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1C_430ECF24.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4"/>
  </p:sldMasterIdLst>
  <p:notesMasterIdLst>
    <p:notesMasterId r:id="rId45"/>
  </p:notesMasterIdLst>
  <p:sldIdLst>
    <p:sldId id="302" r:id="rId5"/>
    <p:sldId id="305" r:id="rId6"/>
    <p:sldId id="257" r:id="rId7"/>
    <p:sldId id="303" r:id="rId8"/>
    <p:sldId id="259" r:id="rId9"/>
    <p:sldId id="261" r:id="rId10"/>
    <p:sldId id="262" r:id="rId11"/>
    <p:sldId id="263" r:id="rId12"/>
    <p:sldId id="264" r:id="rId13"/>
    <p:sldId id="265" r:id="rId14"/>
    <p:sldId id="268" r:id="rId15"/>
    <p:sldId id="271" r:id="rId16"/>
    <p:sldId id="272" r:id="rId17"/>
    <p:sldId id="273" r:id="rId18"/>
    <p:sldId id="274" r:id="rId19"/>
    <p:sldId id="275" r:id="rId20"/>
    <p:sldId id="276" r:id="rId21"/>
    <p:sldId id="277" r:id="rId22"/>
    <p:sldId id="292" r:id="rId23"/>
    <p:sldId id="278" r:id="rId24"/>
    <p:sldId id="279" r:id="rId25"/>
    <p:sldId id="280" r:id="rId26"/>
    <p:sldId id="281" r:id="rId27"/>
    <p:sldId id="282" r:id="rId28"/>
    <p:sldId id="284" r:id="rId29"/>
    <p:sldId id="286" r:id="rId30"/>
    <p:sldId id="287" r:id="rId31"/>
    <p:sldId id="288" r:id="rId32"/>
    <p:sldId id="289" r:id="rId33"/>
    <p:sldId id="290" r:id="rId34"/>
    <p:sldId id="293" r:id="rId35"/>
    <p:sldId id="294" r:id="rId36"/>
    <p:sldId id="295" r:id="rId37"/>
    <p:sldId id="296" r:id="rId38"/>
    <p:sldId id="297" r:id="rId39"/>
    <p:sldId id="298" r:id="rId40"/>
    <p:sldId id="306" r:id="rId41"/>
    <p:sldId id="299" r:id="rId42"/>
    <p:sldId id="300" r:id="rId43"/>
    <p:sldId id="301"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D806CF-0A8A-DED7-BF27-A54476FD3F58}" name="Simon J. Levesque" initials="SJL" userId="Simon J. Levesqu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D76A0D-20F1-42FB-BDE0-F9D03A003D0B}" v="17" dt="2022-11-08T14:41:20.6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omments/modernComment_11C_430ECF24.xml><?xml version="1.0" encoding="utf-8"?>
<p188:cmLst xmlns:a="http://schemas.openxmlformats.org/drawingml/2006/main" xmlns:r="http://schemas.openxmlformats.org/officeDocument/2006/relationships" xmlns:p188="http://schemas.microsoft.com/office/powerpoint/2018/8/main">
  <p188:cm id="{25690683-4AAE-4372-BF26-22A6DD855CB8}" authorId="{82D806CF-0A8A-DED7-BF27-A54476FD3F58}" created="2022-03-21T18:25:58.324">
    <ac:txMkLst xmlns:ac="http://schemas.microsoft.com/office/drawing/2013/main/command">
      <pc:docMk xmlns:pc="http://schemas.microsoft.com/office/powerpoint/2013/main/command"/>
      <pc:sldMk xmlns:pc="http://schemas.microsoft.com/office/powerpoint/2013/main/command" cId="1125044004" sldId="284"/>
      <ac:spMk id="10" creationId="{6F697082-4B44-4DB1-9D56-35F4CDC05269}"/>
      <ac:txMk cp="0" len="61">
        <ac:context len="62" hash="1311071523"/>
      </ac:txMk>
    </ac:txMkLst>
    <p188:pos x="3702376" y="397012"/>
    <p188:txBody>
      <a:bodyPr/>
      <a:lstStyle/>
      <a:p>
        <a:r>
          <a:rPr lang="en-US"/>
          <a:t>This page is a little chaotic with all these highlights and different colors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A46AAF-7716-4EB1-86DD-DC2B92A180B6}"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5BF950-72C7-4375-BAE8-6C8FDBA21E88}" type="slidenum">
              <a:rPr lang="en-US" smtClean="0"/>
              <a:t>‹#›</a:t>
            </a:fld>
            <a:endParaRPr lang="en-US"/>
          </a:p>
        </p:txBody>
      </p:sp>
    </p:spTree>
    <p:extLst>
      <p:ext uri="{BB962C8B-B14F-4D97-AF65-F5344CB8AC3E}">
        <p14:creationId xmlns:p14="http://schemas.microsoft.com/office/powerpoint/2010/main" val="380989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5BF950-72C7-4375-BAE8-6C8FDBA21E88}" type="slidenum">
              <a:rPr lang="en-US" smtClean="0"/>
              <a:t>23</a:t>
            </a:fld>
            <a:endParaRPr lang="en-US"/>
          </a:p>
        </p:txBody>
      </p:sp>
    </p:spTree>
    <p:extLst>
      <p:ext uri="{BB962C8B-B14F-4D97-AF65-F5344CB8AC3E}">
        <p14:creationId xmlns:p14="http://schemas.microsoft.com/office/powerpoint/2010/main" val="247311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5BF950-72C7-4375-BAE8-6C8FDBA21E88}" type="slidenum">
              <a:rPr lang="en-US" smtClean="0"/>
              <a:t>25</a:t>
            </a:fld>
            <a:endParaRPr lang="en-US"/>
          </a:p>
        </p:txBody>
      </p:sp>
    </p:spTree>
    <p:extLst>
      <p:ext uri="{BB962C8B-B14F-4D97-AF65-F5344CB8AC3E}">
        <p14:creationId xmlns:p14="http://schemas.microsoft.com/office/powerpoint/2010/main" val="3804509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06AC8126-99B8-4D1B-B626-253765F5C8D8}" type="datetimeFigureOut">
              <a:rPr lang="en-US" smtClean="0"/>
              <a:t>11/7/2022</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DDF5F8BD-EC83-4E8E-96A3-3626E737A60D}"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8315206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AC8126-99B8-4D1B-B626-253765F5C8D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5F8BD-EC83-4E8E-96A3-3626E737A60D}" type="slidenum">
              <a:rPr lang="en-US" smtClean="0"/>
              <a:t>‹#›</a:t>
            </a:fld>
            <a:endParaRPr lang="en-US"/>
          </a:p>
        </p:txBody>
      </p:sp>
    </p:spTree>
    <p:extLst>
      <p:ext uri="{BB962C8B-B14F-4D97-AF65-F5344CB8AC3E}">
        <p14:creationId xmlns:p14="http://schemas.microsoft.com/office/powerpoint/2010/main" val="3139372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AC8126-99B8-4D1B-B626-253765F5C8D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5F8BD-EC83-4E8E-96A3-3626E737A60D}" type="slidenum">
              <a:rPr lang="en-US" smtClean="0"/>
              <a:t>‹#›</a:t>
            </a:fld>
            <a:endParaRPr lang="en-US"/>
          </a:p>
        </p:txBody>
      </p:sp>
    </p:spTree>
    <p:extLst>
      <p:ext uri="{BB962C8B-B14F-4D97-AF65-F5344CB8AC3E}">
        <p14:creationId xmlns:p14="http://schemas.microsoft.com/office/powerpoint/2010/main" val="2821834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AC8126-99B8-4D1B-B626-253765F5C8D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5F8BD-EC83-4E8E-96A3-3626E737A60D}" type="slidenum">
              <a:rPr lang="en-US" smtClean="0"/>
              <a:t>‹#›</a:t>
            </a:fld>
            <a:endParaRPr lang="en-US"/>
          </a:p>
        </p:txBody>
      </p:sp>
    </p:spTree>
    <p:extLst>
      <p:ext uri="{BB962C8B-B14F-4D97-AF65-F5344CB8AC3E}">
        <p14:creationId xmlns:p14="http://schemas.microsoft.com/office/powerpoint/2010/main" val="1501707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AC8126-99B8-4D1B-B626-253765F5C8D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5F8BD-EC83-4E8E-96A3-3626E737A60D}"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61197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AC8126-99B8-4D1B-B626-253765F5C8D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5F8BD-EC83-4E8E-96A3-3626E737A60D}" type="slidenum">
              <a:rPr lang="en-US" smtClean="0"/>
              <a:t>‹#›</a:t>
            </a:fld>
            <a:endParaRPr lang="en-US"/>
          </a:p>
        </p:txBody>
      </p:sp>
    </p:spTree>
    <p:extLst>
      <p:ext uri="{BB962C8B-B14F-4D97-AF65-F5344CB8AC3E}">
        <p14:creationId xmlns:p14="http://schemas.microsoft.com/office/powerpoint/2010/main" val="2548964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AC8126-99B8-4D1B-B626-253765F5C8D8}"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F5F8BD-EC83-4E8E-96A3-3626E737A60D}" type="slidenum">
              <a:rPr lang="en-US" smtClean="0"/>
              <a:t>‹#›</a:t>
            </a:fld>
            <a:endParaRPr lang="en-US"/>
          </a:p>
        </p:txBody>
      </p:sp>
    </p:spTree>
    <p:extLst>
      <p:ext uri="{BB962C8B-B14F-4D97-AF65-F5344CB8AC3E}">
        <p14:creationId xmlns:p14="http://schemas.microsoft.com/office/powerpoint/2010/main" val="496777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AC8126-99B8-4D1B-B626-253765F5C8D8}"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F5F8BD-EC83-4E8E-96A3-3626E737A60D}" type="slidenum">
              <a:rPr lang="en-US" smtClean="0"/>
              <a:t>‹#›</a:t>
            </a:fld>
            <a:endParaRPr lang="en-US"/>
          </a:p>
        </p:txBody>
      </p:sp>
    </p:spTree>
    <p:extLst>
      <p:ext uri="{BB962C8B-B14F-4D97-AF65-F5344CB8AC3E}">
        <p14:creationId xmlns:p14="http://schemas.microsoft.com/office/powerpoint/2010/main" val="3901773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C8126-99B8-4D1B-B626-253765F5C8D8}"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F5F8BD-EC83-4E8E-96A3-3626E737A60D}" type="slidenum">
              <a:rPr lang="en-US" smtClean="0"/>
              <a:t>‹#›</a:t>
            </a:fld>
            <a:endParaRPr lang="en-US"/>
          </a:p>
        </p:txBody>
      </p:sp>
    </p:spTree>
    <p:extLst>
      <p:ext uri="{BB962C8B-B14F-4D97-AF65-F5344CB8AC3E}">
        <p14:creationId xmlns:p14="http://schemas.microsoft.com/office/powerpoint/2010/main" val="50142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AC8126-99B8-4D1B-B626-253765F5C8D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5F8BD-EC83-4E8E-96A3-3626E737A60D}" type="slidenum">
              <a:rPr lang="en-US" smtClean="0"/>
              <a:t>‹#›</a:t>
            </a:fld>
            <a:endParaRPr lang="en-US"/>
          </a:p>
        </p:txBody>
      </p:sp>
    </p:spTree>
    <p:extLst>
      <p:ext uri="{BB962C8B-B14F-4D97-AF65-F5344CB8AC3E}">
        <p14:creationId xmlns:p14="http://schemas.microsoft.com/office/powerpoint/2010/main" val="340900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AC8126-99B8-4D1B-B626-253765F5C8D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5F8BD-EC83-4E8E-96A3-3626E737A60D}" type="slidenum">
              <a:rPr lang="en-US" smtClean="0"/>
              <a:t>‹#›</a:t>
            </a:fld>
            <a:endParaRPr lang="en-US"/>
          </a:p>
        </p:txBody>
      </p:sp>
    </p:spTree>
    <p:extLst>
      <p:ext uri="{BB962C8B-B14F-4D97-AF65-F5344CB8AC3E}">
        <p14:creationId xmlns:p14="http://schemas.microsoft.com/office/powerpoint/2010/main" val="2317217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6AC8126-99B8-4D1B-B626-253765F5C8D8}" type="datetimeFigureOut">
              <a:rPr lang="en-US" smtClean="0"/>
              <a:t>11/7/2022</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DDF5F8BD-EC83-4E8E-96A3-3626E737A60D}" type="slidenum">
              <a:rPr lang="en-US" smtClean="0"/>
              <a:t>‹#›</a:t>
            </a:fld>
            <a:endParaRPr lang="en-US"/>
          </a:p>
        </p:txBody>
      </p:sp>
    </p:spTree>
    <p:extLst>
      <p:ext uri="{BB962C8B-B14F-4D97-AF65-F5344CB8AC3E}">
        <p14:creationId xmlns:p14="http://schemas.microsoft.com/office/powerpoint/2010/main" val="1557158010"/>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ortal.ct.gov/-/media/DOAG/ADaRC/2022-Farm-Transition-Grant/Application-Instructions.pdf" TargetMode="External"/><Relationship Id="rId2" Type="http://schemas.openxmlformats.org/officeDocument/2006/relationships/hyperlink" Target="https://service.ct.gov/doaggrants/s/"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portal.ct.gov/DOAG/ADaRC/ADaRC/Farmland-Restoration-Grant/Documents" TargetMode="External"/><Relationship Id="rId2" Type="http://schemas.openxmlformats.org/officeDocument/2006/relationships/hyperlink" Target="https://websoilsurvey.sc.egov.usda.gov/App/HomePage.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portal.ct.gov/DOAG/ADaRC/Publications/2022-Farm-Transition-Grant/Document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tgrown.gov/"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ortal.ct.gov/DOAG/ADaRC/ADaRC/Farmland-Restoration-Grant/Documents"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18/10/relationships/comments" Target="../comments/modernComment_11C_430ECF24.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portal.ct.gov/DOAG/Farmland-Preservation/Programs/Farmland-Restoration-Grant/Documents"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portal.ct.gov/DOAG/ADaRC/ADaRC/Farmland-Restoration-Grant/Apply"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portal.ct.gov/DOAG/ADaRC/ADaRC/Farmland-Restoration-Grant/Apply"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portal.ct.gov/DOAG/ADaRC/Publications/2022-Farm-Transition-Grant/Apply"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Lance.Shannon@ct.gov" TargetMode="External"/><Relationship Id="rId2" Type="http://schemas.openxmlformats.org/officeDocument/2006/relationships/hyperlink" Target="mailto:Holly.Lalime@ct.gov" TargetMode="External"/><Relationship Id="rId1" Type="http://schemas.openxmlformats.org/officeDocument/2006/relationships/slideLayout" Target="../slideLayouts/slideLayout2.xml"/><Relationship Id="rId4" Type="http://schemas.openxmlformats.org/officeDocument/2006/relationships/hyperlink" Target="mailto:Simon.Levesque@ct.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62507-7F08-453B-B261-10D376B227AA}"/>
              </a:ext>
            </a:extLst>
          </p:cNvPr>
          <p:cNvSpPr>
            <a:spLocks noGrp="1"/>
          </p:cNvSpPr>
          <p:nvPr>
            <p:ph type="ctrTitle"/>
          </p:nvPr>
        </p:nvSpPr>
        <p:spPr>
          <a:xfrm>
            <a:off x="925749" y="1375740"/>
            <a:ext cx="10340502" cy="1459150"/>
          </a:xfrm>
        </p:spPr>
        <p:txBody>
          <a:bodyPr>
            <a:normAutofit/>
          </a:bodyPr>
          <a:lstStyle/>
          <a:p>
            <a:pPr algn="ctr"/>
            <a:r>
              <a:rPr lang="en-US" sz="5000" dirty="0">
                <a:solidFill>
                  <a:schemeClr val="bg1"/>
                </a:solidFill>
              </a:rPr>
              <a:t>2023 Farmland Restoration Grant</a:t>
            </a:r>
            <a:br>
              <a:rPr lang="en-US" sz="5000" dirty="0">
                <a:solidFill>
                  <a:schemeClr val="bg1"/>
                </a:solidFill>
              </a:rPr>
            </a:br>
            <a:r>
              <a:rPr lang="en-US" sz="5000" i="1" dirty="0">
                <a:solidFill>
                  <a:schemeClr val="bg1"/>
                </a:solidFill>
              </a:rPr>
              <a:t>Writing Workshop</a:t>
            </a:r>
            <a:endParaRPr lang="en-US" sz="5000" dirty="0">
              <a:solidFill>
                <a:schemeClr val="bg1"/>
              </a:solidFill>
            </a:endParaRPr>
          </a:p>
        </p:txBody>
      </p:sp>
      <p:sp>
        <p:nvSpPr>
          <p:cNvPr id="5" name="Subtitle 2">
            <a:extLst>
              <a:ext uri="{FF2B5EF4-FFF2-40B4-BE49-F238E27FC236}">
                <a16:creationId xmlns:a16="http://schemas.microsoft.com/office/drawing/2014/main" id="{CFB1995B-20C8-430D-8D1F-8BA9EE816948}"/>
              </a:ext>
            </a:extLst>
          </p:cNvPr>
          <p:cNvSpPr>
            <a:spLocks noGrp="1"/>
          </p:cNvSpPr>
          <p:nvPr>
            <p:ph type="subTitle" idx="1"/>
          </p:nvPr>
        </p:nvSpPr>
        <p:spPr>
          <a:xfrm>
            <a:off x="3596972" y="3164130"/>
            <a:ext cx="4998056" cy="1459150"/>
          </a:xfrm>
        </p:spPr>
        <p:txBody>
          <a:bodyPr>
            <a:normAutofit/>
          </a:bodyPr>
          <a:lstStyle/>
          <a:p>
            <a:pPr algn="ctr">
              <a:spcBef>
                <a:spcPts val="0"/>
              </a:spcBef>
            </a:pPr>
            <a:r>
              <a:rPr lang="en-US" sz="2800" dirty="0">
                <a:solidFill>
                  <a:schemeClr val="bg1"/>
                </a:solidFill>
              </a:rPr>
              <a:t>Lance Shannon</a:t>
            </a:r>
          </a:p>
          <a:p>
            <a:pPr algn="ctr">
              <a:spcBef>
                <a:spcPts val="0"/>
              </a:spcBef>
            </a:pPr>
            <a:r>
              <a:rPr lang="en-US" sz="2800" dirty="0">
                <a:solidFill>
                  <a:schemeClr val="bg1"/>
                </a:solidFill>
              </a:rPr>
              <a:t>Simon Levesque</a:t>
            </a:r>
          </a:p>
          <a:p>
            <a:pPr algn="ctr">
              <a:spcBef>
                <a:spcPts val="0"/>
              </a:spcBef>
            </a:pPr>
            <a:r>
              <a:rPr lang="en-US" sz="2800" dirty="0">
                <a:solidFill>
                  <a:schemeClr val="bg1"/>
                </a:solidFill>
              </a:rPr>
              <a:t>Holly Lalime</a:t>
            </a:r>
          </a:p>
        </p:txBody>
      </p:sp>
      <p:pic>
        <p:nvPicPr>
          <p:cNvPr id="7" name="Picture 6" descr="Logo&#10;&#10;Description automatically generated">
            <a:extLst>
              <a:ext uri="{FF2B5EF4-FFF2-40B4-BE49-F238E27FC236}">
                <a16:creationId xmlns:a16="http://schemas.microsoft.com/office/drawing/2014/main" id="{7A748B30-64C7-442A-BA76-8B038966F0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258" y="4571962"/>
            <a:ext cx="4998056" cy="1839284"/>
          </a:xfrm>
          <a:prstGeom prst="rect">
            <a:avLst/>
          </a:prstGeom>
        </p:spPr>
      </p:pic>
    </p:spTree>
    <p:extLst>
      <p:ext uri="{BB962C8B-B14F-4D97-AF65-F5344CB8AC3E}">
        <p14:creationId xmlns:p14="http://schemas.microsoft.com/office/powerpoint/2010/main" val="1030553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FAA7E-BC74-4928-B569-1B8ADB077194}"/>
              </a:ext>
            </a:extLst>
          </p:cNvPr>
          <p:cNvSpPr>
            <a:spLocks noGrp="1"/>
          </p:cNvSpPr>
          <p:nvPr>
            <p:ph type="title"/>
          </p:nvPr>
        </p:nvSpPr>
        <p:spPr>
          <a:xfrm>
            <a:off x="794039" y="393462"/>
            <a:ext cx="9692640" cy="846352"/>
          </a:xfrm>
        </p:spPr>
        <p:txBody>
          <a:bodyPr/>
          <a:lstStyle/>
          <a:p>
            <a:r>
              <a:rPr lang="en-US" dirty="0"/>
              <a:t>Municipalities or State Agencies</a:t>
            </a:r>
          </a:p>
        </p:txBody>
      </p:sp>
      <p:sp>
        <p:nvSpPr>
          <p:cNvPr id="3" name="Content Placeholder 2">
            <a:extLst>
              <a:ext uri="{FF2B5EF4-FFF2-40B4-BE49-F238E27FC236}">
                <a16:creationId xmlns:a16="http://schemas.microsoft.com/office/drawing/2014/main" id="{4081A86E-59D0-479F-922D-2AD2E56C3BF8}"/>
              </a:ext>
            </a:extLst>
          </p:cNvPr>
          <p:cNvSpPr>
            <a:spLocks noGrp="1"/>
          </p:cNvSpPr>
          <p:nvPr>
            <p:ph idx="1"/>
          </p:nvPr>
        </p:nvSpPr>
        <p:spPr>
          <a:xfrm>
            <a:off x="677334" y="1882117"/>
            <a:ext cx="8596668" cy="3093766"/>
          </a:xfrm>
        </p:spPr>
        <p:txBody>
          <a:bodyPr>
            <a:normAutofit/>
          </a:bodyPr>
          <a:lstStyle/>
          <a:p>
            <a:pPr algn="just">
              <a:lnSpc>
                <a:spcPct val="110000"/>
              </a:lnSpc>
            </a:pPr>
            <a:r>
              <a:rPr lang="en-US" sz="2000" dirty="0"/>
              <a:t>Municipalities and state agencies with farmland in use by a farmer with a lease no less than five years in duration and a five-year option to renew in place.</a:t>
            </a:r>
            <a:endParaRPr lang="en-US" sz="1600" dirty="0"/>
          </a:p>
          <a:p>
            <a:pPr lvl="2">
              <a:lnSpc>
                <a:spcPct val="150000"/>
              </a:lnSpc>
            </a:pPr>
            <a:r>
              <a:rPr lang="en-US" sz="2000" dirty="0"/>
              <a:t>Maximum award: $20,000</a:t>
            </a:r>
          </a:p>
          <a:p>
            <a:pPr lvl="2">
              <a:lnSpc>
                <a:spcPct val="150000"/>
              </a:lnSpc>
            </a:pPr>
            <a:r>
              <a:rPr lang="en-US" sz="2000" dirty="0"/>
              <a:t>Match requirement: 90% of project costs</a:t>
            </a:r>
          </a:p>
          <a:p>
            <a:pPr algn="just"/>
            <a:r>
              <a:rPr lang="en-US" sz="2000" dirty="0"/>
              <a:t>Past projects have included land clearing, farm roads and drainage. </a:t>
            </a:r>
          </a:p>
        </p:txBody>
      </p:sp>
    </p:spTree>
    <p:extLst>
      <p:ext uri="{BB962C8B-B14F-4D97-AF65-F5344CB8AC3E}">
        <p14:creationId xmlns:p14="http://schemas.microsoft.com/office/powerpoint/2010/main" val="2193602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B316-E185-431E-801B-7BB5296FA290}"/>
              </a:ext>
            </a:extLst>
          </p:cNvPr>
          <p:cNvSpPr>
            <a:spLocks noGrp="1"/>
          </p:cNvSpPr>
          <p:nvPr>
            <p:ph type="title"/>
          </p:nvPr>
        </p:nvSpPr>
        <p:spPr>
          <a:xfrm>
            <a:off x="677334" y="729048"/>
            <a:ext cx="8596668" cy="1201351"/>
          </a:xfrm>
        </p:spPr>
        <p:txBody>
          <a:bodyPr>
            <a:normAutofit fontScale="90000"/>
          </a:bodyPr>
          <a:lstStyle/>
          <a:p>
            <a:r>
              <a:rPr lang="en-US" dirty="0"/>
              <a:t>Match Requirement, Expenses and Payment</a:t>
            </a:r>
          </a:p>
        </p:txBody>
      </p:sp>
      <p:sp>
        <p:nvSpPr>
          <p:cNvPr id="3" name="Content Placeholder 2">
            <a:extLst>
              <a:ext uri="{FF2B5EF4-FFF2-40B4-BE49-F238E27FC236}">
                <a16:creationId xmlns:a16="http://schemas.microsoft.com/office/drawing/2014/main" id="{59B3C296-E24B-49D1-B41B-AD7E15AD0397}"/>
              </a:ext>
            </a:extLst>
          </p:cNvPr>
          <p:cNvSpPr>
            <a:spLocks noGrp="1"/>
          </p:cNvSpPr>
          <p:nvPr>
            <p:ph idx="1"/>
          </p:nvPr>
        </p:nvSpPr>
        <p:spPr>
          <a:xfrm>
            <a:off x="677334" y="2483708"/>
            <a:ext cx="8596668" cy="4208640"/>
          </a:xfrm>
        </p:spPr>
        <p:txBody>
          <a:bodyPr>
            <a:noAutofit/>
          </a:bodyPr>
          <a:lstStyle/>
          <a:p>
            <a:r>
              <a:rPr lang="en-US" sz="2000" dirty="0"/>
              <a:t>Projects on </a:t>
            </a:r>
            <a:r>
              <a:rPr lang="en-US" sz="2000" b="1" dirty="0"/>
              <a:t>Publicly Owned Land</a:t>
            </a:r>
            <a:r>
              <a:rPr lang="en-US" sz="2000" dirty="0"/>
              <a:t>:  These are lands owned by a municipality or that are state-owned land – there is a 90/10 Match.  90% of project expenses may be grant funded, 10% of project expenses should be covered by the applicant as the match. </a:t>
            </a:r>
          </a:p>
          <a:p>
            <a:r>
              <a:rPr lang="en-US" sz="2000" dirty="0"/>
              <a:t>Projects on </a:t>
            </a:r>
            <a:r>
              <a:rPr lang="en-US" sz="2000" b="1" dirty="0"/>
              <a:t>Privately Owned Land</a:t>
            </a:r>
            <a:r>
              <a:rPr lang="en-US" sz="2000" dirty="0"/>
              <a:t>:  These reference land that is owned privately by a farmer or not for profit – there is a 50/50 Match.  50% of project expenses can be grant funded, 50% of project expenses are covered by the applicant as the match.</a:t>
            </a:r>
          </a:p>
          <a:p>
            <a:r>
              <a:rPr lang="en-US" sz="2000" dirty="0"/>
              <a:t>The FLRG must be paid directly to the individual or business the agreement is made with.</a:t>
            </a:r>
          </a:p>
        </p:txBody>
      </p:sp>
    </p:spTree>
    <p:extLst>
      <p:ext uri="{BB962C8B-B14F-4D97-AF65-F5344CB8AC3E}">
        <p14:creationId xmlns:p14="http://schemas.microsoft.com/office/powerpoint/2010/main" val="949169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1DDAB-C865-4F2F-873A-9F384D381653}"/>
              </a:ext>
            </a:extLst>
          </p:cNvPr>
          <p:cNvSpPr>
            <a:spLocks noGrp="1"/>
          </p:cNvSpPr>
          <p:nvPr>
            <p:ph type="title"/>
          </p:nvPr>
        </p:nvSpPr>
        <p:spPr>
          <a:xfrm>
            <a:off x="160498" y="123568"/>
            <a:ext cx="9314806" cy="1272746"/>
          </a:xfrm>
        </p:spPr>
        <p:txBody>
          <a:bodyPr>
            <a:normAutofit fontScale="90000"/>
          </a:bodyPr>
          <a:lstStyle/>
          <a:p>
            <a:pPr algn="ctr"/>
            <a:r>
              <a:rPr lang="en-US" dirty="0"/>
              <a:t>Match Requirement, Expenses and Payment (continued)</a:t>
            </a:r>
          </a:p>
        </p:txBody>
      </p:sp>
      <p:sp>
        <p:nvSpPr>
          <p:cNvPr id="3" name="Content Placeholder 2">
            <a:extLst>
              <a:ext uri="{FF2B5EF4-FFF2-40B4-BE49-F238E27FC236}">
                <a16:creationId xmlns:a16="http://schemas.microsoft.com/office/drawing/2014/main" id="{2B88BFE5-A4E4-4420-882B-2098CD579270}"/>
              </a:ext>
            </a:extLst>
          </p:cNvPr>
          <p:cNvSpPr>
            <a:spLocks noGrp="1"/>
          </p:cNvSpPr>
          <p:nvPr>
            <p:ph idx="1"/>
          </p:nvPr>
        </p:nvSpPr>
        <p:spPr>
          <a:xfrm>
            <a:off x="160498" y="1792324"/>
            <a:ext cx="9884649" cy="4459621"/>
          </a:xfrm>
        </p:spPr>
        <p:txBody>
          <a:bodyPr>
            <a:noAutofit/>
          </a:bodyPr>
          <a:lstStyle/>
          <a:p>
            <a:r>
              <a:rPr lang="en-US" sz="1600" dirty="0"/>
              <a:t>The following expenses </a:t>
            </a:r>
            <a:r>
              <a:rPr lang="en-US" sz="1600" b="1" u="sng" dirty="0"/>
              <a:t>may not </a:t>
            </a:r>
            <a:r>
              <a:rPr lang="en-US" sz="1600" dirty="0"/>
              <a:t>be used as a match and will not be funded by this grant:</a:t>
            </a:r>
          </a:p>
          <a:p>
            <a:pPr lvl="2"/>
            <a:r>
              <a:rPr lang="en-US" sz="1600" dirty="0"/>
              <a:t>Any expense incurred prior to contract execution </a:t>
            </a:r>
          </a:p>
          <a:p>
            <a:pPr lvl="2"/>
            <a:r>
              <a:rPr lang="en-US" sz="1600" dirty="0"/>
              <a:t>Land acquisition/mortgages </a:t>
            </a:r>
          </a:p>
          <a:p>
            <a:pPr lvl="2"/>
            <a:r>
              <a:rPr lang="en-US" sz="1600" dirty="0"/>
              <a:t>Cost of borrowing (points and other fees) </a:t>
            </a:r>
          </a:p>
          <a:p>
            <a:pPr lvl="2"/>
            <a:r>
              <a:rPr lang="en-US" sz="1600" dirty="0"/>
              <a:t>Any portion of expense for which the applicant barters/pays a contractor in merchandise or service in lieu of cash </a:t>
            </a:r>
          </a:p>
          <a:p>
            <a:pPr lvl="2"/>
            <a:r>
              <a:rPr lang="en-US" sz="1600" dirty="0"/>
              <a:t>Routine business expenses (example: equipment maintenance) </a:t>
            </a:r>
          </a:p>
          <a:p>
            <a:pPr lvl="2"/>
            <a:r>
              <a:rPr lang="en-US" sz="1600" dirty="0"/>
              <a:t>Disposable supplies (office, farm, otherwise) unrelated to the project </a:t>
            </a:r>
          </a:p>
          <a:p>
            <a:pPr lvl="2"/>
            <a:r>
              <a:rPr lang="en-US" sz="1600" dirty="0"/>
              <a:t>Legal expenses related to litigation </a:t>
            </a:r>
          </a:p>
          <a:p>
            <a:pPr lvl="2"/>
            <a:r>
              <a:rPr lang="en-US" sz="1600" dirty="0"/>
              <a:t>Indirect or contingency costs of any percentage </a:t>
            </a:r>
          </a:p>
          <a:p>
            <a:pPr lvl="2"/>
            <a:r>
              <a:rPr lang="en-US" sz="1600" dirty="0"/>
              <a:t>Land remediation expenses </a:t>
            </a:r>
          </a:p>
          <a:p>
            <a:pPr lvl="2"/>
            <a:r>
              <a:rPr lang="en-US" sz="1600" dirty="0"/>
              <a:t>Projects conducted on brownfields or contaminated lands </a:t>
            </a:r>
          </a:p>
          <a:p>
            <a:pPr lvl="2"/>
            <a:r>
              <a:rPr lang="en-US" sz="1600" dirty="0"/>
              <a:t>Purchase of general-purpose equipment (cars, trucks, boats, tractors, chainsaws, etc.)   </a:t>
            </a:r>
          </a:p>
          <a:p>
            <a:pPr lvl="2"/>
            <a:r>
              <a:rPr lang="en-US" sz="1600" dirty="0"/>
              <a:t>Lobbying</a:t>
            </a:r>
          </a:p>
        </p:txBody>
      </p:sp>
    </p:spTree>
    <p:extLst>
      <p:ext uri="{BB962C8B-B14F-4D97-AF65-F5344CB8AC3E}">
        <p14:creationId xmlns:p14="http://schemas.microsoft.com/office/powerpoint/2010/main" val="4266518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F9CC1-565A-4DFC-9DEB-CE98BF1F49A0}"/>
              </a:ext>
            </a:extLst>
          </p:cNvPr>
          <p:cNvSpPr>
            <a:spLocks noGrp="1"/>
          </p:cNvSpPr>
          <p:nvPr>
            <p:ph type="title"/>
          </p:nvPr>
        </p:nvSpPr>
        <p:spPr>
          <a:xfrm>
            <a:off x="825937" y="418923"/>
            <a:ext cx="9692640" cy="1325562"/>
          </a:xfrm>
        </p:spPr>
        <p:txBody>
          <a:bodyPr>
            <a:normAutofit/>
          </a:bodyPr>
          <a:lstStyle/>
          <a:p>
            <a:r>
              <a:rPr lang="en-US" dirty="0"/>
              <a:t>Match Requirement, Expenses and Payment (continued)</a:t>
            </a:r>
          </a:p>
        </p:txBody>
      </p:sp>
      <p:sp>
        <p:nvSpPr>
          <p:cNvPr id="3" name="Content Placeholder 2">
            <a:extLst>
              <a:ext uri="{FF2B5EF4-FFF2-40B4-BE49-F238E27FC236}">
                <a16:creationId xmlns:a16="http://schemas.microsoft.com/office/drawing/2014/main" id="{947AD41E-58C8-499F-AAD8-724B96DA9925}"/>
              </a:ext>
            </a:extLst>
          </p:cNvPr>
          <p:cNvSpPr>
            <a:spLocks noGrp="1"/>
          </p:cNvSpPr>
          <p:nvPr>
            <p:ph idx="1"/>
          </p:nvPr>
        </p:nvSpPr>
        <p:spPr>
          <a:xfrm>
            <a:off x="825937" y="2392327"/>
            <a:ext cx="8595360" cy="3840974"/>
          </a:xfrm>
        </p:spPr>
        <p:txBody>
          <a:bodyPr>
            <a:normAutofit/>
          </a:bodyPr>
          <a:lstStyle/>
          <a:p>
            <a:r>
              <a:rPr lang="en-US" sz="2400" dirty="0"/>
              <a:t>The following expenses are an acceptable match if they directly and meaningfully support the proposed project:</a:t>
            </a:r>
          </a:p>
          <a:p>
            <a:pPr marL="0" indent="0">
              <a:buNone/>
            </a:pPr>
            <a:endParaRPr lang="en-US" sz="2400" dirty="0"/>
          </a:p>
          <a:p>
            <a:pPr lvl="2"/>
            <a:r>
              <a:rPr lang="en-US" sz="2400" dirty="0"/>
              <a:t>Employee salaries/payroll paid to execute the project </a:t>
            </a:r>
          </a:p>
          <a:p>
            <a:pPr lvl="2"/>
            <a:r>
              <a:rPr lang="en-US" sz="2400" dirty="0"/>
              <a:t>Attorneys’ fees (not related to litigation) </a:t>
            </a:r>
          </a:p>
          <a:p>
            <a:pPr lvl="2"/>
            <a:r>
              <a:rPr lang="en-US" sz="2400" dirty="0"/>
              <a:t>Consumable or disposable supplies (example: gas, oil) </a:t>
            </a:r>
          </a:p>
        </p:txBody>
      </p:sp>
    </p:spTree>
    <p:extLst>
      <p:ext uri="{BB962C8B-B14F-4D97-AF65-F5344CB8AC3E}">
        <p14:creationId xmlns:p14="http://schemas.microsoft.com/office/powerpoint/2010/main" val="3621643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E0A02-D0AD-46BD-A1D2-6FC7EC9141A2}"/>
              </a:ext>
            </a:extLst>
          </p:cNvPr>
          <p:cNvSpPr>
            <a:spLocks noGrp="1"/>
          </p:cNvSpPr>
          <p:nvPr>
            <p:ph type="title"/>
          </p:nvPr>
        </p:nvSpPr>
        <p:spPr>
          <a:xfrm>
            <a:off x="677334" y="816637"/>
            <a:ext cx="8596668" cy="1197513"/>
          </a:xfrm>
        </p:spPr>
        <p:txBody>
          <a:bodyPr>
            <a:normAutofit fontScale="90000"/>
          </a:bodyPr>
          <a:lstStyle/>
          <a:p>
            <a:r>
              <a:rPr lang="en-US" dirty="0"/>
              <a:t>Match Requirement, Expenses and Payment (continued)</a:t>
            </a:r>
          </a:p>
        </p:txBody>
      </p:sp>
      <p:sp>
        <p:nvSpPr>
          <p:cNvPr id="3" name="Content Placeholder 2">
            <a:extLst>
              <a:ext uri="{FF2B5EF4-FFF2-40B4-BE49-F238E27FC236}">
                <a16:creationId xmlns:a16="http://schemas.microsoft.com/office/drawing/2014/main" id="{C906624B-D435-4696-B30D-7AFB8497E793}"/>
              </a:ext>
            </a:extLst>
          </p:cNvPr>
          <p:cNvSpPr>
            <a:spLocks noGrp="1"/>
          </p:cNvSpPr>
          <p:nvPr>
            <p:ph idx="1"/>
          </p:nvPr>
        </p:nvSpPr>
        <p:spPr>
          <a:xfrm>
            <a:off x="677334" y="2471351"/>
            <a:ext cx="8596668" cy="3570011"/>
          </a:xfrm>
        </p:spPr>
        <p:txBody>
          <a:bodyPr>
            <a:normAutofit/>
          </a:bodyPr>
          <a:lstStyle/>
          <a:p>
            <a:r>
              <a:rPr lang="en-US" sz="2400" dirty="0"/>
              <a:t>The FLRG is a reimbursement grant. </a:t>
            </a:r>
            <a:r>
              <a:rPr lang="en-US" sz="2400" b="1" i="1" dirty="0"/>
              <a:t>Incomplete projects cannot be fully reimbursed</a:t>
            </a:r>
            <a:r>
              <a:rPr lang="en-US" sz="2400" dirty="0"/>
              <a:t>.</a:t>
            </a:r>
          </a:p>
          <a:p>
            <a:r>
              <a:rPr lang="en-US" sz="2400" dirty="0"/>
              <a:t>Once awards are made no additional funds will be awarded, even if a project’s expenses increase.  Conversely, if project expenses are less than originally projected, for example the project only costs $8,000 instead of $10,000, a prorated amount will be paid for completed work.</a:t>
            </a:r>
          </a:p>
        </p:txBody>
      </p:sp>
    </p:spTree>
    <p:extLst>
      <p:ext uri="{BB962C8B-B14F-4D97-AF65-F5344CB8AC3E}">
        <p14:creationId xmlns:p14="http://schemas.microsoft.com/office/powerpoint/2010/main" val="2636394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66992-D620-4E62-8E2A-EE058FC0FC65}"/>
              </a:ext>
            </a:extLst>
          </p:cNvPr>
          <p:cNvSpPr>
            <a:spLocks noGrp="1"/>
          </p:cNvSpPr>
          <p:nvPr>
            <p:ph type="title"/>
          </p:nvPr>
        </p:nvSpPr>
        <p:spPr>
          <a:xfrm>
            <a:off x="671016" y="454484"/>
            <a:ext cx="9420823" cy="937235"/>
          </a:xfrm>
        </p:spPr>
        <p:txBody>
          <a:bodyPr/>
          <a:lstStyle/>
          <a:p>
            <a:r>
              <a:rPr lang="en-US" dirty="0"/>
              <a:t>Project Duration</a:t>
            </a:r>
          </a:p>
        </p:txBody>
      </p:sp>
      <p:sp>
        <p:nvSpPr>
          <p:cNvPr id="3" name="Content Placeholder 2">
            <a:extLst>
              <a:ext uri="{FF2B5EF4-FFF2-40B4-BE49-F238E27FC236}">
                <a16:creationId xmlns:a16="http://schemas.microsoft.com/office/drawing/2014/main" id="{89B1B996-962B-44AB-B404-6BCB425669BB}"/>
              </a:ext>
            </a:extLst>
          </p:cNvPr>
          <p:cNvSpPr>
            <a:spLocks noGrp="1"/>
          </p:cNvSpPr>
          <p:nvPr>
            <p:ph idx="1"/>
          </p:nvPr>
        </p:nvSpPr>
        <p:spPr>
          <a:xfrm>
            <a:off x="461660" y="2064001"/>
            <a:ext cx="9759702" cy="2001006"/>
          </a:xfrm>
        </p:spPr>
        <p:txBody>
          <a:bodyPr>
            <a:normAutofit fontScale="62500" lnSpcReduction="20000"/>
          </a:bodyPr>
          <a:lstStyle/>
          <a:p>
            <a:r>
              <a:rPr lang="en-US" sz="3800" dirty="0"/>
              <a:t>Projects must be completed within </a:t>
            </a:r>
            <a:r>
              <a:rPr lang="en-US" sz="3800" b="1" u="sng" dirty="0"/>
              <a:t>18 months </a:t>
            </a:r>
            <a:r>
              <a:rPr lang="en-US" sz="3800" dirty="0"/>
              <a:t>of contract execution. Contract and project extensions are not allowed.</a:t>
            </a:r>
          </a:p>
          <a:p>
            <a:pPr marL="0" indent="0">
              <a:buNone/>
            </a:pPr>
            <a:endParaRPr lang="en-US" sz="3800" dirty="0"/>
          </a:p>
          <a:p>
            <a:r>
              <a:rPr lang="en-US" sz="3800" dirty="0"/>
              <a:t>Your project </a:t>
            </a:r>
            <a:r>
              <a:rPr lang="en-US" sz="3800" b="1" u="sng" dirty="0"/>
              <a:t>CANNOT START </a:t>
            </a:r>
            <a:r>
              <a:rPr lang="en-US" sz="3800" dirty="0"/>
              <a:t>prior to the Contract start date even if executed before the Contract start date!</a:t>
            </a:r>
          </a:p>
          <a:p>
            <a:endParaRPr lang="en-US" sz="2000" dirty="0"/>
          </a:p>
        </p:txBody>
      </p:sp>
      <p:sp>
        <p:nvSpPr>
          <p:cNvPr id="4" name="TextBox 3">
            <a:extLst>
              <a:ext uri="{FF2B5EF4-FFF2-40B4-BE49-F238E27FC236}">
                <a16:creationId xmlns:a16="http://schemas.microsoft.com/office/drawing/2014/main" id="{E3A1D814-A885-E110-F74A-BC4D9830BF30}"/>
              </a:ext>
            </a:extLst>
          </p:cNvPr>
          <p:cNvSpPr txBox="1"/>
          <p:nvPr/>
        </p:nvSpPr>
        <p:spPr>
          <a:xfrm>
            <a:off x="1783533" y="4737289"/>
            <a:ext cx="7405734" cy="954107"/>
          </a:xfrm>
          <a:prstGeom prst="rect">
            <a:avLst/>
          </a:prstGeom>
          <a:noFill/>
        </p:spPr>
        <p:txBody>
          <a:bodyPr wrap="square" rtlCol="0">
            <a:spAutoFit/>
          </a:bodyPr>
          <a:lstStyle/>
          <a:p>
            <a:pPr algn="ctr"/>
            <a:r>
              <a:rPr lang="en-US" sz="2800" b="1" u="sng" dirty="0">
                <a:solidFill>
                  <a:srgbClr val="FF0000"/>
                </a:solidFill>
              </a:rPr>
              <a:t>DO NOT BEGIN YOUR PROJECT UNTIL THE CONTRACT START DATE</a:t>
            </a:r>
          </a:p>
        </p:txBody>
      </p:sp>
    </p:spTree>
    <p:extLst>
      <p:ext uri="{BB962C8B-B14F-4D97-AF65-F5344CB8AC3E}">
        <p14:creationId xmlns:p14="http://schemas.microsoft.com/office/powerpoint/2010/main" val="1968345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87C88-D434-4743-A9E0-4714E21FF0CA}"/>
              </a:ext>
            </a:extLst>
          </p:cNvPr>
          <p:cNvSpPr>
            <a:spLocks noGrp="1"/>
          </p:cNvSpPr>
          <p:nvPr>
            <p:ph type="title"/>
          </p:nvPr>
        </p:nvSpPr>
        <p:spPr>
          <a:xfrm>
            <a:off x="677334" y="609600"/>
            <a:ext cx="8596668" cy="662609"/>
          </a:xfrm>
        </p:spPr>
        <p:txBody>
          <a:bodyPr>
            <a:normAutofit fontScale="90000"/>
          </a:bodyPr>
          <a:lstStyle/>
          <a:p>
            <a:r>
              <a:rPr lang="en-US"/>
              <a:t>Submission Process</a:t>
            </a:r>
          </a:p>
        </p:txBody>
      </p:sp>
      <p:sp>
        <p:nvSpPr>
          <p:cNvPr id="3" name="Content Placeholder 2">
            <a:extLst>
              <a:ext uri="{FF2B5EF4-FFF2-40B4-BE49-F238E27FC236}">
                <a16:creationId xmlns:a16="http://schemas.microsoft.com/office/drawing/2014/main" id="{B4F8C520-6BF1-4C20-A74B-F0DE2767BFE3}"/>
              </a:ext>
            </a:extLst>
          </p:cNvPr>
          <p:cNvSpPr>
            <a:spLocks noGrp="1"/>
          </p:cNvSpPr>
          <p:nvPr>
            <p:ph idx="1"/>
          </p:nvPr>
        </p:nvSpPr>
        <p:spPr>
          <a:xfrm>
            <a:off x="295027" y="1476203"/>
            <a:ext cx="4298334" cy="5078412"/>
          </a:xfrm>
        </p:spPr>
        <p:txBody>
          <a:bodyPr>
            <a:normAutofit lnSpcReduction="10000"/>
          </a:bodyPr>
          <a:lstStyle/>
          <a:p>
            <a:pPr>
              <a:lnSpc>
                <a:spcPct val="110000"/>
              </a:lnSpc>
            </a:pPr>
            <a:r>
              <a:rPr lang="en-US" sz="2200" dirty="0"/>
              <a:t>All Farmland Restoration Grant applications are required to be submitted through the DOAG grant portal.</a:t>
            </a:r>
          </a:p>
          <a:p>
            <a:pPr>
              <a:lnSpc>
                <a:spcPct val="110000"/>
              </a:lnSpc>
            </a:pPr>
            <a:r>
              <a:rPr lang="en-US" sz="2200" u="sng" dirty="0"/>
              <a:t>All</a:t>
            </a:r>
            <a:r>
              <a:rPr lang="en-US" sz="2200" dirty="0"/>
              <a:t> grant funding opportunities can be found here: </a:t>
            </a:r>
            <a:r>
              <a:rPr lang="en-US" sz="2200" dirty="0">
                <a:hlinkClick r:id="rId2"/>
              </a:rPr>
              <a:t>https://service.ct.gov/doaggrants/s/</a:t>
            </a:r>
            <a:endParaRPr lang="en-US" sz="2200" dirty="0"/>
          </a:p>
          <a:p>
            <a:pPr>
              <a:lnSpc>
                <a:spcPct val="110000"/>
              </a:lnSpc>
            </a:pPr>
            <a:r>
              <a:rPr lang="en-US" sz="2200" dirty="0"/>
              <a:t>Step-by-step instructions on creating an account, and applying for grants can be found here: </a:t>
            </a:r>
            <a:r>
              <a:rPr lang="en-US" sz="2200" dirty="0">
                <a:hlinkClick r:id="rId3"/>
              </a:rPr>
              <a:t>Application-Instructions.pdf</a:t>
            </a:r>
            <a:endParaRPr lang="en-US" sz="2200" dirty="0"/>
          </a:p>
          <a:p>
            <a:endParaRPr lang="en-US" dirty="0"/>
          </a:p>
        </p:txBody>
      </p:sp>
      <p:pic>
        <p:nvPicPr>
          <p:cNvPr id="4" name="Picture 3">
            <a:extLst>
              <a:ext uri="{FF2B5EF4-FFF2-40B4-BE49-F238E27FC236}">
                <a16:creationId xmlns:a16="http://schemas.microsoft.com/office/drawing/2014/main" id="{D11687DB-4280-4726-A62D-DC78B1C084E1}"/>
              </a:ext>
            </a:extLst>
          </p:cNvPr>
          <p:cNvPicPr>
            <a:picLocks noChangeAspect="1"/>
          </p:cNvPicPr>
          <p:nvPr/>
        </p:nvPicPr>
        <p:blipFill rotWithShape="1">
          <a:blip r:embed="rId4"/>
          <a:srcRect t="3875" b="5824"/>
          <a:stretch/>
        </p:blipFill>
        <p:spPr>
          <a:xfrm>
            <a:off x="4685681" y="1476203"/>
            <a:ext cx="7211292" cy="36611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1383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39B6A-EFCA-40FA-B331-EE2B1FCAD543}"/>
              </a:ext>
            </a:extLst>
          </p:cNvPr>
          <p:cNvSpPr>
            <a:spLocks noGrp="1"/>
          </p:cNvSpPr>
          <p:nvPr>
            <p:ph type="title"/>
          </p:nvPr>
        </p:nvSpPr>
        <p:spPr>
          <a:xfrm>
            <a:off x="677334" y="240268"/>
            <a:ext cx="8596668" cy="760629"/>
          </a:xfrm>
        </p:spPr>
        <p:txBody>
          <a:bodyPr/>
          <a:lstStyle/>
          <a:p>
            <a:r>
              <a:rPr lang="en-US" dirty="0"/>
              <a:t>Application Requirements</a:t>
            </a:r>
          </a:p>
        </p:txBody>
      </p:sp>
      <p:sp>
        <p:nvSpPr>
          <p:cNvPr id="3" name="Content Placeholder 2">
            <a:extLst>
              <a:ext uri="{FF2B5EF4-FFF2-40B4-BE49-F238E27FC236}">
                <a16:creationId xmlns:a16="http://schemas.microsoft.com/office/drawing/2014/main" id="{93B0A34F-5918-4B2A-995E-38E87554B5EC}"/>
              </a:ext>
            </a:extLst>
          </p:cNvPr>
          <p:cNvSpPr>
            <a:spLocks noGrp="1"/>
          </p:cNvSpPr>
          <p:nvPr>
            <p:ph idx="1"/>
          </p:nvPr>
        </p:nvSpPr>
        <p:spPr>
          <a:xfrm>
            <a:off x="677334" y="1000897"/>
            <a:ext cx="8596668" cy="5040465"/>
          </a:xfrm>
        </p:spPr>
        <p:txBody>
          <a:bodyPr>
            <a:normAutofit fontScale="85000" lnSpcReduction="20000"/>
          </a:bodyPr>
          <a:lstStyle/>
          <a:p>
            <a:pPr algn="l" rtl="0" fontAlgn="base"/>
            <a:r>
              <a:rPr lang="en-US" sz="2400" b="0" i="0" dirty="0">
                <a:solidFill>
                  <a:srgbClr val="000000"/>
                </a:solidFill>
                <a:effectLst/>
                <a:latin typeface="Calibri" panose="020F0502020204030204" pitchFamily="34" charset="0"/>
              </a:rPr>
              <a:t>A complete application includes: </a:t>
            </a:r>
          </a:p>
          <a:p>
            <a:pPr algn="l" rtl="0" fontAlgn="base">
              <a:buFont typeface="+mj-lt"/>
              <a:buAutoNum type="arabicPeriod"/>
            </a:pPr>
            <a:r>
              <a:rPr lang="en-US" sz="2400" b="0" i="0" dirty="0">
                <a:solidFill>
                  <a:srgbClr val="000000"/>
                </a:solidFill>
                <a:effectLst/>
                <a:latin typeface="Calibri" panose="020F0502020204030204" pitchFamily="34" charset="0"/>
              </a:rPr>
              <a:t>Supplemental Application &amp; Grant Narrative (please see </a:t>
            </a:r>
            <a:r>
              <a:rPr lang="en-US" sz="2400" b="1" i="0" dirty="0">
                <a:solidFill>
                  <a:srgbClr val="000000"/>
                </a:solidFill>
                <a:effectLst/>
                <a:latin typeface="Calibri" panose="020F0502020204030204" pitchFamily="34" charset="0"/>
              </a:rPr>
              <a:t>page 13 </a:t>
            </a:r>
            <a:r>
              <a:rPr lang="en-US" sz="2400" b="0" i="0" dirty="0">
                <a:solidFill>
                  <a:srgbClr val="000000"/>
                </a:solidFill>
                <a:effectLst/>
                <a:latin typeface="Calibri" panose="020F0502020204030204" pitchFamily="34" charset="0"/>
              </a:rPr>
              <a:t>of the guidance for more information).  </a:t>
            </a:r>
          </a:p>
          <a:p>
            <a:pPr algn="l" rtl="0" fontAlgn="base">
              <a:buFont typeface="+mj-lt"/>
              <a:buAutoNum type="arabicPeriod" startAt="2"/>
            </a:pPr>
            <a:r>
              <a:rPr lang="en-US" sz="2400" b="0" i="0" dirty="0">
                <a:solidFill>
                  <a:srgbClr val="000000"/>
                </a:solidFill>
                <a:effectLst/>
                <a:latin typeface="Calibri" panose="020F0502020204030204" pitchFamily="34" charset="0"/>
              </a:rPr>
              <a:t>Budget Form and Project Timeline Workbook </a:t>
            </a:r>
          </a:p>
          <a:p>
            <a:pPr algn="l" rtl="0" fontAlgn="base">
              <a:buFont typeface="+mj-lt"/>
              <a:buAutoNum type="arabicPeriod" startAt="3"/>
            </a:pPr>
            <a:r>
              <a:rPr lang="en-US" sz="2400" b="0" i="0" dirty="0">
                <a:solidFill>
                  <a:srgbClr val="000000"/>
                </a:solidFill>
                <a:effectLst/>
                <a:latin typeface="Calibri" panose="020F0502020204030204" pitchFamily="34" charset="0"/>
              </a:rPr>
              <a:t>Aerial maps of the project area.  Please include on this map a detailed sketch of the project, identifying what will be done to the land.  </a:t>
            </a:r>
            <a:r>
              <a:rPr lang="en-US" sz="2400" b="0" i="1" dirty="0">
                <a:solidFill>
                  <a:srgbClr val="000000"/>
                </a:solidFill>
                <a:effectLst/>
                <a:latin typeface="Calibri" panose="020F0502020204030204" pitchFamily="34" charset="0"/>
              </a:rPr>
              <a:t>The aerial maps can be obtained from Google maps or USDA.</a:t>
            </a:r>
            <a:r>
              <a:rPr lang="en-US" sz="2400" b="0" i="0" dirty="0">
                <a:solidFill>
                  <a:srgbClr val="000000"/>
                </a:solidFill>
                <a:effectLst/>
                <a:latin typeface="Calibri" panose="020F0502020204030204" pitchFamily="34" charset="0"/>
              </a:rPr>
              <a:t>  </a:t>
            </a:r>
          </a:p>
          <a:p>
            <a:pPr algn="l" rtl="0" fontAlgn="base">
              <a:buFont typeface="+mj-lt"/>
              <a:buAutoNum type="arabicPeriod" startAt="4"/>
            </a:pPr>
            <a:r>
              <a:rPr lang="en-US" sz="2400" b="0" i="0" dirty="0">
                <a:solidFill>
                  <a:srgbClr val="000000"/>
                </a:solidFill>
                <a:effectLst/>
                <a:latin typeface="Calibri" panose="020F0502020204030204" pitchFamily="34" charset="0"/>
              </a:rPr>
              <a:t>Soil(s) map of project area.  </a:t>
            </a:r>
            <a:r>
              <a:rPr lang="en-US" sz="2400" b="0" i="1" dirty="0">
                <a:solidFill>
                  <a:srgbClr val="000000"/>
                </a:solidFill>
                <a:effectLst/>
                <a:latin typeface="Calibri" panose="020F0502020204030204" pitchFamily="34" charset="0"/>
              </a:rPr>
              <a:t>These can be obtained from NRCS or online at the </a:t>
            </a:r>
            <a:r>
              <a:rPr lang="en-US" sz="2400" b="0" i="0" u="sng" strike="noStrike" dirty="0">
                <a:solidFill>
                  <a:srgbClr val="0000FF"/>
                </a:solidFill>
                <a:effectLst/>
                <a:latin typeface="Calibri" panose="020F0502020204030204" pitchFamily="34" charset="0"/>
                <a:hlinkClick r:id="rId2"/>
              </a:rPr>
              <a:t>Web Soil Survey</a:t>
            </a:r>
            <a:r>
              <a:rPr lang="en-US" sz="2400" b="0" i="0" u="sng" dirty="0">
                <a:solidFill>
                  <a:srgbClr val="92D050"/>
                </a:solidFill>
                <a:effectLst/>
                <a:latin typeface="Calibri" panose="020F0502020204030204" pitchFamily="34" charset="0"/>
              </a:rPr>
              <a:t>  </a:t>
            </a:r>
            <a:r>
              <a:rPr lang="en-US" sz="2400" b="0" i="0" dirty="0">
                <a:solidFill>
                  <a:srgbClr val="0000FF"/>
                </a:solidFill>
                <a:effectLst/>
                <a:latin typeface="Calibri" panose="020F0502020204030204" pitchFamily="34" charset="0"/>
              </a:rPr>
              <a:t> </a:t>
            </a:r>
            <a:endParaRPr lang="en-US" sz="2400" b="0" i="0" dirty="0">
              <a:solidFill>
                <a:srgbClr val="000000"/>
              </a:solidFill>
              <a:effectLst/>
              <a:latin typeface="Calibri" panose="020F0502020204030204" pitchFamily="34" charset="0"/>
            </a:endParaRPr>
          </a:p>
          <a:p>
            <a:pPr fontAlgn="base">
              <a:buFont typeface="+mj-lt"/>
              <a:buAutoNum type="arabicPeriod" startAt="5"/>
            </a:pPr>
            <a:r>
              <a:rPr lang="en-US" sz="2400" b="0" i="0" dirty="0">
                <a:solidFill>
                  <a:srgbClr val="000000"/>
                </a:solidFill>
                <a:effectLst/>
                <a:latin typeface="Calibri" panose="020F0502020204030204" pitchFamily="34" charset="0"/>
              </a:rPr>
              <a:t>Assessor tax card and tax map for the property.  </a:t>
            </a:r>
            <a:r>
              <a:rPr lang="en-US" sz="2400" b="0" i="1" dirty="0">
                <a:solidFill>
                  <a:srgbClr val="000000"/>
                </a:solidFill>
                <a:effectLst/>
                <a:latin typeface="Calibri" panose="020F0502020204030204" pitchFamily="34" charset="0"/>
              </a:rPr>
              <a:t>These can be obtained from the municipal tax assessor’s office or possibly online.</a:t>
            </a:r>
            <a:r>
              <a:rPr lang="en-US" sz="2400" b="0" i="0" dirty="0">
                <a:solidFill>
                  <a:srgbClr val="000000"/>
                </a:solidFill>
                <a:effectLst/>
                <a:latin typeface="Calibri" panose="020F0502020204030204" pitchFamily="34" charset="0"/>
              </a:rPr>
              <a:t> </a:t>
            </a:r>
          </a:p>
          <a:p>
            <a:pPr fontAlgn="base">
              <a:buFont typeface="+mj-lt"/>
              <a:buAutoNum type="arabicPeriod" startAt="5"/>
            </a:pPr>
            <a:r>
              <a:rPr lang="en-US" sz="2400" b="0" i="0" dirty="0">
                <a:solidFill>
                  <a:srgbClr val="0A0A0A"/>
                </a:solidFill>
                <a:effectLst/>
                <a:latin typeface="open-sans"/>
              </a:rPr>
              <a:t>Map identifying the common land units for the property.  This map may include field locations and names, crops grown, and acres per field.  These can be obtained from a local USDA Service Center.  These must be scanned as pdf files for the application process.  </a:t>
            </a:r>
          </a:p>
          <a:p>
            <a:pPr algn="l" rtl="0" fontAlgn="base">
              <a:buFont typeface="+mj-lt"/>
              <a:buAutoNum type="arabicPeriod" startAt="5"/>
            </a:pPr>
            <a:endParaRPr lang="en-US" sz="2400" b="0" i="0" dirty="0">
              <a:solidFill>
                <a:srgbClr val="000000"/>
              </a:solidFill>
              <a:effectLst/>
              <a:latin typeface="Calibri" panose="020F0502020204030204" pitchFamily="34" charset="0"/>
            </a:endParaRPr>
          </a:p>
          <a:p>
            <a:pPr algn="l" rtl="0" fontAlgn="base">
              <a:buFont typeface="+mj-lt"/>
              <a:buAutoNum type="arabicPeriod" startAt="5"/>
            </a:pPr>
            <a:endParaRPr lang="en-US" sz="2400" b="0" i="0" dirty="0">
              <a:solidFill>
                <a:srgbClr val="000000"/>
              </a:solidFill>
              <a:effectLst/>
              <a:latin typeface="Calibri" panose="020F0502020204030204" pitchFamily="34" charset="0"/>
            </a:endParaRPr>
          </a:p>
          <a:p>
            <a:pPr algn="l" rtl="0" fontAlgn="base">
              <a:buFont typeface="+mj-lt"/>
              <a:buAutoNum type="arabicPeriod" startAt="5"/>
            </a:pPr>
            <a:endParaRPr lang="en-US" sz="2400" b="0" i="0" dirty="0">
              <a:solidFill>
                <a:srgbClr val="000000"/>
              </a:solidFill>
              <a:effectLst/>
              <a:latin typeface="Calibri" panose="020F0502020204030204" pitchFamily="34" charset="0"/>
            </a:endParaRPr>
          </a:p>
          <a:p>
            <a:pPr marL="0" indent="0">
              <a:buNone/>
            </a:pPr>
            <a:endParaRPr lang="en-US" dirty="0"/>
          </a:p>
        </p:txBody>
      </p:sp>
      <p:sp>
        <p:nvSpPr>
          <p:cNvPr id="4" name="TextBox 3">
            <a:extLst>
              <a:ext uri="{FF2B5EF4-FFF2-40B4-BE49-F238E27FC236}">
                <a16:creationId xmlns:a16="http://schemas.microsoft.com/office/drawing/2014/main" id="{7E82FBBB-5E93-456F-819F-9D4F3488BD0D}"/>
              </a:ext>
            </a:extLst>
          </p:cNvPr>
          <p:cNvSpPr txBox="1"/>
          <p:nvPr/>
        </p:nvSpPr>
        <p:spPr>
          <a:xfrm>
            <a:off x="204423" y="6248400"/>
            <a:ext cx="11987577" cy="369332"/>
          </a:xfrm>
          <a:prstGeom prst="rect">
            <a:avLst/>
          </a:prstGeom>
          <a:noFill/>
        </p:spPr>
        <p:txBody>
          <a:bodyPr wrap="none" rtlCol="0">
            <a:spAutoFit/>
          </a:bodyPr>
          <a:lstStyle/>
          <a:p>
            <a:r>
              <a:rPr lang="en-US" dirty="0"/>
              <a:t>All required forms/documents can be found here: </a:t>
            </a:r>
            <a:r>
              <a:rPr lang="en-US" dirty="0">
                <a:hlinkClick r:id="rId3">
                  <a:extLst>
                    <a:ext uri="{A12FA001-AC4F-418D-AE19-62706E023703}">
                      <ahyp:hlinkClr xmlns:ahyp="http://schemas.microsoft.com/office/drawing/2018/hyperlinkcolor" val="tx"/>
                    </a:ext>
                  </a:extLst>
                </a:hlinkClick>
              </a:rPr>
              <a:t>2023 Farmland Restoration Grant (FTG)--Documents (ct.gov)</a:t>
            </a:r>
            <a:endParaRPr lang="en-US" dirty="0"/>
          </a:p>
        </p:txBody>
      </p:sp>
    </p:spTree>
    <p:extLst>
      <p:ext uri="{BB962C8B-B14F-4D97-AF65-F5344CB8AC3E}">
        <p14:creationId xmlns:p14="http://schemas.microsoft.com/office/powerpoint/2010/main" val="447048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C455C-A44A-4D5A-843D-A5D406F98C97}"/>
              </a:ext>
            </a:extLst>
          </p:cNvPr>
          <p:cNvSpPr>
            <a:spLocks noGrp="1"/>
          </p:cNvSpPr>
          <p:nvPr>
            <p:ph type="title"/>
          </p:nvPr>
        </p:nvSpPr>
        <p:spPr>
          <a:xfrm>
            <a:off x="385786" y="265043"/>
            <a:ext cx="8596668" cy="689114"/>
          </a:xfrm>
        </p:spPr>
        <p:txBody>
          <a:bodyPr>
            <a:normAutofit fontScale="90000"/>
          </a:bodyPr>
          <a:lstStyle/>
          <a:p>
            <a:r>
              <a:rPr lang="en-US" dirty="0"/>
              <a:t>Application Requirements - continued</a:t>
            </a:r>
          </a:p>
        </p:txBody>
      </p:sp>
      <p:sp>
        <p:nvSpPr>
          <p:cNvPr id="3" name="Content Placeholder 2">
            <a:extLst>
              <a:ext uri="{FF2B5EF4-FFF2-40B4-BE49-F238E27FC236}">
                <a16:creationId xmlns:a16="http://schemas.microsoft.com/office/drawing/2014/main" id="{6112A237-BD67-4840-9F57-0E523BBFE3E5}"/>
              </a:ext>
            </a:extLst>
          </p:cNvPr>
          <p:cNvSpPr>
            <a:spLocks noGrp="1"/>
          </p:cNvSpPr>
          <p:nvPr>
            <p:ph idx="1"/>
          </p:nvPr>
        </p:nvSpPr>
        <p:spPr>
          <a:xfrm>
            <a:off x="152613" y="1046923"/>
            <a:ext cx="9381066" cy="5062330"/>
          </a:xfrm>
        </p:spPr>
        <p:txBody>
          <a:bodyPr>
            <a:normAutofit/>
          </a:bodyPr>
          <a:lstStyle/>
          <a:p>
            <a:pPr marL="914400" lvl="1" indent="-457200">
              <a:buFont typeface="+mj-lt"/>
              <a:buAutoNum type="arabicPeriod" startAt="7"/>
            </a:pPr>
            <a:r>
              <a:rPr lang="en-US" sz="2200" b="0" i="0" dirty="0">
                <a:solidFill>
                  <a:srgbClr val="0A0A0A"/>
                </a:solidFill>
                <a:effectLst/>
                <a:latin typeface="Calibri" panose="020F0502020204030204" pitchFamily="34" charset="0"/>
                <a:cs typeface="Calibri" panose="020F0502020204030204" pitchFamily="34" charset="0"/>
              </a:rPr>
              <a:t>Pictures of the project area as it currently exists, prior to the project being completed.    </a:t>
            </a:r>
          </a:p>
          <a:p>
            <a:pPr lvl="1">
              <a:buFont typeface="+mj-lt"/>
              <a:buAutoNum type="arabicPeriod" startAt="7"/>
            </a:pPr>
            <a:r>
              <a:rPr lang="en-US" sz="2200" b="0" i="0" dirty="0">
                <a:solidFill>
                  <a:srgbClr val="0A0A0A"/>
                </a:solidFill>
                <a:effectLst/>
                <a:latin typeface="Calibri" panose="020F0502020204030204" pitchFamily="34" charset="0"/>
                <a:cs typeface="Calibri" panose="020F0502020204030204" pitchFamily="34" charset="0"/>
              </a:rPr>
              <a:t>  Profit and Loss statements for up to the previous three years.  </a:t>
            </a:r>
          </a:p>
          <a:p>
            <a:pPr lvl="1">
              <a:buFont typeface="+mj-lt"/>
              <a:buAutoNum type="arabicPeriod" startAt="7"/>
            </a:pPr>
            <a:r>
              <a:rPr lang="en-US" sz="2200" b="0" i="0" dirty="0">
                <a:solidFill>
                  <a:srgbClr val="0A0A0A"/>
                </a:solidFill>
                <a:effectLst/>
                <a:latin typeface="Calibri" panose="020F0502020204030204" pitchFamily="34" charset="0"/>
                <a:cs typeface="Calibri" panose="020F0502020204030204" pitchFamily="34" charset="0"/>
              </a:rPr>
              <a:t> Valid Farmer’s Tax Exemption Permit or application to obtain a Farmer’s Tax Exemption Permit. </a:t>
            </a:r>
          </a:p>
          <a:p>
            <a:pPr lvl="1">
              <a:buFont typeface="+mj-lt"/>
              <a:buAutoNum type="arabicPeriod" startAt="7"/>
            </a:pPr>
            <a:r>
              <a:rPr lang="en-US" sz="2200" b="0" i="0" dirty="0">
                <a:solidFill>
                  <a:srgbClr val="0A0A0A"/>
                </a:solidFill>
                <a:effectLst/>
                <a:latin typeface="Calibri" panose="020F0502020204030204" pitchFamily="34" charset="0"/>
                <a:cs typeface="Calibri" panose="020F0502020204030204" pitchFamily="34" charset="0"/>
              </a:rPr>
              <a:t> If applicable – an approval letter from the easement holder for approval of the project.  A template for the approval letter can be found on the Farmland Restoration Grant webpage at www.CTGrown.gov/grants.    </a:t>
            </a:r>
          </a:p>
          <a:p>
            <a:pPr lvl="1">
              <a:buFont typeface="+mj-lt"/>
              <a:buAutoNum type="arabicPeriod" startAt="7"/>
            </a:pPr>
            <a:r>
              <a:rPr lang="en-US" sz="2200" b="0" i="0" dirty="0">
                <a:solidFill>
                  <a:srgbClr val="0A0A0A"/>
                </a:solidFill>
                <a:effectLst/>
                <a:latin typeface="Calibri" panose="020F0502020204030204" pitchFamily="34" charset="0"/>
                <a:cs typeface="Calibri" panose="020F0502020204030204" pitchFamily="34" charset="0"/>
              </a:rPr>
              <a:t> If applicable – a copy of an executed lease and a statement from the owner for approval of the project.  A template for the approval letter can be found on the Farmland Restoration Grant webpage at www.CTGrown.gov/grants.    </a:t>
            </a:r>
          </a:p>
          <a:p>
            <a:pPr lvl="1">
              <a:buFont typeface="+mj-lt"/>
              <a:buAutoNum type="arabicPeriod" startAt="7"/>
            </a:pPr>
            <a:r>
              <a:rPr lang="en-US" sz="2200" b="0" i="0" dirty="0">
                <a:solidFill>
                  <a:srgbClr val="0A0A0A"/>
                </a:solidFill>
                <a:effectLst/>
                <a:latin typeface="Calibri" panose="020F0502020204030204" pitchFamily="34" charset="0"/>
                <a:cs typeface="Calibri" panose="020F0502020204030204" pitchFamily="34" charset="0"/>
              </a:rPr>
              <a:t> If applicable – an approved copy of an NRCS Conservation Plan or Comprehensive Nutrient Management Plan.  </a:t>
            </a:r>
          </a:p>
        </p:txBody>
      </p:sp>
      <p:sp>
        <p:nvSpPr>
          <p:cNvPr id="4" name="TextBox 3">
            <a:extLst>
              <a:ext uri="{FF2B5EF4-FFF2-40B4-BE49-F238E27FC236}">
                <a16:creationId xmlns:a16="http://schemas.microsoft.com/office/drawing/2014/main" id="{68030633-3267-4C42-9C0A-B3A18428ABCB}"/>
              </a:ext>
            </a:extLst>
          </p:cNvPr>
          <p:cNvSpPr txBox="1"/>
          <p:nvPr/>
        </p:nvSpPr>
        <p:spPr>
          <a:xfrm>
            <a:off x="152612" y="6202019"/>
            <a:ext cx="8332169" cy="646331"/>
          </a:xfrm>
          <a:prstGeom prst="rect">
            <a:avLst/>
          </a:prstGeom>
          <a:noFill/>
        </p:spPr>
        <p:txBody>
          <a:bodyPr wrap="square" rtlCol="0">
            <a:spAutoFit/>
          </a:bodyPr>
          <a:lstStyle/>
          <a:p>
            <a:r>
              <a:rPr lang="en-US" dirty="0"/>
              <a:t>All required forms/documents can be found here: </a:t>
            </a:r>
            <a:r>
              <a:rPr lang="en-US" dirty="0">
                <a:hlinkClick r:id="rId2">
                  <a:extLst>
                    <a:ext uri="{A12FA001-AC4F-418D-AE19-62706E023703}">
                      <ahyp:hlinkClr xmlns:ahyp="http://schemas.microsoft.com/office/drawing/2018/hyperlinkcolor" val="tx"/>
                    </a:ext>
                  </a:extLst>
                </a:hlinkClick>
              </a:rPr>
              <a:t>2023 Farmland Restoration Grant (FLRG)--Documents (ct.gov)</a:t>
            </a:r>
            <a:endParaRPr lang="en-US" dirty="0"/>
          </a:p>
        </p:txBody>
      </p:sp>
    </p:spTree>
    <p:extLst>
      <p:ext uri="{BB962C8B-B14F-4D97-AF65-F5344CB8AC3E}">
        <p14:creationId xmlns:p14="http://schemas.microsoft.com/office/powerpoint/2010/main" val="3605020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550A7F4-5DFE-472B-A742-508765E28D3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09195" y="1566642"/>
            <a:ext cx="7191044" cy="5256818"/>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0AD1966E-8491-43E2-8A89-F1BBD2877479}"/>
              </a:ext>
            </a:extLst>
          </p:cNvPr>
          <p:cNvSpPr>
            <a:spLocks noGrp="1"/>
          </p:cNvSpPr>
          <p:nvPr>
            <p:ph type="title"/>
          </p:nvPr>
        </p:nvSpPr>
        <p:spPr>
          <a:xfrm>
            <a:off x="1160336" y="34540"/>
            <a:ext cx="9631553" cy="1325562"/>
          </a:xfrm>
        </p:spPr>
        <p:txBody>
          <a:bodyPr>
            <a:normAutofit/>
          </a:bodyPr>
          <a:lstStyle/>
          <a:p>
            <a:r>
              <a:rPr lang="en-US" dirty="0"/>
              <a:t>Where can I find information on the 2023 Farmland Restoration Grant?</a:t>
            </a:r>
          </a:p>
        </p:txBody>
      </p:sp>
      <p:sp>
        <p:nvSpPr>
          <p:cNvPr id="3" name="Content Placeholder 2">
            <a:extLst>
              <a:ext uri="{FF2B5EF4-FFF2-40B4-BE49-F238E27FC236}">
                <a16:creationId xmlns:a16="http://schemas.microsoft.com/office/drawing/2014/main" id="{CE02EF0D-4888-4B95-8D85-AFE6561F617C}"/>
              </a:ext>
            </a:extLst>
          </p:cNvPr>
          <p:cNvSpPr>
            <a:spLocks noGrp="1"/>
          </p:cNvSpPr>
          <p:nvPr>
            <p:ph idx="1"/>
          </p:nvPr>
        </p:nvSpPr>
        <p:spPr>
          <a:xfrm>
            <a:off x="91761" y="1943041"/>
            <a:ext cx="5599813" cy="2484298"/>
          </a:xfrm>
        </p:spPr>
        <p:txBody>
          <a:bodyPr>
            <a:normAutofit/>
          </a:bodyPr>
          <a:lstStyle/>
          <a:p>
            <a:r>
              <a:rPr lang="en-US" sz="4000" b="1" dirty="0">
                <a:hlinkClick r:id="rId3"/>
              </a:rPr>
              <a:t>www.ctgrown.gov</a:t>
            </a:r>
            <a:endParaRPr lang="en-US" sz="4000" b="1" dirty="0"/>
          </a:p>
          <a:p>
            <a:r>
              <a:rPr lang="en-US" sz="2000" b="1" dirty="0"/>
              <a:t>Click “Farmland Restoration Grant”</a:t>
            </a:r>
          </a:p>
        </p:txBody>
      </p:sp>
    </p:spTree>
    <p:extLst>
      <p:ext uri="{BB962C8B-B14F-4D97-AF65-F5344CB8AC3E}">
        <p14:creationId xmlns:p14="http://schemas.microsoft.com/office/powerpoint/2010/main" val="1347412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60CC1-677D-4242-9F43-42FC33D02713}"/>
              </a:ext>
            </a:extLst>
          </p:cNvPr>
          <p:cNvSpPr>
            <a:spLocks noGrp="1"/>
          </p:cNvSpPr>
          <p:nvPr>
            <p:ph type="title"/>
          </p:nvPr>
        </p:nvSpPr>
        <p:spPr>
          <a:xfrm>
            <a:off x="1113016" y="546514"/>
            <a:ext cx="9692640" cy="1325562"/>
          </a:xfrm>
        </p:spPr>
        <p:txBody>
          <a:bodyPr/>
          <a:lstStyle/>
          <a:p>
            <a:r>
              <a:rPr lang="en-US" dirty="0"/>
              <a:t>Please introduce yourselves in the comments.</a:t>
            </a:r>
          </a:p>
        </p:txBody>
      </p:sp>
      <p:sp>
        <p:nvSpPr>
          <p:cNvPr id="3" name="Content Placeholder 2">
            <a:extLst>
              <a:ext uri="{FF2B5EF4-FFF2-40B4-BE49-F238E27FC236}">
                <a16:creationId xmlns:a16="http://schemas.microsoft.com/office/drawing/2014/main" id="{6E96CA6E-9697-476B-811D-159A4FA56169}"/>
              </a:ext>
            </a:extLst>
          </p:cNvPr>
          <p:cNvSpPr>
            <a:spLocks noGrp="1"/>
          </p:cNvSpPr>
          <p:nvPr>
            <p:ph idx="1"/>
          </p:nvPr>
        </p:nvSpPr>
        <p:spPr>
          <a:xfrm>
            <a:off x="1113016" y="2519917"/>
            <a:ext cx="8595360" cy="3840974"/>
          </a:xfrm>
        </p:spPr>
        <p:txBody>
          <a:bodyPr>
            <a:normAutofit/>
          </a:bodyPr>
          <a:lstStyle/>
          <a:p>
            <a:pPr marL="0" indent="0">
              <a:buNone/>
            </a:pPr>
            <a:r>
              <a:rPr lang="en-US" sz="2400" dirty="0"/>
              <a:t>Feel free to include:</a:t>
            </a:r>
          </a:p>
          <a:p>
            <a:pPr lvl="1"/>
            <a:r>
              <a:rPr lang="en-US" sz="2400" dirty="0"/>
              <a:t>Your Name</a:t>
            </a:r>
          </a:p>
          <a:p>
            <a:pPr lvl="1"/>
            <a:r>
              <a:rPr lang="en-US" sz="2400" dirty="0"/>
              <a:t>Your Farm or Agricultural Cooperative Name</a:t>
            </a:r>
          </a:p>
          <a:p>
            <a:pPr lvl="1"/>
            <a:r>
              <a:rPr lang="en-US" sz="2400" dirty="0"/>
              <a:t>The type of restoration work you are planning for your farm.</a:t>
            </a:r>
          </a:p>
        </p:txBody>
      </p:sp>
    </p:spTree>
    <p:extLst>
      <p:ext uri="{BB962C8B-B14F-4D97-AF65-F5344CB8AC3E}">
        <p14:creationId xmlns:p14="http://schemas.microsoft.com/office/powerpoint/2010/main" val="2040461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539E6E-01AB-4E48-8F33-3C59BD2FA56D}"/>
              </a:ext>
            </a:extLst>
          </p:cNvPr>
          <p:cNvPicPr>
            <a:picLocks noChangeAspect="1"/>
          </p:cNvPicPr>
          <p:nvPr/>
        </p:nvPicPr>
        <p:blipFill rotWithShape="1">
          <a:blip r:embed="rId2"/>
          <a:srcRect b="12659"/>
          <a:stretch/>
        </p:blipFill>
        <p:spPr>
          <a:xfrm>
            <a:off x="4008474" y="1713333"/>
            <a:ext cx="7216337" cy="4968138"/>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1E78D77A-0387-46AC-A4D6-6AE10771CECB}"/>
              </a:ext>
            </a:extLst>
          </p:cNvPr>
          <p:cNvSpPr>
            <a:spLocks noGrp="1"/>
          </p:cNvSpPr>
          <p:nvPr>
            <p:ph type="title"/>
          </p:nvPr>
        </p:nvSpPr>
        <p:spPr>
          <a:xfrm>
            <a:off x="359282" y="367915"/>
            <a:ext cx="6041518" cy="1205640"/>
          </a:xfrm>
        </p:spPr>
        <p:txBody>
          <a:bodyPr>
            <a:normAutofit fontScale="90000"/>
          </a:bodyPr>
          <a:lstStyle/>
          <a:p>
            <a:r>
              <a:rPr lang="en-US" b="1" dirty="0"/>
              <a:t>Budget and Project Timeline Workbook</a:t>
            </a:r>
          </a:p>
        </p:txBody>
      </p:sp>
      <p:sp>
        <p:nvSpPr>
          <p:cNvPr id="3" name="Content Placeholder 2">
            <a:extLst>
              <a:ext uri="{FF2B5EF4-FFF2-40B4-BE49-F238E27FC236}">
                <a16:creationId xmlns:a16="http://schemas.microsoft.com/office/drawing/2014/main" id="{61EF0904-C8B5-4FDB-899B-85532AC44297}"/>
              </a:ext>
            </a:extLst>
          </p:cNvPr>
          <p:cNvSpPr>
            <a:spLocks noGrp="1"/>
          </p:cNvSpPr>
          <p:nvPr>
            <p:ph idx="1"/>
          </p:nvPr>
        </p:nvSpPr>
        <p:spPr>
          <a:xfrm>
            <a:off x="359282" y="2200811"/>
            <a:ext cx="3735640" cy="2117033"/>
          </a:xfrm>
        </p:spPr>
        <p:txBody>
          <a:bodyPr>
            <a:normAutofit/>
          </a:bodyPr>
          <a:lstStyle/>
          <a:p>
            <a:r>
              <a:rPr lang="en-US" sz="2000" dirty="0"/>
              <a:t>Visit: </a:t>
            </a:r>
            <a:r>
              <a:rPr lang="en-US" sz="2000" dirty="0">
                <a:hlinkClick r:id="rId3"/>
              </a:rPr>
              <a:t>2023 Farmland Restoration Grant Program (ct.gov)</a:t>
            </a:r>
            <a:endParaRPr lang="en-US" sz="2000" dirty="0"/>
          </a:p>
          <a:p>
            <a:r>
              <a:rPr lang="en-US" sz="2000" dirty="0"/>
              <a:t>Download a blank copy of the form and save to your computer.</a:t>
            </a:r>
          </a:p>
        </p:txBody>
      </p:sp>
      <p:sp>
        <p:nvSpPr>
          <p:cNvPr id="6" name="Arrow: Right 5">
            <a:extLst>
              <a:ext uri="{FF2B5EF4-FFF2-40B4-BE49-F238E27FC236}">
                <a16:creationId xmlns:a16="http://schemas.microsoft.com/office/drawing/2014/main" id="{C03BE674-5673-44C6-BE1A-471FC7047C6C}"/>
              </a:ext>
            </a:extLst>
          </p:cNvPr>
          <p:cNvSpPr/>
          <p:nvPr/>
        </p:nvSpPr>
        <p:spPr>
          <a:xfrm>
            <a:off x="4240586" y="4438964"/>
            <a:ext cx="857156" cy="33608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DEC05B57-E5A1-483C-8297-9652BDE050FB}"/>
              </a:ext>
            </a:extLst>
          </p:cNvPr>
          <p:cNvSpPr/>
          <p:nvPr/>
        </p:nvSpPr>
        <p:spPr>
          <a:xfrm rot="10800000">
            <a:off x="9460835" y="4775044"/>
            <a:ext cx="857156" cy="33608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7830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6B30CD-8D16-4A4E-9B2A-C8848684840D}"/>
              </a:ext>
            </a:extLst>
          </p:cNvPr>
          <p:cNvPicPr>
            <a:picLocks noChangeAspect="1"/>
          </p:cNvPicPr>
          <p:nvPr/>
        </p:nvPicPr>
        <p:blipFill>
          <a:blip r:embed="rId2"/>
          <a:stretch>
            <a:fillRect/>
          </a:stretch>
        </p:blipFill>
        <p:spPr>
          <a:xfrm>
            <a:off x="5934127" y="133976"/>
            <a:ext cx="4489750" cy="6402713"/>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05D3C245-CDA9-4F28-A74D-E55A04B3CDAE}"/>
              </a:ext>
            </a:extLst>
          </p:cNvPr>
          <p:cNvSpPr>
            <a:spLocks noGrp="1"/>
          </p:cNvSpPr>
          <p:nvPr>
            <p:ph type="title"/>
          </p:nvPr>
        </p:nvSpPr>
        <p:spPr>
          <a:xfrm>
            <a:off x="266517" y="437322"/>
            <a:ext cx="5411269" cy="1348948"/>
          </a:xfrm>
        </p:spPr>
        <p:txBody>
          <a:bodyPr>
            <a:normAutofit fontScale="90000"/>
          </a:bodyPr>
          <a:lstStyle/>
          <a:p>
            <a:pPr algn="ctr"/>
            <a:r>
              <a:rPr lang="en-US" b="1" dirty="0"/>
              <a:t>Budget and Project Timeline Workbook</a:t>
            </a:r>
          </a:p>
        </p:txBody>
      </p:sp>
      <p:sp>
        <p:nvSpPr>
          <p:cNvPr id="5" name="TextBox 4">
            <a:extLst>
              <a:ext uri="{FF2B5EF4-FFF2-40B4-BE49-F238E27FC236}">
                <a16:creationId xmlns:a16="http://schemas.microsoft.com/office/drawing/2014/main" id="{8C6AFB12-944D-464F-B7B1-AD31E1248053}"/>
              </a:ext>
            </a:extLst>
          </p:cNvPr>
          <p:cNvSpPr txBox="1"/>
          <p:nvPr/>
        </p:nvSpPr>
        <p:spPr>
          <a:xfrm>
            <a:off x="266516" y="2146852"/>
            <a:ext cx="5222905" cy="3231654"/>
          </a:xfrm>
          <a:prstGeom prst="rect">
            <a:avLst/>
          </a:prstGeom>
          <a:noFill/>
        </p:spPr>
        <p:txBody>
          <a:bodyPr wrap="square" rtlCol="0">
            <a:spAutoFit/>
          </a:bodyPr>
          <a:lstStyle/>
          <a:p>
            <a:pPr>
              <a:spcBef>
                <a:spcPts val="600"/>
              </a:spcBef>
              <a:spcAft>
                <a:spcPts val="600"/>
              </a:spcAft>
            </a:pPr>
            <a:r>
              <a:rPr lang="en-US" sz="2400" dirty="0"/>
              <a:t>There are four sheets included in this workbook:</a:t>
            </a:r>
          </a:p>
          <a:p>
            <a:pPr marL="800100" lvl="1" indent="-342900">
              <a:spcBef>
                <a:spcPts val="600"/>
              </a:spcBef>
              <a:spcAft>
                <a:spcPts val="600"/>
              </a:spcAft>
              <a:buFont typeface="+mj-lt"/>
              <a:buAutoNum type="arabicPeriod"/>
            </a:pPr>
            <a:r>
              <a:rPr lang="en-US" sz="2400" dirty="0"/>
              <a:t>Instructions *</a:t>
            </a:r>
            <a:r>
              <a:rPr lang="en-US" sz="2000" dirty="0"/>
              <a:t>you do not need to fill anything out on this sheet.*</a:t>
            </a:r>
          </a:p>
          <a:p>
            <a:pPr marL="800100" lvl="1" indent="-342900">
              <a:spcBef>
                <a:spcPts val="600"/>
              </a:spcBef>
              <a:spcAft>
                <a:spcPts val="600"/>
              </a:spcAft>
              <a:buFont typeface="+mj-lt"/>
              <a:buAutoNum type="arabicPeriod"/>
            </a:pPr>
            <a:r>
              <a:rPr lang="en-US" sz="2400" dirty="0"/>
              <a:t>Budget Sheet</a:t>
            </a:r>
          </a:p>
          <a:p>
            <a:pPr marL="800100" lvl="1" indent="-342900">
              <a:spcBef>
                <a:spcPts val="600"/>
              </a:spcBef>
              <a:spcAft>
                <a:spcPts val="600"/>
              </a:spcAft>
              <a:buFont typeface="+mj-lt"/>
              <a:buAutoNum type="arabicPeriod"/>
            </a:pPr>
            <a:r>
              <a:rPr lang="en-US" sz="2400" dirty="0"/>
              <a:t>Budget Narrative</a:t>
            </a:r>
          </a:p>
          <a:p>
            <a:pPr marL="800100" lvl="1" indent="-342900">
              <a:spcBef>
                <a:spcPts val="600"/>
              </a:spcBef>
              <a:spcAft>
                <a:spcPts val="600"/>
              </a:spcAft>
              <a:buFont typeface="+mj-lt"/>
              <a:buAutoNum type="arabicPeriod"/>
            </a:pPr>
            <a:r>
              <a:rPr lang="en-US" sz="2400" dirty="0"/>
              <a:t>Project Timeline</a:t>
            </a:r>
          </a:p>
        </p:txBody>
      </p:sp>
      <p:sp>
        <p:nvSpPr>
          <p:cNvPr id="6" name="Arrow: Up 5">
            <a:extLst>
              <a:ext uri="{FF2B5EF4-FFF2-40B4-BE49-F238E27FC236}">
                <a16:creationId xmlns:a16="http://schemas.microsoft.com/office/drawing/2014/main" id="{82E502CC-E80E-4850-B8B2-2016121BCCFC}"/>
              </a:ext>
            </a:extLst>
          </p:cNvPr>
          <p:cNvSpPr/>
          <p:nvPr/>
        </p:nvSpPr>
        <p:spPr>
          <a:xfrm rot="10800000">
            <a:off x="6859695" y="5378506"/>
            <a:ext cx="362727" cy="69991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4290E80E-2F57-465F-ABF5-5D2F605F177F}"/>
              </a:ext>
            </a:extLst>
          </p:cNvPr>
          <p:cNvSpPr/>
          <p:nvPr/>
        </p:nvSpPr>
        <p:spPr>
          <a:xfrm rot="10800000">
            <a:off x="7630945" y="5364548"/>
            <a:ext cx="362727" cy="69991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98A8EC76-3549-4737-A663-793B8540AE16}"/>
              </a:ext>
            </a:extLst>
          </p:cNvPr>
          <p:cNvSpPr/>
          <p:nvPr/>
        </p:nvSpPr>
        <p:spPr>
          <a:xfrm rot="10800000">
            <a:off x="8397388" y="5364548"/>
            <a:ext cx="362727" cy="69991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7581A831-D690-4A2F-A190-86E4FEE983CF}"/>
              </a:ext>
            </a:extLst>
          </p:cNvPr>
          <p:cNvSpPr/>
          <p:nvPr/>
        </p:nvSpPr>
        <p:spPr>
          <a:xfrm rot="10800000">
            <a:off x="9229268" y="5372699"/>
            <a:ext cx="362727" cy="69991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7602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5496A-1D51-46A8-BFF5-29DC2A84B6BB}"/>
              </a:ext>
            </a:extLst>
          </p:cNvPr>
          <p:cNvSpPr>
            <a:spLocks noGrp="1"/>
          </p:cNvSpPr>
          <p:nvPr>
            <p:ph type="title"/>
          </p:nvPr>
        </p:nvSpPr>
        <p:spPr>
          <a:xfrm>
            <a:off x="671361" y="365051"/>
            <a:ext cx="2930518" cy="1320800"/>
          </a:xfrm>
        </p:spPr>
        <p:txBody>
          <a:bodyPr anchor="ctr">
            <a:normAutofit/>
          </a:bodyPr>
          <a:lstStyle/>
          <a:p>
            <a:r>
              <a:rPr lang="en-US" b="1" dirty="0"/>
              <a:t>Budget Sheet</a:t>
            </a:r>
          </a:p>
        </p:txBody>
      </p:sp>
      <p:sp>
        <p:nvSpPr>
          <p:cNvPr id="3" name="Content Placeholder 2">
            <a:extLst>
              <a:ext uri="{FF2B5EF4-FFF2-40B4-BE49-F238E27FC236}">
                <a16:creationId xmlns:a16="http://schemas.microsoft.com/office/drawing/2014/main" id="{B3EF77D7-20B1-400B-85C9-DB122695CDF9}"/>
              </a:ext>
            </a:extLst>
          </p:cNvPr>
          <p:cNvSpPr>
            <a:spLocks noGrp="1"/>
          </p:cNvSpPr>
          <p:nvPr>
            <p:ph idx="1"/>
          </p:nvPr>
        </p:nvSpPr>
        <p:spPr>
          <a:xfrm>
            <a:off x="671361" y="2160589"/>
            <a:ext cx="2930517" cy="3880773"/>
          </a:xfrm>
        </p:spPr>
        <p:txBody>
          <a:bodyPr>
            <a:normAutofit/>
          </a:bodyPr>
          <a:lstStyle/>
          <a:p>
            <a:pPr>
              <a:lnSpc>
                <a:spcPct val="90000"/>
              </a:lnSpc>
            </a:pPr>
            <a:r>
              <a:rPr lang="en-US" b="1"/>
              <a:t>Your budget must contain the following itemized categories.</a:t>
            </a:r>
          </a:p>
          <a:p>
            <a:pPr>
              <a:lnSpc>
                <a:spcPct val="90000"/>
              </a:lnSpc>
            </a:pPr>
            <a:r>
              <a:rPr lang="en-US" b="1"/>
              <a:t>Projects involving hiring a subcontractor should include quotes from that subcontractor.</a:t>
            </a:r>
          </a:p>
          <a:p>
            <a:pPr>
              <a:lnSpc>
                <a:spcPct val="90000"/>
              </a:lnSpc>
            </a:pPr>
            <a:r>
              <a:rPr lang="en-US" b="1">
                <a:highlight>
                  <a:srgbClr val="FFFF00"/>
                </a:highlight>
              </a:rPr>
              <a:t>In-kind expenses must include breakdowns of hours worked, rates per hour and work performed.</a:t>
            </a:r>
          </a:p>
          <a:p>
            <a:pPr>
              <a:lnSpc>
                <a:spcPct val="90000"/>
              </a:lnSpc>
            </a:pPr>
            <a:endParaRPr lang="en-US"/>
          </a:p>
        </p:txBody>
      </p:sp>
      <p:pic>
        <p:nvPicPr>
          <p:cNvPr id="8" name="Picture 7">
            <a:extLst>
              <a:ext uri="{FF2B5EF4-FFF2-40B4-BE49-F238E27FC236}">
                <a16:creationId xmlns:a16="http://schemas.microsoft.com/office/drawing/2014/main" id="{4AF36A66-8300-404B-9FF1-6179B2C25261}"/>
              </a:ext>
            </a:extLst>
          </p:cNvPr>
          <p:cNvPicPr>
            <a:picLocks noChangeAspect="1"/>
          </p:cNvPicPr>
          <p:nvPr/>
        </p:nvPicPr>
        <p:blipFill>
          <a:blip r:embed="rId2"/>
          <a:stretch>
            <a:fillRect/>
          </a:stretch>
        </p:blipFill>
        <p:spPr>
          <a:xfrm>
            <a:off x="4051004" y="277338"/>
            <a:ext cx="7757369" cy="63033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4679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298FD-527C-4726-A519-09A4DEAFD07C}"/>
              </a:ext>
            </a:extLst>
          </p:cNvPr>
          <p:cNvSpPr>
            <a:spLocks noGrp="1"/>
          </p:cNvSpPr>
          <p:nvPr>
            <p:ph type="title"/>
          </p:nvPr>
        </p:nvSpPr>
        <p:spPr>
          <a:xfrm>
            <a:off x="218114" y="110178"/>
            <a:ext cx="4587802" cy="848139"/>
          </a:xfrm>
        </p:spPr>
        <p:txBody>
          <a:bodyPr>
            <a:normAutofit/>
          </a:bodyPr>
          <a:lstStyle/>
          <a:p>
            <a:r>
              <a:rPr lang="en-US" sz="3600" b="1" dirty="0"/>
              <a:t>Budget Narrative</a:t>
            </a:r>
          </a:p>
        </p:txBody>
      </p:sp>
      <p:sp>
        <p:nvSpPr>
          <p:cNvPr id="3" name="Content Placeholder 2">
            <a:extLst>
              <a:ext uri="{FF2B5EF4-FFF2-40B4-BE49-F238E27FC236}">
                <a16:creationId xmlns:a16="http://schemas.microsoft.com/office/drawing/2014/main" id="{1866C3BE-D3E4-481F-B9F8-792262035F4B}"/>
              </a:ext>
            </a:extLst>
          </p:cNvPr>
          <p:cNvSpPr>
            <a:spLocks noGrp="1"/>
          </p:cNvSpPr>
          <p:nvPr>
            <p:ph idx="1"/>
          </p:nvPr>
        </p:nvSpPr>
        <p:spPr>
          <a:xfrm>
            <a:off x="127801" y="1617535"/>
            <a:ext cx="4152649" cy="4883710"/>
          </a:xfrm>
        </p:spPr>
        <p:txBody>
          <a:bodyPr>
            <a:normAutofit lnSpcReduction="10000"/>
          </a:bodyPr>
          <a:lstStyle/>
          <a:p>
            <a:r>
              <a:rPr lang="en-US" b="1" dirty="0"/>
              <a:t>The budget narrative should contain evidence or justification for costs reported on the budget sheet. </a:t>
            </a:r>
          </a:p>
          <a:p>
            <a:r>
              <a:rPr lang="en-US" dirty="0"/>
              <a:t>For example, to complete your project you plan on utilizing two of your employees. While the budget sheet shows that the cost for your employees to do that work is </a:t>
            </a:r>
            <a:r>
              <a:rPr lang="en-US" b="1" dirty="0"/>
              <a:t>$8,000</a:t>
            </a:r>
            <a:r>
              <a:rPr lang="en-US" dirty="0"/>
              <a:t>, here is where you </a:t>
            </a:r>
            <a:r>
              <a:rPr lang="en-US" b="1" dirty="0"/>
              <a:t>justify</a:t>
            </a:r>
            <a:r>
              <a:rPr lang="en-US" dirty="0"/>
              <a:t> that cost with an explanation.</a:t>
            </a:r>
          </a:p>
          <a:p>
            <a:r>
              <a:rPr lang="en-US" dirty="0"/>
              <a:t>For supplies or materials ordered online, insert a </a:t>
            </a:r>
            <a:r>
              <a:rPr lang="en-US" b="1" dirty="0"/>
              <a:t>link </a:t>
            </a:r>
            <a:r>
              <a:rPr lang="en-US" dirty="0"/>
              <a:t>to the product or service in the justification column.</a:t>
            </a:r>
          </a:p>
          <a:p>
            <a:r>
              <a:rPr lang="en-US" dirty="0"/>
              <a:t>Remember to include </a:t>
            </a:r>
            <a:r>
              <a:rPr lang="en-US" b="1" dirty="0"/>
              <a:t>shipping/freighting costs </a:t>
            </a:r>
            <a:r>
              <a:rPr lang="en-US" dirty="0"/>
              <a:t>in the total cost of the item.</a:t>
            </a:r>
          </a:p>
        </p:txBody>
      </p:sp>
      <p:pic>
        <p:nvPicPr>
          <p:cNvPr id="5" name="Picture 4">
            <a:extLst>
              <a:ext uri="{FF2B5EF4-FFF2-40B4-BE49-F238E27FC236}">
                <a16:creationId xmlns:a16="http://schemas.microsoft.com/office/drawing/2014/main" id="{D580FB2B-C545-43C1-9ADC-42253D2CBC42}"/>
              </a:ext>
            </a:extLst>
          </p:cNvPr>
          <p:cNvPicPr>
            <a:picLocks noChangeAspect="1"/>
          </p:cNvPicPr>
          <p:nvPr/>
        </p:nvPicPr>
        <p:blipFill>
          <a:blip r:embed="rId3"/>
          <a:stretch>
            <a:fillRect/>
          </a:stretch>
        </p:blipFill>
        <p:spPr>
          <a:xfrm>
            <a:off x="4476361" y="202019"/>
            <a:ext cx="7412464" cy="64055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07223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74A6E-4033-40B8-A76B-4759D1C69F6C}"/>
              </a:ext>
            </a:extLst>
          </p:cNvPr>
          <p:cNvSpPr>
            <a:spLocks noGrp="1"/>
          </p:cNvSpPr>
          <p:nvPr>
            <p:ph type="title"/>
          </p:nvPr>
        </p:nvSpPr>
        <p:spPr>
          <a:xfrm>
            <a:off x="677334" y="609600"/>
            <a:ext cx="3682631" cy="914400"/>
          </a:xfrm>
        </p:spPr>
        <p:txBody>
          <a:bodyPr>
            <a:normAutofit fontScale="90000"/>
          </a:bodyPr>
          <a:lstStyle/>
          <a:p>
            <a:r>
              <a:rPr lang="en-US" b="1" dirty="0"/>
              <a:t>Project Timeline</a:t>
            </a:r>
          </a:p>
        </p:txBody>
      </p:sp>
      <p:sp>
        <p:nvSpPr>
          <p:cNvPr id="3" name="Content Placeholder 2">
            <a:extLst>
              <a:ext uri="{FF2B5EF4-FFF2-40B4-BE49-F238E27FC236}">
                <a16:creationId xmlns:a16="http://schemas.microsoft.com/office/drawing/2014/main" id="{290E59BE-2C58-4678-9915-5436202AC41F}"/>
              </a:ext>
            </a:extLst>
          </p:cNvPr>
          <p:cNvSpPr>
            <a:spLocks noGrp="1"/>
          </p:cNvSpPr>
          <p:nvPr>
            <p:ph idx="1"/>
          </p:nvPr>
        </p:nvSpPr>
        <p:spPr>
          <a:xfrm>
            <a:off x="677334" y="2160589"/>
            <a:ext cx="5021101" cy="3880773"/>
          </a:xfrm>
        </p:spPr>
        <p:txBody>
          <a:bodyPr>
            <a:normAutofit/>
          </a:bodyPr>
          <a:lstStyle/>
          <a:p>
            <a:r>
              <a:rPr lang="en-US" sz="2000" dirty="0"/>
              <a:t>Include all project milestones and related deadlines.</a:t>
            </a:r>
          </a:p>
          <a:p>
            <a:r>
              <a:rPr lang="en-US" sz="2000" dirty="0"/>
              <a:t>Projects must be completed within 18 months of contract execution.</a:t>
            </a:r>
          </a:p>
          <a:p>
            <a:r>
              <a:rPr lang="en-US" sz="2000" dirty="0"/>
              <a:t>Anticipate a project start date of April 1, 2023</a:t>
            </a:r>
          </a:p>
        </p:txBody>
      </p:sp>
      <p:pic>
        <p:nvPicPr>
          <p:cNvPr id="8" name="Picture 7">
            <a:extLst>
              <a:ext uri="{FF2B5EF4-FFF2-40B4-BE49-F238E27FC236}">
                <a16:creationId xmlns:a16="http://schemas.microsoft.com/office/drawing/2014/main" id="{D6B7D7D3-9D59-47CB-A942-18F79C66B5F8}"/>
              </a:ext>
            </a:extLst>
          </p:cNvPr>
          <p:cNvPicPr>
            <a:picLocks noChangeAspect="1"/>
          </p:cNvPicPr>
          <p:nvPr/>
        </p:nvPicPr>
        <p:blipFill>
          <a:blip r:embed="rId2"/>
          <a:stretch>
            <a:fillRect/>
          </a:stretch>
        </p:blipFill>
        <p:spPr>
          <a:xfrm>
            <a:off x="6294474" y="156181"/>
            <a:ext cx="4495925" cy="65456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75686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C3CCC7D-9C0F-404B-81A2-CB9507E78C9B}"/>
              </a:ext>
            </a:extLst>
          </p:cNvPr>
          <p:cNvPicPr>
            <a:picLocks noChangeAspect="1"/>
          </p:cNvPicPr>
          <p:nvPr/>
        </p:nvPicPr>
        <p:blipFill rotWithShape="1">
          <a:blip r:embed="rId4">
            <a:extLst>
              <a:ext uri="{28A0092B-C50C-407E-A947-70E740481C1C}">
                <a14:useLocalDpi xmlns:a14="http://schemas.microsoft.com/office/drawing/2010/main" val="0"/>
              </a:ext>
            </a:extLst>
          </a:blip>
          <a:srcRect l="-1577" t="-119" r="-1" b="-1"/>
          <a:stretch/>
        </p:blipFill>
        <p:spPr>
          <a:xfrm>
            <a:off x="190954" y="1254629"/>
            <a:ext cx="7163123" cy="4553047"/>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F9D78350-89F1-4E81-A560-F891EFB1849B}"/>
              </a:ext>
            </a:extLst>
          </p:cNvPr>
          <p:cNvPicPr>
            <a:picLocks noChangeAspect="1"/>
          </p:cNvPicPr>
          <p:nvPr/>
        </p:nvPicPr>
        <p:blipFill rotWithShape="1">
          <a:blip r:embed="rId5">
            <a:extLst>
              <a:ext uri="{28A0092B-C50C-407E-A947-70E740481C1C}">
                <a14:useLocalDpi xmlns:a14="http://schemas.microsoft.com/office/drawing/2010/main" val="0"/>
              </a:ext>
            </a:extLst>
          </a:blip>
          <a:srcRect t="2908" b="6278"/>
          <a:stretch/>
        </p:blipFill>
        <p:spPr>
          <a:xfrm>
            <a:off x="6984368" y="819780"/>
            <a:ext cx="5016678" cy="5894189"/>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F2F2B54D-E5A3-496D-809D-8FE3944B8112}"/>
              </a:ext>
            </a:extLst>
          </p:cNvPr>
          <p:cNvSpPr>
            <a:spLocks noGrp="1"/>
          </p:cNvSpPr>
          <p:nvPr>
            <p:ph type="title"/>
          </p:nvPr>
        </p:nvSpPr>
        <p:spPr>
          <a:xfrm>
            <a:off x="190954" y="-27985"/>
            <a:ext cx="8596668" cy="1109528"/>
          </a:xfrm>
        </p:spPr>
        <p:txBody>
          <a:bodyPr>
            <a:normAutofit/>
          </a:bodyPr>
          <a:lstStyle/>
          <a:p>
            <a:r>
              <a:rPr lang="en-US" sz="3200" b="1" dirty="0"/>
              <a:t>Supplemental Application and Grant Narrative</a:t>
            </a:r>
          </a:p>
        </p:txBody>
      </p:sp>
      <p:sp>
        <p:nvSpPr>
          <p:cNvPr id="6" name="Arrow: Up 5">
            <a:extLst>
              <a:ext uri="{FF2B5EF4-FFF2-40B4-BE49-F238E27FC236}">
                <a16:creationId xmlns:a16="http://schemas.microsoft.com/office/drawing/2014/main" id="{B2E8D89D-EB23-4470-8CEC-02BE6ED9E830}"/>
              </a:ext>
            </a:extLst>
          </p:cNvPr>
          <p:cNvSpPr/>
          <p:nvPr/>
        </p:nvSpPr>
        <p:spPr>
          <a:xfrm rot="16200000">
            <a:off x="4945641" y="2852662"/>
            <a:ext cx="378572" cy="97840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F697082-4B44-4DB1-9D56-35F4CDC05269}"/>
              </a:ext>
            </a:extLst>
          </p:cNvPr>
          <p:cNvSpPr txBox="1"/>
          <p:nvPr/>
        </p:nvSpPr>
        <p:spPr>
          <a:xfrm>
            <a:off x="1250021" y="5807676"/>
            <a:ext cx="3797416" cy="923330"/>
          </a:xfrm>
          <a:prstGeom prst="rect">
            <a:avLst/>
          </a:prstGeom>
          <a:noFill/>
        </p:spPr>
        <p:txBody>
          <a:bodyPr wrap="square" rtlCol="0">
            <a:spAutoFit/>
          </a:bodyPr>
          <a:lstStyle/>
          <a:p>
            <a:r>
              <a:rPr lang="en-US" dirty="0"/>
              <a:t>Visit: </a:t>
            </a:r>
            <a:r>
              <a:rPr lang="en-US" dirty="0">
                <a:hlinkClick r:id="rId6"/>
              </a:rPr>
              <a:t>2023 Farm Restoration Grant (FRLG)--Documents (ct.gov)</a:t>
            </a:r>
            <a:endParaRPr lang="en-US" dirty="0"/>
          </a:p>
        </p:txBody>
      </p:sp>
    </p:spTree>
    <p:extLst>
      <p:ext uri="{BB962C8B-B14F-4D97-AF65-F5344CB8AC3E}">
        <p14:creationId xmlns:p14="http://schemas.microsoft.com/office/powerpoint/2010/main" val="1125044004"/>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F32F74-2F8E-48EC-8BD7-E505629DF4D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32159" y="1383958"/>
            <a:ext cx="8047447" cy="4834518"/>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508365C5-15CA-49B8-8F22-F28F8265259E}"/>
              </a:ext>
            </a:extLst>
          </p:cNvPr>
          <p:cNvSpPr>
            <a:spLocks noGrp="1"/>
          </p:cNvSpPr>
          <p:nvPr>
            <p:ph type="title"/>
          </p:nvPr>
        </p:nvSpPr>
        <p:spPr>
          <a:xfrm>
            <a:off x="342638" y="382862"/>
            <a:ext cx="4644031" cy="1261359"/>
          </a:xfrm>
        </p:spPr>
        <p:txBody>
          <a:bodyPr>
            <a:normAutofit fontScale="90000"/>
          </a:bodyPr>
          <a:lstStyle/>
          <a:p>
            <a:r>
              <a:rPr lang="en-US" sz="3600" b="1" dirty="0"/>
              <a:t>Other Important Forms: W-9 and State </a:t>
            </a:r>
            <a:br>
              <a:rPr lang="en-US" sz="3600" b="1" dirty="0"/>
            </a:br>
            <a:r>
              <a:rPr lang="en-US" sz="3600" b="1" dirty="0"/>
              <a:t>Vendor Form </a:t>
            </a:r>
          </a:p>
        </p:txBody>
      </p:sp>
      <p:sp>
        <p:nvSpPr>
          <p:cNvPr id="3" name="Content Placeholder 2">
            <a:extLst>
              <a:ext uri="{FF2B5EF4-FFF2-40B4-BE49-F238E27FC236}">
                <a16:creationId xmlns:a16="http://schemas.microsoft.com/office/drawing/2014/main" id="{7E256E05-75A7-468A-BAE6-8F4E1B177891}"/>
              </a:ext>
            </a:extLst>
          </p:cNvPr>
          <p:cNvSpPr>
            <a:spLocks noGrp="1"/>
          </p:cNvSpPr>
          <p:nvPr>
            <p:ph idx="1"/>
          </p:nvPr>
        </p:nvSpPr>
        <p:spPr>
          <a:xfrm>
            <a:off x="435935" y="2005463"/>
            <a:ext cx="3612909" cy="3108595"/>
          </a:xfrm>
        </p:spPr>
        <p:txBody>
          <a:bodyPr>
            <a:normAutofit/>
          </a:bodyPr>
          <a:lstStyle/>
          <a:p>
            <a:r>
              <a:rPr lang="en-US" sz="2000" dirty="0"/>
              <a:t>The DOAG Grants portal will prompt you to fill out and save a copy of your </a:t>
            </a:r>
            <a:r>
              <a:rPr lang="en-US" sz="2000" b="1" dirty="0"/>
              <a:t>W-9 Form</a:t>
            </a:r>
            <a:r>
              <a:rPr lang="en-US" sz="2000" dirty="0"/>
              <a:t> and </a:t>
            </a:r>
            <a:r>
              <a:rPr lang="en-US" sz="2000" b="1" dirty="0"/>
              <a:t>State Vendor Form.</a:t>
            </a:r>
          </a:p>
          <a:p>
            <a:r>
              <a:rPr lang="en-US" sz="2000" dirty="0"/>
              <a:t>Copies of these forms </a:t>
            </a:r>
            <a:r>
              <a:rPr lang="en-US" sz="2000" b="1" dirty="0"/>
              <a:t>MUST </a:t>
            </a:r>
            <a:r>
              <a:rPr lang="en-US" sz="2000" dirty="0"/>
              <a:t>be attached to your grant application.</a:t>
            </a:r>
          </a:p>
          <a:p>
            <a:endParaRPr lang="en-US" dirty="0"/>
          </a:p>
        </p:txBody>
      </p:sp>
      <p:sp>
        <p:nvSpPr>
          <p:cNvPr id="5" name="Arrow: Up 4">
            <a:extLst>
              <a:ext uri="{FF2B5EF4-FFF2-40B4-BE49-F238E27FC236}">
                <a16:creationId xmlns:a16="http://schemas.microsoft.com/office/drawing/2014/main" id="{9C1B0C30-83D8-4D61-A741-2FFAC31BF37C}"/>
              </a:ext>
            </a:extLst>
          </p:cNvPr>
          <p:cNvSpPr/>
          <p:nvPr/>
        </p:nvSpPr>
        <p:spPr>
          <a:xfrm rot="5400000">
            <a:off x="5853684" y="4624854"/>
            <a:ext cx="484632" cy="97840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Up 5">
            <a:extLst>
              <a:ext uri="{FF2B5EF4-FFF2-40B4-BE49-F238E27FC236}">
                <a16:creationId xmlns:a16="http://schemas.microsoft.com/office/drawing/2014/main" id="{3C0442C6-0F89-4F8F-B3F2-7C75F72B464C}"/>
              </a:ext>
            </a:extLst>
          </p:cNvPr>
          <p:cNvSpPr/>
          <p:nvPr/>
        </p:nvSpPr>
        <p:spPr>
          <a:xfrm rot="16200000">
            <a:off x="8236749" y="4984838"/>
            <a:ext cx="484632" cy="97840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9567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EB07569-B3C7-48DA-A2CD-0A89C309B27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64132" y="1742993"/>
            <a:ext cx="7341920" cy="4410672"/>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16083835-BA2D-42EA-B58C-AB6CFF82D7A5}"/>
              </a:ext>
            </a:extLst>
          </p:cNvPr>
          <p:cNvSpPr>
            <a:spLocks noGrp="1"/>
          </p:cNvSpPr>
          <p:nvPr>
            <p:ph type="title"/>
          </p:nvPr>
        </p:nvSpPr>
        <p:spPr>
          <a:xfrm>
            <a:off x="410142" y="56147"/>
            <a:ext cx="9692640" cy="1325562"/>
          </a:xfrm>
        </p:spPr>
        <p:txBody>
          <a:bodyPr>
            <a:normAutofit/>
          </a:bodyPr>
          <a:lstStyle/>
          <a:p>
            <a:r>
              <a:rPr lang="en-US" sz="3600" b="1" dirty="0"/>
              <a:t>Other Important Forms: Template Landlord Agreement</a:t>
            </a:r>
          </a:p>
        </p:txBody>
      </p:sp>
      <p:sp>
        <p:nvSpPr>
          <p:cNvPr id="3" name="Content Placeholder 2">
            <a:extLst>
              <a:ext uri="{FF2B5EF4-FFF2-40B4-BE49-F238E27FC236}">
                <a16:creationId xmlns:a16="http://schemas.microsoft.com/office/drawing/2014/main" id="{58744129-EFB9-45AA-9F9C-93C08CE03474}"/>
              </a:ext>
            </a:extLst>
          </p:cNvPr>
          <p:cNvSpPr>
            <a:spLocks noGrp="1"/>
          </p:cNvSpPr>
          <p:nvPr>
            <p:ph idx="1"/>
          </p:nvPr>
        </p:nvSpPr>
        <p:spPr>
          <a:xfrm>
            <a:off x="485948" y="2160589"/>
            <a:ext cx="3788649" cy="3880773"/>
          </a:xfrm>
        </p:spPr>
        <p:txBody>
          <a:bodyPr>
            <a:normAutofit/>
          </a:bodyPr>
          <a:lstStyle/>
          <a:p>
            <a:r>
              <a:rPr lang="en-US" sz="2000" dirty="0"/>
              <a:t>If your project will be taking place on land that is leased or rented, you will need to attach a Landlord Agreement to your application.</a:t>
            </a:r>
          </a:p>
          <a:p>
            <a:r>
              <a:rPr lang="en-US" sz="2000" dirty="0"/>
              <a:t>A template agreement can be found in the Documents/Forms section of the DOAG FLRG website.</a:t>
            </a:r>
          </a:p>
        </p:txBody>
      </p:sp>
      <p:sp>
        <p:nvSpPr>
          <p:cNvPr id="5" name="Arrow: Up 4">
            <a:extLst>
              <a:ext uri="{FF2B5EF4-FFF2-40B4-BE49-F238E27FC236}">
                <a16:creationId xmlns:a16="http://schemas.microsoft.com/office/drawing/2014/main" id="{0C500D4A-ED47-489C-9872-BD4BFCB61FE2}"/>
              </a:ext>
            </a:extLst>
          </p:cNvPr>
          <p:cNvSpPr/>
          <p:nvPr/>
        </p:nvSpPr>
        <p:spPr>
          <a:xfrm rot="5400000">
            <a:off x="5963226" y="5249096"/>
            <a:ext cx="484632" cy="97840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Up 5">
            <a:extLst>
              <a:ext uri="{FF2B5EF4-FFF2-40B4-BE49-F238E27FC236}">
                <a16:creationId xmlns:a16="http://schemas.microsoft.com/office/drawing/2014/main" id="{8CAB91E5-DF8F-45F5-B675-47AA79FE45CE}"/>
              </a:ext>
            </a:extLst>
          </p:cNvPr>
          <p:cNvSpPr/>
          <p:nvPr/>
        </p:nvSpPr>
        <p:spPr>
          <a:xfrm rot="16200000">
            <a:off x="8741476" y="5249096"/>
            <a:ext cx="484632" cy="97840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6157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1844-9943-4592-92E2-C3CD1653CD00}"/>
              </a:ext>
            </a:extLst>
          </p:cNvPr>
          <p:cNvSpPr>
            <a:spLocks noGrp="1"/>
          </p:cNvSpPr>
          <p:nvPr>
            <p:ph type="title"/>
          </p:nvPr>
        </p:nvSpPr>
        <p:spPr>
          <a:xfrm>
            <a:off x="1261872" y="365760"/>
            <a:ext cx="9692640" cy="952677"/>
          </a:xfrm>
        </p:spPr>
        <p:txBody>
          <a:bodyPr/>
          <a:lstStyle/>
          <a:p>
            <a:r>
              <a:rPr lang="en-US" b="1" dirty="0"/>
              <a:t>Evaluation Criteria and Process</a:t>
            </a:r>
          </a:p>
        </p:txBody>
      </p:sp>
      <p:sp>
        <p:nvSpPr>
          <p:cNvPr id="3" name="Content Placeholder 2">
            <a:extLst>
              <a:ext uri="{FF2B5EF4-FFF2-40B4-BE49-F238E27FC236}">
                <a16:creationId xmlns:a16="http://schemas.microsoft.com/office/drawing/2014/main" id="{1161E7BD-33A7-4183-8D05-ADB06621C2C7}"/>
              </a:ext>
            </a:extLst>
          </p:cNvPr>
          <p:cNvSpPr>
            <a:spLocks noGrp="1"/>
          </p:cNvSpPr>
          <p:nvPr>
            <p:ph idx="1"/>
          </p:nvPr>
        </p:nvSpPr>
        <p:spPr>
          <a:xfrm>
            <a:off x="677334" y="2160590"/>
            <a:ext cx="8596668" cy="2767012"/>
          </a:xfrm>
        </p:spPr>
        <p:txBody>
          <a:bodyPr>
            <a:normAutofit/>
          </a:bodyPr>
          <a:lstStyle/>
          <a:p>
            <a:r>
              <a:rPr lang="en-US" sz="2400" dirty="0"/>
              <a:t>The FLRG is a competitive grant.</a:t>
            </a:r>
          </a:p>
          <a:p>
            <a:r>
              <a:rPr lang="en-US" sz="2400" dirty="0"/>
              <a:t>Only complete applications, as outlined on the website here: </a:t>
            </a:r>
            <a:r>
              <a:rPr lang="en-US" sz="2400" dirty="0">
                <a:solidFill>
                  <a:srgbClr val="FF0000"/>
                </a:solidFill>
                <a:hlinkClick r:id="rId2">
                  <a:extLst>
                    <a:ext uri="{A12FA001-AC4F-418D-AE19-62706E023703}">
                      <ahyp:hlinkClr xmlns:ahyp="http://schemas.microsoft.com/office/drawing/2018/hyperlinkcolor" val="tx"/>
                    </a:ext>
                  </a:extLst>
                </a:hlinkClick>
              </a:rPr>
              <a:t>2023 Farmland Restoration Grant (FLRG)--Apply (ct.gov)</a:t>
            </a:r>
            <a:r>
              <a:rPr lang="en-US" sz="2400" dirty="0">
                <a:solidFill>
                  <a:srgbClr val="FF0000"/>
                </a:solidFill>
              </a:rPr>
              <a:t>, </a:t>
            </a:r>
            <a:r>
              <a:rPr lang="en-US" sz="2400" dirty="0"/>
              <a:t>submitted on time, will be evaluated.</a:t>
            </a:r>
          </a:p>
          <a:p>
            <a:r>
              <a:rPr lang="en-US" sz="2400" dirty="0"/>
              <a:t>The evaluation will be weighted heavily on the project plan described in the Grant Narrative.</a:t>
            </a:r>
          </a:p>
        </p:txBody>
      </p:sp>
    </p:spTree>
    <p:extLst>
      <p:ext uri="{BB962C8B-B14F-4D97-AF65-F5344CB8AC3E}">
        <p14:creationId xmlns:p14="http://schemas.microsoft.com/office/powerpoint/2010/main" val="2099286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9C1A6-89B3-47DD-84FC-AC2A22AAE4CA}"/>
              </a:ext>
            </a:extLst>
          </p:cNvPr>
          <p:cNvSpPr>
            <a:spLocks noGrp="1"/>
          </p:cNvSpPr>
          <p:nvPr>
            <p:ph type="title"/>
          </p:nvPr>
        </p:nvSpPr>
        <p:spPr>
          <a:xfrm>
            <a:off x="677334" y="376392"/>
            <a:ext cx="9692640" cy="1325562"/>
          </a:xfrm>
        </p:spPr>
        <p:txBody>
          <a:bodyPr/>
          <a:lstStyle/>
          <a:p>
            <a:pPr algn="ctr"/>
            <a:r>
              <a:rPr lang="en-US" dirty="0"/>
              <a:t>Evaluation Criteria and Process (continued)</a:t>
            </a:r>
          </a:p>
        </p:txBody>
      </p:sp>
      <p:sp>
        <p:nvSpPr>
          <p:cNvPr id="3" name="Content Placeholder 2">
            <a:extLst>
              <a:ext uri="{FF2B5EF4-FFF2-40B4-BE49-F238E27FC236}">
                <a16:creationId xmlns:a16="http://schemas.microsoft.com/office/drawing/2014/main" id="{ED1F8AF9-827E-46B9-9CB5-60581D7224D4}"/>
              </a:ext>
            </a:extLst>
          </p:cNvPr>
          <p:cNvSpPr>
            <a:spLocks noGrp="1"/>
          </p:cNvSpPr>
          <p:nvPr>
            <p:ph idx="1"/>
          </p:nvPr>
        </p:nvSpPr>
        <p:spPr>
          <a:xfrm>
            <a:off x="677334" y="2243799"/>
            <a:ext cx="8596668" cy="2683802"/>
          </a:xfrm>
        </p:spPr>
        <p:txBody>
          <a:bodyPr>
            <a:normAutofit/>
          </a:bodyPr>
          <a:lstStyle/>
          <a:p>
            <a:pPr algn="just"/>
            <a:r>
              <a:rPr lang="en-US" sz="2000" dirty="0"/>
              <a:t>The Grant Narrative should fully answer the questions clearly and directly.</a:t>
            </a:r>
          </a:p>
          <a:p>
            <a:pPr algn="just"/>
            <a:r>
              <a:rPr lang="en-US" sz="2000" dirty="0"/>
              <a:t>Project applications should clearly present how the project will be accomplished within a reasonable timeline. </a:t>
            </a:r>
          </a:p>
          <a:p>
            <a:pPr algn="just"/>
            <a:r>
              <a:rPr lang="en-US" sz="2000" dirty="0"/>
              <a:t>Additional information such as: quotes, conceptual drawings, and other documentation justifying and supporting the budget and project, is required to present a competitive application.</a:t>
            </a:r>
          </a:p>
        </p:txBody>
      </p:sp>
    </p:spTree>
    <p:extLst>
      <p:ext uri="{BB962C8B-B14F-4D97-AF65-F5344CB8AC3E}">
        <p14:creationId xmlns:p14="http://schemas.microsoft.com/office/powerpoint/2010/main" val="538594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EB1B2-F32C-4573-A9D1-C07C6D17FBCD}"/>
              </a:ext>
            </a:extLst>
          </p:cNvPr>
          <p:cNvSpPr>
            <a:spLocks noGrp="1"/>
          </p:cNvSpPr>
          <p:nvPr>
            <p:ph type="title"/>
          </p:nvPr>
        </p:nvSpPr>
        <p:spPr>
          <a:xfrm>
            <a:off x="677334" y="376393"/>
            <a:ext cx="9692640" cy="931412"/>
          </a:xfrm>
        </p:spPr>
        <p:txBody>
          <a:bodyPr/>
          <a:lstStyle/>
          <a:p>
            <a:r>
              <a:rPr lang="en-US" dirty="0"/>
              <a:t>Today’s Agenda</a:t>
            </a:r>
          </a:p>
        </p:txBody>
      </p:sp>
      <p:sp>
        <p:nvSpPr>
          <p:cNvPr id="3" name="Content Placeholder 2">
            <a:extLst>
              <a:ext uri="{FF2B5EF4-FFF2-40B4-BE49-F238E27FC236}">
                <a16:creationId xmlns:a16="http://schemas.microsoft.com/office/drawing/2014/main" id="{94118E4A-7BE2-417A-8638-A4F22711C0C2}"/>
              </a:ext>
            </a:extLst>
          </p:cNvPr>
          <p:cNvSpPr>
            <a:spLocks noGrp="1"/>
          </p:cNvSpPr>
          <p:nvPr>
            <p:ph idx="1"/>
          </p:nvPr>
        </p:nvSpPr>
        <p:spPr>
          <a:xfrm>
            <a:off x="677334" y="1558826"/>
            <a:ext cx="8596668" cy="5141843"/>
          </a:xfrm>
        </p:spPr>
        <p:txBody>
          <a:bodyPr>
            <a:normAutofit/>
          </a:bodyPr>
          <a:lstStyle/>
          <a:p>
            <a:r>
              <a:rPr lang="en-US" dirty="0"/>
              <a:t>Welcome</a:t>
            </a:r>
          </a:p>
          <a:p>
            <a:r>
              <a:rPr lang="en-US" dirty="0"/>
              <a:t>Overview of the 2023 Farmland Restoration Grant</a:t>
            </a:r>
          </a:p>
          <a:p>
            <a:pPr lvl="1"/>
            <a:r>
              <a:rPr lang="en-US" dirty="0"/>
              <a:t>Grant Description</a:t>
            </a:r>
          </a:p>
          <a:p>
            <a:pPr lvl="1"/>
            <a:r>
              <a:rPr lang="en-US" dirty="0"/>
              <a:t>Eligible Applicants</a:t>
            </a:r>
            <a:endParaRPr lang="en-US" dirty="0">
              <a:highlight>
                <a:srgbClr val="FFFF00"/>
              </a:highlight>
            </a:endParaRPr>
          </a:p>
          <a:p>
            <a:pPr lvl="1"/>
            <a:r>
              <a:rPr lang="en-US" dirty="0"/>
              <a:t>Match Requirement, Expenses, &amp; Payment</a:t>
            </a:r>
          </a:p>
          <a:p>
            <a:pPr lvl="1"/>
            <a:r>
              <a:rPr lang="en-US" dirty="0"/>
              <a:t>Project Duration &amp; Post Award Requirements</a:t>
            </a:r>
          </a:p>
          <a:p>
            <a:pPr lvl="1"/>
            <a:r>
              <a:rPr lang="en-US" dirty="0"/>
              <a:t>Submission Process</a:t>
            </a:r>
          </a:p>
          <a:p>
            <a:pPr lvl="2"/>
            <a:r>
              <a:rPr lang="en-US" dirty="0"/>
              <a:t>Required attachments</a:t>
            </a:r>
          </a:p>
          <a:p>
            <a:pPr lvl="1"/>
            <a:r>
              <a:rPr lang="en-US" dirty="0"/>
              <a:t>Evaluation Criteria and Process</a:t>
            </a:r>
          </a:p>
          <a:p>
            <a:r>
              <a:rPr lang="en-US" dirty="0"/>
              <a:t>Important Dates</a:t>
            </a:r>
          </a:p>
          <a:p>
            <a:r>
              <a:rPr lang="en-US" dirty="0"/>
              <a:t>How to Apply</a:t>
            </a:r>
          </a:p>
          <a:p>
            <a:r>
              <a:rPr lang="en-US" dirty="0"/>
              <a:t>Questions?</a:t>
            </a:r>
          </a:p>
          <a:p>
            <a:pPr marL="0" indent="0">
              <a:buNone/>
            </a:pPr>
            <a:endParaRPr lang="en-US" dirty="0"/>
          </a:p>
        </p:txBody>
      </p:sp>
    </p:spTree>
    <p:extLst>
      <p:ext uri="{BB962C8B-B14F-4D97-AF65-F5344CB8AC3E}">
        <p14:creationId xmlns:p14="http://schemas.microsoft.com/office/powerpoint/2010/main" val="364081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A8F7C-5506-43A8-9A74-BBE87D554D36}"/>
              </a:ext>
            </a:extLst>
          </p:cNvPr>
          <p:cNvSpPr>
            <a:spLocks noGrp="1"/>
          </p:cNvSpPr>
          <p:nvPr>
            <p:ph type="title"/>
          </p:nvPr>
        </p:nvSpPr>
        <p:spPr>
          <a:xfrm>
            <a:off x="915873" y="387025"/>
            <a:ext cx="5330314" cy="994218"/>
          </a:xfrm>
        </p:spPr>
        <p:txBody>
          <a:bodyPr/>
          <a:lstStyle/>
          <a:p>
            <a:r>
              <a:rPr lang="en-US" b="1" dirty="0"/>
              <a:t>Important Dates</a:t>
            </a:r>
          </a:p>
        </p:txBody>
      </p:sp>
      <p:sp>
        <p:nvSpPr>
          <p:cNvPr id="3" name="Content Placeholder 2">
            <a:extLst>
              <a:ext uri="{FF2B5EF4-FFF2-40B4-BE49-F238E27FC236}">
                <a16:creationId xmlns:a16="http://schemas.microsoft.com/office/drawing/2014/main" id="{CBD3F5DC-EE06-427C-8564-B17586B96FCC}"/>
              </a:ext>
            </a:extLst>
          </p:cNvPr>
          <p:cNvSpPr>
            <a:spLocks noGrp="1"/>
          </p:cNvSpPr>
          <p:nvPr>
            <p:ph idx="1"/>
          </p:nvPr>
        </p:nvSpPr>
        <p:spPr>
          <a:xfrm>
            <a:off x="915873" y="1914961"/>
            <a:ext cx="8596668" cy="3880773"/>
          </a:xfrm>
        </p:spPr>
        <p:txBody>
          <a:bodyPr>
            <a:normAutofit/>
          </a:bodyPr>
          <a:lstStyle/>
          <a:p>
            <a:r>
              <a:rPr lang="en-US" sz="3200" b="1" dirty="0">
                <a:latin typeface="Verdana" panose="020B0604030504040204" pitchFamily="34" charset="0"/>
                <a:ea typeface="Verdana" panose="020B0604030504040204" pitchFamily="34" charset="0"/>
              </a:rPr>
              <a:t>Application Period: </a:t>
            </a:r>
          </a:p>
          <a:p>
            <a:pPr lvl="1"/>
            <a:r>
              <a:rPr lang="en-US" sz="3000" dirty="0">
                <a:latin typeface="Verdana" panose="020B0604030504040204" pitchFamily="34" charset="0"/>
                <a:ea typeface="Verdana" panose="020B0604030504040204" pitchFamily="34" charset="0"/>
              </a:rPr>
              <a:t>Friday, October 14, 2022, at 12:00 p.m. –Friday, December 9, 2022, at 4:00 p.m.</a:t>
            </a:r>
          </a:p>
          <a:p>
            <a:r>
              <a:rPr lang="en-US" sz="3200" b="1" dirty="0">
                <a:latin typeface="Verdana" panose="020B0604030504040204" pitchFamily="34" charset="0"/>
                <a:ea typeface="Verdana" panose="020B0604030504040204" pitchFamily="34" charset="0"/>
              </a:rPr>
              <a:t>Application Deadline: </a:t>
            </a:r>
          </a:p>
          <a:p>
            <a:pPr lvl="1"/>
            <a:r>
              <a:rPr lang="en-US" sz="3000" dirty="0">
                <a:latin typeface="Verdana" panose="020B0604030504040204" pitchFamily="34" charset="0"/>
                <a:ea typeface="Verdana" panose="020B0604030504040204" pitchFamily="34" charset="0"/>
              </a:rPr>
              <a:t>Friday, December 9, 2022, at 4:00 p.m.</a:t>
            </a:r>
          </a:p>
          <a:p>
            <a:r>
              <a:rPr lang="en-US" sz="3200" b="1" dirty="0">
                <a:latin typeface="Verdana" panose="020B0604030504040204" pitchFamily="34" charset="0"/>
                <a:ea typeface="Verdana" panose="020B0604030504040204" pitchFamily="34" charset="0"/>
              </a:rPr>
              <a:t>Project Start Date (anticipated): </a:t>
            </a:r>
          </a:p>
          <a:p>
            <a:pPr lvl="1"/>
            <a:r>
              <a:rPr lang="en-US" sz="3000" dirty="0">
                <a:latin typeface="Verdana" panose="020B0604030504040204" pitchFamily="34" charset="0"/>
                <a:ea typeface="Verdana" panose="020B0604030504040204" pitchFamily="34" charset="0"/>
              </a:rPr>
              <a:t>April 1, 2023</a:t>
            </a:r>
          </a:p>
          <a:p>
            <a:endParaRPr lang="en-US" dirty="0"/>
          </a:p>
        </p:txBody>
      </p:sp>
    </p:spTree>
    <p:extLst>
      <p:ext uri="{BB962C8B-B14F-4D97-AF65-F5344CB8AC3E}">
        <p14:creationId xmlns:p14="http://schemas.microsoft.com/office/powerpoint/2010/main" val="125662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B62EDC-2426-4EC1-B08D-CBBA2DD37212}"/>
              </a:ext>
            </a:extLst>
          </p:cNvPr>
          <p:cNvPicPr>
            <a:picLocks noChangeAspect="1"/>
          </p:cNvPicPr>
          <p:nvPr/>
        </p:nvPicPr>
        <p:blipFill>
          <a:blip r:embed="rId2"/>
          <a:stretch>
            <a:fillRect/>
          </a:stretch>
        </p:blipFill>
        <p:spPr>
          <a:xfrm>
            <a:off x="7175386" y="259745"/>
            <a:ext cx="4847132" cy="3880773"/>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5782ECAC-90A9-4EAD-9CC4-6C74AA44EBAC}"/>
              </a:ext>
            </a:extLst>
          </p:cNvPr>
          <p:cNvPicPr>
            <a:picLocks noChangeAspect="1"/>
          </p:cNvPicPr>
          <p:nvPr/>
        </p:nvPicPr>
        <p:blipFill>
          <a:blip r:embed="rId3"/>
          <a:stretch>
            <a:fillRect/>
          </a:stretch>
        </p:blipFill>
        <p:spPr>
          <a:xfrm>
            <a:off x="4483586" y="3079530"/>
            <a:ext cx="4941947" cy="3633785"/>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5A7058DB-304F-41FA-9849-C012859B066C}"/>
              </a:ext>
            </a:extLst>
          </p:cNvPr>
          <p:cNvSpPr>
            <a:spLocks noGrp="1"/>
          </p:cNvSpPr>
          <p:nvPr>
            <p:ph type="title"/>
          </p:nvPr>
        </p:nvSpPr>
        <p:spPr>
          <a:xfrm>
            <a:off x="677334" y="609600"/>
            <a:ext cx="6041518" cy="1320800"/>
          </a:xfrm>
        </p:spPr>
        <p:txBody>
          <a:bodyPr>
            <a:normAutofit fontScale="90000"/>
          </a:bodyPr>
          <a:lstStyle/>
          <a:p>
            <a:r>
              <a:rPr lang="en-US" dirty="0"/>
              <a:t>How do I apply for the 2023 Farmland Restoration Grant?</a:t>
            </a:r>
          </a:p>
        </p:txBody>
      </p:sp>
      <p:sp>
        <p:nvSpPr>
          <p:cNvPr id="3" name="Content Placeholder 2">
            <a:extLst>
              <a:ext uri="{FF2B5EF4-FFF2-40B4-BE49-F238E27FC236}">
                <a16:creationId xmlns:a16="http://schemas.microsoft.com/office/drawing/2014/main" id="{E2C86F9F-D58A-4575-A84F-9ECE13285190}"/>
              </a:ext>
            </a:extLst>
          </p:cNvPr>
          <p:cNvSpPr>
            <a:spLocks noGrp="1"/>
          </p:cNvSpPr>
          <p:nvPr>
            <p:ph idx="1"/>
          </p:nvPr>
        </p:nvSpPr>
        <p:spPr>
          <a:xfrm>
            <a:off x="453522" y="2200131"/>
            <a:ext cx="3924404" cy="3880773"/>
          </a:xfrm>
        </p:spPr>
        <p:txBody>
          <a:bodyPr>
            <a:normAutofit/>
          </a:bodyPr>
          <a:lstStyle/>
          <a:p>
            <a:r>
              <a:rPr lang="en-US" sz="2000" dirty="0"/>
              <a:t>Visit DOAG’s FLRG page here: </a:t>
            </a:r>
            <a:r>
              <a:rPr lang="en-US" sz="2000" dirty="0">
                <a:hlinkClick r:id="rId4"/>
              </a:rPr>
              <a:t>2023 Farmland Restoration Grant (ct.gov)</a:t>
            </a:r>
            <a:endParaRPr lang="en-US" sz="2000" dirty="0"/>
          </a:p>
          <a:p>
            <a:r>
              <a:rPr lang="en-US" sz="2000" dirty="0"/>
              <a:t>From the menu on the left, choose “</a:t>
            </a:r>
            <a:r>
              <a:rPr lang="en-US" sz="2000" b="1" dirty="0"/>
              <a:t>Apply</a:t>
            </a:r>
            <a:r>
              <a:rPr lang="en-US" sz="2000" dirty="0"/>
              <a:t>” </a:t>
            </a:r>
          </a:p>
          <a:p>
            <a:r>
              <a:rPr lang="en-US" sz="2000" dirty="0"/>
              <a:t>Once on the Apply page, click the blue button that says “</a:t>
            </a:r>
            <a:r>
              <a:rPr lang="en-US" sz="2000" b="1" dirty="0"/>
              <a:t>Apply Here!</a:t>
            </a:r>
            <a:r>
              <a:rPr lang="en-US" sz="2000" dirty="0"/>
              <a:t>”</a:t>
            </a:r>
          </a:p>
          <a:p>
            <a:r>
              <a:rPr lang="en-US" sz="2000" dirty="0"/>
              <a:t>This will bring you to the DOAG Grants Portal.</a:t>
            </a:r>
          </a:p>
          <a:p>
            <a:endParaRPr lang="en-US" dirty="0"/>
          </a:p>
        </p:txBody>
      </p:sp>
      <p:sp>
        <p:nvSpPr>
          <p:cNvPr id="5" name="Arrow: Up 4">
            <a:extLst>
              <a:ext uri="{FF2B5EF4-FFF2-40B4-BE49-F238E27FC236}">
                <a16:creationId xmlns:a16="http://schemas.microsoft.com/office/drawing/2014/main" id="{0358CFF7-6461-4EB8-A2B5-18EA84BADC2A}"/>
              </a:ext>
            </a:extLst>
          </p:cNvPr>
          <p:cNvSpPr/>
          <p:nvPr/>
        </p:nvSpPr>
        <p:spPr>
          <a:xfrm rot="5400000">
            <a:off x="6917698" y="1553713"/>
            <a:ext cx="179578" cy="77699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D5B3EFAC-130C-4C6E-813F-4BD3BADB641C}"/>
              </a:ext>
            </a:extLst>
          </p:cNvPr>
          <p:cNvSpPr/>
          <p:nvPr/>
        </p:nvSpPr>
        <p:spPr>
          <a:xfrm rot="6483368">
            <a:off x="6476536" y="5626002"/>
            <a:ext cx="484632" cy="97840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9998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E9FC0-6172-4E0F-8641-8DD64A327C05}"/>
              </a:ext>
            </a:extLst>
          </p:cNvPr>
          <p:cNvSpPr>
            <a:spLocks noGrp="1"/>
          </p:cNvSpPr>
          <p:nvPr>
            <p:ph type="title"/>
          </p:nvPr>
        </p:nvSpPr>
        <p:spPr>
          <a:xfrm>
            <a:off x="677334" y="609600"/>
            <a:ext cx="6015014" cy="1320800"/>
          </a:xfrm>
        </p:spPr>
        <p:txBody>
          <a:bodyPr>
            <a:normAutofit fontScale="90000"/>
          </a:bodyPr>
          <a:lstStyle/>
          <a:p>
            <a:r>
              <a:rPr lang="en-US" dirty="0"/>
              <a:t>How do I apply for the 2023 Farm Restoration Grant?</a:t>
            </a:r>
          </a:p>
        </p:txBody>
      </p:sp>
      <p:sp>
        <p:nvSpPr>
          <p:cNvPr id="3" name="Content Placeholder 2">
            <a:extLst>
              <a:ext uri="{FF2B5EF4-FFF2-40B4-BE49-F238E27FC236}">
                <a16:creationId xmlns:a16="http://schemas.microsoft.com/office/drawing/2014/main" id="{D7A58886-FDAD-472C-9DB8-C0779FCB82FA}"/>
              </a:ext>
            </a:extLst>
          </p:cNvPr>
          <p:cNvSpPr>
            <a:spLocks noGrp="1"/>
          </p:cNvSpPr>
          <p:nvPr>
            <p:ph idx="1"/>
          </p:nvPr>
        </p:nvSpPr>
        <p:spPr>
          <a:xfrm>
            <a:off x="414670" y="2160588"/>
            <a:ext cx="4104167" cy="3931868"/>
          </a:xfrm>
        </p:spPr>
        <p:txBody>
          <a:bodyPr>
            <a:normAutofit fontScale="77500" lnSpcReduction="20000"/>
          </a:bodyPr>
          <a:lstStyle/>
          <a:p>
            <a:pPr>
              <a:lnSpc>
                <a:spcPct val="120000"/>
              </a:lnSpc>
            </a:pPr>
            <a:r>
              <a:rPr lang="en-US" sz="2400" dirty="0"/>
              <a:t>Once on DOAG’s Grant Portal, click on “All Grants” and choose the category of the FLRG you are applying for. </a:t>
            </a:r>
          </a:p>
          <a:p>
            <a:pPr>
              <a:lnSpc>
                <a:spcPct val="120000"/>
              </a:lnSpc>
            </a:pPr>
            <a:r>
              <a:rPr lang="en-US" sz="2400" dirty="0"/>
              <a:t>Private landowner? </a:t>
            </a:r>
          </a:p>
          <a:p>
            <a:pPr lvl="1">
              <a:lnSpc>
                <a:spcPct val="120000"/>
              </a:lnSpc>
            </a:pPr>
            <a:r>
              <a:rPr lang="en-US" sz="2200" dirty="0"/>
              <a:t>Click </a:t>
            </a:r>
            <a:r>
              <a:rPr lang="en-US" sz="2200" b="1" dirty="0"/>
              <a:t>Farmland Restoration Grant (Privately Owned Lands)</a:t>
            </a:r>
          </a:p>
          <a:p>
            <a:pPr>
              <a:lnSpc>
                <a:spcPct val="120000"/>
              </a:lnSpc>
            </a:pPr>
            <a:r>
              <a:rPr lang="en-US" sz="2400" dirty="0"/>
              <a:t>Leasing from a municipality? </a:t>
            </a:r>
          </a:p>
          <a:p>
            <a:pPr lvl="1">
              <a:lnSpc>
                <a:spcPct val="120000"/>
              </a:lnSpc>
            </a:pPr>
            <a:r>
              <a:rPr lang="en-US" sz="2200" dirty="0"/>
              <a:t>Choose </a:t>
            </a:r>
            <a:r>
              <a:rPr lang="en-US" sz="2200" b="1" dirty="0"/>
              <a:t>Farmland Restoration Grant (Publicly Owned Lands)</a:t>
            </a:r>
          </a:p>
          <a:p>
            <a:endParaRPr lang="en-US" sz="2400" dirty="0"/>
          </a:p>
        </p:txBody>
      </p:sp>
      <p:pic>
        <p:nvPicPr>
          <p:cNvPr id="6" name="Picture 5">
            <a:extLst>
              <a:ext uri="{FF2B5EF4-FFF2-40B4-BE49-F238E27FC236}">
                <a16:creationId xmlns:a16="http://schemas.microsoft.com/office/drawing/2014/main" id="{419AE6A3-3460-4A7C-9F09-F0789D7A0631}"/>
              </a:ext>
            </a:extLst>
          </p:cNvPr>
          <p:cNvPicPr>
            <a:picLocks noChangeAspect="1"/>
          </p:cNvPicPr>
          <p:nvPr/>
        </p:nvPicPr>
        <p:blipFill rotWithShape="1">
          <a:blip r:embed="rId2"/>
          <a:srcRect t="3875" b="5824"/>
          <a:stretch/>
        </p:blipFill>
        <p:spPr>
          <a:xfrm>
            <a:off x="6692348" y="503811"/>
            <a:ext cx="5346181" cy="3074276"/>
          </a:xfrm>
          <a:prstGeom prst="rect">
            <a:avLst/>
          </a:prstGeom>
          <a:ln>
            <a:noFill/>
          </a:ln>
          <a:effectLst>
            <a:outerShdw blurRad="292100" dist="139700" dir="2700000" algn="tl" rotWithShape="0">
              <a:srgbClr val="333333">
                <a:alpha val="65000"/>
              </a:srgbClr>
            </a:outerShdw>
          </a:effectLst>
        </p:spPr>
      </p:pic>
      <p:sp>
        <p:nvSpPr>
          <p:cNvPr id="7" name="Arrow: Up 6">
            <a:extLst>
              <a:ext uri="{FF2B5EF4-FFF2-40B4-BE49-F238E27FC236}">
                <a16:creationId xmlns:a16="http://schemas.microsoft.com/office/drawing/2014/main" id="{DA55D36F-2879-4B6B-8335-F46180828DC8}"/>
              </a:ext>
            </a:extLst>
          </p:cNvPr>
          <p:cNvSpPr/>
          <p:nvPr/>
        </p:nvSpPr>
        <p:spPr>
          <a:xfrm rot="14490646">
            <a:off x="8577573" y="661527"/>
            <a:ext cx="484632" cy="97840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A00D5F-D525-47EF-9FD9-FF08E709ECEF}"/>
              </a:ext>
            </a:extLst>
          </p:cNvPr>
          <p:cNvPicPr>
            <a:picLocks noChangeAspect="1"/>
          </p:cNvPicPr>
          <p:nvPr/>
        </p:nvPicPr>
        <p:blipFill>
          <a:blip r:embed="rId3"/>
          <a:stretch>
            <a:fillRect/>
          </a:stretch>
        </p:blipFill>
        <p:spPr>
          <a:xfrm>
            <a:off x="4833992" y="2187170"/>
            <a:ext cx="7087331" cy="4476306"/>
          </a:xfrm>
          <a:prstGeom prst="rect">
            <a:avLst/>
          </a:prstGeom>
          <a:ln>
            <a:noFill/>
          </a:ln>
          <a:effectLst>
            <a:outerShdw blurRad="190500" algn="tl" rotWithShape="0">
              <a:srgbClr val="000000">
                <a:alpha val="70000"/>
              </a:srgbClr>
            </a:outerShdw>
          </a:effectLst>
        </p:spPr>
      </p:pic>
      <p:sp>
        <p:nvSpPr>
          <p:cNvPr id="8" name="Arrow: Up 7">
            <a:extLst>
              <a:ext uri="{FF2B5EF4-FFF2-40B4-BE49-F238E27FC236}">
                <a16:creationId xmlns:a16="http://schemas.microsoft.com/office/drawing/2014/main" id="{268737EF-ACFC-47CF-83D3-A289B296F618}"/>
              </a:ext>
            </a:extLst>
          </p:cNvPr>
          <p:cNvSpPr/>
          <p:nvPr/>
        </p:nvSpPr>
        <p:spPr>
          <a:xfrm rot="5400000">
            <a:off x="4637041" y="4774495"/>
            <a:ext cx="159488" cy="73269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0506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9B5E-5F2A-49E6-9BFE-B0B8C65E0313}"/>
              </a:ext>
            </a:extLst>
          </p:cNvPr>
          <p:cNvSpPr>
            <a:spLocks noGrp="1"/>
          </p:cNvSpPr>
          <p:nvPr>
            <p:ph type="title"/>
          </p:nvPr>
        </p:nvSpPr>
        <p:spPr>
          <a:xfrm>
            <a:off x="1261872" y="365760"/>
            <a:ext cx="9692640" cy="931412"/>
          </a:xfrm>
        </p:spPr>
        <p:txBody>
          <a:bodyPr/>
          <a:lstStyle/>
          <a:p>
            <a:pPr algn="ctr"/>
            <a:r>
              <a:rPr lang="en-US" dirty="0"/>
              <a:t>**Please Note**</a:t>
            </a:r>
          </a:p>
        </p:txBody>
      </p:sp>
      <p:sp>
        <p:nvSpPr>
          <p:cNvPr id="3" name="Content Placeholder 2">
            <a:extLst>
              <a:ext uri="{FF2B5EF4-FFF2-40B4-BE49-F238E27FC236}">
                <a16:creationId xmlns:a16="http://schemas.microsoft.com/office/drawing/2014/main" id="{14CE895D-DC67-4E9C-93AB-966C5277F97F}"/>
              </a:ext>
            </a:extLst>
          </p:cNvPr>
          <p:cNvSpPr>
            <a:spLocks noGrp="1"/>
          </p:cNvSpPr>
          <p:nvPr>
            <p:ph idx="1"/>
          </p:nvPr>
        </p:nvSpPr>
        <p:spPr>
          <a:xfrm>
            <a:off x="677334" y="1391478"/>
            <a:ext cx="8596668" cy="5320747"/>
          </a:xfrm>
        </p:spPr>
        <p:txBody>
          <a:bodyPr>
            <a:normAutofit/>
          </a:bodyPr>
          <a:lstStyle/>
          <a:p>
            <a:r>
              <a:rPr lang="en-US" sz="2400" b="1" dirty="0">
                <a:latin typeface="Calibri" panose="020F0502020204030204" pitchFamily="34" charset="0"/>
                <a:ea typeface="Calibri" panose="020F0502020204030204" pitchFamily="34" charset="0"/>
              </a:rPr>
              <a:t>T</a:t>
            </a:r>
            <a:r>
              <a:rPr lang="en-US" sz="2400" b="1" dirty="0">
                <a:effectLst/>
                <a:latin typeface="Calibri" panose="020F0502020204030204" pitchFamily="34" charset="0"/>
                <a:ea typeface="Calibri" panose="020F0502020204030204" pitchFamily="34" charset="0"/>
              </a:rPr>
              <a:t>here is a strict 15-minute automatic logout on the online application portal if you are not actively typing. </a:t>
            </a:r>
          </a:p>
          <a:p>
            <a:r>
              <a:rPr lang="en-US" sz="2400" dirty="0">
                <a:effectLst/>
                <a:latin typeface="Calibri" panose="020F0502020204030204" pitchFamily="34" charset="0"/>
                <a:ea typeface="Calibri" panose="020F0502020204030204" pitchFamily="34" charset="0"/>
              </a:rPr>
              <a:t>Please save your application often by clicking “</a:t>
            </a:r>
            <a:r>
              <a:rPr lang="en-US" sz="2400" b="1" dirty="0">
                <a:effectLst/>
                <a:latin typeface="Calibri" panose="020F0502020204030204" pitchFamily="34" charset="0"/>
                <a:ea typeface="Calibri" panose="020F0502020204030204" pitchFamily="34" charset="0"/>
              </a:rPr>
              <a:t>Save Progress</a:t>
            </a:r>
            <a:r>
              <a:rPr lang="en-US" sz="2400" dirty="0">
                <a:effectLst/>
                <a:latin typeface="Calibri" panose="020F0502020204030204" pitchFamily="34" charset="0"/>
                <a:ea typeface="Calibri" panose="020F0502020204030204" pitchFamily="34" charset="0"/>
              </a:rPr>
              <a:t>” at the bottom of the pop-up screen and enter in a pause reason so </a:t>
            </a:r>
            <a:r>
              <a:rPr lang="en-US" sz="2400" dirty="0">
                <a:solidFill>
                  <a:srgbClr val="000000"/>
                </a:solidFill>
                <a:effectLst/>
                <a:latin typeface="Calibri" panose="020F0502020204030204" pitchFamily="34" charset="0"/>
                <a:ea typeface="Calibri" panose="020F0502020204030204" pitchFamily="34" charset="0"/>
              </a:rPr>
              <a:t>that you may resume your saved application.  </a:t>
            </a:r>
          </a:p>
          <a:p>
            <a:r>
              <a:rPr lang="en-US" sz="2400" dirty="0">
                <a:solidFill>
                  <a:srgbClr val="000000"/>
                </a:solidFill>
                <a:effectLst/>
                <a:latin typeface="Calibri" panose="020F0502020204030204" pitchFamily="34" charset="0"/>
                <a:ea typeface="Calibri" panose="020F0502020204030204" pitchFamily="34" charset="0"/>
              </a:rPr>
              <a:t>If you do not save often, you maybe forced to recreate your application. </a:t>
            </a:r>
          </a:p>
          <a:p>
            <a:r>
              <a:rPr lang="en-US" sz="2400" dirty="0">
                <a:solidFill>
                  <a:srgbClr val="000000"/>
                </a:solidFill>
                <a:effectLst/>
                <a:latin typeface="Calibri" panose="020F0502020204030204" pitchFamily="34" charset="0"/>
                <a:ea typeface="Calibri" panose="020F0502020204030204" pitchFamily="34" charset="0"/>
              </a:rPr>
              <a:t>All applications must be submitted by the deadline in order to be considered for funding regardless of technical difficulties.</a:t>
            </a:r>
          </a:p>
          <a:p>
            <a:r>
              <a:rPr lang="en-US" sz="2400" dirty="0">
                <a:solidFill>
                  <a:srgbClr val="000000"/>
                </a:solidFill>
                <a:latin typeface="Calibri" panose="020F0502020204030204" pitchFamily="34" charset="0"/>
                <a:ea typeface="Calibri" panose="020F0502020204030204" pitchFamily="34" charset="0"/>
              </a:rPr>
              <a:t>We recommend answering the Grant Narrative questions in the Word document, and then copying and pasting your answers into the space provided on the grant portal.</a:t>
            </a:r>
            <a:endParaRPr lang="en-US"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14837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93FC-DD7B-44BB-865F-341F94DFFA6D}"/>
              </a:ext>
            </a:extLst>
          </p:cNvPr>
          <p:cNvSpPr>
            <a:spLocks noGrp="1"/>
          </p:cNvSpPr>
          <p:nvPr>
            <p:ph type="title"/>
          </p:nvPr>
        </p:nvSpPr>
        <p:spPr>
          <a:xfrm>
            <a:off x="932262" y="489097"/>
            <a:ext cx="9692640" cy="830085"/>
          </a:xfrm>
        </p:spPr>
        <p:txBody>
          <a:bodyPr/>
          <a:lstStyle/>
          <a:p>
            <a:r>
              <a:rPr lang="en-US" dirty="0"/>
              <a:t>How to save your application progress.</a:t>
            </a:r>
          </a:p>
        </p:txBody>
      </p:sp>
      <p:pic>
        <p:nvPicPr>
          <p:cNvPr id="4" name="Picture 3">
            <a:extLst>
              <a:ext uri="{FF2B5EF4-FFF2-40B4-BE49-F238E27FC236}">
                <a16:creationId xmlns:a16="http://schemas.microsoft.com/office/drawing/2014/main" id="{0048E04A-10CE-45F9-A9A1-E2E54EA9DC27}"/>
              </a:ext>
            </a:extLst>
          </p:cNvPr>
          <p:cNvPicPr>
            <a:picLocks noChangeAspect="1"/>
          </p:cNvPicPr>
          <p:nvPr/>
        </p:nvPicPr>
        <p:blipFill rotWithShape="1">
          <a:blip r:embed="rId2"/>
          <a:srcRect l="7962" t="19472" r="10116" b="14034"/>
          <a:stretch/>
        </p:blipFill>
        <p:spPr>
          <a:xfrm>
            <a:off x="541896" y="1800977"/>
            <a:ext cx="9776963" cy="4461600"/>
          </a:xfrm>
          <a:prstGeom prst="rect">
            <a:avLst/>
          </a:prstGeom>
        </p:spPr>
      </p:pic>
    </p:spTree>
    <p:extLst>
      <p:ext uri="{BB962C8B-B14F-4D97-AF65-F5344CB8AC3E}">
        <p14:creationId xmlns:p14="http://schemas.microsoft.com/office/powerpoint/2010/main" val="3896195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F38CE-C3CD-4226-B008-28BD24195A98}"/>
              </a:ext>
            </a:extLst>
          </p:cNvPr>
          <p:cNvSpPr>
            <a:spLocks noGrp="1"/>
          </p:cNvSpPr>
          <p:nvPr>
            <p:ph type="title"/>
          </p:nvPr>
        </p:nvSpPr>
        <p:spPr>
          <a:xfrm>
            <a:off x="932263" y="227537"/>
            <a:ext cx="9692640" cy="963310"/>
          </a:xfrm>
        </p:spPr>
        <p:txBody>
          <a:bodyPr/>
          <a:lstStyle/>
          <a:p>
            <a:r>
              <a:rPr lang="en-US" dirty="0"/>
              <a:t>How to resume your application:</a:t>
            </a:r>
          </a:p>
        </p:txBody>
      </p:sp>
      <p:pic>
        <p:nvPicPr>
          <p:cNvPr id="4" name="Picture 3">
            <a:extLst>
              <a:ext uri="{FF2B5EF4-FFF2-40B4-BE49-F238E27FC236}">
                <a16:creationId xmlns:a16="http://schemas.microsoft.com/office/drawing/2014/main" id="{81CF55D1-92A1-4F12-B322-829EC0079794}"/>
              </a:ext>
            </a:extLst>
          </p:cNvPr>
          <p:cNvPicPr>
            <a:picLocks noChangeAspect="1"/>
          </p:cNvPicPr>
          <p:nvPr/>
        </p:nvPicPr>
        <p:blipFill rotWithShape="1">
          <a:blip r:embed="rId2"/>
          <a:srcRect l="17192" t="16804" r="22001" b="8869"/>
          <a:stretch/>
        </p:blipFill>
        <p:spPr>
          <a:xfrm>
            <a:off x="1808813" y="1286540"/>
            <a:ext cx="7528560" cy="5173802"/>
          </a:xfrm>
          <a:prstGeom prst="rect">
            <a:avLst/>
          </a:prstGeom>
        </p:spPr>
      </p:pic>
    </p:spTree>
    <p:extLst>
      <p:ext uri="{BB962C8B-B14F-4D97-AF65-F5344CB8AC3E}">
        <p14:creationId xmlns:p14="http://schemas.microsoft.com/office/powerpoint/2010/main" val="3245625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ADDA25-EC3F-4953-B5B7-53AB93C8DF9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372083" y="1714157"/>
            <a:ext cx="7752147" cy="3586114"/>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45F821D3-8195-4F0A-8320-320FBC48C716}"/>
              </a:ext>
            </a:extLst>
          </p:cNvPr>
          <p:cNvSpPr>
            <a:spLocks noGrp="1"/>
          </p:cNvSpPr>
          <p:nvPr>
            <p:ph type="title"/>
          </p:nvPr>
        </p:nvSpPr>
        <p:spPr>
          <a:xfrm>
            <a:off x="677334" y="567778"/>
            <a:ext cx="9692640" cy="1325562"/>
          </a:xfrm>
        </p:spPr>
        <p:txBody>
          <a:bodyPr>
            <a:normAutofit fontScale="90000"/>
          </a:bodyPr>
          <a:lstStyle/>
          <a:p>
            <a:r>
              <a:rPr lang="en-US" dirty="0"/>
              <a:t>Want Step-by-Step Instructions on how to apply for a grant through the DOAG Grant Portal?</a:t>
            </a:r>
          </a:p>
        </p:txBody>
      </p:sp>
      <p:sp>
        <p:nvSpPr>
          <p:cNvPr id="3" name="Content Placeholder 2">
            <a:extLst>
              <a:ext uri="{FF2B5EF4-FFF2-40B4-BE49-F238E27FC236}">
                <a16:creationId xmlns:a16="http://schemas.microsoft.com/office/drawing/2014/main" id="{6E059198-6D56-428E-A21D-B75F2DAF70B1}"/>
              </a:ext>
            </a:extLst>
          </p:cNvPr>
          <p:cNvSpPr>
            <a:spLocks noGrp="1"/>
          </p:cNvSpPr>
          <p:nvPr>
            <p:ph idx="1"/>
          </p:nvPr>
        </p:nvSpPr>
        <p:spPr>
          <a:xfrm>
            <a:off x="556930" y="2366477"/>
            <a:ext cx="3815153" cy="2437915"/>
          </a:xfrm>
        </p:spPr>
        <p:txBody>
          <a:bodyPr>
            <a:normAutofit/>
          </a:bodyPr>
          <a:lstStyle/>
          <a:p>
            <a:r>
              <a:rPr lang="en-US" sz="2000" dirty="0"/>
              <a:t>Go to the Apply section of the FLRG website found here: </a:t>
            </a:r>
            <a:r>
              <a:rPr lang="en-US" sz="2000" dirty="0">
                <a:hlinkClick r:id="rId3"/>
              </a:rPr>
              <a:t>2023 Farmland Restoration Grant (FLRG)--Apply (ct.gov)</a:t>
            </a:r>
            <a:endParaRPr lang="en-US" sz="2000" dirty="0"/>
          </a:p>
          <a:p>
            <a:r>
              <a:rPr lang="en-US" sz="2000" dirty="0"/>
              <a:t>Click on “Click here for step-by-step instructions on how to apply”</a:t>
            </a:r>
          </a:p>
        </p:txBody>
      </p:sp>
      <p:sp>
        <p:nvSpPr>
          <p:cNvPr id="6" name="Arrow: Up 5">
            <a:extLst>
              <a:ext uri="{FF2B5EF4-FFF2-40B4-BE49-F238E27FC236}">
                <a16:creationId xmlns:a16="http://schemas.microsoft.com/office/drawing/2014/main" id="{DAE8C7B0-DF71-4DC7-A4C0-44FD67C1EA3D}"/>
              </a:ext>
            </a:extLst>
          </p:cNvPr>
          <p:cNvSpPr/>
          <p:nvPr/>
        </p:nvSpPr>
        <p:spPr>
          <a:xfrm rot="5400000">
            <a:off x="6940026" y="3229913"/>
            <a:ext cx="378588" cy="97840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Up 6">
            <a:extLst>
              <a:ext uri="{FF2B5EF4-FFF2-40B4-BE49-F238E27FC236}">
                <a16:creationId xmlns:a16="http://schemas.microsoft.com/office/drawing/2014/main" id="{378B4B31-4248-45D8-A455-33DCFB613349}"/>
              </a:ext>
            </a:extLst>
          </p:cNvPr>
          <p:cNvSpPr/>
          <p:nvPr/>
        </p:nvSpPr>
        <p:spPr>
          <a:xfrm rot="16200000">
            <a:off x="11359084" y="3229913"/>
            <a:ext cx="378588" cy="97840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0118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E787C-DCA5-2C45-A79B-AAD44609353E}"/>
              </a:ext>
            </a:extLst>
          </p:cNvPr>
          <p:cNvSpPr>
            <a:spLocks noGrp="1"/>
          </p:cNvSpPr>
          <p:nvPr>
            <p:ph type="title"/>
          </p:nvPr>
        </p:nvSpPr>
        <p:spPr>
          <a:xfrm>
            <a:off x="1261872" y="365760"/>
            <a:ext cx="9692640" cy="892672"/>
          </a:xfrm>
        </p:spPr>
        <p:txBody>
          <a:bodyPr/>
          <a:lstStyle/>
          <a:p>
            <a:r>
              <a:rPr lang="en-US" dirty="0"/>
              <a:t>Post Award</a:t>
            </a:r>
          </a:p>
        </p:txBody>
      </p:sp>
      <p:sp>
        <p:nvSpPr>
          <p:cNvPr id="3" name="Content Placeholder 2">
            <a:extLst>
              <a:ext uri="{FF2B5EF4-FFF2-40B4-BE49-F238E27FC236}">
                <a16:creationId xmlns:a16="http://schemas.microsoft.com/office/drawing/2014/main" id="{40BA0771-1E8E-5EA0-C9B7-BF6C7E75B894}"/>
              </a:ext>
            </a:extLst>
          </p:cNvPr>
          <p:cNvSpPr>
            <a:spLocks noGrp="1"/>
          </p:cNvSpPr>
          <p:nvPr>
            <p:ph idx="1"/>
          </p:nvPr>
        </p:nvSpPr>
        <p:spPr/>
        <p:txBody>
          <a:bodyPr/>
          <a:lstStyle/>
          <a:p>
            <a:r>
              <a:rPr lang="en-US" dirty="0"/>
              <a:t>Awardees will be notified via email in </a:t>
            </a:r>
            <a:r>
              <a:rPr lang="en-US" b="1" dirty="0"/>
              <a:t>early January, 2023</a:t>
            </a:r>
          </a:p>
          <a:p>
            <a:r>
              <a:rPr lang="en-US" dirty="0"/>
              <a:t>Grant administrators (Simon, Lance, Holly) will contact awardees to gather additional information for </a:t>
            </a:r>
            <a:r>
              <a:rPr lang="en-US" b="1" dirty="0"/>
              <a:t>Grant</a:t>
            </a:r>
            <a:r>
              <a:rPr lang="en-US" dirty="0"/>
              <a:t> </a:t>
            </a:r>
            <a:r>
              <a:rPr lang="en-US" b="1" dirty="0"/>
              <a:t>Contracts</a:t>
            </a:r>
          </a:p>
          <a:p>
            <a:r>
              <a:rPr lang="en-US" dirty="0"/>
              <a:t>Anticipated Contract start date </a:t>
            </a:r>
            <a:r>
              <a:rPr lang="en-US" b="1" dirty="0"/>
              <a:t>April 1, 2023</a:t>
            </a:r>
          </a:p>
          <a:p>
            <a:r>
              <a:rPr lang="en-US" dirty="0"/>
              <a:t>Grant administrators will help coordinate site visits with </a:t>
            </a:r>
            <a:r>
              <a:rPr lang="en-US" b="1" dirty="0"/>
              <a:t>Soil Scientists </a:t>
            </a:r>
            <a:r>
              <a:rPr lang="en-US" dirty="0"/>
              <a:t>and awardees after contracts are signed</a:t>
            </a:r>
          </a:p>
          <a:p>
            <a:r>
              <a:rPr lang="en-US" b="1" dirty="0"/>
              <a:t>Projects may not begin until the Commissioner approves a Farmland Restoration Plan from a designated soil scientist</a:t>
            </a:r>
          </a:p>
          <a:p>
            <a:r>
              <a:rPr lang="en-US" dirty="0"/>
              <a:t>Expect to begin work on your project by </a:t>
            </a:r>
            <a:r>
              <a:rPr lang="en-US" b="1" dirty="0"/>
              <a:t>July 1, 2023</a:t>
            </a:r>
          </a:p>
        </p:txBody>
      </p:sp>
    </p:spTree>
    <p:extLst>
      <p:ext uri="{BB962C8B-B14F-4D97-AF65-F5344CB8AC3E}">
        <p14:creationId xmlns:p14="http://schemas.microsoft.com/office/powerpoint/2010/main" val="27565003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423E4-6C87-4A15-88C5-A5A005C05F68}"/>
              </a:ext>
            </a:extLst>
          </p:cNvPr>
          <p:cNvSpPr>
            <a:spLocks noGrp="1"/>
          </p:cNvSpPr>
          <p:nvPr>
            <p:ph type="title"/>
          </p:nvPr>
        </p:nvSpPr>
        <p:spPr>
          <a:xfrm>
            <a:off x="798144" y="416673"/>
            <a:ext cx="8596668" cy="675861"/>
          </a:xfrm>
        </p:spPr>
        <p:txBody>
          <a:bodyPr>
            <a:normAutofit fontScale="90000"/>
          </a:bodyPr>
          <a:lstStyle/>
          <a:p>
            <a:r>
              <a:rPr lang="en-US" dirty="0"/>
              <a:t>Quick Recap</a:t>
            </a:r>
          </a:p>
        </p:txBody>
      </p:sp>
      <p:sp>
        <p:nvSpPr>
          <p:cNvPr id="3" name="Content Placeholder 2">
            <a:extLst>
              <a:ext uri="{FF2B5EF4-FFF2-40B4-BE49-F238E27FC236}">
                <a16:creationId xmlns:a16="http://schemas.microsoft.com/office/drawing/2014/main" id="{65DB1045-8660-4AA8-B2AE-4D1C6E49DC5C}"/>
              </a:ext>
            </a:extLst>
          </p:cNvPr>
          <p:cNvSpPr>
            <a:spLocks noGrp="1"/>
          </p:cNvSpPr>
          <p:nvPr>
            <p:ph idx="1"/>
          </p:nvPr>
        </p:nvSpPr>
        <p:spPr>
          <a:xfrm>
            <a:off x="798144" y="1578395"/>
            <a:ext cx="9195536" cy="6089374"/>
          </a:xfrm>
        </p:spPr>
        <p:txBody>
          <a:bodyPr>
            <a:normAutofit/>
          </a:bodyPr>
          <a:lstStyle/>
          <a:p>
            <a:r>
              <a:rPr lang="en-US" dirty="0"/>
              <a:t>Grant Deadline: Friday, </a:t>
            </a:r>
            <a:r>
              <a:rPr lang="en-US" b="1" dirty="0"/>
              <a:t>December 9, 2022 </a:t>
            </a:r>
            <a:r>
              <a:rPr lang="en-US" dirty="0"/>
              <a:t>at </a:t>
            </a:r>
            <a:r>
              <a:rPr lang="en-US" b="1" dirty="0"/>
              <a:t>4:00pm</a:t>
            </a:r>
          </a:p>
          <a:p>
            <a:r>
              <a:rPr lang="en-US" dirty="0"/>
              <a:t>Applicants choose ONE category of the Farmland Restoration Grant to apply for</a:t>
            </a:r>
          </a:p>
          <a:p>
            <a:r>
              <a:rPr lang="en-US" dirty="0"/>
              <a:t>Maximum grant award:  </a:t>
            </a:r>
            <a:r>
              <a:rPr lang="en-US" sz="1800" dirty="0"/>
              <a:t>$20,000</a:t>
            </a:r>
          </a:p>
          <a:p>
            <a:r>
              <a:rPr lang="en-US" dirty="0"/>
              <a:t>Cash or In-kind Match Required: </a:t>
            </a:r>
          </a:p>
          <a:p>
            <a:pPr lvl="2">
              <a:spcBef>
                <a:spcPts val="0"/>
              </a:spcBef>
            </a:pPr>
            <a:r>
              <a:rPr lang="en-US" sz="1800" dirty="0"/>
              <a:t>Property owned by agricultural producers (individuals, companies and/or corporations) and Not For Profits – 50%</a:t>
            </a:r>
          </a:p>
          <a:p>
            <a:pPr lvl="2">
              <a:spcBef>
                <a:spcPts val="0"/>
              </a:spcBef>
            </a:pPr>
            <a:r>
              <a:rPr lang="en-US" sz="1800" dirty="0"/>
              <a:t>Property owned by municipalities and state agencies – 10%</a:t>
            </a:r>
          </a:p>
          <a:p>
            <a:r>
              <a:rPr lang="en-US" dirty="0"/>
              <a:t>Applicants should attach the Budget and Project Timeline Workbook and quotes/estimates/budget justification items to their application.</a:t>
            </a:r>
          </a:p>
          <a:p>
            <a:r>
              <a:rPr lang="en-US" dirty="0"/>
              <a:t>The grant narrative questions will be answered within the </a:t>
            </a:r>
            <a:r>
              <a:rPr lang="en-US" b="1" dirty="0"/>
              <a:t>Supplemental Application.</a:t>
            </a:r>
          </a:p>
          <a:p>
            <a:r>
              <a:rPr lang="en-US" dirty="0"/>
              <a:t>Template landlord agreement available on DOAG website.</a:t>
            </a:r>
          </a:p>
        </p:txBody>
      </p:sp>
    </p:spTree>
    <p:extLst>
      <p:ext uri="{BB962C8B-B14F-4D97-AF65-F5344CB8AC3E}">
        <p14:creationId xmlns:p14="http://schemas.microsoft.com/office/powerpoint/2010/main" val="3968311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13312-FD01-4EDF-AFE1-2EF785B8EA07}"/>
              </a:ext>
            </a:extLst>
          </p:cNvPr>
          <p:cNvSpPr>
            <a:spLocks noGrp="1"/>
          </p:cNvSpPr>
          <p:nvPr>
            <p:ph type="title"/>
          </p:nvPr>
        </p:nvSpPr>
        <p:spPr>
          <a:xfrm>
            <a:off x="899986" y="149982"/>
            <a:ext cx="9692640" cy="814454"/>
          </a:xfrm>
        </p:spPr>
        <p:txBody>
          <a:bodyPr/>
          <a:lstStyle/>
          <a:p>
            <a:r>
              <a:rPr lang="en-US" dirty="0"/>
              <a:t>Contact Information:</a:t>
            </a:r>
          </a:p>
        </p:txBody>
      </p:sp>
      <p:sp>
        <p:nvSpPr>
          <p:cNvPr id="4" name="TextBox 3">
            <a:extLst>
              <a:ext uri="{FF2B5EF4-FFF2-40B4-BE49-F238E27FC236}">
                <a16:creationId xmlns:a16="http://schemas.microsoft.com/office/drawing/2014/main" id="{A247ED19-A11C-48F7-A19C-6C714023E4B6}"/>
              </a:ext>
            </a:extLst>
          </p:cNvPr>
          <p:cNvSpPr txBox="1"/>
          <p:nvPr/>
        </p:nvSpPr>
        <p:spPr>
          <a:xfrm>
            <a:off x="1477777" y="4724054"/>
            <a:ext cx="8596668" cy="1477328"/>
          </a:xfrm>
          <a:prstGeom prst="rect">
            <a:avLst/>
          </a:prstGeom>
          <a:noFill/>
        </p:spPr>
        <p:txBody>
          <a:bodyPr wrap="square" rtlCol="0">
            <a:spAutoFit/>
          </a:bodyPr>
          <a:lstStyle/>
          <a:p>
            <a:r>
              <a:rPr lang="en-US" sz="1800" dirty="0"/>
              <a:t>Please feel free to email us with any questions regarding the Farmland Restoration Grant.  While we cannot help you write your application, we are here to assist you through this process.  In case we are working from home, please send emails and we will get back to you ASAP. </a:t>
            </a:r>
          </a:p>
          <a:p>
            <a:endParaRPr lang="en-US" dirty="0"/>
          </a:p>
        </p:txBody>
      </p:sp>
      <p:sp>
        <p:nvSpPr>
          <p:cNvPr id="5" name="TextBox 4">
            <a:extLst>
              <a:ext uri="{FF2B5EF4-FFF2-40B4-BE49-F238E27FC236}">
                <a16:creationId xmlns:a16="http://schemas.microsoft.com/office/drawing/2014/main" id="{1BBBE5C3-A480-D204-42DF-685A340291AE}"/>
              </a:ext>
            </a:extLst>
          </p:cNvPr>
          <p:cNvSpPr txBox="1"/>
          <p:nvPr/>
        </p:nvSpPr>
        <p:spPr>
          <a:xfrm>
            <a:off x="899986" y="1580518"/>
            <a:ext cx="4400564" cy="2800767"/>
          </a:xfrm>
          <a:prstGeom prst="rect">
            <a:avLst/>
          </a:prstGeom>
          <a:noFill/>
        </p:spPr>
        <p:txBody>
          <a:bodyPr wrap="none" rtlCol="0">
            <a:spAutoFit/>
          </a:bodyPr>
          <a:lstStyle/>
          <a:p>
            <a:r>
              <a:rPr lang="en-US" sz="1600" dirty="0"/>
              <a:t>Holly Lalime</a:t>
            </a:r>
          </a:p>
          <a:p>
            <a:r>
              <a:rPr lang="en-US" sz="1600" dirty="0"/>
              <a:t>Ag Development and Resource Conservation</a:t>
            </a:r>
          </a:p>
          <a:p>
            <a:r>
              <a:rPr lang="en-US" sz="1600" dirty="0"/>
              <a:t>Connecticut Department of Agriculture</a:t>
            </a:r>
          </a:p>
          <a:p>
            <a:r>
              <a:rPr lang="en-US" sz="1600" dirty="0"/>
              <a:t>C: 860-969-7053</a:t>
            </a:r>
          </a:p>
          <a:p>
            <a:r>
              <a:rPr lang="en-US" sz="1600" dirty="0">
                <a:hlinkClick r:id="rId2"/>
              </a:rPr>
              <a:t>Holly.Lalime@ct.gov</a:t>
            </a:r>
            <a:r>
              <a:rPr lang="en-US" sz="1600" dirty="0"/>
              <a:t> </a:t>
            </a:r>
          </a:p>
          <a:p>
            <a:endParaRPr lang="en-US" sz="1600" dirty="0"/>
          </a:p>
          <a:p>
            <a:r>
              <a:rPr lang="en-US" sz="1600" dirty="0"/>
              <a:t>Lance Shannon</a:t>
            </a:r>
          </a:p>
          <a:p>
            <a:r>
              <a:rPr lang="en-US" sz="1600" dirty="0"/>
              <a:t>Ag Development and Resource Conservation</a:t>
            </a:r>
          </a:p>
          <a:p>
            <a:r>
              <a:rPr lang="en-US" sz="1600" dirty="0"/>
              <a:t>Connecticut Department of Agriculture</a:t>
            </a:r>
          </a:p>
          <a:p>
            <a:r>
              <a:rPr lang="en-US" sz="1600" dirty="0">
                <a:hlinkClick r:id="rId3"/>
              </a:rPr>
              <a:t>Lance.Shannon@ct.gov</a:t>
            </a:r>
            <a:r>
              <a:rPr lang="en-US" sz="1600" dirty="0"/>
              <a:t> </a:t>
            </a:r>
          </a:p>
          <a:p>
            <a:endParaRPr lang="en-US" sz="1600" dirty="0"/>
          </a:p>
        </p:txBody>
      </p:sp>
      <p:sp>
        <p:nvSpPr>
          <p:cNvPr id="9" name="TextBox 8">
            <a:extLst>
              <a:ext uri="{FF2B5EF4-FFF2-40B4-BE49-F238E27FC236}">
                <a16:creationId xmlns:a16="http://schemas.microsoft.com/office/drawing/2014/main" id="{6DDCF324-719C-3CF9-1DED-25FBBF7B1425}"/>
              </a:ext>
            </a:extLst>
          </p:cNvPr>
          <p:cNvSpPr txBox="1"/>
          <p:nvPr/>
        </p:nvSpPr>
        <p:spPr>
          <a:xfrm>
            <a:off x="5776111" y="1580518"/>
            <a:ext cx="6102034" cy="107721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entury Schoolbook" panose="02040604050505020304"/>
                <a:ea typeface="+mn-ea"/>
                <a:cs typeface="+mn-cs"/>
              </a:rPr>
              <a:t>Simon Levesque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entury Schoolbook" panose="02040604050505020304"/>
                <a:ea typeface="+mn-ea"/>
                <a:cs typeface="+mn-cs"/>
              </a:rPr>
              <a:t>Ag Development and Resource Conservation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entury Schoolbook" panose="02040604050505020304"/>
                <a:ea typeface="+mn-ea"/>
                <a:cs typeface="+mn-cs"/>
              </a:rPr>
              <a:t>Connecticut Department of Agriculture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entury Schoolbook" panose="02040604050505020304"/>
                <a:ea typeface="+mn-ea"/>
                <a:cs typeface="+mn-cs"/>
                <a:hlinkClick r:id="rId4"/>
              </a:rPr>
              <a:t>Simon.Levesque@ct.gov</a:t>
            </a:r>
            <a:r>
              <a:rPr kumimoji="0" lang="en-US" sz="1600" b="0" i="0" u="none" strike="noStrike" kern="1200" cap="none" spc="0" normalizeH="0" baseline="0" noProof="0" dirty="0">
                <a:ln>
                  <a:noFill/>
                </a:ln>
                <a:solidFill>
                  <a:srgbClr val="000000"/>
                </a:solidFill>
                <a:effectLst/>
                <a:uLnTx/>
                <a:uFillTx/>
                <a:latin typeface="Century Schoolbook" panose="02040604050505020304"/>
                <a:ea typeface="+mn-ea"/>
                <a:cs typeface="+mn-cs"/>
              </a:rPr>
              <a:t> </a:t>
            </a:r>
          </a:p>
        </p:txBody>
      </p:sp>
    </p:spTree>
    <p:extLst>
      <p:ext uri="{BB962C8B-B14F-4D97-AF65-F5344CB8AC3E}">
        <p14:creationId xmlns:p14="http://schemas.microsoft.com/office/powerpoint/2010/main" val="3291828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72DFB-814A-48DD-A2D6-801484DD3BA6}"/>
              </a:ext>
            </a:extLst>
          </p:cNvPr>
          <p:cNvSpPr>
            <a:spLocks noGrp="1"/>
          </p:cNvSpPr>
          <p:nvPr>
            <p:ph type="title"/>
          </p:nvPr>
        </p:nvSpPr>
        <p:spPr>
          <a:xfrm>
            <a:off x="877540" y="395416"/>
            <a:ext cx="9692640" cy="920779"/>
          </a:xfrm>
        </p:spPr>
        <p:txBody>
          <a:bodyPr/>
          <a:lstStyle/>
          <a:p>
            <a:r>
              <a:rPr lang="en-US" dirty="0"/>
              <a:t>Grant Description</a:t>
            </a:r>
          </a:p>
        </p:txBody>
      </p:sp>
      <p:sp>
        <p:nvSpPr>
          <p:cNvPr id="3" name="Content Placeholder 2">
            <a:extLst>
              <a:ext uri="{FF2B5EF4-FFF2-40B4-BE49-F238E27FC236}">
                <a16:creationId xmlns:a16="http://schemas.microsoft.com/office/drawing/2014/main" id="{1ED86349-5DBE-4445-9A64-D3EC722346F8}"/>
              </a:ext>
            </a:extLst>
          </p:cNvPr>
          <p:cNvSpPr>
            <a:spLocks noGrp="1"/>
          </p:cNvSpPr>
          <p:nvPr>
            <p:ph idx="1"/>
          </p:nvPr>
        </p:nvSpPr>
        <p:spPr>
          <a:xfrm>
            <a:off x="677334" y="1736519"/>
            <a:ext cx="8596668" cy="4726065"/>
          </a:xfrm>
        </p:spPr>
        <p:txBody>
          <a:bodyPr>
            <a:normAutofit fontScale="92500" lnSpcReduction="10000"/>
          </a:bodyPr>
          <a:lstStyle/>
          <a:p>
            <a:r>
              <a:rPr lang="en-US" sz="2000" dirty="0">
                <a:latin typeface="Arial" panose="020B0604020202020204" pitchFamily="34" charset="0"/>
                <a:cs typeface="Arial" panose="020B0604020202020204" pitchFamily="34" charset="0"/>
              </a:rPr>
              <a:t>The Farmland Restoration Grant (FLRG) provides </a:t>
            </a:r>
            <a:r>
              <a:rPr lang="en-US" sz="2000" b="1" dirty="0">
                <a:latin typeface="Arial" panose="020B0604020202020204" pitchFamily="34" charset="0"/>
                <a:cs typeface="Arial" panose="020B0604020202020204" pitchFamily="34" charset="0"/>
              </a:rPr>
              <a:t>matching funds </a:t>
            </a:r>
            <a:r>
              <a:rPr lang="en-US" sz="2000" dirty="0">
                <a:latin typeface="Arial" panose="020B0604020202020204" pitchFamily="34" charset="0"/>
                <a:cs typeface="Arial" panose="020B0604020202020204" pitchFamily="34" charset="0"/>
              </a:rPr>
              <a:t>to Connecticut farmers, nonprofits and municipalities to increase food and fiber production in the state by restoring lands into active agricultural production. FLRG focuses on restoring and improving land with prime and important farmland soils, in accordance with a Farmland Restoration Grant Plan (FLRG Plan). </a:t>
            </a:r>
          </a:p>
          <a:p>
            <a:r>
              <a:rPr lang="en-US" sz="2000" dirty="0">
                <a:latin typeface="Arial" panose="020B0604020202020204" pitchFamily="34" charset="0"/>
                <a:cs typeface="Arial" panose="020B0604020202020204" pitchFamily="34" charset="0"/>
              </a:rPr>
              <a:t>The FLRG program and any awards are subject to limitations of state funding.</a:t>
            </a:r>
          </a:p>
          <a:p>
            <a:r>
              <a:rPr lang="en-US" sz="2000" dirty="0">
                <a:latin typeface="Arial" panose="020B0604020202020204" pitchFamily="34" charset="0"/>
                <a:cs typeface="Arial" panose="020B0604020202020204" pitchFamily="34" charset="0"/>
              </a:rPr>
              <a:t>Funding for the Farmland Restoration Grant is made possible by Public Act 11-1, codified in Chapter 422 of the Connecticut General Statutes.  The Farmland Restoration Grant and any awards are subject to the requirements and provisions of state funding.</a:t>
            </a:r>
          </a:p>
          <a:p>
            <a:r>
              <a:rPr lang="en-US" sz="2000" dirty="0">
                <a:latin typeface="Arial" panose="020B0604020202020204" pitchFamily="34" charset="0"/>
                <a:cs typeface="Arial" panose="020B0604020202020204" pitchFamily="34" charset="0"/>
              </a:rPr>
              <a:t>For the purposes of this grant, farmland restoration is the act of bringing land into agricultural production for </a:t>
            </a:r>
            <a:r>
              <a:rPr lang="en-US" sz="2000" b="1" dirty="0">
                <a:latin typeface="Arial" panose="020B0604020202020204" pitchFamily="34" charset="0"/>
                <a:cs typeface="Arial" panose="020B0604020202020204" pitchFamily="34" charset="0"/>
              </a:rPr>
              <a:t>human food, animal feed, or livestock grazing.</a:t>
            </a:r>
          </a:p>
        </p:txBody>
      </p:sp>
    </p:spTree>
    <p:extLst>
      <p:ext uri="{BB962C8B-B14F-4D97-AF65-F5344CB8AC3E}">
        <p14:creationId xmlns:p14="http://schemas.microsoft.com/office/powerpoint/2010/main" val="14453733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E88EB-7167-4D5B-B08A-867A7D05D2C1}"/>
              </a:ext>
            </a:extLst>
          </p:cNvPr>
          <p:cNvSpPr>
            <a:spLocks noGrp="1"/>
          </p:cNvSpPr>
          <p:nvPr>
            <p:ph type="title"/>
          </p:nvPr>
        </p:nvSpPr>
        <p:spPr>
          <a:xfrm>
            <a:off x="1370454" y="435088"/>
            <a:ext cx="8596668" cy="3988904"/>
          </a:xfrm>
        </p:spPr>
        <p:txBody>
          <a:bodyPr>
            <a:normAutofit/>
          </a:bodyPr>
          <a:lstStyle/>
          <a:p>
            <a:pPr algn="ctr"/>
            <a:br>
              <a:rPr lang="en-US" sz="5400" dirty="0"/>
            </a:br>
            <a:r>
              <a:rPr lang="en-US" sz="5400" dirty="0"/>
              <a:t>Thank you for attending.</a:t>
            </a:r>
            <a:br>
              <a:rPr lang="en-US" sz="5400" dirty="0"/>
            </a:br>
            <a:br>
              <a:rPr lang="en-US" sz="5400" dirty="0"/>
            </a:br>
            <a:br>
              <a:rPr lang="en-US" sz="5400" dirty="0"/>
            </a:br>
            <a:r>
              <a:rPr lang="en-US" sz="5400" dirty="0"/>
              <a:t>Questions</a:t>
            </a:r>
          </a:p>
        </p:txBody>
      </p:sp>
    </p:spTree>
    <p:extLst>
      <p:ext uri="{BB962C8B-B14F-4D97-AF65-F5344CB8AC3E}">
        <p14:creationId xmlns:p14="http://schemas.microsoft.com/office/powerpoint/2010/main" val="3495176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E4BCA-8376-4BC6-BA3C-98A98BCF863B}"/>
              </a:ext>
            </a:extLst>
          </p:cNvPr>
          <p:cNvSpPr>
            <a:spLocks noGrp="1"/>
          </p:cNvSpPr>
          <p:nvPr>
            <p:ph type="title"/>
          </p:nvPr>
        </p:nvSpPr>
        <p:spPr>
          <a:xfrm>
            <a:off x="606142" y="706217"/>
            <a:ext cx="8596668" cy="689113"/>
          </a:xfrm>
        </p:spPr>
        <p:txBody>
          <a:bodyPr>
            <a:normAutofit fontScale="90000"/>
          </a:bodyPr>
          <a:lstStyle/>
          <a:p>
            <a:r>
              <a:rPr lang="en-US" dirty="0"/>
              <a:t>Eligible Applicants</a:t>
            </a:r>
          </a:p>
        </p:txBody>
      </p:sp>
      <p:sp>
        <p:nvSpPr>
          <p:cNvPr id="3" name="Content Placeholder 2">
            <a:extLst>
              <a:ext uri="{FF2B5EF4-FFF2-40B4-BE49-F238E27FC236}">
                <a16:creationId xmlns:a16="http://schemas.microsoft.com/office/drawing/2014/main" id="{60D01970-4180-4BF8-9F23-BF0A97D04F06}"/>
              </a:ext>
            </a:extLst>
          </p:cNvPr>
          <p:cNvSpPr>
            <a:spLocks noGrp="1"/>
          </p:cNvSpPr>
          <p:nvPr>
            <p:ph idx="1"/>
          </p:nvPr>
        </p:nvSpPr>
        <p:spPr>
          <a:xfrm>
            <a:off x="446653" y="1878458"/>
            <a:ext cx="8596668" cy="3319714"/>
          </a:xfrm>
        </p:spPr>
        <p:txBody>
          <a:bodyPr>
            <a:normAutofit fontScale="92500" lnSpcReduction="10000"/>
          </a:bodyPr>
          <a:lstStyle/>
          <a:p>
            <a:r>
              <a:rPr lang="en-US" sz="2400" b="1" dirty="0"/>
              <a:t>Agricultural producers</a:t>
            </a:r>
            <a:r>
              <a:rPr lang="en-US" sz="2400" dirty="0"/>
              <a:t>, singularly or jointly, whether such producers are owners or tenants of existing agribusiness within the State of Connecticut with at least one year of production experience. </a:t>
            </a:r>
          </a:p>
          <a:p>
            <a:r>
              <a:rPr lang="en-US" sz="2400" b="1" dirty="0"/>
              <a:t>Not for profits </a:t>
            </a:r>
            <a:r>
              <a:rPr lang="en-US" sz="2400" dirty="0"/>
              <a:t>with a property being used for agricultural production.</a:t>
            </a:r>
          </a:p>
          <a:p>
            <a:r>
              <a:rPr lang="en-US" sz="2400" b="1" dirty="0"/>
              <a:t>Municipalities and state agencies with farmland in use by a farmer </a:t>
            </a:r>
            <a:r>
              <a:rPr lang="en-US" sz="2400" dirty="0"/>
              <a:t>with a lease no less than five years in duration, and a five-year option to renew in place. </a:t>
            </a:r>
          </a:p>
          <a:p>
            <a:endParaRPr lang="en-US" dirty="0"/>
          </a:p>
        </p:txBody>
      </p:sp>
    </p:spTree>
    <p:extLst>
      <p:ext uri="{BB962C8B-B14F-4D97-AF65-F5344CB8AC3E}">
        <p14:creationId xmlns:p14="http://schemas.microsoft.com/office/powerpoint/2010/main" val="2257712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5DC4-E718-42FE-AE7F-C29684498B58}"/>
              </a:ext>
            </a:extLst>
          </p:cNvPr>
          <p:cNvSpPr>
            <a:spLocks noGrp="1"/>
          </p:cNvSpPr>
          <p:nvPr>
            <p:ph type="title"/>
          </p:nvPr>
        </p:nvSpPr>
        <p:spPr>
          <a:xfrm>
            <a:off x="677334" y="609600"/>
            <a:ext cx="8596668" cy="755374"/>
          </a:xfrm>
        </p:spPr>
        <p:txBody>
          <a:bodyPr/>
          <a:lstStyle/>
          <a:p>
            <a:r>
              <a:rPr lang="en-US" dirty="0"/>
              <a:t>Eligible Applicants (cont.)</a:t>
            </a:r>
          </a:p>
        </p:txBody>
      </p:sp>
      <p:sp>
        <p:nvSpPr>
          <p:cNvPr id="3" name="TextBox 2">
            <a:extLst>
              <a:ext uri="{FF2B5EF4-FFF2-40B4-BE49-F238E27FC236}">
                <a16:creationId xmlns:a16="http://schemas.microsoft.com/office/drawing/2014/main" id="{E5D11E79-3600-415F-97FD-36945464D057}"/>
              </a:ext>
            </a:extLst>
          </p:cNvPr>
          <p:cNvSpPr txBox="1"/>
          <p:nvPr/>
        </p:nvSpPr>
        <p:spPr>
          <a:xfrm>
            <a:off x="387018" y="1616299"/>
            <a:ext cx="9316278" cy="4693593"/>
          </a:xfrm>
          <a:prstGeom prst="rect">
            <a:avLst/>
          </a:prstGeom>
          <a:noFill/>
        </p:spPr>
        <p:txBody>
          <a:bodyPr wrap="square" rtlCol="0">
            <a:spAutoFit/>
          </a:bodyPr>
          <a:lstStyle/>
          <a:p>
            <a:r>
              <a:rPr lang="en-US" sz="2300" dirty="0"/>
              <a:t>Producers must be registered with the Connecticut Secretary of State if established as a </a:t>
            </a:r>
            <a:r>
              <a:rPr lang="en-US" sz="2300" b="1" dirty="0"/>
              <a:t>limited liability company </a:t>
            </a:r>
            <a:r>
              <a:rPr lang="en-US" sz="2300" dirty="0"/>
              <a:t>or </a:t>
            </a:r>
            <a:r>
              <a:rPr lang="en-US" sz="2300" b="1" dirty="0"/>
              <a:t>corporation</a:t>
            </a:r>
            <a:r>
              <a:rPr lang="en-US" sz="2300" dirty="0"/>
              <a:t> and obtain or be applying to obtain a </a:t>
            </a:r>
            <a:r>
              <a:rPr lang="en-US" sz="2300" b="1" dirty="0"/>
              <a:t>Farmer’s Tax Exemption Permit.  </a:t>
            </a:r>
          </a:p>
          <a:p>
            <a:endParaRPr lang="en-US" sz="2300" dirty="0"/>
          </a:p>
          <a:p>
            <a:r>
              <a:rPr lang="en-US" sz="2300" dirty="0"/>
              <a:t>Farms should be a business in good standing with the Connecticut Department of Agriculture, all State, and Federal requirements. </a:t>
            </a:r>
          </a:p>
          <a:p>
            <a:endParaRPr lang="en-US" sz="2300" dirty="0"/>
          </a:p>
          <a:p>
            <a:r>
              <a:rPr lang="en-US" sz="2300" b="1" dirty="0"/>
              <a:t>Not for profits </a:t>
            </a:r>
            <a:r>
              <a:rPr lang="en-US" sz="2300" dirty="0"/>
              <a:t>must be registered with the Connecticut Secretary of State and provide a copy of the </a:t>
            </a:r>
            <a:r>
              <a:rPr lang="en-US" sz="2300" b="1" dirty="0"/>
              <a:t>federal IRS exemption letter</a:t>
            </a:r>
            <a:r>
              <a:rPr lang="en-US" sz="2300" dirty="0"/>
              <a:t>.  To be considered eligible for this grant, non-profits must have </a:t>
            </a:r>
            <a:r>
              <a:rPr lang="en-US" sz="2300" b="1" dirty="0"/>
              <a:t>three years </a:t>
            </a:r>
            <a:r>
              <a:rPr lang="en-US" sz="2300" dirty="0"/>
              <a:t>of consecutive 990 forms on file with the IRS (from 2017-2020). </a:t>
            </a:r>
          </a:p>
        </p:txBody>
      </p:sp>
    </p:spTree>
    <p:extLst>
      <p:ext uri="{BB962C8B-B14F-4D97-AF65-F5344CB8AC3E}">
        <p14:creationId xmlns:p14="http://schemas.microsoft.com/office/powerpoint/2010/main" val="215939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41F33-1362-40BF-92FB-53ACB7961EFD}"/>
              </a:ext>
            </a:extLst>
          </p:cNvPr>
          <p:cNvSpPr>
            <a:spLocks noGrp="1"/>
          </p:cNvSpPr>
          <p:nvPr>
            <p:ph type="title"/>
          </p:nvPr>
        </p:nvSpPr>
        <p:spPr>
          <a:xfrm>
            <a:off x="1261872" y="365760"/>
            <a:ext cx="9692640" cy="920780"/>
          </a:xfrm>
        </p:spPr>
        <p:txBody>
          <a:bodyPr/>
          <a:lstStyle/>
          <a:p>
            <a:r>
              <a:rPr lang="en-US" dirty="0"/>
              <a:t>Eligible Applicants (cont.)</a:t>
            </a:r>
          </a:p>
        </p:txBody>
      </p:sp>
      <p:sp>
        <p:nvSpPr>
          <p:cNvPr id="3" name="Content Placeholder 2">
            <a:extLst>
              <a:ext uri="{FF2B5EF4-FFF2-40B4-BE49-F238E27FC236}">
                <a16:creationId xmlns:a16="http://schemas.microsoft.com/office/drawing/2014/main" id="{90E21F38-F61B-46D1-9692-D5D0425BE6CF}"/>
              </a:ext>
            </a:extLst>
          </p:cNvPr>
          <p:cNvSpPr>
            <a:spLocks noGrp="1"/>
          </p:cNvSpPr>
          <p:nvPr>
            <p:ph idx="1"/>
          </p:nvPr>
        </p:nvSpPr>
        <p:spPr/>
        <p:txBody>
          <a:bodyPr>
            <a:normAutofit/>
          </a:bodyPr>
          <a:lstStyle/>
          <a:p>
            <a:r>
              <a:rPr lang="en-US" sz="2400" dirty="0"/>
              <a:t>Prior grantees may apply for a Farmland Restoration Grant.  </a:t>
            </a:r>
          </a:p>
          <a:p>
            <a:r>
              <a:rPr lang="en-US" sz="2400" dirty="0"/>
              <a:t>Open awards, past awards, project completion and outcomes of current awards will be considered in the evaluation of this award application.  </a:t>
            </a:r>
          </a:p>
          <a:p>
            <a:r>
              <a:rPr lang="en-US" sz="2400" dirty="0"/>
              <a:t>Applicants who have received </a:t>
            </a:r>
            <a:r>
              <a:rPr lang="en-US" sz="2400" b="1" dirty="0"/>
              <a:t>two years </a:t>
            </a:r>
            <a:r>
              <a:rPr lang="en-US" sz="2400" dirty="0"/>
              <a:t>of </a:t>
            </a:r>
            <a:r>
              <a:rPr lang="en-US" sz="2400" b="1" dirty="0"/>
              <a:t>consecutive</a:t>
            </a:r>
            <a:r>
              <a:rPr lang="en-US" sz="2400" dirty="0"/>
              <a:t> funding will be ineligible for an award for one year.  Applicants can reapply for funding in the </a:t>
            </a:r>
            <a:r>
              <a:rPr lang="en-US" sz="2400" b="1" dirty="0"/>
              <a:t>next</a:t>
            </a:r>
            <a:r>
              <a:rPr lang="en-US" sz="2400" dirty="0"/>
              <a:t> grant cycle. </a:t>
            </a:r>
          </a:p>
        </p:txBody>
      </p:sp>
    </p:spTree>
    <p:extLst>
      <p:ext uri="{BB962C8B-B14F-4D97-AF65-F5344CB8AC3E}">
        <p14:creationId xmlns:p14="http://schemas.microsoft.com/office/powerpoint/2010/main" val="680858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FFE3-4499-47FE-82FB-14753C9AF794}"/>
              </a:ext>
            </a:extLst>
          </p:cNvPr>
          <p:cNvSpPr>
            <a:spLocks noGrp="1"/>
          </p:cNvSpPr>
          <p:nvPr>
            <p:ph type="title"/>
          </p:nvPr>
        </p:nvSpPr>
        <p:spPr>
          <a:xfrm>
            <a:off x="233916" y="365760"/>
            <a:ext cx="10720596" cy="803821"/>
          </a:xfrm>
        </p:spPr>
        <p:txBody>
          <a:bodyPr/>
          <a:lstStyle/>
          <a:p>
            <a:r>
              <a:rPr lang="en-US" dirty="0"/>
              <a:t>Farmland Restoration Grant Categories</a:t>
            </a:r>
          </a:p>
        </p:txBody>
      </p:sp>
      <p:sp>
        <p:nvSpPr>
          <p:cNvPr id="3" name="Content Placeholder 2">
            <a:extLst>
              <a:ext uri="{FF2B5EF4-FFF2-40B4-BE49-F238E27FC236}">
                <a16:creationId xmlns:a16="http://schemas.microsoft.com/office/drawing/2014/main" id="{33AB49C1-EB37-4274-AE43-6892964AC5C0}"/>
              </a:ext>
            </a:extLst>
          </p:cNvPr>
          <p:cNvSpPr>
            <a:spLocks noGrp="1"/>
          </p:cNvSpPr>
          <p:nvPr>
            <p:ph idx="1"/>
          </p:nvPr>
        </p:nvSpPr>
        <p:spPr>
          <a:xfrm>
            <a:off x="677334" y="1631093"/>
            <a:ext cx="8596668" cy="4410270"/>
          </a:xfrm>
        </p:spPr>
        <p:txBody>
          <a:bodyPr>
            <a:normAutofit/>
          </a:bodyPr>
          <a:lstStyle/>
          <a:p>
            <a:r>
              <a:rPr lang="en-US" sz="2400" b="1" dirty="0"/>
              <a:t>Two</a:t>
            </a:r>
            <a:r>
              <a:rPr lang="en-US" sz="2400" dirty="0"/>
              <a:t> different grant categories are available.</a:t>
            </a:r>
          </a:p>
          <a:p>
            <a:pPr lvl="1"/>
            <a:r>
              <a:rPr lang="en-US" sz="2400" b="1" dirty="0"/>
              <a:t>Agricultural producers </a:t>
            </a:r>
            <a:r>
              <a:rPr lang="en-US" sz="2400" dirty="0"/>
              <a:t>(individuals, companies and corporations) and </a:t>
            </a:r>
            <a:r>
              <a:rPr lang="en-US" sz="2400" b="1" dirty="0"/>
              <a:t>Not For Profits </a:t>
            </a:r>
          </a:p>
          <a:p>
            <a:pPr lvl="1"/>
            <a:r>
              <a:rPr lang="en-US" sz="2400" b="1" dirty="0"/>
              <a:t>Municipalities </a:t>
            </a:r>
            <a:r>
              <a:rPr lang="en-US" sz="2400" dirty="0"/>
              <a:t>or </a:t>
            </a:r>
            <a:r>
              <a:rPr lang="en-US" sz="2400" b="1" dirty="0"/>
              <a:t>state agencies</a:t>
            </a:r>
          </a:p>
          <a:p>
            <a:pPr marL="457200" lvl="1" indent="0">
              <a:buNone/>
            </a:pPr>
            <a:endParaRPr lang="en-US" sz="2400" dirty="0">
              <a:highlight>
                <a:srgbClr val="FF00FF"/>
              </a:highlight>
            </a:endParaRPr>
          </a:p>
          <a:p>
            <a:r>
              <a:rPr lang="en-US" sz="2400" dirty="0"/>
              <a:t>Applicants may select </a:t>
            </a:r>
            <a:r>
              <a:rPr lang="en-US" sz="2400" u="sng" dirty="0"/>
              <a:t>one</a:t>
            </a:r>
            <a:r>
              <a:rPr lang="en-US" sz="2400" dirty="0"/>
              <a:t> category for which they think their project qualifies.</a:t>
            </a:r>
          </a:p>
          <a:p>
            <a:r>
              <a:rPr lang="en-US" sz="2400" dirty="0"/>
              <a:t>DOAG reserves the right to alter the grant category selected by the applicant.</a:t>
            </a:r>
          </a:p>
        </p:txBody>
      </p:sp>
    </p:spTree>
    <p:extLst>
      <p:ext uri="{BB962C8B-B14F-4D97-AF65-F5344CB8AC3E}">
        <p14:creationId xmlns:p14="http://schemas.microsoft.com/office/powerpoint/2010/main" val="3343721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EC36D-51D2-48C0-AB27-24902E571FF8}"/>
              </a:ext>
            </a:extLst>
          </p:cNvPr>
          <p:cNvSpPr>
            <a:spLocks noGrp="1"/>
          </p:cNvSpPr>
          <p:nvPr>
            <p:ph type="title"/>
          </p:nvPr>
        </p:nvSpPr>
        <p:spPr>
          <a:xfrm>
            <a:off x="129348" y="326307"/>
            <a:ext cx="9692640" cy="1325562"/>
          </a:xfrm>
        </p:spPr>
        <p:txBody>
          <a:bodyPr>
            <a:normAutofit/>
          </a:bodyPr>
          <a:lstStyle/>
          <a:p>
            <a:pPr algn="ctr"/>
            <a:r>
              <a:rPr lang="en-US" sz="3600" dirty="0"/>
              <a:t>Agricultural Producers and Not For Profits Farmland Restoration  Grant</a:t>
            </a:r>
          </a:p>
        </p:txBody>
      </p:sp>
      <p:sp>
        <p:nvSpPr>
          <p:cNvPr id="3" name="Content Placeholder 2">
            <a:extLst>
              <a:ext uri="{FF2B5EF4-FFF2-40B4-BE49-F238E27FC236}">
                <a16:creationId xmlns:a16="http://schemas.microsoft.com/office/drawing/2014/main" id="{0C66C17F-FADD-4944-8FF1-FAE79B611EE0}"/>
              </a:ext>
            </a:extLst>
          </p:cNvPr>
          <p:cNvSpPr>
            <a:spLocks noGrp="1"/>
          </p:cNvSpPr>
          <p:nvPr>
            <p:ph idx="1"/>
          </p:nvPr>
        </p:nvSpPr>
        <p:spPr>
          <a:xfrm>
            <a:off x="677334" y="1802296"/>
            <a:ext cx="8596668" cy="4729397"/>
          </a:xfrm>
        </p:spPr>
        <p:txBody>
          <a:bodyPr>
            <a:normAutofit/>
          </a:bodyPr>
          <a:lstStyle/>
          <a:p>
            <a:pPr algn="just"/>
            <a:r>
              <a:rPr lang="en-US" sz="2000" dirty="0"/>
              <a:t>Agricultural producers must be the owner of an existing agribusiness with the State of Connecticut with at lease one year of production experience.</a:t>
            </a:r>
          </a:p>
          <a:p>
            <a:pPr algn="just"/>
            <a:r>
              <a:rPr lang="en-US" sz="2000" dirty="0"/>
              <a:t>Not for profits must have property that is being used for agricultural production.</a:t>
            </a:r>
          </a:p>
          <a:p>
            <a:pPr algn="just"/>
            <a:r>
              <a:rPr lang="en-US" sz="2000" dirty="0"/>
              <a:t>FLRG Grant:</a:t>
            </a:r>
          </a:p>
          <a:p>
            <a:pPr lvl="2">
              <a:lnSpc>
                <a:spcPct val="150000"/>
              </a:lnSpc>
            </a:pPr>
            <a:r>
              <a:rPr lang="en-US" sz="2000" dirty="0"/>
              <a:t>Maximum award: </a:t>
            </a:r>
            <a:r>
              <a:rPr lang="en-US" sz="2000" b="1" dirty="0"/>
              <a:t>$20,000</a:t>
            </a:r>
          </a:p>
          <a:p>
            <a:pPr lvl="2">
              <a:lnSpc>
                <a:spcPct val="150000"/>
              </a:lnSpc>
            </a:pPr>
            <a:r>
              <a:rPr lang="en-US" sz="2000" dirty="0"/>
              <a:t>Match requirement: </a:t>
            </a:r>
            <a:r>
              <a:rPr lang="en-US" sz="2000" b="1" dirty="0"/>
              <a:t>50%</a:t>
            </a:r>
            <a:r>
              <a:rPr lang="en-US" sz="2000" dirty="0"/>
              <a:t> of project costs</a:t>
            </a:r>
          </a:p>
          <a:p>
            <a:pPr algn="just"/>
            <a:r>
              <a:rPr lang="en-US" sz="2000" dirty="0"/>
              <a:t>Past projects have included land clearing, stone &amp; stump removal, drainage, irrigation wells and irrigation lines. </a:t>
            </a:r>
          </a:p>
        </p:txBody>
      </p:sp>
    </p:spTree>
    <p:extLst>
      <p:ext uri="{BB962C8B-B14F-4D97-AF65-F5344CB8AC3E}">
        <p14:creationId xmlns:p14="http://schemas.microsoft.com/office/powerpoint/2010/main" val="969622286"/>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32C6921B094A4CB6C759F89BBAF4E8" ma:contentTypeVersion="11" ma:contentTypeDescription="Create a new document." ma:contentTypeScope="" ma:versionID="c4b809dba2ee8fa1a3607518157f3e85">
  <xsd:schema xmlns:xsd="http://www.w3.org/2001/XMLSchema" xmlns:xs="http://www.w3.org/2001/XMLSchema" xmlns:p="http://schemas.microsoft.com/office/2006/metadata/properties" xmlns:ns2="b73e03fc-2c2a-4eb5-9efb-9038c02c6da4" xmlns:ns3="fddfbcf2-9f8c-42e4-85dc-cc5232653894" targetNamespace="http://schemas.microsoft.com/office/2006/metadata/properties" ma:root="true" ma:fieldsID="58da7e4958739bfe085b30460e1f61b7" ns2:_="" ns3:_="">
    <xsd:import namespace="b73e03fc-2c2a-4eb5-9efb-9038c02c6da4"/>
    <xsd:import namespace="fddfbcf2-9f8c-42e4-85dc-cc523265389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3e03fc-2c2a-4eb5-9efb-9038c02c6d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dfbcf2-9f8c-42e4-85dc-cc523265389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37F549-AD09-489F-A30A-8781D12F5A2B}">
  <ds:schemaRefs>
    <ds:schemaRef ds:uri="b73e03fc-2c2a-4eb5-9efb-9038c02c6da4"/>
    <ds:schemaRef ds:uri="fddfbcf2-9f8c-42e4-85dc-cc52326538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03C7794-2768-4F21-810D-6DC1229C5CD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9C887A5-9EA2-4A89-B845-AE983AF665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4174</TotalTime>
  <Words>2726</Words>
  <Application>Microsoft Office PowerPoint</Application>
  <PresentationFormat>Widescreen</PresentationFormat>
  <Paragraphs>221</Paragraphs>
  <Slides>40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Century Schoolbook</vt:lpstr>
      <vt:lpstr>open-sans</vt:lpstr>
      <vt:lpstr>Verdana</vt:lpstr>
      <vt:lpstr>Wingdings 2</vt:lpstr>
      <vt:lpstr>View</vt:lpstr>
      <vt:lpstr>2023 Farmland Restoration Grant Writing Workshop</vt:lpstr>
      <vt:lpstr>Please introduce yourselves in the comments.</vt:lpstr>
      <vt:lpstr>Today’s Agenda</vt:lpstr>
      <vt:lpstr>Grant Description</vt:lpstr>
      <vt:lpstr>Eligible Applicants</vt:lpstr>
      <vt:lpstr>Eligible Applicants (cont.)</vt:lpstr>
      <vt:lpstr>Eligible Applicants (cont.)</vt:lpstr>
      <vt:lpstr>Farmland Restoration Grant Categories</vt:lpstr>
      <vt:lpstr>Agricultural Producers and Not For Profits Farmland Restoration  Grant</vt:lpstr>
      <vt:lpstr>Municipalities or State Agencies</vt:lpstr>
      <vt:lpstr>Match Requirement, Expenses and Payment</vt:lpstr>
      <vt:lpstr>Match Requirement, Expenses and Payment (continued)</vt:lpstr>
      <vt:lpstr>Match Requirement, Expenses and Payment (continued)</vt:lpstr>
      <vt:lpstr>Match Requirement, Expenses and Payment (continued)</vt:lpstr>
      <vt:lpstr>Project Duration</vt:lpstr>
      <vt:lpstr>Submission Process</vt:lpstr>
      <vt:lpstr>Application Requirements</vt:lpstr>
      <vt:lpstr>Application Requirements - continued</vt:lpstr>
      <vt:lpstr>Where can I find information on the 2023 Farmland Restoration Grant?</vt:lpstr>
      <vt:lpstr>Budget and Project Timeline Workbook</vt:lpstr>
      <vt:lpstr>Budget and Project Timeline Workbook</vt:lpstr>
      <vt:lpstr>Budget Sheet</vt:lpstr>
      <vt:lpstr>Budget Narrative</vt:lpstr>
      <vt:lpstr>Project Timeline</vt:lpstr>
      <vt:lpstr>Supplemental Application and Grant Narrative</vt:lpstr>
      <vt:lpstr>Other Important Forms: W-9 and State  Vendor Form </vt:lpstr>
      <vt:lpstr>Other Important Forms: Template Landlord Agreement</vt:lpstr>
      <vt:lpstr>Evaluation Criteria and Process</vt:lpstr>
      <vt:lpstr>Evaluation Criteria and Process (continued)</vt:lpstr>
      <vt:lpstr>Important Dates</vt:lpstr>
      <vt:lpstr>How do I apply for the 2023 Farmland Restoration Grant?</vt:lpstr>
      <vt:lpstr>How do I apply for the 2023 Farm Restoration Grant?</vt:lpstr>
      <vt:lpstr>**Please Note**</vt:lpstr>
      <vt:lpstr>How to save your application progress.</vt:lpstr>
      <vt:lpstr>How to resume your application:</vt:lpstr>
      <vt:lpstr>Want Step-by-Step Instructions on how to apply for a grant through the DOAG Grant Portal?</vt:lpstr>
      <vt:lpstr>Post Award</vt:lpstr>
      <vt:lpstr>Quick Recap</vt:lpstr>
      <vt:lpstr>Contact Information:</vt:lpstr>
      <vt:lpstr> Thank you for attending.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Farm Transition Grant</dc:title>
  <dc:creator>Grabarz, Alison</dc:creator>
  <cp:lastModifiedBy>Simon J. Levesque</cp:lastModifiedBy>
  <cp:revision>37</cp:revision>
  <dcterms:created xsi:type="dcterms:W3CDTF">2022-01-24T12:47:58Z</dcterms:created>
  <dcterms:modified xsi:type="dcterms:W3CDTF">2022-11-08T14:42:45Z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0x0101008032C6921B094A4CB6C759F89BBAF4E8</vt:lpwstr>
  </property>
</Properties>
</file>