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3" r:id="rId1"/>
  </p:sldMasterIdLst>
  <p:notesMasterIdLst>
    <p:notesMasterId r:id="rId50"/>
  </p:notesMasterIdLst>
  <p:sldIdLst>
    <p:sldId id="256" r:id="rId2"/>
    <p:sldId id="327" r:id="rId3"/>
    <p:sldId id="330" r:id="rId4"/>
    <p:sldId id="347" r:id="rId5"/>
    <p:sldId id="345" r:id="rId6"/>
    <p:sldId id="346" r:id="rId7"/>
    <p:sldId id="266" r:id="rId8"/>
    <p:sldId id="305" r:id="rId9"/>
    <p:sldId id="265" r:id="rId10"/>
    <p:sldId id="273" r:id="rId11"/>
    <p:sldId id="272" r:id="rId12"/>
    <p:sldId id="274" r:id="rId13"/>
    <p:sldId id="275" r:id="rId14"/>
    <p:sldId id="276" r:id="rId15"/>
    <p:sldId id="321" r:id="rId16"/>
    <p:sldId id="284" r:id="rId17"/>
    <p:sldId id="314" r:id="rId18"/>
    <p:sldId id="309" r:id="rId19"/>
    <p:sldId id="277" r:id="rId20"/>
    <p:sldId id="278" r:id="rId21"/>
    <p:sldId id="286" r:id="rId22"/>
    <p:sldId id="322" r:id="rId23"/>
    <p:sldId id="357" r:id="rId24"/>
    <p:sldId id="320" r:id="rId25"/>
    <p:sldId id="281" r:id="rId26"/>
    <p:sldId id="323" r:id="rId27"/>
    <p:sldId id="280" r:id="rId28"/>
    <p:sldId id="282" r:id="rId29"/>
    <p:sldId id="269" r:id="rId30"/>
    <p:sldId id="287" r:id="rId31"/>
    <p:sldId id="288" r:id="rId32"/>
    <p:sldId id="260" r:id="rId33"/>
    <p:sldId id="261" r:id="rId34"/>
    <p:sldId id="293" r:id="rId35"/>
    <p:sldId id="290" r:id="rId36"/>
    <p:sldId id="292" r:id="rId37"/>
    <p:sldId id="318" r:id="rId38"/>
    <p:sldId id="332" r:id="rId39"/>
    <p:sldId id="352" r:id="rId40"/>
    <p:sldId id="353" r:id="rId41"/>
    <p:sldId id="354" r:id="rId42"/>
    <p:sldId id="355" r:id="rId43"/>
    <p:sldId id="356" r:id="rId44"/>
    <p:sldId id="331" r:id="rId45"/>
    <p:sldId id="349" r:id="rId46"/>
    <p:sldId id="350" r:id="rId47"/>
    <p:sldId id="351" r:id="rId48"/>
    <p:sldId id="319"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Mullan, Katherine" initials="MK" lastIdx="2" clrIdx="0">
    <p:extLst>
      <p:ext uri="{19B8F6BF-5375-455C-9EA6-DF929625EA0E}">
        <p15:presenceInfo xmlns:p15="http://schemas.microsoft.com/office/powerpoint/2012/main" userId="S::katherine.mcmullan@uconn.edu::33c61e7c-30d9-48a6-a82e-46d8a07f23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78275" autoAdjust="0"/>
  </p:normalViewPr>
  <p:slideViewPr>
    <p:cSldViewPr>
      <p:cViewPr varScale="1">
        <p:scale>
          <a:sx n="89" d="100"/>
          <a:sy n="89" d="100"/>
        </p:scale>
        <p:origin x="154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05T13:37:41.715" idx="2">
    <p:pos x="10" y="10"/>
    <p:text>Could this slide be removed entirely?</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702D9-C533-4DC7-AD54-072171A0AB6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5F794D-A97E-4C49-A3A5-82C2AA14ED6B}">
      <dgm:prSet/>
      <dgm:spPr/>
      <dgm:t>
        <a:bodyPr/>
        <a:lstStyle/>
        <a:p>
          <a:r>
            <a:rPr lang="en-US" b="1"/>
            <a:t>For the Individuals we Serve</a:t>
          </a:r>
          <a:endParaRPr lang="en-US"/>
        </a:p>
      </dgm:t>
    </dgm:pt>
    <dgm:pt modelId="{FCB6377E-CE39-43B6-BD55-598984F72F90}" type="parTrans" cxnId="{EF8E8565-0107-4790-9EF9-743FE69AAB3F}">
      <dgm:prSet/>
      <dgm:spPr/>
      <dgm:t>
        <a:bodyPr/>
        <a:lstStyle/>
        <a:p>
          <a:endParaRPr lang="en-US"/>
        </a:p>
      </dgm:t>
    </dgm:pt>
    <dgm:pt modelId="{5CA5EA10-9E30-4341-A273-BF90D73068B9}" type="sibTrans" cxnId="{EF8E8565-0107-4790-9EF9-743FE69AAB3F}">
      <dgm:prSet/>
      <dgm:spPr/>
      <dgm:t>
        <a:bodyPr/>
        <a:lstStyle/>
        <a:p>
          <a:endParaRPr lang="en-US"/>
        </a:p>
      </dgm:t>
    </dgm:pt>
    <dgm:pt modelId="{432CB29F-83A2-446A-A493-AEAF086248DC}">
      <dgm:prSet/>
      <dgm:spPr/>
      <dgm:t>
        <a:bodyPr/>
        <a:lstStyle/>
        <a:p>
          <a:r>
            <a:rPr lang="en-US"/>
            <a:t>To inform healthcare needs</a:t>
          </a:r>
        </a:p>
      </dgm:t>
    </dgm:pt>
    <dgm:pt modelId="{3A236801-98B8-4412-8BBA-69FF981B0807}" type="parTrans" cxnId="{78A0082D-2A21-4522-9775-09EFF6AC0FB0}">
      <dgm:prSet/>
      <dgm:spPr/>
      <dgm:t>
        <a:bodyPr/>
        <a:lstStyle/>
        <a:p>
          <a:endParaRPr lang="en-US"/>
        </a:p>
      </dgm:t>
    </dgm:pt>
    <dgm:pt modelId="{A0A66B85-5B4C-4154-926E-02F825FD036B}" type="sibTrans" cxnId="{78A0082D-2A21-4522-9775-09EFF6AC0FB0}">
      <dgm:prSet/>
      <dgm:spPr/>
      <dgm:t>
        <a:bodyPr/>
        <a:lstStyle/>
        <a:p>
          <a:endParaRPr lang="en-US"/>
        </a:p>
      </dgm:t>
    </dgm:pt>
    <dgm:pt modelId="{EFFC1D6F-31DC-4A93-B542-49E322ECC5C6}">
      <dgm:prSet/>
      <dgm:spPr/>
      <dgm:t>
        <a:bodyPr/>
        <a:lstStyle/>
        <a:p>
          <a:r>
            <a:rPr lang="en-US" b="1"/>
            <a:t>For ourselves</a:t>
          </a:r>
          <a:endParaRPr lang="en-US"/>
        </a:p>
      </dgm:t>
    </dgm:pt>
    <dgm:pt modelId="{8F862598-122E-444B-833C-39AA3065E21E}" type="parTrans" cxnId="{D9FD5A52-36E5-4991-9103-65BE597762C0}">
      <dgm:prSet/>
      <dgm:spPr/>
      <dgm:t>
        <a:bodyPr/>
        <a:lstStyle/>
        <a:p>
          <a:endParaRPr lang="en-US"/>
        </a:p>
      </dgm:t>
    </dgm:pt>
    <dgm:pt modelId="{E6BE83D0-4C0E-46AE-84C7-27CEDDD6BB12}" type="sibTrans" cxnId="{D9FD5A52-36E5-4991-9103-65BE597762C0}">
      <dgm:prSet/>
      <dgm:spPr/>
      <dgm:t>
        <a:bodyPr/>
        <a:lstStyle/>
        <a:p>
          <a:endParaRPr lang="en-US"/>
        </a:p>
      </dgm:t>
    </dgm:pt>
    <dgm:pt modelId="{63F6E6E6-0B32-41DA-AD95-2CD4BC1B1F61}">
      <dgm:prSet/>
      <dgm:spPr/>
      <dgm:t>
        <a:bodyPr/>
        <a:lstStyle/>
        <a:p>
          <a:r>
            <a:rPr lang="en-US"/>
            <a:t>Evidence of our good work</a:t>
          </a:r>
        </a:p>
      </dgm:t>
    </dgm:pt>
    <dgm:pt modelId="{4744C970-0EFB-4A0A-9A65-110A4F012EF1}" type="parTrans" cxnId="{B4280031-B824-4FD8-9BC0-B62E23064F9A}">
      <dgm:prSet/>
      <dgm:spPr/>
      <dgm:t>
        <a:bodyPr/>
        <a:lstStyle/>
        <a:p>
          <a:endParaRPr lang="en-US"/>
        </a:p>
      </dgm:t>
    </dgm:pt>
    <dgm:pt modelId="{87E4CE96-333F-4993-B002-65B305DC6B67}" type="sibTrans" cxnId="{B4280031-B824-4FD8-9BC0-B62E23064F9A}">
      <dgm:prSet/>
      <dgm:spPr/>
      <dgm:t>
        <a:bodyPr/>
        <a:lstStyle/>
        <a:p>
          <a:endParaRPr lang="en-US"/>
        </a:p>
      </dgm:t>
    </dgm:pt>
    <dgm:pt modelId="{67107456-6A98-41F5-8792-D919579B1B6A}">
      <dgm:prSet/>
      <dgm:spPr/>
      <dgm:t>
        <a:bodyPr/>
        <a:lstStyle/>
        <a:p>
          <a:r>
            <a:rPr lang="en-US"/>
            <a:t>Protection from liability</a:t>
          </a:r>
        </a:p>
      </dgm:t>
    </dgm:pt>
    <dgm:pt modelId="{1FCA4A00-9D87-4511-B773-6BB6F8FC5959}" type="parTrans" cxnId="{CCA8B2F3-D3C4-494D-A692-13C35212F92F}">
      <dgm:prSet/>
      <dgm:spPr/>
      <dgm:t>
        <a:bodyPr/>
        <a:lstStyle/>
        <a:p>
          <a:endParaRPr lang="en-US"/>
        </a:p>
      </dgm:t>
    </dgm:pt>
    <dgm:pt modelId="{CCFBD2D8-BEE8-43EF-B6FC-2C9C2F659E14}" type="sibTrans" cxnId="{CCA8B2F3-D3C4-494D-A692-13C35212F92F}">
      <dgm:prSet/>
      <dgm:spPr/>
      <dgm:t>
        <a:bodyPr/>
        <a:lstStyle/>
        <a:p>
          <a:endParaRPr lang="en-US"/>
        </a:p>
      </dgm:t>
    </dgm:pt>
    <dgm:pt modelId="{DAD7636C-6953-46EB-96E8-D4E4FD92F80A}">
      <dgm:prSet/>
      <dgm:spPr/>
      <dgm:t>
        <a:bodyPr/>
        <a:lstStyle/>
        <a:p>
          <a:r>
            <a:rPr lang="en-US" b="1"/>
            <a:t>For our Programs</a:t>
          </a:r>
          <a:endParaRPr lang="en-US"/>
        </a:p>
      </dgm:t>
    </dgm:pt>
    <dgm:pt modelId="{2BCCF197-B8C7-4406-9C26-D880ACC61291}" type="parTrans" cxnId="{557D9F96-56A9-45E0-83DA-0787B257D7B1}">
      <dgm:prSet/>
      <dgm:spPr/>
      <dgm:t>
        <a:bodyPr/>
        <a:lstStyle/>
        <a:p>
          <a:endParaRPr lang="en-US"/>
        </a:p>
      </dgm:t>
    </dgm:pt>
    <dgm:pt modelId="{FE0812A3-E2DA-49BA-9801-6DAA2939DB55}" type="sibTrans" cxnId="{557D9F96-56A9-45E0-83DA-0787B257D7B1}">
      <dgm:prSet/>
      <dgm:spPr/>
      <dgm:t>
        <a:bodyPr/>
        <a:lstStyle/>
        <a:p>
          <a:endParaRPr lang="en-US"/>
        </a:p>
      </dgm:t>
    </dgm:pt>
    <dgm:pt modelId="{3F148A09-F145-4A21-9EB9-C450F88073E2}">
      <dgm:prSet/>
      <dgm:spPr/>
      <dgm:t>
        <a:bodyPr/>
        <a:lstStyle/>
        <a:p>
          <a:r>
            <a:rPr lang="en-US"/>
            <a:t>Financial sustainability</a:t>
          </a:r>
        </a:p>
      </dgm:t>
    </dgm:pt>
    <dgm:pt modelId="{DE30CD28-7C41-433F-A04E-8FCFC8FE6BBE}" type="parTrans" cxnId="{CD8F9EC9-B719-4A2E-8F5B-33AF8B9F1E85}">
      <dgm:prSet/>
      <dgm:spPr/>
      <dgm:t>
        <a:bodyPr/>
        <a:lstStyle/>
        <a:p>
          <a:endParaRPr lang="en-US"/>
        </a:p>
      </dgm:t>
    </dgm:pt>
    <dgm:pt modelId="{91C048D6-92E5-44AA-94AE-5C51D95F40C7}" type="sibTrans" cxnId="{CD8F9EC9-B719-4A2E-8F5B-33AF8B9F1E85}">
      <dgm:prSet/>
      <dgm:spPr/>
      <dgm:t>
        <a:bodyPr/>
        <a:lstStyle/>
        <a:p>
          <a:endParaRPr lang="en-US"/>
        </a:p>
      </dgm:t>
    </dgm:pt>
    <dgm:pt modelId="{8907158B-155C-44FA-A9FF-698E00029328}" type="pres">
      <dgm:prSet presAssocID="{201702D9-C533-4DC7-AD54-072171A0AB6A}" presName="root" presStyleCnt="0">
        <dgm:presLayoutVars>
          <dgm:dir/>
          <dgm:resizeHandles val="exact"/>
        </dgm:presLayoutVars>
      </dgm:prSet>
      <dgm:spPr/>
    </dgm:pt>
    <dgm:pt modelId="{99B2109E-B643-46AD-9B4B-466C3B59AF31}" type="pres">
      <dgm:prSet presAssocID="{575F794D-A97E-4C49-A3A5-82C2AA14ED6B}" presName="compNode" presStyleCnt="0"/>
      <dgm:spPr/>
    </dgm:pt>
    <dgm:pt modelId="{361AF8BE-15F6-4BED-98D9-19E0BF2BB056}" type="pres">
      <dgm:prSet presAssocID="{575F794D-A97E-4C49-A3A5-82C2AA14ED6B}" presName="bgRect" presStyleLbl="bgShp" presStyleIdx="0" presStyleCnt="3"/>
      <dgm:spPr/>
    </dgm:pt>
    <dgm:pt modelId="{803BC058-3896-4B79-825F-B9638B29DC4D}" type="pres">
      <dgm:prSet presAssocID="{575F794D-A97E-4C49-A3A5-82C2AA14ED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572C0039-CB02-402F-9FA8-DB5FD3CEE43A}" type="pres">
      <dgm:prSet presAssocID="{575F794D-A97E-4C49-A3A5-82C2AA14ED6B}" presName="spaceRect" presStyleCnt="0"/>
      <dgm:spPr/>
    </dgm:pt>
    <dgm:pt modelId="{4EEF7C9D-5E2B-477D-8E1D-D42281033ABB}" type="pres">
      <dgm:prSet presAssocID="{575F794D-A97E-4C49-A3A5-82C2AA14ED6B}" presName="parTx" presStyleLbl="revTx" presStyleIdx="0" presStyleCnt="6">
        <dgm:presLayoutVars>
          <dgm:chMax val="0"/>
          <dgm:chPref val="0"/>
        </dgm:presLayoutVars>
      </dgm:prSet>
      <dgm:spPr/>
    </dgm:pt>
    <dgm:pt modelId="{93727238-81CC-46C3-81CD-F244B43248B9}" type="pres">
      <dgm:prSet presAssocID="{575F794D-A97E-4C49-A3A5-82C2AA14ED6B}" presName="desTx" presStyleLbl="revTx" presStyleIdx="1" presStyleCnt="6">
        <dgm:presLayoutVars/>
      </dgm:prSet>
      <dgm:spPr/>
    </dgm:pt>
    <dgm:pt modelId="{CE2B1F92-ABCE-4F21-A6FA-7C1CF63470E8}" type="pres">
      <dgm:prSet presAssocID="{5CA5EA10-9E30-4341-A273-BF90D73068B9}" presName="sibTrans" presStyleCnt="0"/>
      <dgm:spPr/>
    </dgm:pt>
    <dgm:pt modelId="{56CCE265-BF85-4F1A-A01E-38A2C0BE572D}" type="pres">
      <dgm:prSet presAssocID="{EFFC1D6F-31DC-4A93-B542-49E322ECC5C6}" presName="compNode" presStyleCnt="0"/>
      <dgm:spPr/>
    </dgm:pt>
    <dgm:pt modelId="{879DF737-0785-4C6E-9DD8-5AF314615A86}" type="pres">
      <dgm:prSet presAssocID="{EFFC1D6F-31DC-4A93-B542-49E322ECC5C6}" presName="bgRect" presStyleLbl="bgShp" presStyleIdx="1" presStyleCnt="3"/>
      <dgm:spPr/>
    </dgm:pt>
    <dgm:pt modelId="{B6AD88AB-09C7-446E-A3A8-7C2F212C55E1}" type="pres">
      <dgm:prSet presAssocID="{EFFC1D6F-31DC-4A93-B542-49E322ECC5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3B56FDD2-5085-4404-8245-93A2C07F9F5D}" type="pres">
      <dgm:prSet presAssocID="{EFFC1D6F-31DC-4A93-B542-49E322ECC5C6}" presName="spaceRect" presStyleCnt="0"/>
      <dgm:spPr/>
    </dgm:pt>
    <dgm:pt modelId="{FDE91E23-5E90-446A-82F2-AD0B4766B3D0}" type="pres">
      <dgm:prSet presAssocID="{EFFC1D6F-31DC-4A93-B542-49E322ECC5C6}" presName="parTx" presStyleLbl="revTx" presStyleIdx="2" presStyleCnt="6">
        <dgm:presLayoutVars>
          <dgm:chMax val="0"/>
          <dgm:chPref val="0"/>
        </dgm:presLayoutVars>
      </dgm:prSet>
      <dgm:spPr/>
    </dgm:pt>
    <dgm:pt modelId="{9FB6D682-C9E1-42C0-A58A-8F811D45372F}" type="pres">
      <dgm:prSet presAssocID="{EFFC1D6F-31DC-4A93-B542-49E322ECC5C6}" presName="desTx" presStyleLbl="revTx" presStyleIdx="3" presStyleCnt="6">
        <dgm:presLayoutVars/>
      </dgm:prSet>
      <dgm:spPr/>
    </dgm:pt>
    <dgm:pt modelId="{DA8CC0C6-9E45-49C1-981C-6E5771B75654}" type="pres">
      <dgm:prSet presAssocID="{E6BE83D0-4C0E-46AE-84C7-27CEDDD6BB12}" presName="sibTrans" presStyleCnt="0"/>
      <dgm:spPr/>
    </dgm:pt>
    <dgm:pt modelId="{1923703F-A9D4-4612-8249-1DF2B8399B62}" type="pres">
      <dgm:prSet presAssocID="{DAD7636C-6953-46EB-96E8-D4E4FD92F80A}" presName="compNode" presStyleCnt="0"/>
      <dgm:spPr/>
    </dgm:pt>
    <dgm:pt modelId="{39A7C573-E63B-4022-A809-C8CB6F37217E}" type="pres">
      <dgm:prSet presAssocID="{DAD7636C-6953-46EB-96E8-D4E4FD92F80A}" presName="bgRect" presStyleLbl="bgShp" presStyleIdx="2" presStyleCnt="3"/>
      <dgm:spPr/>
    </dgm:pt>
    <dgm:pt modelId="{CC0B38D4-1751-48A8-878C-8885056FF9FC}" type="pres">
      <dgm:prSet presAssocID="{DAD7636C-6953-46EB-96E8-D4E4FD92F8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4913C658-83FF-4A2E-AAA1-82F0E1675690}" type="pres">
      <dgm:prSet presAssocID="{DAD7636C-6953-46EB-96E8-D4E4FD92F80A}" presName="spaceRect" presStyleCnt="0"/>
      <dgm:spPr/>
    </dgm:pt>
    <dgm:pt modelId="{1B9F2930-6B4E-488C-89CC-F01019552BF2}" type="pres">
      <dgm:prSet presAssocID="{DAD7636C-6953-46EB-96E8-D4E4FD92F80A}" presName="parTx" presStyleLbl="revTx" presStyleIdx="4" presStyleCnt="6">
        <dgm:presLayoutVars>
          <dgm:chMax val="0"/>
          <dgm:chPref val="0"/>
        </dgm:presLayoutVars>
      </dgm:prSet>
      <dgm:spPr/>
    </dgm:pt>
    <dgm:pt modelId="{B5A47AA5-C3CF-42BC-A495-74DCA0634462}" type="pres">
      <dgm:prSet presAssocID="{DAD7636C-6953-46EB-96E8-D4E4FD92F80A}" presName="desTx" presStyleLbl="revTx" presStyleIdx="5" presStyleCnt="6">
        <dgm:presLayoutVars/>
      </dgm:prSet>
      <dgm:spPr/>
    </dgm:pt>
  </dgm:ptLst>
  <dgm:cxnLst>
    <dgm:cxn modelId="{D77D0501-23E1-4591-BA4F-A92C73784586}" type="presOf" srcId="{EFFC1D6F-31DC-4A93-B542-49E322ECC5C6}" destId="{FDE91E23-5E90-446A-82F2-AD0B4766B3D0}" srcOrd="0" destOrd="0" presId="urn:microsoft.com/office/officeart/2018/2/layout/IconVerticalSolidList"/>
    <dgm:cxn modelId="{EAD31B28-B9DC-4439-96C8-EC33DF6F3EE8}" type="presOf" srcId="{575F794D-A97E-4C49-A3A5-82C2AA14ED6B}" destId="{4EEF7C9D-5E2B-477D-8E1D-D42281033ABB}" srcOrd="0" destOrd="0" presId="urn:microsoft.com/office/officeart/2018/2/layout/IconVerticalSolidList"/>
    <dgm:cxn modelId="{78A0082D-2A21-4522-9775-09EFF6AC0FB0}" srcId="{575F794D-A97E-4C49-A3A5-82C2AA14ED6B}" destId="{432CB29F-83A2-446A-A493-AEAF086248DC}" srcOrd="0" destOrd="0" parTransId="{3A236801-98B8-4412-8BBA-69FF981B0807}" sibTransId="{A0A66B85-5B4C-4154-926E-02F825FD036B}"/>
    <dgm:cxn modelId="{833F0D30-1F9B-4E7D-9A1C-5BD287C25706}" type="presOf" srcId="{3F148A09-F145-4A21-9EB9-C450F88073E2}" destId="{B5A47AA5-C3CF-42BC-A495-74DCA0634462}" srcOrd="0" destOrd="0" presId="urn:microsoft.com/office/officeart/2018/2/layout/IconVerticalSolidList"/>
    <dgm:cxn modelId="{B4280031-B824-4FD8-9BC0-B62E23064F9A}" srcId="{EFFC1D6F-31DC-4A93-B542-49E322ECC5C6}" destId="{63F6E6E6-0B32-41DA-AD95-2CD4BC1B1F61}" srcOrd="0" destOrd="0" parTransId="{4744C970-0EFB-4A0A-9A65-110A4F012EF1}" sibTransId="{87E4CE96-333F-4993-B002-65B305DC6B67}"/>
    <dgm:cxn modelId="{EF8E8565-0107-4790-9EF9-743FE69AAB3F}" srcId="{201702D9-C533-4DC7-AD54-072171A0AB6A}" destId="{575F794D-A97E-4C49-A3A5-82C2AA14ED6B}" srcOrd="0" destOrd="0" parTransId="{FCB6377E-CE39-43B6-BD55-598984F72F90}" sibTransId="{5CA5EA10-9E30-4341-A273-BF90D73068B9}"/>
    <dgm:cxn modelId="{D9FD5A52-36E5-4991-9103-65BE597762C0}" srcId="{201702D9-C533-4DC7-AD54-072171A0AB6A}" destId="{EFFC1D6F-31DC-4A93-B542-49E322ECC5C6}" srcOrd="1" destOrd="0" parTransId="{8F862598-122E-444B-833C-39AA3065E21E}" sibTransId="{E6BE83D0-4C0E-46AE-84C7-27CEDDD6BB12}"/>
    <dgm:cxn modelId="{8C428754-3A1A-4267-BD50-6D6768341DE0}" type="presOf" srcId="{67107456-6A98-41F5-8792-D919579B1B6A}" destId="{9FB6D682-C9E1-42C0-A58A-8F811D45372F}" srcOrd="0" destOrd="1" presId="urn:microsoft.com/office/officeart/2018/2/layout/IconVerticalSolidList"/>
    <dgm:cxn modelId="{90CD2A75-A864-4B54-B774-F75F9AEFE23C}" type="presOf" srcId="{432CB29F-83A2-446A-A493-AEAF086248DC}" destId="{93727238-81CC-46C3-81CD-F244B43248B9}" srcOrd="0" destOrd="0" presId="urn:microsoft.com/office/officeart/2018/2/layout/IconVerticalSolidList"/>
    <dgm:cxn modelId="{557D9F96-56A9-45E0-83DA-0787B257D7B1}" srcId="{201702D9-C533-4DC7-AD54-072171A0AB6A}" destId="{DAD7636C-6953-46EB-96E8-D4E4FD92F80A}" srcOrd="2" destOrd="0" parTransId="{2BCCF197-B8C7-4406-9C26-D880ACC61291}" sibTransId="{FE0812A3-E2DA-49BA-9801-6DAA2939DB55}"/>
    <dgm:cxn modelId="{A7A895BB-DA84-4542-9836-B37B9EE80B5A}" type="presOf" srcId="{201702D9-C533-4DC7-AD54-072171A0AB6A}" destId="{8907158B-155C-44FA-A9FF-698E00029328}" srcOrd="0" destOrd="0" presId="urn:microsoft.com/office/officeart/2018/2/layout/IconVerticalSolidList"/>
    <dgm:cxn modelId="{CD8F9EC9-B719-4A2E-8F5B-33AF8B9F1E85}" srcId="{DAD7636C-6953-46EB-96E8-D4E4FD92F80A}" destId="{3F148A09-F145-4A21-9EB9-C450F88073E2}" srcOrd="0" destOrd="0" parTransId="{DE30CD28-7C41-433F-A04E-8FCFC8FE6BBE}" sibTransId="{91C048D6-92E5-44AA-94AE-5C51D95F40C7}"/>
    <dgm:cxn modelId="{3CE65FD5-E00C-4228-B27A-2EBC934E8DC0}" type="presOf" srcId="{63F6E6E6-0B32-41DA-AD95-2CD4BC1B1F61}" destId="{9FB6D682-C9E1-42C0-A58A-8F811D45372F}" srcOrd="0" destOrd="0" presId="urn:microsoft.com/office/officeart/2018/2/layout/IconVerticalSolidList"/>
    <dgm:cxn modelId="{CCA8B2F3-D3C4-494D-A692-13C35212F92F}" srcId="{EFFC1D6F-31DC-4A93-B542-49E322ECC5C6}" destId="{67107456-6A98-41F5-8792-D919579B1B6A}" srcOrd="1" destOrd="0" parTransId="{1FCA4A00-9D87-4511-B773-6BB6F8FC5959}" sibTransId="{CCFBD2D8-BEE8-43EF-B6FC-2C9C2F659E14}"/>
    <dgm:cxn modelId="{80D21EF9-962C-4812-9BDE-9180DCC79CA0}" type="presOf" srcId="{DAD7636C-6953-46EB-96E8-D4E4FD92F80A}" destId="{1B9F2930-6B4E-488C-89CC-F01019552BF2}" srcOrd="0" destOrd="0" presId="urn:microsoft.com/office/officeart/2018/2/layout/IconVerticalSolidList"/>
    <dgm:cxn modelId="{1171F863-4F80-42EF-A71D-C53F3E753950}" type="presParOf" srcId="{8907158B-155C-44FA-A9FF-698E00029328}" destId="{99B2109E-B643-46AD-9B4B-466C3B59AF31}" srcOrd="0" destOrd="0" presId="urn:microsoft.com/office/officeart/2018/2/layout/IconVerticalSolidList"/>
    <dgm:cxn modelId="{7F5798C4-3A13-4B8D-ADAF-05FDEB86C1CB}" type="presParOf" srcId="{99B2109E-B643-46AD-9B4B-466C3B59AF31}" destId="{361AF8BE-15F6-4BED-98D9-19E0BF2BB056}" srcOrd="0" destOrd="0" presId="urn:microsoft.com/office/officeart/2018/2/layout/IconVerticalSolidList"/>
    <dgm:cxn modelId="{124FFE49-3533-437D-9C37-2115A9AFB0DC}" type="presParOf" srcId="{99B2109E-B643-46AD-9B4B-466C3B59AF31}" destId="{803BC058-3896-4B79-825F-B9638B29DC4D}" srcOrd="1" destOrd="0" presId="urn:microsoft.com/office/officeart/2018/2/layout/IconVerticalSolidList"/>
    <dgm:cxn modelId="{4CB34959-19E4-4087-B643-DC0287BED648}" type="presParOf" srcId="{99B2109E-B643-46AD-9B4B-466C3B59AF31}" destId="{572C0039-CB02-402F-9FA8-DB5FD3CEE43A}" srcOrd="2" destOrd="0" presId="urn:microsoft.com/office/officeart/2018/2/layout/IconVerticalSolidList"/>
    <dgm:cxn modelId="{90DC2E4A-3B7E-4EF5-994A-7A235CF369D7}" type="presParOf" srcId="{99B2109E-B643-46AD-9B4B-466C3B59AF31}" destId="{4EEF7C9D-5E2B-477D-8E1D-D42281033ABB}" srcOrd="3" destOrd="0" presId="urn:microsoft.com/office/officeart/2018/2/layout/IconVerticalSolidList"/>
    <dgm:cxn modelId="{44358708-2D64-4BB3-AD6E-E8EC2392DC44}" type="presParOf" srcId="{99B2109E-B643-46AD-9B4B-466C3B59AF31}" destId="{93727238-81CC-46C3-81CD-F244B43248B9}" srcOrd="4" destOrd="0" presId="urn:microsoft.com/office/officeart/2018/2/layout/IconVerticalSolidList"/>
    <dgm:cxn modelId="{7C174332-6E2A-45FB-9116-9C7D570EBE40}" type="presParOf" srcId="{8907158B-155C-44FA-A9FF-698E00029328}" destId="{CE2B1F92-ABCE-4F21-A6FA-7C1CF63470E8}" srcOrd="1" destOrd="0" presId="urn:microsoft.com/office/officeart/2018/2/layout/IconVerticalSolidList"/>
    <dgm:cxn modelId="{AE16BE77-F8E9-4E34-A1D7-A9380435710E}" type="presParOf" srcId="{8907158B-155C-44FA-A9FF-698E00029328}" destId="{56CCE265-BF85-4F1A-A01E-38A2C0BE572D}" srcOrd="2" destOrd="0" presId="urn:microsoft.com/office/officeart/2018/2/layout/IconVerticalSolidList"/>
    <dgm:cxn modelId="{A67D77F0-48FD-4488-8E62-685487977013}" type="presParOf" srcId="{56CCE265-BF85-4F1A-A01E-38A2C0BE572D}" destId="{879DF737-0785-4C6E-9DD8-5AF314615A86}" srcOrd="0" destOrd="0" presId="urn:microsoft.com/office/officeart/2018/2/layout/IconVerticalSolidList"/>
    <dgm:cxn modelId="{F9DEC471-D181-4F8E-A037-F10D8EB642FD}" type="presParOf" srcId="{56CCE265-BF85-4F1A-A01E-38A2C0BE572D}" destId="{B6AD88AB-09C7-446E-A3A8-7C2F212C55E1}" srcOrd="1" destOrd="0" presId="urn:microsoft.com/office/officeart/2018/2/layout/IconVerticalSolidList"/>
    <dgm:cxn modelId="{815E0FCC-1D00-4729-B241-3883859AA5F6}" type="presParOf" srcId="{56CCE265-BF85-4F1A-A01E-38A2C0BE572D}" destId="{3B56FDD2-5085-4404-8245-93A2C07F9F5D}" srcOrd="2" destOrd="0" presId="urn:microsoft.com/office/officeart/2018/2/layout/IconVerticalSolidList"/>
    <dgm:cxn modelId="{BDC6B65F-E389-4768-8CC7-725F9D83B960}" type="presParOf" srcId="{56CCE265-BF85-4F1A-A01E-38A2C0BE572D}" destId="{FDE91E23-5E90-446A-82F2-AD0B4766B3D0}" srcOrd="3" destOrd="0" presId="urn:microsoft.com/office/officeart/2018/2/layout/IconVerticalSolidList"/>
    <dgm:cxn modelId="{114AF852-E021-47FA-95C7-CA3A50DCD86B}" type="presParOf" srcId="{56CCE265-BF85-4F1A-A01E-38A2C0BE572D}" destId="{9FB6D682-C9E1-42C0-A58A-8F811D45372F}" srcOrd="4" destOrd="0" presId="urn:microsoft.com/office/officeart/2018/2/layout/IconVerticalSolidList"/>
    <dgm:cxn modelId="{3E615721-0114-4909-A909-3D3FDAEC2DE3}" type="presParOf" srcId="{8907158B-155C-44FA-A9FF-698E00029328}" destId="{DA8CC0C6-9E45-49C1-981C-6E5771B75654}" srcOrd="3" destOrd="0" presId="urn:microsoft.com/office/officeart/2018/2/layout/IconVerticalSolidList"/>
    <dgm:cxn modelId="{0098B4F1-F0AE-4968-A60B-4DA37BC4E87E}" type="presParOf" srcId="{8907158B-155C-44FA-A9FF-698E00029328}" destId="{1923703F-A9D4-4612-8249-1DF2B8399B62}" srcOrd="4" destOrd="0" presId="urn:microsoft.com/office/officeart/2018/2/layout/IconVerticalSolidList"/>
    <dgm:cxn modelId="{FA1D4F74-762B-467A-A3BC-9EBFBD5E5C17}" type="presParOf" srcId="{1923703F-A9D4-4612-8249-1DF2B8399B62}" destId="{39A7C573-E63B-4022-A809-C8CB6F37217E}" srcOrd="0" destOrd="0" presId="urn:microsoft.com/office/officeart/2018/2/layout/IconVerticalSolidList"/>
    <dgm:cxn modelId="{2B799CF8-847E-4239-9E42-1072F3B1385C}" type="presParOf" srcId="{1923703F-A9D4-4612-8249-1DF2B8399B62}" destId="{CC0B38D4-1751-48A8-878C-8885056FF9FC}" srcOrd="1" destOrd="0" presId="urn:microsoft.com/office/officeart/2018/2/layout/IconVerticalSolidList"/>
    <dgm:cxn modelId="{F0A7856A-DD08-47D0-BDAA-52FE25777FD6}" type="presParOf" srcId="{1923703F-A9D4-4612-8249-1DF2B8399B62}" destId="{4913C658-83FF-4A2E-AAA1-82F0E1675690}" srcOrd="2" destOrd="0" presId="urn:microsoft.com/office/officeart/2018/2/layout/IconVerticalSolidList"/>
    <dgm:cxn modelId="{077DF80D-B85C-4546-8F70-D3DD6220011C}" type="presParOf" srcId="{1923703F-A9D4-4612-8249-1DF2B8399B62}" destId="{1B9F2930-6B4E-488C-89CC-F01019552BF2}" srcOrd="3" destOrd="0" presId="urn:microsoft.com/office/officeart/2018/2/layout/IconVerticalSolidList"/>
    <dgm:cxn modelId="{6A8BD599-5D76-41A2-8015-6D9BCA81033C}" type="presParOf" srcId="{1923703F-A9D4-4612-8249-1DF2B8399B62}" destId="{B5A47AA5-C3CF-42BC-A495-74DCA063446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499CDE-BF74-49E7-8AE6-E2B207B8B72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2E3E5CE-0237-4225-B7AE-893CE3A9EBD7}">
      <dgm:prSet/>
      <dgm:spPr/>
      <dgm:t>
        <a:bodyPr/>
        <a:lstStyle/>
        <a:p>
          <a:r>
            <a:rPr lang="en-US"/>
            <a:t>Recovery Plans must be current in order to bill for TCM- don’t let your Recovery Plans expire.</a:t>
          </a:r>
        </a:p>
      </dgm:t>
    </dgm:pt>
    <dgm:pt modelId="{46B5E454-0AE3-4030-A9F4-09022B36FA26}" type="parTrans" cxnId="{144C66FF-C567-4AFA-B3AB-D054C2454136}">
      <dgm:prSet/>
      <dgm:spPr/>
      <dgm:t>
        <a:bodyPr/>
        <a:lstStyle/>
        <a:p>
          <a:endParaRPr lang="en-US"/>
        </a:p>
      </dgm:t>
    </dgm:pt>
    <dgm:pt modelId="{3F6EC162-1EFE-4EAD-9738-9CA4C2AB870F}" type="sibTrans" cxnId="{144C66FF-C567-4AFA-B3AB-D054C2454136}">
      <dgm:prSet/>
      <dgm:spPr/>
      <dgm:t>
        <a:bodyPr/>
        <a:lstStyle/>
        <a:p>
          <a:endParaRPr lang="en-US"/>
        </a:p>
      </dgm:t>
    </dgm:pt>
    <dgm:pt modelId="{D96E049D-61B3-4D00-86AB-A2A619D67037}">
      <dgm:prSet/>
      <dgm:spPr/>
      <dgm:t>
        <a:bodyPr/>
        <a:lstStyle/>
        <a:p>
          <a:r>
            <a:rPr lang="en-US"/>
            <a:t>Services to clients who do not have a Recovery Plan or the Recovery plan is expired should not be coded as TCM</a:t>
          </a:r>
        </a:p>
      </dgm:t>
    </dgm:pt>
    <dgm:pt modelId="{2B86C465-475A-43EC-8122-DB64B0F56464}" type="parTrans" cxnId="{30CCE476-6007-491C-9304-DF058AA1DABF}">
      <dgm:prSet/>
      <dgm:spPr/>
      <dgm:t>
        <a:bodyPr/>
        <a:lstStyle/>
        <a:p>
          <a:endParaRPr lang="en-US"/>
        </a:p>
      </dgm:t>
    </dgm:pt>
    <dgm:pt modelId="{4BAF70DA-4C4F-4401-AEFF-442DC9011092}" type="sibTrans" cxnId="{30CCE476-6007-491C-9304-DF058AA1DABF}">
      <dgm:prSet/>
      <dgm:spPr/>
      <dgm:t>
        <a:bodyPr/>
        <a:lstStyle/>
        <a:p>
          <a:endParaRPr lang="en-US"/>
        </a:p>
      </dgm:t>
    </dgm:pt>
    <dgm:pt modelId="{EA58858C-09D9-4BA9-9F6B-C8A195067B04}">
      <dgm:prSet/>
      <dgm:spPr/>
      <dgm:t>
        <a:bodyPr/>
        <a:lstStyle/>
        <a:p>
          <a:r>
            <a:rPr lang="en-US"/>
            <a:t>Each time you monitor an objective on an active Recovery Plan-it should be coded as TCM</a:t>
          </a:r>
        </a:p>
      </dgm:t>
    </dgm:pt>
    <dgm:pt modelId="{4D021396-EE3D-4C74-B469-2B227C1F2E0A}" type="parTrans" cxnId="{1A6183FA-B3F3-4713-9C37-A27B181C1117}">
      <dgm:prSet/>
      <dgm:spPr/>
      <dgm:t>
        <a:bodyPr/>
        <a:lstStyle/>
        <a:p>
          <a:endParaRPr lang="en-US"/>
        </a:p>
      </dgm:t>
    </dgm:pt>
    <dgm:pt modelId="{0895A04F-32A1-422A-99D7-53D6EE05B606}" type="sibTrans" cxnId="{1A6183FA-B3F3-4713-9C37-A27B181C1117}">
      <dgm:prSet/>
      <dgm:spPr/>
      <dgm:t>
        <a:bodyPr/>
        <a:lstStyle/>
        <a:p>
          <a:endParaRPr lang="en-US"/>
        </a:p>
      </dgm:t>
    </dgm:pt>
    <dgm:pt modelId="{6DC52C41-787B-4912-8383-744AE3606C3D}">
      <dgm:prSet/>
      <dgm:spPr/>
      <dgm:t>
        <a:bodyPr/>
        <a:lstStyle/>
        <a:p>
          <a:r>
            <a:rPr lang="en-US"/>
            <a:t>Each time you revise and update the Recovery Plan it should be coded as TCM</a:t>
          </a:r>
        </a:p>
      </dgm:t>
    </dgm:pt>
    <dgm:pt modelId="{15C5D013-2435-4EE5-9C7E-B1BAC8E9AF31}" type="parTrans" cxnId="{DBD31081-44BC-4DB9-987E-F7ECD26B1C31}">
      <dgm:prSet/>
      <dgm:spPr/>
      <dgm:t>
        <a:bodyPr/>
        <a:lstStyle/>
        <a:p>
          <a:endParaRPr lang="en-US"/>
        </a:p>
      </dgm:t>
    </dgm:pt>
    <dgm:pt modelId="{E8B246DF-D8AF-4A26-A86D-066F7D072F2E}" type="sibTrans" cxnId="{DBD31081-44BC-4DB9-987E-F7ECD26B1C31}">
      <dgm:prSet/>
      <dgm:spPr/>
      <dgm:t>
        <a:bodyPr/>
        <a:lstStyle/>
        <a:p>
          <a:endParaRPr lang="en-US"/>
        </a:p>
      </dgm:t>
    </dgm:pt>
    <dgm:pt modelId="{337AC858-D5CB-46EF-A4A3-D0E4CCE910A8}" type="pres">
      <dgm:prSet presAssocID="{90499CDE-BF74-49E7-8AE6-E2B207B8B72E}" presName="root" presStyleCnt="0">
        <dgm:presLayoutVars>
          <dgm:dir/>
          <dgm:resizeHandles val="exact"/>
        </dgm:presLayoutVars>
      </dgm:prSet>
      <dgm:spPr/>
    </dgm:pt>
    <dgm:pt modelId="{90D69C9C-C9C6-41C4-A166-3924AFCE33FD}" type="pres">
      <dgm:prSet presAssocID="{A2E3E5CE-0237-4225-B7AE-893CE3A9EBD7}" presName="compNode" presStyleCnt="0"/>
      <dgm:spPr/>
    </dgm:pt>
    <dgm:pt modelId="{AD93A754-8778-42BD-B603-976C0B9F9C04}" type="pres">
      <dgm:prSet presAssocID="{A2E3E5CE-0237-4225-B7AE-893CE3A9EBD7}" presName="bgRect" presStyleLbl="bgShp" presStyleIdx="0" presStyleCnt="4"/>
      <dgm:spPr/>
    </dgm:pt>
    <dgm:pt modelId="{4837032E-20BE-463A-BA33-48E1579025C3}" type="pres">
      <dgm:prSet presAssocID="{A2E3E5CE-0237-4225-B7AE-893CE3A9EBD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51DFFC3-340F-4D57-A19D-DB0F1902F496}" type="pres">
      <dgm:prSet presAssocID="{A2E3E5CE-0237-4225-B7AE-893CE3A9EBD7}" presName="spaceRect" presStyleCnt="0"/>
      <dgm:spPr/>
    </dgm:pt>
    <dgm:pt modelId="{8820C61C-A444-46B0-AB3D-5A2F5FA3CA23}" type="pres">
      <dgm:prSet presAssocID="{A2E3E5CE-0237-4225-B7AE-893CE3A9EBD7}" presName="parTx" presStyleLbl="revTx" presStyleIdx="0" presStyleCnt="4">
        <dgm:presLayoutVars>
          <dgm:chMax val="0"/>
          <dgm:chPref val="0"/>
        </dgm:presLayoutVars>
      </dgm:prSet>
      <dgm:spPr/>
    </dgm:pt>
    <dgm:pt modelId="{18E1821A-A769-4CAB-B64B-FD98C99C1954}" type="pres">
      <dgm:prSet presAssocID="{3F6EC162-1EFE-4EAD-9738-9CA4C2AB870F}" presName="sibTrans" presStyleCnt="0"/>
      <dgm:spPr/>
    </dgm:pt>
    <dgm:pt modelId="{605B340C-C78B-47DA-92A6-3E7E7B9A4117}" type="pres">
      <dgm:prSet presAssocID="{D96E049D-61B3-4D00-86AB-A2A619D67037}" presName="compNode" presStyleCnt="0"/>
      <dgm:spPr/>
    </dgm:pt>
    <dgm:pt modelId="{DFB7ACFE-1F4A-49E6-8875-828619A4FB38}" type="pres">
      <dgm:prSet presAssocID="{D96E049D-61B3-4D00-86AB-A2A619D67037}" presName="bgRect" presStyleLbl="bgShp" presStyleIdx="1" presStyleCnt="4"/>
      <dgm:spPr/>
    </dgm:pt>
    <dgm:pt modelId="{30B14B03-5B8C-41BC-8D59-DBD1AD5F4DA3}" type="pres">
      <dgm:prSet presAssocID="{D96E049D-61B3-4D00-86AB-A2A619D670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B5A0FBDC-A7AA-403D-B78F-D82EE87721EC}" type="pres">
      <dgm:prSet presAssocID="{D96E049D-61B3-4D00-86AB-A2A619D67037}" presName="spaceRect" presStyleCnt="0"/>
      <dgm:spPr/>
    </dgm:pt>
    <dgm:pt modelId="{FA5321DD-BFD0-4247-BE16-EDF4EE77ED57}" type="pres">
      <dgm:prSet presAssocID="{D96E049D-61B3-4D00-86AB-A2A619D67037}" presName="parTx" presStyleLbl="revTx" presStyleIdx="1" presStyleCnt="4">
        <dgm:presLayoutVars>
          <dgm:chMax val="0"/>
          <dgm:chPref val="0"/>
        </dgm:presLayoutVars>
      </dgm:prSet>
      <dgm:spPr/>
    </dgm:pt>
    <dgm:pt modelId="{F8D401E9-9ED6-415C-90B8-D639A7135DD1}" type="pres">
      <dgm:prSet presAssocID="{4BAF70DA-4C4F-4401-AEFF-442DC9011092}" presName="sibTrans" presStyleCnt="0"/>
      <dgm:spPr/>
    </dgm:pt>
    <dgm:pt modelId="{29EFD5C5-31A8-4406-950D-784C273097DB}" type="pres">
      <dgm:prSet presAssocID="{EA58858C-09D9-4BA9-9F6B-C8A195067B04}" presName="compNode" presStyleCnt="0"/>
      <dgm:spPr/>
    </dgm:pt>
    <dgm:pt modelId="{EE5A9781-1A82-4314-B081-0B81CE3C7259}" type="pres">
      <dgm:prSet presAssocID="{EA58858C-09D9-4BA9-9F6B-C8A195067B04}" presName="bgRect" presStyleLbl="bgShp" presStyleIdx="2" presStyleCnt="4"/>
      <dgm:spPr/>
    </dgm:pt>
    <dgm:pt modelId="{92F68E73-E5A6-414B-BB6D-B1EB4E274DBB}" type="pres">
      <dgm:prSet presAssocID="{EA58858C-09D9-4BA9-9F6B-C8A195067B0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FB16138B-DD96-45A1-B8F9-6F2B3F05440F}" type="pres">
      <dgm:prSet presAssocID="{EA58858C-09D9-4BA9-9F6B-C8A195067B04}" presName="spaceRect" presStyleCnt="0"/>
      <dgm:spPr/>
    </dgm:pt>
    <dgm:pt modelId="{A4F3BCAE-B9AD-4B23-9FAC-A52DCD8F9ACE}" type="pres">
      <dgm:prSet presAssocID="{EA58858C-09D9-4BA9-9F6B-C8A195067B04}" presName="parTx" presStyleLbl="revTx" presStyleIdx="2" presStyleCnt="4">
        <dgm:presLayoutVars>
          <dgm:chMax val="0"/>
          <dgm:chPref val="0"/>
        </dgm:presLayoutVars>
      </dgm:prSet>
      <dgm:spPr/>
    </dgm:pt>
    <dgm:pt modelId="{E76A369C-6298-4735-BDDF-5139F1CD5F96}" type="pres">
      <dgm:prSet presAssocID="{0895A04F-32A1-422A-99D7-53D6EE05B606}" presName="sibTrans" presStyleCnt="0"/>
      <dgm:spPr/>
    </dgm:pt>
    <dgm:pt modelId="{6879EBE9-50B1-42C5-85B0-8E5185E88070}" type="pres">
      <dgm:prSet presAssocID="{6DC52C41-787B-4912-8383-744AE3606C3D}" presName="compNode" presStyleCnt="0"/>
      <dgm:spPr/>
    </dgm:pt>
    <dgm:pt modelId="{C32D8D3F-4852-4915-B989-4814A9CF845D}" type="pres">
      <dgm:prSet presAssocID="{6DC52C41-787B-4912-8383-744AE3606C3D}" presName="bgRect" presStyleLbl="bgShp" presStyleIdx="3" presStyleCnt="4"/>
      <dgm:spPr/>
    </dgm:pt>
    <dgm:pt modelId="{AF1E495C-1CD5-464B-9E2B-527983B8E147}" type="pres">
      <dgm:prSet presAssocID="{6DC52C41-787B-4912-8383-744AE3606C3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998E20B9-AE7E-4888-B272-50AD73D3BCA3}" type="pres">
      <dgm:prSet presAssocID="{6DC52C41-787B-4912-8383-744AE3606C3D}" presName="spaceRect" presStyleCnt="0"/>
      <dgm:spPr/>
    </dgm:pt>
    <dgm:pt modelId="{018DDD34-31A8-4CC0-A976-F20BB9CED153}" type="pres">
      <dgm:prSet presAssocID="{6DC52C41-787B-4912-8383-744AE3606C3D}" presName="parTx" presStyleLbl="revTx" presStyleIdx="3" presStyleCnt="4">
        <dgm:presLayoutVars>
          <dgm:chMax val="0"/>
          <dgm:chPref val="0"/>
        </dgm:presLayoutVars>
      </dgm:prSet>
      <dgm:spPr/>
    </dgm:pt>
  </dgm:ptLst>
  <dgm:cxnLst>
    <dgm:cxn modelId="{E3973A05-F53B-40E8-B294-7644ACD97EBD}" type="presOf" srcId="{6DC52C41-787B-4912-8383-744AE3606C3D}" destId="{018DDD34-31A8-4CC0-A976-F20BB9CED153}" srcOrd="0" destOrd="0" presId="urn:microsoft.com/office/officeart/2018/2/layout/IconVerticalSolidList"/>
    <dgm:cxn modelId="{28AF551B-3AA7-4F94-9A41-19462BD0159B}" type="presOf" srcId="{90499CDE-BF74-49E7-8AE6-E2B207B8B72E}" destId="{337AC858-D5CB-46EF-A4A3-D0E4CCE910A8}" srcOrd="0" destOrd="0" presId="urn:microsoft.com/office/officeart/2018/2/layout/IconVerticalSolidList"/>
    <dgm:cxn modelId="{46F5CF38-A48A-4BA5-A63E-8F9290A004A5}" type="presOf" srcId="{A2E3E5CE-0237-4225-B7AE-893CE3A9EBD7}" destId="{8820C61C-A444-46B0-AB3D-5A2F5FA3CA23}" srcOrd="0" destOrd="0" presId="urn:microsoft.com/office/officeart/2018/2/layout/IconVerticalSolidList"/>
    <dgm:cxn modelId="{30CCE476-6007-491C-9304-DF058AA1DABF}" srcId="{90499CDE-BF74-49E7-8AE6-E2B207B8B72E}" destId="{D96E049D-61B3-4D00-86AB-A2A619D67037}" srcOrd="1" destOrd="0" parTransId="{2B86C465-475A-43EC-8122-DB64B0F56464}" sibTransId="{4BAF70DA-4C4F-4401-AEFF-442DC9011092}"/>
    <dgm:cxn modelId="{DBD31081-44BC-4DB9-987E-F7ECD26B1C31}" srcId="{90499CDE-BF74-49E7-8AE6-E2B207B8B72E}" destId="{6DC52C41-787B-4912-8383-744AE3606C3D}" srcOrd="3" destOrd="0" parTransId="{15C5D013-2435-4EE5-9C7E-B1BAC8E9AF31}" sibTransId="{E8B246DF-D8AF-4A26-A86D-066F7D072F2E}"/>
    <dgm:cxn modelId="{AC6A4EAD-0C4C-4080-A50C-4B19C0CE326D}" type="presOf" srcId="{EA58858C-09D9-4BA9-9F6B-C8A195067B04}" destId="{A4F3BCAE-B9AD-4B23-9FAC-A52DCD8F9ACE}" srcOrd="0" destOrd="0" presId="urn:microsoft.com/office/officeart/2018/2/layout/IconVerticalSolidList"/>
    <dgm:cxn modelId="{FDAEEDCF-27E8-4E58-81F3-A56771EBD55C}" type="presOf" srcId="{D96E049D-61B3-4D00-86AB-A2A619D67037}" destId="{FA5321DD-BFD0-4247-BE16-EDF4EE77ED57}" srcOrd="0" destOrd="0" presId="urn:microsoft.com/office/officeart/2018/2/layout/IconVerticalSolidList"/>
    <dgm:cxn modelId="{1A6183FA-B3F3-4713-9C37-A27B181C1117}" srcId="{90499CDE-BF74-49E7-8AE6-E2B207B8B72E}" destId="{EA58858C-09D9-4BA9-9F6B-C8A195067B04}" srcOrd="2" destOrd="0" parTransId="{4D021396-EE3D-4C74-B469-2B227C1F2E0A}" sibTransId="{0895A04F-32A1-422A-99D7-53D6EE05B606}"/>
    <dgm:cxn modelId="{144C66FF-C567-4AFA-B3AB-D054C2454136}" srcId="{90499CDE-BF74-49E7-8AE6-E2B207B8B72E}" destId="{A2E3E5CE-0237-4225-B7AE-893CE3A9EBD7}" srcOrd="0" destOrd="0" parTransId="{46B5E454-0AE3-4030-A9F4-09022B36FA26}" sibTransId="{3F6EC162-1EFE-4EAD-9738-9CA4C2AB870F}"/>
    <dgm:cxn modelId="{C0D7C65F-BF7E-4FA6-A9DB-B23DBF0CF321}" type="presParOf" srcId="{337AC858-D5CB-46EF-A4A3-D0E4CCE910A8}" destId="{90D69C9C-C9C6-41C4-A166-3924AFCE33FD}" srcOrd="0" destOrd="0" presId="urn:microsoft.com/office/officeart/2018/2/layout/IconVerticalSolidList"/>
    <dgm:cxn modelId="{43F9A730-2E58-4FD1-A921-CDB09A368EEF}" type="presParOf" srcId="{90D69C9C-C9C6-41C4-A166-3924AFCE33FD}" destId="{AD93A754-8778-42BD-B603-976C0B9F9C04}" srcOrd="0" destOrd="0" presId="urn:microsoft.com/office/officeart/2018/2/layout/IconVerticalSolidList"/>
    <dgm:cxn modelId="{B4BF138A-C6A7-43BE-843B-A1363D08434C}" type="presParOf" srcId="{90D69C9C-C9C6-41C4-A166-3924AFCE33FD}" destId="{4837032E-20BE-463A-BA33-48E1579025C3}" srcOrd="1" destOrd="0" presId="urn:microsoft.com/office/officeart/2018/2/layout/IconVerticalSolidList"/>
    <dgm:cxn modelId="{5A34DFFE-D488-4200-BCC0-93CAC31BF959}" type="presParOf" srcId="{90D69C9C-C9C6-41C4-A166-3924AFCE33FD}" destId="{851DFFC3-340F-4D57-A19D-DB0F1902F496}" srcOrd="2" destOrd="0" presId="urn:microsoft.com/office/officeart/2018/2/layout/IconVerticalSolidList"/>
    <dgm:cxn modelId="{B2FC9A99-8A7E-459A-99C0-27FB0449FBF2}" type="presParOf" srcId="{90D69C9C-C9C6-41C4-A166-3924AFCE33FD}" destId="{8820C61C-A444-46B0-AB3D-5A2F5FA3CA23}" srcOrd="3" destOrd="0" presId="urn:microsoft.com/office/officeart/2018/2/layout/IconVerticalSolidList"/>
    <dgm:cxn modelId="{D07655D8-EC66-4E76-941D-171CF3165A51}" type="presParOf" srcId="{337AC858-D5CB-46EF-A4A3-D0E4CCE910A8}" destId="{18E1821A-A769-4CAB-B64B-FD98C99C1954}" srcOrd="1" destOrd="0" presId="urn:microsoft.com/office/officeart/2018/2/layout/IconVerticalSolidList"/>
    <dgm:cxn modelId="{ABE87978-E710-4310-B278-11ABE8C92C8E}" type="presParOf" srcId="{337AC858-D5CB-46EF-A4A3-D0E4CCE910A8}" destId="{605B340C-C78B-47DA-92A6-3E7E7B9A4117}" srcOrd="2" destOrd="0" presId="urn:microsoft.com/office/officeart/2018/2/layout/IconVerticalSolidList"/>
    <dgm:cxn modelId="{CDE041E5-0584-4472-87AC-F52A6AA62071}" type="presParOf" srcId="{605B340C-C78B-47DA-92A6-3E7E7B9A4117}" destId="{DFB7ACFE-1F4A-49E6-8875-828619A4FB38}" srcOrd="0" destOrd="0" presId="urn:microsoft.com/office/officeart/2018/2/layout/IconVerticalSolidList"/>
    <dgm:cxn modelId="{0E74B965-F669-4C1B-84EB-AB782E71F701}" type="presParOf" srcId="{605B340C-C78B-47DA-92A6-3E7E7B9A4117}" destId="{30B14B03-5B8C-41BC-8D59-DBD1AD5F4DA3}" srcOrd="1" destOrd="0" presId="urn:microsoft.com/office/officeart/2018/2/layout/IconVerticalSolidList"/>
    <dgm:cxn modelId="{29098C2A-A35D-416E-94D8-8D8060564018}" type="presParOf" srcId="{605B340C-C78B-47DA-92A6-3E7E7B9A4117}" destId="{B5A0FBDC-A7AA-403D-B78F-D82EE87721EC}" srcOrd="2" destOrd="0" presId="urn:microsoft.com/office/officeart/2018/2/layout/IconVerticalSolidList"/>
    <dgm:cxn modelId="{0EF12B08-A3B6-4CC3-A32D-1B6E4D35D4EE}" type="presParOf" srcId="{605B340C-C78B-47DA-92A6-3E7E7B9A4117}" destId="{FA5321DD-BFD0-4247-BE16-EDF4EE77ED57}" srcOrd="3" destOrd="0" presId="urn:microsoft.com/office/officeart/2018/2/layout/IconVerticalSolidList"/>
    <dgm:cxn modelId="{4797031D-11BC-4C2A-A7B8-54F572DFF273}" type="presParOf" srcId="{337AC858-D5CB-46EF-A4A3-D0E4CCE910A8}" destId="{F8D401E9-9ED6-415C-90B8-D639A7135DD1}" srcOrd="3" destOrd="0" presId="urn:microsoft.com/office/officeart/2018/2/layout/IconVerticalSolidList"/>
    <dgm:cxn modelId="{AB1F1C9E-8DA1-45E8-86C7-C5E5D2887C49}" type="presParOf" srcId="{337AC858-D5CB-46EF-A4A3-D0E4CCE910A8}" destId="{29EFD5C5-31A8-4406-950D-784C273097DB}" srcOrd="4" destOrd="0" presId="urn:microsoft.com/office/officeart/2018/2/layout/IconVerticalSolidList"/>
    <dgm:cxn modelId="{BF0A6893-BACE-407F-A104-7262789B5936}" type="presParOf" srcId="{29EFD5C5-31A8-4406-950D-784C273097DB}" destId="{EE5A9781-1A82-4314-B081-0B81CE3C7259}" srcOrd="0" destOrd="0" presId="urn:microsoft.com/office/officeart/2018/2/layout/IconVerticalSolidList"/>
    <dgm:cxn modelId="{AC92175D-90C8-484D-A2E6-53A5D493BB1C}" type="presParOf" srcId="{29EFD5C5-31A8-4406-950D-784C273097DB}" destId="{92F68E73-E5A6-414B-BB6D-B1EB4E274DBB}" srcOrd="1" destOrd="0" presId="urn:microsoft.com/office/officeart/2018/2/layout/IconVerticalSolidList"/>
    <dgm:cxn modelId="{298F1CB1-8F3E-44F2-B2BC-5E820A86C2EB}" type="presParOf" srcId="{29EFD5C5-31A8-4406-950D-784C273097DB}" destId="{FB16138B-DD96-45A1-B8F9-6F2B3F05440F}" srcOrd="2" destOrd="0" presId="urn:microsoft.com/office/officeart/2018/2/layout/IconVerticalSolidList"/>
    <dgm:cxn modelId="{8DD03412-07BA-4A63-AD4E-CF02B72FD37E}" type="presParOf" srcId="{29EFD5C5-31A8-4406-950D-784C273097DB}" destId="{A4F3BCAE-B9AD-4B23-9FAC-A52DCD8F9ACE}" srcOrd="3" destOrd="0" presId="urn:microsoft.com/office/officeart/2018/2/layout/IconVerticalSolidList"/>
    <dgm:cxn modelId="{D5317120-CEFC-47EF-848B-5794B642BCCE}" type="presParOf" srcId="{337AC858-D5CB-46EF-A4A3-D0E4CCE910A8}" destId="{E76A369C-6298-4735-BDDF-5139F1CD5F96}" srcOrd="5" destOrd="0" presId="urn:microsoft.com/office/officeart/2018/2/layout/IconVerticalSolidList"/>
    <dgm:cxn modelId="{37E05CCA-1C5B-42F7-8BB8-E82BA5CEB77E}" type="presParOf" srcId="{337AC858-D5CB-46EF-A4A3-D0E4CCE910A8}" destId="{6879EBE9-50B1-42C5-85B0-8E5185E88070}" srcOrd="6" destOrd="0" presId="urn:microsoft.com/office/officeart/2018/2/layout/IconVerticalSolidList"/>
    <dgm:cxn modelId="{002E091C-575B-4C0B-ACA7-EC89187AF681}" type="presParOf" srcId="{6879EBE9-50B1-42C5-85B0-8E5185E88070}" destId="{C32D8D3F-4852-4915-B989-4814A9CF845D}" srcOrd="0" destOrd="0" presId="urn:microsoft.com/office/officeart/2018/2/layout/IconVerticalSolidList"/>
    <dgm:cxn modelId="{1518C3EC-1B0C-466F-A77F-CF4C1A804320}" type="presParOf" srcId="{6879EBE9-50B1-42C5-85B0-8E5185E88070}" destId="{AF1E495C-1CD5-464B-9E2B-527983B8E147}" srcOrd="1" destOrd="0" presId="urn:microsoft.com/office/officeart/2018/2/layout/IconVerticalSolidList"/>
    <dgm:cxn modelId="{54C26D83-73A8-4DDA-8457-BD8D5BE5F774}" type="presParOf" srcId="{6879EBE9-50B1-42C5-85B0-8E5185E88070}" destId="{998E20B9-AE7E-4888-B272-50AD73D3BCA3}" srcOrd="2" destOrd="0" presId="urn:microsoft.com/office/officeart/2018/2/layout/IconVerticalSolidList"/>
    <dgm:cxn modelId="{78E373F6-264D-4A2F-9D14-B4CAFDC0BC63}" type="presParOf" srcId="{6879EBE9-50B1-42C5-85B0-8E5185E88070}" destId="{018DDD34-31A8-4CC0-A976-F20BB9CED1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C36DB2-5F9C-4965-AF26-5D1884ADD13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99D7785-73DA-4A28-9F77-2CBD877082A0}">
      <dgm:prSet/>
      <dgm:spPr/>
      <dgm:t>
        <a:bodyPr/>
        <a:lstStyle/>
        <a:p>
          <a:r>
            <a:rPr lang="en-US" b="1"/>
            <a:t>Information Gathering</a:t>
          </a:r>
          <a:endParaRPr lang="en-US"/>
        </a:p>
      </dgm:t>
    </dgm:pt>
    <dgm:pt modelId="{C401CCF8-D74C-4241-83AB-E6DB26E261BB}" type="parTrans" cxnId="{85FAF631-7E7A-451D-B22A-27B8EE3E6F08}">
      <dgm:prSet/>
      <dgm:spPr/>
      <dgm:t>
        <a:bodyPr/>
        <a:lstStyle/>
        <a:p>
          <a:endParaRPr lang="en-US"/>
        </a:p>
      </dgm:t>
    </dgm:pt>
    <dgm:pt modelId="{C3EC1227-84C1-42D1-8041-D06ABD0F378E}" type="sibTrans" cxnId="{85FAF631-7E7A-451D-B22A-27B8EE3E6F08}">
      <dgm:prSet/>
      <dgm:spPr/>
      <dgm:t>
        <a:bodyPr/>
        <a:lstStyle/>
        <a:p>
          <a:endParaRPr lang="en-US"/>
        </a:p>
      </dgm:t>
    </dgm:pt>
    <dgm:pt modelId="{C6D7AD0B-7B91-4BEC-B15E-2687CD505460}">
      <dgm:prSet/>
      <dgm:spPr/>
      <dgm:t>
        <a:bodyPr/>
        <a:lstStyle/>
        <a:p>
          <a:r>
            <a:rPr lang="en-US" b="1"/>
            <a:t>Relationship building</a:t>
          </a:r>
          <a:endParaRPr lang="en-US"/>
        </a:p>
      </dgm:t>
    </dgm:pt>
    <dgm:pt modelId="{DF46B9EF-393C-4C32-96D8-92EA024F6179}" type="parTrans" cxnId="{752C0E8A-4009-4218-867E-B20BF3D287D5}">
      <dgm:prSet/>
      <dgm:spPr/>
      <dgm:t>
        <a:bodyPr/>
        <a:lstStyle/>
        <a:p>
          <a:endParaRPr lang="en-US"/>
        </a:p>
      </dgm:t>
    </dgm:pt>
    <dgm:pt modelId="{C02694F4-1C74-4974-B3EC-B8F0251AA4C5}" type="sibTrans" cxnId="{752C0E8A-4009-4218-867E-B20BF3D287D5}">
      <dgm:prSet/>
      <dgm:spPr/>
      <dgm:t>
        <a:bodyPr/>
        <a:lstStyle/>
        <a:p>
          <a:endParaRPr lang="en-US"/>
        </a:p>
      </dgm:t>
    </dgm:pt>
    <dgm:pt modelId="{FC5CDE33-6804-4969-BD9C-3C3535CED3F8}">
      <dgm:prSet/>
      <dgm:spPr/>
      <dgm:t>
        <a:bodyPr/>
        <a:lstStyle/>
        <a:p>
          <a:r>
            <a:rPr lang="en-US" b="1"/>
            <a:t>Comprehensive Assessment of health and needs</a:t>
          </a:r>
          <a:endParaRPr lang="en-US"/>
        </a:p>
      </dgm:t>
    </dgm:pt>
    <dgm:pt modelId="{BF254638-8B55-4317-922A-927D7FE9A822}" type="parTrans" cxnId="{8D4C4114-E310-47E1-8B1A-08C044D3B7E9}">
      <dgm:prSet/>
      <dgm:spPr/>
      <dgm:t>
        <a:bodyPr/>
        <a:lstStyle/>
        <a:p>
          <a:endParaRPr lang="en-US"/>
        </a:p>
      </dgm:t>
    </dgm:pt>
    <dgm:pt modelId="{12FB669C-91CE-4590-BA79-DFA05DD3C083}" type="sibTrans" cxnId="{8D4C4114-E310-47E1-8B1A-08C044D3B7E9}">
      <dgm:prSet/>
      <dgm:spPr/>
      <dgm:t>
        <a:bodyPr/>
        <a:lstStyle/>
        <a:p>
          <a:endParaRPr lang="en-US"/>
        </a:p>
      </dgm:t>
    </dgm:pt>
    <dgm:pt modelId="{06D6F269-3BBF-4D57-AF69-25EB18380D88}">
      <dgm:prSet/>
      <dgm:spPr/>
      <dgm:t>
        <a:bodyPr/>
        <a:lstStyle/>
        <a:p>
          <a:r>
            <a:rPr lang="en-US"/>
            <a:t>History</a:t>
          </a:r>
        </a:p>
      </dgm:t>
    </dgm:pt>
    <dgm:pt modelId="{2CFCA697-FD7B-4359-929B-95CFDB695DE0}" type="parTrans" cxnId="{863D14D6-4908-472F-9B77-8C80F1F096B7}">
      <dgm:prSet/>
      <dgm:spPr/>
      <dgm:t>
        <a:bodyPr/>
        <a:lstStyle/>
        <a:p>
          <a:endParaRPr lang="en-US"/>
        </a:p>
      </dgm:t>
    </dgm:pt>
    <dgm:pt modelId="{D9379D9B-03C3-4958-A6F9-93FACAEEA1C1}" type="sibTrans" cxnId="{863D14D6-4908-472F-9B77-8C80F1F096B7}">
      <dgm:prSet/>
      <dgm:spPr/>
      <dgm:t>
        <a:bodyPr/>
        <a:lstStyle/>
        <a:p>
          <a:endParaRPr lang="en-US"/>
        </a:p>
      </dgm:t>
    </dgm:pt>
    <dgm:pt modelId="{0BC79FE1-505B-40E5-824C-76F36AA4B069}">
      <dgm:prSet/>
      <dgm:spPr/>
      <dgm:t>
        <a:bodyPr/>
        <a:lstStyle/>
        <a:p>
          <a:r>
            <a:rPr lang="en-US"/>
            <a:t>Current mental and physical health</a:t>
          </a:r>
        </a:p>
      </dgm:t>
    </dgm:pt>
    <dgm:pt modelId="{6F25B2E7-6392-45BF-88AB-EB3E83FC04C5}" type="parTrans" cxnId="{9488FC83-D7E8-4F28-B3B7-1EF02F8274FA}">
      <dgm:prSet/>
      <dgm:spPr/>
      <dgm:t>
        <a:bodyPr/>
        <a:lstStyle/>
        <a:p>
          <a:endParaRPr lang="en-US"/>
        </a:p>
      </dgm:t>
    </dgm:pt>
    <dgm:pt modelId="{05687373-36F5-4EDA-A088-A0B633BF9326}" type="sibTrans" cxnId="{9488FC83-D7E8-4F28-B3B7-1EF02F8274FA}">
      <dgm:prSet/>
      <dgm:spPr/>
      <dgm:t>
        <a:bodyPr/>
        <a:lstStyle/>
        <a:p>
          <a:endParaRPr lang="en-US"/>
        </a:p>
      </dgm:t>
    </dgm:pt>
    <dgm:pt modelId="{B7F5590E-BD6D-434D-A1F5-7F3EEEC39256}">
      <dgm:prSet/>
      <dgm:spPr/>
      <dgm:t>
        <a:bodyPr/>
        <a:lstStyle/>
        <a:p>
          <a:r>
            <a:rPr lang="en-US"/>
            <a:t>Financial</a:t>
          </a:r>
        </a:p>
      </dgm:t>
    </dgm:pt>
    <dgm:pt modelId="{E84DECF1-9FED-44AB-A043-B973B7394B86}" type="parTrans" cxnId="{9AEE8BEE-FA47-4BA6-95C7-1819608C1586}">
      <dgm:prSet/>
      <dgm:spPr/>
      <dgm:t>
        <a:bodyPr/>
        <a:lstStyle/>
        <a:p>
          <a:endParaRPr lang="en-US"/>
        </a:p>
      </dgm:t>
    </dgm:pt>
    <dgm:pt modelId="{9B99C707-8012-4927-AD35-A870AB1311B0}" type="sibTrans" cxnId="{9AEE8BEE-FA47-4BA6-95C7-1819608C1586}">
      <dgm:prSet/>
      <dgm:spPr/>
      <dgm:t>
        <a:bodyPr/>
        <a:lstStyle/>
        <a:p>
          <a:endParaRPr lang="en-US"/>
        </a:p>
      </dgm:t>
    </dgm:pt>
    <dgm:pt modelId="{75A4281A-A83E-43EF-BD64-251C2D7D4465}">
      <dgm:prSet/>
      <dgm:spPr/>
      <dgm:t>
        <a:bodyPr/>
        <a:lstStyle/>
        <a:p>
          <a:r>
            <a:rPr lang="en-US"/>
            <a:t>Housing</a:t>
          </a:r>
        </a:p>
      </dgm:t>
    </dgm:pt>
    <dgm:pt modelId="{15F21F16-5E82-4F5A-B057-7ACE7D660C57}" type="parTrans" cxnId="{4E5A2883-D481-4913-AA54-F852D865C9D4}">
      <dgm:prSet/>
      <dgm:spPr/>
      <dgm:t>
        <a:bodyPr/>
        <a:lstStyle/>
        <a:p>
          <a:endParaRPr lang="en-US"/>
        </a:p>
      </dgm:t>
    </dgm:pt>
    <dgm:pt modelId="{E981FECB-91F2-4F1F-BCA9-9FEFC1EE0373}" type="sibTrans" cxnId="{4E5A2883-D481-4913-AA54-F852D865C9D4}">
      <dgm:prSet/>
      <dgm:spPr/>
      <dgm:t>
        <a:bodyPr/>
        <a:lstStyle/>
        <a:p>
          <a:endParaRPr lang="en-US"/>
        </a:p>
      </dgm:t>
    </dgm:pt>
    <dgm:pt modelId="{4752AB1A-06F0-4519-9455-4028A07E0422}">
      <dgm:prSet/>
      <dgm:spPr/>
      <dgm:t>
        <a:bodyPr/>
        <a:lstStyle/>
        <a:p>
          <a:r>
            <a:rPr lang="en-US"/>
            <a:t>Educational</a:t>
          </a:r>
        </a:p>
      </dgm:t>
    </dgm:pt>
    <dgm:pt modelId="{5030A65B-92AB-45B0-B655-758F2D3D7CB8}" type="parTrans" cxnId="{5F6F240C-383A-4A3C-985E-215F341EEA39}">
      <dgm:prSet/>
      <dgm:spPr/>
      <dgm:t>
        <a:bodyPr/>
        <a:lstStyle/>
        <a:p>
          <a:endParaRPr lang="en-US"/>
        </a:p>
      </dgm:t>
    </dgm:pt>
    <dgm:pt modelId="{E34E435F-9362-4C3C-A2FC-C659E0C65C0B}" type="sibTrans" cxnId="{5F6F240C-383A-4A3C-985E-215F341EEA39}">
      <dgm:prSet/>
      <dgm:spPr/>
      <dgm:t>
        <a:bodyPr/>
        <a:lstStyle/>
        <a:p>
          <a:endParaRPr lang="en-US"/>
        </a:p>
      </dgm:t>
    </dgm:pt>
    <dgm:pt modelId="{1970D7CD-BB5C-4476-869C-86EBA14D0C35}">
      <dgm:prSet/>
      <dgm:spPr/>
      <dgm:t>
        <a:bodyPr/>
        <a:lstStyle/>
        <a:p>
          <a:r>
            <a:rPr lang="en-US"/>
            <a:t>Social</a:t>
          </a:r>
        </a:p>
      </dgm:t>
    </dgm:pt>
    <dgm:pt modelId="{A0814452-B560-4625-9256-797107654492}" type="parTrans" cxnId="{6121C908-0030-446D-871A-554D5F4BEE8D}">
      <dgm:prSet/>
      <dgm:spPr/>
      <dgm:t>
        <a:bodyPr/>
        <a:lstStyle/>
        <a:p>
          <a:endParaRPr lang="en-US"/>
        </a:p>
      </dgm:t>
    </dgm:pt>
    <dgm:pt modelId="{C5F830B0-6DD9-48B7-9CBC-4A3EB4336229}" type="sibTrans" cxnId="{6121C908-0030-446D-871A-554D5F4BEE8D}">
      <dgm:prSet/>
      <dgm:spPr/>
      <dgm:t>
        <a:bodyPr/>
        <a:lstStyle/>
        <a:p>
          <a:endParaRPr lang="en-US"/>
        </a:p>
      </dgm:t>
    </dgm:pt>
    <dgm:pt modelId="{0D3345B9-38A0-4747-989E-F2FF49E1702A}">
      <dgm:prSet/>
      <dgm:spPr/>
      <dgm:t>
        <a:bodyPr/>
        <a:lstStyle/>
        <a:p>
          <a:r>
            <a:rPr lang="en-US"/>
            <a:t>Supports the </a:t>
          </a:r>
          <a:r>
            <a:rPr lang="en-US" b="1"/>
            <a:t>necessity for the services you are providing.</a:t>
          </a:r>
          <a:endParaRPr lang="en-US"/>
        </a:p>
      </dgm:t>
    </dgm:pt>
    <dgm:pt modelId="{6C6243CA-C680-4FE9-A80F-F1B95DDFF608}" type="parTrans" cxnId="{5DB11DB1-0ECB-4F3C-9018-16638D4CB9DB}">
      <dgm:prSet/>
      <dgm:spPr/>
      <dgm:t>
        <a:bodyPr/>
        <a:lstStyle/>
        <a:p>
          <a:endParaRPr lang="en-US"/>
        </a:p>
      </dgm:t>
    </dgm:pt>
    <dgm:pt modelId="{61B31E49-90D5-48E6-9570-686D84811137}" type="sibTrans" cxnId="{5DB11DB1-0ECB-4F3C-9018-16638D4CB9DB}">
      <dgm:prSet/>
      <dgm:spPr/>
      <dgm:t>
        <a:bodyPr/>
        <a:lstStyle/>
        <a:p>
          <a:endParaRPr lang="en-US"/>
        </a:p>
      </dgm:t>
    </dgm:pt>
    <dgm:pt modelId="{F4FBA42B-2739-4EC7-9D0F-0E1AD15C814C}" type="pres">
      <dgm:prSet presAssocID="{FDC36DB2-5F9C-4965-AF26-5D1884ADD13B}" presName="linear" presStyleCnt="0">
        <dgm:presLayoutVars>
          <dgm:animLvl val="lvl"/>
          <dgm:resizeHandles val="exact"/>
        </dgm:presLayoutVars>
      </dgm:prSet>
      <dgm:spPr/>
    </dgm:pt>
    <dgm:pt modelId="{7D0486A2-4F8D-4D22-9923-9E493F96705C}" type="pres">
      <dgm:prSet presAssocID="{999D7785-73DA-4A28-9F77-2CBD877082A0}" presName="parentText" presStyleLbl="node1" presStyleIdx="0" presStyleCnt="4">
        <dgm:presLayoutVars>
          <dgm:chMax val="0"/>
          <dgm:bulletEnabled val="1"/>
        </dgm:presLayoutVars>
      </dgm:prSet>
      <dgm:spPr/>
    </dgm:pt>
    <dgm:pt modelId="{B05F83BB-1F81-4212-B210-121633F26130}" type="pres">
      <dgm:prSet presAssocID="{C3EC1227-84C1-42D1-8041-D06ABD0F378E}" presName="spacer" presStyleCnt="0"/>
      <dgm:spPr/>
    </dgm:pt>
    <dgm:pt modelId="{3C953F96-CE6E-4B8A-96D9-A4C2468D348A}" type="pres">
      <dgm:prSet presAssocID="{C6D7AD0B-7B91-4BEC-B15E-2687CD505460}" presName="parentText" presStyleLbl="node1" presStyleIdx="1" presStyleCnt="4">
        <dgm:presLayoutVars>
          <dgm:chMax val="0"/>
          <dgm:bulletEnabled val="1"/>
        </dgm:presLayoutVars>
      </dgm:prSet>
      <dgm:spPr/>
    </dgm:pt>
    <dgm:pt modelId="{502FCF05-34B7-4106-8CA1-9C342D90F246}" type="pres">
      <dgm:prSet presAssocID="{C02694F4-1C74-4974-B3EC-B8F0251AA4C5}" presName="spacer" presStyleCnt="0"/>
      <dgm:spPr/>
    </dgm:pt>
    <dgm:pt modelId="{1B00468E-2968-423D-B725-5DCCAADC47A3}" type="pres">
      <dgm:prSet presAssocID="{FC5CDE33-6804-4969-BD9C-3C3535CED3F8}" presName="parentText" presStyleLbl="node1" presStyleIdx="2" presStyleCnt="4">
        <dgm:presLayoutVars>
          <dgm:chMax val="0"/>
          <dgm:bulletEnabled val="1"/>
        </dgm:presLayoutVars>
      </dgm:prSet>
      <dgm:spPr/>
    </dgm:pt>
    <dgm:pt modelId="{BF62B40A-7B24-4AD4-A895-F451CC458305}" type="pres">
      <dgm:prSet presAssocID="{FC5CDE33-6804-4969-BD9C-3C3535CED3F8}" presName="childText" presStyleLbl="revTx" presStyleIdx="0" presStyleCnt="1">
        <dgm:presLayoutVars>
          <dgm:bulletEnabled val="1"/>
        </dgm:presLayoutVars>
      </dgm:prSet>
      <dgm:spPr/>
    </dgm:pt>
    <dgm:pt modelId="{D6201255-89B2-4F5D-A269-4B8262719031}" type="pres">
      <dgm:prSet presAssocID="{0D3345B9-38A0-4747-989E-F2FF49E1702A}" presName="parentText" presStyleLbl="node1" presStyleIdx="3" presStyleCnt="4">
        <dgm:presLayoutVars>
          <dgm:chMax val="0"/>
          <dgm:bulletEnabled val="1"/>
        </dgm:presLayoutVars>
      </dgm:prSet>
      <dgm:spPr/>
    </dgm:pt>
  </dgm:ptLst>
  <dgm:cxnLst>
    <dgm:cxn modelId="{735D5908-3662-4C27-B81B-DB111FE711E9}" type="presOf" srcId="{999D7785-73DA-4A28-9F77-2CBD877082A0}" destId="{7D0486A2-4F8D-4D22-9923-9E493F96705C}" srcOrd="0" destOrd="0" presId="urn:microsoft.com/office/officeart/2005/8/layout/vList2"/>
    <dgm:cxn modelId="{6121C908-0030-446D-871A-554D5F4BEE8D}" srcId="{FC5CDE33-6804-4969-BD9C-3C3535CED3F8}" destId="{1970D7CD-BB5C-4476-869C-86EBA14D0C35}" srcOrd="5" destOrd="0" parTransId="{A0814452-B560-4625-9256-797107654492}" sibTransId="{C5F830B0-6DD9-48B7-9CBC-4A3EB4336229}"/>
    <dgm:cxn modelId="{5F6F240C-383A-4A3C-985E-215F341EEA39}" srcId="{FC5CDE33-6804-4969-BD9C-3C3535CED3F8}" destId="{4752AB1A-06F0-4519-9455-4028A07E0422}" srcOrd="4" destOrd="0" parTransId="{5030A65B-92AB-45B0-B655-758F2D3D7CB8}" sibTransId="{E34E435F-9362-4C3C-A2FC-C659E0C65C0B}"/>
    <dgm:cxn modelId="{8D4C4114-E310-47E1-8B1A-08C044D3B7E9}" srcId="{FDC36DB2-5F9C-4965-AF26-5D1884ADD13B}" destId="{FC5CDE33-6804-4969-BD9C-3C3535CED3F8}" srcOrd="2" destOrd="0" parTransId="{BF254638-8B55-4317-922A-927D7FE9A822}" sibTransId="{12FB669C-91CE-4590-BA79-DFA05DD3C083}"/>
    <dgm:cxn modelId="{356F9D31-3513-47E2-8D33-01C90F242DDE}" type="presOf" srcId="{C6D7AD0B-7B91-4BEC-B15E-2687CD505460}" destId="{3C953F96-CE6E-4B8A-96D9-A4C2468D348A}" srcOrd="0" destOrd="0" presId="urn:microsoft.com/office/officeart/2005/8/layout/vList2"/>
    <dgm:cxn modelId="{85FAF631-7E7A-451D-B22A-27B8EE3E6F08}" srcId="{FDC36DB2-5F9C-4965-AF26-5D1884ADD13B}" destId="{999D7785-73DA-4A28-9F77-2CBD877082A0}" srcOrd="0" destOrd="0" parTransId="{C401CCF8-D74C-4241-83AB-E6DB26E261BB}" sibTransId="{C3EC1227-84C1-42D1-8041-D06ABD0F378E}"/>
    <dgm:cxn modelId="{860D993F-8232-4686-896A-780945A551C5}" type="presOf" srcId="{FC5CDE33-6804-4969-BD9C-3C3535CED3F8}" destId="{1B00468E-2968-423D-B725-5DCCAADC47A3}" srcOrd="0" destOrd="0" presId="urn:microsoft.com/office/officeart/2005/8/layout/vList2"/>
    <dgm:cxn modelId="{A2E24D6D-C0E4-4318-B38A-9113F031DF97}" type="presOf" srcId="{75A4281A-A83E-43EF-BD64-251C2D7D4465}" destId="{BF62B40A-7B24-4AD4-A895-F451CC458305}" srcOrd="0" destOrd="3" presId="urn:microsoft.com/office/officeart/2005/8/layout/vList2"/>
    <dgm:cxn modelId="{72F9EC6E-8A85-4438-A91D-45010DE12AB7}" type="presOf" srcId="{4752AB1A-06F0-4519-9455-4028A07E0422}" destId="{BF62B40A-7B24-4AD4-A895-F451CC458305}" srcOrd="0" destOrd="4" presId="urn:microsoft.com/office/officeart/2005/8/layout/vList2"/>
    <dgm:cxn modelId="{4E5A2883-D481-4913-AA54-F852D865C9D4}" srcId="{FC5CDE33-6804-4969-BD9C-3C3535CED3F8}" destId="{75A4281A-A83E-43EF-BD64-251C2D7D4465}" srcOrd="3" destOrd="0" parTransId="{15F21F16-5E82-4F5A-B057-7ACE7D660C57}" sibTransId="{E981FECB-91F2-4F1F-BCA9-9FEFC1EE0373}"/>
    <dgm:cxn modelId="{9488FC83-D7E8-4F28-B3B7-1EF02F8274FA}" srcId="{FC5CDE33-6804-4969-BD9C-3C3535CED3F8}" destId="{0BC79FE1-505B-40E5-824C-76F36AA4B069}" srcOrd="1" destOrd="0" parTransId="{6F25B2E7-6392-45BF-88AB-EB3E83FC04C5}" sibTransId="{05687373-36F5-4EDA-A088-A0B633BF9326}"/>
    <dgm:cxn modelId="{752C0E8A-4009-4218-867E-B20BF3D287D5}" srcId="{FDC36DB2-5F9C-4965-AF26-5D1884ADD13B}" destId="{C6D7AD0B-7B91-4BEC-B15E-2687CD505460}" srcOrd="1" destOrd="0" parTransId="{DF46B9EF-393C-4C32-96D8-92EA024F6179}" sibTransId="{C02694F4-1C74-4974-B3EC-B8F0251AA4C5}"/>
    <dgm:cxn modelId="{5DB11DB1-0ECB-4F3C-9018-16638D4CB9DB}" srcId="{FDC36DB2-5F9C-4965-AF26-5D1884ADD13B}" destId="{0D3345B9-38A0-4747-989E-F2FF49E1702A}" srcOrd="3" destOrd="0" parTransId="{6C6243CA-C680-4FE9-A80F-F1B95DDFF608}" sibTransId="{61B31E49-90D5-48E6-9570-686D84811137}"/>
    <dgm:cxn modelId="{6D9753B3-6FB4-43B4-8708-52E0435BA64B}" type="presOf" srcId="{0D3345B9-38A0-4747-989E-F2FF49E1702A}" destId="{D6201255-89B2-4F5D-A269-4B8262719031}" srcOrd="0" destOrd="0" presId="urn:microsoft.com/office/officeart/2005/8/layout/vList2"/>
    <dgm:cxn modelId="{863D14D6-4908-472F-9B77-8C80F1F096B7}" srcId="{FC5CDE33-6804-4969-BD9C-3C3535CED3F8}" destId="{06D6F269-3BBF-4D57-AF69-25EB18380D88}" srcOrd="0" destOrd="0" parTransId="{2CFCA697-FD7B-4359-929B-95CFDB695DE0}" sibTransId="{D9379D9B-03C3-4958-A6F9-93FACAEEA1C1}"/>
    <dgm:cxn modelId="{240133E5-1A1D-411C-A792-9B18EA600D41}" type="presOf" srcId="{1970D7CD-BB5C-4476-869C-86EBA14D0C35}" destId="{BF62B40A-7B24-4AD4-A895-F451CC458305}" srcOrd="0" destOrd="5" presId="urn:microsoft.com/office/officeart/2005/8/layout/vList2"/>
    <dgm:cxn modelId="{68BEBDEA-C6C9-4907-A0FF-F23FC4F701EA}" type="presOf" srcId="{B7F5590E-BD6D-434D-A1F5-7F3EEEC39256}" destId="{BF62B40A-7B24-4AD4-A895-F451CC458305}" srcOrd="0" destOrd="2" presId="urn:microsoft.com/office/officeart/2005/8/layout/vList2"/>
    <dgm:cxn modelId="{9AEE8BEE-FA47-4BA6-95C7-1819608C1586}" srcId="{FC5CDE33-6804-4969-BD9C-3C3535CED3F8}" destId="{B7F5590E-BD6D-434D-A1F5-7F3EEEC39256}" srcOrd="2" destOrd="0" parTransId="{E84DECF1-9FED-44AB-A043-B973B7394B86}" sibTransId="{9B99C707-8012-4927-AD35-A870AB1311B0}"/>
    <dgm:cxn modelId="{5132B8F2-56E1-47FA-B0F8-FA50019E600C}" type="presOf" srcId="{FDC36DB2-5F9C-4965-AF26-5D1884ADD13B}" destId="{F4FBA42B-2739-4EC7-9D0F-0E1AD15C814C}" srcOrd="0" destOrd="0" presId="urn:microsoft.com/office/officeart/2005/8/layout/vList2"/>
    <dgm:cxn modelId="{1ECF60F5-F34C-44F0-B26E-9EC572DEBC26}" type="presOf" srcId="{06D6F269-3BBF-4D57-AF69-25EB18380D88}" destId="{BF62B40A-7B24-4AD4-A895-F451CC458305}" srcOrd="0" destOrd="0" presId="urn:microsoft.com/office/officeart/2005/8/layout/vList2"/>
    <dgm:cxn modelId="{89701EFC-0F8D-4C50-8136-074B1F2865F5}" type="presOf" srcId="{0BC79FE1-505B-40E5-824C-76F36AA4B069}" destId="{BF62B40A-7B24-4AD4-A895-F451CC458305}" srcOrd="0" destOrd="1" presId="urn:microsoft.com/office/officeart/2005/8/layout/vList2"/>
    <dgm:cxn modelId="{91BCF089-0AF2-4FF2-9D4F-E450B42ADBF8}" type="presParOf" srcId="{F4FBA42B-2739-4EC7-9D0F-0E1AD15C814C}" destId="{7D0486A2-4F8D-4D22-9923-9E493F96705C}" srcOrd="0" destOrd="0" presId="urn:microsoft.com/office/officeart/2005/8/layout/vList2"/>
    <dgm:cxn modelId="{C7D088BC-70AB-4185-A100-D16BC707B2F0}" type="presParOf" srcId="{F4FBA42B-2739-4EC7-9D0F-0E1AD15C814C}" destId="{B05F83BB-1F81-4212-B210-121633F26130}" srcOrd="1" destOrd="0" presId="urn:microsoft.com/office/officeart/2005/8/layout/vList2"/>
    <dgm:cxn modelId="{0C0D38CF-F81F-4667-A33A-32A0D12A5B67}" type="presParOf" srcId="{F4FBA42B-2739-4EC7-9D0F-0E1AD15C814C}" destId="{3C953F96-CE6E-4B8A-96D9-A4C2468D348A}" srcOrd="2" destOrd="0" presId="urn:microsoft.com/office/officeart/2005/8/layout/vList2"/>
    <dgm:cxn modelId="{ADDE9FB5-6949-4E04-B5C4-B29A99D0A605}" type="presParOf" srcId="{F4FBA42B-2739-4EC7-9D0F-0E1AD15C814C}" destId="{502FCF05-34B7-4106-8CA1-9C342D90F246}" srcOrd="3" destOrd="0" presId="urn:microsoft.com/office/officeart/2005/8/layout/vList2"/>
    <dgm:cxn modelId="{033EC0F3-815E-44BB-A64A-9BAAFEBC1B96}" type="presParOf" srcId="{F4FBA42B-2739-4EC7-9D0F-0E1AD15C814C}" destId="{1B00468E-2968-423D-B725-5DCCAADC47A3}" srcOrd="4" destOrd="0" presId="urn:microsoft.com/office/officeart/2005/8/layout/vList2"/>
    <dgm:cxn modelId="{FF8FFCB9-E997-4B87-97DD-C81A5A234286}" type="presParOf" srcId="{F4FBA42B-2739-4EC7-9D0F-0E1AD15C814C}" destId="{BF62B40A-7B24-4AD4-A895-F451CC458305}" srcOrd="5" destOrd="0" presId="urn:microsoft.com/office/officeart/2005/8/layout/vList2"/>
    <dgm:cxn modelId="{E1695BC7-39DF-48D4-8825-28406E16E0ED}" type="presParOf" srcId="{F4FBA42B-2739-4EC7-9D0F-0E1AD15C814C}" destId="{D6201255-89B2-4F5D-A269-4B826271903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014048-6474-4D90-837E-F95E2FB1984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15A87C1-C9EE-4AF2-A0C1-C677D330864A}">
      <dgm:prSet/>
      <dgm:spPr/>
      <dgm:t>
        <a:bodyPr/>
        <a:lstStyle/>
        <a:p>
          <a:r>
            <a:rPr lang="en-US" b="1"/>
            <a:t>Developed from the assessment</a:t>
          </a:r>
          <a:endParaRPr lang="en-US"/>
        </a:p>
      </dgm:t>
    </dgm:pt>
    <dgm:pt modelId="{B1B4713F-DD25-407C-9C4E-B734D7C37F98}" type="parTrans" cxnId="{230E10B6-43EF-4A75-8320-9856385A2137}">
      <dgm:prSet/>
      <dgm:spPr/>
      <dgm:t>
        <a:bodyPr/>
        <a:lstStyle/>
        <a:p>
          <a:endParaRPr lang="en-US"/>
        </a:p>
      </dgm:t>
    </dgm:pt>
    <dgm:pt modelId="{2E01C8AD-8F59-4B45-B28D-F38C69DE155B}" type="sibTrans" cxnId="{230E10B6-43EF-4A75-8320-9856385A2137}">
      <dgm:prSet/>
      <dgm:spPr/>
      <dgm:t>
        <a:bodyPr/>
        <a:lstStyle/>
        <a:p>
          <a:endParaRPr lang="en-US"/>
        </a:p>
      </dgm:t>
    </dgm:pt>
    <dgm:pt modelId="{61FDE573-4787-432F-A99F-9A950CEF1F42}">
      <dgm:prSet/>
      <dgm:spPr/>
      <dgm:t>
        <a:bodyPr/>
        <a:lstStyle/>
        <a:p>
          <a:r>
            <a:rPr lang="en-US"/>
            <a:t>Substantiate ongoing necessity for services</a:t>
          </a:r>
        </a:p>
      </dgm:t>
    </dgm:pt>
    <dgm:pt modelId="{CDB24939-FF9F-41A8-98DE-FA747E9ADE05}" type="parTrans" cxnId="{8EB86BF5-F054-4EA0-B79B-CBA4DF678CEE}">
      <dgm:prSet/>
      <dgm:spPr/>
      <dgm:t>
        <a:bodyPr/>
        <a:lstStyle/>
        <a:p>
          <a:endParaRPr lang="en-US"/>
        </a:p>
      </dgm:t>
    </dgm:pt>
    <dgm:pt modelId="{8CEADCAA-6EF3-4F62-980F-ACC75CC555FB}" type="sibTrans" cxnId="{8EB86BF5-F054-4EA0-B79B-CBA4DF678CEE}">
      <dgm:prSet/>
      <dgm:spPr/>
      <dgm:t>
        <a:bodyPr/>
        <a:lstStyle/>
        <a:p>
          <a:endParaRPr lang="en-US"/>
        </a:p>
      </dgm:t>
    </dgm:pt>
    <dgm:pt modelId="{261011C8-DB68-46D5-9851-831F8AC6527F}">
      <dgm:prSet/>
      <dgm:spPr/>
      <dgm:t>
        <a:bodyPr/>
        <a:lstStyle/>
        <a:p>
          <a:r>
            <a:rPr lang="en-US" b="1"/>
            <a:t>Guide treatment</a:t>
          </a:r>
          <a:endParaRPr lang="en-US"/>
        </a:p>
      </dgm:t>
    </dgm:pt>
    <dgm:pt modelId="{3B7D349B-8D59-44EE-BCE2-69AF6D1D5763}" type="parTrans" cxnId="{3BA6CC0B-44B9-4CB4-9114-BAE48623863C}">
      <dgm:prSet/>
      <dgm:spPr/>
      <dgm:t>
        <a:bodyPr/>
        <a:lstStyle/>
        <a:p>
          <a:endParaRPr lang="en-US"/>
        </a:p>
      </dgm:t>
    </dgm:pt>
    <dgm:pt modelId="{1CABD11C-030A-432F-8B7A-4BABC5944D74}" type="sibTrans" cxnId="{3BA6CC0B-44B9-4CB4-9114-BAE48623863C}">
      <dgm:prSet/>
      <dgm:spPr/>
      <dgm:t>
        <a:bodyPr/>
        <a:lstStyle/>
        <a:p>
          <a:endParaRPr lang="en-US"/>
        </a:p>
      </dgm:t>
    </dgm:pt>
    <dgm:pt modelId="{73534248-0CF0-4415-A515-4108D69E5D2C}">
      <dgm:prSet/>
      <dgm:spPr/>
      <dgm:t>
        <a:bodyPr/>
        <a:lstStyle/>
        <a:p>
          <a:r>
            <a:rPr lang="en-US" b="1"/>
            <a:t>A Recovery Plan is:</a:t>
          </a:r>
          <a:endParaRPr lang="en-US"/>
        </a:p>
      </dgm:t>
    </dgm:pt>
    <dgm:pt modelId="{C96AC109-0A5D-4E3D-8629-6F26E03088AE}" type="parTrans" cxnId="{ADAD9ED6-3DB2-4C1C-A88A-FFCA5739CC63}">
      <dgm:prSet/>
      <dgm:spPr/>
      <dgm:t>
        <a:bodyPr/>
        <a:lstStyle/>
        <a:p>
          <a:endParaRPr lang="en-US"/>
        </a:p>
      </dgm:t>
    </dgm:pt>
    <dgm:pt modelId="{BF6AE2D8-9D38-4EFC-9D7B-EBD83B707B00}" type="sibTrans" cxnId="{ADAD9ED6-3DB2-4C1C-A88A-FFCA5739CC63}">
      <dgm:prSet/>
      <dgm:spPr/>
      <dgm:t>
        <a:bodyPr/>
        <a:lstStyle/>
        <a:p>
          <a:endParaRPr lang="en-US"/>
        </a:p>
      </dgm:t>
    </dgm:pt>
    <dgm:pt modelId="{24E25477-DDDA-4DA8-9E70-DE3162CDD46A}">
      <dgm:prSet/>
      <dgm:spPr/>
      <dgm:t>
        <a:bodyPr/>
        <a:lstStyle/>
        <a:p>
          <a:r>
            <a:rPr lang="en-US"/>
            <a:t>Individualized</a:t>
          </a:r>
        </a:p>
      </dgm:t>
    </dgm:pt>
    <dgm:pt modelId="{F34F90D3-2E0C-4E3D-99FE-1D026AB49721}" type="parTrans" cxnId="{63B4396F-6867-4668-9BF4-E468A58715B5}">
      <dgm:prSet/>
      <dgm:spPr/>
      <dgm:t>
        <a:bodyPr/>
        <a:lstStyle/>
        <a:p>
          <a:endParaRPr lang="en-US"/>
        </a:p>
      </dgm:t>
    </dgm:pt>
    <dgm:pt modelId="{45102010-716F-4F02-BE8B-293006520258}" type="sibTrans" cxnId="{63B4396F-6867-4668-9BF4-E468A58715B5}">
      <dgm:prSet/>
      <dgm:spPr/>
      <dgm:t>
        <a:bodyPr/>
        <a:lstStyle/>
        <a:p>
          <a:endParaRPr lang="en-US"/>
        </a:p>
      </dgm:t>
    </dgm:pt>
    <dgm:pt modelId="{96BA5865-3EF7-43B3-8558-721529CDD949}">
      <dgm:prSet/>
      <dgm:spPr/>
      <dgm:t>
        <a:bodyPr/>
        <a:lstStyle/>
        <a:p>
          <a:r>
            <a:rPr lang="en-US"/>
            <a:t>Goal-oriented </a:t>
          </a:r>
        </a:p>
      </dgm:t>
    </dgm:pt>
    <dgm:pt modelId="{FE40F1CD-DCC6-4C51-A21C-EDB56F96115B}" type="parTrans" cxnId="{FE965883-A1BC-4408-9A19-B3C4DC4EFE29}">
      <dgm:prSet/>
      <dgm:spPr/>
      <dgm:t>
        <a:bodyPr/>
        <a:lstStyle/>
        <a:p>
          <a:endParaRPr lang="en-US"/>
        </a:p>
      </dgm:t>
    </dgm:pt>
    <dgm:pt modelId="{595C8239-01B1-4713-ADA6-0A29966A785C}" type="sibTrans" cxnId="{FE965883-A1BC-4408-9A19-B3C4DC4EFE29}">
      <dgm:prSet/>
      <dgm:spPr/>
      <dgm:t>
        <a:bodyPr/>
        <a:lstStyle/>
        <a:p>
          <a:endParaRPr lang="en-US"/>
        </a:p>
      </dgm:t>
    </dgm:pt>
    <dgm:pt modelId="{C51037B7-A5D0-4443-BC14-CEB1CE81BABB}">
      <dgm:prSet/>
      <dgm:spPr/>
      <dgm:t>
        <a:bodyPr/>
        <a:lstStyle/>
        <a:p>
          <a:r>
            <a:rPr lang="en-US"/>
            <a:t>Contains measurable objectives</a:t>
          </a:r>
        </a:p>
      </dgm:t>
    </dgm:pt>
    <dgm:pt modelId="{5486D187-261D-47A6-BE8E-67158750CB30}" type="parTrans" cxnId="{98F05E06-5778-4975-BC9D-6974A52C39DF}">
      <dgm:prSet/>
      <dgm:spPr/>
      <dgm:t>
        <a:bodyPr/>
        <a:lstStyle/>
        <a:p>
          <a:endParaRPr lang="en-US"/>
        </a:p>
      </dgm:t>
    </dgm:pt>
    <dgm:pt modelId="{4DE1153C-B09D-4168-9EF8-A34709ACBFB6}" type="sibTrans" cxnId="{98F05E06-5778-4975-BC9D-6974A52C39DF}">
      <dgm:prSet/>
      <dgm:spPr/>
      <dgm:t>
        <a:bodyPr/>
        <a:lstStyle/>
        <a:p>
          <a:endParaRPr lang="en-US"/>
        </a:p>
      </dgm:t>
    </dgm:pt>
    <dgm:pt modelId="{90235E10-5350-4F70-9829-39CDFFC703B7}">
      <dgm:prSet/>
      <dgm:spPr/>
      <dgm:t>
        <a:bodyPr/>
        <a:lstStyle/>
        <a:p>
          <a:r>
            <a:rPr lang="en-US"/>
            <a:t>Promotes an enhanced quality of life</a:t>
          </a:r>
        </a:p>
      </dgm:t>
    </dgm:pt>
    <dgm:pt modelId="{009351BD-9211-43E6-A52A-702FFB69CC18}" type="parTrans" cxnId="{EDA7E1D3-ED2A-4E8B-B527-895A5E6A2BB9}">
      <dgm:prSet/>
      <dgm:spPr/>
      <dgm:t>
        <a:bodyPr/>
        <a:lstStyle/>
        <a:p>
          <a:endParaRPr lang="en-US"/>
        </a:p>
      </dgm:t>
    </dgm:pt>
    <dgm:pt modelId="{D3D88D35-1EF2-4DE6-B3D7-36443BA16517}" type="sibTrans" cxnId="{EDA7E1D3-ED2A-4E8B-B527-895A5E6A2BB9}">
      <dgm:prSet/>
      <dgm:spPr/>
      <dgm:t>
        <a:bodyPr/>
        <a:lstStyle/>
        <a:p>
          <a:endParaRPr lang="en-US"/>
        </a:p>
      </dgm:t>
    </dgm:pt>
    <dgm:pt modelId="{BDE12D3F-863D-4793-A8C0-EBE765FCDA9D}">
      <dgm:prSet/>
      <dgm:spPr/>
      <dgm:t>
        <a:bodyPr/>
        <a:lstStyle/>
        <a:p>
          <a:r>
            <a:rPr lang="en-US"/>
            <a:t>Addresses the needs identified by the assessment.</a:t>
          </a:r>
        </a:p>
      </dgm:t>
    </dgm:pt>
    <dgm:pt modelId="{56ADD9C2-E718-438C-8E97-0AB5DE134ADF}" type="parTrans" cxnId="{46140F24-E999-4690-8094-3C5FDCC3544B}">
      <dgm:prSet/>
      <dgm:spPr/>
      <dgm:t>
        <a:bodyPr/>
        <a:lstStyle/>
        <a:p>
          <a:endParaRPr lang="en-US"/>
        </a:p>
      </dgm:t>
    </dgm:pt>
    <dgm:pt modelId="{A0D40D3E-6B82-4D19-AAEF-B84E8BFFAA8B}" type="sibTrans" cxnId="{46140F24-E999-4690-8094-3C5FDCC3544B}">
      <dgm:prSet/>
      <dgm:spPr/>
      <dgm:t>
        <a:bodyPr/>
        <a:lstStyle/>
        <a:p>
          <a:endParaRPr lang="en-US"/>
        </a:p>
      </dgm:t>
    </dgm:pt>
    <dgm:pt modelId="{881D3A70-AB28-4551-88D6-F381B494343D}">
      <dgm:prSet/>
      <dgm:spPr/>
      <dgm:t>
        <a:bodyPr/>
        <a:lstStyle/>
        <a:p>
          <a:r>
            <a:rPr lang="en-US" b="1"/>
            <a:t>Illustrates treatment process from admission to discharge. </a:t>
          </a:r>
          <a:endParaRPr lang="en-US"/>
        </a:p>
      </dgm:t>
    </dgm:pt>
    <dgm:pt modelId="{94A7ACB9-CEC1-4865-8CBC-ECA81F588FBF}" type="parTrans" cxnId="{8AA72573-1A13-45D8-8701-88249F4A4F9B}">
      <dgm:prSet/>
      <dgm:spPr/>
      <dgm:t>
        <a:bodyPr/>
        <a:lstStyle/>
        <a:p>
          <a:endParaRPr lang="en-US"/>
        </a:p>
      </dgm:t>
    </dgm:pt>
    <dgm:pt modelId="{E0F9214C-E9DE-4B48-8A8F-9271ECEA0FE0}" type="sibTrans" cxnId="{8AA72573-1A13-45D8-8701-88249F4A4F9B}">
      <dgm:prSet/>
      <dgm:spPr/>
      <dgm:t>
        <a:bodyPr/>
        <a:lstStyle/>
        <a:p>
          <a:endParaRPr lang="en-US"/>
        </a:p>
      </dgm:t>
    </dgm:pt>
    <dgm:pt modelId="{EE0BDBC0-7959-4D2F-8E70-4D9296BF1A75}" type="pres">
      <dgm:prSet presAssocID="{70014048-6474-4D90-837E-F95E2FB1984B}" presName="linear" presStyleCnt="0">
        <dgm:presLayoutVars>
          <dgm:animLvl val="lvl"/>
          <dgm:resizeHandles val="exact"/>
        </dgm:presLayoutVars>
      </dgm:prSet>
      <dgm:spPr/>
    </dgm:pt>
    <dgm:pt modelId="{3A7C925E-82E9-4047-AE25-D6DF89F0F140}" type="pres">
      <dgm:prSet presAssocID="{715A87C1-C9EE-4AF2-A0C1-C677D330864A}" presName="parentText" presStyleLbl="node1" presStyleIdx="0" presStyleCnt="4">
        <dgm:presLayoutVars>
          <dgm:chMax val="0"/>
          <dgm:bulletEnabled val="1"/>
        </dgm:presLayoutVars>
      </dgm:prSet>
      <dgm:spPr/>
    </dgm:pt>
    <dgm:pt modelId="{99439D8F-1E8B-4FA6-99D6-6492353A6533}" type="pres">
      <dgm:prSet presAssocID="{715A87C1-C9EE-4AF2-A0C1-C677D330864A}" presName="childText" presStyleLbl="revTx" presStyleIdx="0" presStyleCnt="2">
        <dgm:presLayoutVars>
          <dgm:bulletEnabled val="1"/>
        </dgm:presLayoutVars>
      </dgm:prSet>
      <dgm:spPr/>
    </dgm:pt>
    <dgm:pt modelId="{C1C887E7-952B-43CE-B118-A655644C73D2}" type="pres">
      <dgm:prSet presAssocID="{261011C8-DB68-46D5-9851-831F8AC6527F}" presName="parentText" presStyleLbl="node1" presStyleIdx="1" presStyleCnt="4">
        <dgm:presLayoutVars>
          <dgm:chMax val="0"/>
          <dgm:bulletEnabled val="1"/>
        </dgm:presLayoutVars>
      </dgm:prSet>
      <dgm:spPr/>
    </dgm:pt>
    <dgm:pt modelId="{8B0F9035-182A-4189-8ACE-4453AD80FAAA}" type="pres">
      <dgm:prSet presAssocID="{1CABD11C-030A-432F-8B7A-4BABC5944D74}" presName="spacer" presStyleCnt="0"/>
      <dgm:spPr/>
    </dgm:pt>
    <dgm:pt modelId="{AD79E2E1-9F0F-4FE3-A306-C0126A69CA37}" type="pres">
      <dgm:prSet presAssocID="{73534248-0CF0-4415-A515-4108D69E5D2C}" presName="parentText" presStyleLbl="node1" presStyleIdx="2" presStyleCnt="4">
        <dgm:presLayoutVars>
          <dgm:chMax val="0"/>
          <dgm:bulletEnabled val="1"/>
        </dgm:presLayoutVars>
      </dgm:prSet>
      <dgm:spPr/>
    </dgm:pt>
    <dgm:pt modelId="{9F12BAF0-CB63-4F69-8533-4815A253533A}" type="pres">
      <dgm:prSet presAssocID="{73534248-0CF0-4415-A515-4108D69E5D2C}" presName="childText" presStyleLbl="revTx" presStyleIdx="1" presStyleCnt="2">
        <dgm:presLayoutVars>
          <dgm:bulletEnabled val="1"/>
        </dgm:presLayoutVars>
      </dgm:prSet>
      <dgm:spPr/>
    </dgm:pt>
    <dgm:pt modelId="{DAB70806-CE77-4BCD-8B62-600855F84358}" type="pres">
      <dgm:prSet presAssocID="{881D3A70-AB28-4551-88D6-F381B494343D}" presName="parentText" presStyleLbl="node1" presStyleIdx="3" presStyleCnt="4">
        <dgm:presLayoutVars>
          <dgm:chMax val="0"/>
          <dgm:bulletEnabled val="1"/>
        </dgm:presLayoutVars>
      </dgm:prSet>
      <dgm:spPr/>
    </dgm:pt>
  </dgm:ptLst>
  <dgm:cxnLst>
    <dgm:cxn modelId="{98F05E06-5778-4975-BC9D-6974A52C39DF}" srcId="{73534248-0CF0-4415-A515-4108D69E5D2C}" destId="{C51037B7-A5D0-4443-BC14-CEB1CE81BABB}" srcOrd="2" destOrd="0" parTransId="{5486D187-261D-47A6-BE8E-67158750CB30}" sibTransId="{4DE1153C-B09D-4168-9EF8-A34709ACBFB6}"/>
    <dgm:cxn modelId="{3BA6CC0B-44B9-4CB4-9114-BAE48623863C}" srcId="{70014048-6474-4D90-837E-F95E2FB1984B}" destId="{261011C8-DB68-46D5-9851-831F8AC6527F}" srcOrd="1" destOrd="0" parTransId="{3B7D349B-8D59-44EE-BCE2-69AF6D1D5763}" sibTransId="{1CABD11C-030A-432F-8B7A-4BABC5944D74}"/>
    <dgm:cxn modelId="{46140F24-E999-4690-8094-3C5FDCC3544B}" srcId="{73534248-0CF0-4415-A515-4108D69E5D2C}" destId="{BDE12D3F-863D-4793-A8C0-EBE765FCDA9D}" srcOrd="4" destOrd="0" parTransId="{56ADD9C2-E718-438C-8E97-0AB5DE134ADF}" sibTransId="{A0D40D3E-6B82-4D19-AAEF-B84E8BFFAA8B}"/>
    <dgm:cxn modelId="{55A02430-7856-427F-B21C-D5C3B5BDC3FE}" type="presOf" srcId="{73534248-0CF0-4415-A515-4108D69E5D2C}" destId="{AD79E2E1-9F0F-4FE3-A306-C0126A69CA37}" srcOrd="0" destOrd="0" presId="urn:microsoft.com/office/officeart/2005/8/layout/vList2"/>
    <dgm:cxn modelId="{C47E9E3F-AC78-4C2A-A600-D86EB31FBD31}" type="presOf" srcId="{70014048-6474-4D90-837E-F95E2FB1984B}" destId="{EE0BDBC0-7959-4D2F-8E70-4D9296BF1A75}" srcOrd="0" destOrd="0" presId="urn:microsoft.com/office/officeart/2005/8/layout/vList2"/>
    <dgm:cxn modelId="{C2D21461-BBCB-46C9-943B-9F61F961BE0A}" type="presOf" srcId="{61FDE573-4787-432F-A99F-9A950CEF1F42}" destId="{99439D8F-1E8B-4FA6-99D6-6492353A6533}" srcOrd="0" destOrd="0" presId="urn:microsoft.com/office/officeart/2005/8/layout/vList2"/>
    <dgm:cxn modelId="{DD4C1F6D-42F0-47CD-9194-2D1DBC3B215B}" type="presOf" srcId="{715A87C1-C9EE-4AF2-A0C1-C677D330864A}" destId="{3A7C925E-82E9-4047-AE25-D6DF89F0F140}" srcOrd="0" destOrd="0" presId="urn:microsoft.com/office/officeart/2005/8/layout/vList2"/>
    <dgm:cxn modelId="{63B4396F-6867-4668-9BF4-E468A58715B5}" srcId="{73534248-0CF0-4415-A515-4108D69E5D2C}" destId="{24E25477-DDDA-4DA8-9E70-DE3162CDD46A}" srcOrd="0" destOrd="0" parTransId="{F34F90D3-2E0C-4E3D-99FE-1D026AB49721}" sibTransId="{45102010-716F-4F02-BE8B-293006520258}"/>
    <dgm:cxn modelId="{8AA72573-1A13-45D8-8701-88249F4A4F9B}" srcId="{70014048-6474-4D90-837E-F95E2FB1984B}" destId="{881D3A70-AB28-4551-88D6-F381B494343D}" srcOrd="3" destOrd="0" parTransId="{94A7ACB9-CEC1-4865-8CBC-ECA81F588FBF}" sibTransId="{E0F9214C-E9DE-4B48-8A8F-9271ECEA0FE0}"/>
    <dgm:cxn modelId="{28DF577E-AA8B-4744-BD3C-76377F2A523E}" type="presOf" srcId="{24E25477-DDDA-4DA8-9E70-DE3162CDD46A}" destId="{9F12BAF0-CB63-4F69-8533-4815A253533A}" srcOrd="0" destOrd="0" presId="urn:microsoft.com/office/officeart/2005/8/layout/vList2"/>
    <dgm:cxn modelId="{AF51A67E-1863-4184-AB99-97CB60DDA159}" type="presOf" srcId="{90235E10-5350-4F70-9829-39CDFFC703B7}" destId="{9F12BAF0-CB63-4F69-8533-4815A253533A}" srcOrd="0" destOrd="3" presId="urn:microsoft.com/office/officeart/2005/8/layout/vList2"/>
    <dgm:cxn modelId="{FE965883-A1BC-4408-9A19-B3C4DC4EFE29}" srcId="{73534248-0CF0-4415-A515-4108D69E5D2C}" destId="{96BA5865-3EF7-43B3-8558-721529CDD949}" srcOrd="1" destOrd="0" parTransId="{FE40F1CD-DCC6-4C51-A21C-EDB56F96115B}" sibTransId="{595C8239-01B1-4713-ADA6-0A29966A785C}"/>
    <dgm:cxn modelId="{0467B8B0-F8F8-464A-8610-649EA4B3D85F}" type="presOf" srcId="{96BA5865-3EF7-43B3-8558-721529CDD949}" destId="{9F12BAF0-CB63-4F69-8533-4815A253533A}" srcOrd="0" destOrd="1" presId="urn:microsoft.com/office/officeart/2005/8/layout/vList2"/>
    <dgm:cxn modelId="{5CD509B4-CABD-477C-B4F6-628BD2C14D47}" type="presOf" srcId="{881D3A70-AB28-4551-88D6-F381B494343D}" destId="{DAB70806-CE77-4BCD-8B62-600855F84358}" srcOrd="0" destOrd="0" presId="urn:microsoft.com/office/officeart/2005/8/layout/vList2"/>
    <dgm:cxn modelId="{230E10B6-43EF-4A75-8320-9856385A2137}" srcId="{70014048-6474-4D90-837E-F95E2FB1984B}" destId="{715A87C1-C9EE-4AF2-A0C1-C677D330864A}" srcOrd="0" destOrd="0" parTransId="{B1B4713F-DD25-407C-9C4E-B734D7C37F98}" sibTransId="{2E01C8AD-8F59-4B45-B28D-F38C69DE155B}"/>
    <dgm:cxn modelId="{2103EACC-3CC6-4C6C-9B83-0582894DF037}" type="presOf" srcId="{BDE12D3F-863D-4793-A8C0-EBE765FCDA9D}" destId="{9F12BAF0-CB63-4F69-8533-4815A253533A}" srcOrd="0" destOrd="4" presId="urn:microsoft.com/office/officeart/2005/8/layout/vList2"/>
    <dgm:cxn modelId="{EDA7E1D3-ED2A-4E8B-B527-895A5E6A2BB9}" srcId="{73534248-0CF0-4415-A515-4108D69E5D2C}" destId="{90235E10-5350-4F70-9829-39CDFFC703B7}" srcOrd="3" destOrd="0" parTransId="{009351BD-9211-43E6-A52A-702FFB69CC18}" sibTransId="{D3D88D35-1EF2-4DE6-B3D7-36443BA16517}"/>
    <dgm:cxn modelId="{ADAD9ED6-3DB2-4C1C-A88A-FFCA5739CC63}" srcId="{70014048-6474-4D90-837E-F95E2FB1984B}" destId="{73534248-0CF0-4415-A515-4108D69E5D2C}" srcOrd="2" destOrd="0" parTransId="{C96AC109-0A5D-4E3D-8629-6F26E03088AE}" sibTransId="{BF6AE2D8-9D38-4EFC-9D7B-EBD83B707B00}"/>
    <dgm:cxn modelId="{B16D57E3-6CE2-4DA7-AD6D-F6EAB0BFA1D7}" type="presOf" srcId="{C51037B7-A5D0-4443-BC14-CEB1CE81BABB}" destId="{9F12BAF0-CB63-4F69-8533-4815A253533A}" srcOrd="0" destOrd="2" presId="urn:microsoft.com/office/officeart/2005/8/layout/vList2"/>
    <dgm:cxn modelId="{3E5A65EF-7770-454B-9C82-A44172752296}" type="presOf" srcId="{261011C8-DB68-46D5-9851-831F8AC6527F}" destId="{C1C887E7-952B-43CE-B118-A655644C73D2}" srcOrd="0" destOrd="0" presId="urn:microsoft.com/office/officeart/2005/8/layout/vList2"/>
    <dgm:cxn modelId="{8EB86BF5-F054-4EA0-B79B-CBA4DF678CEE}" srcId="{715A87C1-C9EE-4AF2-A0C1-C677D330864A}" destId="{61FDE573-4787-432F-A99F-9A950CEF1F42}" srcOrd="0" destOrd="0" parTransId="{CDB24939-FF9F-41A8-98DE-FA747E9ADE05}" sibTransId="{8CEADCAA-6EF3-4F62-980F-ACC75CC555FB}"/>
    <dgm:cxn modelId="{FD5E95FE-6F90-4F50-8F7A-EE0EC0FD184D}" type="presParOf" srcId="{EE0BDBC0-7959-4D2F-8E70-4D9296BF1A75}" destId="{3A7C925E-82E9-4047-AE25-D6DF89F0F140}" srcOrd="0" destOrd="0" presId="urn:microsoft.com/office/officeart/2005/8/layout/vList2"/>
    <dgm:cxn modelId="{567C4304-20B4-4831-892C-C088394A5A2E}" type="presParOf" srcId="{EE0BDBC0-7959-4D2F-8E70-4D9296BF1A75}" destId="{99439D8F-1E8B-4FA6-99D6-6492353A6533}" srcOrd="1" destOrd="0" presId="urn:microsoft.com/office/officeart/2005/8/layout/vList2"/>
    <dgm:cxn modelId="{F84D41AD-2A86-4CC7-8969-B43DF59B219D}" type="presParOf" srcId="{EE0BDBC0-7959-4D2F-8E70-4D9296BF1A75}" destId="{C1C887E7-952B-43CE-B118-A655644C73D2}" srcOrd="2" destOrd="0" presId="urn:microsoft.com/office/officeart/2005/8/layout/vList2"/>
    <dgm:cxn modelId="{A9998545-CD9E-4BCA-B737-B00554CB917D}" type="presParOf" srcId="{EE0BDBC0-7959-4D2F-8E70-4D9296BF1A75}" destId="{8B0F9035-182A-4189-8ACE-4453AD80FAAA}" srcOrd="3" destOrd="0" presId="urn:microsoft.com/office/officeart/2005/8/layout/vList2"/>
    <dgm:cxn modelId="{15BB512B-058B-46A3-9D66-29A915464794}" type="presParOf" srcId="{EE0BDBC0-7959-4D2F-8E70-4D9296BF1A75}" destId="{AD79E2E1-9F0F-4FE3-A306-C0126A69CA37}" srcOrd="4" destOrd="0" presId="urn:microsoft.com/office/officeart/2005/8/layout/vList2"/>
    <dgm:cxn modelId="{17F49344-1B12-479E-A89B-B8395892BFA7}" type="presParOf" srcId="{EE0BDBC0-7959-4D2F-8E70-4D9296BF1A75}" destId="{9F12BAF0-CB63-4F69-8533-4815A253533A}" srcOrd="5" destOrd="0" presId="urn:microsoft.com/office/officeart/2005/8/layout/vList2"/>
    <dgm:cxn modelId="{DAF52B33-23A9-4FE1-82D9-E92EC34215E6}" type="presParOf" srcId="{EE0BDBC0-7959-4D2F-8E70-4D9296BF1A75}" destId="{DAB70806-CE77-4BCD-8B62-600855F843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787BF5-3767-4C36-8E39-756212088F9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D3CB0EE-AE1A-41E6-9B75-18EF2F6FF73E}">
      <dgm:prSet/>
      <dgm:spPr/>
      <dgm:t>
        <a:bodyPr/>
        <a:lstStyle/>
        <a:p>
          <a:r>
            <a:rPr lang="en-US" b="1"/>
            <a:t>Recovery Plans are “living documents,” </a:t>
          </a:r>
          <a:endParaRPr lang="en-US"/>
        </a:p>
      </dgm:t>
    </dgm:pt>
    <dgm:pt modelId="{8A40B0AB-F18B-47E3-B844-DFDDB87AD25C}" type="parTrans" cxnId="{55AFEBB3-ACB0-4B46-869B-DC8A8F39EFBC}">
      <dgm:prSet/>
      <dgm:spPr/>
      <dgm:t>
        <a:bodyPr/>
        <a:lstStyle/>
        <a:p>
          <a:endParaRPr lang="en-US"/>
        </a:p>
      </dgm:t>
    </dgm:pt>
    <dgm:pt modelId="{38E4240B-5CE3-42AC-A75F-501B8E6551BB}" type="sibTrans" cxnId="{55AFEBB3-ACB0-4B46-869B-DC8A8F39EFBC}">
      <dgm:prSet/>
      <dgm:spPr/>
      <dgm:t>
        <a:bodyPr/>
        <a:lstStyle/>
        <a:p>
          <a:endParaRPr lang="en-US"/>
        </a:p>
      </dgm:t>
    </dgm:pt>
    <dgm:pt modelId="{A8A434B5-22A1-4DD7-AB68-7E3F9F06B4C2}">
      <dgm:prSet/>
      <dgm:spPr/>
      <dgm:t>
        <a:bodyPr/>
        <a:lstStyle/>
        <a:p>
          <a:r>
            <a:rPr lang="en-US" b="1"/>
            <a:t>Update frequently</a:t>
          </a:r>
          <a:endParaRPr lang="en-US"/>
        </a:p>
      </dgm:t>
    </dgm:pt>
    <dgm:pt modelId="{AC0988A0-3F51-45C1-A8F6-FB907693279F}" type="parTrans" cxnId="{CF307ED9-8B3B-42D6-BCBF-41FEE92B5973}">
      <dgm:prSet/>
      <dgm:spPr/>
      <dgm:t>
        <a:bodyPr/>
        <a:lstStyle/>
        <a:p>
          <a:endParaRPr lang="en-US"/>
        </a:p>
      </dgm:t>
    </dgm:pt>
    <dgm:pt modelId="{4F70AF57-C5EE-4D65-9D38-5046E4BB16FB}" type="sibTrans" cxnId="{CF307ED9-8B3B-42D6-BCBF-41FEE92B5973}">
      <dgm:prSet/>
      <dgm:spPr/>
      <dgm:t>
        <a:bodyPr/>
        <a:lstStyle/>
        <a:p>
          <a:endParaRPr lang="en-US"/>
        </a:p>
      </dgm:t>
    </dgm:pt>
    <dgm:pt modelId="{DFAB9FDE-CEE2-44A7-B146-A95E0EEA9990}">
      <dgm:prSet/>
      <dgm:spPr/>
      <dgm:t>
        <a:bodyPr/>
        <a:lstStyle/>
        <a:p>
          <a:r>
            <a:rPr lang="en-US" b="1"/>
            <a:t>Examples</a:t>
          </a:r>
          <a:endParaRPr lang="en-US"/>
        </a:p>
      </dgm:t>
    </dgm:pt>
    <dgm:pt modelId="{35325855-BED7-4172-A585-B6E849DE467E}" type="parTrans" cxnId="{C485FCF7-92B0-4EC0-91B5-96F1901ADB4B}">
      <dgm:prSet/>
      <dgm:spPr/>
      <dgm:t>
        <a:bodyPr/>
        <a:lstStyle/>
        <a:p>
          <a:endParaRPr lang="en-US"/>
        </a:p>
      </dgm:t>
    </dgm:pt>
    <dgm:pt modelId="{125C5AC9-6072-41DD-912B-0AE74A1082CD}" type="sibTrans" cxnId="{C485FCF7-92B0-4EC0-91B5-96F1901ADB4B}">
      <dgm:prSet/>
      <dgm:spPr/>
      <dgm:t>
        <a:bodyPr/>
        <a:lstStyle/>
        <a:p>
          <a:endParaRPr lang="en-US"/>
        </a:p>
      </dgm:t>
    </dgm:pt>
    <dgm:pt modelId="{9971826E-4FAA-4A9D-9AFD-D76E5E2C66D5}">
      <dgm:prSet/>
      <dgm:spPr/>
      <dgm:t>
        <a:bodyPr/>
        <a:lstStyle/>
        <a:p>
          <a:r>
            <a:rPr lang="en-US"/>
            <a:t>Change in individual’s goals</a:t>
          </a:r>
        </a:p>
      </dgm:t>
    </dgm:pt>
    <dgm:pt modelId="{72646676-9FF2-4F9B-B832-254CCB666F32}" type="parTrans" cxnId="{E28EA4CD-C9A1-4D4F-99E6-15A58C3F3B96}">
      <dgm:prSet/>
      <dgm:spPr/>
      <dgm:t>
        <a:bodyPr/>
        <a:lstStyle/>
        <a:p>
          <a:endParaRPr lang="en-US"/>
        </a:p>
      </dgm:t>
    </dgm:pt>
    <dgm:pt modelId="{DF7B42FD-D2D1-4E94-AB04-68787B230306}" type="sibTrans" cxnId="{E28EA4CD-C9A1-4D4F-99E6-15A58C3F3B96}">
      <dgm:prSet/>
      <dgm:spPr/>
      <dgm:t>
        <a:bodyPr/>
        <a:lstStyle/>
        <a:p>
          <a:endParaRPr lang="en-US"/>
        </a:p>
      </dgm:t>
    </dgm:pt>
    <dgm:pt modelId="{68BF4CA0-83AE-4AC2-B746-6DF5357E6796}">
      <dgm:prSet/>
      <dgm:spPr/>
      <dgm:t>
        <a:bodyPr/>
        <a:lstStyle/>
        <a:p>
          <a:r>
            <a:rPr lang="en-US"/>
            <a:t>Hospitalization</a:t>
          </a:r>
        </a:p>
      </dgm:t>
    </dgm:pt>
    <dgm:pt modelId="{A53530B2-A86F-4C4B-AF14-48EE2B02A1BC}" type="parTrans" cxnId="{DED7B730-A572-4B2E-BCBC-5E641D525323}">
      <dgm:prSet/>
      <dgm:spPr/>
      <dgm:t>
        <a:bodyPr/>
        <a:lstStyle/>
        <a:p>
          <a:endParaRPr lang="en-US"/>
        </a:p>
      </dgm:t>
    </dgm:pt>
    <dgm:pt modelId="{AA8FB5CE-D258-4A94-AACD-9838647D32F8}" type="sibTrans" cxnId="{DED7B730-A572-4B2E-BCBC-5E641D525323}">
      <dgm:prSet/>
      <dgm:spPr/>
      <dgm:t>
        <a:bodyPr/>
        <a:lstStyle/>
        <a:p>
          <a:endParaRPr lang="en-US"/>
        </a:p>
      </dgm:t>
    </dgm:pt>
    <dgm:pt modelId="{1CD12383-B175-4702-B4CC-C567EF0251B5}">
      <dgm:prSet/>
      <dgm:spPr/>
      <dgm:t>
        <a:bodyPr/>
        <a:lstStyle/>
        <a:p>
          <a:r>
            <a:rPr lang="en-US"/>
            <a:t>Change in health status</a:t>
          </a:r>
        </a:p>
      </dgm:t>
    </dgm:pt>
    <dgm:pt modelId="{C16FE30E-D83F-4A95-920F-B00D1978F725}" type="parTrans" cxnId="{6259D10D-44BD-489D-B3D0-EE945D0FBCA0}">
      <dgm:prSet/>
      <dgm:spPr/>
      <dgm:t>
        <a:bodyPr/>
        <a:lstStyle/>
        <a:p>
          <a:endParaRPr lang="en-US"/>
        </a:p>
      </dgm:t>
    </dgm:pt>
    <dgm:pt modelId="{BF965D31-8249-49CB-9306-236E79E09A7E}" type="sibTrans" cxnId="{6259D10D-44BD-489D-B3D0-EE945D0FBCA0}">
      <dgm:prSet/>
      <dgm:spPr/>
      <dgm:t>
        <a:bodyPr/>
        <a:lstStyle/>
        <a:p>
          <a:endParaRPr lang="en-US"/>
        </a:p>
      </dgm:t>
    </dgm:pt>
    <dgm:pt modelId="{686EE9F6-6D22-4F93-9A65-8595A24E530E}">
      <dgm:prSet/>
      <dgm:spPr/>
      <dgm:t>
        <a:bodyPr/>
        <a:lstStyle/>
        <a:p>
          <a:r>
            <a:rPr lang="en-US"/>
            <a:t>Change in services</a:t>
          </a:r>
        </a:p>
      </dgm:t>
    </dgm:pt>
    <dgm:pt modelId="{70569F40-BD9D-4AD8-B11E-9FEBE4B090E1}" type="parTrans" cxnId="{D07627B6-58FD-4E3B-AB1E-61B97AE97623}">
      <dgm:prSet/>
      <dgm:spPr/>
      <dgm:t>
        <a:bodyPr/>
        <a:lstStyle/>
        <a:p>
          <a:endParaRPr lang="en-US"/>
        </a:p>
      </dgm:t>
    </dgm:pt>
    <dgm:pt modelId="{E8CB66FD-4B16-40A4-ABC5-7F497DE14B72}" type="sibTrans" cxnId="{D07627B6-58FD-4E3B-AB1E-61B97AE97623}">
      <dgm:prSet/>
      <dgm:spPr/>
      <dgm:t>
        <a:bodyPr/>
        <a:lstStyle/>
        <a:p>
          <a:endParaRPr lang="en-US"/>
        </a:p>
      </dgm:t>
    </dgm:pt>
    <dgm:pt modelId="{F844B5A3-8CD1-435C-8632-021DD5E204C0}">
      <dgm:prSet/>
      <dgm:spPr/>
      <dgm:t>
        <a:bodyPr/>
        <a:lstStyle/>
        <a:p>
          <a:r>
            <a:rPr lang="en-US"/>
            <a:t>Change in housing/employment/finances, etc. </a:t>
          </a:r>
        </a:p>
      </dgm:t>
    </dgm:pt>
    <dgm:pt modelId="{3D2456EB-32C7-4E38-8A87-CCC33AA30361}" type="parTrans" cxnId="{A2036B91-5615-4255-A22D-819CED1F781F}">
      <dgm:prSet/>
      <dgm:spPr/>
      <dgm:t>
        <a:bodyPr/>
        <a:lstStyle/>
        <a:p>
          <a:endParaRPr lang="en-US"/>
        </a:p>
      </dgm:t>
    </dgm:pt>
    <dgm:pt modelId="{93642022-221D-4CC8-ABFA-6551AE0978BC}" type="sibTrans" cxnId="{A2036B91-5615-4255-A22D-819CED1F781F}">
      <dgm:prSet/>
      <dgm:spPr/>
      <dgm:t>
        <a:bodyPr/>
        <a:lstStyle/>
        <a:p>
          <a:endParaRPr lang="en-US"/>
        </a:p>
      </dgm:t>
    </dgm:pt>
    <dgm:pt modelId="{8955E238-E723-4758-BAB7-9C698F6FF1E9}">
      <dgm:prSet/>
      <dgm:spPr/>
      <dgm:t>
        <a:bodyPr/>
        <a:lstStyle/>
        <a:p>
          <a:r>
            <a:rPr lang="en-US" b="1"/>
            <a:t>Document changes </a:t>
          </a:r>
          <a:endParaRPr lang="en-US"/>
        </a:p>
      </dgm:t>
    </dgm:pt>
    <dgm:pt modelId="{A41D0420-240E-4867-B1D5-70FCD2ED1D6F}" type="parTrans" cxnId="{7DC4BE17-EAF5-498A-BD30-CE2D0B475DA5}">
      <dgm:prSet/>
      <dgm:spPr/>
      <dgm:t>
        <a:bodyPr/>
        <a:lstStyle/>
        <a:p>
          <a:endParaRPr lang="en-US"/>
        </a:p>
      </dgm:t>
    </dgm:pt>
    <dgm:pt modelId="{B74F5CAF-971E-4EBE-A07E-A75B88F81C75}" type="sibTrans" cxnId="{7DC4BE17-EAF5-498A-BD30-CE2D0B475DA5}">
      <dgm:prSet/>
      <dgm:spPr/>
      <dgm:t>
        <a:bodyPr/>
        <a:lstStyle/>
        <a:p>
          <a:endParaRPr lang="en-US"/>
        </a:p>
      </dgm:t>
    </dgm:pt>
    <dgm:pt modelId="{2CD143D9-3D2F-437F-A9D9-6BD1B4795517}">
      <dgm:prSet/>
      <dgm:spPr/>
      <dgm:t>
        <a:bodyPr/>
        <a:lstStyle/>
        <a:p>
          <a:r>
            <a:rPr lang="en-US"/>
            <a:t>Recovery Plan monitoring is a TCM</a:t>
          </a:r>
        </a:p>
      </dgm:t>
    </dgm:pt>
    <dgm:pt modelId="{37A7A907-589C-4534-8693-0705315798E5}" type="parTrans" cxnId="{A2AED4DA-42F3-4FCA-B5E7-AFFBF8419250}">
      <dgm:prSet/>
      <dgm:spPr/>
      <dgm:t>
        <a:bodyPr/>
        <a:lstStyle/>
        <a:p>
          <a:endParaRPr lang="en-US"/>
        </a:p>
      </dgm:t>
    </dgm:pt>
    <dgm:pt modelId="{E93B0412-C625-4D9C-BE82-E6AF61DA0B33}" type="sibTrans" cxnId="{A2AED4DA-42F3-4FCA-B5E7-AFFBF8419250}">
      <dgm:prSet/>
      <dgm:spPr/>
      <dgm:t>
        <a:bodyPr/>
        <a:lstStyle/>
        <a:p>
          <a:endParaRPr lang="en-US"/>
        </a:p>
      </dgm:t>
    </dgm:pt>
    <dgm:pt modelId="{FC2EBF1B-C625-498E-9BE5-024EF487B05E}" type="pres">
      <dgm:prSet presAssocID="{66787BF5-3767-4C36-8E39-756212088F9A}" presName="linear" presStyleCnt="0">
        <dgm:presLayoutVars>
          <dgm:animLvl val="lvl"/>
          <dgm:resizeHandles val="exact"/>
        </dgm:presLayoutVars>
      </dgm:prSet>
      <dgm:spPr/>
    </dgm:pt>
    <dgm:pt modelId="{781516ED-69A0-4E83-9F03-00E1B8FAB791}" type="pres">
      <dgm:prSet presAssocID="{4D3CB0EE-AE1A-41E6-9B75-18EF2F6FF73E}" presName="parentText" presStyleLbl="node1" presStyleIdx="0" presStyleCnt="4">
        <dgm:presLayoutVars>
          <dgm:chMax val="0"/>
          <dgm:bulletEnabled val="1"/>
        </dgm:presLayoutVars>
      </dgm:prSet>
      <dgm:spPr/>
    </dgm:pt>
    <dgm:pt modelId="{92E378F4-6353-4E9B-B1EF-3FF7A60835D1}" type="pres">
      <dgm:prSet presAssocID="{38E4240B-5CE3-42AC-A75F-501B8E6551BB}" presName="spacer" presStyleCnt="0"/>
      <dgm:spPr/>
    </dgm:pt>
    <dgm:pt modelId="{E77763A3-C456-417C-BBFA-46A4D802D16B}" type="pres">
      <dgm:prSet presAssocID="{A8A434B5-22A1-4DD7-AB68-7E3F9F06B4C2}" presName="parentText" presStyleLbl="node1" presStyleIdx="1" presStyleCnt="4">
        <dgm:presLayoutVars>
          <dgm:chMax val="0"/>
          <dgm:bulletEnabled val="1"/>
        </dgm:presLayoutVars>
      </dgm:prSet>
      <dgm:spPr/>
    </dgm:pt>
    <dgm:pt modelId="{020666D1-5E19-4C2C-A363-75BF2B56A82B}" type="pres">
      <dgm:prSet presAssocID="{4F70AF57-C5EE-4D65-9D38-5046E4BB16FB}" presName="spacer" presStyleCnt="0"/>
      <dgm:spPr/>
    </dgm:pt>
    <dgm:pt modelId="{6D497AC6-5623-4D49-BEE2-BCABE7C6D80F}" type="pres">
      <dgm:prSet presAssocID="{DFAB9FDE-CEE2-44A7-B146-A95E0EEA9990}" presName="parentText" presStyleLbl="node1" presStyleIdx="2" presStyleCnt="4">
        <dgm:presLayoutVars>
          <dgm:chMax val="0"/>
          <dgm:bulletEnabled val="1"/>
        </dgm:presLayoutVars>
      </dgm:prSet>
      <dgm:spPr/>
    </dgm:pt>
    <dgm:pt modelId="{FA44BB1F-4C49-444A-A4C6-4A2AE38EBA8F}" type="pres">
      <dgm:prSet presAssocID="{DFAB9FDE-CEE2-44A7-B146-A95E0EEA9990}" presName="childText" presStyleLbl="revTx" presStyleIdx="0" presStyleCnt="2">
        <dgm:presLayoutVars>
          <dgm:bulletEnabled val="1"/>
        </dgm:presLayoutVars>
      </dgm:prSet>
      <dgm:spPr/>
    </dgm:pt>
    <dgm:pt modelId="{F81CA0BA-2F0F-4873-A847-421FB88E3215}" type="pres">
      <dgm:prSet presAssocID="{8955E238-E723-4758-BAB7-9C698F6FF1E9}" presName="parentText" presStyleLbl="node1" presStyleIdx="3" presStyleCnt="4">
        <dgm:presLayoutVars>
          <dgm:chMax val="0"/>
          <dgm:bulletEnabled val="1"/>
        </dgm:presLayoutVars>
      </dgm:prSet>
      <dgm:spPr/>
    </dgm:pt>
    <dgm:pt modelId="{9C4B23B4-04E1-49A7-B7A5-6C4EF8CC53F8}" type="pres">
      <dgm:prSet presAssocID="{8955E238-E723-4758-BAB7-9C698F6FF1E9}" presName="childText" presStyleLbl="revTx" presStyleIdx="1" presStyleCnt="2">
        <dgm:presLayoutVars>
          <dgm:bulletEnabled val="1"/>
        </dgm:presLayoutVars>
      </dgm:prSet>
      <dgm:spPr/>
    </dgm:pt>
  </dgm:ptLst>
  <dgm:cxnLst>
    <dgm:cxn modelId="{6259D10D-44BD-489D-B3D0-EE945D0FBCA0}" srcId="{DFAB9FDE-CEE2-44A7-B146-A95E0EEA9990}" destId="{1CD12383-B175-4702-B4CC-C567EF0251B5}" srcOrd="2" destOrd="0" parTransId="{C16FE30E-D83F-4A95-920F-B00D1978F725}" sibTransId="{BF965D31-8249-49CB-9306-236E79E09A7E}"/>
    <dgm:cxn modelId="{B766DB12-0EA8-4E6C-BA8F-39206D0819FA}" type="presOf" srcId="{DFAB9FDE-CEE2-44A7-B146-A95E0EEA9990}" destId="{6D497AC6-5623-4D49-BEE2-BCABE7C6D80F}" srcOrd="0" destOrd="0" presId="urn:microsoft.com/office/officeart/2005/8/layout/vList2"/>
    <dgm:cxn modelId="{7DC4BE17-EAF5-498A-BD30-CE2D0B475DA5}" srcId="{66787BF5-3767-4C36-8E39-756212088F9A}" destId="{8955E238-E723-4758-BAB7-9C698F6FF1E9}" srcOrd="3" destOrd="0" parTransId="{A41D0420-240E-4867-B1D5-70FCD2ED1D6F}" sibTransId="{B74F5CAF-971E-4EBE-A07E-A75B88F81C75}"/>
    <dgm:cxn modelId="{0DF7DB1B-A876-4BDC-B8EE-FC5E88C270DF}" type="presOf" srcId="{1CD12383-B175-4702-B4CC-C567EF0251B5}" destId="{FA44BB1F-4C49-444A-A4C6-4A2AE38EBA8F}" srcOrd="0" destOrd="2" presId="urn:microsoft.com/office/officeart/2005/8/layout/vList2"/>
    <dgm:cxn modelId="{1FD81820-DB56-4327-8ACE-7A7AE59FCE6C}" type="presOf" srcId="{9971826E-4FAA-4A9D-9AFD-D76E5E2C66D5}" destId="{FA44BB1F-4C49-444A-A4C6-4A2AE38EBA8F}" srcOrd="0" destOrd="0" presId="urn:microsoft.com/office/officeart/2005/8/layout/vList2"/>
    <dgm:cxn modelId="{36235E24-A13D-49E3-9F64-CCE1D6F33CED}" type="presOf" srcId="{66787BF5-3767-4C36-8E39-756212088F9A}" destId="{FC2EBF1B-C625-498E-9BE5-024EF487B05E}" srcOrd="0" destOrd="0" presId="urn:microsoft.com/office/officeart/2005/8/layout/vList2"/>
    <dgm:cxn modelId="{DED7B730-A572-4B2E-BCBC-5E641D525323}" srcId="{DFAB9FDE-CEE2-44A7-B146-A95E0EEA9990}" destId="{68BF4CA0-83AE-4AC2-B746-6DF5357E6796}" srcOrd="1" destOrd="0" parTransId="{A53530B2-A86F-4C4B-AF14-48EE2B02A1BC}" sibTransId="{AA8FB5CE-D258-4A94-AACD-9838647D32F8}"/>
    <dgm:cxn modelId="{8F836140-98E2-4CA4-9070-F810C0977E10}" type="presOf" srcId="{2CD143D9-3D2F-437F-A9D9-6BD1B4795517}" destId="{9C4B23B4-04E1-49A7-B7A5-6C4EF8CC53F8}" srcOrd="0" destOrd="0" presId="urn:microsoft.com/office/officeart/2005/8/layout/vList2"/>
    <dgm:cxn modelId="{A2036B91-5615-4255-A22D-819CED1F781F}" srcId="{DFAB9FDE-CEE2-44A7-B146-A95E0EEA9990}" destId="{F844B5A3-8CD1-435C-8632-021DD5E204C0}" srcOrd="4" destOrd="0" parTransId="{3D2456EB-32C7-4E38-8A87-CCC33AA30361}" sibTransId="{93642022-221D-4CC8-ABFA-6551AE0978BC}"/>
    <dgm:cxn modelId="{C53A1BA9-BF62-4460-BE00-806205670734}" type="presOf" srcId="{4D3CB0EE-AE1A-41E6-9B75-18EF2F6FF73E}" destId="{781516ED-69A0-4E83-9F03-00E1B8FAB791}" srcOrd="0" destOrd="0" presId="urn:microsoft.com/office/officeart/2005/8/layout/vList2"/>
    <dgm:cxn modelId="{55AFEBB3-ACB0-4B46-869B-DC8A8F39EFBC}" srcId="{66787BF5-3767-4C36-8E39-756212088F9A}" destId="{4D3CB0EE-AE1A-41E6-9B75-18EF2F6FF73E}" srcOrd="0" destOrd="0" parTransId="{8A40B0AB-F18B-47E3-B844-DFDDB87AD25C}" sibTransId="{38E4240B-5CE3-42AC-A75F-501B8E6551BB}"/>
    <dgm:cxn modelId="{7817CCB4-E18C-4B7B-B4CD-88F041FB264F}" type="presOf" srcId="{8955E238-E723-4758-BAB7-9C698F6FF1E9}" destId="{F81CA0BA-2F0F-4873-A847-421FB88E3215}" srcOrd="0" destOrd="0" presId="urn:microsoft.com/office/officeart/2005/8/layout/vList2"/>
    <dgm:cxn modelId="{D07627B6-58FD-4E3B-AB1E-61B97AE97623}" srcId="{DFAB9FDE-CEE2-44A7-B146-A95E0EEA9990}" destId="{686EE9F6-6D22-4F93-9A65-8595A24E530E}" srcOrd="3" destOrd="0" parTransId="{70569F40-BD9D-4AD8-B11E-9FEBE4B090E1}" sibTransId="{E8CB66FD-4B16-40A4-ABC5-7F497DE14B72}"/>
    <dgm:cxn modelId="{098446C9-E4B9-445F-8CC5-2EAAE2F049C2}" type="presOf" srcId="{F844B5A3-8CD1-435C-8632-021DD5E204C0}" destId="{FA44BB1F-4C49-444A-A4C6-4A2AE38EBA8F}" srcOrd="0" destOrd="4" presId="urn:microsoft.com/office/officeart/2005/8/layout/vList2"/>
    <dgm:cxn modelId="{E28EA4CD-C9A1-4D4F-99E6-15A58C3F3B96}" srcId="{DFAB9FDE-CEE2-44A7-B146-A95E0EEA9990}" destId="{9971826E-4FAA-4A9D-9AFD-D76E5E2C66D5}" srcOrd="0" destOrd="0" parTransId="{72646676-9FF2-4F9B-B832-254CCB666F32}" sibTransId="{DF7B42FD-D2D1-4E94-AB04-68787B230306}"/>
    <dgm:cxn modelId="{672204D6-1AE7-42AF-8A94-C54F240357A0}" type="presOf" srcId="{686EE9F6-6D22-4F93-9A65-8595A24E530E}" destId="{FA44BB1F-4C49-444A-A4C6-4A2AE38EBA8F}" srcOrd="0" destOrd="3" presId="urn:microsoft.com/office/officeart/2005/8/layout/vList2"/>
    <dgm:cxn modelId="{CF307ED9-8B3B-42D6-BCBF-41FEE92B5973}" srcId="{66787BF5-3767-4C36-8E39-756212088F9A}" destId="{A8A434B5-22A1-4DD7-AB68-7E3F9F06B4C2}" srcOrd="1" destOrd="0" parTransId="{AC0988A0-3F51-45C1-A8F6-FB907693279F}" sibTransId="{4F70AF57-C5EE-4D65-9D38-5046E4BB16FB}"/>
    <dgm:cxn modelId="{A2AED4DA-42F3-4FCA-B5E7-AFFBF8419250}" srcId="{8955E238-E723-4758-BAB7-9C698F6FF1E9}" destId="{2CD143D9-3D2F-437F-A9D9-6BD1B4795517}" srcOrd="0" destOrd="0" parTransId="{37A7A907-589C-4534-8693-0705315798E5}" sibTransId="{E93B0412-C625-4D9C-BE82-E6AF61DA0B33}"/>
    <dgm:cxn modelId="{E1FB93EA-7DCB-4069-A2C3-CCC5E2025170}" type="presOf" srcId="{68BF4CA0-83AE-4AC2-B746-6DF5357E6796}" destId="{FA44BB1F-4C49-444A-A4C6-4A2AE38EBA8F}" srcOrd="0" destOrd="1" presId="urn:microsoft.com/office/officeart/2005/8/layout/vList2"/>
    <dgm:cxn modelId="{E7B16DEC-3E68-4AAF-8BA7-624D74AD178C}" type="presOf" srcId="{A8A434B5-22A1-4DD7-AB68-7E3F9F06B4C2}" destId="{E77763A3-C456-417C-BBFA-46A4D802D16B}" srcOrd="0" destOrd="0" presId="urn:microsoft.com/office/officeart/2005/8/layout/vList2"/>
    <dgm:cxn modelId="{C485FCF7-92B0-4EC0-91B5-96F1901ADB4B}" srcId="{66787BF5-3767-4C36-8E39-756212088F9A}" destId="{DFAB9FDE-CEE2-44A7-B146-A95E0EEA9990}" srcOrd="2" destOrd="0" parTransId="{35325855-BED7-4172-A585-B6E849DE467E}" sibTransId="{125C5AC9-6072-41DD-912B-0AE74A1082CD}"/>
    <dgm:cxn modelId="{71F32183-1E8B-4CD2-853C-A57D4C6E9A7E}" type="presParOf" srcId="{FC2EBF1B-C625-498E-9BE5-024EF487B05E}" destId="{781516ED-69A0-4E83-9F03-00E1B8FAB791}" srcOrd="0" destOrd="0" presId="urn:microsoft.com/office/officeart/2005/8/layout/vList2"/>
    <dgm:cxn modelId="{C7322ED5-4DDB-432D-82D5-72535336CD18}" type="presParOf" srcId="{FC2EBF1B-C625-498E-9BE5-024EF487B05E}" destId="{92E378F4-6353-4E9B-B1EF-3FF7A60835D1}" srcOrd="1" destOrd="0" presId="urn:microsoft.com/office/officeart/2005/8/layout/vList2"/>
    <dgm:cxn modelId="{447D2F4F-0DEC-4094-BD7F-AA35A7188A7E}" type="presParOf" srcId="{FC2EBF1B-C625-498E-9BE5-024EF487B05E}" destId="{E77763A3-C456-417C-BBFA-46A4D802D16B}" srcOrd="2" destOrd="0" presId="urn:microsoft.com/office/officeart/2005/8/layout/vList2"/>
    <dgm:cxn modelId="{021665AE-8ACD-44F7-89DB-4C262FC71AB1}" type="presParOf" srcId="{FC2EBF1B-C625-498E-9BE5-024EF487B05E}" destId="{020666D1-5E19-4C2C-A363-75BF2B56A82B}" srcOrd="3" destOrd="0" presId="urn:microsoft.com/office/officeart/2005/8/layout/vList2"/>
    <dgm:cxn modelId="{F82ADE36-C894-4816-9A9D-70ED00D26C5F}" type="presParOf" srcId="{FC2EBF1B-C625-498E-9BE5-024EF487B05E}" destId="{6D497AC6-5623-4D49-BEE2-BCABE7C6D80F}" srcOrd="4" destOrd="0" presId="urn:microsoft.com/office/officeart/2005/8/layout/vList2"/>
    <dgm:cxn modelId="{0BCC5FB4-3264-487D-B2ED-AC317CF12066}" type="presParOf" srcId="{FC2EBF1B-C625-498E-9BE5-024EF487B05E}" destId="{FA44BB1F-4C49-444A-A4C6-4A2AE38EBA8F}" srcOrd="5" destOrd="0" presId="urn:microsoft.com/office/officeart/2005/8/layout/vList2"/>
    <dgm:cxn modelId="{4E140E75-E639-46A1-82E7-88F6AD349435}" type="presParOf" srcId="{FC2EBF1B-C625-498E-9BE5-024EF487B05E}" destId="{F81CA0BA-2F0F-4873-A847-421FB88E3215}" srcOrd="6" destOrd="0" presId="urn:microsoft.com/office/officeart/2005/8/layout/vList2"/>
    <dgm:cxn modelId="{0904ECFA-4985-45A5-B1CE-0D3666A12E16}" type="presParOf" srcId="{FC2EBF1B-C625-498E-9BE5-024EF487B05E}" destId="{9C4B23B4-04E1-49A7-B7A5-6C4EF8CC53F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83A85-BB60-4F25-AAF7-5BB50F34BB3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D053295-57F4-4E02-90F8-1A6FCBD8B0A9}">
      <dgm:prSet/>
      <dgm:spPr/>
      <dgm:t>
        <a:bodyPr/>
        <a:lstStyle/>
        <a:p>
          <a:r>
            <a:rPr lang="en-US"/>
            <a:t>Goals should be </a:t>
          </a:r>
          <a:r>
            <a:rPr lang="en-US" b="1"/>
            <a:t>Positively Stated</a:t>
          </a:r>
          <a:endParaRPr lang="en-US"/>
        </a:p>
      </dgm:t>
    </dgm:pt>
    <dgm:pt modelId="{62EAADCB-722C-4D06-B4B3-01B795DF8BA3}" type="parTrans" cxnId="{2F381D4E-71B8-46DE-A725-3B0DA6675316}">
      <dgm:prSet/>
      <dgm:spPr/>
      <dgm:t>
        <a:bodyPr/>
        <a:lstStyle/>
        <a:p>
          <a:endParaRPr lang="en-US"/>
        </a:p>
      </dgm:t>
    </dgm:pt>
    <dgm:pt modelId="{0E640F36-F36C-4171-80BD-4B07A402E752}" type="sibTrans" cxnId="{2F381D4E-71B8-46DE-A725-3B0DA6675316}">
      <dgm:prSet/>
      <dgm:spPr/>
      <dgm:t>
        <a:bodyPr/>
        <a:lstStyle/>
        <a:p>
          <a:endParaRPr lang="en-US"/>
        </a:p>
      </dgm:t>
    </dgm:pt>
    <dgm:pt modelId="{2CBC7067-F865-46D3-AB48-2770729E3DCF}">
      <dgm:prSet/>
      <dgm:spPr/>
      <dgm:t>
        <a:bodyPr/>
        <a:lstStyle/>
        <a:p>
          <a:r>
            <a:rPr lang="en-US"/>
            <a:t>Not: </a:t>
          </a:r>
          <a:r>
            <a:rPr lang="en-US" i="1"/>
            <a:t>“I want to be less depressed” </a:t>
          </a:r>
          <a:endParaRPr lang="en-US"/>
        </a:p>
      </dgm:t>
    </dgm:pt>
    <dgm:pt modelId="{40CB15F9-E8E7-4E40-89A4-D9DDE27182FD}" type="parTrans" cxnId="{C8174A65-4F1B-4258-ABDB-00896C70C1B0}">
      <dgm:prSet/>
      <dgm:spPr/>
      <dgm:t>
        <a:bodyPr/>
        <a:lstStyle/>
        <a:p>
          <a:endParaRPr lang="en-US"/>
        </a:p>
      </dgm:t>
    </dgm:pt>
    <dgm:pt modelId="{EB2FB246-3F09-4EB9-9022-769904473305}" type="sibTrans" cxnId="{C8174A65-4F1B-4258-ABDB-00896C70C1B0}">
      <dgm:prSet/>
      <dgm:spPr/>
      <dgm:t>
        <a:bodyPr/>
        <a:lstStyle/>
        <a:p>
          <a:endParaRPr lang="en-US"/>
        </a:p>
      </dgm:t>
    </dgm:pt>
    <dgm:pt modelId="{26EE5B95-7EDC-49A8-9379-1AE87309EE1C}">
      <dgm:prSet/>
      <dgm:spPr/>
      <dgm:t>
        <a:bodyPr/>
        <a:lstStyle/>
        <a:p>
          <a:r>
            <a:rPr lang="en-US"/>
            <a:t>But instead</a:t>
          </a:r>
          <a:r>
            <a:rPr lang="en-US" b="1"/>
            <a:t>:</a:t>
          </a:r>
          <a:r>
            <a:rPr lang="en-US"/>
            <a:t> What would they do if they were less depressed?</a:t>
          </a:r>
        </a:p>
      </dgm:t>
    </dgm:pt>
    <dgm:pt modelId="{49658495-6A59-4092-8BDD-7EBB6FF8822E}" type="parTrans" cxnId="{477808EA-0C6B-4202-BF58-6631D4E9BCFA}">
      <dgm:prSet/>
      <dgm:spPr/>
      <dgm:t>
        <a:bodyPr/>
        <a:lstStyle/>
        <a:p>
          <a:endParaRPr lang="en-US"/>
        </a:p>
      </dgm:t>
    </dgm:pt>
    <dgm:pt modelId="{DCE53005-3F48-462D-8BC8-B31E61F2B272}" type="sibTrans" cxnId="{477808EA-0C6B-4202-BF58-6631D4E9BCFA}">
      <dgm:prSet/>
      <dgm:spPr/>
      <dgm:t>
        <a:bodyPr/>
        <a:lstStyle/>
        <a:p>
          <a:endParaRPr lang="en-US"/>
        </a:p>
      </dgm:t>
    </dgm:pt>
    <dgm:pt modelId="{1E6494D2-6B6C-4816-A8F8-C413ECB56448}">
      <dgm:prSet/>
      <dgm:spPr/>
      <dgm:t>
        <a:bodyPr/>
        <a:lstStyle/>
        <a:p>
          <a:r>
            <a:rPr lang="en-US"/>
            <a:t>Example:  </a:t>
          </a:r>
          <a:r>
            <a:rPr lang="en-US" i="1"/>
            <a:t>“I want to go back to school so I can be a good role model and provider to my children”</a:t>
          </a:r>
          <a:endParaRPr lang="en-US"/>
        </a:p>
      </dgm:t>
    </dgm:pt>
    <dgm:pt modelId="{DA17EFC5-CDC0-4F1C-BE49-D74287630D72}" type="parTrans" cxnId="{0E9E3DC4-AA80-4F7E-B446-C52606BCD721}">
      <dgm:prSet/>
      <dgm:spPr/>
      <dgm:t>
        <a:bodyPr/>
        <a:lstStyle/>
        <a:p>
          <a:endParaRPr lang="en-US"/>
        </a:p>
      </dgm:t>
    </dgm:pt>
    <dgm:pt modelId="{C9D1F0B4-ACF0-4D8E-BD3C-283E0B2C0B38}" type="sibTrans" cxnId="{0E9E3DC4-AA80-4F7E-B446-C52606BCD721}">
      <dgm:prSet/>
      <dgm:spPr/>
      <dgm:t>
        <a:bodyPr/>
        <a:lstStyle/>
        <a:p>
          <a:endParaRPr lang="en-US"/>
        </a:p>
      </dgm:t>
    </dgm:pt>
    <dgm:pt modelId="{680F60FC-650F-41A3-9B59-97CFE07428FE}">
      <dgm:prSet/>
      <dgm:spPr/>
      <dgm:t>
        <a:bodyPr/>
        <a:lstStyle/>
        <a:p>
          <a:r>
            <a:rPr lang="en-US"/>
            <a:t>Goals should be </a:t>
          </a:r>
          <a:r>
            <a:rPr lang="en-US" b="1"/>
            <a:t>focused</a:t>
          </a:r>
          <a:endParaRPr lang="en-US"/>
        </a:p>
      </dgm:t>
    </dgm:pt>
    <dgm:pt modelId="{1A5F5FEE-1E7B-4CB2-828E-49BF801FEBDD}" type="parTrans" cxnId="{683BE003-2599-4BC6-B27E-FA59244AB45B}">
      <dgm:prSet/>
      <dgm:spPr/>
      <dgm:t>
        <a:bodyPr/>
        <a:lstStyle/>
        <a:p>
          <a:endParaRPr lang="en-US"/>
        </a:p>
      </dgm:t>
    </dgm:pt>
    <dgm:pt modelId="{DDF3BD29-247D-44C4-A295-2832A2B6FD69}" type="sibTrans" cxnId="{683BE003-2599-4BC6-B27E-FA59244AB45B}">
      <dgm:prSet/>
      <dgm:spPr/>
      <dgm:t>
        <a:bodyPr/>
        <a:lstStyle/>
        <a:p>
          <a:endParaRPr lang="en-US"/>
        </a:p>
      </dgm:t>
    </dgm:pt>
    <dgm:pt modelId="{E2466E94-362F-45C8-9F14-C48CFD367BED}">
      <dgm:prSet/>
      <dgm:spPr/>
      <dgm:t>
        <a:bodyPr/>
        <a:lstStyle/>
        <a:p>
          <a:r>
            <a:rPr lang="en-US" b="1"/>
            <a:t>In the individuals own words</a:t>
          </a:r>
          <a:endParaRPr lang="en-US"/>
        </a:p>
      </dgm:t>
    </dgm:pt>
    <dgm:pt modelId="{2FB3A9C9-A488-4EA5-874D-6E25441475C8}" type="parTrans" cxnId="{39EAC607-FF96-46EC-A070-075399CFFAA6}">
      <dgm:prSet/>
      <dgm:spPr/>
      <dgm:t>
        <a:bodyPr/>
        <a:lstStyle/>
        <a:p>
          <a:endParaRPr lang="en-US"/>
        </a:p>
      </dgm:t>
    </dgm:pt>
    <dgm:pt modelId="{2F62B381-1AA3-40B8-8EA7-4C9FDA11390B}" type="sibTrans" cxnId="{39EAC607-FF96-46EC-A070-075399CFFAA6}">
      <dgm:prSet/>
      <dgm:spPr/>
      <dgm:t>
        <a:bodyPr/>
        <a:lstStyle/>
        <a:p>
          <a:endParaRPr lang="en-US"/>
        </a:p>
      </dgm:t>
    </dgm:pt>
    <dgm:pt modelId="{9C2F8E64-3A1E-4FBF-8FE3-F8AB86EDF25F}">
      <dgm:prSet/>
      <dgm:spPr/>
      <dgm:t>
        <a:bodyPr/>
        <a:lstStyle/>
        <a:p>
          <a:r>
            <a:rPr lang="en-US"/>
            <a:t>Reflected in quotes as </a:t>
          </a:r>
          <a:r>
            <a:rPr lang="en-US" i="1"/>
            <a:t>“I” </a:t>
          </a:r>
          <a:r>
            <a:rPr lang="en-US"/>
            <a:t>statements.</a:t>
          </a:r>
        </a:p>
      </dgm:t>
    </dgm:pt>
    <dgm:pt modelId="{D12BDEAD-AAAA-4EAE-9F45-ECC93722720B}" type="parTrans" cxnId="{6F435826-6043-46C9-BD75-44BCC7C31CCB}">
      <dgm:prSet/>
      <dgm:spPr/>
      <dgm:t>
        <a:bodyPr/>
        <a:lstStyle/>
        <a:p>
          <a:endParaRPr lang="en-US"/>
        </a:p>
      </dgm:t>
    </dgm:pt>
    <dgm:pt modelId="{50B1CBFC-B3F0-47B8-AC12-9340AF930AA7}" type="sibTrans" cxnId="{6F435826-6043-46C9-BD75-44BCC7C31CCB}">
      <dgm:prSet/>
      <dgm:spPr/>
      <dgm:t>
        <a:bodyPr/>
        <a:lstStyle/>
        <a:p>
          <a:endParaRPr lang="en-US"/>
        </a:p>
      </dgm:t>
    </dgm:pt>
    <dgm:pt modelId="{2D4EA56C-5E8A-4DA9-B5A0-E36ECA83C311}" type="pres">
      <dgm:prSet presAssocID="{27483A85-BB60-4F25-AAF7-5BB50F34BB36}" presName="root" presStyleCnt="0">
        <dgm:presLayoutVars>
          <dgm:dir/>
          <dgm:resizeHandles val="exact"/>
        </dgm:presLayoutVars>
      </dgm:prSet>
      <dgm:spPr/>
    </dgm:pt>
    <dgm:pt modelId="{0349B88C-00AD-4819-BB78-BF6CE867280C}" type="pres">
      <dgm:prSet presAssocID="{0D053295-57F4-4E02-90F8-1A6FCBD8B0A9}" presName="compNode" presStyleCnt="0"/>
      <dgm:spPr/>
    </dgm:pt>
    <dgm:pt modelId="{767899DC-0A86-4DC4-999D-A20E429384B4}" type="pres">
      <dgm:prSet presAssocID="{0D053295-57F4-4E02-90F8-1A6FCBD8B0A9}" presName="bgRect" presStyleLbl="bgShp" presStyleIdx="0" presStyleCnt="3"/>
      <dgm:spPr/>
    </dgm:pt>
    <dgm:pt modelId="{95061D76-405C-4512-864E-F0B11B448D05}" type="pres">
      <dgm:prSet presAssocID="{0D053295-57F4-4E02-90F8-1A6FCBD8B0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73474954-45E1-41BB-8803-0E3B8F4C982C}" type="pres">
      <dgm:prSet presAssocID="{0D053295-57F4-4E02-90F8-1A6FCBD8B0A9}" presName="spaceRect" presStyleCnt="0"/>
      <dgm:spPr/>
    </dgm:pt>
    <dgm:pt modelId="{38186087-38BB-492E-96D4-D7B0662EB9BA}" type="pres">
      <dgm:prSet presAssocID="{0D053295-57F4-4E02-90F8-1A6FCBD8B0A9}" presName="parTx" presStyleLbl="revTx" presStyleIdx="0" presStyleCnt="5">
        <dgm:presLayoutVars>
          <dgm:chMax val="0"/>
          <dgm:chPref val="0"/>
        </dgm:presLayoutVars>
      </dgm:prSet>
      <dgm:spPr/>
    </dgm:pt>
    <dgm:pt modelId="{BF258BDC-CAB2-446F-9500-834CF7D0EA69}" type="pres">
      <dgm:prSet presAssocID="{0D053295-57F4-4E02-90F8-1A6FCBD8B0A9}" presName="desTx" presStyleLbl="revTx" presStyleIdx="1" presStyleCnt="5">
        <dgm:presLayoutVars/>
      </dgm:prSet>
      <dgm:spPr/>
    </dgm:pt>
    <dgm:pt modelId="{FEEF98C0-9736-4360-8D2D-20FD71347CD2}" type="pres">
      <dgm:prSet presAssocID="{0E640F36-F36C-4171-80BD-4B07A402E752}" presName="sibTrans" presStyleCnt="0"/>
      <dgm:spPr/>
    </dgm:pt>
    <dgm:pt modelId="{0AC68EB1-6B42-4B61-BFE8-F6083D55DF54}" type="pres">
      <dgm:prSet presAssocID="{680F60FC-650F-41A3-9B59-97CFE07428FE}" presName="compNode" presStyleCnt="0"/>
      <dgm:spPr/>
    </dgm:pt>
    <dgm:pt modelId="{B7CABB3C-FD05-4928-9CCB-E7C9F0261E31}" type="pres">
      <dgm:prSet presAssocID="{680F60FC-650F-41A3-9B59-97CFE07428FE}" presName="bgRect" presStyleLbl="bgShp" presStyleIdx="1" presStyleCnt="3"/>
      <dgm:spPr/>
    </dgm:pt>
    <dgm:pt modelId="{9AF23816-42BC-4392-9AE0-342440F21C9E}" type="pres">
      <dgm:prSet presAssocID="{680F60FC-650F-41A3-9B59-97CFE07428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57C2B37-F164-40CE-9805-1A4583F1693A}" type="pres">
      <dgm:prSet presAssocID="{680F60FC-650F-41A3-9B59-97CFE07428FE}" presName="spaceRect" presStyleCnt="0"/>
      <dgm:spPr/>
    </dgm:pt>
    <dgm:pt modelId="{B11C3982-9C9C-46E5-9347-59E061D91FFF}" type="pres">
      <dgm:prSet presAssocID="{680F60FC-650F-41A3-9B59-97CFE07428FE}" presName="parTx" presStyleLbl="revTx" presStyleIdx="2" presStyleCnt="5">
        <dgm:presLayoutVars>
          <dgm:chMax val="0"/>
          <dgm:chPref val="0"/>
        </dgm:presLayoutVars>
      </dgm:prSet>
      <dgm:spPr/>
    </dgm:pt>
    <dgm:pt modelId="{F42BCB1E-D6F7-4493-8573-F19B8DA18301}" type="pres">
      <dgm:prSet presAssocID="{DDF3BD29-247D-44C4-A295-2832A2B6FD69}" presName="sibTrans" presStyleCnt="0"/>
      <dgm:spPr/>
    </dgm:pt>
    <dgm:pt modelId="{277D8F5E-3C3E-45D6-963A-5CA8DE5AB738}" type="pres">
      <dgm:prSet presAssocID="{E2466E94-362F-45C8-9F14-C48CFD367BED}" presName="compNode" presStyleCnt="0"/>
      <dgm:spPr/>
    </dgm:pt>
    <dgm:pt modelId="{18379077-53B4-4CE8-9DC6-2405731782FB}" type="pres">
      <dgm:prSet presAssocID="{E2466E94-362F-45C8-9F14-C48CFD367BED}" presName="bgRect" presStyleLbl="bgShp" presStyleIdx="2" presStyleCnt="3"/>
      <dgm:spPr/>
    </dgm:pt>
    <dgm:pt modelId="{0E8882AB-3A99-4234-90E3-EF5FAE7C0A84}" type="pres">
      <dgm:prSet presAssocID="{E2466E94-362F-45C8-9F14-C48CFD367BE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BEC91354-DC18-46B6-808D-191C7E3DCF53}" type="pres">
      <dgm:prSet presAssocID="{E2466E94-362F-45C8-9F14-C48CFD367BED}" presName="spaceRect" presStyleCnt="0"/>
      <dgm:spPr/>
    </dgm:pt>
    <dgm:pt modelId="{6C990926-DFAF-4BBE-B2DB-BD6215E17664}" type="pres">
      <dgm:prSet presAssocID="{E2466E94-362F-45C8-9F14-C48CFD367BED}" presName="parTx" presStyleLbl="revTx" presStyleIdx="3" presStyleCnt="5">
        <dgm:presLayoutVars>
          <dgm:chMax val="0"/>
          <dgm:chPref val="0"/>
        </dgm:presLayoutVars>
      </dgm:prSet>
      <dgm:spPr/>
    </dgm:pt>
    <dgm:pt modelId="{4D2D33E3-1B8E-4E00-9141-8660ED247434}" type="pres">
      <dgm:prSet presAssocID="{E2466E94-362F-45C8-9F14-C48CFD367BED}" presName="desTx" presStyleLbl="revTx" presStyleIdx="4" presStyleCnt="5">
        <dgm:presLayoutVars/>
      </dgm:prSet>
      <dgm:spPr/>
    </dgm:pt>
  </dgm:ptLst>
  <dgm:cxnLst>
    <dgm:cxn modelId="{683BE003-2599-4BC6-B27E-FA59244AB45B}" srcId="{27483A85-BB60-4F25-AAF7-5BB50F34BB36}" destId="{680F60FC-650F-41A3-9B59-97CFE07428FE}" srcOrd="1" destOrd="0" parTransId="{1A5F5FEE-1E7B-4CB2-828E-49BF801FEBDD}" sibTransId="{DDF3BD29-247D-44C4-A295-2832A2B6FD69}"/>
    <dgm:cxn modelId="{39EAC607-FF96-46EC-A070-075399CFFAA6}" srcId="{27483A85-BB60-4F25-AAF7-5BB50F34BB36}" destId="{E2466E94-362F-45C8-9F14-C48CFD367BED}" srcOrd="2" destOrd="0" parTransId="{2FB3A9C9-A488-4EA5-874D-6E25441475C8}" sibTransId="{2F62B381-1AA3-40B8-8EA7-4C9FDA11390B}"/>
    <dgm:cxn modelId="{EC99F709-FD70-4153-B4F9-43CB7B5F9BDE}" type="presOf" srcId="{9C2F8E64-3A1E-4FBF-8FE3-F8AB86EDF25F}" destId="{4D2D33E3-1B8E-4E00-9141-8660ED247434}" srcOrd="0" destOrd="0" presId="urn:microsoft.com/office/officeart/2018/2/layout/IconVerticalSolidList"/>
    <dgm:cxn modelId="{6D057318-21F6-45A9-B75E-A9164EF0F10F}" type="presOf" srcId="{26EE5B95-7EDC-49A8-9379-1AE87309EE1C}" destId="{BF258BDC-CAB2-446F-9500-834CF7D0EA69}" srcOrd="0" destOrd="1" presId="urn:microsoft.com/office/officeart/2018/2/layout/IconVerticalSolidList"/>
    <dgm:cxn modelId="{6F435826-6043-46C9-BD75-44BCC7C31CCB}" srcId="{E2466E94-362F-45C8-9F14-C48CFD367BED}" destId="{9C2F8E64-3A1E-4FBF-8FE3-F8AB86EDF25F}" srcOrd="0" destOrd="0" parTransId="{D12BDEAD-AAAA-4EAE-9F45-ECC93722720B}" sibTransId="{50B1CBFC-B3F0-47B8-AC12-9340AF930AA7}"/>
    <dgm:cxn modelId="{C8174A65-4F1B-4258-ABDB-00896C70C1B0}" srcId="{0D053295-57F4-4E02-90F8-1A6FCBD8B0A9}" destId="{2CBC7067-F865-46D3-AB48-2770729E3DCF}" srcOrd="0" destOrd="0" parTransId="{40CB15F9-E8E7-4E40-89A4-D9DDE27182FD}" sibTransId="{EB2FB246-3F09-4EB9-9022-769904473305}"/>
    <dgm:cxn modelId="{2F381D4E-71B8-46DE-A725-3B0DA6675316}" srcId="{27483A85-BB60-4F25-AAF7-5BB50F34BB36}" destId="{0D053295-57F4-4E02-90F8-1A6FCBD8B0A9}" srcOrd="0" destOrd="0" parTransId="{62EAADCB-722C-4D06-B4B3-01B795DF8BA3}" sibTransId="{0E640F36-F36C-4171-80BD-4B07A402E752}"/>
    <dgm:cxn modelId="{45E4B66F-E1D8-4176-9E0E-309AD921A52A}" type="presOf" srcId="{27483A85-BB60-4F25-AAF7-5BB50F34BB36}" destId="{2D4EA56C-5E8A-4DA9-B5A0-E36ECA83C311}" srcOrd="0" destOrd="0" presId="urn:microsoft.com/office/officeart/2018/2/layout/IconVerticalSolidList"/>
    <dgm:cxn modelId="{8F43798F-AA39-4516-9AE1-1654443359F4}" type="presOf" srcId="{2CBC7067-F865-46D3-AB48-2770729E3DCF}" destId="{BF258BDC-CAB2-446F-9500-834CF7D0EA69}" srcOrd="0" destOrd="0" presId="urn:microsoft.com/office/officeart/2018/2/layout/IconVerticalSolidList"/>
    <dgm:cxn modelId="{18BF4D9D-540C-419C-A0FE-C4BA8D04C4DF}" type="presOf" srcId="{680F60FC-650F-41A3-9B59-97CFE07428FE}" destId="{B11C3982-9C9C-46E5-9347-59E061D91FFF}" srcOrd="0" destOrd="0" presId="urn:microsoft.com/office/officeart/2018/2/layout/IconVerticalSolidList"/>
    <dgm:cxn modelId="{B3F6A79D-0105-4B65-9A93-E75FB8778769}" type="presOf" srcId="{1E6494D2-6B6C-4816-A8F8-C413ECB56448}" destId="{BF258BDC-CAB2-446F-9500-834CF7D0EA69}" srcOrd="0" destOrd="2" presId="urn:microsoft.com/office/officeart/2018/2/layout/IconVerticalSolidList"/>
    <dgm:cxn modelId="{7C4110B8-9B23-4D7A-A218-C64361D874A1}" type="presOf" srcId="{0D053295-57F4-4E02-90F8-1A6FCBD8B0A9}" destId="{38186087-38BB-492E-96D4-D7B0662EB9BA}" srcOrd="0" destOrd="0" presId="urn:microsoft.com/office/officeart/2018/2/layout/IconVerticalSolidList"/>
    <dgm:cxn modelId="{0E9E3DC4-AA80-4F7E-B446-C52606BCD721}" srcId="{26EE5B95-7EDC-49A8-9379-1AE87309EE1C}" destId="{1E6494D2-6B6C-4816-A8F8-C413ECB56448}" srcOrd="0" destOrd="0" parTransId="{DA17EFC5-CDC0-4F1C-BE49-D74287630D72}" sibTransId="{C9D1F0B4-ACF0-4D8E-BD3C-283E0B2C0B38}"/>
    <dgm:cxn modelId="{477808EA-0C6B-4202-BF58-6631D4E9BCFA}" srcId="{0D053295-57F4-4E02-90F8-1A6FCBD8B0A9}" destId="{26EE5B95-7EDC-49A8-9379-1AE87309EE1C}" srcOrd="1" destOrd="0" parTransId="{49658495-6A59-4092-8BDD-7EBB6FF8822E}" sibTransId="{DCE53005-3F48-462D-8BC8-B31E61F2B272}"/>
    <dgm:cxn modelId="{FE3447F7-5D98-43F1-AB15-ECBD116366E3}" type="presOf" srcId="{E2466E94-362F-45C8-9F14-C48CFD367BED}" destId="{6C990926-DFAF-4BBE-B2DB-BD6215E17664}" srcOrd="0" destOrd="0" presId="urn:microsoft.com/office/officeart/2018/2/layout/IconVerticalSolidList"/>
    <dgm:cxn modelId="{04B8DB44-4B8A-4B5A-98FE-B31508725637}" type="presParOf" srcId="{2D4EA56C-5E8A-4DA9-B5A0-E36ECA83C311}" destId="{0349B88C-00AD-4819-BB78-BF6CE867280C}" srcOrd="0" destOrd="0" presId="urn:microsoft.com/office/officeart/2018/2/layout/IconVerticalSolidList"/>
    <dgm:cxn modelId="{F1A2ADF7-BC1B-43DC-8676-9946443C346F}" type="presParOf" srcId="{0349B88C-00AD-4819-BB78-BF6CE867280C}" destId="{767899DC-0A86-4DC4-999D-A20E429384B4}" srcOrd="0" destOrd="0" presId="urn:microsoft.com/office/officeart/2018/2/layout/IconVerticalSolidList"/>
    <dgm:cxn modelId="{B4955FFA-95C2-4A79-93C1-BE0BC2812492}" type="presParOf" srcId="{0349B88C-00AD-4819-BB78-BF6CE867280C}" destId="{95061D76-405C-4512-864E-F0B11B448D05}" srcOrd="1" destOrd="0" presId="urn:microsoft.com/office/officeart/2018/2/layout/IconVerticalSolidList"/>
    <dgm:cxn modelId="{BE49A2EC-10E3-4819-B209-683C9E0F8B58}" type="presParOf" srcId="{0349B88C-00AD-4819-BB78-BF6CE867280C}" destId="{73474954-45E1-41BB-8803-0E3B8F4C982C}" srcOrd="2" destOrd="0" presId="urn:microsoft.com/office/officeart/2018/2/layout/IconVerticalSolidList"/>
    <dgm:cxn modelId="{E2A8690E-1483-4B40-A732-F1E6E4CC98CE}" type="presParOf" srcId="{0349B88C-00AD-4819-BB78-BF6CE867280C}" destId="{38186087-38BB-492E-96D4-D7B0662EB9BA}" srcOrd="3" destOrd="0" presId="urn:microsoft.com/office/officeart/2018/2/layout/IconVerticalSolidList"/>
    <dgm:cxn modelId="{A70D8A36-9230-4C08-AC64-4F57CAED5A41}" type="presParOf" srcId="{0349B88C-00AD-4819-BB78-BF6CE867280C}" destId="{BF258BDC-CAB2-446F-9500-834CF7D0EA69}" srcOrd="4" destOrd="0" presId="urn:microsoft.com/office/officeart/2018/2/layout/IconVerticalSolidList"/>
    <dgm:cxn modelId="{699DAFA0-B028-4E9D-BE75-AC5F9D9F894F}" type="presParOf" srcId="{2D4EA56C-5E8A-4DA9-B5A0-E36ECA83C311}" destId="{FEEF98C0-9736-4360-8D2D-20FD71347CD2}" srcOrd="1" destOrd="0" presId="urn:microsoft.com/office/officeart/2018/2/layout/IconVerticalSolidList"/>
    <dgm:cxn modelId="{35074BD3-1F06-4CA3-BA00-68947E7A4F76}" type="presParOf" srcId="{2D4EA56C-5E8A-4DA9-B5A0-E36ECA83C311}" destId="{0AC68EB1-6B42-4B61-BFE8-F6083D55DF54}" srcOrd="2" destOrd="0" presId="urn:microsoft.com/office/officeart/2018/2/layout/IconVerticalSolidList"/>
    <dgm:cxn modelId="{FF56F694-441A-429C-B0B8-F81C01AF24F9}" type="presParOf" srcId="{0AC68EB1-6B42-4B61-BFE8-F6083D55DF54}" destId="{B7CABB3C-FD05-4928-9CCB-E7C9F0261E31}" srcOrd="0" destOrd="0" presId="urn:microsoft.com/office/officeart/2018/2/layout/IconVerticalSolidList"/>
    <dgm:cxn modelId="{8C0F771E-D3E1-4B1E-ACA5-780F0E3E90EE}" type="presParOf" srcId="{0AC68EB1-6B42-4B61-BFE8-F6083D55DF54}" destId="{9AF23816-42BC-4392-9AE0-342440F21C9E}" srcOrd="1" destOrd="0" presId="urn:microsoft.com/office/officeart/2018/2/layout/IconVerticalSolidList"/>
    <dgm:cxn modelId="{D15874B4-C8F6-4964-970D-1957A538F090}" type="presParOf" srcId="{0AC68EB1-6B42-4B61-BFE8-F6083D55DF54}" destId="{957C2B37-F164-40CE-9805-1A4583F1693A}" srcOrd="2" destOrd="0" presId="urn:microsoft.com/office/officeart/2018/2/layout/IconVerticalSolidList"/>
    <dgm:cxn modelId="{0C327764-B1A7-4049-B4E6-554CA15CF8B4}" type="presParOf" srcId="{0AC68EB1-6B42-4B61-BFE8-F6083D55DF54}" destId="{B11C3982-9C9C-46E5-9347-59E061D91FFF}" srcOrd="3" destOrd="0" presId="urn:microsoft.com/office/officeart/2018/2/layout/IconVerticalSolidList"/>
    <dgm:cxn modelId="{16BB4992-ADA0-4E44-B3B2-07F07356D641}" type="presParOf" srcId="{2D4EA56C-5E8A-4DA9-B5A0-E36ECA83C311}" destId="{F42BCB1E-D6F7-4493-8573-F19B8DA18301}" srcOrd="3" destOrd="0" presId="urn:microsoft.com/office/officeart/2018/2/layout/IconVerticalSolidList"/>
    <dgm:cxn modelId="{F1DC4170-8AB8-4947-8D17-91586B884AB0}" type="presParOf" srcId="{2D4EA56C-5E8A-4DA9-B5A0-E36ECA83C311}" destId="{277D8F5E-3C3E-45D6-963A-5CA8DE5AB738}" srcOrd="4" destOrd="0" presId="urn:microsoft.com/office/officeart/2018/2/layout/IconVerticalSolidList"/>
    <dgm:cxn modelId="{8904E832-7087-4130-81FF-AE368B7EEF3C}" type="presParOf" srcId="{277D8F5E-3C3E-45D6-963A-5CA8DE5AB738}" destId="{18379077-53B4-4CE8-9DC6-2405731782FB}" srcOrd="0" destOrd="0" presId="urn:microsoft.com/office/officeart/2018/2/layout/IconVerticalSolidList"/>
    <dgm:cxn modelId="{4366E127-4EDA-4999-93C2-4DC2738437B5}" type="presParOf" srcId="{277D8F5E-3C3E-45D6-963A-5CA8DE5AB738}" destId="{0E8882AB-3A99-4234-90E3-EF5FAE7C0A84}" srcOrd="1" destOrd="0" presId="urn:microsoft.com/office/officeart/2018/2/layout/IconVerticalSolidList"/>
    <dgm:cxn modelId="{481F6FC7-CB8A-4FCB-AD4D-30C964FAD919}" type="presParOf" srcId="{277D8F5E-3C3E-45D6-963A-5CA8DE5AB738}" destId="{BEC91354-DC18-46B6-808D-191C7E3DCF53}" srcOrd="2" destOrd="0" presId="urn:microsoft.com/office/officeart/2018/2/layout/IconVerticalSolidList"/>
    <dgm:cxn modelId="{354E9CCF-0DC0-4BC7-97A4-9CDA3E1A8E2E}" type="presParOf" srcId="{277D8F5E-3C3E-45D6-963A-5CA8DE5AB738}" destId="{6C990926-DFAF-4BBE-B2DB-BD6215E17664}" srcOrd="3" destOrd="0" presId="urn:microsoft.com/office/officeart/2018/2/layout/IconVerticalSolidList"/>
    <dgm:cxn modelId="{FB52FFE1-94AD-4960-9529-C48707D64C18}" type="presParOf" srcId="{277D8F5E-3C3E-45D6-963A-5CA8DE5AB738}" destId="{4D2D33E3-1B8E-4E00-9141-8660ED24743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5A65A3-B313-4E5F-8B0D-6C74E1AF057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61D4DA-DF6A-4B74-B865-6FD97A557258}">
      <dgm:prSet/>
      <dgm:spPr/>
      <dgm:t>
        <a:bodyPr/>
        <a:lstStyle/>
        <a:p>
          <a:r>
            <a:rPr lang="en-US"/>
            <a:t>Takes time</a:t>
          </a:r>
        </a:p>
      </dgm:t>
    </dgm:pt>
    <dgm:pt modelId="{2E54A832-87B7-4EBB-85D0-889C87A7C373}" type="parTrans" cxnId="{308CAF9D-3646-4057-85EE-0C2A1CB3FC50}">
      <dgm:prSet/>
      <dgm:spPr/>
      <dgm:t>
        <a:bodyPr/>
        <a:lstStyle/>
        <a:p>
          <a:endParaRPr lang="en-US"/>
        </a:p>
      </dgm:t>
    </dgm:pt>
    <dgm:pt modelId="{971C29EF-4428-4635-957B-12CD5D4E9457}" type="sibTrans" cxnId="{308CAF9D-3646-4057-85EE-0C2A1CB3FC50}">
      <dgm:prSet/>
      <dgm:spPr/>
      <dgm:t>
        <a:bodyPr/>
        <a:lstStyle/>
        <a:p>
          <a:endParaRPr lang="en-US"/>
        </a:p>
      </dgm:t>
    </dgm:pt>
    <dgm:pt modelId="{0470E9EC-4F4E-4E87-ADB9-E80EAA2F07DF}">
      <dgm:prSet/>
      <dgm:spPr/>
      <dgm:t>
        <a:bodyPr/>
        <a:lstStyle/>
        <a:p>
          <a:r>
            <a:rPr lang="en-US"/>
            <a:t>Requires a good relationship</a:t>
          </a:r>
        </a:p>
      </dgm:t>
    </dgm:pt>
    <dgm:pt modelId="{947D379D-F15F-459C-9191-6BE04B047B32}" type="parTrans" cxnId="{86555E69-78CF-4B23-9953-DB9938DBC4D6}">
      <dgm:prSet/>
      <dgm:spPr/>
      <dgm:t>
        <a:bodyPr/>
        <a:lstStyle/>
        <a:p>
          <a:endParaRPr lang="en-US"/>
        </a:p>
      </dgm:t>
    </dgm:pt>
    <dgm:pt modelId="{905E55F5-EF0A-494D-922C-506E3880E3D0}" type="sibTrans" cxnId="{86555E69-78CF-4B23-9953-DB9938DBC4D6}">
      <dgm:prSet/>
      <dgm:spPr/>
      <dgm:t>
        <a:bodyPr/>
        <a:lstStyle/>
        <a:p>
          <a:endParaRPr lang="en-US"/>
        </a:p>
      </dgm:t>
    </dgm:pt>
    <dgm:pt modelId="{AE6F12D2-2C70-445A-AF1C-DB3887C2CA86}">
      <dgm:prSet/>
      <dgm:spPr/>
      <dgm:t>
        <a:bodyPr/>
        <a:lstStyle/>
        <a:p>
          <a:r>
            <a:rPr lang="en-US"/>
            <a:t>Difficult to articulate </a:t>
          </a:r>
        </a:p>
      </dgm:t>
    </dgm:pt>
    <dgm:pt modelId="{55AA61DA-75EC-4E78-92A2-D34BD8ACE8C7}" type="parTrans" cxnId="{45C2773E-D2A9-47F6-A32D-E62368B877B8}">
      <dgm:prSet/>
      <dgm:spPr/>
      <dgm:t>
        <a:bodyPr/>
        <a:lstStyle/>
        <a:p>
          <a:endParaRPr lang="en-US"/>
        </a:p>
      </dgm:t>
    </dgm:pt>
    <dgm:pt modelId="{FDCB1EBB-EB5C-41A0-8DA9-FE7DF61C179F}" type="sibTrans" cxnId="{45C2773E-D2A9-47F6-A32D-E62368B877B8}">
      <dgm:prSet/>
      <dgm:spPr/>
      <dgm:t>
        <a:bodyPr/>
        <a:lstStyle/>
        <a:p>
          <a:endParaRPr lang="en-US"/>
        </a:p>
      </dgm:t>
    </dgm:pt>
    <dgm:pt modelId="{0088240F-5B8C-4819-BFA7-1DE28E3EAAC1}">
      <dgm:prSet/>
      <dgm:spPr/>
      <dgm:t>
        <a:bodyPr/>
        <a:lstStyle/>
        <a:p>
          <a:r>
            <a:rPr lang="en-US"/>
            <a:t>Elicited through reflective listening</a:t>
          </a:r>
        </a:p>
      </dgm:t>
    </dgm:pt>
    <dgm:pt modelId="{B177AC67-C47E-452B-87EF-59F001F5BC5E}" type="parTrans" cxnId="{E3168253-B035-4E07-898E-D6DCCAB7008F}">
      <dgm:prSet/>
      <dgm:spPr/>
      <dgm:t>
        <a:bodyPr/>
        <a:lstStyle/>
        <a:p>
          <a:endParaRPr lang="en-US"/>
        </a:p>
      </dgm:t>
    </dgm:pt>
    <dgm:pt modelId="{8015E949-6328-4CA5-9D38-56BB6DF0D021}" type="sibTrans" cxnId="{E3168253-B035-4E07-898E-D6DCCAB7008F}">
      <dgm:prSet/>
      <dgm:spPr/>
      <dgm:t>
        <a:bodyPr/>
        <a:lstStyle/>
        <a:p>
          <a:endParaRPr lang="en-US"/>
        </a:p>
      </dgm:t>
    </dgm:pt>
    <dgm:pt modelId="{83B9333B-85B4-4AC6-A17C-6C21ED582BF9}">
      <dgm:prSet/>
      <dgm:spPr/>
      <dgm:t>
        <a:bodyPr/>
        <a:lstStyle/>
        <a:p>
          <a:r>
            <a:rPr lang="en-US"/>
            <a:t>Can be helpful to make suggestions</a:t>
          </a:r>
        </a:p>
      </dgm:t>
    </dgm:pt>
    <dgm:pt modelId="{A4D82D77-7632-4A64-9CE1-D375BAE47417}" type="parTrans" cxnId="{99069622-35FF-42F2-AFD5-87F7126198D4}">
      <dgm:prSet/>
      <dgm:spPr/>
      <dgm:t>
        <a:bodyPr/>
        <a:lstStyle/>
        <a:p>
          <a:endParaRPr lang="en-US"/>
        </a:p>
      </dgm:t>
    </dgm:pt>
    <dgm:pt modelId="{923C75A7-747C-4E8C-A8B0-4661125D828B}" type="sibTrans" cxnId="{99069622-35FF-42F2-AFD5-87F7126198D4}">
      <dgm:prSet/>
      <dgm:spPr/>
      <dgm:t>
        <a:bodyPr/>
        <a:lstStyle/>
        <a:p>
          <a:endParaRPr lang="en-US"/>
        </a:p>
      </dgm:t>
    </dgm:pt>
    <dgm:pt modelId="{6F303EB7-843A-4928-BE37-F63082314BB3}" type="pres">
      <dgm:prSet presAssocID="{715A65A3-B313-4E5F-8B0D-6C74E1AF0570}" presName="root" presStyleCnt="0">
        <dgm:presLayoutVars>
          <dgm:dir/>
          <dgm:resizeHandles val="exact"/>
        </dgm:presLayoutVars>
      </dgm:prSet>
      <dgm:spPr/>
    </dgm:pt>
    <dgm:pt modelId="{95785681-700E-4506-A10B-17B0C09142E0}" type="pres">
      <dgm:prSet presAssocID="{4861D4DA-DF6A-4B74-B865-6FD97A557258}" presName="compNode" presStyleCnt="0"/>
      <dgm:spPr/>
    </dgm:pt>
    <dgm:pt modelId="{8F68D642-AF3B-45E0-97B8-7E132CEF3F0A}" type="pres">
      <dgm:prSet presAssocID="{4861D4DA-DF6A-4B74-B865-6FD97A557258}" presName="bgRect" presStyleLbl="bgShp" presStyleIdx="0" presStyleCnt="5"/>
      <dgm:spPr/>
    </dgm:pt>
    <dgm:pt modelId="{1647162F-8448-4DEC-A53C-70B250CCF0BE}" type="pres">
      <dgm:prSet presAssocID="{4861D4DA-DF6A-4B74-B865-6FD97A55725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749C0306-8E7D-4A3F-AE67-4E415F35ED4C}" type="pres">
      <dgm:prSet presAssocID="{4861D4DA-DF6A-4B74-B865-6FD97A557258}" presName="spaceRect" presStyleCnt="0"/>
      <dgm:spPr/>
    </dgm:pt>
    <dgm:pt modelId="{03D8A9ED-BE85-4C1B-9C2C-13A515BDFBBA}" type="pres">
      <dgm:prSet presAssocID="{4861D4DA-DF6A-4B74-B865-6FD97A557258}" presName="parTx" presStyleLbl="revTx" presStyleIdx="0" presStyleCnt="5">
        <dgm:presLayoutVars>
          <dgm:chMax val="0"/>
          <dgm:chPref val="0"/>
        </dgm:presLayoutVars>
      </dgm:prSet>
      <dgm:spPr/>
    </dgm:pt>
    <dgm:pt modelId="{4A36192A-DE43-4D68-97B4-DAF47E4F513D}" type="pres">
      <dgm:prSet presAssocID="{971C29EF-4428-4635-957B-12CD5D4E9457}" presName="sibTrans" presStyleCnt="0"/>
      <dgm:spPr/>
    </dgm:pt>
    <dgm:pt modelId="{57B2949D-AAAE-4AFD-B908-F8A0BFE24160}" type="pres">
      <dgm:prSet presAssocID="{0470E9EC-4F4E-4E87-ADB9-E80EAA2F07DF}" presName="compNode" presStyleCnt="0"/>
      <dgm:spPr/>
    </dgm:pt>
    <dgm:pt modelId="{D42EFB5A-5606-41BF-83C4-91A329A76EA1}" type="pres">
      <dgm:prSet presAssocID="{0470E9EC-4F4E-4E87-ADB9-E80EAA2F07DF}" presName="bgRect" presStyleLbl="bgShp" presStyleIdx="1" presStyleCnt="5"/>
      <dgm:spPr/>
    </dgm:pt>
    <dgm:pt modelId="{FDB2335C-1165-43A8-81C6-A6AB206AD08C}" type="pres">
      <dgm:prSet presAssocID="{0470E9EC-4F4E-4E87-ADB9-E80EAA2F07D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F2004CC3-AF71-4104-A176-75D6C4A9BF3A}" type="pres">
      <dgm:prSet presAssocID="{0470E9EC-4F4E-4E87-ADB9-E80EAA2F07DF}" presName="spaceRect" presStyleCnt="0"/>
      <dgm:spPr/>
    </dgm:pt>
    <dgm:pt modelId="{741E9045-B2D9-4C61-BFD6-C80A2B00F951}" type="pres">
      <dgm:prSet presAssocID="{0470E9EC-4F4E-4E87-ADB9-E80EAA2F07DF}" presName="parTx" presStyleLbl="revTx" presStyleIdx="1" presStyleCnt="5">
        <dgm:presLayoutVars>
          <dgm:chMax val="0"/>
          <dgm:chPref val="0"/>
        </dgm:presLayoutVars>
      </dgm:prSet>
      <dgm:spPr/>
    </dgm:pt>
    <dgm:pt modelId="{94E27F12-5E8A-49A8-8CBA-A300657E177B}" type="pres">
      <dgm:prSet presAssocID="{905E55F5-EF0A-494D-922C-506E3880E3D0}" presName="sibTrans" presStyleCnt="0"/>
      <dgm:spPr/>
    </dgm:pt>
    <dgm:pt modelId="{8328D225-6FA2-4B9E-AF97-09387B47AFD2}" type="pres">
      <dgm:prSet presAssocID="{AE6F12D2-2C70-445A-AF1C-DB3887C2CA86}" presName="compNode" presStyleCnt="0"/>
      <dgm:spPr/>
    </dgm:pt>
    <dgm:pt modelId="{16A8ABBD-8280-4846-BF40-89561C9985EF}" type="pres">
      <dgm:prSet presAssocID="{AE6F12D2-2C70-445A-AF1C-DB3887C2CA86}" presName="bgRect" presStyleLbl="bgShp" presStyleIdx="2" presStyleCnt="5"/>
      <dgm:spPr/>
    </dgm:pt>
    <dgm:pt modelId="{24DD0BB4-71AE-467C-8A00-70D06CFEBAEA}" type="pres">
      <dgm:prSet presAssocID="{AE6F12D2-2C70-445A-AF1C-DB3887C2CA8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FA99F420-5F63-4BD0-B54A-0CEF80421D99}" type="pres">
      <dgm:prSet presAssocID="{AE6F12D2-2C70-445A-AF1C-DB3887C2CA86}" presName="spaceRect" presStyleCnt="0"/>
      <dgm:spPr/>
    </dgm:pt>
    <dgm:pt modelId="{83CE1A0A-FCDD-4CA7-87A7-C7167A68B40E}" type="pres">
      <dgm:prSet presAssocID="{AE6F12D2-2C70-445A-AF1C-DB3887C2CA86}" presName="parTx" presStyleLbl="revTx" presStyleIdx="2" presStyleCnt="5">
        <dgm:presLayoutVars>
          <dgm:chMax val="0"/>
          <dgm:chPref val="0"/>
        </dgm:presLayoutVars>
      </dgm:prSet>
      <dgm:spPr/>
    </dgm:pt>
    <dgm:pt modelId="{7775BFD3-74E8-4806-BEEB-22332D8B34CD}" type="pres">
      <dgm:prSet presAssocID="{FDCB1EBB-EB5C-41A0-8DA9-FE7DF61C179F}" presName="sibTrans" presStyleCnt="0"/>
      <dgm:spPr/>
    </dgm:pt>
    <dgm:pt modelId="{50A0A9DA-A3B1-4C84-970A-D08BEAC7FAD5}" type="pres">
      <dgm:prSet presAssocID="{0088240F-5B8C-4819-BFA7-1DE28E3EAAC1}" presName="compNode" presStyleCnt="0"/>
      <dgm:spPr/>
    </dgm:pt>
    <dgm:pt modelId="{01981A85-51B5-4F8D-A3DE-DCD65EE76C9A}" type="pres">
      <dgm:prSet presAssocID="{0088240F-5B8C-4819-BFA7-1DE28E3EAAC1}" presName="bgRect" presStyleLbl="bgShp" presStyleIdx="3" presStyleCnt="5"/>
      <dgm:spPr/>
    </dgm:pt>
    <dgm:pt modelId="{F29EE262-DAC4-4E3C-ACFF-746A8B2329D4}" type="pres">
      <dgm:prSet presAssocID="{0088240F-5B8C-4819-BFA7-1DE28E3EAAC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phones"/>
        </a:ext>
      </dgm:extLst>
    </dgm:pt>
    <dgm:pt modelId="{B6B6F07D-725C-4A59-9284-18563783D6D1}" type="pres">
      <dgm:prSet presAssocID="{0088240F-5B8C-4819-BFA7-1DE28E3EAAC1}" presName="spaceRect" presStyleCnt="0"/>
      <dgm:spPr/>
    </dgm:pt>
    <dgm:pt modelId="{329AD158-AA94-440F-8FBD-797227004A6B}" type="pres">
      <dgm:prSet presAssocID="{0088240F-5B8C-4819-BFA7-1DE28E3EAAC1}" presName="parTx" presStyleLbl="revTx" presStyleIdx="3" presStyleCnt="5">
        <dgm:presLayoutVars>
          <dgm:chMax val="0"/>
          <dgm:chPref val="0"/>
        </dgm:presLayoutVars>
      </dgm:prSet>
      <dgm:spPr/>
    </dgm:pt>
    <dgm:pt modelId="{DC671BCA-F6C0-4FAB-83B1-F155C80AE22A}" type="pres">
      <dgm:prSet presAssocID="{8015E949-6328-4CA5-9D38-56BB6DF0D021}" presName="sibTrans" presStyleCnt="0"/>
      <dgm:spPr/>
    </dgm:pt>
    <dgm:pt modelId="{68A5D19F-7083-4F99-9094-E62989A7CE3B}" type="pres">
      <dgm:prSet presAssocID="{83B9333B-85B4-4AC6-A17C-6C21ED582BF9}" presName="compNode" presStyleCnt="0"/>
      <dgm:spPr/>
    </dgm:pt>
    <dgm:pt modelId="{BA49C4A0-C488-4D0A-B747-1C1664EC0EE5}" type="pres">
      <dgm:prSet presAssocID="{83B9333B-85B4-4AC6-A17C-6C21ED582BF9}" presName="bgRect" presStyleLbl="bgShp" presStyleIdx="4" presStyleCnt="5"/>
      <dgm:spPr/>
    </dgm:pt>
    <dgm:pt modelId="{1EA75039-9C49-47BA-BE91-93D09DAB9060}" type="pres">
      <dgm:prSet presAssocID="{83B9333B-85B4-4AC6-A17C-6C21ED582BF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bulb"/>
        </a:ext>
      </dgm:extLst>
    </dgm:pt>
    <dgm:pt modelId="{09200515-B0E2-4E89-B46A-A593FB3F0892}" type="pres">
      <dgm:prSet presAssocID="{83B9333B-85B4-4AC6-A17C-6C21ED582BF9}" presName="spaceRect" presStyleCnt="0"/>
      <dgm:spPr/>
    </dgm:pt>
    <dgm:pt modelId="{0F0B51D2-DEFF-484A-A431-174335B70522}" type="pres">
      <dgm:prSet presAssocID="{83B9333B-85B4-4AC6-A17C-6C21ED582BF9}" presName="parTx" presStyleLbl="revTx" presStyleIdx="4" presStyleCnt="5">
        <dgm:presLayoutVars>
          <dgm:chMax val="0"/>
          <dgm:chPref val="0"/>
        </dgm:presLayoutVars>
      </dgm:prSet>
      <dgm:spPr/>
    </dgm:pt>
  </dgm:ptLst>
  <dgm:cxnLst>
    <dgm:cxn modelId="{99069622-35FF-42F2-AFD5-87F7126198D4}" srcId="{715A65A3-B313-4E5F-8B0D-6C74E1AF0570}" destId="{83B9333B-85B4-4AC6-A17C-6C21ED582BF9}" srcOrd="4" destOrd="0" parTransId="{A4D82D77-7632-4A64-9CE1-D375BAE47417}" sibTransId="{923C75A7-747C-4E8C-A8B0-4661125D828B}"/>
    <dgm:cxn modelId="{3BB4D236-E918-45C8-8984-60288C3B1403}" type="presOf" srcId="{0088240F-5B8C-4819-BFA7-1DE28E3EAAC1}" destId="{329AD158-AA94-440F-8FBD-797227004A6B}" srcOrd="0" destOrd="0" presId="urn:microsoft.com/office/officeart/2018/2/layout/IconVerticalSolidList"/>
    <dgm:cxn modelId="{45C2773E-D2A9-47F6-A32D-E62368B877B8}" srcId="{715A65A3-B313-4E5F-8B0D-6C74E1AF0570}" destId="{AE6F12D2-2C70-445A-AF1C-DB3887C2CA86}" srcOrd="2" destOrd="0" parTransId="{55AA61DA-75EC-4E78-92A2-D34BD8ACE8C7}" sibTransId="{FDCB1EBB-EB5C-41A0-8DA9-FE7DF61C179F}"/>
    <dgm:cxn modelId="{86555E69-78CF-4B23-9953-DB9938DBC4D6}" srcId="{715A65A3-B313-4E5F-8B0D-6C74E1AF0570}" destId="{0470E9EC-4F4E-4E87-ADB9-E80EAA2F07DF}" srcOrd="1" destOrd="0" parTransId="{947D379D-F15F-459C-9191-6BE04B047B32}" sibTransId="{905E55F5-EF0A-494D-922C-506E3880E3D0}"/>
    <dgm:cxn modelId="{69A7BD6F-2F4D-4506-B296-D7B87A4F9178}" type="presOf" srcId="{4861D4DA-DF6A-4B74-B865-6FD97A557258}" destId="{03D8A9ED-BE85-4C1B-9C2C-13A515BDFBBA}" srcOrd="0" destOrd="0" presId="urn:microsoft.com/office/officeart/2018/2/layout/IconVerticalSolidList"/>
    <dgm:cxn modelId="{B60BC171-6D38-4D01-908F-CE4B8FE6C3BF}" type="presOf" srcId="{AE6F12D2-2C70-445A-AF1C-DB3887C2CA86}" destId="{83CE1A0A-FCDD-4CA7-87A7-C7167A68B40E}" srcOrd="0" destOrd="0" presId="urn:microsoft.com/office/officeart/2018/2/layout/IconVerticalSolidList"/>
    <dgm:cxn modelId="{9F040072-9306-46FA-ACD1-90DD090F147F}" type="presOf" srcId="{715A65A3-B313-4E5F-8B0D-6C74E1AF0570}" destId="{6F303EB7-843A-4928-BE37-F63082314BB3}" srcOrd="0" destOrd="0" presId="urn:microsoft.com/office/officeart/2018/2/layout/IconVerticalSolidList"/>
    <dgm:cxn modelId="{E3168253-B035-4E07-898E-D6DCCAB7008F}" srcId="{715A65A3-B313-4E5F-8B0D-6C74E1AF0570}" destId="{0088240F-5B8C-4819-BFA7-1DE28E3EAAC1}" srcOrd="3" destOrd="0" parTransId="{B177AC67-C47E-452B-87EF-59F001F5BC5E}" sibTransId="{8015E949-6328-4CA5-9D38-56BB6DF0D021}"/>
    <dgm:cxn modelId="{308CAF9D-3646-4057-85EE-0C2A1CB3FC50}" srcId="{715A65A3-B313-4E5F-8B0D-6C74E1AF0570}" destId="{4861D4DA-DF6A-4B74-B865-6FD97A557258}" srcOrd="0" destOrd="0" parTransId="{2E54A832-87B7-4EBB-85D0-889C87A7C373}" sibTransId="{971C29EF-4428-4635-957B-12CD5D4E9457}"/>
    <dgm:cxn modelId="{8B2100BC-FDAF-44E5-B8EA-EDBA171CDDFE}" type="presOf" srcId="{83B9333B-85B4-4AC6-A17C-6C21ED582BF9}" destId="{0F0B51D2-DEFF-484A-A431-174335B70522}" srcOrd="0" destOrd="0" presId="urn:microsoft.com/office/officeart/2018/2/layout/IconVerticalSolidList"/>
    <dgm:cxn modelId="{53441FF6-15F2-4763-943F-6FEC2B218838}" type="presOf" srcId="{0470E9EC-4F4E-4E87-ADB9-E80EAA2F07DF}" destId="{741E9045-B2D9-4C61-BFD6-C80A2B00F951}" srcOrd="0" destOrd="0" presId="urn:microsoft.com/office/officeart/2018/2/layout/IconVerticalSolidList"/>
    <dgm:cxn modelId="{9A058C35-6CD1-49D8-B287-9EBE8C46156D}" type="presParOf" srcId="{6F303EB7-843A-4928-BE37-F63082314BB3}" destId="{95785681-700E-4506-A10B-17B0C09142E0}" srcOrd="0" destOrd="0" presId="urn:microsoft.com/office/officeart/2018/2/layout/IconVerticalSolidList"/>
    <dgm:cxn modelId="{09803503-C743-402F-AEB7-F642193E68B3}" type="presParOf" srcId="{95785681-700E-4506-A10B-17B0C09142E0}" destId="{8F68D642-AF3B-45E0-97B8-7E132CEF3F0A}" srcOrd="0" destOrd="0" presId="urn:microsoft.com/office/officeart/2018/2/layout/IconVerticalSolidList"/>
    <dgm:cxn modelId="{7718EAA3-638C-439A-9867-D47ED6CBC0A5}" type="presParOf" srcId="{95785681-700E-4506-A10B-17B0C09142E0}" destId="{1647162F-8448-4DEC-A53C-70B250CCF0BE}" srcOrd="1" destOrd="0" presId="urn:microsoft.com/office/officeart/2018/2/layout/IconVerticalSolidList"/>
    <dgm:cxn modelId="{8F783166-5EF5-4455-B94A-C53355709327}" type="presParOf" srcId="{95785681-700E-4506-A10B-17B0C09142E0}" destId="{749C0306-8E7D-4A3F-AE67-4E415F35ED4C}" srcOrd="2" destOrd="0" presId="urn:microsoft.com/office/officeart/2018/2/layout/IconVerticalSolidList"/>
    <dgm:cxn modelId="{CD195D41-4C68-4BF7-8900-2D2F3B0F436B}" type="presParOf" srcId="{95785681-700E-4506-A10B-17B0C09142E0}" destId="{03D8A9ED-BE85-4C1B-9C2C-13A515BDFBBA}" srcOrd="3" destOrd="0" presId="urn:microsoft.com/office/officeart/2018/2/layout/IconVerticalSolidList"/>
    <dgm:cxn modelId="{A1FF536F-0317-44E8-8EC6-BD06ABA2160C}" type="presParOf" srcId="{6F303EB7-843A-4928-BE37-F63082314BB3}" destId="{4A36192A-DE43-4D68-97B4-DAF47E4F513D}" srcOrd="1" destOrd="0" presId="urn:microsoft.com/office/officeart/2018/2/layout/IconVerticalSolidList"/>
    <dgm:cxn modelId="{0CE60E88-DE85-447D-88CC-F88463DA9E12}" type="presParOf" srcId="{6F303EB7-843A-4928-BE37-F63082314BB3}" destId="{57B2949D-AAAE-4AFD-B908-F8A0BFE24160}" srcOrd="2" destOrd="0" presId="urn:microsoft.com/office/officeart/2018/2/layout/IconVerticalSolidList"/>
    <dgm:cxn modelId="{2F468299-F298-48E1-B23B-1FDD3FB86ED1}" type="presParOf" srcId="{57B2949D-AAAE-4AFD-B908-F8A0BFE24160}" destId="{D42EFB5A-5606-41BF-83C4-91A329A76EA1}" srcOrd="0" destOrd="0" presId="urn:microsoft.com/office/officeart/2018/2/layout/IconVerticalSolidList"/>
    <dgm:cxn modelId="{5A296975-B9B2-439E-8B70-5C67334304BD}" type="presParOf" srcId="{57B2949D-AAAE-4AFD-B908-F8A0BFE24160}" destId="{FDB2335C-1165-43A8-81C6-A6AB206AD08C}" srcOrd="1" destOrd="0" presId="urn:microsoft.com/office/officeart/2018/2/layout/IconVerticalSolidList"/>
    <dgm:cxn modelId="{E4AA5D1F-8B24-4BBB-BFAE-312544D86ADC}" type="presParOf" srcId="{57B2949D-AAAE-4AFD-B908-F8A0BFE24160}" destId="{F2004CC3-AF71-4104-A176-75D6C4A9BF3A}" srcOrd="2" destOrd="0" presId="urn:microsoft.com/office/officeart/2018/2/layout/IconVerticalSolidList"/>
    <dgm:cxn modelId="{C9303D85-AC4A-4631-AFDF-E77844CC4A8C}" type="presParOf" srcId="{57B2949D-AAAE-4AFD-B908-F8A0BFE24160}" destId="{741E9045-B2D9-4C61-BFD6-C80A2B00F951}" srcOrd="3" destOrd="0" presId="urn:microsoft.com/office/officeart/2018/2/layout/IconVerticalSolidList"/>
    <dgm:cxn modelId="{75774A89-9BAD-4BA2-8B6B-F190E5C137E2}" type="presParOf" srcId="{6F303EB7-843A-4928-BE37-F63082314BB3}" destId="{94E27F12-5E8A-49A8-8CBA-A300657E177B}" srcOrd="3" destOrd="0" presId="urn:microsoft.com/office/officeart/2018/2/layout/IconVerticalSolidList"/>
    <dgm:cxn modelId="{336F0BC1-7321-4576-B082-ADFF680B8039}" type="presParOf" srcId="{6F303EB7-843A-4928-BE37-F63082314BB3}" destId="{8328D225-6FA2-4B9E-AF97-09387B47AFD2}" srcOrd="4" destOrd="0" presId="urn:microsoft.com/office/officeart/2018/2/layout/IconVerticalSolidList"/>
    <dgm:cxn modelId="{637EF8B4-49F5-4A2A-8B35-5E4A3B2EDE93}" type="presParOf" srcId="{8328D225-6FA2-4B9E-AF97-09387B47AFD2}" destId="{16A8ABBD-8280-4846-BF40-89561C9985EF}" srcOrd="0" destOrd="0" presId="urn:microsoft.com/office/officeart/2018/2/layout/IconVerticalSolidList"/>
    <dgm:cxn modelId="{8BDA682B-FEC4-4229-B8C1-46AFFB84C0CC}" type="presParOf" srcId="{8328D225-6FA2-4B9E-AF97-09387B47AFD2}" destId="{24DD0BB4-71AE-467C-8A00-70D06CFEBAEA}" srcOrd="1" destOrd="0" presId="urn:microsoft.com/office/officeart/2018/2/layout/IconVerticalSolidList"/>
    <dgm:cxn modelId="{E5BF004A-11F4-4044-90AA-A7452D8939A8}" type="presParOf" srcId="{8328D225-6FA2-4B9E-AF97-09387B47AFD2}" destId="{FA99F420-5F63-4BD0-B54A-0CEF80421D99}" srcOrd="2" destOrd="0" presId="urn:microsoft.com/office/officeart/2018/2/layout/IconVerticalSolidList"/>
    <dgm:cxn modelId="{44A8FB79-B4B4-4520-87DE-F656F0A198BE}" type="presParOf" srcId="{8328D225-6FA2-4B9E-AF97-09387B47AFD2}" destId="{83CE1A0A-FCDD-4CA7-87A7-C7167A68B40E}" srcOrd="3" destOrd="0" presId="urn:microsoft.com/office/officeart/2018/2/layout/IconVerticalSolidList"/>
    <dgm:cxn modelId="{D07546EF-38A1-45B2-8CED-2E5FA0A30F80}" type="presParOf" srcId="{6F303EB7-843A-4928-BE37-F63082314BB3}" destId="{7775BFD3-74E8-4806-BEEB-22332D8B34CD}" srcOrd="5" destOrd="0" presId="urn:microsoft.com/office/officeart/2018/2/layout/IconVerticalSolidList"/>
    <dgm:cxn modelId="{96E9F3DE-4797-4791-9D33-C916A8D69508}" type="presParOf" srcId="{6F303EB7-843A-4928-BE37-F63082314BB3}" destId="{50A0A9DA-A3B1-4C84-970A-D08BEAC7FAD5}" srcOrd="6" destOrd="0" presId="urn:microsoft.com/office/officeart/2018/2/layout/IconVerticalSolidList"/>
    <dgm:cxn modelId="{AADA6E1F-5D47-4BFB-9680-D53B0EBC6D55}" type="presParOf" srcId="{50A0A9DA-A3B1-4C84-970A-D08BEAC7FAD5}" destId="{01981A85-51B5-4F8D-A3DE-DCD65EE76C9A}" srcOrd="0" destOrd="0" presId="urn:microsoft.com/office/officeart/2018/2/layout/IconVerticalSolidList"/>
    <dgm:cxn modelId="{DDA59BC9-D708-4E19-A7D2-3DBF584449EE}" type="presParOf" srcId="{50A0A9DA-A3B1-4C84-970A-D08BEAC7FAD5}" destId="{F29EE262-DAC4-4E3C-ACFF-746A8B2329D4}" srcOrd="1" destOrd="0" presId="urn:microsoft.com/office/officeart/2018/2/layout/IconVerticalSolidList"/>
    <dgm:cxn modelId="{A410D203-E02C-49FC-91D8-210DD112D447}" type="presParOf" srcId="{50A0A9DA-A3B1-4C84-970A-D08BEAC7FAD5}" destId="{B6B6F07D-725C-4A59-9284-18563783D6D1}" srcOrd="2" destOrd="0" presId="urn:microsoft.com/office/officeart/2018/2/layout/IconVerticalSolidList"/>
    <dgm:cxn modelId="{E392D554-45E9-460C-8E00-445B5F6D764B}" type="presParOf" srcId="{50A0A9DA-A3B1-4C84-970A-D08BEAC7FAD5}" destId="{329AD158-AA94-440F-8FBD-797227004A6B}" srcOrd="3" destOrd="0" presId="urn:microsoft.com/office/officeart/2018/2/layout/IconVerticalSolidList"/>
    <dgm:cxn modelId="{0DAD4159-4090-4F02-BC72-954A4D486E8B}" type="presParOf" srcId="{6F303EB7-843A-4928-BE37-F63082314BB3}" destId="{DC671BCA-F6C0-4FAB-83B1-F155C80AE22A}" srcOrd="7" destOrd="0" presId="urn:microsoft.com/office/officeart/2018/2/layout/IconVerticalSolidList"/>
    <dgm:cxn modelId="{F0D080C3-05BE-493D-8802-62284E9BB126}" type="presParOf" srcId="{6F303EB7-843A-4928-BE37-F63082314BB3}" destId="{68A5D19F-7083-4F99-9094-E62989A7CE3B}" srcOrd="8" destOrd="0" presId="urn:microsoft.com/office/officeart/2018/2/layout/IconVerticalSolidList"/>
    <dgm:cxn modelId="{41C8583C-6A8F-4DB2-A65E-5AD42EC273BC}" type="presParOf" srcId="{68A5D19F-7083-4F99-9094-E62989A7CE3B}" destId="{BA49C4A0-C488-4D0A-B747-1C1664EC0EE5}" srcOrd="0" destOrd="0" presId="urn:microsoft.com/office/officeart/2018/2/layout/IconVerticalSolidList"/>
    <dgm:cxn modelId="{E157A666-4001-47F5-9957-D6323C610DD7}" type="presParOf" srcId="{68A5D19F-7083-4F99-9094-E62989A7CE3B}" destId="{1EA75039-9C49-47BA-BE91-93D09DAB9060}" srcOrd="1" destOrd="0" presId="urn:microsoft.com/office/officeart/2018/2/layout/IconVerticalSolidList"/>
    <dgm:cxn modelId="{CE443D58-17B3-45F3-B682-06ACC2045AE5}" type="presParOf" srcId="{68A5D19F-7083-4F99-9094-E62989A7CE3B}" destId="{09200515-B0E2-4E89-B46A-A593FB3F0892}" srcOrd="2" destOrd="0" presId="urn:microsoft.com/office/officeart/2018/2/layout/IconVerticalSolidList"/>
    <dgm:cxn modelId="{BE2E8D5A-9F44-4EBF-B76A-C09ADB7B644F}" type="presParOf" srcId="{68A5D19F-7083-4F99-9094-E62989A7CE3B}" destId="{0F0B51D2-DEFF-484A-A431-174335B7052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99ACDF-42C1-4E43-81A9-A35FEAA551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629F40C-C196-4949-96B0-BE6FD3095D8C}">
      <dgm:prSet/>
      <dgm:spPr/>
      <dgm:t>
        <a:bodyPr/>
        <a:lstStyle/>
        <a:p>
          <a:r>
            <a:rPr lang="en-US"/>
            <a:t>Instead of “ I want to be medication compliant” ask “what might be different if you were stable on your medication?” A better goal might be “ If my medications work I can go back to school and finish my degree”</a:t>
          </a:r>
        </a:p>
      </dgm:t>
    </dgm:pt>
    <dgm:pt modelId="{B8355E6E-FAC6-492B-B2C7-48FF4FB11067}" type="parTrans" cxnId="{B6FAE009-8D79-475C-B7FF-B8CC27515852}">
      <dgm:prSet/>
      <dgm:spPr/>
      <dgm:t>
        <a:bodyPr/>
        <a:lstStyle/>
        <a:p>
          <a:endParaRPr lang="en-US"/>
        </a:p>
      </dgm:t>
    </dgm:pt>
    <dgm:pt modelId="{EC7C2766-3C0D-4A7F-A2B1-8CE30CCC0B70}" type="sibTrans" cxnId="{B6FAE009-8D79-475C-B7FF-B8CC27515852}">
      <dgm:prSet/>
      <dgm:spPr/>
      <dgm:t>
        <a:bodyPr/>
        <a:lstStyle/>
        <a:p>
          <a:endParaRPr lang="en-US"/>
        </a:p>
      </dgm:t>
    </dgm:pt>
    <dgm:pt modelId="{2F9350F1-271F-4524-9AF1-B8564195301E}">
      <dgm:prSet/>
      <dgm:spPr/>
      <dgm:t>
        <a:bodyPr/>
        <a:lstStyle/>
        <a:p>
          <a:r>
            <a:rPr lang="en-US"/>
            <a:t>Instead of “I want to stay out of jail” by staying out of jail…”I want to get my job back at the construction company so I have money for a better apartment.</a:t>
          </a:r>
        </a:p>
      </dgm:t>
    </dgm:pt>
    <dgm:pt modelId="{D2135C23-6238-4396-9259-040D026E318F}" type="parTrans" cxnId="{E0371E7F-DBB3-4094-BB31-0B7085278A20}">
      <dgm:prSet/>
      <dgm:spPr/>
      <dgm:t>
        <a:bodyPr/>
        <a:lstStyle/>
        <a:p>
          <a:endParaRPr lang="en-US"/>
        </a:p>
      </dgm:t>
    </dgm:pt>
    <dgm:pt modelId="{E62EC7C0-8389-4336-918A-AD57EF88F02E}" type="sibTrans" cxnId="{E0371E7F-DBB3-4094-BB31-0B7085278A20}">
      <dgm:prSet/>
      <dgm:spPr/>
      <dgm:t>
        <a:bodyPr/>
        <a:lstStyle/>
        <a:p>
          <a:endParaRPr lang="en-US"/>
        </a:p>
      </dgm:t>
    </dgm:pt>
    <dgm:pt modelId="{8C5AB4BA-12D8-42BA-8823-ADCAC5952725}" type="pres">
      <dgm:prSet presAssocID="{5299ACDF-42C1-4E43-81A9-A35FEAA551C0}" presName="linear" presStyleCnt="0">
        <dgm:presLayoutVars>
          <dgm:animLvl val="lvl"/>
          <dgm:resizeHandles val="exact"/>
        </dgm:presLayoutVars>
      </dgm:prSet>
      <dgm:spPr/>
    </dgm:pt>
    <dgm:pt modelId="{3F9EDAC2-185E-410C-A3D3-2C3D50ADD9DD}" type="pres">
      <dgm:prSet presAssocID="{2629F40C-C196-4949-96B0-BE6FD3095D8C}" presName="parentText" presStyleLbl="node1" presStyleIdx="0" presStyleCnt="2">
        <dgm:presLayoutVars>
          <dgm:chMax val="0"/>
          <dgm:bulletEnabled val="1"/>
        </dgm:presLayoutVars>
      </dgm:prSet>
      <dgm:spPr/>
    </dgm:pt>
    <dgm:pt modelId="{F1AFCCB8-6810-4D91-9F41-30A5DB85CBDE}" type="pres">
      <dgm:prSet presAssocID="{EC7C2766-3C0D-4A7F-A2B1-8CE30CCC0B70}" presName="spacer" presStyleCnt="0"/>
      <dgm:spPr/>
    </dgm:pt>
    <dgm:pt modelId="{1ABF3FAC-39F5-4C0C-BC4E-F200F56D0382}" type="pres">
      <dgm:prSet presAssocID="{2F9350F1-271F-4524-9AF1-B8564195301E}" presName="parentText" presStyleLbl="node1" presStyleIdx="1" presStyleCnt="2">
        <dgm:presLayoutVars>
          <dgm:chMax val="0"/>
          <dgm:bulletEnabled val="1"/>
        </dgm:presLayoutVars>
      </dgm:prSet>
      <dgm:spPr/>
    </dgm:pt>
  </dgm:ptLst>
  <dgm:cxnLst>
    <dgm:cxn modelId="{B6FAE009-8D79-475C-B7FF-B8CC27515852}" srcId="{5299ACDF-42C1-4E43-81A9-A35FEAA551C0}" destId="{2629F40C-C196-4949-96B0-BE6FD3095D8C}" srcOrd="0" destOrd="0" parTransId="{B8355E6E-FAC6-492B-B2C7-48FF4FB11067}" sibTransId="{EC7C2766-3C0D-4A7F-A2B1-8CE30CCC0B70}"/>
    <dgm:cxn modelId="{93E2072F-3770-4D9E-B69A-27ECBFFF082B}" type="presOf" srcId="{5299ACDF-42C1-4E43-81A9-A35FEAA551C0}" destId="{8C5AB4BA-12D8-42BA-8823-ADCAC5952725}" srcOrd="0" destOrd="0" presId="urn:microsoft.com/office/officeart/2005/8/layout/vList2"/>
    <dgm:cxn modelId="{E0371E7F-DBB3-4094-BB31-0B7085278A20}" srcId="{5299ACDF-42C1-4E43-81A9-A35FEAA551C0}" destId="{2F9350F1-271F-4524-9AF1-B8564195301E}" srcOrd="1" destOrd="0" parTransId="{D2135C23-6238-4396-9259-040D026E318F}" sibTransId="{E62EC7C0-8389-4336-918A-AD57EF88F02E}"/>
    <dgm:cxn modelId="{E0026FEE-4993-410B-8E7F-3BA1572D4936}" type="presOf" srcId="{2F9350F1-271F-4524-9AF1-B8564195301E}" destId="{1ABF3FAC-39F5-4C0C-BC4E-F200F56D0382}" srcOrd="0" destOrd="0" presId="urn:microsoft.com/office/officeart/2005/8/layout/vList2"/>
    <dgm:cxn modelId="{7BA031FD-C07E-4C5B-99AB-AAA961D80928}" type="presOf" srcId="{2629F40C-C196-4949-96B0-BE6FD3095D8C}" destId="{3F9EDAC2-185E-410C-A3D3-2C3D50ADD9DD}" srcOrd="0" destOrd="0" presId="urn:microsoft.com/office/officeart/2005/8/layout/vList2"/>
    <dgm:cxn modelId="{CB382A97-BA44-4286-B5A0-DB32486031DD}" type="presParOf" srcId="{8C5AB4BA-12D8-42BA-8823-ADCAC5952725}" destId="{3F9EDAC2-185E-410C-A3D3-2C3D50ADD9DD}" srcOrd="0" destOrd="0" presId="urn:microsoft.com/office/officeart/2005/8/layout/vList2"/>
    <dgm:cxn modelId="{F4095C04-8F67-4967-8111-F29494CB41BA}" type="presParOf" srcId="{8C5AB4BA-12D8-42BA-8823-ADCAC5952725}" destId="{F1AFCCB8-6810-4D91-9F41-30A5DB85CBDE}" srcOrd="1" destOrd="0" presId="urn:microsoft.com/office/officeart/2005/8/layout/vList2"/>
    <dgm:cxn modelId="{A91EEEE9-1131-470C-9A69-C50992691ED3}" type="presParOf" srcId="{8C5AB4BA-12D8-42BA-8823-ADCAC5952725}" destId="{1ABF3FAC-39F5-4C0C-BC4E-F200F56D038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2B9109-66F0-49BE-982A-F125B2DD5AD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B71D902-B2DE-4224-A77C-5BBAC97AB1F9}">
      <dgm:prSet/>
      <dgm:spPr/>
      <dgm:t>
        <a:bodyPr/>
        <a:lstStyle/>
        <a:p>
          <a:r>
            <a:rPr lang="en-US"/>
            <a:t>Examples include interventions such as; </a:t>
          </a:r>
        </a:p>
      </dgm:t>
    </dgm:pt>
    <dgm:pt modelId="{2701CC1E-8A5C-4082-8751-4B73F6018766}" type="parTrans" cxnId="{2841B6CF-8833-432F-8D75-FB2C0053B183}">
      <dgm:prSet/>
      <dgm:spPr/>
      <dgm:t>
        <a:bodyPr/>
        <a:lstStyle/>
        <a:p>
          <a:endParaRPr lang="en-US"/>
        </a:p>
      </dgm:t>
    </dgm:pt>
    <dgm:pt modelId="{A145903A-74D8-488B-A5A2-2BC2BA7A44AE}" type="sibTrans" cxnId="{2841B6CF-8833-432F-8D75-FB2C0053B183}">
      <dgm:prSet/>
      <dgm:spPr/>
      <dgm:t>
        <a:bodyPr/>
        <a:lstStyle/>
        <a:p>
          <a:endParaRPr lang="en-US"/>
        </a:p>
      </dgm:t>
    </dgm:pt>
    <dgm:pt modelId="{45B2D560-49EE-4822-AA6C-333DA4C1AB68}">
      <dgm:prSet/>
      <dgm:spPr/>
      <dgm:t>
        <a:bodyPr/>
        <a:lstStyle/>
        <a:p>
          <a:r>
            <a:rPr lang="en-US"/>
            <a:t>Psychotherapy, medication, and skill building.</a:t>
          </a:r>
        </a:p>
      </dgm:t>
    </dgm:pt>
    <dgm:pt modelId="{1B596C41-3D53-44FB-8FD3-B68D6598EED6}" type="parTrans" cxnId="{058F09A8-46A7-4794-862E-56BCE55C29B4}">
      <dgm:prSet/>
      <dgm:spPr/>
      <dgm:t>
        <a:bodyPr/>
        <a:lstStyle/>
        <a:p>
          <a:endParaRPr lang="en-US"/>
        </a:p>
      </dgm:t>
    </dgm:pt>
    <dgm:pt modelId="{E1D74202-FCE2-4521-8ED3-EDA734707C03}" type="sibTrans" cxnId="{058F09A8-46A7-4794-862E-56BCE55C29B4}">
      <dgm:prSet/>
      <dgm:spPr/>
      <dgm:t>
        <a:bodyPr/>
        <a:lstStyle/>
        <a:p>
          <a:endParaRPr lang="en-US"/>
        </a:p>
      </dgm:t>
    </dgm:pt>
    <dgm:pt modelId="{62FCEB69-618E-4EAA-8274-1251F7313287}">
      <dgm:prSet/>
      <dgm:spPr/>
      <dgm:t>
        <a:bodyPr/>
        <a:lstStyle/>
        <a:p>
          <a:r>
            <a:rPr lang="en-US"/>
            <a:t>Self-help groups and peer run support</a:t>
          </a:r>
        </a:p>
      </dgm:t>
    </dgm:pt>
    <dgm:pt modelId="{9DEF3951-DA0C-4539-8EF8-9EBC25C08B6D}" type="parTrans" cxnId="{8DB3A684-2C59-4F66-9E90-D7FFE09D815B}">
      <dgm:prSet/>
      <dgm:spPr/>
      <dgm:t>
        <a:bodyPr/>
        <a:lstStyle/>
        <a:p>
          <a:endParaRPr lang="en-US"/>
        </a:p>
      </dgm:t>
    </dgm:pt>
    <dgm:pt modelId="{F584FFF7-5232-450F-A19D-1CBDDEC107AB}" type="sibTrans" cxnId="{8DB3A684-2C59-4F66-9E90-D7FFE09D815B}">
      <dgm:prSet/>
      <dgm:spPr/>
      <dgm:t>
        <a:bodyPr/>
        <a:lstStyle/>
        <a:p>
          <a:endParaRPr lang="en-US"/>
        </a:p>
      </dgm:t>
    </dgm:pt>
    <dgm:pt modelId="{054DF472-53F3-4B86-A905-5AFC5AFA0C19}">
      <dgm:prSet/>
      <dgm:spPr/>
      <dgm:t>
        <a:bodyPr/>
        <a:lstStyle/>
        <a:p>
          <a:r>
            <a:rPr lang="en-US"/>
            <a:t>Exercise and nutritional advice</a:t>
          </a:r>
        </a:p>
      </dgm:t>
    </dgm:pt>
    <dgm:pt modelId="{3FB61CD9-BFE7-4F15-890F-36A114281BE8}" type="parTrans" cxnId="{FE7BA01F-A14B-4B2C-9FA2-9362DFCCE673}">
      <dgm:prSet/>
      <dgm:spPr/>
      <dgm:t>
        <a:bodyPr/>
        <a:lstStyle/>
        <a:p>
          <a:endParaRPr lang="en-US"/>
        </a:p>
      </dgm:t>
    </dgm:pt>
    <dgm:pt modelId="{ED13445A-060F-4067-A1AD-6C12120BC560}" type="sibTrans" cxnId="{FE7BA01F-A14B-4B2C-9FA2-9362DFCCE673}">
      <dgm:prSet/>
      <dgm:spPr/>
      <dgm:t>
        <a:bodyPr/>
        <a:lstStyle/>
        <a:p>
          <a:endParaRPr lang="en-US"/>
        </a:p>
      </dgm:t>
    </dgm:pt>
    <dgm:pt modelId="{FEDC5689-152D-4503-A8A3-4955FDB762A0}">
      <dgm:prSet/>
      <dgm:spPr/>
      <dgm:t>
        <a:bodyPr/>
        <a:lstStyle/>
        <a:p>
          <a:r>
            <a:rPr lang="en-US"/>
            <a:t>Developing a WRAP Plan</a:t>
          </a:r>
        </a:p>
      </dgm:t>
    </dgm:pt>
    <dgm:pt modelId="{C42CB881-36B6-483D-A0E3-DDFFC3AEE35D}" type="parTrans" cxnId="{8FFA8EC5-DEB2-42D8-A21F-F2E3EEC97F2B}">
      <dgm:prSet/>
      <dgm:spPr/>
      <dgm:t>
        <a:bodyPr/>
        <a:lstStyle/>
        <a:p>
          <a:endParaRPr lang="en-US"/>
        </a:p>
      </dgm:t>
    </dgm:pt>
    <dgm:pt modelId="{07E26A90-0587-4FBC-95EF-6EF8CF34A803}" type="sibTrans" cxnId="{8FFA8EC5-DEB2-42D8-A21F-F2E3EEC97F2B}">
      <dgm:prSet/>
      <dgm:spPr/>
      <dgm:t>
        <a:bodyPr/>
        <a:lstStyle/>
        <a:p>
          <a:endParaRPr lang="en-US"/>
        </a:p>
      </dgm:t>
    </dgm:pt>
    <dgm:pt modelId="{00755215-D763-47D0-8E1A-60DC8F1A45B1}">
      <dgm:prSet/>
      <dgm:spPr/>
      <dgm:t>
        <a:bodyPr/>
        <a:lstStyle/>
        <a:p>
          <a:r>
            <a:rPr lang="en-US"/>
            <a:t>Involvement in Church/spiritual groups</a:t>
          </a:r>
        </a:p>
      </dgm:t>
    </dgm:pt>
    <dgm:pt modelId="{BAC28B45-6EF0-4248-A426-6EC396AD5F50}" type="parTrans" cxnId="{9E741AD0-E7AD-4423-87B2-6FB553E7B6BA}">
      <dgm:prSet/>
      <dgm:spPr/>
      <dgm:t>
        <a:bodyPr/>
        <a:lstStyle/>
        <a:p>
          <a:endParaRPr lang="en-US"/>
        </a:p>
      </dgm:t>
    </dgm:pt>
    <dgm:pt modelId="{3DAD6A31-A258-4BAF-AF49-B0275DED21AE}" type="sibTrans" cxnId="{9E741AD0-E7AD-4423-87B2-6FB553E7B6BA}">
      <dgm:prSet/>
      <dgm:spPr/>
      <dgm:t>
        <a:bodyPr/>
        <a:lstStyle/>
        <a:p>
          <a:endParaRPr lang="en-US"/>
        </a:p>
      </dgm:t>
    </dgm:pt>
    <dgm:pt modelId="{4743F71F-F826-4190-AC53-EDE84DFD8EC6}">
      <dgm:prSet/>
      <dgm:spPr/>
      <dgm:t>
        <a:bodyPr/>
        <a:lstStyle/>
        <a:p>
          <a:r>
            <a:rPr lang="en-US"/>
            <a:t>Involvement in community/cultural activities</a:t>
          </a:r>
        </a:p>
      </dgm:t>
    </dgm:pt>
    <dgm:pt modelId="{0C715C15-DB84-4855-95C4-D6BA59A19539}" type="parTrans" cxnId="{DF632A6D-DC95-4E7C-B64F-FDA878F66D66}">
      <dgm:prSet/>
      <dgm:spPr/>
      <dgm:t>
        <a:bodyPr/>
        <a:lstStyle/>
        <a:p>
          <a:endParaRPr lang="en-US"/>
        </a:p>
      </dgm:t>
    </dgm:pt>
    <dgm:pt modelId="{99312765-681D-4C5E-B091-CBB50AA3D3D8}" type="sibTrans" cxnId="{DF632A6D-DC95-4E7C-B64F-FDA878F66D66}">
      <dgm:prSet/>
      <dgm:spPr/>
      <dgm:t>
        <a:bodyPr/>
        <a:lstStyle/>
        <a:p>
          <a:endParaRPr lang="en-US"/>
        </a:p>
      </dgm:t>
    </dgm:pt>
    <dgm:pt modelId="{6BCB0D3A-3849-46FC-B02A-540E9608C084}" type="pres">
      <dgm:prSet presAssocID="{EF2B9109-66F0-49BE-982A-F125B2DD5AD4}" presName="diagram" presStyleCnt="0">
        <dgm:presLayoutVars>
          <dgm:dir/>
          <dgm:resizeHandles val="exact"/>
        </dgm:presLayoutVars>
      </dgm:prSet>
      <dgm:spPr/>
    </dgm:pt>
    <dgm:pt modelId="{A02F48D7-0980-4569-BBC5-243A9006A18E}" type="pres">
      <dgm:prSet presAssocID="{4B71D902-B2DE-4224-A77C-5BBAC97AB1F9}" presName="node" presStyleLbl="node1" presStyleIdx="0" presStyleCnt="7">
        <dgm:presLayoutVars>
          <dgm:bulletEnabled val="1"/>
        </dgm:presLayoutVars>
      </dgm:prSet>
      <dgm:spPr/>
    </dgm:pt>
    <dgm:pt modelId="{D4D62347-9FF5-4207-AF5A-A9EE81ADEE54}" type="pres">
      <dgm:prSet presAssocID="{A145903A-74D8-488B-A5A2-2BC2BA7A44AE}" presName="sibTrans" presStyleCnt="0"/>
      <dgm:spPr/>
    </dgm:pt>
    <dgm:pt modelId="{78953640-E2CD-4C4C-9760-4EB4CF2BB2B2}" type="pres">
      <dgm:prSet presAssocID="{45B2D560-49EE-4822-AA6C-333DA4C1AB68}" presName="node" presStyleLbl="node1" presStyleIdx="1" presStyleCnt="7">
        <dgm:presLayoutVars>
          <dgm:bulletEnabled val="1"/>
        </dgm:presLayoutVars>
      </dgm:prSet>
      <dgm:spPr/>
    </dgm:pt>
    <dgm:pt modelId="{B3A74CFC-F0B2-4E18-8248-493AEEDD6A7B}" type="pres">
      <dgm:prSet presAssocID="{E1D74202-FCE2-4521-8ED3-EDA734707C03}" presName="sibTrans" presStyleCnt="0"/>
      <dgm:spPr/>
    </dgm:pt>
    <dgm:pt modelId="{9D317F09-6A1F-4578-8704-BF708FA3251B}" type="pres">
      <dgm:prSet presAssocID="{62FCEB69-618E-4EAA-8274-1251F7313287}" presName="node" presStyleLbl="node1" presStyleIdx="2" presStyleCnt="7">
        <dgm:presLayoutVars>
          <dgm:bulletEnabled val="1"/>
        </dgm:presLayoutVars>
      </dgm:prSet>
      <dgm:spPr/>
    </dgm:pt>
    <dgm:pt modelId="{34D05BBD-A70F-499C-98EF-6288C47E0F19}" type="pres">
      <dgm:prSet presAssocID="{F584FFF7-5232-450F-A19D-1CBDDEC107AB}" presName="sibTrans" presStyleCnt="0"/>
      <dgm:spPr/>
    </dgm:pt>
    <dgm:pt modelId="{0CCBCBAE-51F1-4457-A91A-53B46BE8F1B4}" type="pres">
      <dgm:prSet presAssocID="{054DF472-53F3-4B86-A905-5AFC5AFA0C19}" presName="node" presStyleLbl="node1" presStyleIdx="3" presStyleCnt="7">
        <dgm:presLayoutVars>
          <dgm:bulletEnabled val="1"/>
        </dgm:presLayoutVars>
      </dgm:prSet>
      <dgm:spPr/>
    </dgm:pt>
    <dgm:pt modelId="{513A088C-85FA-40CC-A879-C2358863D4A5}" type="pres">
      <dgm:prSet presAssocID="{ED13445A-060F-4067-A1AD-6C12120BC560}" presName="sibTrans" presStyleCnt="0"/>
      <dgm:spPr/>
    </dgm:pt>
    <dgm:pt modelId="{1999D2DC-A8C4-4CEB-B48D-913FD39312AD}" type="pres">
      <dgm:prSet presAssocID="{FEDC5689-152D-4503-A8A3-4955FDB762A0}" presName="node" presStyleLbl="node1" presStyleIdx="4" presStyleCnt="7">
        <dgm:presLayoutVars>
          <dgm:bulletEnabled val="1"/>
        </dgm:presLayoutVars>
      </dgm:prSet>
      <dgm:spPr/>
    </dgm:pt>
    <dgm:pt modelId="{CA5AAE4F-D837-4EAD-A243-4E1C9AA7C25E}" type="pres">
      <dgm:prSet presAssocID="{07E26A90-0587-4FBC-95EF-6EF8CF34A803}" presName="sibTrans" presStyleCnt="0"/>
      <dgm:spPr/>
    </dgm:pt>
    <dgm:pt modelId="{3B953DED-B511-44A7-B0AD-D1A8D537E170}" type="pres">
      <dgm:prSet presAssocID="{00755215-D763-47D0-8E1A-60DC8F1A45B1}" presName="node" presStyleLbl="node1" presStyleIdx="5" presStyleCnt="7">
        <dgm:presLayoutVars>
          <dgm:bulletEnabled val="1"/>
        </dgm:presLayoutVars>
      </dgm:prSet>
      <dgm:spPr/>
    </dgm:pt>
    <dgm:pt modelId="{FD5DDAC9-305F-4597-A21E-21870A9839F9}" type="pres">
      <dgm:prSet presAssocID="{3DAD6A31-A258-4BAF-AF49-B0275DED21AE}" presName="sibTrans" presStyleCnt="0"/>
      <dgm:spPr/>
    </dgm:pt>
    <dgm:pt modelId="{AE1FDF8F-DAF0-462E-8C6B-784D3C7AABC0}" type="pres">
      <dgm:prSet presAssocID="{4743F71F-F826-4190-AC53-EDE84DFD8EC6}" presName="node" presStyleLbl="node1" presStyleIdx="6" presStyleCnt="7">
        <dgm:presLayoutVars>
          <dgm:bulletEnabled val="1"/>
        </dgm:presLayoutVars>
      </dgm:prSet>
      <dgm:spPr/>
    </dgm:pt>
  </dgm:ptLst>
  <dgm:cxnLst>
    <dgm:cxn modelId="{86B9D108-8A92-4AEC-863F-C9C9B22651CB}" type="presOf" srcId="{FEDC5689-152D-4503-A8A3-4955FDB762A0}" destId="{1999D2DC-A8C4-4CEB-B48D-913FD39312AD}" srcOrd="0" destOrd="0" presId="urn:microsoft.com/office/officeart/2005/8/layout/default"/>
    <dgm:cxn modelId="{FE7BA01F-A14B-4B2C-9FA2-9362DFCCE673}" srcId="{EF2B9109-66F0-49BE-982A-F125B2DD5AD4}" destId="{054DF472-53F3-4B86-A905-5AFC5AFA0C19}" srcOrd="3" destOrd="0" parTransId="{3FB61CD9-BFE7-4F15-890F-36A114281BE8}" sibTransId="{ED13445A-060F-4067-A1AD-6C12120BC560}"/>
    <dgm:cxn modelId="{EEFCF321-657F-4A8F-A491-7CB1F331AA80}" type="presOf" srcId="{00755215-D763-47D0-8E1A-60DC8F1A45B1}" destId="{3B953DED-B511-44A7-B0AD-D1A8D537E170}" srcOrd="0" destOrd="0" presId="urn:microsoft.com/office/officeart/2005/8/layout/default"/>
    <dgm:cxn modelId="{BF825C36-29FF-42FC-9061-0AE281FD8982}" type="presOf" srcId="{4B71D902-B2DE-4224-A77C-5BBAC97AB1F9}" destId="{A02F48D7-0980-4569-BBC5-243A9006A18E}" srcOrd="0" destOrd="0" presId="urn:microsoft.com/office/officeart/2005/8/layout/default"/>
    <dgm:cxn modelId="{54587A38-5531-4C19-B990-CA776F143BAC}" type="presOf" srcId="{054DF472-53F3-4B86-A905-5AFC5AFA0C19}" destId="{0CCBCBAE-51F1-4457-A91A-53B46BE8F1B4}" srcOrd="0" destOrd="0" presId="urn:microsoft.com/office/officeart/2005/8/layout/default"/>
    <dgm:cxn modelId="{A1044F69-D64C-4937-B300-5FDF84BAFFC7}" type="presOf" srcId="{62FCEB69-618E-4EAA-8274-1251F7313287}" destId="{9D317F09-6A1F-4578-8704-BF708FA3251B}" srcOrd="0" destOrd="0" presId="urn:microsoft.com/office/officeart/2005/8/layout/default"/>
    <dgm:cxn modelId="{6FF84D4C-CA38-46FE-B298-BE8E40DAE0B9}" type="presOf" srcId="{EF2B9109-66F0-49BE-982A-F125B2DD5AD4}" destId="{6BCB0D3A-3849-46FC-B02A-540E9608C084}" srcOrd="0" destOrd="0" presId="urn:microsoft.com/office/officeart/2005/8/layout/default"/>
    <dgm:cxn modelId="{DF632A6D-DC95-4E7C-B64F-FDA878F66D66}" srcId="{EF2B9109-66F0-49BE-982A-F125B2DD5AD4}" destId="{4743F71F-F826-4190-AC53-EDE84DFD8EC6}" srcOrd="6" destOrd="0" parTransId="{0C715C15-DB84-4855-95C4-D6BA59A19539}" sibTransId="{99312765-681D-4C5E-B091-CBB50AA3D3D8}"/>
    <dgm:cxn modelId="{E1CB3873-F827-4B8F-972B-B3627D960D23}" type="presOf" srcId="{4743F71F-F826-4190-AC53-EDE84DFD8EC6}" destId="{AE1FDF8F-DAF0-462E-8C6B-784D3C7AABC0}" srcOrd="0" destOrd="0" presId="urn:microsoft.com/office/officeart/2005/8/layout/default"/>
    <dgm:cxn modelId="{C0FD8C7D-4DB4-49F1-A8F5-78BDA8417526}" type="presOf" srcId="{45B2D560-49EE-4822-AA6C-333DA4C1AB68}" destId="{78953640-E2CD-4C4C-9760-4EB4CF2BB2B2}" srcOrd="0" destOrd="0" presId="urn:microsoft.com/office/officeart/2005/8/layout/default"/>
    <dgm:cxn modelId="{8DB3A684-2C59-4F66-9E90-D7FFE09D815B}" srcId="{EF2B9109-66F0-49BE-982A-F125B2DD5AD4}" destId="{62FCEB69-618E-4EAA-8274-1251F7313287}" srcOrd="2" destOrd="0" parTransId="{9DEF3951-DA0C-4539-8EF8-9EBC25C08B6D}" sibTransId="{F584FFF7-5232-450F-A19D-1CBDDEC107AB}"/>
    <dgm:cxn modelId="{058F09A8-46A7-4794-862E-56BCE55C29B4}" srcId="{EF2B9109-66F0-49BE-982A-F125B2DD5AD4}" destId="{45B2D560-49EE-4822-AA6C-333DA4C1AB68}" srcOrd="1" destOrd="0" parTransId="{1B596C41-3D53-44FB-8FD3-B68D6598EED6}" sibTransId="{E1D74202-FCE2-4521-8ED3-EDA734707C03}"/>
    <dgm:cxn modelId="{8FFA8EC5-DEB2-42D8-A21F-F2E3EEC97F2B}" srcId="{EF2B9109-66F0-49BE-982A-F125B2DD5AD4}" destId="{FEDC5689-152D-4503-A8A3-4955FDB762A0}" srcOrd="4" destOrd="0" parTransId="{C42CB881-36B6-483D-A0E3-DDFFC3AEE35D}" sibTransId="{07E26A90-0587-4FBC-95EF-6EF8CF34A803}"/>
    <dgm:cxn modelId="{2841B6CF-8833-432F-8D75-FB2C0053B183}" srcId="{EF2B9109-66F0-49BE-982A-F125B2DD5AD4}" destId="{4B71D902-B2DE-4224-A77C-5BBAC97AB1F9}" srcOrd="0" destOrd="0" parTransId="{2701CC1E-8A5C-4082-8751-4B73F6018766}" sibTransId="{A145903A-74D8-488B-A5A2-2BC2BA7A44AE}"/>
    <dgm:cxn modelId="{9E741AD0-E7AD-4423-87B2-6FB553E7B6BA}" srcId="{EF2B9109-66F0-49BE-982A-F125B2DD5AD4}" destId="{00755215-D763-47D0-8E1A-60DC8F1A45B1}" srcOrd="5" destOrd="0" parTransId="{BAC28B45-6EF0-4248-A426-6EC396AD5F50}" sibTransId="{3DAD6A31-A258-4BAF-AF49-B0275DED21AE}"/>
    <dgm:cxn modelId="{306EC8EC-E352-4FE4-85E3-EB45C87AA700}" type="presParOf" srcId="{6BCB0D3A-3849-46FC-B02A-540E9608C084}" destId="{A02F48D7-0980-4569-BBC5-243A9006A18E}" srcOrd="0" destOrd="0" presId="urn:microsoft.com/office/officeart/2005/8/layout/default"/>
    <dgm:cxn modelId="{4B11ECA2-9CAF-40C8-870A-E8C4EB6588EE}" type="presParOf" srcId="{6BCB0D3A-3849-46FC-B02A-540E9608C084}" destId="{D4D62347-9FF5-4207-AF5A-A9EE81ADEE54}" srcOrd="1" destOrd="0" presId="urn:microsoft.com/office/officeart/2005/8/layout/default"/>
    <dgm:cxn modelId="{CE636AF4-F304-4DD5-A040-185F9C2D91DA}" type="presParOf" srcId="{6BCB0D3A-3849-46FC-B02A-540E9608C084}" destId="{78953640-E2CD-4C4C-9760-4EB4CF2BB2B2}" srcOrd="2" destOrd="0" presId="urn:microsoft.com/office/officeart/2005/8/layout/default"/>
    <dgm:cxn modelId="{5682EADE-160D-42B7-BFDF-BB7CDEA78567}" type="presParOf" srcId="{6BCB0D3A-3849-46FC-B02A-540E9608C084}" destId="{B3A74CFC-F0B2-4E18-8248-493AEEDD6A7B}" srcOrd="3" destOrd="0" presId="urn:microsoft.com/office/officeart/2005/8/layout/default"/>
    <dgm:cxn modelId="{7A2D07CB-2AB5-4123-B4EB-63203893BF5A}" type="presParOf" srcId="{6BCB0D3A-3849-46FC-B02A-540E9608C084}" destId="{9D317F09-6A1F-4578-8704-BF708FA3251B}" srcOrd="4" destOrd="0" presId="urn:microsoft.com/office/officeart/2005/8/layout/default"/>
    <dgm:cxn modelId="{D90F6E14-2DFE-45F5-9592-BFB42DB5F67A}" type="presParOf" srcId="{6BCB0D3A-3849-46FC-B02A-540E9608C084}" destId="{34D05BBD-A70F-499C-98EF-6288C47E0F19}" srcOrd="5" destOrd="0" presId="urn:microsoft.com/office/officeart/2005/8/layout/default"/>
    <dgm:cxn modelId="{8F945B06-FF31-4BA0-9CF9-44E8A581FB73}" type="presParOf" srcId="{6BCB0D3A-3849-46FC-B02A-540E9608C084}" destId="{0CCBCBAE-51F1-4457-A91A-53B46BE8F1B4}" srcOrd="6" destOrd="0" presId="urn:microsoft.com/office/officeart/2005/8/layout/default"/>
    <dgm:cxn modelId="{F92710CA-50AA-4DBC-A9A4-FEFE480A2D43}" type="presParOf" srcId="{6BCB0D3A-3849-46FC-B02A-540E9608C084}" destId="{513A088C-85FA-40CC-A879-C2358863D4A5}" srcOrd="7" destOrd="0" presId="urn:microsoft.com/office/officeart/2005/8/layout/default"/>
    <dgm:cxn modelId="{37A38C47-EE43-4366-8ABA-AA67AA357B4D}" type="presParOf" srcId="{6BCB0D3A-3849-46FC-B02A-540E9608C084}" destId="{1999D2DC-A8C4-4CEB-B48D-913FD39312AD}" srcOrd="8" destOrd="0" presId="urn:microsoft.com/office/officeart/2005/8/layout/default"/>
    <dgm:cxn modelId="{976C83F0-8E2F-49C7-9B57-F0CA469B8CD7}" type="presParOf" srcId="{6BCB0D3A-3849-46FC-B02A-540E9608C084}" destId="{CA5AAE4F-D837-4EAD-A243-4E1C9AA7C25E}" srcOrd="9" destOrd="0" presId="urn:microsoft.com/office/officeart/2005/8/layout/default"/>
    <dgm:cxn modelId="{D662A164-1044-44F0-A1D0-8DC4C3FA0E31}" type="presParOf" srcId="{6BCB0D3A-3849-46FC-B02A-540E9608C084}" destId="{3B953DED-B511-44A7-B0AD-D1A8D537E170}" srcOrd="10" destOrd="0" presId="urn:microsoft.com/office/officeart/2005/8/layout/default"/>
    <dgm:cxn modelId="{81021EF3-09C4-4A08-BB62-FD1466484064}" type="presParOf" srcId="{6BCB0D3A-3849-46FC-B02A-540E9608C084}" destId="{FD5DDAC9-305F-4597-A21E-21870A9839F9}" srcOrd="11" destOrd="0" presId="urn:microsoft.com/office/officeart/2005/8/layout/default"/>
    <dgm:cxn modelId="{86170412-E96C-4797-AC05-D75A507194AA}" type="presParOf" srcId="{6BCB0D3A-3849-46FC-B02A-540E9608C084}" destId="{AE1FDF8F-DAF0-462E-8C6B-784D3C7AABC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1FD5D7-6589-4BDD-87D4-C46667527FC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36ADBCD-31C2-4C5A-9146-86CC54DEA74A}">
      <dgm:prSet/>
      <dgm:spPr/>
      <dgm:t>
        <a:bodyPr/>
        <a:lstStyle/>
        <a:p>
          <a:r>
            <a:rPr lang="en-US"/>
            <a:t>Miss Reynolds, licensed dietician(</a:t>
          </a:r>
          <a:r>
            <a:rPr lang="en-US" b="1" i="1"/>
            <a:t>who</a:t>
          </a:r>
          <a:r>
            <a:rPr lang="en-US"/>
            <a:t>) will provide nutritional consult and menus(</a:t>
          </a:r>
          <a:r>
            <a:rPr lang="en-US" b="1" i="1"/>
            <a:t>what</a:t>
          </a:r>
          <a:r>
            <a:rPr lang="en-US"/>
            <a:t>) 2x per month for the next 2 months(</a:t>
          </a:r>
          <a:r>
            <a:rPr lang="en-US" b="1" i="1"/>
            <a:t>when</a:t>
          </a:r>
          <a:r>
            <a:rPr lang="en-US"/>
            <a:t>) to reduce glucose readings and educate Karen on proper food choices.(</a:t>
          </a:r>
          <a:r>
            <a:rPr lang="en-US" b="1" i="1"/>
            <a:t>why</a:t>
          </a:r>
          <a:r>
            <a:rPr lang="en-US"/>
            <a:t>)</a:t>
          </a:r>
        </a:p>
      </dgm:t>
    </dgm:pt>
    <dgm:pt modelId="{4094F932-EBBD-444E-8CCE-BC82ECAC8980}" type="parTrans" cxnId="{794843E1-4854-4740-898A-7F7B1325389F}">
      <dgm:prSet/>
      <dgm:spPr/>
      <dgm:t>
        <a:bodyPr/>
        <a:lstStyle/>
        <a:p>
          <a:endParaRPr lang="en-US"/>
        </a:p>
      </dgm:t>
    </dgm:pt>
    <dgm:pt modelId="{47654CDE-DDC8-494C-9979-2B6E9B6B268F}" type="sibTrans" cxnId="{794843E1-4854-4740-898A-7F7B1325389F}">
      <dgm:prSet/>
      <dgm:spPr/>
      <dgm:t>
        <a:bodyPr/>
        <a:lstStyle/>
        <a:p>
          <a:endParaRPr lang="en-US"/>
        </a:p>
      </dgm:t>
    </dgm:pt>
    <dgm:pt modelId="{770DDCAE-CA7E-4547-8FA4-FA76B8EE06B4}">
      <dgm:prSet/>
      <dgm:spPr/>
      <dgm:t>
        <a:bodyPr/>
        <a:lstStyle/>
        <a:p>
          <a:r>
            <a:rPr lang="en-US"/>
            <a:t>This case manager(</a:t>
          </a:r>
          <a:r>
            <a:rPr lang="en-US" b="1" i="1"/>
            <a:t>who</a:t>
          </a:r>
          <a:r>
            <a:rPr lang="en-US"/>
            <a:t>) will teach and reinforce with Sam, 3 anxiety reduction strategies(</a:t>
          </a:r>
          <a:r>
            <a:rPr lang="en-US" b="1" i="1"/>
            <a:t>what</a:t>
          </a:r>
          <a:r>
            <a:rPr lang="en-US"/>
            <a:t>) 1x per week for the next 90 days(</a:t>
          </a:r>
          <a:r>
            <a:rPr lang="en-US" b="1" i="1"/>
            <a:t>when</a:t>
          </a:r>
          <a:r>
            <a:rPr lang="en-US"/>
            <a:t>) to support community integration.(</a:t>
          </a:r>
          <a:r>
            <a:rPr lang="en-US" b="1" i="1"/>
            <a:t>why</a:t>
          </a:r>
          <a:r>
            <a:rPr lang="en-US"/>
            <a:t>)</a:t>
          </a:r>
        </a:p>
      </dgm:t>
    </dgm:pt>
    <dgm:pt modelId="{CF4EF463-BD51-46B5-AF5E-7F5C6980C2E2}" type="parTrans" cxnId="{44F1BD02-35DC-45FF-BD33-405FA2B59BBC}">
      <dgm:prSet/>
      <dgm:spPr/>
      <dgm:t>
        <a:bodyPr/>
        <a:lstStyle/>
        <a:p>
          <a:endParaRPr lang="en-US"/>
        </a:p>
      </dgm:t>
    </dgm:pt>
    <dgm:pt modelId="{188279AB-4BBE-4B81-B76B-71BB93E10B7F}" type="sibTrans" cxnId="{44F1BD02-35DC-45FF-BD33-405FA2B59BBC}">
      <dgm:prSet/>
      <dgm:spPr/>
      <dgm:t>
        <a:bodyPr/>
        <a:lstStyle/>
        <a:p>
          <a:endParaRPr lang="en-US"/>
        </a:p>
      </dgm:t>
    </dgm:pt>
    <dgm:pt modelId="{9F72564C-7C50-4AB1-BB84-F15E06AF1F0F}" type="pres">
      <dgm:prSet presAssocID="{6B1FD5D7-6589-4BDD-87D4-C46667527FC6}" presName="linear" presStyleCnt="0">
        <dgm:presLayoutVars>
          <dgm:animLvl val="lvl"/>
          <dgm:resizeHandles val="exact"/>
        </dgm:presLayoutVars>
      </dgm:prSet>
      <dgm:spPr/>
    </dgm:pt>
    <dgm:pt modelId="{970A14AE-9702-48B4-B68D-5D609F79968D}" type="pres">
      <dgm:prSet presAssocID="{F36ADBCD-31C2-4C5A-9146-86CC54DEA74A}" presName="parentText" presStyleLbl="node1" presStyleIdx="0" presStyleCnt="2">
        <dgm:presLayoutVars>
          <dgm:chMax val="0"/>
          <dgm:bulletEnabled val="1"/>
        </dgm:presLayoutVars>
      </dgm:prSet>
      <dgm:spPr/>
    </dgm:pt>
    <dgm:pt modelId="{056DEF7E-2B91-43A7-AEC0-0E6F46C4E9C7}" type="pres">
      <dgm:prSet presAssocID="{47654CDE-DDC8-494C-9979-2B6E9B6B268F}" presName="spacer" presStyleCnt="0"/>
      <dgm:spPr/>
    </dgm:pt>
    <dgm:pt modelId="{C41CBB0C-6BD1-4E13-AEE0-AFD36B1ABC1F}" type="pres">
      <dgm:prSet presAssocID="{770DDCAE-CA7E-4547-8FA4-FA76B8EE06B4}" presName="parentText" presStyleLbl="node1" presStyleIdx="1" presStyleCnt="2">
        <dgm:presLayoutVars>
          <dgm:chMax val="0"/>
          <dgm:bulletEnabled val="1"/>
        </dgm:presLayoutVars>
      </dgm:prSet>
      <dgm:spPr/>
    </dgm:pt>
  </dgm:ptLst>
  <dgm:cxnLst>
    <dgm:cxn modelId="{44F1BD02-35DC-45FF-BD33-405FA2B59BBC}" srcId="{6B1FD5D7-6589-4BDD-87D4-C46667527FC6}" destId="{770DDCAE-CA7E-4547-8FA4-FA76B8EE06B4}" srcOrd="1" destOrd="0" parTransId="{CF4EF463-BD51-46B5-AF5E-7F5C6980C2E2}" sibTransId="{188279AB-4BBE-4B81-B76B-71BB93E10B7F}"/>
    <dgm:cxn modelId="{F1019964-5DC5-46C2-8C17-7A01732B73B8}" type="presOf" srcId="{6B1FD5D7-6589-4BDD-87D4-C46667527FC6}" destId="{9F72564C-7C50-4AB1-BB84-F15E06AF1F0F}" srcOrd="0" destOrd="0" presId="urn:microsoft.com/office/officeart/2005/8/layout/vList2"/>
    <dgm:cxn modelId="{0EDCAD66-D61A-41F9-B731-F05BA2442D35}" type="presOf" srcId="{770DDCAE-CA7E-4547-8FA4-FA76B8EE06B4}" destId="{C41CBB0C-6BD1-4E13-AEE0-AFD36B1ABC1F}" srcOrd="0" destOrd="0" presId="urn:microsoft.com/office/officeart/2005/8/layout/vList2"/>
    <dgm:cxn modelId="{64B5FD8F-3582-48BA-B69F-90225E086C7B}" type="presOf" srcId="{F36ADBCD-31C2-4C5A-9146-86CC54DEA74A}" destId="{970A14AE-9702-48B4-B68D-5D609F79968D}" srcOrd="0" destOrd="0" presId="urn:microsoft.com/office/officeart/2005/8/layout/vList2"/>
    <dgm:cxn modelId="{794843E1-4854-4740-898A-7F7B1325389F}" srcId="{6B1FD5D7-6589-4BDD-87D4-C46667527FC6}" destId="{F36ADBCD-31C2-4C5A-9146-86CC54DEA74A}" srcOrd="0" destOrd="0" parTransId="{4094F932-EBBD-444E-8CCE-BC82ECAC8980}" sibTransId="{47654CDE-DDC8-494C-9979-2B6E9B6B268F}"/>
    <dgm:cxn modelId="{FD3CC3F4-5130-487A-BF09-8BBE2AA415F2}" type="presParOf" srcId="{9F72564C-7C50-4AB1-BB84-F15E06AF1F0F}" destId="{970A14AE-9702-48B4-B68D-5D609F79968D}" srcOrd="0" destOrd="0" presId="urn:microsoft.com/office/officeart/2005/8/layout/vList2"/>
    <dgm:cxn modelId="{7120B3BB-3238-42D8-9912-F2B367E3F225}" type="presParOf" srcId="{9F72564C-7C50-4AB1-BB84-F15E06AF1F0F}" destId="{056DEF7E-2B91-43A7-AEC0-0E6F46C4E9C7}" srcOrd="1" destOrd="0" presId="urn:microsoft.com/office/officeart/2005/8/layout/vList2"/>
    <dgm:cxn modelId="{36A78DC9-40BC-4C2C-9F0B-A0B4769F72A4}" type="presParOf" srcId="{9F72564C-7C50-4AB1-BB84-F15E06AF1F0F}" destId="{C41CBB0C-6BD1-4E13-AEE0-AFD36B1ABC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AF8BE-15F6-4BED-98D9-19E0BF2BB056}">
      <dsp:nvSpPr>
        <dsp:cNvPr id="0" name=""/>
        <dsp:cNvSpPr/>
      </dsp:nvSpPr>
      <dsp:spPr>
        <a:xfrm>
          <a:off x="0" y="3212"/>
          <a:ext cx="5124159" cy="1502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BC058-3896-4B79-825F-B9638B29DC4D}">
      <dsp:nvSpPr>
        <dsp:cNvPr id="0" name=""/>
        <dsp:cNvSpPr/>
      </dsp:nvSpPr>
      <dsp:spPr>
        <a:xfrm>
          <a:off x="454471" y="341249"/>
          <a:ext cx="826312" cy="826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EF7C9D-5E2B-477D-8E1D-D42281033ABB}">
      <dsp:nvSpPr>
        <dsp:cNvPr id="0" name=""/>
        <dsp:cNvSpPr/>
      </dsp:nvSpPr>
      <dsp:spPr>
        <a:xfrm>
          <a:off x="1735256" y="3212"/>
          <a:ext cx="2305871"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1111250">
            <a:lnSpc>
              <a:spcPct val="90000"/>
            </a:lnSpc>
            <a:spcBef>
              <a:spcPct val="0"/>
            </a:spcBef>
            <a:spcAft>
              <a:spcPct val="35000"/>
            </a:spcAft>
            <a:buNone/>
          </a:pPr>
          <a:r>
            <a:rPr lang="en-US" sz="2500" b="1" kern="1200"/>
            <a:t>For the Individuals we Serve</a:t>
          </a:r>
          <a:endParaRPr lang="en-US" sz="2500" kern="1200"/>
        </a:p>
      </dsp:txBody>
      <dsp:txXfrm>
        <a:off x="1735256" y="3212"/>
        <a:ext cx="2305871" cy="1502386"/>
      </dsp:txXfrm>
    </dsp:sp>
    <dsp:sp modelId="{93727238-81CC-46C3-81CD-F244B43248B9}">
      <dsp:nvSpPr>
        <dsp:cNvPr id="0" name=""/>
        <dsp:cNvSpPr/>
      </dsp:nvSpPr>
      <dsp:spPr>
        <a:xfrm>
          <a:off x="4041128" y="3212"/>
          <a:ext cx="1081334"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488950">
            <a:lnSpc>
              <a:spcPct val="90000"/>
            </a:lnSpc>
            <a:spcBef>
              <a:spcPct val="0"/>
            </a:spcBef>
            <a:spcAft>
              <a:spcPct val="35000"/>
            </a:spcAft>
            <a:buNone/>
          </a:pPr>
          <a:r>
            <a:rPr lang="en-US" sz="1100" kern="1200"/>
            <a:t>To inform healthcare needs</a:t>
          </a:r>
        </a:p>
      </dsp:txBody>
      <dsp:txXfrm>
        <a:off x="4041128" y="3212"/>
        <a:ext cx="1081334" cy="1502386"/>
      </dsp:txXfrm>
    </dsp:sp>
    <dsp:sp modelId="{879DF737-0785-4C6E-9DD8-5AF314615A86}">
      <dsp:nvSpPr>
        <dsp:cNvPr id="0" name=""/>
        <dsp:cNvSpPr/>
      </dsp:nvSpPr>
      <dsp:spPr>
        <a:xfrm>
          <a:off x="0" y="1881196"/>
          <a:ext cx="5124159" cy="1502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D88AB-09C7-446E-A3A8-7C2F212C55E1}">
      <dsp:nvSpPr>
        <dsp:cNvPr id="0" name=""/>
        <dsp:cNvSpPr/>
      </dsp:nvSpPr>
      <dsp:spPr>
        <a:xfrm>
          <a:off x="454471" y="2219233"/>
          <a:ext cx="826312" cy="826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E91E23-5E90-446A-82F2-AD0B4766B3D0}">
      <dsp:nvSpPr>
        <dsp:cNvPr id="0" name=""/>
        <dsp:cNvSpPr/>
      </dsp:nvSpPr>
      <dsp:spPr>
        <a:xfrm>
          <a:off x="1735256" y="1881196"/>
          <a:ext cx="2305871"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1111250">
            <a:lnSpc>
              <a:spcPct val="90000"/>
            </a:lnSpc>
            <a:spcBef>
              <a:spcPct val="0"/>
            </a:spcBef>
            <a:spcAft>
              <a:spcPct val="35000"/>
            </a:spcAft>
            <a:buNone/>
          </a:pPr>
          <a:r>
            <a:rPr lang="en-US" sz="2500" b="1" kern="1200"/>
            <a:t>For ourselves</a:t>
          </a:r>
          <a:endParaRPr lang="en-US" sz="2500" kern="1200"/>
        </a:p>
      </dsp:txBody>
      <dsp:txXfrm>
        <a:off x="1735256" y="1881196"/>
        <a:ext cx="2305871" cy="1502386"/>
      </dsp:txXfrm>
    </dsp:sp>
    <dsp:sp modelId="{9FB6D682-C9E1-42C0-A58A-8F811D45372F}">
      <dsp:nvSpPr>
        <dsp:cNvPr id="0" name=""/>
        <dsp:cNvSpPr/>
      </dsp:nvSpPr>
      <dsp:spPr>
        <a:xfrm>
          <a:off x="4041128" y="1881196"/>
          <a:ext cx="1081334"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488950">
            <a:lnSpc>
              <a:spcPct val="90000"/>
            </a:lnSpc>
            <a:spcBef>
              <a:spcPct val="0"/>
            </a:spcBef>
            <a:spcAft>
              <a:spcPct val="35000"/>
            </a:spcAft>
            <a:buNone/>
          </a:pPr>
          <a:r>
            <a:rPr lang="en-US" sz="1100" kern="1200"/>
            <a:t>Evidence of our good work</a:t>
          </a:r>
        </a:p>
        <a:p>
          <a:pPr marL="0" lvl="0" indent="0" algn="l" defTabSz="488950">
            <a:lnSpc>
              <a:spcPct val="90000"/>
            </a:lnSpc>
            <a:spcBef>
              <a:spcPct val="0"/>
            </a:spcBef>
            <a:spcAft>
              <a:spcPct val="35000"/>
            </a:spcAft>
            <a:buNone/>
          </a:pPr>
          <a:r>
            <a:rPr lang="en-US" sz="1100" kern="1200"/>
            <a:t>Protection from liability</a:t>
          </a:r>
        </a:p>
      </dsp:txBody>
      <dsp:txXfrm>
        <a:off x="4041128" y="1881196"/>
        <a:ext cx="1081334" cy="1502386"/>
      </dsp:txXfrm>
    </dsp:sp>
    <dsp:sp modelId="{39A7C573-E63B-4022-A809-C8CB6F37217E}">
      <dsp:nvSpPr>
        <dsp:cNvPr id="0" name=""/>
        <dsp:cNvSpPr/>
      </dsp:nvSpPr>
      <dsp:spPr>
        <a:xfrm>
          <a:off x="0" y="3759179"/>
          <a:ext cx="5124159" cy="1502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B38D4-1751-48A8-878C-8885056FF9FC}">
      <dsp:nvSpPr>
        <dsp:cNvPr id="0" name=""/>
        <dsp:cNvSpPr/>
      </dsp:nvSpPr>
      <dsp:spPr>
        <a:xfrm>
          <a:off x="454471" y="4097216"/>
          <a:ext cx="826312" cy="826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9F2930-6B4E-488C-89CC-F01019552BF2}">
      <dsp:nvSpPr>
        <dsp:cNvPr id="0" name=""/>
        <dsp:cNvSpPr/>
      </dsp:nvSpPr>
      <dsp:spPr>
        <a:xfrm>
          <a:off x="1735256" y="3759179"/>
          <a:ext cx="2305871"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1111250">
            <a:lnSpc>
              <a:spcPct val="90000"/>
            </a:lnSpc>
            <a:spcBef>
              <a:spcPct val="0"/>
            </a:spcBef>
            <a:spcAft>
              <a:spcPct val="35000"/>
            </a:spcAft>
            <a:buNone/>
          </a:pPr>
          <a:r>
            <a:rPr lang="en-US" sz="2500" b="1" kern="1200"/>
            <a:t>For our Programs</a:t>
          </a:r>
          <a:endParaRPr lang="en-US" sz="2500" kern="1200"/>
        </a:p>
      </dsp:txBody>
      <dsp:txXfrm>
        <a:off x="1735256" y="3759179"/>
        <a:ext cx="2305871" cy="1502386"/>
      </dsp:txXfrm>
    </dsp:sp>
    <dsp:sp modelId="{B5A47AA5-C3CF-42BC-A495-74DCA0634462}">
      <dsp:nvSpPr>
        <dsp:cNvPr id="0" name=""/>
        <dsp:cNvSpPr/>
      </dsp:nvSpPr>
      <dsp:spPr>
        <a:xfrm>
          <a:off x="4041128" y="3759179"/>
          <a:ext cx="1081334"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488950">
            <a:lnSpc>
              <a:spcPct val="90000"/>
            </a:lnSpc>
            <a:spcBef>
              <a:spcPct val="0"/>
            </a:spcBef>
            <a:spcAft>
              <a:spcPct val="35000"/>
            </a:spcAft>
            <a:buNone/>
          </a:pPr>
          <a:r>
            <a:rPr lang="en-US" sz="1100" kern="1200"/>
            <a:t>Financial sustainability</a:t>
          </a:r>
        </a:p>
      </dsp:txBody>
      <dsp:txXfrm>
        <a:off x="4041128" y="3759179"/>
        <a:ext cx="1081334" cy="15023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3A754-8778-42BD-B603-976C0B9F9C04}">
      <dsp:nvSpPr>
        <dsp:cNvPr id="0" name=""/>
        <dsp:cNvSpPr/>
      </dsp:nvSpPr>
      <dsp:spPr>
        <a:xfrm>
          <a:off x="0" y="2185"/>
          <a:ext cx="5124159" cy="11074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7032E-20BE-463A-BA33-48E1579025C3}">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20C61C-A444-46B0-AB3D-5A2F5FA3CA23}">
      <dsp:nvSpPr>
        <dsp:cNvPr id="0" name=""/>
        <dsp:cNvSpPr/>
      </dsp:nvSpPr>
      <dsp:spPr>
        <a:xfrm>
          <a:off x="1279109" y="2185"/>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66750">
            <a:lnSpc>
              <a:spcPct val="90000"/>
            </a:lnSpc>
            <a:spcBef>
              <a:spcPct val="0"/>
            </a:spcBef>
            <a:spcAft>
              <a:spcPct val="35000"/>
            </a:spcAft>
            <a:buNone/>
          </a:pPr>
          <a:r>
            <a:rPr lang="en-US" sz="1500" kern="1200"/>
            <a:t>Recovery Plans must be current in order to bill for TCM- don’t let your Recovery Plans expire.</a:t>
          </a:r>
        </a:p>
      </dsp:txBody>
      <dsp:txXfrm>
        <a:off x="1279109" y="2185"/>
        <a:ext cx="3845049" cy="1107454"/>
      </dsp:txXfrm>
    </dsp:sp>
    <dsp:sp modelId="{DFB7ACFE-1F4A-49E6-8875-828619A4FB38}">
      <dsp:nvSpPr>
        <dsp:cNvPr id="0" name=""/>
        <dsp:cNvSpPr/>
      </dsp:nvSpPr>
      <dsp:spPr>
        <a:xfrm>
          <a:off x="0" y="1386503"/>
          <a:ext cx="5124159" cy="11074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B14B03-5B8C-41BC-8D59-DBD1AD5F4DA3}">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5321DD-BFD0-4247-BE16-EDF4EE77ED57}">
      <dsp:nvSpPr>
        <dsp:cNvPr id="0" name=""/>
        <dsp:cNvSpPr/>
      </dsp:nvSpPr>
      <dsp:spPr>
        <a:xfrm>
          <a:off x="1279109" y="1386503"/>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66750">
            <a:lnSpc>
              <a:spcPct val="90000"/>
            </a:lnSpc>
            <a:spcBef>
              <a:spcPct val="0"/>
            </a:spcBef>
            <a:spcAft>
              <a:spcPct val="35000"/>
            </a:spcAft>
            <a:buNone/>
          </a:pPr>
          <a:r>
            <a:rPr lang="en-US" sz="1500" kern="1200"/>
            <a:t>Services to clients who do not have a Recovery Plan or the Recovery plan is expired should not be coded as TCM</a:t>
          </a:r>
        </a:p>
      </dsp:txBody>
      <dsp:txXfrm>
        <a:off x="1279109" y="1386503"/>
        <a:ext cx="3845049" cy="1107454"/>
      </dsp:txXfrm>
    </dsp:sp>
    <dsp:sp modelId="{EE5A9781-1A82-4314-B081-0B81CE3C7259}">
      <dsp:nvSpPr>
        <dsp:cNvPr id="0" name=""/>
        <dsp:cNvSpPr/>
      </dsp:nvSpPr>
      <dsp:spPr>
        <a:xfrm>
          <a:off x="0" y="2770821"/>
          <a:ext cx="5124159" cy="11074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68E73-E5A6-414B-BB6D-B1EB4E274DBB}">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F3BCAE-B9AD-4B23-9FAC-A52DCD8F9ACE}">
      <dsp:nvSpPr>
        <dsp:cNvPr id="0" name=""/>
        <dsp:cNvSpPr/>
      </dsp:nvSpPr>
      <dsp:spPr>
        <a:xfrm>
          <a:off x="1279109" y="2770821"/>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66750">
            <a:lnSpc>
              <a:spcPct val="90000"/>
            </a:lnSpc>
            <a:spcBef>
              <a:spcPct val="0"/>
            </a:spcBef>
            <a:spcAft>
              <a:spcPct val="35000"/>
            </a:spcAft>
            <a:buNone/>
          </a:pPr>
          <a:r>
            <a:rPr lang="en-US" sz="1500" kern="1200"/>
            <a:t>Each time you monitor an objective on an active Recovery Plan-it should be coded as TCM</a:t>
          </a:r>
        </a:p>
      </dsp:txBody>
      <dsp:txXfrm>
        <a:off x="1279109" y="2770821"/>
        <a:ext cx="3845049" cy="1107454"/>
      </dsp:txXfrm>
    </dsp:sp>
    <dsp:sp modelId="{C32D8D3F-4852-4915-B989-4814A9CF845D}">
      <dsp:nvSpPr>
        <dsp:cNvPr id="0" name=""/>
        <dsp:cNvSpPr/>
      </dsp:nvSpPr>
      <dsp:spPr>
        <a:xfrm>
          <a:off x="0" y="4155139"/>
          <a:ext cx="5124159" cy="11074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E495C-1CD5-464B-9E2B-527983B8E147}">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8DDD34-31A8-4CC0-A976-F20BB9CED153}">
      <dsp:nvSpPr>
        <dsp:cNvPr id="0" name=""/>
        <dsp:cNvSpPr/>
      </dsp:nvSpPr>
      <dsp:spPr>
        <a:xfrm>
          <a:off x="1279109" y="4155139"/>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66750">
            <a:lnSpc>
              <a:spcPct val="90000"/>
            </a:lnSpc>
            <a:spcBef>
              <a:spcPct val="0"/>
            </a:spcBef>
            <a:spcAft>
              <a:spcPct val="35000"/>
            </a:spcAft>
            <a:buNone/>
          </a:pPr>
          <a:r>
            <a:rPr lang="en-US" sz="1500" kern="1200"/>
            <a:t>Each time you revise and update the Recovery Plan it should be coded as TCM</a:t>
          </a:r>
        </a:p>
      </dsp:txBody>
      <dsp:txXfrm>
        <a:off x="1279109" y="4155139"/>
        <a:ext cx="3845049" cy="1107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486A2-4F8D-4D22-9923-9E493F96705C}">
      <dsp:nvSpPr>
        <dsp:cNvPr id="0" name=""/>
        <dsp:cNvSpPr/>
      </dsp:nvSpPr>
      <dsp:spPr>
        <a:xfrm>
          <a:off x="0" y="77522"/>
          <a:ext cx="5124159" cy="834228"/>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Information Gathering</a:t>
          </a:r>
          <a:endParaRPr lang="en-US" sz="2100" kern="1200"/>
        </a:p>
      </dsp:txBody>
      <dsp:txXfrm>
        <a:off x="40724" y="118246"/>
        <a:ext cx="5042711" cy="752780"/>
      </dsp:txXfrm>
    </dsp:sp>
    <dsp:sp modelId="{3C953F96-CE6E-4B8A-96D9-A4C2468D348A}">
      <dsp:nvSpPr>
        <dsp:cNvPr id="0" name=""/>
        <dsp:cNvSpPr/>
      </dsp:nvSpPr>
      <dsp:spPr>
        <a:xfrm>
          <a:off x="0" y="972231"/>
          <a:ext cx="5124159" cy="834228"/>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Relationship building</a:t>
          </a:r>
          <a:endParaRPr lang="en-US" sz="2100" kern="1200"/>
        </a:p>
      </dsp:txBody>
      <dsp:txXfrm>
        <a:off x="40724" y="1012955"/>
        <a:ext cx="5042711" cy="752780"/>
      </dsp:txXfrm>
    </dsp:sp>
    <dsp:sp modelId="{1B00468E-2968-423D-B725-5DCCAADC47A3}">
      <dsp:nvSpPr>
        <dsp:cNvPr id="0" name=""/>
        <dsp:cNvSpPr/>
      </dsp:nvSpPr>
      <dsp:spPr>
        <a:xfrm>
          <a:off x="0" y="1866939"/>
          <a:ext cx="5124159" cy="834228"/>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Comprehensive Assessment of health and needs</a:t>
          </a:r>
          <a:endParaRPr lang="en-US" sz="2100" kern="1200"/>
        </a:p>
      </dsp:txBody>
      <dsp:txXfrm>
        <a:off x="40724" y="1907663"/>
        <a:ext cx="5042711" cy="752780"/>
      </dsp:txXfrm>
    </dsp:sp>
    <dsp:sp modelId="{BF62B40A-7B24-4AD4-A895-F451CC458305}">
      <dsp:nvSpPr>
        <dsp:cNvPr id="0" name=""/>
        <dsp:cNvSpPr/>
      </dsp:nvSpPr>
      <dsp:spPr>
        <a:xfrm>
          <a:off x="0" y="2701167"/>
          <a:ext cx="5124159"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9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History</a:t>
          </a:r>
        </a:p>
        <a:p>
          <a:pPr marL="171450" lvl="1" indent="-171450" algn="l" defTabSz="711200">
            <a:lnSpc>
              <a:spcPct val="90000"/>
            </a:lnSpc>
            <a:spcBef>
              <a:spcPct val="0"/>
            </a:spcBef>
            <a:spcAft>
              <a:spcPct val="20000"/>
            </a:spcAft>
            <a:buChar char="•"/>
          </a:pPr>
          <a:r>
            <a:rPr lang="en-US" sz="1600" kern="1200"/>
            <a:t>Current mental and physical health</a:t>
          </a:r>
        </a:p>
        <a:p>
          <a:pPr marL="171450" lvl="1" indent="-171450" algn="l" defTabSz="711200">
            <a:lnSpc>
              <a:spcPct val="90000"/>
            </a:lnSpc>
            <a:spcBef>
              <a:spcPct val="0"/>
            </a:spcBef>
            <a:spcAft>
              <a:spcPct val="20000"/>
            </a:spcAft>
            <a:buChar char="•"/>
          </a:pPr>
          <a:r>
            <a:rPr lang="en-US" sz="1600" kern="1200"/>
            <a:t>Financial</a:t>
          </a:r>
        </a:p>
        <a:p>
          <a:pPr marL="171450" lvl="1" indent="-171450" algn="l" defTabSz="711200">
            <a:lnSpc>
              <a:spcPct val="90000"/>
            </a:lnSpc>
            <a:spcBef>
              <a:spcPct val="0"/>
            </a:spcBef>
            <a:spcAft>
              <a:spcPct val="20000"/>
            </a:spcAft>
            <a:buChar char="•"/>
          </a:pPr>
          <a:r>
            <a:rPr lang="en-US" sz="1600" kern="1200"/>
            <a:t>Housing</a:t>
          </a:r>
        </a:p>
        <a:p>
          <a:pPr marL="171450" lvl="1" indent="-171450" algn="l" defTabSz="711200">
            <a:lnSpc>
              <a:spcPct val="90000"/>
            </a:lnSpc>
            <a:spcBef>
              <a:spcPct val="0"/>
            </a:spcBef>
            <a:spcAft>
              <a:spcPct val="20000"/>
            </a:spcAft>
            <a:buChar char="•"/>
          </a:pPr>
          <a:r>
            <a:rPr lang="en-US" sz="1600" kern="1200"/>
            <a:t>Educational</a:t>
          </a:r>
        </a:p>
        <a:p>
          <a:pPr marL="171450" lvl="1" indent="-171450" algn="l" defTabSz="711200">
            <a:lnSpc>
              <a:spcPct val="90000"/>
            </a:lnSpc>
            <a:spcBef>
              <a:spcPct val="0"/>
            </a:spcBef>
            <a:spcAft>
              <a:spcPct val="20000"/>
            </a:spcAft>
            <a:buChar char="•"/>
          </a:pPr>
          <a:r>
            <a:rPr lang="en-US" sz="1600" kern="1200"/>
            <a:t>Social</a:t>
          </a:r>
        </a:p>
      </dsp:txBody>
      <dsp:txXfrm>
        <a:off x="0" y="2701167"/>
        <a:ext cx="5124159" cy="1651860"/>
      </dsp:txXfrm>
    </dsp:sp>
    <dsp:sp modelId="{D6201255-89B2-4F5D-A269-4B8262719031}">
      <dsp:nvSpPr>
        <dsp:cNvPr id="0" name=""/>
        <dsp:cNvSpPr/>
      </dsp:nvSpPr>
      <dsp:spPr>
        <a:xfrm>
          <a:off x="0" y="4353027"/>
          <a:ext cx="5124159" cy="834228"/>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Supports the </a:t>
          </a:r>
          <a:r>
            <a:rPr lang="en-US" sz="2100" b="1" kern="1200"/>
            <a:t>necessity for the services you are providing.</a:t>
          </a:r>
          <a:endParaRPr lang="en-US" sz="2100" kern="1200"/>
        </a:p>
      </dsp:txBody>
      <dsp:txXfrm>
        <a:off x="40724" y="4393751"/>
        <a:ext cx="5042711" cy="752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C925E-82E9-4047-AE25-D6DF89F0F140}">
      <dsp:nvSpPr>
        <dsp:cNvPr id="0" name=""/>
        <dsp:cNvSpPr/>
      </dsp:nvSpPr>
      <dsp:spPr>
        <a:xfrm>
          <a:off x="0" y="41683"/>
          <a:ext cx="5124159" cy="794503"/>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Developed from the assessment</a:t>
          </a:r>
          <a:endParaRPr lang="en-US" sz="2000" kern="1200"/>
        </a:p>
      </dsp:txBody>
      <dsp:txXfrm>
        <a:off x="38784" y="80467"/>
        <a:ext cx="5046591" cy="716935"/>
      </dsp:txXfrm>
    </dsp:sp>
    <dsp:sp modelId="{99439D8F-1E8B-4FA6-99D6-6492353A6533}">
      <dsp:nvSpPr>
        <dsp:cNvPr id="0" name=""/>
        <dsp:cNvSpPr/>
      </dsp:nvSpPr>
      <dsp:spPr>
        <a:xfrm>
          <a:off x="0" y="836186"/>
          <a:ext cx="512415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9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Substantiate ongoing necessity for services</a:t>
          </a:r>
        </a:p>
      </dsp:txBody>
      <dsp:txXfrm>
        <a:off x="0" y="836186"/>
        <a:ext cx="5124159" cy="331200"/>
      </dsp:txXfrm>
    </dsp:sp>
    <dsp:sp modelId="{C1C887E7-952B-43CE-B118-A655644C73D2}">
      <dsp:nvSpPr>
        <dsp:cNvPr id="0" name=""/>
        <dsp:cNvSpPr/>
      </dsp:nvSpPr>
      <dsp:spPr>
        <a:xfrm>
          <a:off x="0" y="1167386"/>
          <a:ext cx="5124159" cy="794503"/>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Guide treatment</a:t>
          </a:r>
          <a:endParaRPr lang="en-US" sz="2000" kern="1200"/>
        </a:p>
      </dsp:txBody>
      <dsp:txXfrm>
        <a:off x="38784" y="1206170"/>
        <a:ext cx="5046591" cy="716935"/>
      </dsp:txXfrm>
    </dsp:sp>
    <dsp:sp modelId="{AD79E2E1-9F0F-4FE3-A306-C0126A69CA37}">
      <dsp:nvSpPr>
        <dsp:cNvPr id="0" name=""/>
        <dsp:cNvSpPr/>
      </dsp:nvSpPr>
      <dsp:spPr>
        <a:xfrm>
          <a:off x="0" y="2019489"/>
          <a:ext cx="5124159" cy="794503"/>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A Recovery Plan is:</a:t>
          </a:r>
          <a:endParaRPr lang="en-US" sz="2000" kern="1200"/>
        </a:p>
      </dsp:txBody>
      <dsp:txXfrm>
        <a:off x="38784" y="2058273"/>
        <a:ext cx="5046591" cy="716935"/>
      </dsp:txXfrm>
    </dsp:sp>
    <dsp:sp modelId="{9F12BAF0-CB63-4F69-8533-4815A253533A}">
      <dsp:nvSpPr>
        <dsp:cNvPr id="0" name=""/>
        <dsp:cNvSpPr/>
      </dsp:nvSpPr>
      <dsp:spPr>
        <a:xfrm>
          <a:off x="0" y="2813992"/>
          <a:ext cx="5124159" cy="161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9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Individualized</a:t>
          </a:r>
        </a:p>
        <a:p>
          <a:pPr marL="171450" lvl="1" indent="-171450" algn="l" defTabSz="711200">
            <a:lnSpc>
              <a:spcPct val="90000"/>
            </a:lnSpc>
            <a:spcBef>
              <a:spcPct val="0"/>
            </a:spcBef>
            <a:spcAft>
              <a:spcPct val="20000"/>
            </a:spcAft>
            <a:buChar char="•"/>
          </a:pPr>
          <a:r>
            <a:rPr lang="en-US" sz="1600" kern="1200"/>
            <a:t>Goal-oriented </a:t>
          </a:r>
        </a:p>
        <a:p>
          <a:pPr marL="171450" lvl="1" indent="-171450" algn="l" defTabSz="711200">
            <a:lnSpc>
              <a:spcPct val="90000"/>
            </a:lnSpc>
            <a:spcBef>
              <a:spcPct val="0"/>
            </a:spcBef>
            <a:spcAft>
              <a:spcPct val="20000"/>
            </a:spcAft>
            <a:buChar char="•"/>
          </a:pPr>
          <a:r>
            <a:rPr lang="en-US" sz="1600" kern="1200"/>
            <a:t>Contains measurable objectives</a:t>
          </a:r>
        </a:p>
        <a:p>
          <a:pPr marL="171450" lvl="1" indent="-171450" algn="l" defTabSz="711200">
            <a:lnSpc>
              <a:spcPct val="90000"/>
            </a:lnSpc>
            <a:spcBef>
              <a:spcPct val="0"/>
            </a:spcBef>
            <a:spcAft>
              <a:spcPct val="20000"/>
            </a:spcAft>
            <a:buChar char="•"/>
          </a:pPr>
          <a:r>
            <a:rPr lang="en-US" sz="1600" kern="1200"/>
            <a:t>Promotes an enhanced quality of life</a:t>
          </a:r>
        </a:p>
        <a:p>
          <a:pPr marL="171450" lvl="1" indent="-171450" algn="l" defTabSz="711200">
            <a:lnSpc>
              <a:spcPct val="90000"/>
            </a:lnSpc>
            <a:spcBef>
              <a:spcPct val="0"/>
            </a:spcBef>
            <a:spcAft>
              <a:spcPct val="20000"/>
            </a:spcAft>
            <a:buChar char="•"/>
          </a:pPr>
          <a:r>
            <a:rPr lang="en-US" sz="1600" kern="1200"/>
            <a:t>Addresses the needs identified by the assessment.</a:t>
          </a:r>
        </a:p>
      </dsp:txBody>
      <dsp:txXfrm>
        <a:off x="0" y="2813992"/>
        <a:ext cx="5124159" cy="1614599"/>
      </dsp:txXfrm>
    </dsp:sp>
    <dsp:sp modelId="{DAB70806-CE77-4BCD-8B62-600855F84358}">
      <dsp:nvSpPr>
        <dsp:cNvPr id="0" name=""/>
        <dsp:cNvSpPr/>
      </dsp:nvSpPr>
      <dsp:spPr>
        <a:xfrm>
          <a:off x="0" y="4428592"/>
          <a:ext cx="5124159" cy="794503"/>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Illustrates treatment process from admission to discharge. </a:t>
          </a:r>
          <a:endParaRPr lang="en-US" sz="2000" kern="1200"/>
        </a:p>
      </dsp:txBody>
      <dsp:txXfrm>
        <a:off x="38784" y="4467376"/>
        <a:ext cx="5046591" cy="71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516ED-69A0-4E83-9F03-00E1B8FAB791}">
      <dsp:nvSpPr>
        <dsp:cNvPr id="0" name=""/>
        <dsp:cNvSpPr/>
      </dsp:nvSpPr>
      <dsp:spPr>
        <a:xfrm>
          <a:off x="0" y="31749"/>
          <a:ext cx="5124159" cy="83537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Recovery Plans are “living documents,” </a:t>
          </a:r>
          <a:endParaRPr lang="en-US" sz="2100" kern="1200"/>
        </a:p>
      </dsp:txBody>
      <dsp:txXfrm>
        <a:off x="40780" y="72529"/>
        <a:ext cx="5042599" cy="753819"/>
      </dsp:txXfrm>
    </dsp:sp>
    <dsp:sp modelId="{E77763A3-C456-417C-BBFA-46A4D802D16B}">
      <dsp:nvSpPr>
        <dsp:cNvPr id="0" name=""/>
        <dsp:cNvSpPr/>
      </dsp:nvSpPr>
      <dsp:spPr>
        <a:xfrm>
          <a:off x="0" y="927609"/>
          <a:ext cx="5124159" cy="835379"/>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Update frequently</a:t>
          </a:r>
          <a:endParaRPr lang="en-US" sz="2100" kern="1200"/>
        </a:p>
      </dsp:txBody>
      <dsp:txXfrm>
        <a:off x="40780" y="968389"/>
        <a:ext cx="5042599" cy="753819"/>
      </dsp:txXfrm>
    </dsp:sp>
    <dsp:sp modelId="{6D497AC6-5623-4D49-BEE2-BCABE7C6D80F}">
      <dsp:nvSpPr>
        <dsp:cNvPr id="0" name=""/>
        <dsp:cNvSpPr/>
      </dsp:nvSpPr>
      <dsp:spPr>
        <a:xfrm>
          <a:off x="0" y="1823469"/>
          <a:ext cx="5124159" cy="835379"/>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Examples</a:t>
          </a:r>
          <a:endParaRPr lang="en-US" sz="2100" kern="1200"/>
        </a:p>
      </dsp:txBody>
      <dsp:txXfrm>
        <a:off x="40780" y="1864249"/>
        <a:ext cx="5042599" cy="753819"/>
      </dsp:txXfrm>
    </dsp:sp>
    <dsp:sp modelId="{FA44BB1F-4C49-444A-A4C6-4A2AE38EBA8F}">
      <dsp:nvSpPr>
        <dsp:cNvPr id="0" name=""/>
        <dsp:cNvSpPr/>
      </dsp:nvSpPr>
      <dsp:spPr>
        <a:xfrm>
          <a:off x="0" y="2658849"/>
          <a:ext cx="5124159"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9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Change in individual’s goals</a:t>
          </a:r>
        </a:p>
        <a:p>
          <a:pPr marL="171450" lvl="1" indent="-171450" algn="l" defTabSz="711200">
            <a:lnSpc>
              <a:spcPct val="90000"/>
            </a:lnSpc>
            <a:spcBef>
              <a:spcPct val="0"/>
            </a:spcBef>
            <a:spcAft>
              <a:spcPct val="20000"/>
            </a:spcAft>
            <a:buChar char="•"/>
          </a:pPr>
          <a:r>
            <a:rPr lang="en-US" sz="1600" kern="1200"/>
            <a:t>Hospitalization</a:t>
          </a:r>
        </a:p>
        <a:p>
          <a:pPr marL="171450" lvl="1" indent="-171450" algn="l" defTabSz="711200">
            <a:lnSpc>
              <a:spcPct val="90000"/>
            </a:lnSpc>
            <a:spcBef>
              <a:spcPct val="0"/>
            </a:spcBef>
            <a:spcAft>
              <a:spcPct val="20000"/>
            </a:spcAft>
            <a:buChar char="•"/>
          </a:pPr>
          <a:r>
            <a:rPr lang="en-US" sz="1600" kern="1200"/>
            <a:t>Change in health status</a:t>
          </a:r>
        </a:p>
        <a:p>
          <a:pPr marL="171450" lvl="1" indent="-171450" algn="l" defTabSz="711200">
            <a:lnSpc>
              <a:spcPct val="90000"/>
            </a:lnSpc>
            <a:spcBef>
              <a:spcPct val="0"/>
            </a:spcBef>
            <a:spcAft>
              <a:spcPct val="20000"/>
            </a:spcAft>
            <a:buChar char="•"/>
          </a:pPr>
          <a:r>
            <a:rPr lang="en-US" sz="1600" kern="1200"/>
            <a:t>Change in services</a:t>
          </a:r>
        </a:p>
        <a:p>
          <a:pPr marL="171450" lvl="1" indent="-171450" algn="l" defTabSz="711200">
            <a:lnSpc>
              <a:spcPct val="90000"/>
            </a:lnSpc>
            <a:spcBef>
              <a:spcPct val="0"/>
            </a:spcBef>
            <a:spcAft>
              <a:spcPct val="20000"/>
            </a:spcAft>
            <a:buChar char="•"/>
          </a:pPr>
          <a:r>
            <a:rPr lang="en-US" sz="1600" kern="1200"/>
            <a:t>Change in housing/employment/finances, etc. </a:t>
          </a:r>
        </a:p>
      </dsp:txBody>
      <dsp:txXfrm>
        <a:off x="0" y="2658849"/>
        <a:ext cx="5124159" cy="1391040"/>
      </dsp:txXfrm>
    </dsp:sp>
    <dsp:sp modelId="{F81CA0BA-2F0F-4873-A847-421FB88E3215}">
      <dsp:nvSpPr>
        <dsp:cNvPr id="0" name=""/>
        <dsp:cNvSpPr/>
      </dsp:nvSpPr>
      <dsp:spPr>
        <a:xfrm>
          <a:off x="0" y="4049889"/>
          <a:ext cx="5124159" cy="835379"/>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Document changes </a:t>
          </a:r>
          <a:endParaRPr lang="en-US" sz="2100" kern="1200"/>
        </a:p>
      </dsp:txBody>
      <dsp:txXfrm>
        <a:off x="40780" y="4090669"/>
        <a:ext cx="5042599" cy="753819"/>
      </dsp:txXfrm>
    </dsp:sp>
    <dsp:sp modelId="{9C4B23B4-04E1-49A7-B7A5-6C4EF8CC53F8}">
      <dsp:nvSpPr>
        <dsp:cNvPr id="0" name=""/>
        <dsp:cNvSpPr/>
      </dsp:nvSpPr>
      <dsp:spPr>
        <a:xfrm>
          <a:off x="0" y="4885269"/>
          <a:ext cx="512415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9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Recovery Plan monitoring is a TCM</a:t>
          </a:r>
        </a:p>
      </dsp:txBody>
      <dsp:txXfrm>
        <a:off x="0" y="4885269"/>
        <a:ext cx="5124159" cy="347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899DC-0A86-4DC4-999D-A20E429384B4}">
      <dsp:nvSpPr>
        <dsp:cNvPr id="0" name=""/>
        <dsp:cNvSpPr/>
      </dsp:nvSpPr>
      <dsp:spPr>
        <a:xfrm>
          <a:off x="0" y="3212"/>
          <a:ext cx="5124159" cy="15023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061D76-405C-4512-864E-F0B11B448D05}">
      <dsp:nvSpPr>
        <dsp:cNvPr id="0" name=""/>
        <dsp:cNvSpPr/>
      </dsp:nvSpPr>
      <dsp:spPr>
        <a:xfrm>
          <a:off x="454471" y="341249"/>
          <a:ext cx="826312" cy="826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186087-38BB-492E-96D4-D7B0662EB9BA}">
      <dsp:nvSpPr>
        <dsp:cNvPr id="0" name=""/>
        <dsp:cNvSpPr/>
      </dsp:nvSpPr>
      <dsp:spPr>
        <a:xfrm>
          <a:off x="1735256" y="3212"/>
          <a:ext cx="2305871"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1066800">
            <a:lnSpc>
              <a:spcPct val="90000"/>
            </a:lnSpc>
            <a:spcBef>
              <a:spcPct val="0"/>
            </a:spcBef>
            <a:spcAft>
              <a:spcPct val="35000"/>
            </a:spcAft>
            <a:buNone/>
          </a:pPr>
          <a:r>
            <a:rPr lang="en-US" sz="2400" kern="1200"/>
            <a:t>Goals should be </a:t>
          </a:r>
          <a:r>
            <a:rPr lang="en-US" sz="2400" b="1" kern="1200"/>
            <a:t>Positively Stated</a:t>
          </a:r>
          <a:endParaRPr lang="en-US" sz="2400" kern="1200"/>
        </a:p>
      </dsp:txBody>
      <dsp:txXfrm>
        <a:off x="1735256" y="3212"/>
        <a:ext cx="2305871" cy="1502386"/>
      </dsp:txXfrm>
    </dsp:sp>
    <dsp:sp modelId="{BF258BDC-CAB2-446F-9500-834CF7D0EA69}">
      <dsp:nvSpPr>
        <dsp:cNvPr id="0" name=""/>
        <dsp:cNvSpPr/>
      </dsp:nvSpPr>
      <dsp:spPr>
        <a:xfrm>
          <a:off x="4041128" y="3212"/>
          <a:ext cx="1081334"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488950">
            <a:lnSpc>
              <a:spcPct val="90000"/>
            </a:lnSpc>
            <a:spcBef>
              <a:spcPct val="0"/>
            </a:spcBef>
            <a:spcAft>
              <a:spcPct val="35000"/>
            </a:spcAft>
            <a:buNone/>
          </a:pPr>
          <a:r>
            <a:rPr lang="en-US" sz="1100" kern="1200"/>
            <a:t>Not: </a:t>
          </a:r>
          <a:r>
            <a:rPr lang="en-US" sz="1100" i="1" kern="1200"/>
            <a:t>“I want to be less depressed” </a:t>
          </a:r>
          <a:endParaRPr lang="en-US" sz="1100" kern="1200"/>
        </a:p>
        <a:p>
          <a:pPr marL="0" lvl="0" indent="0" algn="l" defTabSz="488950">
            <a:lnSpc>
              <a:spcPct val="90000"/>
            </a:lnSpc>
            <a:spcBef>
              <a:spcPct val="0"/>
            </a:spcBef>
            <a:spcAft>
              <a:spcPct val="35000"/>
            </a:spcAft>
            <a:buNone/>
          </a:pPr>
          <a:r>
            <a:rPr lang="en-US" sz="1100" kern="1200"/>
            <a:t>But instead</a:t>
          </a:r>
          <a:r>
            <a:rPr lang="en-US" sz="1100" b="1" kern="1200"/>
            <a:t>:</a:t>
          </a:r>
          <a:r>
            <a:rPr lang="en-US" sz="1100" kern="1200"/>
            <a:t> What would they do if they were less depressed?</a:t>
          </a:r>
        </a:p>
        <a:p>
          <a:pPr marL="57150" lvl="1" indent="-57150" algn="l" defTabSz="488950">
            <a:lnSpc>
              <a:spcPct val="90000"/>
            </a:lnSpc>
            <a:spcBef>
              <a:spcPct val="0"/>
            </a:spcBef>
            <a:spcAft>
              <a:spcPct val="15000"/>
            </a:spcAft>
            <a:buChar char="•"/>
          </a:pPr>
          <a:r>
            <a:rPr lang="en-US" sz="1100" kern="1200"/>
            <a:t>Example:  </a:t>
          </a:r>
          <a:r>
            <a:rPr lang="en-US" sz="1100" i="1" kern="1200"/>
            <a:t>“I want to go back to school so I can be a good role model and provider to my children”</a:t>
          </a:r>
          <a:endParaRPr lang="en-US" sz="1100" kern="1200"/>
        </a:p>
      </dsp:txBody>
      <dsp:txXfrm>
        <a:off x="4041128" y="3212"/>
        <a:ext cx="1081334" cy="1502386"/>
      </dsp:txXfrm>
    </dsp:sp>
    <dsp:sp modelId="{B7CABB3C-FD05-4928-9CCB-E7C9F0261E31}">
      <dsp:nvSpPr>
        <dsp:cNvPr id="0" name=""/>
        <dsp:cNvSpPr/>
      </dsp:nvSpPr>
      <dsp:spPr>
        <a:xfrm>
          <a:off x="0" y="1881196"/>
          <a:ext cx="5124159" cy="15023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23816-42BC-4392-9AE0-342440F21C9E}">
      <dsp:nvSpPr>
        <dsp:cNvPr id="0" name=""/>
        <dsp:cNvSpPr/>
      </dsp:nvSpPr>
      <dsp:spPr>
        <a:xfrm>
          <a:off x="454471" y="2219233"/>
          <a:ext cx="826312" cy="826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1C3982-9C9C-46E5-9347-59E061D91FFF}">
      <dsp:nvSpPr>
        <dsp:cNvPr id="0" name=""/>
        <dsp:cNvSpPr/>
      </dsp:nvSpPr>
      <dsp:spPr>
        <a:xfrm>
          <a:off x="1735256" y="1881196"/>
          <a:ext cx="3387206"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1066800">
            <a:lnSpc>
              <a:spcPct val="90000"/>
            </a:lnSpc>
            <a:spcBef>
              <a:spcPct val="0"/>
            </a:spcBef>
            <a:spcAft>
              <a:spcPct val="35000"/>
            </a:spcAft>
            <a:buNone/>
          </a:pPr>
          <a:r>
            <a:rPr lang="en-US" sz="2400" kern="1200"/>
            <a:t>Goals should be </a:t>
          </a:r>
          <a:r>
            <a:rPr lang="en-US" sz="2400" b="1" kern="1200"/>
            <a:t>focused</a:t>
          </a:r>
          <a:endParaRPr lang="en-US" sz="2400" kern="1200"/>
        </a:p>
      </dsp:txBody>
      <dsp:txXfrm>
        <a:off x="1735256" y="1881196"/>
        <a:ext cx="3387206" cy="1502386"/>
      </dsp:txXfrm>
    </dsp:sp>
    <dsp:sp modelId="{18379077-53B4-4CE8-9DC6-2405731782FB}">
      <dsp:nvSpPr>
        <dsp:cNvPr id="0" name=""/>
        <dsp:cNvSpPr/>
      </dsp:nvSpPr>
      <dsp:spPr>
        <a:xfrm>
          <a:off x="0" y="3759179"/>
          <a:ext cx="5124159" cy="15023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8882AB-3A99-4234-90E3-EF5FAE7C0A84}">
      <dsp:nvSpPr>
        <dsp:cNvPr id="0" name=""/>
        <dsp:cNvSpPr/>
      </dsp:nvSpPr>
      <dsp:spPr>
        <a:xfrm>
          <a:off x="454471" y="4097216"/>
          <a:ext cx="826312" cy="826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990926-DFAF-4BBE-B2DB-BD6215E17664}">
      <dsp:nvSpPr>
        <dsp:cNvPr id="0" name=""/>
        <dsp:cNvSpPr/>
      </dsp:nvSpPr>
      <dsp:spPr>
        <a:xfrm>
          <a:off x="1735256" y="3759179"/>
          <a:ext cx="2305871"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1066800">
            <a:lnSpc>
              <a:spcPct val="90000"/>
            </a:lnSpc>
            <a:spcBef>
              <a:spcPct val="0"/>
            </a:spcBef>
            <a:spcAft>
              <a:spcPct val="35000"/>
            </a:spcAft>
            <a:buNone/>
          </a:pPr>
          <a:r>
            <a:rPr lang="en-US" sz="2400" b="1" kern="1200"/>
            <a:t>In the individuals own words</a:t>
          </a:r>
          <a:endParaRPr lang="en-US" sz="2400" kern="1200"/>
        </a:p>
      </dsp:txBody>
      <dsp:txXfrm>
        <a:off x="1735256" y="3759179"/>
        <a:ext cx="2305871" cy="1502386"/>
      </dsp:txXfrm>
    </dsp:sp>
    <dsp:sp modelId="{4D2D33E3-1B8E-4E00-9141-8660ED247434}">
      <dsp:nvSpPr>
        <dsp:cNvPr id="0" name=""/>
        <dsp:cNvSpPr/>
      </dsp:nvSpPr>
      <dsp:spPr>
        <a:xfrm>
          <a:off x="4041128" y="3759179"/>
          <a:ext cx="1081334" cy="150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03" tIns="159003" rIns="159003" bIns="159003" numCol="1" spcCol="1270" anchor="ctr" anchorCtr="0">
          <a:noAutofit/>
        </a:bodyPr>
        <a:lstStyle/>
        <a:p>
          <a:pPr marL="0" lvl="0" indent="0" algn="l" defTabSz="488950">
            <a:lnSpc>
              <a:spcPct val="90000"/>
            </a:lnSpc>
            <a:spcBef>
              <a:spcPct val="0"/>
            </a:spcBef>
            <a:spcAft>
              <a:spcPct val="35000"/>
            </a:spcAft>
            <a:buNone/>
          </a:pPr>
          <a:r>
            <a:rPr lang="en-US" sz="1100" kern="1200"/>
            <a:t>Reflected in quotes as </a:t>
          </a:r>
          <a:r>
            <a:rPr lang="en-US" sz="1100" i="1" kern="1200"/>
            <a:t>“I” </a:t>
          </a:r>
          <a:r>
            <a:rPr lang="en-US" sz="1100" kern="1200"/>
            <a:t>statements.</a:t>
          </a:r>
        </a:p>
      </dsp:txBody>
      <dsp:txXfrm>
        <a:off x="4041128" y="3759179"/>
        <a:ext cx="1081334" cy="15023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8D642-AF3B-45E0-97B8-7E132CEF3F0A}">
      <dsp:nvSpPr>
        <dsp:cNvPr id="0" name=""/>
        <dsp:cNvSpPr/>
      </dsp:nvSpPr>
      <dsp:spPr>
        <a:xfrm>
          <a:off x="0" y="4113"/>
          <a:ext cx="5124159" cy="8760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7162F-8448-4DEC-A53C-70B250CCF0BE}">
      <dsp:nvSpPr>
        <dsp:cNvPr id="0" name=""/>
        <dsp:cNvSpPr/>
      </dsp:nvSpPr>
      <dsp:spPr>
        <a:xfrm>
          <a:off x="265017" y="201233"/>
          <a:ext cx="481850" cy="481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D8A9ED-BE85-4C1B-9C2C-13A515BDFBBA}">
      <dsp:nvSpPr>
        <dsp:cNvPr id="0" name=""/>
        <dsp:cNvSpPr/>
      </dsp:nvSpPr>
      <dsp:spPr>
        <a:xfrm>
          <a:off x="1011886" y="4113"/>
          <a:ext cx="4112272"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90000"/>
            </a:lnSpc>
            <a:spcBef>
              <a:spcPct val="0"/>
            </a:spcBef>
            <a:spcAft>
              <a:spcPct val="35000"/>
            </a:spcAft>
            <a:buNone/>
          </a:pPr>
          <a:r>
            <a:rPr lang="en-US" sz="1900" kern="1200"/>
            <a:t>Takes time</a:t>
          </a:r>
        </a:p>
      </dsp:txBody>
      <dsp:txXfrm>
        <a:off x="1011886" y="4113"/>
        <a:ext cx="4112272" cy="876092"/>
      </dsp:txXfrm>
    </dsp:sp>
    <dsp:sp modelId="{D42EFB5A-5606-41BF-83C4-91A329A76EA1}">
      <dsp:nvSpPr>
        <dsp:cNvPr id="0" name=""/>
        <dsp:cNvSpPr/>
      </dsp:nvSpPr>
      <dsp:spPr>
        <a:xfrm>
          <a:off x="0" y="1099228"/>
          <a:ext cx="5124159" cy="8760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B2335C-1165-43A8-81C6-A6AB206AD08C}">
      <dsp:nvSpPr>
        <dsp:cNvPr id="0" name=""/>
        <dsp:cNvSpPr/>
      </dsp:nvSpPr>
      <dsp:spPr>
        <a:xfrm>
          <a:off x="265017" y="1296349"/>
          <a:ext cx="481850" cy="481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1E9045-B2D9-4C61-BFD6-C80A2B00F951}">
      <dsp:nvSpPr>
        <dsp:cNvPr id="0" name=""/>
        <dsp:cNvSpPr/>
      </dsp:nvSpPr>
      <dsp:spPr>
        <a:xfrm>
          <a:off x="1011886" y="1099228"/>
          <a:ext cx="4112272"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90000"/>
            </a:lnSpc>
            <a:spcBef>
              <a:spcPct val="0"/>
            </a:spcBef>
            <a:spcAft>
              <a:spcPct val="35000"/>
            </a:spcAft>
            <a:buNone/>
          </a:pPr>
          <a:r>
            <a:rPr lang="en-US" sz="1900" kern="1200"/>
            <a:t>Requires a good relationship</a:t>
          </a:r>
        </a:p>
      </dsp:txBody>
      <dsp:txXfrm>
        <a:off x="1011886" y="1099228"/>
        <a:ext cx="4112272" cy="876092"/>
      </dsp:txXfrm>
    </dsp:sp>
    <dsp:sp modelId="{16A8ABBD-8280-4846-BF40-89561C9985EF}">
      <dsp:nvSpPr>
        <dsp:cNvPr id="0" name=""/>
        <dsp:cNvSpPr/>
      </dsp:nvSpPr>
      <dsp:spPr>
        <a:xfrm>
          <a:off x="0" y="2194343"/>
          <a:ext cx="5124159" cy="8760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D0BB4-71AE-467C-8A00-70D06CFEBAEA}">
      <dsp:nvSpPr>
        <dsp:cNvPr id="0" name=""/>
        <dsp:cNvSpPr/>
      </dsp:nvSpPr>
      <dsp:spPr>
        <a:xfrm>
          <a:off x="265017" y="2391464"/>
          <a:ext cx="481850" cy="4818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CE1A0A-FCDD-4CA7-87A7-C7167A68B40E}">
      <dsp:nvSpPr>
        <dsp:cNvPr id="0" name=""/>
        <dsp:cNvSpPr/>
      </dsp:nvSpPr>
      <dsp:spPr>
        <a:xfrm>
          <a:off x="1011886" y="2194343"/>
          <a:ext cx="4112272"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90000"/>
            </a:lnSpc>
            <a:spcBef>
              <a:spcPct val="0"/>
            </a:spcBef>
            <a:spcAft>
              <a:spcPct val="35000"/>
            </a:spcAft>
            <a:buNone/>
          </a:pPr>
          <a:r>
            <a:rPr lang="en-US" sz="1900" kern="1200"/>
            <a:t>Difficult to articulate </a:t>
          </a:r>
        </a:p>
      </dsp:txBody>
      <dsp:txXfrm>
        <a:off x="1011886" y="2194343"/>
        <a:ext cx="4112272" cy="876092"/>
      </dsp:txXfrm>
    </dsp:sp>
    <dsp:sp modelId="{01981A85-51B5-4F8D-A3DE-DCD65EE76C9A}">
      <dsp:nvSpPr>
        <dsp:cNvPr id="0" name=""/>
        <dsp:cNvSpPr/>
      </dsp:nvSpPr>
      <dsp:spPr>
        <a:xfrm>
          <a:off x="0" y="3289458"/>
          <a:ext cx="5124159" cy="8760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EE262-DAC4-4E3C-ACFF-746A8B2329D4}">
      <dsp:nvSpPr>
        <dsp:cNvPr id="0" name=""/>
        <dsp:cNvSpPr/>
      </dsp:nvSpPr>
      <dsp:spPr>
        <a:xfrm>
          <a:off x="265017" y="3486579"/>
          <a:ext cx="481850" cy="4818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9AD158-AA94-440F-8FBD-797227004A6B}">
      <dsp:nvSpPr>
        <dsp:cNvPr id="0" name=""/>
        <dsp:cNvSpPr/>
      </dsp:nvSpPr>
      <dsp:spPr>
        <a:xfrm>
          <a:off x="1011886" y="3289458"/>
          <a:ext cx="4112272"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90000"/>
            </a:lnSpc>
            <a:spcBef>
              <a:spcPct val="0"/>
            </a:spcBef>
            <a:spcAft>
              <a:spcPct val="35000"/>
            </a:spcAft>
            <a:buNone/>
          </a:pPr>
          <a:r>
            <a:rPr lang="en-US" sz="1900" kern="1200"/>
            <a:t>Elicited through reflective listening</a:t>
          </a:r>
        </a:p>
      </dsp:txBody>
      <dsp:txXfrm>
        <a:off x="1011886" y="3289458"/>
        <a:ext cx="4112272" cy="876092"/>
      </dsp:txXfrm>
    </dsp:sp>
    <dsp:sp modelId="{BA49C4A0-C488-4D0A-B747-1C1664EC0EE5}">
      <dsp:nvSpPr>
        <dsp:cNvPr id="0" name=""/>
        <dsp:cNvSpPr/>
      </dsp:nvSpPr>
      <dsp:spPr>
        <a:xfrm>
          <a:off x="0" y="4384573"/>
          <a:ext cx="5124159" cy="8760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75039-9C49-47BA-BE91-93D09DAB9060}">
      <dsp:nvSpPr>
        <dsp:cNvPr id="0" name=""/>
        <dsp:cNvSpPr/>
      </dsp:nvSpPr>
      <dsp:spPr>
        <a:xfrm>
          <a:off x="265017" y="4581694"/>
          <a:ext cx="481850" cy="4818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0B51D2-DEFF-484A-A431-174335B70522}">
      <dsp:nvSpPr>
        <dsp:cNvPr id="0" name=""/>
        <dsp:cNvSpPr/>
      </dsp:nvSpPr>
      <dsp:spPr>
        <a:xfrm>
          <a:off x="1011886" y="4384573"/>
          <a:ext cx="4112272"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90000"/>
            </a:lnSpc>
            <a:spcBef>
              <a:spcPct val="0"/>
            </a:spcBef>
            <a:spcAft>
              <a:spcPct val="35000"/>
            </a:spcAft>
            <a:buNone/>
          </a:pPr>
          <a:r>
            <a:rPr lang="en-US" sz="1900" kern="1200"/>
            <a:t>Can be helpful to make suggestions</a:t>
          </a:r>
        </a:p>
      </dsp:txBody>
      <dsp:txXfrm>
        <a:off x="1011886" y="4384573"/>
        <a:ext cx="4112272" cy="8760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EDAC2-185E-410C-A3D3-2C3D50ADD9DD}">
      <dsp:nvSpPr>
        <dsp:cNvPr id="0" name=""/>
        <dsp:cNvSpPr/>
      </dsp:nvSpPr>
      <dsp:spPr>
        <a:xfrm>
          <a:off x="0" y="40391"/>
          <a:ext cx="6591985" cy="181817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Instead of “ I want to be medication compliant” ask “what might be different if you were stable on your medication?” A better goal might be “ If my medications work I can go back to school and finish my degree”</a:t>
          </a:r>
        </a:p>
      </dsp:txBody>
      <dsp:txXfrm>
        <a:off x="88756" y="129147"/>
        <a:ext cx="6414473" cy="1640667"/>
      </dsp:txXfrm>
    </dsp:sp>
    <dsp:sp modelId="{1ABF3FAC-39F5-4C0C-BC4E-F200F56D0382}">
      <dsp:nvSpPr>
        <dsp:cNvPr id="0" name=""/>
        <dsp:cNvSpPr/>
      </dsp:nvSpPr>
      <dsp:spPr>
        <a:xfrm>
          <a:off x="0" y="1919051"/>
          <a:ext cx="6591985" cy="181817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Instead of “I want to stay out of jail” by staying out of jail…”I want to get my job back at the construction company so I have money for a better apartment.</a:t>
          </a:r>
        </a:p>
      </dsp:txBody>
      <dsp:txXfrm>
        <a:off x="88756" y="2007807"/>
        <a:ext cx="6414473" cy="1640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F48D7-0980-4569-BBC5-243A9006A18E}">
      <dsp:nvSpPr>
        <dsp:cNvPr id="0" name=""/>
        <dsp:cNvSpPr/>
      </dsp:nvSpPr>
      <dsp:spPr>
        <a:xfrm>
          <a:off x="447614" y="306"/>
          <a:ext cx="1826663" cy="109599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Examples include interventions such as; </a:t>
          </a:r>
        </a:p>
      </dsp:txBody>
      <dsp:txXfrm>
        <a:off x="447614" y="306"/>
        <a:ext cx="1826663" cy="1095998"/>
      </dsp:txXfrm>
    </dsp:sp>
    <dsp:sp modelId="{78953640-E2CD-4C4C-9760-4EB4CF2BB2B2}">
      <dsp:nvSpPr>
        <dsp:cNvPr id="0" name=""/>
        <dsp:cNvSpPr/>
      </dsp:nvSpPr>
      <dsp:spPr>
        <a:xfrm>
          <a:off x="2456944" y="306"/>
          <a:ext cx="1826663" cy="109599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Psychotherapy, medication, and skill building.</a:t>
          </a:r>
        </a:p>
      </dsp:txBody>
      <dsp:txXfrm>
        <a:off x="2456944" y="306"/>
        <a:ext cx="1826663" cy="1095998"/>
      </dsp:txXfrm>
    </dsp:sp>
    <dsp:sp modelId="{9D317F09-6A1F-4578-8704-BF708FA3251B}">
      <dsp:nvSpPr>
        <dsp:cNvPr id="0" name=""/>
        <dsp:cNvSpPr/>
      </dsp:nvSpPr>
      <dsp:spPr>
        <a:xfrm>
          <a:off x="4466274" y="306"/>
          <a:ext cx="1826663" cy="1095998"/>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Self-help groups and peer run support</a:t>
          </a:r>
        </a:p>
      </dsp:txBody>
      <dsp:txXfrm>
        <a:off x="4466274" y="306"/>
        <a:ext cx="1826663" cy="1095998"/>
      </dsp:txXfrm>
    </dsp:sp>
    <dsp:sp modelId="{0CCBCBAE-51F1-4457-A91A-53B46BE8F1B4}">
      <dsp:nvSpPr>
        <dsp:cNvPr id="0" name=""/>
        <dsp:cNvSpPr/>
      </dsp:nvSpPr>
      <dsp:spPr>
        <a:xfrm>
          <a:off x="447614" y="1278971"/>
          <a:ext cx="1826663" cy="1095998"/>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Exercise and nutritional advice</a:t>
          </a:r>
        </a:p>
      </dsp:txBody>
      <dsp:txXfrm>
        <a:off x="447614" y="1278971"/>
        <a:ext cx="1826663" cy="1095998"/>
      </dsp:txXfrm>
    </dsp:sp>
    <dsp:sp modelId="{1999D2DC-A8C4-4CEB-B48D-913FD39312AD}">
      <dsp:nvSpPr>
        <dsp:cNvPr id="0" name=""/>
        <dsp:cNvSpPr/>
      </dsp:nvSpPr>
      <dsp:spPr>
        <a:xfrm>
          <a:off x="2456944" y="1278971"/>
          <a:ext cx="1826663" cy="1095998"/>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Developing a WRAP Plan</a:t>
          </a:r>
        </a:p>
      </dsp:txBody>
      <dsp:txXfrm>
        <a:off x="2456944" y="1278971"/>
        <a:ext cx="1826663" cy="1095998"/>
      </dsp:txXfrm>
    </dsp:sp>
    <dsp:sp modelId="{3B953DED-B511-44A7-B0AD-D1A8D537E170}">
      <dsp:nvSpPr>
        <dsp:cNvPr id="0" name=""/>
        <dsp:cNvSpPr/>
      </dsp:nvSpPr>
      <dsp:spPr>
        <a:xfrm>
          <a:off x="4466274" y="1278971"/>
          <a:ext cx="1826663" cy="109599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Involvement in Church/spiritual groups</a:t>
          </a:r>
        </a:p>
      </dsp:txBody>
      <dsp:txXfrm>
        <a:off x="4466274" y="1278971"/>
        <a:ext cx="1826663" cy="1095998"/>
      </dsp:txXfrm>
    </dsp:sp>
    <dsp:sp modelId="{AE1FDF8F-DAF0-462E-8C6B-784D3C7AABC0}">
      <dsp:nvSpPr>
        <dsp:cNvPr id="0" name=""/>
        <dsp:cNvSpPr/>
      </dsp:nvSpPr>
      <dsp:spPr>
        <a:xfrm>
          <a:off x="2456944" y="2557635"/>
          <a:ext cx="1826663" cy="109599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Involvement in community/cultural activities</a:t>
          </a:r>
        </a:p>
      </dsp:txBody>
      <dsp:txXfrm>
        <a:off x="2456944" y="2557635"/>
        <a:ext cx="1826663" cy="10959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A14AE-9702-48B4-B68D-5D609F79968D}">
      <dsp:nvSpPr>
        <dsp:cNvPr id="0" name=""/>
        <dsp:cNvSpPr/>
      </dsp:nvSpPr>
      <dsp:spPr>
        <a:xfrm>
          <a:off x="0" y="96009"/>
          <a:ext cx="5124159" cy="250614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Miss Reynolds, licensed dietician(</a:t>
          </a:r>
          <a:r>
            <a:rPr lang="en-US" sz="2100" b="1" i="1" kern="1200"/>
            <a:t>who</a:t>
          </a:r>
          <a:r>
            <a:rPr lang="en-US" sz="2100" kern="1200"/>
            <a:t>) will provide nutritional consult and menus(</a:t>
          </a:r>
          <a:r>
            <a:rPr lang="en-US" sz="2100" b="1" i="1" kern="1200"/>
            <a:t>what</a:t>
          </a:r>
          <a:r>
            <a:rPr lang="en-US" sz="2100" kern="1200"/>
            <a:t>) 2x per month for the next 2 months(</a:t>
          </a:r>
          <a:r>
            <a:rPr lang="en-US" sz="2100" b="1" i="1" kern="1200"/>
            <a:t>when</a:t>
          </a:r>
          <a:r>
            <a:rPr lang="en-US" sz="2100" kern="1200"/>
            <a:t>) to reduce glucose readings and educate Karen on proper food choices.(</a:t>
          </a:r>
          <a:r>
            <a:rPr lang="en-US" sz="2100" b="1" i="1" kern="1200"/>
            <a:t>why</a:t>
          </a:r>
          <a:r>
            <a:rPr lang="en-US" sz="2100" kern="1200"/>
            <a:t>)</a:t>
          </a:r>
        </a:p>
      </dsp:txBody>
      <dsp:txXfrm>
        <a:off x="122340" y="218349"/>
        <a:ext cx="4879479" cy="2261460"/>
      </dsp:txXfrm>
    </dsp:sp>
    <dsp:sp modelId="{C41CBB0C-6BD1-4E13-AEE0-AFD36B1ABC1F}">
      <dsp:nvSpPr>
        <dsp:cNvPr id="0" name=""/>
        <dsp:cNvSpPr/>
      </dsp:nvSpPr>
      <dsp:spPr>
        <a:xfrm>
          <a:off x="0" y="2662629"/>
          <a:ext cx="5124159" cy="2506140"/>
        </a:xfrm>
        <a:prstGeom prst="round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This case manager(</a:t>
          </a:r>
          <a:r>
            <a:rPr lang="en-US" sz="2100" b="1" i="1" kern="1200"/>
            <a:t>who</a:t>
          </a:r>
          <a:r>
            <a:rPr lang="en-US" sz="2100" kern="1200"/>
            <a:t>) will teach and reinforce with Sam, 3 anxiety reduction strategies(</a:t>
          </a:r>
          <a:r>
            <a:rPr lang="en-US" sz="2100" b="1" i="1" kern="1200"/>
            <a:t>what</a:t>
          </a:r>
          <a:r>
            <a:rPr lang="en-US" sz="2100" kern="1200"/>
            <a:t>) 1x per week for the next 90 days(</a:t>
          </a:r>
          <a:r>
            <a:rPr lang="en-US" sz="2100" b="1" i="1" kern="1200"/>
            <a:t>when</a:t>
          </a:r>
          <a:r>
            <a:rPr lang="en-US" sz="2100" kern="1200"/>
            <a:t>) to support community integration.(</a:t>
          </a:r>
          <a:r>
            <a:rPr lang="en-US" sz="2100" b="1" i="1" kern="1200"/>
            <a:t>why</a:t>
          </a:r>
          <a:r>
            <a:rPr lang="en-US" sz="2100" kern="1200"/>
            <a:t>)</a:t>
          </a:r>
        </a:p>
      </dsp:txBody>
      <dsp:txXfrm>
        <a:off x="122340" y="2784969"/>
        <a:ext cx="4879479" cy="22614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4-27T15:10:28.536"/>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3-04-27T15:09:00.353"/>
    </inkml:context>
    <inkml:brush xml:id="br0">
      <inkml:brushProperty name="width" value="0.23333" units="cm"/>
      <inkml:brushProperty name="height" value="0.46667" units="cm"/>
      <inkml:brushProperty name="color" value="#E3EAC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ED953-A4F8-4D60-A574-385329A001A2}" type="datetimeFigureOut">
              <a:rPr lang="en-US" smtClean="0"/>
              <a:t>5/30/2024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180EB-52C0-46B2-ABB2-2CDE32311E3A}" type="slidenum">
              <a:rPr lang="en-US" smtClean="0"/>
              <a:t>‹#›</a:t>
            </a:fld>
            <a:endParaRPr lang="en-US"/>
          </a:p>
        </p:txBody>
      </p:sp>
    </p:spTree>
    <p:extLst>
      <p:ext uri="{BB962C8B-B14F-4D97-AF65-F5344CB8AC3E}">
        <p14:creationId xmlns:p14="http://schemas.microsoft.com/office/powerpoint/2010/main" val="150929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180EB-52C0-46B2-ABB2-2CDE32311E3A}" type="slidenum">
              <a:rPr lang="en-US" smtClean="0"/>
              <a:t>1</a:t>
            </a:fld>
            <a:endParaRPr lang="en-US"/>
          </a:p>
        </p:txBody>
      </p:sp>
    </p:spTree>
    <p:extLst>
      <p:ext uri="{BB962C8B-B14F-4D97-AF65-F5344CB8AC3E}">
        <p14:creationId xmlns:p14="http://schemas.microsoft.com/office/powerpoint/2010/main" val="195961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10</a:t>
            </a:fld>
            <a:endParaRPr lang="en-US"/>
          </a:p>
        </p:txBody>
      </p:sp>
    </p:spTree>
    <p:extLst>
      <p:ext uri="{BB962C8B-B14F-4D97-AF65-F5344CB8AC3E}">
        <p14:creationId xmlns:p14="http://schemas.microsoft.com/office/powerpoint/2010/main" val="82803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11</a:t>
            </a:fld>
            <a:endParaRPr lang="en-US"/>
          </a:p>
        </p:txBody>
      </p:sp>
    </p:spTree>
    <p:extLst>
      <p:ext uri="{BB962C8B-B14F-4D97-AF65-F5344CB8AC3E}">
        <p14:creationId xmlns:p14="http://schemas.microsoft.com/office/powerpoint/2010/main" val="47837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12</a:t>
            </a:fld>
            <a:endParaRPr lang="en-US"/>
          </a:p>
        </p:txBody>
      </p:sp>
    </p:spTree>
    <p:extLst>
      <p:ext uri="{BB962C8B-B14F-4D97-AF65-F5344CB8AC3E}">
        <p14:creationId xmlns:p14="http://schemas.microsoft.com/office/powerpoint/2010/main" val="301384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13</a:t>
            </a:fld>
            <a:endParaRPr lang="en-US"/>
          </a:p>
        </p:txBody>
      </p:sp>
    </p:spTree>
    <p:extLst>
      <p:ext uri="{BB962C8B-B14F-4D97-AF65-F5344CB8AC3E}">
        <p14:creationId xmlns:p14="http://schemas.microsoft.com/office/powerpoint/2010/main" val="3450797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14</a:t>
            </a:fld>
            <a:endParaRPr lang="en-US"/>
          </a:p>
        </p:txBody>
      </p:sp>
    </p:spTree>
    <p:extLst>
      <p:ext uri="{BB962C8B-B14F-4D97-AF65-F5344CB8AC3E}">
        <p14:creationId xmlns:p14="http://schemas.microsoft.com/office/powerpoint/2010/main" val="398407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57175">
              <a:spcAft>
                <a:spcPts val="450"/>
              </a:spcAft>
            </a:pPr>
            <a:endParaRPr lang="en-US" sz="220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15</a:t>
            </a:fld>
            <a:endParaRPr lang="en-US"/>
          </a:p>
        </p:txBody>
      </p:sp>
    </p:spTree>
    <p:extLst>
      <p:ext uri="{BB962C8B-B14F-4D97-AF65-F5344CB8AC3E}">
        <p14:creationId xmlns:p14="http://schemas.microsoft.com/office/powerpoint/2010/main" val="865032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16</a:t>
            </a:fld>
            <a:endParaRPr lang="en-US"/>
          </a:p>
        </p:txBody>
      </p:sp>
    </p:spTree>
    <p:extLst>
      <p:ext uri="{BB962C8B-B14F-4D97-AF65-F5344CB8AC3E}">
        <p14:creationId xmlns:p14="http://schemas.microsoft.com/office/powerpoint/2010/main" val="1405690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180EB-52C0-46B2-ABB2-2CDE32311E3A}" type="slidenum">
              <a:rPr lang="en-US" smtClean="0"/>
              <a:t>18</a:t>
            </a:fld>
            <a:endParaRPr lang="en-US"/>
          </a:p>
        </p:txBody>
      </p:sp>
    </p:spTree>
    <p:extLst>
      <p:ext uri="{BB962C8B-B14F-4D97-AF65-F5344CB8AC3E}">
        <p14:creationId xmlns:p14="http://schemas.microsoft.com/office/powerpoint/2010/main" val="409347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break a large goal into manageable steps for the for the client to accomplish on the road to their recovery.</a:t>
            </a:r>
          </a:p>
          <a:p>
            <a:endParaRPr lang="en-US" dirty="0"/>
          </a:p>
          <a:p>
            <a:r>
              <a:rPr lang="en-US" dirty="0"/>
              <a:t>Objectives are the </a:t>
            </a:r>
            <a:r>
              <a:rPr lang="en-US" b="1" dirty="0"/>
              <a:t>what-</a:t>
            </a:r>
            <a:r>
              <a:rPr lang="en-US" dirty="0"/>
              <a:t>what is the next step towards completing the goal?</a:t>
            </a:r>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19</a:t>
            </a:fld>
            <a:endParaRPr lang="en-US"/>
          </a:p>
        </p:txBody>
      </p:sp>
    </p:spTree>
    <p:extLst>
      <p:ext uri="{BB962C8B-B14F-4D97-AF65-F5344CB8AC3E}">
        <p14:creationId xmlns:p14="http://schemas.microsoft.com/office/powerpoint/2010/main" val="202181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20</a:t>
            </a:fld>
            <a:endParaRPr lang="en-US"/>
          </a:p>
        </p:txBody>
      </p:sp>
    </p:spTree>
    <p:extLst>
      <p:ext uri="{BB962C8B-B14F-4D97-AF65-F5344CB8AC3E}">
        <p14:creationId xmlns:p14="http://schemas.microsoft.com/office/powerpoint/2010/main" val="379858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0" i="0" dirty="0">
              <a:latin typeface="Book Antiqua" panose="02040602050305030304" pitchFamily="18" charset="0"/>
            </a:endParaRPr>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2</a:t>
            </a:fld>
            <a:endParaRPr lang="en-US"/>
          </a:p>
        </p:txBody>
      </p:sp>
    </p:spTree>
    <p:extLst>
      <p:ext uri="{BB962C8B-B14F-4D97-AF65-F5344CB8AC3E}">
        <p14:creationId xmlns:p14="http://schemas.microsoft.com/office/powerpoint/2010/main" val="3198553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21</a:t>
            </a:fld>
            <a:endParaRPr lang="en-US"/>
          </a:p>
        </p:txBody>
      </p:sp>
    </p:spTree>
    <p:extLst>
      <p:ext uri="{BB962C8B-B14F-4D97-AF65-F5344CB8AC3E}">
        <p14:creationId xmlns:p14="http://schemas.microsoft.com/office/powerpoint/2010/main" val="2764365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highlight>
                <a:srgbClr val="FFFF00"/>
              </a:highlight>
              <a:latin typeface="Book Antiqua" panose="02040602050305030304" pitchFamily="18" charset="0"/>
            </a:endParaRPr>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38</a:t>
            </a:fld>
            <a:endParaRPr lang="en-US"/>
          </a:p>
        </p:txBody>
      </p:sp>
    </p:spTree>
    <p:extLst>
      <p:ext uri="{BB962C8B-B14F-4D97-AF65-F5344CB8AC3E}">
        <p14:creationId xmlns:p14="http://schemas.microsoft.com/office/powerpoint/2010/main" val="786381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Book Antiqua" panose="02040602050305030304" pitchFamily="18" charset="0"/>
            </a:endParaRPr>
          </a:p>
          <a:p>
            <a:pPr lvl="1"/>
            <a:endParaRPr lang="en-US" sz="1400" dirty="0">
              <a:latin typeface="Book Antiqua" panose="02040602050305030304" pitchFamily="18" charset="0"/>
            </a:endParaRPr>
          </a:p>
          <a:p>
            <a:pPr lvl="1"/>
            <a:endParaRPr lang="en-US" sz="1400" dirty="0">
              <a:latin typeface="Book Antiqua" panose="0204060205030503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D180EB-52C0-46B2-ABB2-2CDE32311E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3312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46</a:t>
            </a:fld>
            <a:endParaRPr lang="en-US"/>
          </a:p>
        </p:txBody>
      </p:sp>
    </p:spTree>
    <p:extLst>
      <p:ext uri="{BB962C8B-B14F-4D97-AF65-F5344CB8AC3E}">
        <p14:creationId xmlns:p14="http://schemas.microsoft.com/office/powerpoint/2010/main" val="3094503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Book Antiqua" panose="02040602050305030304" pitchFamily="18" charset="0"/>
              </a:rPr>
              <a:t>For our Programs</a:t>
            </a:r>
            <a:endParaRPr lang="en-US" sz="1400" dirty="0">
              <a:latin typeface="Book Antiqua" panose="0204060205030503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Book Antiqua" panose="02040602050305030304" pitchFamily="18" charset="0"/>
              </a:rPr>
              <a:t>Good documentation is required for reimbursement from Medicaid.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Billable services like TCM reimburses for your skills and your professional work.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TCM is a set of services that the federal government provides reimbursement to the states, so correct coding for TCM is important.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Book Antiqua" panose="02040602050305030304" pitchFamily="18" charset="0"/>
              </a:rPr>
              <a:t>Ensuring that our programs are financially sustainable helps to ensure that our services continue to operate.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Book Antiqua" panose="02040602050305030304" pitchFamily="18" charset="0"/>
              </a:rPr>
              <a:t>DMHAS is aways advocating for funding, and advocating against budget cuts.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Book Antiqua" panose="0204060205030503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47</a:t>
            </a:fld>
            <a:endParaRPr lang="en-US"/>
          </a:p>
        </p:txBody>
      </p:sp>
    </p:spTree>
    <p:extLst>
      <p:ext uri="{BB962C8B-B14F-4D97-AF65-F5344CB8AC3E}">
        <p14:creationId xmlns:p14="http://schemas.microsoft.com/office/powerpoint/2010/main" val="167015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Book Antiqua" panose="02040602050305030304" pitchFamily="18" charset="0"/>
            </a:endParaRPr>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3</a:t>
            </a:fld>
            <a:endParaRPr lang="en-US"/>
          </a:p>
        </p:txBody>
      </p:sp>
    </p:spTree>
    <p:extLst>
      <p:ext uri="{BB962C8B-B14F-4D97-AF65-F5344CB8AC3E}">
        <p14:creationId xmlns:p14="http://schemas.microsoft.com/office/powerpoint/2010/main" val="264313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Book Antiqua" panose="02040602050305030304" pitchFamily="18" charset="0"/>
            </a:endParaRPr>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4</a:t>
            </a:fld>
            <a:endParaRPr lang="en-US"/>
          </a:p>
        </p:txBody>
      </p:sp>
    </p:spTree>
    <p:extLst>
      <p:ext uri="{BB962C8B-B14F-4D97-AF65-F5344CB8AC3E}">
        <p14:creationId xmlns:p14="http://schemas.microsoft.com/office/powerpoint/2010/main" val="354582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5</a:t>
            </a:fld>
            <a:endParaRPr lang="en-US"/>
          </a:p>
        </p:txBody>
      </p:sp>
    </p:spTree>
    <p:extLst>
      <p:ext uri="{BB962C8B-B14F-4D97-AF65-F5344CB8AC3E}">
        <p14:creationId xmlns:p14="http://schemas.microsoft.com/office/powerpoint/2010/main" val="98583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6</a:t>
            </a:fld>
            <a:endParaRPr lang="en-US"/>
          </a:p>
        </p:txBody>
      </p:sp>
    </p:spTree>
    <p:extLst>
      <p:ext uri="{BB962C8B-B14F-4D97-AF65-F5344CB8AC3E}">
        <p14:creationId xmlns:p14="http://schemas.microsoft.com/office/powerpoint/2010/main" val="70824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200"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7</a:t>
            </a:fld>
            <a:endParaRPr lang="en-US"/>
          </a:p>
        </p:txBody>
      </p:sp>
    </p:spTree>
    <p:extLst>
      <p:ext uri="{BB962C8B-B14F-4D97-AF65-F5344CB8AC3E}">
        <p14:creationId xmlns:p14="http://schemas.microsoft.com/office/powerpoint/2010/main" val="354568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8</a:t>
            </a:fld>
            <a:endParaRPr lang="en-US"/>
          </a:p>
        </p:txBody>
      </p:sp>
    </p:spTree>
    <p:extLst>
      <p:ext uri="{BB962C8B-B14F-4D97-AF65-F5344CB8AC3E}">
        <p14:creationId xmlns:p14="http://schemas.microsoft.com/office/powerpoint/2010/main" val="382359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5"/>
          </p:nvPr>
        </p:nvSpPr>
        <p:spPr/>
        <p:txBody>
          <a:bodyPr/>
          <a:lstStyle/>
          <a:p>
            <a:fld id="{27D180EB-52C0-46B2-ABB2-2CDE32311E3A}" type="slidenum">
              <a:rPr lang="en-US" smtClean="0"/>
              <a:t>9</a:t>
            </a:fld>
            <a:endParaRPr lang="en-US"/>
          </a:p>
        </p:txBody>
      </p:sp>
    </p:spTree>
    <p:extLst>
      <p:ext uri="{BB962C8B-B14F-4D97-AF65-F5344CB8AC3E}">
        <p14:creationId xmlns:p14="http://schemas.microsoft.com/office/powerpoint/2010/main" val="2319572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8B83D9-96F9-4CE1-9B64-C829292FF1F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33254663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8B83D9-96F9-4CE1-9B64-C829292FF1F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93161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8B83D9-96F9-4CE1-9B64-C829292FF1F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1130E3D-0209-486D-8E10-3F9399DB56FC}"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2656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E8B83D9-96F9-4CE1-9B64-C829292FF1F4}"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213919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E8B83D9-96F9-4CE1-9B64-C829292FF1F4}"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1130E3D-0209-486D-8E10-3F9399DB56FC}"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2135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E8B83D9-96F9-4CE1-9B64-C829292FF1F4}"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263796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B83D9-96F9-4CE1-9B64-C829292FF1F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50869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B83D9-96F9-4CE1-9B64-C829292FF1F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48856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B83D9-96F9-4CE1-9B64-C829292FF1F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25162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8B83D9-96F9-4CE1-9B64-C829292FF1F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5431634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8B83D9-96F9-4CE1-9B64-C829292FF1F4}"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194221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8B83D9-96F9-4CE1-9B64-C829292FF1F4}"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271781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8B83D9-96F9-4CE1-9B64-C829292FF1F4}"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421983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B83D9-96F9-4CE1-9B64-C829292FF1F4}"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15218569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8B83D9-96F9-4CE1-9B64-C829292FF1F4}"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26390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8B83D9-96F9-4CE1-9B64-C829292FF1F4}"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1130E3D-0209-486D-8E10-3F9399DB56FC}" type="slidenum">
              <a:rPr lang="en-US" smtClean="0"/>
              <a:t>‹#›</a:t>
            </a:fld>
            <a:endParaRPr lang="en-US"/>
          </a:p>
        </p:txBody>
      </p:sp>
    </p:spTree>
    <p:extLst>
      <p:ext uri="{BB962C8B-B14F-4D97-AF65-F5344CB8AC3E}">
        <p14:creationId xmlns:p14="http://schemas.microsoft.com/office/powerpoint/2010/main" val="103227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E8B83D9-96F9-4CE1-9B64-C829292FF1F4}" type="datetimeFigureOut">
              <a:rPr lang="en-US" smtClean="0"/>
              <a:t>5/30/2024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1130E3D-0209-486D-8E10-3F9399DB56FC}" type="slidenum">
              <a:rPr lang="en-US" smtClean="0"/>
              <a:t>‹#›</a:t>
            </a:fld>
            <a:endParaRPr lang="en-US"/>
          </a:p>
        </p:txBody>
      </p:sp>
    </p:spTree>
    <p:extLst>
      <p:ext uri="{BB962C8B-B14F-4D97-AF65-F5344CB8AC3E}">
        <p14:creationId xmlns:p14="http://schemas.microsoft.com/office/powerpoint/2010/main" val="3439005273"/>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ortal.ct.gov/DMHAS/Initiatives/DMHAS-Initiatives/TCM" TargetMode="External"/><Relationship Id="rId2" Type="http://schemas.openxmlformats.org/officeDocument/2006/relationships/hyperlink" Target="mailto:carleen.Zambetti@ct.gov" TargetMode="External"/><Relationship Id="rId1" Type="http://schemas.openxmlformats.org/officeDocument/2006/relationships/slideLayout" Target="../slideLayouts/slideLayout2.xml"/><Relationship Id="rId4" Type="http://schemas.openxmlformats.org/officeDocument/2006/relationships/hyperlink" Target="https://www.bing.com/search?q=dmhas+tcm&amp;form=WNSGPH&amp;qs=AS&amp;cvid=a871fb8978dd437baf4c8c1bb705fb2b&amp;pq=DMHAS+TCM&amp;cc=US&amp;setlang=en-US&amp;nclid=4C7FFAFDAE6CA41B8F707DA15FF0AE6F&amp;ts=1612905117718&amp;wsso=Moderat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flickr.com/photos/carbonnyc/524145977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ewgrounds.com/art/view/loniart/broken-thread"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961235-F42C-4C83-B51B-7416382FB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4A09A1-AE33-4C84-B62F-DC061FD56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583431"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405209" y="967417"/>
            <a:ext cx="3960345" cy="3943250"/>
          </a:xfrm>
        </p:spPr>
        <p:txBody>
          <a:bodyPr>
            <a:normAutofit/>
          </a:bodyPr>
          <a:lstStyle/>
          <a:p>
            <a:br>
              <a:rPr lang="en-US" sz="3000" b="1" i="1">
                <a:solidFill>
                  <a:srgbClr val="FEFFFF"/>
                </a:solidFill>
              </a:rPr>
            </a:br>
            <a:r>
              <a:rPr lang="en-US" sz="3000" b="1">
                <a:solidFill>
                  <a:srgbClr val="FEFFFF"/>
                </a:solidFill>
                <a:latin typeface="Book Antiqua" panose="02040602050305030304" pitchFamily="18" charset="0"/>
              </a:rPr>
              <a:t>TCM  DOCUMENTATION TRAINING</a:t>
            </a:r>
          </a:p>
        </p:txBody>
      </p:sp>
      <p:sp>
        <p:nvSpPr>
          <p:cNvPr id="17" name="Freeform 27">
            <a:extLst>
              <a:ext uri="{FF2B5EF4-FFF2-40B4-BE49-F238E27FC236}">
                <a16:creationId xmlns:a16="http://schemas.microsoft.com/office/drawing/2014/main" id="{D62F2749-B982-4ADE-B1EF-679002587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160904"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Subtitle 2"/>
          <p:cNvSpPr>
            <a:spLocks noGrp="1"/>
          </p:cNvSpPr>
          <p:nvPr>
            <p:ph type="subTitle" idx="1"/>
          </p:nvPr>
        </p:nvSpPr>
        <p:spPr>
          <a:xfrm>
            <a:off x="405209" y="5189400"/>
            <a:ext cx="3960345" cy="544260"/>
          </a:xfrm>
        </p:spPr>
        <p:txBody>
          <a:bodyPr anchor="ctr">
            <a:normAutofit/>
          </a:bodyPr>
          <a:lstStyle/>
          <a:p>
            <a:r>
              <a:rPr lang="en-US" sz="1400" i="1" dirty="0">
                <a:solidFill>
                  <a:srgbClr val="FEFFFF"/>
                </a:solidFill>
              </a:rPr>
              <a:t>How to write TCM service notes </a:t>
            </a:r>
          </a:p>
        </p:txBody>
      </p:sp>
      <p:pic>
        <p:nvPicPr>
          <p:cNvPr id="8" name="Picture 7">
            <a:extLst>
              <a:ext uri="{FF2B5EF4-FFF2-40B4-BE49-F238E27FC236}">
                <a16:creationId xmlns:a16="http://schemas.microsoft.com/office/drawing/2014/main" id="{66277492-33F6-6C07-7385-5B6E01AA0B34}"/>
              </a:ext>
            </a:extLst>
          </p:cNvPr>
          <p:cNvPicPr>
            <a:picLocks noChangeAspect="1"/>
          </p:cNvPicPr>
          <p:nvPr/>
        </p:nvPicPr>
        <p:blipFill>
          <a:blip r:embed="rId3"/>
          <a:stretch>
            <a:fillRect/>
          </a:stretch>
        </p:blipFill>
        <p:spPr>
          <a:xfrm>
            <a:off x="5306058" y="1257523"/>
            <a:ext cx="3115313" cy="1782751"/>
          </a:xfrm>
          <a:prstGeom prst="rect">
            <a:avLst/>
          </a:prstGeom>
        </p:spPr>
      </p:pic>
      <p:pic>
        <p:nvPicPr>
          <p:cNvPr id="6" name="Picture 5" descr="Free vector graphic: Darts, Dart, Arrow, Game, Playing - Free Image o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631" y="3508288"/>
            <a:ext cx="2398166" cy="2398166"/>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203177" y="4283166"/>
              <a:ext cx="360" cy="360"/>
            </p14:xfrm>
          </p:contentPart>
        </mc:Choice>
        <mc:Fallback xmlns="">
          <p:pic>
            <p:nvPicPr>
              <p:cNvPr id="5" name="Ink 4"/>
              <p:cNvPicPr/>
              <p:nvPr/>
            </p:nvPicPr>
            <p:blipFill>
              <a:blip r:embed="rId6"/>
              <a:stretch>
                <a:fillRect/>
              </a:stretch>
            </p:blipFill>
            <p:spPr>
              <a:xfrm>
                <a:off x="-1245297" y="4199286"/>
                <a:ext cx="84600" cy="168480"/>
              </a:xfrm>
              <a:prstGeom prst="rect">
                <a:avLst/>
              </a:prstGeom>
            </p:spPr>
          </p:pic>
        </mc:Fallback>
      </mc:AlternateContent>
    </p:spTree>
    <p:extLst>
      <p:ext uri="{BB962C8B-B14F-4D97-AF65-F5344CB8AC3E}">
        <p14:creationId xmlns:p14="http://schemas.microsoft.com/office/powerpoint/2010/main" val="36835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624110"/>
            <a:ext cx="6098663" cy="1280890"/>
          </a:xfrm>
        </p:spPr>
        <p:txBody>
          <a:bodyPr>
            <a:normAutofit/>
          </a:bodyPr>
          <a:lstStyle/>
          <a:p>
            <a:r>
              <a:rPr lang="en-US" b="1" dirty="0">
                <a:latin typeface="Book Antiqua" panose="02040602050305030304" pitchFamily="18" charset="0"/>
              </a:rPr>
              <a:t>Assessment Frequency</a:t>
            </a:r>
            <a:endParaRPr lang="en-US" b="1">
              <a:latin typeface="Book Antiqua" panose="02040602050305030304" pitchFamily="18" charset="0"/>
            </a:endParaRP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p:cNvSpPr>
            <a:spLocks noGrp="1"/>
          </p:cNvSpPr>
          <p:nvPr>
            <p:ph idx="1"/>
          </p:nvPr>
        </p:nvSpPr>
        <p:spPr>
          <a:xfrm>
            <a:off x="2529796" y="2133600"/>
            <a:ext cx="6098663" cy="3777622"/>
          </a:xfrm>
        </p:spPr>
        <p:txBody>
          <a:bodyPr>
            <a:normAutofit/>
          </a:bodyPr>
          <a:lstStyle/>
          <a:p>
            <a:r>
              <a:rPr lang="en-US" b="1">
                <a:latin typeface="Book Antiqua" panose="02040602050305030304" pitchFamily="18" charset="0"/>
              </a:rPr>
              <a:t>Initial Assessment </a:t>
            </a:r>
          </a:p>
          <a:p>
            <a:endParaRPr lang="en-US" b="1">
              <a:latin typeface="Book Antiqua" panose="02040602050305030304" pitchFamily="18" charset="0"/>
            </a:endParaRPr>
          </a:p>
          <a:p>
            <a:r>
              <a:rPr lang="en-US" b="1">
                <a:latin typeface="Book Antiqua" panose="02040602050305030304" pitchFamily="18" charset="0"/>
              </a:rPr>
              <a:t>Annual assessment (or more often!)</a:t>
            </a:r>
          </a:p>
          <a:p>
            <a:endParaRPr lang="en-US" b="1">
              <a:latin typeface="Book Antiqua" panose="02040602050305030304" pitchFamily="18" charset="0"/>
            </a:endParaRPr>
          </a:p>
          <a:p>
            <a:r>
              <a:rPr lang="en-US" b="1">
                <a:latin typeface="Book Antiqua" panose="02040602050305030304" pitchFamily="18" charset="0"/>
              </a:rPr>
              <a:t>Document it! </a:t>
            </a:r>
          </a:p>
          <a:p>
            <a:pPr lvl="1"/>
            <a:r>
              <a:rPr lang="en-US">
                <a:latin typeface="Book Antiqua" panose="02040602050305030304" pitchFamily="18" charset="0"/>
              </a:rPr>
              <a:t>Conducting an assessment should be coded as a TCM.</a:t>
            </a:r>
          </a:p>
        </p:txBody>
      </p:sp>
    </p:spTree>
    <p:extLst>
      <p:ext uri="{BB962C8B-B14F-4D97-AF65-F5344CB8AC3E}">
        <p14:creationId xmlns:p14="http://schemas.microsoft.com/office/powerpoint/2010/main" val="127090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b="1">
                <a:solidFill>
                  <a:schemeClr val="bg1"/>
                </a:solidFill>
                <a:latin typeface="Book Antiqua" panose="02040602050305030304" pitchFamily="18" charset="0"/>
              </a:rPr>
              <a:t>Recovery Plans</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E77D571-442F-36C5-302F-E72089F5BDA5}"/>
              </a:ext>
            </a:extLst>
          </p:cNvPr>
          <p:cNvGraphicFramePr>
            <a:graphicFrameLocks noGrp="1"/>
          </p:cNvGraphicFramePr>
          <p:nvPr>
            <p:ph idx="1"/>
            <p:extLst>
              <p:ext uri="{D42A27DB-BD31-4B8C-83A1-F6EECF244321}">
                <p14:modId xmlns:p14="http://schemas.microsoft.com/office/powerpoint/2010/main" val="2545122371"/>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977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400" b="1">
                <a:solidFill>
                  <a:schemeClr val="bg1"/>
                </a:solidFill>
                <a:latin typeface="Book Antiqua" panose="02040602050305030304" pitchFamily="18" charset="0"/>
              </a:rPr>
              <a:t>Recovery Plan Monitoring</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C76C3FC-9339-0DAF-29FA-0745817FF2A7}"/>
              </a:ext>
            </a:extLst>
          </p:cNvPr>
          <p:cNvGraphicFramePr>
            <a:graphicFrameLocks noGrp="1"/>
          </p:cNvGraphicFramePr>
          <p:nvPr>
            <p:ph idx="1"/>
            <p:extLst>
              <p:ext uri="{D42A27DB-BD31-4B8C-83A1-F6EECF244321}">
                <p14:modId xmlns:p14="http://schemas.microsoft.com/office/powerpoint/2010/main" val="3196016577"/>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555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751" y="624110"/>
            <a:ext cx="3102795" cy="1280890"/>
          </a:xfrm>
        </p:spPr>
        <p:txBody>
          <a:bodyPr>
            <a:normAutofit/>
          </a:bodyPr>
          <a:lstStyle/>
          <a:p>
            <a:pPr>
              <a:lnSpc>
                <a:spcPct val="90000"/>
              </a:lnSpc>
            </a:pPr>
            <a:r>
              <a:rPr lang="en-US" sz="2800" b="1">
                <a:latin typeface="Book Antiqua" panose="02040602050305030304" pitchFamily="18" charset="0"/>
              </a:rPr>
              <a:t>Goals in Recovery Planning</a:t>
            </a:r>
          </a:p>
        </p:txBody>
      </p:sp>
      <p:sp>
        <p:nvSpPr>
          <p:cNvPr id="3" name="Content Placeholder 2"/>
          <p:cNvSpPr>
            <a:spLocks noGrp="1"/>
          </p:cNvSpPr>
          <p:nvPr>
            <p:ph idx="1"/>
          </p:nvPr>
        </p:nvSpPr>
        <p:spPr>
          <a:xfrm>
            <a:off x="1262967" y="2133600"/>
            <a:ext cx="3105579" cy="3777622"/>
          </a:xfrm>
        </p:spPr>
        <p:txBody>
          <a:bodyPr>
            <a:normAutofit lnSpcReduction="10000"/>
          </a:bodyPr>
          <a:lstStyle/>
          <a:p>
            <a:pPr>
              <a:lnSpc>
                <a:spcPct val="90000"/>
              </a:lnSpc>
            </a:pPr>
            <a:r>
              <a:rPr lang="en-US" sz="1700" b="1">
                <a:solidFill>
                  <a:srgbClr val="000000"/>
                </a:solidFill>
                <a:latin typeface="Book Antiqua" panose="02040602050305030304" pitchFamily="18" charset="0"/>
              </a:rPr>
              <a:t>Person Centered</a:t>
            </a:r>
          </a:p>
          <a:p>
            <a:pPr>
              <a:lnSpc>
                <a:spcPct val="90000"/>
              </a:lnSpc>
            </a:pPr>
            <a:r>
              <a:rPr lang="en-US" sz="1700" b="1">
                <a:solidFill>
                  <a:srgbClr val="000000"/>
                </a:solidFill>
                <a:latin typeface="Book Antiqua" panose="02040602050305030304" pitchFamily="18" charset="0"/>
              </a:rPr>
              <a:t>Meaningful</a:t>
            </a:r>
          </a:p>
          <a:p>
            <a:pPr>
              <a:lnSpc>
                <a:spcPct val="90000"/>
              </a:lnSpc>
            </a:pPr>
            <a:r>
              <a:rPr lang="en-US" sz="1700" b="1">
                <a:solidFill>
                  <a:srgbClr val="000000"/>
                </a:solidFill>
                <a:latin typeface="Book Antiqua" panose="02040602050305030304" pitchFamily="18" charset="0"/>
              </a:rPr>
              <a:t>Hopeful</a:t>
            </a:r>
          </a:p>
          <a:p>
            <a:pPr>
              <a:lnSpc>
                <a:spcPct val="90000"/>
              </a:lnSpc>
            </a:pPr>
            <a:r>
              <a:rPr lang="en-US" sz="1700" b="1">
                <a:solidFill>
                  <a:srgbClr val="000000"/>
                </a:solidFill>
                <a:latin typeface="Book Antiqua" panose="02040602050305030304" pitchFamily="18" charset="0"/>
              </a:rPr>
              <a:t>Dreams and Desires</a:t>
            </a:r>
          </a:p>
          <a:p>
            <a:pPr>
              <a:lnSpc>
                <a:spcPct val="90000"/>
              </a:lnSpc>
            </a:pPr>
            <a:r>
              <a:rPr lang="en-US" sz="1700" b="1">
                <a:solidFill>
                  <a:srgbClr val="000000"/>
                </a:solidFill>
                <a:latin typeface="Book Antiqua" panose="02040602050305030304" pitchFamily="18" charset="0"/>
              </a:rPr>
              <a:t>Positive</a:t>
            </a:r>
          </a:p>
          <a:p>
            <a:pPr lvl="1">
              <a:lnSpc>
                <a:spcPct val="90000"/>
              </a:lnSpc>
            </a:pPr>
            <a:r>
              <a:rPr lang="en-US" sz="1700">
                <a:solidFill>
                  <a:srgbClr val="000000"/>
                </a:solidFill>
                <a:latin typeface="Book Antiqua" panose="02040602050305030304" pitchFamily="18" charset="0"/>
              </a:rPr>
              <a:t>Not just symptom reduction</a:t>
            </a:r>
          </a:p>
          <a:p>
            <a:pPr>
              <a:lnSpc>
                <a:spcPct val="90000"/>
              </a:lnSpc>
            </a:pPr>
            <a:r>
              <a:rPr lang="en-US" sz="1700" b="1">
                <a:solidFill>
                  <a:srgbClr val="000000"/>
                </a:solidFill>
                <a:latin typeface="Book Antiqua" panose="02040602050305030304" pitchFamily="18" charset="0"/>
              </a:rPr>
              <a:t>Long-term, overarching and motivating to move towards something positive</a:t>
            </a:r>
          </a:p>
          <a:p>
            <a:pPr lvl="1">
              <a:lnSpc>
                <a:spcPct val="90000"/>
              </a:lnSpc>
            </a:pPr>
            <a:r>
              <a:rPr lang="en-US" sz="1700">
                <a:solidFill>
                  <a:srgbClr val="000000"/>
                </a:solidFill>
                <a:latin typeface="Book Antiqua" panose="02040602050305030304" pitchFamily="18" charset="0"/>
              </a:rPr>
              <a:t>May take </a:t>
            </a:r>
            <a:r>
              <a:rPr lang="en-US" sz="1700" i="1" u="sng">
                <a:solidFill>
                  <a:srgbClr val="000000"/>
                </a:solidFill>
                <a:latin typeface="Book Antiqua" panose="02040602050305030304" pitchFamily="18" charset="0"/>
              </a:rPr>
              <a:t>years</a:t>
            </a:r>
            <a:r>
              <a:rPr lang="en-US" sz="1700">
                <a:solidFill>
                  <a:srgbClr val="000000"/>
                </a:solidFill>
                <a:latin typeface="Book Antiqua" panose="02040602050305030304" pitchFamily="18" charset="0"/>
              </a:rPr>
              <a:t> to achieve</a:t>
            </a:r>
          </a:p>
        </p:txBody>
      </p:sp>
      <p:pic>
        <p:nvPicPr>
          <p:cNvPr id="4" name="Picture 3" descr="Goal Setting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937" y="1058861"/>
            <a:ext cx="4088720" cy="4420237"/>
          </a:xfrm>
          <a:prstGeom prst="rect">
            <a:avLst/>
          </a:prstGeom>
        </p:spPr>
      </p:pic>
    </p:spTree>
    <p:extLst>
      <p:ext uri="{BB962C8B-B14F-4D97-AF65-F5344CB8AC3E}">
        <p14:creationId xmlns:p14="http://schemas.microsoft.com/office/powerpoint/2010/main" val="97081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b="1">
                <a:solidFill>
                  <a:schemeClr val="bg1"/>
                </a:solidFill>
                <a:latin typeface="Book Antiqua" panose="02040602050305030304" pitchFamily="18" charset="0"/>
              </a:rPr>
              <a:t>Goals in Recovery Planning</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52E1534-B259-89DF-377F-140D97CA1A8D}"/>
              </a:ext>
            </a:extLst>
          </p:cNvPr>
          <p:cNvGraphicFramePr>
            <a:graphicFrameLocks noGrp="1"/>
          </p:cNvGraphicFramePr>
          <p:nvPr>
            <p:ph idx="1"/>
            <p:extLst>
              <p:ext uri="{D42A27DB-BD31-4B8C-83A1-F6EECF244321}">
                <p14:modId xmlns:p14="http://schemas.microsoft.com/office/powerpoint/2010/main" val="1859667328"/>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97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400" b="1">
                <a:solidFill>
                  <a:schemeClr val="bg1"/>
                </a:solidFill>
                <a:latin typeface="Book Antiqua" panose="02040602050305030304" pitchFamily="18" charset="0"/>
              </a:rPr>
              <a:t>Challenges in Goal Setting</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8FE3B37-C0E3-DA0D-2471-EF994EDE8A3B}"/>
              </a:ext>
            </a:extLst>
          </p:cNvPr>
          <p:cNvGraphicFramePr>
            <a:graphicFrameLocks noGrp="1"/>
          </p:cNvGraphicFramePr>
          <p:nvPr>
            <p:ph idx="1"/>
            <p:extLst>
              <p:ext uri="{D42A27DB-BD31-4B8C-83A1-F6EECF244321}">
                <p14:modId xmlns:p14="http://schemas.microsoft.com/office/powerpoint/2010/main" val="1066576805"/>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6457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20000"/>
                <a:lumOff val="8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atin typeface="Book Antiqua" panose="02040602050305030304" pitchFamily="18" charset="0"/>
              </a:rPr>
              <a:t>Goal Examples</a:t>
            </a:r>
            <a:endParaRPr lang="en-US" b="1" dirty="0">
              <a:latin typeface="Book Antiqua" panose="02040602050305030304" pitchFamily="18" charset="0"/>
            </a:endParaRPr>
          </a:p>
        </p:txBody>
      </p:sp>
      <p:graphicFrame>
        <p:nvGraphicFramePr>
          <p:cNvPr id="52" name="Content Placeholder 2">
            <a:extLst>
              <a:ext uri="{FF2B5EF4-FFF2-40B4-BE49-F238E27FC236}">
                <a16:creationId xmlns:a16="http://schemas.microsoft.com/office/drawing/2014/main" id="{F9D3444E-9790-FE49-AB13-71DF7E82F562}"/>
              </a:ext>
            </a:extLst>
          </p:cNvPr>
          <p:cNvGraphicFramePr>
            <a:graphicFrameLocks noGrp="1"/>
          </p:cNvGraphicFramePr>
          <p:nvPr>
            <p:ph idx="1"/>
          </p:nvPr>
        </p:nvGraphicFramePr>
        <p:xfrm>
          <a:off x="1942415" y="2133600"/>
          <a:ext cx="6591985"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39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0" name="Group 19">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27110" y="228600"/>
            <a:ext cx="2138628" cy="6638625"/>
            <a:chOff x="2487613" y="285750"/>
            <a:chExt cx="2428875" cy="5654676"/>
          </a:xfrm>
        </p:grpSpPr>
        <p:sp>
          <p:nvSpPr>
            <p:cNvPr id="21"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2"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3"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4"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5"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6"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7"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8"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9"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0"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1"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2"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4" name="Group 33">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07832" y="-786"/>
            <a:ext cx="1767505" cy="6854040"/>
            <a:chOff x="6627813" y="194833"/>
            <a:chExt cx="1952625" cy="5678918"/>
          </a:xfrm>
        </p:grpSpPr>
        <p:sp>
          <p:nvSpPr>
            <p:cNvPr id="35"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6"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7"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8"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9"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40"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41"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42"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43"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44"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5"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6"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p:cNvSpPr>
            <a:spLocks noGrp="1"/>
          </p:cNvSpPr>
          <p:nvPr>
            <p:ph type="title"/>
          </p:nvPr>
        </p:nvSpPr>
        <p:spPr>
          <a:xfrm>
            <a:off x="4862322" y="624110"/>
            <a:ext cx="3766137" cy="1280890"/>
          </a:xfrm>
        </p:spPr>
        <p:txBody>
          <a:bodyPr>
            <a:normAutofit/>
          </a:bodyPr>
          <a:lstStyle/>
          <a:p>
            <a:r>
              <a:rPr lang="en-US" dirty="0">
                <a:latin typeface="Book Antiqua" panose="02040602050305030304" pitchFamily="18" charset="0"/>
              </a:rPr>
              <a:t>Think about it…</a:t>
            </a:r>
            <a:endParaRPr lang="en-US">
              <a:latin typeface="Book Antiqua" panose="02040602050305030304" pitchFamily="18" charset="0"/>
            </a:endParaRPr>
          </a:p>
        </p:txBody>
      </p:sp>
      <p:sp>
        <p:nvSpPr>
          <p:cNvPr id="48" name="Rectangle 47">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278"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484278"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13" name="Picture 5">
            <a:extLst>
              <a:ext uri="{FF2B5EF4-FFF2-40B4-BE49-F238E27FC236}">
                <a16:creationId xmlns:a16="http://schemas.microsoft.com/office/drawing/2014/main" id="{4E841321-9C75-47AC-A9C1-B78AFB41EE2D}"/>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95" r="11002" b="1"/>
          <a:stretch/>
        </p:blipFill>
        <p:spPr bwMode="auto">
          <a:xfrm>
            <a:off x="-1166" y="1731"/>
            <a:ext cx="3503318"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11"/>
          <p:cNvSpPr>
            <a:spLocks noGrp="1"/>
          </p:cNvSpPr>
          <p:nvPr>
            <p:ph idx="1"/>
          </p:nvPr>
        </p:nvSpPr>
        <p:spPr>
          <a:xfrm>
            <a:off x="4828643" y="2133600"/>
            <a:ext cx="3799814" cy="3777622"/>
          </a:xfrm>
        </p:spPr>
        <p:txBody>
          <a:bodyPr>
            <a:normAutofit/>
          </a:bodyPr>
          <a:lstStyle/>
          <a:p>
            <a:r>
              <a:rPr lang="en-US" dirty="0">
                <a:latin typeface="Book Antiqua" panose="02040602050305030304" pitchFamily="18" charset="0"/>
              </a:rPr>
              <a:t>Beyond US and THEM   but WE</a:t>
            </a:r>
          </a:p>
          <a:p>
            <a:r>
              <a:rPr lang="en-US" i="1" dirty="0">
                <a:latin typeface="Book Antiqua" panose="02040602050305030304" pitchFamily="18" charset="0"/>
              </a:rPr>
              <a:t>People with substance use disorders and mental health issues generally want the exact same things in life we all want.</a:t>
            </a:r>
          </a:p>
          <a:p>
            <a:r>
              <a:rPr lang="en-US" dirty="0">
                <a:latin typeface="Book Antiqua" panose="02040602050305030304" pitchFamily="18" charset="0"/>
              </a:rPr>
              <a:t>People want to thrive not just survive.</a:t>
            </a:r>
          </a:p>
        </p:txBody>
      </p:sp>
    </p:spTree>
    <p:extLst>
      <p:ext uri="{BB962C8B-B14F-4D97-AF65-F5344CB8AC3E}">
        <p14:creationId xmlns:p14="http://schemas.microsoft.com/office/powerpoint/2010/main" val="2305221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7"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8"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9"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0"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1"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2"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3"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4"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5"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6"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7"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8"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0" name="Group 29">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31"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2"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3"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4"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5"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6"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7"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8"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9"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40"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1"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2"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4" name="Rectangle 43">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8" name="Rectangle 47">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6172" y="624110"/>
            <a:ext cx="7284749" cy="1280890"/>
          </a:xfrm>
        </p:spPr>
        <p:txBody>
          <a:bodyPr vert="horz" lIns="91440" tIns="45720" rIns="91440" bIns="45720" rtlCol="0" anchor="t">
            <a:normAutofit/>
          </a:bodyPr>
          <a:lstStyle/>
          <a:p>
            <a:pPr>
              <a:lnSpc>
                <a:spcPct val="90000"/>
              </a:lnSpc>
            </a:pPr>
            <a:r>
              <a:rPr lang="en-US" sz="2000" b="1"/>
              <a:t>The Implications in Recovery Planning Documentation</a:t>
            </a:r>
            <a:br>
              <a:rPr lang="en-US" sz="2000" b="1"/>
            </a:br>
            <a:r>
              <a:rPr lang="en-US" sz="2000"/>
              <a:t>Which goal would you rather work on?</a:t>
            </a:r>
            <a:br>
              <a:rPr lang="en-US" sz="2000"/>
            </a:br>
            <a:endParaRPr lang="en-US" sz="2000"/>
          </a:p>
        </p:txBody>
      </p:sp>
      <p:sp>
        <p:nvSpPr>
          <p:cNvPr id="50" name="Rectangle 49">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5" name="Content Placeholder 4"/>
          <p:cNvSpPr>
            <a:spLocks/>
          </p:cNvSpPr>
          <p:nvPr/>
        </p:nvSpPr>
        <p:spPr>
          <a:xfrm>
            <a:off x="2035794" y="2222983"/>
            <a:ext cx="2600575" cy="3064052"/>
          </a:xfrm>
          <a:prstGeom prst="rect">
            <a:avLst/>
          </a:prstGeom>
        </p:spPr>
        <p:txBody>
          <a:bodyPr/>
          <a:lstStyle/>
          <a:p>
            <a:pPr algn="ctr" defTabSz="370332">
              <a:spcAft>
                <a:spcPts val="600"/>
              </a:spcAft>
            </a:pPr>
            <a:r>
              <a:rPr lang="en-US" sz="1458" b="1" kern="1200">
                <a:solidFill>
                  <a:schemeClr val="tx1"/>
                </a:solidFill>
                <a:latin typeface="Book Antiqua" panose="02040602050305030304" pitchFamily="18" charset="0"/>
                <a:ea typeface="+mn-ea"/>
                <a:cs typeface="+mn-cs"/>
              </a:rPr>
              <a:t>Traditional Treatment Plan Goal</a:t>
            </a:r>
          </a:p>
          <a:p>
            <a:pPr algn="ctr" defTabSz="370332">
              <a:spcAft>
                <a:spcPts val="600"/>
              </a:spcAft>
            </a:pPr>
            <a:r>
              <a:rPr lang="en-US" sz="1458" kern="1200">
                <a:solidFill>
                  <a:schemeClr val="tx1"/>
                </a:solidFill>
                <a:latin typeface="Book Antiqua" panose="02040602050305030304" pitchFamily="18" charset="0"/>
                <a:ea typeface="+mn-ea"/>
                <a:cs typeface="+mn-cs"/>
              </a:rPr>
              <a:t>Patient will achieve and maintain clinical stability and develop increased insight regarding substance use and assaultive behaviors</a:t>
            </a:r>
          </a:p>
          <a:p>
            <a:pPr algn="ctr">
              <a:spcAft>
                <a:spcPts val="600"/>
              </a:spcAft>
            </a:pPr>
            <a:endParaRPr lang="en-US"/>
          </a:p>
        </p:txBody>
      </p:sp>
      <p:sp>
        <p:nvSpPr>
          <p:cNvPr id="9" name="Content Placeholder 8"/>
          <p:cNvSpPr>
            <a:spLocks/>
          </p:cNvSpPr>
          <p:nvPr/>
        </p:nvSpPr>
        <p:spPr>
          <a:xfrm>
            <a:off x="4796884" y="2222983"/>
            <a:ext cx="2600219" cy="3064052"/>
          </a:xfrm>
          <a:prstGeom prst="rect">
            <a:avLst/>
          </a:prstGeom>
        </p:spPr>
        <p:txBody>
          <a:bodyPr/>
          <a:lstStyle/>
          <a:p>
            <a:pPr algn="ctr" defTabSz="370332">
              <a:spcAft>
                <a:spcPts val="600"/>
              </a:spcAft>
            </a:pPr>
            <a:r>
              <a:rPr lang="en-US" sz="1458" b="1" kern="1200">
                <a:solidFill>
                  <a:schemeClr val="tx1"/>
                </a:solidFill>
                <a:latin typeface="Book Antiqua" panose="02040602050305030304" pitchFamily="18" charset="0"/>
                <a:ea typeface="+mn-ea"/>
                <a:cs typeface="+mn-cs"/>
              </a:rPr>
              <a:t>Person-Centered Recovery Plan Goal</a:t>
            </a:r>
          </a:p>
          <a:p>
            <a:pPr algn="ctr" defTabSz="370332">
              <a:spcAft>
                <a:spcPts val="600"/>
              </a:spcAft>
            </a:pPr>
            <a:r>
              <a:rPr lang="en-US" sz="1458" kern="1200">
                <a:solidFill>
                  <a:schemeClr val="tx1"/>
                </a:solidFill>
                <a:latin typeface="Book Antiqua" panose="02040602050305030304" pitchFamily="18" charset="0"/>
                <a:ea typeface="+mn-ea"/>
                <a:cs typeface="+mn-cs"/>
              </a:rPr>
              <a:t>“ I want family and friends back in my life</a:t>
            </a:r>
            <a:r>
              <a:rPr lang="en-US" sz="1458" kern="1200">
                <a:solidFill>
                  <a:schemeClr val="tx1"/>
                </a:solidFill>
                <a:latin typeface="+mn-lt"/>
                <a:ea typeface="+mn-ea"/>
                <a:cs typeface="+mn-cs"/>
              </a:rPr>
              <a:t>”</a:t>
            </a:r>
            <a:endParaRPr lang="en-US"/>
          </a:p>
        </p:txBody>
      </p:sp>
      <p:pic>
        <p:nvPicPr>
          <p:cNvPr id="10" name="Picture 6" descr="MCj042445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103" y="4575469"/>
            <a:ext cx="1363428" cy="130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smiling emoji with thumbs 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1960" y="3645860"/>
            <a:ext cx="1487376" cy="111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7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751" y="624110"/>
            <a:ext cx="3102795" cy="1280890"/>
          </a:xfrm>
        </p:spPr>
        <p:txBody>
          <a:bodyPr>
            <a:normAutofit/>
          </a:bodyPr>
          <a:lstStyle/>
          <a:p>
            <a:pPr>
              <a:lnSpc>
                <a:spcPct val="90000"/>
              </a:lnSpc>
            </a:pPr>
            <a:r>
              <a:rPr lang="en-US" sz="2800" b="1">
                <a:latin typeface="Book Antiqua" panose="02040602050305030304" pitchFamily="18" charset="0"/>
              </a:rPr>
              <a:t>Objectives in Recovery Planning</a:t>
            </a:r>
          </a:p>
        </p:txBody>
      </p:sp>
      <p:sp>
        <p:nvSpPr>
          <p:cNvPr id="3" name="Content Placeholder 2"/>
          <p:cNvSpPr>
            <a:spLocks noGrp="1"/>
          </p:cNvSpPr>
          <p:nvPr>
            <p:ph idx="1"/>
          </p:nvPr>
        </p:nvSpPr>
        <p:spPr>
          <a:xfrm>
            <a:off x="1262967" y="2133600"/>
            <a:ext cx="3105579" cy="3777622"/>
          </a:xfrm>
        </p:spPr>
        <p:txBody>
          <a:bodyPr>
            <a:normAutofit/>
          </a:bodyPr>
          <a:lstStyle/>
          <a:p>
            <a:r>
              <a:rPr lang="en-US" sz="1400">
                <a:solidFill>
                  <a:schemeClr val="tx1"/>
                </a:solidFill>
                <a:latin typeface="Book Antiqua" panose="02040602050305030304" pitchFamily="18" charset="0"/>
              </a:rPr>
              <a:t>Breaking it down</a:t>
            </a:r>
          </a:p>
          <a:p>
            <a:r>
              <a:rPr lang="en-US" sz="1400">
                <a:solidFill>
                  <a:schemeClr val="tx1"/>
                </a:solidFill>
                <a:latin typeface="Book Antiqua" panose="02040602050305030304" pitchFamily="18" charset="0"/>
              </a:rPr>
              <a:t>Objectives are the </a:t>
            </a:r>
            <a:r>
              <a:rPr lang="en-US" sz="1400" b="1">
                <a:solidFill>
                  <a:schemeClr val="tx1"/>
                </a:solidFill>
                <a:latin typeface="Book Antiqua" panose="02040602050305030304" pitchFamily="18" charset="0"/>
              </a:rPr>
              <a:t>what-</a:t>
            </a:r>
          </a:p>
          <a:p>
            <a:pPr lvl="1"/>
            <a:r>
              <a:rPr lang="en-US" sz="1400">
                <a:solidFill>
                  <a:schemeClr val="tx1"/>
                </a:solidFill>
                <a:latin typeface="Book Antiqua" panose="02040602050305030304" pitchFamily="18" charset="0"/>
              </a:rPr>
              <a:t>what is the next step towards completing the goal?</a:t>
            </a:r>
          </a:p>
          <a:p>
            <a:endParaRPr lang="en-US" sz="1400">
              <a:solidFill>
                <a:schemeClr val="tx1"/>
              </a:solidFill>
            </a:endParaRPr>
          </a:p>
          <a:p>
            <a:endParaRPr lang="en-US" sz="1400">
              <a:solidFill>
                <a:schemeClr val="tx1"/>
              </a:solidFill>
            </a:endParaRPr>
          </a:p>
        </p:txBody>
      </p:sp>
      <p:pic>
        <p:nvPicPr>
          <p:cNvPr id="5" name="Picture 4" descr="Writing behavioral objectives for clas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076" y="645106"/>
            <a:ext cx="3598441" cy="2698831"/>
          </a:xfrm>
          <a:prstGeom prst="rect">
            <a:avLst/>
          </a:prstGeom>
        </p:spPr>
      </p:pic>
      <p:pic>
        <p:nvPicPr>
          <p:cNvPr id="4" name="Picture 3" descr="Weather &amp; Climate - THE GEOGRAPHER ONLI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373" y="3508529"/>
            <a:ext cx="3941034" cy="2384324"/>
          </a:xfrm>
          <a:prstGeom prst="rect">
            <a:avLst/>
          </a:prstGeom>
        </p:spPr>
      </p:pic>
    </p:spTree>
    <p:extLst>
      <p:ext uri="{BB962C8B-B14F-4D97-AF65-F5344CB8AC3E}">
        <p14:creationId xmlns:p14="http://schemas.microsoft.com/office/powerpoint/2010/main" val="220082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1500">
                <a:solidFill>
                  <a:schemeClr val="bg1"/>
                </a:solidFill>
              </a:rPr>
              <a:t>What is Targeted Case Management?</a:t>
            </a:r>
          </a:p>
        </p:txBody>
      </p:sp>
      <p:sp>
        <p:nvSpPr>
          <p:cNvPr id="1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5" name="Rectangle 1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endParaRPr lang="en-US"/>
          </a:p>
          <a:p>
            <a:r>
              <a:rPr lang="en-US"/>
              <a:t>A Type of Service</a:t>
            </a:r>
          </a:p>
          <a:p>
            <a:pPr lvl="1"/>
            <a:r>
              <a:rPr lang="en-US"/>
              <a:t>Supporting individuals in accessing needed services and supports (we’ll get into the details in a bit).</a:t>
            </a:r>
          </a:p>
          <a:p>
            <a:endParaRPr lang="en-US"/>
          </a:p>
          <a:p>
            <a:r>
              <a:rPr lang="en-US"/>
              <a:t>A Source of Funding</a:t>
            </a:r>
          </a:p>
          <a:p>
            <a:pPr lvl="1"/>
            <a:r>
              <a:rPr lang="en-US"/>
              <a:t>We provide many valuable services, but not all of them generate funding for our programs. </a:t>
            </a:r>
          </a:p>
          <a:p>
            <a:pPr lvl="1"/>
            <a:r>
              <a:rPr lang="en-US"/>
              <a:t>Medicaid will provide funding for specific services we provide (this helps make our programs sustainable). </a:t>
            </a:r>
          </a:p>
          <a:p>
            <a:endParaRPr lang="en-US" dirty="0"/>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867263" y="442686"/>
              <a:ext cx="360" cy="360"/>
            </p14:xfrm>
          </p:contentPart>
        </mc:Choice>
        <mc:Fallback xmlns="">
          <p:pic>
            <p:nvPicPr>
              <p:cNvPr id="6" name="Ink 5"/>
              <p:cNvPicPr/>
              <p:nvPr/>
            </p:nvPicPr>
            <p:blipFill>
              <a:blip r:embed="rId4"/>
              <a:stretch>
                <a:fillRect/>
              </a:stretch>
            </p:blipFill>
            <p:spPr>
              <a:xfrm>
                <a:off x="1825143" y="358806"/>
                <a:ext cx="84600" cy="168480"/>
              </a:xfrm>
              <a:prstGeom prst="rect">
                <a:avLst/>
              </a:prstGeom>
            </p:spPr>
          </p:pic>
        </mc:Fallback>
      </mc:AlternateContent>
    </p:spTree>
    <p:extLst>
      <p:ext uri="{BB962C8B-B14F-4D97-AF65-F5344CB8AC3E}">
        <p14:creationId xmlns:p14="http://schemas.microsoft.com/office/powerpoint/2010/main" val="166649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20000"/>
                <a:lumOff val="8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45201" y="457200"/>
            <a:ext cx="6589199" cy="685800"/>
          </a:xfrm>
        </p:spPr>
        <p:txBody>
          <a:bodyPr>
            <a:normAutofit/>
          </a:bodyPr>
          <a:lstStyle/>
          <a:p>
            <a:r>
              <a:rPr lang="en-US" dirty="0">
                <a:latin typeface="Book Antiqua" panose="02040602050305030304" pitchFamily="18" charset="0"/>
              </a:rPr>
              <a:t>Creating </a:t>
            </a:r>
            <a:r>
              <a:rPr lang="en-US" b="1" dirty="0">
                <a:latin typeface="Book Antiqua" panose="02040602050305030304" pitchFamily="18" charset="0"/>
              </a:rPr>
              <a:t>SMART</a:t>
            </a:r>
            <a:r>
              <a:rPr lang="en-US" dirty="0">
                <a:latin typeface="Book Antiqua" panose="02040602050305030304" pitchFamily="18" charset="0"/>
              </a:rPr>
              <a:t> Objectives</a:t>
            </a:r>
          </a:p>
        </p:txBody>
      </p:sp>
      <p:sp>
        <p:nvSpPr>
          <p:cNvPr id="5" name="Content Placeholder 4"/>
          <p:cNvSpPr>
            <a:spLocks noGrp="1"/>
          </p:cNvSpPr>
          <p:nvPr>
            <p:ph idx="1"/>
          </p:nvPr>
        </p:nvSpPr>
        <p:spPr>
          <a:xfrm>
            <a:off x="1942415" y="3276598"/>
            <a:ext cx="6591985" cy="3581401"/>
          </a:xfrm>
        </p:spPr>
        <p:txBody>
          <a:bodyPr>
            <a:normAutofit/>
          </a:bodyPr>
          <a:lstStyle/>
          <a:p>
            <a:pPr marL="0" indent="0">
              <a:buNone/>
            </a:pPr>
            <a:endParaRPr lang="en-US" sz="1400" b="1" dirty="0"/>
          </a:p>
          <a:p>
            <a:r>
              <a:rPr lang="en-US" b="1" dirty="0">
                <a:latin typeface="Book Antiqua" panose="02040602050305030304" pitchFamily="18" charset="0"/>
              </a:rPr>
              <a:t>Specific</a:t>
            </a:r>
            <a:r>
              <a:rPr lang="en-US" dirty="0">
                <a:latin typeface="Book Antiqua" panose="02040602050305030304" pitchFamily="18" charset="0"/>
              </a:rPr>
              <a:t>, </a:t>
            </a:r>
            <a:r>
              <a:rPr lang="en-US" sz="1600" dirty="0">
                <a:latin typeface="Book Antiqua" panose="02040602050305030304" pitchFamily="18" charset="0"/>
              </a:rPr>
              <a:t>written an understandable language.</a:t>
            </a:r>
          </a:p>
          <a:p>
            <a:r>
              <a:rPr lang="en-US" b="1" dirty="0">
                <a:latin typeface="Book Antiqua" panose="02040602050305030304" pitchFamily="18" charset="0"/>
              </a:rPr>
              <a:t>Measurable</a:t>
            </a:r>
            <a:r>
              <a:rPr lang="en-US" dirty="0">
                <a:latin typeface="Book Antiqua" panose="02040602050305030304" pitchFamily="18" charset="0"/>
              </a:rPr>
              <a:t>; concrete change that is easily observed. </a:t>
            </a:r>
          </a:p>
          <a:p>
            <a:r>
              <a:rPr lang="en-US" b="1" dirty="0">
                <a:latin typeface="Book Antiqua" panose="02040602050305030304" pitchFamily="18" charset="0"/>
              </a:rPr>
              <a:t>Attainable</a:t>
            </a:r>
            <a:r>
              <a:rPr lang="en-US" sz="1600" dirty="0">
                <a:latin typeface="Book Antiqua" panose="02040602050305030304" pitchFamily="18" charset="0"/>
              </a:rPr>
              <a:t>; based on the client’s desire and strengths and skills.</a:t>
            </a:r>
          </a:p>
          <a:p>
            <a:r>
              <a:rPr lang="en-US" b="1" dirty="0">
                <a:latin typeface="Book Antiqua" panose="02040602050305030304" pitchFamily="18" charset="0"/>
              </a:rPr>
              <a:t>Relevant</a:t>
            </a:r>
            <a:r>
              <a:rPr lang="en-US" dirty="0">
                <a:latin typeface="Book Antiqua" panose="02040602050305030304" pitchFamily="18" charset="0"/>
              </a:rPr>
              <a:t>; meaningful to the client and helps overcome a barrier to achieving a goal.</a:t>
            </a:r>
          </a:p>
          <a:p>
            <a:r>
              <a:rPr lang="en-US" b="1" dirty="0">
                <a:latin typeface="Book Antiqua" panose="02040602050305030304" pitchFamily="18" charset="0"/>
              </a:rPr>
              <a:t>Time-framed</a:t>
            </a:r>
            <a:r>
              <a:rPr lang="en-US" dirty="0">
                <a:latin typeface="Book Antiqua" panose="02040602050305030304" pitchFamily="18" charset="0"/>
              </a:rPr>
              <a:t>; achievable in a reasonable amount of time. (30 days, 60 days etc.)</a:t>
            </a:r>
          </a:p>
        </p:txBody>
      </p:sp>
      <p:pic>
        <p:nvPicPr>
          <p:cNvPr id="2" name="Picture 1" descr="Two-day training course of “Leadership” – 5 Mins Brea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43000"/>
            <a:ext cx="7924800" cy="2133599"/>
          </a:xfrm>
          <a:prstGeom prst="rect">
            <a:avLst/>
          </a:prstGeom>
        </p:spPr>
      </p:pic>
    </p:spTree>
    <p:extLst>
      <p:ext uri="{BB962C8B-B14F-4D97-AF65-F5344CB8AC3E}">
        <p14:creationId xmlns:p14="http://schemas.microsoft.com/office/powerpoint/2010/main" val="392968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000" b="1">
                <a:solidFill>
                  <a:schemeClr val="bg1"/>
                </a:solidFill>
                <a:latin typeface="Book Antiqua" panose="02040602050305030304" pitchFamily="18" charset="0"/>
              </a:rPr>
              <a:t>Coordination of Care Objective</a:t>
            </a: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30" name="Rectangle 29">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lang="en-US">
                <a:latin typeface="Book Antiqua" panose="02040602050305030304" pitchFamily="18" charset="0"/>
              </a:rPr>
              <a:t>A “Coordination of Care” objective is considered a </a:t>
            </a:r>
            <a:r>
              <a:rPr lang="en-US" b="1" i="1">
                <a:latin typeface="Book Antiqua" panose="02040602050305030304" pitchFamily="18" charset="0"/>
              </a:rPr>
              <a:t>“Best Practice</a:t>
            </a:r>
            <a:r>
              <a:rPr lang="en-US" b="1">
                <a:latin typeface="Book Antiqua" panose="02040602050305030304" pitchFamily="18" charset="0"/>
              </a:rPr>
              <a:t>” </a:t>
            </a:r>
          </a:p>
          <a:p>
            <a:pPr lvl="1"/>
            <a:r>
              <a:rPr lang="en-US">
                <a:latin typeface="Book Antiqua" panose="02040602050305030304" pitchFamily="18" charset="0"/>
              </a:rPr>
              <a:t>include the barrier that is preventing the client from accessing and utilizing the services on their own.</a:t>
            </a:r>
          </a:p>
          <a:p>
            <a:endParaRPr lang="en-US">
              <a:latin typeface="Book Antiqua" panose="02040602050305030304" pitchFamily="18" charset="0"/>
            </a:endParaRPr>
          </a:p>
          <a:p>
            <a:r>
              <a:rPr lang="en-US">
                <a:latin typeface="Book Antiqua" panose="02040602050305030304" pitchFamily="18" charset="0"/>
              </a:rPr>
              <a:t>Coordinating care should be coded as TCM</a:t>
            </a:r>
          </a:p>
        </p:txBody>
      </p:sp>
    </p:spTree>
    <p:extLst>
      <p:ext uri="{BB962C8B-B14F-4D97-AF65-F5344CB8AC3E}">
        <p14:creationId xmlns:p14="http://schemas.microsoft.com/office/powerpoint/2010/main" val="112366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20000"/>
                <a:lumOff val="8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31649"/>
          </a:xfrm>
        </p:spPr>
        <p:txBody>
          <a:bodyPr>
            <a:normAutofit fontScale="90000"/>
          </a:bodyPr>
          <a:lstStyle/>
          <a:p>
            <a:pPr algn="ctr"/>
            <a:r>
              <a:rPr lang="en-US" b="1" dirty="0">
                <a:latin typeface="Book Antiqua" panose="02040602050305030304" pitchFamily="18" charset="0"/>
              </a:rPr>
              <a:t>Formula for writing objectives</a:t>
            </a:r>
          </a:p>
        </p:txBody>
      </p:sp>
      <p:pic>
        <p:nvPicPr>
          <p:cNvPr id="4" name="Content Placeholder 3"/>
          <p:cNvPicPr>
            <a:picLocks noGrp="1" noChangeAspect="1"/>
          </p:cNvPicPr>
          <p:nvPr>
            <p:ph idx="1"/>
          </p:nvPr>
        </p:nvPicPr>
        <p:blipFill>
          <a:blip r:embed="rId2"/>
          <a:stretch>
            <a:fillRect/>
          </a:stretch>
        </p:blipFill>
        <p:spPr>
          <a:xfrm>
            <a:off x="1371600" y="1143000"/>
            <a:ext cx="7467600" cy="5266168"/>
          </a:xfrm>
          <a:prstGeom prst="rect">
            <a:avLst/>
          </a:prstGeom>
        </p:spPr>
      </p:pic>
    </p:spTree>
    <p:extLst>
      <p:ext uri="{BB962C8B-B14F-4D97-AF65-F5344CB8AC3E}">
        <p14:creationId xmlns:p14="http://schemas.microsoft.com/office/powerpoint/2010/main" val="116136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200">
                <a:solidFill>
                  <a:schemeClr val="bg1"/>
                </a:solidFill>
                <a:latin typeface="Book Antiqua" panose="02040602050305030304" pitchFamily="18" charset="0"/>
              </a:rPr>
              <a:t>Interventions in Recovery Planning</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lang="en-US">
                <a:latin typeface="Book Antiqua" panose="02040602050305030304" pitchFamily="18" charset="0"/>
              </a:rPr>
              <a:t>Interventions are the </a:t>
            </a:r>
            <a:r>
              <a:rPr lang="en-US" b="1">
                <a:latin typeface="Book Antiqua" panose="02040602050305030304" pitchFamily="18" charset="0"/>
              </a:rPr>
              <a:t>How- How </a:t>
            </a:r>
            <a:r>
              <a:rPr lang="en-US">
                <a:latin typeface="Book Antiqua" panose="02040602050305030304" pitchFamily="18" charset="0"/>
              </a:rPr>
              <a:t>are we going to do it?</a:t>
            </a:r>
          </a:p>
          <a:p>
            <a:r>
              <a:rPr lang="en-US">
                <a:latin typeface="Book Antiqua" panose="02040602050305030304" pitchFamily="18" charset="0"/>
              </a:rPr>
              <a:t>Interventions are the actions taken to achieve the objective- services provided by the case manager, or collateral resource.</a:t>
            </a:r>
          </a:p>
          <a:p>
            <a:r>
              <a:rPr lang="en-US">
                <a:latin typeface="Book Antiqua" panose="02040602050305030304" pitchFamily="18" charset="0"/>
              </a:rPr>
              <a:t>Interventions provided by the case manager should target completion of the plan objective and be documented in a way to support the necessity of the services you are providing.</a:t>
            </a:r>
          </a:p>
        </p:txBody>
      </p:sp>
    </p:spTree>
    <p:extLst>
      <p:ext uri="{BB962C8B-B14F-4D97-AF65-F5344CB8AC3E}">
        <p14:creationId xmlns:p14="http://schemas.microsoft.com/office/powerpoint/2010/main" val="2951156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49"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0"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1"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2"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3"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4"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5"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6"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7"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8"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9"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0"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1" name="Group 60">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62"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3"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4"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5"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6"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7"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8"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9"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0"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1"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2"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3"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4" name="Rectangle 73">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6" name="Rectangle 75">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6172" y="624110"/>
            <a:ext cx="7284749" cy="1280890"/>
          </a:xfrm>
        </p:spPr>
        <p:txBody>
          <a:bodyPr vert="horz" lIns="91440" tIns="45720" rIns="91440" bIns="45720" rtlCol="0" anchor="t">
            <a:normAutofit/>
          </a:bodyPr>
          <a:lstStyle/>
          <a:p>
            <a:r>
              <a:rPr lang="en-US" b="1"/>
              <a:t>What Do People Want in Life</a:t>
            </a:r>
            <a:r>
              <a:rPr lang="en-US"/>
              <a:t>?</a:t>
            </a:r>
          </a:p>
        </p:txBody>
      </p:sp>
      <p:sp>
        <p:nvSpPr>
          <p:cNvPr id="77" name="Rectangle 76">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 name="Content Placeholder 2"/>
          <p:cNvSpPr>
            <a:spLocks/>
          </p:cNvSpPr>
          <p:nvPr/>
        </p:nvSpPr>
        <p:spPr>
          <a:xfrm>
            <a:off x="1519716" y="2222983"/>
            <a:ext cx="3101237" cy="3653941"/>
          </a:xfrm>
          <a:prstGeom prst="rect">
            <a:avLst/>
          </a:prstGeom>
        </p:spPr>
        <p:txBody>
          <a:bodyPr>
            <a:normAutofit/>
          </a:bodyPr>
          <a:lstStyle/>
          <a:p>
            <a:pPr defTabSz="877824">
              <a:lnSpc>
                <a:spcPct val="90000"/>
              </a:lnSpc>
              <a:spcAft>
                <a:spcPts val="600"/>
              </a:spcAft>
              <a:defRPr/>
            </a:pPr>
            <a:r>
              <a:rPr lang="en-US" sz="1728" kern="1200">
                <a:solidFill>
                  <a:srgbClr val="70AD47"/>
                </a:solidFill>
                <a:latin typeface="Book Antiqua" panose="02040602050305030304" pitchFamily="18" charset="0"/>
                <a:ea typeface="+mn-ea"/>
                <a:cs typeface="+mn-cs"/>
              </a:rPr>
              <a:t>Independence</a:t>
            </a:r>
          </a:p>
          <a:p>
            <a:pPr defTabSz="877824">
              <a:lnSpc>
                <a:spcPct val="90000"/>
              </a:lnSpc>
              <a:spcAft>
                <a:spcPts val="600"/>
              </a:spcAft>
              <a:defRPr/>
            </a:pPr>
            <a:r>
              <a:rPr lang="en-US" sz="1728" i="1" kern="1200">
                <a:solidFill>
                  <a:prstClr val="black"/>
                </a:solidFill>
                <a:latin typeface="Book Antiqua" panose="02040602050305030304" pitchFamily="18" charset="0"/>
                <a:ea typeface="+mn-ea"/>
                <a:cs typeface="+mn-cs"/>
              </a:rPr>
              <a:t>I want to control my own money.</a:t>
            </a:r>
            <a:endParaRPr lang="en-US" sz="1728" kern="1200">
              <a:solidFill>
                <a:prstClr val="black"/>
              </a:solidFill>
              <a:latin typeface="Book Antiqua" panose="02040602050305030304" pitchFamily="18" charset="0"/>
              <a:ea typeface="+mn-ea"/>
              <a:cs typeface="+mn-cs"/>
            </a:endParaRPr>
          </a:p>
          <a:p>
            <a:pPr defTabSz="877824">
              <a:lnSpc>
                <a:spcPct val="90000"/>
              </a:lnSpc>
              <a:spcAft>
                <a:spcPts val="600"/>
              </a:spcAft>
              <a:defRPr/>
            </a:pPr>
            <a:br>
              <a:rPr lang="en-US" sz="1728" kern="1200">
                <a:solidFill>
                  <a:srgbClr val="70AD47"/>
                </a:solidFill>
                <a:latin typeface="Book Antiqua" panose="02040602050305030304" pitchFamily="18" charset="0"/>
                <a:ea typeface="+mn-ea"/>
                <a:cs typeface="+mn-cs"/>
              </a:rPr>
            </a:br>
            <a:r>
              <a:rPr lang="en-US" sz="1728" kern="1200">
                <a:solidFill>
                  <a:srgbClr val="70AD47"/>
                </a:solidFill>
                <a:latin typeface="Book Antiqua" panose="02040602050305030304" pitchFamily="18" charset="0"/>
                <a:ea typeface="+mn-ea"/>
                <a:cs typeface="+mn-cs"/>
              </a:rPr>
              <a:t>Work /education</a:t>
            </a:r>
          </a:p>
          <a:p>
            <a:pPr defTabSz="877824">
              <a:lnSpc>
                <a:spcPct val="90000"/>
              </a:lnSpc>
              <a:spcAft>
                <a:spcPts val="600"/>
              </a:spcAft>
              <a:defRPr/>
            </a:pPr>
            <a:r>
              <a:rPr lang="en-US" sz="1728" i="1" kern="1200">
                <a:solidFill>
                  <a:prstClr val="black"/>
                </a:solidFill>
                <a:latin typeface="Book Antiqua" panose="02040602050305030304" pitchFamily="18" charset="0"/>
                <a:ea typeface="+mn-ea"/>
                <a:cs typeface="+mn-cs"/>
              </a:rPr>
              <a:t>I want to finish school</a:t>
            </a:r>
            <a:r>
              <a:rPr lang="en-US" sz="1728" kern="1200">
                <a:solidFill>
                  <a:prstClr val="black"/>
                </a:solidFill>
                <a:latin typeface="Book Antiqua" panose="02040602050305030304" pitchFamily="18" charset="0"/>
                <a:ea typeface="+mn-ea"/>
                <a:cs typeface="+mn-cs"/>
              </a:rPr>
              <a:t> </a:t>
            </a:r>
          </a:p>
          <a:p>
            <a:pPr defTabSz="877824">
              <a:lnSpc>
                <a:spcPct val="90000"/>
              </a:lnSpc>
              <a:spcAft>
                <a:spcPts val="600"/>
              </a:spcAft>
              <a:defRPr/>
            </a:pPr>
            <a:br>
              <a:rPr lang="en-US" sz="1728" kern="1200">
                <a:solidFill>
                  <a:srgbClr val="70AD47"/>
                </a:solidFill>
                <a:latin typeface="Book Antiqua" panose="02040602050305030304" pitchFamily="18" charset="0"/>
                <a:ea typeface="+mn-ea"/>
                <a:cs typeface="+mn-cs"/>
              </a:rPr>
            </a:br>
            <a:r>
              <a:rPr lang="en-US" sz="1728" kern="1200">
                <a:solidFill>
                  <a:srgbClr val="70AD47"/>
                </a:solidFill>
                <a:latin typeface="Book Antiqua" panose="02040602050305030304" pitchFamily="18" charset="0"/>
                <a:ea typeface="+mn-ea"/>
                <a:cs typeface="+mn-cs"/>
              </a:rPr>
              <a:t>Spiritual connection </a:t>
            </a:r>
          </a:p>
          <a:p>
            <a:pPr defTabSz="877824">
              <a:lnSpc>
                <a:spcPct val="90000"/>
              </a:lnSpc>
              <a:spcAft>
                <a:spcPts val="600"/>
              </a:spcAft>
              <a:defRPr/>
            </a:pPr>
            <a:r>
              <a:rPr lang="en-US" sz="1728" i="1" kern="1200">
                <a:solidFill>
                  <a:prstClr val="black"/>
                </a:solidFill>
                <a:latin typeface="Book Antiqua" panose="02040602050305030304" pitchFamily="18" charset="0"/>
                <a:ea typeface="+mn-ea"/>
                <a:cs typeface="+mn-cs"/>
              </a:rPr>
              <a:t>I want to get back to church.</a:t>
            </a:r>
          </a:p>
          <a:p>
            <a:pPr defTabSz="877824">
              <a:lnSpc>
                <a:spcPct val="90000"/>
              </a:lnSpc>
              <a:spcAft>
                <a:spcPts val="600"/>
              </a:spcAft>
              <a:defRPr/>
            </a:pPr>
            <a:endParaRPr lang="en-US" sz="1728" kern="1200">
              <a:solidFill>
                <a:srgbClr val="70AD47"/>
              </a:solidFill>
              <a:latin typeface="Book Antiqua" panose="02040602050305030304" pitchFamily="18" charset="0"/>
              <a:ea typeface="+mn-ea"/>
              <a:cs typeface="+mn-cs"/>
            </a:endParaRPr>
          </a:p>
          <a:p>
            <a:pPr defTabSz="877824">
              <a:lnSpc>
                <a:spcPct val="90000"/>
              </a:lnSpc>
              <a:spcAft>
                <a:spcPts val="600"/>
              </a:spcAft>
              <a:defRPr/>
            </a:pPr>
            <a:r>
              <a:rPr lang="en-US" sz="1728" kern="1200">
                <a:solidFill>
                  <a:srgbClr val="70AD47"/>
                </a:solidFill>
                <a:latin typeface="Book Antiqua" panose="02040602050305030304" pitchFamily="18" charset="0"/>
                <a:ea typeface="+mn-ea"/>
                <a:cs typeface="+mn-cs"/>
              </a:rPr>
              <a:t>Health/well-being </a:t>
            </a:r>
          </a:p>
          <a:p>
            <a:pPr defTabSz="877824">
              <a:lnSpc>
                <a:spcPct val="90000"/>
              </a:lnSpc>
              <a:spcAft>
                <a:spcPts val="600"/>
              </a:spcAft>
              <a:defRPr/>
            </a:pPr>
            <a:r>
              <a:rPr lang="en-US" sz="1728" i="1" kern="1200">
                <a:solidFill>
                  <a:prstClr val="black"/>
                </a:solidFill>
                <a:latin typeface="Book Antiqua" panose="02040602050305030304" pitchFamily="18" charset="0"/>
                <a:ea typeface="+mn-ea"/>
                <a:cs typeface="+mn-cs"/>
              </a:rPr>
              <a:t>I want to lose weight.</a:t>
            </a:r>
            <a:endParaRPr lang="en-US" sz="1728" kern="1200">
              <a:solidFill>
                <a:prstClr val="black"/>
              </a:solidFill>
              <a:latin typeface="Book Antiqua" panose="02040602050305030304" pitchFamily="18" charset="0"/>
              <a:ea typeface="+mn-ea"/>
              <a:cs typeface="+mn-cs"/>
            </a:endParaRPr>
          </a:p>
          <a:p>
            <a:pPr>
              <a:lnSpc>
                <a:spcPct val="90000"/>
              </a:lnSpc>
              <a:spcAft>
                <a:spcPts val="600"/>
              </a:spcAft>
            </a:pPr>
            <a:endParaRPr lang="en-US"/>
          </a:p>
        </p:txBody>
      </p:sp>
      <p:sp>
        <p:nvSpPr>
          <p:cNvPr id="4" name="Content Placeholder 3"/>
          <p:cNvSpPr>
            <a:spLocks/>
          </p:cNvSpPr>
          <p:nvPr/>
        </p:nvSpPr>
        <p:spPr>
          <a:xfrm>
            <a:off x="4812369" y="2222983"/>
            <a:ext cx="3100812" cy="3653941"/>
          </a:xfrm>
          <a:prstGeom prst="rect">
            <a:avLst/>
          </a:prstGeom>
        </p:spPr>
        <p:txBody>
          <a:bodyPr>
            <a:normAutofit/>
          </a:bodyPr>
          <a:lstStyle/>
          <a:p>
            <a:pPr defTabSz="877824">
              <a:lnSpc>
                <a:spcPct val="90000"/>
              </a:lnSpc>
              <a:spcAft>
                <a:spcPts val="576"/>
              </a:spcAft>
              <a:defRPr/>
            </a:pPr>
            <a:r>
              <a:rPr lang="en-US" sz="1728" kern="1200">
                <a:solidFill>
                  <a:srgbClr val="70AD47"/>
                </a:solidFill>
                <a:latin typeface="Book Antiqua" panose="02040602050305030304" pitchFamily="18" charset="0"/>
                <a:ea typeface="+mn-ea"/>
                <a:cs typeface="Arial" panose="020B0604020202020204" pitchFamily="34" charset="0"/>
              </a:rPr>
              <a:t>Housing</a:t>
            </a:r>
            <a:br>
              <a:rPr lang="en-US" sz="1728" kern="1200">
                <a:solidFill>
                  <a:srgbClr val="70AD47"/>
                </a:solidFill>
                <a:latin typeface="Book Antiqua" panose="02040602050305030304" pitchFamily="18" charset="0"/>
                <a:ea typeface="+mn-ea"/>
                <a:cs typeface="Arial" panose="020B0604020202020204" pitchFamily="34" charset="0"/>
              </a:rPr>
            </a:br>
            <a:r>
              <a:rPr lang="en-US" sz="1728" i="1" kern="1200">
                <a:solidFill>
                  <a:prstClr val="black"/>
                </a:solidFill>
                <a:latin typeface="Book Antiqua" panose="02040602050305030304" pitchFamily="18" charset="0"/>
                <a:ea typeface="+mn-ea"/>
                <a:cs typeface="Arial" panose="020B0604020202020204" pitchFamily="34" charset="0"/>
              </a:rPr>
              <a:t>I want to move out of the group home.</a:t>
            </a:r>
            <a:endParaRPr lang="en-US" sz="1728" kern="1200">
              <a:solidFill>
                <a:prstClr val="black"/>
              </a:solidFill>
              <a:latin typeface="Book Antiqua" panose="02040602050305030304" pitchFamily="18" charset="0"/>
              <a:ea typeface="+mn-ea"/>
              <a:cs typeface="Arial" panose="020B0604020202020204" pitchFamily="34" charset="0"/>
            </a:endParaRPr>
          </a:p>
          <a:p>
            <a:pPr defTabSz="877824">
              <a:lnSpc>
                <a:spcPct val="90000"/>
              </a:lnSpc>
              <a:spcAft>
                <a:spcPts val="576"/>
              </a:spcAft>
              <a:defRPr/>
            </a:pPr>
            <a:br>
              <a:rPr lang="en-US" sz="1728" kern="1200">
                <a:solidFill>
                  <a:srgbClr val="70AD47"/>
                </a:solidFill>
                <a:latin typeface="Book Antiqua" panose="02040602050305030304" pitchFamily="18" charset="0"/>
                <a:ea typeface="+mn-ea"/>
                <a:cs typeface="Arial" panose="020B0604020202020204" pitchFamily="34" charset="0"/>
              </a:rPr>
            </a:br>
            <a:r>
              <a:rPr lang="en-US" sz="1728" kern="1200">
                <a:solidFill>
                  <a:srgbClr val="70AD47"/>
                </a:solidFill>
                <a:latin typeface="Book Antiqua" panose="02040602050305030304" pitchFamily="18" charset="0"/>
                <a:ea typeface="+mn-ea"/>
                <a:cs typeface="Arial" panose="020B0604020202020204" pitchFamily="34" charset="0"/>
              </a:rPr>
              <a:t>Social activities </a:t>
            </a:r>
            <a:br>
              <a:rPr lang="en-US" sz="1728" kern="1200">
                <a:solidFill>
                  <a:srgbClr val="70AD47"/>
                </a:solidFill>
                <a:latin typeface="Book Antiqua" panose="02040602050305030304" pitchFamily="18" charset="0"/>
                <a:ea typeface="+mn-ea"/>
                <a:cs typeface="Arial" panose="020B0604020202020204" pitchFamily="34" charset="0"/>
              </a:rPr>
            </a:br>
            <a:r>
              <a:rPr lang="en-US" sz="1728" i="1" kern="1200">
                <a:solidFill>
                  <a:prstClr val="black"/>
                </a:solidFill>
                <a:latin typeface="Book Antiqua" panose="02040602050305030304" pitchFamily="18" charset="0"/>
                <a:ea typeface="+mn-ea"/>
                <a:cs typeface="Arial" panose="020B0604020202020204" pitchFamily="34" charset="0"/>
              </a:rPr>
              <a:t>I want to join a bowling league.</a:t>
            </a:r>
            <a:r>
              <a:rPr lang="en-US" sz="1728" kern="1200">
                <a:solidFill>
                  <a:prstClr val="black"/>
                </a:solidFill>
                <a:latin typeface="Book Antiqua" panose="02040602050305030304" pitchFamily="18" charset="0"/>
                <a:ea typeface="+mn-ea"/>
                <a:cs typeface="Arial" panose="020B0604020202020204" pitchFamily="34" charset="0"/>
              </a:rPr>
              <a:t> </a:t>
            </a:r>
            <a:br>
              <a:rPr lang="en-US" sz="1728" kern="1200">
                <a:solidFill>
                  <a:prstClr val="black"/>
                </a:solidFill>
                <a:latin typeface="Book Antiqua" panose="02040602050305030304" pitchFamily="18" charset="0"/>
                <a:ea typeface="+mn-ea"/>
                <a:cs typeface="Arial" panose="020B0604020202020204" pitchFamily="34" charset="0"/>
              </a:rPr>
            </a:br>
            <a:br>
              <a:rPr lang="en-US" sz="1728" kern="1200">
                <a:solidFill>
                  <a:prstClr val="black"/>
                </a:solidFill>
                <a:latin typeface="Book Antiqua" panose="02040602050305030304" pitchFamily="18" charset="0"/>
                <a:ea typeface="+mn-ea"/>
                <a:cs typeface="Arial" panose="020B0604020202020204" pitchFamily="34" charset="0"/>
              </a:rPr>
            </a:br>
            <a:r>
              <a:rPr lang="en-US" sz="1728" kern="1200">
                <a:solidFill>
                  <a:srgbClr val="70AD47"/>
                </a:solidFill>
                <a:latin typeface="Book Antiqua" panose="02040602050305030304" pitchFamily="18" charset="0"/>
                <a:ea typeface="+mn-ea"/>
                <a:cs typeface="Arial" panose="020B0604020202020204" pitchFamily="34" charset="0"/>
              </a:rPr>
              <a:t>Satisfying relationships </a:t>
            </a:r>
          </a:p>
          <a:p>
            <a:pPr defTabSz="877824">
              <a:lnSpc>
                <a:spcPct val="90000"/>
              </a:lnSpc>
              <a:spcAft>
                <a:spcPts val="576"/>
              </a:spcAft>
              <a:defRPr/>
            </a:pPr>
            <a:r>
              <a:rPr lang="en-US" sz="1728" i="1" kern="1200">
                <a:solidFill>
                  <a:prstClr val="black"/>
                </a:solidFill>
                <a:latin typeface="Book Antiqua" panose="02040602050305030304" pitchFamily="18" charset="0"/>
                <a:ea typeface="+mn-ea"/>
                <a:cs typeface="Arial" panose="020B0604020202020204" pitchFamily="34" charset="0"/>
              </a:rPr>
              <a:t>I want to see my grandkids. </a:t>
            </a:r>
          </a:p>
          <a:p>
            <a:pPr defTabSz="877824">
              <a:lnSpc>
                <a:spcPct val="90000"/>
              </a:lnSpc>
              <a:spcAft>
                <a:spcPts val="576"/>
              </a:spcAft>
              <a:defRPr/>
            </a:pPr>
            <a:endParaRPr lang="en-US" sz="1728" kern="1200">
              <a:solidFill>
                <a:srgbClr val="70AD47"/>
              </a:solidFill>
              <a:latin typeface="Book Antiqua" panose="02040602050305030304" pitchFamily="18" charset="0"/>
              <a:ea typeface="+mn-ea"/>
              <a:cs typeface="Arial" panose="020B0604020202020204" pitchFamily="34" charset="0"/>
            </a:endParaRPr>
          </a:p>
          <a:p>
            <a:pPr defTabSz="877824">
              <a:lnSpc>
                <a:spcPct val="90000"/>
              </a:lnSpc>
              <a:spcAft>
                <a:spcPts val="576"/>
              </a:spcAft>
              <a:defRPr/>
            </a:pPr>
            <a:r>
              <a:rPr lang="en-US" sz="1728" kern="1200">
                <a:solidFill>
                  <a:srgbClr val="70AD47"/>
                </a:solidFill>
                <a:latin typeface="Book Antiqua" panose="02040602050305030304" pitchFamily="18" charset="0"/>
                <a:ea typeface="+mn-ea"/>
                <a:cs typeface="Arial" panose="020B0604020202020204" pitchFamily="34" charset="0"/>
              </a:rPr>
              <a:t>Valued Roles </a:t>
            </a:r>
          </a:p>
          <a:p>
            <a:pPr defTabSz="877824">
              <a:lnSpc>
                <a:spcPct val="90000"/>
              </a:lnSpc>
              <a:spcAft>
                <a:spcPts val="576"/>
              </a:spcAft>
              <a:defRPr/>
            </a:pPr>
            <a:r>
              <a:rPr lang="en-US" sz="1728" i="1" kern="1200">
                <a:solidFill>
                  <a:prstClr val="black"/>
                </a:solidFill>
                <a:latin typeface="Book Antiqua" panose="02040602050305030304" pitchFamily="18" charset="0"/>
                <a:ea typeface="+mn-ea"/>
                <a:cs typeface="Arial" panose="020B0604020202020204" pitchFamily="34" charset="0"/>
              </a:rPr>
              <a:t>I want to volunteer at the Senior Center.</a:t>
            </a:r>
          </a:p>
          <a:p>
            <a:endParaRPr lang="en-US"/>
          </a:p>
        </p:txBody>
      </p:sp>
    </p:spTree>
    <p:extLst>
      <p:ext uri="{BB962C8B-B14F-4D97-AF65-F5344CB8AC3E}">
        <p14:creationId xmlns:p14="http://schemas.microsoft.com/office/powerpoint/2010/main" val="30445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20000"/>
                <a:lumOff val="8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Book Antiqua" panose="02040602050305030304" pitchFamily="18" charset="0"/>
              </a:rPr>
              <a:t>Objective Examples</a:t>
            </a:r>
          </a:p>
        </p:txBody>
      </p:sp>
      <p:sp>
        <p:nvSpPr>
          <p:cNvPr id="3" name="Content Placeholder 2"/>
          <p:cNvSpPr>
            <a:spLocks noGrp="1"/>
          </p:cNvSpPr>
          <p:nvPr>
            <p:ph idx="1"/>
          </p:nvPr>
        </p:nvSpPr>
        <p:spPr/>
        <p:txBody>
          <a:bodyPr>
            <a:noAutofit/>
          </a:bodyPr>
          <a:lstStyle/>
          <a:p>
            <a:r>
              <a:rPr lang="en-US" sz="2400" dirty="0">
                <a:latin typeface="Book Antiqua" panose="02040602050305030304" pitchFamily="18" charset="0"/>
              </a:rPr>
              <a:t>Karen (</a:t>
            </a:r>
            <a:r>
              <a:rPr lang="en-US" sz="2400" b="1" i="1" dirty="0">
                <a:latin typeface="Book Antiqua" panose="02040602050305030304" pitchFamily="18" charset="0"/>
              </a:rPr>
              <a:t>name</a:t>
            </a:r>
            <a:r>
              <a:rPr lang="en-US" sz="2400" dirty="0">
                <a:latin typeface="Book Antiqua" panose="02040602050305030304" pitchFamily="18" charset="0"/>
              </a:rPr>
              <a:t>) will have better control of her diabetes (</a:t>
            </a:r>
            <a:r>
              <a:rPr lang="en-US" sz="2400" b="1" i="1" dirty="0">
                <a:latin typeface="Book Antiqua" panose="02040602050305030304" pitchFamily="18" charset="0"/>
              </a:rPr>
              <a:t>improvement area</a:t>
            </a:r>
            <a:r>
              <a:rPr lang="en-US" sz="2400" dirty="0">
                <a:latin typeface="Book Antiqua" panose="02040602050305030304" pitchFamily="18" charset="0"/>
              </a:rPr>
              <a:t>)</a:t>
            </a:r>
            <a:r>
              <a:rPr lang="en-US" sz="2400" i="1" dirty="0">
                <a:latin typeface="Book Antiqua" panose="02040602050305030304" pitchFamily="18" charset="0"/>
              </a:rPr>
              <a:t> </a:t>
            </a:r>
            <a:r>
              <a:rPr lang="en-US" sz="2400" dirty="0">
                <a:latin typeface="Book Antiqua" panose="02040602050305030304" pitchFamily="18" charset="0"/>
              </a:rPr>
              <a:t>as evidenced by daily glucose readings of under 180 (</a:t>
            </a:r>
            <a:r>
              <a:rPr lang="en-US" sz="2400" b="1" i="1" dirty="0">
                <a:latin typeface="Book Antiqua" panose="02040602050305030304" pitchFamily="18" charset="0"/>
              </a:rPr>
              <a:t>accomplishing what achievement?</a:t>
            </a:r>
            <a:r>
              <a:rPr lang="en-US" sz="2400" dirty="0">
                <a:latin typeface="Book Antiqua" panose="02040602050305030304" pitchFamily="18" charset="0"/>
              </a:rPr>
              <a:t>) within the next 60 days. (</a:t>
            </a:r>
            <a:r>
              <a:rPr lang="en-US" sz="2400" b="1" i="1" dirty="0">
                <a:latin typeface="Book Antiqua" panose="02040602050305030304" pitchFamily="18" charset="0"/>
              </a:rPr>
              <a:t>time frame</a:t>
            </a:r>
            <a:r>
              <a:rPr lang="en-US" sz="2400" dirty="0">
                <a:latin typeface="Book Antiqua" panose="02040602050305030304" pitchFamily="18" charset="0"/>
              </a:rPr>
              <a:t>)</a:t>
            </a:r>
          </a:p>
          <a:p>
            <a:r>
              <a:rPr lang="en-US" sz="2400" dirty="0">
                <a:latin typeface="Book Antiqua" panose="02040602050305030304" pitchFamily="18" charset="0"/>
              </a:rPr>
              <a:t>Sam(</a:t>
            </a:r>
            <a:r>
              <a:rPr lang="en-US" sz="2400" b="1" i="1" dirty="0">
                <a:latin typeface="Book Antiqua" panose="02040602050305030304" pitchFamily="18" charset="0"/>
              </a:rPr>
              <a:t>name</a:t>
            </a:r>
            <a:r>
              <a:rPr lang="en-US" sz="2400" dirty="0">
                <a:latin typeface="Book Antiqua" panose="02040602050305030304" pitchFamily="18" charset="0"/>
              </a:rPr>
              <a:t>) will decrease his anxiety  (</a:t>
            </a:r>
            <a:r>
              <a:rPr lang="en-US" sz="2400" b="1" i="1" dirty="0">
                <a:latin typeface="Book Antiqua" panose="02040602050305030304" pitchFamily="18" charset="0"/>
              </a:rPr>
              <a:t>improvement area</a:t>
            </a:r>
            <a:r>
              <a:rPr lang="en-US" sz="2400" dirty="0">
                <a:latin typeface="Book Antiqua" panose="02040602050305030304" pitchFamily="18" charset="0"/>
              </a:rPr>
              <a:t>) as evidenced by attending one activity weekly at the community social club  (</a:t>
            </a:r>
            <a:r>
              <a:rPr lang="en-US" sz="2400" b="1" i="1" dirty="0">
                <a:latin typeface="Book Antiqua" panose="02040602050305030304" pitchFamily="18" charset="0"/>
              </a:rPr>
              <a:t>accomplishment</a:t>
            </a:r>
            <a:r>
              <a:rPr lang="en-US" sz="2400" dirty="0">
                <a:latin typeface="Book Antiqua" panose="02040602050305030304" pitchFamily="18" charset="0"/>
              </a:rPr>
              <a:t>) for the next 90 days.(</a:t>
            </a:r>
            <a:r>
              <a:rPr lang="en-US" sz="2400" b="1" i="1" dirty="0">
                <a:latin typeface="Book Antiqua" panose="02040602050305030304" pitchFamily="18" charset="0"/>
              </a:rPr>
              <a:t>time frame</a:t>
            </a:r>
            <a:r>
              <a:rPr lang="en-US" sz="2400" dirty="0">
                <a:latin typeface="Book Antiqua" panose="02040602050305030304" pitchFamily="18" charset="0"/>
              </a:rPr>
              <a:t>)</a:t>
            </a:r>
          </a:p>
        </p:txBody>
      </p:sp>
    </p:spTree>
    <p:extLst>
      <p:ext uri="{BB962C8B-B14F-4D97-AF65-F5344CB8AC3E}">
        <p14:creationId xmlns:p14="http://schemas.microsoft.com/office/powerpoint/2010/main" val="127470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751" y="624110"/>
            <a:ext cx="3102795" cy="1280890"/>
          </a:xfrm>
        </p:spPr>
        <p:txBody>
          <a:bodyPr>
            <a:normAutofit/>
          </a:bodyPr>
          <a:lstStyle/>
          <a:p>
            <a:r>
              <a:rPr lang="en-US" sz="2600" b="1">
                <a:latin typeface="Book Antiqua" panose="02040602050305030304" pitchFamily="18" charset="0"/>
              </a:rPr>
              <a:t>INTERVENTIONS</a:t>
            </a:r>
          </a:p>
        </p:txBody>
      </p:sp>
      <p:sp>
        <p:nvSpPr>
          <p:cNvPr id="3" name="Content Placeholder 2"/>
          <p:cNvSpPr>
            <a:spLocks noGrp="1"/>
          </p:cNvSpPr>
          <p:nvPr>
            <p:ph idx="1"/>
          </p:nvPr>
        </p:nvSpPr>
        <p:spPr>
          <a:xfrm>
            <a:off x="1262967" y="2133600"/>
            <a:ext cx="3105579" cy="3777622"/>
          </a:xfrm>
        </p:spPr>
        <p:txBody>
          <a:bodyPr>
            <a:normAutofit lnSpcReduction="10000"/>
          </a:bodyPr>
          <a:lstStyle/>
          <a:p>
            <a:pPr marL="0" indent="0">
              <a:lnSpc>
                <a:spcPct val="90000"/>
              </a:lnSpc>
              <a:spcBef>
                <a:spcPts val="0"/>
              </a:spcBef>
              <a:buNone/>
              <a:defRPr/>
            </a:pPr>
            <a:r>
              <a:rPr lang="en-US" sz="1500" b="1">
                <a:solidFill>
                  <a:srgbClr val="000000"/>
                </a:solidFill>
                <a:latin typeface="Book Antiqua" panose="02040602050305030304" pitchFamily="18" charset="0"/>
              </a:rPr>
              <a:t>Professional services should specify…</a:t>
            </a:r>
            <a:br>
              <a:rPr lang="en-US" sz="1500" b="1">
                <a:solidFill>
                  <a:srgbClr val="000000"/>
                </a:solidFill>
                <a:latin typeface="Book Antiqua" panose="02040602050305030304" pitchFamily="18" charset="0"/>
              </a:rPr>
            </a:br>
            <a:endParaRPr lang="en-US" sz="1500" b="1">
              <a:solidFill>
                <a:srgbClr val="000000"/>
              </a:solidFill>
              <a:latin typeface="Book Antiqua" panose="02040602050305030304" pitchFamily="18" charset="0"/>
            </a:endParaRPr>
          </a:p>
          <a:p>
            <a:pPr lvl="1">
              <a:lnSpc>
                <a:spcPct val="90000"/>
              </a:lnSpc>
              <a:spcBef>
                <a:spcPts val="0"/>
              </a:spcBef>
              <a:defRPr/>
            </a:pPr>
            <a:r>
              <a:rPr lang="en-US" sz="1500" b="1">
                <a:solidFill>
                  <a:srgbClr val="000000"/>
                </a:solidFill>
                <a:latin typeface="Book Antiqua" panose="02040602050305030304" pitchFamily="18" charset="0"/>
              </a:rPr>
              <a:t>WHO:</a:t>
            </a:r>
            <a:r>
              <a:rPr lang="en-US" sz="1500">
                <a:solidFill>
                  <a:srgbClr val="000000"/>
                </a:solidFill>
                <a:latin typeface="Book Antiqua" panose="02040602050305030304" pitchFamily="18" charset="0"/>
              </a:rPr>
              <a:t> will provide the service, i.e., name and job title</a:t>
            </a:r>
            <a:br>
              <a:rPr lang="en-US" sz="1500">
                <a:solidFill>
                  <a:srgbClr val="000000"/>
                </a:solidFill>
                <a:latin typeface="Book Antiqua" panose="02040602050305030304" pitchFamily="18" charset="0"/>
              </a:rPr>
            </a:br>
            <a:endParaRPr lang="en-US" sz="1500">
              <a:solidFill>
                <a:srgbClr val="000000"/>
              </a:solidFill>
              <a:latin typeface="Book Antiqua" panose="02040602050305030304" pitchFamily="18" charset="0"/>
            </a:endParaRPr>
          </a:p>
          <a:p>
            <a:pPr lvl="1">
              <a:lnSpc>
                <a:spcPct val="90000"/>
              </a:lnSpc>
              <a:spcBef>
                <a:spcPts val="0"/>
              </a:spcBef>
              <a:defRPr/>
            </a:pPr>
            <a:r>
              <a:rPr lang="en-US" sz="1500" b="1">
                <a:solidFill>
                  <a:srgbClr val="000000"/>
                </a:solidFill>
                <a:latin typeface="Book Antiqua" panose="02040602050305030304" pitchFamily="18" charset="0"/>
              </a:rPr>
              <a:t>WHAT:</a:t>
            </a:r>
            <a:r>
              <a:rPr lang="en-US" sz="1500">
                <a:solidFill>
                  <a:srgbClr val="000000"/>
                </a:solidFill>
                <a:latin typeface="Book Antiqua" panose="02040602050305030304" pitchFamily="18" charset="0"/>
              </a:rPr>
              <a:t>  The TITLE of the service, e.g., Health &amp; Wellness Group</a:t>
            </a:r>
            <a:br>
              <a:rPr lang="en-US" sz="1500">
                <a:solidFill>
                  <a:srgbClr val="000000"/>
                </a:solidFill>
                <a:latin typeface="Book Antiqua" panose="02040602050305030304" pitchFamily="18" charset="0"/>
              </a:rPr>
            </a:br>
            <a:endParaRPr lang="en-US" sz="1500">
              <a:solidFill>
                <a:srgbClr val="000000"/>
              </a:solidFill>
              <a:latin typeface="Book Antiqua" panose="02040602050305030304" pitchFamily="18" charset="0"/>
            </a:endParaRPr>
          </a:p>
          <a:p>
            <a:pPr lvl="1">
              <a:lnSpc>
                <a:spcPct val="90000"/>
              </a:lnSpc>
              <a:spcBef>
                <a:spcPts val="0"/>
              </a:spcBef>
              <a:defRPr/>
            </a:pPr>
            <a:r>
              <a:rPr lang="en-US" sz="1500" b="1">
                <a:solidFill>
                  <a:srgbClr val="000000"/>
                </a:solidFill>
                <a:latin typeface="Book Antiqua" panose="02040602050305030304" pitchFamily="18" charset="0"/>
              </a:rPr>
              <a:t>WHEN</a:t>
            </a:r>
            <a:r>
              <a:rPr lang="en-US" sz="1500">
                <a:solidFill>
                  <a:srgbClr val="000000"/>
                </a:solidFill>
                <a:latin typeface="Book Antiqua" panose="02040602050305030304" pitchFamily="18" charset="0"/>
              </a:rPr>
              <a:t>: The SCHEDULE of the service, i.e., the time and day(s)</a:t>
            </a:r>
            <a:br>
              <a:rPr lang="en-US" sz="1500">
                <a:solidFill>
                  <a:srgbClr val="000000"/>
                </a:solidFill>
                <a:latin typeface="Book Antiqua" panose="02040602050305030304" pitchFamily="18" charset="0"/>
              </a:rPr>
            </a:br>
            <a:endParaRPr lang="en-US" sz="1500">
              <a:solidFill>
                <a:srgbClr val="000000"/>
              </a:solidFill>
              <a:latin typeface="Book Antiqua" panose="02040602050305030304" pitchFamily="18" charset="0"/>
            </a:endParaRPr>
          </a:p>
          <a:p>
            <a:pPr lvl="1">
              <a:lnSpc>
                <a:spcPct val="90000"/>
              </a:lnSpc>
              <a:spcBef>
                <a:spcPts val="0"/>
              </a:spcBef>
              <a:defRPr/>
            </a:pPr>
            <a:r>
              <a:rPr lang="en-US" sz="1500" b="1">
                <a:solidFill>
                  <a:srgbClr val="000000"/>
                </a:solidFill>
                <a:latin typeface="Book Antiqua" panose="02040602050305030304" pitchFamily="18" charset="0"/>
              </a:rPr>
              <a:t>WHY</a:t>
            </a:r>
            <a:r>
              <a:rPr lang="en-US" sz="1500">
                <a:solidFill>
                  <a:srgbClr val="000000"/>
                </a:solidFill>
                <a:latin typeface="Book Antiqua" panose="02040602050305030304" pitchFamily="18" charset="0"/>
              </a:rPr>
              <a:t>: The individualized INTENT/PURPOSE of service</a:t>
            </a:r>
          </a:p>
          <a:p>
            <a:pPr>
              <a:lnSpc>
                <a:spcPct val="90000"/>
              </a:lnSpc>
            </a:pPr>
            <a:endParaRPr lang="en-US" sz="1500">
              <a:solidFill>
                <a:srgbClr val="000000"/>
              </a:solidFill>
            </a:endParaRPr>
          </a:p>
        </p:txBody>
      </p:sp>
      <p:pic>
        <p:nvPicPr>
          <p:cNvPr id="4" name="Picture 3" descr="Target White Male 3D Model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8937" y="1347987"/>
            <a:ext cx="4088720" cy="3841985"/>
          </a:xfrm>
          <a:prstGeom prst="rect">
            <a:avLst/>
          </a:prstGeom>
        </p:spPr>
      </p:pic>
    </p:spTree>
    <p:extLst>
      <p:ext uri="{BB962C8B-B14F-4D97-AF65-F5344CB8AC3E}">
        <p14:creationId xmlns:p14="http://schemas.microsoft.com/office/powerpoint/2010/main" val="2339434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6172" y="624110"/>
            <a:ext cx="7284749" cy="1280890"/>
          </a:xfrm>
        </p:spPr>
        <p:txBody>
          <a:bodyPr>
            <a:normAutofit/>
          </a:bodyPr>
          <a:lstStyle/>
          <a:p>
            <a:r>
              <a:rPr lang="en-US" b="1">
                <a:latin typeface="Book Antiqua" panose="02040602050305030304" pitchFamily="18" charset="0"/>
              </a:rPr>
              <a:t>Types of Interventions</a:t>
            </a:r>
          </a:p>
        </p:txBody>
      </p:sp>
      <p:sp>
        <p:nvSpPr>
          <p:cNvPr id="16" name="Rectangle 15">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18" name="Content Placeholder 2">
            <a:extLst>
              <a:ext uri="{FF2B5EF4-FFF2-40B4-BE49-F238E27FC236}">
                <a16:creationId xmlns:a16="http://schemas.microsoft.com/office/drawing/2014/main" id="{24AE2E81-C8BD-DBAB-87DC-405F13EA3165}"/>
              </a:ext>
            </a:extLst>
          </p:cNvPr>
          <p:cNvGraphicFramePr>
            <a:graphicFrameLocks noGrp="1"/>
          </p:cNvGraphicFramePr>
          <p:nvPr>
            <p:ph idx="1"/>
            <p:extLst>
              <p:ext uri="{D42A27DB-BD31-4B8C-83A1-F6EECF244321}">
                <p14:modId xmlns:p14="http://schemas.microsoft.com/office/powerpoint/2010/main" val="2370283953"/>
              </p:ext>
            </p:extLst>
          </p:nvPr>
        </p:nvGraphicFramePr>
        <p:xfrm>
          <a:off x="1346172" y="2222983"/>
          <a:ext cx="6740553"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9395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200" b="1">
                <a:solidFill>
                  <a:schemeClr val="bg1"/>
                </a:solidFill>
                <a:latin typeface="Book Antiqua" panose="02040602050305030304" pitchFamily="18" charset="0"/>
              </a:rPr>
              <a:t>Intervention Examples</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1030975-10C9-ADB4-6452-E8321A48280A}"/>
              </a:ext>
            </a:extLst>
          </p:cNvPr>
          <p:cNvGraphicFramePr>
            <a:graphicFrameLocks noGrp="1"/>
          </p:cNvGraphicFramePr>
          <p:nvPr>
            <p:ph idx="1"/>
            <p:extLst>
              <p:ext uri="{D42A27DB-BD31-4B8C-83A1-F6EECF244321}">
                <p14:modId xmlns:p14="http://schemas.microsoft.com/office/powerpoint/2010/main" val="104735373"/>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43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b="1">
                <a:solidFill>
                  <a:schemeClr val="bg1"/>
                </a:solidFill>
                <a:latin typeface="Book Antiqua" panose="02040602050305030304" pitchFamily="18" charset="0"/>
              </a:rPr>
              <a:t>TCM Recovery Plan Tips</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125EE7-5375-0192-806D-B38BE20D6FF6}"/>
              </a:ext>
            </a:extLst>
          </p:cNvPr>
          <p:cNvGraphicFramePr>
            <a:graphicFrameLocks noGrp="1"/>
          </p:cNvGraphicFramePr>
          <p:nvPr>
            <p:ph idx="1"/>
            <p:extLst>
              <p:ext uri="{D42A27DB-BD31-4B8C-83A1-F6EECF244321}">
                <p14:modId xmlns:p14="http://schemas.microsoft.com/office/powerpoint/2010/main" val="1263809737"/>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52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a:solidFill>
                  <a:schemeClr val="bg1"/>
                </a:solidFill>
                <a:latin typeface="Book Antiqua" panose="02040602050305030304" pitchFamily="18" charset="0"/>
              </a:rPr>
              <a:t>TCM Providers</a:t>
            </a:r>
            <a:endParaRPr lang="en-US" sz="280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lang="en-US">
                <a:latin typeface="Book Antiqua" panose="02040602050305030304" pitchFamily="18" charset="0"/>
              </a:rPr>
              <a:t>Qualified Providers must have</a:t>
            </a:r>
          </a:p>
          <a:p>
            <a:r>
              <a:rPr lang="en-US">
                <a:latin typeface="Book Antiqua" panose="02040602050305030304" pitchFamily="18" charset="0"/>
              </a:rPr>
              <a:t> training, </a:t>
            </a:r>
          </a:p>
          <a:p>
            <a:r>
              <a:rPr lang="en-US">
                <a:latin typeface="Book Antiqua" panose="02040602050305030304" pitchFamily="18" charset="0"/>
              </a:rPr>
              <a:t>experience </a:t>
            </a:r>
          </a:p>
          <a:p>
            <a:r>
              <a:rPr lang="en-US">
                <a:latin typeface="Book Antiqua" panose="02040602050305030304" pitchFamily="18" charset="0"/>
              </a:rPr>
              <a:t>expertise </a:t>
            </a:r>
          </a:p>
          <a:p>
            <a:pPr marL="0" indent="0">
              <a:buNone/>
            </a:pPr>
            <a:r>
              <a:rPr lang="en-US">
                <a:latin typeface="Book Antiqua" panose="02040602050305030304" pitchFamily="18" charset="0"/>
              </a:rPr>
              <a:t>working with their target population. </a:t>
            </a:r>
          </a:p>
        </p:txBody>
      </p:sp>
    </p:spTree>
    <p:extLst>
      <p:ext uri="{BB962C8B-B14F-4D97-AF65-F5344CB8AC3E}">
        <p14:creationId xmlns:p14="http://schemas.microsoft.com/office/powerpoint/2010/main" val="4128795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416" y="1059872"/>
            <a:ext cx="2259162" cy="4851349"/>
          </a:xfrm>
        </p:spPr>
        <p:txBody>
          <a:bodyPr>
            <a:normAutofit/>
          </a:bodyPr>
          <a:lstStyle/>
          <a:p>
            <a:r>
              <a:rPr lang="en-US" b="1">
                <a:latin typeface="Book Antiqua" panose="02040602050305030304" pitchFamily="18" charset="0"/>
              </a:rPr>
              <a:t>TCM Recovery Plan TIPS</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1149203"/>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p:cNvSpPr>
            <a:spLocks noGrp="1"/>
          </p:cNvSpPr>
          <p:nvPr>
            <p:ph idx="1"/>
          </p:nvPr>
        </p:nvSpPr>
        <p:spPr>
          <a:xfrm>
            <a:off x="3960276" y="1059872"/>
            <a:ext cx="4668183" cy="4851350"/>
          </a:xfrm>
        </p:spPr>
        <p:txBody>
          <a:bodyPr>
            <a:normAutofit/>
          </a:bodyPr>
          <a:lstStyle/>
          <a:p>
            <a:pPr>
              <a:lnSpc>
                <a:spcPct val="90000"/>
              </a:lnSpc>
            </a:pPr>
            <a:r>
              <a:rPr lang="en-US" sz="1700">
                <a:latin typeface="Book Antiqua" panose="02040602050305030304" pitchFamily="18" charset="0"/>
              </a:rPr>
              <a:t>For a Recovery Plan to be person-centered you need to document evidence of the client’s degree of participation and agreement with the Recovery Plan.</a:t>
            </a:r>
          </a:p>
          <a:p>
            <a:pPr>
              <a:lnSpc>
                <a:spcPct val="90000"/>
              </a:lnSpc>
            </a:pPr>
            <a:r>
              <a:rPr lang="en-US" sz="1700">
                <a:latin typeface="Book Antiqua" panose="02040602050305030304" pitchFamily="18" charset="0"/>
              </a:rPr>
              <a:t>The best way to accomplish this is to have the client’s signature and date on the plan.</a:t>
            </a:r>
          </a:p>
          <a:p>
            <a:pPr>
              <a:lnSpc>
                <a:spcPct val="90000"/>
              </a:lnSpc>
            </a:pPr>
            <a:r>
              <a:rPr lang="en-US" sz="1700">
                <a:latin typeface="Book Antiqua" panose="02040602050305030304" pitchFamily="18" charset="0"/>
              </a:rPr>
              <a:t>If the client is unavailable or refuses to sign, the Plan must include the case manager’s detailed explanation of why the signature could not be obtained and refer to a specific progress note that explains why. </a:t>
            </a:r>
          </a:p>
          <a:p>
            <a:pPr>
              <a:lnSpc>
                <a:spcPct val="90000"/>
              </a:lnSpc>
            </a:pPr>
            <a:r>
              <a:rPr lang="en-US" sz="1700">
                <a:latin typeface="Book Antiqua" panose="02040602050305030304" pitchFamily="18" charset="0"/>
              </a:rPr>
              <a:t>Include documentation in the progress notes of your follow-up efforts to obtain the signature.</a:t>
            </a:r>
          </a:p>
          <a:p>
            <a:pPr>
              <a:lnSpc>
                <a:spcPct val="90000"/>
              </a:lnSpc>
            </a:pPr>
            <a:r>
              <a:rPr lang="en-US" sz="1700">
                <a:latin typeface="Book Antiqua" panose="02040602050305030304" pitchFamily="18" charset="0"/>
              </a:rPr>
              <a:t>Also include documentation that you offered a copy of the plan to the client and their response.</a:t>
            </a:r>
          </a:p>
        </p:txBody>
      </p:sp>
    </p:spTree>
    <p:extLst>
      <p:ext uri="{BB962C8B-B14F-4D97-AF65-F5344CB8AC3E}">
        <p14:creationId xmlns:p14="http://schemas.microsoft.com/office/powerpoint/2010/main" val="818649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751" y="624110"/>
            <a:ext cx="3102795" cy="1280890"/>
          </a:xfrm>
        </p:spPr>
        <p:txBody>
          <a:bodyPr>
            <a:normAutofit/>
          </a:bodyPr>
          <a:lstStyle/>
          <a:p>
            <a:r>
              <a:rPr lang="en-US" sz="2800" b="1">
                <a:latin typeface="Book Antiqua" panose="02040602050305030304" pitchFamily="18" charset="0"/>
              </a:rPr>
              <a:t>The Encounter Note</a:t>
            </a:r>
          </a:p>
        </p:txBody>
      </p:sp>
      <p:sp>
        <p:nvSpPr>
          <p:cNvPr id="3" name="Content Placeholder 2"/>
          <p:cNvSpPr>
            <a:spLocks noGrp="1"/>
          </p:cNvSpPr>
          <p:nvPr>
            <p:ph idx="1"/>
          </p:nvPr>
        </p:nvSpPr>
        <p:spPr>
          <a:xfrm>
            <a:off x="1262967" y="2133600"/>
            <a:ext cx="3105579" cy="3777622"/>
          </a:xfrm>
        </p:spPr>
        <p:txBody>
          <a:bodyPr>
            <a:normAutofit/>
          </a:bodyPr>
          <a:lstStyle/>
          <a:p>
            <a:pPr>
              <a:lnSpc>
                <a:spcPct val="90000"/>
              </a:lnSpc>
            </a:pPr>
            <a:r>
              <a:rPr lang="en-US" sz="1500">
                <a:solidFill>
                  <a:srgbClr val="000000"/>
                </a:solidFill>
                <a:latin typeface="Book Antiqua" panose="02040602050305030304" pitchFamily="18" charset="0"/>
              </a:rPr>
              <a:t>The purpose of encounter notes is to provide an ongoing narrative of the interventions that have been utilized in your collaboration with the client.</a:t>
            </a:r>
          </a:p>
          <a:p>
            <a:pPr>
              <a:lnSpc>
                <a:spcPct val="90000"/>
              </a:lnSpc>
            </a:pPr>
            <a:r>
              <a:rPr lang="en-US" sz="1500">
                <a:solidFill>
                  <a:srgbClr val="000000"/>
                </a:solidFill>
                <a:latin typeface="Book Antiqua" panose="02040602050305030304" pitchFamily="18" charset="0"/>
              </a:rPr>
              <a:t>An encounter note records the client’s progress in the small achievements towards reaching their long-term goal.</a:t>
            </a:r>
          </a:p>
          <a:p>
            <a:pPr>
              <a:lnSpc>
                <a:spcPct val="90000"/>
              </a:lnSpc>
            </a:pPr>
            <a:r>
              <a:rPr lang="en-US" sz="1500">
                <a:solidFill>
                  <a:srgbClr val="000000"/>
                </a:solidFill>
                <a:latin typeface="Book Antiqua" panose="02040602050305030304" pitchFamily="18" charset="0"/>
              </a:rPr>
              <a:t>They provide an overview of the work and the progress made that is used to document Recovery Plan updates.</a:t>
            </a:r>
          </a:p>
        </p:txBody>
      </p:sp>
      <p:pic>
        <p:nvPicPr>
          <p:cNvPr id="4" name="Picture 3" descr="Work in progress - T2 par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8937" y="1592604"/>
            <a:ext cx="4088720" cy="3352750"/>
          </a:xfrm>
          <a:prstGeom prst="rect">
            <a:avLst/>
          </a:prstGeom>
        </p:spPr>
      </p:pic>
    </p:spTree>
    <p:extLst>
      <p:ext uri="{BB962C8B-B14F-4D97-AF65-F5344CB8AC3E}">
        <p14:creationId xmlns:p14="http://schemas.microsoft.com/office/powerpoint/2010/main" val="2377222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r>
              <a:rPr lang="en-US" b="1">
                <a:solidFill>
                  <a:schemeClr val="tx2">
                    <a:lumMod val="75000"/>
                  </a:schemeClr>
                </a:solidFill>
                <a:latin typeface="Book Antiqua" panose="02040602050305030304" pitchFamily="18" charset="0"/>
              </a:rPr>
              <a:t>The note should reflect back to an objective in the Recovery Plan</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3" name="Content Placeholder 2"/>
          <p:cNvSpPr>
            <a:spLocks noGrp="1"/>
          </p:cNvSpPr>
          <p:nvPr>
            <p:ph idx="1"/>
          </p:nvPr>
        </p:nvSpPr>
        <p:spPr>
          <a:xfrm>
            <a:off x="3786796" y="942108"/>
            <a:ext cx="4841662" cy="4969114"/>
          </a:xfrm>
        </p:spPr>
        <p:txBody>
          <a:bodyPr anchor="ctr">
            <a:normAutofit/>
          </a:bodyPr>
          <a:lstStyle/>
          <a:p>
            <a:pPr marL="0" indent="0">
              <a:buNone/>
            </a:pPr>
            <a:r>
              <a:rPr lang="en-US">
                <a:solidFill>
                  <a:schemeClr val="tx2">
                    <a:lumMod val="75000"/>
                  </a:schemeClr>
                </a:solidFill>
                <a:latin typeface="Book Antiqua" panose="02040602050305030304" pitchFamily="18" charset="0"/>
              </a:rPr>
              <a:t>The services you provide should be reasonably expected to improve an aspect of the client’s condition.</a:t>
            </a:r>
          </a:p>
          <a:p>
            <a:r>
              <a:rPr lang="en-US">
                <a:solidFill>
                  <a:schemeClr val="tx2">
                    <a:lumMod val="75000"/>
                  </a:schemeClr>
                </a:solidFill>
                <a:latin typeface="Book Antiqua" panose="02040602050305030304" pitchFamily="18" charset="0"/>
              </a:rPr>
              <a:t>Designed to reduce or control symptoms</a:t>
            </a:r>
          </a:p>
          <a:p>
            <a:r>
              <a:rPr lang="en-US">
                <a:solidFill>
                  <a:schemeClr val="tx2">
                    <a:lumMod val="75000"/>
                  </a:schemeClr>
                </a:solidFill>
                <a:latin typeface="Book Antiqua" panose="02040602050305030304" pitchFamily="18" charset="0"/>
              </a:rPr>
              <a:t>Prevent relapse or hospitalization</a:t>
            </a:r>
          </a:p>
          <a:p>
            <a:r>
              <a:rPr lang="en-US">
                <a:solidFill>
                  <a:schemeClr val="tx2">
                    <a:lumMod val="75000"/>
                  </a:schemeClr>
                </a:solidFill>
                <a:latin typeface="Book Antiqua" panose="02040602050305030304" pitchFamily="18" charset="0"/>
              </a:rPr>
              <a:t>Improve or maintain current level of functioning.</a:t>
            </a:r>
          </a:p>
        </p:txBody>
      </p:sp>
    </p:spTree>
    <p:extLst>
      <p:ext uri="{BB962C8B-B14F-4D97-AF65-F5344CB8AC3E}">
        <p14:creationId xmlns:p14="http://schemas.microsoft.com/office/powerpoint/2010/main" val="590087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624110"/>
            <a:ext cx="6098663" cy="1280890"/>
          </a:xfrm>
        </p:spPr>
        <p:txBody>
          <a:bodyPr>
            <a:normAutofit/>
          </a:bodyPr>
          <a:lstStyle/>
          <a:p>
            <a:r>
              <a:rPr lang="en-US" b="1" dirty="0">
                <a:latin typeface="Book Antiqua" panose="02040602050305030304" pitchFamily="18" charset="0"/>
              </a:rPr>
              <a:t>The Narrative</a:t>
            </a:r>
            <a:endParaRPr lang="en-US" b="1">
              <a:latin typeface="Book Antiqua" panose="02040602050305030304" pitchFamily="18" charset="0"/>
            </a:endParaRP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p:cNvSpPr>
            <a:spLocks noGrp="1"/>
          </p:cNvSpPr>
          <p:nvPr>
            <p:ph idx="1"/>
          </p:nvPr>
        </p:nvSpPr>
        <p:spPr>
          <a:xfrm>
            <a:off x="2529796" y="2133600"/>
            <a:ext cx="6098663" cy="3777622"/>
          </a:xfrm>
        </p:spPr>
        <p:txBody>
          <a:bodyPr>
            <a:normAutofit/>
          </a:bodyPr>
          <a:lstStyle/>
          <a:p>
            <a:pPr>
              <a:lnSpc>
                <a:spcPct val="90000"/>
              </a:lnSpc>
            </a:pPr>
            <a:r>
              <a:rPr lang="en-US" dirty="0">
                <a:latin typeface="Book Antiqua" panose="02040602050305030304" pitchFamily="18" charset="0"/>
              </a:rPr>
              <a:t>You are telling a story with specific details.</a:t>
            </a:r>
            <a:endParaRPr lang="en-US">
              <a:latin typeface="Book Antiqua" panose="02040602050305030304" pitchFamily="18" charset="0"/>
            </a:endParaRPr>
          </a:p>
          <a:p>
            <a:pPr>
              <a:lnSpc>
                <a:spcPct val="90000"/>
              </a:lnSpc>
            </a:pPr>
            <a:r>
              <a:rPr lang="en-US" dirty="0">
                <a:latin typeface="Book Antiqua" panose="02040602050305030304" pitchFamily="18" charset="0"/>
              </a:rPr>
              <a:t>The </a:t>
            </a:r>
            <a:r>
              <a:rPr lang="en-US" b="1" dirty="0">
                <a:latin typeface="Book Antiqua" panose="02040602050305030304" pitchFamily="18" charset="0"/>
              </a:rPr>
              <a:t>GIRP</a:t>
            </a:r>
            <a:r>
              <a:rPr lang="en-US" dirty="0">
                <a:latin typeface="Book Antiqua" panose="02040602050305030304" pitchFamily="18" charset="0"/>
              </a:rPr>
              <a:t> Format (all the elements of good documentation): </a:t>
            </a:r>
            <a:endParaRPr lang="en-US">
              <a:latin typeface="Book Antiqua" panose="02040602050305030304" pitchFamily="18" charset="0"/>
            </a:endParaRPr>
          </a:p>
          <a:p>
            <a:pPr>
              <a:lnSpc>
                <a:spcPct val="90000"/>
              </a:lnSpc>
            </a:pPr>
            <a:r>
              <a:rPr lang="en-US" b="1" dirty="0">
                <a:latin typeface="Book Antiqua" panose="02040602050305030304" pitchFamily="18" charset="0"/>
              </a:rPr>
              <a:t>G</a:t>
            </a:r>
            <a:r>
              <a:rPr lang="en-US" dirty="0">
                <a:latin typeface="Book Antiqua" panose="02040602050305030304" pitchFamily="18" charset="0"/>
              </a:rPr>
              <a:t>-</a:t>
            </a:r>
            <a:r>
              <a:rPr lang="en-US" dirty="0" err="1">
                <a:latin typeface="Book Antiqua" panose="02040602050305030304" pitchFamily="18" charset="0"/>
              </a:rPr>
              <a:t>oal</a:t>
            </a:r>
            <a:r>
              <a:rPr lang="en-US" dirty="0">
                <a:latin typeface="Book Antiqua" panose="02040602050305030304" pitchFamily="18" charset="0"/>
              </a:rPr>
              <a:t>; Tie the story back to a goal in the Recovery Plan.</a:t>
            </a:r>
            <a:endParaRPr lang="en-US">
              <a:latin typeface="Book Antiqua" panose="02040602050305030304" pitchFamily="18" charset="0"/>
            </a:endParaRPr>
          </a:p>
          <a:p>
            <a:pPr>
              <a:lnSpc>
                <a:spcPct val="90000"/>
              </a:lnSpc>
            </a:pPr>
            <a:r>
              <a:rPr lang="en-US" b="1" dirty="0">
                <a:latin typeface="Book Antiqua" panose="02040602050305030304" pitchFamily="18" charset="0"/>
              </a:rPr>
              <a:t>I</a:t>
            </a:r>
            <a:r>
              <a:rPr lang="en-US" dirty="0">
                <a:latin typeface="Book Antiqua" panose="02040602050305030304" pitchFamily="18" charset="0"/>
              </a:rPr>
              <a:t>-</a:t>
            </a:r>
            <a:r>
              <a:rPr lang="en-US" dirty="0" err="1">
                <a:latin typeface="Book Antiqua" panose="02040602050305030304" pitchFamily="18" charset="0"/>
              </a:rPr>
              <a:t>ntervention</a:t>
            </a:r>
            <a:r>
              <a:rPr lang="en-US" dirty="0">
                <a:latin typeface="Book Antiqua" panose="02040602050305030304" pitchFamily="18" charset="0"/>
              </a:rPr>
              <a:t>; Describe in detail </a:t>
            </a:r>
            <a:r>
              <a:rPr lang="en-US" i="1" dirty="0">
                <a:latin typeface="Book Antiqua" panose="02040602050305030304" pitchFamily="18" charset="0"/>
              </a:rPr>
              <a:t>what</a:t>
            </a:r>
            <a:r>
              <a:rPr lang="en-US" dirty="0">
                <a:latin typeface="Book Antiqua" panose="02040602050305030304" pitchFamily="18" charset="0"/>
              </a:rPr>
              <a:t> you did and </a:t>
            </a:r>
            <a:r>
              <a:rPr lang="en-US" i="1" dirty="0">
                <a:latin typeface="Book Antiqua" panose="02040602050305030304" pitchFamily="18" charset="0"/>
              </a:rPr>
              <a:t>why</a:t>
            </a:r>
            <a:r>
              <a:rPr lang="en-US" dirty="0">
                <a:latin typeface="Book Antiqua" panose="02040602050305030304" pitchFamily="18" charset="0"/>
              </a:rPr>
              <a:t> you provided the service</a:t>
            </a:r>
            <a:endParaRPr lang="en-US">
              <a:latin typeface="Book Antiqua" panose="02040602050305030304" pitchFamily="18" charset="0"/>
            </a:endParaRPr>
          </a:p>
          <a:p>
            <a:pPr>
              <a:lnSpc>
                <a:spcPct val="90000"/>
              </a:lnSpc>
            </a:pPr>
            <a:r>
              <a:rPr lang="en-US" b="1" dirty="0">
                <a:latin typeface="Book Antiqua" panose="02040602050305030304" pitchFamily="18" charset="0"/>
              </a:rPr>
              <a:t>R</a:t>
            </a:r>
            <a:r>
              <a:rPr lang="en-US" dirty="0">
                <a:latin typeface="Book Antiqua" panose="02040602050305030304" pitchFamily="18" charset="0"/>
              </a:rPr>
              <a:t>-</a:t>
            </a:r>
            <a:r>
              <a:rPr lang="en-US" dirty="0" err="1">
                <a:latin typeface="Book Antiqua" panose="02040602050305030304" pitchFamily="18" charset="0"/>
              </a:rPr>
              <a:t>esponse</a:t>
            </a:r>
            <a:r>
              <a:rPr lang="en-US" dirty="0">
                <a:latin typeface="Book Antiqua" panose="02040602050305030304" pitchFamily="18" charset="0"/>
              </a:rPr>
              <a:t>; Document the client’s response to the intervention &amp; the impact on the client’s progress.</a:t>
            </a:r>
            <a:endParaRPr lang="en-US">
              <a:latin typeface="Book Antiqua" panose="02040602050305030304" pitchFamily="18" charset="0"/>
            </a:endParaRPr>
          </a:p>
          <a:p>
            <a:pPr>
              <a:lnSpc>
                <a:spcPct val="90000"/>
              </a:lnSpc>
            </a:pPr>
            <a:r>
              <a:rPr lang="en-US" b="1" dirty="0">
                <a:latin typeface="Book Antiqua" panose="02040602050305030304" pitchFamily="18" charset="0"/>
              </a:rPr>
              <a:t>P</a:t>
            </a:r>
            <a:r>
              <a:rPr lang="en-US" dirty="0">
                <a:latin typeface="Book Antiqua" panose="02040602050305030304" pitchFamily="18" charset="0"/>
              </a:rPr>
              <a:t>-</a:t>
            </a:r>
            <a:r>
              <a:rPr lang="en-US" dirty="0" err="1">
                <a:latin typeface="Book Antiqua" panose="02040602050305030304" pitchFamily="18" charset="0"/>
              </a:rPr>
              <a:t>lan</a:t>
            </a:r>
            <a:r>
              <a:rPr lang="en-US" dirty="0">
                <a:latin typeface="Book Antiqua" panose="02040602050305030304" pitchFamily="18" charset="0"/>
              </a:rPr>
              <a:t>; identify the focus of your next meeting.</a:t>
            </a:r>
            <a:endParaRPr lang="en-US">
              <a:latin typeface="Book Antiqua" panose="02040602050305030304" pitchFamily="18" charset="0"/>
            </a:endParaRPr>
          </a:p>
          <a:p>
            <a:pPr>
              <a:lnSpc>
                <a:spcPct val="90000"/>
              </a:lnSpc>
            </a:pPr>
            <a:r>
              <a:rPr lang="en-US" dirty="0">
                <a:latin typeface="Book Antiqua" panose="02040602050305030304" pitchFamily="18" charset="0"/>
              </a:rPr>
              <a:t>Sign with credentials, date, time and duration</a:t>
            </a:r>
            <a:endParaRPr lang="en-US">
              <a:latin typeface="Book Antiqua" panose="02040602050305030304" pitchFamily="18" charset="0"/>
            </a:endParaRPr>
          </a:p>
          <a:p>
            <a:pPr>
              <a:lnSpc>
                <a:spcPct val="90000"/>
              </a:lnSpc>
            </a:pPr>
            <a:endParaRPr lang="en-US"/>
          </a:p>
          <a:p>
            <a:pPr>
              <a:lnSpc>
                <a:spcPct val="90000"/>
              </a:lnSpc>
            </a:pPr>
            <a:endParaRPr lang="en-US"/>
          </a:p>
        </p:txBody>
      </p:sp>
    </p:spTree>
    <p:extLst>
      <p:ext uri="{BB962C8B-B14F-4D97-AF65-F5344CB8AC3E}">
        <p14:creationId xmlns:p14="http://schemas.microsoft.com/office/powerpoint/2010/main" val="3768230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624110"/>
            <a:ext cx="6098663" cy="1280890"/>
          </a:xfrm>
        </p:spPr>
        <p:txBody>
          <a:bodyPr>
            <a:normAutofit/>
          </a:bodyPr>
          <a:lstStyle/>
          <a:p>
            <a:pPr>
              <a:lnSpc>
                <a:spcPct val="90000"/>
              </a:lnSpc>
            </a:pPr>
            <a:r>
              <a:rPr lang="en-US" sz="2800" b="1">
                <a:latin typeface="Book Antiqua" panose="02040602050305030304" pitchFamily="18" charset="0"/>
              </a:rPr>
              <a:t>Encounter Note Example</a:t>
            </a:r>
            <a:br>
              <a:rPr lang="en-US" sz="2800" b="1">
                <a:latin typeface="Book Antiqua" panose="02040602050305030304" pitchFamily="18" charset="0"/>
              </a:rPr>
            </a:br>
            <a:r>
              <a:rPr lang="en-US" sz="2800" i="1">
                <a:latin typeface="Book Antiqua" panose="02040602050305030304" pitchFamily="18" charset="0"/>
              </a:rPr>
              <a:t>Using the </a:t>
            </a:r>
            <a:r>
              <a:rPr lang="en-US" sz="2800" b="1" i="1">
                <a:latin typeface="Book Antiqua" panose="02040602050305030304" pitchFamily="18" charset="0"/>
              </a:rPr>
              <a:t>GIRP</a:t>
            </a:r>
            <a:r>
              <a:rPr lang="en-US" sz="2800" i="1">
                <a:latin typeface="Book Antiqua" panose="02040602050305030304" pitchFamily="18" charset="0"/>
              </a:rPr>
              <a:t> Format </a:t>
            </a:r>
            <a:br>
              <a:rPr lang="en-US" sz="2800" i="1"/>
            </a:br>
            <a:endParaRPr lang="en-US" sz="2800" i="1"/>
          </a:p>
        </p:txBody>
      </p:sp>
      <p:sp>
        <p:nvSpPr>
          <p:cNvPr id="41" name="Rectangle 4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3"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4"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5"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6"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47"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48"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49"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0"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1"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2"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3"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54" name="Group 53">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p:cNvSpPr>
            <a:spLocks noGrp="1"/>
          </p:cNvSpPr>
          <p:nvPr>
            <p:ph idx="1"/>
          </p:nvPr>
        </p:nvSpPr>
        <p:spPr>
          <a:xfrm>
            <a:off x="2529796" y="2133600"/>
            <a:ext cx="6098663" cy="3777622"/>
          </a:xfrm>
        </p:spPr>
        <p:txBody>
          <a:bodyPr>
            <a:normAutofit/>
          </a:bodyPr>
          <a:lstStyle/>
          <a:p>
            <a:pPr>
              <a:lnSpc>
                <a:spcPct val="90000"/>
              </a:lnSpc>
            </a:pPr>
            <a:r>
              <a:rPr lang="en-US" sz="1400" b="1">
                <a:latin typeface="Book Antiqua" panose="02040602050305030304" pitchFamily="18" charset="0"/>
              </a:rPr>
              <a:t>Goa</a:t>
            </a:r>
            <a:r>
              <a:rPr lang="en-US" sz="1400">
                <a:latin typeface="Book Antiqua" panose="02040602050305030304" pitchFamily="18" charset="0"/>
              </a:rPr>
              <a:t>l: Mental Health Objective#2- medication management for depression</a:t>
            </a:r>
          </a:p>
          <a:p>
            <a:pPr>
              <a:lnSpc>
                <a:spcPct val="90000"/>
              </a:lnSpc>
            </a:pPr>
            <a:r>
              <a:rPr lang="en-US" sz="1400" b="1">
                <a:latin typeface="Book Antiqua" panose="02040602050305030304" pitchFamily="18" charset="0"/>
              </a:rPr>
              <a:t>Intervention</a:t>
            </a:r>
            <a:r>
              <a:rPr lang="en-US" sz="1400">
                <a:latin typeface="Book Antiqua" panose="02040602050305030304" pitchFamily="18" charset="0"/>
              </a:rPr>
              <a:t>: This case manager coordinated a medication management appointment with Dr. Suri at Bristol Hospital due to Bob’s concerns about his new medication for his depression. Accompanied Bob to the appointment where Bob expressed, he was gaining weight and didn’t like the way it made him feel. Dr. Suri let him know that these symptoms were common and usually went away within 4 weeks. He also encouraged Bob to try to eat healthier and exercise more to counteract any weight gain. </a:t>
            </a:r>
          </a:p>
          <a:p>
            <a:pPr>
              <a:lnSpc>
                <a:spcPct val="90000"/>
              </a:lnSpc>
            </a:pPr>
            <a:r>
              <a:rPr lang="en-US" sz="1400" b="1">
                <a:latin typeface="Book Antiqua" panose="02040602050305030304" pitchFamily="18" charset="0"/>
              </a:rPr>
              <a:t>Response</a:t>
            </a:r>
            <a:r>
              <a:rPr lang="en-US" sz="1400">
                <a:latin typeface="Book Antiqua" panose="02040602050305030304" pitchFamily="18" charset="0"/>
              </a:rPr>
              <a:t>: Bob was happy the Dr. felt his side effects would go away but he expressed he doesn’t like to exercise.</a:t>
            </a:r>
          </a:p>
          <a:p>
            <a:pPr>
              <a:lnSpc>
                <a:spcPct val="90000"/>
              </a:lnSpc>
            </a:pPr>
            <a:r>
              <a:rPr lang="en-US" sz="1400" b="1">
                <a:latin typeface="Book Antiqua" panose="02040602050305030304" pitchFamily="18" charset="0"/>
              </a:rPr>
              <a:t>Plan:</a:t>
            </a:r>
            <a:r>
              <a:rPr lang="en-US" sz="1400">
                <a:latin typeface="Book Antiqua" panose="02040602050305030304" pitchFamily="18" charset="0"/>
              </a:rPr>
              <a:t> meet next Tuesday to look at adding some light physical activity to his daily routine.</a:t>
            </a:r>
          </a:p>
          <a:p>
            <a:pPr>
              <a:lnSpc>
                <a:spcPct val="90000"/>
              </a:lnSpc>
            </a:pPr>
            <a:r>
              <a:rPr lang="en-US" sz="1400">
                <a:latin typeface="Book Antiqua" panose="02040602050305030304" pitchFamily="18" charset="0"/>
              </a:rPr>
              <a:t>Carla Michaels, LPC, 6/10/21 start:10:13/end 10:45 33 min. total Psychiatrist office</a:t>
            </a:r>
          </a:p>
        </p:txBody>
      </p:sp>
    </p:spTree>
    <p:extLst>
      <p:ext uri="{BB962C8B-B14F-4D97-AF65-F5344CB8AC3E}">
        <p14:creationId xmlns:p14="http://schemas.microsoft.com/office/powerpoint/2010/main" val="2181318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624110"/>
            <a:ext cx="6098663" cy="1280890"/>
          </a:xfrm>
        </p:spPr>
        <p:txBody>
          <a:bodyPr>
            <a:normAutofit/>
          </a:bodyPr>
          <a:lstStyle/>
          <a:p>
            <a:r>
              <a:rPr lang="en-US" b="1" dirty="0">
                <a:latin typeface="Book Antiqua" panose="02040602050305030304" pitchFamily="18" charset="0"/>
              </a:rPr>
              <a:t>GIRP</a:t>
            </a:r>
            <a:r>
              <a:rPr lang="en-US" dirty="0">
                <a:latin typeface="Book Antiqua" panose="02040602050305030304" pitchFamily="18" charset="0"/>
              </a:rPr>
              <a:t> Notes Helpful Tip</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p:cNvSpPr>
            <a:spLocks noGrp="1"/>
          </p:cNvSpPr>
          <p:nvPr>
            <p:ph idx="1"/>
          </p:nvPr>
        </p:nvSpPr>
        <p:spPr>
          <a:xfrm>
            <a:off x="2529796" y="2133600"/>
            <a:ext cx="6098663" cy="3777622"/>
          </a:xfrm>
        </p:spPr>
        <p:txBody>
          <a:bodyPr>
            <a:normAutofit/>
          </a:bodyPr>
          <a:lstStyle/>
          <a:p>
            <a:pPr marL="0" indent="0">
              <a:buNone/>
            </a:pPr>
            <a:r>
              <a:rPr lang="en-US">
                <a:latin typeface="Book Antiqua" panose="02040602050305030304" pitchFamily="18" charset="0"/>
              </a:rPr>
              <a:t>It is considered a documentation </a:t>
            </a:r>
            <a:r>
              <a:rPr lang="en-US" b="1">
                <a:latin typeface="Book Antiqua" panose="02040602050305030304" pitchFamily="18" charset="0"/>
              </a:rPr>
              <a:t>“Best Practice” </a:t>
            </a:r>
            <a:r>
              <a:rPr lang="en-US">
                <a:latin typeface="Book Antiqua" panose="02040602050305030304" pitchFamily="18" charset="0"/>
              </a:rPr>
              <a:t>to enter your encounter note into the client’s permanent record within one business day of providing the service.</a:t>
            </a:r>
          </a:p>
          <a:p>
            <a:r>
              <a:rPr lang="en-US">
                <a:latin typeface="Book Antiqua" panose="02040602050305030304" pitchFamily="18" charset="0"/>
              </a:rPr>
              <a:t>The longer you wait the more likely you are to forget important details.</a:t>
            </a:r>
          </a:p>
          <a:p>
            <a:r>
              <a:rPr lang="en-US">
                <a:latin typeface="Book Antiqua" panose="02040602050305030304" pitchFamily="18" charset="0"/>
              </a:rPr>
              <a:t>If you have to delay documenting, be sure to clearly differentiate between the date and time you are writing  the note and the date and time of the event.</a:t>
            </a:r>
          </a:p>
        </p:txBody>
      </p:sp>
    </p:spTree>
    <p:extLst>
      <p:ext uri="{BB962C8B-B14F-4D97-AF65-F5344CB8AC3E}">
        <p14:creationId xmlns:p14="http://schemas.microsoft.com/office/powerpoint/2010/main" val="4130467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624110"/>
            <a:ext cx="6098663" cy="1280890"/>
          </a:xfrm>
        </p:spPr>
        <p:txBody>
          <a:bodyPr>
            <a:normAutofit/>
          </a:bodyPr>
          <a:lstStyle/>
          <a:p>
            <a:r>
              <a:rPr lang="en-US" b="1" dirty="0">
                <a:latin typeface="Book Antiqua" panose="02040602050305030304" pitchFamily="18" charset="0"/>
              </a:rPr>
              <a:t>GIRP</a:t>
            </a:r>
            <a:r>
              <a:rPr lang="en-US" dirty="0">
                <a:latin typeface="Book Antiqua" panose="02040602050305030304" pitchFamily="18" charset="0"/>
              </a:rPr>
              <a:t> Notes Helpful Tip</a:t>
            </a:r>
            <a:endParaRPr lang="en-US">
              <a:latin typeface="Book Antiqua" panose="02040602050305030304" pitchFamily="18" charset="0"/>
            </a:endParaRP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p:cNvSpPr>
            <a:spLocks noGrp="1"/>
          </p:cNvSpPr>
          <p:nvPr>
            <p:ph idx="1"/>
          </p:nvPr>
        </p:nvSpPr>
        <p:spPr>
          <a:xfrm>
            <a:off x="2529796" y="2133600"/>
            <a:ext cx="6098663" cy="3777622"/>
          </a:xfrm>
        </p:spPr>
        <p:txBody>
          <a:bodyPr>
            <a:normAutofit/>
          </a:bodyPr>
          <a:lstStyle/>
          <a:p>
            <a:r>
              <a:rPr lang="en-US" dirty="0">
                <a:latin typeface="Book Antiqua" panose="02040602050305030304" pitchFamily="18" charset="0"/>
              </a:rPr>
              <a:t>All documentation is open to scrutiny by employers, accreditation bodies, and federal and state reviewers and auditors.</a:t>
            </a:r>
          </a:p>
          <a:p>
            <a:r>
              <a:rPr lang="en-US" dirty="0">
                <a:latin typeface="Book Antiqua" panose="02040602050305030304" pitchFamily="18" charset="0"/>
              </a:rPr>
              <a:t>It is a </a:t>
            </a:r>
            <a:r>
              <a:rPr lang="en-US" b="1" i="1" dirty="0">
                <a:latin typeface="Book Antiqua" panose="02040602050305030304" pitchFamily="18" charset="0"/>
              </a:rPr>
              <a:t>“best practice” </a:t>
            </a:r>
            <a:r>
              <a:rPr lang="en-US" dirty="0">
                <a:latin typeface="Book Antiqua" panose="02040602050305030304" pitchFamily="18" charset="0"/>
              </a:rPr>
              <a:t>to conduct a self-audit.            </a:t>
            </a:r>
          </a:p>
          <a:p>
            <a:r>
              <a:rPr lang="en-US" dirty="0">
                <a:latin typeface="Book Antiqua" panose="02040602050305030304" pitchFamily="18" charset="0"/>
              </a:rPr>
              <a:t>Select a random sample for a specific amount of time( ex.10% of all charts every 3 months)</a:t>
            </a:r>
          </a:p>
          <a:p>
            <a:r>
              <a:rPr lang="en-US" dirty="0">
                <a:latin typeface="Book Antiqua" panose="02040602050305030304" pitchFamily="18" charset="0"/>
              </a:rPr>
              <a:t>Do not audit your own charts to remove bias</a:t>
            </a:r>
          </a:p>
          <a:p>
            <a:r>
              <a:rPr lang="en-US" dirty="0">
                <a:latin typeface="Book Antiqua" panose="02040602050305030304" pitchFamily="18" charset="0"/>
              </a:rPr>
              <a:t>Use the results you find for improving compliance. There is no real value in conducting a self-audit unless discovered issues are resolved.</a:t>
            </a:r>
          </a:p>
          <a:p>
            <a:pPr marL="0" indent="0">
              <a:buNone/>
            </a:pPr>
            <a:endParaRPr lang="en-US" dirty="0"/>
          </a:p>
        </p:txBody>
      </p:sp>
    </p:spTree>
    <p:extLst>
      <p:ext uri="{BB962C8B-B14F-4D97-AF65-F5344CB8AC3E}">
        <p14:creationId xmlns:p14="http://schemas.microsoft.com/office/powerpoint/2010/main" val="4101396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4693" y="624110"/>
            <a:ext cx="6683766" cy="1280890"/>
          </a:xfrm>
        </p:spPr>
        <p:txBody>
          <a:bodyPr>
            <a:normAutofit/>
          </a:bodyPr>
          <a:lstStyle/>
          <a:p>
            <a:pPr>
              <a:lnSpc>
                <a:spcPct val="90000"/>
              </a:lnSpc>
            </a:pPr>
            <a:r>
              <a:rPr lang="en-US" sz="2800">
                <a:latin typeface="Book Antiqua" panose="02040602050305030304" pitchFamily="18" charset="0"/>
              </a:rPr>
              <a:t>Documentation that supports Medical Necessity</a:t>
            </a:r>
            <a:br>
              <a:rPr lang="en-US" sz="2800"/>
            </a:br>
            <a:endParaRPr lang="en-US" sz="2800"/>
          </a:p>
        </p:txBody>
      </p:sp>
      <p:sp>
        <p:nvSpPr>
          <p:cNvPr id="3" name="Content Placeholder 2"/>
          <p:cNvSpPr>
            <a:spLocks noGrp="1"/>
          </p:cNvSpPr>
          <p:nvPr>
            <p:ph idx="1"/>
          </p:nvPr>
        </p:nvSpPr>
        <p:spPr>
          <a:xfrm>
            <a:off x="1941909" y="2125362"/>
            <a:ext cx="4376340" cy="3785860"/>
          </a:xfrm>
        </p:spPr>
        <p:txBody>
          <a:bodyPr>
            <a:normAutofit lnSpcReduction="10000"/>
          </a:bodyPr>
          <a:lstStyle/>
          <a:p>
            <a:pPr>
              <a:lnSpc>
                <a:spcPct val="90000"/>
              </a:lnSpc>
            </a:pPr>
            <a:r>
              <a:rPr lang="en-US" sz="1500" b="1">
                <a:latin typeface="Book Antiqua" panose="02040602050305030304" pitchFamily="18" charset="0"/>
              </a:rPr>
              <a:t>FOUND</a:t>
            </a:r>
            <a:r>
              <a:rPr lang="en-US" sz="1500">
                <a:latin typeface="Book Antiqua" panose="02040602050305030304" pitchFamily="18" charset="0"/>
              </a:rPr>
              <a:t>: </a:t>
            </a:r>
          </a:p>
          <a:p>
            <a:pPr lvl="1">
              <a:lnSpc>
                <a:spcPct val="90000"/>
              </a:lnSpc>
            </a:pPr>
            <a:r>
              <a:rPr lang="en-US" sz="1500" i="1">
                <a:latin typeface="Book Antiqua" panose="02040602050305030304" pitchFamily="18" charset="0"/>
              </a:rPr>
              <a:t>“Counselor assisted client in buying summer clothes. He said he needed new shoes with the warmer weather. Counselor transported him to Walmart and helped him learn how to use the price checker.  He said he had a good time.”</a:t>
            </a:r>
          </a:p>
          <a:p>
            <a:pPr>
              <a:lnSpc>
                <a:spcPct val="90000"/>
              </a:lnSpc>
            </a:pPr>
            <a:r>
              <a:rPr lang="en-US" sz="1500" b="1">
                <a:latin typeface="Book Antiqua" panose="02040602050305030304" pitchFamily="18" charset="0"/>
              </a:rPr>
              <a:t>CORRECTED</a:t>
            </a:r>
            <a:r>
              <a:rPr lang="en-US" sz="1500">
                <a:latin typeface="Book Antiqua" panose="02040602050305030304" pitchFamily="18" charset="0"/>
              </a:rPr>
              <a:t>: </a:t>
            </a:r>
          </a:p>
          <a:p>
            <a:pPr lvl="1">
              <a:lnSpc>
                <a:spcPct val="90000"/>
              </a:lnSpc>
            </a:pPr>
            <a:r>
              <a:rPr lang="en-US" sz="1500" i="1">
                <a:latin typeface="Book Antiqua" panose="02040602050305030304" pitchFamily="18" charset="0"/>
              </a:rPr>
              <a:t>Counselor arranged a trip to store where client was able to purchase seasonally appropriate clothing. Client has a history of wearing clothing that is ill-fitting and inappropriate for the season. This counselor continues to monitor his symptoms in the community as he often exhibits this when he begins to decompensate which has resulted in several hospitalizations.</a:t>
            </a:r>
          </a:p>
        </p:txBody>
      </p:sp>
      <p:pic>
        <p:nvPicPr>
          <p:cNvPr id="4" name="Picture 3" descr="Free photo Ambulance Emergency Room First Responders - Max Pixel"/>
          <p:cNvPicPr>
            <a:picLocks noChangeAspect="1"/>
          </p:cNvPicPr>
          <p:nvPr/>
        </p:nvPicPr>
        <p:blipFill rotWithShape="1">
          <a:blip r:embed="rId2" cstate="print">
            <a:extLst>
              <a:ext uri="{28A0092B-C50C-407E-A947-70E740481C1C}">
                <a14:useLocalDpi xmlns:a14="http://schemas.microsoft.com/office/drawing/2010/main" val="0"/>
              </a:ext>
            </a:extLst>
          </a:blip>
          <a:srcRect l="39505" r="26193" b="-1"/>
          <a:stretch/>
        </p:blipFill>
        <p:spPr>
          <a:xfrm>
            <a:off x="6473589" y="2129586"/>
            <a:ext cx="2154869" cy="3737814"/>
          </a:xfrm>
          <a:prstGeom prst="rect">
            <a:avLst/>
          </a:prstGeom>
        </p:spPr>
      </p:pic>
    </p:spTree>
    <p:extLst>
      <p:ext uri="{BB962C8B-B14F-4D97-AF65-F5344CB8AC3E}">
        <p14:creationId xmlns:p14="http://schemas.microsoft.com/office/powerpoint/2010/main" val="1075435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20000"/>
                <a:lumOff val="8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atin typeface="Book Antiqua" panose="02040602050305030304" pitchFamily="18" charset="0"/>
              </a:rPr>
              <a:t>Which Services are TCM?</a:t>
            </a:r>
            <a:endParaRPr lang="en-US" sz="4400" dirty="0"/>
          </a:p>
        </p:txBody>
      </p:sp>
      <p:sp>
        <p:nvSpPr>
          <p:cNvPr id="3" name="Content Placeholder 2"/>
          <p:cNvSpPr>
            <a:spLocks noGrp="1"/>
          </p:cNvSpPr>
          <p:nvPr>
            <p:ph idx="1"/>
          </p:nvPr>
        </p:nvSpPr>
        <p:spPr>
          <a:xfrm>
            <a:off x="1219201" y="1524000"/>
            <a:ext cx="7315200" cy="5257800"/>
          </a:xfrm>
        </p:spPr>
        <p:txBody>
          <a:bodyPr>
            <a:normAutofit fontScale="85000" lnSpcReduction="20000"/>
          </a:bodyPr>
          <a:lstStyle/>
          <a:p>
            <a:endParaRPr lang="en-US" sz="2400" b="1" dirty="0">
              <a:latin typeface="Book Antiqua" panose="02040602050305030304" pitchFamily="18" charset="0"/>
            </a:endParaRPr>
          </a:p>
          <a:p>
            <a:pPr marL="0" indent="0" algn="ctr">
              <a:buNone/>
            </a:pPr>
            <a:r>
              <a:rPr lang="en-US" sz="2400" b="1" dirty="0">
                <a:latin typeface="Book Antiqua" panose="02040602050305030304" pitchFamily="18" charset="0"/>
              </a:rPr>
              <a:t>Assisting individuals in accessing needed services</a:t>
            </a:r>
          </a:p>
          <a:p>
            <a:pPr marL="0" indent="0" algn="ctr">
              <a:buNone/>
            </a:pPr>
            <a:endParaRPr lang="en-US" sz="2400" b="1" dirty="0">
              <a:latin typeface="Book Antiqua" panose="02040602050305030304" pitchFamily="18" charset="0"/>
            </a:endParaRPr>
          </a:p>
          <a:p>
            <a:pPr lvl="1"/>
            <a:r>
              <a:rPr lang="en-US" sz="2200" b="1" dirty="0">
                <a:latin typeface="Book Antiqua" panose="02040602050305030304" pitchFamily="18" charset="0"/>
              </a:rPr>
              <a:t>What do they need?</a:t>
            </a:r>
          </a:p>
          <a:p>
            <a:pPr lvl="2"/>
            <a:r>
              <a:rPr lang="en-US" sz="1800" b="1" dirty="0">
                <a:latin typeface="Book Antiqua" panose="02040602050305030304" pitchFamily="18" charset="0"/>
              </a:rPr>
              <a:t>Information gathering to identify needs</a:t>
            </a:r>
          </a:p>
          <a:p>
            <a:pPr lvl="2"/>
            <a:r>
              <a:rPr lang="en-US" sz="1800" b="1" dirty="0">
                <a:latin typeface="Book Antiqua" panose="02040602050305030304" pitchFamily="18" charset="0"/>
              </a:rPr>
              <a:t>Assessment</a:t>
            </a:r>
          </a:p>
          <a:p>
            <a:pPr marL="914400" lvl="2" indent="0">
              <a:buNone/>
            </a:pPr>
            <a:endParaRPr lang="en-US" sz="2000" b="1" dirty="0">
              <a:latin typeface="Book Antiqua" panose="02040602050305030304" pitchFamily="18" charset="0"/>
            </a:endParaRPr>
          </a:p>
          <a:p>
            <a:pPr lvl="1"/>
            <a:r>
              <a:rPr lang="en-US" sz="2200" b="1" dirty="0">
                <a:latin typeface="Book Antiqua" panose="02040602050305030304" pitchFamily="18" charset="0"/>
              </a:rPr>
              <a:t>Creating a plan</a:t>
            </a:r>
          </a:p>
          <a:p>
            <a:pPr lvl="2"/>
            <a:r>
              <a:rPr lang="en-US" sz="2000" b="1" dirty="0">
                <a:latin typeface="Book Antiqua" panose="02040602050305030304" pitchFamily="18" charset="0"/>
              </a:rPr>
              <a:t>Recovery Planning</a:t>
            </a:r>
          </a:p>
          <a:p>
            <a:pPr marL="914400" lvl="2" indent="0">
              <a:buNone/>
            </a:pPr>
            <a:endParaRPr lang="en-US" sz="2000" b="1" dirty="0">
              <a:latin typeface="Book Antiqua" panose="02040602050305030304" pitchFamily="18" charset="0"/>
            </a:endParaRPr>
          </a:p>
          <a:p>
            <a:pPr lvl="1"/>
            <a:r>
              <a:rPr lang="en-US" sz="2200" b="1" dirty="0">
                <a:latin typeface="Book Antiqua" panose="02040602050305030304" pitchFamily="18" charset="0"/>
              </a:rPr>
              <a:t>Connecting with Services</a:t>
            </a:r>
          </a:p>
          <a:p>
            <a:pPr lvl="2"/>
            <a:r>
              <a:rPr lang="en-US" sz="2000" b="1" dirty="0">
                <a:latin typeface="Book Antiqua" panose="02040602050305030304" pitchFamily="18" charset="0"/>
              </a:rPr>
              <a:t>Coordination</a:t>
            </a:r>
          </a:p>
          <a:p>
            <a:pPr lvl="2"/>
            <a:endParaRPr lang="en-US" sz="2000" b="1" dirty="0">
              <a:latin typeface="Book Antiqua" panose="02040602050305030304" pitchFamily="18" charset="0"/>
            </a:endParaRPr>
          </a:p>
          <a:p>
            <a:pPr lvl="1"/>
            <a:r>
              <a:rPr lang="en-US" sz="2200" b="1" dirty="0">
                <a:latin typeface="Book Antiqua" panose="02040602050305030304" pitchFamily="18" charset="0"/>
              </a:rPr>
              <a:t>Making sure it all works</a:t>
            </a:r>
          </a:p>
          <a:p>
            <a:pPr lvl="2"/>
            <a:r>
              <a:rPr lang="en-US" sz="2000" b="1" dirty="0">
                <a:latin typeface="Book Antiqua" panose="02040602050305030304" pitchFamily="18" charset="0"/>
              </a:rPr>
              <a:t>Monitoring</a:t>
            </a:r>
          </a:p>
          <a:p>
            <a:pPr lvl="1"/>
            <a:endParaRPr lang="en-US" sz="2200" b="1" dirty="0">
              <a:latin typeface="Book Antiqua" panose="02040602050305030304" pitchFamily="18" charset="0"/>
            </a:endParaRPr>
          </a:p>
          <a:p>
            <a:endParaRPr lang="en-US" dirty="0"/>
          </a:p>
        </p:txBody>
      </p:sp>
    </p:spTree>
    <p:extLst>
      <p:ext uri="{BB962C8B-B14F-4D97-AF65-F5344CB8AC3E}">
        <p14:creationId xmlns:p14="http://schemas.microsoft.com/office/powerpoint/2010/main" val="2179702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20000"/>
                <a:lumOff val="8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latin typeface="Book Antiqua" panose="02040602050305030304" pitchFamily="18" charset="0"/>
              </a:rPr>
              <a:t>OVERVIEW OF SERVICES</a:t>
            </a:r>
            <a:br>
              <a:rPr lang="en-US" sz="2800" b="1" dirty="0">
                <a:latin typeface="Book Antiqua" panose="02040602050305030304" pitchFamily="18" charset="0"/>
              </a:rPr>
            </a:br>
            <a:r>
              <a:rPr lang="en-US" sz="2800" b="1" dirty="0">
                <a:solidFill>
                  <a:srgbClr val="00B0F0"/>
                </a:solidFill>
                <a:latin typeface="Book Antiqua" panose="02040602050305030304" pitchFamily="18" charset="0"/>
              </a:rPr>
              <a:t>Comprehensive Assessment and Periodic Reassessment </a:t>
            </a:r>
            <a:endParaRPr lang="en-US" sz="2800" dirty="0">
              <a:latin typeface="Book Antiqua" panose="02040602050305030304" pitchFamily="18" charset="0"/>
            </a:endParaRPr>
          </a:p>
        </p:txBody>
      </p:sp>
      <p:sp>
        <p:nvSpPr>
          <p:cNvPr id="3" name="Content Placeholder 2"/>
          <p:cNvSpPr>
            <a:spLocks noGrp="1"/>
          </p:cNvSpPr>
          <p:nvPr>
            <p:ph idx="1"/>
          </p:nvPr>
        </p:nvSpPr>
        <p:spPr/>
        <p:txBody>
          <a:bodyPr>
            <a:normAutofit fontScale="85000" lnSpcReduction="20000"/>
          </a:bodyPr>
          <a:lstStyle/>
          <a:p>
            <a:r>
              <a:rPr lang="en-US" sz="2000" dirty="0">
                <a:latin typeface="Book Antiqua" panose="02040602050305030304" pitchFamily="18" charset="0"/>
              </a:rPr>
              <a:t>Comprehensive Assessment and Periodic Reassessment of the individual’s needs to determine the need for medical, educational, employment, social or other services. These assessment activities include:</a:t>
            </a:r>
          </a:p>
          <a:p>
            <a:pPr lvl="1"/>
            <a:r>
              <a:rPr lang="en-US" sz="2000" dirty="0">
                <a:latin typeface="Book Antiqua" panose="02040602050305030304" pitchFamily="18" charset="0"/>
              </a:rPr>
              <a:t>Using a standardized assessment tool to take the person’s history </a:t>
            </a:r>
            <a:r>
              <a:rPr lang="en-US" sz="2000" b="1" dirty="0">
                <a:latin typeface="Book Antiqua" panose="02040602050305030304" pitchFamily="18" charset="0"/>
              </a:rPr>
              <a:t> </a:t>
            </a:r>
          </a:p>
          <a:p>
            <a:pPr lvl="1"/>
            <a:r>
              <a:rPr lang="en-US" sz="2000" dirty="0">
                <a:latin typeface="Book Antiqua" panose="02040602050305030304" pitchFamily="18" charset="0"/>
              </a:rPr>
              <a:t>Identify the person’s needs and completing related documentation and;</a:t>
            </a:r>
          </a:p>
          <a:p>
            <a:pPr lvl="1"/>
            <a:r>
              <a:rPr lang="en-US" sz="2000" dirty="0">
                <a:latin typeface="Book Antiqua" panose="02040602050305030304" pitchFamily="18" charset="0"/>
              </a:rPr>
              <a:t>Gathering information from other sources such as family members, medical providers, social workers and educators to form a complete assessment of the person.</a:t>
            </a:r>
          </a:p>
          <a:p>
            <a:pPr lvl="1"/>
            <a:r>
              <a:rPr lang="en-US" sz="2000" dirty="0">
                <a:latin typeface="Book Antiqua" panose="02040602050305030304" pitchFamily="18" charset="0"/>
              </a:rPr>
              <a:t>Periodic assessments must be repeated at least annually to be considered active. (This is a Medicaid standard; You may do these more frequently in your setting</a:t>
            </a:r>
            <a:r>
              <a:rPr lang="en-US" sz="2000" dirty="0"/>
              <a:t>)</a:t>
            </a:r>
          </a:p>
          <a:p>
            <a:endParaRPr lang="en-US" dirty="0"/>
          </a:p>
        </p:txBody>
      </p:sp>
    </p:spTree>
    <p:extLst>
      <p:ext uri="{BB962C8B-B14F-4D97-AF65-F5344CB8AC3E}">
        <p14:creationId xmlns:p14="http://schemas.microsoft.com/office/powerpoint/2010/main" val="418294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D45C2-67C4-5A6D-8DD7-E1B579C17B1A}"/>
              </a:ext>
            </a:extLst>
          </p:cNvPr>
          <p:cNvSpPr>
            <a:spLocks noGrp="1"/>
          </p:cNvSpPr>
          <p:nvPr>
            <p:ph type="title"/>
          </p:nvPr>
        </p:nvSpPr>
        <p:spPr>
          <a:xfrm>
            <a:off x="944919" y="3101093"/>
            <a:ext cx="1840539" cy="3029344"/>
          </a:xfrm>
        </p:spPr>
        <p:txBody>
          <a:bodyPr>
            <a:normAutofit/>
          </a:bodyPr>
          <a:lstStyle/>
          <a:p>
            <a:r>
              <a:rPr lang="en-US" sz="1500" b="1">
                <a:solidFill>
                  <a:schemeClr val="bg1"/>
                </a:solidFill>
                <a:latin typeface="Book Antiqua" panose="02040602050305030304" pitchFamily="18" charset="0"/>
              </a:rPr>
              <a:t>Documentation: </a:t>
            </a:r>
            <a:br>
              <a:rPr lang="en-US" sz="1500" b="1">
                <a:solidFill>
                  <a:schemeClr val="bg1"/>
                </a:solidFill>
                <a:latin typeface="Book Antiqua" panose="02040602050305030304" pitchFamily="18" charset="0"/>
              </a:rPr>
            </a:br>
            <a:r>
              <a:rPr lang="en-US" sz="1500" b="1">
                <a:solidFill>
                  <a:schemeClr val="bg1"/>
                </a:solidFill>
                <a:latin typeface="Book Antiqua" panose="02040602050305030304" pitchFamily="18" charset="0"/>
              </a:rPr>
              <a:t>Why is it so important? </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F79A571-D604-74B6-6322-5ECEA480F182}"/>
              </a:ext>
            </a:extLst>
          </p:cNvPr>
          <p:cNvGraphicFramePr>
            <a:graphicFrameLocks noGrp="1"/>
          </p:cNvGraphicFramePr>
          <p:nvPr>
            <p:ph idx="1"/>
            <p:extLst>
              <p:ext uri="{D42A27DB-BD31-4B8C-83A1-F6EECF244321}">
                <p14:modId xmlns:p14="http://schemas.microsoft.com/office/powerpoint/2010/main" val="3296275444"/>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508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85800">
              <a:srgbClr val="E4EBCC">
                <a:lumMod val="70000"/>
                <a:lumOff val="30000"/>
              </a:srgbClr>
            </a:gs>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2">
                  <a:lumMod val="20000"/>
                  <a:lumOff val="80000"/>
                </a:schemeClr>
              </a:gs>
              <a:gs pos="100000">
                <a:schemeClr val="bg2">
                  <a:shade val="98000"/>
                  <a:satMod val="120000"/>
                  <a:lumMod val="98000"/>
                </a:schemeClr>
              </a:gs>
            </a:gsLst>
            <a:path path="circle">
              <a:fillToRect l="50000" t="50000" r="100000" b="100000"/>
            </a:path>
          </a:gradFill>
        </p:spPr>
        <p:txBody>
          <a:bodyPr>
            <a:noAutofit/>
          </a:bodyPr>
          <a:lstStyle/>
          <a:p>
            <a:pPr algn="ctr"/>
            <a:r>
              <a:rPr lang="en-US" sz="2800" b="1" dirty="0">
                <a:latin typeface="Book Antiqua" panose="02040602050305030304" pitchFamily="18" charset="0"/>
              </a:rPr>
              <a:t>Overview of Services</a:t>
            </a:r>
            <a:br>
              <a:rPr lang="en-US" sz="2800" b="1" dirty="0">
                <a:latin typeface="Book Antiqua" panose="02040602050305030304" pitchFamily="18" charset="0"/>
              </a:rPr>
            </a:br>
            <a:r>
              <a:rPr lang="en-US" sz="2800" b="1" dirty="0">
                <a:solidFill>
                  <a:srgbClr val="00B0F0"/>
                </a:solidFill>
                <a:latin typeface="Book Antiqua" panose="02040602050305030304" pitchFamily="18" charset="0"/>
              </a:rPr>
              <a:t>Development and Periodic Revision of a Recovery Plan </a:t>
            </a:r>
            <a:endParaRPr lang="en-US" sz="2800" dirty="0">
              <a:latin typeface="Book Antiqua" panose="02040602050305030304" pitchFamily="18" charset="0"/>
            </a:endParaRPr>
          </a:p>
        </p:txBody>
      </p:sp>
      <p:sp>
        <p:nvSpPr>
          <p:cNvPr id="3" name="Content Placeholder 2"/>
          <p:cNvSpPr>
            <a:spLocks noGrp="1"/>
          </p:cNvSpPr>
          <p:nvPr>
            <p:ph idx="1"/>
          </p:nvPr>
        </p:nvSpPr>
        <p:spPr>
          <a:gradFill>
            <a:gsLst>
              <a:gs pos="0">
                <a:schemeClr val="accent2">
                  <a:lumMod val="40000"/>
                  <a:lumOff val="60000"/>
                </a:schemeClr>
              </a:gs>
              <a:gs pos="100000">
                <a:schemeClr val="bg2">
                  <a:shade val="98000"/>
                  <a:satMod val="120000"/>
                  <a:lumMod val="98000"/>
                </a:schemeClr>
              </a:gs>
            </a:gsLst>
            <a:path path="circle">
              <a:fillToRect l="50000" t="50000" r="100000" b="100000"/>
            </a:path>
          </a:gradFill>
        </p:spPr>
        <p:txBody>
          <a:bodyPr>
            <a:normAutofit fontScale="92500" lnSpcReduction="10000"/>
          </a:bodyPr>
          <a:lstStyle/>
          <a:p>
            <a:r>
              <a:rPr lang="en-US" dirty="0">
                <a:latin typeface="Book Antiqua" panose="02040602050305030304" pitchFamily="18" charset="0"/>
              </a:rPr>
              <a:t>Development and periodic revision of a Recovery Plan </a:t>
            </a:r>
            <a:r>
              <a:rPr lang="en-US" i="1" u="sng" dirty="0">
                <a:latin typeface="Book Antiqua" panose="02040602050305030304" pitchFamily="18" charset="0"/>
              </a:rPr>
              <a:t>based on the information collected through the assessment </a:t>
            </a:r>
            <a:r>
              <a:rPr lang="en-US" dirty="0">
                <a:latin typeface="Book Antiqua" panose="02040602050305030304" pitchFamily="18" charset="0"/>
              </a:rPr>
              <a:t>that:</a:t>
            </a:r>
          </a:p>
          <a:p>
            <a:r>
              <a:rPr lang="en-US" dirty="0">
                <a:latin typeface="Book Antiqua" panose="02040602050305030304" pitchFamily="18" charset="0"/>
              </a:rPr>
              <a:t>Specifies the goals and objectives to address the educational, employment, medical, social, and other services needed by the individual;</a:t>
            </a:r>
          </a:p>
          <a:p>
            <a:r>
              <a:rPr lang="en-US" dirty="0">
                <a:latin typeface="Book Antiqua" panose="02040602050305030304" pitchFamily="18" charset="0"/>
              </a:rPr>
              <a:t>Includes activities such as ensuring the active participation of the person to develop those goals;</a:t>
            </a:r>
          </a:p>
          <a:p>
            <a:r>
              <a:rPr lang="en-US" dirty="0">
                <a:latin typeface="Book Antiqua" panose="02040602050305030304" pitchFamily="18" charset="0"/>
              </a:rPr>
              <a:t>Identifies a course of action to respond to the assessed needs of the person</a:t>
            </a:r>
          </a:p>
          <a:p>
            <a:r>
              <a:rPr lang="en-US" dirty="0">
                <a:latin typeface="Book Antiqua" panose="02040602050305030304" pitchFamily="18" charset="0"/>
              </a:rPr>
              <a:t>*Recovery plans and must be reviewed and updated at least annually to reflect the accomplishments and changing needs to be considered active.  Recovery plans may be modified as needed</a:t>
            </a:r>
          </a:p>
          <a:p>
            <a:endParaRPr lang="en-US" dirty="0"/>
          </a:p>
        </p:txBody>
      </p:sp>
    </p:spTree>
    <p:extLst>
      <p:ext uri="{BB962C8B-B14F-4D97-AF65-F5344CB8AC3E}">
        <p14:creationId xmlns:p14="http://schemas.microsoft.com/office/powerpoint/2010/main" val="3369842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50000">
                <a:schemeClr val="accent2">
                  <a:lumMod val="40000"/>
                  <a:lumOff val="60000"/>
                </a:schemeClr>
              </a:gs>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Autofit/>
          </a:bodyPr>
          <a:lstStyle/>
          <a:p>
            <a:pPr algn="ctr"/>
            <a:r>
              <a:rPr lang="en-US" sz="2800" b="1" dirty="0">
                <a:latin typeface="Book Antiqua" panose="02040602050305030304" pitchFamily="18" charset="0"/>
              </a:rPr>
              <a:t>Overview of Services</a:t>
            </a:r>
            <a:br>
              <a:rPr lang="en-US" sz="2800" b="1" dirty="0">
                <a:latin typeface="Book Antiqua" panose="02040602050305030304" pitchFamily="18" charset="0"/>
              </a:rPr>
            </a:br>
            <a:r>
              <a:rPr lang="en-US" sz="2800" b="1" dirty="0">
                <a:solidFill>
                  <a:srgbClr val="00B0F0"/>
                </a:solidFill>
                <a:latin typeface="Book Antiqua" panose="02040602050305030304" pitchFamily="18" charset="0"/>
              </a:rPr>
              <a:t>Referral and Related Activities Through Collateral Contacts</a:t>
            </a:r>
            <a:endParaRPr lang="en-US" sz="2800" dirty="0">
              <a:latin typeface="Book Antiqua" panose="02040602050305030304" pitchFamily="18" charset="0"/>
            </a:endParaRPr>
          </a:p>
        </p:txBody>
      </p:sp>
      <p:sp>
        <p:nvSpPr>
          <p:cNvPr id="3" name="Content Placeholder 2"/>
          <p:cNvSpPr>
            <a:spLocks noGrp="1"/>
          </p:cNvSpPr>
          <p:nvPr>
            <p:ph idx="1"/>
          </p:nvPr>
        </p:nvSpPr>
        <p:spPr>
          <a:xfrm>
            <a:off x="1066800" y="2133600"/>
            <a:ext cx="7772399" cy="4495800"/>
          </a:xfrm>
          <a:gradFill>
            <a:gsLst>
              <a:gs pos="50000">
                <a:schemeClr val="accent2">
                  <a:lumMod val="40000"/>
                  <a:lumOff val="60000"/>
                </a:schemeClr>
              </a:gs>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rmAutofit/>
          </a:bodyPr>
          <a:lstStyle/>
          <a:p>
            <a:r>
              <a:rPr lang="en-US" sz="2400" dirty="0">
                <a:latin typeface="Book Antiqua" panose="02040602050305030304" pitchFamily="18" charset="0"/>
              </a:rPr>
              <a:t>Collateral contacts (entities outside of your agency such as BRS, clinical team members, family members, employers) that are directly related to identifying the person’s needs and care for the purposes of;</a:t>
            </a:r>
          </a:p>
          <a:p>
            <a:pPr lvl="1"/>
            <a:r>
              <a:rPr lang="en-US" dirty="0">
                <a:latin typeface="Book Antiqua" panose="02040602050305030304" pitchFamily="18" charset="0"/>
              </a:rPr>
              <a:t>Helping the person access services such as scheduling appointments for the person including:</a:t>
            </a:r>
          </a:p>
          <a:p>
            <a:pPr lvl="2"/>
            <a:r>
              <a:rPr lang="en-US" sz="2400" dirty="0">
                <a:latin typeface="Book Antiqua" panose="02040602050305030304" pitchFamily="18" charset="0"/>
              </a:rPr>
              <a:t> Activities that link the person with medical, social, employment, educational providers, or other programs and services that can provide needed services to address identified needs and achieve goals in the care plan.</a:t>
            </a:r>
          </a:p>
          <a:p>
            <a:endParaRPr lang="en-US" dirty="0"/>
          </a:p>
        </p:txBody>
      </p:sp>
    </p:spTree>
    <p:extLst>
      <p:ext uri="{BB962C8B-B14F-4D97-AF65-F5344CB8AC3E}">
        <p14:creationId xmlns:p14="http://schemas.microsoft.com/office/powerpoint/2010/main" val="1314028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2">
                  <a:lumMod val="40000"/>
                  <a:lumOff val="60000"/>
                </a:schemeClr>
              </a:gs>
              <a:gs pos="100000">
                <a:schemeClr val="bg2">
                  <a:shade val="98000"/>
                  <a:satMod val="120000"/>
                  <a:lumMod val="98000"/>
                </a:schemeClr>
              </a:gs>
            </a:gsLst>
            <a:path path="circle">
              <a:fillToRect l="50000" t="50000" r="100000" b="100000"/>
            </a:path>
          </a:gradFill>
        </p:spPr>
        <p:txBody>
          <a:bodyPr>
            <a:noAutofit/>
          </a:bodyPr>
          <a:lstStyle/>
          <a:p>
            <a:pPr algn="ctr"/>
            <a:r>
              <a:rPr lang="en-US" sz="2800" b="1" dirty="0">
                <a:latin typeface="Book Antiqua" panose="02040602050305030304" pitchFamily="18" charset="0"/>
              </a:rPr>
              <a:t>Overview of Services</a:t>
            </a:r>
            <a:br>
              <a:rPr lang="en-US" sz="2800" b="1" dirty="0">
                <a:latin typeface="Book Antiqua" panose="02040602050305030304" pitchFamily="18" charset="0"/>
              </a:rPr>
            </a:br>
            <a:r>
              <a:rPr lang="en-US" sz="2800" b="1" dirty="0">
                <a:solidFill>
                  <a:srgbClr val="00B0F0"/>
                </a:solidFill>
                <a:latin typeface="Book Antiqua" panose="02040602050305030304" pitchFamily="18" charset="0"/>
              </a:rPr>
              <a:t>Advocate For Services Identified In The Recovery Plan</a:t>
            </a:r>
            <a:endParaRPr lang="en-US" sz="2800" dirty="0">
              <a:latin typeface="Book Antiqua" panose="02040602050305030304" pitchFamily="18" charset="0"/>
            </a:endParaRPr>
          </a:p>
        </p:txBody>
      </p:sp>
      <p:sp>
        <p:nvSpPr>
          <p:cNvPr id="3" name="Content Placeholder 2"/>
          <p:cNvSpPr>
            <a:spLocks noGrp="1"/>
          </p:cNvSpPr>
          <p:nvPr>
            <p:ph idx="1"/>
          </p:nvPr>
        </p:nvSpPr>
        <p:spPr>
          <a:gradFill>
            <a:gsLst>
              <a:gs pos="0">
                <a:schemeClr val="accent2">
                  <a:lumMod val="40000"/>
                  <a:lumOff val="60000"/>
                </a:schemeClr>
              </a:gs>
              <a:gs pos="100000">
                <a:schemeClr val="bg2">
                  <a:shade val="98000"/>
                  <a:satMod val="120000"/>
                  <a:lumMod val="98000"/>
                </a:schemeClr>
              </a:gs>
            </a:gsLst>
            <a:path path="circle">
              <a:fillToRect l="50000" t="50000" r="100000" b="100000"/>
            </a:path>
          </a:gradFill>
        </p:spPr>
        <p:txBody>
          <a:bodyPr/>
          <a:lstStyle/>
          <a:p>
            <a:r>
              <a:rPr lang="en-US" dirty="0">
                <a:latin typeface="Book Antiqua" panose="02040602050305030304" pitchFamily="18" charset="0"/>
              </a:rPr>
              <a:t>TCM providers advocate for the person served to receive the benefits identified and desired to help the person served obtain and maintain those services. They advocate for the person’s preferences regarding community living options and resources.</a:t>
            </a:r>
          </a:p>
          <a:p>
            <a:r>
              <a:rPr lang="en-US" dirty="0">
                <a:latin typeface="Book Antiqua" panose="02040602050305030304" pitchFamily="18" charset="0"/>
              </a:rPr>
              <a:t>TCM providers break down barriers that keep the person from benefitting from all the community resources that are available to the community.</a:t>
            </a:r>
          </a:p>
          <a:p>
            <a:r>
              <a:rPr lang="en-US" dirty="0">
                <a:latin typeface="Book Antiqua" panose="02040602050305030304" pitchFamily="18" charset="0"/>
              </a:rPr>
              <a:t>TCM providers promote the person’s self-advocacy and promote person-centered practices.</a:t>
            </a:r>
          </a:p>
          <a:p>
            <a:endParaRPr lang="en-US" dirty="0"/>
          </a:p>
        </p:txBody>
      </p:sp>
    </p:spTree>
    <p:extLst>
      <p:ext uri="{BB962C8B-B14F-4D97-AF65-F5344CB8AC3E}">
        <p14:creationId xmlns:p14="http://schemas.microsoft.com/office/powerpoint/2010/main" val="3474118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50000">
              <a:srgbClr val="EFF4E2"/>
            </a:gs>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2">
                  <a:lumMod val="40000"/>
                  <a:lumOff val="60000"/>
                </a:schemeClr>
              </a:gs>
              <a:gs pos="100000">
                <a:schemeClr val="bg2">
                  <a:shade val="98000"/>
                  <a:satMod val="120000"/>
                  <a:lumMod val="98000"/>
                </a:schemeClr>
              </a:gs>
            </a:gsLst>
            <a:path path="circle">
              <a:fillToRect l="50000" t="50000" r="100000" b="100000"/>
            </a:path>
          </a:gradFill>
        </p:spPr>
        <p:txBody>
          <a:bodyPr>
            <a:normAutofit/>
          </a:bodyPr>
          <a:lstStyle/>
          <a:p>
            <a:pPr algn="ctr"/>
            <a:r>
              <a:rPr lang="en-US" sz="2800" b="1" dirty="0">
                <a:latin typeface="Book Antiqua" panose="02040602050305030304" pitchFamily="18" charset="0"/>
              </a:rPr>
              <a:t>Overview of Services</a:t>
            </a:r>
            <a:br>
              <a:rPr lang="en-US" sz="2800" b="1" dirty="0">
                <a:latin typeface="Book Antiqua" panose="02040602050305030304" pitchFamily="18" charset="0"/>
              </a:rPr>
            </a:br>
            <a:r>
              <a:rPr lang="en-US" sz="2800" b="1" dirty="0">
                <a:solidFill>
                  <a:srgbClr val="00B0F0"/>
                </a:solidFill>
                <a:latin typeface="Book Antiqua" panose="02040602050305030304" pitchFamily="18" charset="0"/>
              </a:rPr>
              <a:t>Monitoring and Follow-Up Activities</a:t>
            </a:r>
            <a:endParaRPr lang="en-US" sz="2800" dirty="0">
              <a:latin typeface="Book Antiqua" panose="02040602050305030304" pitchFamily="18" charset="0"/>
            </a:endParaRPr>
          </a:p>
        </p:txBody>
      </p:sp>
      <p:sp>
        <p:nvSpPr>
          <p:cNvPr id="3" name="Content Placeholder 2"/>
          <p:cNvSpPr>
            <a:spLocks noGrp="1"/>
          </p:cNvSpPr>
          <p:nvPr>
            <p:ph idx="1"/>
          </p:nvPr>
        </p:nvSpPr>
        <p:spPr>
          <a:xfrm>
            <a:off x="838200" y="1828800"/>
            <a:ext cx="8153399" cy="4724400"/>
          </a:xfrm>
          <a:gradFill>
            <a:gsLst>
              <a:gs pos="0">
                <a:schemeClr val="accent2">
                  <a:lumMod val="40000"/>
                  <a:lumOff val="60000"/>
                </a:schemeClr>
              </a:gs>
              <a:gs pos="100000">
                <a:schemeClr val="bg2">
                  <a:shade val="98000"/>
                  <a:satMod val="120000"/>
                  <a:lumMod val="98000"/>
                </a:schemeClr>
              </a:gs>
            </a:gsLst>
            <a:path path="circle">
              <a:fillToRect l="50000" t="50000" r="100000" b="100000"/>
            </a:path>
          </a:gradFill>
        </p:spPr>
        <p:txBody>
          <a:bodyPr>
            <a:normAutofit/>
          </a:bodyPr>
          <a:lstStyle/>
          <a:p>
            <a:r>
              <a:rPr lang="en-US" sz="2400" dirty="0">
                <a:latin typeface="Book Antiqua" panose="02040602050305030304" pitchFamily="18" charset="0"/>
              </a:rPr>
              <a:t>Activities and contacts necessary to ensure the Recovery Plan is implemented and adequately addresses the person’s needs, which may be with the person, family members, service providers or other entities and conducted as often as necessary, including at least one annual monitoring to determine if the following were met:</a:t>
            </a:r>
          </a:p>
          <a:p>
            <a:pPr lvl="1"/>
            <a:r>
              <a:rPr lang="en-US" dirty="0">
                <a:latin typeface="Book Antiqua" panose="02040602050305030304" pitchFamily="18" charset="0"/>
              </a:rPr>
              <a:t>Services are being furnished as described in the Recovery Plan</a:t>
            </a:r>
          </a:p>
          <a:p>
            <a:pPr lvl="1"/>
            <a:r>
              <a:rPr lang="en-US" dirty="0">
                <a:latin typeface="Book Antiqua" panose="02040602050305030304" pitchFamily="18" charset="0"/>
              </a:rPr>
              <a:t>Services in the Recovery Plan are adequate</a:t>
            </a:r>
          </a:p>
          <a:p>
            <a:pPr lvl="1"/>
            <a:r>
              <a:rPr lang="en-US" dirty="0">
                <a:latin typeface="Book Antiqua" panose="02040602050305030304" pitchFamily="18" charset="0"/>
              </a:rPr>
              <a:t>Changes in the need or status or the person are reflected in the plan</a:t>
            </a:r>
          </a:p>
          <a:p>
            <a:pPr lvl="1"/>
            <a:r>
              <a:rPr lang="en-US" dirty="0">
                <a:latin typeface="Book Antiqua" panose="02040602050305030304" pitchFamily="18" charset="0"/>
              </a:rPr>
              <a:t>Monitoring and follow-up activities include making necessary adjustments in the Recovery Plan and service arrangements with providers</a:t>
            </a:r>
          </a:p>
          <a:p>
            <a:endParaRPr lang="en-US" dirty="0"/>
          </a:p>
        </p:txBody>
      </p:sp>
    </p:spTree>
    <p:extLst>
      <p:ext uri="{BB962C8B-B14F-4D97-AF65-F5344CB8AC3E}">
        <p14:creationId xmlns:p14="http://schemas.microsoft.com/office/powerpoint/2010/main" val="1505402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20000"/>
                <a:lumOff val="8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Book Antiqua" panose="02040602050305030304" pitchFamily="18" charset="0"/>
              </a:rPr>
              <a:t>TCM Service Codes </a:t>
            </a:r>
            <a:endParaRPr lang="en-US" sz="4800" dirty="0"/>
          </a:p>
        </p:txBody>
      </p:sp>
      <p:sp>
        <p:nvSpPr>
          <p:cNvPr id="3" name="Content Placeholder 2"/>
          <p:cNvSpPr>
            <a:spLocks noGrp="1"/>
          </p:cNvSpPr>
          <p:nvPr>
            <p:ph idx="1"/>
          </p:nvPr>
        </p:nvSpPr>
        <p:spPr/>
        <p:txBody>
          <a:bodyPr>
            <a:normAutofit fontScale="92500" lnSpcReduction="10000"/>
          </a:bodyPr>
          <a:lstStyle/>
          <a:p>
            <a:r>
              <a:rPr lang="en-US" dirty="0">
                <a:latin typeface="Book Antiqua" panose="02040602050305030304" pitchFamily="18" charset="0"/>
              </a:rPr>
              <a:t>DDAP TCM Codes:</a:t>
            </a:r>
          </a:p>
          <a:p>
            <a:r>
              <a:rPr lang="en-US" dirty="0">
                <a:latin typeface="Book Antiqua" panose="02040602050305030304" pitchFamily="18" charset="0"/>
              </a:rPr>
              <a:t> TCM01 – face to face with client</a:t>
            </a:r>
          </a:p>
          <a:p>
            <a:r>
              <a:rPr lang="en-US" dirty="0">
                <a:latin typeface="Book Antiqua" panose="02040602050305030304" pitchFamily="18" charset="0"/>
              </a:rPr>
              <a:t> TCM02 – on the phone with client </a:t>
            </a:r>
          </a:p>
          <a:p>
            <a:r>
              <a:rPr lang="en-US" dirty="0">
                <a:latin typeface="Book Antiqua" panose="02040602050305030304" pitchFamily="18" charset="0"/>
              </a:rPr>
              <a:t> TCM03 – with collateral </a:t>
            </a:r>
          </a:p>
          <a:p>
            <a:r>
              <a:rPr lang="en-US" dirty="0">
                <a:latin typeface="Book Antiqua" panose="02040602050305030304" pitchFamily="18" charset="0"/>
              </a:rPr>
              <a:t> TCM04- Audio </a:t>
            </a:r>
            <a:r>
              <a:rPr lang="en-US" b="1" dirty="0">
                <a:latin typeface="Book Antiqua" panose="02040602050305030304" pitchFamily="18" charset="0"/>
              </a:rPr>
              <a:t>and</a:t>
            </a:r>
            <a:r>
              <a:rPr lang="en-US" dirty="0">
                <a:latin typeface="Book Antiqua" panose="02040602050305030304" pitchFamily="18" charset="0"/>
              </a:rPr>
              <a:t> Visual with the client </a:t>
            </a:r>
          </a:p>
          <a:p>
            <a:r>
              <a:rPr lang="en-US" dirty="0">
                <a:latin typeface="Book Antiqua" panose="02040602050305030304" pitchFamily="18" charset="0"/>
              </a:rPr>
              <a:t> There are 2 newTCM04 Location Codes that  should also be used :</a:t>
            </a:r>
          </a:p>
          <a:p>
            <a:r>
              <a:rPr lang="en-US" dirty="0">
                <a:latin typeface="Book Antiqua" panose="02040602050305030304" pitchFamily="18" charset="0"/>
              </a:rPr>
              <a:t>Audio and Visual-client at home</a:t>
            </a:r>
          </a:p>
          <a:p>
            <a:r>
              <a:rPr lang="en-US" dirty="0">
                <a:latin typeface="Book Antiqua" panose="02040602050305030304" pitchFamily="18" charset="0"/>
              </a:rPr>
              <a:t>Audio and Visual-Client in other location</a:t>
            </a:r>
          </a:p>
          <a:p>
            <a:r>
              <a:rPr lang="en-US" dirty="0">
                <a:latin typeface="Book Antiqua" panose="02040602050305030304" pitchFamily="18" charset="0"/>
              </a:rPr>
              <a:t>if any other location is used it will result in the billing error “Service Name and Service Location Mismatch”</a:t>
            </a:r>
          </a:p>
          <a:p>
            <a:pPr marL="0" indent="0">
              <a:buNone/>
            </a:pPr>
            <a:endParaRPr lang="en-US" dirty="0">
              <a:latin typeface="Book Antiqua" panose="02040602050305030304" pitchFamily="18" charset="0"/>
            </a:endParaRPr>
          </a:p>
          <a:p>
            <a:endParaRPr lang="en-US" dirty="0"/>
          </a:p>
        </p:txBody>
      </p:sp>
    </p:spTree>
    <p:extLst>
      <p:ext uri="{BB962C8B-B14F-4D97-AF65-F5344CB8AC3E}">
        <p14:creationId xmlns:p14="http://schemas.microsoft.com/office/powerpoint/2010/main" val="621233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45C2-67C4-5A6D-8DD7-E1B579C17B1A}"/>
              </a:ext>
            </a:extLst>
          </p:cNvPr>
          <p:cNvSpPr>
            <a:spLocks noGrp="1"/>
          </p:cNvSpPr>
          <p:nvPr>
            <p:ph type="title"/>
          </p:nvPr>
        </p:nvSpPr>
        <p:spPr/>
        <p:txBody>
          <a:bodyPr/>
          <a:lstStyle/>
          <a:p>
            <a:pPr algn="ctr"/>
            <a:r>
              <a:rPr lang="en-US" b="1" dirty="0">
                <a:latin typeface="Book Antiqua" panose="02040602050305030304" pitchFamily="18" charset="0"/>
              </a:rPr>
              <a:t>Documentation: </a:t>
            </a:r>
            <a:br>
              <a:rPr lang="en-US" b="1" dirty="0">
                <a:latin typeface="Book Antiqua" panose="02040602050305030304" pitchFamily="18" charset="0"/>
              </a:rPr>
            </a:br>
            <a:r>
              <a:rPr lang="en-US" b="1" dirty="0">
                <a:latin typeface="Book Antiqua" panose="02040602050305030304" pitchFamily="18" charset="0"/>
              </a:rPr>
              <a:t>Why is it so important? </a:t>
            </a:r>
          </a:p>
        </p:txBody>
      </p:sp>
      <p:sp>
        <p:nvSpPr>
          <p:cNvPr id="3" name="Content Placeholder 2">
            <a:extLst>
              <a:ext uri="{FF2B5EF4-FFF2-40B4-BE49-F238E27FC236}">
                <a16:creationId xmlns:a16="http://schemas.microsoft.com/office/drawing/2014/main" id="{180AECE5-BCB9-2138-5A6C-0BA2D4158A7A}"/>
              </a:ext>
            </a:extLst>
          </p:cNvPr>
          <p:cNvSpPr>
            <a:spLocks noGrp="1"/>
          </p:cNvSpPr>
          <p:nvPr>
            <p:ph idx="1"/>
          </p:nvPr>
        </p:nvSpPr>
        <p:spPr>
          <a:xfrm>
            <a:off x="1942415" y="2667000"/>
            <a:ext cx="6591985" cy="3244222"/>
          </a:xfrm>
        </p:spPr>
        <p:txBody>
          <a:bodyPr>
            <a:noAutofit/>
          </a:bodyPr>
          <a:lstStyle/>
          <a:p>
            <a:r>
              <a:rPr lang="en-US" sz="2800" b="1" dirty="0">
                <a:latin typeface="Book Antiqua" panose="02040602050305030304" pitchFamily="18" charset="0"/>
              </a:rPr>
              <a:t>For the Individuals we serve</a:t>
            </a:r>
          </a:p>
          <a:p>
            <a:pPr lvl="1"/>
            <a:r>
              <a:rPr lang="en-US" sz="2800" dirty="0">
                <a:latin typeface="Book Antiqua" panose="02040602050305030304" pitchFamily="18" charset="0"/>
              </a:rPr>
              <a:t>To inform healthcare needs</a:t>
            </a:r>
          </a:p>
          <a:p>
            <a:pPr lvl="1"/>
            <a:r>
              <a:rPr lang="en-US" sz="2800" dirty="0">
                <a:latin typeface="Book Antiqua" panose="02040602050305030304" pitchFamily="18" charset="0"/>
              </a:rPr>
              <a:t>Communication with your team</a:t>
            </a:r>
            <a:endParaRPr lang="en-US" sz="2600" dirty="0">
              <a:latin typeface="Book Antiqua" panose="02040602050305030304" pitchFamily="18" charset="0"/>
            </a:endParaRPr>
          </a:p>
          <a:p>
            <a:pPr lvl="1"/>
            <a:r>
              <a:rPr lang="en-US" sz="2800" dirty="0">
                <a:latin typeface="Book Antiqua" panose="02040602050305030304" pitchFamily="18" charset="0"/>
              </a:rPr>
              <a:t>For accurate assessments and services</a:t>
            </a:r>
          </a:p>
          <a:p>
            <a:pPr lvl="1"/>
            <a:r>
              <a:rPr lang="en-US" sz="2800" dirty="0">
                <a:latin typeface="Book Antiqua" panose="02040602050305030304" pitchFamily="18" charset="0"/>
              </a:rPr>
              <a:t>For evidence of progress</a:t>
            </a:r>
          </a:p>
          <a:p>
            <a:pPr marL="457200" lvl="1" indent="0">
              <a:buNone/>
            </a:pPr>
            <a:endParaRPr lang="en-US" sz="1800" dirty="0">
              <a:latin typeface="Book Antiqua" panose="02040602050305030304" pitchFamily="18" charset="0"/>
            </a:endParaRPr>
          </a:p>
        </p:txBody>
      </p:sp>
    </p:spTree>
    <p:extLst>
      <p:ext uri="{BB962C8B-B14F-4D97-AF65-F5344CB8AC3E}">
        <p14:creationId xmlns:p14="http://schemas.microsoft.com/office/powerpoint/2010/main" val="848039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2AA4-DED9-7F70-E6E3-AB64033B8E7B}"/>
              </a:ext>
            </a:extLst>
          </p:cNvPr>
          <p:cNvSpPr>
            <a:spLocks noGrp="1"/>
          </p:cNvSpPr>
          <p:nvPr>
            <p:ph type="title"/>
          </p:nvPr>
        </p:nvSpPr>
        <p:spPr/>
        <p:txBody>
          <a:bodyPr/>
          <a:lstStyle/>
          <a:p>
            <a:pPr algn="ctr"/>
            <a:r>
              <a:rPr lang="en-US" b="1" dirty="0">
                <a:latin typeface="Book Antiqua" panose="02040602050305030304" pitchFamily="18" charset="0"/>
              </a:rPr>
              <a:t>Documentation: </a:t>
            </a:r>
            <a:br>
              <a:rPr lang="en-US" b="1" dirty="0">
                <a:latin typeface="Book Antiqua" panose="02040602050305030304" pitchFamily="18" charset="0"/>
              </a:rPr>
            </a:br>
            <a:r>
              <a:rPr lang="en-US" b="1" dirty="0">
                <a:latin typeface="Book Antiqua" panose="02040602050305030304" pitchFamily="18" charset="0"/>
              </a:rPr>
              <a:t>Why is it so important? </a:t>
            </a:r>
            <a:endParaRPr lang="en-US" dirty="0"/>
          </a:p>
        </p:txBody>
      </p:sp>
      <p:sp>
        <p:nvSpPr>
          <p:cNvPr id="3" name="Content Placeholder 2">
            <a:extLst>
              <a:ext uri="{FF2B5EF4-FFF2-40B4-BE49-F238E27FC236}">
                <a16:creationId xmlns:a16="http://schemas.microsoft.com/office/drawing/2014/main" id="{C7E11AB5-E163-D596-9453-7B7F1B4B1BCE}"/>
              </a:ext>
            </a:extLst>
          </p:cNvPr>
          <p:cNvSpPr>
            <a:spLocks noGrp="1"/>
          </p:cNvSpPr>
          <p:nvPr>
            <p:ph idx="1"/>
          </p:nvPr>
        </p:nvSpPr>
        <p:spPr>
          <a:xfrm>
            <a:off x="1942415" y="2819400"/>
            <a:ext cx="6591985" cy="3657600"/>
          </a:xfrm>
        </p:spPr>
        <p:txBody>
          <a:bodyPr/>
          <a:lstStyle/>
          <a:p>
            <a:r>
              <a:rPr lang="en-US" sz="2800" b="1" dirty="0">
                <a:latin typeface="Book Antiqua" panose="02040602050305030304" pitchFamily="18" charset="0"/>
              </a:rPr>
              <a:t>For ourselves</a:t>
            </a:r>
          </a:p>
          <a:p>
            <a:pPr lvl="1"/>
            <a:r>
              <a:rPr lang="en-US" sz="2800" dirty="0">
                <a:latin typeface="Book Antiqua" panose="02040602050305030304" pitchFamily="18" charset="0"/>
              </a:rPr>
              <a:t>Evidence of our good work</a:t>
            </a:r>
          </a:p>
          <a:p>
            <a:pPr lvl="1"/>
            <a:r>
              <a:rPr lang="en-US" sz="2800" dirty="0">
                <a:latin typeface="Book Antiqua" panose="02040602050305030304" pitchFamily="18" charset="0"/>
              </a:rPr>
              <a:t>Makes our work easier</a:t>
            </a:r>
          </a:p>
          <a:p>
            <a:pPr lvl="1"/>
            <a:r>
              <a:rPr lang="en-US" sz="2800" dirty="0">
                <a:latin typeface="Book Antiqua" panose="02040602050305030304" pitchFamily="18" charset="0"/>
              </a:rPr>
              <a:t>Protection from liability</a:t>
            </a:r>
          </a:p>
          <a:p>
            <a:pPr marL="457200" lvl="1" indent="0">
              <a:buNone/>
            </a:pPr>
            <a:endParaRPr lang="en-US" sz="1800" dirty="0">
              <a:latin typeface="Book Antiqua" panose="02040602050305030304" pitchFamily="18" charset="0"/>
            </a:endParaRPr>
          </a:p>
          <a:p>
            <a:pPr marL="0" indent="0">
              <a:buNone/>
            </a:pPr>
            <a:endParaRPr lang="en-US" dirty="0"/>
          </a:p>
        </p:txBody>
      </p:sp>
    </p:spTree>
    <p:extLst>
      <p:ext uri="{BB962C8B-B14F-4D97-AF65-F5344CB8AC3E}">
        <p14:creationId xmlns:p14="http://schemas.microsoft.com/office/powerpoint/2010/main" val="81718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83E8-989F-2436-E86F-55FEF126C230}"/>
              </a:ext>
            </a:extLst>
          </p:cNvPr>
          <p:cNvSpPr>
            <a:spLocks noGrp="1"/>
          </p:cNvSpPr>
          <p:nvPr>
            <p:ph type="title"/>
          </p:nvPr>
        </p:nvSpPr>
        <p:spPr/>
        <p:txBody>
          <a:bodyPr/>
          <a:lstStyle/>
          <a:p>
            <a:pPr algn="ctr"/>
            <a:r>
              <a:rPr lang="en-US" b="1" dirty="0">
                <a:latin typeface="Book Antiqua" panose="02040602050305030304" pitchFamily="18" charset="0"/>
              </a:rPr>
              <a:t>Documentation: </a:t>
            </a:r>
            <a:br>
              <a:rPr lang="en-US" b="1" dirty="0">
                <a:latin typeface="Book Antiqua" panose="02040602050305030304" pitchFamily="18" charset="0"/>
              </a:rPr>
            </a:br>
            <a:r>
              <a:rPr lang="en-US" b="1" dirty="0">
                <a:latin typeface="Book Antiqua" panose="02040602050305030304" pitchFamily="18" charset="0"/>
              </a:rPr>
              <a:t>Why is it so important? </a:t>
            </a:r>
            <a:endParaRPr lang="en-US" dirty="0"/>
          </a:p>
        </p:txBody>
      </p:sp>
      <p:sp>
        <p:nvSpPr>
          <p:cNvPr id="3" name="Content Placeholder 2">
            <a:extLst>
              <a:ext uri="{FF2B5EF4-FFF2-40B4-BE49-F238E27FC236}">
                <a16:creationId xmlns:a16="http://schemas.microsoft.com/office/drawing/2014/main" id="{1A94CBB1-C7AA-A00C-D218-03019219A6AB}"/>
              </a:ext>
            </a:extLst>
          </p:cNvPr>
          <p:cNvSpPr>
            <a:spLocks noGrp="1"/>
          </p:cNvSpPr>
          <p:nvPr>
            <p:ph idx="1"/>
          </p:nvPr>
        </p:nvSpPr>
        <p:spPr>
          <a:xfrm>
            <a:off x="1942415" y="2362200"/>
            <a:ext cx="6591985" cy="3549022"/>
          </a:xfrm>
        </p:spPr>
        <p:txBody>
          <a:bodyPr/>
          <a:lstStyle/>
          <a:p>
            <a:pPr lvl="1"/>
            <a:endParaRPr lang="en-US" sz="1800" dirty="0">
              <a:latin typeface="Book Antiqua" panose="02040602050305030304" pitchFamily="18" charset="0"/>
            </a:endParaRPr>
          </a:p>
          <a:p>
            <a:r>
              <a:rPr lang="en-US" sz="2800" b="1" dirty="0">
                <a:latin typeface="Book Antiqua" panose="02040602050305030304" pitchFamily="18" charset="0"/>
              </a:rPr>
              <a:t>For our Programs</a:t>
            </a:r>
          </a:p>
          <a:p>
            <a:pPr lvl="1"/>
            <a:r>
              <a:rPr lang="en-US" sz="2800" dirty="0">
                <a:latin typeface="Book Antiqua" panose="02040602050305030304" pitchFamily="18" charset="0"/>
              </a:rPr>
              <a:t>Proof of services</a:t>
            </a:r>
          </a:p>
          <a:p>
            <a:pPr lvl="1"/>
            <a:r>
              <a:rPr lang="en-US" sz="2800" dirty="0">
                <a:latin typeface="Book Antiqua" panose="02040602050305030304" pitchFamily="18" charset="0"/>
              </a:rPr>
              <a:t>Record of progress</a:t>
            </a:r>
          </a:p>
          <a:p>
            <a:pPr lvl="1"/>
            <a:r>
              <a:rPr lang="en-US" sz="2800" dirty="0">
                <a:latin typeface="Book Antiqua" panose="02040602050305030304" pitchFamily="18" charset="0"/>
              </a:rPr>
              <a:t>Financial sustainability</a:t>
            </a:r>
          </a:p>
          <a:p>
            <a:pPr marL="457200" lvl="1" indent="0">
              <a:buNone/>
            </a:pPr>
            <a:endParaRPr lang="en-US" sz="1800" dirty="0">
              <a:latin typeface="Book Antiqua" panose="02040602050305030304" pitchFamily="18" charset="0"/>
            </a:endParaRPr>
          </a:p>
          <a:p>
            <a:pPr marL="0" indent="0">
              <a:buNone/>
            </a:pPr>
            <a:endParaRPr lang="en-US" dirty="0"/>
          </a:p>
        </p:txBody>
      </p:sp>
    </p:spTree>
    <p:extLst>
      <p:ext uri="{BB962C8B-B14F-4D97-AF65-F5344CB8AC3E}">
        <p14:creationId xmlns:p14="http://schemas.microsoft.com/office/powerpoint/2010/main" val="1500997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lstStyle/>
          <a:p>
            <a:r>
              <a:rPr lang="en-US" dirty="0"/>
              <a:t>Carleen Zambetti For TCM and Documentation questions at </a:t>
            </a:r>
            <a:r>
              <a:rPr lang="en-US" dirty="0">
                <a:hlinkClick r:id="rId2"/>
              </a:rPr>
              <a:t>carleen.Zambetti@ct.gov</a:t>
            </a:r>
            <a:endParaRPr lang="en-US" dirty="0">
              <a:solidFill>
                <a:srgbClr val="FF0000"/>
              </a:solidFill>
            </a:endParaRPr>
          </a:p>
          <a:p>
            <a:r>
              <a:rPr lang="en-US" dirty="0"/>
              <a:t>Visit the DMHAS TCM webpage at </a:t>
            </a:r>
            <a:r>
              <a:rPr lang="en-US" dirty="0">
                <a:hlinkClick r:id="rId3"/>
              </a:rPr>
              <a:t>https://portal.ct.gov/DMHAS/Initiatives/DMHAS-Initiatives/TCM</a:t>
            </a:r>
            <a:r>
              <a:rPr lang="en-US" dirty="0"/>
              <a:t> for resources including power points, billable diagnosis and TIP Sheets.  Check back often as information is added and updated on a regular basis.</a:t>
            </a:r>
            <a:br>
              <a:rPr lang="en-US" u="sng" dirty="0">
                <a:hlinkClick r:id="rId4"/>
              </a:rPr>
            </a:br>
            <a:endParaRPr lang="en-US" dirty="0"/>
          </a:p>
        </p:txBody>
      </p:sp>
    </p:spTree>
    <p:extLst>
      <p:ext uri="{BB962C8B-B14F-4D97-AF65-F5344CB8AC3E}">
        <p14:creationId xmlns:p14="http://schemas.microsoft.com/office/powerpoint/2010/main" val="244855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624110"/>
            <a:ext cx="6098663" cy="1280890"/>
          </a:xfrm>
        </p:spPr>
        <p:txBody>
          <a:bodyPr>
            <a:normAutofit/>
          </a:bodyPr>
          <a:lstStyle/>
          <a:p>
            <a:r>
              <a:rPr lang="en-US" b="1">
                <a:latin typeface="Book Antiqua" panose="02040602050305030304" pitchFamily="18" charset="0"/>
              </a:rPr>
              <a:t> What is</a:t>
            </a:r>
            <a:br>
              <a:rPr lang="en-US" b="1">
                <a:latin typeface="Book Antiqua" panose="02040602050305030304" pitchFamily="18" charset="0"/>
              </a:rPr>
            </a:br>
            <a:r>
              <a:rPr lang="en-US" b="1">
                <a:latin typeface="Book Antiqua" panose="02040602050305030304" pitchFamily="18" charset="0"/>
              </a:rPr>
              <a:t> “Good Documentation”? </a:t>
            </a:r>
            <a:endParaRPr lang="en-US">
              <a:latin typeface="Book Antiqua" panose="02040602050305030304" pitchFamily="18" charset="0"/>
            </a:endParaRPr>
          </a:p>
        </p:txBody>
      </p:sp>
      <p:sp>
        <p:nvSpPr>
          <p:cNvPr id="44" name="Rectangle 43">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46"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47"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48"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49"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50"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51"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52"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53"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54"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55"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56"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p:cNvSpPr>
            <a:spLocks noGrp="1"/>
          </p:cNvSpPr>
          <p:nvPr>
            <p:ph idx="1"/>
          </p:nvPr>
        </p:nvSpPr>
        <p:spPr>
          <a:xfrm>
            <a:off x="2529796" y="2133600"/>
            <a:ext cx="6098663" cy="3777622"/>
          </a:xfrm>
        </p:spPr>
        <p:txBody>
          <a:bodyPr>
            <a:normAutofit/>
          </a:bodyPr>
          <a:lstStyle/>
          <a:p>
            <a:r>
              <a:rPr lang="en-US" b="1">
                <a:latin typeface="Book Antiqua" panose="02040602050305030304" pitchFamily="18" charset="0"/>
              </a:rPr>
              <a:t>Meets standards</a:t>
            </a:r>
          </a:p>
          <a:p>
            <a:endParaRPr lang="en-US" b="1">
              <a:latin typeface="Book Antiqua" panose="02040602050305030304" pitchFamily="18" charset="0"/>
            </a:endParaRPr>
          </a:p>
          <a:p>
            <a:r>
              <a:rPr lang="en-US" b="1">
                <a:latin typeface="Book Antiqua" panose="02040602050305030304" pitchFamily="18" charset="0"/>
              </a:rPr>
              <a:t>Detailed</a:t>
            </a:r>
          </a:p>
          <a:p>
            <a:pPr marL="0" indent="0">
              <a:buNone/>
            </a:pPr>
            <a:endParaRPr lang="en-US" b="1">
              <a:latin typeface="Book Antiqua" panose="02040602050305030304" pitchFamily="18" charset="0"/>
            </a:endParaRPr>
          </a:p>
          <a:p>
            <a:r>
              <a:rPr lang="en-US" b="1">
                <a:latin typeface="Book Antiqua" panose="02040602050305030304" pitchFamily="18" charset="0"/>
              </a:rPr>
              <a:t>Specific to each service</a:t>
            </a:r>
          </a:p>
          <a:p>
            <a:pPr marL="0" indent="0">
              <a:buNone/>
            </a:pPr>
            <a:endParaRPr lang="en-US" dirty="0"/>
          </a:p>
        </p:txBody>
      </p:sp>
    </p:spTree>
    <p:extLst>
      <p:ext uri="{BB962C8B-B14F-4D97-AF65-F5344CB8AC3E}">
        <p14:creationId xmlns:p14="http://schemas.microsoft.com/office/powerpoint/2010/main" val="126849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624110"/>
            <a:ext cx="6098663" cy="1280890"/>
          </a:xfrm>
        </p:spPr>
        <p:txBody>
          <a:bodyPr>
            <a:normAutofit/>
          </a:bodyPr>
          <a:lstStyle/>
          <a:p>
            <a:r>
              <a:rPr lang="en-US" sz="3300" b="1">
                <a:latin typeface="Book Antiqua" panose="02040602050305030304" pitchFamily="18" charset="0"/>
              </a:rPr>
              <a:t>Targeted Case Management Documentation Requirements</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p:cNvSpPr>
            <a:spLocks noGrp="1"/>
          </p:cNvSpPr>
          <p:nvPr>
            <p:ph idx="1"/>
          </p:nvPr>
        </p:nvSpPr>
        <p:spPr>
          <a:xfrm>
            <a:off x="2529796" y="2133600"/>
            <a:ext cx="6098663" cy="3777622"/>
          </a:xfrm>
        </p:spPr>
        <p:txBody>
          <a:bodyPr>
            <a:normAutofit/>
          </a:bodyPr>
          <a:lstStyle/>
          <a:p>
            <a:r>
              <a:rPr lang="en-US">
                <a:latin typeface="Book Antiqua" panose="02040602050305030304" pitchFamily="18" charset="0"/>
              </a:rPr>
              <a:t>Must meet </a:t>
            </a:r>
            <a:r>
              <a:rPr lang="en-US" b="1">
                <a:latin typeface="Book Antiqua" panose="02040602050305030304" pitchFamily="18" charset="0"/>
              </a:rPr>
              <a:t>Medicaid Program rules</a:t>
            </a:r>
            <a:r>
              <a:rPr lang="en-US">
                <a:latin typeface="Book Antiqua" panose="02040602050305030304" pitchFamily="18" charset="0"/>
              </a:rPr>
              <a:t>.</a:t>
            </a:r>
          </a:p>
          <a:p>
            <a:endParaRPr lang="en-US">
              <a:latin typeface="Book Antiqua" panose="02040602050305030304" pitchFamily="18" charset="0"/>
            </a:endParaRPr>
          </a:p>
          <a:p>
            <a:r>
              <a:rPr lang="en-US">
                <a:latin typeface="Book Antiqua" panose="02040602050305030304" pitchFamily="18" charset="0"/>
              </a:rPr>
              <a:t>Reflects </a:t>
            </a:r>
            <a:r>
              <a:rPr lang="en-US" b="1">
                <a:latin typeface="Book Antiqua" panose="02040602050305030304" pitchFamily="18" charset="0"/>
              </a:rPr>
              <a:t>medical necessity</a:t>
            </a:r>
          </a:p>
          <a:p>
            <a:endParaRPr lang="en-US">
              <a:latin typeface="Book Antiqua" panose="02040602050305030304" pitchFamily="18" charset="0"/>
            </a:endParaRPr>
          </a:p>
          <a:p>
            <a:r>
              <a:rPr lang="en-US">
                <a:latin typeface="Book Antiqua" panose="02040602050305030304" pitchFamily="18" charset="0"/>
              </a:rPr>
              <a:t>Current/active </a:t>
            </a:r>
            <a:r>
              <a:rPr lang="en-US" b="1">
                <a:latin typeface="Book Antiqua" panose="02040602050305030304" pitchFamily="18" charset="0"/>
              </a:rPr>
              <a:t>Recovery plan</a:t>
            </a:r>
          </a:p>
          <a:p>
            <a:endParaRPr lang="en-US" b="1">
              <a:latin typeface="Book Antiqua" panose="02040602050305030304" pitchFamily="18" charset="0"/>
            </a:endParaRPr>
          </a:p>
          <a:p>
            <a:r>
              <a:rPr lang="en-US">
                <a:latin typeface="Book Antiqua" panose="02040602050305030304" pitchFamily="18" charset="0"/>
              </a:rPr>
              <a:t>Thorough and </a:t>
            </a:r>
            <a:r>
              <a:rPr lang="en-US" b="1">
                <a:latin typeface="Book Antiqua" panose="02040602050305030304" pitchFamily="18" charset="0"/>
              </a:rPr>
              <a:t>detailed </a:t>
            </a:r>
          </a:p>
          <a:p>
            <a:endParaRPr lang="en-US">
              <a:latin typeface="Book Antiqua" panose="02040602050305030304" pitchFamily="18" charset="0"/>
            </a:endParaRPr>
          </a:p>
          <a:p>
            <a:r>
              <a:rPr lang="en-US">
                <a:latin typeface="Book Antiqua" panose="02040602050305030304" pitchFamily="18" charset="0"/>
              </a:rPr>
              <a:t>Correct </a:t>
            </a:r>
            <a:r>
              <a:rPr lang="en-US" b="1">
                <a:latin typeface="Book Antiqua" panose="02040602050305030304" pitchFamily="18" charset="0"/>
              </a:rPr>
              <a:t>billing codes</a:t>
            </a:r>
          </a:p>
          <a:p>
            <a:pPr marL="0" indent="0">
              <a:buNone/>
            </a:pPr>
            <a:endParaRPr lang="en-US" dirty="0"/>
          </a:p>
        </p:txBody>
      </p:sp>
    </p:spTree>
    <p:extLst>
      <p:ext uri="{BB962C8B-B14F-4D97-AF65-F5344CB8AC3E}">
        <p14:creationId xmlns:p14="http://schemas.microsoft.com/office/powerpoint/2010/main" val="3780188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9" name="Group 2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3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3" name="Rectangle 42">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7" name="Rectangle 46">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9" name="Group 48">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27110" y="228600"/>
            <a:ext cx="2138628" cy="6638625"/>
            <a:chOff x="2487613" y="285750"/>
            <a:chExt cx="2428875" cy="5654676"/>
          </a:xfrm>
        </p:grpSpPr>
        <p:sp>
          <p:nvSpPr>
            <p:cNvPr id="50"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1"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2"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3"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4"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5"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6"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7"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8"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9"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0"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1"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3" name="Group 62">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07832" y="-786"/>
            <a:ext cx="1767505" cy="6854040"/>
            <a:chOff x="6627813" y="194833"/>
            <a:chExt cx="1952625" cy="5678918"/>
          </a:xfrm>
        </p:grpSpPr>
        <p:sp>
          <p:nvSpPr>
            <p:cNvPr id="64"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5"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6"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7"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8"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9"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0"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1"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2"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3"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4"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5"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p:cNvSpPr>
            <a:spLocks noGrp="1"/>
          </p:cNvSpPr>
          <p:nvPr>
            <p:ph type="title"/>
          </p:nvPr>
        </p:nvSpPr>
        <p:spPr>
          <a:xfrm>
            <a:off x="4862322" y="624110"/>
            <a:ext cx="3766137" cy="1280890"/>
          </a:xfrm>
        </p:spPr>
        <p:txBody>
          <a:bodyPr vert="horz" lIns="91440" tIns="45720" rIns="91440" bIns="45720" rtlCol="0" anchor="t">
            <a:normAutofit/>
          </a:bodyPr>
          <a:lstStyle/>
          <a:p>
            <a:r>
              <a:rPr lang="en-US" sz="3300" b="1"/>
              <a:t>Golden Thread of Documentation</a:t>
            </a:r>
          </a:p>
        </p:txBody>
      </p:sp>
      <p:sp>
        <p:nvSpPr>
          <p:cNvPr id="77" name="Rectangle 76">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278"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484278"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10" name="Picture 9">
            <a:extLst>
              <a:ext uri="{FF2B5EF4-FFF2-40B4-BE49-F238E27FC236}">
                <a16:creationId xmlns:a16="http://schemas.microsoft.com/office/drawing/2014/main" id="{7B32FBF2-3D8D-DA45-0862-9F6DC1478418}"/>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146" r="28883"/>
          <a:stretch/>
        </p:blipFill>
        <p:spPr>
          <a:xfrm>
            <a:off x="-1166" y="1731"/>
            <a:ext cx="3503318" cy="6858000"/>
          </a:xfrm>
          <a:prstGeom prst="rect">
            <a:avLst/>
          </a:prstGeom>
        </p:spPr>
      </p:pic>
      <p:sp>
        <p:nvSpPr>
          <p:cNvPr id="3" name="Content Placeholder 2"/>
          <p:cNvSpPr>
            <a:spLocks noGrp="1"/>
          </p:cNvSpPr>
          <p:nvPr>
            <p:ph idx="1"/>
          </p:nvPr>
        </p:nvSpPr>
        <p:spPr>
          <a:xfrm>
            <a:off x="4828643" y="2133600"/>
            <a:ext cx="3799814" cy="3777622"/>
          </a:xfrm>
        </p:spPr>
        <p:txBody>
          <a:bodyPr vert="horz" lIns="91440" tIns="45720" rIns="91440" bIns="45720" rtlCol="0">
            <a:normAutofit/>
          </a:bodyPr>
          <a:lstStyle/>
          <a:p>
            <a:r>
              <a:rPr lang="en-US" b="1"/>
              <a:t>Assessment </a:t>
            </a:r>
          </a:p>
          <a:p>
            <a:pPr lvl="1"/>
            <a:r>
              <a:rPr lang="en-US"/>
              <a:t>Needs and diagnosis</a:t>
            </a:r>
          </a:p>
          <a:p>
            <a:r>
              <a:rPr lang="en-US" b="1"/>
              <a:t>Recovery Plan </a:t>
            </a:r>
          </a:p>
          <a:p>
            <a:pPr lvl="1"/>
            <a:r>
              <a:rPr lang="en-US"/>
              <a:t>Clear, measurable goals</a:t>
            </a:r>
          </a:p>
          <a:p>
            <a:r>
              <a:rPr lang="en-US" b="1"/>
              <a:t>Encounter Note </a:t>
            </a:r>
          </a:p>
          <a:p>
            <a:pPr lvl="1"/>
            <a:r>
              <a:rPr lang="en-US"/>
              <a:t>Services match recovery plan </a:t>
            </a:r>
          </a:p>
        </p:txBody>
      </p:sp>
    </p:spTree>
    <p:extLst>
      <p:ext uri="{BB962C8B-B14F-4D97-AF65-F5344CB8AC3E}">
        <p14:creationId xmlns:p14="http://schemas.microsoft.com/office/powerpoint/2010/main" val="185971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751" y="624110"/>
            <a:ext cx="3102795" cy="1280890"/>
          </a:xfrm>
        </p:spPr>
        <p:txBody>
          <a:bodyPr>
            <a:normAutofit/>
          </a:bodyPr>
          <a:lstStyle/>
          <a:p>
            <a:pPr>
              <a:lnSpc>
                <a:spcPct val="90000"/>
              </a:lnSpc>
            </a:pPr>
            <a:r>
              <a:rPr lang="en-US" sz="2800" b="1">
                <a:latin typeface="Book Antiqua" panose="02040602050305030304" pitchFamily="18" charset="0"/>
              </a:rPr>
              <a:t>Difficulty Following The Golden Thread</a:t>
            </a:r>
          </a:p>
        </p:txBody>
      </p:sp>
      <p:sp>
        <p:nvSpPr>
          <p:cNvPr id="3" name="Content Placeholder 2"/>
          <p:cNvSpPr>
            <a:spLocks noGrp="1"/>
          </p:cNvSpPr>
          <p:nvPr>
            <p:ph idx="1"/>
          </p:nvPr>
        </p:nvSpPr>
        <p:spPr>
          <a:xfrm>
            <a:off x="1262967" y="2133600"/>
            <a:ext cx="3105579" cy="3777622"/>
          </a:xfrm>
        </p:spPr>
        <p:txBody>
          <a:bodyPr>
            <a:normAutofit/>
          </a:bodyPr>
          <a:lstStyle/>
          <a:p>
            <a:pPr>
              <a:lnSpc>
                <a:spcPct val="90000"/>
              </a:lnSpc>
            </a:pPr>
            <a:r>
              <a:rPr lang="en-US">
                <a:solidFill>
                  <a:srgbClr val="000000"/>
                </a:solidFill>
                <a:latin typeface="Book Antiqua" panose="02040602050305030304" pitchFamily="18" charset="0"/>
              </a:rPr>
              <a:t>Assessment deficits</a:t>
            </a:r>
          </a:p>
          <a:p>
            <a:pPr>
              <a:lnSpc>
                <a:spcPct val="90000"/>
              </a:lnSpc>
            </a:pPr>
            <a:r>
              <a:rPr lang="en-US">
                <a:solidFill>
                  <a:srgbClr val="000000"/>
                </a:solidFill>
                <a:latin typeface="Book Antiqua" panose="02040602050305030304" pitchFamily="18" charset="0"/>
              </a:rPr>
              <a:t>No recovery plan</a:t>
            </a:r>
          </a:p>
          <a:p>
            <a:pPr>
              <a:lnSpc>
                <a:spcPct val="90000"/>
              </a:lnSpc>
            </a:pPr>
            <a:r>
              <a:rPr lang="en-US">
                <a:solidFill>
                  <a:srgbClr val="000000"/>
                </a:solidFill>
                <a:latin typeface="Book Antiqua" panose="02040602050305030304" pitchFamily="18" charset="0"/>
              </a:rPr>
              <a:t>No baseline for progress</a:t>
            </a:r>
          </a:p>
          <a:p>
            <a:pPr>
              <a:lnSpc>
                <a:spcPct val="90000"/>
              </a:lnSpc>
            </a:pPr>
            <a:r>
              <a:rPr lang="en-US">
                <a:solidFill>
                  <a:srgbClr val="000000"/>
                </a:solidFill>
                <a:latin typeface="Book Antiqua" panose="02040602050305030304" pitchFamily="18" charset="0"/>
              </a:rPr>
              <a:t>Unrelated goals and objectives </a:t>
            </a:r>
          </a:p>
          <a:p>
            <a:pPr>
              <a:lnSpc>
                <a:spcPct val="90000"/>
              </a:lnSpc>
            </a:pPr>
            <a:r>
              <a:rPr lang="en-US">
                <a:solidFill>
                  <a:srgbClr val="000000"/>
                </a:solidFill>
                <a:latin typeface="Book Antiqua" panose="02040602050305030304" pitchFamily="18" charset="0"/>
              </a:rPr>
              <a:t>“conversations” vs interventions</a:t>
            </a:r>
          </a:p>
          <a:p>
            <a:pPr>
              <a:lnSpc>
                <a:spcPct val="90000"/>
              </a:lnSpc>
            </a:pPr>
            <a:r>
              <a:rPr lang="en-US">
                <a:solidFill>
                  <a:srgbClr val="000000"/>
                </a:solidFill>
                <a:latin typeface="Book Antiqua" panose="02040602050305030304" pitchFamily="18" charset="0"/>
              </a:rPr>
              <a:t>Progress notes do not assess behavior change </a:t>
            </a:r>
          </a:p>
          <a:p>
            <a:pPr>
              <a:lnSpc>
                <a:spcPct val="90000"/>
              </a:lnSpc>
            </a:pPr>
            <a:r>
              <a:rPr lang="en-US">
                <a:solidFill>
                  <a:srgbClr val="000000"/>
                </a:solidFill>
                <a:latin typeface="Book Antiqua" panose="02040602050305030304" pitchFamily="18" charset="0"/>
              </a:rPr>
              <a:t>No intervention specified</a:t>
            </a:r>
          </a:p>
        </p:txBody>
      </p:sp>
      <p:pic>
        <p:nvPicPr>
          <p:cNvPr id="7" name="Picture 6">
            <a:extLst>
              <a:ext uri="{FF2B5EF4-FFF2-40B4-BE49-F238E27FC236}">
                <a16:creationId xmlns:a16="http://schemas.microsoft.com/office/drawing/2014/main" id="{3F9FA1C5-C981-6083-A2FB-076F41EBEC1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68937" y="1526163"/>
            <a:ext cx="4088720" cy="3485632"/>
          </a:xfrm>
          <a:prstGeom prst="rect">
            <a:avLst/>
          </a:prstGeom>
        </p:spPr>
      </p:pic>
    </p:spTree>
    <p:extLst>
      <p:ext uri="{BB962C8B-B14F-4D97-AF65-F5344CB8AC3E}">
        <p14:creationId xmlns:p14="http://schemas.microsoft.com/office/powerpoint/2010/main" val="113669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1500" b="1">
                <a:solidFill>
                  <a:schemeClr val="bg1"/>
                </a:solidFill>
                <a:latin typeface="Book Antiqua" panose="02040602050305030304" pitchFamily="18" charset="0"/>
              </a:rPr>
              <a:t>ASSESSMENTS</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52B91C8-5FBD-817B-30DE-1438350F6A25}"/>
              </a:ext>
            </a:extLst>
          </p:cNvPr>
          <p:cNvGraphicFramePr>
            <a:graphicFrameLocks noGrp="1"/>
          </p:cNvGraphicFramePr>
          <p:nvPr>
            <p:ph idx="1"/>
            <p:extLst>
              <p:ext uri="{D42A27DB-BD31-4B8C-83A1-F6EECF244321}">
                <p14:modId xmlns:p14="http://schemas.microsoft.com/office/powerpoint/2010/main" val="1404872053"/>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60625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14754</TotalTime>
  <Words>2988</Words>
  <Application>Microsoft Office PowerPoint</Application>
  <PresentationFormat>On-screen Show (4:3)</PresentationFormat>
  <Paragraphs>344</Paragraphs>
  <Slides>48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Book Antiqua</vt:lpstr>
      <vt:lpstr>Calibri</vt:lpstr>
      <vt:lpstr>Century Gothic</vt:lpstr>
      <vt:lpstr>Wingdings 3</vt:lpstr>
      <vt:lpstr>Wisp</vt:lpstr>
      <vt:lpstr> TCM  DOCUMENTATION TRAINING</vt:lpstr>
      <vt:lpstr>What is Targeted Case Management?</vt:lpstr>
      <vt:lpstr>TCM Providers</vt:lpstr>
      <vt:lpstr>Documentation:  Why is it so important? </vt:lpstr>
      <vt:lpstr> What is  “Good Documentation”? </vt:lpstr>
      <vt:lpstr>Targeted Case Management Documentation Requirements</vt:lpstr>
      <vt:lpstr>Golden Thread of Documentation</vt:lpstr>
      <vt:lpstr>Difficulty Following The Golden Thread</vt:lpstr>
      <vt:lpstr>ASSESSMENTS</vt:lpstr>
      <vt:lpstr>Assessment Frequency</vt:lpstr>
      <vt:lpstr>Recovery Plans</vt:lpstr>
      <vt:lpstr>Recovery Plan Monitoring</vt:lpstr>
      <vt:lpstr>Goals in Recovery Planning</vt:lpstr>
      <vt:lpstr>Goals in Recovery Planning</vt:lpstr>
      <vt:lpstr>Challenges in Goal Setting</vt:lpstr>
      <vt:lpstr>Goal Examples</vt:lpstr>
      <vt:lpstr>Think about it…</vt:lpstr>
      <vt:lpstr>The Implications in Recovery Planning Documentation Which goal would you rather work on? </vt:lpstr>
      <vt:lpstr>Objectives in Recovery Planning</vt:lpstr>
      <vt:lpstr>Creating SMART Objectives</vt:lpstr>
      <vt:lpstr>Coordination of Care Objective</vt:lpstr>
      <vt:lpstr>Formula for writing objectives</vt:lpstr>
      <vt:lpstr>Interventions in Recovery Planning</vt:lpstr>
      <vt:lpstr>What Do People Want in Life?</vt:lpstr>
      <vt:lpstr>Objective Examples</vt:lpstr>
      <vt:lpstr>INTERVENTIONS</vt:lpstr>
      <vt:lpstr>Types of Interventions</vt:lpstr>
      <vt:lpstr>Intervention Examples</vt:lpstr>
      <vt:lpstr>TCM Recovery Plan Tips</vt:lpstr>
      <vt:lpstr>TCM Recovery Plan TIPS</vt:lpstr>
      <vt:lpstr>The Encounter Note</vt:lpstr>
      <vt:lpstr>The note should reflect back to an objective in the Recovery Plan</vt:lpstr>
      <vt:lpstr>The Narrative</vt:lpstr>
      <vt:lpstr>Encounter Note Example Using the GIRP Format  </vt:lpstr>
      <vt:lpstr>GIRP Notes Helpful Tip</vt:lpstr>
      <vt:lpstr>GIRP Notes Helpful Tip</vt:lpstr>
      <vt:lpstr>Documentation that supports Medical Necessity </vt:lpstr>
      <vt:lpstr>Which Services are TCM?</vt:lpstr>
      <vt:lpstr>OVERVIEW OF SERVICES Comprehensive Assessment and Periodic Reassessment </vt:lpstr>
      <vt:lpstr>Overview of Services Development and Periodic Revision of a Recovery Plan </vt:lpstr>
      <vt:lpstr>Overview of Services Referral and Related Activities Through Collateral Contacts</vt:lpstr>
      <vt:lpstr>Overview of Services Advocate For Services Identified In The Recovery Plan</vt:lpstr>
      <vt:lpstr>Overview of Services Monitoring and Follow-Up Activities</vt:lpstr>
      <vt:lpstr>TCM Service Codes </vt:lpstr>
      <vt:lpstr>Documentation:  Why is it so important? </vt:lpstr>
      <vt:lpstr>Documentation:  Why is it so important? </vt:lpstr>
      <vt:lpstr>Documentation:  Why is it so important? </vt:lpstr>
      <vt:lpstr>THANK YOU!!!</vt:lpstr>
    </vt:vector>
  </TitlesOfParts>
  <Company>DMHAS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TCM DOCUMENTATION TRAINING</dc:title>
  <dc:creator>MHA-VM-VEEAM</dc:creator>
  <cp:lastModifiedBy>Zambetti, Carleen</cp:lastModifiedBy>
  <cp:revision>174</cp:revision>
  <dcterms:created xsi:type="dcterms:W3CDTF">2019-12-02T15:28:42Z</dcterms:created>
  <dcterms:modified xsi:type="dcterms:W3CDTF">2024-05-30T15:42:37Z</dcterms:modified>
</cp:coreProperties>
</file>