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95" r:id="rId5"/>
    <p:sldMasterId id="2147483707" r:id="rId6"/>
  </p:sldMasterIdLst>
  <p:notesMasterIdLst>
    <p:notesMasterId r:id="rId18"/>
  </p:notesMasterIdLst>
  <p:handoutMasterIdLst>
    <p:handoutMasterId r:id="rId19"/>
  </p:handoutMasterIdLst>
  <p:sldIdLst>
    <p:sldId id="256" r:id="rId7"/>
    <p:sldId id="297" r:id="rId8"/>
    <p:sldId id="298" r:id="rId9"/>
    <p:sldId id="287" r:id="rId10"/>
    <p:sldId id="300" r:id="rId11"/>
    <p:sldId id="291" r:id="rId12"/>
    <p:sldId id="296" r:id="rId13"/>
    <p:sldId id="288" r:id="rId14"/>
    <p:sldId id="289" r:id="rId15"/>
    <p:sldId id="293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EFED30-E023-E2A3-21E4-8BAE8AC7549A}" name="Shah, Sarju" initials="SS" userId="S::sarju.shah@ct.gov::f90a0ceb-41ef-4ec3-9a0d-f415fe0f7e80" providerId="AD"/>
  <p188:author id="{FD3B1A88-E103-0FB5-62A8-2D58BFA8A5B4}" name="Welch, Stephanie" initials="WS" userId="S::stephanie.welch@ct.gov::62471814-8029-475d-93e1-201e1f902e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57"/>
    <a:srgbClr val="AC6DBE"/>
    <a:srgbClr val="FEBD59"/>
    <a:srgbClr val="F9EBFC"/>
    <a:srgbClr val="E7D3EC"/>
    <a:srgbClr val="FFEBD0"/>
    <a:srgbClr val="FFFFFF"/>
    <a:srgbClr val="668BC4"/>
    <a:srgbClr val="FCCFD0"/>
    <a:srgbClr val="CDE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891" autoAdjust="0"/>
  </p:normalViewPr>
  <p:slideViewPr>
    <p:cSldViewPr snapToGrid="0">
      <p:cViewPr varScale="1">
        <p:scale>
          <a:sx n="72" d="100"/>
          <a:sy n="72" d="100"/>
        </p:scale>
        <p:origin x="20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B6A8A-B8CF-4E24-9BB6-C2BD44D2FB8E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1C977653-CF9F-480E-BFA1-B002788C4E4F}">
      <dgm:prSet phldrT="[Text]" custT="1"/>
      <dgm:spPr>
        <a:solidFill>
          <a:srgbClr val="FEBD59"/>
        </a:solidFill>
      </dgm:spPr>
      <dgm:t>
        <a:bodyPr/>
        <a:lstStyle/>
        <a:p>
          <a:endParaRPr lang="en-US" sz="1400"/>
        </a:p>
        <a:p>
          <a:endParaRPr lang="en-US" sz="1400"/>
        </a:p>
        <a:p>
          <a:r>
            <a:rPr lang="en-US" sz="2000"/>
            <a:t>Tertiary</a:t>
          </a:r>
        </a:p>
      </dgm:t>
    </dgm:pt>
    <dgm:pt modelId="{D4C14FF8-076D-49C7-B6B1-CD99BD3EDB4E}" type="parTrans" cxnId="{E9497557-9BB9-41FC-8ABE-2528F74D2DF9}">
      <dgm:prSet/>
      <dgm:spPr/>
      <dgm:t>
        <a:bodyPr/>
        <a:lstStyle/>
        <a:p>
          <a:endParaRPr lang="en-US"/>
        </a:p>
      </dgm:t>
    </dgm:pt>
    <dgm:pt modelId="{F8218ED5-607C-4BE2-9A83-55CEBC2D78C4}" type="sibTrans" cxnId="{E9497557-9BB9-41FC-8ABE-2528F74D2DF9}">
      <dgm:prSet/>
      <dgm:spPr/>
      <dgm:t>
        <a:bodyPr/>
        <a:lstStyle/>
        <a:p>
          <a:endParaRPr lang="en-US"/>
        </a:p>
      </dgm:t>
    </dgm:pt>
    <dgm:pt modelId="{CD177E9F-6E35-4249-893C-DA3865BC45E5}">
      <dgm:prSet phldrT="[Text]"/>
      <dgm:spPr>
        <a:solidFill>
          <a:srgbClr val="AC6DBE"/>
        </a:solidFill>
      </dgm:spPr>
      <dgm:t>
        <a:bodyPr/>
        <a:lstStyle/>
        <a:p>
          <a:r>
            <a:rPr lang="en-US"/>
            <a:t>Secondary</a:t>
          </a:r>
        </a:p>
      </dgm:t>
    </dgm:pt>
    <dgm:pt modelId="{1039A93D-F10E-4810-A908-669C235BD63D}" type="parTrans" cxnId="{3A44686B-BA0D-4411-83A6-4E917E17BAF1}">
      <dgm:prSet/>
      <dgm:spPr/>
      <dgm:t>
        <a:bodyPr/>
        <a:lstStyle/>
        <a:p>
          <a:endParaRPr lang="en-US"/>
        </a:p>
      </dgm:t>
    </dgm:pt>
    <dgm:pt modelId="{64BCF55B-A0BC-4504-B7F1-3D7BD4A77589}" type="sibTrans" cxnId="{3A44686B-BA0D-4411-83A6-4E917E17BAF1}">
      <dgm:prSet/>
      <dgm:spPr/>
      <dgm:t>
        <a:bodyPr/>
        <a:lstStyle/>
        <a:p>
          <a:endParaRPr lang="en-US"/>
        </a:p>
      </dgm:t>
    </dgm:pt>
    <dgm:pt modelId="{57B2549C-53F1-40DF-815B-0107471DE7CE}">
      <dgm:prSet phldrT="[Text]"/>
      <dgm:spPr>
        <a:solidFill>
          <a:srgbClr val="FF5757"/>
        </a:solidFill>
      </dgm:spPr>
      <dgm:t>
        <a:bodyPr/>
        <a:lstStyle/>
        <a:p>
          <a:r>
            <a:rPr lang="en-US"/>
            <a:t>Primary</a:t>
          </a:r>
        </a:p>
      </dgm:t>
    </dgm:pt>
    <dgm:pt modelId="{0E2D3931-BCE9-489A-A7E8-128D35CBAA6E}" type="parTrans" cxnId="{95E7FEA9-8A9C-4521-8CB7-C4BFCBA6A114}">
      <dgm:prSet/>
      <dgm:spPr/>
      <dgm:t>
        <a:bodyPr/>
        <a:lstStyle/>
        <a:p>
          <a:endParaRPr lang="en-US"/>
        </a:p>
      </dgm:t>
    </dgm:pt>
    <dgm:pt modelId="{C88E818F-7AAE-4A0D-B0B4-3F16B2EF518A}" type="sibTrans" cxnId="{95E7FEA9-8A9C-4521-8CB7-C4BFCBA6A114}">
      <dgm:prSet/>
      <dgm:spPr/>
      <dgm:t>
        <a:bodyPr/>
        <a:lstStyle/>
        <a:p>
          <a:endParaRPr lang="en-US"/>
        </a:p>
      </dgm:t>
    </dgm:pt>
    <dgm:pt modelId="{8CAF625B-6090-4A38-99C9-9562263B59AB}">
      <dgm:prSet phldrT="[Text]"/>
      <dgm:spPr>
        <a:solidFill>
          <a:srgbClr val="668BC4"/>
        </a:solidFill>
      </dgm:spPr>
      <dgm:t>
        <a:bodyPr/>
        <a:lstStyle/>
        <a:p>
          <a:r>
            <a:rPr lang="en-US"/>
            <a:t>Health Promotion</a:t>
          </a:r>
        </a:p>
      </dgm:t>
    </dgm:pt>
    <dgm:pt modelId="{F95FACA2-F591-4ACB-AED2-202790AC0866}" type="parTrans" cxnId="{50FE8CB0-F660-42BC-B95E-335DE53673DF}">
      <dgm:prSet/>
      <dgm:spPr/>
      <dgm:t>
        <a:bodyPr/>
        <a:lstStyle/>
        <a:p>
          <a:endParaRPr lang="en-US"/>
        </a:p>
      </dgm:t>
    </dgm:pt>
    <dgm:pt modelId="{717FBDB5-7365-4DC3-8E14-306436D4149A}" type="sibTrans" cxnId="{50FE8CB0-F660-42BC-B95E-335DE53673DF}">
      <dgm:prSet/>
      <dgm:spPr/>
      <dgm:t>
        <a:bodyPr/>
        <a:lstStyle/>
        <a:p>
          <a:endParaRPr lang="en-US"/>
        </a:p>
      </dgm:t>
    </dgm:pt>
    <dgm:pt modelId="{D4182F8A-91AF-4C03-81D7-3ABA66055DE9}" type="pres">
      <dgm:prSet presAssocID="{76DB6A8A-B8CF-4E24-9BB6-C2BD44D2FB8E}" presName="Name0" presStyleCnt="0">
        <dgm:presLayoutVars>
          <dgm:dir/>
          <dgm:animLvl val="lvl"/>
          <dgm:resizeHandles val="exact"/>
        </dgm:presLayoutVars>
      </dgm:prSet>
      <dgm:spPr/>
    </dgm:pt>
    <dgm:pt modelId="{FB48E9E1-D5D4-4244-A182-2675C64F3C58}" type="pres">
      <dgm:prSet presAssocID="{1C977653-CF9F-480E-BFA1-B002788C4E4F}" presName="Name8" presStyleCnt="0"/>
      <dgm:spPr/>
    </dgm:pt>
    <dgm:pt modelId="{4F4949C1-994F-4A36-A5B0-421C113265E8}" type="pres">
      <dgm:prSet presAssocID="{1C977653-CF9F-480E-BFA1-B002788C4E4F}" presName="level" presStyleLbl="node1" presStyleIdx="0" presStyleCnt="4">
        <dgm:presLayoutVars>
          <dgm:chMax val="1"/>
          <dgm:bulletEnabled val="1"/>
        </dgm:presLayoutVars>
      </dgm:prSet>
      <dgm:spPr/>
    </dgm:pt>
    <dgm:pt modelId="{244D480F-AEAE-419F-A437-FF19D1D9E89E}" type="pres">
      <dgm:prSet presAssocID="{1C977653-CF9F-480E-BFA1-B002788C4E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2598B62-C91C-4FF3-922E-F28B2B105191}" type="pres">
      <dgm:prSet presAssocID="{CD177E9F-6E35-4249-893C-DA3865BC45E5}" presName="Name8" presStyleCnt="0"/>
      <dgm:spPr/>
    </dgm:pt>
    <dgm:pt modelId="{5E8D89AB-1F10-412F-832C-8CC6FFCA2FD7}" type="pres">
      <dgm:prSet presAssocID="{CD177E9F-6E35-4249-893C-DA3865BC45E5}" presName="level" presStyleLbl="node1" presStyleIdx="1" presStyleCnt="4">
        <dgm:presLayoutVars>
          <dgm:chMax val="1"/>
          <dgm:bulletEnabled val="1"/>
        </dgm:presLayoutVars>
      </dgm:prSet>
      <dgm:spPr/>
    </dgm:pt>
    <dgm:pt modelId="{4C3B4A24-330C-489F-82FC-EECE3B2C84AB}" type="pres">
      <dgm:prSet presAssocID="{CD177E9F-6E35-4249-893C-DA3865BC45E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533B6B4-531D-4E3A-B5F2-17671DE20250}" type="pres">
      <dgm:prSet presAssocID="{57B2549C-53F1-40DF-815B-0107471DE7CE}" presName="Name8" presStyleCnt="0"/>
      <dgm:spPr/>
    </dgm:pt>
    <dgm:pt modelId="{05500B3B-D0D4-4037-9CCC-DE7DBEC28CCE}" type="pres">
      <dgm:prSet presAssocID="{57B2549C-53F1-40DF-815B-0107471DE7CE}" presName="level" presStyleLbl="node1" presStyleIdx="2" presStyleCnt="4">
        <dgm:presLayoutVars>
          <dgm:chMax val="1"/>
          <dgm:bulletEnabled val="1"/>
        </dgm:presLayoutVars>
      </dgm:prSet>
      <dgm:spPr/>
    </dgm:pt>
    <dgm:pt modelId="{7ACF593D-A3FC-428A-A339-E30220C00D6A}" type="pres">
      <dgm:prSet presAssocID="{57B2549C-53F1-40DF-815B-0107471DE7C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CD82DA4-AA7E-41CF-B40A-848EE63665CC}" type="pres">
      <dgm:prSet presAssocID="{8CAF625B-6090-4A38-99C9-9562263B59AB}" presName="Name8" presStyleCnt="0"/>
      <dgm:spPr/>
    </dgm:pt>
    <dgm:pt modelId="{45AAEF2F-2323-425C-8BAD-115FE4A29D07}" type="pres">
      <dgm:prSet presAssocID="{8CAF625B-6090-4A38-99C9-9562263B59AB}" presName="level" presStyleLbl="node1" presStyleIdx="3" presStyleCnt="4">
        <dgm:presLayoutVars>
          <dgm:chMax val="1"/>
          <dgm:bulletEnabled val="1"/>
        </dgm:presLayoutVars>
      </dgm:prSet>
      <dgm:spPr/>
    </dgm:pt>
    <dgm:pt modelId="{E6A5499E-DFDB-47D5-8BB3-1E7B26E24D58}" type="pres">
      <dgm:prSet presAssocID="{8CAF625B-6090-4A38-99C9-9562263B59A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91D1C0F-D8CF-4ECB-B3E1-D698A4741716}" type="presOf" srcId="{76DB6A8A-B8CF-4E24-9BB6-C2BD44D2FB8E}" destId="{D4182F8A-91AF-4C03-81D7-3ABA66055DE9}" srcOrd="0" destOrd="0" presId="urn:microsoft.com/office/officeart/2005/8/layout/pyramid1"/>
    <dgm:cxn modelId="{6EBA201C-A24D-4435-99FB-6369222E1B13}" type="presOf" srcId="{8CAF625B-6090-4A38-99C9-9562263B59AB}" destId="{45AAEF2F-2323-425C-8BAD-115FE4A29D07}" srcOrd="0" destOrd="0" presId="urn:microsoft.com/office/officeart/2005/8/layout/pyramid1"/>
    <dgm:cxn modelId="{48FE383D-7735-4D26-BD07-2FCFBA70C92E}" type="presOf" srcId="{CD177E9F-6E35-4249-893C-DA3865BC45E5}" destId="{4C3B4A24-330C-489F-82FC-EECE3B2C84AB}" srcOrd="1" destOrd="0" presId="urn:microsoft.com/office/officeart/2005/8/layout/pyramid1"/>
    <dgm:cxn modelId="{7845B53D-D642-4626-AB47-1A78B42B7D27}" type="presOf" srcId="{1C977653-CF9F-480E-BFA1-B002788C4E4F}" destId="{4F4949C1-994F-4A36-A5B0-421C113265E8}" srcOrd="0" destOrd="0" presId="urn:microsoft.com/office/officeart/2005/8/layout/pyramid1"/>
    <dgm:cxn modelId="{3A44686B-BA0D-4411-83A6-4E917E17BAF1}" srcId="{76DB6A8A-B8CF-4E24-9BB6-C2BD44D2FB8E}" destId="{CD177E9F-6E35-4249-893C-DA3865BC45E5}" srcOrd="1" destOrd="0" parTransId="{1039A93D-F10E-4810-A908-669C235BD63D}" sibTransId="{64BCF55B-A0BC-4504-B7F1-3D7BD4A77589}"/>
    <dgm:cxn modelId="{9A5E546C-2BA0-4569-9FC6-2A729095C75D}" type="presOf" srcId="{57B2549C-53F1-40DF-815B-0107471DE7CE}" destId="{05500B3B-D0D4-4037-9CCC-DE7DBEC28CCE}" srcOrd="0" destOrd="0" presId="urn:microsoft.com/office/officeart/2005/8/layout/pyramid1"/>
    <dgm:cxn modelId="{C2210C70-4E6B-4770-A47F-C40FFA3FD606}" type="presOf" srcId="{CD177E9F-6E35-4249-893C-DA3865BC45E5}" destId="{5E8D89AB-1F10-412F-832C-8CC6FFCA2FD7}" srcOrd="0" destOrd="0" presId="urn:microsoft.com/office/officeart/2005/8/layout/pyramid1"/>
    <dgm:cxn modelId="{668B6575-D044-496E-92AE-8D9EE6A9BE81}" type="presOf" srcId="{1C977653-CF9F-480E-BFA1-B002788C4E4F}" destId="{244D480F-AEAE-419F-A437-FF19D1D9E89E}" srcOrd="1" destOrd="0" presId="urn:microsoft.com/office/officeart/2005/8/layout/pyramid1"/>
    <dgm:cxn modelId="{E9497557-9BB9-41FC-8ABE-2528F74D2DF9}" srcId="{76DB6A8A-B8CF-4E24-9BB6-C2BD44D2FB8E}" destId="{1C977653-CF9F-480E-BFA1-B002788C4E4F}" srcOrd="0" destOrd="0" parTransId="{D4C14FF8-076D-49C7-B6B1-CD99BD3EDB4E}" sibTransId="{F8218ED5-607C-4BE2-9A83-55CEBC2D78C4}"/>
    <dgm:cxn modelId="{95E7FEA9-8A9C-4521-8CB7-C4BFCBA6A114}" srcId="{76DB6A8A-B8CF-4E24-9BB6-C2BD44D2FB8E}" destId="{57B2549C-53F1-40DF-815B-0107471DE7CE}" srcOrd="2" destOrd="0" parTransId="{0E2D3931-BCE9-489A-A7E8-128D35CBAA6E}" sibTransId="{C88E818F-7AAE-4A0D-B0B4-3F16B2EF518A}"/>
    <dgm:cxn modelId="{50FE8CB0-F660-42BC-B95E-335DE53673DF}" srcId="{76DB6A8A-B8CF-4E24-9BB6-C2BD44D2FB8E}" destId="{8CAF625B-6090-4A38-99C9-9562263B59AB}" srcOrd="3" destOrd="0" parTransId="{F95FACA2-F591-4ACB-AED2-202790AC0866}" sibTransId="{717FBDB5-7365-4DC3-8E14-306436D4149A}"/>
    <dgm:cxn modelId="{8E0B10B6-BC59-4667-A092-21D5B51938EE}" type="presOf" srcId="{8CAF625B-6090-4A38-99C9-9562263B59AB}" destId="{E6A5499E-DFDB-47D5-8BB3-1E7B26E24D58}" srcOrd="1" destOrd="0" presId="urn:microsoft.com/office/officeart/2005/8/layout/pyramid1"/>
    <dgm:cxn modelId="{E7529ED7-7D32-48C2-9BF1-427C07B0DBE6}" type="presOf" srcId="{57B2549C-53F1-40DF-815B-0107471DE7CE}" destId="{7ACF593D-A3FC-428A-A339-E30220C00D6A}" srcOrd="1" destOrd="0" presId="urn:microsoft.com/office/officeart/2005/8/layout/pyramid1"/>
    <dgm:cxn modelId="{8D8E36E2-209D-4270-9EE1-2C2C39A16909}" type="presParOf" srcId="{D4182F8A-91AF-4C03-81D7-3ABA66055DE9}" destId="{FB48E9E1-D5D4-4244-A182-2675C64F3C58}" srcOrd="0" destOrd="0" presId="urn:microsoft.com/office/officeart/2005/8/layout/pyramid1"/>
    <dgm:cxn modelId="{335EBD81-F89C-479F-AB00-CF0F49DC37D5}" type="presParOf" srcId="{FB48E9E1-D5D4-4244-A182-2675C64F3C58}" destId="{4F4949C1-994F-4A36-A5B0-421C113265E8}" srcOrd="0" destOrd="0" presId="urn:microsoft.com/office/officeart/2005/8/layout/pyramid1"/>
    <dgm:cxn modelId="{1487CE22-59F9-476B-9F1E-334684F353C6}" type="presParOf" srcId="{FB48E9E1-D5D4-4244-A182-2675C64F3C58}" destId="{244D480F-AEAE-419F-A437-FF19D1D9E89E}" srcOrd="1" destOrd="0" presId="urn:microsoft.com/office/officeart/2005/8/layout/pyramid1"/>
    <dgm:cxn modelId="{E9F44A58-29AB-4062-91C2-0334C7E41F90}" type="presParOf" srcId="{D4182F8A-91AF-4C03-81D7-3ABA66055DE9}" destId="{E2598B62-C91C-4FF3-922E-F28B2B105191}" srcOrd="1" destOrd="0" presId="urn:microsoft.com/office/officeart/2005/8/layout/pyramid1"/>
    <dgm:cxn modelId="{36B7ED2D-4A84-4F67-AE84-8E56FA13F1C3}" type="presParOf" srcId="{E2598B62-C91C-4FF3-922E-F28B2B105191}" destId="{5E8D89AB-1F10-412F-832C-8CC6FFCA2FD7}" srcOrd="0" destOrd="0" presId="urn:microsoft.com/office/officeart/2005/8/layout/pyramid1"/>
    <dgm:cxn modelId="{4DC3C7BD-B702-446F-8279-A27590BBFAB6}" type="presParOf" srcId="{E2598B62-C91C-4FF3-922E-F28B2B105191}" destId="{4C3B4A24-330C-489F-82FC-EECE3B2C84AB}" srcOrd="1" destOrd="0" presId="urn:microsoft.com/office/officeart/2005/8/layout/pyramid1"/>
    <dgm:cxn modelId="{1EE62975-4A0C-445F-BE44-3FB8C90F9A6A}" type="presParOf" srcId="{D4182F8A-91AF-4C03-81D7-3ABA66055DE9}" destId="{A533B6B4-531D-4E3A-B5F2-17671DE20250}" srcOrd="2" destOrd="0" presId="urn:microsoft.com/office/officeart/2005/8/layout/pyramid1"/>
    <dgm:cxn modelId="{62CE61F3-08F2-4BBE-835C-8599D5CF9B8E}" type="presParOf" srcId="{A533B6B4-531D-4E3A-B5F2-17671DE20250}" destId="{05500B3B-D0D4-4037-9CCC-DE7DBEC28CCE}" srcOrd="0" destOrd="0" presId="urn:microsoft.com/office/officeart/2005/8/layout/pyramid1"/>
    <dgm:cxn modelId="{E0649A71-9646-4143-B04A-78878C20BD76}" type="presParOf" srcId="{A533B6B4-531D-4E3A-B5F2-17671DE20250}" destId="{7ACF593D-A3FC-428A-A339-E30220C00D6A}" srcOrd="1" destOrd="0" presId="urn:microsoft.com/office/officeart/2005/8/layout/pyramid1"/>
    <dgm:cxn modelId="{B13B1390-5196-4D73-8744-B84E81520FB2}" type="presParOf" srcId="{D4182F8A-91AF-4C03-81D7-3ABA66055DE9}" destId="{9CD82DA4-AA7E-41CF-B40A-848EE63665CC}" srcOrd="3" destOrd="0" presId="urn:microsoft.com/office/officeart/2005/8/layout/pyramid1"/>
    <dgm:cxn modelId="{66F400F1-6288-4670-A1B4-AC4F485C4F06}" type="presParOf" srcId="{9CD82DA4-AA7E-41CF-B40A-848EE63665CC}" destId="{45AAEF2F-2323-425C-8BAD-115FE4A29D07}" srcOrd="0" destOrd="0" presId="urn:microsoft.com/office/officeart/2005/8/layout/pyramid1"/>
    <dgm:cxn modelId="{0710CAF4-3BEC-434D-9684-BA1B2FD1C3FB}" type="presParOf" srcId="{9CD82DA4-AA7E-41CF-B40A-848EE63665CC}" destId="{E6A5499E-DFDB-47D5-8BB3-1E7B26E24D5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4ABC9-3B7E-49DC-AC5E-B6770C750780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9E63527-E399-46C9-902A-E33DA3A7EBD2}">
      <dgm:prSet phldrT="[Text]" phldr="0"/>
      <dgm:spPr>
        <a:solidFill>
          <a:srgbClr val="AC6DBE"/>
        </a:solidFill>
      </dgm:spPr>
      <dgm:t>
        <a:bodyPr/>
        <a:lstStyle/>
        <a:p>
          <a:pPr rtl="0"/>
          <a:r>
            <a:rPr lang="en-US">
              <a:latin typeface="Poppins"/>
            </a:rPr>
            <a:t>Data collection</a:t>
          </a:r>
          <a:endParaRPr lang="en-US"/>
        </a:p>
      </dgm:t>
    </dgm:pt>
    <dgm:pt modelId="{6BE5D59E-F40A-443F-9E21-6DD367550FCD}" type="parTrans" cxnId="{22A97A55-9B31-47CE-A9CC-52E8B23BB650}">
      <dgm:prSet/>
      <dgm:spPr/>
      <dgm:t>
        <a:bodyPr/>
        <a:lstStyle/>
        <a:p>
          <a:endParaRPr lang="en-US"/>
        </a:p>
      </dgm:t>
    </dgm:pt>
    <dgm:pt modelId="{CE597C6B-556C-48B0-94EF-8CF6D2DC7031}" type="sibTrans" cxnId="{22A97A55-9B31-47CE-A9CC-52E8B23BB650}">
      <dgm:prSet/>
      <dgm:spPr>
        <a:solidFill>
          <a:srgbClr val="AC6DBE"/>
        </a:solidFill>
      </dgm:spPr>
      <dgm:t>
        <a:bodyPr/>
        <a:lstStyle/>
        <a:p>
          <a:endParaRPr lang="en-US"/>
        </a:p>
      </dgm:t>
    </dgm:pt>
    <dgm:pt modelId="{2ED0E4CC-79FE-4611-9A28-A5557D233487}">
      <dgm:prSet phldrT="[Text]" phldr="0"/>
      <dgm:spPr>
        <a:solidFill>
          <a:srgbClr val="FEBD59"/>
        </a:solidFill>
      </dgm:spPr>
      <dgm:t>
        <a:bodyPr/>
        <a:lstStyle/>
        <a:p>
          <a:r>
            <a:rPr lang="en-US">
              <a:latin typeface="Poppins"/>
            </a:rPr>
            <a:t>Analysis</a:t>
          </a:r>
          <a:endParaRPr lang="en-US"/>
        </a:p>
      </dgm:t>
    </dgm:pt>
    <dgm:pt modelId="{6F7C70C3-F7F1-4C0B-AEC2-E9E3F8FDFD59}" type="parTrans" cxnId="{59327EEA-9515-40E9-80F9-700B3AE036C6}">
      <dgm:prSet/>
      <dgm:spPr/>
      <dgm:t>
        <a:bodyPr/>
        <a:lstStyle/>
        <a:p>
          <a:endParaRPr lang="en-US"/>
        </a:p>
      </dgm:t>
    </dgm:pt>
    <dgm:pt modelId="{387A6C11-2D24-4691-A55C-96FFF122BE8D}" type="sibTrans" cxnId="{59327EEA-9515-40E9-80F9-700B3AE036C6}">
      <dgm:prSet/>
      <dgm:spPr>
        <a:solidFill>
          <a:srgbClr val="FEBD59"/>
        </a:solidFill>
      </dgm:spPr>
      <dgm:t>
        <a:bodyPr/>
        <a:lstStyle/>
        <a:p>
          <a:endParaRPr lang="en-US"/>
        </a:p>
      </dgm:t>
    </dgm:pt>
    <dgm:pt modelId="{9F533F62-E703-4ACA-839C-B1B0078FD599}">
      <dgm:prSet phldrT="[Text]" phldr="0"/>
      <dgm:spPr>
        <a:solidFill>
          <a:srgbClr val="FF5757"/>
        </a:solidFill>
      </dgm:spPr>
      <dgm:t>
        <a:bodyPr/>
        <a:lstStyle/>
        <a:p>
          <a:pPr rtl="0"/>
          <a:r>
            <a:rPr lang="en-US">
              <a:latin typeface="Poppins"/>
            </a:rPr>
            <a:t>Program Adjustment</a:t>
          </a:r>
          <a:endParaRPr lang="en-US"/>
        </a:p>
      </dgm:t>
    </dgm:pt>
    <dgm:pt modelId="{D26B6AF4-2D3C-4D77-9F9E-1FCCA2ADFEF5}" type="parTrans" cxnId="{6477FEEC-C6D7-475D-B4CB-528C96C2C6EB}">
      <dgm:prSet/>
      <dgm:spPr/>
      <dgm:t>
        <a:bodyPr/>
        <a:lstStyle/>
        <a:p>
          <a:endParaRPr lang="en-US"/>
        </a:p>
      </dgm:t>
    </dgm:pt>
    <dgm:pt modelId="{4EED671E-0D81-4ACE-B2E6-4AA1A9BDB31B}" type="sibTrans" cxnId="{6477FEEC-C6D7-475D-B4CB-528C96C2C6EB}">
      <dgm:prSet/>
      <dgm:spPr>
        <a:solidFill>
          <a:srgbClr val="FF5757"/>
        </a:solidFill>
      </dgm:spPr>
      <dgm:t>
        <a:bodyPr/>
        <a:lstStyle/>
        <a:p>
          <a:endParaRPr lang="en-US"/>
        </a:p>
      </dgm:t>
    </dgm:pt>
    <dgm:pt modelId="{C3B1188E-C894-48D2-B980-04A5CABFBEA6}">
      <dgm:prSet phldr="0"/>
      <dgm:spPr/>
      <dgm:t>
        <a:bodyPr/>
        <a:lstStyle/>
        <a:p>
          <a:r>
            <a:rPr lang="en-US">
              <a:latin typeface="Poppins"/>
            </a:rPr>
            <a:t>Outcomes</a:t>
          </a:r>
        </a:p>
      </dgm:t>
    </dgm:pt>
    <dgm:pt modelId="{60F457A0-570D-4322-8D0B-1B24A9D0EFC5}" type="parTrans" cxnId="{87D15910-6365-4591-A731-ED6B0A2B5F59}">
      <dgm:prSet/>
      <dgm:spPr/>
      <dgm:t>
        <a:bodyPr/>
        <a:lstStyle/>
        <a:p>
          <a:endParaRPr lang="en-US"/>
        </a:p>
      </dgm:t>
    </dgm:pt>
    <dgm:pt modelId="{38BCECC5-97E9-4C13-A0AF-E7C3F4C58DF5}" type="sibTrans" cxnId="{87D15910-6365-4591-A731-ED6B0A2B5F59}">
      <dgm:prSet/>
      <dgm:spPr/>
      <dgm:t>
        <a:bodyPr/>
        <a:lstStyle/>
        <a:p>
          <a:endParaRPr lang="en-US"/>
        </a:p>
      </dgm:t>
    </dgm:pt>
    <dgm:pt modelId="{700325B7-C842-4E61-AFCC-294C58669733}" type="pres">
      <dgm:prSet presAssocID="{7A24ABC9-3B7E-49DC-AC5E-B6770C750780}" presName="Name0" presStyleCnt="0">
        <dgm:presLayoutVars>
          <dgm:dir/>
          <dgm:resizeHandles val="exact"/>
        </dgm:presLayoutVars>
      </dgm:prSet>
      <dgm:spPr/>
    </dgm:pt>
    <dgm:pt modelId="{2FEDE914-9AA4-4371-B884-F31ECAA39D13}" type="pres">
      <dgm:prSet presAssocID="{A9E63527-E399-46C9-902A-E33DA3A7EBD2}" presName="node" presStyleLbl="node1" presStyleIdx="0" presStyleCnt="4">
        <dgm:presLayoutVars>
          <dgm:bulletEnabled val="1"/>
        </dgm:presLayoutVars>
      </dgm:prSet>
      <dgm:spPr/>
    </dgm:pt>
    <dgm:pt modelId="{A59512FE-3B80-4F03-A858-1D53D67F1AAA}" type="pres">
      <dgm:prSet presAssocID="{CE597C6B-556C-48B0-94EF-8CF6D2DC7031}" presName="sibTrans" presStyleLbl="sibTrans2D1" presStyleIdx="0" presStyleCnt="4"/>
      <dgm:spPr/>
    </dgm:pt>
    <dgm:pt modelId="{D89187EE-B759-4D46-9E25-54E3CD84290D}" type="pres">
      <dgm:prSet presAssocID="{CE597C6B-556C-48B0-94EF-8CF6D2DC7031}" presName="connectorText" presStyleLbl="sibTrans2D1" presStyleIdx="0" presStyleCnt="4"/>
      <dgm:spPr/>
    </dgm:pt>
    <dgm:pt modelId="{2F56C22C-5F14-495B-9B61-CFD866839F5F}" type="pres">
      <dgm:prSet presAssocID="{2ED0E4CC-79FE-4611-9A28-A5557D233487}" presName="node" presStyleLbl="node1" presStyleIdx="1" presStyleCnt="4">
        <dgm:presLayoutVars>
          <dgm:bulletEnabled val="1"/>
        </dgm:presLayoutVars>
      </dgm:prSet>
      <dgm:spPr/>
    </dgm:pt>
    <dgm:pt modelId="{DE861986-17F8-4BE5-830A-56D746AC46A1}" type="pres">
      <dgm:prSet presAssocID="{387A6C11-2D24-4691-A55C-96FFF122BE8D}" presName="sibTrans" presStyleLbl="sibTrans2D1" presStyleIdx="1" presStyleCnt="4"/>
      <dgm:spPr/>
    </dgm:pt>
    <dgm:pt modelId="{7401DF63-2B77-405A-88FA-116FD4B7D08F}" type="pres">
      <dgm:prSet presAssocID="{387A6C11-2D24-4691-A55C-96FFF122BE8D}" presName="connectorText" presStyleLbl="sibTrans2D1" presStyleIdx="1" presStyleCnt="4"/>
      <dgm:spPr/>
    </dgm:pt>
    <dgm:pt modelId="{62C66BAA-E4C0-46EA-BE67-DDA8052C48EB}" type="pres">
      <dgm:prSet presAssocID="{9F533F62-E703-4ACA-839C-B1B0078FD599}" presName="node" presStyleLbl="node1" presStyleIdx="2" presStyleCnt="4">
        <dgm:presLayoutVars>
          <dgm:bulletEnabled val="1"/>
        </dgm:presLayoutVars>
      </dgm:prSet>
      <dgm:spPr/>
    </dgm:pt>
    <dgm:pt modelId="{D22EEC03-803E-411A-A467-8AE5AF095D1B}" type="pres">
      <dgm:prSet presAssocID="{4EED671E-0D81-4ACE-B2E6-4AA1A9BDB31B}" presName="sibTrans" presStyleLbl="sibTrans2D1" presStyleIdx="2" presStyleCnt="4"/>
      <dgm:spPr/>
    </dgm:pt>
    <dgm:pt modelId="{5905477E-473B-4880-A658-75EB8C4043A0}" type="pres">
      <dgm:prSet presAssocID="{4EED671E-0D81-4ACE-B2E6-4AA1A9BDB31B}" presName="connectorText" presStyleLbl="sibTrans2D1" presStyleIdx="2" presStyleCnt="4"/>
      <dgm:spPr/>
    </dgm:pt>
    <dgm:pt modelId="{BD62219F-AA42-4D4C-B774-C183686C88F6}" type="pres">
      <dgm:prSet presAssocID="{C3B1188E-C894-48D2-B980-04A5CABFBEA6}" presName="node" presStyleLbl="node1" presStyleIdx="3" presStyleCnt="4">
        <dgm:presLayoutVars>
          <dgm:bulletEnabled val="1"/>
        </dgm:presLayoutVars>
      </dgm:prSet>
      <dgm:spPr/>
    </dgm:pt>
    <dgm:pt modelId="{4F1EDD4E-DA66-4DF0-A412-17D20E833B19}" type="pres">
      <dgm:prSet presAssocID="{38BCECC5-97E9-4C13-A0AF-E7C3F4C58DF5}" presName="sibTrans" presStyleLbl="sibTrans2D1" presStyleIdx="3" presStyleCnt="4"/>
      <dgm:spPr/>
    </dgm:pt>
    <dgm:pt modelId="{8A4E5D28-04ED-4BB1-B544-565F0F6ED9C2}" type="pres">
      <dgm:prSet presAssocID="{38BCECC5-97E9-4C13-A0AF-E7C3F4C58DF5}" presName="connectorText" presStyleLbl="sibTrans2D1" presStyleIdx="3" presStyleCnt="4"/>
      <dgm:spPr/>
    </dgm:pt>
  </dgm:ptLst>
  <dgm:cxnLst>
    <dgm:cxn modelId="{23DCE206-A7F4-419B-9953-461D07881E10}" type="presOf" srcId="{4EED671E-0D81-4ACE-B2E6-4AA1A9BDB31B}" destId="{5905477E-473B-4880-A658-75EB8C4043A0}" srcOrd="1" destOrd="0" presId="urn:microsoft.com/office/officeart/2005/8/layout/cycle7"/>
    <dgm:cxn modelId="{87D15910-6365-4591-A731-ED6B0A2B5F59}" srcId="{7A24ABC9-3B7E-49DC-AC5E-B6770C750780}" destId="{C3B1188E-C894-48D2-B980-04A5CABFBEA6}" srcOrd="3" destOrd="0" parTransId="{60F457A0-570D-4322-8D0B-1B24A9D0EFC5}" sibTransId="{38BCECC5-97E9-4C13-A0AF-E7C3F4C58DF5}"/>
    <dgm:cxn modelId="{33017C15-F987-41D1-BFEE-5EC2C9C8BC1F}" type="presOf" srcId="{38BCECC5-97E9-4C13-A0AF-E7C3F4C58DF5}" destId="{4F1EDD4E-DA66-4DF0-A412-17D20E833B19}" srcOrd="0" destOrd="0" presId="urn:microsoft.com/office/officeart/2005/8/layout/cycle7"/>
    <dgm:cxn modelId="{5F43AC3F-6D15-4897-9025-10F9EC27084B}" type="presOf" srcId="{387A6C11-2D24-4691-A55C-96FFF122BE8D}" destId="{DE861986-17F8-4BE5-830A-56D746AC46A1}" srcOrd="0" destOrd="0" presId="urn:microsoft.com/office/officeart/2005/8/layout/cycle7"/>
    <dgm:cxn modelId="{EFF3DF49-3A69-4674-BCBB-491E36BBF0D1}" type="presOf" srcId="{9F533F62-E703-4ACA-839C-B1B0078FD599}" destId="{62C66BAA-E4C0-46EA-BE67-DDA8052C48EB}" srcOrd="0" destOrd="0" presId="urn:microsoft.com/office/officeart/2005/8/layout/cycle7"/>
    <dgm:cxn modelId="{5C02034D-1179-4F43-85E6-A7E340F19022}" type="presOf" srcId="{4EED671E-0D81-4ACE-B2E6-4AA1A9BDB31B}" destId="{D22EEC03-803E-411A-A467-8AE5AF095D1B}" srcOrd="0" destOrd="0" presId="urn:microsoft.com/office/officeart/2005/8/layout/cycle7"/>
    <dgm:cxn modelId="{22A97A55-9B31-47CE-A9CC-52E8B23BB650}" srcId="{7A24ABC9-3B7E-49DC-AC5E-B6770C750780}" destId="{A9E63527-E399-46C9-902A-E33DA3A7EBD2}" srcOrd="0" destOrd="0" parTransId="{6BE5D59E-F40A-443F-9E21-6DD367550FCD}" sibTransId="{CE597C6B-556C-48B0-94EF-8CF6D2DC7031}"/>
    <dgm:cxn modelId="{E5064777-BB16-4477-B466-DFCF0808F40C}" type="presOf" srcId="{387A6C11-2D24-4691-A55C-96FFF122BE8D}" destId="{7401DF63-2B77-405A-88FA-116FD4B7D08F}" srcOrd="1" destOrd="0" presId="urn:microsoft.com/office/officeart/2005/8/layout/cycle7"/>
    <dgm:cxn modelId="{90E6B857-8A91-4A37-9E04-BDF33F5403E5}" type="presOf" srcId="{2ED0E4CC-79FE-4611-9A28-A5557D233487}" destId="{2F56C22C-5F14-495B-9B61-CFD866839F5F}" srcOrd="0" destOrd="0" presId="urn:microsoft.com/office/officeart/2005/8/layout/cycle7"/>
    <dgm:cxn modelId="{86ED70A6-8489-4454-AD47-10556DD14BD8}" type="presOf" srcId="{38BCECC5-97E9-4C13-A0AF-E7C3F4C58DF5}" destId="{8A4E5D28-04ED-4BB1-B544-565F0F6ED9C2}" srcOrd="1" destOrd="0" presId="urn:microsoft.com/office/officeart/2005/8/layout/cycle7"/>
    <dgm:cxn modelId="{E003C4AB-14D4-4601-B7FA-93814274112C}" type="presOf" srcId="{A9E63527-E399-46C9-902A-E33DA3A7EBD2}" destId="{2FEDE914-9AA4-4371-B884-F31ECAA39D13}" srcOrd="0" destOrd="0" presId="urn:microsoft.com/office/officeart/2005/8/layout/cycle7"/>
    <dgm:cxn modelId="{6EC1D7C5-E809-4B9C-995E-009EA3942B0D}" type="presOf" srcId="{7A24ABC9-3B7E-49DC-AC5E-B6770C750780}" destId="{700325B7-C842-4E61-AFCC-294C58669733}" srcOrd="0" destOrd="0" presId="urn:microsoft.com/office/officeart/2005/8/layout/cycle7"/>
    <dgm:cxn modelId="{566E05CA-CAD0-4975-A048-AA8E39F9CDF4}" type="presOf" srcId="{CE597C6B-556C-48B0-94EF-8CF6D2DC7031}" destId="{A59512FE-3B80-4F03-A858-1D53D67F1AAA}" srcOrd="0" destOrd="0" presId="urn:microsoft.com/office/officeart/2005/8/layout/cycle7"/>
    <dgm:cxn modelId="{4F9416E8-8697-4177-A069-A986093A616E}" type="presOf" srcId="{CE597C6B-556C-48B0-94EF-8CF6D2DC7031}" destId="{D89187EE-B759-4D46-9E25-54E3CD84290D}" srcOrd="1" destOrd="0" presId="urn:microsoft.com/office/officeart/2005/8/layout/cycle7"/>
    <dgm:cxn modelId="{F3F9EBE9-0436-4714-A967-F25C2CC2DB96}" type="presOf" srcId="{C3B1188E-C894-48D2-B980-04A5CABFBEA6}" destId="{BD62219F-AA42-4D4C-B774-C183686C88F6}" srcOrd="0" destOrd="0" presId="urn:microsoft.com/office/officeart/2005/8/layout/cycle7"/>
    <dgm:cxn modelId="{59327EEA-9515-40E9-80F9-700B3AE036C6}" srcId="{7A24ABC9-3B7E-49DC-AC5E-B6770C750780}" destId="{2ED0E4CC-79FE-4611-9A28-A5557D233487}" srcOrd="1" destOrd="0" parTransId="{6F7C70C3-F7F1-4C0B-AEC2-E9E3F8FDFD59}" sibTransId="{387A6C11-2D24-4691-A55C-96FFF122BE8D}"/>
    <dgm:cxn modelId="{6477FEEC-C6D7-475D-B4CB-528C96C2C6EB}" srcId="{7A24ABC9-3B7E-49DC-AC5E-B6770C750780}" destId="{9F533F62-E703-4ACA-839C-B1B0078FD599}" srcOrd="2" destOrd="0" parTransId="{D26B6AF4-2D3C-4D77-9F9E-1FCCA2ADFEF5}" sibTransId="{4EED671E-0D81-4ACE-B2E6-4AA1A9BDB31B}"/>
    <dgm:cxn modelId="{F23D565E-EEF1-49FD-9EAF-2410B5A9AF89}" type="presParOf" srcId="{700325B7-C842-4E61-AFCC-294C58669733}" destId="{2FEDE914-9AA4-4371-B884-F31ECAA39D13}" srcOrd="0" destOrd="0" presId="urn:microsoft.com/office/officeart/2005/8/layout/cycle7"/>
    <dgm:cxn modelId="{C8C9B966-D3F7-4814-AE75-4B946D295E34}" type="presParOf" srcId="{700325B7-C842-4E61-AFCC-294C58669733}" destId="{A59512FE-3B80-4F03-A858-1D53D67F1AAA}" srcOrd="1" destOrd="0" presId="urn:microsoft.com/office/officeart/2005/8/layout/cycle7"/>
    <dgm:cxn modelId="{7B6ACD37-6F45-4BD7-B2CA-631BF355708C}" type="presParOf" srcId="{A59512FE-3B80-4F03-A858-1D53D67F1AAA}" destId="{D89187EE-B759-4D46-9E25-54E3CD84290D}" srcOrd="0" destOrd="0" presId="urn:microsoft.com/office/officeart/2005/8/layout/cycle7"/>
    <dgm:cxn modelId="{5025753A-5917-4696-9329-41A994D8AF38}" type="presParOf" srcId="{700325B7-C842-4E61-AFCC-294C58669733}" destId="{2F56C22C-5F14-495B-9B61-CFD866839F5F}" srcOrd="2" destOrd="0" presId="urn:microsoft.com/office/officeart/2005/8/layout/cycle7"/>
    <dgm:cxn modelId="{15728ED0-F804-4A5C-9B56-43C647BF9E64}" type="presParOf" srcId="{700325B7-C842-4E61-AFCC-294C58669733}" destId="{DE861986-17F8-4BE5-830A-56D746AC46A1}" srcOrd="3" destOrd="0" presId="urn:microsoft.com/office/officeart/2005/8/layout/cycle7"/>
    <dgm:cxn modelId="{F9680DC7-FD51-4B90-B391-7270BD383FF9}" type="presParOf" srcId="{DE861986-17F8-4BE5-830A-56D746AC46A1}" destId="{7401DF63-2B77-405A-88FA-116FD4B7D08F}" srcOrd="0" destOrd="0" presId="urn:microsoft.com/office/officeart/2005/8/layout/cycle7"/>
    <dgm:cxn modelId="{37307540-2F9F-4CAD-B696-90CD7EF45348}" type="presParOf" srcId="{700325B7-C842-4E61-AFCC-294C58669733}" destId="{62C66BAA-E4C0-46EA-BE67-DDA8052C48EB}" srcOrd="4" destOrd="0" presId="urn:microsoft.com/office/officeart/2005/8/layout/cycle7"/>
    <dgm:cxn modelId="{A7B0C177-0EDA-403A-8606-7F3D67932FA1}" type="presParOf" srcId="{700325B7-C842-4E61-AFCC-294C58669733}" destId="{D22EEC03-803E-411A-A467-8AE5AF095D1B}" srcOrd="5" destOrd="0" presId="urn:microsoft.com/office/officeart/2005/8/layout/cycle7"/>
    <dgm:cxn modelId="{A9F0B2B9-BD8F-4A18-BAC1-4F103EA9A04E}" type="presParOf" srcId="{D22EEC03-803E-411A-A467-8AE5AF095D1B}" destId="{5905477E-473B-4880-A658-75EB8C4043A0}" srcOrd="0" destOrd="0" presId="urn:microsoft.com/office/officeart/2005/8/layout/cycle7"/>
    <dgm:cxn modelId="{EA8FD1D9-D05E-4169-AC04-C139F28AD655}" type="presParOf" srcId="{700325B7-C842-4E61-AFCC-294C58669733}" destId="{BD62219F-AA42-4D4C-B774-C183686C88F6}" srcOrd="6" destOrd="0" presId="urn:microsoft.com/office/officeart/2005/8/layout/cycle7"/>
    <dgm:cxn modelId="{8AA4B976-20D2-454A-8D7D-274AB039560D}" type="presParOf" srcId="{700325B7-C842-4E61-AFCC-294C58669733}" destId="{4F1EDD4E-DA66-4DF0-A412-17D20E833B19}" srcOrd="7" destOrd="0" presId="urn:microsoft.com/office/officeart/2005/8/layout/cycle7"/>
    <dgm:cxn modelId="{AFDBDA6F-8630-4E40-85DF-B0488C2DE3D0}" type="presParOf" srcId="{4F1EDD4E-DA66-4DF0-A412-17D20E833B19}" destId="{8A4E5D28-04ED-4BB1-B544-565F0F6ED9C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949C1-994F-4A36-A5B0-421C113265E8}">
      <dsp:nvSpPr>
        <dsp:cNvPr id="0" name=""/>
        <dsp:cNvSpPr/>
      </dsp:nvSpPr>
      <dsp:spPr>
        <a:xfrm>
          <a:off x="1800224" y="0"/>
          <a:ext cx="1200150" cy="1105843"/>
        </a:xfrm>
        <a:prstGeom prst="trapezoid">
          <a:avLst>
            <a:gd name="adj" fmla="val 54264"/>
          </a:avLst>
        </a:prstGeom>
        <a:solidFill>
          <a:srgbClr val="FEB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Tertiary</a:t>
          </a:r>
        </a:p>
      </dsp:txBody>
      <dsp:txXfrm>
        <a:off x="1800224" y="0"/>
        <a:ext cx="1200150" cy="1105843"/>
      </dsp:txXfrm>
    </dsp:sp>
    <dsp:sp modelId="{5E8D89AB-1F10-412F-832C-8CC6FFCA2FD7}">
      <dsp:nvSpPr>
        <dsp:cNvPr id="0" name=""/>
        <dsp:cNvSpPr/>
      </dsp:nvSpPr>
      <dsp:spPr>
        <a:xfrm>
          <a:off x="1200150" y="1105843"/>
          <a:ext cx="2400300" cy="1105843"/>
        </a:xfrm>
        <a:prstGeom prst="trapezoid">
          <a:avLst>
            <a:gd name="adj" fmla="val 54264"/>
          </a:avLst>
        </a:prstGeom>
        <a:solidFill>
          <a:srgbClr val="AC6D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Secondary</a:t>
          </a:r>
        </a:p>
      </dsp:txBody>
      <dsp:txXfrm>
        <a:off x="1620202" y="1105843"/>
        <a:ext cx="1560195" cy="1105843"/>
      </dsp:txXfrm>
    </dsp:sp>
    <dsp:sp modelId="{05500B3B-D0D4-4037-9CCC-DE7DBEC28CCE}">
      <dsp:nvSpPr>
        <dsp:cNvPr id="0" name=""/>
        <dsp:cNvSpPr/>
      </dsp:nvSpPr>
      <dsp:spPr>
        <a:xfrm>
          <a:off x="600074" y="2211687"/>
          <a:ext cx="3600450" cy="1105843"/>
        </a:xfrm>
        <a:prstGeom prst="trapezoid">
          <a:avLst>
            <a:gd name="adj" fmla="val 54264"/>
          </a:avLst>
        </a:prstGeom>
        <a:solidFill>
          <a:srgbClr val="FF57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Primary</a:t>
          </a:r>
        </a:p>
      </dsp:txBody>
      <dsp:txXfrm>
        <a:off x="1230153" y="2211687"/>
        <a:ext cx="2340292" cy="1105843"/>
      </dsp:txXfrm>
    </dsp:sp>
    <dsp:sp modelId="{45AAEF2F-2323-425C-8BAD-115FE4A29D07}">
      <dsp:nvSpPr>
        <dsp:cNvPr id="0" name=""/>
        <dsp:cNvSpPr/>
      </dsp:nvSpPr>
      <dsp:spPr>
        <a:xfrm>
          <a:off x="0" y="3317530"/>
          <a:ext cx="4800600" cy="1105843"/>
        </a:xfrm>
        <a:prstGeom prst="trapezoid">
          <a:avLst>
            <a:gd name="adj" fmla="val 54264"/>
          </a:avLst>
        </a:prstGeom>
        <a:solidFill>
          <a:srgbClr val="668BC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Health Promotion</a:t>
          </a:r>
        </a:p>
      </dsp:txBody>
      <dsp:txXfrm>
        <a:off x="840104" y="3317530"/>
        <a:ext cx="3120390" cy="11058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DE914-9AA4-4371-B884-F31ECAA39D13}">
      <dsp:nvSpPr>
        <dsp:cNvPr id="0" name=""/>
        <dsp:cNvSpPr/>
      </dsp:nvSpPr>
      <dsp:spPr>
        <a:xfrm>
          <a:off x="1531441" y="875"/>
          <a:ext cx="1509117" cy="754558"/>
        </a:xfrm>
        <a:prstGeom prst="roundRect">
          <a:avLst>
            <a:gd name="adj" fmla="val 10000"/>
          </a:avLst>
        </a:prstGeom>
        <a:solidFill>
          <a:srgbClr val="AC6DB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ppins"/>
            </a:rPr>
            <a:t>Data collection</a:t>
          </a:r>
          <a:endParaRPr lang="en-US" sz="1600" kern="1200"/>
        </a:p>
      </dsp:txBody>
      <dsp:txXfrm>
        <a:off x="1553541" y="22975"/>
        <a:ext cx="1464917" cy="710358"/>
      </dsp:txXfrm>
    </dsp:sp>
    <dsp:sp modelId="{A59512FE-3B80-4F03-A858-1D53D67F1AAA}">
      <dsp:nvSpPr>
        <dsp:cNvPr id="0" name=""/>
        <dsp:cNvSpPr/>
      </dsp:nvSpPr>
      <dsp:spPr>
        <a:xfrm rot="2700000">
          <a:off x="2617556" y="971429"/>
          <a:ext cx="787532" cy="264095"/>
        </a:xfrm>
        <a:prstGeom prst="leftRightArrow">
          <a:avLst>
            <a:gd name="adj1" fmla="val 60000"/>
            <a:gd name="adj2" fmla="val 50000"/>
          </a:avLst>
        </a:prstGeom>
        <a:solidFill>
          <a:srgbClr val="AC6DB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696785" y="1024248"/>
        <a:ext cx="629075" cy="158457"/>
      </dsp:txXfrm>
    </dsp:sp>
    <dsp:sp modelId="{2F56C22C-5F14-495B-9B61-CFD866839F5F}">
      <dsp:nvSpPr>
        <dsp:cNvPr id="0" name=""/>
        <dsp:cNvSpPr/>
      </dsp:nvSpPr>
      <dsp:spPr>
        <a:xfrm>
          <a:off x="2982087" y="1451520"/>
          <a:ext cx="1509117" cy="754558"/>
        </a:xfrm>
        <a:prstGeom prst="roundRect">
          <a:avLst>
            <a:gd name="adj" fmla="val 10000"/>
          </a:avLst>
        </a:prstGeom>
        <a:solidFill>
          <a:srgbClr val="FEBD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ppins"/>
            </a:rPr>
            <a:t>Analysis</a:t>
          </a:r>
          <a:endParaRPr lang="en-US" sz="1600" kern="1200"/>
        </a:p>
      </dsp:txBody>
      <dsp:txXfrm>
        <a:off x="3004187" y="1473620"/>
        <a:ext cx="1464917" cy="710358"/>
      </dsp:txXfrm>
    </dsp:sp>
    <dsp:sp modelId="{DE861986-17F8-4BE5-830A-56D746AC46A1}">
      <dsp:nvSpPr>
        <dsp:cNvPr id="0" name=""/>
        <dsp:cNvSpPr/>
      </dsp:nvSpPr>
      <dsp:spPr>
        <a:xfrm rot="8100000">
          <a:off x="2617556" y="2422075"/>
          <a:ext cx="787532" cy="264095"/>
        </a:xfrm>
        <a:prstGeom prst="leftRightArrow">
          <a:avLst>
            <a:gd name="adj1" fmla="val 60000"/>
            <a:gd name="adj2" fmla="val 50000"/>
          </a:avLst>
        </a:prstGeom>
        <a:solidFill>
          <a:srgbClr val="FEBD5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696784" y="2474894"/>
        <a:ext cx="629075" cy="158457"/>
      </dsp:txXfrm>
    </dsp:sp>
    <dsp:sp modelId="{62C66BAA-E4C0-46EA-BE67-DDA8052C48EB}">
      <dsp:nvSpPr>
        <dsp:cNvPr id="0" name=""/>
        <dsp:cNvSpPr/>
      </dsp:nvSpPr>
      <dsp:spPr>
        <a:xfrm>
          <a:off x="1531441" y="2902166"/>
          <a:ext cx="1509117" cy="754558"/>
        </a:xfrm>
        <a:prstGeom prst="roundRect">
          <a:avLst>
            <a:gd name="adj" fmla="val 10000"/>
          </a:avLst>
        </a:prstGeom>
        <a:solidFill>
          <a:srgbClr val="FF575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ppins"/>
            </a:rPr>
            <a:t>Program Adjustment</a:t>
          </a:r>
          <a:endParaRPr lang="en-US" sz="1600" kern="1200"/>
        </a:p>
      </dsp:txBody>
      <dsp:txXfrm>
        <a:off x="1553541" y="2924266"/>
        <a:ext cx="1464917" cy="710358"/>
      </dsp:txXfrm>
    </dsp:sp>
    <dsp:sp modelId="{D22EEC03-803E-411A-A467-8AE5AF095D1B}">
      <dsp:nvSpPr>
        <dsp:cNvPr id="0" name=""/>
        <dsp:cNvSpPr/>
      </dsp:nvSpPr>
      <dsp:spPr>
        <a:xfrm rot="13500000">
          <a:off x="1166910" y="2422075"/>
          <a:ext cx="787532" cy="264095"/>
        </a:xfrm>
        <a:prstGeom prst="leftRightArrow">
          <a:avLst>
            <a:gd name="adj1" fmla="val 60000"/>
            <a:gd name="adj2" fmla="val 50000"/>
          </a:avLst>
        </a:prstGeom>
        <a:solidFill>
          <a:srgbClr val="FF575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1246138" y="2474894"/>
        <a:ext cx="629075" cy="158457"/>
      </dsp:txXfrm>
    </dsp:sp>
    <dsp:sp modelId="{BD62219F-AA42-4D4C-B774-C183686C88F6}">
      <dsp:nvSpPr>
        <dsp:cNvPr id="0" name=""/>
        <dsp:cNvSpPr/>
      </dsp:nvSpPr>
      <dsp:spPr>
        <a:xfrm>
          <a:off x="80795" y="1451520"/>
          <a:ext cx="1509117" cy="754558"/>
        </a:xfrm>
        <a:prstGeom prst="roundRect">
          <a:avLst>
            <a:gd name="adj" fmla="val 10000"/>
          </a:avLst>
        </a:prstGeom>
        <a:solidFill>
          <a:schemeClr val="accent4">
            <a:hueOff val="433329"/>
            <a:satOff val="-13072"/>
            <a:lumOff val="3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ppins"/>
            </a:rPr>
            <a:t>Outcomes</a:t>
          </a:r>
        </a:p>
      </dsp:txBody>
      <dsp:txXfrm>
        <a:off x="102895" y="1473620"/>
        <a:ext cx="1464917" cy="710358"/>
      </dsp:txXfrm>
    </dsp:sp>
    <dsp:sp modelId="{4F1EDD4E-DA66-4DF0-A412-17D20E833B19}">
      <dsp:nvSpPr>
        <dsp:cNvPr id="0" name=""/>
        <dsp:cNvSpPr/>
      </dsp:nvSpPr>
      <dsp:spPr>
        <a:xfrm rot="18900000">
          <a:off x="1166910" y="971429"/>
          <a:ext cx="787532" cy="26409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433329"/>
            <a:satOff val="-13072"/>
            <a:lumOff val="3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246139" y="1024248"/>
        <a:ext cx="629075" cy="158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1CFBCB-B410-0BA4-157E-D71642515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D2A34-F17B-4B65-9175-61DDE6904D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F87AD-061F-40B6-8CA3-EDBA0028851C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9EDC4D-25EB-4FCF-888E-9516BC17CC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36CBA-E46A-75FC-BE4C-F650BDB64B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C5196-2F41-42F2-8811-8FBAF8BBC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15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4F03B-19B2-416A-A8EB-95CCEC42802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A4FBC-FD2A-42E5-8B6D-5FD5E9AC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3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6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7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9A197-6767-D68F-883B-C5A6E532B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B6EBD-3F84-8557-6993-CF2FFE7B5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674A09-5593-9C47-694D-223BCEDBB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Overpass Light,Sans-Serif"/>
              <a:buChar char="−"/>
            </a:pPr>
            <a:endParaRPr lang="en-US" dirty="0">
              <a:solidFill>
                <a:srgbClr val="3371E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19E0D-036C-93E7-D5E9-C7FC49102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1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42B56-0126-671E-49F7-FFD8318EA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2A6EA3-40C6-3DD8-7467-DC6055BB9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19413-06B6-D227-AC82-CDBABCD30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C8430-4D32-032D-0C98-14767AA3F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Overpass Light,Sans-Serif"/>
              <a:buChar char="−"/>
            </a:pPr>
            <a:endParaRPr lang="en-US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2B7D4-DB58-1C4A-49F8-7A747D937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191BA4-6EA7-7A79-C83E-05AEFD7C99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4980C-9B0C-07C9-9070-CFA56FBCE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7571F-28A2-29D3-4EDB-2020693EE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4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628650" lvl="1" indent="-171450">
              <a:lnSpc>
                <a:spcPct val="90000"/>
              </a:lnSpc>
              <a:spcBef>
                <a:spcPts val="500"/>
              </a:spcBef>
              <a:buFont typeface="Overpass Light,Sans-Serif"/>
              <a:buChar char="−"/>
            </a:pPr>
            <a:endParaRPr lang="en-US" dirty="0">
              <a:solidFill>
                <a:srgbClr val="3371E7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9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A4FBC-FD2A-42E5-8B6D-5FD5E9AC80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2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258753-8574-22E4-DC12-82132309DD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7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56CE08-D66D-BCBF-680E-B7CC8F152F2D}"/>
              </a:ext>
            </a:extLst>
          </p:cNvPr>
          <p:cNvCxnSpPr/>
          <p:nvPr userDrawn="1"/>
        </p:nvCxnSpPr>
        <p:spPr>
          <a:xfrm>
            <a:off x="6112042" y="2996871"/>
            <a:ext cx="0" cy="104573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42B181-CED0-B6F0-7F1C-98D310EAC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9037" y="2996870"/>
            <a:ext cx="5281277" cy="104573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b="0" i="0">
                <a:solidFill>
                  <a:schemeClr val="bg1"/>
                </a:solidFill>
                <a:latin typeface="Now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Now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Now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Now" pitchFamily="2" charset="77"/>
              </a:defRPr>
            </a:lvl5pPr>
          </a:lstStyle>
          <a:p>
            <a:pPr lvl="0"/>
            <a:r>
              <a:rPr lang="en-US"/>
              <a:t>Presentation title here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FEFC8-05D7-F0FD-BD40-CD3308EF0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56887" y="3721935"/>
            <a:ext cx="4035423" cy="67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5BFA4E48-6ADF-7DC4-FDDE-0CDEBE678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69" y="3092620"/>
            <a:ext cx="4704347" cy="6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5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48D056-3865-E712-F5DE-A537FBE68C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C1790-7E16-E85B-CBB2-494F1DB3DB81}"/>
              </a:ext>
            </a:extLst>
          </p:cNvPr>
          <p:cNvSpPr txBox="1"/>
          <p:nvPr userDrawn="1"/>
        </p:nvSpPr>
        <p:spPr>
          <a:xfrm>
            <a:off x="551448" y="1756324"/>
            <a:ext cx="468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716DB1-27F1-B81A-43E9-804E81DDFE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447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01 Insert Name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484542F-5A08-D71D-4480-650712EF2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7582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02 Insert Name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CCE78E2-852D-F0C3-7CEF-B40468297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7458" y="2369469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03 Insert Name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463CFFB-0669-D326-DA73-F19A46723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10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04 Insert Name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91D8E5B-1401-248C-5C24-B5748CB69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063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05 Insert Name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4E4AE2-51A7-89ED-BE49-5EC9BEB81A1E}"/>
              </a:ext>
            </a:extLst>
          </p:cNvPr>
          <p:cNvCxnSpPr>
            <a:cxnSpLocks/>
          </p:cNvCxnSpPr>
          <p:nvPr userDrawn="1"/>
        </p:nvCxnSpPr>
        <p:spPr>
          <a:xfrm>
            <a:off x="625642" y="6172201"/>
            <a:ext cx="1096076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AE3F3B-0648-44AB-7D7D-7B45DC7EB870}"/>
              </a:ext>
            </a:extLst>
          </p:cNvPr>
          <p:cNvSpPr txBox="1"/>
          <p:nvPr userDrawn="1"/>
        </p:nvSpPr>
        <p:spPr>
          <a:xfrm>
            <a:off x="551448" y="6391990"/>
            <a:ext cx="116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6451227-3AA7-6B52-AB54-BDDAE5423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7457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06 Insert Name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DEB9DCC-B45E-9C12-BD52-A72F2E952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163" y="279823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CB22BAC-02BB-FBF3-79F1-7D0290B29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7063" y="281887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CB72F5C-E4FB-504A-6D04-4B87AD87A7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37457" y="283469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3EFAE001-2FC3-D1EB-9256-5F802BFCF2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7410" y="455664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4C29B902-F51D-6CD0-A0BD-C657ADF943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36310" y="457728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6323696F-C719-5340-EC8A-57FA77453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36704" y="459310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 goes here. Font should be Poppins Regular, size 14</a:t>
            </a:r>
            <a:endParaRPr lang="en-US" sz="1400"/>
          </a:p>
        </p:txBody>
      </p:sp>
      <p:pic>
        <p:nvPicPr>
          <p:cNvPr id="42" name="Picture 41" descr="A black and white logo&#10;&#10;Description automatically generated">
            <a:extLst>
              <a:ext uri="{FF2B5EF4-FFF2-40B4-BE49-F238E27FC236}">
                <a16:creationId xmlns:a16="http://schemas.microsoft.com/office/drawing/2014/main" id="{1D0451A0-0F91-9C83-97F3-E2C990837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270" y="6401410"/>
            <a:ext cx="1362140" cy="194797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2319D37-F71B-6316-6CE8-9ACD7DF552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384279" y="6565684"/>
            <a:ext cx="2037351" cy="194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" b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75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88F6EB-554B-FA48-09FF-6E6F4A23E6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9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C3BC48-B86A-6293-68C0-EDFCFBFC38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25" y="3051065"/>
            <a:ext cx="5712876" cy="755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01 Insert Name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7D5FF38-45F2-23C5-3DCE-DD8C14A4D9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38" y="3652445"/>
            <a:ext cx="6372225" cy="1801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Section description goes here. Should be Poppins Regular, size  18.</a:t>
            </a:r>
            <a:endParaRPr lang="en-US"/>
          </a:p>
        </p:txBody>
      </p:sp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025DC0D1-0A37-0137-0A3D-5B953A0D6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270" y="6401410"/>
            <a:ext cx="1362140" cy="194797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56FCCA3-0268-8ACA-5EE6-3F8F89351C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384279" y="6565684"/>
            <a:ext cx="2037351" cy="194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" b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88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25642" y="6172201"/>
            <a:ext cx="10960769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691" y="457778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SLIDE TITLE. POPPINS BOLD, SIZE 32, ALL CAPS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764C68-4AB8-9FC1-B654-492730493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691" y="870541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Subtitle goes here. Poppins Regular, size 22, sentence case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3" y="1593850"/>
            <a:ext cx="11061700" cy="4435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 marL="685800" indent="-228600">
              <a:buFont typeface="Overpass Light" panose="00000400000000000000" pitchFamily="2" charset="0"/>
              <a:buChar char="−"/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 marL="1600200" indent="-228600">
              <a:buFont typeface="Overpass Light" panose="00000400000000000000" pitchFamily="2" charset="0"/>
              <a:buChar char="−"/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952EAD-8EE6-8E60-59F8-01FAC9E55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384279" y="6565684"/>
            <a:ext cx="2037351" cy="194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" b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8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25642" y="3429000"/>
            <a:ext cx="10960769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691" y="457778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SLIDE TITLE. POPPINS BOLD, SIZE 32, ALL CAPS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764C68-4AB8-9FC1-B654-492730493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691" y="870541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Subtitle goes here. Poppins Regular, size 22, sentence case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C486AEB-B38B-3DF9-FE5F-3741010ABC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384279" y="6565684"/>
            <a:ext cx="2037351" cy="194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" b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45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IMAGE SLIDE TITLE </a:t>
            </a:r>
            <a:br>
              <a:rPr lang="en-US"/>
            </a:br>
            <a:r>
              <a:rPr lang="en-US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AD50D01-CB4E-9FB5-3852-ED4BEED183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384279" y="6565684"/>
            <a:ext cx="2037351" cy="194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" b="0">
                <a:solidFill>
                  <a:schemeClr val="accent1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14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6C7A-2764-9BDC-607A-DC9196921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8D7406-EE4E-0D1E-C7E0-8E7FE8CAA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F4084-31D4-41E8-8E5D-308AC386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CFAD-BEB0-4154-AFF0-FC623F31C7B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8160B-B5D3-5E93-574A-1035F239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A703E-29A6-0622-F7F8-692D0353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6F57A-E394-45FE-80BF-04DFDAE5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2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IMAGE SLIDE TITLE </a:t>
            </a:r>
            <a:br>
              <a:rPr lang="en-US"/>
            </a:br>
            <a:r>
              <a:rPr lang="en-US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B087BABE-382D-0326-70C6-00A47D40F14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4838" y="825041"/>
            <a:ext cx="5237338" cy="5207917"/>
          </a:xfrm>
          <a:prstGeom prst="rect">
            <a:avLst/>
          </a:prstGeom>
        </p:spPr>
        <p:txBody>
          <a:bodyPr/>
          <a:lstStyle>
            <a:lvl1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6986F14-A62A-DA27-2239-8D317244D7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384279" y="6565684"/>
            <a:ext cx="2037351" cy="1947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" b="0">
                <a:solidFill>
                  <a:srgbClr val="3371E7"/>
                </a:solidFill>
                <a:latin typeface="Poppins Medium" panose="00000600000000000000" pitchFamily="2" charset="0"/>
                <a:cs typeface="Poppins Medium" panose="00000600000000000000" pitchFamily="2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26821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4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A4E6-890F-ECA5-489F-FF1C0416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C47B7-6D14-BED1-1ED3-621C6625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3E060-C8E2-D859-3894-F2E5345D0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3CFAD-BEB0-4154-AFF0-FC623F31C7B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7E0F4-2457-DD38-005C-98F8618A4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E45EE-F2D3-94CE-392D-359FD02C7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6F57A-E394-45FE-80BF-04DFDAE5C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63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arju.Shah@ct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www.drugfreect.org/get-resources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DB18B-B6F6-57E2-E53F-212AA9378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9037" y="2996870"/>
            <a:ext cx="5281277" cy="1045737"/>
          </a:xfrm>
          <a:noFill/>
        </p:spPr>
        <p:txBody>
          <a:bodyPr/>
          <a:lstStyle/>
          <a:p>
            <a:r>
              <a:rPr lang="en-US"/>
              <a:t>Connecticut’s Substance Use Prevention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507EF-E5B2-24B8-4DAC-BD2FE3BFAF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noFill/>
        </p:spPr>
        <p:txBody>
          <a:bodyPr/>
          <a:lstStyle/>
          <a:p>
            <a:r>
              <a:rPr lang="en-US"/>
              <a:t>Mental Health and Addiction Services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DABE7B-1293-3C6D-3D29-BD41E8620C4D}"/>
              </a:ext>
            </a:extLst>
          </p:cNvPr>
          <p:cNvSpPr txBox="1"/>
          <p:nvPr/>
        </p:nvSpPr>
        <p:spPr>
          <a:xfrm>
            <a:off x="2253343" y="4395035"/>
            <a:ext cx="8556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Building Resilient Communities Through Prevention</a:t>
            </a:r>
          </a:p>
        </p:txBody>
      </p:sp>
    </p:spTree>
    <p:extLst>
      <p:ext uri="{BB962C8B-B14F-4D97-AF65-F5344CB8AC3E}">
        <p14:creationId xmlns:p14="http://schemas.microsoft.com/office/powerpoint/2010/main" val="128805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9B3DBE-135D-B075-D8CE-1445CDC02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Challenges and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CF75-982B-B3BA-9D6C-EF17E88AB8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7DEAE-5041-0752-CC2F-4855EF0B14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Opportunity to braid prevention into other existing infrastructures- like the Prevention in Fatherhood model</a:t>
            </a:r>
          </a:p>
          <a:p>
            <a:r>
              <a:rPr lang="en-US">
                <a:latin typeface="Poppins"/>
                <a:cs typeface="Poppins"/>
              </a:rPr>
              <a:t>Expansion of understanding the mental health-substance use paradigm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877DA-D14F-9E53-81F7-7012B2E45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sz="800"/>
              <a:t>Building Resilient Communities Through Prevention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A38980-D382-F1E7-4A19-774761C6EC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aseline="0">
                <a:solidFill>
                  <a:srgbClr val="3371E7"/>
                </a:solidFill>
                <a:latin typeface="Poppins Medium"/>
              </a:rPr>
              <a:t>Mental Health and Addiction Services</a:t>
            </a:r>
            <a:r>
              <a:rPr lang="en-US">
                <a:latin typeface="Poppins Medium"/>
                <a:ea typeface="Poppins Medium"/>
                <a:cs typeface="Poppins Medium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6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AC42A0-8187-DD65-8379-723B87CAA1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842" y="1334797"/>
            <a:ext cx="10060823" cy="539743"/>
          </a:xfrm>
          <a:solidFill>
            <a:schemeClr val="accent5">
              <a:lumMod val="50000"/>
            </a:schemeClr>
          </a:solidFill>
          <a:ln>
            <a:solidFill>
              <a:schemeClr val="accent4"/>
            </a:solidFill>
          </a:ln>
        </p:spPr>
        <p:txBody>
          <a:bodyPr lIns="91440" tIns="45720" rIns="91440" bIns="45720" anchor="ctr"/>
          <a:lstStyle/>
          <a:p>
            <a:r>
              <a:rPr lang="en-US" sz="3200" b="0">
                <a:solidFill>
                  <a:srgbClr val="FF5757"/>
                </a:solidFill>
                <a:latin typeface="Poppins"/>
                <a:cs typeface="Poppins"/>
              </a:rPr>
              <a:t>Sarju Shah, MPH</a:t>
            </a:r>
            <a:endParaRPr lang="en-US" sz="3200" b="0">
              <a:solidFill>
                <a:srgbClr val="FF5757"/>
              </a:solidFill>
              <a:latin typeface="Poppin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33B02-B33E-8B5A-D612-C8955074C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842" y="2106994"/>
            <a:ext cx="10060823" cy="539743"/>
          </a:xfrm>
        </p:spPr>
        <p:txBody>
          <a:bodyPr lIns="91440" tIns="45720" rIns="91440" bIns="45720" anchor="t"/>
          <a:lstStyle/>
          <a:p>
            <a:r>
              <a:rPr lang="en-US" b="0">
                <a:solidFill>
                  <a:srgbClr val="FFFFFF"/>
                </a:solidFill>
                <a:latin typeface="Poppins"/>
                <a:cs typeface="Poppins"/>
              </a:rPr>
              <a:t>Division Director</a:t>
            </a:r>
          </a:p>
          <a:p>
            <a:r>
              <a:rPr lang="en-US" b="0">
                <a:solidFill>
                  <a:srgbClr val="FFFFFF"/>
                </a:solidFill>
                <a:latin typeface="Poppins"/>
                <a:cs typeface="Poppins"/>
              </a:rPr>
              <a:t>Prevention &amp; Health Promotion Division</a:t>
            </a:r>
          </a:p>
          <a:p>
            <a:r>
              <a:rPr lang="en-US" b="0">
                <a:solidFill>
                  <a:srgbClr val="FF5757"/>
                </a:solidFill>
                <a:latin typeface="Poppins"/>
                <a:cs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Sarju.Shah@ct.gov</a:t>
            </a:r>
            <a:endParaRPr lang="en-US" b="0">
              <a:solidFill>
                <a:srgbClr val="FF5757"/>
              </a:solidFill>
            </a:endParaRPr>
          </a:p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E2DE1AA-69C7-481C-17A5-CC3842582D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 Medium"/>
                <a:cs typeface="Poppins Medium"/>
              </a:rPr>
              <a:t>Mental Health and Addiction Services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8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7FDC6-82AB-234A-1A49-706F20ED9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12EE7E-D125-707F-AD23-8D2CE6F9B7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CT's Prevention Infrastructure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0998DB-D8E7-A819-B588-85DAAAD6B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sz="800"/>
              <a:t>Building Resilient Communities Through Prevention</a:t>
            </a:r>
            <a:endParaRPr lang="en-US" sz="8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46D854-D58E-A698-B0C5-AB573C3DCB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/>
          <a:lstStyle/>
          <a:p>
            <a:r>
              <a:rPr lang="en-US" sz="600">
                <a:latin typeface="Poppins Medium"/>
                <a:cs typeface="Poppins Medium"/>
              </a:rPr>
              <a:t>Mental Health and Addiction Services</a:t>
            </a:r>
            <a:endParaRPr lang="en-US" sz="600">
              <a:solidFill>
                <a:srgbClr val="000000"/>
              </a:solidFill>
              <a:latin typeface="Poppins Medium"/>
              <a:cs typeface="Poppins Medium"/>
            </a:endParaRP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379CB-A441-F92D-E4E0-411591725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367" y="1206472"/>
            <a:ext cx="3835750" cy="481994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C88E8FE-9C79-BCBD-903D-A9D2BC1F248D}"/>
              </a:ext>
            </a:extLst>
          </p:cNvPr>
          <p:cNvGrpSpPr/>
          <p:nvPr/>
        </p:nvGrpSpPr>
        <p:grpSpPr>
          <a:xfrm>
            <a:off x="1003369" y="1865244"/>
            <a:ext cx="9764908" cy="4345986"/>
            <a:chOff x="1661459" y="2477153"/>
            <a:chExt cx="8899000" cy="4345986"/>
          </a:xfrm>
        </p:grpSpPr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3BD9906D-738D-58D2-2214-DE19BB2D3C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6824" y="2477153"/>
              <a:ext cx="2514600" cy="69249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Community Based Programs and Initiatives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(Branches)</a:t>
              </a:r>
            </a:p>
          </p:txBody>
        </p:sp>
        <p:sp>
          <p:nvSpPr>
            <p:cNvPr id="12" name="TextBox 3">
              <a:extLst>
                <a:ext uri="{FF2B5EF4-FFF2-40B4-BE49-F238E27FC236}">
                  <a16:creationId xmlns:a16="http://schemas.microsoft.com/office/drawing/2014/main" id="{C384DD53-1A34-32B7-AA37-B0DA5E8C4A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8108" y="3756716"/>
              <a:ext cx="2514600" cy="69249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DMHAS: Infrastructure Support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(Trunk)</a:t>
              </a: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F15AB815-2544-4968-B6F4-29F0D543D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521" y="5706129"/>
              <a:ext cx="2514600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Training &amp; TA Service Center</a:t>
              </a:r>
              <a:endPara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 Workforce Development</a:t>
              </a: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C5B21DED-C28A-79CF-D602-320F94721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1195" y="6192197"/>
              <a:ext cx="3052482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Center for Prevention Evaluation &amp; Statistics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- Monitoring &amp; Evaluation</a:t>
              </a:r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0F5DC42-C752-FF44-4609-16D8A6D6CD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7449" y="6382400"/>
              <a:ext cx="2514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rgbClr val="000066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IMPACT Data Collection System</a:t>
              </a:r>
            </a:p>
          </p:txBody>
        </p:sp>
        <p:sp>
          <p:nvSpPr>
            <p:cNvPr id="16" name="TextBox 38">
              <a:extLst>
                <a:ext uri="{FF2B5EF4-FFF2-40B4-BE49-F238E27FC236}">
                  <a16:creationId xmlns:a16="http://schemas.microsoft.com/office/drawing/2014/main" id="{423B965B-3964-731C-857A-48FF70F3A690}"/>
                </a:ext>
              </a:extLst>
            </p:cNvPr>
            <p:cNvSpPr txBox="1"/>
            <p:nvPr/>
          </p:nvSpPr>
          <p:spPr>
            <a:xfrm>
              <a:off x="8045859" y="4359832"/>
              <a:ext cx="2514600" cy="800219"/>
            </a:xfrm>
            <a:prstGeom prst="rect">
              <a:avLst/>
            </a:prstGeom>
            <a:noFill/>
          </p:spPr>
          <p:txBody>
            <a:bodyPr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Governor’s Prevention Partnership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Youth Development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Mentorship</a:t>
              </a:r>
            </a:p>
          </p:txBody>
        </p:sp>
        <p:sp>
          <p:nvSpPr>
            <p:cNvPr id="17" name="TextBox 39">
              <a:extLst>
                <a:ext uri="{FF2B5EF4-FFF2-40B4-BE49-F238E27FC236}">
                  <a16:creationId xmlns:a16="http://schemas.microsoft.com/office/drawing/2014/main" id="{E0561CD1-7745-8C69-788E-248B7154D6BE}"/>
                </a:ext>
              </a:extLst>
            </p:cNvPr>
            <p:cNvSpPr txBox="1"/>
            <p:nvPr/>
          </p:nvSpPr>
          <p:spPr>
            <a:xfrm>
              <a:off x="7307375" y="5708128"/>
              <a:ext cx="2043953" cy="62087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CT Clearinghouse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Information Dissemination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Media Partnership</a:t>
              </a:r>
            </a:p>
          </p:txBody>
        </p:sp>
        <p:sp>
          <p:nvSpPr>
            <p:cNvPr id="18" name="TextBox 40">
              <a:extLst>
                <a:ext uri="{FF2B5EF4-FFF2-40B4-BE49-F238E27FC236}">
                  <a16:creationId xmlns:a16="http://schemas.microsoft.com/office/drawing/2014/main" id="{46C9BE9C-A60A-8B55-F0B2-12762BF1F0AF}"/>
                </a:ext>
              </a:extLst>
            </p:cNvPr>
            <p:cNvSpPr txBox="1"/>
            <p:nvPr/>
          </p:nvSpPr>
          <p:spPr>
            <a:xfrm>
              <a:off x="1661459" y="4561581"/>
              <a:ext cx="2514600" cy="800219"/>
            </a:xfrm>
            <a:prstGeom prst="rect">
              <a:avLst/>
            </a:prstGeom>
            <a:noFill/>
          </p:spPr>
          <p:txBody>
            <a:bodyPr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Regional Behavioral Health Action Organizations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Planning &amp; Needs Assessment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rPr>
                <a:t>Service Coordination and Leveraging</a:t>
              </a:r>
            </a:p>
          </p:txBody>
        </p:sp>
      </p:grpSp>
      <p:sp>
        <p:nvSpPr>
          <p:cNvPr id="6" name="TextBox 41">
            <a:extLst>
              <a:ext uri="{FF2B5EF4-FFF2-40B4-BE49-F238E27FC236}">
                <a16:creationId xmlns:a16="http://schemas.microsoft.com/office/drawing/2014/main" id="{A8CC831F-D829-302F-E3B3-5E2D3E1C1D89}"/>
              </a:ext>
            </a:extLst>
          </p:cNvPr>
          <p:cNvSpPr txBox="1"/>
          <p:nvPr/>
        </p:nvSpPr>
        <p:spPr>
          <a:xfrm>
            <a:off x="7395077" y="4525050"/>
            <a:ext cx="2991600" cy="6309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 Education Resource Center (SERC)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K-12 Development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Calibri Ligh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390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1B673-C68F-5D90-3B0B-B4BB35B50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A89AC5-76E5-F7DD-41AE-95C6BBDC7F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CT's Prevention Infrastructure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EC5751-86A6-A430-3A37-9CAB23323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sz="800"/>
              <a:t>Building Resilient Communities Through Prevention</a:t>
            </a:r>
            <a:endParaRPr lang="en-US" sz="8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03193-A94E-A886-DD63-6C59109877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/>
          <a:lstStyle/>
          <a:p>
            <a:r>
              <a:rPr lang="en-US" sz="600">
                <a:latin typeface="Poppins Medium"/>
                <a:cs typeface="Poppins Medium"/>
              </a:rPr>
              <a:t>Mental Health and Addiction Services</a:t>
            </a:r>
            <a:endParaRPr lang="en-US" sz="600">
              <a:solidFill>
                <a:srgbClr val="000000"/>
              </a:solidFill>
              <a:latin typeface="Poppins Medium"/>
              <a:cs typeface="Poppins Medium"/>
            </a:endParaRPr>
          </a:p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5A6487-A934-066C-1DA9-084812F05D48}"/>
              </a:ext>
            </a:extLst>
          </p:cNvPr>
          <p:cNvGrpSpPr/>
          <p:nvPr/>
        </p:nvGrpSpPr>
        <p:grpSpPr>
          <a:xfrm>
            <a:off x="761946" y="1347923"/>
            <a:ext cx="9826329" cy="4683114"/>
            <a:chOff x="150036" y="331924"/>
            <a:chExt cx="11177147" cy="6461111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0505850-30E9-EDCF-97C0-3F20B035E741}"/>
                </a:ext>
              </a:extLst>
            </p:cNvPr>
            <p:cNvSpPr/>
            <p:nvPr/>
          </p:nvSpPr>
          <p:spPr>
            <a:xfrm>
              <a:off x="298705" y="331924"/>
              <a:ext cx="11028478" cy="1378650"/>
            </a:xfrm>
            <a:prstGeom prst="triangle">
              <a:avLst>
                <a:gd name="adj" fmla="val 50211"/>
              </a:avLst>
            </a:prstGeom>
            <a:solidFill>
              <a:srgbClr val="EE6B57"/>
            </a:solidFill>
            <a:ln>
              <a:solidFill>
                <a:srgbClr val="EE6B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943B6C3-D809-2034-17BA-C27E3B9441DE}"/>
                </a:ext>
              </a:extLst>
            </p:cNvPr>
            <p:cNvSpPr/>
            <p:nvPr/>
          </p:nvSpPr>
          <p:spPr>
            <a:xfrm>
              <a:off x="7900725" y="1769056"/>
              <a:ext cx="3426458" cy="914400"/>
            </a:xfrm>
            <a:prstGeom prst="roundRect">
              <a:avLst/>
            </a:prstGeom>
            <a:solidFill>
              <a:srgbClr val="39B9A9"/>
            </a:solidFill>
            <a:ln>
              <a:solidFill>
                <a:srgbClr val="39B9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8AAE3A0-25CC-5390-CC10-DB5FFF4F4649}"/>
                </a:ext>
              </a:extLst>
            </p:cNvPr>
            <p:cNvSpPr/>
            <p:nvPr/>
          </p:nvSpPr>
          <p:spPr>
            <a:xfrm>
              <a:off x="9681263" y="3478330"/>
              <a:ext cx="1645920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FDA Inspections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7365953-67C9-CC87-1D61-33197744569F}"/>
                </a:ext>
              </a:extLst>
            </p:cNvPr>
            <p:cNvGrpSpPr/>
            <p:nvPr/>
          </p:nvGrpSpPr>
          <p:grpSpPr>
            <a:xfrm rot="5400000">
              <a:off x="1103160" y="5199829"/>
              <a:ext cx="640082" cy="2546330"/>
              <a:chOff x="1103159" y="5199829"/>
              <a:chExt cx="510570" cy="2086343"/>
            </a:xfrm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3990E7D7-D595-1320-4CDC-8123022CA88A}"/>
                  </a:ext>
                </a:extLst>
              </p:cNvPr>
              <p:cNvSpPr/>
              <p:nvPr/>
            </p:nvSpPr>
            <p:spPr>
              <a:xfrm>
                <a:off x="1103159" y="5199829"/>
                <a:ext cx="510570" cy="2086343"/>
              </a:xfrm>
              <a:prstGeom prst="roundRect">
                <a:avLst/>
              </a:prstGeom>
              <a:solidFill>
                <a:srgbClr val="FEA306"/>
              </a:solidFill>
              <a:ln>
                <a:solidFill>
                  <a:srgbClr val="FEA306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66" name="TextBox 24">
                <a:extLst>
                  <a:ext uri="{FF2B5EF4-FFF2-40B4-BE49-F238E27FC236}">
                    <a16:creationId xmlns:a16="http://schemas.microsoft.com/office/drawing/2014/main" id="{A6D63376-2E3F-C9B4-0D79-65EA1495C58A}"/>
                  </a:ext>
                </a:extLst>
              </p:cNvPr>
              <p:cNvSpPr txBox="1"/>
              <p:nvPr/>
            </p:nvSpPr>
            <p:spPr>
              <a:xfrm>
                <a:off x="1107863" y="5364005"/>
                <a:ext cx="406452" cy="175799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/>
                  <a:t>RBHAOs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39910B6-540D-5CDC-CC5B-5EE15EDA8D9B}"/>
                </a:ext>
              </a:extLst>
            </p:cNvPr>
            <p:cNvGrpSpPr/>
            <p:nvPr/>
          </p:nvGrpSpPr>
          <p:grpSpPr>
            <a:xfrm rot="5400000">
              <a:off x="5171547" y="3776642"/>
              <a:ext cx="640080" cy="5378788"/>
              <a:chOff x="5171545" y="3776643"/>
              <a:chExt cx="929754" cy="2086343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FC9B1AA3-4D01-33A7-E1A0-EACCC365A6A6}"/>
                  </a:ext>
                </a:extLst>
              </p:cNvPr>
              <p:cNvSpPr/>
              <p:nvPr/>
            </p:nvSpPr>
            <p:spPr>
              <a:xfrm>
                <a:off x="5171545" y="3776643"/>
                <a:ext cx="929754" cy="2086343"/>
              </a:xfrm>
              <a:prstGeom prst="roundRect">
                <a:avLst/>
              </a:prstGeom>
              <a:solidFill>
                <a:srgbClr val="FEA306"/>
              </a:solidFill>
              <a:ln>
                <a:solidFill>
                  <a:srgbClr val="FEA306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64" name="TextBox 30">
                <a:extLst>
                  <a:ext uri="{FF2B5EF4-FFF2-40B4-BE49-F238E27FC236}">
                    <a16:creationId xmlns:a16="http://schemas.microsoft.com/office/drawing/2014/main" id="{6F3BB0BF-4974-48D8-AA31-D22FB48114D6}"/>
                  </a:ext>
                </a:extLst>
              </p:cNvPr>
              <p:cNvSpPr txBox="1"/>
              <p:nvPr/>
            </p:nvSpPr>
            <p:spPr>
              <a:xfrm>
                <a:off x="5227924" y="3792798"/>
                <a:ext cx="740155" cy="205398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/>
                  <a:t>Training &amp; TA Service Center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2C58B02-65B2-C860-AF7F-A46ADE7E7394}"/>
                </a:ext>
              </a:extLst>
            </p:cNvPr>
            <p:cNvGrpSpPr/>
            <p:nvPr/>
          </p:nvGrpSpPr>
          <p:grpSpPr>
            <a:xfrm rot="5400000">
              <a:off x="3982525" y="4262927"/>
              <a:ext cx="640080" cy="3000744"/>
              <a:chOff x="3982523" y="4262926"/>
              <a:chExt cx="1371600" cy="2086343"/>
            </a:xfrm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FE25C361-50A3-0429-F48E-031F7AA4A4E5}"/>
                  </a:ext>
                </a:extLst>
              </p:cNvPr>
              <p:cNvSpPr/>
              <p:nvPr/>
            </p:nvSpPr>
            <p:spPr>
              <a:xfrm>
                <a:off x="3982523" y="4262926"/>
                <a:ext cx="1371600" cy="2086343"/>
              </a:xfrm>
              <a:prstGeom prst="roundRect">
                <a:avLst/>
              </a:prstGeom>
              <a:solidFill>
                <a:srgbClr val="FEA306"/>
              </a:solidFill>
              <a:ln>
                <a:solidFill>
                  <a:srgbClr val="FEA306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62" name="TextBox 33">
                <a:extLst>
                  <a:ext uri="{FF2B5EF4-FFF2-40B4-BE49-F238E27FC236}">
                    <a16:creationId xmlns:a16="http://schemas.microsoft.com/office/drawing/2014/main" id="{31EC5503-25E7-7AE0-EB66-1BAA512E7280}"/>
                  </a:ext>
                </a:extLst>
              </p:cNvPr>
              <p:cNvSpPr txBox="1"/>
              <p:nvPr/>
            </p:nvSpPr>
            <p:spPr>
              <a:xfrm>
                <a:off x="4075853" y="4362569"/>
                <a:ext cx="1091899" cy="184939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/>
                  <a:t>CT Clearinghouse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3C6F229-8145-0B0A-ED6E-59996F694711}"/>
                </a:ext>
              </a:extLst>
            </p:cNvPr>
            <p:cNvGrpSpPr/>
            <p:nvPr/>
          </p:nvGrpSpPr>
          <p:grpSpPr>
            <a:xfrm rot="5400000">
              <a:off x="9513452" y="4961653"/>
              <a:ext cx="640995" cy="2966655"/>
              <a:chOff x="9513452" y="4961653"/>
              <a:chExt cx="1371600" cy="2086343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4C8EB638-8DAC-5A35-70F5-663E18117C57}"/>
                  </a:ext>
                </a:extLst>
              </p:cNvPr>
              <p:cNvSpPr/>
              <p:nvPr/>
            </p:nvSpPr>
            <p:spPr>
              <a:xfrm>
                <a:off x="9513452" y="4961653"/>
                <a:ext cx="1371600" cy="2086343"/>
              </a:xfrm>
              <a:prstGeom prst="roundRect">
                <a:avLst/>
              </a:prstGeom>
              <a:solidFill>
                <a:srgbClr val="FEA306"/>
              </a:solidFill>
              <a:ln>
                <a:solidFill>
                  <a:srgbClr val="FEA306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60" name="TextBox 36">
                <a:extLst>
                  <a:ext uri="{FF2B5EF4-FFF2-40B4-BE49-F238E27FC236}">
                    <a16:creationId xmlns:a16="http://schemas.microsoft.com/office/drawing/2014/main" id="{1787BBB8-D31D-931F-FDDE-BD47A55A893B}"/>
                  </a:ext>
                </a:extLst>
              </p:cNvPr>
              <p:cNvSpPr txBox="1"/>
              <p:nvPr/>
            </p:nvSpPr>
            <p:spPr>
              <a:xfrm>
                <a:off x="9645234" y="4961653"/>
                <a:ext cx="1090341" cy="208634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/>
                  <a:t>Gov. Prevention Partnership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3B6746A-0891-B4EC-2378-2903F1BFACDB}"/>
                </a:ext>
              </a:extLst>
            </p:cNvPr>
            <p:cNvGrpSpPr/>
            <p:nvPr/>
          </p:nvGrpSpPr>
          <p:grpSpPr>
            <a:xfrm rot="5400000">
              <a:off x="9747572" y="4581692"/>
              <a:ext cx="764330" cy="2375079"/>
              <a:chOff x="9719953" y="4561450"/>
              <a:chExt cx="1637851" cy="2086343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8F6B641-BDF4-A80C-3DA5-2290B581AD93}"/>
                  </a:ext>
                </a:extLst>
              </p:cNvPr>
              <p:cNvSpPr/>
              <p:nvPr/>
            </p:nvSpPr>
            <p:spPr>
              <a:xfrm>
                <a:off x="9809697" y="4561450"/>
                <a:ext cx="1371600" cy="2086343"/>
              </a:xfrm>
              <a:prstGeom prst="roundRect">
                <a:avLst/>
              </a:prstGeom>
              <a:solidFill>
                <a:srgbClr val="FEA306"/>
              </a:solidFill>
              <a:ln>
                <a:solidFill>
                  <a:srgbClr val="FEA306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58" name="TextBox 39">
                <a:extLst>
                  <a:ext uri="{FF2B5EF4-FFF2-40B4-BE49-F238E27FC236}">
                    <a16:creationId xmlns:a16="http://schemas.microsoft.com/office/drawing/2014/main" id="{B44BFD87-E9B7-01F8-515A-8DC18C2E94F0}"/>
                  </a:ext>
                </a:extLst>
              </p:cNvPr>
              <p:cNvSpPr txBox="1"/>
              <p:nvPr/>
            </p:nvSpPr>
            <p:spPr>
              <a:xfrm>
                <a:off x="9719953" y="4594692"/>
                <a:ext cx="1637851" cy="201985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/>
                  <a:t>State Education Resource Center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B5858D-D9EF-E167-DB99-F6EA3B7BA921}"/>
                </a:ext>
              </a:extLst>
            </p:cNvPr>
            <p:cNvGrpSpPr/>
            <p:nvPr/>
          </p:nvGrpSpPr>
          <p:grpSpPr>
            <a:xfrm rot="5400000">
              <a:off x="6990403" y="4289665"/>
              <a:ext cx="764329" cy="2926080"/>
              <a:chOff x="6921711" y="4292646"/>
              <a:chExt cx="1541391" cy="2086343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3FEEDC84-C81C-8BA6-C95A-1131E7245F54}"/>
                  </a:ext>
                </a:extLst>
              </p:cNvPr>
              <p:cNvSpPr/>
              <p:nvPr/>
            </p:nvSpPr>
            <p:spPr>
              <a:xfrm>
                <a:off x="7052069" y="4292646"/>
                <a:ext cx="1292661" cy="2086343"/>
              </a:xfrm>
              <a:prstGeom prst="roundRect">
                <a:avLst/>
              </a:prstGeom>
              <a:solidFill>
                <a:srgbClr val="FEA306"/>
              </a:solidFill>
              <a:ln>
                <a:solidFill>
                  <a:srgbClr val="FEA306"/>
                </a:solidFill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56" name="TextBox 42">
                <a:extLst>
                  <a:ext uri="{FF2B5EF4-FFF2-40B4-BE49-F238E27FC236}">
                    <a16:creationId xmlns:a16="http://schemas.microsoft.com/office/drawing/2014/main" id="{B3FF62B9-AFE5-BAFD-148D-FDBFD216283B}"/>
                  </a:ext>
                </a:extLst>
              </p:cNvPr>
              <p:cNvSpPr txBox="1"/>
              <p:nvPr/>
            </p:nvSpPr>
            <p:spPr>
              <a:xfrm>
                <a:off x="6921711" y="4372446"/>
                <a:ext cx="1541391" cy="1926742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/>
                  <a:t>Center Prevention Evaluation &amp; Statistics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6CBBDB-CEA2-9D40-522C-8E013A266412}"/>
                </a:ext>
              </a:extLst>
            </p:cNvPr>
            <p:cNvGrpSpPr/>
            <p:nvPr/>
          </p:nvGrpSpPr>
          <p:grpSpPr>
            <a:xfrm>
              <a:off x="161167" y="4837237"/>
              <a:ext cx="2546331" cy="1258530"/>
              <a:chOff x="161167" y="4837237"/>
              <a:chExt cx="4675582" cy="562550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991EC253-E745-59D6-57B6-1F97AFA0C9C9}"/>
                  </a:ext>
                </a:extLst>
              </p:cNvPr>
              <p:cNvSpPr/>
              <p:nvPr/>
            </p:nvSpPr>
            <p:spPr>
              <a:xfrm>
                <a:off x="161167" y="4837237"/>
                <a:ext cx="4675582" cy="562550"/>
              </a:xfrm>
              <a:prstGeom prst="roundRect">
                <a:avLst/>
              </a:prstGeom>
              <a:solidFill>
                <a:srgbClr val="1C6E9D"/>
              </a:solidFill>
              <a:ln>
                <a:solidFill>
                  <a:srgbClr val="1C6E9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54" name="TextBox 43">
                <a:extLst>
                  <a:ext uri="{FF2B5EF4-FFF2-40B4-BE49-F238E27FC236}">
                    <a16:creationId xmlns:a16="http://schemas.microsoft.com/office/drawing/2014/main" id="{65E3D627-7489-36AA-71E8-406E520BC39F}"/>
                  </a:ext>
                </a:extLst>
              </p:cNvPr>
              <p:cNvSpPr txBox="1"/>
              <p:nvPr/>
            </p:nvSpPr>
            <p:spPr>
              <a:xfrm>
                <a:off x="427007" y="4923913"/>
                <a:ext cx="4189958" cy="3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Community Planning &amp; Resources Coordination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468F80C-83EF-7EBA-9F76-7458AC03E2CB}"/>
                </a:ext>
              </a:extLst>
            </p:cNvPr>
            <p:cNvGrpSpPr/>
            <p:nvPr/>
          </p:nvGrpSpPr>
          <p:grpSpPr>
            <a:xfrm>
              <a:off x="2781686" y="4850781"/>
              <a:ext cx="8535591" cy="527545"/>
              <a:chOff x="2781686" y="4850780"/>
              <a:chExt cx="4675582" cy="620507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EDADA4B-5C34-0022-B5DF-19E9C04A5147}"/>
                  </a:ext>
                </a:extLst>
              </p:cNvPr>
              <p:cNvSpPr/>
              <p:nvPr/>
            </p:nvSpPr>
            <p:spPr>
              <a:xfrm>
                <a:off x="2781686" y="4850780"/>
                <a:ext cx="4675582" cy="613691"/>
              </a:xfrm>
              <a:prstGeom prst="roundRect">
                <a:avLst/>
              </a:prstGeom>
              <a:solidFill>
                <a:srgbClr val="1C6E9D"/>
              </a:solidFill>
              <a:ln>
                <a:solidFill>
                  <a:srgbClr val="1C6E9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52" name="TextBox 48">
                <a:extLst>
                  <a:ext uri="{FF2B5EF4-FFF2-40B4-BE49-F238E27FC236}">
                    <a16:creationId xmlns:a16="http://schemas.microsoft.com/office/drawing/2014/main" id="{2141EF20-A7DD-5A3D-03D8-7801D043BE95}"/>
                  </a:ext>
                </a:extLst>
              </p:cNvPr>
              <p:cNvSpPr txBox="1"/>
              <p:nvPr/>
            </p:nvSpPr>
            <p:spPr>
              <a:xfrm>
                <a:off x="2784876" y="5021779"/>
                <a:ext cx="4672391" cy="44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Building capacity through Training &amp; Technical Assistance &amp; Information Dissemination  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BB0DC7A-6DA7-478A-EB64-2938F8794312}"/>
                </a:ext>
              </a:extLst>
            </p:cNvPr>
            <p:cNvGrpSpPr/>
            <p:nvPr/>
          </p:nvGrpSpPr>
          <p:grpSpPr>
            <a:xfrm>
              <a:off x="161167" y="4258301"/>
              <a:ext cx="11166016" cy="521751"/>
              <a:chOff x="161167" y="4258301"/>
              <a:chExt cx="4675582" cy="562550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EBCFB8A1-F46C-DA53-D97C-34C7F73BF380}"/>
                  </a:ext>
                </a:extLst>
              </p:cNvPr>
              <p:cNvSpPr/>
              <p:nvPr/>
            </p:nvSpPr>
            <p:spPr>
              <a:xfrm>
                <a:off x="161167" y="4258301"/>
                <a:ext cx="4675582" cy="562550"/>
              </a:xfrm>
              <a:prstGeom prst="roundRect">
                <a:avLst/>
              </a:prstGeom>
              <a:solidFill>
                <a:srgbClr val="1C6E9D"/>
              </a:solidFill>
              <a:ln>
                <a:solidFill>
                  <a:srgbClr val="1C6E9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50" name="TextBox 51">
                <a:extLst>
                  <a:ext uri="{FF2B5EF4-FFF2-40B4-BE49-F238E27FC236}">
                    <a16:creationId xmlns:a16="http://schemas.microsoft.com/office/drawing/2014/main" id="{C3298DD1-3826-3D2D-89BC-67034A62FAC0}"/>
                  </a:ext>
                </a:extLst>
              </p:cNvPr>
              <p:cNvSpPr txBox="1"/>
              <p:nvPr/>
            </p:nvSpPr>
            <p:spPr>
              <a:xfrm>
                <a:off x="465273" y="4348802"/>
                <a:ext cx="4189958" cy="41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>
                    <a:solidFill>
                      <a:schemeClr val="bg1"/>
                    </a:solidFill>
                  </a:rPr>
                  <a:t>FOUNDATION OF SUPPORT: RESOURCE LINKS</a:t>
                </a:r>
              </a:p>
            </p:txBody>
          </p:sp>
        </p:grpSp>
        <p:sp>
          <p:nvSpPr>
            <p:cNvPr id="32" name="TextBox 54">
              <a:extLst>
                <a:ext uri="{FF2B5EF4-FFF2-40B4-BE49-F238E27FC236}">
                  <a16:creationId xmlns:a16="http://schemas.microsoft.com/office/drawing/2014/main" id="{5A927D16-FA5C-007A-441F-E69CF27DD97F}"/>
                </a:ext>
              </a:extLst>
            </p:cNvPr>
            <p:cNvSpPr txBox="1"/>
            <p:nvPr/>
          </p:nvSpPr>
          <p:spPr>
            <a:xfrm>
              <a:off x="7900725" y="1855551"/>
              <a:ext cx="3413116" cy="636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Tobacco Prevention &amp; Enforcement Initiatives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BAE8AEE-D130-9DD0-821E-1D920EE01486}"/>
                </a:ext>
              </a:extLst>
            </p:cNvPr>
            <p:cNvSpPr/>
            <p:nvPr/>
          </p:nvSpPr>
          <p:spPr>
            <a:xfrm>
              <a:off x="7900725" y="2761405"/>
              <a:ext cx="1645920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Retailer Education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35A0283-01F4-D45B-2B5A-0529130F1134}"/>
                </a:ext>
              </a:extLst>
            </p:cNvPr>
            <p:cNvSpPr/>
            <p:nvPr/>
          </p:nvSpPr>
          <p:spPr>
            <a:xfrm>
              <a:off x="7900725" y="3467599"/>
              <a:ext cx="1645920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err="1"/>
                <a:t>Synar</a:t>
              </a:r>
              <a:r>
                <a:rPr lang="en-US" sz="1200"/>
                <a:t>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F11E5F6-62CE-25CB-6D31-A8A859B1C7F0}"/>
                </a:ext>
              </a:extLst>
            </p:cNvPr>
            <p:cNvSpPr/>
            <p:nvPr/>
          </p:nvSpPr>
          <p:spPr>
            <a:xfrm>
              <a:off x="9681263" y="2750661"/>
              <a:ext cx="1645920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Police Partnerships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5F7E8F7-1F52-3732-B850-A5B6A6824BDA}"/>
                </a:ext>
              </a:extLst>
            </p:cNvPr>
            <p:cNvGrpSpPr/>
            <p:nvPr/>
          </p:nvGrpSpPr>
          <p:grpSpPr>
            <a:xfrm>
              <a:off x="4169622" y="1781311"/>
              <a:ext cx="3496717" cy="914400"/>
              <a:chOff x="4169622" y="1781311"/>
              <a:chExt cx="3442134" cy="852854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2BD1D7C3-2532-8700-DB0E-52758B929E88}"/>
                  </a:ext>
                </a:extLst>
              </p:cNvPr>
              <p:cNvSpPr/>
              <p:nvPr/>
            </p:nvSpPr>
            <p:spPr>
              <a:xfrm>
                <a:off x="4169622" y="1781311"/>
                <a:ext cx="3429000" cy="852854"/>
              </a:xfrm>
              <a:prstGeom prst="roundRect">
                <a:avLst/>
              </a:prstGeom>
              <a:solidFill>
                <a:srgbClr val="39B9A9"/>
              </a:solidFill>
              <a:ln>
                <a:solidFill>
                  <a:srgbClr val="39B9A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  <p:sp>
            <p:nvSpPr>
              <p:cNvPr id="48" name="TextBox 1026">
                <a:extLst>
                  <a:ext uri="{FF2B5EF4-FFF2-40B4-BE49-F238E27FC236}">
                    <a16:creationId xmlns:a16="http://schemas.microsoft.com/office/drawing/2014/main" id="{4707F1C4-DA32-3DCF-654C-C25108B5D039}"/>
                  </a:ext>
                </a:extLst>
              </p:cNvPr>
              <p:cNvSpPr txBox="1"/>
              <p:nvPr/>
            </p:nvSpPr>
            <p:spPr>
              <a:xfrm>
                <a:off x="4182756" y="1960708"/>
                <a:ext cx="3429000" cy="356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>
                    <a:solidFill>
                      <a:schemeClr val="bg1"/>
                    </a:solidFill>
                  </a:rPr>
                  <a:t>Substance Use Initiatives</a:t>
                </a:r>
              </a:p>
            </p:txBody>
          </p:sp>
        </p:grp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AF4175F1-801C-25CB-85C7-DE1F9E4D0F39}"/>
                </a:ext>
              </a:extLst>
            </p:cNvPr>
            <p:cNvSpPr/>
            <p:nvPr/>
          </p:nvSpPr>
          <p:spPr>
            <a:xfrm>
              <a:off x="4182965" y="2783067"/>
              <a:ext cx="1645920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156 Local Prevention Councils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6E0515E-CF00-7432-0A54-B27F628FF973}"/>
                </a:ext>
              </a:extLst>
            </p:cNvPr>
            <p:cNvSpPr/>
            <p:nvPr/>
          </p:nvSpPr>
          <p:spPr>
            <a:xfrm>
              <a:off x="4198007" y="3476144"/>
              <a:ext cx="1645920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24 Healthy Campuses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375567C-DDF6-CEFB-D8D0-AA6629906FAF}"/>
                </a:ext>
              </a:extLst>
            </p:cNvPr>
            <p:cNvSpPr/>
            <p:nvPr/>
          </p:nvSpPr>
          <p:spPr>
            <a:xfrm>
              <a:off x="5956118" y="3461796"/>
              <a:ext cx="1645920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Discretionary Funds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71975C8-7ABE-CCA2-3CC9-62B4A11E06A1}"/>
                </a:ext>
              </a:extLst>
            </p:cNvPr>
            <p:cNvSpPr/>
            <p:nvPr/>
          </p:nvSpPr>
          <p:spPr>
            <a:xfrm>
              <a:off x="5967854" y="2759205"/>
              <a:ext cx="1645920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10 PCC</a:t>
              </a:r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025A028D-13F2-EC86-5254-F0AA519B1C8E}"/>
                </a:ext>
              </a:extLst>
            </p:cNvPr>
            <p:cNvSpPr/>
            <p:nvPr/>
          </p:nvSpPr>
          <p:spPr>
            <a:xfrm>
              <a:off x="161166" y="1777689"/>
              <a:ext cx="3761506" cy="914400"/>
            </a:xfrm>
            <a:prstGeom prst="roundRect">
              <a:avLst/>
            </a:prstGeom>
            <a:solidFill>
              <a:srgbClr val="39B9A9"/>
            </a:solidFill>
            <a:ln>
              <a:solidFill>
                <a:srgbClr val="39B9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b="1"/>
                <a:t>Mental Health &amp; Other Cross Cutting Initiatives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586C946-D5E0-B8B3-63F4-42FECD46C38A}"/>
                </a:ext>
              </a:extLst>
            </p:cNvPr>
            <p:cNvSpPr/>
            <p:nvPr/>
          </p:nvSpPr>
          <p:spPr>
            <a:xfrm>
              <a:off x="2190679" y="3486874"/>
              <a:ext cx="1731993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Governor’s Challenge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F150F7BA-C969-54ED-BAA3-28EE7E5C7ED1}"/>
                </a:ext>
              </a:extLst>
            </p:cNvPr>
            <p:cNvSpPr/>
            <p:nvPr/>
          </p:nvSpPr>
          <p:spPr>
            <a:xfrm>
              <a:off x="165656" y="2769950"/>
              <a:ext cx="1886053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State &amp; Regional Suicide Advisory Boards</a:t>
              </a:r>
              <a:endParaRPr lang="en-US" sz="1200">
                <a:cs typeface="Poppin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D69E507-0E04-E657-A3B2-BD45AE021270}"/>
                </a:ext>
              </a:extLst>
            </p:cNvPr>
            <p:cNvSpPr/>
            <p:nvPr/>
          </p:nvSpPr>
          <p:spPr>
            <a:xfrm>
              <a:off x="165656" y="3476144"/>
              <a:ext cx="1912831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Discretionary Funds 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FF4383-CE59-A4EF-28E5-790C8F312227}"/>
                </a:ext>
              </a:extLst>
            </p:cNvPr>
            <p:cNvSpPr/>
            <p:nvPr/>
          </p:nvSpPr>
          <p:spPr>
            <a:xfrm>
              <a:off x="2190679" y="2759205"/>
              <a:ext cx="1761166" cy="613691"/>
            </a:xfrm>
            <a:prstGeom prst="roundRect">
              <a:avLst/>
            </a:prstGeom>
            <a:solidFill>
              <a:srgbClr val="288479"/>
            </a:solidFill>
            <a:ln>
              <a:solidFill>
                <a:srgbClr val="1C6E9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/>
                <a:t>Recovery Friendly Workplace</a:t>
              </a:r>
            </a:p>
          </p:txBody>
        </p:sp>
        <p:sp>
          <p:nvSpPr>
            <p:cNvPr id="46" name="TextBox 1038">
              <a:extLst>
                <a:ext uri="{FF2B5EF4-FFF2-40B4-BE49-F238E27FC236}">
                  <a16:creationId xmlns:a16="http://schemas.microsoft.com/office/drawing/2014/main" id="{B6C52B75-C9B2-7B29-08FC-D3822CA2E624}"/>
                </a:ext>
              </a:extLst>
            </p:cNvPr>
            <p:cNvSpPr txBox="1"/>
            <p:nvPr/>
          </p:nvSpPr>
          <p:spPr>
            <a:xfrm>
              <a:off x="3056675" y="811919"/>
              <a:ext cx="5764100" cy="8067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>
                  <a:solidFill>
                    <a:schemeClr val="bg1"/>
                  </a:solidFill>
                </a:rPr>
                <a:t>Prevention and Health Promotion</a:t>
              </a:r>
              <a:br>
                <a:rPr lang="en-US" sz="1600" b="1"/>
              </a:br>
              <a:r>
                <a:rPr lang="en-US" sz="1600" b="1">
                  <a:solidFill>
                    <a:schemeClr val="bg1"/>
                  </a:solidFill>
                </a:rPr>
                <a:t>Programs &amp; Initiatives</a:t>
              </a:r>
              <a:endParaRPr lang="en-US" sz="1600" b="1">
                <a:solidFill>
                  <a:schemeClr val="bg1"/>
                </a:solidFill>
                <a:cs typeface="Poppi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77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A52F7C-11F3-CDBD-3CD0-A17188DA59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is Prevention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095AD-608B-8A21-21CE-F7405EBA72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Building Resilient Communities Through Prevention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7F63A-08B2-56D0-86A5-D3BD80927B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 Medium"/>
                <a:cs typeface="Poppins Medium"/>
              </a:rPr>
              <a:t>Mental Health and Addiction Services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5682C2-AABE-3EC9-D7DA-32907D30F97A}"/>
              </a:ext>
            </a:extLst>
          </p:cNvPr>
          <p:cNvSpPr txBox="1"/>
          <p:nvPr/>
        </p:nvSpPr>
        <p:spPr>
          <a:xfrm>
            <a:off x="3531754" y="4891942"/>
            <a:ext cx="7060499" cy="1097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2F621-7224-C188-2797-5A905574A02C}"/>
              </a:ext>
            </a:extLst>
          </p:cNvPr>
          <p:cNvSpPr txBox="1"/>
          <p:nvPr/>
        </p:nvSpPr>
        <p:spPr>
          <a:xfrm>
            <a:off x="3520208" y="3577272"/>
            <a:ext cx="7072044" cy="1316642"/>
          </a:xfrm>
          <a:prstGeom prst="rect">
            <a:avLst/>
          </a:prstGeom>
          <a:solidFill>
            <a:srgbClr val="FCCFD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8F691-9E2F-0F51-4D9A-1FC87B715DEF}"/>
              </a:ext>
            </a:extLst>
          </p:cNvPr>
          <p:cNvSpPr txBox="1"/>
          <p:nvPr/>
        </p:nvSpPr>
        <p:spPr>
          <a:xfrm>
            <a:off x="3531755" y="2626742"/>
            <a:ext cx="7060499" cy="1097280"/>
          </a:xfrm>
          <a:prstGeom prst="rect">
            <a:avLst/>
          </a:prstGeom>
          <a:solidFill>
            <a:srgbClr val="E7D3EC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125840-FEE7-FE30-11A8-3B59029BC2C4}"/>
              </a:ext>
            </a:extLst>
          </p:cNvPr>
          <p:cNvSpPr txBox="1"/>
          <p:nvPr/>
        </p:nvSpPr>
        <p:spPr>
          <a:xfrm>
            <a:off x="3531755" y="1648391"/>
            <a:ext cx="7060499" cy="1097280"/>
          </a:xfrm>
          <a:prstGeom prst="rect">
            <a:avLst/>
          </a:prstGeom>
          <a:solidFill>
            <a:srgbClr val="FFEBD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61FF2F6-50A8-B14C-AD75-93BE11C73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308670"/>
              </p:ext>
            </p:extLst>
          </p:nvPr>
        </p:nvGraphicFramePr>
        <p:xfrm>
          <a:off x="1131455" y="1580592"/>
          <a:ext cx="4800600" cy="442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96B67D2-6C87-0692-7E8E-018E9155F757}"/>
              </a:ext>
            </a:extLst>
          </p:cNvPr>
          <p:cNvSpPr txBox="1"/>
          <p:nvPr/>
        </p:nvSpPr>
        <p:spPr>
          <a:xfrm>
            <a:off x="5202891" y="4036728"/>
            <a:ext cx="5322837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 w="349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Proactive measures designed to prevent substance use before it begins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55B74-15DA-784E-A089-AF4034B0203C}"/>
              </a:ext>
            </a:extLst>
          </p:cNvPr>
          <p:cNvSpPr txBox="1"/>
          <p:nvPr/>
        </p:nvSpPr>
        <p:spPr>
          <a:xfrm>
            <a:off x="4748940" y="2934629"/>
            <a:ext cx="5753697" cy="646331"/>
          </a:xfrm>
          <a:prstGeom prst="rect">
            <a:avLst/>
          </a:prstGeom>
          <a:solidFill>
            <a:schemeClr val="bg1">
              <a:alpha val="75000"/>
            </a:schemeClr>
          </a:solidFill>
          <a:ln w="34925">
            <a:solidFill>
              <a:srgbClr val="92D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Targets individuals who are at a higher risk of use to help reduce consequences of 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C6788A-E77D-2C37-6D52-6E39433CF0A9}"/>
              </a:ext>
            </a:extLst>
          </p:cNvPr>
          <p:cNvSpPr txBox="1"/>
          <p:nvPr/>
        </p:nvSpPr>
        <p:spPr>
          <a:xfrm>
            <a:off x="4097758" y="1996188"/>
            <a:ext cx="6404879" cy="369332"/>
          </a:xfrm>
          <a:prstGeom prst="rect">
            <a:avLst/>
          </a:prstGeom>
          <a:solidFill>
            <a:schemeClr val="bg1">
              <a:alpha val="75000"/>
            </a:schemeClr>
          </a:solidFill>
          <a:ln w="349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Strategies aimed at helping individuals get treatment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8C9AE2-E31F-40AD-EEC3-1F3BFF0683D5}"/>
              </a:ext>
            </a:extLst>
          </p:cNvPr>
          <p:cNvSpPr txBox="1"/>
          <p:nvPr/>
        </p:nvSpPr>
        <p:spPr>
          <a:xfrm>
            <a:off x="5847375" y="5023567"/>
            <a:ext cx="4655263" cy="830997"/>
          </a:xfrm>
          <a:prstGeom prst="rect">
            <a:avLst/>
          </a:prstGeom>
          <a:solidFill>
            <a:schemeClr val="bg1">
              <a:alpha val="75000"/>
            </a:schemeClr>
          </a:solidFill>
          <a:ln w="3492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/>
              <a:t>Multifaceted approaches to prevent substance use and promote overall health and wellness</a:t>
            </a:r>
          </a:p>
        </p:txBody>
      </p:sp>
    </p:spTree>
    <p:extLst>
      <p:ext uri="{BB962C8B-B14F-4D97-AF65-F5344CB8AC3E}">
        <p14:creationId xmlns:p14="http://schemas.microsoft.com/office/powerpoint/2010/main" val="80523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FAB9B-9461-9278-B0A9-51D5D22B4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FBC538-F482-F502-BDDD-EE3B951CE7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What is Prevention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BF624-00F1-FCED-D737-3996833394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Building Resilient Communities Through Prevention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84C96-8FB5-7281-AB73-1826F633EBD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 Medium"/>
                <a:cs typeface="Poppins Medium"/>
              </a:rPr>
              <a:t>Mental Health and Addiction Services</a:t>
            </a:r>
            <a:endParaRPr lang="en-US"/>
          </a:p>
        </p:txBody>
      </p:sp>
      <p:pic>
        <p:nvPicPr>
          <p:cNvPr id="17" name="Picture 16" descr="A picture containing text, device, meter, gauge&#10;&#10;AI-generated content may be incorrect.">
            <a:extLst>
              <a:ext uri="{FF2B5EF4-FFF2-40B4-BE49-F238E27FC236}">
                <a16:creationId xmlns:a16="http://schemas.microsoft.com/office/drawing/2014/main" id="{8724BE46-38B7-4590-1232-ABF924382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089" y="1385888"/>
            <a:ext cx="82105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7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E37E99-8F3B-B768-0EB5-826DE8A86A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Primary vs. Secondary Prevention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ACCFCC-A0BD-4D3D-91CA-A8985F46AA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sz="800"/>
              <a:t>Building Resilient Communities Through Prevention</a:t>
            </a:r>
            <a:endParaRPr lang="en-US" sz="800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4963731-809F-E6CE-4067-41D7E35F5F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/>
          <a:lstStyle/>
          <a:p>
            <a:r>
              <a:rPr lang="en-US" sz="600">
                <a:latin typeface="Poppins Medium"/>
                <a:cs typeface="Poppins Medium"/>
              </a:rPr>
              <a:t>Mental Health and Addiction Services</a:t>
            </a:r>
            <a:endParaRPr lang="en-US" sz="600">
              <a:solidFill>
                <a:srgbClr val="000000"/>
              </a:solidFill>
              <a:latin typeface="Poppins Medium"/>
              <a:cs typeface="Poppins Medium"/>
            </a:endParaRPr>
          </a:p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A1BC685-7A97-D2A1-D54B-A83FD0DF5C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4698"/>
              </p:ext>
            </p:extLst>
          </p:nvPr>
        </p:nvGraphicFramePr>
        <p:xfrm>
          <a:off x="577272" y="1166090"/>
          <a:ext cx="11042670" cy="5069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85">
                  <a:extLst>
                    <a:ext uri="{9D8B030D-6E8A-4147-A177-3AD203B41FA5}">
                      <a16:colId xmlns:a16="http://schemas.microsoft.com/office/drawing/2014/main" val="4131090047"/>
                    </a:ext>
                  </a:extLst>
                </a:gridCol>
                <a:gridCol w="4942114">
                  <a:extLst>
                    <a:ext uri="{9D8B030D-6E8A-4147-A177-3AD203B41FA5}">
                      <a16:colId xmlns:a16="http://schemas.microsoft.com/office/drawing/2014/main" val="1535650504"/>
                    </a:ext>
                  </a:extLst>
                </a:gridCol>
                <a:gridCol w="4489471">
                  <a:extLst>
                    <a:ext uri="{9D8B030D-6E8A-4147-A177-3AD203B41FA5}">
                      <a16:colId xmlns:a16="http://schemas.microsoft.com/office/drawing/2014/main" val="2796491894"/>
                    </a:ext>
                  </a:extLst>
                </a:gridCol>
              </a:tblGrid>
              <a:tr h="453941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600"/>
                    </a:p>
                  </a:txBody>
                  <a:tcPr>
                    <a:solidFill>
                      <a:srgbClr val="AC6D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Primary Prevention</a:t>
                      </a:r>
                    </a:p>
                  </a:txBody>
                  <a:tcPr>
                    <a:solidFill>
                      <a:srgbClr val="AC6DB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Secondary Prevention</a:t>
                      </a:r>
                    </a:p>
                  </a:txBody>
                  <a:tcPr>
                    <a:solidFill>
                      <a:srgbClr val="AC6D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705804"/>
                  </a:ext>
                </a:extLst>
              </a:tr>
              <a:tr h="6304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Goal</a:t>
                      </a:r>
                    </a:p>
                  </a:txBody>
                  <a:tcPr>
                    <a:solidFill>
                      <a:srgbClr val="E7D3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Prevent substance use before it starts</a:t>
                      </a:r>
                    </a:p>
                  </a:txBody>
                  <a:tcPr>
                    <a:solidFill>
                      <a:srgbClr val="E7D3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Identify and intervene early to prevent progression of use</a:t>
                      </a:r>
                    </a:p>
                  </a:txBody>
                  <a:tcPr>
                    <a:solidFill>
                      <a:srgbClr val="E7D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529"/>
                  </a:ext>
                </a:extLst>
              </a:tr>
              <a:tr h="6304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Target Population</a:t>
                      </a:r>
                    </a:p>
                  </a:txBody>
                  <a:tcPr>
                    <a:solidFill>
                      <a:srgbClr val="F9E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General population or those that are at risk </a:t>
                      </a:r>
                      <a:br>
                        <a:rPr lang="en-US" sz="1600"/>
                      </a:br>
                      <a:r>
                        <a:rPr lang="en-US" sz="1600"/>
                        <a:t>(i.e youth, communities)</a:t>
                      </a:r>
                    </a:p>
                  </a:txBody>
                  <a:tcPr>
                    <a:solidFill>
                      <a:srgbClr val="F9E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Individuals showing early signs of use or at high risk</a:t>
                      </a:r>
                    </a:p>
                  </a:txBody>
                  <a:tcPr>
                    <a:solidFill>
                      <a:srgbClr val="F9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495439"/>
                  </a:ext>
                </a:extLst>
              </a:tr>
              <a:tr h="6304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Focus</a:t>
                      </a:r>
                    </a:p>
                  </a:txBody>
                  <a:tcPr>
                    <a:solidFill>
                      <a:srgbClr val="E7D3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Promoting healthy behaviors and environments</a:t>
                      </a:r>
                    </a:p>
                  </a:txBody>
                  <a:tcPr>
                    <a:solidFill>
                      <a:srgbClr val="E7D3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Early detection, brief intervention, and referral to treatment (SBIRT)</a:t>
                      </a:r>
                    </a:p>
                  </a:txBody>
                  <a:tcPr>
                    <a:solidFill>
                      <a:srgbClr val="E7D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122603"/>
                  </a:ext>
                </a:extLst>
              </a:tr>
              <a:tr h="14248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Examples of Strategies</a:t>
                      </a:r>
                    </a:p>
                  </a:txBody>
                  <a:tcPr>
                    <a:solidFill>
                      <a:srgbClr val="F9EB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sz="1600"/>
                        <a:t>School-based education programs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1600"/>
                        <a:t>Public campaigns on risks of prescription opioids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1600"/>
                        <a:t>Safe storage &amp; disposal of medications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1600"/>
                        <a:t>Prescriber education and CPMRS use</a:t>
                      </a:r>
                    </a:p>
                  </a:txBody>
                  <a:tcPr>
                    <a:solidFill>
                      <a:srgbClr val="F9EB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/>
                        <a:buChar char="-"/>
                      </a:pPr>
                      <a:r>
                        <a:rPr lang="en-US" sz="1600"/>
                        <a:t>Screenings in schools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1600"/>
                        <a:t>Counseling for at-risk youth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1600"/>
                        <a:t>Peer support groups</a:t>
                      </a:r>
                    </a:p>
                    <a:p>
                      <a:pPr marL="285750" lvl="0" indent="-285750">
                        <a:buFont typeface="Calibri"/>
                        <a:buChar char="-"/>
                      </a:pPr>
                      <a:r>
                        <a:rPr lang="en-US" sz="1600"/>
                        <a:t>Naloxone distribution to at risk individuals</a:t>
                      </a:r>
                    </a:p>
                  </a:txBody>
                  <a:tcPr>
                    <a:solidFill>
                      <a:srgbClr val="F9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93841"/>
                  </a:ext>
                </a:extLst>
              </a:tr>
              <a:tr h="40350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Timing</a:t>
                      </a:r>
                    </a:p>
                  </a:txBody>
                  <a:tcPr>
                    <a:solidFill>
                      <a:srgbClr val="E7D3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Before any substance use occurs</a:t>
                      </a:r>
                    </a:p>
                  </a:txBody>
                  <a:tcPr>
                    <a:solidFill>
                      <a:srgbClr val="E7D3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After initial use or signs of risky behavior</a:t>
                      </a:r>
                    </a:p>
                  </a:txBody>
                  <a:tcPr>
                    <a:solidFill>
                      <a:srgbClr val="E7D3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575866"/>
                  </a:ext>
                </a:extLst>
              </a:tr>
              <a:tr h="89527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Outcomes Sought</a:t>
                      </a:r>
                    </a:p>
                  </a:txBody>
                  <a:tcPr>
                    <a:solidFill>
                      <a:srgbClr val="F9EBF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Prevent first use, reduce access to opioids, increase awareness</a:t>
                      </a:r>
                    </a:p>
                  </a:txBody>
                  <a:tcPr>
                    <a:solidFill>
                      <a:srgbClr val="F9EB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Reduce frequency and severity of use, prevent overdose, connect to treatment early</a:t>
                      </a:r>
                    </a:p>
                  </a:txBody>
                  <a:tcPr>
                    <a:solidFill>
                      <a:srgbClr val="F9EB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271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950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BF80E9-8E3F-37F0-03C0-3930A3D47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DMHAS Prevention Initiatives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836F8-936E-4F45-1823-4449ECDAB3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sz="700"/>
              <a:t>Building Resilient Communities Through Prevention</a:t>
            </a:r>
            <a:endParaRPr lang="en-US" sz="700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5BDC53-2C99-BDA8-F946-F77FDB00E5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/>
          <a:lstStyle/>
          <a:p>
            <a:r>
              <a:rPr lang="en-US" sz="600"/>
              <a:t>Mental Health and Addiction Services</a:t>
            </a:r>
            <a:endParaRPr lang="en-US" sz="600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06C91D-1E7A-DF94-5431-AF18490AB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60000">
            <a:off x="345819" y="1156691"/>
            <a:ext cx="1905000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27A7E0-4A8D-6430-3BB4-B759F16C0A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92" r="3738" b="-3705"/>
          <a:stretch>
            <a:fillRect/>
          </a:stretch>
        </p:blipFill>
        <p:spPr>
          <a:xfrm rot="420000">
            <a:off x="1284852" y="2647510"/>
            <a:ext cx="2670405" cy="18043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48987C-60A2-D6B0-FC02-AB35B92BA4A0}"/>
              </a:ext>
            </a:extLst>
          </p:cNvPr>
          <p:cNvSpPr txBox="1"/>
          <p:nvPr/>
        </p:nvSpPr>
        <p:spPr>
          <a:xfrm>
            <a:off x="193572" y="4816763"/>
            <a:ext cx="3525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hlinkClick r:id="rId5"/>
              </a:rPr>
              <a:t>Resources for Addiction Recovery | Drug Free CT</a:t>
            </a:r>
            <a:endParaRPr lang="en-US" b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A7879D-2D0C-83E1-144C-7AB7361067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4480" y="1154900"/>
            <a:ext cx="1784095" cy="1118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5BCA70-0DD1-CCA9-17C1-01D5D3BF66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912" y="1443182"/>
            <a:ext cx="4068722" cy="4156364"/>
          </a:xfrm>
          <a:prstGeom prst="rect">
            <a:avLst/>
          </a:prstGeom>
        </p:spPr>
      </p:pic>
      <p:pic>
        <p:nvPicPr>
          <p:cNvPr id="12" name="Picture 11" descr="Qr code&#10;&#10;AI-generated content may be incorrect.">
            <a:extLst>
              <a:ext uri="{FF2B5EF4-FFF2-40B4-BE49-F238E27FC236}">
                <a16:creationId xmlns:a16="http://schemas.microsoft.com/office/drawing/2014/main" id="{5A0C27E3-D8C6-CA8F-59BC-F5E7F44118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055" y="3260146"/>
            <a:ext cx="961161" cy="10188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CE47C-2E44-EE2B-EBF5-6187729E8E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0000">
            <a:off x="4996028" y="1107191"/>
            <a:ext cx="2790537" cy="852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6468FD-E123-279F-CA48-D689A0A4F4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9924" y="2413000"/>
            <a:ext cx="2862059" cy="3752274"/>
          </a:xfrm>
          <a:prstGeom prst="rect">
            <a:avLst/>
          </a:prstGeom>
        </p:spPr>
      </p:pic>
      <p:pic>
        <p:nvPicPr>
          <p:cNvPr id="14" name="Picture 13" descr="Logo&#10;&#10;AI-generated content may be incorrect.">
            <a:extLst>
              <a:ext uri="{FF2B5EF4-FFF2-40B4-BE49-F238E27FC236}">
                <a16:creationId xmlns:a16="http://schemas.microsoft.com/office/drawing/2014/main" id="{D3A1366E-D651-A1B3-A353-084013EE1B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79364" y="23091"/>
            <a:ext cx="1408546" cy="14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5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A020DC-10A7-87A7-6844-349578C45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Why Prevention Matters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CC173-FC3C-4677-082E-79813A828D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sz="800"/>
              <a:t>Building Resilient Communities Through Prevention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153026-5289-80F5-B5B3-A92FE56BCF3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/>
          <a:lstStyle/>
          <a:p>
            <a:r>
              <a:rPr lang="en-US" sz="600"/>
              <a:t>Mental Health and Addiction Services</a:t>
            </a:r>
            <a:endParaRPr lang="en-US" sz="60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B87D61-BB78-7288-E4F4-3040C918C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198" y="994486"/>
            <a:ext cx="5473949" cy="2535297"/>
          </a:xfrm>
          <a:prstGeom prst="rect">
            <a:avLst/>
          </a:prstGeom>
        </p:spPr>
      </p:pic>
      <p:pic>
        <p:nvPicPr>
          <p:cNvPr id="7" name="Picture 6" descr="Chart, line chart&#10;&#10;AI-generated content may be incorrect.">
            <a:extLst>
              <a:ext uri="{FF2B5EF4-FFF2-40B4-BE49-F238E27FC236}">
                <a16:creationId xmlns:a16="http://schemas.microsoft.com/office/drawing/2014/main" id="{12765E45-F229-A916-E849-40577DA85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87" y="992332"/>
            <a:ext cx="5108864" cy="2541155"/>
          </a:xfrm>
          <a:prstGeom prst="rect">
            <a:avLst/>
          </a:prstGeom>
        </p:spPr>
      </p:pic>
      <p:pic>
        <p:nvPicPr>
          <p:cNvPr id="11" name="Picture 10" descr="Graphical user interface, application, PowerPoint&#10;&#10;AI-generated content may be incorrect.">
            <a:extLst>
              <a:ext uri="{FF2B5EF4-FFF2-40B4-BE49-F238E27FC236}">
                <a16:creationId xmlns:a16="http://schemas.microsoft.com/office/drawing/2014/main" id="{3D75B040-A09E-BB35-2315-3FE9AE354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04" y="3537094"/>
            <a:ext cx="1684483" cy="253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CCCD21-7F5F-96C8-F791-094965194739}"/>
              </a:ext>
            </a:extLst>
          </p:cNvPr>
          <p:cNvSpPr txBox="1"/>
          <p:nvPr/>
        </p:nvSpPr>
        <p:spPr>
          <a:xfrm>
            <a:off x="7400636" y="3729181"/>
            <a:ext cx="3983400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Poppins"/>
              </a:rPr>
              <a:t> </a:t>
            </a:r>
            <a:r>
              <a:rPr lang="en-US" sz="3600">
                <a:solidFill>
                  <a:schemeClr val="accent1"/>
                </a:solidFill>
                <a:cs typeface="Poppins"/>
              </a:rPr>
              <a:t>90%</a:t>
            </a:r>
            <a:r>
              <a:rPr lang="en-US" sz="2400">
                <a:cs typeface="Poppins"/>
              </a:rPr>
              <a:t> of those who have a substance use disorder started using drugs and alcohol before they turned 18.</a:t>
            </a:r>
            <a:endParaRPr lang="en-US" sz="2400"/>
          </a:p>
        </p:txBody>
      </p:sp>
      <p:pic>
        <p:nvPicPr>
          <p:cNvPr id="13" name="Picture 12" descr="Logo, company name&#10;&#10;AI-generated content may be incorrect.">
            <a:extLst>
              <a:ext uri="{FF2B5EF4-FFF2-40B4-BE49-F238E27FC236}">
                <a16:creationId xmlns:a16="http://schemas.microsoft.com/office/drawing/2014/main" id="{E5C6E196-A99E-6162-811B-EFDDA6525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702" y="3730047"/>
            <a:ext cx="4008871" cy="21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7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86286-590C-8FDE-E1DD-96A7F02D3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How is Data gathered and evaluated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BF5BEC-B656-0A52-8FF1-261191625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247" y="993487"/>
            <a:ext cx="5852086" cy="5035838"/>
          </a:xfrm>
        </p:spPr>
        <p:txBody>
          <a:bodyPr lIns="91440" tIns="45720" rIns="91440" bIns="45720" anchor="t"/>
          <a:lstStyle/>
          <a:p>
            <a:r>
              <a:rPr lang="en-US" sz="2000" b="1">
                <a:latin typeface="Poppins"/>
                <a:cs typeface="Poppins"/>
              </a:rPr>
              <a:t>Needs Assessments and Epidemiological Profiles</a:t>
            </a:r>
            <a:endParaRPr lang="en-US" sz="2000" b="1">
              <a:solidFill>
                <a:srgbClr val="000000"/>
              </a:solidFill>
              <a:latin typeface="Poppins"/>
              <a:cs typeface="Poppins"/>
            </a:endParaRPr>
          </a:p>
          <a:p>
            <a:pPr lvl="1">
              <a:buFont typeface="Overpass Light" panose="020B0604020202020204" pitchFamily="34" charset="0"/>
              <a:buChar char="−"/>
            </a:pPr>
            <a:r>
              <a:rPr lang="en-US" sz="1600">
                <a:latin typeface="Poppins"/>
                <a:cs typeface="Poppins"/>
              </a:rPr>
              <a:t>Identifying priority issues, resources, and readiness within geographic regions to address gaps and needs. </a:t>
            </a:r>
            <a:endParaRPr lang="en-US" sz="1600">
              <a:solidFill>
                <a:srgbClr val="000000"/>
              </a:solidFill>
              <a:latin typeface="Poppins"/>
              <a:cs typeface="Poppins"/>
            </a:endParaRPr>
          </a:p>
          <a:p>
            <a:r>
              <a:rPr lang="en-US" sz="2000" b="1">
                <a:latin typeface="Poppins"/>
                <a:cs typeface="Poppins"/>
              </a:rPr>
              <a:t>Biennial Regional Priority Report Process 2025</a:t>
            </a:r>
            <a:endParaRPr lang="en-US" sz="2000" b="1">
              <a:solidFill>
                <a:srgbClr val="000000"/>
              </a:solidFill>
              <a:latin typeface="Poppins"/>
              <a:cs typeface="Poppins"/>
            </a:endParaRPr>
          </a:p>
          <a:p>
            <a:pPr lvl="1">
              <a:buFont typeface="Overpass Light" panose="020B0604020202020204" pitchFamily="34" charset="0"/>
              <a:buChar char="−"/>
            </a:pPr>
            <a:r>
              <a:rPr lang="en-US" sz="1600">
                <a:latin typeface="Poppins"/>
                <a:cs typeface="Poppins"/>
              </a:rPr>
              <a:t>Alcohol, illicit opioids, vaping, cannabis</a:t>
            </a:r>
            <a:endParaRPr lang="en-US" sz="1600">
              <a:solidFill>
                <a:srgbClr val="000000"/>
              </a:solidFill>
              <a:latin typeface="Poppins"/>
              <a:cs typeface="Poppins"/>
            </a:endParaRPr>
          </a:p>
          <a:p>
            <a:pPr lvl="1">
              <a:buFont typeface="Overpass Light" panose="020B0604020202020204" pitchFamily="34" charset="0"/>
              <a:buChar char="−"/>
            </a:pPr>
            <a:r>
              <a:rPr lang="en-US" sz="1600">
                <a:latin typeface="Poppins"/>
                <a:cs typeface="Poppins"/>
              </a:rPr>
              <a:t>Anxiety, depression </a:t>
            </a:r>
            <a:endParaRPr lang="en-US" sz="1600">
              <a:solidFill>
                <a:srgbClr val="000000"/>
              </a:solidFill>
              <a:latin typeface="Poppins"/>
              <a:cs typeface="Poppins"/>
            </a:endParaRPr>
          </a:p>
          <a:p>
            <a:r>
              <a:rPr lang="en-US" sz="2000" b="1">
                <a:latin typeface="Poppins"/>
                <a:cs typeface="Poppins"/>
              </a:rPr>
              <a:t>Measuring population level changes </a:t>
            </a:r>
            <a:endParaRPr lang="en-US" sz="2000" b="1">
              <a:solidFill>
                <a:srgbClr val="000000"/>
              </a:solidFill>
              <a:latin typeface="Poppins"/>
              <a:cs typeface="Poppins"/>
            </a:endParaRPr>
          </a:p>
          <a:p>
            <a:pPr lvl="1">
              <a:buFont typeface="Overpass Light" panose="020B0604020202020204" pitchFamily="34" charset="0"/>
              <a:buChar char="−"/>
            </a:pPr>
            <a:r>
              <a:rPr lang="en-US" sz="1600">
                <a:latin typeface="Poppins"/>
                <a:cs typeface="Poppins"/>
              </a:rPr>
              <a:t>Prevalence vs. Incidence </a:t>
            </a:r>
            <a:endParaRPr lang="en-US" sz="1600">
              <a:solidFill>
                <a:srgbClr val="000000"/>
              </a:solidFill>
              <a:latin typeface="Poppins"/>
              <a:cs typeface="Poppins"/>
            </a:endParaRPr>
          </a:p>
          <a:p>
            <a:pPr lvl="1">
              <a:buFont typeface="Overpass Light" panose="020B0604020202020204" pitchFamily="34" charset="0"/>
              <a:buChar char="−"/>
            </a:pPr>
            <a:r>
              <a:rPr lang="en-US" sz="1600" b="1">
                <a:solidFill>
                  <a:srgbClr val="FF5757"/>
                </a:solidFill>
                <a:latin typeface="Poppins"/>
                <a:cs typeface="Poppins"/>
              </a:rPr>
              <a:t>Rates of use, perceptions of harm, age of onset </a:t>
            </a:r>
            <a:endParaRPr lang="en-US" sz="1600">
              <a:solidFill>
                <a:srgbClr val="FF5757"/>
              </a:solidFill>
              <a:latin typeface="Poppins"/>
              <a:cs typeface="Poppins"/>
            </a:endParaRPr>
          </a:p>
          <a:p>
            <a:pPr lvl="1">
              <a:buFont typeface="Overpass Light" panose="020B0604020202020204" pitchFamily="34" charset="0"/>
              <a:buChar char="−"/>
            </a:pPr>
            <a:r>
              <a:rPr lang="en-US" sz="1400">
                <a:latin typeface="Poppins"/>
                <a:cs typeface="Poppins"/>
              </a:rPr>
              <a:t>Changes in knowledge, attitudes, beliefs and skills</a:t>
            </a:r>
            <a:endParaRPr lang="en-US" sz="1400">
              <a:solidFill>
                <a:srgbClr val="000000"/>
              </a:solidFill>
              <a:latin typeface="Poppins"/>
              <a:cs typeface="Poppins"/>
            </a:endParaRPr>
          </a:p>
          <a:p>
            <a:pPr lvl="1">
              <a:buFont typeface="Overpass Light" panose="020B0604020202020204" pitchFamily="34" charset="0"/>
              <a:buChar char="−"/>
            </a:pPr>
            <a:r>
              <a:rPr lang="en-US" sz="1600">
                <a:latin typeface="Poppins"/>
                <a:cs typeface="Poppins"/>
              </a:rPr>
              <a:t>Morbidity, mortality, treatment and referrals  </a:t>
            </a:r>
            <a:endParaRPr lang="en-US" sz="1600">
              <a:solidFill>
                <a:srgbClr val="000000"/>
              </a:solidFill>
              <a:latin typeface="Poppins"/>
              <a:cs typeface="Poppins"/>
            </a:endParaRPr>
          </a:p>
          <a:p>
            <a:pPr lvl="1">
              <a:buFont typeface="Overpass Light" panose="020B0604020202020204" pitchFamily="34" charset="0"/>
              <a:buChar char="−"/>
            </a:pPr>
            <a:r>
              <a:rPr lang="en-US" sz="1600">
                <a:latin typeface="Poppins"/>
                <a:cs typeface="Poppins"/>
              </a:rPr>
              <a:t>Identifying emerging issues and trends </a:t>
            </a:r>
            <a:endParaRPr lang="en-US" sz="1600">
              <a:solidFill>
                <a:srgbClr val="000000"/>
              </a:solidFill>
              <a:latin typeface="Poppins"/>
              <a:cs typeface="Poppins"/>
            </a:endParaRPr>
          </a:p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8C4A98-2651-941B-4229-774004317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sz="800"/>
              <a:t>Building Resilient Communities Through Prevention</a:t>
            </a:r>
            <a:endParaRPr lang="en-US" sz="800">
              <a:solidFill>
                <a:srgbClr val="000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F14637-493E-D71C-F964-575F3C97AF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91440" tIns="45720" rIns="91440" bIns="45720" anchor="t"/>
          <a:lstStyle/>
          <a:p>
            <a:r>
              <a:rPr lang="en-US" sz="600"/>
              <a:t>Mental Health and Addiction Services</a:t>
            </a:r>
            <a:endParaRPr lang="en-US" sz="600">
              <a:solidFill>
                <a:srgbClr val="000000"/>
              </a:solidFill>
            </a:endParaRPr>
          </a:p>
        </p:txBody>
      </p:sp>
      <p:graphicFrame>
        <p:nvGraphicFramePr>
          <p:cNvPr id="407" name="Diagram 406">
            <a:extLst>
              <a:ext uri="{FF2B5EF4-FFF2-40B4-BE49-F238E27FC236}">
                <a16:creationId xmlns:a16="http://schemas.microsoft.com/office/drawing/2014/main" id="{7E6598A3-9D8A-E700-371F-173CE469E2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127365"/>
              </p:ext>
            </p:extLst>
          </p:nvPr>
        </p:nvGraphicFramePr>
        <p:xfrm>
          <a:off x="131356" y="1370598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6371F902-A342-8A1D-B339-4206E7EC5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9555" y="1372139"/>
            <a:ext cx="979459" cy="95070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E61BE04-9350-B9EA-FDE2-052E5AF36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6742" y="2730798"/>
            <a:ext cx="965082" cy="9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7401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T Primary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71E7"/>
      </a:accent1>
      <a:accent2>
        <a:srgbClr val="C6D4FB"/>
      </a:accent2>
      <a:accent3>
        <a:srgbClr val="00214D"/>
      </a:accent3>
      <a:accent4>
        <a:srgbClr val="003D9C"/>
      </a:accent4>
      <a:accent5>
        <a:srgbClr val="7094F5"/>
      </a:accent5>
      <a:accent6>
        <a:srgbClr val="FFFFFF"/>
      </a:accent6>
      <a:hlink>
        <a:srgbClr val="3371E7"/>
      </a:hlink>
      <a:folHlink>
        <a:srgbClr val="3371E7"/>
      </a:folHlink>
    </a:clrScheme>
    <a:fontScheme name="Custom 1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icut Single Agency PPT Template" id="{310D52CD-F942-4A19-A6D1-D88BDD6D0D40}" vid="{A2C76CA7-35BA-4F0F-BA78-3296CCA13081}"/>
    </a:ext>
  </a:extLst>
</a:theme>
</file>

<file path=ppt/theme/theme2.xml><?xml version="1.0" encoding="utf-8"?>
<a:theme xmlns:a="http://schemas.openxmlformats.org/drawingml/2006/main" name="Custom Design">
  <a:themeElements>
    <a:clrScheme name="DPH Secondary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4722F"/>
      </a:accent1>
      <a:accent2>
        <a:srgbClr val="02B346"/>
      </a:accent2>
      <a:accent3>
        <a:srgbClr val="F27124"/>
      </a:accent3>
      <a:accent4>
        <a:srgbClr val="FAAA19"/>
      </a:accent4>
      <a:accent5>
        <a:srgbClr val="D8343E"/>
      </a:accent5>
      <a:accent6>
        <a:srgbClr val="94343E"/>
      </a:accent6>
      <a:hlink>
        <a:srgbClr val="3371E7"/>
      </a:hlink>
      <a:folHlink>
        <a:srgbClr val="3371E7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necticut Single Agency PPT Template" id="{310D52CD-F942-4A19-A6D1-D88BDD6D0D40}" vid="{E4E6C772-1BDD-475C-BFAB-8EC23D32E9FD}"/>
    </a:ext>
  </a:extLst>
</a:theme>
</file>

<file path=ppt/theme/theme3.xml><?xml version="1.0" encoding="utf-8"?>
<a:theme xmlns:a="http://schemas.openxmlformats.org/drawingml/2006/main" name="SECONDARY PALETTE">
  <a:themeElements>
    <a:clrScheme name="Custom 1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27124"/>
      </a:accent1>
      <a:accent2>
        <a:srgbClr val="D8343E"/>
      </a:accent2>
      <a:accent3>
        <a:srgbClr val="5037BF"/>
      </a:accent3>
      <a:accent4>
        <a:srgbClr val="B638BA"/>
      </a:accent4>
      <a:accent5>
        <a:srgbClr val="02B346"/>
      </a:accent5>
      <a:accent6>
        <a:srgbClr val="FAAA19"/>
      </a:accent6>
      <a:hlink>
        <a:srgbClr val="3371E7"/>
      </a:hlink>
      <a:folHlink>
        <a:srgbClr val="3371E7"/>
      </a:folHlink>
    </a:clrScheme>
    <a:fontScheme name="Custom 2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icut Single Agency PPT Template" id="{310D52CD-F942-4A19-A6D1-D88BDD6D0D40}" vid="{3C591E2A-820A-4304-85AD-69E54A912F2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6befb9a-0b14-4ec4-b7b3-0db751bae6b6">
      <Terms xmlns="http://schemas.microsoft.com/office/infopath/2007/PartnerControls"/>
    </lcf76f155ced4ddcb4097134ff3c332f>
    <TaxCatchAll xmlns="f0633ede-12a6-496e-a759-085660b826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555CB17846D64DB5251DCAA64DC1B8" ma:contentTypeVersion="16" ma:contentTypeDescription="Create a new document." ma:contentTypeScope="" ma:versionID="ed2cbd141a7d305525e345632d0ebd41">
  <xsd:schema xmlns:xsd="http://www.w3.org/2001/XMLSchema" xmlns:xs="http://www.w3.org/2001/XMLSchema" xmlns:p="http://schemas.microsoft.com/office/2006/metadata/properties" xmlns:ns2="56befb9a-0b14-4ec4-b7b3-0db751bae6b6" xmlns:ns3="f0633ede-12a6-496e-a759-085660b82623" targetNamespace="http://schemas.microsoft.com/office/2006/metadata/properties" ma:root="true" ma:fieldsID="d26056a5ae2ead5c285e2e3e72b2e264" ns2:_="" ns3:_="">
    <xsd:import namespace="56befb9a-0b14-4ec4-b7b3-0db751bae6b6"/>
    <xsd:import namespace="f0633ede-12a6-496e-a759-085660b826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befb9a-0b14-4ec4-b7b3-0db751bae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9be3ee5-5d72-4a78-bfe6-04ec158992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33ede-12a6-496e-a759-085660b8262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a3b02c9c-708b-4269-8a48-e33b516f86a3}" ma:internalName="TaxCatchAll" ma:showField="CatchAllData" ma:web="f0633ede-12a6-496e-a759-085660b826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CC010F-3D98-4F89-B7E1-5DC7478250BE}">
  <ds:schemaRefs>
    <ds:schemaRef ds:uri="http://purl.org/dc/terms/"/>
    <ds:schemaRef ds:uri="f0633ede-12a6-496e-a759-085660b82623"/>
    <ds:schemaRef ds:uri="http://www.w3.org/XML/1998/namespace"/>
    <ds:schemaRef ds:uri="56befb9a-0b14-4ec4-b7b3-0db751bae6b6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504C074-F79D-4136-A85B-710DAA39D657}">
  <ds:schemaRefs>
    <ds:schemaRef ds:uri="56befb9a-0b14-4ec4-b7b3-0db751bae6b6"/>
    <ds:schemaRef ds:uri="f0633ede-12a6-496e-a759-085660b826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02EF6F-4409-4761-AAE0-7744430D7F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Connecticut Single Agency PPT Template 1</Template>
  <TotalTime>49</TotalTime>
  <Words>674</Words>
  <Application>Microsoft Office PowerPoint</Application>
  <PresentationFormat>Widescreen</PresentationFormat>
  <Paragraphs>154</Paragraphs>
  <Slides>11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Calibri Light</vt:lpstr>
      <vt:lpstr>Now</vt:lpstr>
      <vt:lpstr>Overpass Light</vt:lpstr>
      <vt:lpstr>Overpass Light,Sans-Serif</vt:lpstr>
      <vt:lpstr>Poppins</vt:lpstr>
      <vt:lpstr>Poppins Medium</vt:lpstr>
      <vt:lpstr>Poppins SemiBold</vt:lpstr>
      <vt:lpstr>1_Custom Design</vt:lpstr>
      <vt:lpstr>Custom Design</vt:lpstr>
      <vt:lpstr>SECONDARY PALETTE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Krystin DeLucia</dc:creator>
  <cp:lastModifiedBy>Messier-Smith, Sarah</cp:lastModifiedBy>
  <cp:revision>3</cp:revision>
  <dcterms:created xsi:type="dcterms:W3CDTF">2025-02-05T20:57:59Z</dcterms:created>
  <dcterms:modified xsi:type="dcterms:W3CDTF">2025-09-17T12:55:59Z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0x01010019555CB17846D64DB5251DCAA64DC1B8</vt:lpwstr>
  </property>
  <property fmtid="{D5CDD505-2E9C-101B-9397-08002B2CF9AE}" pid="3" name="MediaServiceImageTags">
    <vt:lpwstr/>
  </property>
</Properties>
</file>