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99" r:id="rId4"/>
    <p:sldId id="308" r:id="rId5"/>
    <p:sldId id="307" r:id="rId6"/>
    <p:sldId id="306" r:id="rId7"/>
    <p:sldId id="309" r:id="rId8"/>
    <p:sldId id="310" r:id="rId9"/>
    <p:sldId id="30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1F0232-08E1-4750-882F-1C25E61BF810}" v="1" dt="2025-09-11T11:45:47.5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7908" autoAdjust="0"/>
  </p:normalViewPr>
  <p:slideViewPr>
    <p:cSldViewPr snapToGrid="0">
      <p:cViewPr varScale="1">
        <p:scale>
          <a:sx n="82" d="100"/>
          <a:sy n="82" d="100"/>
        </p:scale>
        <p:origin x="15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ED6E8-52A9-414A-A2C2-2CEEFA7AA96C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4D57D-C32F-4798-ACC3-334F1D22A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68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D18D6-C1CA-BC3D-3DC1-D94D60A8B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30B620-11A8-9D74-3E3C-6DFDE54AC6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71F22C-8069-ABC0-795A-93F6B99972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5A02C4-F127-35BC-7B52-348CF8C50B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4D57D-C32F-4798-ACC3-334F1D22A6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0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B8458-B716-23BA-0A42-E380C9608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8DE6DB-5870-5540-A8DE-0E88E36A37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293A58-4A15-DB16-E7C8-8CCE103777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C5645F-82A6-520C-68FD-83B92669BD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4D57D-C32F-4798-ACC3-334F1D22A6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957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ACE7B-F97D-FDAD-C609-091618D8A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29EB19-651C-18A3-4737-9A8ED9FC7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72A550-474F-A063-F548-6B28F1A36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9B4B74-8C51-4375-03D9-9767ED78F3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4D57D-C32F-4798-ACC3-334F1D22A6E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96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9999D-05DB-7083-9F0C-3ACC9DCF6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AF8C08-EC68-F8FB-8791-8EE45D1770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9293C3-EC8E-3907-2F3C-468B075145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EC5E5-91AC-69D1-2026-7087BB24DC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4D57D-C32F-4798-ACC3-334F1D22A6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24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0B837-3005-4B39-98BA-009104B55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4A409E-9384-07D4-AB5F-CD94F433E5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BF79C2-FCB8-360B-3E6D-F96388E5C0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58D56-28A5-E8A8-F5D7-69FA5BDA03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4D57D-C32F-4798-ACC3-334F1D22A6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9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26931-F5DB-3759-DD9F-E892F120CE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DCA94-3E9D-6985-2BA7-B6E092463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1E880-D428-3EB1-210D-345EA839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7253F-7C7D-B7F0-10AD-378F59730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90F8A-71C7-97DD-4F20-D5D1DC6B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6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95DD5-9AB5-B4D9-4D9E-544FF066C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5FC762-FCDB-7A4F-3FF4-D2706947B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2C372-D5C5-848F-C39B-C874B73E7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BB307-95F7-0101-1EA5-FE5E162E6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616FC-7AEE-9759-A9F2-4943379F9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1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DD8295-518C-8FBF-6071-6D5A12BD70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DB568-6FCE-9FBE-4B4D-0CF9380A3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C0CFE-AE79-6ED8-485D-12D1CC03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0585C-A79D-5A0A-43B8-9FB87C2D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8AEA1-D778-BF97-5850-C9A9FFFD8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50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D258753-8574-22E4-DC12-82132309DD6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371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8" name="Picture 7" descr="A black and white logo&#10;&#10;Description automatically generated">
            <a:extLst>
              <a:ext uri="{FF2B5EF4-FFF2-40B4-BE49-F238E27FC236}">
                <a16:creationId xmlns:a16="http://schemas.microsoft.com/office/drawing/2014/main" id="{5BFA4E48-6ADF-7DC4-FDDE-0CDEBE678F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0969" y="3092620"/>
            <a:ext cx="4704347" cy="67275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B56CE08-D66D-BCBF-680E-B7CC8F152F2D}"/>
              </a:ext>
            </a:extLst>
          </p:cNvPr>
          <p:cNvCxnSpPr/>
          <p:nvPr userDrawn="1"/>
        </p:nvCxnSpPr>
        <p:spPr>
          <a:xfrm>
            <a:off x="6112042" y="2996871"/>
            <a:ext cx="0" cy="1045738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142B181-CED0-B6F0-7F1C-98D310EACB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69037" y="2996870"/>
            <a:ext cx="5281277" cy="104573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b="0" i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  <a:lvl2pPr>
              <a:defRPr b="0" i="0">
                <a:solidFill>
                  <a:schemeClr val="bg1"/>
                </a:solidFill>
                <a:latin typeface="Now" pitchFamily="2" charset="77"/>
              </a:defRPr>
            </a:lvl2pPr>
            <a:lvl3pPr>
              <a:defRPr b="0" i="0">
                <a:solidFill>
                  <a:schemeClr val="bg1"/>
                </a:solidFill>
                <a:latin typeface="Now" pitchFamily="2" charset="77"/>
              </a:defRPr>
            </a:lvl3pPr>
            <a:lvl4pPr>
              <a:defRPr b="0" i="0">
                <a:solidFill>
                  <a:schemeClr val="bg1"/>
                </a:solidFill>
                <a:latin typeface="Now" pitchFamily="2" charset="77"/>
              </a:defRPr>
            </a:lvl4pPr>
            <a:lvl5pPr>
              <a:defRPr b="0" i="0">
                <a:solidFill>
                  <a:schemeClr val="bg1"/>
                </a:solidFill>
                <a:latin typeface="Now" pitchFamily="2" charset="77"/>
              </a:defRPr>
            </a:lvl5pPr>
          </a:lstStyle>
          <a:p>
            <a:pPr lvl="0"/>
            <a:r>
              <a:rPr lang="en-US" dirty="0"/>
              <a:t>Presentation title here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FEFC8-05D7-F0FD-BD40-CD3308EF02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56887" y="3721935"/>
            <a:ext cx="4035423" cy="67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21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E88F6EB-554B-FA48-09FF-6E6F4A23E6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94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95C3BC48-B86A-6293-68C0-EDFCFBFC384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2925" y="3051065"/>
            <a:ext cx="5712876" cy="7558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>
                <a:solidFill>
                  <a:schemeClr val="bg1"/>
                </a:solidFill>
                <a:latin typeface="Now" pitchFamily="2" charset="77"/>
                <a:cs typeface="Poppins" pitchFamily="2" charset="77"/>
              </a:defRPr>
            </a:lvl1pPr>
          </a:lstStyle>
          <a:p>
            <a:pPr lvl="0"/>
            <a:r>
              <a:rPr lang="en-US" dirty="0">
                <a:latin typeface="Poppins" pitchFamily="2" charset="77"/>
                <a:cs typeface="Poppins" pitchFamily="2" charset="77"/>
              </a:rPr>
              <a:t>01 Insert Name</a:t>
            </a: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7D5FF38-45F2-23C5-3DCE-DD8C14A4D92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2938" y="3652445"/>
            <a:ext cx="6372225" cy="18018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pPr lvl="0"/>
            <a:r>
              <a:rPr lang="en-US" dirty="0">
                <a:latin typeface="Poppins" pitchFamily="2" charset="77"/>
                <a:cs typeface="Poppins" pitchFamily="2" charset="77"/>
              </a:rPr>
              <a:t>Section description goes here. Should be Poppins Regular, size  18.</a:t>
            </a:r>
            <a:endParaRPr lang="en-US" dirty="0"/>
          </a:p>
        </p:txBody>
      </p:sp>
      <p:pic>
        <p:nvPicPr>
          <p:cNvPr id="25" name="Picture 24" descr="A black and white logo&#10;&#10;Description automatically generated">
            <a:extLst>
              <a:ext uri="{FF2B5EF4-FFF2-40B4-BE49-F238E27FC236}">
                <a16:creationId xmlns:a16="http://schemas.microsoft.com/office/drawing/2014/main" id="{025DC0D1-0A37-0137-0A3D-5B953A0D6E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24270" y="6401410"/>
            <a:ext cx="1362140" cy="194797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656FCCA3-0268-8ACA-5EE6-3F8F89351C8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50" b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3192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l Tex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A3D833E-86F2-E7C5-C72D-EF1B21E60B00}"/>
              </a:ext>
            </a:extLst>
          </p:cNvPr>
          <p:cNvCxnSpPr>
            <a:cxnSpLocks/>
          </p:cNvCxnSpPr>
          <p:nvPr userDrawn="1"/>
        </p:nvCxnSpPr>
        <p:spPr>
          <a:xfrm>
            <a:off x="625642" y="6172201"/>
            <a:ext cx="10960769" cy="0"/>
          </a:xfrm>
          <a:prstGeom prst="line">
            <a:avLst/>
          </a:prstGeom>
          <a:ln w="15875">
            <a:solidFill>
              <a:srgbClr val="3371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C8A6596-7812-D6EE-F800-03D0EC4C23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4691" y="457778"/>
            <a:ext cx="10060823" cy="5397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3371E7"/>
                </a:solidFill>
                <a:latin typeface="Poppins" pitchFamily="2" charset="77"/>
                <a:cs typeface="Poppins" pitchFamily="2" charset="77"/>
              </a:defRPr>
            </a:lvl1pPr>
            <a:lvl2pPr>
              <a:defRPr b="1">
                <a:latin typeface="Poppins" pitchFamily="2" charset="77"/>
                <a:cs typeface="Poppins" pitchFamily="2" charset="77"/>
              </a:defRPr>
            </a:lvl2pPr>
            <a:lvl3pPr>
              <a:defRPr b="1">
                <a:latin typeface="Poppins" pitchFamily="2" charset="77"/>
                <a:cs typeface="Poppins" pitchFamily="2" charset="77"/>
              </a:defRPr>
            </a:lvl3pPr>
            <a:lvl4pPr>
              <a:defRPr b="1">
                <a:latin typeface="Poppins" pitchFamily="2" charset="77"/>
                <a:cs typeface="Poppins" pitchFamily="2" charset="77"/>
              </a:defRPr>
            </a:lvl4pPr>
            <a:lvl5pPr>
              <a:defRPr b="1">
                <a:latin typeface="Poppins" pitchFamily="2" charset="77"/>
                <a:cs typeface="Poppins" pitchFamily="2" charset="77"/>
              </a:defRPr>
            </a:lvl5pPr>
          </a:lstStyle>
          <a:p>
            <a:pPr lvl="0"/>
            <a:r>
              <a:rPr lang="en-US" dirty="0"/>
              <a:t>SLIDE TITLE. POPPINS BOLD, SIZE 32, ALL CAPS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0D764C68-4AB8-9FC1-B654-49273049306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4691" y="870541"/>
            <a:ext cx="10060823" cy="5397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0">
                <a:solidFill>
                  <a:srgbClr val="3371E7"/>
                </a:solidFill>
                <a:latin typeface="Poppins" pitchFamily="2" charset="77"/>
                <a:cs typeface="Poppins" pitchFamily="2" charset="77"/>
              </a:defRPr>
            </a:lvl1pPr>
            <a:lvl2pPr>
              <a:defRPr b="1">
                <a:latin typeface="Poppins" pitchFamily="2" charset="77"/>
                <a:cs typeface="Poppins" pitchFamily="2" charset="77"/>
              </a:defRPr>
            </a:lvl2pPr>
            <a:lvl3pPr>
              <a:defRPr b="1">
                <a:latin typeface="Poppins" pitchFamily="2" charset="77"/>
                <a:cs typeface="Poppins" pitchFamily="2" charset="77"/>
              </a:defRPr>
            </a:lvl3pPr>
            <a:lvl4pPr>
              <a:defRPr b="1">
                <a:latin typeface="Poppins" pitchFamily="2" charset="77"/>
                <a:cs typeface="Poppins" pitchFamily="2" charset="77"/>
              </a:defRPr>
            </a:lvl4pPr>
            <a:lvl5pPr>
              <a:defRPr b="1">
                <a:latin typeface="Poppins" pitchFamily="2" charset="77"/>
                <a:cs typeface="Poppins" pitchFamily="2" charset="77"/>
              </a:defRPr>
            </a:lvl5pPr>
          </a:lstStyle>
          <a:p>
            <a:pPr lvl="0"/>
            <a:r>
              <a:rPr lang="en-US" dirty="0"/>
              <a:t>Subtitle goes here. Poppins Regular, size 22, sentence case</a:t>
            </a:r>
          </a:p>
        </p:txBody>
      </p:sp>
      <p:pic>
        <p:nvPicPr>
          <p:cNvPr id="19" name="Picture 18" descr="Blue letters on a black background&#10;&#10;Description automatically generated">
            <a:extLst>
              <a:ext uri="{FF2B5EF4-FFF2-40B4-BE49-F238E27FC236}">
                <a16:creationId xmlns:a16="http://schemas.microsoft.com/office/drawing/2014/main" id="{904CA38E-5F1D-9149-9E4A-774F35189B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23955" y="6401149"/>
            <a:ext cx="1362456" cy="195363"/>
          </a:xfrm>
          <a:prstGeom prst="rect">
            <a:avLst/>
          </a:prstGeom>
        </p:spPr>
      </p:pic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4FF54A6-4498-1952-1CA8-EF76C99B0E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93850"/>
            <a:ext cx="11061700" cy="44354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371E7"/>
                </a:solidFill>
                <a:latin typeface="Poppins" pitchFamily="2" charset="77"/>
                <a:cs typeface="Poppins" pitchFamily="2" charset="77"/>
              </a:defRPr>
            </a:lvl1pPr>
            <a:lvl2pPr marL="685800" indent="-228600">
              <a:buFont typeface="Overpass Light" panose="00000400000000000000" pitchFamily="2" charset="0"/>
              <a:buChar char="−"/>
              <a:defRPr>
                <a:solidFill>
                  <a:srgbClr val="3371E7"/>
                </a:solidFill>
                <a:latin typeface="Poppins" pitchFamily="2" charset="77"/>
                <a:cs typeface="Poppins" pitchFamily="2" charset="77"/>
              </a:defRPr>
            </a:lvl2pPr>
            <a:lvl3pPr>
              <a:defRPr>
                <a:solidFill>
                  <a:srgbClr val="3371E7"/>
                </a:solidFill>
                <a:latin typeface="Poppins" pitchFamily="2" charset="77"/>
                <a:cs typeface="Poppins" pitchFamily="2" charset="77"/>
              </a:defRPr>
            </a:lvl3pPr>
            <a:lvl4pPr marL="1600200" indent="-228600">
              <a:buFont typeface="Overpass Light" panose="00000400000000000000" pitchFamily="2" charset="0"/>
              <a:buChar char="−"/>
              <a:defRPr>
                <a:solidFill>
                  <a:srgbClr val="3371E7"/>
                </a:solidFill>
                <a:latin typeface="Poppins" pitchFamily="2" charset="77"/>
                <a:cs typeface="Poppins" pitchFamily="2" charset="77"/>
              </a:defRPr>
            </a:lvl4pPr>
            <a:lvl5pPr>
              <a:defRPr>
                <a:solidFill>
                  <a:srgbClr val="3371E7"/>
                </a:solidFill>
                <a:latin typeface="Poppins" pitchFamily="2" charset="77"/>
                <a:cs typeface="Poppins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4EF0275-F9B9-A781-6243-C0867FA4EB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4691" y="6400800"/>
            <a:ext cx="5832904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rgbClr val="3371E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pPr lvl="0"/>
            <a:r>
              <a:rPr lang="en-US" dirty="0">
                <a:latin typeface="Poppins" pitchFamily="2" charset="77"/>
                <a:cs typeface="Poppins" pitchFamily="2" charset="77"/>
              </a:rPr>
              <a:t>Slide Title Goes Here. Poppins Regular, Size 10, Sentence Case</a:t>
            </a:r>
            <a:endParaRPr lang="en-US" dirty="0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82952EAD-8EE6-8E60-59F8-01FAC9E554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50" b="0">
                <a:solidFill>
                  <a:schemeClr val="accent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82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0CD69-602B-C8DD-CF32-E7FD6204A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A742F-0B1C-F838-5650-97093B1FD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334A3-85F2-3AC1-0D22-DB3BFEA75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B7C51-F2E4-F43C-57FF-988335B08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79A65-CC9C-F73B-E5E4-6AD4DBC5C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53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6EF17-CF5F-A2AD-0144-007BFE575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9BD8B-3932-18C9-8734-E32DFB1B6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9BCF7-28C5-6654-0DF6-083DCF14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C4579-0F17-3CCA-1489-483680D8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08E88-9859-1DD0-147E-18CCDC4E3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7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6D5C-3B75-785C-2B3B-3B064E5F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63139-268A-F98C-FE7B-7C0850444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452033-9A69-0A49-8B2C-C3545CD1F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3E196-9443-F749-8B4E-8055978CC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E9D868-C1C7-DEA4-BE3F-373C058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A0FD4-C442-7B3F-DD50-B88D03EC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97152-E6B4-7DE8-405E-10A34F377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BD4FB-007E-47E1-2449-C7EDBFEA7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89F6D-E729-3C94-F3B2-0C7B24301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A939DF-795C-2BD7-2354-B37EA24F5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ED818-2B00-DC51-FEEA-961A3A2E2A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AE924-F775-60BB-D454-BA0C68C58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4D2C3C-723F-B3BB-2338-4F44852C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1D0F90-5D05-D7E1-8A65-9333D1C9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8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F96EC-7A06-7E8F-6245-DA7ADEBD1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090886-B349-7F14-2DC5-096E76C49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F1060-8A5F-2CF7-CD22-677DE8DB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005874-4B9B-B0A2-7EF1-56491FD76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BD74F3-1AB8-A47F-E4CE-5A8DD249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3FA059-A4A4-B960-B6A5-5C90CDA6D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5C926A-B47B-286C-D27D-4141B071C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6E62F-1433-946F-710D-6F8D3F18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8F8E1-A0D5-0DFC-5A9A-CC4FE8CB6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EDF15F-8C2E-AA95-D390-BE9E0414C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D5498-80B6-0A82-6AF8-BBFEFE55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4AB37-25DE-9B24-083F-EA01AA7CD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E425F8-5488-14F1-16DE-A7A01ADF2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0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A3D2A-1E55-7006-5B01-79D994E2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148B5B-44AD-D2CF-767B-C9672C978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F34C26-AFC9-03FA-C31A-B36884646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7C032-D328-40A0-6BBC-F632421C6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9AA2D8-1300-2CE8-25A5-6AE9529D4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31A964-8DBD-63FE-A65E-8DBA86BA7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0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B300B4-DD06-A8CF-1E0B-1907F86A1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47763-0AD5-4C4A-DE0F-E34B2A2CE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4A369-FFBE-8AD5-9B08-6F330ADCE2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228894-4137-4AF2-AC9E-BAE69C042F2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44D3F-5E4E-AA8B-476B-AF300C540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D0810-485E-24FF-258D-F654C6CD5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2E8AC3-301E-4AC8-9FC6-85025E0FCF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72DB18B-B6F6-57E2-E53F-212AA93783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9037" y="575441"/>
            <a:ext cx="5281277" cy="4682359"/>
          </a:xfrm>
        </p:spPr>
        <p:txBody>
          <a:bodyPr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Opioid Settlement Fund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 for OSAC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16, 2025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507EF-E5B2-24B8-4DAC-BD2FE3BFAF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128805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87E31C5-F6CC-4409-C00A-E2DA1CE98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Budget Update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DDF2F7-A83F-9990-2DBD-57CCC13121D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19296" y="433552"/>
            <a:ext cx="6479627" cy="5825358"/>
          </a:xfrm>
        </p:spPr>
        <p:txBody>
          <a:bodyPr>
            <a:normAutofit lnSpcReduction="10000"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As of the first week in September, the State has received a total of $161,184,046, with funding recommendations having passed for $110,818,461 leaving a balance in the fund of $50,365,858.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042077-19B7-4BCA-5BB3-CBA76AB835F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2535455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042077-19B7-4BCA-5BB3-CBA76AB835F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384279" y="6565684"/>
            <a:ext cx="2037351" cy="194797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BBC2CB-BB1B-300A-71C5-130AEEB2B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2259" y="182880"/>
            <a:ext cx="8448011" cy="649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43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6D2D8-2831-46FC-2744-ED0DA47D1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45B7F60-E7A1-7814-B19D-8A33C5BEB2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691" y="457778"/>
            <a:ext cx="10060823" cy="1079360"/>
          </a:xfrm>
        </p:spPr>
        <p:txBody>
          <a:bodyPr>
            <a:normAutofit fontScale="92500"/>
          </a:bodyPr>
          <a:lstStyle/>
          <a:p>
            <a:r>
              <a:rPr lang="en-US" dirty="0"/>
              <a:t>Opioid Settlement Public Input on Funding of Initiatives to Combat the Opioid Crisis Summary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4F092E1-9657-1F83-63DB-D7BDE6A40B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406769"/>
            <a:ext cx="11061700" cy="4677507"/>
          </a:xfrm>
        </p:spPr>
        <p:txBody>
          <a:bodyPr>
            <a:normAutofit fontScale="62500" lnSpcReduction="20000"/>
          </a:bodyPr>
          <a:lstStyle/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includes: </a:t>
            </a:r>
          </a:p>
          <a:p>
            <a:pPr lvl="1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High-level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overview of the recommendation review process and progress</a:t>
            </a:r>
          </a:p>
          <a:p>
            <a:pPr lvl="1"/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Categorization of each recommendation received as of May 22, 2025</a:t>
            </a: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of 5/22/25 a total of 178 recommendations were received and reviewed since October 2023 </a:t>
            </a:r>
          </a:p>
          <a:p>
            <a:pPr lvl="2"/>
            <a:r>
              <a:rPr lang="en-US" sz="4200">
                <a:latin typeface="Times New Roman" panose="02020603050405020304" pitchFamily="18" charset="0"/>
                <a:cs typeface="Times New Roman" panose="02020603050405020304" pitchFamily="18" charset="0"/>
              </a:rPr>
              <a:t>33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were at least partially utilized for proposal development and approved by OSAC for implementation</a:t>
            </a:r>
          </a:p>
          <a:p>
            <a:pPr lvl="2"/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recommendations continue to undergo Subject Matter Expert review </a:t>
            </a:r>
          </a:p>
          <a:p>
            <a:pPr lvl="2"/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recommendations are not currently prioritized. These recommendations may be revisited in the future </a:t>
            </a:r>
          </a:p>
          <a:p>
            <a:pPr lvl="2"/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 recommendations were not recommended to move forward for additional consideration</a:t>
            </a: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 at https://portal.ct.gov/cosac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9A22E4C-4519-ADF1-02F3-757916E843B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266219" y="6542116"/>
            <a:ext cx="2155412" cy="218365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2447779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6E78E-A2E7-FE23-F9EF-4BBA2CC05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673D70F-5248-98BC-63DC-100F205DA6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691" y="457778"/>
            <a:ext cx="10060823" cy="702807"/>
          </a:xfrm>
        </p:spPr>
        <p:txBody>
          <a:bodyPr>
            <a:normAutofit/>
          </a:bodyPr>
          <a:lstStyle/>
          <a:p>
            <a:r>
              <a:rPr lang="en-US" dirty="0"/>
              <a:t>Municipal Reporting—FY 25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D30B0E7-995C-1D6F-B11C-2073C6579F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160585"/>
            <a:ext cx="11061700" cy="4923691"/>
          </a:xfrm>
        </p:spPr>
        <p:txBody>
          <a:bodyPr>
            <a:normAutofit/>
          </a:bodyPr>
          <a:lstStyle/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Municipalities report on Opioid Settlement amounts received, expenditures, and process overview</a:t>
            </a: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Reporting portal opened on September 2</a:t>
            </a: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Submissions are due October 1, 2025</a:t>
            </a:r>
          </a:p>
          <a:p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link and previous year reports are available at https://portal.ct.gov/cosac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78B235A-BDE0-0738-5279-5DF79A65777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266219" y="6542116"/>
            <a:ext cx="2155412" cy="218365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253677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7E0E0-13D9-81A9-1357-9B77A5C71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B9F5837-F653-0ACF-65E1-FEE7ED9C98C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266219" y="6542116"/>
            <a:ext cx="2155412" cy="218365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1B2147-5134-2B96-1397-2B186D35F7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0292" y="286186"/>
            <a:ext cx="6431416" cy="6365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455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A656D-CBBE-116A-87A0-7FBA45B73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8F5A879-3B97-43EB-2DCD-DFF9F4997D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5463" y="469501"/>
            <a:ext cx="10060823" cy="609022"/>
          </a:xfrm>
        </p:spPr>
        <p:txBody>
          <a:bodyPr>
            <a:normAutofit/>
          </a:bodyPr>
          <a:lstStyle/>
          <a:p>
            <a:r>
              <a:rPr lang="en-US" dirty="0"/>
              <a:t>Meeting Schedule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9224B1B-8464-A3BE-3B75-8FE6AAFBF3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406769"/>
            <a:ext cx="11061700" cy="4677507"/>
          </a:xfrm>
        </p:spPr>
        <p:txBody>
          <a:bodyPr>
            <a:normAutofit/>
          </a:bodyPr>
          <a:lstStyle/>
          <a:p>
            <a:r>
              <a:rPr lang="en-US" dirty="0"/>
              <a:t>Survey sent to all members for feedback on a meeting schedule change</a:t>
            </a:r>
          </a:p>
          <a:p>
            <a:r>
              <a:rPr lang="en-US" dirty="0"/>
              <a:t>Majority voted to move to quarterly meetings with additional meetings scheduled as needed</a:t>
            </a:r>
          </a:p>
          <a:p>
            <a:r>
              <a:rPr lang="en-US" dirty="0"/>
              <a:t>New Schedule: 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Tuesday of the following months from 10am-12pm: </a:t>
            </a:r>
          </a:p>
          <a:p>
            <a:pPr lvl="2"/>
            <a:r>
              <a:rPr lang="en-US" sz="2400" dirty="0"/>
              <a:t>January 14</a:t>
            </a:r>
          </a:p>
          <a:p>
            <a:pPr lvl="2"/>
            <a:r>
              <a:rPr lang="en-US" sz="2400" dirty="0"/>
              <a:t>April 14</a:t>
            </a:r>
          </a:p>
          <a:p>
            <a:pPr lvl="2"/>
            <a:r>
              <a:rPr lang="en-US" sz="2400" dirty="0"/>
              <a:t>July 14</a:t>
            </a:r>
          </a:p>
          <a:p>
            <a:pPr lvl="2"/>
            <a:r>
              <a:rPr lang="en-US" sz="2400" dirty="0"/>
              <a:t>October 13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4A40149-5302-D8DF-B788-FBD28AE2F6D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266219" y="6542116"/>
            <a:ext cx="2155412" cy="218365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828586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2F27E-DCCE-A579-6136-213D50A4C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A3AA47-0E4E-0FC5-6D34-01A5D646D1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691" y="457778"/>
            <a:ext cx="10060823" cy="597299"/>
          </a:xfrm>
        </p:spPr>
        <p:txBody>
          <a:bodyPr>
            <a:normAutofit/>
          </a:bodyPr>
          <a:lstStyle/>
          <a:p>
            <a:r>
              <a:rPr lang="en-US" dirty="0"/>
              <a:t>2025 Gender and Racial Composition Reporting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952C33C-82C6-F3D0-6970-773CC1FDFB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148863"/>
            <a:ext cx="11061700" cy="4935414"/>
          </a:xfrm>
        </p:spPr>
        <p:txBody>
          <a:bodyPr>
            <a:normAutofit/>
          </a:bodyPr>
          <a:lstStyle/>
          <a:p>
            <a:r>
              <a:rPr lang="en-US" dirty="0"/>
              <a:t>Connecticut law requires biannual data submission to the Secretary of the State concerning diversity in their appointed memberships</a:t>
            </a:r>
          </a:p>
          <a:p>
            <a:r>
              <a:rPr lang="en-US" dirty="0"/>
              <a:t>Form will be sent to all OSAC members for voluntarily completion</a:t>
            </a:r>
          </a:p>
          <a:p>
            <a:r>
              <a:rPr lang="en-US" dirty="0"/>
              <a:t>Questions are: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553BA6-CC82-7EF9-5B76-231BA30D895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266219" y="6542116"/>
            <a:ext cx="2155412" cy="218365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B66107-5F29-6DE8-67B3-516EF87B90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0902" y="2828561"/>
            <a:ext cx="6479362" cy="393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316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2F18B-7537-E7AA-7176-E1861ECDD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84C2051-1DC9-66D6-E50E-370FC6A768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691" y="691662"/>
            <a:ext cx="11081155" cy="5310553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COMING SOON!</a:t>
            </a:r>
          </a:p>
          <a:p>
            <a:pPr algn="ctr"/>
            <a:endParaRPr lang="en-US" sz="4800" dirty="0"/>
          </a:p>
          <a:p>
            <a:pPr algn="ctr"/>
            <a:r>
              <a:rPr lang="en-US" sz="4800" dirty="0"/>
              <a:t>CT Opioid Settlement Dashboard</a:t>
            </a:r>
          </a:p>
          <a:p>
            <a:pPr algn="ctr"/>
            <a:endParaRPr lang="en-US" sz="4800" dirty="0"/>
          </a:p>
          <a:p>
            <a:pPr algn="ctr"/>
            <a:r>
              <a:rPr lang="en-US" sz="4800" dirty="0"/>
              <a:t>Will be available at: </a:t>
            </a:r>
          </a:p>
          <a:p>
            <a:pPr algn="ctr"/>
            <a:r>
              <a:rPr lang="en-US" sz="4800" dirty="0"/>
              <a:t>https://portal.ct.gov/cosac</a:t>
            </a:r>
          </a:p>
          <a:p>
            <a:pPr algn="ctr"/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770200B-7317-15B8-E8C5-14A1BC15F1C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0266219" y="6542116"/>
            <a:ext cx="2155412" cy="218365"/>
          </a:xfrm>
        </p:spPr>
        <p:txBody>
          <a:bodyPr/>
          <a:lstStyle/>
          <a:p>
            <a:r>
              <a:rPr lang="en-US" dirty="0"/>
              <a:t>Mental Health and Addiction Services</a:t>
            </a:r>
          </a:p>
        </p:txBody>
      </p:sp>
    </p:spTree>
    <p:extLst>
      <p:ext uri="{BB962C8B-B14F-4D97-AF65-F5344CB8AC3E}">
        <p14:creationId xmlns:p14="http://schemas.microsoft.com/office/powerpoint/2010/main" val="3249412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367</Words>
  <Application>Microsoft Office PowerPoint</Application>
  <PresentationFormat>Widescreen</PresentationFormat>
  <Paragraphs>62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Now</vt:lpstr>
      <vt:lpstr>Overpass Light</vt:lpstr>
      <vt:lpstr>Poppins</vt:lpstr>
      <vt:lpstr>Poppins Medium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Connecticut Opioid Settlement Fund</dc:title>
  <dc:creator>Messier-Smith, Sarah</dc:creator>
  <cp:lastModifiedBy>Messier-Smith, Sarah</cp:lastModifiedBy>
  <cp:revision>27</cp:revision>
  <dcterms:created xsi:type="dcterms:W3CDTF">2024-07-18T16:49:26Z</dcterms:created>
  <dcterms:modified xsi:type="dcterms:W3CDTF">2025-09-16T18:22:24Z</dcterms:modified>
</cp:coreProperties>
</file>