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62" r:id="rId2"/>
    <p:sldId id="285" r:id="rId3"/>
    <p:sldId id="287" r:id="rId4"/>
    <p:sldId id="275" r:id="rId5"/>
    <p:sldId id="276" r:id="rId6"/>
    <p:sldId id="278" r:id="rId7"/>
    <p:sldId id="279" r:id="rId8"/>
    <p:sldId id="280" r:id="rId9"/>
    <p:sldId id="282" r:id="rId10"/>
    <p:sldId id="288" r:id="rId11"/>
    <p:sldId id="289" r:id="rId12"/>
    <p:sldId id="290"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7908" autoAdjust="0"/>
  </p:normalViewPr>
  <p:slideViewPr>
    <p:cSldViewPr snapToGrid="0">
      <p:cViewPr varScale="1">
        <p:scale>
          <a:sx n="50" d="100"/>
          <a:sy n="50" d="100"/>
        </p:scale>
        <p:origin x="1244" y="32"/>
      </p:cViewPr>
      <p:guideLst/>
    </p:cSldViewPr>
  </p:slideViewPr>
  <p:notesTextViewPr>
    <p:cViewPr>
      <p:scale>
        <a:sx n="1" d="1"/>
        <a:sy n="1" d="1"/>
      </p:scale>
      <p:origin x="0" y="0"/>
    </p:cViewPr>
  </p:notesTextViewPr>
  <p:notesViewPr>
    <p:cSldViewPr snapToGrid="0">
      <p:cViewPr varScale="1">
        <p:scale>
          <a:sx n="84" d="100"/>
          <a:sy n="84"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B5ED6E8-52A9-414A-A2C2-2CEEFA7AA96C}" type="datetimeFigureOut">
              <a:rPr lang="en-US" smtClean="0"/>
              <a:t>11/19/2024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14D57D-C32F-4798-ACC3-334F1D22A6E8}" type="slidenum">
              <a:rPr lang="en-US" smtClean="0"/>
              <a:t>‹#›</a:t>
            </a:fld>
            <a:endParaRPr lang="en-US"/>
          </a:p>
        </p:txBody>
      </p:sp>
    </p:spTree>
    <p:extLst>
      <p:ext uri="{BB962C8B-B14F-4D97-AF65-F5344CB8AC3E}">
        <p14:creationId xmlns:p14="http://schemas.microsoft.com/office/powerpoint/2010/main" val="7638681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C24CE39-CF7C-4FD5-8CB3-FF4FED6F7C44}" type="slidenum">
              <a:rPr lang="en-US" smtClean="0"/>
              <a:t>1</a:t>
            </a:fld>
            <a:endParaRPr lang="en-US"/>
          </a:p>
        </p:txBody>
      </p:sp>
    </p:spTree>
    <p:extLst>
      <p:ext uri="{BB962C8B-B14F-4D97-AF65-F5344CB8AC3E}">
        <p14:creationId xmlns:p14="http://schemas.microsoft.com/office/powerpoint/2010/main" val="11375934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614D57D-C32F-4798-ACC3-334F1D22A6E8}" type="slidenum">
              <a:rPr lang="en-US" smtClean="0"/>
              <a:t>4</a:t>
            </a:fld>
            <a:endParaRPr lang="en-US"/>
          </a:p>
        </p:txBody>
      </p:sp>
    </p:spTree>
    <p:extLst>
      <p:ext uri="{BB962C8B-B14F-4D97-AF65-F5344CB8AC3E}">
        <p14:creationId xmlns:p14="http://schemas.microsoft.com/office/powerpoint/2010/main" val="38245038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Anticipated cost for each Mobile OTP project includes start- up and operating costs for a three-year project period, including purchase of a mobile unit</a:t>
            </a:r>
          </a:p>
          <a:p>
            <a:r>
              <a:rPr lang="en-US" dirty="0"/>
              <a:t>Anticipated to begin January 1, 2025</a:t>
            </a:r>
          </a:p>
        </p:txBody>
      </p:sp>
      <p:sp>
        <p:nvSpPr>
          <p:cNvPr id="4" name="Slide Number Placeholder 3"/>
          <p:cNvSpPr>
            <a:spLocks noGrp="1"/>
          </p:cNvSpPr>
          <p:nvPr>
            <p:ph type="sldNum" sz="quarter" idx="5"/>
          </p:nvPr>
        </p:nvSpPr>
        <p:spPr/>
        <p:txBody>
          <a:bodyPr/>
          <a:lstStyle/>
          <a:p>
            <a:fld id="{0614D57D-C32F-4798-ACC3-334F1D22A6E8}" type="slidenum">
              <a:rPr lang="en-US" smtClean="0"/>
              <a:t>5</a:t>
            </a:fld>
            <a:endParaRPr lang="en-US"/>
          </a:p>
        </p:txBody>
      </p:sp>
    </p:spTree>
    <p:extLst>
      <p:ext uri="{BB962C8B-B14F-4D97-AF65-F5344CB8AC3E}">
        <p14:creationId xmlns:p14="http://schemas.microsoft.com/office/powerpoint/2010/main" val="6277856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Referral Process: </a:t>
            </a:r>
          </a:p>
          <a:p>
            <a:pPr marL="171450" indent="-171450">
              <a:buFont typeface="Arial" panose="020B0604020202020204" pitchFamily="34" charset="0"/>
              <a:buChar char="•"/>
            </a:pPr>
            <a:r>
              <a:rPr lang="en-US" dirty="0"/>
              <a:t>Judicial Branch Pre-Trial Services staff identifies the clients, who are then evaluated by the court-based Licensed Clinical Social Worker (LCSW) in lockup prior to their arraignment. </a:t>
            </a:r>
          </a:p>
          <a:p>
            <a:pPr marL="171450" indent="-171450">
              <a:buFont typeface="Arial" panose="020B0604020202020204" pitchFamily="34" charset="0"/>
              <a:buChar char="•"/>
            </a:pPr>
            <a:r>
              <a:rPr lang="en-US" dirty="0"/>
              <a:t>The LCSW evaluates clients for appropriateness and motivation to participate in TPP. </a:t>
            </a:r>
          </a:p>
          <a:p>
            <a:pPr marL="171450" indent="-171450">
              <a:buFont typeface="Arial" panose="020B0604020202020204" pitchFamily="34" charset="0"/>
              <a:buChar char="•"/>
            </a:pPr>
            <a:r>
              <a:rPr lang="en-US" dirty="0"/>
              <a:t>During the arraignment, Pretrial Services makes a recommendation to the Court that clients be granted the TPP as a condition of release into the community program in lieu of incarceration. </a:t>
            </a:r>
          </a:p>
          <a:p>
            <a:pPr marL="171450" indent="-171450">
              <a:buFont typeface="Arial" panose="020B0604020202020204" pitchFamily="34" charset="0"/>
              <a:buChar char="•"/>
            </a:pPr>
            <a:r>
              <a:rPr lang="en-US" dirty="0"/>
              <a:t>Clients granted TPP are immediately connected with clinical services, a recovery coach, and supportive services in the community. </a:t>
            </a:r>
          </a:p>
          <a:p>
            <a:r>
              <a:rPr lang="en-US" dirty="0"/>
              <a:t>The clients’ care is managed during the pendency of their case under the collaborative supervision of Pretrial Services, ABHS clinical provider, recovery coach, and Adult Probation Services. </a:t>
            </a:r>
          </a:p>
          <a:p>
            <a:r>
              <a:rPr lang="en-US" dirty="0"/>
              <a:t>Regions served: Bridgeport, Waterbury, New Haven, New Britain, New London, Torrington, Danielson, Manchester. </a:t>
            </a:r>
          </a:p>
        </p:txBody>
      </p:sp>
      <p:sp>
        <p:nvSpPr>
          <p:cNvPr id="4" name="Slide Number Placeholder 3"/>
          <p:cNvSpPr>
            <a:spLocks noGrp="1"/>
          </p:cNvSpPr>
          <p:nvPr>
            <p:ph type="sldNum" sz="quarter" idx="5"/>
          </p:nvPr>
        </p:nvSpPr>
        <p:spPr/>
        <p:txBody>
          <a:bodyPr/>
          <a:lstStyle/>
          <a:p>
            <a:fld id="{0614D57D-C32F-4798-ACC3-334F1D22A6E8}" type="slidenum">
              <a:rPr lang="en-US" smtClean="0"/>
              <a:t>6</a:t>
            </a:fld>
            <a:endParaRPr lang="en-US"/>
          </a:p>
        </p:txBody>
      </p:sp>
    </p:spTree>
    <p:extLst>
      <p:ext uri="{BB962C8B-B14F-4D97-AF65-F5344CB8AC3E}">
        <p14:creationId xmlns:p14="http://schemas.microsoft.com/office/powerpoint/2010/main" val="38644472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614D57D-C32F-4798-ACC3-334F1D22A6E8}" type="slidenum">
              <a:rPr lang="en-US" smtClean="0"/>
              <a:t>7</a:t>
            </a:fld>
            <a:endParaRPr lang="en-US"/>
          </a:p>
        </p:txBody>
      </p:sp>
    </p:spTree>
    <p:extLst>
      <p:ext uri="{BB962C8B-B14F-4D97-AF65-F5344CB8AC3E}">
        <p14:creationId xmlns:p14="http://schemas.microsoft.com/office/powerpoint/2010/main" val="24261153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Harm Reduction Vending Machines: </a:t>
            </a:r>
          </a:p>
          <a:p>
            <a:pPr marL="171450" indent="-171450">
              <a:buFont typeface="Arial" panose="020B0604020202020204" pitchFamily="34" charset="0"/>
              <a:buChar char="•"/>
            </a:pPr>
            <a:r>
              <a:rPr lang="en-US" dirty="0"/>
              <a:t>Cost and maintenance of 20 Harm Reduction Vending Machines placed in municipalities across CT, allocation of products for vending machines including naloxone and fentanyl and xylazine test kits, and evaluation of pilot program</a:t>
            </a:r>
          </a:p>
          <a:p>
            <a:pPr marL="0" indent="0">
              <a:buFont typeface="Arial" panose="020B0604020202020204" pitchFamily="34" charset="0"/>
              <a:buNone/>
            </a:pPr>
            <a:r>
              <a:rPr lang="en-US" b="1" dirty="0"/>
              <a:t>Primary Prevention: </a:t>
            </a:r>
          </a:p>
          <a:p>
            <a:pPr marL="171450" indent="-171450">
              <a:buFont typeface="Arial" panose="020B0604020202020204" pitchFamily="34" charset="0"/>
              <a:buChar char="•"/>
            </a:pPr>
            <a:r>
              <a:rPr lang="en-US" b="0" dirty="0"/>
              <a:t>In partnership with the local RBHAOs, Clearing House, and CT Health Campus Initiative</a:t>
            </a:r>
          </a:p>
          <a:p>
            <a:pPr marL="171450" indent="-171450">
              <a:buFont typeface="Arial" panose="020B0604020202020204" pitchFamily="34" charset="0"/>
              <a:buChar char="•"/>
            </a:pPr>
            <a:r>
              <a:rPr lang="en-US" b="0" dirty="0"/>
              <a:t>Increase access to naloxone and </a:t>
            </a:r>
            <a:r>
              <a:rPr lang="en-US" b="0" dirty="0" err="1"/>
              <a:t>naloxboxes</a:t>
            </a:r>
            <a:r>
              <a:rPr lang="en-US" b="0" dirty="0"/>
              <a:t> that can be mounted in public spaces</a:t>
            </a:r>
          </a:p>
          <a:p>
            <a:pPr marL="171450" indent="-171450">
              <a:buFont typeface="Arial" panose="020B0604020202020204" pitchFamily="34" charset="0"/>
              <a:buChar char="•"/>
            </a:pPr>
            <a:r>
              <a:rPr lang="en-US" b="0" dirty="0"/>
              <a:t>Expand staffing and education materials for the Change the Script community resource vans</a:t>
            </a:r>
          </a:p>
          <a:p>
            <a:pPr marL="171450" indent="-171450">
              <a:buFont typeface="Arial" panose="020B0604020202020204" pitchFamily="34" charset="0"/>
              <a:buChar char="•"/>
            </a:pPr>
            <a:r>
              <a:rPr lang="en-US" b="0" dirty="0"/>
              <a:t>Increase public access to educational materials that will support reduction of stigma associated with substance use, normalize harm reduction approaches, and encourage individuals to engage in substance use treatment and recovery services. </a:t>
            </a:r>
          </a:p>
          <a:p>
            <a:pPr marL="171450" indent="-171450">
              <a:buFont typeface="Arial" panose="020B0604020202020204" pitchFamily="34" charset="0"/>
              <a:buChar char="•"/>
            </a:pPr>
            <a:r>
              <a:rPr lang="en-US" b="0" dirty="0"/>
              <a:t>Cost includes purchases and distribution of medication lock boxes, xylazine test strips, medication safe disposal pouches, opioid rescue kits/naloxone, educational materials, staff support, and the resource van maintenance</a:t>
            </a:r>
            <a:endParaRPr lang="en-US" b="1" dirty="0"/>
          </a:p>
          <a:p>
            <a:pPr marL="0" indent="0">
              <a:buFont typeface="Arial" panose="020B0604020202020204" pitchFamily="34" charset="0"/>
              <a:buNone/>
            </a:pPr>
            <a:r>
              <a:rPr lang="en-US" b="1" dirty="0"/>
              <a:t>Deactivation Pouches: </a:t>
            </a:r>
          </a:p>
          <a:p>
            <a:pPr marL="171450" indent="-171450">
              <a:buFont typeface="Arial" panose="020B0604020202020204" pitchFamily="34" charset="0"/>
              <a:buChar char="•"/>
            </a:pPr>
            <a:r>
              <a:rPr lang="en-US" dirty="0"/>
              <a:t>Costs include direct mailing of drug deactivation pouches and postage</a:t>
            </a:r>
          </a:p>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0614D57D-C32F-4798-ACC3-334F1D22A6E8}" type="slidenum">
              <a:rPr lang="en-US" smtClean="0"/>
              <a:t>9</a:t>
            </a:fld>
            <a:endParaRPr lang="en-US"/>
          </a:p>
        </p:txBody>
      </p:sp>
    </p:spTree>
    <p:extLst>
      <p:ext uri="{BB962C8B-B14F-4D97-AF65-F5344CB8AC3E}">
        <p14:creationId xmlns:p14="http://schemas.microsoft.com/office/powerpoint/2010/main" val="38645670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0614D57D-C32F-4798-ACC3-334F1D22A6E8}" type="slidenum">
              <a:rPr lang="en-US" smtClean="0"/>
              <a:t>10</a:t>
            </a:fld>
            <a:endParaRPr lang="en-US"/>
          </a:p>
        </p:txBody>
      </p:sp>
    </p:spTree>
    <p:extLst>
      <p:ext uri="{BB962C8B-B14F-4D97-AF65-F5344CB8AC3E}">
        <p14:creationId xmlns:p14="http://schemas.microsoft.com/office/powerpoint/2010/main" val="357758944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0614D57D-C32F-4798-ACC3-334F1D22A6E8}" type="slidenum">
              <a:rPr lang="en-US" smtClean="0"/>
              <a:t>11</a:t>
            </a:fld>
            <a:endParaRPr lang="en-US"/>
          </a:p>
        </p:txBody>
      </p:sp>
    </p:spTree>
    <p:extLst>
      <p:ext uri="{BB962C8B-B14F-4D97-AF65-F5344CB8AC3E}">
        <p14:creationId xmlns:p14="http://schemas.microsoft.com/office/powerpoint/2010/main" val="39790792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p:txBody>
          <a:bodyPr/>
          <a:lstStyle/>
          <a:p>
            <a:fld id="{0614D57D-C32F-4798-ACC3-334F1D22A6E8}" type="slidenum">
              <a:rPr lang="en-US" smtClean="0"/>
              <a:t>12</a:t>
            </a:fld>
            <a:endParaRPr lang="en-US"/>
          </a:p>
        </p:txBody>
      </p:sp>
    </p:spTree>
    <p:extLst>
      <p:ext uri="{BB962C8B-B14F-4D97-AF65-F5344CB8AC3E}">
        <p14:creationId xmlns:p14="http://schemas.microsoft.com/office/powerpoint/2010/main" val="12471445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A26931-F5DB-3759-DD9F-E892F120CEF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0DDCA94-3E9D-6985-2BA7-B6E0924635B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EE1E880-D428-3EB1-210D-345EA8393087}"/>
              </a:ext>
            </a:extLst>
          </p:cNvPr>
          <p:cNvSpPr>
            <a:spLocks noGrp="1"/>
          </p:cNvSpPr>
          <p:nvPr>
            <p:ph type="dt" sz="half" idx="10"/>
          </p:nvPr>
        </p:nvSpPr>
        <p:spPr/>
        <p:txBody>
          <a:bodyPr/>
          <a:lstStyle/>
          <a:p>
            <a:fld id="{FF228894-4137-4AF2-AC9E-BAE69C042F20}" type="datetimeFigureOut">
              <a:rPr lang="en-US" smtClean="0"/>
              <a:t>11/19/2024</a:t>
            </a:fld>
            <a:endParaRPr lang="en-US"/>
          </a:p>
        </p:txBody>
      </p:sp>
      <p:sp>
        <p:nvSpPr>
          <p:cNvPr id="5" name="Footer Placeholder 4">
            <a:extLst>
              <a:ext uri="{FF2B5EF4-FFF2-40B4-BE49-F238E27FC236}">
                <a16:creationId xmlns:a16="http://schemas.microsoft.com/office/drawing/2014/main" id="{E767253F-7C7D-B7F0-10AD-378F59730B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690F8A-71C7-97DD-4F20-D5D1DC6BEF89}"/>
              </a:ext>
            </a:extLst>
          </p:cNvPr>
          <p:cNvSpPr>
            <a:spLocks noGrp="1"/>
          </p:cNvSpPr>
          <p:nvPr>
            <p:ph type="sldNum" sz="quarter" idx="12"/>
          </p:nvPr>
        </p:nvSpPr>
        <p:spPr/>
        <p:txBody>
          <a:bodyPr/>
          <a:lstStyle/>
          <a:p>
            <a:fld id="{C92E8AC3-301E-4AC8-9FC6-85025E0FCF8A}" type="slidenum">
              <a:rPr lang="en-US" smtClean="0"/>
              <a:t>‹#›</a:t>
            </a:fld>
            <a:endParaRPr lang="en-US"/>
          </a:p>
        </p:txBody>
      </p:sp>
    </p:spTree>
    <p:extLst>
      <p:ext uri="{BB962C8B-B14F-4D97-AF65-F5344CB8AC3E}">
        <p14:creationId xmlns:p14="http://schemas.microsoft.com/office/powerpoint/2010/main" val="4976684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95DD5-9AB5-B4D9-4D9E-544FF066C03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D5FC762-FCDB-7A4F-3FF4-D2706947BFB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92C372-D5C5-848F-C39B-C874B73E7C92}"/>
              </a:ext>
            </a:extLst>
          </p:cNvPr>
          <p:cNvSpPr>
            <a:spLocks noGrp="1"/>
          </p:cNvSpPr>
          <p:nvPr>
            <p:ph type="dt" sz="half" idx="10"/>
          </p:nvPr>
        </p:nvSpPr>
        <p:spPr/>
        <p:txBody>
          <a:bodyPr/>
          <a:lstStyle/>
          <a:p>
            <a:fld id="{FF228894-4137-4AF2-AC9E-BAE69C042F20}" type="datetimeFigureOut">
              <a:rPr lang="en-US" smtClean="0"/>
              <a:t>11/19/2024</a:t>
            </a:fld>
            <a:endParaRPr lang="en-US"/>
          </a:p>
        </p:txBody>
      </p:sp>
      <p:sp>
        <p:nvSpPr>
          <p:cNvPr id="5" name="Footer Placeholder 4">
            <a:extLst>
              <a:ext uri="{FF2B5EF4-FFF2-40B4-BE49-F238E27FC236}">
                <a16:creationId xmlns:a16="http://schemas.microsoft.com/office/drawing/2014/main" id="{971BB307-95F7-0101-1EA5-FE5E162E66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D616FC-7AEE-9759-A9F2-4943379F985A}"/>
              </a:ext>
            </a:extLst>
          </p:cNvPr>
          <p:cNvSpPr>
            <a:spLocks noGrp="1"/>
          </p:cNvSpPr>
          <p:nvPr>
            <p:ph type="sldNum" sz="quarter" idx="12"/>
          </p:nvPr>
        </p:nvSpPr>
        <p:spPr/>
        <p:txBody>
          <a:bodyPr/>
          <a:lstStyle/>
          <a:p>
            <a:fld id="{C92E8AC3-301E-4AC8-9FC6-85025E0FCF8A}" type="slidenum">
              <a:rPr lang="en-US" smtClean="0"/>
              <a:t>‹#›</a:t>
            </a:fld>
            <a:endParaRPr lang="en-US"/>
          </a:p>
        </p:txBody>
      </p:sp>
    </p:spTree>
    <p:extLst>
      <p:ext uri="{BB962C8B-B14F-4D97-AF65-F5344CB8AC3E}">
        <p14:creationId xmlns:p14="http://schemas.microsoft.com/office/powerpoint/2010/main" val="2096419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7DD8295-518C-8FBF-6071-6D5A12BD703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0BDB568-6FCE-9FBE-4B4D-0CF9380A365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BC0CFE-AE79-6ED8-485D-12D1CC030E38}"/>
              </a:ext>
            </a:extLst>
          </p:cNvPr>
          <p:cNvSpPr>
            <a:spLocks noGrp="1"/>
          </p:cNvSpPr>
          <p:nvPr>
            <p:ph type="dt" sz="half" idx="10"/>
          </p:nvPr>
        </p:nvSpPr>
        <p:spPr/>
        <p:txBody>
          <a:bodyPr/>
          <a:lstStyle/>
          <a:p>
            <a:fld id="{FF228894-4137-4AF2-AC9E-BAE69C042F20}" type="datetimeFigureOut">
              <a:rPr lang="en-US" smtClean="0"/>
              <a:t>11/19/2024</a:t>
            </a:fld>
            <a:endParaRPr lang="en-US"/>
          </a:p>
        </p:txBody>
      </p:sp>
      <p:sp>
        <p:nvSpPr>
          <p:cNvPr id="5" name="Footer Placeholder 4">
            <a:extLst>
              <a:ext uri="{FF2B5EF4-FFF2-40B4-BE49-F238E27FC236}">
                <a16:creationId xmlns:a16="http://schemas.microsoft.com/office/drawing/2014/main" id="{23D0585C-A79D-5A0A-43B8-9FB87C2D7D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08AEA1-D778-BF97-5850-C9A9FFFD8E23}"/>
              </a:ext>
            </a:extLst>
          </p:cNvPr>
          <p:cNvSpPr>
            <a:spLocks noGrp="1"/>
          </p:cNvSpPr>
          <p:nvPr>
            <p:ph type="sldNum" sz="quarter" idx="12"/>
          </p:nvPr>
        </p:nvSpPr>
        <p:spPr/>
        <p:txBody>
          <a:bodyPr/>
          <a:lstStyle/>
          <a:p>
            <a:fld id="{C92E8AC3-301E-4AC8-9FC6-85025E0FCF8A}" type="slidenum">
              <a:rPr lang="en-US" smtClean="0"/>
              <a:t>‹#›</a:t>
            </a:fld>
            <a:endParaRPr lang="en-US"/>
          </a:p>
        </p:txBody>
      </p:sp>
    </p:spTree>
    <p:extLst>
      <p:ext uri="{BB962C8B-B14F-4D97-AF65-F5344CB8AC3E}">
        <p14:creationId xmlns:p14="http://schemas.microsoft.com/office/powerpoint/2010/main" val="2072550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A0CD69-602B-C8DD-CF32-E7FD6204A50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C6A742F-0B1C-F838-5650-97093B1FD4F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4334A3-85F2-3AC1-0D22-DB3BFEA75FF3}"/>
              </a:ext>
            </a:extLst>
          </p:cNvPr>
          <p:cNvSpPr>
            <a:spLocks noGrp="1"/>
          </p:cNvSpPr>
          <p:nvPr>
            <p:ph type="dt" sz="half" idx="10"/>
          </p:nvPr>
        </p:nvSpPr>
        <p:spPr/>
        <p:txBody>
          <a:bodyPr/>
          <a:lstStyle/>
          <a:p>
            <a:fld id="{FF228894-4137-4AF2-AC9E-BAE69C042F20}" type="datetimeFigureOut">
              <a:rPr lang="en-US" smtClean="0"/>
              <a:t>11/19/2024</a:t>
            </a:fld>
            <a:endParaRPr lang="en-US"/>
          </a:p>
        </p:txBody>
      </p:sp>
      <p:sp>
        <p:nvSpPr>
          <p:cNvPr id="5" name="Footer Placeholder 4">
            <a:extLst>
              <a:ext uri="{FF2B5EF4-FFF2-40B4-BE49-F238E27FC236}">
                <a16:creationId xmlns:a16="http://schemas.microsoft.com/office/drawing/2014/main" id="{C3EB7C51-F2E4-F43C-57FF-988335B086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779A65-CC9C-F73B-E5E4-6AD4DBC5C7E0}"/>
              </a:ext>
            </a:extLst>
          </p:cNvPr>
          <p:cNvSpPr>
            <a:spLocks noGrp="1"/>
          </p:cNvSpPr>
          <p:nvPr>
            <p:ph type="sldNum" sz="quarter" idx="12"/>
          </p:nvPr>
        </p:nvSpPr>
        <p:spPr/>
        <p:txBody>
          <a:bodyPr/>
          <a:lstStyle/>
          <a:p>
            <a:fld id="{C92E8AC3-301E-4AC8-9FC6-85025E0FCF8A}" type="slidenum">
              <a:rPr lang="en-US" smtClean="0"/>
              <a:t>‹#›</a:t>
            </a:fld>
            <a:endParaRPr lang="en-US"/>
          </a:p>
        </p:txBody>
      </p:sp>
    </p:spTree>
    <p:extLst>
      <p:ext uri="{BB962C8B-B14F-4D97-AF65-F5344CB8AC3E}">
        <p14:creationId xmlns:p14="http://schemas.microsoft.com/office/powerpoint/2010/main" val="830553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E6EF17-CF5F-A2AD-0144-007BFE575D6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F19BD8B-3932-18C9-8734-E32DFB1B6E8F}"/>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739BCF7-28C5-6654-0DF6-083DCF145502}"/>
              </a:ext>
            </a:extLst>
          </p:cNvPr>
          <p:cNvSpPr>
            <a:spLocks noGrp="1"/>
          </p:cNvSpPr>
          <p:nvPr>
            <p:ph type="dt" sz="half" idx="10"/>
          </p:nvPr>
        </p:nvSpPr>
        <p:spPr/>
        <p:txBody>
          <a:bodyPr/>
          <a:lstStyle/>
          <a:p>
            <a:fld id="{FF228894-4137-4AF2-AC9E-BAE69C042F20}" type="datetimeFigureOut">
              <a:rPr lang="en-US" smtClean="0"/>
              <a:t>11/19/2024</a:t>
            </a:fld>
            <a:endParaRPr lang="en-US"/>
          </a:p>
        </p:txBody>
      </p:sp>
      <p:sp>
        <p:nvSpPr>
          <p:cNvPr id="5" name="Footer Placeholder 4">
            <a:extLst>
              <a:ext uri="{FF2B5EF4-FFF2-40B4-BE49-F238E27FC236}">
                <a16:creationId xmlns:a16="http://schemas.microsoft.com/office/drawing/2014/main" id="{1A2C4579-0F17-3CCA-1489-483680D8FD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408E88-9859-1DD0-147E-18CCDC4E3ABA}"/>
              </a:ext>
            </a:extLst>
          </p:cNvPr>
          <p:cNvSpPr>
            <a:spLocks noGrp="1"/>
          </p:cNvSpPr>
          <p:nvPr>
            <p:ph type="sldNum" sz="quarter" idx="12"/>
          </p:nvPr>
        </p:nvSpPr>
        <p:spPr/>
        <p:txBody>
          <a:bodyPr/>
          <a:lstStyle/>
          <a:p>
            <a:fld id="{C92E8AC3-301E-4AC8-9FC6-85025E0FCF8A}" type="slidenum">
              <a:rPr lang="en-US" smtClean="0"/>
              <a:t>‹#›</a:t>
            </a:fld>
            <a:endParaRPr lang="en-US"/>
          </a:p>
        </p:txBody>
      </p:sp>
    </p:spTree>
    <p:extLst>
      <p:ext uri="{BB962C8B-B14F-4D97-AF65-F5344CB8AC3E}">
        <p14:creationId xmlns:p14="http://schemas.microsoft.com/office/powerpoint/2010/main" val="2472076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516D5C-3B75-785C-2B3B-3B064E5F31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1263139-268A-F98C-FE7B-7C085044477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6452033-9A69-0A49-8B2C-C3545CD1F58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FD3E196-9443-F749-8B4E-8055978CC8BE}"/>
              </a:ext>
            </a:extLst>
          </p:cNvPr>
          <p:cNvSpPr>
            <a:spLocks noGrp="1"/>
          </p:cNvSpPr>
          <p:nvPr>
            <p:ph type="dt" sz="half" idx="10"/>
          </p:nvPr>
        </p:nvSpPr>
        <p:spPr/>
        <p:txBody>
          <a:bodyPr/>
          <a:lstStyle/>
          <a:p>
            <a:fld id="{FF228894-4137-4AF2-AC9E-BAE69C042F20}" type="datetimeFigureOut">
              <a:rPr lang="en-US" smtClean="0"/>
              <a:t>11/19/2024</a:t>
            </a:fld>
            <a:endParaRPr lang="en-US"/>
          </a:p>
        </p:txBody>
      </p:sp>
      <p:sp>
        <p:nvSpPr>
          <p:cNvPr id="6" name="Footer Placeholder 5">
            <a:extLst>
              <a:ext uri="{FF2B5EF4-FFF2-40B4-BE49-F238E27FC236}">
                <a16:creationId xmlns:a16="http://schemas.microsoft.com/office/drawing/2014/main" id="{37E9D868-C1C7-DEA4-BE3F-373C058210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FA0FD4-C442-7B3F-DD50-B88D03ECE822}"/>
              </a:ext>
            </a:extLst>
          </p:cNvPr>
          <p:cNvSpPr>
            <a:spLocks noGrp="1"/>
          </p:cNvSpPr>
          <p:nvPr>
            <p:ph type="sldNum" sz="quarter" idx="12"/>
          </p:nvPr>
        </p:nvSpPr>
        <p:spPr/>
        <p:txBody>
          <a:bodyPr/>
          <a:lstStyle/>
          <a:p>
            <a:fld id="{C92E8AC3-301E-4AC8-9FC6-85025E0FCF8A}" type="slidenum">
              <a:rPr lang="en-US" smtClean="0"/>
              <a:t>‹#›</a:t>
            </a:fld>
            <a:endParaRPr lang="en-US"/>
          </a:p>
        </p:txBody>
      </p:sp>
    </p:spTree>
    <p:extLst>
      <p:ext uri="{BB962C8B-B14F-4D97-AF65-F5344CB8AC3E}">
        <p14:creationId xmlns:p14="http://schemas.microsoft.com/office/powerpoint/2010/main" val="5803964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497152-E6B4-7DE8-405E-10A34F37789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B5BD4FB-007E-47E1-2449-C7EDBFEA73F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6B89F6D-E729-3C94-F3B2-0C7B2430166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DA939DF-795C-2BD7-2354-B37EA24F5F5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1DED818-2B00-DC51-FEEA-961A3A2E2AD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82AE924-F775-60BB-D454-BA0C68C58517}"/>
              </a:ext>
            </a:extLst>
          </p:cNvPr>
          <p:cNvSpPr>
            <a:spLocks noGrp="1"/>
          </p:cNvSpPr>
          <p:nvPr>
            <p:ph type="dt" sz="half" idx="10"/>
          </p:nvPr>
        </p:nvSpPr>
        <p:spPr/>
        <p:txBody>
          <a:bodyPr/>
          <a:lstStyle/>
          <a:p>
            <a:fld id="{FF228894-4137-4AF2-AC9E-BAE69C042F20}" type="datetimeFigureOut">
              <a:rPr lang="en-US" smtClean="0"/>
              <a:t>11/19/2024</a:t>
            </a:fld>
            <a:endParaRPr lang="en-US"/>
          </a:p>
        </p:txBody>
      </p:sp>
      <p:sp>
        <p:nvSpPr>
          <p:cNvPr id="8" name="Footer Placeholder 7">
            <a:extLst>
              <a:ext uri="{FF2B5EF4-FFF2-40B4-BE49-F238E27FC236}">
                <a16:creationId xmlns:a16="http://schemas.microsoft.com/office/drawing/2014/main" id="{3A4D2C3C-723F-B3BB-2338-4F44852C2A5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91D0F90-5D05-D7E1-8A65-9333D1C9669D}"/>
              </a:ext>
            </a:extLst>
          </p:cNvPr>
          <p:cNvSpPr>
            <a:spLocks noGrp="1"/>
          </p:cNvSpPr>
          <p:nvPr>
            <p:ph type="sldNum" sz="quarter" idx="12"/>
          </p:nvPr>
        </p:nvSpPr>
        <p:spPr/>
        <p:txBody>
          <a:bodyPr/>
          <a:lstStyle/>
          <a:p>
            <a:fld id="{C92E8AC3-301E-4AC8-9FC6-85025E0FCF8A}" type="slidenum">
              <a:rPr lang="en-US" smtClean="0"/>
              <a:t>‹#›</a:t>
            </a:fld>
            <a:endParaRPr lang="en-US"/>
          </a:p>
        </p:txBody>
      </p:sp>
    </p:spTree>
    <p:extLst>
      <p:ext uri="{BB962C8B-B14F-4D97-AF65-F5344CB8AC3E}">
        <p14:creationId xmlns:p14="http://schemas.microsoft.com/office/powerpoint/2010/main" val="3314688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AF96EC-7A06-7E8F-6245-DA7ADEBD1FE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F090886-B349-7F14-2DC5-096E76C4982A}"/>
              </a:ext>
            </a:extLst>
          </p:cNvPr>
          <p:cNvSpPr>
            <a:spLocks noGrp="1"/>
          </p:cNvSpPr>
          <p:nvPr>
            <p:ph type="dt" sz="half" idx="10"/>
          </p:nvPr>
        </p:nvSpPr>
        <p:spPr/>
        <p:txBody>
          <a:bodyPr/>
          <a:lstStyle/>
          <a:p>
            <a:fld id="{FF228894-4137-4AF2-AC9E-BAE69C042F20}" type="datetimeFigureOut">
              <a:rPr lang="en-US" smtClean="0"/>
              <a:t>11/19/2024</a:t>
            </a:fld>
            <a:endParaRPr lang="en-US"/>
          </a:p>
        </p:txBody>
      </p:sp>
      <p:sp>
        <p:nvSpPr>
          <p:cNvPr id="4" name="Footer Placeholder 3">
            <a:extLst>
              <a:ext uri="{FF2B5EF4-FFF2-40B4-BE49-F238E27FC236}">
                <a16:creationId xmlns:a16="http://schemas.microsoft.com/office/drawing/2014/main" id="{F81F1060-8A5F-2CF7-CD22-677DE8DB988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A005874-4B9B-B0A2-7EF1-56491FD7666C}"/>
              </a:ext>
            </a:extLst>
          </p:cNvPr>
          <p:cNvSpPr>
            <a:spLocks noGrp="1"/>
          </p:cNvSpPr>
          <p:nvPr>
            <p:ph type="sldNum" sz="quarter" idx="12"/>
          </p:nvPr>
        </p:nvSpPr>
        <p:spPr/>
        <p:txBody>
          <a:bodyPr/>
          <a:lstStyle/>
          <a:p>
            <a:fld id="{C92E8AC3-301E-4AC8-9FC6-85025E0FCF8A}" type="slidenum">
              <a:rPr lang="en-US" smtClean="0"/>
              <a:t>‹#›</a:t>
            </a:fld>
            <a:endParaRPr lang="en-US"/>
          </a:p>
        </p:txBody>
      </p:sp>
    </p:spTree>
    <p:extLst>
      <p:ext uri="{BB962C8B-B14F-4D97-AF65-F5344CB8AC3E}">
        <p14:creationId xmlns:p14="http://schemas.microsoft.com/office/powerpoint/2010/main" val="101248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8BD74F3-1AB8-A47F-E4CE-5A8DD249ED3C}"/>
              </a:ext>
            </a:extLst>
          </p:cNvPr>
          <p:cNvSpPr>
            <a:spLocks noGrp="1"/>
          </p:cNvSpPr>
          <p:nvPr>
            <p:ph type="dt" sz="half" idx="10"/>
          </p:nvPr>
        </p:nvSpPr>
        <p:spPr/>
        <p:txBody>
          <a:bodyPr/>
          <a:lstStyle/>
          <a:p>
            <a:fld id="{FF228894-4137-4AF2-AC9E-BAE69C042F20}" type="datetimeFigureOut">
              <a:rPr lang="en-US" smtClean="0"/>
              <a:t>11/19/2024</a:t>
            </a:fld>
            <a:endParaRPr lang="en-US"/>
          </a:p>
        </p:txBody>
      </p:sp>
      <p:sp>
        <p:nvSpPr>
          <p:cNvPr id="3" name="Footer Placeholder 2">
            <a:extLst>
              <a:ext uri="{FF2B5EF4-FFF2-40B4-BE49-F238E27FC236}">
                <a16:creationId xmlns:a16="http://schemas.microsoft.com/office/drawing/2014/main" id="{CE3FA059-A4A4-B960-B6A5-5C90CDA6D51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55C926A-B47B-286C-D27D-4141B071C494}"/>
              </a:ext>
            </a:extLst>
          </p:cNvPr>
          <p:cNvSpPr>
            <a:spLocks noGrp="1"/>
          </p:cNvSpPr>
          <p:nvPr>
            <p:ph type="sldNum" sz="quarter" idx="12"/>
          </p:nvPr>
        </p:nvSpPr>
        <p:spPr/>
        <p:txBody>
          <a:bodyPr/>
          <a:lstStyle/>
          <a:p>
            <a:fld id="{C92E8AC3-301E-4AC8-9FC6-85025E0FCF8A}" type="slidenum">
              <a:rPr lang="en-US" smtClean="0"/>
              <a:t>‹#›</a:t>
            </a:fld>
            <a:endParaRPr lang="en-US"/>
          </a:p>
        </p:txBody>
      </p:sp>
    </p:spTree>
    <p:extLst>
      <p:ext uri="{BB962C8B-B14F-4D97-AF65-F5344CB8AC3E}">
        <p14:creationId xmlns:p14="http://schemas.microsoft.com/office/powerpoint/2010/main" val="132899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6E62F-1433-946F-710D-6F8D3F18EE0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198F8E1-A0D5-0DFC-5A9A-CC4FE8CB6DF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BEDF15F-8C2E-AA95-D390-BE9E0414CE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04D5498-80B6-0A82-6AF8-BBFEFE5507D9}"/>
              </a:ext>
            </a:extLst>
          </p:cNvPr>
          <p:cNvSpPr>
            <a:spLocks noGrp="1"/>
          </p:cNvSpPr>
          <p:nvPr>
            <p:ph type="dt" sz="half" idx="10"/>
          </p:nvPr>
        </p:nvSpPr>
        <p:spPr/>
        <p:txBody>
          <a:bodyPr/>
          <a:lstStyle/>
          <a:p>
            <a:fld id="{FF228894-4137-4AF2-AC9E-BAE69C042F20}" type="datetimeFigureOut">
              <a:rPr lang="en-US" smtClean="0"/>
              <a:t>11/19/2024</a:t>
            </a:fld>
            <a:endParaRPr lang="en-US"/>
          </a:p>
        </p:txBody>
      </p:sp>
      <p:sp>
        <p:nvSpPr>
          <p:cNvPr id="6" name="Footer Placeholder 5">
            <a:extLst>
              <a:ext uri="{FF2B5EF4-FFF2-40B4-BE49-F238E27FC236}">
                <a16:creationId xmlns:a16="http://schemas.microsoft.com/office/drawing/2014/main" id="{F774AB37-25DE-9B24-083F-EA01AA7CD3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9E425F8-5488-14F1-16DE-A7A01ADF2F54}"/>
              </a:ext>
            </a:extLst>
          </p:cNvPr>
          <p:cNvSpPr>
            <a:spLocks noGrp="1"/>
          </p:cNvSpPr>
          <p:nvPr>
            <p:ph type="sldNum" sz="quarter" idx="12"/>
          </p:nvPr>
        </p:nvSpPr>
        <p:spPr/>
        <p:txBody>
          <a:bodyPr/>
          <a:lstStyle/>
          <a:p>
            <a:fld id="{C92E8AC3-301E-4AC8-9FC6-85025E0FCF8A}" type="slidenum">
              <a:rPr lang="en-US" smtClean="0"/>
              <a:t>‹#›</a:t>
            </a:fld>
            <a:endParaRPr lang="en-US"/>
          </a:p>
        </p:txBody>
      </p:sp>
    </p:spTree>
    <p:extLst>
      <p:ext uri="{BB962C8B-B14F-4D97-AF65-F5344CB8AC3E}">
        <p14:creationId xmlns:p14="http://schemas.microsoft.com/office/powerpoint/2010/main" val="6283068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4A3D2A-1E55-7006-5B01-79D994E2BD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5148B5B-44AD-D2CF-767B-C9672C97890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DF34C26-AFC9-03FA-C31A-B368846463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B27C032-D328-40A0-6BBC-F632421C67AC}"/>
              </a:ext>
            </a:extLst>
          </p:cNvPr>
          <p:cNvSpPr>
            <a:spLocks noGrp="1"/>
          </p:cNvSpPr>
          <p:nvPr>
            <p:ph type="dt" sz="half" idx="10"/>
          </p:nvPr>
        </p:nvSpPr>
        <p:spPr/>
        <p:txBody>
          <a:bodyPr/>
          <a:lstStyle/>
          <a:p>
            <a:fld id="{FF228894-4137-4AF2-AC9E-BAE69C042F20}" type="datetimeFigureOut">
              <a:rPr lang="en-US" smtClean="0"/>
              <a:t>11/19/2024</a:t>
            </a:fld>
            <a:endParaRPr lang="en-US"/>
          </a:p>
        </p:txBody>
      </p:sp>
      <p:sp>
        <p:nvSpPr>
          <p:cNvPr id="6" name="Footer Placeholder 5">
            <a:extLst>
              <a:ext uri="{FF2B5EF4-FFF2-40B4-BE49-F238E27FC236}">
                <a16:creationId xmlns:a16="http://schemas.microsoft.com/office/drawing/2014/main" id="{169AA2D8-1300-2CE8-25A5-6AE9529D4F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231A964-8DBD-63FE-A65E-8DBA86BA7223}"/>
              </a:ext>
            </a:extLst>
          </p:cNvPr>
          <p:cNvSpPr>
            <a:spLocks noGrp="1"/>
          </p:cNvSpPr>
          <p:nvPr>
            <p:ph type="sldNum" sz="quarter" idx="12"/>
          </p:nvPr>
        </p:nvSpPr>
        <p:spPr/>
        <p:txBody>
          <a:bodyPr/>
          <a:lstStyle/>
          <a:p>
            <a:fld id="{C92E8AC3-301E-4AC8-9FC6-85025E0FCF8A}" type="slidenum">
              <a:rPr lang="en-US" smtClean="0"/>
              <a:t>‹#›</a:t>
            </a:fld>
            <a:endParaRPr lang="en-US"/>
          </a:p>
        </p:txBody>
      </p:sp>
    </p:spTree>
    <p:extLst>
      <p:ext uri="{BB962C8B-B14F-4D97-AF65-F5344CB8AC3E}">
        <p14:creationId xmlns:p14="http://schemas.microsoft.com/office/powerpoint/2010/main" val="1835102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B300B4-DD06-A8CF-1E0B-1907F86A1EE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0447763-0AD5-4C4A-DE0F-E34B2A2CE28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E4A369-FFBE-8AD5-9B08-6F330ADCE24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F228894-4137-4AF2-AC9E-BAE69C042F20}" type="datetimeFigureOut">
              <a:rPr lang="en-US" smtClean="0"/>
              <a:t>11/19/2024</a:t>
            </a:fld>
            <a:endParaRPr lang="en-US"/>
          </a:p>
        </p:txBody>
      </p:sp>
      <p:sp>
        <p:nvSpPr>
          <p:cNvPr id="5" name="Footer Placeholder 4">
            <a:extLst>
              <a:ext uri="{FF2B5EF4-FFF2-40B4-BE49-F238E27FC236}">
                <a16:creationId xmlns:a16="http://schemas.microsoft.com/office/drawing/2014/main" id="{F5444D3F-5E4E-AA8B-476B-AF300C540B8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86CD0810-485E-24FF-258D-F654C6CD526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92E8AC3-301E-4AC8-9FC6-85025E0FCF8A}" type="slidenum">
              <a:rPr lang="en-US" smtClean="0"/>
              <a:t>‹#›</a:t>
            </a:fld>
            <a:endParaRPr lang="en-US"/>
          </a:p>
        </p:txBody>
      </p:sp>
    </p:spTree>
    <p:extLst>
      <p:ext uri="{BB962C8B-B14F-4D97-AF65-F5344CB8AC3E}">
        <p14:creationId xmlns:p14="http://schemas.microsoft.com/office/powerpoint/2010/main" val="6766234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2803" y="6541477"/>
            <a:ext cx="11957538" cy="221836"/>
          </a:xfrm>
          <a:prstGeom prst="rect">
            <a:avLst/>
          </a:prstGeom>
          <a:solidFill>
            <a:schemeClr val="accent1">
              <a:lumMod val="7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232658" y="6448594"/>
            <a:ext cx="11697827" cy="92883"/>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a:stCxn id="4" idx="1"/>
            <a:endCxn id="4" idx="3"/>
          </p:cNvCxnSpPr>
          <p:nvPr/>
        </p:nvCxnSpPr>
        <p:spPr>
          <a:xfrm>
            <a:off x="102803" y="6652395"/>
            <a:ext cx="11957538" cy="0"/>
          </a:xfrm>
          <a:prstGeom prst="line">
            <a:avLst/>
          </a:prstGeom>
        </p:spPr>
        <p:style>
          <a:lnRef idx="1">
            <a:schemeClr val="accent4"/>
          </a:lnRef>
          <a:fillRef idx="0">
            <a:schemeClr val="accent4"/>
          </a:fillRef>
          <a:effectRef idx="0">
            <a:schemeClr val="accent4"/>
          </a:effectRef>
          <a:fontRef idx="minor">
            <a:schemeClr val="tx1"/>
          </a:fontRef>
        </p:style>
      </p:cxnSp>
      <p:sp>
        <p:nvSpPr>
          <p:cNvPr id="9" name="Rectangle 8"/>
          <p:cNvSpPr/>
          <p:nvPr/>
        </p:nvSpPr>
        <p:spPr>
          <a:xfrm>
            <a:off x="102803" y="0"/>
            <a:ext cx="11957538" cy="221836"/>
          </a:xfrm>
          <a:prstGeom prst="rect">
            <a:avLst/>
          </a:prstGeom>
          <a:solidFill>
            <a:schemeClr val="accent1">
              <a:lumMod val="7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32658" y="197270"/>
            <a:ext cx="11697827" cy="92883"/>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102801" y="110918"/>
            <a:ext cx="11957538" cy="0"/>
          </a:xfrm>
          <a:prstGeom prst="line">
            <a:avLst/>
          </a:prstGeom>
        </p:spPr>
        <p:style>
          <a:lnRef idx="1">
            <a:schemeClr val="accent4"/>
          </a:lnRef>
          <a:fillRef idx="0">
            <a:schemeClr val="accent4"/>
          </a:fillRef>
          <a:effectRef idx="0">
            <a:schemeClr val="accent4"/>
          </a:effectRef>
          <a:fontRef idx="minor">
            <a:schemeClr val="tx1"/>
          </a:fontRef>
        </p:style>
      </p:cxnSp>
      <p:pic>
        <p:nvPicPr>
          <p:cNvPr id="8" name="Picture 7"/>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75825" y="6055613"/>
            <a:ext cx="1411490" cy="802387"/>
          </a:xfrm>
          <a:prstGeom prst="ellipse">
            <a:avLst/>
          </a:prstGeom>
          <a:ln>
            <a:noFill/>
          </a:ln>
          <a:effectLst>
            <a:softEdge rad="112500"/>
          </a:effectLst>
        </p:spPr>
      </p:pic>
      <p:sp>
        <p:nvSpPr>
          <p:cNvPr id="2" name="Title 1"/>
          <p:cNvSpPr>
            <a:spLocks noGrp="1"/>
          </p:cNvSpPr>
          <p:nvPr>
            <p:ph type="ctrTitle"/>
          </p:nvPr>
        </p:nvSpPr>
        <p:spPr>
          <a:xfrm>
            <a:off x="1509570" y="503900"/>
            <a:ext cx="9144000" cy="2387600"/>
          </a:xfrm>
        </p:spPr>
        <p:txBody>
          <a:bodyPr>
            <a:normAutofit/>
          </a:bodyPr>
          <a:lstStyle/>
          <a:p>
            <a:r>
              <a:rPr lang="en-US" sz="8000" dirty="0">
                <a:solidFill>
                  <a:srgbClr val="0070C0"/>
                </a:solidFill>
                <a:latin typeface="Times New Roman" panose="02020603050405020304" pitchFamily="18" charset="0"/>
                <a:cs typeface="Times New Roman" panose="02020603050405020304" pitchFamily="18" charset="0"/>
              </a:rPr>
              <a:t>Connecticut Opioid Settlement Fund</a:t>
            </a:r>
          </a:p>
        </p:txBody>
      </p:sp>
      <p:sp>
        <p:nvSpPr>
          <p:cNvPr id="3" name="Subtitle 2"/>
          <p:cNvSpPr>
            <a:spLocks noGrp="1"/>
          </p:cNvSpPr>
          <p:nvPr>
            <p:ph type="subTitle" idx="1"/>
          </p:nvPr>
        </p:nvSpPr>
        <p:spPr>
          <a:xfrm>
            <a:off x="428915" y="3275032"/>
            <a:ext cx="11305309" cy="2274056"/>
          </a:xfrm>
        </p:spPr>
        <p:txBody>
          <a:bodyPr>
            <a:normAutofit/>
          </a:bodyPr>
          <a:lstStyle/>
          <a:p>
            <a:r>
              <a:rPr lang="en-US" sz="4800" dirty="0">
                <a:solidFill>
                  <a:srgbClr val="00B0F0"/>
                </a:solidFill>
                <a:latin typeface="Times New Roman" panose="02020603050405020304" pitchFamily="18" charset="0"/>
                <a:cs typeface="Times New Roman" panose="02020603050405020304" pitchFamily="18" charset="0"/>
              </a:rPr>
              <a:t>Update and Approved Recommendations </a:t>
            </a:r>
          </a:p>
          <a:p>
            <a:endParaRPr lang="en-US" sz="2800" dirty="0">
              <a:solidFill>
                <a:srgbClr val="7030A0"/>
              </a:solidFill>
              <a:latin typeface="Times New Roman" panose="02020603050405020304" pitchFamily="18" charset="0"/>
              <a:cs typeface="Times New Roman" panose="02020603050405020304" pitchFamily="18" charset="0"/>
            </a:endParaRPr>
          </a:p>
          <a:p>
            <a:r>
              <a:rPr lang="en-US" sz="2800">
                <a:solidFill>
                  <a:srgbClr val="002060"/>
                </a:solidFill>
                <a:latin typeface="Times New Roman" panose="02020603050405020304" pitchFamily="18" charset="0"/>
                <a:cs typeface="Times New Roman" panose="02020603050405020304" pitchFamily="18" charset="0"/>
              </a:rPr>
              <a:t>November 19, </a:t>
            </a:r>
            <a:r>
              <a:rPr lang="en-US" sz="2800" dirty="0">
                <a:solidFill>
                  <a:srgbClr val="002060"/>
                </a:solidFill>
                <a:latin typeface="Times New Roman" panose="02020603050405020304" pitchFamily="18" charset="0"/>
                <a:cs typeface="Times New Roman" panose="02020603050405020304" pitchFamily="18" charset="0"/>
              </a:rPr>
              <a:t>2024</a:t>
            </a:r>
          </a:p>
        </p:txBody>
      </p:sp>
      <p:sp>
        <p:nvSpPr>
          <p:cNvPr id="6" name="Slide Number Placeholder 5">
            <a:extLst>
              <a:ext uri="{FF2B5EF4-FFF2-40B4-BE49-F238E27FC236}">
                <a16:creationId xmlns:a16="http://schemas.microsoft.com/office/drawing/2014/main" id="{990FFBCD-F9E0-292D-4F72-A262560B49E6}"/>
              </a:ext>
            </a:extLst>
          </p:cNvPr>
          <p:cNvSpPr>
            <a:spLocks noGrp="1"/>
          </p:cNvSpPr>
          <p:nvPr>
            <p:ph type="sldNum" sz="quarter" idx="12"/>
          </p:nvPr>
        </p:nvSpPr>
        <p:spPr/>
        <p:txBody>
          <a:bodyPr/>
          <a:lstStyle/>
          <a:p>
            <a:fld id="{82A84467-BEE8-4369-9D7A-1C7E11BEFFC7}" type="slidenum">
              <a:rPr lang="en-US" smtClean="0"/>
              <a:t>1</a:t>
            </a:fld>
            <a:endParaRPr lang="en-US"/>
          </a:p>
        </p:txBody>
      </p:sp>
    </p:spTree>
    <p:extLst>
      <p:ext uri="{BB962C8B-B14F-4D97-AF65-F5344CB8AC3E}">
        <p14:creationId xmlns:p14="http://schemas.microsoft.com/office/powerpoint/2010/main" val="37308267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2803" y="6541477"/>
            <a:ext cx="11957538" cy="221836"/>
          </a:xfrm>
          <a:prstGeom prst="rect">
            <a:avLst/>
          </a:prstGeom>
          <a:solidFill>
            <a:schemeClr val="accent1">
              <a:lumMod val="7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232658" y="6448594"/>
            <a:ext cx="11697827" cy="92883"/>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a:stCxn id="4" idx="1"/>
            <a:endCxn id="4" idx="3"/>
          </p:cNvCxnSpPr>
          <p:nvPr/>
        </p:nvCxnSpPr>
        <p:spPr>
          <a:xfrm>
            <a:off x="102803" y="6652395"/>
            <a:ext cx="11957538" cy="0"/>
          </a:xfrm>
          <a:prstGeom prst="line">
            <a:avLst/>
          </a:prstGeom>
        </p:spPr>
        <p:style>
          <a:lnRef idx="1">
            <a:schemeClr val="accent4"/>
          </a:lnRef>
          <a:fillRef idx="0">
            <a:schemeClr val="accent4"/>
          </a:fillRef>
          <a:effectRef idx="0">
            <a:schemeClr val="accent4"/>
          </a:effectRef>
          <a:fontRef idx="minor">
            <a:schemeClr val="tx1"/>
          </a:fontRef>
        </p:style>
      </p:cxnSp>
      <p:sp>
        <p:nvSpPr>
          <p:cNvPr id="9" name="Rectangle 8"/>
          <p:cNvSpPr/>
          <p:nvPr/>
        </p:nvSpPr>
        <p:spPr>
          <a:xfrm>
            <a:off x="102803" y="0"/>
            <a:ext cx="11957538" cy="221836"/>
          </a:xfrm>
          <a:prstGeom prst="rect">
            <a:avLst/>
          </a:prstGeom>
          <a:solidFill>
            <a:schemeClr val="accent1">
              <a:lumMod val="7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32658" y="197270"/>
            <a:ext cx="11697827" cy="92883"/>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102801" y="110918"/>
            <a:ext cx="11957538" cy="0"/>
          </a:xfrm>
          <a:prstGeom prst="line">
            <a:avLst/>
          </a:prstGeom>
        </p:spPr>
        <p:style>
          <a:lnRef idx="1">
            <a:schemeClr val="accent4"/>
          </a:lnRef>
          <a:fillRef idx="0">
            <a:schemeClr val="accent4"/>
          </a:fillRef>
          <a:effectRef idx="0">
            <a:schemeClr val="accent4"/>
          </a:effectRef>
          <a:fontRef idx="minor">
            <a:schemeClr val="tx1"/>
          </a:fontRef>
        </p:style>
      </p:cxnSp>
      <p:pic>
        <p:nvPicPr>
          <p:cNvPr id="8" name="Picture 7"/>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75825" y="6055613"/>
            <a:ext cx="1411490" cy="802387"/>
          </a:xfrm>
          <a:prstGeom prst="ellipse">
            <a:avLst/>
          </a:prstGeom>
          <a:ln>
            <a:noFill/>
          </a:ln>
          <a:effectLst>
            <a:softEdge rad="112500"/>
          </a:effectLst>
        </p:spPr>
      </p:pic>
      <p:sp>
        <p:nvSpPr>
          <p:cNvPr id="17" name="Title 16">
            <a:extLst>
              <a:ext uri="{FF2B5EF4-FFF2-40B4-BE49-F238E27FC236}">
                <a16:creationId xmlns:a16="http://schemas.microsoft.com/office/drawing/2014/main" id="{2DD2B92D-970A-8DD7-B098-7B644B440754}"/>
              </a:ext>
            </a:extLst>
          </p:cNvPr>
          <p:cNvSpPr>
            <a:spLocks noGrp="1"/>
          </p:cNvSpPr>
          <p:nvPr>
            <p:ph type="title"/>
          </p:nvPr>
        </p:nvSpPr>
        <p:spPr>
          <a:xfrm>
            <a:off x="261515" y="284560"/>
            <a:ext cx="11668970" cy="1269570"/>
          </a:xfrm>
        </p:spPr>
        <p:txBody>
          <a:bodyPr>
            <a:normAutofit fontScale="90000"/>
          </a:bodyPr>
          <a:lstStyle/>
          <a:p>
            <a:pPr algn="ctr"/>
            <a:r>
              <a:rPr lang="en-US" dirty="0">
                <a:solidFill>
                  <a:srgbClr val="0070C0"/>
                </a:solidFill>
              </a:rPr>
              <a:t>Emergency Department Treatment Bridge </a:t>
            </a:r>
            <a:br>
              <a:rPr lang="en-US" dirty="0">
                <a:solidFill>
                  <a:srgbClr val="0070C0"/>
                </a:solidFill>
              </a:rPr>
            </a:br>
            <a:r>
              <a:rPr lang="en-US" dirty="0">
                <a:solidFill>
                  <a:srgbClr val="0070C0"/>
                </a:solidFill>
              </a:rPr>
              <a:t>Approved September 2024</a:t>
            </a:r>
          </a:p>
        </p:txBody>
      </p:sp>
      <p:sp>
        <p:nvSpPr>
          <p:cNvPr id="3" name="Subtitle 2"/>
          <p:cNvSpPr>
            <a:spLocks noGrp="1"/>
          </p:cNvSpPr>
          <p:nvPr>
            <p:ph idx="1"/>
          </p:nvPr>
        </p:nvSpPr>
        <p:spPr>
          <a:xfrm>
            <a:off x="748981" y="1493417"/>
            <a:ext cx="10665178" cy="4622910"/>
          </a:xfrm>
        </p:spPr>
        <p:txBody>
          <a:bodyPr>
            <a:normAutofit lnSpcReduction="10000"/>
          </a:bodyPr>
          <a:lstStyle/>
          <a:p>
            <a:pPr marL="0" indent="0">
              <a:buNone/>
            </a:pPr>
            <a:r>
              <a:rPr lang="en-US" dirty="0">
                <a:effectLst/>
                <a:ea typeface="Calibri" panose="020F0502020204030204" pitchFamily="34" charset="0"/>
                <a:cs typeface="Times New Roman" panose="02020603050405020304" pitchFamily="18" charset="0"/>
              </a:rPr>
              <a:t>Initiative with CT hospitals to increase low-barrier Emergency Department-initiated MOUD in CT and includes funding for the following:</a:t>
            </a:r>
          </a:p>
          <a:p>
            <a:r>
              <a:rPr lang="en-US" dirty="0">
                <a:ea typeface="Calibri" panose="020F0502020204030204" pitchFamily="34" charset="0"/>
                <a:cs typeface="Times New Roman" panose="02020603050405020304" pitchFamily="18" charset="0"/>
              </a:rPr>
              <a:t>Training and technical assistance</a:t>
            </a:r>
          </a:p>
          <a:p>
            <a:r>
              <a:rPr lang="en-US" dirty="0">
                <a:effectLst/>
                <a:ea typeface="Calibri" panose="020F0502020204030204" pitchFamily="34" charset="0"/>
                <a:cs typeface="Times New Roman" panose="02020603050405020304" pitchFamily="18" charset="0"/>
              </a:rPr>
              <a:t>Development of processes to screen individuals for OUD and introduce MOUD as a treatment option</a:t>
            </a:r>
          </a:p>
          <a:p>
            <a:r>
              <a:rPr lang="en-US" dirty="0">
                <a:ea typeface="Calibri" panose="020F0502020204030204" pitchFamily="34" charset="0"/>
                <a:cs typeface="Times New Roman" panose="02020603050405020304" pitchFamily="18" charset="0"/>
              </a:rPr>
              <a:t>Support for Site Champion</a:t>
            </a:r>
          </a:p>
          <a:p>
            <a:r>
              <a:rPr lang="en-US" dirty="0">
                <a:effectLst/>
                <a:ea typeface="Calibri" panose="020F0502020204030204" pitchFamily="34" charset="0"/>
                <a:cs typeface="Times New Roman" panose="02020603050405020304" pitchFamily="18" charset="0"/>
              </a:rPr>
              <a:t>Salary and fringe costs for 2 recovery navigators per site</a:t>
            </a:r>
          </a:p>
          <a:p>
            <a:pPr marL="0" indent="0">
              <a:buNone/>
            </a:pPr>
            <a:endParaRPr lang="en-US" sz="2800" dirty="0">
              <a:cs typeface="Times New Roman" panose="02020603050405020304" pitchFamily="18" charset="0"/>
            </a:endParaRPr>
          </a:p>
          <a:p>
            <a:pPr marL="0" indent="0">
              <a:buNone/>
            </a:pPr>
            <a:r>
              <a:rPr lang="en-US" dirty="0">
                <a:cs typeface="Times New Roman" panose="02020603050405020304" pitchFamily="18" charset="0"/>
              </a:rPr>
              <a:t>Approved for 2 hospitals for 2 years. Total funding amount: $1,250,000</a:t>
            </a:r>
            <a:endParaRPr lang="en-US" sz="2800" dirty="0">
              <a:cs typeface="Times New Roman" panose="02020603050405020304" pitchFamily="18" charset="0"/>
            </a:endParaRPr>
          </a:p>
        </p:txBody>
      </p:sp>
      <p:sp>
        <p:nvSpPr>
          <p:cNvPr id="6" name="Slide Number Placeholder 5">
            <a:extLst>
              <a:ext uri="{FF2B5EF4-FFF2-40B4-BE49-F238E27FC236}">
                <a16:creationId xmlns:a16="http://schemas.microsoft.com/office/drawing/2014/main" id="{990FFBCD-F9E0-292D-4F72-A262560B49E6}"/>
              </a:ext>
            </a:extLst>
          </p:cNvPr>
          <p:cNvSpPr>
            <a:spLocks noGrp="1"/>
          </p:cNvSpPr>
          <p:nvPr>
            <p:ph type="sldNum" sz="quarter" idx="12"/>
          </p:nvPr>
        </p:nvSpPr>
        <p:spPr/>
        <p:txBody>
          <a:bodyPr/>
          <a:lstStyle/>
          <a:p>
            <a:fld id="{82A84467-BEE8-4369-9D7A-1C7E11BEFFC7}" type="slidenum">
              <a:rPr lang="en-US" smtClean="0"/>
              <a:t>10</a:t>
            </a:fld>
            <a:endParaRPr lang="en-US"/>
          </a:p>
        </p:txBody>
      </p:sp>
    </p:spTree>
    <p:extLst>
      <p:ext uri="{BB962C8B-B14F-4D97-AF65-F5344CB8AC3E}">
        <p14:creationId xmlns:p14="http://schemas.microsoft.com/office/powerpoint/2010/main" val="15155880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2803" y="6541477"/>
            <a:ext cx="11957538" cy="221836"/>
          </a:xfrm>
          <a:prstGeom prst="rect">
            <a:avLst/>
          </a:prstGeom>
          <a:solidFill>
            <a:schemeClr val="accent1">
              <a:lumMod val="7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232658" y="6448594"/>
            <a:ext cx="11697827" cy="92883"/>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a:stCxn id="4" idx="1"/>
            <a:endCxn id="4" idx="3"/>
          </p:cNvCxnSpPr>
          <p:nvPr/>
        </p:nvCxnSpPr>
        <p:spPr>
          <a:xfrm>
            <a:off x="102803" y="6652395"/>
            <a:ext cx="11957538" cy="0"/>
          </a:xfrm>
          <a:prstGeom prst="line">
            <a:avLst/>
          </a:prstGeom>
        </p:spPr>
        <p:style>
          <a:lnRef idx="1">
            <a:schemeClr val="accent4"/>
          </a:lnRef>
          <a:fillRef idx="0">
            <a:schemeClr val="accent4"/>
          </a:fillRef>
          <a:effectRef idx="0">
            <a:schemeClr val="accent4"/>
          </a:effectRef>
          <a:fontRef idx="minor">
            <a:schemeClr val="tx1"/>
          </a:fontRef>
        </p:style>
      </p:cxnSp>
      <p:sp>
        <p:nvSpPr>
          <p:cNvPr id="9" name="Rectangle 8"/>
          <p:cNvSpPr/>
          <p:nvPr/>
        </p:nvSpPr>
        <p:spPr>
          <a:xfrm>
            <a:off x="102803" y="0"/>
            <a:ext cx="11957538" cy="221836"/>
          </a:xfrm>
          <a:prstGeom prst="rect">
            <a:avLst/>
          </a:prstGeom>
          <a:solidFill>
            <a:schemeClr val="accent1">
              <a:lumMod val="7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32658" y="197270"/>
            <a:ext cx="11697827" cy="92883"/>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102801" y="110918"/>
            <a:ext cx="11957538" cy="0"/>
          </a:xfrm>
          <a:prstGeom prst="line">
            <a:avLst/>
          </a:prstGeom>
        </p:spPr>
        <p:style>
          <a:lnRef idx="1">
            <a:schemeClr val="accent4"/>
          </a:lnRef>
          <a:fillRef idx="0">
            <a:schemeClr val="accent4"/>
          </a:fillRef>
          <a:effectRef idx="0">
            <a:schemeClr val="accent4"/>
          </a:effectRef>
          <a:fontRef idx="minor">
            <a:schemeClr val="tx1"/>
          </a:fontRef>
        </p:style>
      </p:cxnSp>
      <p:pic>
        <p:nvPicPr>
          <p:cNvPr id="8" name="Picture 7"/>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75825" y="6055613"/>
            <a:ext cx="1411490" cy="802387"/>
          </a:xfrm>
          <a:prstGeom prst="ellipse">
            <a:avLst/>
          </a:prstGeom>
          <a:ln>
            <a:noFill/>
          </a:ln>
          <a:effectLst>
            <a:softEdge rad="112500"/>
          </a:effectLst>
        </p:spPr>
      </p:pic>
      <p:sp>
        <p:nvSpPr>
          <p:cNvPr id="17" name="Title 16">
            <a:extLst>
              <a:ext uri="{FF2B5EF4-FFF2-40B4-BE49-F238E27FC236}">
                <a16:creationId xmlns:a16="http://schemas.microsoft.com/office/drawing/2014/main" id="{2DD2B92D-970A-8DD7-B098-7B644B440754}"/>
              </a:ext>
            </a:extLst>
          </p:cNvPr>
          <p:cNvSpPr>
            <a:spLocks noGrp="1"/>
          </p:cNvSpPr>
          <p:nvPr>
            <p:ph type="title"/>
          </p:nvPr>
        </p:nvSpPr>
        <p:spPr>
          <a:xfrm>
            <a:off x="261515" y="284560"/>
            <a:ext cx="11668970" cy="1269570"/>
          </a:xfrm>
        </p:spPr>
        <p:txBody>
          <a:bodyPr>
            <a:normAutofit fontScale="90000"/>
          </a:bodyPr>
          <a:lstStyle/>
          <a:p>
            <a:pPr algn="ctr"/>
            <a:r>
              <a:rPr lang="en-US" dirty="0" err="1">
                <a:solidFill>
                  <a:srgbClr val="0070C0"/>
                </a:solidFill>
              </a:rPr>
              <a:t>LiveLOUD</a:t>
            </a:r>
            <a:r>
              <a:rPr lang="en-US" dirty="0">
                <a:solidFill>
                  <a:srgbClr val="0070C0"/>
                </a:solidFill>
              </a:rPr>
              <a:t> Media Campaign</a:t>
            </a:r>
            <a:br>
              <a:rPr lang="en-US" dirty="0">
                <a:solidFill>
                  <a:srgbClr val="0070C0"/>
                </a:solidFill>
              </a:rPr>
            </a:br>
            <a:r>
              <a:rPr lang="en-US" dirty="0">
                <a:solidFill>
                  <a:srgbClr val="0070C0"/>
                </a:solidFill>
              </a:rPr>
              <a:t>Approved September 2024</a:t>
            </a:r>
          </a:p>
        </p:txBody>
      </p:sp>
      <p:sp>
        <p:nvSpPr>
          <p:cNvPr id="3" name="Subtitle 2"/>
          <p:cNvSpPr>
            <a:spLocks noGrp="1"/>
          </p:cNvSpPr>
          <p:nvPr>
            <p:ph idx="1"/>
          </p:nvPr>
        </p:nvSpPr>
        <p:spPr>
          <a:xfrm>
            <a:off x="748981" y="1493417"/>
            <a:ext cx="10665178" cy="4622910"/>
          </a:xfrm>
        </p:spPr>
        <p:txBody>
          <a:bodyPr>
            <a:noAutofit/>
          </a:bodyPr>
          <a:lstStyle/>
          <a:p>
            <a:pPr marL="0" indent="0">
              <a:buNone/>
            </a:pPr>
            <a:r>
              <a:rPr lang="en-US" dirty="0">
                <a:effectLst/>
                <a:ea typeface="Calibri" panose="020F0502020204030204" pitchFamily="34" charset="0"/>
                <a:cs typeface="Times New Roman" panose="02020603050405020304" pitchFamily="18" charset="0"/>
              </a:rPr>
              <a:t>An expansion of Live LOUD to maximize the impact and reach of the public health campaign and meet the Connecticut Opioid Settlement Advisory Committee (OSAC) goals of urgently and efficiently decreasing the adverse impact of opioids. </a:t>
            </a:r>
          </a:p>
          <a:p>
            <a:r>
              <a:rPr lang="en-US" dirty="0">
                <a:cs typeface="Times New Roman" panose="02020603050405020304" pitchFamily="18" charset="0"/>
              </a:rPr>
              <a:t>Includes efforts to:</a:t>
            </a:r>
          </a:p>
          <a:p>
            <a:pPr lvl="1"/>
            <a:r>
              <a:rPr lang="en-US" sz="2800" dirty="0">
                <a:cs typeface="Times New Roman" panose="02020603050405020304" pitchFamily="18" charset="0"/>
              </a:rPr>
              <a:t>Reduce stigma</a:t>
            </a:r>
          </a:p>
          <a:p>
            <a:pPr lvl="1"/>
            <a:r>
              <a:rPr lang="en-US" sz="2800" dirty="0">
                <a:cs typeface="Times New Roman" panose="02020603050405020304" pitchFamily="18" charset="0"/>
              </a:rPr>
              <a:t>Raise awareness about recovery pathways</a:t>
            </a:r>
          </a:p>
          <a:p>
            <a:pPr lvl="1"/>
            <a:r>
              <a:rPr lang="en-US" sz="2800" dirty="0">
                <a:cs typeface="Times New Roman" panose="02020603050405020304" pitchFamily="18" charset="0"/>
              </a:rPr>
              <a:t>Prevention and harm reduction information</a:t>
            </a:r>
          </a:p>
          <a:p>
            <a:pPr marL="0" indent="0">
              <a:buNone/>
            </a:pPr>
            <a:r>
              <a:rPr lang="en-US" dirty="0">
                <a:cs typeface="Times New Roman" panose="02020603050405020304" pitchFamily="18" charset="0"/>
              </a:rPr>
              <a:t>Approved funding for one year: $600,000</a:t>
            </a:r>
          </a:p>
        </p:txBody>
      </p:sp>
      <p:sp>
        <p:nvSpPr>
          <p:cNvPr id="6" name="Slide Number Placeholder 5">
            <a:extLst>
              <a:ext uri="{FF2B5EF4-FFF2-40B4-BE49-F238E27FC236}">
                <a16:creationId xmlns:a16="http://schemas.microsoft.com/office/drawing/2014/main" id="{990FFBCD-F9E0-292D-4F72-A262560B49E6}"/>
              </a:ext>
            </a:extLst>
          </p:cNvPr>
          <p:cNvSpPr>
            <a:spLocks noGrp="1"/>
          </p:cNvSpPr>
          <p:nvPr>
            <p:ph type="sldNum" sz="quarter" idx="12"/>
          </p:nvPr>
        </p:nvSpPr>
        <p:spPr/>
        <p:txBody>
          <a:bodyPr/>
          <a:lstStyle/>
          <a:p>
            <a:fld id="{82A84467-BEE8-4369-9D7A-1C7E11BEFFC7}" type="slidenum">
              <a:rPr lang="en-US" smtClean="0"/>
              <a:t>11</a:t>
            </a:fld>
            <a:endParaRPr lang="en-US"/>
          </a:p>
        </p:txBody>
      </p:sp>
    </p:spTree>
    <p:extLst>
      <p:ext uri="{BB962C8B-B14F-4D97-AF65-F5344CB8AC3E}">
        <p14:creationId xmlns:p14="http://schemas.microsoft.com/office/powerpoint/2010/main" val="5507850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2803" y="6541477"/>
            <a:ext cx="11957538" cy="221836"/>
          </a:xfrm>
          <a:prstGeom prst="rect">
            <a:avLst/>
          </a:prstGeom>
          <a:solidFill>
            <a:schemeClr val="accent1">
              <a:lumMod val="7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232658" y="6448594"/>
            <a:ext cx="11697827" cy="92883"/>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a:stCxn id="4" idx="1"/>
            <a:endCxn id="4" idx="3"/>
          </p:cNvCxnSpPr>
          <p:nvPr/>
        </p:nvCxnSpPr>
        <p:spPr>
          <a:xfrm>
            <a:off x="102803" y="6652395"/>
            <a:ext cx="11957538" cy="0"/>
          </a:xfrm>
          <a:prstGeom prst="line">
            <a:avLst/>
          </a:prstGeom>
        </p:spPr>
        <p:style>
          <a:lnRef idx="1">
            <a:schemeClr val="accent4"/>
          </a:lnRef>
          <a:fillRef idx="0">
            <a:schemeClr val="accent4"/>
          </a:fillRef>
          <a:effectRef idx="0">
            <a:schemeClr val="accent4"/>
          </a:effectRef>
          <a:fontRef idx="minor">
            <a:schemeClr val="tx1"/>
          </a:fontRef>
        </p:style>
      </p:cxnSp>
      <p:sp>
        <p:nvSpPr>
          <p:cNvPr id="9" name="Rectangle 8"/>
          <p:cNvSpPr/>
          <p:nvPr/>
        </p:nvSpPr>
        <p:spPr>
          <a:xfrm>
            <a:off x="102803" y="0"/>
            <a:ext cx="11957538" cy="221836"/>
          </a:xfrm>
          <a:prstGeom prst="rect">
            <a:avLst/>
          </a:prstGeom>
          <a:solidFill>
            <a:schemeClr val="accent1">
              <a:lumMod val="7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32658" y="197270"/>
            <a:ext cx="11697827" cy="92883"/>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102801" y="110918"/>
            <a:ext cx="11957538" cy="0"/>
          </a:xfrm>
          <a:prstGeom prst="line">
            <a:avLst/>
          </a:prstGeom>
        </p:spPr>
        <p:style>
          <a:lnRef idx="1">
            <a:schemeClr val="accent4"/>
          </a:lnRef>
          <a:fillRef idx="0">
            <a:schemeClr val="accent4"/>
          </a:fillRef>
          <a:effectRef idx="0">
            <a:schemeClr val="accent4"/>
          </a:effectRef>
          <a:fontRef idx="minor">
            <a:schemeClr val="tx1"/>
          </a:fontRef>
        </p:style>
      </p:cxnSp>
      <p:pic>
        <p:nvPicPr>
          <p:cNvPr id="8" name="Picture 7"/>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75825" y="6055613"/>
            <a:ext cx="1411490" cy="802387"/>
          </a:xfrm>
          <a:prstGeom prst="ellipse">
            <a:avLst/>
          </a:prstGeom>
          <a:ln>
            <a:noFill/>
          </a:ln>
          <a:effectLst>
            <a:softEdge rad="112500"/>
          </a:effectLst>
        </p:spPr>
      </p:pic>
      <p:sp>
        <p:nvSpPr>
          <p:cNvPr id="17" name="Title 16">
            <a:extLst>
              <a:ext uri="{FF2B5EF4-FFF2-40B4-BE49-F238E27FC236}">
                <a16:creationId xmlns:a16="http://schemas.microsoft.com/office/drawing/2014/main" id="{2DD2B92D-970A-8DD7-B098-7B644B440754}"/>
              </a:ext>
            </a:extLst>
          </p:cNvPr>
          <p:cNvSpPr>
            <a:spLocks noGrp="1"/>
          </p:cNvSpPr>
          <p:nvPr>
            <p:ph type="title"/>
          </p:nvPr>
        </p:nvSpPr>
        <p:spPr>
          <a:xfrm>
            <a:off x="261515" y="284560"/>
            <a:ext cx="11668970" cy="1269570"/>
          </a:xfrm>
        </p:spPr>
        <p:txBody>
          <a:bodyPr>
            <a:normAutofit fontScale="90000"/>
          </a:bodyPr>
          <a:lstStyle/>
          <a:p>
            <a:pPr algn="ctr"/>
            <a:r>
              <a:rPr lang="en-US" dirty="0">
                <a:solidFill>
                  <a:srgbClr val="0070C0"/>
                </a:solidFill>
              </a:rPr>
              <a:t>Contingency Management</a:t>
            </a:r>
            <a:br>
              <a:rPr lang="en-US" dirty="0">
                <a:solidFill>
                  <a:srgbClr val="0070C0"/>
                </a:solidFill>
              </a:rPr>
            </a:br>
            <a:r>
              <a:rPr lang="en-US" dirty="0">
                <a:solidFill>
                  <a:srgbClr val="0070C0"/>
                </a:solidFill>
              </a:rPr>
              <a:t>Approved September 2024</a:t>
            </a:r>
          </a:p>
        </p:txBody>
      </p:sp>
      <p:sp>
        <p:nvSpPr>
          <p:cNvPr id="3" name="Subtitle 2"/>
          <p:cNvSpPr>
            <a:spLocks noGrp="1"/>
          </p:cNvSpPr>
          <p:nvPr>
            <p:ph idx="1"/>
          </p:nvPr>
        </p:nvSpPr>
        <p:spPr>
          <a:xfrm>
            <a:off x="748981" y="1493417"/>
            <a:ext cx="10665178" cy="4622910"/>
          </a:xfrm>
        </p:spPr>
        <p:txBody>
          <a:bodyPr>
            <a:normAutofit/>
          </a:bodyPr>
          <a:lstStyle/>
          <a:p>
            <a:endParaRPr lang="en-US" dirty="0">
              <a:effectLst/>
              <a:latin typeface="Calibri" panose="020F0502020204030204" pitchFamily="34" charset="0"/>
              <a:ea typeface="Calibri" panose="020F0502020204030204" pitchFamily="34" charset="0"/>
              <a:cs typeface="Times New Roman" panose="02020603050405020304" pitchFamily="18" charset="0"/>
            </a:endParaRPr>
          </a:p>
          <a:p>
            <a:r>
              <a:rPr lang="en-US" dirty="0">
                <a:effectLst/>
                <a:latin typeface="Calibri" panose="020F0502020204030204" pitchFamily="34" charset="0"/>
                <a:ea typeface="Calibri" panose="020F0502020204030204" pitchFamily="34" charset="0"/>
                <a:cs typeface="Times New Roman" panose="02020603050405020304" pitchFamily="18" charset="0"/>
              </a:rPr>
              <a:t>Contingency Management to complement existing continuum of substance use disorder treatment at 5 programs serving adults and 2 programs serving youth.</a:t>
            </a:r>
            <a:endParaRPr lang="en-US" dirty="0">
              <a:latin typeface="Calibri" panose="020F0502020204030204" pitchFamily="34" charset="0"/>
              <a:cs typeface="Times New Roman" panose="02020603050405020304" pitchFamily="18" charset="0"/>
            </a:endParaRPr>
          </a:p>
          <a:p>
            <a:r>
              <a:rPr lang="en-US" dirty="0">
                <a:effectLst/>
                <a:latin typeface="Calibri" panose="020F0502020204030204" pitchFamily="34" charset="0"/>
                <a:ea typeface="Calibri" panose="020F0502020204030204" pitchFamily="34" charset="0"/>
                <a:cs typeface="Times New Roman" panose="02020603050405020304" pitchFamily="18" charset="0"/>
              </a:rPr>
              <a:t>Evidence Based Contingency Management protocols to target stimulant use in the context of co-involvement with opioids and overdose risk and Medications for Opioid Use Disorder (MOUD) adherence.</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Approved for 7 sites with funding for two years. </a:t>
            </a:r>
          </a:p>
          <a:p>
            <a:r>
              <a:rPr lang="en-US" dirty="0">
                <a:latin typeface="Times New Roman" panose="02020603050405020304" pitchFamily="18" charset="0"/>
                <a:cs typeface="Times New Roman" panose="02020603050405020304" pitchFamily="18" charset="0"/>
              </a:rPr>
              <a:t>Total funding amount: $2,989,010. </a:t>
            </a:r>
          </a:p>
        </p:txBody>
      </p:sp>
      <p:sp>
        <p:nvSpPr>
          <p:cNvPr id="6" name="Slide Number Placeholder 5">
            <a:extLst>
              <a:ext uri="{FF2B5EF4-FFF2-40B4-BE49-F238E27FC236}">
                <a16:creationId xmlns:a16="http://schemas.microsoft.com/office/drawing/2014/main" id="{990FFBCD-F9E0-292D-4F72-A262560B49E6}"/>
              </a:ext>
            </a:extLst>
          </p:cNvPr>
          <p:cNvSpPr>
            <a:spLocks noGrp="1"/>
          </p:cNvSpPr>
          <p:nvPr>
            <p:ph type="sldNum" sz="quarter" idx="12"/>
          </p:nvPr>
        </p:nvSpPr>
        <p:spPr/>
        <p:txBody>
          <a:bodyPr/>
          <a:lstStyle/>
          <a:p>
            <a:fld id="{82A84467-BEE8-4369-9D7A-1C7E11BEFFC7}" type="slidenum">
              <a:rPr lang="en-US" smtClean="0"/>
              <a:t>12</a:t>
            </a:fld>
            <a:endParaRPr lang="en-US"/>
          </a:p>
        </p:txBody>
      </p:sp>
    </p:spTree>
    <p:extLst>
      <p:ext uri="{BB962C8B-B14F-4D97-AF65-F5344CB8AC3E}">
        <p14:creationId xmlns:p14="http://schemas.microsoft.com/office/powerpoint/2010/main" val="13802589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2803" y="6541477"/>
            <a:ext cx="11957538" cy="221836"/>
          </a:xfrm>
          <a:prstGeom prst="rect">
            <a:avLst/>
          </a:prstGeom>
          <a:solidFill>
            <a:schemeClr val="accent1">
              <a:lumMod val="7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232658" y="6448594"/>
            <a:ext cx="11697827" cy="92883"/>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a:stCxn id="4" idx="1"/>
            <a:endCxn id="4" idx="3"/>
          </p:cNvCxnSpPr>
          <p:nvPr/>
        </p:nvCxnSpPr>
        <p:spPr>
          <a:xfrm>
            <a:off x="102803" y="6652395"/>
            <a:ext cx="11957538" cy="0"/>
          </a:xfrm>
          <a:prstGeom prst="line">
            <a:avLst/>
          </a:prstGeom>
        </p:spPr>
        <p:style>
          <a:lnRef idx="1">
            <a:schemeClr val="accent4"/>
          </a:lnRef>
          <a:fillRef idx="0">
            <a:schemeClr val="accent4"/>
          </a:fillRef>
          <a:effectRef idx="0">
            <a:schemeClr val="accent4"/>
          </a:effectRef>
          <a:fontRef idx="minor">
            <a:schemeClr val="tx1"/>
          </a:fontRef>
        </p:style>
      </p:cxnSp>
      <p:sp>
        <p:nvSpPr>
          <p:cNvPr id="9" name="Rectangle 8"/>
          <p:cNvSpPr/>
          <p:nvPr/>
        </p:nvSpPr>
        <p:spPr>
          <a:xfrm>
            <a:off x="102803" y="0"/>
            <a:ext cx="11957538" cy="221836"/>
          </a:xfrm>
          <a:prstGeom prst="rect">
            <a:avLst/>
          </a:prstGeom>
          <a:solidFill>
            <a:schemeClr val="accent1">
              <a:lumMod val="7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32658" y="197270"/>
            <a:ext cx="11697827" cy="92883"/>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102801" y="110918"/>
            <a:ext cx="11957538" cy="0"/>
          </a:xfrm>
          <a:prstGeom prst="line">
            <a:avLst/>
          </a:prstGeom>
        </p:spPr>
        <p:style>
          <a:lnRef idx="1">
            <a:schemeClr val="accent4"/>
          </a:lnRef>
          <a:fillRef idx="0">
            <a:schemeClr val="accent4"/>
          </a:fillRef>
          <a:effectRef idx="0">
            <a:schemeClr val="accent4"/>
          </a:effectRef>
          <a:fontRef idx="minor">
            <a:schemeClr val="tx1"/>
          </a:fontRef>
        </p:style>
      </p:cxnSp>
      <p:pic>
        <p:nvPicPr>
          <p:cNvPr id="8" name="Picture 7"/>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75825" y="6055613"/>
            <a:ext cx="1411490" cy="802387"/>
          </a:xfrm>
          <a:prstGeom prst="ellipse">
            <a:avLst/>
          </a:prstGeom>
          <a:ln>
            <a:noFill/>
          </a:ln>
          <a:effectLst>
            <a:softEdge rad="112500"/>
          </a:effectLst>
        </p:spPr>
      </p:pic>
      <p:sp>
        <p:nvSpPr>
          <p:cNvPr id="17" name="Title 16">
            <a:extLst>
              <a:ext uri="{FF2B5EF4-FFF2-40B4-BE49-F238E27FC236}">
                <a16:creationId xmlns:a16="http://schemas.microsoft.com/office/drawing/2014/main" id="{2DD2B92D-970A-8DD7-B098-7B644B440754}"/>
              </a:ext>
            </a:extLst>
          </p:cNvPr>
          <p:cNvSpPr>
            <a:spLocks noGrp="1"/>
          </p:cNvSpPr>
          <p:nvPr>
            <p:ph type="title"/>
          </p:nvPr>
        </p:nvSpPr>
        <p:spPr>
          <a:xfrm>
            <a:off x="838200" y="365126"/>
            <a:ext cx="10515600" cy="851002"/>
          </a:xfrm>
        </p:spPr>
        <p:txBody>
          <a:bodyPr>
            <a:noAutofit/>
          </a:bodyPr>
          <a:lstStyle/>
          <a:p>
            <a:pPr algn="ctr"/>
            <a:r>
              <a:rPr lang="en-US" dirty="0">
                <a:solidFill>
                  <a:srgbClr val="0070C0"/>
                </a:solidFill>
              </a:rPr>
              <a:t>Overview</a:t>
            </a:r>
          </a:p>
        </p:txBody>
      </p:sp>
      <p:sp>
        <p:nvSpPr>
          <p:cNvPr id="3" name="Subtitle 2"/>
          <p:cNvSpPr>
            <a:spLocks noGrp="1"/>
          </p:cNvSpPr>
          <p:nvPr>
            <p:ph idx="1"/>
          </p:nvPr>
        </p:nvSpPr>
        <p:spPr>
          <a:xfrm>
            <a:off x="745259" y="1395362"/>
            <a:ext cx="10534650" cy="5002626"/>
          </a:xfrm>
        </p:spPr>
        <p:txBody>
          <a:bodyPr>
            <a:normAutofit/>
          </a:bodyPr>
          <a:lstStyle/>
          <a:p>
            <a:r>
              <a:rPr lang="en-US" sz="3600" dirty="0">
                <a:latin typeface="Times New Roman" panose="02020603050405020304" pitchFamily="18" charset="0"/>
                <a:ea typeface="Calibri" panose="020F0502020204030204" pitchFamily="34" charset="0"/>
                <a:cs typeface="Times New Roman" panose="02020603050405020304" pitchFamily="18" charset="0"/>
              </a:rPr>
              <a:t>To date, the State has received a total of $158,299,575, with funding recommendations having passed for $21,236,094 leaving a balance in the fund of $137,036,481. </a:t>
            </a:r>
          </a:p>
          <a:p>
            <a:r>
              <a:rPr lang="en-US" sz="3600" dirty="0">
                <a:latin typeface="Times New Roman" panose="02020603050405020304" pitchFamily="18" charset="0"/>
                <a:ea typeface="Calibri" panose="020F0502020204030204" pitchFamily="34" charset="0"/>
                <a:cs typeface="Times New Roman" panose="02020603050405020304" pitchFamily="18" charset="0"/>
              </a:rPr>
              <a:t>Reappointment letters went out from DMHAS and the Governor’s Office. Nearly all positions are currently filled. </a:t>
            </a:r>
          </a:p>
          <a:p>
            <a:endParaRPr lang="en-US" sz="3600" dirty="0">
              <a:latin typeface="Times New Roman" panose="02020603050405020304" pitchFamily="18" charset="0"/>
              <a:cs typeface="Times New Roman" panose="02020603050405020304" pitchFamily="18" charset="0"/>
            </a:endParaRPr>
          </a:p>
        </p:txBody>
      </p:sp>
      <p:sp>
        <p:nvSpPr>
          <p:cNvPr id="6" name="Slide Number Placeholder 5">
            <a:extLst>
              <a:ext uri="{FF2B5EF4-FFF2-40B4-BE49-F238E27FC236}">
                <a16:creationId xmlns:a16="http://schemas.microsoft.com/office/drawing/2014/main" id="{990FFBCD-F9E0-292D-4F72-A262560B49E6}"/>
              </a:ext>
            </a:extLst>
          </p:cNvPr>
          <p:cNvSpPr>
            <a:spLocks noGrp="1"/>
          </p:cNvSpPr>
          <p:nvPr>
            <p:ph type="sldNum" sz="quarter" idx="12"/>
          </p:nvPr>
        </p:nvSpPr>
        <p:spPr/>
        <p:txBody>
          <a:bodyPr/>
          <a:lstStyle/>
          <a:p>
            <a:fld id="{82A84467-BEE8-4369-9D7A-1C7E11BEFFC7}" type="slidenum">
              <a:rPr lang="en-US" smtClean="0"/>
              <a:t>2</a:t>
            </a:fld>
            <a:endParaRPr lang="en-US"/>
          </a:p>
        </p:txBody>
      </p:sp>
    </p:spTree>
    <p:extLst>
      <p:ext uri="{BB962C8B-B14F-4D97-AF65-F5344CB8AC3E}">
        <p14:creationId xmlns:p14="http://schemas.microsoft.com/office/powerpoint/2010/main" val="2196750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2803" y="6541477"/>
            <a:ext cx="11957538" cy="221836"/>
          </a:xfrm>
          <a:prstGeom prst="rect">
            <a:avLst/>
          </a:prstGeom>
          <a:solidFill>
            <a:schemeClr val="accent1">
              <a:lumMod val="7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232658" y="6448594"/>
            <a:ext cx="11697827" cy="92883"/>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a:stCxn id="4" idx="1"/>
            <a:endCxn id="4" idx="3"/>
          </p:cNvCxnSpPr>
          <p:nvPr/>
        </p:nvCxnSpPr>
        <p:spPr>
          <a:xfrm>
            <a:off x="102803" y="6652395"/>
            <a:ext cx="11957538" cy="0"/>
          </a:xfrm>
          <a:prstGeom prst="line">
            <a:avLst/>
          </a:prstGeom>
        </p:spPr>
        <p:style>
          <a:lnRef idx="1">
            <a:schemeClr val="accent4"/>
          </a:lnRef>
          <a:fillRef idx="0">
            <a:schemeClr val="accent4"/>
          </a:fillRef>
          <a:effectRef idx="0">
            <a:schemeClr val="accent4"/>
          </a:effectRef>
          <a:fontRef idx="minor">
            <a:schemeClr val="tx1"/>
          </a:fontRef>
        </p:style>
      </p:cxnSp>
      <p:sp>
        <p:nvSpPr>
          <p:cNvPr id="9" name="Rectangle 8"/>
          <p:cNvSpPr/>
          <p:nvPr/>
        </p:nvSpPr>
        <p:spPr>
          <a:xfrm>
            <a:off x="102803" y="0"/>
            <a:ext cx="11957538" cy="221836"/>
          </a:xfrm>
          <a:prstGeom prst="rect">
            <a:avLst/>
          </a:prstGeom>
          <a:solidFill>
            <a:schemeClr val="accent1">
              <a:lumMod val="7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32658" y="197270"/>
            <a:ext cx="11697827" cy="92883"/>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102801" y="110918"/>
            <a:ext cx="11957538" cy="0"/>
          </a:xfrm>
          <a:prstGeom prst="line">
            <a:avLst/>
          </a:prstGeom>
        </p:spPr>
        <p:style>
          <a:lnRef idx="1">
            <a:schemeClr val="accent4"/>
          </a:lnRef>
          <a:fillRef idx="0">
            <a:schemeClr val="accent4"/>
          </a:fillRef>
          <a:effectRef idx="0">
            <a:schemeClr val="accent4"/>
          </a:effectRef>
          <a:fontRef idx="minor">
            <a:schemeClr val="tx1"/>
          </a:fontRef>
        </p:style>
      </p:cxnSp>
      <p:pic>
        <p:nvPicPr>
          <p:cNvPr id="8" name="Picture 7"/>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75825" y="6055613"/>
            <a:ext cx="1411490" cy="802387"/>
          </a:xfrm>
          <a:prstGeom prst="ellipse">
            <a:avLst/>
          </a:prstGeom>
          <a:ln>
            <a:noFill/>
          </a:ln>
          <a:effectLst>
            <a:softEdge rad="112500"/>
          </a:effectLst>
        </p:spPr>
      </p:pic>
      <p:sp>
        <p:nvSpPr>
          <p:cNvPr id="17" name="Title 16">
            <a:extLst>
              <a:ext uri="{FF2B5EF4-FFF2-40B4-BE49-F238E27FC236}">
                <a16:creationId xmlns:a16="http://schemas.microsoft.com/office/drawing/2014/main" id="{2DD2B92D-970A-8DD7-B098-7B644B440754}"/>
              </a:ext>
            </a:extLst>
          </p:cNvPr>
          <p:cNvSpPr>
            <a:spLocks noGrp="1"/>
          </p:cNvSpPr>
          <p:nvPr>
            <p:ph type="title"/>
          </p:nvPr>
        </p:nvSpPr>
        <p:spPr>
          <a:xfrm>
            <a:off x="838200" y="365126"/>
            <a:ext cx="10515600" cy="978796"/>
          </a:xfrm>
        </p:spPr>
        <p:txBody>
          <a:bodyPr>
            <a:noAutofit/>
          </a:bodyPr>
          <a:lstStyle/>
          <a:p>
            <a:pPr algn="ctr"/>
            <a:r>
              <a:rPr lang="en-US" dirty="0">
                <a:solidFill>
                  <a:srgbClr val="0070C0"/>
                </a:solidFill>
              </a:rPr>
              <a:t>Municipal Reporting</a:t>
            </a:r>
          </a:p>
        </p:txBody>
      </p:sp>
      <p:sp>
        <p:nvSpPr>
          <p:cNvPr id="3" name="Subtitle 2"/>
          <p:cNvSpPr>
            <a:spLocks noGrp="1"/>
          </p:cNvSpPr>
          <p:nvPr>
            <p:ph idx="1"/>
          </p:nvPr>
        </p:nvSpPr>
        <p:spPr>
          <a:xfrm>
            <a:off x="838200" y="1418176"/>
            <a:ext cx="10534650" cy="4771677"/>
          </a:xfrm>
        </p:spPr>
        <p:txBody>
          <a:bodyPr>
            <a:normAutofit/>
          </a:bodyPr>
          <a:lstStyle/>
          <a:p>
            <a:r>
              <a:rPr lang="en-US" sz="3600" dirty="0">
                <a:latin typeface="Times New Roman" panose="02020603050405020304" pitchFamily="18" charset="0"/>
                <a:cs typeface="Times New Roman" panose="02020603050405020304" pitchFamily="18" charset="0"/>
              </a:rPr>
              <a:t>All of Connecticut’s municipalities have reported as of Friday, 11/15. </a:t>
            </a:r>
          </a:p>
          <a:p>
            <a:pPr marL="0" indent="0">
              <a:buNone/>
            </a:pPr>
            <a:endParaRPr lang="en-US" sz="3600" dirty="0">
              <a:latin typeface="Times New Roman" panose="02020603050405020304" pitchFamily="18" charset="0"/>
              <a:cs typeface="Times New Roman" panose="02020603050405020304" pitchFamily="18" charset="0"/>
            </a:endParaRPr>
          </a:p>
          <a:p>
            <a:r>
              <a:rPr lang="en-US" sz="3600" dirty="0">
                <a:latin typeface="Times New Roman" panose="02020603050405020304" pitchFamily="18" charset="0"/>
                <a:cs typeface="Times New Roman" panose="02020603050405020304" pitchFamily="18" charset="0"/>
              </a:rPr>
              <a:t>A report detailing the receipt and expenditure of funds will be released shortly. </a:t>
            </a:r>
          </a:p>
        </p:txBody>
      </p:sp>
      <p:sp>
        <p:nvSpPr>
          <p:cNvPr id="6" name="Slide Number Placeholder 5">
            <a:extLst>
              <a:ext uri="{FF2B5EF4-FFF2-40B4-BE49-F238E27FC236}">
                <a16:creationId xmlns:a16="http://schemas.microsoft.com/office/drawing/2014/main" id="{990FFBCD-F9E0-292D-4F72-A262560B49E6}"/>
              </a:ext>
            </a:extLst>
          </p:cNvPr>
          <p:cNvSpPr>
            <a:spLocks noGrp="1"/>
          </p:cNvSpPr>
          <p:nvPr>
            <p:ph type="sldNum" sz="quarter" idx="12"/>
          </p:nvPr>
        </p:nvSpPr>
        <p:spPr/>
        <p:txBody>
          <a:bodyPr/>
          <a:lstStyle/>
          <a:p>
            <a:fld id="{82A84467-BEE8-4369-9D7A-1C7E11BEFFC7}" type="slidenum">
              <a:rPr lang="en-US" smtClean="0"/>
              <a:t>3</a:t>
            </a:fld>
            <a:endParaRPr lang="en-US"/>
          </a:p>
        </p:txBody>
      </p:sp>
    </p:spTree>
    <p:extLst>
      <p:ext uri="{BB962C8B-B14F-4D97-AF65-F5344CB8AC3E}">
        <p14:creationId xmlns:p14="http://schemas.microsoft.com/office/powerpoint/2010/main" val="14046150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2803" y="6541477"/>
            <a:ext cx="11957538" cy="221836"/>
          </a:xfrm>
          <a:prstGeom prst="rect">
            <a:avLst/>
          </a:prstGeom>
          <a:solidFill>
            <a:schemeClr val="accent1">
              <a:lumMod val="7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232658" y="6448594"/>
            <a:ext cx="11697827" cy="92883"/>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a:stCxn id="4" idx="1"/>
            <a:endCxn id="4" idx="3"/>
          </p:cNvCxnSpPr>
          <p:nvPr/>
        </p:nvCxnSpPr>
        <p:spPr>
          <a:xfrm>
            <a:off x="102803" y="6652395"/>
            <a:ext cx="11957538" cy="0"/>
          </a:xfrm>
          <a:prstGeom prst="line">
            <a:avLst/>
          </a:prstGeom>
        </p:spPr>
        <p:style>
          <a:lnRef idx="1">
            <a:schemeClr val="accent4"/>
          </a:lnRef>
          <a:fillRef idx="0">
            <a:schemeClr val="accent4"/>
          </a:fillRef>
          <a:effectRef idx="0">
            <a:schemeClr val="accent4"/>
          </a:effectRef>
          <a:fontRef idx="minor">
            <a:schemeClr val="tx1"/>
          </a:fontRef>
        </p:style>
      </p:cxnSp>
      <p:sp>
        <p:nvSpPr>
          <p:cNvPr id="9" name="Rectangle 8"/>
          <p:cNvSpPr/>
          <p:nvPr/>
        </p:nvSpPr>
        <p:spPr>
          <a:xfrm>
            <a:off x="102803" y="0"/>
            <a:ext cx="11957538" cy="221836"/>
          </a:xfrm>
          <a:prstGeom prst="rect">
            <a:avLst/>
          </a:prstGeom>
          <a:solidFill>
            <a:schemeClr val="accent1">
              <a:lumMod val="7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32658" y="197270"/>
            <a:ext cx="11697827" cy="92883"/>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102801" y="110918"/>
            <a:ext cx="11957538" cy="0"/>
          </a:xfrm>
          <a:prstGeom prst="line">
            <a:avLst/>
          </a:prstGeom>
        </p:spPr>
        <p:style>
          <a:lnRef idx="1">
            <a:schemeClr val="accent4"/>
          </a:lnRef>
          <a:fillRef idx="0">
            <a:schemeClr val="accent4"/>
          </a:fillRef>
          <a:effectRef idx="0">
            <a:schemeClr val="accent4"/>
          </a:effectRef>
          <a:fontRef idx="minor">
            <a:schemeClr val="tx1"/>
          </a:fontRef>
        </p:style>
      </p:cxnSp>
      <p:pic>
        <p:nvPicPr>
          <p:cNvPr id="8" name="Picture 7"/>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75825" y="6055613"/>
            <a:ext cx="1411490" cy="802387"/>
          </a:xfrm>
          <a:prstGeom prst="ellipse">
            <a:avLst/>
          </a:prstGeom>
          <a:ln>
            <a:noFill/>
          </a:ln>
          <a:effectLst>
            <a:softEdge rad="112500"/>
          </a:effectLst>
        </p:spPr>
      </p:pic>
      <p:sp>
        <p:nvSpPr>
          <p:cNvPr id="17" name="Title 16">
            <a:extLst>
              <a:ext uri="{FF2B5EF4-FFF2-40B4-BE49-F238E27FC236}">
                <a16:creationId xmlns:a16="http://schemas.microsoft.com/office/drawing/2014/main" id="{2DD2B92D-970A-8DD7-B098-7B644B440754}"/>
              </a:ext>
            </a:extLst>
          </p:cNvPr>
          <p:cNvSpPr>
            <a:spLocks noGrp="1"/>
          </p:cNvSpPr>
          <p:nvPr>
            <p:ph type="title"/>
          </p:nvPr>
        </p:nvSpPr>
        <p:spPr>
          <a:xfrm>
            <a:off x="232656" y="223022"/>
            <a:ext cx="11697827" cy="1325563"/>
          </a:xfrm>
        </p:spPr>
        <p:txBody>
          <a:bodyPr>
            <a:normAutofit/>
          </a:bodyPr>
          <a:lstStyle/>
          <a:p>
            <a:pPr algn="ctr"/>
            <a:r>
              <a:rPr lang="en-US" sz="4900" dirty="0">
                <a:solidFill>
                  <a:srgbClr val="0070C0"/>
                </a:solidFill>
                <a:latin typeface="Times New Roman" panose="02020603050405020304" pitchFamily="18" charset="0"/>
                <a:cs typeface="Times New Roman" panose="02020603050405020304" pitchFamily="18" charset="0"/>
              </a:rPr>
              <a:t>Funding Recommendation Updates</a:t>
            </a:r>
            <a:br>
              <a:rPr lang="en-US" sz="4900" dirty="0">
                <a:solidFill>
                  <a:srgbClr val="0070C0"/>
                </a:solidFill>
                <a:latin typeface="Times New Roman" panose="02020603050405020304" pitchFamily="18" charset="0"/>
                <a:cs typeface="Times New Roman" panose="02020603050405020304" pitchFamily="18" charset="0"/>
              </a:rPr>
            </a:br>
            <a:r>
              <a:rPr lang="en-US" sz="4000" dirty="0">
                <a:solidFill>
                  <a:srgbClr val="0070C0"/>
                </a:solidFill>
                <a:latin typeface="Times New Roman" panose="02020603050405020304" pitchFamily="18" charset="0"/>
                <a:cs typeface="Times New Roman" panose="02020603050405020304" pitchFamily="18" charset="0"/>
              </a:rPr>
              <a:t>Expansion of Syringe Service Program (SSP) Supplies</a:t>
            </a:r>
            <a:endParaRPr lang="en-US" sz="4000" dirty="0">
              <a:solidFill>
                <a:srgbClr val="0070C0"/>
              </a:solidFill>
            </a:endParaRPr>
          </a:p>
        </p:txBody>
      </p:sp>
      <p:sp>
        <p:nvSpPr>
          <p:cNvPr id="3" name="Subtitle 2"/>
          <p:cNvSpPr>
            <a:spLocks noGrp="1"/>
          </p:cNvSpPr>
          <p:nvPr>
            <p:ph idx="1"/>
          </p:nvPr>
        </p:nvSpPr>
        <p:spPr>
          <a:xfrm>
            <a:off x="403512" y="1437508"/>
            <a:ext cx="11293187" cy="4737513"/>
          </a:xfrm>
        </p:spPr>
        <p:txBody>
          <a:bodyPr>
            <a:normAutofit/>
          </a:bodyPr>
          <a:lstStyle/>
          <a:p>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In November 2023, </a:t>
            </a:r>
            <a:r>
              <a:rPr lang="en-US" sz="2800" dirty="0">
                <a:latin typeface="Times New Roman" panose="02020603050405020304" pitchFamily="18" charset="0"/>
                <a:cs typeface="Times New Roman" panose="02020603050405020304" pitchFamily="18" charset="0"/>
              </a:rPr>
              <a:t>$500,000 approved to expand the state’s SSP supplies at the Department of Public Health</a:t>
            </a:r>
          </a:p>
          <a:p>
            <a:r>
              <a:rPr lang="en-US" dirty="0">
                <a:latin typeface="Times New Roman" panose="02020603050405020304" pitchFamily="18" charset="0"/>
                <a:cs typeface="Times New Roman" panose="02020603050405020304" pitchFamily="18" charset="0"/>
              </a:rPr>
              <a:t>Funds were fully utilized as show in the table, serving an estimated 6,418 individuals</a:t>
            </a:r>
          </a:p>
          <a:p>
            <a:r>
              <a:rPr lang="en-US" dirty="0">
                <a:latin typeface="Times New Roman" panose="02020603050405020304" pitchFamily="18" charset="0"/>
                <a:cs typeface="Times New Roman" panose="02020603050405020304" pitchFamily="18" charset="0"/>
              </a:rPr>
              <a:t>As a result of the utilization, in May 2024 OSAC approved a 3-year extension of the supplemental SSP funding at $500,000 per year</a:t>
            </a:r>
            <a:endParaRPr lang="en-US" sz="2800" dirty="0">
              <a:latin typeface="Times New Roman" panose="02020603050405020304" pitchFamily="18" charset="0"/>
              <a:cs typeface="Times New Roman" panose="02020603050405020304" pitchFamily="18" charset="0"/>
            </a:endParaRPr>
          </a:p>
        </p:txBody>
      </p:sp>
      <p:sp>
        <p:nvSpPr>
          <p:cNvPr id="6" name="Slide Number Placeholder 5">
            <a:extLst>
              <a:ext uri="{FF2B5EF4-FFF2-40B4-BE49-F238E27FC236}">
                <a16:creationId xmlns:a16="http://schemas.microsoft.com/office/drawing/2014/main" id="{990FFBCD-F9E0-292D-4F72-A262560B49E6}"/>
              </a:ext>
            </a:extLst>
          </p:cNvPr>
          <p:cNvSpPr>
            <a:spLocks noGrp="1"/>
          </p:cNvSpPr>
          <p:nvPr>
            <p:ph type="sldNum" sz="quarter" idx="12"/>
          </p:nvPr>
        </p:nvSpPr>
        <p:spPr/>
        <p:txBody>
          <a:bodyPr/>
          <a:lstStyle/>
          <a:p>
            <a:fld id="{82A84467-BEE8-4369-9D7A-1C7E11BEFFC7}" type="slidenum">
              <a:rPr lang="en-US" smtClean="0"/>
              <a:t>4</a:t>
            </a:fld>
            <a:endParaRPr lang="en-US"/>
          </a:p>
        </p:txBody>
      </p:sp>
    </p:spTree>
    <p:extLst>
      <p:ext uri="{BB962C8B-B14F-4D97-AF65-F5344CB8AC3E}">
        <p14:creationId xmlns:p14="http://schemas.microsoft.com/office/powerpoint/2010/main" val="1727016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2803" y="6541477"/>
            <a:ext cx="11957538" cy="221836"/>
          </a:xfrm>
          <a:prstGeom prst="rect">
            <a:avLst/>
          </a:prstGeom>
          <a:solidFill>
            <a:schemeClr val="accent1">
              <a:lumMod val="7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232658" y="6448594"/>
            <a:ext cx="11697827" cy="92883"/>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a:stCxn id="4" idx="1"/>
            <a:endCxn id="4" idx="3"/>
          </p:cNvCxnSpPr>
          <p:nvPr/>
        </p:nvCxnSpPr>
        <p:spPr>
          <a:xfrm>
            <a:off x="102803" y="6652395"/>
            <a:ext cx="11957538" cy="0"/>
          </a:xfrm>
          <a:prstGeom prst="line">
            <a:avLst/>
          </a:prstGeom>
        </p:spPr>
        <p:style>
          <a:lnRef idx="1">
            <a:schemeClr val="accent4"/>
          </a:lnRef>
          <a:fillRef idx="0">
            <a:schemeClr val="accent4"/>
          </a:fillRef>
          <a:effectRef idx="0">
            <a:schemeClr val="accent4"/>
          </a:effectRef>
          <a:fontRef idx="minor">
            <a:schemeClr val="tx1"/>
          </a:fontRef>
        </p:style>
      </p:cxnSp>
      <p:sp>
        <p:nvSpPr>
          <p:cNvPr id="9" name="Rectangle 8"/>
          <p:cNvSpPr/>
          <p:nvPr/>
        </p:nvSpPr>
        <p:spPr>
          <a:xfrm>
            <a:off x="102803" y="0"/>
            <a:ext cx="11957538" cy="221836"/>
          </a:xfrm>
          <a:prstGeom prst="rect">
            <a:avLst/>
          </a:prstGeom>
          <a:solidFill>
            <a:schemeClr val="accent1">
              <a:lumMod val="7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32658" y="197270"/>
            <a:ext cx="11697827" cy="92883"/>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102801" y="110918"/>
            <a:ext cx="11957538" cy="0"/>
          </a:xfrm>
          <a:prstGeom prst="line">
            <a:avLst/>
          </a:prstGeom>
        </p:spPr>
        <p:style>
          <a:lnRef idx="1">
            <a:schemeClr val="accent4"/>
          </a:lnRef>
          <a:fillRef idx="0">
            <a:schemeClr val="accent4"/>
          </a:fillRef>
          <a:effectRef idx="0">
            <a:schemeClr val="accent4"/>
          </a:effectRef>
          <a:fontRef idx="minor">
            <a:schemeClr val="tx1"/>
          </a:fontRef>
        </p:style>
      </p:cxnSp>
      <p:pic>
        <p:nvPicPr>
          <p:cNvPr id="8" name="Picture 7"/>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75825" y="6055613"/>
            <a:ext cx="1411490" cy="802387"/>
          </a:xfrm>
          <a:prstGeom prst="ellipse">
            <a:avLst/>
          </a:prstGeom>
          <a:ln>
            <a:noFill/>
          </a:ln>
          <a:effectLst>
            <a:softEdge rad="112500"/>
          </a:effectLst>
        </p:spPr>
      </p:pic>
      <p:sp>
        <p:nvSpPr>
          <p:cNvPr id="17" name="Title 16">
            <a:extLst>
              <a:ext uri="{FF2B5EF4-FFF2-40B4-BE49-F238E27FC236}">
                <a16:creationId xmlns:a16="http://schemas.microsoft.com/office/drawing/2014/main" id="{2DD2B92D-970A-8DD7-B098-7B644B440754}"/>
              </a:ext>
            </a:extLst>
          </p:cNvPr>
          <p:cNvSpPr>
            <a:spLocks noGrp="1"/>
          </p:cNvSpPr>
          <p:nvPr>
            <p:ph type="title"/>
          </p:nvPr>
        </p:nvSpPr>
        <p:spPr>
          <a:xfrm>
            <a:off x="823770" y="379265"/>
            <a:ext cx="10515600" cy="1325563"/>
          </a:xfrm>
        </p:spPr>
        <p:txBody>
          <a:bodyPr>
            <a:normAutofit/>
          </a:bodyPr>
          <a:lstStyle/>
          <a:p>
            <a:pPr algn="ctr"/>
            <a:r>
              <a:rPr lang="en-US" sz="4000" dirty="0">
                <a:solidFill>
                  <a:srgbClr val="0070C0"/>
                </a:solidFill>
              </a:rPr>
              <a:t>Pilot Mobile Opioid Treatment Program (OTP)</a:t>
            </a:r>
            <a:br>
              <a:rPr lang="en-US" sz="4000" dirty="0">
                <a:solidFill>
                  <a:srgbClr val="0070C0"/>
                </a:solidFill>
              </a:rPr>
            </a:br>
            <a:r>
              <a:rPr lang="en-US" sz="4000" dirty="0">
                <a:solidFill>
                  <a:srgbClr val="0070C0"/>
                </a:solidFill>
              </a:rPr>
              <a:t>Approved March 2024</a:t>
            </a:r>
          </a:p>
        </p:txBody>
      </p:sp>
      <p:sp>
        <p:nvSpPr>
          <p:cNvPr id="3" name="Subtitle 2"/>
          <p:cNvSpPr>
            <a:spLocks noGrp="1"/>
          </p:cNvSpPr>
          <p:nvPr>
            <p:ph idx="1"/>
          </p:nvPr>
        </p:nvSpPr>
        <p:spPr>
          <a:xfrm>
            <a:off x="387927" y="1966169"/>
            <a:ext cx="11542558" cy="4596227"/>
          </a:xfrm>
        </p:spPr>
        <p:txBody>
          <a:bodyPr>
            <a:normAutofit/>
          </a:bodyPr>
          <a:lstStyle/>
          <a:p>
            <a:r>
              <a:rPr lang="en-US" sz="3200" dirty="0">
                <a:latin typeface="Times New Roman" panose="02020603050405020304" pitchFamily="18" charset="0"/>
                <a:cs typeface="Times New Roman" panose="02020603050405020304" pitchFamily="18" charset="0"/>
              </a:rPr>
              <a:t>$4 Million over 3 years was approved to fund 2 Mobile OTPs allowing for easier access to Medications for Opioid Use Disorder (MOUD), particularly methadone.</a:t>
            </a:r>
          </a:p>
          <a:p>
            <a:r>
              <a:rPr lang="en-US" sz="3200" dirty="0">
                <a:latin typeface="Times New Roman" panose="02020603050405020304" pitchFamily="18" charset="0"/>
                <a:cs typeface="Times New Roman" panose="02020603050405020304" pitchFamily="18" charset="0"/>
              </a:rPr>
              <a:t>Mobile OTPs will be able to serve individuals in remote locations of the state as well as residential settings such as long term and skilled nursing facilities.</a:t>
            </a:r>
          </a:p>
          <a:p>
            <a:r>
              <a:rPr lang="en-US" sz="3200" dirty="0">
                <a:latin typeface="Times New Roman" panose="02020603050405020304" pitchFamily="18" charset="0"/>
                <a:cs typeface="Times New Roman" panose="02020603050405020304" pitchFamily="18" charset="0"/>
              </a:rPr>
              <a:t>Units must always include a minimum of two staff (nursing and recovery coaching) and ensure all regulatory requirements are met.</a:t>
            </a:r>
          </a:p>
          <a:p>
            <a:endParaRPr lang="en-US" sz="2800"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a:p>
            <a:endParaRPr lang="en-US" sz="2800" dirty="0">
              <a:latin typeface="Times New Roman" panose="02020603050405020304" pitchFamily="18" charset="0"/>
              <a:cs typeface="Times New Roman" panose="02020603050405020304" pitchFamily="18" charset="0"/>
            </a:endParaRPr>
          </a:p>
        </p:txBody>
      </p:sp>
      <p:sp>
        <p:nvSpPr>
          <p:cNvPr id="6" name="Slide Number Placeholder 5">
            <a:extLst>
              <a:ext uri="{FF2B5EF4-FFF2-40B4-BE49-F238E27FC236}">
                <a16:creationId xmlns:a16="http://schemas.microsoft.com/office/drawing/2014/main" id="{990FFBCD-F9E0-292D-4F72-A262560B49E6}"/>
              </a:ext>
            </a:extLst>
          </p:cNvPr>
          <p:cNvSpPr>
            <a:spLocks noGrp="1"/>
          </p:cNvSpPr>
          <p:nvPr>
            <p:ph type="sldNum" sz="quarter" idx="12"/>
          </p:nvPr>
        </p:nvSpPr>
        <p:spPr/>
        <p:txBody>
          <a:bodyPr/>
          <a:lstStyle/>
          <a:p>
            <a:fld id="{82A84467-BEE8-4369-9D7A-1C7E11BEFFC7}" type="slidenum">
              <a:rPr lang="en-US" smtClean="0"/>
              <a:t>5</a:t>
            </a:fld>
            <a:endParaRPr lang="en-US"/>
          </a:p>
        </p:txBody>
      </p:sp>
    </p:spTree>
    <p:extLst>
      <p:ext uri="{BB962C8B-B14F-4D97-AF65-F5344CB8AC3E}">
        <p14:creationId xmlns:p14="http://schemas.microsoft.com/office/powerpoint/2010/main" val="19449609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2803" y="6541477"/>
            <a:ext cx="11957538" cy="221836"/>
          </a:xfrm>
          <a:prstGeom prst="rect">
            <a:avLst/>
          </a:prstGeom>
          <a:solidFill>
            <a:schemeClr val="accent1">
              <a:lumMod val="7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232658" y="6448594"/>
            <a:ext cx="11697827" cy="92883"/>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a:stCxn id="4" idx="1"/>
            <a:endCxn id="4" idx="3"/>
          </p:cNvCxnSpPr>
          <p:nvPr/>
        </p:nvCxnSpPr>
        <p:spPr>
          <a:xfrm>
            <a:off x="102803" y="6652395"/>
            <a:ext cx="11957538" cy="0"/>
          </a:xfrm>
          <a:prstGeom prst="line">
            <a:avLst/>
          </a:prstGeom>
        </p:spPr>
        <p:style>
          <a:lnRef idx="1">
            <a:schemeClr val="accent4"/>
          </a:lnRef>
          <a:fillRef idx="0">
            <a:schemeClr val="accent4"/>
          </a:fillRef>
          <a:effectRef idx="0">
            <a:schemeClr val="accent4"/>
          </a:effectRef>
          <a:fontRef idx="minor">
            <a:schemeClr val="tx1"/>
          </a:fontRef>
        </p:style>
      </p:cxnSp>
      <p:sp>
        <p:nvSpPr>
          <p:cNvPr id="9" name="Rectangle 8"/>
          <p:cNvSpPr/>
          <p:nvPr/>
        </p:nvSpPr>
        <p:spPr>
          <a:xfrm>
            <a:off x="102803" y="0"/>
            <a:ext cx="11957538" cy="221836"/>
          </a:xfrm>
          <a:prstGeom prst="rect">
            <a:avLst/>
          </a:prstGeom>
          <a:solidFill>
            <a:schemeClr val="accent1">
              <a:lumMod val="7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32658" y="197270"/>
            <a:ext cx="11697827" cy="92883"/>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102801" y="110918"/>
            <a:ext cx="11957538" cy="0"/>
          </a:xfrm>
          <a:prstGeom prst="line">
            <a:avLst/>
          </a:prstGeom>
        </p:spPr>
        <p:style>
          <a:lnRef idx="1">
            <a:schemeClr val="accent4"/>
          </a:lnRef>
          <a:fillRef idx="0">
            <a:schemeClr val="accent4"/>
          </a:fillRef>
          <a:effectRef idx="0">
            <a:schemeClr val="accent4"/>
          </a:effectRef>
          <a:fontRef idx="minor">
            <a:schemeClr val="tx1"/>
          </a:fontRef>
        </p:style>
      </p:cxnSp>
      <p:pic>
        <p:nvPicPr>
          <p:cNvPr id="8" name="Picture 7"/>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75825" y="6055613"/>
            <a:ext cx="1411490" cy="802387"/>
          </a:xfrm>
          <a:prstGeom prst="ellipse">
            <a:avLst/>
          </a:prstGeom>
          <a:ln>
            <a:noFill/>
          </a:ln>
          <a:effectLst>
            <a:softEdge rad="112500"/>
          </a:effectLst>
        </p:spPr>
      </p:pic>
      <p:sp>
        <p:nvSpPr>
          <p:cNvPr id="17" name="Title 16">
            <a:extLst>
              <a:ext uri="{FF2B5EF4-FFF2-40B4-BE49-F238E27FC236}">
                <a16:creationId xmlns:a16="http://schemas.microsoft.com/office/drawing/2014/main" id="{2DD2B92D-970A-8DD7-B098-7B644B440754}"/>
              </a:ext>
            </a:extLst>
          </p:cNvPr>
          <p:cNvSpPr>
            <a:spLocks noGrp="1"/>
          </p:cNvSpPr>
          <p:nvPr>
            <p:ph type="title"/>
          </p:nvPr>
        </p:nvSpPr>
        <p:spPr>
          <a:xfrm>
            <a:off x="468170" y="385602"/>
            <a:ext cx="11226800" cy="1212475"/>
          </a:xfrm>
        </p:spPr>
        <p:txBody>
          <a:bodyPr>
            <a:normAutofit/>
          </a:bodyPr>
          <a:lstStyle/>
          <a:p>
            <a:pPr algn="ctr"/>
            <a:r>
              <a:rPr lang="en-US" sz="3600" dirty="0">
                <a:solidFill>
                  <a:srgbClr val="0070C0"/>
                </a:solidFill>
              </a:rPr>
              <a:t>Treatment Pathway Program (TTP) Continuation</a:t>
            </a:r>
            <a:br>
              <a:rPr lang="en-US" sz="3600" dirty="0">
                <a:solidFill>
                  <a:srgbClr val="0070C0"/>
                </a:solidFill>
              </a:rPr>
            </a:br>
            <a:r>
              <a:rPr lang="en-US" sz="3600" dirty="0">
                <a:solidFill>
                  <a:srgbClr val="0070C0"/>
                </a:solidFill>
              </a:rPr>
              <a:t>Approved May 2024</a:t>
            </a:r>
          </a:p>
        </p:txBody>
      </p:sp>
      <p:sp>
        <p:nvSpPr>
          <p:cNvPr id="3" name="Subtitle 2"/>
          <p:cNvSpPr>
            <a:spLocks noGrp="1"/>
          </p:cNvSpPr>
          <p:nvPr>
            <p:ph idx="1"/>
          </p:nvPr>
        </p:nvSpPr>
        <p:spPr>
          <a:xfrm>
            <a:off x="523576" y="1639915"/>
            <a:ext cx="11406909" cy="5007606"/>
          </a:xfrm>
        </p:spPr>
        <p:txBody>
          <a:bodyPr>
            <a:noAutofit/>
          </a:bodyPr>
          <a:lstStyle/>
          <a:p>
            <a:r>
              <a:rPr lang="en-US" sz="2600" dirty="0">
                <a:latin typeface="Times New Roman" panose="02020603050405020304" pitchFamily="18" charset="0"/>
                <a:cs typeface="Times New Roman" panose="02020603050405020304" pitchFamily="18" charset="0"/>
              </a:rPr>
              <a:t>Treatment Pathway Program (TTP) is court-based pretrial diversionary initiative that provides clinical evaluation and connection to: </a:t>
            </a:r>
          </a:p>
          <a:p>
            <a:pPr lvl="1"/>
            <a:r>
              <a:rPr lang="en-US" sz="2600" dirty="0">
                <a:latin typeface="Times New Roman" panose="02020603050405020304" pitchFamily="18" charset="0"/>
                <a:cs typeface="Times New Roman" panose="02020603050405020304" pitchFamily="18" charset="0"/>
              </a:rPr>
              <a:t>Clinical Services: Substance use disorder and mental health treatment and support services, including medications for opioid and alcohol use disorders</a:t>
            </a:r>
          </a:p>
          <a:p>
            <a:pPr lvl="1"/>
            <a:r>
              <a:rPr lang="en-US" sz="2600" dirty="0">
                <a:latin typeface="Times New Roman" panose="02020603050405020304" pitchFamily="18" charset="0"/>
                <a:cs typeface="Times New Roman" panose="02020603050405020304" pitchFamily="18" charset="0"/>
              </a:rPr>
              <a:t>Recovery Coaching</a:t>
            </a:r>
          </a:p>
          <a:p>
            <a:pPr lvl="1"/>
            <a:r>
              <a:rPr lang="en-US" sz="2600" dirty="0">
                <a:latin typeface="Times New Roman" panose="02020603050405020304" pitchFamily="18" charset="0"/>
                <a:cs typeface="Times New Roman" panose="02020603050405020304" pitchFamily="18" charset="0"/>
              </a:rPr>
              <a:t>Support Services/Referrals: housing assistance, entitlement enrollment, access to medical care, employment services, social supports, and basic need items</a:t>
            </a:r>
          </a:p>
          <a:p>
            <a:pPr lvl="1"/>
            <a:r>
              <a:rPr lang="en-US" sz="2600" dirty="0">
                <a:latin typeface="Times New Roman" panose="02020603050405020304" pitchFamily="18" charset="0"/>
                <a:cs typeface="Times New Roman" panose="02020603050405020304" pitchFamily="18" charset="0"/>
              </a:rPr>
              <a:t>The target population is justice involved individuals with substance use disorders (mainly opioid/alcohol) charged with nonviolent offenses, who are less likely to be released from custody at time of arraignment. </a:t>
            </a:r>
          </a:p>
          <a:p>
            <a:r>
              <a:rPr lang="en-US" sz="2600" dirty="0">
                <a:latin typeface="Times New Roman" panose="02020603050405020304" pitchFamily="18" charset="0"/>
                <a:cs typeface="Times New Roman" panose="02020603050405020304" pitchFamily="18" charset="0"/>
              </a:rPr>
              <a:t>Amount Approved: $1,280,000 annually for 3 years totaling $3,840,000</a:t>
            </a:r>
          </a:p>
        </p:txBody>
      </p:sp>
      <p:sp>
        <p:nvSpPr>
          <p:cNvPr id="6" name="Slide Number Placeholder 5">
            <a:extLst>
              <a:ext uri="{FF2B5EF4-FFF2-40B4-BE49-F238E27FC236}">
                <a16:creationId xmlns:a16="http://schemas.microsoft.com/office/drawing/2014/main" id="{990FFBCD-F9E0-292D-4F72-A262560B49E6}"/>
              </a:ext>
            </a:extLst>
          </p:cNvPr>
          <p:cNvSpPr>
            <a:spLocks noGrp="1"/>
          </p:cNvSpPr>
          <p:nvPr>
            <p:ph type="sldNum" sz="quarter" idx="12"/>
          </p:nvPr>
        </p:nvSpPr>
        <p:spPr/>
        <p:txBody>
          <a:bodyPr/>
          <a:lstStyle/>
          <a:p>
            <a:fld id="{82A84467-BEE8-4369-9D7A-1C7E11BEFFC7}" type="slidenum">
              <a:rPr lang="en-US" smtClean="0"/>
              <a:t>6</a:t>
            </a:fld>
            <a:endParaRPr lang="en-US"/>
          </a:p>
        </p:txBody>
      </p:sp>
    </p:spTree>
    <p:extLst>
      <p:ext uri="{BB962C8B-B14F-4D97-AF65-F5344CB8AC3E}">
        <p14:creationId xmlns:p14="http://schemas.microsoft.com/office/powerpoint/2010/main" val="37927515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2803" y="6541477"/>
            <a:ext cx="11957538" cy="221836"/>
          </a:xfrm>
          <a:prstGeom prst="rect">
            <a:avLst/>
          </a:prstGeom>
          <a:solidFill>
            <a:schemeClr val="accent1">
              <a:lumMod val="7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232658" y="6448594"/>
            <a:ext cx="11697827" cy="92883"/>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a:stCxn id="4" idx="1"/>
            <a:endCxn id="4" idx="3"/>
          </p:cNvCxnSpPr>
          <p:nvPr/>
        </p:nvCxnSpPr>
        <p:spPr>
          <a:xfrm>
            <a:off x="102803" y="6652395"/>
            <a:ext cx="11957538" cy="0"/>
          </a:xfrm>
          <a:prstGeom prst="line">
            <a:avLst/>
          </a:prstGeom>
        </p:spPr>
        <p:style>
          <a:lnRef idx="1">
            <a:schemeClr val="accent4"/>
          </a:lnRef>
          <a:fillRef idx="0">
            <a:schemeClr val="accent4"/>
          </a:fillRef>
          <a:effectRef idx="0">
            <a:schemeClr val="accent4"/>
          </a:effectRef>
          <a:fontRef idx="minor">
            <a:schemeClr val="tx1"/>
          </a:fontRef>
        </p:style>
      </p:cxnSp>
      <p:sp>
        <p:nvSpPr>
          <p:cNvPr id="9" name="Rectangle 8"/>
          <p:cNvSpPr/>
          <p:nvPr/>
        </p:nvSpPr>
        <p:spPr>
          <a:xfrm>
            <a:off x="102803" y="0"/>
            <a:ext cx="11957538" cy="221836"/>
          </a:xfrm>
          <a:prstGeom prst="rect">
            <a:avLst/>
          </a:prstGeom>
          <a:solidFill>
            <a:schemeClr val="accent1">
              <a:lumMod val="7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32658" y="197270"/>
            <a:ext cx="11697827" cy="92883"/>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102801" y="110918"/>
            <a:ext cx="11957538" cy="0"/>
          </a:xfrm>
          <a:prstGeom prst="line">
            <a:avLst/>
          </a:prstGeom>
        </p:spPr>
        <p:style>
          <a:lnRef idx="1">
            <a:schemeClr val="accent4"/>
          </a:lnRef>
          <a:fillRef idx="0">
            <a:schemeClr val="accent4"/>
          </a:fillRef>
          <a:effectRef idx="0">
            <a:schemeClr val="accent4"/>
          </a:effectRef>
          <a:fontRef idx="minor">
            <a:schemeClr val="tx1"/>
          </a:fontRef>
        </p:style>
      </p:cxnSp>
      <p:pic>
        <p:nvPicPr>
          <p:cNvPr id="8" name="Picture 7"/>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75825" y="6055613"/>
            <a:ext cx="1411490" cy="802387"/>
          </a:xfrm>
          <a:prstGeom prst="ellipse">
            <a:avLst/>
          </a:prstGeom>
          <a:ln>
            <a:noFill/>
          </a:ln>
          <a:effectLst>
            <a:softEdge rad="112500"/>
          </a:effectLst>
        </p:spPr>
      </p:pic>
      <p:sp>
        <p:nvSpPr>
          <p:cNvPr id="17" name="Title 16">
            <a:extLst>
              <a:ext uri="{FF2B5EF4-FFF2-40B4-BE49-F238E27FC236}">
                <a16:creationId xmlns:a16="http://schemas.microsoft.com/office/drawing/2014/main" id="{2DD2B92D-970A-8DD7-B098-7B644B440754}"/>
              </a:ext>
            </a:extLst>
          </p:cNvPr>
          <p:cNvSpPr>
            <a:spLocks noGrp="1"/>
          </p:cNvSpPr>
          <p:nvPr>
            <p:ph type="title"/>
          </p:nvPr>
        </p:nvSpPr>
        <p:spPr>
          <a:xfrm>
            <a:off x="261515" y="197270"/>
            <a:ext cx="11697826" cy="1325563"/>
          </a:xfrm>
        </p:spPr>
        <p:txBody>
          <a:bodyPr>
            <a:noAutofit/>
          </a:bodyPr>
          <a:lstStyle/>
          <a:p>
            <a:pPr algn="ctr"/>
            <a:r>
              <a:rPr lang="en-US" sz="3600" dirty="0">
                <a:solidFill>
                  <a:srgbClr val="0070C0"/>
                </a:solidFill>
              </a:rPr>
              <a:t>Dept of Corrections Opioid Treatment Program Expansion</a:t>
            </a:r>
            <a:br>
              <a:rPr lang="en-US" sz="3600" dirty="0">
                <a:solidFill>
                  <a:srgbClr val="0070C0"/>
                </a:solidFill>
              </a:rPr>
            </a:br>
            <a:r>
              <a:rPr lang="en-US" sz="3600" dirty="0">
                <a:solidFill>
                  <a:srgbClr val="0070C0"/>
                </a:solidFill>
              </a:rPr>
              <a:t>Approved May 2024</a:t>
            </a:r>
          </a:p>
        </p:txBody>
      </p:sp>
      <p:sp>
        <p:nvSpPr>
          <p:cNvPr id="3" name="Subtitle 2"/>
          <p:cNvSpPr>
            <a:spLocks noGrp="1"/>
          </p:cNvSpPr>
          <p:nvPr>
            <p:ph idx="1"/>
          </p:nvPr>
        </p:nvSpPr>
        <p:spPr>
          <a:xfrm>
            <a:off x="838200" y="1398429"/>
            <a:ext cx="10534650" cy="4351338"/>
          </a:xfrm>
        </p:spPr>
        <p:txBody>
          <a:bodyPr>
            <a:normAutofit/>
          </a:bodyPr>
          <a:lstStyle/>
          <a:p>
            <a:pPr marL="0" indent="0" algn="ctr">
              <a:buNone/>
            </a:pPr>
            <a:r>
              <a:rPr lang="en-US" sz="2400" dirty="0">
                <a:latin typeface="Times New Roman" panose="02020603050405020304" pitchFamily="18" charset="0"/>
                <a:cs typeface="Times New Roman" panose="02020603050405020304" pitchFamily="18" charset="0"/>
              </a:rPr>
              <a:t>Ensures access to all FDA-approved MOUD for people incarcerated in and transitioning out of CT DOC</a:t>
            </a:r>
          </a:p>
        </p:txBody>
      </p:sp>
      <p:sp>
        <p:nvSpPr>
          <p:cNvPr id="6" name="Slide Number Placeholder 5">
            <a:extLst>
              <a:ext uri="{FF2B5EF4-FFF2-40B4-BE49-F238E27FC236}">
                <a16:creationId xmlns:a16="http://schemas.microsoft.com/office/drawing/2014/main" id="{990FFBCD-F9E0-292D-4F72-A262560B49E6}"/>
              </a:ext>
            </a:extLst>
          </p:cNvPr>
          <p:cNvSpPr>
            <a:spLocks noGrp="1"/>
          </p:cNvSpPr>
          <p:nvPr>
            <p:ph type="sldNum" sz="quarter" idx="12"/>
          </p:nvPr>
        </p:nvSpPr>
        <p:spPr/>
        <p:txBody>
          <a:bodyPr/>
          <a:lstStyle/>
          <a:p>
            <a:fld id="{82A84467-BEE8-4369-9D7A-1C7E11BEFFC7}" type="slidenum">
              <a:rPr lang="en-US" smtClean="0"/>
              <a:t>7</a:t>
            </a:fld>
            <a:endParaRPr lang="en-US"/>
          </a:p>
        </p:txBody>
      </p:sp>
      <p:graphicFrame>
        <p:nvGraphicFramePr>
          <p:cNvPr id="12" name="Table 11">
            <a:extLst>
              <a:ext uri="{FF2B5EF4-FFF2-40B4-BE49-F238E27FC236}">
                <a16:creationId xmlns:a16="http://schemas.microsoft.com/office/drawing/2014/main" id="{BF94B54A-87E7-FD95-5CD8-4487AB8D132F}"/>
              </a:ext>
            </a:extLst>
          </p:cNvPr>
          <p:cNvGraphicFramePr>
            <a:graphicFrameLocks noGrp="1"/>
          </p:cNvGraphicFramePr>
          <p:nvPr>
            <p:extLst>
              <p:ext uri="{D42A27DB-BD31-4B8C-83A1-F6EECF244321}">
                <p14:modId xmlns:p14="http://schemas.microsoft.com/office/powerpoint/2010/main" val="2747291403"/>
              </p:ext>
            </p:extLst>
          </p:nvPr>
        </p:nvGraphicFramePr>
        <p:xfrm>
          <a:off x="838200" y="2129416"/>
          <a:ext cx="10646930" cy="3811341"/>
        </p:xfrm>
        <a:graphic>
          <a:graphicData uri="http://schemas.openxmlformats.org/drawingml/2006/table">
            <a:tbl>
              <a:tblPr firstRow="1" bandRow="1">
                <a:tableStyleId>{5C22544A-7EE6-4342-B048-85BDC9FD1C3A}</a:tableStyleId>
              </a:tblPr>
              <a:tblGrid>
                <a:gridCol w="6688573">
                  <a:extLst>
                    <a:ext uri="{9D8B030D-6E8A-4147-A177-3AD203B41FA5}">
                      <a16:colId xmlns:a16="http://schemas.microsoft.com/office/drawing/2014/main" val="603968078"/>
                    </a:ext>
                  </a:extLst>
                </a:gridCol>
                <a:gridCol w="3958357">
                  <a:extLst>
                    <a:ext uri="{9D8B030D-6E8A-4147-A177-3AD203B41FA5}">
                      <a16:colId xmlns:a16="http://schemas.microsoft.com/office/drawing/2014/main" val="3225101330"/>
                    </a:ext>
                  </a:extLst>
                </a:gridCol>
              </a:tblGrid>
              <a:tr h="414007">
                <a:tc>
                  <a:txBody>
                    <a:bodyPr/>
                    <a:lstStyle/>
                    <a:p>
                      <a:r>
                        <a:rPr lang="en-US" dirty="0"/>
                        <a:t>Expanded Services</a:t>
                      </a:r>
                    </a:p>
                  </a:txBody>
                  <a:tcPr/>
                </a:tc>
                <a:tc>
                  <a:txBody>
                    <a:bodyPr/>
                    <a:lstStyle/>
                    <a:p>
                      <a:r>
                        <a:rPr lang="en-US" dirty="0"/>
                        <a:t>Cost</a:t>
                      </a:r>
                    </a:p>
                  </a:txBody>
                  <a:tcPr/>
                </a:tc>
                <a:extLst>
                  <a:ext uri="{0D108BD9-81ED-4DB2-BD59-A6C34878D82A}">
                    <a16:rowId xmlns:a16="http://schemas.microsoft.com/office/drawing/2014/main" val="1322573236"/>
                  </a:ext>
                </a:extLst>
              </a:tr>
              <a:tr h="652414">
                <a:tc>
                  <a:txBody>
                    <a:bodyPr/>
                    <a:lstStyle/>
                    <a:p>
                      <a:r>
                        <a:rPr lang="en-US" sz="1600" dirty="0"/>
                        <a:t>Build out Opioid Treatment dosing rooms in 2 additional facilities, Brooklyn CI and Cheshire CI, resulting in OTPs operating in all DOC facilities.</a:t>
                      </a:r>
                    </a:p>
                  </a:txBody>
                  <a:tcPr/>
                </a:tc>
                <a:tc>
                  <a:txBody>
                    <a:bodyPr/>
                    <a:lstStyle/>
                    <a:p>
                      <a:r>
                        <a:rPr lang="en-US" dirty="0"/>
                        <a:t>$98,550 each</a:t>
                      </a:r>
                    </a:p>
                  </a:txBody>
                  <a:tcPr/>
                </a:tc>
                <a:extLst>
                  <a:ext uri="{0D108BD9-81ED-4DB2-BD59-A6C34878D82A}">
                    <a16:rowId xmlns:a16="http://schemas.microsoft.com/office/drawing/2014/main" val="3180361758"/>
                  </a:ext>
                </a:extLst>
              </a:tr>
              <a:tr h="595220">
                <a:tc>
                  <a:txBody>
                    <a:bodyPr/>
                    <a:lstStyle/>
                    <a:p>
                      <a:r>
                        <a:rPr lang="en-US" sz="1600" dirty="0"/>
                        <a:t>Provide medications at Manson Youth for up to one year for individuals with  MOUD</a:t>
                      </a:r>
                    </a:p>
                  </a:txBody>
                  <a:tcPr/>
                </a:tc>
                <a:tc>
                  <a:txBody>
                    <a:bodyPr/>
                    <a:lstStyle/>
                    <a:p>
                      <a:r>
                        <a:rPr lang="en-US" dirty="0"/>
                        <a:t>$90,000</a:t>
                      </a:r>
                    </a:p>
                  </a:txBody>
                  <a:tcPr/>
                </a:tc>
                <a:extLst>
                  <a:ext uri="{0D108BD9-81ED-4DB2-BD59-A6C34878D82A}">
                    <a16:rowId xmlns:a16="http://schemas.microsoft.com/office/drawing/2014/main" val="1662948065"/>
                  </a:ext>
                </a:extLst>
              </a:tr>
              <a:tr h="1102189">
                <a:tc>
                  <a:txBody>
                    <a:bodyPr/>
                    <a:lstStyle/>
                    <a:p>
                      <a:r>
                        <a:rPr lang="en-US" sz="1600" dirty="0"/>
                        <a:t>Build out Opioid Treatment dosing treatment rooms at 2 Correctional Institutes currently providing MOUD via satellite: </a:t>
                      </a:r>
                    </a:p>
                    <a:p>
                      <a:r>
                        <a:rPr lang="en-US" sz="1600" dirty="0"/>
                        <a:t>Garner CI </a:t>
                      </a:r>
                    </a:p>
                    <a:p>
                      <a:r>
                        <a:rPr lang="en-US" sz="1600" dirty="0"/>
                        <a:t>MacDougall CI</a:t>
                      </a:r>
                    </a:p>
                  </a:txBody>
                  <a:tcPr/>
                </a:tc>
                <a:tc>
                  <a:txBody>
                    <a:bodyPr/>
                    <a:lstStyle/>
                    <a:p>
                      <a:endParaRPr lang="en-US" dirty="0"/>
                    </a:p>
                    <a:p>
                      <a:endParaRPr lang="en-US" dirty="0"/>
                    </a:p>
                    <a:p>
                      <a:r>
                        <a:rPr lang="en-US" dirty="0"/>
                        <a:t>$24,500</a:t>
                      </a:r>
                    </a:p>
                    <a:p>
                      <a:r>
                        <a:rPr lang="en-US" dirty="0"/>
                        <a:t>$98,550</a:t>
                      </a:r>
                    </a:p>
                  </a:txBody>
                  <a:tcPr/>
                </a:tc>
                <a:extLst>
                  <a:ext uri="{0D108BD9-81ED-4DB2-BD59-A6C34878D82A}">
                    <a16:rowId xmlns:a16="http://schemas.microsoft.com/office/drawing/2014/main" val="2170784125"/>
                  </a:ext>
                </a:extLst>
              </a:tr>
              <a:tr h="349391">
                <a:tc>
                  <a:txBody>
                    <a:bodyPr/>
                    <a:lstStyle/>
                    <a:p>
                      <a:r>
                        <a:rPr lang="en-US" sz="1600" dirty="0"/>
                        <a:t>Minor expansion at 2 additional Correctional Institutes</a:t>
                      </a:r>
                    </a:p>
                  </a:txBody>
                  <a:tcPr/>
                </a:tc>
                <a:tc>
                  <a:txBody>
                    <a:bodyPr/>
                    <a:lstStyle/>
                    <a:p>
                      <a:r>
                        <a:rPr lang="en-US" dirty="0"/>
                        <a:t>$6,500</a:t>
                      </a:r>
                    </a:p>
                  </a:txBody>
                  <a:tcPr/>
                </a:tc>
                <a:extLst>
                  <a:ext uri="{0D108BD9-81ED-4DB2-BD59-A6C34878D82A}">
                    <a16:rowId xmlns:a16="http://schemas.microsoft.com/office/drawing/2014/main" val="1492410876"/>
                  </a:ext>
                </a:extLst>
              </a:tr>
              <a:tr h="595220">
                <a:tc>
                  <a:txBody>
                    <a:bodyPr/>
                    <a:lstStyle/>
                    <a:p>
                      <a:r>
                        <a:rPr lang="en-US" sz="1600" dirty="0"/>
                        <a:t>Total</a:t>
                      </a:r>
                    </a:p>
                  </a:txBody>
                  <a:tcPr/>
                </a:tc>
                <a:tc>
                  <a:txBody>
                    <a:bodyPr/>
                    <a:lstStyle/>
                    <a:p>
                      <a:r>
                        <a:rPr lang="en-US" dirty="0"/>
                        <a:t>$416,650</a:t>
                      </a:r>
                    </a:p>
                  </a:txBody>
                  <a:tcPr/>
                </a:tc>
                <a:extLst>
                  <a:ext uri="{0D108BD9-81ED-4DB2-BD59-A6C34878D82A}">
                    <a16:rowId xmlns:a16="http://schemas.microsoft.com/office/drawing/2014/main" val="1947359702"/>
                  </a:ext>
                </a:extLst>
              </a:tr>
            </a:tbl>
          </a:graphicData>
        </a:graphic>
      </p:graphicFrame>
    </p:spTree>
    <p:extLst>
      <p:ext uri="{BB962C8B-B14F-4D97-AF65-F5344CB8AC3E}">
        <p14:creationId xmlns:p14="http://schemas.microsoft.com/office/powerpoint/2010/main" val="11641017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2803" y="6541477"/>
            <a:ext cx="11957538" cy="221836"/>
          </a:xfrm>
          <a:prstGeom prst="rect">
            <a:avLst/>
          </a:prstGeom>
          <a:solidFill>
            <a:schemeClr val="accent1">
              <a:lumMod val="7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232658" y="6448594"/>
            <a:ext cx="11697827" cy="92883"/>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a:stCxn id="4" idx="1"/>
            <a:endCxn id="4" idx="3"/>
          </p:cNvCxnSpPr>
          <p:nvPr/>
        </p:nvCxnSpPr>
        <p:spPr>
          <a:xfrm>
            <a:off x="102803" y="6652395"/>
            <a:ext cx="11957538" cy="0"/>
          </a:xfrm>
          <a:prstGeom prst="line">
            <a:avLst/>
          </a:prstGeom>
        </p:spPr>
        <p:style>
          <a:lnRef idx="1">
            <a:schemeClr val="accent4"/>
          </a:lnRef>
          <a:fillRef idx="0">
            <a:schemeClr val="accent4"/>
          </a:fillRef>
          <a:effectRef idx="0">
            <a:schemeClr val="accent4"/>
          </a:effectRef>
          <a:fontRef idx="minor">
            <a:schemeClr val="tx1"/>
          </a:fontRef>
        </p:style>
      </p:cxnSp>
      <p:sp>
        <p:nvSpPr>
          <p:cNvPr id="9" name="Rectangle 8"/>
          <p:cNvSpPr/>
          <p:nvPr/>
        </p:nvSpPr>
        <p:spPr>
          <a:xfrm>
            <a:off x="102803" y="0"/>
            <a:ext cx="11957538" cy="221836"/>
          </a:xfrm>
          <a:prstGeom prst="rect">
            <a:avLst/>
          </a:prstGeom>
          <a:solidFill>
            <a:schemeClr val="accent1">
              <a:lumMod val="7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32658" y="197270"/>
            <a:ext cx="11697827" cy="92883"/>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102801" y="110918"/>
            <a:ext cx="11957538" cy="0"/>
          </a:xfrm>
          <a:prstGeom prst="line">
            <a:avLst/>
          </a:prstGeom>
        </p:spPr>
        <p:style>
          <a:lnRef idx="1">
            <a:schemeClr val="accent4"/>
          </a:lnRef>
          <a:fillRef idx="0">
            <a:schemeClr val="accent4"/>
          </a:fillRef>
          <a:effectRef idx="0">
            <a:schemeClr val="accent4"/>
          </a:effectRef>
          <a:fontRef idx="minor">
            <a:schemeClr val="tx1"/>
          </a:fontRef>
        </p:style>
      </p:cxnSp>
      <p:pic>
        <p:nvPicPr>
          <p:cNvPr id="8" name="Picture 7"/>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75825" y="6055613"/>
            <a:ext cx="1411490" cy="802387"/>
          </a:xfrm>
          <a:prstGeom prst="ellipse">
            <a:avLst/>
          </a:prstGeom>
          <a:ln>
            <a:noFill/>
          </a:ln>
          <a:effectLst>
            <a:softEdge rad="112500"/>
          </a:effectLst>
        </p:spPr>
      </p:pic>
      <p:sp>
        <p:nvSpPr>
          <p:cNvPr id="17" name="Title 16">
            <a:extLst>
              <a:ext uri="{FF2B5EF4-FFF2-40B4-BE49-F238E27FC236}">
                <a16:creationId xmlns:a16="http://schemas.microsoft.com/office/drawing/2014/main" id="{2DD2B92D-970A-8DD7-B098-7B644B440754}"/>
              </a:ext>
            </a:extLst>
          </p:cNvPr>
          <p:cNvSpPr>
            <a:spLocks noGrp="1"/>
          </p:cNvSpPr>
          <p:nvPr>
            <p:ph type="title"/>
          </p:nvPr>
        </p:nvSpPr>
        <p:spPr/>
        <p:txBody>
          <a:bodyPr/>
          <a:lstStyle/>
          <a:p>
            <a:pPr algn="ctr"/>
            <a:r>
              <a:rPr lang="en-US" dirty="0">
                <a:solidFill>
                  <a:srgbClr val="0070C0"/>
                </a:solidFill>
              </a:rPr>
              <a:t>Naloxone Saturation</a:t>
            </a:r>
            <a:br>
              <a:rPr lang="en-US" dirty="0">
                <a:solidFill>
                  <a:srgbClr val="0070C0"/>
                </a:solidFill>
              </a:rPr>
            </a:br>
            <a:r>
              <a:rPr lang="en-US" dirty="0">
                <a:solidFill>
                  <a:srgbClr val="0070C0"/>
                </a:solidFill>
              </a:rPr>
              <a:t>Approved May 2024</a:t>
            </a:r>
          </a:p>
        </p:txBody>
      </p:sp>
      <p:sp>
        <p:nvSpPr>
          <p:cNvPr id="3" name="Subtitle 2"/>
          <p:cNvSpPr>
            <a:spLocks noGrp="1"/>
          </p:cNvSpPr>
          <p:nvPr>
            <p:ph idx="1"/>
          </p:nvPr>
        </p:nvSpPr>
        <p:spPr>
          <a:xfrm>
            <a:off x="828675" y="1765660"/>
            <a:ext cx="10534650" cy="4351338"/>
          </a:xfrm>
        </p:spPr>
        <p:txBody>
          <a:bodyPr>
            <a:normAutofit/>
          </a:bodyPr>
          <a:lstStyle/>
          <a:p>
            <a:r>
              <a:rPr lang="en-US" sz="3600" dirty="0">
                <a:latin typeface="Times New Roman" panose="02020603050405020304" pitchFamily="18" charset="0"/>
                <a:cs typeface="Times New Roman" panose="02020603050405020304" pitchFamily="18" charset="0"/>
              </a:rPr>
              <a:t>One year of funding for purchase of Naloxone for overdose reversal to ensure an abundant supply is going into the community</a:t>
            </a:r>
          </a:p>
          <a:p>
            <a:r>
              <a:rPr lang="en-US" sz="3600" dirty="0">
                <a:latin typeface="Times New Roman" panose="02020603050405020304" pitchFamily="18" charset="0"/>
                <a:cs typeface="Times New Roman" panose="02020603050405020304" pitchFamily="18" charset="0"/>
              </a:rPr>
              <a:t>Supports the State’s Naloxone Saturation plan of distribution of 60,000 naloxone kits per year</a:t>
            </a:r>
          </a:p>
          <a:p>
            <a:r>
              <a:rPr lang="en-US" sz="3600" dirty="0">
                <a:latin typeface="Times New Roman" panose="02020603050405020304" pitchFamily="18" charset="0"/>
                <a:cs typeface="Times New Roman" panose="02020603050405020304" pitchFamily="18" charset="0"/>
              </a:rPr>
              <a:t>Annual Cost: $2,323,200</a:t>
            </a:r>
          </a:p>
        </p:txBody>
      </p:sp>
      <p:sp>
        <p:nvSpPr>
          <p:cNvPr id="6" name="Slide Number Placeholder 5">
            <a:extLst>
              <a:ext uri="{FF2B5EF4-FFF2-40B4-BE49-F238E27FC236}">
                <a16:creationId xmlns:a16="http://schemas.microsoft.com/office/drawing/2014/main" id="{990FFBCD-F9E0-292D-4F72-A262560B49E6}"/>
              </a:ext>
            </a:extLst>
          </p:cNvPr>
          <p:cNvSpPr>
            <a:spLocks noGrp="1"/>
          </p:cNvSpPr>
          <p:nvPr>
            <p:ph type="sldNum" sz="quarter" idx="12"/>
          </p:nvPr>
        </p:nvSpPr>
        <p:spPr/>
        <p:txBody>
          <a:bodyPr/>
          <a:lstStyle/>
          <a:p>
            <a:fld id="{82A84467-BEE8-4369-9D7A-1C7E11BEFFC7}" type="slidenum">
              <a:rPr lang="en-US" smtClean="0"/>
              <a:t>8</a:t>
            </a:fld>
            <a:endParaRPr lang="en-US"/>
          </a:p>
        </p:txBody>
      </p:sp>
    </p:spTree>
    <p:extLst>
      <p:ext uri="{BB962C8B-B14F-4D97-AF65-F5344CB8AC3E}">
        <p14:creationId xmlns:p14="http://schemas.microsoft.com/office/powerpoint/2010/main" val="37488413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2803" y="6541477"/>
            <a:ext cx="11957538" cy="221836"/>
          </a:xfrm>
          <a:prstGeom prst="rect">
            <a:avLst/>
          </a:prstGeom>
          <a:solidFill>
            <a:schemeClr val="accent1">
              <a:lumMod val="7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232658" y="6448594"/>
            <a:ext cx="11697827" cy="92883"/>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Connector 6"/>
          <p:cNvCxnSpPr>
            <a:stCxn id="4" idx="1"/>
            <a:endCxn id="4" idx="3"/>
          </p:cNvCxnSpPr>
          <p:nvPr/>
        </p:nvCxnSpPr>
        <p:spPr>
          <a:xfrm>
            <a:off x="102803" y="6652395"/>
            <a:ext cx="11957538" cy="0"/>
          </a:xfrm>
          <a:prstGeom prst="line">
            <a:avLst/>
          </a:prstGeom>
        </p:spPr>
        <p:style>
          <a:lnRef idx="1">
            <a:schemeClr val="accent4"/>
          </a:lnRef>
          <a:fillRef idx="0">
            <a:schemeClr val="accent4"/>
          </a:fillRef>
          <a:effectRef idx="0">
            <a:schemeClr val="accent4"/>
          </a:effectRef>
          <a:fontRef idx="minor">
            <a:schemeClr val="tx1"/>
          </a:fontRef>
        </p:style>
      </p:cxnSp>
      <p:sp>
        <p:nvSpPr>
          <p:cNvPr id="9" name="Rectangle 8"/>
          <p:cNvSpPr/>
          <p:nvPr/>
        </p:nvSpPr>
        <p:spPr>
          <a:xfrm>
            <a:off x="102803" y="0"/>
            <a:ext cx="11957538" cy="221836"/>
          </a:xfrm>
          <a:prstGeom prst="rect">
            <a:avLst/>
          </a:prstGeom>
          <a:solidFill>
            <a:schemeClr val="accent1">
              <a:lumMod val="75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232658" y="197270"/>
            <a:ext cx="11697827" cy="92883"/>
          </a:xfrm>
          <a:prstGeom prst="rect">
            <a:avLst/>
          </a:prstGeom>
          <a:solidFill>
            <a:schemeClr val="accent1">
              <a:lumMod val="60000"/>
              <a:lumOff val="4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p:cNvCxnSpPr/>
          <p:nvPr/>
        </p:nvCxnSpPr>
        <p:spPr>
          <a:xfrm>
            <a:off x="102801" y="110918"/>
            <a:ext cx="11957538" cy="0"/>
          </a:xfrm>
          <a:prstGeom prst="line">
            <a:avLst/>
          </a:prstGeom>
        </p:spPr>
        <p:style>
          <a:lnRef idx="1">
            <a:schemeClr val="accent4"/>
          </a:lnRef>
          <a:fillRef idx="0">
            <a:schemeClr val="accent4"/>
          </a:fillRef>
          <a:effectRef idx="0">
            <a:schemeClr val="accent4"/>
          </a:effectRef>
          <a:fontRef idx="minor">
            <a:schemeClr val="tx1"/>
          </a:fontRef>
        </p:style>
      </p:cxnSp>
      <p:pic>
        <p:nvPicPr>
          <p:cNvPr id="8" name="Picture 7"/>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375825" y="6055613"/>
            <a:ext cx="1411490" cy="802387"/>
          </a:xfrm>
          <a:prstGeom prst="ellipse">
            <a:avLst/>
          </a:prstGeom>
          <a:ln>
            <a:noFill/>
          </a:ln>
          <a:effectLst>
            <a:softEdge rad="112500"/>
          </a:effectLst>
        </p:spPr>
      </p:pic>
      <p:sp>
        <p:nvSpPr>
          <p:cNvPr id="17" name="Title 16">
            <a:extLst>
              <a:ext uri="{FF2B5EF4-FFF2-40B4-BE49-F238E27FC236}">
                <a16:creationId xmlns:a16="http://schemas.microsoft.com/office/drawing/2014/main" id="{2DD2B92D-970A-8DD7-B098-7B644B440754}"/>
              </a:ext>
            </a:extLst>
          </p:cNvPr>
          <p:cNvSpPr>
            <a:spLocks noGrp="1"/>
          </p:cNvSpPr>
          <p:nvPr>
            <p:ph type="title"/>
          </p:nvPr>
        </p:nvSpPr>
        <p:spPr>
          <a:xfrm>
            <a:off x="261515" y="284560"/>
            <a:ext cx="11668970" cy="1269570"/>
          </a:xfrm>
        </p:spPr>
        <p:txBody>
          <a:bodyPr>
            <a:normAutofit fontScale="90000"/>
          </a:bodyPr>
          <a:lstStyle/>
          <a:p>
            <a:pPr algn="ctr"/>
            <a:r>
              <a:rPr lang="en-US" dirty="0">
                <a:solidFill>
                  <a:srgbClr val="0070C0"/>
                </a:solidFill>
              </a:rPr>
              <a:t>Prevention and Harm Reduction through Public Access</a:t>
            </a:r>
            <a:br>
              <a:rPr lang="en-US" dirty="0">
                <a:solidFill>
                  <a:srgbClr val="0070C0"/>
                </a:solidFill>
              </a:rPr>
            </a:br>
            <a:r>
              <a:rPr lang="en-US" dirty="0">
                <a:solidFill>
                  <a:srgbClr val="0070C0"/>
                </a:solidFill>
              </a:rPr>
              <a:t>Approved July 2024</a:t>
            </a:r>
          </a:p>
        </p:txBody>
      </p:sp>
      <p:sp>
        <p:nvSpPr>
          <p:cNvPr id="3" name="Subtitle 2"/>
          <p:cNvSpPr>
            <a:spLocks noGrp="1"/>
          </p:cNvSpPr>
          <p:nvPr>
            <p:ph idx="1"/>
          </p:nvPr>
        </p:nvSpPr>
        <p:spPr>
          <a:xfrm>
            <a:off x="748981" y="1493417"/>
            <a:ext cx="10665178" cy="4622910"/>
          </a:xfrm>
        </p:spPr>
        <p:txBody>
          <a:bodyPr>
            <a:normAutofit/>
          </a:bodyPr>
          <a:lstStyle/>
          <a:p>
            <a:r>
              <a:rPr lang="en-US" sz="2800" dirty="0">
                <a:latin typeface="Times New Roman" panose="02020603050405020304" pitchFamily="18" charset="0"/>
                <a:cs typeface="Times New Roman" panose="02020603050405020304" pitchFamily="18" charset="0"/>
              </a:rPr>
              <a:t>Pilot Harm Reduction Vending Machines in 20 municipalities across Connecticut</a:t>
            </a:r>
            <a:endParaRPr lang="en-US" dirty="0">
              <a:latin typeface="Times New Roman" panose="02020603050405020304" pitchFamily="18" charset="0"/>
              <a:cs typeface="Times New Roman" panose="02020603050405020304" pitchFamily="18" charset="0"/>
            </a:endParaRPr>
          </a:p>
          <a:p>
            <a:pPr lvl="1"/>
            <a:r>
              <a:rPr lang="en-US" sz="2600" dirty="0">
                <a:latin typeface="Times New Roman" panose="02020603050405020304" pitchFamily="18" charset="0"/>
                <a:cs typeface="Times New Roman" panose="02020603050405020304" pitchFamily="18" charset="0"/>
              </a:rPr>
              <a:t>Approved for 2 years at $1,377,392 annually</a:t>
            </a:r>
          </a:p>
          <a:p>
            <a:r>
              <a:rPr lang="en-US" sz="2800" dirty="0">
                <a:latin typeface="Times New Roman" panose="02020603050405020304" pitchFamily="18" charset="0"/>
                <a:cs typeface="Times New Roman" panose="02020603050405020304" pitchFamily="18" charset="0"/>
              </a:rPr>
              <a:t>Primary </a:t>
            </a:r>
            <a:r>
              <a:rPr lang="en-US" dirty="0">
                <a:latin typeface="Times New Roman" panose="02020603050405020304" pitchFamily="18" charset="0"/>
                <a:cs typeface="Times New Roman" panose="02020603050405020304" pitchFamily="18" charset="0"/>
              </a:rPr>
              <a:t>P</a:t>
            </a:r>
            <a:r>
              <a:rPr lang="en-US" sz="2800" dirty="0">
                <a:latin typeface="Times New Roman" panose="02020603050405020304" pitchFamily="18" charset="0"/>
                <a:cs typeface="Times New Roman" panose="02020603050405020304" pitchFamily="18" charset="0"/>
              </a:rPr>
              <a:t>revention through education and reduction of opioid diversion, including Medication Lock boxes and mounted </a:t>
            </a:r>
            <a:r>
              <a:rPr lang="en-US" sz="2800" dirty="0" err="1">
                <a:latin typeface="Times New Roman" panose="02020603050405020304" pitchFamily="18" charset="0"/>
                <a:cs typeface="Times New Roman" panose="02020603050405020304" pitchFamily="18" charset="0"/>
              </a:rPr>
              <a:t>Naloxboxes</a:t>
            </a:r>
            <a:endParaRPr lang="en-US" sz="2800" dirty="0">
              <a:latin typeface="Times New Roman" panose="02020603050405020304" pitchFamily="18" charset="0"/>
              <a:cs typeface="Times New Roman" panose="02020603050405020304" pitchFamily="18" charset="0"/>
            </a:endParaRPr>
          </a:p>
          <a:p>
            <a:pPr lvl="1"/>
            <a:r>
              <a:rPr lang="en-US" sz="2600" dirty="0">
                <a:latin typeface="Times New Roman" panose="02020603050405020304" pitchFamily="18" charset="0"/>
                <a:cs typeface="Times New Roman" panose="02020603050405020304" pitchFamily="18" charset="0"/>
              </a:rPr>
              <a:t>Approved for 2 years at $709,000 annually </a:t>
            </a:r>
          </a:p>
          <a:p>
            <a:r>
              <a:rPr lang="en-US" sz="3200" dirty="0">
                <a:latin typeface="Times New Roman" panose="02020603050405020304" pitchFamily="18" charset="0"/>
                <a:cs typeface="Times New Roman" panose="02020603050405020304" pitchFamily="18" charset="0"/>
              </a:rPr>
              <a:t>Campaign to mail opioid deactivation pouches to 50,000 homes across CT with potential to remove more than 2 million pills from circulation annually</a:t>
            </a:r>
          </a:p>
          <a:p>
            <a:pPr lvl="1"/>
            <a:r>
              <a:rPr lang="en-US" sz="2600" dirty="0">
                <a:latin typeface="Times New Roman" panose="02020603050405020304" pitchFamily="18" charset="0"/>
                <a:cs typeface="Times New Roman" panose="02020603050405020304" pitchFamily="18" charset="0"/>
              </a:rPr>
              <a:t>Approved for 5 years at $393,530 annually</a:t>
            </a:r>
          </a:p>
          <a:p>
            <a:endParaRPr lang="en-US" sz="2800" dirty="0">
              <a:latin typeface="Times New Roman" panose="02020603050405020304" pitchFamily="18" charset="0"/>
              <a:cs typeface="Times New Roman" panose="02020603050405020304" pitchFamily="18" charset="0"/>
            </a:endParaRPr>
          </a:p>
        </p:txBody>
      </p:sp>
      <p:sp>
        <p:nvSpPr>
          <p:cNvPr id="6" name="Slide Number Placeholder 5">
            <a:extLst>
              <a:ext uri="{FF2B5EF4-FFF2-40B4-BE49-F238E27FC236}">
                <a16:creationId xmlns:a16="http://schemas.microsoft.com/office/drawing/2014/main" id="{990FFBCD-F9E0-292D-4F72-A262560B49E6}"/>
              </a:ext>
            </a:extLst>
          </p:cNvPr>
          <p:cNvSpPr>
            <a:spLocks noGrp="1"/>
          </p:cNvSpPr>
          <p:nvPr>
            <p:ph type="sldNum" sz="quarter" idx="12"/>
          </p:nvPr>
        </p:nvSpPr>
        <p:spPr/>
        <p:txBody>
          <a:bodyPr/>
          <a:lstStyle/>
          <a:p>
            <a:fld id="{82A84467-BEE8-4369-9D7A-1C7E11BEFFC7}" type="slidenum">
              <a:rPr lang="en-US" smtClean="0"/>
              <a:t>9</a:t>
            </a:fld>
            <a:endParaRPr lang="en-US"/>
          </a:p>
        </p:txBody>
      </p:sp>
    </p:spTree>
    <p:extLst>
      <p:ext uri="{BB962C8B-B14F-4D97-AF65-F5344CB8AC3E}">
        <p14:creationId xmlns:p14="http://schemas.microsoft.com/office/powerpoint/2010/main" val="78821156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1489</TotalTime>
  <Words>1218</Words>
  <Application>Microsoft Office PowerPoint</Application>
  <PresentationFormat>Widescreen</PresentationFormat>
  <Paragraphs>119</Paragraphs>
  <Slides>12</Slides>
  <Notes>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Aptos</vt:lpstr>
      <vt:lpstr>Aptos Display</vt:lpstr>
      <vt:lpstr>Arial</vt:lpstr>
      <vt:lpstr>Calibri</vt:lpstr>
      <vt:lpstr>Times New Roman</vt:lpstr>
      <vt:lpstr>Office Theme</vt:lpstr>
      <vt:lpstr>Connecticut Opioid Settlement Fund</vt:lpstr>
      <vt:lpstr>Overview</vt:lpstr>
      <vt:lpstr>Municipal Reporting</vt:lpstr>
      <vt:lpstr>Funding Recommendation Updates Expansion of Syringe Service Program (SSP) Supplies</vt:lpstr>
      <vt:lpstr>Pilot Mobile Opioid Treatment Program (OTP) Approved March 2024</vt:lpstr>
      <vt:lpstr>Treatment Pathway Program (TTP) Continuation Approved May 2024</vt:lpstr>
      <vt:lpstr>Dept of Corrections Opioid Treatment Program Expansion Approved May 2024</vt:lpstr>
      <vt:lpstr>Naloxone Saturation Approved May 2024</vt:lpstr>
      <vt:lpstr>Prevention and Harm Reduction through Public Access Approved July 2024</vt:lpstr>
      <vt:lpstr>Emergency Department Treatment Bridge  Approved September 2024</vt:lpstr>
      <vt:lpstr>LiveLOUD Media Campaign Approved September 2024</vt:lpstr>
      <vt:lpstr>Contingency Management Approved September 2024</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Connecticut Opioid Settlement Fund</dc:title>
  <dc:creator>Messier-Smith, Sarah</dc:creator>
  <cp:lastModifiedBy>McClure, Christopher</cp:lastModifiedBy>
  <cp:revision>21</cp:revision>
  <dcterms:created xsi:type="dcterms:W3CDTF">2024-07-18T16:49:26Z</dcterms:created>
  <dcterms:modified xsi:type="dcterms:W3CDTF">2024-11-19T14:42:44Z</dcterms:modified>
</cp:coreProperties>
</file>