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2" r:id="rId2"/>
    <p:sldId id="275" r:id="rId3"/>
    <p:sldId id="263" r:id="rId4"/>
    <p:sldId id="276" r:id="rId5"/>
    <p:sldId id="274" r:id="rId6"/>
    <p:sldId id="277" r:id="rId7"/>
    <p:sldId id="273" r:id="rId8"/>
    <p:sldId id="278"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C43C2E-3BA0-4F4A-8416-B58DFA424CFD}" type="datetimeFigureOut">
              <a:rPr lang="en-US" smtClean="0"/>
              <a:t>9/3/2024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24CE39-CF7C-4FD5-8CB3-FF4FED6F7C44}" type="slidenum">
              <a:rPr lang="en-US" smtClean="0"/>
              <a:t>‹#›</a:t>
            </a:fld>
            <a:endParaRPr lang="en-US"/>
          </a:p>
        </p:txBody>
      </p:sp>
    </p:spTree>
    <p:extLst>
      <p:ext uri="{BB962C8B-B14F-4D97-AF65-F5344CB8AC3E}">
        <p14:creationId xmlns:p14="http://schemas.microsoft.com/office/powerpoint/2010/main" val="18825216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24CE39-CF7C-4FD5-8CB3-FF4FED6F7C44}" type="slidenum">
              <a:rPr lang="en-US" smtClean="0"/>
              <a:t>1</a:t>
            </a:fld>
            <a:endParaRPr lang="en-US"/>
          </a:p>
        </p:txBody>
      </p:sp>
    </p:spTree>
    <p:extLst>
      <p:ext uri="{BB962C8B-B14F-4D97-AF65-F5344CB8AC3E}">
        <p14:creationId xmlns:p14="http://schemas.microsoft.com/office/powerpoint/2010/main" val="1137593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081E01-6109-B863-0709-CACE4126964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516A896-B259-77D2-8574-BA4DD1B1A8B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8E9FC4A-3A20-66B2-A99B-DDAFBD85CCF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43104EE-6551-C18B-1736-E48E40F26C12}"/>
              </a:ext>
            </a:extLst>
          </p:cNvPr>
          <p:cNvSpPr>
            <a:spLocks noGrp="1"/>
          </p:cNvSpPr>
          <p:nvPr>
            <p:ph type="sldNum" sz="quarter" idx="5"/>
          </p:nvPr>
        </p:nvSpPr>
        <p:spPr/>
        <p:txBody>
          <a:bodyPr/>
          <a:lstStyle/>
          <a:p>
            <a:fld id="{DC24CE39-CF7C-4FD5-8CB3-FF4FED6F7C44}" type="slidenum">
              <a:rPr lang="en-US" smtClean="0"/>
              <a:t>2</a:t>
            </a:fld>
            <a:endParaRPr lang="en-US"/>
          </a:p>
        </p:txBody>
      </p:sp>
    </p:spTree>
    <p:extLst>
      <p:ext uri="{BB962C8B-B14F-4D97-AF65-F5344CB8AC3E}">
        <p14:creationId xmlns:p14="http://schemas.microsoft.com/office/powerpoint/2010/main" val="30345351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F04419-1308-66C6-A41D-D65937BB6C9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E7292A6-41E1-7777-304D-2A9478753E6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150A744-C7FF-C5D0-C8FB-F636BA8BC21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87A7A2D-9BE0-A754-B4C6-23AFF69AB78A}"/>
              </a:ext>
            </a:extLst>
          </p:cNvPr>
          <p:cNvSpPr>
            <a:spLocks noGrp="1"/>
          </p:cNvSpPr>
          <p:nvPr>
            <p:ph type="sldNum" sz="quarter" idx="5"/>
          </p:nvPr>
        </p:nvSpPr>
        <p:spPr/>
        <p:txBody>
          <a:bodyPr/>
          <a:lstStyle/>
          <a:p>
            <a:fld id="{DC24CE39-CF7C-4FD5-8CB3-FF4FED6F7C44}" type="slidenum">
              <a:rPr lang="en-US" smtClean="0"/>
              <a:t>4</a:t>
            </a:fld>
            <a:endParaRPr lang="en-US"/>
          </a:p>
        </p:txBody>
      </p:sp>
    </p:spTree>
    <p:extLst>
      <p:ext uri="{BB962C8B-B14F-4D97-AF65-F5344CB8AC3E}">
        <p14:creationId xmlns:p14="http://schemas.microsoft.com/office/powerpoint/2010/main" val="37766942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F04419-1308-66C6-A41D-D65937BB6C9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E7292A6-41E1-7777-304D-2A9478753E6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150A744-C7FF-C5D0-C8FB-F636BA8BC21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87A7A2D-9BE0-A754-B4C6-23AFF69AB78A}"/>
              </a:ext>
            </a:extLst>
          </p:cNvPr>
          <p:cNvSpPr>
            <a:spLocks noGrp="1"/>
          </p:cNvSpPr>
          <p:nvPr>
            <p:ph type="sldNum" sz="quarter" idx="5"/>
          </p:nvPr>
        </p:nvSpPr>
        <p:spPr/>
        <p:txBody>
          <a:bodyPr/>
          <a:lstStyle/>
          <a:p>
            <a:fld id="{DC24CE39-CF7C-4FD5-8CB3-FF4FED6F7C44}" type="slidenum">
              <a:rPr lang="en-US" smtClean="0"/>
              <a:t>5</a:t>
            </a:fld>
            <a:endParaRPr lang="en-US"/>
          </a:p>
        </p:txBody>
      </p:sp>
    </p:spTree>
    <p:extLst>
      <p:ext uri="{BB962C8B-B14F-4D97-AF65-F5344CB8AC3E}">
        <p14:creationId xmlns:p14="http://schemas.microsoft.com/office/powerpoint/2010/main" val="37119313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F04419-1308-66C6-A41D-D65937BB6C9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E7292A6-41E1-7777-304D-2A9478753E6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150A744-C7FF-C5D0-C8FB-F636BA8BC21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87A7A2D-9BE0-A754-B4C6-23AFF69AB78A}"/>
              </a:ext>
            </a:extLst>
          </p:cNvPr>
          <p:cNvSpPr>
            <a:spLocks noGrp="1"/>
          </p:cNvSpPr>
          <p:nvPr>
            <p:ph type="sldNum" sz="quarter" idx="5"/>
          </p:nvPr>
        </p:nvSpPr>
        <p:spPr/>
        <p:txBody>
          <a:bodyPr/>
          <a:lstStyle/>
          <a:p>
            <a:fld id="{DC24CE39-CF7C-4FD5-8CB3-FF4FED6F7C44}" type="slidenum">
              <a:rPr lang="en-US" smtClean="0"/>
              <a:t>6</a:t>
            </a:fld>
            <a:endParaRPr lang="en-US"/>
          </a:p>
        </p:txBody>
      </p:sp>
    </p:spTree>
    <p:extLst>
      <p:ext uri="{BB962C8B-B14F-4D97-AF65-F5344CB8AC3E}">
        <p14:creationId xmlns:p14="http://schemas.microsoft.com/office/powerpoint/2010/main" val="39869125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24CE39-CF7C-4FD5-8CB3-FF4FED6F7C44}" type="slidenum">
              <a:rPr lang="en-US" smtClean="0"/>
              <a:t>7</a:t>
            </a:fld>
            <a:endParaRPr lang="en-US"/>
          </a:p>
        </p:txBody>
      </p:sp>
    </p:spTree>
    <p:extLst>
      <p:ext uri="{BB962C8B-B14F-4D97-AF65-F5344CB8AC3E}">
        <p14:creationId xmlns:p14="http://schemas.microsoft.com/office/powerpoint/2010/main" val="29937141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F04419-1308-66C6-A41D-D65937BB6C9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E7292A6-41E1-7777-304D-2A9478753E6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150A744-C7FF-C5D0-C8FB-F636BA8BC21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87A7A2D-9BE0-A754-B4C6-23AFF69AB78A}"/>
              </a:ext>
            </a:extLst>
          </p:cNvPr>
          <p:cNvSpPr>
            <a:spLocks noGrp="1"/>
          </p:cNvSpPr>
          <p:nvPr>
            <p:ph type="sldNum" sz="quarter" idx="5"/>
          </p:nvPr>
        </p:nvSpPr>
        <p:spPr/>
        <p:txBody>
          <a:bodyPr/>
          <a:lstStyle/>
          <a:p>
            <a:fld id="{DC24CE39-CF7C-4FD5-8CB3-FF4FED6F7C44}" type="slidenum">
              <a:rPr lang="en-US" smtClean="0"/>
              <a:t>8</a:t>
            </a:fld>
            <a:endParaRPr lang="en-US"/>
          </a:p>
        </p:txBody>
      </p:sp>
    </p:spTree>
    <p:extLst>
      <p:ext uri="{BB962C8B-B14F-4D97-AF65-F5344CB8AC3E}">
        <p14:creationId xmlns:p14="http://schemas.microsoft.com/office/powerpoint/2010/main" val="3877729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68D42-B7A0-EC02-D586-3CE34FE682B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58FAD37-C223-0271-655B-8FE3FEEEB0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D7D8807-DD52-FD1A-8A33-854319BCD325}"/>
              </a:ext>
            </a:extLst>
          </p:cNvPr>
          <p:cNvSpPr>
            <a:spLocks noGrp="1"/>
          </p:cNvSpPr>
          <p:nvPr>
            <p:ph type="dt" sz="half" idx="10"/>
          </p:nvPr>
        </p:nvSpPr>
        <p:spPr/>
        <p:txBody>
          <a:bodyPr/>
          <a:lstStyle/>
          <a:p>
            <a:fld id="{1ACAF790-1BC2-496D-8941-93EE2997EF6A}" type="datetimeFigureOut">
              <a:rPr lang="en-US" smtClean="0"/>
              <a:t>9/3/2024</a:t>
            </a:fld>
            <a:endParaRPr lang="en-US"/>
          </a:p>
        </p:txBody>
      </p:sp>
      <p:sp>
        <p:nvSpPr>
          <p:cNvPr id="5" name="Footer Placeholder 4">
            <a:extLst>
              <a:ext uri="{FF2B5EF4-FFF2-40B4-BE49-F238E27FC236}">
                <a16:creationId xmlns:a16="http://schemas.microsoft.com/office/drawing/2014/main" id="{702BB27E-0D79-0979-C147-3C58E2D1EE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FE958C-147D-72C2-26E5-3DEB1588058D}"/>
              </a:ext>
            </a:extLst>
          </p:cNvPr>
          <p:cNvSpPr>
            <a:spLocks noGrp="1"/>
          </p:cNvSpPr>
          <p:nvPr>
            <p:ph type="sldNum" sz="quarter" idx="12"/>
          </p:nvPr>
        </p:nvSpPr>
        <p:spPr/>
        <p:txBody>
          <a:bodyPr/>
          <a:lstStyle/>
          <a:p>
            <a:fld id="{7036C326-20DC-44BA-988E-CED0489FE200}" type="slidenum">
              <a:rPr lang="en-US" smtClean="0"/>
              <a:t>‹#›</a:t>
            </a:fld>
            <a:endParaRPr lang="en-US"/>
          </a:p>
        </p:txBody>
      </p:sp>
    </p:spTree>
    <p:extLst>
      <p:ext uri="{BB962C8B-B14F-4D97-AF65-F5344CB8AC3E}">
        <p14:creationId xmlns:p14="http://schemas.microsoft.com/office/powerpoint/2010/main" val="1558714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E0BD2-3213-E1F2-F6BF-1DADFCC3C32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71F7C89-83B3-72B6-6A30-AFA26D325E7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463EB3-08DC-6D26-2632-1DD95BBD3872}"/>
              </a:ext>
            </a:extLst>
          </p:cNvPr>
          <p:cNvSpPr>
            <a:spLocks noGrp="1"/>
          </p:cNvSpPr>
          <p:nvPr>
            <p:ph type="dt" sz="half" idx="10"/>
          </p:nvPr>
        </p:nvSpPr>
        <p:spPr/>
        <p:txBody>
          <a:bodyPr/>
          <a:lstStyle/>
          <a:p>
            <a:fld id="{1ACAF790-1BC2-496D-8941-93EE2997EF6A}" type="datetimeFigureOut">
              <a:rPr lang="en-US" smtClean="0"/>
              <a:t>9/3/2024</a:t>
            </a:fld>
            <a:endParaRPr lang="en-US"/>
          </a:p>
        </p:txBody>
      </p:sp>
      <p:sp>
        <p:nvSpPr>
          <p:cNvPr id="5" name="Footer Placeholder 4">
            <a:extLst>
              <a:ext uri="{FF2B5EF4-FFF2-40B4-BE49-F238E27FC236}">
                <a16:creationId xmlns:a16="http://schemas.microsoft.com/office/drawing/2014/main" id="{137040B6-7E4E-3A24-8B89-C688BEF11E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11CF36-E45C-9D60-BB14-ABCCC762007C}"/>
              </a:ext>
            </a:extLst>
          </p:cNvPr>
          <p:cNvSpPr>
            <a:spLocks noGrp="1"/>
          </p:cNvSpPr>
          <p:nvPr>
            <p:ph type="sldNum" sz="quarter" idx="12"/>
          </p:nvPr>
        </p:nvSpPr>
        <p:spPr/>
        <p:txBody>
          <a:bodyPr/>
          <a:lstStyle/>
          <a:p>
            <a:fld id="{7036C326-20DC-44BA-988E-CED0489FE200}" type="slidenum">
              <a:rPr lang="en-US" smtClean="0"/>
              <a:t>‹#›</a:t>
            </a:fld>
            <a:endParaRPr lang="en-US"/>
          </a:p>
        </p:txBody>
      </p:sp>
    </p:spTree>
    <p:extLst>
      <p:ext uri="{BB962C8B-B14F-4D97-AF65-F5344CB8AC3E}">
        <p14:creationId xmlns:p14="http://schemas.microsoft.com/office/powerpoint/2010/main" val="2940805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3D472D0-E8FC-4911-7C4E-29EE62C7418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AEAD76F-0D40-69BB-832E-B63649F16E2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590152-1D43-06E1-F9F1-B9871D1FC8BD}"/>
              </a:ext>
            </a:extLst>
          </p:cNvPr>
          <p:cNvSpPr>
            <a:spLocks noGrp="1"/>
          </p:cNvSpPr>
          <p:nvPr>
            <p:ph type="dt" sz="half" idx="10"/>
          </p:nvPr>
        </p:nvSpPr>
        <p:spPr/>
        <p:txBody>
          <a:bodyPr/>
          <a:lstStyle/>
          <a:p>
            <a:fld id="{1ACAF790-1BC2-496D-8941-93EE2997EF6A}" type="datetimeFigureOut">
              <a:rPr lang="en-US" smtClean="0"/>
              <a:t>9/3/2024</a:t>
            </a:fld>
            <a:endParaRPr lang="en-US"/>
          </a:p>
        </p:txBody>
      </p:sp>
      <p:sp>
        <p:nvSpPr>
          <p:cNvPr id="5" name="Footer Placeholder 4">
            <a:extLst>
              <a:ext uri="{FF2B5EF4-FFF2-40B4-BE49-F238E27FC236}">
                <a16:creationId xmlns:a16="http://schemas.microsoft.com/office/drawing/2014/main" id="{FF504199-E9C7-5D54-CC67-8DFB47B557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061F9E-3482-992C-AF36-6362109B025F}"/>
              </a:ext>
            </a:extLst>
          </p:cNvPr>
          <p:cNvSpPr>
            <a:spLocks noGrp="1"/>
          </p:cNvSpPr>
          <p:nvPr>
            <p:ph type="sldNum" sz="quarter" idx="12"/>
          </p:nvPr>
        </p:nvSpPr>
        <p:spPr/>
        <p:txBody>
          <a:bodyPr/>
          <a:lstStyle/>
          <a:p>
            <a:fld id="{7036C326-20DC-44BA-988E-CED0489FE200}" type="slidenum">
              <a:rPr lang="en-US" smtClean="0"/>
              <a:t>‹#›</a:t>
            </a:fld>
            <a:endParaRPr lang="en-US"/>
          </a:p>
        </p:txBody>
      </p:sp>
    </p:spTree>
    <p:extLst>
      <p:ext uri="{BB962C8B-B14F-4D97-AF65-F5344CB8AC3E}">
        <p14:creationId xmlns:p14="http://schemas.microsoft.com/office/powerpoint/2010/main" val="3809553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9FB3E-09AB-5FAA-5A92-A4956FCDBC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793A13-EB0D-059A-6E74-5D59ACD3918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61C13A-F2BB-138F-4A15-8A24748DD8F8}"/>
              </a:ext>
            </a:extLst>
          </p:cNvPr>
          <p:cNvSpPr>
            <a:spLocks noGrp="1"/>
          </p:cNvSpPr>
          <p:nvPr>
            <p:ph type="dt" sz="half" idx="10"/>
          </p:nvPr>
        </p:nvSpPr>
        <p:spPr/>
        <p:txBody>
          <a:bodyPr/>
          <a:lstStyle/>
          <a:p>
            <a:fld id="{1ACAF790-1BC2-496D-8941-93EE2997EF6A}" type="datetimeFigureOut">
              <a:rPr lang="en-US" smtClean="0"/>
              <a:t>9/3/2024</a:t>
            </a:fld>
            <a:endParaRPr lang="en-US"/>
          </a:p>
        </p:txBody>
      </p:sp>
      <p:sp>
        <p:nvSpPr>
          <p:cNvPr id="5" name="Footer Placeholder 4">
            <a:extLst>
              <a:ext uri="{FF2B5EF4-FFF2-40B4-BE49-F238E27FC236}">
                <a16:creationId xmlns:a16="http://schemas.microsoft.com/office/drawing/2014/main" id="{3E2F1B4E-2859-3749-4D56-7459DE2952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32D6F8-62F6-AD72-0ED9-F3DE019E1919}"/>
              </a:ext>
            </a:extLst>
          </p:cNvPr>
          <p:cNvSpPr>
            <a:spLocks noGrp="1"/>
          </p:cNvSpPr>
          <p:nvPr>
            <p:ph type="sldNum" sz="quarter" idx="12"/>
          </p:nvPr>
        </p:nvSpPr>
        <p:spPr/>
        <p:txBody>
          <a:bodyPr/>
          <a:lstStyle/>
          <a:p>
            <a:fld id="{7036C326-20DC-44BA-988E-CED0489FE200}" type="slidenum">
              <a:rPr lang="en-US" smtClean="0"/>
              <a:t>‹#›</a:t>
            </a:fld>
            <a:endParaRPr lang="en-US"/>
          </a:p>
        </p:txBody>
      </p:sp>
    </p:spTree>
    <p:extLst>
      <p:ext uri="{BB962C8B-B14F-4D97-AF65-F5344CB8AC3E}">
        <p14:creationId xmlns:p14="http://schemas.microsoft.com/office/powerpoint/2010/main" val="2438655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D62D1-2E8B-95F9-F21F-3E4E86E510C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6C8EC41-B3D1-1F18-221E-4708DD63FD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798C908-5101-B268-F7BD-181A3B67754F}"/>
              </a:ext>
            </a:extLst>
          </p:cNvPr>
          <p:cNvSpPr>
            <a:spLocks noGrp="1"/>
          </p:cNvSpPr>
          <p:nvPr>
            <p:ph type="dt" sz="half" idx="10"/>
          </p:nvPr>
        </p:nvSpPr>
        <p:spPr/>
        <p:txBody>
          <a:bodyPr/>
          <a:lstStyle/>
          <a:p>
            <a:fld id="{1ACAF790-1BC2-496D-8941-93EE2997EF6A}" type="datetimeFigureOut">
              <a:rPr lang="en-US" smtClean="0"/>
              <a:t>9/3/2024</a:t>
            </a:fld>
            <a:endParaRPr lang="en-US"/>
          </a:p>
        </p:txBody>
      </p:sp>
      <p:sp>
        <p:nvSpPr>
          <p:cNvPr id="5" name="Footer Placeholder 4">
            <a:extLst>
              <a:ext uri="{FF2B5EF4-FFF2-40B4-BE49-F238E27FC236}">
                <a16:creationId xmlns:a16="http://schemas.microsoft.com/office/drawing/2014/main" id="{3E50F596-AC49-8E1A-AA2A-F8875696C4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206277-1E6D-6B8D-B431-2C2884EDCBCD}"/>
              </a:ext>
            </a:extLst>
          </p:cNvPr>
          <p:cNvSpPr>
            <a:spLocks noGrp="1"/>
          </p:cNvSpPr>
          <p:nvPr>
            <p:ph type="sldNum" sz="quarter" idx="12"/>
          </p:nvPr>
        </p:nvSpPr>
        <p:spPr/>
        <p:txBody>
          <a:bodyPr/>
          <a:lstStyle/>
          <a:p>
            <a:fld id="{7036C326-20DC-44BA-988E-CED0489FE200}" type="slidenum">
              <a:rPr lang="en-US" smtClean="0"/>
              <a:t>‹#›</a:t>
            </a:fld>
            <a:endParaRPr lang="en-US"/>
          </a:p>
        </p:txBody>
      </p:sp>
    </p:spTree>
    <p:extLst>
      <p:ext uri="{BB962C8B-B14F-4D97-AF65-F5344CB8AC3E}">
        <p14:creationId xmlns:p14="http://schemas.microsoft.com/office/powerpoint/2010/main" val="897257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EEFA2-960E-889B-6899-FA140969BBB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EDA63B-8FAA-36F6-A815-28352A632B9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2980E8D-FB52-45FD-742B-D1939D542E7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5266C9F-4688-16AA-4125-742EE62FEB07}"/>
              </a:ext>
            </a:extLst>
          </p:cNvPr>
          <p:cNvSpPr>
            <a:spLocks noGrp="1"/>
          </p:cNvSpPr>
          <p:nvPr>
            <p:ph type="dt" sz="half" idx="10"/>
          </p:nvPr>
        </p:nvSpPr>
        <p:spPr/>
        <p:txBody>
          <a:bodyPr/>
          <a:lstStyle/>
          <a:p>
            <a:fld id="{1ACAF790-1BC2-496D-8941-93EE2997EF6A}" type="datetimeFigureOut">
              <a:rPr lang="en-US" smtClean="0"/>
              <a:t>9/3/2024</a:t>
            </a:fld>
            <a:endParaRPr lang="en-US"/>
          </a:p>
        </p:txBody>
      </p:sp>
      <p:sp>
        <p:nvSpPr>
          <p:cNvPr id="6" name="Footer Placeholder 5">
            <a:extLst>
              <a:ext uri="{FF2B5EF4-FFF2-40B4-BE49-F238E27FC236}">
                <a16:creationId xmlns:a16="http://schemas.microsoft.com/office/drawing/2014/main" id="{C39878F6-2691-8F49-09C3-AD105CB9C5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0CB7CB-F578-CB8D-5C8A-2E631FCECFB0}"/>
              </a:ext>
            </a:extLst>
          </p:cNvPr>
          <p:cNvSpPr>
            <a:spLocks noGrp="1"/>
          </p:cNvSpPr>
          <p:nvPr>
            <p:ph type="sldNum" sz="quarter" idx="12"/>
          </p:nvPr>
        </p:nvSpPr>
        <p:spPr/>
        <p:txBody>
          <a:bodyPr/>
          <a:lstStyle/>
          <a:p>
            <a:fld id="{7036C326-20DC-44BA-988E-CED0489FE200}" type="slidenum">
              <a:rPr lang="en-US" smtClean="0"/>
              <a:t>‹#›</a:t>
            </a:fld>
            <a:endParaRPr lang="en-US"/>
          </a:p>
        </p:txBody>
      </p:sp>
    </p:spTree>
    <p:extLst>
      <p:ext uri="{BB962C8B-B14F-4D97-AF65-F5344CB8AC3E}">
        <p14:creationId xmlns:p14="http://schemas.microsoft.com/office/powerpoint/2010/main" val="3196231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094A5C-6407-35FB-2073-1A762155F64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35B976A-42C1-48ED-B090-BDCDAE2A8D4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A32CC45-016F-57A3-0EB0-B1D8E12F862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96B8867-BFEC-E9E1-D8A5-58A1D2F02B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A837D87-370C-70FD-26F1-969D41AD838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6EEDE0-C55F-D698-6716-D01C7097B7F1}"/>
              </a:ext>
            </a:extLst>
          </p:cNvPr>
          <p:cNvSpPr>
            <a:spLocks noGrp="1"/>
          </p:cNvSpPr>
          <p:nvPr>
            <p:ph type="dt" sz="half" idx="10"/>
          </p:nvPr>
        </p:nvSpPr>
        <p:spPr/>
        <p:txBody>
          <a:bodyPr/>
          <a:lstStyle/>
          <a:p>
            <a:fld id="{1ACAF790-1BC2-496D-8941-93EE2997EF6A}" type="datetimeFigureOut">
              <a:rPr lang="en-US" smtClean="0"/>
              <a:t>9/3/2024</a:t>
            </a:fld>
            <a:endParaRPr lang="en-US"/>
          </a:p>
        </p:txBody>
      </p:sp>
      <p:sp>
        <p:nvSpPr>
          <p:cNvPr id="8" name="Footer Placeholder 7">
            <a:extLst>
              <a:ext uri="{FF2B5EF4-FFF2-40B4-BE49-F238E27FC236}">
                <a16:creationId xmlns:a16="http://schemas.microsoft.com/office/drawing/2014/main" id="{D51F3F63-165A-8696-0649-2131275D13F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BF9D528-4122-FDAC-D408-4797B375900B}"/>
              </a:ext>
            </a:extLst>
          </p:cNvPr>
          <p:cNvSpPr>
            <a:spLocks noGrp="1"/>
          </p:cNvSpPr>
          <p:nvPr>
            <p:ph type="sldNum" sz="quarter" idx="12"/>
          </p:nvPr>
        </p:nvSpPr>
        <p:spPr/>
        <p:txBody>
          <a:bodyPr/>
          <a:lstStyle/>
          <a:p>
            <a:fld id="{7036C326-20DC-44BA-988E-CED0489FE200}" type="slidenum">
              <a:rPr lang="en-US" smtClean="0"/>
              <a:t>‹#›</a:t>
            </a:fld>
            <a:endParaRPr lang="en-US"/>
          </a:p>
        </p:txBody>
      </p:sp>
    </p:spTree>
    <p:extLst>
      <p:ext uri="{BB962C8B-B14F-4D97-AF65-F5344CB8AC3E}">
        <p14:creationId xmlns:p14="http://schemas.microsoft.com/office/powerpoint/2010/main" val="3978104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1972A-C42C-8FB1-3BA6-693EED5D1B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500753E-F4E2-5A87-E842-279CAC0056E6}"/>
              </a:ext>
            </a:extLst>
          </p:cNvPr>
          <p:cNvSpPr>
            <a:spLocks noGrp="1"/>
          </p:cNvSpPr>
          <p:nvPr>
            <p:ph type="dt" sz="half" idx="10"/>
          </p:nvPr>
        </p:nvSpPr>
        <p:spPr/>
        <p:txBody>
          <a:bodyPr/>
          <a:lstStyle/>
          <a:p>
            <a:fld id="{1ACAF790-1BC2-496D-8941-93EE2997EF6A}" type="datetimeFigureOut">
              <a:rPr lang="en-US" smtClean="0"/>
              <a:t>9/3/2024</a:t>
            </a:fld>
            <a:endParaRPr lang="en-US"/>
          </a:p>
        </p:txBody>
      </p:sp>
      <p:sp>
        <p:nvSpPr>
          <p:cNvPr id="4" name="Footer Placeholder 3">
            <a:extLst>
              <a:ext uri="{FF2B5EF4-FFF2-40B4-BE49-F238E27FC236}">
                <a16:creationId xmlns:a16="http://schemas.microsoft.com/office/drawing/2014/main" id="{29F29EB9-8C0C-16C1-75E3-1531BEF2840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2C908D4-9D13-31F0-21C6-2423F80E3F0D}"/>
              </a:ext>
            </a:extLst>
          </p:cNvPr>
          <p:cNvSpPr>
            <a:spLocks noGrp="1"/>
          </p:cNvSpPr>
          <p:nvPr>
            <p:ph type="sldNum" sz="quarter" idx="12"/>
          </p:nvPr>
        </p:nvSpPr>
        <p:spPr/>
        <p:txBody>
          <a:bodyPr/>
          <a:lstStyle/>
          <a:p>
            <a:fld id="{7036C326-20DC-44BA-988E-CED0489FE200}" type="slidenum">
              <a:rPr lang="en-US" smtClean="0"/>
              <a:t>‹#›</a:t>
            </a:fld>
            <a:endParaRPr lang="en-US"/>
          </a:p>
        </p:txBody>
      </p:sp>
    </p:spTree>
    <p:extLst>
      <p:ext uri="{BB962C8B-B14F-4D97-AF65-F5344CB8AC3E}">
        <p14:creationId xmlns:p14="http://schemas.microsoft.com/office/powerpoint/2010/main" val="735148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9A2724-50D8-9335-23B3-91C470D7C5B6}"/>
              </a:ext>
            </a:extLst>
          </p:cNvPr>
          <p:cNvSpPr>
            <a:spLocks noGrp="1"/>
          </p:cNvSpPr>
          <p:nvPr>
            <p:ph type="dt" sz="half" idx="10"/>
          </p:nvPr>
        </p:nvSpPr>
        <p:spPr/>
        <p:txBody>
          <a:bodyPr/>
          <a:lstStyle/>
          <a:p>
            <a:fld id="{1ACAF790-1BC2-496D-8941-93EE2997EF6A}" type="datetimeFigureOut">
              <a:rPr lang="en-US" smtClean="0"/>
              <a:t>9/3/2024</a:t>
            </a:fld>
            <a:endParaRPr lang="en-US"/>
          </a:p>
        </p:txBody>
      </p:sp>
      <p:sp>
        <p:nvSpPr>
          <p:cNvPr id="3" name="Footer Placeholder 2">
            <a:extLst>
              <a:ext uri="{FF2B5EF4-FFF2-40B4-BE49-F238E27FC236}">
                <a16:creationId xmlns:a16="http://schemas.microsoft.com/office/drawing/2014/main" id="{8303CAC8-8769-CAFF-28E7-6AF910675C1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34CC069-24D8-978E-AAB5-E01BAFF42016}"/>
              </a:ext>
            </a:extLst>
          </p:cNvPr>
          <p:cNvSpPr>
            <a:spLocks noGrp="1"/>
          </p:cNvSpPr>
          <p:nvPr>
            <p:ph type="sldNum" sz="quarter" idx="12"/>
          </p:nvPr>
        </p:nvSpPr>
        <p:spPr/>
        <p:txBody>
          <a:bodyPr/>
          <a:lstStyle/>
          <a:p>
            <a:fld id="{7036C326-20DC-44BA-988E-CED0489FE200}" type="slidenum">
              <a:rPr lang="en-US" smtClean="0"/>
              <a:t>‹#›</a:t>
            </a:fld>
            <a:endParaRPr lang="en-US"/>
          </a:p>
        </p:txBody>
      </p:sp>
    </p:spTree>
    <p:extLst>
      <p:ext uri="{BB962C8B-B14F-4D97-AF65-F5344CB8AC3E}">
        <p14:creationId xmlns:p14="http://schemas.microsoft.com/office/powerpoint/2010/main" val="623428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DDA11-7181-4B30-3A54-4A1DEF28EC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088CADD-5907-17A2-77D0-D6373C34EA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C00F536-1717-C1AA-DE5A-255F3AAD3E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1D900D-336A-2DF1-C5A9-F3D2E6D18350}"/>
              </a:ext>
            </a:extLst>
          </p:cNvPr>
          <p:cNvSpPr>
            <a:spLocks noGrp="1"/>
          </p:cNvSpPr>
          <p:nvPr>
            <p:ph type="dt" sz="half" idx="10"/>
          </p:nvPr>
        </p:nvSpPr>
        <p:spPr/>
        <p:txBody>
          <a:bodyPr/>
          <a:lstStyle/>
          <a:p>
            <a:fld id="{1ACAF790-1BC2-496D-8941-93EE2997EF6A}" type="datetimeFigureOut">
              <a:rPr lang="en-US" smtClean="0"/>
              <a:t>9/3/2024</a:t>
            </a:fld>
            <a:endParaRPr lang="en-US"/>
          </a:p>
        </p:txBody>
      </p:sp>
      <p:sp>
        <p:nvSpPr>
          <p:cNvPr id="6" name="Footer Placeholder 5">
            <a:extLst>
              <a:ext uri="{FF2B5EF4-FFF2-40B4-BE49-F238E27FC236}">
                <a16:creationId xmlns:a16="http://schemas.microsoft.com/office/drawing/2014/main" id="{6AB19B91-8C34-BDB7-8BC9-7A9775692C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6E1587-7E96-BBE3-F71B-692CC3C8D109}"/>
              </a:ext>
            </a:extLst>
          </p:cNvPr>
          <p:cNvSpPr>
            <a:spLocks noGrp="1"/>
          </p:cNvSpPr>
          <p:nvPr>
            <p:ph type="sldNum" sz="quarter" idx="12"/>
          </p:nvPr>
        </p:nvSpPr>
        <p:spPr/>
        <p:txBody>
          <a:bodyPr/>
          <a:lstStyle/>
          <a:p>
            <a:fld id="{7036C326-20DC-44BA-988E-CED0489FE200}" type="slidenum">
              <a:rPr lang="en-US" smtClean="0"/>
              <a:t>‹#›</a:t>
            </a:fld>
            <a:endParaRPr lang="en-US"/>
          </a:p>
        </p:txBody>
      </p:sp>
    </p:spTree>
    <p:extLst>
      <p:ext uri="{BB962C8B-B14F-4D97-AF65-F5344CB8AC3E}">
        <p14:creationId xmlns:p14="http://schemas.microsoft.com/office/powerpoint/2010/main" val="4210125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148AD-66D7-E1EB-4911-F854C0A79F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127379-24A4-9F5B-CE42-F328DB6008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5B6F155-C824-8C68-1E80-956B03ECDB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713E5A-C529-2539-1285-912A0C207BDA}"/>
              </a:ext>
            </a:extLst>
          </p:cNvPr>
          <p:cNvSpPr>
            <a:spLocks noGrp="1"/>
          </p:cNvSpPr>
          <p:nvPr>
            <p:ph type="dt" sz="half" idx="10"/>
          </p:nvPr>
        </p:nvSpPr>
        <p:spPr/>
        <p:txBody>
          <a:bodyPr/>
          <a:lstStyle/>
          <a:p>
            <a:fld id="{1ACAF790-1BC2-496D-8941-93EE2997EF6A}" type="datetimeFigureOut">
              <a:rPr lang="en-US" smtClean="0"/>
              <a:t>9/3/2024</a:t>
            </a:fld>
            <a:endParaRPr lang="en-US"/>
          </a:p>
        </p:txBody>
      </p:sp>
      <p:sp>
        <p:nvSpPr>
          <p:cNvPr id="6" name="Footer Placeholder 5">
            <a:extLst>
              <a:ext uri="{FF2B5EF4-FFF2-40B4-BE49-F238E27FC236}">
                <a16:creationId xmlns:a16="http://schemas.microsoft.com/office/drawing/2014/main" id="{197C335D-52F5-B58F-15A2-0996A76450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2FD7EE-973F-31DF-C3FB-D4B330583036}"/>
              </a:ext>
            </a:extLst>
          </p:cNvPr>
          <p:cNvSpPr>
            <a:spLocks noGrp="1"/>
          </p:cNvSpPr>
          <p:nvPr>
            <p:ph type="sldNum" sz="quarter" idx="12"/>
          </p:nvPr>
        </p:nvSpPr>
        <p:spPr/>
        <p:txBody>
          <a:bodyPr/>
          <a:lstStyle/>
          <a:p>
            <a:fld id="{7036C326-20DC-44BA-988E-CED0489FE200}" type="slidenum">
              <a:rPr lang="en-US" smtClean="0"/>
              <a:t>‹#›</a:t>
            </a:fld>
            <a:endParaRPr lang="en-US"/>
          </a:p>
        </p:txBody>
      </p:sp>
    </p:spTree>
    <p:extLst>
      <p:ext uri="{BB962C8B-B14F-4D97-AF65-F5344CB8AC3E}">
        <p14:creationId xmlns:p14="http://schemas.microsoft.com/office/powerpoint/2010/main" val="3392826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AC0D49-D247-DE0A-2FC9-AC1AA0F6A08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785037F-B158-346D-6D62-A94442A52C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91D40E-F23F-DF0A-BCC5-E37F65EAE4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CAF790-1BC2-496D-8941-93EE2997EF6A}" type="datetimeFigureOut">
              <a:rPr lang="en-US" smtClean="0"/>
              <a:t>9/3/2024</a:t>
            </a:fld>
            <a:endParaRPr lang="en-US"/>
          </a:p>
        </p:txBody>
      </p:sp>
      <p:sp>
        <p:nvSpPr>
          <p:cNvPr id="5" name="Footer Placeholder 4">
            <a:extLst>
              <a:ext uri="{FF2B5EF4-FFF2-40B4-BE49-F238E27FC236}">
                <a16:creationId xmlns:a16="http://schemas.microsoft.com/office/drawing/2014/main" id="{76626CD7-D3A7-E66D-CA77-DDAC4F89DE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55AE0D3-D4F5-10D7-E187-A9BBF79AF5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36C326-20DC-44BA-988E-CED0489FE200}" type="slidenum">
              <a:rPr lang="en-US" smtClean="0"/>
              <a:t>‹#›</a:t>
            </a:fld>
            <a:endParaRPr lang="en-US"/>
          </a:p>
        </p:txBody>
      </p:sp>
    </p:spTree>
    <p:extLst>
      <p:ext uri="{BB962C8B-B14F-4D97-AF65-F5344CB8AC3E}">
        <p14:creationId xmlns:p14="http://schemas.microsoft.com/office/powerpoint/2010/main" val="6708603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2803" y="6541477"/>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32658" y="6448594"/>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a:stCxn id="4" idx="1"/>
            <a:endCxn id="4" idx="3"/>
          </p:cNvCxnSpPr>
          <p:nvPr/>
        </p:nvCxnSpPr>
        <p:spPr>
          <a:xfrm>
            <a:off x="102803" y="6652395"/>
            <a:ext cx="11957538" cy="0"/>
          </a:xfrm>
          <a:prstGeom prst="line">
            <a:avLst/>
          </a:prstGeom>
        </p:spPr>
        <p:style>
          <a:lnRef idx="1">
            <a:schemeClr val="accent4"/>
          </a:lnRef>
          <a:fillRef idx="0">
            <a:schemeClr val="accent4"/>
          </a:fillRef>
          <a:effectRef idx="0">
            <a:schemeClr val="accent4"/>
          </a:effectRef>
          <a:fontRef idx="minor">
            <a:schemeClr val="tx1"/>
          </a:fontRef>
        </p:style>
      </p:cxnSp>
      <p:sp>
        <p:nvSpPr>
          <p:cNvPr id="9" name="Rectangle 8"/>
          <p:cNvSpPr/>
          <p:nvPr/>
        </p:nvSpPr>
        <p:spPr>
          <a:xfrm>
            <a:off x="102803" y="0"/>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32658" y="197270"/>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102801" y="110918"/>
            <a:ext cx="11957538" cy="0"/>
          </a:xfrm>
          <a:prstGeom prst="line">
            <a:avLst/>
          </a:prstGeom>
        </p:spPr>
        <p:style>
          <a:lnRef idx="1">
            <a:schemeClr val="accent4"/>
          </a:lnRef>
          <a:fillRef idx="0">
            <a:schemeClr val="accent4"/>
          </a:fillRef>
          <a:effectRef idx="0">
            <a:schemeClr val="accent4"/>
          </a:effectRef>
          <a:fontRef idx="minor">
            <a:schemeClr val="tx1"/>
          </a:fontRef>
        </p:style>
      </p:cxnSp>
      <p:pic>
        <p:nvPicPr>
          <p:cNvPr id="8" name="Picture 7"/>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75825" y="6055613"/>
            <a:ext cx="1411490" cy="802387"/>
          </a:xfrm>
          <a:prstGeom prst="ellipse">
            <a:avLst/>
          </a:prstGeom>
          <a:ln>
            <a:noFill/>
          </a:ln>
          <a:effectLst>
            <a:softEdge rad="112500"/>
          </a:effectLst>
        </p:spPr>
      </p:pic>
      <p:sp>
        <p:nvSpPr>
          <p:cNvPr id="2" name="Title 1"/>
          <p:cNvSpPr>
            <a:spLocks noGrp="1"/>
          </p:cNvSpPr>
          <p:nvPr>
            <p:ph type="ctrTitle"/>
          </p:nvPr>
        </p:nvSpPr>
        <p:spPr/>
        <p:txBody>
          <a:bodyPr>
            <a:normAutofit/>
          </a:bodyPr>
          <a:lstStyle/>
          <a:p>
            <a:r>
              <a:rPr lang="en-US" sz="4400" dirty="0">
                <a:solidFill>
                  <a:schemeClr val="accent5"/>
                </a:solidFill>
                <a:latin typeface="Arial" panose="020B0604020202020204" pitchFamily="34" charset="0"/>
                <a:cs typeface="Arial" panose="020B0604020202020204" pitchFamily="34" charset="0"/>
              </a:rPr>
              <a:t>Connecticut Opioid Settlement Advisory Committee </a:t>
            </a:r>
          </a:p>
        </p:txBody>
      </p:sp>
      <p:sp>
        <p:nvSpPr>
          <p:cNvPr id="3" name="Subtitle 2"/>
          <p:cNvSpPr>
            <a:spLocks noGrp="1"/>
          </p:cNvSpPr>
          <p:nvPr>
            <p:ph type="subTitle" idx="1"/>
          </p:nvPr>
        </p:nvSpPr>
        <p:spPr/>
        <p:txBody>
          <a:bodyPr>
            <a:normAutofit/>
          </a:bodyPr>
          <a:lstStyle/>
          <a:p>
            <a:r>
              <a:rPr lang="en-US" sz="2800" dirty="0">
                <a:solidFill>
                  <a:schemeClr val="accent5"/>
                </a:solidFill>
                <a:latin typeface="Arial" panose="020B0604020202020204" pitchFamily="34" charset="0"/>
                <a:cs typeface="Arial" panose="020B0604020202020204" pitchFamily="34" charset="0"/>
              </a:rPr>
              <a:t>Updates </a:t>
            </a:r>
          </a:p>
          <a:p>
            <a:r>
              <a:rPr lang="en-US" sz="2800" dirty="0">
                <a:solidFill>
                  <a:schemeClr val="accent5"/>
                </a:solidFill>
                <a:latin typeface="Arial" panose="020B0604020202020204" pitchFamily="34" charset="0"/>
                <a:cs typeface="Arial" panose="020B0604020202020204" pitchFamily="34" charset="0"/>
              </a:rPr>
              <a:t>September 10, 2024 </a:t>
            </a:r>
          </a:p>
        </p:txBody>
      </p:sp>
      <p:sp>
        <p:nvSpPr>
          <p:cNvPr id="6" name="Slide Number Placeholder 5">
            <a:extLst>
              <a:ext uri="{FF2B5EF4-FFF2-40B4-BE49-F238E27FC236}">
                <a16:creationId xmlns:a16="http://schemas.microsoft.com/office/drawing/2014/main" id="{990FFBCD-F9E0-292D-4F72-A262560B49E6}"/>
              </a:ext>
            </a:extLst>
          </p:cNvPr>
          <p:cNvSpPr>
            <a:spLocks noGrp="1"/>
          </p:cNvSpPr>
          <p:nvPr>
            <p:ph type="sldNum" sz="quarter" idx="12"/>
          </p:nvPr>
        </p:nvSpPr>
        <p:spPr/>
        <p:txBody>
          <a:bodyPr/>
          <a:lstStyle/>
          <a:p>
            <a:fld id="{82A84467-BEE8-4369-9D7A-1C7E11BEFFC7}" type="slidenum">
              <a:rPr lang="en-US" smtClean="0"/>
              <a:t>1</a:t>
            </a:fld>
            <a:endParaRPr lang="en-US"/>
          </a:p>
        </p:txBody>
      </p:sp>
    </p:spTree>
    <p:extLst>
      <p:ext uri="{BB962C8B-B14F-4D97-AF65-F5344CB8AC3E}">
        <p14:creationId xmlns:p14="http://schemas.microsoft.com/office/powerpoint/2010/main" val="3730826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64CEEE-3D99-E1B4-B12E-89AE858308C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2111146-00A0-45C1-4C31-EB0DA6135A17}"/>
              </a:ext>
            </a:extLst>
          </p:cNvPr>
          <p:cNvSpPr/>
          <p:nvPr/>
        </p:nvSpPr>
        <p:spPr>
          <a:xfrm>
            <a:off x="102803" y="6541477"/>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97699FDE-D731-6E13-F025-6ECA3196EE22}"/>
              </a:ext>
            </a:extLst>
          </p:cNvPr>
          <p:cNvSpPr/>
          <p:nvPr/>
        </p:nvSpPr>
        <p:spPr>
          <a:xfrm>
            <a:off x="232658" y="6448594"/>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a:extLst>
              <a:ext uri="{FF2B5EF4-FFF2-40B4-BE49-F238E27FC236}">
                <a16:creationId xmlns:a16="http://schemas.microsoft.com/office/drawing/2014/main" id="{92981A25-5AA9-9C9D-B1A2-41E0FE44E3B7}"/>
              </a:ext>
            </a:extLst>
          </p:cNvPr>
          <p:cNvCxnSpPr>
            <a:stCxn id="4" idx="1"/>
            <a:endCxn id="4" idx="3"/>
          </p:cNvCxnSpPr>
          <p:nvPr/>
        </p:nvCxnSpPr>
        <p:spPr>
          <a:xfrm>
            <a:off x="102803" y="6652395"/>
            <a:ext cx="11957538" cy="0"/>
          </a:xfrm>
          <a:prstGeom prst="line">
            <a:avLst/>
          </a:prstGeom>
        </p:spPr>
        <p:style>
          <a:lnRef idx="1">
            <a:schemeClr val="accent4"/>
          </a:lnRef>
          <a:fillRef idx="0">
            <a:schemeClr val="accent4"/>
          </a:fillRef>
          <a:effectRef idx="0">
            <a:schemeClr val="accent4"/>
          </a:effectRef>
          <a:fontRef idx="minor">
            <a:schemeClr val="tx1"/>
          </a:fontRef>
        </p:style>
      </p:cxnSp>
      <p:sp>
        <p:nvSpPr>
          <p:cNvPr id="9" name="Rectangle 8">
            <a:extLst>
              <a:ext uri="{FF2B5EF4-FFF2-40B4-BE49-F238E27FC236}">
                <a16:creationId xmlns:a16="http://schemas.microsoft.com/office/drawing/2014/main" id="{4457D66D-7DE8-A9CD-66D3-5CCC56B5CFD4}"/>
              </a:ext>
            </a:extLst>
          </p:cNvPr>
          <p:cNvSpPr/>
          <p:nvPr/>
        </p:nvSpPr>
        <p:spPr>
          <a:xfrm>
            <a:off x="102803" y="0"/>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2E08570-CC18-1455-C801-93FFFEBFFFF9}"/>
              </a:ext>
            </a:extLst>
          </p:cNvPr>
          <p:cNvSpPr/>
          <p:nvPr/>
        </p:nvSpPr>
        <p:spPr>
          <a:xfrm>
            <a:off x="232658" y="197270"/>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4C04CCEE-B46A-39A3-134D-A9A31BC51EF8}"/>
              </a:ext>
            </a:extLst>
          </p:cNvPr>
          <p:cNvCxnSpPr/>
          <p:nvPr/>
        </p:nvCxnSpPr>
        <p:spPr>
          <a:xfrm>
            <a:off x="102801" y="110918"/>
            <a:ext cx="11957538" cy="0"/>
          </a:xfrm>
          <a:prstGeom prst="line">
            <a:avLst/>
          </a:prstGeom>
        </p:spPr>
        <p:style>
          <a:lnRef idx="1">
            <a:schemeClr val="accent4"/>
          </a:lnRef>
          <a:fillRef idx="0">
            <a:schemeClr val="accent4"/>
          </a:fillRef>
          <a:effectRef idx="0">
            <a:schemeClr val="accent4"/>
          </a:effectRef>
          <a:fontRef idx="minor">
            <a:schemeClr val="tx1"/>
          </a:fontRef>
        </p:style>
      </p:cxnSp>
      <p:pic>
        <p:nvPicPr>
          <p:cNvPr id="8" name="Picture 7">
            <a:extLst>
              <a:ext uri="{FF2B5EF4-FFF2-40B4-BE49-F238E27FC236}">
                <a16:creationId xmlns:a16="http://schemas.microsoft.com/office/drawing/2014/main" id="{297008FF-16A4-820A-4A67-2AE8FFF9300C}"/>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75825" y="6055613"/>
            <a:ext cx="1411490" cy="802387"/>
          </a:xfrm>
          <a:prstGeom prst="ellipse">
            <a:avLst/>
          </a:prstGeom>
          <a:ln>
            <a:noFill/>
          </a:ln>
          <a:effectLst>
            <a:softEdge rad="112500"/>
          </a:effectLst>
        </p:spPr>
      </p:pic>
      <p:sp>
        <p:nvSpPr>
          <p:cNvPr id="14" name="Title 13">
            <a:extLst>
              <a:ext uri="{FF2B5EF4-FFF2-40B4-BE49-F238E27FC236}">
                <a16:creationId xmlns:a16="http://schemas.microsoft.com/office/drawing/2014/main" id="{D132F902-10B3-5E8F-07BF-8049E764BEDB}"/>
              </a:ext>
            </a:extLst>
          </p:cNvPr>
          <p:cNvSpPr>
            <a:spLocks noGrp="1"/>
          </p:cNvSpPr>
          <p:nvPr>
            <p:ph type="title"/>
          </p:nvPr>
        </p:nvSpPr>
        <p:spPr/>
        <p:txBody>
          <a:bodyPr>
            <a:noAutofit/>
          </a:bodyPr>
          <a:lstStyle/>
          <a:p>
            <a:pPr algn="ctr"/>
            <a:br>
              <a:rPr lang="en-US" dirty="0">
                <a:solidFill>
                  <a:schemeClr val="accent1">
                    <a:lumMod val="60000"/>
                    <a:lumOff val="40000"/>
                  </a:schemeClr>
                </a:solidFill>
                <a:latin typeface="Arial" panose="020B0604020202020204" pitchFamily="34" charset="0"/>
                <a:cs typeface="Arial" panose="020B0604020202020204" pitchFamily="34" charset="0"/>
              </a:rPr>
            </a:br>
            <a:r>
              <a:rPr lang="en-US" dirty="0">
                <a:solidFill>
                  <a:schemeClr val="accent1">
                    <a:lumMod val="60000"/>
                    <a:lumOff val="40000"/>
                  </a:schemeClr>
                </a:solidFill>
                <a:latin typeface="Arial" panose="020B0604020202020204" pitchFamily="34" charset="0"/>
                <a:cs typeface="Arial" panose="020B0604020202020204" pitchFamily="34" charset="0"/>
              </a:rPr>
              <a:t>OSAC Updates - Funding Disbursements</a:t>
            </a:r>
            <a:br>
              <a:rPr lang="en-US" dirty="0">
                <a:solidFill>
                  <a:schemeClr val="accent1">
                    <a:lumMod val="60000"/>
                    <a:lumOff val="40000"/>
                  </a:schemeClr>
                </a:solidFill>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15" name="Content Placeholder 14">
            <a:extLst>
              <a:ext uri="{FF2B5EF4-FFF2-40B4-BE49-F238E27FC236}">
                <a16:creationId xmlns:a16="http://schemas.microsoft.com/office/drawing/2014/main" id="{56C758A5-B53E-F69F-3E37-5171282EC146}"/>
              </a:ext>
            </a:extLst>
          </p:cNvPr>
          <p:cNvSpPr>
            <a:spLocks noGrp="1"/>
          </p:cNvSpPr>
          <p:nvPr>
            <p:ph idx="1"/>
          </p:nvPr>
        </p:nvSpPr>
        <p:spPr>
          <a:xfrm>
            <a:off x="823770" y="1500991"/>
            <a:ext cx="10515600" cy="4351338"/>
          </a:xfrm>
        </p:spPr>
        <p:txBody>
          <a:bodyPr>
            <a:normAutofit/>
          </a:bodyPr>
          <a:lstStyle/>
          <a:p>
            <a:pPr marL="0" indent="0">
              <a:lnSpc>
                <a:spcPct val="107000"/>
              </a:lnSpc>
              <a:spcBef>
                <a:spcPts val="0"/>
              </a:spcBef>
              <a:buNone/>
            </a:pPr>
            <a:endParaRPr lang="en-US" sz="2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Bef>
                <a:spcPts val="0"/>
              </a:spcBef>
            </a:pPr>
            <a:r>
              <a:rPr lang="en-US" sz="2400" dirty="0">
                <a:latin typeface="Arial" panose="020B0604020202020204" pitchFamily="34" charset="0"/>
                <a:ea typeface="Calibri" panose="020F0502020204030204" pitchFamily="34" charset="0"/>
                <a:cs typeface="Arial" panose="020B0604020202020204" pitchFamily="34" charset="0"/>
              </a:rPr>
              <a:t>This summer, the state received another round of disbursements from the settling parties.</a:t>
            </a:r>
          </a:p>
          <a:p>
            <a:pPr>
              <a:lnSpc>
                <a:spcPct val="107000"/>
              </a:lnSpc>
              <a:spcBef>
                <a:spcPts val="0"/>
              </a:spcBef>
            </a:pPr>
            <a:endParaRPr lang="en-US" sz="2400" dirty="0">
              <a:latin typeface="Arial" panose="020B0604020202020204" pitchFamily="34" charset="0"/>
              <a:ea typeface="Calibri" panose="020F0502020204030204" pitchFamily="34" charset="0"/>
              <a:cs typeface="Arial" panose="020B0604020202020204" pitchFamily="34" charset="0"/>
            </a:endParaRPr>
          </a:p>
          <a:p>
            <a:pPr>
              <a:lnSpc>
                <a:spcPct val="107000"/>
              </a:lnSpc>
              <a:spcBef>
                <a:spcPts val="0"/>
              </a:spcBef>
            </a:pPr>
            <a:r>
              <a:rPr lang="en-US" sz="2400" dirty="0">
                <a:latin typeface="Arial" panose="020B0604020202020204" pitchFamily="34" charset="0"/>
                <a:ea typeface="Calibri" panose="020F0502020204030204" pitchFamily="34" charset="0"/>
                <a:cs typeface="Arial" panose="020B0604020202020204" pitchFamily="34" charset="0"/>
              </a:rPr>
              <a:t>To date, the state has received a total of $154,201,019, with funding recommendations having passed for $16,397,084, leaving a balance in the fund of $137,803,935. </a:t>
            </a:r>
          </a:p>
          <a:p>
            <a:pPr>
              <a:lnSpc>
                <a:spcPct val="107000"/>
              </a:lnSpc>
              <a:spcBef>
                <a:spcPts val="0"/>
              </a:spcBef>
            </a:pPr>
            <a:endParaRPr lang="en-US" sz="2400" dirty="0">
              <a:latin typeface="Arial" panose="020B0604020202020204" pitchFamily="34" charset="0"/>
              <a:ea typeface="Calibri" panose="020F0502020204030204" pitchFamily="34" charset="0"/>
              <a:cs typeface="Arial" panose="020B0604020202020204" pitchFamily="34" charset="0"/>
            </a:endParaRPr>
          </a:p>
          <a:p>
            <a:pPr>
              <a:lnSpc>
                <a:spcPct val="107000"/>
              </a:lnSpc>
              <a:spcBef>
                <a:spcPts val="0"/>
              </a:spcBef>
            </a:pPr>
            <a:r>
              <a:rPr lang="en-US" sz="2400" dirty="0">
                <a:latin typeface="Arial" panose="020B0604020202020204" pitchFamily="34" charset="0"/>
                <a:ea typeface="Calibri" panose="020F0502020204030204" pitchFamily="34" charset="0"/>
                <a:cs typeface="Arial" panose="020B0604020202020204" pitchFamily="34" charset="0"/>
              </a:rPr>
              <a:t>Today we are considering three funding recommendations totaling $4,839,010. </a:t>
            </a:r>
          </a:p>
          <a:p>
            <a:pPr>
              <a:lnSpc>
                <a:spcPct val="107000"/>
              </a:lnSpc>
              <a:spcBef>
                <a:spcPts val="0"/>
              </a:spcBef>
            </a:pPr>
            <a:endParaRPr lang="en-US" sz="2400" dirty="0">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Bef>
                <a:spcPts val="0"/>
              </a:spcBef>
              <a:buNone/>
            </a:pPr>
            <a:endParaRPr lang="en-US" sz="2400" dirty="0">
              <a:latin typeface="Arial" panose="020B0604020202020204" pitchFamily="34" charset="0"/>
              <a:ea typeface="Calibri" panose="020F050202020403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FA23294F-F813-E7F5-09E9-B927A8C7C740}"/>
              </a:ext>
            </a:extLst>
          </p:cNvPr>
          <p:cNvSpPr>
            <a:spLocks noGrp="1"/>
          </p:cNvSpPr>
          <p:nvPr>
            <p:ph type="sldNum" sz="quarter" idx="12"/>
          </p:nvPr>
        </p:nvSpPr>
        <p:spPr/>
        <p:txBody>
          <a:bodyPr/>
          <a:lstStyle/>
          <a:p>
            <a:fld id="{82A84467-BEE8-4369-9D7A-1C7E11BEFFC7}" type="slidenum">
              <a:rPr lang="en-US" smtClean="0"/>
              <a:t>2</a:t>
            </a:fld>
            <a:endParaRPr lang="en-US"/>
          </a:p>
        </p:txBody>
      </p:sp>
    </p:spTree>
    <p:extLst>
      <p:ext uri="{BB962C8B-B14F-4D97-AF65-F5344CB8AC3E}">
        <p14:creationId xmlns:p14="http://schemas.microsoft.com/office/powerpoint/2010/main" val="1998551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2803" y="6541477"/>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32658" y="6448594"/>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a:stCxn id="4" idx="1"/>
            <a:endCxn id="4" idx="3"/>
          </p:cNvCxnSpPr>
          <p:nvPr/>
        </p:nvCxnSpPr>
        <p:spPr>
          <a:xfrm>
            <a:off x="102803" y="6652395"/>
            <a:ext cx="11957538" cy="0"/>
          </a:xfrm>
          <a:prstGeom prst="line">
            <a:avLst/>
          </a:prstGeom>
        </p:spPr>
        <p:style>
          <a:lnRef idx="1">
            <a:schemeClr val="accent4"/>
          </a:lnRef>
          <a:fillRef idx="0">
            <a:schemeClr val="accent4"/>
          </a:fillRef>
          <a:effectRef idx="0">
            <a:schemeClr val="accent4"/>
          </a:effectRef>
          <a:fontRef idx="minor">
            <a:schemeClr val="tx1"/>
          </a:fontRef>
        </p:style>
      </p:cxnSp>
      <p:sp>
        <p:nvSpPr>
          <p:cNvPr id="9" name="Rectangle 8"/>
          <p:cNvSpPr/>
          <p:nvPr/>
        </p:nvSpPr>
        <p:spPr>
          <a:xfrm>
            <a:off x="102803" y="0"/>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32658" y="197270"/>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102801" y="110918"/>
            <a:ext cx="11957538" cy="0"/>
          </a:xfrm>
          <a:prstGeom prst="line">
            <a:avLst/>
          </a:prstGeom>
        </p:spPr>
        <p:style>
          <a:lnRef idx="1">
            <a:schemeClr val="accent4"/>
          </a:lnRef>
          <a:fillRef idx="0">
            <a:schemeClr val="accent4"/>
          </a:fillRef>
          <a:effectRef idx="0">
            <a:schemeClr val="accent4"/>
          </a:effectRef>
          <a:fontRef idx="minor">
            <a:schemeClr val="tx1"/>
          </a:fontRef>
        </p:style>
      </p:cxnSp>
      <p:pic>
        <p:nvPicPr>
          <p:cNvPr id="8" name="Picture 7"/>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75825" y="6055613"/>
            <a:ext cx="1411490" cy="802387"/>
          </a:xfrm>
          <a:prstGeom prst="ellipse">
            <a:avLst/>
          </a:prstGeom>
          <a:ln>
            <a:noFill/>
          </a:ln>
          <a:effectLst>
            <a:softEdge rad="112500"/>
          </a:effectLst>
        </p:spPr>
      </p:pic>
      <p:sp>
        <p:nvSpPr>
          <p:cNvPr id="12" name="Title 11">
            <a:extLst>
              <a:ext uri="{FF2B5EF4-FFF2-40B4-BE49-F238E27FC236}">
                <a16:creationId xmlns:a16="http://schemas.microsoft.com/office/drawing/2014/main" id="{F659EA49-E7B7-07B0-87F8-73E56177BC60}"/>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 </a:t>
            </a:r>
            <a:r>
              <a:rPr lang="en-US" dirty="0">
                <a:solidFill>
                  <a:schemeClr val="accent1">
                    <a:lumMod val="60000"/>
                    <a:lumOff val="40000"/>
                  </a:schemeClr>
                </a:solidFill>
                <a:latin typeface="Arial" panose="020B0604020202020204" pitchFamily="34" charset="0"/>
                <a:cs typeface="Arial" panose="020B0604020202020204" pitchFamily="34" charset="0"/>
              </a:rPr>
              <a:t>OSAC Updates- Funding Disbursements</a:t>
            </a:r>
            <a:endParaRPr lang="en-US" dirty="0">
              <a:latin typeface="Arial" panose="020B0604020202020204" pitchFamily="34" charset="0"/>
              <a:cs typeface="Arial" panose="020B0604020202020204" pitchFamily="34" charset="0"/>
            </a:endParaRPr>
          </a:p>
        </p:txBody>
      </p:sp>
      <p:sp>
        <p:nvSpPr>
          <p:cNvPr id="13" name="Content Placeholder 12">
            <a:extLst>
              <a:ext uri="{FF2B5EF4-FFF2-40B4-BE49-F238E27FC236}">
                <a16:creationId xmlns:a16="http://schemas.microsoft.com/office/drawing/2014/main" id="{06DAF631-26C0-7DBE-9A6C-4B79A774D584}"/>
              </a:ext>
            </a:extLst>
          </p:cNvPr>
          <p:cNvSpPr>
            <a:spLocks noGrp="1"/>
          </p:cNvSpPr>
          <p:nvPr>
            <p:ph idx="1"/>
          </p:nvPr>
        </p:nvSpPr>
        <p:spPr/>
        <p:txBody>
          <a:bodyPr>
            <a:normAutofit fontScale="92500" lnSpcReduction="20000"/>
          </a:bodyPr>
          <a:lstStyle/>
          <a:p>
            <a:pPr>
              <a:lnSpc>
                <a:spcPct val="107000"/>
              </a:lnSpc>
              <a:spcBef>
                <a:spcPts val="0"/>
              </a:spcBef>
            </a:pPr>
            <a:r>
              <a:rPr lang="en-US" sz="2800" dirty="0">
                <a:latin typeface="Arial" panose="020B0604020202020204" pitchFamily="34" charset="0"/>
                <a:ea typeface="Calibri" panose="020F0502020204030204" pitchFamily="34" charset="0"/>
                <a:cs typeface="Arial" panose="020B0604020202020204" pitchFamily="34" charset="0"/>
              </a:rPr>
              <a:t>There are other settling parties in Connecticut, such as the municipalities and tribal governments. Those parties receive their proceeds directly from the settlement administrator and not the state. </a:t>
            </a:r>
          </a:p>
          <a:p>
            <a:pPr marL="0" indent="0">
              <a:lnSpc>
                <a:spcPct val="107000"/>
              </a:lnSpc>
              <a:spcBef>
                <a:spcPts val="0"/>
              </a:spcBef>
              <a:buNone/>
            </a:pPr>
            <a:endParaRPr lang="en-US" sz="2800" dirty="0">
              <a:latin typeface="Arial" panose="020B0604020202020204" pitchFamily="34" charset="0"/>
              <a:ea typeface="Calibri" panose="020F0502020204030204" pitchFamily="34" charset="0"/>
              <a:cs typeface="Arial" panose="020B0604020202020204" pitchFamily="34" charset="0"/>
            </a:endParaRPr>
          </a:p>
          <a:p>
            <a:pPr>
              <a:lnSpc>
                <a:spcPct val="107000"/>
              </a:lnSpc>
              <a:spcBef>
                <a:spcPts val="0"/>
              </a:spcBef>
            </a:pPr>
            <a:r>
              <a:rPr lang="en-US" sz="2800" dirty="0">
                <a:latin typeface="Arial" panose="020B0604020202020204" pitchFamily="34" charset="0"/>
                <a:ea typeface="Calibri" panose="020F0502020204030204" pitchFamily="34" charset="0"/>
                <a:cs typeface="Arial" panose="020B0604020202020204" pitchFamily="34" charset="0"/>
              </a:rPr>
              <a:t>The state does collect information on the municipal governments’ receipts and expenditure of funds annually, with the reporting period currently open. </a:t>
            </a:r>
          </a:p>
          <a:p>
            <a:pPr marL="0" indent="0">
              <a:lnSpc>
                <a:spcPct val="107000"/>
              </a:lnSpc>
              <a:spcBef>
                <a:spcPts val="0"/>
              </a:spcBef>
              <a:buNone/>
            </a:pPr>
            <a:endParaRPr lang="en-US" sz="2800" dirty="0">
              <a:latin typeface="Arial" panose="020B0604020202020204" pitchFamily="34" charset="0"/>
              <a:ea typeface="Calibri" panose="020F0502020204030204" pitchFamily="34" charset="0"/>
              <a:cs typeface="Arial" panose="020B0604020202020204" pitchFamily="34" charset="0"/>
            </a:endParaRPr>
          </a:p>
          <a:p>
            <a:pPr>
              <a:lnSpc>
                <a:spcPct val="107000"/>
              </a:lnSpc>
              <a:spcBef>
                <a:spcPts val="0"/>
              </a:spcBef>
            </a:pPr>
            <a:r>
              <a:rPr lang="en-US" sz="2800" dirty="0">
                <a:latin typeface="Arial" panose="020B0604020202020204" pitchFamily="34" charset="0"/>
                <a:ea typeface="Calibri" panose="020F0502020204030204" pitchFamily="34" charset="0"/>
                <a:cs typeface="Arial" panose="020B0604020202020204" pitchFamily="34" charset="0"/>
              </a:rPr>
              <a:t>Additionally, OSAC has published the projected settlement amounts to be received by municipalities on our website and we anticipate having information to publish in the months ahead. </a:t>
            </a:r>
          </a:p>
          <a:p>
            <a:pPr marL="0" indent="0" algn="just">
              <a:lnSpc>
                <a:spcPct val="100000"/>
              </a:lnSpc>
              <a:buNone/>
            </a:pPr>
            <a:r>
              <a:rPr lang="en-US" dirty="0">
                <a:latin typeface="Arial" panose="020B0604020202020204" pitchFamily="34" charset="0"/>
                <a:cs typeface="Arial" panose="020B0604020202020204" pitchFamily="34" charset="0"/>
              </a:rPr>
              <a:t> </a:t>
            </a:r>
          </a:p>
          <a:p>
            <a:pPr marL="0" indent="0">
              <a:buNone/>
            </a:pPr>
            <a:endParaRPr lang="en-US" dirty="0">
              <a:latin typeface="Times New Roman" panose="02020603050405020304" pitchFamily="18" charset="0"/>
              <a:cs typeface="Times New Roman" panose="02020603050405020304" pitchFamily="18" charset="0"/>
            </a:endParaRPr>
          </a:p>
          <a:p>
            <a:pPr marL="0" marR="0" indent="0">
              <a:buNone/>
            </a:pPr>
            <a:endParaRPr lang="en-US" dirty="0"/>
          </a:p>
        </p:txBody>
      </p:sp>
      <p:sp>
        <p:nvSpPr>
          <p:cNvPr id="6" name="Slide Number Placeholder 5">
            <a:extLst>
              <a:ext uri="{FF2B5EF4-FFF2-40B4-BE49-F238E27FC236}">
                <a16:creationId xmlns:a16="http://schemas.microsoft.com/office/drawing/2014/main" id="{990FFBCD-F9E0-292D-4F72-A262560B49E6}"/>
              </a:ext>
            </a:extLst>
          </p:cNvPr>
          <p:cNvSpPr>
            <a:spLocks noGrp="1"/>
          </p:cNvSpPr>
          <p:nvPr>
            <p:ph type="sldNum" sz="quarter" idx="12"/>
          </p:nvPr>
        </p:nvSpPr>
        <p:spPr/>
        <p:txBody>
          <a:bodyPr/>
          <a:lstStyle/>
          <a:p>
            <a:fld id="{82A84467-BEE8-4369-9D7A-1C7E11BEFFC7}" type="slidenum">
              <a:rPr lang="en-US" smtClean="0"/>
              <a:t>3</a:t>
            </a:fld>
            <a:endParaRPr lang="en-US"/>
          </a:p>
        </p:txBody>
      </p:sp>
    </p:spTree>
    <p:extLst>
      <p:ext uri="{BB962C8B-B14F-4D97-AF65-F5344CB8AC3E}">
        <p14:creationId xmlns:p14="http://schemas.microsoft.com/office/powerpoint/2010/main" val="995576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5AF024-9E45-D267-AD5C-056914DAC1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B5F10AA-0D5D-FB4A-5933-5D2DAA8AA185}"/>
              </a:ext>
            </a:extLst>
          </p:cNvPr>
          <p:cNvSpPr/>
          <p:nvPr/>
        </p:nvSpPr>
        <p:spPr>
          <a:xfrm>
            <a:off x="102803" y="6541477"/>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15A69BFC-80DC-9823-086B-C0507451CA16}"/>
              </a:ext>
            </a:extLst>
          </p:cNvPr>
          <p:cNvSpPr/>
          <p:nvPr/>
        </p:nvSpPr>
        <p:spPr>
          <a:xfrm>
            <a:off x="232658" y="6448594"/>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a:extLst>
              <a:ext uri="{FF2B5EF4-FFF2-40B4-BE49-F238E27FC236}">
                <a16:creationId xmlns:a16="http://schemas.microsoft.com/office/drawing/2014/main" id="{2595F267-9F60-B07D-4060-6BD67BFE8503}"/>
              </a:ext>
            </a:extLst>
          </p:cNvPr>
          <p:cNvCxnSpPr>
            <a:stCxn id="4" idx="1"/>
            <a:endCxn id="4" idx="3"/>
          </p:cNvCxnSpPr>
          <p:nvPr/>
        </p:nvCxnSpPr>
        <p:spPr>
          <a:xfrm>
            <a:off x="102803" y="6652395"/>
            <a:ext cx="11957538" cy="0"/>
          </a:xfrm>
          <a:prstGeom prst="line">
            <a:avLst/>
          </a:prstGeom>
        </p:spPr>
        <p:style>
          <a:lnRef idx="1">
            <a:schemeClr val="accent4"/>
          </a:lnRef>
          <a:fillRef idx="0">
            <a:schemeClr val="accent4"/>
          </a:fillRef>
          <a:effectRef idx="0">
            <a:schemeClr val="accent4"/>
          </a:effectRef>
          <a:fontRef idx="minor">
            <a:schemeClr val="tx1"/>
          </a:fontRef>
        </p:style>
      </p:cxnSp>
      <p:sp>
        <p:nvSpPr>
          <p:cNvPr id="9" name="Rectangle 8">
            <a:extLst>
              <a:ext uri="{FF2B5EF4-FFF2-40B4-BE49-F238E27FC236}">
                <a16:creationId xmlns:a16="http://schemas.microsoft.com/office/drawing/2014/main" id="{E25A493E-639D-0824-0ECD-09F01772412F}"/>
              </a:ext>
            </a:extLst>
          </p:cNvPr>
          <p:cNvSpPr/>
          <p:nvPr/>
        </p:nvSpPr>
        <p:spPr>
          <a:xfrm>
            <a:off x="102803" y="0"/>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95A5B70-CE4D-1E56-AA04-AF7CE8DBFBD1}"/>
              </a:ext>
            </a:extLst>
          </p:cNvPr>
          <p:cNvSpPr/>
          <p:nvPr/>
        </p:nvSpPr>
        <p:spPr>
          <a:xfrm>
            <a:off x="232658" y="197270"/>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D0C82045-175E-E6CE-FF60-19F932BD0C99}"/>
              </a:ext>
            </a:extLst>
          </p:cNvPr>
          <p:cNvCxnSpPr/>
          <p:nvPr/>
        </p:nvCxnSpPr>
        <p:spPr>
          <a:xfrm>
            <a:off x="102801" y="110918"/>
            <a:ext cx="11957538" cy="0"/>
          </a:xfrm>
          <a:prstGeom prst="line">
            <a:avLst/>
          </a:prstGeom>
        </p:spPr>
        <p:style>
          <a:lnRef idx="1">
            <a:schemeClr val="accent4"/>
          </a:lnRef>
          <a:fillRef idx="0">
            <a:schemeClr val="accent4"/>
          </a:fillRef>
          <a:effectRef idx="0">
            <a:schemeClr val="accent4"/>
          </a:effectRef>
          <a:fontRef idx="minor">
            <a:schemeClr val="tx1"/>
          </a:fontRef>
        </p:style>
      </p:cxnSp>
      <p:pic>
        <p:nvPicPr>
          <p:cNvPr id="8" name="Picture 7">
            <a:extLst>
              <a:ext uri="{FF2B5EF4-FFF2-40B4-BE49-F238E27FC236}">
                <a16:creationId xmlns:a16="http://schemas.microsoft.com/office/drawing/2014/main" id="{C576BACE-7BAD-C60F-D371-CD267A606B33}"/>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75825" y="6055613"/>
            <a:ext cx="1411490" cy="802387"/>
          </a:xfrm>
          <a:prstGeom prst="ellipse">
            <a:avLst/>
          </a:prstGeom>
          <a:ln>
            <a:noFill/>
          </a:ln>
          <a:effectLst>
            <a:softEdge rad="112500"/>
          </a:effectLst>
        </p:spPr>
      </p:pic>
      <p:sp>
        <p:nvSpPr>
          <p:cNvPr id="14" name="Title 13">
            <a:extLst>
              <a:ext uri="{FF2B5EF4-FFF2-40B4-BE49-F238E27FC236}">
                <a16:creationId xmlns:a16="http://schemas.microsoft.com/office/drawing/2014/main" id="{58423AEA-DD37-E882-A74E-FF3A599730FC}"/>
              </a:ext>
            </a:extLst>
          </p:cNvPr>
          <p:cNvSpPr>
            <a:spLocks noGrp="1"/>
          </p:cNvSpPr>
          <p:nvPr>
            <p:ph type="title"/>
          </p:nvPr>
        </p:nvSpPr>
        <p:spPr/>
        <p:txBody>
          <a:bodyPr>
            <a:normAutofit fontScale="90000"/>
          </a:bodyPr>
          <a:lstStyle/>
          <a:p>
            <a:pPr algn="ctr"/>
            <a:br>
              <a:rPr lang="en-US" dirty="0">
                <a:solidFill>
                  <a:schemeClr val="accent1">
                    <a:lumMod val="60000"/>
                    <a:lumOff val="40000"/>
                  </a:schemeClr>
                </a:solidFill>
                <a:latin typeface="Arial" panose="020B0604020202020204" pitchFamily="34" charset="0"/>
                <a:cs typeface="Arial" panose="020B0604020202020204" pitchFamily="34" charset="0"/>
              </a:rPr>
            </a:br>
            <a:r>
              <a:rPr lang="en-US" dirty="0">
                <a:solidFill>
                  <a:schemeClr val="accent1">
                    <a:lumMod val="60000"/>
                    <a:lumOff val="40000"/>
                  </a:schemeClr>
                </a:solidFill>
                <a:latin typeface="Arial" panose="020B0604020202020204" pitchFamily="34" charset="0"/>
                <a:cs typeface="Arial" panose="020B0604020202020204" pitchFamily="34" charset="0"/>
              </a:rPr>
              <a:t>OSAC Updates- Funding Recommendation</a:t>
            </a:r>
            <a:br>
              <a:rPr lang="en-US" dirty="0">
                <a:solidFill>
                  <a:schemeClr val="accent1">
                    <a:lumMod val="60000"/>
                    <a:lumOff val="40000"/>
                  </a:schemeClr>
                </a:solidFill>
                <a:latin typeface="Arial" panose="020B0604020202020204" pitchFamily="34" charset="0"/>
                <a:cs typeface="Arial" panose="020B0604020202020204" pitchFamily="34" charset="0"/>
              </a:rPr>
            </a:br>
            <a:r>
              <a:rPr lang="en-US" dirty="0">
                <a:solidFill>
                  <a:schemeClr val="accent1">
                    <a:lumMod val="60000"/>
                    <a:lumOff val="40000"/>
                  </a:schemeClr>
                </a:solidFill>
                <a:latin typeface="Arial" panose="020B0604020202020204" pitchFamily="34" charset="0"/>
                <a:cs typeface="Arial" panose="020B0604020202020204" pitchFamily="34" charset="0"/>
              </a:rPr>
              <a:t>Updates</a:t>
            </a:r>
            <a:br>
              <a:rPr lang="en-US" dirty="0">
                <a:solidFill>
                  <a:schemeClr val="accent1">
                    <a:lumMod val="60000"/>
                    <a:lumOff val="40000"/>
                  </a:schemeClr>
                </a:solidFill>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15" name="Content Placeholder 14">
            <a:extLst>
              <a:ext uri="{FF2B5EF4-FFF2-40B4-BE49-F238E27FC236}">
                <a16:creationId xmlns:a16="http://schemas.microsoft.com/office/drawing/2014/main" id="{DFC6806A-8A08-B301-E0B4-E27248F47A21}"/>
              </a:ext>
            </a:extLst>
          </p:cNvPr>
          <p:cNvSpPr>
            <a:spLocks noGrp="1"/>
          </p:cNvSpPr>
          <p:nvPr>
            <p:ph idx="1"/>
          </p:nvPr>
        </p:nvSpPr>
        <p:spPr>
          <a:xfrm>
            <a:off x="823770" y="1500991"/>
            <a:ext cx="10515600" cy="4351338"/>
          </a:xfrm>
        </p:spPr>
        <p:txBody>
          <a:bodyPr>
            <a:normAutofit fontScale="92500" lnSpcReduction="20000"/>
          </a:bodyPr>
          <a:lstStyle/>
          <a:p>
            <a:pPr marL="0" indent="0">
              <a:lnSpc>
                <a:spcPct val="107000"/>
              </a:lnSpc>
              <a:spcBef>
                <a:spcPts val="0"/>
              </a:spcBef>
              <a:buNone/>
            </a:pPr>
            <a:endParaRPr lang="en-US" sz="2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Bef>
                <a:spcPts val="0"/>
              </a:spcBef>
            </a:pPr>
            <a:r>
              <a:rPr lang="en-US" sz="2000" dirty="0">
                <a:latin typeface="Arial" panose="020B0604020202020204" pitchFamily="34" charset="0"/>
                <a:cs typeface="Arial" panose="020B0604020202020204" pitchFamily="34" charset="0"/>
              </a:rPr>
              <a:t>In November 2023, OSAC approved $500,000 to expand the state’s SSP supplies at the Department of Public Health. </a:t>
            </a:r>
          </a:p>
          <a:p>
            <a:pPr>
              <a:lnSpc>
                <a:spcPct val="107000"/>
              </a:lnSpc>
              <a:spcBef>
                <a:spcPts val="0"/>
              </a:spcBef>
            </a:pPr>
            <a:r>
              <a:rPr lang="en-US" sz="2000" dirty="0">
                <a:latin typeface="Arial" panose="020B0604020202020204" pitchFamily="34" charset="0"/>
                <a:cs typeface="Arial" panose="020B0604020202020204" pitchFamily="34" charset="0"/>
              </a:rPr>
              <a:t>Those funds have been fully utilized as follows, serving an estimated 6,418 individuals. </a:t>
            </a:r>
          </a:p>
          <a:p>
            <a:pPr>
              <a:lnSpc>
                <a:spcPct val="107000"/>
              </a:lnSpc>
              <a:spcBef>
                <a:spcPts val="0"/>
              </a:spcBef>
            </a:pPr>
            <a:endParaRPr lang="en-US" sz="2000" dirty="0">
              <a:latin typeface="Arial" panose="020B0604020202020204" pitchFamily="34" charset="0"/>
              <a:cs typeface="Arial" panose="020B0604020202020204" pitchFamily="34" charset="0"/>
            </a:endParaRPr>
          </a:p>
          <a:p>
            <a:pPr marL="0" indent="0">
              <a:lnSpc>
                <a:spcPct val="107000"/>
              </a:lnSpc>
              <a:spcBef>
                <a:spcPts val="0"/>
              </a:spcBef>
              <a:buNone/>
            </a:pPr>
            <a:endParaRPr lang="en-US" dirty="0">
              <a:latin typeface="Arial" panose="020B0604020202020204" pitchFamily="34" charset="0"/>
              <a:cs typeface="Arial" panose="020B0604020202020204" pitchFamily="34" charset="0"/>
            </a:endParaRPr>
          </a:p>
          <a:p>
            <a:pPr>
              <a:lnSpc>
                <a:spcPct val="107000"/>
              </a:lnSpc>
              <a:spcBef>
                <a:spcPts val="0"/>
              </a:spcBef>
            </a:pPr>
            <a:endParaRPr lang="en-US" dirty="0">
              <a:latin typeface="Arial" panose="020B0604020202020204" pitchFamily="34" charset="0"/>
              <a:cs typeface="Arial" panose="020B0604020202020204" pitchFamily="34" charset="0"/>
            </a:endParaRPr>
          </a:p>
          <a:p>
            <a:pPr>
              <a:lnSpc>
                <a:spcPct val="107000"/>
              </a:lnSpc>
              <a:spcBef>
                <a:spcPts val="0"/>
              </a:spcBef>
            </a:pPr>
            <a:endParaRPr lang="en-US" dirty="0">
              <a:latin typeface="Arial" panose="020B0604020202020204" pitchFamily="34" charset="0"/>
              <a:cs typeface="Arial" panose="020B0604020202020204" pitchFamily="34" charset="0"/>
            </a:endParaRPr>
          </a:p>
          <a:p>
            <a:pPr marL="0" indent="0">
              <a:lnSpc>
                <a:spcPct val="107000"/>
              </a:lnSpc>
              <a:spcBef>
                <a:spcPts val="0"/>
              </a:spcBef>
              <a:buNone/>
            </a:pPr>
            <a:endParaRPr lang="en-US" dirty="0">
              <a:latin typeface="Arial" panose="020B0604020202020204" pitchFamily="34" charset="0"/>
              <a:cs typeface="Arial" panose="020B0604020202020204" pitchFamily="34" charset="0"/>
            </a:endParaRPr>
          </a:p>
          <a:p>
            <a:pPr>
              <a:lnSpc>
                <a:spcPct val="107000"/>
              </a:lnSpc>
              <a:spcBef>
                <a:spcPts val="0"/>
              </a:spcBef>
            </a:pPr>
            <a:endParaRPr lang="en-US" sz="2000" dirty="0">
              <a:latin typeface="Arial" panose="020B0604020202020204" pitchFamily="34" charset="0"/>
              <a:cs typeface="Arial" panose="020B0604020202020204" pitchFamily="34" charset="0"/>
            </a:endParaRPr>
          </a:p>
          <a:p>
            <a:pPr>
              <a:lnSpc>
                <a:spcPct val="107000"/>
              </a:lnSpc>
              <a:spcBef>
                <a:spcPts val="0"/>
              </a:spcBef>
            </a:pPr>
            <a:endParaRPr lang="en-US" sz="2000" dirty="0">
              <a:latin typeface="Arial" panose="020B0604020202020204" pitchFamily="34" charset="0"/>
              <a:cs typeface="Arial" panose="020B0604020202020204" pitchFamily="34" charset="0"/>
            </a:endParaRPr>
          </a:p>
          <a:p>
            <a:pPr>
              <a:lnSpc>
                <a:spcPct val="107000"/>
              </a:lnSpc>
              <a:spcBef>
                <a:spcPts val="0"/>
              </a:spcBef>
            </a:pPr>
            <a:endParaRPr lang="en-US" sz="2000" dirty="0">
              <a:latin typeface="Arial" panose="020B0604020202020204" pitchFamily="34" charset="0"/>
              <a:cs typeface="Arial" panose="020B0604020202020204" pitchFamily="34" charset="0"/>
            </a:endParaRPr>
          </a:p>
          <a:p>
            <a:pPr>
              <a:lnSpc>
                <a:spcPct val="107000"/>
              </a:lnSpc>
              <a:spcBef>
                <a:spcPts val="0"/>
              </a:spcBef>
            </a:pPr>
            <a:r>
              <a:rPr lang="en-US" sz="2000" dirty="0">
                <a:latin typeface="Arial" panose="020B0604020202020204" pitchFamily="34" charset="0"/>
                <a:cs typeface="Arial" panose="020B0604020202020204" pitchFamily="34" charset="0"/>
              </a:rPr>
              <a:t>As a result, in May, the OSAC approved a three year extension of the supplemental SSP funding at $500,000 per year. </a:t>
            </a:r>
          </a:p>
        </p:txBody>
      </p:sp>
      <p:sp>
        <p:nvSpPr>
          <p:cNvPr id="6" name="Slide Number Placeholder 5">
            <a:extLst>
              <a:ext uri="{FF2B5EF4-FFF2-40B4-BE49-F238E27FC236}">
                <a16:creationId xmlns:a16="http://schemas.microsoft.com/office/drawing/2014/main" id="{01CD01C9-D8FC-9D28-C5C3-529AD4DA52F3}"/>
              </a:ext>
            </a:extLst>
          </p:cNvPr>
          <p:cNvSpPr>
            <a:spLocks noGrp="1"/>
          </p:cNvSpPr>
          <p:nvPr>
            <p:ph type="sldNum" sz="quarter" idx="12"/>
          </p:nvPr>
        </p:nvSpPr>
        <p:spPr/>
        <p:txBody>
          <a:bodyPr/>
          <a:lstStyle/>
          <a:p>
            <a:fld id="{82A84467-BEE8-4369-9D7A-1C7E11BEFFC7}" type="slidenum">
              <a:rPr lang="en-US" smtClean="0"/>
              <a:t>4</a:t>
            </a:fld>
            <a:endParaRPr lang="en-US"/>
          </a:p>
        </p:txBody>
      </p:sp>
      <p:graphicFrame>
        <p:nvGraphicFramePr>
          <p:cNvPr id="3" name="Table 2">
            <a:extLst>
              <a:ext uri="{FF2B5EF4-FFF2-40B4-BE49-F238E27FC236}">
                <a16:creationId xmlns:a16="http://schemas.microsoft.com/office/drawing/2014/main" id="{2E9D8CD5-9005-5EB2-BE14-F3F6105B1237}"/>
              </a:ext>
            </a:extLst>
          </p:cNvPr>
          <p:cNvGraphicFramePr>
            <a:graphicFrameLocks noGrp="1"/>
          </p:cNvGraphicFramePr>
          <p:nvPr>
            <p:extLst>
              <p:ext uri="{D42A27DB-BD31-4B8C-83A1-F6EECF244321}">
                <p14:modId xmlns:p14="http://schemas.microsoft.com/office/powerpoint/2010/main" val="53976380"/>
              </p:ext>
            </p:extLst>
          </p:nvPr>
        </p:nvGraphicFramePr>
        <p:xfrm>
          <a:off x="3725809" y="2773325"/>
          <a:ext cx="3810000" cy="2095500"/>
        </p:xfrm>
        <a:graphic>
          <a:graphicData uri="http://schemas.openxmlformats.org/drawingml/2006/table">
            <a:tbl>
              <a:tblPr firstRow="1" firstCol="1" bandRow="1">
                <a:tableStyleId>{5C22544A-7EE6-4342-B048-85BDC9FD1C3A}</a:tableStyleId>
              </a:tblPr>
              <a:tblGrid>
                <a:gridCol w="2311400">
                  <a:extLst>
                    <a:ext uri="{9D8B030D-6E8A-4147-A177-3AD203B41FA5}">
                      <a16:colId xmlns:a16="http://schemas.microsoft.com/office/drawing/2014/main" val="3542711743"/>
                    </a:ext>
                  </a:extLst>
                </a:gridCol>
                <a:gridCol w="1498600">
                  <a:extLst>
                    <a:ext uri="{9D8B030D-6E8A-4147-A177-3AD203B41FA5}">
                      <a16:colId xmlns:a16="http://schemas.microsoft.com/office/drawing/2014/main" val="3263567487"/>
                    </a:ext>
                  </a:extLst>
                </a:gridCol>
              </a:tblGrid>
              <a:tr h="190500">
                <a:tc>
                  <a:txBody>
                    <a:bodyPr/>
                    <a:lstStyle/>
                    <a:p>
                      <a:endParaRPr lang="en-US" sz="1000">
                        <a:effectLst/>
                        <a:latin typeface="Times New Roman" panose="02020603050405020304" pitchFamily="18" charset="0"/>
                      </a:endParaRPr>
                    </a:p>
                  </a:txBody>
                  <a:tcPr marL="68580" marR="68580" marT="9525" marB="9525" anchor="b"/>
                </a:tc>
                <a:tc>
                  <a:txBody>
                    <a:bodyPr/>
                    <a:lstStyle/>
                    <a:p>
                      <a:endParaRPr lang="en-US" sz="1000">
                        <a:effectLst/>
                        <a:latin typeface="Times New Roman" panose="02020603050405020304" pitchFamily="18" charset="0"/>
                      </a:endParaRPr>
                    </a:p>
                  </a:txBody>
                  <a:tcPr marL="68580" marR="68580" marT="9525" marB="9525" anchor="b"/>
                </a:tc>
                <a:extLst>
                  <a:ext uri="{0D108BD9-81ED-4DB2-BD59-A6C34878D82A}">
                    <a16:rowId xmlns:a16="http://schemas.microsoft.com/office/drawing/2014/main" val="913462813"/>
                  </a:ext>
                </a:extLst>
              </a:tr>
              <a:tr h="190500">
                <a:tc gridSpan="2">
                  <a:txBody>
                    <a:bodyPr/>
                    <a:lstStyle/>
                    <a:p>
                      <a:pPr marL="0" marR="0">
                        <a:spcBef>
                          <a:spcPts val="0"/>
                        </a:spcBef>
                        <a:spcAft>
                          <a:spcPts val="0"/>
                        </a:spcAft>
                      </a:pPr>
                      <a:r>
                        <a:rPr lang="en-US" sz="1100">
                          <a:effectLst/>
                        </a:rPr>
                        <a:t>Table 1.  SSP Supplies Distributed Amounts</a:t>
                      </a:r>
                      <a:endParaRPr lang="en-US" sz="1100">
                        <a:effectLst/>
                        <a:latin typeface="Calibri" panose="020F0502020204030204" pitchFamily="34" charset="0"/>
                        <a:ea typeface="Calibri" panose="020F0502020204030204" pitchFamily="34" charset="0"/>
                      </a:endParaRPr>
                    </a:p>
                  </a:txBody>
                  <a:tcPr marL="68580" marR="68580" marT="9525" marB="9525" anchor="b"/>
                </a:tc>
                <a:tc hMerge="1">
                  <a:txBody>
                    <a:bodyPr/>
                    <a:lstStyle/>
                    <a:p>
                      <a:endParaRPr lang="en-US"/>
                    </a:p>
                  </a:txBody>
                  <a:tcPr/>
                </a:tc>
                <a:extLst>
                  <a:ext uri="{0D108BD9-81ED-4DB2-BD59-A6C34878D82A}">
                    <a16:rowId xmlns:a16="http://schemas.microsoft.com/office/drawing/2014/main" val="4155642190"/>
                  </a:ext>
                </a:extLst>
              </a:tr>
              <a:tr h="190500">
                <a:tc>
                  <a:txBody>
                    <a:bodyPr/>
                    <a:lstStyle/>
                    <a:p>
                      <a:pPr marL="0" marR="0" algn="ctr">
                        <a:spcBef>
                          <a:spcPts val="0"/>
                        </a:spcBef>
                        <a:spcAft>
                          <a:spcPts val="0"/>
                        </a:spcAft>
                      </a:pPr>
                      <a:r>
                        <a:rPr lang="en-US" sz="1100">
                          <a:effectLst/>
                        </a:rPr>
                        <a:t>Agency</a:t>
                      </a:r>
                      <a:endParaRPr lang="en-US" sz="1100">
                        <a:effectLst/>
                        <a:latin typeface="Calibri" panose="020F0502020204030204" pitchFamily="34" charset="0"/>
                        <a:ea typeface="Calibri" panose="020F0502020204030204" pitchFamily="34" charset="0"/>
                      </a:endParaRPr>
                    </a:p>
                  </a:txBody>
                  <a:tcPr marL="68580" marR="68580" marT="9525" marB="9525" anchor="b"/>
                </a:tc>
                <a:tc>
                  <a:txBody>
                    <a:bodyPr/>
                    <a:lstStyle/>
                    <a:p>
                      <a:pPr marL="0" marR="0" algn="ctr">
                        <a:spcBef>
                          <a:spcPts val="0"/>
                        </a:spcBef>
                        <a:spcAft>
                          <a:spcPts val="0"/>
                        </a:spcAft>
                      </a:pPr>
                      <a:r>
                        <a:rPr lang="en-US" sz="1100">
                          <a:effectLst/>
                        </a:rPr>
                        <a:t>Amount</a:t>
                      </a:r>
                      <a:endParaRPr lang="en-US" sz="1100">
                        <a:effectLst/>
                        <a:latin typeface="Calibri" panose="020F0502020204030204" pitchFamily="34" charset="0"/>
                        <a:ea typeface="Calibri" panose="020F0502020204030204" pitchFamily="34" charset="0"/>
                      </a:endParaRPr>
                    </a:p>
                  </a:txBody>
                  <a:tcPr marL="68580" marR="68580" marT="9525" marB="9525" anchor="b"/>
                </a:tc>
                <a:extLst>
                  <a:ext uri="{0D108BD9-81ED-4DB2-BD59-A6C34878D82A}">
                    <a16:rowId xmlns:a16="http://schemas.microsoft.com/office/drawing/2014/main" val="2888798214"/>
                  </a:ext>
                </a:extLst>
              </a:tr>
              <a:tr h="190500">
                <a:tc>
                  <a:txBody>
                    <a:bodyPr/>
                    <a:lstStyle/>
                    <a:p>
                      <a:pPr marL="0" marR="0">
                        <a:spcBef>
                          <a:spcPts val="0"/>
                        </a:spcBef>
                        <a:spcAft>
                          <a:spcPts val="0"/>
                        </a:spcAft>
                      </a:pPr>
                      <a:r>
                        <a:rPr lang="en-US" sz="1100">
                          <a:effectLst/>
                        </a:rPr>
                        <a:t>Connecticut Harm Reduction Alliance</a:t>
                      </a:r>
                      <a:endParaRPr lang="en-US" sz="1100">
                        <a:effectLst/>
                        <a:latin typeface="Calibri" panose="020F0502020204030204" pitchFamily="34" charset="0"/>
                        <a:ea typeface="Calibri" panose="020F0502020204030204" pitchFamily="34" charset="0"/>
                      </a:endParaRPr>
                    </a:p>
                  </a:txBody>
                  <a:tcPr marL="68580" marR="68580" marT="9525" marB="9525" anchor="b"/>
                </a:tc>
                <a:tc>
                  <a:txBody>
                    <a:bodyPr/>
                    <a:lstStyle/>
                    <a:p>
                      <a:pPr marL="0" marR="0" algn="r">
                        <a:spcBef>
                          <a:spcPts val="0"/>
                        </a:spcBef>
                        <a:spcAft>
                          <a:spcPts val="0"/>
                        </a:spcAft>
                      </a:pPr>
                      <a:r>
                        <a:rPr lang="en-US" sz="1100">
                          <a:effectLst/>
                        </a:rPr>
                        <a:t>$260,000 </a:t>
                      </a:r>
                      <a:endParaRPr lang="en-US" sz="1100">
                        <a:effectLst/>
                        <a:latin typeface="Calibri" panose="020F0502020204030204" pitchFamily="34" charset="0"/>
                        <a:ea typeface="Calibri" panose="020F0502020204030204" pitchFamily="34" charset="0"/>
                      </a:endParaRPr>
                    </a:p>
                  </a:txBody>
                  <a:tcPr marL="68580" marR="68580" marT="9525" marB="9525" anchor="b"/>
                </a:tc>
                <a:extLst>
                  <a:ext uri="{0D108BD9-81ED-4DB2-BD59-A6C34878D82A}">
                    <a16:rowId xmlns:a16="http://schemas.microsoft.com/office/drawing/2014/main" val="1011813108"/>
                  </a:ext>
                </a:extLst>
              </a:tr>
              <a:tr h="190500">
                <a:tc>
                  <a:txBody>
                    <a:bodyPr/>
                    <a:lstStyle/>
                    <a:p>
                      <a:pPr marL="0" marR="0">
                        <a:spcBef>
                          <a:spcPts val="0"/>
                        </a:spcBef>
                        <a:spcAft>
                          <a:spcPts val="0"/>
                        </a:spcAft>
                      </a:pPr>
                      <a:r>
                        <a:rPr lang="en-US" sz="1100">
                          <a:effectLst/>
                        </a:rPr>
                        <a:t>Liberation Programs</a:t>
                      </a:r>
                      <a:endParaRPr lang="en-US" sz="1100">
                        <a:effectLst/>
                        <a:latin typeface="Calibri" panose="020F0502020204030204" pitchFamily="34" charset="0"/>
                        <a:ea typeface="Calibri" panose="020F0502020204030204" pitchFamily="34" charset="0"/>
                      </a:endParaRPr>
                    </a:p>
                  </a:txBody>
                  <a:tcPr marL="68580" marR="68580" marT="9525" marB="9525" anchor="b"/>
                </a:tc>
                <a:tc>
                  <a:txBody>
                    <a:bodyPr/>
                    <a:lstStyle/>
                    <a:p>
                      <a:pPr marL="0" marR="0" algn="r">
                        <a:spcBef>
                          <a:spcPts val="0"/>
                        </a:spcBef>
                        <a:spcAft>
                          <a:spcPts val="0"/>
                        </a:spcAft>
                      </a:pPr>
                      <a:r>
                        <a:rPr lang="en-US" sz="1100">
                          <a:effectLst/>
                        </a:rPr>
                        <a:t>$50,000 </a:t>
                      </a:r>
                      <a:endParaRPr lang="en-US" sz="1100">
                        <a:effectLst/>
                        <a:latin typeface="Calibri" panose="020F0502020204030204" pitchFamily="34" charset="0"/>
                        <a:ea typeface="Calibri" panose="020F0502020204030204" pitchFamily="34" charset="0"/>
                      </a:endParaRPr>
                    </a:p>
                  </a:txBody>
                  <a:tcPr marL="68580" marR="68580" marT="9525" marB="9525" anchor="b"/>
                </a:tc>
                <a:extLst>
                  <a:ext uri="{0D108BD9-81ED-4DB2-BD59-A6C34878D82A}">
                    <a16:rowId xmlns:a16="http://schemas.microsoft.com/office/drawing/2014/main" val="3693811623"/>
                  </a:ext>
                </a:extLst>
              </a:tr>
              <a:tr h="190500">
                <a:tc>
                  <a:txBody>
                    <a:bodyPr/>
                    <a:lstStyle/>
                    <a:p>
                      <a:pPr marL="0" marR="0">
                        <a:spcBef>
                          <a:spcPts val="0"/>
                        </a:spcBef>
                        <a:spcAft>
                          <a:spcPts val="0"/>
                        </a:spcAft>
                      </a:pPr>
                      <a:r>
                        <a:rPr lang="en-US" sz="1100" dirty="0">
                          <a:effectLst/>
                        </a:rPr>
                        <a:t>Naloxone</a:t>
                      </a:r>
                      <a:endParaRPr lang="en-US" sz="1100" dirty="0">
                        <a:effectLst/>
                        <a:latin typeface="Calibri" panose="020F0502020204030204" pitchFamily="34" charset="0"/>
                        <a:ea typeface="Calibri" panose="020F0502020204030204" pitchFamily="34" charset="0"/>
                      </a:endParaRPr>
                    </a:p>
                  </a:txBody>
                  <a:tcPr marL="68580" marR="68580" marT="9525" marB="9525" anchor="b"/>
                </a:tc>
                <a:tc>
                  <a:txBody>
                    <a:bodyPr/>
                    <a:lstStyle/>
                    <a:p>
                      <a:pPr marL="0" marR="0" algn="r">
                        <a:spcBef>
                          <a:spcPts val="0"/>
                        </a:spcBef>
                        <a:spcAft>
                          <a:spcPts val="0"/>
                        </a:spcAft>
                      </a:pPr>
                      <a:r>
                        <a:rPr lang="en-US" sz="1100">
                          <a:effectLst/>
                        </a:rPr>
                        <a:t>$60,000 </a:t>
                      </a:r>
                      <a:endParaRPr lang="en-US" sz="1100">
                        <a:effectLst/>
                        <a:latin typeface="Calibri" panose="020F0502020204030204" pitchFamily="34" charset="0"/>
                        <a:ea typeface="Calibri" panose="020F0502020204030204" pitchFamily="34" charset="0"/>
                      </a:endParaRPr>
                    </a:p>
                  </a:txBody>
                  <a:tcPr marL="68580" marR="68580" marT="9525" marB="9525" anchor="b"/>
                </a:tc>
                <a:extLst>
                  <a:ext uri="{0D108BD9-81ED-4DB2-BD59-A6C34878D82A}">
                    <a16:rowId xmlns:a16="http://schemas.microsoft.com/office/drawing/2014/main" val="3648204663"/>
                  </a:ext>
                </a:extLst>
              </a:tr>
              <a:tr h="190500">
                <a:tc>
                  <a:txBody>
                    <a:bodyPr/>
                    <a:lstStyle/>
                    <a:p>
                      <a:pPr marL="0" marR="0">
                        <a:spcBef>
                          <a:spcPts val="0"/>
                        </a:spcBef>
                        <a:spcAft>
                          <a:spcPts val="0"/>
                        </a:spcAft>
                      </a:pPr>
                      <a:r>
                        <a:rPr lang="en-US" sz="1100">
                          <a:effectLst/>
                        </a:rPr>
                        <a:t>Yale University CHCV</a:t>
                      </a:r>
                      <a:endParaRPr lang="en-US" sz="1100">
                        <a:effectLst/>
                        <a:latin typeface="Calibri" panose="020F0502020204030204" pitchFamily="34" charset="0"/>
                        <a:ea typeface="Calibri" panose="020F0502020204030204" pitchFamily="34" charset="0"/>
                      </a:endParaRPr>
                    </a:p>
                  </a:txBody>
                  <a:tcPr marL="68580" marR="68580" marT="9525" marB="9525" anchor="b"/>
                </a:tc>
                <a:tc>
                  <a:txBody>
                    <a:bodyPr/>
                    <a:lstStyle/>
                    <a:p>
                      <a:pPr marL="0" marR="0" algn="r">
                        <a:spcBef>
                          <a:spcPts val="0"/>
                        </a:spcBef>
                        <a:spcAft>
                          <a:spcPts val="0"/>
                        </a:spcAft>
                      </a:pPr>
                      <a:r>
                        <a:rPr lang="en-US" sz="1100">
                          <a:effectLst/>
                        </a:rPr>
                        <a:t>$50,000 </a:t>
                      </a:r>
                      <a:endParaRPr lang="en-US" sz="1100">
                        <a:effectLst/>
                        <a:latin typeface="Calibri" panose="020F0502020204030204" pitchFamily="34" charset="0"/>
                        <a:ea typeface="Calibri" panose="020F0502020204030204" pitchFamily="34" charset="0"/>
                      </a:endParaRPr>
                    </a:p>
                  </a:txBody>
                  <a:tcPr marL="68580" marR="68580" marT="9525" marB="9525" anchor="b"/>
                </a:tc>
                <a:extLst>
                  <a:ext uri="{0D108BD9-81ED-4DB2-BD59-A6C34878D82A}">
                    <a16:rowId xmlns:a16="http://schemas.microsoft.com/office/drawing/2014/main" val="3690165247"/>
                  </a:ext>
                </a:extLst>
              </a:tr>
              <a:tr h="190500">
                <a:tc>
                  <a:txBody>
                    <a:bodyPr/>
                    <a:lstStyle/>
                    <a:p>
                      <a:pPr marL="0" marR="0">
                        <a:spcBef>
                          <a:spcPts val="0"/>
                        </a:spcBef>
                        <a:spcAft>
                          <a:spcPts val="0"/>
                        </a:spcAft>
                      </a:pPr>
                      <a:r>
                        <a:rPr lang="en-US" sz="1100" dirty="0">
                          <a:effectLst/>
                        </a:rPr>
                        <a:t>APEX Community Care</a:t>
                      </a:r>
                      <a:endParaRPr lang="en-US" sz="1100" dirty="0">
                        <a:effectLst/>
                        <a:latin typeface="Calibri" panose="020F0502020204030204" pitchFamily="34" charset="0"/>
                        <a:ea typeface="Calibri" panose="020F0502020204030204" pitchFamily="34" charset="0"/>
                      </a:endParaRPr>
                    </a:p>
                  </a:txBody>
                  <a:tcPr marL="68580" marR="68580" marT="9525" marB="9525" anchor="b"/>
                </a:tc>
                <a:tc>
                  <a:txBody>
                    <a:bodyPr/>
                    <a:lstStyle/>
                    <a:p>
                      <a:pPr marL="0" marR="0" algn="r">
                        <a:spcBef>
                          <a:spcPts val="0"/>
                        </a:spcBef>
                        <a:spcAft>
                          <a:spcPts val="0"/>
                        </a:spcAft>
                      </a:pPr>
                      <a:r>
                        <a:rPr lang="en-US" sz="1100">
                          <a:effectLst/>
                        </a:rPr>
                        <a:t>$35,000 </a:t>
                      </a:r>
                      <a:endParaRPr lang="en-US" sz="1100">
                        <a:effectLst/>
                        <a:latin typeface="Calibri" panose="020F0502020204030204" pitchFamily="34" charset="0"/>
                        <a:ea typeface="Calibri" panose="020F0502020204030204" pitchFamily="34" charset="0"/>
                      </a:endParaRPr>
                    </a:p>
                  </a:txBody>
                  <a:tcPr marL="68580" marR="68580" marT="9525" marB="9525" anchor="b"/>
                </a:tc>
                <a:extLst>
                  <a:ext uri="{0D108BD9-81ED-4DB2-BD59-A6C34878D82A}">
                    <a16:rowId xmlns:a16="http://schemas.microsoft.com/office/drawing/2014/main" val="2628002254"/>
                  </a:ext>
                </a:extLst>
              </a:tr>
              <a:tr h="190500">
                <a:tc>
                  <a:txBody>
                    <a:bodyPr/>
                    <a:lstStyle/>
                    <a:p>
                      <a:pPr marL="0" marR="0">
                        <a:spcBef>
                          <a:spcPts val="0"/>
                        </a:spcBef>
                        <a:spcAft>
                          <a:spcPts val="0"/>
                        </a:spcAft>
                      </a:pPr>
                      <a:r>
                        <a:rPr lang="en-US" sz="1100">
                          <a:effectLst/>
                        </a:rPr>
                        <a:t>Alliance for Living</a:t>
                      </a:r>
                      <a:endParaRPr lang="en-US" sz="1100">
                        <a:effectLst/>
                        <a:latin typeface="Calibri" panose="020F0502020204030204" pitchFamily="34" charset="0"/>
                        <a:ea typeface="Calibri" panose="020F0502020204030204" pitchFamily="34" charset="0"/>
                      </a:endParaRPr>
                    </a:p>
                  </a:txBody>
                  <a:tcPr marL="68580" marR="68580" marT="9525" marB="9525" anchor="b"/>
                </a:tc>
                <a:tc>
                  <a:txBody>
                    <a:bodyPr/>
                    <a:lstStyle/>
                    <a:p>
                      <a:pPr marL="0" marR="0" algn="r">
                        <a:spcBef>
                          <a:spcPts val="0"/>
                        </a:spcBef>
                        <a:spcAft>
                          <a:spcPts val="0"/>
                        </a:spcAft>
                      </a:pPr>
                      <a:r>
                        <a:rPr lang="en-US" sz="1100">
                          <a:effectLst/>
                        </a:rPr>
                        <a:t>$25,000 </a:t>
                      </a:r>
                      <a:endParaRPr lang="en-US" sz="1100">
                        <a:effectLst/>
                        <a:latin typeface="Calibri" panose="020F0502020204030204" pitchFamily="34" charset="0"/>
                        <a:ea typeface="Calibri" panose="020F0502020204030204" pitchFamily="34" charset="0"/>
                      </a:endParaRPr>
                    </a:p>
                  </a:txBody>
                  <a:tcPr marL="68580" marR="68580" marT="9525" marB="9525" anchor="b"/>
                </a:tc>
                <a:extLst>
                  <a:ext uri="{0D108BD9-81ED-4DB2-BD59-A6C34878D82A}">
                    <a16:rowId xmlns:a16="http://schemas.microsoft.com/office/drawing/2014/main" val="186777035"/>
                  </a:ext>
                </a:extLst>
              </a:tr>
              <a:tr h="190500">
                <a:tc>
                  <a:txBody>
                    <a:bodyPr/>
                    <a:lstStyle/>
                    <a:p>
                      <a:pPr marL="0" marR="0">
                        <a:spcBef>
                          <a:spcPts val="0"/>
                        </a:spcBef>
                        <a:spcAft>
                          <a:spcPts val="0"/>
                        </a:spcAft>
                      </a:pPr>
                      <a:r>
                        <a:rPr lang="en-US" sz="1100">
                          <a:effectLst/>
                        </a:rPr>
                        <a:t>Waterbury HD</a:t>
                      </a:r>
                      <a:endParaRPr lang="en-US" sz="1100">
                        <a:effectLst/>
                        <a:latin typeface="Calibri" panose="020F0502020204030204" pitchFamily="34" charset="0"/>
                        <a:ea typeface="Calibri" panose="020F0502020204030204" pitchFamily="34" charset="0"/>
                      </a:endParaRPr>
                    </a:p>
                  </a:txBody>
                  <a:tcPr marL="68580" marR="68580" marT="9525" marB="9525" anchor="b"/>
                </a:tc>
                <a:tc>
                  <a:txBody>
                    <a:bodyPr/>
                    <a:lstStyle/>
                    <a:p>
                      <a:pPr marL="0" marR="0" algn="r">
                        <a:spcBef>
                          <a:spcPts val="0"/>
                        </a:spcBef>
                        <a:spcAft>
                          <a:spcPts val="0"/>
                        </a:spcAft>
                      </a:pPr>
                      <a:r>
                        <a:rPr lang="en-US" sz="1100">
                          <a:effectLst/>
                        </a:rPr>
                        <a:t>$20,000 </a:t>
                      </a:r>
                      <a:endParaRPr lang="en-US" sz="1100">
                        <a:effectLst/>
                        <a:latin typeface="Calibri" panose="020F0502020204030204" pitchFamily="34" charset="0"/>
                        <a:ea typeface="Calibri" panose="020F0502020204030204" pitchFamily="34" charset="0"/>
                      </a:endParaRPr>
                    </a:p>
                  </a:txBody>
                  <a:tcPr marL="68580" marR="68580" marT="9525" marB="9525" anchor="b"/>
                </a:tc>
                <a:extLst>
                  <a:ext uri="{0D108BD9-81ED-4DB2-BD59-A6C34878D82A}">
                    <a16:rowId xmlns:a16="http://schemas.microsoft.com/office/drawing/2014/main" val="808538762"/>
                  </a:ext>
                </a:extLst>
              </a:tr>
              <a:tr h="190500">
                <a:tc>
                  <a:txBody>
                    <a:bodyPr/>
                    <a:lstStyle/>
                    <a:p>
                      <a:pPr marL="0" marR="0" algn="r">
                        <a:spcBef>
                          <a:spcPts val="0"/>
                        </a:spcBef>
                        <a:spcAft>
                          <a:spcPts val="0"/>
                        </a:spcAft>
                      </a:pPr>
                      <a:r>
                        <a:rPr lang="en-US" sz="1100">
                          <a:effectLst/>
                        </a:rPr>
                        <a:t>Total:</a:t>
                      </a:r>
                      <a:endParaRPr lang="en-US" sz="1100">
                        <a:effectLst/>
                        <a:latin typeface="Calibri" panose="020F0502020204030204" pitchFamily="34" charset="0"/>
                        <a:ea typeface="Calibri" panose="020F0502020204030204" pitchFamily="34" charset="0"/>
                      </a:endParaRPr>
                    </a:p>
                  </a:txBody>
                  <a:tcPr marL="68580" marR="68580" marT="9525" marB="9525" anchor="b"/>
                </a:tc>
                <a:tc>
                  <a:txBody>
                    <a:bodyPr/>
                    <a:lstStyle/>
                    <a:p>
                      <a:pPr marL="0" marR="0" algn="r">
                        <a:spcBef>
                          <a:spcPts val="0"/>
                        </a:spcBef>
                        <a:spcAft>
                          <a:spcPts val="0"/>
                        </a:spcAft>
                      </a:pPr>
                      <a:r>
                        <a:rPr lang="en-US" sz="1100" dirty="0">
                          <a:effectLst/>
                        </a:rPr>
                        <a:t>$500,000 </a:t>
                      </a:r>
                      <a:endParaRPr lang="en-US" sz="1100" dirty="0">
                        <a:effectLst/>
                        <a:latin typeface="Calibri" panose="020F0502020204030204" pitchFamily="34" charset="0"/>
                        <a:ea typeface="Calibri" panose="020F0502020204030204" pitchFamily="34" charset="0"/>
                      </a:endParaRPr>
                    </a:p>
                  </a:txBody>
                  <a:tcPr marL="68580" marR="68580" marT="9525" marB="9525" anchor="b"/>
                </a:tc>
                <a:extLst>
                  <a:ext uri="{0D108BD9-81ED-4DB2-BD59-A6C34878D82A}">
                    <a16:rowId xmlns:a16="http://schemas.microsoft.com/office/drawing/2014/main" val="1562606082"/>
                  </a:ext>
                </a:extLst>
              </a:tr>
            </a:tbl>
          </a:graphicData>
        </a:graphic>
      </p:graphicFrame>
    </p:spTree>
    <p:extLst>
      <p:ext uri="{BB962C8B-B14F-4D97-AF65-F5344CB8AC3E}">
        <p14:creationId xmlns:p14="http://schemas.microsoft.com/office/powerpoint/2010/main" val="2827257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5AF024-9E45-D267-AD5C-056914DAC1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B5F10AA-0D5D-FB4A-5933-5D2DAA8AA185}"/>
              </a:ext>
            </a:extLst>
          </p:cNvPr>
          <p:cNvSpPr/>
          <p:nvPr/>
        </p:nvSpPr>
        <p:spPr>
          <a:xfrm>
            <a:off x="102803" y="6541477"/>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15A69BFC-80DC-9823-086B-C0507451CA16}"/>
              </a:ext>
            </a:extLst>
          </p:cNvPr>
          <p:cNvSpPr/>
          <p:nvPr/>
        </p:nvSpPr>
        <p:spPr>
          <a:xfrm>
            <a:off x="232658" y="6448594"/>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a:extLst>
              <a:ext uri="{FF2B5EF4-FFF2-40B4-BE49-F238E27FC236}">
                <a16:creationId xmlns:a16="http://schemas.microsoft.com/office/drawing/2014/main" id="{2595F267-9F60-B07D-4060-6BD67BFE8503}"/>
              </a:ext>
            </a:extLst>
          </p:cNvPr>
          <p:cNvCxnSpPr>
            <a:stCxn id="4" idx="1"/>
            <a:endCxn id="4" idx="3"/>
          </p:cNvCxnSpPr>
          <p:nvPr/>
        </p:nvCxnSpPr>
        <p:spPr>
          <a:xfrm>
            <a:off x="102803" y="6652395"/>
            <a:ext cx="11957538" cy="0"/>
          </a:xfrm>
          <a:prstGeom prst="line">
            <a:avLst/>
          </a:prstGeom>
        </p:spPr>
        <p:style>
          <a:lnRef idx="1">
            <a:schemeClr val="accent4"/>
          </a:lnRef>
          <a:fillRef idx="0">
            <a:schemeClr val="accent4"/>
          </a:fillRef>
          <a:effectRef idx="0">
            <a:schemeClr val="accent4"/>
          </a:effectRef>
          <a:fontRef idx="minor">
            <a:schemeClr val="tx1"/>
          </a:fontRef>
        </p:style>
      </p:cxnSp>
      <p:sp>
        <p:nvSpPr>
          <p:cNvPr id="9" name="Rectangle 8">
            <a:extLst>
              <a:ext uri="{FF2B5EF4-FFF2-40B4-BE49-F238E27FC236}">
                <a16:creationId xmlns:a16="http://schemas.microsoft.com/office/drawing/2014/main" id="{E25A493E-639D-0824-0ECD-09F01772412F}"/>
              </a:ext>
            </a:extLst>
          </p:cNvPr>
          <p:cNvSpPr/>
          <p:nvPr/>
        </p:nvSpPr>
        <p:spPr>
          <a:xfrm>
            <a:off x="102803" y="0"/>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95A5B70-CE4D-1E56-AA04-AF7CE8DBFBD1}"/>
              </a:ext>
            </a:extLst>
          </p:cNvPr>
          <p:cNvSpPr/>
          <p:nvPr/>
        </p:nvSpPr>
        <p:spPr>
          <a:xfrm>
            <a:off x="232658" y="197270"/>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D0C82045-175E-E6CE-FF60-19F932BD0C99}"/>
              </a:ext>
            </a:extLst>
          </p:cNvPr>
          <p:cNvCxnSpPr/>
          <p:nvPr/>
        </p:nvCxnSpPr>
        <p:spPr>
          <a:xfrm>
            <a:off x="102801" y="110918"/>
            <a:ext cx="11957538" cy="0"/>
          </a:xfrm>
          <a:prstGeom prst="line">
            <a:avLst/>
          </a:prstGeom>
        </p:spPr>
        <p:style>
          <a:lnRef idx="1">
            <a:schemeClr val="accent4"/>
          </a:lnRef>
          <a:fillRef idx="0">
            <a:schemeClr val="accent4"/>
          </a:fillRef>
          <a:effectRef idx="0">
            <a:schemeClr val="accent4"/>
          </a:effectRef>
          <a:fontRef idx="minor">
            <a:schemeClr val="tx1"/>
          </a:fontRef>
        </p:style>
      </p:cxnSp>
      <p:pic>
        <p:nvPicPr>
          <p:cNvPr id="8" name="Picture 7">
            <a:extLst>
              <a:ext uri="{FF2B5EF4-FFF2-40B4-BE49-F238E27FC236}">
                <a16:creationId xmlns:a16="http://schemas.microsoft.com/office/drawing/2014/main" id="{C576BACE-7BAD-C60F-D371-CD267A606B33}"/>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75825" y="6055613"/>
            <a:ext cx="1411490" cy="802387"/>
          </a:xfrm>
          <a:prstGeom prst="ellipse">
            <a:avLst/>
          </a:prstGeom>
          <a:ln>
            <a:noFill/>
          </a:ln>
          <a:effectLst>
            <a:softEdge rad="112500"/>
          </a:effectLst>
        </p:spPr>
      </p:pic>
      <p:sp>
        <p:nvSpPr>
          <p:cNvPr id="14" name="Title 13">
            <a:extLst>
              <a:ext uri="{FF2B5EF4-FFF2-40B4-BE49-F238E27FC236}">
                <a16:creationId xmlns:a16="http://schemas.microsoft.com/office/drawing/2014/main" id="{58423AEA-DD37-E882-A74E-FF3A599730FC}"/>
              </a:ext>
            </a:extLst>
          </p:cNvPr>
          <p:cNvSpPr>
            <a:spLocks noGrp="1"/>
          </p:cNvSpPr>
          <p:nvPr>
            <p:ph type="title"/>
          </p:nvPr>
        </p:nvSpPr>
        <p:spPr/>
        <p:txBody>
          <a:bodyPr>
            <a:normAutofit fontScale="90000"/>
          </a:bodyPr>
          <a:lstStyle/>
          <a:p>
            <a:pPr algn="ctr"/>
            <a:br>
              <a:rPr lang="en-US" dirty="0">
                <a:solidFill>
                  <a:schemeClr val="accent1">
                    <a:lumMod val="60000"/>
                    <a:lumOff val="40000"/>
                  </a:schemeClr>
                </a:solidFill>
                <a:latin typeface="Arial" panose="020B0604020202020204" pitchFamily="34" charset="0"/>
                <a:cs typeface="Arial" panose="020B0604020202020204" pitchFamily="34" charset="0"/>
              </a:rPr>
            </a:br>
            <a:r>
              <a:rPr lang="en-US" dirty="0">
                <a:solidFill>
                  <a:schemeClr val="accent1">
                    <a:lumMod val="60000"/>
                    <a:lumOff val="40000"/>
                  </a:schemeClr>
                </a:solidFill>
                <a:latin typeface="Arial" panose="020B0604020202020204" pitchFamily="34" charset="0"/>
                <a:cs typeface="Arial" panose="020B0604020202020204" pitchFamily="34" charset="0"/>
              </a:rPr>
              <a:t>OSAC Updates- Funding Recommendation</a:t>
            </a:r>
            <a:br>
              <a:rPr lang="en-US" dirty="0">
                <a:solidFill>
                  <a:schemeClr val="accent1">
                    <a:lumMod val="60000"/>
                    <a:lumOff val="40000"/>
                  </a:schemeClr>
                </a:solidFill>
                <a:latin typeface="Arial" panose="020B0604020202020204" pitchFamily="34" charset="0"/>
                <a:cs typeface="Arial" panose="020B0604020202020204" pitchFamily="34" charset="0"/>
              </a:rPr>
            </a:br>
            <a:r>
              <a:rPr lang="en-US" dirty="0">
                <a:solidFill>
                  <a:schemeClr val="accent1">
                    <a:lumMod val="60000"/>
                    <a:lumOff val="40000"/>
                  </a:schemeClr>
                </a:solidFill>
                <a:latin typeface="Arial" panose="020B0604020202020204" pitchFamily="34" charset="0"/>
                <a:cs typeface="Arial" panose="020B0604020202020204" pitchFamily="34" charset="0"/>
              </a:rPr>
              <a:t>Updates</a:t>
            </a:r>
            <a:br>
              <a:rPr lang="en-US" dirty="0">
                <a:solidFill>
                  <a:schemeClr val="accent1">
                    <a:lumMod val="60000"/>
                    <a:lumOff val="40000"/>
                  </a:schemeClr>
                </a:solidFill>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15" name="Content Placeholder 14">
            <a:extLst>
              <a:ext uri="{FF2B5EF4-FFF2-40B4-BE49-F238E27FC236}">
                <a16:creationId xmlns:a16="http://schemas.microsoft.com/office/drawing/2014/main" id="{DFC6806A-8A08-B301-E0B4-E27248F47A21}"/>
              </a:ext>
            </a:extLst>
          </p:cNvPr>
          <p:cNvSpPr>
            <a:spLocks noGrp="1"/>
          </p:cNvSpPr>
          <p:nvPr>
            <p:ph idx="1"/>
          </p:nvPr>
        </p:nvSpPr>
        <p:spPr>
          <a:xfrm>
            <a:off x="823770" y="1500991"/>
            <a:ext cx="10515600" cy="4351338"/>
          </a:xfrm>
        </p:spPr>
        <p:txBody>
          <a:bodyPr>
            <a:normAutofit/>
          </a:bodyPr>
          <a:lstStyle/>
          <a:p>
            <a:pPr marL="0" indent="0">
              <a:lnSpc>
                <a:spcPct val="107000"/>
              </a:lnSpc>
              <a:spcBef>
                <a:spcPts val="0"/>
              </a:spcBef>
              <a:buNone/>
            </a:pPr>
            <a:endParaRPr lang="en-US" sz="2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Bef>
                <a:spcPts val="0"/>
              </a:spcBef>
            </a:pPr>
            <a:r>
              <a:rPr lang="en-US" dirty="0">
                <a:latin typeface="Arial" panose="020B0604020202020204" pitchFamily="34" charset="0"/>
                <a:cs typeface="Arial" panose="020B0604020202020204" pitchFamily="34" charset="0"/>
              </a:rPr>
              <a:t>In March, OSAC approved $4 million for a pilot mobile OTP program, which then received approval by OPM and the Attorney General. The RFP is posted and we welcome bids. </a:t>
            </a:r>
          </a:p>
          <a:p>
            <a:pPr>
              <a:lnSpc>
                <a:spcPct val="107000"/>
              </a:lnSpc>
              <a:spcBef>
                <a:spcPts val="0"/>
              </a:spcBef>
            </a:pPr>
            <a:endParaRPr lang="en-US" dirty="0">
              <a:latin typeface="Arial" panose="020B0604020202020204" pitchFamily="34" charset="0"/>
              <a:cs typeface="Arial" panose="020B0604020202020204" pitchFamily="34" charset="0"/>
            </a:endParaRPr>
          </a:p>
          <a:p>
            <a:pPr marL="0" indent="0">
              <a:lnSpc>
                <a:spcPct val="107000"/>
              </a:lnSpc>
              <a:spcBef>
                <a:spcPts val="0"/>
              </a:spcBef>
              <a:buNone/>
            </a:pPr>
            <a:endParaRPr lang="en-US" dirty="0">
              <a:latin typeface="Arial" panose="020B060402020202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01CD01C9-D8FC-9D28-C5C3-529AD4DA52F3}"/>
              </a:ext>
            </a:extLst>
          </p:cNvPr>
          <p:cNvSpPr>
            <a:spLocks noGrp="1"/>
          </p:cNvSpPr>
          <p:nvPr>
            <p:ph type="sldNum" sz="quarter" idx="12"/>
          </p:nvPr>
        </p:nvSpPr>
        <p:spPr/>
        <p:txBody>
          <a:bodyPr/>
          <a:lstStyle/>
          <a:p>
            <a:fld id="{82A84467-BEE8-4369-9D7A-1C7E11BEFFC7}" type="slidenum">
              <a:rPr lang="en-US" smtClean="0"/>
              <a:t>5</a:t>
            </a:fld>
            <a:endParaRPr lang="en-US"/>
          </a:p>
        </p:txBody>
      </p:sp>
    </p:spTree>
    <p:extLst>
      <p:ext uri="{BB962C8B-B14F-4D97-AF65-F5344CB8AC3E}">
        <p14:creationId xmlns:p14="http://schemas.microsoft.com/office/powerpoint/2010/main" val="3169630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5AF024-9E45-D267-AD5C-056914DAC1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B5F10AA-0D5D-FB4A-5933-5D2DAA8AA185}"/>
              </a:ext>
            </a:extLst>
          </p:cNvPr>
          <p:cNvSpPr/>
          <p:nvPr/>
        </p:nvSpPr>
        <p:spPr>
          <a:xfrm>
            <a:off x="102803" y="6541477"/>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15A69BFC-80DC-9823-086B-C0507451CA16}"/>
              </a:ext>
            </a:extLst>
          </p:cNvPr>
          <p:cNvSpPr/>
          <p:nvPr/>
        </p:nvSpPr>
        <p:spPr>
          <a:xfrm>
            <a:off x="232658" y="6448594"/>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a:extLst>
              <a:ext uri="{FF2B5EF4-FFF2-40B4-BE49-F238E27FC236}">
                <a16:creationId xmlns:a16="http://schemas.microsoft.com/office/drawing/2014/main" id="{2595F267-9F60-B07D-4060-6BD67BFE8503}"/>
              </a:ext>
            </a:extLst>
          </p:cNvPr>
          <p:cNvCxnSpPr>
            <a:stCxn id="4" idx="1"/>
            <a:endCxn id="4" idx="3"/>
          </p:cNvCxnSpPr>
          <p:nvPr/>
        </p:nvCxnSpPr>
        <p:spPr>
          <a:xfrm>
            <a:off x="102803" y="6652395"/>
            <a:ext cx="11957538" cy="0"/>
          </a:xfrm>
          <a:prstGeom prst="line">
            <a:avLst/>
          </a:prstGeom>
        </p:spPr>
        <p:style>
          <a:lnRef idx="1">
            <a:schemeClr val="accent4"/>
          </a:lnRef>
          <a:fillRef idx="0">
            <a:schemeClr val="accent4"/>
          </a:fillRef>
          <a:effectRef idx="0">
            <a:schemeClr val="accent4"/>
          </a:effectRef>
          <a:fontRef idx="minor">
            <a:schemeClr val="tx1"/>
          </a:fontRef>
        </p:style>
      </p:cxnSp>
      <p:sp>
        <p:nvSpPr>
          <p:cNvPr id="9" name="Rectangle 8">
            <a:extLst>
              <a:ext uri="{FF2B5EF4-FFF2-40B4-BE49-F238E27FC236}">
                <a16:creationId xmlns:a16="http://schemas.microsoft.com/office/drawing/2014/main" id="{E25A493E-639D-0824-0ECD-09F01772412F}"/>
              </a:ext>
            </a:extLst>
          </p:cNvPr>
          <p:cNvSpPr/>
          <p:nvPr/>
        </p:nvSpPr>
        <p:spPr>
          <a:xfrm>
            <a:off x="102803" y="0"/>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95A5B70-CE4D-1E56-AA04-AF7CE8DBFBD1}"/>
              </a:ext>
            </a:extLst>
          </p:cNvPr>
          <p:cNvSpPr/>
          <p:nvPr/>
        </p:nvSpPr>
        <p:spPr>
          <a:xfrm>
            <a:off x="232658" y="197270"/>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D0C82045-175E-E6CE-FF60-19F932BD0C99}"/>
              </a:ext>
            </a:extLst>
          </p:cNvPr>
          <p:cNvCxnSpPr/>
          <p:nvPr/>
        </p:nvCxnSpPr>
        <p:spPr>
          <a:xfrm>
            <a:off x="102801" y="110918"/>
            <a:ext cx="11957538" cy="0"/>
          </a:xfrm>
          <a:prstGeom prst="line">
            <a:avLst/>
          </a:prstGeom>
        </p:spPr>
        <p:style>
          <a:lnRef idx="1">
            <a:schemeClr val="accent4"/>
          </a:lnRef>
          <a:fillRef idx="0">
            <a:schemeClr val="accent4"/>
          </a:fillRef>
          <a:effectRef idx="0">
            <a:schemeClr val="accent4"/>
          </a:effectRef>
          <a:fontRef idx="minor">
            <a:schemeClr val="tx1"/>
          </a:fontRef>
        </p:style>
      </p:cxnSp>
      <p:pic>
        <p:nvPicPr>
          <p:cNvPr id="8" name="Picture 7">
            <a:extLst>
              <a:ext uri="{FF2B5EF4-FFF2-40B4-BE49-F238E27FC236}">
                <a16:creationId xmlns:a16="http://schemas.microsoft.com/office/drawing/2014/main" id="{C576BACE-7BAD-C60F-D371-CD267A606B33}"/>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75825" y="6055613"/>
            <a:ext cx="1411490" cy="802387"/>
          </a:xfrm>
          <a:prstGeom prst="ellipse">
            <a:avLst/>
          </a:prstGeom>
          <a:ln>
            <a:noFill/>
          </a:ln>
          <a:effectLst>
            <a:softEdge rad="112500"/>
          </a:effectLst>
        </p:spPr>
      </p:pic>
      <p:sp>
        <p:nvSpPr>
          <p:cNvPr id="14" name="Title 13">
            <a:extLst>
              <a:ext uri="{FF2B5EF4-FFF2-40B4-BE49-F238E27FC236}">
                <a16:creationId xmlns:a16="http://schemas.microsoft.com/office/drawing/2014/main" id="{58423AEA-DD37-E882-A74E-FF3A599730FC}"/>
              </a:ext>
            </a:extLst>
          </p:cNvPr>
          <p:cNvSpPr>
            <a:spLocks noGrp="1"/>
          </p:cNvSpPr>
          <p:nvPr>
            <p:ph type="title"/>
          </p:nvPr>
        </p:nvSpPr>
        <p:spPr/>
        <p:txBody>
          <a:bodyPr>
            <a:normAutofit fontScale="90000"/>
          </a:bodyPr>
          <a:lstStyle/>
          <a:p>
            <a:pPr algn="ctr"/>
            <a:br>
              <a:rPr lang="en-US" dirty="0">
                <a:solidFill>
                  <a:schemeClr val="accent1">
                    <a:lumMod val="60000"/>
                    <a:lumOff val="40000"/>
                  </a:schemeClr>
                </a:solidFill>
                <a:latin typeface="Arial" panose="020B0604020202020204" pitchFamily="34" charset="0"/>
                <a:cs typeface="Arial" panose="020B0604020202020204" pitchFamily="34" charset="0"/>
              </a:rPr>
            </a:br>
            <a:r>
              <a:rPr lang="en-US" dirty="0">
                <a:solidFill>
                  <a:schemeClr val="accent1">
                    <a:lumMod val="60000"/>
                    <a:lumOff val="40000"/>
                  </a:schemeClr>
                </a:solidFill>
                <a:latin typeface="Arial" panose="020B0604020202020204" pitchFamily="34" charset="0"/>
                <a:cs typeface="Arial" panose="020B0604020202020204" pitchFamily="34" charset="0"/>
              </a:rPr>
              <a:t>OSAC Updates- Funding Recommendation</a:t>
            </a:r>
            <a:br>
              <a:rPr lang="en-US" dirty="0">
                <a:solidFill>
                  <a:schemeClr val="accent1">
                    <a:lumMod val="60000"/>
                    <a:lumOff val="40000"/>
                  </a:schemeClr>
                </a:solidFill>
                <a:latin typeface="Arial" panose="020B0604020202020204" pitchFamily="34" charset="0"/>
                <a:cs typeface="Arial" panose="020B0604020202020204" pitchFamily="34" charset="0"/>
              </a:rPr>
            </a:br>
            <a:r>
              <a:rPr lang="en-US" dirty="0">
                <a:solidFill>
                  <a:schemeClr val="accent1">
                    <a:lumMod val="60000"/>
                    <a:lumOff val="40000"/>
                  </a:schemeClr>
                </a:solidFill>
                <a:latin typeface="Arial" panose="020B0604020202020204" pitchFamily="34" charset="0"/>
                <a:cs typeface="Arial" panose="020B0604020202020204" pitchFamily="34" charset="0"/>
              </a:rPr>
              <a:t>Updates</a:t>
            </a:r>
            <a:br>
              <a:rPr lang="en-US" dirty="0">
                <a:solidFill>
                  <a:schemeClr val="accent1">
                    <a:lumMod val="60000"/>
                    <a:lumOff val="40000"/>
                  </a:schemeClr>
                </a:solidFill>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15" name="Content Placeholder 14">
            <a:extLst>
              <a:ext uri="{FF2B5EF4-FFF2-40B4-BE49-F238E27FC236}">
                <a16:creationId xmlns:a16="http://schemas.microsoft.com/office/drawing/2014/main" id="{DFC6806A-8A08-B301-E0B4-E27248F47A21}"/>
              </a:ext>
            </a:extLst>
          </p:cNvPr>
          <p:cNvSpPr>
            <a:spLocks noGrp="1"/>
          </p:cNvSpPr>
          <p:nvPr>
            <p:ph idx="1"/>
          </p:nvPr>
        </p:nvSpPr>
        <p:spPr>
          <a:xfrm>
            <a:off x="823770" y="1500991"/>
            <a:ext cx="10515600" cy="4351338"/>
          </a:xfrm>
        </p:spPr>
        <p:txBody>
          <a:bodyPr>
            <a:normAutofit/>
          </a:bodyPr>
          <a:lstStyle/>
          <a:p>
            <a:pPr marL="0" indent="0">
              <a:lnSpc>
                <a:spcPct val="107000"/>
              </a:lnSpc>
              <a:spcBef>
                <a:spcPts val="0"/>
              </a:spcBef>
              <a:buNone/>
            </a:pPr>
            <a:endParaRPr lang="en-US" sz="2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Bef>
                <a:spcPts val="0"/>
              </a:spcBef>
            </a:pPr>
            <a:r>
              <a:rPr lang="en-US" dirty="0">
                <a:latin typeface="Arial" panose="020B0604020202020204" pitchFamily="34" charset="0"/>
                <a:cs typeface="Arial" panose="020B0604020202020204" pitchFamily="34" charset="0"/>
              </a:rPr>
              <a:t>At the May OSAC meeting, four funding recommendations passed unanimously: </a:t>
            </a:r>
          </a:p>
          <a:p>
            <a:pPr lvl="1">
              <a:lnSpc>
                <a:spcPct val="107000"/>
              </a:lnSpc>
              <a:spcBef>
                <a:spcPts val="0"/>
              </a:spcBef>
            </a:pPr>
            <a:r>
              <a:rPr lang="en-US" dirty="0">
                <a:latin typeface="Arial" panose="020B0604020202020204" pitchFamily="34" charset="0"/>
                <a:cs typeface="Arial" panose="020B0604020202020204" pitchFamily="34" charset="0"/>
              </a:rPr>
              <a:t>A three-year continuation of the Treatment Pathway Program in the Judicial Branch. </a:t>
            </a:r>
          </a:p>
          <a:p>
            <a:pPr lvl="1">
              <a:lnSpc>
                <a:spcPct val="107000"/>
              </a:lnSpc>
              <a:spcBef>
                <a:spcPts val="0"/>
              </a:spcBef>
            </a:pPr>
            <a:r>
              <a:rPr lang="en-US" dirty="0">
                <a:latin typeface="Arial" panose="020B0604020202020204" pitchFamily="34" charset="0"/>
                <a:cs typeface="Arial" panose="020B0604020202020204" pitchFamily="34" charset="0"/>
              </a:rPr>
              <a:t>Expansion of opioid treatment facilities at Department of Corrections facilities. </a:t>
            </a:r>
          </a:p>
          <a:p>
            <a:pPr lvl="1">
              <a:lnSpc>
                <a:spcPct val="107000"/>
              </a:lnSpc>
              <a:spcBef>
                <a:spcPts val="0"/>
              </a:spcBef>
            </a:pPr>
            <a:r>
              <a:rPr lang="en-US" dirty="0">
                <a:latin typeface="Arial" panose="020B0604020202020204" pitchFamily="34" charset="0"/>
                <a:cs typeface="Arial" panose="020B0604020202020204" pitchFamily="34" charset="0"/>
              </a:rPr>
              <a:t>One year of funding for the state’s Naloxone Saturation Plan</a:t>
            </a:r>
          </a:p>
          <a:p>
            <a:pPr lvl="1">
              <a:lnSpc>
                <a:spcPct val="107000"/>
              </a:lnSpc>
              <a:spcBef>
                <a:spcPts val="0"/>
              </a:spcBef>
            </a:pPr>
            <a:r>
              <a:rPr lang="en-US" dirty="0">
                <a:latin typeface="Arial" panose="020B0604020202020204" pitchFamily="34" charset="0"/>
                <a:cs typeface="Arial" panose="020B0604020202020204" pitchFamily="34" charset="0"/>
              </a:rPr>
              <a:t>A three-year extension of the SSP supply funding (see Slide 5). </a:t>
            </a:r>
          </a:p>
          <a:p>
            <a:pPr>
              <a:lnSpc>
                <a:spcPct val="107000"/>
              </a:lnSpc>
              <a:spcBef>
                <a:spcPts val="0"/>
              </a:spcBef>
            </a:pPr>
            <a:endParaRPr lang="en-US" dirty="0">
              <a:latin typeface="Arial" panose="020B0604020202020204" pitchFamily="34" charset="0"/>
              <a:cs typeface="Arial" panose="020B0604020202020204" pitchFamily="34" charset="0"/>
            </a:endParaRPr>
          </a:p>
          <a:p>
            <a:pPr marL="0" indent="0">
              <a:lnSpc>
                <a:spcPct val="107000"/>
              </a:lnSpc>
              <a:spcBef>
                <a:spcPts val="0"/>
              </a:spcBef>
              <a:buNone/>
            </a:pPr>
            <a:endParaRPr lang="en-US" dirty="0">
              <a:latin typeface="Arial" panose="020B060402020202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01CD01C9-D8FC-9D28-C5C3-529AD4DA52F3}"/>
              </a:ext>
            </a:extLst>
          </p:cNvPr>
          <p:cNvSpPr>
            <a:spLocks noGrp="1"/>
          </p:cNvSpPr>
          <p:nvPr>
            <p:ph type="sldNum" sz="quarter" idx="12"/>
          </p:nvPr>
        </p:nvSpPr>
        <p:spPr/>
        <p:txBody>
          <a:bodyPr/>
          <a:lstStyle/>
          <a:p>
            <a:fld id="{82A84467-BEE8-4369-9D7A-1C7E11BEFFC7}" type="slidenum">
              <a:rPr lang="en-US" smtClean="0"/>
              <a:t>6</a:t>
            </a:fld>
            <a:endParaRPr lang="en-US"/>
          </a:p>
        </p:txBody>
      </p:sp>
    </p:spTree>
    <p:extLst>
      <p:ext uri="{BB962C8B-B14F-4D97-AF65-F5344CB8AC3E}">
        <p14:creationId xmlns:p14="http://schemas.microsoft.com/office/powerpoint/2010/main" val="1508767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2803" y="6541477"/>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32658" y="6448594"/>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a:stCxn id="4" idx="1"/>
            <a:endCxn id="4" idx="3"/>
          </p:cNvCxnSpPr>
          <p:nvPr/>
        </p:nvCxnSpPr>
        <p:spPr>
          <a:xfrm>
            <a:off x="102803" y="6652395"/>
            <a:ext cx="11957538" cy="0"/>
          </a:xfrm>
          <a:prstGeom prst="line">
            <a:avLst/>
          </a:prstGeom>
        </p:spPr>
        <p:style>
          <a:lnRef idx="1">
            <a:schemeClr val="accent4"/>
          </a:lnRef>
          <a:fillRef idx="0">
            <a:schemeClr val="accent4"/>
          </a:fillRef>
          <a:effectRef idx="0">
            <a:schemeClr val="accent4"/>
          </a:effectRef>
          <a:fontRef idx="minor">
            <a:schemeClr val="tx1"/>
          </a:fontRef>
        </p:style>
      </p:cxnSp>
      <p:sp>
        <p:nvSpPr>
          <p:cNvPr id="9" name="Rectangle 8"/>
          <p:cNvSpPr/>
          <p:nvPr/>
        </p:nvSpPr>
        <p:spPr>
          <a:xfrm>
            <a:off x="102803" y="0"/>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32658" y="197270"/>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102801" y="110918"/>
            <a:ext cx="11957538" cy="0"/>
          </a:xfrm>
          <a:prstGeom prst="line">
            <a:avLst/>
          </a:prstGeom>
        </p:spPr>
        <p:style>
          <a:lnRef idx="1">
            <a:schemeClr val="accent4"/>
          </a:lnRef>
          <a:fillRef idx="0">
            <a:schemeClr val="accent4"/>
          </a:fillRef>
          <a:effectRef idx="0">
            <a:schemeClr val="accent4"/>
          </a:effectRef>
          <a:fontRef idx="minor">
            <a:schemeClr val="tx1"/>
          </a:fontRef>
        </p:style>
      </p:cxnSp>
      <p:pic>
        <p:nvPicPr>
          <p:cNvPr id="8" name="Picture 7"/>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75825" y="6055613"/>
            <a:ext cx="1411490" cy="802387"/>
          </a:xfrm>
          <a:prstGeom prst="ellipse">
            <a:avLst/>
          </a:prstGeom>
          <a:ln>
            <a:noFill/>
          </a:ln>
          <a:effectLst>
            <a:softEdge rad="112500"/>
          </a:effectLst>
        </p:spPr>
      </p:pic>
      <p:sp>
        <p:nvSpPr>
          <p:cNvPr id="14" name="Title 13">
            <a:extLst>
              <a:ext uri="{FF2B5EF4-FFF2-40B4-BE49-F238E27FC236}">
                <a16:creationId xmlns:a16="http://schemas.microsoft.com/office/drawing/2014/main" id="{76EAC53B-F225-4664-9221-6DDB33DEB2C7}"/>
              </a:ext>
            </a:extLst>
          </p:cNvPr>
          <p:cNvSpPr>
            <a:spLocks noGrp="1"/>
          </p:cNvSpPr>
          <p:nvPr>
            <p:ph type="title"/>
          </p:nvPr>
        </p:nvSpPr>
        <p:spPr/>
        <p:txBody>
          <a:bodyPr>
            <a:normAutofit fontScale="90000"/>
          </a:bodyPr>
          <a:lstStyle/>
          <a:p>
            <a:pPr algn="ctr"/>
            <a:r>
              <a:rPr lang="en-US" dirty="0">
                <a:solidFill>
                  <a:schemeClr val="accent1">
                    <a:lumMod val="60000"/>
                    <a:lumOff val="40000"/>
                  </a:schemeClr>
                </a:solidFill>
                <a:latin typeface="Arial" panose="020B0604020202020204" pitchFamily="34" charset="0"/>
                <a:cs typeface="Arial" panose="020B0604020202020204" pitchFamily="34" charset="0"/>
              </a:rPr>
              <a:t>OSAC Updates- Funding Recommendation</a:t>
            </a:r>
            <a:br>
              <a:rPr lang="en-US" dirty="0">
                <a:solidFill>
                  <a:schemeClr val="accent1">
                    <a:lumMod val="60000"/>
                    <a:lumOff val="40000"/>
                  </a:schemeClr>
                </a:solidFill>
                <a:latin typeface="Arial" panose="020B0604020202020204" pitchFamily="34" charset="0"/>
                <a:cs typeface="Arial" panose="020B0604020202020204" pitchFamily="34" charset="0"/>
              </a:rPr>
            </a:br>
            <a:r>
              <a:rPr lang="en-US" dirty="0">
                <a:solidFill>
                  <a:schemeClr val="accent1">
                    <a:lumMod val="60000"/>
                    <a:lumOff val="40000"/>
                  </a:schemeClr>
                </a:solidFill>
                <a:latin typeface="Arial" panose="020B0604020202020204" pitchFamily="34" charset="0"/>
                <a:cs typeface="Arial" panose="020B0604020202020204" pitchFamily="34" charset="0"/>
              </a:rPr>
              <a:t>Updates</a:t>
            </a:r>
            <a:endParaRPr lang="en-US" dirty="0">
              <a:latin typeface="Arial" panose="020B0604020202020204" pitchFamily="34" charset="0"/>
              <a:cs typeface="Arial" panose="020B0604020202020204" pitchFamily="34" charset="0"/>
            </a:endParaRPr>
          </a:p>
        </p:txBody>
      </p:sp>
      <p:sp>
        <p:nvSpPr>
          <p:cNvPr id="15" name="Content Placeholder 14">
            <a:extLst>
              <a:ext uri="{FF2B5EF4-FFF2-40B4-BE49-F238E27FC236}">
                <a16:creationId xmlns:a16="http://schemas.microsoft.com/office/drawing/2014/main" id="{FD5AF096-1279-73C7-189F-9B1201700ED6}"/>
              </a:ext>
            </a:extLst>
          </p:cNvPr>
          <p:cNvSpPr>
            <a:spLocks noGrp="1"/>
          </p:cNvSpPr>
          <p:nvPr>
            <p:ph idx="1"/>
          </p:nvPr>
        </p:nvSpPr>
        <p:spPr>
          <a:xfrm>
            <a:off x="823770" y="1500991"/>
            <a:ext cx="10515600" cy="4351338"/>
          </a:xfrm>
        </p:spPr>
        <p:txBody>
          <a:bodyPr>
            <a:normAutofit/>
          </a:bodyPr>
          <a:lstStyle/>
          <a:p>
            <a:pPr>
              <a:lnSpc>
                <a:spcPct val="107000"/>
              </a:lnSpc>
              <a:spcBef>
                <a:spcPts val="0"/>
              </a:spcBef>
              <a:spcAft>
                <a:spcPts val="80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In </a:t>
            </a:r>
            <a:r>
              <a:rPr lang="en-US" sz="1800" dirty="0">
                <a:latin typeface="Arial" panose="020B0604020202020204" pitchFamily="34" charset="0"/>
                <a:ea typeface="Calibri" panose="020F0502020204030204" pitchFamily="34" charset="0"/>
                <a:cs typeface="Times New Roman" panose="02020603050405020304" pitchFamily="18" charset="0"/>
              </a:rPr>
              <a:t>July, a</a:t>
            </a:r>
            <a:r>
              <a:rPr lang="en-US" sz="1800" dirty="0">
                <a:effectLst/>
                <a:latin typeface="Arial" panose="020B0604020202020204" pitchFamily="34" charset="0"/>
                <a:ea typeface="Calibri" panose="020F0502020204030204" pitchFamily="34" charset="0"/>
                <a:cs typeface="Times New Roman" panose="02020603050405020304" pitchFamily="18" charset="0"/>
              </a:rPr>
              <a:t>s part of DMHAS’ Prevention and Harm Reduction Strategy, OSAC funded an increase in statewide dissemination of both prevention and harm reduction tools including the distribution of medication lock boxes, medication safe disposal pouches, naloxone, fentanyl and xylazine test strips, and prevention and harm reduction educational materials.  This recommendation is aligned with the ADPC Prevention Naloxone Recommendations and SAMHSA’s Harm Reduction Framework.</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This will be accomplished through a three-prong approach including: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arenBoth"/>
            </a:pPr>
            <a:r>
              <a:rPr lang="en-US" sz="1800" dirty="0">
                <a:effectLst/>
                <a:latin typeface="Arial" panose="020B0604020202020204" pitchFamily="34" charset="0"/>
                <a:ea typeface="Calibri" panose="020F0502020204030204" pitchFamily="34" charset="0"/>
                <a:cs typeface="Times New Roman" panose="02020603050405020304" pitchFamily="18" charset="0"/>
              </a:rPr>
              <a:t>Pilot Harm Reduction Vending Machines in 20 municipalities across Connecticut.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arenBoth"/>
            </a:pPr>
            <a:r>
              <a:rPr lang="en-US" sz="1800" dirty="0">
                <a:effectLst/>
                <a:latin typeface="Arial" panose="020B0604020202020204" pitchFamily="34" charset="0"/>
                <a:ea typeface="Calibri" panose="020F0502020204030204" pitchFamily="34" charset="0"/>
                <a:cs typeface="Times New Roman" panose="02020603050405020304" pitchFamily="18" charset="0"/>
              </a:rPr>
              <a:t>Increase primary prevention through education and reduction of opioid diversion.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arenBoth"/>
            </a:pPr>
            <a:r>
              <a:rPr lang="en-US" sz="1800" dirty="0">
                <a:effectLst/>
                <a:latin typeface="Arial" panose="020B0604020202020204" pitchFamily="34" charset="0"/>
                <a:ea typeface="Calibri" panose="020F0502020204030204" pitchFamily="34" charset="0"/>
                <a:cs typeface="Times New Roman" panose="02020603050405020304" pitchFamily="18" charset="0"/>
              </a:rPr>
              <a:t>Distribution of deactivation pouches.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endParaRPr lang="en-US" sz="2400" dirty="0">
              <a:latin typeface="Arial" panose="020B0604020202020204" pitchFamily="34" charset="0"/>
              <a:ea typeface="Calibri" panose="020F0502020204030204" pitchFamily="34" charset="0"/>
              <a:cs typeface="Arial" panose="020B0604020202020204" pitchFamily="34" charset="0"/>
            </a:endParaRPr>
          </a:p>
          <a:p>
            <a:pPr>
              <a:lnSpc>
                <a:spcPct val="107000"/>
              </a:lnSpc>
              <a:spcBef>
                <a:spcPts val="0"/>
              </a:spcBef>
            </a:pPr>
            <a:endParaRPr lang="en-US" sz="2400" dirty="0">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Bef>
                <a:spcPts val="0"/>
              </a:spcBef>
              <a:buNone/>
            </a:pPr>
            <a:endParaRPr lang="en-US" dirty="0">
              <a:latin typeface="Arial" panose="020B060402020202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990FFBCD-F9E0-292D-4F72-A262560B49E6}"/>
              </a:ext>
            </a:extLst>
          </p:cNvPr>
          <p:cNvSpPr>
            <a:spLocks noGrp="1"/>
          </p:cNvSpPr>
          <p:nvPr>
            <p:ph type="sldNum" sz="quarter" idx="12"/>
          </p:nvPr>
        </p:nvSpPr>
        <p:spPr/>
        <p:txBody>
          <a:bodyPr/>
          <a:lstStyle/>
          <a:p>
            <a:fld id="{82A84467-BEE8-4369-9D7A-1C7E11BEFFC7}" type="slidenum">
              <a:rPr lang="en-US" smtClean="0"/>
              <a:t>7</a:t>
            </a:fld>
            <a:endParaRPr lang="en-US"/>
          </a:p>
        </p:txBody>
      </p:sp>
    </p:spTree>
    <p:extLst>
      <p:ext uri="{BB962C8B-B14F-4D97-AF65-F5344CB8AC3E}">
        <p14:creationId xmlns:p14="http://schemas.microsoft.com/office/powerpoint/2010/main" val="1216048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5AF024-9E45-D267-AD5C-056914DAC1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B5F10AA-0D5D-FB4A-5933-5D2DAA8AA185}"/>
              </a:ext>
            </a:extLst>
          </p:cNvPr>
          <p:cNvSpPr/>
          <p:nvPr/>
        </p:nvSpPr>
        <p:spPr>
          <a:xfrm>
            <a:off x="102803" y="6541477"/>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15A69BFC-80DC-9823-086B-C0507451CA16}"/>
              </a:ext>
            </a:extLst>
          </p:cNvPr>
          <p:cNvSpPr/>
          <p:nvPr/>
        </p:nvSpPr>
        <p:spPr>
          <a:xfrm>
            <a:off x="232658" y="6448594"/>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a:extLst>
              <a:ext uri="{FF2B5EF4-FFF2-40B4-BE49-F238E27FC236}">
                <a16:creationId xmlns:a16="http://schemas.microsoft.com/office/drawing/2014/main" id="{2595F267-9F60-B07D-4060-6BD67BFE8503}"/>
              </a:ext>
            </a:extLst>
          </p:cNvPr>
          <p:cNvCxnSpPr>
            <a:stCxn id="4" idx="1"/>
            <a:endCxn id="4" idx="3"/>
          </p:cNvCxnSpPr>
          <p:nvPr/>
        </p:nvCxnSpPr>
        <p:spPr>
          <a:xfrm>
            <a:off x="102803" y="6652395"/>
            <a:ext cx="11957538" cy="0"/>
          </a:xfrm>
          <a:prstGeom prst="line">
            <a:avLst/>
          </a:prstGeom>
        </p:spPr>
        <p:style>
          <a:lnRef idx="1">
            <a:schemeClr val="accent4"/>
          </a:lnRef>
          <a:fillRef idx="0">
            <a:schemeClr val="accent4"/>
          </a:fillRef>
          <a:effectRef idx="0">
            <a:schemeClr val="accent4"/>
          </a:effectRef>
          <a:fontRef idx="minor">
            <a:schemeClr val="tx1"/>
          </a:fontRef>
        </p:style>
      </p:cxnSp>
      <p:sp>
        <p:nvSpPr>
          <p:cNvPr id="9" name="Rectangle 8">
            <a:extLst>
              <a:ext uri="{FF2B5EF4-FFF2-40B4-BE49-F238E27FC236}">
                <a16:creationId xmlns:a16="http://schemas.microsoft.com/office/drawing/2014/main" id="{E25A493E-639D-0824-0ECD-09F01772412F}"/>
              </a:ext>
            </a:extLst>
          </p:cNvPr>
          <p:cNvSpPr/>
          <p:nvPr/>
        </p:nvSpPr>
        <p:spPr>
          <a:xfrm>
            <a:off x="102803" y="0"/>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95A5B70-CE4D-1E56-AA04-AF7CE8DBFBD1}"/>
              </a:ext>
            </a:extLst>
          </p:cNvPr>
          <p:cNvSpPr/>
          <p:nvPr/>
        </p:nvSpPr>
        <p:spPr>
          <a:xfrm>
            <a:off x="232658" y="197270"/>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D0C82045-175E-E6CE-FF60-19F932BD0C99}"/>
              </a:ext>
            </a:extLst>
          </p:cNvPr>
          <p:cNvCxnSpPr/>
          <p:nvPr/>
        </p:nvCxnSpPr>
        <p:spPr>
          <a:xfrm>
            <a:off x="102801" y="110918"/>
            <a:ext cx="11957538" cy="0"/>
          </a:xfrm>
          <a:prstGeom prst="line">
            <a:avLst/>
          </a:prstGeom>
        </p:spPr>
        <p:style>
          <a:lnRef idx="1">
            <a:schemeClr val="accent4"/>
          </a:lnRef>
          <a:fillRef idx="0">
            <a:schemeClr val="accent4"/>
          </a:fillRef>
          <a:effectRef idx="0">
            <a:schemeClr val="accent4"/>
          </a:effectRef>
          <a:fontRef idx="minor">
            <a:schemeClr val="tx1"/>
          </a:fontRef>
        </p:style>
      </p:cxnSp>
      <p:pic>
        <p:nvPicPr>
          <p:cNvPr id="8" name="Picture 7">
            <a:extLst>
              <a:ext uri="{FF2B5EF4-FFF2-40B4-BE49-F238E27FC236}">
                <a16:creationId xmlns:a16="http://schemas.microsoft.com/office/drawing/2014/main" id="{C576BACE-7BAD-C60F-D371-CD267A606B33}"/>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75825" y="6055613"/>
            <a:ext cx="1411490" cy="802387"/>
          </a:xfrm>
          <a:prstGeom prst="ellipse">
            <a:avLst/>
          </a:prstGeom>
          <a:ln>
            <a:noFill/>
          </a:ln>
          <a:effectLst>
            <a:softEdge rad="112500"/>
          </a:effectLst>
        </p:spPr>
      </p:pic>
      <p:sp>
        <p:nvSpPr>
          <p:cNvPr id="14" name="Title 13">
            <a:extLst>
              <a:ext uri="{FF2B5EF4-FFF2-40B4-BE49-F238E27FC236}">
                <a16:creationId xmlns:a16="http://schemas.microsoft.com/office/drawing/2014/main" id="{58423AEA-DD37-E882-A74E-FF3A599730FC}"/>
              </a:ext>
            </a:extLst>
          </p:cNvPr>
          <p:cNvSpPr>
            <a:spLocks noGrp="1"/>
          </p:cNvSpPr>
          <p:nvPr>
            <p:ph type="title"/>
          </p:nvPr>
        </p:nvSpPr>
        <p:spPr/>
        <p:txBody>
          <a:bodyPr>
            <a:normAutofit fontScale="90000"/>
          </a:bodyPr>
          <a:lstStyle/>
          <a:p>
            <a:pPr algn="ctr"/>
            <a:br>
              <a:rPr lang="en-US" dirty="0">
                <a:solidFill>
                  <a:schemeClr val="accent1">
                    <a:lumMod val="60000"/>
                    <a:lumOff val="40000"/>
                  </a:schemeClr>
                </a:solidFill>
                <a:latin typeface="Arial" panose="020B0604020202020204" pitchFamily="34" charset="0"/>
                <a:cs typeface="Arial" panose="020B0604020202020204" pitchFamily="34" charset="0"/>
              </a:rPr>
            </a:br>
            <a:r>
              <a:rPr lang="en-US" dirty="0">
                <a:solidFill>
                  <a:schemeClr val="accent1">
                    <a:lumMod val="60000"/>
                    <a:lumOff val="40000"/>
                  </a:schemeClr>
                </a:solidFill>
                <a:latin typeface="Arial" panose="020B0604020202020204" pitchFamily="34" charset="0"/>
                <a:cs typeface="Arial" panose="020B0604020202020204" pitchFamily="34" charset="0"/>
              </a:rPr>
              <a:t>OSAC Updates- Revised Bylaws</a:t>
            </a:r>
            <a:br>
              <a:rPr lang="en-US" dirty="0">
                <a:solidFill>
                  <a:schemeClr val="accent1">
                    <a:lumMod val="60000"/>
                    <a:lumOff val="40000"/>
                  </a:schemeClr>
                </a:solidFill>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15" name="Content Placeholder 14">
            <a:extLst>
              <a:ext uri="{FF2B5EF4-FFF2-40B4-BE49-F238E27FC236}">
                <a16:creationId xmlns:a16="http://schemas.microsoft.com/office/drawing/2014/main" id="{DFC6806A-8A08-B301-E0B4-E27248F47A21}"/>
              </a:ext>
            </a:extLst>
          </p:cNvPr>
          <p:cNvSpPr>
            <a:spLocks noGrp="1"/>
          </p:cNvSpPr>
          <p:nvPr>
            <p:ph idx="1"/>
          </p:nvPr>
        </p:nvSpPr>
        <p:spPr>
          <a:xfrm>
            <a:off x="823770" y="1500991"/>
            <a:ext cx="10515600" cy="4351338"/>
          </a:xfrm>
        </p:spPr>
        <p:txBody>
          <a:bodyPr>
            <a:normAutofit/>
          </a:bodyPr>
          <a:lstStyle/>
          <a:p>
            <a:pPr marL="0" indent="0">
              <a:lnSpc>
                <a:spcPct val="107000"/>
              </a:lnSpc>
              <a:spcBef>
                <a:spcPts val="0"/>
              </a:spcBef>
              <a:buNone/>
            </a:pPr>
            <a:endParaRPr lang="en-US" sz="2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Bef>
                <a:spcPts val="0"/>
              </a:spcBef>
            </a:pPr>
            <a:r>
              <a:rPr lang="en-US" dirty="0">
                <a:latin typeface="Arial" panose="020B0604020202020204" pitchFamily="34" charset="0"/>
                <a:cs typeface="Arial" panose="020B0604020202020204" pitchFamily="34" charset="0"/>
              </a:rPr>
              <a:t>Last year we adopted bylaws for the administration of the Committee. Due to membership changes and requests from Committee members, we have presented proposed changes to the bylaws for your consideration. </a:t>
            </a:r>
          </a:p>
          <a:p>
            <a:pPr>
              <a:lnSpc>
                <a:spcPct val="107000"/>
              </a:lnSpc>
              <a:spcBef>
                <a:spcPts val="0"/>
              </a:spcBef>
            </a:pPr>
            <a:r>
              <a:rPr lang="en-US" dirty="0">
                <a:latin typeface="Arial" panose="020B0604020202020204" pitchFamily="34" charset="0"/>
                <a:cs typeface="Arial" panose="020B0604020202020204" pitchFamily="34" charset="0"/>
              </a:rPr>
              <a:t>These changes include:</a:t>
            </a:r>
          </a:p>
          <a:p>
            <a:pPr lvl="1">
              <a:lnSpc>
                <a:spcPct val="107000"/>
              </a:lnSpc>
              <a:spcBef>
                <a:spcPts val="0"/>
              </a:spcBef>
            </a:pPr>
            <a:r>
              <a:rPr lang="en-US" dirty="0">
                <a:latin typeface="Arial" panose="020B0604020202020204" pitchFamily="34" charset="0"/>
                <a:cs typeface="Arial" panose="020B0604020202020204" pitchFamily="34" charset="0"/>
              </a:rPr>
              <a:t>Reflecting the change in committee membership as part of PA 24-150.</a:t>
            </a:r>
          </a:p>
          <a:p>
            <a:pPr lvl="1">
              <a:lnSpc>
                <a:spcPct val="107000"/>
              </a:lnSpc>
              <a:spcBef>
                <a:spcPts val="0"/>
              </a:spcBef>
            </a:pPr>
            <a:r>
              <a:rPr lang="en-US" dirty="0">
                <a:latin typeface="Arial" panose="020B0604020202020204" pitchFamily="34" charset="0"/>
                <a:cs typeface="Arial" panose="020B0604020202020204" pitchFamily="34" charset="0"/>
              </a:rPr>
              <a:t>Adjusting quorum rules to exclude unfilled appointments.</a:t>
            </a:r>
          </a:p>
          <a:p>
            <a:pPr lvl="1">
              <a:lnSpc>
                <a:spcPct val="107000"/>
              </a:lnSpc>
              <a:spcBef>
                <a:spcPts val="0"/>
              </a:spcBef>
            </a:pPr>
            <a:r>
              <a:rPr lang="en-US" dirty="0">
                <a:latin typeface="Arial" panose="020B0604020202020204" pitchFamily="34" charset="0"/>
                <a:cs typeface="Arial" panose="020B0604020202020204" pitchFamily="34" charset="0"/>
              </a:rPr>
              <a:t>Requiring voting committee members to appear on camera when casting votes. </a:t>
            </a:r>
          </a:p>
          <a:p>
            <a:pPr>
              <a:lnSpc>
                <a:spcPct val="107000"/>
              </a:lnSpc>
              <a:spcBef>
                <a:spcPts val="0"/>
              </a:spcBef>
            </a:pPr>
            <a:endParaRPr lang="en-US" dirty="0">
              <a:latin typeface="Arial" panose="020B0604020202020204" pitchFamily="34" charset="0"/>
              <a:cs typeface="Arial" panose="020B0604020202020204" pitchFamily="34" charset="0"/>
            </a:endParaRPr>
          </a:p>
          <a:p>
            <a:pPr marL="0" indent="0">
              <a:lnSpc>
                <a:spcPct val="107000"/>
              </a:lnSpc>
              <a:spcBef>
                <a:spcPts val="0"/>
              </a:spcBef>
              <a:buNone/>
            </a:pPr>
            <a:endParaRPr lang="en-US" dirty="0">
              <a:latin typeface="Arial" panose="020B060402020202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01CD01C9-D8FC-9D28-C5C3-529AD4DA52F3}"/>
              </a:ext>
            </a:extLst>
          </p:cNvPr>
          <p:cNvSpPr>
            <a:spLocks noGrp="1"/>
          </p:cNvSpPr>
          <p:nvPr>
            <p:ph type="sldNum" sz="quarter" idx="12"/>
          </p:nvPr>
        </p:nvSpPr>
        <p:spPr/>
        <p:txBody>
          <a:bodyPr/>
          <a:lstStyle/>
          <a:p>
            <a:fld id="{82A84467-BEE8-4369-9D7A-1C7E11BEFFC7}" type="slidenum">
              <a:rPr lang="en-US" smtClean="0"/>
              <a:t>8</a:t>
            </a:fld>
            <a:endParaRPr lang="en-US"/>
          </a:p>
        </p:txBody>
      </p:sp>
    </p:spTree>
    <p:extLst>
      <p:ext uri="{BB962C8B-B14F-4D97-AF65-F5344CB8AC3E}">
        <p14:creationId xmlns:p14="http://schemas.microsoft.com/office/powerpoint/2010/main" val="24873534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21889</TotalTime>
  <Words>596</Words>
  <Application>Microsoft Office PowerPoint</Application>
  <PresentationFormat>Widescreen</PresentationFormat>
  <Paragraphs>88</Paragraphs>
  <Slides>8</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Connecticut Opioid Settlement Advisory Committee </vt:lpstr>
      <vt:lpstr> OSAC Updates - Funding Disbursements </vt:lpstr>
      <vt:lpstr> OSAC Updates- Funding Disbursements</vt:lpstr>
      <vt:lpstr> OSAC Updates- Funding Recommendation Updates </vt:lpstr>
      <vt:lpstr> OSAC Updates- Funding Recommendation Updates </vt:lpstr>
      <vt:lpstr> OSAC Updates- Funding Recommendation Updates </vt:lpstr>
      <vt:lpstr>OSAC Updates- Funding Recommendation Updates</vt:lpstr>
      <vt:lpstr> OSAC Updates- Revised Bylaws </vt:lpstr>
    </vt:vector>
  </TitlesOfParts>
  <Company>DMHAS-State of Connecticut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Connecticut Opioid Settlement Advisory Committee</dc:title>
  <dc:creator>Ramos, Katherine</dc:creator>
  <cp:lastModifiedBy>McClure, Christopher</cp:lastModifiedBy>
  <cp:revision>40</cp:revision>
  <dcterms:created xsi:type="dcterms:W3CDTF">2023-10-11T12:54:35Z</dcterms:created>
  <dcterms:modified xsi:type="dcterms:W3CDTF">2024-09-04T21:13:45Z</dcterms:modified>
</cp:coreProperties>
</file>