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2"/>
  </p:notesMasterIdLst>
  <p:sldIdLst>
    <p:sldId id="7032" r:id="rId2"/>
    <p:sldId id="7047" r:id="rId3"/>
    <p:sldId id="7027" r:id="rId4"/>
    <p:sldId id="379" r:id="rId5"/>
    <p:sldId id="294" r:id="rId6"/>
    <p:sldId id="7039" r:id="rId7"/>
    <p:sldId id="479" r:id="rId8"/>
    <p:sldId id="396" r:id="rId9"/>
    <p:sldId id="319" r:id="rId10"/>
    <p:sldId id="267" r:id="rId11"/>
    <p:sldId id="7030" r:id="rId12"/>
    <p:sldId id="7048" r:id="rId13"/>
    <p:sldId id="7049" r:id="rId14"/>
    <p:sldId id="7050" r:id="rId15"/>
    <p:sldId id="7043" r:id="rId16"/>
    <p:sldId id="7045" r:id="rId17"/>
    <p:sldId id="7046" r:id="rId18"/>
    <p:sldId id="7028" r:id="rId19"/>
    <p:sldId id="263" r:id="rId20"/>
    <p:sldId id="282" r:id="rId2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D3F483-E661-452D-BF56-4809F2EB5CD4}">
          <p14:sldIdLst>
            <p14:sldId id="7032"/>
            <p14:sldId id="7047"/>
            <p14:sldId id="7027"/>
            <p14:sldId id="379"/>
            <p14:sldId id="294"/>
            <p14:sldId id="7039"/>
            <p14:sldId id="479"/>
            <p14:sldId id="396"/>
            <p14:sldId id="319"/>
            <p14:sldId id="267"/>
            <p14:sldId id="7030"/>
            <p14:sldId id="7048"/>
            <p14:sldId id="7049"/>
            <p14:sldId id="7050"/>
            <p14:sldId id="7043"/>
            <p14:sldId id="7045"/>
            <p14:sldId id="7046"/>
            <p14:sldId id="7028"/>
            <p14:sldId id="263"/>
            <p14:sldId id="28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lfe, Shae" initials="WS" lastIdx="2" clrIdx="0">
    <p:extLst>
      <p:ext uri="{19B8F6BF-5375-455C-9EA6-DF929625EA0E}">
        <p15:presenceInfo xmlns:p15="http://schemas.microsoft.com/office/powerpoint/2012/main" userId="S-1-5-21-1013449540-720069183-311576647-2562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20BA39-F27F-45EA-B5F1-FD276714827E}" v="2" dt="2024-11-20T20:00:14.2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05" autoAdjust="0"/>
    <p:restoredTop sz="95260" autoAdjust="0"/>
  </p:normalViewPr>
  <p:slideViewPr>
    <p:cSldViewPr snapToGrid="0">
      <p:cViewPr varScale="1">
        <p:scale>
          <a:sx n="86" d="100"/>
          <a:sy n="86" d="100"/>
        </p:scale>
        <p:origin x="120"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Murray" userId="260297f5065e7b56" providerId="LiveId" clId="{0B20BA39-F27F-45EA-B5F1-FD276714827E}"/>
    <pc:docChg chg="custSel delSld modSld modSection">
      <pc:chgData name="Stephen Murray" userId="260297f5065e7b56" providerId="LiveId" clId="{0B20BA39-F27F-45EA-B5F1-FD276714827E}" dt="2024-11-20T20:01:17.578" v="15" actId="47"/>
      <pc:docMkLst>
        <pc:docMk/>
      </pc:docMkLst>
      <pc:sldChg chg="del">
        <pc:chgData name="Stephen Murray" userId="260297f5065e7b56" providerId="LiveId" clId="{0B20BA39-F27F-45EA-B5F1-FD276714827E}" dt="2024-11-20T20:01:15.766" v="13" actId="47"/>
        <pc:sldMkLst>
          <pc:docMk/>
          <pc:sldMk cId="431629373" sldId="269"/>
        </pc:sldMkLst>
      </pc:sldChg>
      <pc:sldChg chg="del">
        <pc:chgData name="Stephen Murray" userId="260297f5065e7b56" providerId="LiveId" clId="{0B20BA39-F27F-45EA-B5F1-FD276714827E}" dt="2024-11-20T20:00:31.250" v="5" actId="47"/>
        <pc:sldMkLst>
          <pc:docMk/>
          <pc:sldMk cId="1018842838" sldId="273"/>
        </pc:sldMkLst>
      </pc:sldChg>
      <pc:sldChg chg="del">
        <pc:chgData name="Stephen Murray" userId="260297f5065e7b56" providerId="LiveId" clId="{0B20BA39-F27F-45EA-B5F1-FD276714827E}" dt="2024-11-20T20:00:38.850" v="7" actId="47"/>
        <pc:sldMkLst>
          <pc:docMk/>
          <pc:sldMk cId="1277077337" sldId="292"/>
        </pc:sldMkLst>
      </pc:sldChg>
      <pc:sldChg chg="del">
        <pc:chgData name="Stephen Murray" userId="260297f5065e7b56" providerId="LiveId" clId="{0B20BA39-F27F-45EA-B5F1-FD276714827E}" dt="2024-11-20T20:00:30.148" v="4" actId="47"/>
        <pc:sldMkLst>
          <pc:docMk/>
          <pc:sldMk cId="3075800808" sldId="318"/>
        </pc:sldMkLst>
      </pc:sldChg>
      <pc:sldChg chg="del">
        <pc:chgData name="Stephen Murray" userId="260297f5065e7b56" providerId="LiveId" clId="{0B20BA39-F27F-45EA-B5F1-FD276714827E}" dt="2024-11-20T20:00:37.557" v="6" actId="47"/>
        <pc:sldMkLst>
          <pc:docMk/>
          <pc:sldMk cId="3048790831" sldId="321"/>
        </pc:sldMkLst>
      </pc:sldChg>
      <pc:sldChg chg="del">
        <pc:chgData name="Stephen Murray" userId="260297f5065e7b56" providerId="LiveId" clId="{0B20BA39-F27F-45EA-B5F1-FD276714827E}" dt="2024-11-20T20:00:39.572" v="8" actId="47"/>
        <pc:sldMkLst>
          <pc:docMk/>
          <pc:sldMk cId="167365198" sldId="322"/>
        </pc:sldMkLst>
      </pc:sldChg>
      <pc:sldChg chg="del">
        <pc:chgData name="Stephen Murray" userId="260297f5065e7b56" providerId="LiveId" clId="{0B20BA39-F27F-45EA-B5F1-FD276714827E}" dt="2024-11-20T20:01:07.546" v="9" actId="47"/>
        <pc:sldMkLst>
          <pc:docMk/>
          <pc:sldMk cId="734242583" sldId="326"/>
        </pc:sldMkLst>
      </pc:sldChg>
      <pc:sldChg chg="del">
        <pc:chgData name="Stephen Murray" userId="260297f5065e7b56" providerId="LiveId" clId="{0B20BA39-F27F-45EA-B5F1-FD276714827E}" dt="2024-11-20T20:01:17.578" v="15" actId="47"/>
        <pc:sldMkLst>
          <pc:docMk/>
          <pc:sldMk cId="2145155859" sldId="397"/>
        </pc:sldMkLst>
      </pc:sldChg>
      <pc:sldChg chg="del">
        <pc:chgData name="Stephen Murray" userId="260297f5065e7b56" providerId="LiveId" clId="{0B20BA39-F27F-45EA-B5F1-FD276714827E}" dt="2024-11-20T20:01:17.049" v="14" actId="47"/>
        <pc:sldMkLst>
          <pc:docMk/>
          <pc:sldMk cId="2040632030" sldId="7031"/>
        </pc:sldMkLst>
      </pc:sldChg>
      <pc:sldChg chg="delSp modSp mod">
        <pc:chgData name="Stephen Murray" userId="260297f5065e7b56" providerId="LiveId" clId="{0B20BA39-F27F-45EA-B5F1-FD276714827E}" dt="2024-11-20T20:00:19.251" v="3" actId="27636"/>
        <pc:sldMkLst>
          <pc:docMk/>
          <pc:sldMk cId="392662992" sldId="7032"/>
        </pc:sldMkLst>
        <pc:spChg chg="mod">
          <ac:chgData name="Stephen Murray" userId="260297f5065e7b56" providerId="LiveId" clId="{0B20BA39-F27F-45EA-B5F1-FD276714827E}" dt="2024-11-20T20:00:19.251" v="3" actId="27636"/>
          <ac:spMkLst>
            <pc:docMk/>
            <pc:sldMk cId="392662992" sldId="7032"/>
            <ac:spMk id="3" creationId="{3E88D57F-5603-A124-7E6B-804FFF837EB9}"/>
          </ac:spMkLst>
        </pc:spChg>
        <pc:picChg chg="del">
          <ac:chgData name="Stephen Murray" userId="260297f5065e7b56" providerId="LiveId" clId="{0B20BA39-F27F-45EA-B5F1-FD276714827E}" dt="2024-11-20T20:00:13.730" v="0" actId="478"/>
          <ac:picMkLst>
            <pc:docMk/>
            <pc:sldMk cId="392662992" sldId="7032"/>
            <ac:picMk id="4098" creationId="{A839FC92-330E-4876-710B-A228268DA31D}"/>
          </ac:picMkLst>
        </pc:picChg>
        <pc:picChg chg="del">
          <ac:chgData name="Stephen Murray" userId="260297f5065e7b56" providerId="LiveId" clId="{0B20BA39-F27F-45EA-B5F1-FD276714827E}" dt="2024-11-20T20:00:14.209" v="1" actId="478"/>
          <ac:picMkLst>
            <pc:docMk/>
            <pc:sldMk cId="392662992" sldId="7032"/>
            <ac:picMk id="4100" creationId="{2BED969E-65C0-EF39-5C2B-C4BBF4B07D53}"/>
          </ac:picMkLst>
        </pc:picChg>
      </pc:sldChg>
      <pc:sldChg chg="del">
        <pc:chgData name="Stephen Murray" userId="260297f5065e7b56" providerId="LiveId" clId="{0B20BA39-F27F-45EA-B5F1-FD276714827E}" dt="2024-11-20T20:01:09.055" v="11" actId="47"/>
        <pc:sldMkLst>
          <pc:docMk/>
          <pc:sldMk cId="3823189750" sldId="7036"/>
        </pc:sldMkLst>
      </pc:sldChg>
      <pc:sldChg chg="del">
        <pc:chgData name="Stephen Murray" userId="260297f5065e7b56" providerId="LiveId" clId="{0B20BA39-F27F-45EA-B5F1-FD276714827E}" dt="2024-11-20T20:01:08.412" v="10" actId="47"/>
        <pc:sldMkLst>
          <pc:docMk/>
          <pc:sldMk cId="3036209765" sldId="7037"/>
        </pc:sldMkLst>
      </pc:sldChg>
      <pc:sldChg chg="del">
        <pc:chgData name="Stephen Murray" userId="260297f5065e7b56" providerId="LiveId" clId="{0B20BA39-F27F-45EA-B5F1-FD276714827E}" dt="2024-11-20T20:01:10.876" v="12" actId="47"/>
        <pc:sldMkLst>
          <pc:docMk/>
          <pc:sldMk cId="2685705555" sldId="704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260297f5065e7b56/Desktop/Helpline%20Dashboard%20(Final)%2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260297f5065e7b56/Desktop/Helpline%20Dashboard%20(Final)%2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260297f5065e7b56/Desktop/Helpline%20Dashboard%20(Final)%20(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latin typeface="Times New Roman" panose="02020603050405020304" pitchFamily="18" charset="0"/>
              </a:rPr>
              <a:t>Monthly Spotting Calls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'Spotting Dashboard'!$B$2</c:f>
              <c:strCache>
                <c:ptCount val="1"/>
                <c:pt idx="0">
                  <c:v>Monthly Spotting Calls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'Spotting Dashboard'!$A$3:$A$25</c:f>
              <c:strCache>
                <c:ptCount val="23"/>
                <c:pt idx="0">
                  <c:v>December 2022</c:v>
                </c:pt>
                <c:pt idx="1">
                  <c:v>January 2023</c:v>
                </c:pt>
                <c:pt idx="2">
                  <c:v>February 2023</c:v>
                </c:pt>
                <c:pt idx="3">
                  <c:v>March 2023</c:v>
                </c:pt>
                <c:pt idx="4">
                  <c:v>April 2023</c:v>
                </c:pt>
                <c:pt idx="5">
                  <c:v>May 2023</c:v>
                </c:pt>
                <c:pt idx="6">
                  <c:v>June 2023</c:v>
                </c:pt>
                <c:pt idx="7">
                  <c:v>July 2023</c:v>
                </c:pt>
                <c:pt idx="8">
                  <c:v>August 2023</c:v>
                </c:pt>
                <c:pt idx="9">
                  <c:v>September 2023</c:v>
                </c:pt>
                <c:pt idx="10">
                  <c:v>October 2023</c:v>
                </c:pt>
                <c:pt idx="11">
                  <c:v>November 2023</c:v>
                </c:pt>
                <c:pt idx="12">
                  <c:v>December 2023</c:v>
                </c:pt>
                <c:pt idx="13">
                  <c:v>January 2024</c:v>
                </c:pt>
                <c:pt idx="14">
                  <c:v>February 2024</c:v>
                </c:pt>
                <c:pt idx="15">
                  <c:v>March 2024</c:v>
                </c:pt>
                <c:pt idx="16">
                  <c:v>April 2024</c:v>
                </c:pt>
                <c:pt idx="17">
                  <c:v>May 2024</c:v>
                </c:pt>
                <c:pt idx="18">
                  <c:v>June 2024</c:v>
                </c:pt>
                <c:pt idx="19">
                  <c:v>July 2024</c:v>
                </c:pt>
                <c:pt idx="20">
                  <c:v>August 2024</c:v>
                </c:pt>
                <c:pt idx="21">
                  <c:v>September 2024</c:v>
                </c:pt>
                <c:pt idx="22">
                  <c:v>October 2024</c:v>
                </c:pt>
              </c:strCache>
              <c:extLst/>
            </c:strRef>
          </c:cat>
          <c:val>
            <c:numRef>
              <c:f>'Spotting Dashboard'!$B$3:$B$25</c:f>
              <c:numCache>
                <c:formatCode>General</c:formatCode>
                <c:ptCount val="23"/>
                <c:pt idx="0">
                  <c:v>2</c:v>
                </c:pt>
                <c:pt idx="1">
                  <c:v>1</c:v>
                </c:pt>
                <c:pt idx="2">
                  <c:v>3</c:v>
                </c:pt>
                <c:pt idx="3">
                  <c:v>0</c:v>
                </c:pt>
                <c:pt idx="4">
                  <c:v>15</c:v>
                </c:pt>
                <c:pt idx="5">
                  <c:v>10</c:v>
                </c:pt>
                <c:pt idx="6">
                  <c:v>11</c:v>
                </c:pt>
                <c:pt idx="7">
                  <c:v>32</c:v>
                </c:pt>
                <c:pt idx="8">
                  <c:v>119</c:v>
                </c:pt>
                <c:pt idx="9">
                  <c:v>109</c:v>
                </c:pt>
                <c:pt idx="10">
                  <c:v>143</c:v>
                </c:pt>
                <c:pt idx="11">
                  <c:v>97</c:v>
                </c:pt>
                <c:pt idx="12">
                  <c:v>82</c:v>
                </c:pt>
                <c:pt idx="13">
                  <c:v>54</c:v>
                </c:pt>
                <c:pt idx="14">
                  <c:v>76</c:v>
                </c:pt>
                <c:pt idx="15">
                  <c:v>296</c:v>
                </c:pt>
                <c:pt idx="16">
                  <c:v>230</c:v>
                </c:pt>
                <c:pt idx="17">
                  <c:v>292</c:v>
                </c:pt>
                <c:pt idx="18">
                  <c:v>327</c:v>
                </c:pt>
                <c:pt idx="19">
                  <c:v>329</c:v>
                </c:pt>
                <c:pt idx="20">
                  <c:v>486</c:v>
                </c:pt>
                <c:pt idx="21">
                  <c:v>533</c:v>
                </c:pt>
                <c:pt idx="22">
                  <c:v>725</c:v>
                </c:pt>
              </c:numCache>
              <c:extLst/>
            </c:numRef>
          </c:val>
          <c:smooth val="0"/>
          <c:extLst>
            <c:ext xmlns:c16="http://schemas.microsoft.com/office/drawing/2014/chart" uri="{C3380CC4-5D6E-409C-BE32-E72D297353CC}">
              <c16:uniqueId val="{00000001-202B-418D-9585-ED9F8D2332E7}"/>
            </c:ext>
          </c:extLst>
        </c:ser>
        <c:dLbls>
          <c:showLegendKey val="0"/>
          <c:showVal val="0"/>
          <c:showCatName val="0"/>
          <c:showSerName val="0"/>
          <c:showPercent val="0"/>
          <c:showBubbleSize val="0"/>
        </c:dLbls>
        <c:smooth val="0"/>
        <c:axId val="319683376"/>
        <c:axId val="319685136"/>
      </c:lineChart>
      <c:catAx>
        <c:axId val="319683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685136"/>
        <c:crosses val="autoZero"/>
        <c:auto val="1"/>
        <c:lblAlgn val="ctr"/>
        <c:lblOffset val="100"/>
        <c:noMultiLvlLbl val="1"/>
      </c:catAx>
      <c:valAx>
        <c:axId val="319685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683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latin typeface="Times New Roman" panose="02020603050405020304" pitchFamily="18" charset="0"/>
              </a:rPr>
              <a:t>Monthly Use Events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233814523184588E-2"/>
          <c:y val="0.14393518518518519"/>
          <c:w val="0.89521062992125988"/>
          <c:h val="0.6124306239063867"/>
        </c:manualLayout>
      </c:layout>
      <c:lineChart>
        <c:grouping val="standard"/>
        <c:varyColors val="0"/>
        <c:ser>
          <c:idx val="0"/>
          <c:order val="0"/>
          <c:tx>
            <c:strRef>
              <c:f>'Spotting Dashboard'!$D$2</c:f>
              <c:strCache>
                <c:ptCount val="1"/>
                <c:pt idx="0">
                  <c:v>Monthly Use Events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'Spotting Dashboard'!$A$3:$A$25</c:f>
              <c:strCache>
                <c:ptCount val="23"/>
                <c:pt idx="0">
                  <c:v>December 2022</c:v>
                </c:pt>
                <c:pt idx="1">
                  <c:v>January 2023</c:v>
                </c:pt>
                <c:pt idx="2">
                  <c:v>February 2023</c:v>
                </c:pt>
                <c:pt idx="3">
                  <c:v>March 2023</c:v>
                </c:pt>
                <c:pt idx="4">
                  <c:v>April 2023</c:v>
                </c:pt>
                <c:pt idx="5">
                  <c:v>May 2023</c:v>
                </c:pt>
                <c:pt idx="6">
                  <c:v>June 2023</c:v>
                </c:pt>
                <c:pt idx="7">
                  <c:v>July 2023</c:v>
                </c:pt>
                <c:pt idx="8">
                  <c:v>August 2023</c:v>
                </c:pt>
                <c:pt idx="9">
                  <c:v>September 2023</c:v>
                </c:pt>
                <c:pt idx="10">
                  <c:v>October 2023</c:v>
                </c:pt>
                <c:pt idx="11">
                  <c:v>November 2023</c:v>
                </c:pt>
                <c:pt idx="12">
                  <c:v>December 2023</c:v>
                </c:pt>
                <c:pt idx="13">
                  <c:v>January 2024</c:v>
                </c:pt>
                <c:pt idx="14">
                  <c:v>February 2024</c:v>
                </c:pt>
                <c:pt idx="15">
                  <c:v>March 2024</c:v>
                </c:pt>
                <c:pt idx="16">
                  <c:v>April 2024</c:v>
                </c:pt>
                <c:pt idx="17">
                  <c:v>May 2024</c:v>
                </c:pt>
                <c:pt idx="18">
                  <c:v>June 2024</c:v>
                </c:pt>
                <c:pt idx="19">
                  <c:v>July 2024</c:v>
                </c:pt>
                <c:pt idx="20">
                  <c:v>August 2024</c:v>
                </c:pt>
                <c:pt idx="21">
                  <c:v>September 2024</c:v>
                </c:pt>
                <c:pt idx="22">
                  <c:v>October 2024</c:v>
                </c:pt>
              </c:strCache>
              <c:extLst/>
            </c:strRef>
          </c:cat>
          <c:val>
            <c:numRef>
              <c:f>'Spotting Dashboard'!$D$3:$D$25</c:f>
              <c:numCache>
                <c:formatCode>General</c:formatCode>
                <c:ptCount val="23"/>
                <c:pt idx="0">
                  <c:v>3</c:v>
                </c:pt>
                <c:pt idx="1">
                  <c:v>3</c:v>
                </c:pt>
                <c:pt idx="2">
                  <c:v>15</c:v>
                </c:pt>
                <c:pt idx="3">
                  <c:v>0</c:v>
                </c:pt>
                <c:pt idx="4">
                  <c:v>27</c:v>
                </c:pt>
                <c:pt idx="5">
                  <c:v>13</c:v>
                </c:pt>
                <c:pt idx="6">
                  <c:v>38</c:v>
                </c:pt>
                <c:pt idx="7">
                  <c:v>139</c:v>
                </c:pt>
                <c:pt idx="8">
                  <c:v>221</c:v>
                </c:pt>
                <c:pt idx="9">
                  <c:v>183</c:v>
                </c:pt>
                <c:pt idx="10">
                  <c:v>236</c:v>
                </c:pt>
                <c:pt idx="11">
                  <c:v>256</c:v>
                </c:pt>
                <c:pt idx="12">
                  <c:v>185</c:v>
                </c:pt>
                <c:pt idx="13">
                  <c:v>88</c:v>
                </c:pt>
                <c:pt idx="14">
                  <c:v>113</c:v>
                </c:pt>
                <c:pt idx="15">
                  <c:v>448</c:v>
                </c:pt>
                <c:pt idx="16">
                  <c:v>293</c:v>
                </c:pt>
                <c:pt idx="17">
                  <c:v>328</c:v>
                </c:pt>
                <c:pt idx="18">
                  <c:v>403</c:v>
                </c:pt>
                <c:pt idx="19">
                  <c:v>442</c:v>
                </c:pt>
                <c:pt idx="20">
                  <c:v>1415</c:v>
                </c:pt>
                <c:pt idx="21">
                  <c:v>1811</c:v>
                </c:pt>
                <c:pt idx="22">
                  <c:v>2259</c:v>
                </c:pt>
              </c:numCache>
              <c:extLst/>
            </c:numRef>
          </c:val>
          <c:smooth val="0"/>
          <c:extLst>
            <c:ext xmlns:c16="http://schemas.microsoft.com/office/drawing/2014/chart" uri="{C3380CC4-5D6E-409C-BE32-E72D297353CC}">
              <c16:uniqueId val="{00000000-4994-4DBE-9873-2E57B288DBEE}"/>
            </c:ext>
          </c:extLst>
        </c:ser>
        <c:dLbls>
          <c:showLegendKey val="0"/>
          <c:showVal val="0"/>
          <c:showCatName val="0"/>
          <c:showSerName val="0"/>
          <c:showPercent val="0"/>
          <c:showBubbleSize val="0"/>
        </c:dLbls>
        <c:smooth val="0"/>
        <c:axId val="551868888"/>
        <c:axId val="551867832"/>
      </c:lineChart>
      <c:catAx>
        <c:axId val="5518688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1867832"/>
        <c:crosses val="autoZero"/>
        <c:auto val="1"/>
        <c:lblAlgn val="ctr"/>
        <c:lblOffset val="100"/>
        <c:noMultiLvlLbl val="1"/>
      </c:catAx>
      <c:valAx>
        <c:axId val="551867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1868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latin typeface="Times New Roman" panose="02020603050405020304" pitchFamily="18" charset="0"/>
              </a:rPr>
              <a:t>Linkage To Care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'QI Metrics'!$J$22:$J$31</c:f>
              <c:strCache>
                <c:ptCount val="10"/>
                <c:pt idx="0">
                  <c:v>Substance Use Helpline</c:v>
                </c:pt>
                <c:pt idx="1">
                  <c:v>Crisis Hotline</c:v>
                </c:pt>
                <c:pt idx="2">
                  <c:v>Community Outreach</c:v>
                </c:pt>
                <c:pt idx="3">
                  <c:v>Counseling</c:v>
                </c:pt>
                <c:pt idx="4">
                  <c:v>Substance Use Treatment</c:v>
                </c:pt>
                <c:pt idx="5">
                  <c:v>Syringe Programs</c:v>
                </c:pt>
                <c:pt idx="6">
                  <c:v>MOUD Referral</c:v>
                </c:pt>
                <c:pt idx="7">
                  <c:v>Mail Naloxone</c:v>
                </c:pt>
                <c:pt idx="8">
                  <c:v>Mail Testing Strips</c:v>
                </c:pt>
                <c:pt idx="9">
                  <c:v>Other Services</c:v>
                </c:pt>
              </c:strCache>
            </c:strRef>
          </c:cat>
          <c:val>
            <c:numRef>
              <c:f>'QI Metrics'!$K$22:$K$31</c:f>
              <c:numCache>
                <c:formatCode>General</c:formatCode>
                <c:ptCount val="10"/>
                <c:pt idx="0">
                  <c:v>6</c:v>
                </c:pt>
                <c:pt idx="1">
                  <c:v>11</c:v>
                </c:pt>
                <c:pt idx="2">
                  <c:v>3</c:v>
                </c:pt>
                <c:pt idx="3">
                  <c:v>10</c:v>
                </c:pt>
                <c:pt idx="4">
                  <c:v>6</c:v>
                </c:pt>
                <c:pt idx="5">
                  <c:v>14</c:v>
                </c:pt>
                <c:pt idx="6">
                  <c:v>2</c:v>
                </c:pt>
                <c:pt idx="7">
                  <c:v>14</c:v>
                </c:pt>
                <c:pt idx="8">
                  <c:v>22</c:v>
                </c:pt>
                <c:pt idx="9">
                  <c:v>41</c:v>
                </c:pt>
              </c:numCache>
            </c:numRef>
          </c:val>
          <c:extLst>
            <c:ext xmlns:c16="http://schemas.microsoft.com/office/drawing/2014/chart" uri="{C3380CC4-5D6E-409C-BE32-E72D297353CC}">
              <c16:uniqueId val="{00000000-AEBC-4F05-90C0-ECF34A83C308}"/>
            </c:ext>
          </c:extLst>
        </c:ser>
        <c:dLbls>
          <c:showLegendKey val="0"/>
          <c:showVal val="0"/>
          <c:showCatName val="0"/>
          <c:showSerName val="0"/>
          <c:showPercent val="0"/>
          <c:showBubbleSize val="0"/>
        </c:dLbls>
        <c:gapWidth val="219"/>
        <c:overlap val="-27"/>
        <c:axId val="1399863408"/>
        <c:axId val="1399863888"/>
      </c:barChart>
      <c:catAx>
        <c:axId val="139986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9863888"/>
        <c:crosses val="autoZero"/>
        <c:auto val="1"/>
        <c:lblAlgn val="ctr"/>
        <c:lblOffset val="100"/>
        <c:noMultiLvlLbl val="0"/>
      </c:catAx>
      <c:valAx>
        <c:axId val="1399863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9863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021231-1398-4E1D-9270-ED336B2C71DA}"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5F32E909-86F6-4182-83D4-23BFB3BDE010}">
      <dgm:prSet phldrT="[Text]"/>
      <dgm:spPr/>
      <dgm:t>
        <a:bodyPr/>
        <a:lstStyle/>
        <a:p>
          <a:r>
            <a:rPr lang="en-US" sz="1700" dirty="0"/>
            <a:t>Never Use Alone New England</a:t>
          </a:r>
        </a:p>
      </dgm:t>
    </dgm:pt>
    <dgm:pt modelId="{97401344-2E0E-432D-9896-BBC907E4AE0F}" type="parTrans" cxnId="{583DEFC9-031C-4C53-9A5B-04FB3F730BCA}">
      <dgm:prSet/>
      <dgm:spPr/>
      <dgm:t>
        <a:bodyPr/>
        <a:lstStyle/>
        <a:p>
          <a:endParaRPr lang="en-US"/>
        </a:p>
      </dgm:t>
    </dgm:pt>
    <dgm:pt modelId="{BA4F3759-D955-4D74-AFD8-EE905E4968E7}" type="sibTrans" cxnId="{583DEFC9-031C-4C53-9A5B-04FB3F730BCA}">
      <dgm:prSet/>
      <dgm:spPr/>
      <dgm:t>
        <a:bodyPr/>
        <a:lstStyle/>
        <a:p>
          <a:endParaRPr lang="en-US"/>
        </a:p>
      </dgm:t>
    </dgm:pt>
    <dgm:pt modelId="{6FC4B377-4D73-41E0-A2C3-967080F51FE8}">
      <dgm:prSet phldrT="[Text]" custT="1"/>
      <dgm:spPr/>
      <dgm:t>
        <a:bodyPr/>
        <a:lstStyle/>
        <a:p>
          <a:r>
            <a:rPr lang="en-US" sz="1600" dirty="0"/>
            <a:t>Started March 2020</a:t>
          </a:r>
        </a:p>
      </dgm:t>
    </dgm:pt>
    <dgm:pt modelId="{8BCC3D14-AA43-4872-AB4D-BD076B473863}" type="parTrans" cxnId="{6590A7E8-06FE-4D9C-B6EE-A07AF50835A8}">
      <dgm:prSet/>
      <dgm:spPr/>
      <dgm:t>
        <a:bodyPr/>
        <a:lstStyle/>
        <a:p>
          <a:endParaRPr lang="en-US"/>
        </a:p>
      </dgm:t>
    </dgm:pt>
    <dgm:pt modelId="{30A434DB-6EC3-49B2-8D65-F79FA0FA7DCA}" type="sibTrans" cxnId="{6590A7E8-06FE-4D9C-B6EE-A07AF50835A8}">
      <dgm:prSet/>
      <dgm:spPr/>
      <dgm:t>
        <a:bodyPr/>
        <a:lstStyle/>
        <a:p>
          <a:endParaRPr lang="en-US"/>
        </a:p>
      </dgm:t>
    </dgm:pt>
    <dgm:pt modelId="{248928F6-DEF9-40CA-B36E-111798609557}">
      <dgm:prSet phldrT="[Text]" custT="1"/>
      <dgm:spPr/>
      <dgm:t>
        <a:bodyPr/>
        <a:lstStyle/>
        <a:p>
          <a:r>
            <a:rPr lang="en-US" sz="1600" dirty="0"/>
            <a:t>All volunteer (admin and operators)</a:t>
          </a:r>
        </a:p>
      </dgm:t>
    </dgm:pt>
    <dgm:pt modelId="{16260C58-5D8F-4AC6-A066-C2A39F0273AF}" type="parTrans" cxnId="{BDEF61A0-ED51-412A-8273-3A9514F7023A}">
      <dgm:prSet/>
      <dgm:spPr/>
      <dgm:t>
        <a:bodyPr/>
        <a:lstStyle/>
        <a:p>
          <a:endParaRPr lang="en-US"/>
        </a:p>
      </dgm:t>
    </dgm:pt>
    <dgm:pt modelId="{578D7E0C-6683-45F5-B601-F530305CAE81}" type="sibTrans" cxnId="{BDEF61A0-ED51-412A-8273-3A9514F7023A}">
      <dgm:prSet/>
      <dgm:spPr/>
      <dgm:t>
        <a:bodyPr/>
        <a:lstStyle/>
        <a:p>
          <a:endParaRPr lang="en-US"/>
        </a:p>
      </dgm:t>
    </dgm:pt>
    <dgm:pt modelId="{7AC7B614-B45A-4BC3-83E0-A5B2EDD38243}">
      <dgm:prSet phldrT="[Text]"/>
      <dgm:spPr/>
      <dgm:t>
        <a:bodyPr/>
        <a:lstStyle/>
        <a:p>
          <a:r>
            <a:rPr lang="en-US" sz="1700" dirty="0"/>
            <a:t>Massachusetts Overdose Helpline</a:t>
          </a:r>
        </a:p>
      </dgm:t>
    </dgm:pt>
    <dgm:pt modelId="{EA89A6AC-871E-40CD-A645-F4EBF75B7139}" type="parTrans" cxnId="{638C759C-77A3-4285-8748-B4D77F3D4312}">
      <dgm:prSet/>
      <dgm:spPr/>
      <dgm:t>
        <a:bodyPr/>
        <a:lstStyle/>
        <a:p>
          <a:endParaRPr lang="en-US"/>
        </a:p>
      </dgm:t>
    </dgm:pt>
    <dgm:pt modelId="{8C9D444A-8192-454F-85DE-78B5269C54AF}" type="sibTrans" cxnId="{638C759C-77A3-4285-8748-B4D77F3D4312}">
      <dgm:prSet/>
      <dgm:spPr/>
      <dgm:t>
        <a:bodyPr/>
        <a:lstStyle/>
        <a:p>
          <a:endParaRPr lang="en-US"/>
        </a:p>
      </dgm:t>
    </dgm:pt>
    <dgm:pt modelId="{A8CEDC93-2405-4714-A964-F2C43DBEC104}">
      <dgm:prSet phldrT="[Text]" custT="1"/>
      <dgm:spPr/>
      <dgm:t>
        <a:bodyPr/>
        <a:lstStyle/>
        <a:p>
          <a:r>
            <a:rPr lang="en-US" sz="1600" dirty="0"/>
            <a:t>Received $100,000 RIZE funding in October 2022</a:t>
          </a:r>
        </a:p>
      </dgm:t>
    </dgm:pt>
    <dgm:pt modelId="{CC044EE4-E3B8-4771-A21D-6C9657298421}" type="parTrans" cxnId="{A81355A0-5E85-4813-BC12-7418FBDAB15C}">
      <dgm:prSet/>
      <dgm:spPr/>
      <dgm:t>
        <a:bodyPr/>
        <a:lstStyle/>
        <a:p>
          <a:endParaRPr lang="en-US"/>
        </a:p>
      </dgm:t>
    </dgm:pt>
    <dgm:pt modelId="{96AC2242-071E-4BCA-A6A0-C95BFD58D3D9}" type="sibTrans" cxnId="{A81355A0-5E85-4813-BC12-7418FBDAB15C}">
      <dgm:prSet/>
      <dgm:spPr/>
      <dgm:t>
        <a:bodyPr/>
        <a:lstStyle/>
        <a:p>
          <a:endParaRPr lang="en-US"/>
        </a:p>
      </dgm:t>
    </dgm:pt>
    <dgm:pt modelId="{3C489274-675E-4C0C-BE1E-C0E0779AEFA6}">
      <dgm:prSet phldrT="[Text]" custT="1"/>
      <dgm:spPr/>
      <dgm:t>
        <a:bodyPr/>
        <a:lstStyle/>
        <a:p>
          <a:r>
            <a:rPr lang="en-US" sz="1600" dirty="0"/>
            <a:t>Part time director salary and part time coordinator and paid training for all operators</a:t>
          </a:r>
        </a:p>
      </dgm:t>
    </dgm:pt>
    <dgm:pt modelId="{44F683E5-364E-4C49-8CF7-8245D1480D2F}" type="parTrans" cxnId="{A34642A9-0699-48B4-A377-E96E25C372CB}">
      <dgm:prSet/>
      <dgm:spPr/>
      <dgm:t>
        <a:bodyPr/>
        <a:lstStyle/>
        <a:p>
          <a:endParaRPr lang="en-US"/>
        </a:p>
      </dgm:t>
    </dgm:pt>
    <dgm:pt modelId="{1F496830-789C-4BB6-968E-461FD6D91BFD}" type="sibTrans" cxnId="{A34642A9-0699-48B4-A377-E96E25C372CB}">
      <dgm:prSet/>
      <dgm:spPr/>
      <dgm:t>
        <a:bodyPr/>
        <a:lstStyle/>
        <a:p>
          <a:endParaRPr lang="en-US"/>
        </a:p>
      </dgm:t>
    </dgm:pt>
    <dgm:pt modelId="{46D14BE0-9CB0-475F-8E19-8A79F7490D99}">
      <dgm:prSet phldrT="[Text]"/>
      <dgm:spPr/>
      <dgm:t>
        <a:bodyPr/>
        <a:lstStyle/>
        <a:p>
          <a:r>
            <a:rPr lang="en-US" sz="1700" dirty="0"/>
            <a:t>SafeSpot</a:t>
          </a:r>
        </a:p>
      </dgm:t>
    </dgm:pt>
    <dgm:pt modelId="{20A0EAA5-E345-4824-BA32-FBC77D9AB197}" type="parTrans" cxnId="{0275BA06-0343-4BE5-AF42-D663010D9DC4}">
      <dgm:prSet/>
      <dgm:spPr/>
      <dgm:t>
        <a:bodyPr/>
        <a:lstStyle/>
        <a:p>
          <a:endParaRPr lang="en-US"/>
        </a:p>
      </dgm:t>
    </dgm:pt>
    <dgm:pt modelId="{5BE7DAF5-2E65-42E9-94EF-B2D80B779B6E}" type="sibTrans" cxnId="{0275BA06-0343-4BE5-AF42-D663010D9DC4}">
      <dgm:prSet/>
      <dgm:spPr/>
      <dgm:t>
        <a:bodyPr/>
        <a:lstStyle/>
        <a:p>
          <a:endParaRPr lang="en-US"/>
        </a:p>
      </dgm:t>
    </dgm:pt>
    <dgm:pt modelId="{0FFBC2B9-5D1A-46DE-B6AD-4284434FCA2B}">
      <dgm:prSet phldrT="[Text]" custT="1"/>
      <dgm:spPr/>
      <dgm:t>
        <a:bodyPr/>
        <a:lstStyle/>
        <a:p>
          <a:r>
            <a:rPr lang="en-US" sz="1400" dirty="0"/>
            <a:t>Received $350,000 in state funding from Massachusetts in August 2023</a:t>
          </a:r>
        </a:p>
      </dgm:t>
    </dgm:pt>
    <dgm:pt modelId="{5F8F6A40-FFB8-4B17-BE12-F3C566F560B9}" type="parTrans" cxnId="{C0A6FF94-7DFB-49F0-ADC3-16F18A72CADC}">
      <dgm:prSet/>
      <dgm:spPr/>
      <dgm:t>
        <a:bodyPr/>
        <a:lstStyle/>
        <a:p>
          <a:endParaRPr lang="en-US"/>
        </a:p>
      </dgm:t>
    </dgm:pt>
    <dgm:pt modelId="{052CC143-AE3A-4107-8A41-4F059C018440}" type="sibTrans" cxnId="{C0A6FF94-7DFB-49F0-ADC3-16F18A72CADC}">
      <dgm:prSet/>
      <dgm:spPr/>
      <dgm:t>
        <a:bodyPr/>
        <a:lstStyle/>
        <a:p>
          <a:endParaRPr lang="en-US"/>
        </a:p>
      </dgm:t>
    </dgm:pt>
    <dgm:pt modelId="{9C3AAFFF-BD4E-4634-B739-6C6F2C471E3F}">
      <dgm:prSet phldrT="[Text]" custT="1"/>
      <dgm:spPr/>
      <dgm:t>
        <a:bodyPr/>
        <a:lstStyle/>
        <a:p>
          <a:r>
            <a:rPr lang="en-US" sz="1400" dirty="0"/>
            <a:t>Full time director, call center coordinator, paid training and paid operators as of April 2024</a:t>
          </a:r>
        </a:p>
      </dgm:t>
    </dgm:pt>
    <dgm:pt modelId="{5013C126-442F-48DE-8CB3-342419054D18}" type="parTrans" cxnId="{F4D6CCDE-B310-43E3-9140-D41FD465796E}">
      <dgm:prSet/>
      <dgm:spPr/>
      <dgm:t>
        <a:bodyPr/>
        <a:lstStyle/>
        <a:p>
          <a:endParaRPr lang="en-US"/>
        </a:p>
      </dgm:t>
    </dgm:pt>
    <dgm:pt modelId="{6F0E5F00-D577-4133-AA5F-D22B498B8B0B}" type="sibTrans" cxnId="{F4D6CCDE-B310-43E3-9140-D41FD465796E}">
      <dgm:prSet/>
      <dgm:spPr/>
      <dgm:t>
        <a:bodyPr/>
        <a:lstStyle/>
        <a:p>
          <a:endParaRPr lang="en-US"/>
        </a:p>
      </dgm:t>
    </dgm:pt>
    <dgm:pt modelId="{1D04090A-A446-4540-9AE1-101C19BE6147}">
      <dgm:prSet phldrT="[Text]" custT="1"/>
      <dgm:spPr/>
      <dgm:t>
        <a:bodyPr/>
        <a:lstStyle/>
        <a:p>
          <a:r>
            <a:rPr lang="en-US" sz="1400" dirty="0"/>
            <a:t>Received $500,000/year for 2 years as of August 2024 for sustained project</a:t>
          </a:r>
        </a:p>
      </dgm:t>
    </dgm:pt>
    <dgm:pt modelId="{D2F84290-F450-4CAA-941E-52F78957C745}" type="parTrans" cxnId="{6B6B3CB4-4A30-406F-981C-0875B39E2A62}">
      <dgm:prSet/>
      <dgm:spPr/>
      <dgm:t>
        <a:bodyPr/>
        <a:lstStyle/>
        <a:p>
          <a:endParaRPr lang="en-US"/>
        </a:p>
      </dgm:t>
    </dgm:pt>
    <dgm:pt modelId="{001453D1-EB18-4833-B4B3-6D3ADAA520FB}" type="sibTrans" cxnId="{6B6B3CB4-4A30-406F-981C-0875B39E2A62}">
      <dgm:prSet/>
      <dgm:spPr/>
      <dgm:t>
        <a:bodyPr/>
        <a:lstStyle/>
        <a:p>
          <a:endParaRPr lang="en-US"/>
        </a:p>
      </dgm:t>
    </dgm:pt>
    <dgm:pt modelId="{D4D7E9D8-0EFB-413B-9A95-046BFDD3E70A}" type="pres">
      <dgm:prSet presAssocID="{C6021231-1398-4E1D-9270-ED336B2C71DA}" presName="Name0" presStyleCnt="0">
        <dgm:presLayoutVars>
          <dgm:dir/>
          <dgm:resizeHandles val="exact"/>
        </dgm:presLayoutVars>
      </dgm:prSet>
      <dgm:spPr/>
    </dgm:pt>
    <dgm:pt modelId="{CE82885B-8969-456C-BD5A-527F2DFFFC90}" type="pres">
      <dgm:prSet presAssocID="{5F32E909-86F6-4182-83D4-23BFB3BDE010}" presName="composite" presStyleCnt="0"/>
      <dgm:spPr/>
    </dgm:pt>
    <dgm:pt modelId="{B4BFABB2-04BA-4202-B28D-44D085D4EA0A}" type="pres">
      <dgm:prSet presAssocID="{5F32E909-86F6-4182-83D4-23BFB3BDE010}" presName="imagSh" presStyleLbl="bgImgPlace1" presStyleIdx="0" presStyleCnt="3" custLinFactNeighborY="-4068"/>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5644A762-DE77-4AA6-A36E-9F0BC61299CA}" type="pres">
      <dgm:prSet presAssocID="{5F32E909-86F6-4182-83D4-23BFB3BDE010}" presName="txNode" presStyleLbl="node1" presStyleIdx="0" presStyleCnt="3" custLinFactNeighborX="-17235" custLinFactNeighborY="48627">
        <dgm:presLayoutVars>
          <dgm:bulletEnabled val="1"/>
        </dgm:presLayoutVars>
      </dgm:prSet>
      <dgm:spPr/>
    </dgm:pt>
    <dgm:pt modelId="{04C34336-E2DD-4297-9C58-84B3ABE45800}" type="pres">
      <dgm:prSet presAssocID="{BA4F3759-D955-4D74-AFD8-EE905E4968E7}" presName="sibTrans" presStyleLbl="sibTrans2D1" presStyleIdx="0" presStyleCnt="2"/>
      <dgm:spPr/>
    </dgm:pt>
    <dgm:pt modelId="{262612B9-EA8E-47DA-83BC-DF2C4F852E25}" type="pres">
      <dgm:prSet presAssocID="{BA4F3759-D955-4D74-AFD8-EE905E4968E7}" presName="connTx" presStyleLbl="sibTrans2D1" presStyleIdx="0" presStyleCnt="2"/>
      <dgm:spPr/>
    </dgm:pt>
    <dgm:pt modelId="{8C1CEFBD-33F4-459E-894E-DA3C62EFFB07}" type="pres">
      <dgm:prSet presAssocID="{7AC7B614-B45A-4BC3-83E0-A5B2EDD38243}" presName="composite" presStyleCnt="0"/>
      <dgm:spPr/>
    </dgm:pt>
    <dgm:pt modelId="{DCA8BA1E-D74A-4176-B845-992AC530E31E}" type="pres">
      <dgm:prSet presAssocID="{7AC7B614-B45A-4BC3-83E0-A5B2EDD38243}" presName="imagSh" presStyleLbl="bgImgPlace1" presStyleIdx="1" presStyleCnt="3" custLinFactNeighborX="-8332" custLinFactNeighborY="-786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 b="-2000"/>
          </a:stretch>
        </a:blipFill>
      </dgm:spPr>
    </dgm:pt>
    <dgm:pt modelId="{759A608D-6CD9-41B5-BDF0-813D2B91CFF1}" type="pres">
      <dgm:prSet presAssocID="{7AC7B614-B45A-4BC3-83E0-A5B2EDD38243}" presName="txNode" presStyleLbl="node1" presStyleIdx="1" presStyleCnt="3" custLinFactNeighborX="-22160" custLinFactNeighborY="49859">
        <dgm:presLayoutVars>
          <dgm:bulletEnabled val="1"/>
        </dgm:presLayoutVars>
      </dgm:prSet>
      <dgm:spPr/>
    </dgm:pt>
    <dgm:pt modelId="{BE9880B1-B521-4363-BFE1-C23DC5B86123}" type="pres">
      <dgm:prSet presAssocID="{8C9D444A-8192-454F-85DE-78B5269C54AF}" presName="sibTrans" presStyleLbl="sibTrans2D1" presStyleIdx="1" presStyleCnt="2"/>
      <dgm:spPr/>
    </dgm:pt>
    <dgm:pt modelId="{DA906F48-928D-4BAA-AD7F-AF3C2E45B7E7}" type="pres">
      <dgm:prSet presAssocID="{8C9D444A-8192-454F-85DE-78B5269C54AF}" presName="connTx" presStyleLbl="sibTrans2D1" presStyleIdx="1" presStyleCnt="2"/>
      <dgm:spPr/>
    </dgm:pt>
    <dgm:pt modelId="{8320DC79-CE95-47F0-B519-F4D90CAE3416}" type="pres">
      <dgm:prSet presAssocID="{46D14BE0-9CB0-475F-8E19-8A79F7490D99}" presName="composite" presStyleCnt="0"/>
      <dgm:spPr/>
    </dgm:pt>
    <dgm:pt modelId="{FDA5C0A6-7CC5-470F-9D81-AE09E09AA509}" type="pres">
      <dgm:prSet presAssocID="{46D14BE0-9CB0-475F-8E19-8A79F7490D99}" presName="imagSh" presStyleLbl="bgImgPlace1" presStyleIdx="2" presStyleCnt="3" custLinFactNeighborX="1852" custLinFactNeighborY="-12035"/>
      <dgm:spPr/>
    </dgm:pt>
    <dgm:pt modelId="{2B57ED7B-B236-4CA7-9487-AEFB941150AC}" type="pres">
      <dgm:prSet presAssocID="{46D14BE0-9CB0-475F-8E19-8A79F7490D99}" presName="txNode" presStyleLbl="node1" presStyleIdx="2" presStyleCnt="3" custLinFactNeighborX="-14158" custLinFactNeighborY="47397">
        <dgm:presLayoutVars>
          <dgm:bulletEnabled val="1"/>
        </dgm:presLayoutVars>
      </dgm:prSet>
      <dgm:spPr/>
    </dgm:pt>
  </dgm:ptLst>
  <dgm:cxnLst>
    <dgm:cxn modelId="{0275BA06-0343-4BE5-AF42-D663010D9DC4}" srcId="{C6021231-1398-4E1D-9270-ED336B2C71DA}" destId="{46D14BE0-9CB0-475F-8E19-8A79F7490D99}" srcOrd="2" destOrd="0" parTransId="{20A0EAA5-E345-4824-BA32-FBC77D9AB197}" sibTransId="{5BE7DAF5-2E65-42E9-94EF-B2D80B779B6E}"/>
    <dgm:cxn modelId="{046A4908-AF98-446C-8EE5-A07B1978E76D}" type="presOf" srcId="{9C3AAFFF-BD4E-4634-B739-6C6F2C471E3F}" destId="{2B57ED7B-B236-4CA7-9487-AEFB941150AC}" srcOrd="0" destOrd="2" presId="urn:microsoft.com/office/officeart/2005/8/layout/hProcess10"/>
    <dgm:cxn modelId="{F16AAA21-CA36-412C-B696-BD42FC6ECEEB}" type="presOf" srcId="{6FC4B377-4D73-41E0-A2C3-967080F51FE8}" destId="{5644A762-DE77-4AA6-A36E-9F0BC61299CA}" srcOrd="0" destOrd="1" presId="urn:microsoft.com/office/officeart/2005/8/layout/hProcess10"/>
    <dgm:cxn modelId="{C391DF5C-BB1B-46D6-AF56-0709A0A330CE}" type="presOf" srcId="{BA4F3759-D955-4D74-AFD8-EE905E4968E7}" destId="{04C34336-E2DD-4297-9C58-84B3ABE45800}" srcOrd="0" destOrd="0" presId="urn:microsoft.com/office/officeart/2005/8/layout/hProcess10"/>
    <dgm:cxn modelId="{59B8E842-7ACE-4F83-9D81-94E739A61684}" type="presOf" srcId="{46D14BE0-9CB0-475F-8E19-8A79F7490D99}" destId="{2B57ED7B-B236-4CA7-9487-AEFB941150AC}" srcOrd="0" destOrd="0" presId="urn:microsoft.com/office/officeart/2005/8/layout/hProcess10"/>
    <dgm:cxn modelId="{3A448545-B65C-4298-8791-261EF7B5BF5F}" type="presOf" srcId="{8C9D444A-8192-454F-85DE-78B5269C54AF}" destId="{DA906F48-928D-4BAA-AD7F-AF3C2E45B7E7}" srcOrd="1" destOrd="0" presId="urn:microsoft.com/office/officeart/2005/8/layout/hProcess10"/>
    <dgm:cxn modelId="{33919D69-C4C5-4B1F-B815-DB6CEB28CB96}" type="presOf" srcId="{C6021231-1398-4E1D-9270-ED336B2C71DA}" destId="{D4D7E9D8-0EFB-413B-9A95-046BFDD3E70A}" srcOrd="0" destOrd="0" presId="urn:microsoft.com/office/officeart/2005/8/layout/hProcess10"/>
    <dgm:cxn modelId="{6BB67E57-8909-43C5-8046-AED799B269B2}" type="presOf" srcId="{1D04090A-A446-4540-9AE1-101C19BE6147}" destId="{2B57ED7B-B236-4CA7-9487-AEFB941150AC}" srcOrd="0" destOrd="3" presId="urn:microsoft.com/office/officeart/2005/8/layout/hProcess10"/>
    <dgm:cxn modelId="{C0A6FF94-7DFB-49F0-ADC3-16F18A72CADC}" srcId="{46D14BE0-9CB0-475F-8E19-8A79F7490D99}" destId="{0FFBC2B9-5D1A-46DE-B6AD-4284434FCA2B}" srcOrd="0" destOrd="0" parTransId="{5F8F6A40-FFB8-4B17-BE12-F3C566F560B9}" sibTransId="{052CC143-AE3A-4107-8A41-4F059C018440}"/>
    <dgm:cxn modelId="{638C759C-77A3-4285-8748-B4D77F3D4312}" srcId="{C6021231-1398-4E1D-9270-ED336B2C71DA}" destId="{7AC7B614-B45A-4BC3-83E0-A5B2EDD38243}" srcOrd="1" destOrd="0" parTransId="{EA89A6AC-871E-40CD-A645-F4EBF75B7139}" sibTransId="{8C9D444A-8192-454F-85DE-78B5269C54AF}"/>
    <dgm:cxn modelId="{BDEF61A0-ED51-412A-8273-3A9514F7023A}" srcId="{5F32E909-86F6-4182-83D4-23BFB3BDE010}" destId="{248928F6-DEF9-40CA-B36E-111798609557}" srcOrd="1" destOrd="0" parTransId="{16260C58-5D8F-4AC6-A066-C2A39F0273AF}" sibTransId="{578D7E0C-6683-45F5-B601-F530305CAE81}"/>
    <dgm:cxn modelId="{A81355A0-5E85-4813-BC12-7418FBDAB15C}" srcId="{7AC7B614-B45A-4BC3-83E0-A5B2EDD38243}" destId="{A8CEDC93-2405-4714-A964-F2C43DBEC104}" srcOrd="0" destOrd="0" parTransId="{CC044EE4-E3B8-4771-A21D-6C9657298421}" sibTransId="{96AC2242-071E-4BCA-A6A0-C95BFD58D3D9}"/>
    <dgm:cxn modelId="{FE118EA1-C03A-4DFC-8C38-40D9332B4C61}" type="presOf" srcId="{248928F6-DEF9-40CA-B36E-111798609557}" destId="{5644A762-DE77-4AA6-A36E-9F0BC61299CA}" srcOrd="0" destOrd="2" presId="urn:microsoft.com/office/officeart/2005/8/layout/hProcess10"/>
    <dgm:cxn modelId="{2288C3A4-325E-4623-833D-1C36D3E0B478}" type="presOf" srcId="{0FFBC2B9-5D1A-46DE-B6AD-4284434FCA2B}" destId="{2B57ED7B-B236-4CA7-9487-AEFB941150AC}" srcOrd="0" destOrd="1" presId="urn:microsoft.com/office/officeart/2005/8/layout/hProcess10"/>
    <dgm:cxn modelId="{A34642A9-0699-48B4-A377-E96E25C372CB}" srcId="{7AC7B614-B45A-4BC3-83E0-A5B2EDD38243}" destId="{3C489274-675E-4C0C-BE1E-C0E0779AEFA6}" srcOrd="1" destOrd="0" parTransId="{44F683E5-364E-4C49-8CF7-8245D1480D2F}" sibTransId="{1F496830-789C-4BB6-968E-461FD6D91BFD}"/>
    <dgm:cxn modelId="{6B0DE7AC-DF7F-4345-9B0D-F892EDBEF859}" type="presOf" srcId="{A8CEDC93-2405-4714-A964-F2C43DBEC104}" destId="{759A608D-6CD9-41B5-BDF0-813D2B91CFF1}" srcOrd="0" destOrd="1" presId="urn:microsoft.com/office/officeart/2005/8/layout/hProcess10"/>
    <dgm:cxn modelId="{D12AE3AD-B226-4B55-AE34-AA774698DDCC}" type="presOf" srcId="{7AC7B614-B45A-4BC3-83E0-A5B2EDD38243}" destId="{759A608D-6CD9-41B5-BDF0-813D2B91CFF1}" srcOrd="0" destOrd="0" presId="urn:microsoft.com/office/officeart/2005/8/layout/hProcess10"/>
    <dgm:cxn modelId="{6B6B3CB4-4A30-406F-981C-0875B39E2A62}" srcId="{46D14BE0-9CB0-475F-8E19-8A79F7490D99}" destId="{1D04090A-A446-4540-9AE1-101C19BE6147}" srcOrd="2" destOrd="0" parTransId="{D2F84290-F450-4CAA-941E-52F78957C745}" sibTransId="{001453D1-EB18-4833-B4B3-6D3ADAA520FB}"/>
    <dgm:cxn modelId="{17DA7AB5-41C8-4A48-BB17-6BADD52E8360}" type="presOf" srcId="{3C489274-675E-4C0C-BE1E-C0E0779AEFA6}" destId="{759A608D-6CD9-41B5-BDF0-813D2B91CFF1}" srcOrd="0" destOrd="2" presId="urn:microsoft.com/office/officeart/2005/8/layout/hProcess10"/>
    <dgm:cxn modelId="{583DEFC9-031C-4C53-9A5B-04FB3F730BCA}" srcId="{C6021231-1398-4E1D-9270-ED336B2C71DA}" destId="{5F32E909-86F6-4182-83D4-23BFB3BDE010}" srcOrd="0" destOrd="0" parTransId="{97401344-2E0E-432D-9896-BBC907E4AE0F}" sibTransId="{BA4F3759-D955-4D74-AFD8-EE905E4968E7}"/>
    <dgm:cxn modelId="{91C81CD7-19C9-45C0-ABEB-D727086FA67D}" type="presOf" srcId="{8C9D444A-8192-454F-85DE-78B5269C54AF}" destId="{BE9880B1-B521-4363-BFE1-C23DC5B86123}" srcOrd="0" destOrd="0" presId="urn:microsoft.com/office/officeart/2005/8/layout/hProcess10"/>
    <dgm:cxn modelId="{F4D6CCDE-B310-43E3-9140-D41FD465796E}" srcId="{46D14BE0-9CB0-475F-8E19-8A79F7490D99}" destId="{9C3AAFFF-BD4E-4634-B739-6C6F2C471E3F}" srcOrd="1" destOrd="0" parTransId="{5013C126-442F-48DE-8CB3-342419054D18}" sibTransId="{6F0E5F00-D577-4133-AA5F-D22B498B8B0B}"/>
    <dgm:cxn modelId="{6590A7E8-06FE-4D9C-B6EE-A07AF50835A8}" srcId="{5F32E909-86F6-4182-83D4-23BFB3BDE010}" destId="{6FC4B377-4D73-41E0-A2C3-967080F51FE8}" srcOrd="0" destOrd="0" parTransId="{8BCC3D14-AA43-4872-AB4D-BD076B473863}" sibTransId="{30A434DB-6EC3-49B2-8D65-F79FA0FA7DCA}"/>
    <dgm:cxn modelId="{C49927EB-A093-4CCC-A357-C97C2B6B9B45}" type="presOf" srcId="{5F32E909-86F6-4182-83D4-23BFB3BDE010}" destId="{5644A762-DE77-4AA6-A36E-9F0BC61299CA}" srcOrd="0" destOrd="0" presId="urn:microsoft.com/office/officeart/2005/8/layout/hProcess10"/>
    <dgm:cxn modelId="{94E525FD-2618-4CF7-97AE-5D88E5C9144F}" type="presOf" srcId="{BA4F3759-D955-4D74-AFD8-EE905E4968E7}" destId="{262612B9-EA8E-47DA-83BC-DF2C4F852E25}" srcOrd="1" destOrd="0" presId="urn:microsoft.com/office/officeart/2005/8/layout/hProcess10"/>
    <dgm:cxn modelId="{A453B86D-54D7-46CE-97FC-65B737B428BB}" type="presParOf" srcId="{D4D7E9D8-0EFB-413B-9A95-046BFDD3E70A}" destId="{CE82885B-8969-456C-BD5A-527F2DFFFC90}" srcOrd="0" destOrd="0" presId="urn:microsoft.com/office/officeart/2005/8/layout/hProcess10"/>
    <dgm:cxn modelId="{0BFDAD18-296C-40EA-96AD-8DA577C05E83}" type="presParOf" srcId="{CE82885B-8969-456C-BD5A-527F2DFFFC90}" destId="{B4BFABB2-04BA-4202-B28D-44D085D4EA0A}" srcOrd="0" destOrd="0" presId="urn:microsoft.com/office/officeart/2005/8/layout/hProcess10"/>
    <dgm:cxn modelId="{FF7E3CD9-ED15-4C45-83FF-CC372ACEC8AB}" type="presParOf" srcId="{CE82885B-8969-456C-BD5A-527F2DFFFC90}" destId="{5644A762-DE77-4AA6-A36E-9F0BC61299CA}" srcOrd="1" destOrd="0" presId="urn:microsoft.com/office/officeart/2005/8/layout/hProcess10"/>
    <dgm:cxn modelId="{65B2DF56-CCFB-4C07-8744-04B8EFCD2585}" type="presParOf" srcId="{D4D7E9D8-0EFB-413B-9A95-046BFDD3E70A}" destId="{04C34336-E2DD-4297-9C58-84B3ABE45800}" srcOrd="1" destOrd="0" presId="urn:microsoft.com/office/officeart/2005/8/layout/hProcess10"/>
    <dgm:cxn modelId="{31F3310E-2D74-4EBF-B93A-DCC2A9B59FCA}" type="presParOf" srcId="{04C34336-E2DD-4297-9C58-84B3ABE45800}" destId="{262612B9-EA8E-47DA-83BC-DF2C4F852E25}" srcOrd="0" destOrd="0" presId="urn:microsoft.com/office/officeart/2005/8/layout/hProcess10"/>
    <dgm:cxn modelId="{88E4AA24-2334-4523-B311-EF54E7F1703A}" type="presParOf" srcId="{D4D7E9D8-0EFB-413B-9A95-046BFDD3E70A}" destId="{8C1CEFBD-33F4-459E-894E-DA3C62EFFB07}" srcOrd="2" destOrd="0" presId="urn:microsoft.com/office/officeart/2005/8/layout/hProcess10"/>
    <dgm:cxn modelId="{2D7758D3-BBE1-459F-A490-081F2B1F205C}" type="presParOf" srcId="{8C1CEFBD-33F4-459E-894E-DA3C62EFFB07}" destId="{DCA8BA1E-D74A-4176-B845-992AC530E31E}" srcOrd="0" destOrd="0" presId="urn:microsoft.com/office/officeart/2005/8/layout/hProcess10"/>
    <dgm:cxn modelId="{975613C7-6527-4982-8F70-C0D15FCC3E12}" type="presParOf" srcId="{8C1CEFBD-33F4-459E-894E-DA3C62EFFB07}" destId="{759A608D-6CD9-41B5-BDF0-813D2B91CFF1}" srcOrd="1" destOrd="0" presId="urn:microsoft.com/office/officeart/2005/8/layout/hProcess10"/>
    <dgm:cxn modelId="{D36846E8-0CBB-4FAA-AC03-2194FFC03F37}" type="presParOf" srcId="{D4D7E9D8-0EFB-413B-9A95-046BFDD3E70A}" destId="{BE9880B1-B521-4363-BFE1-C23DC5B86123}" srcOrd="3" destOrd="0" presId="urn:microsoft.com/office/officeart/2005/8/layout/hProcess10"/>
    <dgm:cxn modelId="{834234B1-1C1C-4427-BF54-4778D84FBD55}" type="presParOf" srcId="{BE9880B1-B521-4363-BFE1-C23DC5B86123}" destId="{DA906F48-928D-4BAA-AD7F-AF3C2E45B7E7}" srcOrd="0" destOrd="0" presId="urn:microsoft.com/office/officeart/2005/8/layout/hProcess10"/>
    <dgm:cxn modelId="{555D22BB-0858-4540-9DD2-E9D2D9F2D32E}" type="presParOf" srcId="{D4D7E9D8-0EFB-413B-9A95-046BFDD3E70A}" destId="{8320DC79-CE95-47F0-B519-F4D90CAE3416}" srcOrd="4" destOrd="0" presId="urn:microsoft.com/office/officeart/2005/8/layout/hProcess10"/>
    <dgm:cxn modelId="{3096EBEF-5FF4-4270-84DF-9001536C6720}" type="presParOf" srcId="{8320DC79-CE95-47F0-B519-F4D90CAE3416}" destId="{FDA5C0A6-7CC5-470F-9D81-AE09E09AA509}" srcOrd="0" destOrd="0" presId="urn:microsoft.com/office/officeart/2005/8/layout/hProcess10"/>
    <dgm:cxn modelId="{CFDF3B10-EF7A-45AD-835A-336D98E193E2}" type="presParOf" srcId="{8320DC79-CE95-47F0-B519-F4D90CAE3416}" destId="{2B57ED7B-B236-4CA7-9487-AEFB941150A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FABB2-04BA-4202-B28D-44D085D4EA0A}">
      <dsp:nvSpPr>
        <dsp:cNvPr id="0" name=""/>
        <dsp:cNvSpPr/>
      </dsp:nvSpPr>
      <dsp:spPr>
        <a:xfrm>
          <a:off x="5521" y="983191"/>
          <a:ext cx="2601411" cy="260141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44A762-DE77-4AA6-A36E-9F0BC61299CA}">
      <dsp:nvSpPr>
        <dsp:cNvPr id="0" name=""/>
        <dsp:cNvSpPr/>
      </dsp:nvSpPr>
      <dsp:spPr>
        <a:xfrm>
          <a:off x="0" y="3738880"/>
          <a:ext cx="2601411" cy="2601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55650">
            <a:lnSpc>
              <a:spcPct val="90000"/>
            </a:lnSpc>
            <a:spcBef>
              <a:spcPct val="0"/>
            </a:spcBef>
            <a:spcAft>
              <a:spcPct val="35000"/>
            </a:spcAft>
            <a:buNone/>
          </a:pPr>
          <a:r>
            <a:rPr lang="en-US" sz="1700" kern="1200" dirty="0"/>
            <a:t>Never Use Alone New England</a:t>
          </a:r>
        </a:p>
        <a:p>
          <a:pPr marL="171450" lvl="1" indent="-171450" algn="l" defTabSz="711200">
            <a:lnSpc>
              <a:spcPct val="90000"/>
            </a:lnSpc>
            <a:spcBef>
              <a:spcPct val="0"/>
            </a:spcBef>
            <a:spcAft>
              <a:spcPct val="15000"/>
            </a:spcAft>
            <a:buChar char="•"/>
          </a:pPr>
          <a:r>
            <a:rPr lang="en-US" sz="1600" kern="1200" dirty="0"/>
            <a:t>Started March 2020</a:t>
          </a:r>
        </a:p>
        <a:p>
          <a:pPr marL="171450" lvl="1" indent="-171450" algn="l" defTabSz="711200">
            <a:lnSpc>
              <a:spcPct val="90000"/>
            </a:lnSpc>
            <a:spcBef>
              <a:spcPct val="0"/>
            </a:spcBef>
            <a:spcAft>
              <a:spcPct val="15000"/>
            </a:spcAft>
            <a:buChar char="•"/>
          </a:pPr>
          <a:r>
            <a:rPr lang="en-US" sz="1600" kern="1200" dirty="0"/>
            <a:t>All volunteer (admin and operators)</a:t>
          </a:r>
        </a:p>
      </dsp:txBody>
      <dsp:txXfrm>
        <a:off x="76193" y="3815073"/>
        <a:ext cx="2449025" cy="2449025"/>
      </dsp:txXfrm>
    </dsp:sp>
    <dsp:sp modelId="{04C34336-E2DD-4297-9C58-84B3ABE45800}">
      <dsp:nvSpPr>
        <dsp:cNvPr id="0" name=""/>
        <dsp:cNvSpPr/>
      </dsp:nvSpPr>
      <dsp:spPr>
        <a:xfrm rot="21510950">
          <a:off x="3032089" y="1921128"/>
          <a:ext cx="425369" cy="6250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3032110" y="2047797"/>
        <a:ext cx="297758" cy="375050"/>
      </dsp:txXfrm>
    </dsp:sp>
    <dsp:sp modelId="{DCA8BA1E-D74A-4176-B845-992AC530E31E}">
      <dsp:nvSpPr>
        <dsp:cNvPr id="0" name=""/>
        <dsp:cNvSpPr/>
      </dsp:nvSpPr>
      <dsp:spPr>
        <a:xfrm>
          <a:off x="3821867" y="884311"/>
          <a:ext cx="2601411" cy="2601411"/>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9A608D-6CD9-41B5-BDF0-813D2B91CFF1}">
      <dsp:nvSpPr>
        <dsp:cNvPr id="0" name=""/>
        <dsp:cNvSpPr/>
      </dsp:nvSpPr>
      <dsp:spPr>
        <a:xfrm>
          <a:off x="3885630" y="3738880"/>
          <a:ext cx="2601411" cy="2601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55650">
            <a:lnSpc>
              <a:spcPct val="90000"/>
            </a:lnSpc>
            <a:spcBef>
              <a:spcPct val="0"/>
            </a:spcBef>
            <a:spcAft>
              <a:spcPct val="35000"/>
            </a:spcAft>
            <a:buNone/>
          </a:pPr>
          <a:r>
            <a:rPr lang="en-US" sz="1700" kern="1200" dirty="0"/>
            <a:t>Massachusetts Overdose Helpline</a:t>
          </a:r>
        </a:p>
        <a:p>
          <a:pPr marL="171450" lvl="1" indent="-171450" algn="l" defTabSz="711200">
            <a:lnSpc>
              <a:spcPct val="90000"/>
            </a:lnSpc>
            <a:spcBef>
              <a:spcPct val="0"/>
            </a:spcBef>
            <a:spcAft>
              <a:spcPct val="15000"/>
            </a:spcAft>
            <a:buChar char="•"/>
          </a:pPr>
          <a:r>
            <a:rPr lang="en-US" sz="1600" kern="1200" dirty="0"/>
            <a:t>Received $100,000 RIZE funding in October 2022</a:t>
          </a:r>
        </a:p>
        <a:p>
          <a:pPr marL="171450" lvl="1" indent="-171450" algn="l" defTabSz="711200">
            <a:lnSpc>
              <a:spcPct val="90000"/>
            </a:lnSpc>
            <a:spcBef>
              <a:spcPct val="0"/>
            </a:spcBef>
            <a:spcAft>
              <a:spcPct val="15000"/>
            </a:spcAft>
            <a:buChar char="•"/>
          </a:pPr>
          <a:r>
            <a:rPr lang="en-US" sz="1600" kern="1200" dirty="0"/>
            <a:t>Part time director salary and part time coordinator and paid training for all operators</a:t>
          </a:r>
        </a:p>
      </dsp:txBody>
      <dsp:txXfrm>
        <a:off x="3961823" y="3815073"/>
        <a:ext cx="2449025" cy="2449025"/>
      </dsp:txXfrm>
    </dsp:sp>
    <dsp:sp modelId="{BE9880B1-B521-4363-BFE1-C23DC5B86123}">
      <dsp:nvSpPr>
        <dsp:cNvPr id="0" name=""/>
        <dsp:cNvSpPr/>
      </dsp:nvSpPr>
      <dsp:spPr>
        <a:xfrm rot="21513335">
          <a:off x="7016999" y="1817219"/>
          <a:ext cx="594002" cy="6250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017027" y="1944481"/>
        <a:ext cx="415801" cy="375050"/>
      </dsp:txXfrm>
    </dsp:sp>
    <dsp:sp modelId="{FDA5C0A6-7CC5-470F-9D81-AE09E09AA509}">
      <dsp:nvSpPr>
        <dsp:cNvPr id="0" name=""/>
        <dsp:cNvSpPr/>
      </dsp:nvSpPr>
      <dsp:spPr>
        <a:xfrm>
          <a:off x="8119891" y="775936"/>
          <a:ext cx="2601411" cy="2601411"/>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57ED7B-B236-4CA7-9487-AEFB941150AC}">
      <dsp:nvSpPr>
        <dsp:cNvPr id="0" name=""/>
        <dsp:cNvSpPr/>
      </dsp:nvSpPr>
      <dsp:spPr>
        <a:xfrm>
          <a:off x="8126890" y="3738880"/>
          <a:ext cx="2601411" cy="2601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755650">
            <a:lnSpc>
              <a:spcPct val="90000"/>
            </a:lnSpc>
            <a:spcBef>
              <a:spcPct val="0"/>
            </a:spcBef>
            <a:spcAft>
              <a:spcPct val="35000"/>
            </a:spcAft>
            <a:buNone/>
          </a:pPr>
          <a:r>
            <a:rPr lang="en-US" sz="1700" kern="1200" dirty="0"/>
            <a:t>SafeSpot</a:t>
          </a:r>
        </a:p>
        <a:p>
          <a:pPr marL="114300" lvl="1" indent="-114300" algn="l" defTabSz="622300">
            <a:lnSpc>
              <a:spcPct val="90000"/>
            </a:lnSpc>
            <a:spcBef>
              <a:spcPct val="0"/>
            </a:spcBef>
            <a:spcAft>
              <a:spcPct val="15000"/>
            </a:spcAft>
            <a:buChar char="•"/>
          </a:pPr>
          <a:r>
            <a:rPr lang="en-US" sz="1400" kern="1200" dirty="0"/>
            <a:t>Received $350,000 in state funding from Massachusetts in August 2023</a:t>
          </a:r>
        </a:p>
        <a:p>
          <a:pPr marL="114300" lvl="1" indent="-114300" algn="l" defTabSz="622300">
            <a:lnSpc>
              <a:spcPct val="90000"/>
            </a:lnSpc>
            <a:spcBef>
              <a:spcPct val="0"/>
            </a:spcBef>
            <a:spcAft>
              <a:spcPct val="15000"/>
            </a:spcAft>
            <a:buChar char="•"/>
          </a:pPr>
          <a:r>
            <a:rPr lang="en-US" sz="1400" kern="1200" dirty="0"/>
            <a:t>Full time director, call center coordinator, paid training and paid operators as of April 2024</a:t>
          </a:r>
        </a:p>
        <a:p>
          <a:pPr marL="114300" lvl="1" indent="-114300" algn="l" defTabSz="622300">
            <a:lnSpc>
              <a:spcPct val="90000"/>
            </a:lnSpc>
            <a:spcBef>
              <a:spcPct val="0"/>
            </a:spcBef>
            <a:spcAft>
              <a:spcPct val="15000"/>
            </a:spcAft>
            <a:buChar char="•"/>
          </a:pPr>
          <a:r>
            <a:rPr lang="en-US" sz="1400" kern="1200" dirty="0"/>
            <a:t>Received $500,000/year for 2 years as of August 2024 for sustained project</a:t>
          </a:r>
        </a:p>
      </dsp:txBody>
      <dsp:txXfrm>
        <a:off x="8203083" y="3815073"/>
        <a:ext cx="2449025" cy="244902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atin typeface="Times New Roman" panose="02020603050405020304" pitchFamily="18" charset="0"/>
              </a:defRPr>
            </a:lvl1pPr>
          </a:lstStyle>
          <a:p>
            <a:fld id="{72D0622E-6DFE-4526-8C96-D96AC056CFD1}" type="datetimeFigureOut">
              <a:rPr lang="en-US" smtClean="0"/>
              <a:pPr/>
              <a:t>11/20/2024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atin typeface="Times New Roman" panose="02020603050405020304" pitchFamily="18" charset="0"/>
              </a:defRPr>
            </a:lvl1pPr>
          </a:lstStyle>
          <a:p>
            <a:fld id="{BA725695-2AB5-4F7B-A76B-D3121D6DAAC6}" type="slidenum">
              <a:rPr lang="en-US" smtClean="0"/>
              <a:pPr/>
              <a:t>‹#›</a:t>
            </a:fld>
            <a:endParaRPr lang="en-US" dirty="0"/>
          </a:p>
        </p:txBody>
      </p:sp>
    </p:spTree>
    <p:extLst>
      <p:ext uri="{BB962C8B-B14F-4D97-AF65-F5344CB8AC3E}">
        <p14:creationId xmlns:p14="http://schemas.microsoft.com/office/powerpoint/2010/main" val="2589276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c</a:t>
            </a:r>
          </a:p>
        </p:txBody>
      </p:sp>
    </p:spTree>
    <p:extLst>
      <p:ext uri="{BB962C8B-B14F-4D97-AF65-F5344CB8AC3E}">
        <p14:creationId xmlns:p14="http://schemas.microsoft.com/office/powerpoint/2010/main" val="909379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5:notes"/>
          <p:cNvSpPr>
            <a:spLocks noGrp="1" noRot="1" noChangeAspect="1"/>
          </p:cNvSpPr>
          <p:nvPr>
            <p:ph type="sldImg" idx="2"/>
          </p:nvPr>
        </p:nvSpPr>
        <p:spPr>
          <a:xfrm>
            <a:off x="830263" y="1231900"/>
            <a:ext cx="5915025" cy="3327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45:notes"/>
          <p:cNvSpPr txBox="1">
            <a:spLocks noGrp="1"/>
          </p:cNvSpPr>
          <p:nvPr>
            <p:ph type="body" idx="1"/>
          </p:nvPr>
        </p:nvSpPr>
        <p:spPr>
          <a:xfrm>
            <a:off x="757598" y="4744114"/>
            <a:ext cx="6060779" cy="3881548"/>
          </a:xfrm>
          <a:prstGeom prst="rect">
            <a:avLst/>
          </a:prstGeom>
          <a:noFill/>
          <a:ln>
            <a:noFill/>
          </a:ln>
        </p:spPr>
        <p:txBody>
          <a:bodyPr spcFirstLastPara="1" wrap="square" lIns="99605" tIns="49789" rIns="99605" bIns="49789" anchor="t" anchorCtr="0">
            <a:noAutofit/>
          </a:bodyPr>
          <a:lstStyle/>
          <a:p>
            <a:pPr marL="0" indent="0">
              <a:buNone/>
            </a:pPr>
            <a:r>
              <a:rPr lang="en-US" sz="1900" dirty="0">
                <a:ea typeface="Calibri"/>
                <a:cs typeface="Times New Roman" panose="02020603050405020304" pitchFamily="18" charset="0"/>
                <a:sym typeface="Calibri"/>
              </a:rPr>
              <a:t>It's important to also engage people in overdose prevention education, And so when you're handing out these kits, use this as an opportunity to engage the overdose survivor or their families. If you overdosed to revive you or call for help, whenever someone uses from a new source, they also are an increased risk after any period of abstinence, which we talked about earlier. So after, after they've been in incarceration, detox or residential treatment, or if they're using other sub says, along with it such as benzo stimulants or alcohol people who are in poor general health also are decreased risk and additives such as Xylazine have caused heightened reactions to have caused increased overdoses. There are some other sort of nontraditional things that we teach people to look out for, which is the death of an intimate partner. The incarceration of an intimate partner changes in housing status or returning home to parents or family. It's important that if people who use drugs are living with friends or family who unaware of their use to equip them with different tools</a:t>
            </a:r>
            <a:r>
              <a:rPr lang="en-US" sz="1900" dirty="0">
                <a:solidFill>
                  <a:schemeClr val="dk1"/>
                </a:solidFill>
                <a:latin typeface="Times New Roman"/>
                <a:ea typeface="Times New Roman"/>
                <a:cs typeface="Times New Roman"/>
                <a:sym typeface="Times New Roman"/>
              </a:rPr>
              <a:t>, </a:t>
            </a:r>
            <a:r>
              <a:rPr lang="en-US" sz="1900" dirty="0">
                <a:ea typeface="Calibri"/>
                <a:cs typeface="Times New Roman" panose="02020603050405020304" pitchFamily="18" charset="0"/>
                <a:sym typeface="Calibri"/>
              </a:rPr>
              <a:t>So that they can use in a safer way, such as using the brave app or Canary to alert someone offsite that they may have overdosed.</a:t>
            </a:r>
            <a:endParaRPr sz="1900" dirty="0">
              <a:latin typeface="Times New Roman"/>
              <a:ea typeface="Times New Roman"/>
              <a:cs typeface="Times New Roman"/>
              <a:sym typeface="Times New Roman"/>
            </a:endParaRPr>
          </a:p>
          <a:p>
            <a:pPr marL="0" indent="0">
              <a:spcBef>
                <a:spcPts val="423"/>
              </a:spcBef>
              <a:buNone/>
            </a:pPr>
            <a:r>
              <a:rPr lang="en-US" sz="1900" dirty="0">
                <a:ea typeface="Calibri"/>
                <a:cs typeface="Times New Roman" panose="02020603050405020304" pitchFamily="18" charset="0"/>
                <a:sym typeface="Calibri"/>
              </a:rPr>
              <a:t> </a:t>
            </a:r>
            <a:endParaRPr sz="1900" dirty="0">
              <a:latin typeface="Times New Roman"/>
              <a:ea typeface="Times New Roman"/>
              <a:cs typeface="Times New Roman"/>
              <a:sym typeface="Times New Roman"/>
            </a:endParaRPr>
          </a:p>
          <a:p>
            <a:pPr marL="0" indent="0">
              <a:buNone/>
            </a:pPr>
            <a:endParaRPr dirty="0"/>
          </a:p>
        </p:txBody>
      </p:sp>
      <p:sp>
        <p:nvSpPr>
          <p:cNvPr id="470" name="Google Shape;470;p45:notes"/>
          <p:cNvSpPr txBox="1">
            <a:spLocks noGrp="1"/>
          </p:cNvSpPr>
          <p:nvPr>
            <p:ph type="sldNum" idx="12"/>
          </p:nvPr>
        </p:nvSpPr>
        <p:spPr>
          <a:xfrm>
            <a:off x="4291298" y="9363293"/>
            <a:ext cx="3282922" cy="494606"/>
          </a:xfrm>
          <a:prstGeom prst="rect">
            <a:avLst/>
          </a:prstGeom>
          <a:noFill/>
          <a:ln>
            <a:noFill/>
          </a:ln>
        </p:spPr>
        <p:txBody>
          <a:bodyPr spcFirstLastPara="1" wrap="square" lIns="99605" tIns="49789" rIns="99605" bIns="49789" anchor="b" anchorCtr="0">
            <a:noAutofit/>
          </a:bodyPr>
          <a:lstStyle/>
          <a:p>
            <a:pPr algn="r"/>
            <a:fld id="{00000000-1234-1234-1234-123412341234}" type="slidenum">
              <a:rPr lang="en-US"/>
              <a:pPr algn="r"/>
              <a:t>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725695-2AB5-4F7B-A76B-D3121D6DAAC6}" type="slidenum">
              <a:rPr lang="en-US" smtClean="0"/>
              <a:t>8</a:t>
            </a:fld>
            <a:endParaRPr lang="en-US"/>
          </a:p>
        </p:txBody>
      </p:sp>
    </p:spTree>
    <p:extLst>
      <p:ext uri="{BB962C8B-B14F-4D97-AF65-F5344CB8AC3E}">
        <p14:creationId xmlns:p14="http://schemas.microsoft.com/office/powerpoint/2010/main" val="316919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725695-2AB5-4F7B-A76B-D3121D6DAAC6}" type="slidenum">
              <a:rPr lang="en-US" smtClean="0"/>
              <a:t>18</a:t>
            </a:fld>
            <a:endParaRPr lang="en-US"/>
          </a:p>
        </p:txBody>
      </p:sp>
    </p:spTree>
    <p:extLst>
      <p:ext uri="{BB962C8B-B14F-4D97-AF65-F5344CB8AC3E}">
        <p14:creationId xmlns:p14="http://schemas.microsoft.com/office/powerpoint/2010/main" val="4132078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1CB95-B3FB-EDB0-B352-2F855FD6D9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0E165B-229F-83C4-B221-E9B0FC1B37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64D408-E9BF-11C8-7ABE-B2991828F8F4}"/>
              </a:ext>
            </a:extLst>
          </p:cNvPr>
          <p:cNvSpPr>
            <a:spLocks noGrp="1"/>
          </p:cNvSpPr>
          <p:nvPr>
            <p:ph type="dt" sz="half" idx="10"/>
          </p:nvPr>
        </p:nvSpPr>
        <p:spPr/>
        <p:txBody>
          <a:bodyPr/>
          <a:lstStyle/>
          <a:p>
            <a:fld id="{0DAF61AA-5A98-4049-A93E-477E5505141A}" type="datetimeFigureOut">
              <a:rPr lang="en-US" smtClean="0"/>
              <a:t>11/20/2024</a:t>
            </a:fld>
            <a:endParaRPr lang="en-US" dirty="0"/>
          </a:p>
        </p:txBody>
      </p:sp>
      <p:sp>
        <p:nvSpPr>
          <p:cNvPr id="5" name="Footer Placeholder 4">
            <a:extLst>
              <a:ext uri="{FF2B5EF4-FFF2-40B4-BE49-F238E27FC236}">
                <a16:creationId xmlns:a16="http://schemas.microsoft.com/office/drawing/2014/main" id="{0869CE6D-C632-ADB2-482F-BADE9DFD11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823D9E-1FB5-66EF-D2A3-7DA7D2952D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0298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9C1E-67CF-40B8-B0DC-E3ECE1C4EE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590F71-422E-01A2-5C1F-B6BB50B619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C8B5FD-BB33-B871-94A2-0CEBF639AEF8}"/>
              </a:ext>
            </a:extLst>
          </p:cNvPr>
          <p:cNvSpPr>
            <a:spLocks noGrp="1"/>
          </p:cNvSpPr>
          <p:nvPr>
            <p:ph type="dt" sz="half" idx="10"/>
          </p:nvPr>
        </p:nvSpPr>
        <p:spPr/>
        <p:txBody>
          <a:bodyPr/>
          <a:lstStyle/>
          <a:p>
            <a:fld id="{0DAF61AA-5A98-4049-A93E-477E5505141A}" type="datetimeFigureOut">
              <a:rPr lang="en-US" smtClean="0"/>
              <a:t>11/20/2024</a:t>
            </a:fld>
            <a:endParaRPr lang="en-US"/>
          </a:p>
        </p:txBody>
      </p:sp>
      <p:sp>
        <p:nvSpPr>
          <p:cNvPr id="5" name="Footer Placeholder 4">
            <a:extLst>
              <a:ext uri="{FF2B5EF4-FFF2-40B4-BE49-F238E27FC236}">
                <a16:creationId xmlns:a16="http://schemas.microsoft.com/office/drawing/2014/main" id="{FEF2C6BA-C2F2-E4F2-2938-F8E152B25A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336F0F-AE39-9FB0-B859-46277600B675}"/>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09648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790189-84E6-89E9-00A8-CC9F0DE114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BA4F91-04B6-AB35-9F30-C414AD9874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AAD691-E0B3-5B6E-0D7F-860B85A7B683}"/>
              </a:ext>
            </a:extLst>
          </p:cNvPr>
          <p:cNvSpPr>
            <a:spLocks noGrp="1"/>
          </p:cNvSpPr>
          <p:nvPr>
            <p:ph type="dt" sz="half" idx="10"/>
          </p:nvPr>
        </p:nvSpPr>
        <p:spPr/>
        <p:txBody>
          <a:bodyPr/>
          <a:lstStyle/>
          <a:p>
            <a:fld id="{0DAF61AA-5A98-4049-A93E-477E5505141A}" type="datetimeFigureOut">
              <a:rPr lang="en-US" smtClean="0"/>
              <a:t>11/20/2024</a:t>
            </a:fld>
            <a:endParaRPr lang="en-US"/>
          </a:p>
        </p:txBody>
      </p:sp>
      <p:sp>
        <p:nvSpPr>
          <p:cNvPr id="5" name="Footer Placeholder 4">
            <a:extLst>
              <a:ext uri="{FF2B5EF4-FFF2-40B4-BE49-F238E27FC236}">
                <a16:creationId xmlns:a16="http://schemas.microsoft.com/office/drawing/2014/main" id="{D91D7651-2DF5-BFEE-94AB-3305EF589E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3E30C6-DF14-266E-25AB-A6DE5EC88F6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12210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31" name="Google Shape;31;p55"/>
          <p:cNvSpPr txBox="1">
            <a:spLocks noGrp="1"/>
          </p:cNvSpPr>
          <p:nvPr>
            <p:ph type="title"/>
          </p:nvPr>
        </p:nvSpPr>
        <p:spPr>
          <a:xfrm>
            <a:off x="1730000" y="525000"/>
            <a:ext cx="9385200" cy="12188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2400"/>
              <a:buFont typeface="Calibri"/>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2" name="Google Shape;32;p55"/>
          <p:cNvSpPr txBox="1">
            <a:spLocks noGrp="1"/>
          </p:cNvSpPr>
          <p:nvPr>
            <p:ph type="body" idx="1"/>
          </p:nvPr>
        </p:nvSpPr>
        <p:spPr>
          <a:xfrm>
            <a:off x="1730000" y="2090067"/>
            <a:ext cx="9385200" cy="3881600"/>
          </a:xfrm>
          <a:prstGeom prst="rect">
            <a:avLst/>
          </a:prstGeom>
          <a:noFill/>
          <a:ln>
            <a:noFill/>
          </a:ln>
        </p:spPr>
        <p:txBody>
          <a:bodyPr spcFirstLastPara="1" wrap="square" lIns="91425" tIns="91425" rIns="91425" bIns="91425" anchor="t" anchorCtr="0">
            <a:normAutofit/>
          </a:bodyPr>
          <a:lstStyle>
            <a:lvl1pPr marL="457200" lvl="0" indent="-311150" algn="l">
              <a:lnSpc>
                <a:spcPct val="90000"/>
              </a:lnSpc>
              <a:spcBef>
                <a:spcPts val="0"/>
              </a:spcBef>
              <a:spcAft>
                <a:spcPts val="0"/>
              </a:spcAft>
              <a:buClr>
                <a:schemeClr val="dk1"/>
              </a:buClr>
              <a:buSzPts val="1300"/>
              <a:buChar char="●"/>
              <a:defRPr/>
            </a:lvl1pPr>
            <a:lvl2pPr marL="914400" lvl="1" indent="-298450" algn="l">
              <a:lnSpc>
                <a:spcPct val="90000"/>
              </a:lnSpc>
              <a:spcBef>
                <a:spcPts val="0"/>
              </a:spcBef>
              <a:spcAft>
                <a:spcPts val="0"/>
              </a:spcAft>
              <a:buClr>
                <a:schemeClr val="dk1"/>
              </a:buClr>
              <a:buSzPts val="1100"/>
              <a:buChar char="○"/>
              <a:defRPr/>
            </a:lvl2pPr>
            <a:lvl3pPr marL="1371600" lvl="2" indent="-298450" algn="l">
              <a:lnSpc>
                <a:spcPct val="90000"/>
              </a:lnSpc>
              <a:spcBef>
                <a:spcPts val="0"/>
              </a:spcBef>
              <a:spcAft>
                <a:spcPts val="0"/>
              </a:spcAft>
              <a:buClr>
                <a:schemeClr val="dk1"/>
              </a:buClr>
              <a:buSzPts val="1100"/>
              <a:buChar char="■"/>
              <a:defRPr/>
            </a:lvl3pPr>
            <a:lvl4pPr marL="1828800" lvl="3" indent="-298450" algn="l">
              <a:lnSpc>
                <a:spcPct val="90000"/>
              </a:lnSpc>
              <a:spcBef>
                <a:spcPts val="0"/>
              </a:spcBef>
              <a:spcAft>
                <a:spcPts val="0"/>
              </a:spcAft>
              <a:buClr>
                <a:schemeClr val="dk1"/>
              </a:buClr>
              <a:buSzPts val="1100"/>
              <a:buChar char="●"/>
              <a:defRPr/>
            </a:lvl4pPr>
            <a:lvl5pPr marL="2286000" lvl="4" indent="-298450" algn="l">
              <a:lnSpc>
                <a:spcPct val="90000"/>
              </a:lnSpc>
              <a:spcBef>
                <a:spcPts val="0"/>
              </a:spcBef>
              <a:spcAft>
                <a:spcPts val="0"/>
              </a:spcAft>
              <a:buClr>
                <a:schemeClr val="dk1"/>
              </a:buClr>
              <a:buSzPts val="1100"/>
              <a:buChar char="○"/>
              <a:defRPr/>
            </a:lvl5pPr>
            <a:lvl6pPr marL="2743200" lvl="5" indent="-298450" algn="l">
              <a:lnSpc>
                <a:spcPct val="90000"/>
              </a:lnSpc>
              <a:spcBef>
                <a:spcPts val="0"/>
              </a:spcBef>
              <a:spcAft>
                <a:spcPts val="0"/>
              </a:spcAft>
              <a:buClr>
                <a:schemeClr val="dk1"/>
              </a:buClr>
              <a:buSzPts val="1100"/>
              <a:buChar char="■"/>
              <a:defRPr/>
            </a:lvl6pPr>
            <a:lvl7pPr marL="3200400" lvl="6" indent="-298450" algn="l">
              <a:lnSpc>
                <a:spcPct val="90000"/>
              </a:lnSpc>
              <a:spcBef>
                <a:spcPts val="0"/>
              </a:spcBef>
              <a:spcAft>
                <a:spcPts val="0"/>
              </a:spcAft>
              <a:buClr>
                <a:schemeClr val="dk1"/>
              </a:buClr>
              <a:buSzPts val="1100"/>
              <a:buChar char="●"/>
              <a:defRPr/>
            </a:lvl7pPr>
            <a:lvl8pPr marL="3657600" lvl="7" indent="-298450" algn="l">
              <a:lnSpc>
                <a:spcPct val="90000"/>
              </a:lnSpc>
              <a:spcBef>
                <a:spcPts val="0"/>
              </a:spcBef>
              <a:spcAft>
                <a:spcPts val="0"/>
              </a:spcAft>
              <a:buClr>
                <a:schemeClr val="dk1"/>
              </a:buClr>
              <a:buSzPts val="1100"/>
              <a:buChar char="○"/>
              <a:defRPr/>
            </a:lvl8pPr>
            <a:lvl9pPr marL="4114800" lvl="8" indent="-298450" algn="l">
              <a:lnSpc>
                <a:spcPct val="90000"/>
              </a:lnSpc>
              <a:spcBef>
                <a:spcPts val="0"/>
              </a:spcBef>
              <a:spcAft>
                <a:spcPts val="0"/>
              </a:spcAft>
              <a:buClr>
                <a:schemeClr val="dk1"/>
              </a:buClr>
              <a:buSzPts val="1100"/>
              <a:buChar char="■"/>
              <a:defRPr/>
            </a:lvl9pPr>
          </a:lstStyle>
          <a:p>
            <a:endParaRPr/>
          </a:p>
        </p:txBody>
      </p:sp>
      <p:sp>
        <p:nvSpPr>
          <p:cNvPr id="33" name="Google Shape;33;p5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Times New Roman" panose="02020603050405020304" pitchFamily="18" charset="0"/>
                <a:ea typeface="Calibri"/>
                <a:cs typeface="Times New Roman" panose="02020603050405020304" pitchFamily="18" charset="0"/>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599962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D0288-947D-842D-E80E-4CC230DE9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8690CC-8848-A790-2BCE-68B738B460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AAF06-B8EB-062D-6399-8784A59EEACC}"/>
              </a:ext>
            </a:extLst>
          </p:cNvPr>
          <p:cNvSpPr>
            <a:spLocks noGrp="1"/>
          </p:cNvSpPr>
          <p:nvPr>
            <p:ph type="dt" sz="half" idx="10"/>
          </p:nvPr>
        </p:nvSpPr>
        <p:spPr/>
        <p:txBody>
          <a:bodyPr/>
          <a:lstStyle/>
          <a:p>
            <a:fld id="{0DAF61AA-5A98-4049-A93E-477E5505141A}" type="datetimeFigureOut">
              <a:rPr lang="en-US" smtClean="0"/>
              <a:t>11/20/2024</a:t>
            </a:fld>
            <a:endParaRPr lang="en-US"/>
          </a:p>
        </p:txBody>
      </p:sp>
      <p:sp>
        <p:nvSpPr>
          <p:cNvPr id="5" name="Footer Placeholder 4">
            <a:extLst>
              <a:ext uri="{FF2B5EF4-FFF2-40B4-BE49-F238E27FC236}">
                <a16:creationId xmlns:a16="http://schemas.microsoft.com/office/drawing/2014/main" id="{30F57E31-B83C-D6FD-DEAE-39A4AD227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615F29-3F94-22D7-5DCB-89E0877942D0}"/>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01366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35841-BC31-A7F2-1F54-6DFEF70102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24E532-4B30-7E56-3C40-6C536206DB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91FABA-9AE6-ED0A-9502-DFC5C51AABB6}"/>
              </a:ext>
            </a:extLst>
          </p:cNvPr>
          <p:cNvSpPr>
            <a:spLocks noGrp="1"/>
          </p:cNvSpPr>
          <p:nvPr>
            <p:ph type="dt" sz="half" idx="10"/>
          </p:nvPr>
        </p:nvSpPr>
        <p:spPr/>
        <p:txBody>
          <a:bodyPr/>
          <a:lstStyle/>
          <a:p>
            <a:fld id="{0DAF61AA-5A98-4049-A93E-477E5505141A}" type="datetimeFigureOut">
              <a:rPr lang="en-US" smtClean="0"/>
              <a:t>11/20/2024</a:t>
            </a:fld>
            <a:endParaRPr lang="en-US"/>
          </a:p>
        </p:txBody>
      </p:sp>
      <p:sp>
        <p:nvSpPr>
          <p:cNvPr id="5" name="Footer Placeholder 4">
            <a:extLst>
              <a:ext uri="{FF2B5EF4-FFF2-40B4-BE49-F238E27FC236}">
                <a16:creationId xmlns:a16="http://schemas.microsoft.com/office/drawing/2014/main" id="{A4CADEB6-47F1-8856-07F4-899EEAB257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3CAE98-17EC-03FA-8645-FC869D618A2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78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CD9BB-04CD-56F9-3282-8B20C45E20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ABF305-C1A2-A2D6-C03F-1746D068C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8B581A-0A9B-7D40-B9C3-B69269DFE3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662DCC-F53D-89E4-F59B-E95CABBFCAF9}"/>
              </a:ext>
            </a:extLst>
          </p:cNvPr>
          <p:cNvSpPr>
            <a:spLocks noGrp="1"/>
          </p:cNvSpPr>
          <p:nvPr>
            <p:ph type="dt" sz="half" idx="10"/>
          </p:nvPr>
        </p:nvSpPr>
        <p:spPr/>
        <p:txBody>
          <a:bodyPr/>
          <a:lstStyle/>
          <a:p>
            <a:fld id="{0DAF61AA-5A98-4049-A93E-477E5505141A}" type="datetimeFigureOut">
              <a:rPr lang="en-US" smtClean="0"/>
              <a:t>11/20/2024</a:t>
            </a:fld>
            <a:endParaRPr lang="en-US"/>
          </a:p>
        </p:txBody>
      </p:sp>
      <p:sp>
        <p:nvSpPr>
          <p:cNvPr id="6" name="Footer Placeholder 5">
            <a:extLst>
              <a:ext uri="{FF2B5EF4-FFF2-40B4-BE49-F238E27FC236}">
                <a16:creationId xmlns:a16="http://schemas.microsoft.com/office/drawing/2014/main" id="{FCC0231A-E204-BF2A-891C-4714EFAF95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298088-9157-B482-1CCC-0D6FB581F2D0}"/>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16075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F252B-74B0-623E-A7A3-22ED633597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549C6D-3E65-EAC7-E0D4-F18D6CEDC5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49AEF8-C930-232E-46F4-C957B2F693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B09F30-4EC7-1FD4-D813-C37373577D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D070B0-724C-D239-980C-DCBB3261A2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403F86-A909-878E-8247-F3B83F7543F9}"/>
              </a:ext>
            </a:extLst>
          </p:cNvPr>
          <p:cNvSpPr>
            <a:spLocks noGrp="1"/>
          </p:cNvSpPr>
          <p:nvPr>
            <p:ph type="dt" sz="half" idx="10"/>
          </p:nvPr>
        </p:nvSpPr>
        <p:spPr/>
        <p:txBody>
          <a:bodyPr/>
          <a:lstStyle/>
          <a:p>
            <a:fld id="{0DAF61AA-5A98-4049-A93E-477E5505141A}" type="datetimeFigureOut">
              <a:rPr lang="en-US" smtClean="0"/>
              <a:t>11/20/2024</a:t>
            </a:fld>
            <a:endParaRPr lang="en-US"/>
          </a:p>
        </p:txBody>
      </p:sp>
      <p:sp>
        <p:nvSpPr>
          <p:cNvPr id="8" name="Footer Placeholder 7">
            <a:extLst>
              <a:ext uri="{FF2B5EF4-FFF2-40B4-BE49-F238E27FC236}">
                <a16:creationId xmlns:a16="http://schemas.microsoft.com/office/drawing/2014/main" id="{23B1F655-067A-AF4D-0F68-BAA1972559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551B01-A040-4A61-ED4D-344F9016F6FE}"/>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14109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BB120-587D-CB80-3959-9C15D32C03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3098F1-4501-80E9-424C-C97947E15CFA}"/>
              </a:ext>
            </a:extLst>
          </p:cNvPr>
          <p:cNvSpPr>
            <a:spLocks noGrp="1"/>
          </p:cNvSpPr>
          <p:nvPr>
            <p:ph type="dt" sz="half" idx="10"/>
          </p:nvPr>
        </p:nvSpPr>
        <p:spPr/>
        <p:txBody>
          <a:bodyPr/>
          <a:lstStyle/>
          <a:p>
            <a:fld id="{0DAF61AA-5A98-4049-A93E-477E5505141A}" type="datetimeFigureOut">
              <a:rPr lang="en-US" smtClean="0"/>
              <a:t>11/20/2024</a:t>
            </a:fld>
            <a:endParaRPr lang="en-US"/>
          </a:p>
        </p:txBody>
      </p:sp>
      <p:sp>
        <p:nvSpPr>
          <p:cNvPr id="4" name="Footer Placeholder 3">
            <a:extLst>
              <a:ext uri="{FF2B5EF4-FFF2-40B4-BE49-F238E27FC236}">
                <a16:creationId xmlns:a16="http://schemas.microsoft.com/office/drawing/2014/main" id="{4FB4B88C-0CEC-412B-2A44-39117F39C9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61B610-17EB-F94B-ED26-0DCF28E46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50121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D663A8-97C6-BF08-11F4-C7D998FBCC86}"/>
              </a:ext>
            </a:extLst>
          </p:cNvPr>
          <p:cNvSpPr>
            <a:spLocks noGrp="1"/>
          </p:cNvSpPr>
          <p:nvPr>
            <p:ph type="dt" sz="half" idx="10"/>
          </p:nvPr>
        </p:nvSpPr>
        <p:spPr/>
        <p:txBody>
          <a:bodyPr/>
          <a:lstStyle/>
          <a:p>
            <a:fld id="{0DAF61AA-5A98-4049-A93E-477E5505141A}" type="datetimeFigureOut">
              <a:rPr lang="en-US" smtClean="0"/>
              <a:t>11/20/2024</a:t>
            </a:fld>
            <a:endParaRPr lang="en-US"/>
          </a:p>
        </p:txBody>
      </p:sp>
      <p:sp>
        <p:nvSpPr>
          <p:cNvPr id="3" name="Footer Placeholder 2">
            <a:extLst>
              <a:ext uri="{FF2B5EF4-FFF2-40B4-BE49-F238E27FC236}">
                <a16:creationId xmlns:a16="http://schemas.microsoft.com/office/drawing/2014/main" id="{C72C98BE-653B-925B-35D6-7A9D953ADC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D597AD-76E7-E4C7-15DF-E33D96E80F5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6412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F4FAD-9450-7D0D-FB1E-E37234FD51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6D61B2-9263-E477-B615-4BE0D24BD7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02BDCF-53F6-7F22-81A8-49CD9B2811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3A9DD2-44D2-DFE6-9EFA-DFB6370804A1}"/>
              </a:ext>
            </a:extLst>
          </p:cNvPr>
          <p:cNvSpPr>
            <a:spLocks noGrp="1"/>
          </p:cNvSpPr>
          <p:nvPr>
            <p:ph type="dt" sz="half" idx="10"/>
          </p:nvPr>
        </p:nvSpPr>
        <p:spPr/>
        <p:txBody>
          <a:bodyPr/>
          <a:lstStyle/>
          <a:p>
            <a:fld id="{0DAF61AA-5A98-4049-A93E-477E5505141A}" type="datetimeFigureOut">
              <a:rPr lang="en-US" smtClean="0"/>
              <a:t>11/20/2024</a:t>
            </a:fld>
            <a:endParaRPr lang="en-US"/>
          </a:p>
        </p:txBody>
      </p:sp>
      <p:sp>
        <p:nvSpPr>
          <p:cNvPr id="6" name="Footer Placeholder 5">
            <a:extLst>
              <a:ext uri="{FF2B5EF4-FFF2-40B4-BE49-F238E27FC236}">
                <a16:creationId xmlns:a16="http://schemas.microsoft.com/office/drawing/2014/main" id="{DE40EC80-1E98-854E-104F-E6D424BF40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A283FB-DE6B-07F5-8D33-E0D8E49A30A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09756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BF452-3F63-836A-8D78-FD3A77DB06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8EB8C6-9CB3-8D23-8C30-45A509B0FA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D7F575-98C9-17CB-1692-8CED74E1D7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927403-8E12-66E6-1C56-E72C36B3FC45}"/>
              </a:ext>
            </a:extLst>
          </p:cNvPr>
          <p:cNvSpPr>
            <a:spLocks noGrp="1"/>
          </p:cNvSpPr>
          <p:nvPr>
            <p:ph type="dt" sz="half" idx="10"/>
          </p:nvPr>
        </p:nvSpPr>
        <p:spPr/>
        <p:txBody>
          <a:bodyPr/>
          <a:lstStyle/>
          <a:p>
            <a:fld id="{0DAF61AA-5A98-4049-A93E-477E5505141A}" type="datetimeFigureOut">
              <a:rPr lang="en-US" smtClean="0"/>
              <a:t>11/20/2024</a:t>
            </a:fld>
            <a:endParaRPr lang="en-US"/>
          </a:p>
        </p:txBody>
      </p:sp>
      <p:sp>
        <p:nvSpPr>
          <p:cNvPr id="6" name="Footer Placeholder 5">
            <a:extLst>
              <a:ext uri="{FF2B5EF4-FFF2-40B4-BE49-F238E27FC236}">
                <a16:creationId xmlns:a16="http://schemas.microsoft.com/office/drawing/2014/main" id="{4EF01BCC-32FE-EADD-80F6-B9AA35C876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FF8CFE-BA07-42D7-9C4B-D82278FF4D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66295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2F1BEC-000A-4760-4FB2-725ED71743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76D5E15-386A-6804-4AEB-E0B33D2C25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764BA8C-F96B-967D-DDB3-61C3C223FD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0DAF61AA-5A98-4049-A93E-477E5505141A}" type="datetimeFigureOut">
              <a:rPr lang="en-US" smtClean="0"/>
              <a:pPr/>
              <a:t>11/20/2024</a:t>
            </a:fld>
            <a:endParaRPr lang="en-US" dirty="0"/>
          </a:p>
        </p:txBody>
      </p:sp>
      <p:sp>
        <p:nvSpPr>
          <p:cNvPr id="5" name="Footer Placeholder 4">
            <a:extLst>
              <a:ext uri="{FF2B5EF4-FFF2-40B4-BE49-F238E27FC236}">
                <a16:creationId xmlns:a16="http://schemas.microsoft.com/office/drawing/2014/main" id="{50FD758B-2615-2286-4652-89A44C87B1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a:extLst>
              <a:ext uri="{FF2B5EF4-FFF2-40B4-BE49-F238E27FC236}">
                <a16:creationId xmlns:a16="http://schemas.microsoft.com/office/drawing/2014/main" id="{1EA74CA0-6F5B-3B41-56C0-140D45136B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58901302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Stephen.Murray@bmc.org" TargetMode="Externa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ideo" Target="https://www.youtube.com/embed/PnZ7gpZhtZ0?feature=oembed" TargetMode="Externa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E88D57F-5603-A124-7E6B-804FFF837EB9}"/>
              </a:ext>
            </a:extLst>
          </p:cNvPr>
          <p:cNvSpPr>
            <a:spLocks noGrp="1"/>
          </p:cNvSpPr>
          <p:nvPr>
            <p:ph type="subTitle" idx="1"/>
          </p:nvPr>
        </p:nvSpPr>
        <p:spPr>
          <a:xfrm>
            <a:off x="1495308" y="3949524"/>
            <a:ext cx="9144000" cy="1655762"/>
          </a:xfrm>
        </p:spPr>
        <p:txBody>
          <a:bodyPr>
            <a:normAutofit/>
          </a:bodyPr>
          <a:lstStyle/>
          <a:p>
            <a:r>
              <a:rPr lang="en-US" sz="3600" dirty="0"/>
              <a:t>Stephen Murray, MPH, NRP</a:t>
            </a:r>
          </a:p>
          <a:p>
            <a:r>
              <a:rPr lang="en-US" sz="3600" dirty="0"/>
              <a:t>Director, SafeSpot Overdose Hotline</a:t>
            </a:r>
          </a:p>
        </p:txBody>
      </p:sp>
      <p:pic>
        <p:nvPicPr>
          <p:cNvPr id="2" name="Picture 1" descr="A black and white logo&#10;&#10;Description automatically generated">
            <a:extLst>
              <a:ext uri="{FF2B5EF4-FFF2-40B4-BE49-F238E27FC236}">
                <a16:creationId xmlns:a16="http://schemas.microsoft.com/office/drawing/2014/main" id="{DDE3AF0A-3D05-58D8-AD88-51ACEAF0F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8544" y="31486"/>
            <a:ext cx="4860238" cy="3814828"/>
          </a:xfrm>
          <a:prstGeom prst="rect">
            <a:avLst/>
          </a:prstGeom>
        </p:spPr>
      </p:pic>
    </p:spTree>
    <p:extLst>
      <p:ext uri="{BB962C8B-B14F-4D97-AF65-F5344CB8AC3E}">
        <p14:creationId xmlns:p14="http://schemas.microsoft.com/office/powerpoint/2010/main" val="392662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D06AB3-6020-D31F-615E-8335DD1C5818}"/>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Data					</a:t>
            </a:r>
          </a:p>
        </p:txBody>
      </p:sp>
      <p:sp>
        <p:nvSpPr>
          <p:cNvPr id="8" name="Content Placeholder 7">
            <a:extLst>
              <a:ext uri="{FF2B5EF4-FFF2-40B4-BE49-F238E27FC236}">
                <a16:creationId xmlns:a16="http://schemas.microsoft.com/office/drawing/2014/main" id="{CF1E894B-48DB-138D-705E-E31CC02C068D}"/>
              </a:ext>
            </a:extLst>
          </p:cNvPr>
          <p:cNvSpPr>
            <a:spLocks noGrp="1"/>
          </p:cNvSpPr>
          <p:nvPr>
            <p:ph sz="half" idx="1"/>
          </p:nvPr>
        </p:nvSpPr>
        <p:spPr>
          <a:xfrm>
            <a:off x="640080" y="1924608"/>
            <a:ext cx="4243589" cy="3320668"/>
          </a:xfrm>
        </p:spPr>
        <p:txBody>
          <a:bodyPr vert="horz" lIns="91440" tIns="45720" rIns="91440" bIns="45720" rtlCol="0">
            <a:normAutofit/>
          </a:bodyPr>
          <a:lstStyle/>
          <a:p>
            <a:r>
              <a:rPr lang="en-US" sz="1900" dirty="0"/>
              <a:t>Since Jan 2023</a:t>
            </a:r>
          </a:p>
          <a:p>
            <a:pPr lvl="1"/>
            <a:r>
              <a:rPr lang="en-US" sz="1900" dirty="0"/>
              <a:t>Over 4,400 calls</a:t>
            </a:r>
          </a:p>
          <a:p>
            <a:pPr lvl="1"/>
            <a:r>
              <a:rPr lang="en-US" sz="1900" dirty="0"/>
              <a:t>Over 10,500 use events supervised </a:t>
            </a:r>
          </a:p>
          <a:p>
            <a:pPr lvl="1"/>
            <a:r>
              <a:rPr lang="en-US" sz="1900" dirty="0"/>
              <a:t>21 overdoses</a:t>
            </a:r>
          </a:p>
          <a:p>
            <a:pPr lvl="1"/>
            <a:r>
              <a:rPr lang="en-US" sz="1900" dirty="0"/>
              <a:t>2,800 total hours spotting callers</a:t>
            </a:r>
          </a:p>
          <a:p>
            <a:pPr lvl="1"/>
            <a:r>
              <a:rPr lang="en-US" sz="1900" dirty="0"/>
              <a:t>Average call: 38 minutes</a:t>
            </a:r>
          </a:p>
          <a:p>
            <a:pPr lvl="1"/>
            <a:r>
              <a:rPr lang="en-US" sz="1900" dirty="0"/>
              <a:t>Average use per call: 1.94</a:t>
            </a:r>
          </a:p>
          <a:p>
            <a:pPr lvl="1"/>
            <a:r>
              <a:rPr lang="en-US" sz="1900" dirty="0"/>
              <a:t>Overdose rate by call outcome: 0.4%</a:t>
            </a:r>
          </a:p>
          <a:p>
            <a:pPr lvl="1"/>
            <a:r>
              <a:rPr lang="en-US" sz="1900" dirty="0"/>
              <a:t>Overdose rate by use event: 0.2%</a:t>
            </a:r>
          </a:p>
          <a:p>
            <a:endParaRPr lang="en-US" sz="1900" dirty="0"/>
          </a:p>
          <a:p>
            <a:endParaRPr lang="en-US" sz="1900" dirty="0"/>
          </a:p>
        </p:txBody>
      </p:sp>
      <p:graphicFrame>
        <p:nvGraphicFramePr>
          <p:cNvPr id="4" name="Chart 3">
            <a:extLst>
              <a:ext uri="{FF2B5EF4-FFF2-40B4-BE49-F238E27FC236}">
                <a16:creationId xmlns:a16="http://schemas.microsoft.com/office/drawing/2014/main" id="{0DA6A959-3907-4372-BA8F-2C33DA1CE0EE}"/>
              </a:ext>
            </a:extLst>
          </p:cNvPr>
          <p:cNvGraphicFramePr>
            <a:graphicFrameLocks/>
          </p:cNvGraphicFramePr>
          <p:nvPr>
            <p:extLst>
              <p:ext uri="{D42A27DB-BD31-4B8C-83A1-F6EECF244321}">
                <p14:modId xmlns:p14="http://schemas.microsoft.com/office/powerpoint/2010/main" val="1045677585"/>
              </p:ext>
            </p:extLst>
          </p:nvPr>
        </p:nvGraphicFramePr>
        <p:xfrm>
          <a:off x="5261284" y="461568"/>
          <a:ext cx="6400800" cy="29260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199210B0-1765-4A06-9996-8DA20BAD8A75}"/>
              </a:ext>
            </a:extLst>
          </p:cNvPr>
          <p:cNvGraphicFramePr>
            <a:graphicFrameLocks/>
          </p:cNvGraphicFramePr>
          <p:nvPr>
            <p:extLst>
              <p:ext uri="{D42A27DB-BD31-4B8C-83A1-F6EECF244321}">
                <p14:modId xmlns:p14="http://schemas.microsoft.com/office/powerpoint/2010/main" val="513950527"/>
              </p:ext>
            </p:extLst>
          </p:nvPr>
        </p:nvGraphicFramePr>
        <p:xfrm>
          <a:off x="5391847" y="3829375"/>
          <a:ext cx="6400800" cy="2926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0603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7" name="Rectangle 16">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nvGrpSpPr>
          <p:cNvPr id="19" name="Group 18">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0" name="Freeform: Shape 19">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21" name="Freeform: Shape 20">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22" name="Freeform: Shape 21">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sp>
        <p:nvSpPr>
          <p:cNvPr id="2" name="Title 1">
            <a:extLst>
              <a:ext uri="{FF2B5EF4-FFF2-40B4-BE49-F238E27FC236}">
                <a16:creationId xmlns:a16="http://schemas.microsoft.com/office/drawing/2014/main" id="{57D90A21-13CD-0EE3-07D5-2C6E65A61AA5}"/>
              </a:ext>
            </a:extLst>
          </p:cNvPr>
          <p:cNvSpPr>
            <a:spLocks noGrp="1"/>
          </p:cNvSpPr>
          <p:nvPr>
            <p:ph type="title"/>
          </p:nvPr>
        </p:nvSpPr>
        <p:spPr>
          <a:xfrm>
            <a:off x="804672" y="3121701"/>
            <a:ext cx="3658053" cy="1786515"/>
          </a:xfrm>
        </p:spPr>
        <p:txBody>
          <a:bodyPr vert="horz" lIns="91440" tIns="45720" rIns="91440" bIns="45720" rtlCol="0" anchor="t">
            <a:normAutofit/>
          </a:bodyPr>
          <a:lstStyle/>
          <a:p>
            <a:r>
              <a:rPr lang="en-US" sz="4000" kern="1200" dirty="0">
                <a:solidFill>
                  <a:schemeClr val="tx2"/>
                </a:solidFill>
                <a:ea typeface="+mj-ea"/>
                <a:cs typeface="+mj-cs"/>
              </a:rPr>
              <a:t>We see a variety of types of use</a:t>
            </a:r>
          </a:p>
        </p:txBody>
      </p:sp>
      <p:graphicFrame>
        <p:nvGraphicFramePr>
          <p:cNvPr id="3" name="Table 2">
            <a:extLst>
              <a:ext uri="{FF2B5EF4-FFF2-40B4-BE49-F238E27FC236}">
                <a16:creationId xmlns:a16="http://schemas.microsoft.com/office/drawing/2014/main" id="{49E8CFC1-2CE8-B83C-3994-0F80F1A45562}"/>
              </a:ext>
            </a:extLst>
          </p:cNvPr>
          <p:cNvGraphicFramePr>
            <a:graphicFrameLocks noGrp="1"/>
          </p:cNvGraphicFramePr>
          <p:nvPr>
            <p:extLst>
              <p:ext uri="{D42A27DB-BD31-4B8C-83A1-F6EECF244321}">
                <p14:modId xmlns:p14="http://schemas.microsoft.com/office/powerpoint/2010/main" val="2859040219"/>
              </p:ext>
            </p:extLst>
          </p:nvPr>
        </p:nvGraphicFramePr>
        <p:xfrm>
          <a:off x="6701884" y="743798"/>
          <a:ext cx="4368272" cy="5362648"/>
        </p:xfrm>
        <a:graphic>
          <a:graphicData uri="http://schemas.openxmlformats.org/drawingml/2006/table">
            <a:tbl>
              <a:tblPr firstRow="1" bandRow="1">
                <a:tableStyleId>{5C22544A-7EE6-4342-B048-85BDC9FD1C3A}</a:tableStyleId>
              </a:tblPr>
              <a:tblGrid>
                <a:gridCol w="2912977">
                  <a:extLst>
                    <a:ext uri="{9D8B030D-6E8A-4147-A177-3AD203B41FA5}">
                      <a16:colId xmlns:a16="http://schemas.microsoft.com/office/drawing/2014/main" val="2665195614"/>
                    </a:ext>
                  </a:extLst>
                </a:gridCol>
                <a:gridCol w="597320">
                  <a:extLst>
                    <a:ext uri="{9D8B030D-6E8A-4147-A177-3AD203B41FA5}">
                      <a16:colId xmlns:a16="http://schemas.microsoft.com/office/drawing/2014/main" val="3190053806"/>
                    </a:ext>
                  </a:extLst>
                </a:gridCol>
                <a:gridCol w="857975">
                  <a:extLst>
                    <a:ext uri="{9D8B030D-6E8A-4147-A177-3AD203B41FA5}">
                      <a16:colId xmlns:a16="http://schemas.microsoft.com/office/drawing/2014/main" val="4054891807"/>
                    </a:ext>
                  </a:extLst>
                </a:gridCol>
              </a:tblGrid>
              <a:tr h="266927">
                <a:tc>
                  <a:txBody>
                    <a:bodyPr/>
                    <a:lstStyle/>
                    <a:p>
                      <a:pPr algn="l" fontAlgn="b"/>
                      <a:r>
                        <a:rPr lang="en-US" sz="1400" u="none" strike="noStrike" dirty="0">
                          <a:effectLst/>
                          <a:latin typeface="Times New Roman" panose="02020603050405020304" pitchFamily="18" charset="0"/>
                        </a:rPr>
                        <a:t>Substances Used Category</a:t>
                      </a:r>
                      <a:endParaRPr lang="en-US" sz="1400" b="1"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count</a:t>
                      </a:r>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 of Total</a:t>
                      </a:r>
                      <a:endParaRPr lang="en-US" sz="1400" b="0" i="0" u="none" strike="noStrike" dirty="0">
                        <a:solidFill>
                          <a:srgbClr val="000000"/>
                        </a:solidFill>
                        <a:effectLst/>
                        <a:latin typeface="Times New Roman" panose="02020603050405020304" pitchFamily="18" charset="0"/>
                      </a:endParaRPr>
                    </a:p>
                  </a:txBody>
                  <a:tcPr marL="11895" marR="11895" marT="11895" marB="0" anchor="b"/>
                </a:tc>
                <a:extLst>
                  <a:ext uri="{0D108BD9-81ED-4DB2-BD59-A6C34878D82A}">
                    <a16:rowId xmlns:a16="http://schemas.microsoft.com/office/drawing/2014/main" val="2298023020"/>
                  </a:ext>
                </a:extLst>
              </a:tr>
              <a:tr h="266927">
                <a:tc>
                  <a:txBody>
                    <a:bodyPr/>
                    <a:lstStyle/>
                    <a:p>
                      <a:pPr algn="l" fontAlgn="b"/>
                      <a:r>
                        <a:rPr lang="en-US" sz="1400" u="none" strike="noStrike" dirty="0">
                          <a:effectLst/>
                          <a:latin typeface="Times New Roman" panose="02020603050405020304" pitchFamily="18" charset="0"/>
                        </a:rPr>
                        <a:t>Alcohol</a:t>
                      </a:r>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28</a:t>
                      </a:r>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0.3%</a:t>
                      </a:r>
                      <a:endParaRPr lang="en-US" sz="1400" b="0" i="0" u="none" strike="noStrike" dirty="0">
                        <a:solidFill>
                          <a:srgbClr val="000000"/>
                        </a:solidFill>
                        <a:effectLst/>
                        <a:latin typeface="Times New Roman" panose="02020603050405020304" pitchFamily="18" charset="0"/>
                      </a:endParaRPr>
                    </a:p>
                  </a:txBody>
                  <a:tcPr marL="11895" marR="11895" marT="11895" marB="0" anchor="b"/>
                </a:tc>
                <a:extLst>
                  <a:ext uri="{0D108BD9-81ED-4DB2-BD59-A6C34878D82A}">
                    <a16:rowId xmlns:a16="http://schemas.microsoft.com/office/drawing/2014/main" val="378196662"/>
                  </a:ext>
                </a:extLst>
              </a:tr>
              <a:tr h="266927">
                <a:tc>
                  <a:txBody>
                    <a:bodyPr/>
                    <a:lstStyle/>
                    <a:p>
                      <a:pPr algn="l" fontAlgn="b"/>
                      <a:r>
                        <a:rPr lang="en-US" sz="1400" u="none" strike="noStrike" dirty="0">
                          <a:effectLst/>
                          <a:latin typeface="Times New Roman" panose="02020603050405020304" pitchFamily="18" charset="0"/>
                        </a:rPr>
                        <a:t>Opioids</a:t>
                      </a:r>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6461</a:t>
                      </a:r>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61.6%</a:t>
                      </a:r>
                      <a:endParaRPr lang="en-US" sz="1400" b="0" i="0" u="none" strike="noStrike" dirty="0">
                        <a:solidFill>
                          <a:srgbClr val="000000"/>
                        </a:solidFill>
                        <a:effectLst/>
                        <a:latin typeface="Times New Roman" panose="02020603050405020304" pitchFamily="18" charset="0"/>
                      </a:endParaRPr>
                    </a:p>
                  </a:txBody>
                  <a:tcPr marL="11895" marR="11895" marT="11895" marB="0" anchor="b"/>
                </a:tc>
                <a:extLst>
                  <a:ext uri="{0D108BD9-81ED-4DB2-BD59-A6C34878D82A}">
                    <a16:rowId xmlns:a16="http://schemas.microsoft.com/office/drawing/2014/main" val="1368829186"/>
                  </a:ext>
                </a:extLst>
              </a:tr>
              <a:tr h="266927">
                <a:tc>
                  <a:txBody>
                    <a:bodyPr/>
                    <a:lstStyle/>
                    <a:p>
                      <a:pPr algn="l" fontAlgn="b"/>
                      <a:r>
                        <a:rPr lang="en-US" sz="1400" u="none" strike="noStrike" dirty="0">
                          <a:effectLst/>
                          <a:latin typeface="Times New Roman" panose="02020603050405020304" pitchFamily="18" charset="0"/>
                        </a:rPr>
                        <a:t>Stimulants</a:t>
                      </a:r>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2180</a:t>
                      </a:r>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20.8%</a:t>
                      </a:r>
                      <a:endParaRPr lang="en-US" sz="1400" b="0" i="0" u="none" strike="noStrike" dirty="0">
                        <a:solidFill>
                          <a:srgbClr val="000000"/>
                        </a:solidFill>
                        <a:effectLst/>
                        <a:latin typeface="Times New Roman" panose="02020603050405020304" pitchFamily="18" charset="0"/>
                      </a:endParaRPr>
                    </a:p>
                  </a:txBody>
                  <a:tcPr marL="11895" marR="11895" marT="11895" marB="0" anchor="b"/>
                </a:tc>
                <a:extLst>
                  <a:ext uri="{0D108BD9-81ED-4DB2-BD59-A6C34878D82A}">
                    <a16:rowId xmlns:a16="http://schemas.microsoft.com/office/drawing/2014/main" val="3832232703"/>
                  </a:ext>
                </a:extLst>
              </a:tr>
              <a:tr h="266927">
                <a:tc>
                  <a:txBody>
                    <a:bodyPr/>
                    <a:lstStyle/>
                    <a:p>
                      <a:pPr algn="l" fontAlgn="b"/>
                      <a:r>
                        <a:rPr lang="en-US" sz="1400" u="none" strike="noStrike" dirty="0">
                          <a:effectLst/>
                          <a:latin typeface="Times New Roman" panose="02020603050405020304" pitchFamily="18" charset="0"/>
                        </a:rPr>
                        <a:t>Tranquilizers</a:t>
                      </a:r>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181</a:t>
                      </a:r>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1.7%</a:t>
                      </a:r>
                      <a:endParaRPr lang="en-US" sz="1400" b="0" i="0" u="none" strike="noStrike" dirty="0">
                        <a:solidFill>
                          <a:srgbClr val="000000"/>
                        </a:solidFill>
                        <a:effectLst/>
                        <a:latin typeface="Times New Roman" panose="02020603050405020304" pitchFamily="18" charset="0"/>
                      </a:endParaRPr>
                    </a:p>
                  </a:txBody>
                  <a:tcPr marL="11895" marR="11895" marT="11895" marB="0" anchor="b"/>
                </a:tc>
                <a:extLst>
                  <a:ext uri="{0D108BD9-81ED-4DB2-BD59-A6C34878D82A}">
                    <a16:rowId xmlns:a16="http://schemas.microsoft.com/office/drawing/2014/main" val="3206497808"/>
                  </a:ext>
                </a:extLst>
              </a:tr>
              <a:tr h="266927">
                <a:tc>
                  <a:txBody>
                    <a:bodyPr/>
                    <a:lstStyle/>
                    <a:p>
                      <a:pPr algn="l" fontAlgn="b"/>
                      <a:r>
                        <a:rPr lang="en-US" sz="1400" u="none" strike="noStrike" dirty="0">
                          <a:effectLst/>
                          <a:latin typeface="Times New Roman" panose="02020603050405020304" pitchFamily="18" charset="0"/>
                        </a:rPr>
                        <a:t>Combination</a:t>
                      </a:r>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1234</a:t>
                      </a:r>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11.8%</a:t>
                      </a:r>
                      <a:endParaRPr lang="en-US" sz="1400" b="0" i="0" u="none" strike="noStrike" dirty="0">
                        <a:solidFill>
                          <a:srgbClr val="000000"/>
                        </a:solidFill>
                        <a:effectLst/>
                        <a:latin typeface="Times New Roman" panose="02020603050405020304" pitchFamily="18" charset="0"/>
                      </a:endParaRPr>
                    </a:p>
                  </a:txBody>
                  <a:tcPr marL="11895" marR="11895" marT="11895" marB="0" anchor="b"/>
                </a:tc>
                <a:extLst>
                  <a:ext uri="{0D108BD9-81ED-4DB2-BD59-A6C34878D82A}">
                    <a16:rowId xmlns:a16="http://schemas.microsoft.com/office/drawing/2014/main" val="169042670"/>
                  </a:ext>
                </a:extLst>
              </a:tr>
              <a:tr h="266927">
                <a:tc>
                  <a:txBody>
                    <a:bodyPr/>
                    <a:lstStyle/>
                    <a:p>
                      <a:pPr algn="l" fontAlgn="b"/>
                      <a:r>
                        <a:rPr lang="en-US" sz="1400" u="none" strike="noStrike" dirty="0">
                          <a:effectLst/>
                          <a:latin typeface="Times New Roman" panose="02020603050405020304" pitchFamily="18" charset="0"/>
                        </a:rPr>
                        <a:t>Other/Unknown</a:t>
                      </a:r>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405</a:t>
                      </a:r>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3.9%</a:t>
                      </a:r>
                      <a:endParaRPr lang="en-US" sz="1400" b="0" i="0" u="none" strike="noStrike" dirty="0">
                        <a:solidFill>
                          <a:srgbClr val="000000"/>
                        </a:solidFill>
                        <a:effectLst/>
                        <a:latin typeface="Times New Roman" panose="02020603050405020304" pitchFamily="18" charset="0"/>
                      </a:endParaRPr>
                    </a:p>
                  </a:txBody>
                  <a:tcPr marL="11895" marR="11895" marT="11895" marB="0" anchor="b"/>
                </a:tc>
                <a:extLst>
                  <a:ext uri="{0D108BD9-81ED-4DB2-BD59-A6C34878D82A}">
                    <a16:rowId xmlns:a16="http://schemas.microsoft.com/office/drawing/2014/main" val="294394726"/>
                  </a:ext>
                </a:extLst>
              </a:tr>
              <a:tr h="266927">
                <a:tc>
                  <a:txBody>
                    <a:bodyPr/>
                    <a:lstStyle/>
                    <a:p>
                      <a:pPr algn="l" fontAlgn="b"/>
                      <a:r>
                        <a:rPr lang="en-US" sz="1400" u="none" strike="noStrike" dirty="0">
                          <a:effectLst/>
                          <a:latin typeface="Times New Roman" panose="02020603050405020304" pitchFamily="18" charset="0"/>
                        </a:rPr>
                        <a:t>Total</a:t>
                      </a:r>
                      <a:endParaRPr lang="en-US" sz="1400" b="1"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10489</a:t>
                      </a:r>
                      <a:endParaRPr lang="en-US" sz="1400" b="1"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100.0%</a:t>
                      </a:r>
                      <a:endParaRPr lang="en-US" sz="1400" b="1" i="0" u="none" strike="noStrike" dirty="0">
                        <a:solidFill>
                          <a:srgbClr val="000000"/>
                        </a:solidFill>
                        <a:effectLst/>
                        <a:latin typeface="Times New Roman" panose="02020603050405020304" pitchFamily="18" charset="0"/>
                      </a:endParaRPr>
                    </a:p>
                  </a:txBody>
                  <a:tcPr marL="11895" marR="11895" marT="11895" marB="0" anchor="b"/>
                </a:tc>
                <a:extLst>
                  <a:ext uri="{0D108BD9-81ED-4DB2-BD59-A6C34878D82A}">
                    <a16:rowId xmlns:a16="http://schemas.microsoft.com/office/drawing/2014/main" val="2510600526"/>
                  </a:ext>
                </a:extLst>
              </a:tr>
              <a:tr h="291035">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11895" marR="11895" marT="11895" marB="0" anchor="b"/>
                </a:tc>
                <a:extLst>
                  <a:ext uri="{0D108BD9-81ED-4DB2-BD59-A6C34878D82A}">
                    <a16:rowId xmlns:a16="http://schemas.microsoft.com/office/drawing/2014/main" val="2477653124"/>
                  </a:ext>
                </a:extLst>
              </a:tr>
              <a:tr h="266927">
                <a:tc>
                  <a:txBody>
                    <a:bodyPr/>
                    <a:lstStyle/>
                    <a:p>
                      <a:pPr algn="l" fontAlgn="b"/>
                      <a:r>
                        <a:rPr lang="en-US" sz="1400" b="1" u="none" strike="noStrike" kern="1200" dirty="0">
                          <a:solidFill>
                            <a:schemeClr val="lt1"/>
                          </a:solidFill>
                          <a:effectLst/>
                          <a:latin typeface="Times New Roman" panose="02020603050405020304" pitchFamily="18" charset="0"/>
                          <a:ea typeface="+mn-ea"/>
                          <a:cs typeface="+mn-cs"/>
                        </a:rPr>
                        <a:t>Route of Administration</a:t>
                      </a:r>
                    </a:p>
                  </a:txBody>
                  <a:tcPr marL="11895" marR="11895" marT="11895" marB="0" anchor="b">
                    <a:solidFill>
                      <a:schemeClr val="accent1"/>
                    </a:solidFill>
                  </a:tcPr>
                </a:tc>
                <a:tc>
                  <a:txBody>
                    <a:bodyPr/>
                    <a:lstStyle/>
                    <a:p>
                      <a:pPr algn="r" fontAlgn="b"/>
                      <a:r>
                        <a:rPr lang="en-US" sz="1400" b="1" u="none" strike="noStrike" kern="1200" dirty="0">
                          <a:solidFill>
                            <a:schemeClr val="lt1"/>
                          </a:solidFill>
                          <a:effectLst/>
                          <a:latin typeface="Times New Roman" panose="02020603050405020304" pitchFamily="18" charset="0"/>
                          <a:ea typeface="+mn-ea"/>
                          <a:cs typeface="+mn-cs"/>
                        </a:rPr>
                        <a:t>Count</a:t>
                      </a:r>
                    </a:p>
                  </a:txBody>
                  <a:tcPr marL="11895" marR="11895" marT="11895" marB="0" anchor="b">
                    <a:solidFill>
                      <a:schemeClr val="accent1"/>
                    </a:solidFill>
                  </a:tcPr>
                </a:tc>
                <a:tc>
                  <a:txBody>
                    <a:bodyPr/>
                    <a:lstStyle/>
                    <a:p>
                      <a:pPr algn="r" fontAlgn="b"/>
                      <a:r>
                        <a:rPr lang="en-US" sz="1400" b="1" u="none" strike="noStrike" kern="1200" dirty="0">
                          <a:solidFill>
                            <a:schemeClr val="lt1"/>
                          </a:solidFill>
                          <a:effectLst/>
                          <a:latin typeface="Times New Roman" panose="02020603050405020304" pitchFamily="18" charset="0"/>
                          <a:ea typeface="+mn-ea"/>
                          <a:cs typeface="+mn-cs"/>
                        </a:rPr>
                        <a:t>% of Total</a:t>
                      </a:r>
                    </a:p>
                  </a:txBody>
                  <a:tcPr marL="11895" marR="11895" marT="11895" marB="0" anchor="b">
                    <a:solidFill>
                      <a:schemeClr val="accent1"/>
                    </a:solidFill>
                  </a:tcPr>
                </a:tc>
                <a:extLst>
                  <a:ext uri="{0D108BD9-81ED-4DB2-BD59-A6C34878D82A}">
                    <a16:rowId xmlns:a16="http://schemas.microsoft.com/office/drawing/2014/main" val="2426365012"/>
                  </a:ext>
                </a:extLst>
              </a:tr>
              <a:tr h="266927">
                <a:tc>
                  <a:txBody>
                    <a:bodyPr/>
                    <a:lstStyle/>
                    <a:p>
                      <a:pPr algn="l" fontAlgn="b"/>
                      <a:r>
                        <a:rPr lang="en-US" sz="1400" u="none" strike="noStrike" dirty="0">
                          <a:effectLst/>
                          <a:latin typeface="Times New Roman" panose="02020603050405020304" pitchFamily="18" charset="0"/>
                        </a:rPr>
                        <a:t>Sniffing (intranasal)</a:t>
                      </a:r>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1046</a:t>
                      </a:r>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10.0%</a:t>
                      </a:r>
                      <a:endParaRPr lang="en-US" sz="1400" b="0" i="0" u="none" strike="noStrike" dirty="0">
                        <a:solidFill>
                          <a:srgbClr val="000000"/>
                        </a:solidFill>
                        <a:effectLst/>
                        <a:latin typeface="Times New Roman" panose="02020603050405020304" pitchFamily="18" charset="0"/>
                      </a:endParaRPr>
                    </a:p>
                  </a:txBody>
                  <a:tcPr marL="11895" marR="11895" marT="11895" marB="0" anchor="b"/>
                </a:tc>
                <a:extLst>
                  <a:ext uri="{0D108BD9-81ED-4DB2-BD59-A6C34878D82A}">
                    <a16:rowId xmlns:a16="http://schemas.microsoft.com/office/drawing/2014/main" val="732277279"/>
                  </a:ext>
                </a:extLst>
              </a:tr>
              <a:tr h="266927">
                <a:tc>
                  <a:txBody>
                    <a:bodyPr/>
                    <a:lstStyle/>
                    <a:p>
                      <a:pPr algn="l" fontAlgn="b"/>
                      <a:r>
                        <a:rPr lang="en-US" sz="1400" u="none" strike="noStrike" dirty="0">
                          <a:effectLst/>
                          <a:latin typeface="Times New Roman" panose="02020603050405020304" pitchFamily="18" charset="0"/>
                        </a:rPr>
                        <a:t>Smoking (inhalation)</a:t>
                      </a:r>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5382</a:t>
                      </a:r>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51.3%</a:t>
                      </a:r>
                      <a:endParaRPr lang="en-US" sz="1400" b="0" i="0" u="none" strike="noStrike" dirty="0">
                        <a:solidFill>
                          <a:srgbClr val="000000"/>
                        </a:solidFill>
                        <a:effectLst/>
                        <a:latin typeface="Times New Roman" panose="02020603050405020304" pitchFamily="18" charset="0"/>
                      </a:endParaRPr>
                    </a:p>
                  </a:txBody>
                  <a:tcPr marL="11895" marR="11895" marT="11895" marB="0" anchor="b"/>
                </a:tc>
                <a:extLst>
                  <a:ext uri="{0D108BD9-81ED-4DB2-BD59-A6C34878D82A}">
                    <a16:rowId xmlns:a16="http://schemas.microsoft.com/office/drawing/2014/main" val="3926465891"/>
                  </a:ext>
                </a:extLst>
              </a:tr>
              <a:tr h="266927">
                <a:tc>
                  <a:txBody>
                    <a:bodyPr/>
                    <a:lstStyle/>
                    <a:p>
                      <a:pPr algn="l" fontAlgn="b"/>
                      <a:r>
                        <a:rPr lang="en-US" sz="1400" u="none" strike="noStrike" dirty="0">
                          <a:effectLst/>
                          <a:latin typeface="Times New Roman" panose="02020603050405020304" pitchFamily="18" charset="0"/>
                        </a:rPr>
                        <a:t>Under the tongue (sublingual)</a:t>
                      </a:r>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18</a:t>
                      </a:r>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0.2%</a:t>
                      </a:r>
                      <a:endParaRPr lang="en-US" sz="1400" b="0" i="0" u="none" strike="noStrike" dirty="0">
                        <a:solidFill>
                          <a:srgbClr val="000000"/>
                        </a:solidFill>
                        <a:effectLst/>
                        <a:latin typeface="Times New Roman" panose="02020603050405020304" pitchFamily="18" charset="0"/>
                      </a:endParaRPr>
                    </a:p>
                  </a:txBody>
                  <a:tcPr marL="11895" marR="11895" marT="11895" marB="0" anchor="b"/>
                </a:tc>
                <a:extLst>
                  <a:ext uri="{0D108BD9-81ED-4DB2-BD59-A6C34878D82A}">
                    <a16:rowId xmlns:a16="http://schemas.microsoft.com/office/drawing/2014/main" val="3110505126"/>
                  </a:ext>
                </a:extLst>
              </a:tr>
              <a:tr h="266927">
                <a:tc>
                  <a:txBody>
                    <a:bodyPr/>
                    <a:lstStyle/>
                    <a:p>
                      <a:pPr algn="l" fontAlgn="b"/>
                      <a:r>
                        <a:rPr lang="en-US" sz="1400" u="none" strike="noStrike" dirty="0">
                          <a:effectLst/>
                          <a:latin typeface="Times New Roman" panose="02020603050405020304" pitchFamily="18" charset="0"/>
                        </a:rPr>
                        <a:t>Ingestion (swallowing)</a:t>
                      </a:r>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78</a:t>
                      </a:r>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0.7%</a:t>
                      </a:r>
                      <a:endParaRPr lang="en-US" sz="1400" b="0" i="0" u="none" strike="noStrike" dirty="0">
                        <a:solidFill>
                          <a:srgbClr val="000000"/>
                        </a:solidFill>
                        <a:effectLst/>
                        <a:latin typeface="Times New Roman" panose="02020603050405020304" pitchFamily="18" charset="0"/>
                      </a:endParaRPr>
                    </a:p>
                  </a:txBody>
                  <a:tcPr marL="11895" marR="11895" marT="11895" marB="0" anchor="b"/>
                </a:tc>
                <a:extLst>
                  <a:ext uri="{0D108BD9-81ED-4DB2-BD59-A6C34878D82A}">
                    <a16:rowId xmlns:a16="http://schemas.microsoft.com/office/drawing/2014/main" val="3521830632"/>
                  </a:ext>
                </a:extLst>
              </a:tr>
              <a:tr h="266927">
                <a:tc>
                  <a:txBody>
                    <a:bodyPr/>
                    <a:lstStyle/>
                    <a:p>
                      <a:pPr algn="l" fontAlgn="b"/>
                      <a:r>
                        <a:rPr lang="en-US" sz="1400" u="none" strike="noStrike" dirty="0">
                          <a:effectLst/>
                          <a:latin typeface="Times New Roman" panose="02020603050405020304" pitchFamily="18" charset="0"/>
                        </a:rPr>
                        <a:t>Muscling (intramuscular)</a:t>
                      </a:r>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19</a:t>
                      </a:r>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0.2%</a:t>
                      </a:r>
                      <a:endParaRPr lang="en-US" sz="1400" b="0" i="0" u="none" strike="noStrike" dirty="0">
                        <a:solidFill>
                          <a:srgbClr val="000000"/>
                        </a:solidFill>
                        <a:effectLst/>
                        <a:latin typeface="Times New Roman" panose="02020603050405020304" pitchFamily="18" charset="0"/>
                      </a:endParaRPr>
                    </a:p>
                  </a:txBody>
                  <a:tcPr marL="11895" marR="11895" marT="11895" marB="0" anchor="b"/>
                </a:tc>
                <a:extLst>
                  <a:ext uri="{0D108BD9-81ED-4DB2-BD59-A6C34878D82A}">
                    <a16:rowId xmlns:a16="http://schemas.microsoft.com/office/drawing/2014/main" val="2463492266"/>
                  </a:ext>
                </a:extLst>
              </a:tr>
              <a:tr h="266927">
                <a:tc>
                  <a:txBody>
                    <a:bodyPr/>
                    <a:lstStyle/>
                    <a:p>
                      <a:pPr algn="l" fontAlgn="b"/>
                      <a:r>
                        <a:rPr lang="en-US" sz="1400" u="none" strike="noStrike" dirty="0">
                          <a:effectLst/>
                          <a:latin typeface="Times New Roman" panose="02020603050405020304" pitchFamily="18" charset="0"/>
                        </a:rPr>
                        <a:t>Booty Bumping / Boofing (intrarectal)</a:t>
                      </a:r>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1004</a:t>
                      </a:r>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9.6%</a:t>
                      </a:r>
                      <a:endParaRPr lang="en-US" sz="1400" b="0" i="0" u="none" strike="noStrike" dirty="0">
                        <a:solidFill>
                          <a:srgbClr val="000000"/>
                        </a:solidFill>
                        <a:effectLst/>
                        <a:latin typeface="Times New Roman" panose="02020603050405020304" pitchFamily="18" charset="0"/>
                      </a:endParaRPr>
                    </a:p>
                  </a:txBody>
                  <a:tcPr marL="11895" marR="11895" marT="11895" marB="0" anchor="b"/>
                </a:tc>
                <a:extLst>
                  <a:ext uri="{0D108BD9-81ED-4DB2-BD59-A6C34878D82A}">
                    <a16:rowId xmlns:a16="http://schemas.microsoft.com/office/drawing/2014/main" val="1935506889"/>
                  </a:ext>
                </a:extLst>
              </a:tr>
              <a:tr h="266927">
                <a:tc>
                  <a:txBody>
                    <a:bodyPr/>
                    <a:lstStyle/>
                    <a:p>
                      <a:pPr algn="l" fontAlgn="b"/>
                      <a:r>
                        <a:rPr lang="en-US" sz="1400" u="none" strike="noStrike" dirty="0">
                          <a:effectLst/>
                          <a:latin typeface="Times New Roman" panose="02020603050405020304" pitchFamily="18" charset="0"/>
                        </a:rPr>
                        <a:t>Injection (intravenous)</a:t>
                      </a:r>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2935</a:t>
                      </a:r>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28.0%</a:t>
                      </a:r>
                      <a:endParaRPr lang="en-US" sz="1400" b="0" i="0" u="none" strike="noStrike" dirty="0">
                        <a:solidFill>
                          <a:srgbClr val="000000"/>
                        </a:solidFill>
                        <a:effectLst/>
                        <a:latin typeface="Times New Roman" panose="02020603050405020304" pitchFamily="18" charset="0"/>
                      </a:endParaRPr>
                    </a:p>
                  </a:txBody>
                  <a:tcPr marL="11895" marR="11895" marT="11895" marB="0" anchor="b"/>
                </a:tc>
                <a:extLst>
                  <a:ext uri="{0D108BD9-81ED-4DB2-BD59-A6C34878D82A}">
                    <a16:rowId xmlns:a16="http://schemas.microsoft.com/office/drawing/2014/main" val="1393340223"/>
                  </a:ext>
                </a:extLst>
              </a:tr>
              <a:tr h="266927">
                <a:tc>
                  <a:txBody>
                    <a:bodyPr/>
                    <a:lstStyle/>
                    <a:p>
                      <a:pPr algn="l" fontAlgn="b"/>
                      <a:r>
                        <a:rPr lang="en-US" sz="1400" u="none" strike="noStrike" dirty="0">
                          <a:effectLst/>
                          <a:latin typeface="Times New Roman" panose="02020603050405020304" pitchFamily="18" charset="0"/>
                        </a:rPr>
                        <a:t>Other</a:t>
                      </a:r>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5</a:t>
                      </a:r>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0.0%</a:t>
                      </a:r>
                      <a:endParaRPr lang="en-US" sz="1400" b="0" i="0" u="none" strike="noStrike" dirty="0">
                        <a:solidFill>
                          <a:srgbClr val="000000"/>
                        </a:solidFill>
                        <a:effectLst/>
                        <a:latin typeface="Times New Roman" panose="02020603050405020304" pitchFamily="18" charset="0"/>
                      </a:endParaRPr>
                    </a:p>
                  </a:txBody>
                  <a:tcPr marL="11895" marR="11895" marT="11895" marB="0" anchor="b"/>
                </a:tc>
                <a:extLst>
                  <a:ext uri="{0D108BD9-81ED-4DB2-BD59-A6C34878D82A}">
                    <a16:rowId xmlns:a16="http://schemas.microsoft.com/office/drawing/2014/main" val="3052705462"/>
                  </a:ext>
                </a:extLst>
              </a:tr>
              <a:tr h="266927">
                <a:tc>
                  <a:txBody>
                    <a:bodyPr/>
                    <a:lstStyle/>
                    <a:p>
                      <a:pPr algn="l" fontAlgn="b"/>
                      <a:r>
                        <a:rPr lang="en-US" sz="1400" u="none" strike="noStrike" dirty="0">
                          <a:effectLst/>
                          <a:latin typeface="Times New Roman" panose="02020603050405020304" pitchFamily="18" charset="0"/>
                        </a:rPr>
                        <a:t>Unknown</a:t>
                      </a:r>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5</a:t>
                      </a:r>
                      <a:endParaRPr lang="en-US" sz="1400" b="0"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0.0%</a:t>
                      </a:r>
                      <a:endParaRPr lang="en-US" sz="1400" b="0" i="0" u="none" strike="noStrike" dirty="0">
                        <a:solidFill>
                          <a:srgbClr val="000000"/>
                        </a:solidFill>
                        <a:effectLst/>
                        <a:latin typeface="Times New Roman" panose="02020603050405020304" pitchFamily="18" charset="0"/>
                      </a:endParaRPr>
                    </a:p>
                  </a:txBody>
                  <a:tcPr marL="11895" marR="11895" marT="11895" marB="0" anchor="b"/>
                </a:tc>
                <a:extLst>
                  <a:ext uri="{0D108BD9-81ED-4DB2-BD59-A6C34878D82A}">
                    <a16:rowId xmlns:a16="http://schemas.microsoft.com/office/drawing/2014/main" val="2122216287"/>
                  </a:ext>
                </a:extLst>
              </a:tr>
              <a:tr h="266927">
                <a:tc>
                  <a:txBody>
                    <a:bodyPr/>
                    <a:lstStyle/>
                    <a:p>
                      <a:pPr algn="l" fontAlgn="b"/>
                      <a:r>
                        <a:rPr lang="en-US" sz="1400" u="none" strike="noStrike" dirty="0">
                          <a:effectLst/>
                          <a:latin typeface="Times New Roman" panose="02020603050405020304" pitchFamily="18" charset="0"/>
                        </a:rPr>
                        <a:t>Total</a:t>
                      </a:r>
                      <a:endParaRPr lang="en-US" sz="1400" b="1"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10492</a:t>
                      </a:r>
                      <a:endParaRPr lang="en-US" sz="1400" b="1" i="0" u="none" strike="noStrike" dirty="0">
                        <a:solidFill>
                          <a:srgbClr val="000000"/>
                        </a:solidFill>
                        <a:effectLst/>
                        <a:latin typeface="Times New Roman" panose="02020603050405020304" pitchFamily="18" charset="0"/>
                      </a:endParaRPr>
                    </a:p>
                  </a:txBody>
                  <a:tcPr marL="11895" marR="11895" marT="11895" marB="0" anchor="b"/>
                </a:tc>
                <a:tc>
                  <a:txBody>
                    <a:bodyPr/>
                    <a:lstStyle/>
                    <a:p>
                      <a:pPr algn="r" fontAlgn="b"/>
                      <a:r>
                        <a:rPr lang="en-US" sz="1400" u="none" strike="noStrike" dirty="0">
                          <a:effectLst/>
                          <a:latin typeface="Times New Roman" panose="02020603050405020304" pitchFamily="18" charset="0"/>
                        </a:rPr>
                        <a:t>100.0%</a:t>
                      </a:r>
                      <a:endParaRPr lang="en-US" sz="1400" b="0" i="0" u="none" strike="noStrike" dirty="0">
                        <a:solidFill>
                          <a:srgbClr val="000000"/>
                        </a:solidFill>
                        <a:effectLst/>
                        <a:latin typeface="Times New Roman" panose="02020603050405020304" pitchFamily="18" charset="0"/>
                      </a:endParaRPr>
                    </a:p>
                  </a:txBody>
                  <a:tcPr marL="11895" marR="11895" marT="11895" marB="0" anchor="b"/>
                </a:tc>
                <a:extLst>
                  <a:ext uri="{0D108BD9-81ED-4DB2-BD59-A6C34878D82A}">
                    <a16:rowId xmlns:a16="http://schemas.microsoft.com/office/drawing/2014/main" val="3248248481"/>
                  </a:ext>
                </a:extLst>
              </a:tr>
            </a:tbl>
          </a:graphicData>
        </a:graphic>
      </p:graphicFrame>
    </p:spTree>
    <p:extLst>
      <p:ext uri="{BB962C8B-B14F-4D97-AF65-F5344CB8AC3E}">
        <p14:creationId xmlns:p14="http://schemas.microsoft.com/office/powerpoint/2010/main" val="1435879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2" name="Rectangle 11">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nvGrpSpPr>
          <p:cNvPr id="14" name="Group 13">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6" name="Freeform: Shape 15">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7" name="Freeform: Shape 16">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sp>
        <p:nvSpPr>
          <p:cNvPr id="2" name="Title 1">
            <a:extLst>
              <a:ext uri="{FF2B5EF4-FFF2-40B4-BE49-F238E27FC236}">
                <a16:creationId xmlns:a16="http://schemas.microsoft.com/office/drawing/2014/main" id="{B28E9E1F-9B4F-14A4-E254-A07B48998133}"/>
              </a:ext>
            </a:extLst>
          </p:cNvPr>
          <p:cNvSpPr>
            <a:spLocks noGrp="1"/>
          </p:cNvSpPr>
          <p:nvPr>
            <p:ph type="title"/>
          </p:nvPr>
        </p:nvSpPr>
        <p:spPr>
          <a:xfrm>
            <a:off x="804672" y="3121701"/>
            <a:ext cx="3658053" cy="1786515"/>
          </a:xfrm>
        </p:spPr>
        <p:txBody>
          <a:bodyPr vert="horz" lIns="91440" tIns="45720" rIns="91440" bIns="45720" rtlCol="0" anchor="t">
            <a:normAutofit/>
          </a:bodyPr>
          <a:lstStyle/>
          <a:p>
            <a:r>
              <a:rPr lang="en-US" sz="2800" kern="1200" dirty="0">
                <a:solidFill>
                  <a:schemeClr val="tx2"/>
                </a:solidFill>
                <a:ea typeface="+mj-ea"/>
                <a:cs typeface="+mj-cs"/>
              </a:rPr>
              <a:t>Connecticut was our top state from August-October 2024</a:t>
            </a:r>
          </a:p>
        </p:txBody>
      </p:sp>
      <p:graphicFrame>
        <p:nvGraphicFramePr>
          <p:cNvPr id="5" name="Content Placeholder 4">
            <a:extLst>
              <a:ext uri="{FF2B5EF4-FFF2-40B4-BE49-F238E27FC236}">
                <a16:creationId xmlns:a16="http://schemas.microsoft.com/office/drawing/2014/main" id="{AE7B0464-BBA6-C205-E04E-01BDB624CF91}"/>
              </a:ext>
            </a:extLst>
          </p:cNvPr>
          <p:cNvGraphicFramePr>
            <a:graphicFrameLocks noGrp="1"/>
          </p:cNvGraphicFramePr>
          <p:nvPr>
            <p:ph sz="half" idx="1"/>
            <p:extLst>
              <p:ext uri="{D42A27DB-BD31-4B8C-83A1-F6EECF244321}">
                <p14:modId xmlns:p14="http://schemas.microsoft.com/office/powerpoint/2010/main" val="451660146"/>
              </p:ext>
            </p:extLst>
          </p:nvPr>
        </p:nvGraphicFramePr>
        <p:xfrm>
          <a:off x="6602278" y="84375"/>
          <a:ext cx="4785050" cy="6773625"/>
        </p:xfrm>
        <a:graphic>
          <a:graphicData uri="http://schemas.openxmlformats.org/drawingml/2006/table">
            <a:tbl>
              <a:tblPr firstRow="1" bandRow="1">
                <a:tableStyleId>{5C22544A-7EE6-4342-B048-85BDC9FD1C3A}</a:tableStyleId>
              </a:tblPr>
              <a:tblGrid>
                <a:gridCol w="1939404">
                  <a:extLst>
                    <a:ext uri="{9D8B030D-6E8A-4147-A177-3AD203B41FA5}">
                      <a16:colId xmlns:a16="http://schemas.microsoft.com/office/drawing/2014/main" val="3140217331"/>
                    </a:ext>
                  </a:extLst>
                </a:gridCol>
                <a:gridCol w="1151613">
                  <a:extLst>
                    <a:ext uri="{9D8B030D-6E8A-4147-A177-3AD203B41FA5}">
                      <a16:colId xmlns:a16="http://schemas.microsoft.com/office/drawing/2014/main" val="2468197465"/>
                    </a:ext>
                  </a:extLst>
                </a:gridCol>
                <a:gridCol w="1694033">
                  <a:extLst>
                    <a:ext uri="{9D8B030D-6E8A-4147-A177-3AD203B41FA5}">
                      <a16:colId xmlns:a16="http://schemas.microsoft.com/office/drawing/2014/main" val="1486363058"/>
                    </a:ext>
                  </a:extLst>
                </a:gridCol>
              </a:tblGrid>
              <a:tr h="220425">
                <a:tc>
                  <a:txBody>
                    <a:bodyPr/>
                    <a:lstStyle/>
                    <a:p>
                      <a:pPr algn="l" fontAlgn="b"/>
                      <a:r>
                        <a:rPr lang="en-US" sz="1600" u="none" strike="noStrike" dirty="0">
                          <a:effectLst/>
                          <a:latin typeface="Times New Roman" panose="02020603050405020304" pitchFamily="18" charset="0"/>
                        </a:rPr>
                        <a:t> </a:t>
                      </a:r>
                      <a:endParaRPr lang="en-US" sz="1600" b="1"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l" fontAlgn="b"/>
                      <a:r>
                        <a:rPr lang="en-US" sz="1600" u="none" strike="noStrike" dirty="0">
                          <a:effectLst/>
                          <a:latin typeface="Times New Roman" panose="02020603050405020304" pitchFamily="18" charset="0"/>
                        </a:rPr>
                        <a:t>Count</a:t>
                      </a:r>
                      <a:endParaRPr lang="en-US" sz="1600" b="1"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l" fontAlgn="b"/>
                      <a:r>
                        <a:rPr lang="en-US" sz="1600" u="none" strike="noStrike" dirty="0">
                          <a:effectLst/>
                          <a:latin typeface="Times New Roman" panose="02020603050405020304" pitchFamily="18" charset="0"/>
                        </a:rPr>
                        <a:t>% of Total</a:t>
                      </a:r>
                      <a:endParaRPr lang="en-US" sz="1600" b="1" i="0" u="none" strike="noStrike" dirty="0">
                        <a:solidFill>
                          <a:srgbClr val="000000"/>
                        </a:solidFill>
                        <a:effectLst/>
                        <a:latin typeface="Times New Roman" panose="02020603050405020304" pitchFamily="18" charset="0"/>
                      </a:endParaRPr>
                    </a:p>
                  </a:txBody>
                  <a:tcPr marL="7035" marR="7035" marT="7035" marB="0" anchor="b"/>
                </a:tc>
                <a:extLst>
                  <a:ext uri="{0D108BD9-81ED-4DB2-BD59-A6C34878D82A}">
                    <a16:rowId xmlns:a16="http://schemas.microsoft.com/office/drawing/2014/main" val="1519924692"/>
                  </a:ext>
                </a:extLst>
              </a:tr>
              <a:tr h="220425">
                <a:tc>
                  <a:txBody>
                    <a:bodyPr/>
                    <a:lstStyle/>
                    <a:p>
                      <a:pPr algn="l" fontAlgn="b"/>
                      <a:r>
                        <a:rPr lang="en-US" sz="1600" u="none" strike="noStrike" dirty="0">
                          <a:effectLst/>
                          <a:latin typeface="Times New Roman" panose="02020603050405020304" pitchFamily="18" charset="0"/>
                        </a:rPr>
                        <a:t>CT</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619</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22.0%</a:t>
                      </a:r>
                      <a:endParaRPr lang="en-US" sz="1600" b="0" i="0" u="none" strike="noStrike" dirty="0">
                        <a:solidFill>
                          <a:srgbClr val="000000"/>
                        </a:solidFill>
                        <a:effectLst/>
                        <a:latin typeface="Times New Roman" panose="02020603050405020304" pitchFamily="18" charset="0"/>
                      </a:endParaRPr>
                    </a:p>
                  </a:txBody>
                  <a:tcPr marL="7035" marR="7035" marT="7035" marB="0" anchor="b"/>
                </a:tc>
                <a:extLst>
                  <a:ext uri="{0D108BD9-81ED-4DB2-BD59-A6C34878D82A}">
                    <a16:rowId xmlns:a16="http://schemas.microsoft.com/office/drawing/2014/main" val="1766937399"/>
                  </a:ext>
                </a:extLst>
              </a:tr>
              <a:tr h="220425">
                <a:tc>
                  <a:txBody>
                    <a:bodyPr/>
                    <a:lstStyle/>
                    <a:p>
                      <a:pPr algn="l" fontAlgn="b"/>
                      <a:r>
                        <a:rPr lang="en-US" sz="1600" u="none" strike="noStrike" dirty="0">
                          <a:effectLst/>
                          <a:latin typeface="Times New Roman" panose="02020603050405020304" pitchFamily="18" charset="0"/>
                        </a:rPr>
                        <a:t>WA</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559</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19.8%</a:t>
                      </a:r>
                      <a:endParaRPr lang="en-US" sz="1600" b="0" i="0" u="none" strike="noStrike" dirty="0">
                        <a:solidFill>
                          <a:srgbClr val="000000"/>
                        </a:solidFill>
                        <a:effectLst/>
                        <a:latin typeface="Times New Roman" panose="02020603050405020304" pitchFamily="18" charset="0"/>
                      </a:endParaRPr>
                    </a:p>
                  </a:txBody>
                  <a:tcPr marL="7035" marR="7035" marT="7035" marB="0" anchor="b"/>
                </a:tc>
                <a:extLst>
                  <a:ext uri="{0D108BD9-81ED-4DB2-BD59-A6C34878D82A}">
                    <a16:rowId xmlns:a16="http://schemas.microsoft.com/office/drawing/2014/main" val="413293206"/>
                  </a:ext>
                </a:extLst>
              </a:tr>
              <a:tr h="220425">
                <a:tc>
                  <a:txBody>
                    <a:bodyPr/>
                    <a:lstStyle/>
                    <a:p>
                      <a:pPr algn="l" fontAlgn="b"/>
                      <a:r>
                        <a:rPr lang="en-US" sz="1600" u="none" strike="noStrike" dirty="0">
                          <a:effectLst/>
                          <a:latin typeface="Times New Roman" panose="02020603050405020304" pitchFamily="18" charset="0"/>
                        </a:rPr>
                        <a:t>IA</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503</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17.8%</a:t>
                      </a:r>
                      <a:endParaRPr lang="en-US" sz="1600" b="0" i="0" u="none" strike="noStrike" dirty="0">
                        <a:solidFill>
                          <a:srgbClr val="000000"/>
                        </a:solidFill>
                        <a:effectLst/>
                        <a:latin typeface="Times New Roman" panose="02020603050405020304" pitchFamily="18" charset="0"/>
                      </a:endParaRPr>
                    </a:p>
                  </a:txBody>
                  <a:tcPr marL="7035" marR="7035" marT="7035" marB="0" anchor="b"/>
                </a:tc>
                <a:extLst>
                  <a:ext uri="{0D108BD9-81ED-4DB2-BD59-A6C34878D82A}">
                    <a16:rowId xmlns:a16="http://schemas.microsoft.com/office/drawing/2014/main" val="2761825728"/>
                  </a:ext>
                </a:extLst>
              </a:tr>
              <a:tr h="220425">
                <a:tc>
                  <a:txBody>
                    <a:bodyPr/>
                    <a:lstStyle/>
                    <a:p>
                      <a:pPr algn="l" fontAlgn="b"/>
                      <a:r>
                        <a:rPr lang="en-US" sz="1600" u="none" strike="noStrike" dirty="0">
                          <a:effectLst/>
                          <a:latin typeface="Times New Roman" panose="02020603050405020304" pitchFamily="18" charset="0"/>
                        </a:rPr>
                        <a:t>OUT</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351</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12.5%</a:t>
                      </a:r>
                      <a:endParaRPr lang="en-US" sz="1600" b="0" i="0" u="none" strike="noStrike" dirty="0">
                        <a:solidFill>
                          <a:srgbClr val="000000"/>
                        </a:solidFill>
                        <a:effectLst/>
                        <a:latin typeface="Times New Roman" panose="02020603050405020304" pitchFamily="18" charset="0"/>
                      </a:endParaRPr>
                    </a:p>
                  </a:txBody>
                  <a:tcPr marL="7035" marR="7035" marT="7035" marB="0" anchor="b"/>
                </a:tc>
                <a:extLst>
                  <a:ext uri="{0D108BD9-81ED-4DB2-BD59-A6C34878D82A}">
                    <a16:rowId xmlns:a16="http://schemas.microsoft.com/office/drawing/2014/main" val="970367661"/>
                  </a:ext>
                </a:extLst>
              </a:tr>
              <a:tr h="220425">
                <a:tc>
                  <a:txBody>
                    <a:bodyPr/>
                    <a:lstStyle/>
                    <a:p>
                      <a:pPr algn="l" fontAlgn="b"/>
                      <a:r>
                        <a:rPr lang="en-US" sz="1600" u="none" strike="noStrike" dirty="0">
                          <a:effectLst/>
                          <a:latin typeface="Times New Roman" panose="02020603050405020304" pitchFamily="18" charset="0"/>
                        </a:rPr>
                        <a:t>VT</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345</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12.2%</a:t>
                      </a:r>
                      <a:endParaRPr lang="en-US" sz="1600" b="0" i="0" u="none" strike="noStrike" dirty="0">
                        <a:solidFill>
                          <a:srgbClr val="000000"/>
                        </a:solidFill>
                        <a:effectLst/>
                        <a:latin typeface="Times New Roman" panose="02020603050405020304" pitchFamily="18" charset="0"/>
                      </a:endParaRPr>
                    </a:p>
                  </a:txBody>
                  <a:tcPr marL="7035" marR="7035" marT="7035" marB="0" anchor="b"/>
                </a:tc>
                <a:extLst>
                  <a:ext uri="{0D108BD9-81ED-4DB2-BD59-A6C34878D82A}">
                    <a16:rowId xmlns:a16="http://schemas.microsoft.com/office/drawing/2014/main" val="3487396245"/>
                  </a:ext>
                </a:extLst>
              </a:tr>
              <a:tr h="220425">
                <a:tc>
                  <a:txBody>
                    <a:bodyPr/>
                    <a:lstStyle/>
                    <a:p>
                      <a:pPr algn="l" fontAlgn="b"/>
                      <a:r>
                        <a:rPr lang="en-US" sz="1600" u="none" strike="noStrike" dirty="0">
                          <a:effectLst/>
                          <a:latin typeface="Times New Roman" panose="02020603050405020304" pitchFamily="18" charset="0"/>
                        </a:rPr>
                        <a:t>FL</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172</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6.1%</a:t>
                      </a:r>
                      <a:endParaRPr lang="en-US" sz="1600" b="0" i="0" u="none" strike="noStrike" dirty="0">
                        <a:solidFill>
                          <a:srgbClr val="000000"/>
                        </a:solidFill>
                        <a:effectLst/>
                        <a:latin typeface="Times New Roman" panose="02020603050405020304" pitchFamily="18" charset="0"/>
                      </a:endParaRPr>
                    </a:p>
                  </a:txBody>
                  <a:tcPr marL="7035" marR="7035" marT="7035" marB="0" anchor="b"/>
                </a:tc>
                <a:extLst>
                  <a:ext uri="{0D108BD9-81ED-4DB2-BD59-A6C34878D82A}">
                    <a16:rowId xmlns:a16="http://schemas.microsoft.com/office/drawing/2014/main" val="473711742"/>
                  </a:ext>
                </a:extLst>
              </a:tr>
              <a:tr h="220425">
                <a:tc>
                  <a:txBody>
                    <a:bodyPr/>
                    <a:lstStyle/>
                    <a:p>
                      <a:pPr algn="l" fontAlgn="b"/>
                      <a:r>
                        <a:rPr lang="en-US" sz="1600" u="none" strike="noStrike" dirty="0">
                          <a:effectLst/>
                          <a:latin typeface="Times New Roman" panose="02020603050405020304" pitchFamily="18" charset="0"/>
                        </a:rPr>
                        <a:t>TX</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67</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2.4%</a:t>
                      </a:r>
                      <a:endParaRPr lang="en-US" sz="1600" b="0" i="0" u="none" strike="noStrike" dirty="0">
                        <a:solidFill>
                          <a:srgbClr val="000000"/>
                        </a:solidFill>
                        <a:effectLst/>
                        <a:latin typeface="Times New Roman" panose="02020603050405020304" pitchFamily="18" charset="0"/>
                      </a:endParaRPr>
                    </a:p>
                  </a:txBody>
                  <a:tcPr marL="7035" marR="7035" marT="7035" marB="0" anchor="b"/>
                </a:tc>
                <a:extLst>
                  <a:ext uri="{0D108BD9-81ED-4DB2-BD59-A6C34878D82A}">
                    <a16:rowId xmlns:a16="http://schemas.microsoft.com/office/drawing/2014/main" val="2367335454"/>
                  </a:ext>
                </a:extLst>
              </a:tr>
              <a:tr h="220425">
                <a:tc>
                  <a:txBody>
                    <a:bodyPr/>
                    <a:lstStyle/>
                    <a:p>
                      <a:pPr algn="l" fontAlgn="b"/>
                      <a:r>
                        <a:rPr lang="en-US" sz="1600" u="none" strike="noStrike" dirty="0">
                          <a:effectLst/>
                          <a:latin typeface="Times New Roman" panose="02020603050405020304" pitchFamily="18" charset="0"/>
                        </a:rPr>
                        <a:t>VA</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45</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1.6%</a:t>
                      </a:r>
                      <a:endParaRPr lang="en-US" sz="1600" b="0" i="0" u="none" strike="noStrike" dirty="0">
                        <a:solidFill>
                          <a:srgbClr val="000000"/>
                        </a:solidFill>
                        <a:effectLst/>
                        <a:latin typeface="Times New Roman" panose="02020603050405020304" pitchFamily="18" charset="0"/>
                      </a:endParaRPr>
                    </a:p>
                  </a:txBody>
                  <a:tcPr marL="7035" marR="7035" marT="7035" marB="0" anchor="b"/>
                </a:tc>
                <a:extLst>
                  <a:ext uri="{0D108BD9-81ED-4DB2-BD59-A6C34878D82A}">
                    <a16:rowId xmlns:a16="http://schemas.microsoft.com/office/drawing/2014/main" val="1179437118"/>
                  </a:ext>
                </a:extLst>
              </a:tr>
              <a:tr h="220425">
                <a:tc>
                  <a:txBody>
                    <a:bodyPr/>
                    <a:lstStyle/>
                    <a:p>
                      <a:pPr algn="l" fontAlgn="b"/>
                      <a:r>
                        <a:rPr lang="en-US" sz="1600" u="none" strike="noStrike" dirty="0">
                          <a:effectLst/>
                          <a:latin typeface="Times New Roman" panose="02020603050405020304" pitchFamily="18" charset="0"/>
                        </a:rPr>
                        <a:t>MA</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36</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1.3%</a:t>
                      </a:r>
                      <a:endParaRPr lang="en-US" sz="1600" b="0" i="0" u="none" strike="noStrike" dirty="0">
                        <a:solidFill>
                          <a:srgbClr val="000000"/>
                        </a:solidFill>
                        <a:effectLst/>
                        <a:latin typeface="Times New Roman" panose="02020603050405020304" pitchFamily="18" charset="0"/>
                      </a:endParaRPr>
                    </a:p>
                  </a:txBody>
                  <a:tcPr marL="7035" marR="7035" marT="7035" marB="0" anchor="b"/>
                </a:tc>
                <a:extLst>
                  <a:ext uri="{0D108BD9-81ED-4DB2-BD59-A6C34878D82A}">
                    <a16:rowId xmlns:a16="http://schemas.microsoft.com/office/drawing/2014/main" val="3467478502"/>
                  </a:ext>
                </a:extLst>
              </a:tr>
              <a:tr h="220425">
                <a:tc>
                  <a:txBody>
                    <a:bodyPr/>
                    <a:lstStyle/>
                    <a:p>
                      <a:pPr algn="l" fontAlgn="b"/>
                      <a:r>
                        <a:rPr lang="en-US" sz="1600" u="none" strike="noStrike" dirty="0">
                          <a:effectLst/>
                          <a:latin typeface="Times New Roman" panose="02020603050405020304" pitchFamily="18" charset="0"/>
                        </a:rPr>
                        <a:t>ID</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32</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1.1%</a:t>
                      </a:r>
                      <a:endParaRPr lang="en-US" sz="1600" b="0" i="0" u="none" strike="noStrike" dirty="0">
                        <a:solidFill>
                          <a:srgbClr val="000000"/>
                        </a:solidFill>
                        <a:effectLst/>
                        <a:latin typeface="Times New Roman" panose="02020603050405020304" pitchFamily="18" charset="0"/>
                      </a:endParaRPr>
                    </a:p>
                  </a:txBody>
                  <a:tcPr marL="7035" marR="7035" marT="7035" marB="0" anchor="b"/>
                </a:tc>
                <a:extLst>
                  <a:ext uri="{0D108BD9-81ED-4DB2-BD59-A6C34878D82A}">
                    <a16:rowId xmlns:a16="http://schemas.microsoft.com/office/drawing/2014/main" val="1951436976"/>
                  </a:ext>
                </a:extLst>
              </a:tr>
              <a:tr h="220425">
                <a:tc>
                  <a:txBody>
                    <a:bodyPr/>
                    <a:lstStyle/>
                    <a:p>
                      <a:pPr algn="l" fontAlgn="b"/>
                      <a:r>
                        <a:rPr lang="en-US" sz="1600" u="none" strike="noStrike" dirty="0">
                          <a:effectLst/>
                          <a:latin typeface="Times New Roman" panose="02020603050405020304" pitchFamily="18" charset="0"/>
                        </a:rPr>
                        <a:t>TN</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15</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0.5%</a:t>
                      </a:r>
                      <a:endParaRPr lang="en-US" sz="1600" b="0" i="0" u="none" strike="noStrike" dirty="0">
                        <a:solidFill>
                          <a:srgbClr val="000000"/>
                        </a:solidFill>
                        <a:effectLst/>
                        <a:latin typeface="Times New Roman" panose="02020603050405020304" pitchFamily="18" charset="0"/>
                      </a:endParaRPr>
                    </a:p>
                  </a:txBody>
                  <a:tcPr marL="7035" marR="7035" marT="7035" marB="0" anchor="b"/>
                </a:tc>
                <a:extLst>
                  <a:ext uri="{0D108BD9-81ED-4DB2-BD59-A6C34878D82A}">
                    <a16:rowId xmlns:a16="http://schemas.microsoft.com/office/drawing/2014/main" val="1978912992"/>
                  </a:ext>
                </a:extLst>
              </a:tr>
              <a:tr h="220425">
                <a:tc>
                  <a:txBody>
                    <a:bodyPr/>
                    <a:lstStyle/>
                    <a:p>
                      <a:pPr algn="l" fontAlgn="b"/>
                      <a:r>
                        <a:rPr lang="en-US" sz="1600" u="none" strike="noStrike" dirty="0">
                          <a:effectLst/>
                          <a:latin typeface="Times New Roman" panose="02020603050405020304" pitchFamily="18" charset="0"/>
                        </a:rPr>
                        <a:t>PA</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15</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0.5%</a:t>
                      </a:r>
                      <a:endParaRPr lang="en-US" sz="1600" b="0" i="0" u="none" strike="noStrike" dirty="0">
                        <a:solidFill>
                          <a:srgbClr val="000000"/>
                        </a:solidFill>
                        <a:effectLst/>
                        <a:latin typeface="Times New Roman" panose="02020603050405020304" pitchFamily="18" charset="0"/>
                      </a:endParaRPr>
                    </a:p>
                  </a:txBody>
                  <a:tcPr marL="7035" marR="7035" marT="7035" marB="0" anchor="b"/>
                </a:tc>
                <a:extLst>
                  <a:ext uri="{0D108BD9-81ED-4DB2-BD59-A6C34878D82A}">
                    <a16:rowId xmlns:a16="http://schemas.microsoft.com/office/drawing/2014/main" val="3648608890"/>
                  </a:ext>
                </a:extLst>
              </a:tr>
              <a:tr h="220425">
                <a:tc>
                  <a:txBody>
                    <a:bodyPr/>
                    <a:lstStyle/>
                    <a:p>
                      <a:pPr algn="l" fontAlgn="b"/>
                      <a:r>
                        <a:rPr lang="en-US" sz="1600" u="none" strike="noStrike" dirty="0">
                          <a:effectLst/>
                          <a:latin typeface="Times New Roman" panose="02020603050405020304" pitchFamily="18" charset="0"/>
                        </a:rPr>
                        <a:t>IN</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15</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0.5%</a:t>
                      </a:r>
                      <a:endParaRPr lang="en-US" sz="1600" b="0" i="0" u="none" strike="noStrike" dirty="0">
                        <a:solidFill>
                          <a:srgbClr val="000000"/>
                        </a:solidFill>
                        <a:effectLst/>
                        <a:latin typeface="Times New Roman" panose="02020603050405020304" pitchFamily="18" charset="0"/>
                      </a:endParaRPr>
                    </a:p>
                  </a:txBody>
                  <a:tcPr marL="7035" marR="7035" marT="7035" marB="0" anchor="b"/>
                </a:tc>
                <a:extLst>
                  <a:ext uri="{0D108BD9-81ED-4DB2-BD59-A6C34878D82A}">
                    <a16:rowId xmlns:a16="http://schemas.microsoft.com/office/drawing/2014/main" val="2659154922"/>
                  </a:ext>
                </a:extLst>
              </a:tr>
              <a:tr h="220425">
                <a:tc>
                  <a:txBody>
                    <a:bodyPr/>
                    <a:lstStyle/>
                    <a:p>
                      <a:pPr algn="l" fontAlgn="b"/>
                      <a:r>
                        <a:rPr lang="en-US" sz="1600" u="none" strike="noStrike" dirty="0">
                          <a:effectLst/>
                          <a:latin typeface="Times New Roman" panose="02020603050405020304" pitchFamily="18" charset="0"/>
                        </a:rPr>
                        <a:t>NY</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12</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0.4%</a:t>
                      </a:r>
                      <a:endParaRPr lang="en-US" sz="1600" b="0" i="0" u="none" strike="noStrike" dirty="0">
                        <a:solidFill>
                          <a:srgbClr val="000000"/>
                        </a:solidFill>
                        <a:effectLst/>
                        <a:latin typeface="Times New Roman" panose="02020603050405020304" pitchFamily="18" charset="0"/>
                      </a:endParaRPr>
                    </a:p>
                  </a:txBody>
                  <a:tcPr marL="7035" marR="7035" marT="7035" marB="0" anchor="b"/>
                </a:tc>
                <a:extLst>
                  <a:ext uri="{0D108BD9-81ED-4DB2-BD59-A6C34878D82A}">
                    <a16:rowId xmlns:a16="http://schemas.microsoft.com/office/drawing/2014/main" val="1134125140"/>
                  </a:ext>
                </a:extLst>
              </a:tr>
              <a:tr h="220425">
                <a:tc>
                  <a:txBody>
                    <a:bodyPr/>
                    <a:lstStyle/>
                    <a:p>
                      <a:pPr algn="l" fontAlgn="b"/>
                      <a:r>
                        <a:rPr lang="en-US" sz="1600" u="none" strike="noStrike" dirty="0">
                          <a:effectLst/>
                          <a:latin typeface="Times New Roman" panose="02020603050405020304" pitchFamily="18" charset="0"/>
                        </a:rPr>
                        <a:t>CO</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8</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0.3%</a:t>
                      </a:r>
                      <a:endParaRPr lang="en-US" sz="1600" b="0" i="0" u="none" strike="noStrike" dirty="0">
                        <a:solidFill>
                          <a:srgbClr val="000000"/>
                        </a:solidFill>
                        <a:effectLst/>
                        <a:latin typeface="Times New Roman" panose="02020603050405020304" pitchFamily="18" charset="0"/>
                      </a:endParaRPr>
                    </a:p>
                  </a:txBody>
                  <a:tcPr marL="7035" marR="7035" marT="7035" marB="0" anchor="b"/>
                </a:tc>
                <a:extLst>
                  <a:ext uri="{0D108BD9-81ED-4DB2-BD59-A6C34878D82A}">
                    <a16:rowId xmlns:a16="http://schemas.microsoft.com/office/drawing/2014/main" val="3497048898"/>
                  </a:ext>
                </a:extLst>
              </a:tr>
              <a:tr h="220425">
                <a:tc>
                  <a:txBody>
                    <a:bodyPr/>
                    <a:lstStyle/>
                    <a:p>
                      <a:pPr algn="l" fontAlgn="b"/>
                      <a:r>
                        <a:rPr lang="en-US" sz="1600" u="none" strike="noStrike" dirty="0">
                          <a:effectLst/>
                          <a:latin typeface="Times New Roman" panose="02020603050405020304" pitchFamily="18" charset="0"/>
                        </a:rPr>
                        <a:t>CA</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5</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0.2%</a:t>
                      </a:r>
                      <a:endParaRPr lang="en-US" sz="1600" b="0" i="0" u="none" strike="noStrike" dirty="0">
                        <a:solidFill>
                          <a:srgbClr val="000000"/>
                        </a:solidFill>
                        <a:effectLst/>
                        <a:latin typeface="Times New Roman" panose="02020603050405020304" pitchFamily="18" charset="0"/>
                      </a:endParaRPr>
                    </a:p>
                  </a:txBody>
                  <a:tcPr marL="7035" marR="7035" marT="7035" marB="0" anchor="b"/>
                </a:tc>
                <a:extLst>
                  <a:ext uri="{0D108BD9-81ED-4DB2-BD59-A6C34878D82A}">
                    <a16:rowId xmlns:a16="http://schemas.microsoft.com/office/drawing/2014/main" val="3996489045"/>
                  </a:ext>
                </a:extLst>
              </a:tr>
              <a:tr h="220425">
                <a:tc>
                  <a:txBody>
                    <a:bodyPr/>
                    <a:lstStyle/>
                    <a:p>
                      <a:pPr algn="l" fontAlgn="b"/>
                      <a:r>
                        <a:rPr lang="en-US" sz="1600" u="none" strike="noStrike" dirty="0">
                          <a:effectLst/>
                          <a:latin typeface="Times New Roman" panose="02020603050405020304" pitchFamily="18" charset="0"/>
                        </a:rPr>
                        <a:t>NC</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5</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0.2%</a:t>
                      </a:r>
                      <a:endParaRPr lang="en-US" sz="1600" b="0" i="0" u="none" strike="noStrike" dirty="0">
                        <a:solidFill>
                          <a:srgbClr val="000000"/>
                        </a:solidFill>
                        <a:effectLst/>
                        <a:latin typeface="Times New Roman" panose="02020603050405020304" pitchFamily="18" charset="0"/>
                      </a:endParaRPr>
                    </a:p>
                  </a:txBody>
                  <a:tcPr marL="7035" marR="7035" marT="7035" marB="0" anchor="b"/>
                </a:tc>
                <a:extLst>
                  <a:ext uri="{0D108BD9-81ED-4DB2-BD59-A6C34878D82A}">
                    <a16:rowId xmlns:a16="http://schemas.microsoft.com/office/drawing/2014/main" val="3590439973"/>
                  </a:ext>
                </a:extLst>
              </a:tr>
              <a:tr h="220425">
                <a:tc>
                  <a:txBody>
                    <a:bodyPr/>
                    <a:lstStyle/>
                    <a:p>
                      <a:pPr algn="l" fontAlgn="b"/>
                      <a:r>
                        <a:rPr lang="en-US" sz="1600" u="none" strike="noStrike" dirty="0">
                          <a:effectLst/>
                          <a:latin typeface="Times New Roman" panose="02020603050405020304" pitchFamily="18" charset="0"/>
                        </a:rPr>
                        <a:t>UNK</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4</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0.1%</a:t>
                      </a:r>
                      <a:endParaRPr lang="en-US" sz="1600" b="0" i="0" u="none" strike="noStrike" dirty="0">
                        <a:solidFill>
                          <a:srgbClr val="000000"/>
                        </a:solidFill>
                        <a:effectLst/>
                        <a:latin typeface="Times New Roman" panose="02020603050405020304" pitchFamily="18" charset="0"/>
                      </a:endParaRPr>
                    </a:p>
                  </a:txBody>
                  <a:tcPr marL="7035" marR="7035" marT="7035" marB="0" anchor="b"/>
                </a:tc>
                <a:extLst>
                  <a:ext uri="{0D108BD9-81ED-4DB2-BD59-A6C34878D82A}">
                    <a16:rowId xmlns:a16="http://schemas.microsoft.com/office/drawing/2014/main" val="3256597837"/>
                  </a:ext>
                </a:extLst>
              </a:tr>
              <a:tr h="220425">
                <a:tc>
                  <a:txBody>
                    <a:bodyPr/>
                    <a:lstStyle/>
                    <a:p>
                      <a:pPr algn="l" fontAlgn="b"/>
                      <a:r>
                        <a:rPr lang="en-US" sz="1600" u="none" strike="noStrike" dirty="0">
                          <a:effectLst/>
                          <a:latin typeface="Times New Roman" panose="02020603050405020304" pitchFamily="18" charset="0"/>
                        </a:rPr>
                        <a:t>AZ</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3</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0.1%</a:t>
                      </a:r>
                      <a:endParaRPr lang="en-US" sz="1600" b="0" i="0" u="none" strike="noStrike" dirty="0">
                        <a:solidFill>
                          <a:srgbClr val="000000"/>
                        </a:solidFill>
                        <a:effectLst/>
                        <a:latin typeface="Times New Roman" panose="02020603050405020304" pitchFamily="18" charset="0"/>
                      </a:endParaRPr>
                    </a:p>
                  </a:txBody>
                  <a:tcPr marL="7035" marR="7035" marT="7035" marB="0" anchor="b"/>
                </a:tc>
                <a:extLst>
                  <a:ext uri="{0D108BD9-81ED-4DB2-BD59-A6C34878D82A}">
                    <a16:rowId xmlns:a16="http://schemas.microsoft.com/office/drawing/2014/main" val="2996469646"/>
                  </a:ext>
                </a:extLst>
              </a:tr>
              <a:tr h="220425">
                <a:tc>
                  <a:txBody>
                    <a:bodyPr/>
                    <a:lstStyle/>
                    <a:p>
                      <a:pPr algn="l" fontAlgn="b"/>
                      <a:r>
                        <a:rPr lang="en-US" sz="1600" u="none" strike="noStrike" dirty="0">
                          <a:effectLst/>
                          <a:latin typeface="Times New Roman" panose="02020603050405020304" pitchFamily="18" charset="0"/>
                        </a:rPr>
                        <a:t>OR</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2</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0.1%</a:t>
                      </a:r>
                      <a:endParaRPr lang="en-US" sz="1600" b="0" i="0" u="none" strike="noStrike" dirty="0">
                        <a:solidFill>
                          <a:srgbClr val="000000"/>
                        </a:solidFill>
                        <a:effectLst/>
                        <a:latin typeface="Times New Roman" panose="02020603050405020304" pitchFamily="18" charset="0"/>
                      </a:endParaRPr>
                    </a:p>
                  </a:txBody>
                  <a:tcPr marL="7035" marR="7035" marT="7035" marB="0" anchor="b"/>
                </a:tc>
                <a:extLst>
                  <a:ext uri="{0D108BD9-81ED-4DB2-BD59-A6C34878D82A}">
                    <a16:rowId xmlns:a16="http://schemas.microsoft.com/office/drawing/2014/main" val="659692884"/>
                  </a:ext>
                </a:extLst>
              </a:tr>
              <a:tr h="220425">
                <a:tc>
                  <a:txBody>
                    <a:bodyPr/>
                    <a:lstStyle/>
                    <a:p>
                      <a:pPr algn="l" fontAlgn="b"/>
                      <a:r>
                        <a:rPr lang="en-US" sz="1600" u="none" strike="noStrike" dirty="0">
                          <a:effectLst/>
                          <a:latin typeface="Times New Roman" panose="02020603050405020304" pitchFamily="18" charset="0"/>
                        </a:rPr>
                        <a:t>MO</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2</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0.1%</a:t>
                      </a:r>
                      <a:endParaRPr lang="en-US" sz="1600" b="0" i="0" u="none" strike="noStrike" dirty="0">
                        <a:solidFill>
                          <a:srgbClr val="000000"/>
                        </a:solidFill>
                        <a:effectLst/>
                        <a:latin typeface="Times New Roman" panose="02020603050405020304" pitchFamily="18" charset="0"/>
                      </a:endParaRPr>
                    </a:p>
                  </a:txBody>
                  <a:tcPr marL="7035" marR="7035" marT="7035" marB="0" anchor="b"/>
                </a:tc>
                <a:extLst>
                  <a:ext uri="{0D108BD9-81ED-4DB2-BD59-A6C34878D82A}">
                    <a16:rowId xmlns:a16="http://schemas.microsoft.com/office/drawing/2014/main" val="1102861026"/>
                  </a:ext>
                </a:extLst>
              </a:tr>
              <a:tr h="220425">
                <a:tc>
                  <a:txBody>
                    <a:bodyPr/>
                    <a:lstStyle/>
                    <a:p>
                      <a:pPr algn="l" fontAlgn="b"/>
                      <a:r>
                        <a:rPr lang="en-US" sz="1600" u="none" strike="noStrike" dirty="0">
                          <a:effectLst/>
                          <a:latin typeface="Times New Roman" panose="02020603050405020304" pitchFamily="18" charset="0"/>
                        </a:rPr>
                        <a:t>OH</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1</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0.0%</a:t>
                      </a:r>
                      <a:endParaRPr lang="en-US" sz="1600" b="0" i="0" u="none" strike="noStrike" dirty="0">
                        <a:solidFill>
                          <a:srgbClr val="000000"/>
                        </a:solidFill>
                        <a:effectLst/>
                        <a:latin typeface="Times New Roman" panose="02020603050405020304" pitchFamily="18" charset="0"/>
                      </a:endParaRPr>
                    </a:p>
                  </a:txBody>
                  <a:tcPr marL="7035" marR="7035" marT="7035" marB="0" anchor="b"/>
                </a:tc>
                <a:extLst>
                  <a:ext uri="{0D108BD9-81ED-4DB2-BD59-A6C34878D82A}">
                    <a16:rowId xmlns:a16="http://schemas.microsoft.com/office/drawing/2014/main" val="176794522"/>
                  </a:ext>
                </a:extLst>
              </a:tr>
              <a:tr h="220425">
                <a:tc>
                  <a:txBody>
                    <a:bodyPr/>
                    <a:lstStyle/>
                    <a:p>
                      <a:pPr algn="l" fontAlgn="b"/>
                      <a:r>
                        <a:rPr lang="en-US" sz="1600" u="none" strike="noStrike" dirty="0">
                          <a:effectLst/>
                          <a:latin typeface="Times New Roman" panose="02020603050405020304" pitchFamily="18" charset="0"/>
                        </a:rPr>
                        <a:t>DE</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1</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0.0%</a:t>
                      </a:r>
                      <a:endParaRPr lang="en-US" sz="1600" b="0" i="0" u="none" strike="noStrike" dirty="0">
                        <a:solidFill>
                          <a:srgbClr val="000000"/>
                        </a:solidFill>
                        <a:effectLst/>
                        <a:latin typeface="Times New Roman" panose="02020603050405020304" pitchFamily="18" charset="0"/>
                      </a:endParaRPr>
                    </a:p>
                  </a:txBody>
                  <a:tcPr marL="7035" marR="7035" marT="7035" marB="0" anchor="b"/>
                </a:tc>
                <a:extLst>
                  <a:ext uri="{0D108BD9-81ED-4DB2-BD59-A6C34878D82A}">
                    <a16:rowId xmlns:a16="http://schemas.microsoft.com/office/drawing/2014/main" val="2906202627"/>
                  </a:ext>
                </a:extLst>
              </a:tr>
              <a:tr h="220425">
                <a:tc>
                  <a:txBody>
                    <a:bodyPr/>
                    <a:lstStyle/>
                    <a:p>
                      <a:pPr algn="l" fontAlgn="b"/>
                      <a:r>
                        <a:rPr lang="en-US" sz="1600" u="none" strike="noStrike" dirty="0">
                          <a:effectLst/>
                          <a:latin typeface="Times New Roman" panose="02020603050405020304" pitchFamily="18" charset="0"/>
                        </a:rPr>
                        <a:t>MD</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1</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0.0%</a:t>
                      </a:r>
                      <a:endParaRPr lang="en-US" sz="1600" b="0" i="0" u="none" strike="noStrike" dirty="0">
                        <a:solidFill>
                          <a:srgbClr val="000000"/>
                        </a:solidFill>
                        <a:effectLst/>
                        <a:latin typeface="Times New Roman" panose="02020603050405020304" pitchFamily="18" charset="0"/>
                      </a:endParaRPr>
                    </a:p>
                  </a:txBody>
                  <a:tcPr marL="7035" marR="7035" marT="7035" marB="0" anchor="b"/>
                </a:tc>
                <a:extLst>
                  <a:ext uri="{0D108BD9-81ED-4DB2-BD59-A6C34878D82A}">
                    <a16:rowId xmlns:a16="http://schemas.microsoft.com/office/drawing/2014/main" val="3780053485"/>
                  </a:ext>
                </a:extLst>
              </a:tr>
              <a:tr h="220425">
                <a:tc>
                  <a:txBody>
                    <a:bodyPr/>
                    <a:lstStyle/>
                    <a:p>
                      <a:pPr algn="l" fontAlgn="b"/>
                      <a:r>
                        <a:rPr lang="en-US" sz="1600" u="none" strike="noStrike" dirty="0">
                          <a:effectLst/>
                          <a:latin typeface="Times New Roman" panose="02020603050405020304" pitchFamily="18" charset="0"/>
                        </a:rPr>
                        <a:t>MI</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1</a:t>
                      </a:r>
                      <a:endParaRPr lang="en-US" sz="1600" b="0"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0.0%</a:t>
                      </a:r>
                      <a:endParaRPr lang="en-US" sz="1600" b="0" i="0" u="none" strike="noStrike" dirty="0">
                        <a:solidFill>
                          <a:srgbClr val="000000"/>
                        </a:solidFill>
                        <a:effectLst/>
                        <a:latin typeface="Times New Roman" panose="02020603050405020304" pitchFamily="18" charset="0"/>
                      </a:endParaRPr>
                    </a:p>
                  </a:txBody>
                  <a:tcPr marL="7035" marR="7035" marT="7035" marB="0" anchor="b"/>
                </a:tc>
                <a:extLst>
                  <a:ext uri="{0D108BD9-81ED-4DB2-BD59-A6C34878D82A}">
                    <a16:rowId xmlns:a16="http://schemas.microsoft.com/office/drawing/2014/main" val="539081732"/>
                  </a:ext>
                </a:extLst>
              </a:tr>
              <a:tr h="220425">
                <a:tc>
                  <a:txBody>
                    <a:bodyPr/>
                    <a:lstStyle/>
                    <a:p>
                      <a:pPr algn="l" fontAlgn="b"/>
                      <a:r>
                        <a:rPr lang="en-US" sz="1600" u="none" strike="noStrike" dirty="0">
                          <a:effectLst/>
                          <a:latin typeface="Times New Roman" panose="02020603050405020304" pitchFamily="18" charset="0"/>
                        </a:rPr>
                        <a:t>Grand Total</a:t>
                      </a:r>
                      <a:endParaRPr lang="en-US" sz="1600" b="1"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2819</a:t>
                      </a:r>
                      <a:endParaRPr lang="en-US" sz="1600" b="1" i="0" u="none" strike="noStrike" dirty="0">
                        <a:solidFill>
                          <a:srgbClr val="000000"/>
                        </a:solidFill>
                        <a:effectLst/>
                        <a:latin typeface="Times New Roman" panose="02020603050405020304" pitchFamily="18" charset="0"/>
                      </a:endParaRPr>
                    </a:p>
                  </a:txBody>
                  <a:tcPr marL="7035" marR="7035" marT="7035" marB="0" anchor="b"/>
                </a:tc>
                <a:tc>
                  <a:txBody>
                    <a:bodyPr/>
                    <a:lstStyle/>
                    <a:p>
                      <a:pPr algn="r" fontAlgn="b"/>
                      <a:r>
                        <a:rPr lang="en-US" sz="1600" u="none" strike="noStrike" dirty="0">
                          <a:effectLst/>
                          <a:latin typeface="Times New Roman" panose="02020603050405020304" pitchFamily="18" charset="0"/>
                        </a:rPr>
                        <a:t>100.0%</a:t>
                      </a:r>
                      <a:endParaRPr lang="en-US" sz="1600" b="1" i="0" u="none" strike="noStrike" dirty="0">
                        <a:solidFill>
                          <a:srgbClr val="000000"/>
                        </a:solidFill>
                        <a:effectLst/>
                        <a:latin typeface="Times New Roman" panose="02020603050405020304" pitchFamily="18" charset="0"/>
                      </a:endParaRPr>
                    </a:p>
                  </a:txBody>
                  <a:tcPr marL="7035" marR="7035" marT="7035" marB="0" anchor="b"/>
                </a:tc>
                <a:extLst>
                  <a:ext uri="{0D108BD9-81ED-4DB2-BD59-A6C34878D82A}">
                    <a16:rowId xmlns:a16="http://schemas.microsoft.com/office/drawing/2014/main" val="3820495746"/>
                  </a:ext>
                </a:extLst>
              </a:tr>
            </a:tbl>
          </a:graphicData>
        </a:graphic>
      </p:graphicFrame>
    </p:spTree>
    <p:extLst>
      <p:ext uri="{BB962C8B-B14F-4D97-AF65-F5344CB8AC3E}">
        <p14:creationId xmlns:p14="http://schemas.microsoft.com/office/powerpoint/2010/main" val="3913423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0C4D-5E30-8494-547E-91BBB600ABAF}"/>
              </a:ext>
            </a:extLst>
          </p:cNvPr>
          <p:cNvSpPr>
            <a:spLocks noGrp="1"/>
          </p:cNvSpPr>
          <p:nvPr>
            <p:ph type="title"/>
          </p:nvPr>
        </p:nvSpPr>
        <p:spPr/>
        <p:txBody>
          <a:bodyPr/>
          <a:lstStyle/>
          <a:p>
            <a:r>
              <a:rPr lang="en-US" dirty="0"/>
              <a:t>Linkage to Care</a:t>
            </a:r>
          </a:p>
        </p:txBody>
      </p:sp>
      <p:graphicFrame>
        <p:nvGraphicFramePr>
          <p:cNvPr id="5" name="Content Placeholder 4">
            <a:extLst>
              <a:ext uri="{FF2B5EF4-FFF2-40B4-BE49-F238E27FC236}">
                <a16:creationId xmlns:a16="http://schemas.microsoft.com/office/drawing/2014/main" id="{8442376D-A97F-AF63-75EA-EBBE5E33D4B2}"/>
              </a:ext>
            </a:extLst>
          </p:cNvPr>
          <p:cNvGraphicFramePr>
            <a:graphicFrameLocks noGrp="1"/>
          </p:cNvGraphicFramePr>
          <p:nvPr>
            <p:ph sz="half" idx="2"/>
            <p:extLst>
              <p:ext uri="{D42A27DB-BD31-4B8C-83A1-F6EECF244321}">
                <p14:modId xmlns:p14="http://schemas.microsoft.com/office/powerpoint/2010/main" val="1447823626"/>
              </p:ext>
            </p:extLst>
          </p:nvPr>
        </p:nvGraphicFramePr>
        <p:xfrm>
          <a:off x="7450188" y="2764363"/>
          <a:ext cx="2829437" cy="2343330"/>
        </p:xfrm>
        <a:graphic>
          <a:graphicData uri="http://schemas.openxmlformats.org/drawingml/2006/table">
            <a:tbl>
              <a:tblPr>
                <a:tableStyleId>{5C22544A-7EE6-4342-B048-85BDC9FD1C3A}</a:tableStyleId>
              </a:tblPr>
              <a:tblGrid>
                <a:gridCol w="2339188">
                  <a:extLst>
                    <a:ext uri="{9D8B030D-6E8A-4147-A177-3AD203B41FA5}">
                      <a16:colId xmlns:a16="http://schemas.microsoft.com/office/drawing/2014/main" val="1361081073"/>
                    </a:ext>
                  </a:extLst>
                </a:gridCol>
                <a:gridCol w="490249">
                  <a:extLst>
                    <a:ext uri="{9D8B030D-6E8A-4147-A177-3AD203B41FA5}">
                      <a16:colId xmlns:a16="http://schemas.microsoft.com/office/drawing/2014/main" val="999367938"/>
                    </a:ext>
                  </a:extLst>
                </a:gridCol>
              </a:tblGrid>
              <a:tr h="234333">
                <a:tc>
                  <a:txBody>
                    <a:bodyPr/>
                    <a:lstStyle/>
                    <a:p>
                      <a:pPr algn="l" fontAlgn="b"/>
                      <a:r>
                        <a:rPr lang="en-US" sz="1100" u="none" strike="noStrike" dirty="0">
                          <a:effectLst/>
                          <a:latin typeface="Times New Roman" panose="02020603050405020304" pitchFamily="18" charset="0"/>
                        </a:rPr>
                        <a:t>Substance Use Helpline</a:t>
                      </a:r>
                      <a:endParaRPr lang="en-US"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n-US" sz="1100" u="none" strike="noStrike" dirty="0">
                          <a:effectLst/>
                          <a:latin typeface="Times New Roman" panose="02020603050405020304" pitchFamily="18" charset="0"/>
                        </a:rPr>
                        <a:t>6</a:t>
                      </a:r>
                      <a:endParaRPr lang="en-US"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029510976"/>
                  </a:ext>
                </a:extLst>
              </a:tr>
              <a:tr h="234333">
                <a:tc>
                  <a:txBody>
                    <a:bodyPr/>
                    <a:lstStyle/>
                    <a:p>
                      <a:pPr algn="l" fontAlgn="b"/>
                      <a:r>
                        <a:rPr lang="en-US" sz="1100" u="none" strike="noStrike" dirty="0">
                          <a:effectLst/>
                          <a:latin typeface="Times New Roman" panose="02020603050405020304" pitchFamily="18" charset="0"/>
                        </a:rPr>
                        <a:t>Crisis Hotline</a:t>
                      </a:r>
                      <a:endParaRPr lang="en-US"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n-US" sz="1100" u="none" strike="noStrike" dirty="0">
                          <a:effectLst/>
                          <a:latin typeface="Times New Roman" panose="02020603050405020304" pitchFamily="18" charset="0"/>
                        </a:rPr>
                        <a:t>11</a:t>
                      </a:r>
                      <a:endParaRPr lang="en-US"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605982442"/>
                  </a:ext>
                </a:extLst>
              </a:tr>
              <a:tr h="234333">
                <a:tc>
                  <a:txBody>
                    <a:bodyPr/>
                    <a:lstStyle/>
                    <a:p>
                      <a:pPr algn="l" fontAlgn="b"/>
                      <a:r>
                        <a:rPr lang="en-US" sz="1100" u="none" strike="noStrike" dirty="0">
                          <a:effectLst/>
                          <a:latin typeface="Times New Roman" panose="02020603050405020304" pitchFamily="18" charset="0"/>
                        </a:rPr>
                        <a:t>Community Outreach</a:t>
                      </a:r>
                      <a:endParaRPr lang="en-US"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n-US" sz="1100" u="none" strike="noStrike" dirty="0">
                          <a:effectLst/>
                          <a:latin typeface="Times New Roman" panose="02020603050405020304" pitchFamily="18" charset="0"/>
                        </a:rPr>
                        <a:t>3</a:t>
                      </a:r>
                      <a:endParaRPr lang="en-US"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573547285"/>
                  </a:ext>
                </a:extLst>
              </a:tr>
              <a:tr h="234333">
                <a:tc>
                  <a:txBody>
                    <a:bodyPr/>
                    <a:lstStyle/>
                    <a:p>
                      <a:pPr algn="l" fontAlgn="b"/>
                      <a:r>
                        <a:rPr lang="en-US" sz="1100" u="none" strike="noStrike" dirty="0">
                          <a:effectLst/>
                          <a:latin typeface="Times New Roman" panose="02020603050405020304" pitchFamily="18" charset="0"/>
                        </a:rPr>
                        <a:t>Counseling</a:t>
                      </a:r>
                      <a:endParaRPr lang="en-US"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n-US" sz="1100" u="none" strike="noStrike" dirty="0">
                          <a:effectLst/>
                          <a:latin typeface="Times New Roman" panose="02020603050405020304" pitchFamily="18" charset="0"/>
                        </a:rPr>
                        <a:t>10</a:t>
                      </a:r>
                      <a:endParaRPr lang="en-US"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607984114"/>
                  </a:ext>
                </a:extLst>
              </a:tr>
              <a:tr h="234333">
                <a:tc>
                  <a:txBody>
                    <a:bodyPr/>
                    <a:lstStyle/>
                    <a:p>
                      <a:pPr algn="l" fontAlgn="b"/>
                      <a:r>
                        <a:rPr lang="en-US" sz="1100" u="none" strike="noStrike" dirty="0">
                          <a:effectLst/>
                          <a:latin typeface="Times New Roman" panose="02020603050405020304" pitchFamily="18" charset="0"/>
                        </a:rPr>
                        <a:t>Substance Use Treatment</a:t>
                      </a:r>
                      <a:endParaRPr lang="en-US"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n-US" sz="1100" u="none" strike="noStrike" dirty="0">
                          <a:effectLst/>
                          <a:latin typeface="Times New Roman" panose="02020603050405020304" pitchFamily="18" charset="0"/>
                        </a:rPr>
                        <a:t>6</a:t>
                      </a:r>
                      <a:endParaRPr lang="en-US"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327363264"/>
                  </a:ext>
                </a:extLst>
              </a:tr>
              <a:tr h="234333">
                <a:tc>
                  <a:txBody>
                    <a:bodyPr/>
                    <a:lstStyle/>
                    <a:p>
                      <a:pPr algn="l" fontAlgn="b"/>
                      <a:r>
                        <a:rPr lang="en-US" sz="1100" u="none" strike="noStrike" dirty="0">
                          <a:effectLst/>
                          <a:latin typeface="Times New Roman" panose="02020603050405020304" pitchFamily="18" charset="0"/>
                        </a:rPr>
                        <a:t>Syringe Programs</a:t>
                      </a:r>
                      <a:endParaRPr lang="en-US"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n-US" sz="1100" u="none" strike="noStrike" dirty="0">
                          <a:effectLst/>
                          <a:latin typeface="Times New Roman" panose="02020603050405020304" pitchFamily="18" charset="0"/>
                        </a:rPr>
                        <a:t>14</a:t>
                      </a:r>
                      <a:endParaRPr lang="en-US"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7630068"/>
                  </a:ext>
                </a:extLst>
              </a:tr>
              <a:tr h="234333">
                <a:tc>
                  <a:txBody>
                    <a:bodyPr/>
                    <a:lstStyle/>
                    <a:p>
                      <a:pPr algn="l" fontAlgn="b"/>
                      <a:r>
                        <a:rPr lang="en-US" sz="1100" u="none" strike="noStrike" dirty="0">
                          <a:effectLst/>
                          <a:latin typeface="Times New Roman" panose="02020603050405020304" pitchFamily="18" charset="0"/>
                        </a:rPr>
                        <a:t>MOUD Referral</a:t>
                      </a:r>
                      <a:endParaRPr lang="en-US"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n-US" sz="1100" u="none" strike="noStrike" dirty="0">
                          <a:effectLst/>
                          <a:latin typeface="Times New Roman" panose="02020603050405020304" pitchFamily="18" charset="0"/>
                        </a:rPr>
                        <a:t>2</a:t>
                      </a:r>
                      <a:endParaRPr lang="en-US"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42993027"/>
                  </a:ext>
                </a:extLst>
              </a:tr>
              <a:tr h="234333">
                <a:tc>
                  <a:txBody>
                    <a:bodyPr/>
                    <a:lstStyle/>
                    <a:p>
                      <a:pPr algn="l" fontAlgn="b"/>
                      <a:r>
                        <a:rPr lang="en-US" sz="1100" u="none" strike="noStrike" dirty="0">
                          <a:effectLst/>
                          <a:latin typeface="Times New Roman" panose="02020603050405020304" pitchFamily="18" charset="0"/>
                        </a:rPr>
                        <a:t>Mail Naloxone</a:t>
                      </a:r>
                      <a:endParaRPr lang="en-US"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n-US" sz="1100" u="none" strike="noStrike" dirty="0">
                          <a:effectLst/>
                          <a:latin typeface="Times New Roman" panose="02020603050405020304" pitchFamily="18" charset="0"/>
                        </a:rPr>
                        <a:t>14</a:t>
                      </a:r>
                      <a:endParaRPr lang="en-US"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435817649"/>
                  </a:ext>
                </a:extLst>
              </a:tr>
              <a:tr h="234333">
                <a:tc>
                  <a:txBody>
                    <a:bodyPr/>
                    <a:lstStyle/>
                    <a:p>
                      <a:pPr algn="l" fontAlgn="b"/>
                      <a:r>
                        <a:rPr lang="en-US" sz="1100" u="none" strike="noStrike" dirty="0">
                          <a:effectLst/>
                          <a:latin typeface="Times New Roman" panose="02020603050405020304" pitchFamily="18" charset="0"/>
                        </a:rPr>
                        <a:t>Mail Testing Strips</a:t>
                      </a:r>
                      <a:endParaRPr lang="en-US"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n-US" sz="1100" u="none" strike="noStrike" dirty="0">
                          <a:effectLst/>
                          <a:latin typeface="Times New Roman" panose="02020603050405020304" pitchFamily="18" charset="0"/>
                        </a:rPr>
                        <a:t>22</a:t>
                      </a:r>
                      <a:endParaRPr lang="en-US"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607749984"/>
                  </a:ext>
                </a:extLst>
              </a:tr>
              <a:tr h="234333">
                <a:tc>
                  <a:txBody>
                    <a:bodyPr/>
                    <a:lstStyle/>
                    <a:p>
                      <a:pPr algn="l" fontAlgn="b"/>
                      <a:r>
                        <a:rPr lang="en-US" sz="1100" u="none" strike="noStrike" dirty="0">
                          <a:effectLst/>
                          <a:latin typeface="Times New Roman" panose="02020603050405020304" pitchFamily="18" charset="0"/>
                        </a:rPr>
                        <a:t>Other Services</a:t>
                      </a:r>
                      <a:endParaRPr lang="en-US" sz="11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n-US" sz="1100" u="none" strike="noStrike" dirty="0">
                          <a:effectLst/>
                          <a:latin typeface="Times New Roman" panose="02020603050405020304" pitchFamily="18" charset="0"/>
                        </a:rPr>
                        <a:t>41</a:t>
                      </a:r>
                      <a:endParaRPr lang="en-US" sz="11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909067982"/>
                  </a:ext>
                </a:extLst>
              </a:tr>
            </a:tbl>
          </a:graphicData>
        </a:graphic>
      </p:graphicFrame>
      <p:graphicFrame>
        <p:nvGraphicFramePr>
          <p:cNvPr id="6" name="Chart 5">
            <a:extLst>
              <a:ext uri="{FF2B5EF4-FFF2-40B4-BE49-F238E27FC236}">
                <a16:creationId xmlns:a16="http://schemas.microsoft.com/office/drawing/2014/main" id="{C2D8C8C0-E5DC-5B9B-0251-B597BE806192}"/>
              </a:ext>
            </a:extLst>
          </p:cNvPr>
          <p:cNvGraphicFramePr>
            <a:graphicFrameLocks/>
          </p:cNvGraphicFramePr>
          <p:nvPr>
            <p:extLst>
              <p:ext uri="{D42A27DB-BD31-4B8C-83A1-F6EECF244321}">
                <p14:modId xmlns:p14="http://schemas.microsoft.com/office/powerpoint/2010/main" val="1274887492"/>
              </p:ext>
            </p:extLst>
          </p:nvPr>
        </p:nvGraphicFramePr>
        <p:xfrm>
          <a:off x="1098217" y="2427288"/>
          <a:ext cx="5453063" cy="31480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597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24FE56-3565-F18F-C883-8B4BDBFC4ABA}"/>
              </a:ext>
            </a:extLst>
          </p:cNvPr>
          <p:cNvPicPr>
            <a:picLocks noChangeAspect="1"/>
          </p:cNvPicPr>
          <p:nvPr/>
        </p:nvPicPr>
        <p:blipFill>
          <a:blip r:embed="rId2"/>
          <a:stretch>
            <a:fillRect/>
          </a:stretch>
        </p:blipFill>
        <p:spPr>
          <a:xfrm>
            <a:off x="2400684" y="1928468"/>
            <a:ext cx="6861302" cy="4378290"/>
          </a:xfrm>
          <a:prstGeom prst="rect">
            <a:avLst/>
          </a:prstGeom>
        </p:spPr>
      </p:pic>
      <p:pic>
        <p:nvPicPr>
          <p:cNvPr id="6146" name="Picture 2">
            <a:extLst>
              <a:ext uri="{FF2B5EF4-FFF2-40B4-BE49-F238E27FC236}">
                <a16:creationId xmlns:a16="http://schemas.microsoft.com/office/drawing/2014/main" id="{BAA92E12-5DD2-950A-3E0B-34DBB5275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277761"/>
            <a:ext cx="5715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206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4EF6-734C-5B3D-9501-862DC62B70E6}"/>
              </a:ext>
            </a:extLst>
          </p:cNvPr>
          <p:cNvSpPr>
            <a:spLocks noGrp="1"/>
          </p:cNvSpPr>
          <p:nvPr>
            <p:ph type="title"/>
          </p:nvPr>
        </p:nvSpPr>
        <p:spPr/>
        <p:txBody>
          <a:bodyPr/>
          <a:lstStyle/>
          <a:p>
            <a:r>
              <a:rPr lang="en-US" dirty="0"/>
              <a:t>Some considerations for funding opportunities</a:t>
            </a:r>
          </a:p>
        </p:txBody>
      </p:sp>
      <p:sp>
        <p:nvSpPr>
          <p:cNvPr id="3" name="Content Placeholder 2">
            <a:extLst>
              <a:ext uri="{FF2B5EF4-FFF2-40B4-BE49-F238E27FC236}">
                <a16:creationId xmlns:a16="http://schemas.microsoft.com/office/drawing/2014/main" id="{909E931D-0805-BA81-E258-FB040229BDDE}"/>
              </a:ext>
            </a:extLst>
          </p:cNvPr>
          <p:cNvSpPr>
            <a:spLocks noGrp="1"/>
          </p:cNvSpPr>
          <p:nvPr>
            <p:ph sz="half" idx="1"/>
          </p:nvPr>
        </p:nvSpPr>
        <p:spPr/>
        <p:txBody>
          <a:bodyPr>
            <a:normAutofit fontScale="92500" lnSpcReduction="20000"/>
          </a:bodyPr>
          <a:lstStyle/>
          <a:p>
            <a:r>
              <a:rPr lang="en-US" dirty="0"/>
              <a:t>While we serve a national audience, this is through organic growth and not at all targeted</a:t>
            </a:r>
          </a:p>
          <a:p>
            <a:r>
              <a:rPr lang="en-US" b="1" dirty="0"/>
              <a:t>Promotion of our line in your community without investment into the operation is detrimental to our long-term sustainability</a:t>
            </a:r>
          </a:p>
          <a:p>
            <a:r>
              <a:rPr lang="en-US" dirty="0"/>
              <a:t>Other states are having conversations with us about providing funding – we will partner with you to ensure that the workforce is reflective of your community</a:t>
            </a:r>
          </a:p>
        </p:txBody>
      </p:sp>
      <p:pic>
        <p:nvPicPr>
          <p:cNvPr id="2050" name="Picture 2" descr="No alternative text description for this image">
            <a:extLst>
              <a:ext uri="{FF2B5EF4-FFF2-40B4-BE49-F238E27FC236}">
                <a16:creationId xmlns:a16="http://schemas.microsoft.com/office/drawing/2014/main" id="{AF9F5007-DC11-0A15-3C5E-EA4CAC1AE4E3}"/>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6822" t="32680" b="13954"/>
          <a:stretch/>
        </p:blipFill>
        <p:spPr bwMode="auto">
          <a:xfrm>
            <a:off x="6172200" y="2275010"/>
            <a:ext cx="5181600" cy="345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710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E84F0-3544-1E77-3D34-85BECF219CC5}"/>
              </a:ext>
            </a:extLst>
          </p:cNvPr>
          <p:cNvSpPr>
            <a:spLocks noGrp="1"/>
          </p:cNvSpPr>
          <p:nvPr>
            <p:ph type="title"/>
          </p:nvPr>
        </p:nvSpPr>
        <p:spPr/>
        <p:txBody>
          <a:bodyPr/>
          <a:lstStyle/>
          <a:p>
            <a:r>
              <a:rPr lang="en-US"/>
              <a:t>What we provide?</a:t>
            </a:r>
            <a:endParaRPr lang="en-US" dirty="0"/>
          </a:p>
        </p:txBody>
      </p:sp>
      <p:sp>
        <p:nvSpPr>
          <p:cNvPr id="3" name="Content Placeholder 2">
            <a:extLst>
              <a:ext uri="{FF2B5EF4-FFF2-40B4-BE49-F238E27FC236}">
                <a16:creationId xmlns:a16="http://schemas.microsoft.com/office/drawing/2014/main" id="{273C3ADC-273E-23B8-BB9C-7B6ED67C0B2C}"/>
              </a:ext>
            </a:extLst>
          </p:cNvPr>
          <p:cNvSpPr>
            <a:spLocks noGrp="1"/>
          </p:cNvSpPr>
          <p:nvPr>
            <p:ph sz="half" idx="1"/>
          </p:nvPr>
        </p:nvSpPr>
        <p:spPr/>
        <p:txBody>
          <a:bodyPr>
            <a:normAutofit fontScale="92500" lnSpcReduction="10000"/>
          </a:bodyPr>
          <a:lstStyle/>
          <a:p>
            <a:r>
              <a:rPr lang="en-US" dirty="0"/>
              <a:t>Unique phone number for you to promote in your state or community</a:t>
            </a:r>
          </a:p>
          <a:p>
            <a:r>
              <a:rPr lang="en-US" dirty="0"/>
              <a:t>Our 24/7 call center which ensures calls are answered, on average in 14 seconds</a:t>
            </a:r>
          </a:p>
          <a:p>
            <a:r>
              <a:rPr lang="en-US" dirty="0"/>
              <a:t>Training and Technical assistance for your outreach efforts as well as our logos and branding materials</a:t>
            </a:r>
          </a:p>
          <a:p>
            <a:r>
              <a:rPr lang="en-US" b="1" dirty="0"/>
              <a:t>Concerted hiring efforts to help develop your harm reduction workforce in your community</a:t>
            </a:r>
          </a:p>
          <a:p>
            <a:pPr marL="0" indent="0">
              <a:buNone/>
            </a:pPr>
            <a:endParaRPr lang="en-US" dirty="0"/>
          </a:p>
          <a:p>
            <a:endParaRPr lang="en-US" dirty="0"/>
          </a:p>
        </p:txBody>
      </p:sp>
      <p:pic>
        <p:nvPicPr>
          <p:cNvPr id="8" name="Picture 7" descr="A black and white logo&#10;&#10;Description automatically generated">
            <a:extLst>
              <a:ext uri="{FF2B5EF4-FFF2-40B4-BE49-F238E27FC236}">
                <a16:creationId xmlns:a16="http://schemas.microsoft.com/office/drawing/2014/main" id="{21C7C491-CDC2-0ECC-CBFC-862BF8E76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766" y="1447800"/>
            <a:ext cx="5048250" cy="3962400"/>
          </a:xfrm>
          <a:prstGeom prst="rect">
            <a:avLst/>
          </a:prstGeom>
        </p:spPr>
      </p:pic>
    </p:spTree>
    <p:extLst>
      <p:ext uri="{BB962C8B-B14F-4D97-AF65-F5344CB8AC3E}">
        <p14:creationId xmlns:p14="http://schemas.microsoft.com/office/powerpoint/2010/main" val="1650741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01F52E-D393-54CF-CA2C-FCC909797A69}"/>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dirty="0">
                <a:cs typeface="Times New Roman" panose="02020603050405020304" pitchFamily="18" charset="0"/>
              </a:rPr>
              <a:t>Implementation Timeline</a:t>
            </a:r>
          </a:p>
        </p:txBody>
      </p:sp>
      <p:sp>
        <p:nvSpPr>
          <p:cNvPr id="717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22DF2E-721F-9E42-93FA-85DA7D319F3B}"/>
              </a:ext>
            </a:extLst>
          </p:cNvPr>
          <p:cNvSpPr>
            <a:spLocks noGrp="1"/>
          </p:cNvSpPr>
          <p:nvPr>
            <p:ph sz="half" idx="1"/>
          </p:nvPr>
        </p:nvSpPr>
        <p:spPr>
          <a:xfrm>
            <a:off x="572493" y="2071316"/>
            <a:ext cx="6713552" cy="4119172"/>
          </a:xfrm>
        </p:spPr>
        <p:txBody>
          <a:bodyPr vert="horz" lIns="91440" tIns="45720" rIns="91440" bIns="45720" rtlCol="0" anchor="t">
            <a:normAutofit/>
          </a:bodyPr>
          <a:lstStyle/>
          <a:p>
            <a:r>
              <a:rPr lang="en-US" sz="2200" dirty="0">
                <a:cs typeface="Times New Roman" panose="02020603050405020304" pitchFamily="18" charset="0"/>
              </a:rPr>
              <a:t>We can launch a new phone number on the same day – it plugs directly into our current call center and you can start promoting it immediately</a:t>
            </a:r>
          </a:p>
          <a:p>
            <a:r>
              <a:rPr lang="en-US" sz="2200" dirty="0">
                <a:cs typeface="Times New Roman" panose="02020603050405020304" pitchFamily="18" charset="0"/>
              </a:rPr>
              <a:t>Recruitment in your state depends on interest level within your networks – hiring/onboarding is a 2-3 month process internally at BMC</a:t>
            </a:r>
          </a:p>
          <a:p>
            <a:r>
              <a:rPr lang="en-US" sz="2200" dirty="0">
                <a:cs typeface="Times New Roman" panose="02020603050405020304" pitchFamily="18" charset="0"/>
              </a:rPr>
              <a:t>Training takes about a week to complete</a:t>
            </a:r>
          </a:p>
          <a:p>
            <a:r>
              <a:rPr lang="en-US" sz="2200" dirty="0">
                <a:cs typeface="Times New Roman" panose="02020603050405020304" pitchFamily="18" charset="0"/>
              </a:rPr>
              <a:t>We work with you after that to develop your marketing materials and strategy</a:t>
            </a:r>
          </a:p>
        </p:txBody>
      </p:sp>
      <p:pic>
        <p:nvPicPr>
          <p:cNvPr id="7170" name="Picture 2" descr="Economic Development ...">
            <a:extLst>
              <a:ext uri="{FF2B5EF4-FFF2-40B4-BE49-F238E27FC236}">
                <a16:creationId xmlns:a16="http://schemas.microsoft.com/office/drawing/2014/main" id="{5806122B-F361-11E9-CEC3-C8C6E5C033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314" r="23974"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215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56509-DDF8-617A-734F-3C6B348BC3D4}"/>
              </a:ext>
            </a:extLst>
          </p:cNvPr>
          <p:cNvSpPr>
            <a:spLocks noGrp="1"/>
          </p:cNvSpPr>
          <p:nvPr>
            <p:ph type="title"/>
          </p:nvPr>
        </p:nvSpPr>
        <p:spPr>
          <a:xfrm>
            <a:off x="1198181" y="4087571"/>
            <a:ext cx="4795282" cy="2031941"/>
          </a:xfrm>
        </p:spPr>
        <p:txBody>
          <a:bodyPr vert="horz" lIns="91440" tIns="45720" rIns="91440" bIns="45720" rtlCol="0" anchor="ctr">
            <a:normAutofit/>
          </a:bodyPr>
          <a:lstStyle/>
          <a:p>
            <a:r>
              <a:rPr lang="en-US" kern="1200" dirty="0">
                <a:solidFill>
                  <a:schemeClr val="tx2"/>
                </a:solidFill>
                <a:ea typeface="+mj-ea"/>
                <a:cs typeface="+mj-cs"/>
              </a:rPr>
              <a:t>Marketing in 2023/2024</a:t>
            </a:r>
          </a:p>
        </p:txBody>
      </p:sp>
      <p:sp>
        <p:nvSpPr>
          <p:cNvPr id="3" name="Content Placeholder 2">
            <a:extLst>
              <a:ext uri="{FF2B5EF4-FFF2-40B4-BE49-F238E27FC236}">
                <a16:creationId xmlns:a16="http://schemas.microsoft.com/office/drawing/2014/main" id="{3485007A-F47A-71AE-10ED-D5E52A8DB8E3}"/>
              </a:ext>
            </a:extLst>
          </p:cNvPr>
          <p:cNvSpPr>
            <a:spLocks noGrp="1"/>
          </p:cNvSpPr>
          <p:nvPr>
            <p:ph sz="half" idx="1"/>
          </p:nvPr>
        </p:nvSpPr>
        <p:spPr>
          <a:xfrm>
            <a:off x="6195372" y="4088049"/>
            <a:ext cx="4977905" cy="2031475"/>
          </a:xfrm>
        </p:spPr>
        <p:txBody>
          <a:bodyPr vert="horz" lIns="91440" tIns="45720" rIns="91440" bIns="45720" rtlCol="0" anchor="ctr">
            <a:normAutofit/>
          </a:bodyPr>
          <a:lstStyle/>
          <a:p>
            <a:pPr>
              <a:lnSpc>
                <a:spcPct val="100000"/>
              </a:lnSpc>
            </a:pPr>
            <a:r>
              <a:rPr lang="en-US" sz="1800" dirty="0"/>
              <a:t>200,000 business cards and 1500 posters to 160 organizations across Massachusetts</a:t>
            </a:r>
          </a:p>
          <a:p>
            <a:pPr>
              <a:lnSpc>
                <a:spcPct val="100000"/>
              </a:lnSpc>
            </a:pPr>
            <a:r>
              <a:rPr lang="en-US" sz="1800" dirty="0"/>
              <a:t>Presented to 70 community coalitions and organizations</a:t>
            </a:r>
          </a:p>
          <a:p>
            <a:pPr>
              <a:lnSpc>
                <a:spcPct val="100000"/>
              </a:lnSpc>
            </a:pPr>
            <a:r>
              <a:rPr lang="en-US" sz="1800" dirty="0"/>
              <a:t>Billboards went up in 2 Berkshire County communities and in Franklin County</a:t>
            </a:r>
          </a:p>
        </p:txBody>
      </p:sp>
      <p:pic>
        <p:nvPicPr>
          <p:cNvPr id="1026" name="Picture 2" descr="Billboard for mass overdose helpline, says “everybody needs a safety plan. Let us spot you when you use alone. Safer together call us 1-800-972-0590” QR code goes to massoverdosehelpline.org">
            <a:extLst>
              <a:ext uri="{FF2B5EF4-FFF2-40B4-BE49-F238E27FC236}">
                <a16:creationId xmlns:a16="http://schemas.microsoft.com/office/drawing/2014/main" id="{1DC60EAD-239A-0365-25EF-61DDFE74A1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996" b="2"/>
          <a:stretch/>
        </p:blipFill>
        <p:spPr bwMode="auto">
          <a:xfrm>
            <a:off x="198741" y="10"/>
            <a:ext cx="5897259" cy="39196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group of people standing on a street&#10;&#10;Description automatically generated">
            <a:extLst>
              <a:ext uri="{FF2B5EF4-FFF2-40B4-BE49-F238E27FC236}">
                <a16:creationId xmlns:a16="http://schemas.microsoft.com/office/drawing/2014/main" id="{EE2D9DE0-34DA-BF66-6867-8DD262876129}"/>
              </a:ext>
            </a:extLst>
          </p:cNvPr>
          <p:cNvPicPr>
            <a:picLocks noChangeAspect="1"/>
          </p:cNvPicPr>
          <p:nvPr/>
        </p:nvPicPr>
        <p:blipFill rotWithShape="1">
          <a:blip r:embed="rId4">
            <a:extLst>
              <a:ext uri="{28A0092B-C50C-407E-A947-70E740481C1C}">
                <a14:useLocalDpi xmlns:a14="http://schemas.microsoft.com/office/drawing/2010/main" val="0"/>
              </a:ext>
            </a:extLst>
          </a:blip>
          <a:srcRect t="11379" r="-1" b="-1"/>
          <a:stretch/>
        </p:blipFill>
        <p:spPr>
          <a:xfrm>
            <a:off x="6096000" y="10"/>
            <a:ext cx="5897259" cy="3919684"/>
          </a:xfrm>
          <a:prstGeom prst="rect">
            <a:avLst/>
          </a:prstGeom>
        </p:spPr>
      </p:pic>
    </p:spTree>
    <p:extLst>
      <p:ext uri="{BB962C8B-B14F-4D97-AF65-F5344CB8AC3E}">
        <p14:creationId xmlns:p14="http://schemas.microsoft.com/office/powerpoint/2010/main" val="3448979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DEBAC7-10E9-2726-5AC4-82C6B0BDAE99}"/>
              </a:ext>
            </a:extLst>
          </p:cNvPr>
          <p:cNvPicPr>
            <a:picLocks noChangeAspect="1"/>
          </p:cNvPicPr>
          <p:nvPr/>
        </p:nvPicPr>
        <p:blipFill>
          <a:blip r:embed="rId2"/>
          <a:stretch>
            <a:fillRect/>
          </a:stretch>
        </p:blipFill>
        <p:spPr>
          <a:xfrm>
            <a:off x="6681529" y="491066"/>
            <a:ext cx="4776180" cy="6142999"/>
          </a:xfrm>
          <a:prstGeom prst="rect">
            <a:avLst/>
          </a:prstGeom>
        </p:spPr>
      </p:pic>
      <p:pic>
        <p:nvPicPr>
          <p:cNvPr id="3" name="Picture 2">
            <a:extLst>
              <a:ext uri="{FF2B5EF4-FFF2-40B4-BE49-F238E27FC236}">
                <a16:creationId xmlns:a16="http://schemas.microsoft.com/office/drawing/2014/main" id="{CDC49EC1-1423-532A-8DDD-16A7ED96559B}"/>
              </a:ext>
            </a:extLst>
          </p:cNvPr>
          <p:cNvPicPr>
            <a:picLocks noChangeAspect="1"/>
          </p:cNvPicPr>
          <p:nvPr/>
        </p:nvPicPr>
        <p:blipFill>
          <a:blip r:embed="rId3"/>
          <a:stretch>
            <a:fillRect/>
          </a:stretch>
        </p:blipFill>
        <p:spPr>
          <a:xfrm>
            <a:off x="1161268" y="547285"/>
            <a:ext cx="4363059" cy="5763429"/>
          </a:xfrm>
          <a:prstGeom prst="rect">
            <a:avLst/>
          </a:prstGeom>
        </p:spPr>
      </p:pic>
    </p:spTree>
    <p:extLst>
      <p:ext uri="{BB962C8B-B14F-4D97-AF65-F5344CB8AC3E}">
        <p14:creationId xmlns:p14="http://schemas.microsoft.com/office/powerpoint/2010/main" val="1226650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Times New Roman" panose="02020603050405020304" pitchFamily="18" charset="0"/>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Times New Roman" panose="02020603050405020304" pitchFamily="18" charset="0"/>
            </a:endParaRPr>
          </a:p>
        </p:txBody>
      </p:sp>
      <p:sp>
        <p:nvSpPr>
          <p:cNvPr id="2" name="Title 1">
            <a:extLst>
              <a:ext uri="{FF2B5EF4-FFF2-40B4-BE49-F238E27FC236}">
                <a16:creationId xmlns:a16="http://schemas.microsoft.com/office/drawing/2014/main" id="{5DE019FC-0D76-F416-25BE-DEF79DB326E6}"/>
              </a:ext>
            </a:extLst>
          </p:cNvPr>
          <p:cNvSpPr>
            <a:spLocks noGrp="1"/>
          </p:cNvSpPr>
          <p:nvPr>
            <p:ph type="title"/>
          </p:nvPr>
        </p:nvSpPr>
        <p:spPr>
          <a:xfrm>
            <a:off x="2555631" y="1441938"/>
            <a:ext cx="7080738" cy="3974124"/>
          </a:xfrm>
        </p:spPr>
        <p:txBody>
          <a:bodyPr>
            <a:normAutofit/>
          </a:bodyPr>
          <a:lstStyle/>
          <a:p>
            <a:pPr algn="ctr"/>
            <a:r>
              <a:rPr lang="en-US" sz="5400" dirty="0">
                <a:solidFill>
                  <a:schemeClr val="bg1">
                    <a:lumMod val="95000"/>
                    <a:lumOff val="5000"/>
                  </a:schemeClr>
                </a:solidFill>
              </a:rPr>
              <a:t>Over 63% of fatal overdoses in Connecticut happen in a private residence</a:t>
            </a:r>
          </a:p>
        </p:txBody>
      </p:sp>
      <p:sp>
        <p:nvSpPr>
          <p:cNvPr id="3" name="TextBox 2">
            <a:extLst>
              <a:ext uri="{FF2B5EF4-FFF2-40B4-BE49-F238E27FC236}">
                <a16:creationId xmlns:a16="http://schemas.microsoft.com/office/drawing/2014/main" id="{706FDAF8-E671-F864-B2BE-D68F04BE291C}"/>
              </a:ext>
            </a:extLst>
          </p:cNvPr>
          <p:cNvSpPr txBox="1"/>
          <p:nvPr/>
        </p:nvSpPr>
        <p:spPr>
          <a:xfrm>
            <a:off x="9636369" y="5999356"/>
            <a:ext cx="2284285" cy="646331"/>
          </a:xfrm>
          <a:prstGeom prst="rect">
            <a:avLst/>
          </a:prstGeom>
          <a:noFill/>
        </p:spPr>
        <p:txBody>
          <a:bodyPr wrap="square" rtlCol="0">
            <a:spAutoFit/>
          </a:bodyPr>
          <a:lstStyle/>
          <a:p>
            <a:r>
              <a:rPr lang="en-US" dirty="0"/>
              <a:t>Source: CT DPH 2022 Fact Sheet</a:t>
            </a:r>
          </a:p>
        </p:txBody>
      </p:sp>
    </p:spTree>
    <p:extLst>
      <p:ext uri="{BB962C8B-B14F-4D97-AF65-F5344CB8AC3E}">
        <p14:creationId xmlns:p14="http://schemas.microsoft.com/office/powerpoint/2010/main" val="17958243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07AAE-B2C0-3ED9-0167-FC60C9E26378}"/>
              </a:ext>
            </a:extLst>
          </p:cNvPr>
          <p:cNvSpPr>
            <a:spLocks noGrp="1"/>
          </p:cNvSpPr>
          <p:nvPr>
            <p:ph type="title"/>
          </p:nvPr>
        </p:nvSpPr>
        <p:spPr>
          <a:xfrm>
            <a:off x="1466197" y="2715153"/>
            <a:ext cx="10515600" cy="1325563"/>
          </a:xfrm>
        </p:spPr>
        <p:txBody>
          <a:bodyPr>
            <a:noAutofit/>
          </a:bodyPr>
          <a:lstStyle/>
          <a:p>
            <a:pPr algn="ctr"/>
            <a:r>
              <a:rPr lang="en-US" sz="4800" dirty="0">
                <a:latin typeface="Times New Roman" panose="02020603050405020304" pitchFamily="18" charset="0"/>
                <a:cs typeface="Times New Roman" panose="02020603050405020304" pitchFamily="18" charset="0"/>
              </a:rPr>
              <a:t>Please don’t hesitate to reach out:</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hlinkClick r:id="rId2"/>
              </a:rPr>
              <a:t>Stephen.Murray@bmc.org</a:t>
            </a:r>
            <a:br>
              <a:rPr lang="en-US" sz="4800" dirty="0">
                <a:latin typeface="Times New Roman" panose="02020603050405020304" pitchFamily="18" charset="0"/>
                <a:cs typeface="Times New Roman" panose="02020603050405020304" pitchFamily="18" charset="0"/>
              </a:rPr>
            </a:b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@StephenHRNRP</a:t>
            </a:r>
            <a:br>
              <a:rPr lang="en-US" sz="4800" dirty="0">
                <a:latin typeface="Times New Roman" panose="02020603050405020304" pitchFamily="18" charset="0"/>
                <a:cs typeface="Times New Roman" panose="02020603050405020304" pitchFamily="18" charset="0"/>
              </a:rPr>
            </a:b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/StephenHRNRP</a:t>
            </a:r>
            <a:br>
              <a:rPr lang="en-US" sz="4800" dirty="0">
                <a:latin typeface="Times New Roman" panose="02020603050405020304" pitchFamily="18" charset="0"/>
                <a:cs typeface="Times New Roman" panose="02020603050405020304" pitchFamily="18" charset="0"/>
              </a:rPr>
            </a:b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@stephenHRNRP.bsky.social</a:t>
            </a:r>
          </a:p>
        </p:txBody>
      </p:sp>
      <p:sp>
        <p:nvSpPr>
          <p:cNvPr id="3" name="Slide Number Placeholder 2">
            <a:extLst>
              <a:ext uri="{FF2B5EF4-FFF2-40B4-BE49-F238E27FC236}">
                <a16:creationId xmlns:a16="http://schemas.microsoft.com/office/drawing/2014/main" id="{F7309BF7-A7C7-55BF-5B0E-46B619F6F2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F75DFC-C583-4F60-97DA-17D74288ECD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2" descr="LinkedIn Logo and symbol, meaning, history, PNG, brand">
            <a:extLst>
              <a:ext uri="{FF2B5EF4-FFF2-40B4-BE49-F238E27FC236}">
                <a16:creationId xmlns:a16="http://schemas.microsoft.com/office/drawing/2014/main" id="{4C82A6DE-C686-1BB1-364A-DEFDD3D27C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284" y="3928924"/>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mail Icon Black Simple transparent PNG - StickPNG">
            <a:extLst>
              <a:ext uri="{FF2B5EF4-FFF2-40B4-BE49-F238E27FC236}">
                <a16:creationId xmlns:a16="http://schemas.microsoft.com/office/drawing/2014/main" id="{A1435EBA-CC78-BFED-D6A3-D31379FA9F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6197" y="1191352"/>
            <a:ext cx="1708226" cy="18882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witter - Wikipedia">
            <a:extLst>
              <a:ext uri="{FF2B5EF4-FFF2-40B4-BE49-F238E27FC236}">
                <a16:creationId xmlns:a16="http://schemas.microsoft.com/office/drawing/2014/main" id="{37F0FA36-7F0A-C8F2-5BCF-906C83FCF8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9795" y="2971546"/>
            <a:ext cx="1001030" cy="82676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bluesky (@bluesky) / X">
            <a:extLst>
              <a:ext uri="{FF2B5EF4-FFF2-40B4-BE49-F238E27FC236}">
                <a16:creationId xmlns:a16="http://schemas.microsoft.com/office/drawing/2014/main" id="{D2733129-B08F-D0CB-D809-311B2CBD0A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197" y="5390492"/>
            <a:ext cx="1251454" cy="1251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834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F261D9-02AE-C39E-34CB-94F76677531F}"/>
              </a:ext>
            </a:extLst>
          </p:cNvPr>
          <p:cNvSpPr>
            <a:spLocks noGrp="1"/>
          </p:cNvSpPr>
          <p:nvPr>
            <p:ph type="title"/>
          </p:nvPr>
        </p:nvSpPr>
        <p:spPr>
          <a:xfrm>
            <a:off x="838200" y="365125"/>
            <a:ext cx="10515600" cy="653675"/>
          </a:xfrm>
        </p:spPr>
        <p:txBody>
          <a:bodyPr>
            <a:normAutofit/>
          </a:bodyPr>
          <a:lstStyle/>
          <a:p>
            <a:r>
              <a:rPr lang="en-US" sz="3600" b="1" dirty="0">
                <a:solidFill>
                  <a:srgbClr val="D17F25"/>
                </a:solidFill>
              </a:rPr>
              <a:t>Rationale for Virtual Overdose Prevention</a:t>
            </a:r>
            <a:endParaRPr lang="en-US" sz="3600" b="1" dirty="0"/>
          </a:p>
        </p:txBody>
      </p:sp>
      <p:sp>
        <p:nvSpPr>
          <p:cNvPr id="3" name="Chevron 2"/>
          <p:cNvSpPr/>
          <p:nvPr/>
        </p:nvSpPr>
        <p:spPr>
          <a:xfrm>
            <a:off x="1715762" y="1123330"/>
            <a:ext cx="3586443" cy="1081827"/>
          </a:xfrm>
          <a:prstGeom prst="chevron">
            <a:avLst/>
          </a:prstGeom>
          <a:solidFill>
            <a:srgbClr val="D17F25"/>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rPr>
              <a:t>Opioid-Related Overdose Deaths</a:t>
            </a:r>
          </a:p>
        </p:txBody>
      </p:sp>
      <p:sp>
        <p:nvSpPr>
          <p:cNvPr id="4" name="Pentagon 3"/>
          <p:cNvSpPr/>
          <p:nvPr/>
        </p:nvSpPr>
        <p:spPr>
          <a:xfrm>
            <a:off x="388942" y="1142647"/>
            <a:ext cx="1629178" cy="1081827"/>
          </a:xfrm>
          <a:prstGeom prst="homePlate">
            <a:avLst/>
          </a:prstGeom>
          <a:solidFill>
            <a:srgbClr val="D17F25"/>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latin typeface="Times New Roman" panose="02020603050405020304" pitchFamily="18" charset="0"/>
              </a:rPr>
              <a:t>Issue</a:t>
            </a:r>
            <a:r>
              <a:rPr lang="en-US" b="1" u="sng" dirty="0">
                <a:latin typeface="Times New Roman" panose="02020603050405020304" pitchFamily="18" charset="0"/>
              </a:rPr>
              <a:t> </a:t>
            </a:r>
          </a:p>
        </p:txBody>
      </p:sp>
      <p:sp>
        <p:nvSpPr>
          <p:cNvPr id="9" name="Chevron 8"/>
          <p:cNvSpPr/>
          <p:nvPr/>
        </p:nvSpPr>
        <p:spPr>
          <a:xfrm>
            <a:off x="5003441" y="1123331"/>
            <a:ext cx="6915955" cy="1081827"/>
          </a:xfrm>
          <a:prstGeom prst="chevron">
            <a:avLst/>
          </a:prstGeom>
          <a:solidFill>
            <a:srgbClr val="D17F25"/>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dirty="0">
              <a:latin typeface="Times New Roman" panose="02020603050405020304" pitchFamily="18" charset="0"/>
            </a:endParaRPr>
          </a:p>
          <a:p>
            <a:pPr marL="285750" lvl="0" indent="-155575">
              <a:buFont typeface="Arial" panose="020B0604020202020204" pitchFamily="34" charset="0"/>
              <a:buChar char="•"/>
            </a:pPr>
            <a:r>
              <a:rPr lang="en-US" sz="1700" dirty="0">
                <a:latin typeface="Times New Roman" panose="02020603050405020304" pitchFamily="18" charset="0"/>
              </a:rPr>
              <a:t>Using substances alone is a major risk for overdose death. </a:t>
            </a:r>
          </a:p>
          <a:p>
            <a:pPr marL="285750" lvl="0" indent="-285750">
              <a:buFont typeface="Arial" panose="020B0604020202020204" pitchFamily="34" charset="0"/>
              <a:buChar char="•"/>
            </a:pPr>
            <a:r>
              <a:rPr lang="en-US" sz="1700" dirty="0">
                <a:latin typeface="Times New Roman" panose="02020603050405020304" pitchFamily="18" charset="0"/>
              </a:rPr>
              <a:t>Many PWUD are isolated socially and geographically </a:t>
            </a:r>
          </a:p>
          <a:p>
            <a:pPr algn="ctr"/>
            <a:endParaRPr lang="en-US" sz="1400" dirty="0">
              <a:solidFill>
                <a:schemeClr val="bg1"/>
              </a:solidFill>
              <a:latin typeface="Times New Roman" panose="02020603050405020304" pitchFamily="18" charset="0"/>
            </a:endParaRPr>
          </a:p>
        </p:txBody>
      </p:sp>
      <p:sp>
        <p:nvSpPr>
          <p:cNvPr id="10" name="Chevron 9"/>
          <p:cNvSpPr/>
          <p:nvPr/>
        </p:nvSpPr>
        <p:spPr>
          <a:xfrm>
            <a:off x="1716108" y="2348321"/>
            <a:ext cx="3628301" cy="1081827"/>
          </a:xfrm>
          <a:prstGeom prst="chevron">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rPr>
              <a:t>Opportunity to Engage with People who Use Alone</a:t>
            </a:r>
          </a:p>
        </p:txBody>
      </p:sp>
      <p:sp>
        <p:nvSpPr>
          <p:cNvPr id="11" name="Pentagon 10"/>
          <p:cNvSpPr/>
          <p:nvPr/>
        </p:nvSpPr>
        <p:spPr>
          <a:xfrm>
            <a:off x="391518" y="2358392"/>
            <a:ext cx="1629178" cy="1081827"/>
          </a:xfrm>
          <a:prstGeom prst="homePlate">
            <a:avLst/>
          </a:prstGeom>
          <a:solidFill>
            <a:srgbClr val="0070C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latin typeface="Times New Roman" panose="02020603050405020304" pitchFamily="18" charset="0"/>
              </a:rPr>
              <a:t>Opportunity</a:t>
            </a:r>
          </a:p>
        </p:txBody>
      </p:sp>
      <p:sp>
        <p:nvSpPr>
          <p:cNvPr id="12" name="Chevron 11"/>
          <p:cNvSpPr/>
          <p:nvPr/>
        </p:nvSpPr>
        <p:spPr>
          <a:xfrm>
            <a:off x="5032418" y="2358393"/>
            <a:ext cx="6857999" cy="1081827"/>
          </a:xfrm>
          <a:prstGeom prst="chevron">
            <a:avLst/>
          </a:prstGeom>
          <a:solidFill>
            <a:srgbClr val="0070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700" dirty="0">
                <a:latin typeface="Times New Roman" panose="02020603050405020304" pitchFamily="18" charset="0"/>
              </a:rPr>
              <a:t>Offering safety and connection for isolated PWUD. </a:t>
            </a:r>
          </a:p>
          <a:p>
            <a:pPr marL="285750" indent="-285750">
              <a:buFont typeface="Arial" panose="020B0604020202020204" pitchFamily="34" charset="0"/>
              <a:buChar char="•"/>
            </a:pPr>
            <a:r>
              <a:rPr lang="en-US" sz="1700" dirty="0">
                <a:latin typeface="Times New Roman" panose="02020603050405020304" pitchFamily="18" charset="0"/>
              </a:rPr>
              <a:t>Engaging PWUD in overdose prevention,  harm reduction, and access to services.</a:t>
            </a:r>
          </a:p>
        </p:txBody>
      </p:sp>
      <p:sp>
        <p:nvSpPr>
          <p:cNvPr id="13" name="Chevron 12"/>
          <p:cNvSpPr/>
          <p:nvPr/>
        </p:nvSpPr>
        <p:spPr>
          <a:xfrm>
            <a:off x="1744244" y="3587642"/>
            <a:ext cx="3665603" cy="1260066"/>
          </a:xfrm>
          <a:prstGeom prst="chevron">
            <a:avLst/>
          </a:prstGeom>
          <a:solidFill>
            <a:srgbClr val="00B0F0"/>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b="1" dirty="0">
              <a:latin typeface="Times New Roman" panose="02020603050405020304" pitchFamily="18" charset="0"/>
            </a:endParaRPr>
          </a:p>
          <a:p>
            <a:pPr algn="ctr"/>
            <a:r>
              <a:rPr lang="en-US" sz="1600" b="1" dirty="0">
                <a:latin typeface="Times New Roman" panose="02020603050405020304" pitchFamily="18" charset="0"/>
              </a:rPr>
              <a:t>Current Overdose Prevention is Insufficient!</a:t>
            </a:r>
          </a:p>
          <a:p>
            <a:pPr algn="ctr"/>
            <a:endParaRPr lang="en-US" sz="1600" dirty="0">
              <a:solidFill>
                <a:schemeClr val="bg1"/>
              </a:solidFill>
              <a:latin typeface="Times New Roman" panose="02020603050405020304" pitchFamily="18" charset="0"/>
            </a:endParaRPr>
          </a:p>
        </p:txBody>
      </p:sp>
      <p:sp>
        <p:nvSpPr>
          <p:cNvPr id="14" name="Pentagon 13"/>
          <p:cNvSpPr/>
          <p:nvPr/>
        </p:nvSpPr>
        <p:spPr>
          <a:xfrm>
            <a:off x="388942" y="3577568"/>
            <a:ext cx="1761830" cy="1270140"/>
          </a:xfrm>
          <a:prstGeom prst="homePlate">
            <a:avLst/>
          </a:prstGeom>
          <a:solidFill>
            <a:srgbClr val="00B0F0"/>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u="sng" dirty="0">
                <a:latin typeface="Times New Roman" panose="02020603050405020304" pitchFamily="18" charset="0"/>
              </a:rPr>
              <a:t>Need / Gap</a:t>
            </a:r>
            <a:r>
              <a:rPr lang="en-US" b="1" u="sng" dirty="0">
                <a:latin typeface="Times New Roman" panose="02020603050405020304" pitchFamily="18" charset="0"/>
              </a:rPr>
              <a:t> </a:t>
            </a:r>
          </a:p>
        </p:txBody>
      </p:sp>
      <p:sp>
        <p:nvSpPr>
          <p:cNvPr id="15" name="Chevron 14"/>
          <p:cNvSpPr/>
          <p:nvPr/>
        </p:nvSpPr>
        <p:spPr>
          <a:xfrm>
            <a:off x="5003441" y="3578479"/>
            <a:ext cx="6986790" cy="1283297"/>
          </a:xfrm>
          <a:prstGeom prst="chevron">
            <a:avLst/>
          </a:prstGeom>
          <a:solidFill>
            <a:srgbClr val="00B0F0"/>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1450" indent="-171450">
              <a:buFont typeface="Arial" panose="020B0604020202020204" pitchFamily="34" charset="0"/>
              <a:buChar char="•"/>
            </a:pPr>
            <a:r>
              <a:rPr lang="en-US" sz="1700" dirty="0">
                <a:latin typeface="Times New Roman" panose="02020603050405020304" pitchFamily="18" charset="0"/>
              </a:rPr>
              <a:t>Overdose decedents do not access treatment or harm reduction. </a:t>
            </a:r>
          </a:p>
          <a:p>
            <a:pPr marL="171450" indent="-171450">
              <a:buFont typeface="Arial" panose="020B0604020202020204" pitchFamily="34" charset="0"/>
              <a:buChar char="•"/>
            </a:pPr>
            <a:r>
              <a:rPr lang="en-US" sz="1700" dirty="0">
                <a:latin typeface="Times New Roman" panose="02020603050405020304" pitchFamily="18" charset="0"/>
              </a:rPr>
              <a:t>Naloxone only works if someone is present.</a:t>
            </a:r>
          </a:p>
          <a:p>
            <a:pPr marL="171450" indent="-171450">
              <a:buFont typeface="Arial" panose="020B0604020202020204" pitchFamily="34" charset="0"/>
              <a:buChar char="•"/>
            </a:pPr>
            <a:r>
              <a:rPr lang="en-US" sz="1700" dirty="0">
                <a:latin typeface="Times New Roman" panose="02020603050405020304" pitchFamily="18" charset="0"/>
              </a:rPr>
              <a:t>Consumption programs only help people living close by</a:t>
            </a:r>
          </a:p>
        </p:txBody>
      </p:sp>
      <p:sp>
        <p:nvSpPr>
          <p:cNvPr id="16" name="Chevron 15"/>
          <p:cNvSpPr/>
          <p:nvPr/>
        </p:nvSpPr>
        <p:spPr>
          <a:xfrm>
            <a:off x="1781545" y="5038033"/>
            <a:ext cx="3614234" cy="1187983"/>
          </a:xfrm>
          <a:prstGeom prst="chevron">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Times New Roman" panose="02020603050405020304" pitchFamily="18" charset="0"/>
            </a:endParaRPr>
          </a:p>
          <a:p>
            <a:pPr algn="ctr"/>
            <a:r>
              <a:rPr lang="en-US" sz="1600" b="1" dirty="0">
                <a:solidFill>
                  <a:schemeClr val="tx1"/>
                </a:solidFill>
                <a:latin typeface="Times New Roman" panose="02020603050405020304" pitchFamily="18" charset="0"/>
              </a:rPr>
              <a:t>Tele Harm Reduction with Virtually Supervised Consumption</a:t>
            </a:r>
          </a:p>
          <a:p>
            <a:pPr algn="ctr"/>
            <a:endParaRPr lang="en-US" sz="1600" dirty="0">
              <a:solidFill>
                <a:schemeClr val="bg1"/>
              </a:solidFill>
              <a:latin typeface="Times New Roman" panose="02020603050405020304" pitchFamily="18" charset="0"/>
            </a:endParaRPr>
          </a:p>
        </p:txBody>
      </p:sp>
      <p:sp>
        <p:nvSpPr>
          <p:cNvPr id="17" name="Pentagon 16"/>
          <p:cNvSpPr/>
          <p:nvPr/>
        </p:nvSpPr>
        <p:spPr>
          <a:xfrm>
            <a:off x="388942" y="5012748"/>
            <a:ext cx="1761830" cy="1213268"/>
          </a:xfrm>
          <a:prstGeom prst="homePlat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latin typeface="Times New Roman" panose="02020603050405020304" pitchFamily="18" charset="0"/>
              </a:rPr>
              <a:t>Intervention</a:t>
            </a:r>
            <a:r>
              <a:rPr lang="en-US" b="1" u="sng" dirty="0">
                <a:solidFill>
                  <a:schemeClr val="tx1"/>
                </a:solidFill>
                <a:latin typeface="Times New Roman" panose="02020603050405020304" pitchFamily="18" charset="0"/>
              </a:rPr>
              <a:t> </a:t>
            </a:r>
          </a:p>
        </p:txBody>
      </p:sp>
      <p:sp>
        <p:nvSpPr>
          <p:cNvPr id="18" name="Chevron 17"/>
          <p:cNvSpPr/>
          <p:nvPr/>
        </p:nvSpPr>
        <p:spPr>
          <a:xfrm>
            <a:off x="5003441" y="5012748"/>
            <a:ext cx="6986790" cy="1213268"/>
          </a:xfrm>
          <a:prstGeom prst="chevron">
            <a:avLst/>
          </a:prstGeom>
          <a:solidFill>
            <a:schemeClr val="bg1"/>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700" dirty="0">
              <a:latin typeface="Times New Roman" panose="02020603050405020304" pitchFamily="18" charset="0"/>
            </a:endParaRPr>
          </a:p>
          <a:p>
            <a:pPr marL="285750" lvl="0" indent="-285750">
              <a:buFont typeface="Arial" panose="020B0604020202020204" pitchFamily="34" charset="0"/>
              <a:buChar char="•"/>
            </a:pPr>
            <a:r>
              <a:rPr lang="en-US" sz="1700" dirty="0">
                <a:solidFill>
                  <a:schemeClr val="tx1"/>
                </a:solidFill>
                <a:latin typeface="Times New Roman" panose="02020603050405020304" pitchFamily="18" charset="0"/>
              </a:rPr>
              <a:t>Free 24/7 helpline connects PWUD to trained operator and a safety plan. If a caller becomes non-responsive, the operator contacts a first responder.</a:t>
            </a:r>
          </a:p>
          <a:p>
            <a:pPr marL="285750" lvl="0" indent="-285750">
              <a:buFont typeface="Arial" panose="020B0604020202020204" pitchFamily="34" charset="0"/>
              <a:buChar char="•"/>
            </a:pPr>
            <a:r>
              <a:rPr lang="en-US" sz="1700" dirty="0">
                <a:solidFill>
                  <a:schemeClr val="tx1"/>
                </a:solidFill>
                <a:latin typeface="Times New Roman" panose="02020603050405020304" pitchFamily="18" charset="0"/>
              </a:rPr>
              <a:t>Operators can connect PWUD to other services.</a:t>
            </a:r>
          </a:p>
          <a:p>
            <a:pPr algn="ctr"/>
            <a:endParaRPr lang="en-US" sz="17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608306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35AF4-9D88-DFC6-B565-5618D65ECB3C}"/>
              </a:ext>
            </a:extLst>
          </p:cNvPr>
          <p:cNvSpPr>
            <a:spLocks noGrp="1"/>
          </p:cNvSpPr>
          <p:nvPr>
            <p:ph type="title"/>
          </p:nvPr>
        </p:nvSpPr>
        <p:spPr>
          <a:xfrm>
            <a:off x="1198182" y="559813"/>
            <a:ext cx="5605358" cy="1664573"/>
          </a:xfrm>
        </p:spPr>
        <p:txBody>
          <a:bodyPr vert="horz" lIns="91440" tIns="45720" rIns="91440" bIns="45720" rtlCol="0" anchor="ctr">
            <a:normAutofit/>
          </a:bodyPr>
          <a:lstStyle/>
          <a:p>
            <a:pPr>
              <a:spcBef>
                <a:spcPct val="0"/>
              </a:spcBef>
            </a:pPr>
            <a:r>
              <a:rPr lang="en-US" sz="3700" kern="1200" dirty="0">
                <a:solidFill>
                  <a:schemeClr val="tx2"/>
                </a:solidFill>
                <a:ea typeface="+mj-ea"/>
                <a:cs typeface="+mj-cs"/>
              </a:rPr>
              <a:t>How does virtual spotting work?	</a:t>
            </a:r>
          </a:p>
        </p:txBody>
      </p:sp>
      <p:sp>
        <p:nvSpPr>
          <p:cNvPr id="3" name="Text Placeholder 2">
            <a:extLst>
              <a:ext uri="{FF2B5EF4-FFF2-40B4-BE49-F238E27FC236}">
                <a16:creationId xmlns:a16="http://schemas.microsoft.com/office/drawing/2014/main" id="{64A0C242-4866-DA42-D0B3-A7537AA4E8B5}"/>
              </a:ext>
            </a:extLst>
          </p:cNvPr>
          <p:cNvSpPr>
            <a:spLocks noGrp="1"/>
          </p:cNvSpPr>
          <p:nvPr>
            <p:ph type="body" idx="1"/>
          </p:nvPr>
        </p:nvSpPr>
        <p:spPr>
          <a:xfrm>
            <a:off x="1185755" y="2384474"/>
            <a:ext cx="5604997" cy="3728613"/>
          </a:xfrm>
        </p:spPr>
        <p:txBody>
          <a:bodyPr vert="horz" lIns="91440" tIns="45720" rIns="91440" bIns="45720" rtlCol="0">
            <a:normAutofit/>
          </a:bodyPr>
          <a:lstStyle/>
          <a:p>
            <a:pPr indent="-228600">
              <a:lnSpc>
                <a:spcPct val="100000"/>
              </a:lnSpc>
              <a:spcAft>
                <a:spcPts val="600"/>
              </a:spcAft>
              <a:buClr>
                <a:schemeClr val="accent5"/>
              </a:buClr>
              <a:buFont typeface="Avenir Next LT Pro" panose="020B0504020202020204" pitchFamily="34" charset="0"/>
              <a:buChar char="+"/>
            </a:pPr>
            <a:r>
              <a:rPr lang="en-US" sz="1300" dirty="0"/>
              <a:t>If caller is going to be using alone and needs a spotter, call the 1-800 number</a:t>
            </a:r>
          </a:p>
          <a:p>
            <a:pPr indent="-228600">
              <a:lnSpc>
                <a:spcPct val="100000"/>
              </a:lnSpc>
              <a:spcAft>
                <a:spcPts val="600"/>
              </a:spcAft>
              <a:buClr>
                <a:schemeClr val="accent5"/>
              </a:buClr>
              <a:buFont typeface="Avenir Next LT Pro" panose="020B0504020202020204" pitchFamily="34" charset="0"/>
              <a:buChar char="+"/>
            </a:pPr>
            <a:r>
              <a:rPr lang="en-US" sz="1300" dirty="0"/>
              <a:t>They are placed on hold until they can be connected with an operator/peer</a:t>
            </a:r>
          </a:p>
          <a:p>
            <a:pPr indent="-228600">
              <a:lnSpc>
                <a:spcPct val="100000"/>
              </a:lnSpc>
              <a:spcAft>
                <a:spcPts val="600"/>
              </a:spcAft>
              <a:buClr>
                <a:schemeClr val="accent5"/>
              </a:buClr>
              <a:buFont typeface="Avenir Next LT Pro" panose="020B0504020202020204" pitchFamily="34" charset="0"/>
              <a:buChar char="+"/>
            </a:pPr>
            <a:r>
              <a:rPr lang="en-US" sz="1300" dirty="0"/>
              <a:t>Operator conducts a safety planning process including:</a:t>
            </a:r>
          </a:p>
          <a:p>
            <a:pPr lvl="1" indent="-228600">
              <a:lnSpc>
                <a:spcPct val="100000"/>
              </a:lnSpc>
              <a:spcAft>
                <a:spcPts val="600"/>
              </a:spcAft>
              <a:buClr>
                <a:schemeClr val="accent5"/>
              </a:buClr>
              <a:buFont typeface="Avenir Next LT Pro" panose="020B0504020202020204" pitchFamily="34" charset="0"/>
              <a:buChar char="+"/>
            </a:pPr>
            <a:r>
              <a:rPr lang="en-US" sz="1300" dirty="0"/>
              <a:t>Name (doesn’t have to be real)</a:t>
            </a:r>
          </a:p>
          <a:p>
            <a:pPr lvl="1" indent="-228600">
              <a:lnSpc>
                <a:spcPct val="100000"/>
              </a:lnSpc>
              <a:spcAft>
                <a:spcPts val="600"/>
              </a:spcAft>
              <a:buClr>
                <a:schemeClr val="accent5"/>
              </a:buClr>
              <a:buFont typeface="Avenir Next LT Pro" panose="020B0504020202020204" pitchFamily="34" charset="0"/>
              <a:buChar char="+"/>
            </a:pPr>
            <a:r>
              <a:rPr lang="en-US" sz="1300" dirty="0"/>
              <a:t>Substance / route being used (ex: IV fentanyl)</a:t>
            </a:r>
          </a:p>
          <a:p>
            <a:pPr lvl="1" indent="-228600">
              <a:lnSpc>
                <a:spcPct val="100000"/>
              </a:lnSpc>
              <a:spcAft>
                <a:spcPts val="600"/>
              </a:spcAft>
              <a:buClr>
                <a:schemeClr val="accent5"/>
              </a:buClr>
              <a:buFont typeface="Avenir Next LT Pro" panose="020B0504020202020204" pitchFamily="34" charset="0"/>
              <a:buChar char="+"/>
            </a:pPr>
            <a:r>
              <a:rPr lang="en-US" sz="1300" dirty="0"/>
              <a:t>exact location, including address, door codes, apartment number, which room in the house they are in</a:t>
            </a:r>
          </a:p>
          <a:p>
            <a:pPr lvl="1" indent="-228600">
              <a:lnSpc>
                <a:spcPct val="100000"/>
              </a:lnSpc>
              <a:spcAft>
                <a:spcPts val="600"/>
              </a:spcAft>
              <a:buClr>
                <a:schemeClr val="accent5"/>
              </a:buClr>
              <a:buFont typeface="Avenir Next LT Pro" panose="020B0504020202020204" pitchFamily="34" charset="0"/>
              <a:buChar char="+"/>
            </a:pPr>
            <a:r>
              <a:rPr lang="en-US" sz="1300" dirty="0"/>
              <a:t>Instructions to not sit up against a closed door</a:t>
            </a:r>
          </a:p>
          <a:p>
            <a:pPr lvl="1" indent="-228600">
              <a:lnSpc>
                <a:spcPct val="100000"/>
              </a:lnSpc>
              <a:spcAft>
                <a:spcPts val="600"/>
              </a:spcAft>
              <a:buClr>
                <a:schemeClr val="accent5"/>
              </a:buClr>
              <a:buFont typeface="Avenir Next LT Pro" panose="020B0504020202020204" pitchFamily="34" charset="0"/>
              <a:buChar char="+"/>
            </a:pPr>
            <a:r>
              <a:rPr lang="en-US" sz="1300" dirty="0"/>
              <a:t>Lock up any pets</a:t>
            </a:r>
          </a:p>
          <a:p>
            <a:pPr lvl="1" indent="-228600">
              <a:lnSpc>
                <a:spcPct val="100000"/>
              </a:lnSpc>
              <a:spcAft>
                <a:spcPts val="600"/>
              </a:spcAft>
              <a:buClr>
                <a:schemeClr val="accent5"/>
              </a:buClr>
              <a:buFont typeface="Avenir Next LT Pro" panose="020B0504020202020204" pitchFamily="34" charset="0"/>
              <a:buChar char="+"/>
            </a:pPr>
            <a:r>
              <a:rPr lang="en-US" sz="1300" dirty="0"/>
              <a:t>Hide any excess substances or paraphernalia in case of overdose</a:t>
            </a:r>
          </a:p>
          <a:p>
            <a:pPr indent="-228600">
              <a:lnSpc>
                <a:spcPct val="100000"/>
              </a:lnSpc>
              <a:spcAft>
                <a:spcPts val="600"/>
              </a:spcAft>
              <a:buClr>
                <a:schemeClr val="accent5"/>
              </a:buClr>
              <a:buFont typeface="Avenir Next LT Pro" panose="020B0504020202020204" pitchFamily="34" charset="0"/>
              <a:buChar char="+"/>
            </a:pPr>
            <a:r>
              <a:rPr lang="en-US" sz="1300" dirty="0"/>
              <a:t>Most calls end without incident</a:t>
            </a:r>
          </a:p>
          <a:p>
            <a:pPr indent="-228600">
              <a:lnSpc>
                <a:spcPct val="100000"/>
              </a:lnSpc>
              <a:spcAft>
                <a:spcPts val="600"/>
              </a:spcAft>
              <a:buClr>
                <a:schemeClr val="accent5"/>
              </a:buClr>
              <a:buFont typeface="Avenir Next LT Pro" panose="020B0504020202020204" pitchFamily="34" charset="0"/>
              <a:buChar char="+"/>
            </a:pPr>
            <a:endParaRPr lang="en-US" sz="1300" dirty="0"/>
          </a:p>
        </p:txBody>
      </p:sp>
      <p:pic>
        <p:nvPicPr>
          <p:cNvPr id="5" name="Picture 4">
            <a:extLst>
              <a:ext uri="{FF2B5EF4-FFF2-40B4-BE49-F238E27FC236}">
                <a16:creationId xmlns:a16="http://schemas.microsoft.com/office/drawing/2014/main" id="{1C87A265-AFE8-E2B5-6A50-F88221A111F7}"/>
              </a:ext>
            </a:extLst>
          </p:cNvPr>
          <p:cNvPicPr>
            <a:picLocks noChangeAspect="1"/>
          </p:cNvPicPr>
          <p:nvPr/>
        </p:nvPicPr>
        <p:blipFill>
          <a:blip r:embed="rId2"/>
          <a:stretch>
            <a:fillRect/>
          </a:stretch>
        </p:blipFill>
        <p:spPr>
          <a:xfrm>
            <a:off x="7373222" y="567942"/>
            <a:ext cx="4416275" cy="5716862"/>
          </a:xfrm>
          <a:prstGeom prst="rect">
            <a:avLst/>
          </a:prstGeom>
        </p:spPr>
      </p:pic>
    </p:spTree>
    <p:extLst>
      <p:ext uri="{BB962C8B-B14F-4D97-AF65-F5344CB8AC3E}">
        <p14:creationId xmlns:p14="http://schemas.microsoft.com/office/powerpoint/2010/main" val="3735159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5F0439D4-427B-FD2D-D30F-AF86BDFF24D7}"/>
              </a:ext>
            </a:extLst>
          </p:cNvPr>
          <p:cNvGraphicFramePr/>
          <p:nvPr>
            <p:extLst>
              <p:ext uri="{D42A27DB-BD31-4B8C-83A1-F6EECF244321}">
                <p14:modId xmlns:p14="http://schemas.microsoft.com/office/powerpoint/2010/main" val="3327288561"/>
              </p:ext>
            </p:extLst>
          </p:nvPr>
        </p:nvGraphicFramePr>
        <p:xfrm>
          <a:off x="905510" y="258854"/>
          <a:ext cx="11102132" cy="6340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17281" y="981307"/>
            <a:ext cx="2780348" cy="2720997"/>
          </a:xfrm>
          <a:prstGeom prst="rect">
            <a:avLst/>
          </a:prstGeom>
        </p:spPr>
      </p:pic>
    </p:spTree>
    <p:extLst>
      <p:ext uri="{BB962C8B-B14F-4D97-AF65-F5344CB8AC3E}">
        <p14:creationId xmlns:p14="http://schemas.microsoft.com/office/powerpoint/2010/main" val="260199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newspaper with text on it&#10;&#10;Description automatically generated">
            <a:extLst>
              <a:ext uri="{FF2B5EF4-FFF2-40B4-BE49-F238E27FC236}">
                <a16:creationId xmlns:a16="http://schemas.microsoft.com/office/drawing/2014/main" id="{41F0D326-9A48-7BC1-5A29-EB59F8028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621" y="430813"/>
            <a:ext cx="8475441" cy="5996373"/>
          </a:xfrm>
          <a:prstGeom prst="rect">
            <a:avLst/>
          </a:prstGeom>
        </p:spPr>
      </p:pic>
    </p:spTree>
    <p:extLst>
      <p:ext uri="{BB962C8B-B14F-4D97-AF65-F5344CB8AC3E}">
        <p14:creationId xmlns:p14="http://schemas.microsoft.com/office/powerpoint/2010/main" val="3387907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5"/>
          <p:cNvSpPr txBox="1">
            <a:spLocks noGrp="1"/>
          </p:cNvSpPr>
          <p:nvPr>
            <p:ph type="title"/>
          </p:nvPr>
        </p:nvSpPr>
        <p:spPr>
          <a:xfrm>
            <a:off x="838200" y="-103225"/>
            <a:ext cx="10515600" cy="1325563"/>
          </a:xfrm>
          <a:prstGeom prst="rect">
            <a:avLst/>
          </a:prstGeom>
          <a:noFill/>
          <a:ln>
            <a:noFill/>
          </a:ln>
        </p:spPr>
        <p:txBody>
          <a:bodyPr spcFirstLastPara="1" wrap="square" lIns="91425" tIns="45700" rIns="91425" bIns="45700" anchor="ctr" anchorCtr="0">
            <a:normAutofit/>
          </a:bodyPr>
          <a:lstStyle/>
          <a:p>
            <a:pPr>
              <a:lnSpc>
                <a:spcPct val="90000"/>
              </a:lnSpc>
              <a:buClr>
                <a:schemeClr val="dk1"/>
              </a:buClr>
              <a:buSzPts val="4400"/>
            </a:pPr>
            <a:r>
              <a:rPr lang="en-US" dirty="0">
                <a:ea typeface="Lato" panose="020F0502020204030203" pitchFamily="34" charset="0"/>
                <a:cs typeface="Times New Roman" panose="02020603050405020304" pitchFamily="18" charset="0"/>
              </a:rPr>
              <a:t>Engaging PWUD in Overdose Prevention</a:t>
            </a:r>
            <a:endParaRPr dirty="0">
              <a:ea typeface="Lato" panose="020F0502020204030203" pitchFamily="34" charset="0"/>
              <a:cs typeface="Times New Roman" panose="02020603050405020304" pitchFamily="18" charset="0"/>
            </a:endParaRPr>
          </a:p>
        </p:txBody>
      </p:sp>
      <p:sp>
        <p:nvSpPr>
          <p:cNvPr id="473" name="Google Shape;473;p45"/>
          <p:cNvSpPr txBox="1">
            <a:spLocks noGrp="1"/>
          </p:cNvSpPr>
          <p:nvPr>
            <p:ph sz="half" idx="1"/>
          </p:nvPr>
        </p:nvSpPr>
        <p:spPr>
          <a:xfrm>
            <a:off x="838200" y="1132901"/>
            <a:ext cx="5181600" cy="4351339"/>
          </a:xfrm>
          <a:prstGeom prst="rect">
            <a:avLst/>
          </a:prstGeom>
          <a:noFill/>
          <a:ln>
            <a:noFill/>
          </a:ln>
        </p:spPr>
        <p:txBody>
          <a:bodyPr spcFirstLastPara="1" wrap="square" lIns="91425" tIns="45700" rIns="91425" bIns="45700" anchor="t" anchorCtr="0">
            <a:normAutofit fontScale="92500" lnSpcReduction="20000"/>
          </a:bodyPr>
          <a:lstStyle/>
          <a:p>
            <a:pPr marL="146047" indent="0">
              <a:buClr>
                <a:srgbClr val="000000"/>
              </a:buClr>
              <a:buSzPts val="1405"/>
              <a:buNone/>
            </a:pPr>
            <a:r>
              <a:rPr lang="en-US" sz="2400" dirty="0">
                <a:solidFill>
                  <a:schemeClr val="tx1"/>
                </a:solidFill>
                <a:ea typeface="Lato" panose="020F0502020204030203" pitchFamily="34" charset="0"/>
                <a:cs typeface="Times New Roman" panose="02020603050405020304" pitchFamily="18" charset="0"/>
              </a:rPr>
              <a:t>The key to successful overdose prevention training is to teach bystanders </a:t>
            </a:r>
            <a:r>
              <a:rPr lang="en-US" sz="2400" b="1" dirty="0">
                <a:solidFill>
                  <a:schemeClr val="tx1"/>
                </a:solidFill>
                <a:ea typeface="Lato" panose="020F0502020204030203" pitchFamily="34" charset="0"/>
                <a:cs typeface="Times New Roman" panose="02020603050405020304" pitchFamily="18" charset="0"/>
              </a:rPr>
              <a:t>how to use naloxone </a:t>
            </a:r>
            <a:r>
              <a:rPr lang="en-US" sz="2400" dirty="0">
                <a:solidFill>
                  <a:schemeClr val="tx1"/>
                </a:solidFill>
                <a:ea typeface="Lato" panose="020F0502020204030203" pitchFamily="34" charset="0"/>
                <a:cs typeface="Times New Roman" panose="02020603050405020304" pitchFamily="18" charset="0"/>
              </a:rPr>
              <a:t>and </a:t>
            </a:r>
            <a:r>
              <a:rPr lang="en-US" sz="2400" b="1" dirty="0">
                <a:solidFill>
                  <a:schemeClr val="tx1"/>
                </a:solidFill>
                <a:ea typeface="Lato" panose="020F0502020204030203" pitchFamily="34" charset="0"/>
                <a:cs typeface="Times New Roman" panose="02020603050405020304" pitchFamily="18" charset="0"/>
              </a:rPr>
              <a:t>recognize the signs of an overdose</a:t>
            </a:r>
            <a:r>
              <a:rPr lang="en-US" sz="2400" dirty="0">
                <a:solidFill>
                  <a:schemeClr val="tx1"/>
                </a:solidFill>
                <a:ea typeface="Lato" panose="020F0502020204030203" pitchFamily="34" charset="0"/>
                <a:cs typeface="Times New Roman" panose="02020603050405020304" pitchFamily="18" charset="0"/>
              </a:rPr>
              <a:t>, and to teach them how to identify the following </a:t>
            </a:r>
            <a:r>
              <a:rPr lang="en-US" sz="2400" b="1" dirty="0">
                <a:solidFill>
                  <a:schemeClr val="tx1"/>
                </a:solidFill>
                <a:ea typeface="Lato" panose="020F0502020204030203" pitchFamily="34" charset="0"/>
                <a:cs typeface="Times New Roman" panose="02020603050405020304" pitchFamily="18" charset="0"/>
              </a:rPr>
              <a:t>risk factors</a:t>
            </a:r>
            <a:r>
              <a:rPr lang="en-US" sz="2400" dirty="0">
                <a:solidFill>
                  <a:schemeClr val="tx1"/>
                </a:solidFill>
                <a:ea typeface="Lato" panose="020F0502020204030203" pitchFamily="34" charset="0"/>
                <a:cs typeface="Times New Roman" panose="02020603050405020304" pitchFamily="18" charset="0"/>
              </a:rPr>
              <a:t>:</a:t>
            </a:r>
            <a:endParaRPr dirty="0">
              <a:solidFill>
                <a:schemeClr val="tx1"/>
              </a:solidFill>
              <a:ea typeface="Lato" panose="020F0502020204030203" pitchFamily="34" charset="0"/>
              <a:cs typeface="Times New Roman" panose="02020603050405020304" pitchFamily="18" charset="0"/>
            </a:endParaRPr>
          </a:p>
          <a:p>
            <a:pPr marL="457200" indent="-342900">
              <a:buClr>
                <a:schemeClr val="bg1"/>
              </a:buClr>
              <a:buSzPts val="2400"/>
            </a:pPr>
            <a:r>
              <a:rPr lang="en-US" sz="2400" b="1" u="sng" dirty="0">
                <a:solidFill>
                  <a:schemeClr val="tx1"/>
                </a:solidFill>
                <a:ea typeface="Lato" panose="020F0502020204030203" pitchFamily="34" charset="0"/>
                <a:cs typeface="Times New Roman" panose="02020603050405020304" pitchFamily="18" charset="0"/>
              </a:rPr>
              <a:t>Using alone</a:t>
            </a:r>
            <a:endParaRPr dirty="0">
              <a:solidFill>
                <a:schemeClr val="tx1"/>
              </a:solidFill>
              <a:ea typeface="Lato" panose="020F0502020204030203" pitchFamily="34" charset="0"/>
              <a:cs typeface="Times New Roman" panose="02020603050405020304" pitchFamily="18" charset="0"/>
            </a:endParaRPr>
          </a:p>
          <a:p>
            <a:pPr marL="457200" indent="-342900">
              <a:buClr>
                <a:schemeClr val="bg1"/>
              </a:buClr>
              <a:buSzPts val="2400"/>
            </a:pPr>
            <a:r>
              <a:rPr lang="en-US" sz="2400" dirty="0">
                <a:solidFill>
                  <a:schemeClr val="tx1"/>
                </a:solidFill>
                <a:ea typeface="Lato" panose="020F0502020204030203" pitchFamily="34" charset="0"/>
                <a:cs typeface="Times New Roman" panose="02020603050405020304" pitchFamily="18" charset="0"/>
              </a:rPr>
              <a:t>Using from a new source </a:t>
            </a:r>
            <a:endParaRPr dirty="0">
              <a:solidFill>
                <a:schemeClr val="tx1"/>
              </a:solidFill>
              <a:ea typeface="Lato" panose="020F0502020204030203" pitchFamily="34" charset="0"/>
              <a:cs typeface="Times New Roman" panose="02020603050405020304" pitchFamily="18" charset="0"/>
            </a:endParaRPr>
          </a:p>
          <a:p>
            <a:pPr marL="457200" indent="-342900">
              <a:buClr>
                <a:schemeClr val="bg1"/>
              </a:buClr>
              <a:buSzPts val="2400"/>
            </a:pPr>
            <a:r>
              <a:rPr lang="en-US" sz="2400" dirty="0">
                <a:solidFill>
                  <a:schemeClr val="tx1"/>
                </a:solidFill>
                <a:ea typeface="Lato" panose="020F0502020204030203" pitchFamily="34" charset="0"/>
                <a:cs typeface="Times New Roman" panose="02020603050405020304" pitchFamily="18" charset="0"/>
              </a:rPr>
              <a:t>Using after </a:t>
            </a:r>
            <a:r>
              <a:rPr lang="en-US" sz="2400" b="1" dirty="0">
                <a:solidFill>
                  <a:schemeClr val="tx1"/>
                </a:solidFill>
                <a:ea typeface="Lato" panose="020F0502020204030203" pitchFamily="34" charset="0"/>
                <a:cs typeface="Times New Roman" panose="02020603050405020304" pitchFamily="18" charset="0"/>
              </a:rPr>
              <a:t>any period of abstinence:</a:t>
            </a:r>
            <a:endParaRPr dirty="0">
              <a:solidFill>
                <a:schemeClr val="tx1"/>
              </a:solidFill>
              <a:ea typeface="Lato" panose="020F0502020204030203" pitchFamily="34" charset="0"/>
              <a:cs typeface="Times New Roman" panose="02020603050405020304" pitchFamily="18" charset="0"/>
            </a:endParaRPr>
          </a:p>
          <a:p>
            <a:pPr marL="902958" lvl="1" indent="-342900">
              <a:buClr>
                <a:schemeClr val="bg1"/>
              </a:buClr>
              <a:buSzPts val="2400"/>
            </a:pPr>
            <a:r>
              <a:rPr lang="en-US" b="1" i="0" u="none" strike="noStrike" cap="none" dirty="0">
                <a:solidFill>
                  <a:schemeClr val="tx1"/>
                </a:solidFill>
                <a:ea typeface="Lato" panose="020F0502020204030203" pitchFamily="34" charset="0"/>
                <a:cs typeface="Times New Roman" panose="02020603050405020304" pitchFamily="18" charset="0"/>
                <a:sym typeface="Calibri"/>
              </a:rPr>
              <a:t>Post-Incarceration</a:t>
            </a:r>
            <a:endParaRPr dirty="0">
              <a:solidFill>
                <a:schemeClr val="tx1"/>
              </a:solidFill>
              <a:ea typeface="Lato" panose="020F0502020204030203" pitchFamily="34" charset="0"/>
              <a:cs typeface="Times New Roman" panose="02020603050405020304" pitchFamily="18" charset="0"/>
            </a:endParaRPr>
          </a:p>
          <a:p>
            <a:pPr marL="902958" lvl="1" indent="-342900">
              <a:buClr>
                <a:schemeClr val="bg1"/>
              </a:buClr>
              <a:buSzPts val="2400"/>
            </a:pPr>
            <a:r>
              <a:rPr lang="en-US" b="1" i="0" u="none" strike="noStrike" cap="none" dirty="0">
                <a:solidFill>
                  <a:schemeClr val="tx1"/>
                </a:solidFill>
                <a:ea typeface="Lato" panose="020F0502020204030203" pitchFamily="34" charset="0"/>
                <a:cs typeface="Times New Roman" panose="02020603050405020304" pitchFamily="18" charset="0"/>
                <a:sym typeface="Calibri"/>
              </a:rPr>
              <a:t>Post-Detox</a:t>
            </a:r>
            <a:endParaRPr dirty="0">
              <a:solidFill>
                <a:schemeClr val="tx1"/>
              </a:solidFill>
              <a:ea typeface="Lato" panose="020F0502020204030203" pitchFamily="34" charset="0"/>
              <a:cs typeface="Times New Roman" panose="02020603050405020304" pitchFamily="18" charset="0"/>
            </a:endParaRPr>
          </a:p>
          <a:p>
            <a:pPr marL="902958" lvl="1" indent="-342900">
              <a:buClr>
                <a:schemeClr val="bg1"/>
              </a:buClr>
              <a:buSzPts val="2400"/>
            </a:pPr>
            <a:r>
              <a:rPr lang="en-US" b="1" i="0" u="none" strike="noStrike" cap="none" dirty="0">
                <a:solidFill>
                  <a:schemeClr val="tx1"/>
                </a:solidFill>
                <a:ea typeface="Lato" panose="020F0502020204030203" pitchFamily="34" charset="0"/>
                <a:cs typeface="Times New Roman" panose="02020603050405020304" pitchFamily="18" charset="0"/>
                <a:sym typeface="Calibri"/>
              </a:rPr>
              <a:t>Post-Residential Treatment</a:t>
            </a:r>
            <a:endParaRPr dirty="0">
              <a:solidFill>
                <a:schemeClr val="tx1"/>
              </a:solidFill>
              <a:ea typeface="Lato" panose="020F0502020204030203" pitchFamily="34" charset="0"/>
              <a:cs typeface="Times New Roman" panose="02020603050405020304" pitchFamily="18" charset="0"/>
            </a:endParaRPr>
          </a:p>
          <a:p>
            <a:pPr marL="228594" indent="-64133">
              <a:buSzPts val="2800"/>
              <a:buNone/>
            </a:pPr>
            <a:endParaRPr dirty="0">
              <a:solidFill>
                <a:schemeClr val="tx1"/>
              </a:solidFill>
              <a:ea typeface="Lato" panose="020F0502020204030203" pitchFamily="34" charset="0"/>
              <a:cs typeface="Times New Roman" panose="02020603050405020304" pitchFamily="18" charset="0"/>
            </a:endParaRPr>
          </a:p>
        </p:txBody>
      </p:sp>
      <p:sp>
        <p:nvSpPr>
          <p:cNvPr id="474" name="Google Shape;474;p45"/>
          <p:cNvSpPr txBox="1">
            <a:spLocks noGrp="1"/>
          </p:cNvSpPr>
          <p:nvPr>
            <p:ph sz="half" idx="2"/>
          </p:nvPr>
        </p:nvSpPr>
        <p:spPr>
          <a:xfrm>
            <a:off x="6172200" y="1312670"/>
            <a:ext cx="5181600" cy="4351339"/>
          </a:xfrm>
          <a:prstGeom prst="rect">
            <a:avLst/>
          </a:prstGeom>
          <a:noFill/>
          <a:ln>
            <a:noFill/>
          </a:ln>
        </p:spPr>
        <p:txBody>
          <a:bodyPr spcFirstLastPara="1" wrap="square" lIns="91425" tIns="45700" rIns="91425" bIns="45700" anchor="t" anchorCtr="0">
            <a:normAutofit fontScale="92500" lnSpcReduction="20000"/>
          </a:bodyPr>
          <a:lstStyle/>
          <a:p>
            <a:pPr marL="228594" indent="-217164">
              <a:buClr>
                <a:schemeClr val="bg1"/>
              </a:buClr>
              <a:buSzPct val="100000"/>
            </a:pPr>
            <a:r>
              <a:rPr lang="en-US" sz="2400" dirty="0">
                <a:solidFill>
                  <a:schemeClr val="tx1"/>
                </a:solidFill>
                <a:ea typeface="Lato" panose="020F0502020204030203" pitchFamily="34" charset="0"/>
                <a:cs typeface="Times New Roman" panose="02020603050405020304" pitchFamily="18" charset="0"/>
              </a:rPr>
              <a:t>Poly-substance use (benzos, ETOH, stimulants)</a:t>
            </a:r>
            <a:endParaRPr dirty="0">
              <a:solidFill>
                <a:schemeClr val="tx1"/>
              </a:solidFill>
              <a:ea typeface="Lato" panose="020F0502020204030203" pitchFamily="34" charset="0"/>
              <a:cs typeface="Times New Roman" panose="02020603050405020304" pitchFamily="18" charset="0"/>
            </a:endParaRPr>
          </a:p>
          <a:p>
            <a:pPr marL="228594" indent="-217164">
              <a:buClr>
                <a:schemeClr val="bg1"/>
              </a:buClr>
              <a:buSzPct val="100000"/>
            </a:pPr>
            <a:r>
              <a:rPr lang="en-US" sz="2400" dirty="0">
                <a:solidFill>
                  <a:schemeClr val="tx1"/>
                </a:solidFill>
                <a:ea typeface="Lato" panose="020F0502020204030203" pitchFamily="34" charset="0"/>
                <a:cs typeface="Times New Roman" panose="02020603050405020304" pitchFamily="18" charset="0"/>
              </a:rPr>
              <a:t>Poor general health</a:t>
            </a:r>
            <a:endParaRPr dirty="0">
              <a:solidFill>
                <a:schemeClr val="tx1"/>
              </a:solidFill>
              <a:ea typeface="Lato" panose="020F0502020204030203" pitchFamily="34" charset="0"/>
              <a:cs typeface="Times New Roman" panose="02020603050405020304" pitchFamily="18" charset="0"/>
            </a:endParaRPr>
          </a:p>
          <a:p>
            <a:pPr marL="228594" indent="-217164">
              <a:buClr>
                <a:schemeClr val="bg1"/>
              </a:buClr>
              <a:buSzPct val="100000"/>
            </a:pPr>
            <a:r>
              <a:rPr lang="en-US" sz="2400" dirty="0">
                <a:solidFill>
                  <a:schemeClr val="tx1"/>
                </a:solidFill>
                <a:ea typeface="Lato" panose="020F0502020204030203" pitchFamily="34" charset="0"/>
                <a:cs typeface="Times New Roman" panose="02020603050405020304" pitchFamily="18" charset="0"/>
              </a:rPr>
              <a:t>Additives that may cause heightened reaction (xylazine)</a:t>
            </a:r>
            <a:endParaRPr dirty="0">
              <a:solidFill>
                <a:schemeClr val="tx1"/>
              </a:solidFill>
              <a:ea typeface="Lato" panose="020F0502020204030203" pitchFamily="34" charset="0"/>
              <a:cs typeface="Times New Roman" panose="02020603050405020304" pitchFamily="18" charset="0"/>
            </a:endParaRPr>
          </a:p>
          <a:p>
            <a:pPr marL="228594" indent="-217164">
              <a:buClr>
                <a:schemeClr val="bg1"/>
              </a:buClr>
              <a:buSzPct val="100000"/>
            </a:pPr>
            <a:r>
              <a:rPr lang="en-US" sz="2400" dirty="0">
                <a:solidFill>
                  <a:schemeClr val="tx1"/>
                </a:solidFill>
                <a:ea typeface="Lato" panose="020F0502020204030203" pitchFamily="34" charset="0"/>
                <a:cs typeface="Times New Roman" panose="02020603050405020304" pitchFamily="18" charset="0"/>
              </a:rPr>
              <a:t>Death or incarceration of an intimate partner</a:t>
            </a:r>
            <a:endParaRPr dirty="0">
              <a:solidFill>
                <a:schemeClr val="tx1"/>
              </a:solidFill>
              <a:ea typeface="Lato" panose="020F0502020204030203" pitchFamily="34" charset="0"/>
              <a:cs typeface="Times New Roman" panose="02020603050405020304" pitchFamily="18" charset="0"/>
            </a:endParaRPr>
          </a:p>
          <a:p>
            <a:pPr marL="228594" indent="-217164">
              <a:buClr>
                <a:schemeClr val="bg1"/>
              </a:buClr>
              <a:buSzPct val="100000"/>
            </a:pPr>
            <a:r>
              <a:rPr lang="en-US" sz="2400" dirty="0">
                <a:solidFill>
                  <a:schemeClr val="tx1"/>
                </a:solidFill>
                <a:ea typeface="Lato" panose="020F0502020204030203" pitchFamily="34" charset="0"/>
                <a:cs typeface="Times New Roman" panose="02020603050405020304" pitchFamily="18" charset="0"/>
              </a:rPr>
              <a:t>Unique domestic violence situations</a:t>
            </a:r>
            <a:endParaRPr dirty="0">
              <a:solidFill>
                <a:schemeClr val="tx1"/>
              </a:solidFill>
              <a:ea typeface="Lato" panose="020F0502020204030203" pitchFamily="34" charset="0"/>
              <a:cs typeface="Times New Roman" panose="02020603050405020304" pitchFamily="18" charset="0"/>
            </a:endParaRPr>
          </a:p>
          <a:p>
            <a:pPr marL="228594" indent="-217164">
              <a:buClr>
                <a:schemeClr val="bg1"/>
              </a:buClr>
              <a:buSzPct val="100000"/>
            </a:pPr>
            <a:r>
              <a:rPr lang="en-US" sz="2400" dirty="0">
                <a:solidFill>
                  <a:schemeClr val="tx1"/>
                </a:solidFill>
                <a:ea typeface="Lato" panose="020F0502020204030203" pitchFamily="34" charset="0"/>
                <a:cs typeface="Times New Roman" panose="02020603050405020304" pitchFamily="18" charset="0"/>
              </a:rPr>
              <a:t>People who use drugs where friends or family are unaware of use</a:t>
            </a:r>
            <a:endParaRPr dirty="0">
              <a:solidFill>
                <a:schemeClr val="tx1"/>
              </a:solidFill>
              <a:ea typeface="Lato" panose="020F0502020204030203" pitchFamily="34" charset="0"/>
              <a:cs typeface="Times New Roman" panose="02020603050405020304" pitchFamily="18" charset="0"/>
            </a:endParaRPr>
          </a:p>
          <a:p>
            <a:pPr marL="228594" indent="-217164">
              <a:buClr>
                <a:schemeClr val="bg1"/>
              </a:buClr>
              <a:buSzPct val="100000"/>
            </a:pPr>
            <a:r>
              <a:rPr lang="en-US" sz="2400" dirty="0">
                <a:solidFill>
                  <a:schemeClr val="tx1"/>
                </a:solidFill>
                <a:ea typeface="Lato" panose="020F0502020204030203" pitchFamily="34" charset="0"/>
                <a:cs typeface="Times New Roman" panose="02020603050405020304" pitchFamily="18" charset="0"/>
              </a:rPr>
              <a:t>People who use non-opioid drugs such as stimulants who may have a contaminated source</a:t>
            </a:r>
            <a:endParaRPr dirty="0">
              <a:solidFill>
                <a:schemeClr val="tx1"/>
              </a:solidFill>
              <a:ea typeface="Lato" panose="020F0502020204030203" pitchFamily="34" charset="0"/>
              <a:cs typeface="Times New Roman" panose="02020603050405020304" pitchFamily="18" charset="0"/>
            </a:endParaRPr>
          </a:p>
          <a:p>
            <a:pPr marL="228594" indent="-64133">
              <a:buSzPct val="100000"/>
              <a:buNone/>
            </a:pPr>
            <a:endParaRPr dirty="0">
              <a:solidFill>
                <a:schemeClr val="tx1"/>
              </a:solidFill>
              <a:ea typeface="Lato" panose="020F0502020204030203" pitchFamily="34" charset="0"/>
              <a:cs typeface="Times New Roman" panose="02020603050405020304" pitchFamily="18" charset="0"/>
            </a:endParaRPr>
          </a:p>
        </p:txBody>
      </p:sp>
      <p:sp>
        <p:nvSpPr>
          <p:cNvPr id="475" name="Google Shape;475;p45"/>
          <p:cNvSpPr txBox="1"/>
          <p:nvPr/>
        </p:nvSpPr>
        <p:spPr>
          <a:xfrm>
            <a:off x="720724" y="5822911"/>
            <a:ext cx="5181600" cy="246181"/>
          </a:xfrm>
          <a:prstGeom prst="rect">
            <a:avLst/>
          </a:prstGeom>
          <a:noFill/>
          <a:ln>
            <a:noFill/>
          </a:ln>
        </p:spPr>
        <p:txBody>
          <a:bodyPr spcFirstLastPara="1" wrap="square" lIns="91425" tIns="45700" rIns="91425" bIns="45700" anchor="t" anchorCtr="0">
            <a:spAutoFit/>
          </a:bodyPr>
          <a:lstStyle/>
          <a:p>
            <a:r>
              <a:rPr lang="en-US" sz="1000" dirty="0">
                <a:solidFill>
                  <a:srgbClr val="FF0000"/>
                </a:solidFill>
                <a:latin typeface="Times New Roman" panose="02020603050405020304" pitchFamily="18" charset="0"/>
                <a:ea typeface="Lato" panose="020F0502020204030203" pitchFamily="34" charset="0"/>
                <a:cs typeface="Times New Roman" panose="02020603050405020304" pitchFamily="18" charset="0"/>
                <a:sym typeface="Calibri"/>
              </a:rPr>
              <a:t>Adapted from: https://www.mass.gov/service-details/opioid-overdose-risk-factors</a:t>
            </a:r>
            <a:endParaRPr sz="1400" dirty="0">
              <a:latin typeface="Times New Roman" panose="02020603050405020304" pitchFamily="18" charset="0"/>
              <a:ea typeface="Lato" panose="020F0502020204030203"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ow to use an overdose prevention helpline">
            <a:hlinkClick r:id="" action="ppaction://media"/>
            <a:extLst>
              <a:ext uri="{FF2B5EF4-FFF2-40B4-BE49-F238E27FC236}">
                <a16:creationId xmlns:a16="http://schemas.microsoft.com/office/drawing/2014/main" id="{922B2845-FF1B-C4AD-9B0E-22C4949A865A}"/>
              </a:ext>
            </a:extLst>
          </p:cNvPr>
          <p:cNvPicPr>
            <a:picLocks noRot="1" noChangeAspect="1"/>
          </p:cNvPicPr>
          <p:nvPr>
            <a:videoFile r:link="rId1"/>
          </p:nvPr>
        </p:nvPicPr>
        <p:blipFill>
          <a:blip r:embed="rId4"/>
          <a:stretch>
            <a:fillRect/>
          </a:stretch>
        </p:blipFill>
        <p:spPr>
          <a:xfrm>
            <a:off x="2417337" y="180124"/>
            <a:ext cx="7733759" cy="4369574"/>
          </a:xfrm>
          <a:prstGeom prst="rect">
            <a:avLst/>
          </a:prstGeom>
        </p:spPr>
      </p:pic>
      <p:sp>
        <p:nvSpPr>
          <p:cNvPr id="3" name="Graphic 7">
            <a:extLst>
              <a:ext uri="{FF2B5EF4-FFF2-40B4-BE49-F238E27FC236}">
                <a16:creationId xmlns:a16="http://schemas.microsoft.com/office/drawing/2014/main" id="{77CDF63F-9B11-E7FA-5317-7C078BEAF13A}"/>
              </a:ext>
            </a:extLst>
          </p:cNvPr>
          <p:cNvSpPr/>
          <p:nvPr/>
        </p:nvSpPr>
        <p:spPr>
          <a:xfrm>
            <a:off x="4372865" y="4678469"/>
            <a:ext cx="802851" cy="1678665"/>
          </a:xfrm>
          <a:custGeom>
            <a:avLst/>
            <a:gdLst>
              <a:gd name="connsiteX0" fmla="*/ 321256 w 2089376"/>
              <a:gd name="connsiteY0" fmla="*/ 0 h 3614056"/>
              <a:gd name="connsiteX1" fmla="*/ 0 w 2089376"/>
              <a:gd name="connsiteY1" fmla="*/ 321256 h 3614056"/>
              <a:gd name="connsiteX2" fmla="*/ 0 w 2089376"/>
              <a:gd name="connsiteY2" fmla="*/ 3292801 h 3614056"/>
              <a:gd name="connsiteX3" fmla="*/ 321256 w 2089376"/>
              <a:gd name="connsiteY3" fmla="*/ 3614057 h 3614056"/>
              <a:gd name="connsiteX4" fmla="*/ 1815047 w 2089376"/>
              <a:gd name="connsiteY4" fmla="*/ 3614057 h 3614056"/>
              <a:gd name="connsiteX5" fmla="*/ 2136303 w 2089376"/>
              <a:gd name="connsiteY5" fmla="*/ 3292801 h 3614056"/>
              <a:gd name="connsiteX6" fmla="*/ 2136303 w 2089376"/>
              <a:gd name="connsiteY6" fmla="*/ 321256 h 3614056"/>
              <a:gd name="connsiteX7" fmla="*/ 1815047 w 2089376"/>
              <a:gd name="connsiteY7" fmla="*/ 0 h 3614056"/>
              <a:gd name="connsiteX8" fmla="*/ 321256 w 2089376"/>
              <a:gd name="connsiteY8" fmla="*/ 0 h 3614056"/>
              <a:gd name="connsiteX9" fmla="*/ 889115 w 2089376"/>
              <a:gd name="connsiteY9" fmla="*/ 309397 h 3614056"/>
              <a:gd name="connsiteX10" fmla="*/ 1247302 w 2089376"/>
              <a:gd name="connsiteY10" fmla="*/ 309397 h 3614056"/>
              <a:gd name="connsiteX11" fmla="*/ 1289936 w 2089376"/>
              <a:gd name="connsiteY11" fmla="*/ 369650 h 3614056"/>
              <a:gd name="connsiteX12" fmla="*/ 1247302 w 2089376"/>
              <a:gd name="connsiteY12" fmla="*/ 429903 h 3614056"/>
              <a:gd name="connsiteX13" fmla="*/ 889115 w 2089376"/>
              <a:gd name="connsiteY13" fmla="*/ 429903 h 3614056"/>
              <a:gd name="connsiteX14" fmla="*/ 846480 w 2089376"/>
              <a:gd name="connsiteY14" fmla="*/ 369650 h 3614056"/>
              <a:gd name="connsiteX15" fmla="*/ 889115 w 2089376"/>
              <a:gd name="connsiteY15" fmla="*/ 309397 h 3614056"/>
              <a:gd name="connsiteX16" fmla="*/ 176468 w 2089376"/>
              <a:gd name="connsiteY16" fmla="*/ 738905 h 3614056"/>
              <a:gd name="connsiteX17" fmla="*/ 1959892 w 2089376"/>
              <a:gd name="connsiteY17" fmla="*/ 738905 h 3614056"/>
              <a:gd name="connsiteX18" fmla="*/ 1959892 w 2089376"/>
              <a:gd name="connsiteY18" fmla="*/ 2875208 h 3614056"/>
              <a:gd name="connsiteX19" fmla="*/ 176468 w 2089376"/>
              <a:gd name="connsiteY19" fmla="*/ 2875208 h 3614056"/>
              <a:gd name="connsiteX20" fmla="*/ 176468 w 2089376"/>
              <a:gd name="connsiteY20" fmla="*/ 738905 h 3614056"/>
              <a:gd name="connsiteX21" fmla="*/ 1068180 w 2089376"/>
              <a:gd name="connsiteY21" fmla="*/ 3045747 h 3614056"/>
              <a:gd name="connsiteX22" fmla="*/ 1068180 w 2089376"/>
              <a:gd name="connsiteY22" fmla="*/ 3045747 h 3614056"/>
              <a:gd name="connsiteX23" fmla="*/ 1267066 w 2089376"/>
              <a:gd name="connsiteY23" fmla="*/ 3244633 h 3614056"/>
              <a:gd name="connsiteX24" fmla="*/ 1267066 w 2089376"/>
              <a:gd name="connsiteY24" fmla="*/ 3244633 h 3614056"/>
              <a:gd name="connsiteX25" fmla="*/ 1267066 w 2089376"/>
              <a:gd name="connsiteY25" fmla="*/ 3244633 h 3614056"/>
              <a:gd name="connsiteX26" fmla="*/ 1267066 w 2089376"/>
              <a:gd name="connsiteY26" fmla="*/ 3244633 h 3614056"/>
              <a:gd name="connsiteX27" fmla="*/ 1068180 w 2089376"/>
              <a:gd name="connsiteY27" fmla="*/ 3443519 h 3614056"/>
              <a:gd name="connsiteX28" fmla="*/ 1068180 w 2089376"/>
              <a:gd name="connsiteY28" fmla="*/ 3443519 h 3614056"/>
              <a:gd name="connsiteX29" fmla="*/ 1068180 w 2089376"/>
              <a:gd name="connsiteY29" fmla="*/ 3443519 h 3614056"/>
              <a:gd name="connsiteX30" fmla="*/ 1068180 w 2089376"/>
              <a:gd name="connsiteY30" fmla="*/ 3443519 h 3614056"/>
              <a:gd name="connsiteX31" fmla="*/ 869294 w 2089376"/>
              <a:gd name="connsiteY31" fmla="*/ 3244633 h 3614056"/>
              <a:gd name="connsiteX32" fmla="*/ 869294 w 2089376"/>
              <a:gd name="connsiteY32" fmla="*/ 3244633 h 3614056"/>
              <a:gd name="connsiteX33" fmla="*/ 869294 w 2089376"/>
              <a:gd name="connsiteY33" fmla="*/ 3244633 h 3614056"/>
              <a:gd name="connsiteX34" fmla="*/ 869294 w 2089376"/>
              <a:gd name="connsiteY34" fmla="*/ 3244633 h 3614056"/>
              <a:gd name="connsiteX35" fmla="*/ 1068180 w 2089376"/>
              <a:gd name="connsiteY35" fmla="*/ 3045747 h 3614056"/>
              <a:gd name="connsiteX36" fmla="*/ 1068180 w 2089376"/>
              <a:gd name="connsiteY36" fmla="*/ 3045747 h 3614056"/>
              <a:gd name="connsiteX37" fmla="*/ 1068180 w 2089376"/>
              <a:gd name="connsiteY37" fmla="*/ 3045747 h 361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89376" h="3614056">
                <a:moveTo>
                  <a:pt x="321256" y="0"/>
                </a:moveTo>
                <a:cubicBezTo>
                  <a:pt x="144562" y="0"/>
                  <a:pt x="0" y="144562"/>
                  <a:pt x="0" y="321256"/>
                </a:cubicBezTo>
                <a:lnTo>
                  <a:pt x="0" y="3292801"/>
                </a:lnTo>
                <a:cubicBezTo>
                  <a:pt x="0" y="3469495"/>
                  <a:pt x="144562" y="3614057"/>
                  <a:pt x="321256" y="3614057"/>
                </a:cubicBezTo>
                <a:lnTo>
                  <a:pt x="1815047" y="3614057"/>
                </a:lnTo>
                <a:cubicBezTo>
                  <a:pt x="1991741" y="3614057"/>
                  <a:pt x="2136303" y="3469495"/>
                  <a:pt x="2136303" y="3292801"/>
                </a:cubicBezTo>
                <a:lnTo>
                  <a:pt x="2136303" y="321256"/>
                </a:lnTo>
                <a:cubicBezTo>
                  <a:pt x="2136303" y="144562"/>
                  <a:pt x="1991741" y="0"/>
                  <a:pt x="1815047" y="0"/>
                </a:cubicBezTo>
                <a:lnTo>
                  <a:pt x="321256" y="0"/>
                </a:lnTo>
                <a:close/>
                <a:moveTo>
                  <a:pt x="889115" y="309397"/>
                </a:moveTo>
                <a:lnTo>
                  <a:pt x="1247302" y="309397"/>
                </a:lnTo>
                <a:cubicBezTo>
                  <a:pt x="1270849" y="309397"/>
                  <a:pt x="1289936" y="336390"/>
                  <a:pt x="1289936" y="369650"/>
                </a:cubicBezTo>
                <a:cubicBezTo>
                  <a:pt x="1289936" y="402911"/>
                  <a:pt x="1270849" y="429903"/>
                  <a:pt x="1247302" y="429903"/>
                </a:cubicBezTo>
                <a:lnTo>
                  <a:pt x="889115" y="429903"/>
                </a:lnTo>
                <a:cubicBezTo>
                  <a:pt x="865567" y="429903"/>
                  <a:pt x="846480" y="402911"/>
                  <a:pt x="846480" y="369650"/>
                </a:cubicBezTo>
                <a:cubicBezTo>
                  <a:pt x="846480" y="336390"/>
                  <a:pt x="865567" y="309397"/>
                  <a:pt x="889115" y="309397"/>
                </a:cubicBezTo>
                <a:close/>
                <a:moveTo>
                  <a:pt x="176468" y="738905"/>
                </a:moveTo>
                <a:lnTo>
                  <a:pt x="1959892" y="738905"/>
                </a:lnTo>
                <a:lnTo>
                  <a:pt x="1959892" y="2875208"/>
                </a:lnTo>
                <a:lnTo>
                  <a:pt x="176468" y="2875208"/>
                </a:lnTo>
                <a:lnTo>
                  <a:pt x="176468" y="738905"/>
                </a:lnTo>
                <a:close/>
                <a:moveTo>
                  <a:pt x="1068180" y="3045747"/>
                </a:moveTo>
                <a:cubicBezTo>
                  <a:pt x="1068180" y="3045747"/>
                  <a:pt x="1068180" y="3045747"/>
                  <a:pt x="1068180" y="3045747"/>
                </a:cubicBezTo>
                <a:cubicBezTo>
                  <a:pt x="1178013" y="3045747"/>
                  <a:pt x="1267066" y="3134799"/>
                  <a:pt x="1267066" y="3244633"/>
                </a:cubicBezTo>
                <a:cubicBezTo>
                  <a:pt x="1267066" y="3244633"/>
                  <a:pt x="1267066" y="3244633"/>
                  <a:pt x="1267066" y="3244633"/>
                </a:cubicBezTo>
                <a:lnTo>
                  <a:pt x="1267066" y="3244633"/>
                </a:lnTo>
                <a:cubicBezTo>
                  <a:pt x="1267066" y="3244633"/>
                  <a:pt x="1267066" y="3244633"/>
                  <a:pt x="1267066" y="3244633"/>
                </a:cubicBezTo>
                <a:cubicBezTo>
                  <a:pt x="1267066" y="3354466"/>
                  <a:pt x="1178013" y="3443519"/>
                  <a:pt x="1068180" y="3443519"/>
                </a:cubicBezTo>
                <a:cubicBezTo>
                  <a:pt x="1068180" y="3443519"/>
                  <a:pt x="1068180" y="3443519"/>
                  <a:pt x="1068180" y="3443519"/>
                </a:cubicBezTo>
                <a:lnTo>
                  <a:pt x="1068180" y="3443519"/>
                </a:lnTo>
                <a:cubicBezTo>
                  <a:pt x="1068180" y="3443519"/>
                  <a:pt x="1068180" y="3443519"/>
                  <a:pt x="1068180" y="3443519"/>
                </a:cubicBezTo>
                <a:cubicBezTo>
                  <a:pt x="958346" y="3443519"/>
                  <a:pt x="869294" y="3354466"/>
                  <a:pt x="869294" y="3244633"/>
                </a:cubicBezTo>
                <a:cubicBezTo>
                  <a:pt x="869294" y="3244633"/>
                  <a:pt x="869294" y="3244633"/>
                  <a:pt x="869294" y="3244633"/>
                </a:cubicBezTo>
                <a:lnTo>
                  <a:pt x="869294" y="3244633"/>
                </a:lnTo>
                <a:cubicBezTo>
                  <a:pt x="869294" y="3244633"/>
                  <a:pt x="869294" y="3244633"/>
                  <a:pt x="869294" y="3244633"/>
                </a:cubicBezTo>
                <a:cubicBezTo>
                  <a:pt x="869294" y="3134799"/>
                  <a:pt x="958346" y="3045747"/>
                  <a:pt x="1068180" y="3045747"/>
                </a:cubicBezTo>
                <a:cubicBezTo>
                  <a:pt x="1068180" y="3045747"/>
                  <a:pt x="1068180" y="3045747"/>
                  <a:pt x="1068180" y="3045747"/>
                </a:cubicBezTo>
                <a:lnTo>
                  <a:pt x="1068180" y="3045747"/>
                </a:lnTo>
                <a:close/>
              </a:path>
            </a:pathLst>
          </a:custGeom>
          <a:solidFill>
            <a:srgbClr val="CDCDCD"/>
          </a:solidFill>
          <a:ln w="56406" cap="flat">
            <a:noFill/>
            <a:prstDash val="solid"/>
            <a:miter/>
          </a:ln>
        </p:spPr>
        <p:txBody>
          <a:bodyPr rtlCol="0" anchor="ctr"/>
          <a:lstStyle/>
          <a:p>
            <a:endParaRPr lang="en-US" sz="800" dirty="0">
              <a:solidFill>
                <a:schemeClr val="accent1"/>
              </a:solidFill>
              <a:latin typeface="Times New Roman" panose="02020603050405020304" pitchFamily="18" charset="0"/>
            </a:endParaRPr>
          </a:p>
        </p:txBody>
      </p:sp>
      <p:sp>
        <p:nvSpPr>
          <p:cNvPr id="4" name="TextBox 3">
            <a:extLst>
              <a:ext uri="{FF2B5EF4-FFF2-40B4-BE49-F238E27FC236}">
                <a16:creationId xmlns:a16="http://schemas.microsoft.com/office/drawing/2014/main" id="{93649170-F4CF-41FE-96A5-C58B9A6885F8}"/>
              </a:ext>
            </a:extLst>
          </p:cNvPr>
          <p:cNvSpPr txBox="1"/>
          <p:nvPr/>
        </p:nvSpPr>
        <p:spPr>
          <a:xfrm>
            <a:off x="5397111" y="4860229"/>
            <a:ext cx="4192203" cy="1406026"/>
          </a:xfrm>
          <a:prstGeom prst="rect">
            <a:avLst/>
          </a:prstGeom>
          <a:noFill/>
        </p:spPr>
        <p:txBody>
          <a:bodyPr wrap="square" rtlCol="0">
            <a:spAutoFit/>
          </a:bodyPr>
          <a:lstStyle/>
          <a:p>
            <a:r>
              <a:rPr lang="en-US" sz="2134" dirty="0">
                <a:solidFill>
                  <a:schemeClr val="accent1"/>
                </a:solidFill>
                <a:latin typeface="Times New Roman" panose="02020603050405020304" pitchFamily="18" charset="0"/>
                <a:cs typeface="Times New Roman" panose="02020603050405020304" pitchFamily="18" charset="0"/>
              </a:rPr>
              <a:t>SCAN  ME  TO VIEW INSTRUCTIONAL VIDEO ON HOW TO USE AN OVERDOSE SAFETY HELPLINE</a:t>
            </a:r>
          </a:p>
        </p:txBody>
      </p:sp>
      <p:pic>
        <p:nvPicPr>
          <p:cNvPr id="5" name="Picture 2" descr="Image preview">
            <a:extLst>
              <a:ext uri="{FF2B5EF4-FFF2-40B4-BE49-F238E27FC236}">
                <a16:creationId xmlns:a16="http://schemas.microsoft.com/office/drawing/2014/main" id="{C4C9B8EA-4108-FCC3-0DB8-420E38D98D4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417337" y="4782170"/>
            <a:ext cx="1483613" cy="148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43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386B-5CFE-2D32-5F15-9D189E28BD9D}"/>
              </a:ext>
            </a:extLst>
          </p:cNvPr>
          <p:cNvSpPr>
            <a:spLocks noGrp="1"/>
          </p:cNvSpPr>
          <p:nvPr>
            <p:ph type="title"/>
          </p:nvPr>
        </p:nvSpPr>
        <p:spPr/>
        <p:txBody>
          <a:bodyPr/>
          <a:lstStyle/>
          <a:p>
            <a:r>
              <a:rPr lang="en-US" dirty="0"/>
              <a:t>What data do we collect?</a:t>
            </a:r>
          </a:p>
        </p:txBody>
      </p:sp>
      <p:sp>
        <p:nvSpPr>
          <p:cNvPr id="3" name="Content Placeholder 2">
            <a:extLst>
              <a:ext uri="{FF2B5EF4-FFF2-40B4-BE49-F238E27FC236}">
                <a16:creationId xmlns:a16="http://schemas.microsoft.com/office/drawing/2014/main" id="{E6C53132-7402-265A-5203-A9B1AC59EE3B}"/>
              </a:ext>
            </a:extLst>
          </p:cNvPr>
          <p:cNvSpPr>
            <a:spLocks noGrp="1"/>
          </p:cNvSpPr>
          <p:nvPr>
            <p:ph idx="1"/>
          </p:nvPr>
        </p:nvSpPr>
        <p:spPr/>
        <p:txBody>
          <a:bodyPr>
            <a:normAutofit lnSpcReduction="10000"/>
          </a:bodyPr>
          <a:lstStyle/>
          <a:p>
            <a:r>
              <a:rPr lang="en-US" dirty="0"/>
              <a:t>We do NOT store name or address</a:t>
            </a:r>
          </a:p>
          <a:p>
            <a:r>
              <a:rPr lang="en-US" dirty="0"/>
              <a:t>We do NOT collect age, DOB, gender, race/ethnicity</a:t>
            </a:r>
          </a:p>
          <a:p>
            <a:r>
              <a:rPr lang="en-US" dirty="0"/>
              <a:t>We do collect:</a:t>
            </a:r>
          </a:p>
          <a:p>
            <a:pPr lvl="1"/>
            <a:r>
              <a:rPr lang="en-US" dirty="0"/>
              <a:t>Use Events (how many times someone uses on the call)</a:t>
            </a:r>
          </a:p>
          <a:p>
            <a:pPr lvl="1"/>
            <a:r>
              <a:rPr lang="en-US" dirty="0"/>
              <a:t>Zip Code (for understanding how our marketing is working)</a:t>
            </a:r>
          </a:p>
          <a:p>
            <a:pPr lvl="1"/>
            <a:r>
              <a:rPr lang="en-US" dirty="0"/>
              <a:t>Type of Substance Used</a:t>
            </a:r>
          </a:p>
          <a:p>
            <a:pPr lvl="1"/>
            <a:r>
              <a:rPr lang="en-US" dirty="0"/>
              <a:t>Route of use</a:t>
            </a:r>
          </a:p>
          <a:p>
            <a:pPr lvl="1"/>
            <a:r>
              <a:rPr lang="en-US" dirty="0"/>
              <a:t>Hold time</a:t>
            </a:r>
          </a:p>
          <a:p>
            <a:pPr lvl="1"/>
            <a:r>
              <a:rPr lang="en-US" dirty="0"/>
              <a:t>Call outcome (Mark Safe vs Overdose vs Disconnect)</a:t>
            </a:r>
          </a:p>
          <a:p>
            <a:r>
              <a:rPr lang="en-US" b="1" dirty="0"/>
              <a:t>The service is anonymous and confidential, which makes it safe for employees alike</a:t>
            </a:r>
          </a:p>
          <a:p>
            <a:pPr lvl="1"/>
            <a:endParaRPr lang="en-US" dirty="0"/>
          </a:p>
        </p:txBody>
      </p:sp>
    </p:spTree>
    <p:extLst>
      <p:ext uri="{BB962C8B-B14F-4D97-AF65-F5344CB8AC3E}">
        <p14:creationId xmlns:p14="http://schemas.microsoft.com/office/powerpoint/2010/main" val="3418759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12874</TotalTime>
  <Words>1422</Words>
  <Application>Microsoft Office PowerPoint</Application>
  <PresentationFormat>Widescreen</PresentationFormat>
  <Paragraphs>275</Paragraphs>
  <Slides>20</Slides>
  <Notes>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Avenir Next LT Pro</vt:lpstr>
      <vt:lpstr>Calibri</vt:lpstr>
      <vt:lpstr>Lato</vt:lpstr>
      <vt:lpstr>Times New Roman</vt:lpstr>
      <vt:lpstr>Office Theme</vt:lpstr>
      <vt:lpstr>PowerPoint Presentation</vt:lpstr>
      <vt:lpstr>Over 63% of fatal overdoses in Connecticut happen in a private residence</vt:lpstr>
      <vt:lpstr>Rationale for Virtual Overdose Prevention</vt:lpstr>
      <vt:lpstr>How does virtual spotting work? </vt:lpstr>
      <vt:lpstr>PowerPoint Presentation</vt:lpstr>
      <vt:lpstr>PowerPoint Presentation</vt:lpstr>
      <vt:lpstr>Engaging PWUD in Overdose Prevention</vt:lpstr>
      <vt:lpstr>PowerPoint Presentation</vt:lpstr>
      <vt:lpstr>What data do we collect?</vt:lpstr>
      <vt:lpstr>Data     </vt:lpstr>
      <vt:lpstr>We see a variety of types of use</vt:lpstr>
      <vt:lpstr>Connecticut was our top state from August-October 2024</vt:lpstr>
      <vt:lpstr>Linkage to Care</vt:lpstr>
      <vt:lpstr>PowerPoint Presentation</vt:lpstr>
      <vt:lpstr>Some considerations for funding opportunities</vt:lpstr>
      <vt:lpstr>What we provide?</vt:lpstr>
      <vt:lpstr>Implementation Timeline</vt:lpstr>
      <vt:lpstr>Marketing in 2023/2024</vt:lpstr>
      <vt:lpstr>PowerPoint Presentation</vt:lpstr>
      <vt:lpstr>Please don’t hesitate to reach out:    Stephen.Murray@bmc.org  @StephenHRNRP  /StephenHRNRP  @stephenHRNRP.bsky.social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Murray</dc:creator>
  <cp:lastModifiedBy>Stephen Murray</cp:lastModifiedBy>
  <cp:revision>86</cp:revision>
  <dcterms:created xsi:type="dcterms:W3CDTF">2023-03-22T18:53:30Z</dcterms:created>
  <dcterms:modified xsi:type="dcterms:W3CDTF">2024-11-20T20:01:22Z</dcterms:modified>
</cp:coreProperties>
</file>