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63" r:id="rId2"/>
  </p:sldMasterIdLst>
  <p:notesMasterIdLst>
    <p:notesMasterId r:id="rId29"/>
  </p:notesMasterIdLst>
  <p:sldIdLst>
    <p:sldId id="496" r:id="rId3"/>
    <p:sldId id="492" r:id="rId4"/>
    <p:sldId id="546" r:id="rId5"/>
    <p:sldId id="499" r:id="rId6"/>
    <p:sldId id="547" r:id="rId7"/>
    <p:sldId id="534" r:id="rId8"/>
    <p:sldId id="548" r:id="rId9"/>
    <p:sldId id="549" r:id="rId10"/>
    <p:sldId id="550" r:id="rId11"/>
    <p:sldId id="518" r:id="rId12"/>
    <p:sldId id="533" r:id="rId13"/>
    <p:sldId id="558" r:id="rId14"/>
    <p:sldId id="555" r:id="rId15"/>
    <p:sldId id="527" r:id="rId16"/>
    <p:sldId id="536" r:id="rId17"/>
    <p:sldId id="537" r:id="rId18"/>
    <p:sldId id="554" r:id="rId19"/>
    <p:sldId id="538" r:id="rId20"/>
    <p:sldId id="539" r:id="rId21"/>
    <p:sldId id="540" r:id="rId22"/>
    <p:sldId id="556" r:id="rId23"/>
    <p:sldId id="551" r:id="rId24"/>
    <p:sldId id="541" r:id="rId25"/>
    <p:sldId id="542" r:id="rId26"/>
    <p:sldId id="557" r:id="rId27"/>
    <p:sldId id="5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7AEF23-9EB7-1733-2434-F389D6E95BD7}" name="Biegacki, Emma" initials="BE" userId="S::emma.biegacki@yale.edu::3487b351-757d-49bb-a990-a2280a0412e4" providerId="AD"/>
  <p188:author id="{09AD3250-542A-A90F-6D5E-218A5F4152D0}" name="Howell, Benjamin" initials="HB" userId="S::benjamin.howell@yale.edu::b30571f7-eb7e-4792-aae0-4f40877623d3" providerId="AD"/>
  <p188:author id="{0D8E0576-E162-127E-42C2-DD62D9623CBB}" name="Fiellin, David" initials="FD" userId="S::david.fiellin@yale.edu::d0ec7f1a-acc4-47e1-8306-027ee63915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6F1"/>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44" autoAdjust="0"/>
    <p:restoredTop sz="65015" autoAdjust="0"/>
  </p:normalViewPr>
  <p:slideViewPr>
    <p:cSldViewPr>
      <p:cViewPr varScale="1">
        <p:scale>
          <a:sx n="70" d="100"/>
          <a:sy n="70" d="100"/>
        </p:scale>
        <p:origin x="1984"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F164C-7E9E-5447-B186-27AAE2A600EC}"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n-US"/>
        </a:p>
      </dgm:t>
    </dgm:pt>
    <dgm:pt modelId="{A4FBAD07-A76E-5042-9BEF-4E22B2D65BB2}">
      <dgm:prSet phldrT="[Text]"/>
      <dgm:spPr/>
      <dgm:t>
        <a:bodyPr/>
        <a:lstStyle/>
        <a:p>
          <a:r>
            <a:rPr lang="en-US" b="1"/>
            <a:t>Spend Money to Save Lives</a:t>
          </a:r>
        </a:p>
      </dgm:t>
    </dgm:pt>
    <dgm:pt modelId="{1C87A211-4ACA-5E4B-9974-3683E6664106}" type="parTrans" cxnId="{D7105C66-7E85-704E-8FFB-2F63178F937C}">
      <dgm:prSet/>
      <dgm:spPr/>
      <dgm:t>
        <a:bodyPr/>
        <a:lstStyle/>
        <a:p>
          <a:endParaRPr lang="en-US"/>
        </a:p>
      </dgm:t>
    </dgm:pt>
    <dgm:pt modelId="{C00157CB-944D-A844-9AB3-3ECAB9178D6D}" type="sibTrans" cxnId="{D7105C66-7E85-704E-8FFB-2F63178F937C}">
      <dgm:prSet/>
      <dgm:spPr/>
      <dgm:t>
        <a:bodyPr/>
        <a:lstStyle/>
        <a:p>
          <a:endParaRPr lang="en-US"/>
        </a:p>
      </dgm:t>
    </dgm:pt>
    <dgm:pt modelId="{549872B2-BB29-D442-A204-CA9223C3CBF9}">
      <dgm:prSet phldrT="[Text]"/>
      <dgm:spPr/>
      <dgm:t>
        <a:bodyPr/>
        <a:lstStyle/>
        <a:p>
          <a:r>
            <a:rPr lang="en-US" b="1"/>
            <a:t>Use Evidence to Guide Spending</a:t>
          </a:r>
        </a:p>
      </dgm:t>
    </dgm:pt>
    <dgm:pt modelId="{F44452A4-5B49-A943-8554-EC2D113D6307}" type="parTrans" cxnId="{9EBA09AE-641E-004A-937E-57F544464243}">
      <dgm:prSet/>
      <dgm:spPr/>
      <dgm:t>
        <a:bodyPr/>
        <a:lstStyle/>
        <a:p>
          <a:endParaRPr lang="en-US"/>
        </a:p>
      </dgm:t>
    </dgm:pt>
    <dgm:pt modelId="{5982E8B2-2E94-A146-BF82-2CCE55854F9A}" type="sibTrans" cxnId="{9EBA09AE-641E-004A-937E-57F544464243}">
      <dgm:prSet/>
      <dgm:spPr/>
      <dgm:t>
        <a:bodyPr/>
        <a:lstStyle/>
        <a:p>
          <a:endParaRPr lang="en-US"/>
        </a:p>
      </dgm:t>
    </dgm:pt>
    <dgm:pt modelId="{32644447-79B1-BB4D-9F47-6B6D7697DE38}">
      <dgm:prSet phldrT="[Text]"/>
      <dgm:spPr/>
      <dgm:t>
        <a:bodyPr/>
        <a:lstStyle/>
        <a:p>
          <a:r>
            <a:rPr lang="en-US" b="1"/>
            <a:t>Invest in Youth Prevention</a:t>
          </a:r>
        </a:p>
      </dgm:t>
    </dgm:pt>
    <dgm:pt modelId="{2D2E379E-AA19-544F-BE50-7F025B11107B}" type="parTrans" cxnId="{B53F9CF2-E925-E141-9811-9DA73425B48F}">
      <dgm:prSet/>
      <dgm:spPr/>
      <dgm:t>
        <a:bodyPr/>
        <a:lstStyle/>
        <a:p>
          <a:endParaRPr lang="en-US"/>
        </a:p>
      </dgm:t>
    </dgm:pt>
    <dgm:pt modelId="{13004438-3267-4F4C-97DB-0B26762684F0}" type="sibTrans" cxnId="{B53F9CF2-E925-E141-9811-9DA73425B48F}">
      <dgm:prSet/>
      <dgm:spPr/>
      <dgm:t>
        <a:bodyPr/>
        <a:lstStyle/>
        <a:p>
          <a:endParaRPr lang="en-US"/>
        </a:p>
      </dgm:t>
    </dgm:pt>
    <dgm:pt modelId="{8C817413-A0E2-304F-BA80-11760F569010}">
      <dgm:prSet phldrT="[Text]"/>
      <dgm:spPr/>
      <dgm:t>
        <a:bodyPr/>
        <a:lstStyle/>
        <a:p>
          <a:r>
            <a:rPr lang="en-US" b="1"/>
            <a:t>Focus on Racial Equity</a:t>
          </a:r>
        </a:p>
      </dgm:t>
    </dgm:pt>
    <dgm:pt modelId="{BFF664B6-C38A-8048-BF06-E1C5825FFDB8}" type="parTrans" cxnId="{E3F310FD-3EE5-904E-88CF-4D22882AD178}">
      <dgm:prSet/>
      <dgm:spPr/>
      <dgm:t>
        <a:bodyPr/>
        <a:lstStyle/>
        <a:p>
          <a:endParaRPr lang="en-US"/>
        </a:p>
      </dgm:t>
    </dgm:pt>
    <dgm:pt modelId="{32D4B4DE-0F8C-904A-B0F6-1A308EF828EF}" type="sibTrans" cxnId="{E3F310FD-3EE5-904E-88CF-4D22882AD178}">
      <dgm:prSet/>
      <dgm:spPr/>
      <dgm:t>
        <a:bodyPr/>
        <a:lstStyle/>
        <a:p>
          <a:endParaRPr lang="en-US"/>
        </a:p>
      </dgm:t>
    </dgm:pt>
    <dgm:pt modelId="{46F83409-5C06-9749-AFC3-653A29B4DA34}">
      <dgm:prSet phldrT="[Text]"/>
      <dgm:spPr/>
      <dgm:t>
        <a:bodyPr/>
        <a:lstStyle/>
        <a:p>
          <a:r>
            <a:rPr lang="en-US" b="1"/>
            <a:t>Develop a Fair and Transparent Process</a:t>
          </a:r>
        </a:p>
      </dgm:t>
    </dgm:pt>
    <dgm:pt modelId="{CC0CD990-D368-974C-892B-D6BA7EED0845}" type="parTrans" cxnId="{FD33EB63-59F1-B64B-855E-256CB08A0543}">
      <dgm:prSet/>
      <dgm:spPr/>
      <dgm:t>
        <a:bodyPr/>
        <a:lstStyle/>
        <a:p>
          <a:endParaRPr lang="en-US"/>
        </a:p>
      </dgm:t>
    </dgm:pt>
    <dgm:pt modelId="{9579037E-FCA2-0C4D-9AE5-19E6DD95E3F3}" type="sibTrans" cxnId="{FD33EB63-59F1-B64B-855E-256CB08A0543}">
      <dgm:prSet/>
      <dgm:spPr/>
      <dgm:t>
        <a:bodyPr/>
        <a:lstStyle/>
        <a:p>
          <a:endParaRPr lang="en-US"/>
        </a:p>
      </dgm:t>
    </dgm:pt>
    <dgm:pt modelId="{88095D25-5757-6C4C-9958-838BB2C49DBF}" type="pres">
      <dgm:prSet presAssocID="{CF6F164C-7E9E-5447-B186-27AAE2A600EC}" presName="Name0" presStyleCnt="0">
        <dgm:presLayoutVars>
          <dgm:dir/>
          <dgm:resizeHandles val="exact"/>
        </dgm:presLayoutVars>
      </dgm:prSet>
      <dgm:spPr/>
    </dgm:pt>
    <dgm:pt modelId="{2FA9245D-7017-6544-8E03-3BC442B755CE}" type="pres">
      <dgm:prSet presAssocID="{A4FBAD07-A76E-5042-9BEF-4E22B2D65BB2}" presName="Name5" presStyleLbl="vennNode1" presStyleIdx="0" presStyleCnt="5">
        <dgm:presLayoutVars>
          <dgm:bulletEnabled val="1"/>
        </dgm:presLayoutVars>
      </dgm:prSet>
      <dgm:spPr/>
    </dgm:pt>
    <dgm:pt modelId="{B33FD9BE-FFF5-D642-BB06-C79C309BD744}" type="pres">
      <dgm:prSet presAssocID="{C00157CB-944D-A844-9AB3-3ECAB9178D6D}" presName="space" presStyleCnt="0"/>
      <dgm:spPr/>
    </dgm:pt>
    <dgm:pt modelId="{0ECFDC27-5C61-D94D-93E7-F81FCC80C338}" type="pres">
      <dgm:prSet presAssocID="{549872B2-BB29-D442-A204-CA9223C3CBF9}" presName="Name5" presStyleLbl="vennNode1" presStyleIdx="1" presStyleCnt="5">
        <dgm:presLayoutVars>
          <dgm:bulletEnabled val="1"/>
        </dgm:presLayoutVars>
      </dgm:prSet>
      <dgm:spPr/>
    </dgm:pt>
    <dgm:pt modelId="{7EFD7F2D-5D49-9A45-B49F-4794C4E5E73A}" type="pres">
      <dgm:prSet presAssocID="{5982E8B2-2E94-A146-BF82-2CCE55854F9A}" presName="space" presStyleCnt="0"/>
      <dgm:spPr/>
    </dgm:pt>
    <dgm:pt modelId="{26FACAE2-4377-7F46-9C1F-F0F0F5394198}" type="pres">
      <dgm:prSet presAssocID="{32644447-79B1-BB4D-9F47-6B6D7697DE38}" presName="Name5" presStyleLbl="vennNode1" presStyleIdx="2" presStyleCnt="5">
        <dgm:presLayoutVars>
          <dgm:bulletEnabled val="1"/>
        </dgm:presLayoutVars>
      </dgm:prSet>
      <dgm:spPr/>
    </dgm:pt>
    <dgm:pt modelId="{17D04A0A-AEB7-4F40-A965-BF6B2704FFBD}" type="pres">
      <dgm:prSet presAssocID="{13004438-3267-4F4C-97DB-0B26762684F0}" presName="space" presStyleCnt="0"/>
      <dgm:spPr/>
    </dgm:pt>
    <dgm:pt modelId="{8EE12E55-1D3C-2A46-8D53-90D5738AF22A}" type="pres">
      <dgm:prSet presAssocID="{8C817413-A0E2-304F-BA80-11760F569010}" presName="Name5" presStyleLbl="vennNode1" presStyleIdx="3" presStyleCnt="5">
        <dgm:presLayoutVars>
          <dgm:bulletEnabled val="1"/>
        </dgm:presLayoutVars>
      </dgm:prSet>
      <dgm:spPr/>
    </dgm:pt>
    <dgm:pt modelId="{20C7E480-94D0-1442-A9E5-46DBDCCD89E2}" type="pres">
      <dgm:prSet presAssocID="{32D4B4DE-0F8C-904A-B0F6-1A308EF828EF}" presName="space" presStyleCnt="0"/>
      <dgm:spPr/>
    </dgm:pt>
    <dgm:pt modelId="{0A02D0BC-E84E-7F49-A2E9-F242AE31CB30}" type="pres">
      <dgm:prSet presAssocID="{46F83409-5C06-9749-AFC3-653A29B4DA34}" presName="Name5" presStyleLbl="vennNode1" presStyleIdx="4" presStyleCnt="5">
        <dgm:presLayoutVars>
          <dgm:bulletEnabled val="1"/>
        </dgm:presLayoutVars>
      </dgm:prSet>
      <dgm:spPr/>
    </dgm:pt>
  </dgm:ptLst>
  <dgm:cxnLst>
    <dgm:cxn modelId="{5014EF1C-F23F-F74A-9928-EE89711C76A8}" type="presOf" srcId="{A4FBAD07-A76E-5042-9BEF-4E22B2D65BB2}" destId="{2FA9245D-7017-6544-8E03-3BC442B755CE}" srcOrd="0" destOrd="0" presId="urn:microsoft.com/office/officeart/2005/8/layout/venn3"/>
    <dgm:cxn modelId="{E7DE6328-8FF7-B745-B87B-799518506D8A}" type="presOf" srcId="{CF6F164C-7E9E-5447-B186-27AAE2A600EC}" destId="{88095D25-5757-6C4C-9958-838BB2C49DBF}" srcOrd="0" destOrd="0" presId="urn:microsoft.com/office/officeart/2005/8/layout/venn3"/>
    <dgm:cxn modelId="{FD33EB63-59F1-B64B-855E-256CB08A0543}" srcId="{CF6F164C-7E9E-5447-B186-27AAE2A600EC}" destId="{46F83409-5C06-9749-AFC3-653A29B4DA34}" srcOrd="4" destOrd="0" parTransId="{CC0CD990-D368-974C-892B-D6BA7EED0845}" sibTransId="{9579037E-FCA2-0C4D-9AE5-19E6DD95E3F3}"/>
    <dgm:cxn modelId="{D7105C66-7E85-704E-8FFB-2F63178F937C}" srcId="{CF6F164C-7E9E-5447-B186-27AAE2A600EC}" destId="{A4FBAD07-A76E-5042-9BEF-4E22B2D65BB2}" srcOrd="0" destOrd="0" parTransId="{1C87A211-4ACA-5E4B-9974-3683E6664106}" sibTransId="{C00157CB-944D-A844-9AB3-3ECAB9178D6D}"/>
    <dgm:cxn modelId="{0EE5D873-327B-2846-B455-6A97D0EC0332}" type="presOf" srcId="{32644447-79B1-BB4D-9F47-6B6D7697DE38}" destId="{26FACAE2-4377-7F46-9C1F-F0F0F5394198}" srcOrd="0" destOrd="0" presId="urn:microsoft.com/office/officeart/2005/8/layout/venn3"/>
    <dgm:cxn modelId="{111F5278-4CBA-9C4D-944B-CC921A1569FB}" type="presOf" srcId="{46F83409-5C06-9749-AFC3-653A29B4DA34}" destId="{0A02D0BC-E84E-7F49-A2E9-F242AE31CB30}" srcOrd="0" destOrd="0" presId="urn:microsoft.com/office/officeart/2005/8/layout/venn3"/>
    <dgm:cxn modelId="{9EBA09AE-641E-004A-937E-57F544464243}" srcId="{CF6F164C-7E9E-5447-B186-27AAE2A600EC}" destId="{549872B2-BB29-D442-A204-CA9223C3CBF9}" srcOrd="1" destOrd="0" parTransId="{F44452A4-5B49-A943-8554-EC2D113D6307}" sibTransId="{5982E8B2-2E94-A146-BF82-2CCE55854F9A}"/>
    <dgm:cxn modelId="{63F028CD-1D32-3C41-A679-345A2DBD5B4F}" type="presOf" srcId="{8C817413-A0E2-304F-BA80-11760F569010}" destId="{8EE12E55-1D3C-2A46-8D53-90D5738AF22A}" srcOrd="0" destOrd="0" presId="urn:microsoft.com/office/officeart/2005/8/layout/venn3"/>
    <dgm:cxn modelId="{3456B5D7-001F-6742-BAF3-AF8D5AA86DFF}" type="presOf" srcId="{549872B2-BB29-D442-A204-CA9223C3CBF9}" destId="{0ECFDC27-5C61-D94D-93E7-F81FCC80C338}" srcOrd="0" destOrd="0" presId="urn:microsoft.com/office/officeart/2005/8/layout/venn3"/>
    <dgm:cxn modelId="{B53F9CF2-E925-E141-9811-9DA73425B48F}" srcId="{CF6F164C-7E9E-5447-B186-27AAE2A600EC}" destId="{32644447-79B1-BB4D-9F47-6B6D7697DE38}" srcOrd="2" destOrd="0" parTransId="{2D2E379E-AA19-544F-BE50-7F025B11107B}" sibTransId="{13004438-3267-4F4C-97DB-0B26762684F0}"/>
    <dgm:cxn modelId="{E3F310FD-3EE5-904E-88CF-4D22882AD178}" srcId="{CF6F164C-7E9E-5447-B186-27AAE2A600EC}" destId="{8C817413-A0E2-304F-BA80-11760F569010}" srcOrd="3" destOrd="0" parTransId="{BFF664B6-C38A-8048-BF06-E1C5825FFDB8}" sibTransId="{32D4B4DE-0F8C-904A-B0F6-1A308EF828EF}"/>
    <dgm:cxn modelId="{F49CEE49-74B7-F745-AEF8-C5D470783183}" type="presParOf" srcId="{88095D25-5757-6C4C-9958-838BB2C49DBF}" destId="{2FA9245D-7017-6544-8E03-3BC442B755CE}" srcOrd="0" destOrd="0" presId="urn:microsoft.com/office/officeart/2005/8/layout/venn3"/>
    <dgm:cxn modelId="{52F41A55-63D0-3B4D-A890-C3B44747DDCD}" type="presParOf" srcId="{88095D25-5757-6C4C-9958-838BB2C49DBF}" destId="{B33FD9BE-FFF5-D642-BB06-C79C309BD744}" srcOrd="1" destOrd="0" presId="urn:microsoft.com/office/officeart/2005/8/layout/venn3"/>
    <dgm:cxn modelId="{7A0085DB-50A2-2840-BC28-D38F3420484F}" type="presParOf" srcId="{88095D25-5757-6C4C-9958-838BB2C49DBF}" destId="{0ECFDC27-5C61-D94D-93E7-F81FCC80C338}" srcOrd="2" destOrd="0" presId="urn:microsoft.com/office/officeart/2005/8/layout/venn3"/>
    <dgm:cxn modelId="{86596923-4D3D-FF49-9853-7A2196B0BC81}" type="presParOf" srcId="{88095D25-5757-6C4C-9958-838BB2C49DBF}" destId="{7EFD7F2D-5D49-9A45-B49F-4794C4E5E73A}" srcOrd="3" destOrd="0" presId="urn:microsoft.com/office/officeart/2005/8/layout/venn3"/>
    <dgm:cxn modelId="{D862979B-DDB5-B746-B2DF-B1C64814F9E9}" type="presParOf" srcId="{88095D25-5757-6C4C-9958-838BB2C49DBF}" destId="{26FACAE2-4377-7F46-9C1F-F0F0F5394198}" srcOrd="4" destOrd="0" presId="urn:microsoft.com/office/officeart/2005/8/layout/venn3"/>
    <dgm:cxn modelId="{F7FA2A0F-E6E7-604D-9B21-BC244C6C8F0B}" type="presParOf" srcId="{88095D25-5757-6C4C-9958-838BB2C49DBF}" destId="{17D04A0A-AEB7-4F40-A965-BF6B2704FFBD}" srcOrd="5" destOrd="0" presId="urn:microsoft.com/office/officeart/2005/8/layout/venn3"/>
    <dgm:cxn modelId="{964708DF-6228-2441-A12F-478C3D69CE7C}" type="presParOf" srcId="{88095D25-5757-6C4C-9958-838BB2C49DBF}" destId="{8EE12E55-1D3C-2A46-8D53-90D5738AF22A}" srcOrd="6" destOrd="0" presId="urn:microsoft.com/office/officeart/2005/8/layout/venn3"/>
    <dgm:cxn modelId="{B7B59F3D-2121-074C-9651-9D16BE4DFFAC}" type="presParOf" srcId="{88095D25-5757-6C4C-9958-838BB2C49DBF}" destId="{20C7E480-94D0-1442-A9E5-46DBDCCD89E2}" srcOrd="7" destOrd="0" presId="urn:microsoft.com/office/officeart/2005/8/layout/venn3"/>
    <dgm:cxn modelId="{2AC68E87-CEA3-B24E-8815-6564F6D3AF0D}" type="presParOf" srcId="{88095D25-5757-6C4C-9958-838BB2C49DBF}" destId="{0A02D0BC-E84E-7F49-A2E9-F242AE31CB30}" srcOrd="8"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9245D-7017-6544-8E03-3BC442B755CE}">
      <dsp:nvSpPr>
        <dsp:cNvPr id="0" name=""/>
        <dsp:cNvSpPr/>
      </dsp:nvSpPr>
      <dsp:spPr>
        <a:xfrm>
          <a:off x="854" y="1550579"/>
          <a:ext cx="1666674" cy="16666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723" tIns="15240" rIns="91723" bIns="15240" numCol="1" spcCol="1270" anchor="ctr" anchorCtr="0">
          <a:noAutofit/>
        </a:bodyPr>
        <a:lstStyle/>
        <a:p>
          <a:pPr marL="0" lvl="0" indent="0" algn="ctr" defTabSz="533400">
            <a:lnSpc>
              <a:spcPct val="90000"/>
            </a:lnSpc>
            <a:spcBef>
              <a:spcPct val="0"/>
            </a:spcBef>
            <a:spcAft>
              <a:spcPct val="35000"/>
            </a:spcAft>
            <a:buNone/>
          </a:pPr>
          <a:r>
            <a:rPr lang="en-US" sz="1200" b="1" kern="1200"/>
            <a:t>Spend Money to Save Lives</a:t>
          </a:r>
        </a:p>
      </dsp:txBody>
      <dsp:txXfrm>
        <a:off x="244933" y="1794658"/>
        <a:ext cx="1178516" cy="1178516"/>
      </dsp:txXfrm>
    </dsp:sp>
    <dsp:sp modelId="{0ECFDC27-5C61-D94D-93E7-F81FCC80C338}">
      <dsp:nvSpPr>
        <dsp:cNvPr id="0" name=""/>
        <dsp:cNvSpPr/>
      </dsp:nvSpPr>
      <dsp:spPr>
        <a:xfrm>
          <a:off x="1334194" y="1550579"/>
          <a:ext cx="1666674" cy="16666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723" tIns="15240" rIns="91723" bIns="15240" numCol="1" spcCol="1270" anchor="ctr" anchorCtr="0">
          <a:noAutofit/>
        </a:bodyPr>
        <a:lstStyle/>
        <a:p>
          <a:pPr marL="0" lvl="0" indent="0" algn="ctr" defTabSz="533400">
            <a:lnSpc>
              <a:spcPct val="90000"/>
            </a:lnSpc>
            <a:spcBef>
              <a:spcPct val="0"/>
            </a:spcBef>
            <a:spcAft>
              <a:spcPct val="35000"/>
            </a:spcAft>
            <a:buNone/>
          </a:pPr>
          <a:r>
            <a:rPr lang="en-US" sz="1200" b="1" kern="1200"/>
            <a:t>Use Evidence to Guide Spending</a:t>
          </a:r>
        </a:p>
      </dsp:txBody>
      <dsp:txXfrm>
        <a:off x="1578273" y="1794658"/>
        <a:ext cx="1178516" cy="1178516"/>
      </dsp:txXfrm>
    </dsp:sp>
    <dsp:sp modelId="{26FACAE2-4377-7F46-9C1F-F0F0F5394198}">
      <dsp:nvSpPr>
        <dsp:cNvPr id="0" name=""/>
        <dsp:cNvSpPr/>
      </dsp:nvSpPr>
      <dsp:spPr>
        <a:xfrm>
          <a:off x="2667533" y="1550579"/>
          <a:ext cx="1666674" cy="16666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723" tIns="15240" rIns="91723" bIns="15240" numCol="1" spcCol="1270" anchor="ctr" anchorCtr="0">
          <a:noAutofit/>
        </a:bodyPr>
        <a:lstStyle/>
        <a:p>
          <a:pPr marL="0" lvl="0" indent="0" algn="ctr" defTabSz="533400">
            <a:lnSpc>
              <a:spcPct val="90000"/>
            </a:lnSpc>
            <a:spcBef>
              <a:spcPct val="0"/>
            </a:spcBef>
            <a:spcAft>
              <a:spcPct val="35000"/>
            </a:spcAft>
            <a:buNone/>
          </a:pPr>
          <a:r>
            <a:rPr lang="en-US" sz="1200" b="1" kern="1200"/>
            <a:t>Invest in Youth Prevention</a:t>
          </a:r>
        </a:p>
      </dsp:txBody>
      <dsp:txXfrm>
        <a:off x="2911612" y="1794658"/>
        <a:ext cx="1178516" cy="1178516"/>
      </dsp:txXfrm>
    </dsp:sp>
    <dsp:sp modelId="{8EE12E55-1D3C-2A46-8D53-90D5738AF22A}">
      <dsp:nvSpPr>
        <dsp:cNvPr id="0" name=""/>
        <dsp:cNvSpPr/>
      </dsp:nvSpPr>
      <dsp:spPr>
        <a:xfrm>
          <a:off x="4000872" y="1550579"/>
          <a:ext cx="1666674" cy="16666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723" tIns="15240" rIns="91723" bIns="15240" numCol="1" spcCol="1270" anchor="ctr" anchorCtr="0">
          <a:noAutofit/>
        </a:bodyPr>
        <a:lstStyle/>
        <a:p>
          <a:pPr marL="0" lvl="0" indent="0" algn="ctr" defTabSz="533400">
            <a:lnSpc>
              <a:spcPct val="90000"/>
            </a:lnSpc>
            <a:spcBef>
              <a:spcPct val="0"/>
            </a:spcBef>
            <a:spcAft>
              <a:spcPct val="35000"/>
            </a:spcAft>
            <a:buNone/>
          </a:pPr>
          <a:r>
            <a:rPr lang="en-US" sz="1200" b="1" kern="1200"/>
            <a:t>Focus on Racial Equity</a:t>
          </a:r>
        </a:p>
      </dsp:txBody>
      <dsp:txXfrm>
        <a:off x="4244951" y="1794658"/>
        <a:ext cx="1178516" cy="1178516"/>
      </dsp:txXfrm>
    </dsp:sp>
    <dsp:sp modelId="{0A02D0BC-E84E-7F49-A2E9-F242AE31CB30}">
      <dsp:nvSpPr>
        <dsp:cNvPr id="0" name=""/>
        <dsp:cNvSpPr/>
      </dsp:nvSpPr>
      <dsp:spPr>
        <a:xfrm>
          <a:off x="5334212" y="1550579"/>
          <a:ext cx="1666674" cy="16666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723" tIns="15240" rIns="91723" bIns="15240" numCol="1" spcCol="1270" anchor="ctr" anchorCtr="0">
          <a:noAutofit/>
        </a:bodyPr>
        <a:lstStyle/>
        <a:p>
          <a:pPr marL="0" lvl="0" indent="0" algn="ctr" defTabSz="533400">
            <a:lnSpc>
              <a:spcPct val="90000"/>
            </a:lnSpc>
            <a:spcBef>
              <a:spcPct val="0"/>
            </a:spcBef>
            <a:spcAft>
              <a:spcPct val="35000"/>
            </a:spcAft>
            <a:buNone/>
          </a:pPr>
          <a:r>
            <a:rPr lang="en-US" sz="1200" b="1" kern="1200"/>
            <a:t>Develop a Fair and Transparent Process</a:t>
          </a:r>
        </a:p>
      </dsp:txBody>
      <dsp:txXfrm>
        <a:off x="5578291" y="1794658"/>
        <a:ext cx="1178516" cy="117851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78A5-3ECC-410B-9C52-A57AA21C435F}" type="datetimeFigureOut">
              <a:rPr lang="en-US" smtClean="0"/>
              <a:t>3/12/24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43B9B-87D0-4380-A962-F69BD125AC41}" type="slidenum">
              <a:rPr lang="en-US" smtClean="0"/>
              <a:t>‹#›</a:t>
            </a:fld>
            <a:endParaRPr lang="en-US" dirty="0"/>
          </a:p>
        </p:txBody>
      </p:sp>
    </p:spTree>
    <p:extLst>
      <p:ext uri="{BB962C8B-B14F-4D97-AF65-F5344CB8AC3E}">
        <p14:creationId xmlns:p14="http://schemas.microsoft.com/office/powerpoint/2010/main" val="255321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pioidprinciples.jhsph.edu/the-principl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ortal.ct.gov/-/media/DMHAS/UpcomingEvents/Exhibit-E-Final-Distributor-Settlement-Agreement-8-11-21.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0</a:t>
            </a:fld>
            <a:endParaRPr lang="en-US" dirty="0"/>
          </a:p>
        </p:txBody>
      </p:sp>
    </p:spTree>
    <p:extLst>
      <p:ext uri="{BB962C8B-B14F-4D97-AF65-F5344CB8AC3E}">
        <p14:creationId xmlns:p14="http://schemas.microsoft.com/office/powerpoint/2010/main" val="64591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9</a:t>
            </a:fld>
            <a:endParaRPr lang="en-US" dirty="0"/>
          </a:p>
        </p:txBody>
      </p:sp>
    </p:spTree>
    <p:extLst>
      <p:ext uri="{BB962C8B-B14F-4D97-AF65-F5344CB8AC3E}">
        <p14:creationId xmlns:p14="http://schemas.microsoft.com/office/powerpoint/2010/main" val="274637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The number of individuals receiving methadone increased in the state substantially between 2012 (14,000) and 2017 (21,000), with minimal increases since that time. Similarly, the estimated number of individuals receiving buprenorphine increased in the state substantially between 2015 (21,000) and 2020 (30,000), with only modest increases since that time. There is less data on the proportion of people who are retained on either methadone or buprenorphine long-term. Nonetheless, the rising number of opioid overdoses indicates there is an unmet need for these treatments in the state. Unmet need includes individuals who use opioids or have OUD and are at risk of overdose but have not initiated MOUD, and individuals who have initiated MOUD but were not retained in treatment. There are also geographic, socioeconomic, and racial disparities in access to methadone and buprenorphine within the state. Methadone, limited to federally certified OTPs, is largely concentrated in our state’s urban centers and several portions of the state have few or very limited number of active buprenorphine prescribers.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10</a:t>
            </a:fld>
            <a:endParaRPr lang="en-US" dirty="0"/>
          </a:p>
        </p:txBody>
      </p:sp>
    </p:spTree>
    <p:extLst>
      <p:ext uri="{BB962C8B-B14F-4D97-AF65-F5344CB8AC3E}">
        <p14:creationId xmlns:p14="http://schemas.microsoft.com/office/powerpoint/2010/main" val="1165875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11</a:t>
            </a:fld>
            <a:endParaRPr lang="en-US" dirty="0"/>
          </a:p>
        </p:txBody>
      </p:sp>
    </p:spTree>
    <p:extLst>
      <p:ext uri="{BB962C8B-B14F-4D97-AF65-F5344CB8AC3E}">
        <p14:creationId xmlns:p14="http://schemas.microsoft.com/office/powerpoint/2010/main" val="361971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1"/>
                </a:solidFill>
                <a:latin typeface="Georgia" panose="02040502050405020303" pitchFamily="18" charset="0"/>
              </a:rPr>
              <a:t>Data provided by Hsiu-</a:t>
            </a:r>
            <a:r>
              <a:rPr lang="en-US" sz="1200" err="1">
                <a:solidFill>
                  <a:schemeClr val="tx1"/>
                </a:solidFill>
                <a:latin typeface="Georgia" panose="02040502050405020303" pitchFamily="18" charset="0"/>
              </a:rPr>
              <a:t>ju</a:t>
            </a:r>
            <a:r>
              <a:rPr lang="en-US" sz="1200">
                <a:solidFill>
                  <a:schemeClr val="tx1"/>
                </a:solidFill>
                <a:latin typeface="Georgia" panose="02040502050405020303" pitchFamily="18" charset="0"/>
              </a:rPr>
              <a:t> </a:t>
            </a:r>
          </a:p>
          <a:p>
            <a:endParaRPr lang="en-US" sz="1200">
              <a:solidFill>
                <a:schemeClr val="tx1"/>
              </a:solidFill>
              <a:latin typeface="Georgia" panose="02040502050405020303" pitchFamily="18" charset="0"/>
            </a:endParaRPr>
          </a:p>
          <a:p>
            <a:r>
              <a:rPr lang="en-US" sz="1200">
                <a:solidFill>
                  <a:schemeClr val="tx1"/>
                </a:solidFill>
                <a:latin typeface="Georgia" panose="02040502050405020303" pitchFamily="18" charset="0"/>
              </a:rPr>
              <a:t>As of 2019, an estimated 0.6% of the CT population aged 12 and older have an opioid use disorder diagnosis. </a:t>
            </a:r>
          </a:p>
          <a:p>
            <a:pPr marL="285750" indent="-285750">
              <a:buFont typeface="Arial" panose="020B0604020202020204" pitchFamily="34" charset="0"/>
              <a:buChar char="•"/>
            </a:pPr>
            <a:r>
              <a:rPr lang="en-US" sz="1200">
                <a:latin typeface="Georgia" panose="02040502050405020303" pitchFamily="18" charset="0"/>
              </a:rPr>
              <a:t>1.7% of youth 18-25</a:t>
            </a:r>
          </a:p>
          <a:p>
            <a:endParaRPr lang="en-US"/>
          </a:p>
        </p:txBody>
      </p:sp>
      <p:sp>
        <p:nvSpPr>
          <p:cNvPr id="4" name="Slide Number Placeholder 3"/>
          <p:cNvSpPr>
            <a:spLocks noGrp="1"/>
          </p:cNvSpPr>
          <p:nvPr>
            <p:ph type="sldNum" sz="quarter" idx="5"/>
          </p:nvPr>
        </p:nvSpPr>
        <p:spPr/>
        <p:txBody>
          <a:bodyPr/>
          <a:lstStyle/>
          <a:p>
            <a:fld id="{73C43B9B-87D0-4380-A962-F69BD125AC41}" type="slidenum">
              <a:rPr lang="en-US" smtClean="0"/>
              <a:t>12</a:t>
            </a:fld>
            <a:endParaRPr lang="en-US"/>
          </a:p>
        </p:txBody>
      </p:sp>
    </p:spTree>
    <p:extLst>
      <p:ext uri="{BB962C8B-B14F-4D97-AF65-F5344CB8AC3E}">
        <p14:creationId xmlns:p14="http://schemas.microsoft.com/office/powerpoint/2010/main" val="226872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Georgia" panose="02040502050405020303" pitchFamily="18" charset="0"/>
              </a:rPr>
              <a:t>Data provided by Hsiu-</a:t>
            </a:r>
            <a:r>
              <a:rPr lang="en-US" sz="1200" dirty="0" err="1">
                <a:solidFill>
                  <a:schemeClr val="tx1"/>
                </a:solidFill>
                <a:latin typeface="Georgia" panose="02040502050405020303" pitchFamily="18" charset="0"/>
              </a:rPr>
              <a:t>ju</a:t>
            </a:r>
            <a:r>
              <a:rPr lang="en-US" sz="1200" dirty="0">
                <a:solidFill>
                  <a:schemeClr val="tx1"/>
                </a:solidFill>
                <a:latin typeface="Georgia" panose="02040502050405020303" pitchFamily="18" charset="0"/>
              </a:rPr>
              <a:t> </a:t>
            </a:r>
          </a:p>
          <a:p>
            <a:endParaRPr lang="en-US" sz="1200" dirty="0">
              <a:solidFill>
                <a:schemeClr val="tx1"/>
              </a:solidFill>
              <a:latin typeface="Georgia" panose="02040502050405020303" pitchFamily="18" charset="0"/>
            </a:endParaRPr>
          </a:p>
          <a:p>
            <a:r>
              <a:rPr lang="en-US" sz="1200" dirty="0">
                <a:solidFill>
                  <a:schemeClr val="tx1"/>
                </a:solidFill>
                <a:latin typeface="Georgia" panose="02040502050405020303" pitchFamily="18" charset="0"/>
              </a:rPr>
              <a:t>As of 2019, an estimated 0.6% of the CT population aged 12 and older have an opioid use disorder diagnosis. </a:t>
            </a:r>
          </a:p>
          <a:p>
            <a:pPr marL="285750" indent="-285750">
              <a:buFont typeface="Arial" panose="020B0604020202020204" pitchFamily="34" charset="0"/>
              <a:buChar char="•"/>
            </a:pPr>
            <a:r>
              <a:rPr lang="en-US" sz="1200" dirty="0">
                <a:latin typeface="Georgia" panose="02040502050405020303" pitchFamily="18" charset="0"/>
              </a:rPr>
              <a:t>1.7% of youth 18-25</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13</a:t>
            </a:fld>
            <a:endParaRPr lang="en-US"/>
          </a:p>
        </p:txBody>
      </p:sp>
    </p:spTree>
    <p:extLst>
      <p:ext uri="{BB962C8B-B14F-4D97-AF65-F5344CB8AC3E}">
        <p14:creationId xmlns:p14="http://schemas.microsoft.com/office/powerpoint/2010/main" val="2186042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rPr>
              <a:t>Although opioid-involved non-fatal overdoses in CT have been recorded in the thousands and every municipality in the state except two have experienced fatalities, the burden falls mostly heavily on specific cities and specific vulnerable groups of CT residents. Reviewing the scientific literature and CT-specific data, we conclude that efforts to reduce overdoses will have the greatest impact if strategies are focused on Individuals who: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itchFamily="2" charset="2"/>
              <a:buChar char=""/>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recently experienced a non-fatal overdose;</a:t>
            </a:r>
            <a:endParaRPr lang="en-US" sz="105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itchFamily="2" charset="2"/>
              <a:buChar char=""/>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opioids alone; </a:t>
            </a:r>
            <a:endParaRPr lang="en-US" sz="105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itchFamily="2" charset="2"/>
              <a:buChar char=""/>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history of OUD and have lost tolerance to opioids;</a:t>
            </a:r>
            <a:endParaRPr lang="en-US" sz="105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itchFamily="2" charset="2"/>
              <a:buChar char=""/>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opioid-naïve or have low tolerance and are purchasing illicit stimulants that include fentanyl; and/or</a:t>
            </a:r>
            <a:endParaRPr lang="en-US" sz="105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itchFamily="2" charset="2"/>
              <a:buChar char=""/>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unhoused or marginally housed. </a:t>
            </a:r>
            <a:endParaRPr lang="en-US" sz="105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14</a:t>
            </a:fld>
            <a:endParaRPr lang="en-US" dirty="0"/>
          </a:p>
        </p:txBody>
      </p:sp>
    </p:spTree>
    <p:extLst>
      <p:ext uri="{BB962C8B-B14F-4D97-AF65-F5344CB8AC3E}">
        <p14:creationId xmlns:p14="http://schemas.microsoft.com/office/powerpoint/2010/main" val="312770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 COVID-19 pandemic has demonstrated the need for and value of a rapid and efficient process of collecting, accessing, analyzing, and reporting data for a coordinated public health response. The same approach is needed to address the opioid overdose crisis. Important data relevant to addressing opioid overdoses includes existing data collected by state agencies (e.g., admissions into addiction treatment, opioid prescribing, use of harm reduction services, fatal and non-fatal overdoses). Confidentially tracking how individuals at risk of opioid overdose are interacting with various systems and subsequent overdose outcomes can only be elucidated by linking and merging individual existing data that currently exist across different agencies within the state. A robust data infrastructure accessible to policy makers, public health professionals, clinicians, and researchers able to produce reliable metrics pertinent to preventing overdoses can support evaluation of existing and novel programs and in so doing ensure effective, data-driven funding allocation.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15</a:t>
            </a:fld>
            <a:endParaRPr lang="en-US" dirty="0"/>
          </a:p>
        </p:txBody>
      </p:sp>
    </p:spTree>
    <p:extLst>
      <p:ext uri="{BB962C8B-B14F-4D97-AF65-F5344CB8AC3E}">
        <p14:creationId xmlns:p14="http://schemas.microsoft.com/office/powerpoint/2010/main" val="213545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16</a:t>
            </a:fld>
            <a:endParaRPr lang="en-US" dirty="0"/>
          </a:p>
        </p:txBody>
      </p:sp>
    </p:spTree>
    <p:extLst>
      <p:ext uri="{BB962C8B-B14F-4D97-AF65-F5344CB8AC3E}">
        <p14:creationId xmlns:p14="http://schemas.microsoft.com/office/powerpoint/2010/main" val="3016707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spcBef>
                <a:spcPts val="0"/>
              </a:spcBef>
              <a:spcAft>
                <a:spcPts val="0"/>
              </a:spcAft>
            </a:pPr>
            <a:r>
              <a:rPr lang="en-US" sz="1800" u="sng" dirty="0">
                <a:effectLst/>
                <a:latin typeface="Calibri" panose="020F0502020204030204" pitchFamily="34" charset="0"/>
                <a:ea typeface="Times New Roman" panose="02020603050405020304" pitchFamily="18" charset="0"/>
              </a:rPr>
              <a:t>Workforce: </a:t>
            </a:r>
            <a:r>
              <a:rPr lang="en-US" sz="1800" dirty="0">
                <a:effectLst/>
                <a:latin typeface="Calibri" panose="020F0502020204030204" pitchFamily="34" charset="0"/>
                <a:ea typeface="Times New Roman" panose="02020603050405020304" pitchFamily="18" charset="0"/>
              </a:rPr>
              <a:t>An increase in the number of certified addiction specialists (nursing, social work, physicians, etc.) will have an immediate impact on access to and the quality of treatment for CT residents. Programs to train and support non-specialist clinicians should provide timely improvements, too, particularly with respect to provision of MOUD in general medical settings.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Stigma:</a:t>
            </a:r>
            <a:r>
              <a:rPr lang="en-US" sz="1800" dirty="0">
                <a:effectLst/>
                <a:latin typeface="Calibri" panose="020F0502020204030204" pitchFamily="34" charset="0"/>
                <a:ea typeface="Times New Roman" panose="02020603050405020304" pitchFamily="18" charset="0"/>
              </a:rPr>
              <a:t> Public awareness of and education about OUD among healthcare professionals and the public have not been tied directly to lives saved or cost-effectiveness. However, as above, they are generally considered essential components of successful public health campaigns and may drive long-term improvements in treatment initiation, retention, and acceptability.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17</a:t>
            </a:fld>
            <a:endParaRPr lang="en-US" dirty="0"/>
          </a:p>
        </p:txBody>
      </p:sp>
    </p:spTree>
    <p:extLst>
      <p:ext uri="{BB962C8B-B14F-4D97-AF65-F5344CB8AC3E}">
        <p14:creationId xmlns:p14="http://schemas.microsoft.com/office/powerpoint/2010/main" val="170387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Public health efforts to address the opioid overdose crisis can be categorized as primary, secondary, or tertiary prevention. Primary prevention focuses on averting the developing disease and, in the case of the opioid overdose crisis, targets preventing initiation of use of nonprescribed opioids or development of opioid use disorder. Secondary prevention focuses on early identification of people at risk for injury and can be thought of as efforts to prevent progression of use of nonprescribed opioids to opioid use disorder or early treatment for people with opioid use disorder prior to experiencing an overdose. Tertiary prevention attempts to attenuate the consequences of advanced disease and in the context of the opioid overdose crisis can include efforts to reduce the fatality of overdose events, reduce harms associated with opioid use in people who use opioids, and provide low barrier treatment to opioid overdose survivors. Primary prevention efforts are appealing as they can have important long-term benefits, but they require targeting a large number of individuals without opioid use disorder to effectively reduce overdose risk. Secondary and tertiary efforts are appealing because they target the small number of people who are at highest risk of overdose, but often require a larger per-person investment of resources to be effective.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18</a:t>
            </a:fld>
            <a:endParaRPr lang="en-US" dirty="0"/>
          </a:p>
        </p:txBody>
      </p:sp>
    </p:spTree>
    <p:extLst>
      <p:ext uri="{BB962C8B-B14F-4D97-AF65-F5344CB8AC3E}">
        <p14:creationId xmlns:p14="http://schemas.microsoft.com/office/powerpoint/2010/main" val="141523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1</a:t>
            </a:fld>
            <a:endParaRPr lang="en-US" dirty="0"/>
          </a:p>
        </p:txBody>
      </p:sp>
    </p:spTree>
    <p:extLst>
      <p:ext uri="{BB962C8B-B14F-4D97-AF65-F5344CB8AC3E}">
        <p14:creationId xmlns:p14="http://schemas.microsoft.com/office/powerpoint/2010/main" val="2835193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19</a:t>
            </a:fld>
            <a:endParaRPr lang="en-US" dirty="0"/>
          </a:p>
        </p:txBody>
      </p:sp>
    </p:spTree>
    <p:extLst>
      <p:ext uri="{BB962C8B-B14F-4D97-AF65-F5344CB8AC3E}">
        <p14:creationId xmlns:p14="http://schemas.microsoft.com/office/powerpoint/2010/main" val="357167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Disparities in social, economic, and environmental determinants of health exacerbate adverse outcomes of substance use, including overdose mortality, and create barriers to addiction treatment, pointing to a need for interventions that address these determinants.</a:t>
            </a:r>
            <a:r>
              <a:rPr lang="en-US" sz="1800" baseline="30000" dirty="0">
                <a:effectLst/>
                <a:latin typeface="Calibri" panose="020F0502020204030204" pitchFamily="34" charset="0"/>
                <a:ea typeface="Times New Roman" panose="02020603050405020304" pitchFamily="18" charset="0"/>
              </a:rPr>
              <a:t>68,69</a:t>
            </a:r>
            <a:r>
              <a:rPr lang="en-US" sz="1800" dirty="0">
                <a:effectLst/>
                <a:latin typeface="Calibri" panose="020F0502020204030204" pitchFamily="34" charset="0"/>
                <a:ea typeface="Times New Roman" panose="02020603050405020304" pitchFamily="18" charset="0"/>
              </a:rPr>
              <a:t> In CT, the largest number of deaths and greatest burden of opioid-related morbidity is in urban centers and disproportionately falls on racially and ethnically minoritized communities; the unhoused, unemployed, and uninsured; individuals who are or were recently incarcerated; and individuals residing in geographic areas with limited access to healthcare services. Applying a health equity lens to addressing the overdose crisis and prioritizing upstream, structural solutions can meaningfully reduce morbidity and mortality, improve access to and retention in treatment, and be cost-effective in the long-term.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20</a:t>
            </a:fld>
            <a:endParaRPr lang="en-US" dirty="0"/>
          </a:p>
        </p:txBody>
      </p:sp>
    </p:spTree>
    <p:extLst>
      <p:ext uri="{BB962C8B-B14F-4D97-AF65-F5344CB8AC3E}">
        <p14:creationId xmlns:p14="http://schemas.microsoft.com/office/powerpoint/2010/main" val="72961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21</a:t>
            </a:fld>
            <a:endParaRPr lang="en-US" dirty="0"/>
          </a:p>
        </p:txBody>
      </p:sp>
    </p:spTree>
    <p:extLst>
      <p:ext uri="{BB962C8B-B14F-4D97-AF65-F5344CB8AC3E}">
        <p14:creationId xmlns:p14="http://schemas.microsoft.com/office/powerpoint/2010/main" val="3705947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Disparities in social, economic, and environmental determinants of health exacerbate adverse outcomes of substance use, including overdose mortality, and create barriers to addiction treatment, pointing to a need for interventions that address these determinants.</a:t>
            </a:r>
            <a:r>
              <a:rPr lang="en-US" sz="1800" baseline="30000" dirty="0">
                <a:effectLst/>
                <a:latin typeface="Calibri" panose="020F0502020204030204" pitchFamily="34" charset="0"/>
                <a:ea typeface="Times New Roman" panose="02020603050405020304" pitchFamily="18" charset="0"/>
              </a:rPr>
              <a:t>68,69</a:t>
            </a:r>
            <a:r>
              <a:rPr lang="en-US" sz="1800" dirty="0">
                <a:effectLst/>
                <a:latin typeface="Calibri" panose="020F0502020204030204" pitchFamily="34" charset="0"/>
                <a:ea typeface="Times New Roman" panose="02020603050405020304" pitchFamily="18" charset="0"/>
              </a:rPr>
              <a:t> In CT, the largest number of deaths and greatest burden of opioid-related morbidity is in urban centers and disproportionately falls on racially and ethnically minoritized communities; the unhoused, unemployed, and uninsured; individuals who are or were recently incarcerated; and individuals residing in geographic areas with limited access to healthcare services. Applying a health equity lens to addressing the overdose crisis and prioritizing upstream, structural solutions can meaningfully reduce morbidity and mortality, improve access to and retention in treatment, and be cost-effective in the long-term.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22</a:t>
            </a:fld>
            <a:endParaRPr lang="en-US" dirty="0"/>
          </a:p>
        </p:txBody>
      </p:sp>
    </p:spTree>
    <p:extLst>
      <p:ext uri="{BB962C8B-B14F-4D97-AF65-F5344CB8AC3E}">
        <p14:creationId xmlns:p14="http://schemas.microsoft.com/office/powerpoint/2010/main" val="4222028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Disparities in social, economic, and environmental determinants of health exacerbate adverse outcomes of substance use, including overdose mortality, and create barriers to addiction treatment, pointing to a need for interventions that address these determinants.</a:t>
            </a:r>
            <a:r>
              <a:rPr lang="en-US" sz="1800" baseline="30000" dirty="0">
                <a:effectLst/>
                <a:latin typeface="Calibri" panose="020F0502020204030204" pitchFamily="34" charset="0"/>
                <a:ea typeface="Times New Roman" panose="02020603050405020304" pitchFamily="18" charset="0"/>
              </a:rPr>
              <a:t>68,69</a:t>
            </a:r>
            <a:r>
              <a:rPr lang="en-US" sz="1800" dirty="0">
                <a:effectLst/>
                <a:latin typeface="Calibri" panose="020F0502020204030204" pitchFamily="34" charset="0"/>
                <a:ea typeface="Times New Roman" panose="02020603050405020304" pitchFamily="18" charset="0"/>
              </a:rPr>
              <a:t> In CT, the largest number of deaths and greatest burden of opioid-related morbidity is in urban centers and disproportionately falls on racially and ethnically minoritized communities; the unhoused, unemployed, and uninsured; individuals who are or were recently incarcerated; and individuals residing in geographic areas with limited access to healthcare services. Applying a health equity lens to addressing the overdose crisis and prioritizing upstream, structural solutions can meaningfully reduce morbidity and mortality, improve access to and retention in treatment, and be cost-effective in the long-term.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23</a:t>
            </a:fld>
            <a:endParaRPr lang="en-US" dirty="0"/>
          </a:p>
        </p:txBody>
      </p:sp>
    </p:spTree>
    <p:extLst>
      <p:ext uri="{BB962C8B-B14F-4D97-AF65-F5344CB8AC3E}">
        <p14:creationId xmlns:p14="http://schemas.microsoft.com/office/powerpoint/2010/main" val="3363129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24</a:t>
            </a:fld>
            <a:endParaRPr lang="en-US" dirty="0"/>
          </a:p>
        </p:txBody>
      </p:sp>
    </p:spTree>
    <p:extLst>
      <p:ext uri="{BB962C8B-B14F-4D97-AF65-F5344CB8AC3E}">
        <p14:creationId xmlns:p14="http://schemas.microsoft.com/office/powerpoint/2010/main" val="607299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25</a:t>
            </a:fld>
            <a:endParaRPr lang="en-US" dirty="0"/>
          </a:p>
        </p:txBody>
      </p:sp>
    </p:spTree>
    <p:extLst>
      <p:ext uri="{BB962C8B-B14F-4D97-AF65-F5344CB8AC3E}">
        <p14:creationId xmlns:p14="http://schemas.microsoft.com/office/powerpoint/2010/main" val="372609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2</a:t>
            </a:fld>
            <a:endParaRPr lang="en-US" dirty="0"/>
          </a:p>
        </p:txBody>
      </p:sp>
    </p:spTree>
    <p:extLst>
      <p:ext uri="{BB962C8B-B14F-4D97-AF65-F5344CB8AC3E}">
        <p14:creationId xmlns:p14="http://schemas.microsoft.com/office/powerpoint/2010/main" val="245383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3</a:t>
            </a:fld>
            <a:endParaRPr lang="en-US" dirty="0"/>
          </a:p>
        </p:txBody>
      </p:sp>
    </p:spTree>
    <p:extLst>
      <p:ext uri="{BB962C8B-B14F-4D97-AF65-F5344CB8AC3E}">
        <p14:creationId xmlns:p14="http://schemas.microsoft.com/office/powerpoint/2010/main" val="395260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4</a:t>
            </a:fld>
            <a:endParaRPr lang="en-US" dirty="0"/>
          </a:p>
        </p:txBody>
      </p:sp>
    </p:spTree>
    <p:extLst>
      <p:ext uri="{BB962C8B-B14F-4D97-AF65-F5344CB8AC3E}">
        <p14:creationId xmlns:p14="http://schemas.microsoft.com/office/powerpoint/2010/main" val="306635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hlinkClick r:id="rId3"/>
              </a:rPr>
              <a:t>https://opioidprinciples.jhsph.edu/the-principles/</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https://portal.ct.gov/-/media/DMHAS/UpcomingEvents/Exhibit-E-Final-Distributor-Settlement-Agreement-8-11-21.pdf</a:t>
            </a:r>
            <a:r>
              <a:rPr lang="en-US" dirty="0"/>
              <a:t> </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5</a:t>
            </a:fld>
            <a:endParaRPr lang="en-US" dirty="0"/>
          </a:p>
        </p:txBody>
      </p:sp>
    </p:spTree>
    <p:extLst>
      <p:ext uri="{BB962C8B-B14F-4D97-AF65-F5344CB8AC3E}">
        <p14:creationId xmlns:p14="http://schemas.microsoft.com/office/powerpoint/2010/main" val="385037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6</a:t>
            </a:fld>
            <a:endParaRPr lang="en-US" dirty="0"/>
          </a:p>
        </p:txBody>
      </p:sp>
    </p:spTree>
    <p:extLst>
      <p:ext uri="{BB962C8B-B14F-4D97-AF65-F5344CB8AC3E}">
        <p14:creationId xmlns:p14="http://schemas.microsoft.com/office/powerpoint/2010/main" val="124204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7</a:t>
            </a:fld>
            <a:endParaRPr lang="en-US" dirty="0"/>
          </a:p>
        </p:txBody>
      </p:sp>
    </p:spTree>
    <p:extLst>
      <p:ext uri="{BB962C8B-B14F-4D97-AF65-F5344CB8AC3E}">
        <p14:creationId xmlns:p14="http://schemas.microsoft.com/office/powerpoint/2010/main" val="356810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8</a:t>
            </a:fld>
            <a:endParaRPr lang="en-US" dirty="0"/>
          </a:p>
        </p:txBody>
      </p:sp>
    </p:spTree>
    <p:extLst>
      <p:ext uri="{BB962C8B-B14F-4D97-AF65-F5344CB8AC3E}">
        <p14:creationId xmlns:p14="http://schemas.microsoft.com/office/powerpoint/2010/main" val="3346951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a:spLocks noChangeArrowheads="1"/>
          </p:cNvSpPr>
          <p:nvPr userDrawn="1"/>
        </p:nvSpPr>
        <p:spPr bwMode="auto">
          <a:xfrm>
            <a:off x="0" y="6011863"/>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9" name="Rectangle 3"/>
          <p:cNvSpPr>
            <a:spLocks noChangeArrowheads="1"/>
          </p:cNvSpPr>
          <p:nvPr userDrawn="1"/>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dirty="0">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9144000" cy="5664200"/>
          </a:xfrm>
          <a:prstGeom prst="rect">
            <a:avLst/>
          </a:prstGeom>
          <a:solidFill>
            <a:schemeClr val="accent6"/>
          </a:solidFill>
          <a:ln w="9525">
            <a:noFill/>
            <a:miter lim="800000"/>
            <a:headEnd/>
            <a:tailEnd/>
          </a:ln>
        </p:spPr>
        <p:txBody>
          <a:bodyPr wrap="none" anchor="ctr"/>
          <a:lstStyle/>
          <a:p>
            <a:endParaRPr lang="en-US" dirty="0"/>
          </a:p>
        </p:txBody>
      </p:sp>
      <p:pic>
        <p:nvPicPr>
          <p:cNvPr id="11" name="Picture 12" descr="YSM_Shield_CMYK.jpg"/>
          <p:cNvPicPr>
            <a:picLocks noChangeAspect="1"/>
          </p:cNvPicPr>
          <p:nvPr userDrawn="1"/>
        </p:nvPicPr>
        <p:blipFill>
          <a:blip r:embed="rId2" cstate="print"/>
          <a:srcRect/>
          <a:stretch>
            <a:fillRect/>
          </a:stretch>
        </p:blipFill>
        <p:spPr bwMode="auto">
          <a:xfrm>
            <a:off x="8343900" y="6143625"/>
            <a:ext cx="571500" cy="714375"/>
          </a:xfrm>
          <a:prstGeom prst="rect">
            <a:avLst/>
          </a:prstGeom>
          <a:noFill/>
          <a:ln w="9525">
            <a:noFill/>
            <a:miter lim="800000"/>
            <a:headEnd/>
            <a:tailEnd/>
          </a:ln>
        </p:spPr>
      </p:pic>
      <p:sp>
        <p:nvSpPr>
          <p:cNvPr id="13" name="Title Placeholder 14"/>
          <p:cNvSpPr>
            <a:spLocks noGrp="1"/>
          </p:cNvSpPr>
          <p:nvPr>
            <p:ph type="title" hasCustomPrompt="1"/>
          </p:nvPr>
        </p:nvSpPr>
        <p:spPr>
          <a:xfrm>
            <a:off x="533400" y="990600"/>
            <a:ext cx="82296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533400" y="3657600"/>
            <a:ext cx="82296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pic>
        <p:nvPicPr>
          <p:cNvPr id="4" name="Picture 3">
            <a:extLst>
              <a:ext uri="{FF2B5EF4-FFF2-40B4-BE49-F238E27FC236}">
                <a16:creationId xmlns:a16="http://schemas.microsoft.com/office/drawing/2014/main" id="{D912B06B-CA84-8746-8D82-C7F8B4F7D7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90920"/>
            <a:ext cx="2057400" cy="788215"/>
          </a:xfrm>
          <a:prstGeom prst="rect">
            <a:avLst/>
          </a:prstGeom>
        </p:spPr>
      </p:pic>
      <p:pic>
        <p:nvPicPr>
          <p:cNvPr id="3" name="Picture 2" descr="Text&#10;&#10;Description automatically generated">
            <a:extLst>
              <a:ext uri="{FF2B5EF4-FFF2-40B4-BE49-F238E27FC236}">
                <a16:creationId xmlns:a16="http://schemas.microsoft.com/office/drawing/2014/main" id="{8015D7CA-3551-814C-A9B8-DA460F5A13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90800" y="6121400"/>
            <a:ext cx="1061066" cy="762001"/>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Slide 1">
    <p:spTree>
      <p:nvGrpSpPr>
        <p:cNvPr id="1" name=""/>
        <p:cNvGrpSpPr/>
        <p:nvPr/>
      </p:nvGrpSpPr>
      <p:grpSpPr>
        <a:xfrm>
          <a:off x="0" y="0"/>
          <a:ext cx="0" cy="0"/>
          <a:chOff x="0" y="0"/>
          <a:chExt cx="0" cy="0"/>
        </a:xfrm>
      </p:grpSpPr>
      <p:sp>
        <p:nvSpPr>
          <p:cNvPr id="16" name="Title 3"/>
          <p:cNvSpPr>
            <a:spLocks noGrp="1"/>
          </p:cNvSpPr>
          <p:nvPr>
            <p:ph type="title"/>
          </p:nvPr>
        </p:nvSpPr>
        <p:spPr>
          <a:xfrm>
            <a:off x="451186" y="466347"/>
            <a:ext cx="8121315" cy="507831"/>
          </a:xfrm>
        </p:spPr>
        <p:txBody>
          <a:bodyPr/>
          <a:lstStyle>
            <a:lvl1pPr>
              <a:defRPr sz="27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450964" y="6407152"/>
            <a:ext cx="2163793" cy="214313"/>
          </a:xfrm>
          <a:prstGeom prst="rect">
            <a:avLst/>
          </a:prstGeom>
        </p:spPr>
      </p:pic>
      <p:sp>
        <p:nvSpPr>
          <p:cNvPr id="3" name="Text Placeholder 2">
            <a:extLst>
              <a:ext uri="{FF2B5EF4-FFF2-40B4-BE49-F238E27FC236}">
                <a16:creationId xmlns:a16="http://schemas.microsoft.com/office/drawing/2014/main" id="{142C0793-E1F7-4143-8EEE-B1FF00AA2353}"/>
              </a:ext>
            </a:extLst>
          </p:cNvPr>
          <p:cNvSpPr>
            <a:spLocks noGrp="1"/>
          </p:cNvSpPr>
          <p:nvPr>
            <p:ph type="body" sz="quarter" idx="11" hasCustomPrompt="1"/>
          </p:nvPr>
        </p:nvSpPr>
        <p:spPr>
          <a:xfrm>
            <a:off x="451248" y="1143000"/>
            <a:ext cx="8121253" cy="365760"/>
          </a:xfrm>
          <a:solidFill>
            <a:schemeClr val="accent3">
              <a:lumMod val="20000"/>
              <a:lumOff val="80000"/>
            </a:schemeClr>
          </a:solidFill>
        </p:spPr>
        <p:txBody>
          <a:bodyPr anchor="ctr"/>
          <a:lstStyle>
            <a:lvl1pPr>
              <a:defRPr sz="1500">
                <a:solidFill>
                  <a:schemeClr val="tx2"/>
                </a:solidFill>
              </a:defRPr>
            </a:lvl1pPr>
          </a:lstStyle>
          <a:p>
            <a:pPr lvl="0"/>
            <a:r>
              <a:rPr lang="en-US" dirty="0"/>
              <a:t>EDIT MASTER TEXT STYLES</a:t>
            </a:r>
          </a:p>
        </p:txBody>
      </p:sp>
      <p:sp>
        <p:nvSpPr>
          <p:cNvPr id="8" name="Content Placeholder 7">
            <a:extLst>
              <a:ext uri="{FF2B5EF4-FFF2-40B4-BE49-F238E27FC236}">
                <a16:creationId xmlns:a16="http://schemas.microsoft.com/office/drawing/2014/main" id="{C8433FC3-5296-964B-AD6E-84BADB8C2AA7}"/>
              </a:ext>
            </a:extLst>
          </p:cNvPr>
          <p:cNvSpPr>
            <a:spLocks noGrp="1"/>
          </p:cNvSpPr>
          <p:nvPr>
            <p:ph sz="quarter" idx="13"/>
          </p:nvPr>
        </p:nvSpPr>
        <p:spPr>
          <a:xfrm>
            <a:off x="4572000" y="1676400"/>
            <a:ext cx="400050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E5A66AA7-1DC7-CD42-AA8F-4303706B4626}"/>
              </a:ext>
            </a:extLst>
          </p:cNvPr>
          <p:cNvSpPr>
            <a:spLocks noGrp="1"/>
          </p:cNvSpPr>
          <p:nvPr>
            <p:ph sz="quarter" idx="14"/>
          </p:nvPr>
        </p:nvSpPr>
        <p:spPr>
          <a:xfrm>
            <a:off x="449122" y="1676400"/>
            <a:ext cx="400050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041628"/>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ullets">
    <p:spTree>
      <p:nvGrpSpPr>
        <p:cNvPr id="1" name=""/>
        <p:cNvGrpSpPr/>
        <p:nvPr/>
      </p:nvGrpSpPr>
      <p:grpSpPr>
        <a:xfrm>
          <a:off x="0" y="0"/>
          <a:ext cx="0" cy="0"/>
          <a:chOff x="0" y="0"/>
          <a:chExt cx="0" cy="0"/>
        </a:xfrm>
      </p:grpSpPr>
      <p:sp>
        <p:nvSpPr>
          <p:cNvPr id="14" name="Text Placeholder 1"/>
          <p:cNvSpPr>
            <a:spLocks noGrp="1"/>
          </p:cNvSpPr>
          <p:nvPr>
            <p:ph type="body" sz="quarter" idx="4294967295"/>
          </p:nvPr>
        </p:nvSpPr>
        <p:spPr>
          <a:xfrm>
            <a:off x="451185" y="1143000"/>
            <a:ext cx="8121316" cy="4800600"/>
          </a:xfrm>
        </p:spPr>
        <p:txBody>
          <a:bodyPr/>
          <a:lstStyle>
            <a:lvl1pPr marL="160735" indent="-160735">
              <a:buFont typeface="Arial" panose="020B0604020202020204" pitchFamily="34" charset="0"/>
              <a:buChar char="•"/>
              <a:defRPr i="0">
                <a:solidFill>
                  <a:schemeClr val="tx2"/>
                </a:solidFill>
                <a:latin typeface="Microsoft Sans Serif" panose="020B0604020202020204" pitchFamily="34" charset="0"/>
                <a:cs typeface="Microsoft Sans Serif" panose="020B0604020202020204" pitchFamily="34" charset="0"/>
              </a:defRPr>
            </a:lvl1pPr>
            <a:lvl2pPr>
              <a:defRPr i="0">
                <a:solidFill>
                  <a:schemeClr val="tx2"/>
                </a:solidFill>
                <a:latin typeface="Microsoft Sans Serif" panose="020B0604020202020204" pitchFamily="34" charset="0"/>
                <a:cs typeface="Microsoft Sans Serif" panose="020B0604020202020204" pitchFamily="34" charset="0"/>
              </a:defRPr>
            </a:lvl2pPr>
            <a:lvl3pPr>
              <a:defRPr i="0">
                <a:solidFill>
                  <a:schemeClr val="tx2"/>
                </a:solidFill>
                <a:latin typeface="Microsoft Sans Serif" panose="020B0604020202020204" pitchFamily="34" charset="0"/>
                <a:cs typeface="Microsoft Sans Serif" panose="020B0604020202020204" pitchFamily="34" charset="0"/>
              </a:defRPr>
            </a:lvl3pPr>
            <a:lvl4pPr>
              <a:defRPr i="0">
                <a:solidFill>
                  <a:schemeClr val="tx2"/>
                </a:solidFill>
                <a:latin typeface="Microsoft Sans Serif" panose="020B0604020202020204" pitchFamily="34" charset="0"/>
                <a:cs typeface="Microsoft Sans Serif"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itle 3"/>
          <p:cNvSpPr>
            <a:spLocks noGrp="1"/>
          </p:cNvSpPr>
          <p:nvPr>
            <p:ph type="title"/>
          </p:nvPr>
        </p:nvSpPr>
        <p:spPr>
          <a:xfrm>
            <a:off x="451186" y="466347"/>
            <a:ext cx="8121315" cy="507831"/>
          </a:xfrm>
        </p:spPr>
        <p:txBody>
          <a:bodyPr/>
          <a:lstStyle>
            <a:lvl1pPr>
              <a:defRPr sz="2700">
                <a:solidFill>
                  <a:schemeClr val="tx2"/>
                </a:solidFill>
                <a:latin typeface="YaleNew" panose="02000602050000020003" pitchFamily="2" charset="77"/>
                <a:cs typeface="Microsoft Sans Serif"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47B60CCC-B084-C348-9BCD-BBA56EC3E47E}"/>
              </a:ext>
            </a:extLst>
          </p:cNvPr>
          <p:cNvSpPr>
            <a:spLocks noGrp="1"/>
          </p:cNvSpPr>
          <p:nvPr>
            <p:ph type="sldNum" sz="quarter" idx="10"/>
          </p:nvPr>
        </p:nvSpPr>
        <p:spPr/>
        <p:txBody>
          <a:bodyPr/>
          <a:lstStyle>
            <a:lvl1pPr>
              <a:defRPr/>
            </a:lvl1pPr>
          </a:lstStyle>
          <a:p>
            <a:pPr>
              <a:defRPr/>
            </a:pPr>
            <a:fld id="{5A0BCCF5-4884-6E4B-9EA1-561DD01E3524}" type="slidenum">
              <a:rPr lang="en-US"/>
              <a:pPr>
                <a:defRPr/>
              </a:pPr>
              <a:t>‹#›</a:t>
            </a:fld>
            <a:endParaRPr lang="en-US" dirty="0"/>
          </a:p>
        </p:txBody>
      </p:sp>
      <p:pic>
        <p:nvPicPr>
          <p:cNvPr id="7" name="Picture 6">
            <a:extLst>
              <a:ext uri="{FF2B5EF4-FFF2-40B4-BE49-F238E27FC236}">
                <a16:creationId xmlns:a16="http://schemas.microsoft.com/office/drawing/2014/main" id="{D55614B9-0AF3-6C44-B9DE-33D82E751E20}"/>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3622926471"/>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orange SUBTITLE">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465668" y="1143000"/>
            <a:ext cx="8172147" cy="429768"/>
          </a:xfrm>
          <a:prstGeom prst="rect">
            <a:avLst/>
          </a:prstGeom>
        </p:spPr>
        <p:txBody>
          <a:bodyPr lIns="0" tIns="0" rIns="0" bIns="0" anchor="ctr">
            <a:noAutofit/>
          </a:bodyPr>
          <a:lstStyle>
            <a:lvl1pPr marL="0" indent="0">
              <a:lnSpc>
                <a:spcPct val="100000"/>
              </a:lnSpc>
              <a:buNone/>
              <a:defRPr sz="1800" b="1">
                <a:solidFill>
                  <a:schemeClr val="accent1"/>
                </a:solidFill>
                <a:latin typeface="Microsoft Sans Serif" panose="020B0604020202020204" pitchFamily="34" charset="0"/>
                <a:cs typeface="Microsoft Sans Serif" panose="020B0604020202020204" pitchFamily="34" charset="0"/>
              </a:defRPr>
            </a:lvl1pPr>
            <a:lvl2pPr marL="342892" indent="0">
              <a:buNone/>
              <a:defRPr b="1">
                <a:latin typeface="Arial"/>
                <a:cs typeface="Arial"/>
              </a:defRPr>
            </a:lvl2pPr>
            <a:lvl3pPr marL="685783" indent="0">
              <a:buNone/>
              <a:defRPr b="1">
                <a:latin typeface="Arial"/>
                <a:cs typeface="Arial"/>
              </a:defRPr>
            </a:lvl3pPr>
            <a:lvl4pPr marL="1028675" indent="0">
              <a:buNone/>
              <a:defRPr b="1">
                <a:latin typeface="Arial"/>
                <a:cs typeface="Arial"/>
              </a:defRPr>
            </a:lvl4pPr>
            <a:lvl5pPr marL="1371566"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465138" y="1703387"/>
            <a:ext cx="8172450" cy="4075308"/>
          </a:xfrm>
        </p:spPr>
        <p:txBody>
          <a:bodyPr/>
          <a:lstStyle>
            <a:lvl1pPr marL="0" indent="0">
              <a:buNone/>
              <a:defRPr>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pic>
        <p:nvPicPr>
          <p:cNvPr id="8" name="Picture 7">
            <a:extLst>
              <a:ext uri="{FF2B5EF4-FFF2-40B4-BE49-F238E27FC236}">
                <a16:creationId xmlns:a16="http://schemas.microsoft.com/office/drawing/2014/main" id="{2A919CF1-2C68-2742-9BFE-3F6D9C4004DE}"/>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2172512656"/>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blue SUBTITLE and Bullets">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465668" y="1143000"/>
            <a:ext cx="8172147" cy="429768"/>
          </a:xfrm>
          <a:prstGeom prst="rect">
            <a:avLst/>
          </a:prstGeom>
        </p:spPr>
        <p:txBody>
          <a:bodyPr lIns="0" tIns="0" rIns="0" bIns="0" anchor="ctr">
            <a:noAutofit/>
          </a:bodyPr>
          <a:lstStyle>
            <a:lvl1pPr marL="0" indent="0">
              <a:lnSpc>
                <a:spcPct val="100000"/>
              </a:lnSpc>
              <a:buNone/>
              <a:defRPr sz="1800" b="1">
                <a:solidFill>
                  <a:schemeClr val="accent1"/>
                </a:solidFill>
                <a:latin typeface="Microsoft Sans Serif" panose="020B0604020202020204" pitchFamily="34" charset="0"/>
                <a:cs typeface="Microsoft Sans Serif" panose="020B0604020202020204" pitchFamily="34" charset="0"/>
              </a:defRPr>
            </a:lvl1pPr>
            <a:lvl2pPr marL="342892" indent="0">
              <a:buNone/>
              <a:defRPr b="1">
                <a:latin typeface="Arial"/>
                <a:cs typeface="Arial"/>
              </a:defRPr>
            </a:lvl2pPr>
            <a:lvl3pPr marL="685783" indent="0">
              <a:buNone/>
              <a:defRPr b="1">
                <a:latin typeface="Arial"/>
                <a:cs typeface="Arial"/>
              </a:defRPr>
            </a:lvl3pPr>
            <a:lvl4pPr marL="1028675" indent="0">
              <a:buNone/>
              <a:defRPr b="1">
                <a:latin typeface="Arial"/>
                <a:cs typeface="Arial"/>
              </a:defRPr>
            </a:lvl4pPr>
            <a:lvl5pPr marL="1371566"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hasCustomPrompt="1"/>
          </p:nvPr>
        </p:nvSpPr>
        <p:spPr>
          <a:xfrm>
            <a:off x="465138" y="1703387"/>
            <a:ext cx="8172450" cy="4075308"/>
          </a:xfrm>
        </p:spPr>
        <p:txBody>
          <a:bodyPr/>
          <a:lstStyle>
            <a:lvl1pPr marL="257175" indent="-257175">
              <a:buFont typeface="Arial" panose="020B0604020202020204" pitchFamily="34" charset="0"/>
              <a:buChar char="•"/>
              <a:defRPr b="0" i="0">
                <a:solidFill>
                  <a:schemeClr val="tx2"/>
                </a:solidFill>
                <a:latin typeface="Microsoft Sans Serif" panose="020B0604020202020204" pitchFamily="34" charset="0"/>
                <a:cs typeface="Microsoft Sans Serif" panose="020B0604020202020204" pitchFamily="34" charset="0"/>
              </a:defRPr>
            </a:lvl1pPr>
            <a:lvl2pPr marL="471488" indent="-214313">
              <a:buFont typeface="Arial" panose="020B0604020202020204" pitchFamily="34" charset="0"/>
              <a:buChar char="•"/>
              <a:defRPr>
                <a:solidFill>
                  <a:schemeClr val="tx2"/>
                </a:solidFill>
                <a:latin typeface="Microsoft Sans Serif" panose="020B0604020202020204" pitchFamily="34" charset="0"/>
                <a:cs typeface="Microsoft Sans Serif" panose="020B0604020202020204" pitchFamily="34" charset="0"/>
              </a:defRPr>
            </a:lvl2pPr>
            <a:lvl3pPr>
              <a:defRPr>
                <a:solidFill>
                  <a:schemeClr val="tx2"/>
                </a:solidFill>
                <a:latin typeface="Microsoft Sans Serif" panose="020B0604020202020204" pitchFamily="34" charset="0"/>
                <a:cs typeface="Microsoft Sans Serif" panose="020B0604020202020204" pitchFamily="34" charset="0"/>
              </a:defRPr>
            </a:lvl3pPr>
            <a:lvl4pPr>
              <a:defRPr>
                <a:solidFill>
                  <a:schemeClr val="tx2"/>
                </a:solidFill>
                <a:latin typeface="Microsoft Sans Serif" panose="020B0604020202020204" pitchFamily="34" charset="0"/>
                <a:cs typeface="Microsoft Sans Serif" panose="020B0604020202020204" pitchFamily="34" charset="0"/>
              </a:defRPr>
            </a:lvl4pPr>
            <a:lvl5pPr>
              <a:defRPr/>
            </a:lvl5pPr>
          </a:lstStyle>
          <a:p>
            <a:pPr lvl="0"/>
            <a:r>
              <a:rPr lang="en-US" altLang="en-US" dirty="0"/>
              <a:t>Bullet</a:t>
            </a:r>
          </a:p>
          <a:p>
            <a:pPr lvl="1"/>
            <a:r>
              <a:rPr lang="en-US" altLang="en-US" dirty="0"/>
              <a:t>Sub-bullet</a:t>
            </a:r>
          </a:p>
          <a:p>
            <a:pPr lvl="2"/>
            <a:r>
              <a:rPr lang="en-US" altLang="en-US" dirty="0"/>
              <a:t>Sub-bullet</a:t>
            </a:r>
          </a:p>
          <a:p>
            <a:pPr lvl="3"/>
            <a:r>
              <a:rPr lang="en-US" altLang="en-US" dirty="0"/>
              <a:t>Sub-bullet</a:t>
            </a:r>
          </a:p>
        </p:txBody>
      </p:sp>
      <p:pic>
        <p:nvPicPr>
          <p:cNvPr id="8" name="Picture 7">
            <a:extLst>
              <a:ext uri="{FF2B5EF4-FFF2-40B4-BE49-F238E27FC236}">
                <a16:creationId xmlns:a16="http://schemas.microsoft.com/office/drawing/2014/main" id="{ABC0B471-FCF1-314A-8DFB-FC3CF43C3F42}"/>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2250771127"/>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blue SUBTITLE and Photo ">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465669" y="1143000"/>
            <a:ext cx="4106710" cy="429768"/>
          </a:xfrm>
          <a:prstGeom prst="rect">
            <a:avLst/>
          </a:prstGeom>
        </p:spPr>
        <p:txBody>
          <a:bodyPr lIns="0" tIns="0" rIns="0" bIns="0" anchor="ctr">
            <a:noAutofit/>
          </a:bodyPr>
          <a:lstStyle>
            <a:lvl1pPr marL="0" indent="0">
              <a:lnSpc>
                <a:spcPct val="100000"/>
              </a:lnSpc>
              <a:buNone/>
              <a:defRPr sz="1800" b="1">
                <a:solidFill>
                  <a:schemeClr val="accent1"/>
                </a:solidFill>
                <a:latin typeface="Microsoft Sans Serif" panose="020B0604020202020204" pitchFamily="34" charset="0"/>
                <a:cs typeface="Microsoft Sans Serif" panose="020B0604020202020204" pitchFamily="34" charset="0"/>
              </a:defRPr>
            </a:lvl1pPr>
            <a:lvl2pPr marL="342892" indent="0">
              <a:buNone/>
              <a:defRPr b="1">
                <a:latin typeface="Arial"/>
                <a:cs typeface="Arial"/>
              </a:defRPr>
            </a:lvl2pPr>
            <a:lvl3pPr marL="685783" indent="0">
              <a:buNone/>
              <a:defRPr b="1">
                <a:latin typeface="Arial"/>
                <a:cs typeface="Arial"/>
              </a:defRPr>
            </a:lvl3pPr>
            <a:lvl4pPr marL="1028675" indent="0">
              <a:buNone/>
              <a:defRPr b="1">
                <a:latin typeface="Arial"/>
                <a:cs typeface="Arial"/>
              </a:defRPr>
            </a:lvl4pPr>
            <a:lvl5pPr marL="1371566"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a:xfrm>
            <a:off x="465138" y="466725"/>
            <a:ext cx="4106862"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465138" y="1703387"/>
            <a:ext cx="4106862"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257175" indent="0">
              <a:buFontTx/>
              <a:buNone/>
              <a:defRPr/>
            </a:lvl2pPr>
            <a:lvl3pPr marL="514350" indent="0">
              <a:buFontTx/>
              <a:buNone/>
              <a:defRPr/>
            </a:lvl3pPr>
            <a:lvl4pPr marL="771525" indent="0">
              <a:buFontTx/>
              <a:buNone/>
              <a:defRPr/>
            </a:lvl4pPr>
            <a:lvl5pPr>
              <a:defRPr/>
            </a:lvl5pPr>
          </a:lstStyle>
          <a:p>
            <a:pPr lvl="0"/>
            <a:r>
              <a:rPr lang="en-US" altLang="en-US" dirty="0"/>
              <a:t>Edit Master text styles</a:t>
            </a:r>
          </a:p>
        </p:txBody>
      </p:sp>
      <p:sp>
        <p:nvSpPr>
          <p:cNvPr id="4" name="Picture Placeholder 3">
            <a:extLst>
              <a:ext uri="{FF2B5EF4-FFF2-40B4-BE49-F238E27FC236}">
                <a16:creationId xmlns:a16="http://schemas.microsoft.com/office/drawing/2014/main" id="{7569B0B1-812C-844D-9925-F70677E51560}"/>
              </a:ext>
            </a:extLst>
          </p:cNvPr>
          <p:cNvSpPr>
            <a:spLocks noGrp="1"/>
          </p:cNvSpPr>
          <p:nvPr>
            <p:ph type="pic" sz="quarter" idx="16"/>
          </p:nvPr>
        </p:nvSpPr>
        <p:spPr>
          <a:xfrm>
            <a:off x="4572000" y="0"/>
            <a:ext cx="4572000" cy="6858000"/>
          </a:xfrm>
        </p:spPr>
        <p:txBody>
          <a:bodyPr/>
          <a:lstStyle/>
          <a:p>
            <a:r>
              <a:rPr lang="en-US" dirty="0"/>
              <a:t>Click icon to add picture</a:t>
            </a:r>
          </a:p>
        </p:txBody>
      </p:sp>
      <p:pic>
        <p:nvPicPr>
          <p:cNvPr id="8" name="Picture 7">
            <a:extLst>
              <a:ext uri="{FF2B5EF4-FFF2-40B4-BE49-F238E27FC236}">
                <a16:creationId xmlns:a16="http://schemas.microsoft.com/office/drawing/2014/main" id="{215E4C2E-2AD7-C64E-9C07-697C8CB099C4}"/>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2286673930"/>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 with grey block">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65138" y="466725"/>
            <a:ext cx="4106862"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465138" y="1219200"/>
            <a:ext cx="4106862" cy="4953000"/>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257175" indent="0">
              <a:buFontTx/>
              <a:buNone/>
              <a:defRPr/>
            </a:lvl2pPr>
            <a:lvl3pPr marL="514350" indent="0">
              <a:buFontTx/>
              <a:buNone/>
              <a:defRPr/>
            </a:lvl3pPr>
            <a:lvl4pPr marL="771525" indent="0">
              <a:buFontTx/>
              <a:buNone/>
              <a:defRPr/>
            </a:lvl4pPr>
            <a:lvl5pPr>
              <a:defRPr/>
            </a:lvl5pPr>
          </a:lstStyle>
          <a:p>
            <a:pPr lvl="0"/>
            <a:r>
              <a:rPr lang="en-US" altLang="en-US" dirty="0"/>
              <a:t>Edit Master text styles</a:t>
            </a:r>
          </a:p>
        </p:txBody>
      </p:sp>
      <p:sp>
        <p:nvSpPr>
          <p:cNvPr id="2" name="Rectangle 1">
            <a:extLst>
              <a:ext uri="{FF2B5EF4-FFF2-40B4-BE49-F238E27FC236}">
                <a16:creationId xmlns:a16="http://schemas.microsoft.com/office/drawing/2014/main" id="{A39D6E8A-FD7D-B549-B36D-A28CD760A414}"/>
              </a:ext>
            </a:extLst>
          </p:cNvPr>
          <p:cNvSpPr/>
          <p:nvPr userDrawn="1"/>
        </p:nvSpPr>
        <p:spPr>
          <a:xfrm>
            <a:off x="4629150" y="0"/>
            <a:ext cx="457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Proxima Nova Regular"/>
            </a:endParaRPr>
          </a:p>
        </p:txBody>
      </p:sp>
      <p:pic>
        <p:nvPicPr>
          <p:cNvPr id="8" name="Picture 7">
            <a:extLst>
              <a:ext uri="{FF2B5EF4-FFF2-40B4-BE49-F238E27FC236}">
                <a16:creationId xmlns:a16="http://schemas.microsoft.com/office/drawing/2014/main" id="{A4A823BE-1FEC-6F46-8534-3C85C97C01DE}"/>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1561272399"/>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blue block">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465669" y="1143000"/>
            <a:ext cx="4106710" cy="429768"/>
          </a:xfrm>
          <a:prstGeom prst="rect">
            <a:avLst/>
          </a:prstGeom>
        </p:spPr>
        <p:txBody>
          <a:bodyPr lIns="0" tIns="0" rIns="0" bIns="0" anchor="ctr">
            <a:noAutofit/>
          </a:bodyPr>
          <a:lstStyle>
            <a:lvl1pPr marL="0" indent="0">
              <a:lnSpc>
                <a:spcPct val="100000"/>
              </a:lnSpc>
              <a:buNone/>
              <a:defRPr sz="1800" b="1">
                <a:solidFill>
                  <a:schemeClr val="accent1"/>
                </a:solidFill>
                <a:latin typeface="Microsoft Sans Serif" panose="020B0604020202020204" pitchFamily="34" charset="0"/>
                <a:cs typeface="Microsoft Sans Serif" panose="020B0604020202020204" pitchFamily="34" charset="0"/>
              </a:defRPr>
            </a:lvl1pPr>
            <a:lvl2pPr marL="342892" indent="0">
              <a:buNone/>
              <a:defRPr b="1">
                <a:latin typeface="Arial"/>
                <a:cs typeface="Arial"/>
              </a:defRPr>
            </a:lvl2pPr>
            <a:lvl3pPr marL="685783" indent="0">
              <a:buNone/>
              <a:defRPr b="1">
                <a:latin typeface="Arial"/>
                <a:cs typeface="Arial"/>
              </a:defRPr>
            </a:lvl3pPr>
            <a:lvl4pPr marL="1028675" indent="0">
              <a:buNone/>
              <a:defRPr b="1">
                <a:latin typeface="Arial"/>
                <a:cs typeface="Arial"/>
              </a:defRPr>
            </a:lvl4pPr>
            <a:lvl5pPr marL="1371566"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a:xfrm>
            <a:off x="465138" y="466725"/>
            <a:ext cx="4106862"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465138" y="1703387"/>
            <a:ext cx="4106862"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257175" indent="0">
              <a:buFontTx/>
              <a:buNone/>
              <a:defRPr/>
            </a:lvl2pPr>
            <a:lvl3pPr marL="514350" indent="0">
              <a:buFontTx/>
              <a:buNone/>
              <a:defRPr/>
            </a:lvl3pPr>
            <a:lvl4pPr marL="771525" indent="0">
              <a:buFontTx/>
              <a:buNone/>
              <a:defRPr/>
            </a:lvl4pPr>
            <a:lvl5pPr>
              <a:defRPr/>
            </a:lvl5pPr>
          </a:lstStyle>
          <a:p>
            <a:pPr lvl="0"/>
            <a:r>
              <a:rPr lang="en-US" altLang="en-US" dirty="0"/>
              <a:t>Edit Master text styles</a:t>
            </a:r>
          </a:p>
        </p:txBody>
      </p:sp>
      <p:sp>
        <p:nvSpPr>
          <p:cNvPr id="2" name="Rectangle 1">
            <a:extLst>
              <a:ext uri="{FF2B5EF4-FFF2-40B4-BE49-F238E27FC236}">
                <a16:creationId xmlns:a16="http://schemas.microsoft.com/office/drawing/2014/main" id="{A39D6E8A-FD7D-B549-B36D-A28CD760A414}"/>
              </a:ext>
            </a:extLst>
          </p:cNvPr>
          <p:cNvSpPr/>
          <p:nvPr userDrawn="1"/>
        </p:nvSpPr>
        <p:spPr>
          <a:xfrm>
            <a:off x="462915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Proxima Nova Regular"/>
            </a:endParaRPr>
          </a:p>
        </p:txBody>
      </p:sp>
      <p:pic>
        <p:nvPicPr>
          <p:cNvPr id="8" name="Picture 7">
            <a:extLst>
              <a:ext uri="{FF2B5EF4-FFF2-40B4-BE49-F238E27FC236}">
                <a16:creationId xmlns:a16="http://schemas.microsoft.com/office/drawing/2014/main" id="{F8A4DD89-16C8-1E49-B2DA-227E90698D31}"/>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1600566428"/>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 blue subtitle grey block">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465669" y="1143000"/>
            <a:ext cx="4106710" cy="429768"/>
          </a:xfrm>
          <a:prstGeom prst="rect">
            <a:avLst/>
          </a:prstGeom>
        </p:spPr>
        <p:txBody>
          <a:bodyPr lIns="0" tIns="0" rIns="0" bIns="0" anchor="ctr">
            <a:noAutofit/>
          </a:bodyPr>
          <a:lstStyle>
            <a:lvl1pPr marL="0" indent="0">
              <a:lnSpc>
                <a:spcPct val="100000"/>
              </a:lnSpc>
              <a:buNone/>
              <a:defRPr sz="1800" b="1">
                <a:solidFill>
                  <a:schemeClr val="accent1"/>
                </a:solidFill>
                <a:latin typeface="Microsoft Sans Serif" panose="020B0604020202020204" pitchFamily="34" charset="0"/>
                <a:cs typeface="Microsoft Sans Serif" panose="020B0604020202020204" pitchFamily="34" charset="0"/>
              </a:defRPr>
            </a:lvl1pPr>
            <a:lvl2pPr marL="342892" indent="0">
              <a:buNone/>
              <a:defRPr b="1">
                <a:latin typeface="Arial"/>
                <a:cs typeface="Arial"/>
              </a:defRPr>
            </a:lvl2pPr>
            <a:lvl3pPr marL="685783" indent="0">
              <a:buNone/>
              <a:defRPr b="1">
                <a:latin typeface="Arial"/>
                <a:cs typeface="Arial"/>
              </a:defRPr>
            </a:lvl3pPr>
            <a:lvl4pPr marL="1028675" indent="0">
              <a:buNone/>
              <a:defRPr b="1">
                <a:latin typeface="Arial"/>
                <a:cs typeface="Arial"/>
              </a:defRPr>
            </a:lvl4pPr>
            <a:lvl5pPr marL="1371566"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a:xfrm>
            <a:off x="465138" y="466725"/>
            <a:ext cx="4106862"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465138" y="1703387"/>
            <a:ext cx="4106862"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257175" indent="0">
              <a:buFontTx/>
              <a:buNone/>
              <a:defRPr/>
            </a:lvl2pPr>
            <a:lvl3pPr marL="514350" indent="0">
              <a:buFontTx/>
              <a:buNone/>
              <a:defRPr/>
            </a:lvl3pPr>
            <a:lvl4pPr marL="771525" indent="0">
              <a:buFontTx/>
              <a:buNone/>
              <a:defRPr/>
            </a:lvl4pPr>
            <a:lvl5pPr>
              <a:defRPr/>
            </a:lvl5pPr>
          </a:lstStyle>
          <a:p>
            <a:pPr lvl="0"/>
            <a:r>
              <a:rPr lang="en-US" altLang="en-US" dirty="0"/>
              <a:t>Edit Master text styles</a:t>
            </a:r>
          </a:p>
        </p:txBody>
      </p:sp>
      <p:sp>
        <p:nvSpPr>
          <p:cNvPr id="2" name="Rectangle 1">
            <a:extLst>
              <a:ext uri="{FF2B5EF4-FFF2-40B4-BE49-F238E27FC236}">
                <a16:creationId xmlns:a16="http://schemas.microsoft.com/office/drawing/2014/main" id="{A39D6E8A-FD7D-B549-B36D-A28CD760A414}"/>
              </a:ext>
            </a:extLst>
          </p:cNvPr>
          <p:cNvSpPr/>
          <p:nvPr userDrawn="1"/>
        </p:nvSpPr>
        <p:spPr>
          <a:xfrm>
            <a:off x="4629150" y="0"/>
            <a:ext cx="457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Proxima Nova Regular"/>
            </a:endParaRPr>
          </a:p>
        </p:txBody>
      </p:sp>
      <p:pic>
        <p:nvPicPr>
          <p:cNvPr id="8" name="Picture 7">
            <a:extLst>
              <a:ext uri="{FF2B5EF4-FFF2-40B4-BE49-F238E27FC236}">
                <a16:creationId xmlns:a16="http://schemas.microsoft.com/office/drawing/2014/main" id="{A4A823BE-1FEC-6F46-8534-3C85C97C01DE}"/>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3042611821"/>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with blue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9D6E8A-FD7D-B549-B36D-A28CD760A414}"/>
              </a:ext>
            </a:extLst>
          </p:cNvPr>
          <p:cNvSpPr/>
          <p:nvPr userDrawn="1"/>
        </p:nvSpPr>
        <p:spPr>
          <a:xfrm>
            <a:off x="4629150" y="0"/>
            <a:ext cx="457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Proxima Nova Regular"/>
            </a:endParaRPr>
          </a:p>
        </p:txBody>
      </p:sp>
      <p:sp>
        <p:nvSpPr>
          <p:cNvPr id="3" name="Title 2"/>
          <p:cNvSpPr>
            <a:spLocks noGrp="1"/>
          </p:cNvSpPr>
          <p:nvPr>
            <p:ph type="title" hasCustomPrompt="1"/>
          </p:nvPr>
        </p:nvSpPr>
        <p:spPr>
          <a:xfrm>
            <a:off x="465138" y="466725"/>
            <a:ext cx="4106862"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pic>
        <p:nvPicPr>
          <p:cNvPr id="8" name="Picture 7">
            <a:extLst>
              <a:ext uri="{FF2B5EF4-FFF2-40B4-BE49-F238E27FC236}">
                <a16:creationId xmlns:a16="http://schemas.microsoft.com/office/drawing/2014/main" id="{A4A823BE-1FEC-6F46-8534-3C85C97C01DE}"/>
              </a:ext>
            </a:extLst>
          </p:cNvPr>
          <p:cNvPicPr>
            <a:picLocks noChangeAspect="1"/>
          </p:cNvPicPr>
          <p:nvPr userDrawn="1"/>
        </p:nvPicPr>
        <p:blipFill>
          <a:blip r:embed="rId2"/>
          <a:stretch>
            <a:fillRect/>
          </a:stretch>
        </p:blipFill>
        <p:spPr>
          <a:xfrm>
            <a:off x="450965" y="6407152"/>
            <a:ext cx="1913382" cy="189511"/>
          </a:xfrm>
          <a:prstGeom prst="rect">
            <a:avLst/>
          </a:prstGeom>
        </p:spPr>
      </p:pic>
      <p:sp>
        <p:nvSpPr>
          <p:cNvPr id="7" name="Text Placeholder 6"/>
          <p:cNvSpPr>
            <a:spLocks noGrp="1"/>
          </p:cNvSpPr>
          <p:nvPr>
            <p:ph type="body" sz="quarter" idx="15"/>
          </p:nvPr>
        </p:nvSpPr>
        <p:spPr>
          <a:xfrm>
            <a:off x="4861719" y="974725"/>
            <a:ext cx="4106862" cy="5349874"/>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257175" indent="0">
              <a:buFontTx/>
              <a:buNone/>
              <a:defRPr/>
            </a:lvl2pPr>
            <a:lvl3pPr marL="514350" indent="0">
              <a:buFontTx/>
              <a:buNone/>
              <a:defRPr/>
            </a:lvl3pPr>
            <a:lvl4pPr marL="771525" indent="0">
              <a:buFontTx/>
              <a:buNone/>
              <a:defRPr/>
            </a:lvl4pPr>
            <a:lvl5pPr>
              <a:defRPr/>
            </a:lvl5pPr>
          </a:lstStyle>
          <a:p>
            <a:pPr lvl="0"/>
            <a:r>
              <a:rPr lang="en-US" altLang="en-US" dirty="0"/>
              <a:t>Edit Master text styles</a:t>
            </a:r>
          </a:p>
        </p:txBody>
      </p:sp>
      <p:sp>
        <p:nvSpPr>
          <p:cNvPr id="5" name="Chart Placeholder 4">
            <a:extLst>
              <a:ext uri="{FF2B5EF4-FFF2-40B4-BE49-F238E27FC236}">
                <a16:creationId xmlns:a16="http://schemas.microsoft.com/office/drawing/2014/main" id="{F894DDC1-84FF-EE40-A217-B9E305079F86}"/>
              </a:ext>
            </a:extLst>
          </p:cNvPr>
          <p:cNvSpPr>
            <a:spLocks noGrp="1"/>
          </p:cNvSpPr>
          <p:nvPr>
            <p:ph type="chart" sz="quarter" idx="16"/>
          </p:nvPr>
        </p:nvSpPr>
        <p:spPr>
          <a:xfrm>
            <a:off x="465535" y="974725"/>
            <a:ext cx="4106465" cy="5349875"/>
          </a:xfrm>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358374063"/>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 grey block w photo holder">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pic>
        <p:nvPicPr>
          <p:cNvPr id="10" name="Picture 9" descr="A close up of a logo&#10;&#10;Description automatically generated">
            <a:extLst>
              <a:ext uri="{FF2B5EF4-FFF2-40B4-BE49-F238E27FC236}">
                <a16:creationId xmlns:a16="http://schemas.microsoft.com/office/drawing/2014/main" id="{C92B01F2-5ECA-4C44-B61B-55D5DF47EB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1" y="6356350"/>
            <a:ext cx="1914754" cy="182880"/>
          </a:xfrm>
          <a:prstGeom prst="rect">
            <a:avLst/>
          </a:prstGeom>
        </p:spPr>
      </p:pic>
      <p:sp>
        <p:nvSpPr>
          <p:cNvPr id="2" name="Rectangle 1">
            <a:extLst>
              <a:ext uri="{FF2B5EF4-FFF2-40B4-BE49-F238E27FC236}">
                <a16:creationId xmlns:a16="http://schemas.microsoft.com/office/drawing/2014/main" id="{A39D6E8A-FD7D-B549-B36D-A28CD760A414}"/>
              </a:ext>
            </a:extLst>
          </p:cNvPr>
          <p:cNvSpPr/>
          <p:nvPr userDrawn="1"/>
        </p:nvSpPr>
        <p:spPr>
          <a:xfrm>
            <a:off x="-75993" y="14177"/>
            <a:ext cx="4667929"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Proxima Nova Regular"/>
            </a:endParaRPr>
          </a:p>
        </p:txBody>
      </p:sp>
      <p:sp>
        <p:nvSpPr>
          <p:cNvPr id="7" name="Text Placeholder 6"/>
          <p:cNvSpPr>
            <a:spLocks noGrp="1"/>
          </p:cNvSpPr>
          <p:nvPr>
            <p:ph type="body" sz="quarter" idx="15"/>
          </p:nvPr>
        </p:nvSpPr>
        <p:spPr>
          <a:xfrm>
            <a:off x="465138" y="1066800"/>
            <a:ext cx="3706812" cy="4876800"/>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257175" indent="0">
              <a:buFontTx/>
              <a:buNone/>
              <a:defRPr/>
            </a:lvl2pPr>
            <a:lvl3pPr marL="514350" indent="0">
              <a:buFontTx/>
              <a:buNone/>
              <a:defRPr/>
            </a:lvl3pPr>
            <a:lvl4pPr marL="771525" indent="0">
              <a:buFontTx/>
              <a:buNone/>
              <a:defRPr/>
            </a:lvl4pPr>
            <a:lvl5pPr>
              <a:defRPr/>
            </a:lvl5pPr>
          </a:lstStyle>
          <a:p>
            <a:pPr lvl="0"/>
            <a:r>
              <a:rPr lang="en-US" altLang="en-US" dirty="0"/>
              <a:t>Edit Master text styles</a:t>
            </a:r>
          </a:p>
        </p:txBody>
      </p:sp>
      <p:sp>
        <p:nvSpPr>
          <p:cNvPr id="5" name="Picture Placeholder 4">
            <a:extLst>
              <a:ext uri="{FF2B5EF4-FFF2-40B4-BE49-F238E27FC236}">
                <a16:creationId xmlns:a16="http://schemas.microsoft.com/office/drawing/2014/main" id="{56C44FC9-0D96-E247-B211-F8396F8E9D63}"/>
              </a:ext>
            </a:extLst>
          </p:cNvPr>
          <p:cNvSpPr>
            <a:spLocks noGrp="1"/>
          </p:cNvSpPr>
          <p:nvPr>
            <p:ph type="pic" sz="quarter" idx="16"/>
          </p:nvPr>
        </p:nvSpPr>
        <p:spPr>
          <a:xfrm>
            <a:off x="4598171" y="0"/>
            <a:ext cx="4545829" cy="6858000"/>
          </a:xfrm>
        </p:spPr>
        <p:txBody>
          <a:bodyPr/>
          <a:lstStyle/>
          <a:p>
            <a:endParaRPr lang="en-US" dirty="0"/>
          </a:p>
        </p:txBody>
      </p:sp>
      <p:pic>
        <p:nvPicPr>
          <p:cNvPr id="8" name="Picture 7">
            <a:extLst>
              <a:ext uri="{FF2B5EF4-FFF2-40B4-BE49-F238E27FC236}">
                <a16:creationId xmlns:a16="http://schemas.microsoft.com/office/drawing/2014/main" id="{45087E51-EF17-4D46-BA79-FF4340AF7FBF}"/>
              </a:ext>
            </a:extLst>
          </p:cNvPr>
          <p:cNvPicPr>
            <a:picLocks noChangeAspect="1"/>
          </p:cNvPicPr>
          <p:nvPr userDrawn="1"/>
        </p:nvPicPr>
        <p:blipFill>
          <a:blip r:embed="rId3"/>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15881608"/>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DF610E80-16D5-084C-86C7-8F1EC5F5D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592650"/>
            <a:ext cx="2380628" cy="22589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with photo">
    <p:bg>
      <p:bgPr>
        <a:solidFill>
          <a:schemeClr val="tx2"/>
        </a:solidFill>
        <a:effectLst/>
      </p:bgPr>
    </p:bg>
    <p:spTree>
      <p:nvGrpSpPr>
        <p:cNvPr id="1" name=""/>
        <p:cNvGrpSpPr/>
        <p:nvPr/>
      </p:nvGrpSpPr>
      <p:grpSpPr>
        <a:xfrm>
          <a:off x="0" y="0"/>
          <a:ext cx="0" cy="0"/>
          <a:chOff x="0" y="0"/>
          <a:chExt cx="0" cy="0"/>
        </a:xfrm>
      </p:grpSpPr>
      <p:sp>
        <p:nvSpPr>
          <p:cNvPr id="16" name="Title 3"/>
          <p:cNvSpPr>
            <a:spLocks noGrp="1"/>
          </p:cNvSpPr>
          <p:nvPr>
            <p:ph type="title"/>
          </p:nvPr>
        </p:nvSpPr>
        <p:spPr>
          <a:xfrm>
            <a:off x="451186" y="466347"/>
            <a:ext cx="4235114" cy="507831"/>
          </a:xfrm>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solidFill>
                  <a:schemeClr val="bg1"/>
                </a:solidFill>
              </a:defRPr>
            </a:lvl1pPr>
          </a:lstStyle>
          <a:p>
            <a:pPr>
              <a:defRPr/>
            </a:pPr>
            <a:fld id="{A48725E7-0BCD-FA4A-B64F-9E36BFFE79F3}" type="slidenum">
              <a:rPr lang="en-US" smtClean="0"/>
              <a:pPr>
                <a:defRPr/>
              </a:pPr>
              <a:t>‹#›</a:t>
            </a:fld>
            <a:endParaRPr lang="en-US" dirty="0"/>
          </a:p>
        </p:txBody>
      </p:sp>
      <p:pic>
        <p:nvPicPr>
          <p:cNvPr id="5" name="Picture 4" descr="A picture containing clipart&#10;&#10;Description automatically generated">
            <a:extLst>
              <a:ext uri="{FF2B5EF4-FFF2-40B4-BE49-F238E27FC236}">
                <a16:creationId xmlns:a16="http://schemas.microsoft.com/office/drawing/2014/main" id="{05E291B8-A057-0942-BB86-80926689AC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2628" y="6409943"/>
            <a:ext cx="2176072" cy="211521"/>
          </a:xfrm>
          <a:prstGeom prst="rect">
            <a:avLst/>
          </a:prstGeom>
        </p:spPr>
      </p:pic>
      <p:sp>
        <p:nvSpPr>
          <p:cNvPr id="3" name="Picture Placeholder 2">
            <a:extLst>
              <a:ext uri="{FF2B5EF4-FFF2-40B4-BE49-F238E27FC236}">
                <a16:creationId xmlns:a16="http://schemas.microsoft.com/office/drawing/2014/main" id="{EC5C65D9-87AD-A847-8626-7EA1F0CC8FFE}"/>
              </a:ext>
            </a:extLst>
          </p:cNvPr>
          <p:cNvSpPr>
            <a:spLocks noGrp="1"/>
          </p:cNvSpPr>
          <p:nvPr>
            <p:ph type="pic" sz="quarter" idx="11"/>
          </p:nvPr>
        </p:nvSpPr>
        <p:spPr>
          <a:xfrm>
            <a:off x="4800600" y="0"/>
            <a:ext cx="4343400" cy="6858000"/>
          </a:xfrm>
        </p:spPr>
        <p:txBody>
          <a:bodyPr/>
          <a:lstStyle/>
          <a:p>
            <a:endParaRPr lang="en-US" dirty="0"/>
          </a:p>
        </p:txBody>
      </p:sp>
      <p:sp>
        <p:nvSpPr>
          <p:cNvPr id="7" name="Text Placeholder 6">
            <a:extLst>
              <a:ext uri="{FF2B5EF4-FFF2-40B4-BE49-F238E27FC236}">
                <a16:creationId xmlns:a16="http://schemas.microsoft.com/office/drawing/2014/main" id="{9B18EBAF-6748-534E-B6F6-2CFDB7BFCA77}"/>
              </a:ext>
            </a:extLst>
          </p:cNvPr>
          <p:cNvSpPr>
            <a:spLocks noGrp="1"/>
          </p:cNvSpPr>
          <p:nvPr>
            <p:ph type="body" sz="quarter" idx="15"/>
          </p:nvPr>
        </p:nvSpPr>
        <p:spPr>
          <a:xfrm>
            <a:off x="465138" y="1703387"/>
            <a:ext cx="4106862" cy="3974742"/>
          </a:xfrm>
        </p:spPr>
        <p:txBody>
          <a:bodyPr/>
          <a:lstStyle>
            <a:lvl1pPr marL="0" indent="0">
              <a:buFontTx/>
              <a:buNone/>
              <a:defRPr sz="1800">
                <a:solidFill>
                  <a:schemeClr val="bg1"/>
                </a:solidFill>
                <a:latin typeface="Microsoft Sans Serif" panose="020B0604020202020204" pitchFamily="34" charset="0"/>
                <a:cs typeface="Microsoft Sans Serif" panose="020B0604020202020204" pitchFamily="34" charset="0"/>
              </a:defRPr>
            </a:lvl1pPr>
            <a:lvl2pPr marL="257175" indent="0">
              <a:buFontTx/>
              <a:buNone/>
              <a:defRPr/>
            </a:lvl2pPr>
            <a:lvl3pPr marL="514350" indent="0">
              <a:buFontTx/>
              <a:buNone/>
              <a:defRPr/>
            </a:lvl3pPr>
            <a:lvl4pPr marL="771525" indent="0">
              <a:buFontTx/>
              <a:buNone/>
              <a:defRPr/>
            </a:lvl4pPr>
            <a:lvl5pPr>
              <a:defRPr/>
            </a:lvl5pPr>
          </a:lstStyle>
          <a:p>
            <a:pPr lvl="0"/>
            <a:r>
              <a:rPr lang="en-US" altLang="en-US" dirty="0"/>
              <a:t>Edit Master text styles</a:t>
            </a:r>
          </a:p>
        </p:txBody>
      </p:sp>
    </p:spTree>
    <p:extLst>
      <p:ext uri="{BB962C8B-B14F-4D97-AF65-F5344CB8AC3E}">
        <p14:creationId xmlns:p14="http://schemas.microsoft.com/office/powerpoint/2010/main" val="2287127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shot - with blu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8BC2-EA92-8546-B889-F3A835E4AE98}"/>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76660BE-476D-F94B-A6A5-B6EF8460D075}"/>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5" name="Text Placeholder 2">
            <a:extLst>
              <a:ext uri="{FF2B5EF4-FFF2-40B4-BE49-F238E27FC236}">
                <a16:creationId xmlns:a16="http://schemas.microsoft.com/office/drawing/2014/main" id="{084D4E49-BC50-6B44-ADC4-5B983089E424}"/>
              </a:ext>
            </a:extLst>
          </p:cNvPr>
          <p:cNvSpPr>
            <a:spLocks noGrp="1"/>
          </p:cNvSpPr>
          <p:nvPr>
            <p:ph type="body" sz="half" idx="2"/>
          </p:nvPr>
        </p:nvSpPr>
        <p:spPr>
          <a:xfrm>
            <a:off x="3352801" y="1143002"/>
            <a:ext cx="5284787" cy="415721"/>
          </a:xfrm>
        </p:spPr>
        <p:txBody>
          <a:bodyPr anchor="ctr"/>
          <a:lstStyle>
            <a:lvl1pPr>
              <a:defRPr sz="1800" b="1">
                <a:solidFill>
                  <a:schemeClr val="accent1"/>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6" name="Text Placeholder 3">
            <a:extLst>
              <a:ext uri="{FF2B5EF4-FFF2-40B4-BE49-F238E27FC236}">
                <a16:creationId xmlns:a16="http://schemas.microsoft.com/office/drawing/2014/main" id="{2BF4D3B4-098D-3445-96AB-6DB6760E3036}"/>
              </a:ext>
            </a:extLst>
          </p:cNvPr>
          <p:cNvSpPr>
            <a:spLocks noGrp="1"/>
          </p:cNvSpPr>
          <p:nvPr>
            <p:ph type="body" sz="half" idx="13"/>
          </p:nvPr>
        </p:nvSpPr>
        <p:spPr>
          <a:xfrm>
            <a:off x="3352799" y="1754705"/>
            <a:ext cx="5284789" cy="4341295"/>
          </a:xfrm>
        </p:spPr>
        <p:txBody>
          <a:bodyPr/>
          <a:lstStyle>
            <a:lvl1pPr marL="0" indent="0">
              <a:buFontTx/>
              <a:buNone/>
              <a:defRPr sz="150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2" name="Picture Placeholder 11">
            <a:extLst>
              <a:ext uri="{FF2B5EF4-FFF2-40B4-BE49-F238E27FC236}">
                <a16:creationId xmlns:a16="http://schemas.microsoft.com/office/drawing/2014/main" id="{6C3F77CD-DE2C-6C46-B3BD-5480D5AA884B}"/>
              </a:ext>
            </a:extLst>
          </p:cNvPr>
          <p:cNvSpPr>
            <a:spLocks noGrp="1"/>
          </p:cNvSpPr>
          <p:nvPr>
            <p:ph type="pic" sz="quarter" idx="14" hasCustomPrompt="1"/>
          </p:nvPr>
        </p:nvSpPr>
        <p:spPr>
          <a:xfrm>
            <a:off x="465138" y="1143000"/>
            <a:ext cx="2743200" cy="4953000"/>
          </a:xfrm>
        </p:spPr>
        <p:txBody>
          <a:bodyPr/>
          <a:lstStyle/>
          <a:p>
            <a:r>
              <a:rPr lang="en-US" dirty="0"/>
              <a:t>Headshot</a:t>
            </a:r>
          </a:p>
        </p:txBody>
      </p:sp>
      <p:pic>
        <p:nvPicPr>
          <p:cNvPr id="9" name="Picture 8">
            <a:extLst>
              <a:ext uri="{FF2B5EF4-FFF2-40B4-BE49-F238E27FC236}">
                <a16:creationId xmlns:a16="http://schemas.microsoft.com/office/drawing/2014/main" id="{447186DF-F24F-D449-8B86-A8106A2B4CF9}"/>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3204079218"/>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ultiple 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8BC2-EA92-8546-B889-F3A835E4AE98}"/>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376660BE-476D-F94B-A6A5-B6EF8460D075}"/>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5" name="Text Placeholder 2">
            <a:extLst>
              <a:ext uri="{FF2B5EF4-FFF2-40B4-BE49-F238E27FC236}">
                <a16:creationId xmlns:a16="http://schemas.microsoft.com/office/drawing/2014/main" id="{084D4E49-BC50-6B44-ADC4-5B983089E424}"/>
              </a:ext>
            </a:extLst>
          </p:cNvPr>
          <p:cNvSpPr>
            <a:spLocks noGrp="1"/>
          </p:cNvSpPr>
          <p:nvPr>
            <p:ph type="body" sz="half" idx="2"/>
          </p:nvPr>
        </p:nvSpPr>
        <p:spPr>
          <a:xfrm>
            <a:off x="457644" y="4038602"/>
            <a:ext cx="1836294" cy="415721"/>
          </a:xfrm>
        </p:spPr>
        <p:txBody>
          <a:bodyPr anchor="ctr"/>
          <a:lstStyle>
            <a:lvl1pPr>
              <a:defRPr sz="1050" b="1">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6" name="Text Placeholder 3">
            <a:extLst>
              <a:ext uri="{FF2B5EF4-FFF2-40B4-BE49-F238E27FC236}">
                <a16:creationId xmlns:a16="http://schemas.microsoft.com/office/drawing/2014/main" id="{2BF4D3B4-098D-3445-96AB-6DB6760E3036}"/>
              </a:ext>
            </a:extLst>
          </p:cNvPr>
          <p:cNvSpPr>
            <a:spLocks noGrp="1"/>
          </p:cNvSpPr>
          <p:nvPr>
            <p:ph type="body" sz="half" idx="13"/>
          </p:nvPr>
        </p:nvSpPr>
        <p:spPr>
          <a:xfrm>
            <a:off x="457645" y="4648203"/>
            <a:ext cx="1836295" cy="1510443"/>
          </a:xfrm>
        </p:spPr>
        <p:txBody>
          <a:bodyPr/>
          <a:lstStyle>
            <a:lvl1pPr marL="0" indent="0">
              <a:buFontTx/>
              <a:buNone/>
              <a:defRPr sz="105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2" name="Picture Placeholder 11">
            <a:extLst>
              <a:ext uri="{FF2B5EF4-FFF2-40B4-BE49-F238E27FC236}">
                <a16:creationId xmlns:a16="http://schemas.microsoft.com/office/drawing/2014/main" id="{6C3F77CD-DE2C-6C46-B3BD-5480D5AA884B}"/>
              </a:ext>
            </a:extLst>
          </p:cNvPr>
          <p:cNvSpPr>
            <a:spLocks noGrp="1"/>
          </p:cNvSpPr>
          <p:nvPr>
            <p:ph type="pic" sz="quarter" idx="14" hasCustomPrompt="1"/>
          </p:nvPr>
        </p:nvSpPr>
        <p:spPr>
          <a:xfrm>
            <a:off x="461391" y="1143000"/>
            <a:ext cx="1828800" cy="2743200"/>
          </a:xfrm>
        </p:spPr>
        <p:txBody>
          <a:bodyPr/>
          <a:lstStyle/>
          <a:p>
            <a:r>
              <a:rPr lang="en-US" dirty="0"/>
              <a:t>Headshot</a:t>
            </a:r>
          </a:p>
        </p:txBody>
      </p:sp>
      <p:sp>
        <p:nvSpPr>
          <p:cNvPr id="8" name="Picture Placeholder 11">
            <a:extLst>
              <a:ext uri="{FF2B5EF4-FFF2-40B4-BE49-F238E27FC236}">
                <a16:creationId xmlns:a16="http://schemas.microsoft.com/office/drawing/2014/main" id="{D31FE0AC-DECD-F242-BAC2-5E44BCD2B6F1}"/>
              </a:ext>
            </a:extLst>
          </p:cNvPr>
          <p:cNvSpPr>
            <a:spLocks noGrp="1"/>
          </p:cNvSpPr>
          <p:nvPr>
            <p:ph type="pic" sz="quarter" idx="15" hasCustomPrompt="1"/>
          </p:nvPr>
        </p:nvSpPr>
        <p:spPr>
          <a:xfrm>
            <a:off x="2577190" y="1143000"/>
            <a:ext cx="1828800" cy="2743200"/>
          </a:xfrm>
        </p:spPr>
        <p:txBody>
          <a:bodyPr/>
          <a:lstStyle/>
          <a:p>
            <a:r>
              <a:rPr lang="en-US" dirty="0"/>
              <a:t>Headshot</a:t>
            </a:r>
          </a:p>
        </p:txBody>
      </p:sp>
      <p:sp>
        <p:nvSpPr>
          <p:cNvPr id="9" name="Picture Placeholder 11">
            <a:extLst>
              <a:ext uri="{FF2B5EF4-FFF2-40B4-BE49-F238E27FC236}">
                <a16:creationId xmlns:a16="http://schemas.microsoft.com/office/drawing/2014/main" id="{506C69E5-0657-3C49-AF53-301A064988AF}"/>
              </a:ext>
            </a:extLst>
          </p:cNvPr>
          <p:cNvSpPr>
            <a:spLocks noGrp="1"/>
          </p:cNvSpPr>
          <p:nvPr>
            <p:ph type="pic" sz="quarter" idx="16" hasCustomPrompt="1"/>
          </p:nvPr>
        </p:nvSpPr>
        <p:spPr>
          <a:xfrm>
            <a:off x="4692989" y="1143000"/>
            <a:ext cx="1828800" cy="2743200"/>
          </a:xfrm>
        </p:spPr>
        <p:txBody>
          <a:bodyPr/>
          <a:lstStyle/>
          <a:p>
            <a:r>
              <a:rPr lang="en-US" dirty="0"/>
              <a:t>Headshot</a:t>
            </a:r>
          </a:p>
        </p:txBody>
      </p:sp>
      <p:sp>
        <p:nvSpPr>
          <p:cNvPr id="10" name="Picture Placeholder 11">
            <a:extLst>
              <a:ext uri="{FF2B5EF4-FFF2-40B4-BE49-F238E27FC236}">
                <a16:creationId xmlns:a16="http://schemas.microsoft.com/office/drawing/2014/main" id="{F4DF5B58-5903-9F46-A0D4-0371D7F1EE4B}"/>
              </a:ext>
            </a:extLst>
          </p:cNvPr>
          <p:cNvSpPr>
            <a:spLocks noGrp="1"/>
          </p:cNvSpPr>
          <p:nvPr>
            <p:ph type="pic" sz="quarter" idx="17" hasCustomPrompt="1"/>
          </p:nvPr>
        </p:nvSpPr>
        <p:spPr>
          <a:xfrm>
            <a:off x="6808788" y="1130332"/>
            <a:ext cx="1828800" cy="2743200"/>
          </a:xfrm>
        </p:spPr>
        <p:txBody>
          <a:bodyPr/>
          <a:lstStyle/>
          <a:p>
            <a:r>
              <a:rPr lang="en-US" dirty="0"/>
              <a:t>Headshot</a:t>
            </a:r>
          </a:p>
        </p:txBody>
      </p:sp>
      <p:sp>
        <p:nvSpPr>
          <p:cNvPr id="13" name="Text Placeholder 2">
            <a:extLst>
              <a:ext uri="{FF2B5EF4-FFF2-40B4-BE49-F238E27FC236}">
                <a16:creationId xmlns:a16="http://schemas.microsoft.com/office/drawing/2014/main" id="{36BDD94C-BED4-674A-8D5F-BD1A7D0E8B6C}"/>
              </a:ext>
            </a:extLst>
          </p:cNvPr>
          <p:cNvSpPr>
            <a:spLocks noGrp="1"/>
          </p:cNvSpPr>
          <p:nvPr>
            <p:ph type="body" sz="half" idx="18"/>
          </p:nvPr>
        </p:nvSpPr>
        <p:spPr>
          <a:xfrm>
            <a:off x="2588598" y="4038602"/>
            <a:ext cx="1836294" cy="415721"/>
          </a:xfrm>
        </p:spPr>
        <p:txBody>
          <a:bodyPr anchor="ctr"/>
          <a:lstStyle>
            <a:lvl1pPr>
              <a:defRPr sz="1050" b="1">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4" name="Text Placeholder 2">
            <a:extLst>
              <a:ext uri="{FF2B5EF4-FFF2-40B4-BE49-F238E27FC236}">
                <a16:creationId xmlns:a16="http://schemas.microsoft.com/office/drawing/2014/main" id="{8F79720F-6650-A046-BC48-78BC62B9FE8D}"/>
              </a:ext>
            </a:extLst>
          </p:cNvPr>
          <p:cNvSpPr>
            <a:spLocks noGrp="1"/>
          </p:cNvSpPr>
          <p:nvPr>
            <p:ph type="body" sz="half" idx="19"/>
          </p:nvPr>
        </p:nvSpPr>
        <p:spPr>
          <a:xfrm>
            <a:off x="4719552" y="4076874"/>
            <a:ext cx="1836294" cy="415721"/>
          </a:xfrm>
        </p:spPr>
        <p:txBody>
          <a:bodyPr anchor="ctr"/>
          <a:lstStyle>
            <a:lvl1pPr>
              <a:defRPr sz="1050" b="1">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5" name="Text Placeholder 2">
            <a:extLst>
              <a:ext uri="{FF2B5EF4-FFF2-40B4-BE49-F238E27FC236}">
                <a16:creationId xmlns:a16="http://schemas.microsoft.com/office/drawing/2014/main" id="{BF5D5785-9F6C-BD47-B38A-CAEBF32FFBBE}"/>
              </a:ext>
            </a:extLst>
          </p:cNvPr>
          <p:cNvSpPr>
            <a:spLocks noGrp="1"/>
          </p:cNvSpPr>
          <p:nvPr>
            <p:ph type="body" sz="half" idx="20"/>
          </p:nvPr>
        </p:nvSpPr>
        <p:spPr>
          <a:xfrm>
            <a:off x="6850506" y="4076874"/>
            <a:ext cx="1836294" cy="415721"/>
          </a:xfrm>
        </p:spPr>
        <p:txBody>
          <a:bodyPr anchor="ctr"/>
          <a:lstStyle>
            <a:lvl1pPr>
              <a:defRPr sz="1050" b="1">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6" name="Text Placeholder 3">
            <a:extLst>
              <a:ext uri="{FF2B5EF4-FFF2-40B4-BE49-F238E27FC236}">
                <a16:creationId xmlns:a16="http://schemas.microsoft.com/office/drawing/2014/main" id="{4AA1F096-394C-3F45-B181-631B8CDE2302}"/>
              </a:ext>
            </a:extLst>
          </p:cNvPr>
          <p:cNvSpPr>
            <a:spLocks noGrp="1"/>
          </p:cNvSpPr>
          <p:nvPr>
            <p:ph type="body" sz="half" idx="21"/>
          </p:nvPr>
        </p:nvSpPr>
        <p:spPr>
          <a:xfrm>
            <a:off x="2588598" y="4660355"/>
            <a:ext cx="1836295" cy="1510443"/>
          </a:xfrm>
        </p:spPr>
        <p:txBody>
          <a:bodyPr/>
          <a:lstStyle>
            <a:lvl1pPr marL="0" indent="0">
              <a:buFontTx/>
              <a:buNone/>
              <a:defRPr sz="105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7" name="Text Placeholder 3">
            <a:extLst>
              <a:ext uri="{FF2B5EF4-FFF2-40B4-BE49-F238E27FC236}">
                <a16:creationId xmlns:a16="http://schemas.microsoft.com/office/drawing/2014/main" id="{19332133-FF02-C04A-841F-EFE8C927EB21}"/>
              </a:ext>
            </a:extLst>
          </p:cNvPr>
          <p:cNvSpPr>
            <a:spLocks noGrp="1"/>
          </p:cNvSpPr>
          <p:nvPr>
            <p:ph type="body" sz="half" idx="22"/>
          </p:nvPr>
        </p:nvSpPr>
        <p:spPr>
          <a:xfrm>
            <a:off x="4719552" y="4664276"/>
            <a:ext cx="1836295" cy="1510443"/>
          </a:xfrm>
        </p:spPr>
        <p:txBody>
          <a:bodyPr/>
          <a:lstStyle>
            <a:lvl1pPr marL="0" indent="0">
              <a:buFontTx/>
              <a:buNone/>
              <a:defRPr sz="105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8" name="Text Placeholder 3">
            <a:extLst>
              <a:ext uri="{FF2B5EF4-FFF2-40B4-BE49-F238E27FC236}">
                <a16:creationId xmlns:a16="http://schemas.microsoft.com/office/drawing/2014/main" id="{32E0B844-386A-E142-8B65-BA5E816F3195}"/>
              </a:ext>
            </a:extLst>
          </p:cNvPr>
          <p:cNvSpPr>
            <a:spLocks noGrp="1"/>
          </p:cNvSpPr>
          <p:nvPr>
            <p:ph type="body" sz="half" idx="23"/>
          </p:nvPr>
        </p:nvSpPr>
        <p:spPr>
          <a:xfrm>
            <a:off x="6850506" y="4648202"/>
            <a:ext cx="1836295" cy="1510443"/>
          </a:xfrm>
        </p:spPr>
        <p:txBody>
          <a:bodyPr/>
          <a:lstStyle>
            <a:lvl1pPr marL="0" indent="0">
              <a:buFontTx/>
              <a:buNone/>
              <a:defRPr sz="105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pic>
        <p:nvPicPr>
          <p:cNvPr id="20" name="Picture 19">
            <a:extLst>
              <a:ext uri="{FF2B5EF4-FFF2-40B4-BE49-F238E27FC236}">
                <a16:creationId xmlns:a16="http://schemas.microsoft.com/office/drawing/2014/main" id="{BF0E69B4-7F84-CB44-B965-2D3477D98D9A}"/>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2800478589"/>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16" name="Title 3"/>
          <p:cNvSpPr>
            <a:spLocks noGrp="1"/>
          </p:cNvSpPr>
          <p:nvPr>
            <p:ph type="title"/>
          </p:nvPr>
        </p:nvSpPr>
        <p:spPr>
          <a:xfrm>
            <a:off x="451186" y="466347"/>
            <a:ext cx="8186402" cy="507831"/>
          </a:xfrm>
        </p:spPr>
        <p:txBody>
          <a:bodyPr/>
          <a:lstStyle>
            <a:lvl1pPr>
              <a:defRPr>
                <a:solidFill>
                  <a:schemeClr val="tx2"/>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5" name="Picture 4">
            <a:extLst>
              <a:ext uri="{FF2B5EF4-FFF2-40B4-BE49-F238E27FC236}">
                <a16:creationId xmlns:a16="http://schemas.microsoft.com/office/drawing/2014/main" id="{EE04982C-00DC-984F-90CC-4310F9CE0EE5}"/>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1337837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 no content">
    <p:bg>
      <p:bgPr>
        <a:solidFill>
          <a:schemeClr val="tx2"/>
        </a:solidFill>
        <a:effectLst/>
      </p:bgPr>
    </p:bg>
    <p:spTree>
      <p:nvGrpSpPr>
        <p:cNvPr id="1" name=""/>
        <p:cNvGrpSpPr/>
        <p:nvPr/>
      </p:nvGrpSpPr>
      <p:grpSpPr>
        <a:xfrm>
          <a:off x="0" y="0"/>
          <a:ext cx="0" cy="0"/>
          <a:chOff x="0" y="0"/>
          <a:chExt cx="0" cy="0"/>
        </a:xfrm>
      </p:grpSpPr>
      <p:sp>
        <p:nvSpPr>
          <p:cNvPr id="16" name="Title 3"/>
          <p:cNvSpPr>
            <a:spLocks noGrp="1"/>
          </p:cNvSpPr>
          <p:nvPr>
            <p:ph type="title"/>
          </p:nvPr>
        </p:nvSpPr>
        <p:spPr>
          <a:xfrm>
            <a:off x="451186" y="466347"/>
            <a:ext cx="8186402" cy="507831"/>
          </a:xfrm>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solidFill>
                  <a:schemeClr val="bg1"/>
                </a:solidFill>
              </a:defRPr>
            </a:lvl1pPr>
          </a:lstStyle>
          <a:p>
            <a:pPr>
              <a:defRPr/>
            </a:pPr>
            <a:fld id="{A48725E7-0BCD-FA4A-B64F-9E36BFFE79F3}" type="slidenum">
              <a:rPr lang="en-US" smtClean="0"/>
              <a:pPr>
                <a:defRPr/>
              </a:pPr>
              <a:t>‹#›</a:t>
            </a:fld>
            <a:endParaRPr lang="en-US" dirty="0"/>
          </a:p>
        </p:txBody>
      </p:sp>
      <p:pic>
        <p:nvPicPr>
          <p:cNvPr id="6" name="Picture 5" descr="A picture containing clipart&#10;&#10;Description automatically generated">
            <a:extLst>
              <a:ext uri="{FF2B5EF4-FFF2-40B4-BE49-F238E27FC236}">
                <a16:creationId xmlns:a16="http://schemas.microsoft.com/office/drawing/2014/main" id="{3A644695-A651-3A47-B162-040C7FA4F80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2627" y="6409943"/>
            <a:ext cx="2176075" cy="211521"/>
          </a:xfrm>
          <a:prstGeom prst="rect">
            <a:avLst/>
          </a:prstGeom>
        </p:spPr>
      </p:pic>
    </p:spTree>
    <p:extLst>
      <p:ext uri="{BB962C8B-B14F-4D97-AF65-F5344CB8AC3E}">
        <p14:creationId xmlns:p14="http://schemas.microsoft.com/office/powerpoint/2010/main" val="602054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7741FB7F-4339-CE40-88F6-F6B2A9B73936}"/>
              </a:ext>
            </a:extLst>
          </p:cNvPr>
          <p:cNvSpPr>
            <a:spLocks noGrp="1"/>
          </p:cNvSpPr>
          <p:nvPr>
            <p:ph type="sldNum" sz="quarter" idx="15"/>
          </p:nvPr>
        </p:nvSpPr>
        <p:spPr/>
        <p:txBody>
          <a:bodyPr/>
          <a:lstStyle>
            <a:lvl1pPr>
              <a:defRPr/>
            </a:lvl1pPr>
          </a:lstStyle>
          <a:p>
            <a:pPr>
              <a:defRPr/>
            </a:pPr>
            <a:fld id="{59D14E7F-45AD-DE46-9B52-3C1C3176B3A7}" type="slidenum">
              <a:rPr lang="en-US"/>
              <a:pPr>
                <a:defRPr/>
              </a:pPr>
              <a:t>‹#›</a:t>
            </a:fld>
            <a:endParaRPr lang="en-US" dirty="0"/>
          </a:p>
        </p:txBody>
      </p:sp>
      <p:pic>
        <p:nvPicPr>
          <p:cNvPr id="5" name="Picture 4">
            <a:extLst>
              <a:ext uri="{FF2B5EF4-FFF2-40B4-BE49-F238E27FC236}">
                <a16:creationId xmlns:a16="http://schemas.microsoft.com/office/drawing/2014/main" id="{234612E1-61AF-F141-B4E6-86D0A4A8C078}"/>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121895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119A-19D4-5042-BD25-4B26A7DA920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01971E2-F7CE-8949-AB1E-612A229C933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12" name="Chart Placeholder 11">
            <a:extLst>
              <a:ext uri="{FF2B5EF4-FFF2-40B4-BE49-F238E27FC236}">
                <a16:creationId xmlns:a16="http://schemas.microsoft.com/office/drawing/2014/main" id="{3D392CC4-5A4E-4A4C-9411-B96922F9F67F}"/>
              </a:ext>
            </a:extLst>
          </p:cNvPr>
          <p:cNvSpPr>
            <a:spLocks noGrp="1"/>
          </p:cNvSpPr>
          <p:nvPr>
            <p:ph type="chart" sz="quarter" idx="12"/>
          </p:nvPr>
        </p:nvSpPr>
        <p:spPr>
          <a:xfrm>
            <a:off x="465138" y="1143000"/>
            <a:ext cx="8172450" cy="5105400"/>
          </a:xfrm>
        </p:spPr>
        <p:txBody>
          <a:bodyPr/>
          <a:lstStyle>
            <a:lvl1pPr>
              <a:defRPr>
                <a:solidFill>
                  <a:schemeClr val="tx2"/>
                </a:solidFill>
              </a:defRPr>
            </a:lvl1pPr>
          </a:lstStyle>
          <a:p>
            <a:r>
              <a:rPr lang="en-US" dirty="0"/>
              <a:t>Click icon to add chart</a:t>
            </a:r>
          </a:p>
        </p:txBody>
      </p:sp>
      <p:pic>
        <p:nvPicPr>
          <p:cNvPr id="7" name="Picture 6">
            <a:extLst>
              <a:ext uri="{FF2B5EF4-FFF2-40B4-BE49-F238E27FC236}">
                <a16:creationId xmlns:a16="http://schemas.microsoft.com/office/drawing/2014/main" id="{93D557D3-4999-814A-9C85-398CEFECEA63}"/>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2708947589"/>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EA19-75A2-2C4D-BE76-12341A59DE0C}"/>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60A5169B-F387-F444-BE95-7D794A0B01DF}"/>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6" name="Chart Placeholder 5">
            <a:extLst>
              <a:ext uri="{FF2B5EF4-FFF2-40B4-BE49-F238E27FC236}">
                <a16:creationId xmlns:a16="http://schemas.microsoft.com/office/drawing/2014/main" id="{0FEE9A2A-A81C-6049-8701-D21AC5179F5D}"/>
              </a:ext>
            </a:extLst>
          </p:cNvPr>
          <p:cNvSpPr>
            <a:spLocks noGrp="1"/>
          </p:cNvSpPr>
          <p:nvPr>
            <p:ph type="chart" sz="quarter" idx="12"/>
          </p:nvPr>
        </p:nvSpPr>
        <p:spPr>
          <a:xfrm>
            <a:off x="465136" y="1143000"/>
            <a:ext cx="3931920" cy="3657600"/>
          </a:xfrm>
        </p:spPr>
        <p:txBody>
          <a:bodyPr/>
          <a:lstStyle>
            <a:lvl1pPr>
              <a:defRPr>
                <a:solidFill>
                  <a:schemeClr val="tx2"/>
                </a:solidFill>
              </a:defRPr>
            </a:lvl1pPr>
          </a:lstStyle>
          <a:p>
            <a:r>
              <a:rPr lang="en-US" dirty="0"/>
              <a:t>Click icon to add chart</a:t>
            </a:r>
          </a:p>
        </p:txBody>
      </p:sp>
      <p:sp>
        <p:nvSpPr>
          <p:cNvPr id="8" name="Chart Placeholder 7">
            <a:extLst>
              <a:ext uri="{FF2B5EF4-FFF2-40B4-BE49-F238E27FC236}">
                <a16:creationId xmlns:a16="http://schemas.microsoft.com/office/drawing/2014/main" id="{3E789D38-FF8D-6143-941C-6805D2D33734}"/>
              </a:ext>
            </a:extLst>
          </p:cNvPr>
          <p:cNvSpPr>
            <a:spLocks noGrp="1"/>
          </p:cNvSpPr>
          <p:nvPr>
            <p:ph type="chart" sz="quarter" idx="13"/>
          </p:nvPr>
        </p:nvSpPr>
        <p:spPr>
          <a:xfrm>
            <a:off x="4705668" y="1143000"/>
            <a:ext cx="3931920" cy="3657600"/>
          </a:xfrm>
        </p:spPr>
        <p:txBody>
          <a:bodyPr/>
          <a:lstStyle>
            <a:lvl1pPr>
              <a:defRPr>
                <a:solidFill>
                  <a:schemeClr val="tx2"/>
                </a:solidFill>
              </a:defRPr>
            </a:lvl1pPr>
          </a:lstStyle>
          <a:p>
            <a:r>
              <a:rPr lang="en-US" dirty="0"/>
              <a:t>Click icon to add chart</a:t>
            </a:r>
          </a:p>
        </p:txBody>
      </p:sp>
      <p:sp>
        <p:nvSpPr>
          <p:cNvPr id="10" name="Text Placeholder 9">
            <a:extLst>
              <a:ext uri="{FF2B5EF4-FFF2-40B4-BE49-F238E27FC236}">
                <a16:creationId xmlns:a16="http://schemas.microsoft.com/office/drawing/2014/main" id="{82615200-71D9-7F43-AACD-7AC8EB2186F8}"/>
              </a:ext>
            </a:extLst>
          </p:cNvPr>
          <p:cNvSpPr>
            <a:spLocks noGrp="1"/>
          </p:cNvSpPr>
          <p:nvPr>
            <p:ph type="body" sz="quarter" idx="14"/>
          </p:nvPr>
        </p:nvSpPr>
        <p:spPr>
          <a:xfrm>
            <a:off x="465138" y="4953000"/>
            <a:ext cx="8172450" cy="1219200"/>
          </a:xfrm>
        </p:spPr>
        <p:txBody>
          <a:bodyPr/>
          <a:lstStyle>
            <a:lvl1pPr>
              <a:defRPr sz="1500">
                <a:solidFill>
                  <a:schemeClr val="tx2"/>
                </a:solidFill>
                <a:latin typeface="Microsoft Sans Serif" panose="020B0604020202020204" pitchFamily="34" charset="0"/>
                <a:cs typeface="Microsoft Sans Serif" panose="020B0604020202020204" pitchFamily="34" charset="0"/>
              </a:defRPr>
            </a:lvl1pPr>
            <a:lvl2pPr marL="257175" indent="0">
              <a:buNone/>
              <a:defRPr/>
            </a:lvl2pPr>
          </a:lstStyle>
          <a:p>
            <a:pPr lvl="0"/>
            <a:r>
              <a:rPr lang="en-US" dirty="0"/>
              <a:t>Edit Master text styles</a:t>
            </a:r>
          </a:p>
        </p:txBody>
      </p:sp>
      <p:pic>
        <p:nvPicPr>
          <p:cNvPr id="11" name="Picture 10">
            <a:extLst>
              <a:ext uri="{FF2B5EF4-FFF2-40B4-BE49-F238E27FC236}">
                <a16:creationId xmlns:a16="http://schemas.microsoft.com/office/drawing/2014/main" id="{61271D9E-1C8B-D141-8C20-0FFBCA37B23F}"/>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328816104"/>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itle 1"/>
          <p:cNvSpPr>
            <a:spLocks noGrp="1"/>
          </p:cNvSpPr>
          <p:nvPr>
            <p:ph type="title"/>
          </p:nvPr>
        </p:nvSpPr>
        <p:spPr>
          <a:xfrm>
            <a:off x="457201" y="466347"/>
            <a:ext cx="8180387" cy="507831"/>
          </a:xfrm>
        </p:spPr>
        <p:txBody>
          <a:bodyPr/>
          <a:lstStyle>
            <a:lvl1pPr>
              <a:defRPr>
                <a:solidFill>
                  <a:schemeClr val="tx2"/>
                </a:solidFill>
              </a:defRPr>
            </a:lvl1pPr>
          </a:lstStyle>
          <a:p>
            <a:r>
              <a:rPr lang="en-US"/>
              <a:t>Click to edit Master title style</a:t>
            </a:r>
            <a:endParaRPr lang="en-US" dirty="0"/>
          </a:p>
        </p:txBody>
      </p:sp>
      <p:sp>
        <p:nvSpPr>
          <p:cNvPr id="8" name="Text Placeholder 4"/>
          <p:cNvSpPr>
            <a:spLocks noGrp="1"/>
          </p:cNvSpPr>
          <p:nvPr>
            <p:ph type="body" sz="quarter" idx="15"/>
          </p:nvPr>
        </p:nvSpPr>
        <p:spPr>
          <a:xfrm>
            <a:off x="457584" y="4572003"/>
            <a:ext cx="8180002" cy="1567543"/>
          </a:xfrm>
        </p:spPr>
        <p:txBody>
          <a:bodyPr/>
          <a:lstStyle>
            <a:lvl1pPr>
              <a:defRPr sz="1350" b="0" i="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6" name="Slide Number Placeholder 4">
            <a:extLst>
              <a:ext uri="{FF2B5EF4-FFF2-40B4-BE49-F238E27FC236}">
                <a16:creationId xmlns:a16="http://schemas.microsoft.com/office/drawing/2014/main" id="{378213C8-6D91-FD4B-A50E-349D42AA0222}"/>
              </a:ext>
            </a:extLst>
          </p:cNvPr>
          <p:cNvSpPr>
            <a:spLocks noGrp="1"/>
          </p:cNvSpPr>
          <p:nvPr>
            <p:ph type="sldNum" sz="quarter" idx="17"/>
          </p:nvPr>
        </p:nvSpPr>
        <p:spPr/>
        <p:txBody>
          <a:bodyPr/>
          <a:lstStyle>
            <a:lvl1pPr>
              <a:defRPr/>
            </a:lvl1pPr>
          </a:lstStyle>
          <a:p>
            <a:pPr>
              <a:defRPr/>
            </a:pPr>
            <a:fld id="{586077A5-E507-0946-B60C-D7438FBFCEB0}" type="slidenum">
              <a:rPr lang="en-US"/>
              <a:pPr>
                <a:defRPr/>
              </a:pPr>
              <a:t>‹#›</a:t>
            </a:fld>
            <a:endParaRPr lang="en-US" dirty="0"/>
          </a:p>
        </p:txBody>
      </p:sp>
      <p:sp>
        <p:nvSpPr>
          <p:cNvPr id="3" name="Table Placeholder 2">
            <a:extLst>
              <a:ext uri="{FF2B5EF4-FFF2-40B4-BE49-F238E27FC236}">
                <a16:creationId xmlns:a16="http://schemas.microsoft.com/office/drawing/2014/main" id="{6AC54179-3132-9C4B-A9F4-C91CCD1FF789}"/>
              </a:ext>
            </a:extLst>
          </p:cNvPr>
          <p:cNvSpPr>
            <a:spLocks noGrp="1"/>
          </p:cNvSpPr>
          <p:nvPr>
            <p:ph type="tbl" sz="quarter" idx="18"/>
          </p:nvPr>
        </p:nvSpPr>
        <p:spPr>
          <a:xfrm>
            <a:off x="465138" y="1143000"/>
            <a:ext cx="8172449" cy="3124200"/>
          </a:xfrm>
        </p:spPr>
        <p:txBody>
          <a:bodyPr/>
          <a:lstStyle>
            <a:lvl1pPr>
              <a:defRPr>
                <a:solidFill>
                  <a:schemeClr val="tx2"/>
                </a:solidFill>
              </a:defRPr>
            </a:lvl1pPr>
          </a:lstStyle>
          <a:p>
            <a:r>
              <a:rPr lang="en-US" dirty="0"/>
              <a:t>Click icon to add table</a:t>
            </a:r>
          </a:p>
        </p:txBody>
      </p:sp>
      <p:pic>
        <p:nvPicPr>
          <p:cNvPr id="10" name="Picture 9">
            <a:extLst>
              <a:ext uri="{FF2B5EF4-FFF2-40B4-BE49-F238E27FC236}">
                <a16:creationId xmlns:a16="http://schemas.microsoft.com/office/drawing/2014/main" id="{8A681F5B-11BD-4547-AF0F-907A50D15F1E}"/>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533219711"/>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5B4D-21F8-AA4B-A4AB-F901C3E2C62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1DF4140-D900-9F4C-A188-DB1561238F2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6" name="SmartArt Placeholder 5">
            <a:extLst>
              <a:ext uri="{FF2B5EF4-FFF2-40B4-BE49-F238E27FC236}">
                <a16:creationId xmlns:a16="http://schemas.microsoft.com/office/drawing/2014/main" id="{1577DB20-3A75-5540-A8B7-AC25C38E506C}"/>
              </a:ext>
            </a:extLst>
          </p:cNvPr>
          <p:cNvSpPr>
            <a:spLocks noGrp="1"/>
          </p:cNvSpPr>
          <p:nvPr>
            <p:ph type="dgm" sz="quarter" idx="12"/>
          </p:nvPr>
        </p:nvSpPr>
        <p:spPr>
          <a:xfrm>
            <a:off x="465138" y="1143000"/>
            <a:ext cx="8172450" cy="5029200"/>
          </a:xfrm>
        </p:spPr>
        <p:txBody>
          <a:bodyPr/>
          <a:lstStyle>
            <a:lvl1pPr>
              <a:defRPr>
                <a:solidFill>
                  <a:schemeClr val="tx2"/>
                </a:solidFill>
              </a:defRPr>
            </a:lvl1pPr>
          </a:lstStyle>
          <a:p>
            <a:r>
              <a:rPr lang="en-US" dirty="0"/>
              <a:t>Click icon to add SmartArt graphic</a:t>
            </a:r>
          </a:p>
        </p:txBody>
      </p:sp>
      <p:pic>
        <p:nvPicPr>
          <p:cNvPr id="8" name="Picture 7">
            <a:extLst>
              <a:ext uri="{FF2B5EF4-FFF2-40B4-BE49-F238E27FC236}">
                <a16:creationId xmlns:a16="http://schemas.microsoft.com/office/drawing/2014/main" id="{50414960-3A69-5C40-A39D-5A1D6D1938A6}"/>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369761201"/>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2" name="Text Placeholder 9"/>
          <p:cNvSpPr>
            <a:spLocks noGrp="1"/>
          </p:cNvSpPr>
          <p:nvPr>
            <p:ph type="body" sz="quarter" idx="14" hasCustomPrompt="1"/>
          </p:nvPr>
        </p:nvSpPr>
        <p:spPr>
          <a:xfrm>
            <a:off x="445770" y="3002280"/>
            <a:ext cx="8171470" cy="274320"/>
          </a:xfrm>
          <a:prstGeom prst="rect">
            <a:avLst/>
          </a:prstGeom>
          <a:noFill/>
        </p:spPr>
        <p:txBody>
          <a:bodyPr anchor="ctr"/>
          <a:lstStyle>
            <a:lvl1pPr marL="0" indent="0">
              <a:lnSpc>
                <a:spcPct val="100000"/>
              </a:lnSpc>
              <a:buNone/>
              <a:defRPr sz="2100" b="0" baseline="0">
                <a:solidFill>
                  <a:schemeClr val="tx1"/>
                </a:solidFill>
                <a:latin typeface="Microsoft Sans Serif" panose="020B0604020202020204" pitchFamily="34" charset="0"/>
                <a:cs typeface="Microsoft Sans Serif" panose="020B0604020202020204" pitchFamily="34" charset="0"/>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dirty="0"/>
              <a:t>Presenter, Department</a:t>
            </a:r>
          </a:p>
        </p:txBody>
      </p:sp>
      <p:sp>
        <p:nvSpPr>
          <p:cNvPr id="2" name="Title 1"/>
          <p:cNvSpPr>
            <a:spLocks noGrp="1"/>
          </p:cNvSpPr>
          <p:nvPr>
            <p:ph type="title" hasCustomPrompt="1"/>
          </p:nvPr>
        </p:nvSpPr>
        <p:spPr>
          <a:xfrm>
            <a:off x="457200" y="2311570"/>
            <a:ext cx="8172147" cy="507831"/>
          </a:xfrm>
          <a:noFill/>
        </p:spPr>
        <p:txBody>
          <a:bodyPr/>
          <a:lstStyle>
            <a:lvl1pPr>
              <a:lnSpc>
                <a:spcPct val="100000"/>
              </a:lnSpc>
              <a:defRPr sz="3600" baseline="0">
                <a:solidFill>
                  <a:schemeClr val="tx1"/>
                </a:solidFill>
                <a:latin typeface="YaleNew" panose="02000602050000020003" pitchFamily="2" charset="77"/>
                <a:cs typeface="Microsoft Sans Serif" panose="020B0604020202020204" pitchFamily="34" charset="0"/>
              </a:defRPr>
            </a:lvl1pPr>
          </a:lstStyle>
          <a:p>
            <a:r>
              <a:rPr lang="en-US" dirty="0"/>
              <a:t>Title</a:t>
            </a:r>
          </a:p>
        </p:txBody>
      </p:sp>
      <p:sp>
        <p:nvSpPr>
          <p:cNvPr id="8" name="Text Placeholder 9">
            <a:extLst>
              <a:ext uri="{FF2B5EF4-FFF2-40B4-BE49-F238E27FC236}">
                <a16:creationId xmlns:a16="http://schemas.microsoft.com/office/drawing/2014/main" id="{F639F0F7-B6A2-134A-84D6-28C74C31FFAE}"/>
              </a:ext>
            </a:extLst>
          </p:cNvPr>
          <p:cNvSpPr>
            <a:spLocks noGrp="1"/>
          </p:cNvSpPr>
          <p:nvPr>
            <p:ph type="body" sz="quarter" idx="16" hasCustomPrompt="1"/>
          </p:nvPr>
        </p:nvSpPr>
        <p:spPr>
          <a:xfrm>
            <a:off x="452628" y="3459480"/>
            <a:ext cx="8171470" cy="274320"/>
          </a:xfrm>
          <a:prstGeom prst="rect">
            <a:avLst/>
          </a:prstGeom>
          <a:noFill/>
        </p:spPr>
        <p:txBody>
          <a:bodyPr anchor="ctr"/>
          <a:lstStyle>
            <a:lvl1pPr marL="0" indent="0">
              <a:lnSpc>
                <a:spcPct val="100000"/>
              </a:lnSpc>
              <a:buNone/>
              <a:defRPr sz="1200" b="0" i="0" baseline="0">
                <a:solidFill>
                  <a:schemeClr val="tx1"/>
                </a:solidFill>
                <a:latin typeface="Microsoft Sans Serif" panose="020B0604020202020204" pitchFamily="34" charset="0"/>
                <a:cs typeface="Arial"/>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dirty="0"/>
              <a:t>Month Day, Year</a:t>
            </a:r>
          </a:p>
        </p:txBody>
      </p:sp>
      <p:pic>
        <p:nvPicPr>
          <p:cNvPr id="9" name="Picture 8" descr="A picture containing clipart&#10;&#10;Description automatically generated">
            <a:extLst>
              <a:ext uri="{FF2B5EF4-FFF2-40B4-BE49-F238E27FC236}">
                <a16:creationId xmlns:a16="http://schemas.microsoft.com/office/drawing/2014/main" id="{F0AAB75F-C12E-EF48-991F-89CE62CA31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0050" y="5772224"/>
            <a:ext cx="4324350" cy="399976"/>
          </a:xfrm>
          <a:prstGeom prst="rect">
            <a:avLst/>
          </a:prstGeom>
        </p:spPr>
      </p:pic>
    </p:spTree>
    <p:extLst>
      <p:ext uri="{BB962C8B-B14F-4D97-AF65-F5344CB8AC3E}">
        <p14:creationId xmlns:p14="http://schemas.microsoft.com/office/powerpoint/2010/main" val="5264877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FBAE40"/>
          </p15:clr>
        </p15:guide>
        <p15:guide id="2" pos="38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with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680FF-786A-F44A-94C3-DAF6CFD975C1}"/>
              </a:ext>
            </a:extLst>
          </p:cNvPr>
          <p:cNvSpPr/>
          <p:nvPr userDrawn="1"/>
        </p:nvSpPr>
        <p:spPr>
          <a:xfrm>
            <a:off x="0" y="0"/>
            <a:ext cx="9144000" cy="6894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YaleNew" panose="02000602050000020003" pitchFamily="2" charset="77"/>
            </a:endParaRPr>
          </a:p>
        </p:txBody>
      </p:sp>
      <p:sp>
        <p:nvSpPr>
          <p:cNvPr id="3" name="Slide Number Placeholder 2">
            <a:extLst>
              <a:ext uri="{FF2B5EF4-FFF2-40B4-BE49-F238E27FC236}">
                <a16:creationId xmlns:a16="http://schemas.microsoft.com/office/drawing/2014/main" id="{A9C2F93A-27A3-264E-8A33-BD9FC7D2BC8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6" name="Picture Placeholder 5">
            <a:extLst>
              <a:ext uri="{FF2B5EF4-FFF2-40B4-BE49-F238E27FC236}">
                <a16:creationId xmlns:a16="http://schemas.microsoft.com/office/drawing/2014/main" id="{42DD2C47-95C8-8D49-A86D-94C1BD69DD89}"/>
              </a:ext>
            </a:extLst>
          </p:cNvPr>
          <p:cNvSpPr>
            <a:spLocks noGrp="1"/>
          </p:cNvSpPr>
          <p:nvPr>
            <p:ph type="pic" sz="quarter" idx="12"/>
          </p:nvPr>
        </p:nvSpPr>
        <p:spPr>
          <a:xfrm>
            <a:off x="4572000" y="0"/>
            <a:ext cx="4572000" cy="6858000"/>
          </a:xfrm>
        </p:spPr>
        <p:txBody>
          <a:bodyPr/>
          <a:lstStyle>
            <a:lvl1pPr>
              <a:defRPr>
                <a:solidFill>
                  <a:schemeClr val="bg1"/>
                </a:solidFill>
              </a:defRPr>
            </a:lvl1pPr>
          </a:lstStyle>
          <a:p>
            <a:r>
              <a:rPr lang="en-US" dirty="0"/>
              <a:t>Click icon to add picture</a:t>
            </a:r>
          </a:p>
        </p:txBody>
      </p:sp>
      <p:sp>
        <p:nvSpPr>
          <p:cNvPr id="9" name="Text Placeholder 8">
            <a:extLst>
              <a:ext uri="{FF2B5EF4-FFF2-40B4-BE49-F238E27FC236}">
                <a16:creationId xmlns:a16="http://schemas.microsoft.com/office/drawing/2014/main" id="{2FBD2504-2234-DB4A-9011-7F2E5781B233}"/>
              </a:ext>
            </a:extLst>
          </p:cNvPr>
          <p:cNvSpPr>
            <a:spLocks noGrp="1"/>
          </p:cNvSpPr>
          <p:nvPr>
            <p:ph type="body" sz="quarter" idx="13"/>
          </p:nvPr>
        </p:nvSpPr>
        <p:spPr>
          <a:xfrm>
            <a:off x="1033463" y="1629568"/>
            <a:ext cx="3124200" cy="3581400"/>
          </a:xfrm>
        </p:spPr>
        <p:txBody>
          <a:bodyPr/>
          <a:lstStyle>
            <a:lvl1pPr>
              <a:defRPr sz="2100" b="0" i="0">
                <a:solidFill>
                  <a:schemeClr val="bg1"/>
                </a:solidFill>
                <a:latin typeface="Times New Roman" panose="02020603050405020304" pitchFamily="18" charset="0"/>
                <a:cs typeface="Times New Roman" panose="02020603050405020304" pitchFamily="18" charset="0"/>
              </a:defRPr>
            </a:lvl1pPr>
          </a:lstStyle>
          <a:p>
            <a:pPr lvl="0"/>
            <a:r>
              <a:rPr lang="en-US" dirty="0"/>
              <a:t>Edit Master text styles</a:t>
            </a:r>
          </a:p>
        </p:txBody>
      </p:sp>
      <p:sp>
        <p:nvSpPr>
          <p:cNvPr id="10" name="TextBox 9">
            <a:extLst>
              <a:ext uri="{FF2B5EF4-FFF2-40B4-BE49-F238E27FC236}">
                <a16:creationId xmlns:a16="http://schemas.microsoft.com/office/drawing/2014/main" id="{6337A635-4865-8B4D-9E7F-F1B8102F0005}"/>
              </a:ext>
            </a:extLst>
          </p:cNvPr>
          <p:cNvSpPr txBox="1"/>
          <p:nvPr userDrawn="1"/>
        </p:nvSpPr>
        <p:spPr>
          <a:xfrm>
            <a:off x="432811" y="1295400"/>
            <a:ext cx="534121" cy="1107996"/>
          </a:xfrm>
          <a:prstGeom prst="rect">
            <a:avLst/>
          </a:prstGeom>
          <a:noFill/>
        </p:spPr>
        <p:txBody>
          <a:bodyPr wrap="none" rtlCol="0">
            <a:spAutoFit/>
          </a:bodyPr>
          <a:lstStyle/>
          <a:p>
            <a:r>
              <a:rPr lang="en-US" sz="6600" b="0" i="0" dirty="0">
                <a:solidFill>
                  <a:schemeClr val="bg1"/>
                </a:solidFill>
                <a:latin typeface="YaleNew" panose="02000602050000020003" pitchFamily="2" charset="77"/>
                <a:cs typeface="Arial" panose="020B0604020202020204" pitchFamily="34" charset="0"/>
              </a:rPr>
              <a:t>“</a:t>
            </a:r>
          </a:p>
        </p:txBody>
      </p:sp>
      <p:pic>
        <p:nvPicPr>
          <p:cNvPr id="8" name="Picture 7" descr="A picture containing clipart&#10;&#10;Description automatically generated">
            <a:extLst>
              <a:ext uri="{FF2B5EF4-FFF2-40B4-BE49-F238E27FC236}">
                <a16:creationId xmlns:a16="http://schemas.microsoft.com/office/drawing/2014/main" id="{ACEE7CCD-3052-2645-89AB-85486B4160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2627" y="6409943"/>
            <a:ext cx="2176075" cy="211521"/>
          </a:xfrm>
          <a:prstGeom prst="rect">
            <a:avLst/>
          </a:prstGeom>
        </p:spPr>
      </p:pic>
    </p:spTree>
    <p:extLst>
      <p:ext uri="{BB962C8B-B14F-4D97-AF65-F5344CB8AC3E}">
        <p14:creationId xmlns:p14="http://schemas.microsoft.com/office/powerpoint/2010/main" val="3185533300"/>
      </p:ext>
    </p:extLst>
  </p:cSld>
  <p:clrMapOvr>
    <a:masterClrMapping/>
  </p:clrMapOvr>
  <p:extLst>
    <p:ext uri="{DCECCB84-F9BA-43D5-87BE-67443E8EF086}">
      <p15:sldGuideLst xmlns:p15="http://schemas.microsoft.com/office/powerpoint/2012/main">
        <p15:guide id="1" orient="horz" pos="3888">
          <p15:clr>
            <a:srgbClr val="FBAE40"/>
          </p15:clr>
        </p15:guide>
        <p15:guide id="2" pos="20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alo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AD3980-FB4D-EC42-9801-19806E107496}"/>
              </a:ext>
            </a:extLst>
          </p:cNvPr>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tx2"/>
              </a:solidFill>
              <a:latin typeface="Proxima Nova Regular"/>
            </a:endParaRPr>
          </a:p>
        </p:txBody>
      </p:sp>
      <p:sp>
        <p:nvSpPr>
          <p:cNvPr id="3" name="Slide Number Placeholder 2">
            <a:extLst>
              <a:ext uri="{FF2B5EF4-FFF2-40B4-BE49-F238E27FC236}">
                <a16:creationId xmlns:a16="http://schemas.microsoft.com/office/drawing/2014/main" id="{562F2F46-7980-2A4A-B53D-CF0D7E7A579D}"/>
              </a:ext>
            </a:extLst>
          </p:cNvPr>
          <p:cNvSpPr>
            <a:spLocks noGrp="1"/>
          </p:cNvSpPr>
          <p:nvPr>
            <p:ph type="sldNum" sz="quarter" idx="10"/>
          </p:nvPr>
        </p:nvSpPr>
        <p:spPr/>
        <p:txBody>
          <a:bodyPr/>
          <a:lstStyle>
            <a:lvl1pPr>
              <a:defRPr>
                <a:solidFill>
                  <a:schemeClr val="tx2"/>
                </a:solidFill>
              </a:defRPr>
            </a:lvl1pPr>
          </a:lstStyle>
          <a:p>
            <a:pPr>
              <a:defRPr/>
            </a:pPr>
            <a:fld id="{6E185F3A-9EB0-004F-8466-36A321E6E181}" type="slidenum">
              <a:rPr lang="en-US" smtClean="0"/>
              <a:pPr>
                <a:defRPr/>
              </a:pPr>
              <a:t>‹#›</a:t>
            </a:fld>
            <a:endParaRPr lang="en-US" dirty="0"/>
          </a:p>
        </p:txBody>
      </p:sp>
      <p:sp>
        <p:nvSpPr>
          <p:cNvPr id="6" name="TextBox 5">
            <a:extLst>
              <a:ext uri="{FF2B5EF4-FFF2-40B4-BE49-F238E27FC236}">
                <a16:creationId xmlns:a16="http://schemas.microsoft.com/office/drawing/2014/main" id="{A63D3B9E-2470-B649-B01F-0F1C1B86A2E0}"/>
              </a:ext>
            </a:extLst>
          </p:cNvPr>
          <p:cNvSpPr txBox="1"/>
          <p:nvPr userDrawn="1"/>
        </p:nvSpPr>
        <p:spPr>
          <a:xfrm>
            <a:off x="882417" y="1757025"/>
            <a:ext cx="534121" cy="1107996"/>
          </a:xfrm>
          <a:prstGeom prst="rect">
            <a:avLst/>
          </a:prstGeom>
          <a:noFill/>
        </p:spPr>
        <p:txBody>
          <a:bodyPr wrap="none" rtlCol="0">
            <a:spAutoFit/>
          </a:bodyPr>
          <a:lstStyle/>
          <a:p>
            <a:r>
              <a:rPr lang="en-US" sz="6600" b="0" i="0" dirty="0">
                <a:solidFill>
                  <a:schemeClr val="tx2"/>
                </a:solidFill>
                <a:latin typeface="YaleNew" panose="02000602050000020003" pitchFamily="2" charset="77"/>
                <a:cs typeface="Arial" panose="020B0604020202020204" pitchFamily="34" charset="0"/>
              </a:rPr>
              <a:t>“</a:t>
            </a:r>
          </a:p>
        </p:txBody>
      </p:sp>
      <p:sp>
        <p:nvSpPr>
          <p:cNvPr id="8" name="Text Placeholder 7">
            <a:extLst>
              <a:ext uri="{FF2B5EF4-FFF2-40B4-BE49-F238E27FC236}">
                <a16:creationId xmlns:a16="http://schemas.microsoft.com/office/drawing/2014/main" id="{A42A0092-31A2-E943-A83A-88B613D0A601}"/>
              </a:ext>
            </a:extLst>
          </p:cNvPr>
          <p:cNvSpPr>
            <a:spLocks noGrp="1"/>
          </p:cNvSpPr>
          <p:nvPr>
            <p:ph type="body" sz="quarter" idx="12"/>
          </p:nvPr>
        </p:nvSpPr>
        <p:spPr>
          <a:xfrm>
            <a:off x="1530351" y="2133600"/>
            <a:ext cx="6623050" cy="2667000"/>
          </a:xfrm>
        </p:spPr>
        <p:txBody>
          <a:bodyPr/>
          <a:lstStyle>
            <a:lvl1pPr>
              <a:defRPr sz="2100">
                <a:solidFill>
                  <a:schemeClr val="tx2"/>
                </a:solidFill>
                <a:latin typeface="YaleNew" panose="02000602050000020003" pitchFamily="2" charset="77"/>
              </a:defRPr>
            </a:lvl1pPr>
          </a:lstStyle>
          <a:p>
            <a:pPr lvl="0"/>
            <a:r>
              <a:rPr lang="en-US" dirty="0"/>
              <a:t>Edit Master text styles</a:t>
            </a:r>
          </a:p>
        </p:txBody>
      </p:sp>
      <p:pic>
        <p:nvPicPr>
          <p:cNvPr id="7" name="Picture 6">
            <a:extLst>
              <a:ext uri="{FF2B5EF4-FFF2-40B4-BE49-F238E27FC236}">
                <a16:creationId xmlns:a16="http://schemas.microsoft.com/office/drawing/2014/main" id="{FE67C11C-5E10-4241-9A78-5A9C85629874}"/>
              </a:ext>
            </a:extLst>
          </p:cNvPr>
          <p:cNvPicPr>
            <a:picLocks noChangeAspect="1"/>
          </p:cNvPicPr>
          <p:nvPr userDrawn="1"/>
        </p:nvPicPr>
        <p:blipFill>
          <a:blip r:embed="rId2"/>
          <a:stretch>
            <a:fillRect/>
          </a:stretch>
        </p:blipFill>
        <p:spPr>
          <a:xfrm>
            <a:off x="450964" y="6407152"/>
            <a:ext cx="2163793" cy="214313"/>
          </a:xfrm>
          <a:prstGeom prst="rect">
            <a:avLst/>
          </a:prstGeom>
        </p:spPr>
      </p:pic>
    </p:spTree>
    <p:extLst>
      <p:ext uri="{BB962C8B-B14F-4D97-AF65-F5344CB8AC3E}">
        <p14:creationId xmlns:p14="http://schemas.microsoft.com/office/powerpoint/2010/main" val="748635798"/>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0"/>
            <a:ext cx="6131052" cy="704088"/>
          </a:xfrm>
        </p:spPr>
        <p:txBody>
          <a:bodyPr/>
          <a:lstStyle>
            <a:lvl1pPr>
              <a:defRPr sz="2400">
                <a:solidFill>
                  <a:schemeClr val="bg1"/>
                </a:solidFill>
              </a:defRPr>
            </a:lvl1pPr>
          </a:lstStyle>
          <a:p>
            <a:r>
              <a:rPr lang="en-US"/>
              <a:t>Click to edit Master title style</a:t>
            </a:r>
            <a:endParaRPr lang="en-US" dirty="0"/>
          </a:p>
        </p:txBody>
      </p:sp>
      <p:pic>
        <p:nvPicPr>
          <p:cNvPr id="6" name="Picture 5" descr="A picture containing clipart&#10;&#10;Description automatically generated">
            <a:extLst>
              <a:ext uri="{FF2B5EF4-FFF2-40B4-BE49-F238E27FC236}">
                <a16:creationId xmlns:a16="http://schemas.microsoft.com/office/drawing/2014/main" id="{7707A2B3-1602-394F-8744-0C019B516FF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2628" y="6409944"/>
            <a:ext cx="2257708" cy="219456"/>
          </a:xfrm>
          <a:prstGeom prst="rect">
            <a:avLst/>
          </a:prstGeom>
        </p:spPr>
      </p:pic>
    </p:spTree>
    <p:extLst>
      <p:ext uri="{BB962C8B-B14F-4D97-AF65-F5344CB8AC3E}">
        <p14:creationId xmlns:p14="http://schemas.microsoft.com/office/powerpoint/2010/main" val="379989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2" name="Text Placeholder 9"/>
          <p:cNvSpPr>
            <a:spLocks noGrp="1"/>
          </p:cNvSpPr>
          <p:nvPr>
            <p:ph type="body" sz="quarter" idx="14" hasCustomPrompt="1"/>
          </p:nvPr>
        </p:nvSpPr>
        <p:spPr>
          <a:xfrm>
            <a:off x="445770" y="3002280"/>
            <a:ext cx="8171470" cy="274320"/>
          </a:xfrm>
          <a:prstGeom prst="rect">
            <a:avLst/>
          </a:prstGeom>
        </p:spPr>
        <p:txBody>
          <a:bodyPr anchor="ctr"/>
          <a:lstStyle>
            <a:lvl1pPr marL="0" indent="0">
              <a:lnSpc>
                <a:spcPct val="100000"/>
              </a:lnSpc>
              <a:buNone/>
              <a:defRPr sz="2100" b="0" baseline="0">
                <a:solidFill>
                  <a:schemeClr val="bg2"/>
                </a:solidFill>
                <a:latin typeface="Microsoft Sans Serif" panose="020B0604020202020204" pitchFamily="34" charset="0"/>
                <a:cs typeface="Microsoft Sans Serif" panose="020B0604020202020204" pitchFamily="34" charset="0"/>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dirty="0"/>
              <a:t>Presenter, Department</a:t>
            </a:r>
          </a:p>
        </p:txBody>
      </p:sp>
      <p:sp>
        <p:nvSpPr>
          <p:cNvPr id="2" name="Title 1"/>
          <p:cNvSpPr>
            <a:spLocks noGrp="1"/>
          </p:cNvSpPr>
          <p:nvPr>
            <p:ph type="title" hasCustomPrompt="1"/>
          </p:nvPr>
        </p:nvSpPr>
        <p:spPr>
          <a:xfrm>
            <a:off x="457200" y="2311570"/>
            <a:ext cx="8172147" cy="507831"/>
          </a:xfrm>
        </p:spPr>
        <p:txBody>
          <a:bodyPr/>
          <a:lstStyle>
            <a:lvl1pPr>
              <a:lnSpc>
                <a:spcPct val="100000"/>
              </a:lnSpc>
              <a:defRPr sz="3600" baseline="0">
                <a:solidFill>
                  <a:schemeClr val="bg2"/>
                </a:solidFill>
                <a:latin typeface="YaleNew" panose="02000602050000020003" pitchFamily="2" charset="77"/>
                <a:cs typeface="Microsoft Sans Serif" panose="020B0604020202020204" pitchFamily="34" charset="0"/>
              </a:defRPr>
            </a:lvl1pPr>
          </a:lstStyle>
          <a:p>
            <a:r>
              <a:rPr lang="en-US" dirty="0"/>
              <a:t>Title</a:t>
            </a:r>
          </a:p>
        </p:txBody>
      </p:sp>
      <p:sp>
        <p:nvSpPr>
          <p:cNvPr id="8" name="Text Placeholder 9">
            <a:extLst>
              <a:ext uri="{FF2B5EF4-FFF2-40B4-BE49-F238E27FC236}">
                <a16:creationId xmlns:a16="http://schemas.microsoft.com/office/drawing/2014/main" id="{F639F0F7-B6A2-134A-84D6-28C74C31FFAE}"/>
              </a:ext>
            </a:extLst>
          </p:cNvPr>
          <p:cNvSpPr>
            <a:spLocks noGrp="1"/>
          </p:cNvSpPr>
          <p:nvPr>
            <p:ph type="body" sz="quarter" idx="16" hasCustomPrompt="1"/>
          </p:nvPr>
        </p:nvSpPr>
        <p:spPr>
          <a:xfrm>
            <a:off x="452628" y="3459480"/>
            <a:ext cx="8171470" cy="274320"/>
          </a:xfrm>
          <a:prstGeom prst="rect">
            <a:avLst/>
          </a:prstGeom>
        </p:spPr>
        <p:txBody>
          <a:bodyPr anchor="ctr"/>
          <a:lstStyle>
            <a:lvl1pPr marL="0" indent="0">
              <a:lnSpc>
                <a:spcPct val="100000"/>
              </a:lnSpc>
              <a:buNone/>
              <a:defRPr sz="1200" b="0" i="0" baseline="0">
                <a:solidFill>
                  <a:schemeClr val="bg2"/>
                </a:solidFill>
                <a:latin typeface="Microsoft Sans Serif" panose="020B0604020202020204" pitchFamily="34" charset="0"/>
                <a:cs typeface="Arial"/>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dirty="0"/>
              <a:t>Month Day, Year</a:t>
            </a:r>
          </a:p>
        </p:txBody>
      </p:sp>
      <p:pic>
        <p:nvPicPr>
          <p:cNvPr id="6" name="Picture 5">
            <a:extLst>
              <a:ext uri="{FF2B5EF4-FFF2-40B4-BE49-F238E27FC236}">
                <a16:creationId xmlns:a16="http://schemas.microsoft.com/office/drawing/2014/main" id="{09AB1481-E1B5-7642-B608-A776DE1A417C}"/>
              </a:ext>
            </a:extLst>
          </p:cNvPr>
          <p:cNvPicPr>
            <a:picLocks noChangeAspect="1"/>
          </p:cNvPicPr>
          <p:nvPr userDrawn="1"/>
        </p:nvPicPr>
        <p:blipFill>
          <a:blip r:embed="rId2"/>
          <a:stretch>
            <a:fillRect/>
          </a:stretch>
        </p:blipFill>
        <p:spPr>
          <a:xfrm>
            <a:off x="448941" y="5740270"/>
            <a:ext cx="4154366" cy="411480"/>
          </a:xfrm>
          <a:prstGeom prst="rect">
            <a:avLst/>
          </a:prstGeom>
        </p:spPr>
      </p:pic>
    </p:spTree>
    <p:extLst>
      <p:ext uri="{BB962C8B-B14F-4D97-AF65-F5344CB8AC3E}">
        <p14:creationId xmlns:p14="http://schemas.microsoft.com/office/powerpoint/2010/main" val="32703726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FBAE40"/>
          </p15:clr>
        </p15:guide>
        <p15:guide id="2" pos="3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half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D524A9E-B306-5E46-98CD-D906F89F0106}"/>
              </a:ext>
            </a:extLst>
          </p:cNvPr>
          <p:cNvSpPr>
            <a:spLocks noGrp="1"/>
          </p:cNvSpPr>
          <p:nvPr>
            <p:ph type="pic" sz="quarter" idx="16"/>
          </p:nvPr>
        </p:nvSpPr>
        <p:spPr>
          <a:xfrm>
            <a:off x="0" y="2"/>
            <a:ext cx="9144000" cy="3509041"/>
          </a:xfrm>
        </p:spPr>
        <p:txBody>
          <a:bodyPr/>
          <a:lstStyle/>
          <a:p>
            <a:r>
              <a:rPr lang="en-US" dirty="0"/>
              <a:t>Click icon to add picture</a:t>
            </a:r>
          </a:p>
        </p:txBody>
      </p:sp>
      <p:sp>
        <p:nvSpPr>
          <p:cNvPr id="6" name="Rectangle 5">
            <a:extLst>
              <a:ext uri="{FF2B5EF4-FFF2-40B4-BE49-F238E27FC236}">
                <a16:creationId xmlns:a16="http://schemas.microsoft.com/office/drawing/2014/main" id="{B42F87A6-A280-FA4B-9E06-EA5E8C554BB0}"/>
              </a:ext>
            </a:extLst>
          </p:cNvPr>
          <p:cNvSpPr/>
          <p:nvPr userDrawn="1"/>
        </p:nvSpPr>
        <p:spPr>
          <a:xfrm>
            <a:off x="0" y="3429000"/>
            <a:ext cx="914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Proxima Nova Regular"/>
            </a:endParaRPr>
          </a:p>
        </p:txBody>
      </p:sp>
      <p:pic>
        <p:nvPicPr>
          <p:cNvPr id="14" name="Picture 13" descr="A picture containing clipart&#10;&#10;Description automatically generated">
            <a:extLst>
              <a:ext uri="{FF2B5EF4-FFF2-40B4-BE49-F238E27FC236}">
                <a16:creationId xmlns:a16="http://schemas.microsoft.com/office/drawing/2014/main" id="{AB4E21DD-A4D7-4643-80F7-739851F26C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0050" y="5772224"/>
            <a:ext cx="4114800" cy="399976"/>
          </a:xfrm>
          <a:prstGeom prst="rect">
            <a:avLst/>
          </a:prstGeom>
        </p:spPr>
      </p:pic>
      <p:sp>
        <p:nvSpPr>
          <p:cNvPr id="15" name="Text Placeholder 9">
            <a:extLst>
              <a:ext uri="{FF2B5EF4-FFF2-40B4-BE49-F238E27FC236}">
                <a16:creationId xmlns:a16="http://schemas.microsoft.com/office/drawing/2014/main" id="{63C30ADB-0272-764D-8129-4CD4C33A46DE}"/>
              </a:ext>
            </a:extLst>
          </p:cNvPr>
          <p:cNvSpPr>
            <a:spLocks noGrp="1"/>
          </p:cNvSpPr>
          <p:nvPr>
            <p:ph type="body" sz="quarter" idx="14" hasCustomPrompt="1"/>
          </p:nvPr>
        </p:nvSpPr>
        <p:spPr>
          <a:xfrm>
            <a:off x="400050" y="4663496"/>
            <a:ext cx="8171470" cy="274320"/>
          </a:xfrm>
          <a:prstGeom prst="rect">
            <a:avLst/>
          </a:prstGeom>
        </p:spPr>
        <p:txBody>
          <a:bodyPr anchor="ctr"/>
          <a:lstStyle>
            <a:lvl1pPr marL="0" indent="0">
              <a:lnSpc>
                <a:spcPct val="100000"/>
              </a:lnSpc>
              <a:buNone/>
              <a:defRPr sz="2100" b="0" baseline="0">
                <a:solidFill>
                  <a:srgbClr val="FFFFFF"/>
                </a:solidFill>
                <a:latin typeface="Microsoft Sans Serif" panose="020B0604020202020204" pitchFamily="34" charset="0"/>
                <a:cs typeface="Microsoft Sans Serif" panose="020B0604020202020204" pitchFamily="34" charset="0"/>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dirty="0"/>
              <a:t>Presenter, Department</a:t>
            </a:r>
          </a:p>
        </p:txBody>
      </p:sp>
      <p:sp>
        <p:nvSpPr>
          <p:cNvPr id="16" name="Title 1">
            <a:extLst>
              <a:ext uri="{FF2B5EF4-FFF2-40B4-BE49-F238E27FC236}">
                <a16:creationId xmlns:a16="http://schemas.microsoft.com/office/drawing/2014/main" id="{832B27C2-7468-CA48-BBE2-03D15C938C45}"/>
              </a:ext>
            </a:extLst>
          </p:cNvPr>
          <p:cNvSpPr>
            <a:spLocks noGrp="1"/>
          </p:cNvSpPr>
          <p:nvPr>
            <p:ph type="title" hasCustomPrompt="1"/>
          </p:nvPr>
        </p:nvSpPr>
        <p:spPr>
          <a:xfrm>
            <a:off x="400353" y="3956364"/>
            <a:ext cx="8172147" cy="507831"/>
          </a:xfrm>
        </p:spPr>
        <p:txBody>
          <a:bodyPr/>
          <a:lstStyle>
            <a:lvl1pPr>
              <a:lnSpc>
                <a:spcPct val="100000"/>
              </a:lnSpc>
              <a:defRPr sz="3600" baseline="0">
                <a:solidFill>
                  <a:schemeClr val="bg1"/>
                </a:solidFill>
                <a:latin typeface="YaleNew" panose="02000602050000020003" pitchFamily="2" charset="77"/>
                <a:cs typeface="Microsoft Sans Serif" panose="020B0604020202020204" pitchFamily="34" charset="0"/>
              </a:defRPr>
            </a:lvl1pPr>
          </a:lstStyle>
          <a:p>
            <a:r>
              <a:rPr lang="en-US" dirty="0"/>
              <a:t>Title</a:t>
            </a:r>
          </a:p>
        </p:txBody>
      </p:sp>
      <p:sp>
        <p:nvSpPr>
          <p:cNvPr id="21" name="Text Placeholder 9">
            <a:extLst>
              <a:ext uri="{FF2B5EF4-FFF2-40B4-BE49-F238E27FC236}">
                <a16:creationId xmlns:a16="http://schemas.microsoft.com/office/drawing/2014/main" id="{B695E12F-DFE3-ED48-A11A-378A21155C83}"/>
              </a:ext>
            </a:extLst>
          </p:cNvPr>
          <p:cNvSpPr>
            <a:spLocks noGrp="1"/>
          </p:cNvSpPr>
          <p:nvPr>
            <p:ph type="body" sz="quarter" idx="17" hasCustomPrompt="1"/>
          </p:nvPr>
        </p:nvSpPr>
        <p:spPr>
          <a:xfrm>
            <a:off x="400050" y="5120696"/>
            <a:ext cx="8171470" cy="274320"/>
          </a:xfrm>
          <a:prstGeom prst="rect">
            <a:avLst/>
          </a:prstGeom>
        </p:spPr>
        <p:txBody>
          <a:bodyPr anchor="ctr"/>
          <a:lstStyle>
            <a:lvl1pPr marL="0" indent="0">
              <a:lnSpc>
                <a:spcPct val="100000"/>
              </a:lnSpc>
              <a:buNone/>
              <a:defRPr sz="1200" b="0" i="0" baseline="0">
                <a:solidFill>
                  <a:srgbClr val="FFFFFF"/>
                </a:solidFill>
                <a:latin typeface="Microsoft Sans Serif" panose="020B0604020202020204" pitchFamily="34" charset="0"/>
                <a:cs typeface="Arial"/>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dirty="0"/>
              <a:t>Month Day, Year</a:t>
            </a:r>
          </a:p>
        </p:txBody>
      </p:sp>
    </p:spTree>
    <p:extLst>
      <p:ext uri="{BB962C8B-B14F-4D97-AF65-F5344CB8AC3E}">
        <p14:creationId xmlns:p14="http://schemas.microsoft.com/office/powerpoint/2010/main" val="2891339424"/>
      </p:ext>
    </p:extLst>
  </p:cSld>
  <p:clrMapOvr>
    <a:masterClrMapping/>
  </p:clrMapOvr>
  <p:extLst>
    <p:ext uri="{DCECCB84-F9BA-43D5-87BE-67443E8EF086}">
      <p15:sldGuideLst xmlns:p15="http://schemas.microsoft.com/office/powerpoint/2012/main">
        <p15:guide id="1" orient="horz" pos="3888">
          <p15:clr>
            <a:srgbClr val="FBAE40"/>
          </p15:clr>
        </p15:guide>
        <p15:guide id="2" pos="3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14" name="Text Placeholder 1"/>
          <p:cNvSpPr>
            <a:spLocks noGrp="1"/>
          </p:cNvSpPr>
          <p:nvPr>
            <p:ph type="body" sz="quarter" idx="4294967295"/>
          </p:nvPr>
        </p:nvSpPr>
        <p:spPr>
          <a:xfrm>
            <a:off x="451185" y="1143000"/>
            <a:ext cx="8121316" cy="4876800"/>
          </a:xfrm>
        </p:spPr>
        <p:txBody>
          <a:bodyPr/>
          <a:lstStyle>
            <a:lvl1pPr marL="0" indent="0">
              <a:buFont typeface="Arial" charset="0"/>
              <a:buNone/>
              <a:defRPr>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6" name="Title 3"/>
          <p:cNvSpPr>
            <a:spLocks noGrp="1"/>
          </p:cNvSpPr>
          <p:nvPr>
            <p:ph type="title"/>
          </p:nvPr>
        </p:nvSpPr>
        <p:spPr>
          <a:xfrm>
            <a:off x="451186" y="466347"/>
            <a:ext cx="8121315" cy="507831"/>
          </a:xfrm>
        </p:spPr>
        <p:txBody>
          <a:bodyPr/>
          <a:lstStyle>
            <a:lvl1pPr>
              <a:defRPr sz="27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450965" y="6407152"/>
            <a:ext cx="1913382" cy="189511"/>
          </a:xfrm>
          <a:prstGeom prst="rect">
            <a:avLst/>
          </a:prstGeom>
        </p:spPr>
      </p:pic>
    </p:spTree>
    <p:extLst>
      <p:ext uri="{BB962C8B-B14F-4D97-AF65-F5344CB8AC3E}">
        <p14:creationId xmlns:p14="http://schemas.microsoft.com/office/powerpoint/2010/main" val="1039070181"/>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Slide 1">
    <p:spTree>
      <p:nvGrpSpPr>
        <p:cNvPr id="1" name=""/>
        <p:cNvGrpSpPr/>
        <p:nvPr/>
      </p:nvGrpSpPr>
      <p:grpSpPr>
        <a:xfrm>
          <a:off x="0" y="0"/>
          <a:ext cx="0" cy="0"/>
          <a:chOff x="0" y="0"/>
          <a:chExt cx="0" cy="0"/>
        </a:xfrm>
      </p:grpSpPr>
      <p:sp>
        <p:nvSpPr>
          <p:cNvPr id="14" name="Text Placeholder 1"/>
          <p:cNvSpPr>
            <a:spLocks noGrp="1"/>
          </p:cNvSpPr>
          <p:nvPr>
            <p:ph type="body" sz="quarter" idx="4294967295"/>
          </p:nvPr>
        </p:nvSpPr>
        <p:spPr>
          <a:xfrm>
            <a:off x="451185" y="1677583"/>
            <a:ext cx="8121316" cy="4342217"/>
          </a:xfrm>
        </p:spPr>
        <p:txBody>
          <a:bodyPr/>
          <a:lstStyle>
            <a:lvl1pPr marL="0" indent="0">
              <a:buFont typeface="Arial" charset="0"/>
              <a:buNone/>
              <a:defRPr>
                <a:solidFill>
                  <a:schemeClr val="tx2"/>
                </a:solidFill>
                <a:latin typeface="Microsoft Sans Serif" panose="020B0604020202020204" pitchFamily="34" charset="0"/>
                <a:cs typeface="Microsoft Sans Serif" panose="020B0604020202020204" pitchFamily="34" charset="0"/>
              </a:defRPr>
            </a:lvl1pPr>
            <a:lvl2pPr>
              <a:defRPr>
                <a:solidFill>
                  <a:schemeClr val="tx2"/>
                </a:solidFill>
                <a:latin typeface="Microsoft Sans Serif" panose="020B0604020202020204" pitchFamily="34" charset="0"/>
                <a:cs typeface="Microsoft Sans Serif" panose="020B0604020202020204" pitchFamily="34" charset="0"/>
              </a:defRPr>
            </a:lvl2pPr>
            <a:lvl3pPr>
              <a:defRPr>
                <a:solidFill>
                  <a:schemeClr val="tx2"/>
                </a:solidFill>
                <a:latin typeface="Microsoft Sans Serif" panose="020B0604020202020204" pitchFamily="34" charset="0"/>
                <a:cs typeface="Microsoft Sans Serif" panose="020B0604020202020204" pitchFamily="34" charset="0"/>
              </a:defRPr>
            </a:lvl3pPr>
            <a:lvl4pPr>
              <a:defRPr>
                <a:solidFill>
                  <a:schemeClr val="tx2"/>
                </a:solidFill>
                <a:latin typeface="Microsoft Sans Serif" panose="020B0604020202020204" pitchFamily="34" charset="0"/>
                <a:cs typeface="Microsoft Sans Serif"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itle 3"/>
          <p:cNvSpPr>
            <a:spLocks noGrp="1"/>
          </p:cNvSpPr>
          <p:nvPr>
            <p:ph type="title"/>
          </p:nvPr>
        </p:nvSpPr>
        <p:spPr>
          <a:xfrm>
            <a:off x="451186" y="466347"/>
            <a:ext cx="8121315" cy="507831"/>
          </a:xfrm>
        </p:spPr>
        <p:txBody>
          <a:bodyPr/>
          <a:lstStyle>
            <a:lvl1pPr>
              <a:defRPr sz="27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450965" y="6407152"/>
            <a:ext cx="1913382" cy="189511"/>
          </a:xfrm>
          <a:prstGeom prst="rect">
            <a:avLst/>
          </a:prstGeom>
        </p:spPr>
      </p:pic>
      <p:sp>
        <p:nvSpPr>
          <p:cNvPr id="3" name="Text Placeholder 2">
            <a:extLst>
              <a:ext uri="{FF2B5EF4-FFF2-40B4-BE49-F238E27FC236}">
                <a16:creationId xmlns:a16="http://schemas.microsoft.com/office/drawing/2014/main" id="{142C0793-E1F7-4143-8EEE-B1FF00AA2353}"/>
              </a:ext>
            </a:extLst>
          </p:cNvPr>
          <p:cNvSpPr>
            <a:spLocks noGrp="1"/>
          </p:cNvSpPr>
          <p:nvPr>
            <p:ph type="body" sz="quarter" idx="11" hasCustomPrompt="1"/>
          </p:nvPr>
        </p:nvSpPr>
        <p:spPr>
          <a:xfrm>
            <a:off x="451248" y="1143000"/>
            <a:ext cx="8121253" cy="365760"/>
          </a:xfrm>
          <a:solidFill>
            <a:schemeClr val="accent3">
              <a:lumMod val="20000"/>
              <a:lumOff val="80000"/>
            </a:schemeClr>
          </a:solidFill>
        </p:spPr>
        <p:txBody>
          <a:bodyPr anchor="ctr"/>
          <a:lstStyle>
            <a:lvl1pPr>
              <a:defRPr sz="1500">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141268948"/>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16" name="Title 3"/>
          <p:cNvSpPr>
            <a:spLocks noGrp="1"/>
          </p:cNvSpPr>
          <p:nvPr>
            <p:ph type="title"/>
          </p:nvPr>
        </p:nvSpPr>
        <p:spPr>
          <a:xfrm>
            <a:off x="451186" y="466347"/>
            <a:ext cx="8121315" cy="507831"/>
          </a:xfrm>
        </p:spPr>
        <p:txBody>
          <a:bodyPr/>
          <a:lstStyle>
            <a:lvl1pPr>
              <a:defRPr sz="27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450965" y="6407152"/>
            <a:ext cx="1913382" cy="189511"/>
          </a:xfrm>
          <a:prstGeom prst="rect">
            <a:avLst/>
          </a:prstGeom>
        </p:spPr>
      </p:pic>
      <p:sp>
        <p:nvSpPr>
          <p:cNvPr id="2" name="Rectangle 1">
            <a:extLst>
              <a:ext uri="{FF2B5EF4-FFF2-40B4-BE49-F238E27FC236}">
                <a16:creationId xmlns:a16="http://schemas.microsoft.com/office/drawing/2014/main" id="{5E7FAE46-5523-A449-BBC9-B01DE2E34319}"/>
              </a:ext>
            </a:extLst>
          </p:cNvPr>
          <p:cNvSpPr/>
          <p:nvPr userDrawn="1"/>
        </p:nvSpPr>
        <p:spPr>
          <a:xfrm>
            <a:off x="0" y="1050376"/>
            <a:ext cx="9144000" cy="137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Proxima Nova Regular"/>
            </a:endParaRPr>
          </a:p>
        </p:txBody>
      </p:sp>
      <p:sp>
        <p:nvSpPr>
          <p:cNvPr id="5" name="Text Placeholder 4">
            <a:extLst>
              <a:ext uri="{FF2B5EF4-FFF2-40B4-BE49-F238E27FC236}">
                <a16:creationId xmlns:a16="http://schemas.microsoft.com/office/drawing/2014/main" id="{74660C22-5402-1741-9ACA-7B960AF53EA7}"/>
              </a:ext>
            </a:extLst>
          </p:cNvPr>
          <p:cNvSpPr>
            <a:spLocks noGrp="1"/>
          </p:cNvSpPr>
          <p:nvPr>
            <p:ph type="body" sz="quarter" idx="11"/>
          </p:nvPr>
        </p:nvSpPr>
        <p:spPr>
          <a:xfrm>
            <a:off x="450966" y="1355176"/>
            <a:ext cx="8121253" cy="762000"/>
          </a:xfrm>
        </p:spPr>
        <p:txBody>
          <a:bodyPr anchor="ctr"/>
          <a:lstStyle>
            <a:lvl1pPr>
              <a:defRPr sz="1800">
                <a:solidFill>
                  <a:schemeClr val="tx2"/>
                </a:solidFill>
              </a:defRPr>
            </a:lvl1pPr>
          </a:lstStyle>
          <a:p>
            <a:pPr lvl="0"/>
            <a:r>
              <a:rPr lang="en-US" dirty="0"/>
              <a:t>Edit Master text styles</a:t>
            </a:r>
          </a:p>
        </p:txBody>
      </p:sp>
      <p:sp>
        <p:nvSpPr>
          <p:cNvPr id="8" name="Content Placeholder 7">
            <a:extLst>
              <a:ext uri="{FF2B5EF4-FFF2-40B4-BE49-F238E27FC236}">
                <a16:creationId xmlns:a16="http://schemas.microsoft.com/office/drawing/2014/main" id="{6A3A0CFA-19B1-E741-9C2C-F4F262C3C6A2}"/>
              </a:ext>
            </a:extLst>
          </p:cNvPr>
          <p:cNvSpPr>
            <a:spLocks noGrp="1"/>
          </p:cNvSpPr>
          <p:nvPr>
            <p:ph sz="quarter" idx="12"/>
          </p:nvPr>
        </p:nvSpPr>
        <p:spPr>
          <a:xfrm>
            <a:off x="450966" y="2599288"/>
            <a:ext cx="8121253" cy="36734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0100663"/>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7741FB7F-4339-CE40-88F6-F6B2A9B73936}"/>
              </a:ext>
            </a:extLst>
          </p:cNvPr>
          <p:cNvSpPr>
            <a:spLocks noGrp="1"/>
          </p:cNvSpPr>
          <p:nvPr>
            <p:ph type="sldNum" sz="quarter" idx="15"/>
          </p:nvPr>
        </p:nvSpPr>
        <p:spPr/>
        <p:txBody>
          <a:bodyPr/>
          <a:lstStyle>
            <a:lvl1pPr>
              <a:defRPr/>
            </a:lvl1pPr>
          </a:lstStyle>
          <a:p>
            <a:pPr>
              <a:defRPr/>
            </a:pPr>
            <a:fld id="{59D14E7F-45AD-DE46-9B52-3C1C3176B3A7}" type="slidenum">
              <a:rPr lang="en-US"/>
              <a:pPr>
                <a:defRPr/>
              </a:pPr>
              <a:t>‹#›</a:t>
            </a:fld>
            <a:endParaRPr lang="en-US" dirty="0"/>
          </a:p>
        </p:txBody>
      </p:sp>
      <p:pic>
        <p:nvPicPr>
          <p:cNvPr id="5" name="Picture 4">
            <a:extLst>
              <a:ext uri="{FF2B5EF4-FFF2-40B4-BE49-F238E27FC236}">
                <a16:creationId xmlns:a16="http://schemas.microsoft.com/office/drawing/2014/main" id="{234612E1-61AF-F141-B4E6-86D0A4A8C078}"/>
              </a:ext>
            </a:extLst>
          </p:cNvPr>
          <p:cNvPicPr>
            <a:picLocks noChangeAspect="1"/>
          </p:cNvPicPr>
          <p:nvPr userDrawn="1"/>
        </p:nvPicPr>
        <p:blipFill>
          <a:blip r:embed="rId2"/>
          <a:stretch>
            <a:fillRect/>
          </a:stretch>
        </p:blipFill>
        <p:spPr>
          <a:xfrm>
            <a:off x="450965" y="6407152"/>
            <a:ext cx="1913382" cy="189511"/>
          </a:xfrm>
          <a:prstGeom prst="rect">
            <a:avLst/>
          </a:prstGeom>
        </p:spPr>
      </p:pic>
      <p:sp>
        <p:nvSpPr>
          <p:cNvPr id="4" name="Text Placeholder 3">
            <a:extLst>
              <a:ext uri="{FF2B5EF4-FFF2-40B4-BE49-F238E27FC236}">
                <a16:creationId xmlns:a16="http://schemas.microsoft.com/office/drawing/2014/main" id="{AACC622F-487B-E241-B84C-53A83BDC9440}"/>
              </a:ext>
            </a:extLst>
          </p:cNvPr>
          <p:cNvSpPr>
            <a:spLocks noGrp="1"/>
          </p:cNvSpPr>
          <p:nvPr>
            <p:ph type="body" sz="quarter" idx="16" hasCustomPrompt="1"/>
          </p:nvPr>
        </p:nvSpPr>
        <p:spPr>
          <a:xfrm>
            <a:off x="285750" y="2324100"/>
            <a:ext cx="8572500" cy="2209800"/>
          </a:xfrm>
        </p:spPr>
        <p:txBody>
          <a:bodyPr anchor="ctr"/>
          <a:lstStyle>
            <a:lvl1pPr>
              <a:defRPr sz="6000">
                <a:latin typeface="YaleNew" panose="02000602050000020003" pitchFamily="2" charset="77"/>
              </a:defRPr>
            </a:lvl1pPr>
          </a:lstStyle>
          <a:p>
            <a:pPr lvl="0"/>
            <a:r>
              <a:rPr lang="en-US" dirty="0"/>
              <a:t>Divider Slide</a:t>
            </a:r>
          </a:p>
        </p:txBody>
      </p:sp>
    </p:spTree>
    <p:extLst>
      <p:ext uri="{BB962C8B-B14F-4D97-AF65-F5344CB8AC3E}">
        <p14:creationId xmlns:p14="http://schemas.microsoft.com/office/powerpoint/2010/main" val="2629926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dirty="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a:defRPr/>
            </a:pPr>
            <a:endParaRPr lang="en-US" dirty="0">
              <a:latin typeface="Arial" charset="0"/>
              <a:ea typeface="MS PGothic" pitchFamily="34" charset="-128"/>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dirty="0">
              <a:latin typeface="Arial" charset="0"/>
              <a:ea typeface="MS PGothic" pitchFamily="34" charset="-128"/>
            </a:endParaRPr>
          </a:p>
        </p:txBody>
      </p:sp>
      <p:pic>
        <p:nvPicPr>
          <p:cNvPr id="1032" name="Picture 9" descr="YSM_Black_80%.eps"/>
          <p:cNvPicPr>
            <a:picLocks noChangeAspect="1"/>
          </p:cNvPicPr>
          <p:nvPr/>
        </p:nvPicPr>
        <p:blipFill>
          <a:blip r:embed="rId4" cstate="print"/>
          <a:srcRect/>
          <a:stretch>
            <a:fillRect/>
          </a:stretch>
        </p:blipFill>
        <p:spPr bwMode="auto">
          <a:xfrm>
            <a:off x="538163" y="6591300"/>
            <a:ext cx="2154237" cy="160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D2636B2-A160-994F-823A-B4842843481B}"/>
              </a:ext>
            </a:extLst>
          </p:cNvPr>
          <p:cNvSpPr>
            <a:spLocks noGrp="1"/>
          </p:cNvSpPr>
          <p:nvPr>
            <p:ph type="title"/>
          </p:nvPr>
        </p:nvSpPr>
        <p:spPr bwMode="auto">
          <a:xfrm>
            <a:off x="465138" y="466725"/>
            <a:ext cx="8172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Title</a:t>
            </a:r>
          </a:p>
        </p:txBody>
      </p:sp>
      <p:sp>
        <p:nvSpPr>
          <p:cNvPr id="1027" name="Text Placeholder 2">
            <a:extLst>
              <a:ext uri="{FF2B5EF4-FFF2-40B4-BE49-F238E27FC236}">
                <a16:creationId xmlns:a16="http://schemas.microsoft.com/office/drawing/2014/main" id="{CEDDAC83-1CA6-5842-93DA-FC551F2B83A7}"/>
              </a:ext>
            </a:extLst>
          </p:cNvPr>
          <p:cNvSpPr>
            <a:spLocks noGrp="1"/>
          </p:cNvSpPr>
          <p:nvPr>
            <p:ph type="body" idx="1"/>
          </p:nvPr>
        </p:nvSpPr>
        <p:spPr bwMode="auto">
          <a:xfrm>
            <a:off x="465138" y="1323975"/>
            <a:ext cx="81724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Slide Number Placeholder 5">
            <a:extLst>
              <a:ext uri="{FF2B5EF4-FFF2-40B4-BE49-F238E27FC236}">
                <a16:creationId xmlns:a16="http://schemas.microsoft.com/office/drawing/2014/main" id="{34BFCD74-2D11-411D-BA34-B9AF6CDF1527}"/>
              </a:ext>
            </a:extLst>
          </p:cNvPr>
          <p:cNvSpPr>
            <a:spLocks noGrp="1"/>
          </p:cNvSpPr>
          <p:nvPr>
            <p:ph type="sldNum" sz="quarter" idx="4"/>
          </p:nvPr>
        </p:nvSpPr>
        <p:spPr>
          <a:xfrm>
            <a:off x="6580188" y="6407152"/>
            <a:ext cx="2057400" cy="214313"/>
          </a:xfrm>
          <a:prstGeom prst="rect">
            <a:avLst/>
          </a:prstGeom>
        </p:spPr>
        <p:txBody>
          <a:bodyPr vert="horz" lIns="0" tIns="0" rIns="0" bIns="0" rtlCol="0" anchor="t"/>
          <a:lstStyle>
            <a:lvl1pPr algn="r" defTabSz="257175" eaLnBrk="1" fontAlgn="auto" hangingPunct="1">
              <a:spcBef>
                <a:spcPts val="0"/>
              </a:spcBef>
              <a:spcAft>
                <a:spcPts val="0"/>
              </a:spcAft>
              <a:defRPr sz="675" b="0" i="0" baseline="0">
                <a:solidFill>
                  <a:prstClr val="black">
                    <a:tint val="75000"/>
                  </a:prstClr>
                </a:solidFill>
                <a:latin typeface="Microsoft Sans Serif" panose="020B0604020202020204" pitchFamily="34" charset="0"/>
              </a:defRPr>
            </a:lvl1pPr>
          </a:lstStyle>
          <a:p>
            <a:pPr>
              <a:defRPr/>
            </a:pPr>
            <a:fld id="{6E185F3A-9EB0-004F-8466-36A321E6E181}" type="slidenum">
              <a:rPr lang="en-US" smtClean="0"/>
              <a:pPr>
                <a:defRPr/>
              </a:pPr>
              <a:t>‹#›</a:t>
            </a:fld>
            <a:endParaRPr lang="en-US" dirty="0"/>
          </a:p>
        </p:txBody>
      </p:sp>
    </p:spTree>
    <p:extLst>
      <p:ext uri="{BB962C8B-B14F-4D97-AF65-F5344CB8AC3E}">
        <p14:creationId xmlns:p14="http://schemas.microsoft.com/office/powerpoint/2010/main" val="9614339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Lst>
  <p:hf hdr="0" ftr="0" dt="0"/>
  <p:txStyles>
    <p:titleStyle>
      <a:lvl1pPr algn="l" defTabSz="514350" rtl="0" eaLnBrk="1" fontAlgn="base" hangingPunct="1">
        <a:spcBef>
          <a:spcPts val="563"/>
        </a:spcBef>
        <a:spcAft>
          <a:spcPct val="0"/>
        </a:spcAft>
        <a:defRPr sz="27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p:titleStyle>
    <p:bodyStyle>
      <a:lvl1pPr algn="l" defTabSz="514350" rtl="0" eaLnBrk="1" fontAlgn="base" hangingPunct="1">
        <a:lnSpc>
          <a:spcPct val="120000"/>
        </a:lnSpc>
        <a:spcBef>
          <a:spcPts val="563"/>
        </a:spcBef>
        <a:spcAft>
          <a:spcPct val="0"/>
        </a:spcAft>
        <a:buFont typeface="Arial" panose="020B0604020202020204" pitchFamily="34" charset="0"/>
        <a:defRPr sz="1500" i="0" kern="1200">
          <a:solidFill>
            <a:schemeClr val="tx2"/>
          </a:solidFill>
          <a:latin typeface="Microsoft Sans Serif" panose="020B0604020202020204" pitchFamily="34" charset="0"/>
          <a:ea typeface="+mn-ea"/>
          <a:cs typeface="Microsoft Sans Serif" panose="020B0604020202020204" pitchFamily="34" charset="0"/>
        </a:defRPr>
      </a:lvl1pPr>
      <a:lvl2pPr marL="41791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350" i="0" kern="1200">
          <a:solidFill>
            <a:schemeClr val="tx2"/>
          </a:solidFill>
          <a:latin typeface="Microsoft Sans Serif" panose="020B0604020202020204" pitchFamily="34" charset="0"/>
          <a:ea typeface="+mn-ea"/>
          <a:cs typeface="Microsoft Sans Serif" panose="020B0604020202020204" pitchFamily="34" charset="0"/>
        </a:defRPr>
      </a:lvl2pPr>
      <a:lvl3pPr marL="67508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200" i="0" kern="1200">
          <a:solidFill>
            <a:schemeClr val="tx2"/>
          </a:solidFill>
          <a:latin typeface="Microsoft Sans Serif" panose="020B0604020202020204" pitchFamily="34" charset="0"/>
          <a:ea typeface="+mn-ea"/>
          <a:cs typeface="Microsoft Sans Serif" panose="020B0604020202020204" pitchFamily="34" charset="0"/>
        </a:defRPr>
      </a:lvl3pPr>
      <a:lvl4pPr marL="93226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050" i="0" kern="1200">
          <a:solidFill>
            <a:schemeClr val="tx2"/>
          </a:solidFill>
          <a:latin typeface="Microsoft Sans Serif" panose="020B0604020202020204" pitchFamily="34" charset="0"/>
          <a:ea typeface="+mn-ea"/>
          <a:cs typeface="Microsoft Sans Serif" panose="020B0604020202020204" pitchFamily="34" charset="0"/>
        </a:defRPr>
      </a:lvl4pPr>
      <a:lvl5pPr marL="118943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900" i="0" kern="1200">
          <a:solidFill>
            <a:schemeClr val="tx2"/>
          </a:solidFill>
          <a:latin typeface="Microsoft Sans Serif" panose="020B0604020202020204" pitchFamily="34" charset="0"/>
          <a:ea typeface="+mn-ea"/>
          <a:cs typeface="Microsoft Sans Serif"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762000"/>
          </a:xfrm>
        </p:spPr>
        <p:txBody>
          <a:bodyPr>
            <a:noAutofit/>
          </a:bodyPr>
          <a:lstStyle/>
          <a:p>
            <a:pPr algn="ctr"/>
            <a:r>
              <a:rPr lang="en-US" sz="4600" b="1" dirty="0">
                <a:latin typeface="YaleNew" panose="02000602050000020003" pitchFamily="2" charset="77"/>
              </a:rPr>
              <a:t>Connecticut Opioid REsponse (CORE) Strategic Plan</a:t>
            </a:r>
          </a:p>
        </p:txBody>
      </p:sp>
      <p:sp>
        <p:nvSpPr>
          <p:cNvPr id="4" name="Text Placeholder 3"/>
          <p:cNvSpPr>
            <a:spLocks noGrp="1"/>
          </p:cNvSpPr>
          <p:nvPr>
            <p:ph type="body" sz="quarter" idx="11"/>
          </p:nvPr>
        </p:nvSpPr>
        <p:spPr>
          <a:xfrm>
            <a:off x="2843646" y="838200"/>
            <a:ext cx="3429000" cy="762000"/>
          </a:xfrm>
        </p:spPr>
        <p:txBody>
          <a:bodyPr/>
          <a:lstStyle/>
          <a:p>
            <a:pPr algn="ctr"/>
            <a:r>
              <a:rPr lang="en-US" sz="2800" i="0" dirty="0"/>
              <a:t>March 11, 2023</a:t>
            </a:r>
          </a:p>
        </p:txBody>
      </p:sp>
      <p:sp>
        <p:nvSpPr>
          <p:cNvPr id="5" name="Title 1">
            <a:extLst>
              <a:ext uri="{FF2B5EF4-FFF2-40B4-BE49-F238E27FC236}">
                <a16:creationId xmlns:a16="http://schemas.microsoft.com/office/drawing/2014/main" id="{FAEA2287-7BCB-A34E-A607-CBBEC31C1D78}"/>
              </a:ext>
            </a:extLst>
          </p:cNvPr>
          <p:cNvSpPr txBox="1">
            <a:spLocks/>
          </p:cNvSpPr>
          <p:nvPr/>
        </p:nvSpPr>
        <p:spPr bwMode="auto">
          <a:xfrm>
            <a:off x="443346" y="3429000"/>
            <a:ext cx="8229600" cy="76200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algn="l" defTabSz="914400" rtl="0" eaLnBrk="1" fontAlgn="base" latinLnBrk="0" hangingPunct="1">
              <a:spcBef>
                <a:spcPct val="0"/>
              </a:spcBef>
              <a:spcAft>
                <a:spcPct val="0"/>
              </a:spcAft>
              <a:buNone/>
              <a:defRPr lang="en-US" sz="4400" kern="1200" baseline="0" dirty="0">
                <a:solidFill>
                  <a:schemeClr val="bg1"/>
                </a:solidFill>
                <a:latin typeface="Georgia" pitchFamily="18" charset="0"/>
                <a:ea typeface="ＭＳ Ｐゴシック" pitchFamily="34" charset="-128"/>
                <a:cs typeface="+mn-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a:lstStyle>
          <a:p>
            <a:pPr algn="ctr"/>
            <a:r>
              <a:rPr lang="en-US" sz="3600" i="1" dirty="0">
                <a:latin typeface="YaleNew" panose="02000602050000020003" pitchFamily="2" charset="77"/>
              </a:rPr>
              <a:t>Final Report Summary</a:t>
            </a:r>
          </a:p>
        </p:txBody>
      </p:sp>
      <p:sp>
        <p:nvSpPr>
          <p:cNvPr id="6" name="Title 1">
            <a:extLst>
              <a:ext uri="{FF2B5EF4-FFF2-40B4-BE49-F238E27FC236}">
                <a16:creationId xmlns:a16="http://schemas.microsoft.com/office/drawing/2014/main" id="{54F692A8-C7DB-FB4F-852E-6DD2E42685DE}"/>
              </a:ext>
            </a:extLst>
          </p:cNvPr>
          <p:cNvSpPr txBox="1">
            <a:spLocks/>
          </p:cNvSpPr>
          <p:nvPr/>
        </p:nvSpPr>
        <p:spPr bwMode="auto">
          <a:xfrm>
            <a:off x="457200" y="4572000"/>
            <a:ext cx="8229600" cy="91440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algn="l" defTabSz="914400" rtl="0" eaLnBrk="1" fontAlgn="base" latinLnBrk="0" hangingPunct="1">
              <a:spcBef>
                <a:spcPct val="0"/>
              </a:spcBef>
              <a:spcAft>
                <a:spcPct val="0"/>
              </a:spcAft>
              <a:buNone/>
              <a:defRPr lang="en-US" sz="4400" kern="1200" baseline="0" dirty="0">
                <a:solidFill>
                  <a:schemeClr val="bg1"/>
                </a:solidFill>
                <a:latin typeface="Georgia" pitchFamily="18" charset="0"/>
                <a:ea typeface="ＭＳ Ｐゴシック" pitchFamily="34" charset="-128"/>
                <a:cs typeface="+mn-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a:lstStyle>
          <a:p>
            <a:r>
              <a:rPr lang="en-US" sz="2400" b="1" dirty="0">
                <a:latin typeface="YaleNew" panose="02000602050000020003" pitchFamily="2" charset="77"/>
              </a:rPr>
              <a:t>Presenter: </a:t>
            </a:r>
            <a:r>
              <a:rPr lang="en-US" sz="2400" dirty="0">
                <a:latin typeface="YaleNew" panose="02000602050000020003" pitchFamily="2" charset="77"/>
              </a:rPr>
              <a:t>Benjamin Howell, MD, MPH, MHS</a:t>
            </a:r>
          </a:p>
        </p:txBody>
      </p:sp>
    </p:spTree>
    <p:extLst>
      <p:ext uri="{BB962C8B-B14F-4D97-AF65-F5344CB8AC3E}">
        <p14:creationId xmlns:p14="http://schemas.microsoft.com/office/powerpoint/2010/main" val="276273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524000"/>
            <a:ext cx="8326582" cy="1600200"/>
          </a:xfrm>
        </p:spPr>
        <p:txBody>
          <a:bodyPr>
            <a:noAutofit/>
          </a:bodyPr>
          <a:lstStyle/>
          <a:p>
            <a:pPr>
              <a:buFont typeface="+mj-lt"/>
              <a:buAutoNum type="arabicPeriod"/>
            </a:pPr>
            <a:r>
              <a:rPr lang="en-US" sz="1800" dirty="0">
                <a:solidFill>
                  <a:schemeClr val="tx1"/>
                </a:solidFill>
                <a:latin typeface="Georgia" panose="02040502050405020303" pitchFamily="18" charset="0"/>
              </a:rPr>
              <a:t>Increase Access to the Most Effective Medications (Methadone and Buprenorphine) for Opioid Use Disorder Across Diverse Settings</a:t>
            </a:r>
          </a:p>
          <a:p>
            <a:pPr>
              <a:buFont typeface="+mj-lt"/>
              <a:buAutoNum type="arabicPeriod"/>
            </a:pPr>
            <a:r>
              <a:rPr lang="en-US" sz="1800" dirty="0">
                <a:solidFill>
                  <a:schemeClr val="tx1"/>
                </a:solidFill>
                <a:latin typeface="Georgia" panose="02040502050405020303" pitchFamily="18" charset="0"/>
              </a:rPr>
              <a:t>Reduce Overdose Risk and Mortality, Especially Among Individuals at Highest Risk and Highest Need with Linkage to Treatment, Naloxone, and Harm Reduction</a:t>
            </a:r>
          </a:p>
          <a:p>
            <a:pPr>
              <a:buFont typeface="+mj-lt"/>
              <a:buAutoNum type="arabicPeriod"/>
            </a:pPr>
            <a:r>
              <a:rPr lang="en-US" sz="1800" dirty="0">
                <a:solidFill>
                  <a:schemeClr val="tx1"/>
                </a:solidFill>
                <a:latin typeface="Georgia" panose="02040502050405020303" pitchFamily="18" charset="0"/>
              </a:rPr>
              <a:t>Improve the Collection, Analysis, Sharing, and Use of Data Across Agencies and Organizations Relevant to Addressing the Opioid Overdose Crisis</a:t>
            </a:r>
          </a:p>
          <a:p>
            <a:pPr>
              <a:buFont typeface="+mj-lt"/>
              <a:buAutoNum type="arabicPeriod"/>
            </a:pPr>
            <a:r>
              <a:rPr lang="en-US" sz="1800" dirty="0">
                <a:solidFill>
                  <a:schemeClr val="tx1"/>
                </a:solidFill>
                <a:latin typeface="Georgia" panose="02040502050405020303" pitchFamily="18" charset="0"/>
              </a:rPr>
              <a:t>Invest in Training and Support to Increase the Size of the Addiction Workforce and Help Non-Specialists to Provide Services</a:t>
            </a:r>
          </a:p>
          <a:p>
            <a:pPr>
              <a:buFont typeface="+mj-lt"/>
              <a:buAutoNum type="arabicPeriod"/>
            </a:pPr>
            <a:r>
              <a:rPr lang="en-US" sz="1800" dirty="0">
                <a:solidFill>
                  <a:schemeClr val="tx1"/>
                </a:solidFill>
                <a:latin typeface="Georgia" panose="02040502050405020303" pitchFamily="18" charset="0"/>
              </a:rPr>
              <a:t>Simultaneously Deploy and Evaluate Select Primary, Secondary, and Tertiary Prevention Strategies</a:t>
            </a:r>
          </a:p>
          <a:p>
            <a:pPr>
              <a:buFont typeface="+mj-lt"/>
              <a:buAutoNum type="arabicPeriod"/>
            </a:pPr>
            <a:r>
              <a:rPr lang="en-US" sz="1800" dirty="0">
                <a:solidFill>
                  <a:schemeClr val="tx1"/>
                </a:solidFill>
                <a:latin typeface="Georgia" panose="02040502050405020303" pitchFamily="18" charset="0"/>
              </a:rPr>
              <a:t>Invest in Efforts to Reduce Community Stigma Against Opioid Use Disorder and Opioid Use Disorder Treatments</a:t>
            </a:r>
          </a:p>
          <a:p>
            <a:pPr>
              <a:buFont typeface="+mj-lt"/>
              <a:buAutoNum type="arabicPeriod"/>
            </a:pPr>
            <a:r>
              <a:rPr lang="en-US" sz="1800" dirty="0">
                <a:solidFill>
                  <a:schemeClr val="tx1"/>
                </a:solidFill>
                <a:latin typeface="Georgia" panose="02040502050405020303" pitchFamily="18" charset="0"/>
              </a:rPr>
              <a:t>Address Social Determinants and Structural Needs of At-Risk and Impacted Populations</a:t>
            </a: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523220"/>
          </a:xfrm>
          <a:prstGeom prst="rect">
            <a:avLst/>
          </a:prstGeom>
          <a:noFill/>
        </p:spPr>
        <p:txBody>
          <a:bodyPr wrap="square" rtlCol="0">
            <a:spAutoFit/>
          </a:bodyPr>
          <a:lstStyle/>
          <a:p>
            <a:r>
              <a:rPr lang="en-US" sz="2800" b="1" dirty="0">
                <a:solidFill>
                  <a:schemeClr val="bg1"/>
                </a:solidFill>
              </a:rPr>
              <a:t>2024 CORE Report Funding Priorities</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129629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524000"/>
            <a:ext cx="8326582" cy="1600200"/>
          </a:xfrm>
        </p:spPr>
        <p:txBody>
          <a:bodyPr>
            <a:noAutofit/>
          </a:bodyPr>
          <a:lstStyle/>
          <a:p>
            <a:pPr marL="0" indent="0">
              <a:buNone/>
            </a:pPr>
            <a:r>
              <a:rPr lang="en-US" sz="1800" b="1" dirty="0">
                <a:solidFill>
                  <a:schemeClr val="tx1"/>
                </a:solidFill>
                <a:latin typeface="Georgia" panose="02040502050405020303" pitchFamily="18" charset="0"/>
              </a:rPr>
              <a:t>Strategy #1: </a:t>
            </a:r>
            <a:r>
              <a:rPr lang="en-US" sz="1800" dirty="0">
                <a:solidFill>
                  <a:schemeClr val="tx1"/>
                </a:solidFill>
                <a:latin typeface="Georgia" panose="02040502050405020303" pitchFamily="18" charset="0"/>
              </a:rPr>
              <a:t>Strategically expand methadone and buprenorphine via federally certified OTPs.</a:t>
            </a:r>
          </a:p>
          <a:p>
            <a:pPr marL="0" indent="0">
              <a:buNone/>
            </a:pPr>
            <a:endParaRPr lang="en-US" sz="1800" dirty="0">
              <a:solidFill>
                <a:schemeClr val="tx1"/>
              </a:solidFill>
              <a:latin typeface="Georgia" panose="02040502050405020303" pitchFamily="18" charset="0"/>
            </a:endParaRPr>
          </a:p>
          <a:p>
            <a:pPr marL="0" indent="0">
              <a:buNone/>
            </a:pPr>
            <a:r>
              <a:rPr lang="en-US" sz="1800" b="1" dirty="0">
                <a:solidFill>
                  <a:schemeClr val="tx1"/>
                </a:solidFill>
                <a:latin typeface="Georgia" panose="02040502050405020303" pitchFamily="18" charset="0"/>
              </a:rPr>
              <a:t>Strategy #2:</a:t>
            </a:r>
            <a:r>
              <a:rPr lang="en-US" sz="1800" dirty="0">
                <a:solidFill>
                  <a:schemeClr val="tx1"/>
                </a:solidFill>
                <a:latin typeface="Georgia" panose="02040502050405020303" pitchFamily="18" charset="0"/>
              </a:rPr>
              <a:t> Increase provision of MOUD in EDs and hospitals.</a:t>
            </a:r>
          </a:p>
          <a:p>
            <a:pPr marL="0" indent="0">
              <a:buNone/>
            </a:pPr>
            <a:endParaRPr lang="en-US" sz="1800" dirty="0">
              <a:solidFill>
                <a:schemeClr val="tx1"/>
              </a:solidFill>
              <a:latin typeface="Georgia" panose="02040502050405020303" pitchFamily="18" charset="0"/>
            </a:endParaRPr>
          </a:p>
          <a:p>
            <a:pPr marL="0" indent="0">
              <a:buNone/>
            </a:pPr>
            <a:r>
              <a:rPr lang="en-US" sz="1800" b="1" dirty="0">
                <a:solidFill>
                  <a:schemeClr val="tx1"/>
                </a:solidFill>
                <a:latin typeface="Georgia" panose="02040502050405020303" pitchFamily="18" charset="0"/>
              </a:rPr>
              <a:t>Strategy #3:</a:t>
            </a:r>
            <a:r>
              <a:rPr lang="en-US" sz="1800" dirty="0">
                <a:solidFill>
                  <a:schemeClr val="tx1"/>
                </a:solidFill>
                <a:latin typeface="Georgia" panose="02040502050405020303" pitchFamily="18" charset="0"/>
              </a:rPr>
              <a:t> Increase availability of buprenorphine in office-based settings of primary care and behavioral health, federally qualified health centers, hospital-based clinics, recovery support services, and harm reduction services.</a:t>
            </a:r>
          </a:p>
          <a:p>
            <a:pPr marL="0" indent="0">
              <a:buNone/>
            </a:pPr>
            <a:endParaRPr lang="en-US" sz="1800" dirty="0">
              <a:solidFill>
                <a:schemeClr val="tx1"/>
              </a:solidFill>
              <a:latin typeface="Georgia" panose="02040502050405020303" pitchFamily="18" charset="0"/>
            </a:endParaRPr>
          </a:p>
          <a:p>
            <a:pPr marL="0" indent="0">
              <a:buNone/>
            </a:pPr>
            <a:r>
              <a:rPr lang="en-US" sz="1800" b="1" dirty="0">
                <a:solidFill>
                  <a:schemeClr val="tx1"/>
                </a:solidFill>
                <a:latin typeface="Georgia" panose="02040502050405020303" pitchFamily="18" charset="0"/>
              </a:rPr>
              <a:t>Strategy #4:</a:t>
            </a:r>
            <a:r>
              <a:rPr lang="en-US" sz="1800" dirty="0">
                <a:solidFill>
                  <a:schemeClr val="tx1"/>
                </a:solidFill>
                <a:latin typeface="Georgia" panose="02040502050405020303" pitchFamily="18" charset="0"/>
              </a:rPr>
              <a:t> Ensure access to all FDA-approved medications for OUD for people incarcerated in and transitioning out of DOC.</a:t>
            </a: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r>
              <a:rPr lang="en-US" sz="2200" dirty="0">
                <a:solidFill>
                  <a:schemeClr val="tx1"/>
                </a:solidFill>
                <a:latin typeface="Georgia" panose="02040502050405020303" pitchFamily="18" charset="0"/>
              </a:rPr>
              <a:t> </a:t>
            </a: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5792"/>
            <a:ext cx="8839200" cy="1015663"/>
          </a:xfrm>
          <a:prstGeom prst="rect">
            <a:avLst/>
          </a:prstGeom>
          <a:noFill/>
        </p:spPr>
        <p:txBody>
          <a:bodyPr wrap="square" rtlCol="0">
            <a:spAutoFit/>
          </a:bodyPr>
          <a:lstStyle/>
          <a:p>
            <a:r>
              <a:rPr lang="en-US" sz="2000" b="1" dirty="0">
                <a:solidFill>
                  <a:schemeClr val="bg1"/>
                </a:solidFill>
              </a:rPr>
              <a:t>Priority 1: Increase Access to the Most Effective Medications (Methadone and Buprenorphine) for Opioid Use Disorder Across Diverse Settings</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400085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295400"/>
            <a:ext cx="8326582" cy="1600200"/>
          </a:xfrm>
        </p:spPr>
        <p:txBody>
          <a:bodyPr>
            <a:noAutofit/>
          </a:bodyPr>
          <a:lstStyle/>
          <a:p>
            <a:pPr marL="0" indent="0">
              <a:buNone/>
            </a:pPr>
            <a:r>
              <a:rPr lang="en-US" sz="1800" b="1" dirty="0">
                <a:solidFill>
                  <a:schemeClr val="tx1"/>
                </a:solidFill>
                <a:latin typeface="Georgia" panose="02040502050405020303" pitchFamily="18" charset="0"/>
              </a:rPr>
              <a:t>Strategy #5:</a:t>
            </a:r>
            <a:r>
              <a:rPr lang="en-US" sz="1800" dirty="0">
                <a:solidFill>
                  <a:schemeClr val="tx1"/>
                </a:solidFill>
                <a:latin typeface="Georgia" panose="02040502050405020303" pitchFamily="18" charset="0"/>
              </a:rPr>
              <a:t> Ensure access to methadone or buprenorphine for people engaging in inpatient or residential addiction treatment services.</a:t>
            </a:r>
          </a:p>
          <a:p>
            <a:pPr marL="0" indent="0">
              <a:buNone/>
            </a:pPr>
            <a:endParaRPr lang="en-US" sz="1800" dirty="0">
              <a:solidFill>
                <a:schemeClr val="tx1"/>
              </a:solidFill>
              <a:latin typeface="Georgia" panose="02040502050405020303" pitchFamily="18" charset="0"/>
            </a:endParaRPr>
          </a:p>
          <a:p>
            <a:pPr marL="0" indent="0">
              <a:buNone/>
            </a:pPr>
            <a:r>
              <a:rPr lang="en-US" sz="1800" b="1" dirty="0">
                <a:solidFill>
                  <a:schemeClr val="tx1"/>
                </a:solidFill>
                <a:latin typeface="Georgia" panose="02040502050405020303" pitchFamily="18" charset="0"/>
              </a:rPr>
              <a:t>Strategy #6: </a:t>
            </a:r>
            <a:r>
              <a:rPr lang="en-US" sz="1800" dirty="0">
                <a:solidFill>
                  <a:schemeClr val="tx1"/>
                </a:solidFill>
                <a:latin typeface="Georgia" panose="02040502050405020303" pitchFamily="18" charset="0"/>
              </a:rPr>
              <a:t>Provide services to improve access to MOUD (methadone and buprenorphine) and retention in MOUD across all settings via provision of community-tailored, culturally responsive, and trauma informed models, especially for populations with unique needs (e.g. psychiatric comorbidity) and those at high risk for overdose but not currently engaging in MOUD treatment, and particularly where evidence that tailored services improve outcomes such as retention and mortality. </a:t>
            </a:r>
          </a:p>
          <a:p>
            <a:pPr marL="0" indent="0">
              <a:buNone/>
            </a:pPr>
            <a:endParaRPr lang="en-US" sz="1400" dirty="0">
              <a:solidFill>
                <a:schemeClr val="tx1"/>
              </a:solidFill>
              <a:latin typeface="Georgia" panose="02040502050405020303" pitchFamily="18" charset="0"/>
            </a:endParaRPr>
          </a:p>
          <a:p>
            <a:pPr marL="0" indent="0">
              <a:buNone/>
            </a:pPr>
            <a:endParaRPr lang="en-US" sz="1800" dirty="0">
              <a:solidFill>
                <a:schemeClr val="tx1"/>
              </a:solidFill>
              <a:latin typeface="Georgia" panose="02040502050405020303" pitchFamily="18" charset="0"/>
            </a:endParaRPr>
          </a:p>
          <a:p>
            <a:pPr marL="0" indent="0">
              <a:buNone/>
            </a:pPr>
            <a:endParaRPr lang="en-US" sz="18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r>
              <a:rPr lang="en-US" sz="2200" dirty="0">
                <a:solidFill>
                  <a:schemeClr val="tx1"/>
                </a:solidFill>
                <a:latin typeface="Georgia" panose="02040502050405020303" pitchFamily="18" charset="0"/>
              </a:rPr>
              <a:t> </a:t>
            </a: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5792"/>
            <a:ext cx="8839200" cy="1015663"/>
          </a:xfrm>
          <a:prstGeom prst="rect">
            <a:avLst/>
          </a:prstGeom>
          <a:noFill/>
        </p:spPr>
        <p:txBody>
          <a:bodyPr wrap="square" rtlCol="0">
            <a:spAutoFit/>
          </a:bodyPr>
          <a:lstStyle/>
          <a:p>
            <a:r>
              <a:rPr lang="en-US" sz="2000" b="1" dirty="0">
                <a:solidFill>
                  <a:schemeClr val="bg1"/>
                </a:solidFill>
              </a:rPr>
              <a:t>Priority 1 </a:t>
            </a:r>
            <a:r>
              <a:rPr lang="en-US" sz="2000" b="1" i="1" dirty="0">
                <a:solidFill>
                  <a:schemeClr val="bg1"/>
                </a:solidFill>
              </a:rPr>
              <a:t>continued</a:t>
            </a:r>
            <a:r>
              <a:rPr lang="en-US" sz="2000" b="1" dirty="0">
                <a:solidFill>
                  <a:schemeClr val="bg1"/>
                </a:solidFill>
              </a:rPr>
              <a:t>: Increase Access to the Most Effective Medications (Methadone and Buprenorphine) for Opioid Use Disorder Across Diverse Settings</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171572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C2925D-CAF8-1F4A-BFC4-9653C3F9F77B}"/>
              </a:ext>
            </a:extLst>
          </p:cNvPr>
          <p:cNvSpPr txBox="1"/>
          <p:nvPr/>
        </p:nvSpPr>
        <p:spPr>
          <a:xfrm>
            <a:off x="304800" y="228600"/>
            <a:ext cx="8839200" cy="954107"/>
          </a:xfrm>
          <a:prstGeom prst="rect">
            <a:avLst/>
          </a:prstGeom>
          <a:noFill/>
        </p:spPr>
        <p:txBody>
          <a:bodyPr wrap="square" rtlCol="0">
            <a:spAutoFit/>
          </a:bodyPr>
          <a:lstStyle/>
          <a:p>
            <a:r>
              <a:rPr lang="en-US" sz="2800" b="1" dirty="0">
                <a:solidFill>
                  <a:schemeClr val="bg1"/>
                </a:solidFill>
              </a:rPr>
              <a:t>Which treatments decrease risk of fatal overdose in Connecticut?</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pic>
        <p:nvPicPr>
          <p:cNvPr id="6" name="Picture 5" descr="A graph of opioid overdose&#10;&#10;Description automatically generated">
            <a:extLst>
              <a:ext uri="{FF2B5EF4-FFF2-40B4-BE49-F238E27FC236}">
                <a16:creationId xmlns:a16="http://schemas.microsoft.com/office/drawing/2014/main" id="{62027B59-8B5F-274E-ABAE-91D4DDAF7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352611"/>
            <a:ext cx="5943600" cy="4345132"/>
          </a:xfrm>
          <a:prstGeom prst="rect">
            <a:avLst/>
          </a:prstGeom>
        </p:spPr>
      </p:pic>
    </p:spTree>
    <p:extLst>
      <p:ext uri="{BB962C8B-B14F-4D97-AF65-F5344CB8AC3E}">
        <p14:creationId xmlns:p14="http://schemas.microsoft.com/office/powerpoint/2010/main" val="172219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492443"/>
          </a:xfrm>
          <a:prstGeom prst="rect">
            <a:avLst/>
          </a:prstGeom>
          <a:noFill/>
        </p:spPr>
        <p:txBody>
          <a:bodyPr wrap="square" rtlCol="0">
            <a:spAutoFit/>
          </a:bodyPr>
          <a:lstStyle/>
          <a:p>
            <a:r>
              <a:rPr lang="en-US" sz="2600" b="1" dirty="0">
                <a:solidFill>
                  <a:schemeClr val="bg1"/>
                </a:solidFill>
              </a:rPr>
              <a:t>Methadone and Buprenorphine Access 2012-2021</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pic>
        <p:nvPicPr>
          <p:cNvPr id="7" name="Picture 6" descr="A graph showing the amount of medication per patient&#10;&#10;Description automatically generated">
            <a:extLst>
              <a:ext uri="{FF2B5EF4-FFF2-40B4-BE49-F238E27FC236}">
                <a16:creationId xmlns:a16="http://schemas.microsoft.com/office/drawing/2014/main" id="{D49BE165-6AA4-8A49-9733-9BA29CB16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3850" y="1263531"/>
            <a:ext cx="5956300" cy="4330937"/>
          </a:xfrm>
          <a:prstGeom prst="rect">
            <a:avLst/>
          </a:prstGeom>
        </p:spPr>
      </p:pic>
    </p:spTree>
    <p:extLst>
      <p:ext uri="{BB962C8B-B14F-4D97-AF65-F5344CB8AC3E}">
        <p14:creationId xmlns:p14="http://schemas.microsoft.com/office/powerpoint/2010/main" val="285635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295400"/>
            <a:ext cx="8326582" cy="1600200"/>
          </a:xfrm>
        </p:spPr>
        <p:txBody>
          <a:bodyPr>
            <a:noAutofit/>
          </a:bodyPr>
          <a:lstStyle/>
          <a:p>
            <a:pPr marL="0" indent="0">
              <a:buNone/>
            </a:pPr>
            <a:r>
              <a:rPr lang="en-US" b="1" dirty="0">
                <a:solidFill>
                  <a:schemeClr val="tx1"/>
                </a:solidFill>
                <a:latin typeface="Georgia" panose="02040502050405020303" pitchFamily="18" charset="0"/>
              </a:rPr>
              <a:t>Strategy #1: </a:t>
            </a:r>
            <a:r>
              <a:rPr lang="en-US" dirty="0">
                <a:solidFill>
                  <a:schemeClr val="tx1"/>
                </a:solidFill>
                <a:latin typeface="Georgia" panose="02040502050405020303" pitchFamily="18" charset="0"/>
              </a:rPr>
              <a:t>Increase use of naloxone, drug supply testing, and syringe service programs.</a:t>
            </a:r>
          </a:p>
          <a:p>
            <a:pPr marL="0" indent="0">
              <a:buNone/>
            </a:pPr>
            <a:endParaRPr lang="en-US" dirty="0">
              <a:solidFill>
                <a:schemeClr val="tx1"/>
              </a:solidFill>
              <a:latin typeface="Georgia" panose="02040502050405020303" pitchFamily="18" charset="0"/>
            </a:endParaRPr>
          </a:p>
          <a:p>
            <a:pPr marL="0" indent="0">
              <a:buNone/>
            </a:pPr>
            <a:r>
              <a:rPr lang="en-US" b="1" dirty="0">
                <a:solidFill>
                  <a:schemeClr val="tx1"/>
                </a:solidFill>
                <a:latin typeface="Georgia" panose="02040502050405020303" pitchFamily="18" charset="0"/>
              </a:rPr>
              <a:t>Strategy #2:</a:t>
            </a:r>
            <a:r>
              <a:rPr lang="en-US" dirty="0">
                <a:solidFill>
                  <a:schemeClr val="tx1"/>
                </a:solidFill>
                <a:latin typeface="Georgia" panose="02040502050405020303" pitchFamily="18" charset="0"/>
              </a:rPr>
              <a:t> Create harm reduction centers that provide ancillary support services for people using drugs.</a:t>
            </a:r>
          </a:p>
          <a:p>
            <a:pPr marL="0" indent="0">
              <a:buNone/>
            </a:pPr>
            <a:endParaRPr lang="en-US" dirty="0">
              <a:solidFill>
                <a:schemeClr val="tx1"/>
              </a:solidFill>
              <a:latin typeface="Georgia" panose="02040502050405020303" pitchFamily="18" charset="0"/>
            </a:endParaRPr>
          </a:p>
          <a:p>
            <a:pPr marL="0" indent="0">
              <a:buNone/>
            </a:pPr>
            <a:r>
              <a:rPr lang="en-US" b="1" dirty="0">
                <a:solidFill>
                  <a:schemeClr val="tx1"/>
                </a:solidFill>
                <a:latin typeface="Georgia" panose="02040502050405020303" pitchFamily="18" charset="0"/>
              </a:rPr>
              <a:t>Strategy #3:</a:t>
            </a:r>
            <a:r>
              <a:rPr lang="en-US" dirty="0">
                <a:solidFill>
                  <a:schemeClr val="tx1"/>
                </a:solidFill>
                <a:latin typeface="Georgia" panose="02040502050405020303" pitchFamily="18" charset="0"/>
              </a:rPr>
              <a:t> Reduce solitary opioid use.</a:t>
            </a:r>
          </a:p>
          <a:p>
            <a:pPr marL="0" indent="0">
              <a:buNone/>
            </a:pPr>
            <a:endParaRPr lang="en-US" dirty="0">
              <a:solidFill>
                <a:schemeClr val="tx1"/>
              </a:solidFill>
              <a:latin typeface="Georgia" panose="02040502050405020303" pitchFamily="18" charset="0"/>
            </a:endParaRPr>
          </a:p>
          <a:p>
            <a:pPr marL="0" indent="0">
              <a:buNone/>
            </a:pPr>
            <a:r>
              <a:rPr lang="en-US" b="1" dirty="0">
                <a:solidFill>
                  <a:schemeClr val="tx1"/>
                </a:solidFill>
                <a:latin typeface="Georgia" panose="02040502050405020303" pitchFamily="18" charset="0"/>
              </a:rPr>
              <a:t>Strategy #4:</a:t>
            </a:r>
            <a:r>
              <a:rPr lang="en-US" dirty="0">
                <a:solidFill>
                  <a:schemeClr val="tx1"/>
                </a:solidFill>
                <a:latin typeface="Georgia" panose="02040502050405020303" pitchFamily="18" charset="0"/>
              </a:rPr>
              <a:t> Reduce unanticipated exposure to opioids among opioid-naïve individuals who use drugs. </a:t>
            </a:r>
            <a:r>
              <a:rPr lang="en-US" sz="1800" dirty="0">
                <a:solidFill>
                  <a:schemeClr val="tx1"/>
                </a:solidFill>
                <a:latin typeface="Georgia" panose="02040502050405020303" pitchFamily="18" charset="0"/>
              </a:rPr>
              <a:t>	</a:t>
            </a:r>
          </a:p>
          <a:p>
            <a:pPr marL="0" indent="0">
              <a:buNone/>
            </a:pPr>
            <a:endParaRPr lang="en-US" sz="18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r>
              <a:rPr lang="en-US" sz="2200" dirty="0">
                <a:solidFill>
                  <a:schemeClr val="tx1"/>
                </a:solidFill>
                <a:latin typeface="Georgia" panose="02040502050405020303" pitchFamily="18" charset="0"/>
              </a:rPr>
              <a:t> </a:t>
            </a: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152400"/>
            <a:ext cx="8839200" cy="1292662"/>
          </a:xfrm>
          <a:prstGeom prst="rect">
            <a:avLst/>
          </a:prstGeom>
          <a:noFill/>
        </p:spPr>
        <p:txBody>
          <a:bodyPr wrap="square" rtlCol="0">
            <a:spAutoFit/>
          </a:bodyPr>
          <a:lstStyle/>
          <a:p>
            <a:r>
              <a:rPr lang="en-US" b="1" dirty="0">
                <a:solidFill>
                  <a:schemeClr val="bg1"/>
                </a:solidFill>
              </a:rPr>
              <a:t>Priority 2: </a:t>
            </a:r>
            <a:r>
              <a:rPr lang="en-US" b="1" dirty="0">
                <a:solidFill>
                  <a:schemeClr val="bg1"/>
                </a:solidFill>
                <a:latin typeface="Georgia" panose="02040502050405020303" pitchFamily="18" charset="0"/>
              </a:rPr>
              <a:t>Reduce Overdose Risk and Mortality, Especially Among Individuals at Highest Risk and Highest Need with Linkage to Treatment, Naloxone, and Harm Reduction</a:t>
            </a:r>
          </a:p>
          <a:p>
            <a:endParaRPr lang="en-US" sz="2400" b="1" dirty="0">
              <a:solidFill>
                <a:schemeClr val="bg1"/>
              </a:solidFill>
            </a:endParaRP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225123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464969"/>
            <a:ext cx="8326582" cy="1600200"/>
          </a:xfrm>
        </p:spPr>
        <p:txBody>
          <a:bodyPr>
            <a:noAutofit/>
          </a:bodyPr>
          <a:lstStyle/>
          <a:p>
            <a:pPr marL="0" indent="0">
              <a:buNone/>
            </a:pPr>
            <a:r>
              <a:rPr lang="en-US" b="1" dirty="0">
                <a:solidFill>
                  <a:schemeClr val="tx1"/>
                </a:solidFill>
                <a:latin typeface="Georgia" panose="02040502050405020303" pitchFamily="18" charset="0"/>
              </a:rPr>
              <a:t>Strategy #1: </a:t>
            </a:r>
            <a:r>
              <a:rPr lang="en-US" dirty="0">
                <a:solidFill>
                  <a:schemeClr val="tx1"/>
                </a:solidFill>
                <a:latin typeface="Georgia" panose="02040502050405020303" pitchFamily="18" charset="0"/>
              </a:rPr>
              <a:t>Develop and report high-priority metrics pertinent to reducing overdoses and overdose mortality in Connecticut.</a:t>
            </a:r>
          </a:p>
          <a:p>
            <a:pPr marL="0" indent="0">
              <a:buNone/>
            </a:pPr>
            <a:endParaRPr lang="en-US" dirty="0">
              <a:solidFill>
                <a:schemeClr val="tx1"/>
              </a:solidFill>
              <a:latin typeface="Georgia" panose="02040502050405020303" pitchFamily="18" charset="0"/>
            </a:endParaRPr>
          </a:p>
          <a:p>
            <a:pPr marL="0" indent="0">
              <a:buNone/>
            </a:pPr>
            <a:r>
              <a:rPr lang="en-US" b="1" dirty="0">
                <a:solidFill>
                  <a:schemeClr val="tx1"/>
                </a:solidFill>
                <a:latin typeface="Georgia" panose="02040502050405020303" pitchFamily="18" charset="0"/>
              </a:rPr>
              <a:t>Strategy #2:</a:t>
            </a:r>
            <a:r>
              <a:rPr lang="en-US" dirty="0">
                <a:solidFill>
                  <a:schemeClr val="tx1"/>
                </a:solidFill>
                <a:latin typeface="Georgia" panose="02040502050405020303" pitchFamily="18" charset="0"/>
              </a:rPr>
              <a:t> Improve access to, analysis of, and timely reporting of existing data pertinent to reducing overdoses in the state.</a:t>
            </a:r>
          </a:p>
          <a:p>
            <a:pPr marL="0" indent="0">
              <a:buNone/>
            </a:pPr>
            <a:endParaRPr lang="en-US" dirty="0">
              <a:solidFill>
                <a:schemeClr val="tx1"/>
              </a:solidFill>
              <a:latin typeface="Georgia" panose="02040502050405020303" pitchFamily="18" charset="0"/>
            </a:endParaRPr>
          </a:p>
          <a:p>
            <a:pPr marL="0" indent="0">
              <a:buNone/>
            </a:pPr>
            <a:r>
              <a:rPr lang="en-US" b="1" dirty="0">
                <a:solidFill>
                  <a:schemeClr val="tx1"/>
                </a:solidFill>
                <a:latin typeface="Georgia" panose="02040502050405020303" pitchFamily="18" charset="0"/>
              </a:rPr>
              <a:t>Strategy #3:</a:t>
            </a:r>
            <a:r>
              <a:rPr lang="en-US" dirty="0">
                <a:solidFill>
                  <a:schemeClr val="tx1"/>
                </a:solidFill>
                <a:latin typeface="Georgia" panose="02040502050405020303" pitchFamily="18" charset="0"/>
              </a:rPr>
              <a:t> Develop metrics, benchmarks, and reporting systems for programs focused on reducing overdose deaths in the state, especially those funded by opioid settlement funds.</a:t>
            </a:r>
          </a:p>
          <a:p>
            <a:pPr marL="0" indent="0">
              <a:buNone/>
            </a:pPr>
            <a:endParaRPr lang="en-US" sz="18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r>
              <a:rPr lang="en-US" sz="2200" dirty="0">
                <a:solidFill>
                  <a:schemeClr val="tx1"/>
                </a:solidFill>
                <a:latin typeface="Georgia" panose="02040502050405020303" pitchFamily="18" charset="0"/>
              </a:rPr>
              <a:t> </a:t>
            </a: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79974"/>
            <a:ext cx="8839200" cy="1384995"/>
          </a:xfrm>
          <a:prstGeom prst="rect">
            <a:avLst/>
          </a:prstGeom>
          <a:noFill/>
        </p:spPr>
        <p:txBody>
          <a:bodyPr wrap="square" rtlCol="0">
            <a:spAutoFit/>
          </a:bodyPr>
          <a:lstStyle/>
          <a:p>
            <a:r>
              <a:rPr lang="en-US" sz="2000" b="1" dirty="0">
                <a:solidFill>
                  <a:schemeClr val="bg1"/>
                </a:solidFill>
              </a:rPr>
              <a:t>Priority 3: </a:t>
            </a:r>
            <a:r>
              <a:rPr lang="en-US" sz="2000" b="1" dirty="0">
                <a:solidFill>
                  <a:schemeClr val="bg1"/>
                </a:solidFill>
                <a:latin typeface="Georgia" panose="02040502050405020303" pitchFamily="18" charset="0"/>
              </a:rPr>
              <a:t>Improve the Collection, Analysis, Sharing, and Use of Data Across Agencies and Organizations Relevant to Addressing the Opioid Overdose Crisis</a:t>
            </a:r>
          </a:p>
          <a:p>
            <a:endParaRPr lang="en-US" sz="2400" b="1" dirty="0">
              <a:solidFill>
                <a:schemeClr val="bg1"/>
              </a:solidFill>
            </a:endParaRP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284630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523220"/>
          </a:xfrm>
          <a:prstGeom prst="rect">
            <a:avLst/>
          </a:prstGeom>
          <a:noFill/>
        </p:spPr>
        <p:txBody>
          <a:bodyPr wrap="square" rtlCol="0">
            <a:spAutoFit/>
          </a:bodyPr>
          <a:lstStyle/>
          <a:p>
            <a:r>
              <a:rPr lang="en-US" sz="2800" b="1" dirty="0">
                <a:solidFill>
                  <a:schemeClr val="bg1"/>
                </a:solidFill>
              </a:rPr>
              <a:t>Merged &amp; Linked Data</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grpSp>
        <p:nvGrpSpPr>
          <p:cNvPr id="7" name="Group 6">
            <a:extLst>
              <a:ext uri="{FF2B5EF4-FFF2-40B4-BE49-F238E27FC236}">
                <a16:creationId xmlns:a16="http://schemas.microsoft.com/office/drawing/2014/main" id="{6E0A6E7D-C4A3-CF4F-B049-5ADFA8A2DCDA}"/>
              </a:ext>
            </a:extLst>
          </p:cNvPr>
          <p:cNvGrpSpPr/>
          <p:nvPr/>
        </p:nvGrpSpPr>
        <p:grpSpPr>
          <a:xfrm>
            <a:off x="441235" y="1581997"/>
            <a:ext cx="8261530" cy="3694007"/>
            <a:chOff x="838200" y="2512731"/>
            <a:chExt cx="8261530" cy="3694007"/>
          </a:xfrm>
        </p:grpSpPr>
        <p:sp>
          <p:nvSpPr>
            <p:cNvPr id="9" name="Rectangle 8">
              <a:extLst>
                <a:ext uri="{FF2B5EF4-FFF2-40B4-BE49-F238E27FC236}">
                  <a16:creationId xmlns:a16="http://schemas.microsoft.com/office/drawing/2014/main" id="{132A491B-C27F-6F47-A476-62F338300B03}"/>
                </a:ext>
              </a:extLst>
            </p:cNvPr>
            <p:cNvSpPr/>
            <p:nvPr/>
          </p:nvSpPr>
          <p:spPr>
            <a:xfrm>
              <a:off x="838200" y="3991547"/>
              <a:ext cx="2008367" cy="882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bg1"/>
                  </a:solidFill>
                </a:rPr>
                <a:t>OCME </a:t>
              </a:r>
            </a:p>
            <a:p>
              <a:pPr algn="ctr"/>
              <a:r>
                <a:rPr lang="en-US" sz="1400" dirty="0">
                  <a:solidFill>
                    <a:schemeClr val="bg1"/>
                  </a:solidFill>
                </a:rPr>
                <a:t>(fatal ODs)</a:t>
              </a:r>
            </a:p>
          </p:txBody>
        </p:sp>
        <p:sp>
          <p:nvSpPr>
            <p:cNvPr id="10" name="Rectangle 9">
              <a:extLst>
                <a:ext uri="{FF2B5EF4-FFF2-40B4-BE49-F238E27FC236}">
                  <a16:creationId xmlns:a16="http://schemas.microsoft.com/office/drawing/2014/main" id="{0BBCCDA8-0767-B248-A045-6EFC85118CAF}"/>
                </a:ext>
              </a:extLst>
            </p:cNvPr>
            <p:cNvSpPr/>
            <p:nvPr/>
          </p:nvSpPr>
          <p:spPr>
            <a:xfrm>
              <a:off x="838200" y="5238197"/>
              <a:ext cx="2008367" cy="882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bg1"/>
                  </a:solidFill>
                </a:rPr>
                <a:t>CHIME </a:t>
              </a:r>
            </a:p>
            <a:p>
              <a:pPr algn="ctr"/>
              <a:r>
                <a:rPr lang="en-US" sz="1400" dirty="0">
                  <a:solidFill>
                    <a:schemeClr val="bg1"/>
                  </a:solidFill>
                </a:rPr>
                <a:t>(fatal &amp; non-fatal ODs)</a:t>
              </a:r>
            </a:p>
          </p:txBody>
        </p:sp>
        <p:sp>
          <p:nvSpPr>
            <p:cNvPr id="11" name="Rectangle 10">
              <a:extLst>
                <a:ext uri="{FF2B5EF4-FFF2-40B4-BE49-F238E27FC236}">
                  <a16:creationId xmlns:a16="http://schemas.microsoft.com/office/drawing/2014/main" id="{6F87B618-FDC9-D94C-B4CB-9A591F75424D}"/>
                </a:ext>
              </a:extLst>
            </p:cNvPr>
            <p:cNvSpPr/>
            <p:nvPr/>
          </p:nvSpPr>
          <p:spPr>
            <a:xfrm>
              <a:off x="2435902" y="2528600"/>
              <a:ext cx="2008367" cy="8825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bg1"/>
                  </a:solidFill>
                </a:rPr>
                <a:t>DMHAS</a:t>
              </a:r>
            </a:p>
            <a:p>
              <a:pPr algn="ctr"/>
              <a:r>
                <a:rPr lang="en-US" sz="1400" dirty="0">
                  <a:solidFill>
                    <a:schemeClr val="bg1"/>
                  </a:solidFill>
                </a:rPr>
                <a:t>(substance use treatment episodes)</a:t>
              </a:r>
            </a:p>
          </p:txBody>
        </p:sp>
        <p:sp>
          <p:nvSpPr>
            <p:cNvPr id="12" name="Rectangle 11">
              <a:extLst>
                <a:ext uri="{FF2B5EF4-FFF2-40B4-BE49-F238E27FC236}">
                  <a16:creationId xmlns:a16="http://schemas.microsoft.com/office/drawing/2014/main" id="{C1425DEB-DA52-7F4B-9328-472F57EC5AC8}"/>
                </a:ext>
              </a:extLst>
            </p:cNvPr>
            <p:cNvSpPr/>
            <p:nvPr/>
          </p:nvSpPr>
          <p:spPr>
            <a:xfrm>
              <a:off x="5448452" y="2512731"/>
              <a:ext cx="2008367" cy="8825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bg1"/>
                  </a:solidFill>
                </a:rPr>
                <a:t>DOC</a:t>
              </a:r>
            </a:p>
            <a:p>
              <a:pPr algn="ctr"/>
              <a:r>
                <a:rPr lang="en-US" sz="1400" dirty="0">
                  <a:solidFill>
                    <a:schemeClr val="bg1"/>
                  </a:solidFill>
                </a:rPr>
                <a:t>(incarceration)</a:t>
              </a:r>
            </a:p>
          </p:txBody>
        </p:sp>
        <p:sp>
          <p:nvSpPr>
            <p:cNvPr id="13" name="Rectangle 12">
              <a:extLst>
                <a:ext uri="{FF2B5EF4-FFF2-40B4-BE49-F238E27FC236}">
                  <a16:creationId xmlns:a16="http://schemas.microsoft.com/office/drawing/2014/main" id="{B8C3AE79-648F-E641-840A-EADE5ABBD7C6}"/>
                </a:ext>
              </a:extLst>
            </p:cNvPr>
            <p:cNvSpPr/>
            <p:nvPr/>
          </p:nvSpPr>
          <p:spPr>
            <a:xfrm>
              <a:off x="7091363" y="4114977"/>
              <a:ext cx="2008367" cy="8825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bg1"/>
                  </a:solidFill>
                </a:rPr>
                <a:t>DCP/CPRMS</a:t>
              </a:r>
            </a:p>
            <a:p>
              <a:pPr algn="ctr"/>
              <a:r>
                <a:rPr lang="en-US" sz="1400" dirty="0">
                  <a:solidFill>
                    <a:schemeClr val="bg1"/>
                  </a:solidFill>
                </a:rPr>
                <a:t>(controlled substance prescriptions)</a:t>
              </a:r>
            </a:p>
          </p:txBody>
        </p:sp>
        <p:cxnSp>
          <p:nvCxnSpPr>
            <p:cNvPr id="14" name="Straight Arrow Connector 13">
              <a:extLst>
                <a:ext uri="{FF2B5EF4-FFF2-40B4-BE49-F238E27FC236}">
                  <a16:creationId xmlns:a16="http://schemas.microsoft.com/office/drawing/2014/main" id="{60818D4E-574A-124D-B6D0-EEA7EF579458}"/>
                </a:ext>
              </a:extLst>
            </p:cNvPr>
            <p:cNvCxnSpPr>
              <a:cxnSpLocks/>
              <a:stCxn id="16" idx="7"/>
              <a:endCxn id="12" idx="2"/>
            </p:cNvCxnSpPr>
            <p:nvPr/>
          </p:nvCxnSpPr>
          <p:spPr>
            <a:xfrm flipV="1">
              <a:off x="5813910" y="3395326"/>
              <a:ext cx="638726" cy="100627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7E78B1-8DB5-6D45-8C54-C1ABA9B90C5A}"/>
                </a:ext>
              </a:extLst>
            </p:cNvPr>
            <p:cNvCxnSpPr>
              <a:cxnSpLocks/>
              <a:stCxn id="13" idx="1"/>
              <a:endCxn id="16" idx="6"/>
            </p:cNvCxnSpPr>
            <p:nvPr/>
          </p:nvCxnSpPr>
          <p:spPr>
            <a:xfrm flipH="1">
              <a:off x="6116665" y="4556275"/>
              <a:ext cx="974698" cy="441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DFA2797-9E86-9042-85AA-EE2024D06536}"/>
                </a:ext>
              </a:extLst>
            </p:cNvPr>
            <p:cNvSpPr/>
            <p:nvPr/>
          </p:nvSpPr>
          <p:spPr>
            <a:xfrm>
              <a:off x="4049326" y="4154735"/>
              <a:ext cx="2067339" cy="168567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Merged &amp; linked dataset</a:t>
              </a:r>
            </a:p>
          </p:txBody>
        </p:sp>
        <p:cxnSp>
          <p:nvCxnSpPr>
            <p:cNvPr id="17" name="Straight Arrow Connector 16">
              <a:extLst>
                <a:ext uri="{FF2B5EF4-FFF2-40B4-BE49-F238E27FC236}">
                  <a16:creationId xmlns:a16="http://schemas.microsoft.com/office/drawing/2014/main" id="{0EA606C4-0815-664F-86CA-B3A9013C0627}"/>
                </a:ext>
              </a:extLst>
            </p:cNvPr>
            <p:cNvCxnSpPr>
              <a:cxnSpLocks/>
              <a:stCxn id="9" idx="3"/>
              <a:endCxn id="16" idx="2"/>
            </p:cNvCxnSpPr>
            <p:nvPr/>
          </p:nvCxnSpPr>
          <p:spPr>
            <a:xfrm>
              <a:off x="2846567" y="4432845"/>
              <a:ext cx="1202759" cy="564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E21C7E9-34D4-9049-BF30-EAC7BECDC896}"/>
                </a:ext>
              </a:extLst>
            </p:cNvPr>
            <p:cNvCxnSpPr>
              <a:cxnSpLocks/>
              <a:stCxn id="10" idx="3"/>
              <a:endCxn id="16" idx="3"/>
            </p:cNvCxnSpPr>
            <p:nvPr/>
          </p:nvCxnSpPr>
          <p:spPr>
            <a:xfrm flipV="1">
              <a:off x="2846567" y="5593549"/>
              <a:ext cx="1505514" cy="85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D829DEA-4DE5-2E43-9EC5-04EA27D3B81C}"/>
                </a:ext>
              </a:extLst>
            </p:cNvPr>
            <p:cNvCxnSpPr>
              <a:cxnSpLocks/>
              <a:stCxn id="11" idx="2"/>
              <a:endCxn id="16" idx="1"/>
            </p:cNvCxnSpPr>
            <p:nvPr/>
          </p:nvCxnSpPr>
          <p:spPr>
            <a:xfrm>
              <a:off x="3440086" y="3411195"/>
              <a:ext cx="911995" cy="990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CAD6DEE-2F8B-1E45-8BA9-A2CAD009D2CA}"/>
                </a:ext>
              </a:extLst>
            </p:cNvPr>
            <p:cNvSpPr/>
            <p:nvPr/>
          </p:nvSpPr>
          <p:spPr>
            <a:xfrm>
              <a:off x="7091363" y="5324143"/>
              <a:ext cx="2008367" cy="88259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bg1"/>
                  </a:solidFill>
                </a:rPr>
                <a:t>DSS/Medicaid</a:t>
              </a:r>
            </a:p>
            <a:p>
              <a:pPr algn="ctr"/>
              <a:r>
                <a:rPr lang="en-US" sz="1400" dirty="0">
                  <a:solidFill>
                    <a:schemeClr val="bg1"/>
                  </a:solidFill>
                </a:rPr>
                <a:t>(claims data)</a:t>
              </a:r>
            </a:p>
          </p:txBody>
        </p:sp>
        <p:cxnSp>
          <p:nvCxnSpPr>
            <p:cNvPr id="21" name="Straight Arrow Connector 20">
              <a:extLst>
                <a:ext uri="{FF2B5EF4-FFF2-40B4-BE49-F238E27FC236}">
                  <a16:creationId xmlns:a16="http://schemas.microsoft.com/office/drawing/2014/main" id="{89F914BE-E73E-BB44-AA51-4DC27E490693}"/>
                </a:ext>
              </a:extLst>
            </p:cNvPr>
            <p:cNvCxnSpPr>
              <a:cxnSpLocks/>
              <a:stCxn id="20" idx="1"/>
              <a:endCxn id="16" idx="5"/>
            </p:cNvCxnSpPr>
            <p:nvPr/>
          </p:nvCxnSpPr>
          <p:spPr>
            <a:xfrm flipH="1" flipV="1">
              <a:off x="5813910" y="5593549"/>
              <a:ext cx="1277453" cy="171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DFFBC033-321F-0A2C-185A-D3679EB6F26F}"/>
              </a:ext>
            </a:extLst>
          </p:cNvPr>
          <p:cNvSpPr/>
          <p:nvPr/>
        </p:nvSpPr>
        <p:spPr>
          <a:xfrm>
            <a:off x="0" y="5360313"/>
            <a:ext cx="9144000" cy="430887"/>
          </a:xfrm>
          <a:prstGeom prst="rect">
            <a:avLst/>
          </a:prstGeom>
        </p:spPr>
        <p:txBody>
          <a:bodyPr wrap="square">
            <a:spAutoFit/>
          </a:bodyPr>
          <a:lstStyle/>
          <a:p>
            <a:r>
              <a:rPr lang="en-US" sz="1100" baseline="30000" dirty="0"/>
              <a:t>1</a:t>
            </a:r>
            <a:r>
              <a:rPr lang="en-US" sz="1100" dirty="0"/>
              <a:t>Becker WC, Heimer R, Dormitzer CM, Doernberg M, D’Onofrio G, Grau LE, Hawk K, Lin HJ, Secora AM, Fiellin DA. Merging statewide data in a public/university collaboration to address opioid use disorder and overdose. Addiction science &amp; clinical practice. 2021 Dec;16(1):1-7.</a:t>
            </a:r>
          </a:p>
        </p:txBody>
      </p:sp>
    </p:spTree>
    <p:extLst>
      <p:ext uri="{BB962C8B-B14F-4D97-AF65-F5344CB8AC3E}">
        <p14:creationId xmlns:p14="http://schemas.microsoft.com/office/powerpoint/2010/main" val="4084295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464969"/>
            <a:ext cx="8326582" cy="1600200"/>
          </a:xfrm>
        </p:spPr>
        <p:txBody>
          <a:bodyPr>
            <a:noAutofit/>
          </a:bodyPr>
          <a:lstStyle/>
          <a:p>
            <a:pPr marL="0" indent="0">
              <a:buNone/>
            </a:pPr>
            <a:r>
              <a:rPr lang="en-US" b="1" dirty="0">
                <a:solidFill>
                  <a:schemeClr val="tx1"/>
                </a:solidFill>
                <a:latin typeface="Georgia" panose="02040502050405020303" pitchFamily="18" charset="0"/>
              </a:rPr>
              <a:t>Strategy #1: </a:t>
            </a:r>
            <a:r>
              <a:rPr lang="en-US" dirty="0">
                <a:solidFill>
                  <a:schemeClr val="tx1"/>
                </a:solidFill>
                <a:latin typeface="Georgia" panose="02040502050405020303" pitchFamily="18" charset="0"/>
              </a:rPr>
              <a:t>Grow the addiction specialty workforce in Connecticut.</a:t>
            </a:r>
          </a:p>
          <a:p>
            <a:pPr marL="0" indent="0">
              <a:buNone/>
            </a:pPr>
            <a:endParaRPr lang="en-US" b="1" dirty="0">
              <a:solidFill>
                <a:schemeClr val="tx1"/>
              </a:solidFill>
              <a:latin typeface="Georgia" panose="02040502050405020303" pitchFamily="18" charset="0"/>
            </a:endParaRPr>
          </a:p>
          <a:p>
            <a:pPr marL="0" indent="0">
              <a:buNone/>
            </a:pPr>
            <a:r>
              <a:rPr lang="en-US" b="1" dirty="0">
                <a:solidFill>
                  <a:schemeClr val="tx1"/>
                </a:solidFill>
                <a:latin typeface="Georgia" panose="02040502050405020303" pitchFamily="18" charset="0"/>
              </a:rPr>
              <a:t>Strategy #2:</a:t>
            </a:r>
            <a:r>
              <a:rPr lang="en-US" dirty="0">
                <a:solidFill>
                  <a:schemeClr val="tx1"/>
                </a:solidFill>
                <a:latin typeface="Georgia" panose="02040502050405020303" pitchFamily="18" charset="0"/>
              </a:rPr>
              <a:t> Improve non-specialist addiction training within the medical, mental health, and behavioral health care workforce. </a:t>
            </a:r>
          </a:p>
          <a:p>
            <a:pPr marL="0" indent="0">
              <a:buNone/>
            </a:pPr>
            <a:endParaRPr lang="en-US" dirty="0">
              <a:solidFill>
                <a:schemeClr val="tx1"/>
              </a:solidFill>
              <a:latin typeface="Georgia" panose="02040502050405020303" pitchFamily="18" charset="0"/>
            </a:endParaRPr>
          </a:p>
          <a:p>
            <a:pPr marL="0" indent="0">
              <a:buNone/>
            </a:pPr>
            <a:r>
              <a:rPr lang="en-US" b="1" dirty="0">
                <a:solidFill>
                  <a:schemeClr val="tx1"/>
                </a:solidFill>
                <a:latin typeface="Georgia" panose="02040502050405020303" pitchFamily="18" charset="0"/>
              </a:rPr>
              <a:t>Strategy #3:</a:t>
            </a:r>
            <a:r>
              <a:rPr lang="en-US" dirty="0">
                <a:solidFill>
                  <a:schemeClr val="tx1"/>
                </a:solidFill>
                <a:latin typeface="Georgia" panose="02040502050405020303" pitchFamily="18" charset="0"/>
              </a:rPr>
              <a:t> Increase the harm reduction workforce in Connecticut.</a:t>
            </a:r>
          </a:p>
          <a:p>
            <a:pPr marL="0" indent="0">
              <a:buNone/>
            </a:pPr>
            <a:endParaRPr lang="en-US" sz="18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r>
              <a:rPr lang="en-US" sz="2200" dirty="0">
                <a:solidFill>
                  <a:schemeClr val="tx1"/>
                </a:solidFill>
                <a:latin typeface="Georgia" panose="02040502050405020303" pitchFamily="18" charset="0"/>
              </a:rPr>
              <a:t> </a:t>
            </a: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267237" y="276237"/>
            <a:ext cx="8839200" cy="1046440"/>
          </a:xfrm>
          <a:prstGeom prst="rect">
            <a:avLst/>
          </a:prstGeom>
          <a:noFill/>
        </p:spPr>
        <p:txBody>
          <a:bodyPr wrap="square" rtlCol="0">
            <a:spAutoFit/>
          </a:bodyPr>
          <a:lstStyle/>
          <a:p>
            <a:r>
              <a:rPr lang="en-US" sz="1900" b="1" dirty="0">
                <a:solidFill>
                  <a:schemeClr val="bg1"/>
                </a:solidFill>
              </a:rPr>
              <a:t>Priority 4: </a:t>
            </a:r>
            <a:r>
              <a:rPr lang="en-US" sz="1900" b="1" dirty="0">
                <a:solidFill>
                  <a:schemeClr val="bg1"/>
                </a:solidFill>
                <a:latin typeface="Georgia" panose="02040502050405020303" pitchFamily="18" charset="0"/>
              </a:rPr>
              <a:t>Invest in Training and Support to Increase the Size of the Addiction Workforce and Help Non-Specialists Provide Services </a:t>
            </a:r>
          </a:p>
          <a:p>
            <a:endParaRPr lang="en-US" sz="2400" b="1" dirty="0">
              <a:solidFill>
                <a:schemeClr val="bg1"/>
              </a:solidFill>
            </a:endParaRP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268209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464969"/>
            <a:ext cx="8326582" cy="1600200"/>
          </a:xfrm>
        </p:spPr>
        <p:txBody>
          <a:bodyPr>
            <a:noAutofit/>
          </a:bodyPr>
          <a:lstStyle/>
          <a:p>
            <a:pPr marL="0" indent="0">
              <a:buNone/>
            </a:pPr>
            <a:r>
              <a:rPr lang="en-US" sz="1500" b="1" i="1" dirty="0">
                <a:solidFill>
                  <a:schemeClr val="tx1"/>
                </a:solidFill>
                <a:latin typeface="Georgia" panose="02040502050405020303" pitchFamily="18" charset="0"/>
              </a:rPr>
              <a:t>Primary Prevention</a:t>
            </a:r>
          </a:p>
          <a:p>
            <a:r>
              <a:rPr lang="en-US" sz="1500" b="1" dirty="0">
                <a:solidFill>
                  <a:schemeClr val="tx1"/>
                </a:solidFill>
                <a:latin typeface="Georgia" panose="02040502050405020303" pitchFamily="18" charset="0"/>
              </a:rPr>
              <a:t>Strategy #1: </a:t>
            </a:r>
            <a:r>
              <a:rPr lang="en-US" sz="1500" dirty="0">
                <a:solidFill>
                  <a:schemeClr val="tx1"/>
                </a:solidFill>
                <a:latin typeface="Georgia" panose="02040502050405020303" pitchFamily="18" charset="0"/>
              </a:rPr>
              <a:t>Fund primary prevention of opioid use among youth</a:t>
            </a:r>
          </a:p>
          <a:p>
            <a:r>
              <a:rPr lang="en-US" sz="1500" b="1" dirty="0">
                <a:solidFill>
                  <a:schemeClr val="tx1"/>
                </a:solidFill>
                <a:latin typeface="Georgia" panose="02040502050405020303" pitchFamily="18" charset="0"/>
              </a:rPr>
              <a:t>Strategy #2: </a:t>
            </a:r>
            <a:r>
              <a:rPr lang="en-US" sz="1500" dirty="0">
                <a:solidFill>
                  <a:schemeClr val="tx1"/>
                </a:solidFill>
                <a:latin typeface="Georgia" panose="02040502050405020303" pitchFamily="18" charset="0"/>
              </a:rPr>
              <a:t>Expand access to programs that address social determinants of health and community mental health to decrease opioid initiation and progression to OUD</a:t>
            </a:r>
          </a:p>
          <a:p>
            <a:r>
              <a:rPr lang="en-US" sz="1500" b="1" dirty="0">
                <a:solidFill>
                  <a:schemeClr val="tx1"/>
                </a:solidFill>
                <a:latin typeface="Georgia" panose="02040502050405020303" pitchFamily="18" charset="0"/>
              </a:rPr>
              <a:t>Strategy #3:</a:t>
            </a:r>
            <a:r>
              <a:rPr lang="en-US" sz="1500" dirty="0">
                <a:solidFill>
                  <a:schemeClr val="tx1"/>
                </a:solidFill>
                <a:latin typeface="Georgia" panose="02040502050405020303" pitchFamily="18" charset="0"/>
              </a:rPr>
              <a:t> Support safe opioid prescribing, limit diversion of prescription opioids, and decrease the transition to OUD in those receiving chronic long-term opioids</a:t>
            </a:r>
          </a:p>
          <a:p>
            <a:pPr marL="0" indent="0">
              <a:buNone/>
            </a:pPr>
            <a:endParaRPr lang="en-US" sz="1500" b="1" i="1" dirty="0">
              <a:solidFill>
                <a:schemeClr val="tx1"/>
              </a:solidFill>
              <a:latin typeface="Georgia" panose="02040502050405020303" pitchFamily="18" charset="0"/>
            </a:endParaRPr>
          </a:p>
          <a:p>
            <a:pPr marL="0" indent="0">
              <a:buNone/>
            </a:pPr>
            <a:r>
              <a:rPr lang="en-US" sz="1500" b="1" i="1" dirty="0">
                <a:solidFill>
                  <a:schemeClr val="tx1"/>
                </a:solidFill>
                <a:latin typeface="Georgia" panose="02040502050405020303" pitchFamily="18" charset="0"/>
              </a:rPr>
              <a:t>Secondary Prevention</a:t>
            </a:r>
          </a:p>
          <a:p>
            <a:r>
              <a:rPr lang="en-US" sz="1500" b="1" dirty="0">
                <a:solidFill>
                  <a:schemeClr val="tx1"/>
                </a:solidFill>
                <a:latin typeface="Georgia" panose="02040502050405020303" pitchFamily="18" charset="0"/>
              </a:rPr>
              <a:t>Strategy #4: </a:t>
            </a:r>
            <a:r>
              <a:rPr lang="en-US" sz="1500" dirty="0">
                <a:solidFill>
                  <a:schemeClr val="tx1"/>
                </a:solidFill>
                <a:latin typeface="Georgia" panose="02040502050405020303" pitchFamily="18" charset="0"/>
              </a:rPr>
              <a:t>Expand access to MOUD treatment with special attention to access for youth and young adults and individuals with co-occurring psychiatric disorders. </a:t>
            </a:r>
          </a:p>
          <a:p>
            <a:r>
              <a:rPr lang="en-US" sz="1500" b="1" dirty="0">
                <a:solidFill>
                  <a:schemeClr val="tx1"/>
                </a:solidFill>
                <a:latin typeface="Georgia" panose="02040502050405020303" pitchFamily="18" charset="0"/>
              </a:rPr>
              <a:t>Strategy #5:</a:t>
            </a:r>
            <a:r>
              <a:rPr lang="en-US" sz="1500" dirty="0">
                <a:solidFill>
                  <a:schemeClr val="tx1"/>
                </a:solidFill>
                <a:latin typeface="Georgia" panose="02040502050405020303" pitchFamily="18" charset="0"/>
              </a:rPr>
              <a:t> Provide multimodal chronic pain treatment. </a:t>
            </a:r>
          </a:p>
          <a:p>
            <a:r>
              <a:rPr lang="en-US" sz="1500" b="1" dirty="0">
                <a:solidFill>
                  <a:schemeClr val="tx1"/>
                </a:solidFill>
                <a:latin typeface="Georgia" panose="02040502050405020303" pitchFamily="18" charset="0"/>
              </a:rPr>
              <a:t>Strategy #6: </a:t>
            </a:r>
            <a:r>
              <a:rPr lang="en-US" sz="1500" dirty="0">
                <a:solidFill>
                  <a:schemeClr val="tx1"/>
                </a:solidFill>
                <a:latin typeface="Georgia" panose="02040502050405020303" pitchFamily="18" charset="0"/>
              </a:rPr>
              <a:t>Prevent injection-related infections.</a:t>
            </a:r>
          </a:p>
          <a:p>
            <a:pPr marL="0" indent="0">
              <a:buNone/>
            </a:pPr>
            <a:endParaRPr lang="en-US" sz="1500" dirty="0">
              <a:solidFill>
                <a:schemeClr val="tx1"/>
              </a:solidFill>
              <a:latin typeface="Georgia" panose="02040502050405020303" pitchFamily="18" charset="0"/>
            </a:endParaRPr>
          </a:p>
          <a:p>
            <a:pPr marL="0" indent="0">
              <a:buNone/>
            </a:pPr>
            <a:r>
              <a:rPr lang="en-US" sz="1500" b="1" i="1" dirty="0">
                <a:solidFill>
                  <a:schemeClr val="tx1"/>
                </a:solidFill>
                <a:latin typeface="Georgia" panose="02040502050405020303" pitchFamily="18" charset="0"/>
              </a:rPr>
              <a:t>Tertiary Prevention</a:t>
            </a:r>
          </a:p>
          <a:p>
            <a:r>
              <a:rPr lang="en-US" sz="1500" b="1" dirty="0">
                <a:solidFill>
                  <a:schemeClr val="tx1"/>
                </a:solidFill>
                <a:latin typeface="Georgia" panose="02040502050405020303" pitchFamily="18" charset="0"/>
              </a:rPr>
              <a:t>Strategy #5: </a:t>
            </a:r>
            <a:r>
              <a:rPr lang="en-US" sz="1500" dirty="0">
                <a:solidFill>
                  <a:schemeClr val="tx1"/>
                </a:solidFill>
                <a:latin typeface="Georgia" panose="02040502050405020303" pitchFamily="18" charset="0"/>
              </a:rPr>
              <a:t>Expand access to naloxone, syringe services, and other harm reduction services</a:t>
            </a:r>
          </a:p>
          <a:p>
            <a:pPr marL="0" indent="0">
              <a:buNone/>
            </a:pPr>
            <a:endParaRPr lang="en-US" sz="1600" dirty="0">
              <a:solidFill>
                <a:schemeClr val="tx1"/>
              </a:solidFill>
              <a:latin typeface="Georgia" panose="02040502050405020303" pitchFamily="18" charset="0"/>
            </a:endParaRPr>
          </a:p>
          <a:p>
            <a:pPr marL="0" indent="0">
              <a:buNone/>
            </a:pPr>
            <a:endParaRPr lang="en-US" sz="1600" dirty="0">
              <a:solidFill>
                <a:schemeClr val="tx1"/>
              </a:solidFill>
              <a:latin typeface="Georgia" panose="02040502050405020303" pitchFamily="18" charset="0"/>
            </a:endParaRPr>
          </a:p>
          <a:p>
            <a:pPr marL="0" indent="0">
              <a:buNone/>
            </a:pPr>
            <a:endParaRPr lang="en-US" sz="1600" dirty="0">
              <a:solidFill>
                <a:schemeClr val="tx1"/>
              </a:solidFill>
              <a:latin typeface="Georgia" panose="02040502050405020303" pitchFamily="18" charset="0"/>
            </a:endParaRPr>
          </a:p>
          <a:p>
            <a:pPr marL="0" indent="0">
              <a:buNone/>
            </a:pPr>
            <a:r>
              <a:rPr lang="en-US" sz="1600" dirty="0">
                <a:solidFill>
                  <a:schemeClr val="tx1"/>
                </a:solidFill>
                <a:latin typeface="Georgia" panose="02040502050405020303" pitchFamily="18" charset="0"/>
              </a:rPr>
              <a:t> </a:t>
            </a:r>
          </a:p>
          <a:p>
            <a:pPr marL="0" indent="0">
              <a:buNone/>
            </a:pPr>
            <a:endParaRPr lang="en-US" sz="1600" dirty="0">
              <a:solidFill>
                <a:schemeClr val="tx1"/>
              </a:solidFill>
              <a:latin typeface="Georgia" panose="02040502050405020303" pitchFamily="18" charset="0"/>
            </a:endParaRPr>
          </a:p>
          <a:p>
            <a:pPr marL="0" indent="0">
              <a:buNone/>
            </a:pPr>
            <a:endParaRPr lang="en-US" sz="16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281591"/>
            <a:ext cx="8839200" cy="677108"/>
          </a:xfrm>
          <a:prstGeom prst="rect">
            <a:avLst/>
          </a:prstGeom>
          <a:noFill/>
        </p:spPr>
        <p:txBody>
          <a:bodyPr wrap="square" rtlCol="0">
            <a:spAutoFit/>
          </a:bodyPr>
          <a:lstStyle/>
          <a:p>
            <a:r>
              <a:rPr lang="en-US" sz="1900" b="1" dirty="0">
                <a:solidFill>
                  <a:schemeClr val="bg1"/>
                </a:solidFill>
              </a:rPr>
              <a:t>Priority 5: Simultaneously Deploy and Evaluate select primary, secondary, and tertiary prevention strategies</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361161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36418" y="1447800"/>
            <a:ext cx="8326582" cy="1600200"/>
          </a:xfrm>
        </p:spPr>
        <p:txBody>
          <a:bodyPr>
            <a:noAutofit/>
          </a:bodyPr>
          <a:lstStyle/>
          <a:p>
            <a:r>
              <a:rPr lang="en-US" sz="2400" dirty="0">
                <a:solidFill>
                  <a:schemeClr val="tx1"/>
                </a:solidFill>
                <a:latin typeface="Georgia" panose="02040502050405020303" pitchFamily="18" charset="0"/>
              </a:rPr>
              <a:t>CORE Team</a:t>
            </a:r>
          </a:p>
          <a:p>
            <a:pPr algn="just"/>
            <a:r>
              <a:rPr lang="en-US" sz="2400" dirty="0">
                <a:solidFill>
                  <a:schemeClr val="tx1"/>
                </a:solidFill>
                <a:latin typeface="Georgia" panose="02040502050405020303" pitchFamily="18" charset="0"/>
              </a:rPr>
              <a:t>2024 CORE Report Funding Priorities</a:t>
            </a:r>
          </a:p>
          <a:p>
            <a:pPr lvl="1" algn="just"/>
            <a:r>
              <a:rPr lang="en-US" sz="2200" dirty="0">
                <a:solidFill>
                  <a:schemeClr val="tx1"/>
                </a:solidFill>
                <a:latin typeface="Georgia" panose="02040502050405020303" pitchFamily="18" charset="0"/>
              </a:rPr>
              <a:t>Guiding Frameworks</a:t>
            </a:r>
          </a:p>
          <a:p>
            <a:pPr lvl="1" algn="just"/>
            <a:r>
              <a:rPr lang="en-US" sz="2200" dirty="0">
                <a:solidFill>
                  <a:schemeClr val="tx1"/>
                </a:solidFill>
                <a:latin typeface="Georgia" panose="02040502050405020303" pitchFamily="18" charset="0"/>
              </a:rPr>
              <a:t>Methods</a:t>
            </a:r>
          </a:p>
          <a:p>
            <a:pPr lvl="1" algn="just"/>
            <a:r>
              <a:rPr lang="en-US" sz="2200" dirty="0">
                <a:solidFill>
                  <a:schemeClr val="tx1"/>
                </a:solidFill>
                <a:latin typeface="Georgia" panose="02040502050405020303" pitchFamily="18" charset="0"/>
              </a:rPr>
              <a:t>Priorities 1-7 Summaries</a:t>
            </a:r>
          </a:p>
          <a:p>
            <a:pPr algn="just"/>
            <a:r>
              <a:rPr lang="en-US" sz="2400" dirty="0">
                <a:solidFill>
                  <a:schemeClr val="tx1"/>
                </a:solidFill>
                <a:latin typeface="Georgia" panose="02040502050405020303" pitchFamily="18" charset="0"/>
              </a:rPr>
              <a:t>Appendices</a:t>
            </a:r>
          </a:p>
          <a:p>
            <a:pPr lvl="1" algn="just"/>
            <a:r>
              <a:rPr lang="en-US" sz="2000" dirty="0">
                <a:solidFill>
                  <a:schemeClr val="tx1"/>
                </a:solidFill>
                <a:latin typeface="Georgia" panose="02040502050405020303" pitchFamily="18" charset="0"/>
              </a:rPr>
              <a:t>Model Programs for OSAC To Highly Consider Funding to Replicate in Connecticut</a:t>
            </a:r>
          </a:p>
          <a:p>
            <a:pPr lvl="1" algn="just"/>
            <a:r>
              <a:rPr lang="en-US" sz="2000" dirty="0">
                <a:solidFill>
                  <a:schemeClr val="tx1"/>
                </a:solidFill>
                <a:latin typeface="Georgia" panose="02040502050405020303" pitchFamily="18" charset="0"/>
              </a:rPr>
              <a:t>Strategies that Should Not Receive Expanded Funding</a:t>
            </a:r>
            <a:endParaRPr lang="en-US" sz="2200" dirty="0">
              <a:solidFill>
                <a:schemeClr val="tx1"/>
              </a:solidFill>
              <a:latin typeface="Georgia" panose="02040502050405020303" pitchFamily="18" charset="0"/>
            </a:endParaRPr>
          </a:p>
          <a:p>
            <a:pPr lvl="1" algn="just"/>
            <a:r>
              <a:rPr lang="en-US" sz="2000" dirty="0">
                <a:solidFill>
                  <a:schemeClr val="tx1"/>
                </a:solidFill>
                <a:latin typeface="Georgia" panose="02040502050405020303" pitchFamily="18" charset="0"/>
              </a:rPr>
              <a:t>Public Comments on the CORE Report Draft That Require Regulatory or Statutory Change </a:t>
            </a: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523220"/>
          </a:xfrm>
          <a:prstGeom prst="rect">
            <a:avLst/>
          </a:prstGeom>
          <a:noFill/>
        </p:spPr>
        <p:txBody>
          <a:bodyPr wrap="square" rtlCol="0">
            <a:spAutoFit/>
          </a:bodyPr>
          <a:lstStyle/>
          <a:p>
            <a:r>
              <a:rPr lang="en-US" sz="2800" b="1" dirty="0">
                <a:solidFill>
                  <a:schemeClr val="bg1"/>
                </a:solidFill>
              </a:rPr>
              <a:t>Overview</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245322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464969"/>
            <a:ext cx="8326582" cy="1600200"/>
          </a:xfrm>
        </p:spPr>
        <p:txBody>
          <a:bodyPr>
            <a:noAutofit/>
          </a:bodyPr>
          <a:lstStyle/>
          <a:p>
            <a:pPr marL="0" indent="0">
              <a:buNone/>
            </a:pPr>
            <a:r>
              <a:rPr lang="en-US" b="1" dirty="0">
                <a:solidFill>
                  <a:schemeClr val="tx1"/>
                </a:solidFill>
                <a:latin typeface="Georgia" panose="02040502050405020303" pitchFamily="18" charset="0"/>
              </a:rPr>
              <a:t>Strategy #1: </a:t>
            </a:r>
            <a:r>
              <a:rPr lang="en-US" dirty="0">
                <a:solidFill>
                  <a:schemeClr val="tx1"/>
                </a:solidFill>
                <a:latin typeface="Georgia" panose="02040502050405020303" pitchFamily="18" charset="0"/>
              </a:rPr>
              <a:t>Expand educational efforts regarding substance use, OUD, MOUD, and harm reduction strategies, to increase dissemination of accurate, evidence-based, non-stigmatizing information among health professionals and the public. </a:t>
            </a:r>
          </a:p>
          <a:p>
            <a:pPr marL="0" indent="0">
              <a:buNone/>
            </a:pPr>
            <a:endParaRPr lang="en-US" dirty="0">
              <a:solidFill>
                <a:schemeClr val="tx1"/>
              </a:solidFill>
              <a:latin typeface="Georgia" panose="02040502050405020303" pitchFamily="18" charset="0"/>
            </a:endParaRPr>
          </a:p>
          <a:p>
            <a:pPr marL="0" indent="0">
              <a:buNone/>
            </a:pPr>
            <a:r>
              <a:rPr lang="en-US" b="1" dirty="0">
                <a:solidFill>
                  <a:schemeClr val="tx1"/>
                </a:solidFill>
                <a:latin typeface="Georgia" panose="02040502050405020303" pitchFamily="18" charset="0"/>
              </a:rPr>
              <a:t>Strategy #2:</a:t>
            </a:r>
            <a:r>
              <a:rPr lang="en-US" dirty="0">
                <a:solidFill>
                  <a:schemeClr val="tx1"/>
                </a:solidFill>
                <a:latin typeface="Georgia" panose="02040502050405020303" pitchFamily="18" charset="0"/>
              </a:rPr>
              <a:t> Increase targeted educational efforts regarding substance use, OUD, and MOUD, and harm reduction to increase dissemination of accurate, evidence-based, non-stigmatizing information for individuals who interact with PWUD and those with SUD, including, but not limited to, health professionals (doctors, nurses, pharmacists, etc.) and first responders (police officers, fire fighters, EMS). </a:t>
            </a: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r>
              <a:rPr lang="en-US" sz="2200" dirty="0">
                <a:solidFill>
                  <a:schemeClr val="tx1"/>
                </a:solidFill>
                <a:latin typeface="Georgia" panose="02040502050405020303" pitchFamily="18" charset="0"/>
              </a:rPr>
              <a:t> </a:t>
            </a: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228600"/>
            <a:ext cx="8839200" cy="1815882"/>
          </a:xfrm>
          <a:prstGeom prst="rect">
            <a:avLst/>
          </a:prstGeom>
          <a:noFill/>
        </p:spPr>
        <p:txBody>
          <a:bodyPr wrap="square" rtlCol="0">
            <a:spAutoFit/>
          </a:bodyPr>
          <a:lstStyle/>
          <a:p>
            <a:r>
              <a:rPr lang="en-US" sz="2000" b="1" dirty="0">
                <a:solidFill>
                  <a:schemeClr val="bg1"/>
                </a:solidFill>
              </a:rPr>
              <a:t>Priority 6: </a:t>
            </a:r>
            <a:r>
              <a:rPr lang="en-US" sz="2000" b="1" dirty="0">
                <a:solidFill>
                  <a:schemeClr val="bg1"/>
                </a:solidFill>
                <a:latin typeface="Georgia" panose="02040502050405020303" pitchFamily="18" charset="0"/>
              </a:rPr>
              <a:t>Invest in Efforts to Reduce Community Stigma Against Opioid Use Disorder and Opioid Use Disorder Treatments </a:t>
            </a:r>
          </a:p>
          <a:p>
            <a:endParaRPr lang="en-US" sz="2400" b="1" dirty="0">
              <a:solidFill>
                <a:schemeClr val="bg1"/>
              </a:solidFill>
              <a:latin typeface="Georgia" panose="02040502050405020303" pitchFamily="18" charset="0"/>
            </a:endParaRPr>
          </a:p>
          <a:p>
            <a:endParaRPr lang="en-US" sz="2400" b="1" dirty="0">
              <a:solidFill>
                <a:schemeClr val="bg1"/>
              </a:solidFill>
              <a:latin typeface="Georgia" panose="02040502050405020303" pitchFamily="18" charset="0"/>
            </a:endParaRPr>
          </a:p>
          <a:p>
            <a:endParaRPr lang="en-US" sz="2400" b="1" dirty="0">
              <a:solidFill>
                <a:schemeClr val="bg1"/>
              </a:solidFill>
            </a:endParaRP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2778756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464969"/>
            <a:ext cx="8326582" cy="1600200"/>
          </a:xfrm>
        </p:spPr>
        <p:txBody>
          <a:bodyPr>
            <a:noAutofit/>
          </a:bodyPr>
          <a:lstStyle/>
          <a:p>
            <a:pPr marL="0" indent="0">
              <a:buNone/>
            </a:pPr>
            <a:endParaRPr lang="en-US" sz="18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a:p>
            <a:pPr marL="0" indent="0">
              <a:buNone/>
            </a:pPr>
            <a:r>
              <a:rPr lang="en-US" sz="2200" dirty="0">
                <a:solidFill>
                  <a:schemeClr val="tx1"/>
                </a:solidFill>
                <a:latin typeface="Georgia" panose="02040502050405020303" pitchFamily="18" charset="0"/>
              </a:rPr>
              <a:t> </a:t>
            </a:r>
          </a:p>
          <a:p>
            <a:pPr marL="0" indent="0">
              <a:buNone/>
            </a:pPr>
            <a:endParaRPr lang="en-US" sz="22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152400"/>
            <a:ext cx="8686800" cy="830997"/>
          </a:xfrm>
          <a:prstGeom prst="rect">
            <a:avLst/>
          </a:prstGeom>
          <a:noFill/>
        </p:spPr>
        <p:txBody>
          <a:bodyPr wrap="square" rtlCol="0">
            <a:spAutoFit/>
          </a:bodyPr>
          <a:lstStyle/>
          <a:p>
            <a:r>
              <a:rPr lang="en-US" sz="2400" b="1" dirty="0">
                <a:solidFill>
                  <a:schemeClr val="bg1"/>
                </a:solidFill>
              </a:rPr>
              <a:t>Priority 7: Address Social Determinants and Structural Needs of At-Risk and Impacted Populations</a:t>
            </a:r>
            <a:endParaRPr lang="en-US" sz="2400" b="1" dirty="0">
              <a:solidFill>
                <a:schemeClr val="bg1"/>
              </a:solidFill>
              <a:latin typeface="Georgia" panose="02040502050405020303" pitchFamily="18" charset="0"/>
            </a:endParaRP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
        <p:nvSpPr>
          <p:cNvPr id="7" name="Content Placeholder 2">
            <a:extLst>
              <a:ext uri="{FF2B5EF4-FFF2-40B4-BE49-F238E27FC236}">
                <a16:creationId xmlns:a16="http://schemas.microsoft.com/office/drawing/2014/main" id="{940DD7B9-4125-A345-8F98-8F7D7D9D59ED}"/>
              </a:ext>
            </a:extLst>
          </p:cNvPr>
          <p:cNvSpPr txBox="1">
            <a:spLocks/>
          </p:cNvSpPr>
          <p:nvPr/>
        </p:nvSpPr>
        <p:spPr bwMode="auto">
          <a:xfrm>
            <a:off x="484909" y="1593501"/>
            <a:ext cx="8326582"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a:lstStyle>
          <a:p>
            <a:pPr marL="0" indent="0">
              <a:buNone/>
            </a:pPr>
            <a:r>
              <a:rPr lang="en-US" b="1" kern="0" dirty="0">
                <a:solidFill>
                  <a:schemeClr val="tx1"/>
                </a:solidFill>
                <a:latin typeface="Georgia" panose="02040502050405020303" pitchFamily="18" charset="0"/>
              </a:rPr>
              <a:t>Strategy #1: </a:t>
            </a:r>
            <a:r>
              <a:rPr lang="en-US" kern="0" dirty="0">
                <a:solidFill>
                  <a:schemeClr val="tx1"/>
                </a:solidFill>
                <a:latin typeface="Georgia" panose="02040502050405020303" pitchFamily="18" charset="0"/>
              </a:rPr>
              <a:t>Ensure that all individuals at risk for overdose have access to comprehensive social wraparound services including transportation, insurance, employment services, and childcare. </a:t>
            </a:r>
          </a:p>
          <a:p>
            <a:pPr marL="0" indent="0">
              <a:buNone/>
            </a:pPr>
            <a:endParaRPr lang="en-US" kern="0" dirty="0">
              <a:solidFill>
                <a:schemeClr val="tx1"/>
              </a:solidFill>
              <a:latin typeface="Georgia" panose="02040502050405020303" pitchFamily="18" charset="0"/>
            </a:endParaRPr>
          </a:p>
          <a:p>
            <a:pPr marL="0" marR="0" indent="0" algn="just">
              <a:spcBef>
                <a:spcPts val="0"/>
              </a:spcBef>
              <a:spcAft>
                <a:spcPts val="0"/>
              </a:spcAft>
              <a:buNone/>
            </a:pPr>
            <a:r>
              <a:rPr lang="en-US" b="1" kern="0" dirty="0">
                <a:solidFill>
                  <a:schemeClr val="tx1"/>
                </a:solidFill>
                <a:latin typeface="Georgia" panose="02040502050405020303" pitchFamily="18" charset="0"/>
              </a:rPr>
              <a:t>Strategy #2: </a:t>
            </a:r>
            <a:r>
              <a:rPr lang="en-US" kern="0" dirty="0">
                <a:solidFill>
                  <a:schemeClr val="tx1"/>
                </a:solidFill>
                <a:latin typeface="Georgia" panose="02040502050405020303" pitchFamily="18" charset="0"/>
              </a:rPr>
              <a:t>Ensure that individuals at risk of overdose engaging in addiction treatment have access to behavioral health services including low-barrier psychiatric care.</a:t>
            </a:r>
          </a:p>
          <a:p>
            <a:pPr marL="0" marR="0" indent="0" algn="just">
              <a:spcBef>
                <a:spcPts val="0"/>
              </a:spcBef>
              <a:spcAft>
                <a:spcPts val="0"/>
              </a:spcAft>
              <a:buNone/>
            </a:pPr>
            <a:endParaRPr lang="en-US" sz="2200" kern="0" dirty="0">
              <a:solidFill>
                <a:schemeClr val="tx1"/>
              </a:solidFill>
              <a:latin typeface="Georgia" panose="02040502050405020303" pitchFamily="18" charset="0"/>
            </a:endParaRPr>
          </a:p>
          <a:p>
            <a:pPr marL="0" indent="0" algn="just">
              <a:spcBef>
                <a:spcPts val="0"/>
              </a:spcBef>
              <a:spcAft>
                <a:spcPts val="0"/>
              </a:spcAft>
              <a:buNone/>
            </a:pPr>
            <a:r>
              <a:rPr lang="en-US" sz="2200" b="1" kern="0" dirty="0">
                <a:solidFill>
                  <a:schemeClr val="tx1"/>
                </a:solidFill>
                <a:latin typeface="Georgia" panose="02040502050405020303" pitchFamily="18" charset="0"/>
              </a:rPr>
              <a:t>Strategy #3: </a:t>
            </a:r>
            <a:r>
              <a:rPr lang="en-US" sz="2200" kern="0" dirty="0">
                <a:solidFill>
                  <a:schemeClr val="tx1"/>
                </a:solidFill>
                <a:latin typeface="Georgia" panose="02040502050405020303" pitchFamily="18" charset="0"/>
              </a:rPr>
              <a:t>Provide affordable supportive and transitional housing for people with SUD</a:t>
            </a:r>
          </a:p>
          <a:p>
            <a:pPr marL="0" indent="0" algn="just">
              <a:spcBef>
                <a:spcPts val="0"/>
              </a:spcBef>
              <a:spcAft>
                <a:spcPts val="0"/>
              </a:spcAft>
              <a:buNone/>
            </a:pPr>
            <a:endParaRPr lang="en-US" sz="2200" kern="0" dirty="0">
              <a:solidFill>
                <a:schemeClr val="tx1"/>
              </a:solidFill>
              <a:latin typeface="Georgia" panose="02040502050405020303" pitchFamily="18" charset="0"/>
            </a:endParaRPr>
          </a:p>
          <a:p>
            <a:pPr marL="0" indent="0">
              <a:buFontTx/>
              <a:buNone/>
            </a:pPr>
            <a:endParaRPr lang="en-US" sz="2200" kern="0" dirty="0">
              <a:solidFill>
                <a:schemeClr val="tx1"/>
              </a:solidFill>
              <a:latin typeface="Georgia" panose="02040502050405020303" pitchFamily="18" charset="0"/>
            </a:endParaRPr>
          </a:p>
          <a:p>
            <a:pPr marL="0" indent="0">
              <a:buFontTx/>
              <a:buNone/>
            </a:pPr>
            <a:r>
              <a:rPr lang="en-US" sz="2200" kern="0" dirty="0">
                <a:solidFill>
                  <a:schemeClr val="tx1"/>
                </a:solidFill>
                <a:latin typeface="Georgia" panose="02040502050405020303" pitchFamily="18" charset="0"/>
              </a:rPr>
              <a:t> </a:t>
            </a:r>
          </a:p>
          <a:p>
            <a:pPr marL="0" indent="0">
              <a:buFontTx/>
              <a:buNone/>
            </a:pPr>
            <a:endParaRPr lang="en-US" sz="2200" kern="0" dirty="0">
              <a:solidFill>
                <a:schemeClr val="tx1"/>
              </a:solidFill>
              <a:latin typeface="Georgia" panose="02040502050405020303" pitchFamily="18" charset="0"/>
            </a:endParaRPr>
          </a:p>
          <a:p>
            <a:pPr marL="0" indent="0">
              <a:buFontTx/>
              <a:buNone/>
            </a:pPr>
            <a:endParaRPr lang="en-US" sz="2200" kern="0" dirty="0">
              <a:solidFill>
                <a:schemeClr val="tx1"/>
              </a:solidFill>
              <a:latin typeface="Georgia" panose="02040502050405020303" pitchFamily="18" charset="0"/>
            </a:endParaRPr>
          </a:p>
        </p:txBody>
      </p:sp>
    </p:spTree>
    <p:extLst>
      <p:ext uri="{BB962C8B-B14F-4D97-AF65-F5344CB8AC3E}">
        <p14:creationId xmlns:p14="http://schemas.microsoft.com/office/powerpoint/2010/main" val="729878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36418" y="1447800"/>
            <a:ext cx="8326582" cy="1600200"/>
          </a:xfrm>
        </p:spPr>
        <p:txBody>
          <a:bodyPr>
            <a:noAutofit/>
          </a:bodyPr>
          <a:lstStyle/>
          <a:p>
            <a:r>
              <a:rPr lang="en-US" sz="2400" dirty="0">
                <a:solidFill>
                  <a:schemeClr val="tx1"/>
                </a:solidFill>
                <a:latin typeface="Georgia" panose="02040502050405020303" pitchFamily="18" charset="0"/>
              </a:rPr>
              <a:t>CORE Team</a:t>
            </a:r>
          </a:p>
          <a:p>
            <a:pPr algn="just"/>
            <a:r>
              <a:rPr lang="en-US" sz="2400" dirty="0">
                <a:solidFill>
                  <a:schemeClr val="tx1"/>
                </a:solidFill>
                <a:latin typeface="Georgia" panose="02040502050405020303" pitchFamily="18" charset="0"/>
              </a:rPr>
              <a:t>2024 CORE Report Funding Priorities</a:t>
            </a:r>
          </a:p>
          <a:p>
            <a:pPr lvl="1" algn="just"/>
            <a:r>
              <a:rPr lang="en-US" sz="2200" dirty="0">
                <a:solidFill>
                  <a:schemeClr val="tx1"/>
                </a:solidFill>
                <a:latin typeface="Georgia" panose="02040502050405020303" pitchFamily="18" charset="0"/>
              </a:rPr>
              <a:t>Guiding Frameworks</a:t>
            </a:r>
          </a:p>
          <a:p>
            <a:pPr lvl="1" algn="just"/>
            <a:r>
              <a:rPr lang="en-US" sz="2200" dirty="0">
                <a:solidFill>
                  <a:schemeClr val="tx1"/>
                </a:solidFill>
                <a:latin typeface="Georgia" panose="02040502050405020303" pitchFamily="18" charset="0"/>
              </a:rPr>
              <a:t>Methods</a:t>
            </a:r>
          </a:p>
          <a:p>
            <a:pPr lvl="1" algn="just"/>
            <a:r>
              <a:rPr lang="en-US" sz="2200" dirty="0">
                <a:solidFill>
                  <a:schemeClr val="tx1"/>
                </a:solidFill>
                <a:latin typeface="Georgia" panose="02040502050405020303" pitchFamily="18" charset="0"/>
              </a:rPr>
              <a:t>Priorities 1-7 Summaries</a:t>
            </a:r>
          </a:p>
          <a:p>
            <a:pPr algn="just"/>
            <a:r>
              <a:rPr lang="en-US" sz="2400" b="1" dirty="0">
                <a:solidFill>
                  <a:schemeClr val="tx1"/>
                </a:solidFill>
                <a:latin typeface="Georgia" panose="02040502050405020303" pitchFamily="18" charset="0"/>
              </a:rPr>
              <a:t>Appendices</a:t>
            </a:r>
          </a:p>
          <a:p>
            <a:pPr lvl="1" algn="just"/>
            <a:r>
              <a:rPr lang="en-US" sz="2000" dirty="0">
                <a:solidFill>
                  <a:schemeClr val="tx1"/>
                </a:solidFill>
                <a:latin typeface="Georgia" panose="02040502050405020303" pitchFamily="18" charset="0"/>
              </a:rPr>
              <a:t>Model Programs for OSAC To Highly Consider Funding to Replicate in Connecticut</a:t>
            </a:r>
          </a:p>
          <a:p>
            <a:pPr lvl="1" algn="just"/>
            <a:r>
              <a:rPr lang="en-US" sz="2000" dirty="0">
                <a:solidFill>
                  <a:schemeClr val="tx1"/>
                </a:solidFill>
                <a:latin typeface="Georgia" panose="02040502050405020303" pitchFamily="18" charset="0"/>
              </a:rPr>
              <a:t>Strategies that Should Not Receive Expanded Funding</a:t>
            </a:r>
            <a:endParaRPr lang="en-US" sz="2200" dirty="0">
              <a:solidFill>
                <a:schemeClr val="tx1"/>
              </a:solidFill>
              <a:latin typeface="Georgia" panose="02040502050405020303" pitchFamily="18" charset="0"/>
            </a:endParaRPr>
          </a:p>
          <a:p>
            <a:pPr lvl="1" algn="just"/>
            <a:r>
              <a:rPr lang="en-US" sz="2000" dirty="0">
                <a:solidFill>
                  <a:schemeClr val="tx1"/>
                </a:solidFill>
                <a:latin typeface="Georgia" panose="02040502050405020303" pitchFamily="18" charset="0"/>
              </a:rPr>
              <a:t>Public Comments on the CORE Report Draft That Require Regulatory or Statutory Change </a:t>
            </a:r>
            <a:endParaRPr lang="en-US" sz="2200" dirty="0">
              <a:solidFill>
                <a:schemeClr val="tx1"/>
              </a:solidFill>
              <a:latin typeface="Georgia" panose="02040502050405020303" pitchFamily="18" charset="0"/>
            </a:endParaRPr>
          </a:p>
          <a:p>
            <a:pPr algn="just"/>
            <a:endParaRPr lang="en-US" sz="24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523220"/>
          </a:xfrm>
          <a:prstGeom prst="rect">
            <a:avLst/>
          </a:prstGeom>
          <a:noFill/>
        </p:spPr>
        <p:txBody>
          <a:bodyPr wrap="square" rtlCol="0">
            <a:spAutoFit/>
          </a:bodyPr>
          <a:lstStyle/>
          <a:p>
            <a:r>
              <a:rPr lang="en-US" sz="2800" b="1" dirty="0">
                <a:solidFill>
                  <a:schemeClr val="bg1"/>
                </a:solidFill>
              </a:rPr>
              <a:t>Overview</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1309167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271105"/>
            <a:ext cx="8326582" cy="1600200"/>
          </a:xfrm>
        </p:spPr>
        <p:txBody>
          <a:bodyPr>
            <a:noAutofit/>
          </a:bodyPr>
          <a:lstStyle/>
          <a:p>
            <a:r>
              <a:rPr lang="en-US" sz="1800" dirty="0">
                <a:solidFill>
                  <a:schemeClr val="tx1"/>
                </a:solidFill>
                <a:latin typeface="Georgia" panose="02040502050405020303" pitchFamily="18" charset="0"/>
              </a:rPr>
              <a:t>CA Bridge</a:t>
            </a:r>
          </a:p>
          <a:p>
            <a:r>
              <a:rPr lang="en-US" sz="1800" dirty="0" err="1">
                <a:solidFill>
                  <a:schemeClr val="tx1"/>
                </a:solidFill>
                <a:latin typeface="Georgia" panose="02040502050405020303" pitchFamily="18" charset="0"/>
              </a:rPr>
              <a:t>Lifeskills</a:t>
            </a:r>
            <a:r>
              <a:rPr lang="en-US" sz="1800" dirty="0">
                <a:solidFill>
                  <a:schemeClr val="tx1"/>
                </a:solidFill>
                <a:latin typeface="Georgia" panose="02040502050405020303" pitchFamily="18" charset="0"/>
              </a:rPr>
              <a:t> Training and Project Toward No Drug Abuse</a:t>
            </a:r>
          </a:p>
          <a:p>
            <a:r>
              <a:rPr lang="en-US" sz="1800" dirty="0">
                <a:solidFill>
                  <a:schemeClr val="tx1"/>
                </a:solidFill>
                <a:latin typeface="Georgia" panose="02040502050405020303" pitchFamily="18" charset="0"/>
              </a:rPr>
              <a:t>Maryland Addiction Consultation Service (MACS)</a:t>
            </a:r>
          </a:p>
          <a:p>
            <a:r>
              <a:rPr lang="en-US" sz="1800" dirty="0">
                <a:solidFill>
                  <a:schemeClr val="tx1"/>
                </a:solidFill>
                <a:latin typeface="Georgia" panose="02040502050405020303" pitchFamily="18" charset="0"/>
              </a:rPr>
              <a:t>Massachusetts Chapter 55 Public Health Data Warehouse</a:t>
            </a:r>
          </a:p>
          <a:p>
            <a:r>
              <a:rPr lang="en-US" sz="1800" dirty="0">
                <a:solidFill>
                  <a:schemeClr val="tx1"/>
                </a:solidFill>
                <a:latin typeface="Georgia" panose="02040502050405020303" pitchFamily="18" charset="0"/>
              </a:rPr>
              <a:t>Multidimensional Family Therapy Helping Youth and Parents Enter Recovery Treatment Model (MDFT-HYPE Recovery)</a:t>
            </a:r>
          </a:p>
          <a:p>
            <a:r>
              <a:rPr lang="en-US" sz="1800" dirty="0">
                <a:solidFill>
                  <a:schemeClr val="tx1"/>
                </a:solidFill>
                <a:latin typeface="Georgia" panose="02040502050405020303" pitchFamily="18" charset="0"/>
              </a:rPr>
              <a:t>OnPoint NYC</a:t>
            </a:r>
          </a:p>
          <a:p>
            <a:r>
              <a:rPr lang="en-US" sz="1800" dirty="0">
                <a:solidFill>
                  <a:schemeClr val="tx1"/>
                </a:solidFill>
                <a:latin typeface="Georgia" panose="02040502050405020303" pitchFamily="18" charset="0"/>
              </a:rPr>
              <a:t>Physician Clinical Support System-Medications for Opioid Use Disorder (PCSS MOUD)</a:t>
            </a:r>
          </a:p>
          <a:p>
            <a:r>
              <a:rPr lang="en-US" sz="1800" dirty="0">
                <a:solidFill>
                  <a:schemeClr val="tx1"/>
                </a:solidFill>
                <a:latin typeface="Georgia" panose="02040502050405020303" pitchFamily="18" charset="0"/>
              </a:rPr>
              <a:t>Project ASSERT </a:t>
            </a:r>
          </a:p>
          <a:p>
            <a:r>
              <a:rPr lang="en-US" sz="1800" dirty="0">
                <a:solidFill>
                  <a:schemeClr val="tx1"/>
                </a:solidFill>
                <a:latin typeface="Georgia" panose="02040502050405020303" pitchFamily="18" charset="0"/>
              </a:rPr>
              <a:t>Project ECHO</a:t>
            </a:r>
          </a:p>
          <a:p>
            <a:r>
              <a:rPr lang="en-US" sz="1800" dirty="0">
                <a:solidFill>
                  <a:schemeClr val="tx1"/>
                </a:solidFill>
                <a:latin typeface="Georgia" panose="02040502050405020303" pitchFamily="18" charset="0"/>
              </a:rPr>
              <a:t>Recovery Support Services</a:t>
            </a:r>
          </a:p>
          <a:p>
            <a:r>
              <a:rPr lang="en-US" sz="1800" dirty="0">
                <a:solidFill>
                  <a:schemeClr val="tx1"/>
                </a:solidFill>
                <a:latin typeface="Georgia" panose="02040502050405020303" pitchFamily="18" charset="0"/>
              </a:rPr>
              <a:t>U.S. Department of Veterans Affairs Housing First Initiatives</a:t>
            </a:r>
          </a:p>
          <a:p>
            <a:r>
              <a:rPr lang="en-US" sz="1800" dirty="0">
                <a:solidFill>
                  <a:schemeClr val="tx1"/>
                </a:solidFill>
                <a:latin typeface="Georgia" panose="02040502050405020303" pitchFamily="18" charset="0"/>
              </a:rPr>
              <a:t>Vermont Hub and Spoke Model</a:t>
            </a:r>
          </a:p>
          <a:p>
            <a:endParaRPr lang="en-US" sz="1800" dirty="0">
              <a:solidFill>
                <a:schemeClr val="tx1"/>
              </a:solidFill>
              <a:latin typeface="Georgia" panose="02040502050405020303" pitchFamily="18" charset="0"/>
            </a:endParaRPr>
          </a:p>
          <a:p>
            <a:endParaRPr lang="en-US" sz="1800" dirty="0">
              <a:solidFill>
                <a:schemeClr val="tx1"/>
              </a:solidFill>
              <a:latin typeface="Georgia" panose="02040502050405020303" pitchFamily="18" charset="0"/>
            </a:endParaRPr>
          </a:p>
          <a:p>
            <a:pPr marL="0" indent="0">
              <a:buNone/>
            </a:pPr>
            <a:endParaRPr lang="en-US" sz="1800" dirty="0">
              <a:solidFill>
                <a:schemeClr val="tx1"/>
              </a:solidFill>
              <a:latin typeface="Georgia" panose="02040502050405020303" pitchFamily="18" charset="0"/>
            </a:endParaRPr>
          </a:p>
          <a:p>
            <a:pPr marL="0" indent="0">
              <a:buNone/>
            </a:pPr>
            <a:r>
              <a:rPr lang="en-US" sz="1800" dirty="0">
                <a:solidFill>
                  <a:schemeClr val="tx1"/>
                </a:solidFill>
                <a:latin typeface="Georgia" panose="02040502050405020303" pitchFamily="18" charset="0"/>
              </a:rPr>
              <a:t> </a:t>
            </a:r>
          </a:p>
          <a:p>
            <a:pPr marL="0" indent="0">
              <a:buNone/>
            </a:pPr>
            <a:endParaRPr lang="en-US" sz="1800" dirty="0">
              <a:solidFill>
                <a:schemeClr val="tx1"/>
              </a:solidFill>
              <a:latin typeface="Georgia" panose="02040502050405020303" pitchFamily="18" charset="0"/>
            </a:endParaRPr>
          </a:p>
          <a:p>
            <a:pPr marL="0" indent="0">
              <a:buNone/>
            </a:pP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152400"/>
            <a:ext cx="8839200" cy="1200329"/>
          </a:xfrm>
          <a:prstGeom prst="rect">
            <a:avLst/>
          </a:prstGeom>
          <a:noFill/>
        </p:spPr>
        <p:txBody>
          <a:bodyPr wrap="square" rtlCol="0">
            <a:spAutoFit/>
          </a:bodyPr>
          <a:lstStyle/>
          <a:p>
            <a:r>
              <a:rPr lang="en-US" sz="2400" b="1" dirty="0">
                <a:solidFill>
                  <a:schemeClr val="bg1"/>
                </a:solidFill>
              </a:rPr>
              <a:t>Appendix A: </a:t>
            </a:r>
            <a:r>
              <a:rPr lang="en-US" sz="2400" b="1" dirty="0">
                <a:solidFill>
                  <a:schemeClr val="bg1"/>
                </a:solidFill>
                <a:latin typeface="Georgia" panose="02040502050405020303" pitchFamily="18" charset="0"/>
              </a:rPr>
              <a:t>Model Programs for OSAC To Highly Consider Funding to Replicate in Connecticut</a:t>
            </a:r>
          </a:p>
          <a:p>
            <a:endParaRPr lang="en-US" sz="2400" b="1" dirty="0">
              <a:solidFill>
                <a:schemeClr val="bg1"/>
              </a:solidFill>
            </a:endParaRP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358124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371600"/>
            <a:ext cx="8326582" cy="1600200"/>
          </a:xfrm>
        </p:spPr>
        <p:txBody>
          <a:bodyPr>
            <a:noAutofit/>
          </a:bodyPr>
          <a:lstStyle/>
          <a:p>
            <a:r>
              <a:rPr lang="en-US" sz="1900" dirty="0">
                <a:solidFill>
                  <a:schemeClr val="tx1"/>
                </a:solidFill>
                <a:latin typeface="Georgia" panose="02040502050405020303" pitchFamily="18" charset="0"/>
              </a:rPr>
              <a:t>Increasing the proportion of individuals with OUD exclusively receiving “detoxification” or inpatient and residential services as a treatment for OUD</a:t>
            </a:r>
          </a:p>
          <a:p>
            <a:r>
              <a:rPr lang="en-US" sz="1900" dirty="0">
                <a:solidFill>
                  <a:schemeClr val="tx1"/>
                </a:solidFill>
                <a:latin typeface="Georgia" panose="02040502050405020303" pitchFamily="18" charset="0"/>
              </a:rPr>
              <a:t>Increasing the number of programs that exclusively or preferentially treat people with naltrexone (instead of methadone or buprenorphine)</a:t>
            </a:r>
          </a:p>
          <a:p>
            <a:r>
              <a:rPr lang="en-US" sz="1900" dirty="0">
                <a:solidFill>
                  <a:schemeClr val="tx1"/>
                </a:solidFill>
                <a:latin typeface="Georgia" panose="02040502050405020303" pitchFamily="18" charset="0"/>
              </a:rPr>
              <a:t>Enhancing criminal legal efforts to reduce illicit drug supply </a:t>
            </a:r>
          </a:p>
          <a:p>
            <a:r>
              <a:rPr lang="en-US" sz="1900" dirty="0">
                <a:solidFill>
                  <a:schemeClr val="tx1"/>
                </a:solidFill>
                <a:latin typeface="Georgia" panose="02040502050405020303" pitchFamily="18" charset="0"/>
              </a:rPr>
              <a:t>Increasing use of mandated addiction treatment or civil commitment </a:t>
            </a:r>
          </a:p>
          <a:p>
            <a:r>
              <a:rPr lang="en-US" sz="1900" dirty="0">
                <a:solidFill>
                  <a:schemeClr val="tx1"/>
                </a:solidFill>
                <a:latin typeface="Georgia" panose="02040502050405020303" pitchFamily="18" charset="0"/>
              </a:rPr>
              <a:t>Increasing investment in novel formulations or new medications to reverse opioid overdoses</a:t>
            </a:r>
          </a:p>
          <a:p>
            <a:r>
              <a:rPr lang="en-US" sz="1900" dirty="0">
                <a:solidFill>
                  <a:schemeClr val="tx1"/>
                </a:solidFill>
                <a:latin typeface="Georgia" panose="02040502050405020303" pitchFamily="18" charset="0"/>
              </a:rPr>
              <a:t>Funding primary prevention programs targeting youth substance use that are not based on evidence of efficacy or are not tied to ongoing rigorous evaluation</a:t>
            </a:r>
          </a:p>
          <a:p>
            <a:r>
              <a:rPr lang="en-US" sz="1900" dirty="0">
                <a:solidFill>
                  <a:schemeClr val="tx1"/>
                </a:solidFill>
                <a:latin typeface="Georgia" panose="02040502050405020303" pitchFamily="18" charset="0"/>
              </a:rPr>
              <a:t>Funding public health programs that are not based on evidence of efficacy </a:t>
            </a:r>
          </a:p>
          <a:p>
            <a:endParaRPr lang="en-US" sz="1900" dirty="0">
              <a:solidFill>
                <a:schemeClr val="tx1"/>
              </a:solidFill>
              <a:latin typeface="Georgia" panose="02040502050405020303" pitchFamily="18" charset="0"/>
            </a:endParaRPr>
          </a:p>
          <a:p>
            <a:pPr marL="0" indent="0">
              <a:buNone/>
            </a:pPr>
            <a:endParaRPr lang="en-US" sz="1900" dirty="0">
              <a:solidFill>
                <a:schemeClr val="tx1"/>
              </a:solidFill>
              <a:latin typeface="Georgia" panose="02040502050405020303" pitchFamily="18" charset="0"/>
            </a:endParaRPr>
          </a:p>
          <a:p>
            <a:pPr marL="0" indent="0">
              <a:buNone/>
            </a:pPr>
            <a:r>
              <a:rPr lang="en-US" sz="1900" dirty="0">
                <a:solidFill>
                  <a:schemeClr val="tx1"/>
                </a:solidFill>
                <a:latin typeface="Georgia" panose="02040502050405020303" pitchFamily="18" charset="0"/>
              </a:rPr>
              <a:t> </a:t>
            </a:r>
          </a:p>
          <a:p>
            <a:pPr marL="0" indent="0">
              <a:buNone/>
            </a:pPr>
            <a:endParaRPr lang="en-US" sz="1900" dirty="0">
              <a:solidFill>
                <a:schemeClr val="tx1"/>
              </a:solidFill>
              <a:latin typeface="Georgia" panose="02040502050405020303" pitchFamily="18" charset="0"/>
            </a:endParaRPr>
          </a:p>
          <a:p>
            <a:pPr marL="0" indent="0">
              <a:buNone/>
            </a:pPr>
            <a:endParaRPr lang="en-US" sz="19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1569660"/>
          </a:xfrm>
          <a:prstGeom prst="rect">
            <a:avLst/>
          </a:prstGeom>
          <a:noFill/>
        </p:spPr>
        <p:txBody>
          <a:bodyPr wrap="square" rtlCol="0">
            <a:spAutoFit/>
          </a:bodyPr>
          <a:lstStyle/>
          <a:p>
            <a:r>
              <a:rPr lang="en-US" sz="2400" b="1" dirty="0">
                <a:solidFill>
                  <a:schemeClr val="bg1"/>
                </a:solidFill>
              </a:rPr>
              <a:t>Appendix B: </a:t>
            </a:r>
            <a:r>
              <a:rPr lang="en-US" sz="2400" b="1" dirty="0">
                <a:solidFill>
                  <a:schemeClr val="bg1"/>
                </a:solidFill>
                <a:latin typeface="Georgia" panose="02040502050405020303" pitchFamily="18" charset="0"/>
              </a:rPr>
              <a:t>Strategies that Should Not Receive Expanded Funding</a:t>
            </a:r>
          </a:p>
          <a:p>
            <a:endParaRPr lang="en-US" sz="2400" b="1" dirty="0">
              <a:solidFill>
                <a:schemeClr val="bg1"/>
              </a:solidFill>
              <a:latin typeface="Georgia" panose="02040502050405020303" pitchFamily="18" charset="0"/>
            </a:endParaRPr>
          </a:p>
          <a:p>
            <a:endParaRPr lang="en-US" sz="2400" b="1" dirty="0">
              <a:solidFill>
                <a:schemeClr val="bg1"/>
              </a:solidFill>
            </a:endParaRP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485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1371600"/>
            <a:ext cx="8326582" cy="1600200"/>
          </a:xfrm>
        </p:spPr>
        <p:txBody>
          <a:bodyPr>
            <a:noAutofit/>
          </a:bodyPr>
          <a:lstStyle/>
          <a:p>
            <a:r>
              <a:rPr lang="en-US" sz="1900" dirty="0">
                <a:solidFill>
                  <a:schemeClr val="tx1"/>
                </a:solidFill>
                <a:latin typeface="Georgia" panose="02040502050405020303" pitchFamily="18" charset="0"/>
              </a:rPr>
              <a:t>Regulatory and Statutory Change to Improve Methadone Access </a:t>
            </a:r>
          </a:p>
          <a:p>
            <a:r>
              <a:rPr lang="en-US" sz="1900" dirty="0">
                <a:solidFill>
                  <a:schemeClr val="tx1"/>
                </a:solidFill>
                <a:latin typeface="Georgia" panose="02040502050405020303" pitchFamily="18" charset="0"/>
              </a:rPr>
              <a:t>Overdose Prevention Centers </a:t>
            </a:r>
          </a:p>
          <a:p>
            <a:r>
              <a:rPr lang="en-US" sz="1900" dirty="0">
                <a:solidFill>
                  <a:schemeClr val="tx1"/>
                </a:solidFill>
                <a:latin typeface="Georgia" panose="02040502050405020303" pitchFamily="18" charset="0"/>
              </a:rPr>
              <a:t>Insurance Reimbursement and Billing Codes from Medicaid and Other Insurers</a:t>
            </a:r>
          </a:p>
          <a:p>
            <a:r>
              <a:rPr lang="en-US" sz="1900" dirty="0">
                <a:solidFill>
                  <a:schemeClr val="tx1"/>
                </a:solidFill>
                <a:latin typeface="Georgia" panose="02040502050405020303" pitchFamily="18" charset="0"/>
              </a:rPr>
              <a:t>Treatment and service provider practices</a:t>
            </a:r>
          </a:p>
          <a:p>
            <a:pPr marL="0" indent="0">
              <a:buNone/>
            </a:pPr>
            <a:endParaRPr lang="en-US" sz="1900" dirty="0">
              <a:solidFill>
                <a:schemeClr val="tx1"/>
              </a:solidFill>
              <a:latin typeface="Georgia" panose="02040502050405020303" pitchFamily="18" charset="0"/>
            </a:endParaRPr>
          </a:p>
          <a:p>
            <a:pPr marL="0" indent="0">
              <a:buNone/>
            </a:pPr>
            <a:r>
              <a:rPr lang="en-US" sz="1900" dirty="0">
                <a:solidFill>
                  <a:schemeClr val="tx1"/>
                </a:solidFill>
                <a:latin typeface="Georgia" panose="02040502050405020303" pitchFamily="18" charset="0"/>
              </a:rPr>
              <a:t> </a:t>
            </a:r>
          </a:p>
          <a:p>
            <a:pPr marL="0" indent="0">
              <a:buNone/>
            </a:pPr>
            <a:endParaRPr lang="en-US" sz="1900" dirty="0">
              <a:solidFill>
                <a:schemeClr val="tx1"/>
              </a:solidFill>
              <a:latin typeface="Georgia" panose="02040502050405020303" pitchFamily="18" charset="0"/>
            </a:endParaRPr>
          </a:p>
          <a:p>
            <a:pPr marL="0" indent="0">
              <a:buNone/>
            </a:pPr>
            <a:endParaRPr lang="en-US" sz="19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1569660"/>
          </a:xfrm>
          <a:prstGeom prst="rect">
            <a:avLst/>
          </a:prstGeom>
          <a:noFill/>
        </p:spPr>
        <p:txBody>
          <a:bodyPr wrap="square" rtlCol="0">
            <a:spAutoFit/>
          </a:bodyPr>
          <a:lstStyle/>
          <a:p>
            <a:r>
              <a:rPr lang="en-US" sz="2400" b="1" dirty="0">
                <a:solidFill>
                  <a:schemeClr val="bg1"/>
                </a:solidFill>
              </a:rPr>
              <a:t>Appendix C: </a:t>
            </a:r>
            <a:r>
              <a:rPr lang="en-US" sz="2400" b="1" dirty="0">
                <a:solidFill>
                  <a:schemeClr val="bg1"/>
                </a:solidFill>
                <a:latin typeface="Georgia" panose="02040502050405020303" pitchFamily="18" charset="0"/>
              </a:rPr>
              <a:t>Public Comments on the CORE Report Draft That Require Regulatory or Statutory Change </a:t>
            </a:r>
          </a:p>
          <a:p>
            <a:endParaRPr lang="en-US" sz="2400" b="1" dirty="0">
              <a:solidFill>
                <a:schemeClr val="bg1"/>
              </a:solidFill>
              <a:latin typeface="Georgia" panose="02040502050405020303" pitchFamily="18" charset="0"/>
            </a:endParaRPr>
          </a:p>
          <a:p>
            <a:endParaRPr lang="en-US" sz="2400" b="1" dirty="0">
              <a:solidFill>
                <a:schemeClr val="bg1"/>
              </a:solidFill>
            </a:endParaRP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2829914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08709" y="4495800"/>
            <a:ext cx="8326582" cy="1142994"/>
          </a:xfrm>
        </p:spPr>
        <p:txBody>
          <a:bodyPr>
            <a:noAutofit/>
          </a:bodyPr>
          <a:lstStyle/>
          <a:p>
            <a:pPr marL="0" indent="0">
              <a:buNone/>
            </a:pPr>
            <a:r>
              <a:rPr lang="en-US" sz="2400" dirty="0">
                <a:solidFill>
                  <a:schemeClr val="tx1"/>
                </a:solidFill>
                <a:latin typeface="Georgia" panose="02040502050405020303" pitchFamily="18" charset="0"/>
              </a:rPr>
              <a:t>Further questions and requests for our team relevant to </a:t>
            </a:r>
            <a:r>
              <a:rPr lang="en-US" sz="2400">
                <a:solidFill>
                  <a:schemeClr val="tx1"/>
                </a:solidFill>
                <a:latin typeface="Georgia" panose="02040502050405020303" pitchFamily="18" charset="0"/>
              </a:rPr>
              <a:t>the 2024 </a:t>
            </a:r>
            <a:r>
              <a:rPr lang="en-US" sz="2400" dirty="0">
                <a:solidFill>
                  <a:schemeClr val="tx1"/>
                </a:solidFill>
                <a:latin typeface="Georgia" panose="02040502050405020303" pitchFamily="18" charset="0"/>
              </a:rPr>
              <a:t>CORE Strategic Plan Update may be directed to </a:t>
            </a:r>
            <a:r>
              <a:rPr lang="en-US" sz="2400" b="1" dirty="0">
                <a:solidFill>
                  <a:schemeClr val="tx1"/>
                </a:solidFill>
                <a:latin typeface="Georgia" panose="02040502050405020303" pitchFamily="18" charset="0"/>
              </a:rPr>
              <a:t>Emma Biegacki, MPH</a:t>
            </a:r>
            <a:r>
              <a:rPr lang="en-US" sz="2400" dirty="0">
                <a:solidFill>
                  <a:schemeClr val="tx1"/>
                </a:solidFill>
                <a:latin typeface="Georgia" panose="02040502050405020303" pitchFamily="18" charset="0"/>
              </a:rPr>
              <a:t>, at emma.biegacki@yale.edu.</a:t>
            </a:r>
          </a:p>
        </p:txBody>
      </p:sp>
      <p:sp>
        <p:nvSpPr>
          <p:cNvPr id="2" name="TextBox 1">
            <a:extLst>
              <a:ext uri="{FF2B5EF4-FFF2-40B4-BE49-F238E27FC236}">
                <a16:creationId xmlns:a16="http://schemas.microsoft.com/office/drawing/2014/main" id="{4EC2925D-CAF8-1F4A-BFC4-9653C3F9F77B}"/>
              </a:ext>
            </a:extLst>
          </p:cNvPr>
          <p:cNvSpPr txBox="1"/>
          <p:nvPr/>
        </p:nvSpPr>
        <p:spPr>
          <a:xfrm>
            <a:off x="152400" y="2590800"/>
            <a:ext cx="8839200" cy="523220"/>
          </a:xfrm>
          <a:prstGeom prst="rect">
            <a:avLst/>
          </a:prstGeom>
          <a:noFill/>
        </p:spPr>
        <p:txBody>
          <a:bodyPr wrap="square" rtlCol="0">
            <a:spAutoFit/>
          </a:bodyPr>
          <a:lstStyle/>
          <a:p>
            <a:pPr algn="ctr"/>
            <a:r>
              <a:rPr lang="en-US" sz="2800" b="1"/>
              <a:t>Discussion</a:t>
            </a:r>
            <a:endParaRPr lang="en-US" sz="2800" b="1" dirty="0"/>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230611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36418" y="1447800"/>
            <a:ext cx="8326582" cy="1600200"/>
          </a:xfrm>
        </p:spPr>
        <p:txBody>
          <a:bodyPr>
            <a:noAutofit/>
          </a:bodyPr>
          <a:lstStyle/>
          <a:p>
            <a:r>
              <a:rPr lang="en-US" sz="2400" b="1" dirty="0">
                <a:solidFill>
                  <a:schemeClr val="tx1"/>
                </a:solidFill>
                <a:latin typeface="Georgia" panose="02040502050405020303" pitchFamily="18" charset="0"/>
              </a:rPr>
              <a:t>CORE Team</a:t>
            </a:r>
          </a:p>
          <a:p>
            <a:pPr algn="just"/>
            <a:r>
              <a:rPr lang="en-US" sz="2400" dirty="0">
                <a:solidFill>
                  <a:schemeClr val="tx1"/>
                </a:solidFill>
                <a:latin typeface="Georgia" panose="02040502050405020303" pitchFamily="18" charset="0"/>
              </a:rPr>
              <a:t>2024 CORE Report Funding Priorities</a:t>
            </a:r>
          </a:p>
          <a:p>
            <a:pPr lvl="1" algn="just"/>
            <a:r>
              <a:rPr lang="en-US" sz="2200" dirty="0">
                <a:solidFill>
                  <a:schemeClr val="tx1"/>
                </a:solidFill>
                <a:latin typeface="Georgia" panose="02040502050405020303" pitchFamily="18" charset="0"/>
              </a:rPr>
              <a:t>Guiding Frameworks</a:t>
            </a:r>
          </a:p>
          <a:p>
            <a:pPr lvl="1" algn="just"/>
            <a:r>
              <a:rPr lang="en-US" sz="2200" dirty="0">
                <a:solidFill>
                  <a:schemeClr val="tx1"/>
                </a:solidFill>
                <a:latin typeface="Georgia" panose="02040502050405020303" pitchFamily="18" charset="0"/>
              </a:rPr>
              <a:t>Methods</a:t>
            </a:r>
          </a:p>
          <a:p>
            <a:pPr lvl="1" algn="just"/>
            <a:r>
              <a:rPr lang="en-US" sz="2200" dirty="0">
                <a:solidFill>
                  <a:schemeClr val="tx1"/>
                </a:solidFill>
                <a:latin typeface="Georgia" panose="02040502050405020303" pitchFamily="18" charset="0"/>
              </a:rPr>
              <a:t>Priorities 1-7 Summaries</a:t>
            </a:r>
          </a:p>
          <a:p>
            <a:pPr algn="just"/>
            <a:r>
              <a:rPr lang="en-US" sz="2400" dirty="0">
                <a:solidFill>
                  <a:schemeClr val="tx1"/>
                </a:solidFill>
                <a:latin typeface="Georgia" panose="02040502050405020303" pitchFamily="18" charset="0"/>
              </a:rPr>
              <a:t>Appendices</a:t>
            </a:r>
          </a:p>
          <a:p>
            <a:pPr lvl="1" algn="just"/>
            <a:r>
              <a:rPr lang="en-US" sz="2000" dirty="0">
                <a:solidFill>
                  <a:schemeClr val="tx1"/>
                </a:solidFill>
                <a:latin typeface="Georgia" panose="02040502050405020303" pitchFamily="18" charset="0"/>
              </a:rPr>
              <a:t>Model Programs for OSAC To Highly Consider Funding to Replicate in Connecticut</a:t>
            </a:r>
          </a:p>
          <a:p>
            <a:pPr lvl="1" algn="just"/>
            <a:r>
              <a:rPr lang="en-US" sz="2000" dirty="0">
                <a:solidFill>
                  <a:schemeClr val="tx1"/>
                </a:solidFill>
                <a:latin typeface="Georgia" panose="02040502050405020303" pitchFamily="18" charset="0"/>
              </a:rPr>
              <a:t>Strategies that Should Not Receive Expanded Funding</a:t>
            </a:r>
            <a:endParaRPr lang="en-US" sz="2200" dirty="0">
              <a:solidFill>
                <a:schemeClr val="tx1"/>
              </a:solidFill>
              <a:latin typeface="Georgia" panose="02040502050405020303" pitchFamily="18" charset="0"/>
            </a:endParaRPr>
          </a:p>
          <a:p>
            <a:pPr lvl="1" algn="just"/>
            <a:r>
              <a:rPr lang="en-US" sz="2000" dirty="0">
                <a:solidFill>
                  <a:schemeClr val="tx1"/>
                </a:solidFill>
                <a:latin typeface="Georgia" panose="02040502050405020303" pitchFamily="18" charset="0"/>
              </a:rPr>
              <a:t>Public Comments on the CORE Report Draft That Require Regulatory or Statutory Change</a:t>
            </a: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523220"/>
          </a:xfrm>
          <a:prstGeom prst="rect">
            <a:avLst/>
          </a:prstGeom>
          <a:noFill/>
        </p:spPr>
        <p:txBody>
          <a:bodyPr wrap="square" rtlCol="0">
            <a:spAutoFit/>
          </a:bodyPr>
          <a:lstStyle/>
          <a:p>
            <a:r>
              <a:rPr lang="en-US" sz="2800" b="1" dirty="0">
                <a:solidFill>
                  <a:schemeClr val="bg1"/>
                </a:solidFill>
              </a:rPr>
              <a:t>Overview</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404361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523220"/>
          </a:xfrm>
          <a:prstGeom prst="rect">
            <a:avLst/>
          </a:prstGeom>
          <a:noFill/>
        </p:spPr>
        <p:txBody>
          <a:bodyPr wrap="square" rtlCol="0">
            <a:spAutoFit/>
          </a:bodyPr>
          <a:lstStyle/>
          <a:p>
            <a:r>
              <a:rPr lang="en-US" sz="2800" b="1" dirty="0">
                <a:solidFill>
                  <a:schemeClr val="bg1"/>
                </a:solidFill>
              </a:rPr>
              <a:t>CORE Team</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pic>
        <p:nvPicPr>
          <p:cNvPr id="7" name="Picture 6" descr="A person with red hair&#10;&#10;Description automatically generated with low confidence">
            <a:extLst>
              <a:ext uri="{FF2B5EF4-FFF2-40B4-BE49-F238E27FC236}">
                <a16:creationId xmlns:a16="http://schemas.microsoft.com/office/drawing/2014/main" id="{B6D11DE5-D4FA-6F46-95AC-3159EB469F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109" b="28651"/>
          <a:stretch/>
        </p:blipFill>
        <p:spPr>
          <a:xfrm>
            <a:off x="3709882" y="3656657"/>
            <a:ext cx="1604684" cy="1594407"/>
          </a:xfrm>
          <a:prstGeom prst="rect">
            <a:avLst/>
          </a:prstGeom>
        </p:spPr>
      </p:pic>
      <p:pic>
        <p:nvPicPr>
          <p:cNvPr id="10" name="Picture 9" descr="A person wearing glasses and a suit&#10;&#10;Description automatically generated with medium confidence">
            <a:extLst>
              <a:ext uri="{FF2B5EF4-FFF2-40B4-BE49-F238E27FC236}">
                <a16:creationId xmlns:a16="http://schemas.microsoft.com/office/drawing/2014/main" id="{E374D5A2-07A3-184B-AFE8-9BD082FC78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77" r="2080" b="34173"/>
          <a:stretch/>
        </p:blipFill>
        <p:spPr>
          <a:xfrm>
            <a:off x="825189" y="3666959"/>
            <a:ext cx="1768429" cy="1622605"/>
          </a:xfrm>
          <a:prstGeom prst="rect">
            <a:avLst/>
          </a:prstGeom>
        </p:spPr>
      </p:pic>
      <p:pic>
        <p:nvPicPr>
          <p:cNvPr id="12" name="Picture 11" descr="A person wearing a suit and tie&#10;&#10;Description automatically generated with medium confidence">
            <a:extLst>
              <a:ext uri="{FF2B5EF4-FFF2-40B4-BE49-F238E27FC236}">
                <a16:creationId xmlns:a16="http://schemas.microsoft.com/office/drawing/2014/main" id="{6E0C55C2-C0FB-644A-A645-989A9AA8675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985" r="9259" b="33461"/>
          <a:stretch/>
        </p:blipFill>
        <p:spPr>
          <a:xfrm>
            <a:off x="6324806" y="3658499"/>
            <a:ext cx="1604684" cy="1606290"/>
          </a:xfrm>
          <a:prstGeom prst="rect">
            <a:avLst/>
          </a:prstGeom>
        </p:spPr>
      </p:pic>
      <p:pic>
        <p:nvPicPr>
          <p:cNvPr id="14" name="Picture 13" descr="A person in a suit smiling&#10;&#10;Description automatically generated with medium confidence">
            <a:extLst>
              <a:ext uri="{FF2B5EF4-FFF2-40B4-BE49-F238E27FC236}">
                <a16:creationId xmlns:a16="http://schemas.microsoft.com/office/drawing/2014/main" id="{D84C17EA-AB4C-FE4B-800E-3F75FD13C84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311" b="27708"/>
          <a:stretch/>
        </p:blipFill>
        <p:spPr>
          <a:xfrm>
            <a:off x="3709882" y="1275912"/>
            <a:ext cx="1604684" cy="1588166"/>
          </a:xfrm>
          <a:prstGeom prst="rect">
            <a:avLst/>
          </a:prstGeom>
        </p:spPr>
      </p:pic>
      <p:pic>
        <p:nvPicPr>
          <p:cNvPr id="16" name="Picture 15" descr="A person smiling with her arms crossed&#10;&#10;Description automatically generated with medium confidence">
            <a:extLst>
              <a:ext uri="{FF2B5EF4-FFF2-40B4-BE49-F238E27FC236}">
                <a16:creationId xmlns:a16="http://schemas.microsoft.com/office/drawing/2014/main" id="{6335AD80-0664-D64F-9F0E-C2632CDCF0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4924" y="1307929"/>
            <a:ext cx="1588159" cy="1588159"/>
          </a:xfrm>
          <a:prstGeom prst="rect">
            <a:avLst/>
          </a:prstGeom>
        </p:spPr>
      </p:pic>
      <p:pic>
        <p:nvPicPr>
          <p:cNvPr id="18" name="Picture 17" descr="A picture containing person, necktie, person, indoor&#10;&#10;Description automatically generated">
            <a:extLst>
              <a:ext uri="{FF2B5EF4-FFF2-40B4-BE49-F238E27FC236}">
                <a16:creationId xmlns:a16="http://schemas.microsoft.com/office/drawing/2014/main" id="{9166B090-EE79-444C-BFD3-BCA56347651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2219" b="27910"/>
          <a:stretch/>
        </p:blipFill>
        <p:spPr>
          <a:xfrm>
            <a:off x="825189" y="1307931"/>
            <a:ext cx="1768429" cy="1588166"/>
          </a:xfrm>
          <a:prstGeom prst="rect">
            <a:avLst/>
          </a:prstGeom>
        </p:spPr>
      </p:pic>
      <p:sp>
        <p:nvSpPr>
          <p:cNvPr id="19" name="TextBox 18">
            <a:extLst>
              <a:ext uri="{FF2B5EF4-FFF2-40B4-BE49-F238E27FC236}">
                <a16:creationId xmlns:a16="http://schemas.microsoft.com/office/drawing/2014/main" id="{82E066D1-EABB-2745-A92A-EF91EA7293BD}"/>
              </a:ext>
            </a:extLst>
          </p:cNvPr>
          <p:cNvSpPr txBox="1"/>
          <p:nvPr/>
        </p:nvSpPr>
        <p:spPr>
          <a:xfrm>
            <a:off x="663420" y="2965861"/>
            <a:ext cx="2091966" cy="338554"/>
          </a:xfrm>
          <a:prstGeom prst="rect">
            <a:avLst/>
          </a:prstGeom>
          <a:noFill/>
        </p:spPr>
        <p:txBody>
          <a:bodyPr wrap="square" rtlCol="0">
            <a:spAutoFit/>
          </a:bodyPr>
          <a:lstStyle/>
          <a:p>
            <a:pPr algn="ctr"/>
            <a:r>
              <a:rPr lang="en-US" sz="1600" b="1" dirty="0"/>
              <a:t>David Fiellin, MD</a:t>
            </a:r>
          </a:p>
        </p:txBody>
      </p:sp>
      <p:sp>
        <p:nvSpPr>
          <p:cNvPr id="20" name="TextBox 19">
            <a:extLst>
              <a:ext uri="{FF2B5EF4-FFF2-40B4-BE49-F238E27FC236}">
                <a16:creationId xmlns:a16="http://schemas.microsoft.com/office/drawing/2014/main" id="{203A98D2-0BA5-AC41-BD19-1A913391A66E}"/>
              </a:ext>
            </a:extLst>
          </p:cNvPr>
          <p:cNvSpPr txBox="1"/>
          <p:nvPr/>
        </p:nvSpPr>
        <p:spPr>
          <a:xfrm>
            <a:off x="3199335" y="2959237"/>
            <a:ext cx="2622066" cy="338554"/>
          </a:xfrm>
          <a:prstGeom prst="rect">
            <a:avLst/>
          </a:prstGeom>
          <a:noFill/>
        </p:spPr>
        <p:txBody>
          <a:bodyPr wrap="square" rtlCol="0">
            <a:spAutoFit/>
          </a:bodyPr>
          <a:lstStyle/>
          <a:p>
            <a:pPr algn="ctr"/>
            <a:r>
              <a:rPr lang="en-US" sz="1600" b="1" dirty="0"/>
              <a:t>Ben Howell, MD, MPH</a:t>
            </a:r>
          </a:p>
        </p:txBody>
      </p:sp>
      <p:sp>
        <p:nvSpPr>
          <p:cNvPr id="21" name="TextBox 20">
            <a:extLst>
              <a:ext uri="{FF2B5EF4-FFF2-40B4-BE49-F238E27FC236}">
                <a16:creationId xmlns:a16="http://schemas.microsoft.com/office/drawing/2014/main" id="{F5F03D12-58AB-FB46-9123-0579D400E879}"/>
              </a:ext>
            </a:extLst>
          </p:cNvPr>
          <p:cNvSpPr txBox="1"/>
          <p:nvPr/>
        </p:nvSpPr>
        <p:spPr>
          <a:xfrm>
            <a:off x="5872428" y="2959237"/>
            <a:ext cx="2518092" cy="338554"/>
          </a:xfrm>
          <a:prstGeom prst="rect">
            <a:avLst/>
          </a:prstGeom>
          <a:noFill/>
        </p:spPr>
        <p:txBody>
          <a:bodyPr wrap="square" rtlCol="0">
            <a:spAutoFit/>
          </a:bodyPr>
          <a:lstStyle/>
          <a:p>
            <a:pPr algn="ctr"/>
            <a:r>
              <a:rPr lang="en-US" sz="1600" b="1" dirty="0"/>
              <a:t>Emma Biegacki, MPH</a:t>
            </a:r>
          </a:p>
        </p:txBody>
      </p:sp>
      <p:sp>
        <p:nvSpPr>
          <p:cNvPr id="22" name="TextBox 21">
            <a:extLst>
              <a:ext uri="{FF2B5EF4-FFF2-40B4-BE49-F238E27FC236}">
                <a16:creationId xmlns:a16="http://schemas.microsoft.com/office/drawing/2014/main" id="{2ED742B5-354F-6C47-8663-E19EF50683A2}"/>
              </a:ext>
            </a:extLst>
          </p:cNvPr>
          <p:cNvSpPr txBox="1"/>
          <p:nvPr/>
        </p:nvSpPr>
        <p:spPr>
          <a:xfrm>
            <a:off x="679985" y="5303697"/>
            <a:ext cx="2013066" cy="338554"/>
          </a:xfrm>
          <a:prstGeom prst="rect">
            <a:avLst/>
          </a:prstGeom>
          <a:noFill/>
        </p:spPr>
        <p:txBody>
          <a:bodyPr wrap="square" rtlCol="0">
            <a:spAutoFit/>
          </a:bodyPr>
          <a:lstStyle/>
          <a:p>
            <a:pPr algn="ctr"/>
            <a:r>
              <a:rPr lang="en-US" sz="1600" b="1" dirty="0"/>
              <a:t>Will Becker, MD</a:t>
            </a:r>
          </a:p>
        </p:txBody>
      </p:sp>
      <p:sp>
        <p:nvSpPr>
          <p:cNvPr id="23" name="TextBox 22">
            <a:extLst>
              <a:ext uri="{FF2B5EF4-FFF2-40B4-BE49-F238E27FC236}">
                <a16:creationId xmlns:a16="http://schemas.microsoft.com/office/drawing/2014/main" id="{28AF95BC-909A-1940-989C-C4AC6D130220}"/>
              </a:ext>
            </a:extLst>
          </p:cNvPr>
          <p:cNvSpPr txBox="1"/>
          <p:nvPr/>
        </p:nvSpPr>
        <p:spPr>
          <a:xfrm>
            <a:off x="3159611" y="5303697"/>
            <a:ext cx="2714415" cy="338554"/>
          </a:xfrm>
          <a:prstGeom prst="rect">
            <a:avLst/>
          </a:prstGeom>
          <a:noFill/>
        </p:spPr>
        <p:txBody>
          <a:bodyPr wrap="square" rtlCol="0">
            <a:spAutoFit/>
          </a:bodyPr>
          <a:lstStyle/>
          <a:p>
            <a:pPr algn="ctr"/>
            <a:r>
              <a:rPr lang="en-US" sz="1600" b="1" dirty="0"/>
              <a:t>Gail D’Onofrio, MD, MS</a:t>
            </a:r>
          </a:p>
        </p:txBody>
      </p:sp>
      <p:sp>
        <p:nvSpPr>
          <p:cNvPr id="24" name="TextBox 23">
            <a:extLst>
              <a:ext uri="{FF2B5EF4-FFF2-40B4-BE49-F238E27FC236}">
                <a16:creationId xmlns:a16="http://schemas.microsoft.com/office/drawing/2014/main" id="{13819F4E-73A8-2A4A-91D0-866985DFBDF8}"/>
              </a:ext>
            </a:extLst>
          </p:cNvPr>
          <p:cNvSpPr txBox="1"/>
          <p:nvPr/>
        </p:nvSpPr>
        <p:spPr>
          <a:xfrm>
            <a:off x="5867400" y="5282873"/>
            <a:ext cx="2596615" cy="338554"/>
          </a:xfrm>
          <a:prstGeom prst="rect">
            <a:avLst/>
          </a:prstGeom>
          <a:noFill/>
        </p:spPr>
        <p:txBody>
          <a:bodyPr wrap="square" rtlCol="0">
            <a:spAutoFit/>
          </a:bodyPr>
          <a:lstStyle/>
          <a:p>
            <a:pPr algn="ctr"/>
            <a:r>
              <a:rPr lang="en-US" sz="1600" b="1" dirty="0"/>
              <a:t>Robert Heimer, PhD</a:t>
            </a:r>
          </a:p>
        </p:txBody>
      </p:sp>
    </p:spTree>
    <p:extLst>
      <p:ext uri="{BB962C8B-B14F-4D97-AF65-F5344CB8AC3E}">
        <p14:creationId xmlns:p14="http://schemas.microsoft.com/office/powerpoint/2010/main" val="307506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36418" y="1447800"/>
            <a:ext cx="8326582" cy="1600200"/>
          </a:xfrm>
        </p:spPr>
        <p:txBody>
          <a:bodyPr>
            <a:noAutofit/>
          </a:bodyPr>
          <a:lstStyle/>
          <a:p>
            <a:r>
              <a:rPr lang="en-US" sz="2400" dirty="0">
                <a:solidFill>
                  <a:schemeClr val="tx1"/>
                </a:solidFill>
                <a:latin typeface="Georgia" panose="02040502050405020303" pitchFamily="18" charset="0"/>
              </a:rPr>
              <a:t>CORE Team</a:t>
            </a:r>
          </a:p>
          <a:p>
            <a:pPr algn="just"/>
            <a:r>
              <a:rPr lang="en-US" sz="2400" b="1" dirty="0">
                <a:solidFill>
                  <a:schemeClr val="tx1"/>
                </a:solidFill>
                <a:latin typeface="Georgia" panose="02040502050405020303" pitchFamily="18" charset="0"/>
              </a:rPr>
              <a:t>2024 CORE Report Funding Priorities</a:t>
            </a:r>
          </a:p>
          <a:p>
            <a:pPr lvl="1" algn="just"/>
            <a:r>
              <a:rPr lang="en-US" sz="2200" b="1" dirty="0">
                <a:solidFill>
                  <a:schemeClr val="tx1"/>
                </a:solidFill>
                <a:latin typeface="Georgia" panose="02040502050405020303" pitchFamily="18" charset="0"/>
              </a:rPr>
              <a:t>Guiding Frameworks</a:t>
            </a:r>
          </a:p>
          <a:p>
            <a:pPr lvl="1" algn="just"/>
            <a:r>
              <a:rPr lang="en-US" sz="2200" dirty="0">
                <a:solidFill>
                  <a:schemeClr val="tx1"/>
                </a:solidFill>
                <a:latin typeface="Georgia" panose="02040502050405020303" pitchFamily="18" charset="0"/>
              </a:rPr>
              <a:t>Methods</a:t>
            </a:r>
          </a:p>
          <a:p>
            <a:pPr lvl="1" algn="just"/>
            <a:r>
              <a:rPr lang="en-US" sz="2200" dirty="0">
                <a:solidFill>
                  <a:schemeClr val="tx1"/>
                </a:solidFill>
                <a:latin typeface="Georgia" panose="02040502050405020303" pitchFamily="18" charset="0"/>
              </a:rPr>
              <a:t>Priorities 1-7 Summaries</a:t>
            </a:r>
          </a:p>
          <a:p>
            <a:pPr algn="just"/>
            <a:r>
              <a:rPr lang="en-US" sz="2400" dirty="0">
                <a:solidFill>
                  <a:schemeClr val="tx1"/>
                </a:solidFill>
                <a:latin typeface="Georgia" panose="02040502050405020303" pitchFamily="18" charset="0"/>
              </a:rPr>
              <a:t>Appendices</a:t>
            </a:r>
          </a:p>
          <a:p>
            <a:pPr lvl="1" algn="just"/>
            <a:r>
              <a:rPr lang="en-US" sz="2000" dirty="0">
                <a:solidFill>
                  <a:schemeClr val="tx1"/>
                </a:solidFill>
                <a:latin typeface="Georgia" panose="02040502050405020303" pitchFamily="18" charset="0"/>
              </a:rPr>
              <a:t>Model Programs for OSAC To Highly Consider Funding to Replicate in Connecticut</a:t>
            </a:r>
          </a:p>
          <a:p>
            <a:pPr lvl="1" algn="just"/>
            <a:r>
              <a:rPr lang="en-US" sz="2000" dirty="0">
                <a:solidFill>
                  <a:schemeClr val="tx1"/>
                </a:solidFill>
                <a:latin typeface="Georgia" panose="02040502050405020303" pitchFamily="18" charset="0"/>
              </a:rPr>
              <a:t>Strategies that Should Not Receive Expanded Funding</a:t>
            </a:r>
            <a:endParaRPr lang="en-US" sz="2200" dirty="0">
              <a:solidFill>
                <a:schemeClr val="tx1"/>
              </a:solidFill>
              <a:latin typeface="Georgia" panose="02040502050405020303" pitchFamily="18" charset="0"/>
            </a:endParaRPr>
          </a:p>
          <a:p>
            <a:pPr lvl="1" algn="just"/>
            <a:r>
              <a:rPr lang="en-US" sz="2000" dirty="0">
                <a:solidFill>
                  <a:schemeClr val="tx1"/>
                </a:solidFill>
                <a:latin typeface="Georgia" panose="02040502050405020303" pitchFamily="18" charset="0"/>
              </a:rPr>
              <a:t>Public Comments on the CORE Report Draft That Require Regulatory or Statutory Change</a:t>
            </a: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523220"/>
          </a:xfrm>
          <a:prstGeom prst="rect">
            <a:avLst/>
          </a:prstGeom>
          <a:noFill/>
        </p:spPr>
        <p:txBody>
          <a:bodyPr wrap="square" rtlCol="0">
            <a:spAutoFit/>
          </a:bodyPr>
          <a:lstStyle/>
          <a:p>
            <a:r>
              <a:rPr lang="en-US" sz="2800" b="1" dirty="0">
                <a:solidFill>
                  <a:schemeClr val="bg1"/>
                </a:solidFill>
              </a:rPr>
              <a:t>Overview</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101800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36418" y="1447800"/>
            <a:ext cx="8326582" cy="1600200"/>
          </a:xfrm>
        </p:spPr>
        <p:txBody>
          <a:bodyPr>
            <a:noAutofit/>
          </a:bodyPr>
          <a:lstStyle/>
          <a:p>
            <a:r>
              <a:rPr lang="en-US" sz="2400" dirty="0">
                <a:solidFill>
                  <a:schemeClr val="tx1"/>
                </a:solidFill>
                <a:latin typeface="Georgia" panose="02040502050405020303" pitchFamily="18" charset="0"/>
              </a:rPr>
              <a:t>Exhibit E List of Opioid Remediation Use </a:t>
            </a:r>
          </a:p>
          <a:p>
            <a:r>
              <a:rPr lang="en-US" sz="2400" dirty="0">
                <a:solidFill>
                  <a:schemeClr val="tx1"/>
                </a:solidFill>
                <a:latin typeface="Georgia" panose="02040502050405020303" pitchFamily="18" charset="0"/>
              </a:rPr>
              <a:t>Principles for the Use of Funds from the Opioid Settlements</a:t>
            </a:r>
            <a:endParaRPr lang="en-US" sz="2200" dirty="0">
              <a:solidFill>
                <a:schemeClr val="tx1"/>
              </a:solidFill>
              <a:latin typeface="Georgia" panose="02040502050405020303" pitchFamily="18" charset="0"/>
            </a:endParaRPr>
          </a:p>
          <a:p>
            <a:pPr algn="just"/>
            <a:endParaRPr lang="en-US" sz="24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193698"/>
            <a:ext cx="8839200" cy="830997"/>
          </a:xfrm>
          <a:prstGeom prst="rect">
            <a:avLst/>
          </a:prstGeom>
          <a:noFill/>
        </p:spPr>
        <p:txBody>
          <a:bodyPr wrap="square" rtlCol="0">
            <a:spAutoFit/>
          </a:bodyPr>
          <a:lstStyle/>
          <a:p>
            <a:r>
              <a:rPr lang="en-US" sz="2400" b="1" dirty="0">
                <a:solidFill>
                  <a:schemeClr val="bg1"/>
                </a:solidFill>
              </a:rPr>
              <a:t>2024 CORE Report Funding Priorities: </a:t>
            </a:r>
          </a:p>
          <a:p>
            <a:r>
              <a:rPr lang="en-US" sz="2400" b="1" dirty="0">
                <a:solidFill>
                  <a:schemeClr val="bg1"/>
                </a:solidFill>
              </a:rPr>
              <a:t>Guiding Frameworks</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graphicFrame>
        <p:nvGraphicFramePr>
          <p:cNvPr id="7" name="Diagram 6">
            <a:extLst>
              <a:ext uri="{FF2B5EF4-FFF2-40B4-BE49-F238E27FC236}">
                <a16:creationId xmlns:a16="http://schemas.microsoft.com/office/drawing/2014/main" id="{C8E835F4-AE94-544B-B479-688845EA72F0}"/>
              </a:ext>
            </a:extLst>
          </p:cNvPr>
          <p:cNvGraphicFramePr/>
          <p:nvPr>
            <p:extLst>
              <p:ext uri="{D42A27DB-BD31-4B8C-83A1-F6EECF244321}">
                <p14:modId xmlns:p14="http://schemas.microsoft.com/office/powerpoint/2010/main" val="333903731"/>
              </p:ext>
            </p:extLst>
          </p:nvPr>
        </p:nvGraphicFramePr>
        <p:xfrm>
          <a:off x="1071129" y="1890566"/>
          <a:ext cx="7001741" cy="47678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2420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36418" y="1447800"/>
            <a:ext cx="8326582" cy="1600200"/>
          </a:xfrm>
        </p:spPr>
        <p:txBody>
          <a:bodyPr>
            <a:noAutofit/>
          </a:bodyPr>
          <a:lstStyle/>
          <a:p>
            <a:r>
              <a:rPr lang="en-US" sz="2400" dirty="0">
                <a:solidFill>
                  <a:schemeClr val="tx1"/>
                </a:solidFill>
                <a:latin typeface="Georgia" panose="02040502050405020303" pitchFamily="18" charset="0"/>
              </a:rPr>
              <a:t>CORE Team</a:t>
            </a:r>
          </a:p>
          <a:p>
            <a:pPr algn="just"/>
            <a:r>
              <a:rPr lang="en-US" sz="2400" b="1" dirty="0">
                <a:solidFill>
                  <a:schemeClr val="tx1"/>
                </a:solidFill>
                <a:latin typeface="Georgia" panose="02040502050405020303" pitchFamily="18" charset="0"/>
              </a:rPr>
              <a:t>2024 CORE Report Funding Priorities</a:t>
            </a:r>
          </a:p>
          <a:p>
            <a:pPr lvl="1" algn="just"/>
            <a:r>
              <a:rPr lang="en-US" sz="2200" dirty="0">
                <a:solidFill>
                  <a:schemeClr val="tx1"/>
                </a:solidFill>
                <a:latin typeface="Georgia" panose="02040502050405020303" pitchFamily="18" charset="0"/>
              </a:rPr>
              <a:t>Guiding Frameworks</a:t>
            </a:r>
          </a:p>
          <a:p>
            <a:pPr lvl="1" algn="just"/>
            <a:r>
              <a:rPr lang="en-US" sz="2200" b="1" dirty="0">
                <a:solidFill>
                  <a:schemeClr val="tx1"/>
                </a:solidFill>
                <a:latin typeface="Georgia" panose="02040502050405020303" pitchFamily="18" charset="0"/>
              </a:rPr>
              <a:t>Methods</a:t>
            </a:r>
          </a:p>
          <a:p>
            <a:pPr lvl="1" algn="just"/>
            <a:r>
              <a:rPr lang="en-US" sz="2200" dirty="0">
                <a:solidFill>
                  <a:schemeClr val="tx1"/>
                </a:solidFill>
                <a:latin typeface="Georgia" panose="02040502050405020303" pitchFamily="18" charset="0"/>
              </a:rPr>
              <a:t>Priorities 1-7 Summaries</a:t>
            </a:r>
          </a:p>
          <a:p>
            <a:pPr algn="just"/>
            <a:r>
              <a:rPr lang="en-US" sz="2400" dirty="0">
                <a:solidFill>
                  <a:schemeClr val="tx1"/>
                </a:solidFill>
                <a:latin typeface="Georgia" panose="02040502050405020303" pitchFamily="18" charset="0"/>
              </a:rPr>
              <a:t>Appendices</a:t>
            </a:r>
          </a:p>
          <a:p>
            <a:pPr lvl="1" algn="just"/>
            <a:r>
              <a:rPr lang="en-US" sz="2000" dirty="0">
                <a:solidFill>
                  <a:schemeClr val="tx1"/>
                </a:solidFill>
                <a:latin typeface="Georgia" panose="02040502050405020303" pitchFamily="18" charset="0"/>
              </a:rPr>
              <a:t>Model Programs for OSAC To Highly Consider Funding to Replicate in Connecticut</a:t>
            </a:r>
          </a:p>
          <a:p>
            <a:pPr lvl="1" algn="just"/>
            <a:r>
              <a:rPr lang="en-US" sz="2000" dirty="0">
                <a:solidFill>
                  <a:schemeClr val="tx1"/>
                </a:solidFill>
                <a:latin typeface="Georgia" panose="02040502050405020303" pitchFamily="18" charset="0"/>
              </a:rPr>
              <a:t>Strategies that Should Not Receive Expanded Funding</a:t>
            </a:r>
            <a:endParaRPr lang="en-US" sz="2200" dirty="0">
              <a:solidFill>
                <a:schemeClr val="tx1"/>
              </a:solidFill>
              <a:latin typeface="Georgia" panose="02040502050405020303" pitchFamily="18" charset="0"/>
            </a:endParaRPr>
          </a:p>
          <a:p>
            <a:pPr lvl="1" algn="just"/>
            <a:r>
              <a:rPr lang="en-US" sz="2000" dirty="0">
                <a:solidFill>
                  <a:schemeClr val="tx1"/>
                </a:solidFill>
                <a:latin typeface="Georgia" panose="02040502050405020303" pitchFamily="18" charset="0"/>
              </a:rPr>
              <a:t>Public Comments on the CORE Report Draft That Require Regulatory or Statutory Change</a:t>
            </a: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523220"/>
          </a:xfrm>
          <a:prstGeom prst="rect">
            <a:avLst/>
          </a:prstGeom>
          <a:noFill/>
        </p:spPr>
        <p:txBody>
          <a:bodyPr wrap="square" rtlCol="0">
            <a:spAutoFit/>
          </a:bodyPr>
          <a:lstStyle/>
          <a:p>
            <a:r>
              <a:rPr lang="en-US" sz="2800" b="1" dirty="0">
                <a:solidFill>
                  <a:schemeClr val="bg1"/>
                </a:solidFill>
              </a:rPr>
              <a:t>Overview</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297408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36418" y="1447800"/>
            <a:ext cx="3830782" cy="1600200"/>
          </a:xfrm>
        </p:spPr>
        <p:txBody>
          <a:bodyPr>
            <a:noAutofit/>
          </a:bodyPr>
          <a:lstStyle/>
          <a:p>
            <a:r>
              <a:rPr lang="en-US" dirty="0">
                <a:solidFill>
                  <a:schemeClr val="tx1"/>
                </a:solidFill>
                <a:latin typeface="Georgia" panose="02040502050405020303" pitchFamily="18" charset="0"/>
              </a:rPr>
              <a:t>Review of progress on 2016 report recommendations</a:t>
            </a:r>
          </a:p>
          <a:p>
            <a:pPr lvl="1"/>
            <a:r>
              <a:rPr lang="en-US" sz="2000" dirty="0">
                <a:solidFill>
                  <a:schemeClr val="tx1"/>
                </a:solidFill>
                <a:latin typeface="Georgia" panose="02040502050405020303" pitchFamily="18" charset="0"/>
              </a:rPr>
              <a:t>Updates on progress to-date, available data</a:t>
            </a:r>
          </a:p>
          <a:p>
            <a:r>
              <a:rPr lang="en-US" dirty="0">
                <a:solidFill>
                  <a:schemeClr val="tx1"/>
                </a:solidFill>
                <a:latin typeface="Georgia" panose="02040502050405020303" pitchFamily="18" charset="0"/>
              </a:rPr>
              <a:t>Literature Review</a:t>
            </a:r>
          </a:p>
          <a:p>
            <a:r>
              <a:rPr lang="en-US" dirty="0">
                <a:solidFill>
                  <a:schemeClr val="tx1"/>
                </a:solidFill>
                <a:latin typeface="Georgia" panose="02040502050405020303" pitchFamily="18" charset="0"/>
              </a:rPr>
              <a:t>Review of efforts in other states</a:t>
            </a:r>
          </a:p>
          <a:p>
            <a:r>
              <a:rPr lang="en-US" dirty="0">
                <a:solidFill>
                  <a:schemeClr val="tx1"/>
                </a:solidFill>
                <a:latin typeface="Georgia" panose="02040502050405020303" pitchFamily="18" charset="0"/>
              </a:rPr>
              <a:t>Key informant discussions and consultations</a:t>
            </a:r>
          </a:p>
          <a:p>
            <a:r>
              <a:rPr lang="en-US" dirty="0">
                <a:solidFill>
                  <a:schemeClr val="tx1"/>
                </a:solidFill>
                <a:latin typeface="Georgia" panose="02040502050405020303" pitchFamily="18" charset="0"/>
              </a:rPr>
              <a:t>Draft report released for comment in September, comments reviewed and report revised  </a:t>
            </a:r>
            <a:endParaRPr lang="en-US" sz="1100" dirty="0">
              <a:solidFill>
                <a:schemeClr val="tx1"/>
              </a:solidFill>
              <a:latin typeface="Georgia" panose="02040502050405020303" pitchFamily="18" charset="0"/>
            </a:endParaRPr>
          </a:p>
          <a:p>
            <a:pPr algn="just"/>
            <a:endParaRPr lang="en-US" sz="1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523220"/>
          </a:xfrm>
          <a:prstGeom prst="rect">
            <a:avLst/>
          </a:prstGeom>
          <a:noFill/>
        </p:spPr>
        <p:txBody>
          <a:bodyPr wrap="square" rtlCol="0">
            <a:spAutoFit/>
          </a:bodyPr>
          <a:lstStyle/>
          <a:p>
            <a:r>
              <a:rPr lang="en-US" sz="2800" b="1" dirty="0">
                <a:solidFill>
                  <a:schemeClr val="bg1"/>
                </a:solidFill>
              </a:rPr>
              <a:t>Methods</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923706"/>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253601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007767-45D9-344A-BAAD-2E78665DFFB8}"/>
              </a:ext>
            </a:extLst>
          </p:cNvPr>
          <p:cNvSpPr>
            <a:spLocks noGrp="1"/>
          </p:cNvSpPr>
          <p:nvPr>
            <p:ph sz="half" idx="1"/>
          </p:nvPr>
        </p:nvSpPr>
        <p:spPr>
          <a:xfrm>
            <a:off x="436418" y="1447800"/>
            <a:ext cx="8326582" cy="1600200"/>
          </a:xfrm>
        </p:spPr>
        <p:txBody>
          <a:bodyPr>
            <a:noAutofit/>
          </a:bodyPr>
          <a:lstStyle/>
          <a:p>
            <a:r>
              <a:rPr lang="en-US" sz="2400" dirty="0">
                <a:solidFill>
                  <a:schemeClr val="tx1"/>
                </a:solidFill>
                <a:latin typeface="Georgia" panose="02040502050405020303" pitchFamily="18" charset="0"/>
              </a:rPr>
              <a:t>CORE Team</a:t>
            </a:r>
          </a:p>
          <a:p>
            <a:pPr algn="just"/>
            <a:r>
              <a:rPr lang="en-US" sz="2400" b="1" dirty="0">
                <a:solidFill>
                  <a:schemeClr val="tx1"/>
                </a:solidFill>
                <a:latin typeface="Georgia" panose="02040502050405020303" pitchFamily="18" charset="0"/>
              </a:rPr>
              <a:t>2024 CORE Report Funding Priorities</a:t>
            </a:r>
          </a:p>
          <a:p>
            <a:pPr lvl="1" algn="just"/>
            <a:r>
              <a:rPr lang="en-US" sz="2200" dirty="0">
                <a:solidFill>
                  <a:schemeClr val="tx1"/>
                </a:solidFill>
                <a:latin typeface="Georgia" panose="02040502050405020303" pitchFamily="18" charset="0"/>
              </a:rPr>
              <a:t>Guiding Frameworks</a:t>
            </a:r>
          </a:p>
          <a:p>
            <a:pPr lvl="1" algn="just"/>
            <a:r>
              <a:rPr lang="en-US" sz="2200" dirty="0">
                <a:solidFill>
                  <a:schemeClr val="tx1"/>
                </a:solidFill>
                <a:latin typeface="Georgia" panose="02040502050405020303" pitchFamily="18" charset="0"/>
              </a:rPr>
              <a:t>Methods</a:t>
            </a:r>
          </a:p>
          <a:p>
            <a:pPr lvl="1" algn="just"/>
            <a:r>
              <a:rPr lang="en-US" sz="2200" b="1" dirty="0">
                <a:solidFill>
                  <a:schemeClr val="tx1"/>
                </a:solidFill>
                <a:latin typeface="Georgia" panose="02040502050405020303" pitchFamily="18" charset="0"/>
              </a:rPr>
              <a:t>Priorities 1-7 Summaries</a:t>
            </a:r>
          </a:p>
          <a:p>
            <a:pPr algn="just"/>
            <a:r>
              <a:rPr lang="en-US" sz="2400" dirty="0">
                <a:solidFill>
                  <a:schemeClr val="tx1"/>
                </a:solidFill>
                <a:latin typeface="Georgia" panose="02040502050405020303" pitchFamily="18" charset="0"/>
              </a:rPr>
              <a:t>Appendices</a:t>
            </a:r>
          </a:p>
          <a:p>
            <a:pPr lvl="1" algn="just"/>
            <a:r>
              <a:rPr lang="en-US" sz="2000" dirty="0">
                <a:solidFill>
                  <a:schemeClr val="tx1"/>
                </a:solidFill>
                <a:latin typeface="Georgia" panose="02040502050405020303" pitchFamily="18" charset="0"/>
              </a:rPr>
              <a:t>Model Programs for OSAC To Highly Consider Funding to Replicate in Connecticut</a:t>
            </a:r>
          </a:p>
          <a:p>
            <a:pPr lvl="1" algn="just"/>
            <a:r>
              <a:rPr lang="en-US" sz="2000" dirty="0">
                <a:solidFill>
                  <a:schemeClr val="tx1"/>
                </a:solidFill>
                <a:latin typeface="Georgia" panose="02040502050405020303" pitchFamily="18" charset="0"/>
              </a:rPr>
              <a:t>Strategies that Should Not Receive Expanded Funding</a:t>
            </a:r>
            <a:endParaRPr lang="en-US" sz="2200" dirty="0">
              <a:solidFill>
                <a:schemeClr val="tx1"/>
              </a:solidFill>
              <a:latin typeface="Georgia" panose="02040502050405020303" pitchFamily="18" charset="0"/>
            </a:endParaRPr>
          </a:p>
          <a:p>
            <a:pPr lvl="1" algn="just"/>
            <a:r>
              <a:rPr lang="en-US" sz="2000" dirty="0">
                <a:solidFill>
                  <a:schemeClr val="tx1"/>
                </a:solidFill>
                <a:latin typeface="Georgia" panose="02040502050405020303" pitchFamily="18" charset="0"/>
              </a:rPr>
              <a:t>Public Comments on the CORE Report Draft That Require Regulatory or Statutory Change</a:t>
            </a:r>
            <a:endParaRPr lang="en-US" sz="2200" dirty="0">
              <a:solidFill>
                <a:schemeClr val="tx1"/>
              </a:solidFill>
              <a:latin typeface="Georgia" panose="02040502050405020303" pitchFamily="18" charset="0"/>
            </a:endParaRPr>
          </a:p>
        </p:txBody>
      </p:sp>
      <p:sp>
        <p:nvSpPr>
          <p:cNvPr id="2" name="TextBox 1">
            <a:extLst>
              <a:ext uri="{FF2B5EF4-FFF2-40B4-BE49-F238E27FC236}">
                <a16:creationId xmlns:a16="http://schemas.microsoft.com/office/drawing/2014/main" id="{4EC2925D-CAF8-1F4A-BFC4-9653C3F9F77B}"/>
              </a:ext>
            </a:extLst>
          </p:cNvPr>
          <p:cNvSpPr txBox="1"/>
          <p:nvPr/>
        </p:nvSpPr>
        <p:spPr>
          <a:xfrm>
            <a:off x="304800" y="304800"/>
            <a:ext cx="8839200" cy="523220"/>
          </a:xfrm>
          <a:prstGeom prst="rect">
            <a:avLst/>
          </a:prstGeom>
          <a:noFill/>
        </p:spPr>
        <p:txBody>
          <a:bodyPr wrap="square" rtlCol="0">
            <a:spAutoFit/>
          </a:bodyPr>
          <a:lstStyle/>
          <a:p>
            <a:r>
              <a:rPr lang="en-US" sz="2800" b="1" dirty="0">
                <a:solidFill>
                  <a:schemeClr val="bg1"/>
                </a:solidFill>
              </a:rPr>
              <a:t>Overview</a:t>
            </a:r>
          </a:p>
        </p:txBody>
      </p:sp>
      <p:pic>
        <p:nvPicPr>
          <p:cNvPr id="4" name="Picture 3" descr="Graphical user interface, application&#10;&#10;Description automatically generated">
            <a:extLst>
              <a:ext uri="{FF2B5EF4-FFF2-40B4-BE49-F238E27FC236}">
                <a16:creationId xmlns:a16="http://schemas.microsoft.com/office/drawing/2014/main" id="{92187DF3-3542-5249-B554-380DE0270FDE}"/>
              </a:ext>
            </a:extLst>
          </p:cNvPr>
          <p:cNvPicPr>
            <a:picLocks noChangeAspect="1"/>
          </p:cNvPicPr>
          <p:nvPr/>
        </p:nvPicPr>
        <p:blipFill rotWithShape="1">
          <a:blip r:embed="rId3">
            <a:extLst>
              <a:ext uri="{28A0092B-C50C-407E-A947-70E740481C1C}">
                <a14:useLocalDpi xmlns:a14="http://schemas.microsoft.com/office/drawing/2010/main" val="0"/>
              </a:ext>
            </a:extLst>
          </a:blip>
          <a:srcRect l="103" t="13294" r="-103" b="298"/>
          <a:stretch/>
        </p:blipFill>
        <p:spPr>
          <a:xfrm>
            <a:off x="0" y="5943849"/>
            <a:ext cx="9144000" cy="990600"/>
          </a:xfrm>
          <a:prstGeom prst="rect">
            <a:avLst/>
          </a:prstGeom>
        </p:spPr>
      </p:pic>
      <p:cxnSp>
        <p:nvCxnSpPr>
          <p:cNvPr id="8" name="Straight Connector 7">
            <a:extLst>
              <a:ext uri="{FF2B5EF4-FFF2-40B4-BE49-F238E27FC236}">
                <a16:creationId xmlns:a16="http://schemas.microsoft.com/office/drawing/2014/main" id="{5E390987-C135-8547-ADDF-CB7407D8939F}"/>
              </a:ext>
            </a:extLst>
          </p:cNvPr>
          <p:cNvCxnSpPr/>
          <p:nvPr/>
        </p:nvCxnSpPr>
        <p:spPr>
          <a:xfrm>
            <a:off x="0" y="5867648"/>
            <a:ext cx="91440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D4CCBE3-3D73-F447-8B05-F5CA10E4E9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056089"/>
            <a:ext cx="1066800" cy="766119"/>
          </a:xfrm>
          <a:prstGeom prst="rect">
            <a:avLst/>
          </a:prstGeom>
        </p:spPr>
      </p:pic>
    </p:spTree>
    <p:extLst>
      <p:ext uri="{BB962C8B-B14F-4D97-AF65-F5344CB8AC3E}">
        <p14:creationId xmlns:p14="http://schemas.microsoft.com/office/powerpoint/2010/main" val="508112810"/>
      </p:ext>
    </p:extLst>
  </p:cSld>
  <p:clrMapOvr>
    <a:masterClrMapping/>
  </p:clrMapOvr>
</p:sld>
</file>

<file path=ppt/theme/theme1.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Slide- Master">
  <a:themeElements>
    <a:clrScheme name="New YSM Webcolors- 1-12-2020">
      <a:dk1>
        <a:srgbClr val="000000"/>
      </a:dk1>
      <a:lt1>
        <a:srgbClr val="FFFFFF"/>
      </a:lt1>
      <a:dk2>
        <a:srgbClr val="224570"/>
      </a:dk2>
      <a:lt2>
        <a:srgbClr val="E7E6E6"/>
      </a:lt2>
      <a:accent1>
        <a:srgbClr val="1271E3"/>
      </a:accent1>
      <a:accent2>
        <a:srgbClr val="E96051"/>
      </a:accent2>
      <a:accent3>
        <a:srgbClr val="71939C"/>
      </a:accent3>
      <a:accent4>
        <a:srgbClr val="444C57"/>
      </a:accent4>
      <a:accent5>
        <a:srgbClr val="FFB833"/>
      </a:accent5>
      <a:accent6>
        <a:srgbClr val="3BB3E5"/>
      </a:accent6>
      <a:hlink>
        <a:srgbClr val="4B617C"/>
      </a:hlink>
      <a:folHlink>
        <a:srgbClr val="B3E7F8"/>
      </a:folHlink>
    </a:clrScheme>
    <a:fontScheme name="Custom 2">
      <a:majorFont>
        <a:latin typeface="Times New Roman"/>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solidFill>
              <a:schemeClr val="tx2"/>
            </a:solidFill>
            <a:latin typeface="+mn-lt"/>
          </a:defRPr>
        </a:defPPr>
      </a:lstStyle>
    </a:txDef>
  </a:objectDefaults>
  <a:extraClrSchemeLst/>
  <a:extLst>
    <a:ext uri="{05A4C25C-085E-4340-85A3-A5531E510DB2}">
      <thm15:themeFamily xmlns:thm15="http://schemas.microsoft.com/office/thememl/2012/main" name="Presentation26" id="{AE23C7B2-4889-7143-91C7-C9D076B9C18C}" vid="{D5584349-9AC3-0947-BF6C-B9243D998C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Brand Template (06162010)</Template>
  <TotalTime>20007</TotalTime>
  <Words>3164</Words>
  <Application>Microsoft Macintosh PowerPoint</Application>
  <PresentationFormat>On-screen Show (4:3)</PresentationFormat>
  <Paragraphs>304</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Georgia</vt:lpstr>
      <vt:lpstr>Microsoft Sans Serif</vt:lpstr>
      <vt:lpstr>Proxima Nova Regular</vt:lpstr>
      <vt:lpstr>Symbol</vt:lpstr>
      <vt:lpstr>Times New Roman</vt:lpstr>
      <vt:lpstr>YaleNew</vt:lpstr>
      <vt:lpstr>Content Slides</vt:lpstr>
      <vt:lpstr>Content Slide- Master</vt:lpstr>
      <vt:lpstr>Connecticut Opioid REsponse (CORE) Strategic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Fansler, Justin</dc:creator>
  <cp:lastModifiedBy>Fiellin, David</cp:lastModifiedBy>
  <cp:revision>274</cp:revision>
  <dcterms:created xsi:type="dcterms:W3CDTF">2010-06-16T21:30:36Z</dcterms:created>
  <dcterms:modified xsi:type="dcterms:W3CDTF">2024-03-12T13:20:14Z</dcterms:modified>
</cp:coreProperties>
</file>