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04" r:id="rId4"/>
  </p:sldMasterIdLst>
  <p:notesMasterIdLst>
    <p:notesMasterId r:id="rId15"/>
  </p:notesMasterIdLst>
  <p:handoutMasterIdLst>
    <p:handoutMasterId r:id="rId16"/>
  </p:handoutMasterIdLst>
  <p:sldIdLst>
    <p:sldId id="256" r:id="rId5"/>
    <p:sldId id="257" r:id="rId6"/>
    <p:sldId id="303" r:id="rId7"/>
    <p:sldId id="290" r:id="rId8"/>
    <p:sldId id="292" r:id="rId9"/>
    <p:sldId id="295" r:id="rId10"/>
    <p:sldId id="293" r:id="rId11"/>
    <p:sldId id="258" r:id="rId12"/>
    <p:sldId id="291" r:id="rId13"/>
    <p:sldId id="302"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68D2"/>
    <a:srgbClr val="8F718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93" autoAdjust="0"/>
    <p:restoredTop sz="95761"/>
  </p:normalViewPr>
  <p:slideViewPr>
    <p:cSldViewPr snapToGrid="0" snapToObjects="1">
      <p:cViewPr varScale="1">
        <p:scale>
          <a:sx n="65" d="100"/>
          <a:sy n="65" d="100"/>
        </p:scale>
        <p:origin x="888" y="52"/>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68" d="100"/>
          <a:sy n="68" d="100"/>
        </p:scale>
        <p:origin x="4000" y="2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J Aitken" userId="4be0ab78-1205-4ebf-becc-ab2f12ee4538" providerId="ADAL" clId="{3970E9AA-D71B-4A9C-9BB0-997A17ADF9EC}"/>
    <pc:docChg chg="delSld">
      <pc:chgData name="TJ Aitken" userId="4be0ab78-1205-4ebf-becc-ab2f12ee4538" providerId="ADAL" clId="{3970E9AA-D71B-4A9C-9BB0-997A17ADF9EC}" dt="2025-11-12T21:25:31.781" v="0" actId="47"/>
      <pc:docMkLst>
        <pc:docMk/>
      </pc:docMkLst>
      <pc:sldChg chg="del">
        <pc:chgData name="TJ Aitken" userId="4be0ab78-1205-4ebf-becc-ab2f12ee4538" providerId="ADAL" clId="{3970E9AA-D71B-4A9C-9BB0-997A17ADF9EC}" dt="2025-11-12T21:25:31.781" v="0" actId="47"/>
        <pc:sldMkLst>
          <pc:docMk/>
          <pc:sldMk cId="1936938810" sldId="297"/>
        </pc:sldMkLst>
      </pc:sldChg>
    </pc:docChg>
  </pc:docChgLst>
</pc:chgInfo>
</file>

<file path=ppt/diagrams/_rels/data3.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diagrams/_rels/data5.xml.rels><?xml version="1.0" encoding="UTF-8" standalone="yes"?>
<Relationships xmlns="http://schemas.openxmlformats.org/package/2006/relationships"><Relationship Id="rId1" Type="http://schemas.openxmlformats.org/officeDocument/2006/relationships/hyperlink" Target="mailto:TJaitken@ccar.us" TargetMode="External"/></Relationships>
</file>

<file path=ppt/diagrams/_rels/drawing3.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diagrams/_rels/drawing5.xml.rels><?xml version="1.0" encoding="UTF-8" standalone="yes"?>
<Relationships xmlns="http://schemas.openxmlformats.org/package/2006/relationships"><Relationship Id="rId1" Type="http://schemas.openxmlformats.org/officeDocument/2006/relationships/hyperlink" Target="mailto:TJaitken@ccar.us"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A1E961-E1D4-4B2E-AEDB-F14A4D3D03F6}" type="doc">
      <dgm:prSet loTypeId="urn:microsoft.com/office/officeart/2005/8/layout/default" loCatId="list" qsTypeId="urn:microsoft.com/office/officeart/2005/8/quickstyle/simple4" qsCatId="simple" csTypeId="urn:microsoft.com/office/officeart/2005/8/colors/colorful2" csCatId="colorful"/>
      <dgm:spPr/>
      <dgm:t>
        <a:bodyPr/>
        <a:lstStyle/>
        <a:p>
          <a:endParaRPr lang="en-US"/>
        </a:p>
      </dgm:t>
    </dgm:pt>
    <dgm:pt modelId="{B49D4453-73EE-4C5E-9592-74DBEFCE0BB9}">
      <dgm:prSet/>
      <dgm:spPr/>
      <dgm:t>
        <a:bodyPr/>
        <a:lstStyle/>
        <a:p>
          <a:r>
            <a:rPr lang="en-US"/>
            <a:t>CAR’s Vision:</a:t>
          </a:r>
        </a:p>
      </dgm:t>
    </dgm:pt>
    <dgm:pt modelId="{46672B3C-7E54-4B0F-AC03-261E216519D5}" type="parTrans" cxnId="{5D99D2AD-C789-4E95-BDA3-2D987CCF0C81}">
      <dgm:prSet/>
      <dgm:spPr/>
      <dgm:t>
        <a:bodyPr/>
        <a:lstStyle/>
        <a:p>
          <a:endParaRPr lang="en-US"/>
        </a:p>
      </dgm:t>
    </dgm:pt>
    <dgm:pt modelId="{39F3F03F-A201-4C0C-8F81-4486AD9AD6A6}" type="sibTrans" cxnId="{5D99D2AD-C789-4E95-BDA3-2D987CCF0C81}">
      <dgm:prSet/>
      <dgm:spPr/>
      <dgm:t>
        <a:bodyPr/>
        <a:lstStyle/>
        <a:p>
          <a:endParaRPr lang="en-US"/>
        </a:p>
      </dgm:t>
    </dgm:pt>
    <dgm:pt modelId="{755C42E0-7B9B-4795-884C-31A060A002AB}">
      <dgm:prSet/>
      <dgm:spPr/>
      <dgm:t>
        <a:bodyPr/>
        <a:lstStyle/>
        <a:p>
          <a:r>
            <a:rPr lang="en-US"/>
            <a:t>"The Connecticut Community for Addiction Recovery (CCAR) envisions a world where the power, hope, and healing of recovery from alcohol and other addictions is thoroughly understood and embraced.” </a:t>
          </a:r>
        </a:p>
      </dgm:t>
    </dgm:pt>
    <dgm:pt modelId="{DAC4294F-FA39-43CA-8F6A-9D80F9824889}" type="parTrans" cxnId="{685DBC92-3993-4255-88FA-5E578738551D}">
      <dgm:prSet/>
      <dgm:spPr/>
      <dgm:t>
        <a:bodyPr/>
        <a:lstStyle/>
        <a:p>
          <a:endParaRPr lang="en-US"/>
        </a:p>
      </dgm:t>
    </dgm:pt>
    <dgm:pt modelId="{43A3F8AE-8E93-45C0-B780-5CF756285D95}" type="sibTrans" cxnId="{685DBC92-3993-4255-88FA-5E578738551D}">
      <dgm:prSet/>
      <dgm:spPr/>
      <dgm:t>
        <a:bodyPr/>
        <a:lstStyle/>
        <a:p>
          <a:endParaRPr lang="en-US"/>
        </a:p>
      </dgm:t>
    </dgm:pt>
    <dgm:pt modelId="{381D7EBF-DC45-47FD-9A31-3904FCCB03C5}">
      <dgm:prSet/>
      <dgm:spPr/>
      <dgm:t>
        <a:bodyPr/>
        <a:lstStyle/>
        <a:p>
          <a:r>
            <a:rPr lang="en-US"/>
            <a:t>CCAR’s Mission:</a:t>
          </a:r>
        </a:p>
      </dgm:t>
    </dgm:pt>
    <dgm:pt modelId="{43172FD0-5AA3-41E9-AFDC-57044C4D6097}" type="parTrans" cxnId="{E989CAF6-137A-464F-B274-CA4A4A8AA01D}">
      <dgm:prSet/>
      <dgm:spPr/>
      <dgm:t>
        <a:bodyPr/>
        <a:lstStyle/>
        <a:p>
          <a:endParaRPr lang="en-US"/>
        </a:p>
      </dgm:t>
    </dgm:pt>
    <dgm:pt modelId="{78EC0BEE-5410-492B-BFFE-B9B5F5BF599A}" type="sibTrans" cxnId="{E989CAF6-137A-464F-B274-CA4A4A8AA01D}">
      <dgm:prSet/>
      <dgm:spPr/>
      <dgm:t>
        <a:bodyPr/>
        <a:lstStyle/>
        <a:p>
          <a:endParaRPr lang="en-US"/>
        </a:p>
      </dgm:t>
    </dgm:pt>
    <dgm:pt modelId="{105CC257-1F3E-40AC-925C-27F39F10BA1D}">
      <dgm:prSet/>
      <dgm:spPr/>
      <dgm:t>
        <a:bodyPr/>
        <a:lstStyle/>
        <a:p>
          <a:r>
            <a:rPr lang="en-US"/>
            <a:t>Put a face on recovery, and</a:t>
          </a:r>
        </a:p>
      </dgm:t>
    </dgm:pt>
    <dgm:pt modelId="{16D86921-D530-4E9D-ABFB-BEC51C36A6DA}" type="parTrans" cxnId="{54AFE776-83A1-4B38-89AC-0196FEE8A48F}">
      <dgm:prSet/>
      <dgm:spPr/>
      <dgm:t>
        <a:bodyPr/>
        <a:lstStyle/>
        <a:p>
          <a:endParaRPr lang="en-US"/>
        </a:p>
      </dgm:t>
    </dgm:pt>
    <dgm:pt modelId="{B3EFC497-D4AC-40B5-88E5-CD829A4EAE19}" type="sibTrans" cxnId="{54AFE776-83A1-4B38-89AC-0196FEE8A48F}">
      <dgm:prSet/>
      <dgm:spPr/>
      <dgm:t>
        <a:bodyPr/>
        <a:lstStyle/>
        <a:p>
          <a:endParaRPr lang="en-US"/>
        </a:p>
      </dgm:t>
    </dgm:pt>
    <dgm:pt modelId="{1F6237FF-4F8F-4B10-B523-A604470DFD31}">
      <dgm:prSet/>
      <dgm:spPr/>
      <dgm:t>
        <a:bodyPr/>
        <a:lstStyle/>
        <a:p>
          <a:r>
            <a:rPr lang="en-US"/>
            <a:t>Provide recovery support services and promote recovery from alcohol and other addictions through advocacy, education, and service. </a:t>
          </a:r>
        </a:p>
      </dgm:t>
    </dgm:pt>
    <dgm:pt modelId="{72C8AEF9-F7F5-448B-A8B6-FE3997C937AA}" type="parTrans" cxnId="{9CA69AA2-FFF2-474D-A1BC-646062F74092}">
      <dgm:prSet/>
      <dgm:spPr/>
      <dgm:t>
        <a:bodyPr/>
        <a:lstStyle/>
        <a:p>
          <a:endParaRPr lang="en-US"/>
        </a:p>
      </dgm:t>
    </dgm:pt>
    <dgm:pt modelId="{10E183E0-38AA-4CB0-95A7-6C14FB45A954}" type="sibTrans" cxnId="{9CA69AA2-FFF2-474D-A1BC-646062F74092}">
      <dgm:prSet/>
      <dgm:spPr/>
      <dgm:t>
        <a:bodyPr/>
        <a:lstStyle/>
        <a:p>
          <a:endParaRPr lang="en-US"/>
        </a:p>
      </dgm:t>
    </dgm:pt>
    <dgm:pt modelId="{0EE01B2F-D2D6-402C-A3B3-3956729FA343}">
      <dgm:prSet/>
      <dgm:spPr/>
      <dgm:t>
        <a:bodyPr/>
        <a:lstStyle/>
        <a:p>
          <a:r>
            <a:rPr lang="en-US"/>
            <a:t>CCAR strives to end discrimination surrounding addiction and recovery, open new doors and remove barriers to recovery, maintain and sustain recovery regardless of the pathway, all the while ensuring that all people in recovery, and people seeking recovery, are treated with dignity and respect.</a:t>
          </a:r>
        </a:p>
      </dgm:t>
    </dgm:pt>
    <dgm:pt modelId="{45155778-E50C-4BC3-8701-B3F9BC9BED9F}" type="parTrans" cxnId="{F710EDDC-6CB9-436A-94D5-407C9B66E91E}">
      <dgm:prSet/>
      <dgm:spPr/>
      <dgm:t>
        <a:bodyPr/>
        <a:lstStyle/>
        <a:p>
          <a:endParaRPr lang="en-US"/>
        </a:p>
      </dgm:t>
    </dgm:pt>
    <dgm:pt modelId="{F5C5984D-F156-42AE-81E1-86407FBB4516}" type="sibTrans" cxnId="{F710EDDC-6CB9-436A-94D5-407C9B66E91E}">
      <dgm:prSet/>
      <dgm:spPr/>
      <dgm:t>
        <a:bodyPr/>
        <a:lstStyle/>
        <a:p>
          <a:endParaRPr lang="en-US"/>
        </a:p>
      </dgm:t>
    </dgm:pt>
    <dgm:pt modelId="{344EC78F-7EA0-428D-AC93-05F156F8E631}" type="pres">
      <dgm:prSet presAssocID="{D6A1E961-E1D4-4B2E-AEDB-F14A4D3D03F6}" presName="diagram" presStyleCnt="0">
        <dgm:presLayoutVars>
          <dgm:dir/>
          <dgm:resizeHandles val="exact"/>
        </dgm:presLayoutVars>
      </dgm:prSet>
      <dgm:spPr/>
    </dgm:pt>
    <dgm:pt modelId="{FC767212-918E-4A1A-99ED-F3C5C5D73BEC}" type="pres">
      <dgm:prSet presAssocID="{B49D4453-73EE-4C5E-9592-74DBEFCE0BB9}" presName="node" presStyleLbl="node1" presStyleIdx="0" presStyleCnt="6">
        <dgm:presLayoutVars>
          <dgm:bulletEnabled val="1"/>
        </dgm:presLayoutVars>
      </dgm:prSet>
      <dgm:spPr/>
    </dgm:pt>
    <dgm:pt modelId="{EF16F809-469C-4B47-A6B0-36E7922636B4}" type="pres">
      <dgm:prSet presAssocID="{39F3F03F-A201-4C0C-8F81-4486AD9AD6A6}" presName="sibTrans" presStyleCnt="0"/>
      <dgm:spPr/>
    </dgm:pt>
    <dgm:pt modelId="{207C13FC-1EEA-4984-AF9F-E8F0BC09DF7C}" type="pres">
      <dgm:prSet presAssocID="{755C42E0-7B9B-4795-884C-31A060A002AB}" presName="node" presStyleLbl="node1" presStyleIdx="1" presStyleCnt="6">
        <dgm:presLayoutVars>
          <dgm:bulletEnabled val="1"/>
        </dgm:presLayoutVars>
      </dgm:prSet>
      <dgm:spPr/>
    </dgm:pt>
    <dgm:pt modelId="{6C36E5DF-65E5-493D-8A71-4A05F219296C}" type="pres">
      <dgm:prSet presAssocID="{43A3F8AE-8E93-45C0-B780-5CF756285D95}" presName="sibTrans" presStyleCnt="0"/>
      <dgm:spPr/>
    </dgm:pt>
    <dgm:pt modelId="{2C38150C-B978-4E88-9F89-250D8D1D2F93}" type="pres">
      <dgm:prSet presAssocID="{381D7EBF-DC45-47FD-9A31-3904FCCB03C5}" presName="node" presStyleLbl="node1" presStyleIdx="2" presStyleCnt="6">
        <dgm:presLayoutVars>
          <dgm:bulletEnabled val="1"/>
        </dgm:presLayoutVars>
      </dgm:prSet>
      <dgm:spPr/>
    </dgm:pt>
    <dgm:pt modelId="{9750C05F-7FCC-4F82-8D57-C4822048BE8C}" type="pres">
      <dgm:prSet presAssocID="{78EC0BEE-5410-492B-BFFE-B9B5F5BF599A}" presName="sibTrans" presStyleCnt="0"/>
      <dgm:spPr/>
    </dgm:pt>
    <dgm:pt modelId="{B5DE2556-33DA-4D5F-B2BC-6D1A23A964AA}" type="pres">
      <dgm:prSet presAssocID="{105CC257-1F3E-40AC-925C-27F39F10BA1D}" presName="node" presStyleLbl="node1" presStyleIdx="3" presStyleCnt="6">
        <dgm:presLayoutVars>
          <dgm:bulletEnabled val="1"/>
        </dgm:presLayoutVars>
      </dgm:prSet>
      <dgm:spPr/>
    </dgm:pt>
    <dgm:pt modelId="{71562737-F6F9-4130-8D99-1B5A052D81D1}" type="pres">
      <dgm:prSet presAssocID="{B3EFC497-D4AC-40B5-88E5-CD829A4EAE19}" presName="sibTrans" presStyleCnt="0"/>
      <dgm:spPr/>
    </dgm:pt>
    <dgm:pt modelId="{32971F10-EC1A-45BA-BFC3-EBB1E3A3D0B0}" type="pres">
      <dgm:prSet presAssocID="{1F6237FF-4F8F-4B10-B523-A604470DFD31}" presName="node" presStyleLbl="node1" presStyleIdx="4" presStyleCnt="6">
        <dgm:presLayoutVars>
          <dgm:bulletEnabled val="1"/>
        </dgm:presLayoutVars>
      </dgm:prSet>
      <dgm:spPr/>
    </dgm:pt>
    <dgm:pt modelId="{887B9C13-56D6-4521-8EA3-7EF5AEA321C2}" type="pres">
      <dgm:prSet presAssocID="{10E183E0-38AA-4CB0-95A7-6C14FB45A954}" presName="sibTrans" presStyleCnt="0"/>
      <dgm:spPr/>
    </dgm:pt>
    <dgm:pt modelId="{C166B127-A9E3-48C9-96C4-B5E3799DF8B2}" type="pres">
      <dgm:prSet presAssocID="{0EE01B2F-D2D6-402C-A3B3-3956729FA343}" presName="node" presStyleLbl="node1" presStyleIdx="5" presStyleCnt="6">
        <dgm:presLayoutVars>
          <dgm:bulletEnabled val="1"/>
        </dgm:presLayoutVars>
      </dgm:prSet>
      <dgm:spPr/>
    </dgm:pt>
  </dgm:ptLst>
  <dgm:cxnLst>
    <dgm:cxn modelId="{1F81C819-E672-4E37-99DD-7CF95581B34A}" type="presOf" srcId="{381D7EBF-DC45-47FD-9A31-3904FCCB03C5}" destId="{2C38150C-B978-4E88-9F89-250D8D1D2F93}" srcOrd="0" destOrd="0" presId="urn:microsoft.com/office/officeart/2005/8/layout/default"/>
    <dgm:cxn modelId="{CE7D0448-6EC5-4B22-8C60-830E4FF34233}" type="presOf" srcId="{755C42E0-7B9B-4795-884C-31A060A002AB}" destId="{207C13FC-1EEA-4984-AF9F-E8F0BC09DF7C}" srcOrd="0" destOrd="0" presId="urn:microsoft.com/office/officeart/2005/8/layout/default"/>
    <dgm:cxn modelId="{54AFE776-83A1-4B38-89AC-0196FEE8A48F}" srcId="{D6A1E961-E1D4-4B2E-AEDB-F14A4D3D03F6}" destId="{105CC257-1F3E-40AC-925C-27F39F10BA1D}" srcOrd="3" destOrd="0" parTransId="{16D86921-D530-4E9D-ABFB-BEC51C36A6DA}" sibTransId="{B3EFC497-D4AC-40B5-88E5-CD829A4EAE19}"/>
    <dgm:cxn modelId="{002BE586-5E7D-4998-A309-A846CD2C0BE4}" type="presOf" srcId="{B49D4453-73EE-4C5E-9592-74DBEFCE0BB9}" destId="{FC767212-918E-4A1A-99ED-F3C5C5D73BEC}" srcOrd="0" destOrd="0" presId="urn:microsoft.com/office/officeart/2005/8/layout/default"/>
    <dgm:cxn modelId="{685DBC92-3993-4255-88FA-5E578738551D}" srcId="{D6A1E961-E1D4-4B2E-AEDB-F14A4D3D03F6}" destId="{755C42E0-7B9B-4795-884C-31A060A002AB}" srcOrd="1" destOrd="0" parTransId="{DAC4294F-FA39-43CA-8F6A-9D80F9824889}" sibTransId="{43A3F8AE-8E93-45C0-B780-5CF756285D95}"/>
    <dgm:cxn modelId="{9CA69AA2-FFF2-474D-A1BC-646062F74092}" srcId="{D6A1E961-E1D4-4B2E-AEDB-F14A4D3D03F6}" destId="{1F6237FF-4F8F-4B10-B523-A604470DFD31}" srcOrd="4" destOrd="0" parTransId="{72C8AEF9-F7F5-448B-A8B6-FE3997C937AA}" sibTransId="{10E183E0-38AA-4CB0-95A7-6C14FB45A954}"/>
    <dgm:cxn modelId="{5D99D2AD-C789-4E95-BDA3-2D987CCF0C81}" srcId="{D6A1E961-E1D4-4B2E-AEDB-F14A4D3D03F6}" destId="{B49D4453-73EE-4C5E-9592-74DBEFCE0BB9}" srcOrd="0" destOrd="0" parTransId="{46672B3C-7E54-4B0F-AC03-261E216519D5}" sibTransId="{39F3F03F-A201-4C0C-8F81-4486AD9AD6A6}"/>
    <dgm:cxn modelId="{B5ADA8D0-6207-4122-8A7D-981E0DF21C24}" type="presOf" srcId="{105CC257-1F3E-40AC-925C-27F39F10BA1D}" destId="{B5DE2556-33DA-4D5F-B2BC-6D1A23A964AA}" srcOrd="0" destOrd="0" presId="urn:microsoft.com/office/officeart/2005/8/layout/default"/>
    <dgm:cxn modelId="{F710EDDC-6CB9-436A-94D5-407C9B66E91E}" srcId="{D6A1E961-E1D4-4B2E-AEDB-F14A4D3D03F6}" destId="{0EE01B2F-D2D6-402C-A3B3-3956729FA343}" srcOrd="5" destOrd="0" parTransId="{45155778-E50C-4BC3-8701-B3F9BC9BED9F}" sibTransId="{F5C5984D-F156-42AE-81E1-86407FBB4516}"/>
    <dgm:cxn modelId="{1EA964E0-00E8-4ECF-BBF5-1DA78FA48C60}" type="presOf" srcId="{0EE01B2F-D2D6-402C-A3B3-3956729FA343}" destId="{C166B127-A9E3-48C9-96C4-B5E3799DF8B2}" srcOrd="0" destOrd="0" presId="urn:microsoft.com/office/officeart/2005/8/layout/default"/>
    <dgm:cxn modelId="{3D973FE9-F38D-48D1-8AB8-439F1E621DBB}" type="presOf" srcId="{D6A1E961-E1D4-4B2E-AEDB-F14A4D3D03F6}" destId="{344EC78F-7EA0-428D-AC93-05F156F8E631}" srcOrd="0" destOrd="0" presId="urn:microsoft.com/office/officeart/2005/8/layout/default"/>
    <dgm:cxn modelId="{26FA76EE-8EDC-45EF-8613-4873D0538340}" type="presOf" srcId="{1F6237FF-4F8F-4B10-B523-A604470DFD31}" destId="{32971F10-EC1A-45BA-BFC3-EBB1E3A3D0B0}" srcOrd="0" destOrd="0" presId="urn:microsoft.com/office/officeart/2005/8/layout/default"/>
    <dgm:cxn modelId="{E989CAF6-137A-464F-B274-CA4A4A8AA01D}" srcId="{D6A1E961-E1D4-4B2E-AEDB-F14A4D3D03F6}" destId="{381D7EBF-DC45-47FD-9A31-3904FCCB03C5}" srcOrd="2" destOrd="0" parTransId="{43172FD0-5AA3-41E9-AFDC-57044C4D6097}" sibTransId="{78EC0BEE-5410-492B-BFFE-B9B5F5BF599A}"/>
    <dgm:cxn modelId="{43376FC1-8810-419B-A01A-340E4F072E59}" type="presParOf" srcId="{344EC78F-7EA0-428D-AC93-05F156F8E631}" destId="{FC767212-918E-4A1A-99ED-F3C5C5D73BEC}" srcOrd="0" destOrd="0" presId="urn:microsoft.com/office/officeart/2005/8/layout/default"/>
    <dgm:cxn modelId="{1553C817-6C64-4A1F-938D-36A0C3C280F1}" type="presParOf" srcId="{344EC78F-7EA0-428D-AC93-05F156F8E631}" destId="{EF16F809-469C-4B47-A6B0-36E7922636B4}" srcOrd="1" destOrd="0" presId="urn:microsoft.com/office/officeart/2005/8/layout/default"/>
    <dgm:cxn modelId="{47EAD5DB-40C3-46DA-A9E9-6DD3A85A3DAF}" type="presParOf" srcId="{344EC78F-7EA0-428D-AC93-05F156F8E631}" destId="{207C13FC-1EEA-4984-AF9F-E8F0BC09DF7C}" srcOrd="2" destOrd="0" presId="urn:microsoft.com/office/officeart/2005/8/layout/default"/>
    <dgm:cxn modelId="{BBBBE90B-431B-4E3A-8495-35C17BA76658}" type="presParOf" srcId="{344EC78F-7EA0-428D-AC93-05F156F8E631}" destId="{6C36E5DF-65E5-493D-8A71-4A05F219296C}" srcOrd="3" destOrd="0" presId="urn:microsoft.com/office/officeart/2005/8/layout/default"/>
    <dgm:cxn modelId="{4684A28B-BB50-449D-8FCD-3236BDC51F81}" type="presParOf" srcId="{344EC78F-7EA0-428D-AC93-05F156F8E631}" destId="{2C38150C-B978-4E88-9F89-250D8D1D2F93}" srcOrd="4" destOrd="0" presId="urn:microsoft.com/office/officeart/2005/8/layout/default"/>
    <dgm:cxn modelId="{002F3841-6547-4E61-A8D1-75DF1E24E49E}" type="presParOf" srcId="{344EC78F-7EA0-428D-AC93-05F156F8E631}" destId="{9750C05F-7FCC-4F82-8D57-C4822048BE8C}" srcOrd="5" destOrd="0" presId="urn:microsoft.com/office/officeart/2005/8/layout/default"/>
    <dgm:cxn modelId="{0D64DCA0-8EB3-4E3B-8168-75D3EE9C5C9D}" type="presParOf" srcId="{344EC78F-7EA0-428D-AC93-05F156F8E631}" destId="{B5DE2556-33DA-4D5F-B2BC-6D1A23A964AA}" srcOrd="6" destOrd="0" presId="urn:microsoft.com/office/officeart/2005/8/layout/default"/>
    <dgm:cxn modelId="{94A2D317-98EE-484B-AA8B-1CA76BEEC736}" type="presParOf" srcId="{344EC78F-7EA0-428D-AC93-05F156F8E631}" destId="{71562737-F6F9-4130-8D99-1B5A052D81D1}" srcOrd="7" destOrd="0" presId="urn:microsoft.com/office/officeart/2005/8/layout/default"/>
    <dgm:cxn modelId="{9C560E21-54B4-400F-968A-3EC5BAFE9357}" type="presParOf" srcId="{344EC78F-7EA0-428D-AC93-05F156F8E631}" destId="{32971F10-EC1A-45BA-BFC3-EBB1E3A3D0B0}" srcOrd="8" destOrd="0" presId="urn:microsoft.com/office/officeart/2005/8/layout/default"/>
    <dgm:cxn modelId="{783A8CE7-E0B0-42CD-AB93-1FDF931EEACA}" type="presParOf" srcId="{344EC78F-7EA0-428D-AC93-05F156F8E631}" destId="{887B9C13-56D6-4521-8EA3-7EF5AEA321C2}" srcOrd="9" destOrd="0" presId="urn:microsoft.com/office/officeart/2005/8/layout/default"/>
    <dgm:cxn modelId="{ECAC00AA-B0C7-4C06-A96D-09D5F655E10C}" type="presParOf" srcId="{344EC78F-7EA0-428D-AC93-05F156F8E631}" destId="{C166B127-A9E3-48C9-96C4-B5E3799DF8B2}"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531302-C639-48B4-8F60-DE9CBDB94697}" type="doc">
      <dgm:prSet loTypeId="urn:microsoft.com/office/officeart/2005/8/layout/hChevron3" loCatId="process" qsTypeId="urn:microsoft.com/office/officeart/2005/8/quickstyle/simple1" qsCatId="simple" csTypeId="urn:microsoft.com/office/officeart/2005/8/colors/colorful1" csCatId="colorful" phldr="1"/>
      <dgm:spPr/>
      <dgm:t>
        <a:bodyPr/>
        <a:lstStyle/>
        <a:p>
          <a:endParaRPr lang="en-US"/>
        </a:p>
      </dgm:t>
    </dgm:pt>
    <dgm:pt modelId="{F19A00C9-5F6A-4FE9-8FA4-1E661FD6F08A}">
      <dgm:prSet/>
      <dgm:spPr/>
      <dgm:t>
        <a:bodyPr/>
        <a:lstStyle/>
        <a:p>
          <a:r>
            <a:rPr lang="en-US"/>
            <a:t>YPFS Mission Statement</a:t>
          </a:r>
        </a:p>
      </dgm:t>
    </dgm:pt>
    <dgm:pt modelId="{E82FECF8-75D5-45CB-8BFE-2EFAA58802C7}" type="parTrans" cxnId="{8FEDD588-C39D-44F7-9B3B-0405347C5023}">
      <dgm:prSet/>
      <dgm:spPr/>
      <dgm:t>
        <a:bodyPr/>
        <a:lstStyle/>
        <a:p>
          <a:endParaRPr lang="en-US"/>
        </a:p>
      </dgm:t>
    </dgm:pt>
    <dgm:pt modelId="{F276D219-271B-4D12-96B4-392D04438DF1}" type="sibTrans" cxnId="{8FEDD588-C39D-44F7-9B3B-0405347C5023}">
      <dgm:prSet/>
      <dgm:spPr/>
      <dgm:t>
        <a:bodyPr/>
        <a:lstStyle/>
        <a:p>
          <a:endParaRPr lang="en-US"/>
        </a:p>
      </dgm:t>
    </dgm:pt>
    <dgm:pt modelId="{7AFDDDEA-DE2F-41DC-8BFD-4F0C0B82BF8E}">
      <dgm:prSet/>
      <dgm:spPr/>
      <dgm:t>
        <a:bodyPr/>
        <a:lstStyle/>
        <a:p>
          <a:r>
            <a:rPr lang="en-US" dirty="0"/>
            <a:t>The mission of CCAR’s Young People and Family Services is to provide direct, recovery-focused support to individuals ages 18–32 and their families affected by addiction. Through both innovative and evidence-based practices, we utilize CCAR Recovery Community Centers to offer individualized and group-based services that foster healing, connection to sustain long-term recovery.</a:t>
          </a:r>
        </a:p>
      </dgm:t>
    </dgm:pt>
    <dgm:pt modelId="{F4A4F8E9-95FB-49E2-8375-069D3A0FCDFD}" type="parTrans" cxnId="{A6427FFA-8C7A-4956-9213-F5EEC68075E0}">
      <dgm:prSet/>
      <dgm:spPr/>
      <dgm:t>
        <a:bodyPr/>
        <a:lstStyle/>
        <a:p>
          <a:endParaRPr lang="en-US"/>
        </a:p>
      </dgm:t>
    </dgm:pt>
    <dgm:pt modelId="{F199B901-E0F8-4D14-8BA9-6C7229DF97F5}" type="sibTrans" cxnId="{A6427FFA-8C7A-4956-9213-F5EEC68075E0}">
      <dgm:prSet/>
      <dgm:spPr/>
      <dgm:t>
        <a:bodyPr/>
        <a:lstStyle/>
        <a:p>
          <a:endParaRPr lang="en-US"/>
        </a:p>
      </dgm:t>
    </dgm:pt>
    <dgm:pt modelId="{0B6AA7D6-EEDC-4A99-BE78-DFE5DB8307E9}">
      <dgm:prSet/>
      <dgm:spPr/>
      <dgm:t>
        <a:bodyPr/>
        <a:lstStyle/>
        <a:p>
          <a:r>
            <a:rPr lang="en-US" dirty="0"/>
            <a:t>Vision Statement</a:t>
          </a:r>
        </a:p>
      </dgm:t>
    </dgm:pt>
    <dgm:pt modelId="{55205DEC-A7D5-4A45-9884-2BB782079529}" type="parTrans" cxnId="{49A0E868-B44C-496B-9145-57B7F46A08BE}">
      <dgm:prSet/>
      <dgm:spPr/>
      <dgm:t>
        <a:bodyPr/>
        <a:lstStyle/>
        <a:p>
          <a:endParaRPr lang="en-US"/>
        </a:p>
      </dgm:t>
    </dgm:pt>
    <dgm:pt modelId="{36B31DC2-288C-4498-96ED-3295DD932E34}" type="sibTrans" cxnId="{49A0E868-B44C-496B-9145-57B7F46A08BE}">
      <dgm:prSet/>
      <dgm:spPr/>
      <dgm:t>
        <a:bodyPr/>
        <a:lstStyle/>
        <a:p>
          <a:endParaRPr lang="en-US"/>
        </a:p>
      </dgm:t>
    </dgm:pt>
    <dgm:pt modelId="{62A60C76-F21A-4719-9CF0-F78B4F428791}">
      <dgm:prSet/>
      <dgm:spPr>
        <a:solidFill>
          <a:srgbClr val="A568D2"/>
        </a:solidFill>
      </dgm:spPr>
      <dgm:t>
        <a:bodyPr/>
        <a:lstStyle/>
        <a:p>
          <a:r>
            <a:rPr lang="en-US" dirty="0"/>
            <a:t>We envision a world where every young person and family member impacted by addiction can access vibrant and engaging recovery support services that empower lasting, long-term recovery.</a:t>
          </a:r>
        </a:p>
      </dgm:t>
    </dgm:pt>
    <dgm:pt modelId="{BF80E9BD-6775-4FE6-A657-86F6E4007AC4}" type="parTrans" cxnId="{E9CCF1CB-9D2A-4385-A429-A183792B9A48}">
      <dgm:prSet/>
      <dgm:spPr/>
      <dgm:t>
        <a:bodyPr/>
        <a:lstStyle/>
        <a:p>
          <a:endParaRPr lang="en-US"/>
        </a:p>
      </dgm:t>
    </dgm:pt>
    <dgm:pt modelId="{CD7619A2-C633-4CD5-9549-182782BC8D3D}" type="sibTrans" cxnId="{E9CCF1CB-9D2A-4385-A429-A183792B9A48}">
      <dgm:prSet/>
      <dgm:spPr/>
      <dgm:t>
        <a:bodyPr/>
        <a:lstStyle/>
        <a:p>
          <a:endParaRPr lang="en-US"/>
        </a:p>
      </dgm:t>
    </dgm:pt>
    <dgm:pt modelId="{FC718DFE-1E75-4FEB-AE8A-652295525D6F}" type="pres">
      <dgm:prSet presAssocID="{0D531302-C639-48B4-8F60-DE9CBDB94697}" presName="Name0" presStyleCnt="0">
        <dgm:presLayoutVars>
          <dgm:dir/>
          <dgm:resizeHandles val="exact"/>
        </dgm:presLayoutVars>
      </dgm:prSet>
      <dgm:spPr/>
    </dgm:pt>
    <dgm:pt modelId="{BAA838AC-EB81-4810-BE5D-7C9267665300}" type="pres">
      <dgm:prSet presAssocID="{F19A00C9-5F6A-4FE9-8FA4-1E661FD6F08A}" presName="parAndChTx" presStyleLbl="node1" presStyleIdx="0" presStyleCnt="3">
        <dgm:presLayoutVars>
          <dgm:bulletEnabled val="1"/>
        </dgm:presLayoutVars>
      </dgm:prSet>
      <dgm:spPr/>
    </dgm:pt>
    <dgm:pt modelId="{FF02E272-1FBA-4081-AC7C-D655042A0400}" type="pres">
      <dgm:prSet presAssocID="{F276D219-271B-4D12-96B4-392D04438DF1}" presName="parAndChSpace" presStyleCnt="0"/>
      <dgm:spPr/>
    </dgm:pt>
    <dgm:pt modelId="{AE36C220-BE6A-4B6A-A0D7-C7E2BFD6C6D1}" type="pres">
      <dgm:prSet presAssocID="{0B6AA7D6-EEDC-4A99-BE78-DFE5DB8307E9}" presName="parAndChTx" presStyleLbl="node1" presStyleIdx="1" presStyleCnt="3">
        <dgm:presLayoutVars>
          <dgm:bulletEnabled val="1"/>
        </dgm:presLayoutVars>
      </dgm:prSet>
      <dgm:spPr/>
    </dgm:pt>
    <dgm:pt modelId="{2D311337-9940-42B2-894A-A40B540F4C31}" type="pres">
      <dgm:prSet presAssocID="{36B31DC2-288C-4498-96ED-3295DD932E34}" presName="parAndChSpace" presStyleCnt="0"/>
      <dgm:spPr/>
    </dgm:pt>
    <dgm:pt modelId="{0AEE8CC8-4BC5-4EE4-AD5B-4B1BB7691880}" type="pres">
      <dgm:prSet presAssocID="{62A60C76-F21A-4719-9CF0-F78B4F428791}" presName="parAndChTx" presStyleLbl="node1" presStyleIdx="2" presStyleCnt="3">
        <dgm:presLayoutVars>
          <dgm:bulletEnabled val="1"/>
        </dgm:presLayoutVars>
      </dgm:prSet>
      <dgm:spPr/>
    </dgm:pt>
  </dgm:ptLst>
  <dgm:cxnLst>
    <dgm:cxn modelId="{8129720C-5D55-4F46-A5F1-470D2FBB185E}" type="presOf" srcId="{0D531302-C639-48B4-8F60-DE9CBDB94697}" destId="{FC718DFE-1E75-4FEB-AE8A-652295525D6F}" srcOrd="0" destOrd="0" presId="urn:microsoft.com/office/officeart/2005/8/layout/hChevron3"/>
    <dgm:cxn modelId="{1011B012-6E4A-48A4-8C86-C07573B3B905}" type="presOf" srcId="{7AFDDDEA-DE2F-41DC-8BFD-4F0C0B82BF8E}" destId="{BAA838AC-EB81-4810-BE5D-7C9267665300}" srcOrd="0" destOrd="1" presId="urn:microsoft.com/office/officeart/2005/8/layout/hChevron3"/>
    <dgm:cxn modelId="{F71DF75C-A6F4-4711-A444-AFE76BFA4700}" type="presOf" srcId="{0B6AA7D6-EEDC-4A99-BE78-DFE5DB8307E9}" destId="{AE36C220-BE6A-4B6A-A0D7-C7E2BFD6C6D1}" srcOrd="0" destOrd="0" presId="urn:microsoft.com/office/officeart/2005/8/layout/hChevron3"/>
    <dgm:cxn modelId="{49A0E868-B44C-496B-9145-57B7F46A08BE}" srcId="{0D531302-C639-48B4-8F60-DE9CBDB94697}" destId="{0B6AA7D6-EEDC-4A99-BE78-DFE5DB8307E9}" srcOrd="1" destOrd="0" parTransId="{55205DEC-A7D5-4A45-9884-2BB782079529}" sibTransId="{36B31DC2-288C-4498-96ED-3295DD932E34}"/>
    <dgm:cxn modelId="{8FEDD588-C39D-44F7-9B3B-0405347C5023}" srcId="{0D531302-C639-48B4-8F60-DE9CBDB94697}" destId="{F19A00C9-5F6A-4FE9-8FA4-1E661FD6F08A}" srcOrd="0" destOrd="0" parTransId="{E82FECF8-75D5-45CB-8BFE-2EFAA58802C7}" sibTransId="{F276D219-271B-4D12-96B4-392D04438DF1}"/>
    <dgm:cxn modelId="{AF26B6B2-B722-4C0F-AE72-E96520FD9264}" type="presOf" srcId="{62A60C76-F21A-4719-9CF0-F78B4F428791}" destId="{0AEE8CC8-4BC5-4EE4-AD5B-4B1BB7691880}" srcOrd="0" destOrd="0" presId="urn:microsoft.com/office/officeart/2005/8/layout/hChevron3"/>
    <dgm:cxn modelId="{E9CCF1CB-9D2A-4385-A429-A183792B9A48}" srcId="{0D531302-C639-48B4-8F60-DE9CBDB94697}" destId="{62A60C76-F21A-4719-9CF0-F78B4F428791}" srcOrd="2" destOrd="0" parTransId="{BF80E9BD-6775-4FE6-A657-86F6E4007AC4}" sibTransId="{CD7619A2-C633-4CD5-9549-182782BC8D3D}"/>
    <dgm:cxn modelId="{120C94E4-0F04-44C1-B350-83251E3E9385}" type="presOf" srcId="{F19A00C9-5F6A-4FE9-8FA4-1E661FD6F08A}" destId="{BAA838AC-EB81-4810-BE5D-7C9267665300}" srcOrd="0" destOrd="0" presId="urn:microsoft.com/office/officeart/2005/8/layout/hChevron3"/>
    <dgm:cxn modelId="{A6427FFA-8C7A-4956-9213-F5EEC68075E0}" srcId="{F19A00C9-5F6A-4FE9-8FA4-1E661FD6F08A}" destId="{7AFDDDEA-DE2F-41DC-8BFD-4F0C0B82BF8E}" srcOrd="0" destOrd="0" parTransId="{F4A4F8E9-95FB-49E2-8375-069D3A0FCDFD}" sibTransId="{F199B901-E0F8-4D14-8BA9-6C7229DF97F5}"/>
    <dgm:cxn modelId="{04B6C767-501E-4550-8B48-F66E090CC69D}" type="presParOf" srcId="{FC718DFE-1E75-4FEB-AE8A-652295525D6F}" destId="{BAA838AC-EB81-4810-BE5D-7C9267665300}" srcOrd="0" destOrd="0" presId="urn:microsoft.com/office/officeart/2005/8/layout/hChevron3"/>
    <dgm:cxn modelId="{40DDA4D2-F248-4E7B-BFD0-70EA6B376A84}" type="presParOf" srcId="{FC718DFE-1E75-4FEB-AE8A-652295525D6F}" destId="{FF02E272-1FBA-4081-AC7C-D655042A0400}" srcOrd="1" destOrd="0" presId="urn:microsoft.com/office/officeart/2005/8/layout/hChevron3"/>
    <dgm:cxn modelId="{E8C3A509-8DD6-4108-B41A-56E474F1DB25}" type="presParOf" srcId="{FC718DFE-1E75-4FEB-AE8A-652295525D6F}" destId="{AE36C220-BE6A-4B6A-A0D7-C7E2BFD6C6D1}" srcOrd="2" destOrd="0" presId="urn:microsoft.com/office/officeart/2005/8/layout/hChevron3"/>
    <dgm:cxn modelId="{B4CB780A-F229-480D-A439-E5AE2DA727BF}" type="presParOf" srcId="{FC718DFE-1E75-4FEB-AE8A-652295525D6F}" destId="{2D311337-9940-42B2-894A-A40B540F4C31}" srcOrd="3" destOrd="0" presId="urn:microsoft.com/office/officeart/2005/8/layout/hChevron3"/>
    <dgm:cxn modelId="{6A1BB2BE-B13D-47AD-A085-94D7E71979D4}" type="presParOf" srcId="{FC718DFE-1E75-4FEB-AE8A-652295525D6F}" destId="{0AEE8CC8-4BC5-4EE4-AD5B-4B1BB7691880}"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5F1BD2-C3D6-4E29-BE34-93AB9A9C8227}" type="doc">
      <dgm:prSet loTypeId="urn:microsoft.com/office/officeart/2018/2/layout/IconLabelList" loCatId="icon" qsTypeId="urn:microsoft.com/office/officeart/2005/8/quickstyle/simple1" qsCatId="simple" csTypeId="urn:microsoft.com/office/officeart/2005/8/colors/colorful1" csCatId="colorful" phldr="1"/>
      <dgm:spPr/>
      <dgm:t>
        <a:bodyPr/>
        <a:lstStyle/>
        <a:p>
          <a:endParaRPr lang="en-US"/>
        </a:p>
      </dgm:t>
    </dgm:pt>
    <dgm:pt modelId="{953039EC-4F20-4C1A-ADA1-33F04C9997BC}">
      <dgm:prSet/>
      <dgm:spPr/>
      <dgm:t>
        <a:bodyPr/>
        <a:lstStyle/>
        <a:p>
          <a:pPr>
            <a:lnSpc>
              <a:spcPct val="100000"/>
            </a:lnSpc>
          </a:pPr>
          <a:r>
            <a:rPr lang="en-US" b="1"/>
            <a:t>Recovery First!</a:t>
          </a:r>
          <a:endParaRPr lang="en-US"/>
        </a:p>
      </dgm:t>
    </dgm:pt>
    <dgm:pt modelId="{B3720D79-82CE-4A92-B828-8200EC6F688D}" type="parTrans" cxnId="{C695A1B6-22D5-4DED-AB1B-117F4373B745}">
      <dgm:prSet/>
      <dgm:spPr/>
      <dgm:t>
        <a:bodyPr/>
        <a:lstStyle/>
        <a:p>
          <a:endParaRPr lang="en-US"/>
        </a:p>
      </dgm:t>
    </dgm:pt>
    <dgm:pt modelId="{E0008F32-51F8-403C-852C-5DD2B4F28027}" type="sibTrans" cxnId="{C695A1B6-22D5-4DED-AB1B-117F4373B745}">
      <dgm:prSet/>
      <dgm:spPr/>
      <dgm:t>
        <a:bodyPr/>
        <a:lstStyle/>
        <a:p>
          <a:pPr>
            <a:lnSpc>
              <a:spcPct val="100000"/>
            </a:lnSpc>
          </a:pPr>
          <a:endParaRPr lang="en-US"/>
        </a:p>
      </dgm:t>
    </dgm:pt>
    <dgm:pt modelId="{CBA8E310-86EB-464F-9271-300107E9D68E}">
      <dgm:prSet/>
      <dgm:spPr/>
      <dgm:t>
        <a:bodyPr/>
        <a:lstStyle/>
        <a:p>
          <a:pPr>
            <a:lnSpc>
              <a:spcPct val="100000"/>
            </a:lnSpc>
          </a:pPr>
          <a:r>
            <a:rPr lang="en-US" b="1"/>
            <a:t>You are in recovery if you say you are.</a:t>
          </a:r>
          <a:endParaRPr lang="en-US"/>
        </a:p>
      </dgm:t>
    </dgm:pt>
    <dgm:pt modelId="{2535030A-9072-4B1F-8F45-F057776D2869}" type="parTrans" cxnId="{41CD664C-950F-45CB-9A5C-0033D2EDC59E}">
      <dgm:prSet/>
      <dgm:spPr/>
      <dgm:t>
        <a:bodyPr/>
        <a:lstStyle/>
        <a:p>
          <a:endParaRPr lang="en-US"/>
        </a:p>
      </dgm:t>
    </dgm:pt>
    <dgm:pt modelId="{98F5A0F3-8525-4ECB-801E-2FA57CF0F50D}" type="sibTrans" cxnId="{41CD664C-950F-45CB-9A5C-0033D2EDC59E}">
      <dgm:prSet/>
      <dgm:spPr/>
      <dgm:t>
        <a:bodyPr/>
        <a:lstStyle/>
        <a:p>
          <a:pPr>
            <a:lnSpc>
              <a:spcPct val="100000"/>
            </a:lnSpc>
          </a:pPr>
          <a:endParaRPr lang="en-US"/>
        </a:p>
      </dgm:t>
    </dgm:pt>
    <dgm:pt modelId="{812EED62-57FB-4136-8791-C4A790FAB1CB}">
      <dgm:prSet/>
      <dgm:spPr/>
      <dgm:t>
        <a:bodyPr/>
        <a:lstStyle/>
        <a:p>
          <a:pPr>
            <a:lnSpc>
              <a:spcPct val="100000"/>
            </a:lnSpc>
          </a:pPr>
          <a:r>
            <a:rPr lang="en-US" b="1" dirty="0"/>
            <a:t>There are many pathways to recovery.</a:t>
          </a:r>
          <a:endParaRPr lang="en-US" dirty="0"/>
        </a:p>
      </dgm:t>
    </dgm:pt>
    <dgm:pt modelId="{FD2C923D-69AA-44BF-83ED-4C3A4DAE35A9}" type="parTrans" cxnId="{4205755D-579C-40FE-B6A2-9A3495790F33}">
      <dgm:prSet/>
      <dgm:spPr/>
      <dgm:t>
        <a:bodyPr/>
        <a:lstStyle/>
        <a:p>
          <a:endParaRPr lang="en-US"/>
        </a:p>
      </dgm:t>
    </dgm:pt>
    <dgm:pt modelId="{606DFDC0-89EB-4C62-B5B1-B52B714E474D}" type="sibTrans" cxnId="{4205755D-579C-40FE-B6A2-9A3495790F33}">
      <dgm:prSet/>
      <dgm:spPr/>
      <dgm:t>
        <a:bodyPr/>
        <a:lstStyle/>
        <a:p>
          <a:pPr>
            <a:lnSpc>
              <a:spcPct val="100000"/>
            </a:lnSpc>
          </a:pPr>
          <a:endParaRPr lang="en-US"/>
        </a:p>
      </dgm:t>
    </dgm:pt>
    <dgm:pt modelId="{22BAC403-EE28-4427-87E8-437A5EA151E1}">
      <dgm:prSet/>
      <dgm:spPr/>
      <dgm:t>
        <a:bodyPr/>
        <a:lstStyle/>
        <a:p>
          <a:pPr>
            <a:lnSpc>
              <a:spcPct val="100000"/>
            </a:lnSpc>
          </a:pPr>
          <a:r>
            <a:rPr lang="en-US" b="1"/>
            <a:t>Focus on the recovery potential, not the pathology.</a:t>
          </a:r>
          <a:endParaRPr lang="en-US"/>
        </a:p>
      </dgm:t>
    </dgm:pt>
    <dgm:pt modelId="{AEF3B68B-CD70-4DC3-94D9-867B7433E812}" type="parTrans" cxnId="{D7E30994-2AA6-4E84-87F0-CC9C7C3C0269}">
      <dgm:prSet/>
      <dgm:spPr/>
      <dgm:t>
        <a:bodyPr/>
        <a:lstStyle/>
        <a:p>
          <a:endParaRPr lang="en-US"/>
        </a:p>
      </dgm:t>
    </dgm:pt>
    <dgm:pt modelId="{92CF1CA7-CC2E-4E1C-BC26-4F361F3B0C55}" type="sibTrans" cxnId="{D7E30994-2AA6-4E84-87F0-CC9C7C3C0269}">
      <dgm:prSet/>
      <dgm:spPr/>
      <dgm:t>
        <a:bodyPr/>
        <a:lstStyle/>
        <a:p>
          <a:pPr>
            <a:lnSpc>
              <a:spcPct val="100000"/>
            </a:lnSpc>
          </a:pPr>
          <a:endParaRPr lang="en-US"/>
        </a:p>
      </dgm:t>
    </dgm:pt>
    <dgm:pt modelId="{30E61705-7C8A-43B9-AD5A-BD01052C947A}">
      <dgm:prSet/>
      <dgm:spPr/>
      <dgm:t>
        <a:bodyPr/>
        <a:lstStyle/>
        <a:p>
          <a:pPr>
            <a:lnSpc>
              <a:spcPct val="100000"/>
            </a:lnSpc>
          </a:pPr>
          <a:r>
            <a:rPr lang="en-US" b="1"/>
            <a:t>Err on the side of the recoveree.</a:t>
          </a:r>
          <a:endParaRPr lang="en-US"/>
        </a:p>
      </dgm:t>
    </dgm:pt>
    <dgm:pt modelId="{F5D236B2-9876-49BF-B083-6CC7D797BB98}" type="parTrans" cxnId="{633735BF-03AC-4980-A183-703E252B0EF8}">
      <dgm:prSet/>
      <dgm:spPr/>
      <dgm:t>
        <a:bodyPr/>
        <a:lstStyle/>
        <a:p>
          <a:endParaRPr lang="en-US"/>
        </a:p>
      </dgm:t>
    </dgm:pt>
    <dgm:pt modelId="{D1C1B75B-76A1-4D55-BDFC-94B6BD12B150}" type="sibTrans" cxnId="{633735BF-03AC-4980-A183-703E252B0EF8}">
      <dgm:prSet/>
      <dgm:spPr/>
      <dgm:t>
        <a:bodyPr/>
        <a:lstStyle/>
        <a:p>
          <a:pPr>
            <a:lnSpc>
              <a:spcPct val="100000"/>
            </a:lnSpc>
          </a:pPr>
          <a:endParaRPr lang="en-US"/>
        </a:p>
      </dgm:t>
    </dgm:pt>
    <dgm:pt modelId="{CE22F919-D878-4DAE-A1ED-5A72814A5B35}">
      <dgm:prSet/>
      <dgm:spPr/>
      <dgm:t>
        <a:bodyPr/>
        <a:lstStyle/>
        <a:p>
          <a:pPr>
            <a:lnSpc>
              <a:spcPct val="100000"/>
            </a:lnSpc>
          </a:pPr>
          <a:r>
            <a:rPr lang="en-US" b="1"/>
            <a:t>Err on the side of being generous.</a:t>
          </a:r>
          <a:endParaRPr lang="en-US"/>
        </a:p>
      </dgm:t>
    </dgm:pt>
    <dgm:pt modelId="{20779C72-7F30-4BB1-A02E-782236BCC417}" type="parTrans" cxnId="{2844FCE0-B76C-457D-A90E-AA9F15464402}">
      <dgm:prSet/>
      <dgm:spPr/>
      <dgm:t>
        <a:bodyPr/>
        <a:lstStyle/>
        <a:p>
          <a:endParaRPr lang="en-US"/>
        </a:p>
      </dgm:t>
    </dgm:pt>
    <dgm:pt modelId="{8EAF9664-0B0C-4CF6-AB13-13AC42A95FAB}" type="sibTrans" cxnId="{2844FCE0-B76C-457D-A90E-AA9F15464402}">
      <dgm:prSet/>
      <dgm:spPr/>
      <dgm:t>
        <a:bodyPr/>
        <a:lstStyle/>
        <a:p>
          <a:pPr>
            <a:lnSpc>
              <a:spcPct val="100000"/>
            </a:lnSpc>
          </a:pPr>
          <a:endParaRPr lang="en-US"/>
        </a:p>
      </dgm:t>
    </dgm:pt>
    <dgm:pt modelId="{EDD45CF7-A53D-4A7D-9D06-3B123BB654B1}">
      <dgm:prSet/>
      <dgm:spPr/>
      <dgm:t>
        <a:bodyPr/>
        <a:lstStyle/>
        <a:p>
          <a:pPr>
            <a:lnSpc>
              <a:spcPct val="100000"/>
            </a:lnSpc>
          </a:pPr>
          <a:r>
            <a:rPr lang="en-US" b="1" i="1"/>
            <a:t>Recovery Community </a:t>
          </a:r>
          <a:r>
            <a:rPr lang="en-US" b="1"/>
            <a:t>–</a:t>
          </a:r>
          <a:r>
            <a:rPr lang="en-US" b="1" i="1"/>
            <a:t> </a:t>
          </a:r>
          <a:r>
            <a:rPr lang="en-US" b="1"/>
            <a:t>Individuals in Recovery, Family, Friends, and Allies</a:t>
          </a:r>
          <a:endParaRPr lang="en-US"/>
        </a:p>
      </dgm:t>
    </dgm:pt>
    <dgm:pt modelId="{88127285-D4F8-4E69-B8EB-3459A846793F}" type="parTrans" cxnId="{C91342AB-BB92-4D03-A02A-4FC37F30599E}">
      <dgm:prSet/>
      <dgm:spPr/>
      <dgm:t>
        <a:bodyPr/>
        <a:lstStyle/>
        <a:p>
          <a:endParaRPr lang="en-US"/>
        </a:p>
      </dgm:t>
    </dgm:pt>
    <dgm:pt modelId="{DE5BF908-4FAD-4EC3-AE95-548B2959B906}" type="sibTrans" cxnId="{C91342AB-BB92-4D03-A02A-4FC37F30599E}">
      <dgm:prSet/>
      <dgm:spPr/>
      <dgm:t>
        <a:bodyPr/>
        <a:lstStyle/>
        <a:p>
          <a:endParaRPr lang="en-US"/>
        </a:p>
      </dgm:t>
    </dgm:pt>
    <dgm:pt modelId="{A9DF7DFF-BA63-4928-AA23-B8350955E6CC}" type="pres">
      <dgm:prSet presAssocID="{035F1BD2-C3D6-4E29-BE34-93AB9A9C8227}" presName="root" presStyleCnt="0">
        <dgm:presLayoutVars>
          <dgm:dir/>
          <dgm:resizeHandles val="exact"/>
        </dgm:presLayoutVars>
      </dgm:prSet>
      <dgm:spPr/>
    </dgm:pt>
    <dgm:pt modelId="{267412C3-B3C3-4E46-8BEC-B70A0F2E754C}" type="pres">
      <dgm:prSet presAssocID="{953039EC-4F20-4C1A-ADA1-33F04C9997BC}" presName="compNode" presStyleCnt="0"/>
      <dgm:spPr/>
    </dgm:pt>
    <dgm:pt modelId="{A4D41FB0-C1D0-4E94-9936-087852E1D9B5}" type="pres">
      <dgm:prSet presAssocID="{953039EC-4F20-4C1A-ADA1-33F04C9997BC}" presName="iconRect" presStyleLbl="node1" presStyleIdx="0" presStyleCnt="7"/>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Ambulance"/>
        </a:ext>
      </dgm:extLst>
    </dgm:pt>
    <dgm:pt modelId="{8DF48B3F-DA3D-445D-95BA-0354EA94D0D0}" type="pres">
      <dgm:prSet presAssocID="{953039EC-4F20-4C1A-ADA1-33F04C9997BC}" presName="spaceRect" presStyleCnt="0"/>
      <dgm:spPr/>
    </dgm:pt>
    <dgm:pt modelId="{71297D94-D926-4685-8289-A7EFBCD29818}" type="pres">
      <dgm:prSet presAssocID="{953039EC-4F20-4C1A-ADA1-33F04C9997BC}" presName="textRect" presStyleLbl="revTx" presStyleIdx="0" presStyleCnt="7">
        <dgm:presLayoutVars>
          <dgm:chMax val="1"/>
          <dgm:chPref val="1"/>
        </dgm:presLayoutVars>
      </dgm:prSet>
      <dgm:spPr/>
    </dgm:pt>
    <dgm:pt modelId="{3673CB03-DFF0-442C-A1DC-3D7F55C923C7}" type="pres">
      <dgm:prSet presAssocID="{E0008F32-51F8-403C-852C-5DD2B4F28027}" presName="sibTrans" presStyleCnt="0"/>
      <dgm:spPr/>
    </dgm:pt>
    <dgm:pt modelId="{3CAD5FC6-A525-4F05-9D43-A2CBDD8897AF}" type="pres">
      <dgm:prSet presAssocID="{CBA8E310-86EB-464F-9271-300107E9D68E}" presName="compNode" presStyleCnt="0"/>
      <dgm:spPr/>
    </dgm:pt>
    <dgm:pt modelId="{F19EE300-1303-4B08-AE89-A4798A18B9CA}" type="pres">
      <dgm:prSet presAssocID="{CBA8E310-86EB-464F-9271-300107E9D68E}" presName="iconRect" presStyleLbl="node1" presStyleIdx="1" presStyleCnt="7"/>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Thought bubble with solid fill"/>
        </a:ext>
      </dgm:extLst>
    </dgm:pt>
    <dgm:pt modelId="{339951F1-537E-42CF-9DF5-0BBAE412A1CA}" type="pres">
      <dgm:prSet presAssocID="{CBA8E310-86EB-464F-9271-300107E9D68E}" presName="spaceRect" presStyleCnt="0"/>
      <dgm:spPr/>
    </dgm:pt>
    <dgm:pt modelId="{443F1E0F-1AB5-47ED-9A39-3C9063400A64}" type="pres">
      <dgm:prSet presAssocID="{CBA8E310-86EB-464F-9271-300107E9D68E}" presName="textRect" presStyleLbl="revTx" presStyleIdx="1" presStyleCnt="7">
        <dgm:presLayoutVars>
          <dgm:chMax val="1"/>
          <dgm:chPref val="1"/>
        </dgm:presLayoutVars>
      </dgm:prSet>
      <dgm:spPr/>
    </dgm:pt>
    <dgm:pt modelId="{A95A3D65-5BB5-4877-A6BD-D6D372E6E830}" type="pres">
      <dgm:prSet presAssocID="{98F5A0F3-8525-4ECB-801E-2FA57CF0F50D}" presName="sibTrans" presStyleCnt="0"/>
      <dgm:spPr/>
    </dgm:pt>
    <dgm:pt modelId="{466E6201-0652-422D-9DA7-357A498ECC1D}" type="pres">
      <dgm:prSet presAssocID="{812EED62-57FB-4136-8791-C4A790FAB1CB}" presName="compNode" presStyleCnt="0"/>
      <dgm:spPr/>
    </dgm:pt>
    <dgm:pt modelId="{34823EC0-0043-4A13-B9AD-D91D4D44C440}" type="pres">
      <dgm:prSet presAssocID="{812EED62-57FB-4136-8791-C4A790FAB1CB}" presName="iconRect" presStyleLbl="node1" presStyleIdx="2" presStyleCnt="7"/>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Route (Two Pins With A Path) with solid fill"/>
        </a:ext>
      </dgm:extLst>
    </dgm:pt>
    <dgm:pt modelId="{7326BA53-2F47-40B6-85C8-94E0DFEF7CC2}" type="pres">
      <dgm:prSet presAssocID="{812EED62-57FB-4136-8791-C4A790FAB1CB}" presName="spaceRect" presStyleCnt="0"/>
      <dgm:spPr/>
    </dgm:pt>
    <dgm:pt modelId="{3DD25699-AF03-4380-BD91-9ECA5EA3D752}" type="pres">
      <dgm:prSet presAssocID="{812EED62-57FB-4136-8791-C4A790FAB1CB}" presName="textRect" presStyleLbl="revTx" presStyleIdx="2" presStyleCnt="7">
        <dgm:presLayoutVars>
          <dgm:chMax val="1"/>
          <dgm:chPref val="1"/>
        </dgm:presLayoutVars>
      </dgm:prSet>
      <dgm:spPr/>
    </dgm:pt>
    <dgm:pt modelId="{A161A822-CC91-422D-87B1-FB0383B7F7C1}" type="pres">
      <dgm:prSet presAssocID="{606DFDC0-89EB-4C62-B5B1-B52B714E474D}" presName="sibTrans" presStyleCnt="0"/>
      <dgm:spPr/>
    </dgm:pt>
    <dgm:pt modelId="{0284581E-8CC9-4307-9329-369EC182EA71}" type="pres">
      <dgm:prSet presAssocID="{22BAC403-EE28-4427-87E8-437A5EA151E1}" presName="compNode" presStyleCnt="0"/>
      <dgm:spPr/>
    </dgm:pt>
    <dgm:pt modelId="{75316A8B-EE8C-4F73-8DB9-D402488A0ED2}" type="pres">
      <dgm:prSet presAssocID="{22BAC403-EE28-4427-87E8-437A5EA151E1}" presName="iconRect" presStyleLbl="node1" presStyleIdx="3" presStyleCnt="7"/>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Body builder with solid fill"/>
        </a:ext>
      </dgm:extLst>
    </dgm:pt>
    <dgm:pt modelId="{DDADE0B5-6783-4334-B309-A869F8651DAC}" type="pres">
      <dgm:prSet presAssocID="{22BAC403-EE28-4427-87E8-437A5EA151E1}" presName="spaceRect" presStyleCnt="0"/>
      <dgm:spPr/>
    </dgm:pt>
    <dgm:pt modelId="{323D9BB5-308B-4461-8288-022C379DAB5E}" type="pres">
      <dgm:prSet presAssocID="{22BAC403-EE28-4427-87E8-437A5EA151E1}" presName="textRect" presStyleLbl="revTx" presStyleIdx="3" presStyleCnt="7">
        <dgm:presLayoutVars>
          <dgm:chMax val="1"/>
          <dgm:chPref val="1"/>
        </dgm:presLayoutVars>
      </dgm:prSet>
      <dgm:spPr/>
    </dgm:pt>
    <dgm:pt modelId="{5E760C33-90EF-4EB7-B0F2-D03B1E76BB13}" type="pres">
      <dgm:prSet presAssocID="{92CF1CA7-CC2E-4E1C-BC26-4F361F3B0C55}" presName="sibTrans" presStyleCnt="0"/>
      <dgm:spPr/>
    </dgm:pt>
    <dgm:pt modelId="{F33394DD-6FD4-479D-A54F-AB46F63BDEBA}" type="pres">
      <dgm:prSet presAssocID="{30E61705-7C8A-43B9-AD5A-BD01052C947A}" presName="compNode" presStyleCnt="0"/>
      <dgm:spPr/>
    </dgm:pt>
    <dgm:pt modelId="{7D647570-5322-482A-B9F1-18D07D144304}" type="pres">
      <dgm:prSet presAssocID="{30E61705-7C8A-43B9-AD5A-BD01052C947A}" presName="iconRect" presStyleLbl="node1" presStyleIdx="4" presStyleCnt="7"/>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Group of women with solid fill"/>
        </a:ext>
      </dgm:extLst>
    </dgm:pt>
    <dgm:pt modelId="{4B024E7B-8769-4694-B808-457C35239CFE}" type="pres">
      <dgm:prSet presAssocID="{30E61705-7C8A-43B9-AD5A-BD01052C947A}" presName="spaceRect" presStyleCnt="0"/>
      <dgm:spPr/>
    </dgm:pt>
    <dgm:pt modelId="{ACBE91C0-390B-428F-8B9B-7F2779E8DD64}" type="pres">
      <dgm:prSet presAssocID="{30E61705-7C8A-43B9-AD5A-BD01052C947A}" presName="textRect" presStyleLbl="revTx" presStyleIdx="4" presStyleCnt="7">
        <dgm:presLayoutVars>
          <dgm:chMax val="1"/>
          <dgm:chPref val="1"/>
        </dgm:presLayoutVars>
      </dgm:prSet>
      <dgm:spPr/>
    </dgm:pt>
    <dgm:pt modelId="{86BC85D4-9E1C-4CCA-A9C8-11D82771BB13}" type="pres">
      <dgm:prSet presAssocID="{D1C1B75B-76A1-4D55-BDFC-94B6BD12B150}" presName="sibTrans" presStyleCnt="0"/>
      <dgm:spPr/>
    </dgm:pt>
    <dgm:pt modelId="{561A815C-4641-455B-9918-23D4CF95F868}" type="pres">
      <dgm:prSet presAssocID="{CE22F919-D878-4DAE-A1ED-5A72814A5B35}" presName="compNode" presStyleCnt="0"/>
      <dgm:spPr/>
    </dgm:pt>
    <dgm:pt modelId="{6E030745-209D-47C7-A4DC-E1303A220B59}" type="pres">
      <dgm:prSet presAssocID="{CE22F919-D878-4DAE-A1ED-5A72814A5B35}"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Handshake"/>
        </a:ext>
      </dgm:extLst>
    </dgm:pt>
    <dgm:pt modelId="{74900889-2F2D-43D8-A875-DF0B5DFBC548}" type="pres">
      <dgm:prSet presAssocID="{CE22F919-D878-4DAE-A1ED-5A72814A5B35}" presName="spaceRect" presStyleCnt="0"/>
      <dgm:spPr/>
    </dgm:pt>
    <dgm:pt modelId="{445FC62A-D7F8-4AF5-B9F2-C8BA8AD60F98}" type="pres">
      <dgm:prSet presAssocID="{CE22F919-D878-4DAE-A1ED-5A72814A5B35}" presName="textRect" presStyleLbl="revTx" presStyleIdx="5" presStyleCnt="7">
        <dgm:presLayoutVars>
          <dgm:chMax val="1"/>
          <dgm:chPref val="1"/>
        </dgm:presLayoutVars>
      </dgm:prSet>
      <dgm:spPr/>
    </dgm:pt>
    <dgm:pt modelId="{CC028EAC-9DAB-4EE6-AE5D-08FA1FFEA648}" type="pres">
      <dgm:prSet presAssocID="{8EAF9664-0B0C-4CF6-AB13-13AC42A95FAB}" presName="sibTrans" presStyleCnt="0"/>
      <dgm:spPr/>
    </dgm:pt>
    <dgm:pt modelId="{721FD3CD-52CE-4C0F-8FB3-A086F5D2D7ED}" type="pres">
      <dgm:prSet presAssocID="{EDD45CF7-A53D-4A7D-9D06-3B123BB654B1}" presName="compNode" presStyleCnt="0"/>
      <dgm:spPr/>
    </dgm:pt>
    <dgm:pt modelId="{05959218-070F-495F-B776-FFB0B0469C31}" type="pres">
      <dgm:prSet presAssocID="{EDD45CF7-A53D-4A7D-9D06-3B123BB654B1}"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Cheers"/>
        </a:ext>
      </dgm:extLst>
    </dgm:pt>
    <dgm:pt modelId="{92D02D80-56B1-46A0-88D7-A5D7B75F5D0F}" type="pres">
      <dgm:prSet presAssocID="{EDD45CF7-A53D-4A7D-9D06-3B123BB654B1}" presName="spaceRect" presStyleCnt="0"/>
      <dgm:spPr/>
    </dgm:pt>
    <dgm:pt modelId="{9EA4B874-25B8-4B62-90B9-6849B70581DD}" type="pres">
      <dgm:prSet presAssocID="{EDD45CF7-A53D-4A7D-9D06-3B123BB654B1}" presName="textRect" presStyleLbl="revTx" presStyleIdx="6" presStyleCnt="7">
        <dgm:presLayoutVars>
          <dgm:chMax val="1"/>
          <dgm:chPref val="1"/>
        </dgm:presLayoutVars>
      </dgm:prSet>
      <dgm:spPr/>
    </dgm:pt>
  </dgm:ptLst>
  <dgm:cxnLst>
    <dgm:cxn modelId="{75971219-2700-499B-8C2D-A7216D03ABA3}" type="presOf" srcId="{EDD45CF7-A53D-4A7D-9D06-3B123BB654B1}" destId="{9EA4B874-25B8-4B62-90B9-6849B70581DD}" srcOrd="0" destOrd="0" presId="urn:microsoft.com/office/officeart/2018/2/layout/IconLabelList"/>
    <dgm:cxn modelId="{3CDA492A-A27B-4059-9A71-D3166FA01A91}" type="presOf" srcId="{CE22F919-D878-4DAE-A1ED-5A72814A5B35}" destId="{445FC62A-D7F8-4AF5-B9F2-C8BA8AD60F98}" srcOrd="0" destOrd="0" presId="urn:microsoft.com/office/officeart/2018/2/layout/IconLabelList"/>
    <dgm:cxn modelId="{4205755D-579C-40FE-B6A2-9A3495790F33}" srcId="{035F1BD2-C3D6-4E29-BE34-93AB9A9C8227}" destId="{812EED62-57FB-4136-8791-C4A790FAB1CB}" srcOrd="2" destOrd="0" parTransId="{FD2C923D-69AA-44BF-83ED-4C3A4DAE35A9}" sibTransId="{606DFDC0-89EB-4C62-B5B1-B52B714E474D}"/>
    <dgm:cxn modelId="{41CD664C-950F-45CB-9A5C-0033D2EDC59E}" srcId="{035F1BD2-C3D6-4E29-BE34-93AB9A9C8227}" destId="{CBA8E310-86EB-464F-9271-300107E9D68E}" srcOrd="1" destOrd="0" parTransId="{2535030A-9072-4B1F-8F45-F057776D2869}" sibTransId="{98F5A0F3-8525-4ECB-801E-2FA57CF0F50D}"/>
    <dgm:cxn modelId="{7B3EF54E-960A-44A0-A46E-538B1571D2CA}" type="presOf" srcId="{812EED62-57FB-4136-8791-C4A790FAB1CB}" destId="{3DD25699-AF03-4380-BD91-9ECA5EA3D752}" srcOrd="0" destOrd="0" presId="urn:microsoft.com/office/officeart/2018/2/layout/IconLabelList"/>
    <dgm:cxn modelId="{D7E30994-2AA6-4E84-87F0-CC9C7C3C0269}" srcId="{035F1BD2-C3D6-4E29-BE34-93AB9A9C8227}" destId="{22BAC403-EE28-4427-87E8-437A5EA151E1}" srcOrd="3" destOrd="0" parTransId="{AEF3B68B-CD70-4DC3-94D9-867B7433E812}" sibTransId="{92CF1CA7-CC2E-4E1C-BC26-4F361F3B0C55}"/>
    <dgm:cxn modelId="{0C6F06A9-1D22-48DF-A17D-139BF05F90DB}" type="presOf" srcId="{CBA8E310-86EB-464F-9271-300107E9D68E}" destId="{443F1E0F-1AB5-47ED-9A39-3C9063400A64}" srcOrd="0" destOrd="0" presId="urn:microsoft.com/office/officeart/2018/2/layout/IconLabelList"/>
    <dgm:cxn modelId="{C91342AB-BB92-4D03-A02A-4FC37F30599E}" srcId="{035F1BD2-C3D6-4E29-BE34-93AB9A9C8227}" destId="{EDD45CF7-A53D-4A7D-9D06-3B123BB654B1}" srcOrd="6" destOrd="0" parTransId="{88127285-D4F8-4E69-B8EB-3459A846793F}" sibTransId="{DE5BF908-4FAD-4EC3-AE95-548B2959B906}"/>
    <dgm:cxn modelId="{ADAC81AC-C804-456B-AFB2-0DDFC5D5D473}" type="presOf" srcId="{22BAC403-EE28-4427-87E8-437A5EA151E1}" destId="{323D9BB5-308B-4461-8288-022C379DAB5E}" srcOrd="0" destOrd="0" presId="urn:microsoft.com/office/officeart/2018/2/layout/IconLabelList"/>
    <dgm:cxn modelId="{C695A1B6-22D5-4DED-AB1B-117F4373B745}" srcId="{035F1BD2-C3D6-4E29-BE34-93AB9A9C8227}" destId="{953039EC-4F20-4C1A-ADA1-33F04C9997BC}" srcOrd="0" destOrd="0" parTransId="{B3720D79-82CE-4A92-B828-8200EC6F688D}" sibTransId="{E0008F32-51F8-403C-852C-5DD2B4F28027}"/>
    <dgm:cxn modelId="{D89BC8B8-C880-46B2-8C16-A034398A91DF}" type="presOf" srcId="{30E61705-7C8A-43B9-AD5A-BD01052C947A}" destId="{ACBE91C0-390B-428F-8B9B-7F2779E8DD64}" srcOrd="0" destOrd="0" presId="urn:microsoft.com/office/officeart/2018/2/layout/IconLabelList"/>
    <dgm:cxn modelId="{562A35B9-A3C6-4D3A-9811-F125CA95CD00}" type="presOf" srcId="{035F1BD2-C3D6-4E29-BE34-93AB9A9C8227}" destId="{A9DF7DFF-BA63-4928-AA23-B8350955E6CC}" srcOrd="0" destOrd="0" presId="urn:microsoft.com/office/officeart/2018/2/layout/IconLabelList"/>
    <dgm:cxn modelId="{633735BF-03AC-4980-A183-703E252B0EF8}" srcId="{035F1BD2-C3D6-4E29-BE34-93AB9A9C8227}" destId="{30E61705-7C8A-43B9-AD5A-BD01052C947A}" srcOrd="4" destOrd="0" parTransId="{F5D236B2-9876-49BF-B083-6CC7D797BB98}" sibTransId="{D1C1B75B-76A1-4D55-BDFC-94B6BD12B150}"/>
    <dgm:cxn modelId="{D17F61DC-134C-44E2-9A5E-012A3870E673}" type="presOf" srcId="{953039EC-4F20-4C1A-ADA1-33F04C9997BC}" destId="{71297D94-D926-4685-8289-A7EFBCD29818}" srcOrd="0" destOrd="0" presId="urn:microsoft.com/office/officeart/2018/2/layout/IconLabelList"/>
    <dgm:cxn modelId="{2844FCE0-B76C-457D-A90E-AA9F15464402}" srcId="{035F1BD2-C3D6-4E29-BE34-93AB9A9C8227}" destId="{CE22F919-D878-4DAE-A1ED-5A72814A5B35}" srcOrd="5" destOrd="0" parTransId="{20779C72-7F30-4BB1-A02E-782236BCC417}" sibTransId="{8EAF9664-0B0C-4CF6-AB13-13AC42A95FAB}"/>
    <dgm:cxn modelId="{72F706D9-3835-4138-9378-5E7B7C94AD3B}" type="presParOf" srcId="{A9DF7DFF-BA63-4928-AA23-B8350955E6CC}" destId="{267412C3-B3C3-4E46-8BEC-B70A0F2E754C}" srcOrd="0" destOrd="0" presId="urn:microsoft.com/office/officeart/2018/2/layout/IconLabelList"/>
    <dgm:cxn modelId="{F391AC96-4AC3-4683-B6B5-CBE3D9E0291F}" type="presParOf" srcId="{267412C3-B3C3-4E46-8BEC-B70A0F2E754C}" destId="{A4D41FB0-C1D0-4E94-9936-087852E1D9B5}" srcOrd="0" destOrd="0" presId="urn:microsoft.com/office/officeart/2018/2/layout/IconLabelList"/>
    <dgm:cxn modelId="{028FF412-5B7B-4FEC-A915-CD167D7A071A}" type="presParOf" srcId="{267412C3-B3C3-4E46-8BEC-B70A0F2E754C}" destId="{8DF48B3F-DA3D-445D-95BA-0354EA94D0D0}" srcOrd="1" destOrd="0" presId="urn:microsoft.com/office/officeart/2018/2/layout/IconLabelList"/>
    <dgm:cxn modelId="{12B653B2-5158-49F2-980D-66E48E12ACF4}" type="presParOf" srcId="{267412C3-B3C3-4E46-8BEC-B70A0F2E754C}" destId="{71297D94-D926-4685-8289-A7EFBCD29818}" srcOrd="2" destOrd="0" presId="urn:microsoft.com/office/officeart/2018/2/layout/IconLabelList"/>
    <dgm:cxn modelId="{CE25C3D7-592A-4013-A791-AC36B9BB20EC}" type="presParOf" srcId="{A9DF7DFF-BA63-4928-AA23-B8350955E6CC}" destId="{3673CB03-DFF0-442C-A1DC-3D7F55C923C7}" srcOrd="1" destOrd="0" presId="urn:microsoft.com/office/officeart/2018/2/layout/IconLabelList"/>
    <dgm:cxn modelId="{48E30BE1-78B8-468C-94BF-ACE1CB22615C}" type="presParOf" srcId="{A9DF7DFF-BA63-4928-AA23-B8350955E6CC}" destId="{3CAD5FC6-A525-4F05-9D43-A2CBDD8897AF}" srcOrd="2" destOrd="0" presId="urn:microsoft.com/office/officeart/2018/2/layout/IconLabelList"/>
    <dgm:cxn modelId="{981A5670-CF14-4BBE-8357-1723D211D0A6}" type="presParOf" srcId="{3CAD5FC6-A525-4F05-9D43-A2CBDD8897AF}" destId="{F19EE300-1303-4B08-AE89-A4798A18B9CA}" srcOrd="0" destOrd="0" presId="urn:microsoft.com/office/officeart/2018/2/layout/IconLabelList"/>
    <dgm:cxn modelId="{0F883B21-D710-4E53-B6BB-3CAB6FDB78A1}" type="presParOf" srcId="{3CAD5FC6-A525-4F05-9D43-A2CBDD8897AF}" destId="{339951F1-537E-42CF-9DF5-0BBAE412A1CA}" srcOrd="1" destOrd="0" presId="urn:microsoft.com/office/officeart/2018/2/layout/IconLabelList"/>
    <dgm:cxn modelId="{3FCF4EEF-18F6-4FEB-AB4E-0F48AC9BFCC2}" type="presParOf" srcId="{3CAD5FC6-A525-4F05-9D43-A2CBDD8897AF}" destId="{443F1E0F-1AB5-47ED-9A39-3C9063400A64}" srcOrd="2" destOrd="0" presId="urn:microsoft.com/office/officeart/2018/2/layout/IconLabelList"/>
    <dgm:cxn modelId="{76625CC1-BA3B-4059-87CD-1BA82B088B0A}" type="presParOf" srcId="{A9DF7DFF-BA63-4928-AA23-B8350955E6CC}" destId="{A95A3D65-5BB5-4877-A6BD-D6D372E6E830}" srcOrd="3" destOrd="0" presId="urn:microsoft.com/office/officeart/2018/2/layout/IconLabelList"/>
    <dgm:cxn modelId="{B2033853-09C3-4AA1-906A-DE4406B0B320}" type="presParOf" srcId="{A9DF7DFF-BA63-4928-AA23-B8350955E6CC}" destId="{466E6201-0652-422D-9DA7-357A498ECC1D}" srcOrd="4" destOrd="0" presId="urn:microsoft.com/office/officeart/2018/2/layout/IconLabelList"/>
    <dgm:cxn modelId="{152D1B78-4533-4891-9FF9-80C262F33877}" type="presParOf" srcId="{466E6201-0652-422D-9DA7-357A498ECC1D}" destId="{34823EC0-0043-4A13-B9AD-D91D4D44C440}" srcOrd="0" destOrd="0" presId="urn:microsoft.com/office/officeart/2018/2/layout/IconLabelList"/>
    <dgm:cxn modelId="{43942D69-B57A-49B7-BA36-C1EDFFCE6B80}" type="presParOf" srcId="{466E6201-0652-422D-9DA7-357A498ECC1D}" destId="{7326BA53-2F47-40B6-85C8-94E0DFEF7CC2}" srcOrd="1" destOrd="0" presId="urn:microsoft.com/office/officeart/2018/2/layout/IconLabelList"/>
    <dgm:cxn modelId="{1FE00ABF-3FCA-48AD-93E7-0D8E2D4E611C}" type="presParOf" srcId="{466E6201-0652-422D-9DA7-357A498ECC1D}" destId="{3DD25699-AF03-4380-BD91-9ECA5EA3D752}" srcOrd="2" destOrd="0" presId="urn:microsoft.com/office/officeart/2018/2/layout/IconLabelList"/>
    <dgm:cxn modelId="{5FB6C015-8B88-4EE3-BFA8-A283206BEEEC}" type="presParOf" srcId="{A9DF7DFF-BA63-4928-AA23-B8350955E6CC}" destId="{A161A822-CC91-422D-87B1-FB0383B7F7C1}" srcOrd="5" destOrd="0" presId="urn:microsoft.com/office/officeart/2018/2/layout/IconLabelList"/>
    <dgm:cxn modelId="{58EE3E0F-4955-4FE3-AD0A-DC97E80B51A6}" type="presParOf" srcId="{A9DF7DFF-BA63-4928-AA23-B8350955E6CC}" destId="{0284581E-8CC9-4307-9329-369EC182EA71}" srcOrd="6" destOrd="0" presId="urn:microsoft.com/office/officeart/2018/2/layout/IconLabelList"/>
    <dgm:cxn modelId="{FCB83CDD-AED3-4649-BA77-4C1E0FDD83D6}" type="presParOf" srcId="{0284581E-8CC9-4307-9329-369EC182EA71}" destId="{75316A8B-EE8C-4F73-8DB9-D402488A0ED2}" srcOrd="0" destOrd="0" presId="urn:microsoft.com/office/officeart/2018/2/layout/IconLabelList"/>
    <dgm:cxn modelId="{86BC161D-5E02-4149-829A-87B1EADBF2B5}" type="presParOf" srcId="{0284581E-8CC9-4307-9329-369EC182EA71}" destId="{DDADE0B5-6783-4334-B309-A869F8651DAC}" srcOrd="1" destOrd="0" presId="urn:microsoft.com/office/officeart/2018/2/layout/IconLabelList"/>
    <dgm:cxn modelId="{E18EFFEC-D043-4548-A815-5E2FB59177A4}" type="presParOf" srcId="{0284581E-8CC9-4307-9329-369EC182EA71}" destId="{323D9BB5-308B-4461-8288-022C379DAB5E}" srcOrd="2" destOrd="0" presId="urn:microsoft.com/office/officeart/2018/2/layout/IconLabelList"/>
    <dgm:cxn modelId="{06C1E27E-6A68-4E98-A4B1-9C8DC41D51D3}" type="presParOf" srcId="{A9DF7DFF-BA63-4928-AA23-B8350955E6CC}" destId="{5E760C33-90EF-4EB7-B0F2-D03B1E76BB13}" srcOrd="7" destOrd="0" presId="urn:microsoft.com/office/officeart/2018/2/layout/IconLabelList"/>
    <dgm:cxn modelId="{55ADF4D9-E3BA-49F2-B64B-3D90EE4519ED}" type="presParOf" srcId="{A9DF7DFF-BA63-4928-AA23-B8350955E6CC}" destId="{F33394DD-6FD4-479D-A54F-AB46F63BDEBA}" srcOrd="8" destOrd="0" presId="urn:microsoft.com/office/officeart/2018/2/layout/IconLabelList"/>
    <dgm:cxn modelId="{BB6FF17D-B030-4A7F-9E8F-2B91827A8B07}" type="presParOf" srcId="{F33394DD-6FD4-479D-A54F-AB46F63BDEBA}" destId="{7D647570-5322-482A-B9F1-18D07D144304}" srcOrd="0" destOrd="0" presId="urn:microsoft.com/office/officeart/2018/2/layout/IconLabelList"/>
    <dgm:cxn modelId="{EA6A5C81-25E5-4E28-9969-378A4A8D64D0}" type="presParOf" srcId="{F33394DD-6FD4-479D-A54F-AB46F63BDEBA}" destId="{4B024E7B-8769-4694-B808-457C35239CFE}" srcOrd="1" destOrd="0" presId="urn:microsoft.com/office/officeart/2018/2/layout/IconLabelList"/>
    <dgm:cxn modelId="{C58FD52A-7671-47CE-BA76-224FBE32E832}" type="presParOf" srcId="{F33394DD-6FD4-479D-A54F-AB46F63BDEBA}" destId="{ACBE91C0-390B-428F-8B9B-7F2779E8DD64}" srcOrd="2" destOrd="0" presId="urn:microsoft.com/office/officeart/2018/2/layout/IconLabelList"/>
    <dgm:cxn modelId="{010A39B7-E536-425C-8D62-447BCDA7F8A1}" type="presParOf" srcId="{A9DF7DFF-BA63-4928-AA23-B8350955E6CC}" destId="{86BC85D4-9E1C-4CCA-A9C8-11D82771BB13}" srcOrd="9" destOrd="0" presId="urn:microsoft.com/office/officeart/2018/2/layout/IconLabelList"/>
    <dgm:cxn modelId="{9CC0E7E7-3BE0-465B-BE79-DAE2475B134C}" type="presParOf" srcId="{A9DF7DFF-BA63-4928-AA23-B8350955E6CC}" destId="{561A815C-4641-455B-9918-23D4CF95F868}" srcOrd="10" destOrd="0" presId="urn:microsoft.com/office/officeart/2018/2/layout/IconLabelList"/>
    <dgm:cxn modelId="{BFF313AD-9FAD-4DED-B2E1-2388477CA492}" type="presParOf" srcId="{561A815C-4641-455B-9918-23D4CF95F868}" destId="{6E030745-209D-47C7-A4DC-E1303A220B59}" srcOrd="0" destOrd="0" presId="urn:microsoft.com/office/officeart/2018/2/layout/IconLabelList"/>
    <dgm:cxn modelId="{40BD2473-CC22-4FE8-8298-04C41BF1025A}" type="presParOf" srcId="{561A815C-4641-455B-9918-23D4CF95F868}" destId="{74900889-2F2D-43D8-A875-DF0B5DFBC548}" srcOrd="1" destOrd="0" presId="urn:microsoft.com/office/officeart/2018/2/layout/IconLabelList"/>
    <dgm:cxn modelId="{91F7985C-4AAB-46DA-ADDB-4BA243423107}" type="presParOf" srcId="{561A815C-4641-455B-9918-23D4CF95F868}" destId="{445FC62A-D7F8-4AF5-B9F2-C8BA8AD60F98}" srcOrd="2" destOrd="0" presId="urn:microsoft.com/office/officeart/2018/2/layout/IconLabelList"/>
    <dgm:cxn modelId="{32884E45-6805-42B6-9202-3758389C8687}" type="presParOf" srcId="{A9DF7DFF-BA63-4928-AA23-B8350955E6CC}" destId="{CC028EAC-9DAB-4EE6-AE5D-08FA1FFEA648}" srcOrd="11" destOrd="0" presId="urn:microsoft.com/office/officeart/2018/2/layout/IconLabelList"/>
    <dgm:cxn modelId="{5A0B03C4-DB1D-412A-BF52-D0F505F56E0B}" type="presParOf" srcId="{A9DF7DFF-BA63-4928-AA23-B8350955E6CC}" destId="{721FD3CD-52CE-4C0F-8FB3-A086F5D2D7ED}" srcOrd="12" destOrd="0" presId="urn:microsoft.com/office/officeart/2018/2/layout/IconLabelList"/>
    <dgm:cxn modelId="{125152BF-FFDF-444C-B6C9-D21ADCFF4BB6}" type="presParOf" srcId="{721FD3CD-52CE-4C0F-8FB3-A086F5D2D7ED}" destId="{05959218-070F-495F-B776-FFB0B0469C31}" srcOrd="0" destOrd="0" presId="urn:microsoft.com/office/officeart/2018/2/layout/IconLabelList"/>
    <dgm:cxn modelId="{B65E2E5C-0582-4E84-BEF0-C579CE8DC795}" type="presParOf" srcId="{721FD3CD-52CE-4C0F-8FB3-A086F5D2D7ED}" destId="{92D02D80-56B1-46A0-88D7-A5D7B75F5D0F}" srcOrd="1" destOrd="0" presId="urn:microsoft.com/office/officeart/2018/2/layout/IconLabelList"/>
    <dgm:cxn modelId="{FC9C88AA-4557-4737-85DA-8DD28F455361}" type="presParOf" srcId="{721FD3CD-52CE-4C0F-8FB3-A086F5D2D7ED}" destId="{9EA4B874-25B8-4B62-90B9-6849B70581DD}" srcOrd="2" destOrd="0" presId="urn:microsoft.com/office/officeart/2018/2/layout/IconLabelList"/>
  </dgm:cxnLst>
  <dgm:bg>
    <a:gradFill>
      <a:gsLst>
        <a:gs pos="100000">
          <a:schemeClr val="accent3">
            <a:lumMod val="60000"/>
            <a:lumOff val="40000"/>
          </a:schemeClr>
        </a:gs>
        <a:gs pos="100000">
          <a:schemeClr val="bg2">
            <a:shade val="98000"/>
            <a:satMod val="110000"/>
            <a:lumMod val="86000"/>
          </a:schemeClr>
        </a:gs>
      </a:gsLst>
      <a:path path="circle">
        <a:fillToRect l="50000" t="50000" r="100000" b="100000"/>
      </a:path>
    </a:gradFill>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4413760-6F99-49F8-8551-1B5DEAB87D82}"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BBFAE1EE-468E-4DED-9E17-F8D8EDF74BCC}">
      <dgm:prSet/>
      <dgm:spPr>
        <a:solidFill>
          <a:srgbClr val="A568D2"/>
        </a:solidFill>
      </dgm:spPr>
      <dgm:t>
        <a:bodyPr/>
        <a:lstStyle/>
        <a:p>
          <a:r>
            <a:rPr lang="en-US" dirty="0"/>
            <a:t>Support and introduce the ‘many pathways of recovery’</a:t>
          </a:r>
        </a:p>
      </dgm:t>
    </dgm:pt>
    <dgm:pt modelId="{2C229FF8-0FE4-4168-93A8-83460DA4185E}" type="parTrans" cxnId="{DE5EAE5F-A5C3-4FF7-9D28-A35E3EACD0FF}">
      <dgm:prSet/>
      <dgm:spPr/>
      <dgm:t>
        <a:bodyPr/>
        <a:lstStyle/>
        <a:p>
          <a:endParaRPr lang="en-US"/>
        </a:p>
      </dgm:t>
    </dgm:pt>
    <dgm:pt modelId="{3AC8F470-831A-4AEF-A4B5-EAAF272C2C63}" type="sibTrans" cxnId="{DE5EAE5F-A5C3-4FF7-9D28-A35E3EACD0FF}">
      <dgm:prSet/>
      <dgm:spPr/>
      <dgm:t>
        <a:bodyPr/>
        <a:lstStyle/>
        <a:p>
          <a:endParaRPr lang="en-US"/>
        </a:p>
      </dgm:t>
    </dgm:pt>
    <dgm:pt modelId="{5F1257C8-F2C9-4C4A-97B5-D905412A6275}">
      <dgm:prSet/>
      <dgm:spPr>
        <a:solidFill>
          <a:schemeClr val="accent1">
            <a:lumMod val="60000"/>
            <a:lumOff val="40000"/>
          </a:schemeClr>
        </a:solidFill>
      </dgm:spPr>
      <dgm:t>
        <a:bodyPr/>
        <a:lstStyle/>
        <a:p>
          <a:r>
            <a:rPr lang="en-US" dirty="0"/>
            <a:t>Gives opportunity for young people to volunteer (give back)</a:t>
          </a:r>
        </a:p>
      </dgm:t>
    </dgm:pt>
    <dgm:pt modelId="{B560069B-1F51-49E5-807C-96357738EB88}" type="parTrans" cxnId="{3A3F3CA1-0F30-4CE2-829C-C211FC8C379C}">
      <dgm:prSet/>
      <dgm:spPr/>
      <dgm:t>
        <a:bodyPr/>
        <a:lstStyle/>
        <a:p>
          <a:endParaRPr lang="en-US"/>
        </a:p>
      </dgm:t>
    </dgm:pt>
    <dgm:pt modelId="{515F2E8C-E642-4DDE-9E48-2FAE354059B3}" type="sibTrans" cxnId="{3A3F3CA1-0F30-4CE2-829C-C211FC8C379C}">
      <dgm:prSet/>
      <dgm:spPr/>
      <dgm:t>
        <a:bodyPr/>
        <a:lstStyle/>
        <a:p>
          <a:endParaRPr lang="en-US"/>
        </a:p>
      </dgm:t>
    </dgm:pt>
    <dgm:pt modelId="{E6D64A69-2D22-49E3-A040-C9BB86A360B8}">
      <dgm:prSet/>
      <dgm:spPr>
        <a:solidFill>
          <a:srgbClr val="8F7182"/>
        </a:solidFill>
      </dgm:spPr>
      <dgm:t>
        <a:bodyPr/>
        <a:lstStyle/>
        <a:p>
          <a:r>
            <a:rPr lang="en-US" dirty="0"/>
            <a:t>Attract people in recovery, family members, friends, and allies to provide Recovery Support Services.</a:t>
          </a:r>
        </a:p>
      </dgm:t>
    </dgm:pt>
    <dgm:pt modelId="{F973E078-AEF4-47F0-9FD4-4CB53C36703F}" type="parTrans" cxnId="{B4824EB1-384C-47D8-A902-CE5588358B2A}">
      <dgm:prSet/>
      <dgm:spPr/>
      <dgm:t>
        <a:bodyPr/>
        <a:lstStyle/>
        <a:p>
          <a:endParaRPr lang="en-US"/>
        </a:p>
      </dgm:t>
    </dgm:pt>
    <dgm:pt modelId="{DF325BF5-3B30-40A1-906C-4C974550122A}" type="sibTrans" cxnId="{B4824EB1-384C-47D8-A902-CE5588358B2A}">
      <dgm:prSet/>
      <dgm:spPr/>
      <dgm:t>
        <a:bodyPr/>
        <a:lstStyle/>
        <a:p>
          <a:endParaRPr lang="en-US"/>
        </a:p>
      </dgm:t>
    </dgm:pt>
    <dgm:pt modelId="{5C54F335-5F9C-4108-9AB0-9615E06C7F9E}">
      <dgm:prSet/>
      <dgm:spPr/>
      <dgm:t>
        <a:bodyPr/>
        <a:lstStyle/>
        <a:p>
          <a:r>
            <a:rPr lang="en-US" b="1" i="1" dirty="0"/>
            <a:t>Every YPFS Champion is welcomed with…</a:t>
          </a:r>
        </a:p>
        <a:p>
          <a:r>
            <a:rPr lang="en-US" b="1" i="1" dirty="0"/>
            <a:t>HOW CAN WE HELP YOU WITH YOUR RECOVERY TODAY?</a:t>
          </a:r>
          <a:endParaRPr lang="en-US" dirty="0"/>
        </a:p>
      </dgm:t>
    </dgm:pt>
    <dgm:pt modelId="{FED4004E-7CEB-40D3-B734-C8282B75B803}" type="parTrans" cxnId="{EF2D031C-2BB1-48C0-9EF0-3E74D864A78A}">
      <dgm:prSet/>
      <dgm:spPr/>
      <dgm:t>
        <a:bodyPr/>
        <a:lstStyle/>
        <a:p>
          <a:endParaRPr lang="en-US"/>
        </a:p>
      </dgm:t>
    </dgm:pt>
    <dgm:pt modelId="{ED5D2BCE-1F33-4C92-B119-C14D2940C3C8}" type="sibTrans" cxnId="{EF2D031C-2BB1-48C0-9EF0-3E74D864A78A}">
      <dgm:prSet/>
      <dgm:spPr/>
      <dgm:t>
        <a:bodyPr/>
        <a:lstStyle/>
        <a:p>
          <a:endParaRPr lang="en-US"/>
        </a:p>
      </dgm:t>
    </dgm:pt>
    <dgm:pt modelId="{00A1D51B-CDE1-4F8D-8BC4-B49DAC39698C}">
      <dgm:prSet/>
      <dgm:spPr/>
      <dgm:t>
        <a:bodyPr/>
        <a:lstStyle/>
        <a:p>
          <a:r>
            <a:rPr lang="en-US" b="1" i="1" dirty="0"/>
            <a:t>We connect with asking…</a:t>
          </a:r>
        </a:p>
        <a:p>
          <a:r>
            <a:rPr lang="en-US" b="1" i="1" dirty="0"/>
            <a:t>WHAT DOES RECOVERY LOOK LIKE FOR YOU?</a:t>
          </a:r>
          <a:endParaRPr lang="en-US" dirty="0"/>
        </a:p>
      </dgm:t>
    </dgm:pt>
    <dgm:pt modelId="{E0D0530B-32D3-405A-99CB-9275F1E291F4}" type="parTrans" cxnId="{020AE33A-40F5-423F-8421-C42AFA239C6D}">
      <dgm:prSet/>
      <dgm:spPr/>
      <dgm:t>
        <a:bodyPr/>
        <a:lstStyle/>
        <a:p>
          <a:endParaRPr lang="en-US"/>
        </a:p>
      </dgm:t>
    </dgm:pt>
    <dgm:pt modelId="{81C564C6-357E-4E77-B321-4985D0F9A7C4}" type="sibTrans" cxnId="{020AE33A-40F5-423F-8421-C42AFA239C6D}">
      <dgm:prSet/>
      <dgm:spPr/>
      <dgm:t>
        <a:bodyPr/>
        <a:lstStyle/>
        <a:p>
          <a:endParaRPr lang="en-US"/>
        </a:p>
      </dgm:t>
    </dgm:pt>
    <dgm:pt modelId="{A9BB06E6-E3F7-407D-B707-13A81EEF26A9}" type="pres">
      <dgm:prSet presAssocID="{24413760-6F99-49F8-8551-1B5DEAB87D82}" presName="diagram" presStyleCnt="0">
        <dgm:presLayoutVars>
          <dgm:dir/>
          <dgm:resizeHandles val="exact"/>
        </dgm:presLayoutVars>
      </dgm:prSet>
      <dgm:spPr/>
    </dgm:pt>
    <dgm:pt modelId="{E7AF1E5D-67E5-4670-A6D0-E379C100C4C9}" type="pres">
      <dgm:prSet presAssocID="{BBFAE1EE-468E-4DED-9E17-F8D8EDF74BCC}" presName="node" presStyleLbl="node1" presStyleIdx="0" presStyleCnt="5" custLinFactY="16740" custLinFactNeighborX="52343" custLinFactNeighborY="100000">
        <dgm:presLayoutVars>
          <dgm:bulletEnabled val="1"/>
        </dgm:presLayoutVars>
      </dgm:prSet>
      <dgm:spPr/>
    </dgm:pt>
    <dgm:pt modelId="{9DED732E-283E-4F6D-B70C-E7BB7ECCBCF8}" type="pres">
      <dgm:prSet presAssocID="{3AC8F470-831A-4AEF-A4B5-EAAF272C2C63}" presName="sibTrans" presStyleCnt="0"/>
      <dgm:spPr/>
    </dgm:pt>
    <dgm:pt modelId="{B6A01FA7-CADD-4294-A864-09B0B2361014}" type="pres">
      <dgm:prSet presAssocID="{5F1257C8-F2C9-4C4A-97B5-D905412A6275}" presName="node" presStyleLbl="node1" presStyleIdx="1" presStyleCnt="5">
        <dgm:presLayoutVars>
          <dgm:bulletEnabled val="1"/>
        </dgm:presLayoutVars>
      </dgm:prSet>
      <dgm:spPr/>
    </dgm:pt>
    <dgm:pt modelId="{A587AFE2-0ED0-4312-84F4-7F494824C27D}" type="pres">
      <dgm:prSet presAssocID="{515F2E8C-E642-4DDE-9E48-2FAE354059B3}" presName="sibTrans" presStyleCnt="0"/>
      <dgm:spPr/>
    </dgm:pt>
    <dgm:pt modelId="{7D680242-4EF1-4CEF-B97D-24FD6B6E2179}" type="pres">
      <dgm:prSet presAssocID="{E6D64A69-2D22-49E3-A040-C9BB86A360B8}" presName="node" presStyleLbl="node1" presStyleIdx="2" presStyleCnt="5">
        <dgm:presLayoutVars>
          <dgm:bulletEnabled val="1"/>
        </dgm:presLayoutVars>
      </dgm:prSet>
      <dgm:spPr/>
    </dgm:pt>
    <dgm:pt modelId="{B0201EEC-271D-4339-8BA9-809E297FDC9D}" type="pres">
      <dgm:prSet presAssocID="{DF325BF5-3B30-40A1-906C-4C974550122A}" presName="sibTrans" presStyleCnt="0"/>
      <dgm:spPr/>
    </dgm:pt>
    <dgm:pt modelId="{FBC3C053-868E-4BB8-933B-C18D9382D12E}" type="pres">
      <dgm:prSet presAssocID="{5C54F335-5F9C-4108-9AB0-9615E06C7F9E}" presName="node" presStyleLbl="node1" presStyleIdx="3" presStyleCnt="5" custLinFactY="-16740" custLinFactNeighborX="-59897" custLinFactNeighborY="-100000">
        <dgm:presLayoutVars>
          <dgm:bulletEnabled val="1"/>
        </dgm:presLayoutVars>
      </dgm:prSet>
      <dgm:spPr/>
    </dgm:pt>
    <dgm:pt modelId="{80FE7DC9-6231-46CE-9A6D-DFDA8D2701CD}" type="pres">
      <dgm:prSet presAssocID="{ED5D2BCE-1F33-4C92-B119-C14D2940C3C8}" presName="sibTrans" presStyleCnt="0"/>
      <dgm:spPr/>
    </dgm:pt>
    <dgm:pt modelId="{95C51E95-4795-466B-BA98-D08DFC9AE98E}" type="pres">
      <dgm:prSet presAssocID="{00A1D51B-CDE1-4F8D-8BC4-B49DAC39698C}" presName="node" presStyleLbl="node1" presStyleIdx="4" presStyleCnt="5">
        <dgm:presLayoutVars>
          <dgm:bulletEnabled val="1"/>
        </dgm:presLayoutVars>
      </dgm:prSet>
      <dgm:spPr/>
    </dgm:pt>
  </dgm:ptLst>
  <dgm:cxnLst>
    <dgm:cxn modelId="{4D86B408-CA62-40B5-A23B-3E5CFEA9C7C4}" type="presOf" srcId="{24413760-6F99-49F8-8551-1B5DEAB87D82}" destId="{A9BB06E6-E3F7-407D-B707-13A81EEF26A9}" srcOrd="0" destOrd="0" presId="urn:microsoft.com/office/officeart/2005/8/layout/default"/>
    <dgm:cxn modelId="{EF2D031C-2BB1-48C0-9EF0-3E74D864A78A}" srcId="{24413760-6F99-49F8-8551-1B5DEAB87D82}" destId="{5C54F335-5F9C-4108-9AB0-9615E06C7F9E}" srcOrd="3" destOrd="0" parTransId="{FED4004E-7CEB-40D3-B734-C8282B75B803}" sibTransId="{ED5D2BCE-1F33-4C92-B119-C14D2940C3C8}"/>
    <dgm:cxn modelId="{1DCA0537-A5B0-4368-A016-AB4F9BE6C844}" type="presOf" srcId="{BBFAE1EE-468E-4DED-9E17-F8D8EDF74BCC}" destId="{E7AF1E5D-67E5-4670-A6D0-E379C100C4C9}" srcOrd="0" destOrd="0" presId="urn:microsoft.com/office/officeart/2005/8/layout/default"/>
    <dgm:cxn modelId="{020AE33A-40F5-423F-8421-C42AFA239C6D}" srcId="{24413760-6F99-49F8-8551-1B5DEAB87D82}" destId="{00A1D51B-CDE1-4F8D-8BC4-B49DAC39698C}" srcOrd="4" destOrd="0" parTransId="{E0D0530B-32D3-405A-99CB-9275F1E291F4}" sibTransId="{81C564C6-357E-4E77-B321-4985D0F9A7C4}"/>
    <dgm:cxn modelId="{DE5EAE5F-A5C3-4FF7-9D28-A35E3EACD0FF}" srcId="{24413760-6F99-49F8-8551-1B5DEAB87D82}" destId="{BBFAE1EE-468E-4DED-9E17-F8D8EDF74BCC}" srcOrd="0" destOrd="0" parTransId="{2C229FF8-0FE4-4168-93A8-83460DA4185E}" sibTransId="{3AC8F470-831A-4AEF-A4B5-EAAF272C2C63}"/>
    <dgm:cxn modelId="{82C8C750-4C29-4934-A016-1344AE78EED9}" type="presOf" srcId="{E6D64A69-2D22-49E3-A040-C9BB86A360B8}" destId="{7D680242-4EF1-4CEF-B97D-24FD6B6E2179}" srcOrd="0" destOrd="0" presId="urn:microsoft.com/office/officeart/2005/8/layout/default"/>
    <dgm:cxn modelId="{CC5B7C85-F21B-4742-B034-9750AE903035}" type="presOf" srcId="{00A1D51B-CDE1-4F8D-8BC4-B49DAC39698C}" destId="{95C51E95-4795-466B-BA98-D08DFC9AE98E}" srcOrd="0" destOrd="0" presId="urn:microsoft.com/office/officeart/2005/8/layout/default"/>
    <dgm:cxn modelId="{3A3F3CA1-0F30-4CE2-829C-C211FC8C379C}" srcId="{24413760-6F99-49F8-8551-1B5DEAB87D82}" destId="{5F1257C8-F2C9-4C4A-97B5-D905412A6275}" srcOrd="1" destOrd="0" parTransId="{B560069B-1F51-49E5-807C-96357738EB88}" sibTransId="{515F2E8C-E642-4DDE-9E48-2FAE354059B3}"/>
    <dgm:cxn modelId="{B4824EB1-384C-47D8-A902-CE5588358B2A}" srcId="{24413760-6F99-49F8-8551-1B5DEAB87D82}" destId="{E6D64A69-2D22-49E3-A040-C9BB86A360B8}" srcOrd="2" destOrd="0" parTransId="{F973E078-AEF4-47F0-9FD4-4CB53C36703F}" sibTransId="{DF325BF5-3B30-40A1-906C-4C974550122A}"/>
    <dgm:cxn modelId="{6A8928F5-70BB-40EC-9B6F-778834F21D0D}" type="presOf" srcId="{5F1257C8-F2C9-4C4A-97B5-D905412A6275}" destId="{B6A01FA7-CADD-4294-A864-09B0B2361014}" srcOrd="0" destOrd="0" presId="urn:microsoft.com/office/officeart/2005/8/layout/default"/>
    <dgm:cxn modelId="{6C0C52FC-1CF2-46F0-8062-59FA9B3685AA}" type="presOf" srcId="{5C54F335-5F9C-4108-9AB0-9615E06C7F9E}" destId="{FBC3C053-868E-4BB8-933B-C18D9382D12E}" srcOrd="0" destOrd="0" presId="urn:microsoft.com/office/officeart/2005/8/layout/default"/>
    <dgm:cxn modelId="{03A3BC4A-086E-4309-9858-CED49073771B}" type="presParOf" srcId="{A9BB06E6-E3F7-407D-B707-13A81EEF26A9}" destId="{E7AF1E5D-67E5-4670-A6D0-E379C100C4C9}" srcOrd="0" destOrd="0" presId="urn:microsoft.com/office/officeart/2005/8/layout/default"/>
    <dgm:cxn modelId="{3CDC4A03-EB95-42B2-8E9C-F00EB9EEE742}" type="presParOf" srcId="{A9BB06E6-E3F7-407D-B707-13A81EEF26A9}" destId="{9DED732E-283E-4F6D-B70C-E7BB7ECCBCF8}" srcOrd="1" destOrd="0" presId="urn:microsoft.com/office/officeart/2005/8/layout/default"/>
    <dgm:cxn modelId="{CE013944-A9C2-4D04-9FF6-68FB860C6D43}" type="presParOf" srcId="{A9BB06E6-E3F7-407D-B707-13A81EEF26A9}" destId="{B6A01FA7-CADD-4294-A864-09B0B2361014}" srcOrd="2" destOrd="0" presId="urn:microsoft.com/office/officeart/2005/8/layout/default"/>
    <dgm:cxn modelId="{0914D91B-9968-4D48-83EF-BFA06E4F3B70}" type="presParOf" srcId="{A9BB06E6-E3F7-407D-B707-13A81EEF26A9}" destId="{A587AFE2-0ED0-4312-84F4-7F494824C27D}" srcOrd="3" destOrd="0" presId="urn:microsoft.com/office/officeart/2005/8/layout/default"/>
    <dgm:cxn modelId="{34436DA1-AC9B-49AF-86EC-4EF84B87C95E}" type="presParOf" srcId="{A9BB06E6-E3F7-407D-B707-13A81EEF26A9}" destId="{7D680242-4EF1-4CEF-B97D-24FD6B6E2179}" srcOrd="4" destOrd="0" presId="urn:microsoft.com/office/officeart/2005/8/layout/default"/>
    <dgm:cxn modelId="{9CDF7DA1-CA81-4672-864F-080CD75C750E}" type="presParOf" srcId="{A9BB06E6-E3F7-407D-B707-13A81EEF26A9}" destId="{B0201EEC-271D-4339-8BA9-809E297FDC9D}" srcOrd="5" destOrd="0" presId="urn:microsoft.com/office/officeart/2005/8/layout/default"/>
    <dgm:cxn modelId="{C68FBE7D-5E9A-433E-8DA1-87783D68A18D}" type="presParOf" srcId="{A9BB06E6-E3F7-407D-B707-13A81EEF26A9}" destId="{FBC3C053-868E-4BB8-933B-C18D9382D12E}" srcOrd="6" destOrd="0" presId="urn:microsoft.com/office/officeart/2005/8/layout/default"/>
    <dgm:cxn modelId="{C4B1D1EE-EF20-41CC-B3B1-02023B029E33}" type="presParOf" srcId="{A9BB06E6-E3F7-407D-B707-13A81EEF26A9}" destId="{80FE7DC9-6231-46CE-9A6D-DFDA8D2701CD}" srcOrd="7" destOrd="0" presId="urn:microsoft.com/office/officeart/2005/8/layout/default"/>
    <dgm:cxn modelId="{D31CAA71-3C8C-48BD-A183-DBC666BC47E9}" type="presParOf" srcId="{A9BB06E6-E3F7-407D-B707-13A81EEF26A9}" destId="{95C51E95-4795-466B-BA98-D08DFC9AE98E}"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1CD6A37-FEC4-4721-AC45-C544B48F5625}"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C15D241D-E16F-4D53-8938-F67A2CC0BC76}">
      <dgm:prSet/>
      <dgm:spPr/>
      <dgm:t>
        <a:bodyPr/>
        <a:lstStyle/>
        <a:p>
          <a:r>
            <a:rPr lang="en-US" dirty="0"/>
            <a:t>Young People and Family Services Peer-run “All Recovery Meetings” (ARM)</a:t>
          </a:r>
        </a:p>
      </dgm:t>
    </dgm:pt>
    <dgm:pt modelId="{C93C75EC-448D-41DA-ABD9-94976D410EF7}" type="parTrans" cxnId="{A0FB9134-862B-4EFB-A572-33EEFDD58D99}">
      <dgm:prSet/>
      <dgm:spPr/>
      <dgm:t>
        <a:bodyPr/>
        <a:lstStyle/>
        <a:p>
          <a:endParaRPr lang="en-US"/>
        </a:p>
      </dgm:t>
    </dgm:pt>
    <dgm:pt modelId="{E4411966-A216-4BC3-B891-2E2F9C1A2E94}" type="sibTrans" cxnId="{A0FB9134-862B-4EFB-A572-33EEFDD58D99}">
      <dgm:prSet/>
      <dgm:spPr/>
      <dgm:t>
        <a:bodyPr/>
        <a:lstStyle/>
        <a:p>
          <a:endParaRPr lang="en-US"/>
        </a:p>
      </dgm:t>
    </dgm:pt>
    <dgm:pt modelId="{4072B029-374F-4858-9777-B56720330EB3}">
      <dgm:prSet/>
      <dgm:spPr/>
      <dgm:t>
        <a:bodyPr/>
        <a:lstStyle/>
        <a:p>
          <a:r>
            <a:rPr lang="en-US" dirty="0"/>
            <a:t>Provide a variety of engagement activities such as recovery games, Nintendo challenges, yoga, arts and crafts, crocheting, gardening, sound healing, etc.</a:t>
          </a:r>
        </a:p>
      </dgm:t>
    </dgm:pt>
    <dgm:pt modelId="{16144A66-66CF-4479-A7F5-8363F6CBE051}" type="parTrans" cxnId="{49250079-9CC6-4102-A26E-E5A49912DCD1}">
      <dgm:prSet/>
      <dgm:spPr/>
      <dgm:t>
        <a:bodyPr/>
        <a:lstStyle/>
        <a:p>
          <a:endParaRPr lang="en-US"/>
        </a:p>
      </dgm:t>
    </dgm:pt>
    <dgm:pt modelId="{1D3FD71E-E75A-466E-ABFC-41667DB5EC25}" type="sibTrans" cxnId="{49250079-9CC6-4102-A26E-E5A49912DCD1}">
      <dgm:prSet/>
      <dgm:spPr/>
      <dgm:t>
        <a:bodyPr/>
        <a:lstStyle/>
        <a:p>
          <a:endParaRPr lang="en-US"/>
        </a:p>
      </dgm:t>
    </dgm:pt>
    <dgm:pt modelId="{45B72F99-28CF-4EEB-99E5-75750CD8FDBE}">
      <dgm:prSet/>
      <dgm:spPr/>
      <dgm:t>
        <a:bodyPr/>
        <a:lstStyle/>
        <a:p>
          <a:r>
            <a:rPr lang="en-US" dirty="0"/>
            <a:t>Getting involved with the larger “Recovery Community”, building a support system, connecting to community resources </a:t>
          </a:r>
        </a:p>
      </dgm:t>
    </dgm:pt>
    <dgm:pt modelId="{0C94338F-9612-43B2-899D-08F7A5FDE7DF}" type="parTrans" cxnId="{61720698-366E-49B9-8088-718610DD348C}">
      <dgm:prSet/>
      <dgm:spPr/>
      <dgm:t>
        <a:bodyPr/>
        <a:lstStyle/>
        <a:p>
          <a:endParaRPr lang="en-US"/>
        </a:p>
      </dgm:t>
    </dgm:pt>
    <dgm:pt modelId="{735060AF-373A-443C-92FF-B5C5FDEBB049}" type="sibTrans" cxnId="{61720698-366E-49B9-8088-718610DD348C}">
      <dgm:prSet/>
      <dgm:spPr/>
      <dgm:t>
        <a:bodyPr/>
        <a:lstStyle/>
        <a:p>
          <a:endParaRPr lang="en-US"/>
        </a:p>
      </dgm:t>
    </dgm:pt>
    <dgm:pt modelId="{5BAAE9E3-9670-4CDC-A697-B0962A8D1946}">
      <dgm:prSet/>
      <dgm:spPr/>
      <dgm:t>
        <a:bodyPr/>
        <a:lstStyle/>
        <a:p>
          <a:r>
            <a:rPr lang="en-US" dirty="0"/>
            <a:t>Telephone Recovery Support/Recovery Coaching, a volunteer-based program that provides a weekly connection through call or text</a:t>
          </a:r>
        </a:p>
      </dgm:t>
    </dgm:pt>
    <dgm:pt modelId="{E6A8B2C2-8776-44E7-B3D5-476681344B23}" type="parTrans" cxnId="{B848646E-A345-4EA3-80CE-FD80C5432DF4}">
      <dgm:prSet/>
      <dgm:spPr/>
      <dgm:t>
        <a:bodyPr/>
        <a:lstStyle/>
        <a:p>
          <a:endParaRPr lang="en-US"/>
        </a:p>
      </dgm:t>
    </dgm:pt>
    <dgm:pt modelId="{85CAFBF0-6183-487B-B103-4D684E3D6400}" type="sibTrans" cxnId="{B848646E-A345-4EA3-80CE-FD80C5432DF4}">
      <dgm:prSet/>
      <dgm:spPr/>
      <dgm:t>
        <a:bodyPr/>
        <a:lstStyle/>
        <a:p>
          <a:endParaRPr lang="en-US"/>
        </a:p>
      </dgm:t>
    </dgm:pt>
    <dgm:pt modelId="{30FC490D-3A7A-4EFD-AC14-3DDA7787756C}">
      <dgm:prSet/>
      <dgm:spPr>
        <a:solidFill>
          <a:srgbClr val="A568D2"/>
        </a:solidFill>
      </dgm:spPr>
      <dgm:t>
        <a:bodyPr/>
        <a:lstStyle/>
        <a:p>
          <a:r>
            <a:rPr lang="en-US" dirty="0"/>
            <a:t>YPFS Family, Friends, and Allies are all supported through the program. Contact </a:t>
          </a:r>
          <a:r>
            <a:rPr lang="en-US" dirty="0">
              <a:solidFill>
                <a:srgbClr val="FFC000"/>
              </a:solidFill>
              <a:hlinkClick xmlns:r="http://schemas.openxmlformats.org/officeDocument/2006/relationships" r:id="rId1">
                <a:extLst>
                  <a:ext uri="{A12FA001-AC4F-418D-AE19-62706E023703}">
                    <ahyp:hlinkClr xmlns:ahyp="http://schemas.microsoft.com/office/drawing/2018/hyperlinkcolor" val="tx"/>
                  </a:ext>
                </a:extLst>
              </a:hlinkClick>
            </a:rPr>
            <a:t>TJ@ccar.us</a:t>
          </a:r>
          <a:r>
            <a:rPr lang="en-US" dirty="0">
              <a:solidFill>
                <a:srgbClr val="FFC000"/>
              </a:solidFill>
            </a:rPr>
            <a:t> </a:t>
          </a:r>
          <a:r>
            <a:rPr lang="en-US" dirty="0"/>
            <a:t>for more information.</a:t>
          </a:r>
        </a:p>
      </dgm:t>
    </dgm:pt>
    <dgm:pt modelId="{A9C5FD29-7498-45EB-A8F5-4450922392F0}" type="parTrans" cxnId="{763CF9CF-74EA-4535-927B-5BB2AE92F7DE}">
      <dgm:prSet/>
      <dgm:spPr/>
      <dgm:t>
        <a:bodyPr/>
        <a:lstStyle/>
        <a:p>
          <a:endParaRPr lang="en-US"/>
        </a:p>
      </dgm:t>
    </dgm:pt>
    <dgm:pt modelId="{418E4731-3A27-41FD-9666-75AF35E8EF1A}" type="sibTrans" cxnId="{763CF9CF-74EA-4535-927B-5BB2AE92F7DE}">
      <dgm:prSet/>
      <dgm:spPr/>
      <dgm:t>
        <a:bodyPr/>
        <a:lstStyle/>
        <a:p>
          <a:endParaRPr lang="en-US"/>
        </a:p>
      </dgm:t>
    </dgm:pt>
    <dgm:pt modelId="{9CF54979-8C1C-4FC4-A162-7370E2F5E6F6}" type="pres">
      <dgm:prSet presAssocID="{F1CD6A37-FEC4-4721-AC45-C544B48F5625}" presName="diagram" presStyleCnt="0">
        <dgm:presLayoutVars>
          <dgm:dir/>
          <dgm:resizeHandles val="exact"/>
        </dgm:presLayoutVars>
      </dgm:prSet>
      <dgm:spPr/>
    </dgm:pt>
    <dgm:pt modelId="{93060AD9-117A-4198-B423-53044231D6E5}" type="pres">
      <dgm:prSet presAssocID="{C15D241D-E16F-4D53-8938-F67A2CC0BC76}" presName="node" presStyleLbl="node1" presStyleIdx="0" presStyleCnt="5">
        <dgm:presLayoutVars>
          <dgm:bulletEnabled val="1"/>
        </dgm:presLayoutVars>
      </dgm:prSet>
      <dgm:spPr/>
    </dgm:pt>
    <dgm:pt modelId="{68819B7B-59F4-4307-BE0C-0192333274A4}" type="pres">
      <dgm:prSet presAssocID="{E4411966-A216-4BC3-B891-2E2F9C1A2E94}" presName="sibTrans" presStyleCnt="0"/>
      <dgm:spPr/>
    </dgm:pt>
    <dgm:pt modelId="{4EC4EDFE-8DDF-404D-AFE2-2AB82471A780}" type="pres">
      <dgm:prSet presAssocID="{4072B029-374F-4858-9777-B56720330EB3}" presName="node" presStyleLbl="node1" presStyleIdx="1" presStyleCnt="5">
        <dgm:presLayoutVars>
          <dgm:bulletEnabled val="1"/>
        </dgm:presLayoutVars>
      </dgm:prSet>
      <dgm:spPr/>
    </dgm:pt>
    <dgm:pt modelId="{6768D779-E798-42C4-9EC9-2A3A0D626EA8}" type="pres">
      <dgm:prSet presAssocID="{1D3FD71E-E75A-466E-ABFC-41667DB5EC25}" presName="sibTrans" presStyleCnt="0"/>
      <dgm:spPr/>
    </dgm:pt>
    <dgm:pt modelId="{989EE53E-C192-4FC4-9F32-4ADFB8A1878F}" type="pres">
      <dgm:prSet presAssocID="{45B72F99-28CF-4EEB-99E5-75750CD8FDBE}" presName="node" presStyleLbl="node1" presStyleIdx="2" presStyleCnt="5">
        <dgm:presLayoutVars>
          <dgm:bulletEnabled val="1"/>
        </dgm:presLayoutVars>
      </dgm:prSet>
      <dgm:spPr/>
    </dgm:pt>
    <dgm:pt modelId="{D10D4F8C-8990-4C8C-A0DC-C8A5C87A545C}" type="pres">
      <dgm:prSet presAssocID="{735060AF-373A-443C-92FF-B5C5FDEBB049}" presName="sibTrans" presStyleCnt="0"/>
      <dgm:spPr/>
    </dgm:pt>
    <dgm:pt modelId="{94F36958-6F1A-4608-810B-F3B6B3DD4140}" type="pres">
      <dgm:prSet presAssocID="{5BAAE9E3-9670-4CDC-A697-B0962A8D1946}" presName="node" presStyleLbl="node1" presStyleIdx="3" presStyleCnt="5">
        <dgm:presLayoutVars>
          <dgm:bulletEnabled val="1"/>
        </dgm:presLayoutVars>
      </dgm:prSet>
      <dgm:spPr/>
    </dgm:pt>
    <dgm:pt modelId="{08617E4F-DE28-499E-BF1E-92AC851248B3}" type="pres">
      <dgm:prSet presAssocID="{85CAFBF0-6183-487B-B103-4D684E3D6400}" presName="sibTrans" presStyleCnt="0"/>
      <dgm:spPr/>
    </dgm:pt>
    <dgm:pt modelId="{76B20505-0E7C-4734-A13F-85FE79813AAB}" type="pres">
      <dgm:prSet presAssocID="{30FC490D-3A7A-4EFD-AC14-3DDA7787756C}" presName="node" presStyleLbl="node1" presStyleIdx="4" presStyleCnt="5" custLinFactNeighborX="-1109" custLinFactNeighborY="28">
        <dgm:presLayoutVars>
          <dgm:bulletEnabled val="1"/>
        </dgm:presLayoutVars>
      </dgm:prSet>
      <dgm:spPr/>
    </dgm:pt>
  </dgm:ptLst>
  <dgm:cxnLst>
    <dgm:cxn modelId="{5259E005-FCF9-4B98-80C6-52C258F6DE58}" type="presOf" srcId="{45B72F99-28CF-4EEB-99E5-75750CD8FDBE}" destId="{989EE53E-C192-4FC4-9F32-4ADFB8A1878F}" srcOrd="0" destOrd="0" presId="urn:microsoft.com/office/officeart/2005/8/layout/default"/>
    <dgm:cxn modelId="{A0FB9134-862B-4EFB-A572-33EEFDD58D99}" srcId="{F1CD6A37-FEC4-4721-AC45-C544B48F5625}" destId="{C15D241D-E16F-4D53-8938-F67A2CC0BC76}" srcOrd="0" destOrd="0" parTransId="{C93C75EC-448D-41DA-ABD9-94976D410EF7}" sibTransId="{E4411966-A216-4BC3-B891-2E2F9C1A2E94}"/>
    <dgm:cxn modelId="{0467B034-D9D1-4342-9C79-B963D26F4FEE}" type="presOf" srcId="{30FC490D-3A7A-4EFD-AC14-3DDA7787756C}" destId="{76B20505-0E7C-4734-A13F-85FE79813AAB}" srcOrd="0" destOrd="0" presId="urn:microsoft.com/office/officeart/2005/8/layout/default"/>
    <dgm:cxn modelId="{496E5045-9A67-4EAA-8032-1EC45EC3F912}" type="presOf" srcId="{5BAAE9E3-9670-4CDC-A697-B0962A8D1946}" destId="{94F36958-6F1A-4608-810B-F3B6B3DD4140}" srcOrd="0" destOrd="0" presId="urn:microsoft.com/office/officeart/2005/8/layout/default"/>
    <dgm:cxn modelId="{B848646E-A345-4EA3-80CE-FD80C5432DF4}" srcId="{F1CD6A37-FEC4-4721-AC45-C544B48F5625}" destId="{5BAAE9E3-9670-4CDC-A697-B0962A8D1946}" srcOrd="3" destOrd="0" parTransId="{E6A8B2C2-8776-44E7-B3D5-476681344B23}" sibTransId="{85CAFBF0-6183-487B-B103-4D684E3D6400}"/>
    <dgm:cxn modelId="{77962B52-05F2-4439-A360-A5F872935168}" type="presOf" srcId="{C15D241D-E16F-4D53-8938-F67A2CC0BC76}" destId="{93060AD9-117A-4198-B423-53044231D6E5}" srcOrd="0" destOrd="0" presId="urn:microsoft.com/office/officeart/2005/8/layout/default"/>
    <dgm:cxn modelId="{49250079-9CC6-4102-A26E-E5A49912DCD1}" srcId="{F1CD6A37-FEC4-4721-AC45-C544B48F5625}" destId="{4072B029-374F-4858-9777-B56720330EB3}" srcOrd="1" destOrd="0" parTransId="{16144A66-66CF-4479-A7F5-8363F6CBE051}" sibTransId="{1D3FD71E-E75A-466E-ABFC-41667DB5EC25}"/>
    <dgm:cxn modelId="{2593D490-5C79-468F-A105-E09181F11806}" type="presOf" srcId="{4072B029-374F-4858-9777-B56720330EB3}" destId="{4EC4EDFE-8DDF-404D-AFE2-2AB82471A780}" srcOrd="0" destOrd="0" presId="urn:microsoft.com/office/officeart/2005/8/layout/default"/>
    <dgm:cxn modelId="{61720698-366E-49B9-8088-718610DD348C}" srcId="{F1CD6A37-FEC4-4721-AC45-C544B48F5625}" destId="{45B72F99-28CF-4EEB-99E5-75750CD8FDBE}" srcOrd="2" destOrd="0" parTransId="{0C94338F-9612-43B2-899D-08F7A5FDE7DF}" sibTransId="{735060AF-373A-443C-92FF-B5C5FDEBB049}"/>
    <dgm:cxn modelId="{763CF9CF-74EA-4535-927B-5BB2AE92F7DE}" srcId="{F1CD6A37-FEC4-4721-AC45-C544B48F5625}" destId="{30FC490D-3A7A-4EFD-AC14-3DDA7787756C}" srcOrd="4" destOrd="0" parTransId="{A9C5FD29-7498-45EB-A8F5-4450922392F0}" sibTransId="{418E4731-3A27-41FD-9666-75AF35E8EF1A}"/>
    <dgm:cxn modelId="{9F7786E8-A10E-46BA-9B3F-A6A81B87E01A}" type="presOf" srcId="{F1CD6A37-FEC4-4721-AC45-C544B48F5625}" destId="{9CF54979-8C1C-4FC4-A162-7370E2F5E6F6}" srcOrd="0" destOrd="0" presId="urn:microsoft.com/office/officeart/2005/8/layout/default"/>
    <dgm:cxn modelId="{E4132957-8103-4489-9B0B-7AC8B50C384E}" type="presParOf" srcId="{9CF54979-8C1C-4FC4-A162-7370E2F5E6F6}" destId="{93060AD9-117A-4198-B423-53044231D6E5}" srcOrd="0" destOrd="0" presId="urn:microsoft.com/office/officeart/2005/8/layout/default"/>
    <dgm:cxn modelId="{C6CF5E8A-54BE-4B32-95BC-1D364E2E7B43}" type="presParOf" srcId="{9CF54979-8C1C-4FC4-A162-7370E2F5E6F6}" destId="{68819B7B-59F4-4307-BE0C-0192333274A4}" srcOrd="1" destOrd="0" presId="urn:microsoft.com/office/officeart/2005/8/layout/default"/>
    <dgm:cxn modelId="{2A1BC04D-56E2-4F2F-9A76-5573539A7585}" type="presParOf" srcId="{9CF54979-8C1C-4FC4-A162-7370E2F5E6F6}" destId="{4EC4EDFE-8DDF-404D-AFE2-2AB82471A780}" srcOrd="2" destOrd="0" presId="urn:microsoft.com/office/officeart/2005/8/layout/default"/>
    <dgm:cxn modelId="{FD70B591-67A1-4064-AC2F-530DB08E2B0C}" type="presParOf" srcId="{9CF54979-8C1C-4FC4-A162-7370E2F5E6F6}" destId="{6768D779-E798-42C4-9EC9-2A3A0D626EA8}" srcOrd="3" destOrd="0" presId="urn:microsoft.com/office/officeart/2005/8/layout/default"/>
    <dgm:cxn modelId="{A91CCE83-A68B-41E0-917B-94FB601EAE8C}" type="presParOf" srcId="{9CF54979-8C1C-4FC4-A162-7370E2F5E6F6}" destId="{989EE53E-C192-4FC4-9F32-4ADFB8A1878F}" srcOrd="4" destOrd="0" presId="urn:microsoft.com/office/officeart/2005/8/layout/default"/>
    <dgm:cxn modelId="{FA0CECC2-9092-4AB1-83F9-113850A52952}" type="presParOf" srcId="{9CF54979-8C1C-4FC4-A162-7370E2F5E6F6}" destId="{D10D4F8C-8990-4C8C-A0DC-C8A5C87A545C}" srcOrd="5" destOrd="0" presId="urn:microsoft.com/office/officeart/2005/8/layout/default"/>
    <dgm:cxn modelId="{5B319F85-744D-4B22-9732-CB5141A4CECE}" type="presParOf" srcId="{9CF54979-8C1C-4FC4-A162-7370E2F5E6F6}" destId="{94F36958-6F1A-4608-810B-F3B6B3DD4140}" srcOrd="6" destOrd="0" presId="urn:microsoft.com/office/officeart/2005/8/layout/default"/>
    <dgm:cxn modelId="{31B58EA1-285D-457E-8B22-E64979524B3F}" type="presParOf" srcId="{9CF54979-8C1C-4FC4-A162-7370E2F5E6F6}" destId="{08617E4F-DE28-499E-BF1E-92AC851248B3}" srcOrd="7" destOrd="0" presId="urn:microsoft.com/office/officeart/2005/8/layout/default"/>
    <dgm:cxn modelId="{59F0AF97-6ADF-4C0D-A1BB-BBE82BCF9927}" type="presParOf" srcId="{9CF54979-8C1C-4FC4-A162-7370E2F5E6F6}" destId="{76B20505-0E7C-4734-A13F-85FE79813AAB}"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05DE5DF-6218-455B-8400-084E51DB5A6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A2BECCD-2003-4D4E-8A15-A39153F2313E}">
      <dgm:prSet/>
      <dgm:spPr>
        <a:solidFill>
          <a:srgbClr val="A568D2"/>
        </a:solidFill>
      </dgm:spPr>
      <dgm:t>
        <a:bodyPr/>
        <a:lstStyle/>
        <a:p>
          <a:r>
            <a:rPr lang="en-US" dirty="0"/>
            <a:t>Bridgeport </a:t>
          </a:r>
        </a:p>
      </dgm:t>
    </dgm:pt>
    <dgm:pt modelId="{369BEFBA-1729-4FDB-B982-68C84D891DB9}" type="parTrans" cxnId="{5750DF74-33EB-4655-8C1D-613303B3F034}">
      <dgm:prSet/>
      <dgm:spPr/>
      <dgm:t>
        <a:bodyPr/>
        <a:lstStyle/>
        <a:p>
          <a:endParaRPr lang="en-US"/>
        </a:p>
      </dgm:t>
    </dgm:pt>
    <dgm:pt modelId="{08E40EA7-4A4F-42A4-8E2E-E0B263B47D93}" type="sibTrans" cxnId="{5750DF74-33EB-4655-8C1D-613303B3F034}">
      <dgm:prSet/>
      <dgm:spPr/>
      <dgm:t>
        <a:bodyPr/>
        <a:lstStyle/>
        <a:p>
          <a:endParaRPr lang="en-US"/>
        </a:p>
      </dgm:t>
    </dgm:pt>
    <dgm:pt modelId="{810D8B41-41B4-45C2-8544-A0FBF40B75BA}">
      <dgm:prSet/>
      <dgm:spPr>
        <a:solidFill>
          <a:schemeClr val="accent5">
            <a:lumMod val="75000"/>
          </a:schemeClr>
        </a:solidFill>
      </dgm:spPr>
      <dgm:t>
        <a:bodyPr/>
        <a:lstStyle/>
        <a:p>
          <a:r>
            <a:rPr lang="en-US"/>
            <a:t>Hartford</a:t>
          </a:r>
        </a:p>
      </dgm:t>
    </dgm:pt>
    <dgm:pt modelId="{6D26789C-4ABB-4208-9D7F-73D05EA00EEA}" type="parTrans" cxnId="{0E31E6B8-6A1E-4B05-AAAC-539D15E26584}">
      <dgm:prSet/>
      <dgm:spPr/>
      <dgm:t>
        <a:bodyPr/>
        <a:lstStyle/>
        <a:p>
          <a:endParaRPr lang="en-US"/>
        </a:p>
      </dgm:t>
    </dgm:pt>
    <dgm:pt modelId="{582EC548-4994-48BF-81EF-112933D23D69}" type="sibTrans" cxnId="{0E31E6B8-6A1E-4B05-AAAC-539D15E26584}">
      <dgm:prSet/>
      <dgm:spPr/>
      <dgm:t>
        <a:bodyPr/>
        <a:lstStyle/>
        <a:p>
          <a:endParaRPr lang="en-US"/>
        </a:p>
      </dgm:t>
    </dgm:pt>
    <dgm:pt modelId="{DAF35162-9452-4E8A-82B8-B9AADFE824DB}">
      <dgm:prSet/>
      <dgm:spPr/>
      <dgm:t>
        <a:bodyPr/>
        <a:lstStyle/>
        <a:p>
          <a:r>
            <a:rPr lang="en-US" dirty="0"/>
            <a:t>New Haven</a:t>
          </a:r>
        </a:p>
      </dgm:t>
    </dgm:pt>
    <dgm:pt modelId="{002D523F-17C7-4344-B53F-5CDE7465F471}" type="parTrans" cxnId="{3C4627FA-B607-4C50-8784-38572EBBCAFB}">
      <dgm:prSet/>
      <dgm:spPr/>
      <dgm:t>
        <a:bodyPr/>
        <a:lstStyle/>
        <a:p>
          <a:endParaRPr lang="en-US"/>
        </a:p>
      </dgm:t>
    </dgm:pt>
    <dgm:pt modelId="{436D51ED-CCCF-498E-8186-64011185D776}" type="sibTrans" cxnId="{3C4627FA-B607-4C50-8784-38572EBBCAFB}">
      <dgm:prSet/>
      <dgm:spPr/>
      <dgm:t>
        <a:bodyPr/>
        <a:lstStyle/>
        <a:p>
          <a:endParaRPr lang="en-US"/>
        </a:p>
      </dgm:t>
    </dgm:pt>
    <dgm:pt modelId="{6D2D9B68-6041-473C-9588-71998D49491B}">
      <dgm:prSet/>
      <dgm:spPr>
        <a:solidFill>
          <a:schemeClr val="accent3">
            <a:lumMod val="75000"/>
          </a:schemeClr>
        </a:solidFill>
      </dgm:spPr>
      <dgm:t>
        <a:bodyPr/>
        <a:lstStyle/>
        <a:p>
          <a:r>
            <a:rPr lang="en-US"/>
            <a:t>Torrington</a:t>
          </a:r>
        </a:p>
      </dgm:t>
    </dgm:pt>
    <dgm:pt modelId="{D7261BD3-A114-404E-A9B0-175378E2C305}" type="parTrans" cxnId="{5548B47D-0EF4-41AB-9E4E-FFBE6539F0F7}">
      <dgm:prSet/>
      <dgm:spPr/>
      <dgm:t>
        <a:bodyPr/>
        <a:lstStyle/>
        <a:p>
          <a:endParaRPr lang="en-US"/>
        </a:p>
      </dgm:t>
    </dgm:pt>
    <dgm:pt modelId="{C3A46467-6A08-43BB-9CB9-F2BDA93CBC08}" type="sibTrans" cxnId="{5548B47D-0EF4-41AB-9E4E-FFBE6539F0F7}">
      <dgm:prSet/>
      <dgm:spPr/>
      <dgm:t>
        <a:bodyPr/>
        <a:lstStyle/>
        <a:p>
          <a:endParaRPr lang="en-US"/>
        </a:p>
      </dgm:t>
    </dgm:pt>
    <dgm:pt modelId="{A8062BF9-4F33-4745-954A-C20A2AF56263}">
      <dgm:prSet/>
      <dgm:spPr>
        <a:solidFill>
          <a:srgbClr val="A568D2"/>
        </a:solidFill>
      </dgm:spPr>
      <dgm:t>
        <a:bodyPr/>
        <a:lstStyle/>
        <a:p>
          <a:r>
            <a:rPr lang="en-US"/>
            <a:t>Waterbury</a:t>
          </a:r>
        </a:p>
      </dgm:t>
    </dgm:pt>
    <dgm:pt modelId="{70A1853E-AAE1-4C63-9347-6A66AB45FABB}" type="parTrans" cxnId="{36C46AFB-FE35-4AAE-B221-54C211B4F536}">
      <dgm:prSet/>
      <dgm:spPr/>
      <dgm:t>
        <a:bodyPr/>
        <a:lstStyle/>
        <a:p>
          <a:endParaRPr lang="en-US"/>
        </a:p>
      </dgm:t>
    </dgm:pt>
    <dgm:pt modelId="{2864D2F3-98CF-4CF0-8409-852F994C3E12}" type="sibTrans" cxnId="{36C46AFB-FE35-4AAE-B221-54C211B4F536}">
      <dgm:prSet/>
      <dgm:spPr/>
      <dgm:t>
        <a:bodyPr/>
        <a:lstStyle/>
        <a:p>
          <a:endParaRPr lang="en-US"/>
        </a:p>
      </dgm:t>
    </dgm:pt>
    <dgm:pt modelId="{4D42493D-9696-4701-8247-49FE77B8D991}">
      <dgm:prSet/>
      <dgm:spPr>
        <a:solidFill>
          <a:schemeClr val="accent5">
            <a:lumMod val="75000"/>
          </a:schemeClr>
        </a:solidFill>
      </dgm:spPr>
      <dgm:t>
        <a:bodyPr/>
        <a:lstStyle/>
        <a:p>
          <a:r>
            <a:rPr lang="en-US"/>
            <a:t>Willimantic</a:t>
          </a:r>
        </a:p>
      </dgm:t>
    </dgm:pt>
    <dgm:pt modelId="{F3C6E624-A490-4A3D-B0F5-C96E406CE25B}" type="parTrans" cxnId="{D7284B81-3B2C-4739-8FFB-A6FEA23A09E3}">
      <dgm:prSet/>
      <dgm:spPr/>
      <dgm:t>
        <a:bodyPr/>
        <a:lstStyle/>
        <a:p>
          <a:endParaRPr lang="en-US"/>
        </a:p>
      </dgm:t>
    </dgm:pt>
    <dgm:pt modelId="{9F3A6954-D7CE-4317-BD7D-2D8083FBD365}" type="sibTrans" cxnId="{D7284B81-3B2C-4739-8FFB-A6FEA23A09E3}">
      <dgm:prSet/>
      <dgm:spPr/>
      <dgm:t>
        <a:bodyPr/>
        <a:lstStyle/>
        <a:p>
          <a:endParaRPr lang="en-US"/>
        </a:p>
      </dgm:t>
    </dgm:pt>
    <dgm:pt modelId="{161A5127-16D2-4759-BF99-A68FC86814D0}">
      <dgm:prSet/>
      <dgm:spPr>
        <a:solidFill>
          <a:schemeClr val="accent3">
            <a:lumMod val="75000"/>
          </a:schemeClr>
        </a:solidFill>
      </dgm:spPr>
      <dgm:t>
        <a:bodyPr/>
        <a:lstStyle/>
        <a:p>
          <a:r>
            <a:rPr lang="en-US"/>
            <a:t>Danbury</a:t>
          </a:r>
        </a:p>
      </dgm:t>
    </dgm:pt>
    <dgm:pt modelId="{6C9C4FA3-B52F-48F9-8A5E-B7240B9A5A18}" type="parTrans" cxnId="{E9E7F7F4-58FD-48EF-8F46-6F300F022F04}">
      <dgm:prSet/>
      <dgm:spPr/>
      <dgm:t>
        <a:bodyPr/>
        <a:lstStyle/>
        <a:p>
          <a:endParaRPr lang="en-US"/>
        </a:p>
      </dgm:t>
    </dgm:pt>
    <dgm:pt modelId="{4E06D50C-33AD-4AF1-AEFC-DA3287BF4DA4}" type="sibTrans" cxnId="{E9E7F7F4-58FD-48EF-8F46-6F300F022F04}">
      <dgm:prSet/>
      <dgm:spPr/>
      <dgm:t>
        <a:bodyPr/>
        <a:lstStyle/>
        <a:p>
          <a:endParaRPr lang="en-US"/>
        </a:p>
      </dgm:t>
    </dgm:pt>
    <dgm:pt modelId="{875144BF-D35C-43F6-B8D3-C4D5445679C7}">
      <dgm:prSet/>
      <dgm:spPr/>
      <dgm:t>
        <a:bodyPr/>
        <a:lstStyle/>
        <a:p>
          <a:r>
            <a:rPr lang="en-US"/>
            <a:t>New London</a:t>
          </a:r>
        </a:p>
      </dgm:t>
    </dgm:pt>
    <dgm:pt modelId="{D9DCA81E-6BB5-4F90-9406-11D3776F7273}" type="parTrans" cxnId="{DB0D5842-6EFB-499C-83E5-8D2DECA6E2C1}">
      <dgm:prSet/>
      <dgm:spPr/>
      <dgm:t>
        <a:bodyPr/>
        <a:lstStyle/>
        <a:p>
          <a:endParaRPr lang="en-US"/>
        </a:p>
      </dgm:t>
    </dgm:pt>
    <dgm:pt modelId="{D71B0272-A2A2-4F86-AA4E-334E4F3DBF15}" type="sibTrans" cxnId="{DB0D5842-6EFB-499C-83E5-8D2DECA6E2C1}">
      <dgm:prSet/>
      <dgm:spPr/>
      <dgm:t>
        <a:bodyPr/>
        <a:lstStyle/>
        <a:p>
          <a:endParaRPr lang="en-US"/>
        </a:p>
      </dgm:t>
    </dgm:pt>
    <dgm:pt modelId="{B3BB692B-1765-46CC-85AA-31494C5DE22D}" type="pres">
      <dgm:prSet presAssocID="{E05DE5DF-6218-455B-8400-084E51DB5A6E}" presName="linear" presStyleCnt="0">
        <dgm:presLayoutVars>
          <dgm:animLvl val="lvl"/>
          <dgm:resizeHandles val="exact"/>
        </dgm:presLayoutVars>
      </dgm:prSet>
      <dgm:spPr/>
    </dgm:pt>
    <dgm:pt modelId="{D04B1B04-359C-4CD6-880A-900A40462A54}" type="pres">
      <dgm:prSet presAssocID="{0A2BECCD-2003-4D4E-8A15-A39153F2313E}" presName="parentText" presStyleLbl="node1" presStyleIdx="0" presStyleCnt="8">
        <dgm:presLayoutVars>
          <dgm:chMax val="0"/>
          <dgm:bulletEnabled val="1"/>
        </dgm:presLayoutVars>
      </dgm:prSet>
      <dgm:spPr/>
    </dgm:pt>
    <dgm:pt modelId="{F40391E3-1DF9-4129-85E3-19F5B0ECCC06}" type="pres">
      <dgm:prSet presAssocID="{08E40EA7-4A4F-42A4-8E2E-E0B263B47D93}" presName="spacer" presStyleCnt="0"/>
      <dgm:spPr/>
    </dgm:pt>
    <dgm:pt modelId="{9E16B10E-5C2D-49A7-A114-50CC5ABCC37D}" type="pres">
      <dgm:prSet presAssocID="{810D8B41-41B4-45C2-8544-A0FBF40B75BA}" presName="parentText" presStyleLbl="node1" presStyleIdx="1" presStyleCnt="8">
        <dgm:presLayoutVars>
          <dgm:chMax val="0"/>
          <dgm:bulletEnabled val="1"/>
        </dgm:presLayoutVars>
      </dgm:prSet>
      <dgm:spPr/>
    </dgm:pt>
    <dgm:pt modelId="{2AC75500-B103-48D0-9FE6-EEC680E5EF75}" type="pres">
      <dgm:prSet presAssocID="{582EC548-4994-48BF-81EF-112933D23D69}" presName="spacer" presStyleCnt="0"/>
      <dgm:spPr/>
    </dgm:pt>
    <dgm:pt modelId="{DD4875D2-1455-4853-BA74-9EA01C3BE8FC}" type="pres">
      <dgm:prSet presAssocID="{DAF35162-9452-4E8A-82B8-B9AADFE824DB}" presName="parentText" presStyleLbl="node1" presStyleIdx="2" presStyleCnt="8">
        <dgm:presLayoutVars>
          <dgm:chMax val="0"/>
          <dgm:bulletEnabled val="1"/>
        </dgm:presLayoutVars>
      </dgm:prSet>
      <dgm:spPr/>
    </dgm:pt>
    <dgm:pt modelId="{644CB281-0F42-492B-9518-546A4A431B9D}" type="pres">
      <dgm:prSet presAssocID="{436D51ED-CCCF-498E-8186-64011185D776}" presName="spacer" presStyleCnt="0"/>
      <dgm:spPr/>
    </dgm:pt>
    <dgm:pt modelId="{4F6BF8D7-C753-4BE4-978B-C5F0D085514E}" type="pres">
      <dgm:prSet presAssocID="{6D2D9B68-6041-473C-9588-71998D49491B}" presName="parentText" presStyleLbl="node1" presStyleIdx="3" presStyleCnt="8">
        <dgm:presLayoutVars>
          <dgm:chMax val="0"/>
          <dgm:bulletEnabled val="1"/>
        </dgm:presLayoutVars>
      </dgm:prSet>
      <dgm:spPr/>
    </dgm:pt>
    <dgm:pt modelId="{A537448D-295F-4FAC-9876-B0312387C3DB}" type="pres">
      <dgm:prSet presAssocID="{C3A46467-6A08-43BB-9CB9-F2BDA93CBC08}" presName="spacer" presStyleCnt="0"/>
      <dgm:spPr/>
    </dgm:pt>
    <dgm:pt modelId="{5746A8A8-0B5C-4AE7-9AF6-A96F89D3DE39}" type="pres">
      <dgm:prSet presAssocID="{A8062BF9-4F33-4745-954A-C20A2AF56263}" presName="parentText" presStyleLbl="node1" presStyleIdx="4" presStyleCnt="8">
        <dgm:presLayoutVars>
          <dgm:chMax val="0"/>
          <dgm:bulletEnabled val="1"/>
        </dgm:presLayoutVars>
      </dgm:prSet>
      <dgm:spPr/>
    </dgm:pt>
    <dgm:pt modelId="{A8C45AC0-05C7-4AC2-8254-C0ECB94DDBCA}" type="pres">
      <dgm:prSet presAssocID="{2864D2F3-98CF-4CF0-8409-852F994C3E12}" presName="spacer" presStyleCnt="0"/>
      <dgm:spPr/>
    </dgm:pt>
    <dgm:pt modelId="{5E53D140-AAA9-4490-B24A-4EC83D214691}" type="pres">
      <dgm:prSet presAssocID="{4D42493D-9696-4701-8247-49FE77B8D991}" presName="parentText" presStyleLbl="node1" presStyleIdx="5" presStyleCnt="8" custLinFactNeighborY="-9863">
        <dgm:presLayoutVars>
          <dgm:chMax val="0"/>
          <dgm:bulletEnabled val="1"/>
        </dgm:presLayoutVars>
      </dgm:prSet>
      <dgm:spPr/>
    </dgm:pt>
    <dgm:pt modelId="{96095D34-BAC7-4268-8661-25E8C727A23E}" type="pres">
      <dgm:prSet presAssocID="{9F3A6954-D7CE-4317-BD7D-2D8083FBD365}" presName="spacer" presStyleCnt="0"/>
      <dgm:spPr/>
    </dgm:pt>
    <dgm:pt modelId="{2A894D82-08E2-419B-ADBA-5E55F2CDC729}" type="pres">
      <dgm:prSet presAssocID="{161A5127-16D2-4759-BF99-A68FC86814D0}" presName="parentText" presStyleLbl="node1" presStyleIdx="6" presStyleCnt="8">
        <dgm:presLayoutVars>
          <dgm:chMax val="0"/>
          <dgm:bulletEnabled val="1"/>
        </dgm:presLayoutVars>
      </dgm:prSet>
      <dgm:spPr/>
    </dgm:pt>
    <dgm:pt modelId="{937BB543-7C8D-4054-87C1-284D4ADCD233}" type="pres">
      <dgm:prSet presAssocID="{4E06D50C-33AD-4AF1-AEFC-DA3287BF4DA4}" presName="spacer" presStyleCnt="0"/>
      <dgm:spPr/>
    </dgm:pt>
    <dgm:pt modelId="{BAB77C4C-23D5-4736-9268-025803CA2227}" type="pres">
      <dgm:prSet presAssocID="{875144BF-D35C-43F6-B8D3-C4D5445679C7}" presName="parentText" presStyleLbl="node1" presStyleIdx="7" presStyleCnt="8">
        <dgm:presLayoutVars>
          <dgm:chMax val="0"/>
          <dgm:bulletEnabled val="1"/>
        </dgm:presLayoutVars>
      </dgm:prSet>
      <dgm:spPr/>
    </dgm:pt>
  </dgm:ptLst>
  <dgm:cxnLst>
    <dgm:cxn modelId="{BA866E33-8E51-41D7-A5D7-B3E8E97A6AF4}" type="presOf" srcId="{161A5127-16D2-4759-BF99-A68FC86814D0}" destId="{2A894D82-08E2-419B-ADBA-5E55F2CDC729}" srcOrd="0" destOrd="0" presId="urn:microsoft.com/office/officeart/2005/8/layout/vList2"/>
    <dgm:cxn modelId="{DB0D5842-6EFB-499C-83E5-8D2DECA6E2C1}" srcId="{E05DE5DF-6218-455B-8400-084E51DB5A6E}" destId="{875144BF-D35C-43F6-B8D3-C4D5445679C7}" srcOrd="7" destOrd="0" parTransId="{D9DCA81E-6BB5-4F90-9406-11D3776F7273}" sibTransId="{D71B0272-A2A2-4F86-AA4E-334E4F3DBF15}"/>
    <dgm:cxn modelId="{ECE4D249-E357-4936-BEB3-0BB815148A89}" type="presOf" srcId="{E05DE5DF-6218-455B-8400-084E51DB5A6E}" destId="{B3BB692B-1765-46CC-85AA-31494C5DE22D}" srcOrd="0" destOrd="0" presId="urn:microsoft.com/office/officeart/2005/8/layout/vList2"/>
    <dgm:cxn modelId="{5750DF74-33EB-4655-8C1D-613303B3F034}" srcId="{E05DE5DF-6218-455B-8400-084E51DB5A6E}" destId="{0A2BECCD-2003-4D4E-8A15-A39153F2313E}" srcOrd="0" destOrd="0" parTransId="{369BEFBA-1729-4FDB-B982-68C84D891DB9}" sibTransId="{08E40EA7-4A4F-42A4-8E2E-E0B263B47D93}"/>
    <dgm:cxn modelId="{FB2E2776-296B-48BA-BC44-23A39F546B14}" type="presOf" srcId="{0A2BECCD-2003-4D4E-8A15-A39153F2313E}" destId="{D04B1B04-359C-4CD6-880A-900A40462A54}" srcOrd="0" destOrd="0" presId="urn:microsoft.com/office/officeart/2005/8/layout/vList2"/>
    <dgm:cxn modelId="{5548B47D-0EF4-41AB-9E4E-FFBE6539F0F7}" srcId="{E05DE5DF-6218-455B-8400-084E51DB5A6E}" destId="{6D2D9B68-6041-473C-9588-71998D49491B}" srcOrd="3" destOrd="0" parTransId="{D7261BD3-A114-404E-A9B0-175378E2C305}" sibTransId="{C3A46467-6A08-43BB-9CB9-F2BDA93CBC08}"/>
    <dgm:cxn modelId="{D7284B81-3B2C-4739-8FFB-A6FEA23A09E3}" srcId="{E05DE5DF-6218-455B-8400-084E51DB5A6E}" destId="{4D42493D-9696-4701-8247-49FE77B8D991}" srcOrd="5" destOrd="0" parTransId="{F3C6E624-A490-4A3D-B0F5-C96E406CE25B}" sibTransId="{9F3A6954-D7CE-4317-BD7D-2D8083FBD365}"/>
    <dgm:cxn modelId="{7B02E7AB-92E6-4745-9EA6-8BA58A976141}" type="presOf" srcId="{875144BF-D35C-43F6-B8D3-C4D5445679C7}" destId="{BAB77C4C-23D5-4736-9268-025803CA2227}" srcOrd="0" destOrd="0" presId="urn:microsoft.com/office/officeart/2005/8/layout/vList2"/>
    <dgm:cxn modelId="{104FFCAE-1BC2-49C3-8860-60E5F066F400}" type="presOf" srcId="{DAF35162-9452-4E8A-82B8-B9AADFE824DB}" destId="{DD4875D2-1455-4853-BA74-9EA01C3BE8FC}" srcOrd="0" destOrd="0" presId="urn:microsoft.com/office/officeart/2005/8/layout/vList2"/>
    <dgm:cxn modelId="{0E31E6B8-6A1E-4B05-AAAC-539D15E26584}" srcId="{E05DE5DF-6218-455B-8400-084E51DB5A6E}" destId="{810D8B41-41B4-45C2-8544-A0FBF40B75BA}" srcOrd="1" destOrd="0" parTransId="{6D26789C-4ABB-4208-9D7F-73D05EA00EEA}" sibTransId="{582EC548-4994-48BF-81EF-112933D23D69}"/>
    <dgm:cxn modelId="{AB9322C8-CE4D-4EEC-85F4-87980026174E}" type="presOf" srcId="{4D42493D-9696-4701-8247-49FE77B8D991}" destId="{5E53D140-AAA9-4490-B24A-4EC83D214691}" srcOrd="0" destOrd="0" presId="urn:microsoft.com/office/officeart/2005/8/layout/vList2"/>
    <dgm:cxn modelId="{FE8311D0-DC77-4661-9340-8D165228B03C}" type="presOf" srcId="{A8062BF9-4F33-4745-954A-C20A2AF56263}" destId="{5746A8A8-0B5C-4AE7-9AF6-A96F89D3DE39}" srcOrd="0" destOrd="0" presId="urn:microsoft.com/office/officeart/2005/8/layout/vList2"/>
    <dgm:cxn modelId="{2066FDD1-B2C0-43A1-8500-FDC654A60543}" type="presOf" srcId="{810D8B41-41B4-45C2-8544-A0FBF40B75BA}" destId="{9E16B10E-5C2D-49A7-A114-50CC5ABCC37D}" srcOrd="0" destOrd="0" presId="urn:microsoft.com/office/officeart/2005/8/layout/vList2"/>
    <dgm:cxn modelId="{228685DA-703C-4528-A5F9-B8351E91B6D8}" type="presOf" srcId="{6D2D9B68-6041-473C-9588-71998D49491B}" destId="{4F6BF8D7-C753-4BE4-978B-C5F0D085514E}" srcOrd="0" destOrd="0" presId="urn:microsoft.com/office/officeart/2005/8/layout/vList2"/>
    <dgm:cxn modelId="{E9E7F7F4-58FD-48EF-8F46-6F300F022F04}" srcId="{E05DE5DF-6218-455B-8400-084E51DB5A6E}" destId="{161A5127-16D2-4759-BF99-A68FC86814D0}" srcOrd="6" destOrd="0" parTransId="{6C9C4FA3-B52F-48F9-8A5E-B7240B9A5A18}" sibTransId="{4E06D50C-33AD-4AF1-AEFC-DA3287BF4DA4}"/>
    <dgm:cxn modelId="{3C4627FA-B607-4C50-8784-38572EBBCAFB}" srcId="{E05DE5DF-6218-455B-8400-084E51DB5A6E}" destId="{DAF35162-9452-4E8A-82B8-B9AADFE824DB}" srcOrd="2" destOrd="0" parTransId="{002D523F-17C7-4344-B53F-5CDE7465F471}" sibTransId="{436D51ED-CCCF-498E-8186-64011185D776}"/>
    <dgm:cxn modelId="{36C46AFB-FE35-4AAE-B221-54C211B4F536}" srcId="{E05DE5DF-6218-455B-8400-084E51DB5A6E}" destId="{A8062BF9-4F33-4745-954A-C20A2AF56263}" srcOrd="4" destOrd="0" parTransId="{70A1853E-AAE1-4C63-9347-6A66AB45FABB}" sibTransId="{2864D2F3-98CF-4CF0-8409-852F994C3E12}"/>
    <dgm:cxn modelId="{7066DB92-5713-4721-8C3F-116F8FF9D600}" type="presParOf" srcId="{B3BB692B-1765-46CC-85AA-31494C5DE22D}" destId="{D04B1B04-359C-4CD6-880A-900A40462A54}" srcOrd="0" destOrd="0" presId="urn:microsoft.com/office/officeart/2005/8/layout/vList2"/>
    <dgm:cxn modelId="{47AE89AF-C77E-4C39-9E9A-DBA929A5F5B2}" type="presParOf" srcId="{B3BB692B-1765-46CC-85AA-31494C5DE22D}" destId="{F40391E3-1DF9-4129-85E3-19F5B0ECCC06}" srcOrd="1" destOrd="0" presId="urn:microsoft.com/office/officeart/2005/8/layout/vList2"/>
    <dgm:cxn modelId="{8CC7FA6D-BBCB-420C-8D9B-BB47E5F97DB9}" type="presParOf" srcId="{B3BB692B-1765-46CC-85AA-31494C5DE22D}" destId="{9E16B10E-5C2D-49A7-A114-50CC5ABCC37D}" srcOrd="2" destOrd="0" presId="urn:microsoft.com/office/officeart/2005/8/layout/vList2"/>
    <dgm:cxn modelId="{D67F9613-271F-41BE-B151-DBF08876B8E3}" type="presParOf" srcId="{B3BB692B-1765-46CC-85AA-31494C5DE22D}" destId="{2AC75500-B103-48D0-9FE6-EEC680E5EF75}" srcOrd="3" destOrd="0" presId="urn:microsoft.com/office/officeart/2005/8/layout/vList2"/>
    <dgm:cxn modelId="{67334BCA-7C68-45DF-8763-72A4C13B0401}" type="presParOf" srcId="{B3BB692B-1765-46CC-85AA-31494C5DE22D}" destId="{DD4875D2-1455-4853-BA74-9EA01C3BE8FC}" srcOrd="4" destOrd="0" presId="urn:microsoft.com/office/officeart/2005/8/layout/vList2"/>
    <dgm:cxn modelId="{5F5D7277-9835-4774-9480-87D6F40F8EC9}" type="presParOf" srcId="{B3BB692B-1765-46CC-85AA-31494C5DE22D}" destId="{644CB281-0F42-492B-9518-546A4A431B9D}" srcOrd="5" destOrd="0" presId="urn:microsoft.com/office/officeart/2005/8/layout/vList2"/>
    <dgm:cxn modelId="{91BAB58D-5509-4120-8C79-4FC016275D9A}" type="presParOf" srcId="{B3BB692B-1765-46CC-85AA-31494C5DE22D}" destId="{4F6BF8D7-C753-4BE4-978B-C5F0D085514E}" srcOrd="6" destOrd="0" presId="urn:microsoft.com/office/officeart/2005/8/layout/vList2"/>
    <dgm:cxn modelId="{97D7191F-418A-464D-AC11-426B69E0479C}" type="presParOf" srcId="{B3BB692B-1765-46CC-85AA-31494C5DE22D}" destId="{A537448D-295F-4FAC-9876-B0312387C3DB}" srcOrd="7" destOrd="0" presId="urn:microsoft.com/office/officeart/2005/8/layout/vList2"/>
    <dgm:cxn modelId="{0BAAF59C-E9FF-4B58-87A8-21384DCC5917}" type="presParOf" srcId="{B3BB692B-1765-46CC-85AA-31494C5DE22D}" destId="{5746A8A8-0B5C-4AE7-9AF6-A96F89D3DE39}" srcOrd="8" destOrd="0" presId="urn:microsoft.com/office/officeart/2005/8/layout/vList2"/>
    <dgm:cxn modelId="{354AC0F2-9D9D-4070-8DD4-30EE4C24CC58}" type="presParOf" srcId="{B3BB692B-1765-46CC-85AA-31494C5DE22D}" destId="{A8C45AC0-05C7-4AC2-8254-C0ECB94DDBCA}" srcOrd="9" destOrd="0" presId="urn:microsoft.com/office/officeart/2005/8/layout/vList2"/>
    <dgm:cxn modelId="{745DC54E-8790-4319-98CE-FF990232B1DB}" type="presParOf" srcId="{B3BB692B-1765-46CC-85AA-31494C5DE22D}" destId="{5E53D140-AAA9-4490-B24A-4EC83D214691}" srcOrd="10" destOrd="0" presId="urn:microsoft.com/office/officeart/2005/8/layout/vList2"/>
    <dgm:cxn modelId="{7F2450F3-9868-4A87-A08C-41B5F9288A35}" type="presParOf" srcId="{B3BB692B-1765-46CC-85AA-31494C5DE22D}" destId="{96095D34-BAC7-4268-8661-25E8C727A23E}" srcOrd="11" destOrd="0" presId="urn:microsoft.com/office/officeart/2005/8/layout/vList2"/>
    <dgm:cxn modelId="{069BF0F2-7462-4760-8CA3-5F0765D079B7}" type="presParOf" srcId="{B3BB692B-1765-46CC-85AA-31494C5DE22D}" destId="{2A894D82-08E2-419B-ADBA-5E55F2CDC729}" srcOrd="12" destOrd="0" presId="urn:microsoft.com/office/officeart/2005/8/layout/vList2"/>
    <dgm:cxn modelId="{1CD1DB8F-E780-4B27-B2E1-57349CBB57C2}" type="presParOf" srcId="{B3BB692B-1765-46CC-85AA-31494C5DE22D}" destId="{937BB543-7C8D-4054-87C1-284D4ADCD233}" srcOrd="13" destOrd="0" presId="urn:microsoft.com/office/officeart/2005/8/layout/vList2"/>
    <dgm:cxn modelId="{1D8E7AFF-3A74-4798-AE27-7C7A29526EA0}" type="presParOf" srcId="{B3BB692B-1765-46CC-85AA-31494C5DE22D}" destId="{BAB77C4C-23D5-4736-9268-025803CA2227}" srcOrd="1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767212-918E-4A1A-99ED-F3C5C5D73BEC}">
      <dsp:nvSpPr>
        <dsp:cNvPr id="0" name=""/>
        <dsp:cNvSpPr/>
      </dsp:nvSpPr>
      <dsp:spPr>
        <a:xfrm>
          <a:off x="1036276" y="2271"/>
          <a:ext cx="2352294" cy="1411376"/>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CAR’s Vision:</a:t>
          </a:r>
        </a:p>
      </dsp:txBody>
      <dsp:txXfrm>
        <a:off x="1036276" y="2271"/>
        <a:ext cx="2352294" cy="1411376"/>
      </dsp:txXfrm>
    </dsp:sp>
    <dsp:sp modelId="{207C13FC-1EEA-4984-AF9F-E8F0BC09DF7C}">
      <dsp:nvSpPr>
        <dsp:cNvPr id="0" name=""/>
        <dsp:cNvSpPr/>
      </dsp:nvSpPr>
      <dsp:spPr>
        <a:xfrm>
          <a:off x="3623799" y="2271"/>
          <a:ext cx="2352294" cy="1411376"/>
        </a:xfrm>
        <a:prstGeom prst="rect">
          <a:avLst/>
        </a:prstGeom>
        <a:gradFill rotWithShape="0">
          <a:gsLst>
            <a:gs pos="0">
              <a:schemeClr val="accent2">
                <a:hueOff val="181439"/>
                <a:satOff val="-2758"/>
                <a:lumOff val="2431"/>
                <a:alphaOff val="0"/>
                <a:tint val="98000"/>
                <a:lumMod val="110000"/>
              </a:schemeClr>
            </a:gs>
            <a:gs pos="84000">
              <a:schemeClr val="accent2">
                <a:hueOff val="181439"/>
                <a:satOff val="-2758"/>
                <a:lumOff val="2431"/>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"The Connecticut Community for Addiction Recovery (CCAR) envisions a world where the power, hope, and healing of recovery from alcohol and other addictions is thoroughly understood and embraced.” </a:t>
          </a:r>
        </a:p>
      </dsp:txBody>
      <dsp:txXfrm>
        <a:off x="3623799" y="2271"/>
        <a:ext cx="2352294" cy="1411376"/>
      </dsp:txXfrm>
    </dsp:sp>
    <dsp:sp modelId="{2C38150C-B978-4E88-9F89-250D8D1D2F93}">
      <dsp:nvSpPr>
        <dsp:cNvPr id="0" name=""/>
        <dsp:cNvSpPr/>
      </dsp:nvSpPr>
      <dsp:spPr>
        <a:xfrm>
          <a:off x="1036276" y="1648877"/>
          <a:ext cx="2352294" cy="1411376"/>
        </a:xfrm>
        <a:prstGeom prst="rect">
          <a:avLst/>
        </a:prstGeom>
        <a:gradFill rotWithShape="0">
          <a:gsLst>
            <a:gs pos="0">
              <a:schemeClr val="accent2">
                <a:hueOff val="362878"/>
                <a:satOff val="-5516"/>
                <a:lumOff val="4863"/>
                <a:alphaOff val="0"/>
                <a:tint val="98000"/>
                <a:lumMod val="110000"/>
              </a:schemeClr>
            </a:gs>
            <a:gs pos="84000">
              <a:schemeClr val="accent2">
                <a:hueOff val="362878"/>
                <a:satOff val="-5516"/>
                <a:lumOff val="4863"/>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CCAR’s Mission:</a:t>
          </a:r>
        </a:p>
      </dsp:txBody>
      <dsp:txXfrm>
        <a:off x="1036276" y="1648877"/>
        <a:ext cx="2352294" cy="1411376"/>
      </dsp:txXfrm>
    </dsp:sp>
    <dsp:sp modelId="{B5DE2556-33DA-4D5F-B2BC-6D1A23A964AA}">
      <dsp:nvSpPr>
        <dsp:cNvPr id="0" name=""/>
        <dsp:cNvSpPr/>
      </dsp:nvSpPr>
      <dsp:spPr>
        <a:xfrm>
          <a:off x="3623799" y="1648877"/>
          <a:ext cx="2352294" cy="1411376"/>
        </a:xfrm>
        <a:prstGeom prst="rect">
          <a:avLst/>
        </a:prstGeom>
        <a:gradFill rotWithShape="0">
          <a:gsLst>
            <a:gs pos="0">
              <a:schemeClr val="accent2">
                <a:hueOff val="544317"/>
                <a:satOff val="-8273"/>
                <a:lumOff val="7294"/>
                <a:alphaOff val="0"/>
                <a:tint val="98000"/>
                <a:lumMod val="110000"/>
              </a:schemeClr>
            </a:gs>
            <a:gs pos="84000">
              <a:schemeClr val="accent2">
                <a:hueOff val="544317"/>
                <a:satOff val="-8273"/>
                <a:lumOff val="7294"/>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Put a face on recovery, and</a:t>
          </a:r>
        </a:p>
      </dsp:txBody>
      <dsp:txXfrm>
        <a:off x="3623799" y="1648877"/>
        <a:ext cx="2352294" cy="1411376"/>
      </dsp:txXfrm>
    </dsp:sp>
    <dsp:sp modelId="{32971F10-EC1A-45BA-BFC3-EBB1E3A3D0B0}">
      <dsp:nvSpPr>
        <dsp:cNvPr id="0" name=""/>
        <dsp:cNvSpPr/>
      </dsp:nvSpPr>
      <dsp:spPr>
        <a:xfrm>
          <a:off x="1036276" y="3295483"/>
          <a:ext cx="2352294" cy="1411376"/>
        </a:xfrm>
        <a:prstGeom prst="rect">
          <a:avLst/>
        </a:prstGeom>
        <a:gradFill rotWithShape="0">
          <a:gsLst>
            <a:gs pos="0">
              <a:schemeClr val="accent2">
                <a:hueOff val="725756"/>
                <a:satOff val="-11031"/>
                <a:lumOff val="9726"/>
                <a:alphaOff val="0"/>
                <a:tint val="98000"/>
                <a:lumMod val="110000"/>
              </a:schemeClr>
            </a:gs>
            <a:gs pos="84000">
              <a:schemeClr val="accent2">
                <a:hueOff val="725756"/>
                <a:satOff val="-11031"/>
                <a:lumOff val="9726"/>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Provide recovery support services and promote recovery from alcohol and other addictions through advocacy, education, and service. </a:t>
          </a:r>
        </a:p>
      </dsp:txBody>
      <dsp:txXfrm>
        <a:off x="1036276" y="3295483"/>
        <a:ext cx="2352294" cy="1411376"/>
      </dsp:txXfrm>
    </dsp:sp>
    <dsp:sp modelId="{C166B127-A9E3-48C9-96C4-B5E3799DF8B2}">
      <dsp:nvSpPr>
        <dsp:cNvPr id="0" name=""/>
        <dsp:cNvSpPr/>
      </dsp:nvSpPr>
      <dsp:spPr>
        <a:xfrm>
          <a:off x="3623799" y="3295483"/>
          <a:ext cx="2352294" cy="1411376"/>
        </a:xfrm>
        <a:prstGeom prst="rect">
          <a:avLst/>
        </a:prstGeom>
        <a:gradFill rotWithShape="0">
          <a:gsLst>
            <a:gs pos="0">
              <a:schemeClr val="accent2">
                <a:hueOff val="907195"/>
                <a:satOff val="-13789"/>
                <a:lumOff val="12157"/>
                <a:alphaOff val="0"/>
                <a:tint val="98000"/>
                <a:lumMod val="110000"/>
              </a:schemeClr>
            </a:gs>
            <a:gs pos="84000">
              <a:schemeClr val="accent2">
                <a:hueOff val="907195"/>
                <a:satOff val="-13789"/>
                <a:lumOff val="12157"/>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CCAR strives to end discrimination surrounding addiction and recovery, open new doors and remove barriers to recovery, maintain and sustain recovery regardless of the pathway, all the while ensuring that all people in recovery, and people seeking recovery, are treated with dignity and respect.</a:t>
          </a:r>
        </a:p>
      </dsp:txBody>
      <dsp:txXfrm>
        <a:off x="3623799" y="3295483"/>
        <a:ext cx="2352294" cy="14113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A838AC-EB81-4810-BE5D-7C9267665300}">
      <dsp:nvSpPr>
        <dsp:cNvPr id="0" name=""/>
        <dsp:cNvSpPr/>
      </dsp:nvSpPr>
      <dsp:spPr>
        <a:xfrm>
          <a:off x="4847" y="143695"/>
          <a:ext cx="4238559" cy="3390847"/>
        </a:xfrm>
        <a:prstGeom prst="homePlate">
          <a:avLst>
            <a:gd name="adj" fmla="val 25000"/>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527" tIns="53340" rIns="598108" bIns="53340" numCol="1" spcCol="1270" anchor="t" anchorCtr="0">
          <a:noAutofit/>
        </a:bodyPr>
        <a:lstStyle/>
        <a:p>
          <a:pPr marL="0" lvl="0" indent="0" algn="l" defTabSz="933450">
            <a:lnSpc>
              <a:spcPct val="90000"/>
            </a:lnSpc>
            <a:spcBef>
              <a:spcPct val="0"/>
            </a:spcBef>
            <a:spcAft>
              <a:spcPct val="35000"/>
            </a:spcAft>
            <a:buNone/>
          </a:pPr>
          <a:r>
            <a:rPr lang="en-US" sz="2100" kern="1200"/>
            <a:t>YPFS Mission Statement</a:t>
          </a:r>
        </a:p>
        <a:p>
          <a:pPr marL="171450" lvl="1" indent="-171450" algn="l" defTabSz="711200">
            <a:lnSpc>
              <a:spcPct val="90000"/>
            </a:lnSpc>
            <a:spcBef>
              <a:spcPct val="0"/>
            </a:spcBef>
            <a:spcAft>
              <a:spcPct val="15000"/>
            </a:spcAft>
            <a:buChar char="•"/>
          </a:pPr>
          <a:r>
            <a:rPr lang="en-US" sz="1600" kern="1200" dirty="0"/>
            <a:t>The mission of CCAR’s Young People and Family Services is to provide direct, recovery-focused support to individuals ages 18–32 and their families affected by addiction. Through both innovative and evidence-based practices, we utilize CCAR Recovery Community Centers to offer individualized and group-based services that foster healing, connection to sustain long-term recovery.</a:t>
          </a:r>
        </a:p>
      </dsp:txBody>
      <dsp:txXfrm>
        <a:off x="4847" y="143695"/>
        <a:ext cx="3814703" cy="3390847"/>
      </dsp:txXfrm>
    </dsp:sp>
    <dsp:sp modelId="{AE36C220-BE6A-4B6A-A0D7-C7E2BFD6C6D1}">
      <dsp:nvSpPr>
        <dsp:cNvPr id="0" name=""/>
        <dsp:cNvSpPr/>
      </dsp:nvSpPr>
      <dsp:spPr>
        <a:xfrm>
          <a:off x="3395695" y="143695"/>
          <a:ext cx="4238559" cy="3390847"/>
        </a:xfrm>
        <a:prstGeom prst="chevron">
          <a:avLst>
            <a:gd name="adj" fmla="val 25000"/>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527" tIns="53340" rIns="149527" bIns="53340" numCol="1" spcCol="1270" anchor="ctr" anchorCtr="0">
          <a:noAutofit/>
        </a:bodyPr>
        <a:lstStyle/>
        <a:p>
          <a:pPr marL="0" lvl="0" indent="0" algn="ctr" defTabSz="933450">
            <a:lnSpc>
              <a:spcPct val="90000"/>
            </a:lnSpc>
            <a:spcBef>
              <a:spcPct val="0"/>
            </a:spcBef>
            <a:spcAft>
              <a:spcPct val="35000"/>
            </a:spcAft>
            <a:buNone/>
          </a:pPr>
          <a:r>
            <a:rPr lang="en-US" sz="2100" kern="1200" dirty="0"/>
            <a:t>Vision Statement</a:t>
          </a:r>
        </a:p>
      </dsp:txBody>
      <dsp:txXfrm>
        <a:off x="4243407" y="143695"/>
        <a:ext cx="2543135" cy="3390847"/>
      </dsp:txXfrm>
    </dsp:sp>
    <dsp:sp modelId="{0AEE8CC8-4BC5-4EE4-AD5B-4B1BB7691880}">
      <dsp:nvSpPr>
        <dsp:cNvPr id="0" name=""/>
        <dsp:cNvSpPr/>
      </dsp:nvSpPr>
      <dsp:spPr>
        <a:xfrm>
          <a:off x="6786542" y="143695"/>
          <a:ext cx="4238559" cy="3390847"/>
        </a:xfrm>
        <a:prstGeom prst="chevron">
          <a:avLst>
            <a:gd name="adj" fmla="val 25000"/>
          </a:avLst>
        </a:prstGeom>
        <a:solidFill>
          <a:srgbClr val="A568D2"/>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527" tIns="53340" rIns="149527" bIns="53340" numCol="1" spcCol="1270" anchor="ctr" anchorCtr="0">
          <a:noAutofit/>
        </a:bodyPr>
        <a:lstStyle/>
        <a:p>
          <a:pPr marL="0" lvl="0" indent="0" algn="ctr" defTabSz="933450">
            <a:lnSpc>
              <a:spcPct val="90000"/>
            </a:lnSpc>
            <a:spcBef>
              <a:spcPct val="0"/>
            </a:spcBef>
            <a:spcAft>
              <a:spcPct val="35000"/>
            </a:spcAft>
            <a:buNone/>
          </a:pPr>
          <a:r>
            <a:rPr lang="en-US" sz="2100" kern="1200" dirty="0"/>
            <a:t>We envision a world where every young person and family member impacted by addiction can access vibrant and engaging recovery support services that empower lasting, long-term recovery.</a:t>
          </a:r>
        </a:p>
      </dsp:txBody>
      <dsp:txXfrm>
        <a:off x="7634254" y="143695"/>
        <a:ext cx="2543135" cy="33908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D41FB0-C1D0-4E94-9936-087852E1D9B5}">
      <dsp:nvSpPr>
        <dsp:cNvPr id="0" name=""/>
        <dsp:cNvSpPr/>
      </dsp:nvSpPr>
      <dsp:spPr>
        <a:xfrm>
          <a:off x="597110" y="330168"/>
          <a:ext cx="669199" cy="669199"/>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297D94-D926-4685-8289-A7EFBCD29818}">
      <dsp:nvSpPr>
        <dsp:cNvPr id="0" name=""/>
        <dsp:cNvSpPr/>
      </dsp:nvSpPr>
      <dsp:spPr>
        <a:xfrm>
          <a:off x="188155" y="1242109"/>
          <a:ext cx="1487109" cy="594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b="1" kern="1200"/>
            <a:t>Recovery First!</a:t>
          </a:r>
          <a:endParaRPr lang="en-US" sz="1100" kern="1200"/>
        </a:p>
      </dsp:txBody>
      <dsp:txXfrm>
        <a:off x="188155" y="1242109"/>
        <a:ext cx="1487109" cy="594843"/>
      </dsp:txXfrm>
    </dsp:sp>
    <dsp:sp modelId="{F19EE300-1303-4B08-AE89-A4798A18B9CA}">
      <dsp:nvSpPr>
        <dsp:cNvPr id="0" name=""/>
        <dsp:cNvSpPr/>
      </dsp:nvSpPr>
      <dsp:spPr>
        <a:xfrm>
          <a:off x="2344464" y="330168"/>
          <a:ext cx="669199" cy="669199"/>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3F1E0F-1AB5-47ED-9A39-3C9063400A64}">
      <dsp:nvSpPr>
        <dsp:cNvPr id="0" name=""/>
        <dsp:cNvSpPr/>
      </dsp:nvSpPr>
      <dsp:spPr>
        <a:xfrm>
          <a:off x="1935509" y="1242109"/>
          <a:ext cx="1487109" cy="594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b="1" kern="1200"/>
            <a:t>You are in recovery if you say you are.</a:t>
          </a:r>
          <a:endParaRPr lang="en-US" sz="1100" kern="1200"/>
        </a:p>
      </dsp:txBody>
      <dsp:txXfrm>
        <a:off x="1935509" y="1242109"/>
        <a:ext cx="1487109" cy="594843"/>
      </dsp:txXfrm>
    </dsp:sp>
    <dsp:sp modelId="{34823EC0-0043-4A13-B9AD-D91D4D44C440}">
      <dsp:nvSpPr>
        <dsp:cNvPr id="0" name=""/>
        <dsp:cNvSpPr/>
      </dsp:nvSpPr>
      <dsp:spPr>
        <a:xfrm>
          <a:off x="4091817" y="330168"/>
          <a:ext cx="669199" cy="669199"/>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D25699-AF03-4380-BD91-9ECA5EA3D752}">
      <dsp:nvSpPr>
        <dsp:cNvPr id="0" name=""/>
        <dsp:cNvSpPr/>
      </dsp:nvSpPr>
      <dsp:spPr>
        <a:xfrm>
          <a:off x="3682862" y="1242109"/>
          <a:ext cx="1487109" cy="594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b="1" kern="1200" dirty="0"/>
            <a:t>There are many pathways to recovery.</a:t>
          </a:r>
          <a:endParaRPr lang="en-US" sz="1100" kern="1200" dirty="0"/>
        </a:p>
      </dsp:txBody>
      <dsp:txXfrm>
        <a:off x="3682862" y="1242109"/>
        <a:ext cx="1487109" cy="594843"/>
      </dsp:txXfrm>
    </dsp:sp>
    <dsp:sp modelId="{75316A8B-EE8C-4F73-8DB9-D402488A0ED2}">
      <dsp:nvSpPr>
        <dsp:cNvPr id="0" name=""/>
        <dsp:cNvSpPr/>
      </dsp:nvSpPr>
      <dsp:spPr>
        <a:xfrm>
          <a:off x="5839171" y="330168"/>
          <a:ext cx="669199" cy="669199"/>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3D9BB5-308B-4461-8288-022C379DAB5E}">
      <dsp:nvSpPr>
        <dsp:cNvPr id="0" name=""/>
        <dsp:cNvSpPr/>
      </dsp:nvSpPr>
      <dsp:spPr>
        <a:xfrm>
          <a:off x="5430216" y="1242109"/>
          <a:ext cx="1487109" cy="594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b="1" kern="1200"/>
            <a:t>Focus on the recovery potential, not the pathology.</a:t>
          </a:r>
          <a:endParaRPr lang="en-US" sz="1100" kern="1200"/>
        </a:p>
      </dsp:txBody>
      <dsp:txXfrm>
        <a:off x="5430216" y="1242109"/>
        <a:ext cx="1487109" cy="594843"/>
      </dsp:txXfrm>
    </dsp:sp>
    <dsp:sp modelId="{7D647570-5322-482A-B9F1-18D07D144304}">
      <dsp:nvSpPr>
        <dsp:cNvPr id="0" name=""/>
        <dsp:cNvSpPr/>
      </dsp:nvSpPr>
      <dsp:spPr>
        <a:xfrm>
          <a:off x="1470787" y="2208730"/>
          <a:ext cx="669199" cy="669199"/>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BE91C0-390B-428F-8B9B-7F2779E8DD64}">
      <dsp:nvSpPr>
        <dsp:cNvPr id="0" name=""/>
        <dsp:cNvSpPr/>
      </dsp:nvSpPr>
      <dsp:spPr>
        <a:xfrm>
          <a:off x="1061832" y="3120670"/>
          <a:ext cx="1487109" cy="594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b="1" kern="1200"/>
            <a:t>Err on the side of the recoveree.</a:t>
          </a:r>
          <a:endParaRPr lang="en-US" sz="1100" kern="1200"/>
        </a:p>
      </dsp:txBody>
      <dsp:txXfrm>
        <a:off x="1061832" y="3120670"/>
        <a:ext cx="1487109" cy="594843"/>
      </dsp:txXfrm>
    </dsp:sp>
    <dsp:sp modelId="{6E030745-209D-47C7-A4DC-E1303A220B59}">
      <dsp:nvSpPr>
        <dsp:cNvPr id="0" name=""/>
        <dsp:cNvSpPr/>
      </dsp:nvSpPr>
      <dsp:spPr>
        <a:xfrm>
          <a:off x="3218140" y="2208730"/>
          <a:ext cx="669199" cy="669199"/>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5FC62A-D7F8-4AF5-B9F2-C8BA8AD60F98}">
      <dsp:nvSpPr>
        <dsp:cNvPr id="0" name=""/>
        <dsp:cNvSpPr/>
      </dsp:nvSpPr>
      <dsp:spPr>
        <a:xfrm>
          <a:off x="2809185" y="3120670"/>
          <a:ext cx="1487109" cy="594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b="1" kern="1200"/>
            <a:t>Err on the side of being generous.</a:t>
          </a:r>
          <a:endParaRPr lang="en-US" sz="1100" kern="1200"/>
        </a:p>
      </dsp:txBody>
      <dsp:txXfrm>
        <a:off x="2809185" y="3120670"/>
        <a:ext cx="1487109" cy="594843"/>
      </dsp:txXfrm>
    </dsp:sp>
    <dsp:sp modelId="{05959218-070F-495F-B776-FFB0B0469C31}">
      <dsp:nvSpPr>
        <dsp:cNvPr id="0" name=""/>
        <dsp:cNvSpPr/>
      </dsp:nvSpPr>
      <dsp:spPr>
        <a:xfrm>
          <a:off x="4965494" y="2208730"/>
          <a:ext cx="669199" cy="669199"/>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A4B874-25B8-4B62-90B9-6849B70581DD}">
      <dsp:nvSpPr>
        <dsp:cNvPr id="0" name=""/>
        <dsp:cNvSpPr/>
      </dsp:nvSpPr>
      <dsp:spPr>
        <a:xfrm>
          <a:off x="4556539" y="3120670"/>
          <a:ext cx="1487109" cy="594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b="1" i="1" kern="1200"/>
            <a:t>Recovery Community </a:t>
          </a:r>
          <a:r>
            <a:rPr lang="en-US" sz="1100" b="1" kern="1200"/>
            <a:t>–</a:t>
          </a:r>
          <a:r>
            <a:rPr lang="en-US" sz="1100" b="1" i="1" kern="1200"/>
            <a:t> </a:t>
          </a:r>
          <a:r>
            <a:rPr lang="en-US" sz="1100" b="1" kern="1200"/>
            <a:t>Individuals in Recovery, Family, Friends, and Allies</a:t>
          </a:r>
          <a:endParaRPr lang="en-US" sz="1100" kern="1200"/>
        </a:p>
      </dsp:txBody>
      <dsp:txXfrm>
        <a:off x="4556539" y="3120670"/>
        <a:ext cx="1487109" cy="5948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AF1E5D-67E5-4670-A6D0-E379C100C4C9}">
      <dsp:nvSpPr>
        <dsp:cNvPr id="0" name=""/>
        <dsp:cNvSpPr/>
      </dsp:nvSpPr>
      <dsp:spPr>
        <a:xfrm>
          <a:off x="2470971" y="1981736"/>
          <a:ext cx="2827501" cy="1696501"/>
        </a:xfrm>
        <a:prstGeom prst="rect">
          <a:avLst/>
        </a:prstGeom>
        <a:solidFill>
          <a:srgbClr val="A568D2"/>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Support and introduce the ‘many pathways of recovery’</a:t>
          </a:r>
        </a:p>
      </dsp:txBody>
      <dsp:txXfrm>
        <a:off x="2470971" y="1981736"/>
        <a:ext cx="2827501" cy="1696501"/>
      </dsp:txXfrm>
    </dsp:sp>
    <dsp:sp modelId="{B6A01FA7-CADD-4294-A864-09B0B2361014}">
      <dsp:nvSpPr>
        <dsp:cNvPr id="0" name=""/>
        <dsp:cNvSpPr/>
      </dsp:nvSpPr>
      <dsp:spPr>
        <a:xfrm>
          <a:off x="4101224" y="1242"/>
          <a:ext cx="2827501" cy="1696501"/>
        </a:xfrm>
        <a:prstGeom prst="rect">
          <a:avLst/>
        </a:prstGeom>
        <a:solidFill>
          <a:schemeClr val="accent1">
            <a:lumMod val="60000"/>
            <a:lumOff val="4000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Gives opportunity for young people to volunteer (give back)</a:t>
          </a:r>
        </a:p>
      </dsp:txBody>
      <dsp:txXfrm>
        <a:off x="4101224" y="1242"/>
        <a:ext cx="2827501" cy="1696501"/>
      </dsp:txXfrm>
    </dsp:sp>
    <dsp:sp modelId="{7D680242-4EF1-4CEF-B97D-24FD6B6E2179}">
      <dsp:nvSpPr>
        <dsp:cNvPr id="0" name=""/>
        <dsp:cNvSpPr/>
      </dsp:nvSpPr>
      <dsp:spPr>
        <a:xfrm>
          <a:off x="7211476" y="1242"/>
          <a:ext cx="2827501" cy="1696501"/>
        </a:xfrm>
        <a:prstGeom prst="rect">
          <a:avLst/>
        </a:prstGeom>
        <a:solidFill>
          <a:srgbClr val="8F7182"/>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Attract people in recovery, family members, friends, and allies to provide Recovery Support Services.</a:t>
          </a:r>
        </a:p>
      </dsp:txBody>
      <dsp:txXfrm>
        <a:off x="7211476" y="1242"/>
        <a:ext cx="2827501" cy="1696501"/>
      </dsp:txXfrm>
    </dsp:sp>
    <dsp:sp modelId="{FBC3C053-868E-4BB8-933B-C18D9382D12E}">
      <dsp:nvSpPr>
        <dsp:cNvPr id="0" name=""/>
        <dsp:cNvSpPr/>
      </dsp:nvSpPr>
      <dsp:spPr>
        <a:xfrm>
          <a:off x="852509" y="0"/>
          <a:ext cx="2827501" cy="1696501"/>
        </a:xfrm>
        <a:prstGeom prst="rect">
          <a:avLst/>
        </a:prstGeom>
        <a:solidFill>
          <a:schemeClr val="accent2">
            <a:hueOff val="680396"/>
            <a:satOff val="-10342"/>
            <a:lumOff val="9118"/>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i="1" kern="1200" dirty="0"/>
            <a:t>Every YPFS Champion is welcomed with…</a:t>
          </a:r>
        </a:p>
        <a:p>
          <a:pPr marL="0" lvl="0" indent="0" algn="ctr" defTabSz="889000">
            <a:lnSpc>
              <a:spcPct val="90000"/>
            </a:lnSpc>
            <a:spcBef>
              <a:spcPct val="0"/>
            </a:spcBef>
            <a:spcAft>
              <a:spcPct val="35000"/>
            </a:spcAft>
            <a:buNone/>
          </a:pPr>
          <a:r>
            <a:rPr lang="en-US" sz="2000" b="1" i="1" kern="1200" dirty="0"/>
            <a:t>HOW CAN WE HELP YOU WITH YOUR RECOVERY TODAY?</a:t>
          </a:r>
          <a:endParaRPr lang="en-US" sz="2000" kern="1200" dirty="0"/>
        </a:p>
      </dsp:txBody>
      <dsp:txXfrm>
        <a:off x="852509" y="0"/>
        <a:ext cx="2827501" cy="1696501"/>
      </dsp:txXfrm>
    </dsp:sp>
    <dsp:sp modelId="{95C51E95-4795-466B-BA98-D08DFC9AE98E}">
      <dsp:nvSpPr>
        <dsp:cNvPr id="0" name=""/>
        <dsp:cNvSpPr/>
      </dsp:nvSpPr>
      <dsp:spPr>
        <a:xfrm>
          <a:off x="5656350" y="1980494"/>
          <a:ext cx="2827501" cy="1696501"/>
        </a:xfrm>
        <a:prstGeom prst="rect">
          <a:avLst/>
        </a:prstGeom>
        <a:solidFill>
          <a:schemeClr val="accent2">
            <a:hueOff val="907195"/>
            <a:satOff val="-13789"/>
            <a:lumOff val="12157"/>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i="1" kern="1200" dirty="0"/>
            <a:t>We connect with asking…</a:t>
          </a:r>
        </a:p>
        <a:p>
          <a:pPr marL="0" lvl="0" indent="0" algn="ctr" defTabSz="889000">
            <a:lnSpc>
              <a:spcPct val="90000"/>
            </a:lnSpc>
            <a:spcBef>
              <a:spcPct val="0"/>
            </a:spcBef>
            <a:spcAft>
              <a:spcPct val="35000"/>
            </a:spcAft>
            <a:buNone/>
          </a:pPr>
          <a:r>
            <a:rPr lang="en-US" sz="2000" b="1" i="1" kern="1200" dirty="0"/>
            <a:t>WHAT DOES RECOVERY LOOK LIKE FOR YOU?</a:t>
          </a:r>
          <a:endParaRPr lang="en-US" sz="2000" kern="1200" dirty="0"/>
        </a:p>
      </dsp:txBody>
      <dsp:txXfrm>
        <a:off x="5656350" y="1980494"/>
        <a:ext cx="2827501" cy="169650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060AD9-117A-4198-B423-53044231D6E5}">
      <dsp:nvSpPr>
        <dsp:cNvPr id="0" name=""/>
        <dsp:cNvSpPr/>
      </dsp:nvSpPr>
      <dsp:spPr>
        <a:xfrm>
          <a:off x="689371" y="501"/>
          <a:ext cx="3016001" cy="1809601"/>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Young People and Family Services Peer-run “All Recovery Meetings” (ARM)</a:t>
          </a:r>
        </a:p>
      </dsp:txBody>
      <dsp:txXfrm>
        <a:off x="689371" y="501"/>
        <a:ext cx="3016001" cy="1809601"/>
      </dsp:txXfrm>
    </dsp:sp>
    <dsp:sp modelId="{4EC4EDFE-8DDF-404D-AFE2-2AB82471A780}">
      <dsp:nvSpPr>
        <dsp:cNvPr id="0" name=""/>
        <dsp:cNvSpPr/>
      </dsp:nvSpPr>
      <dsp:spPr>
        <a:xfrm>
          <a:off x="4006974" y="501"/>
          <a:ext cx="3016001" cy="1809601"/>
        </a:xfrm>
        <a:prstGeom prst="rect">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Provide a variety of engagement activities such as recovery games, Nintendo challenges, yoga, arts and crafts, crocheting, gardening, sound healing, etc.</a:t>
          </a:r>
        </a:p>
      </dsp:txBody>
      <dsp:txXfrm>
        <a:off x="4006974" y="501"/>
        <a:ext cx="3016001" cy="1809601"/>
      </dsp:txXfrm>
    </dsp:sp>
    <dsp:sp modelId="{989EE53E-C192-4FC4-9F32-4ADFB8A1878F}">
      <dsp:nvSpPr>
        <dsp:cNvPr id="0" name=""/>
        <dsp:cNvSpPr/>
      </dsp:nvSpPr>
      <dsp:spPr>
        <a:xfrm>
          <a:off x="7324576" y="501"/>
          <a:ext cx="3016001" cy="1809601"/>
        </a:xfrm>
        <a:prstGeom prst="rect">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Getting involved with the larger “Recovery Community”, building a support system, connecting to community resources </a:t>
          </a:r>
        </a:p>
      </dsp:txBody>
      <dsp:txXfrm>
        <a:off x="7324576" y="501"/>
        <a:ext cx="3016001" cy="1809601"/>
      </dsp:txXfrm>
    </dsp:sp>
    <dsp:sp modelId="{94F36958-6F1A-4608-810B-F3B6B3DD4140}">
      <dsp:nvSpPr>
        <dsp:cNvPr id="0" name=""/>
        <dsp:cNvSpPr/>
      </dsp:nvSpPr>
      <dsp:spPr>
        <a:xfrm>
          <a:off x="2348172" y="2111703"/>
          <a:ext cx="3016001" cy="1809601"/>
        </a:xfrm>
        <a:prstGeom prst="rect">
          <a:avLst/>
        </a:prstGeom>
        <a:solidFill>
          <a:schemeClr val="accent5">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Telephone Recovery Support/Recovery Coaching, a volunteer-based program that provides a weekly connection through call or text</a:t>
          </a:r>
        </a:p>
      </dsp:txBody>
      <dsp:txXfrm>
        <a:off x="2348172" y="2111703"/>
        <a:ext cx="3016001" cy="1809601"/>
      </dsp:txXfrm>
    </dsp:sp>
    <dsp:sp modelId="{76B20505-0E7C-4734-A13F-85FE79813AAB}">
      <dsp:nvSpPr>
        <dsp:cNvPr id="0" name=""/>
        <dsp:cNvSpPr/>
      </dsp:nvSpPr>
      <dsp:spPr>
        <a:xfrm>
          <a:off x="5632327" y="2112204"/>
          <a:ext cx="3016001" cy="1809601"/>
        </a:xfrm>
        <a:prstGeom prst="rect">
          <a:avLst/>
        </a:prstGeom>
        <a:solidFill>
          <a:srgbClr val="A568D2"/>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YPFS Family, Friends, and Allies are all supported through the program. Contact </a:t>
          </a:r>
          <a:r>
            <a:rPr lang="en-US" sz="1900" kern="1200" dirty="0">
              <a:solidFill>
                <a:srgbClr val="FFC000"/>
              </a:solidFill>
              <a:hlinkClick xmlns:r="http://schemas.openxmlformats.org/officeDocument/2006/relationships" r:id="rId1">
                <a:extLst>
                  <a:ext uri="{A12FA001-AC4F-418D-AE19-62706E023703}">
                    <ahyp:hlinkClr xmlns:ahyp="http://schemas.microsoft.com/office/drawing/2018/hyperlinkcolor" val="tx"/>
                  </a:ext>
                </a:extLst>
              </a:hlinkClick>
            </a:rPr>
            <a:t>TJ@ccar.us</a:t>
          </a:r>
          <a:r>
            <a:rPr lang="en-US" sz="1900" kern="1200" dirty="0">
              <a:solidFill>
                <a:srgbClr val="FFC000"/>
              </a:solidFill>
            </a:rPr>
            <a:t> </a:t>
          </a:r>
          <a:r>
            <a:rPr lang="en-US" sz="1900" kern="1200" dirty="0"/>
            <a:t>for more information.</a:t>
          </a:r>
        </a:p>
      </dsp:txBody>
      <dsp:txXfrm>
        <a:off x="5632327" y="2112204"/>
        <a:ext cx="3016001" cy="180960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4B1B04-359C-4CD6-880A-900A40462A54}">
      <dsp:nvSpPr>
        <dsp:cNvPr id="0" name=""/>
        <dsp:cNvSpPr/>
      </dsp:nvSpPr>
      <dsp:spPr>
        <a:xfrm>
          <a:off x="0" y="53963"/>
          <a:ext cx="5422392" cy="397800"/>
        </a:xfrm>
        <a:prstGeom prst="roundRect">
          <a:avLst/>
        </a:prstGeom>
        <a:solidFill>
          <a:srgbClr val="A568D2"/>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Bridgeport </a:t>
          </a:r>
        </a:p>
      </dsp:txBody>
      <dsp:txXfrm>
        <a:off x="19419" y="73382"/>
        <a:ext cx="5383554" cy="358962"/>
      </dsp:txXfrm>
    </dsp:sp>
    <dsp:sp modelId="{9E16B10E-5C2D-49A7-A114-50CC5ABCC37D}">
      <dsp:nvSpPr>
        <dsp:cNvPr id="0" name=""/>
        <dsp:cNvSpPr/>
      </dsp:nvSpPr>
      <dsp:spPr>
        <a:xfrm>
          <a:off x="0" y="500723"/>
          <a:ext cx="5422392" cy="397800"/>
        </a:xfrm>
        <a:prstGeom prst="roundRect">
          <a:avLst/>
        </a:prstGeom>
        <a:solidFill>
          <a:schemeClr val="accent5">
            <a:lumMod val="7500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Hartford</a:t>
          </a:r>
        </a:p>
      </dsp:txBody>
      <dsp:txXfrm>
        <a:off x="19419" y="520142"/>
        <a:ext cx="5383554" cy="358962"/>
      </dsp:txXfrm>
    </dsp:sp>
    <dsp:sp modelId="{DD4875D2-1455-4853-BA74-9EA01C3BE8FC}">
      <dsp:nvSpPr>
        <dsp:cNvPr id="0" name=""/>
        <dsp:cNvSpPr/>
      </dsp:nvSpPr>
      <dsp:spPr>
        <a:xfrm>
          <a:off x="0" y="947483"/>
          <a:ext cx="5422392" cy="39780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New Haven</a:t>
          </a:r>
        </a:p>
      </dsp:txBody>
      <dsp:txXfrm>
        <a:off x="19419" y="966902"/>
        <a:ext cx="5383554" cy="358962"/>
      </dsp:txXfrm>
    </dsp:sp>
    <dsp:sp modelId="{4F6BF8D7-C753-4BE4-978B-C5F0D085514E}">
      <dsp:nvSpPr>
        <dsp:cNvPr id="0" name=""/>
        <dsp:cNvSpPr/>
      </dsp:nvSpPr>
      <dsp:spPr>
        <a:xfrm>
          <a:off x="0" y="1394243"/>
          <a:ext cx="5422392" cy="397800"/>
        </a:xfrm>
        <a:prstGeom prst="roundRect">
          <a:avLst/>
        </a:prstGeom>
        <a:solidFill>
          <a:schemeClr val="accent3">
            <a:lumMod val="7500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Torrington</a:t>
          </a:r>
        </a:p>
      </dsp:txBody>
      <dsp:txXfrm>
        <a:off x="19419" y="1413662"/>
        <a:ext cx="5383554" cy="358962"/>
      </dsp:txXfrm>
    </dsp:sp>
    <dsp:sp modelId="{5746A8A8-0B5C-4AE7-9AF6-A96F89D3DE39}">
      <dsp:nvSpPr>
        <dsp:cNvPr id="0" name=""/>
        <dsp:cNvSpPr/>
      </dsp:nvSpPr>
      <dsp:spPr>
        <a:xfrm>
          <a:off x="0" y="1841003"/>
          <a:ext cx="5422392" cy="397800"/>
        </a:xfrm>
        <a:prstGeom prst="roundRect">
          <a:avLst/>
        </a:prstGeom>
        <a:solidFill>
          <a:srgbClr val="A568D2"/>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Waterbury</a:t>
          </a:r>
        </a:p>
      </dsp:txBody>
      <dsp:txXfrm>
        <a:off x="19419" y="1860422"/>
        <a:ext cx="5383554" cy="358962"/>
      </dsp:txXfrm>
    </dsp:sp>
    <dsp:sp modelId="{5E53D140-AAA9-4490-B24A-4EC83D214691}">
      <dsp:nvSpPr>
        <dsp:cNvPr id="0" name=""/>
        <dsp:cNvSpPr/>
      </dsp:nvSpPr>
      <dsp:spPr>
        <a:xfrm>
          <a:off x="0" y="2282934"/>
          <a:ext cx="5422392" cy="397800"/>
        </a:xfrm>
        <a:prstGeom prst="roundRect">
          <a:avLst/>
        </a:prstGeom>
        <a:solidFill>
          <a:schemeClr val="accent5">
            <a:lumMod val="7500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Willimantic</a:t>
          </a:r>
        </a:p>
      </dsp:txBody>
      <dsp:txXfrm>
        <a:off x="19419" y="2302353"/>
        <a:ext cx="5383554" cy="358962"/>
      </dsp:txXfrm>
    </dsp:sp>
    <dsp:sp modelId="{2A894D82-08E2-419B-ADBA-5E55F2CDC729}">
      <dsp:nvSpPr>
        <dsp:cNvPr id="0" name=""/>
        <dsp:cNvSpPr/>
      </dsp:nvSpPr>
      <dsp:spPr>
        <a:xfrm>
          <a:off x="0" y="2734523"/>
          <a:ext cx="5422392" cy="397800"/>
        </a:xfrm>
        <a:prstGeom prst="roundRect">
          <a:avLst/>
        </a:prstGeom>
        <a:solidFill>
          <a:schemeClr val="accent3">
            <a:lumMod val="7500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Danbury</a:t>
          </a:r>
        </a:p>
      </dsp:txBody>
      <dsp:txXfrm>
        <a:off x="19419" y="2753942"/>
        <a:ext cx="5383554" cy="358962"/>
      </dsp:txXfrm>
    </dsp:sp>
    <dsp:sp modelId="{BAB77C4C-23D5-4736-9268-025803CA2227}">
      <dsp:nvSpPr>
        <dsp:cNvPr id="0" name=""/>
        <dsp:cNvSpPr/>
      </dsp:nvSpPr>
      <dsp:spPr>
        <a:xfrm>
          <a:off x="0" y="3181283"/>
          <a:ext cx="5422392" cy="39780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New London</a:t>
          </a:r>
        </a:p>
      </dsp:txBody>
      <dsp:txXfrm>
        <a:off x="19419" y="3200702"/>
        <a:ext cx="5383554" cy="35896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8E4A3CF-2081-4E43-AC73-13557217AD3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63B6BB5-0B42-8343-B7F4-8A09EFFD3BF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619379-EA9D-014D-B149-C92DFA334AEF}" type="datetimeFigureOut">
              <a:rPr lang="en-US" smtClean="0"/>
              <a:t>11/12/2025</a:t>
            </a:fld>
            <a:endParaRPr lang="en-US" dirty="0"/>
          </a:p>
        </p:txBody>
      </p:sp>
      <p:sp>
        <p:nvSpPr>
          <p:cNvPr id="4" name="Footer Placeholder 3">
            <a:extLst>
              <a:ext uri="{FF2B5EF4-FFF2-40B4-BE49-F238E27FC236}">
                <a16:creationId xmlns:a16="http://schemas.microsoft.com/office/drawing/2014/main" id="{13B5DDB2-4284-1542-98DB-C74B8EEB350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C0D2AF7-ED23-394B-92EF-0C85089F7A3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833EAA6-2DB0-9B4A-A109-B4288151F73E}" type="slidenum">
              <a:rPr lang="en-US" smtClean="0"/>
              <a:t>‹#›</a:t>
            </a:fld>
            <a:endParaRPr lang="en-US" dirty="0"/>
          </a:p>
        </p:txBody>
      </p:sp>
    </p:spTree>
    <p:extLst>
      <p:ext uri="{BB962C8B-B14F-4D97-AF65-F5344CB8AC3E}">
        <p14:creationId xmlns:p14="http://schemas.microsoft.com/office/powerpoint/2010/main" val="39656052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CB456D-04D9-EC40-B2AF-E462DB52053C}" type="datetimeFigureOut">
              <a:rPr lang="en-US" smtClean="0"/>
              <a:t>11/7/2025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66933E-B343-5E42-BC4A-66E20E5462F9}" type="slidenum">
              <a:rPr lang="en-US" smtClean="0"/>
              <a:t>‹#›</a:t>
            </a:fld>
            <a:endParaRPr lang="en-US" dirty="0"/>
          </a:p>
        </p:txBody>
      </p:sp>
    </p:spTree>
    <p:extLst>
      <p:ext uri="{BB962C8B-B14F-4D97-AF65-F5344CB8AC3E}">
        <p14:creationId xmlns:p14="http://schemas.microsoft.com/office/powerpoint/2010/main" val="1124438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66933E-B343-5E42-BC4A-66E20E5462F9}" type="slidenum">
              <a:rPr lang="en-US" smtClean="0"/>
              <a:t>1</a:t>
            </a:fld>
            <a:endParaRPr lang="en-US" dirty="0"/>
          </a:p>
        </p:txBody>
      </p:sp>
    </p:spTree>
    <p:extLst>
      <p:ext uri="{BB962C8B-B14F-4D97-AF65-F5344CB8AC3E}">
        <p14:creationId xmlns:p14="http://schemas.microsoft.com/office/powerpoint/2010/main" val="4177538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66933E-B343-5E42-BC4A-66E20E5462F9}" type="slidenum">
              <a:rPr lang="en-US" smtClean="0"/>
              <a:t>2</a:t>
            </a:fld>
            <a:endParaRPr lang="en-US" dirty="0"/>
          </a:p>
        </p:txBody>
      </p:sp>
    </p:spTree>
    <p:extLst>
      <p:ext uri="{BB962C8B-B14F-4D97-AF65-F5344CB8AC3E}">
        <p14:creationId xmlns:p14="http://schemas.microsoft.com/office/powerpoint/2010/main" val="989686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66933E-B343-5E42-BC4A-66E20E5462F9}" type="slidenum">
              <a:rPr lang="en-US" smtClean="0"/>
              <a:t>4</a:t>
            </a:fld>
            <a:endParaRPr lang="en-US" dirty="0"/>
          </a:p>
        </p:txBody>
      </p:sp>
    </p:spTree>
    <p:extLst>
      <p:ext uri="{BB962C8B-B14F-4D97-AF65-F5344CB8AC3E}">
        <p14:creationId xmlns:p14="http://schemas.microsoft.com/office/powerpoint/2010/main" val="1058225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66933E-B343-5E42-BC4A-66E20E5462F9}" type="slidenum">
              <a:rPr lang="en-US" smtClean="0"/>
              <a:t>5</a:t>
            </a:fld>
            <a:endParaRPr lang="en-US" dirty="0"/>
          </a:p>
        </p:txBody>
      </p:sp>
    </p:spTree>
    <p:extLst>
      <p:ext uri="{BB962C8B-B14F-4D97-AF65-F5344CB8AC3E}">
        <p14:creationId xmlns:p14="http://schemas.microsoft.com/office/powerpoint/2010/main" val="1303766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66933E-B343-5E42-BC4A-66E20E5462F9}" type="slidenum">
              <a:rPr lang="en-US" smtClean="0"/>
              <a:t>7</a:t>
            </a:fld>
            <a:endParaRPr lang="en-US" dirty="0"/>
          </a:p>
        </p:txBody>
      </p:sp>
    </p:spTree>
    <p:extLst>
      <p:ext uri="{BB962C8B-B14F-4D97-AF65-F5344CB8AC3E}">
        <p14:creationId xmlns:p14="http://schemas.microsoft.com/office/powerpoint/2010/main" val="2693407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66933E-B343-5E42-BC4A-66E20E5462F9}" type="slidenum">
              <a:rPr lang="en-US" smtClean="0"/>
              <a:t>9</a:t>
            </a:fld>
            <a:endParaRPr lang="en-US" dirty="0"/>
          </a:p>
        </p:txBody>
      </p:sp>
    </p:spTree>
    <p:extLst>
      <p:ext uri="{BB962C8B-B14F-4D97-AF65-F5344CB8AC3E}">
        <p14:creationId xmlns:p14="http://schemas.microsoft.com/office/powerpoint/2010/main" val="30005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66933E-B343-5E42-BC4A-66E20E5462F9}" type="slidenum">
              <a:rPr lang="en-US" smtClean="0"/>
              <a:t>10</a:t>
            </a:fld>
            <a:endParaRPr lang="en-US" dirty="0"/>
          </a:p>
        </p:txBody>
      </p:sp>
    </p:spTree>
    <p:extLst>
      <p:ext uri="{BB962C8B-B14F-4D97-AF65-F5344CB8AC3E}">
        <p14:creationId xmlns:p14="http://schemas.microsoft.com/office/powerpoint/2010/main" val="428792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3207DF9F-D295-4943-9DBD-EC100ABAB5CF}" type="datetime1">
              <a:rPr lang="en-US" smtClean="0"/>
              <a:t>11/7/2025</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51924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B88762-6B96-4BD9-AC39-42A1E3185450}" type="datetime1">
              <a:rPr lang="en-US" smtClean="0"/>
              <a:t>11/7/2025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33542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F05A0291-6B11-4A80-96AA-9ECB90A55B4B}" type="datetime1">
              <a:rPr lang="en-US" smtClean="0"/>
              <a:t>11/7/2025</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64620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173FA1-ADB2-489E-A26B-DA290B819D86}" type="datetime1">
              <a:rPr lang="en-US" smtClean="0"/>
              <a:t>11/7/2025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17281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A0F6FD41-B2CF-4F32-88EC-193C29BFBCDF}" type="datetime1">
              <a:rPr lang="en-US" smtClean="0"/>
              <a:t>11/7/2025</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06837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30D0269-B58C-4D33-81B6-798B7F8FE783}" type="datetime1">
              <a:rPr lang="en-US" smtClean="0"/>
              <a:t>11/7/2025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49626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1EC15A-F369-47BE-9F47-B80460730314}" type="datetime1">
              <a:rPr lang="en-US" smtClean="0"/>
              <a:t>11/7/2025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31558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73143A5-CE88-458E-8957-63A7E1138531}" type="datetime1">
              <a:rPr lang="en-US" smtClean="0"/>
              <a:t>11/7/2025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62600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16D0F7-4855-4B4D-8826-AF35CF2DF201}" type="datetime1">
              <a:rPr lang="en-US" smtClean="0"/>
              <a:t>11/7/2025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79089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50703EDA-08E1-4748-A973-59E4F37CE72B}" type="datetime1">
              <a:rPr lang="en-US" smtClean="0"/>
              <a:t>11/7/2025</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89261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F3D053-BE71-4C9F-BD44-3980DFDAE48E}" type="datetime1">
              <a:rPr lang="en-US" smtClean="0"/>
              <a:t>11/7/2025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56731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61017BEC-08A9-4C3E-9C95-70D4BCB625BB}" type="datetime1">
              <a:rPr lang="en-US" smtClean="0"/>
              <a:t>11/7/2025</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208773531"/>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sldNum="0"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3.png"/><Relationship Id="rId7" Type="http://schemas.openxmlformats.org/officeDocument/2006/relationships/diagramLayout" Target="../diagrams/layout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Data" Target="../diagrams/data3.xml"/><Relationship Id="rId5" Type="http://schemas.openxmlformats.org/officeDocument/2006/relationships/image" Target="../media/image2.png"/><Relationship Id="rId10" Type="http://schemas.microsoft.com/office/2007/relationships/diagramDrawing" Target="../diagrams/drawing3.xml"/><Relationship Id="rId4" Type="http://schemas.openxmlformats.org/officeDocument/2006/relationships/image" Target="../media/image4.svg"/><Relationship Id="rId9" Type="http://schemas.openxmlformats.org/officeDocument/2006/relationships/diagramColors" Target="../diagrams/colors3.xml"/></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6.png"/><Relationship Id="rId7" Type="http://schemas.openxmlformats.org/officeDocument/2006/relationships/diagramColors" Target="../diagrams/colors6.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C1FA8F66-3B85-411D-A2A6-A50DF3026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yellow and black logo&#10;&#10;AI-generated content may be incorrect.">
            <a:extLst>
              <a:ext uri="{FF2B5EF4-FFF2-40B4-BE49-F238E27FC236}">
                <a16:creationId xmlns:a16="http://schemas.microsoft.com/office/drawing/2014/main" id="{6D1E4D97-EFAF-0991-1E4A-E29AB80F3251}"/>
              </a:ext>
            </a:extLst>
          </p:cNvPr>
          <p:cNvPicPr>
            <a:picLocks noChangeAspect="1"/>
          </p:cNvPicPr>
          <p:nvPr/>
        </p:nvPicPr>
        <p:blipFill>
          <a:blip r:embed="rId3"/>
          <a:srcRect t="5479" r="8570" b="10896"/>
          <a:stretch>
            <a:fillRect/>
          </a:stretch>
        </p:blipFill>
        <p:spPr>
          <a:xfrm>
            <a:off x="20" y="10"/>
            <a:ext cx="12191980" cy="6857990"/>
          </a:xfrm>
          <a:prstGeom prst="rect">
            <a:avLst/>
          </a:prstGeom>
          <a:gradFill>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gradFill>
        </p:spPr>
      </p:pic>
      <p:sp>
        <p:nvSpPr>
          <p:cNvPr id="77" name="Rectangle 76">
            <a:extLst>
              <a:ext uri="{FF2B5EF4-FFF2-40B4-BE49-F238E27FC236}">
                <a16:creationId xmlns:a16="http://schemas.microsoft.com/office/drawing/2014/main" id="{D695E25C-06E7-4082-BE92-B571B616B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9" name="Rectangle 78">
            <a:extLst>
              <a:ext uri="{FF2B5EF4-FFF2-40B4-BE49-F238E27FC236}">
                <a16:creationId xmlns:a16="http://schemas.microsoft.com/office/drawing/2014/main" id="{9257916F-271C-4D56-AEDE-0309D1746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1" name="Rectangle 80">
            <a:extLst>
              <a:ext uri="{FF2B5EF4-FFF2-40B4-BE49-F238E27FC236}">
                <a16:creationId xmlns:a16="http://schemas.microsoft.com/office/drawing/2014/main" id="{EC75C176-BB0F-4087-B339-FC37356C0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3" name="Rectangle 82">
            <a:extLst>
              <a:ext uri="{FF2B5EF4-FFF2-40B4-BE49-F238E27FC236}">
                <a16:creationId xmlns:a16="http://schemas.microsoft.com/office/drawing/2014/main" id="{E64BD7DF-F4BB-427F-B4F6-6DC83A59AA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732" y="4428067"/>
            <a:ext cx="11260667" cy="1962497"/>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866DF249-9E7A-3A42-B3C7-62A39A610FF6}"/>
              </a:ext>
            </a:extLst>
          </p:cNvPr>
          <p:cNvSpPr>
            <a:spLocks noGrp="1"/>
          </p:cNvSpPr>
          <p:nvPr>
            <p:ph type="ctrTitle"/>
          </p:nvPr>
        </p:nvSpPr>
        <p:spPr>
          <a:xfrm>
            <a:off x="609599" y="4572000"/>
            <a:ext cx="10965141" cy="895244"/>
          </a:xfrm>
        </p:spPr>
        <p:txBody>
          <a:bodyPr>
            <a:normAutofit/>
          </a:bodyPr>
          <a:lstStyle/>
          <a:p>
            <a:r>
              <a:rPr lang="en-US" sz="4000">
                <a:solidFill>
                  <a:srgbClr val="FFFFFF"/>
                </a:solidFill>
              </a:rPr>
              <a:t>Young people and family services</a:t>
            </a:r>
          </a:p>
        </p:txBody>
      </p:sp>
      <p:sp>
        <p:nvSpPr>
          <p:cNvPr id="3" name="Subtitle 2">
            <a:extLst>
              <a:ext uri="{FF2B5EF4-FFF2-40B4-BE49-F238E27FC236}">
                <a16:creationId xmlns:a16="http://schemas.microsoft.com/office/drawing/2014/main" id="{A85830AD-B8B4-9F4B-999F-20BC32105051}"/>
              </a:ext>
            </a:extLst>
          </p:cNvPr>
          <p:cNvSpPr>
            <a:spLocks noGrp="1"/>
          </p:cNvSpPr>
          <p:nvPr>
            <p:ph type="subTitle" idx="1"/>
          </p:nvPr>
        </p:nvSpPr>
        <p:spPr>
          <a:xfrm>
            <a:off x="609598" y="5467246"/>
            <a:ext cx="10965142" cy="484822"/>
          </a:xfrm>
        </p:spPr>
        <p:txBody>
          <a:bodyPr>
            <a:normAutofit/>
          </a:bodyPr>
          <a:lstStyle/>
          <a:p>
            <a:r>
              <a:rPr lang="en-US">
                <a:solidFill>
                  <a:srgbClr val="FF4C00"/>
                </a:solidFill>
              </a:rPr>
              <a:t>Connecticut community for Addiction Recovery</a:t>
            </a:r>
          </a:p>
        </p:txBody>
      </p:sp>
      <p:sp>
        <p:nvSpPr>
          <p:cNvPr id="9" name="TextBox 8">
            <a:extLst>
              <a:ext uri="{FF2B5EF4-FFF2-40B4-BE49-F238E27FC236}">
                <a16:creationId xmlns:a16="http://schemas.microsoft.com/office/drawing/2014/main" id="{54EDD462-7663-B342-8F7A-61592856E701}"/>
              </a:ext>
            </a:extLst>
          </p:cNvPr>
          <p:cNvSpPr txBox="1"/>
          <p:nvPr/>
        </p:nvSpPr>
        <p:spPr>
          <a:xfrm>
            <a:off x="7501180" y="449451"/>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85284508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0A01BB3-BE20-A4A8-604A-CEB88DEEC6C8}"/>
              </a:ext>
            </a:extLst>
          </p:cNvPr>
          <p:cNvPicPr>
            <a:picLocks noChangeAspect="1"/>
          </p:cNvPicPr>
          <p:nvPr/>
        </p:nvPicPr>
        <p:blipFill>
          <a:blip r:embed="rId3"/>
          <a:srcRect t="12500" b="12500"/>
          <a:stretch/>
        </p:blipFill>
        <p:spPr>
          <a:xfrm>
            <a:off x="20" y="10"/>
            <a:ext cx="12191980" cy="6857990"/>
          </a:xfrm>
          <a:prstGeom prst="rect">
            <a:avLst/>
          </a:prstGeom>
          <a:gradFill>
            <a:gsLst>
              <a:gs pos="0">
                <a:srgbClr val="A568D2"/>
              </a:gs>
              <a:gs pos="48000">
                <a:schemeClr val="accent3">
                  <a:lumMod val="97000"/>
                  <a:lumOff val="3000"/>
                </a:schemeClr>
              </a:gs>
              <a:gs pos="100000">
                <a:schemeClr val="accent3">
                  <a:lumMod val="60000"/>
                  <a:lumOff val="40000"/>
                </a:schemeClr>
              </a:gs>
            </a:gsLst>
            <a:lin ang="16200000" scaled="1"/>
          </a:gradFill>
          <a:scene3d>
            <a:camera prst="orthographicFront"/>
            <a:lightRig rig="twoPt" dir="t">
              <a:rot lat="0" lon="0" rev="7200000"/>
            </a:lightRig>
          </a:scene3d>
          <a:sp3d>
            <a:bevelT w="25400" h="19050"/>
            <a:contourClr>
              <a:srgbClr val="FFFFFF"/>
            </a:contourClr>
          </a:sp3d>
        </p:spPr>
      </p:pic>
      <p:sp>
        <p:nvSpPr>
          <p:cNvPr id="23" name="Rectangle 22">
            <a:extLst>
              <a:ext uri="{FF2B5EF4-FFF2-40B4-BE49-F238E27FC236}">
                <a16:creationId xmlns:a16="http://schemas.microsoft.com/office/drawing/2014/main" id="{36B822CC-7DA9-4417-AA94-64CEB676F0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234" y="4219240"/>
            <a:ext cx="11301984" cy="949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id="{AFA01E88-71CC-4FF3-9E81-51E0C32B45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234" y="4390230"/>
            <a:ext cx="11303626" cy="2020536"/>
          </a:xfrm>
          <a:prstGeom prst="rect">
            <a:avLst/>
          </a:prstGeom>
          <a:solidFill>
            <a:schemeClr val="bg1"/>
          </a:solidFill>
          <a:ln w="6350" cmpd="sng">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 name="Content Placeholder 7">
            <a:extLst>
              <a:ext uri="{FF2B5EF4-FFF2-40B4-BE49-F238E27FC236}">
                <a16:creationId xmlns:a16="http://schemas.microsoft.com/office/drawing/2014/main" id="{43A8A778-F501-40A6-A6C4-E523392D074D}"/>
              </a:ext>
            </a:extLst>
          </p:cNvPr>
          <p:cNvSpPr>
            <a:spLocks noGrp="1"/>
          </p:cNvSpPr>
          <p:nvPr>
            <p:ph idx="1"/>
          </p:nvPr>
        </p:nvSpPr>
        <p:spPr>
          <a:xfrm>
            <a:off x="441140" y="4390230"/>
            <a:ext cx="11301984" cy="2020536"/>
          </a:xfrm>
          <a:gradFill>
            <a:gsLst>
              <a:gs pos="0">
                <a:srgbClr val="A568D2"/>
              </a:gs>
              <a:gs pos="48000">
                <a:schemeClr val="accent3">
                  <a:lumMod val="97000"/>
                  <a:lumOff val="3000"/>
                </a:schemeClr>
              </a:gs>
              <a:gs pos="100000">
                <a:schemeClr val="accent3">
                  <a:lumMod val="60000"/>
                  <a:lumOff val="40000"/>
                </a:schemeClr>
              </a:gs>
            </a:gsLst>
            <a:lin ang="16200000" scaled="1"/>
          </a:gradFill>
        </p:spPr>
        <p:txBody>
          <a:bodyPr>
            <a:normAutofit/>
          </a:bodyPr>
          <a:lstStyle/>
          <a:p>
            <a:pPr marL="0" indent="0">
              <a:buClr>
                <a:srgbClr val="5082BB"/>
              </a:buClr>
              <a:buNone/>
            </a:pPr>
            <a:r>
              <a:rPr kumimoji="0" lang="en-US" sz="7200" b="0" i="0" u="none" strike="noStrike" kern="1200" cap="all" spc="0" normalizeH="0" baseline="0" noProof="0" dirty="0">
                <a:ln>
                  <a:noFill/>
                </a:ln>
                <a:effectLst>
                  <a:outerShdw blurRad="50800" dist="50800" dir="5400000" algn="ctr" rotWithShape="0">
                    <a:schemeClr val="accent2"/>
                  </a:outerShdw>
                </a:effectLst>
                <a:uLnTx/>
                <a:uFillTx/>
                <a:latin typeface="Gill Sans MT" panose="020B0502020104020203"/>
                <a:ea typeface="+mj-ea"/>
                <a:cs typeface="+mj-cs"/>
              </a:rPr>
              <a:t>QUESTIONS?</a:t>
            </a:r>
            <a:endParaRPr lang="en-US" sz="7200" dirty="0">
              <a:effectLst>
                <a:outerShdw blurRad="50800" dist="50800" dir="5400000" algn="ctr" rotWithShape="0">
                  <a:schemeClr val="accent2"/>
                </a:outerShdw>
              </a:effectLst>
            </a:endParaRPr>
          </a:p>
        </p:txBody>
      </p:sp>
      <p:pic>
        <p:nvPicPr>
          <p:cNvPr id="4" name="Picture 3" descr="Logo&#10;&#10;Description automatically generated">
            <a:extLst>
              <a:ext uri="{FF2B5EF4-FFF2-40B4-BE49-F238E27FC236}">
                <a16:creationId xmlns:a16="http://schemas.microsoft.com/office/drawing/2014/main" id="{3EE1027C-339E-46A2-B6D7-114ED2DF0430}"/>
              </a:ext>
            </a:extLst>
          </p:cNvPr>
          <p:cNvPicPr>
            <a:picLocks noChangeAspect="1"/>
          </p:cNvPicPr>
          <p:nvPr/>
        </p:nvPicPr>
        <p:blipFill>
          <a:blip r:embed="rId4"/>
          <a:stretch>
            <a:fillRect/>
          </a:stretch>
        </p:blipFill>
        <p:spPr>
          <a:xfrm>
            <a:off x="10635950" y="6235962"/>
            <a:ext cx="1556050" cy="622038"/>
          </a:xfrm>
          <a:prstGeom prst="rect">
            <a:avLst/>
          </a:prstGeom>
        </p:spPr>
      </p:pic>
    </p:spTree>
    <p:extLst>
      <p:ext uri="{BB962C8B-B14F-4D97-AF65-F5344CB8AC3E}">
        <p14:creationId xmlns:p14="http://schemas.microsoft.com/office/powerpoint/2010/main" val="318561621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44" name="Rectangle 143">
            <a:extLst>
              <a:ext uri="{FF2B5EF4-FFF2-40B4-BE49-F238E27FC236}">
                <a16:creationId xmlns:a16="http://schemas.microsoft.com/office/drawing/2014/main" id="{A94E9B77-A24A-4879-AC16-8DC930AD21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5" name="Rectangle 144">
            <a:extLst>
              <a:ext uri="{FF2B5EF4-FFF2-40B4-BE49-F238E27FC236}">
                <a16:creationId xmlns:a16="http://schemas.microsoft.com/office/drawing/2014/main" id="{6CA37055-08E9-4FC6-909B-D66887E60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6" name="Rectangle 145">
            <a:extLst>
              <a:ext uri="{FF2B5EF4-FFF2-40B4-BE49-F238E27FC236}">
                <a16:creationId xmlns:a16="http://schemas.microsoft.com/office/drawing/2014/main" id="{849C8B35-87B0-40F5-9664-9C29A0D36E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7" name="Rectangle 146">
            <a:extLst>
              <a:ext uri="{FF2B5EF4-FFF2-40B4-BE49-F238E27FC236}">
                <a16:creationId xmlns:a16="http://schemas.microsoft.com/office/drawing/2014/main" id="{0C88BA7A-8734-4875-A572-8D0AA2A27B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8" name="Rectangle 147">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BDFB48-D580-584B-9977-E62460A3258A}"/>
              </a:ext>
            </a:extLst>
          </p:cNvPr>
          <p:cNvSpPr>
            <a:spLocks noGrp="1"/>
          </p:cNvSpPr>
          <p:nvPr>
            <p:ph type="title"/>
          </p:nvPr>
        </p:nvSpPr>
        <p:spPr>
          <a:xfrm>
            <a:off x="746228" y="1037967"/>
            <a:ext cx="3054091" cy="4709131"/>
          </a:xfrm>
        </p:spPr>
        <p:txBody>
          <a:bodyPr vert="horz" lIns="91440" tIns="45720" rIns="91440" bIns="45720" rtlCol="0" anchor="ctr">
            <a:normAutofit/>
          </a:bodyPr>
          <a:lstStyle/>
          <a:p>
            <a:r>
              <a:rPr lang="en-US">
                <a:solidFill>
                  <a:schemeClr val="accent1"/>
                </a:solidFill>
              </a:rPr>
              <a:t>CCAR Vision &amp; Mission</a:t>
            </a:r>
          </a:p>
        </p:txBody>
      </p:sp>
      <p:sp>
        <p:nvSpPr>
          <p:cNvPr id="149" name="Rectangle 148">
            <a:extLst>
              <a:ext uri="{FF2B5EF4-FFF2-40B4-BE49-F238E27FC236}">
                <a16:creationId xmlns:a16="http://schemas.microsoft.com/office/drawing/2014/main" id="{DFEE959E-BF10-4204-9556-D1707088D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0" name="Rectangle 149">
            <a:extLst>
              <a:ext uri="{FF2B5EF4-FFF2-40B4-BE49-F238E27FC236}">
                <a16:creationId xmlns:a16="http://schemas.microsoft.com/office/drawing/2014/main" id="{DDD17B6A-CB37-4005-9681-A20AFCDC7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1" name="Rectangle 150">
            <a:extLst>
              <a:ext uri="{FF2B5EF4-FFF2-40B4-BE49-F238E27FC236}">
                <a16:creationId xmlns:a16="http://schemas.microsoft.com/office/drawing/2014/main" id="{3B7BBDE9-DAED-40B0-A640-503C918D1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2" name="Rectangle 151">
            <a:extLst>
              <a:ext uri="{FF2B5EF4-FFF2-40B4-BE49-F238E27FC236}">
                <a16:creationId xmlns:a16="http://schemas.microsoft.com/office/drawing/2014/main" id="{7BC7EA7B-802E-41F4-8926-C4475287A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0" name="Picture 9" descr="Logo&#10;&#10;Description automatically generated">
            <a:extLst>
              <a:ext uri="{FF2B5EF4-FFF2-40B4-BE49-F238E27FC236}">
                <a16:creationId xmlns:a16="http://schemas.microsoft.com/office/drawing/2014/main" id="{B733C873-10CF-4B79-B2BC-A01AE4CE6119}"/>
              </a:ext>
            </a:extLst>
          </p:cNvPr>
          <p:cNvPicPr>
            <a:picLocks noChangeAspect="1"/>
          </p:cNvPicPr>
          <p:nvPr/>
        </p:nvPicPr>
        <p:blipFill>
          <a:blip r:embed="rId3"/>
          <a:stretch>
            <a:fillRect/>
          </a:stretch>
        </p:blipFill>
        <p:spPr>
          <a:xfrm>
            <a:off x="10616339" y="6162312"/>
            <a:ext cx="1455056" cy="622038"/>
          </a:xfrm>
          <a:prstGeom prst="rect">
            <a:avLst/>
          </a:prstGeom>
        </p:spPr>
      </p:pic>
      <p:graphicFrame>
        <p:nvGraphicFramePr>
          <p:cNvPr id="153" name="Content Placeholder 2">
            <a:extLst>
              <a:ext uri="{FF2B5EF4-FFF2-40B4-BE49-F238E27FC236}">
                <a16:creationId xmlns:a16="http://schemas.microsoft.com/office/drawing/2014/main" id="{45CD053E-790A-1BC2-DA5A-0FFA79921517}"/>
              </a:ext>
            </a:extLst>
          </p:cNvPr>
          <p:cNvGraphicFramePr>
            <a:graphicFrameLocks noGrp="1"/>
          </p:cNvGraphicFramePr>
          <p:nvPr>
            <p:ph sz="half" idx="1"/>
            <p:extLst>
              <p:ext uri="{D42A27DB-BD31-4B8C-83A1-F6EECF244321}">
                <p14:modId xmlns:p14="http://schemas.microsoft.com/office/powerpoint/2010/main" val="1992903367"/>
              </p:ext>
            </p:extLst>
          </p:nvPr>
        </p:nvGraphicFramePr>
        <p:xfrm>
          <a:off x="4598438" y="1037967"/>
          <a:ext cx="7012370" cy="47091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385098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568D2"/>
        </a:solidFill>
        <a:effectLst/>
      </p:bgPr>
    </p:bg>
    <p:spTree>
      <p:nvGrpSpPr>
        <p:cNvPr id="1" name="">
          <a:extLst>
            <a:ext uri="{FF2B5EF4-FFF2-40B4-BE49-F238E27FC236}">
              <a16:creationId xmlns:a16="http://schemas.microsoft.com/office/drawing/2014/main" id="{D71AF174-CB1F-35F0-BC04-C6DFAA1E26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3C3118-1D93-F039-796B-4AF3D8BFB4D0}"/>
              </a:ext>
            </a:extLst>
          </p:cNvPr>
          <p:cNvSpPr>
            <a:spLocks noGrp="1"/>
          </p:cNvSpPr>
          <p:nvPr>
            <p:ph type="title"/>
          </p:nvPr>
        </p:nvSpPr>
        <p:spPr>
          <a:xfrm>
            <a:off x="581192" y="702156"/>
            <a:ext cx="11029616" cy="1013800"/>
          </a:xfrm>
          <a:solidFill>
            <a:schemeClr val="accent3">
              <a:lumMod val="75000"/>
            </a:schemeClr>
          </a:solidFill>
        </p:spPr>
        <p:style>
          <a:lnRef idx="2">
            <a:schemeClr val="accent2"/>
          </a:lnRef>
          <a:fillRef idx="1">
            <a:schemeClr val="lt1"/>
          </a:fillRef>
          <a:effectRef idx="0">
            <a:schemeClr val="accent2"/>
          </a:effectRef>
          <a:fontRef idx="minor">
            <a:schemeClr val="dk1"/>
          </a:fontRef>
        </p:style>
        <p:txBody>
          <a:bodyPr>
            <a:normAutofit/>
          </a:bodyPr>
          <a:lstStyle/>
          <a:p>
            <a:r>
              <a:rPr lang="en-US" b="1" dirty="0">
                <a:solidFill>
                  <a:srgbClr val="FFFEFF"/>
                </a:solidFill>
              </a:rPr>
              <a:t>The Young People and Family Services Program (YPFS) Mission and vision statement</a:t>
            </a:r>
          </a:p>
        </p:txBody>
      </p:sp>
      <p:pic>
        <p:nvPicPr>
          <p:cNvPr id="4" name="Picture 3" descr="Logo&#10;&#10;Description automatically generated">
            <a:extLst>
              <a:ext uri="{FF2B5EF4-FFF2-40B4-BE49-F238E27FC236}">
                <a16:creationId xmlns:a16="http://schemas.microsoft.com/office/drawing/2014/main" id="{239C6636-DA99-B957-97DD-1024B98D5F64}"/>
              </a:ext>
            </a:extLst>
          </p:cNvPr>
          <p:cNvPicPr>
            <a:picLocks noChangeAspect="1"/>
          </p:cNvPicPr>
          <p:nvPr/>
        </p:nvPicPr>
        <p:blipFill>
          <a:blip r:embed="rId2"/>
          <a:stretch>
            <a:fillRect/>
          </a:stretch>
        </p:blipFill>
        <p:spPr>
          <a:xfrm>
            <a:off x="10616339" y="6162312"/>
            <a:ext cx="1455056" cy="622038"/>
          </a:xfrm>
          <a:prstGeom prst="rect">
            <a:avLst/>
          </a:prstGeom>
        </p:spPr>
      </p:pic>
      <p:graphicFrame>
        <p:nvGraphicFramePr>
          <p:cNvPr id="38" name="Content Placeholder 2">
            <a:extLst>
              <a:ext uri="{FF2B5EF4-FFF2-40B4-BE49-F238E27FC236}">
                <a16:creationId xmlns:a16="http://schemas.microsoft.com/office/drawing/2014/main" id="{1F2190C7-C6EF-F220-6A4E-890552F8E484}"/>
              </a:ext>
            </a:extLst>
          </p:cNvPr>
          <p:cNvGraphicFramePr>
            <a:graphicFrameLocks noGrp="1"/>
          </p:cNvGraphicFramePr>
          <p:nvPr>
            <p:ph idx="1"/>
            <p:extLst>
              <p:ext uri="{D42A27DB-BD31-4B8C-83A1-F6EECF244321}">
                <p14:modId xmlns:p14="http://schemas.microsoft.com/office/powerpoint/2010/main" val="3738930624"/>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006367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78CCA-1584-4575-993B-E285CB76B32C}"/>
              </a:ext>
            </a:extLst>
          </p:cNvPr>
          <p:cNvSpPr>
            <a:spLocks noGrp="1"/>
          </p:cNvSpPr>
          <p:nvPr>
            <p:ph type="title"/>
          </p:nvPr>
        </p:nvSpPr>
        <p:spPr>
          <a:xfrm>
            <a:off x="581192" y="702156"/>
            <a:ext cx="11029616" cy="1013800"/>
          </a:xfrm>
        </p:spPr>
        <p:txBody>
          <a:bodyPr>
            <a:normAutofit/>
          </a:bodyPr>
          <a:lstStyle/>
          <a:p>
            <a:r>
              <a:rPr lang="en-US"/>
              <a:t>Foundational principles</a:t>
            </a:r>
            <a:endParaRPr lang="en-US" dirty="0"/>
          </a:p>
        </p:txBody>
      </p:sp>
      <p:sp>
        <p:nvSpPr>
          <p:cNvPr id="20" name="Rectangle 19">
            <a:extLst>
              <a:ext uri="{FF2B5EF4-FFF2-40B4-BE49-F238E27FC236}">
                <a16:creationId xmlns:a16="http://schemas.microsoft.com/office/drawing/2014/main" id="{054F317B-4EA9-4C94-9EF8-020431E397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E7F0B04F-9887-478F-B1F0-5B28D467D1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2180496"/>
            <a:ext cx="3703320"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Open Hand with Plant">
            <a:extLst>
              <a:ext uri="{FF2B5EF4-FFF2-40B4-BE49-F238E27FC236}">
                <a16:creationId xmlns:a16="http://schemas.microsoft.com/office/drawing/2014/main" id="{CF2ACA00-C0A9-B755-EFE2-67029F957A8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7225" y="2533078"/>
            <a:ext cx="3305175" cy="3305175"/>
          </a:xfrm>
          <a:prstGeom prst="rect">
            <a:avLst/>
          </a:prstGeom>
        </p:spPr>
      </p:pic>
      <p:pic>
        <p:nvPicPr>
          <p:cNvPr id="5" name="Picture 4" descr="Logo&#10;&#10;Description automatically generated">
            <a:extLst>
              <a:ext uri="{FF2B5EF4-FFF2-40B4-BE49-F238E27FC236}">
                <a16:creationId xmlns:a16="http://schemas.microsoft.com/office/drawing/2014/main" id="{B069B426-A333-468E-9C9D-1FBD8890B6E4}"/>
              </a:ext>
            </a:extLst>
          </p:cNvPr>
          <p:cNvPicPr>
            <a:picLocks noChangeAspect="1"/>
          </p:cNvPicPr>
          <p:nvPr/>
        </p:nvPicPr>
        <p:blipFill>
          <a:blip r:embed="rId5"/>
          <a:stretch>
            <a:fillRect/>
          </a:stretch>
        </p:blipFill>
        <p:spPr>
          <a:xfrm>
            <a:off x="10616339" y="6162312"/>
            <a:ext cx="1455056" cy="622038"/>
          </a:xfrm>
          <a:prstGeom prst="rect">
            <a:avLst/>
          </a:prstGeom>
        </p:spPr>
      </p:pic>
      <p:graphicFrame>
        <p:nvGraphicFramePr>
          <p:cNvPr id="11" name="Content Placeholder 2">
            <a:extLst>
              <a:ext uri="{FF2B5EF4-FFF2-40B4-BE49-F238E27FC236}">
                <a16:creationId xmlns:a16="http://schemas.microsoft.com/office/drawing/2014/main" id="{203C9B53-E83A-9F96-41E6-91E12EE7FE03}"/>
              </a:ext>
            </a:extLst>
          </p:cNvPr>
          <p:cNvGraphicFramePr>
            <a:graphicFrameLocks noGrp="1"/>
          </p:cNvGraphicFramePr>
          <p:nvPr>
            <p:ph idx="1"/>
            <p:extLst>
              <p:ext uri="{D42A27DB-BD31-4B8C-83A1-F6EECF244321}">
                <p14:modId xmlns:p14="http://schemas.microsoft.com/office/powerpoint/2010/main" val="2675290047"/>
              </p:ext>
            </p:extLst>
          </p:nvPr>
        </p:nvGraphicFramePr>
        <p:xfrm>
          <a:off x="4505325" y="2180496"/>
          <a:ext cx="7105481" cy="404568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5493438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A568D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F1FCC8-C4F3-870B-6A64-4A93BA19D226}"/>
              </a:ext>
            </a:extLst>
          </p:cNvPr>
          <p:cNvSpPr>
            <a:spLocks noGrp="1"/>
          </p:cNvSpPr>
          <p:nvPr>
            <p:ph type="title"/>
          </p:nvPr>
        </p:nvSpPr>
        <p:spPr>
          <a:xfrm>
            <a:off x="581359" y="702156"/>
            <a:ext cx="11029616" cy="1013800"/>
          </a:xfrm>
        </p:spPr>
        <p:txBody>
          <a:bodyPr>
            <a:normAutofit/>
          </a:bodyPr>
          <a:lstStyle/>
          <a:p>
            <a:r>
              <a:rPr lang="en-US" dirty="0">
                <a:solidFill>
                  <a:srgbClr val="FFFEFF"/>
                </a:solidFill>
              </a:rPr>
              <a:t>How does CCAR support young people in recovery?</a:t>
            </a:r>
          </a:p>
        </p:txBody>
      </p:sp>
      <p:graphicFrame>
        <p:nvGraphicFramePr>
          <p:cNvPr id="18" name="Content Placeholder 5">
            <a:extLst>
              <a:ext uri="{FF2B5EF4-FFF2-40B4-BE49-F238E27FC236}">
                <a16:creationId xmlns:a16="http://schemas.microsoft.com/office/drawing/2014/main" id="{565AA1E8-1740-D536-C237-5D1D43ADAAEB}"/>
              </a:ext>
            </a:extLst>
          </p:cNvPr>
          <p:cNvGraphicFramePr>
            <a:graphicFrameLocks noGrp="1"/>
          </p:cNvGraphicFramePr>
          <p:nvPr>
            <p:ph idx="1"/>
            <p:extLst>
              <p:ext uri="{D42A27DB-BD31-4B8C-83A1-F6EECF244321}">
                <p14:modId xmlns:p14="http://schemas.microsoft.com/office/powerpoint/2010/main" val="3086664693"/>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Logo&#10;&#10;Description automatically generated">
            <a:extLst>
              <a:ext uri="{FF2B5EF4-FFF2-40B4-BE49-F238E27FC236}">
                <a16:creationId xmlns:a16="http://schemas.microsoft.com/office/drawing/2014/main" id="{525598C5-7343-7115-6098-F186FA3653F5}"/>
              </a:ext>
            </a:extLst>
          </p:cNvPr>
          <p:cNvPicPr>
            <a:picLocks noChangeAspect="1"/>
          </p:cNvPicPr>
          <p:nvPr/>
        </p:nvPicPr>
        <p:blipFill>
          <a:blip r:embed="rId8"/>
          <a:stretch>
            <a:fillRect/>
          </a:stretch>
        </p:blipFill>
        <p:spPr>
          <a:xfrm>
            <a:off x="10616339" y="6162312"/>
            <a:ext cx="1455056" cy="622038"/>
          </a:xfrm>
          <a:prstGeom prst="rect">
            <a:avLst/>
          </a:prstGeom>
        </p:spPr>
      </p:pic>
    </p:spTree>
    <p:extLst>
      <p:ext uri="{BB962C8B-B14F-4D97-AF65-F5344CB8AC3E}">
        <p14:creationId xmlns:p14="http://schemas.microsoft.com/office/powerpoint/2010/main" val="875136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39000">
              <a:schemeClr val="accent3">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3FF8F-91E0-F5C3-DF7E-6C46934665F7}"/>
              </a:ext>
            </a:extLst>
          </p:cNvPr>
          <p:cNvSpPr>
            <a:spLocks noGrp="1"/>
          </p:cNvSpPr>
          <p:nvPr>
            <p:ph type="title"/>
          </p:nvPr>
        </p:nvSpPr>
        <p:spPr>
          <a:xfrm>
            <a:off x="446534" y="589277"/>
            <a:ext cx="11317376" cy="1229249"/>
          </a:xfrm>
          <a:noFill/>
        </p:spPr>
        <p:style>
          <a:lnRef idx="2">
            <a:schemeClr val="accent2"/>
          </a:lnRef>
          <a:fillRef idx="1">
            <a:schemeClr val="lt1"/>
          </a:fillRef>
          <a:effectRef idx="0">
            <a:schemeClr val="accent2"/>
          </a:effectRef>
          <a:fontRef idx="minor">
            <a:schemeClr val="dk1"/>
          </a:fontRef>
        </p:style>
        <p:txBody>
          <a:bodyPr anchor="t">
            <a:normAutofit/>
          </a:bodyPr>
          <a:lstStyle/>
          <a:p>
            <a:r>
              <a:rPr lang="en-US" b="1" dirty="0">
                <a:solidFill>
                  <a:schemeClr val="accent2"/>
                </a:solidFill>
              </a:rPr>
              <a:t>The Young People and Family Services Program (YPFS) follows the CCAR recovery coach model</a:t>
            </a:r>
          </a:p>
        </p:txBody>
      </p:sp>
      <p:sp>
        <p:nvSpPr>
          <p:cNvPr id="34" name="Content Placeholder 2">
            <a:extLst>
              <a:ext uri="{FF2B5EF4-FFF2-40B4-BE49-F238E27FC236}">
                <a16:creationId xmlns:a16="http://schemas.microsoft.com/office/drawing/2014/main" id="{A7359325-AC0E-FED1-08A2-6ED90B15BC84}"/>
              </a:ext>
            </a:extLst>
          </p:cNvPr>
          <p:cNvSpPr>
            <a:spLocks noGrp="1"/>
          </p:cNvSpPr>
          <p:nvPr>
            <p:ph idx="1"/>
          </p:nvPr>
        </p:nvSpPr>
        <p:spPr>
          <a:xfrm>
            <a:off x="6400800" y="2008584"/>
            <a:ext cx="5210007" cy="4157222"/>
          </a:xfrm>
          <a:ln w="57150">
            <a:noFill/>
          </a:ln>
        </p:spPr>
        <p:txBody>
          <a:bodyPr anchor="t">
            <a:normAutofit fontScale="92500" lnSpcReduction="10000"/>
          </a:bodyPr>
          <a:lstStyle/>
          <a:p>
            <a:pPr marL="285750" indent="-285750">
              <a:lnSpc>
                <a:spcPct val="90000"/>
              </a:lnSpc>
              <a:buFont typeface="Arial" panose="020B0604020202020204" pitchFamily="34" charset="0"/>
              <a:buChar char="•"/>
            </a:pPr>
            <a:r>
              <a:rPr lang="en-US" dirty="0">
                <a:latin typeface="Georgia" panose="02040502050405020303" pitchFamily="18" charset="0"/>
              </a:rPr>
              <a:t>Research shows </a:t>
            </a:r>
            <a:r>
              <a:rPr lang="en-US" b="1" i="1" dirty="0">
                <a:latin typeface="Georgia" panose="02040502050405020303" pitchFamily="18" charset="0"/>
              </a:rPr>
              <a:t>trained peers</a:t>
            </a:r>
            <a:r>
              <a:rPr lang="en-US" dirty="0">
                <a:latin typeface="Georgia" panose="02040502050405020303" pitchFamily="18" charset="0"/>
              </a:rPr>
              <a:t> with shared experiences have a higher success rate at engaging individuals in need of help.</a:t>
            </a:r>
          </a:p>
          <a:p>
            <a:pPr marL="285750" lvl="0" indent="-285750">
              <a:lnSpc>
                <a:spcPct val="90000"/>
              </a:lnSpc>
              <a:buFont typeface="Arial" panose="020B0604020202020204" pitchFamily="34" charset="0"/>
              <a:buChar char="•"/>
            </a:pPr>
            <a:r>
              <a:rPr lang="en-US" dirty="0">
                <a:latin typeface="Georgia" panose="02040502050405020303" pitchFamily="18" charset="0"/>
              </a:rPr>
              <a:t>Work with people affected by substance use disorders/ co-occurring</a:t>
            </a:r>
          </a:p>
          <a:p>
            <a:pPr marL="285750" indent="-285750">
              <a:lnSpc>
                <a:spcPct val="90000"/>
              </a:lnSpc>
              <a:buFont typeface="Arial" panose="020B0604020202020204" pitchFamily="34" charset="0"/>
              <a:buChar char="•"/>
            </a:pPr>
            <a:r>
              <a:rPr lang="en-US" dirty="0">
                <a:latin typeface="Georgia" panose="02040502050405020303" pitchFamily="18" charset="0"/>
              </a:rPr>
              <a:t>Coaches don’t diagnose or treat addiction.</a:t>
            </a:r>
          </a:p>
          <a:p>
            <a:pPr marL="285750" indent="-285750">
              <a:lnSpc>
                <a:spcPct val="90000"/>
              </a:lnSpc>
              <a:buFont typeface="Arial" panose="020B0604020202020204" pitchFamily="34" charset="0"/>
              <a:buChar char="•"/>
            </a:pPr>
            <a:r>
              <a:rPr lang="en-US" dirty="0">
                <a:latin typeface="Georgia" panose="02040502050405020303" pitchFamily="18" charset="0"/>
              </a:rPr>
              <a:t>Focus on the future; they do not explore past feelings or trauma. </a:t>
            </a:r>
          </a:p>
          <a:p>
            <a:pPr marL="285750" indent="-285750">
              <a:lnSpc>
                <a:spcPct val="90000"/>
              </a:lnSpc>
              <a:buFont typeface="Arial" panose="020B0604020202020204" pitchFamily="34" charset="0"/>
              <a:buChar char="•"/>
            </a:pPr>
            <a:r>
              <a:rPr lang="en-US" dirty="0">
                <a:latin typeface="Georgia" panose="02040502050405020303" pitchFamily="18" charset="0"/>
              </a:rPr>
              <a:t>Help with decision making, plans towards recovery that will improve lives, one step at a time.</a:t>
            </a:r>
          </a:p>
          <a:p>
            <a:pPr marL="285750" indent="-285750">
              <a:lnSpc>
                <a:spcPct val="90000"/>
              </a:lnSpc>
              <a:buFont typeface="Arial" panose="020B0604020202020204" pitchFamily="34" charset="0"/>
              <a:buChar char="•"/>
            </a:pPr>
            <a:r>
              <a:rPr lang="en-US" dirty="0">
                <a:latin typeface="Georgia" panose="02040502050405020303" pitchFamily="18" charset="0"/>
              </a:rPr>
              <a:t>Provide support in following through.</a:t>
            </a:r>
          </a:p>
          <a:p>
            <a:pPr marL="285750" lvl="0" indent="-285750">
              <a:lnSpc>
                <a:spcPct val="90000"/>
              </a:lnSpc>
              <a:buFont typeface="Arial" panose="020B0604020202020204" pitchFamily="34" charset="0"/>
              <a:buChar char="•"/>
            </a:pPr>
            <a:r>
              <a:rPr lang="en-US" dirty="0">
                <a:latin typeface="Georgia" panose="02040502050405020303" pitchFamily="18" charset="0"/>
              </a:rPr>
              <a:t>Knowledgeable about “multiple pathways” of recovery and local resources</a:t>
            </a:r>
          </a:p>
          <a:p>
            <a:pPr>
              <a:lnSpc>
                <a:spcPct val="90000"/>
              </a:lnSpc>
            </a:pPr>
            <a:endParaRPr lang="en-US" sz="1600" dirty="0"/>
          </a:p>
        </p:txBody>
      </p:sp>
      <p:pic>
        <p:nvPicPr>
          <p:cNvPr id="4" name="Picture 3" descr="Logo&#10;&#10;Description automatically generated">
            <a:extLst>
              <a:ext uri="{FF2B5EF4-FFF2-40B4-BE49-F238E27FC236}">
                <a16:creationId xmlns:a16="http://schemas.microsoft.com/office/drawing/2014/main" id="{87BD9934-CFCC-52C8-F26C-17EEAC0C05B5}"/>
              </a:ext>
            </a:extLst>
          </p:cNvPr>
          <p:cNvPicPr>
            <a:picLocks noChangeAspect="1"/>
          </p:cNvPicPr>
          <p:nvPr/>
        </p:nvPicPr>
        <p:blipFill>
          <a:blip r:embed="rId2"/>
          <a:stretch>
            <a:fillRect/>
          </a:stretch>
        </p:blipFill>
        <p:spPr>
          <a:xfrm>
            <a:off x="10616339" y="6162312"/>
            <a:ext cx="1455056" cy="622038"/>
          </a:xfrm>
          <a:prstGeom prst="rect">
            <a:avLst/>
          </a:prstGeom>
        </p:spPr>
      </p:pic>
    </p:spTree>
    <p:extLst>
      <p:ext uri="{BB962C8B-B14F-4D97-AF65-F5344CB8AC3E}">
        <p14:creationId xmlns:p14="http://schemas.microsoft.com/office/powerpoint/2010/main" val="24709191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A626D-0DD0-3155-0F3C-2717A93912A3}"/>
              </a:ext>
            </a:extLst>
          </p:cNvPr>
          <p:cNvSpPr>
            <a:spLocks noGrp="1"/>
          </p:cNvSpPr>
          <p:nvPr>
            <p:ph type="title"/>
          </p:nvPr>
        </p:nvSpPr>
        <p:spPr/>
        <p:txBody>
          <a:bodyPr>
            <a:normAutofit/>
          </a:bodyPr>
          <a:lstStyle/>
          <a:p>
            <a:r>
              <a:rPr lang="en-US" dirty="0">
                <a:solidFill>
                  <a:srgbClr val="FFFEFF"/>
                </a:solidFill>
              </a:rPr>
              <a:t>Young people and family services (YPFS)</a:t>
            </a:r>
          </a:p>
        </p:txBody>
      </p:sp>
      <p:graphicFrame>
        <p:nvGraphicFramePr>
          <p:cNvPr id="15" name="Content Placeholder 2">
            <a:extLst>
              <a:ext uri="{FF2B5EF4-FFF2-40B4-BE49-F238E27FC236}">
                <a16:creationId xmlns:a16="http://schemas.microsoft.com/office/drawing/2014/main" id="{1ED0B643-2D63-33E5-F598-AFC3D3267588}"/>
              </a:ext>
            </a:extLst>
          </p:cNvPr>
          <p:cNvGraphicFramePr>
            <a:graphicFrameLocks noGrp="1"/>
          </p:cNvGraphicFramePr>
          <p:nvPr>
            <p:ph idx="1"/>
            <p:extLst>
              <p:ext uri="{D42A27DB-BD31-4B8C-83A1-F6EECF244321}">
                <p14:modId xmlns:p14="http://schemas.microsoft.com/office/powerpoint/2010/main" val="3757563352"/>
              </p:ext>
            </p:extLst>
          </p:nvPr>
        </p:nvGraphicFramePr>
        <p:xfrm>
          <a:off x="581025" y="1937657"/>
          <a:ext cx="11029950" cy="39218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Logo&#10;&#10;Description automatically generated">
            <a:extLst>
              <a:ext uri="{FF2B5EF4-FFF2-40B4-BE49-F238E27FC236}">
                <a16:creationId xmlns:a16="http://schemas.microsoft.com/office/drawing/2014/main" id="{3E1E4388-9705-DEF1-E4C2-FEBBE2D70327}"/>
              </a:ext>
            </a:extLst>
          </p:cNvPr>
          <p:cNvPicPr>
            <a:picLocks noChangeAspect="1"/>
          </p:cNvPicPr>
          <p:nvPr/>
        </p:nvPicPr>
        <p:blipFill>
          <a:blip r:embed="rId8"/>
          <a:stretch>
            <a:fillRect/>
          </a:stretch>
        </p:blipFill>
        <p:spPr>
          <a:xfrm>
            <a:off x="10616339" y="6162312"/>
            <a:ext cx="1455056" cy="622038"/>
          </a:xfrm>
          <a:prstGeom prst="rect">
            <a:avLst/>
          </a:prstGeom>
        </p:spPr>
      </p:pic>
    </p:spTree>
    <p:extLst>
      <p:ext uri="{BB962C8B-B14F-4D97-AF65-F5344CB8AC3E}">
        <p14:creationId xmlns:p14="http://schemas.microsoft.com/office/powerpoint/2010/main" val="544148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EBEE4-837B-48CD-A04A-C0E0C1031639}"/>
              </a:ext>
            </a:extLst>
          </p:cNvPr>
          <p:cNvSpPr>
            <a:spLocks noGrp="1"/>
          </p:cNvSpPr>
          <p:nvPr>
            <p:ph type="title"/>
          </p:nvPr>
        </p:nvSpPr>
        <p:spPr>
          <a:xfrm>
            <a:off x="743091" y="2821926"/>
            <a:ext cx="3412067" cy="897047"/>
          </a:xfrm>
        </p:spPr>
        <p:txBody>
          <a:bodyPr anchor="ctr">
            <a:normAutofit/>
          </a:bodyPr>
          <a:lstStyle/>
          <a:p>
            <a:r>
              <a:rPr lang="en-US" b="1" dirty="0">
                <a:solidFill>
                  <a:schemeClr val="accent2"/>
                </a:solidFill>
              </a:rPr>
              <a:t>Atmosphere</a:t>
            </a:r>
          </a:p>
        </p:txBody>
      </p:sp>
      <p:sp>
        <p:nvSpPr>
          <p:cNvPr id="3" name="Content Placeholder 2">
            <a:extLst>
              <a:ext uri="{FF2B5EF4-FFF2-40B4-BE49-F238E27FC236}">
                <a16:creationId xmlns:a16="http://schemas.microsoft.com/office/drawing/2014/main" id="{9DE88BAC-6480-42E4-8083-78E7B8BA4F4B}"/>
              </a:ext>
            </a:extLst>
          </p:cNvPr>
          <p:cNvSpPr>
            <a:spLocks noGrp="1"/>
          </p:cNvSpPr>
          <p:nvPr>
            <p:ph idx="1"/>
          </p:nvPr>
        </p:nvSpPr>
        <p:spPr>
          <a:xfrm>
            <a:off x="344384" y="3669475"/>
            <a:ext cx="3919230" cy="2789500"/>
          </a:xfrm>
        </p:spPr>
        <p:txBody>
          <a:bodyPr>
            <a:normAutofit fontScale="70000" lnSpcReduction="20000"/>
          </a:bodyPr>
          <a:lstStyle/>
          <a:p>
            <a:pPr>
              <a:lnSpc>
                <a:spcPct val="90000"/>
              </a:lnSpc>
              <a:buClr>
                <a:srgbClr val="EA70D1"/>
              </a:buClr>
              <a:buFont typeface="Courier New" panose="02070309020205020404" pitchFamily="49" charset="0"/>
              <a:buChar char="o"/>
            </a:pPr>
            <a:endParaRPr lang="en-US" sz="800" dirty="0">
              <a:solidFill>
                <a:srgbClr val="FFFFFF"/>
              </a:solidFill>
            </a:endParaRPr>
          </a:p>
          <a:p>
            <a:pPr>
              <a:lnSpc>
                <a:spcPct val="90000"/>
              </a:lnSpc>
              <a:buClr>
                <a:srgbClr val="EA70D1"/>
              </a:buClr>
              <a:buFont typeface="Courier New" panose="02070309020205020404" pitchFamily="49" charset="0"/>
              <a:buChar char="o"/>
            </a:pPr>
            <a:endParaRPr lang="en-US" sz="800" dirty="0">
              <a:solidFill>
                <a:srgbClr val="FFFFFF"/>
              </a:solidFill>
            </a:endParaRPr>
          </a:p>
          <a:p>
            <a:pPr>
              <a:lnSpc>
                <a:spcPct val="90000"/>
              </a:lnSpc>
              <a:buClr>
                <a:srgbClr val="EA70D1"/>
              </a:buClr>
            </a:pPr>
            <a:r>
              <a:rPr lang="en-US" dirty="0">
                <a:solidFill>
                  <a:srgbClr val="FFFFFF"/>
                </a:solidFill>
                <a:latin typeface="Georgia" panose="02040502050405020303" pitchFamily="18" charset="0"/>
              </a:rPr>
              <a:t>Place of belonging</a:t>
            </a:r>
          </a:p>
          <a:p>
            <a:pPr>
              <a:lnSpc>
                <a:spcPct val="90000"/>
              </a:lnSpc>
              <a:buClr>
                <a:srgbClr val="EA70D1"/>
              </a:buClr>
            </a:pPr>
            <a:r>
              <a:rPr lang="en-US" dirty="0">
                <a:solidFill>
                  <a:srgbClr val="FFFFFF"/>
                </a:solidFill>
                <a:latin typeface="Georgia" panose="02040502050405020303" pitchFamily="18" charset="0"/>
              </a:rPr>
              <a:t>Inclusion</a:t>
            </a:r>
          </a:p>
          <a:p>
            <a:pPr>
              <a:lnSpc>
                <a:spcPct val="90000"/>
              </a:lnSpc>
              <a:buClr>
                <a:srgbClr val="EA70D1"/>
              </a:buClr>
            </a:pPr>
            <a:r>
              <a:rPr lang="en-US" dirty="0">
                <a:solidFill>
                  <a:srgbClr val="FFFFFF"/>
                </a:solidFill>
                <a:latin typeface="Georgia" panose="02040502050405020303" pitchFamily="18" charset="0"/>
              </a:rPr>
              <a:t>New Beginning/Second Chance</a:t>
            </a:r>
          </a:p>
          <a:p>
            <a:pPr>
              <a:lnSpc>
                <a:spcPct val="90000"/>
              </a:lnSpc>
              <a:buClr>
                <a:srgbClr val="EA70D1"/>
              </a:buClr>
            </a:pPr>
            <a:r>
              <a:rPr lang="en-US" dirty="0">
                <a:solidFill>
                  <a:srgbClr val="FFFFFF"/>
                </a:solidFill>
                <a:latin typeface="Georgia" panose="02040502050405020303" pitchFamily="18" charset="0"/>
              </a:rPr>
              <a:t>Supportive</a:t>
            </a:r>
          </a:p>
          <a:p>
            <a:pPr>
              <a:lnSpc>
                <a:spcPct val="90000"/>
              </a:lnSpc>
              <a:buClr>
                <a:srgbClr val="EA70D1"/>
              </a:buClr>
            </a:pPr>
            <a:r>
              <a:rPr lang="en-US" dirty="0">
                <a:solidFill>
                  <a:srgbClr val="FFFFFF"/>
                </a:solidFill>
                <a:latin typeface="Georgia" panose="02040502050405020303" pitchFamily="18" charset="0"/>
              </a:rPr>
              <a:t>Hope</a:t>
            </a:r>
          </a:p>
          <a:p>
            <a:pPr>
              <a:lnSpc>
                <a:spcPct val="90000"/>
              </a:lnSpc>
              <a:buClr>
                <a:srgbClr val="EA70D1"/>
              </a:buClr>
            </a:pPr>
            <a:r>
              <a:rPr lang="en-US" dirty="0">
                <a:solidFill>
                  <a:srgbClr val="FFFFFF"/>
                </a:solidFill>
                <a:latin typeface="Georgia" panose="02040502050405020303" pitchFamily="18" charset="0"/>
              </a:rPr>
              <a:t>Healing</a:t>
            </a:r>
          </a:p>
          <a:p>
            <a:pPr>
              <a:lnSpc>
                <a:spcPct val="90000"/>
              </a:lnSpc>
              <a:buClr>
                <a:srgbClr val="EA70D1"/>
              </a:buClr>
            </a:pPr>
            <a:r>
              <a:rPr lang="en-US" dirty="0">
                <a:solidFill>
                  <a:srgbClr val="FFFFFF"/>
                </a:solidFill>
                <a:latin typeface="Georgia" panose="02040502050405020303" pitchFamily="18" charset="0"/>
              </a:rPr>
              <a:t>Faith</a:t>
            </a:r>
          </a:p>
          <a:p>
            <a:pPr>
              <a:lnSpc>
                <a:spcPct val="90000"/>
              </a:lnSpc>
              <a:buClr>
                <a:srgbClr val="EA70D1"/>
              </a:buClr>
            </a:pPr>
            <a:r>
              <a:rPr lang="en-US" dirty="0">
                <a:solidFill>
                  <a:srgbClr val="FFFFFF"/>
                </a:solidFill>
                <a:latin typeface="Georgia" panose="02040502050405020303" pitchFamily="18" charset="0"/>
              </a:rPr>
              <a:t>Positive</a:t>
            </a:r>
          </a:p>
          <a:p>
            <a:pPr marL="0" indent="0">
              <a:lnSpc>
                <a:spcPct val="90000"/>
              </a:lnSpc>
              <a:buClr>
                <a:srgbClr val="EA70D1"/>
              </a:buClr>
              <a:buNone/>
            </a:pPr>
            <a:r>
              <a:rPr lang="en-US" b="1" i="1" dirty="0">
                <a:solidFill>
                  <a:srgbClr val="FFFFFF"/>
                </a:solidFill>
                <a:latin typeface="Georgia" panose="02040502050405020303" pitchFamily="18" charset="0"/>
              </a:rPr>
              <a:t>LOVE</a:t>
            </a:r>
          </a:p>
          <a:p>
            <a:pPr>
              <a:lnSpc>
                <a:spcPct val="90000"/>
              </a:lnSpc>
              <a:buClr>
                <a:srgbClr val="EA70D1"/>
              </a:buClr>
            </a:pPr>
            <a:endParaRPr lang="en-US" sz="800" dirty="0">
              <a:solidFill>
                <a:srgbClr val="FFFFFF"/>
              </a:solidFill>
            </a:endParaRPr>
          </a:p>
          <a:p>
            <a:pPr>
              <a:lnSpc>
                <a:spcPct val="90000"/>
              </a:lnSpc>
              <a:buClr>
                <a:srgbClr val="EA70D1"/>
              </a:buClr>
            </a:pPr>
            <a:endParaRPr lang="en-US" sz="800" dirty="0">
              <a:solidFill>
                <a:srgbClr val="FFFFFF"/>
              </a:solidFill>
            </a:endParaRPr>
          </a:p>
          <a:p>
            <a:pPr>
              <a:lnSpc>
                <a:spcPct val="90000"/>
              </a:lnSpc>
              <a:buClr>
                <a:srgbClr val="EA70D1"/>
              </a:buClr>
            </a:pPr>
            <a:endParaRPr lang="en-US" sz="800" dirty="0">
              <a:solidFill>
                <a:srgbClr val="FFFFFF"/>
              </a:solidFill>
            </a:endParaRPr>
          </a:p>
          <a:p>
            <a:pPr>
              <a:lnSpc>
                <a:spcPct val="90000"/>
              </a:lnSpc>
              <a:buClr>
                <a:srgbClr val="EA70D1"/>
              </a:buClr>
            </a:pPr>
            <a:endParaRPr lang="en-US" sz="800" dirty="0">
              <a:solidFill>
                <a:srgbClr val="FFFFFF"/>
              </a:solidFill>
            </a:endParaRPr>
          </a:p>
          <a:p>
            <a:pPr>
              <a:lnSpc>
                <a:spcPct val="90000"/>
              </a:lnSpc>
              <a:buClr>
                <a:srgbClr val="EA70D1"/>
              </a:buClr>
            </a:pPr>
            <a:endParaRPr lang="en-US" sz="800" dirty="0">
              <a:solidFill>
                <a:srgbClr val="FFFFFF"/>
              </a:solidFill>
            </a:endParaRPr>
          </a:p>
        </p:txBody>
      </p:sp>
      <p:sp>
        <p:nvSpPr>
          <p:cNvPr id="4" name="Slide Number Placeholder 3">
            <a:extLst>
              <a:ext uri="{FF2B5EF4-FFF2-40B4-BE49-F238E27FC236}">
                <a16:creationId xmlns:a16="http://schemas.microsoft.com/office/drawing/2014/main" id="{0B96D9FC-B294-4199-BFC7-6B36DBDDB6EC}"/>
              </a:ext>
            </a:extLst>
          </p:cNvPr>
          <p:cNvSpPr>
            <a:spLocks noGrp="1"/>
          </p:cNvSpPr>
          <p:nvPr>
            <p:ph type="sldNum" sz="quarter" idx="12"/>
          </p:nvPr>
        </p:nvSpPr>
        <p:spPr>
          <a:xfrm>
            <a:off x="3571460" y="6400800"/>
            <a:ext cx="427813" cy="320187"/>
          </a:xfrm>
        </p:spPr>
        <p:txBody>
          <a:bodyPr>
            <a:normAutofit/>
          </a:bodyPr>
          <a:lstStyle/>
          <a:p>
            <a:pPr>
              <a:spcAft>
                <a:spcPts val="600"/>
              </a:spcAft>
            </a:pPr>
            <a:r>
              <a:rPr lang="en-US">
                <a:solidFill>
                  <a:srgbClr val="EA70D1"/>
                </a:solidFill>
              </a:rPr>
              <a:t>6</a:t>
            </a:r>
          </a:p>
        </p:txBody>
      </p:sp>
      <p:pic>
        <p:nvPicPr>
          <p:cNvPr id="19" name="Graphic 18" descr="Group of men with solid fill">
            <a:extLst>
              <a:ext uri="{FF2B5EF4-FFF2-40B4-BE49-F238E27FC236}">
                <a16:creationId xmlns:a16="http://schemas.microsoft.com/office/drawing/2014/main" id="{A3A4AE94-F6E0-B24B-9CB9-C05C7E87FE5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4882" y="679341"/>
            <a:ext cx="2234317" cy="2234317"/>
          </a:xfrm>
          <a:prstGeom prst="rect">
            <a:avLst/>
          </a:prstGeom>
        </p:spPr>
      </p:pic>
      <p:pic>
        <p:nvPicPr>
          <p:cNvPr id="17" name="Graphic 16" descr="Renovation (House With Sparkles) with solid fill">
            <a:extLst>
              <a:ext uri="{FF2B5EF4-FFF2-40B4-BE49-F238E27FC236}">
                <a16:creationId xmlns:a16="http://schemas.microsoft.com/office/drawing/2014/main" id="{5ED58FBA-A6BC-6B43-8C17-812F3329171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29141" y="584760"/>
            <a:ext cx="2237166" cy="2237166"/>
          </a:xfrm>
          <a:prstGeom prst="rect">
            <a:avLst/>
          </a:prstGeom>
        </p:spPr>
      </p:pic>
      <p:pic>
        <p:nvPicPr>
          <p:cNvPr id="13" name="Graphic 12" descr="Heart with solid fill">
            <a:extLst>
              <a:ext uri="{FF2B5EF4-FFF2-40B4-BE49-F238E27FC236}">
                <a16:creationId xmlns:a16="http://schemas.microsoft.com/office/drawing/2014/main" id="{3DECAC63-A882-6F4A-8FDB-635779911B5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232857" y="2994839"/>
            <a:ext cx="3405961" cy="3405961"/>
          </a:xfrm>
          <a:prstGeom prst="rect">
            <a:avLst/>
          </a:prstGeom>
        </p:spPr>
      </p:pic>
      <p:pic>
        <p:nvPicPr>
          <p:cNvPr id="24" name="Picture 23">
            <a:extLst>
              <a:ext uri="{FF2B5EF4-FFF2-40B4-BE49-F238E27FC236}">
                <a16:creationId xmlns:a16="http://schemas.microsoft.com/office/drawing/2014/main" id="{896C16D8-1182-A1E8-C8F2-77FADBC8B6A1}"/>
              </a:ext>
            </a:extLst>
          </p:cNvPr>
          <p:cNvPicPr>
            <a:picLocks noChangeAspect="1"/>
          </p:cNvPicPr>
          <p:nvPr/>
        </p:nvPicPr>
        <p:blipFill>
          <a:blip r:embed="rId8"/>
          <a:srcRect/>
          <a:stretch/>
        </p:blipFill>
        <p:spPr>
          <a:xfrm>
            <a:off x="7794703" y="0"/>
            <a:ext cx="4396558" cy="6858000"/>
          </a:xfrm>
          <a:prstGeom prst="rect">
            <a:avLst/>
          </a:prstGeom>
        </p:spPr>
      </p:pic>
    </p:spTree>
    <p:extLst>
      <p:ext uri="{BB962C8B-B14F-4D97-AF65-F5344CB8AC3E}">
        <p14:creationId xmlns:p14="http://schemas.microsoft.com/office/powerpoint/2010/main" val="2822255864"/>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A568D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AE51F-FB05-3E0D-1717-6F98F8AD7BF5}"/>
              </a:ext>
            </a:extLst>
          </p:cNvPr>
          <p:cNvSpPr>
            <a:spLocks noGrp="1"/>
          </p:cNvSpPr>
          <p:nvPr>
            <p:ph type="title"/>
          </p:nvPr>
        </p:nvSpPr>
        <p:spPr/>
        <p:txBody>
          <a:bodyPr/>
          <a:lstStyle/>
          <a:p>
            <a:r>
              <a:rPr lang="en-US" dirty="0"/>
              <a:t>Young People and Family Services</a:t>
            </a:r>
            <a:br>
              <a:rPr lang="en-US" dirty="0"/>
            </a:br>
            <a:r>
              <a:rPr lang="en-US" sz="1400" dirty="0"/>
              <a:t>are embedded in each one of the CCAR recovery community centers. In-person services can be accessed at the following locations.</a:t>
            </a:r>
          </a:p>
        </p:txBody>
      </p:sp>
      <p:pic>
        <p:nvPicPr>
          <p:cNvPr id="4" name="Content Placeholder 3">
            <a:extLst>
              <a:ext uri="{FF2B5EF4-FFF2-40B4-BE49-F238E27FC236}">
                <a16:creationId xmlns:a16="http://schemas.microsoft.com/office/drawing/2014/main" id="{D253B643-BE87-5E0E-D452-3093915BD876}"/>
              </a:ext>
            </a:extLst>
          </p:cNvPr>
          <p:cNvPicPr>
            <a:picLocks noGrp="1" noChangeAspect="1"/>
          </p:cNvPicPr>
          <p:nvPr>
            <p:ph sz="half" idx="1"/>
          </p:nvPr>
        </p:nvPicPr>
        <p:blipFill>
          <a:blip r:embed="rId3"/>
          <a:stretch>
            <a:fillRect/>
          </a:stretch>
        </p:blipFill>
        <p:spPr>
          <a:xfrm>
            <a:off x="1123838" y="2618508"/>
            <a:ext cx="4337273" cy="2851297"/>
          </a:xfrm>
          <a:prstGeom prst="rect">
            <a:avLst/>
          </a:prstGeom>
          <a:solidFill>
            <a:srgbClr val="A568D2"/>
          </a:solidFill>
          <a:effectLst>
            <a:outerShdw blurRad="50800" dist="50800" dir="5400000" algn="ctr" rotWithShape="0">
              <a:schemeClr val="accent2"/>
            </a:outerShdw>
          </a:effectLst>
        </p:spPr>
      </p:pic>
      <p:graphicFrame>
        <p:nvGraphicFramePr>
          <p:cNvPr id="24" name="Content Placeholder 4">
            <a:extLst>
              <a:ext uri="{FF2B5EF4-FFF2-40B4-BE49-F238E27FC236}">
                <a16:creationId xmlns:a16="http://schemas.microsoft.com/office/drawing/2014/main" id="{10596545-CE55-61CC-5B1F-B1AD955BBEA0}"/>
              </a:ext>
            </a:extLst>
          </p:cNvPr>
          <p:cNvGraphicFramePr>
            <a:graphicFrameLocks noGrp="1"/>
          </p:cNvGraphicFramePr>
          <p:nvPr>
            <p:ph sz="half" idx="2"/>
            <p:extLst>
              <p:ext uri="{D42A27DB-BD31-4B8C-83A1-F6EECF244321}">
                <p14:modId xmlns:p14="http://schemas.microsoft.com/office/powerpoint/2010/main" val="1828136748"/>
              </p:ext>
            </p:extLst>
          </p:nvPr>
        </p:nvGraphicFramePr>
        <p:xfrm>
          <a:off x="6374130" y="2228002"/>
          <a:ext cx="5422392" cy="36330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Rectangle 5">
            <a:extLst>
              <a:ext uri="{FF2B5EF4-FFF2-40B4-BE49-F238E27FC236}">
                <a16:creationId xmlns:a16="http://schemas.microsoft.com/office/drawing/2014/main" id="{9364C90A-65DD-AD56-78CE-0A54F50529B2}"/>
              </a:ext>
            </a:extLst>
          </p:cNvPr>
          <p:cNvSpPr/>
          <p:nvPr/>
        </p:nvSpPr>
        <p:spPr>
          <a:xfrm>
            <a:off x="2184400" y="3128804"/>
            <a:ext cx="152400" cy="177800"/>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794484EB-F17B-A8FD-640F-5AB337FE741B}"/>
              </a:ext>
            </a:extLst>
          </p:cNvPr>
          <p:cNvSpPr/>
          <p:nvPr/>
        </p:nvSpPr>
        <p:spPr>
          <a:xfrm>
            <a:off x="3166427" y="3606800"/>
            <a:ext cx="151765" cy="177800"/>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A9D187B-AAEC-6283-A515-EAE2F5F10C6B}"/>
              </a:ext>
            </a:extLst>
          </p:cNvPr>
          <p:cNvSpPr/>
          <p:nvPr/>
        </p:nvSpPr>
        <p:spPr>
          <a:xfrm>
            <a:off x="2110104" y="4871348"/>
            <a:ext cx="152400" cy="177800"/>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48463532-FBD4-C74A-1B66-CA4C7636E2B0}"/>
              </a:ext>
            </a:extLst>
          </p:cNvPr>
          <p:cNvSpPr/>
          <p:nvPr/>
        </p:nvSpPr>
        <p:spPr>
          <a:xfrm>
            <a:off x="2988310" y="4510936"/>
            <a:ext cx="151765" cy="177800"/>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6E61C63-A5EE-9D46-CEA4-C4578556F766}"/>
              </a:ext>
            </a:extLst>
          </p:cNvPr>
          <p:cNvSpPr/>
          <p:nvPr/>
        </p:nvSpPr>
        <p:spPr>
          <a:xfrm>
            <a:off x="4458016" y="3441700"/>
            <a:ext cx="151765" cy="177800"/>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0AC93EF9-D929-C51D-06E4-CA6EDB84B3F8}"/>
              </a:ext>
            </a:extLst>
          </p:cNvPr>
          <p:cNvSpPr/>
          <p:nvPr/>
        </p:nvSpPr>
        <p:spPr>
          <a:xfrm>
            <a:off x="2143760" y="4044526"/>
            <a:ext cx="152400" cy="177800"/>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Logo&#10;&#10;Description automatically generated">
            <a:extLst>
              <a:ext uri="{FF2B5EF4-FFF2-40B4-BE49-F238E27FC236}">
                <a16:creationId xmlns:a16="http://schemas.microsoft.com/office/drawing/2014/main" id="{53053663-932B-68F0-C369-ABA5B48152DE}"/>
              </a:ext>
            </a:extLst>
          </p:cNvPr>
          <p:cNvPicPr>
            <a:picLocks noChangeAspect="1"/>
          </p:cNvPicPr>
          <p:nvPr/>
        </p:nvPicPr>
        <p:blipFill>
          <a:blip r:embed="rId9"/>
          <a:stretch>
            <a:fillRect/>
          </a:stretch>
        </p:blipFill>
        <p:spPr>
          <a:xfrm>
            <a:off x="10616339" y="6162312"/>
            <a:ext cx="1455056" cy="622038"/>
          </a:xfrm>
          <a:prstGeom prst="rect">
            <a:avLst/>
          </a:prstGeom>
        </p:spPr>
      </p:pic>
      <p:sp>
        <p:nvSpPr>
          <p:cNvPr id="13" name="Rectangle 12">
            <a:extLst>
              <a:ext uri="{FF2B5EF4-FFF2-40B4-BE49-F238E27FC236}">
                <a16:creationId xmlns:a16="http://schemas.microsoft.com/office/drawing/2014/main" id="{1804B1B3-897F-4F80-B9D9-44C1FDBC8B01}"/>
              </a:ext>
            </a:extLst>
          </p:cNvPr>
          <p:cNvSpPr/>
          <p:nvPr/>
        </p:nvSpPr>
        <p:spPr>
          <a:xfrm>
            <a:off x="4541837" y="4333136"/>
            <a:ext cx="151765" cy="177800"/>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4C2E69B-4A0A-4EAF-8F5D-1654BD09E405}"/>
              </a:ext>
            </a:extLst>
          </p:cNvPr>
          <p:cNvSpPr/>
          <p:nvPr/>
        </p:nvSpPr>
        <p:spPr>
          <a:xfrm>
            <a:off x="1757997" y="4510936"/>
            <a:ext cx="151765" cy="177800"/>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09439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65359"/>
      </a:accent1>
      <a:accent2>
        <a:srgbClr val="ED8428"/>
      </a:accent2>
      <a:accent3>
        <a:srgbClr val="E6C46D"/>
      </a:accent3>
      <a:accent4>
        <a:srgbClr val="969FA7"/>
      </a:accent4>
      <a:accent5>
        <a:srgbClr val="A9C37C"/>
      </a:accent5>
      <a:accent6>
        <a:srgbClr val="5A8071"/>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5D8C9649-FBE1-4B5B-8258-8A170F9843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7572d4f4-4b6d-44bb-9c20-b85ff5156a4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4C37B38AE842A44ABE921F76B7A9ED6" ma:contentTypeVersion="15" ma:contentTypeDescription="Create a new document." ma:contentTypeScope="" ma:versionID="e49309fc04079320b208202fa8234122">
  <xsd:schema xmlns:xsd="http://www.w3.org/2001/XMLSchema" xmlns:xs="http://www.w3.org/2001/XMLSchema" xmlns:p="http://schemas.microsoft.com/office/2006/metadata/properties" xmlns:ns3="7572d4f4-4b6d-44bb-9c20-b85ff5156a4e" xmlns:ns4="14c08315-8161-4839-b76f-f5058813bcdb" targetNamespace="http://schemas.microsoft.com/office/2006/metadata/properties" ma:root="true" ma:fieldsID="7891d65194dc0cff2009c463307d28e3" ns3:_="" ns4:_="">
    <xsd:import namespace="7572d4f4-4b6d-44bb-9c20-b85ff5156a4e"/>
    <xsd:import namespace="14c08315-8161-4839-b76f-f5058813bcd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ServiceObjectDetectorVersions" minOccurs="0"/>
                <xsd:element ref="ns3:_activity" minOccurs="0"/>
                <xsd:element ref="ns4:SharedWithUsers" minOccurs="0"/>
                <xsd:element ref="ns4:SharedWithDetails" minOccurs="0"/>
                <xsd:element ref="ns4:SharingHintHash"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72d4f4-4b6d-44bb-9c20-b85ff5156a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Location" ma:index="15" nillable="true" ma:displayName="Location" ma:indexed="true" ma:internalName="MediaServiceLocation"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_activity" ma:index="17" nillable="true" ma:displayName="_activity" ma:hidden="true" ma:internalName="_activity">
      <xsd:simpleType>
        <xsd:restriction base="dms:Note"/>
      </xsd:simpleType>
    </xsd:element>
    <xsd:element name="MediaServiceSystemTags" ma:index="21" nillable="true" ma:displayName="MediaServiceSystemTags" ma:hidden="true" ma:internalName="MediaServiceSystemTags" ma:readOnly="true">
      <xsd:simpleType>
        <xsd:restriction base="dms:Note"/>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4c08315-8161-4839-b76f-f5058813bcd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790A57A-40D3-4FF1-A573-C999B035C4DE}">
  <ds:schemaRefs>
    <ds:schemaRef ds:uri="http://schemas.microsoft.com/office/2006/metadata/properties"/>
    <ds:schemaRef ds:uri="http://purl.org/dc/dcmitype/"/>
    <ds:schemaRef ds:uri="http://purl.org/dc/terms/"/>
    <ds:schemaRef ds:uri="http://schemas.microsoft.com/office/2006/documentManagement/types"/>
    <ds:schemaRef ds:uri="http://schemas.microsoft.com/office/infopath/2007/PartnerControls"/>
    <ds:schemaRef ds:uri="7572d4f4-4b6d-44bb-9c20-b85ff5156a4e"/>
    <ds:schemaRef ds:uri="http://purl.org/dc/elements/1.1/"/>
    <ds:schemaRef ds:uri="http://schemas.openxmlformats.org/package/2006/metadata/core-properties"/>
    <ds:schemaRef ds:uri="14c08315-8161-4839-b76f-f5058813bcdb"/>
    <ds:schemaRef ds:uri="http://www.w3.org/XML/1998/namespace"/>
  </ds:schemaRefs>
</ds:datastoreItem>
</file>

<file path=customXml/itemProps2.xml><?xml version="1.0" encoding="utf-8"?>
<ds:datastoreItem xmlns:ds="http://schemas.openxmlformats.org/officeDocument/2006/customXml" ds:itemID="{B72CE7D6-DA2B-4902-9ED5-CF8F9EEEC5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572d4f4-4b6d-44bb-9c20-b85ff5156a4e"/>
    <ds:schemaRef ds:uri="14c08315-8161-4839-b76f-f5058813bcd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3CF5C6F-D098-4BFB-950B-9E71AAEEF03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8487</TotalTime>
  <Words>653</Words>
  <Application>Microsoft Office PowerPoint</Application>
  <PresentationFormat>Widescreen</PresentationFormat>
  <Paragraphs>77</Paragraphs>
  <Slides>10</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Courier New</vt:lpstr>
      <vt:lpstr>Georgia</vt:lpstr>
      <vt:lpstr>Gill Sans MT</vt:lpstr>
      <vt:lpstr>Wingdings 2</vt:lpstr>
      <vt:lpstr>Dividend</vt:lpstr>
      <vt:lpstr>Young people and family services</vt:lpstr>
      <vt:lpstr>CCAR Vision &amp; Mission</vt:lpstr>
      <vt:lpstr>The Young People and Family Services Program (YPFS) Mission and vision statement</vt:lpstr>
      <vt:lpstr>Foundational principles</vt:lpstr>
      <vt:lpstr>How does CCAR support young people in recovery?</vt:lpstr>
      <vt:lpstr>The Young People and Family Services Program (YPFS) follows the CCAR recovery coach model</vt:lpstr>
      <vt:lpstr>Young people and family services (YPFS)</vt:lpstr>
      <vt:lpstr>Atmosphere</vt:lpstr>
      <vt:lpstr>Young People and Family Services are embedded in each one of the CCAR recovery community centers. In-person services can be accessed at the following locations.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Recovery Coach Academy©</dc:title>
  <dc:creator>Rebecca</dc:creator>
  <cp:lastModifiedBy>TJ Aitken</cp:lastModifiedBy>
  <cp:revision>95</cp:revision>
  <dcterms:created xsi:type="dcterms:W3CDTF">2020-11-18T15:18:55Z</dcterms:created>
  <dcterms:modified xsi:type="dcterms:W3CDTF">2025-11-12T21:25:40Z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0x01010084C37B38AE842A44ABE921F76B7A9ED6</vt:lpwstr>
  </property>
</Properties>
</file>