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7" r:id="rId3"/>
    <p:sldId id="302" r:id="rId4"/>
    <p:sldId id="337" r:id="rId5"/>
    <p:sldId id="341" r:id="rId6"/>
    <p:sldId id="342" r:id="rId7"/>
    <p:sldId id="344" r:id="rId8"/>
    <p:sldId id="34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381" autoAdjust="0"/>
    <p:restoredTop sz="94660"/>
  </p:normalViewPr>
  <p:slideViewPr>
    <p:cSldViewPr snapToGrid="0">
      <p:cViewPr varScale="1">
        <p:scale>
          <a:sx n="73" d="100"/>
          <a:sy n="73" d="100"/>
        </p:scale>
        <p:origin x="147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E0B431-B9FA-4FDD-96CF-E85B60056B73}" type="datetimeFigureOut">
              <a:rPr lang="en-US" smtClean="0"/>
              <a:t>8/14/2025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104829-6CB7-470F-A302-1C1C31829B2F}" type="slidenum">
              <a:rPr lang="en-US" smtClean="0"/>
              <a:t>‹#›</a:t>
            </a:fld>
            <a:endParaRPr lang="en-US"/>
          </a:p>
        </p:txBody>
      </p:sp>
    </p:spTree>
    <p:extLst>
      <p:ext uri="{BB962C8B-B14F-4D97-AF65-F5344CB8AC3E}">
        <p14:creationId xmlns:p14="http://schemas.microsoft.com/office/powerpoint/2010/main" val="356518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104829-6CB7-470F-A302-1C1C31829B2F}" type="slidenum">
              <a:rPr lang="en-US" smtClean="0"/>
              <a:t>3</a:t>
            </a:fld>
            <a:endParaRPr lang="en-US"/>
          </a:p>
        </p:txBody>
      </p:sp>
    </p:spTree>
    <p:extLst>
      <p:ext uri="{BB962C8B-B14F-4D97-AF65-F5344CB8AC3E}">
        <p14:creationId xmlns:p14="http://schemas.microsoft.com/office/powerpoint/2010/main" val="1145572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713442-0ACB-4D5D-8263-5BCEE5EC3111}"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AABD4C-84F3-42FE-9BA9-F62D55A00D6D}"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984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713442-0ACB-4D5D-8263-5BCEE5EC3111}"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AABD4C-84F3-42FE-9BA9-F62D55A00D6D}" type="slidenum">
              <a:rPr lang="en-US" smtClean="0"/>
              <a:t>‹#›</a:t>
            </a:fld>
            <a:endParaRPr lang="en-US"/>
          </a:p>
        </p:txBody>
      </p:sp>
    </p:spTree>
    <p:extLst>
      <p:ext uri="{BB962C8B-B14F-4D97-AF65-F5344CB8AC3E}">
        <p14:creationId xmlns:p14="http://schemas.microsoft.com/office/powerpoint/2010/main" val="3502350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4781"/>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713442-0ACB-4D5D-8263-5BCEE5EC3111}"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AABD4C-84F3-42FE-9BA9-F62D55A00D6D}" type="slidenum">
              <a:rPr lang="en-US" smtClean="0"/>
              <a:t>‹#›</a:t>
            </a:fld>
            <a:endParaRPr lang="en-US"/>
          </a:p>
        </p:txBody>
      </p:sp>
    </p:spTree>
    <p:extLst>
      <p:ext uri="{BB962C8B-B14F-4D97-AF65-F5344CB8AC3E}">
        <p14:creationId xmlns:p14="http://schemas.microsoft.com/office/powerpoint/2010/main" val="3772974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713442-0ACB-4D5D-8263-5BCEE5EC3111}"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AABD4C-84F3-42FE-9BA9-F62D55A00D6D}" type="slidenum">
              <a:rPr lang="en-US" smtClean="0"/>
              <a:t>‹#›</a:t>
            </a:fld>
            <a:endParaRPr lang="en-US"/>
          </a:p>
        </p:txBody>
      </p:sp>
    </p:spTree>
    <p:extLst>
      <p:ext uri="{BB962C8B-B14F-4D97-AF65-F5344CB8AC3E}">
        <p14:creationId xmlns:p14="http://schemas.microsoft.com/office/powerpoint/2010/main" val="2526148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6713442-0ACB-4D5D-8263-5BCEE5EC3111}"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AABD4C-84F3-42FE-9BA9-F62D55A00D6D}"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9820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6"/>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8"/>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713442-0ACB-4D5D-8263-5BCEE5EC3111}"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AABD4C-84F3-42FE-9BA9-F62D55A00D6D}" type="slidenum">
              <a:rPr lang="en-US" smtClean="0"/>
              <a:t>‹#›</a:t>
            </a:fld>
            <a:endParaRPr lang="en-US"/>
          </a:p>
        </p:txBody>
      </p:sp>
    </p:spTree>
    <p:extLst>
      <p:ext uri="{BB962C8B-B14F-4D97-AF65-F5344CB8AC3E}">
        <p14:creationId xmlns:p14="http://schemas.microsoft.com/office/powerpoint/2010/main" val="3484627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6"/>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713442-0ACB-4D5D-8263-5BCEE5EC3111}" type="datetimeFigureOut">
              <a:rPr lang="en-US" smtClean="0"/>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AABD4C-84F3-42FE-9BA9-F62D55A00D6D}" type="slidenum">
              <a:rPr lang="en-US" smtClean="0"/>
              <a:t>‹#›</a:t>
            </a:fld>
            <a:endParaRPr lang="en-US"/>
          </a:p>
        </p:txBody>
      </p:sp>
    </p:spTree>
    <p:extLst>
      <p:ext uri="{BB962C8B-B14F-4D97-AF65-F5344CB8AC3E}">
        <p14:creationId xmlns:p14="http://schemas.microsoft.com/office/powerpoint/2010/main" val="1753772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713442-0ACB-4D5D-8263-5BCEE5EC3111}" type="datetimeFigureOut">
              <a:rPr lang="en-US" smtClean="0"/>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AABD4C-84F3-42FE-9BA9-F62D55A00D6D}" type="slidenum">
              <a:rPr lang="en-US" smtClean="0"/>
              <a:t>‹#›</a:t>
            </a:fld>
            <a:endParaRPr lang="en-US"/>
          </a:p>
        </p:txBody>
      </p:sp>
    </p:spTree>
    <p:extLst>
      <p:ext uri="{BB962C8B-B14F-4D97-AF65-F5344CB8AC3E}">
        <p14:creationId xmlns:p14="http://schemas.microsoft.com/office/powerpoint/2010/main" val="998957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6713442-0ACB-4D5D-8263-5BCEE5EC3111}" type="datetimeFigureOut">
              <a:rPr lang="en-US" smtClean="0"/>
              <a:t>8/14/2025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2AABD4C-84F3-42FE-9BA9-F62D55A00D6D}" type="slidenum">
              <a:rPr lang="en-US" smtClean="0"/>
              <a:t>‹#›</a:t>
            </a:fld>
            <a:endParaRPr lang="en-US"/>
          </a:p>
        </p:txBody>
      </p:sp>
    </p:spTree>
    <p:extLst>
      <p:ext uri="{BB962C8B-B14F-4D97-AF65-F5344CB8AC3E}">
        <p14:creationId xmlns:p14="http://schemas.microsoft.com/office/powerpoint/2010/main" val="1804875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4"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8"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5" y="6459788"/>
            <a:ext cx="1963883" cy="365125"/>
          </a:xfrm>
        </p:spPr>
        <p:txBody>
          <a:bodyPr/>
          <a:lstStyle>
            <a:lvl1pPr algn="l">
              <a:defRPr/>
            </a:lvl1pPr>
          </a:lstStyle>
          <a:p>
            <a:fld id="{76713442-0ACB-4D5D-8263-5BCEE5EC3111}" type="datetimeFigureOut">
              <a:rPr lang="en-US" smtClean="0"/>
              <a:t>8/14/2025</a:t>
            </a:fld>
            <a:endParaRPr lang="en-US"/>
          </a:p>
        </p:txBody>
      </p:sp>
      <p:sp>
        <p:nvSpPr>
          <p:cNvPr id="6" name="Footer Placeholder 5"/>
          <p:cNvSpPr>
            <a:spLocks noGrp="1"/>
          </p:cNvSpPr>
          <p:nvPr>
            <p:ph type="ftr" sz="quarter" idx="11"/>
          </p:nvPr>
        </p:nvSpPr>
        <p:spPr>
          <a:xfrm>
            <a:off x="3600450" y="6459788"/>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2AABD4C-84F3-42FE-9BA9-F62D55A00D6D}" type="slidenum">
              <a:rPr lang="en-US" smtClean="0"/>
              <a:t>‹#›</a:t>
            </a:fld>
            <a:endParaRPr lang="en-US"/>
          </a:p>
        </p:txBody>
      </p:sp>
    </p:spTree>
    <p:extLst>
      <p:ext uri="{BB962C8B-B14F-4D97-AF65-F5344CB8AC3E}">
        <p14:creationId xmlns:p14="http://schemas.microsoft.com/office/powerpoint/2010/main" val="1745641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3"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3"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6713442-0ACB-4D5D-8263-5BCEE5EC3111}"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AABD4C-84F3-42FE-9BA9-F62D55A00D6D}" type="slidenum">
              <a:rPr lang="en-US" smtClean="0"/>
              <a:t>‹#›</a:t>
            </a:fld>
            <a:endParaRPr lang="en-US"/>
          </a:p>
        </p:txBody>
      </p:sp>
    </p:spTree>
    <p:extLst>
      <p:ext uri="{BB962C8B-B14F-4D97-AF65-F5344CB8AC3E}">
        <p14:creationId xmlns:p14="http://schemas.microsoft.com/office/powerpoint/2010/main" val="3496911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7"/>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6"/>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2" y="6459788"/>
            <a:ext cx="1854203" cy="365125"/>
          </a:xfrm>
          <a:prstGeom prst="rect">
            <a:avLst/>
          </a:prstGeom>
        </p:spPr>
        <p:txBody>
          <a:bodyPr vert="horz" lIns="91440" tIns="45720" rIns="91440" bIns="45720" rtlCol="0" anchor="ctr"/>
          <a:lstStyle>
            <a:lvl1pPr algn="l">
              <a:defRPr sz="900">
                <a:solidFill>
                  <a:srgbClr val="FFFFFF"/>
                </a:solidFill>
              </a:defRPr>
            </a:lvl1pPr>
          </a:lstStyle>
          <a:p>
            <a:fld id="{76713442-0ACB-4D5D-8263-5BCEE5EC3111}" type="datetimeFigureOut">
              <a:rPr lang="en-US" smtClean="0"/>
              <a:t>8/14/2025</a:t>
            </a:fld>
            <a:endParaRPr lang="en-US"/>
          </a:p>
        </p:txBody>
      </p:sp>
      <p:sp>
        <p:nvSpPr>
          <p:cNvPr id="5" name="Footer Placeholder 4"/>
          <p:cNvSpPr>
            <a:spLocks noGrp="1"/>
          </p:cNvSpPr>
          <p:nvPr>
            <p:ph type="ftr" sz="quarter" idx="3"/>
          </p:nvPr>
        </p:nvSpPr>
        <p:spPr>
          <a:xfrm>
            <a:off x="2764640" y="6459788"/>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5" y="6459788"/>
            <a:ext cx="984019" cy="365125"/>
          </a:xfrm>
          <a:prstGeom prst="rect">
            <a:avLst/>
          </a:prstGeom>
        </p:spPr>
        <p:txBody>
          <a:bodyPr vert="horz" lIns="91440" tIns="45720" rIns="91440" bIns="45720" rtlCol="0" anchor="ctr"/>
          <a:lstStyle>
            <a:lvl1pPr algn="r">
              <a:defRPr sz="1050">
                <a:solidFill>
                  <a:srgbClr val="FFFFFF"/>
                </a:solidFill>
              </a:defRPr>
            </a:lvl1pPr>
          </a:lstStyle>
          <a:p>
            <a:fld id="{A2AABD4C-84F3-42FE-9BA9-F62D55A00D6D}"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92808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kyle.barrette@ct.gov" TargetMode="External"/><Relationship Id="rId2" Type="http://schemas.openxmlformats.org/officeDocument/2006/relationships/hyperlink" Target="https://portal.ct.gov/dmhas/divisions/eqmi/planning-unit---block-gran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2959" y="758952"/>
            <a:ext cx="8080895" cy="3545193"/>
          </a:xfrm>
        </p:spPr>
        <p:txBody>
          <a:bodyPr>
            <a:normAutofit/>
          </a:bodyPr>
          <a:lstStyle/>
          <a:p>
            <a:r>
              <a:rPr lang="en-US" sz="7200" dirty="0"/>
              <a:t>Adult Behavioral Health Planning Council Meeting</a:t>
            </a:r>
            <a:r>
              <a:rPr lang="en-US" dirty="0"/>
              <a:t>	</a:t>
            </a:r>
          </a:p>
        </p:txBody>
      </p:sp>
      <p:sp>
        <p:nvSpPr>
          <p:cNvPr id="3" name="Subtitle 2"/>
          <p:cNvSpPr>
            <a:spLocks noGrp="1"/>
          </p:cNvSpPr>
          <p:nvPr>
            <p:ph type="subTitle" idx="1"/>
          </p:nvPr>
        </p:nvSpPr>
        <p:spPr/>
        <p:txBody>
          <a:bodyPr/>
          <a:lstStyle/>
          <a:p>
            <a:r>
              <a:rPr lang="en-US" dirty="0"/>
              <a:t>August 14th, 2025</a:t>
            </a:r>
          </a:p>
        </p:txBody>
      </p:sp>
    </p:spTree>
    <p:extLst>
      <p:ext uri="{BB962C8B-B14F-4D97-AF65-F5344CB8AC3E}">
        <p14:creationId xmlns:p14="http://schemas.microsoft.com/office/powerpoint/2010/main" val="1761685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Agenda	</a:t>
            </a:r>
          </a:p>
        </p:txBody>
      </p:sp>
      <p:sp>
        <p:nvSpPr>
          <p:cNvPr id="3" name="Content Placeholder 2"/>
          <p:cNvSpPr>
            <a:spLocks noGrp="1"/>
          </p:cNvSpPr>
          <p:nvPr>
            <p:ph idx="1"/>
          </p:nvPr>
        </p:nvSpPr>
        <p:spPr>
          <a:xfrm>
            <a:off x="822959" y="1845734"/>
            <a:ext cx="7645180" cy="4023360"/>
          </a:xfrm>
        </p:spPr>
        <p:txBody>
          <a:bodyPr>
            <a:normAutofit lnSpcReduction="10000"/>
          </a:bodyPr>
          <a:lstStyle/>
          <a:p>
            <a:pPr lvl="0"/>
            <a:r>
              <a:rPr lang="en-US" b="1" dirty="0"/>
              <a:t>Welcome and approval of minutes – </a:t>
            </a:r>
            <a:r>
              <a:rPr lang="en-US" dirty="0"/>
              <a:t>Will Erdman (Chair)</a:t>
            </a:r>
          </a:p>
          <a:p>
            <a:pPr lvl="0"/>
            <a:r>
              <a:rPr lang="en-US" b="1" dirty="0"/>
              <a:t>Overview of the Social Prescribing Initiative – </a:t>
            </a:r>
            <a:r>
              <a:rPr lang="en-US" dirty="0"/>
              <a:t>Elizabeth Shapiro, CT Office of the Arts; Chris Appleton, Art Pharmacy</a:t>
            </a:r>
          </a:p>
          <a:p>
            <a:pPr lvl="0"/>
            <a:r>
              <a:rPr lang="en-US" b="1" dirty="0"/>
              <a:t>Planning Council Survey Results – </a:t>
            </a:r>
            <a:r>
              <a:rPr lang="en-US" dirty="0"/>
              <a:t>UCONN CPES</a:t>
            </a:r>
          </a:p>
          <a:p>
            <a:pPr lvl="0"/>
            <a:r>
              <a:rPr lang="en-US" b="1" dirty="0"/>
              <a:t>Block Grant updates</a:t>
            </a:r>
            <a:r>
              <a:rPr lang="en-US" dirty="0"/>
              <a:t> – Kyle Barrette (DMHAS)</a:t>
            </a:r>
          </a:p>
          <a:p>
            <a:pPr lvl="0"/>
            <a:r>
              <a:rPr lang="en-US" b="1" dirty="0"/>
              <a:t>DMHAS updates</a:t>
            </a:r>
            <a:endParaRPr lang="en-US" dirty="0"/>
          </a:p>
          <a:p>
            <a:pPr lvl="1"/>
            <a:r>
              <a:rPr lang="en-US" b="1" dirty="0"/>
              <a:t>Crisis Continuum</a:t>
            </a:r>
            <a:r>
              <a:rPr lang="en-US" dirty="0"/>
              <a:t> – Dana Begin, Director, Evidence Based Practices and Grants</a:t>
            </a:r>
          </a:p>
          <a:p>
            <a:pPr lvl="1"/>
            <a:r>
              <a:rPr lang="en-US" b="1" dirty="0"/>
              <a:t>Recovery System </a:t>
            </a:r>
            <a:r>
              <a:rPr lang="en-US" dirty="0"/>
              <a:t>– Elsa Ward, Director, Office of Recovery Community Affairs</a:t>
            </a:r>
          </a:p>
          <a:p>
            <a:pPr lvl="0"/>
            <a:r>
              <a:rPr lang="en-US" b="1" dirty="0"/>
              <a:t>Planning Council Business – </a:t>
            </a:r>
            <a:r>
              <a:rPr lang="en-US" dirty="0"/>
              <a:t>Heidi Pettersen (Vice Chair)</a:t>
            </a:r>
          </a:p>
          <a:p>
            <a:pPr lvl="0"/>
            <a:r>
              <a:rPr lang="en-US" b="1" dirty="0"/>
              <a:t>Meeting adjournment – </a:t>
            </a:r>
            <a:r>
              <a:rPr lang="en-US" dirty="0"/>
              <a:t>Will Erdman (Chair)</a:t>
            </a:r>
          </a:p>
          <a:p>
            <a:pPr marL="0" indent="0">
              <a:buNone/>
            </a:pPr>
            <a:endParaRPr lang="en-US" dirty="0"/>
          </a:p>
        </p:txBody>
      </p:sp>
    </p:spTree>
    <p:extLst>
      <p:ext uri="{BB962C8B-B14F-4D97-AF65-F5344CB8AC3E}">
        <p14:creationId xmlns:p14="http://schemas.microsoft.com/office/powerpoint/2010/main" val="4246837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Block Grant updates</a:t>
            </a:r>
          </a:p>
        </p:txBody>
      </p:sp>
      <p:sp>
        <p:nvSpPr>
          <p:cNvPr id="3" name="Content Placeholder 2"/>
          <p:cNvSpPr>
            <a:spLocks noGrp="1"/>
          </p:cNvSpPr>
          <p:nvPr>
            <p:ph idx="1"/>
          </p:nvPr>
        </p:nvSpPr>
        <p:spPr>
          <a:xfrm>
            <a:off x="822959" y="1845733"/>
            <a:ext cx="7543801" cy="4527358"/>
          </a:xfrm>
        </p:spPr>
        <p:txBody>
          <a:bodyPr>
            <a:normAutofit/>
          </a:bodyPr>
          <a:lstStyle/>
          <a:p>
            <a:r>
              <a:rPr lang="en-US" sz="2800" dirty="0"/>
              <a:t>Proposed Changes to Block Grants</a:t>
            </a:r>
          </a:p>
          <a:p>
            <a:pPr lvl="1"/>
            <a:r>
              <a:rPr lang="en-US" sz="2400" dirty="0"/>
              <a:t>Combine SUBG, MHBG, and SOR grants </a:t>
            </a:r>
          </a:p>
          <a:p>
            <a:pPr lvl="1"/>
            <a:r>
              <a:rPr lang="en-US" sz="2400" dirty="0"/>
              <a:t>Reduce overall funding by $500 million</a:t>
            </a:r>
          </a:p>
          <a:p>
            <a:r>
              <a:rPr lang="en-US" sz="2800" dirty="0"/>
              <a:t>SAMHSA operating under assumption that approval from Congress required before this can move forward</a:t>
            </a:r>
          </a:p>
          <a:p>
            <a:r>
              <a:rPr lang="en-US" sz="2800" dirty="0"/>
              <a:t>States asked to complete BG application as normal</a:t>
            </a:r>
          </a:p>
        </p:txBody>
      </p:sp>
    </p:spTree>
    <p:extLst>
      <p:ext uri="{BB962C8B-B14F-4D97-AF65-F5344CB8AC3E}">
        <p14:creationId xmlns:p14="http://schemas.microsoft.com/office/powerpoint/2010/main" val="580404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394DC-4895-38E0-7803-DB0CA8376EDD}"/>
              </a:ext>
            </a:extLst>
          </p:cNvPr>
          <p:cNvSpPr>
            <a:spLocks noGrp="1"/>
          </p:cNvSpPr>
          <p:nvPr>
            <p:ph type="title"/>
          </p:nvPr>
        </p:nvSpPr>
        <p:spPr/>
        <p:txBody>
          <a:bodyPr/>
          <a:lstStyle/>
          <a:p>
            <a:r>
              <a:rPr lang="en-US" dirty="0"/>
              <a:t>Changes to Allocation Plans	</a:t>
            </a:r>
          </a:p>
        </p:txBody>
      </p:sp>
      <p:sp>
        <p:nvSpPr>
          <p:cNvPr id="3" name="Content Placeholder 2">
            <a:extLst>
              <a:ext uri="{FF2B5EF4-FFF2-40B4-BE49-F238E27FC236}">
                <a16:creationId xmlns:a16="http://schemas.microsoft.com/office/drawing/2014/main" id="{B5226421-2401-8424-634F-6BADA5BB7639}"/>
              </a:ext>
            </a:extLst>
          </p:cNvPr>
          <p:cNvSpPr>
            <a:spLocks noGrp="1"/>
          </p:cNvSpPr>
          <p:nvPr>
            <p:ph idx="1"/>
          </p:nvPr>
        </p:nvSpPr>
        <p:spPr/>
        <p:txBody>
          <a:bodyPr>
            <a:noAutofit/>
          </a:bodyPr>
          <a:lstStyle/>
          <a:p>
            <a:r>
              <a:rPr lang="en-US" sz="2800" dirty="0"/>
              <a:t>Reviewed findings from regional priority reports, planning council survey, and statewide needs assessment</a:t>
            </a:r>
          </a:p>
          <a:p>
            <a:r>
              <a:rPr lang="en-US" sz="2800" dirty="0"/>
              <a:t>Reviewed programs funded with temporary federal grants that are ending</a:t>
            </a:r>
          </a:p>
          <a:p>
            <a:r>
              <a:rPr lang="en-US" sz="2800" dirty="0"/>
              <a:t>Attempted to address identified needs and maintain critical services</a:t>
            </a:r>
          </a:p>
        </p:txBody>
      </p:sp>
    </p:spTree>
    <p:extLst>
      <p:ext uri="{BB962C8B-B14F-4D97-AF65-F5344CB8AC3E}">
        <p14:creationId xmlns:p14="http://schemas.microsoft.com/office/powerpoint/2010/main" val="1375848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AAA5A-0392-3932-8D35-229B958A8DB3}"/>
              </a:ext>
            </a:extLst>
          </p:cNvPr>
          <p:cNvSpPr>
            <a:spLocks noGrp="1"/>
          </p:cNvSpPr>
          <p:nvPr>
            <p:ph type="title"/>
          </p:nvPr>
        </p:nvSpPr>
        <p:spPr/>
        <p:txBody>
          <a:bodyPr/>
          <a:lstStyle/>
          <a:p>
            <a:r>
              <a:rPr lang="en-US" dirty="0"/>
              <a:t>Changes to Allocation Plans</a:t>
            </a:r>
          </a:p>
        </p:txBody>
      </p:sp>
      <p:sp>
        <p:nvSpPr>
          <p:cNvPr id="3" name="Content Placeholder 2">
            <a:extLst>
              <a:ext uri="{FF2B5EF4-FFF2-40B4-BE49-F238E27FC236}">
                <a16:creationId xmlns:a16="http://schemas.microsoft.com/office/drawing/2014/main" id="{39BAA308-15F8-787B-F714-A1C4F06EC339}"/>
              </a:ext>
            </a:extLst>
          </p:cNvPr>
          <p:cNvSpPr>
            <a:spLocks noGrp="1"/>
          </p:cNvSpPr>
          <p:nvPr>
            <p:ph idx="1"/>
          </p:nvPr>
        </p:nvSpPr>
        <p:spPr/>
        <p:txBody>
          <a:bodyPr>
            <a:normAutofit/>
          </a:bodyPr>
          <a:lstStyle/>
          <a:p>
            <a:r>
              <a:rPr lang="en-US" sz="2400" dirty="0"/>
              <a:t>Substance Use Block Grant</a:t>
            </a:r>
          </a:p>
          <a:p>
            <a:pPr lvl="1"/>
            <a:r>
              <a:rPr lang="en-US" sz="2000" dirty="0"/>
              <a:t>Prioritize access to services – Sustain support to the DMHAS Access Line call center and Access Line transportation providers</a:t>
            </a:r>
          </a:p>
          <a:p>
            <a:pPr lvl="1"/>
            <a:r>
              <a:rPr lang="en-US" sz="2000" dirty="0"/>
              <a:t>Prioritize groups with the most acute/complex needs - Provide funding to integrate clinical services within four domestic violence centers across the state that will provide behavioral health services to survivors of domestic violence. Provide ongoing support for outreach and case management services which serve individuals with a mental health, substance use, and co-occurring disorders that are unhoused or at-risk of homelessness (SOAR, CT Transit HOP)</a:t>
            </a:r>
          </a:p>
          <a:p>
            <a:pPr lvl="1"/>
            <a:endParaRPr lang="en-US" sz="2000" dirty="0"/>
          </a:p>
        </p:txBody>
      </p:sp>
    </p:spTree>
    <p:extLst>
      <p:ext uri="{BB962C8B-B14F-4D97-AF65-F5344CB8AC3E}">
        <p14:creationId xmlns:p14="http://schemas.microsoft.com/office/powerpoint/2010/main" val="1816756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213A5-A5BF-4565-801F-BC71103B0B01}"/>
              </a:ext>
            </a:extLst>
          </p:cNvPr>
          <p:cNvSpPr>
            <a:spLocks noGrp="1"/>
          </p:cNvSpPr>
          <p:nvPr>
            <p:ph type="title"/>
          </p:nvPr>
        </p:nvSpPr>
        <p:spPr/>
        <p:txBody>
          <a:bodyPr/>
          <a:lstStyle/>
          <a:p>
            <a:r>
              <a:rPr lang="en-US" dirty="0"/>
              <a:t>Changes to Allocation Plan</a:t>
            </a:r>
          </a:p>
        </p:txBody>
      </p:sp>
      <p:sp>
        <p:nvSpPr>
          <p:cNvPr id="3" name="Content Placeholder 2">
            <a:extLst>
              <a:ext uri="{FF2B5EF4-FFF2-40B4-BE49-F238E27FC236}">
                <a16:creationId xmlns:a16="http://schemas.microsoft.com/office/drawing/2014/main" id="{2CA9126F-1921-4C03-6E01-3DCD18163CFE}"/>
              </a:ext>
            </a:extLst>
          </p:cNvPr>
          <p:cNvSpPr>
            <a:spLocks noGrp="1"/>
          </p:cNvSpPr>
          <p:nvPr>
            <p:ph idx="1"/>
          </p:nvPr>
        </p:nvSpPr>
        <p:spPr/>
        <p:txBody>
          <a:bodyPr/>
          <a:lstStyle/>
          <a:p>
            <a:r>
              <a:rPr lang="en-US" sz="2400" dirty="0"/>
              <a:t>Mental Health Block Grant</a:t>
            </a:r>
          </a:p>
          <a:p>
            <a:pPr lvl="1"/>
            <a:r>
              <a:rPr lang="en-US" sz="2000" dirty="0"/>
              <a:t>Prioritize access to crisis services – annualize support for Crisis Respite and Peer Respite programs which provide a safe alternative to emergency department for individuals in Crisis</a:t>
            </a:r>
          </a:p>
          <a:p>
            <a:pPr lvl="1"/>
            <a:r>
              <a:rPr lang="en-US" sz="2000" dirty="0"/>
              <a:t>Prioritize suicide prevention – continue funding for Regional Suicide Advisory Boards</a:t>
            </a:r>
          </a:p>
          <a:p>
            <a:pPr lvl="1"/>
            <a:r>
              <a:rPr lang="en-US" sz="2000" dirty="0"/>
              <a:t>Prioritize groups with the most acute/complex needs - provide ongoing support for outreach and case management services which serve individuals with a mental health, substance use, and co-occurring disorders that are unhoused or at-risk of homelessness (SOAR, CT Transit HOP)</a:t>
            </a:r>
          </a:p>
          <a:p>
            <a:pPr lvl="1"/>
            <a:endParaRPr lang="en-US" dirty="0"/>
          </a:p>
          <a:p>
            <a:pPr lvl="1"/>
            <a:endParaRPr lang="en-US" dirty="0"/>
          </a:p>
        </p:txBody>
      </p:sp>
    </p:spTree>
    <p:extLst>
      <p:ext uri="{BB962C8B-B14F-4D97-AF65-F5344CB8AC3E}">
        <p14:creationId xmlns:p14="http://schemas.microsoft.com/office/powerpoint/2010/main" val="2680482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B1126-90C2-6933-2694-D445B5C63CEB}"/>
              </a:ext>
            </a:extLst>
          </p:cNvPr>
          <p:cNvSpPr>
            <a:spLocks noGrp="1"/>
          </p:cNvSpPr>
          <p:nvPr>
            <p:ph type="title"/>
          </p:nvPr>
        </p:nvSpPr>
        <p:spPr/>
        <p:txBody>
          <a:bodyPr/>
          <a:lstStyle/>
          <a:p>
            <a:r>
              <a:rPr lang="en-US" dirty="0"/>
              <a:t>Block Grant application</a:t>
            </a:r>
          </a:p>
        </p:txBody>
      </p:sp>
      <p:sp>
        <p:nvSpPr>
          <p:cNvPr id="3" name="Content Placeholder 2">
            <a:extLst>
              <a:ext uri="{FF2B5EF4-FFF2-40B4-BE49-F238E27FC236}">
                <a16:creationId xmlns:a16="http://schemas.microsoft.com/office/drawing/2014/main" id="{2588581F-9B91-3F7B-AA42-D99E16F0C291}"/>
              </a:ext>
            </a:extLst>
          </p:cNvPr>
          <p:cNvSpPr>
            <a:spLocks noGrp="1"/>
          </p:cNvSpPr>
          <p:nvPr>
            <p:ph idx="1"/>
          </p:nvPr>
        </p:nvSpPr>
        <p:spPr/>
        <p:txBody>
          <a:bodyPr>
            <a:normAutofit/>
          </a:bodyPr>
          <a:lstStyle/>
          <a:p>
            <a:r>
              <a:rPr lang="en-US" dirty="0"/>
              <a:t>Application will be posted for public comment 8/15/25 – 8/29/25</a:t>
            </a:r>
          </a:p>
          <a:p>
            <a:pPr lvl="1"/>
            <a:r>
              <a:rPr lang="en-US" sz="2000" dirty="0">
                <a:hlinkClick r:id="rId2"/>
              </a:rPr>
              <a:t>https://portal.ct.gov/dmhas/divisions/eqmi/planning-unit---block-grants</a:t>
            </a:r>
            <a:endParaRPr lang="en-US" sz="2000" dirty="0"/>
          </a:p>
          <a:p>
            <a:pPr lvl="1"/>
            <a:r>
              <a:rPr lang="en-US" sz="2000" dirty="0"/>
              <a:t>Planning Step 2 discusses how plan to address identified needs</a:t>
            </a:r>
          </a:p>
          <a:p>
            <a:pPr lvl="1"/>
            <a:r>
              <a:rPr lang="en-US" sz="2000" dirty="0"/>
              <a:t>Planning Tables reflect our spending plan for FFY26-27</a:t>
            </a:r>
          </a:p>
          <a:p>
            <a:pPr lvl="1"/>
            <a:r>
              <a:rPr lang="en-US" sz="2000" dirty="0"/>
              <a:t>Questions, comments, and recommendations can be sent by email to Kyle Barrette (</a:t>
            </a:r>
            <a:r>
              <a:rPr lang="en-US" sz="2000" dirty="0">
                <a:hlinkClick r:id="rId3"/>
              </a:rPr>
              <a:t>kyle.barrette@ct.gov</a:t>
            </a:r>
            <a:r>
              <a:rPr lang="en-US" sz="2000" dirty="0"/>
              <a:t>) </a:t>
            </a:r>
          </a:p>
        </p:txBody>
      </p:sp>
    </p:spTree>
    <p:extLst>
      <p:ext uri="{BB962C8B-B14F-4D97-AF65-F5344CB8AC3E}">
        <p14:creationId xmlns:p14="http://schemas.microsoft.com/office/powerpoint/2010/main" val="44737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BA1BD-6EFD-05E9-AF50-787BDD3AE8BD}"/>
              </a:ext>
            </a:extLst>
          </p:cNvPr>
          <p:cNvSpPr>
            <a:spLocks noGrp="1"/>
          </p:cNvSpPr>
          <p:nvPr>
            <p:ph type="title"/>
          </p:nvPr>
        </p:nvSpPr>
        <p:spPr/>
        <p:txBody>
          <a:bodyPr/>
          <a:lstStyle/>
          <a:p>
            <a:r>
              <a:rPr lang="en-US" dirty="0"/>
              <a:t>Planning Council Business</a:t>
            </a:r>
          </a:p>
        </p:txBody>
      </p:sp>
      <p:sp>
        <p:nvSpPr>
          <p:cNvPr id="3" name="Content Placeholder 2">
            <a:extLst>
              <a:ext uri="{FF2B5EF4-FFF2-40B4-BE49-F238E27FC236}">
                <a16:creationId xmlns:a16="http://schemas.microsoft.com/office/drawing/2014/main" id="{7E2B88AA-48B7-7B19-3E8A-C77781FDD4C6}"/>
              </a:ext>
            </a:extLst>
          </p:cNvPr>
          <p:cNvSpPr>
            <a:spLocks noGrp="1"/>
          </p:cNvSpPr>
          <p:nvPr>
            <p:ph idx="1"/>
          </p:nvPr>
        </p:nvSpPr>
        <p:spPr/>
        <p:txBody>
          <a:bodyPr>
            <a:normAutofit/>
          </a:bodyPr>
          <a:lstStyle/>
          <a:p>
            <a:r>
              <a:rPr lang="en-US" sz="3200" dirty="0"/>
              <a:t>Next meeting: November 13</a:t>
            </a:r>
            <a:r>
              <a:rPr lang="en-US" sz="3200" baseline="30000" dirty="0"/>
              <a:t>th</a:t>
            </a:r>
            <a:r>
              <a:rPr lang="en-US" sz="3200" dirty="0"/>
              <a:t> at 2pm</a:t>
            </a:r>
          </a:p>
          <a:p>
            <a:pPr lvl="1"/>
            <a:r>
              <a:rPr lang="en-US" sz="2800" dirty="0"/>
              <a:t>Meet in Person?</a:t>
            </a:r>
          </a:p>
          <a:p>
            <a:pPr lvl="1"/>
            <a:r>
              <a:rPr lang="en-US" sz="2800" dirty="0"/>
              <a:t>Is there a central location we can meet?</a:t>
            </a:r>
          </a:p>
          <a:p>
            <a:pPr lvl="1"/>
            <a:r>
              <a:rPr lang="en-US" sz="2800" dirty="0"/>
              <a:t>Agenda items?</a:t>
            </a:r>
          </a:p>
        </p:txBody>
      </p:sp>
    </p:spTree>
    <p:extLst>
      <p:ext uri="{BB962C8B-B14F-4D97-AF65-F5344CB8AC3E}">
        <p14:creationId xmlns:p14="http://schemas.microsoft.com/office/powerpoint/2010/main" val="260710992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7220</TotalTime>
  <Words>482</Words>
  <Application>Microsoft Office PowerPoint</Application>
  <PresentationFormat>On-screen Show (4:3)</PresentationFormat>
  <Paragraphs>43</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Calibri</vt:lpstr>
      <vt:lpstr>Calibri Light</vt:lpstr>
      <vt:lpstr>Retrospect</vt:lpstr>
      <vt:lpstr>Adult Behavioral Health Planning Council Meeting </vt:lpstr>
      <vt:lpstr>Agenda </vt:lpstr>
      <vt:lpstr>Block Grant updates</vt:lpstr>
      <vt:lpstr>Changes to Allocation Plans </vt:lpstr>
      <vt:lpstr>Changes to Allocation Plans</vt:lpstr>
      <vt:lpstr>Changes to Allocation Plan</vt:lpstr>
      <vt:lpstr>Block Grant application</vt:lpstr>
      <vt:lpstr>Planning Council Business</vt:lpstr>
    </vt:vector>
  </TitlesOfParts>
  <Company>DMHAS-State of Connecticut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Joint Behavioral Health Planning Council</dc:title>
  <dc:creator>Barrette, Kyle</dc:creator>
  <cp:lastModifiedBy>Barrette, Kyle</cp:lastModifiedBy>
  <cp:revision>126</cp:revision>
  <dcterms:created xsi:type="dcterms:W3CDTF">2021-11-17T16:31:13Z</dcterms:created>
  <dcterms:modified xsi:type="dcterms:W3CDTF">2025-08-14T15:40:55Z</dcterms:modified>
</cp:coreProperties>
</file>