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6" r:id="rId2"/>
    <p:sldId id="258" r:id="rId3"/>
    <p:sldId id="264" r:id="rId4"/>
    <p:sldId id="259" r:id="rId5"/>
    <p:sldId id="260" r:id="rId6"/>
    <p:sldId id="265" r:id="rId7"/>
    <p:sldId id="263" r:id="rId8"/>
    <p:sldId id="266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0CB936-2C11-4480-96FD-0318C6022FFA}">
          <p14:sldIdLst>
            <p14:sldId id="256"/>
            <p14:sldId id="258"/>
            <p14:sldId id="264"/>
            <p14:sldId id="259"/>
          </p14:sldIdLst>
        </p14:section>
        <p14:section name="Untitled Section" id="{3C976F9D-F362-486D-A358-1AF4CBBDD486}">
          <p14:sldIdLst>
            <p14:sldId id="260"/>
            <p14:sldId id="265"/>
            <p14:sldId id="263"/>
            <p14:sldId id="266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1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7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FDFAF-344F-A43A-495E-9D918C795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B328C7-50D5-9CA2-7818-389A7480E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F6B02-251D-526C-9950-030822780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343F6-FC50-EB66-5A48-CCB534CCA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8AA23-41AD-6AF9-990D-7607D24B1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362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C466F-457B-2D3E-45C7-2B6D60739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60BDE5-6A85-56C8-76A8-B57768336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07A9D-9805-0B8D-2D67-B99E91DF7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421EA-07E3-0B58-EA1D-D316DB447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47B3D-6D5D-F10F-4B69-31015DFB6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249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BF1595-6C6F-E2F7-F974-F282AED754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290485-D2AA-91DC-84C6-8F48B2A6C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84F73-E1D4-A133-740B-5B8F62A6E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B5D86-CF11-BB58-6397-B101B890B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F2B4E-6F8F-342B-561D-C256DF670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444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42E06-7BCE-DB35-5CAC-4DBA629CC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1FB23-00CA-E283-141F-E8C424801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600D1-0DA3-4291-28DB-B71F966F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D5A53-654E-A169-477B-8DD8FD575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09C54-9314-DF9D-BB92-840E4813C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9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446AE-0F48-5A43-81CF-8CB9F6275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FEF23-3CAF-92A8-0E82-148661192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39003-830A-7307-C665-72DBA403B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FFBD0-4D15-A044-5068-20E715D6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2FE2F-6619-387B-4DA9-CAE01E524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09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F0E85-3A87-0D8C-C881-99F041B32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0EF54-C725-3F7B-8346-D7E862E19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ACCE16-02D4-04D1-62D8-BEA68C1CE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3D8BA-0107-3B0E-022B-B2B2EBEAC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85862A-A5BF-9E38-D44E-9AA2A615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33605A-621C-C391-BD6E-CAA5979B6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48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9E99D-F9FE-D582-99D2-4021E48C6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18A252-5085-2EFD-D887-0C5C070F0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858A47-3C30-A9D7-8CD2-F3F4861A4A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EB8EE8-4943-0651-3801-1FF06E2359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8B2E99-757F-2C3C-B1F9-37A1052F86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EF3C72-1082-217E-437B-E808DCE17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B991E9-5963-DE27-5B3B-964019D44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5A40CC-5776-6558-05C1-1AB5C3C63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26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FC8A7-7323-C311-69FC-33EE7D41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5AA96A-ED61-6856-A1EC-615FD74B3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4D6DE7-5247-D69B-B365-377BD35F6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2933BA-37DD-88FA-978A-D32DB2C9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18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9B5EF5-D383-12E1-9A62-C943F04AA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648F46-DDB3-E7E5-87D2-14D488467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F8130-4356-1656-2280-B6435B3E2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616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F6934-67A3-078B-5706-31B848BE4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34041-161F-5D5A-C79F-347C13DFE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65E2CF-BAF7-F3F1-C00F-9F4738760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184DC-8D87-461D-EC0F-472E36BE2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7DFBE-2552-6B09-941E-565ED6275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EF357-94FB-BCEA-60B7-BECE3ED71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46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EFC55-1B8E-F221-A224-A61669802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BFC386-71C7-F8D7-A578-6E285E7270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534A52-5968-C92D-4453-F84E025FB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A10474-21C4-04F4-5A55-B0DE47582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C451CE-1873-2478-0761-86FD5A76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44D7E4-0D1E-EE1F-ED9C-C2D27D35A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82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B5623C-8FD9-DA53-E14E-CE377598D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9CB7B-2B04-E61E-295A-7E63C4AA3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0B58A-DDB4-0CAE-938F-C0451E21EB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85048-7263-9CC2-208E-9BB734117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D2544-FD4F-A63B-DD07-71D28FBA6C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73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t.gov/dmhas/programs-and-services/finding-services/access-line-for-substance-use-treatment" TargetMode="External"/><Relationship Id="rId7" Type="http://schemas.openxmlformats.org/officeDocument/2006/relationships/hyperlink" Target="https://liveloud.org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ctaddictionservices.com/" TargetMode="External"/><Relationship Id="rId5" Type="http://schemas.openxmlformats.org/officeDocument/2006/relationships/hyperlink" Target="http://www.ctclearinghouse.org/" TargetMode="External"/><Relationship Id="rId4" Type="http://schemas.openxmlformats.org/officeDocument/2006/relationships/hyperlink" Target="http://www.wheelerclinic.org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5D761-E77F-25CB-B628-D90155B2C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553" y="978407"/>
            <a:ext cx="3611305" cy="4435014"/>
          </a:xfrm>
        </p:spPr>
        <p:txBody>
          <a:bodyPr anchor="t">
            <a:normAutofit/>
          </a:bodyPr>
          <a:lstStyle/>
          <a:p>
            <a:pPr algn="ctr"/>
            <a:r>
              <a:rPr lang="en-US" sz="4400" dirty="0"/>
              <a:t>Take a trip on the </a:t>
            </a:r>
            <a:br>
              <a:rPr lang="en-US" sz="4400" dirty="0"/>
            </a:br>
            <a:r>
              <a:rPr lang="en-US" sz="4000" dirty="0"/>
              <a:t>ACCESS LINE </a:t>
            </a:r>
            <a:br>
              <a:rPr lang="en-US" sz="4400" dirty="0"/>
            </a:br>
            <a:r>
              <a:rPr lang="en-US" sz="4400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DB9723-D3DD-8EDD-2BF1-69B7267A6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13" y="5797495"/>
            <a:ext cx="5940901" cy="5774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A7FCC21-CD2B-2625-6CCA-1B61575408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50"/>
          <a:stretch/>
        </p:blipFill>
        <p:spPr>
          <a:xfrm>
            <a:off x="4332516" y="1174603"/>
            <a:ext cx="7551931" cy="4247962"/>
          </a:xfrm>
          <a:prstGeom prst="rect">
            <a:avLst/>
          </a:prstGeom>
        </p:spPr>
      </p:pic>
      <p:pic>
        <p:nvPicPr>
          <p:cNvPr id="6" name="Picture 5" descr="A blue and black sign&#10;&#10;Description automatically generated">
            <a:extLst>
              <a:ext uri="{FF2B5EF4-FFF2-40B4-BE49-F238E27FC236}">
                <a16:creationId xmlns:a16="http://schemas.microsoft.com/office/drawing/2014/main" id="{E55EA461-5ACD-238D-D09B-9414046ABB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556" y="5797495"/>
            <a:ext cx="4095215" cy="67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96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AC5CE-82D5-ED5E-F1FF-098FA5D36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77419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Access 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0AFE6-CCF7-A71E-7204-BA422B32F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013857"/>
            <a:ext cx="11155680" cy="4342965"/>
          </a:xfrm>
        </p:spPr>
        <p:txBody>
          <a:bodyPr>
            <a:normAutofit/>
          </a:bodyPr>
          <a:lstStyle/>
          <a:p>
            <a:r>
              <a:rPr lang="en-US" sz="2800" b="1" dirty="0"/>
              <a:t>Calls are received 24 hours per day/ 7 days per week/ 365 days per year </a:t>
            </a:r>
          </a:p>
          <a:p>
            <a:r>
              <a:rPr lang="en-US" sz="2800" b="1" dirty="0"/>
              <a:t>Connection to withdrawal management/detox, medication assisted treatment (MAT), substance use residential treatment and assessment centers</a:t>
            </a:r>
          </a:p>
          <a:p>
            <a:r>
              <a:rPr lang="en-US" sz="2800" b="1" dirty="0"/>
              <a:t>Facilitates transportation to </a:t>
            </a:r>
            <a:r>
              <a:rPr lang="en-US" sz="2800" b="1"/>
              <a:t>withdrawal management, </a:t>
            </a:r>
            <a:r>
              <a:rPr lang="en-US" sz="2800" b="1" dirty="0"/>
              <a:t>DMHAS substance use disorder residential treatment and recovery houses</a:t>
            </a:r>
          </a:p>
          <a:p>
            <a:r>
              <a:rPr lang="en-US" sz="2800" b="1" dirty="0"/>
              <a:t>Provides general resource education</a:t>
            </a:r>
          </a:p>
          <a:p>
            <a:r>
              <a:rPr lang="en-US" sz="2800" b="1" dirty="0"/>
              <a:t>Provides coaching and guidance on the recovery process </a:t>
            </a:r>
          </a:p>
        </p:txBody>
      </p:sp>
    </p:spTree>
    <p:extLst>
      <p:ext uri="{BB962C8B-B14F-4D97-AF65-F5344CB8AC3E}">
        <p14:creationId xmlns:p14="http://schemas.microsoft.com/office/powerpoint/2010/main" val="1900021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1A67E-D156-BAC4-BBD8-B0DEE9B31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Access Line Stats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01E40-3B26-2D02-4CF7-EECA34928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305050"/>
            <a:ext cx="11155680" cy="4040886"/>
          </a:xfrm>
        </p:spPr>
        <p:txBody>
          <a:bodyPr>
            <a:normAutofit/>
          </a:bodyPr>
          <a:lstStyle/>
          <a:p>
            <a:r>
              <a:rPr lang="en-US" sz="3600" b="1" dirty="0"/>
              <a:t>Operates 24 hours a day-7 days per week </a:t>
            </a:r>
          </a:p>
          <a:p>
            <a:r>
              <a:rPr lang="en-US" sz="3600" b="1" dirty="0"/>
              <a:t>~3000 calls per month</a:t>
            </a:r>
          </a:p>
          <a:p>
            <a:r>
              <a:rPr lang="en-US" sz="3600" b="1" dirty="0"/>
              <a:t>~200 connections to WM beds per month</a:t>
            </a:r>
          </a:p>
          <a:p>
            <a:r>
              <a:rPr lang="en-US" sz="3600" b="1" dirty="0"/>
              <a:t>~300 transports coordinated per month</a:t>
            </a:r>
          </a:p>
          <a:p>
            <a:r>
              <a:rPr lang="en-US" sz="3600" b="1" dirty="0"/>
              <a:t>~400-500 info/resources calls per month</a:t>
            </a:r>
          </a:p>
        </p:txBody>
      </p:sp>
    </p:spTree>
    <p:extLst>
      <p:ext uri="{BB962C8B-B14F-4D97-AF65-F5344CB8AC3E}">
        <p14:creationId xmlns:p14="http://schemas.microsoft.com/office/powerpoint/2010/main" val="2614714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CBC52-7475-B3FB-1FBC-0D819441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Access Line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1E471-39E6-1220-1C42-E0D1E25A7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013857"/>
            <a:ext cx="11155680" cy="4332079"/>
          </a:xfrm>
        </p:spPr>
        <p:txBody>
          <a:bodyPr>
            <a:normAutofit/>
          </a:bodyPr>
          <a:lstStyle/>
          <a:p>
            <a:r>
              <a:rPr lang="en-US" sz="2400" dirty="0"/>
              <a:t>Call our toll free 24/7 number – </a:t>
            </a:r>
            <a:r>
              <a:rPr lang="en-US" sz="2400" b="1" dirty="0"/>
              <a:t>1-800-563-4086</a:t>
            </a:r>
          </a:p>
          <a:p>
            <a:r>
              <a:rPr lang="en-US" sz="2400" dirty="0"/>
              <a:t>Experienced Peer Recovery Telephone Specialists will assist each call </a:t>
            </a:r>
          </a:p>
          <a:p>
            <a:r>
              <a:rPr lang="en-US" sz="2400" dirty="0"/>
              <a:t>Access Line staff make direct contact with DMHAS funded facilities to determine bed availability based on the caller’s identified needs and screening completed by Access Line staff</a:t>
            </a:r>
          </a:p>
          <a:p>
            <a:r>
              <a:rPr lang="en-US" sz="2400" dirty="0"/>
              <a:t>When a Withdrawal Management Bed is available, Access Line Staff will conduct a three (3) way conference call with the facility to complete the admission screening </a:t>
            </a:r>
          </a:p>
          <a:p>
            <a:r>
              <a:rPr lang="en-US" sz="2400" dirty="0"/>
              <a:t>Access Line staff answer questions for providers and family members/concerned others about available levels of care and community resources for individuals and families dealing with substance use and mental health related challenges</a:t>
            </a:r>
          </a:p>
        </p:txBody>
      </p:sp>
    </p:spTree>
    <p:extLst>
      <p:ext uri="{BB962C8B-B14F-4D97-AF65-F5344CB8AC3E}">
        <p14:creationId xmlns:p14="http://schemas.microsoft.com/office/powerpoint/2010/main" val="23139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DB1E6-D52D-B360-4AD3-15E18894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536" y="978408"/>
            <a:ext cx="6236208" cy="1463040"/>
          </a:xfrm>
        </p:spPr>
        <p:txBody>
          <a:bodyPr>
            <a:normAutofit/>
          </a:bodyPr>
          <a:lstStyle/>
          <a:p>
            <a:r>
              <a:rPr lang="en-US" dirty="0"/>
              <a:t>How Access Line Works </a:t>
            </a:r>
            <a:r>
              <a:rPr lang="en-US" dirty="0" err="1"/>
              <a:t>Con’t</a:t>
            </a:r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6D87D-10C1-D872-0900-8E4B04F57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536" y="2578608"/>
            <a:ext cx="6236208" cy="376732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Once the caller has been screened and accepted at a facility, Access Line staff contacts the regional transportation providers and makes the necessary arrangements for transportation. </a:t>
            </a:r>
          </a:p>
          <a:p>
            <a:r>
              <a:rPr lang="en-US" dirty="0"/>
              <a:t>The caller must be ready to go at the time that transportation is confirmed and must have access to a phone </a:t>
            </a:r>
          </a:p>
          <a:p>
            <a:r>
              <a:rPr lang="en-US" dirty="0"/>
              <a:t>Active Rescues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EA47F7-1166-4339-295D-9B03D5E4F1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948" r="37372" b="-1"/>
          <a:stretch/>
        </p:blipFill>
        <p:spPr>
          <a:xfrm>
            <a:off x="517869" y="508091"/>
            <a:ext cx="4221911" cy="583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25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01594-04FC-FD00-5C44-C7AE4F216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53439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Transportation</a:t>
            </a:r>
            <a:br>
              <a:rPr lang="en-US" dirty="0"/>
            </a:br>
            <a:r>
              <a:rPr lang="en-US" sz="2800" dirty="0"/>
              <a:t>North - </a:t>
            </a:r>
            <a:r>
              <a:rPr lang="en-US" sz="2800" dirty="0" err="1"/>
              <a:t>InterCommunity</a:t>
            </a:r>
            <a:br>
              <a:rPr lang="en-US" sz="2800" dirty="0"/>
            </a:br>
            <a:r>
              <a:rPr lang="en-US" sz="2800" dirty="0"/>
              <a:t>South – Columbus House, Road to Recovery 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F6AA9C7-0375-FCC3-D8E5-D866D44956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5019" y="2626913"/>
            <a:ext cx="4981962" cy="367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57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3FBD9-8505-E159-7DC6-976724AE6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286" y="685800"/>
            <a:ext cx="7313458" cy="14042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Access Line </a:t>
            </a:r>
            <a:b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1-800-563-4086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9D1FDC-E88C-6CC8-336F-7354A5D474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3382" r="11483" b="1"/>
          <a:stretch/>
        </p:blipFill>
        <p:spPr>
          <a:xfrm>
            <a:off x="524257" y="508018"/>
            <a:ext cx="3144230" cy="583791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042C57-107D-4BCE-FD0B-66211CC2A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4914" y="2188029"/>
            <a:ext cx="7182830" cy="4157907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i="0" dirty="0"/>
              <a:t>Access line is advertised: 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b="1" i="0" dirty="0"/>
              <a:t>DMHAS website   </a:t>
            </a:r>
            <a:r>
              <a:rPr lang="en-US" sz="2000" u="sng" dirty="0">
                <a:effectLst/>
                <a:hlinkClick r:id="rId3"/>
              </a:rPr>
              <a:t>Transportation</a:t>
            </a:r>
            <a:endParaRPr lang="en-US" sz="2000" b="1" i="0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b="1" i="0" dirty="0"/>
              <a:t>Wheeler website  </a:t>
            </a:r>
            <a:r>
              <a:rPr lang="en-US" sz="2000" b="0" u="sng" dirty="0">
                <a:effectLst/>
                <a:hlinkClick r:id="rId4"/>
              </a:rPr>
              <a:t>www.wheelerclinic.org</a:t>
            </a:r>
            <a:endParaRPr lang="en-US" sz="2000" b="0" u="sng" dirty="0">
              <a:effectLst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b="1" dirty="0"/>
              <a:t>Wheeler’s Clearinghouse   </a:t>
            </a:r>
            <a:r>
              <a:rPr lang="en-US" sz="2000" dirty="0">
                <a:hlinkClick r:id="rId5"/>
              </a:rPr>
              <a:t>www.ctclearinghouse.org</a:t>
            </a:r>
            <a:endParaRPr lang="en-US" sz="2000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b="1" i="0" dirty="0"/>
              <a:t>Connecticut addiction website  </a:t>
            </a:r>
            <a:r>
              <a:rPr lang="en-US" sz="2000" u="sng" dirty="0">
                <a:effectLst/>
                <a:hlinkClick r:id="rId6"/>
              </a:rPr>
              <a:t>Connecticut Addiction Services</a:t>
            </a:r>
            <a:endParaRPr lang="en-US" sz="2000" b="1" i="0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b="1" i="0" dirty="0"/>
              <a:t>LIVE LOUD publications   </a:t>
            </a:r>
            <a:r>
              <a:rPr lang="en-US" sz="2000" u="sng" dirty="0" err="1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7"/>
              </a:rPr>
              <a:t>LiveLOUD</a:t>
            </a:r>
            <a:r>
              <a:rPr lang="en-US" sz="20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7"/>
              </a:rPr>
              <a:t> - Life with Opioid Use Disorder</a:t>
            </a:r>
            <a:endParaRPr lang="en-US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b="1" i="0" dirty="0"/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b="1" i="0" dirty="0"/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b="1" i="0" dirty="0"/>
          </a:p>
        </p:txBody>
      </p:sp>
    </p:spTree>
    <p:extLst>
      <p:ext uri="{BB962C8B-B14F-4D97-AF65-F5344CB8AC3E}">
        <p14:creationId xmlns:p14="http://schemas.microsoft.com/office/powerpoint/2010/main" val="928199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EB704-05B3-A57E-3775-733D2BCE7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DMHAS funded facilities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D8724-DCD2-EDB6-35EE-58BF69616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First Step—Bridgeport</a:t>
            </a:r>
          </a:p>
          <a:p>
            <a:r>
              <a:rPr lang="en-US" dirty="0" err="1"/>
              <a:t>InterCommunity</a:t>
            </a:r>
            <a:r>
              <a:rPr lang="en-US" dirty="0"/>
              <a:t>—Hartford</a:t>
            </a:r>
          </a:p>
          <a:p>
            <a:r>
              <a:rPr lang="en-US" dirty="0"/>
              <a:t>MCCA—Danbury </a:t>
            </a:r>
          </a:p>
          <a:p>
            <a:r>
              <a:rPr lang="en-US" dirty="0"/>
              <a:t>Rushford—Middletown </a:t>
            </a:r>
          </a:p>
          <a:p>
            <a:r>
              <a:rPr lang="en-US" dirty="0"/>
              <a:t>SCADD—New London</a:t>
            </a:r>
          </a:p>
          <a:p>
            <a:r>
              <a:rPr lang="en-US" dirty="0"/>
              <a:t>SCRC—New Haven</a:t>
            </a:r>
          </a:p>
          <a:p>
            <a:r>
              <a:rPr lang="en-US" dirty="0"/>
              <a:t>Stonington—North Stonington </a:t>
            </a:r>
          </a:p>
          <a:p>
            <a:r>
              <a:rPr lang="en-US" dirty="0"/>
              <a:t>Blue Hills—Hartford </a:t>
            </a:r>
          </a:p>
          <a:p>
            <a:r>
              <a:rPr lang="en-US" dirty="0"/>
              <a:t>CVH—Middletown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360AAC-F70D-D9E1-E88B-9EA274574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55" y="2576366"/>
            <a:ext cx="5005233" cy="328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39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DA171-8AC7-F692-2FEC-BE274AB6B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1343" y="343580"/>
            <a:ext cx="9176657" cy="1964191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Questions?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6A4132-0C18-3A7A-AF4D-6BDDC93897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6429" y="2122715"/>
            <a:ext cx="6041570" cy="4054248"/>
          </a:xfrm>
        </p:spPr>
        <p:txBody>
          <a:bodyPr/>
          <a:lstStyle/>
          <a:p>
            <a:r>
              <a:rPr lang="en-US" sz="4400" b="1" dirty="0"/>
              <a:t>Contact information </a:t>
            </a:r>
          </a:p>
          <a:p>
            <a:endParaRPr lang="en-US" sz="4400" b="1" dirty="0"/>
          </a:p>
          <a:p>
            <a:r>
              <a:rPr lang="en-US" sz="3200" b="1" dirty="0"/>
              <a:t>Access Line 1-800-563-4086</a:t>
            </a:r>
          </a:p>
          <a:p>
            <a:r>
              <a:rPr lang="en-US" sz="3200" b="1" dirty="0"/>
              <a:t>Derek Paplauskas 860-471-2997</a:t>
            </a:r>
          </a:p>
          <a:p>
            <a:r>
              <a:rPr lang="en-US" sz="3200" b="1" dirty="0"/>
              <a:t>Kelly Bergeron 860-418-7119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7BF7B1C-3CA8-E412-AB2D-389F57E96B2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85801" y="1325675"/>
            <a:ext cx="3570514" cy="439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06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852</TotalTime>
  <Words>394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Take a trip on the  ACCESS LINE   </vt:lpstr>
      <vt:lpstr>Access Line </vt:lpstr>
      <vt:lpstr> Access Line Stats </vt:lpstr>
      <vt:lpstr>How Access Line Works</vt:lpstr>
      <vt:lpstr>How Access Line Works Con’t.</vt:lpstr>
      <vt:lpstr>Transportation North - InterCommunity South – Columbus House, Road to Recovery </vt:lpstr>
      <vt:lpstr>Access Line  1-800-563-4086</vt:lpstr>
      <vt:lpstr>DMHAS funded facilities </vt:lpstr>
      <vt:lpstr>      Questions?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Bergeron, Kelly J</dc:creator>
  <cp:lastModifiedBy>Bergeron, Kelly J</cp:lastModifiedBy>
  <cp:revision>35</cp:revision>
  <dcterms:created xsi:type="dcterms:W3CDTF">2025-04-25T19:03:34Z</dcterms:created>
  <dcterms:modified xsi:type="dcterms:W3CDTF">2026-02-18T19:39:29Z</dcterms:modified>
</cp:coreProperties>
</file>