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8" r:id="rId1"/>
    <p:sldMasterId id="2147484143" r:id="rId2"/>
  </p:sldMasterIdLst>
  <p:notesMasterIdLst>
    <p:notesMasterId r:id="rId61"/>
  </p:notesMasterIdLst>
  <p:sldIdLst>
    <p:sldId id="256" r:id="rId3"/>
    <p:sldId id="257" r:id="rId4"/>
    <p:sldId id="286" r:id="rId5"/>
    <p:sldId id="345" r:id="rId6"/>
    <p:sldId id="320" r:id="rId7"/>
    <p:sldId id="313" r:id="rId8"/>
    <p:sldId id="318" r:id="rId9"/>
    <p:sldId id="321" r:id="rId10"/>
    <p:sldId id="322" r:id="rId11"/>
    <p:sldId id="323" r:id="rId12"/>
    <p:sldId id="294" r:id="rId13"/>
    <p:sldId id="287" r:id="rId14"/>
    <p:sldId id="304" r:id="rId15"/>
    <p:sldId id="288" r:id="rId16"/>
    <p:sldId id="309" r:id="rId17"/>
    <p:sldId id="308" r:id="rId18"/>
    <p:sldId id="307" r:id="rId19"/>
    <p:sldId id="310" r:id="rId20"/>
    <p:sldId id="349" r:id="rId21"/>
    <p:sldId id="331" r:id="rId22"/>
    <p:sldId id="346" r:id="rId23"/>
    <p:sldId id="324" r:id="rId24"/>
    <p:sldId id="303" r:id="rId25"/>
    <p:sldId id="329" r:id="rId26"/>
    <p:sldId id="348" r:id="rId27"/>
    <p:sldId id="326" r:id="rId28"/>
    <p:sldId id="267" r:id="rId29"/>
    <p:sldId id="347" r:id="rId30"/>
    <p:sldId id="325" r:id="rId31"/>
    <p:sldId id="311" r:id="rId32"/>
    <p:sldId id="338" r:id="rId33"/>
    <p:sldId id="339" r:id="rId34"/>
    <p:sldId id="340" r:id="rId35"/>
    <p:sldId id="341" r:id="rId36"/>
    <p:sldId id="355" r:id="rId37"/>
    <p:sldId id="356" r:id="rId38"/>
    <p:sldId id="333" r:id="rId39"/>
    <p:sldId id="302" r:id="rId40"/>
    <p:sldId id="327" r:id="rId41"/>
    <p:sldId id="328" r:id="rId42"/>
    <p:sldId id="342" r:id="rId43"/>
    <p:sldId id="332" r:id="rId44"/>
    <p:sldId id="296" r:id="rId45"/>
    <p:sldId id="334" r:id="rId46"/>
    <p:sldId id="291" r:id="rId47"/>
    <p:sldId id="335" r:id="rId48"/>
    <p:sldId id="290" r:id="rId49"/>
    <p:sldId id="354" r:id="rId50"/>
    <p:sldId id="289" r:id="rId51"/>
    <p:sldId id="336" r:id="rId52"/>
    <p:sldId id="295" r:id="rId53"/>
    <p:sldId id="293" r:id="rId54"/>
    <p:sldId id="337" r:id="rId55"/>
    <p:sldId id="285" r:id="rId56"/>
    <p:sldId id="351" r:id="rId57"/>
    <p:sldId id="350" r:id="rId58"/>
    <p:sldId id="353" r:id="rId59"/>
    <p:sldId id="352" r:id="rId6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Untitled Section" id="{BC761018-2887-4FB9-A4E3-3D77072C3099}">
          <p14:sldIdLst>
            <p14:sldId id="256"/>
            <p14:sldId id="257"/>
            <p14:sldId id="286"/>
            <p14:sldId id="345"/>
            <p14:sldId id="320"/>
            <p14:sldId id="313"/>
            <p14:sldId id="318"/>
            <p14:sldId id="321"/>
            <p14:sldId id="322"/>
            <p14:sldId id="323"/>
            <p14:sldId id="294"/>
            <p14:sldId id="287"/>
            <p14:sldId id="304"/>
            <p14:sldId id="288"/>
            <p14:sldId id="309"/>
            <p14:sldId id="308"/>
            <p14:sldId id="307"/>
            <p14:sldId id="310"/>
            <p14:sldId id="349"/>
            <p14:sldId id="331"/>
            <p14:sldId id="346"/>
            <p14:sldId id="324"/>
            <p14:sldId id="303"/>
            <p14:sldId id="329"/>
            <p14:sldId id="348"/>
            <p14:sldId id="326"/>
            <p14:sldId id="267"/>
            <p14:sldId id="347"/>
            <p14:sldId id="325"/>
            <p14:sldId id="311"/>
            <p14:sldId id="338"/>
            <p14:sldId id="339"/>
            <p14:sldId id="340"/>
            <p14:sldId id="341"/>
            <p14:sldId id="355"/>
            <p14:sldId id="356"/>
            <p14:sldId id="333"/>
            <p14:sldId id="302"/>
            <p14:sldId id="327"/>
            <p14:sldId id="328"/>
            <p14:sldId id="342"/>
            <p14:sldId id="332"/>
            <p14:sldId id="296"/>
            <p14:sldId id="334"/>
            <p14:sldId id="291"/>
            <p14:sldId id="335"/>
            <p14:sldId id="290"/>
            <p14:sldId id="354"/>
            <p14:sldId id="289"/>
            <p14:sldId id="336"/>
            <p14:sldId id="295"/>
            <p14:sldId id="293"/>
            <p14:sldId id="337"/>
            <p14:sldId id="285"/>
            <p14:sldId id="351"/>
            <p14:sldId id="350"/>
            <p14:sldId id="353"/>
            <p14:sldId id="35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19" autoAdjust="0"/>
  </p:normalViewPr>
  <p:slideViewPr>
    <p:cSldViewPr>
      <p:cViewPr varScale="1">
        <p:scale>
          <a:sx n="103" d="100"/>
          <a:sy n="103" d="100"/>
        </p:scale>
        <p:origin x="246"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99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5A2D87C-8BD7-4EDF-8F24-4E1A975E282D}" type="datetimeFigureOut">
              <a:rPr lang="en-US" smtClean="0"/>
              <a:t>5/24/2022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B4B3A18-A213-4645-B58F-BA914E5881A6}" type="slidenum">
              <a:rPr lang="en-US" smtClean="0"/>
              <a:t>‹#›</a:t>
            </a:fld>
            <a:endParaRPr lang="en-US"/>
          </a:p>
        </p:txBody>
      </p:sp>
    </p:spTree>
    <p:extLst>
      <p:ext uri="{BB962C8B-B14F-4D97-AF65-F5344CB8AC3E}">
        <p14:creationId xmlns:p14="http://schemas.microsoft.com/office/powerpoint/2010/main" val="3709390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004373BD-0BF5-4AF0-BE7D-BB5E0185816C}" type="datetimeFigureOut">
              <a:rPr lang="en-US"/>
              <a:pPr>
                <a:defRPr/>
              </a:pPr>
              <a:t>5/24/2022</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749E3409-887E-4DC8-A2F5-144509583B7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E0AB5D8-7615-4B62-9F57-35B87E0F2A02}" type="datetimeFigureOut">
              <a:rPr lang="en-US"/>
              <a:pPr>
                <a:defRPr/>
              </a:pPr>
              <a:t>5/24/2022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7FAC78E-008F-4E53-8BBA-F14E9FA9298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35BA3C2-B3AE-4F09-9405-5B679F5D118F}" type="datetimeFigureOut">
              <a:rPr lang="en-US"/>
              <a:pPr>
                <a:defRPr/>
              </a:pPr>
              <a:t>5/24/2022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C60B457-8035-40E5-9961-5C640F1F07E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1447800"/>
          </a:xfrm>
          <a:custGeom>
            <a:avLst/>
            <a:gdLst/>
            <a:ahLst/>
            <a:cxnLst/>
            <a:rect l="l" t="t" r="r" b="b"/>
            <a:pathLst>
              <a:path w="9144000" h="1447800">
                <a:moveTo>
                  <a:pt x="9144000" y="0"/>
                </a:moveTo>
                <a:lnTo>
                  <a:pt x="0" y="0"/>
                </a:lnTo>
                <a:lnTo>
                  <a:pt x="0" y="1447800"/>
                </a:lnTo>
                <a:lnTo>
                  <a:pt x="9144000" y="1447800"/>
                </a:lnTo>
                <a:lnTo>
                  <a:pt x="9144000" y="0"/>
                </a:lnTo>
                <a:close/>
              </a:path>
            </a:pathLst>
          </a:custGeom>
          <a:solidFill>
            <a:srgbClr val="6087C1"/>
          </a:solidFill>
        </p:spPr>
        <p:txBody>
          <a:bodyPr wrap="square" lIns="0" tIns="0" rIns="0" bIns="0" rtlCol="0"/>
          <a:lstStyle/>
          <a:p>
            <a:endParaRPr/>
          </a:p>
        </p:txBody>
      </p:sp>
      <p:sp>
        <p:nvSpPr>
          <p:cNvPr id="2" name="Holder 2"/>
          <p:cNvSpPr>
            <a:spLocks noGrp="1"/>
          </p:cNvSpPr>
          <p:nvPr>
            <p:ph type="ctrTitle"/>
          </p:nvPr>
        </p:nvSpPr>
        <p:spPr>
          <a:xfrm>
            <a:off x="155955" y="514603"/>
            <a:ext cx="8832088" cy="643890"/>
          </a:xfrm>
          <a:prstGeom prst="rect">
            <a:avLst/>
          </a:prstGeom>
        </p:spPr>
        <p:txBody>
          <a:bodyPr wrap="square" lIns="0" tIns="0" rIns="0" bIns="0">
            <a:spAutoFit/>
          </a:bodyPr>
          <a:lstStyle>
            <a:lvl1pPr>
              <a:defRPr sz="4050" b="0" i="0">
                <a:solidFill>
                  <a:srgbClr val="FF0000"/>
                </a:solidFill>
                <a:latin typeface="Calibri"/>
                <a:cs typeface="Calibri"/>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5/24/2022</a:t>
            </a:fld>
            <a:endParaRPr lang="en-US"/>
          </a:p>
        </p:txBody>
      </p:sp>
      <p:sp>
        <p:nvSpPr>
          <p:cNvPr id="6" name="Holder 6"/>
          <p:cNvSpPr>
            <a:spLocks noGrp="1"/>
          </p:cNvSpPr>
          <p:nvPr>
            <p:ph type="sldNum" sz="quarter" idx="7"/>
          </p:nvPr>
        </p:nvSpPr>
        <p:spPr/>
        <p:txBody>
          <a:bodyPr lIns="0" tIns="0" rIns="0" bIns="0"/>
          <a:lstStyle>
            <a:lvl1pPr>
              <a:defRPr sz="1400" b="0" i="0">
                <a:solidFill>
                  <a:schemeClr val="tx1"/>
                </a:solidFill>
                <a:latin typeface="Arial"/>
                <a:cs typeface="Arial"/>
              </a:defRPr>
            </a:lvl1pPr>
          </a:lstStyle>
          <a:p>
            <a:pPr marL="38100">
              <a:lnSpc>
                <a:spcPts val="1650"/>
              </a:lnSpc>
            </a:pPr>
            <a:fld id="{81D60167-4931-47E6-BA6A-407CBD079E47}" type="slidenum">
              <a:rPr spc="-25" dirty="0"/>
              <a:t>‹#›</a:t>
            </a:fld>
            <a:endParaRPr spc="-25" dirty="0"/>
          </a:p>
        </p:txBody>
      </p:sp>
    </p:spTree>
    <p:extLst>
      <p:ext uri="{BB962C8B-B14F-4D97-AF65-F5344CB8AC3E}">
        <p14:creationId xmlns:p14="http://schemas.microsoft.com/office/powerpoint/2010/main" val="1024646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5/24/2022</a:t>
            </a:fld>
            <a:endParaRPr lang="en-US"/>
          </a:p>
        </p:txBody>
      </p:sp>
      <p:sp>
        <p:nvSpPr>
          <p:cNvPr id="6" name="Holder 6"/>
          <p:cNvSpPr>
            <a:spLocks noGrp="1"/>
          </p:cNvSpPr>
          <p:nvPr>
            <p:ph type="sldNum" sz="quarter" idx="7"/>
          </p:nvPr>
        </p:nvSpPr>
        <p:spPr/>
        <p:txBody>
          <a:bodyPr lIns="0" tIns="0" rIns="0" bIns="0"/>
          <a:lstStyle>
            <a:lvl1pPr>
              <a:defRPr sz="1400" b="0" i="0">
                <a:solidFill>
                  <a:schemeClr val="tx1"/>
                </a:solidFill>
                <a:latin typeface="Arial"/>
                <a:cs typeface="Arial"/>
              </a:defRPr>
            </a:lvl1pPr>
          </a:lstStyle>
          <a:p>
            <a:pPr marL="38100">
              <a:lnSpc>
                <a:spcPts val="1650"/>
              </a:lnSpc>
            </a:pPr>
            <a:fld id="{81D60167-4931-47E6-BA6A-407CBD079E47}" type="slidenum">
              <a:rPr spc="-25" dirty="0"/>
              <a:t>‹#›</a:t>
            </a:fld>
            <a:endParaRPr spc="-25" dirty="0"/>
          </a:p>
        </p:txBody>
      </p:sp>
    </p:spTree>
    <p:extLst>
      <p:ext uri="{BB962C8B-B14F-4D97-AF65-F5344CB8AC3E}">
        <p14:creationId xmlns:p14="http://schemas.microsoft.com/office/powerpoint/2010/main" val="2054936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chemeClr val="bg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633086" y="1613349"/>
            <a:ext cx="4055109" cy="4364990"/>
          </a:xfrm>
          <a:prstGeom prst="rect">
            <a:avLst/>
          </a:prstGeom>
        </p:spPr>
        <p:txBody>
          <a:bodyPr wrap="square" lIns="0" tIns="0" rIns="0" bIns="0">
            <a:spAutoFit/>
          </a:bodyPr>
          <a:lstStyle>
            <a:lvl1pPr>
              <a:defRPr sz="2600" b="1" i="0">
                <a:solidFill>
                  <a:srgbClr val="512C5A"/>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5/24/2022</a:t>
            </a:fld>
            <a:endParaRPr lang="en-US"/>
          </a:p>
        </p:txBody>
      </p:sp>
      <p:sp>
        <p:nvSpPr>
          <p:cNvPr id="7" name="Holder 7"/>
          <p:cNvSpPr>
            <a:spLocks noGrp="1"/>
          </p:cNvSpPr>
          <p:nvPr>
            <p:ph type="sldNum" sz="quarter" idx="7"/>
          </p:nvPr>
        </p:nvSpPr>
        <p:spPr/>
        <p:txBody>
          <a:bodyPr lIns="0" tIns="0" rIns="0" bIns="0"/>
          <a:lstStyle>
            <a:lvl1pPr>
              <a:defRPr sz="1400" b="0" i="0">
                <a:solidFill>
                  <a:schemeClr val="tx1"/>
                </a:solidFill>
                <a:latin typeface="Arial"/>
                <a:cs typeface="Arial"/>
              </a:defRPr>
            </a:lvl1pPr>
          </a:lstStyle>
          <a:p>
            <a:pPr marL="38100">
              <a:lnSpc>
                <a:spcPts val="1650"/>
              </a:lnSpc>
            </a:pPr>
            <a:fld id="{81D60167-4931-47E6-BA6A-407CBD079E47}" type="slidenum">
              <a:rPr spc="-25" dirty="0"/>
              <a:t>‹#›</a:t>
            </a:fld>
            <a:endParaRPr spc="-25" dirty="0"/>
          </a:p>
        </p:txBody>
      </p:sp>
    </p:spTree>
    <p:extLst>
      <p:ext uri="{BB962C8B-B14F-4D97-AF65-F5344CB8AC3E}">
        <p14:creationId xmlns:p14="http://schemas.microsoft.com/office/powerpoint/2010/main" val="2408964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1447800"/>
          </a:xfrm>
          <a:custGeom>
            <a:avLst/>
            <a:gdLst/>
            <a:ahLst/>
            <a:cxnLst/>
            <a:rect l="l" t="t" r="r" b="b"/>
            <a:pathLst>
              <a:path w="9144000" h="1447800">
                <a:moveTo>
                  <a:pt x="9144000" y="0"/>
                </a:moveTo>
                <a:lnTo>
                  <a:pt x="0" y="0"/>
                </a:lnTo>
                <a:lnTo>
                  <a:pt x="0" y="1447800"/>
                </a:lnTo>
                <a:lnTo>
                  <a:pt x="9144000" y="1447800"/>
                </a:lnTo>
                <a:lnTo>
                  <a:pt x="9144000" y="0"/>
                </a:lnTo>
                <a:close/>
              </a:path>
            </a:pathLst>
          </a:custGeom>
          <a:solidFill>
            <a:srgbClr val="6087C1"/>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000" b="0"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5/24/2022</a:t>
            </a:fld>
            <a:endParaRPr lang="en-US"/>
          </a:p>
        </p:txBody>
      </p:sp>
      <p:sp>
        <p:nvSpPr>
          <p:cNvPr id="5" name="Holder 5"/>
          <p:cNvSpPr>
            <a:spLocks noGrp="1"/>
          </p:cNvSpPr>
          <p:nvPr>
            <p:ph type="sldNum" sz="quarter" idx="7"/>
          </p:nvPr>
        </p:nvSpPr>
        <p:spPr/>
        <p:txBody>
          <a:bodyPr lIns="0" tIns="0" rIns="0" bIns="0"/>
          <a:lstStyle>
            <a:lvl1pPr>
              <a:defRPr sz="1400" b="0" i="0">
                <a:solidFill>
                  <a:schemeClr val="tx1"/>
                </a:solidFill>
                <a:latin typeface="Arial"/>
                <a:cs typeface="Arial"/>
              </a:defRPr>
            </a:lvl1pPr>
          </a:lstStyle>
          <a:p>
            <a:pPr marL="38100">
              <a:lnSpc>
                <a:spcPts val="1650"/>
              </a:lnSpc>
            </a:pPr>
            <a:fld id="{81D60167-4931-47E6-BA6A-407CBD079E47}" type="slidenum">
              <a:rPr spc="-25" dirty="0"/>
              <a:t>‹#›</a:t>
            </a:fld>
            <a:endParaRPr spc="-25" dirty="0"/>
          </a:p>
        </p:txBody>
      </p:sp>
    </p:spTree>
    <p:extLst>
      <p:ext uri="{BB962C8B-B14F-4D97-AF65-F5344CB8AC3E}">
        <p14:creationId xmlns:p14="http://schemas.microsoft.com/office/powerpoint/2010/main" val="306593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5/24/2022</a:t>
            </a:fld>
            <a:endParaRPr lang="en-US"/>
          </a:p>
        </p:txBody>
      </p:sp>
      <p:sp>
        <p:nvSpPr>
          <p:cNvPr id="4" name="Holder 4"/>
          <p:cNvSpPr>
            <a:spLocks noGrp="1"/>
          </p:cNvSpPr>
          <p:nvPr>
            <p:ph type="sldNum" sz="quarter" idx="7"/>
          </p:nvPr>
        </p:nvSpPr>
        <p:spPr/>
        <p:txBody>
          <a:bodyPr lIns="0" tIns="0" rIns="0" bIns="0"/>
          <a:lstStyle>
            <a:lvl1pPr>
              <a:defRPr sz="1400" b="0" i="0">
                <a:solidFill>
                  <a:schemeClr val="tx1"/>
                </a:solidFill>
                <a:latin typeface="Arial"/>
                <a:cs typeface="Arial"/>
              </a:defRPr>
            </a:lvl1pPr>
          </a:lstStyle>
          <a:p>
            <a:pPr marL="38100">
              <a:lnSpc>
                <a:spcPts val="1650"/>
              </a:lnSpc>
            </a:pPr>
            <a:fld id="{81D60167-4931-47E6-BA6A-407CBD079E47}" type="slidenum">
              <a:rPr spc="-25" dirty="0"/>
              <a:t>‹#›</a:t>
            </a:fld>
            <a:endParaRPr spc="-25" dirty="0"/>
          </a:p>
        </p:txBody>
      </p:sp>
    </p:spTree>
    <p:extLst>
      <p:ext uri="{BB962C8B-B14F-4D97-AF65-F5344CB8AC3E}">
        <p14:creationId xmlns:p14="http://schemas.microsoft.com/office/powerpoint/2010/main" val="3736670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A3DF72E-3D1D-4FEA-B7DA-C0C8A340013E}" type="datetimeFigureOut">
              <a:rPr lang="en-US"/>
              <a:pPr>
                <a:defRPr/>
              </a:pPr>
              <a:t>5/24/2022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F7189EB-5D5E-4BB0-8870-60B54826137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36BD89C-67CA-4274-9AC4-C3E5A284A20C}" type="datetimeFigureOut">
              <a:rPr lang="en-US"/>
              <a:pPr>
                <a:defRPr/>
              </a:pPr>
              <a:t>5/24/2022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7E4B87-AE88-472B-8A8B-3CD1497126C0}"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32835D7-74B7-4251-8438-B3C16985C52E}" type="datetimeFigureOut">
              <a:rPr lang="en-US"/>
              <a:pPr>
                <a:defRPr/>
              </a:pPr>
              <a:t>5/24/2022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2461DD01-081B-4664-A033-A6E8B1A3DAC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3CC2860C-B552-42E7-B5BB-422A12E952E3}" type="datetimeFigureOut">
              <a:rPr lang="en-US"/>
              <a:pPr>
                <a:defRPr/>
              </a:pPr>
              <a:t>5/24/2022</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0EA91C30-8831-4FAB-AE96-07CE3D420D5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43AACC80-E605-4ACA-B49A-88D1D4345557}" type="datetimeFigureOut">
              <a:rPr lang="en-US"/>
              <a:pPr>
                <a:defRPr/>
              </a:pPr>
              <a:t>5/24/2022</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729F976F-2425-4716-A127-CA17C5F9DAB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1C259430-C921-43F2-A88C-81C87F2A017D}" type="datetimeFigureOut">
              <a:rPr lang="en-US"/>
              <a:pPr>
                <a:defRPr/>
              </a:pPr>
              <a:t>5/24/2022</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952AA972-CE96-419B-84D3-9CDDFAFAA81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DFA6B863-1EB0-4DFE-ACAF-AE1CB2E7E545}" type="datetimeFigureOut">
              <a:rPr lang="en-US"/>
              <a:pPr>
                <a:defRPr/>
              </a:pPr>
              <a:t>5/24/2022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6F65418B-034F-4562-AB85-8220512F76F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D7175D59-0311-4853-89CC-50A6A8CBD17A}" type="datetimeFigureOut">
              <a:rPr lang="en-US"/>
              <a:pPr>
                <a:defRPr/>
              </a:pPr>
              <a:t>5/24/2022</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549CE39F-5F33-420C-92A4-7F05ABC72EB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85BE0B6C-5F0A-4676-B7E2-47B627327370}" type="datetimeFigureOut">
              <a:rPr lang="en-US"/>
              <a:pPr>
                <a:defRPr/>
              </a:pPr>
              <a:t>5/24/2022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F48B51E0-2B97-4360-AFF3-2BEFBDE5B644}"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4140" r:id="rId1"/>
    <p:sldLayoutId id="2147484139" r:id="rId2"/>
    <p:sldLayoutId id="2147484141" r:id="rId3"/>
    <p:sldLayoutId id="2147484138" r:id="rId4"/>
    <p:sldLayoutId id="2147484137" r:id="rId5"/>
    <p:sldLayoutId id="2147484136" r:id="rId6"/>
    <p:sldLayoutId id="2147484135" r:id="rId7"/>
    <p:sldLayoutId id="2147484134" r:id="rId8"/>
    <p:sldLayoutId id="2147484142" r:id="rId9"/>
    <p:sldLayoutId id="2147484133" r:id="rId10"/>
    <p:sldLayoutId id="2147484132"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1447800"/>
          </a:xfrm>
          <a:custGeom>
            <a:avLst/>
            <a:gdLst/>
            <a:ahLst/>
            <a:cxnLst/>
            <a:rect l="l" t="t" r="r" b="b"/>
            <a:pathLst>
              <a:path w="9144000" h="1447800">
                <a:moveTo>
                  <a:pt x="9144000" y="0"/>
                </a:moveTo>
                <a:lnTo>
                  <a:pt x="0" y="0"/>
                </a:lnTo>
                <a:lnTo>
                  <a:pt x="0" y="1447800"/>
                </a:lnTo>
                <a:lnTo>
                  <a:pt x="9144000" y="1447800"/>
                </a:lnTo>
                <a:lnTo>
                  <a:pt x="9144000" y="0"/>
                </a:lnTo>
                <a:close/>
              </a:path>
            </a:pathLst>
          </a:custGeom>
          <a:solidFill>
            <a:srgbClr val="6087C1"/>
          </a:solidFill>
        </p:spPr>
        <p:txBody>
          <a:bodyPr wrap="square" lIns="0" tIns="0" rIns="0" bIns="0" rtlCol="0"/>
          <a:lstStyle/>
          <a:p>
            <a:endParaRPr/>
          </a:p>
        </p:txBody>
      </p:sp>
      <p:pic>
        <p:nvPicPr>
          <p:cNvPr id="17" name="bg object 17"/>
          <p:cNvPicPr/>
          <p:nvPr/>
        </p:nvPicPr>
        <p:blipFill>
          <a:blip r:embed="rId7" cstate="print"/>
          <a:stretch>
            <a:fillRect/>
          </a:stretch>
        </p:blipFill>
        <p:spPr>
          <a:xfrm>
            <a:off x="5964870" y="6237873"/>
            <a:ext cx="2046868" cy="440187"/>
          </a:xfrm>
          <a:prstGeom prst="rect">
            <a:avLst/>
          </a:prstGeom>
        </p:spPr>
      </p:pic>
      <p:sp>
        <p:nvSpPr>
          <p:cNvPr id="2" name="Holder 2"/>
          <p:cNvSpPr>
            <a:spLocks noGrp="1"/>
          </p:cNvSpPr>
          <p:nvPr>
            <p:ph type="title"/>
          </p:nvPr>
        </p:nvSpPr>
        <p:spPr>
          <a:xfrm>
            <a:off x="610616" y="275031"/>
            <a:ext cx="7922767" cy="878840"/>
          </a:xfrm>
          <a:prstGeom prst="rect">
            <a:avLst/>
          </a:prstGeom>
        </p:spPr>
        <p:txBody>
          <a:bodyPr wrap="square" lIns="0" tIns="0" rIns="0" bIns="0">
            <a:spAutoFit/>
          </a:bodyPr>
          <a:lstStyle>
            <a:lvl1pPr>
              <a:defRPr sz="3000" b="0" i="0">
                <a:solidFill>
                  <a:schemeClr val="bg1"/>
                </a:solidFill>
                <a:latin typeface="Arial"/>
                <a:cs typeface="Arial"/>
              </a:defRPr>
            </a:lvl1pPr>
          </a:lstStyle>
          <a:p>
            <a:endParaRPr/>
          </a:p>
        </p:txBody>
      </p:sp>
      <p:sp>
        <p:nvSpPr>
          <p:cNvPr id="3" name="Holder 3"/>
          <p:cNvSpPr>
            <a:spLocks noGrp="1"/>
          </p:cNvSpPr>
          <p:nvPr>
            <p:ph type="body" idx="1"/>
          </p:nvPr>
        </p:nvSpPr>
        <p:spPr>
          <a:xfrm>
            <a:off x="290512" y="2119312"/>
            <a:ext cx="8562975" cy="335152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5/24/2022</a:t>
            </a:fld>
            <a:endParaRPr lang="en-US"/>
          </a:p>
        </p:txBody>
      </p:sp>
      <p:sp>
        <p:nvSpPr>
          <p:cNvPr id="6" name="Holder 6"/>
          <p:cNvSpPr>
            <a:spLocks noGrp="1"/>
          </p:cNvSpPr>
          <p:nvPr>
            <p:ph type="sldNum" sz="quarter" idx="7"/>
          </p:nvPr>
        </p:nvSpPr>
        <p:spPr>
          <a:xfrm>
            <a:off x="8360409" y="6348907"/>
            <a:ext cx="287020" cy="224790"/>
          </a:xfrm>
          <a:prstGeom prst="rect">
            <a:avLst/>
          </a:prstGeom>
        </p:spPr>
        <p:txBody>
          <a:bodyPr wrap="square" lIns="0" tIns="0" rIns="0" bIns="0">
            <a:spAutoFit/>
          </a:bodyPr>
          <a:lstStyle>
            <a:lvl1pPr>
              <a:defRPr sz="1400" b="0" i="0">
                <a:solidFill>
                  <a:schemeClr val="tx1"/>
                </a:solidFill>
                <a:latin typeface="Arial"/>
                <a:cs typeface="Arial"/>
              </a:defRPr>
            </a:lvl1pPr>
          </a:lstStyle>
          <a:p>
            <a:pPr marL="38100">
              <a:lnSpc>
                <a:spcPts val="1650"/>
              </a:lnSpc>
            </a:pPr>
            <a:fld id="{81D60167-4931-47E6-BA6A-407CBD079E47}" type="slidenum">
              <a:rPr spc="-25" dirty="0"/>
              <a:t>‹#›</a:t>
            </a:fld>
            <a:endParaRPr spc="-25" dirty="0"/>
          </a:p>
        </p:txBody>
      </p:sp>
    </p:spTree>
    <p:extLst>
      <p:ext uri="{BB962C8B-B14F-4D97-AF65-F5344CB8AC3E}">
        <p14:creationId xmlns:p14="http://schemas.microsoft.com/office/powerpoint/2010/main" val="235515690"/>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ct.gov/dmha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ct.gov/dmha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ct.gov/dmhas"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asam.org/quality-care/clinical-guidelines/drug-testing"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www.samhsa.gov/providers-clinical-support-system-pcss#:~:text=Providers%20Clinical%20Support%20System%20%28PCSS%29%20is%20a%20national,availability%20of%20pharmacotherapies%20to%20treat%20opioid%20use%20disorder."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851648" cy="2286000"/>
          </a:xfrm>
        </p:spPr>
        <p:txBody>
          <a:bodyPr>
            <a:normAutofit fontScale="90000"/>
          </a:bodyPr>
          <a:lstStyle/>
          <a:p>
            <a:pPr algn="ctr" eaLnBrk="1" fontAlgn="auto" hangingPunct="1">
              <a:spcAft>
                <a:spcPts val="0"/>
              </a:spcAft>
              <a:defRPr/>
            </a:pPr>
            <a:r>
              <a:rPr lang="en-US" sz="5400" dirty="0" smtClean="0"/>
              <a:t>Collaborative Person Centered </a:t>
            </a:r>
            <a:br>
              <a:rPr lang="en-US" sz="5400" dirty="0" smtClean="0"/>
            </a:br>
            <a:r>
              <a:rPr lang="en-US" sz="5400" dirty="0" smtClean="0"/>
              <a:t>Toxicology Testing </a:t>
            </a:r>
            <a:br>
              <a:rPr lang="en-US" sz="5400" dirty="0" smtClean="0"/>
            </a:br>
            <a:r>
              <a:rPr lang="en-US" sz="5400" dirty="0" smtClean="0"/>
              <a:t> </a:t>
            </a:r>
            <a:endParaRPr lang="en-US" sz="5400" dirty="0"/>
          </a:p>
        </p:txBody>
      </p:sp>
      <p:sp>
        <p:nvSpPr>
          <p:cNvPr id="13314" name="Subtitle 2"/>
          <p:cNvSpPr>
            <a:spLocks noGrp="1"/>
          </p:cNvSpPr>
          <p:nvPr>
            <p:ph type="subTitle" idx="1"/>
          </p:nvPr>
        </p:nvSpPr>
        <p:spPr>
          <a:xfrm>
            <a:off x="533400" y="3228975"/>
            <a:ext cx="7854950" cy="1752600"/>
          </a:xfrm>
        </p:spPr>
        <p:txBody>
          <a:bodyPr/>
          <a:lstStyle/>
          <a:p>
            <a:pPr marR="0" eaLnBrk="1" hangingPunct="1">
              <a:lnSpc>
                <a:spcPct val="80000"/>
              </a:lnSpc>
            </a:pPr>
            <a:endParaRPr lang="en-US" sz="2200" dirty="0" smtClean="0"/>
          </a:p>
          <a:p>
            <a:pPr marR="0" eaLnBrk="1" hangingPunct="1">
              <a:lnSpc>
                <a:spcPct val="80000"/>
              </a:lnSpc>
            </a:pPr>
            <a:r>
              <a:rPr lang="en-US" sz="2200" dirty="0" smtClean="0"/>
              <a:t>Bruce Baker M.D.</a:t>
            </a:r>
          </a:p>
          <a:p>
            <a:pPr marR="0" eaLnBrk="1" hangingPunct="1">
              <a:lnSpc>
                <a:spcPct val="80000"/>
              </a:lnSpc>
            </a:pPr>
            <a:r>
              <a:rPr lang="en-US" sz="2200" dirty="0" smtClean="0"/>
              <a:t>Medical Director</a:t>
            </a:r>
          </a:p>
          <a:p>
            <a:pPr marR="0" eaLnBrk="1" hangingPunct="1">
              <a:lnSpc>
                <a:spcPct val="80000"/>
              </a:lnSpc>
            </a:pPr>
            <a:r>
              <a:rPr lang="en-US" sz="2200" dirty="0" smtClean="0"/>
              <a:t>River Valley Services</a:t>
            </a:r>
          </a:p>
          <a:p>
            <a:pPr marR="0" eaLnBrk="1" hangingPunct="1">
              <a:lnSpc>
                <a:spcPct val="80000"/>
              </a:lnSpc>
            </a:pPr>
            <a:r>
              <a:rPr lang="en-US" sz="2200" dirty="0" smtClean="0"/>
              <a:t>DMHAS</a:t>
            </a:r>
          </a:p>
          <a:p>
            <a:pPr marR="0" eaLnBrk="1" hangingPunct="1">
              <a:lnSpc>
                <a:spcPct val="80000"/>
              </a:lnSpc>
            </a:pPr>
            <a:endParaRPr lang="en-US" sz="2200" dirty="0" smtClean="0"/>
          </a:p>
          <a:p>
            <a:pPr marR="0" eaLnBrk="1" hangingPunct="1">
              <a:lnSpc>
                <a:spcPct val="80000"/>
              </a:lnSpc>
            </a:pPr>
            <a:r>
              <a:rPr lang="en-US" sz="2200" dirty="0" smtClean="0"/>
              <a:t>Lunch and Learn</a:t>
            </a:r>
          </a:p>
          <a:p>
            <a:pPr marR="0" eaLnBrk="1" hangingPunct="1">
              <a:lnSpc>
                <a:spcPct val="80000"/>
              </a:lnSpc>
            </a:pPr>
            <a:r>
              <a:rPr lang="en-US" sz="2200" dirty="0" smtClean="0"/>
              <a:t>May 26, 2022</a:t>
            </a:r>
          </a:p>
          <a:p>
            <a:pPr marR="0" eaLnBrk="1" hangingPunct="1">
              <a:lnSpc>
                <a:spcPct val="80000"/>
              </a:lnSpc>
            </a:pPr>
            <a:r>
              <a:rPr lang="en-US" sz="2200" dirty="0" smtClean="0"/>
              <a:t> </a:t>
            </a:r>
          </a:p>
        </p:txBody>
      </p:sp>
      <p:pic>
        <p:nvPicPr>
          <p:cNvPr id="6" name="Picture 2" descr="DMHAS Logo">
            <a:hlinkClick r:id="rId2"/>
          </p:cNvPr>
          <p:cNvPicPr>
            <a:picLocks noChangeAspect="1" noChangeArrowheads="1"/>
          </p:cNvPicPr>
          <p:nvPr/>
        </p:nvPicPr>
        <p:blipFill>
          <a:blip r:embed="rId3"/>
          <a:srcRect/>
          <a:stretch>
            <a:fillRect/>
          </a:stretch>
        </p:blipFill>
        <p:spPr bwMode="auto">
          <a:xfrm>
            <a:off x="1066800" y="3733800"/>
            <a:ext cx="1476375" cy="10858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096" y="762000"/>
            <a:ext cx="8229600" cy="533400"/>
          </a:xfrm>
        </p:spPr>
        <p:txBody>
          <a:bodyPr/>
          <a:lstStyle/>
          <a:p>
            <a:r>
              <a:rPr lang="en-US" sz="3600" b="1" i="1" dirty="0">
                <a:solidFill>
                  <a:srgbClr val="04617B"/>
                </a:solidFill>
                <a:latin typeface="Cambria" panose="02040503050406030204" pitchFamily="18" charset="0"/>
                <a:ea typeface="Cambria" panose="02040503050406030204" pitchFamily="18" charset="0"/>
              </a:rPr>
              <a:t>SO WHY </a:t>
            </a:r>
            <a:r>
              <a:rPr lang="en-US" sz="3600" b="1" i="1" dirty="0" smtClean="0">
                <a:solidFill>
                  <a:srgbClr val="04617B"/>
                </a:solidFill>
                <a:latin typeface="Cambria" panose="02040503050406030204" pitchFamily="18" charset="0"/>
                <a:ea typeface="Cambria" panose="02040503050406030204" pitchFamily="18" charset="0"/>
              </a:rPr>
              <a:t>TEST? </a:t>
            </a:r>
            <a:r>
              <a:rPr lang="en-US" sz="3600" b="1" i="1" dirty="0">
                <a:solidFill>
                  <a:srgbClr val="04617B"/>
                </a:solidFill>
                <a:latin typeface="Cambria" panose="02040503050406030204" pitchFamily="18" charset="0"/>
                <a:ea typeface="Cambria" panose="02040503050406030204" pitchFamily="18" charset="0"/>
              </a:rPr>
              <a:t>-- </a:t>
            </a:r>
            <a:r>
              <a:rPr lang="en-US" sz="3600" b="1" i="1" dirty="0" smtClean="0">
                <a:solidFill>
                  <a:srgbClr val="04617B"/>
                </a:solidFill>
                <a:latin typeface="Cambria" panose="02040503050406030204" pitchFamily="18" charset="0"/>
                <a:ea typeface="Cambria" panose="02040503050406030204" pitchFamily="18" charset="0"/>
              </a:rPr>
              <a:t>Monitoring</a:t>
            </a:r>
            <a:endParaRPr lang="en-US" sz="3600" b="1" i="1"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313798" y="1676400"/>
            <a:ext cx="8229600" cy="4724400"/>
          </a:xfrm>
        </p:spPr>
        <p:txBody>
          <a:bodyPr/>
          <a:lstStyle/>
          <a:p>
            <a:pPr lvl="0"/>
            <a:r>
              <a:rPr lang="en-US" dirty="0" smtClean="0">
                <a:solidFill>
                  <a:prstClr val="black"/>
                </a:solidFill>
              </a:rPr>
              <a:t>“</a:t>
            </a:r>
            <a:r>
              <a:rPr lang="en-US" dirty="0">
                <a:solidFill>
                  <a:prstClr val="black"/>
                </a:solidFill>
              </a:rPr>
              <a:t>Drug testing should be used to monitor recent substance use in all addiction treatment settings</a:t>
            </a:r>
            <a:r>
              <a:rPr lang="en-US" dirty="0" smtClean="0">
                <a:solidFill>
                  <a:prstClr val="black"/>
                </a:solidFill>
              </a:rPr>
              <a:t>.</a:t>
            </a:r>
            <a:endParaRPr lang="en-US" dirty="0"/>
          </a:p>
          <a:p>
            <a:r>
              <a:rPr lang="en-US" dirty="0"/>
              <a:t>Drug testing should be only one of several methods of detecting substance use or monitoring treatment; test results should be interpreted in the context of collateral and self-report and other indicators</a:t>
            </a:r>
            <a:r>
              <a:rPr lang="en-US" dirty="0" smtClean="0"/>
              <a:t>.”</a:t>
            </a:r>
          </a:p>
          <a:p>
            <a:pPr marL="0" lvl="0" indent="0">
              <a:buNone/>
            </a:pPr>
            <a:r>
              <a:rPr lang="en-US" sz="1800" dirty="0" smtClean="0">
                <a:solidFill>
                  <a:prstClr val="black"/>
                </a:solidFill>
                <a:latin typeface="Times New Roman" panose="02020603050405020304" pitchFamily="18" charset="0"/>
                <a:ea typeface="Times New Roman" panose="02020603050405020304" pitchFamily="18" charset="0"/>
              </a:rPr>
              <a:t>The </a:t>
            </a:r>
            <a:r>
              <a:rPr lang="en-US" sz="1800" dirty="0">
                <a:solidFill>
                  <a:prstClr val="black"/>
                </a:solidFill>
                <a:latin typeface="Times New Roman" panose="02020603050405020304" pitchFamily="18" charset="0"/>
                <a:ea typeface="Times New Roman" panose="02020603050405020304" pitchFamily="18" charset="0"/>
              </a:rPr>
              <a:t>Appropriate Use of Drug Testing in Clinical  Addiction Medicine – </a:t>
            </a:r>
          </a:p>
          <a:p>
            <a:pPr marL="0" lvl="0" indent="0">
              <a:buNone/>
            </a:pPr>
            <a:r>
              <a:rPr lang="en-US" sz="1800" dirty="0">
                <a:solidFill>
                  <a:prstClr val="black"/>
                </a:solidFill>
                <a:latin typeface="Times New Roman" panose="02020603050405020304" pitchFamily="18" charset="0"/>
                <a:ea typeface="Times New Roman" panose="02020603050405020304" pitchFamily="18" charset="0"/>
              </a:rPr>
              <a:t>Consensus Statement (ASAM) pg</a:t>
            </a:r>
            <a:r>
              <a:rPr lang="en-US" sz="1800" dirty="0" smtClean="0">
                <a:solidFill>
                  <a:prstClr val="black"/>
                </a:solidFill>
                <a:latin typeface="Times New Roman" panose="02020603050405020304" pitchFamily="18" charset="0"/>
                <a:ea typeface="Times New Roman" panose="02020603050405020304" pitchFamily="18" charset="0"/>
              </a:rPr>
              <a:t>. 7</a:t>
            </a:r>
            <a:endParaRPr lang="en-US" sz="1800" dirty="0">
              <a:solidFill>
                <a:prstClr val="black"/>
              </a:solidFill>
            </a:endParaRPr>
          </a:p>
          <a:p>
            <a:endParaRPr lang="en-US" dirty="0" smtClean="0"/>
          </a:p>
          <a:p>
            <a:r>
              <a:rPr lang="en-US" sz="2800" spc="-20" dirty="0">
                <a:latin typeface="Times New Roman"/>
                <a:cs typeface="Times New Roman"/>
              </a:rPr>
              <a:t>Confirm</a:t>
            </a:r>
            <a:r>
              <a:rPr lang="en-US" sz="2800" dirty="0">
                <a:latin typeface="Times New Roman"/>
                <a:cs typeface="Times New Roman"/>
              </a:rPr>
              <a:t> </a:t>
            </a:r>
            <a:r>
              <a:rPr lang="en-US" sz="2800" spc="50" dirty="0">
                <a:latin typeface="Times New Roman"/>
                <a:cs typeface="Times New Roman"/>
              </a:rPr>
              <a:t>use</a:t>
            </a:r>
            <a:r>
              <a:rPr lang="en-US" sz="2800" spc="-15" dirty="0">
                <a:latin typeface="Times New Roman"/>
                <a:cs typeface="Times New Roman"/>
              </a:rPr>
              <a:t> </a:t>
            </a:r>
            <a:r>
              <a:rPr lang="en-US" sz="2800" spc="45" dirty="0">
                <a:latin typeface="Times New Roman"/>
                <a:cs typeface="Times New Roman"/>
              </a:rPr>
              <a:t>of</a:t>
            </a:r>
            <a:r>
              <a:rPr lang="en-US" sz="2800" spc="-190" dirty="0">
                <a:latin typeface="Times New Roman"/>
                <a:cs typeface="Times New Roman"/>
              </a:rPr>
              <a:t> </a:t>
            </a:r>
            <a:r>
              <a:rPr lang="en-US" sz="2800" spc="50" dirty="0">
                <a:latin typeface="Times New Roman"/>
                <a:cs typeface="Times New Roman"/>
              </a:rPr>
              <a:t>prescribed</a:t>
            </a:r>
            <a:r>
              <a:rPr lang="en-US" sz="2800" spc="-20" dirty="0">
                <a:latin typeface="Times New Roman"/>
                <a:cs typeface="Times New Roman"/>
              </a:rPr>
              <a:t> </a:t>
            </a:r>
            <a:r>
              <a:rPr lang="en-US" sz="2800" spc="55" dirty="0">
                <a:latin typeface="Times New Roman"/>
                <a:cs typeface="Times New Roman"/>
              </a:rPr>
              <a:t>medication:</a:t>
            </a:r>
            <a:r>
              <a:rPr lang="en-US" sz="2800" spc="-165" dirty="0">
                <a:latin typeface="Times New Roman"/>
                <a:cs typeface="Times New Roman"/>
              </a:rPr>
              <a:t> </a:t>
            </a:r>
            <a:endParaRPr lang="en-US" sz="2800" spc="-165" dirty="0" smtClean="0">
              <a:latin typeface="Times New Roman"/>
              <a:cs typeface="Times New Roman"/>
            </a:endParaRPr>
          </a:p>
          <a:p>
            <a:pPr marL="0" indent="0">
              <a:buNone/>
            </a:pPr>
            <a:r>
              <a:rPr lang="en-US" sz="2800" spc="75" dirty="0" smtClean="0">
                <a:latin typeface="Times New Roman"/>
                <a:cs typeface="Times New Roman"/>
              </a:rPr>
              <a:t>“adherence</a:t>
            </a:r>
            <a:r>
              <a:rPr lang="en-US" sz="2800" spc="-15" dirty="0" smtClean="0">
                <a:latin typeface="Times New Roman"/>
                <a:cs typeface="Times New Roman"/>
              </a:rPr>
              <a:t> </a:t>
            </a:r>
            <a:r>
              <a:rPr lang="en-US" sz="2800" spc="70" dirty="0" smtClean="0">
                <a:latin typeface="Times New Roman"/>
                <a:cs typeface="Times New Roman"/>
              </a:rPr>
              <a:t>testing”</a:t>
            </a:r>
            <a:endParaRPr lang="en-US" sz="2800" dirty="0">
              <a:latin typeface="Times New Roman"/>
              <a:cs typeface="Times New Roman"/>
            </a:endParaRPr>
          </a:p>
          <a:p>
            <a:endParaRPr lang="en-US" dirty="0"/>
          </a:p>
          <a:p>
            <a:endParaRPr lang="en-US" dirty="0"/>
          </a:p>
        </p:txBody>
      </p:sp>
      <p:pic>
        <p:nvPicPr>
          <p:cNvPr id="4" name="Picture 3"/>
          <p:cNvPicPr>
            <a:picLocks noChangeAspect="1"/>
          </p:cNvPicPr>
          <p:nvPr/>
        </p:nvPicPr>
        <p:blipFill>
          <a:blip r:embed="rId2"/>
          <a:stretch>
            <a:fillRect/>
          </a:stretch>
        </p:blipFill>
        <p:spPr>
          <a:xfrm>
            <a:off x="7467600" y="5943600"/>
            <a:ext cx="1066892" cy="786452"/>
          </a:xfrm>
          <a:prstGeom prst="rect">
            <a:avLst/>
          </a:prstGeom>
        </p:spPr>
      </p:pic>
    </p:spTree>
    <p:extLst>
      <p:ext uri="{BB962C8B-B14F-4D97-AF65-F5344CB8AC3E}">
        <p14:creationId xmlns:p14="http://schemas.microsoft.com/office/powerpoint/2010/main" val="18486327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1"/>
            <a:ext cx="8229600" cy="590550"/>
          </a:xfrm>
        </p:spPr>
        <p:txBody>
          <a:bodyPr/>
          <a:lstStyle/>
          <a:p>
            <a:r>
              <a:rPr lang="en-US" sz="3600" b="1" i="1" dirty="0" smtClean="0">
                <a:latin typeface="Cambria" panose="02040503050406030204" pitchFamily="18" charset="0"/>
                <a:ea typeface="Cambria" panose="02040503050406030204" pitchFamily="18" charset="0"/>
              </a:rPr>
              <a:t>SO WHY TEST?</a:t>
            </a:r>
            <a:endParaRPr lang="en-US" sz="3600" b="1" i="1"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457200" y="1600201"/>
            <a:ext cx="8229600" cy="4267200"/>
          </a:xfrm>
        </p:spPr>
        <p:txBody>
          <a:bodyPr/>
          <a:lstStyle/>
          <a:p>
            <a:r>
              <a:rPr lang="en-US" sz="2800" dirty="0"/>
              <a:t>“There are often no reliable signs of drug abuse, dependency, or addiction; nor are there definitive signs of diversion or trafficking. Relying on observations of aberrant behavior detect less than 50 percent of patients who are misusing drugs.”</a:t>
            </a:r>
          </a:p>
          <a:p>
            <a:pPr marL="0" indent="0">
              <a:buNone/>
            </a:pPr>
            <a:endParaRPr lang="en-US" dirty="0" smtClean="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r>
              <a:rPr lang="en-US" sz="1800" dirty="0" smtClean="0"/>
              <a:t>Source</a:t>
            </a:r>
            <a:r>
              <a:rPr lang="en-US" sz="1800" dirty="0"/>
              <a:t>: </a:t>
            </a:r>
            <a:r>
              <a:rPr lang="en-US" sz="1800" dirty="0" err="1"/>
              <a:t>Standrige</a:t>
            </a:r>
            <a:r>
              <a:rPr lang="en-US" sz="1800" dirty="0"/>
              <a:t>, J; Adams, S; </a:t>
            </a:r>
            <a:r>
              <a:rPr lang="en-US" sz="1800" dirty="0" err="1"/>
              <a:t>Zotos</a:t>
            </a:r>
            <a:r>
              <a:rPr lang="en-US" sz="1800" dirty="0"/>
              <a:t>, A.  Urine Drug Screening: A Valuable Office Procedure. American Family Physician, March 1, 2010, Volume 81, Number 5</a:t>
            </a:r>
          </a:p>
          <a:p>
            <a:pPr marL="0" indent="0">
              <a:buNone/>
            </a:pPr>
            <a:endParaRPr lang="en-US" dirty="0"/>
          </a:p>
        </p:txBody>
      </p:sp>
      <p:pic>
        <p:nvPicPr>
          <p:cNvPr id="4" name="Picture 3"/>
          <p:cNvPicPr>
            <a:picLocks noChangeAspect="1"/>
          </p:cNvPicPr>
          <p:nvPr/>
        </p:nvPicPr>
        <p:blipFill>
          <a:blip r:embed="rId2"/>
          <a:stretch>
            <a:fillRect/>
          </a:stretch>
        </p:blipFill>
        <p:spPr>
          <a:xfrm>
            <a:off x="7467600" y="5943600"/>
            <a:ext cx="1066892" cy="786452"/>
          </a:xfrm>
          <a:prstGeom prst="rect">
            <a:avLst/>
          </a:prstGeom>
        </p:spPr>
      </p:pic>
    </p:spTree>
    <p:extLst>
      <p:ext uri="{BB962C8B-B14F-4D97-AF65-F5344CB8AC3E}">
        <p14:creationId xmlns:p14="http://schemas.microsoft.com/office/powerpoint/2010/main" val="276012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1"/>
            <a:ext cx="8229600" cy="590550"/>
          </a:xfrm>
        </p:spPr>
        <p:txBody>
          <a:bodyPr/>
          <a:lstStyle/>
          <a:p>
            <a:r>
              <a:rPr lang="en-US" sz="3600" b="1" i="1" dirty="0" smtClean="0">
                <a:latin typeface="Cambria" panose="02040503050406030204" pitchFamily="18" charset="0"/>
                <a:ea typeface="Cambria" panose="02040503050406030204" pitchFamily="18" charset="0"/>
              </a:rPr>
              <a:t>PERSON CENTERED COLLABORATION</a:t>
            </a:r>
            <a:endParaRPr lang="en-US" sz="3600" b="1" i="1"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457200" y="1295402"/>
            <a:ext cx="8229600" cy="4648198"/>
          </a:xfrm>
        </p:spPr>
        <p:txBody>
          <a:bodyPr/>
          <a:lstStyle/>
          <a:p>
            <a:r>
              <a:rPr lang="en-US" dirty="0" smtClean="0"/>
              <a:t>Positive person centered frame re: COD/SUD</a:t>
            </a:r>
            <a:endParaRPr lang="en-US" dirty="0" smtClean="0"/>
          </a:p>
          <a:p>
            <a:r>
              <a:rPr lang="en-US" dirty="0" smtClean="0"/>
              <a:t>Truly </a:t>
            </a:r>
            <a:r>
              <a:rPr lang="en-US" dirty="0" smtClean="0"/>
              <a:t>listen to, understand and address </a:t>
            </a:r>
            <a:r>
              <a:rPr lang="en-US" dirty="0" smtClean="0"/>
              <a:t>concerns</a:t>
            </a:r>
          </a:p>
          <a:p>
            <a:r>
              <a:rPr lang="en-US" dirty="0" smtClean="0"/>
              <a:t>Normal </a:t>
            </a:r>
            <a:r>
              <a:rPr lang="en-US" u="sng" dirty="0" smtClean="0"/>
              <a:t>universally applied </a:t>
            </a:r>
            <a:r>
              <a:rPr lang="en-US" dirty="0" smtClean="0"/>
              <a:t>part of care – not personal</a:t>
            </a:r>
          </a:p>
          <a:p>
            <a:r>
              <a:rPr lang="en-US" dirty="0" smtClean="0"/>
              <a:t>Note how it supports/integrates with total care plan</a:t>
            </a:r>
          </a:p>
          <a:p>
            <a:r>
              <a:rPr lang="en-US" dirty="0" smtClean="0"/>
              <a:t>MI</a:t>
            </a:r>
          </a:p>
          <a:p>
            <a:r>
              <a:rPr lang="en-US" dirty="0" smtClean="0"/>
              <a:t>Build trust over time</a:t>
            </a:r>
          </a:p>
          <a:p>
            <a:r>
              <a:rPr lang="en-US" dirty="0" smtClean="0"/>
              <a:t>Language</a:t>
            </a:r>
          </a:p>
          <a:p>
            <a:pPr marL="0" indent="0">
              <a:buNone/>
            </a:pPr>
            <a:r>
              <a:rPr lang="en-US" dirty="0" smtClean="0"/>
              <a:t>“A key point is the importance of using person-centered terminology as a way of acknowledging each client’s individuality.” </a:t>
            </a:r>
            <a:r>
              <a:rPr lang="en-US" sz="1600" dirty="0" smtClean="0"/>
              <a:t>SAMHSA TIP 42 pg. 21</a:t>
            </a:r>
          </a:p>
          <a:p>
            <a:endParaRPr lang="en-US" dirty="0"/>
          </a:p>
        </p:txBody>
      </p:sp>
      <p:pic>
        <p:nvPicPr>
          <p:cNvPr id="4" name="Picture 3"/>
          <p:cNvPicPr>
            <a:picLocks noChangeAspect="1"/>
          </p:cNvPicPr>
          <p:nvPr/>
        </p:nvPicPr>
        <p:blipFill>
          <a:blip r:embed="rId2"/>
          <a:stretch>
            <a:fillRect/>
          </a:stretch>
        </p:blipFill>
        <p:spPr>
          <a:xfrm>
            <a:off x="7467600" y="5943600"/>
            <a:ext cx="1066892" cy="786452"/>
          </a:xfrm>
          <a:prstGeom prst="rect">
            <a:avLst/>
          </a:prstGeom>
        </p:spPr>
      </p:pic>
    </p:spTree>
    <p:extLst>
      <p:ext uri="{BB962C8B-B14F-4D97-AF65-F5344CB8AC3E}">
        <p14:creationId xmlns:p14="http://schemas.microsoft.com/office/powerpoint/2010/main" val="4578546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1"/>
            <a:ext cx="8229600" cy="590550"/>
          </a:xfrm>
        </p:spPr>
        <p:txBody>
          <a:bodyPr/>
          <a:lstStyle/>
          <a:p>
            <a:r>
              <a:rPr lang="en-US" sz="3600" b="1" i="1" dirty="0" smtClean="0">
                <a:latin typeface="Cambria" panose="02040503050406030204" pitchFamily="18" charset="0"/>
                <a:ea typeface="Cambria" panose="02040503050406030204" pitchFamily="18" charset="0"/>
              </a:rPr>
              <a:t>LANGUAGE/FRAME/ATTITUDE</a:t>
            </a:r>
            <a:endParaRPr lang="en-US" sz="3600" b="1" i="1"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457200" y="1600200"/>
            <a:ext cx="8229600" cy="4724400"/>
          </a:xfrm>
        </p:spPr>
        <p:txBody>
          <a:bodyPr/>
          <a:lstStyle/>
          <a:p>
            <a:pPr lvl="1"/>
            <a:r>
              <a:rPr lang="en-US" dirty="0" smtClean="0"/>
              <a:t>“Attitudes </a:t>
            </a:r>
            <a:r>
              <a:rPr lang="en-US" dirty="0"/>
              <a:t>and values guide the way providers meet client needs and affect the overall </a:t>
            </a:r>
            <a:r>
              <a:rPr lang="en-US" dirty="0" smtClean="0"/>
              <a:t>treat­ment </a:t>
            </a:r>
            <a:r>
              <a:rPr lang="en-US" dirty="0"/>
              <a:t>climate. They not only determine how the client is viewed by the provider (thereby </a:t>
            </a:r>
            <a:r>
              <a:rPr lang="en-US" dirty="0" smtClean="0"/>
              <a:t>gener­ating </a:t>
            </a:r>
            <a:r>
              <a:rPr lang="en-US" dirty="0"/>
              <a:t>assumptions that could either facilitate or deter achievement of the highest standard of care), but also profoundly influence how the client feels as he or she experiences a program. Attitudes and values are particularly important in working with clients with COD since the counselor is confronted with two disorders that require complex interventions</a:t>
            </a:r>
            <a:r>
              <a:rPr lang="en-US" dirty="0" smtClean="0"/>
              <a:t>.” </a:t>
            </a:r>
          </a:p>
          <a:p>
            <a:pPr lvl="1"/>
            <a:endParaRPr lang="en-US" sz="1400" dirty="0" smtClean="0"/>
          </a:p>
          <a:p>
            <a:pPr lvl="1"/>
            <a:endParaRPr lang="en-US" sz="1400" dirty="0"/>
          </a:p>
          <a:p>
            <a:pPr marL="393700" lvl="1" indent="0">
              <a:buNone/>
            </a:pPr>
            <a:r>
              <a:rPr lang="en-US" sz="1400" dirty="0"/>
              <a:t>SAMHSA TIP </a:t>
            </a:r>
            <a:r>
              <a:rPr lang="en-US" sz="1400" dirty="0" smtClean="0"/>
              <a:t>42 pg. 56</a:t>
            </a:r>
            <a:endParaRPr lang="en-US" sz="1400" dirty="0"/>
          </a:p>
          <a:p>
            <a:pPr lvl="1"/>
            <a:endParaRPr lang="en-US" dirty="0"/>
          </a:p>
        </p:txBody>
      </p:sp>
      <p:pic>
        <p:nvPicPr>
          <p:cNvPr id="4" name="Picture 3"/>
          <p:cNvPicPr>
            <a:picLocks noChangeAspect="1"/>
          </p:cNvPicPr>
          <p:nvPr/>
        </p:nvPicPr>
        <p:blipFill>
          <a:blip r:embed="rId2"/>
          <a:stretch>
            <a:fillRect/>
          </a:stretch>
        </p:blipFill>
        <p:spPr>
          <a:xfrm>
            <a:off x="7467600" y="5943600"/>
            <a:ext cx="1066892" cy="786452"/>
          </a:xfrm>
          <a:prstGeom prst="rect">
            <a:avLst/>
          </a:prstGeom>
        </p:spPr>
      </p:pic>
    </p:spTree>
    <p:extLst>
      <p:ext uri="{BB962C8B-B14F-4D97-AF65-F5344CB8AC3E}">
        <p14:creationId xmlns:p14="http://schemas.microsoft.com/office/powerpoint/2010/main" val="30959757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5265"/>
            <a:ext cx="8229600" cy="340136"/>
          </a:xfrm>
        </p:spPr>
        <p:txBody>
          <a:bodyPr/>
          <a:lstStyle/>
          <a:p>
            <a:pPr marL="0" marR="436880">
              <a:lnSpc>
                <a:spcPts val="1495"/>
              </a:lnSpc>
              <a:spcBef>
                <a:spcPts val="0"/>
              </a:spcBef>
              <a:spcAft>
                <a:spcPts val="0"/>
              </a:spcAft>
            </a:pPr>
            <a:r>
              <a:rPr lang="en-US" sz="3600" b="1" i="1" dirty="0" smtClean="0">
                <a:latin typeface="Cambria" panose="02040503050406030204" pitchFamily="18" charset="0"/>
                <a:ea typeface="Cambria" panose="02040503050406030204" pitchFamily="18" charset="0"/>
                <a:cs typeface="Cambria" panose="02040503050406030204" pitchFamily="18" charset="0"/>
              </a:rPr>
              <a:t>“E</a:t>
            </a:r>
            <a:r>
              <a:rPr lang="en-US" sz="3600" b="1" i="1" dirty="0" smtClean="0">
                <a:latin typeface="Cambria" panose="02040503050406030204" pitchFamily="18" charset="0"/>
                <a:ea typeface="Cambria" panose="02040503050406030204" pitchFamily="18" charset="0"/>
                <a:cs typeface="Cambria" panose="02040503050406030204" pitchFamily="18" charset="0"/>
              </a:rPr>
              <a:t>SSENTIAL </a:t>
            </a:r>
            <a:r>
              <a:rPr lang="en-US" sz="3600" b="1" i="1" dirty="0" smtClean="0">
                <a:latin typeface="Cambria" panose="02040503050406030204" pitchFamily="18" charset="0"/>
                <a:ea typeface="Cambria" panose="02040503050406030204" pitchFamily="18" charset="0"/>
                <a:cs typeface="Cambria" panose="02040503050406030204" pitchFamily="18" charset="0"/>
              </a:rPr>
              <a:t>ATTITUDES and </a:t>
            </a:r>
            <a:r>
              <a:rPr lang="en-US" sz="3600" b="1" i="1" dirty="0" smtClean="0">
                <a:latin typeface="Cambria" panose="02040503050406030204" pitchFamily="18" charset="0"/>
                <a:ea typeface="Cambria" panose="02040503050406030204" pitchFamily="18" charset="0"/>
                <a:cs typeface="Cambria" panose="02040503050406030204" pitchFamily="18" charset="0"/>
              </a:rPr>
              <a:t>VALUES”</a:t>
            </a:r>
            <a:endParaRPr lang="en-US" sz="3600" b="1" i="1" spc="-25" dirty="0">
              <a:latin typeface="Cambria" panose="02040503050406030204" pitchFamily="18" charset="0"/>
              <a:ea typeface="Cambria" panose="02040503050406030204" pitchFamily="18" charset="0"/>
              <a:cs typeface="Cambria" panose="02040503050406030204" pitchFamily="18" charset="0"/>
            </a:endParaRPr>
          </a:p>
        </p:txBody>
      </p:sp>
      <p:sp>
        <p:nvSpPr>
          <p:cNvPr id="3" name="Content Placeholder 2"/>
          <p:cNvSpPr>
            <a:spLocks noGrp="1"/>
          </p:cNvSpPr>
          <p:nvPr>
            <p:ph idx="1"/>
          </p:nvPr>
        </p:nvSpPr>
        <p:spPr>
          <a:xfrm>
            <a:off x="465117" y="1709058"/>
            <a:ext cx="8229600" cy="4844142"/>
          </a:xfrm>
        </p:spPr>
        <p:txBody>
          <a:bodyPr/>
          <a:lstStyle/>
          <a:p>
            <a:pPr lvl="1"/>
            <a:r>
              <a:rPr lang="en-US" dirty="0" smtClean="0"/>
              <a:t>“Desire </a:t>
            </a:r>
            <a:r>
              <a:rPr lang="en-US" dirty="0"/>
              <a:t>and willingness to work with people who have COD</a:t>
            </a:r>
          </a:p>
          <a:p>
            <a:pPr lvl="1"/>
            <a:r>
              <a:rPr lang="en-US" dirty="0"/>
              <a:t>Appreciation of the complexity of COD</a:t>
            </a:r>
          </a:p>
          <a:p>
            <a:pPr lvl="1"/>
            <a:r>
              <a:rPr lang="en-US" dirty="0"/>
              <a:t>Openness to new information</a:t>
            </a:r>
          </a:p>
          <a:p>
            <a:pPr lvl="1"/>
            <a:r>
              <a:rPr lang="en-US" dirty="0"/>
              <a:t>Awareness of personal reactions and feelings</a:t>
            </a:r>
          </a:p>
          <a:p>
            <a:pPr lvl="1"/>
            <a:r>
              <a:rPr lang="en-US" dirty="0"/>
              <a:t>Recognition of the limitations of one’s own personal knowledge and expertise</a:t>
            </a:r>
          </a:p>
          <a:p>
            <a:pPr lvl="1"/>
            <a:r>
              <a:rPr lang="en-US" dirty="0"/>
              <a:t>Recognition of the value of client input into treatment goals and receptivity to client feedback</a:t>
            </a:r>
          </a:p>
          <a:p>
            <a:pPr lvl="1"/>
            <a:r>
              <a:rPr lang="en-US" dirty="0"/>
              <a:t>Patience, perseverance, and therapeutic </a:t>
            </a:r>
            <a:r>
              <a:rPr lang="en-US" dirty="0" smtClean="0"/>
              <a:t>optimism”</a:t>
            </a:r>
            <a:endParaRPr lang="en-US" dirty="0"/>
          </a:p>
          <a:p>
            <a:pPr marL="393700" lvl="1" indent="0">
              <a:buClr>
                <a:srgbClr val="0F6FC6"/>
              </a:buClr>
              <a:buNone/>
            </a:pPr>
            <a:endParaRPr lang="en-US" sz="1400" dirty="0" smtClean="0">
              <a:solidFill>
                <a:prstClr val="black"/>
              </a:solidFill>
            </a:endParaRPr>
          </a:p>
          <a:p>
            <a:pPr marL="393700" lvl="1" indent="0">
              <a:buClr>
                <a:srgbClr val="0F6FC6"/>
              </a:buClr>
              <a:buNone/>
            </a:pPr>
            <a:endParaRPr lang="en-US" sz="1400" dirty="0">
              <a:solidFill>
                <a:prstClr val="black"/>
              </a:solidFill>
            </a:endParaRPr>
          </a:p>
          <a:p>
            <a:pPr marL="393700" lvl="1" indent="0">
              <a:buClr>
                <a:srgbClr val="0F6FC6"/>
              </a:buClr>
              <a:buNone/>
            </a:pPr>
            <a:r>
              <a:rPr lang="en-US" sz="1400" dirty="0" smtClean="0">
                <a:solidFill>
                  <a:prstClr val="black"/>
                </a:solidFill>
              </a:rPr>
              <a:t>SAMHSA </a:t>
            </a:r>
            <a:r>
              <a:rPr lang="en-US" sz="1400" dirty="0">
                <a:solidFill>
                  <a:prstClr val="black"/>
                </a:solidFill>
              </a:rPr>
              <a:t>TIP 42 pg. 57</a:t>
            </a:r>
          </a:p>
          <a:p>
            <a:pPr marL="393700" lvl="1" indent="0">
              <a:buNone/>
            </a:pPr>
            <a:endParaRPr lang="en-US" dirty="0"/>
          </a:p>
        </p:txBody>
      </p:sp>
      <p:pic>
        <p:nvPicPr>
          <p:cNvPr id="4" name="Picture 3"/>
          <p:cNvPicPr>
            <a:picLocks noChangeAspect="1"/>
          </p:cNvPicPr>
          <p:nvPr/>
        </p:nvPicPr>
        <p:blipFill>
          <a:blip r:embed="rId2"/>
          <a:stretch>
            <a:fillRect/>
          </a:stretch>
        </p:blipFill>
        <p:spPr>
          <a:xfrm>
            <a:off x="7467600" y="5943600"/>
            <a:ext cx="1066892" cy="786452"/>
          </a:xfrm>
          <a:prstGeom prst="rect">
            <a:avLst/>
          </a:prstGeom>
        </p:spPr>
      </p:pic>
    </p:spTree>
    <p:extLst>
      <p:ext uri="{BB962C8B-B14F-4D97-AF65-F5344CB8AC3E}">
        <p14:creationId xmlns:p14="http://schemas.microsoft.com/office/powerpoint/2010/main" val="19463123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1"/>
            <a:ext cx="8229600" cy="590550"/>
          </a:xfrm>
        </p:spPr>
        <p:txBody>
          <a:bodyPr/>
          <a:lstStyle/>
          <a:p>
            <a:r>
              <a:rPr lang="en-US" sz="3600" b="1" i="1" dirty="0" smtClean="0">
                <a:latin typeface="Cambria" panose="02040503050406030204" pitchFamily="18" charset="0"/>
                <a:ea typeface="Cambria" panose="02040503050406030204" pitchFamily="18" charset="0"/>
                <a:cs typeface="Cambria" panose="02040503050406030204" pitchFamily="18" charset="0"/>
              </a:rPr>
              <a:t>“ESSENTIAL </a:t>
            </a:r>
            <a:r>
              <a:rPr lang="en-US" sz="3600" b="1" i="1" dirty="0" smtClean="0">
                <a:latin typeface="Cambria" panose="02040503050406030204" pitchFamily="18" charset="0"/>
                <a:ea typeface="Cambria" panose="02040503050406030204" pitchFamily="18" charset="0"/>
                <a:cs typeface="Cambria" panose="02040503050406030204" pitchFamily="18" charset="0"/>
              </a:rPr>
              <a:t>ATTITUDES AND </a:t>
            </a:r>
            <a:r>
              <a:rPr lang="en-US" sz="3600" b="1" i="1" dirty="0" smtClean="0">
                <a:latin typeface="Cambria" panose="02040503050406030204" pitchFamily="18" charset="0"/>
                <a:ea typeface="Cambria" panose="02040503050406030204" pitchFamily="18" charset="0"/>
                <a:cs typeface="Cambria" panose="02040503050406030204" pitchFamily="18" charset="0"/>
              </a:rPr>
              <a:t>VALUES”</a:t>
            </a:r>
            <a:endParaRPr lang="en-US" sz="3600" b="1" i="1" dirty="0"/>
          </a:p>
        </p:txBody>
      </p:sp>
      <p:sp>
        <p:nvSpPr>
          <p:cNvPr id="3" name="Content Placeholder 2"/>
          <p:cNvSpPr>
            <a:spLocks noGrp="1"/>
          </p:cNvSpPr>
          <p:nvPr>
            <p:ph idx="1"/>
          </p:nvPr>
        </p:nvSpPr>
        <p:spPr>
          <a:xfrm>
            <a:off x="457200" y="1578430"/>
            <a:ext cx="8229600" cy="4746170"/>
          </a:xfrm>
        </p:spPr>
        <p:txBody>
          <a:bodyPr/>
          <a:lstStyle/>
          <a:p>
            <a:pPr lvl="1"/>
            <a:r>
              <a:rPr lang="en-US" dirty="0" smtClean="0"/>
              <a:t>“Ability </a:t>
            </a:r>
            <a:r>
              <a:rPr lang="en-US" dirty="0"/>
              <a:t>to employ diverse theories, concepts, models, and methods</a:t>
            </a:r>
          </a:p>
          <a:p>
            <a:pPr lvl="1"/>
            <a:r>
              <a:rPr lang="en-US" dirty="0"/>
              <a:t>Flexibility of approach</a:t>
            </a:r>
          </a:p>
          <a:p>
            <a:pPr lvl="1"/>
            <a:r>
              <a:rPr lang="en-US" dirty="0"/>
              <a:t>Cultural competence</a:t>
            </a:r>
          </a:p>
          <a:p>
            <a:pPr lvl="1"/>
            <a:r>
              <a:rPr lang="en-US" dirty="0"/>
              <a:t>Belief that all individuals have strengths and are capable of growth and development </a:t>
            </a:r>
            <a:endParaRPr lang="en-US" dirty="0" smtClean="0"/>
          </a:p>
          <a:p>
            <a:pPr lvl="1"/>
            <a:r>
              <a:rPr lang="en-US" dirty="0" smtClean="0"/>
              <a:t>Recognition of the rights of clients with COD, including the right and need to understand assessment results and the treatment plan”</a:t>
            </a:r>
          </a:p>
          <a:p>
            <a:pPr lvl="1"/>
            <a:endParaRPr lang="en-US" sz="1400" dirty="0"/>
          </a:p>
          <a:p>
            <a:pPr lvl="1"/>
            <a:endParaRPr lang="en-US" sz="1400" dirty="0" smtClean="0"/>
          </a:p>
          <a:p>
            <a:pPr lvl="1"/>
            <a:endParaRPr lang="en-US" sz="1400" dirty="0"/>
          </a:p>
          <a:p>
            <a:pPr marL="393700" lvl="1" indent="0">
              <a:buNone/>
            </a:pPr>
            <a:r>
              <a:rPr lang="en-US" sz="1400" dirty="0" smtClean="0"/>
              <a:t>SAMHSA TIP 42 pg. 57</a:t>
            </a:r>
            <a:endParaRPr lang="en-US" sz="1400" dirty="0"/>
          </a:p>
          <a:p>
            <a:endParaRPr lang="en-US" dirty="0" smtClean="0"/>
          </a:p>
          <a:p>
            <a:pPr marL="393700" lvl="1" indent="0">
              <a:buNone/>
            </a:pPr>
            <a:r>
              <a:rPr lang="en-US" dirty="0" smtClean="0"/>
              <a:t> </a:t>
            </a:r>
          </a:p>
          <a:p>
            <a:pPr lvl="1"/>
            <a:endParaRPr lang="en-US" dirty="0"/>
          </a:p>
        </p:txBody>
      </p:sp>
      <p:pic>
        <p:nvPicPr>
          <p:cNvPr id="4" name="Picture 3"/>
          <p:cNvPicPr>
            <a:picLocks noChangeAspect="1"/>
          </p:cNvPicPr>
          <p:nvPr/>
        </p:nvPicPr>
        <p:blipFill>
          <a:blip r:embed="rId2"/>
          <a:stretch>
            <a:fillRect/>
          </a:stretch>
        </p:blipFill>
        <p:spPr>
          <a:xfrm>
            <a:off x="7467600" y="5943600"/>
            <a:ext cx="1066892" cy="786452"/>
          </a:xfrm>
          <a:prstGeom prst="rect">
            <a:avLst/>
          </a:prstGeom>
        </p:spPr>
      </p:pic>
    </p:spTree>
    <p:extLst>
      <p:ext uri="{BB962C8B-B14F-4D97-AF65-F5344CB8AC3E}">
        <p14:creationId xmlns:p14="http://schemas.microsoft.com/office/powerpoint/2010/main" val="11958764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086866" y="1216405"/>
            <a:ext cx="6925309" cy="5462270"/>
            <a:chOff x="1086866" y="1216405"/>
            <a:chExt cx="6925309" cy="5462270"/>
          </a:xfrm>
        </p:grpSpPr>
        <p:pic>
          <p:nvPicPr>
            <p:cNvPr id="3" name="object 3"/>
            <p:cNvPicPr/>
            <p:nvPr/>
          </p:nvPicPr>
          <p:blipFill>
            <a:blip r:embed="rId2" cstate="print"/>
            <a:stretch>
              <a:fillRect/>
            </a:stretch>
          </p:blipFill>
          <p:spPr>
            <a:xfrm>
              <a:off x="5964869" y="6237873"/>
              <a:ext cx="2046868" cy="440187"/>
            </a:xfrm>
            <a:prstGeom prst="rect">
              <a:avLst/>
            </a:prstGeom>
          </p:spPr>
        </p:pic>
        <p:pic>
          <p:nvPicPr>
            <p:cNvPr id="4" name="object 4"/>
            <p:cNvPicPr/>
            <p:nvPr/>
          </p:nvPicPr>
          <p:blipFill>
            <a:blip r:embed="rId3" cstate="print"/>
            <a:stretch>
              <a:fillRect/>
            </a:stretch>
          </p:blipFill>
          <p:spPr>
            <a:xfrm>
              <a:off x="1086866" y="1216405"/>
              <a:ext cx="6622795" cy="5033264"/>
            </a:xfrm>
            <a:prstGeom prst="rect">
              <a:avLst/>
            </a:prstGeom>
          </p:spPr>
        </p:pic>
      </p:grpSp>
      <p:sp>
        <p:nvSpPr>
          <p:cNvPr id="5" name="object 5"/>
          <p:cNvSpPr txBox="1">
            <a:spLocks noGrp="1"/>
          </p:cNvSpPr>
          <p:nvPr>
            <p:ph type="title"/>
          </p:nvPr>
        </p:nvSpPr>
        <p:spPr>
          <a:prstGeom prst="rect">
            <a:avLst/>
          </a:prstGeom>
        </p:spPr>
        <p:txBody>
          <a:bodyPr vert="horz" wrap="square" lIns="0" tIns="12065" rIns="0" bIns="0" rtlCol="0">
            <a:spAutoFit/>
          </a:bodyPr>
          <a:lstStyle/>
          <a:p>
            <a:pPr marL="289560" marR="5080" indent="-277495">
              <a:lnSpc>
                <a:spcPct val="100000"/>
              </a:lnSpc>
              <a:spcBef>
                <a:spcPts val="95"/>
              </a:spcBef>
            </a:pPr>
            <a:r>
              <a:rPr sz="2800" dirty="0">
                <a:solidFill>
                  <a:srgbClr val="6087C1"/>
                </a:solidFill>
              </a:rPr>
              <a:t>Confusing</a:t>
            </a:r>
            <a:r>
              <a:rPr sz="2800" spc="-70" dirty="0">
                <a:solidFill>
                  <a:srgbClr val="6087C1"/>
                </a:solidFill>
              </a:rPr>
              <a:t> </a:t>
            </a:r>
            <a:r>
              <a:rPr sz="2800" dirty="0">
                <a:solidFill>
                  <a:srgbClr val="6087C1"/>
                </a:solidFill>
              </a:rPr>
              <a:t>array</a:t>
            </a:r>
            <a:r>
              <a:rPr sz="2800" spc="-70" dirty="0">
                <a:solidFill>
                  <a:srgbClr val="6087C1"/>
                </a:solidFill>
              </a:rPr>
              <a:t> </a:t>
            </a:r>
            <a:r>
              <a:rPr sz="2800" dirty="0">
                <a:solidFill>
                  <a:srgbClr val="6087C1"/>
                </a:solidFill>
              </a:rPr>
              <a:t>of</a:t>
            </a:r>
            <a:r>
              <a:rPr sz="2800" spc="-75" dirty="0">
                <a:solidFill>
                  <a:srgbClr val="6087C1"/>
                </a:solidFill>
              </a:rPr>
              <a:t> </a:t>
            </a:r>
            <a:r>
              <a:rPr sz="2800" dirty="0">
                <a:solidFill>
                  <a:srgbClr val="6087C1"/>
                </a:solidFill>
              </a:rPr>
              <a:t>terms</a:t>
            </a:r>
            <a:r>
              <a:rPr sz="2800" spc="-75" dirty="0">
                <a:solidFill>
                  <a:srgbClr val="6087C1"/>
                </a:solidFill>
              </a:rPr>
              <a:t> </a:t>
            </a:r>
            <a:r>
              <a:rPr sz="2800" dirty="0">
                <a:solidFill>
                  <a:srgbClr val="6087C1"/>
                </a:solidFill>
              </a:rPr>
              <a:t>Describing</a:t>
            </a:r>
            <a:r>
              <a:rPr sz="2800" spc="-65" dirty="0">
                <a:solidFill>
                  <a:srgbClr val="6087C1"/>
                </a:solidFill>
              </a:rPr>
              <a:t> </a:t>
            </a:r>
            <a:r>
              <a:rPr sz="2800" dirty="0">
                <a:solidFill>
                  <a:srgbClr val="6087C1"/>
                </a:solidFill>
              </a:rPr>
              <a:t>the</a:t>
            </a:r>
            <a:r>
              <a:rPr sz="2800" spc="-75" dirty="0">
                <a:solidFill>
                  <a:srgbClr val="6087C1"/>
                </a:solidFill>
              </a:rPr>
              <a:t> </a:t>
            </a:r>
            <a:r>
              <a:rPr sz="2800" spc="-10" dirty="0">
                <a:solidFill>
                  <a:srgbClr val="6087C1"/>
                </a:solidFill>
              </a:rPr>
              <a:t>Construct </a:t>
            </a:r>
            <a:r>
              <a:rPr sz="2800" dirty="0">
                <a:solidFill>
                  <a:srgbClr val="6087C1"/>
                </a:solidFill>
              </a:rPr>
              <a:t>and</a:t>
            </a:r>
            <a:r>
              <a:rPr sz="2800" spc="-40" dirty="0">
                <a:solidFill>
                  <a:srgbClr val="6087C1"/>
                </a:solidFill>
              </a:rPr>
              <a:t> </a:t>
            </a:r>
            <a:r>
              <a:rPr sz="2800" dirty="0">
                <a:solidFill>
                  <a:srgbClr val="6087C1"/>
                </a:solidFill>
              </a:rPr>
              <a:t>Spectrum</a:t>
            </a:r>
            <a:r>
              <a:rPr sz="2800" spc="-35" dirty="0">
                <a:solidFill>
                  <a:srgbClr val="6087C1"/>
                </a:solidFill>
              </a:rPr>
              <a:t> </a:t>
            </a:r>
            <a:r>
              <a:rPr sz="2800" dirty="0">
                <a:solidFill>
                  <a:srgbClr val="6087C1"/>
                </a:solidFill>
              </a:rPr>
              <a:t>of</a:t>
            </a:r>
            <a:r>
              <a:rPr sz="2800" spc="-45" dirty="0">
                <a:solidFill>
                  <a:srgbClr val="6087C1"/>
                </a:solidFill>
              </a:rPr>
              <a:t> </a:t>
            </a:r>
            <a:r>
              <a:rPr sz="2800" spc="-20" dirty="0">
                <a:solidFill>
                  <a:srgbClr val="6087C1"/>
                </a:solidFill>
              </a:rPr>
              <a:t>Substance-</a:t>
            </a:r>
            <a:r>
              <a:rPr sz="2800" dirty="0">
                <a:solidFill>
                  <a:srgbClr val="6087C1"/>
                </a:solidFill>
              </a:rPr>
              <a:t>Related</a:t>
            </a:r>
            <a:r>
              <a:rPr sz="2800" spc="-25" dirty="0">
                <a:solidFill>
                  <a:srgbClr val="6087C1"/>
                </a:solidFill>
              </a:rPr>
              <a:t> </a:t>
            </a:r>
            <a:r>
              <a:rPr sz="2800" spc="-10" dirty="0">
                <a:solidFill>
                  <a:srgbClr val="6087C1"/>
                </a:solidFill>
              </a:rPr>
              <a:t>Problems</a:t>
            </a:r>
            <a:endParaRPr sz="2800"/>
          </a:p>
        </p:txBody>
      </p:sp>
      <p:sp>
        <p:nvSpPr>
          <p:cNvPr id="6" name="object 6"/>
          <p:cNvSpPr txBox="1"/>
          <p:nvPr/>
        </p:nvSpPr>
        <p:spPr>
          <a:xfrm>
            <a:off x="6154928" y="4217289"/>
            <a:ext cx="1007744" cy="513080"/>
          </a:xfrm>
          <a:prstGeom prst="rect">
            <a:avLst/>
          </a:prstGeom>
        </p:spPr>
        <p:txBody>
          <a:bodyPr vert="horz" wrap="square" lIns="0" tIns="12065" rIns="0" bIns="0" rtlCol="0">
            <a:spAutoFit/>
          </a:bodyPr>
          <a:lstStyle/>
          <a:p>
            <a:pPr marL="338455" marR="5080" lvl="0" indent="-326390" defTabSz="914400" eaLnBrk="1" fontAlgn="auto" latinLnBrk="0" hangingPunct="1">
              <a:lnSpc>
                <a:spcPct val="100000"/>
              </a:lnSpc>
              <a:spcBef>
                <a:spcPts val="95"/>
              </a:spcBef>
              <a:spcAft>
                <a:spcPts val="0"/>
              </a:spcAft>
              <a:buClrTx/>
              <a:buSzTx/>
              <a:buFontTx/>
              <a:buNone/>
              <a:tabLst/>
              <a:defRPr/>
            </a:pPr>
            <a:r>
              <a:rPr kumimoji="0" sz="1600" b="0" i="0" u="none" strike="noStrike" kern="0" cap="none" spc="-10" normalizeH="0" baseline="0" noProof="0" dirty="0">
                <a:ln>
                  <a:noFill/>
                </a:ln>
                <a:solidFill>
                  <a:srgbClr val="333333"/>
                </a:solidFill>
                <a:effectLst/>
                <a:uLnTx/>
                <a:uFillTx/>
                <a:latin typeface="Arial"/>
                <a:cs typeface="Arial"/>
              </a:rPr>
              <a:t>Hazardous </a:t>
            </a:r>
            <a:r>
              <a:rPr kumimoji="0" sz="1600" b="0" i="0" u="none" strike="noStrike" kern="0" cap="none" spc="-25" normalizeH="0" baseline="0" noProof="0" dirty="0">
                <a:ln>
                  <a:noFill/>
                </a:ln>
                <a:solidFill>
                  <a:srgbClr val="333333"/>
                </a:solidFill>
                <a:effectLst/>
                <a:uLnTx/>
                <a:uFillTx/>
                <a:latin typeface="Arial"/>
                <a:cs typeface="Arial"/>
              </a:rPr>
              <a:t>use</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p:nvPr/>
        </p:nvSpPr>
        <p:spPr>
          <a:xfrm>
            <a:off x="3612007" y="4594605"/>
            <a:ext cx="1209675" cy="513080"/>
          </a:xfrm>
          <a:prstGeom prst="rect">
            <a:avLst/>
          </a:prstGeom>
        </p:spPr>
        <p:txBody>
          <a:bodyPr vert="horz" wrap="square" lIns="0" tIns="12065" rIns="0" bIns="0" rtlCol="0">
            <a:spAutoFit/>
          </a:bodyPr>
          <a:lstStyle/>
          <a:p>
            <a:pPr marL="12700" marR="5080" lvl="0" indent="112395" defTabSz="914400" eaLnBrk="1" fontAlgn="auto" latinLnBrk="0" hangingPunct="1">
              <a:lnSpc>
                <a:spcPct val="100000"/>
              </a:lnSpc>
              <a:spcBef>
                <a:spcPts val="95"/>
              </a:spcBef>
              <a:spcAft>
                <a:spcPts val="0"/>
              </a:spcAft>
              <a:buClrTx/>
              <a:buSzTx/>
              <a:buFontTx/>
              <a:buNone/>
              <a:tabLst/>
              <a:defRPr/>
            </a:pPr>
            <a:r>
              <a:rPr kumimoji="0" sz="1600" b="0" i="0" u="none" strike="noStrike" kern="0" cap="none" spc="-10" normalizeH="0" baseline="0" noProof="0" dirty="0">
                <a:ln>
                  <a:noFill/>
                </a:ln>
                <a:solidFill>
                  <a:srgbClr val="333333"/>
                </a:solidFill>
                <a:effectLst/>
                <a:uLnTx/>
                <a:uFillTx/>
                <a:latin typeface="Arial"/>
                <a:cs typeface="Arial"/>
              </a:rPr>
              <a:t>Substance </a:t>
            </a:r>
            <a:r>
              <a:rPr kumimoji="0" sz="1600" b="0" i="0" u="none" strike="noStrike" kern="0" cap="none" spc="0" normalizeH="0" baseline="0" noProof="0" dirty="0">
                <a:ln>
                  <a:noFill/>
                </a:ln>
                <a:solidFill>
                  <a:srgbClr val="333333"/>
                </a:solidFill>
                <a:effectLst/>
                <a:uLnTx/>
                <a:uFillTx/>
                <a:latin typeface="Arial"/>
                <a:cs typeface="Arial"/>
              </a:rPr>
              <a:t>Use</a:t>
            </a:r>
            <a:r>
              <a:rPr kumimoji="0" sz="1600" b="0" i="0" u="none" strike="noStrike" kern="0" cap="none" spc="-35" normalizeH="0" baseline="0" noProof="0" dirty="0">
                <a:ln>
                  <a:noFill/>
                </a:ln>
                <a:solidFill>
                  <a:srgbClr val="333333"/>
                </a:solidFill>
                <a:effectLst/>
                <a:uLnTx/>
                <a:uFillTx/>
                <a:latin typeface="Arial"/>
                <a:cs typeface="Arial"/>
              </a:rPr>
              <a:t> </a:t>
            </a:r>
            <a:r>
              <a:rPr kumimoji="0" sz="1600" b="0" i="0" u="none" strike="noStrike" kern="0" cap="none" spc="-10" normalizeH="0" baseline="0" noProof="0" dirty="0">
                <a:ln>
                  <a:noFill/>
                </a:ln>
                <a:solidFill>
                  <a:srgbClr val="333333"/>
                </a:solidFill>
                <a:effectLst/>
                <a:uLnTx/>
                <a:uFillTx/>
                <a:latin typeface="Arial"/>
                <a:cs typeface="Arial"/>
              </a:rPr>
              <a:t>Disorder</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sp>
        <p:nvSpPr>
          <p:cNvPr id="8" name="object 8"/>
          <p:cNvSpPr txBox="1"/>
          <p:nvPr/>
        </p:nvSpPr>
        <p:spPr>
          <a:xfrm>
            <a:off x="1633473" y="1763293"/>
            <a:ext cx="5166995" cy="2307590"/>
          </a:xfrm>
          <a:prstGeom prst="rect">
            <a:avLst/>
          </a:prstGeom>
        </p:spPr>
        <p:txBody>
          <a:bodyPr vert="horz" wrap="square" lIns="0" tIns="34925" rIns="0" bIns="0" rtlCol="0">
            <a:spAutoFit/>
          </a:bodyPr>
          <a:lstStyle/>
          <a:p>
            <a:pPr marL="593725" marR="0" lvl="0" indent="0" defTabSz="914400" eaLnBrk="1" fontAlgn="auto" latinLnBrk="0" hangingPunct="1">
              <a:lnSpc>
                <a:spcPct val="100000"/>
              </a:lnSpc>
              <a:spcBef>
                <a:spcPts val="275"/>
              </a:spcBef>
              <a:spcAft>
                <a:spcPts val="0"/>
              </a:spcAft>
              <a:buClrTx/>
              <a:buSzTx/>
              <a:buFontTx/>
              <a:buNone/>
              <a:tabLst/>
              <a:defRPr/>
            </a:pPr>
            <a:r>
              <a:rPr kumimoji="0" sz="1600" b="0" i="0" u="none" strike="noStrike" kern="0" cap="none" spc="-10" normalizeH="0" baseline="0" noProof="0" dirty="0">
                <a:ln>
                  <a:noFill/>
                </a:ln>
                <a:solidFill>
                  <a:srgbClr val="333333"/>
                </a:solidFill>
                <a:effectLst/>
                <a:uLnTx/>
                <a:uFillTx/>
                <a:latin typeface="Arial"/>
                <a:cs typeface="Arial"/>
              </a:rPr>
              <a:t>Addiction</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362835" marR="0" lvl="0" indent="0" defTabSz="914400" eaLnBrk="1" fontAlgn="auto" latinLnBrk="0" hangingPunct="1">
              <a:lnSpc>
                <a:spcPct val="100000"/>
              </a:lnSpc>
              <a:spcBef>
                <a:spcPts val="180"/>
              </a:spcBef>
              <a:spcAft>
                <a:spcPts val="0"/>
              </a:spcAft>
              <a:buClrTx/>
              <a:buSzTx/>
              <a:buFontTx/>
              <a:buNone/>
              <a:tabLst/>
              <a:defRPr/>
            </a:pPr>
            <a:r>
              <a:rPr kumimoji="0" sz="1600" b="0" i="0" u="none" strike="noStrike" kern="0" cap="none" spc="-10" normalizeH="0" baseline="0" noProof="0" dirty="0">
                <a:ln>
                  <a:noFill/>
                </a:ln>
                <a:solidFill>
                  <a:srgbClr val="333333"/>
                </a:solidFill>
                <a:effectLst/>
                <a:uLnTx/>
                <a:uFillTx/>
                <a:latin typeface="Arial"/>
                <a:cs typeface="Arial"/>
              </a:rPr>
              <a:t>Dependence</a:t>
            </a:r>
            <a:endParaRPr kumimoji="0" sz="16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55"/>
              </a:spcBef>
              <a:spcAft>
                <a:spcPts val="0"/>
              </a:spcAft>
              <a:buClrTx/>
              <a:buSzTx/>
              <a:buFontTx/>
              <a:buNone/>
              <a:tabLst/>
              <a:defRPr/>
            </a:pPr>
            <a:endParaRPr kumimoji="0" sz="2300" b="0" i="0" u="none" strike="noStrike" kern="0" cap="none" spc="0" normalizeH="0" baseline="0" noProof="0">
              <a:ln>
                <a:noFill/>
              </a:ln>
              <a:solidFill>
                <a:sysClr val="windowText" lastClr="000000"/>
              </a:solidFill>
              <a:effectLst/>
              <a:uLnTx/>
              <a:uFillTx/>
              <a:latin typeface="Arial"/>
              <a:cs typeface="Arial"/>
            </a:endParaRPr>
          </a:p>
          <a:p>
            <a:pPr marL="4577715" marR="0" lvl="0" indent="0" defTabSz="914400" eaLnBrk="1" fontAlgn="auto" latinLnBrk="0" hangingPunct="1">
              <a:lnSpc>
                <a:spcPct val="100000"/>
              </a:lnSpc>
              <a:spcBef>
                <a:spcPts val="0"/>
              </a:spcBef>
              <a:spcAft>
                <a:spcPts val="0"/>
              </a:spcAft>
              <a:buClrTx/>
              <a:buSzTx/>
              <a:buFontTx/>
              <a:buNone/>
              <a:tabLst/>
              <a:defRPr/>
            </a:pPr>
            <a:r>
              <a:rPr kumimoji="0" sz="1600" b="0" i="0" u="none" strike="noStrike" kern="0" cap="none" spc="-10" normalizeH="0" baseline="0" noProof="0" dirty="0">
                <a:ln>
                  <a:noFill/>
                </a:ln>
                <a:solidFill>
                  <a:srgbClr val="333333"/>
                </a:solidFill>
                <a:effectLst/>
                <a:uLnTx/>
                <a:uFillTx/>
                <a:latin typeface="Arial"/>
                <a:cs typeface="Arial"/>
              </a:rPr>
              <a:t>Abuse</a:t>
            </a:r>
            <a:endParaRPr kumimoji="0" sz="1600" b="0" i="0" u="none" strike="noStrike" kern="0" cap="none" spc="0" normalizeH="0" baseline="0" noProof="0">
              <a:ln>
                <a:noFill/>
              </a:ln>
              <a:solidFill>
                <a:sysClr val="windowText" lastClr="000000"/>
              </a:solidFill>
              <a:effectLst/>
              <a:uLnTx/>
              <a:uFillTx/>
              <a:latin typeface="Arial"/>
              <a:cs typeface="Arial"/>
            </a:endParaRPr>
          </a:p>
          <a:p>
            <a:pPr marL="1498600" marR="0" lvl="0" indent="0" defTabSz="914400" eaLnBrk="1" fontAlgn="auto" latinLnBrk="0" hangingPunct="1">
              <a:lnSpc>
                <a:spcPct val="100000"/>
              </a:lnSpc>
              <a:spcBef>
                <a:spcPts val="254"/>
              </a:spcBef>
              <a:spcAft>
                <a:spcPts val="0"/>
              </a:spcAft>
              <a:buClrTx/>
              <a:buSzTx/>
              <a:buFontTx/>
              <a:buNone/>
              <a:tabLst/>
              <a:defRPr/>
            </a:pPr>
            <a:r>
              <a:rPr kumimoji="0" sz="1600" b="0" i="0" u="none" strike="noStrike" kern="0" cap="none" spc="-10" normalizeH="0" baseline="0" noProof="0" dirty="0">
                <a:ln>
                  <a:noFill/>
                </a:ln>
                <a:solidFill>
                  <a:srgbClr val="333333"/>
                </a:solidFill>
                <a:effectLst/>
                <a:uLnTx/>
                <a:uFillTx/>
                <a:latin typeface="Arial"/>
                <a:cs typeface="Arial"/>
              </a:rPr>
              <a:t>Misuse</a:t>
            </a:r>
            <a:endParaRPr kumimoji="0" sz="16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endParaRPr>
          </a:p>
          <a:p>
            <a:pPr marL="2752090" marR="0" lvl="0" indent="0" defTabSz="914400" eaLnBrk="1" fontAlgn="auto" latinLnBrk="0" hangingPunct="1">
              <a:lnSpc>
                <a:spcPts val="1700"/>
              </a:lnSpc>
              <a:spcBef>
                <a:spcPts val="1505"/>
              </a:spcBef>
              <a:spcAft>
                <a:spcPts val="0"/>
              </a:spcAft>
              <a:buClrTx/>
              <a:buSzTx/>
              <a:buFontTx/>
              <a:buNone/>
              <a:tabLst/>
              <a:defRPr/>
            </a:pPr>
            <a:r>
              <a:rPr kumimoji="0" sz="1600" b="0" i="0" u="none" strike="noStrike" kern="0" cap="none" spc="0" normalizeH="0" baseline="0" noProof="0" dirty="0">
                <a:ln>
                  <a:noFill/>
                </a:ln>
                <a:solidFill>
                  <a:srgbClr val="333333"/>
                </a:solidFill>
                <a:effectLst/>
                <a:uLnTx/>
                <a:uFillTx/>
                <a:latin typeface="Arial"/>
                <a:cs typeface="Arial"/>
              </a:rPr>
              <a:t>Harmful</a:t>
            </a:r>
            <a:r>
              <a:rPr kumimoji="0" sz="1600" b="0" i="0" u="none" strike="noStrike" kern="0" cap="none" spc="-45" normalizeH="0" baseline="0" noProof="0" dirty="0">
                <a:ln>
                  <a:noFill/>
                </a:ln>
                <a:solidFill>
                  <a:srgbClr val="333333"/>
                </a:solidFill>
                <a:effectLst/>
                <a:uLnTx/>
                <a:uFillTx/>
                <a:latin typeface="Arial"/>
                <a:cs typeface="Arial"/>
              </a:rPr>
              <a:t> </a:t>
            </a:r>
            <a:r>
              <a:rPr kumimoji="0" sz="1600" b="0" i="0" u="none" strike="noStrike" kern="0" cap="none" spc="-25" normalizeH="0" baseline="0" noProof="0" dirty="0">
                <a:ln>
                  <a:noFill/>
                </a:ln>
                <a:solidFill>
                  <a:srgbClr val="333333"/>
                </a:solidFill>
                <a:effectLst/>
                <a:uLnTx/>
                <a:uFillTx/>
                <a:latin typeface="Arial"/>
                <a:cs typeface="Arial"/>
              </a:rPr>
              <a:t>Use</a:t>
            </a:r>
            <a:endParaRPr kumimoji="0" sz="16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ts val="1700"/>
              </a:lnSpc>
              <a:spcBef>
                <a:spcPts val="0"/>
              </a:spcBef>
              <a:spcAft>
                <a:spcPts val="0"/>
              </a:spcAft>
              <a:buClrTx/>
              <a:buSzTx/>
              <a:buFontTx/>
              <a:buNone/>
              <a:tabLst/>
              <a:defRPr/>
            </a:pPr>
            <a:r>
              <a:rPr kumimoji="0" sz="1600" b="0" i="0" u="none" strike="noStrike" kern="0" cap="none" spc="-10" normalizeH="0" baseline="0" noProof="0" dirty="0">
                <a:ln>
                  <a:noFill/>
                </a:ln>
                <a:solidFill>
                  <a:srgbClr val="333333"/>
                </a:solidFill>
                <a:effectLst/>
                <a:uLnTx/>
                <a:uFillTx/>
                <a:latin typeface="Arial"/>
                <a:cs typeface="Arial"/>
              </a:rPr>
              <a:t>Alcoholism</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sp>
        <p:nvSpPr>
          <p:cNvPr id="9" name="object 9"/>
          <p:cNvSpPr txBox="1"/>
          <p:nvPr/>
        </p:nvSpPr>
        <p:spPr>
          <a:xfrm>
            <a:off x="1831594" y="4834890"/>
            <a:ext cx="985519" cy="513080"/>
          </a:xfrm>
          <a:prstGeom prst="rect">
            <a:avLst/>
          </a:prstGeom>
        </p:spPr>
        <p:txBody>
          <a:bodyPr vert="horz" wrap="square" lIns="0" tIns="12065" rIns="0" bIns="0" rtlCol="0">
            <a:spAutoFit/>
          </a:bodyPr>
          <a:lstStyle/>
          <a:p>
            <a:pPr marL="311150" marR="5080" lvl="0" indent="-299085" defTabSz="914400" eaLnBrk="1" fontAlgn="auto" latinLnBrk="0" hangingPunct="1">
              <a:lnSpc>
                <a:spcPct val="100000"/>
              </a:lnSpc>
              <a:spcBef>
                <a:spcPts val="95"/>
              </a:spcBef>
              <a:spcAft>
                <a:spcPts val="0"/>
              </a:spcAft>
              <a:buClrTx/>
              <a:buSzTx/>
              <a:buFontTx/>
              <a:buNone/>
              <a:tabLst/>
              <a:defRPr/>
            </a:pPr>
            <a:r>
              <a:rPr kumimoji="0" sz="1600" b="0" i="0" u="none" strike="noStrike" kern="0" cap="none" spc="-10" normalizeH="0" baseline="0" noProof="0" dirty="0">
                <a:ln>
                  <a:noFill/>
                </a:ln>
                <a:solidFill>
                  <a:srgbClr val="333333"/>
                </a:solidFill>
                <a:effectLst/>
                <a:uLnTx/>
                <a:uFillTx/>
                <a:latin typeface="Arial"/>
                <a:cs typeface="Arial"/>
              </a:rPr>
              <a:t>Substance </a:t>
            </a:r>
            <a:r>
              <a:rPr kumimoji="0" sz="1600" b="0" i="0" u="none" strike="noStrike" kern="0" cap="none" spc="-25" normalizeH="0" baseline="0" noProof="0" dirty="0">
                <a:ln>
                  <a:noFill/>
                </a:ln>
                <a:solidFill>
                  <a:srgbClr val="333333"/>
                </a:solidFill>
                <a:effectLst/>
                <a:uLnTx/>
                <a:uFillTx/>
                <a:latin typeface="Arial"/>
                <a:cs typeface="Arial"/>
              </a:rPr>
              <a:t>Use</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sp>
        <p:nvSpPr>
          <p:cNvPr id="10" name="object 10"/>
          <p:cNvSpPr txBox="1"/>
          <p:nvPr/>
        </p:nvSpPr>
        <p:spPr>
          <a:xfrm>
            <a:off x="5091176" y="5400243"/>
            <a:ext cx="1198880" cy="269240"/>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600" b="0" i="0" u="none" strike="noStrike" kern="0" cap="none" spc="0" normalizeH="0" baseline="0" noProof="0" dirty="0">
                <a:ln>
                  <a:noFill/>
                </a:ln>
                <a:solidFill>
                  <a:srgbClr val="333333"/>
                </a:solidFill>
                <a:effectLst/>
                <a:uLnTx/>
                <a:uFillTx/>
                <a:latin typeface="Arial"/>
                <a:cs typeface="Arial"/>
              </a:rPr>
              <a:t>Problem</a:t>
            </a:r>
            <a:r>
              <a:rPr kumimoji="0" sz="1600" b="0" i="0" u="none" strike="noStrike" kern="0" cap="none" spc="-70" normalizeH="0" baseline="0" noProof="0" dirty="0">
                <a:ln>
                  <a:noFill/>
                </a:ln>
                <a:solidFill>
                  <a:srgbClr val="333333"/>
                </a:solidFill>
                <a:effectLst/>
                <a:uLnTx/>
                <a:uFillTx/>
                <a:latin typeface="Arial"/>
                <a:cs typeface="Arial"/>
              </a:rPr>
              <a:t> </a:t>
            </a:r>
            <a:r>
              <a:rPr kumimoji="0" sz="1600" b="0" i="0" u="none" strike="noStrike" kern="0" cap="none" spc="-25" normalizeH="0" baseline="0" noProof="0" dirty="0">
                <a:ln>
                  <a:noFill/>
                </a:ln>
                <a:solidFill>
                  <a:srgbClr val="333333"/>
                </a:solidFill>
                <a:effectLst/>
                <a:uLnTx/>
                <a:uFillTx/>
                <a:latin typeface="Arial"/>
                <a:cs typeface="Arial"/>
              </a:rPr>
              <a:t>Use</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spTree>
    <p:extLst>
      <p:ext uri="{BB962C8B-B14F-4D97-AF65-F5344CB8AC3E}">
        <p14:creationId xmlns:p14="http://schemas.microsoft.com/office/powerpoint/2010/main" val="41294835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274317" y="1409953"/>
            <a:ext cx="6737984" cy="5268595"/>
            <a:chOff x="1274317" y="1409953"/>
            <a:chExt cx="6737984" cy="5268595"/>
          </a:xfrm>
        </p:grpSpPr>
        <p:pic>
          <p:nvPicPr>
            <p:cNvPr id="3" name="object 3"/>
            <p:cNvPicPr/>
            <p:nvPr/>
          </p:nvPicPr>
          <p:blipFill>
            <a:blip r:embed="rId2" cstate="print"/>
            <a:stretch>
              <a:fillRect/>
            </a:stretch>
          </p:blipFill>
          <p:spPr>
            <a:xfrm>
              <a:off x="5964870" y="6237873"/>
              <a:ext cx="2046868" cy="440187"/>
            </a:xfrm>
            <a:prstGeom prst="rect">
              <a:avLst/>
            </a:prstGeom>
          </p:spPr>
        </p:pic>
        <p:pic>
          <p:nvPicPr>
            <p:cNvPr id="4" name="object 4"/>
            <p:cNvPicPr/>
            <p:nvPr/>
          </p:nvPicPr>
          <p:blipFill>
            <a:blip r:embed="rId3" cstate="print"/>
            <a:stretch>
              <a:fillRect/>
            </a:stretch>
          </p:blipFill>
          <p:spPr>
            <a:xfrm>
              <a:off x="1274317" y="1409953"/>
              <a:ext cx="6075680" cy="4812284"/>
            </a:xfrm>
            <a:prstGeom prst="rect">
              <a:avLst/>
            </a:prstGeom>
          </p:spPr>
        </p:pic>
      </p:grpSp>
      <p:sp>
        <p:nvSpPr>
          <p:cNvPr id="5" name="object 5"/>
          <p:cNvSpPr txBox="1">
            <a:spLocks noGrp="1"/>
          </p:cNvSpPr>
          <p:nvPr>
            <p:ph type="title"/>
          </p:nvPr>
        </p:nvSpPr>
        <p:spPr>
          <a:prstGeom prst="rect">
            <a:avLst/>
          </a:prstGeom>
        </p:spPr>
        <p:txBody>
          <a:bodyPr vert="horz" wrap="square" lIns="0" tIns="12065" rIns="0" bIns="0" rtlCol="0">
            <a:spAutoFit/>
          </a:bodyPr>
          <a:lstStyle/>
          <a:p>
            <a:pPr marL="737870" marR="5080" indent="-416559">
              <a:lnSpc>
                <a:spcPct val="100000"/>
              </a:lnSpc>
              <a:spcBef>
                <a:spcPts val="95"/>
              </a:spcBef>
            </a:pPr>
            <a:r>
              <a:rPr sz="2800" dirty="0">
                <a:solidFill>
                  <a:srgbClr val="6087C1"/>
                </a:solidFill>
              </a:rPr>
              <a:t>Array</a:t>
            </a:r>
            <a:r>
              <a:rPr sz="2800" spc="-75" dirty="0">
                <a:solidFill>
                  <a:srgbClr val="6087C1"/>
                </a:solidFill>
              </a:rPr>
              <a:t> </a:t>
            </a:r>
            <a:r>
              <a:rPr sz="2800" dirty="0">
                <a:solidFill>
                  <a:srgbClr val="6087C1"/>
                </a:solidFill>
              </a:rPr>
              <a:t>of</a:t>
            </a:r>
            <a:r>
              <a:rPr sz="2800" spc="-120" dirty="0">
                <a:solidFill>
                  <a:srgbClr val="6087C1"/>
                </a:solidFill>
              </a:rPr>
              <a:t> </a:t>
            </a:r>
            <a:r>
              <a:rPr sz="2800" spc="-55" dirty="0">
                <a:solidFill>
                  <a:srgbClr val="6087C1"/>
                </a:solidFill>
              </a:rPr>
              <a:t>Terms</a:t>
            </a:r>
            <a:r>
              <a:rPr sz="2800" spc="-60" dirty="0">
                <a:solidFill>
                  <a:srgbClr val="6087C1"/>
                </a:solidFill>
              </a:rPr>
              <a:t> </a:t>
            </a:r>
            <a:r>
              <a:rPr sz="2800" dirty="0">
                <a:solidFill>
                  <a:srgbClr val="6087C1"/>
                </a:solidFill>
              </a:rPr>
              <a:t>Describing</a:t>
            </a:r>
            <a:r>
              <a:rPr sz="2800" spc="-60" dirty="0">
                <a:solidFill>
                  <a:srgbClr val="6087C1"/>
                </a:solidFill>
              </a:rPr>
              <a:t> </a:t>
            </a:r>
            <a:r>
              <a:rPr sz="2800" dirty="0">
                <a:solidFill>
                  <a:srgbClr val="6087C1"/>
                </a:solidFill>
              </a:rPr>
              <a:t>the</a:t>
            </a:r>
            <a:r>
              <a:rPr sz="2800" spc="-70" dirty="0">
                <a:solidFill>
                  <a:srgbClr val="6087C1"/>
                </a:solidFill>
              </a:rPr>
              <a:t> </a:t>
            </a:r>
            <a:r>
              <a:rPr sz="2800" dirty="0">
                <a:solidFill>
                  <a:srgbClr val="6087C1"/>
                </a:solidFill>
              </a:rPr>
              <a:t>Person</a:t>
            </a:r>
            <a:r>
              <a:rPr sz="2800" spc="-65" dirty="0">
                <a:solidFill>
                  <a:srgbClr val="6087C1"/>
                </a:solidFill>
              </a:rPr>
              <a:t> </a:t>
            </a:r>
            <a:r>
              <a:rPr sz="2800" dirty="0">
                <a:solidFill>
                  <a:srgbClr val="6087C1"/>
                </a:solidFill>
              </a:rPr>
              <a:t>using</a:t>
            </a:r>
            <a:r>
              <a:rPr sz="2800" spc="-70" dirty="0">
                <a:solidFill>
                  <a:srgbClr val="6087C1"/>
                </a:solidFill>
              </a:rPr>
              <a:t> </a:t>
            </a:r>
            <a:r>
              <a:rPr sz="2800" spc="-25" dirty="0">
                <a:solidFill>
                  <a:srgbClr val="6087C1"/>
                </a:solidFill>
              </a:rPr>
              <a:t>or </a:t>
            </a:r>
            <a:r>
              <a:rPr sz="2800" dirty="0">
                <a:solidFill>
                  <a:srgbClr val="6087C1"/>
                </a:solidFill>
              </a:rPr>
              <a:t>suffering</a:t>
            </a:r>
            <a:r>
              <a:rPr sz="2800" spc="-114" dirty="0">
                <a:solidFill>
                  <a:srgbClr val="6087C1"/>
                </a:solidFill>
              </a:rPr>
              <a:t> </a:t>
            </a:r>
            <a:r>
              <a:rPr sz="2800" dirty="0">
                <a:solidFill>
                  <a:srgbClr val="6087C1"/>
                </a:solidFill>
              </a:rPr>
              <a:t>from</a:t>
            </a:r>
            <a:r>
              <a:rPr sz="2800" spc="-100" dirty="0">
                <a:solidFill>
                  <a:srgbClr val="6087C1"/>
                </a:solidFill>
              </a:rPr>
              <a:t> </a:t>
            </a:r>
            <a:r>
              <a:rPr sz="2800" dirty="0">
                <a:solidFill>
                  <a:srgbClr val="6087C1"/>
                </a:solidFill>
              </a:rPr>
              <a:t>compulsive</a:t>
            </a:r>
            <a:r>
              <a:rPr sz="2800" spc="-110" dirty="0">
                <a:solidFill>
                  <a:srgbClr val="6087C1"/>
                </a:solidFill>
              </a:rPr>
              <a:t> </a:t>
            </a:r>
            <a:r>
              <a:rPr sz="2800" dirty="0">
                <a:solidFill>
                  <a:srgbClr val="6087C1"/>
                </a:solidFill>
              </a:rPr>
              <a:t>substance</a:t>
            </a:r>
            <a:r>
              <a:rPr sz="2800" spc="-114" dirty="0">
                <a:solidFill>
                  <a:srgbClr val="6087C1"/>
                </a:solidFill>
              </a:rPr>
              <a:t> </a:t>
            </a:r>
            <a:r>
              <a:rPr sz="2800" spc="-25" dirty="0">
                <a:solidFill>
                  <a:srgbClr val="6087C1"/>
                </a:solidFill>
              </a:rPr>
              <a:t>use</a:t>
            </a:r>
            <a:endParaRPr sz="2800"/>
          </a:p>
        </p:txBody>
      </p:sp>
      <p:sp>
        <p:nvSpPr>
          <p:cNvPr id="6" name="object 6"/>
          <p:cNvSpPr txBox="1"/>
          <p:nvPr/>
        </p:nvSpPr>
        <p:spPr>
          <a:xfrm>
            <a:off x="4025010" y="3110611"/>
            <a:ext cx="613410" cy="269240"/>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600" b="0" i="0" u="none" strike="noStrike" kern="0" cap="none" spc="-10" normalizeH="0" baseline="0" noProof="0" dirty="0">
                <a:ln>
                  <a:noFill/>
                </a:ln>
                <a:solidFill>
                  <a:srgbClr val="333333"/>
                </a:solidFill>
                <a:effectLst/>
                <a:uLnTx/>
                <a:uFillTx/>
                <a:latin typeface="Arial"/>
                <a:cs typeface="Arial"/>
              </a:rPr>
              <a:t>Junkie</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p:nvPr/>
        </p:nvSpPr>
        <p:spPr>
          <a:xfrm>
            <a:off x="3226435" y="1980945"/>
            <a:ext cx="591185" cy="269240"/>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600" b="0" i="0" u="none" strike="noStrike" kern="0" cap="none" spc="-10" normalizeH="0" baseline="0" noProof="0" dirty="0">
                <a:ln>
                  <a:noFill/>
                </a:ln>
                <a:solidFill>
                  <a:srgbClr val="333333"/>
                </a:solidFill>
                <a:effectLst/>
                <a:uLnTx/>
                <a:uFillTx/>
                <a:latin typeface="Arial"/>
                <a:cs typeface="Arial"/>
              </a:rPr>
              <a:t>Addict</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sp>
        <p:nvSpPr>
          <p:cNvPr id="8" name="object 8"/>
          <p:cNvSpPr txBox="1"/>
          <p:nvPr/>
        </p:nvSpPr>
        <p:spPr>
          <a:xfrm>
            <a:off x="5601715" y="3433317"/>
            <a:ext cx="566420" cy="269240"/>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600" b="0" i="0" u="none" strike="noStrike" kern="0" cap="none" spc="-10" normalizeH="0" baseline="0" noProof="0" dirty="0">
                <a:ln>
                  <a:noFill/>
                </a:ln>
                <a:solidFill>
                  <a:srgbClr val="333333"/>
                </a:solidFill>
                <a:effectLst/>
                <a:uLnTx/>
                <a:uFillTx/>
                <a:latin typeface="Arial"/>
                <a:cs typeface="Arial"/>
              </a:rPr>
              <a:t>Drunk</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sp>
        <p:nvSpPr>
          <p:cNvPr id="9" name="object 9"/>
          <p:cNvSpPr txBox="1"/>
          <p:nvPr/>
        </p:nvSpPr>
        <p:spPr>
          <a:xfrm>
            <a:off x="4956428" y="2125472"/>
            <a:ext cx="985519" cy="513080"/>
          </a:xfrm>
          <a:prstGeom prst="rect">
            <a:avLst/>
          </a:prstGeom>
        </p:spPr>
        <p:txBody>
          <a:bodyPr vert="horz" wrap="square" lIns="0" tIns="12065" rIns="0" bIns="0" rtlCol="0">
            <a:spAutoFit/>
          </a:bodyPr>
          <a:lstStyle/>
          <a:p>
            <a:pPr marL="170815" marR="5080" lvl="0" indent="-158750" defTabSz="914400" eaLnBrk="1" fontAlgn="auto" latinLnBrk="0" hangingPunct="1">
              <a:lnSpc>
                <a:spcPct val="100000"/>
              </a:lnSpc>
              <a:spcBef>
                <a:spcPts val="95"/>
              </a:spcBef>
              <a:spcAft>
                <a:spcPts val="0"/>
              </a:spcAft>
              <a:buClrTx/>
              <a:buSzTx/>
              <a:buFontTx/>
              <a:buNone/>
              <a:tabLst/>
              <a:defRPr/>
            </a:pPr>
            <a:r>
              <a:rPr kumimoji="0" sz="1600" b="0" i="0" u="none" strike="noStrike" kern="0" cap="none" spc="-10" normalizeH="0" baseline="0" noProof="0" dirty="0">
                <a:ln>
                  <a:noFill/>
                </a:ln>
                <a:solidFill>
                  <a:srgbClr val="333333"/>
                </a:solidFill>
                <a:effectLst/>
                <a:uLnTx/>
                <a:uFillTx/>
                <a:latin typeface="Arial"/>
                <a:cs typeface="Arial"/>
              </a:rPr>
              <a:t>Substance Abuser</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sp>
        <p:nvSpPr>
          <p:cNvPr id="10" name="object 10"/>
          <p:cNvSpPr txBox="1"/>
          <p:nvPr/>
        </p:nvSpPr>
        <p:spPr>
          <a:xfrm>
            <a:off x="2521966" y="3874770"/>
            <a:ext cx="4409440" cy="1767839"/>
          </a:xfrm>
          <a:prstGeom prst="rect">
            <a:avLst/>
          </a:prstGeom>
        </p:spPr>
        <p:txBody>
          <a:bodyPr vert="horz" wrap="square" lIns="0" tIns="12065" rIns="0" bIns="0" rtlCol="0">
            <a:spAutoFit/>
          </a:bodyPr>
          <a:lstStyle/>
          <a:p>
            <a:pPr marL="135890" marR="3429000" lvl="0" indent="-123825" defTabSz="914400" eaLnBrk="1" fontAlgn="auto" latinLnBrk="0" hangingPunct="1">
              <a:lnSpc>
                <a:spcPct val="100000"/>
              </a:lnSpc>
              <a:spcBef>
                <a:spcPts val="95"/>
              </a:spcBef>
              <a:spcAft>
                <a:spcPts val="0"/>
              </a:spcAft>
              <a:buClrTx/>
              <a:buSzTx/>
              <a:buFontTx/>
              <a:buNone/>
              <a:tabLst/>
              <a:defRPr/>
            </a:pPr>
            <a:r>
              <a:rPr kumimoji="0" sz="1600" b="0" i="0" u="none" strike="noStrike" kern="0" cap="none" spc="-10" normalizeH="0" baseline="0" noProof="0" dirty="0">
                <a:ln>
                  <a:noFill/>
                </a:ln>
                <a:solidFill>
                  <a:srgbClr val="333333"/>
                </a:solidFill>
                <a:effectLst/>
                <a:uLnTx/>
                <a:uFillTx/>
                <a:latin typeface="Arial"/>
                <a:cs typeface="Arial"/>
              </a:rPr>
              <a:t>Substance Misuser</a:t>
            </a:r>
            <a:endParaRPr kumimoji="0" sz="1600" b="0" i="0" u="none" strike="noStrike" kern="0" cap="none" spc="0" normalizeH="0" baseline="0" noProof="0">
              <a:ln>
                <a:noFill/>
              </a:ln>
              <a:solidFill>
                <a:sysClr val="windowText" lastClr="000000"/>
              </a:solidFill>
              <a:effectLst/>
              <a:uLnTx/>
              <a:uFillTx/>
              <a:latin typeface="Arial"/>
              <a:cs typeface="Arial"/>
            </a:endParaRPr>
          </a:p>
          <a:p>
            <a:pPr marL="1632585" marR="0" lvl="0" indent="0" defTabSz="914400" eaLnBrk="1" fontAlgn="auto" latinLnBrk="0" hangingPunct="1">
              <a:lnSpc>
                <a:spcPts val="1655"/>
              </a:lnSpc>
              <a:spcBef>
                <a:spcPts val="0"/>
              </a:spcBef>
              <a:spcAft>
                <a:spcPts val="0"/>
              </a:spcAft>
              <a:buClrTx/>
              <a:buSzTx/>
              <a:buFontTx/>
              <a:buNone/>
              <a:tabLst/>
              <a:defRPr/>
            </a:pPr>
            <a:r>
              <a:rPr kumimoji="0" sz="1600" b="0" i="0" u="none" strike="noStrike" kern="0" cap="none" spc="-10" normalizeH="0" baseline="0" noProof="0" dirty="0">
                <a:ln>
                  <a:noFill/>
                </a:ln>
                <a:solidFill>
                  <a:srgbClr val="333333"/>
                </a:solidFill>
                <a:effectLst/>
                <a:uLnTx/>
                <a:uFillTx/>
                <a:latin typeface="Arial"/>
                <a:cs typeface="Arial"/>
              </a:rPr>
              <a:t>Alcoholic</a:t>
            </a:r>
            <a:endParaRPr kumimoji="0" sz="1600" b="0" i="0" u="none" strike="noStrike" kern="0" cap="none" spc="0" normalizeH="0" baseline="0" noProof="0">
              <a:ln>
                <a:noFill/>
              </a:ln>
              <a:solidFill>
                <a:sysClr val="windowText" lastClr="000000"/>
              </a:solidFill>
              <a:effectLst/>
              <a:uLnTx/>
              <a:uFillTx/>
              <a:latin typeface="Arial"/>
              <a:cs typeface="Arial"/>
            </a:endParaRPr>
          </a:p>
          <a:p>
            <a:pPr marL="3155950" marR="0" lvl="0" indent="0" defTabSz="914400" eaLnBrk="1" fontAlgn="auto" latinLnBrk="0" hangingPunct="1">
              <a:lnSpc>
                <a:spcPts val="1664"/>
              </a:lnSpc>
              <a:spcBef>
                <a:spcPts val="0"/>
              </a:spcBef>
              <a:spcAft>
                <a:spcPts val="0"/>
              </a:spcAft>
              <a:buClrTx/>
              <a:buSzTx/>
              <a:buFontTx/>
              <a:buNone/>
              <a:tabLst/>
              <a:defRPr/>
            </a:pPr>
            <a:r>
              <a:rPr kumimoji="0" sz="1600" b="0" i="0" u="none" strike="noStrike" kern="0" cap="none" spc="0" normalizeH="0" baseline="0" noProof="0" dirty="0">
                <a:ln>
                  <a:noFill/>
                </a:ln>
                <a:solidFill>
                  <a:srgbClr val="333333"/>
                </a:solidFill>
                <a:effectLst/>
                <a:uLnTx/>
                <a:uFillTx/>
                <a:latin typeface="Arial"/>
                <a:cs typeface="Arial"/>
              </a:rPr>
              <a:t>Problem</a:t>
            </a:r>
            <a:r>
              <a:rPr kumimoji="0" sz="1600" b="0" i="0" u="none" strike="noStrike" kern="0" cap="none" spc="-70" normalizeH="0" baseline="0" noProof="0" dirty="0">
                <a:ln>
                  <a:noFill/>
                </a:ln>
                <a:solidFill>
                  <a:srgbClr val="333333"/>
                </a:solidFill>
                <a:effectLst/>
                <a:uLnTx/>
                <a:uFillTx/>
                <a:latin typeface="Arial"/>
                <a:cs typeface="Arial"/>
              </a:rPr>
              <a:t> </a:t>
            </a:r>
            <a:r>
              <a:rPr kumimoji="0" sz="1600" b="0" i="0" u="none" strike="noStrike" kern="0" cap="none" spc="-20" normalizeH="0" baseline="0" noProof="0" dirty="0">
                <a:ln>
                  <a:noFill/>
                </a:ln>
                <a:solidFill>
                  <a:srgbClr val="333333"/>
                </a:solidFill>
                <a:effectLst/>
                <a:uLnTx/>
                <a:uFillTx/>
                <a:latin typeface="Arial"/>
                <a:cs typeface="Arial"/>
              </a:rPr>
              <a:t>User</a:t>
            </a:r>
            <a:endParaRPr kumimoji="0" sz="16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50"/>
              </a:spcBef>
              <a:spcAft>
                <a:spcPts val="0"/>
              </a:spcAft>
              <a:buClrTx/>
              <a:buSzTx/>
              <a:buFontTx/>
              <a:buNone/>
              <a:tabLst/>
              <a:defRPr/>
            </a:pPr>
            <a:endParaRPr kumimoji="0" sz="2450" b="0" i="0" u="none" strike="noStrike" kern="0" cap="none" spc="0" normalizeH="0" baseline="0" noProof="0">
              <a:ln>
                <a:noFill/>
              </a:ln>
              <a:solidFill>
                <a:sysClr val="windowText" lastClr="000000"/>
              </a:solidFill>
              <a:effectLst/>
              <a:uLnTx/>
              <a:uFillTx/>
              <a:latin typeface="Arial"/>
              <a:cs typeface="Arial"/>
            </a:endParaRPr>
          </a:p>
          <a:p>
            <a:pPr marL="120650" marR="0" lvl="0" indent="0" defTabSz="914400" eaLnBrk="1" fontAlgn="auto" latinLnBrk="0" hangingPunct="1">
              <a:lnSpc>
                <a:spcPts val="1845"/>
              </a:lnSpc>
              <a:spcBef>
                <a:spcPts val="0"/>
              </a:spcBef>
              <a:spcAft>
                <a:spcPts val="0"/>
              </a:spcAft>
              <a:buClrTx/>
              <a:buSzTx/>
              <a:buFontTx/>
              <a:buNone/>
              <a:tabLst/>
              <a:defRPr/>
            </a:pPr>
            <a:r>
              <a:rPr kumimoji="0" sz="1600" b="0" i="0" u="none" strike="noStrike" kern="0" cap="none" spc="-10" normalizeH="0" baseline="0" noProof="0" dirty="0">
                <a:ln>
                  <a:noFill/>
                </a:ln>
                <a:solidFill>
                  <a:srgbClr val="333333"/>
                </a:solidFill>
                <a:effectLst/>
                <a:uLnTx/>
                <a:uFillTx/>
                <a:latin typeface="Arial"/>
                <a:cs typeface="Arial"/>
              </a:rPr>
              <a:t>Smackhead</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515235" marR="0" lvl="0" indent="0" defTabSz="914400" eaLnBrk="1" fontAlgn="auto" latinLnBrk="0" hangingPunct="1">
              <a:lnSpc>
                <a:spcPts val="1845"/>
              </a:lnSpc>
              <a:spcBef>
                <a:spcPts val="0"/>
              </a:spcBef>
              <a:spcAft>
                <a:spcPts val="0"/>
              </a:spcAft>
              <a:buClrTx/>
              <a:buSzTx/>
              <a:buFontTx/>
              <a:buNone/>
              <a:tabLst/>
              <a:defRPr/>
            </a:pPr>
            <a:r>
              <a:rPr kumimoji="0" sz="1600" b="0" i="0" u="none" strike="noStrike" kern="0" cap="none" spc="-10" normalizeH="0" baseline="0" noProof="0" dirty="0">
                <a:ln>
                  <a:noFill/>
                </a:ln>
                <a:solidFill>
                  <a:srgbClr val="333333"/>
                </a:solidFill>
                <a:effectLst/>
                <a:uLnTx/>
                <a:uFillTx/>
                <a:latin typeface="Arial"/>
                <a:cs typeface="Arial"/>
              </a:rPr>
              <a:t>Alkie</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sp>
        <p:nvSpPr>
          <p:cNvPr id="11" name="object 11"/>
          <p:cNvSpPr txBox="1"/>
          <p:nvPr/>
        </p:nvSpPr>
        <p:spPr>
          <a:xfrm>
            <a:off x="1822830" y="2966719"/>
            <a:ext cx="1006475" cy="269240"/>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600" b="0" i="0" u="none" strike="noStrike" kern="0" cap="none" spc="-10" normalizeH="0" baseline="0" noProof="0" dirty="0">
                <a:ln>
                  <a:noFill/>
                </a:ln>
                <a:solidFill>
                  <a:srgbClr val="333333"/>
                </a:solidFill>
                <a:effectLst/>
                <a:uLnTx/>
                <a:uFillTx/>
                <a:latin typeface="Arial"/>
                <a:cs typeface="Arial"/>
              </a:rPr>
              <a:t>Crackhead</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spTree>
    <p:extLst>
      <p:ext uri="{BB962C8B-B14F-4D97-AF65-F5344CB8AC3E}">
        <p14:creationId xmlns:p14="http://schemas.microsoft.com/office/powerpoint/2010/main" val="2149984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1"/>
            <a:ext cx="8229600" cy="590550"/>
          </a:xfrm>
        </p:spPr>
        <p:txBody>
          <a:bodyPr/>
          <a:lstStyle/>
          <a:p>
            <a:r>
              <a:rPr lang="en-US" sz="3600" b="1" i="1" dirty="0">
                <a:solidFill>
                  <a:srgbClr val="04617B"/>
                </a:solidFill>
                <a:latin typeface="Cambria" panose="02040503050406030204" pitchFamily="18" charset="0"/>
                <a:ea typeface="Cambria" panose="02040503050406030204" pitchFamily="18" charset="0"/>
              </a:rPr>
              <a:t>LANGUAGE/FRAME/ATTITUDE</a:t>
            </a:r>
            <a:endParaRPr lang="en-US" sz="3600" dirty="0"/>
          </a:p>
        </p:txBody>
      </p:sp>
      <p:sp>
        <p:nvSpPr>
          <p:cNvPr id="3" name="Content Placeholder 2"/>
          <p:cNvSpPr>
            <a:spLocks noGrp="1"/>
          </p:cNvSpPr>
          <p:nvPr>
            <p:ph idx="1"/>
          </p:nvPr>
        </p:nvSpPr>
        <p:spPr>
          <a:xfrm>
            <a:off x="457200" y="1600201"/>
            <a:ext cx="8229600" cy="4267200"/>
          </a:xfrm>
        </p:spPr>
        <p:txBody>
          <a:bodyPr/>
          <a:lstStyle/>
          <a:p>
            <a:r>
              <a:rPr lang="en-US" dirty="0" smtClean="0"/>
              <a:t>Use Neutral Non-stigmatizing terms</a:t>
            </a:r>
          </a:p>
          <a:p>
            <a:endParaRPr lang="en-US" dirty="0" smtClean="0"/>
          </a:p>
          <a:p>
            <a:pPr lvl="1"/>
            <a:r>
              <a:rPr lang="en-US" dirty="0"/>
              <a:t>e</a:t>
            </a:r>
            <a:r>
              <a:rPr lang="en-US" dirty="0" smtClean="0"/>
              <a:t>.g</a:t>
            </a:r>
            <a:r>
              <a:rPr lang="en-US" dirty="0" smtClean="0"/>
              <a:t>. Positive and Negative test vs. “clean”/”dirty” or “failed”/”passed”</a:t>
            </a:r>
          </a:p>
          <a:p>
            <a:pPr marL="393700" lvl="1" indent="0">
              <a:buNone/>
            </a:pPr>
            <a:endParaRPr lang="en-US" dirty="0" smtClean="0"/>
          </a:p>
          <a:p>
            <a:pPr lvl="1"/>
            <a:r>
              <a:rPr lang="en-US" dirty="0" smtClean="0"/>
              <a:t>e.g. “person with alcohol use disorder”  vs. “alcoholic”</a:t>
            </a:r>
          </a:p>
          <a:p>
            <a:pPr marL="393700" lvl="1" indent="0">
              <a:buNone/>
            </a:pPr>
            <a:r>
              <a:rPr lang="en-US" dirty="0" smtClean="0"/>
              <a:t> </a:t>
            </a:r>
          </a:p>
          <a:p>
            <a:pPr lvl="1"/>
            <a:r>
              <a:rPr lang="en-US" dirty="0" smtClean="0"/>
              <a:t>Be consistent throughout the Team</a:t>
            </a:r>
          </a:p>
          <a:p>
            <a:pPr lvl="1"/>
            <a:endParaRPr lang="en-US" dirty="0"/>
          </a:p>
        </p:txBody>
      </p:sp>
      <p:pic>
        <p:nvPicPr>
          <p:cNvPr id="4" name="Picture 3"/>
          <p:cNvPicPr>
            <a:picLocks noChangeAspect="1"/>
          </p:cNvPicPr>
          <p:nvPr/>
        </p:nvPicPr>
        <p:blipFill>
          <a:blip r:embed="rId2"/>
          <a:stretch>
            <a:fillRect/>
          </a:stretch>
        </p:blipFill>
        <p:spPr>
          <a:xfrm>
            <a:off x="7467600" y="5943600"/>
            <a:ext cx="1066892" cy="786452"/>
          </a:xfrm>
          <a:prstGeom prst="rect">
            <a:avLst/>
          </a:prstGeom>
        </p:spPr>
      </p:pic>
    </p:spTree>
    <p:extLst>
      <p:ext uri="{BB962C8B-B14F-4D97-AF65-F5344CB8AC3E}">
        <p14:creationId xmlns:p14="http://schemas.microsoft.com/office/powerpoint/2010/main" val="23453976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1"/>
            <a:ext cx="8229600" cy="590550"/>
          </a:xfrm>
        </p:spPr>
        <p:txBody>
          <a:bodyPr/>
          <a:lstStyle/>
          <a:p>
            <a:r>
              <a:rPr lang="en-US" sz="3600" b="1" i="1" dirty="0">
                <a:solidFill>
                  <a:srgbClr val="04617B"/>
                </a:solidFill>
                <a:latin typeface="Cambria" panose="02040503050406030204" pitchFamily="18" charset="0"/>
                <a:ea typeface="Cambria" panose="02040503050406030204" pitchFamily="18" charset="0"/>
              </a:rPr>
              <a:t>THE WHOLE PERSON, WHOLE PICTURE</a:t>
            </a:r>
            <a:endParaRPr lang="en-US" sz="3600" b="1" i="1"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457200" y="2209801"/>
            <a:ext cx="8229600" cy="3733799"/>
          </a:xfrm>
        </p:spPr>
        <p:txBody>
          <a:bodyPr/>
          <a:lstStyle/>
          <a:p>
            <a:pPr marL="164465" marR="71120" indent="302895" algn="just">
              <a:lnSpc>
                <a:spcPct val="95000"/>
              </a:lnSpc>
              <a:spcBef>
                <a:spcPts val="20"/>
              </a:spcBef>
              <a:spcAft>
                <a:spcPts val="0"/>
              </a:spcAft>
            </a:pPr>
            <a:r>
              <a:rPr lang="en-US" sz="2800" dirty="0" smtClean="0">
                <a:latin typeface="Times New Roman" panose="02020603050405020304" pitchFamily="18" charset="0"/>
                <a:ea typeface="Times New Roman" panose="02020603050405020304" pitchFamily="18" charset="0"/>
              </a:rPr>
              <a:t>“A </a:t>
            </a:r>
            <a:r>
              <a:rPr lang="en-US" sz="2800" dirty="0">
                <a:latin typeface="Times New Roman" panose="02020603050405020304" pitchFamily="18" charset="0"/>
                <a:ea typeface="Times New Roman" panose="02020603050405020304" pitchFamily="18" charset="0"/>
              </a:rPr>
              <a:t>positive drug test is not sufficient evidence for a diagnosis of an SUD. It does not explain whether a patient’s symptoms</a:t>
            </a:r>
            <a:r>
              <a:rPr lang="en-US" sz="2800" spc="-10" dirty="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are</a:t>
            </a:r>
            <a:r>
              <a:rPr lang="en-US" sz="2800" spc="-15" dirty="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caused</a:t>
            </a:r>
            <a:r>
              <a:rPr lang="en-US" sz="2800" spc="-10" dirty="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by</a:t>
            </a:r>
            <a:r>
              <a:rPr lang="en-US" sz="2800" spc="-15" dirty="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the</a:t>
            </a:r>
            <a:r>
              <a:rPr lang="en-US" sz="2800" spc="-15" dirty="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presence</a:t>
            </a:r>
            <a:r>
              <a:rPr lang="en-US" sz="2800" spc="-15" dirty="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of</a:t>
            </a:r>
            <a:r>
              <a:rPr lang="en-US" sz="2800" spc="-15" dirty="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a</a:t>
            </a:r>
            <a:r>
              <a:rPr lang="en-US" sz="2800" spc="-20" dirty="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substance.</a:t>
            </a:r>
            <a:r>
              <a:rPr lang="en-US" sz="2800" spc="-15" dirty="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In</a:t>
            </a:r>
            <a:r>
              <a:rPr lang="en-US" sz="2800" spc="-15" dirty="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most cases, a drug test does not measure impairment and in most cases</a:t>
            </a:r>
            <a:r>
              <a:rPr lang="en-US" sz="2800" spc="30" dirty="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a</a:t>
            </a:r>
            <a:r>
              <a:rPr lang="en-US" sz="2800" spc="20" dirty="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drug</a:t>
            </a:r>
            <a:r>
              <a:rPr lang="en-US" sz="2800" spc="30" dirty="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test</a:t>
            </a:r>
            <a:r>
              <a:rPr lang="en-US" sz="2800" spc="20" dirty="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does</a:t>
            </a:r>
            <a:r>
              <a:rPr lang="en-US" sz="2800" spc="35" dirty="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not</a:t>
            </a:r>
            <a:r>
              <a:rPr lang="en-US" sz="2800" spc="20" dirty="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measure</a:t>
            </a:r>
            <a:r>
              <a:rPr lang="en-US" sz="2800" spc="25" dirty="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patterns</a:t>
            </a:r>
            <a:r>
              <a:rPr lang="en-US" sz="2800" spc="20" dirty="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of</a:t>
            </a:r>
            <a:r>
              <a:rPr lang="en-US" sz="2800" spc="25" dirty="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use</a:t>
            </a:r>
            <a:r>
              <a:rPr lang="en-US" sz="2800" spc="20" dirty="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over</a:t>
            </a:r>
            <a:r>
              <a:rPr lang="en-US" sz="2800" spc="25" dirty="0">
                <a:latin typeface="Times New Roman" panose="02020603050405020304" pitchFamily="18" charset="0"/>
                <a:ea typeface="Times New Roman" panose="02020603050405020304" pitchFamily="18" charset="0"/>
              </a:rPr>
              <a:t> </a:t>
            </a:r>
            <a:r>
              <a:rPr lang="en-US" sz="2800" spc="-10" dirty="0">
                <a:latin typeface="Times New Roman" panose="02020603050405020304" pitchFamily="18" charset="0"/>
                <a:ea typeface="Times New Roman" panose="02020603050405020304" pitchFamily="18" charset="0"/>
              </a:rPr>
              <a:t>time</a:t>
            </a:r>
            <a:r>
              <a:rPr lang="en-US" sz="2800" spc="-10" dirty="0" smtClean="0">
                <a:latin typeface="Times New Roman" panose="02020603050405020304" pitchFamily="18" charset="0"/>
                <a:ea typeface="Times New Roman" panose="02020603050405020304" pitchFamily="18" charset="0"/>
              </a:rPr>
              <a:t>.”</a:t>
            </a:r>
          </a:p>
          <a:p>
            <a:pPr marL="164465" marR="71120" indent="0" algn="just">
              <a:lnSpc>
                <a:spcPct val="95000"/>
              </a:lnSpc>
              <a:spcBef>
                <a:spcPts val="20"/>
              </a:spcBef>
              <a:spcAft>
                <a:spcPts val="0"/>
              </a:spcAft>
              <a:buNone/>
            </a:pPr>
            <a:endParaRPr lang="en-US" sz="2800" spc="-10" dirty="0">
              <a:latin typeface="Times New Roman" panose="02020603050405020304" pitchFamily="18" charset="0"/>
              <a:ea typeface="Times New Roman" panose="02020603050405020304" pitchFamily="18" charset="0"/>
            </a:endParaRPr>
          </a:p>
          <a:p>
            <a:pPr marL="164465" marR="71120" indent="0" algn="just">
              <a:lnSpc>
                <a:spcPct val="95000"/>
              </a:lnSpc>
              <a:spcBef>
                <a:spcPts val="20"/>
              </a:spcBef>
              <a:spcAft>
                <a:spcPts val="0"/>
              </a:spcAft>
              <a:buNone/>
            </a:pPr>
            <a:endParaRPr lang="en-US" sz="2800" spc="-10" dirty="0">
              <a:latin typeface="Times New Roman" panose="02020603050405020304" pitchFamily="18" charset="0"/>
              <a:ea typeface="Times New Roman" panose="02020603050405020304" pitchFamily="18" charset="0"/>
            </a:endParaRPr>
          </a:p>
          <a:p>
            <a:pPr marL="164465" marR="71120" indent="0" algn="just">
              <a:lnSpc>
                <a:spcPct val="95000"/>
              </a:lnSpc>
              <a:spcBef>
                <a:spcPts val="20"/>
              </a:spcBef>
              <a:spcAft>
                <a:spcPts val="0"/>
              </a:spcAft>
              <a:buNone/>
            </a:pPr>
            <a:r>
              <a:rPr lang="en-US" sz="2000" dirty="0" smtClean="0">
                <a:latin typeface="Times New Roman" panose="02020603050405020304" pitchFamily="18" charset="0"/>
                <a:ea typeface="Times New Roman" panose="02020603050405020304" pitchFamily="18" charset="0"/>
              </a:rPr>
              <a:t>The Appropriate </a:t>
            </a:r>
            <a:r>
              <a:rPr lang="en-US" sz="2000" dirty="0">
                <a:latin typeface="Times New Roman" panose="02020603050405020304" pitchFamily="18" charset="0"/>
                <a:ea typeface="Times New Roman" panose="02020603050405020304" pitchFamily="18" charset="0"/>
              </a:rPr>
              <a:t>Use of Drug Testing in Clinical  Addiction Medicine – Consensus Statement </a:t>
            </a:r>
            <a:r>
              <a:rPr lang="en-US" sz="2000" dirty="0" smtClean="0">
                <a:latin typeface="Times New Roman" panose="02020603050405020304" pitchFamily="18" charset="0"/>
                <a:ea typeface="Times New Roman" panose="02020603050405020304" pitchFamily="18" charset="0"/>
              </a:rPr>
              <a:t>(ASAM) pg. 4</a:t>
            </a:r>
            <a:endParaRPr lang="en-US" sz="2000" dirty="0">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7467600" y="5943600"/>
            <a:ext cx="1066892" cy="786452"/>
          </a:xfrm>
          <a:prstGeom prst="rect">
            <a:avLst/>
          </a:prstGeom>
        </p:spPr>
      </p:pic>
    </p:spTree>
    <p:extLst>
      <p:ext uri="{BB962C8B-B14F-4D97-AF65-F5344CB8AC3E}">
        <p14:creationId xmlns:p14="http://schemas.microsoft.com/office/powerpoint/2010/main" val="38584188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704850"/>
            <a:ext cx="8229600" cy="590550"/>
          </a:xfrm>
        </p:spPr>
        <p:txBody>
          <a:bodyPr/>
          <a:lstStyle/>
          <a:p>
            <a:pPr eaLnBrk="1" hangingPunct="1"/>
            <a:r>
              <a:rPr lang="en-US" sz="3600" b="1" i="1" dirty="0" smtClean="0">
                <a:latin typeface="Cambria" panose="02040503050406030204" pitchFamily="18" charset="0"/>
                <a:ea typeface="Cambria" panose="02040503050406030204" pitchFamily="18" charset="0"/>
              </a:rPr>
              <a:t>OBJECTIVES</a:t>
            </a:r>
          </a:p>
        </p:txBody>
      </p:sp>
      <p:sp>
        <p:nvSpPr>
          <p:cNvPr id="3" name="Content Placeholder 2"/>
          <p:cNvSpPr>
            <a:spLocks noGrp="1"/>
          </p:cNvSpPr>
          <p:nvPr>
            <p:ph idx="1"/>
          </p:nvPr>
        </p:nvSpPr>
        <p:spPr>
          <a:xfrm>
            <a:off x="762000" y="1905000"/>
            <a:ext cx="7408862" cy="3986213"/>
          </a:xfrm>
        </p:spPr>
        <p:txBody>
          <a:bodyPr>
            <a:normAutofit fontScale="92500" lnSpcReduction="10000"/>
          </a:bodyPr>
          <a:lstStyle/>
          <a:p>
            <a:pPr eaLnBrk="1" hangingPunct="1"/>
            <a:r>
              <a:rPr lang="en-US" dirty="0" smtClean="0"/>
              <a:t>Understand how toxicology testing functions as a </a:t>
            </a:r>
            <a:r>
              <a:rPr lang="en-US" dirty="0" smtClean="0"/>
              <a:t>core, </a:t>
            </a:r>
            <a:r>
              <a:rPr lang="en-US" dirty="0" smtClean="0"/>
              <a:t>person centered support for clients </a:t>
            </a:r>
          </a:p>
          <a:p>
            <a:pPr eaLnBrk="1" hangingPunct="1"/>
            <a:endParaRPr lang="en-US" sz="2200" dirty="0" smtClean="0"/>
          </a:p>
          <a:p>
            <a:pPr eaLnBrk="1" hangingPunct="1"/>
            <a:r>
              <a:rPr lang="en-US" dirty="0" smtClean="0"/>
              <a:t>Understand how toxicology testing fits in well integrated COD/SUD treatments and a whole team approach to COD/SUD treatments</a:t>
            </a:r>
          </a:p>
          <a:p>
            <a:pPr marL="0" indent="0" eaLnBrk="1" hangingPunct="1">
              <a:buNone/>
            </a:pPr>
            <a:endParaRPr lang="en-US" dirty="0" smtClean="0"/>
          </a:p>
          <a:p>
            <a:pPr eaLnBrk="1" hangingPunct="1"/>
            <a:r>
              <a:rPr lang="en-US" dirty="0" smtClean="0"/>
              <a:t>Understand </a:t>
            </a:r>
            <a:r>
              <a:rPr lang="en-US" dirty="0" smtClean="0"/>
              <a:t>program design implications of </a:t>
            </a:r>
            <a:r>
              <a:rPr lang="en-US" dirty="0" smtClean="0"/>
              <a:t>methods of screening; </a:t>
            </a:r>
            <a:r>
              <a:rPr lang="en-US" dirty="0">
                <a:solidFill>
                  <a:prstClr val="black"/>
                </a:solidFill>
              </a:rPr>
              <a:t>screening vs. lab </a:t>
            </a:r>
            <a:r>
              <a:rPr lang="en-US" dirty="0" smtClean="0">
                <a:solidFill>
                  <a:prstClr val="black"/>
                </a:solidFill>
              </a:rPr>
              <a:t>testing; </a:t>
            </a:r>
            <a:r>
              <a:rPr lang="en-US" dirty="0" smtClean="0"/>
              <a:t>“reading</a:t>
            </a:r>
            <a:r>
              <a:rPr lang="en-US" dirty="0" smtClean="0"/>
              <a:t>” vs. “interpreting” tests; program elements needed to set up testing</a:t>
            </a:r>
          </a:p>
          <a:p>
            <a:pPr lvl="1" eaLnBrk="1" hangingPunct="1">
              <a:buFont typeface="Wingdings 2" pitchFamily="18" charset="2"/>
              <a:buNone/>
            </a:pPr>
            <a:endParaRPr lang="en-US" dirty="0" smtClean="0"/>
          </a:p>
        </p:txBody>
      </p:sp>
      <p:pic>
        <p:nvPicPr>
          <p:cNvPr id="14339" name="Picture 2" descr="DMHAS Logo">
            <a:hlinkClick r:id="rId2"/>
          </p:cNvPr>
          <p:cNvPicPr>
            <a:picLocks noChangeAspect="1" noChangeArrowheads="1"/>
          </p:cNvPicPr>
          <p:nvPr/>
        </p:nvPicPr>
        <p:blipFill>
          <a:blip r:embed="rId3"/>
          <a:srcRect/>
          <a:stretch>
            <a:fillRect/>
          </a:stretch>
        </p:blipFill>
        <p:spPr bwMode="auto">
          <a:xfrm>
            <a:off x="7543800" y="5891213"/>
            <a:ext cx="1066800" cy="7842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590549"/>
          </a:xfrm>
        </p:spPr>
        <p:txBody>
          <a:bodyPr/>
          <a:lstStyle/>
          <a:p>
            <a:r>
              <a:rPr lang="en-US" sz="3600" b="1" i="1" dirty="0" smtClean="0">
                <a:latin typeface="Cambria" panose="02040503050406030204" pitchFamily="18" charset="0"/>
                <a:ea typeface="Cambria" panose="02040503050406030204" pitchFamily="18" charset="0"/>
              </a:rPr>
              <a:t>THE WHOLE PERSON, WHOLE PICTURE</a:t>
            </a:r>
            <a:endParaRPr lang="en-US" sz="3600" b="1" i="1"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457200" y="1600200"/>
            <a:ext cx="8229600" cy="4800599"/>
          </a:xfrm>
        </p:spPr>
        <p:txBody>
          <a:bodyPr/>
          <a:lstStyle/>
          <a:p>
            <a:pPr marL="0" indent="0" algn="ctr">
              <a:buNone/>
            </a:pPr>
            <a:r>
              <a:rPr lang="en-US" b="1" dirty="0" smtClean="0"/>
              <a:t>Toxicology </a:t>
            </a:r>
            <a:r>
              <a:rPr lang="en-US" b="1" dirty="0" smtClean="0"/>
              <a:t>testing is only one piece of the picture</a:t>
            </a:r>
          </a:p>
          <a:p>
            <a:r>
              <a:rPr lang="en-US" dirty="0" smtClean="0"/>
              <a:t>“If the appropriate interpretation of a drug test result is so narrow, why test at all? Drug testing provides another source of information to complement self-report, collateral report, and provider assessment. Having an additional, alternative means of assessing a patient’s recent substance use is </a:t>
            </a:r>
            <a:r>
              <a:rPr lang="en-US" dirty="0" smtClean="0"/>
              <a:t>important to </a:t>
            </a:r>
            <a:r>
              <a:rPr lang="en-US" dirty="0" smtClean="0"/>
              <a:t>treatment planning and ongoing treatment adjustment.”</a:t>
            </a:r>
          </a:p>
          <a:p>
            <a:pPr marL="0" indent="0">
              <a:buNone/>
            </a:pPr>
            <a:endParaRPr lang="en-US" sz="1600" dirty="0" smtClean="0"/>
          </a:p>
          <a:p>
            <a:pPr marL="0" indent="0">
              <a:buNone/>
            </a:pPr>
            <a:r>
              <a:rPr lang="en-US" sz="1800" dirty="0" smtClean="0"/>
              <a:t>The  </a:t>
            </a:r>
            <a:r>
              <a:rPr lang="en-US" sz="1800" dirty="0"/>
              <a:t>Appropriate Use of Drug Testing in Clinical  Addiction Medicine – Consensus Statement (ASAM) pg. </a:t>
            </a:r>
            <a:r>
              <a:rPr lang="en-US" sz="1800" dirty="0" smtClean="0"/>
              <a:t>6</a:t>
            </a:r>
            <a:endParaRPr lang="en-US" sz="1800" dirty="0"/>
          </a:p>
        </p:txBody>
      </p:sp>
      <p:pic>
        <p:nvPicPr>
          <p:cNvPr id="4" name="Picture 3"/>
          <p:cNvPicPr>
            <a:picLocks noChangeAspect="1"/>
          </p:cNvPicPr>
          <p:nvPr/>
        </p:nvPicPr>
        <p:blipFill>
          <a:blip r:embed="rId2"/>
          <a:stretch>
            <a:fillRect/>
          </a:stretch>
        </p:blipFill>
        <p:spPr>
          <a:xfrm>
            <a:off x="7467600" y="5943600"/>
            <a:ext cx="1066892" cy="786452"/>
          </a:xfrm>
          <a:prstGeom prst="rect">
            <a:avLst/>
          </a:prstGeom>
        </p:spPr>
      </p:pic>
    </p:spTree>
    <p:extLst>
      <p:ext uri="{BB962C8B-B14F-4D97-AF65-F5344CB8AC3E}">
        <p14:creationId xmlns:p14="http://schemas.microsoft.com/office/powerpoint/2010/main" val="1396005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14600"/>
            <a:ext cx="8305800" cy="1143000"/>
          </a:xfrm>
        </p:spPr>
        <p:txBody>
          <a:bodyPr/>
          <a:lstStyle/>
          <a:p>
            <a:pPr algn="ctr"/>
            <a:r>
              <a:rPr lang="en-US" sz="3600" b="1" i="1" dirty="0" smtClean="0">
                <a:latin typeface="Cambria" panose="02040503050406030204" pitchFamily="18" charset="0"/>
                <a:ea typeface="Cambria" panose="02040503050406030204" pitchFamily="18" charset="0"/>
              </a:rPr>
              <a:t>COLLABORATIVE WHOLE TEAM APPPOACH</a:t>
            </a:r>
            <a:endParaRPr lang="en-US" sz="3600" b="1" i="1" dirty="0">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a:blip r:embed="rId2"/>
          <a:stretch>
            <a:fillRect/>
          </a:stretch>
        </p:blipFill>
        <p:spPr>
          <a:xfrm>
            <a:off x="7467600" y="5943600"/>
            <a:ext cx="1066892" cy="786452"/>
          </a:xfrm>
          <a:prstGeom prst="rect">
            <a:avLst/>
          </a:prstGeom>
        </p:spPr>
      </p:pic>
    </p:spTree>
    <p:extLst>
      <p:ext uri="{BB962C8B-B14F-4D97-AF65-F5344CB8AC3E}">
        <p14:creationId xmlns:p14="http://schemas.microsoft.com/office/powerpoint/2010/main" val="25820015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590550"/>
          </a:xfrm>
        </p:spPr>
        <p:txBody>
          <a:bodyPr/>
          <a:lstStyle/>
          <a:p>
            <a:r>
              <a:rPr lang="en-US" sz="3600" b="1" i="1" dirty="0" smtClean="0">
                <a:latin typeface="Cambria" panose="02040503050406030204" pitchFamily="18" charset="0"/>
                <a:ea typeface="Cambria" panose="02040503050406030204" pitchFamily="18" charset="0"/>
              </a:rPr>
              <a:t>WHOLE TEAM COLLABORATION</a:t>
            </a:r>
            <a:endParaRPr lang="en-US" sz="3600" b="1" i="1"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457200" y="1447800"/>
            <a:ext cx="8229600" cy="4953000"/>
          </a:xfrm>
        </p:spPr>
        <p:txBody>
          <a:bodyPr/>
          <a:lstStyle/>
          <a:p>
            <a:pPr marL="0" indent="0">
              <a:buNone/>
            </a:pPr>
            <a:r>
              <a:rPr lang="en-US" b="1" dirty="0" smtClean="0"/>
              <a:t>Each member has important roles e.g. –</a:t>
            </a:r>
            <a:endParaRPr lang="en-US" b="1" dirty="0"/>
          </a:p>
          <a:p>
            <a:r>
              <a:rPr lang="en-US" b="1" i="1" dirty="0" smtClean="0"/>
              <a:t>All</a:t>
            </a:r>
            <a:r>
              <a:rPr lang="en-US" dirty="0" smtClean="0"/>
              <a:t> </a:t>
            </a:r>
            <a:r>
              <a:rPr lang="en-US" b="1" i="1" dirty="0" smtClean="0"/>
              <a:t>staff</a:t>
            </a:r>
            <a:r>
              <a:rPr lang="en-US" dirty="0" smtClean="0"/>
              <a:t> – consistent support for person </a:t>
            </a:r>
            <a:r>
              <a:rPr lang="en-US" dirty="0" smtClean="0"/>
              <a:t>centered </a:t>
            </a:r>
            <a:r>
              <a:rPr lang="en-US" dirty="0" smtClean="0"/>
              <a:t>framing, </a:t>
            </a:r>
            <a:r>
              <a:rPr lang="en-US" dirty="0" smtClean="0"/>
              <a:t>language, attitude </a:t>
            </a:r>
            <a:r>
              <a:rPr lang="en-US" dirty="0" smtClean="0"/>
              <a:t>etc.</a:t>
            </a:r>
          </a:p>
          <a:p>
            <a:r>
              <a:rPr lang="en-US" b="1" i="1" dirty="0" smtClean="0"/>
              <a:t>All</a:t>
            </a:r>
            <a:r>
              <a:rPr lang="en-US" dirty="0" smtClean="0"/>
              <a:t> </a:t>
            </a:r>
            <a:r>
              <a:rPr lang="en-US" b="1" i="1" dirty="0" smtClean="0"/>
              <a:t>staff</a:t>
            </a:r>
            <a:r>
              <a:rPr lang="en-US" dirty="0" smtClean="0"/>
              <a:t> – collaboration with client and among Team members defining issues/goals and the role of </a:t>
            </a:r>
            <a:r>
              <a:rPr lang="en-US" dirty="0" smtClean="0"/>
              <a:t>tox</a:t>
            </a:r>
            <a:r>
              <a:rPr lang="en-US" dirty="0" smtClean="0"/>
              <a:t>icology </a:t>
            </a:r>
            <a:r>
              <a:rPr lang="en-US" dirty="0" smtClean="0"/>
              <a:t>testing </a:t>
            </a:r>
            <a:endParaRPr lang="en-US" dirty="0" smtClean="0"/>
          </a:p>
          <a:p>
            <a:r>
              <a:rPr lang="en-US" dirty="0" smtClean="0">
                <a:solidFill>
                  <a:srgbClr val="FF0000"/>
                </a:solidFill>
              </a:rPr>
              <a:t> </a:t>
            </a:r>
            <a:r>
              <a:rPr lang="en-US" b="1" i="1" dirty="0" smtClean="0"/>
              <a:t>Staff performing the screen </a:t>
            </a:r>
            <a:r>
              <a:rPr lang="en-US" dirty="0" smtClean="0"/>
              <a:t>– knowledge of “supervised” screening specifics</a:t>
            </a:r>
          </a:p>
          <a:p>
            <a:r>
              <a:rPr lang="en-US" b="1" i="1" dirty="0" smtClean="0"/>
              <a:t>Staff reading the screen </a:t>
            </a:r>
            <a:r>
              <a:rPr lang="en-US" dirty="0" smtClean="0"/>
              <a:t>– knowledge and maintenance of required training</a:t>
            </a:r>
          </a:p>
          <a:p>
            <a:r>
              <a:rPr lang="en-US" b="1" i="1" dirty="0" smtClean="0"/>
              <a:t>Staff interpreting the screen </a:t>
            </a:r>
            <a:r>
              <a:rPr lang="en-US" dirty="0" smtClean="0"/>
              <a:t>– knowledge of</a:t>
            </a:r>
          </a:p>
          <a:p>
            <a:pPr marL="0" indent="0">
              <a:buNone/>
            </a:pPr>
            <a:r>
              <a:rPr lang="en-US" dirty="0" smtClean="0"/>
              <a:t>    multidimensional POC issues and lab testing</a:t>
            </a:r>
            <a:endParaRPr lang="en-US" dirty="0" smtClean="0">
              <a:solidFill>
                <a:srgbClr val="FF0000"/>
              </a:solidFill>
            </a:endParaRPr>
          </a:p>
          <a:p>
            <a:endParaRPr lang="en-US" dirty="0" smtClean="0"/>
          </a:p>
        </p:txBody>
      </p:sp>
      <p:pic>
        <p:nvPicPr>
          <p:cNvPr id="4" name="Picture 3"/>
          <p:cNvPicPr>
            <a:picLocks noChangeAspect="1"/>
          </p:cNvPicPr>
          <p:nvPr/>
        </p:nvPicPr>
        <p:blipFill>
          <a:blip r:embed="rId2"/>
          <a:stretch>
            <a:fillRect/>
          </a:stretch>
        </p:blipFill>
        <p:spPr>
          <a:xfrm>
            <a:off x="7467600" y="5943600"/>
            <a:ext cx="1066892" cy="786452"/>
          </a:xfrm>
          <a:prstGeom prst="rect">
            <a:avLst/>
          </a:prstGeom>
        </p:spPr>
      </p:pic>
    </p:spTree>
    <p:extLst>
      <p:ext uri="{BB962C8B-B14F-4D97-AF65-F5344CB8AC3E}">
        <p14:creationId xmlns:p14="http://schemas.microsoft.com/office/powerpoint/2010/main" val="19689305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1"/>
            <a:ext cx="8229600" cy="590550"/>
          </a:xfrm>
        </p:spPr>
        <p:txBody>
          <a:bodyPr/>
          <a:lstStyle/>
          <a:p>
            <a:r>
              <a:rPr lang="en-US" sz="3600" b="1" i="1" dirty="0">
                <a:latin typeface="Cambria" panose="02040503050406030204" pitchFamily="18" charset="0"/>
                <a:ea typeface="Cambria" panose="02040503050406030204" pitchFamily="18" charset="0"/>
              </a:rPr>
              <a:t>STRUCTURAL INTEGRATION</a:t>
            </a:r>
            <a:endParaRPr lang="en-US" sz="3600" dirty="0"/>
          </a:p>
        </p:txBody>
      </p:sp>
      <p:sp>
        <p:nvSpPr>
          <p:cNvPr id="3" name="Content Placeholder 2"/>
          <p:cNvSpPr>
            <a:spLocks noGrp="1"/>
          </p:cNvSpPr>
          <p:nvPr>
            <p:ph idx="1"/>
          </p:nvPr>
        </p:nvSpPr>
        <p:spPr>
          <a:xfrm>
            <a:off x="457200" y="1219200"/>
            <a:ext cx="8229600" cy="4648201"/>
          </a:xfrm>
        </p:spPr>
        <p:txBody>
          <a:bodyPr/>
          <a:lstStyle/>
          <a:p>
            <a:pPr marL="0" indent="0">
              <a:buNone/>
            </a:pPr>
            <a:endParaRPr lang="en-US" b="1" dirty="0" smtClean="0"/>
          </a:p>
          <a:p>
            <a:pPr marL="0" indent="0">
              <a:buNone/>
            </a:pPr>
            <a:r>
              <a:rPr lang="en-US" b="1" dirty="0" smtClean="0"/>
              <a:t>Integrate/embed </a:t>
            </a:r>
            <a:r>
              <a:rPr lang="en-US" b="1" dirty="0"/>
              <a:t>in policies, </a:t>
            </a:r>
            <a:r>
              <a:rPr lang="en-US" b="1" dirty="0" smtClean="0"/>
              <a:t>workflows, </a:t>
            </a:r>
            <a:r>
              <a:rPr lang="en-US" b="1" dirty="0"/>
              <a:t>tools e.g</a:t>
            </a:r>
            <a:r>
              <a:rPr lang="en-US" b="1" dirty="0" smtClean="0"/>
              <a:t>.—</a:t>
            </a:r>
          </a:p>
          <a:p>
            <a:pPr marL="0" indent="0">
              <a:buNone/>
            </a:pPr>
            <a:endParaRPr lang="en-US" b="1" dirty="0"/>
          </a:p>
          <a:p>
            <a:r>
              <a:rPr lang="en-US" dirty="0" smtClean="0"/>
              <a:t>Policy </a:t>
            </a:r>
            <a:r>
              <a:rPr lang="en-US" dirty="0" smtClean="0"/>
              <a:t>and Guidelines defining </a:t>
            </a:r>
            <a:r>
              <a:rPr lang="en-US" dirty="0" smtClean="0"/>
              <a:t>e.g. overall purpose</a:t>
            </a:r>
            <a:r>
              <a:rPr lang="en-US" dirty="0" smtClean="0"/>
              <a:t>, staff roles, </a:t>
            </a:r>
            <a:r>
              <a:rPr lang="en-US" dirty="0" smtClean="0"/>
              <a:t>role of lab vs. POC tests, staff training, handling, quality control</a:t>
            </a:r>
          </a:p>
          <a:p>
            <a:endParaRPr lang="en-US" dirty="0" smtClean="0"/>
          </a:p>
          <a:p>
            <a:r>
              <a:rPr lang="en-US" dirty="0" smtClean="0"/>
              <a:t>Clear rationale/expectations in Treatment Agreement</a:t>
            </a:r>
          </a:p>
          <a:p>
            <a:endParaRPr lang="en-US" dirty="0" smtClean="0"/>
          </a:p>
          <a:p>
            <a:r>
              <a:rPr lang="en-US" dirty="0" smtClean="0"/>
              <a:t>Integrated in Treatment Plan and updates</a:t>
            </a:r>
          </a:p>
          <a:p>
            <a:endParaRPr lang="en-US" dirty="0" smtClean="0"/>
          </a:p>
        </p:txBody>
      </p:sp>
      <p:pic>
        <p:nvPicPr>
          <p:cNvPr id="4" name="Picture 3"/>
          <p:cNvPicPr>
            <a:picLocks noChangeAspect="1"/>
          </p:cNvPicPr>
          <p:nvPr/>
        </p:nvPicPr>
        <p:blipFill>
          <a:blip r:embed="rId2"/>
          <a:stretch>
            <a:fillRect/>
          </a:stretch>
        </p:blipFill>
        <p:spPr>
          <a:xfrm>
            <a:off x="7467600" y="5943600"/>
            <a:ext cx="1066892" cy="786452"/>
          </a:xfrm>
          <a:prstGeom prst="rect">
            <a:avLst/>
          </a:prstGeom>
        </p:spPr>
      </p:pic>
    </p:spTree>
    <p:extLst>
      <p:ext uri="{BB962C8B-B14F-4D97-AF65-F5344CB8AC3E}">
        <p14:creationId xmlns:p14="http://schemas.microsoft.com/office/powerpoint/2010/main" val="15046292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1"/>
            <a:ext cx="8229600" cy="590550"/>
          </a:xfrm>
        </p:spPr>
        <p:txBody>
          <a:bodyPr/>
          <a:lstStyle/>
          <a:p>
            <a:r>
              <a:rPr lang="en-US" sz="3600" b="1" i="1" dirty="0">
                <a:latin typeface="Cambria" panose="02040503050406030204" pitchFamily="18" charset="0"/>
                <a:ea typeface="Cambria" panose="02040503050406030204" pitchFamily="18" charset="0"/>
              </a:rPr>
              <a:t>STRUCTURAL INTEGRATION</a:t>
            </a:r>
            <a:endParaRPr lang="en-US" sz="3600" dirty="0"/>
          </a:p>
        </p:txBody>
      </p:sp>
      <p:sp>
        <p:nvSpPr>
          <p:cNvPr id="3" name="Content Placeholder 2"/>
          <p:cNvSpPr>
            <a:spLocks noGrp="1"/>
          </p:cNvSpPr>
          <p:nvPr>
            <p:ph idx="1"/>
          </p:nvPr>
        </p:nvSpPr>
        <p:spPr>
          <a:xfrm>
            <a:off x="457200" y="1219200"/>
            <a:ext cx="8229600" cy="4648201"/>
          </a:xfrm>
        </p:spPr>
        <p:txBody>
          <a:bodyPr/>
          <a:lstStyle/>
          <a:p>
            <a:pPr marL="0" indent="0">
              <a:buNone/>
            </a:pPr>
            <a:endParaRPr lang="en-US" b="1" dirty="0" smtClean="0"/>
          </a:p>
          <a:p>
            <a:pPr marL="0" indent="0">
              <a:buNone/>
            </a:pPr>
            <a:r>
              <a:rPr lang="en-US" b="1" dirty="0" smtClean="0"/>
              <a:t>Integrate/embed </a:t>
            </a:r>
            <a:r>
              <a:rPr lang="en-US" b="1" dirty="0"/>
              <a:t>in policies, </a:t>
            </a:r>
            <a:r>
              <a:rPr lang="en-US" b="1" dirty="0" smtClean="0"/>
              <a:t>workflows, </a:t>
            </a:r>
            <a:r>
              <a:rPr lang="en-US" b="1" dirty="0"/>
              <a:t>tools e.g</a:t>
            </a:r>
            <a:r>
              <a:rPr lang="en-US" b="1" dirty="0" smtClean="0"/>
              <a:t>.—</a:t>
            </a:r>
          </a:p>
          <a:p>
            <a:pPr marL="0" indent="0">
              <a:buNone/>
            </a:pPr>
            <a:endParaRPr lang="en-US" dirty="0" smtClean="0"/>
          </a:p>
          <a:p>
            <a:r>
              <a:rPr lang="en-US" dirty="0" smtClean="0"/>
              <a:t>Have </a:t>
            </a:r>
            <a:r>
              <a:rPr lang="en-US" dirty="0" smtClean="0"/>
              <a:t>clear, consistent, shared </a:t>
            </a:r>
            <a:r>
              <a:rPr lang="en-US" dirty="0" smtClean="0"/>
              <a:t>reasons for </a:t>
            </a:r>
            <a:r>
              <a:rPr lang="en-US" dirty="0" smtClean="0"/>
              <a:t>test and responses </a:t>
            </a:r>
            <a:r>
              <a:rPr lang="en-US" dirty="0" smtClean="0"/>
              <a:t>to test outcomes</a:t>
            </a:r>
          </a:p>
          <a:p>
            <a:endParaRPr lang="en-US" dirty="0" smtClean="0"/>
          </a:p>
          <a:p>
            <a:r>
              <a:rPr lang="en-US" dirty="0" smtClean="0"/>
              <a:t>Integrated in tools – e.g. Care Maps</a:t>
            </a:r>
            <a:endParaRPr lang="en-US" dirty="0"/>
          </a:p>
        </p:txBody>
      </p:sp>
      <p:pic>
        <p:nvPicPr>
          <p:cNvPr id="4" name="Picture 3"/>
          <p:cNvPicPr>
            <a:picLocks noChangeAspect="1"/>
          </p:cNvPicPr>
          <p:nvPr/>
        </p:nvPicPr>
        <p:blipFill>
          <a:blip r:embed="rId2"/>
          <a:stretch>
            <a:fillRect/>
          </a:stretch>
        </p:blipFill>
        <p:spPr>
          <a:xfrm>
            <a:off x="7467600" y="5943600"/>
            <a:ext cx="1066892" cy="786452"/>
          </a:xfrm>
          <a:prstGeom prst="rect">
            <a:avLst/>
          </a:prstGeom>
        </p:spPr>
      </p:pic>
    </p:spTree>
    <p:extLst>
      <p:ext uri="{BB962C8B-B14F-4D97-AF65-F5344CB8AC3E}">
        <p14:creationId xmlns:p14="http://schemas.microsoft.com/office/powerpoint/2010/main" val="9569457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590550"/>
          </a:xfrm>
        </p:spPr>
        <p:txBody>
          <a:bodyPr/>
          <a:lstStyle/>
          <a:p>
            <a:r>
              <a:rPr lang="en-US" sz="3600" b="1" i="1" dirty="0" smtClean="0">
                <a:latin typeface="Cambria" panose="02040503050406030204" pitchFamily="18" charset="0"/>
                <a:ea typeface="Cambria" panose="02040503050406030204" pitchFamily="18" charset="0"/>
              </a:rPr>
              <a:t>CLEAR PLANNED RESPONSES – e.g.</a:t>
            </a:r>
            <a:endParaRPr lang="en-US" sz="3600" b="1" i="1"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457200" y="1360516"/>
            <a:ext cx="8229600" cy="5029200"/>
          </a:xfrm>
        </p:spPr>
        <p:txBody>
          <a:bodyPr/>
          <a:lstStyle/>
          <a:p>
            <a:r>
              <a:rPr lang="en-US" dirty="0" smtClean="0"/>
              <a:t>If </a:t>
            </a:r>
            <a:r>
              <a:rPr lang="en-US" dirty="0">
                <a:solidFill>
                  <a:prstClr val="black"/>
                </a:solidFill>
              </a:rPr>
              <a:t>test </a:t>
            </a:r>
            <a:r>
              <a:rPr lang="en-US" dirty="0" smtClean="0">
                <a:solidFill>
                  <a:prstClr val="black"/>
                </a:solidFill>
              </a:rPr>
              <a:t>shows substance use </a:t>
            </a:r>
            <a:r>
              <a:rPr lang="en-US" dirty="0">
                <a:solidFill>
                  <a:prstClr val="black"/>
                </a:solidFill>
              </a:rPr>
              <a:t>person didn’t initially report </a:t>
            </a:r>
            <a:r>
              <a:rPr lang="en-US" dirty="0" smtClean="0">
                <a:solidFill>
                  <a:prstClr val="black"/>
                </a:solidFill>
              </a:rPr>
              <a:t>and either they maintain no use or even later affirm use:</a:t>
            </a:r>
            <a:endParaRPr lang="en-US" dirty="0" smtClean="0"/>
          </a:p>
          <a:p>
            <a:pPr lvl="1"/>
            <a:r>
              <a:rPr lang="en-US" dirty="0" smtClean="0"/>
              <a:t>Anticipate potential shame, anger, strong reactions etc.</a:t>
            </a:r>
          </a:p>
          <a:p>
            <a:pPr lvl="1"/>
            <a:r>
              <a:rPr lang="en-US" dirty="0" smtClean="0"/>
              <a:t>Maintain calm neutral attitude</a:t>
            </a:r>
          </a:p>
          <a:p>
            <a:pPr lvl="1"/>
            <a:r>
              <a:rPr lang="en-US" dirty="0" smtClean="0"/>
              <a:t>Reassure any/all results used </a:t>
            </a:r>
            <a:r>
              <a:rPr lang="en-US" u="sng" dirty="0" smtClean="0"/>
              <a:t>only to support </a:t>
            </a:r>
            <a:r>
              <a:rPr lang="en-US" u="sng" dirty="0" smtClean="0"/>
              <a:t>this person and their </a:t>
            </a:r>
            <a:r>
              <a:rPr lang="en-US" u="sng" dirty="0" smtClean="0"/>
              <a:t>treatment</a:t>
            </a:r>
          </a:p>
          <a:p>
            <a:pPr lvl="1"/>
            <a:r>
              <a:rPr lang="en-US" dirty="0" smtClean="0"/>
              <a:t>“Let’s work together to understand . . .”</a:t>
            </a:r>
          </a:p>
          <a:p>
            <a:pPr lvl="1"/>
            <a:r>
              <a:rPr lang="en-US" dirty="0" smtClean="0"/>
              <a:t>“What do you think may have happened”</a:t>
            </a:r>
          </a:p>
          <a:p>
            <a:pPr lvl="1"/>
            <a:r>
              <a:rPr lang="en-US" dirty="0" smtClean="0"/>
              <a:t>Potential conversation about offering additional supports</a:t>
            </a:r>
            <a:endParaRPr lang="en-US" dirty="0"/>
          </a:p>
        </p:txBody>
      </p:sp>
      <p:pic>
        <p:nvPicPr>
          <p:cNvPr id="4" name="Picture 3"/>
          <p:cNvPicPr>
            <a:picLocks noChangeAspect="1"/>
          </p:cNvPicPr>
          <p:nvPr/>
        </p:nvPicPr>
        <p:blipFill>
          <a:blip r:embed="rId2"/>
          <a:stretch>
            <a:fillRect/>
          </a:stretch>
        </p:blipFill>
        <p:spPr>
          <a:xfrm>
            <a:off x="7467600" y="5943600"/>
            <a:ext cx="1066892" cy="786452"/>
          </a:xfrm>
          <a:prstGeom prst="rect">
            <a:avLst/>
          </a:prstGeom>
        </p:spPr>
      </p:pic>
    </p:spTree>
    <p:extLst>
      <p:ext uri="{BB962C8B-B14F-4D97-AF65-F5344CB8AC3E}">
        <p14:creationId xmlns:p14="http://schemas.microsoft.com/office/powerpoint/2010/main" val="10238166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590550"/>
          </a:xfrm>
        </p:spPr>
        <p:txBody>
          <a:bodyPr/>
          <a:lstStyle/>
          <a:p>
            <a:r>
              <a:rPr lang="en-US" sz="3600" b="1" i="1" dirty="0" smtClean="0">
                <a:latin typeface="Cambria" panose="02040503050406030204" pitchFamily="18" charset="0"/>
                <a:ea typeface="Cambria" panose="02040503050406030204" pitchFamily="18" charset="0"/>
              </a:rPr>
              <a:t> TOOL e.g. --   CARE MAPS</a:t>
            </a:r>
            <a:endParaRPr lang="en-US" sz="3600" b="1" i="1" dirty="0">
              <a:latin typeface="Cambria" panose="02040503050406030204" pitchFamily="18" charset="0"/>
              <a:ea typeface="Cambria" panose="02040503050406030204" pitchFamily="18" charset="0"/>
            </a:endParaRPr>
          </a:p>
        </p:txBody>
      </p:sp>
      <p:pic>
        <p:nvPicPr>
          <p:cNvPr id="4" name="Content Placeholder 3"/>
          <p:cNvPicPr>
            <a:picLocks noGrp="1" noChangeAspect="1"/>
          </p:cNvPicPr>
          <p:nvPr>
            <p:ph idx="1"/>
          </p:nvPr>
        </p:nvPicPr>
        <p:blipFill>
          <a:blip r:embed="rId2"/>
          <a:stretch>
            <a:fillRect/>
          </a:stretch>
        </p:blipFill>
        <p:spPr>
          <a:xfrm>
            <a:off x="304892" y="1304925"/>
            <a:ext cx="8229600" cy="4638675"/>
          </a:xfrm>
          <a:prstGeom prst="rect">
            <a:avLst/>
          </a:prstGeom>
        </p:spPr>
      </p:pic>
      <p:pic>
        <p:nvPicPr>
          <p:cNvPr id="5" name="Picture 4"/>
          <p:cNvPicPr>
            <a:picLocks noChangeAspect="1"/>
          </p:cNvPicPr>
          <p:nvPr/>
        </p:nvPicPr>
        <p:blipFill>
          <a:blip r:embed="rId3"/>
          <a:stretch>
            <a:fillRect/>
          </a:stretch>
        </p:blipFill>
        <p:spPr>
          <a:xfrm>
            <a:off x="7467600" y="5943600"/>
            <a:ext cx="1066892" cy="786452"/>
          </a:xfrm>
          <a:prstGeom prst="rect">
            <a:avLst/>
          </a:prstGeom>
        </p:spPr>
      </p:pic>
    </p:spTree>
    <p:extLst>
      <p:ext uri="{BB962C8B-B14F-4D97-AF65-F5344CB8AC3E}">
        <p14:creationId xmlns:p14="http://schemas.microsoft.com/office/powerpoint/2010/main" val="34555925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90550"/>
          </a:xfrm>
        </p:spPr>
        <p:txBody>
          <a:bodyPr/>
          <a:lstStyle/>
          <a:p>
            <a:pPr algn="ctr"/>
            <a:r>
              <a:rPr lang="en-US" sz="3600" b="1" i="1" dirty="0" smtClean="0">
                <a:latin typeface="Cambria" panose="02040503050406030204" pitchFamily="18" charset="0"/>
                <a:ea typeface="Cambria" panose="02040503050406030204" pitchFamily="18" charset="0"/>
              </a:rPr>
              <a:t>Planned</a:t>
            </a:r>
            <a:r>
              <a:rPr lang="en-US" sz="4000" b="1" i="1" dirty="0" smtClean="0">
                <a:latin typeface="Cambria" panose="02040503050406030204" pitchFamily="18" charset="0"/>
                <a:ea typeface="Cambria" panose="02040503050406030204" pitchFamily="18" charset="0"/>
              </a:rPr>
              <a:t> Care Model Components</a:t>
            </a:r>
            <a:endParaRPr lang="en-US" sz="4000" b="1" i="1" dirty="0">
              <a:latin typeface="Cambria" panose="02040503050406030204" pitchFamily="18" charset="0"/>
              <a:ea typeface="Cambria" panose="020405030504060302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1600200"/>
            <a:ext cx="5505450" cy="4886325"/>
          </a:xfrm>
        </p:spPr>
      </p:pic>
      <p:pic>
        <p:nvPicPr>
          <p:cNvPr id="5" name="Picture 4"/>
          <p:cNvPicPr>
            <a:picLocks noChangeAspect="1"/>
          </p:cNvPicPr>
          <p:nvPr/>
        </p:nvPicPr>
        <p:blipFill>
          <a:blip r:embed="rId3"/>
          <a:stretch>
            <a:fillRect/>
          </a:stretch>
        </p:blipFill>
        <p:spPr>
          <a:xfrm>
            <a:off x="7467600" y="5943600"/>
            <a:ext cx="1066892" cy="786452"/>
          </a:xfrm>
          <a:prstGeom prst="rect">
            <a:avLst/>
          </a:prstGeom>
        </p:spPr>
      </p:pic>
    </p:spTree>
    <p:extLst>
      <p:ext uri="{BB962C8B-B14F-4D97-AF65-F5344CB8AC3E}">
        <p14:creationId xmlns:p14="http://schemas.microsoft.com/office/powerpoint/2010/main" val="24021912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90800"/>
            <a:ext cx="8305800" cy="1219199"/>
          </a:xfrm>
        </p:spPr>
        <p:txBody>
          <a:bodyPr>
            <a:normAutofit/>
          </a:bodyPr>
          <a:lstStyle/>
          <a:p>
            <a:pPr algn="ctr"/>
            <a:r>
              <a:rPr lang="en-US" sz="3600" b="1" i="1" dirty="0" smtClean="0">
                <a:latin typeface="Cambria" panose="02040503050406030204" pitchFamily="18" charset="0"/>
                <a:ea typeface="Cambria" panose="02040503050406030204" pitchFamily="18" charset="0"/>
              </a:rPr>
              <a:t>DESIGN ISSUES:</a:t>
            </a:r>
            <a:r>
              <a:rPr lang="en-US" sz="3600" b="1" i="1" dirty="0" smtClean="0">
                <a:latin typeface="Cambria" panose="02040503050406030204" pitchFamily="18" charset="0"/>
                <a:ea typeface="Cambria" panose="02040503050406030204" pitchFamily="18" charset="0"/>
              </a:rPr>
              <a:t> </a:t>
            </a:r>
            <a:r>
              <a:rPr lang="en-US" sz="3600" b="1" i="1" dirty="0" smtClean="0">
                <a:latin typeface="Cambria" panose="02040503050406030204" pitchFamily="18" charset="0"/>
                <a:ea typeface="Cambria" panose="02040503050406030204" pitchFamily="18" charset="0"/>
              </a:rPr>
              <a:t>TESTING METHODS and </a:t>
            </a:r>
            <a:r>
              <a:rPr lang="en-US" sz="3600" b="1" i="1" dirty="0" smtClean="0">
                <a:latin typeface="Cambria" panose="02040503050406030204" pitchFamily="18" charset="0"/>
                <a:ea typeface="Cambria" panose="02040503050406030204" pitchFamily="18" charset="0"/>
              </a:rPr>
              <a:t>PROGRAM ELEMENTS</a:t>
            </a:r>
            <a:endParaRPr lang="en-US" sz="3600" b="1" i="1" dirty="0">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a:blip r:embed="rId2"/>
          <a:stretch>
            <a:fillRect/>
          </a:stretch>
        </p:blipFill>
        <p:spPr>
          <a:xfrm>
            <a:off x="7467600" y="5943600"/>
            <a:ext cx="1066892" cy="786452"/>
          </a:xfrm>
          <a:prstGeom prst="rect">
            <a:avLst/>
          </a:prstGeom>
        </p:spPr>
      </p:pic>
    </p:spTree>
    <p:extLst>
      <p:ext uri="{BB962C8B-B14F-4D97-AF65-F5344CB8AC3E}">
        <p14:creationId xmlns:p14="http://schemas.microsoft.com/office/powerpoint/2010/main" val="7482387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98046"/>
            <a:ext cx="8229600" cy="514351"/>
          </a:xfrm>
        </p:spPr>
        <p:txBody>
          <a:bodyPr/>
          <a:lstStyle/>
          <a:p>
            <a:r>
              <a:rPr lang="en-US" sz="3600" b="1" i="1" dirty="0" smtClean="0">
                <a:latin typeface="Cambria" panose="02040503050406030204" pitchFamily="18" charset="0"/>
                <a:ea typeface="Cambria" panose="02040503050406030204" pitchFamily="18" charset="0"/>
              </a:rPr>
              <a:t>BACKGROUND – LAB vs. POC</a:t>
            </a:r>
            <a:endParaRPr lang="en-US" sz="3600" b="1" i="1"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533400" y="1066800"/>
            <a:ext cx="8229600" cy="4581524"/>
          </a:xfrm>
        </p:spPr>
        <p:txBody>
          <a:bodyPr/>
          <a:lstStyle/>
          <a:p>
            <a:r>
              <a:rPr lang="en-US" dirty="0" smtClean="0"/>
              <a:t>LAB—</a:t>
            </a:r>
          </a:p>
          <a:p>
            <a:pPr lvl="1"/>
            <a:r>
              <a:rPr lang="en-US" dirty="0" smtClean="0"/>
              <a:t>Direct molecular analysis</a:t>
            </a:r>
          </a:p>
          <a:p>
            <a:pPr lvl="1"/>
            <a:r>
              <a:rPr lang="en-US" dirty="0" smtClean="0"/>
              <a:t>+ Definitive/”gold standard”</a:t>
            </a:r>
          </a:p>
          <a:p>
            <a:pPr lvl="1"/>
            <a:r>
              <a:rPr lang="en-US" dirty="0" smtClean="0"/>
              <a:t>- Time lag</a:t>
            </a:r>
          </a:p>
          <a:p>
            <a:pPr lvl="1"/>
            <a:r>
              <a:rPr lang="en-US" dirty="0" smtClean="0"/>
              <a:t>- Expense</a:t>
            </a:r>
          </a:p>
          <a:p>
            <a:r>
              <a:rPr lang="en-US" dirty="0" smtClean="0"/>
              <a:t>POC</a:t>
            </a:r>
            <a:r>
              <a:rPr lang="en-US" dirty="0" smtClean="0">
                <a:solidFill>
                  <a:srgbClr val="FF0000"/>
                </a:solidFill>
              </a:rPr>
              <a:t> </a:t>
            </a:r>
            <a:r>
              <a:rPr lang="en-US" dirty="0" smtClean="0"/>
              <a:t>(Point Of Care)</a:t>
            </a:r>
          </a:p>
          <a:p>
            <a:pPr lvl="1"/>
            <a:r>
              <a:rPr lang="en-US" dirty="0" smtClean="0"/>
              <a:t>Indirect association of “antigen”/antibody</a:t>
            </a:r>
          </a:p>
          <a:p>
            <a:pPr lvl="1"/>
            <a:r>
              <a:rPr lang="en-US" dirty="0" smtClean="0"/>
              <a:t>+ Quick turnaround, integration in treatment decisions</a:t>
            </a:r>
          </a:p>
          <a:p>
            <a:pPr lvl="1"/>
            <a:r>
              <a:rPr lang="en-US" dirty="0" smtClean="0"/>
              <a:t>+ Limited expense</a:t>
            </a:r>
          </a:p>
          <a:p>
            <a:pPr lvl="1"/>
            <a:r>
              <a:rPr lang="en-US" dirty="0" smtClean="0"/>
              <a:t>- Many reasons for false+/-</a:t>
            </a:r>
          </a:p>
          <a:p>
            <a:pPr lvl="1"/>
            <a:r>
              <a:rPr lang="en-US" dirty="0" smtClean="0"/>
              <a:t>- Requires significant knowledge </a:t>
            </a:r>
            <a:r>
              <a:rPr lang="en-US" dirty="0" smtClean="0"/>
              <a:t>to validly </a:t>
            </a:r>
            <a:r>
              <a:rPr lang="en-US" dirty="0" smtClean="0"/>
              <a:t>“interpret” vs. “read”</a:t>
            </a:r>
          </a:p>
          <a:p>
            <a:pPr lvl="1"/>
            <a:endParaRPr lang="en-US" dirty="0" smtClean="0"/>
          </a:p>
          <a:p>
            <a:endParaRPr lang="en-US" dirty="0"/>
          </a:p>
        </p:txBody>
      </p:sp>
      <p:pic>
        <p:nvPicPr>
          <p:cNvPr id="4" name="Picture 3"/>
          <p:cNvPicPr>
            <a:picLocks noChangeAspect="1"/>
          </p:cNvPicPr>
          <p:nvPr/>
        </p:nvPicPr>
        <p:blipFill>
          <a:blip r:embed="rId2"/>
          <a:stretch>
            <a:fillRect/>
          </a:stretch>
        </p:blipFill>
        <p:spPr>
          <a:xfrm>
            <a:off x="7467600" y="5943600"/>
            <a:ext cx="1066892" cy="786452"/>
          </a:xfrm>
          <a:prstGeom prst="rect">
            <a:avLst/>
          </a:prstGeom>
        </p:spPr>
      </p:pic>
    </p:spTree>
    <p:extLst>
      <p:ext uri="{BB962C8B-B14F-4D97-AF65-F5344CB8AC3E}">
        <p14:creationId xmlns:p14="http://schemas.microsoft.com/office/powerpoint/2010/main" val="1490926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39469"/>
            <a:ext cx="8229600" cy="548327"/>
          </a:xfrm>
        </p:spPr>
        <p:txBody>
          <a:bodyPr/>
          <a:lstStyle/>
          <a:p>
            <a:pPr algn="ctr"/>
            <a:r>
              <a:rPr lang="en-US" sz="3600" b="1" i="1" dirty="0" smtClean="0">
                <a:latin typeface="Cambria" panose="02040503050406030204" pitchFamily="18" charset="0"/>
                <a:ea typeface="Cambria" panose="02040503050406030204" pitchFamily="18" charset="0"/>
              </a:rPr>
              <a:t>NEGATIVE ASSOCIATIONS– </a:t>
            </a:r>
            <a:r>
              <a:rPr lang="en-US" sz="3600" b="1" i="1" dirty="0" smtClean="0">
                <a:latin typeface="Cambria" panose="02040503050406030204" pitchFamily="18" charset="0"/>
                <a:ea typeface="Cambria" panose="02040503050406030204" pitchFamily="18" charset="0"/>
              </a:rPr>
              <a:t>Toxicology </a:t>
            </a:r>
            <a:r>
              <a:rPr lang="en-US" sz="3600" b="1" i="1" dirty="0" smtClean="0">
                <a:latin typeface="Cambria" panose="02040503050406030204" pitchFamily="18" charset="0"/>
                <a:ea typeface="Cambria" panose="02040503050406030204" pitchFamily="18" charset="0"/>
              </a:rPr>
              <a:t>Testing</a:t>
            </a:r>
            <a:r>
              <a:rPr lang="en-US" b="1" i="1" dirty="0" smtClean="0">
                <a:latin typeface="Cambria" panose="02040503050406030204" pitchFamily="18" charset="0"/>
                <a:ea typeface="Cambria" panose="02040503050406030204" pitchFamily="18" charset="0"/>
              </a:rPr>
              <a:t> </a:t>
            </a:r>
            <a:endParaRPr lang="en-US" b="1" i="1"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462148" y="2023422"/>
            <a:ext cx="8229600" cy="4419600"/>
          </a:xfrm>
        </p:spPr>
        <p:txBody>
          <a:bodyPr/>
          <a:lstStyle/>
          <a:p>
            <a:r>
              <a:rPr lang="en-US" dirty="0" smtClean="0"/>
              <a:t>“</a:t>
            </a:r>
            <a:r>
              <a:rPr lang="en-US" dirty="0" err="1" smtClean="0"/>
              <a:t>Gotcha</a:t>
            </a:r>
            <a:r>
              <a:rPr lang="en-US" dirty="0" smtClean="0"/>
              <a:t>”</a:t>
            </a:r>
          </a:p>
          <a:p>
            <a:endParaRPr lang="en-US" dirty="0" smtClean="0"/>
          </a:p>
          <a:p>
            <a:r>
              <a:rPr lang="en-US" dirty="0" smtClean="0"/>
              <a:t>Legal consequences</a:t>
            </a:r>
          </a:p>
          <a:p>
            <a:pPr marL="0" indent="0">
              <a:buNone/>
            </a:pPr>
            <a:endParaRPr lang="en-US" dirty="0" smtClean="0"/>
          </a:p>
          <a:p>
            <a:r>
              <a:rPr lang="en-US" dirty="0" smtClean="0"/>
              <a:t>Based on distrust of client</a:t>
            </a:r>
          </a:p>
          <a:p>
            <a:endParaRPr lang="en-US" dirty="0" smtClean="0"/>
          </a:p>
          <a:p>
            <a:r>
              <a:rPr lang="en-US" dirty="0" smtClean="0"/>
              <a:t>Shame</a:t>
            </a:r>
          </a:p>
          <a:p>
            <a:endParaRPr lang="en-US" dirty="0" smtClean="0"/>
          </a:p>
          <a:p>
            <a:r>
              <a:rPr lang="en-US" dirty="0" smtClean="0"/>
              <a:t>Adversarial</a:t>
            </a:r>
          </a:p>
          <a:p>
            <a:endParaRPr lang="en-US" dirty="0"/>
          </a:p>
        </p:txBody>
      </p:sp>
      <p:pic>
        <p:nvPicPr>
          <p:cNvPr id="4" name="Picture 3"/>
          <p:cNvPicPr>
            <a:picLocks noChangeAspect="1"/>
          </p:cNvPicPr>
          <p:nvPr/>
        </p:nvPicPr>
        <p:blipFill>
          <a:blip r:embed="rId2"/>
          <a:stretch>
            <a:fillRect/>
          </a:stretch>
        </p:blipFill>
        <p:spPr>
          <a:xfrm>
            <a:off x="7467600" y="5943600"/>
            <a:ext cx="1066892" cy="786452"/>
          </a:xfrm>
          <a:prstGeom prst="rect">
            <a:avLst/>
          </a:prstGeom>
        </p:spPr>
      </p:pic>
    </p:spTree>
    <p:extLst>
      <p:ext uri="{BB962C8B-B14F-4D97-AF65-F5344CB8AC3E}">
        <p14:creationId xmlns:p14="http://schemas.microsoft.com/office/powerpoint/2010/main" val="33930549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263" y="762001"/>
            <a:ext cx="8229600" cy="533400"/>
          </a:xfrm>
        </p:spPr>
        <p:txBody>
          <a:bodyPr/>
          <a:lstStyle/>
          <a:p>
            <a:r>
              <a:rPr lang="en-US" sz="3600" b="1" i="1" dirty="0" smtClean="0">
                <a:solidFill>
                  <a:srgbClr val="04617B"/>
                </a:solidFill>
                <a:latin typeface="Cambria" panose="02040503050406030204" pitchFamily="18" charset="0"/>
                <a:ea typeface="Cambria" panose="02040503050406030204" pitchFamily="18" charset="0"/>
              </a:rPr>
              <a:t>POC SCREENS – False +/- “Reading” e.g.</a:t>
            </a:r>
            <a:endParaRPr lang="en-US" sz="3600" b="1" i="1"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478180" y="2133600"/>
            <a:ext cx="8229600" cy="3581399"/>
          </a:xfrm>
        </p:spPr>
        <p:txBody>
          <a:bodyPr/>
          <a:lstStyle/>
          <a:p>
            <a:r>
              <a:rPr lang="en-US" dirty="0" smtClean="0"/>
              <a:t>Specific Device Test </a:t>
            </a:r>
            <a:r>
              <a:rPr lang="en-US" dirty="0"/>
              <a:t>Reliability </a:t>
            </a:r>
            <a:r>
              <a:rPr lang="en-US" dirty="0" smtClean="0"/>
              <a:t>– </a:t>
            </a:r>
            <a:r>
              <a:rPr lang="en-US" dirty="0" smtClean="0"/>
              <a:t>sensitivity/specificity</a:t>
            </a:r>
            <a:endParaRPr lang="en-US" dirty="0"/>
          </a:p>
          <a:p>
            <a:r>
              <a:rPr lang="en-US" dirty="0" smtClean="0"/>
              <a:t>Cutoff </a:t>
            </a:r>
            <a:r>
              <a:rPr lang="en-US" dirty="0"/>
              <a:t>Concentrations </a:t>
            </a:r>
          </a:p>
          <a:p>
            <a:r>
              <a:rPr lang="en-US" dirty="0" smtClean="0"/>
              <a:t>Window of Detection </a:t>
            </a:r>
          </a:p>
          <a:p>
            <a:r>
              <a:rPr lang="en-US" dirty="0" smtClean="0"/>
              <a:t>Cross-Reactivity  (morphine –Cipro; methadone Seroquel</a:t>
            </a:r>
            <a:r>
              <a:rPr lang="en-US" dirty="0" smtClean="0"/>
              <a:t>)</a:t>
            </a:r>
            <a:endParaRPr lang="en-US" dirty="0"/>
          </a:p>
          <a:p>
            <a:r>
              <a:rPr lang="en-US" dirty="0" smtClean="0"/>
              <a:t>Specimen Validity – altered; </a:t>
            </a:r>
            <a:r>
              <a:rPr lang="en-US" dirty="0" smtClean="0"/>
              <a:t>contamination</a:t>
            </a:r>
            <a:endParaRPr lang="en-US" dirty="0" smtClean="0"/>
          </a:p>
          <a:p>
            <a:r>
              <a:rPr lang="en-US" dirty="0" smtClean="0"/>
              <a:t>True but not SUD – e.g. poppy</a:t>
            </a:r>
          </a:p>
          <a:p>
            <a:endParaRPr lang="en-US" dirty="0"/>
          </a:p>
        </p:txBody>
      </p:sp>
      <p:pic>
        <p:nvPicPr>
          <p:cNvPr id="4" name="Picture 3"/>
          <p:cNvPicPr>
            <a:picLocks noChangeAspect="1"/>
          </p:cNvPicPr>
          <p:nvPr/>
        </p:nvPicPr>
        <p:blipFill>
          <a:blip r:embed="rId2"/>
          <a:stretch>
            <a:fillRect/>
          </a:stretch>
        </p:blipFill>
        <p:spPr>
          <a:xfrm>
            <a:off x="7467600" y="5943600"/>
            <a:ext cx="1066892" cy="786452"/>
          </a:xfrm>
          <a:prstGeom prst="rect">
            <a:avLst/>
          </a:prstGeom>
        </p:spPr>
      </p:pic>
    </p:spTree>
    <p:extLst>
      <p:ext uri="{BB962C8B-B14F-4D97-AF65-F5344CB8AC3E}">
        <p14:creationId xmlns:p14="http://schemas.microsoft.com/office/powerpoint/2010/main" val="22089742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263" y="762001"/>
            <a:ext cx="8229600" cy="533400"/>
          </a:xfrm>
        </p:spPr>
        <p:txBody>
          <a:bodyPr/>
          <a:lstStyle/>
          <a:p>
            <a:r>
              <a:rPr lang="en-US" sz="3600" b="1" i="1" dirty="0" smtClean="0">
                <a:solidFill>
                  <a:srgbClr val="04617B"/>
                </a:solidFill>
                <a:latin typeface="Cambria" panose="02040503050406030204" pitchFamily="18" charset="0"/>
                <a:ea typeface="Cambria" panose="02040503050406030204" pitchFamily="18" charset="0"/>
              </a:rPr>
              <a:t>POC SCREENS – False +/- “Reading” e.g.</a:t>
            </a:r>
            <a:endParaRPr lang="en-US" sz="3600" b="1" i="1"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448492" y="1219200"/>
            <a:ext cx="8229600" cy="4797607"/>
          </a:xfrm>
        </p:spPr>
        <p:txBody>
          <a:bodyPr/>
          <a:lstStyle/>
          <a:p>
            <a:pPr marL="0" indent="0">
              <a:buNone/>
            </a:pPr>
            <a:r>
              <a:rPr lang="en-US" sz="2000" dirty="0"/>
              <a:t>TABLE 2. Length of Time Drugs of Abuse Can Be Detected in </a:t>
            </a:r>
            <a:r>
              <a:rPr lang="en-US" sz="2000" dirty="0" smtClean="0"/>
              <a:t>Urine</a:t>
            </a:r>
            <a:endParaRPr lang="en-US" sz="2000" dirty="0"/>
          </a:p>
          <a:p>
            <a:pPr marL="0" indent="0">
              <a:buNone/>
            </a:pPr>
            <a:r>
              <a:rPr lang="en-US" dirty="0" smtClean="0"/>
              <a:t>	</a:t>
            </a:r>
            <a:r>
              <a:rPr lang="en-US" b="1" u="sng" dirty="0" smtClean="0"/>
              <a:t>Drug</a:t>
            </a:r>
            <a:r>
              <a:rPr lang="en-US" dirty="0"/>
              <a:t>	</a:t>
            </a:r>
            <a:r>
              <a:rPr lang="en-US" dirty="0" smtClean="0"/>
              <a:t>				</a:t>
            </a:r>
            <a:r>
              <a:rPr lang="en-US" b="1" u="sng" dirty="0" smtClean="0"/>
              <a:t>Time</a:t>
            </a:r>
            <a:endParaRPr lang="en-US" b="1" u="sng" dirty="0"/>
          </a:p>
          <a:p>
            <a:r>
              <a:rPr lang="en-US" dirty="0" smtClean="0"/>
              <a:t>Alcohol	</a:t>
            </a:r>
            <a:r>
              <a:rPr lang="en-US" dirty="0"/>
              <a:t> </a:t>
            </a:r>
            <a:r>
              <a:rPr lang="en-US" dirty="0" smtClean="0"/>
              <a:t>				7-12 </a:t>
            </a:r>
            <a:r>
              <a:rPr lang="en-US" dirty="0"/>
              <a:t>h </a:t>
            </a:r>
            <a:r>
              <a:rPr lang="en-US" dirty="0" smtClean="0"/>
              <a:t>		</a:t>
            </a:r>
          </a:p>
          <a:p>
            <a:r>
              <a:rPr lang="en-US" dirty="0" smtClean="0"/>
              <a:t>Amphetamine				48 h</a:t>
            </a:r>
            <a:r>
              <a:rPr lang="en-US" dirty="0"/>
              <a:t>	</a:t>
            </a:r>
            <a:r>
              <a:rPr lang="en-US" dirty="0" smtClean="0"/>
              <a:t>	</a:t>
            </a:r>
            <a:endParaRPr lang="en-US" dirty="0"/>
          </a:p>
          <a:p>
            <a:r>
              <a:rPr lang="en-US" dirty="0" smtClean="0"/>
              <a:t>Methamphetamine</a:t>
            </a:r>
            <a:r>
              <a:rPr lang="en-US" dirty="0"/>
              <a:t>	</a:t>
            </a:r>
            <a:r>
              <a:rPr lang="en-US" dirty="0" smtClean="0"/>
              <a:t>		48 </a:t>
            </a:r>
            <a:r>
              <a:rPr lang="en-US" dirty="0"/>
              <a:t>h</a:t>
            </a:r>
          </a:p>
          <a:p>
            <a:pPr marL="0" indent="0">
              <a:buNone/>
            </a:pPr>
            <a:r>
              <a:rPr lang="en-US" u="sng" dirty="0"/>
              <a:t>Barbiturate</a:t>
            </a:r>
          </a:p>
          <a:p>
            <a:r>
              <a:rPr lang="en-US" dirty="0"/>
              <a:t>Short-acting (</a:t>
            </a:r>
            <a:r>
              <a:rPr lang="en-US" dirty="0" err="1"/>
              <a:t>eg</a:t>
            </a:r>
            <a:r>
              <a:rPr lang="en-US" dirty="0"/>
              <a:t>, pentobarbital)	24 h</a:t>
            </a:r>
          </a:p>
          <a:p>
            <a:r>
              <a:rPr lang="en-US" dirty="0"/>
              <a:t>Long-acting (</a:t>
            </a:r>
            <a:r>
              <a:rPr lang="en-US" dirty="0" err="1"/>
              <a:t>eg</a:t>
            </a:r>
            <a:r>
              <a:rPr lang="en-US" dirty="0"/>
              <a:t>, phenobarbital</a:t>
            </a:r>
            <a:r>
              <a:rPr lang="en-US" dirty="0" smtClean="0"/>
              <a:t>)</a:t>
            </a:r>
            <a:r>
              <a:rPr lang="en-US" dirty="0"/>
              <a:t>	3 </a:t>
            </a:r>
            <a:r>
              <a:rPr lang="en-US" dirty="0" err="1" smtClean="0"/>
              <a:t>wk</a:t>
            </a:r>
            <a:r>
              <a:rPr lang="en-US" dirty="0" smtClean="0"/>
              <a:t> </a:t>
            </a:r>
          </a:p>
          <a:p>
            <a:pPr marL="0" indent="0">
              <a:buNone/>
            </a:pPr>
            <a:r>
              <a:rPr lang="en-US" u="sng" dirty="0" smtClean="0"/>
              <a:t>Benzodiazepine</a:t>
            </a:r>
            <a:endParaRPr lang="en-US" u="sng" dirty="0"/>
          </a:p>
          <a:p>
            <a:r>
              <a:rPr lang="en-US" dirty="0"/>
              <a:t>Short-acting (</a:t>
            </a:r>
            <a:r>
              <a:rPr lang="en-US" dirty="0" err="1"/>
              <a:t>eg</a:t>
            </a:r>
            <a:r>
              <a:rPr lang="en-US" dirty="0"/>
              <a:t>, lorazepam)	</a:t>
            </a:r>
            <a:r>
              <a:rPr lang="en-US" dirty="0" smtClean="0"/>
              <a:t>	3 d</a:t>
            </a:r>
            <a:endParaRPr lang="en-US" dirty="0"/>
          </a:p>
        </p:txBody>
      </p:sp>
      <p:pic>
        <p:nvPicPr>
          <p:cNvPr id="4" name="Picture 3"/>
          <p:cNvPicPr>
            <a:picLocks noChangeAspect="1"/>
          </p:cNvPicPr>
          <p:nvPr/>
        </p:nvPicPr>
        <p:blipFill>
          <a:blip r:embed="rId2"/>
          <a:stretch>
            <a:fillRect/>
          </a:stretch>
        </p:blipFill>
        <p:spPr>
          <a:xfrm>
            <a:off x="7467600" y="5943600"/>
            <a:ext cx="1066892" cy="786452"/>
          </a:xfrm>
          <a:prstGeom prst="rect">
            <a:avLst/>
          </a:prstGeom>
        </p:spPr>
      </p:pic>
      <p:sp>
        <p:nvSpPr>
          <p:cNvPr id="14" name="Rectangle 13"/>
          <p:cNvSpPr/>
          <p:nvPr/>
        </p:nvSpPr>
        <p:spPr>
          <a:xfrm>
            <a:off x="470263" y="6083721"/>
            <a:ext cx="4572000" cy="338554"/>
          </a:xfrm>
          <a:prstGeom prst="rect">
            <a:avLst/>
          </a:prstGeom>
        </p:spPr>
        <p:txBody>
          <a:bodyPr>
            <a:spAutoFit/>
          </a:bodyPr>
          <a:lstStyle/>
          <a:p>
            <a:r>
              <a:rPr lang="en-US" sz="1600" dirty="0">
                <a:latin typeface="+mn-lt"/>
              </a:rPr>
              <a:t>Moeller et al. (2008) Mayo </a:t>
            </a:r>
            <a:r>
              <a:rPr lang="en-US" sz="1600" dirty="0" err="1">
                <a:latin typeface="+mn-lt"/>
              </a:rPr>
              <a:t>Clin</a:t>
            </a:r>
            <a:r>
              <a:rPr lang="en-US" sz="1600" dirty="0">
                <a:latin typeface="+mn-lt"/>
              </a:rPr>
              <a:t> Proc. 83: 66-76</a:t>
            </a:r>
          </a:p>
        </p:txBody>
      </p:sp>
    </p:spTree>
    <p:extLst>
      <p:ext uri="{BB962C8B-B14F-4D97-AF65-F5344CB8AC3E}">
        <p14:creationId xmlns:p14="http://schemas.microsoft.com/office/powerpoint/2010/main" val="31564882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263" y="762001"/>
            <a:ext cx="8229600" cy="533400"/>
          </a:xfrm>
        </p:spPr>
        <p:txBody>
          <a:bodyPr/>
          <a:lstStyle/>
          <a:p>
            <a:r>
              <a:rPr lang="en-US" sz="3600" b="1" i="1" dirty="0" smtClean="0">
                <a:solidFill>
                  <a:srgbClr val="04617B"/>
                </a:solidFill>
                <a:latin typeface="Cambria" panose="02040503050406030204" pitchFamily="18" charset="0"/>
                <a:ea typeface="Cambria" panose="02040503050406030204" pitchFamily="18" charset="0"/>
              </a:rPr>
              <a:t>POC SCREENS – False +/- “Reading” e.g.</a:t>
            </a:r>
            <a:endParaRPr lang="en-US" sz="3600" b="1" i="1"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448492" y="1219200"/>
            <a:ext cx="8229600" cy="4797607"/>
          </a:xfrm>
        </p:spPr>
        <p:txBody>
          <a:bodyPr/>
          <a:lstStyle/>
          <a:p>
            <a:r>
              <a:rPr lang="en-US" sz="2000" dirty="0"/>
              <a:t>TABLE 2. Length of Time Drugs of Abuse Can Be Detected in </a:t>
            </a:r>
            <a:r>
              <a:rPr lang="en-US" sz="2000" dirty="0" smtClean="0"/>
              <a:t>Urine</a:t>
            </a:r>
            <a:endParaRPr lang="en-US" sz="2000" dirty="0"/>
          </a:p>
          <a:p>
            <a:pPr marL="0" indent="0">
              <a:buNone/>
            </a:pPr>
            <a:r>
              <a:rPr lang="en-US" dirty="0" smtClean="0"/>
              <a:t>	</a:t>
            </a:r>
            <a:r>
              <a:rPr lang="en-US" b="1" u="sng" dirty="0" smtClean="0"/>
              <a:t>Drug</a:t>
            </a:r>
            <a:r>
              <a:rPr lang="en-US" dirty="0"/>
              <a:t>	</a:t>
            </a:r>
            <a:r>
              <a:rPr lang="en-US" dirty="0" smtClean="0"/>
              <a:t>				</a:t>
            </a:r>
            <a:r>
              <a:rPr lang="en-US" b="1" u="sng" dirty="0" smtClean="0"/>
              <a:t>Time</a:t>
            </a:r>
            <a:endParaRPr lang="en-US" b="1" u="sng" dirty="0"/>
          </a:p>
          <a:p>
            <a:r>
              <a:rPr lang="en-US" dirty="0" smtClean="0"/>
              <a:t>Long-acting </a:t>
            </a:r>
            <a:r>
              <a:rPr lang="en-US" dirty="0"/>
              <a:t>(</a:t>
            </a:r>
            <a:r>
              <a:rPr lang="en-US" dirty="0" err="1"/>
              <a:t>eg</a:t>
            </a:r>
            <a:r>
              <a:rPr lang="en-US" dirty="0"/>
              <a:t>, diazepam</a:t>
            </a:r>
            <a:r>
              <a:rPr lang="en-US" dirty="0" smtClean="0"/>
              <a:t>)</a:t>
            </a:r>
            <a:r>
              <a:rPr lang="en-US" dirty="0"/>
              <a:t>		30 d </a:t>
            </a:r>
            <a:endParaRPr lang="en-US" dirty="0" smtClean="0"/>
          </a:p>
          <a:p>
            <a:r>
              <a:rPr lang="en-US" dirty="0" smtClean="0"/>
              <a:t>Cocaine </a:t>
            </a:r>
            <a:r>
              <a:rPr lang="en-US" dirty="0"/>
              <a:t>metabolites	</a:t>
            </a:r>
            <a:r>
              <a:rPr lang="en-US" dirty="0" smtClean="0"/>
              <a:t>		2-4 </a:t>
            </a:r>
            <a:r>
              <a:rPr lang="en-US" dirty="0"/>
              <a:t>d</a:t>
            </a:r>
          </a:p>
          <a:p>
            <a:pPr marL="0" indent="0">
              <a:buNone/>
            </a:pPr>
            <a:r>
              <a:rPr lang="en-US" u="sng" dirty="0"/>
              <a:t>Marijuana</a:t>
            </a:r>
          </a:p>
          <a:p>
            <a:r>
              <a:rPr lang="en-US" dirty="0"/>
              <a:t>Single use	</a:t>
            </a:r>
            <a:r>
              <a:rPr lang="en-US" dirty="0" smtClean="0"/>
              <a:t>				3 </a:t>
            </a:r>
            <a:r>
              <a:rPr lang="en-US" dirty="0"/>
              <a:t>d</a:t>
            </a:r>
          </a:p>
          <a:p>
            <a:r>
              <a:rPr lang="en-US" dirty="0"/>
              <a:t>Moderate use (4 times/</a:t>
            </a:r>
            <a:r>
              <a:rPr lang="en-US" dirty="0" err="1"/>
              <a:t>wk</a:t>
            </a:r>
            <a:r>
              <a:rPr lang="en-US" dirty="0"/>
              <a:t>)	</a:t>
            </a:r>
            <a:r>
              <a:rPr lang="en-US" dirty="0" smtClean="0"/>
              <a:t>	5-7 </a:t>
            </a:r>
            <a:r>
              <a:rPr lang="en-US" dirty="0"/>
              <a:t>d</a:t>
            </a:r>
          </a:p>
          <a:p>
            <a:r>
              <a:rPr lang="en-US" dirty="0"/>
              <a:t>Daily use	</a:t>
            </a:r>
            <a:r>
              <a:rPr lang="en-US" dirty="0" smtClean="0"/>
              <a:t>				10-15 </a:t>
            </a:r>
            <a:r>
              <a:rPr lang="en-US" dirty="0"/>
              <a:t>d</a:t>
            </a:r>
          </a:p>
          <a:p>
            <a:r>
              <a:rPr lang="en-US" dirty="0"/>
              <a:t>Long-term heavy smoker	</a:t>
            </a:r>
            <a:r>
              <a:rPr lang="en-US" dirty="0" smtClean="0"/>
              <a:t>	&gt;</a:t>
            </a:r>
            <a:r>
              <a:rPr lang="en-US" dirty="0"/>
              <a:t>30 d </a:t>
            </a:r>
            <a:endParaRPr lang="en-US" dirty="0" smtClean="0"/>
          </a:p>
        </p:txBody>
      </p:sp>
      <p:pic>
        <p:nvPicPr>
          <p:cNvPr id="4" name="Picture 3"/>
          <p:cNvPicPr>
            <a:picLocks noChangeAspect="1"/>
          </p:cNvPicPr>
          <p:nvPr/>
        </p:nvPicPr>
        <p:blipFill>
          <a:blip r:embed="rId2"/>
          <a:stretch>
            <a:fillRect/>
          </a:stretch>
        </p:blipFill>
        <p:spPr>
          <a:xfrm>
            <a:off x="7467600" y="5943600"/>
            <a:ext cx="1066892" cy="786452"/>
          </a:xfrm>
          <a:prstGeom prst="rect">
            <a:avLst/>
          </a:prstGeom>
        </p:spPr>
      </p:pic>
      <p:sp>
        <p:nvSpPr>
          <p:cNvPr id="5" name="Rectangle 4"/>
          <p:cNvSpPr/>
          <p:nvPr/>
        </p:nvSpPr>
        <p:spPr>
          <a:xfrm>
            <a:off x="457823" y="5943600"/>
            <a:ext cx="4572000" cy="338554"/>
          </a:xfrm>
          <a:prstGeom prst="rect">
            <a:avLst/>
          </a:prstGeom>
        </p:spPr>
        <p:txBody>
          <a:bodyPr>
            <a:spAutoFit/>
          </a:bodyPr>
          <a:lstStyle/>
          <a:p>
            <a:r>
              <a:rPr lang="en-US" sz="1600" dirty="0">
                <a:latin typeface="+mn-lt"/>
              </a:rPr>
              <a:t>Moeller et al. (2008) Mayo </a:t>
            </a:r>
            <a:r>
              <a:rPr lang="en-US" sz="1600" dirty="0" err="1">
                <a:latin typeface="+mn-lt"/>
              </a:rPr>
              <a:t>Clin</a:t>
            </a:r>
            <a:r>
              <a:rPr lang="en-US" sz="1600" dirty="0">
                <a:latin typeface="+mn-lt"/>
              </a:rPr>
              <a:t> Proc. 83: 66-76</a:t>
            </a:r>
          </a:p>
        </p:txBody>
      </p:sp>
    </p:spTree>
    <p:extLst>
      <p:ext uri="{BB962C8B-B14F-4D97-AF65-F5344CB8AC3E}">
        <p14:creationId xmlns:p14="http://schemas.microsoft.com/office/powerpoint/2010/main" val="37677288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263" y="762001"/>
            <a:ext cx="8229600" cy="533400"/>
          </a:xfrm>
        </p:spPr>
        <p:txBody>
          <a:bodyPr/>
          <a:lstStyle/>
          <a:p>
            <a:r>
              <a:rPr lang="en-US" sz="3600" b="1" i="1" dirty="0" smtClean="0">
                <a:solidFill>
                  <a:srgbClr val="04617B"/>
                </a:solidFill>
                <a:latin typeface="Cambria" panose="02040503050406030204" pitchFamily="18" charset="0"/>
                <a:ea typeface="Cambria" panose="02040503050406030204" pitchFamily="18" charset="0"/>
              </a:rPr>
              <a:t>POC SCREENS – False +/- “Reading” e.g.</a:t>
            </a:r>
            <a:endParaRPr lang="en-US" sz="3600" b="1" i="1"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448492" y="1219200"/>
            <a:ext cx="8229600" cy="4797607"/>
          </a:xfrm>
        </p:spPr>
        <p:txBody>
          <a:bodyPr/>
          <a:lstStyle/>
          <a:p>
            <a:pPr marL="0" indent="0">
              <a:buNone/>
            </a:pPr>
            <a:r>
              <a:rPr lang="en-US" sz="2000" dirty="0" smtClean="0"/>
              <a:t>TABLE 2. Length of Time Drugs of Abuse Can Be Detected in Urine</a:t>
            </a:r>
          </a:p>
          <a:p>
            <a:pPr marL="0" indent="0">
              <a:buNone/>
            </a:pPr>
            <a:r>
              <a:rPr lang="en-US" dirty="0" smtClean="0"/>
              <a:t>	</a:t>
            </a:r>
            <a:r>
              <a:rPr lang="en-US" b="1" u="sng" dirty="0" smtClean="0"/>
              <a:t>Drug</a:t>
            </a:r>
            <a:r>
              <a:rPr lang="en-US" dirty="0"/>
              <a:t>	</a:t>
            </a:r>
            <a:r>
              <a:rPr lang="en-US" dirty="0" smtClean="0"/>
              <a:t>				</a:t>
            </a:r>
            <a:r>
              <a:rPr lang="en-US" b="1" u="sng" dirty="0" smtClean="0"/>
              <a:t>Time</a:t>
            </a:r>
          </a:p>
          <a:p>
            <a:pPr marL="0" indent="0">
              <a:buNone/>
            </a:pPr>
            <a:r>
              <a:rPr lang="en-US" u="sng" dirty="0" smtClean="0"/>
              <a:t>Opioids</a:t>
            </a:r>
            <a:endParaRPr lang="en-US" u="sng" dirty="0"/>
          </a:p>
          <a:p>
            <a:r>
              <a:rPr lang="en-US" dirty="0"/>
              <a:t>Codeine	</a:t>
            </a:r>
            <a:r>
              <a:rPr lang="en-US" dirty="0" smtClean="0"/>
              <a:t>				48 </a:t>
            </a:r>
            <a:r>
              <a:rPr lang="en-US" dirty="0"/>
              <a:t>h</a:t>
            </a:r>
          </a:p>
          <a:p>
            <a:r>
              <a:rPr lang="en-US" dirty="0"/>
              <a:t>Heroin (morphine)	</a:t>
            </a:r>
            <a:r>
              <a:rPr lang="en-US" dirty="0" smtClean="0"/>
              <a:t>		48 </a:t>
            </a:r>
            <a:r>
              <a:rPr lang="en-US" dirty="0"/>
              <a:t>h</a:t>
            </a:r>
          </a:p>
          <a:p>
            <a:r>
              <a:rPr lang="en-US" dirty="0"/>
              <a:t>Hydromorphone	</a:t>
            </a:r>
            <a:r>
              <a:rPr lang="en-US" dirty="0" smtClean="0"/>
              <a:t>			2-4 </a:t>
            </a:r>
            <a:r>
              <a:rPr lang="en-US" dirty="0"/>
              <a:t>d</a:t>
            </a:r>
          </a:p>
          <a:p>
            <a:r>
              <a:rPr lang="en-US" dirty="0"/>
              <a:t>Methadone	</a:t>
            </a:r>
            <a:r>
              <a:rPr lang="en-US" dirty="0" smtClean="0"/>
              <a:t>			3 </a:t>
            </a:r>
            <a:r>
              <a:rPr lang="en-US" dirty="0"/>
              <a:t>d</a:t>
            </a:r>
          </a:p>
          <a:p>
            <a:r>
              <a:rPr lang="en-US" dirty="0"/>
              <a:t>Morphine	</a:t>
            </a:r>
            <a:r>
              <a:rPr lang="en-US" dirty="0" smtClean="0"/>
              <a:t>				48-72 </a:t>
            </a:r>
            <a:r>
              <a:rPr lang="en-US" dirty="0"/>
              <a:t>h</a:t>
            </a:r>
          </a:p>
          <a:p>
            <a:r>
              <a:rPr lang="en-US" dirty="0"/>
              <a:t>Oxycodone	</a:t>
            </a:r>
            <a:r>
              <a:rPr lang="en-US" dirty="0" smtClean="0"/>
              <a:t>			2-4 </a:t>
            </a:r>
            <a:r>
              <a:rPr lang="en-US" dirty="0"/>
              <a:t>d</a:t>
            </a:r>
          </a:p>
          <a:p>
            <a:r>
              <a:rPr lang="en-US" dirty="0" smtClean="0"/>
              <a:t>Propoxyphene</a:t>
            </a:r>
            <a:r>
              <a:rPr lang="en-US" dirty="0"/>
              <a:t>	</a:t>
            </a:r>
            <a:r>
              <a:rPr lang="en-US" dirty="0" smtClean="0"/>
              <a:t>			6-48 </a:t>
            </a:r>
            <a:r>
              <a:rPr lang="en-US" dirty="0" smtClean="0"/>
              <a:t>h</a:t>
            </a:r>
          </a:p>
          <a:p>
            <a:pPr marL="0" indent="0">
              <a:buNone/>
            </a:pPr>
            <a:endParaRPr lang="en-US" dirty="0" smtClean="0"/>
          </a:p>
          <a:p>
            <a:pPr marL="0" indent="0">
              <a:buNone/>
            </a:pPr>
            <a:r>
              <a:rPr lang="en-US" sz="1600" dirty="0" smtClean="0"/>
              <a:t>Moeller </a:t>
            </a:r>
            <a:r>
              <a:rPr lang="en-US" sz="1600" dirty="0"/>
              <a:t>et al. (2008) Mayo </a:t>
            </a:r>
            <a:r>
              <a:rPr lang="en-US" sz="1600" dirty="0" err="1"/>
              <a:t>Clin</a:t>
            </a:r>
            <a:r>
              <a:rPr lang="en-US" sz="1600" dirty="0"/>
              <a:t> Proc. 83: 66-76</a:t>
            </a:r>
          </a:p>
          <a:p>
            <a:pPr marL="0" indent="0">
              <a:buNone/>
            </a:pPr>
            <a:endParaRPr lang="en-US" dirty="0"/>
          </a:p>
          <a:p>
            <a:endParaRPr lang="en-US" dirty="0"/>
          </a:p>
        </p:txBody>
      </p:sp>
      <p:pic>
        <p:nvPicPr>
          <p:cNvPr id="4" name="Picture 3"/>
          <p:cNvPicPr>
            <a:picLocks noChangeAspect="1"/>
          </p:cNvPicPr>
          <p:nvPr/>
        </p:nvPicPr>
        <p:blipFill>
          <a:blip r:embed="rId2"/>
          <a:stretch>
            <a:fillRect/>
          </a:stretch>
        </p:blipFill>
        <p:spPr>
          <a:xfrm>
            <a:off x="7467600" y="5943600"/>
            <a:ext cx="1066892" cy="786452"/>
          </a:xfrm>
          <a:prstGeom prst="rect">
            <a:avLst/>
          </a:prstGeom>
        </p:spPr>
      </p:pic>
    </p:spTree>
    <p:extLst>
      <p:ext uri="{BB962C8B-B14F-4D97-AF65-F5344CB8AC3E}">
        <p14:creationId xmlns:p14="http://schemas.microsoft.com/office/powerpoint/2010/main" val="20035002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0811"/>
            <a:ext cx="8229600" cy="1087989"/>
          </a:xfrm>
        </p:spPr>
        <p:txBody>
          <a:bodyPr/>
          <a:lstStyle/>
          <a:p>
            <a:r>
              <a:rPr lang="en-US" sz="3600" b="1" i="1" dirty="0" smtClean="0">
                <a:latin typeface="Cambria" panose="02040503050406030204" pitchFamily="18" charset="0"/>
                <a:ea typeface="Cambria" panose="02040503050406030204" pitchFamily="18" charset="0"/>
              </a:rPr>
              <a:t>“Reading” vs. “Interpreting” – False Positive – e.g.</a:t>
            </a:r>
            <a:endParaRPr lang="en-US" sz="3600" b="1" i="1" dirty="0">
              <a:latin typeface="Cambria" panose="02040503050406030204" pitchFamily="18" charset="0"/>
              <a:ea typeface="Cambria" panose="02040503050406030204" pitchFamily="18" charset="0"/>
            </a:endParaRPr>
          </a:p>
        </p:txBody>
      </p:sp>
      <p:pic>
        <p:nvPicPr>
          <p:cNvPr id="5" name="Content Placeholder 4"/>
          <p:cNvPicPr>
            <a:picLocks noGrp="1" noChangeAspect="1"/>
          </p:cNvPicPr>
          <p:nvPr>
            <p:ph idx="1"/>
          </p:nvPr>
        </p:nvPicPr>
        <p:blipFill>
          <a:blip r:embed="rId2"/>
          <a:stretch>
            <a:fillRect/>
          </a:stretch>
        </p:blipFill>
        <p:spPr>
          <a:xfrm>
            <a:off x="914400" y="1905000"/>
            <a:ext cx="7315200" cy="4114800"/>
          </a:xfrm>
          <a:prstGeom prst="rect">
            <a:avLst/>
          </a:prstGeom>
        </p:spPr>
      </p:pic>
      <p:pic>
        <p:nvPicPr>
          <p:cNvPr id="4" name="Picture 3"/>
          <p:cNvPicPr>
            <a:picLocks noChangeAspect="1"/>
          </p:cNvPicPr>
          <p:nvPr/>
        </p:nvPicPr>
        <p:blipFill>
          <a:blip r:embed="rId3"/>
          <a:stretch>
            <a:fillRect/>
          </a:stretch>
        </p:blipFill>
        <p:spPr>
          <a:xfrm>
            <a:off x="7467600" y="5943600"/>
            <a:ext cx="1066892" cy="786452"/>
          </a:xfrm>
          <a:prstGeom prst="rect">
            <a:avLst/>
          </a:prstGeom>
        </p:spPr>
      </p:pic>
      <p:sp>
        <p:nvSpPr>
          <p:cNvPr id="7" name="Rectangle 6"/>
          <p:cNvSpPr/>
          <p:nvPr/>
        </p:nvSpPr>
        <p:spPr>
          <a:xfrm>
            <a:off x="303203" y="6308834"/>
            <a:ext cx="4268797" cy="338554"/>
          </a:xfrm>
          <a:prstGeom prst="rect">
            <a:avLst/>
          </a:prstGeom>
        </p:spPr>
        <p:txBody>
          <a:bodyPr wrap="none">
            <a:spAutoFit/>
          </a:bodyPr>
          <a:lstStyle/>
          <a:p>
            <a:pPr lvl="0" eaLnBrk="0" hangingPunct="0">
              <a:spcBef>
                <a:spcPct val="20000"/>
              </a:spcBef>
              <a:buClr>
                <a:srgbClr val="0BD0D9"/>
              </a:buClr>
              <a:buSzPct val="95000"/>
            </a:pPr>
            <a:r>
              <a:rPr lang="en-US" sz="1600" dirty="0">
                <a:solidFill>
                  <a:prstClr val="black"/>
                </a:solidFill>
                <a:latin typeface="Constantia"/>
              </a:rPr>
              <a:t>Moeller et al. (2008) Mayo </a:t>
            </a:r>
            <a:r>
              <a:rPr lang="en-US" sz="1600" dirty="0" err="1">
                <a:solidFill>
                  <a:prstClr val="black"/>
                </a:solidFill>
                <a:latin typeface="Constantia"/>
              </a:rPr>
              <a:t>Clin</a:t>
            </a:r>
            <a:r>
              <a:rPr lang="en-US" sz="1600" dirty="0">
                <a:solidFill>
                  <a:prstClr val="black"/>
                </a:solidFill>
                <a:latin typeface="Constantia"/>
              </a:rPr>
              <a:t> Proc. 83: 66-76</a:t>
            </a:r>
          </a:p>
        </p:txBody>
      </p:sp>
    </p:spTree>
    <p:extLst>
      <p:ext uri="{BB962C8B-B14F-4D97-AF65-F5344CB8AC3E}">
        <p14:creationId xmlns:p14="http://schemas.microsoft.com/office/powerpoint/2010/main" val="2680120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838200"/>
            <a:ext cx="8229600" cy="1249363"/>
          </a:xfrm>
        </p:spPr>
        <p:txBody>
          <a:bodyPr/>
          <a:lstStyle/>
          <a:p>
            <a:pPr lvl="0" eaLnBrk="1" hangingPunct="1"/>
            <a:r>
              <a:rPr lang="en-US" sz="3600" b="1" i="1" dirty="0">
                <a:solidFill>
                  <a:srgbClr val="04617B"/>
                </a:solidFill>
                <a:latin typeface="Cambria" panose="02040503050406030204" pitchFamily="18" charset="0"/>
                <a:ea typeface="Cambria" panose="02040503050406030204" pitchFamily="18" charset="0"/>
                <a:cs typeface="+mn-cs"/>
              </a:rPr>
              <a:t>DEFINE TARGET DRUGS - Metabolism</a:t>
            </a:r>
            <a:r>
              <a:rPr lang="en-US" sz="1800" dirty="0">
                <a:solidFill>
                  <a:prstClr val="black"/>
                </a:solidFill>
                <a:latin typeface="Arial" charset="0"/>
                <a:ea typeface="+mn-ea"/>
                <a:cs typeface="+mn-cs"/>
              </a:rPr>
              <a:t/>
            </a:r>
            <a:br>
              <a:rPr lang="en-US" sz="1800" dirty="0">
                <a:solidFill>
                  <a:prstClr val="black"/>
                </a:solidFill>
                <a:latin typeface="Arial" charset="0"/>
                <a:ea typeface="+mn-ea"/>
                <a:cs typeface="+mn-cs"/>
              </a:rPr>
            </a:br>
            <a:endParaRPr lang="en-US" dirty="0"/>
          </a:p>
        </p:txBody>
      </p:sp>
      <p:pic>
        <p:nvPicPr>
          <p:cNvPr id="1026" name="Picture 2" descr="https://arupconsult.com/sites/default/files/Opiates%20and%20Opioid%20Metabolism.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43860" y="1600200"/>
            <a:ext cx="5856277" cy="43894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 y="6324600"/>
            <a:ext cx="236220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arupconsult.com</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73167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pPr lvl="0" eaLnBrk="1" hangingPunct="1"/>
            <a:r>
              <a:rPr lang="en-US" sz="3600" b="1" i="1" dirty="0">
                <a:solidFill>
                  <a:srgbClr val="04617B"/>
                </a:solidFill>
                <a:latin typeface="Cambria" panose="02040503050406030204" pitchFamily="18" charset="0"/>
                <a:ea typeface="Cambria" panose="02040503050406030204" pitchFamily="18" charset="0"/>
                <a:cs typeface="+mn-cs"/>
              </a:rPr>
              <a:t>DEFINE TARGET DRUGS - Metabolism</a:t>
            </a:r>
            <a:r>
              <a:rPr lang="en-US" sz="1800" dirty="0">
                <a:solidFill>
                  <a:prstClr val="black"/>
                </a:solidFill>
                <a:latin typeface="Arial" charset="0"/>
                <a:ea typeface="+mn-ea"/>
                <a:cs typeface="+mn-cs"/>
              </a:rPr>
              <a:t/>
            </a:r>
            <a:br>
              <a:rPr lang="en-US" sz="1800" dirty="0">
                <a:solidFill>
                  <a:prstClr val="black"/>
                </a:solidFill>
                <a:latin typeface="Arial" charset="0"/>
                <a:ea typeface="+mn-ea"/>
                <a:cs typeface="+mn-cs"/>
              </a:rPr>
            </a:br>
            <a:endParaRPr lang="en-US" dirty="0"/>
          </a:p>
        </p:txBody>
      </p:sp>
      <p:pic>
        <p:nvPicPr>
          <p:cNvPr id="2050" name="Picture 2" descr="https://arupconsult.com/sites/default/files/benzodiazepine-metabolism.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46573" y="1600200"/>
            <a:ext cx="6250854" cy="43894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9600" y="6324600"/>
            <a:ext cx="236220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arupconsult.com</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24104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1"/>
            <a:ext cx="8229600" cy="590549"/>
          </a:xfrm>
        </p:spPr>
        <p:txBody>
          <a:bodyPr/>
          <a:lstStyle/>
          <a:p>
            <a:r>
              <a:rPr lang="en-US" sz="3600" b="1" i="1" dirty="0" smtClean="0">
                <a:latin typeface="Cambria" panose="02040503050406030204" pitchFamily="18" charset="0"/>
                <a:ea typeface="Cambria" panose="02040503050406030204" pitchFamily="18" charset="0"/>
              </a:rPr>
              <a:t>PROGRAM ELEMENTS</a:t>
            </a:r>
            <a:r>
              <a:rPr lang="en-US" sz="3600" b="1" i="1" dirty="0" smtClean="0">
                <a:latin typeface="Cambria" panose="02040503050406030204" pitchFamily="18" charset="0"/>
                <a:ea typeface="Cambria" panose="02040503050406030204" pitchFamily="18" charset="0"/>
              </a:rPr>
              <a:t>/DECISIONS </a:t>
            </a:r>
            <a:endParaRPr lang="en-US" sz="3600" b="1" i="1"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457200" y="1845692"/>
            <a:ext cx="8229600" cy="4174108"/>
          </a:xfrm>
        </p:spPr>
        <p:txBody>
          <a:bodyPr/>
          <a:lstStyle/>
          <a:p>
            <a:r>
              <a:rPr lang="en-US" dirty="0" smtClean="0"/>
              <a:t>Policy &amp; </a:t>
            </a:r>
            <a:r>
              <a:rPr lang="en-US" dirty="0" smtClean="0"/>
              <a:t>Procedure and Guidelines</a:t>
            </a:r>
            <a:endParaRPr lang="en-US" dirty="0" smtClean="0"/>
          </a:p>
          <a:p>
            <a:r>
              <a:rPr lang="en-US" dirty="0" smtClean="0"/>
              <a:t>Define Purposes – e.g. universal screening; monitoring treatment</a:t>
            </a:r>
          </a:p>
          <a:p>
            <a:r>
              <a:rPr lang="en-US" dirty="0" smtClean="0"/>
              <a:t>Define Team Roles</a:t>
            </a:r>
          </a:p>
          <a:p>
            <a:r>
              <a:rPr lang="en-US" dirty="0"/>
              <a:t>Define Standard “Supervised” </a:t>
            </a:r>
            <a:r>
              <a:rPr lang="en-US" dirty="0" smtClean="0"/>
              <a:t>Process</a:t>
            </a:r>
          </a:p>
          <a:p>
            <a:r>
              <a:rPr lang="en-US" dirty="0" smtClean="0"/>
              <a:t>Guideline on Ordering Lab Test Confirmation</a:t>
            </a:r>
          </a:p>
          <a:p>
            <a:r>
              <a:rPr lang="en-US" dirty="0" smtClean="0"/>
              <a:t>ID Good Lab/Develop Relation </a:t>
            </a:r>
            <a:r>
              <a:rPr lang="en-US" dirty="0" smtClean="0"/>
              <a:t>with Lab</a:t>
            </a:r>
          </a:p>
          <a:p>
            <a:r>
              <a:rPr lang="en-US" dirty="0" smtClean="0"/>
              <a:t>Training/Logs/Quality Control</a:t>
            </a:r>
          </a:p>
          <a:p>
            <a:endParaRPr lang="en-US" dirty="0" smtClean="0"/>
          </a:p>
        </p:txBody>
      </p:sp>
      <p:pic>
        <p:nvPicPr>
          <p:cNvPr id="4" name="Picture 3"/>
          <p:cNvPicPr>
            <a:picLocks noChangeAspect="1"/>
          </p:cNvPicPr>
          <p:nvPr/>
        </p:nvPicPr>
        <p:blipFill>
          <a:blip r:embed="rId2"/>
          <a:stretch>
            <a:fillRect/>
          </a:stretch>
        </p:blipFill>
        <p:spPr>
          <a:xfrm>
            <a:off x="7467600" y="5943600"/>
            <a:ext cx="1066892" cy="786452"/>
          </a:xfrm>
          <a:prstGeom prst="rect">
            <a:avLst/>
          </a:prstGeom>
        </p:spPr>
      </p:pic>
    </p:spTree>
    <p:extLst>
      <p:ext uri="{BB962C8B-B14F-4D97-AF65-F5344CB8AC3E}">
        <p14:creationId xmlns:p14="http://schemas.microsoft.com/office/powerpoint/2010/main" val="30965974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1"/>
            <a:ext cx="8229600" cy="590550"/>
          </a:xfrm>
        </p:spPr>
        <p:txBody>
          <a:bodyPr/>
          <a:lstStyle/>
          <a:p>
            <a:r>
              <a:rPr lang="en-US" sz="3600" b="1" i="1" dirty="0">
                <a:solidFill>
                  <a:srgbClr val="04617B"/>
                </a:solidFill>
                <a:latin typeface="Cambria" panose="02040503050406030204" pitchFamily="18" charset="0"/>
                <a:ea typeface="Cambria" panose="02040503050406030204" pitchFamily="18" charset="0"/>
              </a:rPr>
              <a:t>PROGRAM ELEMENTS/DECISIONS </a:t>
            </a:r>
            <a:endParaRPr lang="en-US" sz="3600" b="1" i="1"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457200" y="1600201"/>
            <a:ext cx="8229600" cy="4267200"/>
          </a:xfrm>
        </p:spPr>
        <p:txBody>
          <a:bodyPr/>
          <a:lstStyle/>
          <a:p>
            <a:r>
              <a:rPr lang="en-US" dirty="0" smtClean="0"/>
              <a:t>CLIA </a:t>
            </a:r>
            <a:r>
              <a:rPr lang="en-US" dirty="0"/>
              <a:t>Waiver</a:t>
            </a:r>
          </a:p>
          <a:p>
            <a:r>
              <a:rPr lang="en-US" dirty="0"/>
              <a:t>Field vs. Office </a:t>
            </a:r>
            <a:r>
              <a:rPr lang="en-US" dirty="0" smtClean="0"/>
              <a:t>Test</a:t>
            </a:r>
            <a:endParaRPr lang="en-US" dirty="0" smtClean="0">
              <a:solidFill>
                <a:srgbClr val="FF0000"/>
              </a:solidFill>
            </a:endParaRPr>
          </a:p>
          <a:p>
            <a:r>
              <a:rPr lang="en-US" dirty="0" smtClean="0"/>
              <a:t>Define Target Drugs – Not synths? Know metabolism.</a:t>
            </a:r>
          </a:p>
          <a:p>
            <a:r>
              <a:rPr lang="en-US" dirty="0" smtClean="0"/>
              <a:t>Specimen Type</a:t>
            </a:r>
          </a:p>
          <a:p>
            <a:r>
              <a:rPr lang="en-US" dirty="0" smtClean="0"/>
              <a:t>Specific Device – design factors </a:t>
            </a:r>
          </a:p>
          <a:p>
            <a:r>
              <a:rPr lang="en-US" dirty="0" smtClean="0"/>
              <a:t>Define </a:t>
            </a:r>
            <a:r>
              <a:rPr lang="en-US" dirty="0" smtClean="0"/>
              <a:t>Default Pattern (random/fixed)</a:t>
            </a:r>
          </a:p>
          <a:p>
            <a:r>
              <a:rPr lang="en-US" dirty="0" smtClean="0"/>
              <a:t>Specimen Validity Tests (SVT)– Cr, pH, SG, Ox, Nit</a:t>
            </a:r>
          </a:p>
          <a:p>
            <a:pPr lvl="1"/>
            <a:r>
              <a:rPr lang="en-US" dirty="0" smtClean="0"/>
              <a:t>(substitution, adulteration, dilution)</a:t>
            </a:r>
            <a:endParaRPr lang="en-US" dirty="0" smtClean="0"/>
          </a:p>
        </p:txBody>
      </p:sp>
      <p:pic>
        <p:nvPicPr>
          <p:cNvPr id="4" name="Picture 3"/>
          <p:cNvPicPr>
            <a:picLocks noChangeAspect="1"/>
          </p:cNvPicPr>
          <p:nvPr/>
        </p:nvPicPr>
        <p:blipFill>
          <a:blip r:embed="rId2"/>
          <a:stretch>
            <a:fillRect/>
          </a:stretch>
        </p:blipFill>
        <p:spPr>
          <a:xfrm>
            <a:off x="7467600" y="5943600"/>
            <a:ext cx="1066892" cy="786452"/>
          </a:xfrm>
          <a:prstGeom prst="rect">
            <a:avLst/>
          </a:prstGeom>
        </p:spPr>
      </p:pic>
    </p:spTree>
    <p:extLst>
      <p:ext uri="{BB962C8B-B14F-4D97-AF65-F5344CB8AC3E}">
        <p14:creationId xmlns:p14="http://schemas.microsoft.com/office/powerpoint/2010/main" val="7390645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590550"/>
          </a:xfrm>
        </p:spPr>
        <p:txBody>
          <a:bodyPr/>
          <a:lstStyle/>
          <a:p>
            <a:r>
              <a:rPr lang="en-US" sz="3600" b="1" i="1" dirty="0" smtClean="0">
                <a:latin typeface="Cambria" panose="02040503050406030204" pitchFamily="18" charset="0"/>
                <a:ea typeface="Cambria" panose="02040503050406030204" pitchFamily="18" charset="0"/>
              </a:rPr>
              <a:t>“SUPERVISED” SPECIMEN – e.g.</a:t>
            </a:r>
            <a:endParaRPr lang="en-US" sz="3600" b="1" i="1"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p:txBody>
          <a:bodyPr/>
          <a:lstStyle/>
          <a:p>
            <a:r>
              <a:rPr lang="en-US" dirty="0" smtClean="0"/>
              <a:t>“Inspect </a:t>
            </a:r>
            <a:r>
              <a:rPr lang="en-US" dirty="0"/>
              <a:t>and/or secure areas or items that could be used to conceal adulterants (e.g., </a:t>
            </a:r>
            <a:r>
              <a:rPr lang="en-US" dirty="0" smtClean="0"/>
              <a:t>false ceilings</a:t>
            </a:r>
            <a:r>
              <a:rPr lang="en-US" dirty="0"/>
              <a:t>, ledges, trash cans, towel dispensers). </a:t>
            </a:r>
            <a:endParaRPr lang="en-US" dirty="0" smtClean="0"/>
          </a:p>
          <a:p>
            <a:endParaRPr lang="en-US" dirty="0" smtClean="0"/>
          </a:p>
          <a:p>
            <a:r>
              <a:rPr lang="en-US" dirty="0" smtClean="0"/>
              <a:t>Request </a:t>
            </a:r>
            <a:r>
              <a:rPr lang="en-US" dirty="0"/>
              <a:t>removal of any unnecessary outer clothing</a:t>
            </a:r>
            <a:r>
              <a:rPr lang="en-US" dirty="0" smtClean="0"/>
              <a:t>.</a:t>
            </a:r>
          </a:p>
          <a:p>
            <a:endParaRPr lang="en-US" dirty="0"/>
          </a:p>
          <a:p>
            <a:r>
              <a:rPr lang="en-US" dirty="0"/>
              <a:t>Have client leave personal belongings with the outer clothing. Ask client to empty pockets and display any </a:t>
            </a:r>
            <a:r>
              <a:rPr lang="en-US" dirty="0" smtClean="0"/>
              <a:t>items</a:t>
            </a:r>
            <a:r>
              <a:rPr lang="en-US" dirty="0" smtClean="0"/>
              <a:t>.”</a:t>
            </a:r>
            <a:endParaRPr lang="en-US" dirty="0" smtClean="0"/>
          </a:p>
          <a:p>
            <a:pPr marL="0" lvl="0" indent="0">
              <a:buNone/>
            </a:pPr>
            <a:r>
              <a:rPr lang="en-US" sz="1200" dirty="0" smtClean="0">
                <a:solidFill>
                  <a:prstClr val="black"/>
                </a:solidFill>
                <a:latin typeface="Calibri"/>
                <a:cs typeface="Arial"/>
              </a:rPr>
              <a:t> </a:t>
            </a:r>
          </a:p>
          <a:p>
            <a:pPr marL="0" lvl="0" indent="0">
              <a:buNone/>
            </a:pPr>
            <a:r>
              <a:rPr lang="en-US" sz="1400" dirty="0" smtClean="0">
                <a:solidFill>
                  <a:prstClr val="black"/>
                </a:solidFill>
                <a:cs typeface="Arial"/>
              </a:rPr>
              <a:t>Peter </a:t>
            </a:r>
            <a:r>
              <a:rPr lang="en-US" sz="1400" spc="-5" dirty="0" err="1" smtClean="0">
                <a:solidFill>
                  <a:prstClr val="black"/>
                </a:solidFill>
                <a:cs typeface="Arial"/>
              </a:rPr>
              <a:t>LoIacono</a:t>
            </a:r>
            <a:r>
              <a:rPr lang="en-US" sz="1400" spc="-5" dirty="0" smtClean="0">
                <a:solidFill>
                  <a:prstClr val="black"/>
                </a:solidFill>
                <a:cs typeface="Arial"/>
              </a:rPr>
              <a:t>, MA, LADC, </a:t>
            </a:r>
            <a:r>
              <a:rPr lang="en-US" sz="1400" dirty="0" smtClean="0">
                <a:solidFill>
                  <a:prstClr val="black"/>
                </a:solidFill>
                <a:cs typeface="Arial"/>
              </a:rPr>
              <a:t>the </a:t>
            </a:r>
            <a:r>
              <a:rPr lang="en-US" sz="1400" spc="-5" dirty="0" smtClean="0">
                <a:solidFill>
                  <a:prstClr val="black"/>
                </a:solidFill>
                <a:cs typeface="Arial"/>
              </a:rPr>
              <a:t>New England Addiction Technology </a:t>
            </a:r>
            <a:r>
              <a:rPr lang="en-US" sz="1400" dirty="0" smtClean="0">
                <a:solidFill>
                  <a:prstClr val="black"/>
                </a:solidFill>
                <a:cs typeface="Arial"/>
              </a:rPr>
              <a:t>Transfer </a:t>
            </a:r>
            <a:r>
              <a:rPr lang="en-US" sz="1400" spc="-5" dirty="0" smtClean="0">
                <a:solidFill>
                  <a:prstClr val="black"/>
                </a:solidFill>
                <a:cs typeface="Arial"/>
              </a:rPr>
              <a:t>Center</a:t>
            </a:r>
            <a:endParaRPr lang="en-US" sz="1400" dirty="0">
              <a:solidFill>
                <a:prstClr val="black"/>
              </a:solidFill>
            </a:endParaRPr>
          </a:p>
        </p:txBody>
      </p:sp>
      <p:pic>
        <p:nvPicPr>
          <p:cNvPr id="4" name="Picture 3"/>
          <p:cNvPicPr>
            <a:picLocks noChangeAspect="1"/>
          </p:cNvPicPr>
          <p:nvPr/>
        </p:nvPicPr>
        <p:blipFill>
          <a:blip r:embed="rId2"/>
          <a:stretch>
            <a:fillRect/>
          </a:stretch>
        </p:blipFill>
        <p:spPr>
          <a:xfrm>
            <a:off x="7467600" y="5943600"/>
            <a:ext cx="1066892" cy="786452"/>
          </a:xfrm>
          <a:prstGeom prst="rect">
            <a:avLst/>
          </a:prstGeom>
        </p:spPr>
      </p:pic>
      <p:pic>
        <p:nvPicPr>
          <p:cNvPr id="5" name="Picture 4"/>
          <p:cNvPicPr>
            <a:picLocks noChangeAspect="1"/>
          </p:cNvPicPr>
          <p:nvPr/>
        </p:nvPicPr>
        <p:blipFill>
          <a:blip r:embed="rId3"/>
          <a:stretch>
            <a:fillRect/>
          </a:stretch>
        </p:blipFill>
        <p:spPr>
          <a:xfrm>
            <a:off x="432311" y="6344430"/>
            <a:ext cx="6882981" cy="365792"/>
          </a:xfrm>
          <a:prstGeom prst="rect">
            <a:avLst/>
          </a:prstGeom>
        </p:spPr>
      </p:pic>
    </p:spTree>
    <p:extLst>
      <p:ext uri="{BB962C8B-B14F-4D97-AF65-F5344CB8AC3E}">
        <p14:creationId xmlns:p14="http://schemas.microsoft.com/office/powerpoint/2010/main" val="1478904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92" y="2667000"/>
            <a:ext cx="8305800" cy="1143000"/>
          </a:xfrm>
        </p:spPr>
        <p:txBody>
          <a:bodyPr/>
          <a:lstStyle/>
          <a:p>
            <a:pPr algn="ctr"/>
            <a:r>
              <a:rPr lang="en-US" sz="3600" b="1" i="1" dirty="0" smtClean="0">
                <a:latin typeface="Cambria" panose="02040503050406030204" pitchFamily="18" charset="0"/>
                <a:ea typeface="Cambria" panose="02040503050406030204" pitchFamily="18" charset="0"/>
              </a:rPr>
              <a:t>COLLABORATIVE PERSON  CENTERED TESTING</a:t>
            </a:r>
            <a:endParaRPr lang="en-US" b="1" i="1" dirty="0">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a:blip r:embed="rId2"/>
          <a:stretch>
            <a:fillRect/>
          </a:stretch>
        </p:blipFill>
        <p:spPr>
          <a:xfrm>
            <a:off x="7467600" y="5943600"/>
            <a:ext cx="1066892" cy="786452"/>
          </a:xfrm>
          <a:prstGeom prst="rect">
            <a:avLst/>
          </a:prstGeom>
        </p:spPr>
      </p:pic>
    </p:spTree>
    <p:extLst>
      <p:ext uri="{BB962C8B-B14F-4D97-AF65-F5344CB8AC3E}">
        <p14:creationId xmlns:p14="http://schemas.microsoft.com/office/powerpoint/2010/main" val="27295197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590550"/>
          </a:xfrm>
        </p:spPr>
        <p:txBody>
          <a:bodyPr/>
          <a:lstStyle/>
          <a:p>
            <a:r>
              <a:rPr lang="en-US" sz="3600" b="1" i="1" dirty="0">
                <a:solidFill>
                  <a:srgbClr val="04617B"/>
                </a:solidFill>
                <a:latin typeface="Cambria" panose="02040503050406030204" pitchFamily="18" charset="0"/>
                <a:ea typeface="Cambria" panose="02040503050406030204" pitchFamily="18" charset="0"/>
              </a:rPr>
              <a:t>“SUPERVISED” SPECIMEN</a:t>
            </a:r>
            <a:endParaRPr lang="en-US" dirty="0"/>
          </a:p>
        </p:txBody>
      </p:sp>
      <p:sp>
        <p:nvSpPr>
          <p:cNvPr id="3" name="Content Placeholder 2"/>
          <p:cNvSpPr>
            <a:spLocks noGrp="1"/>
          </p:cNvSpPr>
          <p:nvPr>
            <p:ph idx="1"/>
          </p:nvPr>
        </p:nvSpPr>
        <p:spPr>
          <a:xfrm>
            <a:off x="381000" y="1295400"/>
            <a:ext cx="8229600" cy="5029200"/>
          </a:xfrm>
        </p:spPr>
        <p:txBody>
          <a:bodyPr/>
          <a:lstStyle/>
          <a:p>
            <a:r>
              <a:rPr lang="en-US" dirty="0" smtClean="0"/>
              <a:t>“If  </a:t>
            </a:r>
            <a:r>
              <a:rPr lang="en-US" dirty="0"/>
              <a:t>an item is found that could be used to adulterate a specimen document what item </a:t>
            </a:r>
            <a:r>
              <a:rPr lang="en-US" dirty="0" smtClean="0"/>
              <a:t>was found.</a:t>
            </a:r>
          </a:p>
          <a:p>
            <a:endParaRPr lang="en-US" dirty="0"/>
          </a:p>
          <a:p>
            <a:r>
              <a:rPr lang="en-US" dirty="0"/>
              <a:t>If the client refuses to display the items in his or her pockets or leave the items outside the specimen collection space, stop the collection. </a:t>
            </a:r>
            <a:endParaRPr lang="en-US" dirty="0" smtClean="0"/>
          </a:p>
          <a:p>
            <a:endParaRPr lang="en-US" dirty="0" smtClean="0"/>
          </a:p>
          <a:p>
            <a:r>
              <a:rPr lang="en-US" dirty="0" smtClean="0"/>
              <a:t>This </a:t>
            </a:r>
            <a:r>
              <a:rPr lang="en-US" dirty="0"/>
              <a:t>is considered a refusal to test and that should be indicated in the associated note</a:t>
            </a:r>
            <a:r>
              <a:rPr lang="en-US" dirty="0" smtClean="0"/>
              <a:t>.”</a:t>
            </a:r>
            <a:endParaRPr lang="en-US" dirty="0"/>
          </a:p>
          <a:p>
            <a:pPr marL="0" indent="0">
              <a:buNone/>
            </a:pPr>
            <a:endParaRPr lang="en-US" sz="1200" dirty="0" smtClean="0">
              <a:solidFill>
                <a:prstClr val="black"/>
              </a:solidFill>
              <a:latin typeface="Arial"/>
              <a:cs typeface="Arial"/>
            </a:endParaRPr>
          </a:p>
          <a:p>
            <a:pPr marL="0" indent="0">
              <a:buNone/>
            </a:pPr>
            <a:r>
              <a:rPr lang="en-US" sz="1200" dirty="0">
                <a:solidFill>
                  <a:prstClr val="black"/>
                </a:solidFill>
                <a:latin typeface="+mj-lt"/>
                <a:cs typeface="Arial"/>
              </a:rPr>
              <a:t> </a:t>
            </a:r>
            <a:endParaRPr lang="en-US" sz="1200" dirty="0" smtClean="0">
              <a:solidFill>
                <a:prstClr val="black"/>
              </a:solidFill>
              <a:latin typeface="+mj-lt"/>
              <a:cs typeface="Arial"/>
            </a:endParaRPr>
          </a:p>
          <a:p>
            <a:pPr marL="0" indent="0">
              <a:buNone/>
            </a:pPr>
            <a:endParaRPr lang="en-US" sz="1200" dirty="0">
              <a:solidFill>
                <a:prstClr val="black"/>
              </a:solidFill>
              <a:latin typeface="+mj-lt"/>
              <a:cs typeface="Arial"/>
            </a:endParaRPr>
          </a:p>
          <a:p>
            <a:pPr marL="0" indent="0">
              <a:buNone/>
            </a:pPr>
            <a:endParaRPr lang="en-US" sz="1200" dirty="0" smtClean="0">
              <a:solidFill>
                <a:prstClr val="black"/>
              </a:solidFill>
              <a:latin typeface="+mj-lt"/>
              <a:cs typeface="Arial"/>
            </a:endParaRPr>
          </a:p>
          <a:p>
            <a:pPr marL="0" indent="0">
              <a:buNone/>
            </a:pPr>
            <a:r>
              <a:rPr lang="en-US" sz="1400" dirty="0" smtClean="0">
                <a:solidFill>
                  <a:prstClr val="black"/>
                </a:solidFill>
                <a:cs typeface="Arial"/>
              </a:rPr>
              <a:t>Peter </a:t>
            </a:r>
            <a:r>
              <a:rPr lang="en-US" sz="1400" spc="-5" dirty="0" err="1">
                <a:solidFill>
                  <a:prstClr val="black"/>
                </a:solidFill>
                <a:cs typeface="Arial"/>
              </a:rPr>
              <a:t>LoIacono</a:t>
            </a:r>
            <a:r>
              <a:rPr lang="en-US" sz="1400" spc="-5" dirty="0">
                <a:solidFill>
                  <a:prstClr val="black"/>
                </a:solidFill>
                <a:cs typeface="Arial"/>
              </a:rPr>
              <a:t>, MA, LADC, </a:t>
            </a:r>
            <a:r>
              <a:rPr lang="en-US" sz="1400" dirty="0">
                <a:solidFill>
                  <a:prstClr val="black"/>
                </a:solidFill>
                <a:cs typeface="Arial"/>
              </a:rPr>
              <a:t>the </a:t>
            </a:r>
            <a:r>
              <a:rPr lang="en-US" sz="1400" spc="-5" dirty="0">
                <a:solidFill>
                  <a:prstClr val="black"/>
                </a:solidFill>
                <a:cs typeface="Arial"/>
              </a:rPr>
              <a:t>New England Addiction Technology </a:t>
            </a:r>
            <a:r>
              <a:rPr lang="en-US" sz="1400" dirty="0">
                <a:solidFill>
                  <a:prstClr val="black"/>
                </a:solidFill>
                <a:cs typeface="Arial"/>
              </a:rPr>
              <a:t>Transfer </a:t>
            </a:r>
            <a:r>
              <a:rPr lang="en-US" sz="1400" spc="-5" dirty="0" smtClean="0">
                <a:solidFill>
                  <a:prstClr val="black"/>
                </a:solidFill>
                <a:cs typeface="Arial"/>
              </a:rPr>
              <a:t>Center</a:t>
            </a:r>
            <a:endParaRPr lang="en-US" sz="1400" dirty="0"/>
          </a:p>
        </p:txBody>
      </p:sp>
      <p:pic>
        <p:nvPicPr>
          <p:cNvPr id="4" name="Picture 3"/>
          <p:cNvPicPr>
            <a:picLocks noChangeAspect="1"/>
          </p:cNvPicPr>
          <p:nvPr/>
        </p:nvPicPr>
        <p:blipFill>
          <a:blip r:embed="rId2"/>
          <a:stretch>
            <a:fillRect/>
          </a:stretch>
        </p:blipFill>
        <p:spPr>
          <a:xfrm>
            <a:off x="7658736" y="5939493"/>
            <a:ext cx="1066892" cy="786452"/>
          </a:xfrm>
          <a:prstGeom prst="rect">
            <a:avLst/>
          </a:prstGeom>
        </p:spPr>
      </p:pic>
      <p:pic>
        <p:nvPicPr>
          <p:cNvPr id="5" name="Picture 4"/>
          <p:cNvPicPr>
            <a:picLocks noChangeAspect="1"/>
          </p:cNvPicPr>
          <p:nvPr/>
        </p:nvPicPr>
        <p:blipFill>
          <a:blip r:embed="rId3"/>
          <a:stretch>
            <a:fillRect/>
          </a:stretch>
        </p:blipFill>
        <p:spPr>
          <a:xfrm>
            <a:off x="381000" y="6332719"/>
            <a:ext cx="6882981" cy="365792"/>
          </a:xfrm>
          <a:prstGeom prst="rect">
            <a:avLst/>
          </a:prstGeom>
        </p:spPr>
      </p:pic>
    </p:spTree>
    <p:extLst>
      <p:ext uri="{BB962C8B-B14F-4D97-AF65-F5344CB8AC3E}">
        <p14:creationId xmlns:p14="http://schemas.microsoft.com/office/powerpoint/2010/main" val="21351361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590550"/>
          </a:xfrm>
        </p:spPr>
        <p:txBody>
          <a:bodyPr/>
          <a:lstStyle/>
          <a:p>
            <a:r>
              <a:rPr lang="en-US" sz="3600" b="1" i="1" dirty="0" smtClean="0">
                <a:latin typeface="Cambria" panose="02040503050406030204" pitchFamily="18" charset="0"/>
                <a:ea typeface="Cambria" panose="02040503050406030204" pitchFamily="18" charset="0"/>
              </a:rPr>
              <a:t>FREQUENCY OF TESTING – One Model</a:t>
            </a:r>
            <a:endParaRPr lang="en-US" b="1" i="1"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p:txBody>
          <a:bodyPr/>
          <a:lstStyle/>
          <a:p>
            <a:endParaRPr lang="en-US" dirty="0"/>
          </a:p>
          <a:p>
            <a:endParaRPr lang="en-US" dirty="0"/>
          </a:p>
        </p:txBody>
      </p:sp>
      <p:pic>
        <p:nvPicPr>
          <p:cNvPr id="4" name="Picture 3"/>
          <p:cNvPicPr>
            <a:picLocks noChangeAspect="1"/>
          </p:cNvPicPr>
          <p:nvPr/>
        </p:nvPicPr>
        <p:blipFill>
          <a:blip r:embed="rId2"/>
          <a:stretch>
            <a:fillRect/>
          </a:stretch>
        </p:blipFill>
        <p:spPr>
          <a:xfrm>
            <a:off x="7467600" y="5943600"/>
            <a:ext cx="1066892" cy="786452"/>
          </a:xfrm>
          <a:prstGeom prst="rect">
            <a:avLst/>
          </a:prstGeom>
        </p:spPr>
      </p:pic>
      <p:sp>
        <p:nvSpPr>
          <p:cNvPr id="6" name="Content Placeholder 2"/>
          <p:cNvSpPr txBox="1">
            <a:spLocks/>
          </p:cNvSpPr>
          <p:nvPr/>
        </p:nvSpPr>
        <p:spPr bwMode="auto">
          <a:xfrm>
            <a:off x="478971" y="1815773"/>
            <a:ext cx="7812088" cy="41013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800" dirty="0" smtClean="0"/>
              <a:t>“0-30 </a:t>
            </a:r>
            <a:r>
              <a:rPr lang="en-US" sz="2800" dirty="0" smtClean="0"/>
              <a:t>days of abstinence: 1-3 times per week, with definitive testing once per week.</a:t>
            </a:r>
          </a:p>
          <a:p>
            <a:endParaRPr lang="en-US" sz="2800" dirty="0" smtClean="0"/>
          </a:p>
          <a:p>
            <a:r>
              <a:rPr lang="en-US" sz="2800" dirty="0" smtClean="0"/>
              <a:t>31-90 days of abstinence: 1-3 times per week, with definitive testing 1-3 times per month.</a:t>
            </a:r>
          </a:p>
          <a:p>
            <a:endParaRPr lang="en-US" sz="2800" dirty="0" smtClean="0"/>
          </a:p>
          <a:p>
            <a:r>
              <a:rPr lang="en-US" sz="2800" dirty="0" smtClean="0"/>
              <a:t>90+ days of abstinence: 1-3 times per month, with definitive testing 1-3 per 3- month period</a:t>
            </a:r>
            <a:r>
              <a:rPr lang="en-US" sz="2800" dirty="0" smtClean="0"/>
              <a:t>.”</a:t>
            </a:r>
            <a:endParaRPr lang="en-US" sz="2800" dirty="0" smtClean="0"/>
          </a:p>
          <a:p>
            <a:endParaRPr lang="en-US" dirty="0"/>
          </a:p>
        </p:txBody>
      </p:sp>
      <p:sp>
        <p:nvSpPr>
          <p:cNvPr id="7" name="Rectangle 6"/>
          <p:cNvSpPr/>
          <p:nvPr/>
        </p:nvSpPr>
        <p:spPr>
          <a:xfrm>
            <a:off x="952454" y="6057325"/>
            <a:ext cx="7239092" cy="261610"/>
          </a:xfrm>
          <a:prstGeom prst="rect">
            <a:avLst/>
          </a:prstGeom>
        </p:spPr>
        <p:txBody>
          <a:bodyPr wrap="square">
            <a:spAutoFit/>
          </a:bodyPr>
          <a:lstStyle/>
          <a:p>
            <a:pPr marL="12700" lvl="0" fontAlgn="auto">
              <a:spcBef>
                <a:spcPts val="0"/>
              </a:spcBef>
              <a:spcAft>
                <a:spcPts val="0"/>
              </a:spcAft>
            </a:pPr>
            <a:r>
              <a:rPr lang="en-US" sz="1100" dirty="0" smtClean="0">
                <a:solidFill>
                  <a:prstClr val="black"/>
                </a:solidFill>
                <a:latin typeface="Arial"/>
                <a:cs typeface="Arial"/>
              </a:rPr>
              <a:t>Peter </a:t>
            </a:r>
            <a:r>
              <a:rPr lang="en-US" sz="1100" spc="-5" dirty="0" err="1">
                <a:solidFill>
                  <a:prstClr val="black"/>
                </a:solidFill>
                <a:latin typeface="Arial"/>
                <a:cs typeface="Arial"/>
              </a:rPr>
              <a:t>LoIacono</a:t>
            </a:r>
            <a:r>
              <a:rPr lang="en-US" sz="1100" spc="-5" dirty="0">
                <a:solidFill>
                  <a:prstClr val="black"/>
                </a:solidFill>
                <a:latin typeface="Arial"/>
                <a:cs typeface="Arial"/>
              </a:rPr>
              <a:t>, MA, LADC, </a:t>
            </a:r>
            <a:r>
              <a:rPr lang="en-US" sz="1100" dirty="0">
                <a:solidFill>
                  <a:prstClr val="black"/>
                </a:solidFill>
                <a:latin typeface="Arial"/>
                <a:cs typeface="Arial"/>
              </a:rPr>
              <a:t>the </a:t>
            </a:r>
            <a:r>
              <a:rPr lang="en-US" sz="1100" spc="-5" dirty="0">
                <a:solidFill>
                  <a:prstClr val="black"/>
                </a:solidFill>
                <a:latin typeface="Arial"/>
                <a:cs typeface="Arial"/>
              </a:rPr>
              <a:t>New England Addiction Technology </a:t>
            </a:r>
            <a:r>
              <a:rPr lang="en-US" sz="1100" dirty="0">
                <a:solidFill>
                  <a:prstClr val="black"/>
                </a:solidFill>
                <a:latin typeface="Arial"/>
                <a:cs typeface="Arial"/>
              </a:rPr>
              <a:t>Transfer </a:t>
            </a:r>
            <a:r>
              <a:rPr lang="en-US" sz="1100" spc="-5" dirty="0">
                <a:solidFill>
                  <a:prstClr val="black"/>
                </a:solidFill>
                <a:latin typeface="Arial"/>
                <a:cs typeface="Arial"/>
              </a:rPr>
              <a:t>Center </a:t>
            </a:r>
            <a:r>
              <a:rPr lang="en-US" sz="1100" dirty="0">
                <a:solidFill>
                  <a:prstClr val="black"/>
                </a:solidFill>
                <a:latin typeface="Arial"/>
                <a:cs typeface="Arial"/>
              </a:rPr>
              <a:t>and</a:t>
            </a:r>
            <a:r>
              <a:rPr lang="en-US" sz="1100" spc="-130" dirty="0">
                <a:solidFill>
                  <a:prstClr val="black"/>
                </a:solidFill>
                <a:latin typeface="Arial"/>
                <a:cs typeface="Arial"/>
              </a:rPr>
              <a:t> </a:t>
            </a:r>
            <a:r>
              <a:rPr lang="en-US" sz="1100" spc="-5" dirty="0">
                <a:solidFill>
                  <a:prstClr val="black"/>
                </a:solidFill>
                <a:latin typeface="Arial"/>
                <a:cs typeface="Arial"/>
              </a:rPr>
              <a:t>NHADACA</a:t>
            </a:r>
            <a:endParaRPr lang="en-US" sz="1100" dirty="0">
              <a:solidFill>
                <a:prstClr val="black"/>
              </a:solidFill>
              <a:latin typeface="Arial"/>
              <a:cs typeface="Arial"/>
            </a:endParaRPr>
          </a:p>
        </p:txBody>
      </p:sp>
    </p:spTree>
    <p:extLst>
      <p:ext uri="{BB962C8B-B14F-4D97-AF65-F5344CB8AC3E}">
        <p14:creationId xmlns:p14="http://schemas.microsoft.com/office/powerpoint/2010/main" val="11354048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1"/>
            <a:ext cx="8229600" cy="590550"/>
          </a:xfrm>
        </p:spPr>
        <p:txBody>
          <a:bodyPr/>
          <a:lstStyle/>
          <a:p>
            <a:r>
              <a:rPr lang="en-US" sz="3600" b="1" i="1" dirty="0" smtClean="0">
                <a:latin typeface="Cambria" panose="02040503050406030204" pitchFamily="18" charset="0"/>
                <a:ea typeface="Cambria" panose="02040503050406030204" pitchFamily="18" charset="0"/>
              </a:rPr>
              <a:t>DRUG TESTING – POC Many Formats</a:t>
            </a:r>
            <a:endParaRPr lang="en-US" sz="3600" b="1" i="1"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942975" y="1295401"/>
            <a:ext cx="8229600" cy="2369749"/>
          </a:xfrm>
        </p:spPr>
        <p:txBody>
          <a:bodyPr/>
          <a:lstStyle/>
          <a:p>
            <a:r>
              <a:rPr lang="en-US" dirty="0" smtClean="0"/>
              <a:t>Format Requirements/Limits vs. Treatment Design</a:t>
            </a:r>
            <a:endParaRPr lang="en-US" dirty="0"/>
          </a:p>
        </p:txBody>
      </p:sp>
      <p:pic>
        <p:nvPicPr>
          <p:cNvPr id="4" name="Picture 3"/>
          <p:cNvPicPr>
            <a:picLocks noChangeAspect="1"/>
          </p:cNvPicPr>
          <p:nvPr/>
        </p:nvPicPr>
        <p:blipFill>
          <a:blip r:embed="rId2"/>
          <a:stretch>
            <a:fillRect/>
          </a:stretch>
        </p:blipFill>
        <p:spPr>
          <a:xfrm>
            <a:off x="7467600" y="5943600"/>
            <a:ext cx="1066892" cy="786452"/>
          </a:xfrm>
          <a:prstGeom prst="rect">
            <a:avLst/>
          </a:prstGeom>
        </p:spPr>
      </p:pic>
      <p:pic>
        <p:nvPicPr>
          <p:cNvPr id="2050" name="Picture 2" descr="https://premierbiotech.com/innovation/wp-content/uploads/2019/10/Premier-Biotech-Produc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50" y="2362200"/>
            <a:ext cx="6715119" cy="2820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315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1"/>
            <a:ext cx="8229600" cy="590550"/>
          </a:xfrm>
        </p:spPr>
        <p:txBody>
          <a:bodyPr/>
          <a:lstStyle/>
          <a:p>
            <a:r>
              <a:rPr lang="en-US" sz="3600" b="1" i="1" dirty="0" smtClean="0">
                <a:latin typeface="Cambria" panose="02040503050406030204" pitchFamily="18" charset="0"/>
                <a:ea typeface="Cambria" panose="02040503050406030204" pitchFamily="18" charset="0"/>
              </a:rPr>
              <a:t>DRUG TESTING – POC Oral Cups</a:t>
            </a:r>
            <a:endParaRPr lang="en-US" sz="3600" b="1" i="1"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450980" y="1524000"/>
            <a:ext cx="8229600" cy="4648201"/>
          </a:xfrm>
        </p:spPr>
        <p:txBody>
          <a:bodyPr/>
          <a:lstStyle/>
          <a:p>
            <a:r>
              <a:rPr lang="en-US" dirty="0" smtClean="0"/>
              <a:t>Oral vs urine specimen (still required CLIA waiver)</a:t>
            </a:r>
          </a:p>
          <a:p>
            <a:pPr lvl="1"/>
            <a:r>
              <a:rPr lang="en-US" dirty="0" smtClean="0"/>
              <a:t>+Fully observed more easily</a:t>
            </a:r>
          </a:p>
          <a:p>
            <a:pPr lvl="1"/>
            <a:r>
              <a:rPr lang="en-US" dirty="0" smtClean="0"/>
              <a:t>+Easier field application</a:t>
            </a:r>
          </a:p>
          <a:p>
            <a:pPr lvl="1"/>
            <a:r>
              <a:rPr lang="en-US" dirty="0" smtClean="0"/>
              <a:t>+Less susceptible to adulteration</a:t>
            </a:r>
          </a:p>
          <a:p>
            <a:pPr lvl="1"/>
            <a:r>
              <a:rPr lang="en-US" dirty="0" smtClean="0"/>
              <a:t>+Less “invasive”</a:t>
            </a:r>
          </a:p>
          <a:p>
            <a:pPr marL="393700" lvl="1" indent="0">
              <a:buNone/>
            </a:pPr>
            <a:endParaRPr lang="en-US" dirty="0" smtClean="0"/>
          </a:p>
          <a:p>
            <a:pPr lvl="1"/>
            <a:r>
              <a:rPr lang="en-US" dirty="0" smtClean="0"/>
              <a:t>-Shorter detection window – 1-2 days vs. 1-4 days </a:t>
            </a:r>
          </a:p>
          <a:p>
            <a:pPr lvl="1"/>
            <a:r>
              <a:rPr lang="en-US" dirty="0" smtClean="0"/>
              <a:t>- Fewer drugs on single panel</a:t>
            </a:r>
          </a:p>
          <a:p>
            <a:pPr lvl="1"/>
            <a:r>
              <a:rPr lang="en-US" dirty="0" smtClean="0"/>
              <a:t>- Requires 2</a:t>
            </a:r>
            <a:r>
              <a:rPr lang="en-US" baseline="30000" dirty="0" smtClean="0"/>
              <a:t>nd</a:t>
            </a:r>
            <a:r>
              <a:rPr lang="en-US" dirty="0" smtClean="0"/>
              <a:t> sample for most labs </a:t>
            </a:r>
          </a:p>
          <a:p>
            <a:pPr lvl="1"/>
            <a:r>
              <a:rPr lang="en-US" dirty="0" smtClean="0"/>
              <a:t>- Not good for THC</a:t>
            </a:r>
            <a:endParaRPr lang="en-US" dirty="0"/>
          </a:p>
        </p:txBody>
      </p:sp>
      <p:pic>
        <p:nvPicPr>
          <p:cNvPr id="4" name="Picture 3"/>
          <p:cNvPicPr>
            <a:picLocks noChangeAspect="1"/>
          </p:cNvPicPr>
          <p:nvPr/>
        </p:nvPicPr>
        <p:blipFill>
          <a:blip r:embed="rId2"/>
          <a:stretch>
            <a:fillRect/>
          </a:stretch>
        </p:blipFill>
        <p:spPr>
          <a:xfrm>
            <a:off x="7467600" y="5943600"/>
            <a:ext cx="1066892" cy="786452"/>
          </a:xfrm>
          <a:prstGeom prst="rect">
            <a:avLst/>
          </a:prstGeom>
        </p:spPr>
      </p:pic>
    </p:spTree>
    <p:extLst>
      <p:ext uri="{BB962C8B-B14F-4D97-AF65-F5344CB8AC3E}">
        <p14:creationId xmlns:p14="http://schemas.microsoft.com/office/powerpoint/2010/main" val="2312259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1"/>
            <a:ext cx="8229600" cy="590550"/>
          </a:xfrm>
        </p:spPr>
        <p:txBody>
          <a:bodyPr/>
          <a:lstStyle/>
          <a:p>
            <a:r>
              <a:rPr lang="en-US" sz="3600" b="1" i="1" dirty="0" smtClean="0">
                <a:latin typeface="Cambria" panose="02040503050406030204" pitchFamily="18" charset="0"/>
                <a:ea typeface="Cambria" panose="02040503050406030204" pitchFamily="18" charset="0"/>
              </a:rPr>
              <a:t>DRUG TESTING – POC Oral Cups</a:t>
            </a:r>
            <a:endParaRPr lang="en-US" sz="3600" b="1" i="1" dirty="0">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a:blip r:embed="rId2"/>
          <a:stretch>
            <a:fillRect/>
          </a:stretch>
        </p:blipFill>
        <p:spPr>
          <a:xfrm>
            <a:off x="7467600" y="5943600"/>
            <a:ext cx="1066892" cy="786452"/>
          </a:xfrm>
          <a:prstGeom prst="rect">
            <a:avLst/>
          </a:prstGeom>
        </p:spPr>
      </p:pic>
      <p:pic>
        <p:nvPicPr>
          <p:cNvPr id="1028" name="Picture 4" descr="https://premierbiotech.com/innovation/wp-content/uploads/2018/09/8-Panel-OralTox-FDA-510k-Cleared-oral-Fluid-Device.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09800" y="1600200"/>
            <a:ext cx="39243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5879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1"/>
            <a:ext cx="8229600" cy="514350"/>
          </a:xfrm>
        </p:spPr>
        <p:txBody>
          <a:bodyPr/>
          <a:lstStyle/>
          <a:p>
            <a:r>
              <a:rPr lang="en-US" sz="3600" b="1" i="1" dirty="0" smtClean="0">
                <a:latin typeface="Cambria" panose="02040503050406030204" pitchFamily="18" charset="0"/>
                <a:ea typeface="Cambria" panose="02040503050406030204" pitchFamily="18" charset="0"/>
              </a:rPr>
              <a:t>ALCOHOL TESTING OPTION - Breath</a:t>
            </a:r>
            <a:endParaRPr lang="en-US" sz="3600" b="1" i="1"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457200" y="1143000"/>
            <a:ext cx="8229600" cy="5105400"/>
          </a:xfrm>
        </p:spPr>
        <p:txBody>
          <a:bodyPr/>
          <a:lstStyle/>
          <a:p>
            <a:r>
              <a:rPr lang="en-US" dirty="0" smtClean="0"/>
              <a:t>Most widely used</a:t>
            </a:r>
          </a:p>
          <a:p>
            <a:endParaRPr lang="en-US" dirty="0" smtClean="0"/>
          </a:p>
          <a:p>
            <a:r>
              <a:rPr lang="en-US" dirty="0" smtClean="0"/>
              <a:t>No CLIA waiver required</a:t>
            </a:r>
          </a:p>
          <a:p>
            <a:endParaRPr lang="en-US" dirty="0" smtClean="0"/>
          </a:p>
          <a:p>
            <a:r>
              <a:rPr lang="en-US" dirty="0" smtClean="0"/>
              <a:t>Detection window shorter than urine – hours vs </a:t>
            </a:r>
            <a:r>
              <a:rPr lang="en-US" dirty="0" smtClean="0"/>
              <a:t>days</a:t>
            </a:r>
            <a:endParaRPr lang="en-US" dirty="0" smtClean="0"/>
          </a:p>
          <a:p>
            <a:pPr marL="0" indent="0">
              <a:buNone/>
            </a:pPr>
            <a:endParaRPr lang="en-US" dirty="0" smtClean="0"/>
          </a:p>
          <a:p>
            <a:r>
              <a:rPr lang="en-US" dirty="0" smtClean="0"/>
              <a:t>Periodic </a:t>
            </a:r>
            <a:r>
              <a:rPr lang="en-US" dirty="0" smtClean="0"/>
              <a:t>calibration </a:t>
            </a:r>
            <a:r>
              <a:rPr lang="en-US" dirty="0" smtClean="0"/>
              <a:t>required with some models</a:t>
            </a:r>
          </a:p>
          <a:p>
            <a:endParaRPr lang="en-US" dirty="0" smtClean="0"/>
          </a:p>
          <a:p>
            <a:r>
              <a:rPr lang="en-US" dirty="0" smtClean="0"/>
              <a:t>False +   e.g. alcohol mouthwash</a:t>
            </a:r>
          </a:p>
          <a:p>
            <a:endParaRPr lang="en-US" dirty="0" smtClean="0"/>
          </a:p>
          <a:p>
            <a:r>
              <a:rPr lang="en-US" dirty="0" smtClean="0"/>
              <a:t>Washout/wait period</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7467600" y="5943600"/>
            <a:ext cx="1066892" cy="786452"/>
          </a:xfrm>
          <a:prstGeom prst="rect">
            <a:avLst/>
          </a:prstGeom>
        </p:spPr>
      </p:pic>
    </p:spTree>
    <p:extLst>
      <p:ext uri="{BB962C8B-B14F-4D97-AF65-F5344CB8AC3E}">
        <p14:creationId xmlns:p14="http://schemas.microsoft.com/office/powerpoint/2010/main" val="38053493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1"/>
            <a:ext cx="8229600" cy="590550"/>
          </a:xfrm>
        </p:spPr>
        <p:txBody>
          <a:bodyPr/>
          <a:lstStyle/>
          <a:p>
            <a:r>
              <a:rPr lang="en-US" sz="3600" b="1" i="1" dirty="0" smtClean="0">
                <a:latin typeface="Cambria" panose="02040503050406030204" pitchFamily="18" charset="0"/>
                <a:ea typeface="Cambria" panose="02040503050406030204" pitchFamily="18" charset="0"/>
              </a:rPr>
              <a:t>ALCOHOL TESTING OPTION - Breath</a:t>
            </a:r>
            <a:endParaRPr lang="en-US" sz="3600" b="1" i="1" dirty="0">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a:blip r:embed="rId2"/>
          <a:stretch>
            <a:fillRect/>
          </a:stretch>
        </p:blipFill>
        <p:spPr>
          <a:xfrm>
            <a:off x="7467600" y="5943600"/>
            <a:ext cx="1066892" cy="786452"/>
          </a:xfrm>
          <a:prstGeom prst="rect">
            <a:avLst/>
          </a:prstGeom>
        </p:spPr>
      </p:pic>
      <p:pic>
        <p:nvPicPr>
          <p:cNvPr id="3074" name="Picture 2" descr="AlcoMate Premium Kit Product Box"/>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28862" y="2305050"/>
            <a:ext cx="44862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1103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1"/>
            <a:ext cx="8229600" cy="590550"/>
          </a:xfrm>
        </p:spPr>
        <p:txBody>
          <a:bodyPr/>
          <a:lstStyle/>
          <a:p>
            <a:r>
              <a:rPr lang="en-US" sz="3600" b="1" i="1" dirty="0" smtClean="0">
                <a:latin typeface="Cambria" panose="02040503050406030204" pitchFamily="18" charset="0"/>
                <a:ea typeface="Cambria" panose="02040503050406030204" pitchFamily="18" charset="0"/>
              </a:rPr>
              <a:t>ALCOHOL TESTING OPTION - Urine</a:t>
            </a:r>
            <a:endParaRPr lang="en-US" sz="3600" b="1" i="1"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457200" y="1600201"/>
            <a:ext cx="8229600" cy="4267200"/>
          </a:xfrm>
        </p:spPr>
        <p:txBody>
          <a:bodyPr/>
          <a:lstStyle/>
          <a:p>
            <a:r>
              <a:rPr lang="en-US" dirty="0" smtClean="0"/>
              <a:t>POC </a:t>
            </a:r>
          </a:p>
          <a:p>
            <a:pPr lvl="1"/>
            <a:r>
              <a:rPr lang="en-US" dirty="0" smtClean="0"/>
              <a:t>CLIA </a:t>
            </a:r>
            <a:r>
              <a:rPr lang="en-US" dirty="0"/>
              <a:t>W</a:t>
            </a:r>
            <a:r>
              <a:rPr lang="en-US" dirty="0" smtClean="0"/>
              <a:t>aiver Required</a:t>
            </a:r>
          </a:p>
          <a:p>
            <a:pPr lvl="1"/>
            <a:r>
              <a:rPr lang="en-US" dirty="0" smtClean="0"/>
              <a:t>Detection window</a:t>
            </a:r>
            <a:r>
              <a:rPr lang="en-US" dirty="0" smtClean="0">
                <a:solidFill>
                  <a:srgbClr val="FF0000"/>
                </a:solidFill>
              </a:rPr>
              <a:t> </a:t>
            </a:r>
            <a:r>
              <a:rPr lang="en-US" dirty="0" smtClean="0"/>
              <a:t>– </a:t>
            </a:r>
            <a:r>
              <a:rPr lang="en-US" dirty="0" smtClean="0"/>
              <a:t>3 </a:t>
            </a:r>
            <a:r>
              <a:rPr lang="en-US" dirty="0" smtClean="0"/>
              <a:t>days</a:t>
            </a:r>
          </a:p>
          <a:p>
            <a:pPr lvl="1"/>
            <a:r>
              <a:rPr lang="en-US" dirty="0" smtClean="0"/>
              <a:t>Based on metabolized components </a:t>
            </a:r>
            <a:r>
              <a:rPr lang="en-US" dirty="0" err="1" smtClean="0"/>
              <a:t>EtG</a:t>
            </a:r>
            <a:endParaRPr lang="en-US" dirty="0" smtClean="0"/>
          </a:p>
          <a:p>
            <a:pPr marL="393700" lvl="1" indent="0">
              <a:buNone/>
            </a:pPr>
            <a:endParaRPr lang="en-US" dirty="0" smtClean="0"/>
          </a:p>
          <a:p>
            <a:r>
              <a:rPr lang="en-US" dirty="0" smtClean="0"/>
              <a:t>Lab</a:t>
            </a:r>
          </a:p>
          <a:p>
            <a:pPr lvl="1"/>
            <a:r>
              <a:rPr lang="en-US" dirty="0" smtClean="0"/>
              <a:t>Detection</a:t>
            </a:r>
            <a:r>
              <a:rPr lang="en-US" dirty="0" smtClean="0"/>
              <a:t> window based on threshold (e.g. 100ng heavy drinking </a:t>
            </a:r>
            <a:r>
              <a:rPr lang="en-US" dirty="0" smtClean="0">
                <a:sym typeface="Wingdings" panose="05000000000000000000" pitchFamily="2" charset="2"/>
              </a:rPr>
              <a:t> </a:t>
            </a:r>
            <a:r>
              <a:rPr lang="en-US" dirty="0" smtClean="0"/>
              <a:t>5 days; 500ng heavy drinking </a:t>
            </a:r>
            <a:r>
              <a:rPr lang="en-US" dirty="0" smtClean="0">
                <a:sym typeface="Wingdings" panose="05000000000000000000" pitchFamily="2" charset="2"/>
              </a:rPr>
              <a:t> </a:t>
            </a:r>
            <a:r>
              <a:rPr lang="en-US" dirty="0" smtClean="0"/>
              <a:t>1 day)</a:t>
            </a:r>
            <a:endParaRPr lang="en-US" dirty="0" smtClean="0"/>
          </a:p>
          <a:p>
            <a:pPr lvl="1"/>
            <a:r>
              <a:rPr lang="en-US" dirty="0" smtClean="0"/>
              <a:t>Based on same component</a:t>
            </a:r>
          </a:p>
          <a:p>
            <a:pPr marL="393700" lvl="1" indent="0">
              <a:buNone/>
            </a:pPr>
            <a:endParaRPr lang="en-US" dirty="0" smtClean="0"/>
          </a:p>
        </p:txBody>
      </p:sp>
      <p:pic>
        <p:nvPicPr>
          <p:cNvPr id="4" name="Picture 3"/>
          <p:cNvPicPr>
            <a:picLocks noChangeAspect="1"/>
          </p:cNvPicPr>
          <p:nvPr/>
        </p:nvPicPr>
        <p:blipFill>
          <a:blip r:embed="rId2"/>
          <a:stretch>
            <a:fillRect/>
          </a:stretch>
        </p:blipFill>
        <p:spPr>
          <a:xfrm>
            <a:off x="7467600" y="5943600"/>
            <a:ext cx="1066892" cy="786452"/>
          </a:xfrm>
          <a:prstGeom prst="rect">
            <a:avLst/>
          </a:prstGeom>
        </p:spPr>
      </p:pic>
    </p:spTree>
    <p:extLst>
      <p:ext uri="{BB962C8B-B14F-4D97-AF65-F5344CB8AC3E}">
        <p14:creationId xmlns:p14="http://schemas.microsoft.com/office/powerpoint/2010/main" val="5914766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1"/>
            <a:ext cx="8229600" cy="590550"/>
          </a:xfrm>
        </p:spPr>
        <p:txBody>
          <a:bodyPr/>
          <a:lstStyle/>
          <a:p>
            <a:r>
              <a:rPr lang="en-US" sz="3600" b="1" i="1" dirty="0" smtClean="0">
                <a:latin typeface="Cambria" panose="02040503050406030204" pitchFamily="18" charset="0"/>
                <a:ea typeface="Cambria" panose="02040503050406030204" pitchFamily="18" charset="0"/>
              </a:rPr>
              <a:t>ALCOHOL TESTING OPTION - Urine</a:t>
            </a:r>
            <a:endParaRPr lang="en-US" sz="3600" b="1" i="1"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457200" y="1600200"/>
            <a:ext cx="8229600" cy="5129851"/>
          </a:xfrm>
        </p:spPr>
        <p:txBody>
          <a:bodyPr/>
          <a:lstStyle/>
          <a:p>
            <a:pPr marL="0" indent="0">
              <a:buNone/>
            </a:pPr>
            <a:r>
              <a:rPr lang="en-US" sz="2400" dirty="0" smtClean="0">
                <a:solidFill>
                  <a:srgbClr val="000000"/>
                </a:solidFill>
                <a:latin typeface="Times New Roman" panose="02020603050405020304" pitchFamily="18" charset="0"/>
              </a:rPr>
              <a:t>“The </a:t>
            </a:r>
            <a:r>
              <a:rPr lang="en-US" sz="2400" dirty="0">
                <a:solidFill>
                  <a:srgbClr val="000000"/>
                </a:solidFill>
                <a:latin typeface="Times New Roman" panose="02020603050405020304" pitchFamily="18" charset="0"/>
              </a:rPr>
              <a:t>100 ng/mL cutoff detected &gt;76% of light drinking for two days, and 66% at five days. The 100 ng/mL cutoff detected 84% (1 day) to 79% (5 days) of heavy drinking. The 200 ng/mL cutoff detected &gt;55% of light drinking across five days and &gt;66% of heavy drinking across five days. A 500 ng/mL cutoff identified 68% of light drinking and 78% of heavy drinking for one day, with detection of light (2–5 days &lt;58%) and heavy drinking (2–5 days &lt;71%) decreasing thereafter. Relative to 100 ng/mL, the 200 ng/mL and 500 ng/mL cutoffs were less likely to result in false </a:t>
            </a:r>
            <a:r>
              <a:rPr lang="en-US" sz="2400" dirty="0" smtClean="0">
                <a:solidFill>
                  <a:srgbClr val="000000"/>
                </a:solidFill>
                <a:latin typeface="Times New Roman" panose="02020603050405020304" pitchFamily="18" charset="0"/>
              </a:rPr>
              <a:t>positives.”</a:t>
            </a:r>
          </a:p>
          <a:p>
            <a:pPr marL="0" indent="0">
              <a:buNone/>
            </a:pPr>
            <a:endParaRPr lang="en-US" sz="2400" dirty="0">
              <a:solidFill>
                <a:srgbClr val="000000"/>
              </a:solidFill>
              <a:latin typeface="Times New Roman" panose="02020603050405020304" pitchFamily="18" charset="0"/>
            </a:endParaRPr>
          </a:p>
          <a:p>
            <a:pPr marL="0" indent="0">
              <a:buNone/>
            </a:pPr>
            <a:endParaRPr lang="en-US" sz="2400" dirty="0" smtClean="0">
              <a:solidFill>
                <a:srgbClr val="000000"/>
              </a:solidFill>
              <a:latin typeface="Times New Roman" panose="02020603050405020304" pitchFamily="18" charset="0"/>
            </a:endParaRPr>
          </a:p>
          <a:p>
            <a:pPr marL="0" indent="0">
              <a:buNone/>
            </a:pPr>
            <a:r>
              <a:rPr lang="da-DK" sz="2000" i="1" dirty="0">
                <a:solidFill>
                  <a:srgbClr val="000000"/>
                </a:solidFill>
                <a:latin typeface="Times New Roman" panose="02020603050405020304" pitchFamily="18" charset="0"/>
              </a:rPr>
              <a:t>Drug Alcohol Depend</a:t>
            </a:r>
            <a:r>
              <a:rPr lang="da-DK" sz="2000" dirty="0">
                <a:solidFill>
                  <a:srgbClr val="000000"/>
                </a:solidFill>
                <a:latin typeface="Times New Roman" panose="02020603050405020304" pitchFamily="18" charset="0"/>
              </a:rPr>
              <a:t>. 2015 December 1; 157: 184–187</a:t>
            </a:r>
            <a:r>
              <a:rPr lang="da-DK" sz="2400" dirty="0">
                <a:solidFill>
                  <a:srgbClr val="000000"/>
                </a:solidFill>
                <a:latin typeface="Times New Roman" panose="02020603050405020304" pitchFamily="18" charset="0"/>
              </a:rPr>
              <a:t>. </a:t>
            </a:r>
            <a:endParaRPr lang="en-US" sz="2400" dirty="0" smtClean="0"/>
          </a:p>
        </p:txBody>
      </p:sp>
      <p:pic>
        <p:nvPicPr>
          <p:cNvPr id="4" name="Picture 3"/>
          <p:cNvPicPr>
            <a:picLocks noChangeAspect="1"/>
          </p:cNvPicPr>
          <p:nvPr/>
        </p:nvPicPr>
        <p:blipFill>
          <a:blip r:embed="rId2"/>
          <a:stretch>
            <a:fillRect/>
          </a:stretch>
        </p:blipFill>
        <p:spPr>
          <a:xfrm>
            <a:off x="7315200" y="5867400"/>
            <a:ext cx="1066892" cy="786452"/>
          </a:xfrm>
          <a:prstGeom prst="rect">
            <a:avLst/>
          </a:prstGeom>
        </p:spPr>
      </p:pic>
    </p:spTree>
    <p:extLst>
      <p:ext uri="{BB962C8B-B14F-4D97-AF65-F5344CB8AC3E}">
        <p14:creationId xmlns:p14="http://schemas.microsoft.com/office/powerpoint/2010/main" val="33591302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1"/>
            <a:ext cx="8229600" cy="590550"/>
          </a:xfrm>
        </p:spPr>
        <p:txBody>
          <a:bodyPr/>
          <a:lstStyle/>
          <a:p>
            <a:r>
              <a:rPr lang="en-US" sz="3600" b="1" i="1" dirty="0" smtClean="0">
                <a:latin typeface="Cambria" panose="02040503050406030204" pitchFamily="18" charset="0"/>
                <a:ea typeface="Cambria" panose="02040503050406030204" pitchFamily="18" charset="0"/>
              </a:rPr>
              <a:t>ALCOHOL TESTING OPTION - Saliva</a:t>
            </a:r>
            <a:endParaRPr lang="en-US" sz="3600" b="1" i="1"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457200" y="1600201"/>
            <a:ext cx="8229600" cy="4267200"/>
          </a:xfrm>
        </p:spPr>
        <p:txBody>
          <a:bodyPr/>
          <a:lstStyle/>
          <a:p>
            <a:r>
              <a:rPr lang="en-US" dirty="0" smtClean="0"/>
              <a:t>Requires CLIA waiver</a:t>
            </a:r>
          </a:p>
          <a:p>
            <a:r>
              <a:rPr lang="en-US" dirty="0" smtClean="0"/>
              <a:t>Saliva vs Urine --</a:t>
            </a:r>
            <a:r>
              <a:rPr lang="en-US" dirty="0" smtClean="0"/>
              <a:t> </a:t>
            </a:r>
            <a:r>
              <a:rPr lang="en-US" dirty="0" smtClean="0"/>
              <a:t>benefits similar to </a:t>
            </a:r>
            <a:r>
              <a:rPr lang="en-US" dirty="0" smtClean="0"/>
              <a:t>saliva drug </a:t>
            </a:r>
            <a:r>
              <a:rPr lang="en-US" dirty="0" smtClean="0"/>
              <a:t>POC tests</a:t>
            </a:r>
          </a:p>
          <a:p>
            <a:r>
              <a:rPr lang="en-US" dirty="0" smtClean="0"/>
              <a:t>Direct test target ethyl alcohol</a:t>
            </a:r>
          </a:p>
          <a:p>
            <a:r>
              <a:rPr lang="en-US" dirty="0" smtClean="0"/>
              <a:t>Detection window – shorter than urine – like breath</a:t>
            </a:r>
          </a:p>
          <a:p>
            <a:r>
              <a:rPr lang="en-US" dirty="0" smtClean="0"/>
              <a:t>Washout/wait period prior to test</a:t>
            </a:r>
          </a:p>
          <a:p>
            <a:r>
              <a:rPr lang="en-US" dirty="0" smtClean="0"/>
              <a:t>Interferences e.g.</a:t>
            </a:r>
            <a:endParaRPr lang="en-US" b="1" dirty="0"/>
          </a:p>
          <a:p>
            <a:pPr lvl="1"/>
            <a:r>
              <a:rPr lang="en-US" dirty="0"/>
              <a:t>1-butanol (butyl alcohol</a:t>
            </a:r>
            <a:r>
              <a:rPr lang="en-US" dirty="0" smtClean="0"/>
              <a:t>); 2-butanol; methanol </a:t>
            </a:r>
            <a:r>
              <a:rPr lang="en-US" dirty="0"/>
              <a:t>(methyl alcohol</a:t>
            </a:r>
            <a:r>
              <a:rPr lang="en-US" dirty="0" smtClean="0"/>
              <a:t>); acetone; glycerol; </a:t>
            </a:r>
            <a:r>
              <a:rPr lang="en-US" dirty="0"/>
              <a:t>isopropanol</a:t>
            </a:r>
          </a:p>
          <a:p>
            <a:pPr marL="0" indent="0">
              <a:buNone/>
            </a:pPr>
            <a:r>
              <a:rPr lang="en-US" dirty="0"/>
              <a:t/>
            </a:r>
            <a:br>
              <a:rPr lang="en-US" dirty="0"/>
            </a:br>
            <a:endParaRPr lang="en-US" dirty="0">
              <a:solidFill>
                <a:srgbClr val="FF0000"/>
              </a:solidFill>
            </a:endParaRPr>
          </a:p>
        </p:txBody>
      </p:sp>
      <p:pic>
        <p:nvPicPr>
          <p:cNvPr id="4" name="Picture 3"/>
          <p:cNvPicPr>
            <a:picLocks noChangeAspect="1"/>
          </p:cNvPicPr>
          <p:nvPr/>
        </p:nvPicPr>
        <p:blipFill>
          <a:blip r:embed="rId2"/>
          <a:stretch>
            <a:fillRect/>
          </a:stretch>
        </p:blipFill>
        <p:spPr>
          <a:xfrm>
            <a:off x="7467600" y="5943600"/>
            <a:ext cx="1066892" cy="786452"/>
          </a:xfrm>
          <a:prstGeom prst="rect">
            <a:avLst/>
          </a:prstGeom>
        </p:spPr>
      </p:pic>
    </p:spTree>
    <p:extLst>
      <p:ext uri="{BB962C8B-B14F-4D97-AF65-F5344CB8AC3E}">
        <p14:creationId xmlns:p14="http://schemas.microsoft.com/office/powerpoint/2010/main" val="101063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048" y="914400"/>
            <a:ext cx="8229600" cy="533400"/>
          </a:xfrm>
        </p:spPr>
        <p:txBody>
          <a:bodyPr/>
          <a:lstStyle/>
          <a:p>
            <a:r>
              <a:rPr lang="en-US" sz="3600" b="1" i="1" dirty="0">
                <a:latin typeface="Cambria" panose="02040503050406030204" pitchFamily="18" charset="0"/>
                <a:ea typeface="Cambria" panose="02040503050406030204" pitchFamily="18" charset="0"/>
              </a:rPr>
              <a:t>SO WHY </a:t>
            </a:r>
            <a:r>
              <a:rPr lang="en-US" sz="3600" b="1" i="1" dirty="0" smtClean="0">
                <a:latin typeface="Cambria" panose="02040503050406030204" pitchFamily="18" charset="0"/>
                <a:ea typeface="Cambria" panose="02040503050406030204" pitchFamily="18" charset="0"/>
              </a:rPr>
              <a:t>TEST? </a:t>
            </a:r>
            <a:endParaRPr lang="en-US" sz="3600" b="1" i="1"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439387" y="1447800"/>
            <a:ext cx="8229600" cy="4811444"/>
          </a:xfrm>
        </p:spPr>
        <p:txBody>
          <a:bodyPr/>
          <a:lstStyle/>
          <a:p>
            <a:r>
              <a:rPr lang="en-US" dirty="0" smtClean="0"/>
              <a:t>Therapeutic </a:t>
            </a:r>
            <a:r>
              <a:rPr lang="en-US" dirty="0" smtClean="0"/>
              <a:t>Tool </a:t>
            </a:r>
          </a:p>
          <a:p>
            <a:endParaRPr lang="en-US" dirty="0" smtClean="0"/>
          </a:p>
          <a:p>
            <a:r>
              <a:rPr lang="en-US" dirty="0" smtClean="0"/>
              <a:t>Assessment</a:t>
            </a:r>
          </a:p>
          <a:p>
            <a:endParaRPr lang="en-US" dirty="0" smtClean="0"/>
          </a:p>
          <a:p>
            <a:r>
              <a:rPr lang="en-US" dirty="0" smtClean="0"/>
              <a:t>Monitoring </a:t>
            </a:r>
          </a:p>
          <a:p>
            <a:endParaRPr lang="en-US" dirty="0" smtClean="0"/>
          </a:p>
          <a:p>
            <a:r>
              <a:rPr lang="en-US" dirty="0" smtClean="0"/>
              <a:t>Support Safe Prescribing</a:t>
            </a:r>
          </a:p>
          <a:p>
            <a:endParaRPr lang="en-US" dirty="0" smtClean="0"/>
          </a:p>
          <a:p>
            <a:r>
              <a:rPr lang="en-US" dirty="0" smtClean="0"/>
              <a:t>Help Protect Client from </a:t>
            </a:r>
            <a:r>
              <a:rPr lang="en-US" dirty="0" smtClean="0"/>
              <a:t>Unknown </a:t>
            </a:r>
            <a:r>
              <a:rPr lang="en-US" dirty="0" smtClean="0"/>
              <a:t>Substances</a:t>
            </a:r>
          </a:p>
          <a:p>
            <a:pPr marL="0" indent="0">
              <a:buNone/>
            </a:pPr>
            <a:endParaRPr lang="en-US" dirty="0" smtClean="0">
              <a:solidFill>
                <a:srgbClr val="FF0000"/>
              </a:solidFill>
            </a:endParaRPr>
          </a:p>
        </p:txBody>
      </p:sp>
      <p:pic>
        <p:nvPicPr>
          <p:cNvPr id="4" name="Picture 3"/>
          <p:cNvPicPr>
            <a:picLocks noChangeAspect="1"/>
          </p:cNvPicPr>
          <p:nvPr/>
        </p:nvPicPr>
        <p:blipFill>
          <a:blip r:embed="rId2"/>
          <a:stretch>
            <a:fillRect/>
          </a:stretch>
        </p:blipFill>
        <p:spPr>
          <a:xfrm>
            <a:off x="7467600" y="5943600"/>
            <a:ext cx="1066892" cy="786452"/>
          </a:xfrm>
          <a:prstGeom prst="rect">
            <a:avLst/>
          </a:prstGeom>
        </p:spPr>
      </p:pic>
    </p:spTree>
    <p:extLst>
      <p:ext uri="{BB962C8B-B14F-4D97-AF65-F5344CB8AC3E}">
        <p14:creationId xmlns:p14="http://schemas.microsoft.com/office/powerpoint/2010/main" val="10897236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1"/>
            <a:ext cx="8229600" cy="590550"/>
          </a:xfrm>
        </p:spPr>
        <p:txBody>
          <a:bodyPr/>
          <a:lstStyle/>
          <a:p>
            <a:r>
              <a:rPr lang="en-US" sz="3600" b="1" i="1" dirty="0" smtClean="0">
                <a:latin typeface="Cambria" panose="02040503050406030204" pitchFamily="18" charset="0"/>
                <a:ea typeface="Cambria" panose="02040503050406030204" pitchFamily="18" charset="0"/>
              </a:rPr>
              <a:t>ALCOHOL TESTING OPTION - Saliva</a:t>
            </a:r>
            <a:endParaRPr lang="en-US" sz="3600" b="1" i="1"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457200" y="1600201"/>
            <a:ext cx="8229600" cy="4267200"/>
          </a:xfrm>
        </p:spPr>
        <p:txBody>
          <a:bodyPr/>
          <a:lstStyle/>
          <a:p>
            <a:pPr marL="0" indent="0">
              <a:buNone/>
            </a:pPr>
            <a:r>
              <a:rPr lang="en-US" dirty="0"/>
              <a:t/>
            </a:r>
            <a:br>
              <a:rPr lang="en-US" dirty="0"/>
            </a:br>
            <a:endParaRPr lang="en-US" dirty="0">
              <a:solidFill>
                <a:srgbClr val="FF0000"/>
              </a:solidFill>
            </a:endParaRPr>
          </a:p>
        </p:txBody>
      </p:sp>
      <p:pic>
        <p:nvPicPr>
          <p:cNvPr id="4" name="Picture 3"/>
          <p:cNvPicPr>
            <a:picLocks noChangeAspect="1"/>
          </p:cNvPicPr>
          <p:nvPr/>
        </p:nvPicPr>
        <p:blipFill>
          <a:blip r:embed="rId2"/>
          <a:stretch>
            <a:fillRect/>
          </a:stretch>
        </p:blipFill>
        <p:spPr>
          <a:xfrm>
            <a:off x="7467600" y="5943600"/>
            <a:ext cx="1066892" cy="786452"/>
          </a:xfrm>
          <a:prstGeom prst="rect">
            <a:avLst/>
          </a:prstGeom>
        </p:spPr>
      </p:pic>
      <p:pic>
        <p:nvPicPr>
          <p:cNvPr id="5" name="Picture 4"/>
          <p:cNvPicPr>
            <a:picLocks noChangeAspect="1"/>
          </p:cNvPicPr>
          <p:nvPr/>
        </p:nvPicPr>
        <p:blipFill>
          <a:blip r:embed="rId3"/>
          <a:stretch>
            <a:fillRect/>
          </a:stretch>
        </p:blipFill>
        <p:spPr>
          <a:xfrm>
            <a:off x="3048000" y="1828800"/>
            <a:ext cx="1983677" cy="2924651"/>
          </a:xfrm>
          <a:prstGeom prst="rect">
            <a:avLst/>
          </a:prstGeom>
        </p:spPr>
      </p:pic>
    </p:spTree>
    <p:extLst>
      <p:ext uri="{BB962C8B-B14F-4D97-AF65-F5344CB8AC3E}">
        <p14:creationId xmlns:p14="http://schemas.microsoft.com/office/powerpoint/2010/main" val="34075294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4227"/>
            <a:ext cx="8229600" cy="1005840"/>
          </a:xfrm>
        </p:spPr>
        <p:txBody>
          <a:bodyPr/>
          <a:lstStyle/>
          <a:p>
            <a:r>
              <a:rPr lang="en-US" sz="3600" b="1" i="1" dirty="0" smtClean="0">
                <a:latin typeface="Cambria" panose="02040503050406030204" pitchFamily="18" charset="0"/>
                <a:ea typeface="Cambria" panose="02040503050406030204" pitchFamily="18" charset="0"/>
              </a:rPr>
              <a:t>LAB DRUG TESTING – Confirmation or Complex Cases</a:t>
            </a:r>
            <a:endParaRPr lang="en-US" sz="3600" b="1" i="1" dirty="0">
              <a:solidFill>
                <a:srgbClr val="FF0000"/>
              </a:solidFill>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457200" y="1856287"/>
            <a:ext cx="8229600" cy="4724401"/>
          </a:xfrm>
        </p:spPr>
        <p:txBody>
          <a:bodyPr/>
          <a:lstStyle/>
          <a:p>
            <a:pPr marL="0" indent="0">
              <a:buNone/>
            </a:pPr>
            <a:r>
              <a:rPr lang="en-US" b="1" u="sng" dirty="0" smtClean="0"/>
              <a:t>GC/MS or LC/MS </a:t>
            </a:r>
            <a:r>
              <a:rPr lang="en-US" dirty="0" smtClean="0"/>
              <a:t>-- </a:t>
            </a:r>
          </a:p>
          <a:p>
            <a:r>
              <a:rPr lang="en-US" dirty="0" smtClean="0"/>
              <a:t>Difference in person’s report and POC test</a:t>
            </a:r>
          </a:p>
          <a:p>
            <a:endParaRPr lang="en-US" dirty="0" smtClean="0"/>
          </a:p>
          <a:p>
            <a:r>
              <a:rPr lang="en-US" dirty="0" smtClean="0"/>
              <a:t>Drug not in POC test – including </a:t>
            </a:r>
            <a:r>
              <a:rPr lang="en-US" dirty="0" smtClean="0"/>
              <a:t>Fentanyl etc.</a:t>
            </a:r>
            <a:endParaRPr lang="en-US" dirty="0" smtClean="0"/>
          </a:p>
          <a:p>
            <a:pPr marL="0" indent="0">
              <a:buNone/>
            </a:pPr>
            <a:endParaRPr lang="en-US" dirty="0" smtClean="0"/>
          </a:p>
          <a:p>
            <a:r>
              <a:rPr lang="en-US" dirty="0" smtClean="0"/>
              <a:t>Need quantitative result</a:t>
            </a:r>
          </a:p>
          <a:p>
            <a:endParaRPr lang="en-US" dirty="0" smtClean="0"/>
          </a:p>
          <a:p>
            <a:r>
              <a:rPr lang="en-US" dirty="0" smtClean="0"/>
              <a:t>Odd/difficult to interpret result</a:t>
            </a:r>
          </a:p>
          <a:p>
            <a:endParaRPr lang="en-US" dirty="0" smtClean="0"/>
          </a:p>
          <a:p>
            <a:r>
              <a:rPr lang="en-US" dirty="0" smtClean="0"/>
              <a:t>Critical decision</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7467600" y="5943600"/>
            <a:ext cx="1066892" cy="786452"/>
          </a:xfrm>
          <a:prstGeom prst="rect">
            <a:avLst/>
          </a:prstGeom>
        </p:spPr>
      </p:pic>
    </p:spTree>
    <p:extLst>
      <p:ext uri="{BB962C8B-B14F-4D97-AF65-F5344CB8AC3E}">
        <p14:creationId xmlns:p14="http://schemas.microsoft.com/office/powerpoint/2010/main" val="16747244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1"/>
            <a:ext cx="8229600" cy="590550"/>
          </a:xfrm>
        </p:spPr>
        <p:txBody>
          <a:bodyPr/>
          <a:lstStyle/>
          <a:p>
            <a:r>
              <a:rPr lang="en-US" sz="3600" b="1" i="1" dirty="0" smtClean="0">
                <a:latin typeface="Cambria" panose="02040503050406030204" pitchFamily="18" charset="0"/>
                <a:ea typeface="Cambria" panose="02040503050406030204" pitchFamily="18" charset="0"/>
              </a:rPr>
              <a:t>FENTANYL</a:t>
            </a:r>
            <a:endParaRPr lang="en-US" sz="3600" b="1" i="1"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457200" y="1600200"/>
            <a:ext cx="8229600" cy="4343399"/>
          </a:xfrm>
        </p:spPr>
        <p:txBody>
          <a:bodyPr/>
          <a:lstStyle/>
          <a:p>
            <a:r>
              <a:rPr lang="en-US" dirty="0" smtClean="0"/>
              <a:t>Obvious Importance – Lethality; Ubiquitous</a:t>
            </a:r>
          </a:p>
          <a:p>
            <a:r>
              <a:rPr lang="en-US" dirty="0" smtClean="0"/>
              <a:t>No CLIA Approved POC test; Lab option</a:t>
            </a:r>
          </a:p>
          <a:p>
            <a:r>
              <a:rPr lang="en-US" dirty="0" smtClean="0"/>
              <a:t>Can’t Incorporate in Approved POC test</a:t>
            </a:r>
          </a:p>
          <a:p>
            <a:r>
              <a:rPr lang="en-US" dirty="0" smtClean="0"/>
              <a:t>Legal Status</a:t>
            </a:r>
          </a:p>
          <a:p>
            <a:r>
              <a:rPr lang="en-US" dirty="0" smtClean="0"/>
              <a:t>Challenges with Multiple Changing Variants</a:t>
            </a:r>
            <a:endParaRPr lang="en-US" dirty="0" smtClean="0">
              <a:solidFill>
                <a:srgbClr val="FF0000"/>
              </a:solidFill>
            </a:endParaRPr>
          </a:p>
          <a:p>
            <a:r>
              <a:rPr lang="en-US" dirty="0" smtClean="0"/>
              <a:t>Harm Reduction Use</a:t>
            </a:r>
          </a:p>
          <a:p>
            <a:r>
              <a:rPr lang="en-US" dirty="0" smtClean="0"/>
              <a:t>POC Types</a:t>
            </a:r>
            <a:endParaRPr lang="en-US" dirty="0">
              <a:solidFill>
                <a:srgbClr val="FF0000"/>
              </a:solidFill>
            </a:endParaRPr>
          </a:p>
        </p:txBody>
      </p:sp>
      <p:pic>
        <p:nvPicPr>
          <p:cNvPr id="4" name="Picture 3"/>
          <p:cNvPicPr>
            <a:picLocks noChangeAspect="1"/>
          </p:cNvPicPr>
          <p:nvPr/>
        </p:nvPicPr>
        <p:blipFill>
          <a:blip r:embed="rId2"/>
          <a:stretch>
            <a:fillRect/>
          </a:stretch>
        </p:blipFill>
        <p:spPr>
          <a:xfrm>
            <a:off x="7467600" y="5943600"/>
            <a:ext cx="1066892" cy="786452"/>
          </a:xfrm>
          <a:prstGeom prst="rect">
            <a:avLst/>
          </a:prstGeom>
        </p:spPr>
      </p:pic>
    </p:spTree>
    <p:extLst>
      <p:ext uri="{BB962C8B-B14F-4D97-AF65-F5344CB8AC3E}">
        <p14:creationId xmlns:p14="http://schemas.microsoft.com/office/powerpoint/2010/main" val="19194682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1"/>
            <a:ext cx="8229600" cy="590550"/>
          </a:xfrm>
        </p:spPr>
        <p:txBody>
          <a:bodyPr/>
          <a:lstStyle/>
          <a:p>
            <a:r>
              <a:rPr lang="en-US" sz="3600" b="1" i="1" dirty="0" smtClean="0">
                <a:latin typeface="Cambria" panose="02040503050406030204" pitchFamily="18" charset="0"/>
                <a:ea typeface="Cambria" panose="02040503050406030204" pitchFamily="18" charset="0"/>
              </a:rPr>
              <a:t>FENTANYL – Simple Strips</a:t>
            </a:r>
            <a:endParaRPr lang="en-US" sz="3600" b="1" i="1"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457200" y="1600200"/>
            <a:ext cx="8229600" cy="4343399"/>
          </a:xfrm>
        </p:spPr>
        <p:txBody>
          <a:bodyPr/>
          <a:lstStyle/>
          <a:p>
            <a:r>
              <a:rPr lang="en-US" dirty="0" smtClean="0"/>
              <a:t>BTNX</a:t>
            </a:r>
          </a:p>
          <a:p>
            <a:endParaRPr lang="en-US" dirty="0" smtClean="0"/>
          </a:p>
        </p:txBody>
      </p:sp>
      <p:pic>
        <p:nvPicPr>
          <p:cNvPr id="4" name="Picture 3"/>
          <p:cNvPicPr>
            <a:picLocks noChangeAspect="1"/>
          </p:cNvPicPr>
          <p:nvPr/>
        </p:nvPicPr>
        <p:blipFill>
          <a:blip r:embed="rId2"/>
          <a:stretch>
            <a:fillRect/>
          </a:stretch>
        </p:blipFill>
        <p:spPr>
          <a:xfrm>
            <a:off x="7467600" y="5943600"/>
            <a:ext cx="1066892" cy="786452"/>
          </a:xfrm>
          <a:prstGeom prst="rect">
            <a:avLst/>
          </a:prstGeom>
        </p:spPr>
      </p:pic>
      <p:pic>
        <p:nvPicPr>
          <p:cNvPr id="5" name="Picture 4"/>
          <p:cNvPicPr>
            <a:picLocks noChangeAspect="1"/>
          </p:cNvPicPr>
          <p:nvPr/>
        </p:nvPicPr>
        <p:blipFill>
          <a:blip r:embed="rId3"/>
          <a:stretch>
            <a:fillRect/>
          </a:stretch>
        </p:blipFill>
        <p:spPr>
          <a:xfrm>
            <a:off x="3524225" y="2119306"/>
            <a:ext cx="2849880" cy="3562350"/>
          </a:xfrm>
          <a:prstGeom prst="rect">
            <a:avLst/>
          </a:prstGeom>
        </p:spPr>
      </p:pic>
    </p:spTree>
    <p:extLst>
      <p:ext uri="{BB962C8B-B14F-4D97-AF65-F5344CB8AC3E}">
        <p14:creationId xmlns:p14="http://schemas.microsoft.com/office/powerpoint/2010/main" val="23191304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p:spPr>
        <p:txBody>
          <a:bodyPr/>
          <a:lstStyle/>
          <a:p>
            <a:r>
              <a:rPr lang="en-US" sz="3600" b="1" i="1" dirty="0" smtClean="0">
                <a:latin typeface="Cambria" panose="02040503050406030204" pitchFamily="18" charset="0"/>
                <a:ea typeface="Cambria" panose="02040503050406030204" pitchFamily="18" charset="0"/>
              </a:rPr>
              <a:t>TAKE AWAYS </a:t>
            </a:r>
            <a:endParaRPr lang="en-US" sz="3600" b="1" i="1"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457200" y="1371601"/>
            <a:ext cx="8229600" cy="4427002"/>
          </a:xfrm>
        </p:spPr>
        <p:txBody>
          <a:bodyPr/>
          <a:lstStyle/>
          <a:p>
            <a:r>
              <a:rPr lang="en-US" dirty="0" smtClean="0"/>
              <a:t>With appropriate framing, language, and attitudes toxicology testing can be a core, positive support for client care</a:t>
            </a:r>
          </a:p>
          <a:p>
            <a:pPr marL="0" indent="0">
              <a:buNone/>
            </a:pPr>
            <a:endParaRPr lang="en-US" dirty="0" smtClean="0"/>
          </a:p>
          <a:p>
            <a:r>
              <a:rPr lang="en-US" dirty="0" smtClean="0"/>
              <a:t>Clear protocols, whole Team collaboration, specification of Team member roles, and integration into workflow and tools can help insure optimal use of toxicology testing</a:t>
            </a:r>
          </a:p>
          <a:p>
            <a:pPr marL="0" indent="0">
              <a:buNone/>
            </a:pPr>
            <a:endParaRPr lang="en-US" dirty="0" smtClean="0"/>
          </a:p>
          <a:p>
            <a:r>
              <a:rPr lang="en-US" dirty="0" smtClean="0"/>
              <a:t>Toxicology testing is only one element in a clinical decision and correct test interpretation is multidimensional</a:t>
            </a:r>
          </a:p>
          <a:p>
            <a:pPr marL="0" indent="0">
              <a:buNone/>
            </a:pPr>
            <a:endParaRPr lang="en-US" dirty="0" smtClean="0"/>
          </a:p>
          <a:p>
            <a:endParaRPr lang="en-US" dirty="0"/>
          </a:p>
        </p:txBody>
      </p:sp>
      <p:pic>
        <p:nvPicPr>
          <p:cNvPr id="4" name="Picture 2" descr="DMHAS Logo">
            <a:hlinkClick r:id="rId2"/>
          </p:cNvPr>
          <p:cNvPicPr>
            <a:picLocks noChangeAspect="1" noChangeArrowheads="1"/>
          </p:cNvPicPr>
          <p:nvPr/>
        </p:nvPicPr>
        <p:blipFill>
          <a:blip r:embed="rId3"/>
          <a:srcRect/>
          <a:stretch>
            <a:fillRect/>
          </a:stretch>
        </p:blipFill>
        <p:spPr bwMode="auto">
          <a:xfrm>
            <a:off x="7543800" y="5891213"/>
            <a:ext cx="1066800" cy="784225"/>
          </a:xfrm>
          <a:prstGeom prst="rect">
            <a:avLst/>
          </a:prstGeom>
          <a:noFill/>
          <a:ln w="9525">
            <a:noFill/>
            <a:miter lim="800000"/>
            <a:headEnd/>
            <a:tailEnd/>
          </a:ln>
        </p:spPr>
      </p:pic>
    </p:spTree>
    <p:extLst>
      <p:ext uri="{BB962C8B-B14F-4D97-AF65-F5344CB8AC3E}">
        <p14:creationId xmlns:p14="http://schemas.microsoft.com/office/powerpoint/2010/main" val="36222075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1"/>
            <a:ext cx="8229600" cy="590550"/>
          </a:xfrm>
        </p:spPr>
        <p:txBody>
          <a:bodyPr/>
          <a:lstStyle/>
          <a:p>
            <a:r>
              <a:rPr lang="en-US" sz="3600" b="1" i="1" dirty="0" smtClean="0">
                <a:latin typeface="Cambria" panose="02040503050406030204" pitchFamily="18" charset="0"/>
                <a:ea typeface="Cambria" panose="02040503050406030204" pitchFamily="18" charset="0"/>
              </a:rPr>
              <a:t>RESOURCES</a:t>
            </a:r>
            <a:endParaRPr lang="en-US" sz="3600" b="1" i="1"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457200" y="1882834"/>
            <a:ext cx="8229600" cy="4038599"/>
          </a:xfrm>
        </p:spPr>
        <p:txBody>
          <a:bodyPr/>
          <a:lstStyle/>
          <a:p>
            <a:r>
              <a:rPr lang="en-US" dirty="0" smtClean="0"/>
              <a:t>TIP 42: </a:t>
            </a:r>
            <a:r>
              <a:rPr lang="en-US" i="1" dirty="0" smtClean="0"/>
              <a:t>Substance Abuse Treatment for Persons With Co-Occurring Disorders </a:t>
            </a:r>
            <a:r>
              <a:rPr lang="en-US" dirty="0" smtClean="0"/>
              <a:t>(SAMHSA)</a:t>
            </a:r>
          </a:p>
          <a:p>
            <a:r>
              <a:rPr lang="en-US" dirty="0" smtClean="0"/>
              <a:t>TAP 32: </a:t>
            </a:r>
            <a:r>
              <a:rPr lang="en-US" i="1" dirty="0" smtClean="0"/>
              <a:t>Drug Testing in Primary Care </a:t>
            </a:r>
            <a:r>
              <a:rPr lang="en-US" dirty="0" smtClean="0"/>
              <a:t>(SAMHSA)</a:t>
            </a:r>
          </a:p>
          <a:p>
            <a:pPr lvl="0"/>
            <a:r>
              <a:rPr lang="en-US" dirty="0" smtClean="0"/>
              <a:t>TIP </a:t>
            </a:r>
            <a:r>
              <a:rPr lang="en-US" dirty="0"/>
              <a:t>27: </a:t>
            </a:r>
            <a:r>
              <a:rPr lang="en-US" i="1" dirty="0"/>
              <a:t>Comprehensive Case Management for Substance Abuse Treatment </a:t>
            </a:r>
            <a:r>
              <a:rPr lang="en-US" dirty="0" smtClean="0"/>
              <a:t>(S</a:t>
            </a:r>
            <a:r>
              <a:rPr lang="en-US" dirty="0" smtClean="0">
                <a:solidFill>
                  <a:prstClr val="black"/>
                </a:solidFill>
              </a:rPr>
              <a:t>AMHSA</a:t>
            </a:r>
            <a:r>
              <a:rPr lang="en-US" dirty="0" smtClean="0">
                <a:solidFill>
                  <a:prstClr val="black"/>
                </a:solidFill>
              </a:rPr>
              <a:t>)</a:t>
            </a:r>
            <a:r>
              <a:rPr lang="en-US" dirty="0" smtClean="0">
                <a:solidFill>
                  <a:srgbClr val="1E384B"/>
                </a:solidFill>
              </a:rPr>
              <a:t> </a:t>
            </a:r>
          </a:p>
          <a:p>
            <a:r>
              <a:rPr lang="en-US" dirty="0">
                <a:solidFill>
                  <a:prstClr val="black"/>
                </a:solidFill>
              </a:rPr>
              <a:t>TAP </a:t>
            </a:r>
            <a:r>
              <a:rPr lang="en-US" dirty="0" smtClean="0">
                <a:solidFill>
                  <a:prstClr val="black"/>
                </a:solidFill>
              </a:rPr>
              <a:t>21: </a:t>
            </a:r>
            <a:r>
              <a:rPr lang="en-US" i="1" dirty="0">
                <a:solidFill>
                  <a:prstClr val="black"/>
                </a:solidFill>
              </a:rPr>
              <a:t>Addiction Counseling Competencies: The Knowledge, Skills, and Attitudes of Professional Practice </a:t>
            </a:r>
            <a:r>
              <a:rPr lang="en-US" dirty="0">
                <a:solidFill>
                  <a:prstClr val="black"/>
                </a:solidFill>
              </a:rPr>
              <a:t>(SAMHSA)</a:t>
            </a:r>
          </a:p>
          <a:p>
            <a:pPr lvl="0"/>
            <a:endParaRPr lang="en-US" dirty="0" smtClean="0"/>
          </a:p>
          <a:p>
            <a:pPr marL="0" indent="0">
              <a:buNone/>
            </a:pPr>
            <a:endParaRPr lang="en-US" dirty="0" smtClean="0"/>
          </a:p>
        </p:txBody>
      </p:sp>
      <p:pic>
        <p:nvPicPr>
          <p:cNvPr id="4" name="Picture 3"/>
          <p:cNvPicPr>
            <a:picLocks noChangeAspect="1"/>
          </p:cNvPicPr>
          <p:nvPr/>
        </p:nvPicPr>
        <p:blipFill>
          <a:blip r:embed="rId2"/>
          <a:stretch>
            <a:fillRect/>
          </a:stretch>
        </p:blipFill>
        <p:spPr>
          <a:xfrm>
            <a:off x="7467600" y="5943600"/>
            <a:ext cx="1066892" cy="786452"/>
          </a:xfrm>
          <a:prstGeom prst="rect">
            <a:avLst/>
          </a:prstGeom>
        </p:spPr>
      </p:pic>
    </p:spTree>
    <p:extLst>
      <p:ext uri="{BB962C8B-B14F-4D97-AF65-F5344CB8AC3E}">
        <p14:creationId xmlns:p14="http://schemas.microsoft.com/office/powerpoint/2010/main" val="3962301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1"/>
            <a:ext cx="8229600" cy="590550"/>
          </a:xfrm>
        </p:spPr>
        <p:txBody>
          <a:bodyPr/>
          <a:lstStyle/>
          <a:p>
            <a:r>
              <a:rPr lang="en-US" sz="3600" b="1" i="1" dirty="0" smtClean="0">
                <a:latin typeface="Cambria" panose="02040503050406030204" pitchFamily="18" charset="0"/>
                <a:ea typeface="Cambria" panose="02040503050406030204" pitchFamily="18" charset="0"/>
              </a:rPr>
              <a:t>RESOURCES</a:t>
            </a:r>
            <a:endParaRPr lang="en-US" sz="3600" b="1" i="1"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457200" y="1295401"/>
            <a:ext cx="8229600" cy="4572000"/>
          </a:xfrm>
        </p:spPr>
        <p:txBody>
          <a:bodyPr/>
          <a:lstStyle/>
          <a:p>
            <a:pPr lvl="0"/>
            <a:r>
              <a:rPr lang="en-US" sz="2800" spc="-5" dirty="0" smtClean="0">
                <a:solidFill>
                  <a:prstClr val="black"/>
                </a:solidFill>
                <a:cs typeface="Arial"/>
              </a:rPr>
              <a:t>American Society of Addiction Medicine (2017) The  Appropriate </a:t>
            </a:r>
            <a:r>
              <a:rPr lang="en-US" sz="2800" spc="-10" dirty="0" smtClean="0">
                <a:solidFill>
                  <a:prstClr val="black"/>
                </a:solidFill>
                <a:cs typeface="Arial"/>
              </a:rPr>
              <a:t>Use </a:t>
            </a:r>
            <a:r>
              <a:rPr lang="en-US" sz="2800" spc="-5" dirty="0" smtClean="0">
                <a:solidFill>
                  <a:prstClr val="black"/>
                </a:solidFill>
                <a:cs typeface="Arial"/>
              </a:rPr>
              <a:t>of </a:t>
            </a:r>
            <a:r>
              <a:rPr lang="en-US" sz="2800" spc="-10" dirty="0" smtClean="0">
                <a:solidFill>
                  <a:prstClr val="black"/>
                </a:solidFill>
                <a:cs typeface="Arial"/>
              </a:rPr>
              <a:t>Drug </a:t>
            </a:r>
            <a:r>
              <a:rPr lang="en-US" sz="2800" spc="-5" dirty="0" smtClean="0">
                <a:solidFill>
                  <a:prstClr val="black"/>
                </a:solidFill>
                <a:cs typeface="Arial"/>
              </a:rPr>
              <a:t>Testing in </a:t>
            </a:r>
            <a:r>
              <a:rPr lang="en-US" sz="2800" spc="-10" dirty="0" smtClean="0">
                <a:solidFill>
                  <a:prstClr val="black"/>
                </a:solidFill>
                <a:cs typeface="Arial"/>
              </a:rPr>
              <a:t>Clinical  </a:t>
            </a:r>
            <a:r>
              <a:rPr lang="en-US" sz="2800" spc="-5" dirty="0" smtClean="0">
                <a:solidFill>
                  <a:prstClr val="black"/>
                </a:solidFill>
                <a:cs typeface="Arial"/>
              </a:rPr>
              <a:t>Addiction</a:t>
            </a:r>
            <a:r>
              <a:rPr lang="en-US" sz="2800" spc="-55" dirty="0" smtClean="0">
                <a:solidFill>
                  <a:prstClr val="black"/>
                </a:solidFill>
                <a:cs typeface="Arial"/>
              </a:rPr>
              <a:t> </a:t>
            </a:r>
            <a:r>
              <a:rPr lang="en-US" sz="2800" spc="-5" dirty="0" smtClean="0">
                <a:solidFill>
                  <a:prstClr val="black"/>
                </a:solidFill>
                <a:cs typeface="Arial"/>
              </a:rPr>
              <a:t>Medicine – Consensus Statement Journal of Addiction Medicine: May/June 2017 - Volume 11 - Issue 3 - p </a:t>
            </a:r>
            <a:r>
              <a:rPr lang="en-US" sz="2800" spc="-5" dirty="0" smtClean="0">
                <a:solidFill>
                  <a:prstClr val="black"/>
                </a:solidFill>
                <a:cs typeface="Arial"/>
              </a:rPr>
              <a:t>163-173</a:t>
            </a:r>
          </a:p>
          <a:p>
            <a:pPr lvl="1"/>
            <a:r>
              <a:rPr lang="en-US" sz="2600" spc="-5" dirty="0" smtClean="0">
                <a:solidFill>
                  <a:prstClr val="black"/>
                </a:solidFill>
                <a:cs typeface="Arial"/>
              </a:rPr>
              <a:t>ASAM online tools: </a:t>
            </a:r>
            <a:r>
              <a:rPr lang="en-US" dirty="0">
                <a:hlinkClick r:id="rId2"/>
              </a:rPr>
              <a:t>The ASAM Appropriate Use of Drug Testing Consensus Document</a:t>
            </a:r>
            <a:endParaRPr lang="en-US" dirty="0" smtClean="0">
              <a:solidFill>
                <a:prstClr val="black"/>
              </a:solidFill>
            </a:endParaRPr>
          </a:p>
          <a:p>
            <a:pPr lvl="0"/>
            <a:r>
              <a:rPr lang="en-US" dirty="0">
                <a:solidFill>
                  <a:prstClr val="black"/>
                </a:solidFill>
              </a:rPr>
              <a:t>ASAM Public Policy Statement On Drug Testing as a Component of Addiction Treatment and Monitoring Programs and in other Clinical </a:t>
            </a:r>
            <a:r>
              <a:rPr lang="en-US" dirty="0" smtClean="0">
                <a:solidFill>
                  <a:prstClr val="black"/>
                </a:solidFill>
              </a:rPr>
              <a:t>Settings</a:t>
            </a:r>
          </a:p>
          <a:p>
            <a:pPr lvl="0"/>
            <a:endParaRPr lang="en-US" dirty="0">
              <a:solidFill>
                <a:prstClr val="black"/>
              </a:solidFill>
            </a:endParaRPr>
          </a:p>
          <a:p>
            <a:pPr lvl="0"/>
            <a:endParaRPr lang="en-US" dirty="0" smtClean="0">
              <a:solidFill>
                <a:prstClr val="black"/>
              </a:solidFill>
            </a:endParaRPr>
          </a:p>
          <a:p>
            <a:pPr lvl="0"/>
            <a:endParaRPr lang="en-US" dirty="0" smtClean="0">
              <a:solidFill>
                <a:prstClr val="black"/>
              </a:solidFill>
            </a:endParaRPr>
          </a:p>
          <a:p>
            <a:pPr lvl="1"/>
            <a:endParaRPr lang="en-US" dirty="0"/>
          </a:p>
        </p:txBody>
      </p:sp>
      <p:pic>
        <p:nvPicPr>
          <p:cNvPr id="4" name="Picture 3"/>
          <p:cNvPicPr>
            <a:picLocks noChangeAspect="1"/>
          </p:cNvPicPr>
          <p:nvPr/>
        </p:nvPicPr>
        <p:blipFill>
          <a:blip r:embed="rId3"/>
          <a:stretch>
            <a:fillRect/>
          </a:stretch>
        </p:blipFill>
        <p:spPr>
          <a:xfrm>
            <a:off x="7467600" y="5943600"/>
            <a:ext cx="1066892" cy="786452"/>
          </a:xfrm>
          <a:prstGeom prst="rect">
            <a:avLst/>
          </a:prstGeom>
        </p:spPr>
      </p:pic>
    </p:spTree>
    <p:extLst>
      <p:ext uri="{BB962C8B-B14F-4D97-AF65-F5344CB8AC3E}">
        <p14:creationId xmlns:p14="http://schemas.microsoft.com/office/powerpoint/2010/main" val="26675814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p:spPr>
        <p:txBody>
          <a:bodyPr/>
          <a:lstStyle/>
          <a:p>
            <a:r>
              <a:rPr lang="en-US" sz="3600" b="1" i="1" dirty="0">
                <a:solidFill>
                  <a:srgbClr val="04617B"/>
                </a:solidFill>
                <a:latin typeface="Cambria" panose="02040503050406030204" pitchFamily="18" charset="0"/>
                <a:ea typeface="Cambria" panose="02040503050406030204" pitchFamily="18" charset="0"/>
              </a:rPr>
              <a:t>RESOURCES</a:t>
            </a:r>
            <a:endParaRPr lang="en-US" dirty="0"/>
          </a:p>
        </p:txBody>
      </p:sp>
      <p:sp>
        <p:nvSpPr>
          <p:cNvPr id="3" name="Content Placeholder 2"/>
          <p:cNvSpPr>
            <a:spLocks noGrp="1"/>
          </p:cNvSpPr>
          <p:nvPr>
            <p:ph idx="1"/>
          </p:nvPr>
        </p:nvSpPr>
        <p:spPr/>
        <p:txBody>
          <a:bodyPr/>
          <a:lstStyle/>
          <a:p>
            <a:pPr lvl="0"/>
            <a:r>
              <a:rPr lang="en-US" sz="2400" spc="-20" dirty="0">
                <a:latin typeface="Times New Roman"/>
                <a:cs typeface="Times New Roman"/>
              </a:rPr>
              <a:t>Moeller</a:t>
            </a:r>
            <a:r>
              <a:rPr lang="en-US" sz="2400" spc="-55" dirty="0">
                <a:latin typeface="Times New Roman"/>
                <a:cs typeface="Times New Roman"/>
              </a:rPr>
              <a:t> </a:t>
            </a:r>
            <a:r>
              <a:rPr lang="en-US" sz="2400" spc="-125" dirty="0">
                <a:latin typeface="Times New Roman"/>
                <a:cs typeface="Times New Roman"/>
              </a:rPr>
              <a:t>KE,</a:t>
            </a:r>
            <a:r>
              <a:rPr lang="en-US" sz="2400" spc="-75" dirty="0">
                <a:latin typeface="Times New Roman"/>
                <a:cs typeface="Times New Roman"/>
              </a:rPr>
              <a:t> </a:t>
            </a:r>
            <a:r>
              <a:rPr lang="en-US" sz="2400" spc="-45" dirty="0">
                <a:latin typeface="Times New Roman"/>
                <a:cs typeface="Times New Roman"/>
              </a:rPr>
              <a:t>Lee</a:t>
            </a:r>
            <a:r>
              <a:rPr lang="en-US" sz="2400" dirty="0">
                <a:latin typeface="Times New Roman"/>
                <a:cs typeface="Times New Roman"/>
              </a:rPr>
              <a:t> </a:t>
            </a:r>
            <a:r>
              <a:rPr lang="en-US" sz="2400" spc="-135" dirty="0">
                <a:latin typeface="Times New Roman"/>
                <a:cs typeface="Times New Roman"/>
              </a:rPr>
              <a:t>KC,</a:t>
            </a:r>
            <a:r>
              <a:rPr lang="en-US" sz="2400" spc="-75" dirty="0">
                <a:latin typeface="Times New Roman"/>
                <a:cs typeface="Times New Roman"/>
              </a:rPr>
              <a:t> </a:t>
            </a:r>
            <a:r>
              <a:rPr lang="en-US" sz="2400" spc="-15" dirty="0" err="1">
                <a:latin typeface="Times New Roman"/>
                <a:cs typeface="Times New Roman"/>
              </a:rPr>
              <a:t>Kissack</a:t>
            </a:r>
            <a:r>
              <a:rPr lang="en-US" sz="2400" spc="-75" dirty="0">
                <a:latin typeface="Times New Roman"/>
                <a:cs typeface="Times New Roman"/>
              </a:rPr>
              <a:t> </a:t>
            </a:r>
            <a:r>
              <a:rPr lang="en-US" sz="2400" spc="25" dirty="0">
                <a:latin typeface="Times New Roman"/>
                <a:cs typeface="Times New Roman"/>
              </a:rPr>
              <a:t>JC(2008)</a:t>
            </a:r>
            <a:r>
              <a:rPr lang="en-US" sz="2400" spc="-75" dirty="0">
                <a:latin typeface="Times New Roman"/>
                <a:cs typeface="Times New Roman"/>
              </a:rPr>
              <a:t> </a:t>
            </a:r>
            <a:r>
              <a:rPr lang="en-US" sz="2400" spc="-20" dirty="0">
                <a:latin typeface="Times New Roman"/>
                <a:cs typeface="Times New Roman"/>
              </a:rPr>
              <a:t>Urine</a:t>
            </a:r>
            <a:r>
              <a:rPr lang="en-US" sz="2400" dirty="0">
                <a:latin typeface="Times New Roman"/>
                <a:cs typeface="Times New Roman"/>
              </a:rPr>
              <a:t> </a:t>
            </a:r>
            <a:r>
              <a:rPr lang="en-US" sz="2400" spc="40" dirty="0">
                <a:latin typeface="Times New Roman"/>
                <a:cs typeface="Times New Roman"/>
              </a:rPr>
              <a:t>drug</a:t>
            </a:r>
            <a:r>
              <a:rPr lang="en-US" sz="2400" spc="-45" dirty="0">
                <a:latin typeface="Times New Roman"/>
                <a:cs typeface="Times New Roman"/>
              </a:rPr>
              <a:t> </a:t>
            </a:r>
            <a:r>
              <a:rPr lang="en-US" sz="2400" spc="30" dirty="0">
                <a:latin typeface="Times New Roman"/>
                <a:cs typeface="Times New Roman"/>
              </a:rPr>
              <a:t>screening:</a:t>
            </a:r>
            <a:r>
              <a:rPr lang="en-US" sz="2400" spc="-140" dirty="0">
                <a:latin typeface="Times New Roman"/>
                <a:cs typeface="Times New Roman"/>
              </a:rPr>
              <a:t> </a:t>
            </a:r>
            <a:r>
              <a:rPr lang="en-US" sz="2400" spc="40" dirty="0">
                <a:latin typeface="Times New Roman"/>
                <a:cs typeface="Times New Roman"/>
              </a:rPr>
              <a:t>practical</a:t>
            </a:r>
            <a:r>
              <a:rPr lang="en-US" sz="2400" spc="-125" dirty="0">
                <a:latin typeface="Times New Roman"/>
                <a:cs typeface="Times New Roman"/>
              </a:rPr>
              <a:t> </a:t>
            </a:r>
            <a:r>
              <a:rPr lang="en-US" sz="2400" spc="20" dirty="0">
                <a:latin typeface="Times New Roman"/>
                <a:cs typeface="Times New Roman"/>
              </a:rPr>
              <a:t>guide </a:t>
            </a:r>
            <a:r>
              <a:rPr lang="en-US" sz="2400" spc="-5" dirty="0">
                <a:latin typeface="Times New Roman"/>
                <a:cs typeface="Times New Roman"/>
              </a:rPr>
              <a:t>for</a:t>
            </a:r>
            <a:r>
              <a:rPr lang="en-US" sz="2400" spc="-65" dirty="0">
                <a:latin typeface="Times New Roman"/>
                <a:cs typeface="Times New Roman"/>
              </a:rPr>
              <a:t> </a:t>
            </a:r>
            <a:r>
              <a:rPr lang="en-US" sz="2400" spc="10" dirty="0">
                <a:latin typeface="Times New Roman"/>
                <a:cs typeface="Times New Roman"/>
              </a:rPr>
              <a:t>clinicians.  </a:t>
            </a:r>
            <a:r>
              <a:rPr lang="en-US" sz="2400" spc="-60" dirty="0">
                <a:latin typeface="Times New Roman"/>
                <a:cs typeface="Times New Roman"/>
              </a:rPr>
              <a:t>Mayo </a:t>
            </a:r>
            <a:r>
              <a:rPr lang="en-US" sz="2400" spc="-65" dirty="0" err="1">
                <a:latin typeface="Times New Roman"/>
                <a:cs typeface="Times New Roman"/>
              </a:rPr>
              <a:t>Clin</a:t>
            </a:r>
            <a:r>
              <a:rPr lang="en-US" sz="2400" spc="-65" dirty="0">
                <a:latin typeface="Times New Roman"/>
                <a:cs typeface="Times New Roman"/>
              </a:rPr>
              <a:t> </a:t>
            </a:r>
            <a:r>
              <a:rPr lang="en-US" sz="2400" spc="20" dirty="0" err="1">
                <a:latin typeface="Times New Roman"/>
                <a:cs typeface="Times New Roman"/>
              </a:rPr>
              <a:t>Proc</a:t>
            </a:r>
            <a:r>
              <a:rPr lang="en-US" sz="2400" spc="20" dirty="0">
                <a:latin typeface="Times New Roman"/>
                <a:cs typeface="Times New Roman"/>
              </a:rPr>
              <a:t> </a:t>
            </a:r>
            <a:r>
              <a:rPr lang="en-US" sz="2400" spc="-10" dirty="0">
                <a:latin typeface="Times New Roman"/>
                <a:cs typeface="Times New Roman"/>
              </a:rPr>
              <a:t>83:</a:t>
            </a:r>
            <a:r>
              <a:rPr lang="en-US" sz="2400" spc="-110" dirty="0">
                <a:latin typeface="Times New Roman"/>
                <a:cs typeface="Times New Roman"/>
              </a:rPr>
              <a:t> </a:t>
            </a:r>
            <a:r>
              <a:rPr lang="en-US" sz="2400" spc="-20" dirty="0">
                <a:latin typeface="Times New Roman"/>
                <a:cs typeface="Times New Roman"/>
              </a:rPr>
              <a:t>66-76</a:t>
            </a:r>
            <a:r>
              <a:rPr lang="en-US" sz="2400" spc="-20" dirty="0" smtClean="0">
                <a:latin typeface="Times New Roman"/>
                <a:cs typeface="Times New Roman"/>
              </a:rPr>
              <a:t>.</a:t>
            </a:r>
          </a:p>
          <a:p>
            <a:pPr lvl="0"/>
            <a:endParaRPr lang="en-US" dirty="0">
              <a:hlinkClick r:id="rId2"/>
            </a:endParaRPr>
          </a:p>
          <a:p>
            <a:pPr marL="0" indent="0">
              <a:buNone/>
            </a:pPr>
            <a:r>
              <a:rPr lang="en-US" dirty="0" smtClean="0">
                <a:hlinkClick r:id="rId2"/>
              </a:rPr>
              <a:t>Providers </a:t>
            </a:r>
            <a:r>
              <a:rPr lang="en-US" dirty="0">
                <a:hlinkClick r:id="rId2"/>
              </a:rPr>
              <a:t>Clinical Support System (PCSS) | SAMHSA</a:t>
            </a:r>
            <a:endParaRPr lang="en-US" dirty="0"/>
          </a:p>
          <a:p>
            <a:pPr marL="0" indent="0">
              <a:buNone/>
            </a:pPr>
            <a:r>
              <a:rPr lang="en-US" dirty="0"/>
              <a:t>Educating Health Professionals in</a:t>
            </a:r>
          </a:p>
          <a:p>
            <a:pPr marL="0" indent="0">
              <a:buNone/>
            </a:pPr>
            <a:r>
              <a:rPr lang="en-US" dirty="0"/>
              <a:t>Evidence-based Practices in</a:t>
            </a:r>
          </a:p>
          <a:p>
            <a:pPr marL="0" indent="0">
              <a:buNone/>
            </a:pPr>
            <a:r>
              <a:rPr lang="en-US" dirty="0"/>
              <a:t>Preventing, Identifying and Treating</a:t>
            </a:r>
          </a:p>
          <a:p>
            <a:pPr marL="0" indent="0">
              <a:buNone/>
            </a:pPr>
            <a:r>
              <a:rPr lang="en-US" dirty="0"/>
              <a:t>Opioid Use </a:t>
            </a:r>
            <a:r>
              <a:rPr lang="en-US" dirty="0" smtClean="0"/>
              <a:t>Disorders</a:t>
            </a:r>
            <a:endParaRPr lang="en-US" dirty="0"/>
          </a:p>
        </p:txBody>
      </p:sp>
    </p:spTree>
    <p:extLst>
      <p:ext uri="{BB962C8B-B14F-4D97-AF65-F5344CB8AC3E}">
        <p14:creationId xmlns:p14="http://schemas.microsoft.com/office/powerpoint/2010/main" val="29031550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590550"/>
          </a:xfrm>
        </p:spPr>
        <p:txBody>
          <a:bodyPr/>
          <a:lstStyle/>
          <a:p>
            <a:r>
              <a:rPr lang="en-US" sz="3600" b="1" i="1" dirty="0">
                <a:solidFill>
                  <a:srgbClr val="04617B"/>
                </a:solidFill>
                <a:latin typeface="Cambria" panose="02040503050406030204" pitchFamily="18" charset="0"/>
                <a:ea typeface="Cambria" panose="02040503050406030204" pitchFamily="18" charset="0"/>
              </a:rPr>
              <a:t>RESOURCES</a:t>
            </a:r>
            <a:endParaRPr lang="en-US" b="1" dirty="0"/>
          </a:p>
        </p:txBody>
      </p:sp>
      <p:sp>
        <p:nvSpPr>
          <p:cNvPr id="3" name="Content Placeholder 2"/>
          <p:cNvSpPr>
            <a:spLocks noGrp="1"/>
          </p:cNvSpPr>
          <p:nvPr>
            <p:ph idx="1"/>
          </p:nvPr>
        </p:nvSpPr>
        <p:spPr>
          <a:xfrm>
            <a:off x="457200" y="1295400"/>
            <a:ext cx="8229600" cy="4800600"/>
          </a:xfrm>
        </p:spPr>
        <p:txBody>
          <a:bodyPr/>
          <a:lstStyle/>
          <a:p>
            <a:pPr marL="0" indent="0" algn="ctr">
              <a:buNone/>
            </a:pPr>
            <a:r>
              <a:rPr lang="en-US" sz="2400" b="1" dirty="0" smtClean="0">
                <a:solidFill>
                  <a:srgbClr val="000000"/>
                </a:solidFill>
                <a:latin typeface="Trebuchet MS" panose="020B0603020202020204" pitchFamily="34" charset="0"/>
                <a:ea typeface="Century Schoolbook" panose="02040604050505020304" pitchFamily="18" charset="0"/>
                <a:cs typeface="Century Schoolbook" panose="02040604050505020304" pitchFamily="18" charset="0"/>
              </a:rPr>
              <a:t>Motivational</a:t>
            </a:r>
            <a:r>
              <a:rPr lang="en-US" sz="2400" b="1" spc="-75" dirty="0" smtClean="0">
                <a:solidFill>
                  <a:srgbClr val="000000"/>
                </a:solidFill>
                <a:latin typeface="Trebuchet MS" panose="020B0603020202020204" pitchFamily="34" charset="0"/>
                <a:ea typeface="Century Schoolbook" panose="02040604050505020304" pitchFamily="18" charset="0"/>
                <a:cs typeface="Century Schoolbook" panose="02040604050505020304" pitchFamily="18" charset="0"/>
              </a:rPr>
              <a:t> </a:t>
            </a:r>
            <a:r>
              <a:rPr lang="en-US" sz="2400" b="1" dirty="0" smtClean="0">
                <a:solidFill>
                  <a:srgbClr val="000000"/>
                </a:solidFill>
                <a:latin typeface="Trebuchet MS" panose="020B0603020202020204" pitchFamily="34" charset="0"/>
                <a:ea typeface="Century Schoolbook" panose="02040604050505020304" pitchFamily="18" charset="0"/>
                <a:cs typeface="Century Schoolbook" panose="02040604050505020304" pitchFamily="18" charset="0"/>
              </a:rPr>
              <a:t>Interviewing </a:t>
            </a:r>
            <a:r>
              <a:rPr lang="en-US" sz="2400" b="1" spc="-10" dirty="0" smtClean="0">
                <a:solidFill>
                  <a:srgbClr val="000000"/>
                </a:solidFill>
                <a:latin typeface="Trebuchet MS" panose="020B0603020202020204" pitchFamily="34" charset="0"/>
                <a:ea typeface="Century Schoolbook" panose="02040604050505020304" pitchFamily="18" charset="0"/>
                <a:cs typeface="Century Schoolbook" panose="02040604050505020304" pitchFamily="18" charset="0"/>
              </a:rPr>
              <a:t>Resources</a:t>
            </a:r>
            <a:endParaRPr lang="en-US" sz="3200" dirty="0" smtClean="0">
              <a:latin typeface="Century Schoolbook" panose="02040604050505020304" pitchFamily="18" charset="0"/>
              <a:ea typeface="Century Schoolbook" panose="02040604050505020304" pitchFamily="18" charset="0"/>
              <a:cs typeface="Century Schoolbook" panose="02040604050505020304" pitchFamily="18" charset="0"/>
            </a:endParaRPr>
          </a:p>
          <a:p>
            <a:r>
              <a:rPr lang="en-US" dirty="0" smtClean="0"/>
              <a:t>TIP </a:t>
            </a:r>
            <a:r>
              <a:rPr lang="en-US" dirty="0"/>
              <a:t>35: Enhancing Motivation for Change in Substance Abuse Treatment (CSAT, </a:t>
            </a:r>
            <a:r>
              <a:rPr lang="en-US" dirty="0" smtClean="0"/>
              <a:t>1999b)</a:t>
            </a:r>
          </a:p>
          <a:p>
            <a:r>
              <a:rPr lang="en-US" dirty="0" smtClean="0"/>
              <a:t>KAP </a:t>
            </a:r>
            <a:r>
              <a:rPr lang="en-US" dirty="0"/>
              <a:t>Keys for Clinicians Based on TIP </a:t>
            </a:r>
            <a:r>
              <a:rPr lang="en-US" dirty="0" smtClean="0"/>
              <a:t>35(CSAT</a:t>
            </a:r>
            <a:r>
              <a:rPr lang="en-US" dirty="0"/>
              <a:t>, 2001a</a:t>
            </a:r>
            <a:r>
              <a:rPr lang="en-US" dirty="0" smtClean="0"/>
              <a:t>)</a:t>
            </a:r>
            <a:endParaRPr lang="en-US" dirty="0"/>
          </a:p>
          <a:p>
            <a:r>
              <a:rPr lang="en-US" dirty="0"/>
              <a:t>Quick Guide for Clinicians Based on TIP </a:t>
            </a:r>
            <a:r>
              <a:rPr lang="en-US" dirty="0" smtClean="0"/>
              <a:t>35(CSAT</a:t>
            </a:r>
            <a:r>
              <a:rPr lang="en-US" dirty="0"/>
              <a:t>, 2001b</a:t>
            </a:r>
            <a:r>
              <a:rPr lang="en-US" dirty="0" smtClean="0"/>
              <a:t>)</a:t>
            </a:r>
          </a:p>
          <a:p>
            <a:r>
              <a:rPr lang="en-US" dirty="0" smtClean="0"/>
              <a:t>Helping </a:t>
            </a:r>
            <a:r>
              <a:rPr lang="en-US" dirty="0"/>
              <a:t>Patients Who Drink Too Much: A Clinician’s Guide, Updated 2005 Edition (National Institute on Alcohol Abuse and Alcoholism, 2007</a:t>
            </a:r>
            <a:r>
              <a:rPr lang="en-US" dirty="0" smtClean="0"/>
              <a:t>)</a:t>
            </a:r>
          </a:p>
          <a:p>
            <a:r>
              <a:rPr lang="en-US" dirty="0"/>
              <a:t>Motivational Interviewing: Preparing People for Change (Miller &amp; </a:t>
            </a:r>
            <a:r>
              <a:rPr lang="en-US" dirty="0" err="1"/>
              <a:t>Rollnick</a:t>
            </a:r>
            <a:r>
              <a:rPr lang="en-US" dirty="0"/>
              <a:t>, 2002)</a:t>
            </a:r>
          </a:p>
          <a:p>
            <a:endParaRPr lang="en-US" dirty="0"/>
          </a:p>
          <a:p>
            <a:endParaRPr lang="en-US" dirty="0"/>
          </a:p>
          <a:p>
            <a:endParaRPr lang="en-US" dirty="0"/>
          </a:p>
          <a:p>
            <a:endParaRPr lang="en-US" dirty="0"/>
          </a:p>
          <a:p>
            <a:endParaRPr lang="en-US" dirty="0"/>
          </a:p>
          <a:p>
            <a:endParaRPr lang="en-US" dirty="0"/>
          </a:p>
        </p:txBody>
      </p:sp>
      <p:pic>
        <p:nvPicPr>
          <p:cNvPr id="4" name="Picture 3"/>
          <p:cNvPicPr>
            <a:picLocks noChangeAspect="1"/>
          </p:cNvPicPr>
          <p:nvPr/>
        </p:nvPicPr>
        <p:blipFill>
          <a:blip r:embed="rId2"/>
          <a:stretch>
            <a:fillRect/>
          </a:stretch>
        </p:blipFill>
        <p:spPr>
          <a:xfrm>
            <a:off x="7467600" y="5943600"/>
            <a:ext cx="1066892" cy="786452"/>
          </a:xfrm>
          <a:prstGeom prst="rect">
            <a:avLst/>
          </a:prstGeom>
        </p:spPr>
      </p:pic>
    </p:spTree>
    <p:extLst>
      <p:ext uri="{BB962C8B-B14F-4D97-AF65-F5344CB8AC3E}">
        <p14:creationId xmlns:p14="http://schemas.microsoft.com/office/powerpoint/2010/main" val="1806863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387" y="1333501"/>
            <a:ext cx="8229600" cy="533400"/>
          </a:xfrm>
        </p:spPr>
        <p:txBody>
          <a:bodyPr/>
          <a:lstStyle/>
          <a:p>
            <a:r>
              <a:rPr lang="en-US" sz="3600" b="1" i="1" dirty="0">
                <a:solidFill>
                  <a:srgbClr val="04617B"/>
                </a:solidFill>
                <a:latin typeface="Cambria" panose="02040503050406030204" pitchFamily="18" charset="0"/>
                <a:ea typeface="Cambria" panose="02040503050406030204" pitchFamily="18" charset="0"/>
              </a:rPr>
              <a:t>SO WHY </a:t>
            </a:r>
            <a:r>
              <a:rPr lang="en-US" sz="3600" b="1" i="1" dirty="0" smtClean="0">
                <a:solidFill>
                  <a:srgbClr val="04617B"/>
                </a:solidFill>
                <a:latin typeface="Cambria" panose="02040503050406030204" pitchFamily="18" charset="0"/>
                <a:ea typeface="Cambria" panose="02040503050406030204" pitchFamily="18" charset="0"/>
              </a:rPr>
              <a:t>TEST? </a:t>
            </a:r>
            <a:r>
              <a:rPr lang="en-US" sz="3600" b="1" i="1" dirty="0">
                <a:solidFill>
                  <a:srgbClr val="04617B"/>
                </a:solidFill>
                <a:latin typeface="Cambria" panose="02040503050406030204" pitchFamily="18" charset="0"/>
                <a:ea typeface="Cambria" panose="02040503050406030204" pitchFamily="18" charset="0"/>
              </a:rPr>
              <a:t>-- Therapeutic Tool</a:t>
            </a:r>
            <a:r>
              <a:rPr lang="en-US" sz="3600" i="1" dirty="0">
                <a:solidFill>
                  <a:srgbClr val="04617B"/>
                </a:solidFill>
                <a:latin typeface="Cambria" panose="02040503050406030204" pitchFamily="18" charset="0"/>
                <a:ea typeface="Cambria" panose="02040503050406030204" pitchFamily="18" charset="0"/>
              </a:rPr>
              <a:t/>
            </a:r>
            <a:br>
              <a:rPr lang="en-US" sz="3600" i="1" dirty="0">
                <a:solidFill>
                  <a:srgbClr val="04617B"/>
                </a:solidFill>
                <a:latin typeface="Cambria" panose="02040503050406030204" pitchFamily="18" charset="0"/>
                <a:ea typeface="Cambria" panose="02040503050406030204" pitchFamily="18" charset="0"/>
              </a:rPr>
            </a:br>
            <a:endParaRPr lang="en-US" sz="3600" b="1" i="1"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439387" y="1600201"/>
            <a:ext cx="8229600" cy="4659043"/>
          </a:xfrm>
        </p:spPr>
        <p:txBody>
          <a:bodyPr/>
          <a:lstStyle/>
          <a:p>
            <a:r>
              <a:rPr lang="en-US" dirty="0" smtClean="0"/>
              <a:t>“Drug </a:t>
            </a:r>
            <a:r>
              <a:rPr lang="en-US" dirty="0"/>
              <a:t>testing is recommended as a therapeutic tool as part </a:t>
            </a:r>
            <a:r>
              <a:rPr lang="en-US" dirty="0" smtClean="0"/>
              <a:t>of evidence-based </a:t>
            </a:r>
            <a:r>
              <a:rPr lang="en-US" dirty="0"/>
              <a:t>addiction treatment</a:t>
            </a:r>
            <a:r>
              <a:rPr lang="en-US" dirty="0" smtClean="0"/>
              <a:t>.</a:t>
            </a:r>
          </a:p>
          <a:p>
            <a:endParaRPr lang="en-US" dirty="0"/>
          </a:p>
          <a:p>
            <a:r>
              <a:rPr lang="en-US" dirty="0"/>
              <a:t>Providers should utilize drug testing to explore denial, motivation, and actual substance use behaviors with patients</a:t>
            </a:r>
            <a:r>
              <a:rPr lang="en-US" dirty="0" smtClean="0"/>
              <a:t>.</a:t>
            </a:r>
          </a:p>
          <a:p>
            <a:endParaRPr lang="en-US" dirty="0"/>
          </a:p>
          <a:p>
            <a:r>
              <a:rPr lang="en-US" dirty="0"/>
              <a:t>If drug-testing results contradict self-reports of use, </a:t>
            </a:r>
            <a:r>
              <a:rPr lang="en-US" dirty="0" smtClean="0"/>
              <a:t>therapeutic </a:t>
            </a:r>
            <a:r>
              <a:rPr lang="en-US" dirty="0"/>
              <a:t>discussions should take place</a:t>
            </a:r>
            <a:r>
              <a:rPr lang="en-US" dirty="0" smtClean="0"/>
              <a:t>.”</a:t>
            </a:r>
          </a:p>
          <a:p>
            <a:pPr marL="0" indent="0">
              <a:buNone/>
            </a:pPr>
            <a:endParaRPr lang="en-US" sz="2000" dirty="0" smtClean="0">
              <a:solidFill>
                <a:prstClr val="black"/>
              </a:solidFill>
              <a:latin typeface="Times New Roman" panose="02020603050405020304" pitchFamily="18" charset="0"/>
              <a:ea typeface="Times New Roman" panose="02020603050405020304" pitchFamily="18" charset="0"/>
            </a:endParaRPr>
          </a:p>
          <a:p>
            <a:pPr marL="0" indent="0">
              <a:buNone/>
            </a:pPr>
            <a:r>
              <a:rPr lang="en-US" sz="1800" dirty="0" smtClean="0">
                <a:solidFill>
                  <a:prstClr val="black"/>
                </a:solidFill>
                <a:latin typeface="Times New Roman" panose="02020603050405020304" pitchFamily="18" charset="0"/>
                <a:ea typeface="Times New Roman" panose="02020603050405020304" pitchFamily="18" charset="0"/>
              </a:rPr>
              <a:t>The </a:t>
            </a:r>
            <a:r>
              <a:rPr lang="en-US" sz="1800" dirty="0">
                <a:solidFill>
                  <a:prstClr val="black"/>
                </a:solidFill>
                <a:latin typeface="Times New Roman" panose="02020603050405020304" pitchFamily="18" charset="0"/>
                <a:ea typeface="Times New Roman" panose="02020603050405020304" pitchFamily="18" charset="0"/>
              </a:rPr>
              <a:t>Appropriate Use of Drug Testing in Clinical  Addiction Medicine – </a:t>
            </a:r>
            <a:endParaRPr lang="en-US" sz="1800" dirty="0" smtClean="0">
              <a:solidFill>
                <a:prstClr val="black"/>
              </a:solidFill>
              <a:latin typeface="Times New Roman" panose="02020603050405020304" pitchFamily="18" charset="0"/>
              <a:ea typeface="Times New Roman" panose="02020603050405020304" pitchFamily="18" charset="0"/>
            </a:endParaRPr>
          </a:p>
          <a:p>
            <a:pPr marL="0" indent="0">
              <a:buNone/>
            </a:pPr>
            <a:r>
              <a:rPr lang="en-US" sz="1800" dirty="0" smtClean="0">
                <a:solidFill>
                  <a:prstClr val="black"/>
                </a:solidFill>
                <a:latin typeface="Times New Roman" panose="02020603050405020304" pitchFamily="18" charset="0"/>
                <a:ea typeface="Times New Roman" panose="02020603050405020304" pitchFamily="18" charset="0"/>
              </a:rPr>
              <a:t>Consensus </a:t>
            </a:r>
            <a:r>
              <a:rPr lang="en-US" sz="1800" dirty="0">
                <a:solidFill>
                  <a:prstClr val="black"/>
                </a:solidFill>
                <a:latin typeface="Times New Roman" panose="02020603050405020304" pitchFamily="18" charset="0"/>
                <a:ea typeface="Times New Roman" panose="02020603050405020304" pitchFamily="18" charset="0"/>
              </a:rPr>
              <a:t>Statement (ASAM) pg</a:t>
            </a:r>
            <a:r>
              <a:rPr lang="en-US" sz="1800" dirty="0" smtClean="0">
                <a:solidFill>
                  <a:prstClr val="black"/>
                </a:solidFill>
                <a:latin typeface="Times New Roman" panose="02020603050405020304" pitchFamily="18" charset="0"/>
                <a:ea typeface="Times New Roman" panose="02020603050405020304" pitchFamily="18" charset="0"/>
              </a:rPr>
              <a:t>. 5</a:t>
            </a:r>
            <a:endParaRPr lang="en-US" sz="1800" dirty="0"/>
          </a:p>
          <a:p>
            <a:endParaRPr lang="en-US" dirty="0"/>
          </a:p>
        </p:txBody>
      </p:sp>
      <p:pic>
        <p:nvPicPr>
          <p:cNvPr id="4" name="Picture 3"/>
          <p:cNvPicPr>
            <a:picLocks noChangeAspect="1"/>
          </p:cNvPicPr>
          <p:nvPr/>
        </p:nvPicPr>
        <p:blipFill>
          <a:blip r:embed="rId2"/>
          <a:stretch>
            <a:fillRect/>
          </a:stretch>
        </p:blipFill>
        <p:spPr>
          <a:xfrm>
            <a:off x="7467600" y="5943600"/>
            <a:ext cx="1066892" cy="786452"/>
          </a:xfrm>
          <a:prstGeom prst="rect">
            <a:avLst/>
          </a:prstGeom>
        </p:spPr>
      </p:pic>
    </p:spTree>
    <p:extLst>
      <p:ext uri="{BB962C8B-B14F-4D97-AF65-F5344CB8AC3E}">
        <p14:creationId xmlns:p14="http://schemas.microsoft.com/office/powerpoint/2010/main" val="40920433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387" y="1333501"/>
            <a:ext cx="8229600" cy="533400"/>
          </a:xfrm>
        </p:spPr>
        <p:txBody>
          <a:bodyPr/>
          <a:lstStyle/>
          <a:p>
            <a:r>
              <a:rPr lang="en-US" sz="3600" b="1" i="1" dirty="0">
                <a:solidFill>
                  <a:srgbClr val="04617B"/>
                </a:solidFill>
                <a:latin typeface="Cambria" panose="02040503050406030204" pitchFamily="18" charset="0"/>
                <a:ea typeface="Cambria" panose="02040503050406030204" pitchFamily="18" charset="0"/>
              </a:rPr>
              <a:t>SO WHY TEST? -- Therapeutic Tool</a:t>
            </a:r>
            <a:r>
              <a:rPr lang="en-US" sz="3600" i="1" dirty="0">
                <a:solidFill>
                  <a:srgbClr val="04617B"/>
                </a:solidFill>
                <a:latin typeface="Cambria" panose="02040503050406030204" pitchFamily="18" charset="0"/>
                <a:ea typeface="Cambria" panose="02040503050406030204" pitchFamily="18" charset="0"/>
              </a:rPr>
              <a:t/>
            </a:r>
            <a:br>
              <a:rPr lang="en-US" sz="3600" i="1" dirty="0">
                <a:solidFill>
                  <a:srgbClr val="04617B"/>
                </a:solidFill>
                <a:latin typeface="Cambria" panose="02040503050406030204" pitchFamily="18" charset="0"/>
                <a:ea typeface="Cambria" panose="02040503050406030204" pitchFamily="18" charset="0"/>
              </a:rPr>
            </a:br>
            <a:endParaRPr lang="en-US" sz="3600" b="1" i="1"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439387" y="1600201"/>
            <a:ext cx="8229600" cy="4659043"/>
          </a:xfrm>
        </p:spPr>
        <p:txBody>
          <a:bodyPr/>
          <a:lstStyle/>
          <a:p>
            <a:r>
              <a:rPr lang="en-US" dirty="0" smtClean="0"/>
              <a:t>“Providers </a:t>
            </a:r>
            <a:r>
              <a:rPr lang="en-US" dirty="0"/>
              <a:t>should present drug testing to patients as a way of providing motivation and reinforcement for abstinence. Providers should educate patients as to the therapeutic purpose of drug testing. To the extent possible, persuade patients that drug testing is therapeutic rather than punitive to avoid an ‘‘us versus them’’ mentality</a:t>
            </a:r>
            <a:r>
              <a:rPr lang="en-US" dirty="0" smtClean="0"/>
              <a:t>.</a:t>
            </a:r>
            <a:endParaRPr lang="en-US" dirty="0"/>
          </a:p>
          <a:p>
            <a:r>
              <a:rPr lang="en-US" dirty="0"/>
              <a:t>If a patient refuses a drug test, the refusal itself should be an area of focus in the patient’s treatment plan</a:t>
            </a:r>
            <a:r>
              <a:rPr lang="en-US" dirty="0" smtClean="0"/>
              <a:t>.”</a:t>
            </a:r>
          </a:p>
          <a:p>
            <a:pPr marL="0" lvl="0" indent="0">
              <a:buNone/>
            </a:pPr>
            <a:endParaRPr lang="en-US" sz="1800" dirty="0" smtClean="0">
              <a:solidFill>
                <a:prstClr val="black"/>
              </a:solidFill>
              <a:latin typeface="Times New Roman" panose="02020603050405020304" pitchFamily="18" charset="0"/>
              <a:ea typeface="Times New Roman" panose="02020603050405020304" pitchFamily="18" charset="0"/>
            </a:endParaRPr>
          </a:p>
          <a:p>
            <a:pPr marL="0" lvl="0" indent="0">
              <a:buNone/>
            </a:pPr>
            <a:r>
              <a:rPr lang="en-US" sz="1800" dirty="0" smtClean="0">
                <a:solidFill>
                  <a:prstClr val="black"/>
                </a:solidFill>
                <a:latin typeface="Times New Roman" panose="02020603050405020304" pitchFamily="18" charset="0"/>
                <a:ea typeface="Times New Roman" panose="02020603050405020304" pitchFamily="18" charset="0"/>
              </a:rPr>
              <a:t>The Appropriate Use of Drug Testing in Clinical  Addiction Medicine – </a:t>
            </a:r>
          </a:p>
          <a:p>
            <a:pPr marL="0" lvl="0" indent="0">
              <a:buNone/>
            </a:pPr>
            <a:r>
              <a:rPr lang="en-US" sz="1800" dirty="0" smtClean="0">
                <a:solidFill>
                  <a:prstClr val="black"/>
                </a:solidFill>
                <a:latin typeface="Times New Roman" panose="02020603050405020304" pitchFamily="18" charset="0"/>
                <a:ea typeface="Times New Roman" panose="02020603050405020304" pitchFamily="18" charset="0"/>
              </a:rPr>
              <a:t>Consensus </a:t>
            </a:r>
            <a:r>
              <a:rPr lang="en-US" sz="1800" dirty="0">
                <a:solidFill>
                  <a:prstClr val="black"/>
                </a:solidFill>
                <a:latin typeface="Times New Roman" panose="02020603050405020304" pitchFamily="18" charset="0"/>
                <a:ea typeface="Times New Roman" panose="02020603050405020304" pitchFamily="18" charset="0"/>
              </a:rPr>
              <a:t>Statement (ASAM) pg</a:t>
            </a:r>
            <a:r>
              <a:rPr lang="en-US" sz="1800" dirty="0" smtClean="0">
                <a:solidFill>
                  <a:prstClr val="black"/>
                </a:solidFill>
                <a:latin typeface="Times New Roman" panose="02020603050405020304" pitchFamily="18" charset="0"/>
                <a:ea typeface="Times New Roman" panose="02020603050405020304" pitchFamily="18" charset="0"/>
              </a:rPr>
              <a:t>. 6</a:t>
            </a:r>
            <a:endParaRPr lang="en-US" sz="1800" dirty="0">
              <a:solidFill>
                <a:prstClr val="black"/>
              </a:solidFill>
            </a:endParaRPr>
          </a:p>
          <a:p>
            <a:endParaRPr lang="en-US" dirty="0"/>
          </a:p>
        </p:txBody>
      </p:sp>
      <p:pic>
        <p:nvPicPr>
          <p:cNvPr id="4" name="Picture 3"/>
          <p:cNvPicPr>
            <a:picLocks noChangeAspect="1"/>
          </p:cNvPicPr>
          <p:nvPr/>
        </p:nvPicPr>
        <p:blipFill>
          <a:blip r:embed="rId2"/>
          <a:stretch>
            <a:fillRect/>
          </a:stretch>
        </p:blipFill>
        <p:spPr>
          <a:xfrm>
            <a:off x="7467600" y="5943600"/>
            <a:ext cx="1066892" cy="786452"/>
          </a:xfrm>
          <a:prstGeom prst="rect">
            <a:avLst/>
          </a:prstGeom>
        </p:spPr>
      </p:pic>
    </p:spTree>
    <p:extLst>
      <p:ext uri="{BB962C8B-B14F-4D97-AF65-F5344CB8AC3E}">
        <p14:creationId xmlns:p14="http://schemas.microsoft.com/office/powerpoint/2010/main" val="3619986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387" y="1333501"/>
            <a:ext cx="8229600" cy="533400"/>
          </a:xfrm>
        </p:spPr>
        <p:txBody>
          <a:bodyPr/>
          <a:lstStyle/>
          <a:p>
            <a:r>
              <a:rPr lang="en-US" sz="3600" b="1" i="1" dirty="0">
                <a:solidFill>
                  <a:srgbClr val="04617B"/>
                </a:solidFill>
                <a:latin typeface="Cambria" panose="02040503050406030204" pitchFamily="18" charset="0"/>
                <a:ea typeface="Cambria" panose="02040503050406030204" pitchFamily="18" charset="0"/>
              </a:rPr>
              <a:t>SO WHY </a:t>
            </a:r>
            <a:r>
              <a:rPr lang="en-US" sz="3600" b="1" i="1" dirty="0" smtClean="0">
                <a:solidFill>
                  <a:srgbClr val="04617B"/>
                </a:solidFill>
                <a:latin typeface="Cambria" panose="02040503050406030204" pitchFamily="18" charset="0"/>
                <a:ea typeface="Cambria" panose="02040503050406030204" pitchFamily="18" charset="0"/>
              </a:rPr>
              <a:t>TEST? </a:t>
            </a:r>
            <a:r>
              <a:rPr lang="en-US" sz="3600" b="1" i="1" dirty="0">
                <a:solidFill>
                  <a:srgbClr val="04617B"/>
                </a:solidFill>
                <a:latin typeface="Cambria" panose="02040503050406030204" pitchFamily="18" charset="0"/>
                <a:ea typeface="Cambria" panose="02040503050406030204" pitchFamily="18" charset="0"/>
              </a:rPr>
              <a:t>-- </a:t>
            </a:r>
            <a:r>
              <a:rPr lang="en-US" sz="3600" b="1" i="1" dirty="0" smtClean="0">
                <a:solidFill>
                  <a:srgbClr val="04617B"/>
                </a:solidFill>
                <a:latin typeface="Cambria" panose="02040503050406030204" pitchFamily="18" charset="0"/>
                <a:ea typeface="Cambria" panose="02040503050406030204" pitchFamily="18" charset="0"/>
              </a:rPr>
              <a:t>Assessment</a:t>
            </a:r>
            <a:r>
              <a:rPr lang="en-US" sz="3600" i="1" dirty="0">
                <a:solidFill>
                  <a:srgbClr val="04617B"/>
                </a:solidFill>
                <a:latin typeface="Cambria" panose="02040503050406030204" pitchFamily="18" charset="0"/>
                <a:ea typeface="Cambria" panose="02040503050406030204" pitchFamily="18" charset="0"/>
              </a:rPr>
              <a:t/>
            </a:r>
            <a:br>
              <a:rPr lang="en-US" sz="3600" i="1" dirty="0">
                <a:solidFill>
                  <a:srgbClr val="04617B"/>
                </a:solidFill>
                <a:latin typeface="Cambria" panose="02040503050406030204" pitchFamily="18" charset="0"/>
                <a:ea typeface="Cambria" panose="02040503050406030204" pitchFamily="18" charset="0"/>
              </a:rPr>
            </a:br>
            <a:endParaRPr lang="en-US" sz="3600" b="1" i="1"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439387" y="1284557"/>
            <a:ext cx="8229600" cy="4887643"/>
          </a:xfrm>
        </p:spPr>
        <p:txBody>
          <a:bodyPr/>
          <a:lstStyle/>
          <a:p>
            <a:r>
              <a:rPr lang="en-US" dirty="0" smtClean="0"/>
              <a:t>“Treatment </a:t>
            </a:r>
            <a:r>
              <a:rPr lang="en-US" dirty="0"/>
              <a:t>providers should include drug testing at intake to assist in a patient’s initial assessment and treatment planning</a:t>
            </a:r>
            <a:r>
              <a:rPr lang="en-US" dirty="0" smtClean="0"/>
              <a:t>.</a:t>
            </a:r>
            <a:endParaRPr lang="en-US" dirty="0"/>
          </a:p>
          <a:p>
            <a:r>
              <a:rPr lang="en-US" dirty="0"/>
              <a:t>Results of a medical and psychosocial assessment should guide the process of choosing the type of drug test and matrix to use for assessment purposes</a:t>
            </a:r>
            <a:r>
              <a:rPr lang="en-US" dirty="0" smtClean="0"/>
              <a:t>.</a:t>
            </a:r>
            <a:endParaRPr lang="en-US" dirty="0"/>
          </a:p>
          <a:p>
            <a:r>
              <a:rPr lang="en-US" dirty="0"/>
              <a:t>Drug test results should not be used as the sole determinant in assessment for SUD. They should always be combined with patient history, psychosocial assessment, </a:t>
            </a:r>
            <a:r>
              <a:rPr lang="en-US" dirty="0" smtClean="0"/>
              <a:t>etc</a:t>
            </a:r>
            <a:r>
              <a:rPr lang="en-US" dirty="0" smtClean="0"/>
              <a:t>.”</a:t>
            </a:r>
          </a:p>
          <a:p>
            <a:endParaRPr lang="en-US" dirty="0" smtClean="0"/>
          </a:p>
          <a:p>
            <a:pPr marL="0" lvl="0" indent="0">
              <a:buNone/>
            </a:pPr>
            <a:r>
              <a:rPr lang="en-US" sz="1800" dirty="0">
                <a:solidFill>
                  <a:prstClr val="black"/>
                </a:solidFill>
                <a:latin typeface="Times New Roman" panose="02020603050405020304" pitchFamily="18" charset="0"/>
                <a:ea typeface="Times New Roman" panose="02020603050405020304" pitchFamily="18" charset="0"/>
              </a:rPr>
              <a:t>The Appropriate Use of Drug Testing in Clinical  Addiction Medicine – </a:t>
            </a:r>
          </a:p>
          <a:p>
            <a:pPr marL="0" lvl="0" indent="0">
              <a:buNone/>
            </a:pPr>
            <a:r>
              <a:rPr lang="en-US" sz="1800" dirty="0">
                <a:solidFill>
                  <a:prstClr val="black"/>
                </a:solidFill>
                <a:latin typeface="Times New Roman" panose="02020603050405020304" pitchFamily="18" charset="0"/>
                <a:ea typeface="Times New Roman" panose="02020603050405020304" pitchFamily="18" charset="0"/>
              </a:rPr>
              <a:t>Consensus Statement (ASAM) pg</a:t>
            </a:r>
            <a:r>
              <a:rPr lang="en-US" sz="1800" dirty="0" smtClean="0">
                <a:solidFill>
                  <a:prstClr val="black"/>
                </a:solidFill>
                <a:latin typeface="Times New Roman" panose="02020603050405020304" pitchFamily="18" charset="0"/>
                <a:ea typeface="Times New Roman" panose="02020603050405020304" pitchFamily="18" charset="0"/>
              </a:rPr>
              <a:t>. 7</a:t>
            </a:r>
            <a:endParaRPr lang="en-US" sz="1800" dirty="0">
              <a:solidFill>
                <a:prstClr val="black"/>
              </a:solidFill>
            </a:endParaRPr>
          </a:p>
          <a:p>
            <a:endParaRPr lang="en-US" dirty="0"/>
          </a:p>
          <a:p>
            <a:endParaRPr lang="en-US" dirty="0"/>
          </a:p>
        </p:txBody>
      </p:sp>
      <p:pic>
        <p:nvPicPr>
          <p:cNvPr id="4" name="Picture 3"/>
          <p:cNvPicPr>
            <a:picLocks noChangeAspect="1"/>
          </p:cNvPicPr>
          <p:nvPr/>
        </p:nvPicPr>
        <p:blipFill>
          <a:blip r:embed="rId2"/>
          <a:stretch>
            <a:fillRect/>
          </a:stretch>
        </p:blipFill>
        <p:spPr>
          <a:xfrm>
            <a:off x="7467600" y="5943600"/>
            <a:ext cx="1066892" cy="786452"/>
          </a:xfrm>
          <a:prstGeom prst="rect">
            <a:avLst/>
          </a:prstGeom>
        </p:spPr>
      </p:pic>
    </p:spTree>
    <p:extLst>
      <p:ext uri="{BB962C8B-B14F-4D97-AF65-F5344CB8AC3E}">
        <p14:creationId xmlns:p14="http://schemas.microsoft.com/office/powerpoint/2010/main" val="1416189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387" y="1333501"/>
            <a:ext cx="8229600" cy="533400"/>
          </a:xfrm>
        </p:spPr>
        <p:txBody>
          <a:bodyPr/>
          <a:lstStyle/>
          <a:p>
            <a:r>
              <a:rPr lang="en-US" sz="3600" b="1" i="1" dirty="0">
                <a:solidFill>
                  <a:srgbClr val="04617B"/>
                </a:solidFill>
                <a:latin typeface="Cambria" panose="02040503050406030204" pitchFamily="18" charset="0"/>
                <a:ea typeface="Cambria" panose="02040503050406030204" pitchFamily="18" charset="0"/>
              </a:rPr>
              <a:t>SO WHY </a:t>
            </a:r>
            <a:r>
              <a:rPr lang="en-US" sz="3600" b="1" i="1" dirty="0" smtClean="0">
                <a:solidFill>
                  <a:srgbClr val="04617B"/>
                </a:solidFill>
                <a:latin typeface="Cambria" panose="02040503050406030204" pitchFamily="18" charset="0"/>
                <a:ea typeface="Cambria" panose="02040503050406030204" pitchFamily="18" charset="0"/>
              </a:rPr>
              <a:t>TEST? </a:t>
            </a:r>
            <a:r>
              <a:rPr lang="en-US" sz="3600" b="1" i="1" dirty="0">
                <a:solidFill>
                  <a:srgbClr val="04617B"/>
                </a:solidFill>
                <a:latin typeface="Cambria" panose="02040503050406030204" pitchFamily="18" charset="0"/>
                <a:ea typeface="Cambria" panose="02040503050406030204" pitchFamily="18" charset="0"/>
              </a:rPr>
              <a:t>-- </a:t>
            </a:r>
            <a:r>
              <a:rPr lang="en-US" sz="3600" b="1" i="1" dirty="0" smtClean="0">
                <a:solidFill>
                  <a:srgbClr val="04617B"/>
                </a:solidFill>
                <a:latin typeface="Cambria" panose="02040503050406030204" pitchFamily="18" charset="0"/>
                <a:ea typeface="Cambria" panose="02040503050406030204" pitchFamily="18" charset="0"/>
              </a:rPr>
              <a:t>Assessment</a:t>
            </a:r>
            <a:r>
              <a:rPr lang="en-US" sz="3600" i="1" dirty="0">
                <a:solidFill>
                  <a:srgbClr val="04617B"/>
                </a:solidFill>
                <a:latin typeface="Cambria" panose="02040503050406030204" pitchFamily="18" charset="0"/>
                <a:ea typeface="Cambria" panose="02040503050406030204" pitchFamily="18" charset="0"/>
              </a:rPr>
              <a:t/>
            </a:r>
            <a:br>
              <a:rPr lang="en-US" sz="3600" i="1" dirty="0">
                <a:solidFill>
                  <a:srgbClr val="04617B"/>
                </a:solidFill>
                <a:latin typeface="Cambria" panose="02040503050406030204" pitchFamily="18" charset="0"/>
                <a:ea typeface="Cambria" panose="02040503050406030204" pitchFamily="18" charset="0"/>
              </a:rPr>
            </a:br>
            <a:endParaRPr lang="en-US" sz="3600" b="1" i="1"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439387" y="1600201"/>
            <a:ext cx="8229600" cy="4659043"/>
          </a:xfrm>
        </p:spPr>
        <p:txBody>
          <a:bodyPr/>
          <a:lstStyle/>
          <a:p>
            <a:r>
              <a:rPr lang="en-US" dirty="0" smtClean="0"/>
              <a:t>“Drug </a:t>
            </a:r>
            <a:r>
              <a:rPr lang="en-US" dirty="0"/>
              <a:t>testing may be used to help determine optimal </a:t>
            </a:r>
            <a:r>
              <a:rPr lang="en-US" dirty="0" smtClean="0"/>
              <a:t>placement </a:t>
            </a:r>
            <a:r>
              <a:rPr lang="en-US" dirty="0"/>
              <a:t>in a level of care</a:t>
            </a:r>
            <a:r>
              <a:rPr lang="en-US" dirty="0" smtClean="0"/>
              <a:t>.</a:t>
            </a:r>
          </a:p>
          <a:p>
            <a:endParaRPr lang="en-US" dirty="0"/>
          </a:p>
          <a:p>
            <a:r>
              <a:rPr lang="en-US" dirty="0"/>
              <a:t>Drug testing can serve as an objective means of verifying a patient’s substance use history</a:t>
            </a:r>
            <a:r>
              <a:rPr lang="en-US" dirty="0" smtClean="0"/>
              <a:t>.</a:t>
            </a:r>
          </a:p>
          <a:p>
            <a:endParaRPr lang="en-US" dirty="0"/>
          </a:p>
          <a:p>
            <a:r>
              <a:rPr lang="en-US" dirty="0"/>
              <a:t>Drug testing can demonstrate a discrepancy between a patient’s self-report of substance use and the substances detected in testing</a:t>
            </a:r>
            <a:r>
              <a:rPr lang="en-US" dirty="0" smtClean="0"/>
              <a:t>.”</a:t>
            </a:r>
          </a:p>
          <a:p>
            <a:pPr marL="0" indent="0">
              <a:buNone/>
            </a:pPr>
            <a:endParaRPr lang="en-US" dirty="0"/>
          </a:p>
          <a:p>
            <a:pPr marL="0" lvl="0" indent="0">
              <a:buNone/>
            </a:pPr>
            <a:r>
              <a:rPr lang="en-US" sz="1800" dirty="0">
                <a:solidFill>
                  <a:prstClr val="black"/>
                </a:solidFill>
                <a:latin typeface="Times New Roman" panose="02020603050405020304" pitchFamily="18" charset="0"/>
                <a:ea typeface="Times New Roman" panose="02020603050405020304" pitchFamily="18" charset="0"/>
              </a:rPr>
              <a:t>The Appropriate Use of Drug Testing in Clinical  Addiction Medicine – </a:t>
            </a:r>
          </a:p>
          <a:p>
            <a:pPr marL="0" lvl="0" indent="0">
              <a:buNone/>
            </a:pPr>
            <a:r>
              <a:rPr lang="en-US" sz="1800" dirty="0">
                <a:solidFill>
                  <a:prstClr val="black"/>
                </a:solidFill>
                <a:latin typeface="Times New Roman" panose="02020603050405020304" pitchFamily="18" charset="0"/>
                <a:ea typeface="Times New Roman" panose="02020603050405020304" pitchFamily="18" charset="0"/>
              </a:rPr>
              <a:t>Consensus Statement (ASAM) pg</a:t>
            </a:r>
            <a:r>
              <a:rPr lang="en-US" sz="1800" dirty="0" smtClean="0">
                <a:solidFill>
                  <a:prstClr val="black"/>
                </a:solidFill>
                <a:latin typeface="Times New Roman" panose="02020603050405020304" pitchFamily="18" charset="0"/>
                <a:ea typeface="Times New Roman" panose="02020603050405020304" pitchFamily="18" charset="0"/>
              </a:rPr>
              <a:t>. 7</a:t>
            </a:r>
            <a:endParaRPr lang="en-US" sz="1800" dirty="0">
              <a:solidFill>
                <a:prstClr val="black"/>
              </a:solidFill>
            </a:endParaRPr>
          </a:p>
          <a:p>
            <a:endParaRPr lang="en-US" dirty="0"/>
          </a:p>
          <a:p>
            <a:endParaRPr lang="en-US" dirty="0"/>
          </a:p>
        </p:txBody>
      </p:sp>
      <p:pic>
        <p:nvPicPr>
          <p:cNvPr id="4" name="Picture 3"/>
          <p:cNvPicPr>
            <a:picLocks noChangeAspect="1"/>
          </p:cNvPicPr>
          <p:nvPr/>
        </p:nvPicPr>
        <p:blipFill>
          <a:blip r:embed="rId2"/>
          <a:stretch>
            <a:fillRect/>
          </a:stretch>
        </p:blipFill>
        <p:spPr>
          <a:xfrm>
            <a:off x="7467600" y="5943600"/>
            <a:ext cx="1066892" cy="786452"/>
          </a:xfrm>
          <a:prstGeom prst="rect">
            <a:avLst/>
          </a:prstGeom>
        </p:spPr>
      </p:pic>
    </p:spTree>
    <p:extLst>
      <p:ext uri="{BB962C8B-B14F-4D97-AF65-F5344CB8AC3E}">
        <p14:creationId xmlns:p14="http://schemas.microsoft.com/office/powerpoint/2010/main" val="25663465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20235</TotalTime>
  <Words>3080</Words>
  <Application>Microsoft Office PowerPoint</Application>
  <PresentationFormat>On-screen Show (4:3)</PresentationFormat>
  <Paragraphs>412</Paragraphs>
  <Slides>58</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58</vt:i4>
      </vt:variant>
    </vt:vector>
  </HeadingPairs>
  <TitlesOfParts>
    <vt:vector size="69" baseType="lpstr">
      <vt:lpstr>Arial</vt:lpstr>
      <vt:lpstr>Calibri</vt:lpstr>
      <vt:lpstr>Cambria</vt:lpstr>
      <vt:lpstr>Century Schoolbook</vt:lpstr>
      <vt:lpstr>Constantia</vt:lpstr>
      <vt:lpstr>Times New Roman</vt:lpstr>
      <vt:lpstr>Trebuchet MS</vt:lpstr>
      <vt:lpstr>Wingdings</vt:lpstr>
      <vt:lpstr>Wingdings 2</vt:lpstr>
      <vt:lpstr>Flow</vt:lpstr>
      <vt:lpstr>Office Theme</vt:lpstr>
      <vt:lpstr>Collaborative Person Centered  Toxicology Testing   </vt:lpstr>
      <vt:lpstr>OBJECTIVES</vt:lpstr>
      <vt:lpstr>NEGATIVE ASSOCIATIONS– Toxicology Testing </vt:lpstr>
      <vt:lpstr>COLLABORATIVE PERSON  CENTERED TESTING</vt:lpstr>
      <vt:lpstr>SO WHY TEST? </vt:lpstr>
      <vt:lpstr>SO WHY TEST? -- Therapeutic Tool </vt:lpstr>
      <vt:lpstr>SO WHY TEST? -- Therapeutic Tool </vt:lpstr>
      <vt:lpstr>SO WHY TEST? -- Assessment </vt:lpstr>
      <vt:lpstr>SO WHY TEST? -- Assessment </vt:lpstr>
      <vt:lpstr>SO WHY TEST? -- Monitoring</vt:lpstr>
      <vt:lpstr>SO WHY TEST?</vt:lpstr>
      <vt:lpstr>PERSON CENTERED COLLABORATION</vt:lpstr>
      <vt:lpstr>LANGUAGE/FRAME/ATTITUDE</vt:lpstr>
      <vt:lpstr>“ESSENTIAL ATTITUDES and VALUES”</vt:lpstr>
      <vt:lpstr>“ESSENTIAL ATTITUDES AND VALUES”</vt:lpstr>
      <vt:lpstr>Confusing array of terms Describing the Construct and Spectrum of Substance-Related Problems</vt:lpstr>
      <vt:lpstr>Array of Terms Describing the Person using or suffering from compulsive substance use</vt:lpstr>
      <vt:lpstr>LANGUAGE/FRAME/ATTITUDE</vt:lpstr>
      <vt:lpstr>THE WHOLE PERSON, WHOLE PICTURE</vt:lpstr>
      <vt:lpstr>THE WHOLE PERSON, WHOLE PICTURE</vt:lpstr>
      <vt:lpstr>COLLABORATIVE WHOLE TEAM APPPOACH</vt:lpstr>
      <vt:lpstr>WHOLE TEAM COLLABORATION</vt:lpstr>
      <vt:lpstr>STRUCTURAL INTEGRATION</vt:lpstr>
      <vt:lpstr>STRUCTURAL INTEGRATION</vt:lpstr>
      <vt:lpstr>CLEAR PLANNED RESPONSES – e.g.</vt:lpstr>
      <vt:lpstr> TOOL e.g. --   CARE MAPS</vt:lpstr>
      <vt:lpstr>Planned Care Model Components</vt:lpstr>
      <vt:lpstr>DESIGN ISSUES: TESTING METHODS and PROGRAM ELEMENTS</vt:lpstr>
      <vt:lpstr>BACKGROUND – LAB vs. POC</vt:lpstr>
      <vt:lpstr>POC SCREENS – False +/- “Reading” e.g.</vt:lpstr>
      <vt:lpstr>POC SCREENS – False +/- “Reading” e.g.</vt:lpstr>
      <vt:lpstr>POC SCREENS – False +/- “Reading” e.g.</vt:lpstr>
      <vt:lpstr>POC SCREENS – False +/- “Reading” e.g.</vt:lpstr>
      <vt:lpstr>“Reading” vs. “Interpreting” – False Positive – e.g.</vt:lpstr>
      <vt:lpstr>DEFINE TARGET DRUGS - Metabolism </vt:lpstr>
      <vt:lpstr>DEFINE TARGET DRUGS - Metabolism </vt:lpstr>
      <vt:lpstr>PROGRAM ELEMENTS/DECISIONS </vt:lpstr>
      <vt:lpstr>PROGRAM ELEMENTS/DECISIONS </vt:lpstr>
      <vt:lpstr>“SUPERVISED” SPECIMEN – e.g.</vt:lpstr>
      <vt:lpstr>“SUPERVISED” SPECIMEN</vt:lpstr>
      <vt:lpstr>FREQUENCY OF TESTING – One Model</vt:lpstr>
      <vt:lpstr>DRUG TESTING – POC Many Formats</vt:lpstr>
      <vt:lpstr>DRUG TESTING – POC Oral Cups</vt:lpstr>
      <vt:lpstr>DRUG TESTING – POC Oral Cups</vt:lpstr>
      <vt:lpstr>ALCOHOL TESTING OPTION - Breath</vt:lpstr>
      <vt:lpstr>ALCOHOL TESTING OPTION - Breath</vt:lpstr>
      <vt:lpstr>ALCOHOL TESTING OPTION - Urine</vt:lpstr>
      <vt:lpstr>ALCOHOL TESTING OPTION - Urine</vt:lpstr>
      <vt:lpstr>ALCOHOL TESTING OPTION - Saliva</vt:lpstr>
      <vt:lpstr>ALCOHOL TESTING OPTION - Saliva</vt:lpstr>
      <vt:lpstr>LAB DRUG TESTING – Confirmation or Complex Cases</vt:lpstr>
      <vt:lpstr>FENTANYL</vt:lpstr>
      <vt:lpstr>FENTANYL – Simple Strips</vt:lpstr>
      <vt:lpstr>TAKE AWAYS </vt:lpstr>
      <vt:lpstr>RESOURCES</vt:lpstr>
      <vt:lpstr>RESOURCES</vt:lpstr>
      <vt:lpstr>RESOURCES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Health Initiative</dc:title>
  <dc:creator>DiPierro, Charise</dc:creator>
  <cp:lastModifiedBy>Baker, Bruce</cp:lastModifiedBy>
  <cp:revision>266</cp:revision>
  <cp:lastPrinted>2022-05-18T14:10:31Z</cp:lastPrinted>
  <dcterms:created xsi:type="dcterms:W3CDTF">2013-10-16T14:01:30Z</dcterms:created>
  <dcterms:modified xsi:type="dcterms:W3CDTF">2022-05-26T15:04:50Z</dcterms:modified>
</cp:coreProperties>
</file>