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257" r:id="rId3"/>
    <p:sldId id="258" r:id="rId4"/>
    <p:sldId id="326" r:id="rId5"/>
    <p:sldId id="329" r:id="rId6"/>
    <p:sldId id="330" r:id="rId7"/>
    <p:sldId id="371" r:id="rId8"/>
    <p:sldId id="366" r:id="rId9"/>
    <p:sldId id="334" r:id="rId10"/>
    <p:sldId id="337" r:id="rId11"/>
    <p:sldId id="338" r:id="rId12"/>
    <p:sldId id="339" r:id="rId13"/>
    <p:sldId id="341" r:id="rId14"/>
    <p:sldId id="342" r:id="rId15"/>
    <p:sldId id="390" r:id="rId16"/>
    <p:sldId id="259" r:id="rId17"/>
    <p:sldId id="269" r:id="rId18"/>
    <p:sldId id="260" r:id="rId19"/>
    <p:sldId id="270" r:id="rId20"/>
    <p:sldId id="524" r:id="rId21"/>
    <p:sldId id="525" r:id="rId22"/>
    <p:sldId id="261" r:id="rId23"/>
    <p:sldId id="262" r:id="rId24"/>
    <p:sldId id="271" r:id="rId25"/>
    <p:sldId id="263" r:id="rId26"/>
    <p:sldId id="272" r:id="rId27"/>
    <p:sldId id="264" r:id="rId28"/>
    <p:sldId id="275" r:id="rId29"/>
    <p:sldId id="276" r:id="rId30"/>
    <p:sldId id="277" r:id="rId31"/>
    <p:sldId id="265" r:id="rId32"/>
    <p:sldId id="278" r:id="rId33"/>
    <p:sldId id="279" r:id="rId34"/>
    <p:sldId id="280" r:id="rId35"/>
    <p:sldId id="266" r:id="rId36"/>
    <p:sldId id="518" r:id="rId37"/>
    <p:sldId id="333" r:id="rId38"/>
    <p:sldId id="519" r:id="rId39"/>
    <p:sldId id="514" r:id="rId40"/>
    <p:sldId id="356" r:id="rId41"/>
    <p:sldId id="315" r:id="rId42"/>
    <p:sldId id="316" r:id="rId43"/>
    <p:sldId id="516" r:id="rId44"/>
    <p:sldId id="520" r:id="rId45"/>
    <p:sldId id="268" r:id="rId46"/>
    <p:sldId id="521" r:id="rId47"/>
    <p:sldId id="522" r:id="rId48"/>
    <p:sldId id="301" r:id="rId49"/>
    <p:sldId id="392" r:id="rId50"/>
    <p:sldId id="352" r:id="rId51"/>
    <p:sldId id="523" r:id="rId52"/>
    <p:sldId id="354" r:id="rId53"/>
    <p:sldId id="358" r:id="rId54"/>
    <p:sldId id="359" r:id="rId55"/>
    <p:sldId id="360" r:id="rId56"/>
    <p:sldId id="363" r:id="rId57"/>
    <p:sldId id="355" r:id="rId58"/>
    <p:sldId id="526" r:id="rId59"/>
    <p:sldId id="357" r:id="rId60"/>
    <p:sldId id="364" r:id="rId61"/>
    <p:sldId id="361" r:id="rId62"/>
    <p:sldId id="527" r:id="rId63"/>
    <p:sldId id="52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649"/>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D1302-0BD8-0A45-9E6A-D54DD8F05F27}"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799D1-1773-664F-A170-24B0ADB4D5E6}" type="slidenum">
              <a:rPr lang="en-US" smtClean="0"/>
              <a:t>‹#›</a:t>
            </a:fld>
            <a:endParaRPr lang="en-US"/>
          </a:p>
        </p:txBody>
      </p:sp>
    </p:spTree>
    <p:extLst>
      <p:ext uri="{BB962C8B-B14F-4D97-AF65-F5344CB8AC3E}">
        <p14:creationId xmlns:p14="http://schemas.microsoft.com/office/powerpoint/2010/main" val="209181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jamanetwork.com/journals/jamapsychiatry/fullarticle/2789697#yld220002f1"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effective way to open</a:t>
            </a:r>
            <a:r>
              <a:rPr lang="en-US" baseline="0" dirty="0"/>
              <a:t> a talk discussing the disease of substance use disorders.  Ask the audience to hold their breath.  Continue to speak to them while they are holding their breath. You can distract them with a story.  Now after 30 seconds or so, people become uncomfortable.  They begin to lose attention to what you are saying.  Ask them to keep holding their breath.  At about a minute they become very uncomfortable to the point that they need to breathe.  Soon they are unable to focus on your lecture and become uninterested.  The only thing that matters is the next breath of oxygen.  Soon they get to a point that they must breathe.  No matter what the consequences are, no matter what must happen for the breath, they will be willing to do it.  When they finally take that breath, they do not feel high or on top of the world.  They simply feel normal again.  Now they should imagine that this is what someone with a substance use disorder suffers through every day.  Constantly thinking about the next use, willing to use despite any consequences, and when they finally use, it is not to feel high or on top of the world, it is simply to feel normal again.</a:t>
            </a:r>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4</a:t>
            </a:fld>
            <a:endParaRPr lang="en-US"/>
          </a:p>
        </p:txBody>
      </p:sp>
    </p:spTree>
    <p:extLst>
      <p:ext uri="{BB962C8B-B14F-4D97-AF65-F5344CB8AC3E}">
        <p14:creationId xmlns:p14="http://schemas.microsoft.com/office/powerpoint/2010/main" val="351219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slide to drive home the key points discussed on the prior few slides.  During the development of an SUD,</a:t>
            </a:r>
            <a:r>
              <a:rPr lang="en-US" baseline="0" dirty="0"/>
              <a:t> the reward system takes over control of the cortex.  The most important concept to drive home is that the most important thing to the individual with SUD is the next use of a substance.  With that concept as the framework, it is easier to understand why certain behaviors and clinical traits manifest.</a:t>
            </a:r>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14</a:t>
            </a:fld>
            <a:endParaRPr lang="en-US"/>
          </a:p>
        </p:txBody>
      </p:sp>
    </p:spTree>
    <p:extLst>
      <p:ext uri="{BB962C8B-B14F-4D97-AF65-F5344CB8AC3E}">
        <p14:creationId xmlns:p14="http://schemas.microsoft.com/office/powerpoint/2010/main" val="125059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oudy Old Style" panose="02020502050305020303" pitchFamily="18" charset="77"/>
              </a:rPr>
              <a:t>Several studies have sought to explore the frequent co-occurrence of these disorders.</a:t>
            </a:r>
          </a:p>
          <a:p>
            <a:endParaRPr lang="en-US" dirty="0"/>
          </a:p>
        </p:txBody>
      </p:sp>
      <p:sp>
        <p:nvSpPr>
          <p:cNvPr id="4" name="Slide Number Placeholder 3"/>
          <p:cNvSpPr>
            <a:spLocks noGrp="1"/>
          </p:cNvSpPr>
          <p:nvPr>
            <p:ph type="sldNum" sz="quarter" idx="5"/>
          </p:nvPr>
        </p:nvSpPr>
        <p:spPr/>
        <p:txBody>
          <a:bodyPr/>
          <a:lstStyle/>
          <a:p>
            <a:fld id="{4AB799D1-1773-664F-A170-24B0ADB4D5E6}" type="slidenum">
              <a:rPr lang="en-US" smtClean="0"/>
              <a:t>18</a:t>
            </a:fld>
            <a:endParaRPr lang="en-US"/>
          </a:p>
        </p:txBody>
      </p:sp>
    </p:spTree>
    <p:extLst>
      <p:ext uri="{BB962C8B-B14F-4D97-AF65-F5344CB8AC3E}">
        <p14:creationId xmlns:p14="http://schemas.microsoft.com/office/powerpoint/2010/main" val="428584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adults aged 18 or older in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Right Panel (SMI) Serious Mental 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-2.2 percent (or 5.7 million people) had both SMI and an SUD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Left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- 17 million people have AMI and SUD.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B799D1-1773-664F-A170-24B0ADB4D5E6}" type="slidenum">
              <a:rPr lang="en-US" smtClean="0"/>
              <a:t>19</a:t>
            </a:fld>
            <a:endParaRPr lang="en-US"/>
          </a:p>
        </p:txBody>
      </p:sp>
    </p:spTree>
    <p:extLst>
      <p:ext uri="{BB962C8B-B14F-4D97-AF65-F5344CB8AC3E}">
        <p14:creationId xmlns:p14="http://schemas.microsoft.com/office/powerpoint/2010/main" val="294303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 not diagnose a substance induced disorder if:</a:t>
            </a:r>
          </a:p>
          <a:p>
            <a:r>
              <a:rPr lang="en-US" dirty="0"/>
              <a:t>1. The psychiatric symptoms precede substance use </a:t>
            </a:r>
          </a:p>
          <a:p>
            <a:r>
              <a:rPr lang="en-US" dirty="0"/>
              <a:t>2. Symptoms persist 1 month after cessation of acute withdrawal or severe intoxication</a:t>
            </a:r>
          </a:p>
        </p:txBody>
      </p:sp>
      <p:sp>
        <p:nvSpPr>
          <p:cNvPr id="4" name="Slide Number Placeholder 3"/>
          <p:cNvSpPr>
            <a:spLocks noGrp="1"/>
          </p:cNvSpPr>
          <p:nvPr>
            <p:ph type="sldNum" sz="quarter" idx="5"/>
          </p:nvPr>
        </p:nvSpPr>
        <p:spPr/>
        <p:txBody>
          <a:bodyPr/>
          <a:lstStyle/>
          <a:p>
            <a:fld id="{4AB799D1-1773-664F-A170-24B0ADB4D5E6}" type="slidenum">
              <a:rPr lang="en-US" smtClean="0"/>
              <a:t>20</a:t>
            </a:fld>
            <a:endParaRPr lang="en-US"/>
          </a:p>
        </p:txBody>
      </p:sp>
    </p:spTree>
    <p:extLst>
      <p:ext uri="{BB962C8B-B14F-4D97-AF65-F5344CB8AC3E}">
        <p14:creationId xmlns:p14="http://schemas.microsoft.com/office/powerpoint/2010/main" val="380303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study </a:t>
            </a:r>
            <a:r>
              <a:rPr lang="en-US" dirty="0" err="1"/>
              <a:t>Schuckit</a:t>
            </a:r>
            <a:r>
              <a:rPr lang="en-US" dirty="0"/>
              <a:t> also showed a higher prevalence of SID than primary disorders in these populations.</a:t>
            </a:r>
          </a:p>
        </p:txBody>
      </p:sp>
      <p:sp>
        <p:nvSpPr>
          <p:cNvPr id="4" name="Slide Number Placeholder 3"/>
          <p:cNvSpPr>
            <a:spLocks noGrp="1"/>
          </p:cNvSpPr>
          <p:nvPr>
            <p:ph type="sldNum" sz="quarter" idx="5"/>
          </p:nvPr>
        </p:nvSpPr>
        <p:spPr/>
        <p:txBody>
          <a:bodyPr/>
          <a:lstStyle/>
          <a:p>
            <a:fld id="{4AB799D1-1773-664F-A170-24B0ADB4D5E6}" type="slidenum">
              <a:rPr lang="en-US" smtClean="0"/>
              <a:t>21</a:t>
            </a:fld>
            <a:endParaRPr lang="en-US"/>
          </a:p>
        </p:txBody>
      </p:sp>
    </p:spTree>
    <p:extLst>
      <p:ext uri="{BB962C8B-B14F-4D97-AF65-F5344CB8AC3E}">
        <p14:creationId xmlns:p14="http://schemas.microsoft.com/office/powerpoint/2010/main" val="2908860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Proportion using substances among those with any MI, SMI and those without MI.</a:t>
            </a:r>
          </a:p>
        </p:txBody>
      </p:sp>
      <p:sp>
        <p:nvSpPr>
          <p:cNvPr id="4" name="Slide Number Placeholder 3"/>
          <p:cNvSpPr>
            <a:spLocks noGrp="1"/>
          </p:cNvSpPr>
          <p:nvPr>
            <p:ph type="sldNum" sz="quarter" idx="5"/>
          </p:nvPr>
        </p:nvSpPr>
        <p:spPr/>
        <p:txBody>
          <a:bodyPr/>
          <a:lstStyle/>
          <a:p>
            <a:fld id="{4AB799D1-1773-664F-A170-24B0ADB4D5E6}" type="slidenum">
              <a:rPr lang="en-US" smtClean="0"/>
              <a:t>26</a:t>
            </a:fld>
            <a:endParaRPr lang="en-US"/>
          </a:p>
        </p:txBody>
      </p:sp>
    </p:spTree>
    <p:extLst>
      <p:ext uri="{BB962C8B-B14F-4D97-AF65-F5344CB8AC3E}">
        <p14:creationId xmlns:p14="http://schemas.microsoft.com/office/powerpoint/2010/main" val="221247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study did not show a significant increase in neuropsychiatric adverse events attributable to varenicline or bupropion relative to nicotine patch or placebo.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Varenicline was more effective than placebo, nicotine patch, and bupropion in helping smokers achieve abstinence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bupropion and nicotine patch were more effective than placebo.</a:t>
            </a:r>
            <a:endParaRPr lang="en-US" dirty="0"/>
          </a:p>
        </p:txBody>
      </p:sp>
      <p:sp>
        <p:nvSpPr>
          <p:cNvPr id="4" name="Slide Number Placeholder 3"/>
          <p:cNvSpPr>
            <a:spLocks noGrp="1"/>
          </p:cNvSpPr>
          <p:nvPr>
            <p:ph type="sldNum" sz="quarter" idx="5"/>
          </p:nvPr>
        </p:nvSpPr>
        <p:spPr/>
        <p:txBody>
          <a:bodyPr/>
          <a:lstStyle/>
          <a:p>
            <a:fld id="{4AB799D1-1773-664F-A170-24B0ADB4D5E6}" type="slidenum">
              <a:rPr lang="en-US" smtClean="0"/>
              <a:t>29</a:t>
            </a:fld>
            <a:endParaRPr lang="en-US"/>
          </a:p>
        </p:txBody>
      </p:sp>
    </p:spTree>
    <p:extLst>
      <p:ext uri="{BB962C8B-B14F-4D97-AF65-F5344CB8AC3E}">
        <p14:creationId xmlns:p14="http://schemas.microsoft.com/office/powerpoint/2010/main" val="36715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 of RCT, show that Naltrexone reduces risk of heavy drinking by 17%; decreased number of drinking days by 4%</a:t>
            </a:r>
          </a:p>
        </p:txBody>
      </p:sp>
      <p:sp>
        <p:nvSpPr>
          <p:cNvPr id="4" name="Slide Number Placeholder 3"/>
          <p:cNvSpPr>
            <a:spLocks noGrp="1"/>
          </p:cNvSpPr>
          <p:nvPr>
            <p:ph type="sldNum" sz="quarter" idx="5"/>
          </p:nvPr>
        </p:nvSpPr>
        <p:spPr/>
        <p:txBody>
          <a:bodyPr/>
          <a:lstStyle/>
          <a:p>
            <a:fld id="{4AB799D1-1773-664F-A170-24B0ADB4D5E6}" type="slidenum">
              <a:rPr lang="en-US" smtClean="0"/>
              <a:t>32</a:t>
            </a:fld>
            <a:endParaRPr lang="en-US"/>
          </a:p>
        </p:txBody>
      </p:sp>
    </p:spTree>
    <p:extLst>
      <p:ext uri="{BB962C8B-B14F-4D97-AF65-F5344CB8AC3E}">
        <p14:creationId xmlns:p14="http://schemas.microsoft.com/office/powerpoint/2010/main" val="255565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oudy Old Style" panose="02020502050305020303" pitchFamily="18" charset="77"/>
              </a:rPr>
              <a:t>Acamprosate </a:t>
            </a:r>
            <a:r>
              <a:rPr lang="en-US" dirty="0" err="1">
                <a:latin typeface="Goudy Old Style" panose="02020502050305020303" pitchFamily="18" charset="77"/>
              </a:rPr>
              <a:t>rreduces</a:t>
            </a:r>
            <a:r>
              <a:rPr lang="en-US" dirty="0">
                <a:latin typeface="Goudy Old Style" panose="02020502050305020303" pitchFamily="18" charset="77"/>
              </a:rPr>
              <a:t> the </a:t>
            </a:r>
            <a:r>
              <a:rPr lang="en-US" dirty="0" err="1">
                <a:latin typeface="Goudy Old Style" panose="02020502050305020303" pitchFamily="18" charset="77"/>
              </a:rPr>
              <a:t>glutamertergic</a:t>
            </a:r>
            <a:r>
              <a:rPr lang="en-US" dirty="0">
                <a:latin typeface="Goudy Old Style" panose="02020502050305020303" pitchFamily="18" charset="77"/>
              </a:rPr>
              <a:t> excitability during </a:t>
            </a:r>
            <a:r>
              <a:rPr lang="en-US" dirty="0" err="1">
                <a:latin typeface="Goudy Old Style" panose="02020502050305020303" pitchFamily="18" charset="77"/>
              </a:rPr>
              <a:t>withdrwals</a:t>
            </a:r>
            <a:r>
              <a:rPr lang="en-US" dirty="0">
                <a:latin typeface="Goudy Old Style" panose="02020502050305020303" pitchFamily="18" charset="77"/>
              </a:rPr>
              <a:t>.</a:t>
            </a:r>
          </a:p>
          <a:p>
            <a:endParaRPr lang="en-US" dirty="0">
              <a:latin typeface="Goudy Old Style" panose="02020502050305020303" pitchFamily="18" charset="77"/>
            </a:endParaRPr>
          </a:p>
          <a:p>
            <a:r>
              <a:rPr lang="en-US" dirty="0">
                <a:latin typeface="Goudy Old Style" panose="02020502050305020303" pitchFamily="18" charset="77"/>
              </a:rPr>
              <a:t>is effective in the treatment of alcohol use disorder at total doses around two thousand milligrams or two grams which is usually divided into 666 milligram tablets taken three times a day</a:t>
            </a:r>
            <a:endParaRPr lang="en-US" dirty="0"/>
          </a:p>
        </p:txBody>
      </p:sp>
      <p:sp>
        <p:nvSpPr>
          <p:cNvPr id="4" name="Slide Number Placeholder 3"/>
          <p:cNvSpPr>
            <a:spLocks noGrp="1"/>
          </p:cNvSpPr>
          <p:nvPr>
            <p:ph type="sldNum" sz="quarter" idx="5"/>
          </p:nvPr>
        </p:nvSpPr>
        <p:spPr/>
        <p:txBody>
          <a:bodyPr/>
          <a:lstStyle/>
          <a:p>
            <a:fld id="{4AB799D1-1773-664F-A170-24B0ADB4D5E6}" type="slidenum">
              <a:rPr lang="en-US" smtClean="0"/>
              <a:t>33</a:t>
            </a:fld>
            <a:endParaRPr lang="en-US"/>
          </a:p>
        </p:txBody>
      </p:sp>
    </p:spTree>
    <p:extLst>
      <p:ext uri="{BB962C8B-B14F-4D97-AF65-F5344CB8AC3E}">
        <p14:creationId xmlns:p14="http://schemas.microsoft.com/office/powerpoint/2010/main" val="3377174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of Disulfiram reaction last 2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oudy Old Style" panose="02020502050305020303" pitchFamily="18" charset="77"/>
              </a:rPr>
              <a:t>Patients on Disulfiram develop anticipatory fear of using alcohol and therefore, it can help reinforce motivation toward abstinence.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oudy Old Style" panose="02020502050305020303" pitchFamily="18"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oudy Old Style" panose="02020502050305020303" pitchFamily="18" charset="77"/>
              </a:rPr>
              <a:t>inhibition of dopamine beta-hydroxylase increases </a:t>
            </a:r>
            <a:r>
              <a:rPr lang="en-US" dirty="0" err="1">
                <a:latin typeface="Goudy Old Style" panose="02020502050305020303" pitchFamily="18" charset="77"/>
              </a:rPr>
              <a:t>doapmin</a:t>
            </a:r>
            <a:r>
              <a:rPr lang="en-US" dirty="0">
                <a:latin typeface="Goudy Old Style" panose="02020502050305020303" pitchFamily="18" charset="77"/>
              </a:rPr>
              <a:t> levels which can exacerbate psychotic symptoms in schizophrenia but may also worsen depression.</a:t>
            </a:r>
          </a:p>
          <a:p>
            <a:endParaRPr lang="en-US" dirty="0"/>
          </a:p>
        </p:txBody>
      </p:sp>
      <p:sp>
        <p:nvSpPr>
          <p:cNvPr id="4" name="Slide Number Placeholder 3"/>
          <p:cNvSpPr>
            <a:spLocks noGrp="1"/>
          </p:cNvSpPr>
          <p:nvPr>
            <p:ph type="sldNum" sz="quarter" idx="5"/>
          </p:nvPr>
        </p:nvSpPr>
        <p:spPr/>
        <p:txBody>
          <a:bodyPr/>
          <a:lstStyle/>
          <a:p>
            <a:fld id="{4AB799D1-1773-664F-A170-24B0ADB4D5E6}" type="slidenum">
              <a:rPr lang="en-US" smtClean="0"/>
              <a:t>34</a:t>
            </a:fld>
            <a:endParaRPr lang="en-US"/>
          </a:p>
        </p:txBody>
      </p:sp>
    </p:spTree>
    <p:extLst>
      <p:ext uri="{BB962C8B-B14F-4D97-AF65-F5344CB8AC3E}">
        <p14:creationId xmlns:p14="http://schemas.microsoft.com/office/powerpoint/2010/main" val="11495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ways to define substance use disorders.  The DSM is the most widely used definition in practice today.</a:t>
            </a:r>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5</a:t>
            </a:fld>
            <a:endParaRPr lang="en-US"/>
          </a:p>
        </p:txBody>
      </p:sp>
    </p:spTree>
    <p:extLst>
      <p:ext uri="{BB962C8B-B14F-4D97-AF65-F5344CB8AC3E}">
        <p14:creationId xmlns:p14="http://schemas.microsoft.com/office/powerpoint/2010/main" val="351219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coronary heart event</a:t>
            </a:r>
          </a:p>
        </p:txBody>
      </p:sp>
      <p:sp>
        <p:nvSpPr>
          <p:cNvPr id="4" name="Slide Number Placeholder 3"/>
          <p:cNvSpPr>
            <a:spLocks noGrp="1"/>
          </p:cNvSpPr>
          <p:nvPr>
            <p:ph type="sldNum" sz="quarter" idx="5"/>
          </p:nvPr>
        </p:nvSpPr>
        <p:spPr/>
        <p:txBody>
          <a:bodyPr/>
          <a:lstStyle/>
          <a:p>
            <a:fld id="{8263E248-9F33-1146-BCDA-6BA553079BAA}" type="slidenum">
              <a:rPr lang="en-US" smtClean="0"/>
              <a:t>39</a:t>
            </a:fld>
            <a:endParaRPr lang="en-US"/>
          </a:p>
        </p:txBody>
      </p:sp>
    </p:spTree>
    <p:extLst>
      <p:ext uri="{BB962C8B-B14F-4D97-AF65-F5344CB8AC3E}">
        <p14:creationId xmlns:p14="http://schemas.microsoft.com/office/powerpoint/2010/main" val="391138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Priyanka </a:t>
            </a:r>
            <a:r>
              <a:rPr lang="en-US" dirty="0" err="1"/>
              <a:t>Vakkalanka</a:t>
            </a:r>
            <a:r>
              <a:rPr lang="en-US" dirty="0"/>
              <a:t>, 2021: Veterans who were not receiving buprenorphine were 4.33 (adjusted hazard ratio; 95% CI=3.60, 5.21) times more likely to die by suicide/overdose than those receiving buprenorphine pharmacotherapy on any given day, with similar protective associations with treatment across secondary outcomes.</a:t>
            </a:r>
          </a:p>
          <a:p>
            <a:endParaRPr lang="en-US" dirty="0"/>
          </a:p>
          <a:p>
            <a:r>
              <a:rPr lang="en-US" sz="1200" b="0" i="0" kern="1200" dirty="0">
                <a:solidFill>
                  <a:schemeClr val="tx1"/>
                </a:solidFill>
                <a:effectLst/>
                <a:latin typeface="+mn-lt"/>
                <a:ea typeface="+mn-ea"/>
                <a:cs typeface="+mn-cs"/>
              </a:rPr>
              <a:t>Two forms of Long-Acting Injectable Buprenorphine: </a:t>
            </a:r>
            <a:r>
              <a:rPr lang="en-US" sz="1200" b="0" i="0" kern="1200" dirty="0" err="1">
                <a:solidFill>
                  <a:schemeClr val="tx1"/>
                </a:solidFill>
                <a:effectLst/>
                <a:latin typeface="+mn-lt"/>
                <a:ea typeface="+mn-ea"/>
                <a:cs typeface="+mn-cs"/>
              </a:rPr>
              <a:t>Buvidal</a:t>
            </a:r>
            <a:r>
              <a:rPr lang="en-US" sz="1200" b="0" i="0" kern="1200" dirty="0">
                <a:solidFill>
                  <a:schemeClr val="tx1"/>
                </a:solidFill>
                <a:effectLst/>
                <a:latin typeface="+mn-lt"/>
                <a:ea typeface="+mn-ea"/>
                <a:cs typeface="+mn-cs"/>
              </a:rPr>
              <a:t>® and Sublocade® , were made available in April 2020. They are available as weekly or monthly doses and are given as subcutaneous injections, which slowly release the buprenorphine into the body</a:t>
            </a:r>
            <a:endParaRPr lang="en-US" dirty="0"/>
          </a:p>
        </p:txBody>
      </p:sp>
      <p:sp>
        <p:nvSpPr>
          <p:cNvPr id="4" name="Slide Number Placeholder 3"/>
          <p:cNvSpPr>
            <a:spLocks noGrp="1"/>
          </p:cNvSpPr>
          <p:nvPr>
            <p:ph type="sldNum" sz="quarter" idx="5"/>
          </p:nvPr>
        </p:nvSpPr>
        <p:spPr/>
        <p:txBody>
          <a:bodyPr/>
          <a:lstStyle/>
          <a:p>
            <a:fld id="{8263E248-9F33-1146-BCDA-6BA553079BAA}" type="slidenum">
              <a:rPr lang="en-US" smtClean="0"/>
              <a:t>40</a:t>
            </a:fld>
            <a:endParaRPr lang="en-US"/>
          </a:p>
        </p:txBody>
      </p:sp>
    </p:spTree>
    <p:extLst>
      <p:ext uri="{BB962C8B-B14F-4D97-AF65-F5344CB8AC3E}">
        <p14:creationId xmlns:p14="http://schemas.microsoft.com/office/powerpoint/2010/main" val="5699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85000"/>
                    <a:lumOff val="15000"/>
                  </a:schemeClr>
                </a:solidFill>
              </a:rPr>
              <a:t>Mean time to maximum plasma buprenorphine concentration after a single sublingual dose ranges from 40 minutes to 3.5 hours.</a:t>
            </a:r>
          </a:p>
          <a:p>
            <a:r>
              <a:rPr lang="en-US" sz="1200" dirty="0">
                <a:solidFill>
                  <a:schemeClr val="tx1">
                    <a:lumMod val="85000"/>
                    <a:lumOff val="15000"/>
                  </a:schemeClr>
                </a:solidFill>
              </a:rPr>
              <a:t>Elimination half-life ranges 24 to 69 hours.</a:t>
            </a:r>
          </a:p>
          <a:p>
            <a:r>
              <a:rPr lang="en-US" sz="1200" dirty="0">
                <a:solidFill>
                  <a:schemeClr val="tx1">
                    <a:lumMod val="85000"/>
                    <a:lumOff val="15000"/>
                  </a:schemeClr>
                </a:solidFill>
              </a:rPr>
              <a:t>Through cross-tolerance and mu-opioid receptor occupancy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latin typeface="Goudy Old Style" panose="02020502050305020303" pitchFamily="18" charset="77"/>
              </a:rPr>
              <a:t>Slow dissociation slowly from MOR</a:t>
            </a:r>
          </a:p>
          <a:p>
            <a:endParaRPr lang="en-US" dirty="0"/>
          </a:p>
        </p:txBody>
      </p:sp>
      <p:sp>
        <p:nvSpPr>
          <p:cNvPr id="4" name="Slide Number Placeholder 3"/>
          <p:cNvSpPr>
            <a:spLocks noGrp="1"/>
          </p:cNvSpPr>
          <p:nvPr>
            <p:ph type="sldNum" sz="quarter" idx="5"/>
          </p:nvPr>
        </p:nvSpPr>
        <p:spPr/>
        <p:txBody>
          <a:bodyPr/>
          <a:lstStyle/>
          <a:p>
            <a:fld id="{3ECEB4AD-2AC4-A04E-AB5E-EBBF61B8AD19}" type="slidenum">
              <a:rPr lang="en-US" smtClean="0"/>
              <a:t>41</a:t>
            </a:fld>
            <a:endParaRPr lang="en-US"/>
          </a:p>
        </p:txBody>
      </p:sp>
    </p:spTree>
    <p:extLst>
      <p:ext uri="{BB962C8B-B14F-4D97-AF65-F5344CB8AC3E}">
        <p14:creationId xmlns:p14="http://schemas.microsoft.com/office/powerpoint/2010/main" val="2901881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Cheap and easily scalable</a:t>
            </a:r>
          </a:p>
        </p:txBody>
      </p:sp>
      <p:sp>
        <p:nvSpPr>
          <p:cNvPr id="4" name="Slide Number Placeholder 3"/>
          <p:cNvSpPr>
            <a:spLocks noGrp="1"/>
          </p:cNvSpPr>
          <p:nvPr>
            <p:ph type="sldNum" sz="quarter" idx="5"/>
          </p:nvPr>
        </p:nvSpPr>
        <p:spPr/>
        <p:txBody>
          <a:bodyPr/>
          <a:lstStyle/>
          <a:p>
            <a:fld id="{4AB799D1-1773-664F-A170-24B0ADB4D5E6}" type="slidenum">
              <a:rPr lang="en-US" smtClean="0"/>
              <a:t>43</a:t>
            </a:fld>
            <a:endParaRPr lang="en-US"/>
          </a:p>
        </p:txBody>
      </p:sp>
    </p:spTree>
    <p:extLst>
      <p:ext uri="{BB962C8B-B14F-4D97-AF65-F5344CB8AC3E}">
        <p14:creationId xmlns:p14="http://schemas.microsoft.com/office/powerpoint/2010/main" val="721580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2015,overdose deaths have been rising very rapidly among Black and Hispanic populations</a:t>
            </a:r>
          </a:p>
          <a:p>
            <a:r>
              <a:rPr lang="en-US" sz="1200" b="0" i="0" kern="1200" dirty="0">
                <a:solidFill>
                  <a:schemeClr val="tx1"/>
                </a:solidFill>
                <a:effectLst/>
                <a:latin typeface="+mn-lt"/>
                <a:ea typeface="+mn-ea"/>
                <a:cs typeface="+mn-cs"/>
              </a:rPr>
              <a:t>Overdose death rates per 100 000 among Black individuals increased from 24.7 in 2019 to 36.8 in 2020, which was 16.3% higher than that for White individuals (31.6) in 2020 (</a:t>
            </a:r>
            <a:r>
              <a:rPr lang="en-US" sz="1200" b="0" i="0" u="sng" kern="1200" dirty="0">
                <a:solidFill>
                  <a:schemeClr val="tx1"/>
                </a:solidFill>
                <a:effectLst/>
                <a:latin typeface="+mn-lt"/>
                <a:ea typeface="+mn-ea"/>
                <a:cs typeface="+mn-cs"/>
                <a:hlinkClick r:id="rId3"/>
              </a:rPr>
              <a:t>Figure</a:t>
            </a:r>
            <a:r>
              <a:rPr lang="en-US" sz="1200" b="0" i="0" kern="1200" dirty="0">
                <a:solidFill>
                  <a:schemeClr val="tx1"/>
                </a:solidFill>
                <a:effectLst/>
                <a:latin typeface="+mn-lt"/>
                <a:ea typeface="+mn-ea"/>
                <a:cs typeface="+mn-cs"/>
              </a:rPr>
              <a:t>). Thus, the 2020 overdose mortality rate among Black individuals was higher than that among White individuals for the first time since 1999. </a:t>
            </a:r>
            <a:endParaRPr lang="en-US" dirty="0"/>
          </a:p>
        </p:txBody>
      </p:sp>
      <p:sp>
        <p:nvSpPr>
          <p:cNvPr id="4" name="Slide Number Placeholder 3"/>
          <p:cNvSpPr>
            <a:spLocks noGrp="1"/>
          </p:cNvSpPr>
          <p:nvPr>
            <p:ph type="sldNum" sz="quarter" idx="5"/>
          </p:nvPr>
        </p:nvSpPr>
        <p:spPr/>
        <p:txBody>
          <a:bodyPr/>
          <a:lstStyle/>
          <a:p>
            <a:fld id="{3767AF8C-99CE-F543-AA43-404F468ED78F}" type="slidenum">
              <a:rPr lang="en-US" smtClean="0"/>
              <a:t>48</a:t>
            </a:fld>
            <a:endParaRPr lang="en-US"/>
          </a:p>
        </p:txBody>
      </p:sp>
    </p:spTree>
    <p:extLst>
      <p:ext uri="{BB962C8B-B14F-4D97-AF65-F5344CB8AC3E}">
        <p14:creationId xmlns:p14="http://schemas.microsoft.com/office/powerpoint/2010/main" val="3085438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Latest figures from the CDC show:</a:t>
            </a:r>
          </a:p>
          <a:p>
            <a:endParaRPr lang="en-US" dirty="0">
              <a:effectLst/>
            </a:endParaRPr>
          </a:p>
          <a:p>
            <a:r>
              <a:rPr lang="en-US" dirty="0">
                <a:effectLst/>
              </a:rPr>
              <a:t>-widening disparities between different population groups. </a:t>
            </a:r>
          </a:p>
          <a:p>
            <a:endParaRPr lang="en-US" dirty="0">
              <a:effectLst/>
            </a:endParaRPr>
          </a:p>
          <a:p>
            <a:r>
              <a:rPr lang="en-US" dirty="0">
                <a:effectLst/>
              </a:rPr>
              <a:t>-In just one year, overdose death rates (number of drug overdose deaths per 100,000 people) increased </a:t>
            </a:r>
            <a:r>
              <a:rPr lang="en-US" b="1" dirty="0">
                <a:effectLst/>
              </a:rPr>
              <a:t>44% </a:t>
            </a:r>
            <a:r>
              <a:rPr lang="en-US" dirty="0">
                <a:effectLst/>
              </a:rPr>
              <a:t>for Black people and </a:t>
            </a:r>
            <a:r>
              <a:rPr lang="en-US" b="1" dirty="0">
                <a:effectLst/>
              </a:rPr>
              <a:t>39% </a:t>
            </a:r>
            <a:r>
              <a:rPr lang="en-US" dirty="0">
                <a:effectLst/>
              </a:rPr>
              <a:t>for American Indian and Alaska Native (AI/AN) people. </a:t>
            </a:r>
          </a:p>
          <a:p>
            <a:endParaRPr lang="en-US" dirty="0">
              <a:effectLst/>
            </a:endParaRPr>
          </a:p>
          <a:p>
            <a:r>
              <a:rPr lang="en-US" dirty="0">
                <a:effectLst/>
              </a:rPr>
              <a:t>-Most people who died by overdose had no evidence of substance use treatment before their deaths. </a:t>
            </a:r>
          </a:p>
          <a:p>
            <a:endParaRPr lang="en-US" dirty="0">
              <a:effectLst/>
            </a:endParaRPr>
          </a:p>
          <a:p>
            <a:r>
              <a:rPr lang="en-US" dirty="0">
                <a:effectLst/>
              </a:rPr>
              <a:t>-In fact, a lower proportion of people from racial and ethnic minority groups received treatment, compared with White people. </a:t>
            </a:r>
          </a:p>
          <a:p>
            <a:endParaRPr lang="en-US" dirty="0">
              <a:effectLst/>
            </a:endParaRPr>
          </a:p>
          <a:p>
            <a:r>
              <a:rPr lang="en-US" dirty="0">
                <a:effectLst/>
              </a:rPr>
              <a:t>-Areas with greater income inequality—a larger income gap between the rich and the poor—have higher rates of overdose deaths. </a:t>
            </a:r>
          </a:p>
          <a:p>
            <a:endParaRPr lang="en-US" dirty="0">
              <a:effectLst/>
            </a:endParaRPr>
          </a:p>
          <a:p>
            <a:r>
              <a:rPr lang="en-US" dirty="0">
                <a:effectLst/>
              </a:rPr>
              <a:t/>
            </a:r>
            <a:br>
              <a:rPr lang="en-US" dirty="0">
                <a:effectLst/>
              </a:rPr>
            </a:b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5309E89-DC94-5245-977B-7F6CDED073E3}" type="slidenum">
              <a:rPr lang="en-US" smtClean="0"/>
              <a:t>49</a:t>
            </a:fld>
            <a:endParaRPr lang="en-US"/>
          </a:p>
        </p:txBody>
      </p:sp>
    </p:spTree>
    <p:extLst>
      <p:ext uri="{BB962C8B-B14F-4D97-AF65-F5344CB8AC3E}">
        <p14:creationId xmlns:p14="http://schemas.microsoft.com/office/powerpoint/2010/main" val="826500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Comprehensive, community-based prevention and response efforts should incorporate proven, culturally responsive actions that address disparities in drug overdose deaths and the inequities that contribute to them.</a:t>
            </a:r>
          </a:p>
          <a:p>
            <a:endParaRPr lang="en-US" dirty="0"/>
          </a:p>
        </p:txBody>
      </p:sp>
      <p:sp>
        <p:nvSpPr>
          <p:cNvPr id="4" name="Slide Number Placeholder 3"/>
          <p:cNvSpPr>
            <a:spLocks noGrp="1"/>
          </p:cNvSpPr>
          <p:nvPr>
            <p:ph type="sldNum" sz="quarter" idx="5"/>
          </p:nvPr>
        </p:nvSpPr>
        <p:spPr/>
        <p:txBody>
          <a:bodyPr/>
          <a:lstStyle/>
          <a:p>
            <a:fld id="{05309E89-DC94-5245-977B-7F6CDED073E3}" type="slidenum">
              <a:rPr lang="en-US" smtClean="0"/>
              <a:t>51</a:t>
            </a:fld>
            <a:endParaRPr lang="en-US"/>
          </a:p>
        </p:txBody>
      </p:sp>
    </p:spTree>
    <p:extLst>
      <p:ext uri="{BB962C8B-B14F-4D97-AF65-F5344CB8AC3E}">
        <p14:creationId xmlns:p14="http://schemas.microsoft.com/office/powerpoint/2010/main" val="331252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Introduction to</a:t>
            </a:r>
            <a:r>
              <a:rPr lang="en-US" baseline="0" dirty="0"/>
              <a:t> psychosocial supports</a:t>
            </a:r>
            <a:endParaRPr lang="en-US" dirty="0"/>
          </a:p>
          <a:p>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t>52</a:t>
            </a:fld>
            <a:endParaRPr lang="en-US"/>
          </a:p>
        </p:txBody>
      </p:sp>
    </p:spTree>
    <p:extLst>
      <p:ext uri="{BB962C8B-B14F-4D97-AF65-F5344CB8AC3E}">
        <p14:creationId xmlns:p14="http://schemas.microsoft.com/office/powerpoint/2010/main" val="1271639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CBT is the first evidence based therapy to be discussed</a:t>
            </a:r>
            <a:endParaRPr lang="en-US" dirty="0"/>
          </a:p>
          <a:p>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t>53</a:t>
            </a:fld>
            <a:endParaRPr lang="en-US"/>
          </a:p>
        </p:txBody>
      </p:sp>
    </p:spTree>
    <p:extLst>
      <p:ext uri="{BB962C8B-B14F-4D97-AF65-F5344CB8AC3E}">
        <p14:creationId xmlns:p14="http://schemas.microsoft.com/office/powerpoint/2010/main" val="2954299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CRAFT is </a:t>
            </a:r>
            <a:r>
              <a:rPr lang="en-US" sz="1200" kern="1200" dirty="0">
                <a:solidFill>
                  <a:schemeClr val="tx1"/>
                </a:solidFill>
                <a:effectLst/>
                <a:latin typeface="+mn-lt"/>
                <a:ea typeface="+mn-ea"/>
                <a:cs typeface="+mn-cs"/>
              </a:rPr>
              <a:t>an evidence-based therapy </a:t>
            </a:r>
            <a:r>
              <a:rPr lang="en-US" baseline="0" dirty="0"/>
              <a:t>and is primarily geared towards family members of those struggling with substance use disorder</a:t>
            </a:r>
            <a:endParaRPr lang="en-US" dirty="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00786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following 3 slides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11 criteria for substance use disorder according to the DSM 5.  It is helpful to think of the criteria in categories of loss of control, adverse consequences and physical dependence.  The criteria are presented on the upcoming slides. </a:t>
            </a:r>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6</a:t>
            </a:fld>
            <a:endParaRPr lang="en-US"/>
          </a:p>
        </p:txBody>
      </p:sp>
    </p:spTree>
    <p:extLst>
      <p:ext uri="{BB962C8B-B14F-4D97-AF65-F5344CB8AC3E}">
        <p14:creationId xmlns:p14="http://schemas.microsoft.com/office/powerpoint/2010/main" val="3512196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Contingency management</a:t>
            </a:r>
            <a:r>
              <a:rPr lang="en-US" baseline="0" dirty="0"/>
              <a:t> is the next </a:t>
            </a:r>
            <a:r>
              <a:rPr lang="en-US" sz="1200" kern="1200" dirty="0">
                <a:solidFill>
                  <a:schemeClr val="tx1"/>
                </a:solidFill>
                <a:effectLst/>
                <a:latin typeface="+mn-lt"/>
                <a:ea typeface="+mn-ea"/>
                <a:cs typeface="+mn-cs"/>
              </a:rPr>
              <a:t>evidence-based therapy </a:t>
            </a:r>
            <a:r>
              <a:rPr lang="en-US" baseline="0" dirty="0"/>
              <a:t>to be discussed</a:t>
            </a:r>
            <a:endParaRPr lang="en-US" dirty="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348836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AA</a:t>
            </a:r>
            <a:r>
              <a:rPr lang="en-US" baseline="0" dirty="0"/>
              <a:t> is being discussed in the next few slides.  The concepts can be applied to the other anonymous programs as well.  While AA is controversial, difficult to prove and not for all patients, it is free, has no side effects and readily available.  For many patients AA may be the only thing available to them.  Many people report that AA saved their life and continues to keep them sober.  AA is familiar to nearly all patients with substance use disorders.  All providers who care for patients with substance use disorder should be able to speak intelligently about the program of AA and assess whether the patient has been involved.</a:t>
            </a:r>
            <a:endParaRPr lang="en-US" dirty="0"/>
          </a:p>
          <a:p>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t>57</a:t>
            </a:fld>
            <a:endParaRPr lang="en-US"/>
          </a:p>
        </p:txBody>
      </p:sp>
    </p:spTree>
    <p:extLst>
      <p:ext uri="{BB962C8B-B14F-4D97-AF65-F5344CB8AC3E}">
        <p14:creationId xmlns:p14="http://schemas.microsoft.com/office/powerpoint/2010/main" val="1747473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4 basic</a:t>
            </a:r>
            <a:r>
              <a:rPr lang="en-US" baseline="0" dirty="0"/>
              <a:t> components to a recovery program and they will be briefly reviewed.</a:t>
            </a:r>
            <a:endParaRPr lang="en-US" dirty="0"/>
          </a:p>
          <a:p>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t>58</a:t>
            </a:fld>
            <a:endParaRPr lang="en-US"/>
          </a:p>
        </p:txBody>
      </p:sp>
    </p:spTree>
    <p:extLst>
      <p:ext uri="{BB962C8B-B14F-4D97-AF65-F5344CB8AC3E}">
        <p14:creationId xmlns:p14="http://schemas.microsoft.com/office/powerpoint/2010/main" val="4137529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patients associate AA with meetings.</a:t>
            </a:r>
            <a:r>
              <a:rPr lang="en-US" baseline="0" dirty="0"/>
              <a:t>  When asked if they have ever participated in AA they will answer affirmative if they have been to a few meetings in their life.  While meetings are an integral part of AA, they do not constitute the entire program.  In addition, the minimum recommended number of meetings is 90 meetings in 90 days.  That is daily meetings.  When discussing with patients their involvement with meetings, you should assess if they have ever been to daily meetings.  Major cities will have meetings around the clock.  There are many themed meetings.  Patients should choose meetings that feels helpful for them.</a:t>
            </a:r>
            <a:endParaRPr lang="en-US" dirty="0"/>
          </a:p>
          <a:p>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t>59</a:t>
            </a:fld>
            <a:endParaRPr lang="en-US"/>
          </a:p>
        </p:txBody>
      </p:sp>
    </p:spTree>
    <p:extLst>
      <p:ext uri="{BB962C8B-B14F-4D97-AF65-F5344CB8AC3E}">
        <p14:creationId xmlns:p14="http://schemas.microsoft.com/office/powerpoint/2010/main" val="2954299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twelve steps</a:t>
            </a:r>
            <a:r>
              <a:rPr lang="en-US" baseline="0" dirty="0"/>
              <a:t> of AA are a foundation of the spiritual awakening.  Providers should be familiar with the first step of AA (listed above).  When patients state that they have been involved with AA but do not like it, the easiest way to assess their prior involvement is by asking them to recite the first step.  If unable to recite the first step that is some evidence of lack of prior involvement and can be used as motivation for them to try it again.</a:t>
            </a:r>
            <a:endParaRPr lang="en-US" dirty="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295764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SMART recovery is also based upon meetings but not</a:t>
            </a:r>
            <a:r>
              <a:rPr lang="en-US" baseline="0" dirty="0"/>
              <a:t> based upon the 12 steps.  It is often listed as an “alternative” to AA but can also be used as a supplement.</a:t>
            </a:r>
            <a:endParaRPr lang="en-US" dirty="0"/>
          </a:p>
          <a:p>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t>61</a:t>
            </a:fld>
            <a:endParaRPr lang="en-US"/>
          </a:p>
        </p:txBody>
      </p:sp>
    </p:spTree>
    <p:extLst>
      <p:ext uri="{BB962C8B-B14F-4D97-AF65-F5344CB8AC3E}">
        <p14:creationId xmlns:p14="http://schemas.microsoft.com/office/powerpoint/2010/main" val="191376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While tolerance and withdrawal are criteria for substance use disorders, they are not necessary for the diagnosis and should not be counted as criteria if they are caused by a currently prescribed medication.</a:t>
            </a:r>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15186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reward system is a primitive system located deep within the brain.  The ventral tegmental area and the nucleus </a:t>
            </a:r>
            <a:r>
              <a:rPr lang="en-US" sz="1200" kern="1200" dirty="0" err="1">
                <a:solidFill>
                  <a:schemeClr val="tx1"/>
                </a:solidFill>
                <a:effectLst/>
                <a:latin typeface="+mn-lt"/>
                <a:ea typeface="+mn-ea"/>
                <a:cs typeface="+mn-cs"/>
              </a:rPr>
              <a:t>accumbens</a:t>
            </a:r>
            <a:r>
              <a:rPr lang="en-US" sz="1200" kern="1200" dirty="0">
                <a:solidFill>
                  <a:schemeClr val="tx1"/>
                </a:solidFill>
                <a:effectLst/>
                <a:latin typeface="+mn-lt"/>
                <a:ea typeface="+mn-ea"/>
                <a:cs typeface="+mn-cs"/>
              </a:rPr>
              <a:t> extend to the prefrontal cortex and orbitofrontal cortex and finally to the amygdala, hippocampus and bed nucleus of the </a:t>
            </a:r>
            <a:r>
              <a:rPr lang="en-US" sz="1200" kern="1200" dirty="0" err="1">
                <a:solidFill>
                  <a:schemeClr val="tx1"/>
                </a:solidFill>
                <a:effectLst/>
                <a:latin typeface="+mn-lt"/>
                <a:ea typeface="+mn-ea"/>
                <a:cs typeface="+mn-cs"/>
              </a:rPr>
              <a:t>stria</a:t>
            </a:r>
            <a:r>
              <a:rPr lang="en-US" sz="1200" kern="1200" dirty="0">
                <a:solidFill>
                  <a:schemeClr val="tx1"/>
                </a:solidFill>
                <a:effectLst/>
                <a:latin typeface="+mn-lt"/>
                <a:ea typeface="+mn-ea"/>
                <a:cs typeface="+mn-cs"/>
              </a:rPr>
              <a:t> terminalis.  The latter three areas are also referred to as the extended amygdala.  While many circuits are hypothesized to be involved with the development of substance use disorders, the reward system is most commonly implicated.  It is the dopaminergic firing within this system that leads to salience and pleasure sensation.  This signal plays a crucial role in learning, motivation and facilitating reward-seeking behavior.</a:t>
            </a:r>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9</a:t>
            </a:fld>
            <a:endParaRPr lang="en-US"/>
          </a:p>
        </p:txBody>
      </p:sp>
    </p:spTree>
    <p:extLst>
      <p:ext uri="{BB962C8B-B14F-4D97-AF65-F5344CB8AC3E}">
        <p14:creationId xmlns:p14="http://schemas.microsoft.com/office/powerpoint/2010/main" val="419956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it is important to lay the foundation that the reward system is very powerful</a:t>
            </a:r>
            <a:r>
              <a:rPr lang="en-US" baseline="0" dirty="0"/>
              <a:t> for a reason.  It is designed to reinforce behaviors that are essential for survival of the individual and the species.  For mice, birds, </a:t>
            </a:r>
            <a:r>
              <a:rPr lang="en-US" baseline="0" dirty="0" err="1"/>
              <a:t>etc</a:t>
            </a:r>
            <a:r>
              <a:rPr lang="en-US" baseline="0" dirty="0"/>
              <a:t>, they have a very underdeveloped cortex (compared to humans).  Their daily activity is driven by an instinctual drive to eat, drink water, not be eaten and to procreate.  They do not engage in complex, long term planning and decision-making that the cortex is needed for.  Humans, on the other hand, are primarily driven by long-term planning and decision making.  For example, your decision today to attend this lecture was not driven by your desire for dopamine release in your brain.  It was a part of a long-term plan to accomplish something.  Similarly, from an evolutionary point of view, sex is for procreation.  However, the vast majority of the time we engage in sex we are actively trying NOT to procreate.  Hence, while lower level organisms may be driven primarily by the reward system, we are </a:t>
            </a:r>
            <a:r>
              <a:rPr lang="en-US" sz="1200" kern="1200" dirty="0">
                <a:solidFill>
                  <a:schemeClr val="tx1"/>
                </a:solidFill>
                <a:effectLst/>
                <a:latin typeface="+mn-lt"/>
                <a:ea typeface="+mn-ea"/>
                <a:cs typeface="+mn-cs"/>
              </a:rPr>
              <a:t>driven primarily by the cortex and the extended amygdala.</a:t>
            </a:r>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10</a:t>
            </a:fld>
            <a:endParaRPr lang="en-US"/>
          </a:p>
        </p:txBody>
      </p:sp>
    </p:spTree>
    <p:extLst>
      <p:ext uri="{BB962C8B-B14F-4D97-AF65-F5344CB8AC3E}">
        <p14:creationId xmlns:p14="http://schemas.microsoft.com/office/powerpoint/2010/main" val="72718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extended amygdala is thought to play a role in aspects of the development and maintenance of a substance use disorder. In summary, the dopaminergic reward system reinforces behaviors.  In a sense it guides us to “go” seek out the things that will provide pleasure.  The cortex is designed for long term thinking and planning.  The cortex guides us to “stop” doing things that might give us immediate pleasure, but might cause consequences.</a:t>
            </a:r>
          </a:p>
          <a:p>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11</a:t>
            </a:fld>
            <a:endParaRPr lang="en-US"/>
          </a:p>
        </p:txBody>
      </p:sp>
    </p:spTree>
    <p:extLst>
      <p:ext uri="{BB962C8B-B14F-4D97-AF65-F5344CB8AC3E}">
        <p14:creationId xmlns:p14="http://schemas.microsoft.com/office/powerpoint/2010/main" val="377793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the effects of various drugs on the release of dopamine (DA) as well as two metabolites of dopamine (DOPAC and HVA). </a:t>
            </a:r>
            <a:r>
              <a:rPr lang="en-US" dirty="0"/>
              <a:t>Various addictive</a:t>
            </a:r>
            <a:r>
              <a:rPr lang="en-US" baseline="0" dirty="0"/>
              <a:t> </a:t>
            </a:r>
            <a:r>
              <a:rPr lang="en-US" dirty="0"/>
              <a:t>drugs can</a:t>
            </a:r>
            <a:r>
              <a:rPr lang="en-US" baseline="0" dirty="0"/>
              <a:t> cause dopamine release in the brain to far exceed any level that is achieved naturally.  While sexual activity can increase dopamine levels to 200%, amphetamines can rise levels to 1000%, cocaine over 300%, nicotine over 200%.  We have developed these drugs to directly impact the very system designed to provide reinforcement (amphetamines are direct dopamine agonists).  The reward system suddenly experiences a rush of dopamine that it has never experienced before.  It interprets that behavior as critical to the survival and seeks for it to be done again.  While the cortex is able to experience the pleasure, the cortex knows that using these drugs will not help to accomplish long term goals and is not a healthy activity.  Hence the cortex “wants” to do it again (much like we want to eat unhealthy foods all the time) but the cortex tries to control the behavior (like it controls the diet).  But the reward system is there to push the cortex to do it again as it interprets the behavior as critical for survival.  While the cortex knows it is not critical for survival and potentially dangerous, it sometimes </a:t>
            </a:r>
            <a:r>
              <a:rPr lang="en-US" sz="1200" kern="1200" dirty="0">
                <a:solidFill>
                  <a:schemeClr val="tx1"/>
                </a:solidFill>
                <a:effectLst/>
                <a:latin typeface="+mn-lt"/>
                <a:ea typeface="+mn-ea"/>
                <a:cs typeface="+mn-cs"/>
              </a:rPr>
              <a:t>loses the battle in those with an SUD.  The extended amygdala adds a powerful emotional drive to the mix.  Drugs may become overwhelming important to the exclusion of all else, and irrational fear becomes associated with going without the drug.</a:t>
            </a:r>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12</a:t>
            </a:fld>
            <a:endParaRPr lang="en-US"/>
          </a:p>
        </p:txBody>
      </p:sp>
    </p:spTree>
    <p:extLst>
      <p:ext uri="{BB962C8B-B14F-4D97-AF65-F5344CB8AC3E}">
        <p14:creationId xmlns:p14="http://schemas.microsoft.com/office/powerpoint/2010/main" val="99116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graphic above</a:t>
            </a:r>
            <a:r>
              <a:rPr lang="en-US" baseline="0" dirty="0"/>
              <a:t> the reward system is urging the person to use again as it interprets the drug use as critical for survival of the organism.  The cortex, while interested in the pleasure it felt, knows that drugs are dangerous and should be avoided.  For powerful drugs of abuse, this battle can begin to take place after a single use.  For less powerful substances, </a:t>
            </a:r>
            <a:r>
              <a:rPr lang="en-US" baseline="0" dirty="0" err="1"/>
              <a:t>ie</a:t>
            </a:r>
            <a:r>
              <a:rPr lang="en-US" baseline="0" dirty="0"/>
              <a:t>, alcohol, this battle may start after many years of controlled use.  At some point, the reward system takes over control of the behavior from the cortex.  The reward system “hijacks” the cortex.  When this line is crossed, the disease of substance use disorder develops.  At that point, the behavior of the person is driven by a primitive and powerful drive to use a substance.  This drive to use is interpreted as critical for survival and takes priority over all other behaviors.  Throughout the process, the cortex is aware that the behaviors are not good, but fails to control the behavior.  The cortex does not interpret using drugs as critical to survival the way the reward system does and hence a disconnect develops.  If you were to ask individuals with opioid use disorder what is more important to them, their children or heroin, the cortex would absolutely say (truthfully) that their family is far more important than using heroin.  But yet, when the real threat of losing their family is present, the individual with OUD will use heroin anyway</a:t>
            </a:r>
            <a:r>
              <a:rPr lang="en-US" sz="1200" kern="1200" dirty="0">
                <a:solidFill>
                  <a:schemeClr val="tx1"/>
                </a:solidFill>
                <a:effectLst/>
                <a:latin typeface="+mn-lt"/>
                <a:ea typeface="+mn-ea"/>
                <a:cs typeface="+mn-cs"/>
              </a:rPr>
              <a:t>, because the extended amygdala now attributes more importance to the heroin (and going without it) than the cortex can fight.</a:t>
            </a:r>
            <a:r>
              <a:rPr lang="en-US" baseline="0" dirty="0"/>
              <a:t> The cortex will know that the consequences of this use may be to lose the family they love.  But the cortex has lost this control.  The reward system interprets the drug use as even more important than family.  To the individual with OUD,  the next use of the substance is the single most important thing to them.  The cortex would never acknowledge this, but the behavior demonstrates it.</a:t>
            </a:r>
            <a:endParaRPr lang="en-US" dirty="0"/>
          </a:p>
        </p:txBody>
      </p:sp>
      <p:sp>
        <p:nvSpPr>
          <p:cNvPr id="4" name="Slide Number Placeholder 3"/>
          <p:cNvSpPr>
            <a:spLocks noGrp="1"/>
          </p:cNvSpPr>
          <p:nvPr>
            <p:ph type="sldNum" sz="quarter" idx="10"/>
          </p:nvPr>
        </p:nvSpPr>
        <p:spPr/>
        <p:txBody>
          <a:bodyPr/>
          <a:lstStyle/>
          <a:p>
            <a:fld id="{C53BB5F1-37E4-4D4C-96C2-738A72DAFB47}" type="slidenum">
              <a:rPr lang="en-US" smtClean="0"/>
              <a:pPr/>
              <a:t>13</a:t>
            </a:fld>
            <a:endParaRPr lang="en-US"/>
          </a:p>
        </p:txBody>
      </p:sp>
    </p:spTree>
    <p:extLst>
      <p:ext uri="{BB962C8B-B14F-4D97-AF65-F5344CB8AC3E}">
        <p14:creationId xmlns:p14="http://schemas.microsoft.com/office/powerpoint/2010/main" val="202113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02EC-3C7D-70F7-85AF-FCA75430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07683-BEF6-9762-0169-A07B9A949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F66209-BCF4-ECCE-6C35-273C2E2F0BE9}"/>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5" name="Footer Placeholder 4">
            <a:extLst>
              <a:ext uri="{FF2B5EF4-FFF2-40B4-BE49-F238E27FC236}">
                <a16:creationId xmlns:a16="http://schemas.microsoft.com/office/drawing/2014/main" id="{B8E16F0A-29ED-FFBB-5D93-863680B97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43DC3-31BB-F48B-25EC-B6C8B2934A04}"/>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404350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2D46-63A8-38CE-EC77-DA6A88170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8EF4CB-D584-6141-0246-C09480301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8D5E7-B474-C758-4F07-39E25966CA68}"/>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5" name="Footer Placeholder 4">
            <a:extLst>
              <a:ext uri="{FF2B5EF4-FFF2-40B4-BE49-F238E27FC236}">
                <a16:creationId xmlns:a16="http://schemas.microsoft.com/office/drawing/2014/main" id="{5AE74E2E-9E83-6B05-F80C-8B06A5969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C33EF-66E9-6D03-7EAF-830D7160FC1B}"/>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171257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1E797-D3AC-3D01-569D-B6097BE15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C8749-D28E-0F13-430C-CE04C3C4CE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64AEC-B62F-AB20-BB30-A57A465AE823}"/>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5" name="Footer Placeholder 4">
            <a:extLst>
              <a:ext uri="{FF2B5EF4-FFF2-40B4-BE49-F238E27FC236}">
                <a16:creationId xmlns:a16="http://schemas.microsoft.com/office/drawing/2014/main" id="{9C2D63A9-FBB6-B939-4902-EDD859BB9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2C2EE-00DF-99D6-E48D-7617C8F1CC9B}"/>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365093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299B-2ECE-EBFA-1483-7315F9512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B73A-2334-2BFC-BCBA-D9684F455C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E3A97-8B89-A828-B4DB-AC7A5511DBD4}"/>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5" name="Footer Placeholder 4">
            <a:extLst>
              <a:ext uri="{FF2B5EF4-FFF2-40B4-BE49-F238E27FC236}">
                <a16:creationId xmlns:a16="http://schemas.microsoft.com/office/drawing/2014/main" id="{0740B558-0551-977D-066E-AFC00FB22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B077C-B590-DFBD-FB97-ADF5E65E639C}"/>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195046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574E-28A3-E2DD-1526-862E997EE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AE3B46-08C1-0C1A-0DC0-4B6CB5378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9DDE8B-446A-D888-9EBB-C7A07B8BA626}"/>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5" name="Footer Placeholder 4">
            <a:extLst>
              <a:ext uri="{FF2B5EF4-FFF2-40B4-BE49-F238E27FC236}">
                <a16:creationId xmlns:a16="http://schemas.microsoft.com/office/drawing/2014/main" id="{7E0975CF-CBF1-F8FC-4380-F2D719431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08A81-EA74-3F66-45CF-2E4ED160C45D}"/>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281873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42D6-4D71-90EA-4B56-6AC2A19BD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52BD2-C56D-C74E-6B75-C6413C4FEC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34F168-DDC8-B17A-0681-CE13729303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6BEF24-5C36-A7F5-C391-775057213C91}"/>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6" name="Footer Placeholder 5">
            <a:extLst>
              <a:ext uri="{FF2B5EF4-FFF2-40B4-BE49-F238E27FC236}">
                <a16:creationId xmlns:a16="http://schemas.microsoft.com/office/drawing/2014/main" id="{F3AADDE9-B4FA-3DCE-A1A8-6E85F132B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57A545-A4CE-9BEE-ED97-237FDF44DF09}"/>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331169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8836-DF99-0930-7D43-AEDEA2E61B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FF45BA-A4EB-BF11-0018-504590DB2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5F158-2B7F-C0D8-781D-56FCC6A4AD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CF1299-147B-33C9-B368-F9C9C06F8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F8D5BD-4EE4-78B3-8F89-5FB7C9505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0DC41-D36C-0EAB-7620-089E5C3B70B5}"/>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8" name="Footer Placeholder 7">
            <a:extLst>
              <a:ext uri="{FF2B5EF4-FFF2-40B4-BE49-F238E27FC236}">
                <a16:creationId xmlns:a16="http://schemas.microsoft.com/office/drawing/2014/main" id="{716F330F-C763-30EC-911A-3151AA10AB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3CADB6-D941-79C3-B73A-03623E515625}"/>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188198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4621-9E3C-C4FC-7F20-7446EC617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DA3573-755A-7013-9AAD-8CEA2C0B1D66}"/>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4" name="Footer Placeholder 3">
            <a:extLst>
              <a:ext uri="{FF2B5EF4-FFF2-40B4-BE49-F238E27FC236}">
                <a16:creationId xmlns:a16="http://schemas.microsoft.com/office/drawing/2014/main" id="{4335A4B7-D0E2-E0D4-0470-367146CABA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A179FA-44F7-C756-4B8D-17F392FB3353}"/>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294675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7F86C4-1D00-FB08-144F-0F7C44CBFE13}"/>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3" name="Footer Placeholder 2">
            <a:extLst>
              <a:ext uri="{FF2B5EF4-FFF2-40B4-BE49-F238E27FC236}">
                <a16:creationId xmlns:a16="http://schemas.microsoft.com/office/drawing/2014/main" id="{0BD48318-A2C2-130D-2DDC-CBFD23F520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0278EB-7639-18A7-16A0-0603A61BC0EA}"/>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140598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88E4-0E2D-5105-614D-A7086A45F3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0037A-D9B5-7754-7750-30A86F0878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B4D47-85CF-86FF-D961-72B679F9A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A12F5-B3AF-42BC-C6B8-EBFCFE31EE72}"/>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6" name="Footer Placeholder 5">
            <a:extLst>
              <a:ext uri="{FF2B5EF4-FFF2-40B4-BE49-F238E27FC236}">
                <a16:creationId xmlns:a16="http://schemas.microsoft.com/office/drawing/2014/main" id="{D6560F47-FA9F-A3FB-834B-407115587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07CA3-8345-F32C-F9B1-2CADEE1B278C}"/>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98100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9628-9E26-4058-F9AD-8F70942AC9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30C20-44C7-4C3D-B1A4-4FCE1DD08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4180C8-7A89-4B34-3953-1A333396B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E38E4-C826-4126-DB89-E50B212F6E30}"/>
              </a:ext>
            </a:extLst>
          </p:cNvPr>
          <p:cNvSpPr>
            <a:spLocks noGrp="1"/>
          </p:cNvSpPr>
          <p:nvPr>
            <p:ph type="dt" sz="half" idx="10"/>
          </p:nvPr>
        </p:nvSpPr>
        <p:spPr/>
        <p:txBody>
          <a:bodyPr/>
          <a:lstStyle/>
          <a:p>
            <a:fld id="{A967B2EF-A8E1-5646-835B-0F79EBB10CB8}" type="datetimeFigureOut">
              <a:rPr lang="en-US" smtClean="0"/>
              <a:t>9/15/2022</a:t>
            </a:fld>
            <a:endParaRPr lang="en-US"/>
          </a:p>
        </p:txBody>
      </p:sp>
      <p:sp>
        <p:nvSpPr>
          <p:cNvPr id="6" name="Footer Placeholder 5">
            <a:extLst>
              <a:ext uri="{FF2B5EF4-FFF2-40B4-BE49-F238E27FC236}">
                <a16:creationId xmlns:a16="http://schemas.microsoft.com/office/drawing/2014/main" id="{81959AA2-BA09-9C63-B21B-23B125AC5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B15CA-014A-5063-9A18-8BB3A9925755}"/>
              </a:ext>
            </a:extLst>
          </p:cNvPr>
          <p:cNvSpPr>
            <a:spLocks noGrp="1"/>
          </p:cNvSpPr>
          <p:nvPr>
            <p:ph type="sldNum" sz="quarter" idx="12"/>
          </p:nvPr>
        </p:nvSpPr>
        <p:spPr/>
        <p:txBody>
          <a:bodyPr/>
          <a:lstStyle/>
          <a:p>
            <a:fld id="{37CE00A1-5008-B542-AC37-F4635C530D45}" type="slidenum">
              <a:rPr lang="en-US" smtClean="0"/>
              <a:t>‹#›</a:t>
            </a:fld>
            <a:endParaRPr lang="en-US"/>
          </a:p>
        </p:txBody>
      </p:sp>
    </p:spTree>
    <p:extLst>
      <p:ext uri="{BB962C8B-B14F-4D97-AF65-F5344CB8AC3E}">
        <p14:creationId xmlns:p14="http://schemas.microsoft.com/office/powerpoint/2010/main" val="37582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5BEFB-D186-D311-8A7A-732DB6924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F39C6-9710-8BAF-4446-EDCC23D1B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05089-D7FB-36FD-B550-6090636B9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7B2EF-A8E1-5646-835B-0F79EBB10CB8}" type="datetimeFigureOut">
              <a:rPr lang="en-US" smtClean="0"/>
              <a:t>9/15/2022</a:t>
            </a:fld>
            <a:endParaRPr lang="en-US"/>
          </a:p>
        </p:txBody>
      </p:sp>
      <p:sp>
        <p:nvSpPr>
          <p:cNvPr id="5" name="Footer Placeholder 4">
            <a:extLst>
              <a:ext uri="{FF2B5EF4-FFF2-40B4-BE49-F238E27FC236}">
                <a16:creationId xmlns:a16="http://schemas.microsoft.com/office/drawing/2014/main" id="{D3DE315A-0565-9424-14B5-89C265CD1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BDD809-DEA6-E0C8-7044-516340C1A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E00A1-5008-B542-AC37-F4635C530D45}" type="slidenum">
              <a:rPr lang="en-US" smtClean="0"/>
              <a:t>‹#›</a:t>
            </a:fld>
            <a:endParaRPr lang="en-US"/>
          </a:p>
        </p:txBody>
      </p:sp>
    </p:spTree>
    <p:extLst>
      <p:ext uri="{BB962C8B-B14F-4D97-AF65-F5344CB8AC3E}">
        <p14:creationId xmlns:p14="http://schemas.microsoft.com/office/powerpoint/2010/main" val="2789082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B667-CE97-B040-4F4F-A6DB46E5322C}"/>
              </a:ext>
            </a:extLst>
          </p:cNvPr>
          <p:cNvSpPr>
            <a:spLocks noGrp="1"/>
          </p:cNvSpPr>
          <p:nvPr>
            <p:ph type="ctrTitle"/>
          </p:nvPr>
        </p:nvSpPr>
        <p:spPr/>
        <p:txBody>
          <a:bodyPr/>
          <a:lstStyle/>
          <a:p>
            <a:r>
              <a:rPr lang="en-US" b="1" dirty="0">
                <a:latin typeface="Andale Mono" panose="020B0509000000000004" pitchFamily="49" charset="0"/>
              </a:rPr>
              <a:t>Co-occurring Disorders</a:t>
            </a:r>
          </a:p>
        </p:txBody>
      </p:sp>
      <p:sp>
        <p:nvSpPr>
          <p:cNvPr id="3" name="Subtitle 2">
            <a:extLst>
              <a:ext uri="{FF2B5EF4-FFF2-40B4-BE49-F238E27FC236}">
                <a16:creationId xmlns:a16="http://schemas.microsoft.com/office/drawing/2014/main" id="{CA54140A-8E20-16BF-BC83-0CDD16CF8027}"/>
              </a:ext>
            </a:extLst>
          </p:cNvPr>
          <p:cNvSpPr>
            <a:spLocks noGrp="1"/>
          </p:cNvSpPr>
          <p:nvPr>
            <p:ph type="subTitle" idx="1"/>
          </p:nvPr>
        </p:nvSpPr>
        <p:spPr>
          <a:xfrm>
            <a:off x="1524000" y="4079875"/>
            <a:ext cx="9144000" cy="1035822"/>
          </a:xfrm>
        </p:spPr>
        <p:txBody>
          <a:bodyPr/>
          <a:lstStyle/>
          <a:p>
            <a:r>
              <a:rPr lang="en-US" dirty="0">
                <a:latin typeface="Andale Mono" panose="020B0509000000000004" pitchFamily="49" charset="0"/>
              </a:rPr>
              <a:t>Oluwole Jegede MD MPH </a:t>
            </a:r>
          </a:p>
          <a:p>
            <a:r>
              <a:rPr lang="en-US" dirty="0">
                <a:latin typeface="Andale Mono" panose="020B0509000000000004" pitchFamily="49" charset="0"/>
              </a:rPr>
              <a:t>Brian Fuehrlein MD PhD</a:t>
            </a:r>
          </a:p>
        </p:txBody>
      </p:sp>
      <p:sp>
        <p:nvSpPr>
          <p:cNvPr id="4" name="TextBox 3">
            <a:extLst>
              <a:ext uri="{FF2B5EF4-FFF2-40B4-BE49-F238E27FC236}">
                <a16:creationId xmlns:a16="http://schemas.microsoft.com/office/drawing/2014/main" id="{782DB03C-CB5D-ACCA-E6DC-1F487339C42E}"/>
              </a:ext>
            </a:extLst>
          </p:cNvPr>
          <p:cNvSpPr txBox="1"/>
          <p:nvPr/>
        </p:nvSpPr>
        <p:spPr>
          <a:xfrm>
            <a:off x="2475470" y="5367806"/>
            <a:ext cx="7241060" cy="369332"/>
          </a:xfrm>
          <a:prstGeom prst="rect">
            <a:avLst/>
          </a:prstGeom>
          <a:noFill/>
        </p:spPr>
        <p:txBody>
          <a:bodyPr wrap="square" rtlCol="0">
            <a:spAutoFit/>
          </a:bodyPr>
          <a:lstStyle/>
          <a:p>
            <a:pPr algn="ctr"/>
            <a:r>
              <a:rPr lang="en-US" b="1" dirty="0">
                <a:latin typeface="Andale Mono" panose="020B0509000000000004" pitchFamily="49" charset="0"/>
              </a:rPr>
              <a:t>YALE UNIVERSITY SCHOOOL OF MEDICINE</a:t>
            </a:r>
          </a:p>
        </p:txBody>
      </p:sp>
      <p:sp>
        <p:nvSpPr>
          <p:cNvPr id="5" name="Rectangle 4">
            <a:extLst>
              <a:ext uri="{FF2B5EF4-FFF2-40B4-BE49-F238E27FC236}">
                <a16:creationId xmlns:a16="http://schemas.microsoft.com/office/drawing/2014/main" id="{FC117012-B4D9-A5F5-110B-F32D766E2B27}"/>
              </a:ext>
            </a:extLst>
          </p:cNvPr>
          <p:cNvSpPr/>
          <p:nvPr/>
        </p:nvSpPr>
        <p:spPr>
          <a:xfrm>
            <a:off x="1898822" y="3782047"/>
            <a:ext cx="892981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CMHC-Home Page">
            <a:extLst>
              <a:ext uri="{FF2B5EF4-FFF2-40B4-BE49-F238E27FC236}">
                <a16:creationId xmlns:a16="http://schemas.microsoft.com/office/drawing/2014/main" id="{82CE9406-4FE9-9C03-FCE9-D8CEE40AA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830" y="5214790"/>
            <a:ext cx="2436340" cy="10416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ale School of Medicine - Wikipedia">
            <a:extLst>
              <a:ext uri="{FF2B5EF4-FFF2-40B4-BE49-F238E27FC236}">
                <a16:creationId xmlns:a16="http://schemas.microsoft.com/office/drawing/2014/main" id="{CAB6F8CC-A58C-3D5E-1EED-949F4FDC3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65" y="5028907"/>
            <a:ext cx="1079157" cy="141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0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2045"/>
            <a:ext cx="8001000" cy="4647859"/>
          </a:xfrm>
        </p:spPr>
        <p:txBody>
          <a:bodyPr>
            <a:normAutofit/>
          </a:bodyPr>
          <a:lstStyle/>
          <a:p>
            <a:pPr>
              <a:buFont typeface="Wingdings" panose="05000000000000000000" pitchFamily="2" charset="2"/>
              <a:buChar char="§"/>
            </a:pPr>
            <a:r>
              <a:rPr lang="en-US" sz="2400" dirty="0">
                <a:latin typeface="Goudy Old Style" panose="02020502050305020303" pitchFamily="18" charset="0"/>
              </a:rPr>
              <a:t>Biologically and evolutionarily, the primary purpose of life</a:t>
            </a:r>
          </a:p>
          <a:p>
            <a:pPr marL="109728" indent="0">
              <a:buNone/>
            </a:pPr>
            <a:r>
              <a:rPr lang="en-US" sz="2400" dirty="0">
                <a:latin typeface="Goudy Old Style" panose="02020502050305020303" pitchFamily="18" charset="0"/>
              </a:rPr>
              <a:t>   is to survive and pass on genetics</a:t>
            </a:r>
          </a:p>
          <a:p>
            <a:pPr>
              <a:buFont typeface="Wingdings" panose="05000000000000000000" pitchFamily="2" charset="2"/>
              <a:buChar char="§"/>
            </a:pPr>
            <a:r>
              <a:rPr lang="en-US" sz="2400" dirty="0">
                <a:latin typeface="Goudy Old Style" panose="02020502050305020303" pitchFamily="18" charset="0"/>
              </a:rPr>
              <a:t>The reward system is designed to </a:t>
            </a:r>
          </a:p>
          <a:p>
            <a:pPr marL="109728" indent="0">
              <a:buNone/>
            </a:pPr>
            <a:r>
              <a:rPr lang="en-US" sz="2400" dirty="0">
                <a:latin typeface="Goudy Old Style" panose="02020502050305020303" pitchFamily="18" charset="0"/>
              </a:rPr>
              <a:t>   reinforce eating, drinking water, sexual</a:t>
            </a:r>
          </a:p>
          <a:p>
            <a:pPr marL="109728" indent="0">
              <a:buNone/>
            </a:pPr>
            <a:r>
              <a:rPr lang="en-US" sz="2400" dirty="0">
                <a:latin typeface="Goudy Old Style" panose="02020502050305020303" pitchFamily="18" charset="0"/>
              </a:rPr>
              <a:t>   activity, and raising offspring   </a:t>
            </a:r>
          </a:p>
          <a:p>
            <a:pPr>
              <a:buFont typeface="Wingdings" panose="05000000000000000000" pitchFamily="2" charset="2"/>
              <a:buChar char="§"/>
            </a:pPr>
            <a:r>
              <a:rPr lang="en-US" sz="2400" dirty="0">
                <a:latin typeface="Goudy Old Style" panose="02020502050305020303" pitchFamily="18" charset="0"/>
              </a:rPr>
              <a:t>These are activities designed for</a:t>
            </a:r>
          </a:p>
          <a:p>
            <a:pPr marL="109728" indent="0">
              <a:buNone/>
            </a:pPr>
            <a:r>
              <a:rPr lang="en-US" sz="2400" dirty="0">
                <a:latin typeface="Goudy Old Style" panose="02020502050305020303" pitchFamily="18" charset="0"/>
              </a:rPr>
              <a:t>   survival and procreation, which are the most   </a:t>
            </a:r>
          </a:p>
          <a:p>
            <a:pPr marL="109728" indent="0">
              <a:buNone/>
            </a:pPr>
            <a:r>
              <a:rPr lang="en-US" sz="2400" dirty="0">
                <a:latin typeface="Goudy Old Style" panose="02020502050305020303" pitchFamily="18" charset="0"/>
              </a:rPr>
              <a:t>   important things to the organism and the species</a:t>
            </a:r>
          </a:p>
          <a:p>
            <a:pPr>
              <a:buFont typeface="Wingdings" panose="05000000000000000000" pitchFamily="2" charset="2"/>
              <a:buChar char="§"/>
            </a:pPr>
            <a:r>
              <a:rPr lang="en-US" sz="2400" dirty="0">
                <a:latin typeface="Goudy Old Style" panose="02020502050305020303" pitchFamily="18" charset="0"/>
              </a:rPr>
              <a:t>For lower level organisms, the reward system is critical to survival and drives daily activity</a:t>
            </a:r>
          </a:p>
          <a:p>
            <a:endParaRPr lang="en-US" dirty="0">
              <a:solidFill>
                <a:srgbClr val="C00000"/>
              </a:solidFill>
              <a:latin typeface="Goudy Old Style" panose="02020502050305020303" pitchFamily="18" charset="0"/>
            </a:endParaRPr>
          </a:p>
        </p:txBody>
      </p:sp>
      <p:sp>
        <p:nvSpPr>
          <p:cNvPr id="2" name="Title 1"/>
          <p:cNvSpPr>
            <a:spLocks noGrp="1"/>
          </p:cNvSpPr>
          <p:nvPr>
            <p:ph type="title"/>
          </p:nvPr>
        </p:nvSpPr>
        <p:spPr/>
        <p:txBody>
          <a:bodyPr/>
          <a:lstStyle/>
          <a:p>
            <a:r>
              <a:rPr lang="en-US" dirty="0">
                <a:latin typeface="Goudy Old Style" panose="02020502050305020303" pitchFamily="18" charset="0"/>
              </a:rPr>
              <a:t>Reward System Basics</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7397" y="2057401"/>
            <a:ext cx="2338977" cy="2197703"/>
          </a:xfrm>
          <a:prstGeom prst="rect">
            <a:avLst/>
          </a:prstGeom>
        </p:spPr>
      </p:pic>
    </p:spTree>
    <p:extLst>
      <p:ext uri="{BB962C8B-B14F-4D97-AF65-F5344CB8AC3E}">
        <p14:creationId xmlns:p14="http://schemas.microsoft.com/office/powerpoint/2010/main" val="18281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udy Old Style" panose="02020502050305020303" pitchFamily="18" charset="0"/>
              </a:rPr>
              <a:t>Basic Review</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03596" y="1752601"/>
            <a:ext cx="1764404" cy="3440875"/>
          </a:xfrm>
          <a:prstGeom prst="rect">
            <a:avLst/>
          </a:prstGeom>
        </p:spPr>
      </p:pic>
      <p:sp>
        <p:nvSpPr>
          <p:cNvPr id="3" name="Content Placeholder 2"/>
          <p:cNvSpPr>
            <a:spLocks noGrp="1"/>
          </p:cNvSpPr>
          <p:nvPr>
            <p:ph idx="1"/>
          </p:nvPr>
        </p:nvSpPr>
        <p:spPr>
          <a:xfrm>
            <a:off x="700454" y="1690688"/>
            <a:ext cx="7924800" cy="5073528"/>
          </a:xfrm>
        </p:spPr>
        <p:txBody>
          <a:bodyPr>
            <a:normAutofit/>
          </a:bodyPr>
          <a:lstStyle/>
          <a:p>
            <a:pPr>
              <a:buFont typeface="Wingdings" panose="05000000000000000000" pitchFamily="2" charset="2"/>
              <a:buChar char="§"/>
            </a:pPr>
            <a:r>
              <a:rPr lang="en-US" dirty="0">
                <a:latin typeface="Goudy Old Style" panose="02020502050305020303" pitchFamily="18" charset="0"/>
                <a:sym typeface="Wingdings" panose="05000000000000000000" pitchFamily="2" charset="2"/>
              </a:rPr>
              <a:t>Reward system – Reinforce primitive behaviors designed </a:t>
            </a:r>
          </a:p>
          <a:p>
            <a:pPr marL="0" indent="0">
              <a:buNone/>
            </a:pPr>
            <a:r>
              <a:rPr lang="en-US" dirty="0">
                <a:latin typeface="Goudy Old Style" panose="02020502050305020303" pitchFamily="18" charset="0"/>
                <a:sym typeface="Wingdings" panose="05000000000000000000" pitchFamily="2" charset="2"/>
              </a:rPr>
              <a:t>     for survival of person and species</a:t>
            </a:r>
          </a:p>
          <a:p>
            <a:pPr>
              <a:buFont typeface="Wingdings" panose="05000000000000000000" pitchFamily="2" charset="2"/>
              <a:buChar char="§"/>
            </a:pPr>
            <a:r>
              <a:rPr lang="en-US" dirty="0">
                <a:latin typeface="Goudy Old Style" panose="02020502050305020303" pitchFamily="18" charset="0"/>
              </a:rPr>
              <a:t>“GO” </a:t>
            </a:r>
            <a:r>
              <a:rPr lang="en-US" dirty="0">
                <a:latin typeface="Goudy Old Style" panose="02020502050305020303" pitchFamily="18" charset="0"/>
                <a:sym typeface="Wingdings" panose="05000000000000000000" pitchFamily="2" charset="2"/>
              </a:rPr>
              <a:t> Dopaminergic reward system</a:t>
            </a:r>
          </a:p>
          <a:p>
            <a:pPr>
              <a:buFont typeface="Wingdings" panose="05000000000000000000" pitchFamily="2" charset="2"/>
              <a:buChar char="§"/>
            </a:pPr>
            <a:r>
              <a:rPr lang="en-US" dirty="0">
                <a:latin typeface="Goudy Old Style" panose="02020502050305020303" pitchFamily="18" charset="0"/>
                <a:sym typeface="Wingdings" panose="05000000000000000000" pitchFamily="2" charset="2"/>
              </a:rPr>
              <a:t>“STOP”  Cortex</a:t>
            </a:r>
          </a:p>
          <a:p>
            <a:pPr>
              <a:buFont typeface="Wingdings" panose="05000000000000000000" pitchFamily="2" charset="2"/>
              <a:buChar char="§"/>
            </a:pPr>
            <a:r>
              <a:rPr lang="en-US" dirty="0">
                <a:latin typeface="Goudy Old Style" panose="02020502050305020303" pitchFamily="18" charset="0"/>
                <a:sym typeface="Wingdings" panose="05000000000000000000" pitchFamily="2" charset="2"/>
              </a:rPr>
              <a:t>Cortex – Higher executive planning and long-term goals</a:t>
            </a:r>
          </a:p>
          <a:p>
            <a:pPr>
              <a:buFont typeface="Wingdings" panose="05000000000000000000" pitchFamily="2" charset="2"/>
              <a:buChar char="§"/>
            </a:pPr>
            <a:endParaRPr lang="en-US" dirty="0">
              <a:latin typeface="Goudy Old Style" panose="02020502050305020303" pitchFamily="18" charset="0"/>
              <a:sym typeface="Wingdings" panose="05000000000000000000" pitchFamily="2" charset="2"/>
            </a:endParaRPr>
          </a:p>
        </p:txBody>
      </p:sp>
    </p:spTree>
    <p:extLst>
      <p:ext uri="{BB962C8B-B14F-4D97-AF65-F5344CB8AC3E}">
        <p14:creationId xmlns:p14="http://schemas.microsoft.com/office/powerpoint/2010/main" val="37587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HACONFUEHRB\Desktop\Psych ER\Power Point\Mine\Lakeview Talk\Dopamine drug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988" y="381001"/>
            <a:ext cx="7698424" cy="577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33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VHACONFUEHRB\Desktop\Psych ER\Power Point\Mine\Human-brain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5052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VHACONFUEHRB\Desktop\Psych ER\Power Point\Mine\Lakeview Talk\thought bubble.gi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821950" flipH="1">
            <a:off x="2032766" y="432315"/>
            <a:ext cx="3632113" cy="267729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VHACONFUEHRB\Desktop\Psych ER\Power Point\Mine\Lakeview Talk\thought bubble.gi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65113" y="2483617"/>
            <a:ext cx="4237567" cy="30371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162800" y="3430772"/>
            <a:ext cx="3124200" cy="923330"/>
          </a:xfrm>
          <a:prstGeom prst="rect">
            <a:avLst/>
          </a:prstGeom>
          <a:noFill/>
        </p:spPr>
        <p:txBody>
          <a:bodyPr wrap="square" rtlCol="0">
            <a:spAutoFit/>
          </a:bodyPr>
          <a:lstStyle/>
          <a:p>
            <a:r>
              <a:rPr lang="en-US" b="1" dirty="0"/>
              <a:t>That felt good, but we should not do that again.  Too dangerous!</a:t>
            </a:r>
          </a:p>
        </p:txBody>
      </p:sp>
      <p:sp>
        <p:nvSpPr>
          <p:cNvPr id="10" name="TextBox 9"/>
          <p:cNvSpPr txBox="1"/>
          <p:nvPr/>
        </p:nvSpPr>
        <p:spPr>
          <a:xfrm>
            <a:off x="2743200" y="1375620"/>
            <a:ext cx="3001368" cy="646331"/>
          </a:xfrm>
          <a:prstGeom prst="rect">
            <a:avLst/>
          </a:prstGeom>
          <a:noFill/>
        </p:spPr>
        <p:txBody>
          <a:bodyPr wrap="square" rtlCol="0">
            <a:spAutoFit/>
          </a:bodyPr>
          <a:lstStyle/>
          <a:p>
            <a:r>
              <a:rPr lang="en-US" b="1" dirty="0"/>
              <a:t>That must be critical </a:t>
            </a:r>
            <a:br>
              <a:rPr lang="en-US" b="1" dirty="0"/>
            </a:br>
            <a:r>
              <a:rPr lang="en-US" b="1" dirty="0"/>
              <a:t>for survival!</a:t>
            </a:r>
          </a:p>
        </p:txBody>
      </p:sp>
    </p:spTree>
    <p:extLst>
      <p:ext uri="{BB962C8B-B14F-4D97-AF65-F5344CB8AC3E}">
        <p14:creationId xmlns:p14="http://schemas.microsoft.com/office/powerpoint/2010/main" val="251457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5654" y="2170740"/>
            <a:ext cx="9860692" cy="3674006"/>
          </a:xfrm>
        </p:spPr>
        <p:txBody>
          <a:bodyPr/>
          <a:lstStyle/>
          <a:p>
            <a:pPr>
              <a:buFont typeface="Wingdings" panose="05000000000000000000" pitchFamily="2" charset="2"/>
              <a:buChar char="§"/>
            </a:pPr>
            <a:r>
              <a:rPr lang="en-US" dirty="0">
                <a:latin typeface="Goudy Old Style" panose="02020502050305020303" pitchFamily="18" charset="0"/>
              </a:rPr>
              <a:t>The cortex becomes “hijacked” by the reward system and the behavior of the individual is under the control of the reward system</a:t>
            </a:r>
          </a:p>
          <a:p>
            <a:pPr>
              <a:buFont typeface="Wingdings" panose="05000000000000000000" pitchFamily="2" charset="2"/>
              <a:buChar char="§"/>
            </a:pPr>
            <a:r>
              <a:rPr lang="en-US" dirty="0">
                <a:latin typeface="Goudy Old Style" panose="02020502050305020303" pitchFamily="18" charset="0"/>
              </a:rPr>
              <a:t>The extended amygdala now makes sure the most important thing to individual with SUD is the next use of the substance</a:t>
            </a:r>
          </a:p>
          <a:p>
            <a:pPr>
              <a:buFont typeface="Wingdings" panose="05000000000000000000" pitchFamily="2" charset="2"/>
              <a:buChar char="§"/>
            </a:pPr>
            <a:r>
              <a:rPr lang="en-US" dirty="0">
                <a:latin typeface="Goudy Old Style" panose="02020502050305020303" pitchFamily="18" charset="0"/>
              </a:rPr>
              <a:t>All consequences must take a back seat to short-term survival</a:t>
            </a:r>
          </a:p>
        </p:txBody>
      </p:sp>
      <p:sp>
        <p:nvSpPr>
          <p:cNvPr id="2" name="Title 1"/>
          <p:cNvSpPr>
            <a:spLocks noGrp="1"/>
          </p:cNvSpPr>
          <p:nvPr>
            <p:ph type="title"/>
          </p:nvPr>
        </p:nvSpPr>
        <p:spPr>
          <a:xfrm>
            <a:off x="937054" y="525763"/>
            <a:ext cx="10515600" cy="1325563"/>
          </a:xfrm>
        </p:spPr>
        <p:txBody>
          <a:bodyPr/>
          <a:lstStyle/>
          <a:p>
            <a:r>
              <a:rPr lang="en-US" dirty="0">
                <a:latin typeface="Goudy Old Style" panose="02020502050305020303" pitchFamily="18" charset="0"/>
              </a:rPr>
              <a:t>Key Points</a:t>
            </a:r>
          </a:p>
        </p:txBody>
      </p:sp>
    </p:spTree>
    <p:extLst>
      <p:ext uri="{BB962C8B-B14F-4D97-AF65-F5344CB8AC3E}">
        <p14:creationId xmlns:p14="http://schemas.microsoft.com/office/powerpoint/2010/main" val="499132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udy Old Style" panose="02020502050305020303" pitchFamily="18" charset="0"/>
              </a:rPr>
              <a:t>Self-Medication Hypothesis</a:t>
            </a:r>
          </a:p>
        </p:txBody>
      </p:sp>
      <p:sp>
        <p:nvSpPr>
          <p:cNvPr id="3" name="Content Placeholder 2"/>
          <p:cNvSpPr>
            <a:spLocks noGrp="1"/>
          </p:cNvSpPr>
          <p:nvPr>
            <p:ph idx="1"/>
          </p:nvPr>
        </p:nvSpPr>
        <p:spPr>
          <a:xfrm>
            <a:off x="899746" y="1623648"/>
            <a:ext cx="7848600" cy="4419599"/>
          </a:xfrm>
        </p:spPr>
        <p:txBody>
          <a:bodyPr>
            <a:normAutofit fontScale="92500" lnSpcReduction="10000"/>
          </a:bodyPr>
          <a:lstStyle/>
          <a:p>
            <a:pPr>
              <a:buFont typeface="Wingdings" panose="05000000000000000000" pitchFamily="2" charset="2"/>
              <a:buChar char="§"/>
            </a:pPr>
            <a:r>
              <a:rPr lang="en-US" dirty="0">
                <a:latin typeface="Goudy Old Style" panose="02020502050305020303" pitchFamily="18" charset="0"/>
              </a:rPr>
              <a:t>People often turn to drug and/or alcohol use to reduce or manage negative emotional states</a:t>
            </a:r>
            <a:r>
              <a:rPr lang="en-US" baseline="30000" dirty="0">
                <a:latin typeface="Goudy Old Style" panose="02020502050305020303" pitchFamily="18" charset="0"/>
              </a:rPr>
              <a:t>1</a:t>
            </a:r>
          </a:p>
          <a:p>
            <a:pPr marL="0" indent="0">
              <a:buNone/>
            </a:pPr>
            <a:endParaRPr lang="en-US" dirty="0">
              <a:latin typeface="Goudy Old Style" panose="02020502050305020303" pitchFamily="18" charset="0"/>
            </a:endParaRPr>
          </a:p>
          <a:p>
            <a:pPr>
              <a:buFont typeface="Wingdings" panose="05000000000000000000" pitchFamily="2" charset="2"/>
              <a:buChar char="§"/>
            </a:pPr>
            <a:r>
              <a:rPr lang="en-US" dirty="0">
                <a:latin typeface="Goudy Old Style" panose="02020502050305020303" pitchFamily="18" charset="0"/>
              </a:rPr>
              <a:t>A person’s choice of substances is related to the distressing emotional state they are trying to manage</a:t>
            </a:r>
          </a:p>
          <a:p>
            <a:pPr marL="0" indent="0">
              <a:buNone/>
            </a:pPr>
            <a:endParaRPr lang="en-US" dirty="0">
              <a:latin typeface="Goudy Old Style" panose="02020502050305020303" pitchFamily="18" charset="0"/>
            </a:endParaRPr>
          </a:p>
          <a:p>
            <a:pPr>
              <a:buFont typeface="Wingdings" panose="05000000000000000000" pitchFamily="2" charset="2"/>
              <a:buChar char="§"/>
            </a:pPr>
            <a:r>
              <a:rPr lang="en-US" dirty="0">
                <a:latin typeface="Goudy Old Style" panose="02020502050305020303" pitchFamily="18" charset="0"/>
              </a:rPr>
              <a:t>The substance use often worsens the psychological symptoms</a:t>
            </a:r>
          </a:p>
          <a:p>
            <a:pPr marL="0" indent="0">
              <a:buNone/>
            </a:pPr>
            <a:endParaRPr lang="en-US" dirty="0">
              <a:latin typeface="Goudy Old Style" panose="02020502050305020303" pitchFamily="18" charset="0"/>
            </a:endParaRPr>
          </a:p>
          <a:p>
            <a:pPr>
              <a:buFont typeface="Wingdings" panose="05000000000000000000" pitchFamily="2" charset="2"/>
              <a:buChar char="§"/>
            </a:pPr>
            <a:r>
              <a:rPr lang="en-US" dirty="0">
                <a:latin typeface="Goudy Old Style" panose="02020502050305020303" pitchFamily="18" charset="0"/>
              </a:rPr>
              <a:t>The cycle of worse symptoms more substance use          even worse symptoms is difficult to break</a:t>
            </a:r>
          </a:p>
          <a:p>
            <a:endParaRPr lang="en-US" dirty="0">
              <a:latin typeface="Goudy Old Style" panose="02020502050305020303" pitchFamily="18" charset="0"/>
            </a:endParaRPr>
          </a:p>
        </p:txBody>
      </p:sp>
      <p:sp>
        <p:nvSpPr>
          <p:cNvPr id="4" name="TextBox 3"/>
          <p:cNvSpPr txBox="1"/>
          <p:nvPr/>
        </p:nvSpPr>
        <p:spPr>
          <a:xfrm>
            <a:off x="1524000" y="6280920"/>
            <a:ext cx="4854214" cy="577081"/>
          </a:xfrm>
          <a:prstGeom prst="rect">
            <a:avLst/>
          </a:prstGeom>
          <a:noFill/>
        </p:spPr>
        <p:txBody>
          <a:bodyPr wrap="square" rtlCol="0">
            <a:spAutoFit/>
          </a:bodyPr>
          <a:lstStyle/>
          <a:p>
            <a:r>
              <a:rPr lang="en-US" sz="1050" baseline="30000" dirty="0"/>
              <a:t>1</a:t>
            </a:r>
            <a:r>
              <a:rPr lang="en-US" sz="1050" dirty="0"/>
              <a:t>Tomlinson, K. L., Tate, S. R., Anderson, K.G., McCarthy, D. M., &amp; Brown, S. A. (2006).  </a:t>
            </a:r>
            <a:br>
              <a:rPr lang="en-US" sz="1050" dirty="0"/>
            </a:br>
            <a:r>
              <a:rPr lang="en-US" sz="1050" dirty="0"/>
              <a:t>An examination of self-medication and rebound effects: psychiatric symptomatology </a:t>
            </a:r>
            <a:br>
              <a:rPr lang="en-US" sz="1050" dirty="0"/>
            </a:br>
            <a:r>
              <a:rPr lang="en-US" sz="1050" dirty="0"/>
              <a:t>before and alcohol or drug relapse.  </a:t>
            </a:r>
            <a:r>
              <a:rPr lang="en-US" sz="1050" i="1" dirty="0"/>
              <a:t>Addictive Behaviors, 31(3), </a:t>
            </a:r>
            <a:r>
              <a:rPr lang="en-US" sz="1050" dirty="0"/>
              <a:t>461-474.</a:t>
            </a:r>
          </a:p>
        </p:txBody>
      </p:sp>
    </p:spTree>
    <p:extLst>
      <p:ext uri="{BB962C8B-B14F-4D97-AF65-F5344CB8AC3E}">
        <p14:creationId xmlns:p14="http://schemas.microsoft.com/office/powerpoint/2010/main" val="389498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DA75-1A13-6C76-B534-B359CA2A3D73}"/>
              </a:ext>
            </a:extLst>
          </p:cNvPr>
          <p:cNvSpPr>
            <a:spLocks noGrp="1"/>
          </p:cNvSpPr>
          <p:nvPr>
            <p:ph type="title"/>
          </p:nvPr>
        </p:nvSpPr>
        <p:spPr/>
        <p:txBody>
          <a:bodyPr/>
          <a:lstStyle/>
          <a:p>
            <a:r>
              <a:rPr lang="en-US" dirty="0">
                <a:latin typeface="Goudy Old Style" panose="02020502050305020303" pitchFamily="18" charset="77"/>
              </a:rPr>
              <a:t>Nosology</a:t>
            </a:r>
          </a:p>
        </p:txBody>
      </p:sp>
      <p:sp>
        <p:nvSpPr>
          <p:cNvPr id="3" name="Content Placeholder 2">
            <a:extLst>
              <a:ext uri="{FF2B5EF4-FFF2-40B4-BE49-F238E27FC236}">
                <a16:creationId xmlns:a16="http://schemas.microsoft.com/office/drawing/2014/main" id="{26BDAE3E-FE1F-BB54-D10B-B5B661354EAF}"/>
              </a:ext>
            </a:extLst>
          </p:cNvPr>
          <p:cNvSpPr>
            <a:spLocks noGrp="1"/>
          </p:cNvSpPr>
          <p:nvPr>
            <p:ph idx="1"/>
          </p:nvPr>
        </p:nvSpPr>
        <p:spPr/>
        <p:txBody>
          <a:bodyPr>
            <a:normAutofit/>
          </a:bodyPr>
          <a:lstStyle/>
          <a:p>
            <a:r>
              <a:rPr lang="en-US" dirty="0">
                <a:latin typeface="Goudy Old Style" panose="02020502050305020303" pitchFamily="18" charset="77"/>
              </a:rPr>
              <a:t>Dual diagnosis/Co-occurring disorders: defined when psychiatric and substance use disorder occurs in the same individual in the past year.</a:t>
            </a:r>
          </a:p>
          <a:p>
            <a:r>
              <a:rPr lang="en-US" dirty="0">
                <a:latin typeface="Goudy Old Style" panose="02020502050305020303" pitchFamily="18" charset="77"/>
              </a:rPr>
              <a:t>The relationship between psychiatric and SUD is complex in terms of etiopathology, bidirectional causality (i.e., mutual exacerbation), and shared genetic risks </a:t>
            </a:r>
          </a:p>
          <a:p>
            <a:r>
              <a:rPr lang="en-US" dirty="0">
                <a:latin typeface="Goudy Old Style" panose="02020502050305020303" pitchFamily="18" charset="77"/>
              </a:rPr>
              <a:t>This complexity is reflected in shared vulnerabilities, clinical course and treatment challenges of COD.</a:t>
            </a:r>
          </a:p>
          <a:p>
            <a:endParaRPr lang="en-US" dirty="0">
              <a:latin typeface="Goudy Old Style" panose="02020502050305020303" pitchFamily="18" charset="77"/>
            </a:endParaRPr>
          </a:p>
        </p:txBody>
      </p:sp>
    </p:spTree>
    <p:extLst>
      <p:ext uri="{BB962C8B-B14F-4D97-AF65-F5344CB8AC3E}">
        <p14:creationId xmlns:p14="http://schemas.microsoft.com/office/powerpoint/2010/main" val="32649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19AC-6A6F-4326-3AC7-DAF9DCB97815}"/>
              </a:ext>
            </a:extLst>
          </p:cNvPr>
          <p:cNvSpPr>
            <a:spLocks noGrp="1"/>
          </p:cNvSpPr>
          <p:nvPr>
            <p:ph type="title"/>
          </p:nvPr>
        </p:nvSpPr>
        <p:spPr/>
        <p:txBody>
          <a:bodyPr/>
          <a:lstStyle/>
          <a:p>
            <a:r>
              <a:rPr lang="en-US" dirty="0">
                <a:latin typeface="Goudy Old Style" panose="02020502050305020303" pitchFamily="18" charset="77"/>
              </a:rPr>
              <a:t>Dual diagnosis- terminological misnomer?</a:t>
            </a:r>
          </a:p>
        </p:txBody>
      </p:sp>
      <p:sp>
        <p:nvSpPr>
          <p:cNvPr id="3" name="Content Placeholder 2">
            <a:extLst>
              <a:ext uri="{FF2B5EF4-FFF2-40B4-BE49-F238E27FC236}">
                <a16:creationId xmlns:a16="http://schemas.microsoft.com/office/drawing/2014/main" id="{29E3EC28-A22A-8A97-596E-975C81692431}"/>
              </a:ext>
            </a:extLst>
          </p:cNvPr>
          <p:cNvSpPr>
            <a:spLocks noGrp="1"/>
          </p:cNvSpPr>
          <p:nvPr>
            <p:ph idx="1"/>
          </p:nvPr>
        </p:nvSpPr>
        <p:spPr/>
        <p:txBody>
          <a:bodyPr/>
          <a:lstStyle/>
          <a:p>
            <a:r>
              <a:rPr lang="en-US" dirty="0">
                <a:latin typeface="Goudy Old Style" panose="02020502050305020303" pitchFamily="18" charset="77"/>
              </a:rPr>
              <a:t>The field of addiction is moving toward the use of the more appropriate term co-occurring disorders and moving away from “dual diagnosis” or “co-morbid” disorders.</a:t>
            </a:r>
          </a:p>
          <a:p>
            <a:r>
              <a:rPr lang="en-US" dirty="0">
                <a:latin typeface="Goudy Old Style" panose="02020502050305020303" pitchFamily="18" charset="77"/>
              </a:rPr>
              <a:t>The definition of dual diagnosis and categorization into psychiatric disorders serves only descriptive purposes, as we recognize that both SUDs and psychiatric disorders are mental health disorders.</a:t>
            </a:r>
          </a:p>
          <a:p>
            <a:r>
              <a:rPr lang="en-US" dirty="0">
                <a:latin typeface="Goudy Old Style" panose="02020502050305020303" pitchFamily="18" charset="77"/>
              </a:rPr>
              <a:t>However, the frequent clustering of co-occurring justifies the strength of the treatment and clinical research attention that is paid to individuals who have COD.</a:t>
            </a:r>
          </a:p>
        </p:txBody>
      </p:sp>
    </p:spTree>
    <p:extLst>
      <p:ext uri="{BB962C8B-B14F-4D97-AF65-F5344CB8AC3E}">
        <p14:creationId xmlns:p14="http://schemas.microsoft.com/office/powerpoint/2010/main" val="394294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BFE9-55AD-6EEE-3E8F-05661D0DEAA3}"/>
              </a:ext>
            </a:extLst>
          </p:cNvPr>
          <p:cNvSpPr>
            <a:spLocks noGrp="1"/>
          </p:cNvSpPr>
          <p:nvPr>
            <p:ph type="title"/>
          </p:nvPr>
        </p:nvSpPr>
        <p:spPr/>
        <p:txBody>
          <a:bodyPr/>
          <a:lstStyle/>
          <a:p>
            <a:r>
              <a:rPr lang="en-US" dirty="0">
                <a:latin typeface="Goudy Old Style" panose="02020502050305020303" pitchFamily="18" charset="77"/>
              </a:rPr>
              <a:t>Epidemiology of COD: </a:t>
            </a:r>
            <a:br>
              <a:rPr lang="en-US" dirty="0">
                <a:latin typeface="Goudy Old Style" panose="02020502050305020303" pitchFamily="18" charset="77"/>
              </a:rPr>
            </a:br>
            <a:r>
              <a:rPr lang="en-US" dirty="0">
                <a:latin typeface="Goudy Old Style" panose="02020502050305020303" pitchFamily="18" charset="77"/>
              </a:rPr>
              <a:t>National Comorbidity Survey </a:t>
            </a:r>
          </a:p>
        </p:txBody>
      </p:sp>
      <p:sp>
        <p:nvSpPr>
          <p:cNvPr id="3" name="Content Placeholder 2">
            <a:extLst>
              <a:ext uri="{FF2B5EF4-FFF2-40B4-BE49-F238E27FC236}">
                <a16:creationId xmlns:a16="http://schemas.microsoft.com/office/drawing/2014/main" id="{B25B2294-5887-1785-8766-BDCAE9045710}"/>
              </a:ext>
            </a:extLst>
          </p:cNvPr>
          <p:cNvSpPr>
            <a:spLocks noGrp="1"/>
          </p:cNvSpPr>
          <p:nvPr>
            <p:ph idx="1"/>
          </p:nvPr>
        </p:nvSpPr>
        <p:spPr>
          <a:xfrm>
            <a:off x="838200" y="2362073"/>
            <a:ext cx="10515600" cy="3331591"/>
          </a:xfrm>
        </p:spPr>
        <p:txBody>
          <a:bodyPr>
            <a:normAutofit lnSpcReduction="10000"/>
          </a:bodyPr>
          <a:lstStyle/>
          <a:p>
            <a:pPr>
              <a:lnSpc>
                <a:spcPct val="100000"/>
              </a:lnSpc>
            </a:pPr>
            <a:r>
              <a:rPr lang="en-US" dirty="0">
                <a:latin typeface="Goudy Old Style" panose="02020502050305020303" pitchFamily="18" charset="77"/>
              </a:rPr>
              <a:t>Using data from the National Comorbidity Survey (NCS), individuals with any lifetime DSM-III-R psychiatric disorder were 2.4 times more likely to have any lifetime SUD.</a:t>
            </a:r>
          </a:p>
          <a:p>
            <a:pPr>
              <a:lnSpc>
                <a:spcPct val="100000"/>
              </a:lnSpc>
            </a:pPr>
            <a:r>
              <a:rPr lang="en-US" dirty="0">
                <a:latin typeface="Goudy Old Style" panose="02020502050305020303" pitchFamily="18" charset="77"/>
              </a:rPr>
              <a:t>51.4% of participants in the NCS who reported a lifetime alcohol or SUD, also met criteria for at least one lifetime psychiatric disorder, </a:t>
            </a:r>
          </a:p>
          <a:p>
            <a:pPr>
              <a:lnSpc>
                <a:spcPct val="100000"/>
              </a:lnSpc>
            </a:pPr>
            <a:r>
              <a:rPr lang="en-US" dirty="0">
                <a:latin typeface="Goudy Old Style" panose="02020502050305020303" pitchFamily="18" charset="77"/>
              </a:rPr>
              <a:t>50.9% of those with a lifetime psychiatric disorder also had a history of SUD.</a:t>
            </a:r>
          </a:p>
        </p:txBody>
      </p:sp>
      <p:sp>
        <p:nvSpPr>
          <p:cNvPr id="5" name="TextBox 4">
            <a:extLst>
              <a:ext uri="{FF2B5EF4-FFF2-40B4-BE49-F238E27FC236}">
                <a16:creationId xmlns:a16="http://schemas.microsoft.com/office/drawing/2014/main" id="{A45EEC9A-60DC-46B9-9C8E-118C02E33405}"/>
              </a:ext>
            </a:extLst>
          </p:cNvPr>
          <p:cNvSpPr txBox="1"/>
          <p:nvPr/>
        </p:nvSpPr>
        <p:spPr>
          <a:xfrm>
            <a:off x="838200" y="6176963"/>
            <a:ext cx="3977640" cy="369332"/>
          </a:xfrm>
          <a:prstGeom prst="rect">
            <a:avLst/>
          </a:prstGeom>
          <a:noFill/>
        </p:spPr>
        <p:txBody>
          <a:bodyPr wrap="square" rtlCol="0">
            <a:spAutoFit/>
          </a:bodyPr>
          <a:lstStyle/>
          <a:p>
            <a:r>
              <a:rPr lang="en-US" dirty="0">
                <a:latin typeface="Goudy Old Style" panose="02020502050305020303" pitchFamily="18" charset="77"/>
              </a:rPr>
              <a:t>(Kessler, 2004; Kessler et al., 1996).</a:t>
            </a:r>
            <a:endParaRPr lang="en-US" dirty="0"/>
          </a:p>
        </p:txBody>
      </p:sp>
    </p:spTree>
    <p:extLst>
      <p:ext uri="{BB962C8B-B14F-4D97-AF65-F5344CB8AC3E}">
        <p14:creationId xmlns:p14="http://schemas.microsoft.com/office/powerpoint/2010/main" val="136164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2F7A-33B1-35F6-3813-85EC3F3FCE5D}"/>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3400" dirty="0"/>
              <a:t>National Survey of Drug Use and Health (NSDUH)</a:t>
            </a:r>
          </a:p>
        </p:txBody>
      </p:sp>
      <p:sp>
        <p:nvSpPr>
          <p:cNvPr id="10" name="Rectangle 9">
            <a:extLst>
              <a:ext uri="{FF2B5EF4-FFF2-40B4-BE49-F238E27FC236}">
                <a16:creationId xmlns:a16="http://schemas.microsoft.com/office/drawing/2014/main" id="{70BDD0CE-06A4-404B-8A13-580229C1C9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626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50320A-777D-F43D-8710-8D8A51CEE66D}"/>
              </a:ext>
            </a:extLst>
          </p:cNvPr>
          <p:cNvPicPr>
            <a:picLocks noChangeAspect="1"/>
          </p:cNvPicPr>
          <p:nvPr/>
        </p:nvPicPr>
        <p:blipFill>
          <a:blip r:embed="rId3"/>
          <a:stretch>
            <a:fillRect/>
          </a:stretch>
        </p:blipFill>
        <p:spPr>
          <a:xfrm>
            <a:off x="639148" y="2771658"/>
            <a:ext cx="4974336" cy="3233318"/>
          </a:xfrm>
          <a:prstGeom prst="rect">
            <a:avLst/>
          </a:prstGeom>
        </p:spPr>
      </p:pic>
      <p:sp>
        <p:nvSpPr>
          <p:cNvPr id="1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87CD318-5CAB-D6D3-BF4A-9F1CB63E705D}"/>
              </a:ext>
            </a:extLst>
          </p:cNvPr>
          <p:cNvPicPr>
            <a:picLocks noGrp="1" noChangeAspect="1"/>
          </p:cNvPicPr>
          <p:nvPr>
            <p:ph idx="1"/>
          </p:nvPr>
        </p:nvPicPr>
        <p:blipFill>
          <a:blip r:embed="rId4"/>
          <a:stretch>
            <a:fillRect/>
          </a:stretch>
        </p:blipFill>
        <p:spPr>
          <a:xfrm>
            <a:off x="6578516" y="2792646"/>
            <a:ext cx="4974336" cy="3196010"/>
          </a:xfrm>
          <a:prstGeom prst="rect">
            <a:avLst/>
          </a:prstGeom>
        </p:spPr>
      </p:pic>
    </p:spTree>
    <p:extLst>
      <p:ext uri="{BB962C8B-B14F-4D97-AF65-F5344CB8AC3E}">
        <p14:creationId xmlns:p14="http://schemas.microsoft.com/office/powerpoint/2010/main" val="39888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0C7F-8A12-F434-2654-625EFE8BFE7B}"/>
              </a:ext>
            </a:extLst>
          </p:cNvPr>
          <p:cNvSpPr>
            <a:spLocks noGrp="1"/>
          </p:cNvSpPr>
          <p:nvPr>
            <p:ph type="title"/>
          </p:nvPr>
        </p:nvSpPr>
        <p:spPr/>
        <p:txBody>
          <a:bodyPr/>
          <a:lstStyle/>
          <a:p>
            <a:r>
              <a:rPr lang="en-US" dirty="0">
                <a:latin typeface="Goudy Old Style" panose="02020502050305020303" pitchFamily="18" charset="77"/>
              </a:rPr>
              <a:t>Disclosure</a:t>
            </a:r>
          </a:p>
        </p:txBody>
      </p:sp>
      <p:sp>
        <p:nvSpPr>
          <p:cNvPr id="3" name="Content Placeholder 2">
            <a:extLst>
              <a:ext uri="{FF2B5EF4-FFF2-40B4-BE49-F238E27FC236}">
                <a16:creationId xmlns:a16="http://schemas.microsoft.com/office/drawing/2014/main" id="{0B54DDE2-CE29-C5CF-731E-68F6E0E0CD17}"/>
              </a:ext>
            </a:extLst>
          </p:cNvPr>
          <p:cNvSpPr>
            <a:spLocks noGrp="1"/>
          </p:cNvSpPr>
          <p:nvPr>
            <p:ph idx="1"/>
          </p:nvPr>
        </p:nvSpPr>
        <p:spPr/>
        <p:txBody>
          <a:bodyPr/>
          <a:lstStyle/>
          <a:p>
            <a:r>
              <a:rPr lang="en-US" dirty="0">
                <a:latin typeface="Goudy Old Style" panose="02020502050305020303" pitchFamily="18" charset="77"/>
              </a:rPr>
              <a:t>No conflicts of interest to disclose</a:t>
            </a:r>
          </a:p>
        </p:txBody>
      </p:sp>
    </p:spTree>
    <p:extLst>
      <p:ext uri="{BB962C8B-B14F-4D97-AF65-F5344CB8AC3E}">
        <p14:creationId xmlns:p14="http://schemas.microsoft.com/office/powerpoint/2010/main" val="237905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4CCB-86D8-E0B1-A438-5451AE0A2A5B}"/>
              </a:ext>
            </a:extLst>
          </p:cNvPr>
          <p:cNvSpPr>
            <a:spLocks noGrp="1"/>
          </p:cNvSpPr>
          <p:nvPr>
            <p:ph type="title"/>
          </p:nvPr>
        </p:nvSpPr>
        <p:spPr/>
        <p:txBody>
          <a:bodyPr/>
          <a:lstStyle/>
          <a:p>
            <a:r>
              <a:rPr lang="en-US" dirty="0">
                <a:latin typeface="Goudy Old Style" panose="02020502050305020303" pitchFamily="18" charset="77"/>
              </a:rPr>
              <a:t>Substance induced disorders</a:t>
            </a:r>
            <a:endParaRPr lang="en-US" i="1" dirty="0">
              <a:latin typeface="Goudy Old Style" panose="02020502050305020303" pitchFamily="18" charset="77"/>
            </a:endParaRPr>
          </a:p>
        </p:txBody>
      </p:sp>
      <p:sp>
        <p:nvSpPr>
          <p:cNvPr id="3" name="Content Placeholder 2">
            <a:extLst>
              <a:ext uri="{FF2B5EF4-FFF2-40B4-BE49-F238E27FC236}">
                <a16:creationId xmlns:a16="http://schemas.microsoft.com/office/drawing/2014/main" id="{C4922DF4-C40F-9854-F3C8-34AFDFB7445E}"/>
              </a:ext>
            </a:extLst>
          </p:cNvPr>
          <p:cNvSpPr>
            <a:spLocks noGrp="1"/>
          </p:cNvSpPr>
          <p:nvPr>
            <p:ph idx="1"/>
          </p:nvPr>
        </p:nvSpPr>
        <p:spPr/>
        <p:txBody>
          <a:bodyPr/>
          <a:lstStyle/>
          <a:p>
            <a:r>
              <a:rPr lang="en-US" dirty="0">
                <a:latin typeface="Goudy Old Style" panose="02020502050305020303" pitchFamily="18" charset="77"/>
              </a:rPr>
              <a:t>Recognized as a diagnosable entity in the DSM-5-TR specific for each substance use entity.</a:t>
            </a:r>
          </a:p>
          <a:p>
            <a:r>
              <a:rPr lang="en-US" dirty="0">
                <a:latin typeface="Goudy Old Style" panose="02020502050305020303" pitchFamily="18" charset="77"/>
              </a:rPr>
              <a:t>Symptoms develop during or soon after intoxication, withdrawal or exposure to a particular substance.</a:t>
            </a:r>
          </a:p>
          <a:p>
            <a:r>
              <a:rPr lang="en-US" dirty="0">
                <a:latin typeface="Goudy Old Style" panose="02020502050305020303" pitchFamily="18" charset="77"/>
              </a:rPr>
              <a:t>The specific substance must be physiologically capable of producing the observed symptoms.</a:t>
            </a:r>
          </a:p>
          <a:p>
            <a:endParaRPr lang="en-US" dirty="0">
              <a:latin typeface="Goudy Old Style" panose="02020502050305020303" pitchFamily="18" charset="77"/>
            </a:endParaRPr>
          </a:p>
          <a:p>
            <a:endParaRPr lang="en-US" dirty="0">
              <a:latin typeface="Goudy Old Style" panose="02020502050305020303" pitchFamily="18" charset="77"/>
            </a:endParaRPr>
          </a:p>
        </p:txBody>
      </p:sp>
    </p:spTree>
    <p:extLst>
      <p:ext uri="{BB962C8B-B14F-4D97-AF65-F5344CB8AC3E}">
        <p14:creationId xmlns:p14="http://schemas.microsoft.com/office/powerpoint/2010/main" val="207646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0D77-1D40-C244-D278-8CD727904AB3}"/>
              </a:ext>
            </a:extLst>
          </p:cNvPr>
          <p:cNvSpPr>
            <a:spLocks noGrp="1"/>
          </p:cNvSpPr>
          <p:nvPr>
            <p:ph type="title"/>
          </p:nvPr>
        </p:nvSpPr>
        <p:spPr/>
        <p:txBody>
          <a:bodyPr/>
          <a:lstStyle/>
          <a:p>
            <a:r>
              <a:rPr lang="en-US" dirty="0">
                <a:latin typeface="Goudy Old Style" panose="02020502050305020303" pitchFamily="18" charset="77"/>
              </a:rPr>
              <a:t>Substance Induced disorders</a:t>
            </a:r>
          </a:p>
        </p:txBody>
      </p:sp>
      <p:sp>
        <p:nvSpPr>
          <p:cNvPr id="3" name="Content Placeholder 2">
            <a:extLst>
              <a:ext uri="{FF2B5EF4-FFF2-40B4-BE49-F238E27FC236}">
                <a16:creationId xmlns:a16="http://schemas.microsoft.com/office/drawing/2014/main" id="{CF2E8648-ADB3-53A6-859B-9FCF63767EB2}"/>
              </a:ext>
            </a:extLst>
          </p:cNvPr>
          <p:cNvSpPr>
            <a:spLocks noGrp="1"/>
          </p:cNvSpPr>
          <p:nvPr>
            <p:ph idx="1"/>
          </p:nvPr>
        </p:nvSpPr>
        <p:spPr/>
        <p:txBody>
          <a:bodyPr/>
          <a:lstStyle/>
          <a:p>
            <a:r>
              <a:rPr lang="en-US" dirty="0">
                <a:latin typeface="Goudy Old Style" panose="02020502050305020303" pitchFamily="18" charset="77"/>
              </a:rPr>
              <a:t>Brown and </a:t>
            </a:r>
            <a:r>
              <a:rPr lang="en-US" dirty="0" err="1">
                <a:latin typeface="Goudy Old Style" panose="02020502050305020303" pitchFamily="18" charset="77"/>
              </a:rPr>
              <a:t>Schuckit</a:t>
            </a:r>
            <a:r>
              <a:rPr lang="en-US" dirty="0">
                <a:latin typeface="Goudy Old Style" panose="02020502050305020303" pitchFamily="18" charset="77"/>
              </a:rPr>
              <a:t> reported 42% of males with AUD presented with depressive symptoms. Mood symptoms rapidly resolved within the first 2 weeks of abstinence. </a:t>
            </a:r>
          </a:p>
          <a:p>
            <a:r>
              <a:rPr lang="en-US" dirty="0">
                <a:latin typeface="Goudy Old Style" panose="02020502050305020303" pitchFamily="18" charset="77"/>
              </a:rPr>
              <a:t>Over 80% of individuals experience repeated panic attacks during withdrawals.</a:t>
            </a:r>
          </a:p>
          <a:p>
            <a:r>
              <a:rPr lang="en-US" dirty="0">
                <a:latin typeface="Goudy Old Style" panose="02020502050305020303" pitchFamily="18" charset="77"/>
              </a:rPr>
              <a:t>53% of individuals with cocaine use disorder reported transient psychosis.</a:t>
            </a:r>
          </a:p>
          <a:p>
            <a:r>
              <a:rPr lang="en-US" dirty="0">
                <a:latin typeface="Goudy Old Style" panose="02020502050305020303" pitchFamily="18" charset="77"/>
              </a:rPr>
              <a:t>Amphetamine induced OCD seen in 6.9% of individuals.</a:t>
            </a:r>
          </a:p>
          <a:p>
            <a:r>
              <a:rPr lang="en-US" dirty="0">
                <a:latin typeface="Goudy Old Style" panose="02020502050305020303" pitchFamily="18" charset="77"/>
              </a:rPr>
              <a:t>43% of people who died by suicide in Finland had AUD</a:t>
            </a:r>
          </a:p>
          <a:p>
            <a:endParaRPr lang="en-US" dirty="0">
              <a:latin typeface="Goudy Old Style" panose="02020502050305020303" pitchFamily="18" charset="77"/>
            </a:endParaRPr>
          </a:p>
        </p:txBody>
      </p:sp>
      <p:sp>
        <p:nvSpPr>
          <p:cNvPr id="4" name="TextBox 3">
            <a:extLst>
              <a:ext uri="{FF2B5EF4-FFF2-40B4-BE49-F238E27FC236}">
                <a16:creationId xmlns:a16="http://schemas.microsoft.com/office/drawing/2014/main" id="{2F11D198-8262-4954-D1F9-1E1BB9FE2C81}"/>
              </a:ext>
            </a:extLst>
          </p:cNvPr>
          <p:cNvSpPr txBox="1"/>
          <p:nvPr/>
        </p:nvSpPr>
        <p:spPr>
          <a:xfrm>
            <a:off x="469557" y="6289589"/>
            <a:ext cx="11084011" cy="369332"/>
          </a:xfrm>
          <a:prstGeom prst="rect">
            <a:avLst/>
          </a:prstGeom>
          <a:noFill/>
        </p:spPr>
        <p:txBody>
          <a:bodyPr wrap="square" rtlCol="0">
            <a:spAutoFit/>
          </a:bodyPr>
          <a:lstStyle/>
          <a:p>
            <a:r>
              <a:rPr lang="en-US" dirty="0">
                <a:latin typeface="Goudy Old Style" panose="02020502050305020303" pitchFamily="18" charset="77"/>
              </a:rPr>
              <a:t>Brown and </a:t>
            </a:r>
            <a:r>
              <a:rPr lang="en-US" dirty="0" err="1">
                <a:latin typeface="Goudy Old Style" panose="02020502050305020303" pitchFamily="18" charset="77"/>
              </a:rPr>
              <a:t>Schuckit</a:t>
            </a:r>
            <a:r>
              <a:rPr lang="en-US" dirty="0">
                <a:latin typeface="Goudy Old Style" panose="02020502050305020303" pitchFamily="18" charset="77"/>
              </a:rPr>
              <a:t>, 1988; </a:t>
            </a:r>
            <a:r>
              <a:rPr lang="en-US" dirty="0" err="1">
                <a:latin typeface="Goudy Old Style" panose="02020502050305020303" pitchFamily="18" charset="77"/>
              </a:rPr>
              <a:t>Schuckit</a:t>
            </a:r>
            <a:r>
              <a:rPr lang="en-US" dirty="0">
                <a:latin typeface="Goudy Old Style" panose="02020502050305020303" pitchFamily="18" charset="77"/>
              </a:rPr>
              <a:t> et al., 1994; Brady, 1991; </a:t>
            </a:r>
            <a:r>
              <a:rPr lang="en-US" dirty="0" err="1">
                <a:latin typeface="Goudy Old Style" panose="02020502050305020303" pitchFamily="18" charset="77"/>
              </a:rPr>
              <a:t>Shakeri</a:t>
            </a:r>
            <a:r>
              <a:rPr lang="en-US" dirty="0">
                <a:latin typeface="Goudy Old Style" panose="02020502050305020303" pitchFamily="18" charset="77"/>
              </a:rPr>
              <a:t> et al., 2016; </a:t>
            </a:r>
            <a:r>
              <a:rPr lang="en-US" dirty="0" err="1">
                <a:latin typeface="Goudy Old Style" panose="02020502050305020303" pitchFamily="18" charset="77"/>
              </a:rPr>
              <a:t>Henriksson</a:t>
            </a:r>
            <a:r>
              <a:rPr lang="en-US" dirty="0">
                <a:latin typeface="Goudy Old Style" panose="02020502050305020303" pitchFamily="18" charset="77"/>
              </a:rPr>
              <a:t>, et al, 1993 </a:t>
            </a:r>
            <a:endParaRPr lang="en-US" dirty="0"/>
          </a:p>
        </p:txBody>
      </p:sp>
    </p:spTree>
    <p:extLst>
      <p:ext uri="{BB962C8B-B14F-4D97-AF65-F5344CB8AC3E}">
        <p14:creationId xmlns:p14="http://schemas.microsoft.com/office/powerpoint/2010/main" val="3760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8FAD-07CE-111B-40F3-8C612F2CE9CB}"/>
              </a:ext>
            </a:extLst>
          </p:cNvPr>
          <p:cNvSpPr>
            <a:spLocks noGrp="1"/>
          </p:cNvSpPr>
          <p:nvPr>
            <p:ph type="title"/>
          </p:nvPr>
        </p:nvSpPr>
        <p:spPr/>
        <p:txBody>
          <a:bodyPr/>
          <a:lstStyle/>
          <a:p>
            <a:r>
              <a:rPr lang="en-US" dirty="0">
                <a:latin typeface="Goudy Old Style" panose="02020502050305020303" pitchFamily="18" charset="77"/>
              </a:rPr>
              <a:t>Pathophysiology</a:t>
            </a:r>
          </a:p>
        </p:txBody>
      </p:sp>
      <p:sp>
        <p:nvSpPr>
          <p:cNvPr id="3" name="Content Placeholder 2">
            <a:extLst>
              <a:ext uri="{FF2B5EF4-FFF2-40B4-BE49-F238E27FC236}">
                <a16:creationId xmlns:a16="http://schemas.microsoft.com/office/drawing/2014/main" id="{FAE7D2B3-8329-6DE5-FD49-0EB58596F914}"/>
              </a:ext>
            </a:extLst>
          </p:cNvPr>
          <p:cNvSpPr>
            <a:spLocks noGrp="1"/>
          </p:cNvSpPr>
          <p:nvPr>
            <p:ph idx="1"/>
          </p:nvPr>
        </p:nvSpPr>
        <p:spPr/>
        <p:txBody>
          <a:bodyPr>
            <a:normAutofit/>
          </a:bodyPr>
          <a:lstStyle/>
          <a:p>
            <a:r>
              <a:rPr lang="en-US" dirty="0">
                <a:latin typeface="Goudy Old Style" panose="02020502050305020303" pitchFamily="18" charset="77"/>
              </a:rPr>
              <a:t>Several hypotheses have been proposed to explain the vulnerability to substance use in patients with psychiatric disorders. </a:t>
            </a:r>
          </a:p>
          <a:p>
            <a:pPr marL="0" indent="0">
              <a:buNone/>
            </a:pPr>
            <a:endParaRPr lang="en-US" dirty="0">
              <a:latin typeface="Goudy Old Style" panose="02020502050305020303" pitchFamily="18" charset="77"/>
            </a:endParaRPr>
          </a:p>
          <a:p>
            <a:pPr lvl="1"/>
            <a:r>
              <a:rPr lang="en-US" dirty="0">
                <a:latin typeface="Goudy Old Style" panose="02020502050305020303" pitchFamily="18" charset="77"/>
              </a:rPr>
              <a:t>The course and progression of psychiatric disorders suggests that patients may be </a:t>
            </a:r>
            <a:r>
              <a:rPr lang="en-US" b="1" dirty="0">
                <a:latin typeface="Goudy Old Style" panose="02020502050305020303" pitchFamily="18" charset="77"/>
              </a:rPr>
              <a:t>self-medicating</a:t>
            </a:r>
            <a:r>
              <a:rPr lang="en-US" dirty="0">
                <a:latin typeface="Goudy Old Style" panose="02020502050305020303" pitchFamily="18" charset="77"/>
              </a:rPr>
              <a:t> their symptoms or the adverse effects of their psychotropic medications.</a:t>
            </a:r>
          </a:p>
          <a:p>
            <a:pPr lvl="1"/>
            <a:r>
              <a:rPr lang="en-US" b="1" dirty="0">
                <a:latin typeface="Goudy Old Style" panose="02020502050305020303" pitchFamily="18" charset="77"/>
              </a:rPr>
              <a:t>Shared biological vulnerability</a:t>
            </a:r>
            <a:r>
              <a:rPr lang="en-US" dirty="0">
                <a:latin typeface="Goudy Old Style" panose="02020502050305020303" pitchFamily="18" charset="77"/>
              </a:rPr>
              <a:t> has been investigated to explain common genetic determinants. </a:t>
            </a:r>
          </a:p>
          <a:p>
            <a:pPr lvl="1"/>
            <a:r>
              <a:rPr lang="en-US" b="1" dirty="0">
                <a:latin typeface="Goudy Old Style" panose="02020502050305020303" pitchFamily="18" charset="77"/>
              </a:rPr>
              <a:t>Social acceptance theory</a:t>
            </a:r>
            <a:r>
              <a:rPr lang="en-US" dirty="0">
                <a:latin typeface="Goudy Old Style" panose="02020502050305020303" pitchFamily="18" charset="77"/>
              </a:rPr>
              <a:t>: substance use may be the gateway for acceptance into certain social groups.</a:t>
            </a:r>
          </a:p>
        </p:txBody>
      </p:sp>
    </p:spTree>
    <p:extLst>
      <p:ext uri="{BB962C8B-B14F-4D97-AF65-F5344CB8AC3E}">
        <p14:creationId xmlns:p14="http://schemas.microsoft.com/office/powerpoint/2010/main" val="10611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C80A-15D3-43C8-0D7A-1044A4F2974C}"/>
              </a:ext>
            </a:extLst>
          </p:cNvPr>
          <p:cNvSpPr>
            <a:spLocks noGrp="1"/>
          </p:cNvSpPr>
          <p:nvPr>
            <p:ph type="title"/>
          </p:nvPr>
        </p:nvSpPr>
        <p:spPr/>
        <p:txBody>
          <a:bodyPr/>
          <a:lstStyle/>
          <a:p>
            <a:r>
              <a:rPr lang="en-US" dirty="0">
                <a:latin typeface="Goudy Old Style" panose="02020502050305020303" pitchFamily="18" charset="77"/>
              </a:rPr>
              <a:t>Siloed treatments</a:t>
            </a:r>
          </a:p>
        </p:txBody>
      </p:sp>
      <p:sp>
        <p:nvSpPr>
          <p:cNvPr id="3" name="Content Placeholder 2">
            <a:extLst>
              <a:ext uri="{FF2B5EF4-FFF2-40B4-BE49-F238E27FC236}">
                <a16:creationId xmlns:a16="http://schemas.microsoft.com/office/drawing/2014/main" id="{0352D1F8-5FF4-85AC-9F08-1B3811EA94C1}"/>
              </a:ext>
            </a:extLst>
          </p:cNvPr>
          <p:cNvSpPr>
            <a:spLocks noGrp="1"/>
          </p:cNvSpPr>
          <p:nvPr>
            <p:ph idx="1"/>
          </p:nvPr>
        </p:nvSpPr>
        <p:spPr/>
        <p:txBody>
          <a:bodyPr>
            <a:normAutofit/>
          </a:bodyPr>
          <a:lstStyle/>
          <a:p>
            <a:r>
              <a:rPr lang="en-US" dirty="0">
                <a:latin typeface="Goudy Old Style" panose="02020502050305020303" pitchFamily="18" charset="77"/>
              </a:rPr>
              <a:t>About half of adults aged 18 or older in 2020 with a co-occurring SUD and AMI in the past year received either substance use treatment at a specialty facility or mental health services in the past year (50.5%), but only </a:t>
            </a:r>
            <a:r>
              <a:rPr lang="en-US" b="1" dirty="0">
                <a:latin typeface="Goudy Old Style" panose="02020502050305020303" pitchFamily="18" charset="77"/>
              </a:rPr>
              <a:t>5.7% received both services. </a:t>
            </a:r>
          </a:p>
          <a:p>
            <a:r>
              <a:rPr lang="en-US" dirty="0">
                <a:latin typeface="Goudy Old Style" panose="02020502050305020303" pitchFamily="18" charset="77"/>
              </a:rPr>
              <a:t>About two thirds of adults aged 18 or older with a co-occurring SUD and SMI in the past year received either substance use treatment at a specialty facility or mental health services in the past year (66.4%), but only </a:t>
            </a:r>
            <a:r>
              <a:rPr lang="en-US" b="1" dirty="0">
                <a:latin typeface="Goudy Old Style" panose="02020502050305020303" pitchFamily="18" charset="77"/>
              </a:rPr>
              <a:t>9.3% received both services. </a:t>
            </a:r>
          </a:p>
          <a:p>
            <a:endParaRPr lang="en-US" dirty="0">
              <a:latin typeface="Goudy Old Style" panose="02020502050305020303" pitchFamily="18" charset="77"/>
            </a:endParaRPr>
          </a:p>
        </p:txBody>
      </p:sp>
    </p:spTree>
    <p:extLst>
      <p:ext uri="{BB962C8B-B14F-4D97-AF65-F5344CB8AC3E}">
        <p14:creationId xmlns:p14="http://schemas.microsoft.com/office/powerpoint/2010/main" val="443079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4BBDC-13B0-B520-DE78-0F649F9B34B4}"/>
              </a:ext>
            </a:extLst>
          </p:cNvPr>
          <p:cNvSpPr>
            <a:spLocks noGrp="1"/>
          </p:cNvSpPr>
          <p:nvPr>
            <p:ph idx="1"/>
          </p:nvPr>
        </p:nvSpPr>
        <p:spPr>
          <a:xfrm>
            <a:off x="838200" y="1170433"/>
            <a:ext cx="10515600" cy="3621023"/>
          </a:xfrm>
        </p:spPr>
        <p:txBody>
          <a:bodyPr>
            <a:normAutofit/>
          </a:bodyPr>
          <a:lstStyle/>
          <a:p>
            <a:r>
              <a:rPr lang="en-US" dirty="0">
                <a:latin typeface="Goudy Old Style" panose="02020502050305020303" pitchFamily="18" charset="77"/>
              </a:rPr>
              <a:t>Studies of clinical samples have shown that dually diagnosed patients had more:</a:t>
            </a:r>
          </a:p>
          <a:p>
            <a:pPr lvl="1"/>
            <a:r>
              <a:rPr lang="en-US" dirty="0">
                <a:latin typeface="Goudy Old Style" panose="02020502050305020303" pitchFamily="18" charset="77"/>
              </a:rPr>
              <a:t>Severe symptoms, poorer treatment outcomes, greater risks of homelessness, involvement with law enforcement and more frequent utilization of inpatient and emergency department (ED) services than patients with either a psychiatric disorder or an SUD alone.</a:t>
            </a:r>
          </a:p>
          <a:p>
            <a:r>
              <a:rPr lang="en-US" dirty="0">
                <a:latin typeface="Goudy Old Style" panose="02020502050305020303" pitchFamily="18" charset="77"/>
              </a:rPr>
              <a:t>Siloed treatments are potential barriers to effective outpatient mental health and substance use treatment</a:t>
            </a:r>
            <a:br>
              <a:rPr lang="en-US" dirty="0">
                <a:latin typeface="Goudy Old Style" panose="02020502050305020303" pitchFamily="18" charset="77"/>
              </a:rPr>
            </a:br>
            <a:endParaRPr lang="en-US" dirty="0">
              <a:latin typeface="Goudy Old Style" panose="02020502050305020303" pitchFamily="18" charset="77"/>
            </a:endParaRPr>
          </a:p>
        </p:txBody>
      </p:sp>
      <p:sp>
        <p:nvSpPr>
          <p:cNvPr id="4" name="TextBox 3">
            <a:extLst>
              <a:ext uri="{FF2B5EF4-FFF2-40B4-BE49-F238E27FC236}">
                <a16:creationId xmlns:a16="http://schemas.microsoft.com/office/drawing/2014/main" id="{F10F23EE-212B-F0A5-67A1-02BA334AD4E0}"/>
              </a:ext>
            </a:extLst>
          </p:cNvPr>
          <p:cNvSpPr txBox="1"/>
          <p:nvPr/>
        </p:nvSpPr>
        <p:spPr>
          <a:xfrm>
            <a:off x="838200" y="4903552"/>
            <a:ext cx="11158728" cy="1015663"/>
          </a:xfrm>
          <a:prstGeom prst="rect">
            <a:avLst/>
          </a:prstGeom>
          <a:noFill/>
        </p:spPr>
        <p:txBody>
          <a:bodyPr wrap="square" rtlCol="0">
            <a:spAutoFit/>
          </a:bodyPr>
          <a:lstStyle/>
          <a:p>
            <a:r>
              <a:rPr lang="en-US" sz="2000" dirty="0">
                <a:latin typeface="Goudy Old Style" panose="02020502050305020303" pitchFamily="18" charset="77"/>
              </a:rPr>
              <a:t>Jegede et al., 2022; </a:t>
            </a:r>
            <a:r>
              <a:rPr lang="en-US" sz="2000" dirty="0" err="1">
                <a:latin typeface="Goudy Old Style" panose="02020502050305020303" pitchFamily="18" charset="77"/>
              </a:rPr>
              <a:t>McCrone</a:t>
            </a:r>
            <a:r>
              <a:rPr lang="en-US" sz="2000" dirty="0">
                <a:latin typeface="Goudy Old Style" panose="02020502050305020303" pitchFamily="18" charset="77"/>
              </a:rPr>
              <a:t> et al., 2000; </a:t>
            </a:r>
            <a:r>
              <a:rPr lang="en-US" sz="2000" dirty="0" err="1">
                <a:latin typeface="Goudy Old Style" panose="02020502050305020303" pitchFamily="18" charset="77"/>
              </a:rPr>
              <a:t>Osher</a:t>
            </a:r>
            <a:r>
              <a:rPr lang="en-US" sz="2000" dirty="0">
                <a:latin typeface="Goudy Old Style" panose="02020502050305020303" pitchFamily="18" charset="77"/>
              </a:rPr>
              <a:t> and Drake, 1996; </a:t>
            </a:r>
            <a:r>
              <a:rPr lang="en-US" sz="2000" dirty="0" err="1">
                <a:latin typeface="Goudy Old Style" panose="02020502050305020303" pitchFamily="18" charset="77"/>
              </a:rPr>
              <a:t>Schütz</a:t>
            </a:r>
            <a:r>
              <a:rPr lang="en-US" sz="2000" dirty="0">
                <a:latin typeface="Goudy Old Style" panose="02020502050305020303" pitchFamily="18" charset="77"/>
              </a:rPr>
              <a:t> et al., 2019; </a:t>
            </a:r>
            <a:r>
              <a:rPr lang="en-US" sz="2000" dirty="0" err="1">
                <a:latin typeface="Goudy Old Style" panose="02020502050305020303" pitchFamily="18" charset="77"/>
              </a:rPr>
              <a:t>Trude</a:t>
            </a:r>
            <a:r>
              <a:rPr lang="en-US" sz="2000" dirty="0">
                <a:latin typeface="Goudy Old Style" panose="02020502050305020303" pitchFamily="18" charset="77"/>
              </a:rPr>
              <a:t> and Stoddard, 2003; Cunningham, 2009; Walker et al., 2015; Moulin et al., 2018; Painter et al., 2018.</a:t>
            </a:r>
          </a:p>
          <a:p>
            <a:endParaRPr lang="en-US" sz="2000" dirty="0">
              <a:latin typeface="Goudy Old Style" panose="02020502050305020303" pitchFamily="18" charset="77"/>
            </a:endParaRPr>
          </a:p>
        </p:txBody>
      </p:sp>
    </p:spTree>
    <p:extLst>
      <p:ext uri="{BB962C8B-B14F-4D97-AF65-F5344CB8AC3E}">
        <p14:creationId xmlns:p14="http://schemas.microsoft.com/office/powerpoint/2010/main" val="3754940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F549-DEF4-B9F7-408B-EFCADFFBF5D7}"/>
              </a:ext>
            </a:extLst>
          </p:cNvPr>
          <p:cNvSpPr>
            <a:spLocks noGrp="1"/>
          </p:cNvSpPr>
          <p:nvPr>
            <p:ph type="title"/>
          </p:nvPr>
        </p:nvSpPr>
        <p:spPr>
          <a:xfrm>
            <a:off x="1094232" y="1729947"/>
            <a:ext cx="10515600" cy="2082150"/>
          </a:xfrm>
        </p:spPr>
        <p:txBody>
          <a:bodyPr>
            <a:normAutofit/>
          </a:bodyPr>
          <a:lstStyle/>
          <a:p>
            <a:pPr algn="ctr"/>
            <a:r>
              <a:rPr lang="en-US" dirty="0">
                <a:latin typeface="Andale Mono" panose="020B0509000000000004" pitchFamily="49" charset="0"/>
              </a:rPr>
              <a:t>Evidence based treatments for Substance use in Co-occurring disorders</a:t>
            </a:r>
          </a:p>
        </p:txBody>
      </p:sp>
    </p:spTree>
    <p:extLst>
      <p:ext uri="{BB962C8B-B14F-4D97-AF65-F5344CB8AC3E}">
        <p14:creationId xmlns:p14="http://schemas.microsoft.com/office/powerpoint/2010/main" val="1185046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4259-97B4-FE95-8AD4-41249A0DBD77}"/>
              </a:ext>
            </a:extLst>
          </p:cNvPr>
          <p:cNvSpPr>
            <a:spLocks noGrp="1"/>
          </p:cNvSpPr>
          <p:nvPr>
            <p:ph type="title"/>
          </p:nvPr>
        </p:nvSpPr>
        <p:spPr>
          <a:xfrm>
            <a:off x="1889760" y="426720"/>
            <a:ext cx="9180576" cy="1072896"/>
          </a:xfrm>
        </p:spPr>
        <p:txBody>
          <a:bodyPr>
            <a:normAutofit/>
          </a:bodyPr>
          <a:lstStyle/>
          <a:p>
            <a:r>
              <a:rPr lang="en-US" sz="3600" dirty="0">
                <a:latin typeface="Goudy Old Style" panose="02020502050305020303" pitchFamily="18" charset="77"/>
              </a:rPr>
              <a:t>Substance use by type/status of mental illness</a:t>
            </a:r>
          </a:p>
        </p:txBody>
      </p:sp>
      <p:pic>
        <p:nvPicPr>
          <p:cNvPr id="4" name="Content Placeholder 3">
            <a:extLst>
              <a:ext uri="{FF2B5EF4-FFF2-40B4-BE49-F238E27FC236}">
                <a16:creationId xmlns:a16="http://schemas.microsoft.com/office/drawing/2014/main" id="{355F3131-86C2-46B6-C344-35ADD942DB6E}"/>
              </a:ext>
            </a:extLst>
          </p:cNvPr>
          <p:cNvPicPr>
            <a:picLocks noGrp="1" noChangeAspect="1"/>
          </p:cNvPicPr>
          <p:nvPr>
            <p:ph idx="1"/>
          </p:nvPr>
        </p:nvPicPr>
        <p:blipFill>
          <a:blip r:embed="rId3"/>
          <a:stretch>
            <a:fillRect/>
          </a:stretch>
        </p:blipFill>
        <p:spPr>
          <a:xfrm>
            <a:off x="2340865" y="1825625"/>
            <a:ext cx="6554924" cy="4351338"/>
          </a:xfrm>
          <a:prstGeom prst="rect">
            <a:avLst/>
          </a:prstGeom>
        </p:spPr>
      </p:pic>
    </p:spTree>
    <p:extLst>
      <p:ext uri="{BB962C8B-B14F-4D97-AF65-F5344CB8AC3E}">
        <p14:creationId xmlns:p14="http://schemas.microsoft.com/office/powerpoint/2010/main" val="1920157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0B54-6AF2-C0F9-3ED4-45E9313A3B6F}"/>
              </a:ext>
            </a:extLst>
          </p:cNvPr>
          <p:cNvSpPr>
            <a:spLocks noGrp="1"/>
          </p:cNvSpPr>
          <p:nvPr>
            <p:ph type="title"/>
          </p:nvPr>
        </p:nvSpPr>
        <p:spPr/>
        <p:txBody>
          <a:bodyPr/>
          <a:lstStyle/>
          <a:p>
            <a:r>
              <a:rPr lang="en-US" dirty="0">
                <a:latin typeface="Goudy Old Style" panose="02020502050305020303" pitchFamily="18" charset="77"/>
              </a:rPr>
              <a:t>Tobacco</a:t>
            </a:r>
          </a:p>
        </p:txBody>
      </p:sp>
      <p:sp>
        <p:nvSpPr>
          <p:cNvPr id="3" name="Content Placeholder 2">
            <a:extLst>
              <a:ext uri="{FF2B5EF4-FFF2-40B4-BE49-F238E27FC236}">
                <a16:creationId xmlns:a16="http://schemas.microsoft.com/office/drawing/2014/main" id="{AF879393-64E8-CB85-CC0D-32B2E7D0D44A}"/>
              </a:ext>
            </a:extLst>
          </p:cNvPr>
          <p:cNvSpPr>
            <a:spLocks noGrp="1"/>
          </p:cNvSpPr>
          <p:nvPr>
            <p:ph idx="1"/>
          </p:nvPr>
        </p:nvSpPr>
        <p:spPr/>
        <p:txBody>
          <a:bodyPr/>
          <a:lstStyle/>
          <a:p>
            <a:r>
              <a:rPr lang="en-US" dirty="0">
                <a:latin typeface="Goudy Old Style" panose="02020502050305020303" pitchFamily="18" charset="77"/>
              </a:rPr>
              <a:t>Smoking remains the leading cause of preventable deaths worldwide. Less than one-third of smokers who tried to quit used proven smoking cessation treatments.</a:t>
            </a:r>
          </a:p>
          <a:p>
            <a:endParaRPr lang="en-US" dirty="0">
              <a:latin typeface="Goudy Old Style" panose="02020502050305020303" pitchFamily="18" charset="77"/>
            </a:endParaRPr>
          </a:p>
          <a:p>
            <a:r>
              <a:rPr lang="en-US" dirty="0">
                <a:latin typeface="Goudy Old Style" panose="02020502050305020303" pitchFamily="18" charset="77"/>
              </a:rPr>
              <a:t>7 FDA-approved medications for smoking cessation, including:</a:t>
            </a:r>
          </a:p>
          <a:p>
            <a:pPr lvl="1"/>
            <a:r>
              <a:rPr lang="en-US" dirty="0">
                <a:latin typeface="Goudy Old Style" panose="02020502050305020303" pitchFamily="18" charset="77"/>
              </a:rPr>
              <a:t>Nicotine replacement therapy: </a:t>
            </a:r>
            <a:r>
              <a:rPr lang="en-US" b="1" dirty="0">
                <a:latin typeface="Goudy Old Style" panose="02020502050305020303" pitchFamily="18" charset="77"/>
              </a:rPr>
              <a:t>nicotine patch, gum, lozenges, inhalers and nasal spray. </a:t>
            </a:r>
            <a:r>
              <a:rPr lang="en-US" dirty="0">
                <a:latin typeface="Goudy Old Style" panose="02020502050305020303" pitchFamily="18" charset="77"/>
              </a:rPr>
              <a:t>These all offer full agonist activity at the nicotinic receptors and are started on the quit date and continued for up to 6 months. </a:t>
            </a:r>
          </a:p>
          <a:p>
            <a:pPr lvl="1"/>
            <a:r>
              <a:rPr lang="en-US" dirty="0">
                <a:latin typeface="Goudy Old Style" panose="02020502050305020303" pitchFamily="18" charset="77"/>
              </a:rPr>
              <a:t>Medications: </a:t>
            </a:r>
            <a:r>
              <a:rPr lang="en-US" b="1" dirty="0">
                <a:latin typeface="Goudy Old Style" panose="02020502050305020303" pitchFamily="18" charset="77"/>
              </a:rPr>
              <a:t>bupropion and varenicline</a:t>
            </a:r>
          </a:p>
        </p:txBody>
      </p:sp>
    </p:spTree>
    <p:extLst>
      <p:ext uri="{BB962C8B-B14F-4D97-AF65-F5344CB8AC3E}">
        <p14:creationId xmlns:p14="http://schemas.microsoft.com/office/powerpoint/2010/main" val="14055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CAC8-EFBF-35AF-EDF2-6798749DAFD2}"/>
              </a:ext>
            </a:extLst>
          </p:cNvPr>
          <p:cNvSpPr>
            <a:spLocks noGrp="1"/>
          </p:cNvSpPr>
          <p:nvPr>
            <p:ph type="title"/>
          </p:nvPr>
        </p:nvSpPr>
        <p:spPr/>
        <p:txBody>
          <a:bodyPr/>
          <a:lstStyle/>
          <a:p>
            <a:r>
              <a:rPr lang="en-US" dirty="0">
                <a:latin typeface="Goudy Old Style" panose="02020502050305020303" pitchFamily="18" charset="77"/>
              </a:rPr>
              <a:t>Bupropion SR</a:t>
            </a:r>
          </a:p>
        </p:txBody>
      </p:sp>
      <p:sp>
        <p:nvSpPr>
          <p:cNvPr id="3" name="Content Placeholder 2">
            <a:extLst>
              <a:ext uri="{FF2B5EF4-FFF2-40B4-BE49-F238E27FC236}">
                <a16:creationId xmlns:a16="http://schemas.microsoft.com/office/drawing/2014/main" id="{7ECE0923-E952-E546-C81F-92EC6A70AB85}"/>
              </a:ext>
            </a:extLst>
          </p:cNvPr>
          <p:cNvSpPr>
            <a:spLocks noGrp="1"/>
          </p:cNvSpPr>
          <p:nvPr>
            <p:ph idx="1"/>
          </p:nvPr>
        </p:nvSpPr>
        <p:spPr>
          <a:xfrm>
            <a:off x="838200" y="1910969"/>
            <a:ext cx="10515600" cy="3282823"/>
          </a:xfrm>
        </p:spPr>
        <p:txBody>
          <a:bodyPr/>
          <a:lstStyle/>
          <a:p>
            <a:pPr>
              <a:lnSpc>
                <a:spcPct val="100000"/>
              </a:lnSpc>
            </a:pPr>
            <a:r>
              <a:rPr lang="en-US" dirty="0">
                <a:latin typeface="Goudy Old Style" panose="02020502050305020303" pitchFamily="18" charset="77"/>
              </a:rPr>
              <a:t>Atypical antidepressant (</a:t>
            </a:r>
            <a:r>
              <a:rPr lang="en-US" dirty="0" err="1">
                <a:latin typeface="Goudy Old Style" panose="02020502050305020303" pitchFamily="18" charset="77"/>
              </a:rPr>
              <a:t>phenylaminoketone</a:t>
            </a:r>
            <a:r>
              <a:rPr lang="en-US" dirty="0">
                <a:latin typeface="Goudy Old Style" panose="02020502050305020303" pitchFamily="18" charset="77"/>
              </a:rPr>
              <a:t>)</a:t>
            </a:r>
          </a:p>
          <a:p>
            <a:pPr>
              <a:lnSpc>
                <a:spcPct val="100000"/>
              </a:lnSpc>
            </a:pPr>
            <a:r>
              <a:rPr lang="en-US" dirty="0">
                <a:latin typeface="Goudy Old Style" panose="02020502050305020303" pitchFamily="18" charset="77"/>
              </a:rPr>
              <a:t>First line for smoke cessation and FDA approved in 1997.</a:t>
            </a:r>
          </a:p>
          <a:p>
            <a:pPr>
              <a:lnSpc>
                <a:spcPct val="100000"/>
              </a:lnSpc>
            </a:pPr>
            <a:r>
              <a:rPr lang="en-US" dirty="0">
                <a:latin typeface="Goudy Old Style" panose="02020502050305020303" pitchFamily="18" charset="77"/>
              </a:rPr>
              <a:t>Blocks dopamine and NE reuptake. </a:t>
            </a:r>
          </a:p>
          <a:p>
            <a:pPr>
              <a:lnSpc>
                <a:spcPct val="100000"/>
              </a:lnSpc>
            </a:pPr>
            <a:r>
              <a:rPr lang="en-US" dirty="0">
                <a:latin typeface="Goudy Old Style" panose="02020502050305020303" pitchFamily="18" charset="77"/>
              </a:rPr>
              <a:t>Antagonism of high affinity nicotinic acetylcholine receptors.</a:t>
            </a:r>
          </a:p>
          <a:p>
            <a:pPr>
              <a:lnSpc>
                <a:spcPct val="100000"/>
              </a:lnSpc>
            </a:pPr>
            <a:r>
              <a:rPr lang="en-US" dirty="0">
                <a:latin typeface="Goudy Old Style" panose="02020502050305020303" pitchFamily="18" charset="77"/>
              </a:rPr>
              <a:t>RCTs show efficacy of bupropion (alone and in combination with NRT) among COD</a:t>
            </a:r>
          </a:p>
          <a:p>
            <a:pPr>
              <a:lnSpc>
                <a:spcPct val="100000"/>
              </a:lnSpc>
            </a:pPr>
            <a:endParaRPr lang="en-US" dirty="0">
              <a:latin typeface="Goudy Old Style" panose="02020502050305020303" pitchFamily="18" charset="77"/>
            </a:endParaRPr>
          </a:p>
        </p:txBody>
      </p:sp>
      <p:sp>
        <p:nvSpPr>
          <p:cNvPr id="4" name="TextBox 3">
            <a:extLst>
              <a:ext uri="{FF2B5EF4-FFF2-40B4-BE49-F238E27FC236}">
                <a16:creationId xmlns:a16="http://schemas.microsoft.com/office/drawing/2014/main" id="{EBF35953-004A-EDAA-3B15-1A3C5787A129}"/>
              </a:ext>
            </a:extLst>
          </p:cNvPr>
          <p:cNvSpPr txBox="1"/>
          <p:nvPr/>
        </p:nvSpPr>
        <p:spPr>
          <a:xfrm>
            <a:off x="838200" y="5414073"/>
            <a:ext cx="4965192" cy="369332"/>
          </a:xfrm>
          <a:prstGeom prst="rect">
            <a:avLst/>
          </a:prstGeom>
          <a:noFill/>
        </p:spPr>
        <p:txBody>
          <a:bodyPr wrap="square" rtlCol="0">
            <a:spAutoFit/>
          </a:bodyPr>
          <a:lstStyle/>
          <a:p>
            <a:r>
              <a:rPr lang="en-US" dirty="0">
                <a:latin typeface="Goudy Old Style" panose="02020502050305020303" pitchFamily="18" charset="77"/>
              </a:rPr>
              <a:t>George at al, 2002 and </a:t>
            </a:r>
            <a:r>
              <a:rPr lang="en-US" dirty="0" err="1">
                <a:latin typeface="Goudy Old Style" panose="02020502050305020303" pitchFamily="18" charset="77"/>
              </a:rPr>
              <a:t>Evins</a:t>
            </a:r>
            <a:r>
              <a:rPr lang="en-US" dirty="0">
                <a:latin typeface="Goudy Old Style" panose="02020502050305020303" pitchFamily="18" charset="77"/>
              </a:rPr>
              <a:t> et al, 2007</a:t>
            </a:r>
          </a:p>
        </p:txBody>
      </p:sp>
    </p:spTree>
    <p:extLst>
      <p:ext uri="{BB962C8B-B14F-4D97-AF65-F5344CB8AC3E}">
        <p14:creationId xmlns:p14="http://schemas.microsoft.com/office/powerpoint/2010/main" val="3067971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8B68-7316-C16E-9BA4-5FBC466C4496}"/>
              </a:ext>
            </a:extLst>
          </p:cNvPr>
          <p:cNvSpPr>
            <a:spLocks noGrp="1"/>
          </p:cNvSpPr>
          <p:nvPr>
            <p:ph type="title"/>
          </p:nvPr>
        </p:nvSpPr>
        <p:spPr/>
        <p:txBody>
          <a:bodyPr/>
          <a:lstStyle/>
          <a:p>
            <a:r>
              <a:rPr lang="en-US" dirty="0">
                <a:latin typeface="Goudy Old Style" panose="02020502050305020303" pitchFamily="18" charset="77"/>
              </a:rPr>
              <a:t>Varenicline</a:t>
            </a:r>
          </a:p>
        </p:txBody>
      </p:sp>
      <p:sp>
        <p:nvSpPr>
          <p:cNvPr id="3" name="Content Placeholder 2">
            <a:extLst>
              <a:ext uri="{FF2B5EF4-FFF2-40B4-BE49-F238E27FC236}">
                <a16:creationId xmlns:a16="http://schemas.microsoft.com/office/drawing/2014/main" id="{88B28BAD-7104-9BC8-3068-9C817FCD248E}"/>
              </a:ext>
            </a:extLst>
          </p:cNvPr>
          <p:cNvSpPr>
            <a:spLocks noGrp="1"/>
          </p:cNvSpPr>
          <p:nvPr>
            <p:ph idx="1"/>
          </p:nvPr>
        </p:nvSpPr>
        <p:spPr>
          <a:xfrm>
            <a:off x="838200" y="1825625"/>
            <a:ext cx="10515600" cy="3392551"/>
          </a:xfrm>
        </p:spPr>
        <p:txBody>
          <a:bodyPr>
            <a:normAutofit fontScale="77500" lnSpcReduction="20000"/>
          </a:bodyPr>
          <a:lstStyle/>
          <a:p>
            <a:pPr>
              <a:lnSpc>
                <a:spcPct val="120000"/>
              </a:lnSpc>
            </a:pPr>
            <a:r>
              <a:rPr lang="en-US" dirty="0">
                <a:latin typeface="Goudy Old Style" panose="02020502050305020303" pitchFamily="18" charset="77"/>
              </a:rPr>
              <a:t>Alpha-4 beta-2 nicotinic receptor (</a:t>
            </a:r>
            <a:r>
              <a:rPr lang="el-GR" dirty="0">
                <a:latin typeface="Goudy Old Style" panose="02020502050305020303" pitchFamily="18" charset="77"/>
              </a:rPr>
              <a:t>α4β2</a:t>
            </a:r>
            <a:r>
              <a:rPr lang="en-US" dirty="0">
                <a:latin typeface="Goudy Old Style" panose="02020502050305020303" pitchFamily="18" charset="77"/>
              </a:rPr>
              <a:t>)</a:t>
            </a:r>
            <a:r>
              <a:rPr lang="el-GR" dirty="0">
                <a:latin typeface="Goudy Old Style" panose="02020502050305020303" pitchFamily="18" charset="77"/>
              </a:rPr>
              <a:t> </a:t>
            </a:r>
            <a:r>
              <a:rPr lang="en-US" dirty="0">
                <a:latin typeface="Goudy Old Style" panose="02020502050305020303" pitchFamily="18" charset="77"/>
              </a:rPr>
              <a:t>receptor nicotinic acetylcholine partial agonist.</a:t>
            </a:r>
          </a:p>
          <a:p>
            <a:pPr>
              <a:lnSpc>
                <a:spcPct val="120000"/>
              </a:lnSpc>
            </a:pPr>
            <a:r>
              <a:rPr lang="en-US" dirty="0">
                <a:latin typeface="Goudy Old Style" panose="02020502050305020303" pitchFamily="18" charset="77"/>
              </a:rPr>
              <a:t>FDA approved in 2006 for smoke cessation.</a:t>
            </a:r>
          </a:p>
          <a:p>
            <a:pPr>
              <a:lnSpc>
                <a:spcPct val="120000"/>
              </a:lnSpc>
            </a:pPr>
            <a:r>
              <a:rPr lang="en-US" dirty="0">
                <a:latin typeface="Goudy Old Style" panose="02020502050305020303" pitchFamily="18" charset="77"/>
              </a:rPr>
              <a:t>Reduces cravings and blocks reinforcing effects of smoking.</a:t>
            </a:r>
          </a:p>
          <a:p>
            <a:pPr>
              <a:lnSpc>
                <a:spcPct val="120000"/>
              </a:lnSpc>
            </a:pPr>
            <a:r>
              <a:rPr lang="en-US" dirty="0">
                <a:latin typeface="Goudy Old Style" panose="02020502050305020303" pitchFamily="18" charset="77"/>
              </a:rPr>
              <a:t>Post marketing concerns about neuropsychiatric symptoms but this was dispelled by the EAGLES trial-shows no evidence of psychotic or depressive or suicidal exacerbation in patients with psychotic spectrum disorders.</a:t>
            </a:r>
          </a:p>
          <a:p>
            <a:pPr>
              <a:lnSpc>
                <a:spcPct val="120000"/>
              </a:lnSpc>
            </a:pPr>
            <a:r>
              <a:rPr lang="en-US" dirty="0">
                <a:latin typeface="Goudy Old Style" panose="02020502050305020303" pitchFamily="18" charset="77"/>
              </a:rPr>
              <a:t>The most common side effect is nausea in up to one-third of patients, along with headache, insomnia and vivid dreams. </a:t>
            </a:r>
          </a:p>
          <a:p>
            <a:pPr>
              <a:lnSpc>
                <a:spcPct val="120000"/>
              </a:lnSpc>
            </a:pPr>
            <a:endParaRPr lang="en-US" dirty="0">
              <a:latin typeface="Goudy Old Style" panose="02020502050305020303" pitchFamily="18" charset="77"/>
            </a:endParaRPr>
          </a:p>
        </p:txBody>
      </p:sp>
      <p:sp>
        <p:nvSpPr>
          <p:cNvPr id="4" name="TextBox 3">
            <a:extLst>
              <a:ext uri="{FF2B5EF4-FFF2-40B4-BE49-F238E27FC236}">
                <a16:creationId xmlns:a16="http://schemas.microsoft.com/office/drawing/2014/main" id="{DFCDF9D3-DF42-865D-28D0-421345688A91}"/>
              </a:ext>
            </a:extLst>
          </p:cNvPr>
          <p:cNvSpPr txBox="1"/>
          <p:nvPr/>
        </p:nvSpPr>
        <p:spPr>
          <a:xfrm>
            <a:off x="838200" y="5547525"/>
            <a:ext cx="4957119" cy="400110"/>
          </a:xfrm>
          <a:prstGeom prst="rect">
            <a:avLst/>
          </a:prstGeom>
          <a:noFill/>
        </p:spPr>
        <p:txBody>
          <a:bodyPr wrap="square" rtlCol="0">
            <a:spAutoFit/>
          </a:bodyPr>
          <a:lstStyle/>
          <a:p>
            <a:r>
              <a:rPr lang="en-US" sz="2000" dirty="0" err="1">
                <a:latin typeface="Goudy Old Style" panose="02020502050305020303" pitchFamily="18" charset="77"/>
              </a:rPr>
              <a:t>Anthenelli</a:t>
            </a:r>
            <a:r>
              <a:rPr lang="en-US" sz="2000" dirty="0">
                <a:latin typeface="Goudy Old Style" panose="02020502050305020303" pitchFamily="18" charset="77"/>
              </a:rPr>
              <a:t> et al., 2016; Williams, et al 2012</a:t>
            </a:r>
          </a:p>
        </p:txBody>
      </p:sp>
    </p:spTree>
    <p:extLst>
      <p:ext uri="{BB962C8B-B14F-4D97-AF65-F5344CB8AC3E}">
        <p14:creationId xmlns:p14="http://schemas.microsoft.com/office/powerpoint/2010/main" val="59528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B52B-F60B-D2CB-7113-07C44DEC4CF8}"/>
              </a:ext>
            </a:extLst>
          </p:cNvPr>
          <p:cNvSpPr>
            <a:spLocks noGrp="1"/>
          </p:cNvSpPr>
          <p:nvPr>
            <p:ph type="title"/>
          </p:nvPr>
        </p:nvSpPr>
        <p:spPr>
          <a:xfrm>
            <a:off x="838200" y="612261"/>
            <a:ext cx="10515600" cy="1325563"/>
          </a:xfrm>
        </p:spPr>
        <p:txBody>
          <a:bodyPr/>
          <a:lstStyle/>
          <a:p>
            <a:r>
              <a:rPr lang="en-US" dirty="0">
                <a:latin typeface="Goudy Old Style" panose="02020502050305020303" pitchFamily="18" charset="77"/>
              </a:rPr>
              <a:t>Objectives</a:t>
            </a:r>
          </a:p>
        </p:txBody>
      </p:sp>
      <p:sp>
        <p:nvSpPr>
          <p:cNvPr id="3" name="Content Placeholder 2">
            <a:extLst>
              <a:ext uri="{FF2B5EF4-FFF2-40B4-BE49-F238E27FC236}">
                <a16:creationId xmlns:a16="http://schemas.microsoft.com/office/drawing/2014/main" id="{8BFC1FEA-218E-DB2E-5321-081C1DC69CAD}"/>
              </a:ext>
            </a:extLst>
          </p:cNvPr>
          <p:cNvSpPr>
            <a:spLocks noGrp="1"/>
          </p:cNvSpPr>
          <p:nvPr>
            <p:ph idx="1"/>
          </p:nvPr>
        </p:nvSpPr>
        <p:spPr>
          <a:xfrm>
            <a:off x="838200" y="2141537"/>
            <a:ext cx="10515600" cy="4351338"/>
          </a:xfrm>
        </p:spPr>
        <p:txBody>
          <a:bodyPr/>
          <a:lstStyle/>
          <a:p>
            <a:pPr marL="514350" indent="-514350">
              <a:buAutoNum type="arabicPeriod"/>
            </a:pPr>
            <a:r>
              <a:rPr lang="en-US" dirty="0">
                <a:latin typeface="Goudy Old Style" panose="02020502050305020303" pitchFamily="18" charset="77"/>
              </a:rPr>
              <a:t>To introduce a basic overview of substance use disorders (SUD).</a:t>
            </a:r>
          </a:p>
          <a:p>
            <a:pPr marL="514350" indent="-514350">
              <a:buAutoNum type="arabicPeriod"/>
            </a:pPr>
            <a:r>
              <a:rPr lang="en-US" dirty="0">
                <a:latin typeface="Goudy Old Style" panose="02020502050305020303" pitchFamily="18" charset="77"/>
              </a:rPr>
              <a:t>To provide evidence for medications for SUDs among individuals with co-occurring disorders (COD).</a:t>
            </a:r>
          </a:p>
          <a:p>
            <a:pPr marL="514350" indent="-514350">
              <a:buAutoNum type="arabicPeriod"/>
            </a:pPr>
            <a:r>
              <a:rPr lang="en-US" dirty="0">
                <a:latin typeface="Goudy Old Style" panose="02020502050305020303" pitchFamily="18" charset="77"/>
              </a:rPr>
              <a:t>To introduce clinical applications of the primary medications for SUDs in patients with COD.</a:t>
            </a:r>
          </a:p>
          <a:p>
            <a:pPr marL="514350" indent="-514350">
              <a:buAutoNum type="arabicPeriod"/>
            </a:pPr>
            <a:r>
              <a:rPr lang="en-US" dirty="0">
                <a:latin typeface="Goudy Old Style" panose="02020502050305020303" pitchFamily="18" charset="77"/>
              </a:rPr>
              <a:t>To introduce evidence based psychotherapies and psychosocial options among individuals with COD in clinical practice.</a:t>
            </a:r>
          </a:p>
          <a:p>
            <a:endParaRPr lang="en-US" dirty="0">
              <a:latin typeface="Goudy Old Style" panose="02020502050305020303" pitchFamily="18" charset="77"/>
            </a:endParaRPr>
          </a:p>
        </p:txBody>
      </p:sp>
    </p:spTree>
    <p:extLst>
      <p:ext uri="{BB962C8B-B14F-4D97-AF65-F5344CB8AC3E}">
        <p14:creationId xmlns:p14="http://schemas.microsoft.com/office/powerpoint/2010/main" val="3681660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4259-97B4-FE95-8AD4-41249A0DBD77}"/>
              </a:ext>
            </a:extLst>
          </p:cNvPr>
          <p:cNvSpPr>
            <a:spLocks noGrp="1"/>
          </p:cNvSpPr>
          <p:nvPr>
            <p:ph type="title"/>
          </p:nvPr>
        </p:nvSpPr>
        <p:spPr>
          <a:xfrm>
            <a:off x="1889760" y="426720"/>
            <a:ext cx="9180576" cy="1072896"/>
          </a:xfrm>
        </p:spPr>
        <p:txBody>
          <a:bodyPr>
            <a:normAutofit/>
          </a:bodyPr>
          <a:lstStyle/>
          <a:p>
            <a:r>
              <a:rPr lang="en-US" sz="3600" dirty="0">
                <a:latin typeface="Goudy Old Style" panose="02020502050305020303" pitchFamily="18" charset="77"/>
              </a:rPr>
              <a:t>Substance use by type/status of mental illness</a:t>
            </a:r>
          </a:p>
        </p:txBody>
      </p:sp>
      <p:pic>
        <p:nvPicPr>
          <p:cNvPr id="4" name="Content Placeholder 3">
            <a:extLst>
              <a:ext uri="{FF2B5EF4-FFF2-40B4-BE49-F238E27FC236}">
                <a16:creationId xmlns:a16="http://schemas.microsoft.com/office/drawing/2014/main" id="{355F3131-86C2-46B6-C344-35ADD942DB6E}"/>
              </a:ext>
            </a:extLst>
          </p:cNvPr>
          <p:cNvPicPr>
            <a:picLocks noGrp="1" noChangeAspect="1"/>
          </p:cNvPicPr>
          <p:nvPr>
            <p:ph idx="1"/>
          </p:nvPr>
        </p:nvPicPr>
        <p:blipFill>
          <a:blip r:embed="rId2"/>
          <a:stretch>
            <a:fillRect/>
          </a:stretch>
        </p:blipFill>
        <p:spPr>
          <a:xfrm>
            <a:off x="2340865" y="1825625"/>
            <a:ext cx="6554924" cy="4351338"/>
          </a:xfrm>
          <a:prstGeom prst="rect">
            <a:avLst/>
          </a:prstGeom>
        </p:spPr>
      </p:pic>
    </p:spTree>
    <p:extLst>
      <p:ext uri="{BB962C8B-B14F-4D97-AF65-F5344CB8AC3E}">
        <p14:creationId xmlns:p14="http://schemas.microsoft.com/office/powerpoint/2010/main" val="44053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72C3-AFFD-8802-F68F-282FFCEAC941}"/>
              </a:ext>
            </a:extLst>
          </p:cNvPr>
          <p:cNvSpPr>
            <a:spLocks noGrp="1"/>
          </p:cNvSpPr>
          <p:nvPr>
            <p:ph type="title"/>
          </p:nvPr>
        </p:nvSpPr>
        <p:spPr/>
        <p:txBody>
          <a:bodyPr/>
          <a:lstStyle/>
          <a:p>
            <a:r>
              <a:rPr lang="en-US" dirty="0">
                <a:latin typeface="Goudy Old Style" panose="02020502050305020303" pitchFamily="18" charset="77"/>
              </a:rPr>
              <a:t>Alcohol</a:t>
            </a:r>
          </a:p>
        </p:txBody>
      </p:sp>
      <p:sp>
        <p:nvSpPr>
          <p:cNvPr id="3" name="Content Placeholder 2">
            <a:extLst>
              <a:ext uri="{FF2B5EF4-FFF2-40B4-BE49-F238E27FC236}">
                <a16:creationId xmlns:a16="http://schemas.microsoft.com/office/drawing/2014/main" id="{BC8E6456-23A4-4ACC-1631-122FA152230F}"/>
              </a:ext>
            </a:extLst>
          </p:cNvPr>
          <p:cNvSpPr>
            <a:spLocks noGrp="1"/>
          </p:cNvSpPr>
          <p:nvPr>
            <p:ph idx="1"/>
          </p:nvPr>
        </p:nvSpPr>
        <p:spPr/>
        <p:txBody>
          <a:bodyPr>
            <a:normAutofit/>
          </a:bodyPr>
          <a:lstStyle/>
          <a:p>
            <a:r>
              <a:rPr lang="en-US" sz="2400" dirty="0">
                <a:latin typeface="Goudy Old Style" panose="02020502050305020303" pitchFamily="18" charset="77"/>
              </a:rPr>
              <a:t>The 4 FDA approved medications for alcohol use disorder include </a:t>
            </a:r>
          </a:p>
          <a:p>
            <a:pPr lvl="1"/>
            <a:r>
              <a:rPr lang="en-US" dirty="0">
                <a:latin typeface="Goudy Old Style" panose="02020502050305020303" pitchFamily="18" charset="77"/>
              </a:rPr>
              <a:t>Naltrexone (oral) </a:t>
            </a:r>
          </a:p>
          <a:p>
            <a:pPr lvl="1"/>
            <a:r>
              <a:rPr lang="en-US" dirty="0">
                <a:latin typeface="Goudy Old Style" panose="02020502050305020303" pitchFamily="18" charset="77"/>
              </a:rPr>
              <a:t>Injectable naltrexone (Vivitrol)</a:t>
            </a:r>
          </a:p>
          <a:p>
            <a:pPr lvl="1"/>
            <a:r>
              <a:rPr lang="en-US" dirty="0">
                <a:latin typeface="Goudy Old Style" panose="02020502050305020303" pitchFamily="18" charset="77"/>
              </a:rPr>
              <a:t>Acamprosate and </a:t>
            </a:r>
          </a:p>
          <a:p>
            <a:pPr lvl="1"/>
            <a:r>
              <a:rPr lang="en-US" dirty="0">
                <a:latin typeface="Goudy Old Style" panose="02020502050305020303" pitchFamily="18" charset="77"/>
              </a:rPr>
              <a:t>Disulfiram. </a:t>
            </a:r>
          </a:p>
          <a:p>
            <a:pPr lvl="1"/>
            <a:r>
              <a:rPr lang="en-US" dirty="0">
                <a:latin typeface="Goudy Old Style" panose="02020502050305020303" pitchFamily="18" charset="77"/>
              </a:rPr>
              <a:t>There are additional medications (non-FDA): Topiramate, Gabapentin and Baclofen.</a:t>
            </a:r>
          </a:p>
          <a:p>
            <a:r>
              <a:rPr lang="en-US" sz="2400" dirty="0">
                <a:latin typeface="Goudy Old Style" panose="02020502050305020303" pitchFamily="18" charset="77"/>
              </a:rPr>
              <a:t>Naltrexone and Acamprosate have the best available evidence and are considered first line treatments</a:t>
            </a:r>
          </a:p>
          <a:p>
            <a:endParaRPr lang="en-US" sz="2400" dirty="0">
              <a:latin typeface="Goudy Old Style" panose="02020502050305020303" pitchFamily="18" charset="77"/>
            </a:endParaRPr>
          </a:p>
        </p:txBody>
      </p:sp>
    </p:spTree>
    <p:extLst>
      <p:ext uri="{BB962C8B-B14F-4D97-AF65-F5344CB8AC3E}">
        <p14:creationId xmlns:p14="http://schemas.microsoft.com/office/powerpoint/2010/main" val="1259748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5B2E-5334-5742-0752-7D0440B8AD53}"/>
              </a:ext>
            </a:extLst>
          </p:cNvPr>
          <p:cNvSpPr>
            <a:spLocks noGrp="1"/>
          </p:cNvSpPr>
          <p:nvPr>
            <p:ph type="title"/>
          </p:nvPr>
        </p:nvSpPr>
        <p:spPr/>
        <p:txBody>
          <a:bodyPr/>
          <a:lstStyle/>
          <a:p>
            <a:r>
              <a:rPr lang="en-US" dirty="0">
                <a:latin typeface="Goudy Old Style" panose="02020502050305020303" pitchFamily="18" charset="77"/>
              </a:rPr>
              <a:t>Naltrexone</a:t>
            </a:r>
          </a:p>
        </p:txBody>
      </p:sp>
      <p:sp>
        <p:nvSpPr>
          <p:cNvPr id="3" name="Content Placeholder 2">
            <a:extLst>
              <a:ext uri="{FF2B5EF4-FFF2-40B4-BE49-F238E27FC236}">
                <a16:creationId xmlns:a16="http://schemas.microsoft.com/office/drawing/2014/main" id="{2C65D6A9-CA01-5D83-6588-ED761E9496A1}"/>
              </a:ext>
            </a:extLst>
          </p:cNvPr>
          <p:cNvSpPr>
            <a:spLocks noGrp="1"/>
          </p:cNvSpPr>
          <p:nvPr>
            <p:ph idx="1"/>
          </p:nvPr>
        </p:nvSpPr>
        <p:spPr/>
        <p:txBody>
          <a:bodyPr>
            <a:normAutofit/>
          </a:bodyPr>
          <a:lstStyle/>
          <a:p>
            <a:r>
              <a:rPr lang="en-US" dirty="0">
                <a:latin typeface="Goudy Old Style" panose="02020502050305020303" pitchFamily="18" charset="77"/>
              </a:rPr>
              <a:t>Naltrexone is an antagonist at mu opioid receptors.</a:t>
            </a:r>
          </a:p>
          <a:p>
            <a:r>
              <a:rPr lang="en-US" dirty="0">
                <a:latin typeface="Goudy Old Style" panose="02020502050305020303" pitchFamily="18" charset="77"/>
              </a:rPr>
              <a:t>Naltrexone (PO) was initially FDA approved to treat OUD but was shown to decrease alcohol consumption through specific actions at the opioid receptors.</a:t>
            </a:r>
          </a:p>
          <a:p>
            <a:r>
              <a:rPr lang="en-US" dirty="0">
                <a:latin typeface="Goudy Old Style" panose="02020502050305020303" pitchFamily="18" charset="77"/>
              </a:rPr>
              <a:t>Naltrexone reduces likelihood of return to drinking and with fewer drinking days, decreases number of drinking days, number of heavy drinking days and the subjective experience of craving. </a:t>
            </a:r>
          </a:p>
          <a:p>
            <a:r>
              <a:rPr lang="en-US" dirty="0">
                <a:latin typeface="Goudy Old Style" panose="02020502050305020303" pitchFamily="18" charset="77"/>
              </a:rPr>
              <a:t>Naltrexone is available in both a daily oral and monthly intramuscular injection (Vivitrol). </a:t>
            </a:r>
          </a:p>
          <a:p>
            <a:endParaRPr lang="en-US" dirty="0">
              <a:latin typeface="Goudy Old Style" panose="02020502050305020303" pitchFamily="18" charset="77"/>
            </a:endParaRPr>
          </a:p>
        </p:txBody>
      </p:sp>
    </p:spTree>
    <p:extLst>
      <p:ext uri="{BB962C8B-B14F-4D97-AF65-F5344CB8AC3E}">
        <p14:creationId xmlns:p14="http://schemas.microsoft.com/office/powerpoint/2010/main" val="16237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BAA7-5596-897E-83CA-E7F9B32EDB8D}"/>
              </a:ext>
            </a:extLst>
          </p:cNvPr>
          <p:cNvSpPr>
            <a:spLocks noGrp="1"/>
          </p:cNvSpPr>
          <p:nvPr>
            <p:ph type="title"/>
          </p:nvPr>
        </p:nvSpPr>
        <p:spPr/>
        <p:txBody>
          <a:bodyPr/>
          <a:lstStyle/>
          <a:p>
            <a:r>
              <a:rPr lang="en-US" dirty="0">
                <a:latin typeface="Goudy Old Style" panose="02020502050305020303" pitchFamily="18" charset="77"/>
              </a:rPr>
              <a:t>Acamprosate </a:t>
            </a:r>
          </a:p>
        </p:txBody>
      </p:sp>
      <p:sp>
        <p:nvSpPr>
          <p:cNvPr id="3" name="Content Placeholder 2">
            <a:extLst>
              <a:ext uri="{FF2B5EF4-FFF2-40B4-BE49-F238E27FC236}">
                <a16:creationId xmlns:a16="http://schemas.microsoft.com/office/drawing/2014/main" id="{3858CB81-CA5A-E498-6240-4B3D95E1C00E}"/>
              </a:ext>
            </a:extLst>
          </p:cNvPr>
          <p:cNvSpPr>
            <a:spLocks noGrp="1"/>
          </p:cNvSpPr>
          <p:nvPr>
            <p:ph idx="1"/>
          </p:nvPr>
        </p:nvSpPr>
        <p:spPr/>
        <p:txBody>
          <a:bodyPr>
            <a:normAutofit/>
          </a:bodyPr>
          <a:lstStyle/>
          <a:p>
            <a:r>
              <a:rPr lang="en-US" dirty="0">
                <a:latin typeface="Goudy Old Style" panose="02020502050305020303" pitchFamily="18" charset="77"/>
              </a:rPr>
              <a:t>The mechanism of action is not clear, but it may act as a weak NMDA receptor and metabotropic glutamate receptor 5 (mGluR5) antagonist. </a:t>
            </a:r>
          </a:p>
          <a:p>
            <a:r>
              <a:rPr lang="en-US" dirty="0">
                <a:latin typeface="Goudy Old Style" panose="02020502050305020303" pitchFamily="18" charset="77"/>
              </a:rPr>
              <a:t>The main treatment effect found in clinical trials was that it helped maintain abstinence in people who had already achieved abstinence. </a:t>
            </a:r>
          </a:p>
          <a:p>
            <a:r>
              <a:rPr lang="en-US" dirty="0">
                <a:latin typeface="Goudy Old Style" panose="02020502050305020303" pitchFamily="18" charset="77"/>
              </a:rPr>
              <a:t>It reduces craving by alcohol priming (acamprosate induced modulation of dopamine release within the nucleus </a:t>
            </a:r>
            <a:r>
              <a:rPr lang="en-US" dirty="0" err="1">
                <a:latin typeface="Goudy Old Style" panose="02020502050305020303" pitchFamily="18" charset="77"/>
              </a:rPr>
              <a:t>accumbens</a:t>
            </a:r>
            <a:r>
              <a:rPr lang="en-US" dirty="0">
                <a:latin typeface="Goudy Old Style" panose="02020502050305020303" pitchFamily="18" charset="77"/>
              </a:rPr>
              <a:t>).</a:t>
            </a:r>
          </a:p>
          <a:p>
            <a:r>
              <a:rPr lang="en-US" dirty="0">
                <a:latin typeface="Goudy Old Style" panose="02020502050305020303" pitchFamily="18" charset="77"/>
              </a:rPr>
              <a:t>For patients with significant liver problems, Acamprosate may be more appropriate as it is largely excreted by the kidneys, and it's not metabolized through the liver.</a:t>
            </a:r>
          </a:p>
        </p:txBody>
      </p:sp>
    </p:spTree>
    <p:extLst>
      <p:ext uri="{BB962C8B-B14F-4D97-AF65-F5344CB8AC3E}">
        <p14:creationId xmlns:p14="http://schemas.microsoft.com/office/powerpoint/2010/main" val="65515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245E-B1E0-EF19-BF32-1E374E869598}"/>
              </a:ext>
            </a:extLst>
          </p:cNvPr>
          <p:cNvSpPr>
            <a:spLocks noGrp="1"/>
          </p:cNvSpPr>
          <p:nvPr>
            <p:ph type="title"/>
          </p:nvPr>
        </p:nvSpPr>
        <p:spPr>
          <a:xfrm>
            <a:off x="838200" y="550477"/>
            <a:ext cx="10515600" cy="1325563"/>
          </a:xfrm>
        </p:spPr>
        <p:txBody>
          <a:bodyPr/>
          <a:lstStyle/>
          <a:p>
            <a:r>
              <a:rPr lang="en-US" dirty="0">
                <a:latin typeface="Goudy Old Style" panose="02020502050305020303" pitchFamily="18" charset="77"/>
              </a:rPr>
              <a:t>Disulfiram</a:t>
            </a:r>
          </a:p>
        </p:txBody>
      </p:sp>
      <p:sp>
        <p:nvSpPr>
          <p:cNvPr id="3" name="Content Placeholder 2">
            <a:extLst>
              <a:ext uri="{FF2B5EF4-FFF2-40B4-BE49-F238E27FC236}">
                <a16:creationId xmlns:a16="http://schemas.microsoft.com/office/drawing/2014/main" id="{E563C7AE-F880-7132-14F7-F198339C9358}"/>
              </a:ext>
            </a:extLst>
          </p:cNvPr>
          <p:cNvSpPr>
            <a:spLocks noGrp="1"/>
          </p:cNvSpPr>
          <p:nvPr>
            <p:ph idx="1"/>
          </p:nvPr>
        </p:nvSpPr>
        <p:spPr>
          <a:xfrm>
            <a:off x="838200" y="2141537"/>
            <a:ext cx="10515600" cy="4351338"/>
          </a:xfrm>
        </p:spPr>
        <p:txBody>
          <a:bodyPr>
            <a:normAutofit fontScale="85000" lnSpcReduction="10000"/>
          </a:bodyPr>
          <a:lstStyle/>
          <a:p>
            <a:pPr>
              <a:lnSpc>
                <a:spcPct val="110000"/>
              </a:lnSpc>
            </a:pPr>
            <a:r>
              <a:rPr lang="en-US" dirty="0">
                <a:latin typeface="Goudy Old Style" panose="02020502050305020303" pitchFamily="18" charset="77"/>
              </a:rPr>
              <a:t>Disulfiram (Antabuse) is the oldest medication for treating alcohol use disorder. </a:t>
            </a:r>
          </a:p>
          <a:p>
            <a:pPr>
              <a:lnSpc>
                <a:spcPct val="110000"/>
              </a:lnSpc>
            </a:pPr>
            <a:r>
              <a:rPr lang="en-US" dirty="0">
                <a:latin typeface="Goudy Old Style" panose="02020502050305020303" pitchFamily="18" charset="77"/>
              </a:rPr>
              <a:t>Often considered for patients who have a goal of abstinence, who have not responded to acamprosate or naltrexone.</a:t>
            </a:r>
          </a:p>
          <a:p>
            <a:pPr>
              <a:lnSpc>
                <a:spcPct val="110000"/>
              </a:lnSpc>
            </a:pPr>
            <a:r>
              <a:rPr lang="en-US" dirty="0">
                <a:latin typeface="Goudy Old Style" panose="02020502050305020303" pitchFamily="18" charset="77"/>
              </a:rPr>
              <a:t>Disulfiram inhibits the enzyme aldehyde dehydrogenase which breaks down the ethanol byproduct, acetaldehyde. When alcohol is consumed acetaldehyde builds up or accumulates and it produces unpleasant sensations, a rapid heartbeat, flashing, headache, nausea, lowered blood pressure, and vomiting. </a:t>
            </a:r>
          </a:p>
          <a:p>
            <a:pPr>
              <a:lnSpc>
                <a:spcPct val="110000"/>
              </a:lnSpc>
            </a:pPr>
            <a:r>
              <a:rPr lang="en-US" dirty="0">
                <a:latin typeface="Goudy Old Style" panose="02020502050305020303" pitchFamily="18" charset="77"/>
              </a:rPr>
              <a:t>Other AE: optic neuritis, peripheral neuropathy, hepatotoxicity.</a:t>
            </a:r>
          </a:p>
          <a:p>
            <a:pPr>
              <a:lnSpc>
                <a:spcPct val="110000"/>
              </a:lnSpc>
            </a:pPr>
            <a:r>
              <a:rPr lang="en-US" dirty="0">
                <a:latin typeface="Goudy Old Style" panose="02020502050305020303" pitchFamily="18" charset="77"/>
              </a:rPr>
              <a:t>Psychiatric effects: from inhibition of dopamine beta-hydroxylase.</a:t>
            </a:r>
          </a:p>
          <a:p>
            <a:pPr>
              <a:lnSpc>
                <a:spcPct val="110000"/>
              </a:lnSpc>
            </a:pPr>
            <a:endParaRPr lang="en-US" dirty="0">
              <a:latin typeface="Goudy Old Style" panose="02020502050305020303" pitchFamily="18" charset="77"/>
            </a:endParaRPr>
          </a:p>
        </p:txBody>
      </p:sp>
    </p:spTree>
    <p:extLst>
      <p:ext uri="{BB962C8B-B14F-4D97-AF65-F5344CB8AC3E}">
        <p14:creationId xmlns:p14="http://schemas.microsoft.com/office/powerpoint/2010/main" val="2573119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CA11-C5CC-C736-A35B-9A8257C0AFE2}"/>
              </a:ext>
            </a:extLst>
          </p:cNvPr>
          <p:cNvSpPr>
            <a:spLocks noGrp="1"/>
          </p:cNvSpPr>
          <p:nvPr>
            <p:ph type="title"/>
          </p:nvPr>
        </p:nvSpPr>
        <p:spPr/>
        <p:txBody>
          <a:bodyPr/>
          <a:lstStyle/>
          <a:p>
            <a:r>
              <a:rPr lang="en-US" dirty="0">
                <a:latin typeface="Goudy Old Style" panose="02020502050305020303" pitchFamily="18" charset="77"/>
              </a:rPr>
              <a:t>Cocaine </a:t>
            </a:r>
          </a:p>
        </p:txBody>
      </p:sp>
      <p:sp>
        <p:nvSpPr>
          <p:cNvPr id="3" name="Content Placeholder 2">
            <a:extLst>
              <a:ext uri="{FF2B5EF4-FFF2-40B4-BE49-F238E27FC236}">
                <a16:creationId xmlns:a16="http://schemas.microsoft.com/office/drawing/2014/main" id="{700C54AA-ECF2-58AF-3BF2-B212152A2054}"/>
              </a:ext>
            </a:extLst>
          </p:cNvPr>
          <p:cNvSpPr>
            <a:spLocks noGrp="1"/>
          </p:cNvSpPr>
          <p:nvPr>
            <p:ph idx="1"/>
          </p:nvPr>
        </p:nvSpPr>
        <p:spPr>
          <a:xfrm>
            <a:off x="838200" y="2141537"/>
            <a:ext cx="10515600" cy="4351338"/>
          </a:xfrm>
        </p:spPr>
        <p:txBody>
          <a:bodyPr/>
          <a:lstStyle/>
          <a:p>
            <a:r>
              <a:rPr lang="en-US" dirty="0">
                <a:latin typeface="Goudy Old Style" panose="02020502050305020303" pitchFamily="18" charset="77"/>
              </a:rPr>
              <a:t>There are no FDA approved medications for treating stimulant use disorders.</a:t>
            </a:r>
          </a:p>
          <a:p>
            <a:r>
              <a:rPr lang="en-US" dirty="0">
                <a:latin typeface="Goudy Old Style" panose="02020502050305020303" pitchFamily="18" charset="77"/>
              </a:rPr>
              <a:t>Agonist treatments: Methylphenidate, amphetamine, dextroamphetamine, modafinil.</a:t>
            </a:r>
          </a:p>
          <a:p>
            <a:r>
              <a:rPr lang="en-US" dirty="0">
                <a:latin typeface="Goudy Old Style" panose="02020502050305020303" pitchFamily="18" charset="77"/>
              </a:rPr>
              <a:t>Bupropion</a:t>
            </a:r>
          </a:p>
          <a:p>
            <a:r>
              <a:rPr lang="en-US" dirty="0">
                <a:latin typeface="Goudy Old Style" panose="02020502050305020303" pitchFamily="18" charset="77"/>
              </a:rPr>
              <a:t>Cocaine vaccines: stimulates cocaine specific antibodies that bind to cocaine molecules preventing them from crossing the blood brain barrier.</a:t>
            </a:r>
          </a:p>
          <a:p>
            <a:r>
              <a:rPr lang="en-US" dirty="0">
                <a:latin typeface="Goudy Old Style" panose="02020502050305020303" pitchFamily="18" charset="77"/>
              </a:rPr>
              <a:t>Contingency Management </a:t>
            </a:r>
          </a:p>
        </p:txBody>
      </p:sp>
    </p:spTree>
    <p:extLst>
      <p:ext uri="{BB962C8B-B14F-4D97-AF65-F5344CB8AC3E}">
        <p14:creationId xmlns:p14="http://schemas.microsoft.com/office/powerpoint/2010/main" val="1847558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4259-97B4-FE95-8AD4-41249A0DBD77}"/>
              </a:ext>
            </a:extLst>
          </p:cNvPr>
          <p:cNvSpPr>
            <a:spLocks noGrp="1"/>
          </p:cNvSpPr>
          <p:nvPr>
            <p:ph type="title"/>
          </p:nvPr>
        </p:nvSpPr>
        <p:spPr>
          <a:xfrm>
            <a:off x="1889760" y="426720"/>
            <a:ext cx="9180576" cy="1072896"/>
          </a:xfrm>
        </p:spPr>
        <p:txBody>
          <a:bodyPr>
            <a:normAutofit/>
          </a:bodyPr>
          <a:lstStyle/>
          <a:p>
            <a:r>
              <a:rPr lang="en-US" sz="3600" dirty="0">
                <a:latin typeface="Goudy Old Style" panose="02020502050305020303" pitchFamily="18" charset="77"/>
              </a:rPr>
              <a:t>Substance use by type/status of mental illness</a:t>
            </a:r>
          </a:p>
        </p:txBody>
      </p:sp>
      <p:pic>
        <p:nvPicPr>
          <p:cNvPr id="4" name="Content Placeholder 3">
            <a:extLst>
              <a:ext uri="{FF2B5EF4-FFF2-40B4-BE49-F238E27FC236}">
                <a16:creationId xmlns:a16="http://schemas.microsoft.com/office/drawing/2014/main" id="{355F3131-86C2-46B6-C344-35ADD942DB6E}"/>
              </a:ext>
            </a:extLst>
          </p:cNvPr>
          <p:cNvPicPr>
            <a:picLocks noGrp="1" noChangeAspect="1"/>
          </p:cNvPicPr>
          <p:nvPr>
            <p:ph idx="1"/>
          </p:nvPr>
        </p:nvPicPr>
        <p:blipFill>
          <a:blip r:embed="rId2"/>
          <a:stretch>
            <a:fillRect/>
          </a:stretch>
        </p:blipFill>
        <p:spPr>
          <a:xfrm>
            <a:off x="2340865" y="1825625"/>
            <a:ext cx="6554924" cy="4351338"/>
          </a:xfrm>
          <a:prstGeom prst="rect">
            <a:avLst/>
          </a:prstGeom>
        </p:spPr>
      </p:pic>
    </p:spTree>
    <p:extLst>
      <p:ext uri="{BB962C8B-B14F-4D97-AF65-F5344CB8AC3E}">
        <p14:creationId xmlns:p14="http://schemas.microsoft.com/office/powerpoint/2010/main" val="2059735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10;&#10;Description automatically generated">
            <a:extLst>
              <a:ext uri="{FF2B5EF4-FFF2-40B4-BE49-F238E27FC236}">
                <a16:creationId xmlns:a16="http://schemas.microsoft.com/office/drawing/2014/main" id="{AD0B7EA1-BBE8-4B48-8B3A-EAAC689DA4BE}"/>
              </a:ext>
            </a:extLst>
          </p:cNvPr>
          <p:cNvPicPr>
            <a:picLocks noGrp="1" noChangeAspect="1"/>
          </p:cNvPicPr>
          <p:nvPr>
            <p:ph idx="1"/>
          </p:nvPr>
        </p:nvPicPr>
        <p:blipFill rotWithShape="1">
          <a:blip r:embed="rId2"/>
          <a:srcRect r="1" b="6061"/>
          <a:stretch/>
        </p:blipFill>
        <p:spPr>
          <a:xfrm>
            <a:off x="680483" y="655576"/>
            <a:ext cx="10849145" cy="5503500"/>
          </a:xfrm>
          <a:prstGeom prst="rect">
            <a:avLst/>
          </a:prstGeom>
        </p:spPr>
      </p:pic>
      <p:sp>
        <p:nvSpPr>
          <p:cNvPr id="5" name="TextBox 4">
            <a:extLst>
              <a:ext uri="{FF2B5EF4-FFF2-40B4-BE49-F238E27FC236}">
                <a16:creationId xmlns:a16="http://schemas.microsoft.com/office/drawing/2014/main" id="{2F45E85D-6E8B-9247-9114-C5DEBC705D40}"/>
              </a:ext>
            </a:extLst>
          </p:cNvPr>
          <p:cNvSpPr txBox="1"/>
          <p:nvPr/>
        </p:nvSpPr>
        <p:spPr>
          <a:xfrm>
            <a:off x="680483" y="6377226"/>
            <a:ext cx="2576128" cy="369332"/>
          </a:xfrm>
          <a:prstGeom prst="rect">
            <a:avLst/>
          </a:prstGeom>
          <a:noFill/>
        </p:spPr>
        <p:txBody>
          <a:bodyPr wrap="square" rtlCol="0">
            <a:spAutoFit/>
          </a:bodyPr>
          <a:lstStyle/>
          <a:p>
            <a:r>
              <a:rPr lang="en-US" dirty="0" err="1">
                <a:latin typeface="Goudy Old Style" panose="02020502050305020303" pitchFamily="18" charset="77"/>
              </a:rPr>
              <a:t>Wakeman</a:t>
            </a:r>
            <a:r>
              <a:rPr lang="en-US" dirty="0">
                <a:latin typeface="Goudy Old Style" panose="02020502050305020303" pitchFamily="18" charset="77"/>
              </a:rPr>
              <a:t>, 2022</a:t>
            </a:r>
          </a:p>
        </p:txBody>
      </p:sp>
    </p:spTree>
    <p:extLst>
      <p:ext uri="{BB962C8B-B14F-4D97-AF65-F5344CB8AC3E}">
        <p14:creationId xmlns:p14="http://schemas.microsoft.com/office/powerpoint/2010/main" val="4147418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B281-B2EE-D9D3-EE1F-8F69290789EC}"/>
              </a:ext>
            </a:extLst>
          </p:cNvPr>
          <p:cNvSpPr>
            <a:spLocks noGrp="1"/>
          </p:cNvSpPr>
          <p:nvPr>
            <p:ph type="title"/>
          </p:nvPr>
        </p:nvSpPr>
        <p:spPr/>
        <p:txBody>
          <a:bodyPr/>
          <a:lstStyle/>
          <a:p>
            <a:r>
              <a:rPr lang="en-US" dirty="0">
                <a:solidFill>
                  <a:schemeClr val="tx1">
                    <a:lumMod val="85000"/>
                    <a:lumOff val="15000"/>
                  </a:schemeClr>
                </a:solidFill>
                <a:latin typeface="Goudy Old Style" panose="02020502050305020303" pitchFamily="18" charset="77"/>
              </a:rPr>
              <a:t>Medication treatment</a:t>
            </a:r>
            <a:endParaRPr lang="en-US" dirty="0"/>
          </a:p>
        </p:txBody>
      </p:sp>
      <p:sp>
        <p:nvSpPr>
          <p:cNvPr id="3" name="Content Placeholder 2">
            <a:extLst>
              <a:ext uri="{FF2B5EF4-FFF2-40B4-BE49-F238E27FC236}">
                <a16:creationId xmlns:a16="http://schemas.microsoft.com/office/drawing/2014/main" id="{D0389057-66AF-3C34-2B1A-66488CB249B1}"/>
              </a:ext>
            </a:extLst>
          </p:cNvPr>
          <p:cNvSpPr>
            <a:spLocks noGrp="1"/>
          </p:cNvSpPr>
          <p:nvPr>
            <p:ph idx="1"/>
          </p:nvPr>
        </p:nvSpPr>
        <p:spPr>
          <a:xfrm>
            <a:off x="838200" y="2098889"/>
            <a:ext cx="10515600" cy="3152733"/>
          </a:xfrm>
        </p:spPr>
        <p:txBody>
          <a:bodyPr/>
          <a:lstStyle/>
          <a:p>
            <a:r>
              <a:rPr lang="en-US" dirty="0">
                <a:solidFill>
                  <a:schemeClr val="tx1">
                    <a:lumMod val="85000"/>
                    <a:lumOff val="15000"/>
                  </a:schemeClr>
                </a:solidFill>
                <a:latin typeface="Goudy Old Style" panose="02020502050305020303" pitchFamily="18" charset="77"/>
              </a:rPr>
              <a:t>The three FDA-approved medications used to treat OUD: [methadone, naltrexone, buprenorphine] improve patients’ health and wellness by: </a:t>
            </a:r>
          </a:p>
          <a:p>
            <a:endParaRPr lang="en-US" dirty="0">
              <a:solidFill>
                <a:schemeClr val="tx1">
                  <a:lumMod val="85000"/>
                  <a:lumOff val="15000"/>
                </a:schemeClr>
              </a:solidFill>
              <a:latin typeface="Goudy Old Style" panose="02020502050305020303" pitchFamily="18" charset="77"/>
            </a:endParaRPr>
          </a:p>
          <a:p>
            <a:r>
              <a:rPr lang="en-US" dirty="0">
                <a:solidFill>
                  <a:schemeClr val="tx1">
                    <a:lumMod val="85000"/>
                    <a:lumOff val="15000"/>
                  </a:schemeClr>
                </a:solidFill>
                <a:latin typeface="Goudy Old Style" panose="02020502050305020303" pitchFamily="18" charset="77"/>
              </a:rPr>
              <a:t>Reducing or eliminating withdrawal symptoms</a:t>
            </a:r>
          </a:p>
          <a:p>
            <a:r>
              <a:rPr lang="en-US" dirty="0">
                <a:solidFill>
                  <a:schemeClr val="tx1">
                    <a:lumMod val="85000"/>
                    <a:lumOff val="15000"/>
                  </a:schemeClr>
                </a:solidFill>
                <a:latin typeface="Goudy Old Style" panose="02020502050305020303" pitchFamily="18" charset="77"/>
              </a:rPr>
              <a:t>Blunting or blocking the effects of illicit opioids</a:t>
            </a:r>
          </a:p>
          <a:p>
            <a:r>
              <a:rPr lang="en-US" dirty="0">
                <a:solidFill>
                  <a:schemeClr val="tx1">
                    <a:lumMod val="85000"/>
                    <a:lumOff val="15000"/>
                  </a:schemeClr>
                </a:solidFill>
                <a:latin typeface="Goudy Old Style" panose="02020502050305020303" pitchFamily="18" charset="77"/>
              </a:rPr>
              <a:t>Reducing or eliminating cravings to use opioids</a:t>
            </a:r>
          </a:p>
          <a:p>
            <a:endParaRPr lang="en-US" dirty="0"/>
          </a:p>
        </p:txBody>
      </p:sp>
    </p:spTree>
    <p:extLst>
      <p:ext uri="{BB962C8B-B14F-4D97-AF65-F5344CB8AC3E}">
        <p14:creationId xmlns:p14="http://schemas.microsoft.com/office/powerpoint/2010/main" val="388332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0B4E-F83B-9370-09CE-DE2B589F91C1}"/>
              </a:ext>
            </a:extLst>
          </p:cNvPr>
          <p:cNvSpPr>
            <a:spLocks noGrp="1"/>
          </p:cNvSpPr>
          <p:nvPr>
            <p:ph type="title"/>
          </p:nvPr>
        </p:nvSpPr>
        <p:spPr/>
        <p:txBody>
          <a:bodyPr/>
          <a:lstStyle/>
          <a:p>
            <a:r>
              <a:rPr lang="en-US" dirty="0">
                <a:latin typeface="Goudy Old Style" panose="02020502050305020303" pitchFamily="18" charset="77"/>
              </a:rPr>
              <a:t>MOUDs are effective</a:t>
            </a:r>
          </a:p>
        </p:txBody>
      </p:sp>
      <p:sp>
        <p:nvSpPr>
          <p:cNvPr id="3" name="Content Placeholder 2">
            <a:extLst>
              <a:ext uri="{FF2B5EF4-FFF2-40B4-BE49-F238E27FC236}">
                <a16:creationId xmlns:a16="http://schemas.microsoft.com/office/drawing/2014/main" id="{7129314B-17C9-0F50-171D-DA1B540F4B9F}"/>
              </a:ext>
            </a:extLst>
          </p:cNvPr>
          <p:cNvSpPr>
            <a:spLocks noGrp="1"/>
          </p:cNvSpPr>
          <p:nvPr>
            <p:ph idx="1"/>
          </p:nvPr>
        </p:nvSpPr>
        <p:spPr>
          <a:xfrm>
            <a:off x="838200" y="1825625"/>
            <a:ext cx="10515600" cy="3392551"/>
          </a:xfrm>
        </p:spPr>
        <p:txBody>
          <a:bodyPr>
            <a:normAutofit lnSpcReduction="10000"/>
          </a:bodyPr>
          <a:lstStyle/>
          <a:p>
            <a:pPr marL="0" lvl="0" indent="0" defTabSz="457200">
              <a:lnSpc>
                <a:spcPct val="100000"/>
              </a:lnSpc>
              <a:spcBef>
                <a:spcPts val="0"/>
              </a:spcBef>
              <a:buNone/>
              <a:defRPr/>
            </a:pPr>
            <a:r>
              <a:rPr lang="en-US" dirty="0">
                <a:solidFill>
                  <a:srgbClr val="000000"/>
                </a:solidFill>
                <a:latin typeface="Goudy Old Style" panose="02020502050305020303" pitchFamily="18" charset="77"/>
              </a:rPr>
              <a:t>Common primary care medications:</a:t>
            </a:r>
          </a:p>
          <a:p>
            <a:pPr marL="457200" lvl="0" indent="-457200" defTabSz="457200">
              <a:lnSpc>
                <a:spcPct val="100000"/>
              </a:lnSpc>
              <a:spcBef>
                <a:spcPts val="0"/>
              </a:spcBef>
              <a:defRPr/>
            </a:pPr>
            <a:r>
              <a:rPr lang="en-US" dirty="0">
                <a:solidFill>
                  <a:srgbClr val="000000"/>
                </a:solidFill>
                <a:latin typeface="Goudy Old Style" panose="02020502050305020303" pitchFamily="18" charset="77"/>
              </a:rPr>
              <a:t>Statins for primary prevention of CHD event		NNT= 20-30</a:t>
            </a:r>
          </a:p>
          <a:p>
            <a:pPr marL="457200" lvl="0" indent="-457200" defTabSz="457200">
              <a:lnSpc>
                <a:spcPct val="100000"/>
              </a:lnSpc>
              <a:spcBef>
                <a:spcPts val="0"/>
              </a:spcBef>
              <a:defRPr/>
            </a:pPr>
            <a:r>
              <a:rPr lang="en-US" dirty="0">
                <a:solidFill>
                  <a:srgbClr val="000000"/>
                </a:solidFill>
                <a:latin typeface="Goudy Old Style" panose="02020502050305020303" pitchFamily="18" charset="77"/>
              </a:rPr>
              <a:t>SSRIs for depression symptoms						NNT= 7-9</a:t>
            </a:r>
          </a:p>
          <a:p>
            <a:pPr marL="457200" lvl="0" indent="-457200" defTabSz="457200">
              <a:lnSpc>
                <a:spcPct val="100000"/>
              </a:lnSpc>
              <a:spcBef>
                <a:spcPts val="0"/>
              </a:spcBef>
              <a:defRPr/>
            </a:pPr>
            <a:endParaRPr lang="en-US" dirty="0">
              <a:solidFill>
                <a:srgbClr val="000000"/>
              </a:solidFill>
              <a:latin typeface="Goudy Old Style" panose="02020502050305020303" pitchFamily="18" charset="77"/>
            </a:endParaRPr>
          </a:p>
          <a:p>
            <a:pPr marL="457200" lvl="0" indent="-457200" defTabSz="457200">
              <a:lnSpc>
                <a:spcPct val="100000"/>
              </a:lnSpc>
              <a:spcBef>
                <a:spcPts val="0"/>
              </a:spcBef>
              <a:defRPr/>
            </a:pPr>
            <a:endParaRPr lang="en-US" dirty="0">
              <a:solidFill>
                <a:srgbClr val="000000"/>
              </a:solidFill>
              <a:latin typeface="Goudy Old Style" panose="02020502050305020303" pitchFamily="18" charset="77"/>
            </a:endParaRPr>
          </a:p>
          <a:p>
            <a:pPr marL="457200" lvl="0" indent="-457200" defTabSz="457200">
              <a:lnSpc>
                <a:spcPct val="100000"/>
              </a:lnSpc>
              <a:spcBef>
                <a:spcPts val="0"/>
              </a:spcBef>
              <a:defRPr/>
            </a:pPr>
            <a:r>
              <a:rPr lang="en-US" dirty="0">
                <a:solidFill>
                  <a:srgbClr val="000000"/>
                </a:solidFill>
                <a:latin typeface="Goudy Old Style" panose="02020502050305020303" pitchFamily="18" charset="77"/>
              </a:rPr>
              <a:t>Buprenorphine for decreased nonprescribed opioids NNT= 2</a:t>
            </a:r>
          </a:p>
          <a:p>
            <a:pPr marL="457200" lvl="0" indent="-457200" defTabSz="457200">
              <a:lnSpc>
                <a:spcPct val="100000"/>
              </a:lnSpc>
              <a:spcBef>
                <a:spcPts val="0"/>
              </a:spcBef>
              <a:defRPr/>
            </a:pPr>
            <a:r>
              <a:rPr lang="en-US" dirty="0">
                <a:solidFill>
                  <a:srgbClr val="000000"/>
                </a:solidFill>
                <a:latin typeface="Goudy Old Style" panose="02020502050305020303" pitchFamily="18" charset="77"/>
              </a:rPr>
              <a:t>Buprenorphine for retention in treatment			NNT= 2</a:t>
            </a:r>
          </a:p>
          <a:p>
            <a:pPr marL="0" lvl="0" indent="0" defTabSz="457200">
              <a:lnSpc>
                <a:spcPct val="100000"/>
              </a:lnSpc>
              <a:spcBef>
                <a:spcPts val="0"/>
              </a:spcBef>
              <a:buNone/>
              <a:defRPr/>
            </a:pPr>
            <a:r>
              <a:rPr lang="en-US" dirty="0">
                <a:solidFill>
                  <a:srgbClr val="000000"/>
                </a:solidFill>
                <a:latin typeface="Goudy Old Style" panose="02020502050305020303" pitchFamily="18" charset="77"/>
              </a:rPr>
              <a:t>			</a:t>
            </a:r>
          </a:p>
          <a:p>
            <a:pPr marL="457200" lvl="0" indent="-457200" defTabSz="457200">
              <a:lnSpc>
                <a:spcPct val="100000"/>
              </a:lnSpc>
              <a:spcBef>
                <a:spcPts val="0"/>
              </a:spcBef>
              <a:defRPr/>
            </a:pPr>
            <a:endParaRPr lang="en-US" dirty="0">
              <a:solidFill>
                <a:srgbClr val="000000"/>
              </a:solidFill>
              <a:latin typeface="Goudy Old Style" panose="02020502050305020303" pitchFamily="18" charset="77"/>
            </a:endParaRPr>
          </a:p>
          <a:p>
            <a:endParaRPr lang="en-US" dirty="0">
              <a:latin typeface="Goudy Old Style" panose="02020502050305020303" pitchFamily="18" charset="77"/>
            </a:endParaRPr>
          </a:p>
        </p:txBody>
      </p:sp>
      <p:sp>
        <p:nvSpPr>
          <p:cNvPr id="6" name="TextBox 5">
            <a:extLst>
              <a:ext uri="{FF2B5EF4-FFF2-40B4-BE49-F238E27FC236}">
                <a16:creationId xmlns:a16="http://schemas.microsoft.com/office/drawing/2014/main" id="{2FF7446F-3D0E-82C2-7DD0-218FB1569DB0}"/>
              </a:ext>
            </a:extLst>
          </p:cNvPr>
          <p:cNvSpPr txBox="1"/>
          <p:nvPr/>
        </p:nvSpPr>
        <p:spPr>
          <a:xfrm>
            <a:off x="838200" y="5705856"/>
            <a:ext cx="10924032" cy="923330"/>
          </a:xfrm>
          <a:prstGeom prst="rect">
            <a:avLst/>
          </a:prstGeom>
          <a:noFill/>
        </p:spPr>
        <p:txBody>
          <a:bodyPr wrap="square" rtlCol="0">
            <a:spAutoFit/>
          </a:bodyPr>
          <a:lstStyle/>
          <a:p>
            <a:pPr lvl="0" defTabSz="457200">
              <a:defRPr/>
            </a:pPr>
            <a:r>
              <a:rPr lang="en-US" dirty="0" err="1">
                <a:solidFill>
                  <a:srgbClr val="000000"/>
                </a:solidFill>
                <a:latin typeface="Goudy Old Style" panose="02020502050305020303" pitchFamily="18" charset="77"/>
              </a:rPr>
              <a:t>Själander</a:t>
            </a:r>
            <a:r>
              <a:rPr lang="en-US" dirty="0">
                <a:solidFill>
                  <a:srgbClr val="000000"/>
                </a:solidFill>
                <a:latin typeface="Goudy Old Style" panose="02020502050305020303" pitchFamily="18" charset="77"/>
              </a:rPr>
              <a:t>, </a:t>
            </a:r>
            <a:r>
              <a:rPr lang="en-US" i="1" dirty="0">
                <a:solidFill>
                  <a:srgbClr val="000000"/>
                </a:solidFill>
                <a:latin typeface="Goudy Old Style" panose="02020502050305020303" pitchFamily="18" charset="77"/>
              </a:rPr>
              <a:t>JIM</a:t>
            </a:r>
            <a:r>
              <a:rPr lang="en-US" dirty="0">
                <a:solidFill>
                  <a:srgbClr val="000000"/>
                </a:solidFill>
                <a:latin typeface="Goudy Old Style" panose="02020502050305020303" pitchFamily="18" charset="77"/>
              </a:rPr>
              <a:t>, 2007; </a:t>
            </a:r>
            <a:r>
              <a:rPr lang="en-US" dirty="0" err="1">
                <a:solidFill>
                  <a:srgbClr val="000000"/>
                </a:solidFill>
                <a:latin typeface="Goudy Old Style" panose="02020502050305020303" pitchFamily="18" charset="77"/>
              </a:rPr>
              <a:t>Mattick</a:t>
            </a:r>
            <a:r>
              <a:rPr lang="en-US" dirty="0">
                <a:solidFill>
                  <a:srgbClr val="000000"/>
                </a:solidFill>
                <a:latin typeface="Goudy Old Style" panose="02020502050305020303" pitchFamily="18" charset="77"/>
              </a:rPr>
              <a:t>, </a:t>
            </a:r>
            <a:r>
              <a:rPr lang="en-US" i="1" dirty="0">
                <a:solidFill>
                  <a:srgbClr val="000000"/>
                </a:solidFill>
                <a:latin typeface="Goudy Old Style" panose="02020502050305020303" pitchFamily="18" charset="77"/>
              </a:rPr>
              <a:t>Cochrane </a:t>
            </a:r>
            <a:r>
              <a:rPr lang="en-US" i="1" dirty="0" err="1">
                <a:solidFill>
                  <a:srgbClr val="000000"/>
                </a:solidFill>
                <a:latin typeface="Goudy Old Style" panose="02020502050305020303" pitchFamily="18" charset="77"/>
              </a:rPr>
              <a:t>Databse</a:t>
            </a:r>
            <a:r>
              <a:rPr lang="en-US" i="1" dirty="0">
                <a:solidFill>
                  <a:srgbClr val="000000"/>
                </a:solidFill>
                <a:latin typeface="Goudy Old Style" panose="02020502050305020303" pitchFamily="18" charset="77"/>
              </a:rPr>
              <a:t> Sys Rev</a:t>
            </a:r>
            <a:r>
              <a:rPr lang="en-US" dirty="0">
                <a:solidFill>
                  <a:srgbClr val="000000"/>
                </a:solidFill>
                <a:latin typeface="Goudy Old Style" panose="02020502050305020303" pitchFamily="18" charset="77"/>
              </a:rPr>
              <a:t>, 2014; Mortenson JAMA Cardiology 2019; </a:t>
            </a:r>
            <a:r>
              <a:rPr lang="en-US" dirty="0" err="1">
                <a:solidFill>
                  <a:srgbClr val="000000"/>
                </a:solidFill>
                <a:latin typeface="Goudy Old Style" panose="02020502050305020303" pitchFamily="18" charset="77"/>
              </a:rPr>
              <a:t>Arrol</a:t>
            </a:r>
            <a:r>
              <a:rPr lang="en-US" dirty="0">
                <a:solidFill>
                  <a:srgbClr val="000000"/>
                </a:solidFill>
                <a:latin typeface="Goudy Old Style" panose="02020502050305020303" pitchFamily="18" charset="77"/>
              </a:rPr>
              <a:t>, </a:t>
            </a:r>
            <a:r>
              <a:rPr lang="en-US" i="1" dirty="0">
                <a:solidFill>
                  <a:srgbClr val="000000"/>
                </a:solidFill>
                <a:latin typeface="Goudy Old Style" panose="02020502050305020303" pitchFamily="18" charset="77"/>
              </a:rPr>
              <a:t>Cochrane </a:t>
            </a:r>
            <a:r>
              <a:rPr lang="en-US" i="1" dirty="0" err="1">
                <a:solidFill>
                  <a:srgbClr val="000000"/>
                </a:solidFill>
                <a:latin typeface="Goudy Old Style" panose="02020502050305020303" pitchFamily="18" charset="77"/>
              </a:rPr>
              <a:t>Databse</a:t>
            </a:r>
            <a:r>
              <a:rPr lang="en-US" i="1" dirty="0">
                <a:solidFill>
                  <a:srgbClr val="000000"/>
                </a:solidFill>
                <a:latin typeface="Goudy Old Style" panose="02020502050305020303" pitchFamily="18" charset="77"/>
              </a:rPr>
              <a:t> Sys Rev, 2009; Taylor, Cochrane </a:t>
            </a:r>
            <a:r>
              <a:rPr lang="en-US" i="1" dirty="0" err="1">
                <a:solidFill>
                  <a:srgbClr val="000000"/>
                </a:solidFill>
                <a:latin typeface="Goudy Old Style" panose="02020502050305020303" pitchFamily="18" charset="77"/>
              </a:rPr>
              <a:t>Databse</a:t>
            </a:r>
            <a:r>
              <a:rPr lang="en-US" i="1" dirty="0">
                <a:solidFill>
                  <a:srgbClr val="000000"/>
                </a:solidFill>
                <a:latin typeface="Goudy Old Style" panose="02020502050305020303" pitchFamily="18" charset="77"/>
              </a:rPr>
              <a:t> Sys Rev, 2013; </a:t>
            </a:r>
            <a:r>
              <a:rPr lang="en-US" i="1" dirty="0" err="1">
                <a:solidFill>
                  <a:srgbClr val="000000"/>
                </a:solidFill>
                <a:latin typeface="Goudy Old Style" panose="02020502050305020303" pitchFamily="18" charset="77"/>
              </a:rPr>
              <a:t>Wakeman</a:t>
            </a:r>
            <a:r>
              <a:rPr lang="en-US" i="1" dirty="0">
                <a:solidFill>
                  <a:srgbClr val="000000"/>
                </a:solidFill>
                <a:latin typeface="Goudy Old Style" panose="02020502050305020303" pitchFamily="18" charset="77"/>
              </a:rPr>
              <a:t>, JAMA Network Open, 2020</a:t>
            </a:r>
          </a:p>
          <a:p>
            <a:endParaRPr lang="en-US" dirty="0">
              <a:latin typeface="Goudy Old Style" panose="02020502050305020303" pitchFamily="18" charset="77"/>
            </a:endParaRPr>
          </a:p>
        </p:txBody>
      </p:sp>
    </p:spTree>
    <p:extLst>
      <p:ext uri="{BB962C8B-B14F-4D97-AF65-F5344CB8AC3E}">
        <p14:creationId xmlns:p14="http://schemas.microsoft.com/office/powerpoint/2010/main" val="251559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4485" y="1549801"/>
            <a:ext cx="8229600" cy="4525963"/>
          </a:xfrm>
        </p:spPr>
        <p:txBody>
          <a:bodyPr/>
          <a:lstStyle/>
          <a:p>
            <a:pPr marL="0" indent="0">
              <a:buNone/>
            </a:pPr>
            <a:r>
              <a:rPr lang="en-US" dirty="0">
                <a:latin typeface="Goudy Old Style" panose="02020502050305020303" pitchFamily="18" charset="0"/>
              </a:rPr>
              <a:t>  Breath holding exercise</a:t>
            </a:r>
          </a:p>
        </p:txBody>
      </p:sp>
      <p:sp>
        <p:nvSpPr>
          <p:cNvPr id="2" name="Title 1"/>
          <p:cNvSpPr>
            <a:spLocks noGrp="1"/>
          </p:cNvSpPr>
          <p:nvPr>
            <p:ph type="title"/>
          </p:nvPr>
        </p:nvSpPr>
        <p:spPr>
          <a:xfrm>
            <a:off x="1981200" y="155885"/>
            <a:ext cx="8229600" cy="1143000"/>
          </a:xfrm>
        </p:spPr>
        <p:txBody>
          <a:bodyPr/>
          <a:lstStyle/>
          <a:p>
            <a:r>
              <a:rPr lang="en-US" dirty="0">
                <a:latin typeface="Goudy Old Style" panose="02020502050305020303" pitchFamily="18" charset="0"/>
              </a:rPr>
              <a:t>Analogy</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0400" y="2133601"/>
            <a:ext cx="5877773" cy="3918515"/>
          </a:xfrm>
          <a:prstGeom prst="rect">
            <a:avLst/>
          </a:prstGeom>
        </p:spPr>
      </p:pic>
    </p:spTree>
    <p:extLst>
      <p:ext uri="{BB962C8B-B14F-4D97-AF65-F5344CB8AC3E}">
        <p14:creationId xmlns:p14="http://schemas.microsoft.com/office/powerpoint/2010/main" val="3015068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CF78-FCCB-05CF-77D3-8DB7ABCEEE66}"/>
              </a:ext>
            </a:extLst>
          </p:cNvPr>
          <p:cNvSpPr>
            <a:spLocks noGrp="1"/>
          </p:cNvSpPr>
          <p:nvPr>
            <p:ph type="title"/>
          </p:nvPr>
        </p:nvSpPr>
        <p:spPr>
          <a:xfrm>
            <a:off x="838200" y="645541"/>
            <a:ext cx="10515600" cy="1325563"/>
          </a:xfrm>
        </p:spPr>
        <p:txBody>
          <a:bodyPr/>
          <a:lstStyle/>
          <a:p>
            <a:r>
              <a:rPr lang="en-US" dirty="0">
                <a:latin typeface="Goudy Old Style" panose="02020502050305020303" pitchFamily="18" charset="77"/>
              </a:rPr>
              <a:t>Buprenorphine</a:t>
            </a:r>
          </a:p>
        </p:txBody>
      </p:sp>
      <p:sp>
        <p:nvSpPr>
          <p:cNvPr id="3" name="Content Placeholder 2">
            <a:extLst>
              <a:ext uri="{FF2B5EF4-FFF2-40B4-BE49-F238E27FC236}">
                <a16:creationId xmlns:a16="http://schemas.microsoft.com/office/drawing/2014/main" id="{C4855C41-EA86-DAD1-A1C6-9D69F5F1523E}"/>
              </a:ext>
            </a:extLst>
          </p:cNvPr>
          <p:cNvSpPr>
            <a:spLocks noGrp="1"/>
          </p:cNvSpPr>
          <p:nvPr>
            <p:ph idx="1"/>
          </p:nvPr>
        </p:nvSpPr>
        <p:spPr>
          <a:xfrm>
            <a:off x="838200" y="2141537"/>
            <a:ext cx="10515600" cy="4351338"/>
          </a:xfrm>
        </p:spPr>
        <p:txBody>
          <a:bodyPr/>
          <a:lstStyle/>
          <a:p>
            <a:pPr>
              <a:lnSpc>
                <a:spcPct val="100000"/>
              </a:lnSpc>
            </a:pPr>
            <a:r>
              <a:rPr lang="en-US" dirty="0">
                <a:latin typeface="Goudy Old Style" panose="02020502050305020303" pitchFamily="18" charset="77"/>
              </a:rPr>
              <a:t>Long-acting partial opioid agonist with a high affinity at MOR (antagonist at Kappa receptors).</a:t>
            </a:r>
          </a:p>
          <a:p>
            <a:pPr>
              <a:lnSpc>
                <a:spcPct val="100000"/>
              </a:lnSpc>
            </a:pPr>
            <a:r>
              <a:rPr lang="en-US" dirty="0">
                <a:latin typeface="Goudy Old Style" panose="02020502050305020303" pitchFamily="18" charset="77"/>
              </a:rPr>
              <a:t>Buprenorphine reduces all-cause mortality among patients with OUD.</a:t>
            </a:r>
          </a:p>
          <a:p>
            <a:pPr>
              <a:lnSpc>
                <a:spcPct val="100000"/>
              </a:lnSpc>
            </a:pPr>
            <a:r>
              <a:rPr lang="en-US" dirty="0">
                <a:latin typeface="Goudy Old Style" panose="02020502050305020303" pitchFamily="18" charset="77"/>
              </a:rPr>
              <a:t>Buprenorphine is available as the mono-product (sublingual), combined with naloxone (sublingual) and in extended-release formulations (subcutaneous/implants).</a:t>
            </a:r>
          </a:p>
          <a:p>
            <a:pPr>
              <a:lnSpc>
                <a:spcPct val="100000"/>
              </a:lnSpc>
            </a:pPr>
            <a:endParaRPr lang="en-US" dirty="0">
              <a:latin typeface="Goudy Old Style" panose="02020502050305020303" pitchFamily="18" charset="77"/>
            </a:endParaRPr>
          </a:p>
        </p:txBody>
      </p:sp>
    </p:spTree>
    <p:extLst>
      <p:ext uri="{BB962C8B-B14F-4D97-AF65-F5344CB8AC3E}">
        <p14:creationId xmlns:p14="http://schemas.microsoft.com/office/powerpoint/2010/main" val="2334079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C0B1-E706-5842-BDC7-A1FD85511694}"/>
              </a:ext>
            </a:extLst>
          </p:cNvPr>
          <p:cNvSpPr>
            <a:spLocks noGrp="1"/>
          </p:cNvSpPr>
          <p:nvPr>
            <p:ph type="title"/>
          </p:nvPr>
        </p:nvSpPr>
        <p:spPr>
          <a:xfrm>
            <a:off x="1137036" y="548640"/>
            <a:ext cx="9916632" cy="1188720"/>
          </a:xfrm>
        </p:spPr>
        <p:txBody>
          <a:bodyPr>
            <a:normAutofit/>
          </a:bodyPr>
          <a:lstStyle/>
          <a:p>
            <a:r>
              <a:rPr lang="en-US" dirty="0">
                <a:solidFill>
                  <a:schemeClr val="tx1">
                    <a:lumMod val="85000"/>
                    <a:lumOff val="15000"/>
                  </a:schemeClr>
                </a:solidFill>
                <a:latin typeface="Goudy Old Style" panose="02020502050305020303" pitchFamily="18" charset="77"/>
              </a:rPr>
              <a:t>Buprenorphine pharmacology</a:t>
            </a:r>
          </a:p>
        </p:txBody>
      </p:sp>
      <p:sp>
        <p:nvSpPr>
          <p:cNvPr id="3" name="Content Placeholder 2">
            <a:extLst>
              <a:ext uri="{FF2B5EF4-FFF2-40B4-BE49-F238E27FC236}">
                <a16:creationId xmlns:a16="http://schemas.microsoft.com/office/drawing/2014/main" id="{74E06A90-CE6A-2E44-83D3-91C1307E3EDF}"/>
              </a:ext>
            </a:extLst>
          </p:cNvPr>
          <p:cNvSpPr>
            <a:spLocks noGrp="1"/>
          </p:cNvSpPr>
          <p:nvPr>
            <p:ph idx="1"/>
          </p:nvPr>
        </p:nvSpPr>
        <p:spPr>
          <a:xfrm>
            <a:off x="939114" y="1631092"/>
            <a:ext cx="10330248" cy="4485831"/>
          </a:xfrm>
        </p:spPr>
        <p:txBody>
          <a:bodyPr anchor="ctr">
            <a:noAutofit/>
          </a:bodyPr>
          <a:lstStyle/>
          <a:p>
            <a:r>
              <a:rPr lang="en-US" dirty="0">
                <a:solidFill>
                  <a:schemeClr val="tx1">
                    <a:lumMod val="85000"/>
                    <a:lumOff val="15000"/>
                  </a:schemeClr>
                </a:solidFill>
                <a:latin typeface="Goudy Old Style" panose="02020502050305020303" pitchFamily="18" charset="77"/>
              </a:rPr>
              <a:t>At adequate doses, buprenorphine reduces opioid withdrawal and craving and blunts the effects of illicit opioids. </a:t>
            </a:r>
          </a:p>
          <a:p>
            <a:r>
              <a:rPr lang="en-US" dirty="0">
                <a:solidFill>
                  <a:schemeClr val="tx1">
                    <a:lumMod val="85000"/>
                    <a:lumOff val="15000"/>
                  </a:schemeClr>
                </a:solidFill>
                <a:latin typeface="Goudy Old Style" panose="02020502050305020303" pitchFamily="18" charset="77"/>
              </a:rPr>
              <a:t>Buprenorphine binds tightly to the mu-opioid receptor because of its particularly high receptor affinity. This prevents other opioids with lower affinity from binding.</a:t>
            </a:r>
          </a:p>
          <a:p>
            <a:r>
              <a:rPr lang="en-US" dirty="0">
                <a:solidFill>
                  <a:schemeClr val="tx1">
                    <a:lumMod val="85000"/>
                    <a:lumOff val="15000"/>
                  </a:schemeClr>
                </a:solidFill>
                <a:latin typeface="Goudy Old Style" panose="02020502050305020303" pitchFamily="18" charset="77"/>
              </a:rPr>
              <a:t>Buprenorphine has a ceiling effect on respiration. Once reaching a moderate dose, its effects no longer increase if the dose is increased.</a:t>
            </a:r>
          </a:p>
        </p:txBody>
      </p:sp>
    </p:spTree>
    <p:extLst>
      <p:ext uri="{BB962C8B-B14F-4D97-AF65-F5344CB8AC3E}">
        <p14:creationId xmlns:p14="http://schemas.microsoft.com/office/powerpoint/2010/main" val="2736143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2B31-9765-6B42-ADF9-F4E2AA5E838B}"/>
              </a:ext>
            </a:extLst>
          </p:cNvPr>
          <p:cNvSpPr>
            <a:spLocks noGrp="1"/>
          </p:cNvSpPr>
          <p:nvPr>
            <p:ph type="title"/>
          </p:nvPr>
        </p:nvSpPr>
        <p:spPr>
          <a:xfrm>
            <a:off x="1705232" y="457200"/>
            <a:ext cx="8180174" cy="951929"/>
          </a:xfrm>
        </p:spPr>
        <p:txBody>
          <a:bodyPr vert="horz" lIns="91440" tIns="45720" rIns="91440" bIns="45720" rtlCol="0" anchor="b">
            <a:normAutofit/>
          </a:bodyPr>
          <a:lstStyle/>
          <a:p>
            <a:r>
              <a:rPr lang="en-US" sz="5400" kern="1200" dirty="0">
                <a:solidFill>
                  <a:schemeClr val="tx1"/>
                </a:solidFill>
                <a:latin typeface="Goudy Old Style" panose="02020502050305020303" pitchFamily="18" charset="77"/>
              </a:rPr>
              <a:t>Ceiling effect</a:t>
            </a:r>
          </a:p>
        </p:txBody>
      </p:sp>
      <p:pic>
        <p:nvPicPr>
          <p:cNvPr id="4" name="Content Placeholder 3">
            <a:extLst>
              <a:ext uri="{FF2B5EF4-FFF2-40B4-BE49-F238E27FC236}">
                <a16:creationId xmlns:a16="http://schemas.microsoft.com/office/drawing/2014/main" id="{38A150EE-5561-F341-AD73-55CA19F07A25}"/>
              </a:ext>
            </a:extLst>
          </p:cNvPr>
          <p:cNvPicPr>
            <a:picLocks noGrp="1" noChangeAspect="1"/>
          </p:cNvPicPr>
          <p:nvPr>
            <p:ph idx="1"/>
          </p:nvPr>
        </p:nvPicPr>
        <p:blipFill>
          <a:blip r:embed="rId2"/>
          <a:stretch>
            <a:fillRect/>
          </a:stretch>
        </p:blipFill>
        <p:spPr>
          <a:xfrm>
            <a:off x="3001403" y="1863801"/>
            <a:ext cx="6189193" cy="4440746"/>
          </a:xfrm>
          <a:prstGeom prst="rect">
            <a:avLst/>
          </a:prstGeom>
        </p:spPr>
      </p:pic>
    </p:spTree>
    <p:extLst>
      <p:ext uri="{BB962C8B-B14F-4D97-AF65-F5344CB8AC3E}">
        <p14:creationId xmlns:p14="http://schemas.microsoft.com/office/powerpoint/2010/main" val="1605336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3022-585A-724D-A58D-E4B82B03A44A}"/>
              </a:ext>
            </a:extLst>
          </p:cNvPr>
          <p:cNvSpPr>
            <a:spLocks noGrp="1"/>
          </p:cNvSpPr>
          <p:nvPr>
            <p:ph type="title"/>
          </p:nvPr>
        </p:nvSpPr>
        <p:spPr>
          <a:xfrm>
            <a:off x="1137036" y="548640"/>
            <a:ext cx="9916632" cy="1188720"/>
          </a:xfrm>
        </p:spPr>
        <p:txBody>
          <a:bodyPr>
            <a:normAutofit/>
          </a:bodyPr>
          <a:lstStyle/>
          <a:p>
            <a:r>
              <a:rPr lang="en-US" dirty="0">
                <a:solidFill>
                  <a:schemeClr val="tx1">
                    <a:lumMod val="85000"/>
                    <a:lumOff val="15000"/>
                  </a:schemeClr>
                </a:solidFill>
                <a:latin typeface="Goudy Old Style" panose="02020502050305020303" pitchFamily="18" charset="77"/>
              </a:rPr>
              <a:t>Methadone</a:t>
            </a:r>
          </a:p>
        </p:txBody>
      </p:sp>
      <p:sp>
        <p:nvSpPr>
          <p:cNvPr id="3" name="Content Placeholder 2">
            <a:extLst>
              <a:ext uri="{FF2B5EF4-FFF2-40B4-BE49-F238E27FC236}">
                <a16:creationId xmlns:a16="http://schemas.microsoft.com/office/drawing/2014/main" id="{6A7FE8AE-AA18-7244-8E6E-B862AB6FD3DF}"/>
              </a:ext>
            </a:extLst>
          </p:cNvPr>
          <p:cNvSpPr>
            <a:spLocks noGrp="1"/>
          </p:cNvSpPr>
          <p:nvPr>
            <p:ph idx="1"/>
          </p:nvPr>
        </p:nvSpPr>
        <p:spPr>
          <a:xfrm>
            <a:off x="1248032" y="1737360"/>
            <a:ext cx="8985981" cy="4379563"/>
          </a:xfrm>
        </p:spPr>
        <p:txBody>
          <a:bodyPr anchor="ctr">
            <a:normAutofit/>
          </a:bodyPr>
          <a:lstStyle/>
          <a:p>
            <a:r>
              <a:rPr lang="en-US" dirty="0">
                <a:solidFill>
                  <a:schemeClr val="tx1">
                    <a:lumMod val="85000"/>
                    <a:lumOff val="15000"/>
                  </a:schemeClr>
                </a:solidFill>
                <a:latin typeface="Goudy Old Style" panose="02020502050305020303" pitchFamily="18" charset="77"/>
              </a:rPr>
              <a:t>Methadone has by far the largest, oldest evidence base of all treatment approaches to opioid addiction. </a:t>
            </a:r>
          </a:p>
          <a:p>
            <a:r>
              <a:rPr lang="en-US" dirty="0">
                <a:solidFill>
                  <a:schemeClr val="tx1">
                    <a:lumMod val="85000"/>
                    <a:lumOff val="15000"/>
                  </a:schemeClr>
                </a:solidFill>
                <a:latin typeface="Goudy Old Style" panose="02020502050305020303" pitchFamily="18" charset="77"/>
              </a:rPr>
              <a:t>Methadone maintenance: </a:t>
            </a:r>
          </a:p>
          <a:p>
            <a:pPr lvl="1"/>
            <a:r>
              <a:rPr lang="en-US" sz="2800" dirty="0">
                <a:solidFill>
                  <a:schemeClr val="tx1">
                    <a:lumMod val="85000"/>
                    <a:lumOff val="15000"/>
                  </a:schemeClr>
                </a:solidFill>
                <a:latin typeface="Goudy Old Style" panose="02020502050305020303" pitchFamily="18" charset="77"/>
              </a:rPr>
              <a:t>Reduced risk of overdose-related deaths. </a:t>
            </a:r>
          </a:p>
          <a:p>
            <a:pPr lvl="1"/>
            <a:r>
              <a:rPr lang="en-US" sz="2800" dirty="0">
                <a:solidFill>
                  <a:schemeClr val="tx1">
                    <a:lumMod val="85000"/>
                    <a:lumOff val="15000"/>
                  </a:schemeClr>
                </a:solidFill>
                <a:latin typeface="Goudy Old Style" panose="02020502050305020303" pitchFamily="18" charset="77"/>
              </a:rPr>
              <a:t>Lower rates of HIV risk behavior. </a:t>
            </a:r>
          </a:p>
          <a:p>
            <a:pPr lvl="1"/>
            <a:r>
              <a:rPr lang="en-US" sz="2800" dirty="0">
                <a:solidFill>
                  <a:schemeClr val="tx1">
                    <a:lumMod val="85000"/>
                    <a:lumOff val="15000"/>
                  </a:schemeClr>
                </a:solidFill>
                <a:latin typeface="Goudy Old Style" panose="02020502050305020303" pitchFamily="18" charset="77"/>
              </a:rPr>
              <a:t>Reduced risk of HIV and hepatitis C infection.</a:t>
            </a:r>
          </a:p>
          <a:p>
            <a:pPr lvl="1"/>
            <a:r>
              <a:rPr lang="en-US" sz="2800" dirty="0">
                <a:solidFill>
                  <a:schemeClr val="tx1">
                    <a:lumMod val="85000"/>
                    <a:lumOff val="15000"/>
                  </a:schemeClr>
                </a:solidFill>
                <a:latin typeface="Goudy Old Style" panose="02020502050305020303" pitchFamily="18" charset="77"/>
              </a:rPr>
              <a:t>Lower rates of cellulitis. </a:t>
            </a:r>
          </a:p>
        </p:txBody>
      </p:sp>
    </p:spTree>
    <p:extLst>
      <p:ext uri="{BB962C8B-B14F-4D97-AF65-F5344CB8AC3E}">
        <p14:creationId xmlns:p14="http://schemas.microsoft.com/office/powerpoint/2010/main" val="1855932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4259-97B4-FE95-8AD4-41249A0DBD77}"/>
              </a:ext>
            </a:extLst>
          </p:cNvPr>
          <p:cNvSpPr>
            <a:spLocks noGrp="1"/>
          </p:cNvSpPr>
          <p:nvPr>
            <p:ph type="title"/>
          </p:nvPr>
        </p:nvSpPr>
        <p:spPr>
          <a:xfrm>
            <a:off x="1889760" y="426720"/>
            <a:ext cx="9180576" cy="1072896"/>
          </a:xfrm>
        </p:spPr>
        <p:txBody>
          <a:bodyPr>
            <a:normAutofit/>
          </a:bodyPr>
          <a:lstStyle/>
          <a:p>
            <a:r>
              <a:rPr lang="en-US" sz="3600" dirty="0">
                <a:latin typeface="Goudy Old Style" panose="02020502050305020303" pitchFamily="18" charset="77"/>
              </a:rPr>
              <a:t>Substance use by type/status of mental illness</a:t>
            </a:r>
          </a:p>
        </p:txBody>
      </p:sp>
      <p:pic>
        <p:nvPicPr>
          <p:cNvPr id="4" name="Content Placeholder 3">
            <a:extLst>
              <a:ext uri="{FF2B5EF4-FFF2-40B4-BE49-F238E27FC236}">
                <a16:creationId xmlns:a16="http://schemas.microsoft.com/office/drawing/2014/main" id="{355F3131-86C2-46B6-C344-35ADD942DB6E}"/>
              </a:ext>
            </a:extLst>
          </p:cNvPr>
          <p:cNvPicPr>
            <a:picLocks noGrp="1" noChangeAspect="1"/>
          </p:cNvPicPr>
          <p:nvPr>
            <p:ph idx="1"/>
          </p:nvPr>
        </p:nvPicPr>
        <p:blipFill>
          <a:blip r:embed="rId2"/>
          <a:stretch>
            <a:fillRect/>
          </a:stretch>
        </p:blipFill>
        <p:spPr>
          <a:xfrm>
            <a:off x="2340865" y="1825625"/>
            <a:ext cx="6554924" cy="4351338"/>
          </a:xfrm>
          <a:prstGeom prst="rect">
            <a:avLst/>
          </a:prstGeom>
        </p:spPr>
      </p:pic>
    </p:spTree>
    <p:extLst>
      <p:ext uri="{BB962C8B-B14F-4D97-AF65-F5344CB8AC3E}">
        <p14:creationId xmlns:p14="http://schemas.microsoft.com/office/powerpoint/2010/main" val="3962847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EF0D-E57B-6B9B-85EB-655D4F91180F}"/>
              </a:ext>
            </a:extLst>
          </p:cNvPr>
          <p:cNvSpPr>
            <a:spLocks noGrp="1"/>
          </p:cNvSpPr>
          <p:nvPr>
            <p:ph type="title"/>
          </p:nvPr>
        </p:nvSpPr>
        <p:spPr/>
        <p:txBody>
          <a:bodyPr/>
          <a:lstStyle/>
          <a:p>
            <a:r>
              <a:rPr lang="en-US" dirty="0">
                <a:latin typeface="Goudy Old Style" panose="02020502050305020303" pitchFamily="18" charset="77"/>
              </a:rPr>
              <a:t>Cannabis </a:t>
            </a:r>
          </a:p>
        </p:txBody>
      </p:sp>
      <p:sp>
        <p:nvSpPr>
          <p:cNvPr id="3" name="Content Placeholder 2">
            <a:extLst>
              <a:ext uri="{FF2B5EF4-FFF2-40B4-BE49-F238E27FC236}">
                <a16:creationId xmlns:a16="http://schemas.microsoft.com/office/drawing/2014/main" id="{A6A55DF4-4D36-46A9-7B13-B7048E94E387}"/>
              </a:ext>
            </a:extLst>
          </p:cNvPr>
          <p:cNvSpPr>
            <a:spLocks noGrp="1"/>
          </p:cNvSpPr>
          <p:nvPr>
            <p:ph idx="1"/>
          </p:nvPr>
        </p:nvSpPr>
        <p:spPr/>
        <p:txBody>
          <a:bodyPr/>
          <a:lstStyle/>
          <a:p>
            <a:r>
              <a:rPr lang="en-US" dirty="0">
                <a:latin typeface="Goudy Old Style" panose="02020502050305020303" pitchFamily="18" charset="77"/>
              </a:rPr>
              <a:t>Cannabis use and potency of cannabis have increased during the past 2 decades.</a:t>
            </a:r>
          </a:p>
          <a:p>
            <a:r>
              <a:rPr lang="en-US" dirty="0">
                <a:latin typeface="Goudy Old Style" panose="02020502050305020303" pitchFamily="18" charset="77"/>
              </a:rPr>
              <a:t>The endocannabinoid system has 2 receptors: CB1 and CB2 and endogenous ligands: 2 </a:t>
            </a:r>
            <a:r>
              <a:rPr lang="en-US" dirty="0" err="1">
                <a:latin typeface="Goudy Old Style" panose="02020502050305020303" pitchFamily="18" charset="77"/>
              </a:rPr>
              <a:t>arachidonoylglycerol</a:t>
            </a:r>
            <a:r>
              <a:rPr lang="en-US" dirty="0">
                <a:latin typeface="Goudy Old Style" panose="02020502050305020303" pitchFamily="18" charset="77"/>
              </a:rPr>
              <a:t> and </a:t>
            </a:r>
            <a:r>
              <a:rPr lang="en-US" dirty="0" err="1">
                <a:latin typeface="Goudy Old Style" panose="02020502050305020303" pitchFamily="18" charset="77"/>
              </a:rPr>
              <a:t>anadamide</a:t>
            </a:r>
            <a:r>
              <a:rPr lang="en-US" dirty="0">
                <a:latin typeface="Goudy Old Style" panose="02020502050305020303" pitchFamily="18" charset="77"/>
              </a:rPr>
              <a:t>.</a:t>
            </a:r>
          </a:p>
          <a:p>
            <a:r>
              <a:rPr lang="en-US" dirty="0">
                <a:latin typeface="Goudy Old Style" panose="02020502050305020303" pitchFamily="18" charset="77"/>
              </a:rPr>
              <a:t>Delta-9-tetrahydrocannabinol (THC) is responsible for the psychotropic effects of cannabis. THC is a CB1 and CB2 partial agonist.</a:t>
            </a:r>
          </a:p>
          <a:p>
            <a:r>
              <a:rPr lang="en-US" dirty="0">
                <a:latin typeface="Goudy Old Style" panose="02020502050305020303" pitchFamily="18" charset="77"/>
              </a:rPr>
              <a:t>Synthetic cannabinoid receptor agonists (“K2”/”Spice”) have a much greater potency than THC and are full agonists at the cannabinoid receptors.</a:t>
            </a:r>
          </a:p>
          <a:p>
            <a:endParaRPr lang="en-US" dirty="0">
              <a:latin typeface="Goudy Old Style" panose="02020502050305020303" pitchFamily="18" charset="77"/>
            </a:endParaRPr>
          </a:p>
        </p:txBody>
      </p:sp>
    </p:spTree>
    <p:extLst>
      <p:ext uri="{BB962C8B-B14F-4D97-AF65-F5344CB8AC3E}">
        <p14:creationId xmlns:p14="http://schemas.microsoft.com/office/powerpoint/2010/main" val="1887549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E58E-F358-093C-24D6-ABE6F3AAA624}"/>
              </a:ext>
            </a:extLst>
          </p:cNvPr>
          <p:cNvSpPr>
            <a:spLocks noGrp="1"/>
          </p:cNvSpPr>
          <p:nvPr>
            <p:ph type="title"/>
          </p:nvPr>
        </p:nvSpPr>
        <p:spPr/>
        <p:txBody>
          <a:bodyPr/>
          <a:lstStyle/>
          <a:p>
            <a:r>
              <a:rPr lang="en-US" dirty="0">
                <a:latin typeface="Goudy Old Style" panose="02020502050305020303" pitchFamily="18" charset="77"/>
              </a:rPr>
              <a:t>Cannabis and psychosis</a:t>
            </a:r>
          </a:p>
        </p:txBody>
      </p:sp>
      <p:sp>
        <p:nvSpPr>
          <p:cNvPr id="3" name="Content Placeholder 2">
            <a:extLst>
              <a:ext uri="{FF2B5EF4-FFF2-40B4-BE49-F238E27FC236}">
                <a16:creationId xmlns:a16="http://schemas.microsoft.com/office/drawing/2014/main" id="{A77AF6DD-617D-A170-E97B-01669B36D5D3}"/>
              </a:ext>
            </a:extLst>
          </p:cNvPr>
          <p:cNvSpPr>
            <a:spLocks noGrp="1"/>
          </p:cNvSpPr>
          <p:nvPr>
            <p:ph idx="1"/>
          </p:nvPr>
        </p:nvSpPr>
        <p:spPr/>
        <p:txBody>
          <a:bodyPr/>
          <a:lstStyle/>
          <a:p>
            <a:r>
              <a:rPr lang="en-US" dirty="0">
                <a:latin typeface="Goudy Old Style" panose="02020502050305020303" pitchFamily="18" charset="77"/>
              </a:rPr>
              <a:t>Several studies and meta-analyses have indicated that the risk of schizophrenia and related psychoses is increased for people who use cannabis. </a:t>
            </a:r>
          </a:p>
          <a:p>
            <a:r>
              <a:rPr lang="en-US" dirty="0">
                <a:latin typeface="Goudy Old Style" panose="02020502050305020303" pitchFamily="18" charset="77"/>
              </a:rPr>
              <a:t>Cannabis-induced psychosis has been found to be associated with later onset of schizophrenia.</a:t>
            </a:r>
          </a:p>
          <a:p>
            <a:r>
              <a:rPr lang="en-US" dirty="0">
                <a:latin typeface="Goudy Old Style" panose="02020502050305020303" pitchFamily="18" charset="77"/>
              </a:rPr>
              <a:t>Experimental evidence suggests that even in relatively low doses, cannabis may result psychotic-like symptoms in healthy individuals</a:t>
            </a:r>
          </a:p>
        </p:txBody>
      </p:sp>
    </p:spTree>
    <p:extLst>
      <p:ext uri="{BB962C8B-B14F-4D97-AF65-F5344CB8AC3E}">
        <p14:creationId xmlns:p14="http://schemas.microsoft.com/office/powerpoint/2010/main" val="1511124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2F70-8715-C1D8-3C7E-AF1D55458C1A}"/>
              </a:ext>
            </a:extLst>
          </p:cNvPr>
          <p:cNvSpPr>
            <a:spLocks noGrp="1"/>
          </p:cNvSpPr>
          <p:nvPr>
            <p:ph type="title"/>
          </p:nvPr>
        </p:nvSpPr>
        <p:spPr/>
        <p:txBody>
          <a:bodyPr/>
          <a:lstStyle/>
          <a:p>
            <a:r>
              <a:rPr lang="en-US" dirty="0">
                <a:latin typeface="Goudy Old Style" panose="02020502050305020303" pitchFamily="18" charset="77"/>
              </a:rPr>
              <a:t>Treatment for Cannabis use disorder</a:t>
            </a:r>
          </a:p>
        </p:txBody>
      </p:sp>
      <p:sp>
        <p:nvSpPr>
          <p:cNvPr id="3" name="Content Placeholder 2">
            <a:extLst>
              <a:ext uri="{FF2B5EF4-FFF2-40B4-BE49-F238E27FC236}">
                <a16:creationId xmlns:a16="http://schemas.microsoft.com/office/drawing/2014/main" id="{E19AD2D1-2FA1-7DBA-DE9C-FBA95D5B067C}"/>
              </a:ext>
            </a:extLst>
          </p:cNvPr>
          <p:cNvSpPr>
            <a:spLocks noGrp="1"/>
          </p:cNvSpPr>
          <p:nvPr>
            <p:ph idx="1"/>
          </p:nvPr>
        </p:nvSpPr>
        <p:spPr/>
        <p:txBody>
          <a:bodyPr/>
          <a:lstStyle/>
          <a:p>
            <a:r>
              <a:rPr lang="en-US" dirty="0">
                <a:latin typeface="Goudy Old Style" panose="02020502050305020303" pitchFamily="18" charset="77"/>
              </a:rPr>
              <a:t>Most effective treatment is psychotherapy and pharmacologic approaches.</a:t>
            </a:r>
          </a:p>
          <a:p>
            <a:r>
              <a:rPr lang="en-US" dirty="0">
                <a:latin typeface="Goudy Old Style" panose="02020502050305020303" pitchFamily="18" charset="77"/>
              </a:rPr>
              <a:t>Therapies: Motivational interviewing, 12 step facilitation counseling, CBT.</a:t>
            </a:r>
          </a:p>
          <a:p>
            <a:r>
              <a:rPr lang="en-US" dirty="0">
                <a:latin typeface="Goudy Old Style" panose="02020502050305020303" pitchFamily="18" charset="77"/>
              </a:rPr>
              <a:t>No FDA approved pharmacotherapies for cannabis dependence.</a:t>
            </a:r>
          </a:p>
          <a:p>
            <a:r>
              <a:rPr lang="en-US" dirty="0">
                <a:latin typeface="Goudy Old Style" panose="02020502050305020303" pitchFamily="18" charset="77"/>
              </a:rPr>
              <a:t>Medications in clinical trials: atomoxetine, bupropion, buspirone, clonidine, dronabinol, valproic acid, rimonabant, baclofen, venlafaxine and N-</a:t>
            </a:r>
            <a:r>
              <a:rPr lang="en-US" dirty="0" err="1">
                <a:latin typeface="Goudy Old Style" panose="02020502050305020303" pitchFamily="18" charset="77"/>
              </a:rPr>
              <a:t>acetylycyteine</a:t>
            </a:r>
            <a:r>
              <a:rPr lang="en-US" dirty="0">
                <a:latin typeface="Goudy Old Style" panose="02020502050305020303" pitchFamily="18" charset="77"/>
              </a:rPr>
              <a:t> (NAC).</a:t>
            </a:r>
          </a:p>
          <a:p>
            <a:endParaRPr lang="en-US" dirty="0">
              <a:latin typeface="Goudy Old Style" panose="02020502050305020303" pitchFamily="18" charset="77"/>
            </a:endParaRPr>
          </a:p>
        </p:txBody>
      </p:sp>
    </p:spTree>
    <p:extLst>
      <p:ext uri="{BB962C8B-B14F-4D97-AF65-F5344CB8AC3E}">
        <p14:creationId xmlns:p14="http://schemas.microsoft.com/office/powerpoint/2010/main" val="2087806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C6A7-39B7-1642-A8D5-01B9356BC1A4}"/>
              </a:ext>
            </a:extLst>
          </p:cNvPr>
          <p:cNvSpPr>
            <a:spLocks noGrp="1"/>
          </p:cNvSpPr>
          <p:nvPr>
            <p:ph type="title"/>
          </p:nvPr>
        </p:nvSpPr>
        <p:spPr>
          <a:xfrm>
            <a:off x="838199" y="180459"/>
            <a:ext cx="10515600" cy="1325563"/>
          </a:xfrm>
        </p:spPr>
        <p:txBody>
          <a:bodyPr/>
          <a:lstStyle/>
          <a:p>
            <a:r>
              <a:rPr lang="en-US" dirty="0">
                <a:latin typeface="Goudy Old Style" panose="02020502050305020303" pitchFamily="18" charset="77"/>
              </a:rPr>
              <a:t>Drug overdose mortality by race</a:t>
            </a:r>
          </a:p>
        </p:txBody>
      </p:sp>
      <p:pic>
        <p:nvPicPr>
          <p:cNvPr id="4" name="Content Placeholder 3">
            <a:extLst>
              <a:ext uri="{FF2B5EF4-FFF2-40B4-BE49-F238E27FC236}">
                <a16:creationId xmlns:a16="http://schemas.microsoft.com/office/drawing/2014/main" id="{4B60B350-E8AC-B643-8C5D-07E40ED975B1}"/>
              </a:ext>
            </a:extLst>
          </p:cNvPr>
          <p:cNvPicPr>
            <a:picLocks noGrp="1" noChangeAspect="1"/>
          </p:cNvPicPr>
          <p:nvPr>
            <p:ph idx="1"/>
          </p:nvPr>
        </p:nvPicPr>
        <p:blipFill>
          <a:blip r:embed="rId3"/>
          <a:stretch>
            <a:fillRect/>
          </a:stretch>
        </p:blipFill>
        <p:spPr>
          <a:xfrm>
            <a:off x="1870954" y="1553776"/>
            <a:ext cx="8450091" cy="4351338"/>
          </a:xfrm>
          <a:prstGeom prst="rect">
            <a:avLst/>
          </a:prstGeom>
        </p:spPr>
      </p:pic>
      <p:sp>
        <p:nvSpPr>
          <p:cNvPr id="5" name="TextBox 4">
            <a:extLst>
              <a:ext uri="{FF2B5EF4-FFF2-40B4-BE49-F238E27FC236}">
                <a16:creationId xmlns:a16="http://schemas.microsoft.com/office/drawing/2014/main" id="{8D01AC86-C41C-164A-8D16-87BBBCF61C8D}"/>
              </a:ext>
            </a:extLst>
          </p:cNvPr>
          <p:cNvSpPr txBox="1"/>
          <p:nvPr/>
        </p:nvSpPr>
        <p:spPr>
          <a:xfrm>
            <a:off x="1099751" y="6308209"/>
            <a:ext cx="4996249" cy="369332"/>
          </a:xfrm>
          <a:prstGeom prst="rect">
            <a:avLst/>
          </a:prstGeom>
          <a:noFill/>
        </p:spPr>
        <p:txBody>
          <a:bodyPr wrap="square" rtlCol="0">
            <a:spAutoFit/>
          </a:bodyPr>
          <a:lstStyle/>
          <a:p>
            <a:r>
              <a:rPr lang="en-US" dirty="0">
                <a:latin typeface="Goudy Old Style" panose="02020502050305020303" pitchFamily="18" charset="77"/>
              </a:rPr>
              <a:t>Friedman and Hansen, 2022</a:t>
            </a:r>
          </a:p>
        </p:txBody>
      </p:sp>
    </p:spTree>
    <p:extLst>
      <p:ext uri="{BB962C8B-B14F-4D97-AF65-F5344CB8AC3E}">
        <p14:creationId xmlns:p14="http://schemas.microsoft.com/office/powerpoint/2010/main" val="1692795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153EDB2-4AAD-43F4-AE78-4D326C813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033" name="Group 1032">
            <a:extLst>
              <a:ext uri="{FF2B5EF4-FFF2-40B4-BE49-F238E27FC236}">
                <a16:creationId xmlns:a16="http://schemas.microsoft.com/office/drawing/2014/main" id="{A3CB7779-72E2-4E92-AE18-6BBC335DD8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34" name="Freeform: Shape 1033">
              <a:extLst>
                <a:ext uri="{FF2B5EF4-FFF2-40B4-BE49-F238E27FC236}">
                  <a16:creationId xmlns:a16="http://schemas.microsoft.com/office/drawing/2014/main" id="{175B9DA5-08BD-40EA-B06C-3D3CCD06A8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EE62D72-11EF-40E9-BF23-0FCAEACDD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6" name="Freeform: Shape 1035">
              <a:extLst>
                <a:ext uri="{FF2B5EF4-FFF2-40B4-BE49-F238E27FC236}">
                  <a16:creationId xmlns:a16="http://schemas.microsoft.com/office/drawing/2014/main" id="{676336F2-6633-4E26-8760-05F94D87D5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39F3102E-7749-422F-8F51-A148252B8E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8" name="Freeform: Shape 1037">
              <a:extLst>
                <a:ext uri="{FF2B5EF4-FFF2-40B4-BE49-F238E27FC236}">
                  <a16:creationId xmlns:a16="http://schemas.microsoft.com/office/drawing/2014/main" id="{871191CD-1211-4C40-9D45-449D9BE65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1026" name="Picture 2" descr="Infographic depicting overdose deaths increased more for certain groups than others from 2019 to 2020.">
            <a:extLst>
              <a:ext uri="{FF2B5EF4-FFF2-40B4-BE49-F238E27FC236}">
                <a16:creationId xmlns:a16="http://schemas.microsoft.com/office/drawing/2014/main" id="{D552BF29-3130-805A-14F4-32387A22B92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
          <a:stretch/>
        </p:blipFill>
        <p:spPr bwMode="auto">
          <a:xfrm>
            <a:off x="1367398" y="312340"/>
            <a:ext cx="9989669" cy="5586412"/>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F560CE-9901-DA3C-FB4F-436D69B82838}"/>
              </a:ext>
            </a:extLst>
          </p:cNvPr>
          <p:cNvSpPr txBox="1"/>
          <p:nvPr/>
        </p:nvSpPr>
        <p:spPr>
          <a:xfrm>
            <a:off x="1361460" y="6360994"/>
            <a:ext cx="3667070" cy="369332"/>
          </a:xfrm>
          <a:prstGeom prst="rect">
            <a:avLst/>
          </a:prstGeom>
          <a:noFill/>
        </p:spPr>
        <p:txBody>
          <a:bodyPr wrap="square" rtlCol="0">
            <a:spAutoFit/>
          </a:bodyPr>
          <a:lstStyle/>
          <a:p>
            <a:r>
              <a:rPr lang="en-US" dirty="0">
                <a:latin typeface="Goudy Old Style" panose="02020502050305020303" pitchFamily="18" charset="77"/>
              </a:rPr>
              <a:t>CDC, 2022</a:t>
            </a:r>
          </a:p>
        </p:txBody>
      </p:sp>
    </p:spTree>
    <p:extLst>
      <p:ext uri="{BB962C8B-B14F-4D97-AF65-F5344CB8AC3E}">
        <p14:creationId xmlns:p14="http://schemas.microsoft.com/office/powerpoint/2010/main" val="279014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9875108" cy="4648200"/>
          </a:xfrm>
        </p:spPr>
        <p:txBody>
          <a:bodyPr>
            <a:normAutofit/>
          </a:bodyPr>
          <a:lstStyle/>
          <a:p>
            <a:pPr>
              <a:buFont typeface="Wingdings" panose="05000000000000000000" pitchFamily="2" charset="2"/>
              <a:buChar char="§"/>
            </a:pPr>
            <a:r>
              <a:rPr lang="en-US" dirty="0">
                <a:latin typeface="Goudy Old Style" panose="02020502050305020303" pitchFamily="18" charset="0"/>
              </a:rPr>
              <a:t>Substance abuse and substance dependence are terminology of the DSM-IV and are no longer used</a:t>
            </a:r>
          </a:p>
          <a:p>
            <a:pPr>
              <a:buFont typeface="Wingdings" panose="05000000000000000000" pitchFamily="2" charset="2"/>
              <a:buChar char="§"/>
            </a:pPr>
            <a:r>
              <a:rPr lang="en-US" dirty="0">
                <a:latin typeface="Goudy Old Style" panose="02020502050305020303" pitchFamily="18" charset="0"/>
              </a:rPr>
              <a:t>Substance use disorder is the currently used terminology in DSM-5</a:t>
            </a:r>
          </a:p>
          <a:p>
            <a:pPr>
              <a:buFont typeface="Wingdings" panose="05000000000000000000" pitchFamily="2" charset="2"/>
              <a:buChar char="§"/>
            </a:pPr>
            <a:r>
              <a:rPr lang="en-US" dirty="0">
                <a:latin typeface="Goudy Old Style" panose="02020502050305020303" pitchFamily="18" charset="0"/>
              </a:rPr>
              <a:t>Physical dependence (not to be confused with substance dependence) is a physiologic phenomenon caused by chronic use of a drug in which withdrawal develops upon cessation or dose reduction </a:t>
            </a:r>
          </a:p>
          <a:p>
            <a:pPr>
              <a:buFont typeface="Wingdings" panose="05000000000000000000" pitchFamily="2" charset="2"/>
              <a:buChar char="§"/>
            </a:pPr>
            <a:r>
              <a:rPr lang="en-US" dirty="0">
                <a:latin typeface="Goudy Old Style" panose="02020502050305020303" pitchFamily="18" charset="0"/>
              </a:rPr>
              <a:t>Substance use disorder is characterized primarily by loss of control, continued use despite consequences, and craving</a:t>
            </a:r>
          </a:p>
        </p:txBody>
      </p:sp>
      <p:sp>
        <p:nvSpPr>
          <p:cNvPr id="2" name="Title 1"/>
          <p:cNvSpPr>
            <a:spLocks noGrp="1"/>
          </p:cNvSpPr>
          <p:nvPr>
            <p:ph type="title"/>
          </p:nvPr>
        </p:nvSpPr>
        <p:spPr/>
        <p:txBody>
          <a:bodyPr/>
          <a:lstStyle/>
          <a:p>
            <a:r>
              <a:rPr lang="en-US" dirty="0">
                <a:latin typeface="Goudy Old Style" panose="02020502050305020303" pitchFamily="18" charset="0"/>
              </a:rPr>
              <a:t>Definitions</a:t>
            </a:r>
          </a:p>
        </p:txBody>
      </p:sp>
    </p:spTree>
    <p:extLst>
      <p:ext uri="{BB962C8B-B14F-4D97-AF65-F5344CB8AC3E}">
        <p14:creationId xmlns:p14="http://schemas.microsoft.com/office/powerpoint/2010/main" val="1180943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152400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sym typeface="Wingdings" charset="2"/>
            </a:endParaRPr>
          </a:p>
        </p:txBody>
      </p:sp>
      <p:sp>
        <p:nvSpPr>
          <p:cNvPr id="14339" name="Date Placeholder 3">
            <a:extLst>
              <a:ext uri="{FF2B5EF4-FFF2-40B4-BE49-F238E27FC236}">
                <a16:creationId xmlns:a16="http://schemas.microsoft.com/office/drawing/2014/main" id="{B11A71C8-2DCC-A743-A6A9-2A1D556172F3}"/>
              </a:ext>
            </a:extLst>
          </p:cNvPr>
          <p:cNvSpPr>
            <a:spLocks noGrp="1" noChangeArrowheads="1"/>
          </p:cNvSpPr>
          <p:nvPr>
            <p:ph type="dt" sz="quarter" idx="11"/>
            <p:custDataLst>
              <p:tags r:id="rId2"/>
            </p:custDataLst>
          </p:nvPr>
        </p:nvSpPr>
        <p:spPr bwMode="auto">
          <a:xfrm>
            <a:off x="152400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254000" tIns="63500" rIns="127000" bIns="63500" rtlCol="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solidFill>
                  <a:srgbClr val="999999"/>
                </a:solidFill>
                <a:latin typeface="Helvetica" pitchFamily="2" charset="0"/>
              </a:rPr>
              <a:t>Date of download:  4/26/2022</a:t>
            </a:r>
          </a:p>
        </p:txBody>
      </p:sp>
      <p:sp>
        <p:nvSpPr>
          <p:cNvPr id="14340" name="Footer Placeholder 4">
            <a:extLst>
              <a:ext uri="{FF2B5EF4-FFF2-40B4-BE49-F238E27FC236}">
                <a16:creationId xmlns:a16="http://schemas.microsoft.com/office/drawing/2014/main" id="{32FC18ED-54B5-C846-B29D-C19C33787818}"/>
              </a:ext>
            </a:extLst>
          </p:cNvPr>
          <p:cNvSpPr>
            <a:spLocks noGrp="1" noChangeArrowheads="1"/>
          </p:cNvSpPr>
          <p:nvPr>
            <p:ph type="ftr" sz="quarter" idx="12"/>
            <p:custDataLst>
              <p:tags r:id="rId3"/>
            </p:custDataLst>
          </p:nvPr>
        </p:nvSpPr>
        <p:spPr bwMode="auto">
          <a:xfrm>
            <a:off x="4495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itchFamily="2" charset="0"/>
              </a:rPr>
              <a:t>Copyright 2019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152400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Buprenorphine Treatment Divide by Race/Ethnicity and Payment</a:t>
            </a:r>
          </a:p>
        </p:txBody>
      </p:sp>
      <p:cxnSp>
        <p:nvCxnSpPr>
          <p:cNvPr id="14342" name="Straight Connector 8">
            <a:extLst>
              <a:ext uri="{FF2B5EF4-FFF2-40B4-BE49-F238E27FC236}">
                <a16:creationId xmlns:a16="http://schemas.microsoft.com/office/drawing/2014/main" id="{230662BD-8A71-A042-9590-0DA8EFF1038B}"/>
              </a:ext>
            </a:extLst>
          </p:cNvPr>
          <p:cNvCxnSpPr>
            <a:cxnSpLocks noChangeShapeType="1"/>
          </p:cNvCxnSpPr>
          <p:nvPr>
            <p:custDataLst>
              <p:tags r:id="rId5"/>
            </p:custDataLst>
          </p:nvPr>
        </p:nvCxnSpPr>
        <p:spPr bwMode="auto">
          <a:xfrm flipV="1">
            <a:off x="1524000" y="62150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152400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Psychiatry. 2019;76(9):979-981. doi:10.1001/jamapsychiatry.2019.0876</a:t>
            </a: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7"/>
            </p:custDataLst>
          </p:nvPr>
        </p:nvSpPr>
        <p:spPr bwMode="auto">
          <a:xfrm>
            <a:off x="152400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a:latin typeface="Helvetica" pitchFamily="2" charset="0"/>
              </a:rPr>
              <a:t>Buprenorphine Visits by Race/Ethnicity and Payment Type, 2004-2015 Buprenorphine visits (n = 1369) and 95% CIs per 10 000 visits (shaded areas), grouped by year and stratified by race/ethnicity and payment type. Estimates account for complex survey design elements and are nationally representative.
</a:t>
            </a:r>
          </a:p>
        </p:txBody>
      </p:sp>
      <p:sp>
        <p:nvSpPr>
          <p:cNvPr id="14345" name="TextBox 11">
            <a:extLst>
              <a:ext uri="{FF2B5EF4-FFF2-40B4-BE49-F238E27FC236}">
                <a16:creationId xmlns:a16="http://schemas.microsoft.com/office/drawing/2014/main" id="{CD823F8F-0678-A94B-B3E8-FB1100A64FB8}"/>
              </a:ext>
            </a:extLst>
          </p:cNvPr>
          <p:cNvSpPr>
            <a:spLocks noChangeArrowheads="1"/>
          </p:cNvSpPr>
          <p:nvPr>
            <p:custDataLst>
              <p:tags r:id="rId8"/>
            </p:custDataLst>
          </p:nvPr>
        </p:nvSpPr>
        <p:spPr bwMode="auto">
          <a:xfrm>
            <a:off x="1524001" y="5305426"/>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t>Figure Legend: </a:t>
            </a:r>
            <a:endParaRPr lang="en-US" altLang="en-US" sz="1200" b="1">
              <a:latin typeface="Helvetica" pitchFamily="2" charset="0"/>
            </a:endParaRPr>
          </a:p>
        </p:txBody>
      </p:sp>
      <p:cxnSp>
        <p:nvCxnSpPr>
          <p:cNvPr id="14346" name="Straight Connector 5">
            <a:extLst>
              <a:ext uri="{FF2B5EF4-FFF2-40B4-BE49-F238E27FC236}">
                <a16:creationId xmlns:a16="http://schemas.microsoft.com/office/drawing/2014/main" id="{C15AE5FF-7FF7-7448-8591-488856917A2D}"/>
              </a:ext>
            </a:extLst>
          </p:cNvPr>
          <p:cNvCxnSpPr>
            <a:cxnSpLocks noChangeShapeType="1"/>
          </p:cNvCxnSpPr>
          <p:nvPr>
            <p:custDataLst>
              <p:tags r:id="rId9"/>
            </p:custDataLst>
          </p:nvPr>
        </p:nvCxnSpPr>
        <p:spPr bwMode="auto">
          <a:xfrm>
            <a:off x="152400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a:extLst>
              <a:ext uri="{FF2B5EF4-FFF2-40B4-BE49-F238E27FC236}">
                <a16:creationId xmlns:a16="http://schemas.microsoft.com/office/drawing/2014/main" id="{7182867F-5313-F14C-B74E-6DE6E94F0D0D}"/>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1778000" y="101600"/>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8" name="New picture">
            <a:extLst>
              <a:ext uri="{FF2B5EF4-FFF2-40B4-BE49-F238E27FC236}">
                <a16:creationId xmlns:a16="http://schemas.microsoft.com/office/drawing/2014/main" id="{8632F542-C151-524E-A536-DA2158FB8250}"/>
              </a:ext>
            </a:extLst>
          </p:cNvPr>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2193900" y="1711300"/>
            <a:ext cx="7804200" cy="35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cxnSp>
        <p:nvCxnSpPr>
          <p:cNvPr id="4" name="Straight Arrow Connector 3">
            <a:extLst>
              <a:ext uri="{FF2B5EF4-FFF2-40B4-BE49-F238E27FC236}">
                <a16:creationId xmlns:a16="http://schemas.microsoft.com/office/drawing/2014/main" id="{E2BDB423-84E4-F773-812E-994069B1A4F4}"/>
              </a:ext>
            </a:extLst>
          </p:cNvPr>
          <p:cNvCxnSpPr/>
          <p:nvPr/>
        </p:nvCxnSpPr>
        <p:spPr>
          <a:xfrm>
            <a:off x="5560541" y="3429000"/>
            <a:ext cx="0" cy="103178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CBBB-949B-9200-EE5D-A795A2A40E39}"/>
              </a:ext>
            </a:extLst>
          </p:cNvPr>
          <p:cNvSpPr>
            <a:spLocks noGrp="1"/>
          </p:cNvSpPr>
          <p:nvPr>
            <p:ph type="title"/>
          </p:nvPr>
        </p:nvSpPr>
        <p:spPr/>
        <p:txBody>
          <a:bodyPr/>
          <a:lstStyle/>
          <a:p>
            <a:r>
              <a:rPr lang="en-US" dirty="0">
                <a:latin typeface="Goudy Old Style" panose="02020502050305020303" pitchFamily="18" charset="77"/>
              </a:rPr>
              <a:t>Multilevel interventions for SUD</a:t>
            </a:r>
          </a:p>
        </p:txBody>
      </p:sp>
      <p:sp>
        <p:nvSpPr>
          <p:cNvPr id="3" name="Content Placeholder 2">
            <a:extLst>
              <a:ext uri="{FF2B5EF4-FFF2-40B4-BE49-F238E27FC236}">
                <a16:creationId xmlns:a16="http://schemas.microsoft.com/office/drawing/2014/main" id="{40383B63-A338-6F9F-7189-40790D14E5B5}"/>
              </a:ext>
            </a:extLst>
          </p:cNvPr>
          <p:cNvSpPr>
            <a:spLocks noGrp="1"/>
          </p:cNvSpPr>
          <p:nvPr>
            <p:ph idx="1"/>
          </p:nvPr>
        </p:nvSpPr>
        <p:spPr/>
        <p:txBody>
          <a:bodyPr/>
          <a:lstStyle/>
          <a:p>
            <a:r>
              <a:rPr lang="en-US" dirty="0">
                <a:latin typeface="Goudy Old Style" panose="02020502050305020303" pitchFamily="18" charset="77"/>
              </a:rPr>
              <a:t>Multilevel interventions simultaneously address more than one aspect of the socioecological framework.</a:t>
            </a:r>
          </a:p>
          <a:p>
            <a:r>
              <a:rPr lang="en-US" dirty="0">
                <a:latin typeface="Goudy Old Style" panose="02020502050305020303" pitchFamily="18" charset="77"/>
              </a:rPr>
              <a:t>Single level interventions are limited in scope and approach.</a:t>
            </a:r>
          </a:p>
          <a:p>
            <a:r>
              <a:rPr lang="en-US" dirty="0">
                <a:latin typeface="Goudy Old Style" panose="02020502050305020303" pitchFamily="18" charset="77"/>
              </a:rPr>
              <a:t>Levels of socioecological framework include </a:t>
            </a:r>
          </a:p>
          <a:p>
            <a:pPr lvl="1"/>
            <a:r>
              <a:rPr lang="en-US" dirty="0">
                <a:latin typeface="Goudy Old Style" panose="02020502050305020303" pitchFamily="18" charset="77"/>
              </a:rPr>
              <a:t>Micro: intrapersonal and interpersonal</a:t>
            </a:r>
          </a:p>
          <a:p>
            <a:pPr lvl="1"/>
            <a:r>
              <a:rPr lang="en-US" dirty="0">
                <a:latin typeface="Goudy Old Style" panose="02020502050305020303" pitchFamily="18" charset="77"/>
              </a:rPr>
              <a:t>Organizational</a:t>
            </a:r>
          </a:p>
          <a:p>
            <a:pPr lvl="1"/>
            <a:r>
              <a:rPr lang="en-US" dirty="0">
                <a:latin typeface="Goudy Old Style" panose="02020502050305020303" pitchFamily="18" charset="77"/>
              </a:rPr>
              <a:t>Community and </a:t>
            </a:r>
          </a:p>
          <a:p>
            <a:pPr lvl="1"/>
            <a:r>
              <a:rPr lang="en-US" dirty="0">
                <a:latin typeface="Goudy Old Style" panose="02020502050305020303" pitchFamily="18" charset="77"/>
              </a:rPr>
              <a:t>Policy</a:t>
            </a:r>
          </a:p>
          <a:p>
            <a:r>
              <a:rPr lang="en-US" dirty="0">
                <a:latin typeface="Goudy Old Style" panose="02020502050305020303" pitchFamily="18" charset="77"/>
              </a:rPr>
              <a:t>Micro-, meso-, macro-/</a:t>
            </a:r>
            <a:r>
              <a:rPr lang="en-US" dirty="0" err="1">
                <a:latin typeface="Goudy Old Style" panose="02020502050305020303" pitchFamily="18" charset="77"/>
              </a:rPr>
              <a:t>exo</a:t>
            </a:r>
            <a:r>
              <a:rPr lang="en-US" dirty="0">
                <a:latin typeface="Goudy Old Style" panose="02020502050305020303" pitchFamily="18" charset="77"/>
              </a:rPr>
              <a:t>- and global/macro- systems</a:t>
            </a:r>
          </a:p>
        </p:txBody>
      </p:sp>
    </p:spTree>
    <p:extLst>
      <p:ext uri="{BB962C8B-B14F-4D97-AF65-F5344CB8AC3E}">
        <p14:creationId xmlns:p14="http://schemas.microsoft.com/office/powerpoint/2010/main" val="2572116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9244" y="304800"/>
            <a:ext cx="8230306" cy="1143000"/>
          </a:xfrm>
        </p:spPr>
        <p:txBody>
          <a:bodyPr/>
          <a:lstStyle/>
          <a:p>
            <a:r>
              <a:rPr lang="en-US" dirty="0">
                <a:latin typeface="Goudy Old Style" panose="02020502050305020303" pitchFamily="18" charset="0"/>
              </a:rPr>
              <a:t>Evidence-Based Therapy </a:t>
            </a:r>
          </a:p>
        </p:txBody>
      </p:sp>
      <p:sp>
        <p:nvSpPr>
          <p:cNvPr id="8" name="Content Placeholder 2"/>
          <p:cNvSpPr>
            <a:spLocks noGrp="1"/>
          </p:cNvSpPr>
          <p:nvPr>
            <p:ph idx="1"/>
          </p:nvPr>
        </p:nvSpPr>
        <p:spPr>
          <a:xfrm>
            <a:off x="1359244" y="1828800"/>
            <a:ext cx="9477632" cy="3581400"/>
          </a:xfrm>
        </p:spPr>
        <p:txBody>
          <a:bodyPr>
            <a:normAutofit/>
          </a:bodyPr>
          <a:lstStyle/>
          <a:p>
            <a:pPr>
              <a:buFont typeface="Wingdings" charset="2"/>
              <a:buChar char="§"/>
            </a:pPr>
            <a:r>
              <a:rPr lang="en-US" dirty="0">
                <a:latin typeface="Goudy Old Style" panose="02020502050305020303" pitchFamily="18" charset="0"/>
              </a:rPr>
              <a:t>Evidence-based therapy should be used in conjunction with medications when possible.  </a:t>
            </a:r>
          </a:p>
          <a:p>
            <a:pPr marL="0" indent="0">
              <a:buNone/>
            </a:pPr>
            <a:endParaRPr lang="en-US" dirty="0">
              <a:latin typeface="Goudy Old Style" panose="02020502050305020303" pitchFamily="18" charset="0"/>
            </a:endParaRPr>
          </a:p>
          <a:p>
            <a:pPr>
              <a:buFont typeface="Wingdings" charset="2"/>
              <a:buChar char="§"/>
            </a:pPr>
            <a:r>
              <a:rPr lang="en-US" dirty="0">
                <a:latin typeface="Goudy Old Style" panose="02020502050305020303" pitchFamily="18" charset="0"/>
              </a:rPr>
              <a:t>For substances without an approved medication, evidence-based therapy can be one of the primary means of sobriety. </a:t>
            </a:r>
          </a:p>
          <a:p>
            <a:pPr marL="0" indent="0">
              <a:buNone/>
            </a:pPr>
            <a:r>
              <a:rPr lang="en-US" dirty="0">
                <a:latin typeface="Goudy Old Style" panose="02020502050305020303" pitchFamily="18" charset="0"/>
              </a:rPr>
              <a:t> </a:t>
            </a:r>
          </a:p>
          <a:p>
            <a:pPr>
              <a:buFont typeface="Wingdings" charset="2"/>
              <a:buChar char="§"/>
            </a:pPr>
            <a:r>
              <a:rPr lang="en-US" dirty="0">
                <a:latin typeface="Goudy Old Style" panose="02020502050305020303" pitchFamily="18" charset="0"/>
              </a:rPr>
              <a:t>Evidence-based therapies include CBT</a:t>
            </a:r>
            <a:r>
              <a:rPr lang="en-US" baseline="30000" dirty="0">
                <a:latin typeface="Goudy Old Style" panose="02020502050305020303" pitchFamily="18" charset="0"/>
              </a:rPr>
              <a:t>1</a:t>
            </a:r>
            <a:r>
              <a:rPr lang="en-US" dirty="0">
                <a:latin typeface="Goudy Old Style" panose="02020502050305020303" pitchFamily="18" charset="0"/>
              </a:rPr>
              <a:t>, CRAFT</a:t>
            </a:r>
            <a:r>
              <a:rPr lang="en-US" baseline="30000" dirty="0">
                <a:latin typeface="Goudy Old Style" panose="02020502050305020303" pitchFamily="18" charset="0"/>
              </a:rPr>
              <a:t>2</a:t>
            </a:r>
            <a:r>
              <a:rPr lang="en-US" dirty="0">
                <a:latin typeface="Goudy Old Style" panose="02020502050305020303" pitchFamily="18" charset="0"/>
              </a:rPr>
              <a:t> and CM</a:t>
            </a:r>
            <a:r>
              <a:rPr lang="en-US" baseline="30000" dirty="0">
                <a:latin typeface="Goudy Old Style" panose="02020502050305020303" pitchFamily="18" charset="0"/>
              </a:rPr>
              <a:t>3</a:t>
            </a:r>
          </a:p>
        </p:txBody>
      </p:sp>
    </p:spTree>
    <p:extLst>
      <p:ext uri="{BB962C8B-B14F-4D97-AF65-F5344CB8AC3E}">
        <p14:creationId xmlns:p14="http://schemas.microsoft.com/office/powerpoint/2010/main" val="3146335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26757" y="381001"/>
            <a:ext cx="8230306" cy="1143000"/>
          </a:xfrm>
        </p:spPr>
        <p:txBody>
          <a:bodyPr/>
          <a:lstStyle/>
          <a:p>
            <a:r>
              <a:rPr lang="en-US" dirty="0">
                <a:latin typeface="Goudy Old Style" panose="02020502050305020303" pitchFamily="18" charset="0"/>
              </a:rPr>
              <a:t>Cognitive Behavioral Therapy</a:t>
            </a:r>
          </a:p>
        </p:txBody>
      </p:sp>
      <p:sp>
        <p:nvSpPr>
          <p:cNvPr id="8" name="Content Placeholder 2"/>
          <p:cNvSpPr>
            <a:spLocks noGrp="1"/>
          </p:cNvSpPr>
          <p:nvPr>
            <p:ph idx="1"/>
          </p:nvPr>
        </p:nvSpPr>
        <p:spPr>
          <a:xfrm>
            <a:off x="926757" y="1600200"/>
            <a:ext cx="6769443" cy="4648200"/>
          </a:xfrm>
        </p:spPr>
        <p:txBody>
          <a:bodyPr>
            <a:normAutofit/>
          </a:bodyPr>
          <a:lstStyle/>
          <a:p>
            <a:r>
              <a:rPr lang="en-US" sz="2000" dirty="0">
                <a:latin typeface="Goudy Old Style" panose="02020502050305020303" pitchFamily="18" charset="0"/>
              </a:rPr>
              <a:t>In maladaptive behavioral patterns, learning </a:t>
            </a:r>
          </a:p>
          <a:p>
            <a:pPr marL="0" indent="0">
              <a:buNone/>
            </a:pPr>
            <a:r>
              <a:rPr lang="en-US" sz="2000" dirty="0">
                <a:latin typeface="Goudy Old Style" panose="02020502050305020303" pitchFamily="18" charset="0"/>
              </a:rPr>
              <a:t>     plays a critical role</a:t>
            </a:r>
          </a:p>
          <a:p>
            <a:pPr marL="0" indent="0">
              <a:buNone/>
            </a:pPr>
            <a:endParaRPr lang="en-US" sz="2000" dirty="0">
              <a:latin typeface="Goudy Old Style" panose="02020502050305020303" pitchFamily="18" charset="0"/>
            </a:endParaRPr>
          </a:p>
          <a:p>
            <a:r>
              <a:rPr lang="en-US" sz="2000" dirty="0">
                <a:latin typeface="Goudy Old Style" panose="02020502050305020303" pitchFamily="18" charset="0"/>
              </a:rPr>
              <a:t>Teach patients to identify and correct problematic </a:t>
            </a:r>
          </a:p>
          <a:p>
            <a:pPr marL="0" indent="0">
              <a:buNone/>
            </a:pPr>
            <a:r>
              <a:rPr lang="en-US" sz="2000" dirty="0">
                <a:latin typeface="Goudy Old Style" panose="02020502050305020303" pitchFamily="18" charset="0"/>
              </a:rPr>
              <a:t>    behaviors by applying learned skills</a:t>
            </a:r>
          </a:p>
          <a:p>
            <a:pPr marL="0" indent="0">
              <a:buNone/>
            </a:pPr>
            <a:endParaRPr lang="en-US" sz="2000" dirty="0">
              <a:latin typeface="Goudy Old Style" panose="02020502050305020303" pitchFamily="18" charset="0"/>
            </a:endParaRPr>
          </a:p>
          <a:p>
            <a:r>
              <a:rPr lang="en-US" sz="2000" dirty="0">
                <a:latin typeface="Goudy Old Style" panose="02020502050305020303" pitchFamily="18" charset="0"/>
              </a:rPr>
              <a:t>Anticipating problems and enhancing self control by developing coping strategies</a:t>
            </a:r>
          </a:p>
          <a:p>
            <a:endParaRPr lang="en-US" sz="2000" dirty="0">
              <a:latin typeface="Goudy Old Style" panose="02020502050305020303" pitchFamily="18" charset="0"/>
            </a:endParaRPr>
          </a:p>
          <a:p>
            <a:r>
              <a:rPr lang="en-US" sz="2000" dirty="0">
                <a:latin typeface="Goudy Old Style" panose="02020502050305020303" pitchFamily="18" charset="0"/>
              </a:rPr>
              <a:t>Exploring consequences, self monitoring for cravings early and identifying risky situations</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47000" y="1524001"/>
            <a:ext cx="2921000" cy="1947333"/>
          </a:xfrm>
          <a:prstGeom prst="rect">
            <a:avLst/>
          </a:prstGeom>
          <a:effectLst>
            <a:softEdge rad="127000"/>
          </a:effectLst>
        </p:spPr>
      </p:pic>
    </p:spTree>
    <p:extLst>
      <p:ext uri="{BB962C8B-B14F-4D97-AF65-F5344CB8AC3E}">
        <p14:creationId xmlns:p14="http://schemas.microsoft.com/office/powerpoint/2010/main" val="230131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152400"/>
            <a:ext cx="8230306" cy="1143000"/>
          </a:xfrm>
        </p:spPr>
        <p:txBody>
          <a:bodyPr/>
          <a:lstStyle/>
          <a:p>
            <a:r>
              <a:rPr lang="en-US" dirty="0">
                <a:latin typeface="Goudy Old Style" panose="02020502050305020303" pitchFamily="18" charset="0"/>
              </a:rPr>
              <a:t>CRAFT</a:t>
            </a:r>
          </a:p>
        </p:txBody>
      </p:sp>
      <p:sp>
        <p:nvSpPr>
          <p:cNvPr id="8" name="Content Placeholder 2"/>
          <p:cNvSpPr>
            <a:spLocks noGrp="1"/>
          </p:cNvSpPr>
          <p:nvPr>
            <p:ph idx="1"/>
          </p:nvPr>
        </p:nvSpPr>
        <p:spPr>
          <a:xfrm>
            <a:off x="1219200" y="1812324"/>
            <a:ext cx="5791200" cy="4648200"/>
          </a:xfrm>
        </p:spPr>
        <p:txBody>
          <a:bodyPr>
            <a:noAutofit/>
          </a:bodyPr>
          <a:lstStyle/>
          <a:p>
            <a:pPr>
              <a:buFont typeface="Wingdings" charset="2"/>
              <a:buChar char="§"/>
            </a:pPr>
            <a:r>
              <a:rPr lang="en-US" sz="2400" dirty="0">
                <a:latin typeface="Goudy Old Style" panose="02020502050305020303" pitchFamily="18" charset="0"/>
              </a:rPr>
              <a:t>Community Reinforcement and Family Training</a:t>
            </a:r>
          </a:p>
          <a:p>
            <a:pPr lvl="1"/>
            <a:r>
              <a:rPr lang="en-US" dirty="0">
                <a:latin typeface="Goudy Old Style" panose="02020502050305020303" pitchFamily="18" charset="0"/>
              </a:rPr>
              <a:t>Increase family compliance with an intervention  to increase the rate of treatment for the patient</a:t>
            </a:r>
          </a:p>
          <a:p>
            <a:pPr lvl="1">
              <a:buFont typeface="Arial"/>
              <a:buChar char="•"/>
            </a:pPr>
            <a:r>
              <a:rPr lang="en-US" dirty="0">
                <a:latin typeface="Goudy Old Style" panose="02020502050305020303" pitchFamily="18" charset="0"/>
              </a:rPr>
              <a:t>Motivation building, functional analysis, </a:t>
            </a:r>
          </a:p>
          <a:p>
            <a:pPr marL="425381" lvl="1" indent="0">
              <a:buNone/>
            </a:pPr>
            <a:r>
              <a:rPr lang="en-US" dirty="0">
                <a:latin typeface="Goudy Old Style" panose="02020502050305020303" pitchFamily="18" charset="0"/>
              </a:rPr>
              <a:t>    communication skill training, life enrichment                     </a:t>
            </a:r>
          </a:p>
          <a:p>
            <a:pPr marL="425381" lvl="1" indent="0">
              <a:buNone/>
            </a:pPr>
            <a:r>
              <a:rPr lang="en-US" dirty="0">
                <a:latin typeface="Goudy Old Style" panose="02020502050305020303" pitchFamily="18" charset="0"/>
              </a:rPr>
              <a:t>    and other skills</a:t>
            </a:r>
          </a:p>
          <a:p>
            <a:pPr lvl="1">
              <a:buFont typeface="Arial"/>
              <a:buChar char="•"/>
            </a:pPr>
            <a:r>
              <a:rPr lang="en-US" dirty="0">
                <a:latin typeface="Goudy Old Style" panose="02020502050305020303" pitchFamily="18" charset="0"/>
              </a:rPr>
              <a:t>Targets the family of those with substance use disorders</a:t>
            </a:r>
          </a:p>
          <a:p>
            <a:pPr lvl="1">
              <a:buFont typeface="Arial"/>
              <a:buChar char="•"/>
            </a:pPr>
            <a:r>
              <a:rPr lang="en-US" dirty="0">
                <a:latin typeface="Goudy Old Style" panose="02020502050305020303" pitchFamily="18" charset="0"/>
              </a:rPr>
              <a:t>Has been shown to improve engagement in treatment</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2" y="1447800"/>
            <a:ext cx="3124199" cy="2438400"/>
          </a:xfrm>
          <a:prstGeom prst="rect">
            <a:avLst/>
          </a:prstGeom>
          <a:effectLst>
            <a:softEdge rad="63500"/>
          </a:effectLst>
        </p:spPr>
      </p:pic>
    </p:spTree>
    <p:extLst>
      <p:ext uri="{BB962C8B-B14F-4D97-AF65-F5344CB8AC3E}">
        <p14:creationId xmlns:p14="http://schemas.microsoft.com/office/powerpoint/2010/main" val="4091174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152400"/>
            <a:ext cx="8230306" cy="1143000"/>
          </a:xfrm>
        </p:spPr>
        <p:txBody>
          <a:bodyPr/>
          <a:lstStyle/>
          <a:p>
            <a:r>
              <a:rPr lang="en-US" dirty="0">
                <a:latin typeface="Goudy Old Style" panose="02020502050305020303" pitchFamily="18" charset="0"/>
              </a:rPr>
              <a:t>Contingency Management</a:t>
            </a:r>
          </a:p>
        </p:txBody>
      </p:sp>
      <p:sp>
        <p:nvSpPr>
          <p:cNvPr id="8" name="Content Placeholder 2"/>
          <p:cNvSpPr>
            <a:spLocks noGrp="1"/>
          </p:cNvSpPr>
          <p:nvPr>
            <p:ph idx="1"/>
          </p:nvPr>
        </p:nvSpPr>
        <p:spPr>
          <a:xfrm>
            <a:off x="1223319" y="1600201"/>
            <a:ext cx="9835978" cy="4648200"/>
          </a:xfrm>
        </p:spPr>
        <p:txBody>
          <a:bodyPr>
            <a:normAutofit/>
          </a:bodyPr>
          <a:lstStyle/>
          <a:p>
            <a:pPr>
              <a:buFont typeface="Wingdings" charset="2"/>
              <a:buChar char="§"/>
            </a:pPr>
            <a:r>
              <a:rPr lang="en-US" sz="2000" dirty="0">
                <a:latin typeface="Goudy Old Style" panose="02020502050305020303" pitchFamily="18" charset="0"/>
              </a:rPr>
              <a:t>Highly effective in increasing treatment retention and promoting abstinence</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Provides tangible rewards to reinforce positive behaviors, such as abstinence</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Voucher based reinforcement involves vouchers that are exchanged for goods and services</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Vouchers increase in value with more negative urine drug screens</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Prize incentives provide chances to win cash prizes</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Each negative urine is a chance to win</a:t>
            </a:r>
          </a:p>
        </p:txBody>
      </p:sp>
    </p:spTree>
    <p:extLst>
      <p:ext uri="{BB962C8B-B14F-4D97-AF65-F5344CB8AC3E}">
        <p14:creationId xmlns:p14="http://schemas.microsoft.com/office/powerpoint/2010/main" val="3544717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73892" y="251254"/>
            <a:ext cx="8230306" cy="1143000"/>
          </a:xfrm>
        </p:spPr>
        <p:txBody>
          <a:bodyPr/>
          <a:lstStyle/>
          <a:p>
            <a:r>
              <a:rPr lang="en-US" dirty="0">
                <a:latin typeface="Goudy Old Style" panose="02020502050305020303" pitchFamily="18" charset="0"/>
              </a:rPr>
              <a:t>Psychosocial Recovery Supports</a:t>
            </a:r>
          </a:p>
        </p:txBody>
      </p:sp>
      <p:sp>
        <p:nvSpPr>
          <p:cNvPr id="7" name="Content Placeholder 2"/>
          <p:cNvSpPr>
            <a:spLocks noGrp="1"/>
          </p:cNvSpPr>
          <p:nvPr>
            <p:ph idx="1"/>
          </p:nvPr>
        </p:nvSpPr>
        <p:spPr>
          <a:xfrm>
            <a:off x="1173892" y="1600201"/>
            <a:ext cx="8960708" cy="4648200"/>
          </a:xfrm>
        </p:spPr>
        <p:txBody>
          <a:bodyPr>
            <a:normAutofit/>
          </a:bodyPr>
          <a:lstStyle/>
          <a:p>
            <a:pPr lvl="0">
              <a:buFont typeface="Wingdings" charset="2"/>
              <a:buChar char="§"/>
            </a:pPr>
            <a:r>
              <a:rPr lang="en-US" dirty="0">
                <a:latin typeface="Goudy Old Style" panose="02020502050305020303" pitchFamily="18" charset="0"/>
              </a:rPr>
              <a:t>Psychosocial recovery supports, while not evidence-based therapies, are potentially very important and very helpful. </a:t>
            </a:r>
          </a:p>
          <a:p>
            <a:pPr marL="0" indent="0">
              <a:buNone/>
            </a:pPr>
            <a:endParaRPr lang="en-US" dirty="0">
              <a:latin typeface="Goudy Old Style" panose="02020502050305020303" pitchFamily="18" charset="0"/>
            </a:endParaRPr>
          </a:p>
          <a:p>
            <a:pPr lvl="0">
              <a:buFont typeface="Wingdings" charset="2"/>
              <a:buChar char="§"/>
            </a:pPr>
            <a:r>
              <a:rPr lang="en-US" dirty="0">
                <a:latin typeface="Goudy Old Style" panose="02020502050305020303" pitchFamily="18" charset="0"/>
              </a:rPr>
              <a:t>When medications and other evidence-based therapies are not available, psychosocial supports may be all that is available </a:t>
            </a:r>
          </a:p>
          <a:p>
            <a:pPr marL="0" indent="0">
              <a:buNone/>
            </a:pPr>
            <a:endParaRPr lang="en-US" dirty="0">
              <a:latin typeface="Goudy Old Style" panose="02020502050305020303" pitchFamily="18" charset="0"/>
            </a:endParaRPr>
          </a:p>
          <a:p>
            <a:pPr lvl="0">
              <a:buFont typeface="Wingdings" charset="2"/>
              <a:buChar char="§"/>
            </a:pPr>
            <a:r>
              <a:rPr lang="en-US" dirty="0">
                <a:latin typeface="Goudy Old Style" panose="02020502050305020303" pitchFamily="18" charset="0"/>
              </a:rPr>
              <a:t>The primary psychosocial supports include Alcoholics Anonymous, SMART Recovery and supportive psychotherapy</a:t>
            </a:r>
          </a:p>
        </p:txBody>
      </p:sp>
    </p:spTree>
    <p:extLst>
      <p:ext uri="{BB962C8B-B14F-4D97-AF65-F5344CB8AC3E}">
        <p14:creationId xmlns:p14="http://schemas.microsoft.com/office/powerpoint/2010/main" val="640652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152400"/>
            <a:ext cx="8230306" cy="1143000"/>
          </a:xfrm>
        </p:spPr>
        <p:txBody>
          <a:bodyPr/>
          <a:lstStyle/>
          <a:p>
            <a:r>
              <a:rPr lang="en-US" dirty="0">
                <a:latin typeface="Goudy Old Style" panose="02020502050305020303" pitchFamily="18" charset="0"/>
              </a:rPr>
              <a:t>Alcoholics Anonymous</a:t>
            </a:r>
          </a:p>
        </p:txBody>
      </p:sp>
      <p:sp>
        <p:nvSpPr>
          <p:cNvPr id="8" name="Content Placeholder 2"/>
          <p:cNvSpPr>
            <a:spLocks noGrp="1"/>
          </p:cNvSpPr>
          <p:nvPr>
            <p:ph idx="1"/>
          </p:nvPr>
        </p:nvSpPr>
        <p:spPr>
          <a:xfrm>
            <a:off x="1866900" y="1668951"/>
            <a:ext cx="8648700" cy="4495459"/>
          </a:xfrm>
        </p:spPr>
        <p:txBody>
          <a:bodyPr>
            <a:normAutofit fontScale="70000" lnSpcReduction="20000"/>
          </a:bodyPr>
          <a:lstStyle/>
          <a:p>
            <a:pPr>
              <a:buFont typeface="Wingdings" charset="2"/>
              <a:buChar char="§"/>
            </a:pPr>
            <a:r>
              <a:rPr lang="en-US" dirty="0">
                <a:latin typeface="Goudy Old Style" panose="02020502050305020303" pitchFamily="18" charset="0"/>
              </a:rPr>
              <a:t>Founded in 1935</a:t>
            </a:r>
          </a:p>
          <a:p>
            <a:pPr marL="0" indent="0">
              <a:buNone/>
            </a:pPr>
            <a:endParaRPr lang="en-US" dirty="0">
              <a:latin typeface="Goudy Old Style" panose="02020502050305020303" pitchFamily="18" charset="0"/>
            </a:endParaRPr>
          </a:p>
          <a:p>
            <a:pPr>
              <a:buFont typeface="Wingdings" charset="2"/>
              <a:buChar char="§"/>
            </a:pPr>
            <a:r>
              <a:rPr lang="en-US" dirty="0">
                <a:latin typeface="Goudy Old Style" panose="02020502050305020303" pitchFamily="18" charset="0"/>
              </a:rPr>
              <a:t>“Primary purpose is to stay sober and help other alcoholics achieve sobriety”</a:t>
            </a:r>
          </a:p>
          <a:p>
            <a:pPr marL="0" indent="0">
              <a:buNone/>
            </a:pPr>
            <a:endParaRPr lang="en-US" dirty="0">
              <a:latin typeface="Goudy Old Style" panose="02020502050305020303" pitchFamily="18" charset="0"/>
            </a:endParaRPr>
          </a:p>
          <a:p>
            <a:pPr>
              <a:buFont typeface="Wingdings" charset="2"/>
              <a:buChar char="§"/>
            </a:pPr>
            <a:r>
              <a:rPr lang="en-US" dirty="0">
                <a:latin typeface="Goudy Old Style" panose="02020502050305020303" pitchFamily="18" charset="0"/>
              </a:rPr>
              <a:t>“The only requirement for AA membership is a desire to stop </a:t>
            </a:r>
          </a:p>
          <a:p>
            <a:pPr marL="0" indent="0">
              <a:buNone/>
            </a:pPr>
            <a:r>
              <a:rPr lang="en-US" dirty="0">
                <a:latin typeface="Goudy Old Style" panose="02020502050305020303" pitchFamily="18" charset="0"/>
              </a:rPr>
              <a:t>    drinking”</a:t>
            </a:r>
          </a:p>
          <a:p>
            <a:pPr marL="0" indent="0">
              <a:buNone/>
            </a:pPr>
            <a:endParaRPr lang="en-US" dirty="0">
              <a:latin typeface="Goudy Old Style" panose="02020502050305020303" pitchFamily="18" charset="0"/>
            </a:endParaRPr>
          </a:p>
          <a:p>
            <a:pPr>
              <a:buFont typeface="Wingdings" charset="2"/>
              <a:buChar char="§"/>
            </a:pPr>
            <a:r>
              <a:rPr lang="en-US" dirty="0">
                <a:latin typeface="Goudy Old Style" panose="02020502050305020303" pitchFamily="18" charset="0"/>
              </a:rPr>
              <a:t>No cost, no side effects, readily available and may greatly benefit the patient</a:t>
            </a:r>
          </a:p>
          <a:p>
            <a:pPr marL="0" indent="0">
              <a:buNone/>
            </a:pPr>
            <a:endParaRPr lang="en-US" dirty="0">
              <a:latin typeface="Goudy Old Style" panose="02020502050305020303" pitchFamily="18" charset="0"/>
            </a:endParaRPr>
          </a:p>
          <a:p>
            <a:pPr>
              <a:buFont typeface="Wingdings" charset="2"/>
              <a:buChar char="§"/>
            </a:pPr>
            <a:r>
              <a:rPr lang="en-US" dirty="0">
                <a:latin typeface="Goudy Old Style" panose="02020502050305020303" pitchFamily="18" charset="0"/>
              </a:rPr>
              <a:t>Nearly all patients with a substance use disorder will be familiar with AA, their providers should be too</a:t>
            </a:r>
          </a:p>
          <a:p>
            <a:pPr marL="0" indent="0">
              <a:buNone/>
            </a:pPr>
            <a:endParaRPr lang="en-US" dirty="0">
              <a:latin typeface="Goudy Old Style" panose="02020502050305020303" pitchFamily="18" charset="0"/>
            </a:endParaRPr>
          </a:p>
          <a:p>
            <a:pPr>
              <a:buFont typeface="Wingdings" charset="2"/>
              <a:buChar char="§"/>
            </a:pPr>
            <a:r>
              <a:rPr lang="en-US" dirty="0">
                <a:latin typeface="Goudy Old Style" panose="02020502050305020303" pitchFamily="18" charset="0"/>
              </a:rPr>
              <a:t>AA is the primary psychosocial support available</a:t>
            </a:r>
          </a:p>
        </p:txBody>
      </p:sp>
      <p:sp>
        <p:nvSpPr>
          <p:cNvPr id="9" name="TextBox 8"/>
          <p:cNvSpPr txBox="1"/>
          <p:nvPr/>
        </p:nvSpPr>
        <p:spPr>
          <a:xfrm>
            <a:off x="1539765" y="6406093"/>
            <a:ext cx="6936969" cy="261610"/>
          </a:xfrm>
          <a:prstGeom prst="rect">
            <a:avLst/>
          </a:prstGeom>
          <a:noFill/>
        </p:spPr>
        <p:txBody>
          <a:bodyPr wrap="square" rtlCol="0">
            <a:spAutoFit/>
          </a:bodyPr>
          <a:lstStyle/>
          <a:p>
            <a:r>
              <a:rPr lang="en-US" sz="1100" dirty="0" err="1"/>
              <a:t>Tonigan</a:t>
            </a:r>
            <a:r>
              <a:rPr lang="en-US" sz="1100" dirty="0"/>
              <a:t>, S., et al.  Participation and involvement in Alcoholics Anonymous, 2003</a:t>
            </a:r>
          </a:p>
        </p:txBody>
      </p:sp>
    </p:spTree>
    <p:extLst>
      <p:ext uri="{BB962C8B-B14F-4D97-AF65-F5344CB8AC3E}">
        <p14:creationId xmlns:p14="http://schemas.microsoft.com/office/powerpoint/2010/main" val="1740318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1200" y="152400"/>
            <a:ext cx="8230306" cy="1143000"/>
          </a:xfrm>
        </p:spPr>
        <p:txBody>
          <a:bodyPr/>
          <a:lstStyle/>
          <a:p>
            <a:r>
              <a:rPr lang="en-US" dirty="0">
                <a:latin typeface="Goudy Old Style" panose="02020502050305020303" pitchFamily="18" charset="0"/>
              </a:rPr>
              <a:t>Alcoholics Anonymous</a:t>
            </a:r>
          </a:p>
        </p:txBody>
      </p:sp>
      <p:sp>
        <p:nvSpPr>
          <p:cNvPr id="7" name="Content Placeholder 2"/>
          <p:cNvSpPr>
            <a:spLocks noGrp="1"/>
          </p:cNvSpPr>
          <p:nvPr>
            <p:ph idx="1"/>
          </p:nvPr>
        </p:nvSpPr>
        <p:spPr>
          <a:xfrm>
            <a:off x="844379" y="1964726"/>
            <a:ext cx="7391400" cy="4495459"/>
          </a:xfrm>
        </p:spPr>
        <p:txBody>
          <a:bodyPr>
            <a:normAutofit/>
          </a:bodyPr>
          <a:lstStyle/>
          <a:p>
            <a:pPr>
              <a:buFont typeface="Wingdings" charset="2"/>
              <a:buChar char="§"/>
            </a:pPr>
            <a:r>
              <a:rPr lang="en-US" dirty="0">
                <a:latin typeface="Goudy Old Style" panose="02020502050305020303" pitchFamily="18" charset="0"/>
              </a:rPr>
              <a:t>The recovery program</a:t>
            </a:r>
          </a:p>
          <a:p>
            <a:pPr lvl="1">
              <a:buFont typeface="Arial"/>
              <a:buChar char="•"/>
            </a:pPr>
            <a:r>
              <a:rPr lang="en-US" dirty="0">
                <a:latin typeface="Goudy Old Style" panose="02020502050305020303" pitchFamily="18" charset="0"/>
              </a:rPr>
              <a:t>Meetings (90 in 90)</a:t>
            </a:r>
          </a:p>
          <a:p>
            <a:pPr lvl="1">
              <a:buFont typeface="Arial"/>
              <a:buChar char="•"/>
            </a:pPr>
            <a:r>
              <a:rPr lang="en-US" dirty="0">
                <a:latin typeface="Goudy Old Style" panose="02020502050305020303" pitchFamily="18" charset="0"/>
              </a:rPr>
              <a:t>Sponsorship</a:t>
            </a:r>
          </a:p>
          <a:p>
            <a:pPr lvl="1">
              <a:buFont typeface="Arial"/>
              <a:buChar char="•"/>
            </a:pPr>
            <a:r>
              <a:rPr lang="en-US" dirty="0">
                <a:latin typeface="Goudy Old Style" panose="02020502050305020303" pitchFamily="18" charset="0"/>
              </a:rPr>
              <a:t>Step work</a:t>
            </a:r>
          </a:p>
          <a:p>
            <a:pPr lvl="1">
              <a:buFont typeface="Arial"/>
              <a:buChar char="•"/>
            </a:pPr>
            <a:r>
              <a:rPr lang="en-US" dirty="0">
                <a:latin typeface="Goudy Old Style" panose="02020502050305020303" pitchFamily="18" charset="0"/>
              </a:rPr>
              <a:t>Commitments</a:t>
            </a: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38800" y="1828801"/>
            <a:ext cx="4495800" cy="2998699"/>
          </a:xfrm>
          <a:prstGeom prst="rect">
            <a:avLst/>
          </a:prstGeom>
          <a:effectLst>
            <a:softEdge rad="127000"/>
          </a:effectLst>
        </p:spPr>
      </p:pic>
    </p:spTree>
    <p:extLst>
      <p:ext uri="{BB962C8B-B14F-4D97-AF65-F5344CB8AC3E}">
        <p14:creationId xmlns:p14="http://schemas.microsoft.com/office/powerpoint/2010/main" val="2244422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152400"/>
            <a:ext cx="8230306" cy="1143000"/>
          </a:xfrm>
        </p:spPr>
        <p:txBody>
          <a:bodyPr/>
          <a:lstStyle/>
          <a:p>
            <a:r>
              <a:rPr lang="en-US" dirty="0">
                <a:latin typeface="Goudy Old Style" panose="02020502050305020303" pitchFamily="18" charset="0"/>
              </a:rPr>
              <a:t>Alcoholics Anonymous</a:t>
            </a:r>
          </a:p>
        </p:txBody>
      </p:sp>
      <p:sp>
        <p:nvSpPr>
          <p:cNvPr id="8" name="Content Placeholder 2"/>
          <p:cNvSpPr>
            <a:spLocks noGrp="1"/>
          </p:cNvSpPr>
          <p:nvPr>
            <p:ph idx="1"/>
          </p:nvPr>
        </p:nvSpPr>
        <p:spPr>
          <a:xfrm>
            <a:off x="1676400" y="1669906"/>
            <a:ext cx="7391400" cy="4495459"/>
          </a:xfrm>
        </p:spPr>
        <p:txBody>
          <a:bodyPr>
            <a:normAutofit/>
          </a:bodyPr>
          <a:lstStyle/>
          <a:p>
            <a:pPr>
              <a:buFont typeface="Wingdings" charset="2"/>
              <a:buChar char="§"/>
            </a:pPr>
            <a:r>
              <a:rPr lang="en-US" dirty="0">
                <a:latin typeface="Goudy Old Style" panose="02020502050305020303" pitchFamily="18" charset="0"/>
              </a:rPr>
              <a:t>Meetings</a:t>
            </a:r>
          </a:p>
          <a:p>
            <a:pPr lvl="1">
              <a:buFont typeface="Arial"/>
              <a:buChar char="•"/>
            </a:pPr>
            <a:r>
              <a:rPr lang="en-US" sz="2000" dirty="0">
                <a:latin typeface="Goudy Old Style" panose="02020502050305020303" pitchFamily="18" charset="0"/>
              </a:rPr>
              <a:t>90 meetings in 90 days is the minimum </a:t>
            </a:r>
            <a:br>
              <a:rPr lang="en-US" sz="2000" dirty="0">
                <a:latin typeface="Goudy Old Style" panose="02020502050305020303" pitchFamily="18" charset="0"/>
              </a:rPr>
            </a:br>
            <a:r>
              <a:rPr lang="en-US" sz="2000" dirty="0">
                <a:latin typeface="Goudy Old Style" panose="02020502050305020303" pitchFamily="18" charset="0"/>
              </a:rPr>
              <a:t>recommended starting point</a:t>
            </a:r>
          </a:p>
          <a:p>
            <a:pPr lvl="1">
              <a:buFont typeface="Arial"/>
              <a:buChar char="•"/>
            </a:pPr>
            <a:endParaRPr lang="en-US" sz="2000" dirty="0">
              <a:latin typeface="Goudy Old Style" panose="02020502050305020303" pitchFamily="18" charset="0"/>
            </a:endParaRPr>
          </a:p>
          <a:p>
            <a:pPr lvl="1">
              <a:buFont typeface="Arial"/>
              <a:buChar char="•"/>
            </a:pPr>
            <a:r>
              <a:rPr lang="en-US" sz="2000" dirty="0">
                <a:latin typeface="Goudy Old Style" panose="02020502050305020303" pitchFamily="18" charset="0"/>
              </a:rPr>
              <a:t>Meetings are widely available, often </a:t>
            </a:r>
          </a:p>
          <a:p>
            <a:pPr marL="425381" lvl="1" indent="0">
              <a:buNone/>
            </a:pPr>
            <a:r>
              <a:rPr lang="en-US" sz="2000" dirty="0">
                <a:latin typeface="Goudy Old Style" panose="02020502050305020303" pitchFamily="18" charset="0"/>
              </a:rPr>
              <a:t>    have themes and many attend daily </a:t>
            </a:r>
          </a:p>
          <a:p>
            <a:pPr marL="425381" lvl="1" indent="0">
              <a:buNone/>
            </a:pPr>
            <a:r>
              <a:rPr lang="en-US" sz="2000" dirty="0">
                <a:latin typeface="Goudy Old Style" panose="02020502050305020303" pitchFamily="18" charset="0"/>
              </a:rPr>
              <a:t>    meetings indefinitely </a:t>
            </a:r>
          </a:p>
          <a:p>
            <a:pPr marL="425381" lvl="1"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Sponsorship</a:t>
            </a:r>
          </a:p>
          <a:p>
            <a:pPr lvl="1">
              <a:buFont typeface="Arial"/>
              <a:buChar char="•"/>
            </a:pPr>
            <a:r>
              <a:rPr lang="en-US" sz="2000" dirty="0">
                <a:latin typeface="Goudy Old Style" panose="02020502050305020303" pitchFamily="18" charset="0"/>
              </a:rPr>
              <a:t>“A sponsor is one person to turn to without embarrassment when doubts, questions or problems linked to alcoholism arise”</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76819" y="1447801"/>
            <a:ext cx="3770014" cy="2514599"/>
          </a:xfrm>
          <a:prstGeom prst="rect">
            <a:avLst/>
          </a:prstGeom>
        </p:spPr>
      </p:pic>
    </p:spTree>
    <p:extLst>
      <p:ext uri="{BB962C8B-B14F-4D97-AF65-F5344CB8AC3E}">
        <p14:creationId xmlns:p14="http://schemas.microsoft.com/office/powerpoint/2010/main" val="81130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461" y="2362541"/>
            <a:ext cx="7900404" cy="3976475"/>
          </a:xfrm>
        </p:spPr>
        <p:txBody>
          <a:bodyPr>
            <a:normAutofit/>
          </a:bodyPr>
          <a:lstStyle/>
          <a:p>
            <a:pPr>
              <a:buFont typeface="Wingdings" panose="05000000000000000000" pitchFamily="2" charset="2"/>
              <a:buChar char="§"/>
            </a:pPr>
            <a:r>
              <a:rPr lang="en-US" dirty="0">
                <a:latin typeface="Goudy Old Style" panose="02020502050305020303" pitchFamily="18" charset="0"/>
              </a:rPr>
              <a:t>Loss of Control	</a:t>
            </a:r>
          </a:p>
          <a:p>
            <a:pPr lvl="1">
              <a:buFont typeface="Arial" panose="020B0604020202020204" pitchFamily="34" charset="0"/>
              <a:buChar char="•"/>
            </a:pPr>
            <a:r>
              <a:rPr lang="en-US" dirty="0">
                <a:latin typeface="Goudy Old Style" panose="02020502050305020303" pitchFamily="18" charset="0"/>
              </a:rPr>
              <a:t>Taking larger amounts for </a:t>
            </a:r>
          </a:p>
          <a:p>
            <a:pPr marL="457200" lvl="1" indent="0">
              <a:buNone/>
            </a:pPr>
            <a:r>
              <a:rPr lang="en-US" dirty="0">
                <a:latin typeface="Goudy Old Style" panose="02020502050305020303" pitchFamily="18" charset="0"/>
              </a:rPr>
              <a:t>    longer than intended</a:t>
            </a:r>
          </a:p>
          <a:p>
            <a:pPr lvl="1">
              <a:buFont typeface="Arial" panose="020B0604020202020204" pitchFamily="34" charset="0"/>
              <a:buChar char="•"/>
            </a:pPr>
            <a:r>
              <a:rPr lang="en-US" dirty="0">
                <a:latin typeface="Goudy Old Style" panose="02020502050305020303" pitchFamily="18" charset="0"/>
              </a:rPr>
              <a:t>Wanting to cut down or quit </a:t>
            </a:r>
          </a:p>
          <a:p>
            <a:pPr marL="457200" lvl="1" indent="0">
              <a:buNone/>
            </a:pPr>
            <a:r>
              <a:rPr lang="en-US" dirty="0">
                <a:latin typeface="Goudy Old Style" panose="02020502050305020303" pitchFamily="18" charset="0"/>
              </a:rPr>
              <a:t>   but unable to</a:t>
            </a:r>
          </a:p>
          <a:p>
            <a:pPr lvl="1">
              <a:buFont typeface="Arial" panose="020B0604020202020204" pitchFamily="34" charset="0"/>
              <a:buChar char="•"/>
            </a:pPr>
            <a:r>
              <a:rPr lang="en-US" dirty="0">
                <a:latin typeface="Goudy Old Style" panose="02020502050305020303" pitchFamily="18" charset="0"/>
              </a:rPr>
              <a:t>Increasing time getting, using, and recovering from drug</a:t>
            </a:r>
          </a:p>
          <a:p>
            <a:pPr lvl="1">
              <a:buFont typeface="Arial" panose="020B0604020202020204" pitchFamily="34" charset="0"/>
              <a:buChar char="•"/>
            </a:pPr>
            <a:r>
              <a:rPr lang="en-US" dirty="0">
                <a:latin typeface="Goudy Old Style" panose="02020502050305020303" pitchFamily="18" charset="0"/>
              </a:rPr>
              <a:t>Craving</a:t>
            </a:r>
          </a:p>
        </p:txBody>
      </p:sp>
      <p:sp>
        <p:nvSpPr>
          <p:cNvPr id="2" name="Title 1"/>
          <p:cNvSpPr>
            <a:spLocks noGrp="1"/>
          </p:cNvSpPr>
          <p:nvPr>
            <p:ph type="title"/>
          </p:nvPr>
        </p:nvSpPr>
        <p:spPr>
          <a:xfrm>
            <a:off x="838200" y="636303"/>
            <a:ext cx="10515600" cy="1325563"/>
          </a:xfrm>
        </p:spPr>
        <p:txBody>
          <a:bodyPr/>
          <a:lstStyle/>
          <a:p>
            <a:r>
              <a:rPr lang="en-US" dirty="0">
                <a:latin typeface="Goudy Old Style" panose="02020502050305020303" pitchFamily="18" charset="0"/>
              </a:rPr>
              <a:t>DSM-5 Criteria</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64523" y="1299085"/>
            <a:ext cx="4531016" cy="2486395"/>
          </a:xfrm>
          <a:prstGeom prst="rect">
            <a:avLst/>
          </a:prstGeom>
        </p:spPr>
      </p:pic>
    </p:spTree>
    <p:extLst>
      <p:ext uri="{BB962C8B-B14F-4D97-AF65-F5344CB8AC3E}">
        <p14:creationId xmlns:p14="http://schemas.microsoft.com/office/powerpoint/2010/main" val="2385241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152400"/>
            <a:ext cx="8230306" cy="1143000"/>
          </a:xfrm>
        </p:spPr>
        <p:txBody>
          <a:bodyPr/>
          <a:lstStyle/>
          <a:p>
            <a:r>
              <a:rPr lang="en-US" dirty="0">
                <a:latin typeface="Goudy Old Style" panose="02020502050305020303" pitchFamily="18" charset="0"/>
              </a:rPr>
              <a:t>Alcoholics Anonymous</a:t>
            </a:r>
          </a:p>
        </p:txBody>
      </p:sp>
      <p:sp>
        <p:nvSpPr>
          <p:cNvPr id="8" name="Content Placeholder 2"/>
          <p:cNvSpPr>
            <a:spLocks noGrp="1"/>
          </p:cNvSpPr>
          <p:nvPr>
            <p:ph idx="1"/>
          </p:nvPr>
        </p:nvSpPr>
        <p:spPr>
          <a:xfrm>
            <a:off x="1752600" y="1605432"/>
            <a:ext cx="8077200" cy="4871569"/>
          </a:xfrm>
        </p:spPr>
        <p:txBody>
          <a:bodyPr>
            <a:normAutofit fontScale="92500" lnSpcReduction="20000"/>
          </a:bodyPr>
          <a:lstStyle/>
          <a:p>
            <a:pPr>
              <a:buFont typeface="Wingdings" charset="2"/>
              <a:buChar char="§"/>
            </a:pPr>
            <a:r>
              <a:rPr lang="en-US" dirty="0">
                <a:latin typeface="Goudy Old Style" panose="02020502050305020303" pitchFamily="18" charset="0"/>
              </a:rPr>
              <a:t>Step work</a:t>
            </a:r>
          </a:p>
          <a:p>
            <a:pPr lvl="1">
              <a:buFont typeface="Arial"/>
              <a:buChar char="•"/>
            </a:pPr>
            <a:r>
              <a:rPr lang="en-US" b="1" dirty="0">
                <a:latin typeface="Goudy Old Style" panose="02020502050305020303" pitchFamily="18" charset="0"/>
              </a:rPr>
              <a:t>Step 1: </a:t>
            </a:r>
            <a:r>
              <a:rPr lang="en-US" dirty="0">
                <a:latin typeface="Goudy Old Style" panose="02020502050305020303" pitchFamily="18" charset="0"/>
              </a:rPr>
              <a:t>We admitted we were </a:t>
            </a:r>
          </a:p>
          <a:p>
            <a:pPr marL="425381" lvl="1" indent="0">
              <a:buNone/>
            </a:pPr>
            <a:r>
              <a:rPr lang="en-US" dirty="0">
                <a:latin typeface="Goudy Old Style" panose="02020502050305020303" pitchFamily="18" charset="0"/>
              </a:rPr>
              <a:t>    powerless over alcohol and our lives </a:t>
            </a:r>
          </a:p>
          <a:p>
            <a:pPr marL="425381" lvl="1" indent="0">
              <a:buNone/>
            </a:pPr>
            <a:r>
              <a:rPr lang="en-US" dirty="0">
                <a:latin typeface="Goudy Old Style" panose="02020502050305020303" pitchFamily="18" charset="0"/>
              </a:rPr>
              <a:t>    had become unmanageable</a:t>
            </a:r>
          </a:p>
          <a:p>
            <a:pPr marL="425381" lvl="1" indent="0">
              <a:buNone/>
            </a:pPr>
            <a:endParaRPr lang="en-US" dirty="0">
              <a:latin typeface="Goudy Old Style" panose="02020502050305020303" pitchFamily="18" charset="0"/>
            </a:endParaRPr>
          </a:p>
          <a:p>
            <a:pPr lvl="1">
              <a:buFont typeface="Arial"/>
              <a:buChar char="•"/>
            </a:pPr>
            <a:r>
              <a:rPr lang="en-US" dirty="0">
                <a:latin typeface="Goudy Old Style" panose="02020502050305020303" pitchFamily="18" charset="0"/>
              </a:rPr>
              <a:t>There are twelve steps that should be </a:t>
            </a:r>
          </a:p>
          <a:p>
            <a:pPr marL="425381" lvl="1" indent="0">
              <a:buNone/>
            </a:pPr>
            <a:r>
              <a:rPr lang="en-US" dirty="0">
                <a:latin typeface="Goudy Old Style" panose="02020502050305020303" pitchFamily="18" charset="0"/>
              </a:rPr>
              <a:t>    worked through as part of the recovery </a:t>
            </a:r>
          </a:p>
          <a:p>
            <a:pPr marL="425381" lvl="1" indent="0">
              <a:buNone/>
            </a:pPr>
            <a:r>
              <a:rPr lang="en-US" dirty="0">
                <a:latin typeface="Goudy Old Style" panose="02020502050305020303" pitchFamily="18" charset="0"/>
              </a:rPr>
              <a:t>    program</a:t>
            </a:r>
          </a:p>
          <a:p>
            <a:pPr marL="425381" lvl="1" indent="0">
              <a:buNone/>
            </a:pPr>
            <a:endParaRPr lang="en-US" dirty="0">
              <a:latin typeface="Goudy Old Style" panose="02020502050305020303" pitchFamily="18" charset="0"/>
            </a:endParaRPr>
          </a:p>
          <a:p>
            <a:pPr>
              <a:buFont typeface="Wingdings" charset="2"/>
              <a:buChar char="§"/>
            </a:pPr>
            <a:r>
              <a:rPr lang="en-US" dirty="0">
                <a:latin typeface="Goudy Old Style" panose="02020502050305020303" pitchFamily="18" charset="0"/>
              </a:rPr>
              <a:t>Commitments</a:t>
            </a:r>
          </a:p>
          <a:p>
            <a:pPr lvl="1">
              <a:buFont typeface="Arial"/>
              <a:buChar char="•"/>
            </a:pPr>
            <a:r>
              <a:rPr lang="en-US" dirty="0">
                <a:latin typeface="Goudy Old Style" panose="02020502050305020303" pitchFamily="18" charset="0"/>
              </a:rPr>
              <a:t>Commitment can be small, i.e., will make coffee at a particular meeting, or large, i.e., becoming a sponsor</a:t>
            </a:r>
          </a:p>
          <a:p>
            <a:pPr lvl="1">
              <a:buFont typeface="Arial"/>
              <a:buChar char="•"/>
            </a:pPr>
            <a:endParaRPr lang="en-US" dirty="0">
              <a:latin typeface="Goudy Old Style" panose="02020502050305020303" pitchFamily="18" charset="0"/>
            </a:endParaRPr>
          </a:p>
          <a:p>
            <a:pPr lvl="1">
              <a:buFont typeface="Arial"/>
              <a:buChar char="•"/>
            </a:pPr>
            <a:r>
              <a:rPr lang="en-US" dirty="0">
                <a:latin typeface="Goudy Old Style" panose="02020502050305020303" pitchFamily="18" charset="0"/>
              </a:rPr>
              <a:t>This shows responsibility to something or someone other than self</a:t>
            </a:r>
          </a:p>
          <a:p>
            <a:endParaRPr lang="en-US" dirty="0">
              <a:latin typeface="Goudy Old Style" panose="02020502050305020303" pitchFamily="18" charset="0"/>
            </a:endParaRPr>
          </a:p>
          <a:p>
            <a:endParaRPr lang="en-US" dirty="0">
              <a:latin typeface="Goudy Old Style" panose="02020502050305020303" pitchFamily="18" charset="0"/>
            </a:endParaRPr>
          </a:p>
          <a:p>
            <a:pPr lvl="1"/>
            <a:endParaRPr lang="en-US" dirty="0">
              <a:latin typeface="Goudy Old Style" panose="02020502050305020303" pitchFamily="18"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72358" y="1447800"/>
            <a:ext cx="3695643" cy="2464994"/>
          </a:xfrm>
          <a:prstGeom prst="rect">
            <a:avLst/>
          </a:prstGeom>
          <a:effectLst>
            <a:softEdge rad="127000"/>
          </a:effectLst>
        </p:spPr>
      </p:pic>
    </p:spTree>
    <p:extLst>
      <p:ext uri="{BB962C8B-B14F-4D97-AF65-F5344CB8AC3E}">
        <p14:creationId xmlns:p14="http://schemas.microsoft.com/office/powerpoint/2010/main" val="1507441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56694" y="152400"/>
            <a:ext cx="8230306" cy="1143000"/>
          </a:xfrm>
        </p:spPr>
        <p:txBody>
          <a:bodyPr/>
          <a:lstStyle/>
          <a:p>
            <a:r>
              <a:rPr lang="en-US" dirty="0">
                <a:latin typeface="Goudy Old Style" panose="02020502050305020303" pitchFamily="18" charset="0"/>
              </a:rPr>
              <a:t>SMART Recovery</a:t>
            </a:r>
          </a:p>
        </p:txBody>
      </p:sp>
      <p:sp>
        <p:nvSpPr>
          <p:cNvPr id="8" name="Content Placeholder 2"/>
          <p:cNvSpPr>
            <a:spLocks noGrp="1"/>
          </p:cNvSpPr>
          <p:nvPr>
            <p:ph idx="1"/>
          </p:nvPr>
        </p:nvSpPr>
        <p:spPr>
          <a:xfrm>
            <a:off x="1828800" y="1524000"/>
            <a:ext cx="6858000" cy="4953000"/>
          </a:xfrm>
        </p:spPr>
        <p:txBody>
          <a:bodyPr>
            <a:normAutofit fontScale="85000" lnSpcReduction="20000"/>
          </a:bodyPr>
          <a:lstStyle/>
          <a:p>
            <a:pPr>
              <a:buFont typeface="Wingdings" charset="2"/>
              <a:buChar char="§"/>
            </a:pPr>
            <a:r>
              <a:rPr lang="en-US" sz="2000" dirty="0">
                <a:latin typeface="Goudy Old Style" panose="02020502050305020303" pitchFamily="18" charset="0"/>
              </a:rPr>
              <a:t>Self Management And Recovery Training</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Alternative or supplement to AA</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Non confrontational motivational, behavioral and cognitive methods</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Meetings are integral to the program</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SMART recovery relies less on religion and </a:t>
            </a:r>
          </a:p>
          <a:p>
            <a:pPr marL="0" indent="0">
              <a:buNone/>
            </a:pPr>
            <a:r>
              <a:rPr lang="en-US" sz="2000" dirty="0">
                <a:latin typeface="Goudy Old Style" panose="02020502050305020303" pitchFamily="18" charset="0"/>
              </a:rPr>
              <a:t>     spirituality</a:t>
            </a:r>
          </a:p>
          <a:p>
            <a:pPr marL="0" indent="0">
              <a:buNone/>
            </a:pPr>
            <a:endParaRPr lang="en-US" sz="2000" dirty="0">
              <a:latin typeface="Goudy Old Style" panose="02020502050305020303" pitchFamily="18" charset="0"/>
            </a:endParaRPr>
          </a:p>
          <a:p>
            <a:pPr>
              <a:buFont typeface="Wingdings" charset="2"/>
              <a:buChar char="§"/>
            </a:pPr>
            <a:r>
              <a:rPr lang="en-US" sz="2000" dirty="0">
                <a:latin typeface="Goudy Old Style" panose="02020502050305020303" pitchFamily="18" charset="0"/>
              </a:rPr>
              <a:t>Four point program</a:t>
            </a:r>
          </a:p>
          <a:p>
            <a:pPr lvl="1">
              <a:buFont typeface="Arial"/>
              <a:buChar char="•"/>
            </a:pPr>
            <a:r>
              <a:rPr lang="en-US" sz="2000" dirty="0">
                <a:latin typeface="Goudy Old Style" panose="02020502050305020303" pitchFamily="18" charset="0"/>
              </a:rPr>
              <a:t>Building motivation</a:t>
            </a:r>
          </a:p>
          <a:p>
            <a:pPr lvl="1">
              <a:buFont typeface="Arial"/>
              <a:buChar char="•"/>
            </a:pPr>
            <a:r>
              <a:rPr lang="en-US" sz="2000" dirty="0">
                <a:latin typeface="Goudy Old Style" panose="02020502050305020303" pitchFamily="18" charset="0"/>
              </a:rPr>
              <a:t>Coping with urges</a:t>
            </a:r>
          </a:p>
          <a:p>
            <a:pPr lvl="1">
              <a:buFont typeface="Arial"/>
              <a:buChar char="•"/>
            </a:pPr>
            <a:r>
              <a:rPr lang="en-US" sz="2000" dirty="0">
                <a:latin typeface="Goudy Old Style" panose="02020502050305020303" pitchFamily="18" charset="0"/>
              </a:rPr>
              <a:t>Problem solving</a:t>
            </a:r>
          </a:p>
          <a:p>
            <a:pPr lvl="1">
              <a:buFont typeface="Arial"/>
              <a:buChar char="•"/>
            </a:pPr>
            <a:r>
              <a:rPr lang="en-US" sz="2000" dirty="0">
                <a:latin typeface="Goudy Old Style" panose="02020502050305020303" pitchFamily="18" charset="0"/>
              </a:rPr>
              <a:t>Lifestyle balance</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12228" y="3276600"/>
            <a:ext cx="3655773" cy="2438400"/>
          </a:xfrm>
          <a:prstGeom prst="rect">
            <a:avLst/>
          </a:prstGeom>
          <a:effectLst>
            <a:softEdge rad="127000"/>
          </a:effectLst>
        </p:spPr>
      </p:pic>
      <p:sp>
        <p:nvSpPr>
          <p:cNvPr id="10" name="TextBox 9"/>
          <p:cNvSpPr txBox="1"/>
          <p:nvPr/>
        </p:nvSpPr>
        <p:spPr>
          <a:xfrm>
            <a:off x="1487214" y="6401641"/>
            <a:ext cx="5638800" cy="415498"/>
          </a:xfrm>
          <a:prstGeom prst="rect">
            <a:avLst/>
          </a:prstGeom>
          <a:noFill/>
        </p:spPr>
        <p:txBody>
          <a:bodyPr wrap="square" rtlCol="0">
            <a:spAutoFit/>
          </a:bodyPr>
          <a:lstStyle/>
          <a:p>
            <a:r>
              <a:rPr lang="en-US" sz="1050" dirty="0"/>
              <a:t>Horvath, T. and </a:t>
            </a:r>
            <a:r>
              <a:rPr lang="en-US" sz="1050" dirty="0" err="1"/>
              <a:t>Yeterian</a:t>
            </a:r>
            <a:r>
              <a:rPr lang="en-US" sz="1050" dirty="0"/>
              <a:t>, J.  “SMART Recovery: Self-Empowering, Science-Based Addiction Recovery Support.  Journal of Groups in Addiction Recovery, 7:102-117, 2012</a:t>
            </a:r>
          </a:p>
        </p:txBody>
      </p:sp>
    </p:spTree>
    <p:extLst>
      <p:ext uri="{BB962C8B-B14F-4D97-AF65-F5344CB8AC3E}">
        <p14:creationId xmlns:p14="http://schemas.microsoft.com/office/powerpoint/2010/main" val="1763715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152400"/>
            <a:ext cx="9144000" cy="1143000"/>
          </a:xfrm>
        </p:spPr>
        <p:txBody>
          <a:bodyPr/>
          <a:lstStyle/>
          <a:p>
            <a:r>
              <a:rPr lang="en-US" dirty="0">
                <a:latin typeface="Goudy Old Style" panose="02020502050305020303" pitchFamily="18" charset="0"/>
              </a:rPr>
              <a:t>Supportive Recovery Psychotherapy</a:t>
            </a:r>
          </a:p>
        </p:txBody>
      </p:sp>
      <p:sp>
        <p:nvSpPr>
          <p:cNvPr id="5" name="Content Placeholder 2"/>
          <p:cNvSpPr>
            <a:spLocks noGrp="1"/>
          </p:cNvSpPr>
          <p:nvPr>
            <p:ph idx="1"/>
          </p:nvPr>
        </p:nvSpPr>
        <p:spPr>
          <a:xfrm>
            <a:off x="2133600" y="1676400"/>
            <a:ext cx="7696200" cy="4495800"/>
          </a:xfrm>
        </p:spPr>
        <p:txBody>
          <a:bodyPr>
            <a:normAutofit fontScale="77500" lnSpcReduction="20000"/>
          </a:bodyPr>
          <a:lstStyle/>
          <a:p>
            <a:pPr>
              <a:buFont typeface="Wingdings" charset="2"/>
              <a:buChar char="§"/>
            </a:pPr>
            <a:r>
              <a:rPr lang="en-US" sz="3800" dirty="0">
                <a:latin typeface="Goudy Old Style" panose="02020502050305020303" pitchFamily="18" charset="0"/>
              </a:rPr>
              <a:t>The primary goal is to strengthen the ability to cope with stressors</a:t>
            </a:r>
          </a:p>
          <a:p>
            <a:pPr marL="0" indent="0">
              <a:buNone/>
            </a:pPr>
            <a:endParaRPr lang="en-US" sz="3800" dirty="0">
              <a:latin typeface="Goudy Old Style" panose="02020502050305020303" pitchFamily="18" charset="0"/>
            </a:endParaRPr>
          </a:p>
          <a:p>
            <a:pPr>
              <a:buFont typeface="Wingdings" charset="2"/>
              <a:buChar char="§"/>
            </a:pPr>
            <a:r>
              <a:rPr lang="en-US" sz="3800" dirty="0">
                <a:latin typeface="Goudy Old Style" panose="02020502050305020303" pitchFamily="18" charset="0"/>
              </a:rPr>
              <a:t>Close, empathetic listening</a:t>
            </a:r>
          </a:p>
          <a:p>
            <a:pPr>
              <a:buFont typeface="Wingdings" charset="2"/>
              <a:buChar char="§"/>
            </a:pPr>
            <a:endParaRPr lang="en-US" sz="3800" dirty="0">
              <a:latin typeface="Goudy Old Style" panose="02020502050305020303" pitchFamily="18" charset="0"/>
            </a:endParaRPr>
          </a:p>
          <a:p>
            <a:pPr>
              <a:buFont typeface="Wingdings" charset="2"/>
              <a:buChar char="§"/>
            </a:pPr>
            <a:r>
              <a:rPr lang="en-US" sz="3800" dirty="0">
                <a:latin typeface="Goudy Old Style" panose="02020502050305020303" pitchFamily="18" charset="0"/>
              </a:rPr>
              <a:t>Reinforcing and strengthening resilience</a:t>
            </a:r>
          </a:p>
          <a:p>
            <a:pPr>
              <a:buFont typeface="Wingdings" charset="2"/>
              <a:buChar char="§"/>
            </a:pPr>
            <a:endParaRPr lang="en-US" sz="3800" dirty="0">
              <a:latin typeface="Goudy Old Style" panose="02020502050305020303" pitchFamily="18" charset="0"/>
            </a:endParaRPr>
          </a:p>
          <a:p>
            <a:pPr>
              <a:buFont typeface="Wingdings" charset="2"/>
              <a:buChar char="§"/>
            </a:pPr>
            <a:r>
              <a:rPr lang="en-US" sz="3800" dirty="0">
                <a:latin typeface="Goudy Old Style" panose="02020502050305020303" pitchFamily="18" charset="0"/>
              </a:rPr>
              <a:t>Building and maintaining self-esteem</a:t>
            </a:r>
          </a:p>
          <a:p>
            <a:pPr>
              <a:buFont typeface="Wingdings" charset="2"/>
              <a:buChar char="§"/>
            </a:pPr>
            <a:endParaRPr lang="en-US" sz="3800" dirty="0">
              <a:latin typeface="Goudy Old Style" panose="02020502050305020303" pitchFamily="18" charset="0"/>
            </a:endParaRPr>
          </a:p>
          <a:p>
            <a:pPr>
              <a:buFont typeface="Wingdings" charset="2"/>
              <a:buChar char="§"/>
            </a:pPr>
            <a:r>
              <a:rPr lang="en-US" sz="3800" dirty="0">
                <a:latin typeface="Goudy Old Style" panose="02020502050305020303" pitchFamily="18" charset="0"/>
              </a:rPr>
              <a:t>Encourage sharing of feelings and thoughts</a:t>
            </a:r>
          </a:p>
          <a:p>
            <a:endParaRPr lang="en-US" dirty="0">
              <a:latin typeface="Goudy Old Style" panose="02020502050305020303" pitchFamily="18" charset="0"/>
            </a:endParaRPr>
          </a:p>
        </p:txBody>
      </p:sp>
    </p:spTree>
    <p:extLst>
      <p:ext uri="{BB962C8B-B14F-4D97-AF65-F5344CB8AC3E}">
        <p14:creationId xmlns:p14="http://schemas.microsoft.com/office/powerpoint/2010/main" val="2130626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1807-82A4-247A-B580-E43370CF3C72}"/>
              </a:ext>
            </a:extLst>
          </p:cNvPr>
          <p:cNvSpPr>
            <a:spLocks noGrp="1"/>
          </p:cNvSpPr>
          <p:nvPr>
            <p:ph type="title"/>
          </p:nvPr>
        </p:nvSpPr>
        <p:spPr>
          <a:xfrm>
            <a:off x="3969608" y="2206282"/>
            <a:ext cx="4252784" cy="1325563"/>
          </a:xfrm>
        </p:spPr>
        <p:txBody>
          <a:bodyPr>
            <a:normAutofit/>
          </a:bodyPr>
          <a:lstStyle/>
          <a:p>
            <a:r>
              <a:rPr lang="en-US" sz="6600" dirty="0">
                <a:latin typeface="Goudy Old Style" panose="02020502050305020303" pitchFamily="18" charset="77"/>
              </a:rPr>
              <a:t>Questions?</a:t>
            </a:r>
          </a:p>
        </p:txBody>
      </p:sp>
    </p:spTree>
    <p:extLst>
      <p:ext uri="{BB962C8B-B14F-4D97-AF65-F5344CB8AC3E}">
        <p14:creationId xmlns:p14="http://schemas.microsoft.com/office/powerpoint/2010/main" val="182779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6465"/>
            <a:ext cx="10515600" cy="1325563"/>
          </a:xfrm>
        </p:spPr>
        <p:txBody>
          <a:bodyPr/>
          <a:lstStyle/>
          <a:p>
            <a:r>
              <a:rPr lang="en-US" dirty="0">
                <a:latin typeface="Goudy Old Style" panose="02020502050305020303" pitchFamily="18" charset="0"/>
              </a:rPr>
              <a:t>DSM-5 Criteria</a:t>
            </a:r>
            <a:endParaRPr lang="en-US" sz="2800" dirty="0">
              <a:latin typeface="Goudy Old Style" panose="02020502050305020303" pitchFamily="18" charset="0"/>
            </a:endParaRPr>
          </a:p>
        </p:txBody>
      </p:sp>
      <p:sp>
        <p:nvSpPr>
          <p:cNvPr id="3" name="Content Placeholder 2"/>
          <p:cNvSpPr>
            <a:spLocks noGrp="1"/>
          </p:cNvSpPr>
          <p:nvPr>
            <p:ph idx="1"/>
          </p:nvPr>
        </p:nvSpPr>
        <p:spPr>
          <a:xfrm>
            <a:off x="701641" y="2693044"/>
            <a:ext cx="7391400" cy="3608902"/>
          </a:xfrm>
        </p:spPr>
        <p:txBody>
          <a:bodyPr>
            <a:noAutofit/>
          </a:bodyPr>
          <a:lstStyle/>
          <a:p>
            <a:pPr lvl="1"/>
            <a:r>
              <a:rPr lang="en-US" dirty="0">
                <a:latin typeface="Goudy Old Style" panose="02020502050305020303" pitchFamily="18" charset="0"/>
              </a:rPr>
              <a:t>Adverse Consequences</a:t>
            </a:r>
          </a:p>
          <a:p>
            <a:pPr marL="1189038" lvl="2"/>
            <a:r>
              <a:rPr lang="en-US" sz="2400" dirty="0">
                <a:latin typeface="Goudy Old Style" panose="02020502050305020303" pitchFamily="18" charset="0"/>
              </a:rPr>
              <a:t>Failure to carry out obligations at</a:t>
            </a:r>
          </a:p>
          <a:p>
            <a:pPr marL="846138" lvl="1" indent="0">
              <a:buNone/>
            </a:pPr>
            <a:r>
              <a:rPr lang="en-US" dirty="0">
                <a:latin typeface="Goudy Old Style" panose="02020502050305020303" pitchFamily="18" charset="0"/>
              </a:rPr>
              <a:t>     work, school or home</a:t>
            </a:r>
          </a:p>
          <a:p>
            <a:pPr marL="1189038" lvl="1" indent="-342900"/>
            <a:r>
              <a:rPr lang="en-US" dirty="0">
                <a:latin typeface="Goudy Old Style" panose="02020502050305020303" pitchFamily="18" charset="0"/>
              </a:rPr>
              <a:t>Continued use despite social and/or</a:t>
            </a:r>
          </a:p>
          <a:p>
            <a:pPr marL="846138" lvl="1" indent="0">
              <a:buNone/>
            </a:pPr>
            <a:r>
              <a:rPr lang="en-US" dirty="0">
                <a:latin typeface="Goudy Old Style" panose="02020502050305020303" pitchFamily="18" charset="0"/>
              </a:rPr>
              <a:t>     interpersonal problems</a:t>
            </a:r>
          </a:p>
          <a:p>
            <a:pPr marL="1189038" lvl="2"/>
            <a:r>
              <a:rPr lang="en-US" sz="2400" dirty="0">
                <a:latin typeface="Goudy Old Style" panose="02020502050305020303" pitchFamily="18" charset="0"/>
              </a:rPr>
              <a:t>Stopping or reducing other  important activities    </a:t>
            </a:r>
          </a:p>
          <a:p>
            <a:pPr marL="1189038" lvl="2"/>
            <a:r>
              <a:rPr lang="en-US" sz="2400" dirty="0">
                <a:latin typeface="Goudy Old Style" panose="02020502050305020303" pitchFamily="18" charset="0"/>
              </a:rPr>
              <a:t>Recurrent use in hazardous situations</a:t>
            </a:r>
          </a:p>
          <a:p>
            <a:pPr marL="1189038" lvl="2"/>
            <a:r>
              <a:rPr lang="en-US" sz="2400" dirty="0">
                <a:latin typeface="Goudy Old Style" panose="02020502050305020303" pitchFamily="18" charset="0"/>
              </a:rPr>
              <a:t>Use despite medical or psychological  consequences</a:t>
            </a:r>
          </a:p>
          <a:p>
            <a:endParaRPr lang="en-US" sz="2400" dirty="0">
              <a:latin typeface="Goudy Old Style" panose="02020502050305020303" pitchFamily="18"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050271" y="1676400"/>
            <a:ext cx="3541529" cy="2362200"/>
          </a:xfrm>
          <a:prstGeom prst="rect">
            <a:avLst/>
          </a:prstGeom>
          <a:effectLst>
            <a:softEdge rad="127000"/>
          </a:effectLst>
        </p:spPr>
      </p:pic>
    </p:spTree>
    <p:extLst>
      <p:ext uri="{BB962C8B-B14F-4D97-AF65-F5344CB8AC3E}">
        <p14:creationId xmlns:p14="http://schemas.microsoft.com/office/powerpoint/2010/main" val="332334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udy Old Style" panose="02020502050305020303" pitchFamily="18" charset="0"/>
              </a:rPr>
              <a:t>DSM-5 Criteria</a:t>
            </a:r>
          </a:p>
        </p:txBody>
      </p:sp>
      <p:sp>
        <p:nvSpPr>
          <p:cNvPr id="3" name="Content Placeholder 2"/>
          <p:cNvSpPr>
            <a:spLocks noGrp="1"/>
          </p:cNvSpPr>
          <p:nvPr>
            <p:ph idx="1"/>
          </p:nvPr>
        </p:nvSpPr>
        <p:spPr>
          <a:xfrm>
            <a:off x="1066800" y="1766888"/>
            <a:ext cx="3657600" cy="1752600"/>
          </a:xfrm>
        </p:spPr>
        <p:txBody>
          <a:bodyPr>
            <a:normAutofit/>
          </a:bodyPr>
          <a:lstStyle/>
          <a:p>
            <a:pPr>
              <a:buFont typeface="Wingdings" panose="05000000000000000000" pitchFamily="2" charset="2"/>
              <a:buChar char="§"/>
            </a:pPr>
            <a:r>
              <a:rPr lang="en-US" dirty="0">
                <a:latin typeface="Goudy Old Style" panose="02020502050305020303" pitchFamily="18" charset="0"/>
              </a:rPr>
              <a:t>Physical Dependence</a:t>
            </a:r>
          </a:p>
          <a:p>
            <a:pPr lvl="1">
              <a:buFont typeface="Arial" panose="020B0604020202020204" pitchFamily="34" charset="0"/>
              <a:buChar char="•"/>
            </a:pPr>
            <a:r>
              <a:rPr lang="en-US" dirty="0">
                <a:latin typeface="Goudy Old Style" panose="02020502050305020303" pitchFamily="18" charset="0"/>
              </a:rPr>
              <a:t>Tolerance</a:t>
            </a:r>
          </a:p>
          <a:p>
            <a:pPr lvl="1">
              <a:buFont typeface="Arial" panose="020B0604020202020204" pitchFamily="34" charset="0"/>
              <a:buChar char="•"/>
            </a:pPr>
            <a:r>
              <a:rPr lang="en-US" dirty="0">
                <a:latin typeface="Goudy Old Style" panose="02020502050305020303" pitchFamily="18" charset="0"/>
              </a:rPr>
              <a:t>Withdrawal</a:t>
            </a:r>
          </a:p>
          <a:p>
            <a:pPr lvl="1">
              <a:buFont typeface="Arial" panose="020B0604020202020204" pitchFamily="34" charset="0"/>
              <a:buChar char="•"/>
            </a:pPr>
            <a:endParaRPr lang="en-US" dirty="0">
              <a:latin typeface="Goudy Old Style" panose="02020502050305020303" pitchFamily="18" charset="0"/>
            </a:endParaRPr>
          </a:p>
          <a:p>
            <a:pPr marL="0" indent="0">
              <a:buNone/>
            </a:pPr>
            <a:endParaRPr lang="en-US" dirty="0">
              <a:latin typeface="Goudy Old Style" panose="02020502050305020303" pitchFamily="18" charset="0"/>
            </a:endParaRPr>
          </a:p>
          <a:p>
            <a:pPr marL="0" indent="0">
              <a:buNone/>
            </a:pPr>
            <a:endParaRPr lang="en-US" dirty="0">
              <a:latin typeface="Goudy Old Style" panose="02020502050305020303" pitchFamily="18" charset="0"/>
            </a:endParaRPr>
          </a:p>
          <a:p>
            <a:pPr marL="0" indent="0">
              <a:buNone/>
            </a:pPr>
            <a:endParaRPr lang="en-US" dirty="0">
              <a:latin typeface="Goudy Old Style" panose="02020502050305020303" pitchFamily="18" charset="0"/>
            </a:endParaRPr>
          </a:p>
          <a:p>
            <a:endParaRPr lang="en-US" dirty="0">
              <a:latin typeface="Goudy Old Style" panose="02020502050305020303" pitchFamily="18"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81145" y="2209800"/>
            <a:ext cx="4826876" cy="3219526"/>
          </a:xfrm>
          <a:prstGeom prst="rect">
            <a:avLst/>
          </a:prstGeom>
          <a:effectLst>
            <a:softEdge rad="127000"/>
          </a:effectLst>
        </p:spPr>
      </p:pic>
      <p:sp>
        <p:nvSpPr>
          <p:cNvPr id="5" name="Content Placeholder 2">
            <a:extLst>
              <a:ext uri="{FF2B5EF4-FFF2-40B4-BE49-F238E27FC236}">
                <a16:creationId xmlns:a16="http://schemas.microsoft.com/office/drawing/2014/main" id="{137380D6-C94A-42D4-BC11-F5F3CC20AC98}"/>
              </a:ext>
            </a:extLst>
          </p:cNvPr>
          <p:cNvSpPr txBox="1">
            <a:spLocks/>
          </p:cNvSpPr>
          <p:nvPr/>
        </p:nvSpPr>
        <p:spPr bwMode="auto">
          <a:xfrm>
            <a:off x="1198685" y="3697241"/>
            <a:ext cx="3657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2424" rIns="0" bIns="42424" numCol="1" anchor="t" anchorCtr="0" compatLnSpc="1">
            <a:prstTxWarp prst="textNoShape">
              <a:avLst/>
            </a:prstTxWarp>
            <a:normAutofit/>
          </a:bodyPr>
          <a:lstStyle>
            <a:lvl1pPr marL="342900" indent="-342900" algn="l" defTabSz="847289" rtl="0" fontAlgn="base">
              <a:spcBef>
                <a:spcPct val="20000"/>
              </a:spcBef>
              <a:spcAft>
                <a:spcPct val="0"/>
              </a:spcAft>
              <a:buClr>
                <a:srgbClr val="A356A0"/>
              </a:buClr>
              <a:buFont typeface="Arial" panose="020B0604020202020204" pitchFamily="34" charset="0"/>
              <a:buChar char="•"/>
              <a:defRPr sz="2400" kern="1200">
                <a:solidFill>
                  <a:srgbClr val="333333"/>
                </a:solidFill>
                <a:latin typeface="+mn-lt"/>
                <a:ea typeface="+mn-ea"/>
                <a:cs typeface="+mn-cs"/>
              </a:defRPr>
            </a:lvl1pPr>
            <a:lvl2pPr marL="768281" indent="-342900" algn="l" defTabSz="847289" rtl="0" fontAlgn="base">
              <a:spcBef>
                <a:spcPct val="20000"/>
              </a:spcBef>
              <a:spcAft>
                <a:spcPct val="0"/>
              </a:spcAft>
              <a:buClr>
                <a:srgbClr val="A356A0"/>
              </a:buClr>
              <a:buFont typeface="Wingdings" panose="05000000000000000000" pitchFamily="2" charset="2"/>
              <a:buChar char="§"/>
              <a:defRPr sz="2400" kern="1200">
                <a:solidFill>
                  <a:srgbClr val="333333"/>
                </a:solidFill>
                <a:latin typeface="+mn-lt"/>
                <a:ea typeface="+mn-ea"/>
                <a:cs typeface="+mn-cs"/>
              </a:defRPr>
            </a:lvl2pPr>
            <a:lvl3pPr marL="1190190" indent="-342900" algn="l" defTabSz="847289" rtl="0" fontAlgn="base">
              <a:spcBef>
                <a:spcPct val="20000"/>
              </a:spcBef>
              <a:spcAft>
                <a:spcPct val="0"/>
              </a:spcAft>
              <a:buClr>
                <a:srgbClr val="A356A0"/>
              </a:buClr>
              <a:buFont typeface="Arial" panose="020B0604020202020204" pitchFamily="34" charset="0"/>
              <a:buChar char="−"/>
              <a:defRPr sz="2400" kern="1200">
                <a:solidFill>
                  <a:srgbClr val="333333"/>
                </a:solidFill>
                <a:latin typeface="+mn-lt"/>
                <a:ea typeface="+mn-ea"/>
                <a:cs typeface="+mn-cs"/>
              </a:defRPr>
            </a:lvl3pPr>
            <a:lvl4pPr marL="1484493" indent="-211822" algn="l" defTabSz="847289" rtl="0" fontAlgn="base">
              <a:spcBef>
                <a:spcPct val="20000"/>
              </a:spcBef>
              <a:spcAft>
                <a:spcPct val="0"/>
              </a:spcAft>
              <a:buClr>
                <a:srgbClr val="A356A0"/>
              </a:buClr>
              <a:buFont typeface="Arial" charset="0"/>
              <a:buChar char="–"/>
              <a:defRPr sz="2400" kern="1200">
                <a:solidFill>
                  <a:srgbClr val="333333"/>
                </a:solidFill>
                <a:latin typeface="+mn-lt"/>
                <a:ea typeface="+mn-ea"/>
                <a:cs typeface="+mn-cs"/>
              </a:defRPr>
            </a:lvl4pPr>
            <a:lvl5pPr marL="1908138" indent="-211822" algn="l" defTabSz="847289" rtl="0" fontAlgn="base">
              <a:spcBef>
                <a:spcPct val="20000"/>
              </a:spcBef>
              <a:spcAft>
                <a:spcPct val="0"/>
              </a:spcAft>
              <a:buClr>
                <a:srgbClr val="A356A0"/>
              </a:buClr>
              <a:buFont typeface="Arial" charset="0"/>
              <a:buChar char="»"/>
              <a:defRPr sz="2400" kern="1200">
                <a:solidFill>
                  <a:srgbClr val="333333"/>
                </a:solidFill>
                <a:latin typeface="+mn-lt"/>
                <a:ea typeface="+mn-ea"/>
                <a:cs typeface="+mn-cs"/>
              </a:defRPr>
            </a:lvl5pPr>
            <a:lvl6pPr marL="2333285" indent="-212117" algn="l" defTabSz="84846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757518" indent="-212117" algn="l" defTabSz="84846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181753" indent="-212117" algn="l" defTabSz="84846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605986" indent="-212117" algn="l" defTabSz="84846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a:lstStyle>
          <a:p>
            <a:pPr>
              <a:buFont typeface="Wingdings" panose="05000000000000000000" pitchFamily="2" charset="2"/>
              <a:buChar char="§"/>
            </a:pPr>
            <a:r>
              <a:rPr lang="en-US" dirty="0">
                <a:latin typeface="Goudy Old Style" panose="02020502050305020303" pitchFamily="18" charset="0"/>
              </a:rPr>
              <a:t>2-3 = mild</a:t>
            </a:r>
          </a:p>
          <a:p>
            <a:pPr>
              <a:buFont typeface="Wingdings" panose="05000000000000000000" pitchFamily="2" charset="2"/>
              <a:buChar char="§"/>
            </a:pPr>
            <a:r>
              <a:rPr lang="en-US" dirty="0">
                <a:latin typeface="Goudy Old Style" panose="02020502050305020303" pitchFamily="18" charset="0"/>
              </a:rPr>
              <a:t>4-5 = moderate</a:t>
            </a:r>
          </a:p>
          <a:p>
            <a:pPr>
              <a:buFont typeface="Wingdings" panose="05000000000000000000" pitchFamily="2" charset="2"/>
              <a:buChar char="§"/>
            </a:pPr>
            <a:r>
              <a:rPr lang="en-US" u="sng" dirty="0">
                <a:latin typeface="Goudy Old Style" panose="02020502050305020303" pitchFamily="18" charset="0"/>
              </a:rPr>
              <a:t>&gt;</a:t>
            </a:r>
            <a:r>
              <a:rPr lang="en-US" dirty="0">
                <a:latin typeface="Goudy Old Style" panose="02020502050305020303" pitchFamily="18" charset="0"/>
              </a:rPr>
              <a:t> 6 = severe</a:t>
            </a:r>
            <a:endParaRPr lang="en-US" u="sng" dirty="0">
              <a:latin typeface="Goudy Old Style" panose="02020502050305020303" pitchFamily="18" charset="0"/>
            </a:endParaRPr>
          </a:p>
          <a:p>
            <a:pPr lvl="1">
              <a:buFont typeface="Arial" panose="020B0604020202020204" pitchFamily="34" charset="0"/>
              <a:buChar char="•"/>
            </a:pPr>
            <a:endParaRPr lang="en-US" dirty="0">
              <a:latin typeface="Goudy Old Style" panose="02020502050305020303" pitchFamily="18" charset="0"/>
            </a:endParaRPr>
          </a:p>
          <a:p>
            <a:pPr marL="0" indent="0">
              <a:buNone/>
            </a:pPr>
            <a:endParaRPr lang="en-US" dirty="0">
              <a:latin typeface="Goudy Old Style" panose="02020502050305020303" pitchFamily="18" charset="0"/>
            </a:endParaRPr>
          </a:p>
          <a:p>
            <a:pPr marL="0" indent="0">
              <a:buNone/>
            </a:pPr>
            <a:endParaRPr lang="en-US" dirty="0">
              <a:latin typeface="Goudy Old Style" panose="02020502050305020303" pitchFamily="18" charset="0"/>
            </a:endParaRPr>
          </a:p>
          <a:p>
            <a:pPr marL="0" indent="0">
              <a:buNone/>
            </a:pPr>
            <a:endParaRPr lang="en-US" dirty="0">
              <a:latin typeface="Goudy Old Style" panose="02020502050305020303" pitchFamily="18" charset="0"/>
            </a:endParaRPr>
          </a:p>
          <a:p>
            <a:endParaRPr lang="en-US" dirty="0">
              <a:latin typeface="Goudy Old Style" panose="02020502050305020303" pitchFamily="18" charset="0"/>
            </a:endParaRPr>
          </a:p>
        </p:txBody>
      </p:sp>
    </p:spTree>
    <p:extLst>
      <p:ext uri="{BB962C8B-B14F-4D97-AF65-F5344CB8AC3E}">
        <p14:creationId xmlns:p14="http://schemas.microsoft.com/office/powerpoint/2010/main" val="336806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udy Old Style" panose="02020502050305020303" pitchFamily="18" charset="0"/>
              </a:rPr>
              <a:t>Reward System Basics</a:t>
            </a:r>
          </a:p>
        </p:txBody>
      </p:sp>
      <p:pic>
        <p:nvPicPr>
          <p:cNvPr id="1026" name="Picture 2" descr="C:\Users\VHACONFUEHRB\Desktop\Psych ER\Power Point\Mine\AAAP SAMHSA Initiative\Reward Circui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68" t="20579" r="24913" b="13622"/>
          <a:stretch/>
        </p:blipFill>
        <p:spPr bwMode="auto">
          <a:xfrm>
            <a:off x="2427839" y="1657370"/>
            <a:ext cx="7353055" cy="44371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1" y="6578284"/>
            <a:ext cx="3894407" cy="276999"/>
          </a:xfrm>
          <a:prstGeom prst="rect">
            <a:avLst/>
          </a:prstGeom>
          <a:noFill/>
        </p:spPr>
        <p:txBody>
          <a:bodyPr wrap="square" rtlCol="0">
            <a:spAutoFit/>
          </a:bodyPr>
          <a:lstStyle/>
          <a:p>
            <a:r>
              <a:rPr lang="en-US" sz="1200" dirty="0"/>
              <a:t>Image from Fuehrlein and Ross, Biological Psychiatry</a:t>
            </a:r>
          </a:p>
        </p:txBody>
      </p:sp>
    </p:spTree>
    <p:extLst>
      <p:ext uri="{BB962C8B-B14F-4D97-AF65-F5344CB8AC3E}">
        <p14:creationId xmlns:p14="http://schemas.microsoft.com/office/powerpoint/2010/main" val="3945173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0"/>
</p:tagLst>
</file>

<file path=ppt/tags/tag10.xml><?xml version="1.0" encoding="utf-8"?>
<p:tagLst xmlns:a="http://schemas.openxmlformats.org/drawingml/2006/main" xmlns:r="http://schemas.openxmlformats.org/officeDocument/2006/relationships" xmlns:p="http://schemas.openxmlformats.org/presentationml/2006/main">
  <p:tag name="AS_UNIQUEID" val="89"/>
</p:tagLst>
</file>

<file path=ppt/tags/tag11.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3.xml><?xml version="1.0" encoding="utf-8"?>
<p:tagLst xmlns:a="http://schemas.openxmlformats.org/drawingml/2006/main" xmlns:r="http://schemas.openxmlformats.org/officeDocument/2006/relationships" xmlns:p="http://schemas.openxmlformats.org/presentationml/2006/main">
  <p:tag name="AS_UNIQUEID" val="82"/>
</p:tagLst>
</file>

<file path=ppt/tags/tag4.xml><?xml version="1.0" encoding="utf-8"?>
<p:tagLst xmlns:a="http://schemas.openxmlformats.org/drawingml/2006/main" xmlns:r="http://schemas.openxmlformats.org/officeDocument/2006/relationships" xmlns:p="http://schemas.openxmlformats.org/presentationml/2006/main">
  <p:tag name="AS_UNIQUEID" val="83"/>
</p:tagLst>
</file>

<file path=ppt/tags/tag5.xml><?xml version="1.0" encoding="utf-8"?>
<p:tagLst xmlns:a="http://schemas.openxmlformats.org/drawingml/2006/main" xmlns:r="http://schemas.openxmlformats.org/officeDocument/2006/relationships" xmlns:p="http://schemas.openxmlformats.org/presentationml/2006/main">
  <p:tag name="AS_UNIQUEID" val="84"/>
</p:tagLst>
</file>

<file path=ppt/tags/tag6.xml><?xml version="1.0" encoding="utf-8"?>
<p:tagLst xmlns:a="http://schemas.openxmlformats.org/drawingml/2006/main" xmlns:r="http://schemas.openxmlformats.org/officeDocument/2006/relationships" xmlns:p="http://schemas.openxmlformats.org/presentationml/2006/main">
  <p:tag name="AS_UNIQUEID" val="85"/>
</p:tagLst>
</file>

<file path=ppt/tags/tag7.xml><?xml version="1.0" encoding="utf-8"?>
<p:tagLst xmlns:a="http://schemas.openxmlformats.org/drawingml/2006/main" xmlns:r="http://schemas.openxmlformats.org/officeDocument/2006/relationships" xmlns:p="http://schemas.openxmlformats.org/presentationml/2006/main">
  <p:tag name="AS_UNIQUEID" val="86"/>
</p:tagLst>
</file>

<file path=ppt/tags/tag8.xml><?xml version="1.0" encoding="utf-8"?>
<p:tagLst xmlns:a="http://schemas.openxmlformats.org/drawingml/2006/main" xmlns:r="http://schemas.openxmlformats.org/officeDocument/2006/relationships" xmlns:p="http://schemas.openxmlformats.org/presentationml/2006/main">
  <p:tag name="AS_UNIQUEID" val="87"/>
</p:tagLst>
</file>

<file path=ppt/tags/tag9.xml><?xml version="1.0" encoding="utf-8"?>
<p:tagLst xmlns:a="http://schemas.openxmlformats.org/drawingml/2006/main" xmlns:r="http://schemas.openxmlformats.org/officeDocument/2006/relationships" xmlns:p="http://schemas.openxmlformats.org/presentationml/2006/main">
  <p:tag name="AS_UNIQUEID" val="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12479</TotalTime>
  <Words>5842</Words>
  <Application>Microsoft Office PowerPoint</Application>
  <PresentationFormat>Widescreen</PresentationFormat>
  <Paragraphs>456</Paragraphs>
  <Slides>63</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ＭＳ Ｐゴシック</vt:lpstr>
      <vt:lpstr>Andale Mono</vt:lpstr>
      <vt:lpstr>Arial</vt:lpstr>
      <vt:lpstr>Calibri</vt:lpstr>
      <vt:lpstr>Calibri Light</vt:lpstr>
      <vt:lpstr>Goudy Old Style</vt:lpstr>
      <vt:lpstr>Helvetica</vt:lpstr>
      <vt:lpstr>Meiryo</vt:lpstr>
      <vt:lpstr>Wingdings</vt:lpstr>
      <vt:lpstr>Office Theme</vt:lpstr>
      <vt:lpstr>Co-occurring Disorders</vt:lpstr>
      <vt:lpstr>Disclosure</vt:lpstr>
      <vt:lpstr>Objectives</vt:lpstr>
      <vt:lpstr>Analogy</vt:lpstr>
      <vt:lpstr>Definitions</vt:lpstr>
      <vt:lpstr>DSM-5 Criteria</vt:lpstr>
      <vt:lpstr>DSM-5 Criteria</vt:lpstr>
      <vt:lpstr>DSM-5 Criteria</vt:lpstr>
      <vt:lpstr>Reward System Basics</vt:lpstr>
      <vt:lpstr>Reward System Basics</vt:lpstr>
      <vt:lpstr>Basic Review</vt:lpstr>
      <vt:lpstr>PowerPoint Presentation</vt:lpstr>
      <vt:lpstr>PowerPoint Presentation</vt:lpstr>
      <vt:lpstr>Key Points</vt:lpstr>
      <vt:lpstr>Self-Medication Hypothesis</vt:lpstr>
      <vt:lpstr>Nosology</vt:lpstr>
      <vt:lpstr>Dual diagnosis- terminological misnomer?</vt:lpstr>
      <vt:lpstr>Epidemiology of COD:  National Comorbidity Survey </vt:lpstr>
      <vt:lpstr>National Survey of Drug Use and Health (NSDUH)</vt:lpstr>
      <vt:lpstr>Substance induced disorders</vt:lpstr>
      <vt:lpstr>Substance Induced disorders</vt:lpstr>
      <vt:lpstr>Pathophysiology</vt:lpstr>
      <vt:lpstr>Siloed treatments</vt:lpstr>
      <vt:lpstr>PowerPoint Presentation</vt:lpstr>
      <vt:lpstr>Evidence based treatments for Substance use in Co-occurring disorders</vt:lpstr>
      <vt:lpstr>Substance use by type/status of mental illness</vt:lpstr>
      <vt:lpstr>Tobacco</vt:lpstr>
      <vt:lpstr>Bupropion SR</vt:lpstr>
      <vt:lpstr>Varenicline</vt:lpstr>
      <vt:lpstr>Substance use by type/status of mental illness</vt:lpstr>
      <vt:lpstr>Alcohol</vt:lpstr>
      <vt:lpstr>Naltrexone</vt:lpstr>
      <vt:lpstr>Acamprosate </vt:lpstr>
      <vt:lpstr>Disulfiram</vt:lpstr>
      <vt:lpstr>Cocaine </vt:lpstr>
      <vt:lpstr>Substance use by type/status of mental illness</vt:lpstr>
      <vt:lpstr>PowerPoint Presentation</vt:lpstr>
      <vt:lpstr>Medication treatment</vt:lpstr>
      <vt:lpstr>MOUDs are effective</vt:lpstr>
      <vt:lpstr>Buprenorphine</vt:lpstr>
      <vt:lpstr>Buprenorphine pharmacology</vt:lpstr>
      <vt:lpstr>Ceiling effect</vt:lpstr>
      <vt:lpstr>Methadone</vt:lpstr>
      <vt:lpstr>Substance use by type/status of mental illness</vt:lpstr>
      <vt:lpstr>Cannabis </vt:lpstr>
      <vt:lpstr>Cannabis and psychosis</vt:lpstr>
      <vt:lpstr>Treatment for Cannabis use disorder</vt:lpstr>
      <vt:lpstr>Drug overdose mortality by race</vt:lpstr>
      <vt:lpstr>PowerPoint Presentation</vt:lpstr>
      <vt:lpstr>PowerPoint Presentation</vt:lpstr>
      <vt:lpstr>Multilevel interventions for SUD</vt:lpstr>
      <vt:lpstr>Evidence-Based Therapy </vt:lpstr>
      <vt:lpstr>Cognitive Behavioral Therapy</vt:lpstr>
      <vt:lpstr>CRAFT</vt:lpstr>
      <vt:lpstr>Contingency Management</vt:lpstr>
      <vt:lpstr>Psychosocial Recovery Supports</vt:lpstr>
      <vt:lpstr>Alcoholics Anonymous</vt:lpstr>
      <vt:lpstr>Alcoholics Anonymous</vt:lpstr>
      <vt:lpstr>Alcoholics Anonymous</vt:lpstr>
      <vt:lpstr>Alcoholics Anonymous</vt:lpstr>
      <vt:lpstr>SMART Recovery</vt:lpstr>
      <vt:lpstr>Supportive Recovery Psychotherapy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Co-occurring Disorders</dc:title>
  <dc:creator>Jegede, Oluwole</dc:creator>
  <cp:lastModifiedBy>Gerowe, Harry</cp:lastModifiedBy>
  <cp:revision>11</cp:revision>
  <dcterms:created xsi:type="dcterms:W3CDTF">2022-08-24T18:30:05Z</dcterms:created>
  <dcterms:modified xsi:type="dcterms:W3CDTF">2022-09-15T16:47:27Z</dcterms:modified>
</cp:coreProperties>
</file>