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56" r:id="rId4"/>
    <p:sldId id="257" r:id="rId5"/>
    <p:sldId id="258" r:id="rId6"/>
    <p:sldId id="264" r:id="rId7"/>
    <p:sldId id="259" r:id="rId8"/>
    <p:sldId id="261" r:id="rId9"/>
    <p:sldId id="26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B07BB-182B-0401-7ED3-63D86CF20C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BA307F-298B-07B6-D780-AD36CDD600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283437-536E-A30A-19E3-44191DB50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A1E2-6DCE-4CA3-AD87-A4E8E1A7E562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AD00D0-F00A-B3B5-9AD8-AE319AA1C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62D743-82F5-450D-8E03-349A6A949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54C02-0B32-4462-94FF-F922B1121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391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94FF5-391C-FFB5-EFD4-B5CAF903B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497FBE-27ED-72EC-A537-AF5035FEB5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712D33-593D-4C59-792D-417884933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A1E2-6DCE-4CA3-AD87-A4E8E1A7E562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D12DC-9D8D-2365-396E-895411AB8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BBF0B5-84DA-E399-0B29-B893DB03D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54C02-0B32-4462-94FF-F922B1121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445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1C5611-FAFE-5B78-EAD9-F1E9D10884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53073B-A167-E171-A73B-B2C98FFE29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2FCDF5-A071-D0B3-C605-CD976EDE0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A1E2-6DCE-4CA3-AD87-A4E8E1A7E562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026D0F-F6FF-D696-D10A-BF6D7D7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EC0CF8-65B8-8D97-E005-18653202F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54C02-0B32-4462-94FF-F922B1121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331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7551C-E4D8-6849-81D9-C966EA1CE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6D140-B074-D15C-5AAC-1D7F3C996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3CF6FF-8527-A137-6116-A70D12E10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A1E2-6DCE-4CA3-AD87-A4E8E1A7E562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6C49C1-CEC6-4F24-EF33-4CE818F46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751349-5E61-7D08-C4A9-550EE866A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54C02-0B32-4462-94FF-F922B1121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571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DF836-AF5F-D50F-9648-DCE1D7D9C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EBD8AF-2DA0-1C0D-0CCA-9790204BA7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8ED7E7-4185-63EB-8A8E-8F397FB48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A1E2-6DCE-4CA3-AD87-A4E8E1A7E562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03C7C3-9E73-9C4B-9CD5-CD537CFD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B41FD-D747-EBB5-3E88-036458E59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54C02-0B32-4462-94FF-F922B1121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977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C73FF-967D-29BA-0B14-05FF50E69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E919F-1EF6-E051-0ED0-AE8A622CA3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38179B-E781-DFCA-5015-07203F250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920316-A354-DAFB-A847-80F5F62F1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A1E2-6DCE-4CA3-AD87-A4E8E1A7E562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B5A879-C38D-FDA3-9F55-C166F8CC4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F8DB11-6A43-5333-5A9B-86575E700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54C02-0B32-4462-94FF-F922B1121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227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5EE9A-5C50-9030-6397-B3C195482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66861C-5082-D67D-D85F-6B6C784BC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BB934C-12D4-8FA8-0EAC-EE06C24969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63FC90-8270-77C8-77AC-4950303BDF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487E27-114B-D1FD-D20B-B23B85B10A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1E1682-821B-673D-0E8D-782EF655C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A1E2-6DCE-4CA3-AD87-A4E8E1A7E562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4BC28B-26F3-A253-ACDB-B4B7D3AAE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706903-C808-5E47-DA1B-49EAC8CC9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54C02-0B32-4462-94FF-F922B1121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876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3D4A1-DD41-CF18-B4DF-21B5F6FD9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63AB79-71B7-ED5D-4637-9833FBB64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A1E2-6DCE-4CA3-AD87-A4E8E1A7E562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73CE73-81B9-CDB9-803E-D9E23EA52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02A447-F986-2B89-52D3-695D79EEB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54C02-0B32-4462-94FF-F922B1121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48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FC6C88-DE0F-EB50-356A-549AB0B1A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A1E2-6DCE-4CA3-AD87-A4E8E1A7E562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ED2E79-411C-82F2-1875-83070EDB7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7684DB-1E61-5E5F-1CB7-E62B91607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54C02-0B32-4462-94FF-F922B1121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0985A-3AE4-CDFF-2A7D-232A759BD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724C1-7ABD-8C6E-3BBB-981CE3005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387DA8-873F-4E14-9C23-516CA2D3BE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DE57BD-0A57-76B6-4801-23B1C162A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A1E2-6DCE-4CA3-AD87-A4E8E1A7E562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5EDEE7-D9F4-A412-FE73-F9272DFC2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946A14-75FE-AAFE-D4FF-60D32CEB3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54C02-0B32-4462-94FF-F922B1121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452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A1514-8A5C-7795-9351-88D8E497B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CF93FB-FE95-4816-CE27-4B5DF93E2F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F247D6-982C-36A7-7563-BD8CD14480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64F845-3430-9CC2-EFE6-71DA46097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A1E2-6DCE-4CA3-AD87-A4E8E1A7E562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CD2F01-34EB-4D69-0FB1-35AD74046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E05E96-51D4-14ED-2FAD-E202D883F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54C02-0B32-4462-94FF-F922B1121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866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C687E0-B38C-5087-E596-DFAE0B0C4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CD5DE4-5A3E-E270-66C8-C7FD534D05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452B1E-0EB0-8953-D394-BACE114541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1A1E2-6DCE-4CA3-AD87-A4E8E1A7E562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81132-A39A-1A82-9B66-84B00FEA08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F529AA-AAD8-71DA-9442-401CA27F5C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54C02-0B32-4462-94FF-F922B1121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960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C651D-898A-FD64-F793-E53EEBFA8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036" y="3297675"/>
            <a:ext cx="5394036" cy="2490559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br>
              <a:rPr lang="en-US" sz="5200" dirty="0"/>
            </a:br>
            <a:br>
              <a:rPr lang="en-US" sz="5200" dirty="0"/>
            </a:br>
            <a:r>
              <a:rPr lang="en-US" sz="5200" dirty="0"/>
              <a:t>PUBLIC ACT 23-53 TRAINING ON SAFE STORAGE OF FIREARMS, LAWFUL USE OF FIREARMS AND LAWFUL CARRYING OF FIREARMS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02356C-896A-1B12-C65D-E62576CA453E}"/>
              </a:ext>
            </a:extLst>
          </p:cNvPr>
          <p:cNvSpPr txBox="1"/>
          <p:nvPr/>
        </p:nvSpPr>
        <p:spPr>
          <a:xfrm>
            <a:off x="9716569" y="6354619"/>
            <a:ext cx="2364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Updated 11/25/2024</a:t>
            </a:r>
          </a:p>
        </p:txBody>
      </p:sp>
      <p:pic>
        <p:nvPicPr>
          <p:cNvPr id="17" name="Picture Placeholder 16" descr="A blue and gold badge with a flag and a shield&#10;&#10;Description automatically generated">
            <a:extLst>
              <a:ext uri="{FF2B5EF4-FFF2-40B4-BE49-F238E27FC236}">
                <a16:creationId xmlns:a16="http://schemas.microsoft.com/office/drawing/2014/main" id="{A9829DCB-6321-C62D-2E13-3C84CC848446}"/>
              </a:ext>
            </a:extLst>
          </p:cNvPr>
          <p:cNvPicPr preferRelativeResize="0"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04" t="1822" r="-7204" b="1822"/>
          <a:stretch/>
        </p:blipFill>
        <p:spPr>
          <a:xfrm>
            <a:off x="5578764" y="141986"/>
            <a:ext cx="6172200" cy="572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996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860CB6-925A-7FC3-D6D7-EBC823A88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BASIC INFORMATION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055452F-FF80-2F8A-42EA-2835CFC7B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7996"/>
            <a:ext cx="10515600" cy="3422007"/>
          </a:xfrm>
        </p:spPr>
        <p:txBody>
          <a:bodyPr>
            <a:normAutofit/>
          </a:bodyPr>
          <a:lstStyle/>
          <a:p>
            <a:r>
              <a:rPr lang="en-US" dirty="0"/>
              <a:t>This PowerPoint has been developed to be taught in conjunction with your instructor’s current curriculum in order to satisfy the training requirements set forth in Connecticut General Statutes § 29-28, as amended by Public Act 23-53</a:t>
            </a:r>
          </a:p>
          <a:p>
            <a:r>
              <a:rPr lang="en-US" dirty="0"/>
              <a:t>You must submit to your local issuing authority BOTH the certificate of completion for the Public Act 23-53 training and a certificate of completion for the balance of the </a:t>
            </a:r>
            <a:r>
              <a:rPr lang="en-US"/>
              <a:t>course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 descr="A blue and gold badge with a flag and a shield&#10;&#10;Description automatically generated">
            <a:extLst>
              <a:ext uri="{FF2B5EF4-FFF2-40B4-BE49-F238E27FC236}">
                <a16:creationId xmlns:a16="http://schemas.microsoft.com/office/drawing/2014/main" id="{F9FD7137-F6B7-92D9-DB75-F9E4289A58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526" y="4572680"/>
            <a:ext cx="2050473" cy="228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870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DE81CE6-6990-BDC1-8763-A1963DB26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SAFE STORAGE IN THE HOME OR PLACE OF BUSINESS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2891753-0F57-4D62-B909-ABA0AA76B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998" y="185058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0" i="0" u="sng" dirty="0">
                <a:solidFill>
                  <a:srgbClr val="000000"/>
                </a:solidFill>
                <a:effectLst/>
              </a:rPr>
              <a:t>Connecticut General Statutes § 29-37i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</a:rPr>
              <a:t>No person shall store or keep </a:t>
            </a:r>
            <a:r>
              <a:rPr lang="en-US" b="0" i="0" u="sng" dirty="0">
                <a:solidFill>
                  <a:srgbClr val="000000"/>
                </a:solidFill>
                <a:effectLst/>
              </a:rPr>
              <a:t>any firearm</a:t>
            </a:r>
            <a:r>
              <a:rPr lang="en-US" b="0" i="0" dirty="0">
                <a:solidFill>
                  <a:srgbClr val="000000"/>
                </a:solidFill>
                <a:effectLst/>
              </a:rPr>
              <a:t>, on any premises under such person's control unless the person:</a:t>
            </a:r>
            <a:br>
              <a:rPr lang="en-US" b="0" i="0" dirty="0">
                <a:solidFill>
                  <a:srgbClr val="000000"/>
                </a:solidFill>
                <a:effectLst/>
              </a:rPr>
            </a:br>
            <a:r>
              <a:rPr lang="en-US" b="0" i="0" dirty="0">
                <a:solidFill>
                  <a:srgbClr val="000000"/>
                </a:solidFill>
                <a:effectLst/>
              </a:rPr>
              <a:t>(1) Keeps the firearm in a securely locked box or other container or in a manner which a reasonable person would believe to be secure </a:t>
            </a:r>
            <a:r>
              <a:rPr lang="en-US" b="1" i="0" u="sng" dirty="0">
                <a:solidFill>
                  <a:srgbClr val="000000"/>
                </a:solidFill>
                <a:effectLst/>
              </a:rPr>
              <a:t>OR</a:t>
            </a:r>
            <a:br>
              <a:rPr lang="en-US" b="1" i="0" u="sng" dirty="0">
                <a:solidFill>
                  <a:srgbClr val="000000"/>
                </a:solidFill>
                <a:effectLst/>
              </a:rPr>
            </a:br>
            <a:r>
              <a:rPr lang="en-US" b="0" i="0" dirty="0">
                <a:solidFill>
                  <a:srgbClr val="000000"/>
                </a:solidFill>
                <a:effectLst/>
              </a:rPr>
              <a:t>(2) Carries the firearm on his/her person </a:t>
            </a:r>
            <a:r>
              <a:rPr lang="en-US" b="1" i="0" u="sng" dirty="0">
                <a:solidFill>
                  <a:srgbClr val="000000"/>
                </a:solidFill>
                <a:effectLst/>
              </a:rPr>
              <a:t>OR</a:t>
            </a:r>
            <a:br>
              <a:rPr lang="en-US" b="0" i="0" dirty="0">
                <a:solidFill>
                  <a:srgbClr val="000000"/>
                </a:solidFill>
                <a:effectLst/>
              </a:rPr>
            </a:br>
            <a:r>
              <a:rPr lang="en-US" b="0" i="0" dirty="0">
                <a:solidFill>
                  <a:srgbClr val="000000"/>
                </a:solidFill>
                <a:effectLst/>
              </a:rPr>
              <a:t>(3) Keeps the firearm within such close proximity to his/herself that such person can readily retrieve and use the firearm </a:t>
            </a:r>
            <a:br>
              <a:rPr lang="en-US" b="0" i="0" dirty="0">
                <a:solidFill>
                  <a:srgbClr val="000000"/>
                </a:solidFill>
                <a:effectLst/>
              </a:rPr>
            </a:br>
            <a:r>
              <a:rPr lang="en-US" b="0" i="0" dirty="0">
                <a:solidFill>
                  <a:srgbClr val="000000"/>
                </a:solidFill>
                <a:effectLst/>
              </a:rPr>
              <a:t>(as if such person was carrying th</a:t>
            </a:r>
            <a:r>
              <a:rPr lang="en-US" dirty="0">
                <a:solidFill>
                  <a:srgbClr val="000000"/>
                </a:solidFill>
              </a:rPr>
              <a:t>e </a:t>
            </a:r>
            <a:r>
              <a:rPr lang="en-US" b="0" i="0" dirty="0">
                <a:solidFill>
                  <a:srgbClr val="000000"/>
                </a:solidFill>
                <a:effectLst/>
              </a:rPr>
              <a:t>firearm on his/her person)</a:t>
            </a:r>
            <a:endParaRPr lang="en-US" dirty="0"/>
          </a:p>
        </p:txBody>
      </p:sp>
      <p:pic>
        <p:nvPicPr>
          <p:cNvPr id="12" name="Picture 11" descr="A blue and gold badge with a flag and a shield&#10;&#10;Description automatically generated">
            <a:extLst>
              <a:ext uri="{FF2B5EF4-FFF2-40B4-BE49-F238E27FC236}">
                <a16:creationId xmlns:a16="http://schemas.microsoft.com/office/drawing/2014/main" id="{26FF0AB7-1C0D-0C4F-5EF8-F88C9259A2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526" y="4572680"/>
            <a:ext cx="2050473" cy="228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187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FB7F1-B237-E672-C3C5-1EC93377F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SAFE STORAGE IN A VEHICLE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51DD9-8CBA-3632-FDC8-97BA1C9C2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303327" cy="435133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200" u="sng" dirty="0"/>
              <a:t>Connecticut General Statutes § 29-38g</a:t>
            </a:r>
          </a:p>
          <a:p>
            <a:r>
              <a:rPr lang="en-US" sz="3200" dirty="0"/>
              <a:t>All pistols or revolvers stored in an unattended motor vehicle must be kept in the trunk (area not accessible from the passenger compartment), locked glove box, or locked safe.</a:t>
            </a:r>
          </a:p>
          <a:p>
            <a:endParaRPr lang="en-US" sz="3200" dirty="0"/>
          </a:p>
          <a:p>
            <a:pPr lvl="1"/>
            <a:r>
              <a:rPr lang="en-US" sz="3200" dirty="0"/>
              <a:t>“[A] motor vehicle is unattended if no person who is at least twenty-one years of age and who is the owner or operator or a passenger of such motor vehicle is inside the motor vehicle or is within close enough proximity to the motor vehicle to prevent unauthorized access to the motor vehicle . . . .” </a:t>
            </a:r>
            <a:br>
              <a:rPr lang="en-US" sz="3200" dirty="0">
                <a:highlight>
                  <a:srgbClr val="FFFF00"/>
                </a:highlight>
              </a:rPr>
            </a:br>
            <a:endParaRPr lang="en-US" sz="3200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sz="3200" u="sng" dirty="0"/>
              <a:t>Connecticut General Statutes § 53-205</a:t>
            </a:r>
          </a:p>
          <a:p>
            <a:r>
              <a:rPr lang="en-US" sz="3200" dirty="0"/>
              <a:t>No person shall carry or possess in any vehicle or snowmobile any firearm, other than a pistol or revolver (for which they have a valid CT Permit to Carry, or is legally secured above), while such firearm contains in the barrel, chamber, or magazine any loaded shell or cartridge capable of being discharged.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A blue and gold badge with a flag and a shield&#10;&#10;Description automatically generated">
            <a:extLst>
              <a:ext uri="{FF2B5EF4-FFF2-40B4-BE49-F238E27FC236}">
                <a16:creationId xmlns:a16="http://schemas.microsoft.com/office/drawing/2014/main" id="{87F78EB5-EF9C-EAFD-03BA-2DE9336AD5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526" y="4572680"/>
            <a:ext cx="2050473" cy="228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330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44B4E-9612-2EFA-DC72-B084BC4AA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LAWFUL USE OF FIREARMS IN DEFENSE OF SELF OR OTHERS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588FB-491D-C302-38B0-0C40CB9EF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758" y="214153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Connecticut General Statutes § 53a-19</a:t>
            </a:r>
          </a:p>
          <a:p>
            <a:pPr lvl="1"/>
            <a:r>
              <a:rPr lang="en-US" dirty="0"/>
              <a:t>If you reasonably believe that a person is using or about to use deadly physical force against you or a third person, or that a person is inflicting or about to inflict great bodily harm against you or a third person, you may use deadly force.</a:t>
            </a:r>
          </a:p>
          <a:p>
            <a:pPr lvl="2"/>
            <a:r>
              <a:rPr lang="en-US" sz="2400" dirty="0"/>
              <a:t>However, prior to using such deadly force, you have a duty to retreat if the avenue of retreat is reasonable.</a:t>
            </a:r>
          </a:p>
          <a:p>
            <a:pPr lvl="2"/>
            <a:r>
              <a:rPr lang="en-US" sz="2400" dirty="0"/>
              <a:t>NOTE: You do not have a duty to retreat if:</a:t>
            </a:r>
          </a:p>
          <a:p>
            <a:pPr lvl="4"/>
            <a:r>
              <a:rPr lang="en-US" sz="2400" dirty="0"/>
              <a:t>You are in your own dwelling; or</a:t>
            </a:r>
          </a:p>
          <a:p>
            <a:pPr lvl="4"/>
            <a:r>
              <a:rPr lang="en-US" sz="2400" dirty="0"/>
              <a:t>You are in your place of work and not the initial aggressor</a:t>
            </a:r>
          </a:p>
        </p:txBody>
      </p:sp>
      <p:pic>
        <p:nvPicPr>
          <p:cNvPr id="5" name="Picture 4" descr="A blue and gold badge with a flag and a shield&#10;&#10;Description automatically generated">
            <a:extLst>
              <a:ext uri="{FF2B5EF4-FFF2-40B4-BE49-F238E27FC236}">
                <a16:creationId xmlns:a16="http://schemas.microsoft.com/office/drawing/2014/main" id="{156B17C5-6A82-0648-8C57-EEB9EB447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526" y="4572680"/>
            <a:ext cx="2050473" cy="228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48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5FD3044-D659-B5E0-59AF-7AEB7D5F3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LAWFUL USE OF FIREARMS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767DF6-2562-841C-98BD-535ED74A4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u="sng" dirty="0"/>
              <a:t>Connecticut General Statutes § 53-203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</a:rPr>
              <a:t>No person shall intentionally, negligently or carelessly discharge any firearm in such a manner as to be likely to cause bodily injury or death to persons or domestic animals, or the wanton destruction of property.  </a:t>
            </a:r>
          </a:p>
          <a:p>
            <a:pPr marL="0" indent="0">
              <a:buNone/>
            </a:pPr>
            <a:r>
              <a:rPr lang="en-US" u="sng" dirty="0">
                <a:solidFill>
                  <a:srgbClr val="000000"/>
                </a:solidFill>
              </a:rPr>
              <a:t>Connecticut General Statutes § 53-204; Conn. Agencies Reg. § 26-66-1 (e)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</a:rPr>
              <a:t>No person shall hunt or discharge any firearm from or across the traveled portion of any public highway.    </a:t>
            </a:r>
          </a:p>
          <a:p>
            <a:pPr marL="0" indent="0">
              <a:buNone/>
            </a:pPr>
            <a:r>
              <a:rPr lang="en-US" u="sng" dirty="0">
                <a:solidFill>
                  <a:srgbClr val="000000"/>
                </a:solidFill>
              </a:rPr>
              <a:t>Conn. Agencies Reg. § 26-66-1(d)</a:t>
            </a:r>
          </a:p>
          <a:p>
            <a:r>
              <a:rPr lang="en-US" dirty="0"/>
              <a:t>No person shall hunt or shoot a firearm within 500 feet of any </a:t>
            </a:r>
            <a:br>
              <a:rPr lang="en-US" dirty="0"/>
            </a:br>
            <a:r>
              <a:rPr lang="en-US" dirty="0"/>
              <a:t>building occupied by people or domestic animals.</a:t>
            </a:r>
          </a:p>
        </p:txBody>
      </p:sp>
      <p:pic>
        <p:nvPicPr>
          <p:cNvPr id="4" name="Picture 3" descr="A blue and gold badge with a flag and a shield&#10;&#10;Description automatically generated">
            <a:extLst>
              <a:ext uri="{FF2B5EF4-FFF2-40B4-BE49-F238E27FC236}">
                <a16:creationId xmlns:a16="http://schemas.microsoft.com/office/drawing/2014/main" id="{84870792-CCB0-163E-08CE-7B578A31B1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526" y="4572680"/>
            <a:ext cx="2050473" cy="228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449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91614-E078-A3A4-D6E6-D6515A6CC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LAWFUL CARRYING OF FIREARMS IN PUBLIC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8DE9C-C9DF-CF78-A2BC-50ABCE61C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617" y="1364002"/>
            <a:ext cx="10909183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/>
              <a:t>Connecticut General Statutes § 29-35</a:t>
            </a:r>
          </a:p>
          <a:p>
            <a:r>
              <a:rPr lang="en-US" dirty="0"/>
              <a:t>No person shall carry any pistol or revolver on their person WITHOUT A PERMIT except when such person is within their home, on land leased or owned by that person, or within the place of business of that person.</a:t>
            </a:r>
          </a:p>
          <a:p>
            <a:r>
              <a:rPr lang="en-US" dirty="0"/>
              <a:t>No person shall knowingly carry a firearm WITHOUT A PERMIT and with intent to display (open carry) except within their home, on land leased or owned, or within the place of business, or engaged in firearm training or </a:t>
            </a:r>
            <a:r>
              <a:rPr lang="en-US" dirty="0" err="1"/>
              <a:t>bonafide</a:t>
            </a:r>
            <a:r>
              <a:rPr lang="en-US" dirty="0"/>
              <a:t> hunting activity.</a:t>
            </a:r>
          </a:p>
          <a:p>
            <a:r>
              <a:rPr lang="en-US" dirty="0"/>
              <a:t>A reasonable measure to conceal said firearm when carrying </a:t>
            </a:r>
            <a:br>
              <a:rPr lang="en-US" dirty="0"/>
            </a:br>
            <a:r>
              <a:rPr lang="en-US" dirty="0"/>
              <a:t>must be taken.  Neither a fleeting glimpse of a firearm nor an </a:t>
            </a:r>
            <a:br>
              <a:rPr lang="en-US" dirty="0"/>
            </a:br>
            <a:r>
              <a:rPr lang="en-US" dirty="0"/>
              <a:t>imprint of a firearm through such person’s clothing is a violation.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blue and gold badge with a flag and a shield&#10;&#10;Description automatically generated">
            <a:extLst>
              <a:ext uri="{FF2B5EF4-FFF2-40B4-BE49-F238E27FC236}">
                <a16:creationId xmlns:a16="http://schemas.microsoft.com/office/drawing/2014/main" id="{65207C8A-07A2-1113-E5B4-4764EC42C4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526" y="4572680"/>
            <a:ext cx="2050473" cy="228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871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D3B82-C8BD-CEE2-CD0C-43F9DED69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LAWFUL CARRYING OF FIREARMS IN PUBLIC </a:t>
            </a:r>
            <a:r>
              <a:rPr lang="en-US" dirty="0"/>
              <a:t>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5096E-8DE0-58E9-49E2-85F4E89095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Connecticut General Statutes § 29-28(e)</a:t>
            </a:r>
          </a:p>
          <a:p>
            <a:r>
              <a:rPr lang="en-US" dirty="0"/>
              <a:t>The issuance of a permit to carry does </a:t>
            </a:r>
            <a:r>
              <a:rPr lang="en-US" b="1" u="sng" dirty="0"/>
              <a:t>NOT</a:t>
            </a:r>
            <a:r>
              <a:rPr lang="en-US" dirty="0"/>
              <a:t> authorize the possession or carrying of a pistol or revolver in any premises where the possession or carrying is otherwise prohibited by law or is prohibited by the person who owns or exercises control over such premises.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u="sng" dirty="0"/>
              <a:t>Examples</a:t>
            </a:r>
            <a:r>
              <a:rPr lang="en-US" dirty="0"/>
              <a:t>:  Schools (Federal &amp; State Law), courthouses, </a:t>
            </a:r>
            <a:br>
              <a:rPr lang="en-US" dirty="0"/>
            </a:br>
            <a:r>
              <a:rPr lang="en-US" dirty="0"/>
              <a:t>anywhere “NO FIREARMS” is posted.</a:t>
            </a:r>
          </a:p>
        </p:txBody>
      </p:sp>
      <p:pic>
        <p:nvPicPr>
          <p:cNvPr id="5" name="Picture 4" descr="A blue and gold badge with a flag and a shield&#10;&#10;Description automatically generated">
            <a:extLst>
              <a:ext uri="{FF2B5EF4-FFF2-40B4-BE49-F238E27FC236}">
                <a16:creationId xmlns:a16="http://schemas.microsoft.com/office/drawing/2014/main" id="{F4DCC386-44C2-0448-ACFB-90371F3717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526" y="4572680"/>
            <a:ext cx="2050473" cy="228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347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68B18-4233-C2FB-869D-DC289EBD8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LEGAL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59573-A149-0806-9B0B-C956E8F00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Firearms laws are often very in depth.  If you have ANY questions, please seek legal advice.  </a:t>
            </a:r>
          </a:p>
          <a:p>
            <a:r>
              <a:rPr lang="en-US" dirty="0"/>
              <a:t>State and Federal firearms laws are often changing and evolving.  It is important that you are up to date on firearms laws, not only as a permitted individual, but also as a firearm owner.  </a:t>
            </a:r>
          </a:p>
          <a:p>
            <a:r>
              <a:rPr lang="en-US" dirty="0"/>
              <a:t>You must follow all State and Federal laws and regulations as they pertain to the purchasing, carrying, storage and use of firearms.  </a:t>
            </a:r>
          </a:p>
        </p:txBody>
      </p:sp>
      <p:pic>
        <p:nvPicPr>
          <p:cNvPr id="5" name="Picture 4" descr="A blue and gold badge with a flag and a shield&#10;&#10;Description automatically generated">
            <a:extLst>
              <a:ext uri="{FF2B5EF4-FFF2-40B4-BE49-F238E27FC236}">
                <a16:creationId xmlns:a16="http://schemas.microsoft.com/office/drawing/2014/main" id="{04D09A0A-4C59-C708-5071-85D28C2184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526" y="4572680"/>
            <a:ext cx="2050473" cy="228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517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7441</TotalTime>
  <Words>915</Words>
  <Application>Microsoft Office PowerPoint</Application>
  <PresentationFormat>Widescreen</PresentationFormat>
  <Paragraphs>42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  PUBLIC ACT 23-53 TRAINING ON SAFE STORAGE OF FIREARMS, LAWFUL USE OF FIREARMS AND LAWFUL CARRYING OF FIREARMS</vt:lpstr>
      <vt:lpstr>BASIC INFORMATION</vt:lpstr>
      <vt:lpstr>SAFE STORAGE IN THE HOME OR PLACE OF BUSINESS</vt:lpstr>
      <vt:lpstr>SAFE STORAGE IN A VEHICLE</vt:lpstr>
      <vt:lpstr>LAWFUL USE OF FIREARMS IN DEFENSE OF SELF OR OTHERS</vt:lpstr>
      <vt:lpstr>LAWFUL USE OF FIREARMS</vt:lpstr>
      <vt:lpstr>LAWFUL CARRYING OF FIREARMS IN PUBLIC</vt:lpstr>
      <vt:lpstr>LAWFUL CARRYING OF FIREARMS IN PUBLIC (continued)</vt:lpstr>
      <vt:lpstr>LEGAL UPDATES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 STORAGE IN THE HOME</dc:title>
  <dc:creator>Brianna Maurice</dc:creator>
  <cp:lastModifiedBy>Maurice, Brianna</cp:lastModifiedBy>
  <cp:revision>29</cp:revision>
  <dcterms:created xsi:type="dcterms:W3CDTF">2024-03-13T21:40:06Z</dcterms:created>
  <dcterms:modified xsi:type="dcterms:W3CDTF">2024-11-25T19:13:22Z</dcterms:modified>
</cp:coreProperties>
</file>