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comments/modernComment_112_1FA00822.xml" ContentType="application/vnd.ms-powerpoint.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3" r:id="rId4"/>
  </p:sldMasterIdLst>
  <p:notesMasterIdLst>
    <p:notesMasterId r:id="rId20"/>
  </p:notesMasterIdLst>
  <p:sldIdLst>
    <p:sldId id="256" r:id="rId5"/>
    <p:sldId id="258" r:id="rId6"/>
    <p:sldId id="257" r:id="rId7"/>
    <p:sldId id="275" r:id="rId8"/>
    <p:sldId id="262" r:id="rId9"/>
    <p:sldId id="263" r:id="rId10"/>
    <p:sldId id="270" r:id="rId11"/>
    <p:sldId id="273" r:id="rId12"/>
    <p:sldId id="267" r:id="rId13"/>
    <p:sldId id="260" r:id="rId14"/>
    <p:sldId id="261" r:id="rId15"/>
    <p:sldId id="274" r:id="rId16"/>
    <p:sldId id="268" r:id="rId17"/>
    <p:sldId id="269" r:id="rId18"/>
    <p:sldId id="271" r:id="rId1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68EF1E-612E-6BD2-E29D-EB2A33D3D38E}" name="Norfleet-Johnson, Cassandra L." initials="NJCL" userId="S::Cassandra.Norfleet-Johnson@ct.gov::84188399-1d89-4bdd-8c85-5740cc7ca299" providerId="AD"/>
  <p188:author id="{9E8BEE2D-8BFF-0E52-19C1-F95ADA057DF9}" name="Taylor, Carlene O." initials="TCO" userId="S::Carlene.Taylor@ct.gov::a1adbc86-4cc5-4e08-869f-2d81bc6798d4" providerId="AD"/>
  <p188:author id="{20F7F953-B8B0-4122-23B6-D39072D7E257}" name="Norfleet-Johnson, Cassandra L." initials="NL" userId="S::cassandra.norfleet-johnson@ct.gov::84188399-1d89-4bdd-8c85-5740cc7ca299" providerId="AD"/>
  <p188:author id="{EA07C3D7-64B4-46CA-DD66-451B6898AA64}" name="Rivera, Theresa" initials="RT" userId="S::theresa.rivera@ct.gov::d8d1fd9f-d132-45c5-9540-8160cd2330b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333" autoAdjust="0"/>
  </p:normalViewPr>
  <p:slideViewPr>
    <p:cSldViewPr snapToGrid="0">
      <p:cViewPr varScale="1">
        <p:scale>
          <a:sx n="78" d="100"/>
          <a:sy n="78" d="100"/>
        </p:scale>
        <p:origin x="2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modernComment_112_1FA00822.xml><?xml version="1.0" encoding="utf-8"?>
<p188:cmLst xmlns:a="http://schemas.openxmlformats.org/drawingml/2006/main" xmlns:r="http://schemas.openxmlformats.org/officeDocument/2006/relationships" xmlns:p188="http://schemas.microsoft.com/office/powerpoint/2018/8/main">
  <p188:cm id="{A835B497-D082-48D1-8FCE-84D11595BB5E}" authorId="{7D68EF1E-612E-6BD2-E29D-EB2A33D3D38E}" created="2023-10-19T20:53:03.231">
    <pc:sldMkLst xmlns:pc="http://schemas.microsoft.com/office/powerpoint/2013/main/command">
      <pc:docMk/>
      <pc:sldMk cId="530581538" sldId="274"/>
    </pc:sldMkLst>
    <p188:txBody>
      <a:bodyPr/>
      <a:lstStyle/>
      <a:p>
        <a:r>
          <a:rPr lang="en-US"/>
          <a:t>Links will be added once documents are finalized.  Vendor Info link is operational now.</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forms.office.com/g/3uCCDuv6SR" TargetMode="External"/><Relationship Id="rId7" Type="http://schemas.openxmlformats.org/officeDocument/2006/relationships/image" Target="../media/image7.svg"/><Relationship Id="rId2" Type="http://schemas.openxmlformats.org/officeDocument/2006/relationships/hyperlink" Target="https://forms.office.com/Pages/ResponsePage.aspx?id=-nyLEd2juUiwJjH_abtzi5_90dgy0cVFlUCBYM0jMLBUQzZLSkdXVk5BOEpRT0FGRU9NNVFGVkpBRi4u" TargetMode="External"/><Relationship Id="rId1" Type="http://schemas.openxmlformats.org/officeDocument/2006/relationships/hyperlink" Target="mailto:Energy.vendors@ct.gov" TargetMode="Externa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diagrams/_rels/data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ata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portal.ct.gov/DSS/Economic-Security/Winter-Heating-Assistance/Energy-Assistance---Winter-Heating/Additional-Program-Information" TargetMode="External"/><Relationship Id="rId7" Type="http://schemas.openxmlformats.org/officeDocument/2006/relationships/image" Target="../media/image31.svg"/><Relationship Id="rId2" Type="http://schemas.openxmlformats.org/officeDocument/2006/relationships/hyperlink" Target="https://supplier/Vendor%20Conditions%20of%20Participation%20Form%202023/2024%20Connecticut%20Energy%20Assistance" TargetMode="External"/><Relationship Id="rId1" Type="http://schemas.openxmlformats.org/officeDocument/2006/relationships/hyperlink" Target="https://portal.ct.gov/-/media/Departments-and-Agencies/DSS/Winter-Heating-Assistance/UPDATED_Deliverable-Fuel-Memo_FY2024.pdf" TargetMode="Externa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diagrams/_rels/data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3" Type="http://schemas.openxmlformats.org/officeDocument/2006/relationships/hyperlink" Target="https://uwc.211ct.org/" TargetMode="External"/><Relationship Id="rId7" Type="http://schemas.openxmlformats.org/officeDocument/2006/relationships/image" Target="../media/image35.svg"/><Relationship Id="rId12" Type="http://schemas.openxmlformats.org/officeDocument/2006/relationships/image" Target="../media/image40.png"/><Relationship Id="rId2" Type="http://schemas.openxmlformats.org/officeDocument/2006/relationships/hyperlink" Target="https://operationfuel.org/" TargetMode="External"/><Relationship Id="rId1" Type="http://schemas.openxmlformats.org/officeDocument/2006/relationships/hyperlink" Target="https://portal.ct.gov/DSS/Economic-Security/Winter-Heating-Assistance/Energy-Assistance---Winter-Heating/Additional-Program-Information" TargetMode="Externa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hyperlink" Target="https://www.ctema.com/" TargetMode="External"/><Relationship Id="rId15" Type="http://schemas.openxmlformats.org/officeDocument/2006/relationships/image" Target="../media/image43.svg"/><Relationship Id="rId10" Type="http://schemas.openxmlformats.org/officeDocument/2006/relationships/image" Target="../media/image38.png"/><Relationship Id="rId4" Type="http://schemas.openxmlformats.org/officeDocument/2006/relationships/hyperlink" Target="https://www.cafca.org/" TargetMode="External"/><Relationship Id="rId9" Type="http://schemas.openxmlformats.org/officeDocument/2006/relationships/image" Target="../media/image37.svg"/><Relationship Id="rId14" Type="http://schemas.openxmlformats.org/officeDocument/2006/relationships/image" Target="../media/image4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forms.office.com/Pages/ResponsePage.aspx?id=-nyLEd2juUiwJjH_abtzi5_90dgy0cVFlUCBYM0jMLBUQzZLSkdXVk5BOEpRT0FGRU9NNVFGVkpBRi4u" TargetMode="External"/><Relationship Id="rId7" Type="http://schemas.openxmlformats.org/officeDocument/2006/relationships/image" Target="../media/image8.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hyperlink" Target="mailto:Energy.vendors@ct.gov" TargetMode="External"/><Relationship Id="rId5" Type="http://schemas.openxmlformats.org/officeDocument/2006/relationships/image" Target="../media/image7.svg"/><Relationship Id="rId10" Type="http://schemas.openxmlformats.org/officeDocument/2006/relationships/image" Target="../media/image11.svg"/><Relationship Id="rId4" Type="http://schemas.openxmlformats.org/officeDocument/2006/relationships/image" Target="../media/image6.png"/><Relationship Id="rId9"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hyperlink" Target="https://portal.ct.gov/-/media/Departments-and-Agencies/DSS/Winter-Heating-Assistance/UPDATED_Deliverable-Fuel-Memo_FY2024.pdf" TargetMode="External"/><Relationship Id="rId7" Type="http://schemas.openxmlformats.org/officeDocument/2006/relationships/image" Target="../media/image32.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hyperlink" Target="https://supplier/Vendor%20Conditions%20of%20Participation%20Form%202023/2024%20Connecticut%20Energy%20Assistance" TargetMode="External"/><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hyperlink" Target="https://portal.ct.gov/DSS/Economic-Security/Winter-Heating-Assistance/Energy-Assistance---Winter-Heating/Additional-Program-Information" TargetMode="External"/></Relationships>
</file>

<file path=ppt/diagrams/_rels/drawing4.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2.png"/><Relationship Id="rId3" Type="http://schemas.openxmlformats.org/officeDocument/2006/relationships/hyperlink" Target="https://portal.ct.gov/DSS/Economic-Security/Winter-Heating-Assistance/Energy-Assistance---Winter-Heating/Additional-Program-Information" TargetMode="External"/><Relationship Id="rId7" Type="http://schemas.openxmlformats.org/officeDocument/2006/relationships/image" Target="../media/image38.png"/><Relationship Id="rId12" Type="http://schemas.openxmlformats.org/officeDocument/2006/relationships/hyperlink" Target="https://www.ctema.com/" TargetMode="External"/><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hyperlink" Target="https://www.cafca.org/" TargetMode="External"/><Relationship Id="rId11" Type="http://schemas.openxmlformats.org/officeDocument/2006/relationships/image" Target="../media/image41.svg"/><Relationship Id="rId5" Type="http://schemas.openxmlformats.org/officeDocument/2006/relationships/image" Target="../media/image37.svg"/><Relationship Id="rId15" Type="http://schemas.openxmlformats.org/officeDocument/2006/relationships/hyperlink" Target="https://operationfuel.org/" TargetMode="External"/><Relationship Id="rId10"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hyperlink" Target="https://uwc.211ct.org/" TargetMode="External"/><Relationship Id="rId1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F108F5-B7F1-BD46-B226-A10C9C93D43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4BE75F6-8D4B-ED42-9FAF-2A58F4E212BA}">
      <dgm:prSet phldrT="[Text]"/>
      <dgm:spPr/>
      <dgm:t>
        <a:bodyPr/>
        <a:lstStyle/>
        <a:p>
          <a:pPr rtl="0">
            <a:lnSpc>
              <a:spcPct val="100000"/>
            </a:lnSpc>
          </a:pPr>
          <a:r>
            <a:rPr lang="en-US" b="0">
              <a:latin typeface="Arial"/>
              <a:cs typeface="Arial"/>
            </a:rPr>
            <a:t>Connecticut Department of Social Services, Office of Community Services</a:t>
          </a:r>
          <a:br>
            <a:rPr lang="en-US" b="0">
              <a:latin typeface="Arial"/>
              <a:cs typeface="Arial"/>
            </a:rPr>
          </a:br>
          <a:r>
            <a:rPr lang="en-US" b="0">
              <a:latin typeface="Arial"/>
              <a:cs typeface="Arial"/>
            </a:rPr>
            <a:t>55 Farmington Avenue, 10</a:t>
          </a:r>
          <a:r>
            <a:rPr lang="en-US" b="0" baseline="30000">
              <a:latin typeface="Arial"/>
              <a:cs typeface="Arial"/>
            </a:rPr>
            <a:t>th</a:t>
          </a:r>
          <a:r>
            <a:rPr lang="en-US" b="0">
              <a:latin typeface="Arial"/>
              <a:cs typeface="Arial"/>
            </a:rPr>
            <a:t> Floor, Hartford, Connecticut 06105 </a:t>
          </a:r>
        </a:p>
      </dgm:t>
    </dgm:pt>
    <dgm:pt modelId="{0BB8037C-0049-E749-860F-73CE6786BD69}" type="parTrans" cxnId="{6ACC96DA-9DFB-A044-9984-00331FAAA5D2}">
      <dgm:prSet/>
      <dgm:spPr/>
      <dgm:t>
        <a:bodyPr/>
        <a:lstStyle/>
        <a:p>
          <a:endParaRPr lang="en-US"/>
        </a:p>
      </dgm:t>
    </dgm:pt>
    <dgm:pt modelId="{1A446752-5BED-B140-8F9F-683418B41DDD}" type="sibTrans" cxnId="{6ACC96DA-9DFB-A044-9984-00331FAAA5D2}">
      <dgm:prSet/>
      <dgm:spPr/>
      <dgm:t>
        <a:bodyPr/>
        <a:lstStyle/>
        <a:p>
          <a:endParaRPr lang="en-US"/>
        </a:p>
      </dgm:t>
    </dgm:pt>
    <dgm:pt modelId="{39C6AFCD-07D9-BD4F-BA17-03E48838BA85}">
      <dgm:prSet phldrT="[Text]"/>
      <dgm:spPr/>
      <dgm:t>
        <a:bodyPr/>
        <a:lstStyle/>
        <a:p>
          <a:pPr>
            <a:lnSpc>
              <a:spcPct val="100000"/>
            </a:lnSpc>
          </a:pPr>
          <a:r>
            <a:rPr lang="en-US" b="1">
              <a:effectLst/>
              <a:latin typeface="Arial"/>
              <a:ea typeface="+mn-ea"/>
              <a:cs typeface="Arial"/>
              <a:hlinkClick xmlns:r="http://schemas.openxmlformats.org/officeDocument/2006/relationships" r:id="rId1"/>
            </a:rPr>
            <a:t>Energy.vendors@ct.gov</a:t>
          </a:r>
          <a:r>
            <a:rPr lang="en-US" b="1">
              <a:effectLst/>
              <a:latin typeface="Arial"/>
              <a:ea typeface="+mn-ea"/>
              <a:cs typeface="Arial"/>
            </a:rPr>
            <a:t>  </a:t>
          </a:r>
          <a:endParaRPr lang="en-US" b="1">
            <a:latin typeface="Arial"/>
            <a:cs typeface="Arial"/>
          </a:endParaRPr>
        </a:p>
      </dgm:t>
    </dgm:pt>
    <dgm:pt modelId="{21B80EC4-8568-9B4D-BD65-0EF8E5701DBB}" type="parTrans" cxnId="{5B1301F1-3889-AD4F-848A-E00FB3EDF4CC}">
      <dgm:prSet/>
      <dgm:spPr/>
      <dgm:t>
        <a:bodyPr/>
        <a:lstStyle/>
        <a:p>
          <a:endParaRPr lang="en-US"/>
        </a:p>
      </dgm:t>
    </dgm:pt>
    <dgm:pt modelId="{18E717D3-D6F4-BC46-873A-554A11A08315}" type="sibTrans" cxnId="{5B1301F1-3889-AD4F-848A-E00FB3EDF4CC}">
      <dgm:prSet/>
      <dgm:spPr/>
      <dgm:t>
        <a:bodyPr/>
        <a:lstStyle/>
        <a:p>
          <a:endParaRPr lang="en-US"/>
        </a:p>
      </dgm:t>
    </dgm:pt>
    <dgm:pt modelId="{D61A68D8-E577-D04B-AAE7-96B0C588B2C1}">
      <dgm:prSet phldrT="[Text]"/>
      <dgm:spPr/>
      <dgm:t>
        <a:bodyPr/>
        <a:lstStyle/>
        <a:p>
          <a:pPr>
            <a:lnSpc>
              <a:spcPct val="100000"/>
            </a:lnSpc>
          </a:pPr>
          <a:r>
            <a:rPr lang="en-US" b="0">
              <a:latin typeface="Arial"/>
              <a:cs typeface="Arial"/>
            </a:rPr>
            <a:t>CEAP Energy Services at (860) 424-4952 (fax)</a:t>
          </a:r>
        </a:p>
      </dgm:t>
    </dgm:pt>
    <dgm:pt modelId="{747FF419-E19C-FD40-8E44-72A75059767E}" type="parTrans" cxnId="{CF4C8957-CE43-D740-8086-9E00EAA65D18}">
      <dgm:prSet/>
      <dgm:spPr/>
      <dgm:t>
        <a:bodyPr/>
        <a:lstStyle/>
        <a:p>
          <a:endParaRPr lang="en-US"/>
        </a:p>
      </dgm:t>
    </dgm:pt>
    <dgm:pt modelId="{3442BB7C-02C1-AB49-970E-B1BC40F65F9D}" type="sibTrans" cxnId="{CF4C8957-CE43-D740-8086-9E00EAA65D18}">
      <dgm:prSet/>
      <dgm:spPr/>
      <dgm:t>
        <a:bodyPr/>
        <a:lstStyle/>
        <a:p>
          <a:endParaRPr lang="en-US"/>
        </a:p>
      </dgm:t>
    </dgm:pt>
    <dgm:pt modelId="{07BFE86C-173F-4932-A316-9E6AA67D8956}">
      <dgm:prSet/>
      <dgm:spPr/>
      <dgm:t>
        <a:bodyPr/>
        <a:lstStyle/>
        <a:p>
          <a:pPr>
            <a:lnSpc>
              <a:spcPct val="100000"/>
            </a:lnSpc>
          </a:pPr>
          <a:r>
            <a:rPr lang="en-US" b="1">
              <a:latin typeface="Arial"/>
              <a:cs typeface="Arial"/>
              <a:hlinkClick xmlns:r="http://schemas.openxmlformats.org/officeDocument/2006/relationships" r:id="rId2"/>
            </a:rPr>
            <a:t>CEAP Vendor Form PY 2023-2024</a:t>
          </a:r>
          <a:endParaRPr lang="en-US" b="1">
            <a:latin typeface="Arial"/>
            <a:cs typeface="Arial"/>
            <a:hlinkClick xmlns:r="http://schemas.openxmlformats.org/officeDocument/2006/relationships" r:id="" action="ppaction://noaction"/>
          </a:endParaRPr>
        </a:p>
      </dgm:t>
    </dgm:pt>
    <dgm:pt modelId="{2C5924DC-EDCD-419E-82E9-5B50F0296F35}" type="parTrans" cxnId="{A12B3C29-5D16-4536-92DA-9833FD3A0FA4}">
      <dgm:prSet/>
      <dgm:spPr/>
      <dgm:t>
        <a:bodyPr/>
        <a:lstStyle/>
        <a:p>
          <a:endParaRPr lang="en-US"/>
        </a:p>
      </dgm:t>
    </dgm:pt>
    <dgm:pt modelId="{7F29EC12-0187-43A9-95CA-37888380231A}" type="sibTrans" cxnId="{A12B3C29-5D16-4536-92DA-9833FD3A0FA4}">
      <dgm:prSet/>
      <dgm:spPr/>
      <dgm:t>
        <a:bodyPr/>
        <a:lstStyle/>
        <a:p>
          <a:endParaRPr lang="en-US"/>
        </a:p>
      </dgm:t>
    </dgm:pt>
    <dgm:pt modelId="{FAEB7771-F519-43A8-950D-BE0E2ACE0FB1}" type="pres">
      <dgm:prSet presAssocID="{78F108F5-B7F1-BD46-B226-A10C9C93D436}" presName="root" presStyleCnt="0">
        <dgm:presLayoutVars>
          <dgm:dir/>
          <dgm:resizeHandles val="exact"/>
        </dgm:presLayoutVars>
      </dgm:prSet>
      <dgm:spPr/>
    </dgm:pt>
    <dgm:pt modelId="{7E1948B6-45F5-4861-BF5C-BEF81EAC6ECD}" type="pres">
      <dgm:prSet presAssocID="{07BFE86C-173F-4932-A316-9E6AA67D8956}" presName="compNode" presStyleCnt="0"/>
      <dgm:spPr/>
    </dgm:pt>
    <dgm:pt modelId="{4A51DE47-99C3-4416-A3B2-648A32DE6D7F}" type="pres">
      <dgm:prSet presAssocID="{07BFE86C-173F-4932-A316-9E6AA67D8956}" presName="bgRect" presStyleLbl="bgShp" presStyleIdx="0" presStyleCnt="4" custLinFactNeighborX="-17698" custLinFactNeighborY="-393"/>
      <dgm:spPr/>
      <dgm:extLst>
        <a:ext uri="{E40237B7-FDA0-4F09-8148-C483321AD2D9}">
          <dgm14:cNvPr xmlns:dgm14="http://schemas.microsoft.com/office/drawing/2010/diagram" id="0" name="">
            <a:hlinkClick xmlns:r="http://schemas.openxmlformats.org/officeDocument/2006/relationships" r:id="rId3" tooltip="CEAP Supplier Vendor Form FY 2021-2022"/>
          </dgm14:cNvPr>
        </a:ext>
      </dgm:extLst>
    </dgm:pt>
    <dgm:pt modelId="{B3C2525B-BC3E-4881-BD9E-0589B46BF46D}" type="pres">
      <dgm:prSet presAssocID="{07BFE86C-173F-4932-A316-9E6AA67D8956}" presName="iconRect" presStyleLbl="node1" presStyleIdx="0" presStyleCnt="4"/>
      <dgm:spPr>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a:ln>
          <a:noFill/>
        </a:ln>
      </dgm:spPr>
      <dgm:extLst>
        <a:ext uri="{E40237B7-FDA0-4F09-8148-C483321AD2D9}">
          <dgm14:cNvPr xmlns:dgm14="http://schemas.microsoft.com/office/drawing/2010/diagram" id="0" name="" descr="Internet outline"/>
        </a:ext>
      </dgm:extLst>
    </dgm:pt>
    <dgm:pt modelId="{5E287C69-0941-40FE-80D9-C4E5D9349477}" type="pres">
      <dgm:prSet presAssocID="{07BFE86C-173F-4932-A316-9E6AA67D8956}" presName="spaceRect" presStyleCnt="0"/>
      <dgm:spPr/>
    </dgm:pt>
    <dgm:pt modelId="{1FFBEDE0-33DB-4600-AA98-CD69F979BEF7}" type="pres">
      <dgm:prSet presAssocID="{07BFE86C-173F-4932-A316-9E6AA67D8956}" presName="parTx" presStyleLbl="revTx" presStyleIdx="0" presStyleCnt="4">
        <dgm:presLayoutVars>
          <dgm:chMax val="0"/>
          <dgm:chPref val="0"/>
        </dgm:presLayoutVars>
      </dgm:prSet>
      <dgm:spPr/>
    </dgm:pt>
    <dgm:pt modelId="{9DCA5DFA-FF6C-41F1-A4F9-EBB1246A22C7}" type="pres">
      <dgm:prSet presAssocID="{7F29EC12-0187-43A9-95CA-37888380231A}" presName="sibTrans" presStyleCnt="0"/>
      <dgm:spPr/>
    </dgm:pt>
    <dgm:pt modelId="{C902807C-8305-45B6-8D2C-0520E496BB76}" type="pres">
      <dgm:prSet presAssocID="{39C6AFCD-07D9-BD4F-BA17-03E48838BA85}" presName="compNode" presStyleCnt="0"/>
      <dgm:spPr/>
    </dgm:pt>
    <dgm:pt modelId="{44BA105A-1B8D-4932-905D-475322C2431D}" type="pres">
      <dgm:prSet presAssocID="{39C6AFCD-07D9-BD4F-BA17-03E48838BA85}" presName="bgRect" presStyleLbl="bgShp" presStyleIdx="1" presStyleCnt="4" custLinFactNeighborY="-2538"/>
      <dgm:spPr/>
    </dgm:pt>
    <dgm:pt modelId="{6A9A11C8-E81F-4F8E-9BB5-F49C4CCE7BC4}" type="pres">
      <dgm:prSet presAssocID="{39C6AFCD-07D9-BD4F-BA17-03E48838BA85}" presName="iconRect" presStyleLbl="node1" presStyleIdx="1" presStyleCnt="4"/>
      <dgm:spPr>
        <a:blipFill rotWithShape="1">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a:noFill/>
        </a:ln>
      </dgm:spPr>
    </dgm:pt>
    <dgm:pt modelId="{61C2EEA5-E43F-4DD5-A3C8-FC6CC96EAC65}" type="pres">
      <dgm:prSet presAssocID="{39C6AFCD-07D9-BD4F-BA17-03E48838BA85}" presName="spaceRect" presStyleCnt="0"/>
      <dgm:spPr/>
    </dgm:pt>
    <dgm:pt modelId="{955A49BB-FAC5-44E3-87AF-67114C58272A}" type="pres">
      <dgm:prSet presAssocID="{39C6AFCD-07D9-BD4F-BA17-03E48838BA85}" presName="parTx" presStyleLbl="revTx" presStyleIdx="1" presStyleCnt="4">
        <dgm:presLayoutVars>
          <dgm:chMax val="0"/>
          <dgm:chPref val="0"/>
        </dgm:presLayoutVars>
      </dgm:prSet>
      <dgm:spPr/>
    </dgm:pt>
    <dgm:pt modelId="{3993363F-F53B-4083-A3B5-568EA0D562E7}" type="pres">
      <dgm:prSet presAssocID="{18E717D3-D6F4-BC46-873A-554A11A08315}" presName="sibTrans" presStyleCnt="0"/>
      <dgm:spPr/>
    </dgm:pt>
    <dgm:pt modelId="{51E7E3C7-56B7-450F-83D9-60487DE33A76}" type="pres">
      <dgm:prSet presAssocID="{D61A68D8-E577-D04B-AAE7-96B0C588B2C1}" presName="compNode" presStyleCnt="0"/>
      <dgm:spPr/>
    </dgm:pt>
    <dgm:pt modelId="{276CF887-8CA7-43D5-AA0D-210234595910}" type="pres">
      <dgm:prSet presAssocID="{D61A68D8-E577-D04B-AAE7-96B0C588B2C1}" presName="bgRect" presStyleLbl="bgShp" presStyleIdx="2" presStyleCnt="4"/>
      <dgm:spPr/>
    </dgm:pt>
    <dgm:pt modelId="{40AECB5F-036E-426D-8AEC-945FB6292067}" type="pres">
      <dgm:prSet presAssocID="{D61A68D8-E577-D04B-AAE7-96B0C588B2C1}" presName="iconRect" presStyleLbl="node1" presStyleIdx="2"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Fax"/>
        </a:ext>
      </dgm:extLst>
    </dgm:pt>
    <dgm:pt modelId="{3F38E942-4149-4CCA-9CA0-0422F274C721}" type="pres">
      <dgm:prSet presAssocID="{D61A68D8-E577-D04B-AAE7-96B0C588B2C1}" presName="spaceRect" presStyleCnt="0"/>
      <dgm:spPr/>
    </dgm:pt>
    <dgm:pt modelId="{D1F9E859-699D-476E-9692-C04DB44C4279}" type="pres">
      <dgm:prSet presAssocID="{D61A68D8-E577-D04B-AAE7-96B0C588B2C1}" presName="parTx" presStyleLbl="revTx" presStyleIdx="2" presStyleCnt="4">
        <dgm:presLayoutVars>
          <dgm:chMax val="0"/>
          <dgm:chPref val="0"/>
        </dgm:presLayoutVars>
      </dgm:prSet>
      <dgm:spPr/>
    </dgm:pt>
    <dgm:pt modelId="{D83BF5A4-DB78-4B0C-B064-C07913B6DD1B}" type="pres">
      <dgm:prSet presAssocID="{3442BB7C-02C1-AB49-970E-B1BC40F65F9D}" presName="sibTrans" presStyleCnt="0"/>
      <dgm:spPr/>
    </dgm:pt>
    <dgm:pt modelId="{05809056-AB76-4264-9CB1-38C99733FD92}" type="pres">
      <dgm:prSet presAssocID="{D4BE75F6-8D4B-ED42-9FAF-2A58F4E212BA}" presName="compNode" presStyleCnt="0"/>
      <dgm:spPr/>
    </dgm:pt>
    <dgm:pt modelId="{A9F9A74D-8B97-4261-A70C-114BE0A68EB7}" type="pres">
      <dgm:prSet presAssocID="{D4BE75F6-8D4B-ED42-9FAF-2A58F4E212BA}" presName="bgRect" presStyleLbl="bgShp" presStyleIdx="3" presStyleCnt="4"/>
      <dgm:spPr/>
    </dgm:pt>
    <dgm:pt modelId="{B018D520-1902-4A34-8B81-F7D8FC58C05B}" type="pres">
      <dgm:prSet presAssocID="{D4BE75F6-8D4B-ED42-9FAF-2A58F4E212BA}" presName="iconRect" presStyleLbl="node1" presStyleIdx="3" presStyleCnt="4" custLinFactNeighborX="4853" custLinFactNeighborY="2672"/>
      <dgm:spPr>
        <a:blipFill rotWithShape="1">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a:noFill/>
        </a:ln>
      </dgm:spPr>
    </dgm:pt>
    <dgm:pt modelId="{ADA2A778-0C62-4E40-A94E-F7700D3B750D}" type="pres">
      <dgm:prSet presAssocID="{D4BE75F6-8D4B-ED42-9FAF-2A58F4E212BA}" presName="spaceRect" presStyleCnt="0"/>
      <dgm:spPr/>
    </dgm:pt>
    <dgm:pt modelId="{CBED20C4-CCBD-4B41-84BF-46547641DC24}" type="pres">
      <dgm:prSet presAssocID="{D4BE75F6-8D4B-ED42-9FAF-2A58F4E212BA}" presName="parTx" presStyleLbl="revTx" presStyleIdx="3" presStyleCnt="4">
        <dgm:presLayoutVars>
          <dgm:chMax val="0"/>
          <dgm:chPref val="0"/>
        </dgm:presLayoutVars>
      </dgm:prSet>
      <dgm:spPr/>
    </dgm:pt>
  </dgm:ptLst>
  <dgm:cxnLst>
    <dgm:cxn modelId="{9FDC9806-94F6-48F7-BB8F-BCB9F1CCD6F2}" type="presOf" srcId="{07BFE86C-173F-4932-A316-9E6AA67D8956}" destId="{1FFBEDE0-33DB-4600-AA98-CD69F979BEF7}" srcOrd="0" destOrd="0" presId="urn:microsoft.com/office/officeart/2018/2/layout/IconVerticalSolidList"/>
    <dgm:cxn modelId="{66F98A1F-6ABF-EC4E-AF15-999C1493C865}" type="presOf" srcId="{78F108F5-B7F1-BD46-B226-A10C9C93D436}" destId="{FAEB7771-F519-43A8-950D-BE0E2ACE0FB1}" srcOrd="0" destOrd="0" presId="urn:microsoft.com/office/officeart/2018/2/layout/IconVerticalSolidList"/>
    <dgm:cxn modelId="{A12B3C29-5D16-4536-92DA-9833FD3A0FA4}" srcId="{78F108F5-B7F1-BD46-B226-A10C9C93D436}" destId="{07BFE86C-173F-4932-A316-9E6AA67D8956}" srcOrd="0" destOrd="0" parTransId="{2C5924DC-EDCD-419E-82E9-5B50F0296F35}" sibTransId="{7F29EC12-0187-43A9-95CA-37888380231A}"/>
    <dgm:cxn modelId="{57C14636-3E5F-6840-ADAA-99EEC06CC911}" type="presOf" srcId="{D4BE75F6-8D4B-ED42-9FAF-2A58F4E212BA}" destId="{CBED20C4-CCBD-4B41-84BF-46547641DC24}" srcOrd="0" destOrd="0" presId="urn:microsoft.com/office/officeart/2018/2/layout/IconVerticalSolidList"/>
    <dgm:cxn modelId="{D8AA1A44-2855-744A-B940-1F25B9677F8F}" type="presOf" srcId="{D61A68D8-E577-D04B-AAE7-96B0C588B2C1}" destId="{D1F9E859-699D-476E-9692-C04DB44C4279}" srcOrd="0" destOrd="0" presId="urn:microsoft.com/office/officeart/2018/2/layout/IconVerticalSolidList"/>
    <dgm:cxn modelId="{CF4C8957-CE43-D740-8086-9E00EAA65D18}" srcId="{78F108F5-B7F1-BD46-B226-A10C9C93D436}" destId="{D61A68D8-E577-D04B-AAE7-96B0C588B2C1}" srcOrd="2" destOrd="0" parTransId="{747FF419-E19C-FD40-8E44-72A75059767E}" sibTransId="{3442BB7C-02C1-AB49-970E-B1BC40F65F9D}"/>
    <dgm:cxn modelId="{6ACC96DA-9DFB-A044-9984-00331FAAA5D2}" srcId="{78F108F5-B7F1-BD46-B226-A10C9C93D436}" destId="{D4BE75F6-8D4B-ED42-9FAF-2A58F4E212BA}" srcOrd="3" destOrd="0" parTransId="{0BB8037C-0049-E749-860F-73CE6786BD69}" sibTransId="{1A446752-5BED-B140-8F9F-683418B41DDD}"/>
    <dgm:cxn modelId="{8E1E4CE7-BC80-5447-A310-81DACFD24F87}" type="presOf" srcId="{39C6AFCD-07D9-BD4F-BA17-03E48838BA85}" destId="{955A49BB-FAC5-44E3-87AF-67114C58272A}" srcOrd="0" destOrd="0" presId="urn:microsoft.com/office/officeart/2018/2/layout/IconVerticalSolidList"/>
    <dgm:cxn modelId="{5B1301F1-3889-AD4F-848A-E00FB3EDF4CC}" srcId="{78F108F5-B7F1-BD46-B226-A10C9C93D436}" destId="{39C6AFCD-07D9-BD4F-BA17-03E48838BA85}" srcOrd="1" destOrd="0" parTransId="{21B80EC4-8568-9B4D-BD65-0EF8E5701DBB}" sibTransId="{18E717D3-D6F4-BC46-873A-554A11A08315}"/>
    <dgm:cxn modelId="{CD4AFB1A-3524-4348-978A-21D3A46563CA}" type="presParOf" srcId="{FAEB7771-F519-43A8-950D-BE0E2ACE0FB1}" destId="{7E1948B6-45F5-4861-BF5C-BEF81EAC6ECD}" srcOrd="0" destOrd="0" presId="urn:microsoft.com/office/officeart/2018/2/layout/IconVerticalSolidList"/>
    <dgm:cxn modelId="{B0B26B9F-2137-4618-A6B2-AC13FE497D73}" type="presParOf" srcId="{7E1948B6-45F5-4861-BF5C-BEF81EAC6ECD}" destId="{4A51DE47-99C3-4416-A3B2-648A32DE6D7F}" srcOrd="0" destOrd="0" presId="urn:microsoft.com/office/officeart/2018/2/layout/IconVerticalSolidList"/>
    <dgm:cxn modelId="{AE61913D-93FE-4C3D-AC14-7320A3813A92}" type="presParOf" srcId="{7E1948B6-45F5-4861-BF5C-BEF81EAC6ECD}" destId="{B3C2525B-BC3E-4881-BD9E-0589B46BF46D}" srcOrd="1" destOrd="0" presId="urn:microsoft.com/office/officeart/2018/2/layout/IconVerticalSolidList"/>
    <dgm:cxn modelId="{1F0D158E-61F8-4B67-9FEF-C0F4B3CED61B}" type="presParOf" srcId="{7E1948B6-45F5-4861-BF5C-BEF81EAC6ECD}" destId="{5E287C69-0941-40FE-80D9-C4E5D9349477}" srcOrd="2" destOrd="0" presId="urn:microsoft.com/office/officeart/2018/2/layout/IconVerticalSolidList"/>
    <dgm:cxn modelId="{4D3C2E43-43EC-4AEE-9C2A-87EAC52A5C5E}" type="presParOf" srcId="{7E1948B6-45F5-4861-BF5C-BEF81EAC6ECD}" destId="{1FFBEDE0-33DB-4600-AA98-CD69F979BEF7}" srcOrd="3" destOrd="0" presId="urn:microsoft.com/office/officeart/2018/2/layout/IconVerticalSolidList"/>
    <dgm:cxn modelId="{ABDA681C-5095-4BBF-9ABB-DC8DFF2863E5}" type="presParOf" srcId="{FAEB7771-F519-43A8-950D-BE0E2ACE0FB1}" destId="{9DCA5DFA-FF6C-41F1-A4F9-EBB1246A22C7}" srcOrd="1" destOrd="0" presId="urn:microsoft.com/office/officeart/2018/2/layout/IconVerticalSolidList"/>
    <dgm:cxn modelId="{15594862-312B-CF45-9E33-7FC475A052EF}" type="presParOf" srcId="{FAEB7771-F519-43A8-950D-BE0E2ACE0FB1}" destId="{C902807C-8305-45B6-8D2C-0520E496BB76}" srcOrd="2" destOrd="0" presId="urn:microsoft.com/office/officeart/2018/2/layout/IconVerticalSolidList"/>
    <dgm:cxn modelId="{9222613D-5AE5-8249-8B41-A95DED92A09E}" type="presParOf" srcId="{C902807C-8305-45B6-8D2C-0520E496BB76}" destId="{44BA105A-1B8D-4932-905D-475322C2431D}" srcOrd="0" destOrd="0" presId="urn:microsoft.com/office/officeart/2018/2/layout/IconVerticalSolidList"/>
    <dgm:cxn modelId="{45F7450C-6072-5A45-A1CC-2AEB47A4F75D}" type="presParOf" srcId="{C902807C-8305-45B6-8D2C-0520E496BB76}" destId="{6A9A11C8-E81F-4F8E-9BB5-F49C4CCE7BC4}" srcOrd="1" destOrd="0" presId="urn:microsoft.com/office/officeart/2018/2/layout/IconVerticalSolidList"/>
    <dgm:cxn modelId="{EE922D13-D89A-3B4B-81D9-4BAFE3A7B546}" type="presParOf" srcId="{C902807C-8305-45B6-8D2C-0520E496BB76}" destId="{61C2EEA5-E43F-4DD5-A3C8-FC6CC96EAC65}" srcOrd="2" destOrd="0" presId="urn:microsoft.com/office/officeart/2018/2/layout/IconVerticalSolidList"/>
    <dgm:cxn modelId="{A574B7A7-1D77-BB40-8661-91C00B675C32}" type="presParOf" srcId="{C902807C-8305-45B6-8D2C-0520E496BB76}" destId="{955A49BB-FAC5-44E3-87AF-67114C58272A}" srcOrd="3" destOrd="0" presId="urn:microsoft.com/office/officeart/2018/2/layout/IconVerticalSolidList"/>
    <dgm:cxn modelId="{4DE12AD3-CC5E-4142-AAF2-81DEC3B8D5AF}" type="presParOf" srcId="{FAEB7771-F519-43A8-950D-BE0E2ACE0FB1}" destId="{3993363F-F53B-4083-A3B5-568EA0D562E7}" srcOrd="3" destOrd="0" presId="urn:microsoft.com/office/officeart/2018/2/layout/IconVerticalSolidList"/>
    <dgm:cxn modelId="{9E2B583B-849C-3746-87DA-859D975BB8C3}" type="presParOf" srcId="{FAEB7771-F519-43A8-950D-BE0E2ACE0FB1}" destId="{51E7E3C7-56B7-450F-83D9-60487DE33A76}" srcOrd="4" destOrd="0" presId="urn:microsoft.com/office/officeart/2018/2/layout/IconVerticalSolidList"/>
    <dgm:cxn modelId="{0A94BEF2-6470-9340-B859-C0C9E02B0C20}" type="presParOf" srcId="{51E7E3C7-56B7-450F-83D9-60487DE33A76}" destId="{276CF887-8CA7-43D5-AA0D-210234595910}" srcOrd="0" destOrd="0" presId="urn:microsoft.com/office/officeart/2018/2/layout/IconVerticalSolidList"/>
    <dgm:cxn modelId="{09E77E0F-C137-6D40-B2DA-B40E2E197644}" type="presParOf" srcId="{51E7E3C7-56B7-450F-83D9-60487DE33A76}" destId="{40AECB5F-036E-426D-8AEC-945FB6292067}" srcOrd="1" destOrd="0" presId="urn:microsoft.com/office/officeart/2018/2/layout/IconVerticalSolidList"/>
    <dgm:cxn modelId="{24792EF6-1C8A-3044-8604-16E38B0D440D}" type="presParOf" srcId="{51E7E3C7-56B7-450F-83D9-60487DE33A76}" destId="{3F38E942-4149-4CCA-9CA0-0422F274C721}" srcOrd="2" destOrd="0" presId="urn:microsoft.com/office/officeart/2018/2/layout/IconVerticalSolidList"/>
    <dgm:cxn modelId="{956FD840-45D8-1744-897B-0B0DFA21FA46}" type="presParOf" srcId="{51E7E3C7-56B7-450F-83D9-60487DE33A76}" destId="{D1F9E859-699D-476E-9692-C04DB44C4279}" srcOrd="3" destOrd="0" presId="urn:microsoft.com/office/officeart/2018/2/layout/IconVerticalSolidList"/>
    <dgm:cxn modelId="{CC7E4320-4C94-6F44-90B5-1B1C7F66EF5B}" type="presParOf" srcId="{FAEB7771-F519-43A8-950D-BE0E2ACE0FB1}" destId="{D83BF5A4-DB78-4B0C-B064-C07913B6DD1B}" srcOrd="5" destOrd="0" presId="urn:microsoft.com/office/officeart/2018/2/layout/IconVerticalSolidList"/>
    <dgm:cxn modelId="{5C370433-F09C-DF4E-B324-12DC74696111}" type="presParOf" srcId="{FAEB7771-F519-43A8-950D-BE0E2ACE0FB1}" destId="{05809056-AB76-4264-9CB1-38C99733FD92}" srcOrd="6" destOrd="0" presId="urn:microsoft.com/office/officeart/2018/2/layout/IconVerticalSolidList"/>
    <dgm:cxn modelId="{D6A6DE49-2B0F-1B41-B171-46A271610DC8}" type="presParOf" srcId="{05809056-AB76-4264-9CB1-38C99733FD92}" destId="{A9F9A74D-8B97-4261-A70C-114BE0A68EB7}" srcOrd="0" destOrd="0" presId="urn:microsoft.com/office/officeart/2018/2/layout/IconVerticalSolidList"/>
    <dgm:cxn modelId="{57203E0F-38EE-AD4C-9BB4-4EA148A5CB28}" type="presParOf" srcId="{05809056-AB76-4264-9CB1-38C99733FD92}" destId="{B018D520-1902-4A34-8B81-F7D8FC58C05B}" srcOrd="1" destOrd="0" presId="urn:microsoft.com/office/officeart/2018/2/layout/IconVerticalSolidList"/>
    <dgm:cxn modelId="{77A45E08-9D66-8C4C-892F-6619F666EA5A}" type="presParOf" srcId="{05809056-AB76-4264-9CB1-38C99733FD92}" destId="{ADA2A778-0C62-4E40-A94E-F7700D3B750D}" srcOrd="2" destOrd="0" presId="urn:microsoft.com/office/officeart/2018/2/layout/IconVerticalSolidList"/>
    <dgm:cxn modelId="{5B92D2AD-436B-E14A-9F58-BD363BD32AE7}" type="presParOf" srcId="{05809056-AB76-4264-9CB1-38C99733FD92}" destId="{CBED20C4-CCBD-4B41-84BF-46547641DC2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F8BF94-14A3-CD42-B5A0-BF5D3B0803E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3AC3379-DE91-5945-81DD-83E2CF8AEE5D}">
      <dgm:prSet phldrT="[Text]"/>
      <dgm:spPr/>
      <dgm:t>
        <a:bodyPr/>
        <a:lstStyle/>
        <a:p>
          <a:pPr>
            <a:lnSpc>
              <a:spcPct val="100000"/>
            </a:lnSpc>
          </a:pPr>
          <a:r>
            <a:rPr lang="en-US"/>
            <a:t>Ways </a:t>
          </a:r>
          <a:r>
            <a:rPr lang="en-US">
              <a:latin typeface="Trebuchet MS" panose="020B0603020202020204"/>
            </a:rPr>
            <a:t>To</a:t>
          </a:r>
          <a:r>
            <a:rPr lang="en-US"/>
            <a:t> </a:t>
          </a:r>
          <a:r>
            <a:rPr lang="en-US">
              <a:latin typeface="Trebuchet MS" panose="020B0603020202020204"/>
            </a:rPr>
            <a:t>Help</a:t>
          </a:r>
          <a:r>
            <a:rPr lang="en-US"/>
            <a:t> Maximize Customer Benefit</a:t>
          </a:r>
        </a:p>
      </dgm:t>
    </dgm:pt>
    <dgm:pt modelId="{35CAEAE8-D586-AE41-A15E-30D44AE13FFA}" type="parTrans" cxnId="{A671F93A-AF88-2544-B8C7-D0082AC6704D}">
      <dgm:prSet/>
      <dgm:spPr/>
      <dgm:t>
        <a:bodyPr/>
        <a:lstStyle/>
        <a:p>
          <a:endParaRPr lang="en-US"/>
        </a:p>
      </dgm:t>
    </dgm:pt>
    <dgm:pt modelId="{7BAF4302-17D0-DC47-8372-47C460BB2432}" type="sibTrans" cxnId="{A671F93A-AF88-2544-B8C7-D0082AC6704D}">
      <dgm:prSet/>
      <dgm:spPr/>
      <dgm:t>
        <a:bodyPr/>
        <a:lstStyle/>
        <a:p>
          <a:endParaRPr lang="en-US"/>
        </a:p>
      </dgm:t>
    </dgm:pt>
    <dgm:pt modelId="{E72BD64E-99D0-554C-8BB9-A6B58CBAECDF}">
      <dgm:prSet phldrT="[Text]"/>
      <dgm:spPr/>
      <dgm:t>
        <a:bodyPr/>
        <a:lstStyle/>
        <a:p>
          <a:pPr>
            <a:lnSpc>
              <a:spcPct val="100000"/>
            </a:lnSpc>
          </a:pPr>
          <a:r>
            <a:rPr lang="en-US"/>
            <a:t>NO CEAP </a:t>
          </a:r>
          <a:r>
            <a:rPr lang="en-US">
              <a:latin typeface="Trebuchet MS" panose="020B0603020202020204"/>
            </a:rPr>
            <a:t>Dollars</a:t>
          </a:r>
          <a:r>
            <a:rPr lang="en-US"/>
            <a:t> </a:t>
          </a:r>
          <a:r>
            <a:rPr lang="en-US">
              <a:latin typeface="Trebuchet MS" panose="020B0603020202020204"/>
            </a:rPr>
            <a:t>Before</a:t>
          </a:r>
          <a:r>
            <a:rPr lang="en-US"/>
            <a:t> 11/1</a:t>
          </a:r>
        </a:p>
      </dgm:t>
    </dgm:pt>
    <dgm:pt modelId="{607E03E9-F72D-0C4C-A269-91E6D6BD0E48}" type="parTrans" cxnId="{C0389AA9-AB13-DA44-851B-F5806B9A0FD7}">
      <dgm:prSet/>
      <dgm:spPr/>
      <dgm:t>
        <a:bodyPr/>
        <a:lstStyle/>
        <a:p>
          <a:endParaRPr lang="en-US"/>
        </a:p>
      </dgm:t>
    </dgm:pt>
    <dgm:pt modelId="{79D7E939-6C71-3B42-A593-0F200D9F98B3}" type="sibTrans" cxnId="{C0389AA9-AB13-DA44-851B-F5806B9A0FD7}">
      <dgm:prSet/>
      <dgm:spPr/>
      <dgm:t>
        <a:bodyPr/>
        <a:lstStyle/>
        <a:p>
          <a:endParaRPr lang="en-US"/>
        </a:p>
      </dgm:t>
    </dgm:pt>
    <dgm:pt modelId="{8DFBF234-D175-4344-8711-0532C0699CC8}">
      <dgm:prSet phldrT="[Text]"/>
      <dgm:spPr/>
      <dgm:t>
        <a:bodyPr/>
        <a:lstStyle/>
        <a:p>
          <a:pPr>
            <a:lnSpc>
              <a:spcPct val="100000"/>
            </a:lnSpc>
          </a:pPr>
          <a:r>
            <a:rPr lang="en-US"/>
            <a:t>NO Auto Deliveries w/o </a:t>
          </a:r>
          <a:r>
            <a:rPr lang="en-US">
              <a:latin typeface="Trebuchet MS" panose="020B0603020202020204"/>
            </a:rPr>
            <a:t>Prior</a:t>
          </a:r>
          <a:r>
            <a:rPr lang="en-US"/>
            <a:t> </a:t>
          </a:r>
          <a:r>
            <a:rPr lang="en-US">
              <a:latin typeface="Trebuchet MS" panose="020B0603020202020204"/>
            </a:rPr>
            <a:t>Authorization</a:t>
          </a:r>
          <a:endParaRPr lang="en-US"/>
        </a:p>
      </dgm:t>
    </dgm:pt>
    <dgm:pt modelId="{60B1742D-1E31-CC4E-BA4A-B62FE97AF20D}" type="parTrans" cxnId="{26B1B401-D676-CA4E-84AC-74A66D677C5B}">
      <dgm:prSet/>
      <dgm:spPr/>
      <dgm:t>
        <a:bodyPr/>
        <a:lstStyle/>
        <a:p>
          <a:endParaRPr lang="en-US"/>
        </a:p>
      </dgm:t>
    </dgm:pt>
    <dgm:pt modelId="{5D2B7023-5C28-E142-BE43-52AF4C60E8F4}" type="sibTrans" cxnId="{26B1B401-D676-CA4E-84AC-74A66D677C5B}">
      <dgm:prSet/>
      <dgm:spPr/>
      <dgm:t>
        <a:bodyPr/>
        <a:lstStyle/>
        <a:p>
          <a:endParaRPr lang="en-US"/>
        </a:p>
      </dgm:t>
    </dgm:pt>
    <dgm:pt modelId="{9CA6C65F-98BD-494F-A0D0-17CDD0CB7DC6}">
      <dgm:prSet phldrT="[Text]"/>
      <dgm:spPr/>
      <dgm:t>
        <a:bodyPr/>
        <a:lstStyle/>
        <a:p>
          <a:pPr>
            <a:lnSpc>
              <a:spcPct val="100000"/>
            </a:lnSpc>
          </a:pPr>
          <a:r>
            <a:rPr lang="en-US"/>
            <a:t>NO Guaranteed Payment </a:t>
          </a:r>
          <a:r>
            <a:rPr lang="en-US">
              <a:latin typeface="Trebuchet MS" panose="020B0603020202020204"/>
            </a:rPr>
            <a:t>Without</a:t>
          </a:r>
          <a:r>
            <a:rPr lang="en-US"/>
            <a:t> Authorization</a:t>
          </a:r>
        </a:p>
      </dgm:t>
    </dgm:pt>
    <dgm:pt modelId="{30021A2F-AA61-0845-938C-E630EBB1CAF4}" type="parTrans" cxnId="{ED33212F-0737-3947-8EB0-B0DEC133659D}">
      <dgm:prSet/>
      <dgm:spPr/>
      <dgm:t>
        <a:bodyPr/>
        <a:lstStyle/>
        <a:p>
          <a:endParaRPr lang="en-US"/>
        </a:p>
      </dgm:t>
    </dgm:pt>
    <dgm:pt modelId="{E3ED6EDE-F520-FE46-9602-49175E737DEE}" type="sibTrans" cxnId="{ED33212F-0737-3947-8EB0-B0DEC133659D}">
      <dgm:prSet/>
      <dgm:spPr/>
      <dgm:t>
        <a:bodyPr/>
        <a:lstStyle/>
        <a:p>
          <a:endParaRPr lang="en-US"/>
        </a:p>
      </dgm:t>
    </dgm:pt>
    <dgm:pt modelId="{4839772E-3BC6-2140-94F0-DC7748A270CC}">
      <dgm:prSet phldrT="[Text]"/>
      <dgm:spPr/>
      <dgm:t>
        <a:bodyPr/>
        <a:lstStyle/>
        <a:p>
          <a:pPr>
            <a:lnSpc>
              <a:spcPct val="100000"/>
            </a:lnSpc>
          </a:pPr>
          <a:r>
            <a:rPr lang="en-US"/>
            <a:t>Performance Measures</a:t>
          </a:r>
        </a:p>
      </dgm:t>
    </dgm:pt>
    <dgm:pt modelId="{769D85CE-63AF-644B-9E4F-3502E5025371}" type="parTrans" cxnId="{50C74130-F8A6-9947-85EB-75F2F80E7DA2}">
      <dgm:prSet/>
      <dgm:spPr/>
      <dgm:t>
        <a:bodyPr/>
        <a:lstStyle/>
        <a:p>
          <a:endParaRPr lang="en-US"/>
        </a:p>
      </dgm:t>
    </dgm:pt>
    <dgm:pt modelId="{E021DFFA-E15A-5648-837C-2F0AB2AAA281}" type="sibTrans" cxnId="{50C74130-F8A6-9947-85EB-75F2F80E7DA2}">
      <dgm:prSet/>
      <dgm:spPr/>
      <dgm:t>
        <a:bodyPr/>
        <a:lstStyle/>
        <a:p>
          <a:endParaRPr lang="en-US"/>
        </a:p>
      </dgm:t>
    </dgm:pt>
    <dgm:pt modelId="{ECAF3495-25E0-6F44-A6A2-5C4017D12BB4}">
      <dgm:prSet/>
      <dgm:spPr/>
      <dgm:t>
        <a:bodyPr/>
        <a:lstStyle/>
        <a:p>
          <a:pPr>
            <a:lnSpc>
              <a:spcPct val="100000"/>
            </a:lnSpc>
          </a:pPr>
          <a:r>
            <a:rPr lang="en-US"/>
            <a:t>One Delivery per Authorization</a:t>
          </a:r>
        </a:p>
      </dgm:t>
    </dgm:pt>
    <dgm:pt modelId="{D846C5B1-BCCE-914C-A1B7-303BE98863E5}" type="parTrans" cxnId="{938E2689-5F2D-6E45-B230-4937506C9820}">
      <dgm:prSet/>
      <dgm:spPr/>
      <dgm:t>
        <a:bodyPr/>
        <a:lstStyle/>
        <a:p>
          <a:endParaRPr lang="en-US"/>
        </a:p>
      </dgm:t>
    </dgm:pt>
    <dgm:pt modelId="{559E83B3-A04C-D344-BEDE-938290CE0C58}" type="sibTrans" cxnId="{938E2689-5F2D-6E45-B230-4937506C9820}">
      <dgm:prSet/>
      <dgm:spPr/>
      <dgm:t>
        <a:bodyPr/>
        <a:lstStyle/>
        <a:p>
          <a:endParaRPr lang="en-US"/>
        </a:p>
      </dgm:t>
    </dgm:pt>
    <dgm:pt modelId="{CA1B4D8C-89A8-4E6A-8920-69CE6DC4AA02}" type="pres">
      <dgm:prSet presAssocID="{C6F8BF94-14A3-CD42-B5A0-BF5D3B0803E7}" presName="root" presStyleCnt="0">
        <dgm:presLayoutVars>
          <dgm:dir/>
          <dgm:resizeHandles val="exact"/>
        </dgm:presLayoutVars>
      </dgm:prSet>
      <dgm:spPr/>
    </dgm:pt>
    <dgm:pt modelId="{279A7BF5-D8EC-4B1B-A5A1-1AC2A95E6330}" type="pres">
      <dgm:prSet presAssocID="{73AC3379-DE91-5945-81DD-83E2CF8AEE5D}" presName="compNode" presStyleCnt="0"/>
      <dgm:spPr/>
    </dgm:pt>
    <dgm:pt modelId="{EB0BD582-A2B0-40AF-BF7E-A75B5DB578A2}" type="pres">
      <dgm:prSet presAssocID="{73AC3379-DE91-5945-81DD-83E2CF8AEE5D}" presName="bgRect" presStyleLbl="bgShp" presStyleIdx="0" presStyleCnt="6"/>
      <dgm:spPr/>
    </dgm:pt>
    <dgm:pt modelId="{422085F0-C575-41BB-AB60-BDFCCC8B5830}" type="pres">
      <dgm:prSet presAssocID="{73AC3379-DE91-5945-81DD-83E2CF8AEE5D}"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DFCCC364-72B4-4C4A-A671-2B78CC0B86C3}" type="pres">
      <dgm:prSet presAssocID="{73AC3379-DE91-5945-81DD-83E2CF8AEE5D}" presName="spaceRect" presStyleCnt="0"/>
      <dgm:spPr/>
    </dgm:pt>
    <dgm:pt modelId="{396B2F7C-5505-4BB2-A63C-BE3A9127E6A5}" type="pres">
      <dgm:prSet presAssocID="{73AC3379-DE91-5945-81DD-83E2CF8AEE5D}" presName="parTx" presStyleLbl="revTx" presStyleIdx="0" presStyleCnt="6">
        <dgm:presLayoutVars>
          <dgm:chMax val="0"/>
          <dgm:chPref val="0"/>
        </dgm:presLayoutVars>
      </dgm:prSet>
      <dgm:spPr/>
    </dgm:pt>
    <dgm:pt modelId="{96957D3B-760F-4EE1-A0CE-458257841A01}" type="pres">
      <dgm:prSet presAssocID="{7BAF4302-17D0-DC47-8372-47C460BB2432}" presName="sibTrans" presStyleCnt="0"/>
      <dgm:spPr/>
    </dgm:pt>
    <dgm:pt modelId="{D0A371C9-EAEE-4DE6-B8A5-40476EBC8683}" type="pres">
      <dgm:prSet presAssocID="{E72BD64E-99D0-554C-8BB9-A6B58CBAECDF}" presName="compNode" presStyleCnt="0"/>
      <dgm:spPr/>
    </dgm:pt>
    <dgm:pt modelId="{C689B1EC-5F0D-4A1E-97AB-C900459145FE}" type="pres">
      <dgm:prSet presAssocID="{E72BD64E-99D0-554C-8BB9-A6B58CBAECDF}" presName="bgRect" presStyleLbl="bgShp" presStyleIdx="1" presStyleCnt="6"/>
      <dgm:spPr/>
    </dgm:pt>
    <dgm:pt modelId="{A3FA159C-BC37-4087-96E5-93202EB5A5ED}" type="pres">
      <dgm:prSet presAssocID="{E72BD64E-99D0-554C-8BB9-A6B58CBAECD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se"/>
        </a:ext>
      </dgm:extLst>
    </dgm:pt>
    <dgm:pt modelId="{054CF410-4E54-4BAF-907B-61202D74C87C}" type="pres">
      <dgm:prSet presAssocID="{E72BD64E-99D0-554C-8BB9-A6B58CBAECDF}" presName="spaceRect" presStyleCnt="0"/>
      <dgm:spPr/>
    </dgm:pt>
    <dgm:pt modelId="{8A4540E8-8481-477B-B860-A06237BF005F}" type="pres">
      <dgm:prSet presAssocID="{E72BD64E-99D0-554C-8BB9-A6B58CBAECDF}" presName="parTx" presStyleLbl="revTx" presStyleIdx="1" presStyleCnt="6">
        <dgm:presLayoutVars>
          <dgm:chMax val="0"/>
          <dgm:chPref val="0"/>
        </dgm:presLayoutVars>
      </dgm:prSet>
      <dgm:spPr/>
    </dgm:pt>
    <dgm:pt modelId="{9E8D1CDE-7AC3-4FAA-9762-FD2412B76F0B}" type="pres">
      <dgm:prSet presAssocID="{79D7E939-6C71-3B42-A593-0F200D9F98B3}" presName="sibTrans" presStyleCnt="0"/>
      <dgm:spPr/>
    </dgm:pt>
    <dgm:pt modelId="{787E15B5-1087-4788-A3FC-1DBB5AE7460F}" type="pres">
      <dgm:prSet presAssocID="{8DFBF234-D175-4344-8711-0532C0699CC8}" presName="compNode" presStyleCnt="0"/>
      <dgm:spPr/>
    </dgm:pt>
    <dgm:pt modelId="{A1D3F32C-1070-4CCA-9431-E2339116491F}" type="pres">
      <dgm:prSet presAssocID="{8DFBF234-D175-4344-8711-0532C0699CC8}" presName="bgRect" presStyleLbl="bgShp" presStyleIdx="2" presStyleCnt="6"/>
      <dgm:spPr/>
    </dgm:pt>
    <dgm:pt modelId="{D1C872AA-28DF-47D7-B0E2-6A6E577EA017}" type="pres">
      <dgm:prSet presAssocID="{8DFBF234-D175-4344-8711-0532C0699CC8}" presName="iconRect" presStyleLbl="node1" presStyleIdx="2" presStyleCnt="6"/>
      <dgm:spPr>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pt>
    <dgm:pt modelId="{48342577-8245-4CE0-B460-C1E77E1DC24C}" type="pres">
      <dgm:prSet presAssocID="{8DFBF234-D175-4344-8711-0532C0699CC8}" presName="spaceRect" presStyleCnt="0"/>
      <dgm:spPr/>
    </dgm:pt>
    <dgm:pt modelId="{5F6AE7FC-1A80-41CF-9A2E-0F89840ADABB}" type="pres">
      <dgm:prSet presAssocID="{8DFBF234-D175-4344-8711-0532C0699CC8}" presName="parTx" presStyleLbl="revTx" presStyleIdx="2" presStyleCnt="6">
        <dgm:presLayoutVars>
          <dgm:chMax val="0"/>
          <dgm:chPref val="0"/>
        </dgm:presLayoutVars>
      </dgm:prSet>
      <dgm:spPr/>
    </dgm:pt>
    <dgm:pt modelId="{234865D9-0843-4C39-9CAD-F6A43452356A}" type="pres">
      <dgm:prSet presAssocID="{5D2B7023-5C28-E142-BE43-52AF4C60E8F4}" presName="sibTrans" presStyleCnt="0"/>
      <dgm:spPr/>
    </dgm:pt>
    <dgm:pt modelId="{7A1D08CF-EF86-AA47-A9D9-6EA30A19DA1B}" type="pres">
      <dgm:prSet presAssocID="{ECAF3495-25E0-6F44-A6A2-5C4017D12BB4}" presName="compNode" presStyleCnt="0"/>
      <dgm:spPr/>
    </dgm:pt>
    <dgm:pt modelId="{37E704B3-BC55-C04C-926D-38E0911345BC}" type="pres">
      <dgm:prSet presAssocID="{ECAF3495-25E0-6F44-A6A2-5C4017D12BB4}" presName="bgRect" presStyleLbl="bgShp" presStyleIdx="3" presStyleCnt="6"/>
      <dgm:spPr/>
    </dgm:pt>
    <dgm:pt modelId="{2E967880-8BA8-4F41-8398-A5D09A8962B9}" type="pres">
      <dgm:prSet presAssocID="{ECAF3495-25E0-6F44-A6A2-5C4017D12BB4}" presName="iconRect" presStyleLbl="node1" presStyleIdx="3" presStyleCnt="6"/>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pt>
    <dgm:pt modelId="{89164438-CC5F-7644-92F2-A810FC8ECA65}" type="pres">
      <dgm:prSet presAssocID="{ECAF3495-25E0-6F44-A6A2-5C4017D12BB4}" presName="spaceRect" presStyleCnt="0"/>
      <dgm:spPr/>
    </dgm:pt>
    <dgm:pt modelId="{094DA15F-532C-EF47-B48A-15629FA55A9F}" type="pres">
      <dgm:prSet presAssocID="{ECAF3495-25E0-6F44-A6A2-5C4017D12BB4}" presName="parTx" presStyleLbl="revTx" presStyleIdx="3" presStyleCnt="6">
        <dgm:presLayoutVars>
          <dgm:chMax val="0"/>
          <dgm:chPref val="0"/>
        </dgm:presLayoutVars>
      </dgm:prSet>
      <dgm:spPr/>
    </dgm:pt>
    <dgm:pt modelId="{062AA442-EA3D-1B47-8B2F-471B0F60B8DF}" type="pres">
      <dgm:prSet presAssocID="{559E83B3-A04C-D344-BEDE-938290CE0C58}" presName="sibTrans" presStyleCnt="0"/>
      <dgm:spPr/>
    </dgm:pt>
    <dgm:pt modelId="{26F5538F-E1EA-4E14-9BA5-7504021AE8B1}" type="pres">
      <dgm:prSet presAssocID="{9CA6C65F-98BD-494F-A0D0-17CDD0CB7DC6}" presName="compNode" presStyleCnt="0"/>
      <dgm:spPr/>
    </dgm:pt>
    <dgm:pt modelId="{3D65700A-14DD-4B53-AB9A-829C324ACF67}" type="pres">
      <dgm:prSet presAssocID="{9CA6C65F-98BD-494F-A0D0-17CDD0CB7DC6}" presName="bgRect" presStyleLbl="bgShp" presStyleIdx="4" presStyleCnt="6"/>
      <dgm:spPr/>
    </dgm:pt>
    <dgm:pt modelId="{1E0A3B94-F785-45BA-879F-EAFA1ED7E0E1}" type="pres">
      <dgm:prSet presAssocID="{9CA6C65F-98BD-494F-A0D0-17CDD0CB7DC6}"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C9778BE0-6E2B-429C-A962-0B0B6F840A0E}" type="pres">
      <dgm:prSet presAssocID="{9CA6C65F-98BD-494F-A0D0-17CDD0CB7DC6}" presName="spaceRect" presStyleCnt="0"/>
      <dgm:spPr/>
    </dgm:pt>
    <dgm:pt modelId="{B55A3FB6-4B85-4690-ACCE-4B735EE45375}" type="pres">
      <dgm:prSet presAssocID="{9CA6C65F-98BD-494F-A0D0-17CDD0CB7DC6}" presName="parTx" presStyleLbl="revTx" presStyleIdx="4" presStyleCnt="6">
        <dgm:presLayoutVars>
          <dgm:chMax val="0"/>
          <dgm:chPref val="0"/>
        </dgm:presLayoutVars>
      </dgm:prSet>
      <dgm:spPr/>
    </dgm:pt>
    <dgm:pt modelId="{4E7A828B-BD61-47A4-8BC9-3E0D6737D277}" type="pres">
      <dgm:prSet presAssocID="{E3ED6EDE-F520-FE46-9602-49175E737DEE}" presName="sibTrans" presStyleCnt="0"/>
      <dgm:spPr/>
    </dgm:pt>
    <dgm:pt modelId="{937A38E8-91FA-4F80-885A-03E76A55D0DF}" type="pres">
      <dgm:prSet presAssocID="{4839772E-3BC6-2140-94F0-DC7748A270CC}" presName="compNode" presStyleCnt="0"/>
      <dgm:spPr/>
    </dgm:pt>
    <dgm:pt modelId="{91F883C5-7596-4A3B-A297-B06F2DE8949E}" type="pres">
      <dgm:prSet presAssocID="{4839772E-3BC6-2140-94F0-DC7748A270CC}" presName="bgRect" presStyleLbl="bgShp" presStyleIdx="5" presStyleCnt="6"/>
      <dgm:spPr/>
    </dgm:pt>
    <dgm:pt modelId="{3324D4DE-580C-48F4-BE2D-73545F6B911F}" type="pres">
      <dgm:prSet presAssocID="{4839772E-3BC6-2140-94F0-DC7748A270CC}" presName="iconRect" presStyleLbl="node1" presStyleIdx="5" presStyleCnt="6"/>
      <dgm:spPr>
        <a:blipFill rotWithShape="1">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a:noFill/>
        </a:ln>
      </dgm:spPr>
    </dgm:pt>
    <dgm:pt modelId="{A6119240-8A10-4EF6-8FF0-9C7F3D036E13}" type="pres">
      <dgm:prSet presAssocID="{4839772E-3BC6-2140-94F0-DC7748A270CC}" presName="spaceRect" presStyleCnt="0"/>
      <dgm:spPr/>
    </dgm:pt>
    <dgm:pt modelId="{63670733-41A5-4C5A-AC8F-7A4A7190C508}" type="pres">
      <dgm:prSet presAssocID="{4839772E-3BC6-2140-94F0-DC7748A270CC}" presName="parTx" presStyleLbl="revTx" presStyleIdx="5" presStyleCnt="6">
        <dgm:presLayoutVars>
          <dgm:chMax val="0"/>
          <dgm:chPref val="0"/>
        </dgm:presLayoutVars>
      </dgm:prSet>
      <dgm:spPr/>
    </dgm:pt>
  </dgm:ptLst>
  <dgm:cxnLst>
    <dgm:cxn modelId="{26B1B401-D676-CA4E-84AC-74A66D677C5B}" srcId="{C6F8BF94-14A3-CD42-B5A0-BF5D3B0803E7}" destId="{8DFBF234-D175-4344-8711-0532C0699CC8}" srcOrd="2" destOrd="0" parTransId="{60B1742D-1E31-CC4E-BA4A-B62FE97AF20D}" sibTransId="{5D2B7023-5C28-E142-BE43-52AF4C60E8F4}"/>
    <dgm:cxn modelId="{70B61814-5CFB-1B4B-BC5E-036BEDD5570D}" type="presOf" srcId="{ECAF3495-25E0-6F44-A6A2-5C4017D12BB4}" destId="{094DA15F-532C-EF47-B48A-15629FA55A9F}" srcOrd="0" destOrd="0" presId="urn:microsoft.com/office/officeart/2018/2/layout/IconVerticalSolidList"/>
    <dgm:cxn modelId="{E8A49C19-1B6A-884F-93FB-7AE6CB8E2727}" type="presOf" srcId="{9CA6C65F-98BD-494F-A0D0-17CDD0CB7DC6}" destId="{B55A3FB6-4B85-4690-ACCE-4B735EE45375}" srcOrd="0" destOrd="0" presId="urn:microsoft.com/office/officeart/2018/2/layout/IconVerticalSolidList"/>
    <dgm:cxn modelId="{ED33212F-0737-3947-8EB0-B0DEC133659D}" srcId="{C6F8BF94-14A3-CD42-B5A0-BF5D3B0803E7}" destId="{9CA6C65F-98BD-494F-A0D0-17CDD0CB7DC6}" srcOrd="4" destOrd="0" parTransId="{30021A2F-AA61-0845-938C-E630EBB1CAF4}" sibTransId="{E3ED6EDE-F520-FE46-9602-49175E737DEE}"/>
    <dgm:cxn modelId="{50C74130-F8A6-9947-85EB-75F2F80E7DA2}" srcId="{C6F8BF94-14A3-CD42-B5A0-BF5D3B0803E7}" destId="{4839772E-3BC6-2140-94F0-DC7748A270CC}" srcOrd="5" destOrd="0" parTransId="{769D85CE-63AF-644B-9E4F-3502E5025371}" sibTransId="{E021DFFA-E15A-5648-837C-2F0AB2AAA281}"/>
    <dgm:cxn modelId="{18668D35-8B65-E941-90C6-1DBA063BEBF5}" type="presOf" srcId="{C6F8BF94-14A3-CD42-B5A0-BF5D3B0803E7}" destId="{CA1B4D8C-89A8-4E6A-8920-69CE6DC4AA02}" srcOrd="0" destOrd="0" presId="urn:microsoft.com/office/officeart/2018/2/layout/IconVerticalSolidList"/>
    <dgm:cxn modelId="{A671F93A-AF88-2544-B8C7-D0082AC6704D}" srcId="{C6F8BF94-14A3-CD42-B5A0-BF5D3B0803E7}" destId="{73AC3379-DE91-5945-81DD-83E2CF8AEE5D}" srcOrd="0" destOrd="0" parTransId="{35CAEAE8-D586-AE41-A15E-30D44AE13FFA}" sibTransId="{7BAF4302-17D0-DC47-8372-47C460BB2432}"/>
    <dgm:cxn modelId="{9E2D3D4E-F3EF-D842-9266-1FCFD47204D5}" type="presOf" srcId="{8DFBF234-D175-4344-8711-0532C0699CC8}" destId="{5F6AE7FC-1A80-41CF-9A2E-0F89840ADABB}" srcOrd="0" destOrd="0" presId="urn:microsoft.com/office/officeart/2018/2/layout/IconVerticalSolidList"/>
    <dgm:cxn modelId="{5335E288-3F17-0D4D-A4F3-09F520E9906B}" type="presOf" srcId="{E72BD64E-99D0-554C-8BB9-A6B58CBAECDF}" destId="{8A4540E8-8481-477B-B860-A06237BF005F}" srcOrd="0" destOrd="0" presId="urn:microsoft.com/office/officeart/2018/2/layout/IconVerticalSolidList"/>
    <dgm:cxn modelId="{938E2689-5F2D-6E45-B230-4937506C9820}" srcId="{C6F8BF94-14A3-CD42-B5A0-BF5D3B0803E7}" destId="{ECAF3495-25E0-6F44-A6A2-5C4017D12BB4}" srcOrd="3" destOrd="0" parTransId="{D846C5B1-BCCE-914C-A1B7-303BE98863E5}" sibTransId="{559E83B3-A04C-D344-BEDE-938290CE0C58}"/>
    <dgm:cxn modelId="{C0389AA9-AB13-DA44-851B-F5806B9A0FD7}" srcId="{C6F8BF94-14A3-CD42-B5A0-BF5D3B0803E7}" destId="{E72BD64E-99D0-554C-8BB9-A6B58CBAECDF}" srcOrd="1" destOrd="0" parTransId="{607E03E9-F72D-0C4C-A269-91E6D6BD0E48}" sibTransId="{79D7E939-6C71-3B42-A593-0F200D9F98B3}"/>
    <dgm:cxn modelId="{8DAF4ED5-FE9A-594A-97EB-7DE1EC17646E}" type="presOf" srcId="{73AC3379-DE91-5945-81DD-83E2CF8AEE5D}" destId="{396B2F7C-5505-4BB2-A63C-BE3A9127E6A5}" srcOrd="0" destOrd="0" presId="urn:microsoft.com/office/officeart/2018/2/layout/IconVerticalSolidList"/>
    <dgm:cxn modelId="{6453FEFC-6C36-ED4E-8DE4-B444C57AA370}" type="presOf" srcId="{4839772E-3BC6-2140-94F0-DC7748A270CC}" destId="{63670733-41A5-4C5A-AC8F-7A4A7190C508}" srcOrd="0" destOrd="0" presId="urn:microsoft.com/office/officeart/2018/2/layout/IconVerticalSolidList"/>
    <dgm:cxn modelId="{52D60546-C841-FC4B-BB0D-AFD8116EA412}" type="presParOf" srcId="{CA1B4D8C-89A8-4E6A-8920-69CE6DC4AA02}" destId="{279A7BF5-D8EC-4B1B-A5A1-1AC2A95E6330}" srcOrd="0" destOrd="0" presId="urn:microsoft.com/office/officeart/2018/2/layout/IconVerticalSolidList"/>
    <dgm:cxn modelId="{3B3D60A0-E02C-5743-A81A-410726BD6BE5}" type="presParOf" srcId="{279A7BF5-D8EC-4B1B-A5A1-1AC2A95E6330}" destId="{EB0BD582-A2B0-40AF-BF7E-A75B5DB578A2}" srcOrd="0" destOrd="0" presId="urn:microsoft.com/office/officeart/2018/2/layout/IconVerticalSolidList"/>
    <dgm:cxn modelId="{99626510-B796-7B49-9FBD-BACF7ED89581}" type="presParOf" srcId="{279A7BF5-D8EC-4B1B-A5A1-1AC2A95E6330}" destId="{422085F0-C575-41BB-AB60-BDFCCC8B5830}" srcOrd="1" destOrd="0" presId="urn:microsoft.com/office/officeart/2018/2/layout/IconVerticalSolidList"/>
    <dgm:cxn modelId="{CC72BF09-0176-5A4C-83A7-1642BD33A079}" type="presParOf" srcId="{279A7BF5-D8EC-4B1B-A5A1-1AC2A95E6330}" destId="{DFCCC364-72B4-4C4A-A671-2B78CC0B86C3}" srcOrd="2" destOrd="0" presId="urn:microsoft.com/office/officeart/2018/2/layout/IconVerticalSolidList"/>
    <dgm:cxn modelId="{E9FB4FB3-5EBA-B34F-AD39-B585E5505EA5}" type="presParOf" srcId="{279A7BF5-D8EC-4B1B-A5A1-1AC2A95E6330}" destId="{396B2F7C-5505-4BB2-A63C-BE3A9127E6A5}" srcOrd="3" destOrd="0" presId="urn:microsoft.com/office/officeart/2018/2/layout/IconVerticalSolidList"/>
    <dgm:cxn modelId="{FC9BFA9E-D658-474A-9E08-3FB1144CD76B}" type="presParOf" srcId="{CA1B4D8C-89A8-4E6A-8920-69CE6DC4AA02}" destId="{96957D3B-760F-4EE1-A0CE-458257841A01}" srcOrd="1" destOrd="0" presId="urn:microsoft.com/office/officeart/2018/2/layout/IconVerticalSolidList"/>
    <dgm:cxn modelId="{8EA57165-53D4-484D-BC80-7A9BFE2C56A9}" type="presParOf" srcId="{CA1B4D8C-89A8-4E6A-8920-69CE6DC4AA02}" destId="{D0A371C9-EAEE-4DE6-B8A5-40476EBC8683}" srcOrd="2" destOrd="0" presId="urn:microsoft.com/office/officeart/2018/2/layout/IconVerticalSolidList"/>
    <dgm:cxn modelId="{5693593C-FF4E-1048-8627-B02E583959F4}" type="presParOf" srcId="{D0A371C9-EAEE-4DE6-B8A5-40476EBC8683}" destId="{C689B1EC-5F0D-4A1E-97AB-C900459145FE}" srcOrd="0" destOrd="0" presId="urn:microsoft.com/office/officeart/2018/2/layout/IconVerticalSolidList"/>
    <dgm:cxn modelId="{F89DBB91-4CED-9B4C-B7E8-B1B09BB957F6}" type="presParOf" srcId="{D0A371C9-EAEE-4DE6-B8A5-40476EBC8683}" destId="{A3FA159C-BC37-4087-96E5-93202EB5A5ED}" srcOrd="1" destOrd="0" presId="urn:microsoft.com/office/officeart/2018/2/layout/IconVerticalSolidList"/>
    <dgm:cxn modelId="{DB000644-5A57-8343-8485-C162E5033889}" type="presParOf" srcId="{D0A371C9-EAEE-4DE6-B8A5-40476EBC8683}" destId="{054CF410-4E54-4BAF-907B-61202D74C87C}" srcOrd="2" destOrd="0" presId="urn:microsoft.com/office/officeart/2018/2/layout/IconVerticalSolidList"/>
    <dgm:cxn modelId="{890BF051-935B-D94F-B83D-A6253EB89866}" type="presParOf" srcId="{D0A371C9-EAEE-4DE6-B8A5-40476EBC8683}" destId="{8A4540E8-8481-477B-B860-A06237BF005F}" srcOrd="3" destOrd="0" presId="urn:microsoft.com/office/officeart/2018/2/layout/IconVerticalSolidList"/>
    <dgm:cxn modelId="{3B53B293-ABCB-194C-8A76-1D5521BE2433}" type="presParOf" srcId="{CA1B4D8C-89A8-4E6A-8920-69CE6DC4AA02}" destId="{9E8D1CDE-7AC3-4FAA-9762-FD2412B76F0B}" srcOrd="3" destOrd="0" presId="urn:microsoft.com/office/officeart/2018/2/layout/IconVerticalSolidList"/>
    <dgm:cxn modelId="{3205D6B9-05F0-304F-AE28-A2540D088662}" type="presParOf" srcId="{CA1B4D8C-89A8-4E6A-8920-69CE6DC4AA02}" destId="{787E15B5-1087-4788-A3FC-1DBB5AE7460F}" srcOrd="4" destOrd="0" presId="urn:microsoft.com/office/officeart/2018/2/layout/IconVerticalSolidList"/>
    <dgm:cxn modelId="{892179F9-6B33-2549-81C9-347E0445F216}" type="presParOf" srcId="{787E15B5-1087-4788-A3FC-1DBB5AE7460F}" destId="{A1D3F32C-1070-4CCA-9431-E2339116491F}" srcOrd="0" destOrd="0" presId="urn:microsoft.com/office/officeart/2018/2/layout/IconVerticalSolidList"/>
    <dgm:cxn modelId="{E0CBA468-2317-0C4B-AC66-91A31E33E196}" type="presParOf" srcId="{787E15B5-1087-4788-A3FC-1DBB5AE7460F}" destId="{D1C872AA-28DF-47D7-B0E2-6A6E577EA017}" srcOrd="1" destOrd="0" presId="urn:microsoft.com/office/officeart/2018/2/layout/IconVerticalSolidList"/>
    <dgm:cxn modelId="{68E8217E-85B7-5244-973B-1C3DC1270E5C}" type="presParOf" srcId="{787E15B5-1087-4788-A3FC-1DBB5AE7460F}" destId="{48342577-8245-4CE0-B460-C1E77E1DC24C}" srcOrd="2" destOrd="0" presId="urn:microsoft.com/office/officeart/2018/2/layout/IconVerticalSolidList"/>
    <dgm:cxn modelId="{38DDCFDE-E667-D34D-B804-AF62B6DF1ADF}" type="presParOf" srcId="{787E15B5-1087-4788-A3FC-1DBB5AE7460F}" destId="{5F6AE7FC-1A80-41CF-9A2E-0F89840ADABB}" srcOrd="3" destOrd="0" presId="urn:microsoft.com/office/officeart/2018/2/layout/IconVerticalSolidList"/>
    <dgm:cxn modelId="{237EC239-CAFF-3B42-8DE5-B9AFD181904A}" type="presParOf" srcId="{CA1B4D8C-89A8-4E6A-8920-69CE6DC4AA02}" destId="{234865D9-0843-4C39-9CAD-F6A43452356A}" srcOrd="5" destOrd="0" presId="urn:microsoft.com/office/officeart/2018/2/layout/IconVerticalSolidList"/>
    <dgm:cxn modelId="{450CF02D-2D83-BD4F-BD6C-65BC2F01B52D}" type="presParOf" srcId="{CA1B4D8C-89A8-4E6A-8920-69CE6DC4AA02}" destId="{7A1D08CF-EF86-AA47-A9D9-6EA30A19DA1B}" srcOrd="6" destOrd="0" presId="urn:microsoft.com/office/officeart/2018/2/layout/IconVerticalSolidList"/>
    <dgm:cxn modelId="{67D06D4E-19C7-AA41-9405-91AB5D3FD1D0}" type="presParOf" srcId="{7A1D08CF-EF86-AA47-A9D9-6EA30A19DA1B}" destId="{37E704B3-BC55-C04C-926D-38E0911345BC}" srcOrd="0" destOrd="0" presId="urn:microsoft.com/office/officeart/2018/2/layout/IconVerticalSolidList"/>
    <dgm:cxn modelId="{5A028715-C11E-F840-8F1E-166DD2C3735C}" type="presParOf" srcId="{7A1D08CF-EF86-AA47-A9D9-6EA30A19DA1B}" destId="{2E967880-8BA8-4F41-8398-A5D09A8962B9}" srcOrd="1" destOrd="0" presId="urn:microsoft.com/office/officeart/2018/2/layout/IconVerticalSolidList"/>
    <dgm:cxn modelId="{62AF9083-711D-224E-B11F-0121FCBF1A45}" type="presParOf" srcId="{7A1D08CF-EF86-AA47-A9D9-6EA30A19DA1B}" destId="{89164438-CC5F-7644-92F2-A810FC8ECA65}" srcOrd="2" destOrd="0" presId="urn:microsoft.com/office/officeart/2018/2/layout/IconVerticalSolidList"/>
    <dgm:cxn modelId="{24C3EE2F-7F71-A24D-9214-31FAEC9A1C03}" type="presParOf" srcId="{7A1D08CF-EF86-AA47-A9D9-6EA30A19DA1B}" destId="{094DA15F-532C-EF47-B48A-15629FA55A9F}" srcOrd="3" destOrd="0" presId="urn:microsoft.com/office/officeart/2018/2/layout/IconVerticalSolidList"/>
    <dgm:cxn modelId="{CC6A38DF-DD60-C54F-8B2D-8C3BD74916DB}" type="presParOf" srcId="{CA1B4D8C-89A8-4E6A-8920-69CE6DC4AA02}" destId="{062AA442-EA3D-1B47-8B2F-471B0F60B8DF}" srcOrd="7" destOrd="0" presId="urn:microsoft.com/office/officeart/2018/2/layout/IconVerticalSolidList"/>
    <dgm:cxn modelId="{E452174E-3D60-3446-951E-09DE1BEDB184}" type="presParOf" srcId="{CA1B4D8C-89A8-4E6A-8920-69CE6DC4AA02}" destId="{26F5538F-E1EA-4E14-9BA5-7504021AE8B1}" srcOrd="8" destOrd="0" presId="urn:microsoft.com/office/officeart/2018/2/layout/IconVerticalSolidList"/>
    <dgm:cxn modelId="{74E9F6E4-AD60-E14D-895C-9996401659DA}" type="presParOf" srcId="{26F5538F-E1EA-4E14-9BA5-7504021AE8B1}" destId="{3D65700A-14DD-4B53-AB9A-829C324ACF67}" srcOrd="0" destOrd="0" presId="urn:microsoft.com/office/officeart/2018/2/layout/IconVerticalSolidList"/>
    <dgm:cxn modelId="{55CCA1FC-C978-A544-97DF-219131EDB741}" type="presParOf" srcId="{26F5538F-E1EA-4E14-9BA5-7504021AE8B1}" destId="{1E0A3B94-F785-45BA-879F-EAFA1ED7E0E1}" srcOrd="1" destOrd="0" presId="urn:microsoft.com/office/officeart/2018/2/layout/IconVerticalSolidList"/>
    <dgm:cxn modelId="{842E6067-315C-DF46-ACE1-9456AA275E69}" type="presParOf" srcId="{26F5538F-E1EA-4E14-9BA5-7504021AE8B1}" destId="{C9778BE0-6E2B-429C-A962-0B0B6F840A0E}" srcOrd="2" destOrd="0" presId="urn:microsoft.com/office/officeart/2018/2/layout/IconVerticalSolidList"/>
    <dgm:cxn modelId="{CCE388BE-2077-CC43-BCB6-C97FC5D467B3}" type="presParOf" srcId="{26F5538F-E1EA-4E14-9BA5-7504021AE8B1}" destId="{B55A3FB6-4B85-4690-ACCE-4B735EE45375}" srcOrd="3" destOrd="0" presId="urn:microsoft.com/office/officeart/2018/2/layout/IconVerticalSolidList"/>
    <dgm:cxn modelId="{96A1F241-B088-8F44-9D78-22F766CD7421}" type="presParOf" srcId="{CA1B4D8C-89A8-4E6A-8920-69CE6DC4AA02}" destId="{4E7A828B-BD61-47A4-8BC9-3E0D6737D277}" srcOrd="9" destOrd="0" presId="urn:microsoft.com/office/officeart/2018/2/layout/IconVerticalSolidList"/>
    <dgm:cxn modelId="{8B9909F3-7BAB-A149-B3CF-97CF67EE8BFB}" type="presParOf" srcId="{CA1B4D8C-89A8-4E6A-8920-69CE6DC4AA02}" destId="{937A38E8-91FA-4F80-885A-03E76A55D0DF}" srcOrd="10" destOrd="0" presId="urn:microsoft.com/office/officeart/2018/2/layout/IconVerticalSolidList"/>
    <dgm:cxn modelId="{A3B721DC-3C97-8E47-8230-2BFA7D49EC91}" type="presParOf" srcId="{937A38E8-91FA-4F80-885A-03E76A55D0DF}" destId="{91F883C5-7596-4A3B-A297-B06F2DE8949E}" srcOrd="0" destOrd="0" presId="urn:microsoft.com/office/officeart/2018/2/layout/IconVerticalSolidList"/>
    <dgm:cxn modelId="{57CDB040-BAEA-E840-B91D-56D9C3FC68C6}" type="presParOf" srcId="{937A38E8-91FA-4F80-885A-03E76A55D0DF}" destId="{3324D4DE-580C-48F4-BE2D-73545F6B911F}" srcOrd="1" destOrd="0" presId="urn:microsoft.com/office/officeart/2018/2/layout/IconVerticalSolidList"/>
    <dgm:cxn modelId="{B2E0BB06-DB2B-014C-85D1-BA83F0FF9F7A}" type="presParOf" srcId="{937A38E8-91FA-4F80-885A-03E76A55D0DF}" destId="{A6119240-8A10-4EF6-8FF0-9C7F3D036E13}" srcOrd="2" destOrd="0" presId="urn:microsoft.com/office/officeart/2018/2/layout/IconVerticalSolidList"/>
    <dgm:cxn modelId="{C06D59F0-9329-734C-A901-81249D96BBFD}" type="presParOf" srcId="{937A38E8-91FA-4F80-885A-03E76A55D0DF}" destId="{63670733-41A5-4C5A-AC8F-7A4A7190C50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FEAAD8-80D2-4DA4-9B15-5E8B5776657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98708A1-0EC5-4ADD-8411-300AA5F4F0AD}">
      <dgm:prSet/>
      <dgm:spPr/>
      <dgm:t>
        <a:bodyPr/>
        <a:lstStyle/>
        <a:p>
          <a:pPr>
            <a:defRPr cap="all"/>
          </a:pPr>
          <a:r>
            <a:rPr lang="en-US" dirty="0">
              <a:hlinkClick xmlns:r="http://schemas.openxmlformats.org/officeDocument/2006/relationships" r:id="rId1"/>
            </a:rPr>
            <a:t>Memo</a:t>
          </a:r>
          <a:endParaRPr lang="en-US" dirty="0"/>
        </a:p>
      </dgm:t>
    </dgm:pt>
    <dgm:pt modelId="{FCEAE530-01A1-4175-90F8-514D25A80597}" type="parTrans" cxnId="{498E0374-5BDB-49C3-A870-290778EB26BB}">
      <dgm:prSet/>
      <dgm:spPr/>
      <dgm:t>
        <a:bodyPr/>
        <a:lstStyle/>
        <a:p>
          <a:endParaRPr lang="en-US"/>
        </a:p>
      </dgm:t>
    </dgm:pt>
    <dgm:pt modelId="{ABF16F8B-F303-40D7-9D49-049DAE84371C}" type="sibTrans" cxnId="{498E0374-5BDB-49C3-A870-290778EB26BB}">
      <dgm:prSet/>
      <dgm:spPr/>
      <dgm:t>
        <a:bodyPr/>
        <a:lstStyle/>
        <a:p>
          <a:endParaRPr lang="en-US"/>
        </a:p>
      </dgm:t>
    </dgm:pt>
    <dgm:pt modelId="{CDB1380A-6A0C-45C4-9C3F-071AAF2AE300}">
      <dgm:prSet/>
      <dgm:spPr/>
      <dgm:t>
        <a:bodyPr/>
        <a:lstStyle/>
        <a:p>
          <a:pPr>
            <a:defRPr cap="all"/>
          </a:pPr>
          <a:r>
            <a:rPr lang="en-US" dirty="0">
              <a:hlinkClick xmlns:r="http://schemas.openxmlformats.org/officeDocument/2006/relationships" r:id="rId2"/>
            </a:rPr>
            <a:t>CEAP VENDOR form</a:t>
          </a:r>
          <a:endParaRPr lang="en-US" dirty="0"/>
        </a:p>
      </dgm:t>
    </dgm:pt>
    <dgm:pt modelId="{651071B7-EBF1-4475-A940-E6AF58A0CFBA}" type="parTrans" cxnId="{232A0FB3-FF50-487F-86E0-F98A65000BEF}">
      <dgm:prSet/>
      <dgm:spPr/>
      <dgm:t>
        <a:bodyPr/>
        <a:lstStyle/>
        <a:p>
          <a:endParaRPr lang="en-US"/>
        </a:p>
      </dgm:t>
    </dgm:pt>
    <dgm:pt modelId="{21EF1C94-30F3-49D3-B920-64F01294D405}" type="sibTrans" cxnId="{232A0FB3-FF50-487F-86E0-F98A65000BEF}">
      <dgm:prSet/>
      <dgm:spPr/>
      <dgm:t>
        <a:bodyPr/>
        <a:lstStyle/>
        <a:p>
          <a:endParaRPr lang="en-US"/>
        </a:p>
      </dgm:t>
    </dgm:pt>
    <dgm:pt modelId="{6450BD52-E312-4371-BBCE-E6E6B5CCBF37}">
      <dgm:prSet/>
      <dgm:spPr/>
      <dgm:t>
        <a:bodyPr/>
        <a:lstStyle/>
        <a:p>
          <a:pPr rtl="0">
            <a:defRPr cap="all"/>
          </a:pPr>
          <a:r>
            <a:rPr lang="en-US">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Vendor Information</a:t>
          </a:r>
          <a:r>
            <a:rPr lang="en-US">
              <a:solidFill>
                <a:schemeClr val="tx1"/>
              </a:solidFill>
              <a:latin typeface="Trebuchet MS" panose="020B0603020202020204"/>
            </a:rPr>
            <a:t> </a:t>
          </a:r>
          <a:endParaRPr lang="en-US">
            <a:solidFill>
              <a:schemeClr val="tx1"/>
            </a:solidFill>
          </a:endParaRPr>
        </a:p>
      </dgm:t>
    </dgm:pt>
    <dgm:pt modelId="{81EA2B43-096F-4763-A631-3042B8AA8F1B}" type="parTrans" cxnId="{EECBC248-FF68-4808-9706-522AA23EF1DD}">
      <dgm:prSet/>
      <dgm:spPr/>
      <dgm:t>
        <a:bodyPr/>
        <a:lstStyle/>
        <a:p>
          <a:endParaRPr lang="en-US"/>
        </a:p>
      </dgm:t>
    </dgm:pt>
    <dgm:pt modelId="{F2C4F39E-9313-4C00-912E-2A86E536EF60}" type="sibTrans" cxnId="{EECBC248-FF68-4808-9706-522AA23EF1DD}">
      <dgm:prSet/>
      <dgm:spPr/>
      <dgm:t>
        <a:bodyPr/>
        <a:lstStyle/>
        <a:p>
          <a:endParaRPr lang="en-US"/>
        </a:p>
      </dgm:t>
    </dgm:pt>
    <dgm:pt modelId="{2057A287-B696-4B66-BF34-AC01173DE272}" type="pres">
      <dgm:prSet presAssocID="{FDFEAAD8-80D2-4DA4-9B15-5E8B57766575}" presName="root" presStyleCnt="0">
        <dgm:presLayoutVars>
          <dgm:dir/>
          <dgm:resizeHandles val="exact"/>
        </dgm:presLayoutVars>
      </dgm:prSet>
      <dgm:spPr/>
    </dgm:pt>
    <dgm:pt modelId="{C672F91A-CBE5-4FDE-814B-E56BA5C1FBDD}" type="pres">
      <dgm:prSet presAssocID="{B98708A1-0EC5-4ADD-8411-300AA5F4F0AD}" presName="compNode" presStyleCnt="0"/>
      <dgm:spPr/>
    </dgm:pt>
    <dgm:pt modelId="{8FEC0C95-9DE6-4BC8-9AD7-2ED5B121C713}" type="pres">
      <dgm:prSet presAssocID="{B98708A1-0EC5-4ADD-8411-300AA5F4F0AD}" presName="iconBgRect" presStyleLbl="bgShp" presStyleIdx="0" presStyleCnt="3"/>
      <dgm:spPr/>
    </dgm:pt>
    <dgm:pt modelId="{B5FD1F00-822A-4F67-A638-415E7693D6B0}" type="pres">
      <dgm:prSet presAssocID="{B98708A1-0EC5-4ADD-8411-300AA5F4F0AD}" presName="iconRect" presStyleLbl="node1" presStyleIdx="0"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Document"/>
        </a:ext>
      </dgm:extLst>
    </dgm:pt>
    <dgm:pt modelId="{FF9BD7CC-EE63-496C-A556-57C4FFA15BD3}" type="pres">
      <dgm:prSet presAssocID="{B98708A1-0EC5-4ADD-8411-300AA5F4F0AD}" presName="spaceRect" presStyleCnt="0"/>
      <dgm:spPr/>
    </dgm:pt>
    <dgm:pt modelId="{DDFD4382-466E-4AC8-AC81-25A04AC157E0}" type="pres">
      <dgm:prSet presAssocID="{B98708A1-0EC5-4ADD-8411-300AA5F4F0AD}" presName="textRect" presStyleLbl="revTx" presStyleIdx="0" presStyleCnt="3">
        <dgm:presLayoutVars>
          <dgm:chMax val="1"/>
          <dgm:chPref val="1"/>
        </dgm:presLayoutVars>
      </dgm:prSet>
      <dgm:spPr/>
    </dgm:pt>
    <dgm:pt modelId="{EB856312-C1FF-4127-A70E-A05B0C9EEF30}" type="pres">
      <dgm:prSet presAssocID="{ABF16F8B-F303-40D7-9D49-049DAE84371C}" presName="sibTrans" presStyleCnt="0"/>
      <dgm:spPr/>
    </dgm:pt>
    <dgm:pt modelId="{9B8B370C-0278-4FE9-AB54-9F1E13699F61}" type="pres">
      <dgm:prSet presAssocID="{CDB1380A-6A0C-45C4-9C3F-071AAF2AE300}" presName="compNode" presStyleCnt="0"/>
      <dgm:spPr/>
    </dgm:pt>
    <dgm:pt modelId="{CA0BFE58-2679-47AB-8C94-3883C51C2740}" type="pres">
      <dgm:prSet presAssocID="{CDB1380A-6A0C-45C4-9C3F-071AAF2AE300}" presName="iconBgRect" presStyleLbl="bgShp" presStyleIdx="1" presStyleCnt="3"/>
      <dgm:spPr/>
    </dgm:pt>
    <dgm:pt modelId="{C63E9EF8-63D1-4E4C-93BA-54242FE77DB1}" type="pres">
      <dgm:prSet presAssocID="{CDB1380A-6A0C-45C4-9C3F-071AAF2AE300}" presName="iconRect" presStyleLbl="node1" presStyleIdx="1"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Check List"/>
        </a:ext>
      </dgm:extLst>
    </dgm:pt>
    <dgm:pt modelId="{2E8AE91B-7CC0-42DB-9E8A-C7C17B42AFEE}" type="pres">
      <dgm:prSet presAssocID="{CDB1380A-6A0C-45C4-9C3F-071AAF2AE300}" presName="spaceRect" presStyleCnt="0"/>
      <dgm:spPr/>
    </dgm:pt>
    <dgm:pt modelId="{8CD2C846-FE39-47B7-897F-75BD66615E01}" type="pres">
      <dgm:prSet presAssocID="{CDB1380A-6A0C-45C4-9C3F-071AAF2AE300}" presName="textRect" presStyleLbl="revTx" presStyleIdx="1" presStyleCnt="3">
        <dgm:presLayoutVars>
          <dgm:chMax val="1"/>
          <dgm:chPref val="1"/>
        </dgm:presLayoutVars>
      </dgm:prSet>
      <dgm:spPr/>
    </dgm:pt>
    <dgm:pt modelId="{A5458D2D-0560-45DE-8BF9-67A14C51552F}" type="pres">
      <dgm:prSet presAssocID="{21EF1C94-30F3-49D3-B920-64F01294D405}" presName="sibTrans" presStyleCnt="0"/>
      <dgm:spPr/>
    </dgm:pt>
    <dgm:pt modelId="{5AADB440-C79A-45A3-93A0-5B6A44E7666F}" type="pres">
      <dgm:prSet presAssocID="{6450BD52-E312-4371-BBCE-E6E6B5CCBF37}" presName="compNode" presStyleCnt="0"/>
      <dgm:spPr/>
    </dgm:pt>
    <dgm:pt modelId="{ABBAD30A-7CE9-4C9B-A4FB-F237EFACEBC6}" type="pres">
      <dgm:prSet presAssocID="{6450BD52-E312-4371-BBCE-E6E6B5CCBF37}" presName="iconBgRect" presStyleLbl="bgShp" presStyleIdx="2" presStyleCnt="3"/>
      <dgm:spPr/>
    </dgm:pt>
    <dgm:pt modelId="{EEF3EA28-0F5A-401E-BE3A-269CC3E7E640}" type="pres">
      <dgm:prSet presAssocID="{6450BD52-E312-4371-BBCE-E6E6B5CCBF37}" presName="iconRect" presStyleLbl="node1" presStyleIdx="2" presStyleCnt="3"/>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Call center"/>
        </a:ext>
      </dgm:extLst>
    </dgm:pt>
    <dgm:pt modelId="{42188F53-5788-4699-9592-4DD004B5FE80}" type="pres">
      <dgm:prSet presAssocID="{6450BD52-E312-4371-BBCE-E6E6B5CCBF37}" presName="spaceRect" presStyleCnt="0"/>
      <dgm:spPr/>
    </dgm:pt>
    <dgm:pt modelId="{FA53BBE9-24CC-4EBB-917C-053B1B304023}" type="pres">
      <dgm:prSet presAssocID="{6450BD52-E312-4371-BBCE-E6E6B5CCBF37}" presName="textRect" presStyleLbl="revTx" presStyleIdx="2" presStyleCnt="3">
        <dgm:presLayoutVars>
          <dgm:chMax val="1"/>
          <dgm:chPref val="1"/>
        </dgm:presLayoutVars>
      </dgm:prSet>
      <dgm:spPr/>
    </dgm:pt>
  </dgm:ptLst>
  <dgm:cxnLst>
    <dgm:cxn modelId="{D7E4CA00-41A8-4924-8141-1569322462A7}" type="presOf" srcId="{FDFEAAD8-80D2-4DA4-9B15-5E8B57766575}" destId="{2057A287-B696-4B66-BF34-AC01173DE272}" srcOrd="0" destOrd="0" presId="urn:microsoft.com/office/officeart/2018/5/layout/IconCircleLabelList"/>
    <dgm:cxn modelId="{EECBC248-FF68-4808-9706-522AA23EF1DD}" srcId="{FDFEAAD8-80D2-4DA4-9B15-5E8B57766575}" destId="{6450BD52-E312-4371-BBCE-E6E6B5CCBF37}" srcOrd="2" destOrd="0" parTransId="{81EA2B43-096F-4763-A631-3042B8AA8F1B}" sibTransId="{F2C4F39E-9313-4C00-912E-2A86E536EF60}"/>
    <dgm:cxn modelId="{959E3072-27BC-48FB-A4C9-24794735E67A}" type="presOf" srcId="{6450BD52-E312-4371-BBCE-E6E6B5CCBF37}" destId="{FA53BBE9-24CC-4EBB-917C-053B1B304023}" srcOrd="0" destOrd="0" presId="urn:microsoft.com/office/officeart/2018/5/layout/IconCircleLabelList"/>
    <dgm:cxn modelId="{00583F53-BE47-40F7-8063-7765F98813E0}" type="presOf" srcId="{CDB1380A-6A0C-45C4-9C3F-071AAF2AE300}" destId="{8CD2C846-FE39-47B7-897F-75BD66615E01}" srcOrd="0" destOrd="0" presId="urn:microsoft.com/office/officeart/2018/5/layout/IconCircleLabelList"/>
    <dgm:cxn modelId="{498E0374-5BDB-49C3-A870-290778EB26BB}" srcId="{FDFEAAD8-80D2-4DA4-9B15-5E8B57766575}" destId="{B98708A1-0EC5-4ADD-8411-300AA5F4F0AD}" srcOrd="0" destOrd="0" parTransId="{FCEAE530-01A1-4175-90F8-514D25A80597}" sibTransId="{ABF16F8B-F303-40D7-9D49-049DAE84371C}"/>
    <dgm:cxn modelId="{2C0E9A9B-E56F-4E6C-B389-26BC14F9970F}" type="presOf" srcId="{B98708A1-0EC5-4ADD-8411-300AA5F4F0AD}" destId="{DDFD4382-466E-4AC8-AC81-25A04AC157E0}" srcOrd="0" destOrd="0" presId="urn:microsoft.com/office/officeart/2018/5/layout/IconCircleLabelList"/>
    <dgm:cxn modelId="{232A0FB3-FF50-487F-86E0-F98A65000BEF}" srcId="{FDFEAAD8-80D2-4DA4-9B15-5E8B57766575}" destId="{CDB1380A-6A0C-45C4-9C3F-071AAF2AE300}" srcOrd="1" destOrd="0" parTransId="{651071B7-EBF1-4475-A940-E6AF58A0CFBA}" sibTransId="{21EF1C94-30F3-49D3-B920-64F01294D405}"/>
    <dgm:cxn modelId="{856B7CC9-B27A-42B9-A604-560F50C30DEE}" type="presParOf" srcId="{2057A287-B696-4B66-BF34-AC01173DE272}" destId="{C672F91A-CBE5-4FDE-814B-E56BA5C1FBDD}" srcOrd="0" destOrd="0" presId="urn:microsoft.com/office/officeart/2018/5/layout/IconCircleLabelList"/>
    <dgm:cxn modelId="{AD54FFB3-FC49-4F2E-ACED-00F9981946B6}" type="presParOf" srcId="{C672F91A-CBE5-4FDE-814B-E56BA5C1FBDD}" destId="{8FEC0C95-9DE6-4BC8-9AD7-2ED5B121C713}" srcOrd="0" destOrd="0" presId="urn:microsoft.com/office/officeart/2018/5/layout/IconCircleLabelList"/>
    <dgm:cxn modelId="{A13ACD73-FA09-4AA1-8318-2247369FD671}" type="presParOf" srcId="{C672F91A-CBE5-4FDE-814B-E56BA5C1FBDD}" destId="{B5FD1F00-822A-4F67-A638-415E7693D6B0}" srcOrd="1" destOrd="0" presId="urn:microsoft.com/office/officeart/2018/5/layout/IconCircleLabelList"/>
    <dgm:cxn modelId="{C30838A6-2DBE-45AC-A15A-5C1D78C15F86}" type="presParOf" srcId="{C672F91A-CBE5-4FDE-814B-E56BA5C1FBDD}" destId="{FF9BD7CC-EE63-496C-A556-57C4FFA15BD3}" srcOrd="2" destOrd="0" presId="urn:microsoft.com/office/officeart/2018/5/layout/IconCircleLabelList"/>
    <dgm:cxn modelId="{DB569A63-4D80-432E-BB6B-298E96BF8D4F}" type="presParOf" srcId="{C672F91A-CBE5-4FDE-814B-E56BA5C1FBDD}" destId="{DDFD4382-466E-4AC8-AC81-25A04AC157E0}" srcOrd="3" destOrd="0" presId="urn:microsoft.com/office/officeart/2018/5/layout/IconCircleLabelList"/>
    <dgm:cxn modelId="{83290903-C4ED-409B-892C-DD6375E23880}" type="presParOf" srcId="{2057A287-B696-4B66-BF34-AC01173DE272}" destId="{EB856312-C1FF-4127-A70E-A05B0C9EEF30}" srcOrd="1" destOrd="0" presId="urn:microsoft.com/office/officeart/2018/5/layout/IconCircleLabelList"/>
    <dgm:cxn modelId="{A1F2C95D-2FA8-4E19-A924-B60D0687DD08}" type="presParOf" srcId="{2057A287-B696-4B66-BF34-AC01173DE272}" destId="{9B8B370C-0278-4FE9-AB54-9F1E13699F61}" srcOrd="2" destOrd="0" presId="urn:microsoft.com/office/officeart/2018/5/layout/IconCircleLabelList"/>
    <dgm:cxn modelId="{5EA00609-CB20-481E-A69B-AA788F510EDF}" type="presParOf" srcId="{9B8B370C-0278-4FE9-AB54-9F1E13699F61}" destId="{CA0BFE58-2679-47AB-8C94-3883C51C2740}" srcOrd="0" destOrd="0" presId="urn:microsoft.com/office/officeart/2018/5/layout/IconCircleLabelList"/>
    <dgm:cxn modelId="{F6388EA8-A587-4F4D-B1E0-EA2E5D086D04}" type="presParOf" srcId="{9B8B370C-0278-4FE9-AB54-9F1E13699F61}" destId="{C63E9EF8-63D1-4E4C-93BA-54242FE77DB1}" srcOrd="1" destOrd="0" presId="urn:microsoft.com/office/officeart/2018/5/layout/IconCircleLabelList"/>
    <dgm:cxn modelId="{2C04FD28-5156-44AD-A044-847A6FE0E9FB}" type="presParOf" srcId="{9B8B370C-0278-4FE9-AB54-9F1E13699F61}" destId="{2E8AE91B-7CC0-42DB-9E8A-C7C17B42AFEE}" srcOrd="2" destOrd="0" presId="urn:microsoft.com/office/officeart/2018/5/layout/IconCircleLabelList"/>
    <dgm:cxn modelId="{B5E94B48-6865-4A94-89F0-141CCCEBE3EF}" type="presParOf" srcId="{9B8B370C-0278-4FE9-AB54-9F1E13699F61}" destId="{8CD2C846-FE39-47B7-897F-75BD66615E01}" srcOrd="3" destOrd="0" presId="urn:microsoft.com/office/officeart/2018/5/layout/IconCircleLabelList"/>
    <dgm:cxn modelId="{B4087869-F092-4AFB-8E30-DEA5B0427A1F}" type="presParOf" srcId="{2057A287-B696-4B66-BF34-AC01173DE272}" destId="{A5458D2D-0560-45DE-8BF9-67A14C51552F}" srcOrd="3" destOrd="0" presId="urn:microsoft.com/office/officeart/2018/5/layout/IconCircleLabelList"/>
    <dgm:cxn modelId="{8CE38633-9B2F-459B-8A9B-52A052C89672}" type="presParOf" srcId="{2057A287-B696-4B66-BF34-AC01173DE272}" destId="{5AADB440-C79A-45A3-93A0-5B6A44E7666F}" srcOrd="4" destOrd="0" presId="urn:microsoft.com/office/officeart/2018/5/layout/IconCircleLabelList"/>
    <dgm:cxn modelId="{B166E406-CF99-44E0-99B3-9F0E57938783}" type="presParOf" srcId="{5AADB440-C79A-45A3-93A0-5B6A44E7666F}" destId="{ABBAD30A-7CE9-4C9B-A4FB-F237EFACEBC6}" srcOrd="0" destOrd="0" presId="urn:microsoft.com/office/officeart/2018/5/layout/IconCircleLabelList"/>
    <dgm:cxn modelId="{FCBB8BD7-5E23-4FD9-8473-AB1F9DB34CA0}" type="presParOf" srcId="{5AADB440-C79A-45A3-93A0-5B6A44E7666F}" destId="{EEF3EA28-0F5A-401E-BE3A-269CC3E7E640}" srcOrd="1" destOrd="0" presId="urn:microsoft.com/office/officeart/2018/5/layout/IconCircleLabelList"/>
    <dgm:cxn modelId="{BB0427B7-81CC-4BF2-9A45-09E634DEB257}" type="presParOf" srcId="{5AADB440-C79A-45A3-93A0-5B6A44E7666F}" destId="{42188F53-5788-4699-9592-4DD004B5FE80}" srcOrd="2" destOrd="0" presId="urn:microsoft.com/office/officeart/2018/5/layout/IconCircleLabelList"/>
    <dgm:cxn modelId="{963843E6-1C39-4020-8E74-E15C355E8F4C}" type="presParOf" srcId="{5AADB440-C79A-45A3-93A0-5B6A44E7666F}" destId="{FA53BBE9-24CC-4EBB-917C-053B1B304023}"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E25BE4-D9A1-4147-988C-69D6B62370F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4AF4771-AEAF-41D8-98C8-A860374E7F6F}">
      <dgm:prSet/>
      <dgm:spPr/>
      <dgm:t>
        <a:bodyPr/>
        <a:lstStyle/>
        <a:p>
          <a:pPr>
            <a:lnSpc>
              <a:spcPct val="100000"/>
            </a:lnSpc>
          </a:pPr>
          <a:r>
            <a:rPr lang="en-US"/>
            <a:t>DSS Website </a:t>
          </a:r>
          <a:r>
            <a:rPr lang="en-US">
              <a:hlinkClick xmlns:r="http://schemas.openxmlformats.org/officeDocument/2006/relationships" r:id="rId1"/>
            </a:rPr>
            <a:t>Energy Assistance - Winter </a:t>
          </a:r>
          <a:r>
            <a:rPr lang="en-US">
              <a:latin typeface="Trebuchet MS" panose="020B0603020202020204"/>
              <a:hlinkClick xmlns:r="http://schemas.openxmlformats.org/officeDocument/2006/relationships" r:id="rId1"/>
            </a:rPr>
            <a:t>Heating-Vendors</a:t>
          </a:r>
          <a:r>
            <a:rPr lang="en-US">
              <a:hlinkClick xmlns:r="http://schemas.openxmlformats.org/officeDocument/2006/relationships" r:id="rId1"/>
            </a:rPr>
            <a:t> (ct.gov)</a:t>
          </a:r>
          <a:r>
            <a:rPr lang="en-US">
              <a:latin typeface="Trebuchet MS" panose="020B0603020202020204"/>
            </a:rPr>
            <a:t> </a:t>
          </a:r>
          <a:endParaRPr lang="en-US"/>
        </a:p>
      </dgm:t>
    </dgm:pt>
    <dgm:pt modelId="{920695A4-35F9-40B7-BB27-ECDE35F94013}" type="parTrans" cxnId="{7D79802A-E79D-4976-ABA9-9A5242B27524}">
      <dgm:prSet/>
      <dgm:spPr/>
      <dgm:t>
        <a:bodyPr/>
        <a:lstStyle/>
        <a:p>
          <a:endParaRPr lang="en-US"/>
        </a:p>
      </dgm:t>
    </dgm:pt>
    <dgm:pt modelId="{0BF04551-81AC-4632-8F63-BD984C75981E}" type="sibTrans" cxnId="{7D79802A-E79D-4976-ABA9-9A5242B27524}">
      <dgm:prSet/>
      <dgm:spPr/>
      <dgm:t>
        <a:bodyPr/>
        <a:lstStyle/>
        <a:p>
          <a:endParaRPr lang="en-US"/>
        </a:p>
      </dgm:t>
    </dgm:pt>
    <dgm:pt modelId="{000A4385-1290-4CEA-BD93-666379628E31}">
      <dgm:prSet/>
      <dgm:spPr/>
      <dgm:t>
        <a:bodyPr/>
        <a:lstStyle/>
        <a:p>
          <a:pPr>
            <a:lnSpc>
              <a:spcPct val="100000"/>
            </a:lnSpc>
          </a:pPr>
          <a:r>
            <a:rPr lang="en-US"/>
            <a:t>Operation Fuel </a:t>
          </a:r>
          <a:r>
            <a:rPr lang="en-US">
              <a:hlinkClick xmlns:r="http://schemas.openxmlformats.org/officeDocument/2006/relationships" r:id="rId2"/>
            </a:rPr>
            <a:t>https://operationfuel.org/</a:t>
          </a:r>
          <a:r>
            <a:rPr lang="en-US">
              <a:latin typeface="Trebuchet MS" panose="020B0603020202020204"/>
            </a:rPr>
            <a:t> </a:t>
          </a:r>
          <a:endParaRPr lang="en-US"/>
        </a:p>
      </dgm:t>
    </dgm:pt>
    <dgm:pt modelId="{0139E7BE-3FA5-4DA1-B077-72248499670B}" type="parTrans" cxnId="{4DB35FE7-4E64-4B9B-BEC7-580783EB37BA}">
      <dgm:prSet/>
      <dgm:spPr/>
      <dgm:t>
        <a:bodyPr/>
        <a:lstStyle/>
        <a:p>
          <a:endParaRPr lang="en-US"/>
        </a:p>
      </dgm:t>
    </dgm:pt>
    <dgm:pt modelId="{321CD665-B33D-4A46-9A1A-BD9CFC3504F7}" type="sibTrans" cxnId="{4DB35FE7-4E64-4B9B-BEC7-580783EB37BA}">
      <dgm:prSet/>
      <dgm:spPr/>
      <dgm:t>
        <a:bodyPr/>
        <a:lstStyle/>
        <a:p>
          <a:endParaRPr lang="en-US"/>
        </a:p>
      </dgm:t>
    </dgm:pt>
    <dgm:pt modelId="{065D380C-1AED-4550-8E0D-264CDD4EDB26}">
      <dgm:prSet/>
      <dgm:spPr/>
      <dgm:t>
        <a:bodyPr/>
        <a:lstStyle/>
        <a:p>
          <a:pPr>
            <a:lnSpc>
              <a:spcPct val="100000"/>
            </a:lnSpc>
          </a:pPr>
          <a:r>
            <a:rPr lang="en-US"/>
            <a:t>211United Way </a:t>
          </a:r>
          <a:r>
            <a:rPr lang="en-US">
              <a:hlinkClick xmlns:r="http://schemas.openxmlformats.org/officeDocument/2006/relationships" r:id="rId3"/>
            </a:rPr>
            <a:t>https://uwc.211ct.org/</a:t>
          </a:r>
          <a:endParaRPr lang="en-US"/>
        </a:p>
      </dgm:t>
    </dgm:pt>
    <dgm:pt modelId="{70DE0293-D01C-43C2-A486-6258F4FA5D7E}" type="parTrans" cxnId="{F1996589-7B6D-41DC-8918-FB7CCB0A0B5B}">
      <dgm:prSet/>
      <dgm:spPr/>
      <dgm:t>
        <a:bodyPr/>
        <a:lstStyle/>
        <a:p>
          <a:endParaRPr lang="en-US"/>
        </a:p>
      </dgm:t>
    </dgm:pt>
    <dgm:pt modelId="{661CFBB3-1F40-47D5-9CE3-C27F2301960B}" type="sibTrans" cxnId="{F1996589-7B6D-41DC-8918-FB7CCB0A0B5B}">
      <dgm:prSet/>
      <dgm:spPr/>
      <dgm:t>
        <a:bodyPr/>
        <a:lstStyle/>
        <a:p>
          <a:endParaRPr lang="en-US"/>
        </a:p>
      </dgm:t>
    </dgm:pt>
    <dgm:pt modelId="{1E99E62E-D981-4144-9455-67DAE00E59E9}">
      <dgm:prSet/>
      <dgm:spPr/>
      <dgm:t>
        <a:bodyPr/>
        <a:lstStyle/>
        <a:p>
          <a:pPr>
            <a:lnSpc>
              <a:spcPct val="100000"/>
            </a:lnSpc>
          </a:pPr>
          <a:r>
            <a:rPr lang="en-US"/>
            <a:t>Connecticut Association for Community Action (CAFCA) </a:t>
          </a:r>
          <a:r>
            <a:rPr lang="en-US">
              <a:hlinkClick xmlns:r="http://schemas.openxmlformats.org/officeDocument/2006/relationships" r:id="rId4"/>
            </a:rPr>
            <a:t>https://www.cafca.org/</a:t>
          </a:r>
          <a:r>
            <a:rPr lang="en-US"/>
            <a:t>     </a:t>
          </a:r>
        </a:p>
      </dgm:t>
    </dgm:pt>
    <dgm:pt modelId="{ED8F1B32-959E-4223-B12E-2C77073F29D1}" type="parTrans" cxnId="{5BD7B27E-7863-4F0B-B4BA-9B503403299F}">
      <dgm:prSet/>
      <dgm:spPr/>
      <dgm:t>
        <a:bodyPr/>
        <a:lstStyle/>
        <a:p>
          <a:endParaRPr lang="en-US"/>
        </a:p>
      </dgm:t>
    </dgm:pt>
    <dgm:pt modelId="{BA8DA25D-8F82-49B7-888F-21D0566F9E8D}" type="sibTrans" cxnId="{5BD7B27E-7863-4F0B-B4BA-9B503403299F}">
      <dgm:prSet/>
      <dgm:spPr/>
      <dgm:t>
        <a:bodyPr/>
        <a:lstStyle/>
        <a:p>
          <a:endParaRPr lang="en-US"/>
        </a:p>
      </dgm:t>
    </dgm:pt>
    <dgm:pt modelId="{A4AC9FF4-D087-4FC7-9E69-2BED350D0528}">
      <dgm:prSet/>
      <dgm:spPr/>
      <dgm:t>
        <a:bodyPr/>
        <a:lstStyle/>
        <a:p>
          <a:pPr>
            <a:lnSpc>
              <a:spcPct val="100000"/>
            </a:lnSpc>
          </a:pPr>
          <a:r>
            <a:rPr lang="en-US"/>
            <a:t>Connecticut Energy Marketers Association (CEMA) </a:t>
          </a:r>
          <a:r>
            <a:rPr lang="en-US">
              <a:hlinkClick xmlns:r="http://schemas.openxmlformats.org/officeDocument/2006/relationships" r:id="rId5"/>
            </a:rPr>
            <a:t>https://www.ctema.com/</a:t>
          </a:r>
          <a:r>
            <a:rPr lang="en-US"/>
            <a:t> </a:t>
          </a:r>
        </a:p>
      </dgm:t>
    </dgm:pt>
    <dgm:pt modelId="{08921BB6-9A24-45E9-B237-0A841C4C2127}" type="parTrans" cxnId="{C1530517-099B-407C-8E41-367E4C48B8F1}">
      <dgm:prSet/>
      <dgm:spPr/>
      <dgm:t>
        <a:bodyPr/>
        <a:lstStyle/>
        <a:p>
          <a:endParaRPr lang="en-US"/>
        </a:p>
      </dgm:t>
    </dgm:pt>
    <dgm:pt modelId="{06D17A0A-4333-4461-8AD6-70718BF58FA8}" type="sibTrans" cxnId="{C1530517-099B-407C-8E41-367E4C48B8F1}">
      <dgm:prSet/>
      <dgm:spPr/>
      <dgm:t>
        <a:bodyPr/>
        <a:lstStyle/>
        <a:p>
          <a:endParaRPr lang="en-US"/>
        </a:p>
      </dgm:t>
    </dgm:pt>
    <dgm:pt modelId="{C488B901-781C-4AD4-A912-5EF642204334}" type="pres">
      <dgm:prSet presAssocID="{EAE25BE4-D9A1-4147-988C-69D6B62370F0}" presName="root" presStyleCnt="0">
        <dgm:presLayoutVars>
          <dgm:dir/>
          <dgm:resizeHandles val="exact"/>
        </dgm:presLayoutVars>
      </dgm:prSet>
      <dgm:spPr/>
    </dgm:pt>
    <dgm:pt modelId="{B1BA8E67-5D51-43CD-9CF3-34F3A8701FF8}" type="pres">
      <dgm:prSet presAssocID="{54AF4771-AEAF-41D8-98C8-A860374E7F6F}" presName="compNode" presStyleCnt="0"/>
      <dgm:spPr/>
    </dgm:pt>
    <dgm:pt modelId="{C6906F83-2115-4FEA-B92D-A335EA3FFB0F}" type="pres">
      <dgm:prSet presAssocID="{54AF4771-AEAF-41D8-98C8-A860374E7F6F}" presName="bgRect" presStyleLbl="bgShp" presStyleIdx="0" presStyleCnt="5"/>
      <dgm:spPr/>
    </dgm:pt>
    <dgm:pt modelId="{2B874189-9038-46B6-AB82-1E0C59DBE28E}" type="pres">
      <dgm:prSet presAssocID="{54AF4771-AEAF-41D8-98C8-A860374E7F6F}" presName="iconRect" presStyleLbl="node1" presStyleIdx="0"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Robot"/>
        </a:ext>
      </dgm:extLst>
    </dgm:pt>
    <dgm:pt modelId="{85609D0F-4E2D-464C-9AA0-07C6715CF086}" type="pres">
      <dgm:prSet presAssocID="{54AF4771-AEAF-41D8-98C8-A860374E7F6F}" presName="spaceRect" presStyleCnt="0"/>
      <dgm:spPr/>
    </dgm:pt>
    <dgm:pt modelId="{2E87C1B4-A3F1-4842-B8CF-07A09A3D2EC5}" type="pres">
      <dgm:prSet presAssocID="{54AF4771-AEAF-41D8-98C8-A860374E7F6F}" presName="parTx" presStyleLbl="revTx" presStyleIdx="0" presStyleCnt="5">
        <dgm:presLayoutVars>
          <dgm:chMax val="0"/>
          <dgm:chPref val="0"/>
        </dgm:presLayoutVars>
      </dgm:prSet>
      <dgm:spPr/>
    </dgm:pt>
    <dgm:pt modelId="{5C40E621-8206-4D0B-8E00-FD548F1E1F24}" type="pres">
      <dgm:prSet presAssocID="{0BF04551-81AC-4632-8F63-BD984C75981E}" presName="sibTrans" presStyleCnt="0"/>
      <dgm:spPr/>
    </dgm:pt>
    <dgm:pt modelId="{E2F5E013-82CA-4BAA-96E3-9C8CDB74E7A4}" type="pres">
      <dgm:prSet presAssocID="{1E99E62E-D981-4144-9455-67DAE00E59E9}" presName="compNode" presStyleCnt="0"/>
      <dgm:spPr/>
    </dgm:pt>
    <dgm:pt modelId="{9D45205A-7FBE-49A6-959F-2F569E1D1FA0}" type="pres">
      <dgm:prSet presAssocID="{1E99E62E-D981-4144-9455-67DAE00E59E9}" presName="bgRect" presStyleLbl="bgShp" presStyleIdx="1" presStyleCnt="5"/>
      <dgm:spPr/>
    </dgm:pt>
    <dgm:pt modelId="{885C5633-CA82-4104-A846-2F7AC6F55457}" type="pres">
      <dgm:prSet presAssocID="{1E99E62E-D981-4144-9455-67DAE00E59E9}" presName="iconRect" presStyleLbl="node1" presStyleIdx="1"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Marker"/>
        </a:ext>
      </dgm:extLst>
    </dgm:pt>
    <dgm:pt modelId="{422261CB-5B53-485F-B275-6DECD6072226}" type="pres">
      <dgm:prSet presAssocID="{1E99E62E-D981-4144-9455-67DAE00E59E9}" presName="spaceRect" presStyleCnt="0"/>
      <dgm:spPr/>
    </dgm:pt>
    <dgm:pt modelId="{73FC5B0D-A452-4249-9A67-A2F513D6F5F8}" type="pres">
      <dgm:prSet presAssocID="{1E99E62E-D981-4144-9455-67DAE00E59E9}" presName="parTx" presStyleLbl="revTx" presStyleIdx="1" presStyleCnt="5">
        <dgm:presLayoutVars>
          <dgm:chMax val="0"/>
          <dgm:chPref val="0"/>
        </dgm:presLayoutVars>
      </dgm:prSet>
      <dgm:spPr/>
    </dgm:pt>
    <dgm:pt modelId="{EC43EBF6-F2B3-4845-90A0-EDF7313643A2}" type="pres">
      <dgm:prSet presAssocID="{BA8DA25D-8F82-49B7-888F-21D0566F9E8D}" presName="sibTrans" presStyleCnt="0"/>
      <dgm:spPr/>
    </dgm:pt>
    <dgm:pt modelId="{8592C87D-60F1-4CD0-A703-3BDCBCEFBAEE}" type="pres">
      <dgm:prSet presAssocID="{065D380C-1AED-4550-8E0D-264CDD4EDB26}" presName="compNode" presStyleCnt="0"/>
      <dgm:spPr/>
    </dgm:pt>
    <dgm:pt modelId="{7628DF25-2AAA-4D11-B2AA-F2A2B18FC843}" type="pres">
      <dgm:prSet presAssocID="{065D380C-1AED-4550-8E0D-264CDD4EDB26}" presName="bgRect" presStyleLbl="bgShp" presStyleIdx="2" presStyleCnt="5"/>
      <dgm:spPr/>
    </dgm:pt>
    <dgm:pt modelId="{107EA02B-3974-4C57-BC04-376EE9821958}" type="pres">
      <dgm:prSet presAssocID="{065D380C-1AED-4550-8E0D-264CDD4EDB26}" presName="iconRect" presStyleLbl="node1" presStyleIdx="2" presStyleCnt="5"/>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Car"/>
        </a:ext>
      </dgm:extLst>
    </dgm:pt>
    <dgm:pt modelId="{EB5913C8-6D2B-44F8-B3B5-5056B4BEA9D8}" type="pres">
      <dgm:prSet presAssocID="{065D380C-1AED-4550-8E0D-264CDD4EDB26}" presName="spaceRect" presStyleCnt="0"/>
      <dgm:spPr/>
    </dgm:pt>
    <dgm:pt modelId="{21455AD6-616C-4AA2-8D5E-2BE018AFCA71}" type="pres">
      <dgm:prSet presAssocID="{065D380C-1AED-4550-8E0D-264CDD4EDB26}" presName="parTx" presStyleLbl="revTx" presStyleIdx="2" presStyleCnt="5">
        <dgm:presLayoutVars>
          <dgm:chMax val="0"/>
          <dgm:chPref val="0"/>
        </dgm:presLayoutVars>
      </dgm:prSet>
      <dgm:spPr/>
    </dgm:pt>
    <dgm:pt modelId="{A6152F95-C344-47EC-9F95-5824EC8696A0}" type="pres">
      <dgm:prSet presAssocID="{661CFBB3-1F40-47D5-9CE3-C27F2301960B}" presName="sibTrans" presStyleCnt="0"/>
      <dgm:spPr/>
    </dgm:pt>
    <dgm:pt modelId="{33A62BC9-7258-4A39-AC44-6B53DDEB4744}" type="pres">
      <dgm:prSet presAssocID="{A4AC9FF4-D087-4FC7-9E69-2BED350D0528}" presName="compNode" presStyleCnt="0"/>
      <dgm:spPr/>
    </dgm:pt>
    <dgm:pt modelId="{10CFC170-866D-44D9-9452-6D5D5F0708B9}" type="pres">
      <dgm:prSet presAssocID="{A4AC9FF4-D087-4FC7-9E69-2BED350D0528}" presName="bgRect" presStyleLbl="bgShp" presStyleIdx="3" presStyleCnt="5"/>
      <dgm:spPr/>
    </dgm:pt>
    <dgm:pt modelId="{1D077775-1677-4663-BB60-839DC1C1F334}" type="pres">
      <dgm:prSet presAssocID="{A4AC9FF4-D087-4FC7-9E69-2BED350D0528}" presName="iconRect" presStyleLbl="node1" presStyleIdx="3" presStyleCnt="5"/>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dgm:spPr>
      <dgm:extLst>
        <a:ext uri="{E40237B7-FDA0-4F09-8148-C483321AD2D9}">
          <dgm14:cNvPr xmlns:dgm14="http://schemas.microsoft.com/office/drawing/2010/diagram" id="0" name="" descr="Megaphone"/>
        </a:ext>
      </dgm:extLst>
    </dgm:pt>
    <dgm:pt modelId="{7E331A86-B248-483D-8801-781DFA62DB43}" type="pres">
      <dgm:prSet presAssocID="{A4AC9FF4-D087-4FC7-9E69-2BED350D0528}" presName="spaceRect" presStyleCnt="0"/>
      <dgm:spPr/>
    </dgm:pt>
    <dgm:pt modelId="{39A06373-2299-4038-8746-8CB6CAFE1265}" type="pres">
      <dgm:prSet presAssocID="{A4AC9FF4-D087-4FC7-9E69-2BED350D0528}" presName="parTx" presStyleLbl="revTx" presStyleIdx="3" presStyleCnt="5">
        <dgm:presLayoutVars>
          <dgm:chMax val="0"/>
          <dgm:chPref val="0"/>
        </dgm:presLayoutVars>
      </dgm:prSet>
      <dgm:spPr/>
    </dgm:pt>
    <dgm:pt modelId="{2644335E-1109-4628-BC5A-221D878F43BF}" type="pres">
      <dgm:prSet presAssocID="{06D17A0A-4333-4461-8AD6-70718BF58FA8}" presName="sibTrans" presStyleCnt="0"/>
      <dgm:spPr/>
    </dgm:pt>
    <dgm:pt modelId="{82911E1E-82DE-46BC-8E90-213B53D536D5}" type="pres">
      <dgm:prSet presAssocID="{000A4385-1290-4CEA-BD93-666379628E31}" presName="compNode" presStyleCnt="0"/>
      <dgm:spPr/>
    </dgm:pt>
    <dgm:pt modelId="{F655A12D-E804-4C82-8C5B-1F2019F8F977}" type="pres">
      <dgm:prSet presAssocID="{000A4385-1290-4CEA-BD93-666379628E31}" presName="bgRect" presStyleLbl="bgShp" presStyleIdx="4" presStyleCnt="5"/>
      <dgm:spPr/>
    </dgm:pt>
    <dgm:pt modelId="{7A985831-29BA-40CA-998F-3727514E32F6}" type="pres">
      <dgm:prSet presAssocID="{000A4385-1290-4CEA-BD93-666379628E31}" presName="iconRect" presStyleLbl="node1" presStyleIdx="4" presStyleCnt="5"/>
      <dgm:spPr>
        <a:blipFill>
          <a:blip xmlns:r="http://schemas.openxmlformats.org/officeDocument/2006/relationships"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a:noFill/>
        </a:ln>
      </dgm:spPr>
      <dgm:extLst>
        <a:ext uri="{E40237B7-FDA0-4F09-8148-C483321AD2D9}">
          <dgm14:cNvPr xmlns:dgm14="http://schemas.microsoft.com/office/drawing/2010/diagram" id="0" name="" descr="Advertising"/>
        </a:ext>
      </dgm:extLst>
    </dgm:pt>
    <dgm:pt modelId="{68101FD8-3EDA-4672-A6BE-C8A77B0C7A69}" type="pres">
      <dgm:prSet presAssocID="{000A4385-1290-4CEA-BD93-666379628E31}" presName="spaceRect" presStyleCnt="0"/>
      <dgm:spPr/>
    </dgm:pt>
    <dgm:pt modelId="{42ED2F50-C933-445A-8192-6F5D9610575C}" type="pres">
      <dgm:prSet presAssocID="{000A4385-1290-4CEA-BD93-666379628E31}" presName="parTx" presStyleLbl="revTx" presStyleIdx="4" presStyleCnt="5">
        <dgm:presLayoutVars>
          <dgm:chMax val="0"/>
          <dgm:chPref val="0"/>
        </dgm:presLayoutVars>
      </dgm:prSet>
      <dgm:spPr/>
    </dgm:pt>
  </dgm:ptLst>
  <dgm:cxnLst>
    <dgm:cxn modelId="{FA315F16-50E8-4A05-B940-38DA0B9CC90B}" type="presOf" srcId="{065D380C-1AED-4550-8E0D-264CDD4EDB26}" destId="{21455AD6-616C-4AA2-8D5E-2BE018AFCA71}" srcOrd="0" destOrd="0" presId="urn:microsoft.com/office/officeart/2018/2/layout/IconVerticalSolidList"/>
    <dgm:cxn modelId="{C1530517-099B-407C-8E41-367E4C48B8F1}" srcId="{EAE25BE4-D9A1-4147-988C-69D6B62370F0}" destId="{A4AC9FF4-D087-4FC7-9E69-2BED350D0528}" srcOrd="3" destOrd="0" parTransId="{08921BB6-9A24-45E9-B237-0A841C4C2127}" sibTransId="{06D17A0A-4333-4461-8AD6-70718BF58FA8}"/>
    <dgm:cxn modelId="{7D79802A-E79D-4976-ABA9-9A5242B27524}" srcId="{EAE25BE4-D9A1-4147-988C-69D6B62370F0}" destId="{54AF4771-AEAF-41D8-98C8-A860374E7F6F}" srcOrd="0" destOrd="0" parTransId="{920695A4-35F9-40B7-BB27-ECDE35F94013}" sibTransId="{0BF04551-81AC-4632-8F63-BD984C75981E}"/>
    <dgm:cxn modelId="{905ED52C-0815-4648-957B-810919647451}" type="presOf" srcId="{EAE25BE4-D9A1-4147-988C-69D6B62370F0}" destId="{C488B901-781C-4AD4-A912-5EF642204334}" srcOrd="0" destOrd="0" presId="urn:microsoft.com/office/officeart/2018/2/layout/IconVerticalSolidList"/>
    <dgm:cxn modelId="{0700DD7D-2F0D-414C-AC32-482B93E3E439}" type="presOf" srcId="{A4AC9FF4-D087-4FC7-9E69-2BED350D0528}" destId="{39A06373-2299-4038-8746-8CB6CAFE1265}" srcOrd="0" destOrd="0" presId="urn:microsoft.com/office/officeart/2018/2/layout/IconVerticalSolidList"/>
    <dgm:cxn modelId="{5BD7B27E-7863-4F0B-B4BA-9B503403299F}" srcId="{EAE25BE4-D9A1-4147-988C-69D6B62370F0}" destId="{1E99E62E-D981-4144-9455-67DAE00E59E9}" srcOrd="1" destOrd="0" parTransId="{ED8F1B32-959E-4223-B12E-2C77073F29D1}" sibTransId="{BA8DA25D-8F82-49B7-888F-21D0566F9E8D}"/>
    <dgm:cxn modelId="{F1996589-7B6D-41DC-8918-FB7CCB0A0B5B}" srcId="{EAE25BE4-D9A1-4147-988C-69D6B62370F0}" destId="{065D380C-1AED-4550-8E0D-264CDD4EDB26}" srcOrd="2" destOrd="0" parTransId="{70DE0293-D01C-43C2-A486-6258F4FA5D7E}" sibTransId="{661CFBB3-1F40-47D5-9CE3-C27F2301960B}"/>
    <dgm:cxn modelId="{09D35DA9-5D8A-43BE-B685-977336732ABC}" type="presOf" srcId="{54AF4771-AEAF-41D8-98C8-A860374E7F6F}" destId="{2E87C1B4-A3F1-4842-B8CF-07A09A3D2EC5}" srcOrd="0" destOrd="0" presId="urn:microsoft.com/office/officeart/2018/2/layout/IconVerticalSolidList"/>
    <dgm:cxn modelId="{16DD24C8-7947-461C-83FE-00CC9DC3AFCC}" type="presOf" srcId="{000A4385-1290-4CEA-BD93-666379628E31}" destId="{42ED2F50-C933-445A-8192-6F5D9610575C}" srcOrd="0" destOrd="0" presId="urn:microsoft.com/office/officeart/2018/2/layout/IconVerticalSolidList"/>
    <dgm:cxn modelId="{4DB35FE7-4E64-4B9B-BEC7-580783EB37BA}" srcId="{EAE25BE4-D9A1-4147-988C-69D6B62370F0}" destId="{000A4385-1290-4CEA-BD93-666379628E31}" srcOrd="4" destOrd="0" parTransId="{0139E7BE-3FA5-4DA1-B077-72248499670B}" sibTransId="{321CD665-B33D-4A46-9A1A-BD9CFC3504F7}"/>
    <dgm:cxn modelId="{214EBEF0-2C12-4180-872B-2334F2473442}" type="presOf" srcId="{1E99E62E-D981-4144-9455-67DAE00E59E9}" destId="{73FC5B0D-A452-4249-9A67-A2F513D6F5F8}" srcOrd="0" destOrd="0" presId="urn:microsoft.com/office/officeart/2018/2/layout/IconVerticalSolidList"/>
    <dgm:cxn modelId="{6A1C338C-B7DA-492F-8711-2EB1F1284ED6}" type="presParOf" srcId="{C488B901-781C-4AD4-A912-5EF642204334}" destId="{B1BA8E67-5D51-43CD-9CF3-34F3A8701FF8}" srcOrd="0" destOrd="0" presId="urn:microsoft.com/office/officeart/2018/2/layout/IconVerticalSolidList"/>
    <dgm:cxn modelId="{916B7A8F-C49C-4CCA-83E2-BDEC4486FB36}" type="presParOf" srcId="{B1BA8E67-5D51-43CD-9CF3-34F3A8701FF8}" destId="{C6906F83-2115-4FEA-B92D-A335EA3FFB0F}" srcOrd="0" destOrd="0" presId="urn:microsoft.com/office/officeart/2018/2/layout/IconVerticalSolidList"/>
    <dgm:cxn modelId="{986F3128-F7F6-4D81-82E4-41532DD09A6D}" type="presParOf" srcId="{B1BA8E67-5D51-43CD-9CF3-34F3A8701FF8}" destId="{2B874189-9038-46B6-AB82-1E0C59DBE28E}" srcOrd="1" destOrd="0" presId="urn:microsoft.com/office/officeart/2018/2/layout/IconVerticalSolidList"/>
    <dgm:cxn modelId="{A7ED879A-641A-4447-AE3B-F917BE88AD8E}" type="presParOf" srcId="{B1BA8E67-5D51-43CD-9CF3-34F3A8701FF8}" destId="{85609D0F-4E2D-464C-9AA0-07C6715CF086}" srcOrd="2" destOrd="0" presId="urn:microsoft.com/office/officeart/2018/2/layout/IconVerticalSolidList"/>
    <dgm:cxn modelId="{246709C0-3765-4708-80C2-99DCCFFDD9E3}" type="presParOf" srcId="{B1BA8E67-5D51-43CD-9CF3-34F3A8701FF8}" destId="{2E87C1B4-A3F1-4842-B8CF-07A09A3D2EC5}" srcOrd="3" destOrd="0" presId="urn:microsoft.com/office/officeart/2018/2/layout/IconVerticalSolidList"/>
    <dgm:cxn modelId="{29885B88-56C2-45D0-874A-FBF3F532EBDC}" type="presParOf" srcId="{C488B901-781C-4AD4-A912-5EF642204334}" destId="{5C40E621-8206-4D0B-8E00-FD548F1E1F24}" srcOrd="1" destOrd="0" presId="urn:microsoft.com/office/officeart/2018/2/layout/IconVerticalSolidList"/>
    <dgm:cxn modelId="{8E2B90A2-D12D-4F64-B10D-FE28DFD7C7BB}" type="presParOf" srcId="{C488B901-781C-4AD4-A912-5EF642204334}" destId="{E2F5E013-82CA-4BAA-96E3-9C8CDB74E7A4}" srcOrd="2" destOrd="0" presId="urn:microsoft.com/office/officeart/2018/2/layout/IconVerticalSolidList"/>
    <dgm:cxn modelId="{4F570D78-D91D-4C54-9954-8B1EC5825146}" type="presParOf" srcId="{E2F5E013-82CA-4BAA-96E3-9C8CDB74E7A4}" destId="{9D45205A-7FBE-49A6-959F-2F569E1D1FA0}" srcOrd="0" destOrd="0" presId="urn:microsoft.com/office/officeart/2018/2/layout/IconVerticalSolidList"/>
    <dgm:cxn modelId="{0E84C43E-4DAC-4CEA-9A52-35C86B594C1F}" type="presParOf" srcId="{E2F5E013-82CA-4BAA-96E3-9C8CDB74E7A4}" destId="{885C5633-CA82-4104-A846-2F7AC6F55457}" srcOrd="1" destOrd="0" presId="urn:microsoft.com/office/officeart/2018/2/layout/IconVerticalSolidList"/>
    <dgm:cxn modelId="{500F9491-6BF9-41BF-B1AD-4706EEB76F83}" type="presParOf" srcId="{E2F5E013-82CA-4BAA-96E3-9C8CDB74E7A4}" destId="{422261CB-5B53-485F-B275-6DECD6072226}" srcOrd="2" destOrd="0" presId="urn:microsoft.com/office/officeart/2018/2/layout/IconVerticalSolidList"/>
    <dgm:cxn modelId="{469995AB-A04A-4012-ABCC-97163EBA4F2E}" type="presParOf" srcId="{E2F5E013-82CA-4BAA-96E3-9C8CDB74E7A4}" destId="{73FC5B0D-A452-4249-9A67-A2F513D6F5F8}" srcOrd="3" destOrd="0" presId="urn:microsoft.com/office/officeart/2018/2/layout/IconVerticalSolidList"/>
    <dgm:cxn modelId="{2683F338-3D1C-40DE-95E9-852DD7EFA9E2}" type="presParOf" srcId="{C488B901-781C-4AD4-A912-5EF642204334}" destId="{EC43EBF6-F2B3-4845-90A0-EDF7313643A2}" srcOrd="3" destOrd="0" presId="urn:microsoft.com/office/officeart/2018/2/layout/IconVerticalSolidList"/>
    <dgm:cxn modelId="{027EB30B-66CA-4264-B254-A42FF3788700}" type="presParOf" srcId="{C488B901-781C-4AD4-A912-5EF642204334}" destId="{8592C87D-60F1-4CD0-A703-3BDCBCEFBAEE}" srcOrd="4" destOrd="0" presId="urn:microsoft.com/office/officeart/2018/2/layout/IconVerticalSolidList"/>
    <dgm:cxn modelId="{281BC1B2-50A5-4AD6-9E1E-0EFFBD5B0905}" type="presParOf" srcId="{8592C87D-60F1-4CD0-A703-3BDCBCEFBAEE}" destId="{7628DF25-2AAA-4D11-B2AA-F2A2B18FC843}" srcOrd="0" destOrd="0" presId="urn:microsoft.com/office/officeart/2018/2/layout/IconVerticalSolidList"/>
    <dgm:cxn modelId="{9205EA81-F315-4035-A4BB-99439833A0FF}" type="presParOf" srcId="{8592C87D-60F1-4CD0-A703-3BDCBCEFBAEE}" destId="{107EA02B-3974-4C57-BC04-376EE9821958}" srcOrd="1" destOrd="0" presId="urn:microsoft.com/office/officeart/2018/2/layout/IconVerticalSolidList"/>
    <dgm:cxn modelId="{85E09C94-1CE3-4548-B9D7-11D7185D8D4D}" type="presParOf" srcId="{8592C87D-60F1-4CD0-A703-3BDCBCEFBAEE}" destId="{EB5913C8-6D2B-44F8-B3B5-5056B4BEA9D8}" srcOrd="2" destOrd="0" presId="urn:microsoft.com/office/officeart/2018/2/layout/IconVerticalSolidList"/>
    <dgm:cxn modelId="{190B5514-473F-432C-A3C7-5EFC738ECC4F}" type="presParOf" srcId="{8592C87D-60F1-4CD0-A703-3BDCBCEFBAEE}" destId="{21455AD6-616C-4AA2-8D5E-2BE018AFCA71}" srcOrd="3" destOrd="0" presId="urn:microsoft.com/office/officeart/2018/2/layout/IconVerticalSolidList"/>
    <dgm:cxn modelId="{EE9A6DD4-A4EE-4D83-88F8-E7DFDC0B88AD}" type="presParOf" srcId="{C488B901-781C-4AD4-A912-5EF642204334}" destId="{A6152F95-C344-47EC-9F95-5824EC8696A0}" srcOrd="5" destOrd="0" presId="urn:microsoft.com/office/officeart/2018/2/layout/IconVerticalSolidList"/>
    <dgm:cxn modelId="{939EE31A-B9C3-4A82-A2DC-E27C7171B669}" type="presParOf" srcId="{C488B901-781C-4AD4-A912-5EF642204334}" destId="{33A62BC9-7258-4A39-AC44-6B53DDEB4744}" srcOrd="6" destOrd="0" presId="urn:microsoft.com/office/officeart/2018/2/layout/IconVerticalSolidList"/>
    <dgm:cxn modelId="{DE175C5A-BA92-4914-943E-C824D637164C}" type="presParOf" srcId="{33A62BC9-7258-4A39-AC44-6B53DDEB4744}" destId="{10CFC170-866D-44D9-9452-6D5D5F0708B9}" srcOrd="0" destOrd="0" presId="urn:microsoft.com/office/officeart/2018/2/layout/IconVerticalSolidList"/>
    <dgm:cxn modelId="{B676C310-D5C7-4A75-85CB-781D2DADA96F}" type="presParOf" srcId="{33A62BC9-7258-4A39-AC44-6B53DDEB4744}" destId="{1D077775-1677-4663-BB60-839DC1C1F334}" srcOrd="1" destOrd="0" presId="urn:microsoft.com/office/officeart/2018/2/layout/IconVerticalSolidList"/>
    <dgm:cxn modelId="{0FE169A5-A78D-49B9-8449-66DC33FFFE80}" type="presParOf" srcId="{33A62BC9-7258-4A39-AC44-6B53DDEB4744}" destId="{7E331A86-B248-483D-8801-781DFA62DB43}" srcOrd="2" destOrd="0" presId="urn:microsoft.com/office/officeart/2018/2/layout/IconVerticalSolidList"/>
    <dgm:cxn modelId="{0748355D-5EA3-42AD-800B-DA23C7988F62}" type="presParOf" srcId="{33A62BC9-7258-4A39-AC44-6B53DDEB4744}" destId="{39A06373-2299-4038-8746-8CB6CAFE1265}" srcOrd="3" destOrd="0" presId="urn:microsoft.com/office/officeart/2018/2/layout/IconVerticalSolidList"/>
    <dgm:cxn modelId="{EC350575-D13F-4F4E-BEC1-DB165B35E733}" type="presParOf" srcId="{C488B901-781C-4AD4-A912-5EF642204334}" destId="{2644335E-1109-4628-BC5A-221D878F43BF}" srcOrd="7" destOrd="0" presId="urn:microsoft.com/office/officeart/2018/2/layout/IconVerticalSolidList"/>
    <dgm:cxn modelId="{C9E54B3C-40CB-4F32-B9F6-4184104EBB31}" type="presParOf" srcId="{C488B901-781C-4AD4-A912-5EF642204334}" destId="{82911E1E-82DE-46BC-8E90-213B53D536D5}" srcOrd="8" destOrd="0" presId="urn:microsoft.com/office/officeart/2018/2/layout/IconVerticalSolidList"/>
    <dgm:cxn modelId="{FD530BFD-0620-4B89-B122-8EEEF1D7F151}" type="presParOf" srcId="{82911E1E-82DE-46BC-8E90-213B53D536D5}" destId="{F655A12D-E804-4C82-8C5B-1F2019F8F977}" srcOrd="0" destOrd="0" presId="urn:microsoft.com/office/officeart/2018/2/layout/IconVerticalSolidList"/>
    <dgm:cxn modelId="{7E37A103-3B09-4055-AFCA-36DFF9A2DFE4}" type="presParOf" srcId="{82911E1E-82DE-46BC-8E90-213B53D536D5}" destId="{7A985831-29BA-40CA-998F-3727514E32F6}" srcOrd="1" destOrd="0" presId="urn:microsoft.com/office/officeart/2018/2/layout/IconVerticalSolidList"/>
    <dgm:cxn modelId="{74956598-F7CF-4FFB-B100-AC51FC0D98A4}" type="presParOf" srcId="{82911E1E-82DE-46BC-8E90-213B53D536D5}" destId="{68101FD8-3EDA-4672-A6BE-C8A77B0C7A69}" srcOrd="2" destOrd="0" presId="urn:microsoft.com/office/officeart/2018/2/layout/IconVerticalSolidList"/>
    <dgm:cxn modelId="{2B4BA8DB-0344-428F-A9CB-B0C91EB6E89C}" type="presParOf" srcId="{82911E1E-82DE-46BC-8E90-213B53D536D5}" destId="{42ED2F50-C933-445A-8192-6F5D9610575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1DE47-99C3-4416-A3B2-648A32DE6D7F}">
      <dsp:nvSpPr>
        <dsp:cNvPr id="0" name=""/>
        <dsp:cNvSpPr/>
      </dsp:nvSpPr>
      <dsp:spPr>
        <a:xfrm>
          <a:off x="0" y="0"/>
          <a:ext cx="9618133" cy="9699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C2525B-BC3E-4881-BD9E-0589B46BF46D}">
      <dsp:nvSpPr>
        <dsp:cNvPr id="0" name=""/>
        <dsp:cNvSpPr/>
      </dsp:nvSpPr>
      <dsp:spPr>
        <a:xfrm>
          <a:off x="293408" y="220151"/>
          <a:ext cx="533469" cy="53346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FFBEDE0-33DB-4600-AA98-CD69F979BEF7}">
      <dsp:nvSpPr>
        <dsp:cNvPr id="0" name=""/>
        <dsp:cNvSpPr/>
      </dsp:nvSpPr>
      <dsp:spPr>
        <a:xfrm>
          <a:off x="1120286" y="1913"/>
          <a:ext cx="8497846" cy="969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653" tIns="102653" rIns="102653" bIns="102653" numCol="1" spcCol="1270" anchor="ctr" anchorCtr="0">
          <a:noAutofit/>
        </a:bodyPr>
        <a:lstStyle/>
        <a:p>
          <a:pPr marL="0" lvl="0" indent="0" algn="l" defTabSz="844550">
            <a:lnSpc>
              <a:spcPct val="100000"/>
            </a:lnSpc>
            <a:spcBef>
              <a:spcPct val="0"/>
            </a:spcBef>
            <a:spcAft>
              <a:spcPct val="35000"/>
            </a:spcAft>
            <a:buNone/>
          </a:pPr>
          <a:r>
            <a:rPr lang="en-US" sz="1900" b="1" kern="1200">
              <a:latin typeface="Arial"/>
              <a:cs typeface="Arial"/>
              <a:hlinkClick xmlns:r="http://schemas.openxmlformats.org/officeDocument/2006/relationships" r:id="rId3"/>
            </a:rPr>
            <a:t>CEAP Vendor Form PY 2023-2024</a:t>
          </a:r>
          <a:endParaRPr lang="en-US" sz="1900" b="1" kern="1200">
            <a:latin typeface="Arial"/>
            <a:cs typeface="Arial"/>
            <a:hlinkClick xmlns:r="http://schemas.openxmlformats.org/officeDocument/2006/relationships" r:id="" action="ppaction://noaction"/>
          </a:endParaRPr>
        </a:p>
      </dsp:txBody>
      <dsp:txXfrm>
        <a:off x="1120286" y="1913"/>
        <a:ext cx="8497846" cy="969944"/>
      </dsp:txXfrm>
    </dsp:sp>
    <dsp:sp modelId="{44BA105A-1B8D-4932-905D-475322C2431D}">
      <dsp:nvSpPr>
        <dsp:cNvPr id="0" name=""/>
        <dsp:cNvSpPr/>
      </dsp:nvSpPr>
      <dsp:spPr>
        <a:xfrm>
          <a:off x="0" y="1189727"/>
          <a:ext cx="9618133" cy="9699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9A11C8-E81F-4F8E-9BB5-F49C4CCE7BC4}">
      <dsp:nvSpPr>
        <dsp:cNvPr id="0" name=""/>
        <dsp:cNvSpPr/>
      </dsp:nvSpPr>
      <dsp:spPr>
        <a:xfrm>
          <a:off x="293408" y="1432582"/>
          <a:ext cx="533469" cy="533469"/>
        </a:xfrm>
        <a:prstGeom prst="rect">
          <a:avLst/>
        </a:prstGeom>
        <a:blipFill rotWithShape="1">
          <a:blip xmlns:r="http://schemas.openxmlformats.org/officeDocument/2006/relationships" r:embed="rId4">
            <a:extLst>
              <a:ext uri="{96DAC541-7B7A-43D3-8B79-37D633B846F1}">
                <asvg:svgBlip xmlns:asvg="http://schemas.microsoft.com/office/drawing/2016/SVG/main" r:embed="rId5"/>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55A49BB-FAC5-44E3-87AF-67114C58272A}">
      <dsp:nvSpPr>
        <dsp:cNvPr id="0" name=""/>
        <dsp:cNvSpPr/>
      </dsp:nvSpPr>
      <dsp:spPr>
        <a:xfrm>
          <a:off x="1120286" y="1214344"/>
          <a:ext cx="8497846" cy="969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653" tIns="102653" rIns="102653" bIns="102653" numCol="1" spcCol="1270" anchor="ctr" anchorCtr="0">
          <a:noAutofit/>
        </a:bodyPr>
        <a:lstStyle/>
        <a:p>
          <a:pPr marL="0" lvl="0" indent="0" algn="l" defTabSz="844550">
            <a:lnSpc>
              <a:spcPct val="100000"/>
            </a:lnSpc>
            <a:spcBef>
              <a:spcPct val="0"/>
            </a:spcBef>
            <a:spcAft>
              <a:spcPct val="35000"/>
            </a:spcAft>
            <a:buNone/>
          </a:pPr>
          <a:r>
            <a:rPr lang="en-US" sz="1900" b="1" kern="1200">
              <a:effectLst/>
              <a:latin typeface="Arial"/>
              <a:ea typeface="+mn-ea"/>
              <a:cs typeface="Arial"/>
              <a:hlinkClick xmlns:r="http://schemas.openxmlformats.org/officeDocument/2006/relationships" r:id="rId6"/>
            </a:rPr>
            <a:t>Energy.vendors@ct.gov</a:t>
          </a:r>
          <a:r>
            <a:rPr lang="en-US" sz="1900" b="1" kern="1200">
              <a:effectLst/>
              <a:latin typeface="Arial"/>
              <a:ea typeface="+mn-ea"/>
              <a:cs typeface="Arial"/>
            </a:rPr>
            <a:t>  </a:t>
          </a:r>
          <a:endParaRPr lang="en-US" sz="1900" b="1" kern="1200">
            <a:latin typeface="Arial"/>
            <a:cs typeface="Arial"/>
          </a:endParaRPr>
        </a:p>
      </dsp:txBody>
      <dsp:txXfrm>
        <a:off x="1120286" y="1214344"/>
        <a:ext cx="8497846" cy="969944"/>
      </dsp:txXfrm>
    </dsp:sp>
    <dsp:sp modelId="{276CF887-8CA7-43D5-AA0D-210234595910}">
      <dsp:nvSpPr>
        <dsp:cNvPr id="0" name=""/>
        <dsp:cNvSpPr/>
      </dsp:nvSpPr>
      <dsp:spPr>
        <a:xfrm>
          <a:off x="0" y="2426776"/>
          <a:ext cx="9618133" cy="9699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AECB5F-036E-426D-8AEC-945FB6292067}">
      <dsp:nvSpPr>
        <dsp:cNvPr id="0" name=""/>
        <dsp:cNvSpPr/>
      </dsp:nvSpPr>
      <dsp:spPr>
        <a:xfrm>
          <a:off x="293408" y="2645013"/>
          <a:ext cx="533469" cy="53346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1F9E859-699D-476E-9692-C04DB44C4279}">
      <dsp:nvSpPr>
        <dsp:cNvPr id="0" name=""/>
        <dsp:cNvSpPr/>
      </dsp:nvSpPr>
      <dsp:spPr>
        <a:xfrm>
          <a:off x="1120286" y="2426776"/>
          <a:ext cx="8497846" cy="969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653" tIns="102653" rIns="102653" bIns="102653" numCol="1" spcCol="1270" anchor="ctr" anchorCtr="0">
          <a:noAutofit/>
        </a:bodyPr>
        <a:lstStyle/>
        <a:p>
          <a:pPr marL="0" lvl="0" indent="0" algn="l" defTabSz="844550">
            <a:lnSpc>
              <a:spcPct val="100000"/>
            </a:lnSpc>
            <a:spcBef>
              <a:spcPct val="0"/>
            </a:spcBef>
            <a:spcAft>
              <a:spcPct val="35000"/>
            </a:spcAft>
            <a:buNone/>
          </a:pPr>
          <a:r>
            <a:rPr lang="en-US" sz="1900" b="0" kern="1200">
              <a:latin typeface="Arial"/>
              <a:cs typeface="Arial"/>
            </a:rPr>
            <a:t>CEAP Energy Services at (860) 424-4952 (fax)</a:t>
          </a:r>
        </a:p>
      </dsp:txBody>
      <dsp:txXfrm>
        <a:off x="1120286" y="2426776"/>
        <a:ext cx="8497846" cy="969944"/>
      </dsp:txXfrm>
    </dsp:sp>
    <dsp:sp modelId="{A9F9A74D-8B97-4261-A70C-114BE0A68EB7}">
      <dsp:nvSpPr>
        <dsp:cNvPr id="0" name=""/>
        <dsp:cNvSpPr/>
      </dsp:nvSpPr>
      <dsp:spPr>
        <a:xfrm>
          <a:off x="0" y="3639207"/>
          <a:ext cx="9618133" cy="9699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18D520-1902-4A34-8B81-F7D8FC58C05B}">
      <dsp:nvSpPr>
        <dsp:cNvPr id="0" name=""/>
        <dsp:cNvSpPr/>
      </dsp:nvSpPr>
      <dsp:spPr>
        <a:xfrm>
          <a:off x="319297" y="3871699"/>
          <a:ext cx="533469" cy="533469"/>
        </a:xfrm>
        <a:prstGeom prst="rect">
          <a:avLst/>
        </a:prstGeom>
        <a:blipFill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BED20C4-CCBD-4B41-84BF-46547641DC24}">
      <dsp:nvSpPr>
        <dsp:cNvPr id="0" name=""/>
        <dsp:cNvSpPr/>
      </dsp:nvSpPr>
      <dsp:spPr>
        <a:xfrm>
          <a:off x="1120286" y="3639207"/>
          <a:ext cx="8497846" cy="969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653" tIns="102653" rIns="102653" bIns="102653" numCol="1" spcCol="1270" anchor="ctr" anchorCtr="0">
          <a:noAutofit/>
        </a:bodyPr>
        <a:lstStyle/>
        <a:p>
          <a:pPr marL="0" lvl="0" indent="0" algn="l" defTabSz="844550" rtl="0">
            <a:lnSpc>
              <a:spcPct val="100000"/>
            </a:lnSpc>
            <a:spcBef>
              <a:spcPct val="0"/>
            </a:spcBef>
            <a:spcAft>
              <a:spcPct val="35000"/>
            </a:spcAft>
            <a:buNone/>
          </a:pPr>
          <a:r>
            <a:rPr lang="en-US" sz="1900" b="0" kern="1200">
              <a:latin typeface="Arial"/>
              <a:cs typeface="Arial"/>
            </a:rPr>
            <a:t>Connecticut Department of Social Services, Office of Community Services</a:t>
          </a:r>
          <a:br>
            <a:rPr lang="en-US" sz="1900" b="0" kern="1200">
              <a:latin typeface="Arial"/>
              <a:cs typeface="Arial"/>
            </a:rPr>
          </a:br>
          <a:r>
            <a:rPr lang="en-US" sz="1900" b="0" kern="1200">
              <a:latin typeface="Arial"/>
              <a:cs typeface="Arial"/>
            </a:rPr>
            <a:t>55 Farmington Avenue, 10</a:t>
          </a:r>
          <a:r>
            <a:rPr lang="en-US" sz="1900" b="0" kern="1200" baseline="30000">
              <a:latin typeface="Arial"/>
              <a:cs typeface="Arial"/>
            </a:rPr>
            <a:t>th</a:t>
          </a:r>
          <a:r>
            <a:rPr lang="en-US" sz="1900" b="0" kern="1200">
              <a:latin typeface="Arial"/>
              <a:cs typeface="Arial"/>
            </a:rPr>
            <a:t> Floor, Hartford, Connecticut 06105 </a:t>
          </a:r>
        </a:p>
      </dsp:txBody>
      <dsp:txXfrm>
        <a:off x="1120286" y="3639207"/>
        <a:ext cx="8497846" cy="9699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BD582-A2B0-40AF-BF7E-A75B5DB578A2}">
      <dsp:nvSpPr>
        <dsp:cNvPr id="0" name=""/>
        <dsp:cNvSpPr/>
      </dsp:nvSpPr>
      <dsp:spPr>
        <a:xfrm>
          <a:off x="0" y="1649"/>
          <a:ext cx="5165336" cy="7030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2085F0-C575-41BB-AB60-BDFCCC8B5830}">
      <dsp:nvSpPr>
        <dsp:cNvPr id="0" name=""/>
        <dsp:cNvSpPr/>
      </dsp:nvSpPr>
      <dsp:spPr>
        <a:xfrm>
          <a:off x="212668" y="159833"/>
          <a:ext cx="386670" cy="3866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96B2F7C-5505-4BB2-A63C-BE3A9127E6A5}">
      <dsp:nvSpPr>
        <dsp:cNvPr id="0" name=""/>
        <dsp:cNvSpPr/>
      </dsp:nvSpPr>
      <dsp:spPr>
        <a:xfrm>
          <a:off x="812007" y="1649"/>
          <a:ext cx="4353328" cy="703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405" tIns="74405" rIns="74405" bIns="74405" numCol="1" spcCol="1270" anchor="ctr" anchorCtr="0">
          <a:noAutofit/>
        </a:bodyPr>
        <a:lstStyle/>
        <a:p>
          <a:pPr marL="0" lvl="0" indent="0" algn="l" defTabSz="800100">
            <a:lnSpc>
              <a:spcPct val="100000"/>
            </a:lnSpc>
            <a:spcBef>
              <a:spcPct val="0"/>
            </a:spcBef>
            <a:spcAft>
              <a:spcPct val="35000"/>
            </a:spcAft>
            <a:buNone/>
          </a:pPr>
          <a:r>
            <a:rPr lang="en-US" sz="1800" kern="1200"/>
            <a:t>Ways </a:t>
          </a:r>
          <a:r>
            <a:rPr lang="en-US" sz="1800" kern="1200">
              <a:latin typeface="Trebuchet MS" panose="020B0603020202020204"/>
            </a:rPr>
            <a:t>To</a:t>
          </a:r>
          <a:r>
            <a:rPr lang="en-US" sz="1800" kern="1200"/>
            <a:t> </a:t>
          </a:r>
          <a:r>
            <a:rPr lang="en-US" sz="1800" kern="1200">
              <a:latin typeface="Trebuchet MS" panose="020B0603020202020204"/>
            </a:rPr>
            <a:t>Help</a:t>
          </a:r>
          <a:r>
            <a:rPr lang="en-US" sz="1800" kern="1200"/>
            <a:t> Maximize Customer Benefit</a:t>
          </a:r>
        </a:p>
      </dsp:txBody>
      <dsp:txXfrm>
        <a:off x="812007" y="1649"/>
        <a:ext cx="4353328" cy="703037"/>
      </dsp:txXfrm>
    </dsp:sp>
    <dsp:sp modelId="{C689B1EC-5F0D-4A1E-97AB-C900459145FE}">
      <dsp:nvSpPr>
        <dsp:cNvPr id="0" name=""/>
        <dsp:cNvSpPr/>
      </dsp:nvSpPr>
      <dsp:spPr>
        <a:xfrm>
          <a:off x="0" y="880446"/>
          <a:ext cx="5165336" cy="7030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FA159C-BC37-4087-96E5-93202EB5A5ED}">
      <dsp:nvSpPr>
        <dsp:cNvPr id="0" name=""/>
        <dsp:cNvSpPr/>
      </dsp:nvSpPr>
      <dsp:spPr>
        <a:xfrm>
          <a:off x="212668" y="1038629"/>
          <a:ext cx="386670" cy="3866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A4540E8-8481-477B-B860-A06237BF005F}">
      <dsp:nvSpPr>
        <dsp:cNvPr id="0" name=""/>
        <dsp:cNvSpPr/>
      </dsp:nvSpPr>
      <dsp:spPr>
        <a:xfrm>
          <a:off x="812007" y="880446"/>
          <a:ext cx="4353328" cy="703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405" tIns="74405" rIns="74405" bIns="74405" numCol="1" spcCol="1270" anchor="ctr" anchorCtr="0">
          <a:noAutofit/>
        </a:bodyPr>
        <a:lstStyle/>
        <a:p>
          <a:pPr marL="0" lvl="0" indent="0" algn="l" defTabSz="800100">
            <a:lnSpc>
              <a:spcPct val="100000"/>
            </a:lnSpc>
            <a:spcBef>
              <a:spcPct val="0"/>
            </a:spcBef>
            <a:spcAft>
              <a:spcPct val="35000"/>
            </a:spcAft>
            <a:buNone/>
          </a:pPr>
          <a:r>
            <a:rPr lang="en-US" sz="1800" kern="1200"/>
            <a:t>NO CEAP </a:t>
          </a:r>
          <a:r>
            <a:rPr lang="en-US" sz="1800" kern="1200">
              <a:latin typeface="Trebuchet MS" panose="020B0603020202020204"/>
            </a:rPr>
            <a:t>Dollars</a:t>
          </a:r>
          <a:r>
            <a:rPr lang="en-US" sz="1800" kern="1200"/>
            <a:t> </a:t>
          </a:r>
          <a:r>
            <a:rPr lang="en-US" sz="1800" kern="1200">
              <a:latin typeface="Trebuchet MS" panose="020B0603020202020204"/>
            </a:rPr>
            <a:t>Before</a:t>
          </a:r>
          <a:r>
            <a:rPr lang="en-US" sz="1800" kern="1200"/>
            <a:t> 11/1</a:t>
          </a:r>
        </a:p>
      </dsp:txBody>
      <dsp:txXfrm>
        <a:off x="812007" y="880446"/>
        <a:ext cx="4353328" cy="703037"/>
      </dsp:txXfrm>
    </dsp:sp>
    <dsp:sp modelId="{A1D3F32C-1070-4CCA-9431-E2339116491F}">
      <dsp:nvSpPr>
        <dsp:cNvPr id="0" name=""/>
        <dsp:cNvSpPr/>
      </dsp:nvSpPr>
      <dsp:spPr>
        <a:xfrm>
          <a:off x="0" y="1759242"/>
          <a:ext cx="5165336" cy="7030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C872AA-28DF-47D7-B0E2-6A6E577EA017}">
      <dsp:nvSpPr>
        <dsp:cNvPr id="0" name=""/>
        <dsp:cNvSpPr/>
      </dsp:nvSpPr>
      <dsp:spPr>
        <a:xfrm>
          <a:off x="212668" y="1917426"/>
          <a:ext cx="386670" cy="386670"/>
        </a:xfrm>
        <a:prstGeom prst="rect">
          <a:avLst/>
        </a:prstGeom>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F6AE7FC-1A80-41CF-9A2E-0F89840ADABB}">
      <dsp:nvSpPr>
        <dsp:cNvPr id="0" name=""/>
        <dsp:cNvSpPr/>
      </dsp:nvSpPr>
      <dsp:spPr>
        <a:xfrm>
          <a:off x="812007" y="1759242"/>
          <a:ext cx="4353328" cy="703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405" tIns="74405" rIns="74405" bIns="74405" numCol="1" spcCol="1270" anchor="ctr" anchorCtr="0">
          <a:noAutofit/>
        </a:bodyPr>
        <a:lstStyle/>
        <a:p>
          <a:pPr marL="0" lvl="0" indent="0" algn="l" defTabSz="800100">
            <a:lnSpc>
              <a:spcPct val="100000"/>
            </a:lnSpc>
            <a:spcBef>
              <a:spcPct val="0"/>
            </a:spcBef>
            <a:spcAft>
              <a:spcPct val="35000"/>
            </a:spcAft>
            <a:buNone/>
          </a:pPr>
          <a:r>
            <a:rPr lang="en-US" sz="1800" kern="1200"/>
            <a:t>NO Auto Deliveries w/o </a:t>
          </a:r>
          <a:r>
            <a:rPr lang="en-US" sz="1800" kern="1200">
              <a:latin typeface="Trebuchet MS" panose="020B0603020202020204"/>
            </a:rPr>
            <a:t>Prior</a:t>
          </a:r>
          <a:r>
            <a:rPr lang="en-US" sz="1800" kern="1200"/>
            <a:t> </a:t>
          </a:r>
          <a:r>
            <a:rPr lang="en-US" sz="1800" kern="1200">
              <a:latin typeface="Trebuchet MS" panose="020B0603020202020204"/>
            </a:rPr>
            <a:t>Authorization</a:t>
          </a:r>
          <a:endParaRPr lang="en-US" sz="1800" kern="1200"/>
        </a:p>
      </dsp:txBody>
      <dsp:txXfrm>
        <a:off x="812007" y="1759242"/>
        <a:ext cx="4353328" cy="703037"/>
      </dsp:txXfrm>
    </dsp:sp>
    <dsp:sp modelId="{37E704B3-BC55-C04C-926D-38E0911345BC}">
      <dsp:nvSpPr>
        <dsp:cNvPr id="0" name=""/>
        <dsp:cNvSpPr/>
      </dsp:nvSpPr>
      <dsp:spPr>
        <a:xfrm>
          <a:off x="0" y="2638039"/>
          <a:ext cx="5165336" cy="7030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967880-8BA8-4F41-8398-A5D09A8962B9}">
      <dsp:nvSpPr>
        <dsp:cNvPr id="0" name=""/>
        <dsp:cNvSpPr/>
      </dsp:nvSpPr>
      <dsp:spPr>
        <a:xfrm>
          <a:off x="212668" y="2796222"/>
          <a:ext cx="386670" cy="386670"/>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4DA15F-532C-EF47-B48A-15629FA55A9F}">
      <dsp:nvSpPr>
        <dsp:cNvPr id="0" name=""/>
        <dsp:cNvSpPr/>
      </dsp:nvSpPr>
      <dsp:spPr>
        <a:xfrm>
          <a:off x="812007" y="2638039"/>
          <a:ext cx="4353328" cy="703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405" tIns="74405" rIns="74405" bIns="74405" numCol="1" spcCol="1270" anchor="ctr" anchorCtr="0">
          <a:noAutofit/>
        </a:bodyPr>
        <a:lstStyle/>
        <a:p>
          <a:pPr marL="0" lvl="0" indent="0" algn="l" defTabSz="800100">
            <a:lnSpc>
              <a:spcPct val="100000"/>
            </a:lnSpc>
            <a:spcBef>
              <a:spcPct val="0"/>
            </a:spcBef>
            <a:spcAft>
              <a:spcPct val="35000"/>
            </a:spcAft>
            <a:buNone/>
          </a:pPr>
          <a:r>
            <a:rPr lang="en-US" sz="1800" kern="1200"/>
            <a:t>One Delivery per Authorization</a:t>
          </a:r>
        </a:p>
      </dsp:txBody>
      <dsp:txXfrm>
        <a:off x="812007" y="2638039"/>
        <a:ext cx="4353328" cy="703037"/>
      </dsp:txXfrm>
    </dsp:sp>
    <dsp:sp modelId="{3D65700A-14DD-4B53-AB9A-829C324ACF67}">
      <dsp:nvSpPr>
        <dsp:cNvPr id="0" name=""/>
        <dsp:cNvSpPr/>
      </dsp:nvSpPr>
      <dsp:spPr>
        <a:xfrm>
          <a:off x="0" y="3516835"/>
          <a:ext cx="5165336" cy="7030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0A3B94-F785-45BA-879F-EAFA1ED7E0E1}">
      <dsp:nvSpPr>
        <dsp:cNvPr id="0" name=""/>
        <dsp:cNvSpPr/>
      </dsp:nvSpPr>
      <dsp:spPr>
        <a:xfrm>
          <a:off x="212668" y="3675018"/>
          <a:ext cx="386670" cy="38667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55A3FB6-4B85-4690-ACCE-4B735EE45375}">
      <dsp:nvSpPr>
        <dsp:cNvPr id="0" name=""/>
        <dsp:cNvSpPr/>
      </dsp:nvSpPr>
      <dsp:spPr>
        <a:xfrm>
          <a:off x="812007" y="3516835"/>
          <a:ext cx="4353328" cy="703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405" tIns="74405" rIns="74405" bIns="74405" numCol="1" spcCol="1270" anchor="ctr" anchorCtr="0">
          <a:noAutofit/>
        </a:bodyPr>
        <a:lstStyle/>
        <a:p>
          <a:pPr marL="0" lvl="0" indent="0" algn="l" defTabSz="800100">
            <a:lnSpc>
              <a:spcPct val="100000"/>
            </a:lnSpc>
            <a:spcBef>
              <a:spcPct val="0"/>
            </a:spcBef>
            <a:spcAft>
              <a:spcPct val="35000"/>
            </a:spcAft>
            <a:buNone/>
          </a:pPr>
          <a:r>
            <a:rPr lang="en-US" sz="1800" kern="1200"/>
            <a:t>NO Guaranteed Payment </a:t>
          </a:r>
          <a:r>
            <a:rPr lang="en-US" sz="1800" kern="1200">
              <a:latin typeface="Trebuchet MS" panose="020B0603020202020204"/>
            </a:rPr>
            <a:t>Without</a:t>
          </a:r>
          <a:r>
            <a:rPr lang="en-US" sz="1800" kern="1200"/>
            <a:t> Authorization</a:t>
          </a:r>
        </a:p>
      </dsp:txBody>
      <dsp:txXfrm>
        <a:off x="812007" y="3516835"/>
        <a:ext cx="4353328" cy="703037"/>
      </dsp:txXfrm>
    </dsp:sp>
    <dsp:sp modelId="{91F883C5-7596-4A3B-A297-B06F2DE8949E}">
      <dsp:nvSpPr>
        <dsp:cNvPr id="0" name=""/>
        <dsp:cNvSpPr/>
      </dsp:nvSpPr>
      <dsp:spPr>
        <a:xfrm>
          <a:off x="0" y="4395631"/>
          <a:ext cx="5165336" cy="7030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24D4DE-580C-48F4-BE2D-73545F6B911F}">
      <dsp:nvSpPr>
        <dsp:cNvPr id="0" name=""/>
        <dsp:cNvSpPr/>
      </dsp:nvSpPr>
      <dsp:spPr>
        <a:xfrm>
          <a:off x="212668" y="4553815"/>
          <a:ext cx="386670" cy="386670"/>
        </a:xfrm>
        <a:prstGeom prst="rect">
          <a:avLst/>
        </a:prstGeom>
        <a:blipFill rotWithShape="1">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3670733-41A5-4C5A-AC8F-7A4A7190C508}">
      <dsp:nvSpPr>
        <dsp:cNvPr id="0" name=""/>
        <dsp:cNvSpPr/>
      </dsp:nvSpPr>
      <dsp:spPr>
        <a:xfrm>
          <a:off x="812007" y="4395631"/>
          <a:ext cx="4353328" cy="703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405" tIns="74405" rIns="74405" bIns="74405" numCol="1" spcCol="1270" anchor="ctr" anchorCtr="0">
          <a:noAutofit/>
        </a:bodyPr>
        <a:lstStyle/>
        <a:p>
          <a:pPr marL="0" lvl="0" indent="0" algn="l" defTabSz="800100">
            <a:lnSpc>
              <a:spcPct val="100000"/>
            </a:lnSpc>
            <a:spcBef>
              <a:spcPct val="0"/>
            </a:spcBef>
            <a:spcAft>
              <a:spcPct val="35000"/>
            </a:spcAft>
            <a:buNone/>
          </a:pPr>
          <a:r>
            <a:rPr lang="en-US" sz="1800" kern="1200"/>
            <a:t>Performance Measures</a:t>
          </a:r>
        </a:p>
      </dsp:txBody>
      <dsp:txXfrm>
        <a:off x="812007" y="4395631"/>
        <a:ext cx="4353328" cy="7030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C0C95-9DE6-4BC8-9AD7-2ED5B121C713}">
      <dsp:nvSpPr>
        <dsp:cNvPr id="0" name=""/>
        <dsp:cNvSpPr/>
      </dsp:nvSpPr>
      <dsp:spPr>
        <a:xfrm>
          <a:off x="806411" y="20140"/>
          <a:ext cx="1612687" cy="16126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FD1F00-822A-4F67-A638-415E7693D6B0}">
      <dsp:nvSpPr>
        <dsp:cNvPr id="0" name=""/>
        <dsp:cNvSpPr/>
      </dsp:nvSpPr>
      <dsp:spPr>
        <a:xfrm>
          <a:off x="1150099" y="363827"/>
          <a:ext cx="925312" cy="925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DFD4382-466E-4AC8-AC81-25A04AC157E0}">
      <dsp:nvSpPr>
        <dsp:cNvPr id="0" name=""/>
        <dsp:cNvSpPr/>
      </dsp:nvSpPr>
      <dsp:spPr>
        <a:xfrm>
          <a:off x="290880" y="2135140"/>
          <a:ext cx="26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dirty="0">
              <a:hlinkClick xmlns:r="http://schemas.openxmlformats.org/officeDocument/2006/relationships" r:id="rId3"/>
            </a:rPr>
            <a:t>Memo</a:t>
          </a:r>
          <a:endParaRPr lang="en-US" sz="2700" kern="1200" dirty="0"/>
        </a:p>
      </dsp:txBody>
      <dsp:txXfrm>
        <a:off x="290880" y="2135140"/>
        <a:ext cx="2643750" cy="720000"/>
      </dsp:txXfrm>
    </dsp:sp>
    <dsp:sp modelId="{CA0BFE58-2679-47AB-8C94-3883C51C2740}">
      <dsp:nvSpPr>
        <dsp:cNvPr id="0" name=""/>
        <dsp:cNvSpPr/>
      </dsp:nvSpPr>
      <dsp:spPr>
        <a:xfrm>
          <a:off x="3912817" y="20140"/>
          <a:ext cx="1612687" cy="16126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3E9EF8-63D1-4E4C-93BA-54242FE77DB1}">
      <dsp:nvSpPr>
        <dsp:cNvPr id="0" name=""/>
        <dsp:cNvSpPr/>
      </dsp:nvSpPr>
      <dsp:spPr>
        <a:xfrm>
          <a:off x="4256505" y="363827"/>
          <a:ext cx="925312" cy="925312"/>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CD2C846-FE39-47B7-897F-75BD66615E01}">
      <dsp:nvSpPr>
        <dsp:cNvPr id="0" name=""/>
        <dsp:cNvSpPr/>
      </dsp:nvSpPr>
      <dsp:spPr>
        <a:xfrm>
          <a:off x="3397286" y="2135140"/>
          <a:ext cx="26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dirty="0">
              <a:hlinkClick xmlns:r="http://schemas.openxmlformats.org/officeDocument/2006/relationships" r:id="rId6"/>
            </a:rPr>
            <a:t>CEAP VENDOR form</a:t>
          </a:r>
          <a:endParaRPr lang="en-US" sz="2700" kern="1200" dirty="0"/>
        </a:p>
      </dsp:txBody>
      <dsp:txXfrm>
        <a:off x="3397286" y="2135140"/>
        <a:ext cx="2643750" cy="720000"/>
      </dsp:txXfrm>
    </dsp:sp>
    <dsp:sp modelId="{ABBAD30A-7CE9-4C9B-A4FB-F237EFACEBC6}">
      <dsp:nvSpPr>
        <dsp:cNvPr id="0" name=""/>
        <dsp:cNvSpPr/>
      </dsp:nvSpPr>
      <dsp:spPr>
        <a:xfrm>
          <a:off x="7019224" y="20140"/>
          <a:ext cx="1612687" cy="16126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F3EA28-0F5A-401E-BE3A-269CC3E7E640}">
      <dsp:nvSpPr>
        <dsp:cNvPr id="0" name=""/>
        <dsp:cNvSpPr/>
      </dsp:nvSpPr>
      <dsp:spPr>
        <a:xfrm>
          <a:off x="7362911" y="363827"/>
          <a:ext cx="925312" cy="9253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A53BBE9-24CC-4EBB-917C-053B1B304023}">
      <dsp:nvSpPr>
        <dsp:cNvPr id="0" name=""/>
        <dsp:cNvSpPr/>
      </dsp:nvSpPr>
      <dsp:spPr>
        <a:xfrm>
          <a:off x="6503692" y="2135140"/>
          <a:ext cx="26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rtl="0">
            <a:lnSpc>
              <a:spcPct val="90000"/>
            </a:lnSpc>
            <a:spcBef>
              <a:spcPct val="0"/>
            </a:spcBef>
            <a:spcAft>
              <a:spcPct val="35000"/>
            </a:spcAft>
            <a:buNone/>
            <a:defRPr cap="all"/>
          </a:pPr>
          <a:r>
            <a:rPr lang="en-US" sz="2700" kern="1200">
              <a:solidFill>
                <a:schemeClr val="tx1"/>
              </a:solidFill>
              <a:hlinkClick xmlns:r="http://schemas.openxmlformats.org/officeDocument/2006/relationships" r:id="rId9">
                <a:extLst>
                  <a:ext uri="{A12FA001-AC4F-418D-AE19-62706E023703}">
                    <ahyp:hlinkClr xmlns:ahyp="http://schemas.microsoft.com/office/drawing/2018/hyperlinkcolor" val="tx"/>
                  </a:ext>
                </a:extLst>
              </a:hlinkClick>
            </a:rPr>
            <a:t>Vendor Information</a:t>
          </a:r>
          <a:r>
            <a:rPr lang="en-US" sz="2700" kern="1200">
              <a:solidFill>
                <a:schemeClr val="tx1"/>
              </a:solidFill>
              <a:latin typeface="Trebuchet MS" panose="020B0603020202020204"/>
            </a:rPr>
            <a:t> </a:t>
          </a:r>
          <a:endParaRPr lang="en-US" sz="2700" kern="1200">
            <a:solidFill>
              <a:schemeClr val="tx1"/>
            </a:solidFill>
          </a:endParaRPr>
        </a:p>
      </dsp:txBody>
      <dsp:txXfrm>
        <a:off x="6503692" y="2135140"/>
        <a:ext cx="26437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06F83-2115-4FEA-B92D-A335EA3FFB0F}">
      <dsp:nvSpPr>
        <dsp:cNvPr id="0" name=""/>
        <dsp:cNvSpPr/>
      </dsp:nvSpPr>
      <dsp:spPr>
        <a:xfrm>
          <a:off x="0" y="4193"/>
          <a:ext cx="7016992" cy="8932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874189-9038-46B6-AB82-1E0C59DBE28E}">
      <dsp:nvSpPr>
        <dsp:cNvPr id="0" name=""/>
        <dsp:cNvSpPr/>
      </dsp:nvSpPr>
      <dsp:spPr>
        <a:xfrm>
          <a:off x="270202" y="205170"/>
          <a:ext cx="491276" cy="4912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E87C1B4-A3F1-4842-B8CF-07A09A3D2EC5}">
      <dsp:nvSpPr>
        <dsp:cNvPr id="0" name=""/>
        <dsp:cNvSpPr/>
      </dsp:nvSpPr>
      <dsp:spPr>
        <a:xfrm>
          <a:off x="1031681" y="4193"/>
          <a:ext cx="5985310" cy="893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534" tIns="94534" rIns="94534" bIns="94534" numCol="1" spcCol="1270" anchor="ctr" anchorCtr="0">
          <a:noAutofit/>
        </a:bodyPr>
        <a:lstStyle/>
        <a:p>
          <a:pPr marL="0" lvl="0" indent="0" algn="l" defTabSz="844550">
            <a:lnSpc>
              <a:spcPct val="100000"/>
            </a:lnSpc>
            <a:spcBef>
              <a:spcPct val="0"/>
            </a:spcBef>
            <a:spcAft>
              <a:spcPct val="35000"/>
            </a:spcAft>
            <a:buNone/>
          </a:pPr>
          <a:r>
            <a:rPr lang="en-US" sz="1900" kern="1200"/>
            <a:t>DSS Website </a:t>
          </a:r>
          <a:r>
            <a:rPr lang="en-US" sz="1900" kern="1200">
              <a:hlinkClick xmlns:r="http://schemas.openxmlformats.org/officeDocument/2006/relationships" r:id="rId3"/>
            </a:rPr>
            <a:t>Energy Assistance - Winter </a:t>
          </a:r>
          <a:r>
            <a:rPr lang="en-US" sz="1900" kern="1200">
              <a:latin typeface="Trebuchet MS" panose="020B0603020202020204"/>
              <a:hlinkClick xmlns:r="http://schemas.openxmlformats.org/officeDocument/2006/relationships" r:id="rId3"/>
            </a:rPr>
            <a:t>Heating-Vendors</a:t>
          </a:r>
          <a:r>
            <a:rPr lang="en-US" sz="1900" kern="1200">
              <a:hlinkClick xmlns:r="http://schemas.openxmlformats.org/officeDocument/2006/relationships" r:id="rId3"/>
            </a:rPr>
            <a:t> (ct.gov)</a:t>
          </a:r>
          <a:r>
            <a:rPr lang="en-US" sz="1900" kern="1200">
              <a:latin typeface="Trebuchet MS" panose="020B0603020202020204"/>
            </a:rPr>
            <a:t> </a:t>
          </a:r>
          <a:endParaRPr lang="en-US" sz="1900" kern="1200"/>
        </a:p>
      </dsp:txBody>
      <dsp:txXfrm>
        <a:off x="1031681" y="4193"/>
        <a:ext cx="5985310" cy="893230"/>
      </dsp:txXfrm>
    </dsp:sp>
    <dsp:sp modelId="{9D45205A-7FBE-49A6-959F-2F569E1D1FA0}">
      <dsp:nvSpPr>
        <dsp:cNvPr id="0" name=""/>
        <dsp:cNvSpPr/>
      </dsp:nvSpPr>
      <dsp:spPr>
        <a:xfrm>
          <a:off x="0" y="1120731"/>
          <a:ext cx="7016992" cy="8932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5C5633-CA82-4104-A846-2F7AC6F55457}">
      <dsp:nvSpPr>
        <dsp:cNvPr id="0" name=""/>
        <dsp:cNvSpPr/>
      </dsp:nvSpPr>
      <dsp:spPr>
        <a:xfrm>
          <a:off x="270202" y="1321708"/>
          <a:ext cx="491276" cy="491276"/>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3FC5B0D-A452-4249-9A67-A2F513D6F5F8}">
      <dsp:nvSpPr>
        <dsp:cNvPr id="0" name=""/>
        <dsp:cNvSpPr/>
      </dsp:nvSpPr>
      <dsp:spPr>
        <a:xfrm>
          <a:off x="1031681" y="1120731"/>
          <a:ext cx="5985310" cy="893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534" tIns="94534" rIns="94534" bIns="94534" numCol="1" spcCol="1270" anchor="ctr" anchorCtr="0">
          <a:noAutofit/>
        </a:bodyPr>
        <a:lstStyle/>
        <a:p>
          <a:pPr marL="0" lvl="0" indent="0" algn="l" defTabSz="844550">
            <a:lnSpc>
              <a:spcPct val="100000"/>
            </a:lnSpc>
            <a:spcBef>
              <a:spcPct val="0"/>
            </a:spcBef>
            <a:spcAft>
              <a:spcPct val="35000"/>
            </a:spcAft>
            <a:buNone/>
          </a:pPr>
          <a:r>
            <a:rPr lang="en-US" sz="1900" kern="1200"/>
            <a:t>Connecticut Association for Community Action (CAFCA) </a:t>
          </a:r>
          <a:r>
            <a:rPr lang="en-US" sz="1900" kern="1200">
              <a:hlinkClick xmlns:r="http://schemas.openxmlformats.org/officeDocument/2006/relationships" r:id="rId6"/>
            </a:rPr>
            <a:t>https://www.cafca.org/</a:t>
          </a:r>
          <a:r>
            <a:rPr lang="en-US" sz="1900" kern="1200"/>
            <a:t>     </a:t>
          </a:r>
        </a:p>
      </dsp:txBody>
      <dsp:txXfrm>
        <a:off x="1031681" y="1120731"/>
        <a:ext cx="5985310" cy="893230"/>
      </dsp:txXfrm>
    </dsp:sp>
    <dsp:sp modelId="{7628DF25-2AAA-4D11-B2AA-F2A2B18FC843}">
      <dsp:nvSpPr>
        <dsp:cNvPr id="0" name=""/>
        <dsp:cNvSpPr/>
      </dsp:nvSpPr>
      <dsp:spPr>
        <a:xfrm>
          <a:off x="0" y="2237269"/>
          <a:ext cx="7016992" cy="8932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7EA02B-3974-4C57-BC04-376EE9821958}">
      <dsp:nvSpPr>
        <dsp:cNvPr id="0" name=""/>
        <dsp:cNvSpPr/>
      </dsp:nvSpPr>
      <dsp:spPr>
        <a:xfrm>
          <a:off x="270202" y="2438246"/>
          <a:ext cx="491276" cy="49127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1455AD6-616C-4AA2-8D5E-2BE018AFCA71}">
      <dsp:nvSpPr>
        <dsp:cNvPr id="0" name=""/>
        <dsp:cNvSpPr/>
      </dsp:nvSpPr>
      <dsp:spPr>
        <a:xfrm>
          <a:off x="1031681" y="2237269"/>
          <a:ext cx="5985310" cy="893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534" tIns="94534" rIns="94534" bIns="94534" numCol="1" spcCol="1270" anchor="ctr" anchorCtr="0">
          <a:noAutofit/>
        </a:bodyPr>
        <a:lstStyle/>
        <a:p>
          <a:pPr marL="0" lvl="0" indent="0" algn="l" defTabSz="844550">
            <a:lnSpc>
              <a:spcPct val="100000"/>
            </a:lnSpc>
            <a:spcBef>
              <a:spcPct val="0"/>
            </a:spcBef>
            <a:spcAft>
              <a:spcPct val="35000"/>
            </a:spcAft>
            <a:buNone/>
          </a:pPr>
          <a:r>
            <a:rPr lang="en-US" sz="1900" kern="1200"/>
            <a:t>211United Way </a:t>
          </a:r>
          <a:r>
            <a:rPr lang="en-US" sz="1900" kern="1200">
              <a:hlinkClick xmlns:r="http://schemas.openxmlformats.org/officeDocument/2006/relationships" r:id="rId9"/>
            </a:rPr>
            <a:t>https://uwc.211ct.org/</a:t>
          </a:r>
          <a:endParaRPr lang="en-US" sz="1900" kern="1200"/>
        </a:p>
      </dsp:txBody>
      <dsp:txXfrm>
        <a:off x="1031681" y="2237269"/>
        <a:ext cx="5985310" cy="893230"/>
      </dsp:txXfrm>
    </dsp:sp>
    <dsp:sp modelId="{10CFC170-866D-44D9-9452-6D5D5F0708B9}">
      <dsp:nvSpPr>
        <dsp:cNvPr id="0" name=""/>
        <dsp:cNvSpPr/>
      </dsp:nvSpPr>
      <dsp:spPr>
        <a:xfrm>
          <a:off x="0" y="3353807"/>
          <a:ext cx="7016992" cy="8932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077775-1677-4663-BB60-839DC1C1F334}">
      <dsp:nvSpPr>
        <dsp:cNvPr id="0" name=""/>
        <dsp:cNvSpPr/>
      </dsp:nvSpPr>
      <dsp:spPr>
        <a:xfrm>
          <a:off x="270202" y="3554784"/>
          <a:ext cx="491276" cy="491276"/>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9A06373-2299-4038-8746-8CB6CAFE1265}">
      <dsp:nvSpPr>
        <dsp:cNvPr id="0" name=""/>
        <dsp:cNvSpPr/>
      </dsp:nvSpPr>
      <dsp:spPr>
        <a:xfrm>
          <a:off x="1031681" y="3353807"/>
          <a:ext cx="5985310" cy="893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534" tIns="94534" rIns="94534" bIns="94534" numCol="1" spcCol="1270" anchor="ctr" anchorCtr="0">
          <a:noAutofit/>
        </a:bodyPr>
        <a:lstStyle/>
        <a:p>
          <a:pPr marL="0" lvl="0" indent="0" algn="l" defTabSz="844550">
            <a:lnSpc>
              <a:spcPct val="100000"/>
            </a:lnSpc>
            <a:spcBef>
              <a:spcPct val="0"/>
            </a:spcBef>
            <a:spcAft>
              <a:spcPct val="35000"/>
            </a:spcAft>
            <a:buNone/>
          </a:pPr>
          <a:r>
            <a:rPr lang="en-US" sz="1900" kern="1200"/>
            <a:t>Connecticut Energy Marketers Association (CEMA) </a:t>
          </a:r>
          <a:r>
            <a:rPr lang="en-US" sz="1900" kern="1200">
              <a:hlinkClick xmlns:r="http://schemas.openxmlformats.org/officeDocument/2006/relationships" r:id="rId12"/>
            </a:rPr>
            <a:t>https://www.ctema.com/</a:t>
          </a:r>
          <a:r>
            <a:rPr lang="en-US" sz="1900" kern="1200"/>
            <a:t> </a:t>
          </a:r>
        </a:p>
      </dsp:txBody>
      <dsp:txXfrm>
        <a:off x="1031681" y="3353807"/>
        <a:ext cx="5985310" cy="893230"/>
      </dsp:txXfrm>
    </dsp:sp>
    <dsp:sp modelId="{F655A12D-E804-4C82-8C5B-1F2019F8F977}">
      <dsp:nvSpPr>
        <dsp:cNvPr id="0" name=""/>
        <dsp:cNvSpPr/>
      </dsp:nvSpPr>
      <dsp:spPr>
        <a:xfrm>
          <a:off x="0" y="4470345"/>
          <a:ext cx="7016992" cy="8932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985831-29BA-40CA-998F-3727514E32F6}">
      <dsp:nvSpPr>
        <dsp:cNvPr id="0" name=""/>
        <dsp:cNvSpPr/>
      </dsp:nvSpPr>
      <dsp:spPr>
        <a:xfrm>
          <a:off x="270202" y="4671321"/>
          <a:ext cx="491276" cy="49127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2ED2F50-C933-445A-8192-6F5D9610575C}">
      <dsp:nvSpPr>
        <dsp:cNvPr id="0" name=""/>
        <dsp:cNvSpPr/>
      </dsp:nvSpPr>
      <dsp:spPr>
        <a:xfrm>
          <a:off x="1031681" y="4470345"/>
          <a:ext cx="5985310" cy="893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534" tIns="94534" rIns="94534" bIns="94534" numCol="1" spcCol="1270" anchor="ctr" anchorCtr="0">
          <a:noAutofit/>
        </a:bodyPr>
        <a:lstStyle/>
        <a:p>
          <a:pPr marL="0" lvl="0" indent="0" algn="l" defTabSz="844550">
            <a:lnSpc>
              <a:spcPct val="100000"/>
            </a:lnSpc>
            <a:spcBef>
              <a:spcPct val="0"/>
            </a:spcBef>
            <a:spcAft>
              <a:spcPct val="35000"/>
            </a:spcAft>
            <a:buNone/>
          </a:pPr>
          <a:r>
            <a:rPr lang="en-US" sz="1900" kern="1200"/>
            <a:t>Operation Fuel </a:t>
          </a:r>
          <a:r>
            <a:rPr lang="en-US" sz="1900" kern="1200">
              <a:hlinkClick xmlns:r="http://schemas.openxmlformats.org/officeDocument/2006/relationships" r:id="rId15"/>
            </a:rPr>
            <a:t>https://operationfuel.org/</a:t>
          </a:r>
          <a:r>
            <a:rPr lang="en-US" sz="1900" kern="1200">
              <a:latin typeface="Trebuchet MS" panose="020B0603020202020204"/>
            </a:rPr>
            <a:t> </a:t>
          </a:r>
          <a:endParaRPr lang="en-US" sz="1900" kern="1200"/>
        </a:p>
      </dsp:txBody>
      <dsp:txXfrm>
        <a:off x="1031681" y="4470345"/>
        <a:ext cx="5985310" cy="89323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7DB264-64BF-8341-BCC3-CE4AAB99B98D}" type="datetimeFigureOut">
              <a:rPr lang="en-US" smtClean="0"/>
              <a:t>10/23/2023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BFD41D-E562-7248-9E8C-1FDBBB0731E5}" type="slidenum">
              <a:rPr lang="en-US" smtClean="0"/>
              <a:t>‹#›</a:t>
            </a:fld>
            <a:endParaRPr lang="en-US"/>
          </a:p>
        </p:txBody>
      </p:sp>
    </p:spTree>
    <p:extLst>
      <p:ext uri="{BB962C8B-B14F-4D97-AF65-F5344CB8AC3E}">
        <p14:creationId xmlns:p14="http://schemas.microsoft.com/office/powerpoint/2010/main" val="1623901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Presentation will be in webinar format....  Only panelist will be able to speak, unless unmuted.  PH, DG + CNJ are identified as panelist.</a:t>
            </a:r>
            <a:endParaRPr lang="en-US"/>
          </a:p>
        </p:txBody>
      </p:sp>
      <p:sp>
        <p:nvSpPr>
          <p:cNvPr id="4" name="Slide Number Placeholder 3"/>
          <p:cNvSpPr>
            <a:spLocks noGrp="1"/>
          </p:cNvSpPr>
          <p:nvPr>
            <p:ph type="sldNum" sz="quarter" idx="5"/>
          </p:nvPr>
        </p:nvSpPr>
        <p:spPr/>
        <p:txBody>
          <a:bodyPr/>
          <a:lstStyle/>
          <a:p>
            <a:fld id="{72BFD41D-E562-7248-9E8C-1FDBBB0731E5}" type="slidenum">
              <a:rPr lang="en-US" smtClean="0"/>
              <a:t>1</a:t>
            </a:fld>
            <a:endParaRPr lang="en-US"/>
          </a:p>
        </p:txBody>
      </p:sp>
    </p:spTree>
    <p:extLst>
      <p:ext uri="{BB962C8B-B14F-4D97-AF65-F5344CB8AC3E}">
        <p14:creationId xmlns:p14="http://schemas.microsoft.com/office/powerpoint/2010/main" val="2134655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This Document shall be in effect from October 1, 2023 through September 30, 2024.  Important dates are provided below:</a:t>
            </a:r>
          </a:p>
          <a:p>
            <a:pPr marL="0" marR="0">
              <a:lnSpc>
                <a:spcPct val="115000"/>
              </a:lnSpc>
              <a:spcBef>
                <a:spcPts val="0"/>
              </a:spcBef>
              <a:spcAft>
                <a:spcPts val="0"/>
              </a:spcAft>
            </a:pPr>
            <a:r>
              <a:rPr lang="en-US" sz="180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Wingdings" panose="05000000000000000000" pitchFamily="2" charset="2"/>
              <a:buNone/>
            </a:pPr>
            <a:r>
              <a:rPr lang="en-US" sz="1800" b="1">
                <a:effectLst/>
                <a:latin typeface="Calibri" panose="020F0502020204030204" pitchFamily="34" charset="0"/>
                <a:ea typeface="Calibri" panose="020F0502020204030204" pitchFamily="34" charset="0"/>
                <a:cs typeface="Times New Roman" panose="02020603050405020304" pitchFamily="18" charset="0"/>
              </a:rPr>
              <a:t>November 1, 2023 - First day for fuel deliveries that can be paid by the program.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April 1, 2024 - Deadline for fuel authorizations or deliveries</a:t>
            </a:r>
          </a:p>
          <a:p>
            <a:pPr marL="342900" marR="0" lvl="0" indent="-342900">
              <a:lnSpc>
                <a:spcPct val="115000"/>
              </a:lnSpc>
              <a:spcBef>
                <a:spcPts val="0"/>
              </a:spcBef>
              <a:spcAft>
                <a:spcPts val="0"/>
              </a:spcAft>
              <a:buFont typeface="Wingdings" panose="05000000000000000000" pitchFamily="2"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May 31, 2024 - The last day that a household can apply to establish its eligibility for benefits.</a:t>
            </a:r>
          </a:p>
          <a:p>
            <a:pPr marL="342900" marR="0" lvl="0" indent="-342900">
              <a:lnSpc>
                <a:spcPct val="115000"/>
              </a:lnSpc>
              <a:spcBef>
                <a:spcPts val="0"/>
              </a:spcBef>
              <a:spcAft>
                <a:spcPts val="0"/>
              </a:spcAft>
              <a:buFont typeface="Wingdings" panose="05000000000000000000" pitchFamily="2"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June 17, 2024 - Last day to submit deliverable fuel bills.</a:t>
            </a:r>
          </a:p>
          <a:p>
            <a:endParaRPr lang="en-US"/>
          </a:p>
        </p:txBody>
      </p:sp>
      <p:sp>
        <p:nvSpPr>
          <p:cNvPr id="4" name="Slide Number Placeholder 3"/>
          <p:cNvSpPr>
            <a:spLocks noGrp="1"/>
          </p:cNvSpPr>
          <p:nvPr>
            <p:ph type="sldNum" sz="quarter" idx="5"/>
          </p:nvPr>
        </p:nvSpPr>
        <p:spPr/>
        <p:txBody>
          <a:bodyPr/>
          <a:lstStyle/>
          <a:p>
            <a:fld id="{72BFD41D-E562-7248-9E8C-1FDBBB0731E5}" type="slidenum">
              <a:rPr lang="en-US" smtClean="0"/>
              <a:t>10</a:t>
            </a:fld>
            <a:endParaRPr lang="en-US"/>
          </a:p>
        </p:txBody>
      </p:sp>
    </p:spTree>
    <p:extLst>
      <p:ext uri="{BB962C8B-B14F-4D97-AF65-F5344CB8AC3E}">
        <p14:creationId xmlns:p14="http://schemas.microsoft.com/office/powerpoint/2010/main" val="2470136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         ways to help maximize customer benefit;</a:t>
            </a:r>
          </a:p>
          <a:p>
            <a:r>
              <a:rPr lang="en-US" sz="1200" b="0" i="0" u="none" strike="noStrike" kern="1200">
                <a:solidFill>
                  <a:schemeClr val="tx1"/>
                </a:solidFill>
                <a:effectLst/>
                <a:latin typeface="+mn-lt"/>
                <a:ea typeface="+mn-ea"/>
                <a:cs typeface="+mn-cs"/>
              </a:rPr>
              <a:t>· </a:t>
            </a:r>
            <a:r>
              <a:rPr lang="en-US"/>
              <a:t>        No</a:t>
            </a:r>
            <a:r>
              <a:rPr lang="en-US" sz="1200" b="0" i="0" u="none" strike="noStrike" kern="1200">
                <a:solidFill>
                  <a:schemeClr val="tx1"/>
                </a:solidFill>
                <a:effectLst/>
                <a:latin typeface="+mn-lt"/>
                <a:ea typeface="+mn-ea"/>
                <a:cs typeface="+mn-cs"/>
              </a:rPr>
              <a:t> CEAP dollars before 11/1;</a:t>
            </a:r>
            <a:endParaRPr lang="en-US" sz="1200" b="0" i="0" u="none" strike="noStrike" kern="1200">
              <a:solidFill>
                <a:schemeClr val="tx1"/>
              </a:solidFill>
              <a:effectLst/>
              <a:latin typeface="+mn-lt"/>
              <a:cs typeface="Calibri"/>
            </a:endParaRPr>
          </a:p>
          <a:p>
            <a:r>
              <a:rPr lang="en-US" sz="1200" b="0" i="0" u="none" strike="noStrike" kern="1200">
                <a:solidFill>
                  <a:schemeClr val="tx1"/>
                </a:solidFill>
                <a:effectLst/>
                <a:latin typeface="+mn-lt"/>
                <a:ea typeface="+mn-ea"/>
                <a:cs typeface="+mn-cs"/>
              </a:rPr>
              <a:t>· </a:t>
            </a:r>
            <a:r>
              <a:rPr lang="en-US"/>
              <a:t>        No</a:t>
            </a:r>
            <a:r>
              <a:rPr lang="en-US" sz="1200" b="0" i="0" u="none" strike="noStrike" kern="1200">
                <a:solidFill>
                  <a:schemeClr val="tx1"/>
                </a:solidFill>
                <a:effectLst/>
                <a:latin typeface="+mn-lt"/>
                <a:ea typeface="+mn-ea"/>
                <a:cs typeface="+mn-cs"/>
              </a:rPr>
              <a:t> auto deliveries one delivery per authorization as stated previously</a:t>
            </a:r>
            <a:endParaRPr lang="en-US" sz="1200" b="0" i="0" u="none" strike="noStrike" kern="1200">
              <a:solidFill>
                <a:schemeClr val="tx1"/>
              </a:solidFill>
              <a:effectLst/>
              <a:latin typeface="+mn-lt"/>
              <a:cs typeface="Calibri" panose="020F0502020204030204"/>
            </a:endParaRPr>
          </a:p>
          <a:p>
            <a:r>
              <a:rPr lang="en-US" sz="1200" b="0" i="0" u="none" strike="noStrike" kern="1200">
                <a:solidFill>
                  <a:schemeClr val="tx1"/>
                </a:solidFill>
                <a:effectLst/>
                <a:latin typeface="+mn-lt"/>
                <a:ea typeface="+mn-ea"/>
                <a:cs typeface="+mn-cs"/>
              </a:rPr>
              <a:t>· </a:t>
            </a:r>
            <a:r>
              <a:rPr lang="en-US"/>
              <a:t>        No</a:t>
            </a:r>
            <a:r>
              <a:rPr lang="en-US" sz="1200" b="0" i="0" u="none" strike="noStrike" kern="1200">
                <a:solidFill>
                  <a:schemeClr val="tx1"/>
                </a:solidFill>
                <a:effectLst/>
                <a:latin typeface="+mn-lt"/>
                <a:ea typeface="+mn-ea"/>
                <a:cs typeface="+mn-cs"/>
              </a:rPr>
              <a:t> guaranteed payment without authorization;</a:t>
            </a:r>
            <a:endParaRPr lang="en-US" sz="1200" b="0" i="0" u="none" strike="noStrike" kern="1200">
              <a:solidFill>
                <a:schemeClr val="tx1"/>
              </a:solidFill>
              <a:effectLst/>
              <a:latin typeface="+mn-lt"/>
              <a:cs typeface="Calibri"/>
            </a:endParaRPr>
          </a:p>
          <a:p>
            <a:pPr marL="285750" indent="-285750">
              <a:buFont typeface="Arial"/>
              <a:buChar char="•"/>
            </a:pPr>
            <a:r>
              <a:rPr lang="en-US">
                <a:cs typeface="Calibri"/>
              </a:rPr>
              <a:t>Confirm delivery address, especially if new customer.</a:t>
            </a:r>
            <a:endParaRPr lang="en-US" sz="1200" b="0" i="0" u="none" strike="noStrike" kern="1200">
              <a:solidFill>
                <a:schemeClr val="tx1"/>
              </a:solidFill>
              <a:effectLst/>
              <a:latin typeface="+mn-lt"/>
              <a:cs typeface="Calibri"/>
            </a:endParaRPr>
          </a:p>
          <a:p>
            <a:endParaRPr lang="en-US"/>
          </a:p>
          <a:p>
            <a:r>
              <a:rPr lang="en-US"/>
              <a:t>  </a:t>
            </a:r>
          </a:p>
        </p:txBody>
      </p:sp>
      <p:sp>
        <p:nvSpPr>
          <p:cNvPr id="4" name="Slide Number Placeholder 3"/>
          <p:cNvSpPr>
            <a:spLocks noGrp="1"/>
          </p:cNvSpPr>
          <p:nvPr>
            <p:ph type="sldNum" sz="quarter" idx="5"/>
          </p:nvPr>
        </p:nvSpPr>
        <p:spPr/>
        <p:txBody>
          <a:bodyPr/>
          <a:lstStyle/>
          <a:p>
            <a:fld id="{72BFD41D-E562-7248-9E8C-1FDBBB0731E5}" type="slidenum">
              <a:rPr lang="en-US" smtClean="0"/>
              <a:t>11</a:t>
            </a:fld>
            <a:endParaRPr lang="en-US"/>
          </a:p>
        </p:txBody>
      </p:sp>
    </p:spTree>
    <p:extLst>
      <p:ext uri="{BB962C8B-B14F-4D97-AF65-F5344CB8AC3E}">
        <p14:creationId xmlns:p14="http://schemas.microsoft.com/office/powerpoint/2010/main" val="3331019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Include hyperlinks:  Memo drafted and in file review stage.  Mention that Memo will be issued by Monday, 10/23/2023 – Drafted and sent to DG for review.  DSS must issue the letter on Monday, COB to ensure that vendors are educated about their responsibilities.</a:t>
            </a:r>
          </a:p>
          <a:p>
            <a:r>
              <a:rPr lang="en-US"/>
              <a:t>Hyperlink included to the online supplier document – Form finalized and link ready to be inserted once presentation is finalized.</a:t>
            </a:r>
            <a:endParaRPr lang="en-US">
              <a:cs typeface="Calibri"/>
            </a:endParaRPr>
          </a:p>
          <a:p>
            <a:r>
              <a:rPr lang="en-US"/>
              <a:t>Vendor information – Will update with www.ct.gov/staywarm - Additional information page once pricing communication is finalized..</a:t>
            </a:r>
            <a:endParaRPr lang="en-US">
              <a:cs typeface="Calibri"/>
            </a:endParaRPr>
          </a:p>
          <a:p>
            <a:r>
              <a:rPr lang="en-US"/>
              <a:t>CNJ or TR will add a link to the memo if the group decides.</a:t>
            </a:r>
            <a:endParaRPr lang="en-US">
              <a:cs typeface="Calibri"/>
            </a:endParaRPr>
          </a:p>
        </p:txBody>
      </p:sp>
      <p:sp>
        <p:nvSpPr>
          <p:cNvPr id="4" name="Slide Number Placeholder 3"/>
          <p:cNvSpPr>
            <a:spLocks noGrp="1"/>
          </p:cNvSpPr>
          <p:nvPr>
            <p:ph type="sldNum" sz="quarter" idx="5"/>
          </p:nvPr>
        </p:nvSpPr>
        <p:spPr/>
        <p:txBody>
          <a:bodyPr/>
          <a:lstStyle/>
          <a:p>
            <a:fld id="{72BFD41D-E562-7248-9E8C-1FDBBB0731E5}" type="slidenum">
              <a:rPr lang="en-US" smtClean="0"/>
              <a:t>12</a:t>
            </a:fld>
            <a:endParaRPr lang="en-US"/>
          </a:p>
        </p:txBody>
      </p:sp>
    </p:spTree>
    <p:extLst>
      <p:ext uri="{BB962C8B-B14F-4D97-AF65-F5344CB8AC3E}">
        <p14:creationId xmlns:p14="http://schemas.microsoft.com/office/powerpoint/2010/main" val="2387304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72BFD41D-E562-7248-9E8C-1FDBBB0731E5}" type="slidenum">
              <a:rPr lang="en-US" smtClean="0"/>
              <a:t>13</a:t>
            </a:fld>
            <a:endParaRPr lang="en-US"/>
          </a:p>
        </p:txBody>
      </p:sp>
    </p:spTree>
    <p:extLst>
      <p:ext uri="{BB962C8B-B14F-4D97-AF65-F5344CB8AC3E}">
        <p14:creationId xmlns:p14="http://schemas.microsoft.com/office/powerpoint/2010/main" val="3271948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Guidance and forms will be published soon.</a:t>
            </a:r>
          </a:p>
          <a:p>
            <a:r>
              <a:rPr lang="en-US">
                <a:cs typeface="Calibri"/>
              </a:rPr>
              <a:t>Changes from last year – water heater language updated.....LIHEAP funds for the Heating System Repair/Replacement (HSRR) program to pay for the repair and replacement of heating systems, </a:t>
            </a:r>
            <a:r>
              <a:rPr lang="en-US" b="1" u="sng">
                <a:cs typeface="Calibri"/>
              </a:rPr>
              <a:t>water heaters that are part of a heating system requested for replacement</a:t>
            </a:r>
            <a:r>
              <a:rPr lang="en-US">
                <a:cs typeface="Calibri"/>
              </a:rPr>
              <a:t> and oil tanks in single family dwellings that are occupied by an owner or life tenant</a:t>
            </a:r>
          </a:p>
        </p:txBody>
      </p:sp>
      <p:sp>
        <p:nvSpPr>
          <p:cNvPr id="4" name="Slide Number Placeholder 3"/>
          <p:cNvSpPr>
            <a:spLocks noGrp="1"/>
          </p:cNvSpPr>
          <p:nvPr>
            <p:ph type="sldNum" sz="quarter" idx="5"/>
          </p:nvPr>
        </p:nvSpPr>
        <p:spPr/>
        <p:txBody>
          <a:bodyPr/>
          <a:lstStyle/>
          <a:p>
            <a:fld id="{72BFD41D-E562-7248-9E8C-1FDBBB0731E5}" type="slidenum">
              <a:rPr lang="en-US" smtClean="0"/>
              <a:t>14</a:t>
            </a:fld>
            <a:endParaRPr lang="en-US"/>
          </a:p>
        </p:txBody>
      </p:sp>
    </p:spTree>
    <p:extLst>
      <p:ext uri="{BB962C8B-B14F-4D97-AF65-F5344CB8AC3E}">
        <p14:creationId xmlns:p14="http://schemas.microsoft.com/office/powerpoint/2010/main" val="1882286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there are no questions, we can go over the online document.</a:t>
            </a:r>
          </a:p>
        </p:txBody>
      </p:sp>
      <p:sp>
        <p:nvSpPr>
          <p:cNvPr id="4" name="Slide Number Placeholder 3"/>
          <p:cNvSpPr>
            <a:spLocks noGrp="1"/>
          </p:cNvSpPr>
          <p:nvPr>
            <p:ph type="sldNum" sz="quarter" idx="5"/>
          </p:nvPr>
        </p:nvSpPr>
        <p:spPr/>
        <p:txBody>
          <a:bodyPr/>
          <a:lstStyle/>
          <a:p>
            <a:fld id="{72BFD41D-E562-7248-9E8C-1FDBBB0731E5}" type="slidenum">
              <a:rPr lang="en-US" smtClean="0"/>
              <a:t>15</a:t>
            </a:fld>
            <a:endParaRPr lang="en-US"/>
          </a:p>
        </p:txBody>
      </p:sp>
    </p:spTree>
    <p:extLst>
      <p:ext uri="{BB962C8B-B14F-4D97-AF65-F5344CB8AC3E}">
        <p14:creationId xmlns:p14="http://schemas.microsoft.com/office/powerpoint/2010/main" val="2206035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DC Hadler (PH) will provide welcome to attendees on behalf of DSS/POGA/OCS.  PH will kickoff the forum.  </a:t>
            </a:r>
            <a:endParaRPr lang="en-US"/>
          </a:p>
          <a:p>
            <a:r>
              <a:rPr lang="en-US">
                <a:cs typeface="Calibri"/>
              </a:rPr>
              <a:t>DG – Do you want conduct the PPT, information is self explanatory.....  Soft intro to the vendors/CAA Network.</a:t>
            </a:r>
          </a:p>
          <a:p>
            <a:r>
              <a:rPr lang="en-US">
                <a:cs typeface="Calibri"/>
              </a:rPr>
              <a:t>Discussion topics include:  Statutory requirements, CEAP Supplier/Vendor Conditions of Participation, Fuel Deliveries/Payments, Benefits, Services, Important Dates, Resources, etc.</a:t>
            </a:r>
          </a:p>
          <a:p>
            <a:r>
              <a:rPr lang="en-US">
                <a:cs typeface="Calibri"/>
              </a:rPr>
              <a:t>Thank CAFCA for coordinating logistics.</a:t>
            </a:r>
          </a:p>
        </p:txBody>
      </p:sp>
      <p:sp>
        <p:nvSpPr>
          <p:cNvPr id="4" name="Slide Number Placeholder 3"/>
          <p:cNvSpPr>
            <a:spLocks noGrp="1"/>
          </p:cNvSpPr>
          <p:nvPr>
            <p:ph type="sldNum" sz="quarter" idx="5"/>
          </p:nvPr>
        </p:nvSpPr>
        <p:spPr/>
        <p:txBody>
          <a:bodyPr/>
          <a:lstStyle/>
          <a:p>
            <a:fld id="{72BFD41D-E562-7248-9E8C-1FDBBB0731E5}" type="slidenum">
              <a:rPr lang="en-US" smtClean="0"/>
              <a:t>2</a:t>
            </a:fld>
            <a:endParaRPr lang="en-US"/>
          </a:p>
        </p:txBody>
      </p:sp>
    </p:spTree>
    <p:extLst>
      <p:ext uri="{BB962C8B-B14F-4D97-AF65-F5344CB8AC3E}">
        <p14:creationId xmlns:p14="http://schemas.microsoft.com/office/powerpoint/2010/main" val="3134216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effectLst/>
                <a:latin typeface="Calibri" panose="020F0502020204030204" pitchFamily="34" charset="0"/>
                <a:ea typeface="Calibri" panose="020F0502020204030204" pitchFamily="34" charset="0"/>
                <a:cs typeface="Calibri" panose="020F0502020204030204" pitchFamily="34" charset="0"/>
              </a:rPr>
              <a:t>Review Forum discussion topics</a:t>
            </a:r>
          </a:p>
          <a:p>
            <a:r>
              <a:rPr lang="en-US" sz="1200">
                <a:effectLst/>
                <a:latin typeface="Calibri" panose="020F0502020204030204" pitchFamily="34" charset="0"/>
                <a:ea typeface="Calibri" panose="020F0502020204030204" pitchFamily="34" charset="0"/>
                <a:cs typeface="Calibri" panose="020F0502020204030204" pitchFamily="34" charset="0"/>
              </a:rPr>
              <a:t>Mention housekeeping rules to keep things moving:</a:t>
            </a:r>
          </a:p>
          <a:p>
            <a:r>
              <a:rPr lang="en-US" sz="1200">
                <a:effectLst/>
                <a:latin typeface="Calibri" panose="020F0502020204030204" pitchFamily="34" charset="0"/>
                <a:ea typeface="Calibri" panose="020F0502020204030204" pitchFamily="34" charset="0"/>
                <a:cs typeface="Calibri" panose="020F0502020204030204" pitchFamily="34" charset="0"/>
              </a:rPr>
              <a:t>Enter your name and company into the chat box</a:t>
            </a:r>
          </a:p>
          <a:p>
            <a:r>
              <a:rPr lang="en-US" sz="1200">
                <a:effectLst/>
                <a:latin typeface="Calibri" panose="020F0502020204030204" pitchFamily="34" charset="0"/>
              </a:rPr>
              <a:t>Enter questions into the Chat box and they will be address after the presentation.</a:t>
            </a:r>
          </a:p>
          <a:p>
            <a:r>
              <a:rPr lang="en-US" sz="1200">
                <a:effectLst/>
                <a:latin typeface="Calibri" panose="020F0502020204030204" pitchFamily="34" charset="0"/>
              </a:rPr>
              <a:t>Panelist:  DC Peter Hadler, Dan Giacomi, Director of POGA and Cassandra Norfleet-Johnson</a:t>
            </a:r>
          </a:p>
        </p:txBody>
      </p:sp>
      <p:sp>
        <p:nvSpPr>
          <p:cNvPr id="4" name="Slide Number Placeholder 3"/>
          <p:cNvSpPr>
            <a:spLocks noGrp="1"/>
          </p:cNvSpPr>
          <p:nvPr>
            <p:ph type="sldNum" sz="quarter" idx="5"/>
          </p:nvPr>
        </p:nvSpPr>
        <p:spPr/>
        <p:txBody>
          <a:bodyPr/>
          <a:lstStyle/>
          <a:p>
            <a:fld id="{72BFD41D-E562-7248-9E8C-1FDBBB0731E5}" type="slidenum">
              <a:rPr lang="en-US" smtClean="0"/>
              <a:t>3</a:t>
            </a:fld>
            <a:endParaRPr lang="en-US"/>
          </a:p>
        </p:txBody>
      </p:sp>
    </p:spTree>
    <p:extLst>
      <p:ext uri="{BB962C8B-B14F-4D97-AF65-F5344CB8AC3E}">
        <p14:creationId xmlns:p14="http://schemas.microsoft.com/office/powerpoint/2010/main" val="4158059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effectLst/>
                <a:latin typeface="Calibri"/>
                <a:cs typeface="Calibri"/>
              </a:rPr>
              <a:t>Deliverables implemented during Program Year 2023 and continuing into Program Year 2024.</a:t>
            </a:r>
            <a:r>
              <a:rPr lang="en-US">
                <a:latin typeface="Calibri"/>
                <a:cs typeface="Calibri"/>
              </a:rPr>
              <a:t>  Verbal discussion which will align with DSS' messaging to stakeholders.</a:t>
            </a:r>
            <a:endParaRPr lang="en-US" sz="120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72BFD41D-E562-7248-9E8C-1FDBBB0731E5}" type="slidenum">
              <a:rPr lang="en-US" smtClean="0"/>
              <a:t>4</a:t>
            </a:fld>
            <a:endParaRPr lang="en-US"/>
          </a:p>
        </p:txBody>
      </p:sp>
    </p:spTree>
    <p:extLst>
      <p:ext uri="{BB962C8B-B14F-4D97-AF65-F5344CB8AC3E}">
        <p14:creationId xmlns:p14="http://schemas.microsoft.com/office/powerpoint/2010/main" val="328322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t>
            </a:r>
            <a:r>
              <a:rPr lang="en-US" sz="1200" kern="1200">
                <a:solidFill>
                  <a:schemeClr val="tx1"/>
                </a:solidFill>
                <a:effectLst/>
                <a:latin typeface="+mn-lt"/>
                <a:ea typeface="+mn-ea"/>
                <a:cs typeface="+mn-cs"/>
              </a:rPr>
              <a:t>preferred method for completing the CEAP Supplier/Vendor Conditions of Participation is via the online fillable document.</a:t>
            </a:r>
            <a:r>
              <a:rPr lang="en-US"/>
              <a:t> </a:t>
            </a:r>
            <a:r>
              <a:rPr lang="en-US" sz="1200" kern="1200">
                <a:solidFill>
                  <a:schemeClr val="tx1"/>
                </a:solidFill>
                <a:effectLst/>
                <a:latin typeface="+mn-lt"/>
                <a:ea typeface="+mn-ea"/>
                <a:cs typeface="+mn-cs"/>
              </a:rPr>
              <a:t> </a:t>
            </a:r>
            <a:r>
              <a:rPr lang="en-US"/>
              <a:t>98% of vendors responded via the online method in FFY 2023.  Alternatives</a:t>
            </a:r>
            <a:r>
              <a:rPr lang="en-US" sz="1200" kern="1200">
                <a:solidFill>
                  <a:schemeClr val="tx1"/>
                </a:solidFill>
                <a:effectLst/>
                <a:latin typeface="+mn-lt"/>
                <a:ea typeface="+mn-ea"/>
                <a:cs typeface="+mn-cs"/>
              </a:rPr>
              <a:t>, you may email it to Energy.vendors@ct.gov  please enter your business name in the subject line or fax a copy to CEAP Energy Services at (860) 424-4952. You may also mail the Document to:</a:t>
            </a:r>
            <a:r>
              <a:rPr lang="en-US"/>
              <a:t> </a:t>
            </a:r>
            <a:r>
              <a:rPr lang="en-US" sz="1200" kern="1200">
                <a:solidFill>
                  <a:schemeClr val="tx1"/>
                </a:solidFill>
                <a:effectLst/>
                <a:latin typeface="+mn-lt"/>
                <a:ea typeface="+mn-ea"/>
                <a:cs typeface="+mn-cs"/>
              </a:rPr>
              <a:t>Connecticut Department of Social Services, Office of Community Services</a:t>
            </a:r>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55 Farmington Avenue, 10th Floor Hartford, Connecticut 06105 </a:t>
            </a:r>
            <a:endParaRPr lang="en-US"/>
          </a:p>
          <a:p>
            <a:endParaRPr lang="en-US"/>
          </a:p>
          <a:p>
            <a:r>
              <a:rPr lang="en-US"/>
              <a:t>PLEASE ONLY SUBMIT YOUR DOCUMENT ONCE</a:t>
            </a:r>
          </a:p>
        </p:txBody>
      </p:sp>
      <p:sp>
        <p:nvSpPr>
          <p:cNvPr id="4" name="Slide Number Placeholder 3"/>
          <p:cNvSpPr>
            <a:spLocks noGrp="1"/>
          </p:cNvSpPr>
          <p:nvPr>
            <p:ph type="sldNum" sz="quarter" idx="5"/>
          </p:nvPr>
        </p:nvSpPr>
        <p:spPr/>
        <p:txBody>
          <a:bodyPr/>
          <a:lstStyle/>
          <a:p>
            <a:fld id="{72BFD41D-E562-7248-9E8C-1FDBBB0731E5}" type="slidenum">
              <a:rPr lang="en-US" smtClean="0"/>
              <a:t>5</a:t>
            </a:fld>
            <a:endParaRPr lang="en-US"/>
          </a:p>
        </p:txBody>
      </p:sp>
    </p:spTree>
    <p:extLst>
      <p:ext uri="{BB962C8B-B14F-4D97-AF65-F5344CB8AC3E}">
        <p14:creationId xmlns:p14="http://schemas.microsoft.com/office/powerpoint/2010/main" val="577214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Fuel Authorization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Only one delivery is to be made per authorization (Example - If you receive an authorization for $620 and only deliver $400, the remaining $220 cannot be made under that same authorization. A follow-up authorization must be requested for that balance). </a:t>
            </a:r>
          </a:p>
          <a:p>
            <a:endParaRPr lang="en-US" b="1" dirty="0"/>
          </a:p>
          <a:p>
            <a:r>
              <a:rPr lang="en-US" b="1" dirty="0"/>
              <a:t>Deliveries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posted prices reflect the amount that will be paid for deliveries of heating oil made on the following day. </a:t>
            </a: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Deliveries made under the Fixed Margin Pricing Program will be paid based on the daily OPIS Gross Ultra Low Sulfur Red Dye Distillate price. Vendors can obtain these prices by checking the Vendor Information section of our website at www.ct.gov/staywarm after 3:00 p.m. each day. </a:t>
            </a:r>
          </a:p>
          <a:p>
            <a:r>
              <a:rPr lang="en-US" b="1" dirty="0"/>
              <a:t>Become familiar with our website, this will be your primary source of receiving that information</a:t>
            </a:r>
          </a:p>
        </p:txBody>
      </p:sp>
      <p:sp>
        <p:nvSpPr>
          <p:cNvPr id="4" name="Slide Number Placeholder 3"/>
          <p:cNvSpPr>
            <a:spLocks noGrp="1"/>
          </p:cNvSpPr>
          <p:nvPr>
            <p:ph type="sldNum" sz="quarter" idx="5"/>
          </p:nvPr>
        </p:nvSpPr>
        <p:spPr/>
        <p:txBody>
          <a:bodyPr/>
          <a:lstStyle/>
          <a:p>
            <a:fld id="{72BFD41D-E562-7248-9E8C-1FDBBB0731E5}" type="slidenum">
              <a:rPr lang="en-US" smtClean="0"/>
              <a:t>6</a:t>
            </a:fld>
            <a:endParaRPr lang="en-US"/>
          </a:p>
        </p:txBody>
      </p:sp>
    </p:spTree>
    <p:extLst>
      <p:ext uri="{BB962C8B-B14F-4D97-AF65-F5344CB8AC3E}">
        <p14:creationId xmlns:p14="http://schemas.microsoft.com/office/powerpoint/2010/main" val="4279335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Benefit Utilization</a:t>
            </a:r>
          </a:p>
          <a:p>
            <a:r>
              <a:rPr lang="en-US"/>
              <a:t>No more than one restart payment will be paid per household per program year. Payment for additional restarts will be the responsibility of the participating household.   It is extremely important that the CAA Network and Deliverable Fuel vendors work collaboratively to maximize customers CEAP benefits; but also ensure that households understand their responsibility.</a:t>
            </a:r>
          </a:p>
        </p:txBody>
      </p:sp>
      <p:sp>
        <p:nvSpPr>
          <p:cNvPr id="4" name="Slide Number Placeholder 3"/>
          <p:cNvSpPr>
            <a:spLocks noGrp="1"/>
          </p:cNvSpPr>
          <p:nvPr>
            <p:ph type="sldNum" sz="quarter" idx="5"/>
          </p:nvPr>
        </p:nvSpPr>
        <p:spPr/>
        <p:txBody>
          <a:bodyPr/>
          <a:lstStyle/>
          <a:p>
            <a:fld id="{72BFD41D-E562-7248-9E8C-1FDBBB0731E5}" type="slidenum">
              <a:rPr lang="en-US" smtClean="0"/>
              <a:t>7</a:t>
            </a:fld>
            <a:endParaRPr lang="en-US"/>
          </a:p>
        </p:txBody>
      </p:sp>
    </p:spTree>
    <p:extLst>
      <p:ext uri="{BB962C8B-B14F-4D97-AF65-F5344CB8AC3E}">
        <p14:creationId xmlns:p14="http://schemas.microsoft.com/office/powerpoint/2010/main" val="2269651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Clean, Tune, Testing</a:t>
            </a:r>
          </a:p>
          <a:p>
            <a:pPr>
              <a:defRPr/>
            </a:pPr>
            <a:r>
              <a:rPr lang="en-US"/>
              <a:t>Renters must receive written permission from their landlord in order to receive this benefit.  In order to be eligible for payment, the clean, tune and test must be authorized by the Community Action Agency. </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72BFD41D-E562-7248-9E8C-1FDBBB0731E5}" type="slidenum">
              <a:rPr lang="en-US" smtClean="0"/>
              <a:t>8</a:t>
            </a:fld>
            <a:endParaRPr lang="en-US"/>
          </a:p>
        </p:txBody>
      </p:sp>
    </p:spTree>
    <p:extLst>
      <p:ext uri="{BB962C8B-B14F-4D97-AF65-F5344CB8AC3E}">
        <p14:creationId xmlns:p14="http://schemas.microsoft.com/office/powerpoint/2010/main" val="2634046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In addition, the Fixed Margin Pricing Program will continue to include county differentials in the pricing mechanism. The county differentials are as follows, and include the 50 cents fixed margin: </a:t>
            </a:r>
          </a:p>
          <a:p>
            <a:r>
              <a:rPr lang="en-US" dirty="0"/>
              <a:t>Under the Fixed Margin Pricing Program pricing mechanism in place last year, oil deliveries made on Wednesday, </a:t>
            </a:r>
          </a:p>
          <a:p>
            <a:r>
              <a:rPr lang="en-US" dirty="0"/>
              <a:t>March 9, 2022, were paid based on the previous day’s New Haven Rack Average OPIS Price, as provided in this </a:t>
            </a:r>
          </a:p>
          <a:p>
            <a:r>
              <a:rPr lang="en-US" dirty="0"/>
              <a:t>example below. The price for oil deliveries in Fairfield County on Wednesday, December 21, 2022, was </a:t>
            </a:r>
          </a:p>
          <a:p>
            <a:r>
              <a:rPr lang="en-US" dirty="0"/>
              <a:t>determined as follows:</a:t>
            </a:r>
          </a:p>
          <a:p>
            <a:r>
              <a:rPr lang="en-US" dirty="0"/>
              <a:t>$3.248 New Haven Rack Average OPIS Price, Tuesday, 12/21/22</a:t>
            </a:r>
          </a:p>
          <a:p>
            <a:r>
              <a:rPr lang="en-US" dirty="0"/>
              <a:t> .500 Fixed Margin in FFY 2023 (9/1/22 – 5/31/23)</a:t>
            </a:r>
          </a:p>
          <a:p>
            <a:r>
              <a:rPr lang="en-US" dirty="0"/>
              <a:t> .115 County Differential – Fairfield County</a:t>
            </a:r>
          </a:p>
          <a:p>
            <a:r>
              <a:rPr lang="en-US" dirty="0"/>
              <a:t>$3.863 Total Fixed Margin Price for Wednesday, 12/21/22 (Fairfield County)</a:t>
            </a:r>
            <a:endParaRPr lang="en-US" dirty="0">
              <a:cs typeface="Calibri"/>
            </a:endParaRPr>
          </a:p>
        </p:txBody>
      </p:sp>
      <p:sp>
        <p:nvSpPr>
          <p:cNvPr id="4" name="Slide Number Placeholder 3"/>
          <p:cNvSpPr>
            <a:spLocks noGrp="1"/>
          </p:cNvSpPr>
          <p:nvPr>
            <p:ph type="sldNum" sz="quarter" idx="5"/>
          </p:nvPr>
        </p:nvSpPr>
        <p:spPr/>
        <p:txBody>
          <a:bodyPr/>
          <a:lstStyle/>
          <a:p>
            <a:fld id="{72BFD41D-E562-7248-9E8C-1FDBBB0731E5}" type="slidenum">
              <a:rPr lang="en-US" smtClean="0"/>
              <a:t>9</a:t>
            </a:fld>
            <a:endParaRPr lang="en-US"/>
          </a:p>
        </p:txBody>
      </p:sp>
    </p:spTree>
    <p:extLst>
      <p:ext uri="{BB962C8B-B14F-4D97-AF65-F5344CB8AC3E}">
        <p14:creationId xmlns:p14="http://schemas.microsoft.com/office/powerpoint/2010/main" val="3836938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319340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280428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4228244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776618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98082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541801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dirty="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a:p>
        </p:txBody>
      </p:sp>
    </p:spTree>
    <p:extLst>
      <p:ext uri="{BB962C8B-B14F-4D97-AF65-F5344CB8AC3E}">
        <p14:creationId xmlns:p14="http://schemas.microsoft.com/office/powerpoint/2010/main" val="2742953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924129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Name Card">
    <p:spTree>
      <p:nvGrpSpPr>
        <p:cNvPr id="1" name=""/>
        <p:cNvGrpSpPr/>
        <p:nvPr/>
      </p:nvGrpSpPr>
      <p:grpSpPr>
        <a:xfrm>
          <a:off x="0" y="0"/>
          <a:ext cx="0" cy="0"/>
          <a:chOff x="0" y="0"/>
          <a:chExt cx="0" cy="0"/>
        </a:xfrm>
      </p:grpSpPr>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183470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817182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851362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12588-04B1-427B-82EE-E8DB90309F08}" type="datetimeFigureOut">
              <a:rPr lang="en-US" dirty="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a:p>
        </p:txBody>
      </p:sp>
    </p:spTree>
    <p:extLst>
      <p:ext uri="{BB962C8B-B14F-4D97-AF65-F5344CB8AC3E}">
        <p14:creationId xmlns:p14="http://schemas.microsoft.com/office/powerpoint/2010/main" val="350369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10/23/2023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014005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58680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89738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extLst>
      <p:ext uri="{BB962C8B-B14F-4D97-AF65-F5344CB8AC3E}">
        <p14:creationId xmlns:p14="http://schemas.microsoft.com/office/powerpoint/2010/main" val="151194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318512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10/23/2023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4181718101"/>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flickr.com/photos/139885503@N04/26885541074"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18/10/relationships/comments" Target="../comments/modernComment_112_1FA00822.xml"/><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5.svg"/></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pngall.com/presentation-p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ct.gov/staywarm"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makesmewannaholler.com/2012/01/television-casting-call-for-atlanta.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0C788-72EF-8247-BD57-175264FE187B}"/>
              </a:ext>
            </a:extLst>
          </p:cNvPr>
          <p:cNvSpPr>
            <a:spLocks noGrp="1"/>
          </p:cNvSpPr>
          <p:nvPr>
            <p:ph type="ctrTitle"/>
          </p:nvPr>
        </p:nvSpPr>
        <p:spPr>
          <a:xfrm>
            <a:off x="985969" y="3893032"/>
            <a:ext cx="8288032" cy="1120928"/>
          </a:xfrm>
        </p:spPr>
        <p:txBody>
          <a:bodyPr>
            <a:normAutofit/>
          </a:bodyPr>
          <a:lstStyle/>
          <a:p>
            <a:pPr algn="l">
              <a:lnSpc>
                <a:spcPct val="90000"/>
              </a:lnSpc>
            </a:pPr>
            <a:r>
              <a:rPr lang="en-US" sz="3400"/>
              <a:t>Connecticut Energy Assistance Program </a:t>
            </a:r>
            <a:br>
              <a:rPr lang="en-US" sz="3400"/>
            </a:br>
            <a:r>
              <a:rPr lang="en-US" sz="3400"/>
              <a:t>Deliverable Fuel Informational Forum</a:t>
            </a:r>
          </a:p>
        </p:txBody>
      </p:sp>
      <p:sp>
        <p:nvSpPr>
          <p:cNvPr id="3" name="Subtitle 2">
            <a:extLst>
              <a:ext uri="{FF2B5EF4-FFF2-40B4-BE49-F238E27FC236}">
                <a16:creationId xmlns:a16="http://schemas.microsoft.com/office/drawing/2014/main" id="{3CB15824-ED22-EE49-9DFF-74E7CED488D5}"/>
              </a:ext>
            </a:extLst>
          </p:cNvPr>
          <p:cNvSpPr>
            <a:spLocks noGrp="1"/>
          </p:cNvSpPr>
          <p:nvPr>
            <p:ph type="subTitle" idx="1"/>
          </p:nvPr>
        </p:nvSpPr>
        <p:spPr>
          <a:xfrm>
            <a:off x="522514" y="5132427"/>
            <a:ext cx="8989621" cy="1307262"/>
          </a:xfrm>
        </p:spPr>
        <p:txBody>
          <a:bodyPr>
            <a:normAutofit/>
          </a:bodyPr>
          <a:lstStyle/>
          <a:p>
            <a:pPr algn="l">
              <a:lnSpc>
                <a:spcPct val="90000"/>
              </a:lnSpc>
            </a:pPr>
            <a:r>
              <a:rPr lang="en-US" sz="1700"/>
              <a:t>Monday, October 23, 2023</a:t>
            </a:r>
          </a:p>
          <a:p>
            <a:pPr algn="l">
              <a:lnSpc>
                <a:spcPct val="90000"/>
              </a:lnSpc>
            </a:pPr>
            <a:r>
              <a:rPr lang="en-US" sz="1700"/>
              <a:t>Presented by:  </a:t>
            </a:r>
          </a:p>
          <a:p>
            <a:pPr algn="l">
              <a:lnSpc>
                <a:spcPct val="90000"/>
              </a:lnSpc>
            </a:pPr>
            <a:r>
              <a:rPr lang="en-US" sz="1700"/>
              <a:t>CT Department of Social Services, Division of Program Oversight &amp; Grant Administration, Office of Community Services</a:t>
            </a:r>
          </a:p>
        </p:txBody>
      </p:sp>
      <p:pic>
        <p:nvPicPr>
          <p:cNvPr id="4" name="Picture 4">
            <a:extLst>
              <a:ext uri="{FF2B5EF4-FFF2-40B4-BE49-F238E27FC236}">
                <a16:creationId xmlns:a16="http://schemas.microsoft.com/office/drawing/2014/main" id="{AB0DAE79-6816-FD34-7096-1C5C8889146D}"/>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15406" r="-1" b="17653"/>
          <a:stretch/>
        </p:blipFill>
        <p:spPr>
          <a:xfrm>
            <a:off x="677334" y="231977"/>
            <a:ext cx="8274669" cy="3635025"/>
          </a:xfrm>
          <a:custGeom>
            <a:avLst/>
            <a:gdLst/>
            <a:ahLst/>
            <a:cxnLst/>
            <a:rect l="l" t="t" r="r" b="b"/>
            <a:pathLst>
              <a:path w="8274669" h="3635025">
                <a:moveTo>
                  <a:pt x="540554" y="0"/>
                </a:moveTo>
                <a:lnTo>
                  <a:pt x="8274669" y="0"/>
                </a:lnTo>
                <a:lnTo>
                  <a:pt x="8274669" y="3635025"/>
                </a:lnTo>
                <a:lnTo>
                  <a:pt x="0" y="3635025"/>
                </a:lnTo>
                <a:close/>
              </a:path>
            </a:pathLst>
          </a:custGeom>
        </p:spPr>
      </p:pic>
    </p:spTree>
    <p:extLst>
      <p:ext uri="{BB962C8B-B14F-4D97-AF65-F5344CB8AC3E}">
        <p14:creationId xmlns:p14="http://schemas.microsoft.com/office/powerpoint/2010/main" val="1529224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9FF8D-3C07-A447-9865-3192A07465A1}"/>
              </a:ext>
            </a:extLst>
          </p:cNvPr>
          <p:cNvSpPr>
            <a:spLocks noGrp="1"/>
          </p:cNvSpPr>
          <p:nvPr>
            <p:ph type="title"/>
          </p:nvPr>
        </p:nvSpPr>
        <p:spPr>
          <a:xfrm>
            <a:off x="1038881" y="1092755"/>
            <a:ext cx="4299254" cy="1080938"/>
          </a:xfrm>
        </p:spPr>
        <p:txBody>
          <a:bodyPr vert="horz" lIns="91440" tIns="45720" rIns="91440" bIns="45720" rtlCol="0" anchor="ctr">
            <a:normAutofit/>
          </a:bodyPr>
          <a:lstStyle/>
          <a:p>
            <a:r>
              <a:rPr lang="en-US" sz="3600"/>
              <a:t>IMPORTANT DATES</a:t>
            </a:r>
          </a:p>
        </p:txBody>
      </p:sp>
      <p:sp>
        <p:nvSpPr>
          <p:cNvPr id="3" name="Text Placeholder 2">
            <a:extLst>
              <a:ext uri="{FF2B5EF4-FFF2-40B4-BE49-F238E27FC236}">
                <a16:creationId xmlns:a16="http://schemas.microsoft.com/office/drawing/2014/main" id="{894E7755-D9E1-EE40-8D75-8E4A0124834D}"/>
              </a:ext>
            </a:extLst>
          </p:cNvPr>
          <p:cNvSpPr>
            <a:spLocks noGrp="1"/>
          </p:cNvSpPr>
          <p:nvPr>
            <p:ph type="body" sz="half" idx="2"/>
          </p:nvPr>
        </p:nvSpPr>
        <p:spPr>
          <a:xfrm>
            <a:off x="449515" y="3742173"/>
            <a:ext cx="9417930" cy="2181589"/>
          </a:xfrm>
        </p:spPr>
        <p:txBody>
          <a:bodyPr vert="horz" lIns="91440" tIns="45720" rIns="91440" bIns="45720" rtlCol="0">
            <a:normAutofit fontScale="92500" lnSpcReduction="10000"/>
          </a:bodyPr>
          <a:lstStyle/>
          <a:p>
            <a:pPr>
              <a:lnSpc>
                <a:spcPct val="150000"/>
              </a:lnSpc>
              <a:spcAft>
                <a:spcPts val="1200"/>
              </a:spcAft>
            </a:pPr>
            <a:r>
              <a:rPr lang="en-US" sz="2000" b="1" u="sng">
                <a:latin typeface="Arial"/>
                <a:cs typeface="Arial"/>
              </a:rPr>
              <a:t>November 1, 2023:</a:t>
            </a:r>
            <a:r>
              <a:rPr lang="en-US" sz="2000" b="1">
                <a:latin typeface="Arial"/>
                <a:cs typeface="Arial"/>
              </a:rPr>
              <a:t>  First day </a:t>
            </a:r>
            <a:r>
              <a:rPr lang="en-US" sz="2000">
                <a:latin typeface="Arial"/>
                <a:cs typeface="Arial"/>
              </a:rPr>
              <a:t>for fuel deliveries that can be paid by the program.</a:t>
            </a:r>
            <a:endParaRPr lang="en-US"/>
          </a:p>
          <a:p>
            <a:pPr>
              <a:lnSpc>
                <a:spcPct val="150000"/>
              </a:lnSpc>
              <a:spcBef>
                <a:spcPts val="0"/>
              </a:spcBef>
              <a:spcAft>
                <a:spcPts val="1200"/>
              </a:spcAft>
            </a:pPr>
            <a:r>
              <a:rPr lang="en-US" sz="2000" b="1" u="sng">
                <a:latin typeface="Arial"/>
                <a:cs typeface="Arial"/>
              </a:rPr>
              <a:t>April 1, 2024:</a:t>
            </a:r>
            <a:r>
              <a:rPr lang="en-US" sz="2000" b="1">
                <a:latin typeface="Arial"/>
                <a:cs typeface="Arial"/>
              </a:rPr>
              <a:t>  Deadline </a:t>
            </a:r>
            <a:r>
              <a:rPr lang="en-US" sz="2000">
                <a:latin typeface="Arial"/>
                <a:cs typeface="Arial"/>
              </a:rPr>
              <a:t>for fuel authorizations or deliveries.</a:t>
            </a:r>
          </a:p>
          <a:p>
            <a:pPr>
              <a:lnSpc>
                <a:spcPct val="150000"/>
              </a:lnSpc>
              <a:spcBef>
                <a:spcPts val="0"/>
              </a:spcBef>
              <a:spcAft>
                <a:spcPts val="1200"/>
              </a:spcAft>
            </a:pPr>
            <a:r>
              <a:rPr lang="en-US" sz="2000" b="1" u="sng">
                <a:latin typeface="Arial"/>
                <a:cs typeface="Arial"/>
              </a:rPr>
              <a:t>May 31, 2024:</a:t>
            </a:r>
            <a:r>
              <a:rPr lang="en-US" sz="2000" b="1">
                <a:latin typeface="Arial"/>
                <a:cs typeface="Arial"/>
              </a:rPr>
              <a:t>  </a:t>
            </a:r>
            <a:r>
              <a:rPr lang="en-US" sz="2000" b="1">
                <a:latin typeface="Arial"/>
                <a:ea typeface="+mn-lt"/>
                <a:cs typeface="Arial"/>
              </a:rPr>
              <a:t>Last day</a:t>
            </a:r>
            <a:r>
              <a:rPr lang="en-US" sz="2000">
                <a:latin typeface="Arial"/>
                <a:ea typeface="+mn-lt"/>
                <a:cs typeface="Arial"/>
              </a:rPr>
              <a:t> a household can apply to establish eligibility for benefits</a:t>
            </a:r>
            <a:r>
              <a:rPr lang="en-US" sz="2000">
                <a:latin typeface="Arial"/>
                <a:cs typeface="Arial"/>
              </a:rPr>
              <a:t>.</a:t>
            </a:r>
          </a:p>
          <a:p>
            <a:pPr>
              <a:lnSpc>
                <a:spcPct val="150000"/>
              </a:lnSpc>
              <a:spcBef>
                <a:spcPts val="0"/>
              </a:spcBef>
              <a:spcAft>
                <a:spcPts val="1200"/>
              </a:spcAft>
            </a:pPr>
            <a:r>
              <a:rPr lang="en-US" sz="2000" b="1" u="sng">
                <a:latin typeface="Arial"/>
                <a:cs typeface="Arial"/>
              </a:rPr>
              <a:t>June 17, 2024:</a:t>
            </a:r>
            <a:r>
              <a:rPr lang="en-US" sz="2000" b="1">
                <a:latin typeface="Arial"/>
                <a:cs typeface="Arial"/>
              </a:rPr>
              <a:t>  Last day</a:t>
            </a:r>
            <a:r>
              <a:rPr lang="en-US" sz="2000">
                <a:latin typeface="Arial"/>
                <a:cs typeface="Arial"/>
              </a:rPr>
              <a:t> to submit deliverable fuel bills.</a:t>
            </a:r>
            <a:endParaRPr lang="en-US" sz="2000">
              <a:latin typeface="Arial" panose="020B0604020202020204" pitchFamily="34" charset="0"/>
              <a:cs typeface="Arial" panose="020B0604020202020204" pitchFamily="34" charset="0"/>
            </a:endParaRPr>
          </a:p>
        </p:txBody>
      </p:sp>
      <p:pic>
        <p:nvPicPr>
          <p:cNvPr id="30" name="Graphic 29" descr="Thumbtack on a calendar date">
            <a:extLst>
              <a:ext uri="{FF2B5EF4-FFF2-40B4-BE49-F238E27FC236}">
                <a16:creationId xmlns:a16="http://schemas.microsoft.com/office/drawing/2014/main" id="{28F2485F-FBE0-458A-8A9A-4F38537FF66B}"/>
              </a:ext>
            </a:extLst>
          </p:cNvPr>
          <p:cNvPicPr>
            <a:picLocks noChangeAspect="1"/>
          </p:cNvPicPr>
          <p:nvPr/>
        </p:nvPicPr>
        <p:blipFill>
          <a:blip r:embed="rId3"/>
          <a:stretch>
            <a:fillRect/>
          </a:stretch>
        </p:blipFill>
        <p:spPr>
          <a:xfrm>
            <a:off x="6096000" y="934238"/>
            <a:ext cx="3273184" cy="2181589"/>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506248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73DF11-20F7-114F-978C-AD5874B5CDFA}"/>
              </a:ext>
            </a:extLst>
          </p:cNvPr>
          <p:cNvSpPr>
            <a:spLocks noGrp="1"/>
          </p:cNvSpPr>
          <p:nvPr>
            <p:ph type="title"/>
          </p:nvPr>
        </p:nvSpPr>
        <p:spPr>
          <a:xfrm>
            <a:off x="690482" y="2316872"/>
            <a:ext cx="2683768" cy="1462258"/>
          </a:xfrm>
        </p:spPr>
        <p:txBody>
          <a:bodyPr>
            <a:normAutofit/>
          </a:bodyPr>
          <a:lstStyle/>
          <a:p>
            <a:pPr algn="ctr"/>
            <a:r>
              <a:rPr lang="en-US" sz="4400"/>
              <a:t>Lessons Learned</a:t>
            </a:r>
          </a:p>
        </p:txBody>
      </p:sp>
      <p:graphicFrame>
        <p:nvGraphicFramePr>
          <p:cNvPr id="6" name="Content Placeholder 5">
            <a:extLst>
              <a:ext uri="{FF2B5EF4-FFF2-40B4-BE49-F238E27FC236}">
                <a16:creationId xmlns:a16="http://schemas.microsoft.com/office/drawing/2014/main" id="{F7B442AE-A76D-8641-8CEB-2AB8BD8E364C}"/>
              </a:ext>
            </a:extLst>
          </p:cNvPr>
          <p:cNvGraphicFramePr>
            <a:graphicFrameLocks noGrp="1"/>
          </p:cNvGraphicFramePr>
          <p:nvPr>
            <p:ph idx="1"/>
            <p:extLst>
              <p:ext uri="{D42A27DB-BD31-4B8C-83A1-F6EECF244321}">
                <p14:modId xmlns:p14="http://schemas.microsoft.com/office/powerpoint/2010/main" val="2446897590"/>
              </p:ext>
            </p:extLst>
          </p:nvPr>
        </p:nvGraphicFramePr>
        <p:xfrm>
          <a:off x="4110744" y="477521"/>
          <a:ext cx="5165336" cy="5100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1254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15FD3-61DF-407C-8452-11F0BDE24533}"/>
              </a:ext>
            </a:extLst>
          </p:cNvPr>
          <p:cNvSpPr>
            <a:spLocks noGrp="1"/>
          </p:cNvSpPr>
          <p:nvPr>
            <p:ph type="title"/>
          </p:nvPr>
        </p:nvSpPr>
        <p:spPr>
          <a:xfrm>
            <a:off x="1104054" y="619760"/>
            <a:ext cx="8596668" cy="1320800"/>
          </a:xfrm>
        </p:spPr>
        <p:txBody>
          <a:bodyPr>
            <a:normAutofit/>
          </a:bodyPr>
          <a:lstStyle/>
          <a:p>
            <a:pPr algn="ctr"/>
            <a:r>
              <a:rPr lang="en-US"/>
              <a:t>Refresher Information</a:t>
            </a:r>
          </a:p>
        </p:txBody>
      </p:sp>
      <p:graphicFrame>
        <p:nvGraphicFramePr>
          <p:cNvPr id="23" name="Content Placeholder 2">
            <a:extLst>
              <a:ext uri="{FF2B5EF4-FFF2-40B4-BE49-F238E27FC236}">
                <a16:creationId xmlns:a16="http://schemas.microsoft.com/office/drawing/2014/main" id="{FC60D133-571F-4679-9EB8-7115B7C4F8DC}"/>
              </a:ext>
            </a:extLst>
          </p:cNvPr>
          <p:cNvGraphicFramePr>
            <a:graphicFrameLocks noGrp="1"/>
          </p:cNvGraphicFramePr>
          <p:nvPr>
            <p:ph idx="1"/>
            <p:extLst>
              <p:ext uri="{D42A27DB-BD31-4B8C-83A1-F6EECF244321}">
                <p14:modId xmlns:p14="http://schemas.microsoft.com/office/powerpoint/2010/main" val="326026526"/>
              </p:ext>
            </p:extLst>
          </p:nvPr>
        </p:nvGraphicFramePr>
        <p:xfrm>
          <a:off x="681037" y="2336800"/>
          <a:ext cx="9438323" cy="28752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30581538"/>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448A3F-7584-E848-A4D2-596B84813620}"/>
              </a:ext>
            </a:extLst>
          </p:cNvPr>
          <p:cNvSpPr>
            <a:spLocks noGrp="1"/>
          </p:cNvSpPr>
          <p:nvPr>
            <p:ph type="title"/>
          </p:nvPr>
        </p:nvSpPr>
        <p:spPr>
          <a:xfrm>
            <a:off x="652481" y="1382486"/>
            <a:ext cx="3547581" cy="4093028"/>
          </a:xfrm>
        </p:spPr>
        <p:txBody>
          <a:bodyPr anchor="ctr">
            <a:normAutofit/>
          </a:bodyPr>
          <a:lstStyle/>
          <a:p>
            <a:r>
              <a:rPr lang="en-US" sz="4400"/>
              <a:t>Additional Resources</a:t>
            </a:r>
          </a:p>
        </p:txBody>
      </p:sp>
      <p:grpSp>
        <p:nvGrpSpPr>
          <p:cNvPr id="25" name="Group 24">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26" name="Straight Connector 25">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6" name="Rectangle 35">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Content Placeholder 2">
            <a:extLst>
              <a:ext uri="{FF2B5EF4-FFF2-40B4-BE49-F238E27FC236}">
                <a16:creationId xmlns:a16="http://schemas.microsoft.com/office/drawing/2014/main" id="{AF55FD9F-C227-4854-A931-48579DCFF6A6}"/>
              </a:ext>
            </a:extLst>
          </p:cNvPr>
          <p:cNvGraphicFramePr>
            <a:graphicFrameLocks noGrp="1"/>
          </p:cNvGraphicFramePr>
          <p:nvPr>
            <p:ph idx="1"/>
            <p:extLst>
              <p:ext uri="{D42A27DB-BD31-4B8C-83A1-F6EECF244321}">
                <p14:modId xmlns:p14="http://schemas.microsoft.com/office/powerpoint/2010/main" val="1658784388"/>
              </p:ext>
            </p:extLst>
          </p:nvPr>
        </p:nvGraphicFramePr>
        <p:xfrm>
          <a:off x="4916553" y="944563"/>
          <a:ext cx="7016992" cy="5367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7734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0D054-6483-C545-8C5C-37DE7C04A31B}"/>
              </a:ext>
            </a:extLst>
          </p:cNvPr>
          <p:cNvSpPr>
            <a:spLocks noGrp="1"/>
          </p:cNvSpPr>
          <p:nvPr>
            <p:ph type="title"/>
          </p:nvPr>
        </p:nvSpPr>
        <p:spPr>
          <a:xfrm>
            <a:off x="680321" y="753228"/>
            <a:ext cx="7087552" cy="1080938"/>
          </a:xfrm>
        </p:spPr>
        <p:txBody>
          <a:bodyPr>
            <a:normAutofit/>
          </a:bodyPr>
          <a:lstStyle/>
          <a:p>
            <a:r>
              <a:rPr lang="en-US"/>
              <a:t>Coming Soon</a:t>
            </a:r>
          </a:p>
        </p:txBody>
      </p:sp>
      <p:sp>
        <p:nvSpPr>
          <p:cNvPr id="3" name="Content Placeholder 2">
            <a:extLst>
              <a:ext uri="{FF2B5EF4-FFF2-40B4-BE49-F238E27FC236}">
                <a16:creationId xmlns:a16="http://schemas.microsoft.com/office/drawing/2014/main" id="{9A535DB7-AF88-1542-8D3E-77B4E72043DE}"/>
              </a:ext>
            </a:extLst>
          </p:cNvPr>
          <p:cNvSpPr>
            <a:spLocks noGrp="1"/>
          </p:cNvSpPr>
          <p:nvPr>
            <p:ph idx="1"/>
          </p:nvPr>
        </p:nvSpPr>
        <p:spPr>
          <a:xfrm>
            <a:off x="680321" y="2336873"/>
            <a:ext cx="6423211" cy="3599316"/>
          </a:xfrm>
        </p:spPr>
        <p:txBody>
          <a:bodyPr>
            <a:normAutofit/>
          </a:bodyPr>
          <a:lstStyle/>
          <a:p>
            <a:pPr marL="0" indent="0" algn="ctr">
              <a:buNone/>
            </a:pPr>
            <a:r>
              <a:rPr lang="en-US" sz="4000"/>
              <a:t>Guidance on Heating System Repair Replacement </a:t>
            </a:r>
          </a:p>
          <a:p>
            <a:endParaRPr lang="en-US" sz="2000"/>
          </a:p>
        </p:txBody>
      </p:sp>
      <p:pic>
        <p:nvPicPr>
          <p:cNvPr id="5" name="Graphic 4" descr="High temperature">
            <a:extLst>
              <a:ext uri="{FF2B5EF4-FFF2-40B4-BE49-F238E27FC236}">
                <a16:creationId xmlns:a16="http://schemas.microsoft.com/office/drawing/2014/main" id="{8F864B02-4EB1-6342-B25B-D0E1299899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17540" y="1664143"/>
            <a:ext cx="3358478" cy="3358478"/>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705316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Graphic 2" descr="Wood human figure">
            <a:extLst>
              <a:ext uri="{FF2B5EF4-FFF2-40B4-BE49-F238E27FC236}">
                <a16:creationId xmlns:a16="http://schemas.microsoft.com/office/drawing/2014/main" id="{003595E9-EC5A-4C4A-AFB3-0D1A29C71CAC}"/>
              </a:ext>
            </a:extLst>
          </p:cNvPr>
          <p:cNvPicPr>
            <a:picLocks noChangeAspect="1"/>
          </p:cNvPicPr>
          <p:nvPr/>
        </p:nvPicPr>
        <p:blipFill rotWithShape="1">
          <a:blip r:embed="rId3">
            <a:duotone>
              <a:schemeClr val="accent1">
                <a:shade val="45000"/>
                <a:satMod val="135000"/>
              </a:schemeClr>
              <a:prstClr val="white"/>
            </a:duotone>
          </a:blip>
          <a:srcRect l="8170" r="921" b="23391"/>
          <a:stretch/>
        </p:blipFill>
        <p:spPr>
          <a:xfrm>
            <a:off x="1" y="10"/>
            <a:ext cx="12191999" cy="6857990"/>
          </a:xfrm>
          <a:prstGeom prst="rect">
            <a:avLst/>
          </a:prstGeom>
        </p:spPr>
      </p:pic>
      <p:sp>
        <p:nvSpPr>
          <p:cNvPr id="6" name="Isosceles Triangle 5">
            <a:extLst>
              <a:ext uri="{FF2B5EF4-FFF2-40B4-BE49-F238E27FC236}">
                <a16:creationId xmlns:a16="http://schemas.microsoft.com/office/drawing/2014/main" id="{F5F0CD5C-72F3-4090-8A69-8E15CB432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 name="Parallelogram 6">
            <a:extLst>
              <a:ext uri="{FF2B5EF4-FFF2-40B4-BE49-F238E27FC236}">
                <a16:creationId xmlns:a16="http://schemas.microsoft.com/office/drawing/2014/main" id="{217496A2-9394-4FB7-BA0E-717D2D2E7A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3800" y="0"/>
            <a:ext cx="7315200" cy="6858000"/>
          </a:xfrm>
          <a:prstGeom prst="parallelogram">
            <a:avLst>
              <a:gd name="adj" fmla="val 15925"/>
            </a:avLst>
          </a:prstGeom>
          <a:solidFill>
            <a:schemeClr val="bg1">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02CF681-4765-4E88-802F-B2474DCD51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D57B2BA-243C-45C7-A5D8-46CA71943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67374FB5-CBB7-46FF-95B5-2251BC685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4BCEAB7-D9E0-40A4-9254-8593BD346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D567A354-BB63-405C-8E5F-2F510E670F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55A676CF-2397-452C-933C-8BEC8DA3103A}"/>
              </a:ext>
            </a:extLst>
          </p:cNvPr>
          <p:cNvSpPr>
            <a:spLocks noGrp="1"/>
          </p:cNvSpPr>
          <p:nvPr>
            <p:ph type="ctrTitle"/>
          </p:nvPr>
        </p:nvSpPr>
        <p:spPr>
          <a:xfrm>
            <a:off x="4791450" y="1678665"/>
            <a:ext cx="4482553" cy="2369131"/>
          </a:xfrm>
        </p:spPr>
        <p:txBody>
          <a:bodyPr>
            <a:normAutofit/>
          </a:bodyPr>
          <a:lstStyle/>
          <a:p>
            <a:r>
              <a:rPr lang="en-US"/>
              <a:t>Questions &amp; Answers</a:t>
            </a:r>
          </a:p>
        </p:txBody>
      </p:sp>
      <p:sp>
        <p:nvSpPr>
          <p:cNvPr id="18" name="Rectangle 27">
            <a:extLst>
              <a:ext uri="{FF2B5EF4-FFF2-40B4-BE49-F238E27FC236}">
                <a16:creationId xmlns:a16="http://schemas.microsoft.com/office/drawing/2014/main" id="{9185A8D7-2F20-4F7A-97BE-21DB1654C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CB65BD56-22B3-4E13-BFCA-B8E8BEB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6790ED68-BCA0-4247-A72F-1CB85DF068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DD0F2B3F-DC55-4FA7-B667-1ACD07920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2034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A9C05A24-1BED-8904-0371-95077550284C}"/>
              </a:ext>
            </a:extLst>
          </p:cNvPr>
          <p:cNvSpPr>
            <a:spLocks noGrp="1"/>
          </p:cNvSpPr>
          <p:nvPr>
            <p:ph type="title"/>
          </p:nvPr>
        </p:nvSpPr>
        <p:spPr>
          <a:xfrm>
            <a:off x="676746" y="609600"/>
            <a:ext cx="7232220" cy="548075"/>
          </a:xfrm>
        </p:spPr>
        <p:txBody>
          <a:bodyPr vert="horz" lIns="91440" tIns="45720" rIns="91440" bIns="45720" rtlCol="0" anchor="ctr">
            <a:normAutofit fontScale="90000"/>
          </a:bodyPr>
          <a:lstStyle/>
          <a:p>
            <a:r>
              <a:rPr lang="en-US" sz="3300" b="1">
                <a:ea typeface="+mj-lt"/>
                <a:cs typeface="+mj-lt"/>
              </a:rPr>
              <a:t>WELCOME and FORUM OVERVIEW</a:t>
            </a:r>
            <a:endParaRPr lang="en-US" sz="3300">
              <a:ea typeface="+mj-lt"/>
              <a:cs typeface="+mj-lt"/>
            </a:endParaRPr>
          </a:p>
        </p:txBody>
      </p:sp>
      <p:sp>
        <p:nvSpPr>
          <p:cNvPr id="11" name="Content Placeholder 10">
            <a:extLst>
              <a:ext uri="{FF2B5EF4-FFF2-40B4-BE49-F238E27FC236}">
                <a16:creationId xmlns:a16="http://schemas.microsoft.com/office/drawing/2014/main" id="{95CB8C57-023C-3645-BAB0-DBD8512C2DCC}"/>
              </a:ext>
            </a:extLst>
          </p:cNvPr>
          <p:cNvSpPr>
            <a:spLocks noGrp="1"/>
          </p:cNvSpPr>
          <p:nvPr>
            <p:ph idx="1"/>
          </p:nvPr>
        </p:nvSpPr>
        <p:spPr>
          <a:xfrm>
            <a:off x="685165" y="2066305"/>
            <a:ext cx="8292579" cy="1721923"/>
          </a:xfrm>
        </p:spPr>
        <p:txBody>
          <a:bodyPr vert="horz" lIns="91440" tIns="45720" rIns="91440" bIns="45720" rtlCol="0">
            <a:noAutofit/>
          </a:bodyPr>
          <a:lstStyle/>
          <a:p>
            <a:pPr marL="0" indent="0">
              <a:buNone/>
            </a:pPr>
            <a:r>
              <a:rPr lang="en-US" sz="2400"/>
              <a:t>The Informational Forum will provide attendees with an overview of the Connecticut Energy Assistance Program (CEAP), including any updates for the Program Year 2023 – 2024 and plans for Program Year 2024 - 2025. </a:t>
            </a:r>
          </a:p>
        </p:txBody>
      </p:sp>
      <p:pic>
        <p:nvPicPr>
          <p:cNvPr id="3" name="Picture 3">
            <a:extLst>
              <a:ext uri="{FF2B5EF4-FFF2-40B4-BE49-F238E27FC236}">
                <a16:creationId xmlns:a16="http://schemas.microsoft.com/office/drawing/2014/main" id="{339FB23D-95F1-FADA-2AFE-248EFBE32846}"/>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9580" r="3783"/>
          <a:stretch/>
        </p:blipFill>
        <p:spPr>
          <a:xfrm>
            <a:off x="6096000" y="3433851"/>
            <a:ext cx="3557815" cy="3079933"/>
          </a:xfrm>
          <a:prstGeom prst="rect">
            <a:avLst/>
          </a:prstGeom>
        </p:spPr>
      </p:pic>
    </p:spTree>
    <p:extLst>
      <p:ext uri="{BB962C8B-B14F-4D97-AF65-F5344CB8AC3E}">
        <p14:creationId xmlns:p14="http://schemas.microsoft.com/office/powerpoint/2010/main" val="84728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7" name="Straight Connector 76">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Isosceles Triangle 85">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 name="Title 5">
            <a:extLst>
              <a:ext uri="{FF2B5EF4-FFF2-40B4-BE49-F238E27FC236}">
                <a16:creationId xmlns:a16="http://schemas.microsoft.com/office/drawing/2014/main" id="{D4FF2BB0-BF66-F647-81EC-B5107E3C9612}"/>
              </a:ext>
            </a:extLst>
          </p:cNvPr>
          <p:cNvSpPr>
            <a:spLocks noGrp="1"/>
          </p:cNvSpPr>
          <p:nvPr>
            <p:ph type="title"/>
          </p:nvPr>
        </p:nvSpPr>
        <p:spPr>
          <a:xfrm>
            <a:off x="676746" y="609600"/>
            <a:ext cx="3729076" cy="1320800"/>
          </a:xfrm>
        </p:spPr>
        <p:txBody>
          <a:bodyPr vert="horz" lIns="91440" tIns="45720" rIns="91440" bIns="45720" rtlCol="0" anchor="ctr">
            <a:normAutofit/>
          </a:bodyPr>
          <a:lstStyle/>
          <a:p>
            <a:r>
              <a:rPr lang="en-US" sz="3600"/>
              <a:t>Forum Topics</a:t>
            </a:r>
          </a:p>
        </p:txBody>
      </p:sp>
      <p:sp>
        <p:nvSpPr>
          <p:cNvPr id="8" name="Text Placeholder 7">
            <a:extLst>
              <a:ext uri="{FF2B5EF4-FFF2-40B4-BE49-F238E27FC236}">
                <a16:creationId xmlns:a16="http://schemas.microsoft.com/office/drawing/2014/main" id="{FE4DC530-488D-964A-BE0D-240A28126B5C}"/>
              </a:ext>
            </a:extLst>
          </p:cNvPr>
          <p:cNvSpPr>
            <a:spLocks noGrp="1"/>
          </p:cNvSpPr>
          <p:nvPr>
            <p:ph type="body" sz="half" idx="2"/>
          </p:nvPr>
        </p:nvSpPr>
        <p:spPr>
          <a:xfrm>
            <a:off x="685167" y="2160589"/>
            <a:ext cx="4425406" cy="2439300"/>
          </a:xfrm>
        </p:spPr>
        <p:txBody>
          <a:bodyPr vert="horz" lIns="91440" tIns="45720" rIns="91440" bIns="45720" rtlCol="0">
            <a:normAutofit/>
          </a:bodyPr>
          <a:lstStyle/>
          <a:p>
            <a:pPr>
              <a:spcAft>
                <a:spcPts val="300"/>
              </a:spcAft>
              <a:buFont typeface="Wingdings 3" charset="2"/>
              <a:buChar char=""/>
            </a:pPr>
            <a:r>
              <a:rPr lang="en-US" sz="1800" b="1"/>
              <a:t>10:00 AM - 10:05 AM Welcome</a:t>
            </a:r>
            <a:endParaRPr lang="en-US"/>
          </a:p>
          <a:p>
            <a:pPr>
              <a:spcAft>
                <a:spcPts val="300"/>
              </a:spcAft>
              <a:buFont typeface="Wingdings 3" charset="2"/>
              <a:buChar char=""/>
            </a:pPr>
            <a:r>
              <a:rPr lang="en-US" sz="1800" b="1"/>
              <a:t>10:05 AM – 10:15 AM – Energy Assistance Vendor Payment Standards </a:t>
            </a:r>
          </a:p>
          <a:p>
            <a:pPr>
              <a:spcAft>
                <a:spcPts val="300"/>
              </a:spcAft>
              <a:buFont typeface="Wingdings 3" charset="2"/>
              <a:buChar char=""/>
            </a:pPr>
            <a:r>
              <a:rPr lang="en-US" sz="1800" b="1"/>
              <a:t>10:20 AM – 10:50 AM Presentation</a:t>
            </a:r>
          </a:p>
          <a:p>
            <a:pPr>
              <a:spcAft>
                <a:spcPts val="300"/>
              </a:spcAft>
              <a:buFont typeface="Wingdings 3" charset="2"/>
              <a:buChar char=""/>
            </a:pPr>
            <a:r>
              <a:rPr lang="en-US" sz="1800" b="1"/>
              <a:t>10:50 AM – 11:00 AM Q &amp; A</a:t>
            </a:r>
          </a:p>
          <a:p>
            <a:pPr>
              <a:buFont typeface="Wingdings 3" charset="2"/>
              <a:buChar char=""/>
            </a:pPr>
            <a:endParaRPr lang="en-US"/>
          </a:p>
          <a:p>
            <a:pPr>
              <a:buFont typeface="Wingdings 3" charset="2"/>
              <a:buChar char=""/>
            </a:pPr>
            <a:endParaRPr lang="en-US"/>
          </a:p>
        </p:txBody>
      </p:sp>
      <p:pic>
        <p:nvPicPr>
          <p:cNvPr id="2" name="Picture 2" descr="Free illustration: Presentation, Eboard, Woman - Free Image on Pixabay ...">
            <a:extLst>
              <a:ext uri="{FF2B5EF4-FFF2-40B4-BE49-F238E27FC236}">
                <a16:creationId xmlns:a16="http://schemas.microsoft.com/office/drawing/2014/main" id="{EAA2E207-335A-F731-B45E-219765A46EE4}"/>
              </a:ext>
            </a:extLst>
          </p:cNvPr>
          <p:cNvPicPr>
            <a:picLocks noChangeAspect="1"/>
          </p:cNvPicPr>
          <p:nvPr/>
        </p:nvPicPr>
        <p:blipFill rotWithShape="1">
          <a:blip r:embed="rId3"/>
          <a:srcRect l="1166" r="3" b="3"/>
          <a:stretch/>
        </p:blipFill>
        <p:spPr>
          <a:xfrm>
            <a:off x="5286639" y="1471794"/>
            <a:ext cx="4602747" cy="3294862"/>
          </a:xfrm>
          <a:prstGeom prst="rect">
            <a:avLst/>
          </a:prstGeom>
        </p:spPr>
      </p:pic>
    </p:spTree>
    <p:extLst>
      <p:ext uri="{BB962C8B-B14F-4D97-AF65-F5344CB8AC3E}">
        <p14:creationId xmlns:p14="http://schemas.microsoft.com/office/powerpoint/2010/main" val="3181629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7" name="Straight Connector 46">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9"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Isosceles Triangle 50">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Isosceles Triangle 54">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Isosceles Triangle 55">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 name="Title 5">
            <a:extLst>
              <a:ext uri="{FF2B5EF4-FFF2-40B4-BE49-F238E27FC236}">
                <a16:creationId xmlns:a16="http://schemas.microsoft.com/office/drawing/2014/main" id="{D4FF2BB0-BF66-F647-81EC-B5107E3C9612}"/>
              </a:ext>
            </a:extLst>
          </p:cNvPr>
          <p:cNvSpPr>
            <a:spLocks noGrp="1"/>
          </p:cNvSpPr>
          <p:nvPr>
            <p:ph type="title"/>
          </p:nvPr>
        </p:nvSpPr>
        <p:spPr>
          <a:xfrm>
            <a:off x="677334" y="609600"/>
            <a:ext cx="8195624" cy="445996"/>
          </a:xfrm>
        </p:spPr>
        <p:txBody>
          <a:bodyPr vert="horz" lIns="91440" tIns="45720" rIns="91440" bIns="45720" rtlCol="0" anchor="t">
            <a:normAutofit/>
          </a:bodyPr>
          <a:lstStyle/>
          <a:p>
            <a:r>
              <a:rPr lang="en-US" sz="1800"/>
              <a:t>ENERGY ASSISTANCE VENDOR PAYMENT STANDARDS</a:t>
            </a:r>
          </a:p>
        </p:txBody>
      </p:sp>
      <p:sp>
        <p:nvSpPr>
          <p:cNvPr id="13" name="TextBox 12">
            <a:extLst>
              <a:ext uri="{FF2B5EF4-FFF2-40B4-BE49-F238E27FC236}">
                <a16:creationId xmlns:a16="http://schemas.microsoft.com/office/drawing/2014/main" id="{56BFAE3E-6930-F49C-DC72-619B3A9AC623}"/>
              </a:ext>
            </a:extLst>
          </p:cNvPr>
          <p:cNvSpPr txBox="1"/>
          <p:nvPr/>
        </p:nvSpPr>
        <p:spPr>
          <a:xfrm>
            <a:off x="1096377" y="1488557"/>
            <a:ext cx="8081925" cy="4093428"/>
          </a:xfrm>
          <a:prstGeom prst="rect">
            <a:avLst/>
          </a:prstGeom>
          <a:noFill/>
        </p:spPr>
        <p:txBody>
          <a:bodyPr wrap="square" rtlCol="0">
            <a:spAutoFit/>
          </a:bodyPr>
          <a:lstStyle/>
          <a:p>
            <a:r>
              <a:rPr lang="en-US" sz="2000" b="1">
                <a:latin typeface="Calibri" panose="020F0502020204030204" pitchFamily="34" charset="0"/>
              </a:rPr>
              <a:t>Statutory Provision</a:t>
            </a:r>
          </a:p>
          <a:p>
            <a:endParaRPr lang="en-US" sz="2000" b="1">
              <a:latin typeface="Calibri" panose="020F0502020204030204" pitchFamily="34" charset="0"/>
            </a:endParaRPr>
          </a:p>
          <a:p>
            <a:pPr marL="342900" indent="-342900" algn="just" rtl="0" eaLnBrk="1" fontAlgn="base" latinLnBrk="0" hangingPunct="1">
              <a:spcBef>
                <a:spcPts val="0"/>
              </a:spcBef>
              <a:spcAft>
                <a:spcPts val="600"/>
              </a:spcAft>
              <a:buFont typeface="Wingdings" panose="05000000000000000000" pitchFamily="2" charset="2"/>
              <a:buChar char="Ø"/>
            </a:pPr>
            <a:r>
              <a:rPr lang="en-US" sz="2000" b="0" i="0" u="none" strike="noStrike" kern="1200">
                <a:solidFill>
                  <a:srgbClr val="000000"/>
                </a:solidFill>
                <a:effectLst/>
                <a:latin typeface="Calibri" panose="020F0502020204030204" pitchFamily="34" charset="0"/>
              </a:rPr>
              <a:t>Setting county and regional pricing standards for deliverable fuel </a:t>
            </a:r>
            <a:endParaRPr lang="en-US" sz="2000" b="0" i="0" u="none" strike="noStrike">
              <a:effectLst/>
              <a:latin typeface="Calibri" panose="020F0502020204030204" pitchFamily="34" charset="0"/>
            </a:endParaRPr>
          </a:p>
          <a:p>
            <a:pPr marL="342900" indent="-342900" algn="just" rtl="0" eaLnBrk="1" fontAlgn="base" latinLnBrk="0" hangingPunct="1">
              <a:spcBef>
                <a:spcPts val="0"/>
              </a:spcBef>
              <a:spcAft>
                <a:spcPts val="600"/>
              </a:spcAft>
              <a:buFont typeface="Wingdings" panose="05000000000000000000" pitchFamily="2" charset="2"/>
              <a:buChar char="Ø"/>
            </a:pPr>
            <a:r>
              <a:rPr lang="en-US" sz="2000" b="0" i="0" u="none" strike="noStrike" kern="1200">
                <a:solidFill>
                  <a:srgbClr val="000000"/>
                </a:solidFill>
                <a:effectLst/>
                <a:latin typeface="Calibri" panose="020F0502020204030204" pitchFamily="34" charset="0"/>
              </a:rPr>
              <a:t>Reimbursing fuel providers based on the price of the fuel on the delivery date </a:t>
            </a:r>
            <a:endParaRPr lang="en-US" sz="2000" b="0" i="0" u="none" strike="noStrike">
              <a:effectLst/>
              <a:latin typeface="Calibri" panose="020F0502020204030204" pitchFamily="34" charset="0"/>
            </a:endParaRPr>
          </a:p>
          <a:p>
            <a:pPr marL="342900" indent="-342900" algn="just" rtl="0" eaLnBrk="1" fontAlgn="base" latinLnBrk="0" hangingPunct="1">
              <a:spcBef>
                <a:spcPts val="0"/>
              </a:spcBef>
              <a:spcAft>
                <a:spcPts val="600"/>
              </a:spcAft>
              <a:buFont typeface="Wingdings" panose="05000000000000000000" pitchFamily="2" charset="2"/>
              <a:buChar char="Ø"/>
            </a:pPr>
            <a:r>
              <a:rPr lang="en-US" sz="2000" b="0" i="0" u="none" strike="noStrike" kern="1200">
                <a:solidFill>
                  <a:srgbClr val="000000"/>
                </a:solidFill>
                <a:effectLst/>
                <a:latin typeface="Calibri" panose="020F0502020204030204" pitchFamily="34" charset="0"/>
              </a:rPr>
              <a:t>Allowing a vendor to electronically submit an authorized fuel slip or invoice for payment  </a:t>
            </a:r>
            <a:endParaRPr lang="en-US" sz="2000" b="0" i="0" u="none" strike="noStrike">
              <a:effectLst/>
              <a:latin typeface="Calibri" panose="020F0502020204030204" pitchFamily="34" charset="0"/>
            </a:endParaRPr>
          </a:p>
          <a:p>
            <a:pPr marL="342900" indent="-342900" algn="just" rtl="0" eaLnBrk="1" fontAlgn="base" latinLnBrk="0" hangingPunct="1">
              <a:spcBef>
                <a:spcPts val="0"/>
              </a:spcBef>
              <a:spcAft>
                <a:spcPts val="600"/>
              </a:spcAft>
              <a:buFont typeface="Wingdings" panose="05000000000000000000" pitchFamily="2" charset="2"/>
              <a:buChar char="Ø"/>
            </a:pPr>
            <a:r>
              <a:rPr lang="en-US" sz="2000" b="0" i="0" u="none" strike="noStrike" kern="1200">
                <a:solidFill>
                  <a:srgbClr val="000000"/>
                </a:solidFill>
                <a:effectLst/>
                <a:latin typeface="Calibri" panose="020F0502020204030204" pitchFamily="34" charset="0"/>
              </a:rPr>
              <a:t>Require each Community </a:t>
            </a:r>
            <a:r>
              <a:rPr lang="en-US" sz="2000">
                <a:solidFill>
                  <a:srgbClr val="000000"/>
                </a:solidFill>
                <a:latin typeface="Calibri" panose="020F0502020204030204" pitchFamily="34" charset="0"/>
              </a:rPr>
              <a:t>A</a:t>
            </a:r>
            <a:r>
              <a:rPr lang="en-US" sz="2000" b="0" i="0" u="none" strike="noStrike" kern="1200">
                <a:solidFill>
                  <a:srgbClr val="000000"/>
                </a:solidFill>
                <a:effectLst/>
                <a:latin typeface="Calibri" panose="020F0502020204030204" pitchFamily="34" charset="0"/>
              </a:rPr>
              <a:t>ction Agency (CAA) administering a fuel assistance program to make payment to a fuel vendor not later than 10 business days after receiving an authorized fuel slip or invoice for payment from the vendor</a:t>
            </a:r>
            <a:endParaRPr lang="en-US" sz="2000" b="0" i="0" u="none" strike="noStrike">
              <a:effectLst/>
              <a:latin typeface="Calibri" panose="020F0502020204030204" pitchFamily="34" charset="0"/>
            </a:endParaRPr>
          </a:p>
          <a:p>
            <a:pPr marL="342900" indent="-342900" algn="just" rtl="0" eaLnBrk="1" fontAlgn="base" latinLnBrk="0" hangingPunct="1">
              <a:spcBef>
                <a:spcPts val="0"/>
              </a:spcBef>
              <a:spcAft>
                <a:spcPts val="600"/>
              </a:spcAft>
              <a:buFont typeface="Wingdings" panose="05000000000000000000" pitchFamily="2" charset="2"/>
              <a:buChar char="Ø"/>
            </a:pPr>
            <a:r>
              <a:rPr lang="en-US" sz="2000" b="0" i="0" u="none" strike="noStrike" kern="1200">
                <a:solidFill>
                  <a:srgbClr val="000000"/>
                </a:solidFill>
                <a:effectLst/>
                <a:latin typeface="Calibri" panose="020F0502020204030204" pitchFamily="34" charset="0"/>
              </a:rPr>
              <a:t>Electronic Payment Option </a:t>
            </a:r>
            <a:endParaRPr lang="en-US" sz="2000" b="0" i="0" u="none" strike="noStrike">
              <a:effectLst/>
              <a:latin typeface="Calibri" panose="020F0502020204030204" pitchFamily="34" charset="0"/>
            </a:endParaRPr>
          </a:p>
        </p:txBody>
      </p:sp>
    </p:spTree>
    <p:extLst>
      <p:ext uri="{BB962C8B-B14F-4D97-AF65-F5344CB8AC3E}">
        <p14:creationId xmlns:p14="http://schemas.microsoft.com/office/powerpoint/2010/main" val="2317527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7" name="Straight Connector 26">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38" name="Rectangle 37">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A6D590E-DBE4-7342-8E54-249FE74DBFFC}"/>
              </a:ext>
            </a:extLst>
          </p:cNvPr>
          <p:cNvSpPr>
            <a:spLocks noGrp="1"/>
          </p:cNvSpPr>
          <p:nvPr>
            <p:ph type="title" orient="vert" idx="4294967295"/>
          </p:nvPr>
        </p:nvSpPr>
        <p:spPr>
          <a:xfrm>
            <a:off x="1358820" y="422694"/>
            <a:ext cx="10197494" cy="1099457"/>
          </a:xfrm>
        </p:spPr>
        <p:txBody>
          <a:bodyPr vert="horz" lIns="91440" tIns="45720" rIns="91440" bIns="45720" rtlCol="0" anchor="t">
            <a:normAutofit/>
          </a:bodyPr>
          <a:lstStyle/>
          <a:p>
            <a:pPr>
              <a:lnSpc>
                <a:spcPct val="90000"/>
              </a:lnSpc>
            </a:pPr>
            <a:r>
              <a:rPr lang="en-US"/>
              <a:t>Complete CEAP Supplier/Vendor Conditions of Participation</a:t>
            </a:r>
          </a:p>
        </p:txBody>
      </p:sp>
      <p:sp>
        <p:nvSpPr>
          <p:cNvPr id="40" name="Isosceles Triangle 39">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41">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1" name="Diagram 20">
            <a:extLst>
              <a:ext uri="{FF2B5EF4-FFF2-40B4-BE49-F238E27FC236}">
                <a16:creationId xmlns:a16="http://schemas.microsoft.com/office/drawing/2014/main" id="{69729ACC-CCA9-7740-A175-2E0E6872D0F6}"/>
              </a:ext>
            </a:extLst>
          </p:cNvPr>
          <p:cNvGraphicFramePr/>
          <p:nvPr>
            <p:extLst>
              <p:ext uri="{D42A27DB-BD31-4B8C-83A1-F6EECF244321}">
                <p14:modId xmlns:p14="http://schemas.microsoft.com/office/powerpoint/2010/main" val="2559075223"/>
              </p:ext>
            </p:extLst>
          </p:nvPr>
        </p:nvGraphicFramePr>
        <p:xfrm>
          <a:off x="1286933" y="1718505"/>
          <a:ext cx="9618133" cy="4611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1419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C8AF48-C1FE-8B4B-A9CE-8F35F619102F}"/>
              </a:ext>
            </a:extLst>
          </p:cNvPr>
          <p:cNvSpPr>
            <a:spLocks noGrp="1"/>
          </p:cNvSpPr>
          <p:nvPr>
            <p:ph type="title" idx="4294967295"/>
          </p:nvPr>
        </p:nvSpPr>
        <p:spPr>
          <a:xfrm>
            <a:off x="851671" y="279580"/>
            <a:ext cx="8009252" cy="1081088"/>
          </a:xfrm>
        </p:spPr>
        <p:txBody>
          <a:bodyPr>
            <a:normAutofit/>
          </a:bodyPr>
          <a:lstStyle/>
          <a:p>
            <a:r>
              <a:rPr lang="en-US"/>
              <a:t>Fuel Authorization &amp; Fuel Deliveries</a:t>
            </a:r>
          </a:p>
        </p:txBody>
      </p:sp>
      <p:sp>
        <p:nvSpPr>
          <p:cNvPr id="8" name="Text Placeholder 7">
            <a:extLst>
              <a:ext uri="{FF2B5EF4-FFF2-40B4-BE49-F238E27FC236}">
                <a16:creationId xmlns:a16="http://schemas.microsoft.com/office/drawing/2014/main" id="{475DD1B9-F036-054D-AA04-68583997E509}"/>
              </a:ext>
            </a:extLst>
          </p:cNvPr>
          <p:cNvSpPr>
            <a:spLocks noGrp="1"/>
          </p:cNvSpPr>
          <p:nvPr>
            <p:ph type="body" sz="half" idx="4294967295"/>
          </p:nvPr>
        </p:nvSpPr>
        <p:spPr>
          <a:xfrm>
            <a:off x="850388" y="1409662"/>
            <a:ext cx="8897880" cy="4964198"/>
          </a:xfrm>
        </p:spPr>
        <p:txBody>
          <a:bodyPr vert="horz" lIns="91440" tIns="45720" rIns="91440" bIns="45720" rtlCol="0" anchor="t">
            <a:normAutofit/>
          </a:bodyPr>
          <a:lstStyle/>
          <a:p>
            <a:pPr marL="0" indent="0">
              <a:buNone/>
            </a:pPr>
            <a:r>
              <a:rPr lang="en-US" sz="2400" b="1" u="sng" dirty="0"/>
              <a:t> Fuel authorization:</a:t>
            </a:r>
          </a:p>
          <a:p>
            <a:pPr marL="285750" indent="-285750">
              <a:buFont typeface="Wingdings" charset="2"/>
              <a:buChar char="Ø"/>
            </a:pPr>
            <a:r>
              <a:rPr lang="en-US" sz="1800" dirty="0"/>
              <a:t>Process remains the same as last year. Vendors will deliver up to the identified amount provided by the </a:t>
            </a:r>
            <a:r>
              <a:rPr lang="en-US" dirty="0"/>
              <a:t>CAA. </a:t>
            </a:r>
            <a:endParaRPr lang="en-US" sz="1800" dirty="0"/>
          </a:p>
          <a:p>
            <a:pPr marL="285750" indent="-285750">
              <a:buFont typeface="Wingdings" charset="2"/>
              <a:buChar char="Ø"/>
            </a:pPr>
            <a:r>
              <a:rPr lang="en-US" sz="1800" dirty="0"/>
              <a:t>Vendors will receive authorizations from the</a:t>
            </a:r>
            <a:r>
              <a:rPr lang="en-US" dirty="0"/>
              <a:t> CAA</a:t>
            </a:r>
            <a:r>
              <a:rPr lang="en-US" sz="1800" dirty="0"/>
              <a:t> for “Basic” and “Crisis Assistance” benefits prior to </a:t>
            </a:r>
            <a:r>
              <a:rPr lang="en-US" dirty="0"/>
              <a:t>each </a:t>
            </a:r>
            <a:r>
              <a:rPr lang="en-US" sz="1800" dirty="0"/>
              <a:t>delivery.</a:t>
            </a:r>
            <a:r>
              <a:rPr lang="en-US" dirty="0"/>
              <a:t> </a:t>
            </a:r>
          </a:p>
          <a:p>
            <a:pPr marL="0" indent="0">
              <a:buNone/>
            </a:pPr>
            <a:r>
              <a:rPr lang="en-US" sz="2400" b="1" u="sng" dirty="0"/>
              <a:t>Fuel Deliveries</a:t>
            </a:r>
          </a:p>
          <a:p>
            <a:pPr marL="283464" indent="-283464">
              <a:buFont typeface="Wingdings" charset="2"/>
              <a:buChar char="Ø"/>
            </a:pPr>
            <a:r>
              <a:rPr lang="en-US" dirty="0"/>
              <a:t>The posted prices reflect the amount that will be paid for deliveries of heating   oil made on the date of delivery. </a:t>
            </a:r>
          </a:p>
          <a:p>
            <a:pPr marL="283464" indent="-283464">
              <a:buFont typeface="Wingdings,Sans-Serif" charset="2"/>
              <a:buChar char="Ø"/>
            </a:pPr>
            <a:r>
              <a:rPr lang="en-US" dirty="0">
                <a:ea typeface="+mn-lt"/>
                <a:cs typeface="+mn-lt"/>
              </a:rPr>
              <a:t>Deliveries made under the Fixed Margin Pricing Program will be paid based on the average daily Oil Price Information Service (OPIS) Gross Ultra Low Sulfur Red Dye Distillate price. </a:t>
            </a:r>
          </a:p>
          <a:p>
            <a:pPr marL="283464" indent="-283464">
              <a:buFont typeface="Wingdings,Sans-Serif" charset="2"/>
              <a:buChar char="Ø"/>
            </a:pPr>
            <a:r>
              <a:rPr lang="en-US" dirty="0">
                <a:ea typeface="+mn-lt"/>
                <a:cs typeface="+mn-lt"/>
              </a:rPr>
              <a:t>Vendors can obtain these prices by checking the Additional Program Information section of our website at </a:t>
            </a:r>
            <a:r>
              <a:rPr lang="en-US" dirty="0">
                <a:ea typeface="+mn-lt"/>
                <a:cs typeface="+mn-lt"/>
                <a:hlinkClick r:id="rId3"/>
              </a:rPr>
              <a:t>www.ct.gov/staywarm</a:t>
            </a:r>
            <a:r>
              <a:rPr lang="en-US" dirty="0">
                <a:ea typeface="+mn-lt"/>
                <a:cs typeface="+mn-lt"/>
              </a:rPr>
              <a:t> after 3:00 p.m. each day.</a:t>
            </a:r>
          </a:p>
          <a:p>
            <a:pPr marL="285750" indent="-285750">
              <a:buFont typeface="Wingdings" charset="2"/>
              <a:buChar char="Ø"/>
            </a:pPr>
            <a:endParaRPr lang="en-US" dirty="0"/>
          </a:p>
        </p:txBody>
      </p:sp>
      <p:sp>
        <p:nvSpPr>
          <p:cNvPr id="16" name="Text Placeholder 7">
            <a:extLst>
              <a:ext uri="{FF2B5EF4-FFF2-40B4-BE49-F238E27FC236}">
                <a16:creationId xmlns:a16="http://schemas.microsoft.com/office/drawing/2014/main" id="{175D670A-1784-5F4C-8072-1307070A9D8F}"/>
              </a:ext>
            </a:extLst>
          </p:cNvPr>
          <p:cNvSpPr txBox="1">
            <a:spLocks/>
          </p:cNvSpPr>
          <p:nvPr/>
        </p:nvSpPr>
        <p:spPr>
          <a:xfrm>
            <a:off x="7244479" y="4430435"/>
            <a:ext cx="3049702" cy="1505751"/>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endParaRPr lang="en-US" sz="1800"/>
          </a:p>
        </p:txBody>
      </p:sp>
    </p:spTree>
    <p:extLst>
      <p:ext uri="{BB962C8B-B14F-4D97-AF65-F5344CB8AC3E}">
        <p14:creationId xmlns:p14="http://schemas.microsoft.com/office/powerpoint/2010/main" val="934741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D8694-D772-F74E-9852-0B90BBE6F3C5}"/>
              </a:ext>
            </a:extLst>
          </p:cNvPr>
          <p:cNvSpPr>
            <a:spLocks noGrp="1"/>
          </p:cNvSpPr>
          <p:nvPr>
            <p:ph type="title"/>
          </p:nvPr>
        </p:nvSpPr>
        <p:spPr>
          <a:xfrm>
            <a:off x="677334" y="609600"/>
            <a:ext cx="8596668" cy="1320800"/>
          </a:xfrm>
        </p:spPr>
        <p:txBody>
          <a:bodyPr anchor="t">
            <a:normAutofit/>
          </a:bodyPr>
          <a:lstStyle/>
          <a:p>
            <a:r>
              <a:rPr lang="en-US"/>
              <a:t>CEAP Benefits Utilization</a:t>
            </a:r>
          </a:p>
        </p:txBody>
      </p:sp>
      <p:sp>
        <p:nvSpPr>
          <p:cNvPr id="10" name="Content Placeholder 9">
            <a:extLst>
              <a:ext uri="{FF2B5EF4-FFF2-40B4-BE49-F238E27FC236}">
                <a16:creationId xmlns:a16="http://schemas.microsoft.com/office/drawing/2014/main" id="{73BA808D-9106-0F45-AF1E-03C15C3F9871}"/>
              </a:ext>
            </a:extLst>
          </p:cNvPr>
          <p:cNvSpPr>
            <a:spLocks noGrp="1"/>
          </p:cNvSpPr>
          <p:nvPr>
            <p:ph idx="1"/>
          </p:nvPr>
        </p:nvSpPr>
        <p:spPr>
          <a:xfrm>
            <a:off x="4051787" y="1116419"/>
            <a:ext cx="5207839" cy="4765719"/>
          </a:xfrm>
        </p:spPr>
        <p:txBody>
          <a:bodyPr vert="horz" lIns="91440" tIns="45720" rIns="91440" bIns="45720" rtlCol="0" anchor="t">
            <a:normAutofit/>
          </a:bodyPr>
          <a:lstStyle/>
          <a:p>
            <a:endParaRPr lang="en-US"/>
          </a:p>
          <a:p>
            <a:r>
              <a:rPr lang="en-US"/>
              <a:t>Eligible energy assistance clients may use a portion of their benefits to pay for a restart of their deliverable fuel heating system. </a:t>
            </a:r>
          </a:p>
          <a:p>
            <a:r>
              <a:rPr lang="en-US"/>
              <a:t>A restart payment will be made provided that sufficient funds remain in the eligible household’s benefits. </a:t>
            </a:r>
          </a:p>
          <a:p>
            <a:r>
              <a:rPr lang="en-US"/>
              <a:t>Only one restart payment will be paid per household per program year. </a:t>
            </a:r>
          </a:p>
          <a:p>
            <a:pPr lvl="1">
              <a:buFont typeface="Wingdings" panose="05000000000000000000" pitchFamily="2" charset="2"/>
              <a:buChar char="Ø"/>
            </a:pPr>
            <a:r>
              <a:rPr lang="en-US" u="sng"/>
              <a:t>Payment for additional restarts will be the responsibility of the participating household</a:t>
            </a:r>
            <a:r>
              <a:rPr lang="en-US"/>
              <a:t>.</a:t>
            </a:r>
            <a:endParaRPr lang="en-US">
              <a:ea typeface="+mn-lt"/>
              <a:cs typeface="+mn-lt"/>
            </a:endParaRPr>
          </a:p>
        </p:txBody>
      </p:sp>
      <p:pic>
        <p:nvPicPr>
          <p:cNvPr id="3" name="Picture 3">
            <a:extLst>
              <a:ext uri="{FF2B5EF4-FFF2-40B4-BE49-F238E27FC236}">
                <a16:creationId xmlns:a16="http://schemas.microsoft.com/office/drawing/2014/main" id="{B0288E9A-C115-A693-A3FF-0FDA776898F5}"/>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6961" r="8966"/>
          <a:stretch/>
        </p:blipFill>
        <p:spPr>
          <a:xfrm>
            <a:off x="677334" y="2159331"/>
            <a:ext cx="3144597" cy="3882362"/>
          </a:xfrm>
          <a:prstGeom prst="rect">
            <a:avLst/>
          </a:prstGeom>
        </p:spPr>
      </p:pic>
    </p:spTree>
    <p:extLst>
      <p:ext uri="{BB962C8B-B14F-4D97-AF65-F5344CB8AC3E}">
        <p14:creationId xmlns:p14="http://schemas.microsoft.com/office/powerpoint/2010/main" val="1459221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3">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5D8694-D772-F74E-9852-0B90BBE6F3C5}"/>
              </a:ext>
            </a:extLst>
          </p:cNvPr>
          <p:cNvSpPr>
            <a:spLocks noGrp="1"/>
          </p:cNvSpPr>
          <p:nvPr>
            <p:ph type="title"/>
          </p:nvPr>
        </p:nvSpPr>
        <p:spPr>
          <a:xfrm>
            <a:off x="1043950" y="1179151"/>
            <a:ext cx="3300646" cy="4463889"/>
          </a:xfrm>
        </p:spPr>
        <p:txBody>
          <a:bodyPr anchor="ctr">
            <a:normAutofit/>
          </a:bodyPr>
          <a:lstStyle/>
          <a:p>
            <a:r>
              <a:rPr lang="en-US"/>
              <a:t>CEAP Services: CTT &amp; HSRR</a:t>
            </a:r>
          </a:p>
        </p:txBody>
      </p:sp>
      <p:sp>
        <p:nvSpPr>
          <p:cNvPr id="16" name="Isosceles Triangle 15">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8" name="Straight Connector 17">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89E0DE26-5622-AC44-9B9E-F0C5845E718F}"/>
              </a:ext>
            </a:extLst>
          </p:cNvPr>
          <p:cNvSpPr>
            <a:spLocks noGrp="1"/>
          </p:cNvSpPr>
          <p:nvPr>
            <p:ph idx="1"/>
          </p:nvPr>
        </p:nvSpPr>
        <p:spPr>
          <a:xfrm>
            <a:off x="4935786" y="447788"/>
            <a:ext cx="6599807" cy="5710955"/>
          </a:xfrm>
        </p:spPr>
        <p:txBody>
          <a:bodyPr vert="horz" lIns="91440" tIns="45720" rIns="91440" bIns="45720" rtlCol="0" anchor="ctr">
            <a:normAutofit lnSpcReduction="10000"/>
          </a:bodyPr>
          <a:lstStyle/>
          <a:p>
            <a:pPr marL="0" indent="0">
              <a:buNone/>
            </a:pPr>
            <a:r>
              <a:rPr lang="en-US" sz="2400" b="1" u="sng"/>
              <a:t>Clean, Tune, and Testing (CTT) Service</a:t>
            </a:r>
          </a:p>
          <a:p>
            <a:pPr marL="285750" indent="-285750">
              <a:buFont typeface="Wingdings" charset="2"/>
              <a:buChar char="Ø"/>
            </a:pPr>
            <a:r>
              <a:rPr lang="en-US"/>
              <a:t>Upon request, and if funds are available, CEAP will cover the cost for a clean, tune, and test of a deliverable fuel heating system for eligible deliverable fuel heated households.</a:t>
            </a:r>
          </a:p>
          <a:p>
            <a:pPr marL="285750" indent="-285750">
              <a:buFont typeface="Wingdings" charset="2"/>
              <a:buChar char="Ø"/>
            </a:pPr>
            <a:r>
              <a:rPr lang="en-US">
                <a:ea typeface="+mn-lt"/>
                <a:cs typeface="+mn-lt"/>
              </a:rPr>
              <a:t>Renters must receive written permission from their landlord.</a:t>
            </a:r>
            <a:endParaRPr lang="en-US"/>
          </a:p>
          <a:p>
            <a:pPr marL="285750" indent="-285750">
              <a:buFont typeface="Wingdings" charset="2"/>
              <a:buChar char="Ø"/>
            </a:pPr>
            <a:r>
              <a:rPr lang="en-US"/>
              <a:t>Must be authorized by the Community Action Agency.</a:t>
            </a:r>
          </a:p>
          <a:p>
            <a:pPr marL="0" indent="0">
              <a:buNone/>
            </a:pPr>
            <a:endParaRPr lang="en-US" sz="2400"/>
          </a:p>
          <a:p>
            <a:pPr marL="0" indent="0">
              <a:buNone/>
            </a:pPr>
            <a:r>
              <a:rPr lang="en-US" sz="2400" b="1" u="sng"/>
              <a:t>Heating System Repair Replacement (HSRR)</a:t>
            </a:r>
          </a:p>
          <a:p>
            <a:pPr marL="285750" indent="-285750">
              <a:buFont typeface="Wingdings" charset="2"/>
              <a:buChar char="Ø"/>
            </a:pPr>
            <a:r>
              <a:rPr lang="en-US"/>
              <a:t>Upon request, and if funds are available, CEAP will cover the costs associated with heating system repair or replacement for eligible CEAP recipients. </a:t>
            </a:r>
          </a:p>
          <a:p>
            <a:pPr marL="285750" indent="-285750">
              <a:buFont typeface="Wingdings" charset="2"/>
              <a:buChar char="Ø"/>
            </a:pPr>
            <a:r>
              <a:rPr lang="en-US"/>
              <a:t>Not available for renters.</a:t>
            </a:r>
          </a:p>
          <a:p>
            <a:pPr marL="285750" indent="-285750">
              <a:buFont typeface="Wingdings" charset="2"/>
              <a:buChar char="Ø"/>
            </a:pPr>
            <a:r>
              <a:rPr lang="en-US">
                <a:ea typeface="+mn-lt"/>
                <a:cs typeface="+mn-lt"/>
              </a:rPr>
              <a:t>Certain repairs, and all replacements, must be authorized by the Community Action Agency and approved by DSS.</a:t>
            </a:r>
            <a:endParaRPr lang="en-US"/>
          </a:p>
        </p:txBody>
      </p:sp>
      <p:sp>
        <p:nvSpPr>
          <p:cNvPr id="20" name="Isosceles Triangle 19">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08444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3730F96-29AF-CE42-8E14-01B929CDDA67}"/>
              </a:ext>
            </a:extLst>
          </p:cNvPr>
          <p:cNvSpPr>
            <a:spLocks noGrp="1"/>
          </p:cNvSpPr>
          <p:nvPr>
            <p:ph type="title"/>
          </p:nvPr>
        </p:nvSpPr>
        <p:spPr>
          <a:xfrm>
            <a:off x="1468090" y="607207"/>
            <a:ext cx="5536678" cy="688995"/>
          </a:xfrm>
        </p:spPr>
        <p:txBody>
          <a:bodyPr>
            <a:normAutofit/>
          </a:bodyPr>
          <a:lstStyle/>
          <a:p>
            <a:r>
              <a:rPr lang="en-US" sz="2800"/>
              <a:t>The DAILY FIXED MARGIN PRICE</a:t>
            </a:r>
          </a:p>
        </p:txBody>
      </p:sp>
      <p:sp>
        <p:nvSpPr>
          <p:cNvPr id="11" name="Text Placeholder 10">
            <a:extLst>
              <a:ext uri="{FF2B5EF4-FFF2-40B4-BE49-F238E27FC236}">
                <a16:creationId xmlns:a16="http://schemas.microsoft.com/office/drawing/2014/main" id="{22C150DC-AD66-854F-98ED-17ACFBAB09E6}"/>
              </a:ext>
            </a:extLst>
          </p:cNvPr>
          <p:cNvSpPr>
            <a:spLocks noGrp="1"/>
          </p:cNvSpPr>
          <p:nvPr>
            <p:ph type="body" sz="half" idx="2"/>
          </p:nvPr>
        </p:nvSpPr>
        <p:spPr>
          <a:xfrm>
            <a:off x="592274" y="1589386"/>
            <a:ext cx="3854528" cy="3003611"/>
          </a:xfrm>
        </p:spPr>
        <p:txBody>
          <a:bodyPr vert="horz" lIns="91440" tIns="45720" rIns="91440" bIns="45720" rtlCol="0" anchor="t">
            <a:normAutofit lnSpcReduction="10000"/>
          </a:bodyPr>
          <a:lstStyle/>
          <a:p>
            <a:r>
              <a:rPr lang="en-US" sz="1800"/>
              <a:t>DSS will use information from OPIS to determine the average daily Fixed Margin Price, which will be used to pay oil vendors making deliveries to CEAP households. </a:t>
            </a:r>
          </a:p>
          <a:p>
            <a:r>
              <a:rPr lang="en-US" sz="1800"/>
              <a:t>The Fixed Margin Price will be based on the daily OPIS Gross Ultra Low Sulfur Red Dye Distillate price, plus a fixed margin of 50 cents per gallon, plus the county differential. </a:t>
            </a:r>
          </a:p>
          <a:p>
            <a:endParaRPr lang="en-US"/>
          </a:p>
        </p:txBody>
      </p:sp>
      <p:pic>
        <p:nvPicPr>
          <p:cNvPr id="4" name="Graphic 3" descr="Fuel">
            <a:extLst>
              <a:ext uri="{FF2B5EF4-FFF2-40B4-BE49-F238E27FC236}">
                <a16:creationId xmlns:a16="http://schemas.microsoft.com/office/drawing/2014/main" id="{A25A76EA-D3C7-3523-A5CD-9F3C39CE54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79078" y="4056360"/>
            <a:ext cx="2567724" cy="2567724"/>
          </a:xfrm>
          <a:prstGeom prst="rect">
            <a:avLst/>
          </a:prstGeom>
          <a:ln>
            <a:noFill/>
          </a:ln>
          <a:effectLst>
            <a:outerShdw blurRad="76200" dist="63500" dir="5040000" algn="tl" rotWithShape="0">
              <a:srgbClr val="000000">
                <a:alpha val="41000"/>
              </a:srgbClr>
            </a:outerShdw>
          </a:effectLst>
        </p:spPr>
      </p:pic>
      <p:graphicFrame>
        <p:nvGraphicFramePr>
          <p:cNvPr id="10" name="Table 9">
            <a:extLst>
              <a:ext uri="{FF2B5EF4-FFF2-40B4-BE49-F238E27FC236}">
                <a16:creationId xmlns:a16="http://schemas.microsoft.com/office/drawing/2014/main" id="{3405F967-CDC1-026E-9545-FF9208741AF3}"/>
              </a:ext>
            </a:extLst>
          </p:cNvPr>
          <p:cNvGraphicFramePr>
            <a:graphicFrameLocks noGrp="1"/>
          </p:cNvGraphicFramePr>
          <p:nvPr>
            <p:extLst>
              <p:ext uri="{D42A27DB-BD31-4B8C-83A1-F6EECF244321}">
                <p14:modId xmlns:p14="http://schemas.microsoft.com/office/powerpoint/2010/main" val="3472486400"/>
              </p:ext>
            </p:extLst>
          </p:nvPr>
        </p:nvGraphicFramePr>
        <p:xfrm>
          <a:off x="4571379" y="1589386"/>
          <a:ext cx="4925782" cy="3333488"/>
        </p:xfrm>
        <a:graphic>
          <a:graphicData uri="http://schemas.openxmlformats.org/drawingml/2006/table">
            <a:tbl>
              <a:tblPr firstRow="1" firstCol="1" bandRow="1">
                <a:tableStyleId>{5C22544A-7EE6-4342-B048-85BDC9FD1C3A}</a:tableStyleId>
              </a:tblPr>
              <a:tblGrid>
                <a:gridCol w="3286898">
                  <a:extLst>
                    <a:ext uri="{9D8B030D-6E8A-4147-A177-3AD203B41FA5}">
                      <a16:colId xmlns:a16="http://schemas.microsoft.com/office/drawing/2014/main" val="2959126076"/>
                    </a:ext>
                  </a:extLst>
                </a:gridCol>
                <a:gridCol w="1638884">
                  <a:extLst>
                    <a:ext uri="{9D8B030D-6E8A-4147-A177-3AD203B41FA5}">
                      <a16:colId xmlns:a16="http://schemas.microsoft.com/office/drawing/2014/main" val="3798388767"/>
                    </a:ext>
                  </a:extLst>
                </a:gridCol>
              </a:tblGrid>
              <a:tr h="840136">
                <a:tc>
                  <a:txBody>
                    <a:bodyPr/>
                    <a:lstStyle/>
                    <a:p>
                      <a:pPr marL="0" marR="0" algn="ctr">
                        <a:lnSpc>
                          <a:spcPct val="115000"/>
                        </a:lnSpc>
                        <a:spcBef>
                          <a:spcPts val="0"/>
                        </a:spcBef>
                        <a:spcAft>
                          <a:spcPts val="0"/>
                        </a:spcAft>
                      </a:pPr>
                      <a:r>
                        <a:rPr lang="en-US" sz="1400">
                          <a:effectLst/>
                        </a:rPr>
                        <a:t>County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Fixed Margin + County Differential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5786209"/>
                  </a:ext>
                </a:extLst>
              </a:tr>
              <a:tr h="311669">
                <a:tc>
                  <a:txBody>
                    <a:bodyPr/>
                    <a:lstStyle/>
                    <a:p>
                      <a:pPr marL="0" marR="0">
                        <a:lnSpc>
                          <a:spcPct val="115000"/>
                        </a:lnSpc>
                        <a:spcBef>
                          <a:spcPts val="0"/>
                        </a:spcBef>
                        <a:spcAft>
                          <a:spcPts val="0"/>
                        </a:spcAft>
                      </a:pPr>
                      <a:r>
                        <a:rPr lang="en-US" sz="1400">
                          <a:effectLst/>
                        </a:rPr>
                        <a:t>Fairfield County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$0.615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4461962"/>
                  </a:ext>
                </a:extLst>
              </a:tr>
              <a:tr h="311669">
                <a:tc>
                  <a:txBody>
                    <a:bodyPr/>
                    <a:lstStyle/>
                    <a:p>
                      <a:pPr marL="0" marR="0">
                        <a:lnSpc>
                          <a:spcPct val="115000"/>
                        </a:lnSpc>
                        <a:spcBef>
                          <a:spcPts val="0"/>
                        </a:spcBef>
                        <a:spcAft>
                          <a:spcPts val="0"/>
                        </a:spcAft>
                      </a:pPr>
                      <a:r>
                        <a:rPr lang="en-US" sz="1400">
                          <a:effectLst/>
                        </a:rPr>
                        <a:t>Hartford County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$0.539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0023233"/>
                  </a:ext>
                </a:extLst>
              </a:tr>
              <a:tr h="311669">
                <a:tc>
                  <a:txBody>
                    <a:bodyPr/>
                    <a:lstStyle/>
                    <a:p>
                      <a:pPr marL="0" marR="0">
                        <a:lnSpc>
                          <a:spcPct val="115000"/>
                        </a:lnSpc>
                        <a:spcBef>
                          <a:spcPts val="0"/>
                        </a:spcBef>
                        <a:spcAft>
                          <a:spcPts val="0"/>
                        </a:spcAft>
                      </a:pPr>
                      <a:r>
                        <a:rPr lang="en-US" sz="1400">
                          <a:effectLst/>
                        </a:rPr>
                        <a:t>Litchfield County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$0.567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3420417"/>
                  </a:ext>
                </a:extLst>
              </a:tr>
              <a:tr h="311669">
                <a:tc>
                  <a:txBody>
                    <a:bodyPr/>
                    <a:lstStyle/>
                    <a:p>
                      <a:pPr marL="0" marR="0">
                        <a:lnSpc>
                          <a:spcPct val="115000"/>
                        </a:lnSpc>
                        <a:spcBef>
                          <a:spcPts val="0"/>
                        </a:spcBef>
                        <a:spcAft>
                          <a:spcPts val="0"/>
                        </a:spcAft>
                      </a:pPr>
                      <a:r>
                        <a:rPr lang="en-US" sz="1400">
                          <a:effectLst/>
                        </a:rPr>
                        <a:t>Middlesex County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$0.533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6960322"/>
                  </a:ext>
                </a:extLst>
              </a:tr>
              <a:tr h="311669">
                <a:tc>
                  <a:txBody>
                    <a:bodyPr/>
                    <a:lstStyle/>
                    <a:p>
                      <a:pPr marL="0" marR="0">
                        <a:lnSpc>
                          <a:spcPct val="115000"/>
                        </a:lnSpc>
                        <a:spcBef>
                          <a:spcPts val="0"/>
                        </a:spcBef>
                        <a:spcAft>
                          <a:spcPts val="0"/>
                        </a:spcAft>
                      </a:pPr>
                      <a:r>
                        <a:rPr lang="en-US" sz="1400">
                          <a:effectLst/>
                        </a:rPr>
                        <a:t>New Haven County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$0.545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6373334"/>
                  </a:ext>
                </a:extLst>
              </a:tr>
              <a:tr h="311669">
                <a:tc>
                  <a:txBody>
                    <a:bodyPr/>
                    <a:lstStyle/>
                    <a:p>
                      <a:pPr marL="0" marR="0">
                        <a:lnSpc>
                          <a:spcPct val="115000"/>
                        </a:lnSpc>
                        <a:spcBef>
                          <a:spcPts val="0"/>
                        </a:spcBef>
                        <a:spcAft>
                          <a:spcPts val="0"/>
                        </a:spcAft>
                      </a:pPr>
                      <a:r>
                        <a:rPr lang="en-US" sz="1400">
                          <a:effectLst/>
                        </a:rPr>
                        <a:t>New London County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$0.542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9745893"/>
                  </a:ext>
                </a:extLst>
              </a:tr>
              <a:tr h="311669">
                <a:tc>
                  <a:txBody>
                    <a:bodyPr/>
                    <a:lstStyle/>
                    <a:p>
                      <a:pPr marL="0" marR="0">
                        <a:lnSpc>
                          <a:spcPct val="115000"/>
                        </a:lnSpc>
                        <a:spcBef>
                          <a:spcPts val="0"/>
                        </a:spcBef>
                        <a:spcAft>
                          <a:spcPts val="0"/>
                        </a:spcAft>
                      </a:pPr>
                      <a:r>
                        <a:rPr lang="en-US" sz="1400">
                          <a:effectLst/>
                        </a:rPr>
                        <a:t>Windham County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$0.600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5298876"/>
                  </a:ext>
                </a:extLst>
              </a:tr>
              <a:tr h="311669">
                <a:tc>
                  <a:txBody>
                    <a:bodyPr/>
                    <a:lstStyle/>
                    <a:p>
                      <a:pPr marL="0" marR="0">
                        <a:lnSpc>
                          <a:spcPct val="115000"/>
                        </a:lnSpc>
                        <a:spcBef>
                          <a:spcPts val="0"/>
                        </a:spcBef>
                        <a:spcAft>
                          <a:spcPts val="0"/>
                        </a:spcAft>
                      </a:pPr>
                      <a:r>
                        <a:rPr lang="en-US" sz="1400">
                          <a:effectLst/>
                        </a:rPr>
                        <a:t>Tolland County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$0.599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3512191"/>
                  </a:ext>
                </a:extLst>
              </a:tr>
            </a:tbl>
          </a:graphicData>
        </a:graphic>
      </p:graphicFrame>
    </p:spTree>
    <p:extLst>
      <p:ext uri="{BB962C8B-B14F-4D97-AF65-F5344CB8AC3E}">
        <p14:creationId xmlns:p14="http://schemas.microsoft.com/office/powerpoint/2010/main" val="202547052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c867d1a5-5827-4927-b797-91c0fe867b8f"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1862A7241CD5C4BB9A49AEC91EB145E" ma:contentTypeVersion="15" ma:contentTypeDescription="Create a new document." ma:contentTypeScope="" ma:versionID="3f78e1c32e265d29b858c101a27ffdf0">
  <xsd:schema xmlns:xsd="http://www.w3.org/2001/XMLSchema" xmlns:xs="http://www.w3.org/2001/XMLSchema" xmlns:p="http://schemas.microsoft.com/office/2006/metadata/properties" xmlns:ns1="http://schemas.microsoft.com/sharepoint/v3" xmlns:ns3="c867d1a5-5827-4927-b797-91c0fe867b8f" xmlns:ns4="26e7f4b6-3714-4cf5-b0ae-a47b16f23eba" targetNamespace="http://schemas.microsoft.com/office/2006/metadata/properties" ma:root="true" ma:fieldsID="9fa9d181d0ae79fe334998920a389f72" ns1:_="" ns3:_="" ns4:_="">
    <xsd:import namespace="http://schemas.microsoft.com/sharepoint/v3"/>
    <xsd:import namespace="c867d1a5-5827-4927-b797-91c0fe867b8f"/>
    <xsd:import namespace="26e7f4b6-3714-4cf5-b0ae-a47b16f23eb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67d1a5-5827-4927-b797-91c0fe867b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e7f4b6-3714-4cf5-b0ae-a47b16f23eb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2514EC-2226-428F-80F1-C83FDD6FEAD7}">
  <ds:schemaRefs>
    <ds:schemaRef ds:uri="http://schemas.microsoft.com/sharepoint/v3/contenttype/forms"/>
  </ds:schemaRefs>
</ds:datastoreItem>
</file>

<file path=customXml/itemProps2.xml><?xml version="1.0" encoding="utf-8"?>
<ds:datastoreItem xmlns:ds="http://schemas.openxmlformats.org/officeDocument/2006/customXml" ds:itemID="{A7B5276C-F845-4236-A15A-A67828E3A4EB}">
  <ds:schemaRefs>
    <ds:schemaRef ds:uri="http://schemas.microsoft.com/office/infopath/2007/PartnerControls"/>
    <ds:schemaRef ds:uri="http://purl.org/dc/terms/"/>
    <ds:schemaRef ds:uri="http://purl.org/dc/elements/1.1/"/>
    <ds:schemaRef ds:uri="http://schemas.microsoft.com/office/2006/documentManagement/types"/>
    <ds:schemaRef ds:uri="http://schemas.microsoft.com/office/2006/metadata/properties"/>
    <ds:schemaRef ds:uri="c867d1a5-5827-4927-b797-91c0fe867b8f"/>
    <ds:schemaRef ds:uri="http://www.w3.org/XML/1998/namespace"/>
    <ds:schemaRef ds:uri="http://schemas.openxmlformats.org/package/2006/metadata/core-properties"/>
    <ds:schemaRef ds:uri="26e7f4b6-3714-4cf5-b0ae-a47b16f23eba"/>
    <ds:schemaRef ds:uri="http://schemas.microsoft.com/sharepoint/v3"/>
    <ds:schemaRef ds:uri="http://purl.org/dc/dcmitype/"/>
  </ds:schemaRefs>
</ds:datastoreItem>
</file>

<file path=customXml/itemProps3.xml><?xml version="1.0" encoding="utf-8"?>
<ds:datastoreItem xmlns:ds="http://schemas.openxmlformats.org/officeDocument/2006/customXml" ds:itemID="{1CA4707E-0185-4535-84BF-5954065A7CB9}">
  <ds:schemaRefs>
    <ds:schemaRef ds:uri="26e7f4b6-3714-4cf5-b0ae-a47b16f23eba"/>
    <ds:schemaRef ds:uri="c867d1a5-5827-4927-b797-91c0fe867b8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DSS header</Template>
  <TotalTime>216</TotalTime>
  <Words>1894</Words>
  <Application>Microsoft Office PowerPoint</Application>
  <PresentationFormat>Widescreen</PresentationFormat>
  <Paragraphs>164</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Trebuchet MS</vt:lpstr>
      <vt:lpstr>Wingdings</vt:lpstr>
      <vt:lpstr>Wingdings 3</vt:lpstr>
      <vt:lpstr>Wingdings,Sans-Serif</vt:lpstr>
      <vt:lpstr>Facet</vt:lpstr>
      <vt:lpstr>Connecticut Energy Assistance Program  Deliverable Fuel Informational Forum</vt:lpstr>
      <vt:lpstr>WELCOME and FORUM OVERVIEW</vt:lpstr>
      <vt:lpstr>Forum Topics</vt:lpstr>
      <vt:lpstr>ENERGY ASSISTANCE VENDOR PAYMENT STANDARDS</vt:lpstr>
      <vt:lpstr>Complete CEAP Supplier/Vendor Conditions of Participation</vt:lpstr>
      <vt:lpstr>Fuel Authorization &amp; Fuel Deliveries</vt:lpstr>
      <vt:lpstr>CEAP Benefits Utilization</vt:lpstr>
      <vt:lpstr>CEAP Services: CTT &amp; HSRR</vt:lpstr>
      <vt:lpstr>The DAILY FIXED MARGIN PRICE</vt:lpstr>
      <vt:lpstr>IMPORTANT DATES</vt:lpstr>
      <vt:lpstr>Lessons Learned</vt:lpstr>
      <vt:lpstr>Refresher Information</vt:lpstr>
      <vt:lpstr>Additional Resources</vt:lpstr>
      <vt:lpstr>Coming Soon</vt:lpstr>
      <vt:lpstr>Questions &amp;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Connecticut Energy Assistance Program  Vendor Informational Forum</dc:title>
  <dc:creator>Linette.Pisani@ct.gov</dc:creator>
  <cp:lastModifiedBy>Norfleet-Johnson, Cassandra L.</cp:lastModifiedBy>
  <cp:revision>5</cp:revision>
  <dcterms:created xsi:type="dcterms:W3CDTF">2020-10-20T02:05:49Z</dcterms:created>
  <dcterms:modified xsi:type="dcterms:W3CDTF">2023-10-23T17:09:01Z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0x010100E1862A7241CD5C4BB9A49AEC91EB145E</vt:lpwstr>
  </property>
</Properties>
</file>