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804" r:id="rId2"/>
    <p:sldMasterId id="2147483819" r:id="rId3"/>
    <p:sldMasterId id="2147483834" r:id="rId4"/>
    <p:sldMasterId id="2147483849" r:id="rId5"/>
  </p:sldMasterIdLst>
  <p:notesMasterIdLst>
    <p:notesMasterId r:id="rId49"/>
  </p:notesMasterIdLst>
  <p:handoutMasterIdLst>
    <p:handoutMasterId r:id="rId50"/>
  </p:handoutMasterIdLst>
  <p:sldIdLst>
    <p:sldId id="256" r:id="rId6"/>
    <p:sldId id="271" r:id="rId7"/>
    <p:sldId id="955" r:id="rId8"/>
    <p:sldId id="990" r:id="rId9"/>
    <p:sldId id="991" r:id="rId10"/>
    <p:sldId id="992" r:id="rId11"/>
    <p:sldId id="996" r:id="rId12"/>
    <p:sldId id="994" r:id="rId13"/>
    <p:sldId id="995" r:id="rId14"/>
    <p:sldId id="270" r:id="rId15"/>
    <p:sldId id="272" r:id="rId16"/>
    <p:sldId id="274" r:id="rId17"/>
    <p:sldId id="305" r:id="rId18"/>
    <p:sldId id="310" r:id="rId19"/>
    <p:sldId id="309" r:id="rId20"/>
    <p:sldId id="278" r:id="rId21"/>
    <p:sldId id="308" r:id="rId22"/>
    <p:sldId id="307" r:id="rId23"/>
    <p:sldId id="301" r:id="rId24"/>
    <p:sldId id="273" r:id="rId25"/>
    <p:sldId id="997" r:id="rId26"/>
    <p:sldId id="998" r:id="rId27"/>
    <p:sldId id="999" r:id="rId28"/>
    <p:sldId id="297" r:id="rId29"/>
    <p:sldId id="312" r:id="rId30"/>
    <p:sldId id="282" r:id="rId31"/>
    <p:sldId id="283" r:id="rId32"/>
    <p:sldId id="293" r:id="rId33"/>
    <p:sldId id="285" r:id="rId34"/>
    <p:sldId id="286" r:id="rId35"/>
    <p:sldId id="287" r:id="rId36"/>
    <p:sldId id="288" r:id="rId37"/>
    <p:sldId id="289" r:id="rId38"/>
    <p:sldId id="290" r:id="rId39"/>
    <p:sldId id="291" r:id="rId40"/>
    <p:sldId id="292" r:id="rId41"/>
    <p:sldId id="311" r:id="rId42"/>
    <p:sldId id="1001" r:id="rId43"/>
    <p:sldId id="303" r:id="rId44"/>
    <p:sldId id="313" r:id="rId45"/>
    <p:sldId id="300" r:id="rId46"/>
    <p:sldId id="304" r:id="rId47"/>
    <p:sldId id="1000" r:id="rId48"/>
  </p:sldIdLst>
  <p:sldSz cx="9602788" cy="6858000"/>
  <p:notesSz cx="7010400" cy="9236075"/>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848A"/>
    <a:srgbClr val="00A8C8"/>
    <a:srgbClr val="828D30"/>
    <a:srgbClr val="008075"/>
    <a:srgbClr val="932077"/>
    <a:srgbClr val="595997"/>
    <a:srgbClr val="BA2C2B"/>
    <a:srgbClr val="F48132"/>
    <a:srgbClr val="FBA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9" autoAdjust="0"/>
    <p:restoredTop sz="94530" autoAdjust="0"/>
  </p:normalViewPr>
  <p:slideViewPr>
    <p:cSldViewPr snapToGrid="0">
      <p:cViewPr varScale="1">
        <p:scale>
          <a:sx n="74" d="100"/>
          <a:sy n="74" d="100"/>
        </p:scale>
        <p:origin x="-82" y="-144"/>
      </p:cViewPr>
      <p:guideLst>
        <p:guide orient="horz" pos="3950"/>
        <p:guide orient="horz" pos="808"/>
        <p:guide pos="290"/>
        <p:guide pos="5757"/>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lvl1pPr algn="l" defTabSz="928688">
              <a:lnSpc>
                <a:spcPct val="100000"/>
              </a:lnSpc>
              <a:defRPr sz="1200" dirty="0">
                <a:ea typeface="+mn-ea"/>
              </a:defRPr>
            </a:lvl1pPr>
          </a:lstStyle>
          <a:p>
            <a:pPr>
              <a:defRPr/>
            </a:pPr>
            <a:endParaRPr lang="en-US" dirty="0"/>
          </a:p>
        </p:txBody>
      </p:sp>
      <p:sp>
        <p:nvSpPr>
          <p:cNvPr id="19459" name="Rectangle 3"/>
          <p:cNvSpPr>
            <a:spLocks noGrp="1" noChangeArrowheads="1"/>
          </p:cNvSpPr>
          <p:nvPr>
            <p:ph type="dt" sz="quarter" idx="1"/>
          </p:nvPr>
        </p:nvSpPr>
        <p:spPr bwMode="auto">
          <a:xfrm>
            <a:off x="3970338"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lvl1pPr algn="r" defTabSz="928688">
              <a:lnSpc>
                <a:spcPct val="100000"/>
              </a:lnSpc>
              <a:defRPr sz="1200" dirty="0">
                <a:ea typeface="+mn-ea"/>
              </a:defRPr>
            </a:lvl1pPr>
          </a:lstStyle>
          <a:p>
            <a:pPr>
              <a:defRPr/>
            </a:pPr>
            <a:endParaRPr lang="en-US" dirty="0"/>
          </a:p>
        </p:txBody>
      </p:sp>
      <p:sp>
        <p:nvSpPr>
          <p:cNvPr id="19460" name="Rectangle 4"/>
          <p:cNvSpPr>
            <a:spLocks noGrp="1" noChangeArrowheads="1"/>
          </p:cNvSpPr>
          <p:nvPr>
            <p:ph type="ftr" sz="quarter" idx="2"/>
          </p:nvPr>
        </p:nvSpPr>
        <p:spPr bwMode="auto">
          <a:xfrm>
            <a:off x="0" y="87725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b" anchorCtr="0" compatLnSpc="1">
            <a:prstTxWarp prst="textNoShape">
              <a:avLst/>
            </a:prstTxWarp>
          </a:bodyPr>
          <a:lstStyle>
            <a:lvl1pPr algn="l" defTabSz="928688">
              <a:lnSpc>
                <a:spcPct val="100000"/>
              </a:lnSpc>
              <a:defRPr sz="1200" dirty="0">
                <a:ea typeface="+mn-ea"/>
              </a:defRPr>
            </a:lvl1pPr>
          </a:lstStyle>
          <a:p>
            <a:pPr>
              <a:defRPr/>
            </a:pPr>
            <a:endParaRPr lang="en-US" dirty="0"/>
          </a:p>
        </p:txBody>
      </p:sp>
      <p:sp>
        <p:nvSpPr>
          <p:cNvPr id="19461" name="Rectangle 5"/>
          <p:cNvSpPr>
            <a:spLocks noGrp="1" noChangeArrowheads="1"/>
          </p:cNvSpPr>
          <p:nvPr>
            <p:ph type="sldNum" sz="quarter" idx="3"/>
          </p:nvPr>
        </p:nvSpPr>
        <p:spPr bwMode="auto">
          <a:xfrm>
            <a:off x="3970338" y="87725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b" anchorCtr="0" compatLnSpc="1">
            <a:prstTxWarp prst="textNoShape">
              <a:avLst/>
            </a:prstTxWarp>
          </a:bodyPr>
          <a:lstStyle>
            <a:lvl1pPr algn="r" defTabSz="928688">
              <a:lnSpc>
                <a:spcPct val="100000"/>
              </a:lnSpc>
              <a:defRPr sz="1200">
                <a:ea typeface="+mn-ea"/>
              </a:defRPr>
            </a:lvl1pPr>
          </a:lstStyle>
          <a:p>
            <a:pPr>
              <a:defRPr/>
            </a:pPr>
            <a:fld id="{3220270E-BA38-49BF-A64C-2D65280A3B55}" type="slidenum">
              <a:rPr lang="en-US"/>
              <a:pPr>
                <a:defRPr/>
              </a:pPr>
              <a:t>‹#›</a:t>
            </a:fld>
            <a:endParaRPr lang="en-US" dirty="0"/>
          </a:p>
        </p:txBody>
      </p:sp>
    </p:spTree>
    <p:extLst>
      <p:ext uri="{BB962C8B-B14F-4D97-AF65-F5344CB8AC3E}">
        <p14:creationId xmlns:p14="http://schemas.microsoft.com/office/powerpoint/2010/main" val="2643342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lvl1pPr algn="l" defTabSz="928688">
              <a:lnSpc>
                <a:spcPct val="100000"/>
              </a:lnSpc>
              <a:defRPr sz="1200" dirty="0">
                <a:ea typeface="+mn-ea"/>
              </a:defRPr>
            </a:lvl1pPr>
          </a:lstStyle>
          <a:p>
            <a:pPr>
              <a:defRPr/>
            </a:pPr>
            <a:endParaRPr lang="en-US" dirty="0"/>
          </a:p>
        </p:txBody>
      </p:sp>
      <p:sp>
        <p:nvSpPr>
          <p:cNvPr id="3075" name="Rectangle 3"/>
          <p:cNvSpPr>
            <a:spLocks noGrp="1" noChangeArrowheads="1"/>
          </p:cNvSpPr>
          <p:nvPr>
            <p:ph type="dt" idx="1"/>
          </p:nvPr>
        </p:nvSpPr>
        <p:spPr bwMode="auto">
          <a:xfrm>
            <a:off x="3970338"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lvl1pPr algn="r" defTabSz="928688">
              <a:lnSpc>
                <a:spcPct val="100000"/>
              </a:lnSpc>
              <a:defRPr sz="1200" dirty="0">
                <a:ea typeface="+mn-ea"/>
              </a:defRPr>
            </a:lvl1pPr>
          </a:lstStyle>
          <a:p>
            <a:pPr>
              <a:defRPr/>
            </a:pPr>
            <a:endParaRPr lang="en-US" dirty="0"/>
          </a:p>
        </p:txBody>
      </p:sp>
      <p:sp>
        <p:nvSpPr>
          <p:cNvPr id="103428" name="Rectangle 4"/>
          <p:cNvSpPr>
            <a:spLocks noGrp="1" noRot="1" noChangeAspect="1" noChangeArrowheads="1" noTextEdit="1"/>
          </p:cNvSpPr>
          <p:nvPr>
            <p:ph type="sldImg" idx="2"/>
          </p:nvPr>
        </p:nvSpPr>
        <p:spPr bwMode="auto">
          <a:xfrm>
            <a:off x="1079500" y="692150"/>
            <a:ext cx="485140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387850"/>
            <a:ext cx="5607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25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b" anchorCtr="0" compatLnSpc="1">
            <a:prstTxWarp prst="textNoShape">
              <a:avLst/>
            </a:prstTxWarp>
          </a:bodyPr>
          <a:lstStyle>
            <a:lvl1pPr algn="l" defTabSz="928688">
              <a:lnSpc>
                <a:spcPct val="100000"/>
              </a:lnSpc>
              <a:defRPr sz="1200" dirty="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970338" y="87725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5" tIns="46442" rIns="92885" bIns="46442" numCol="1" anchor="b" anchorCtr="0" compatLnSpc="1">
            <a:prstTxWarp prst="textNoShape">
              <a:avLst/>
            </a:prstTxWarp>
          </a:bodyPr>
          <a:lstStyle>
            <a:lvl1pPr algn="r" defTabSz="928688">
              <a:lnSpc>
                <a:spcPct val="100000"/>
              </a:lnSpc>
              <a:defRPr sz="1200">
                <a:ea typeface="+mn-ea"/>
              </a:defRPr>
            </a:lvl1pPr>
          </a:lstStyle>
          <a:p>
            <a:pPr>
              <a:defRPr/>
            </a:pPr>
            <a:fld id="{30595CBB-37D5-4FEA-B380-B3D2965FD4B6}" type="slidenum">
              <a:rPr lang="en-US"/>
              <a:pPr>
                <a:defRPr/>
              </a:pPr>
              <a:t>‹#›</a:t>
            </a:fld>
            <a:endParaRPr lang="en-US" dirty="0"/>
          </a:p>
        </p:txBody>
      </p:sp>
    </p:spTree>
    <p:extLst>
      <p:ext uri="{BB962C8B-B14F-4D97-AF65-F5344CB8AC3E}">
        <p14:creationId xmlns:p14="http://schemas.microsoft.com/office/powerpoint/2010/main" val="3025501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Arial" charset="0"/>
                <a:ea typeface="MS PGothic" pitchFamily="34" charset="-128"/>
              </a:defRPr>
            </a:lvl1pPr>
            <a:lvl2pPr marL="742950" indent="-285750" defTabSz="928688" eaLnBrk="0" hangingPunct="0">
              <a:defRPr sz="2000">
                <a:solidFill>
                  <a:schemeClr val="tx1"/>
                </a:solidFill>
                <a:latin typeface="Arial" charset="0"/>
                <a:ea typeface="MS PGothic" pitchFamily="34" charset="-128"/>
              </a:defRPr>
            </a:lvl2pPr>
            <a:lvl3pPr marL="1143000" indent="-228600" defTabSz="928688" eaLnBrk="0" hangingPunct="0">
              <a:defRPr sz="2000">
                <a:solidFill>
                  <a:schemeClr val="tx1"/>
                </a:solidFill>
                <a:latin typeface="Arial" charset="0"/>
                <a:ea typeface="MS PGothic" pitchFamily="34" charset="-128"/>
              </a:defRPr>
            </a:lvl3pPr>
            <a:lvl4pPr marL="1600200" indent="-228600" defTabSz="928688" eaLnBrk="0" hangingPunct="0">
              <a:defRPr sz="2000">
                <a:solidFill>
                  <a:schemeClr val="tx1"/>
                </a:solidFill>
                <a:latin typeface="Arial" charset="0"/>
                <a:ea typeface="MS PGothic" pitchFamily="34" charset="-128"/>
              </a:defRPr>
            </a:lvl4pPr>
            <a:lvl5pPr marL="2057400" indent="-228600" defTabSz="928688" eaLnBrk="0" hangingPunct="0">
              <a:defRPr sz="2000">
                <a:solidFill>
                  <a:schemeClr val="tx1"/>
                </a:solidFill>
                <a:latin typeface="Arial" charset="0"/>
                <a:ea typeface="MS PGothic" pitchFamily="34" charset="-128"/>
              </a:defRPr>
            </a:lvl5pPr>
            <a:lvl6pPr marL="25146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FEA112F9-F62D-40A1-ABDC-DE469DC41546}" type="slidenum">
              <a:rPr lang="en-US" sz="1200" smtClean="0"/>
              <a:pPr eaLnBrk="1" hangingPunct="1"/>
              <a:t>0</a:t>
            </a:fld>
            <a:endParaRPr lang="en-US" sz="1200"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400">
                <a:solidFill>
                  <a:schemeClr val="tx1"/>
                </a:solidFill>
                <a:latin typeface="Times New Roman" pitchFamily="18" charset="0"/>
                <a:cs typeface="Arial" charset="0"/>
              </a:defRPr>
            </a:lvl1pPr>
            <a:lvl2pPr marL="742950" indent="-285750" defTabSz="912813" eaLnBrk="0" hangingPunct="0">
              <a:defRPr sz="1400">
                <a:solidFill>
                  <a:schemeClr val="tx1"/>
                </a:solidFill>
                <a:latin typeface="Times New Roman" pitchFamily="18" charset="0"/>
                <a:cs typeface="Arial" charset="0"/>
              </a:defRPr>
            </a:lvl2pPr>
            <a:lvl3pPr marL="1143000" indent="-228600" defTabSz="912813" eaLnBrk="0" hangingPunct="0">
              <a:defRPr sz="1400">
                <a:solidFill>
                  <a:schemeClr val="tx1"/>
                </a:solidFill>
                <a:latin typeface="Times New Roman" pitchFamily="18" charset="0"/>
                <a:cs typeface="Arial" charset="0"/>
              </a:defRPr>
            </a:lvl3pPr>
            <a:lvl4pPr marL="1600200" indent="-228600" defTabSz="912813" eaLnBrk="0" hangingPunct="0">
              <a:defRPr sz="1400">
                <a:solidFill>
                  <a:schemeClr val="tx1"/>
                </a:solidFill>
                <a:latin typeface="Times New Roman" pitchFamily="18" charset="0"/>
                <a:cs typeface="Arial" charset="0"/>
              </a:defRPr>
            </a:lvl4pPr>
            <a:lvl5pPr marL="2057400" indent="-228600" defTabSz="912813" eaLnBrk="0" hangingPunct="0">
              <a:defRPr sz="14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fld id="{99D512F6-4E28-4B45-9903-8D3CB6D43159}" type="slidenum">
              <a:rPr lang="en-US" altLang="en-US" sz="1200" smtClean="0">
                <a:latin typeface="Arial" charset="0"/>
              </a:rPr>
              <a:pPr eaLnBrk="1" hangingPunct="1">
                <a:defRPr/>
              </a:pPr>
              <a:t>2</a:t>
            </a:fld>
            <a:endParaRPr lang="en-US" altLang="en-US" sz="1200" dirty="0" smtClean="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xfrm>
            <a:off x="881063" y="4433888"/>
            <a:ext cx="5607050"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6500" name="Slide Number Placeholder 3"/>
          <p:cNvSpPr txBox="1">
            <a:spLocks noGrp="1"/>
          </p:cNvSpPr>
          <p:nvPr/>
        </p:nvSpPr>
        <p:spPr bwMode="auto">
          <a:xfrm>
            <a:off x="3971925" y="8772525"/>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defRPr sz="2000">
                <a:solidFill>
                  <a:schemeClr val="tx1"/>
                </a:solidFill>
                <a:latin typeface="Arial" charset="0"/>
                <a:ea typeface="MS PGothic" pitchFamily="34" charset="-128"/>
              </a:defRPr>
            </a:lvl1pPr>
            <a:lvl2pPr marL="742950" indent="-285750" defTabSz="912813" eaLnBrk="0" hangingPunct="0">
              <a:defRPr sz="2000">
                <a:solidFill>
                  <a:schemeClr val="tx1"/>
                </a:solidFill>
                <a:latin typeface="Arial" charset="0"/>
                <a:ea typeface="MS PGothic" pitchFamily="34" charset="-128"/>
              </a:defRPr>
            </a:lvl2pPr>
            <a:lvl3pPr marL="1143000" indent="-228600" defTabSz="912813" eaLnBrk="0" hangingPunct="0">
              <a:defRPr sz="2000">
                <a:solidFill>
                  <a:schemeClr val="tx1"/>
                </a:solidFill>
                <a:latin typeface="Arial" charset="0"/>
                <a:ea typeface="MS PGothic" pitchFamily="34" charset="-128"/>
              </a:defRPr>
            </a:lvl3pPr>
            <a:lvl4pPr marL="1600200" indent="-228600" defTabSz="912813" eaLnBrk="0" hangingPunct="0">
              <a:defRPr sz="2000">
                <a:solidFill>
                  <a:schemeClr val="tx1"/>
                </a:solidFill>
                <a:latin typeface="Arial" charset="0"/>
                <a:ea typeface="MS PGothic" pitchFamily="34" charset="-128"/>
              </a:defRPr>
            </a:lvl4pPr>
            <a:lvl5pPr marL="2057400" indent="-228600" defTabSz="912813" eaLnBrk="0" hangingPunct="0">
              <a:defRPr sz="2000">
                <a:solidFill>
                  <a:schemeClr val="tx1"/>
                </a:solidFill>
                <a:latin typeface="Arial" charset="0"/>
                <a:ea typeface="MS PGothic" pitchFamily="34" charset="-128"/>
              </a:defRPr>
            </a:lvl5pPr>
            <a:lvl6pPr marL="25146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B89D0BC8-768E-4843-9699-13B43EF355D2}" type="slidenum">
              <a:rPr lang="en-US" altLang="en-US" sz="1200">
                <a:cs typeface="Arial" charset="0"/>
              </a:rPr>
              <a:pPr algn="r" eaLnBrk="1" hangingPunct="1"/>
              <a:t>3</a:t>
            </a:fld>
            <a:endParaRPr lang="en-US" altLang="en-US" sz="1200"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xfrm>
            <a:off x="881063" y="4433888"/>
            <a:ext cx="5607050"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7524" name="Slide Number Placeholder 3"/>
          <p:cNvSpPr txBox="1">
            <a:spLocks noGrp="1"/>
          </p:cNvSpPr>
          <p:nvPr/>
        </p:nvSpPr>
        <p:spPr bwMode="auto">
          <a:xfrm>
            <a:off x="3971925" y="8772525"/>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defRPr sz="2000">
                <a:solidFill>
                  <a:schemeClr val="tx1"/>
                </a:solidFill>
                <a:latin typeface="Arial" charset="0"/>
                <a:ea typeface="MS PGothic" pitchFamily="34" charset="-128"/>
              </a:defRPr>
            </a:lvl1pPr>
            <a:lvl2pPr marL="742950" indent="-285750" defTabSz="912813" eaLnBrk="0" hangingPunct="0">
              <a:defRPr sz="2000">
                <a:solidFill>
                  <a:schemeClr val="tx1"/>
                </a:solidFill>
                <a:latin typeface="Arial" charset="0"/>
                <a:ea typeface="MS PGothic" pitchFamily="34" charset="-128"/>
              </a:defRPr>
            </a:lvl2pPr>
            <a:lvl3pPr marL="1143000" indent="-228600" defTabSz="912813" eaLnBrk="0" hangingPunct="0">
              <a:defRPr sz="2000">
                <a:solidFill>
                  <a:schemeClr val="tx1"/>
                </a:solidFill>
                <a:latin typeface="Arial" charset="0"/>
                <a:ea typeface="MS PGothic" pitchFamily="34" charset="-128"/>
              </a:defRPr>
            </a:lvl3pPr>
            <a:lvl4pPr marL="1600200" indent="-228600" defTabSz="912813" eaLnBrk="0" hangingPunct="0">
              <a:defRPr sz="2000">
                <a:solidFill>
                  <a:schemeClr val="tx1"/>
                </a:solidFill>
                <a:latin typeface="Arial" charset="0"/>
                <a:ea typeface="MS PGothic" pitchFamily="34" charset="-128"/>
              </a:defRPr>
            </a:lvl4pPr>
            <a:lvl5pPr marL="2057400" indent="-228600" defTabSz="912813" eaLnBrk="0" hangingPunct="0">
              <a:defRPr sz="2000">
                <a:solidFill>
                  <a:schemeClr val="tx1"/>
                </a:solidFill>
                <a:latin typeface="Arial" charset="0"/>
                <a:ea typeface="MS PGothic" pitchFamily="34" charset="-128"/>
              </a:defRPr>
            </a:lvl5pPr>
            <a:lvl6pPr marL="25146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8772EEF7-E7BE-44E0-99AC-72FF9A60D6B6}" type="slidenum">
              <a:rPr lang="en-US" altLang="en-US" sz="1200">
                <a:cs typeface="Arial" charset="0"/>
              </a:rPr>
              <a:pPr algn="r" eaLnBrk="1" hangingPunct="1"/>
              <a:t>4</a:t>
            </a:fld>
            <a:endParaRPr lang="en-US" altLang="en-US" sz="1200"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xfrm>
            <a:off x="881063" y="4433888"/>
            <a:ext cx="5607050"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8548" name="Slide Number Placeholder 3"/>
          <p:cNvSpPr txBox="1">
            <a:spLocks noGrp="1"/>
          </p:cNvSpPr>
          <p:nvPr/>
        </p:nvSpPr>
        <p:spPr bwMode="auto">
          <a:xfrm>
            <a:off x="3971925" y="8772525"/>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defRPr sz="2000">
                <a:solidFill>
                  <a:schemeClr val="tx1"/>
                </a:solidFill>
                <a:latin typeface="Arial" charset="0"/>
                <a:ea typeface="MS PGothic" pitchFamily="34" charset="-128"/>
              </a:defRPr>
            </a:lvl1pPr>
            <a:lvl2pPr marL="742950" indent="-285750" defTabSz="912813" eaLnBrk="0" hangingPunct="0">
              <a:defRPr sz="2000">
                <a:solidFill>
                  <a:schemeClr val="tx1"/>
                </a:solidFill>
                <a:latin typeface="Arial" charset="0"/>
                <a:ea typeface="MS PGothic" pitchFamily="34" charset="-128"/>
              </a:defRPr>
            </a:lvl2pPr>
            <a:lvl3pPr marL="1143000" indent="-228600" defTabSz="912813" eaLnBrk="0" hangingPunct="0">
              <a:defRPr sz="2000">
                <a:solidFill>
                  <a:schemeClr val="tx1"/>
                </a:solidFill>
                <a:latin typeface="Arial" charset="0"/>
                <a:ea typeface="MS PGothic" pitchFamily="34" charset="-128"/>
              </a:defRPr>
            </a:lvl3pPr>
            <a:lvl4pPr marL="1600200" indent="-228600" defTabSz="912813" eaLnBrk="0" hangingPunct="0">
              <a:defRPr sz="2000">
                <a:solidFill>
                  <a:schemeClr val="tx1"/>
                </a:solidFill>
                <a:latin typeface="Arial" charset="0"/>
                <a:ea typeface="MS PGothic" pitchFamily="34" charset="-128"/>
              </a:defRPr>
            </a:lvl4pPr>
            <a:lvl5pPr marL="2057400" indent="-228600" defTabSz="912813" eaLnBrk="0" hangingPunct="0">
              <a:defRPr sz="2000">
                <a:solidFill>
                  <a:schemeClr val="tx1"/>
                </a:solidFill>
                <a:latin typeface="Arial" charset="0"/>
                <a:ea typeface="MS PGothic" pitchFamily="34" charset="-128"/>
              </a:defRPr>
            </a:lvl5pPr>
            <a:lvl6pPr marL="25146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B5A2D0D1-1D5D-42C2-BA16-B4B5B695468C}" type="slidenum">
              <a:rPr lang="en-US" altLang="en-US" sz="1200">
                <a:cs typeface="Arial" charset="0"/>
              </a:rPr>
              <a:pPr algn="r" eaLnBrk="1" hangingPunct="1"/>
              <a:t>5</a:t>
            </a:fld>
            <a:endParaRPr lang="en-US" altLang="en-US" sz="1200"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xfrm>
            <a:off x="881063" y="4433888"/>
            <a:ext cx="5607050"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9572" name="Slide Number Placeholder 3"/>
          <p:cNvSpPr txBox="1">
            <a:spLocks noGrp="1"/>
          </p:cNvSpPr>
          <p:nvPr/>
        </p:nvSpPr>
        <p:spPr bwMode="auto">
          <a:xfrm>
            <a:off x="3971925" y="8772525"/>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defRPr sz="2000">
                <a:solidFill>
                  <a:schemeClr val="tx1"/>
                </a:solidFill>
                <a:latin typeface="Arial" charset="0"/>
                <a:ea typeface="MS PGothic" pitchFamily="34" charset="-128"/>
              </a:defRPr>
            </a:lvl1pPr>
            <a:lvl2pPr marL="742950" indent="-285750" defTabSz="912813" eaLnBrk="0" hangingPunct="0">
              <a:defRPr sz="2000">
                <a:solidFill>
                  <a:schemeClr val="tx1"/>
                </a:solidFill>
                <a:latin typeface="Arial" charset="0"/>
                <a:ea typeface="MS PGothic" pitchFamily="34" charset="-128"/>
              </a:defRPr>
            </a:lvl2pPr>
            <a:lvl3pPr marL="1143000" indent="-228600" defTabSz="912813" eaLnBrk="0" hangingPunct="0">
              <a:defRPr sz="2000">
                <a:solidFill>
                  <a:schemeClr val="tx1"/>
                </a:solidFill>
                <a:latin typeface="Arial" charset="0"/>
                <a:ea typeface="MS PGothic" pitchFamily="34" charset="-128"/>
              </a:defRPr>
            </a:lvl3pPr>
            <a:lvl4pPr marL="1600200" indent="-228600" defTabSz="912813" eaLnBrk="0" hangingPunct="0">
              <a:defRPr sz="2000">
                <a:solidFill>
                  <a:schemeClr val="tx1"/>
                </a:solidFill>
                <a:latin typeface="Arial" charset="0"/>
                <a:ea typeface="MS PGothic" pitchFamily="34" charset="-128"/>
              </a:defRPr>
            </a:lvl4pPr>
            <a:lvl5pPr marL="2057400" indent="-228600" defTabSz="912813" eaLnBrk="0" hangingPunct="0">
              <a:defRPr sz="2000">
                <a:solidFill>
                  <a:schemeClr val="tx1"/>
                </a:solidFill>
                <a:latin typeface="Arial" charset="0"/>
                <a:ea typeface="MS PGothic" pitchFamily="34" charset="-128"/>
              </a:defRPr>
            </a:lvl5pPr>
            <a:lvl6pPr marL="25146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A05AD8E2-2D29-40A7-82CE-CAA551054C2F}" type="slidenum">
              <a:rPr lang="en-US" altLang="en-US" sz="1200">
                <a:cs typeface="Arial" charset="0"/>
              </a:rPr>
              <a:pPr algn="r" eaLnBrk="1" hangingPunct="1"/>
              <a:t>7</a:t>
            </a:fld>
            <a:endParaRPr lang="en-US" altLang="en-US" sz="1200"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xfrm>
            <a:off x="881063" y="4433888"/>
            <a:ext cx="5607050"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0596" name="Slide Number Placeholder 3"/>
          <p:cNvSpPr txBox="1">
            <a:spLocks noGrp="1"/>
          </p:cNvSpPr>
          <p:nvPr/>
        </p:nvSpPr>
        <p:spPr bwMode="auto">
          <a:xfrm>
            <a:off x="3971925" y="8772525"/>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defRPr sz="2000">
                <a:solidFill>
                  <a:schemeClr val="tx1"/>
                </a:solidFill>
                <a:latin typeface="Arial" charset="0"/>
                <a:ea typeface="MS PGothic" pitchFamily="34" charset="-128"/>
              </a:defRPr>
            </a:lvl1pPr>
            <a:lvl2pPr marL="742950" indent="-285750" defTabSz="912813" eaLnBrk="0" hangingPunct="0">
              <a:defRPr sz="2000">
                <a:solidFill>
                  <a:schemeClr val="tx1"/>
                </a:solidFill>
                <a:latin typeface="Arial" charset="0"/>
                <a:ea typeface="MS PGothic" pitchFamily="34" charset="-128"/>
              </a:defRPr>
            </a:lvl2pPr>
            <a:lvl3pPr marL="1143000" indent="-228600" defTabSz="912813" eaLnBrk="0" hangingPunct="0">
              <a:defRPr sz="2000">
                <a:solidFill>
                  <a:schemeClr val="tx1"/>
                </a:solidFill>
                <a:latin typeface="Arial" charset="0"/>
                <a:ea typeface="MS PGothic" pitchFamily="34" charset="-128"/>
              </a:defRPr>
            </a:lvl3pPr>
            <a:lvl4pPr marL="1600200" indent="-228600" defTabSz="912813" eaLnBrk="0" hangingPunct="0">
              <a:defRPr sz="2000">
                <a:solidFill>
                  <a:schemeClr val="tx1"/>
                </a:solidFill>
                <a:latin typeface="Arial" charset="0"/>
                <a:ea typeface="MS PGothic" pitchFamily="34" charset="-128"/>
              </a:defRPr>
            </a:lvl4pPr>
            <a:lvl5pPr marL="2057400" indent="-228600" defTabSz="912813" eaLnBrk="0" hangingPunct="0">
              <a:defRPr sz="2000">
                <a:solidFill>
                  <a:schemeClr val="tx1"/>
                </a:solidFill>
                <a:latin typeface="Arial" charset="0"/>
                <a:ea typeface="MS PGothic" pitchFamily="34" charset="-128"/>
              </a:defRPr>
            </a:lvl5pPr>
            <a:lvl6pPr marL="25146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defTabSz="912813"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31DF7D4C-B057-47B5-BAF8-414E87B4DC19}" type="slidenum">
              <a:rPr lang="en-US" altLang="en-US" sz="1200">
                <a:cs typeface="Arial" charset="0"/>
              </a:rPr>
              <a:pPr algn="r" eaLnBrk="1" hangingPunct="1"/>
              <a:t>8</a:t>
            </a:fld>
            <a:endParaRPr lang="en-US" altLang="en-US" sz="1200"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Arial" charset="0"/>
                <a:ea typeface="MS PGothic" pitchFamily="34" charset="-128"/>
              </a:defRPr>
            </a:lvl1pPr>
            <a:lvl2pPr marL="742950" indent="-285750" defTabSz="928688" eaLnBrk="0" hangingPunct="0">
              <a:defRPr sz="2000">
                <a:solidFill>
                  <a:schemeClr val="tx1"/>
                </a:solidFill>
                <a:latin typeface="Arial" charset="0"/>
                <a:ea typeface="MS PGothic" pitchFamily="34" charset="-128"/>
              </a:defRPr>
            </a:lvl2pPr>
            <a:lvl3pPr marL="1143000" indent="-228600" defTabSz="928688" eaLnBrk="0" hangingPunct="0">
              <a:defRPr sz="2000">
                <a:solidFill>
                  <a:schemeClr val="tx1"/>
                </a:solidFill>
                <a:latin typeface="Arial" charset="0"/>
                <a:ea typeface="MS PGothic" pitchFamily="34" charset="-128"/>
              </a:defRPr>
            </a:lvl3pPr>
            <a:lvl4pPr marL="1600200" indent="-228600" defTabSz="928688" eaLnBrk="0" hangingPunct="0">
              <a:defRPr sz="2000">
                <a:solidFill>
                  <a:schemeClr val="tx1"/>
                </a:solidFill>
                <a:latin typeface="Arial" charset="0"/>
                <a:ea typeface="MS PGothic" pitchFamily="34" charset="-128"/>
              </a:defRPr>
            </a:lvl4pPr>
            <a:lvl5pPr marL="2057400" indent="-228600" defTabSz="928688" eaLnBrk="0" hangingPunct="0">
              <a:defRPr sz="2000">
                <a:solidFill>
                  <a:schemeClr val="tx1"/>
                </a:solidFill>
                <a:latin typeface="Arial" charset="0"/>
                <a:ea typeface="MS PGothic" pitchFamily="34" charset="-128"/>
              </a:defRPr>
            </a:lvl5pPr>
            <a:lvl6pPr marL="25146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386C1FEB-0375-4C24-9A50-68DB9EAE51F9}" type="slidenum">
              <a:rPr lang="en-US" sz="1200" smtClean="0"/>
              <a:pPr eaLnBrk="1" hangingPunct="1"/>
              <a:t>9</a:t>
            </a:fld>
            <a:endParaRPr lang="en-US" sz="1200" dirty="0" smtClean="0"/>
          </a:p>
        </p:txBody>
      </p:sp>
      <p:sp>
        <p:nvSpPr>
          <p:cNvPr id="111619" name="Rectangle 2"/>
          <p:cNvSpPr>
            <a:spLocks noGrp="1" noRot="1" noChangeAspect="1" noChangeArrowheads="1" noTextEdit="1"/>
          </p:cNvSpPr>
          <p:nvPr>
            <p:ph type="sldImg"/>
          </p:nvPr>
        </p:nvSpPr>
        <p:spPr>
          <a:xfrm>
            <a:off x="1081088" y="693738"/>
            <a:ext cx="4849812" cy="3463925"/>
          </a:xfrm>
          <a:ln/>
        </p:spPr>
      </p:sp>
      <p:sp>
        <p:nvSpPr>
          <p:cNvPr id="111620" name="Rectangle 3"/>
          <p:cNvSpPr>
            <a:spLocks noGrp="1" noChangeArrowheads="1"/>
          </p:cNvSpPr>
          <p:nvPr>
            <p:ph type="body" idx="1"/>
          </p:nvPr>
        </p:nvSpPr>
        <p:spPr>
          <a:xfrm>
            <a:off x="1016000" y="4387850"/>
            <a:ext cx="4978400" cy="4154488"/>
          </a:xfrm>
          <a:noFill/>
        </p:spPr>
        <p:txBody>
          <a:bodyPr lIns="92996" tIns="46498" rIns="92996" bIns="46498"/>
          <a:lstStyle/>
          <a:p>
            <a:pPr eaLnBrk="1" hangingPunct="1"/>
            <a:r>
              <a:rPr lang="en-US" dirty="0" smtClean="0"/>
              <a:t>JAMES</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pPr eaLnBrk="1" hangingPunct="1"/>
            <a:endParaRPr lang="en-US" dirty="0" smtClean="0"/>
          </a:p>
        </p:txBody>
      </p:sp>
      <p:sp>
        <p:nvSpPr>
          <p:cNvPr id="112644" name="Slide Number Placeholder 3"/>
          <p:cNvSpPr>
            <a:spLocks noGrp="1"/>
          </p:cNvSpPr>
          <p:nvPr>
            <p:ph type="sldNum" sz="quarter" idx="5"/>
          </p:nvPr>
        </p:nvSpPr>
        <p:spPr>
          <a:noFill/>
        </p:spPr>
        <p:txBody>
          <a:bodyPr/>
          <a:lstStyle>
            <a:lvl1pPr defTabSz="928688" eaLnBrk="0" hangingPunct="0">
              <a:defRPr sz="2000">
                <a:solidFill>
                  <a:schemeClr val="tx1"/>
                </a:solidFill>
                <a:latin typeface="Arial" charset="0"/>
                <a:ea typeface="MS PGothic" pitchFamily="34" charset="-128"/>
              </a:defRPr>
            </a:lvl1pPr>
            <a:lvl2pPr marL="742950" indent="-285750" defTabSz="928688" eaLnBrk="0" hangingPunct="0">
              <a:defRPr sz="2000">
                <a:solidFill>
                  <a:schemeClr val="tx1"/>
                </a:solidFill>
                <a:latin typeface="Arial" charset="0"/>
                <a:ea typeface="MS PGothic" pitchFamily="34" charset="-128"/>
              </a:defRPr>
            </a:lvl2pPr>
            <a:lvl3pPr marL="1143000" indent="-228600" defTabSz="928688" eaLnBrk="0" hangingPunct="0">
              <a:defRPr sz="2000">
                <a:solidFill>
                  <a:schemeClr val="tx1"/>
                </a:solidFill>
                <a:latin typeface="Arial" charset="0"/>
                <a:ea typeface="MS PGothic" pitchFamily="34" charset="-128"/>
              </a:defRPr>
            </a:lvl3pPr>
            <a:lvl4pPr marL="1600200" indent="-228600" defTabSz="928688" eaLnBrk="0" hangingPunct="0">
              <a:defRPr sz="2000">
                <a:solidFill>
                  <a:schemeClr val="tx1"/>
                </a:solidFill>
                <a:latin typeface="Arial" charset="0"/>
                <a:ea typeface="MS PGothic" pitchFamily="34" charset="-128"/>
              </a:defRPr>
            </a:lvl4pPr>
            <a:lvl5pPr marL="2057400" indent="-228600" defTabSz="928688" eaLnBrk="0" hangingPunct="0">
              <a:defRPr sz="2000">
                <a:solidFill>
                  <a:schemeClr val="tx1"/>
                </a:solidFill>
                <a:latin typeface="Arial" charset="0"/>
                <a:ea typeface="MS PGothic" pitchFamily="34" charset="-128"/>
              </a:defRPr>
            </a:lvl5pPr>
            <a:lvl6pPr marL="25146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defTabSz="928688"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F68F3340-5754-443F-BBF4-B6018136FE13}" type="slidenum">
              <a:rPr lang="en-US" sz="1200" smtClean="0"/>
              <a:pPr eaLnBrk="1" hangingPunct="1"/>
              <a:t>10</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MC_CoverShape"/>
          <p:cNvGrpSpPr>
            <a:grpSpLocks/>
          </p:cNvGrpSpPr>
          <p:nvPr userDrawn="1">
            <p:custDataLst>
              <p:tags r:id="rId1"/>
            </p:custDataLst>
          </p:nvPr>
        </p:nvGrpSpPr>
        <p:grpSpPr bwMode="auto">
          <a:xfrm>
            <a:off x="0" y="3073400"/>
            <a:ext cx="9601200" cy="3200400"/>
            <a:chOff x="0" y="3073400"/>
            <a:chExt cx="9601201" cy="3200401"/>
          </a:xfrm>
        </p:grpSpPr>
        <p:sp>
          <p:nvSpPr>
            <p:cNvPr id="5" name="Freeform 11"/>
            <p:cNvSpPr>
              <a:spLocks/>
            </p:cNvSpPr>
            <p:nvPr userDrawn="1"/>
          </p:nvSpPr>
          <p:spPr bwMode="auto">
            <a:xfrm>
              <a:off x="0" y="3073400"/>
              <a:ext cx="914401" cy="2540001"/>
            </a:xfrm>
            <a:custGeom>
              <a:avLst/>
              <a:gdLst>
                <a:gd name="T0" fmla="*/ 0 w 914401"/>
                <a:gd name="T1" fmla="*/ 0 h 2540001"/>
                <a:gd name="T2" fmla="*/ 914400 w 914401"/>
                <a:gd name="T3" fmla="*/ 0 h 2540001"/>
                <a:gd name="T4" fmla="*/ 0 w 914401"/>
                <a:gd name="T5" fmla="*/ 2540000 h 2540001"/>
                <a:gd name="T6" fmla="*/ 0 60000 65536"/>
                <a:gd name="T7" fmla="*/ 0 60000 65536"/>
                <a:gd name="T8" fmla="*/ 0 60000 65536"/>
                <a:gd name="T9" fmla="*/ 0 w 914401"/>
                <a:gd name="T10" fmla="*/ 0 h 2540001"/>
                <a:gd name="T11" fmla="*/ 914401 w 914401"/>
                <a:gd name="T12" fmla="*/ 2540001 h 2540001"/>
              </a:gdLst>
              <a:ahLst/>
              <a:cxnLst>
                <a:cxn ang="T6">
                  <a:pos x="T0" y="T1"/>
                </a:cxn>
                <a:cxn ang="T7">
                  <a:pos x="T2" y="T3"/>
                </a:cxn>
                <a:cxn ang="T8">
                  <a:pos x="T4" y="T5"/>
                </a:cxn>
              </a:cxnLst>
              <a:rect l="T9" t="T10" r="T11" b="T12"/>
              <a:pathLst>
                <a:path w="914401" h="2540001">
                  <a:moveTo>
                    <a:pt x="0" y="0"/>
                  </a:moveTo>
                  <a:lnTo>
                    <a:pt x="914400" y="0"/>
                  </a:lnTo>
                  <a:lnTo>
                    <a:pt x="0" y="2540000"/>
                  </a:lnTo>
                </a:path>
              </a:pathLst>
            </a:custGeom>
            <a:solidFill>
              <a:schemeClr val="accent1"/>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6" name="Freeform 12"/>
            <p:cNvSpPr>
              <a:spLocks/>
            </p:cNvSpPr>
            <p:nvPr userDrawn="1"/>
          </p:nvSpPr>
          <p:spPr bwMode="auto">
            <a:xfrm>
              <a:off x="0" y="3073400"/>
              <a:ext cx="5283201" cy="3200401"/>
            </a:xfrm>
            <a:custGeom>
              <a:avLst/>
              <a:gdLst>
                <a:gd name="T0" fmla="*/ 0 w 5283201"/>
                <a:gd name="T1" fmla="*/ 2286000 h 3200401"/>
                <a:gd name="T2" fmla="*/ 914400 w 5283201"/>
                <a:gd name="T3" fmla="*/ 0 h 3200401"/>
                <a:gd name="T4" fmla="*/ 5283200 w 5283201"/>
                <a:gd name="T5" fmla="*/ 3200400 h 3200401"/>
                <a:gd name="T6" fmla="*/ 0 w 5283201"/>
                <a:gd name="T7" fmla="*/ 3200400 h 3200401"/>
                <a:gd name="T8" fmla="*/ 0 60000 65536"/>
                <a:gd name="T9" fmla="*/ 0 60000 65536"/>
                <a:gd name="T10" fmla="*/ 0 60000 65536"/>
                <a:gd name="T11" fmla="*/ 0 60000 65536"/>
                <a:gd name="T12" fmla="*/ 0 w 5283201"/>
                <a:gd name="T13" fmla="*/ 0 h 3200401"/>
                <a:gd name="T14" fmla="*/ 5283201 w 5283201"/>
                <a:gd name="T15" fmla="*/ 3200401 h 3200401"/>
              </a:gdLst>
              <a:ahLst/>
              <a:cxnLst>
                <a:cxn ang="T8">
                  <a:pos x="T0" y="T1"/>
                </a:cxn>
                <a:cxn ang="T9">
                  <a:pos x="T2" y="T3"/>
                </a:cxn>
                <a:cxn ang="T10">
                  <a:pos x="T4" y="T5"/>
                </a:cxn>
                <a:cxn ang="T11">
                  <a:pos x="T6" y="T7"/>
                </a:cxn>
              </a:cxnLst>
              <a:rect l="T12" t="T13" r="T14" b="T15"/>
              <a:pathLst>
                <a:path w="5283201" h="3200401">
                  <a:moveTo>
                    <a:pt x="0" y="2286000"/>
                  </a:moveTo>
                  <a:lnTo>
                    <a:pt x="914400" y="0"/>
                  </a:lnTo>
                  <a:lnTo>
                    <a:pt x="5283200" y="3200400"/>
                  </a:lnTo>
                  <a:lnTo>
                    <a:pt x="0" y="3200400"/>
                  </a:lnTo>
                </a:path>
              </a:pathLst>
            </a:custGeom>
            <a:solidFill>
              <a:schemeClr val="accent2"/>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7" name="Freeform 13"/>
            <p:cNvSpPr>
              <a:spLocks/>
            </p:cNvSpPr>
            <p:nvPr userDrawn="1"/>
          </p:nvSpPr>
          <p:spPr bwMode="auto">
            <a:xfrm>
              <a:off x="914400" y="3073400"/>
              <a:ext cx="8686801" cy="3200401"/>
            </a:xfrm>
            <a:custGeom>
              <a:avLst/>
              <a:gdLst>
                <a:gd name="T0" fmla="*/ 4114800 w 8686801"/>
                <a:gd name="T1" fmla="*/ 3200400 h 3200401"/>
                <a:gd name="T2" fmla="*/ 0 w 8686801"/>
                <a:gd name="T3" fmla="*/ 0 h 3200401"/>
                <a:gd name="T4" fmla="*/ 8686800 w 8686801"/>
                <a:gd name="T5" fmla="*/ 2946400 h 3200401"/>
                <a:gd name="T6" fmla="*/ 8686800 w 8686801"/>
                <a:gd name="T7" fmla="*/ 3200400 h 3200401"/>
                <a:gd name="T8" fmla="*/ 8686800 w 8686801"/>
                <a:gd name="T9" fmla="*/ 3200400 h 3200401"/>
                <a:gd name="T10" fmla="*/ 0 60000 65536"/>
                <a:gd name="T11" fmla="*/ 0 60000 65536"/>
                <a:gd name="T12" fmla="*/ 0 60000 65536"/>
                <a:gd name="T13" fmla="*/ 0 60000 65536"/>
                <a:gd name="T14" fmla="*/ 0 60000 65536"/>
                <a:gd name="T15" fmla="*/ 0 w 8686801"/>
                <a:gd name="T16" fmla="*/ 0 h 3200401"/>
                <a:gd name="T17" fmla="*/ 8686801 w 8686801"/>
                <a:gd name="T18" fmla="*/ 3200401 h 3200401"/>
              </a:gdLst>
              <a:ahLst/>
              <a:cxnLst>
                <a:cxn ang="T10">
                  <a:pos x="T0" y="T1"/>
                </a:cxn>
                <a:cxn ang="T11">
                  <a:pos x="T2" y="T3"/>
                </a:cxn>
                <a:cxn ang="T12">
                  <a:pos x="T4" y="T5"/>
                </a:cxn>
                <a:cxn ang="T13">
                  <a:pos x="T6" y="T7"/>
                </a:cxn>
                <a:cxn ang="T14">
                  <a:pos x="T8" y="T9"/>
                </a:cxn>
              </a:cxnLst>
              <a:rect l="T15" t="T16" r="T17" b="T18"/>
              <a:pathLst>
                <a:path w="8686801" h="3200401">
                  <a:moveTo>
                    <a:pt x="4114800" y="3200400"/>
                  </a:moveTo>
                  <a:lnTo>
                    <a:pt x="0" y="0"/>
                  </a:lnTo>
                  <a:lnTo>
                    <a:pt x="8686800" y="2946400"/>
                  </a:lnTo>
                  <a:lnTo>
                    <a:pt x="8686800" y="3200400"/>
                  </a:lnTo>
                </a:path>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8" name="Freeform 14"/>
            <p:cNvSpPr>
              <a:spLocks/>
            </p:cNvSpPr>
            <p:nvPr userDrawn="1"/>
          </p:nvSpPr>
          <p:spPr bwMode="auto">
            <a:xfrm>
              <a:off x="914400" y="3073400"/>
              <a:ext cx="8686801" cy="3200401"/>
            </a:xfrm>
            <a:custGeom>
              <a:avLst/>
              <a:gdLst>
                <a:gd name="T0" fmla="*/ 8686800 w 8686801"/>
                <a:gd name="T1" fmla="*/ 3200400 h 3200401"/>
                <a:gd name="T2" fmla="*/ 0 w 8686801"/>
                <a:gd name="T3" fmla="*/ 0 h 3200401"/>
                <a:gd name="T4" fmla="*/ 8686800 w 8686801"/>
                <a:gd name="T5" fmla="*/ 457200 h 3200401"/>
                <a:gd name="T6" fmla="*/ 0 60000 65536"/>
                <a:gd name="T7" fmla="*/ 0 60000 65536"/>
                <a:gd name="T8" fmla="*/ 0 60000 65536"/>
                <a:gd name="T9" fmla="*/ 0 w 8686801"/>
                <a:gd name="T10" fmla="*/ 0 h 3200401"/>
                <a:gd name="T11" fmla="*/ 8686801 w 8686801"/>
                <a:gd name="T12" fmla="*/ 3200401 h 3200401"/>
              </a:gdLst>
              <a:ahLst/>
              <a:cxnLst>
                <a:cxn ang="T6">
                  <a:pos x="T0" y="T1"/>
                </a:cxn>
                <a:cxn ang="T7">
                  <a:pos x="T2" y="T3"/>
                </a:cxn>
                <a:cxn ang="T8">
                  <a:pos x="T4" y="T5"/>
                </a:cxn>
              </a:cxnLst>
              <a:rect l="T9" t="T10" r="T11" b="T12"/>
              <a:pathLst>
                <a:path w="8686801" h="3200401">
                  <a:moveTo>
                    <a:pt x="8686800" y="3200400"/>
                  </a:moveTo>
                  <a:lnTo>
                    <a:pt x="0" y="0"/>
                  </a:lnTo>
                  <a:lnTo>
                    <a:pt x="8686800" y="457200"/>
                  </a:lnTo>
                </a:path>
              </a:pathLst>
            </a:custGeom>
            <a:solidFill>
              <a:schemeClr val="fo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grpSp>
      <p:pic>
        <p:nvPicPr>
          <p:cNvPr id="9" name="Picture 207" descr="MER_PFC_Blu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715963" y="477838"/>
            <a:ext cx="16494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08" descr="MMC_PEND_Blu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7467600" y="6459538"/>
            <a:ext cx="16589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09" descr="MER_PTAG_Blu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gray">
          <a:xfrm>
            <a:off x="6297613" y="574675"/>
            <a:ext cx="2828925"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PresentationTitle"/>
          <p:cNvSpPr>
            <a:spLocks noGrp="1" noChangeArrowheads="1"/>
          </p:cNvSpPr>
          <p:nvPr>
            <p:ph type="ctrTitle"/>
          </p:nvPr>
        </p:nvSpPr>
        <p:spPr>
          <a:xfrm>
            <a:off x="896938" y="1243032"/>
            <a:ext cx="8234362" cy="370551"/>
          </a:xfrm>
        </p:spPr>
        <p:txBody>
          <a:bodyPr tIns="0" rIns="0" bIns="0">
            <a:spAutoFit/>
          </a:bodyPr>
          <a:lstStyle>
            <a:lvl1pPr>
              <a:lnSpc>
                <a:spcPct val="86000"/>
              </a:lnSpc>
              <a:defRPr sz="2800"/>
            </a:lvl1pPr>
          </a:lstStyle>
          <a:p>
            <a:pPr lvl="0"/>
            <a:r>
              <a:rPr lang="en-US" noProof="0" smtClean="0"/>
              <a:t>CLICK TO EDIT MASTER TITLE STYLE</a:t>
            </a:r>
          </a:p>
        </p:txBody>
      </p:sp>
      <p:sp>
        <p:nvSpPr>
          <p:cNvPr id="8388" name="Date"/>
          <p:cNvSpPr>
            <a:spLocks noGrp="1" noChangeArrowheads="1"/>
          </p:cNvSpPr>
          <p:nvPr>
            <p:ph type="subTitle" sz="quarter" idx="1"/>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noProof="0" smtClean="0"/>
              <a:t>Click to edit Master subtitle style</a:t>
            </a:r>
          </a:p>
        </p:txBody>
      </p:sp>
    </p:spTree>
    <p:extLst>
      <p:ext uri="{BB962C8B-B14F-4D97-AF65-F5344CB8AC3E}">
        <p14:creationId xmlns:p14="http://schemas.microsoft.com/office/powerpoint/2010/main" val="41957293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D461D5CC-4AAC-4E1A-AC4A-096BE44626B7}"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67353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2"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3CA7D925-E4A4-46BB-9382-1381FFA72434}"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357355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26606" y="1991032"/>
            <a:ext cx="8596044" cy="3876368"/>
          </a:xfrm>
        </p:spPr>
        <p:txBody>
          <a:bodyPr/>
          <a:lstStyle>
            <a:lvl1pPr>
              <a:defRPr sz="2400" b="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A5E09E76-32C9-4342-A1F1-E98D3416262B}" type="slidenum">
              <a:rPr lang="en-US"/>
              <a:pPr>
                <a:defRPr/>
              </a:pPr>
              <a:t>‹#›</a:t>
            </a:fld>
            <a:endParaRPr lang="en-US" dirty="0"/>
          </a:p>
        </p:txBody>
      </p:sp>
    </p:spTree>
    <p:extLst>
      <p:ext uri="{BB962C8B-B14F-4D97-AF65-F5344CB8AC3E}">
        <p14:creationId xmlns:p14="http://schemas.microsoft.com/office/powerpoint/2010/main" val="328861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554" y="4406921"/>
            <a:ext cx="816237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554" y="2906713"/>
            <a:ext cx="816237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Tree>
    <p:extLst>
      <p:ext uri="{BB962C8B-B14F-4D97-AF65-F5344CB8AC3E}">
        <p14:creationId xmlns:p14="http://schemas.microsoft.com/office/powerpoint/2010/main" val="996085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148" y="1981200"/>
            <a:ext cx="424123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417" y="1981200"/>
            <a:ext cx="424123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dirty="0"/>
            </a:lvl1pPr>
          </a:lstStyle>
          <a:p>
            <a:pPr>
              <a:defRPr/>
            </a:pPr>
            <a:endParaRPr lang="en-US" dirty="0"/>
          </a:p>
        </p:txBody>
      </p:sp>
      <p:sp>
        <p:nvSpPr>
          <p:cNvPr id="6" name="Rectangle 16"/>
          <p:cNvSpPr>
            <a:spLocks noGrp="1" noChangeArrowheads="1"/>
          </p:cNvSpPr>
          <p:nvPr>
            <p:ph type="dt" sz="half"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0047A9BA-07DB-49ED-85A9-4A8F1DC6136E}" type="slidenum">
              <a:rPr lang="en-US"/>
              <a:pPr>
                <a:defRPr/>
              </a:pPr>
              <a:t>‹#›</a:t>
            </a:fld>
            <a:endParaRPr lang="en-US" dirty="0"/>
          </a:p>
        </p:txBody>
      </p:sp>
    </p:spTree>
    <p:extLst>
      <p:ext uri="{BB962C8B-B14F-4D97-AF65-F5344CB8AC3E}">
        <p14:creationId xmlns:p14="http://schemas.microsoft.com/office/powerpoint/2010/main" val="4059701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150" y="274638"/>
            <a:ext cx="86425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139" y="1535113"/>
            <a:ext cx="42428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139" y="2174875"/>
            <a:ext cx="42428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083" y="1535113"/>
            <a:ext cx="42445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083" y="2174875"/>
            <a:ext cx="42445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dirty="0"/>
            </a:lvl1pPr>
          </a:lstStyle>
          <a:p>
            <a:pPr>
              <a:defRPr/>
            </a:pPr>
            <a:endParaRPr lang="en-US" dirty="0"/>
          </a:p>
        </p:txBody>
      </p:sp>
      <p:sp>
        <p:nvSpPr>
          <p:cNvPr id="8"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8ECC32FC-D2E7-4144-B989-FF9D215CF25B}" type="slidenum">
              <a:rPr lang="en-US"/>
              <a:pPr>
                <a:defRPr/>
              </a:pPr>
              <a:t>‹#›</a:t>
            </a:fld>
            <a:endParaRPr lang="en-US" dirty="0"/>
          </a:p>
        </p:txBody>
      </p:sp>
    </p:spTree>
    <p:extLst>
      <p:ext uri="{BB962C8B-B14F-4D97-AF65-F5344CB8AC3E}">
        <p14:creationId xmlns:p14="http://schemas.microsoft.com/office/powerpoint/2010/main" val="57610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dirty="0"/>
            </a:lvl1pPr>
          </a:lstStyle>
          <a:p>
            <a:pPr>
              <a:defRPr/>
            </a:pPr>
            <a:endParaRPr lang="en-US" dirty="0"/>
          </a:p>
        </p:txBody>
      </p:sp>
      <p:sp>
        <p:nvSpPr>
          <p:cNvPr id="4"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EE6AB02A-F96E-4C78-974B-3CAAEFDC5805}" type="slidenum">
              <a:rPr lang="en-US"/>
              <a:pPr>
                <a:defRPr/>
              </a:pPr>
              <a:t>‹#›</a:t>
            </a:fld>
            <a:endParaRPr lang="en-US" dirty="0"/>
          </a:p>
        </p:txBody>
      </p:sp>
    </p:spTree>
    <p:extLst>
      <p:ext uri="{BB962C8B-B14F-4D97-AF65-F5344CB8AC3E}">
        <p14:creationId xmlns:p14="http://schemas.microsoft.com/office/powerpoint/2010/main" val="443398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50" y="273050"/>
            <a:ext cx="315925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23" y="273052"/>
            <a:ext cx="53682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50" y="1435102"/>
            <a:ext cx="31592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8A394215-EDEB-419B-A4D5-470C53A709BD}" type="slidenum">
              <a:rPr lang="en-US"/>
              <a:pPr>
                <a:defRPr/>
              </a:pPr>
              <a:t>‹#›</a:t>
            </a:fld>
            <a:endParaRPr lang="en-US" dirty="0"/>
          </a:p>
        </p:txBody>
      </p:sp>
    </p:spTree>
    <p:extLst>
      <p:ext uri="{BB962C8B-B14F-4D97-AF65-F5344CB8AC3E}">
        <p14:creationId xmlns:p14="http://schemas.microsoft.com/office/powerpoint/2010/main" val="3194350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223" y="4800600"/>
            <a:ext cx="576167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223" y="612775"/>
            <a:ext cx="57616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882223" y="5367338"/>
            <a:ext cx="57616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BFE1EA5E-6870-42AF-92AA-6F2F75E8A5A5}" type="slidenum">
              <a:rPr lang="en-US"/>
              <a:pPr>
                <a:defRPr/>
              </a:pPr>
              <a:t>‹#›</a:t>
            </a:fld>
            <a:endParaRPr lang="en-US" dirty="0"/>
          </a:p>
        </p:txBody>
      </p:sp>
    </p:spTree>
    <p:extLst>
      <p:ext uri="{BB962C8B-B14F-4D97-AF65-F5344CB8AC3E}">
        <p14:creationId xmlns:p14="http://schemas.microsoft.com/office/powerpoint/2010/main" val="232874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902420A8-D51F-4806-A4D9-0077EB976876}" type="slidenum">
              <a:rPr lang="en-US"/>
              <a:pPr>
                <a:defRPr/>
              </a:pPr>
              <a:t>‹#›</a:t>
            </a:fld>
            <a:endParaRPr lang="en-US" dirty="0"/>
          </a:p>
        </p:txBody>
      </p:sp>
    </p:spTree>
    <p:extLst>
      <p:ext uri="{BB962C8B-B14F-4D97-AF65-F5344CB8AC3E}">
        <p14:creationId xmlns:p14="http://schemas.microsoft.com/office/powerpoint/2010/main" val="335235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A499E6A5-B4D1-4129-AF14-43A5507381AB}"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648137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021" y="457200"/>
            <a:ext cx="2160627"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148" y="457200"/>
            <a:ext cx="632183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40CE9D19-F0EC-4154-9C2C-9C8B7B9CC2F1}" type="slidenum">
              <a:rPr lang="en-US"/>
              <a:pPr>
                <a:defRPr/>
              </a:pPr>
              <a:t>‹#›</a:t>
            </a:fld>
            <a:endParaRPr lang="en-US" dirty="0"/>
          </a:p>
        </p:txBody>
      </p:sp>
    </p:spTree>
    <p:extLst>
      <p:ext uri="{BB962C8B-B14F-4D97-AF65-F5344CB8AC3E}">
        <p14:creationId xmlns:p14="http://schemas.microsoft.com/office/powerpoint/2010/main" val="2089708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0150" y="457200"/>
            <a:ext cx="8642509"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dirty="0"/>
            </a:lvl1pPr>
          </a:lstStyle>
          <a:p>
            <a:pPr>
              <a:defRPr/>
            </a:pPr>
            <a:endParaRPr lang="en-US" dirty="0"/>
          </a:p>
        </p:txBody>
      </p:sp>
      <p:sp>
        <p:nvSpPr>
          <p:cNvPr id="4"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9812030F-101D-4017-9878-F3D5D7022D64}" type="slidenum">
              <a:rPr lang="en-US"/>
              <a:pPr>
                <a:defRPr/>
              </a:pPr>
              <a:t>‹#›</a:t>
            </a:fld>
            <a:endParaRPr lang="en-US" dirty="0"/>
          </a:p>
        </p:txBody>
      </p:sp>
    </p:spTree>
    <p:extLst>
      <p:ext uri="{BB962C8B-B14F-4D97-AF65-F5344CB8AC3E}">
        <p14:creationId xmlns:p14="http://schemas.microsoft.com/office/powerpoint/2010/main" val="2222892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0150" y="457200"/>
            <a:ext cx="8642509"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0150" y="1981200"/>
            <a:ext cx="8642509" cy="3886200"/>
          </a:xfrm>
        </p:spPr>
        <p:txBody>
          <a:bodyPr/>
          <a:lstStyle/>
          <a:p>
            <a:pPr lvl="0"/>
            <a:r>
              <a:rPr lang="en-US" noProof="0" dirty="0" smtClean="0"/>
              <a:t>Click icon to add table</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B57F18E0-2BC2-4649-9C74-2AD7CD08C145}" type="slidenum">
              <a:rPr lang="en-US"/>
              <a:pPr>
                <a:defRPr/>
              </a:pPr>
              <a:t>‹#›</a:t>
            </a:fld>
            <a:endParaRPr lang="en-US" dirty="0"/>
          </a:p>
        </p:txBody>
      </p:sp>
    </p:spTree>
    <p:extLst>
      <p:ext uri="{BB962C8B-B14F-4D97-AF65-F5344CB8AC3E}">
        <p14:creationId xmlns:p14="http://schemas.microsoft.com/office/powerpoint/2010/main" val="1244192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0150" y="457200"/>
            <a:ext cx="8642509"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80150" y="1981200"/>
            <a:ext cx="8642509" cy="3886200"/>
          </a:xfrm>
        </p:spPr>
        <p:txBody>
          <a:bodyPr/>
          <a:lstStyle/>
          <a:p>
            <a:pPr lvl="0"/>
            <a:r>
              <a:rPr lang="en-US" noProof="0" dirty="0" smtClean="0"/>
              <a:t>Click icon to add SmartArt graphic</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C5EEBD15-BD88-468E-BA17-A60808164114}" type="slidenum">
              <a:rPr lang="en-US"/>
              <a:pPr>
                <a:defRPr/>
              </a:pPr>
              <a:t>‹#›</a:t>
            </a:fld>
            <a:endParaRPr lang="en-US" dirty="0"/>
          </a:p>
        </p:txBody>
      </p:sp>
    </p:spTree>
    <p:extLst>
      <p:ext uri="{BB962C8B-B14F-4D97-AF65-F5344CB8AC3E}">
        <p14:creationId xmlns:p14="http://schemas.microsoft.com/office/powerpoint/2010/main" val="1135270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2" name="Title 1"/>
          <p:cNvSpPr>
            <a:spLocks noGrp="1"/>
          </p:cNvSpPr>
          <p:nvPr>
            <p:ph type="title"/>
          </p:nvPr>
        </p:nvSpPr>
        <p:spPr>
          <a:xfrm>
            <a:off x="480150" y="457204"/>
            <a:ext cx="8642509" cy="648929"/>
          </a:xfrm>
        </p:spPr>
        <p:txBody>
          <a:bodyPr/>
          <a:lstStyle>
            <a:lvl1pPr>
              <a:defRPr sz="2400"/>
            </a:lvl1pPr>
          </a:lstStyle>
          <a:p>
            <a:r>
              <a:rPr lang="en-US" dirty="0" smtClean="0"/>
              <a:t>Click to edit Master title style</a:t>
            </a:r>
            <a:endParaRPr lang="en-US" dirty="0"/>
          </a:p>
        </p:txBody>
      </p:sp>
      <p:sp>
        <p:nvSpPr>
          <p:cNvPr id="7" name="Content Placeholder 2"/>
          <p:cNvSpPr>
            <a:spLocks noGrp="1"/>
          </p:cNvSpPr>
          <p:nvPr>
            <p:ph idx="1"/>
          </p:nvPr>
        </p:nvSpPr>
        <p:spPr>
          <a:xfrm>
            <a:off x="526606" y="1268365"/>
            <a:ext cx="8596044" cy="4599039"/>
          </a:xfrm>
        </p:spPr>
        <p:txBody>
          <a:bodyPr/>
          <a:lstStyle>
            <a:lvl1pPr>
              <a:defRPr sz="1100" b="0"/>
            </a:lvl1pPr>
            <a:lvl2pPr>
              <a:buNone/>
              <a:defRPr sz="2000"/>
            </a:lvl2pPr>
            <a:lvl3pPr>
              <a:defRPr sz="1800"/>
            </a:lvl3pPr>
          </a:lstStyle>
          <a:p>
            <a:pPr lvl="0"/>
            <a:r>
              <a:rPr lang="en-US" dirty="0"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6"/>
          <p:cNvSpPr>
            <a:spLocks noGrp="1" noChangeArrowheads="1"/>
          </p:cNvSpPr>
          <p:nvPr>
            <p:ph type="dt" sz="half" idx="11"/>
          </p:nvPr>
        </p:nvSpPr>
        <p:spPr>
          <a:ln/>
        </p:spPr>
        <p:txBody>
          <a:bodyPr/>
          <a:lstStyle>
            <a:lvl1pPr>
              <a:defRPr/>
            </a:lvl1pPr>
          </a:lstStyle>
          <a:p>
            <a:pPr>
              <a:defRPr/>
            </a:pPr>
            <a:endParaRPr lang="en-US" dirty="0"/>
          </a:p>
        </p:txBody>
      </p:sp>
      <p:sp>
        <p:nvSpPr>
          <p:cNvPr id="6" name="Slide Number Placeholder 1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903669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602788"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6" name="Rectangle 4"/>
            <p:cNvSpPr>
              <a:spLocks noChangeArrowheads="1"/>
            </p:cNvSpPr>
            <p:nvPr/>
          </p:nvSpPr>
          <p:spPr bwMode="hidden">
            <a:xfrm>
              <a:off x="1081" y="1065"/>
              <a:ext cx="4679" cy="1596"/>
            </a:xfrm>
            <a:prstGeom prst="rect">
              <a:avLst/>
            </a:prstGeom>
            <a:solidFill>
              <a:srgbClr val="0000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9" name="Rectangle 7"/>
              <p:cNvSpPr>
                <a:spLocks noChangeArrowheads="1"/>
              </p:cNvSpPr>
              <p:nvPr userDrawn="1"/>
            </p:nvSpPr>
            <p:spPr bwMode="auto">
              <a:xfrm>
                <a:off x="1081" y="1065"/>
                <a:ext cx="364"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1" name="Rectangle 9"/>
              <p:cNvSpPr>
                <a:spLocks noChangeArrowheads="1"/>
              </p:cNvSpPr>
              <p:nvPr userDrawn="1"/>
            </p:nvSpPr>
            <p:spPr bwMode="auto">
              <a:xfrm>
                <a:off x="719" y="2257"/>
                <a:ext cx="369"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3" name="Rectangle 11"/>
              <p:cNvSpPr>
                <a:spLocks noChangeArrowheads="1"/>
              </p:cNvSpPr>
              <p:nvPr userDrawn="1"/>
            </p:nvSpPr>
            <p:spPr bwMode="auto">
              <a:xfrm>
                <a:off x="719" y="1464"/>
                <a:ext cx="369"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5" name="Rectangle 13"/>
              <p:cNvSpPr>
                <a:spLocks noChangeArrowheads="1"/>
              </p:cNvSpPr>
              <p:nvPr userDrawn="1"/>
            </p:nvSpPr>
            <p:spPr bwMode="auto">
              <a:xfrm>
                <a:off x="1081" y="1464"/>
                <a:ext cx="364"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7" name="Rectangle 15"/>
              <p:cNvSpPr>
                <a:spLocks noChangeArrowheads="1"/>
              </p:cNvSpPr>
              <p:nvPr userDrawn="1"/>
            </p:nvSpPr>
            <p:spPr bwMode="auto">
              <a:xfrm>
                <a:off x="719" y="1857"/>
                <a:ext cx="369"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grpSp>
      </p:grpSp>
      <p:sp>
        <p:nvSpPr>
          <p:cNvPr id="5139" name="Rectangle 19"/>
          <p:cNvSpPr>
            <a:spLocks noGrp="1" noChangeArrowheads="1"/>
          </p:cNvSpPr>
          <p:nvPr>
            <p:ph type="ctrTitle"/>
          </p:nvPr>
        </p:nvSpPr>
        <p:spPr>
          <a:xfrm>
            <a:off x="3120906" y="1828800"/>
            <a:ext cx="6321835"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3120906" y="4267200"/>
            <a:ext cx="6321835"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79425" y="6248400"/>
            <a:ext cx="2241550" cy="457200"/>
          </a:xfrm>
        </p:spPr>
        <p:txBody>
          <a:bodyPr/>
          <a:lstStyle>
            <a:lvl1pPr>
              <a:defRPr dirty="0"/>
            </a:lvl1pPr>
          </a:lstStyle>
          <a:p>
            <a:pPr>
              <a:defRPr/>
            </a:pPr>
            <a:endParaRPr lang="en-US" dirty="0"/>
          </a:p>
        </p:txBody>
      </p:sp>
      <p:sp>
        <p:nvSpPr>
          <p:cNvPr id="19" name="Rectangle 17"/>
          <p:cNvSpPr>
            <a:spLocks noGrp="1" noChangeArrowheads="1"/>
          </p:cNvSpPr>
          <p:nvPr>
            <p:ph type="ftr" sz="quarter" idx="11"/>
          </p:nvPr>
        </p:nvSpPr>
        <p:spPr/>
        <p:txBody>
          <a:bodyPr/>
          <a:lstStyle>
            <a:lvl1pPr>
              <a:defRPr dirty="0"/>
            </a:lvl1pPr>
          </a:lstStyle>
          <a:p>
            <a:pPr>
              <a:defRPr/>
            </a:pPr>
            <a:endParaRPr lang="en-US" dirty="0"/>
          </a:p>
        </p:txBody>
      </p:sp>
      <p:sp>
        <p:nvSpPr>
          <p:cNvPr id="20" name="Rectangle 18"/>
          <p:cNvSpPr>
            <a:spLocks noGrp="1" noChangeArrowheads="1"/>
          </p:cNvSpPr>
          <p:nvPr>
            <p:ph type="sldNum" sz="quarter" idx="12"/>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dirty="0">
                <a:latin typeface="Arial Black" pitchFamily="34" charset="0"/>
              </a:defRPr>
            </a:lvl1pPr>
          </a:lstStyle>
          <a:p>
            <a:pPr>
              <a:defRPr/>
            </a:pPr>
            <a:endParaRPr lang="en-US" dirty="0"/>
          </a:p>
        </p:txBody>
      </p:sp>
    </p:spTree>
    <p:extLst>
      <p:ext uri="{BB962C8B-B14F-4D97-AF65-F5344CB8AC3E}">
        <p14:creationId xmlns:p14="http://schemas.microsoft.com/office/powerpoint/2010/main" val="2560531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26606" y="1991032"/>
            <a:ext cx="8596044" cy="3876368"/>
          </a:xfrm>
        </p:spPr>
        <p:txBody>
          <a:bodyPr/>
          <a:lstStyle>
            <a:lvl1pPr>
              <a:defRPr sz="2400" b="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EBD1B04E-2A12-4431-A502-2DB12313F5A5}" type="slidenum">
              <a:rPr lang="en-US"/>
              <a:pPr>
                <a:defRPr/>
              </a:pPr>
              <a:t>‹#›</a:t>
            </a:fld>
            <a:endParaRPr lang="en-US" dirty="0"/>
          </a:p>
        </p:txBody>
      </p:sp>
    </p:spTree>
    <p:extLst>
      <p:ext uri="{BB962C8B-B14F-4D97-AF65-F5344CB8AC3E}">
        <p14:creationId xmlns:p14="http://schemas.microsoft.com/office/powerpoint/2010/main" val="3977537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554" y="4406917"/>
            <a:ext cx="816237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554" y="2906713"/>
            <a:ext cx="816237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Tree>
    <p:extLst>
      <p:ext uri="{BB962C8B-B14F-4D97-AF65-F5344CB8AC3E}">
        <p14:creationId xmlns:p14="http://schemas.microsoft.com/office/powerpoint/2010/main" val="3782512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148" y="1981200"/>
            <a:ext cx="424123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417" y="1981200"/>
            <a:ext cx="424123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dirty="0"/>
            </a:lvl1pPr>
          </a:lstStyle>
          <a:p>
            <a:pPr>
              <a:defRPr/>
            </a:pPr>
            <a:endParaRPr lang="en-US" dirty="0"/>
          </a:p>
        </p:txBody>
      </p:sp>
      <p:sp>
        <p:nvSpPr>
          <p:cNvPr id="6" name="Rectangle 16"/>
          <p:cNvSpPr>
            <a:spLocks noGrp="1" noChangeArrowheads="1"/>
          </p:cNvSpPr>
          <p:nvPr>
            <p:ph type="dt" sz="half"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CF5B0812-D008-4EFB-B0F0-42FA1BA6E10B}" type="slidenum">
              <a:rPr lang="en-US"/>
              <a:pPr>
                <a:defRPr/>
              </a:pPr>
              <a:t>‹#›</a:t>
            </a:fld>
            <a:endParaRPr lang="en-US" dirty="0"/>
          </a:p>
        </p:txBody>
      </p:sp>
    </p:spTree>
    <p:extLst>
      <p:ext uri="{BB962C8B-B14F-4D97-AF65-F5344CB8AC3E}">
        <p14:creationId xmlns:p14="http://schemas.microsoft.com/office/powerpoint/2010/main" val="1085176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148" y="274638"/>
            <a:ext cx="86425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139" y="1535113"/>
            <a:ext cx="42428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139" y="2174875"/>
            <a:ext cx="42428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083" y="1535113"/>
            <a:ext cx="42445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083" y="2174875"/>
            <a:ext cx="42445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dirty="0"/>
            </a:lvl1pPr>
          </a:lstStyle>
          <a:p>
            <a:pPr>
              <a:defRPr/>
            </a:pPr>
            <a:endParaRPr lang="en-US" dirty="0"/>
          </a:p>
        </p:txBody>
      </p:sp>
      <p:sp>
        <p:nvSpPr>
          <p:cNvPr id="8"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16E034F9-E4BF-4CFF-9156-92892A2A7E46}" type="slidenum">
              <a:rPr lang="en-US"/>
              <a:pPr>
                <a:defRPr/>
              </a:pPr>
              <a:t>‹#›</a:t>
            </a:fld>
            <a:endParaRPr lang="en-US" dirty="0"/>
          </a:p>
        </p:txBody>
      </p:sp>
    </p:spTree>
    <p:extLst>
      <p:ext uri="{BB962C8B-B14F-4D97-AF65-F5344CB8AC3E}">
        <p14:creationId xmlns:p14="http://schemas.microsoft.com/office/powerpoint/2010/main" val="183850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35" y="4406920"/>
            <a:ext cx="8161337"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35" y="2906713"/>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753C1C89-1208-4F7A-BDC8-D99D6E32894B}"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2624439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dirty="0"/>
            </a:lvl1pPr>
          </a:lstStyle>
          <a:p>
            <a:pPr>
              <a:defRPr/>
            </a:pPr>
            <a:endParaRPr lang="en-US" dirty="0"/>
          </a:p>
        </p:txBody>
      </p:sp>
      <p:sp>
        <p:nvSpPr>
          <p:cNvPr id="4"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E47D3CF9-7D0E-41D0-AC38-3F4B24B9E0B9}" type="slidenum">
              <a:rPr lang="en-US"/>
              <a:pPr>
                <a:defRPr/>
              </a:pPr>
              <a:t>‹#›</a:t>
            </a:fld>
            <a:endParaRPr lang="en-US" dirty="0"/>
          </a:p>
        </p:txBody>
      </p:sp>
    </p:spTree>
    <p:extLst>
      <p:ext uri="{BB962C8B-B14F-4D97-AF65-F5344CB8AC3E}">
        <p14:creationId xmlns:p14="http://schemas.microsoft.com/office/powerpoint/2010/main" val="4028690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48" y="273050"/>
            <a:ext cx="315925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23" y="273052"/>
            <a:ext cx="53682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48" y="1435102"/>
            <a:ext cx="31592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B69F8DB1-A170-453F-BFF2-B25D2144D652}" type="slidenum">
              <a:rPr lang="en-US"/>
              <a:pPr>
                <a:defRPr/>
              </a:pPr>
              <a:t>‹#›</a:t>
            </a:fld>
            <a:endParaRPr lang="en-US" dirty="0"/>
          </a:p>
        </p:txBody>
      </p:sp>
    </p:spTree>
    <p:extLst>
      <p:ext uri="{BB962C8B-B14F-4D97-AF65-F5344CB8AC3E}">
        <p14:creationId xmlns:p14="http://schemas.microsoft.com/office/powerpoint/2010/main" val="2227800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222" y="4800600"/>
            <a:ext cx="576167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222" y="612775"/>
            <a:ext cx="57616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882222" y="5367338"/>
            <a:ext cx="57616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927C05E9-0E3F-4560-B06D-4DAE1FB5E8B5}" type="slidenum">
              <a:rPr lang="en-US"/>
              <a:pPr>
                <a:defRPr/>
              </a:pPr>
              <a:t>‹#›</a:t>
            </a:fld>
            <a:endParaRPr lang="en-US" dirty="0"/>
          </a:p>
        </p:txBody>
      </p:sp>
    </p:spTree>
    <p:extLst>
      <p:ext uri="{BB962C8B-B14F-4D97-AF65-F5344CB8AC3E}">
        <p14:creationId xmlns:p14="http://schemas.microsoft.com/office/powerpoint/2010/main" val="2265850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50F53AA3-DF6E-48A5-9CC0-CD1683F34A80}" type="slidenum">
              <a:rPr lang="en-US"/>
              <a:pPr>
                <a:defRPr/>
              </a:pPr>
              <a:t>‹#›</a:t>
            </a:fld>
            <a:endParaRPr lang="en-US" dirty="0"/>
          </a:p>
        </p:txBody>
      </p:sp>
    </p:spTree>
    <p:extLst>
      <p:ext uri="{BB962C8B-B14F-4D97-AF65-F5344CB8AC3E}">
        <p14:creationId xmlns:p14="http://schemas.microsoft.com/office/powerpoint/2010/main" val="4239997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021" y="457200"/>
            <a:ext cx="2160627"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148" y="457200"/>
            <a:ext cx="632183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F2FA6D86-D74F-49B3-A1AB-6274B8E45277}" type="slidenum">
              <a:rPr lang="en-US"/>
              <a:pPr>
                <a:defRPr/>
              </a:pPr>
              <a:t>‹#›</a:t>
            </a:fld>
            <a:endParaRPr lang="en-US" dirty="0"/>
          </a:p>
        </p:txBody>
      </p:sp>
    </p:spTree>
    <p:extLst>
      <p:ext uri="{BB962C8B-B14F-4D97-AF65-F5344CB8AC3E}">
        <p14:creationId xmlns:p14="http://schemas.microsoft.com/office/powerpoint/2010/main" val="927710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0148" y="457200"/>
            <a:ext cx="8642509"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dirty="0"/>
            </a:lvl1pPr>
          </a:lstStyle>
          <a:p>
            <a:pPr>
              <a:defRPr/>
            </a:pPr>
            <a:endParaRPr lang="en-US" dirty="0"/>
          </a:p>
        </p:txBody>
      </p:sp>
      <p:sp>
        <p:nvSpPr>
          <p:cNvPr id="4"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0DC5C706-2F21-4BB0-BD42-E371823A635E}" type="slidenum">
              <a:rPr lang="en-US"/>
              <a:pPr>
                <a:defRPr/>
              </a:pPr>
              <a:t>‹#›</a:t>
            </a:fld>
            <a:endParaRPr lang="en-US" dirty="0"/>
          </a:p>
        </p:txBody>
      </p:sp>
    </p:spTree>
    <p:extLst>
      <p:ext uri="{BB962C8B-B14F-4D97-AF65-F5344CB8AC3E}">
        <p14:creationId xmlns:p14="http://schemas.microsoft.com/office/powerpoint/2010/main" val="3302622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0148" y="457200"/>
            <a:ext cx="8642509"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0148" y="1981200"/>
            <a:ext cx="8642509" cy="3886200"/>
          </a:xfrm>
        </p:spPr>
        <p:txBody>
          <a:bodyPr/>
          <a:lstStyle/>
          <a:p>
            <a:pPr lvl="0"/>
            <a:r>
              <a:rPr lang="en-US" noProof="0" dirty="0" smtClean="0"/>
              <a:t>Click icon to add table</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39058B61-1300-484E-AFB9-AB496ADD4D2B}" type="slidenum">
              <a:rPr lang="en-US"/>
              <a:pPr>
                <a:defRPr/>
              </a:pPr>
              <a:t>‹#›</a:t>
            </a:fld>
            <a:endParaRPr lang="en-US" dirty="0"/>
          </a:p>
        </p:txBody>
      </p:sp>
    </p:spTree>
    <p:extLst>
      <p:ext uri="{BB962C8B-B14F-4D97-AF65-F5344CB8AC3E}">
        <p14:creationId xmlns:p14="http://schemas.microsoft.com/office/powerpoint/2010/main" val="1164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0148" y="457200"/>
            <a:ext cx="8642509"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80148" y="1981200"/>
            <a:ext cx="8642509" cy="3886200"/>
          </a:xfrm>
        </p:spPr>
        <p:txBody>
          <a:bodyPr/>
          <a:lstStyle/>
          <a:p>
            <a:pPr lvl="0"/>
            <a:r>
              <a:rPr lang="en-US" noProof="0" dirty="0" smtClean="0"/>
              <a:t>Click icon to add SmartArt graphic</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EA30F103-2189-4503-94E6-5929FF5D6D2D}" type="slidenum">
              <a:rPr lang="en-US"/>
              <a:pPr>
                <a:defRPr/>
              </a:pPr>
              <a:t>‹#›</a:t>
            </a:fld>
            <a:endParaRPr lang="en-US" dirty="0"/>
          </a:p>
        </p:txBody>
      </p:sp>
    </p:spTree>
    <p:extLst>
      <p:ext uri="{BB962C8B-B14F-4D97-AF65-F5344CB8AC3E}">
        <p14:creationId xmlns:p14="http://schemas.microsoft.com/office/powerpoint/2010/main" val="429095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2" name="Title 1"/>
          <p:cNvSpPr>
            <a:spLocks noGrp="1"/>
          </p:cNvSpPr>
          <p:nvPr>
            <p:ph type="title"/>
          </p:nvPr>
        </p:nvSpPr>
        <p:spPr>
          <a:xfrm>
            <a:off x="480148" y="457204"/>
            <a:ext cx="8642509" cy="648929"/>
          </a:xfrm>
        </p:spPr>
        <p:txBody>
          <a:bodyPr/>
          <a:lstStyle>
            <a:lvl1pPr>
              <a:defRPr sz="2400"/>
            </a:lvl1pPr>
          </a:lstStyle>
          <a:p>
            <a:r>
              <a:rPr lang="en-US" dirty="0" smtClean="0"/>
              <a:t>Click to edit Master title style</a:t>
            </a:r>
            <a:endParaRPr lang="en-US" dirty="0"/>
          </a:p>
        </p:txBody>
      </p:sp>
      <p:sp>
        <p:nvSpPr>
          <p:cNvPr id="7" name="Content Placeholder 2"/>
          <p:cNvSpPr>
            <a:spLocks noGrp="1"/>
          </p:cNvSpPr>
          <p:nvPr>
            <p:ph idx="1"/>
          </p:nvPr>
        </p:nvSpPr>
        <p:spPr>
          <a:xfrm>
            <a:off x="526606" y="1268365"/>
            <a:ext cx="8596044" cy="4599039"/>
          </a:xfrm>
        </p:spPr>
        <p:txBody>
          <a:bodyPr/>
          <a:lstStyle>
            <a:lvl1pPr>
              <a:defRPr sz="1100" b="0"/>
            </a:lvl1pPr>
            <a:lvl2pPr>
              <a:buNone/>
              <a:defRPr sz="2000"/>
            </a:lvl2pPr>
            <a:lvl3pPr>
              <a:defRPr sz="1800"/>
            </a:lvl3pPr>
          </a:lstStyle>
          <a:p>
            <a:pPr lvl="0"/>
            <a:r>
              <a:rPr lang="en-US" dirty="0"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6"/>
          <p:cNvSpPr>
            <a:spLocks noGrp="1" noChangeArrowheads="1"/>
          </p:cNvSpPr>
          <p:nvPr>
            <p:ph type="dt" sz="half" idx="11"/>
          </p:nvPr>
        </p:nvSpPr>
        <p:spPr>
          <a:ln/>
        </p:spPr>
        <p:txBody>
          <a:bodyPr/>
          <a:lstStyle>
            <a:lvl1pPr>
              <a:defRPr/>
            </a:lvl1pPr>
          </a:lstStyle>
          <a:p>
            <a:pPr>
              <a:defRPr/>
            </a:pPr>
            <a:endParaRPr lang="en-US" dirty="0"/>
          </a:p>
        </p:txBody>
      </p:sp>
      <p:sp>
        <p:nvSpPr>
          <p:cNvPr id="6" name="Slide Number Placeholder 1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420584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602788"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6" name="Rectangle 4"/>
            <p:cNvSpPr>
              <a:spLocks noChangeArrowheads="1"/>
            </p:cNvSpPr>
            <p:nvPr/>
          </p:nvSpPr>
          <p:spPr bwMode="hidden">
            <a:xfrm>
              <a:off x="1081" y="1065"/>
              <a:ext cx="4679" cy="1596"/>
            </a:xfrm>
            <a:prstGeom prst="rect">
              <a:avLst/>
            </a:prstGeom>
            <a:solidFill>
              <a:srgbClr val="0000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9" name="Rectangle 7"/>
              <p:cNvSpPr>
                <a:spLocks noChangeArrowheads="1"/>
              </p:cNvSpPr>
              <p:nvPr userDrawn="1"/>
            </p:nvSpPr>
            <p:spPr bwMode="auto">
              <a:xfrm>
                <a:off x="1081" y="1065"/>
                <a:ext cx="364"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1" name="Rectangle 9"/>
              <p:cNvSpPr>
                <a:spLocks noChangeArrowheads="1"/>
              </p:cNvSpPr>
              <p:nvPr userDrawn="1"/>
            </p:nvSpPr>
            <p:spPr bwMode="auto">
              <a:xfrm>
                <a:off x="719" y="2257"/>
                <a:ext cx="369"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3" name="Rectangle 11"/>
              <p:cNvSpPr>
                <a:spLocks noChangeArrowheads="1"/>
              </p:cNvSpPr>
              <p:nvPr userDrawn="1"/>
            </p:nvSpPr>
            <p:spPr bwMode="auto">
              <a:xfrm>
                <a:off x="719" y="1464"/>
                <a:ext cx="369"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5" name="Rectangle 13"/>
              <p:cNvSpPr>
                <a:spLocks noChangeArrowheads="1"/>
              </p:cNvSpPr>
              <p:nvPr userDrawn="1"/>
            </p:nvSpPr>
            <p:spPr bwMode="auto">
              <a:xfrm>
                <a:off x="1081" y="1464"/>
                <a:ext cx="364"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7" name="Rectangle 15"/>
              <p:cNvSpPr>
                <a:spLocks noChangeArrowheads="1"/>
              </p:cNvSpPr>
              <p:nvPr userDrawn="1"/>
            </p:nvSpPr>
            <p:spPr bwMode="auto">
              <a:xfrm>
                <a:off x="719" y="1857"/>
                <a:ext cx="369"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grpSp>
      </p:grpSp>
      <p:sp>
        <p:nvSpPr>
          <p:cNvPr id="5139" name="Rectangle 19"/>
          <p:cNvSpPr>
            <a:spLocks noGrp="1" noChangeArrowheads="1"/>
          </p:cNvSpPr>
          <p:nvPr>
            <p:ph type="ctrTitle"/>
          </p:nvPr>
        </p:nvSpPr>
        <p:spPr>
          <a:xfrm>
            <a:off x="3120906" y="1828800"/>
            <a:ext cx="6321835"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3120906" y="4267200"/>
            <a:ext cx="6321835"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79425" y="6248400"/>
            <a:ext cx="2241550" cy="457200"/>
          </a:xfrm>
        </p:spPr>
        <p:txBody>
          <a:bodyPr/>
          <a:lstStyle>
            <a:lvl1pPr>
              <a:defRPr dirty="0"/>
            </a:lvl1pPr>
          </a:lstStyle>
          <a:p>
            <a:pPr>
              <a:defRPr/>
            </a:pPr>
            <a:endParaRPr lang="en-US" dirty="0"/>
          </a:p>
        </p:txBody>
      </p:sp>
      <p:sp>
        <p:nvSpPr>
          <p:cNvPr id="19" name="Rectangle 17"/>
          <p:cNvSpPr>
            <a:spLocks noGrp="1" noChangeArrowheads="1"/>
          </p:cNvSpPr>
          <p:nvPr>
            <p:ph type="ftr" sz="quarter" idx="11"/>
          </p:nvPr>
        </p:nvSpPr>
        <p:spPr/>
        <p:txBody>
          <a:bodyPr/>
          <a:lstStyle>
            <a:lvl1pPr>
              <a:defRPr dirty="0"/>
            </a:lvl1pPr>
          </a:lstStyle>
          <a:p>
            <a:pPr>
              <a:defRPr/>
            </a:pPr>
            <a:endParaRPr lang="en-US" dirty="0"/>
          </a:p>
        </p:txBody>
      </p:sp>
      <p:sp>
        <p:nvSpPr>
          <p:cNvPr id="20" name="Rectangle 18"/>
          <p:cNvSpPr>
            <a:spLocks noGrp="1" noChangeArrowheads="1"/>
          </p:cNvSpPr>
          <p:nvPr>
            <p:ph type="sldNum" sz="quarter" idx="12"/>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dirty="0">
                <a:latin typeface="Arial Black" pitchFamily="34" charset="0"/>
              </a:defRPr>
            </a:lvl1pPr>
          </a:lstStyle>
          <a:p>
            <a:pPr>
              <a:defRPr/>
            </a:pPr>
            <a:endParaRPr lang="en-US" dirty="0"/>
          </a:p>
        </p:txBody>
      </p:sp>
    </p:spTree>
    <p:extLst>
      <p:ext uri="{BB962C8B-B14F-4D97-AF65-F5344CB8AC3E}">
        <p14:creationId xmlns:p14="http://schemas.microsoft.com/office/powerpoint/2010/main" val="145463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96463C04-4DEB-445B-8801-7F285E4ED1E3}"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3392698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26606" y="1991032"/>
            <a:ext cx="8596044" cy="3876368"/>
          </a:xfrm>
        </p:spPr>
        <p:txBody>
          <a:bodyPr/>
          <a:lstStyle>
            <a:lvl1pPr>
              <a:defRPr sz="2400" b="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DFCF2AE4-FBD6-4FDA-B816-93AB11F17327}" type="slidenum">
              <a:rPr lang="en-US"/>
              <a:pPr>
                <a:defRPr/>
              </a:pPr>
              <a:t>‹#›</a:t>
            </a:fld>
            <a:endParaRPr lang="en-US" dirty="0"/>
          </a:p>
        </p:txBody>
      </p:sp>
    </p:spTree>
    <p:extLst>
      <p:ext uri="{BB962C8B-B14F-4D97-AF65-F5344CB8AC3E}">
        <p14:creationId xmlns:p14="http://schemas.microsoft.com/office/powerpoint/2010/main" val="469638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554" y="4406911"/>
            <a:ext cx="816237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554" y="2906713"/>
            <a:ext cx="816237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Tree>
    <p:extLst>
      <p:ext uri="{BB962C8B-B14F-4D97-AF65-F5344CB8AC3E}">
        <p14:creationId xmlns:p14="http://schemas.microsoft.com/office/powerpoint/2010/main" val="4206760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145" y="1981200"/>
            <a:ext cx="424123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417" y="1981200"/>
            <a:ext cx="424123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dirty="0"/>
            </a:lvl1pPr>
          </a:lstStyle>
          <a:p>
            <a:pPr>
              <a:defRPr/>
            </a:pPr>
            <a:endParaRPr lang="en-US" dirty="0"/>
          </a:p>
        </p:txBody>
      </p:sp>
      <p:sp>
        <p:nvSpPr>
          <p:cNvPr id="6" name="Rectangle 16"/>
          <p:cNvSpPr>
            <a:spLocks noGrp="1" noChangeArrowheads="1"/>
          </p:cNvSpPr>
          <p:nvPr>
            <p:ph type="dt" sz="half"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8219E51D-53F7-4E55-9FDD-B3889D116DCB}" type="slidenum">
              <a:rPr lang="en-US"/>
              <a:pPr>
                <a:defRPr/>
              </a:pPr>
              <a:t>‹#›</a:t>
            </a:fld>
            <a:endParaRPr lang="en-US" dirty="0"/>
          </a:p>
        </p:txBody>
      </p:sp>
    </p:spTree>
    <p:extLst>
      <p:ext uri="{BB962C8B-B14F-4D97-AF65-F5344CB8AC3E}">
        <p14:creationId xmlns:p14="http://schemas.microsoft.com/office/powerpoint/2010/main" val="138993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145" y="274638"/>
            <a:ext cx="86425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139" y="1535113"/>
            <a:ext cx="42428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139" y="2174875"/>
            <a:ext cx="42428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083" y="1535113"/>
            <a:ext cx="42445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083" y="2174875"/>
            <a:ext cx="42445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dirty="0"/>
            </a:lvl1pPr>
          </a:lstStyle>
          <a:p>
            <a:pPr>
              <a:defRPr/>
            </a:pPr>
            <a:endParaRPr lang="en-US" dirty="0"/>
          </a:p>
        </p:txBody>
      </p:sp>
      <p:sp>
        <p:nvSpPr>
          <p:cNvPr id="8"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CDD9627F-EC5C-4D11-9162-95B77AADA099}" type="slidenum">
              <a:rPr lang="en-US"/>
              <a:pPr>
                <a:defRPr/>
              </a:pPr>
              <a:t>‹#›</a:t>
            </a:fld>
            <a:endParaRPr lang="en-US" dirty="0"/>
          </a:p>
        </p:txBody>
      </p:sp>
    </p:spTree>
    <p:extLst>
      <p:ext uri="{BB962C8B-B14F-4D97-AF65-F5344CB8AC3E}">
        <p14:creationId xmlns:p14="http://schemas.microsoft.com/office/powerpoint/2010/main" val="1891897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dirty="0"/>
            </a:lvl1pPr>
          </a:lstStyle>
          <a:p>
            <a:pPr>
              <a:defRPr/>
            </a:pPr>
            <a:endParaRPr lang="en-US" dirty="0"/>
          </a:p>
        </p:txBody>
      </p:sp>
      <p:sp>
        <p:nvSpPr>
          <p:cNvPr id="4"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54933560-EEB3-4BE9-BA8D-16FF04089776}" type="slidenum">
              <a:rPr lang="en-US"/>
              <a:pPr>
                <a:defRPr/>
              </a:pPr>
              <a:t>‹#›</a:t>
            </a:fld>
            <a:endParaRPr lang="en-US" dirty="0"/>
          </a:p>
        </p:txBody>
      </p:sp>
    </p:spTree>
    <p:extLst>
      <p:ext uri="{BB962C8B-B14F-4D97-AF65-F5344CB8AC3E}">
        <p14:creationId xmlns:p14="http://schemas.microsoft.com/office/powerpoint/2010/main" val="1221102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45" y="273050"/>
            <a:ext cx="315925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23" y="273052"/>
            <a:ext cx="53682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45" y="1435102"/>
            <a:ext cx="31592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9EC4B1D3-B8AE-44AF-9116-04B0797996EB}" type="slidenum">
              <a:rPr lang="en-US"/>
              <a:pPr>
                <a:defRPr/>
              </a:pPr>
              <a:t>‹#›</a:t>
            </a:fld>
            <a:endParaRPr lang="en-US" dirty="0"/>
          </a:p>
        </p:txBody>
      </p:sp>
    </p:spTree>
    <p:extLst>
      <p:ext uri="{BB962C8B-B14F-4D97-AF65-F5344CB8AC3E}">
        <p14:creationId xmlns:p14="http://schemas.microsoft.com/office/powerpoint/2010/main" val="3347616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219" y="4800600"/>
            <a:ext cx="576167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219" y="612775"/>
            <a:ext cx="57616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882219" y="5367338"/>
            <a:ext cx="57616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FB9DB2D8-A80E-48EE-B229-15EC8A49FB6D}" type="slidenum">
              <a:rPr lang="en-US"/>
              <a:pPr>
                <a:defRPr/>
              </a:pPr>
              <a:t>‹#›</a:t>
            </a:fld>
            <a:endParaRPr lang="en-US" dirty="0"/>
          </a:p>
        </p:txBody>
      </p:sp>
    </p:spTree>
    <p:extLst>
      <p:ext uri="{BB962C8B-B14F-4D97-AF65-F5344CB8AC3E}">
        <p14:creationId xmlns:p14="http://schemas.microsoft.com/office/powerpoint/2010/main" val="1733243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5849315A-F86A-40BA-B6AA-E40EC98B1BB7}" type="slidenum">
              <a:rPr lang="en-US"/>
              <a:pPr>
                <a:defRPr/>
              </a:pPr>
              <a:t>‹#›</a:t>
            </a:fld>
            <a:endParaRPr lang="en-US" dirty="0"/>
          </a:p>
        </p:txBody>
      </p:sp>
    </p:spTree>
    <p:extLst>
      <p:ext uri="{BB962C8B-B14F-4D97-AF65-F5344CB8AC3E}">
        <p14:creationId xmlns:p14="http://schemas.microsoft.com/office/powerpoint/2010/main" val="3172673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021" y="457200"/>
            <a:ext cx="2160627"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145" y="457200"/>
            <a:ext cx="632183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033B5C8A-7406-45E4-8540-C40A2388DEBC}" type="slidenum">
              <a:rPr lang="en-US"/>
              <a:pPr>
                <a:defRPr/>
              </a:pPr>
              <a:t>‹#›</a:t>
            </a:fld>
            <a:endParaRPr lang="en-US" dirty="0"/>
          </a:p>
        </p:txBody>
      </p:sp>
    </p:spTree>
    <p:extLst>
      <p:ext uri="{BB962C8B-B14F-4D97-AF65-F5344CB8AC3E}">
        <p14:creationId xmlns:p14="http://schemas.microsoft.com/office/powerpoint/2010/main" val="333659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0145" y="457200"/>
            <a:ext cx="8642509"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dirty="0"/>
            </a:lvl1pPr>
          </a:lstStyle>
          <a:p>
            <a:pPr>
              <a:defRPr/>
            </a:pPr>
            <a:endParaRPr lang="en-US" dirty="0"/>
          </a:p>
        </p:txBody>
      </p:sp>
      <p:sp>
        <p:nvSpPr>
          <p:cNvPr id="4"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4FEABB64-2C8D-43D2-9E4D-9DCD144EC92F}" type="slidenum">
              <a:rPr lang="en-US"/>
              <a:pPr>
                <a:defRPr/>
              </a:pPr>
              <a:t>‹#›</a:t>
            </a:fld>
            <a:endParaRPr lang="en-US" dirty="0"/>
          </a:p>
        </p:txBody>
      </p:sp>
    </p:spTree>
    <p:extLst>
      <p:ext uri="{BB962C8B-B14F-4D97-AF65-F5344CB8AC3E}">
        <p14:creationId xmlns:p14="http://schemas.microsoft.com/office/powerpoint/2010/main" val="400404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6"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99"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99"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89DC47DF-3534-430A-BC36-C3D7855CD3C8}" type="slidenum">
              <a:rPr lang="en-US"/>
              <a:pPr>
                <a:defRPr/>
              </a:pPr>
              <a:t>‹#›</a:t>
            </a:fld>
            <a:endParaRPr lang="en-US" dirty="0"/>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3295880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0145" y="457200"/>
            <a:ext cx="8642509"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0145" y="1981200"/>
            <a:ext cx="8642509" cy="3886200"/>
          </a:xfrm>
        </p:spPr>
        <p:txBody>
          <a:bodyPr/>
          <a:lstStyle/>
          <a:p>
            <a:pPr lvl="0"/>
            <a:r>
              <a:rPr lang="en-US" noProof="0" dirty="0" smtClean="0"/>
              <a:t>Click icon to add table</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32991465-1D85-4D96-A1F6-11DDE776D89A}" type="slidenum">
              <a:rPr lang="en-US"/>
              <a:pPr>
                <a:defRPr/>
              </a:pPr>
              <a:t>‹#›</a:t>
            </a:fld>
            <a:endParaRPr lang="en-US" dirty="0"/>
          </a:p>
        </p:txBody>
      </p:sp>
    </p:spTree>
    <p:extLst>
      <p:ext uri="{BB962C8B-B14F-4D97-AF65-F5344CB8AC3E}">
        <p14:creationId xmlns:p14="http://schemas.microsoft.com/office/powerpoint/2010/main" val="2336072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0145" y="457200"/>
            <a:ext cx="8642509"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80145" y="1981200"/>
            <a:ext cx="8642509" cy="3886200"/>
          </a:xfrm>
        </p:spPr>
        <p:txBody>
          <a:bodyPr/>
          <a:lstStyle/>
          <a:p>
            <a:pPr lvl="0"/>
            <a:r>
              <a:rPr lang="en-US" noProof="0" dirty="0" smtClean="0"/>
              <a:t>Click icon to add SmartArt graphic</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1D308305-6BC3-42A6-99F5-FA33F05BCE1D}" type="slidenum">
              <a:rPr lang="en-US"/>
              <a:pPr>
                <a:defRPr/>
              </a:pPr>
              <a:t>‹#›</a:t>
            </a:fld>
            <a:endParaRPr lang="en-US" dirty="0"/>
          </a:p>
        </p:txBody>
      </p:sp>
    </p:spTree>
    <p:extLst>
      <p:ext uri="{BB962C8B-B14F-4D97-AF65-F5344CB8AC3E}">
        <p14:creationId xmlns:p14="http://schemas.microsoft.com/office/powerpoint/2010/main" val="130505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2" name="Title 1"/>
          <p:cNvSpPr>
            <a:spLocks noGrp="1"/>
          </p:cNvSpPr>
          <p:nvPr>
            <p:ph type="title"/>
          </p:nvPr>
        </p:nvSpPr>
        <p:spPr>
          <a:xfrm>
            <a:off x="480145" y="457204"/>
            <a:ext cx="8642509" cy="648929"/>
          </a:xfrm>
        </p:spPr>
        <p:txBody>
          <a:bodyPr/>
          <a:lstStyle>
            <a:lvl1pPr>
              <a:defRPr sz="2400"/>
            </a:lvl1pPr>
          </a:lstStyle>
          <a:p>
            <a:r>
              <a:rPr lang="en-US" dirty="0" smtClean="0"/>
              <a:t>Click to edit Master title style</a:t>
            </a:r>
            <a:endParaRPr lang="en-US" dirty="0"/>
          </a:p>
        </p:txBody>
      </p:sp>
      <p:sp>
        <p:nvSpPr>
          <p:cNvPr id="7" name="Content Placeholder 2"/>
          <p:cNvSpPr>
            <a:spLocks noGrp="1"/>
          </p:cNvSpPr>
          <p:nvPr>
            <p:ph idx="1"/>
          </p:nvPr>
        </p:nvSpPr>
        <p:spPr>
          <a:xfrm>
            <a:off x="526606" y="1268365"/>
            <a:ext cx="8596044" cy="4599039"/>
          </a:xfrm>
        </p:spPr>
        <p:txBody>
          <a:bodyPr/>
          <a:lstStyle>
            <a:lvl1pPr>
              <a:defRPr sz="1100" b="0"/>
            </a:lvl1pPr>
            <a:lvl2pPr>
              <a:buNone/>
              <a:defRPr sz="2000"/>
            </a:lvl2pPr>
            <a:lvl3pPr>
              <a:defRPr sz="1800"/>
            </a:lvl3pPr>
          </a:lstStyle>
          <a:p>
            <a:pPr lvl="0"/>
            <a:r>
              <a:rPr lang="en-US" dirty="0"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6"/>
          <p:cNvSpPr>
            <a:spLocks noGrp="1" noChangeArrowheads="1"/>
          </p:cNvSpPr>
          <p:nvPr>
            <p:ph type="dt" sz="half" idx="11"/>
          </p:nvPr>
        </p:nvSpPr>
        <p:spPr>
          <a:ln/>
        </p:spPr>
        <p:txBody>
          <a:bodyPr/>
          <a:lstStyle>
            <a:lvl1pPr>
              <a:defRPr/>
            </a:lvl1pPr>
          </a:lstStyle>
          <a:p>
            <a:pPr>
              <a:defRPr/>
            </a:pPr>
            <a:endParaRPr lang="en-US" dirty="0"/>
          </a:p>
        </p:txBody>
      </p:sp>
      <p:sp>
        <p:nvSpPr>
          <p:cNvPr id="6" name="Slide Number Placeholder 1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38688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602788"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6" name="Rectangle 4"/>
            <p:cNvSpPr>
              <a:spLocks noChangeArrowheads="1"/>
            </p:cNvSpPr>
            <p:nvPr/>
          </p:nvSpPr>
          <p:spPr bwMode="hidden">
            <a:xfrm>
              <a:off x="1081" y="1065"/>
              <a:ext cx="4679" cy="1596"/>
            </a:xfrm>
            <a:prstGeom prst="rect">
              <a:avLst/>
            </a:prstGeom>
            <a:solidFill>
              <a:srgbClr val="0000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9" name="Rectangle 7"/>
              <p:cNvSpPr>
                <a:spLocks noChangeArrowheads="1"/>
              </p:cNvSpPr>
              <p:nvPr userDrawn="1"/>
            </p:nvSpPr>
            <p:spPr bwMode="auto">
              <a:xfrm>
                <a:off x="1081" y="1065"/>
                <a:ext cx="364"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1" name="Rectangle 9"/>
              <p:cNvSpPr>
                <a:spLocks noChangeArrowheads="1"/>
              </p:cNvSpPr>
              <p:nvPr userDrawn="1"/>
            </p:nvSpPr>
            <p:spPr bwMode="auto">
              <a:xfrm>
                <a:off x="719" y="2257"/>
                <a:ext cx="369"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3" name="Rectangle 11"/>
              <p:cNvSpPr>
                <a:spLocks noChangeArrowheads="1"/>
              </p:cNvSpPr>
              <p:nvPr userDrawn="1"/>
            </p:nvSpPr>
            <p:spPr bwMode="auto">
              <a:xfrm>
                <a:off x="719" y="1464"/>
                <a:ext cx="369"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5" name="Rectangle 13"/>
              <p:cNvSpPr>
                <a:spLocks noChangeArrowheads="1"/>
              </p:cNvSpPr>
              <p:nvPr userDrawn="1"/>
            </p:nvSpPr>
            <p:spPr bwMode="auto">
              <a:xfrm>
                <a:off x="1081" y="1464"/>
                <a:ext cx="364"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7" name="Rectangle 15"/>
              <p:cNvSpPr>
                <a:spLocks noChangeArrowheads="1"/>
              </p:cNvSpPr>
              <p:nvPr userDrawn="1"/>
            </p:nvSpPr>
            <p:spPr bwMode="auto">
              <a:xfrm>
                <a:off x="719" y="1857"/>
                <a:ext cx="369"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grpSp>
      </p:grpSp>
      <p:sp>
        <p:nvSpPr>
          <p:cNvPr id="5139" name="Rectangle 19"/>
          <p:cNvSpPr>
            <a:spLocks noGrp="1" noChangeArrowheads="1"/>
          </p:cNvSpPr>
          <p:nvPr>
            <p:ph type="ctrTitle"/>
          </p:nvPr>
        </p:nvSpPr>
        <p:spPr>
          <a:xfrm>
            <a:off x="3120906" y="1828800"/>
            <a:ext cx="6321835"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3120906" y="4267200"/>
            <a:ext cx="6321835"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79425" y="6248400"/>
            <a:ext cx="2241550" cy="457200"/>
          </a:xfrm>
        </p:spPr>
        <p:txBody>
          <a:bodyPr/>
          <a:lstStyle>
            <a:lvl1pPr>
              <a:defRPr dirty="0"/>
            </a:lvl1pPr>
          </a:lstStyle>
          <a:p>
            <a:pPr>
              <a:defRPr/>
            </a:pPr>
            <a:endParaRPr lang="en-US" dirty="0"/>
          </a:p>
        </p:txBody>
      </p:sp>
      <p:sp>
        <p:nvSpPr>
          <p:cNvPr id="19" name="Rectangle 17"/>
          <p:cNvSpPr>
            <a:spLocks noGrp="1" noChangeArrowheads="1"/>
          </p:cNvSpPr>
          <p:nvPr>
            <p:ph type="ftr" sz="quarter" idx="11"/>
          </p:nvPr>
        </p:nvSpPr>
        <p:spPr/>
        <p:txBody>
          <a:bodyPr/>
          <a:lstStyle>
            <a:lvl1pPr>
              <a:defRPr dirty="0"/>
            </a:lvl1pPr>
          </a:lstStyle>
          <a:p>
            <a:pPr>
              <a:defRPr/>
            </a:pPr>
            <a:endParaRPr lang="en-US" dirty="0"/>
          </a:p>
        </p:txBody>
      </p:sp>
      <p:sp>
        <p:nvSpPr>
          <p:cNvPr id="20" name="Rectangle 18"/>
          <p:cNvSpPr>
            <a:spLocks noGrp="1" noChangeArrowheads="1"/>
          </p:cNvSpPr>
          <p:nvPr>
            <p:ph type="sldNum" sz="quarter" idx="12"/>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dirty="0">
                <a:latin typeface="Arial Black" pitchFamily="34" charset="0"/>
              </a:defRPr>
            </a:lvl1pPr>
          </a:lstStyle>
          <a:p>
            <a:pPr>
              <a:defRPr/>
            </a:pPr>
            <a:endParaRPr lang="en-US" dirty="0"/>
          </a:p>
        </p:txBody>
      </p:sp>
    </p:spTree>
    <p:extLst>
      <p:ext uri="{BB962C8B-B14F-4D97-AF65-F5344CB8AC3E}">
        <p14:creationId xmlns:p14="http://schemas.microsoft.com/office/powerpoint/2010/main" val="2869699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26606" y="1991032"/>
            <a:ext cx="8596044" cy="3876368"/>
          </a:xfrm>
        </p:spPr>
        <p:txBody>
          <a:bodyPr/>
          <a:lstStyle>
            <a:lvl1pPr>
              <a:defRPr sz="2400" b="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5B8491CD-8E36-47A7-8C83-E2D69252078B}" type="slidenum">
              <a:rPr lang="en-US"/>
              <a:pPr>
                <a:defRPr/>
              </a:pPr>
              <a:t>‹#›</a:t>
            </a:fld>
            <a:endParaRPr lang="en-US" dirty="0"/>
          </a:p>
        </p:txBody>
      </p:sp>
    </p:spTree>
    <p:extLst>
      <p:ext uri="{BB962C8B-B14F-4D97-AF65-F5344CB8AC3E}">
        <p14:creationId xmlns:p14="http://schemas.microsoft.com/office/powerpoint/2010/main" val="3006779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554" y="4406907"/>
            <a:ext cx="816237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554" y="2906713"/>
            <a:ext cx="816237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Tree>
    <p:extLst>
      <p:ext uri="{BB962C8B-B14F-4D97-AF65-F5344CB8AC3E}">
        <p14:creationId xmlns:p14="http://schemas.microsoft.com/office/powerpoint/2010/main" val="22963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143" y="1981200"/>
            <a:ext cx="424123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417" y="1981200"/>
            <a:ext cx="4241231"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dirty="0"/>
            </a:lvl1pPr>
          </a:lstStyle>
          <a:p>
            <a:pPr>
              <a:defRPr/>
            </a:pPr>
            <a:endParaRPr lang="en-US" dirty="0"/>
          </a:p>
        </p:txBody>
      </p:sp>
      <p:sp>
        <p:nvSpPr>
          <p:cNvPr id="6" name="Rectangle 16"/>
          <p:cNvSpPr>
            <a:spLocks noGrp="1" noChangeArrowheads="1"/>
          </p:cNvSpPr>
          <p:nvPr>
            <p:ph type="dt" sz="half"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FA5CF520-320C-4CC4-83C7-15D1BADCF0E0}" type="slidenum">
              <a:rPr lang="en-US"/>
              <a:pPr>
                <a:defRPr/>
              </a:pPr>
              <a:t>‹#›</a:t>
            </a:fld>
            <a:endParaRPr lang="en-US" dirty="0"/>
          </a:p>
        </p:txBody>
      </p:sp>
    </p:spTree>
    <p:extLst>
      <p:ext uri="{BB962C8B-B14F-4D97-AF65-F5344CB8AC3E}">
        <p14:creationId xmlns:p14="http://schemas.microsoft.com/office/powerpoint/2010/main" val="1912919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143" y="274638"/>
            <a:ext cx="86425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139" y="1535113"/>
            <a:ext cx="42428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139" y="2174875"/>
            <a:ext cx="42428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083" y="1535113"/>
            <a:ext cx="42445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083" y="2174875"/>
            <a:ext cx="42445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dirty="0"/>
            </a:lvl1pPr>
          </a:lstStyle>
          <a:p>
            <a:pPr>
              <a:defRPr/>
            </a:pPr>
            <a:endParaRPr lang="en-US" dirty="0"/>
          </a:p>
        </p:txBody>
      </p:sp>
      <p:sp>
        <p:nvSpPr>
          <p:cNvPr id="8"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EC36ED75-0E5F-421A-90A3-2648894BCE44}" type="slidenum">
              <a:rPr lang="en-US"/>
              <a:pPr>
                <a:defRPr/>
              </a:pPr>
              <a:t>‹#›</a:t>
            </a:fld>
            <a:endParaRPr lang="en-US" dirty="0"/>
          </a:p>
        </p:txBody>
      </p:sp>
    </p:spTree>
    <p:extLst>
      <p:ext uri="{BB962C8B-B14F-4D97-AF65-F5344CB8AC3E}">
        <p14:creationId xmlns:p14="http://schemas.microsoft.com/office/powerpoint/2010/main" val="1349761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dirty="0"/>
            </a:lvl1pPr>
          </a:lstStyle>
          <a:p>
            <a:pPr>
              <a:defRPr/>
            </a:pPr>
            <a:endParaRPr lang="en-US" dirty="0"/>
          </a:p>
        </p:txBody>
      </p:sp>
      <p:sp>
        <p:nvSpPr>
          <p:cNvPr id="4"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25B6CD92-7D2F-45C7-899D-9600D7E80F1E}" type="slidenum">
              <a:rPr lang="en-US"/>
              <a:pPr>
                <a:defRPr/>
              </a:pPr>
              <a:t>‹#›</a:t>
            </a:fld>
            <a:endParaRPr lang="en-US" dirty="0"/>
          </a:p>
        </p:txBody>
      </p:sp>
    </p:spTree>
    <p:extLst>
      <p:ext uri="{BB962C8B-B14F-4D97-AF65-F5344CB8AC3E}">
        <p14:creationId xmlns:p14="http://schemas.microsoft.com/office/powerpoint/2010/main" val="1214257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43" y="273050"/>
            <a:ext cx="315925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23" y="273052"/>
            <a:ext cx="53682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43" y="1435102"/>
            <a:ext cx="31592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705DB21E-975D-48D7-9D5A-5EF2B8F10E3F}" type="slidenum">
              <a:rPr lang="en-US"/>
              <a:pPr>
                <a:defRPr/>
              </a:pPr>
              <a:t>‹#›</a:t>
            </a:fld>
            <a:endParaRPr lang="en-US" dirty="0"/>
          </a:p>
        </p:txBody>
      </p:sp>
    </p:spTree>
    <p:extLst>
      <p:ext uri="{BB962C8B-B14F-4D97-AF65-F5344CB8AC3E}">
        <p14:creationId xmlns:p14="http://schemas.microsoft.com/office/powerpoint/2010/main" val="71403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60F22A83-1258-4D64-8FE4-0CFBDAD674D2}" type="slidenum">
              <a:rPr lang="en-US"/>
              <a:pPr>
                <a:defRPr/>
              </a:pPr>
              <a:t>‹#›</a:t>
            </a:fld>
            <a:endParaRPr lang="en-US" dirty="0"/>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2063572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217" y="4800600"/>
            <a:ext cx="576167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217" y="612775"/>
            <a:ext cx="57616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882217" y="5367338"/>
            <a:ext cx="57616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4A128753-5A6E-4D27-BC35-1EF95C66EF6A}" type="slidenum">
              <a:rPr lang="en-US"/>
              <a:pPr>
                <a:defRPr/>
              </a:pPr>
              <a:t>‹#›</a:t>
            </a:fld>
            <a:endParaRPr lang="en-US" dirty="0"/>
          </a:p>
        </p:txBody>
      </p:sp>
    </p:spTree>
    <p:extLst>
      <p:ext uri="{BB962C8B-B14F-4D97-AF65-F5344CB8AC3E}">
        <p14:creationId xmlns:p14="http://schemas.microsoft.com/office/powerpoint/2010/main" val="2329950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50139FF7-E6E4-4D75-8530-D8FAA9AB70FA}" type="slidenum">
              <a:rPr lang="en-US"/>
              <a:pPr>
                <a:defRPr/>
              </a:pPr>
              <a:t>‹#›</a:t>
            </a:fld>
            <a:endParaRPr lang="en-US" dirty="0"/>
          </a:p>
        </p:txBody>
      </p:sp>
    </p:spTree>
    <p:extLst>
      <p:ext uri="{BB962C8B-B14F-4D97-AF65-F5344CB8AC3E}">
        <p14:creationId xmlns:p14="http://schemas.microsoft.com/office/powerpoint/2010/main" val="2284718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021" y="457200"/>
            <a:ext cx="2160627"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143" y="457200"/>
            <a:ext cx="632183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0731CC2F-D45A-49DD-B9DA-5A624FDC37E0}" type="slidenum">
              <a:rPr lang="en-US"/>
              <a:pPr>
                <a:defRPr/>
              </a:pPr>
              <a:t>‹#›</a:t>
            </a:fld>
            <a:endParaRPr lang="en-US" dirty="0"/>
          </a:p>
        </p:txBody>
      </p:sp>
    </p:spTree>
    <p:extLst>
      <p:ext uri="{BB962C8B-B14F-4D97-AF65-F5344CB8AC3E}">
        <p14:creationId xmlns:p14="http://schemas.microsoft.com/office/powerpoint/2010/main" val="18644569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0143" y="457200"/>
            <a:ext cx="8642509"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dirty="0"/>
            </a:lvl1pPr>
          </a:lstStyle>
          <a:p>
            <a:pPr>
              <a:defRPr/>
            </a:pPr>
            <a:endParaRPr lang="en-US" dirty="0"/>
          </a:p>
        </p:txBody>
      </p:sp>
      <p:sp>
        <p:nvSpPr>
          <p:cNvPr id="4"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1C2BC488-3CAC-4298-9D1B-F42BA2E851B6}" type="slidenum">
              <a:rPr lang="en-US"/>
              <a:pPr>
                <a:defRPr/>
              </a:pPr>
              <a:t>‹#›</a:t>
            </a:fld>
            <a:endParaRPr lang="en-US" dirty="0"/>
          </a:p>
        </p:txBody>
      </p:sp>
    </p:spTree>
    <p:extLst>
      <p:ext uri="{BB962C8B-B14F-4D97-AF65-F5344CB8AC3E}">
        <p14:creationId xmlns:p14="http://schemas.microsoft.com/office/powerpoint/2010/main" val="2695806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0143" y="457200"/>
            <a:ext cx="8642509"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0143" y="1981200"/>
            <a:ext cx="8642509" cy="3886200"/>
          </a:xfrm>
        </p:spPr>
        <p:txBody>
          <a:bodyPr/>
          <a:lstStyle/>
          <a:p>
            <a:pPr lvl="0"/>
            <a:r>
              <a:rPr lang="en-US" noProof="0" dirty="0" smtClean="0"/>
              <a:t>Click icon to add table</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BBC50EE2-33E6-48C6-83B6-191C74166EFD}" type="slidenum">
              <a:rPr lang="en-US"/>
              <a:pPr>
                <a:defRPr/>
              </a:pPr>
              <a:t>‹#›</a:t>
            </a:fld>
            <a:endParaRPr lang="en-US" dirty="0"/>
          </a:p>
        </p:txBody>
      </p:sp>
    </p:spTree>
    <p:extLst>
      <p:ext uri="{BB962C8B-B14F-4D97-AF65-F5344CB8AC3E}">
        <p14:creationId xmlns:p14="http://schemas.microsoft.com/office/powerpoint/2010/main" val="1391566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0143" y="457200"/>
            <a:ext cx="8642509"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80143" y="1981200"/>
            <a:ext cx="8642509" cy="3886200"/>
          </a:xfrm>
        </p:spPr>
        <p:txBody>
          <a:bodyPr/>
          <a:lstStyle/>
          <a:p>
            <a:pPr lvl="0"/>
            <a:r>
              <a:rPr lang="en-US" noProof="0" dirty="0" smtClean="0"/>
              <a:t>Click icon to add SmartArt graphic</a:t>
            </a:r>
          </a:p>
        </p:txBody>
      </p:sp>
      <p:sp>
        <p:nvSpPr>
          <p:cNvPr id="4" name="Rectangle 3"/>
          <p:cNvSpPr>
            <a:spLocks noGrp="1" noChangeArrowheads="1"/>
          </p:cNvSpPr>
          <p:nvPr>
            <p:ph type="dt" sz="half" idx="10"/>
          </p:nvPr>
        </p:nvSpPr>
        <p:spPr/>
        <p:txBody>
          <a:bodyPr/>
          <a:lstStyle>
            <a:lvl1pPr>
              <a:defRPr dirty="0"/>
            </a:lvl1pPr>
          </a:lstStyle>
          <a:p>
            <a:pPr>
              <a:defRPr/>
            </a:pPr>
            <a:endParaRPr lang="en-US" dirty="0"/>
          </a:p>
        </p:txBody>
      </p:sp>
      <p:sp>
        <p:nvSpPr>
          <p:cNvPr id="5" name="Rectangle 18"/>
          <p:cNvSpPr>
            <a:spLocks noGrp="1" noChangeArrowheads="1"/>
          </p:cNvSpPr>
          <p:nvPr>
            <p:ph type="sldNum" sz="quarter" idx="11"/>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a:latin typeface="Arial Black" pitchFamily="34" charset="0"/>
              </a:defRPr>
            </a:lvl1pPr>
          </a:lstStyle>
          <a:p>
            <a:pPr>
              <a:defRPr/>
            </a:pPr>
            <a:fld id="{4F75F1B0-7323-40F8-9302-5E5725DA8578}" type="slidenum">
              <a:rPr lang="en-US"/>
              <a:pPr>
                <a:defRPr/>
              </a:pPr>
              <a:t>‹#›</a:t>
            </a:fld>
            <a:endParaRPr lang="en-US" dirty="0"/>
          </a:p>
        </p:txBody>
      </p:sp>
    </p:spTree>
    <p:extLst>
      <p:ext uri="{BB962C8B-B14F-4D97-AF65-F5344CB8AC3E}">
        <p14:creationId xmlns:p14="http://schemas.microsoft.com/office/powerpoint/2010/main" val="2755017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2" name="Title 1"/>
          <p:cNvSpPr>
            <a:spLocks noGrp="1"/>
          </p:cNvSpPr>
          <p:nvPr>
            <p:ph type="title"/>
          </p:nvPr>
        </p:nvSpPr>
        <p:spPr>
          <a:xfrm>
            <a:off x="480143" y="457204"/>
            <a:ext cx="8642509" cy="648929"/>
          </a:xfrm>
        </p:spPr>
        <p:txBody>
          <a:bodyPr/>
          <a:lstStyle>
            <a:lvl1pPr>
              <a:defRPr sz="2400"/>
            </a:lvl1pPr>
          </a:lstStyle>
          <a:p>
            <a:r>
              <a:rPr lang="en-US" dirty="0" smtClean="0"/>
              <a:t>Click to edit Master title style</a:t>
            </a:r>
            <a:endParaRPr lang="en-US" dirty="0"/>
          </a:p>
        </p:txBody>
      </p:sp>
      <p:sp>
        <p:nvSpPr>
          <p:cNvPr id="7" name="Content Placeholder 2"/>
          <p:cNvSpPr>
            <a:spLocks noGrp="1"/>
          </p:cNvSpPr>
          <p:nvPr>
            <p:ph idx="1"/>
          </p:nvPr>
        </p:nvSpPr>
        <p:spPr>
          <a:xfrm>
            <a:off x="526606" y="1268365"/>
            <a:ext cx="8596044" cy="4599039"/>
          </a:xfrm>
        </p:spPr>
        <p:txBody>
          <a:bodyPr/>
          <a:lstStyle>
            <a:lvl1pPr>
              <a:defRPr sz="1100" b="0"/>
            </a:lvl1pPr>
            <a:lvl2pPr>
              <a:buNone/>
              <a:defRPr sz="2000"/>
            </a:lvl2pPr>
            <a:lvl3pPr>
              <a:defRPr sz="1800"/>
            </a:lvl3pPr>
          </a:lstStyle>
          <a:p>
            <a:pPr lvl="0"/>
            <a:r>
              <a:rPr lang="en-US" dirty="0"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6"/>
          <p:cNvSpPr>
            <a:spLocks noGrp="1" noChangeArrowheads="1"/>
          </p:cNvSpPr>
          <p:nvPr>
            <p:ph type="dt" sz="half" idx="11"/>
          </p:nvPr>
        </p:nvSpPr>
        <p:spPr>
          <a:ln/>
        </p:spPr>
        <p:txBody>
          <a:bodyPr/>
          <a:lstStyle>
            <a:lvl1pPr>
              <a:defRPr/>
            </a:lvl1pPr>
          </a:lstStyle>
          <a:p>
            <a:pPr>
              <a:defRPr/>
            </a:pPr>
            <a:endParaRPr lang="en-US" dirty="0"/>
          </a:p>
        </p:txBody>
      </p:sp>
      <p:sp>
        <p:nvSpPr>
          <p:cNvPr id="6" name="Slide Number Placeholder 1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0024333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602788"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6" name="Rectangle 4"/>
            <p:cNvSpPr>
              <a:spLocks noChangeArrowheads="1"/>
            </p:cNvSpPr>
            <p:nvPr/>
          </p:nvSpPr>
          <p:spPr bwMode="hidden">
            <a:xfrm>
              <a:off x="1081" y="1065"/>
              <a:ext cx="4679" cy="1596"/>
            </a:xfrm>
            <a:prstGeom prst="rect">
              <a:avLst/>
            </a:prstGeom>
            <a:solidFill>
              <a:srgbClr val="0000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9" name="Rectangle 7"/>
              <p:cNvSpPr>
                <a:spLocks noChangeArrowheads="1"/>
              </p:cNvSpPr>
              <p:nvPr userDrawn="1"/>
            </p:nvSpPr>
            <p:spPr bwMode="auto">
              <a:xfrm>
                <a:off x="1081" y="1065"/>
                <a:ext cx="364"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1" name="Rectangle 9"/>
              <p:cNvSpPr>
                <a:spLocks noChangeArrowheads="1"/>
              </p:cNvSpPr>
              <p:nvPr userDrawn="1"/>
            </p:nvSpPr>
            <p:spPr bwMode="auto">
              <a:xfrm>
                <a:off x="719" y="2257"/>
                <a:ext cx="369"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3" name="Rectangle 11"/>
              <p:cNvSpPr>
                <a:spLocks noChangeArrowheads="1"/>
              </p:cNvSpPr>
              <p:nvPr userDrawn="1"/>
            </p:nvSpPr>
            <p:spPr bwMode="auto">
              <a:xfrm>
                <a:off x="719" y="1464"/>
                <a:ext cx="369"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5" name="Rectangle 13"/>
              <p:cNvSpPr>
                <a:spLocks noChangeArrowheads="1"/>
              </p:cNvSpPr>
              <p:nvPr userDrawn="1"/>
            </p:nvSpPr>
            <p:spPr bwMode="auto">
              <a:xfrm>
                <a:off x="1081" y="1464"/>
                <a:ext cx="364"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7" name="Rectangle 15"/>
              <p:cNvSpPr>
                <a:spLocks noChangeArrowheads="1"/>
              </p:cNvSpPr>
              <p:nvPr userDrawn="1"/>
            </p:nvSpPr>
            <p:spPr bwMode="auto">
              <a:xfrm>
                <a:off x="719" y="1857"/>
                <a:ext cx="369"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grpSp>
      </p:grpSp>
      <p:sp>
        <p:nvSpPr>
          <p:cNvPr id="5139" name="Rectangle 19"/>
          <p:cNvSpPr>
            <a:spLocks noGrp="1" noChangeArrowheads="1"/>
          </p:cNvSpPr>
          <p:nvPr>
            <p:ph type="ctrTitle"/>
          </p:nvPr>
        </p:nvSpPr>
        <p:spPr>
          <a:xfrm>
            <a:off x="3120906" y="1828800"/>
            <a:ext cx="6321835"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3120906" y="4267200"/>
            <a:ext cx="6321835"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79425" y="6248400"/>
            <a:ext cx="2241550" cy="457200"/>
          </a:xfrm>
        </p:spPr>
        <p:txBody>
          <a:bodyPr/>
          <a:lstStyle>
            <a:lvl1pPr>
              <a:defRPr dirty="0"/>
            </a:lvl1pPr>
          </a:lstStyle>
          <a:p>
            <a:pPr>
              <a:defRPr/>
            </a:pPr>
            <a:endParaRPr lang="en-US" dirty="0"/>
          </a:p>
        </p:txBody>
      </p:sp>
      <p:sp>
        <p:nvSpPr>
          <p:cNvPr id="19" name="Rectangle 17"/>
          <p:cNvSpPr>
            <a:spLocks noGrp="1" noChangeArrowheads="1"/>
          </p:cNvSpPr>
          <p:nvPr>
            <p:ph type="ftr" sz="quarter" idx="11"/>
          </p:nvPr>
        </p:nvSpPr>
        <p:spPr/>
        <p:txBody>
          <a:bodyPr/>
          <a:lstStyle>
            <a:lvl1pPr>
              <a:defRPr dirty="0"/>
            </a:lvl1pPr>
          </a:lstStyle>
          <a:p>
            <a:pPr>
              <a:defRPr/>
            </a:pPr>
            <a:endParaRPr lang="en-US" dirty="0"/>
          </a:p>
        </p:txBody>
      </p:sp>
      <p:sp>
        <p:nvSpPr>
          <p:cNvPr id="20" name="Rectangle 18"/>
          <p:cNvSpPr>
            <a:spLocks noGrp="1" noChangeArrowheads="1"/>
          </p:cNvSpPr>
          <p:nvPr>
            <p:ph type="sldNum" sz="quarter" idx="12"/>
          </p:nvPr>
        </p:nvSpPr>
        <p:spPr bwMode="auto">
          <a:xfrm>
            <a:off x="6881813" y="6248400"/>
            <a:ext cx="2241550" cy="457200"/>
          </a:xfrm>
          <a:ln>
            <a:miter lim="800000"/>
            <a:headEnd/>
            <a:tailEnd/>
          </a:ln>
        </p:spPr>
        <p:txBody>
          <a:bodyPr wrap="square" numCol="1" anchor="b" anchorCtr="0" compatLnSpc="1">
            <a:prstTxWarp prst="textNoShape">
              <a:avLst/>
            </a:prstTxWarp>
          </a:bodyPr>
          <a:lstStyle>
            <a:lvl1pPr algn="r">
              <a:defRPr sz="1200" dirty="0">
                <a:latin typeface="Arial Black" pitchFamily="34" charset="0"/>
              </a:defRPr>
            </a:lvl1pPr>
          </a:lstStyle>
          <a:p>
            <a:pPr>
              <a:defRPr/>
            </a:pPr>
            <a:endParaRPr lang="en-US" dirty="0"/>
          </a:p>
        </p:txBody>
      </p:sp>
    </p:spTree>
    <p:extLst>
      <p:ext uri="{BB962C8B-B14F-4D97-AF65-F5344CB8AC3E}">
        <p14:creationId xmlns:p14="http://schemas.microsoft.com/office/powerpoint/2010/main" val="34979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B996408B-E136-4088-8245-97DC6BEDF44F}" type="slidenum">
              <a:rPr lang="en-US"/>
              <a:pPr>
                <a:defRPr/>
              </a:pPr>
              <a:t>‹#›</a:t>
            </a:fld>
            <a:endParaRPr lang="en-US" dirty="0"/>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116311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3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40" y="273052"/>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35" y="1435102"/>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38FD22B0-05A0-4959-975E-5AEE85B62534}"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47717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6A0E8293-772C-485C-91E8-4C8D777F060F}"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r>
              <a:rPr lang="en-US" dirty="0" smtClean="0"/>
              <a:t>March 31, 2014</a:t>
            </a:r>
            <a:endParaRPr lang="en-US" dirty="0"/>
          </a:p>
        </p:txBody>
      </p:sp>
    </p:spTree>
    <p:extLst>
      <p:ext uri="{BB962C8B-B14F-4D97-AF65-F5344CB8AC3E}">
        <p14:creationId xmlns:p14="http://schemas.microsoft.com/office/powerpoint/2010/main" val="222458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Copyright"/>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smtClean="0">
                <a:solidFill>
                  <a:srgbClr val="7C848A"/>
                </a:solidFill>
                <a:cs typeface="Arial" charset="0"/>
              </a:rPr>
              <a:t>© 2012 Mercer (US) Inc.</a:t>
            </a:r>
            <a:endParaRPr lang="en-US" sz="700" dirty="0" smtClean="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ea typeface="+mn-ea"/>
              </a:defRPr>
            </a:lvl1pPr>
          </a:lstStyle>
          <a:p>
            <a:pPr>
              <a:defRPr/>
            </a:pPr>
            <a:fld id="{7DE37092-CADC-4C54-820A-0CE53DF0DF44}" type="slidenum">
              <a:rPr lang="en-US"/>
              <a:pPr>
                <a:defRPr/>
              </a:pPr>
              <a:t>‹#›</a:t>
            </a:fld>
            <a:endParaRPr lang="en-US" dirty="0"/>
          </a:p>
        </p:txBody>
      </p:sp>
      <p:sp>
        <p:nvSpPr>
          <p:cNvPr id="1052" name="Date" hidden="1"/>
          <p:cNvSpPr>
            <a:spLocks noGrp="1" noChangeArrowheads="1"/>
          </p:cNvSpPr>
          <p:nvPr>
            <p:ph type="dt" sz="half" idx="2"/>
            <p:custDataLst>
              <p:tags r:id="rId17"/>
            </p:custDataLst>
          </p:nvPr>
        </p:nvSpPr>
        <p:spPr bwMode="gray">
          <a:xfrm>
            <a:off x="4262438" y="6532563"/>
            <a:ext cx="1079500"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dirty="0">
                <a:solidFill>
                  <a:srgbClr val="7C848A"/>
                </a:solidFill>
                <a:ea typeface="+mn-ea"/>
                <a:cs typeface="Arial" charset="0"/>
              </a:defRPr>
            </a:lvl1pPr>
          </a:lstStyle>
          <a:p>
            <a:pPr>
              <a:defRPr/>
            </a:pPr>
            <a:r>
              <a:rPr lang="en-US" dirty="0" smtClean="0"/>
              <a:t>March 31, 2014</a:t>
            </a:r>
            <a:endParaRPr lang="en-US" dirty="0"/>
          </a:p>
        </p:txBody>
      </p:sp>
      <p:sp>
        <p:nvSpPr>
          <p:cNvPr id="1031" name="Business" hidden="1"/>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smtClean="0">
                <a:solidFill>
                  <a:schemeClr val="bg2"/>
                </a:solidFill>
              </a:rPr>
              <a:t>MERCER</a:t>
            </a:r>
          </a:p>
        </p:txBody>
      </p:sp>
      <p:sp>
        <p:nvSpPr>
          <p:cNvPr id="1032" name="Filepath"/>
          <p:cNvSpPr txBox="1">
            <a:spLocks noChangeArrowheads="1"/>
          </p:cNvSpPr>
          <p:nvPr>
            <p:custDataLst>
              <p:tags r:id="rId19"/>
            </p:custDataLst>
          </p:nvPr>
        </p:nvSpPr>
        <p:spPr bwMode="gray">
          <a:xfrm>
            <a:off x="2482850" y="6527800"/>
            <a:ext cx="6021388"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smtClean="0">
              <a:solidFill>
                <a:schemeClr val="bg2"/>
              </a:solidFill>
            </a:endParaRPr>
          </a:p>
        </p:txBody>
      </p:sp>
      <p:sp>
        <p:nvSpPr>
          <p:cNvPr id="1033"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
        <p:nvSpPr>
          <p:cNvPr id="1034"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charset="0"/>
        </a:defRPr>
      </a:lvl2pPr>
      <a:lvl3pPr algn="l" rtl="0" eaLnBrk="0" fontAlgn="base" hangingPunct="0">
        <a:lnSpc>
          <a:spcPct val="83000"/>
        </a:lnSpc>
        <a:spcBef>
          <a:spcPct val="0"/>
        </a:spcBef>
        <a:spcAft>
          <a:spcPct val="0"/>
        </a:spcAft>
        <a:defRPr sz="2100">
          <a:solidFill>
            <a:schemeClr val="accent1"/>
          </a:solidFill>
          <a:latin typeface="Arial" charset="0"/>
        </a:defRPr>
      </a:lvl3pPr>
      <a:lvl4pPr algn="l" rtl="0" eaLnBrk="0" fontAlgn="base" hangingPunct="0">
        <a:lnSpc>
          <a:spcPct val="83000"/>
        </a:lnSpc>
        <a:spcBef>
          <a:spcPct val="0"/>
        </a:spcBef>
        <a:spcAft>
          <a:spcPct val="0"/>
        </a:spcAft>
        <a:defRPr sz="2100">
          <a:solidFill>
            <a:schemeClr val="accent1"/>
          </a:solidFill>
          <a:latin typeface="Arial" charset="0"/>
        </a:defRPr>
      </a:lvl4pPr>
      <a:lvl5pPr algn="l" rtl="0" eaLnBrk="0" fontAlgn="base" hangingPunct="0">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281363" y="6248400"/>
            <a:ext cx="304006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dirty="0"/>
          </a:p>
        </p:txBody>
      </p:sp>
      <p:grpSp>
        <p:nvGrpSpPr>
          <p:cNvPr id="2051" name="Group 4"/>
          <p:cNvGrpSpPr>
            <a:grpSpLocks/>
          </p:cNvGrpSpPr>
          <p:nvPr/>
        </p:nvGrpSpPr>
        <p:grpSpPr bwMode="auto">
          <a:xfrm>
            <a:off x="0" y="0"/>
            <a:ext cx="9602788"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5" name="Rectangle 8"/>
            <p:cNvSpPr>
              <a:spLocks noChangeArrowheads="1"/>
            </p:cNvSpPr>
            <p:nvPr/>
          </p:nvSpPr>
          <p:spPr bwMode="auto">
            <a:xfrm>
              <a:off x="345" y="0"/>
              <a:ext cx="90"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6" name="Rectangle 9"/>
            <p:cNvSpPr>
              <a:spLocks noChangeArrowheads="1"/>
            </p:cNvSpPr>
            <p:nvPr/>
          </p:nvSpPr>
          <p:spPr bwMode="auto">
            <a:xfrm>
              <a:off x="345" y="85"/>
              <a:ext cx="90"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8" name="Rectangle 11"/>
            <p:cNvSpPr>
              <a:spLocks noChangeArrowheads="1"/>
            </p:cNvSpPr>
            <p:nvPr/>
          </p:nvSpPr>
          <p:spPr bwMode="auto">
            <a:xfrm>
              <a:off x="83" y="86"/>
              <a:ext cx="90"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grpSp>
      <p:sp>
        <p:nvSpPr>
          <p:cNvPr id="2052" name="Rectangle 14"/>
          <p:cNvSpPr>
            <a:spLocks noGrp="1" noChangeArrowheads="1"/>
          </p:cNvSpPr>
          <p:nvPr>
            <p:ph type="title"/>
          </p:nvPr>
        </p:nvSpPr>
        <p:spPr bwMode="auto">
          <a:xfrm>
            <a:off x="479425" y="457200"/>
            <a:ext cx="8643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3" name="Rectangle 15"/>
          <p:cNvSpPr>
            <a:spLocks noGrp="1" noChangeArrowheads="1"/>
          </p:cNvSpPr>
          <p:nvPr>
            <p:ph type="body" idx="1"/>
          </p:nvPr>
        </p:nvSpPr>
        <p:spPr bwMode="auto">
          <a:xfrm>
            <a:off x="479425" y="1981200"/>
            <a:ext cx="86439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12" name="Rectangle 16"/>
          <p:cNvSpPr>
            <a:spLocks noGrp="1" noChangeArrowheads="1"/>
          </p:cNvSpPr>
          <p:nvPr>
            <p:ph type="dt" sz="half" idx="2"/>
          </p:nvPr>
        </p:nvSpPr>
        <p:spPr bwMode="auto">
          <a:xfrm>
            <a:off x="479425" y="6245225"/>
            <a:ext cx="22415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Arial" pitchFamily="34" charset="0"/>
                <a:cs typeface="Arial" pitchFamily="34" charset="0"/>
              </a:defRPr>
            </a:lvl1pPr>
          </a:lstStyle>
          <a:p>
            <a:pPr>
              <a:defRPr/>
            </a:pPr>
            <a:endParaRPr lang="en-US" dirty="0"/>
          </a:p>
        </p:txBody>
      </p:sp>
      <p:sp>
        <p:nvSpPr>
          <p:cNvPr id="16" name="Slide Number Placeholder 15"/>
          <p:cNvSpPr>
            <a:spLocks noGrp="1"/>
          </p:cNvSpPr>
          <p:nvPr>
            <p:ph type="sldNum" sz="quarter" idx="4"/>
          </p:nvPr>
        </p:nvSpPr>
        <p:spPr>
          <a:xfrm>
            <a:off x="6881813" y="6356350"/>
            <a:ext cx="2241550" cy="365125"/>
          </a:xfrm>
          <a:prstGeom prst="rect">
            <a:avLst/>
          </a:prstGeom>
        </p:spPr>
        <p:txBody>
          <a:bodyPr vert="horz" lIns="91440" tIns="45720" rIns="91440" bIns="45720" rtlCol="0" anchor="ctr"/>
          <a:lstStyle>
            <a:lvl1pPr algn="r">
              <a:defRPr sz="1200" dirty="0">
                <a:solidFill>
                  <a:schemeClr val="tx1">
                    <a:tint val="75000"/>
                  </a:schemeClr>
                </a:solidFill>
                <a:cs typeface="Arial"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47" r:id="rId13"/>
    <p:sldLayoutId id="2147484064" r:id="rId14"/>
  </p:sldLayoutIdLst>
  <p:hf hdr="0" ftr="0" dt="0"/>
  <p:txStyles>
    <p:title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Arial" pitchFamily="34" charset="0"/>
        </a:defRPr>
      </a:lvl2pPr>
      <a:lvl3pPr algn="l" rtl="0" eaLnBrk="0" fontAlgn="base" hangingPunct="0">
        <a:spcBef>
          <a:spcPct val="0"/>
        </a:spcBef>
        <a:spcAft>
          <a:spcPct val="0"/>
        </a:spcAft>
        <a:defRPr sz="4400">
          <a:solidFill>
            <a:schemeClr val="bg2"/>
          </a:solidFill>
          <a:latin typeface="Arial" pitchFamily="34" charset="0"/>
        </a:defRPr>
      </a:lvl3pPr>
      <a:lvl4pPr algn="l" rtl="0" eaLnBrk="0" fontAlgn="base" hangingPunct="0">
        <a:spcBef>
          <a:spcPct val="0"/>
        </a:spcBef>
        <a:spcAft>
          <a:spcPct val="0"/>
        </a:spcAft>
        <a:defRPr sz="4400">
          <a:solidFill>
            <a:schemeClr val="bg2"/>
          </a:solidFill>
          <a:latin typeface="Arial" pitchFamily="34" charset="0"/>
        </a:defRPr>
      </a:lvl4pPr>
      <a:lvl5pPr algn="l" rtl="0" eaLnBrk="0" fontAlgn="base" hangingPunct="0">
        <a:spcBef>
          <a:spcPct val="0"/>
        </a:spcBef>
        <a:spcAft>
          <a:spcPct val="0"/>
        </a:spcAft>
        <a:defRPr sz="4400">
          <a:solidFill>
            <a:schemeClr val="bg2"/>
          </a:solidFill>
          <a:latin typeface="Arial" pitchFamily="34" charset="0"/>
        </a:defRPr>
      </a:lvl5pPr>
      <a:lvl6pPr marL="457200" algn="l" rtl="0" eaLnBrk="1" fontAlgn="base" hangingPunct="1">
        <a:spcBef>
          <a:spcPct val="0"/>
        </a:spcBef>
        <a:spcAft>
          <a:spcPct val="0"/>
        </a:spcAft>
        <a:defRPr sz="4400">
          <a:solidFill>
            <a:schemeClr val="bg2"/>
          </a:solidFill>
          <a:latin typeface="Arial" pitchFamily="34" charset="0"/>
        </a:defRPr>
      </a:lvl6pPr>
      <a:lvl7pPr marL="914400" algn="l" rtl="0" eaLnBrk="1" fontAlgn="base" hangingPunct="1">
        <a:spcBef>
          <a:spcPct val="0"/>
        </a:spcBef>
        <a:spcAft>
          <a:spcPct val="0"/>
        </a:spcAft>
        <a:defRPr sz="4400">
          <a:solidFill>
            <a:schemeClr val="bg2"/>
          </a:solidFill>
          <a:latin typeface="Arial" pitchFamily="34" charset="0"/>
        </a:defRPr>
      </a:lvl7pPr>
      <a:lvl8pPr marL="1371600" algn="l" rtl="0" eaLnBrk="1" fontAlgn="base" hangingPunct="1">
        <a:spcBef>
          <a:spcPct val="0"/>
        </a:spcBef>
        <a:spcAft>
          <a:spcPct val="0"/>
        </a:spcAft>
        <a:defRPr sz="4400">
          <a:solidFill>
            <a:schemeClr val="bg2"/>
          </a:solidFill>
          <a:latin typeface="Arial" pitchFamily="34" charset="0"/>
        </a:defRPr>
      </a:lvl8pPr>
      <a:lvl9pPr marL="1828800" algn="l" rtl="0" eaLnBrk="1" fontAlgn="base" hangingPunct="1">
        <a:spcBef>
          <a:spcPct val="0"/>
        </a:spcBef>
        <a:spcAft>
          <a:spcPct val="0"/>
        </a:spcAft>
        <a:defRPr sz="44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281363" y="6248400"/>
            <a:ext cx="304006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dirty="0"/>
          </a:p>
        </p:txBody>
      </p:sp>
      <p:grpSp>
        <p:nvGrpSpPr>
          <p:cNvPr id="3075" name="Group 4"/>
          <p:cNvGrpSpPr>
            <a:grpSpLocks/>
          </p:cNvGrpSpPr>
          <p:nvPr/>
        </p:nvGrpSpPr>
        <p:grpSpPr bwMode="auto">
          <a:xfrm>
            <a:off x="0" y="0"/>
            <a:ext cx="9602788"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5" name="Rectangle 8"/>
            <p:cNvSpPr>
              <a:spLocks noChangeArrowheads="1"/>
            </p:cNvSpPr>
            <p:nvPr/>
          </p:nvSpPr>
          <p:spPr bwMode="auto">
            <a:xfrm>
              <a:off x="345" y="0"/>
              <a:ext cx="90"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6" name="Rectangle 9"/>
            <p:cNvSpPr>
              <a:spLocks noChangeArrowheads="1"/>
            </p:cNvSpPr>
            <p:nvPr/>
          </p:nvSpPr>
          <p:spPr bwMode="auto">
            <a:xfrm>
              <a:off x="345" y="85"/>
              <a:ext cx="90"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8" name="Rectangle 11"/>
            <p:cNvSpPr>
              <a:spLocks noChangeArrowheads="1"/>
            </p:cNvSpPr>
            <p:nvPr/>
          </p:nvSpPr>
          <p:spPr bwMode="auto">
            <a:xfrm>
              <a:off x="83" y="86"/>
              <a:ext cx="90"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grpSp>
      <p:sp>
        <p:nvSpPr>
          <p:cNvPr id="3076" name="Rectangle 14"/>
          <p:cNvSpPr>
            <a:spLocks noGrp="1" noChangeArrowheads="1"/>
          </p:cNvSpPr>
          <p:nvPr>
            <p:ph type="title"/>
          </p:nvPr>
        </p:nvSpPr>
        <p:spPr bwMode="auto">
          <a:xfrm>
            <a:off x="479425" y="457200"/>
            <a:ext cx="8643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7" name="Rectangle 15"/>
          <p:cNvSpPr>
            <a:spLocks noGrp="1" noChangeArrowheads="1"/>
          </p:cNvSpPr>
          <p:nvPr>
            <p:ph type="body" idx="1"/>
          </p:nvPr>
        </p:nvSpPr>
        <p:spPr bwMode="auto">
          <a:xfrm>
            <a:off x="479425" y="1981200"/>
            <a:ext cx="86439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12" name="Rectangle 16"/>
          <p:cNvSpPr>
            <a:spLocks noGrp="1" noChangeArrowheads="1"/>
          </p:cNvSpPr>
          <p:nvPr>
            <p:ph type="dt" sz="half" idx="2"/>
          </p:nvPr>
        </p:nvSpPr>
        <p:spPr bwMode="auto">
          <a:xfrm>
            <a:off x="479425" y="6245225"/>
            <a:ext cx="22415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Arial" pitchFamily="34" charset="0"/>
                <a:cs typeface="Arial" pitchFamily="34" charset="0"/>
              </a:defRPr>
            </a:lvl1pPr>
          </a:lstStyle>
          <a:p>
            <a:pPr>
              <a:defRPr/>
            </a:pPr>
            <a:endParaRPr lang="en-US" dirty="0"/>
          </a:p>
        </p:txBody>
      </p:sp>
      <p:sp>
        <p:nvSpPr>
          <p:cNvPr id="16" name="Slide Number Placeholder 15"/>
          <p:cNvSpPr>
            <a:spLocks noGrp="1"/>
          </p:cNvSpPr>
          <p:nvPr>
            <p:ph type="sldNum" sz="quarter" idx="4"/>
          </p:nvPr>
        </p:nvSpPr>
        <p:spPr>
          <a:xfrm>
            <a:off x="6881813" y="6356350"/>
            <a:ext cx="2241550" cy="365125"/>
          </a:xfrm>
          <a:prstGeom prst="rect">
            <a:avLst/>
          </a:prstGeom>
        </p:spPr>
        <p:txBody>
          <a:bodyPr vert="horz" lIns="91440" tIns="45720" rIns="91440" bIns="45720" rtlCol="0" anchor="ctr"/>
          <a:lstStyle>
            <a:lvl1pPr algn="r">
              <a:defRPr sz="1200" dirty="0">
                <a:solidFill>
                  <a:schemeClr val="tx1">
                    <a:tint val="75000"/>
                  </a:schemeClr>
                </a:solidFill>
                <a:cs typeface="Arial"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48" r:id="rId13"/>
    <p:sldLayoutId id="2147484077" r:id="rId14"/>
  </p:sldLayoutIdLst>
  <p:hf hdr="0" ftr="0" dt="0"/>
  <p:txStyles>
    <p:title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Arial" pitchFamily="34" charset="0"/>
        </a:defRPr>
      </a:lvl2pPr>
      <a:lvl3pPr algn="l" rtl="0" eaLnBrk="0" fontAlgn="base" hangingPunct="0">
        <a:spcBef>
          <a:spcPct val="0"/>
        </a:spcBef>
        <a:spcAft>
          <a:spcPct val="0"/>
        </a:spcAft>
        <a:defRPr sz="4400">
          <a:solidFill>
            <a:schemeClr val="bg2"/>
          </a:solidFill>
          <a:latin typeface="Arial" pitchFamily="34" charset="0"/>
        </a:defRPr>
      </a:lvl3pPr>
      <a:lvl4pPr algn="l" rtl="0" eaLnBrk="0" fontAlgn="base" hangingPunct="0">
        <a:spcBef>
          <a:spcPct val="0"/>
        </a:spcBef>
        <a:spcAft>
          <a:spcPct val="0"/>
        </a:spcAft>
        <a:defRPr sz="4400">
          <a:solidFill>
            <a:schemeClr val="bg2"/>
          </a:solidFill>
          <a:latin typeface="Arial" pitchFamily="34" charset="0"/>
        </a:defRPr>
      </a:lvl4pPr>
      <a:lvl5pPr algn="l" rtl="0" eaLnBrk="0" fontAlgn="base" hangingPunct="0">
        <a:spcBef>
          <a:spcPct val="0"/>
        </a:spcBef>
        <a:spcAft>
          <a:spcPct val="0"/>
        </a:spcAft>
        <a:defRPr sz="4400">
          <a:solidFill>
            <a:schemeClr val="bg2"/>
          </a:solidFill>
          <a:latin typeface="Arial" pitchFamily="34" charset="0"/>
        </a:defRPr>
      </a:lvl5pPr>
      <a:lvl6pPr marL="457200" algn="l" rtl="0" eaLnBrk="1" fontAlgn="base" hangingPunct="1">
        <a:spcBef>
          <a:spcPct val="0"/>
        </a:spcBef>
        <a:spcAft>
          <a:spcPct val="0"/>
        </a:spcAft>
        <a:defRPr sz="4400">
          <a:solidFill>
            <a:schemeClr val="bg2"/>
          </a:solidFill>
          <a:latin typeface="Arial" pitchFamily="34" charset="0"/>
        </a:defRPr>
      </a:lvl6pPr>
      <a:lvl7pPr marL="914400" algn="l" rtl="0" eaLnBrk="1" fontAlgn="base" hangingPunct="1">
        <a:spcBef>
          <a:spcPct val="0"/>
        </a:spcBef>
        <a:spcAft>
          <a:spcPct val="0"/>
        </a:spcAft>
        <a:defRPr sz="4400">
          <a:solidFill>
            <a:schemeClr val="bg2"/>
          </a:solidFill>
          <a:latin typeface="Arial" pitchFamily="34" charset="0"/>
        </a:defRPr>
      </a:lvl7pPr>
      <a:lvl8pPr marL="1371600" algn="l" rtl="0" eaLnBrk="1" fontAlgn="base" hangingPunct="1">
        <a:spcBef>
          <a:spcPct val="0"/>
        </a:spcBef>
        <a:spcAft>
          <a:spcPct val="0"/>
        </a:spcAft>
        <a:defRPr sz="4400">
          <a:solidFill>
            <a:schemeClr val="bg2"/>
          </a:solidFill>
          <a:latin typeface="Arial" pitchFamily="34" charset="0"/>
        </a:defRPr>
      </a:lvl8pPr>
      <a:lvl9pPr marL="1828800" algn="l" rtl="0" eaLnBrk="1" fontAlgn="base" hangingPunct="1">
        <a:spcBef>
          <a:spcPct val="0"/>
        </a:spcBef>
        <a:spcAft>
          <a:spcPct val="0"/>
        </a:spcAft>
        <a:defRPr sz="44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281363" y="6248400"/>
            <a:ext cx="304006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dirty="0"/>
          </a:p>
        </p:txBody>
      </p:sp>
      <p:grpSp>
        <p:nvGrpSpPr>
          <p:cNvPr id="4099" name="Group 4"/>
          <p:cNvGrpSpPr>
            <a:grpSpLocks/>
          </p:cNvGrpSpPr>
          <p:nvPr/>
        </p:nvGrpSpPr>
        <p:grpSpPr bwMode="auto">
          <a:xfrm>
            <a:off x="0" y="0"/>
            <a:ext cx="9602788"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5" name="Rectangle 8"/>
            <p:cNvSpPr>
              <a:spLocks noChangeArrowheads="1"/>
            </p:cNvSpPr>
            <p:nvPr/>
          </p:nvSpPr>
          <p:spPr bwMode="auto">
            <a:xfrm>
              <a:off x="345" y="0"/>
              <a:ext cx="90"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6" name="Rectangle 9"/>
            <p:cNvSpPr>
              <a:spLocks noChangeArrowheads="1"/>
            </p:cNvSpPr>
            <p:nvPr/>
          </p:nvSpPr>
          <p:spPr bwMode="auto">
            <a:xfrm>
              <a:off x="345" y="85"/>
              <a:ext cx="90"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8" name="Rectangle 11"/>
            <p:cNvSpPr>
              <a:spLocks noChangeArrowheads="1"/>
            </p:cNvSpPr>
            <p:nvPr/>
          </p:nvSpPr>
          <p:spPr bwMode="auto">
            <a:xfrm>
              <a:off x="83" y="86"/>
              <a:ext cx="90"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grpSp>
      <p:sp>
        <p:nvSpPr>
          <p:cNvPr id="4100" name="Rectangle 14"/>
          <p:cNvSpPr>
            <a:spLocks noGrp="1" noChangeArrowheads="1"/>
          </p:cNvSpPr>
          <p:nvPr>
            <p:ph type="title"/>
          </p:nvPr>
        </p:nvSpPr>
        <p:spPr bwMode="auto">
          <a:xfrm>
            <a:off x="479425" y="457200"/>
            <a:ext cx="8643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1" name="Rectangle 15"/>
          <p:cNvSpPr>
            <a:spLocks noGrp="1" noChangeArrowheads="1"/>
          </p:cNvSpPr>
          <p:nvPr>
            <p:ph type="body" idx="1"/>
          </p:nvPr>
        </p:nvSpPr>
        <p:spPr bwMode="auto">
          <a:xfrm>
            <a:off x="479425" y="1981200"/>
            <a:ext cx="86439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12" name="Rectangle 16"/>
          <p:cNvSpPr>
            <a:spLocks noGrp="1" noChangeArrowheads="1"/>
          </p:cNvSpPr>
          <p:nvPr>
            <p:ph type="dt" sz="half" idx="2"/>
          </p:nvPr>
        </p:nvSpPr>
        <p:spPr bwMode="auto">
          <a:xfrm>
            <a:off x="479425" y="6245225"/>
            <a:ext cx="22415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Arial" pitchFamily="34" charset="0"/>
                <a:cs typeface="Arial" pitchFamily="34" charset="0"/>
              </a:defRPr>
            </a:lvl1pPr>
          </a:lstStyle>
          <a:p>
            <a:pPr>
              <a:defRPr/>
            </a:pPr>
            <a:endParaRPr lang="en-US" dirty="0"/>
          </a:p>
        </p:txBody>
      </p:sp>
      <p:sp>
        <p:nvSpPr>
          <p:cNvPr id="16" name="Slide Number Placeholder 15"/>
          <p:cNvSpPr>
            <a:spLocks noGrp="1"/>
          </p:cNvSpPr>
          <p:nvPr>
            <p:ph type="sldNum" sz="quarter" idx="4"/>
          </p:nvPr>
        </p:nvSpPr>
        <p:spPr>
          <a:xfrm>
            <a:off x="6881813" y="6356350"/>
            <a:ext cx="2241550" cy="365125"/>
          </a:xfrm>
          <a:prstGeom prst="rect">
            <a:avLst/>
          </a:prstGeom>
        </p:spPr>
        <p:txBody>
          <a:bodyPr vert="horz" lIns="91440" tIns="45720" rIns="91440" bIns="45720" rtlCol="0" anchor="ctr"/>
          <a:lstStyle>
            <a:lvl1pPr algn="r">
              <a:defRPr sz="1200" dirty="0">
                <a:solidFill>
                  <a:schemeClr val="tx1">
                    <a:tint val="75000"/>
                  </a:schemeClr>
                </a:solidFill>
                <a:cs typeface="Arial"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49" r:id="rId13"/>
    <p:sldLayoutId id="2147484090" r:id="rId14"/>
  </p:sldLayoutIdLst>
  <p:hf hdr="0" ftr="0" dt="0"/>
  <p:txStyles>
    <p:title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Arial" pitchFamily="34" charset="0"/>
        </a:defRPr>
      </a:lvl2pPr>
      <a:lvl3pPr algn="l" rtl="0" eaLnBrk="0" fontAlgn="base" hangingPunct="0">
        <a:spcBef>
          <a:spcPct val="0"/>
        </a:spcBef>
        <a:spcAft>
          <a:spcPct val="0"/>
        </a:spcAft>
        <a:defRPr sz="4400">
          <a:solidFill>
            <a:schemeClr val="bg2"/>
          </a:solidFill>
          <a:latin typeface="Arial" pitchFamily="34" charset="0"/>
        </a:defRPr>
      </a:lvl3pPr>
      <a:lvl4pPr algn="l" rtl="0" eaLnBrk="0" fontAlgn="base" hangingPunct="0">
        <a:spcBef>
          <a:spcPct val="0"/>
        </a:spcBef>
        <a:spcAft>
          <a:spcPct val="0"/>
        </a:spcAft>
        <a:defRPr sz="4400">
          <a:solidFill>
            <a:schemeClr val="bg2"/>
          </a:solidFill>
          <a:latin typeface="Arial" pitchFamily="34" charset="0"/>
        </a:defRPr>
      </a:lvl4pPr>
      <a:lvl5pPr algn="l" rtl="0" eaLnBrk="0" fontAlgn="base" hangingPunct="0">
        <a:spcBef>
          <a:spcPct val="0"/>
        </a:spcBef>
        <a:spcAft>
          <a:spcPct val="0"/>
        </a:spcAft>
        <a:defRPr sz="4400">
          <a:solidFill>
            <a:schemeClr val="bg2"/>
          </a:solidFill>
          <a:latin typeface="Arial" pitchFamily="34" charset="0"/>
        </a:defRPr>
      </a:lvl5pPr>
      <a:lvl6pPr marL="457200" algn="l" rtl="0" eaLnBrk="1" fontAlgn="base" hangingPunct="1">
        <a:spcBef>
          <a:spcPct val="0"/>
        </a:spcBef>
        <a:spcAft>
          <a:spcPct val="0"/>
        </a:spcAft>
        <a:defRPr sz="4400">
          <a:solidFill>
            <a:schemeClr val="bg2"/>
          </a:solidFill>
          <a:latin typeface="Arial" pitchFamily="34" charset="0"/>
        </a:defRPr>
      </a:lvl6pPr>
      <a:lvl7pPr marL="914400" algn="l" rtl="0" eaLnBrk="1" fontAlgn="base" hangingPunct="1">
        <a:spcBef>
          <a:spcPct val="0"/>
        </a:spcBef>
        <a:spcAft>
          <a:spcPct val="0"/>
        </a:spcAft>
        <a:defRPr sz="4400">
          <a:solidFill>
            <a:schemeClr val="bg2"/>
          </a:solidFill>
          <a:latin typeface="Arial" pitchFamily="34" charset="0"/>
        </a:defRPr>
      </a:lvl7pPr>
      <a:lvl8pPr marL="1371600" algn="l" rtl="0" eaLnBrk="1" fontAlgn="base" hangingPunct="1">
        <a:spcBef>
          <a:spcPct val="0"/>
        </a:spcBef>
        <a:spcAft>
          <a:spcPct val="0"/>
        </a:spcAft>
        <a:defRPr sz="4400">
          <a:solidFill>
            <a:schemeClr val="bg2"/>
          </a:solidFill>
          <a:latin typeface="Arial" pitchFamily="34" charset="0"/>
        </a:defRPr>
      </a:lvl8pPr>
      <a:lvl9pPr marL="1828800" algn="l" rtl="0" eaLnBrk="1" fontAlgn="base" hangingPunct="1">
        <a:spcBef>
          <a:spcPct val="0"/>
        </a:spcBef>
        <a:spcAft>
          <a:spcPct val="0"/>
        </a:spcAft>
        <a:defRPr sz="44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281363" y="6248400"/>
            <a:ext cx="304006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dirty="0"/>
          </a:p>
        </p:txBody>
      </p:sp>
      <p:grpSp>
        <p:nvGrpSpPr>
          <p:cNvPr id="5123" name="Group 4"/>
          <p:cNvGrpSpPr>
            <a:grpSpLocks/>
          </p:cNvGrpSpPr>
          <p:nvPr/>
        </p:nvGrpSpPr>
        <p:grpSpPr bwMode="auto">
          <a:xfrm>
            <a:off x="0" y="0"/>
            <a:ext cx="9602788"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5" name="Rectangle 8"/>
            <p:cNvSpPr>
              <a:spLocks noChangeArrowheads="1"/>
            </p:cNvSpPr>
            <p:nvPr/>
          </p:nvSpPr>
          <p:spPr bwMode="auto">
            <a:xfrm>
              <a:off x="345" y="0"/>
              <a:ext cx="90"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6" name="Rectangle 9"/>
            <p:cNvSpPr>
              <a:spLocks noChangeArrowheads="1"/>
            </p:cNvSpPr>
            <p:nvPr/>
          </p:nvSpPr>
          <p:spPr bwMode="auto">
            <a:xfrm>
              <a:off x="345" y="85"/>
              <a:ext cx="90"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hlink"/>
                </a:solidFill>
                <a:latin typeface="Arial" charset="0"/>
              </a:endParaRPr>
            </a:p>
          </p:txBody>
        </p:sp>
        <p:sp>
          <p:nvSpPr>
            <p:cNvPr id="1038" name="Rectangle 11"/>
            <p:cNvSpPr>
              <a:spLocks noChangeArrowheads="1"/>
            </p:cNvSpPr>
            <p:nvPr/>
          </p:nvSpPr>
          <p:spPr bwMode="auto">
            <a:xfrm>
              <a:off x="83" y="86"/>
              <a:ext cx="90"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2400" dirty="0" smtClean="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defRPr/>
              </a:pPr>
              <a:endParaRPr lang="en-US" altLang="en-US" sz="1800" dirty="0" smtClean="0">
                <a:solidFill>
                  <a:schemeClr val="accent2"/>
                </a:solidFill>
                <a:latin typeface="Arial" charset="0"/>
              </a:endParaRPr>
            </a:p>
          </p:txBody>
        </p:sp>
      </p:grpSp>
      <p:sp>
        <p:nvSpPr>
          <p:cNvPr id="5124" name="Rectangle 14"/>
          <p:cNvSpPr>
            <a:spLocks noGrp="1" noChangeArrowheads="1"/>
          </p:cNvSpPr>
          <p:nvPr>
            <p:ph type="title"/>
          </p:nvPr>
        </p:nvSpPr>
        <p:spPr bwMode="auto">
          <a:xfrm>
            <a:off x="479425" y="457200"/>
            <a:ext cx="8643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5" name="Rectangle 15"/>
          <p:cNvSpPr>
            <a:spLocks noGrp="1" noChangeArrowheads="1"/>
          </p:cNvSpPr>
          <p:nvPr>
            <p:ph type="body" idx="1"/>
          </p:nvPr>
        </p:nvSpPr>
        <p:spPr bwMode="auto">
          <a:xfrm>
            <a:off x="479425" y="1981200"/>
            <a:ext cx="86439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12" name="Rectangle 16"/>
          <p:cNvSpPr>
            <a:spLocks noGrp="1" noChangeArrowheads="1"/>
          </p:cNvSpPr>
          <p:nvPr>
            <p:ph type="dt" sz="half" idx="2"/>
          </p:nvPr>
        </p:nvSpPr>
        <p:spPr bwMode="auto">
          <a:xfrm>
            <a:off x="479425" y="6245225"/>
            <a:ext cx="22415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Arial" pitchFamily="34" charset="0"/>
                <a:cs typeface="Arial" pitchFamily="34" charset="0"/>
              </a:defRPr>
            </a:lvl1pPr>
          </a:lstStyle>
          <a:p>
            <a:pPr>
              <a:defRPr/>
            </a:pPr>
            <a:endParaRPr lang="en-US" dirty="0"/>
          </a:p>
        </p:txBody>
      </p:sp>
      <p:sp>
        <p:nvSpPr>
          <p:cNvPr id="16" name="Slide Number Placeholder 15"/>
          <p:cNvSpPr>
            <a:spLocks noGrp="1"/>
          </p:cNvSpPr>
          <p:nvPr>
            <p:ph type="sldNum" sz="quarter" idx="4"/>
          </p:nvPr>
        </p:nvSpPr>
        <p:spPr>
          <a:xfrm>
            <a:off x="6881813" y="6356350"/>
            <a:ext cx="2241550" cy="365125"/>
          </a:xfrm>
          <a:prstGeom prst="rect">
            <a:avLst/>
          </a:prstGeom>
        </p:spPr>
        <p:txBody>
          <a:bodyPr vert="horz" lIns="91440" tIns="45720" rIns="91440" bIns="45720" rtlCol="0" anchor="ctr"/>
          <a:lstStyle>
            <a:lvl1pPr algn="r">
              <a:defRPr sz="1200" dirty="0">
                <a:solidFill>
                  <a:schemeClr val="tx1">
                    <a:tint val="75000"/>
                  </a:schemeClr>
                </a:solidFill>
                <a:cs typeface="Arial"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050" r:id="rId13"/>
    <p:sldLayoutId id="2147484103" r:id="rId14"/>
  </p:sldLayoutIdLst>
  <p:hf hdr="0" ftr="0" dt="0"/>
  <p:txStyles>
    <p:title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Arial" pitchFamily="34" charset="0"/>
        </a:defRPr>
      </a:lvl2pPr>
      <a:lvl3pPr algn="l" rtl="0" eaLnBrk="0" fontAlgn="base" hangingPunct="0">
        <a:spcBef>
          <a:spcPct val="0"/>
        </a:spcBef>
        <a:spcAft>
          <a:spcPct val="0"/>
        </a:spcAft>
        <a:defRPr sz="4400">
          <a:solidFill>
            <a:schemeClr val="bg2"/>
          </a:solidFill>
          <a:latin typeface="Arial" pitchFamily="34" charset="0"/>
        </a:defRPr>
      </a:lvl3pPr>
      <a:lvl4pPr algn="l" rtl="0" eaLnBrk="0" fontAlgn="base" hangingPunct="0">
        <a:spcBef>
          <a:spcPct val="0"/>
        </a:spcBef>
        <a:spcAft>
          <a:spcPct val="0"/>
        </a:spcAft>
        <a:defRPr sz="4400">
          <a:solidFill>
            <a:schemeClr val="bg2"/>
          </a:solidFill>
          <a:latin typeface="Arial" pitchFamily="34" charset="0"/>
        </a:defRPr>
      </a:lvl4pPr>
      <a:lvl5pPr algn="l" rtl="0" eaLnBrk="0" fontAlgn="base" hangingPunct="0">
        <a:spcBef>
          <a:spcPct val="0"/>
        </a:spcBef>
        <a:spcAft>
          <a:spcPct val="0"/>
        </a:spcAft>
        <a:defRPr sz="4400">
          <a:solidFill>
            <a:schemeClr val="bg2"/>
          </a:solidFill>
          <a:latin typeface="Arial" pitchFamily="34" charset="0"/>
        </a:defRPr>
      </a:lvl5pPr>
      <a:lvl6pPr marL="457200" algn="l" rtl="0" eaLnBrk="1" fontAlgn="base" hangingPunct="1">
        <a:spcBef>
          <a:spcPct val="0"/>
        </a:spcBef>
        <a:spcAft>
          <a:spcPct val="0"/>
        </a:spcAft>
        <a:defRPr sz="4400">
          <a:solidFill>
            <a:schemeClr val="bg2"/>
          </a:solidFill>
          <a:latin typeface="Arial" pitchFamily="34" charset="0"/>
        </a:defRPr>
      </a:lvl6pPr>
      <a:lvl7pPr marL="914400" algn="l" rtl="0" eaLnBrk="1" fontAlgn="base" hangingPunct="1">
        <a:spcBef>
          <a:spcPct val="0"/>
        </a:spcBef>
        <a:spcAft>
          <a:spcPct val="0"/>
        </a:spcAft>
        <a:defRPr sz="4400">
          <a:solidFill>
            <a:schemeClr val="bg2"/>
          </a:solidFill>
          <a:latin typeface="Arial" pitchFamily="34" charset="0"/>
        </a:defRPr>
      </a:lvl7pPr>
      <a:lvl8pPr marL="1371600" algn="l" rtl="0" eaLnBrk="1" fontAlgn="base" hangingPunct="1">
        <a:spcBef>
          <a:spcPct val="0"/>
        </a:spcBef>
        <a:spcAft>
          <a:spcPct val="0"/>
        </a:spcAft>
        <a:defRPr sz="4400">
          <a:solidFill>
            <a:schemeClr val="bg2"/>
          </a:solidFill>
          <a:latin typeface="Arial" pitchFamily="34" charset="0"/>
        </a:defRPr>
      </a:lvl8pPr>
      <a:lvl9pPr marL="1828800" algn="l" rtl="0" eaLnBrk="1" fontAlgn="base" hangingPunct="1">
        <a:spcBef>
          <a:spcPct val="0"/>
        </a:spcBef>
        <a:spcAft>
          <a:spcPct val="0"/>
        </a:spcAft>
        <a:defRPr sz="44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hemeOverride" Target="../theme/themeOverride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7.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0.xml"/><Relationship Id="rId1" Type="http://schemas.openxmlformats.org/officeDocument/2006/relationships/themeOverride" Target="../theme/themeOverride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4.xml"/><Relationship Id="rId1" Type="http://schemas.openxmlformats.org/officeDocument/2006/relationships/themeOverride" Target="../theme/themeOverride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resentationTitle"/>
          <p:cNvSpPr>
            <a:spLocks noGrp="1" noChangeArrowheads="1"/>
          </p:cNvSpPr>
          <p:nvPr>
            <p:ph type="ctrTitle"/>
            <p:custDataLst>
              <p:tags r:id="rId2"/>
            </p:custDataLst>
          </p:nvPr>
        </p:nvSpPr>
        <p:spPr>
          <a:xfrm>
            <a:off x="896938" y="1243013"/>
            <a:ext cx="8234362" cy="2038350"/>
          </a:xfrm>
        </p:spPr>
        <p:txBody>
          <a:bodyPr/>
          <a:lstStyle/>
          <a:p>
            <a:pPr eaLnBrk="1" hangingPunct="1"/>
            <a:r>
              <a:rPr lang="en-US" dirty="0" smtClean="0"/>
              <a:t>STATE OF CONNECTICUT HOSPITAL PAYMENT MODERNIZATION</a:t>
            </a:r>
            <a:br>
              <a:rPr lang="en-US" dirty="0" smtClean="0"/>
            </a:br>
            <a:r>
              <a:rPr lang="en-US" dirty="0" smtClean="0">
                <a:solidFill>
                  <a:srgbClr val="00A8C8"/>
                </a:solidFill>
              </a:rPr>
              <a:t>TRANSITION TO APR-DRGs</a:t>
            </a:r>
            <a:br>
              <a:rPr lang="en-US" dirty="0" smtClean="0">
                <a:solidFill>
                  <a:srgbClr val="00A8C8"/>
                </a:solidFill>
              </a:rPr>
            </a:br>
            <a:r>
              <a:rPr lang="en-US" sz="1800" dirty="0" smtClean="0">
                <a:solidFill>
                  <a:srgbClr val="00A8C8"/>
                </a:solidFill>
              </a:rPr>
              <a:t>MARCH 31, 2014</a:t>
            </a:r>
            <a:r>
              <a:rPr lang="en-US" dirty="0" smtClean="0"/>
              <a:t/>
            </a:r>
            <a:br>
              <a:rPr lang="en-US" dirty="0" smtClean="0"/>
            </a:br>
            <a:r>
              <a:rPr lang="en-US" dirty="0" smtClean="0"/>
              <a:t/>
            </a:r>
            <a:br>
              <a:rPr lang="en-US" dirty="0" smtClean="0"/>
            </a:br>
            <a:endParaRPr lang="en-US" sz="2400" dirty="0" smtClean="0">
              <a:solidFill>
                <a:schemeClr val="accent2"/>
              </a:solidFill>
            </a:endParaRPr>
          </a:p>
        </p:txBody>
      </p:sp>
      <p:sp>
        <p:nvSpPr>
          <p:cNvPr id="60419" name="NameAndLocation"/>
          <p:cNvSpPr txBox="1">
            <a:spLocks noChangeArrowheads="1"/>
          </p:cNvSpPr>
          <p:nvPr>
            <p:custDataLst>
              <p:tags r:id="rId3"/>
            </p:custDataLst>
          </p:nvPr>
        </p:nvSpPr>
        <p:spPr bwMode="gray">
          <a:xfrm>
            <a:off x="825500" y="4892675"/>
            <a:ext cx="49720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20000"/>
              </a:spcBef>
            </a:pPr>
            <a:r>
              <a:rPr lang="en-US" sz="1600" b="1" dirty="0">
                <a:solidFill>
                  <a:srgbClr val="FFFFFF"/>
                </a:solidFill>
              </a:rPr>
              <a:t/>
            </a:r>
            <a:br>
              <a:rPr lang="en-US" sz="1600" b="1" dirty="0">
                <a:solidFill>
                  <a:srgbClr val="FFFFFF"/>
                </a:solidFill>
              </a:rPr>
            </a:br>
            <a:r>
              <a:rPr lang="en-US" sz="1600" dirty="0">
                <a:solidFill>
                  <a:srgbClr val="FFFFFF"/>
                </a:solidFill>
              </a:rPr>
              <a:t/>
            </a:r>
            <a:br>
              <a:rPr lang="en-US" sz="1600" dirty="0">
                <a:solidFill>
                  <a:srgbClr val="FFFFFF"/>
                </a:solidFill>
              </a:rPr>
            </a:br>
            <a:r>
              <a:rPr lang="en-US" sz="1600" dirty="0">
                <a:solidFill>
                  <a:srgbClr val="FFFFFF"/>
                </a:solidFill>
              </a:rPr>
              <a:t/>
            </a:r>
            <a:br>
              <a:rPr lang="en-US" sz="1600" dirty="0">
                <a:solidFill>
                  <a:srgbClr val="FFFFFF"/>
                </a:solidFill>
              </a:rPr>
            </a:br>
            <a:r>
              <a:rPr lang="en-US" sz="1600" dirty="0">
                <a:solidFill>
                  <a:srgbClr val="FFFFFF"/>
                </a:solidFill>
              </a:rPr>
              <a:t>Hartford, Connecticut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2"/>
          <p:cNvSpPr>
            <a:spLocks noGrp="1" noChangeArrowheads="1"/>
          </p:cNvSpPr>
          <p:nvPr>
            <p:ph type="title"/>
          </p:nvPr>
        </p:nvSpPr>
        <p:spPr/>
        <p:txBody>
          <a:bodyPr/>
          <a:lstStyle/>
          <a:p>
            <a:pPr eaLnBrk="1" hangingPunct="1"/>
            <a:r>
              <a:rPr lang="en-US" dirty="0" smtClean="0"/>
              <a:t>Hospital Payment Modernization</a:t>
            </a:r>
          </a:p>
        </p:txBody>
      </p:sp>
      <p:sp>
        <p:nvSpPr>
          <p:cNvPr id="6156" name="Rectangle 13"/>
          <p:cNvSpPr>
            <a:spLocks noGrp="1" noChangeArrowheads="1"/>
          </p:cNvSpPr>
          <p:nvPr>
            <p:ph idx="1"/>
          </p:nvPr>
        </p:nvSpPr>
        <p:spPr/>
        <p:txBody>
          <a:bodyPr/>
          <a:lstStyle/>
          <a:p>
            <a:pPr eaLnBrk="1" hangingPunct="1">
              <a:spcBef>
                <a:spcPct val="40000"/>
              </a:spcBef>
              <a:defRPr/>
            </a:pPr>
            <a:r>
              <a:rPr lang="en-US" dirty="0" smtClean="0"/>
              <a:t>The State of Connecticut’s </a:t>
            </a:r>
            <a:r>
              <a:rPr lang="en-US" dirty="0"/>
              <a:t>Medicaid </a:t>
            </a:r>
            <a:r>
              <a:rPr lang="en-US" dirty="0" smtClean="0"/>
              <a:t>fee-for-service (FFS) </a:t>
            </a:r>
            <a:r>
              <a:rPr lang="en-US" dirty="0"/>
              <a:t>payment systems are </a:t>
            </a:r>
            <a:r>
              <a:rPr lang="en-US" dirty="0" smtClean="0"/>
              <a:t>aging and becoming </a:t>
            </a:r>
            <a:r>
              <a:rPr lang="en-US" dirty="0"/>
              <a:t>less </a:t>
            </a:r>
            <a:r>
              <a:rPr lang="en-US" dirty="0" smtClean="0"/>
              <a:t>useful.</a:t>
            </a:r>
          </a:p>
          <a:p>
            <a:pPr eaLnBrk="1" hangingPunct="1">
              <a:spcBef>
                <a:spcPct val="40000"/>
              </a:spcBef>
              <a:defRPr/>
            </a:pPr>
            <a:r>
              <a:rPr lang="en-US" dirty="0" smtClean="0"/>
              <a:t>At </a:t>
            </a:r>
            <a:r>
              <a:rPr lang="en-US" dirty="0"/>
              <a:t>the same </a:t>
            </a:r>
            <a:r>
              <a:rPr lang="en-US" dirty="0" smtClean="0"/>
              <a:t>time, </a:t>
            </a:r>
            <a:r>
              <a:rPr lang="en-US" dirty="0"/>
              <a:t>they are assuming increasing </a:t>
            </a:r>
            <a:r>
              <a:rPr lang="en-US" dirty="0" smtClean="0"/>
              <a:t>importance with the move to </a:t>
            </a:r>
            <a:r>
              <a:rPr lang="en-US" dirty="0"/>
              <a:t>the A</a:t>
            </a:r>
            <a:r>
              <a:rPr lang="en-US" dirty="0" smtClean="0"/>
              <a:t>dministrative Services Organization (ASO) model.</a:t>
            </a:r>
          </a:p>
          <a:p>
            <a:pPr eaLnBrk="1" hangingPunct="1">
              <a:spcBef>
                <a:spcPct val="40000"/>
              </a:spcBef>
              <a:defRPr/>
            </a:pPr>
            <a:r>
              <a:rPr lang="en-US" dirty="0" smtClean="0"/>
              <a:t>With everything FFS, </a:t>
            </a:r>
            <a:r>
              <a:rPr lang="en-US" dirty="0"/>
              <a:t>it is important that those schedules are fair, rational, well understood by all parties, </a:t>
            </a:r>
            <a:r>
              <a:rPr lang="en-US" dirty="0" smtClean="0"/>
              <a:t>and easily updateable.</a:t>
            </a:r>
          </a:p>
          <a:p>
            <a:pPr eaLnBrk="1" hangingPunct="1">
              <a:spcBef>
                <a:spcPct val="40000"/>
              </a:spcBef>
              <a:defRPr/>
            </a:pPr>
            <a:r>
              <a:rPr lang="en-US" dirty="0" smtClean="0"/>
              <a:t>Need to support </a:t>
            </a:r>
            <a:r>
              <a:rPr lang="en-US" dirty="0"/>
              <a:t>policy initiatives to improve incentives and link pay to </a:t>
            </a:r>
            <a:r>
              <a:rPr lang="en-US" dirty="0" smtClean="0"/>
              <a:t>performance.</a:t>
            </a:r>
          </a:p>
          <a:p>
            <a:pPr eaLnBrk="1" hangingPunct="1">
              <a:spcBef>
                <a:spcPct val="40000"/>
              </a:spcBef>
              <a:defRPr/>
            </a:pPr>
            <a:r>
              <a:rPr lang="en-US" dirty="0" smtClean="0"/>
              <a:t>The </a:t>
            </a:r>
            <a:r>
              <a:rPr lang="en-US" dirty="0"/>
              <a:t>current systems have been stressed by the move to ASO and the rate meld </a:t>
            </a:r>
            <a:r>
              <a:rPr lang="en-US" dirty="0" smtClean="0"/>
              <a:t>process.</a:t>
            </a:r>
          </a:p>
          <a:p>
            <a:pPr eaLnBrk="1" hangingPunct="1">
              <a:spcBef>
                <a:spcPct val="40000"/>
              </a:spcBef>
              <a:defRPr/>
            </a:pPr>
            <a:r>
              <a:rPr lang="en-US" dirty="0" smtClean="0"/>
              <a:t>Major </a:t>
            </a:r>
            <a:r>
              <a:rPr lang="en-US" dirty="0"/>
              <a:t>stakeholders like the Connecticut Hospital Association have suggested the same kind of modernization anticipated in this project.</a:t>
            </a:r>
          </a:p>
          <a:p>
            <a:pPr marL="0" indent="0" eaLnBrk="1" hangingPunct="1">
              <a:spcBef>
                <a:spcPct val="40000"/>
              </a:spcBef>
              <a:buFontTx/>
              <a:buNone/>
              <a:defRPr/>
            </a:pPr>
            <a:endParaRPr lang="en-US" sz="1600" dirty="0" smtClean="0"/>
          </a:p>
        </p:txBody>
      </p:sp>
      <p:sp>
        <p:nvSpPr>
          <p:cNvPr id="69636" name="Date Placeholder 5"/>
          <p:cNvSpPr>
            <a:spLocks noGrp="1"/>
          </p:cNvSpPr>
          <p:nvPr>
            <p:ph type="dt" sz="quarter" idx="11"/>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r>
              <a:rPr lang="en-US" sz="700" dirty="0" smtClean="0">
                <a:solidFill>
                  <a:srgbClr val="7C848A"/>
                </a:solidFill>
              </a:rPr>
              <a:t>March 31, 2014</a:t>
            </a:r>
          </a:p>
        </p:txBody>
      </p:sp>
      <p:sp>
        <p:nvSpPr>
          <p:cNvPr id="69637" name="SlideNumber"/>
          <p:cNvSpPr>
            <a:spLocks noChangeArrowheads="1"/>
          </p:cNvSpPr>
          <p:nvPr>
            <p:custDataLst>
              <p:tags r:id="rId1"/>
            </p:custDataLst>
          </p:nvPr>
        </p:nvSpPr>
        <p:spPr bwMode="gray">
          <a:xfrm>
            <a:off x="8693150" y="6484938"/>
            <a:ext cx="4476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fld id="{1D72DBF6-ED1E-471C-8452-4135B50AFE28}" type="slidenum">
              <a:rPr lang="en-US" sz="1100">
                <a:solidFill>
                  <a:schemeClr val="accent1"/>
                </a:solidFill>
              </a:rPr>
              <a:pPr algn="r"/>
              <a:t>9</a:t>
            </a:fld>
            <a:endParaRPr lang="en-US" sz="1100" dirty="0">
              <a:solidFill>
                <a:schemeClr val="accent1"/>
              </a:solidFill>
            </a:endParaRPr>
          </a:p>
        </p:txBody>
      </p:sp>
      <p:sp>
        <p:nvSpPr>
          <p:cNvPr id="2" name="Slide Number Placeholder 1"/>
          <p:cNvSpPr txBox="1">
            <a:spLocks noGrp="1"/>
          </p:cNvSpPr>
          <p:nvPr/>
        </p:nvSpPr>
        <p:spPr bwMode="gray">
          <a:xfrm>
            <a:off x="8693150" y="6483350"/>
            <a:ext cx="447675" cy="1460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defRPr/>
            </a:pPr>
            <a:fld id="{143DDD3A-BBBD-4A04-93DF-FF7F6101904A}" type="slidenum">
              <a:rPr lang="en-US" sz="1100">
                <a:solidFill>
                  <a:schemeClr val="accent1"/>
                </a:solidFill>
                <a:ea typeface="+mn-ea"/>
              </a:rPr>
              <a:pPr algn="r">
                <a:defRPr/>
              </a:pPr>
              <a:t>9</a:t>
            </a:fld>
            <a:endParaRPr lang="en-US" sz="1100" dirty="0">
              <a:solidFill>
                <a:schemeClr val="accent1"/>
              </a:solidFill>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dirty="0" smtClean="0"/>
              <a:t>Project Goals and Objectives</a:t>
            </a:r>
          </a:p>
        </p:txBody>
      </p:sp>
      <p:sp>
        <p:nvSpPr>
          <p:cNvPr id="70659" name="Content Placeholder 1"/>
          <p:cNvSpPr>
            <a:spLocks noGrp="1"/>
          </p:cNvSpPr>
          <p:nvPr>
            <p:ph sz="half" idx="1"/>
          </p:nvPr>
        </p:nvSpPr>
        <p:spPr>
          <a:xfrm>
            <a:off x="4986338" y="1257300"/>
            <a:ext cx="4267200" cy="4987925"/>
          </a:xfrm>
        </p:spPr>
        <p:txBody>
          <a:bodyPr/>
          <a:lstStyle/>
          <a:p>
            <a:pPr eaLnBrk="1" hangingPunct="1">
              <a:spcBef>
                <a:spcPct val="40000"/>
              </a:spcBef>
            </a:pPr>
            <a:r>
              <a:rPr lang="en-US" sz="1800" dirty="0" smtClean="0"/>
              <a:t>Implement payment methods that can support quality health outcomes and efficiency.</a:t>
            </a:r>
          </a:p>
          <a:p>
            <a:pPr eaLnBrk="1" hangingPunct="1">
              <a:spcBef>
                <a:spcPct val="40000"/>
              </a:spcBef>
            </a:pPr>
            <a:r>
              <a:rPr lang="en-US" sz="1800" dirty="0" smtClean="0"/>
              <a:t>Create systems that establish a sound financial basis for the changing environment, including state and federal policy goals.</a:t>
            </a:r>
          </a:p>
          <a:p>
            <a:pPr eaLnBrk="1" hangingPunct="1">
              <a:spcBef>
                <a:spcPct val="40000"/>
              </a:spcBef>
            </a:pPr>
            <a:r>
              <a:rPr lang="en-US" sz="1800" dirty="0" smtClean="0"/>
              <a:t>Stakeholder communication should be of a shared vision of equity and transparency.</a:t>
            </a:r>
          </a:p>
          <a:p>
            <a:pPr eaLnBrk="1" hangingPunct="1">
              <a:spcBef>
                <a:spcPct val="40000"/>
              </a:spcBef>
            </a:pPr>
            <a:endParaRPr lang="en-US" sz="1600" dirty="0" smtClean="0"/>
          </a:p>
        </p:txBody>
      </p:sp>
      <p:sp>
        <p:nvSpPr>
          <p:cNvPr id="70660" name="Content Placeholder 6"/>
          <p:cNvSpPr>
            <a:spLocks noGrp="1"/>
          </p:cNvSpPr>
          <p:nvPr>
            <p:ph sz="half" idx="2"/>
          </p:nvPr>
        </p:nvSpPr>
        <p:spPr>
          <a:xfrm>
            <a:off x="465138" y="1247775"/>
            <a:ext cx="4267200" cy="4987925"/>
          </a:xfrm>
        </p:spPr>
        <p:txBody>
          <a:bodyPr/>
          <a:lstStyle/>
          <a:p>
            <a:pPr eaLnBrk="1" hangingPunct="1">
              <a:spcBef>
                <a:spcPct val="40000"/>
              </a:spcBef>
            </a:pPr>
            <a:r>
              <a:rPr lang="en-US" sz="1800" dirty="0" smtClean="0"/>
              <a:t>Design, develop, and implement a complete rebuild of both hospital payment systems.</a:t>
            </a:r>
          </a:p>
          <a:p>
            <a:pPr eaLnBrk="1" hangingPunct="1">
              <a:spcBef>
                <a:spcPct val="40000"/>
              </a:spcBef>
            </a:pPr>
            <a:r>
              <a:rPr lang="en-US" sz="1800" dirty="0" smtClean="0"/>
              <a:t>Implement new prospective payment systems that are international statistical classification of diseases and related health problems (ICD-10) capable.</a:t>
            </a:r>
          </a:p>
          <a:p>
            <a:pPr eaLnBrk="1" hangingPunct="1">
              <a:spcBef>
                <a:spcPct val="40000"/>
              </a:spcBef>
            </a:pPr>
            <a:r>
              <a:rPr lang="en-US" sz="1800" dirty="0" smtClean="0"/>
              <a:t>Systems that are more precise in the recognition of acuity for both inpatient and outpatient hospital services.</a:t>
            </a:r>
          </a:p>
          <a:p>
            <a:pPr eaLnBrk="1" hangingPunct="1">
              <a:spcBef>
                <a:spcPct val="40000"/>
              </a:spcBef>
            </a:pPr>
            <a:r>
              <a:rPr lang="en-US" sz="1800" dirty="0" smtClean="0"/>
              <a:t>Provide payment structures that promote proper delivery of health care in the most appropriate setting.</a:t>
            </a:r>
          </a:p>
          <a:p>
            <a:pPr eaLnBrk="1" hangingPunct="1">
              <a:spcBef>
                <a:spcPct val="40000"/>
              </a:spcBef>
            </a:pPr>
            <a:r>
              <a:rPr lang="en-US" sz="1800" dirty="0" smtClean="0"/>
              <a:t>Promote more predictable and transparent payment processes for hospitals.</a:t>
            </a:r>
          </a:p>
        </p:txBody>
      </p:sp>
      <p:sp>
        <p:nvSpPr>
          <p:cNvPr id="70661" name="Slide Number Placeholder 1"/>
          <p:cNvSpPr>
            <a:spLocks noGrp="1"/>
          </p:cNvSpPr>
          <p:nvPr>
            <p:ph type="sldNum" sz="quarter" idx="10"/>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30EC2184-0741-4D22-963B-A027A0A3D9C7}" type="slidenum">
              <a:rPr lang="en-US" sz="1100" smtClean="0">
                <a:solidFill>
                  <a:schemeClr val="accent1"/>
                </a:solidFill>
              </a:rPr>
              <a:pPr eaLnBrk="1" hangingPunct="1"/>
              <a:t>10</a:t>
            </a:fld>
            <a:endParaRPr lang="en-US" sz="1100" dirty="0" smtClean="0">
              <a:solidFill>
                <a:schemeClr val="accent1"/>
              </a:solidFill>
            </a:endParaRPr>
          </a:p>
        </p:txBody>
      </p:sp>
      <p:sp>
        <p:nvSpPr>
          <p:cNvPr id="70662" name="Date Placeholder 2"/>
          <p:cNvSpPr>
            <a:spLocks noGrp="1"/>
          </p:cNvSpPr>
          <p:nvPr>
            <p:ph type="dt" sz="quarter" idx="11"/>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r>
              <a:rPr lang="en-US" sz="700" dirty="0" smtClean="0">
                <a:solidFill>
                  <a:srgbClr val="7C848A"/>
                </a:solidFill>
              </a:rPr>
              <a:t>March 31, 2014</a:t>
            </a:r>
          </a:p>
        </p:txBody>
      </p:sp>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193223" y="4435580"/>
            <a:ext cx="3846293" cy="1644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t>Guiding Principles</a:t>
            </a:r>
          </a:p>
        </p:txBody>
      </p:sp>
      <p:sp>
        <p:nvSpPr>
          <p:cNvPr id="8195" name="Content Placeholder 2"/>
          <p:cNvSpPr>
            <a:spLocks noGrp="1"/>
          </p:cNvSpPr>
          <p:nvPr>
            <p:ph idx="1"/>
          </p:nvPr>
        </p:nvSpPr>
        <p:spPr/>
        <p:txBody>
          <a:bodyPr/>
          <a:lstStyle/>
          <a:p>
            <a:pPr>
              <a:buFont typeface="Arial" panose="020B0604020202020204" pitchFamily="34" charset="0"/>
              <a:buChar char="•"/>
              <a:defRPr/>
            </a:pPr>
            <a:r>
              <a:rPr lang="en-US" dirty="0" smtClean="0"/>
              <a:t>Maintain a long-term commitment to goals of improved accuracy, predictability, equity, timeliness, and transparency of hospital payments for all Medicaid beneficiaries in the State of Connecticut — however, expedite short-term focus on technology and mechanics of payment.</a:t>
            </a:r>
          </a:p>
          <a:p>
            <a:pPr marL="514350" indent="-514350">
              <a:buFontTx/>
              <a:buAutoNum type="arabicPeriod"/>
              <a:defRPr/>
            </a:pPr>
            <a:endParaRPr lang="en-US" dirty="0" smtClean="0"/>
          </a:p>
          <a:p>
            <a:pPr marL="514350" indent="-514350">
              <a:buFontTx/>
              <a:buAutoNum type="arabicPeriod"/>
              <a:defRPr/>
            </a:pPr>
            <a:endParaRPr lang="en-US" dirty="0" smtClean="0"/>
          </a:p>
        </p:txBody>
      </p:sp>
      <p:sp>
        <p:nvSpPr>
          <p:cNvPr id="3" name="Slide Number Placeholder 2"/>
          <p:cNvSpPr>
            <a:spLocks noGrp="1"/>
          </p:cNvSpPr>
          <p:nvPr>
            <p:ph type="sldNum" sz="quarter" idx="10"/>
          </p:nvPr>
        </p:nvSpPr>
        <p:spPr/>
        <p:txBody>
          <a:bodyPr/>
          <a:lstStyle/>
          <a:p>
            <a:pPr>
              <a:defRPr/>
            </a:pPr>
            <a:fld id="{CB7B1A1A-84BC-4A58-8C53-3AACE0B94931}" type="slidenum">
              <a:rPr lang="en-US" smtClean="0"/>
              <a:pPr>
                <a:defRPr/>
              </a:pPr>
              <a:t>11</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pic>
        <p:nvPicPr>
          <p:cNvPr id="4" name="Picture 3"/>
          <p:cNvPicPr>
            <a:picLocks/>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13601" y="3234660"/>
            <a:ext cx="4802378" cy="204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t>Guiding Principles (cont’d)</a:t>
            </a:r>
          </a:p>
        </p:txBody>
      </p:sp>
      <p:sp>
        <p:nvSpPr>
          <p:cNvPr id="72707" name="Content Placeholder 2"/>
          <p:cNvSpPr>
            <a:spLocks noGrp="1"/>
          </p:cNvSpPr>
          <p:nvPr>
            <p:ph idx="1"/>
          </p:nvPr>
        </p:nvSpPr>
        <p:spPr/>
        <p:txBody>
          <a:bodyPr/>
          <a:lstStyle/>
          <a:p>
            <a:r>
              <a:rPr lang="en-US" dirty="0" smtClean="0"/>
              <a:t>Focus on </a:t>
            </a:r>
            <a:r>
              <a:rPr lang="en-US" b="1" dirty="0" smtClean="0"/>
              <a:t>method</a:t>
            </a:r>
            <a:r>
              <a:rPr lang="en-US" dirty="0" smtClean="0"/>
              <a:t> of payment, not </a:t>
            </a:r>
            <a:r>
              <a:rPr lang="en-US" b="1" dirty="0" smtClean="0"/>
              <a:t>level</a:t>
            </a:r>
            <a:r>
              <a:rPr lang="en-US" dirty="0" smtClean="0"/>
              <a:t> of payment:</a:t>
            </a:r>
          </a:p>
          <a:p>
            <a:pPr lvl="1"/>
            <a:r>
              <a:rPr lang="en-US" dirty="0" smtClean="0"/>
              <a:t>Project modeling will be based on state budget neutrality.</a:t>
            </a:r>
          </a:p>
          <a:p>
            <a:pPr lvl="1"/>
            <a:r>
              <a:rPr lang="en-US" dirty="0" smtClean="0"/>
              <a:t>Initial implementation will target revenue neutrality for each hospital.</a:t>
            </a:r>
          </a:p>
          <a:p>
            <a:endParaRPr lang="en-US" b="1" dirty="0" smtClean="0"/>
          </a:p>
        </p:txBody>
      </p:sp>
      <p:sp>
        <p:nvSpPr>
          <p:cNvPr id="4" name="Slide Number Placeholder 3"/>
          <p:cNvSpPr>
            <a:spLocks noGrp="1"/>
          </p:cNvSpPr>
          <p:nvPr>
            <p:ph type="sldNum" sz="quarter" idx="10"/>
          </p:nvPr>
        </p:nvSpPr>
        <p:spPr/>
        <p:txBody>
          <a:bodyPr/>
          <a:lstStyle/>
          <a:p>
            <a:pPr>
              <a:defRPr/>
            </a:pPr>
            <a:fld id="{41670DDD-B856-45C2-B775-BD71FCA4C41C}" type="slidenum">
              <a:rPr lang="en-US" smtClean="0"/>
              <a:pPr>
                <a:defRPr/>
              </a:pPr>
              <a:t>12</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413601" y="2903426"/>
            <a:ext cx="4802378" cy="20447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t>Guiding Principles (cont'd.)</a:t>
            </a:r>
          </a:p>
        </p:txBody>
      </p:sp>
      <p:sp>
        <p:nvSpPr>
          <p:cNvPr id="73731" name="Content Placeholder 2"/>
          <p:cNvSpPr>
            <a:spLocks noGrp="1"/>
          </p:cNvSpPr>
          <p:nvPr>
            <p:ph idx="1"/>
          </p:nvPr>
        </p:nvSpPr>
        <p:spPr/>
        <p:txBody>
          <a:bodyPr/>
          <a:lstStyle/>
          <a:p>
            <a:r>
              <a:rPr lang="en-US" dirty="0" smtClean="0"/>
              <a:t>Anticipate need for a phased-in approach with respect to various aspects of implementation.</a:t>
            </a:r>
          </a:p>
        </p:txBody>
      </p:sp>
      <p:sp>
        <p:nvSpPr>
          <p:cNvPr id="4" name="Slide Number Placeholder 3"/>
          <p:cNvSpPr>
            <a:spLocks noGrp="1"/>
          </p:cNvSpPr>
          <p:nvPr>
            <p:ph type="sldNum" sz="quarter" idx="10"/>
          </p:nvPr>
        </p:nvSpPr>
        <p:spPr/>
        <p:txBody>
          <a:bodyPr/>
          <a:lstStyle/>
          <a:p>
            <a:pPr>
              <a:defRPr/>
            </a:pPr>
            <a:fld id="{D871BF63-C357-4E70-9986-935991286BDD}" type="slidenum">
              <a:rPr lang="en-US" smtClean="0"/>
              <a:pPr>
                <a:defRPr/>
              </a:pPr>
              <a:t>13</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6" name="Picture 5"/>
          <p:cNvPicPr>
            <a:picLocks/>
          </p:cNvPicPr>
          <p:nvPr/>
        </p:nvPicPr>
        <p:blipFill>
          <a:blip r:embed="rId2"/>
          <a:stretch>
            <a:fillRect/>
          </a:stretch>
        </p:blipFill>
        <p:spPr>
          <a:xfrm>
            <a:off x="2371725" y="2873375"/>
            <a:ext cx="4802188" cy="2044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t>Guiding Principles (cont'd.)</a:t>
            </a:r>
          </a:p>
        </p:txBody>
      </p:sp>
      <p:sp>
        <p:nvSpPr>
          <p:cNvPr id="74755" name="Content Placeholder 2"/>
          <p:cNvSpPr>
            <a:spLocks noGrp="1"/>
          </p:cNvSpPr>
          <p:nvPr>
            <p:ph idx="1"/>
          </p:nvPr>
        </p:nvSpPr>
        <p:spPr/>
        <p:txBody>
          <a:bodyPr/>
          <a:lstStyle/>
          <a:p>
            <a:r>
              <a:rPr lang="en-US" dirty="0" smtClean="0"/>
              <a:t>Over arching policy direction of consistency with industry standard payment practices and, specifically, Medicare payment policy.</a:t>
            </a:r>
          </a:p>
          <a:p>
            <a:endParaRPr lang="en-US" dirty="0" smtClean="0"/>
          </a:p>
        </p:txBody>
      </p:sp>
      <p:sp>
        <p:nvSpPr>
          <p:cNvPr id="4" name="Slide Number Placeholder 3"/>
          <p:cNvSpPr>
            <a:spLocks noGrp="1"/>
          </p:cNvSpPr>
          <p:nvPr>
            <p:ph type="sldNum" sz="quarter" idx="10"/>
          </p:nvPr>
        </p:nvSpPr>
        <p:spPr/>
        <p:txBody>
          <a:bodyPr/>
          <a:lstStyle/>
          <a:p>
            <a:pPr>
              <a:defRPr/>
            </a:pPr>
            <a:fld id="{75A97670-B7AF-4A0C-9911-3FAEA0FBDFF3}" type="slidenum">
              <a:rPr lang="en-US" smtClean="0"/>
              <a:pPr>
                <a:defRPr/>
              </a:pPr>
              <a:t>14</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99191" y="2424962"/>
            <a:ext cx="6453962" cy="2044700"/>
          </a:xfrm>
          <a:prstGeom prst="rect">
            <a:avLst/>
          </a:prstGeom>
          <a:effectLst>
            <a:reflection blurRad="6350" stA="50000" endA="300" endPos="90000" dist="508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t>Guiding Principles (cont'd.)</a:t>
            </a:r>
          </a:p>
        </p:txBody>
      </p:sp>
      <p:sp>
        <p:nvSpPr>
          <p:cNvPr id="9219" name="Content Placeholder 2"/>
          <p:cNvSpPr>
            <a:spLocks noGrp="1"/>
          </p:cNvSpPr>
          <p:nvPr>
            <p:ph idx="1"/>
          </p:nvPr>
        </p:nvSpPr>
        <p:spPr/>
        <p:txBody>
          <a:bodyPr/>
          <a:lstStyle/>
          <a:p>
            <a:pPr>
              <a:buFont typeface="Arial" panose="020B0604020202020204" pitchFamily="34" charset="0"/>
              <a:buChar char="•"/>
              <a:defRPr/>
            </a:pPr>
            <a:r>
              <a:rPr lang="en-US" dirty="0" smtClean="0"/>
              <a:t>Use the best available data for system development:</a:t>
            </a:r>
          </a:p>
          <a:p>
            <a:pPr marL="457200" indent="-223838">
              <a:buFontTx/>
              <a:buNone/>
              <a:defRPr/>
            </a:pPr>
            <a:r>
              <a:rPr lang="en-US" dirty="0" smtClean="0"/>
              <a:t>– Rely on complete and accurate data sets for analysis and payment administration. </a:t>
            </a:r>
            <a:endParaRPr lang="en-US" dirty="0"/>
          </a:p>
          <a:p>
            <a:pPr marL="457200" indent="-223838">
              <a:buFontTx/>
              <a:buNone/>
              <a:defRPr/>
            </a:pPr>
            <a:r>
              <a:rPr lang="en-US" dirty="0"/>
              <a:t>– </a:t>
            </a:r>
            <a:r>
              <a:rPr lang="en-US" dirty="0" smtClean="0"/>
              <a:t>Modify data requests and requirements, as necessary, to provide robust analytics.</a:t>
            </a:r>
          </a:p>
          <a:p>
            <a:pPr marL="514350" indent="-514350">
              <a:buFontTx/>
              <a:buAutoNum type="arabicPeriod" startAt="5"/>
              <a:defRPr/>
            </a:pPr>
            <a:endParaRPr lang="en-US" dirty="0" smtClean="0"/>
          </a:p>
        </p:txBody>
      </p:sp>
      <p:sp>
        <p:nvSpPr>
          <p:cNvPr id="3" name="Slide Number Placeholder 2"/>
          <p:cNvSpPr>
            <a:spLocks noGrp="1"/>
          </p:cNvSpPr>
          <p:nvPr>
            <p:ph type="sldNum" sz="quarter" idx="10"/>
          </p:nvPr>
        </p:nvSpPr>
        <p:spPr/>
        <p:txBody>
          <a:bodyPr/>
          <a:lstStyle/>
          <a:p>
            <a:pPr>
              <a:defRPr/>
            </a:pPr>
            <a:fld id="{28AFF029-3360-4210-B0BA-5C9D5B9089DB}" type="slidenum">
              <a:rPr lang="en-US" smtClean="0"/>
              <a:pPr>
                <a:defRPr/>
              </a:pPr>
              <a:t>15</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326761" y="3394149"/>
            <a:ext cx="4802378" cy="20447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smtClean="0"/>
              <a:t>Guiding Principles (cont'd.)</a:t>
            </a:r>
          </a:p>
        </p:txBody>
      </p:sp>
      <p:sp>
        <p:nvSpPr>
          <p:cNvPr id="76803" name="Content Placeholder 2"/>
          <p:cNvSpPr>
            <a:spLocks noGrp="1"/>
          </p:cNvSpPr>
          <p:nvPr>
            <p:ph idx="1"/>
          </p:nvPr>
        </p:nvSpPr>
        <p:spPr/>
        <p:txBody>
          <a:bodyPr/>
          <a:lstStyle/>
          <a:p>
            <a:r>
              <a:rPr lang="en-US" dirty="0" smtClean="0"/>
              <a:t>Be mindful of the need to update payment systems as soon as possible, yet coordinate with other Connecticut Department of Social Services (DSS) priorities, such as implementation of ICD-10 in October 2014.</a:t>
            </a:r>
          </a:p>
          <a:p>
            <a:endParaRPr lang="en-US" dirty="0" smtClean="0"/>
          </a:p>
        </p:txBody>
      </p:sp>
      <p:sp>
        <p:nvSpPr>
          <p:cNvPr id="4" name="Slide Number Placeholder 3"/>
          <p:cNvSpPr>
            <a:spLocks noGrp="1"/>
          </p:cNvSpPr>
          <p:nvPr>
            <p:ph type="sldNum" sz="quarter" idx="10"/>
          </p:nvPr>
        </p:nvSpPr>
        <p:spPr/>
        <p:txBody>
          <a:bodyPr/>
          <a:lstStyle/>
          <a:p>
            <a:pPr>
              <a:defRPr/>
            </a:pPr>
            <a:fld id="{5A5400E5-B49E-443E-9D3A-309D071475EA}" type="slidenum">
              <a:rPr lang="en-US" smtClean="0"/>
              <a:pPr>
                <a:defRPr/>
              </a:pPr>
              <a:t>16</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54109" y="3211771"/>
            <a:ext cx="4802378" cy="2044700"/>
          </a:xfrm>
          <a:prstGeom prst="rect">
            <a:avLst/>
          </a:prstGeom>
          <a:effectLst>
            <a:glow rad="228600">
              <a:schemeClr val="accent4">
                <a:satMod val="175000"/>
                <a:alpha val="40000"/>
              </a:schemeClr>
            </a:glow>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t>Guiding Principles (cont'd.)</a:t>
            </a:r>
          </a:p>
        </p:txBody>
      </p:sp>
      <p:sp>
        <p:nvSpPr>
          <p:cNvPr id="77827" name="Content Placeholder 2"/>
          <p:cNvSpPr>
            <a:spLocks noGrp="1"/>
          </p:cNvSpPr>
          <p:nvPr>
            <p:ph idx="1"/>
          </p:nvPr>
        </p:nvSpPr>
        <p:spPr/>
        <p:txBody>
          <a:bodyPr/>
          <a:lstStyle/>
          <a:p>
            <a:r>
              <a:rPr lang="en-US" dirty="0" smtClean="0"/>
              <a:t>Develop the most robust and comprehensive system possible while allowing flexibility to handle exceptions in an equitable and efficient manner.</a:t>
            </a:r>
          </a:p>
          <a:p>
            <a:endParaRPr lang="en-US" dirty="0" smtClean="0"/>
          </a:p>
        </p:txBody>
      </p:sp>
      <p:sp>
        <p:nvSpPr>
          <p:cNvPr id="4" name="Slide Number Placeholder 3"/>
          <p:cNvSpPr>
            <a:spLocks noGrp="1"/>
          </p:cNvSpPr>
          <p:nvPr>
            <p:ph type="sldNum" sz="quarter" idx="10"/>
          </p:nvPr>
        </p:nvSpPr>
        <p:spPr/>
        <p:txBody>
          <a:bodyPr/>
          <a:lstStyle/>
          <a:p>
            <a:pPr>
              <a:defRPr/>
            </a:pPr>
            <a:fld id="{0218C022-B121-4103-A9B3-C22DED7E3215}" type="slidenum">
              <a:rPr lang="en-US" smtClean="0"/>
              <a:pPr>
                <a:defRPr/>
              </a:pPr>
              <a:t>17</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477386" y="2811721"/>
            <a:ext cx="4802378" cy="20447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Project Phases</a:t>
            </a:r>
          </a:p>
        </p:txBody>
      </p:sp>
      <p:sp>
        <p:nvSpPr>
          <p:cNvPr id="78851" name="Content Placeholder 2"/>
          <p:cNvSpPr>
            <a:spLocks noGrp="1"/>
          </p:cNvSpPr>
          <p:nvPr>
            <p:ph idx="1"/>
          </p:nvPr>
        </p:nvSpPr>
        <p:spPr/>
        <p:txBody>
          <a:bodyPr/>
          <a:lstStyle/>
          <a:p>
            <a:pPr marL="233363" indent="-233363"/>
            <a:r>
              <a:rPr lang="en-US" dirty="0" smtClean="0"/>
              <a:t>Phase One: Inpatient.</a:t>
            </a:r>
          </a:p>
          <a:p>
            <a:pPr marL="233363" lvl="1" indent="-233363">
              <a:buFont typeface="Arial" charset="0"/>
              <a:buChar char="•"/>
            </a:pPr>
            <a:r>
              <a:rPr lang="en-US" dirty="0" smtClean="0"/>
              <a:t>Phase Two: Outpatient.</a:t>
            </a:r>
          </a:p>
          <a:p>
            <a:pPr marL="233363" lvl="1" indent="-233363">
              <a:buFont typeface="Arial" charset="0"/>
              <a:buChar char="•"/>
            </a:pPr>
            <a:r>
              <a:rPr lang="en-US" dirty="0" smtClean="0"/>
              <a:t>The focus for this presentation is Phase One: Inpatient.</a:t>
            </a:r>
          </a:p>
        </p:txBody>
      </p:sp>
      <p:sp>
        <p:nvSpPr>
          <p:cNvPr id="4" name="Slide Number Placeholder 3"/>
          <p:cNvSpPr>
            <a:spLocks noGrp="1"/>
          </p:cNvSpPr>
          <p:nvPr>
            <p:ph type="sldNum" sz="quarter" idx="10"/>
          </p:nvPr>
        </p:nvSpPr>
        <p:spPr/>
        <p:txBody>
          <a:bodyPr/>
          <a:lstStyle/>
          <a:p>
            <a:pPr>
              <a:defRPr/>
            </a:pPr>
            <a:fld id="{DCD196D0-D3F9-4B11-9325-A1DC6297407C}" type="slidenum">
              <a:rPr lang="en-US" smtClean="0"/>
              <a:pPr>
                <a:defRPr/>
              </a:pPr>
              <a:t>18</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6" name="Picture 5"/>
          <p:cNvPicPr>
            <a:picLocks/>
          </p:cNvPicPr>
          <p:nvPr/>
        </p:nvPicPr>
        <p:blipFill>
          <a:blip r:embed="rId2"/>
          <a:stretch>
            <a:fillRect/>
          </a:stretch>
        </p:blipFill>
        <p:spPr>
          <a:xfrm>
            <a:off x="3381375" y="3127375"/>
            <a:ext cx="5081588" cy="2295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Agenda</a:t>
            </a:r>
          </a:p>
        </p:txBody>
      </p:sp>
      <p:sp>
        <p:nvSpPr>
          <p:cNvPr id="61443" name="Content Placeholder 2"/>
          <p:cNvSpPr>
            <a:spLocks noGrp="1"/>
          </p:cNvSpPr>
          <p:nvPr>
            <p:ph idx="1"/>
          </p:nvPr>
        </p:nvSpPr>
        <p:spPr/>
        <p:txBody>
          <a:bodyPr/>
          <a:lstStyle/>
          <a:p>
            <a:r>
              <a:rPr lang="en-US" dirty="0" smtClean="0"/>
              <a:t>Welcome and introductions.</a:t>
            </a:r>
          </a:p>
          <a:p>
            <a:r>
              <a:rPr lang="en-US" dirty="0" smtClean="0"/>
              <a:t>Goals and objectives.</a:t>
            </a:r>
          </a:p>
          <a:p>
            <a:r>
              <a:rPr lang="en-US" dirty="0" smtClean="0"/>
              <a:t>Background and guiding principles.</a:t>
            </a:r>
          </a:p>
          <a:p>
            <a:r>
              <a:rPr lang="en-US" dirty="0" smtClean="0"/>
              <a:t>Methodology overview.</a:t>
            </a:r>
          </a:p>
          <a:p>
            <a:r>
              <a:rPr lang="en-US" dirty="0" smtClean="0"/>
              <a:t>Data overview.</a:t>
            </a:r>
          </a:p>
          <a:p>
            <a:r>
              <a:rPr lang="en-US" dirty="0" smtClean="0"/>
              <a:t>Next steps.</a:t>
            </a:r>
          </a:p>
        </p:txBody>
      </p:sp>
      <p:sp>
        <p:nvSpPr>
          <p:cNvPr id="61444" name="Slide Number Placeholder 3"/>
          <p:cNvSpPr>
            <a:spLocks noGrp="1"/>
          </p:cNvSpPr>
          <p:nvPr>
            <p:ph type="sldNum" sz="quarter" idx="10"/>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30081F97-FC2D-4B76-B6D2-98168F2DF26F}" type="slidenum">
              <a:rPr lang="en-US" sz="1100" smtClean="0">
                <a:solidFill>
                  <a:schemeClr val="accent1"/>
                </a:solidFill>
              </a:rPr>
              <a:pPr eaLnBrk="1" hangingPunct="1"/>
              <a:t>1</a:t>
            </a:fld>
            <a:endParaRPr lang="en-US" sz="1100" dirty="0" smtClean="0">
              <a:solidFill>
                <a:schemeClr val="accent1"/>
              </a:solidFill>
            </a:endParaRPr>
          </a:p>
        </p:txBody>
      </p:sp>
      <p:sp>
        <p:nvSpPr>
          <p:cNvPr id="61445" name="Date Placeholder 4"/>
          <p:cNvSpPr>
            <a:spLocks noGrp="1"/>
          </p:cNvSpPr>
          <p:nvPr>
            <p:ph type="dt" sz="quarter" idx="11"/>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r>
              <a:rPr lang="en-US" sz="700" dirty="0" smtClean="0">
                <a:solidFill>
                  <a:srgbClr val="7C848A"/>
                </a:solidFill>
              </a:rPr>
              <a:t>March 31, 2014</a:t>
            </a:r>
          </a:p>
        </p:txBody>
      </p:sp>
      <p:pic>
        <p:nvPicPr>
          <p:cNvPr id="5126" name="Picture 2"/>
          <p:cNvPicPr>
            <a:picLocks/>
          </p:cNvPicPr>
          <p:nvPr/>
        </p:nvPicPr>
        <p:blipFill>
          <a:blip r:embed="rId2"/>
          <a:srcRect/>
          <a:stretch>
            <a:fillRect/>
          </a:stretch>
        </p:blipFill>
        <p:spPr bwMode="auto">
          <a:xfrm>
            <a:off x="3625850" y="3644900"/>
            <a:ext cx="4802188" cy="2044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t>Inpatient Timeline</a:t>
            </a:r>
          </a:p>
        </p:txBody>
      </p:sp>
      <p:pic>
        <p:nvPicPr>
          <p:cNvPr id="7987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5613" y="1438275"/>
            <a:ext cx="8686800" cy="4667250"/>
          </a:xfrm>
          <a:noFill/>
          <a:extLst>
            <a:ext uri="{91240B29-F687-4F45-9708-019B960494DF}">
              <a14:hiddenLine xmlns:a14="http://schemas.microsoft.com/office/drawing/2010/main" w="9525" cap="flat" cmpd="sng" algn="ctr">
                <a:solidFill>
                  <a:schemeClr val="bg2"/>
                </a:solidFill>
                <a:prstDash val="solid"/>
                <a:miter lim="800000"/>
                <a:headEnd/>
                <a:tailEnd/>
              </a14:hiddenLine>
            </a:ext>
          </a:extLst>
        </p:spPr>
      </p:pic>
      <p:sp>
        <p:nvSpPr>
          <p:cNvPr id="3" name="Slide Number Placeholder 2"/>
          <p:cNvSpPr>
            <a:spLocks noGrp="1"/>
          </p:cNvSpPr>
          <p:nvPr>
            <p:ph type="sldNum" sz="quarter" idx="10"/>
          </p:nvPr>
        </p:nvSpPr>
        <p:spPr/>
        <p:txBody>
          <a:bodyPr/>
          <a:lstStyle/>
          <a:p>
            <a:pPr>
              <a:defRPr/>
            </a:pPr>
            <a:fld id="{6D81C061-B969-445F-AA8E-2838BEEE29A2}" type="slidenum">
              <a:rPr lang="en-US" smtClean="0"/>
              <a:pPr>
                <a:defRPr/>
              </a:pPr>
              <a:t>19</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smtClean="0"/>
              <a:t>Methodology Overview</a:t>
            </a:r>
            <a:br>
              <a:rPr lang="en-US" dirty="0" smtClean="0"/>
            </a:br>
            <a:r>
              <a:rPr lang="en-US" dirty="0" smtClean="0">
                <a:solidFill>
                  <a:schemeClr val="accent2"/>
                </a:solidFill>
              </a:rPr>
              <a:t>APR-DRG Payment Methodology</a:t>
            </a:r>
            <a:r>
              <a:rPr lang="en-US" dirty="0" smtClean="0"/>
              <a:t/>
            </a:r>
            <a:br>
              <a:rPr lang="en-US" dirty="0" smtClean="0"/>
            </a:br>
            <a:r>
              <a:rPr lang="en-US" dirty="0" smtClean="0"/>
              <a:t/>
            </a:r>
            <a:br>
              <a:rPr lang="en-US" dirty="0" smtClean="0"/>
            </a:br>
            <a:r>
              <a:rPr lang="en-US" dirty="0" smtClean="0">
                <a:solidFill>
                  <a:schemeClr val="accent2"/>
                </a:solidFill>
              </a:rPr>
              <a:t/>
            </a:r>
            <a:br>
              <a:rPr lang="en-US" dirty="0" smtClean="0">
                <a:solidFill>
                  <a:schemeClr val="accent2"/>
                </a:solidFill>
              </a:rPr>
            </a:br>
            <a:endParaRPr lang="en-US" dirty="0" smtClean="0">
              <a:solidFill>
                <a:schemeClr val="accent2"/>
              </a:solidFill>
            </a:endParaRPr>
          </a:p>
        </p:txBody>
      </p:sp>
      <p:sp>
        <p:nvSpPr>
          <p:cNvPr id="28677" name="Rectangle 3"/>
          <p:cNvSpPr>
            <a:spLocks noGrp="1" noChangeArrowheads="1"/>
          </p:cNvSpPr>
          <p:nvPr>
            <p:ph idx="1"/>
          </p:nvPr>
        </p:nvSpPr>
        <p:spPr/>
        <p:txBody>
          <a:bodyPr/>
          <a:lstStyle/>
          <a:p>
            <a:pPr marL="0" indent="0" eaLnBrk="1" hangingPunct="1">
              <a:buFontTx/>
              <a:buNone/>
              <a:defRPr/>
            </a:pPr>
            <a:r>
              <a:rPr lang="en-US" b="1" dirty="0"/>
              <a:t>All </a:t>
            </a:r>
            <a:r>
              <a:rPr lang="en-US" b="1" dirty="0" smtClean="0"/>
              <a:t>Patient Refined Diagnosis Related Groups </a:t>
            </a:r>
            <a:r>
              <a:rPr lang="en-US" b="1" dirty="0"/>
              <a:t>(APR-DRG) </a:t>
            </a:r>
            <a:r>
              <a:rPr lang="en-US" b="1" dirty="0" smtClean="0"/>
              <a:t>Grouper:</a:t>
            </a:r>
            <a:endParaRPr lang="en-US" dirty="0"/>
          </a:p>
          <a:p>
            <a:pPr eaLnBrk="1" hangingPunct="1">
              <a:defRPr/>
            </a:pPr>
            <a:r>
              <a:rPr lang="en-US" dirty="0" smtClean="0"/>
              <a:t>Consistent with project goals and guiding principles.</a:t>
            </a:r>
          </a:p>
          <a:p>
            <a:pPr eaLnBrk="1" hangingPunct="1">
              <a:spcBef>
                <a:spcPct val="40000"/>
              </a:spcBef>
              <a:defRPr/>
            </a:pPr>
            <a:r>
              <a:rPr lang="en-US" dirty="0" smtClean="0"/>
              <a:t>ICD-10 capable.</a:t>
            </a:r>
          </a:p>
          <a:p>
            <a:pPr eaLnBrk="1" hangingPunct="1">
              <a:spcBef>
                <a:spcPct val="40000"/>
              </a:spcBef>
              <a:defRPr/>
            </a:pPr>
            <a:r>
              <a:rPr lang="en-US" dirty="0" smtClean="0"/>
              <a:t>Promotes more predictable and transparent payment processes for hospitals.</a:t>
            </a:r>
          </a:p>
          <a:p>
            <a:pPr eaLnBrk="1" hangingPunct="1">
              <a:spcBef>
                <a:spcPct val="40000"/>
              </a:spcBef>
              <a:defRPr/>
            </a:pPr>
            <a:r>
              <a:rPr lang="en-US" dirty="0" smtClean="0"/>
              <a:t>Supports quality health outcomes and efficiency.</a:t>
            </a:r>
          </a:p>
          <a:p>
            <a:pPr eaLnBrk="1" hangingPunct="1">
              <a:defRPr/>
            </a:pPr>
            <a:r>
              <a:rPr lang="en-US" dirty="0" smtClean="0"/>
              <a:t>Aligns with industry standard payment practices and, specifically, Medicare payment policy.</a:t>
            </a:r>
          </a:p>
          <a:p>
            <a:pPr eaLnBrk="1" hangingPunct="1">
              <a:defRPr/>
            </a:pPr>
            <a:r>
              <a:rPr lang="en-US" dirty="0" smtClean="0"/>
              <a:t>Allows flexibility — updates for new technology and phase-in capability.</a:t>
            </a:r>
          </a:p>
          <a:p>
            <a:pPr marL="228600" lvl="1" indent="0" eaLnBrk="1" hangingPunct="1">
              <a:buFontTx/>
              <a:buNone/>
              <a:defRPr/>
            </a:pPr>
            <a:endParaRPr lang="en-US" dirty="0" smtClean="0"/>
          </a:p>
          <a:p>
            <a:pPr marL="228600" lvl="1" indent="0" eaLnBrk="1" hangingPunct="1">
              <a:buFontTx/>
              <a:buNone/>
              <a:defRPr/>
            </a:pPr>
            <a:endParaRPr lang="en-US" dirty="0" smtClean="0"/>
          </a:p>
        </p:txBody>
      </p:sp>
      <p:sp>
        <p:nvSpPr>
          <p:cNvPr id="80900" name="Slide Number Placeholder 3"/>
          <p:cNvSpPr>
            <a:spLocks noGrp="1"/>
          </p:cNvSpPr>
          <p:nvPr>
            <p:ph type="sldNum" sz="quarter" idx="10"/>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3FC694B1-1248-4997-A3D7-5F569927C34E}" type="slidenum">
              <a:rPr lang="en-US" sz="1100" smtClean="0">
                <a:solidFill>
                  <a:schemeClr val="accent1"/>
                </a:solidFill>
              </a:rPr>
              <a:pPr eaLnBrk="1" hangingPunct="1"/>
              <a:t>20</a:t>
            </a:fld>
            <a:endParaRPr lang="en-US" sz="1100" dirty="0" smtClean="0">
              <a:solidFill>
                <a:schemeClr val="accent1"/>
              </a:solidFill>
            </a:endParaRPr>
          </a:p>
        </p:txBody>
      </p:sp>
      <p:sp>
        <p:nvSpPr>
          <p:cNvPr id="80901" name="Date Placeholder 4"/>
          <p:cNvSpPr>
            <a:spLocks noGrp="1"/>
          </p:cNvSpPr>
          <p:nvPr>
            <p:ph type="dt" sz="quarter" idx="11"/>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r>
              <a:rPr lang="en-US" sz="700" dirty="0" smtClean="0">
                <a:solidFill>
                  <a:srgbClr val="7C848A"/>
                </a:solidFill>
              </a:rPr>
              <a:t>March 31, 2014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smtClean="0"/>
              <a:t>Methodology Overview (cont’d)</a:t>
            </a:r>
            <a:br>
              <a:rPr lang="en-US" dirty="0" smtClean="0"/>
            </a:br>
            <a:r>
              <a:rPr lang="en-US" dirty="0" smtClean="0">
                <a:solidFill>
                  <a:schemeClr val="accent2"/>
                </a:solidFill>
              </a:rPr>
              <a:t>APR-DRG Rate Setting</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16388" name="Slide Number Placeholder 3"/>
          <p:cNvSpPr>
            <a:spLocks noGrp="1"/>
          </p:cNvSpPr>
          <p:nvPr>
            <p:ph type="sldNum" sz="quarter" idx="10"/>
          </p:nvPr>
        </p:nvSpPr>
        <p:spPr>
          <a:ln>
            <a:miter lim="800000"/>
            <a:headEnd/>
            <a:tailEnd/>
          </a:ln>
        </p:spPr>
        <p:txBody>
          <a:bodyPr/>
          <a:lstStyle/>
          <a:p>
            <a:pPr>
              <a:defRPr/>
            </a:pPr>
            <a:fld id="{9D1F1711-E569-4986-B048-F97F7F26826F}" type="slidenum">
              <a:rPr lang="en-US" smtClean="0"/>
              <a:pPr>
                <a:defRPr/>
              </a:pPr>
              <a:t>21</a:t>
            </a:fld>
            <a:endParaRPr lang="en-US" dirty="0" smtClean="0"/>
          </a:p>
        </p:txBody>
      </p:sp>
      <p:sp>
        <p:nvSpPr>
          <p:cNvPr id="16389" name="Date Placeholder 4"/>
          <p:cNvSpPr>
            <a:spLocks noGrp="1"/>
          </p:cNvSpPr>
          <p:nvPr>
            <p:ph type="dt" sz="quarter" idx="11"/>
          </p:nvPr>
        </p:nvSpPr>
        <p:spPr>
          <a:ln algn="ctr">
            <a:miter lim="800000"/>
            <a:headEnd/>
            <a:tailEnd/>
          </a:ln>
        </p:spPr>
        <p:txBody>
          <a:bodyPr/>
          <a:lstStyle/>
          <a:p>
            <a:pPr>
              <a:defRPr/>
            </a:pPr>
            <a:r>
              <a:rPr lang="en-US" dirty="0" smtClean="0"/>
              <a:t>March 31, 2014</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19109762"/>
              </p:ext>
            </p:extLst>
          </p:nvPr>
        </p:nvGraphicFramePr>
        <p:xfrm>
          <a:off x="455613" y="1277938"/>
          <a:ext cx="8686800" cy="4993640"/>
        </p:xfrm>
        <a:graphic>
          <a:graphicData uri="http://schemas.openxmlformats.org/drawingml/2006/table">
            <a:tbl>
              <a:tblPr firstRow="1" bandRow="1">
                <a:tableStyleId>{21E4AEA4-8DFA-4A89-87EB-49C32662AFE0}</a:tableStyleId>
              </a:tblPr>
              <a:tblGrid>
                <a:gridCol w="4343400"/>
                <a:gridCol w="4343400"/>
              </a:tblGrid>
              <a:tr h="370840">
                <a:tc>
                  <a:txBody>
                    <a:bodyPr/>
                    <a:lstStyle/>
                    <a:p>
                      <a:r>
                        <a:rPr lang="en-US" sz="1600" dirty="0" smtClean="0"/>
                        <a:t>Topic</a:t>
                      </a:r>
                      <a:endParaRPr lang="en-US" sz="1600" dirty="0"/>
                    </a:p>
                  </a:txBody>
                  <a:tcPr/>
                </a:tc>
                <a:tc>
                  <a:txBody>
                    <a:bodyPr/>
                    <a:lstStyle/>
                    <a:p>
                      <a:r>
                        <a:rPr lang="en-US" sz="1600" dirty="0" smtClean="0"/>
                        <a:t>Approach</a:t>
                      </a:r>
                      <a:endParaRPr lang="en-US" sz="1600" dirty="0"/>
                    </a:p>
                  </a:txBody>
                  <a:tcPr/>
                </a:tc>
              </a:tr>
              <a:tr h="370840">
                <a:tc>
                  <a:txBody>
                    <a:bodyPr/>
                    <a:lstStyle/>
                    <a:p>
                      <a:r>
                        <a:rPr lang="en-US" sz="1600" dirty="0" smtClean="0"/>
                        <a:t>Included</a:t>
                      </a:r>
                      <a:r>
                        <a:rPr lang="en-US" sz="1600" baseline="0" dirty="0" smtClean="0"/>
                        <a:t> hospitals.</a:t>
                      </a:r>
                      <a:endParaRPr lang="en-US" sz="1600" dirty="0"/>
                    </a:p>
                  </a:txBody>
                  <a:tcPr/>
                </a:tc>
                <a:tc>
                  <a:txBody>
                    <a:bodyPr/>
                    <a:lstStyle/>
                    <a:p>
                      <a:r>
                        <a:rPr lang="en-US" sz="1600" dirty="0" smtClean="0"/>
                        <a:t>General acute care hospitals.</a:t>
                      </a:r>
                      <a:endParaRPr lang="en-US" sz="1600" dirty="0"/>
                    </a:p>
                  </a:txBody>
                  <a:tcPr/>
                </a:tc>
              </a:tr>
              <a:tr h="370840">
                <a:tc>
                  <a:txBody>
                    <a:bodyPr/>
                    <a:lstStyle/>
                    <a:p>
                      <a:r>
                        <a:rPr lang="en-US" sz="1600" dirty="0" smtClean="0"/>
                        <a:t>Excluded hospitals.</a:t>
                      </a:r>
                      <a:endParaRPr lang="en-US" sz="1600" dirty="0"/>
                    </a:p>
                  </a:txBody>
                  <a:tcPr/>
                </a:tc>
                <a:tc>
                  <a:txBody>
                    <a:bodyPr/>
                    <a:lstStyle/>
                    <a:p>
                      <a:r>
                        <a:rPr lang="en-US" sz="1600" dirty="0" smtClean="0"/>
                        <a:t>Rehabilitation, psychiatric, long-term</a:t>
                      </a:r>
                      <a:r>
                        <a:rPr lang="en-US" sz="1600" baseline="0" dirty="0" smtClean="0"/>
                        <a:t> acute care</a:t>
                      </a:r>
                      <a:r>
                        <a:rPr lang="en-US" sz="1600" dirty="0" smtClean="0"/>
                        <a:t>,</a:t>
                      </a:r>
                      <a:r>
                        <a:rPr lang="en-US" sz="1600" baseline="0" dirty="0" smtClean="0"/>
                        <a:t> critical access hospitals, other specialty hospitals.</a:t>
                      </a:r>
                      <a:endParaRPr lang="en-US" sz="1600" dirty="0"/>
                    </a:p>
                  </a:txBody>
                  <a:tcPr/>
                </a:tc>
              </a:tr>
              <a:tr h="370840">
                <a:tc>
                  <a:txBody>
                    <a:bodyPr/>
                    <a:lstStyle/>
                    <a:p>
                      <a:r>
                        <a:rPr lang="en-US" sz="1600" dirty="0" smtClean="0"/>
                        <a:t>Out-of-state</a:t>
                      </a:r>
                      <a:r>
                        <a:rPr lang="en-US" sz="1600" baseline="0" dirty="0" smtClean="0"/>
                        <a:t> and border hospitals.</a:t>
                      </a:r>
                      <a:endParaRPr lang="en-US" sz="1600" dirty="0"/>
                    </a:p>
                  </a:txBody>
                  <a:tcPr/>
                </a:tc>
                <a:tc>
                  <a:txBody>
                    <a:bodyPr/>
                    <a:lstStyle/>
                    <a:p>
                      <a:r>
                        <a:rPr lang="en-US" sz="1600" dirty="0" smtClean="0"/>
                        <a:t>DRGs</a:t>
                      </a:r>
                      <a:r>
                        <a:rPr lang="en-US" sz="1600" baseline="0" dirty="0" smtClean="0"/>
                        <a:t> based on statewide average.</a:t>
                      </a:r>
                      <a:endParaRPr lang="en-US" sz="1600" dirty="0"/>
                    </a:p>
                  </a:txBody>
                  <a:tcPr/>
                </a:tc>
              </a:tr>
              <a:tr h="370840">
                <a:tc>
                  <a:txBody>
                    <a:bodyPr/>
                    <a:lstStyle/>
                    <a:p>
                      <a:r>
                        <a:rPr lang="en-US" sz="1600" dirty="0" smtClean="0"/>
                        <a:t>Claim period for</a:t>
                      </a:r>
                      <a:r>
                        <a:rPr lang="en-US" sz="1600" baseline="0" dirty="0" smtClean="0"/>
                        <a:t> rate setting.</a:t>
                      </a:r>
                      <a:endParaRPr lang="en-US" sz="1600" dirty="0"/>
                    </a:p>
                  </a:txBody>
                  <a:tcPr/>
                </a:tc>
                <a:tc>
                  <a:txBody>
                    <a:bodyPr/>
                    <a:lstStyle/>
                    <a:p>
                      <a:r>
                        <a:rPr lang="en-US" sz="1600" dirty="0" smtClean="0"/>
                        <a:t>CY 2012 paid claims.</a:t>
                      </a:r>
                      <a:endParaRPr lang="en-US" sz="1600" dirty="0"/>
                    </a:p>
                  </a:txBody>
                  <a:tcPr/>
                </a:tc>
              </a:tr>
              <a:tr h="370840">
                <a:tc>
                  <a:txBody>
                    <a:bodyPr/>
                    <a:lstStyle/>
                    <a:p>
                      <a:r>
                        <a:rPr lang="en-US" sz="1600" dirty="0" smtClean="0"/>
                        <a:t>Base rate</a:t>
                      </a:r>
                      <a:r>
                        <a:rPr lang="en-US" sz="1600" baseline="0" dirty="0" smtClean="0"/>
                        <a:t> determination.</a:t>
                      </a:r>
                      <a:endParaRPr lang="en-US" sz="1600" dirty="0"/>
                    </a:p>
                  </a:txBody>
                  <a:tcPr/>
                </a:tc>
                <a:tc>
                  <a:txBody>
                    <a:bodyPr/>
                    <a:lstStyle/>
                    <a:p>
                      <a:r>
                        <a:rPr lang="en-US" sz="1600" dirty="0" smtClean="0"/>
                        <a:t>Hospital</a:t>
                      </a:r>
                      <a:r>
                        <a:rPr lang="en-US" sz="1600" baseline="0" dirty="0" smtClean="0"/>
                        <a:t>-specific base rates with revenue neutral targets.</a:t>
                      </a:r>
                      <a:endParaRPr lang="en-US" sz="1600" dirty="0"/>
                    </a:p>
                  </a:txBody>
                  <a:tcPr/>
                </a:tc>
              </a:tr>
              <a:tr h="370840">
                <a:tc>
                  <a:txBody>
                    <a:bodyPr/>
                    <a:lstStyle/>
                    <a:p>
                      <a:r>
                        <a:rPr lang="en-US" sz="1600" dirty="0" smtClean="0"/>
                        <a:t>Capital</a:t>
                      </a:r>
                      <a:r>
                        <a:rPr lang="en-US" sz="1600" baseline="0" dirty="0" smtClean="0"/>
                        <a:t> and operating costs.</a:t>
                      </a:r>
                      <a:endParaRPr lang="en-US" sz="1600" dirty="0"/>
                    </a:p>
                  </a:txBody>
                  <a:tcPr/>
                </a:tc>
                <a:tc>
                  <a:txBody>
                    <a:bodyPr/>
                    <a:lstStyle/>
                    <a:p>
                      <a:r>
                        <a:rPr lang="en-US" sz="1600" dirty="0" smtClean="0"/>
                        <a:t>Capital</a:t>
                      </a:r>
                      <a:r>
                        <a:rPr lang="en-US" sz="1600" baseline="0" dirty="0" smtClean="0"/>
                        <a:t> and operating costs will be combined and included in base rates.</a:t>
                      </a:r>
                      <a:endParaRPr lang="en-US" sz="1600" dirty="0"/>
                    </a:p>
                  </a:txBody>
                  <a:tcPr/>
                </a:tc>
              </a:tr>
              <a:tr h="370840">
                <a:tc>
                  <a:txBody>
                    <a:bodyPr/>
                    <a:lstStyle/>
                    <a:p>
                      <a:r>
                        <a:rPr lang="en-US" sz="1600" dirty="0" smtClean="0"/>
                        <a:t>Outlier methodology</a:t>
                      </a:r>
                      <a:r>
                        <a:rPr lang="en-US" sz="1600" baseline="0" dirty="0" smtClean="0"/>
                        <a:t>.</a:t>
                      </a:r>
                      <a:endParaRPr lang="en-US" sz="1600" dirty="0"/>
                    </a:p>
                  </a:txBody>
                  <a:tcPr/>
                </a:tc>
                <a:tc>
                  <a:txBody>
                    <a:bodyPr/>
                    <a:lstStyle/>
                    <a:p>
                      <a:r>
                        <a:rPr lang="en-US" sz="1600" dirty="0" smtClean="0"/>
                        <a:t>Cost</a:t>
                      </a:r>
                      <a:r>
                        <a:rPr lang="en-US" sz="1600" baseline="0" dirty="0" smtClean="0"/>
                        <a:t> outlier with statistical basis with minimum threshold.</a:t>
                      </a:r>
                      <a:endParaRPr lang="en-US" sz="1600" dirty="0"/>
                    </a:p>
                  </a:txBody>
                  <a:tcPr/>
                </a:tc>
              </a:tr>
              <a:tr h="370840">
                <a:tc>
                  <a:txBody>
                    <a:bodyPr/>
                    <a:lstStyle/>
                    <a:p>
                      <a:r>
                        <a:rPr lang="en-US" sz="1600" dirty="0" smtClean="0"/>
                        <a:t>Same day stays/short stay</a:t>
                      </a:r>
                      <a:r>
                        <a:rPr lang="en-US" sz="1600" baseline="0" dirty="0" smtClean="0"/>
                        <a:t> outliers.</a:t>
                      </a:r>
                      <a:endParaRPr lang="en-US" sz="1600" dirty="0"/>
                    </a:p>
                  </a:txBody>
                  <a:tcPr/>
                </a:tc>
                <a:tc>
                  <a:txBody>
                    <a:bodyPr/>
                    <a:lstStyle/>
                    <a:p>
                      <a:r>
                        <a:rPr lang="en-US" sz="1600" dirty="0" smtClean="0"/>
                        <a:t>Average</a:t>
                      </a:r>
                      <a:r>
                        <a:rPr lang="en-US" sz="1600" baseline="0" dirty="0" smtClean="0"/>
                        <a:t> per diem for DRG.</a:t>
                      </a:r>
                      <a:endParaRPr lang="en-US" sz="1600" dirty="0"/>
                    </a:p>
                  </a:txBody>
                  <a:tcPr/>
                </a:tc>
              </a:tr>
              <a:tr h="370840">
                <a:tc>
                  <a:txBody>
                    <a:bodyPr/>
                    <a:lstStyle/>
                    <a:p>
                      <a:r>
                        <a:rPr lang="en-US" sz="1600" dirty="0" smtClean="0"/>
                        <a:t>Indirect medical education</a:t>
                      </a:r>
                      <a:r>
                        <a:rPr lang="en-US" sz="1600" baseline="0" dirty="0" smtClean="0"/>
                        <a:t> factor.</a:t>
                      </a:r>
                      <a:endParaRPr lang="en-US" sz="1600" dirty="0"/>
                    </a:p>
                  </a:txBody>
                  <a:tcPr/>
                </a:tc>
                <a:tc>
                  <a:txBody>
                    <a:bodyPr/>
                    <a:lstStyle/>
                    <a:p>
                      <a:r>
                        <a:rPr lang="en-US" sz="1600" dirty="0" smtClean="0"/>
                        <a:t>Rate</a:t>
                      </a:r>
                      <a:r>
                        <a:rPr lang="en-US" sz="1600" baseline="0" dirty="0" smtClean="0"/>
                        <a:t> adjustment factor based on Medicare formula.</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Methodology Overview (cont’d)</a:t>
            </a:r>
            <a:br>
              <a:rPr lang="en-US" dirty="0" smtClean="0"/>
            </a:br>
            <a:r>
              <a:rPr lang="en-US" dirty="0" smtClean="0">
                <a:solidFill>
                  <a:schemeClr val="accent2"/>
                </a:solidFill>
              </a:rPr>
              <a:t>APR-DRG Weight Setting</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16388" name="Slide Number Placeholder 3"/>
          <p:cNvSpPr>
            <a:spLocks noGrp="1"/>
          </p:cNvSpPr>
          <p:nvPr>
            <p:ph type="sldNum" sz="quarter" idx="10"/>
          </p:nvPr>
        </p:nvSpPr>
        <p:spPr>
          <a:ln>
            <a:miter lim="800000"/>
            <a:headEnd/>
            <a:tailEnd/>
          </a:ln>
        </p:spPr>
        <p:txBody>
          <a:bodyPr/>
          <a:lstStyle/>
          <a:p>
            <a:pPr>
              <a:defRPr/>
            </a:pPr>
            <a:fld id="{C058D4CE-C8F0-4B77-B157-697562D5F545}" type="slidenum">
              <a:rPr lang="en-US" smtClean="0"/>
              <a:pPr>
                <a:defRPr/>
              </a:pPr>
              <a:t>22</a:t>
            </a:fld>
            <a:endParaRPr lang="en-US" dirty="0" smtClean="0"/>
          </a:p>
        </p:txBody>
      </p:sp>
      <p:sp>
        <p:nvSpPr>
          <p:cNvPr id="16389" name="Date Placeholder 4"/>
          <p:cNvSpPr>
            <a:spLocks noGrp="1"/>
          </p:cNvSpPr>
          <p:nvPr>
            <p:ph type="dt" sz="quarter" idx="11"/>
          </p:nvPr>
        </p:nvSpPr>
        <p:spPr>
          <a:ln algn="ctr">
            <a:miter lim="800000"/>
            <a:headEnd/>
            <a:tailEnd/>
          </a:ln>
        </p:spPr>
        <p:txBody>
          <a:bodyPr/>
          <a:lstStyle/>
          <a:p>
            <a:pPr>
              <a:defRPr/>
            </a:pPr>
            <a:r>
              <a:rPr lang="en-US" dirty="0" smtClean="0"/>
              <a:t>March 31, 2014</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27983632"/>
              </p:ext>
            </p:extLst>
          </p:nvPr>
        </p:nvGraphicFramePr>
        <p:xfrm>
          <a:off x="455613" y="1277938"/>
          <a:ext cx="8686800" cy="3673476"/>
        </p:xfrm>
        <a:graphic>
          <a:graphicData uri="http://schemas.openxmlformats.org/drawingml/2006/table">
            <a:tbl>
              <a:tblPr firstRow="1" bandRow="1">
                <a:tableStyleId>{21E4AEA4-8DFA-4A89-87EB-49C32662AFE0}</a:tableStyleId>
              </a:tblPr>
              <a:tblGrid>
                <a:gridCol w="4343400"/>
                <a:gridCol w="4343400"/>
              </a:tblGrid>
              <a:tr h="370904">
                <a:tc>
                  <a:txBody>
                    <a:bodyPr/>
                    <a:lstStyle/>
                    <a:p>
                      <a:r>
                        <a:rPr lang="en-US" sz="1600" dirty="0" smtClean="0"/>
                        <a:t>Topic</a:t>
                      </a:r>
                      <a:endParaRPr lang="en-US" sz="1600" dirty="0"/>
                    </a:p>
                  </a:txBody>
                  <a:tcPr marT="45728" marB="45728"/>
                </a:tc>
                <a:tc>
                  <a:txBody>
                    <a:bodyPr/>
                    <a:lstStyle/>
                    <a:p>
                      <a:r>
                        <a:rPr lang="en-US" sz="1600" dirty="0" smtClean="0"/>
                        <a:t>Approach</a:t>
                      </a:r>
                      <a:endParaRPr lang="en-US" sz="1600" dirty="0"/>
                    </a:p>
                  </a:txBody>
                  <a:tcPr marT="45728" marB="45728"/>
                </a:tc>
              </a:tr>
              <a:tr h="370904">
                <a:tc>
                  <a:txBody>
                    <a:bodyPr/>
                    <a:lstStyle/>
                    <a:p>
                      <a:r>
                        <a:rPr lang="en-US" sz="1600" dirty="0" smtClean="0"/>
                        <a:t>DRG group</a:t>
                      </a:r>
                      <a:r>
                        <a:rPr lang="en-US" sz="1600" baseline="0" dirty="0" smtClean="0"/>
                        <a:t>er.</a:t>
                      </a:r>
                      <a:endParaRPr lang="en-US" sz="1600" dirty="0"/>
                    </a:p>
                  </a:txBody>
                  <a:tcPr marT="45728" marB="45728"/>
                </a:tc>
                <a:tc>
                  <a:txBody>
                    <a:bodyPr/>
                    <a:lstStyle/>
                    <a:p>
                      <a:r>
                        <a:rPr lang="en-US" sz="1600" dirty="0" smtClean="0"/>
                        <a:t>APR-DRGs</a:t>
                      </a:r>
                      <a:r>
                        <a:rPr lang="en-US" sz="1600" baseline="0" dirty="0" smtClean="0"/>
                        <a:t>.</a:t>
                      </a:r>
                      <a:endParaRPr lang="en-US" sz="1600" dirty="0"/>
                    </a:p>
                  </a:txBody>
                  <a:tcPr marT="45728" marB="45728"/>
                </a:tc>
              </a:tr>
              <a:tr h="370904">
                <a:tc>
                  <a:txBody>
                    <a:bodyPr/>
                    <a:lstStyle/>
                    <a:p>
                      <a:r>
                        <a:rPr lang="en-US" sz="1600" dirty="0" smtClean="0"/>
                        <a:t>Claim period for</a:t>
                      </a:r>
                      <a:r>
                        <a:rPr lang="en-US" sz="1600" baseline="0" dirty="0" smtClean="0"/>
                        <a:t> weight setting.</a:t>
                      </a:r>
                      <a:endParaRPr lang="en-US" sz="1600" dirty="0"/>
                    </a:p>
                  </a:txBody>
                  <a:tcPr marT="45728" marB="45728"/>
                </a:tc>
                <a:tc>
                  <a:txBody>
                    <a:bodyPr/>
                    <a:lstStyle/>
                    <a:p>
                      <a:r>
                        <a:rPr lang="en-US" sz="1600" baseline="0" dirty="0" smtClean="0"/>
                        <a:t>CY2012 paid claims.</a:t>
                      </a:r>
                      <a:endParaRPr lang="en-US" sz="1600" dirty="0"/>
                    </a:p>
                  </a:txBody>
                  <a:tcPr marT="45728" marB="45728"/>
                </a:tc>
              </a:tr>
              <a:tr h="640191">
                <a:tc>
                  <a:txBody>
                    <a:bodyPr/>
                    <a:lstStyle/>
                    <a:p>
                      <a:r>
                        <a:rPr lang="en-US" sz="1600" baseline="0" dirty="0" smtClean="0"/>
                        <a:t>DRG weight determinations for low-volume DRGs.</a:t>
                      </a:r>
                      <a:endParaRPr lang="en-US" sz="1600" dirty="0"/>
                    </a:p>
                  </a:txBody>
                  <a:tcPr marT="45728" marB="45728"/>
                </a:tc>
                <a:tc>
                  <a:txBody>
                    <a:bodyPr/>
                    <a:lstStyle/>
                    <a:p>
                      <a:r>
                        <a:rPr lang="en-US" sz="1600" dirty="0" smtClean="0"/>
                        <a:t>Based</a:t>
                      </a:r>
                      <a:r>
                        <a:rPr lang="en-US" sz="1600" baseline="0" dirty="0" smtClean="0"/>
                        <a:t> on 3M standard APR-DRG weights.</a:t>
                      </a:r>
                      <a:endParaRPr lang="en-US" sz="1600" dirty="0"/>
                    </a:p>
                  </a:txBody>
                  <a:tcPr marT="45728" marB="45728"/>
                </a:tc>
              </a:tr>
              <a:tr h="640191">
                <a:tc>
                  <a:txBody>
                    <a:bodyPr/>
                    <a:lstStyle/>
                    <a:p>
                      <a:r>
                        <a:rPr lang="en-US" sz="1600" dirty="0" smtClean="0"/>
                        <a:t>Cost reports </a:t>
                      </a:r>
                      <a:r>
                        <a:rPr lang="en-US" sz="1600" baseline="0" dirty="0" smtClean="0"/>
                        <a:t>to estimate costs.</a:t>
                      </a:r>
                      <a:endParaRPr lang="en-US" sz="1600" dirty="0"/>
                    </a:p>
                  </a:txBody>
                  <a:tcPr marT="45728" marB="45728"/>
                </a:tc>
                <a:tc>
                  <a:txBody>
                    <a:bodyPr/>
                    <a:lstStyle/>
                    <a:p>
                      <a:r>
                        <a:rPr lang="en-US" sz="1600" dirty="0" smtClean="0"/>
                        <a:t>Medicare cost report with period</a:t>
                      </a:r>
                      <a:r>
                        <a:rPr lang="en-US" sz="1600" baseline="0" dirty="0" smtClean="0"/>
                        <a:t> ending in CY2012, adjusted to a common point.</a:t>
                      </a:r>
                      <a:endParaRPr lang="en-US" sz="1600" dirty="0"/>
                    </a:p>
                  </a:txBody>
                  <a:tcPr marT="45728" marB="45728"/>
                </a:tc>
              </a:tr>
              <a:tr h="640191">
                <a:tc>
                  <a:txBody>
                    <a:bodyPr/>
                    <a:lstStyle/>
                    <a:p>
                      <a:r>
                        <a:rPr lang="en-US" sz="1600" dirty="0" smtClean="0"/>
                        <a:t>Estimated cost of each claim.</a:t>
                      </a:r>
                      <a:endParaRPr lang="en-US" sz="1600" dirty="0"/>
                    </a:p>
                  </a:txBody>
                  <a:tcPr marT="45728" marB="45728"/>
                </a:tc>
                <a:tc>
                  <a:txBody>
                    <a:bodyPr/>
                    <a:lstStyle/>
                    <a:p>
                      <a:r>
                        <a:rPr lang="en-US" sz="1600" dirty="0" smtClean="0"/>
                        <a:t>Revenue</a:t>
                      </a:r>
                      <a:r>
                        <a:rPr lang="en-US" sz="1600" baseline="0" dirty="0" smtClean="0"/>
                        <a:t> code-specific per diems and CCRs based on provider crosswalks.</a:t>
                      </a:r>
                      <a:endParaRPr lang="en-US" sz="1600" dirty="0"/>
                    </a:p>
                  </a:txBody>
                  <a:tcPr marT="45728" marB="45728"/>
                </a:tc>
              </a:tr>
              <a:tr h="640191">
                <a:tc>
                  <a:txBody>
                    <a:bodyPr/>
                    <a:lstStyle/>
                    <a:p>
                      <a:r>
                        <a:rPr lang="en-US" sz="1600" dirty="0" smtClean="0"/>
                        <a:t>Time limit to identify readmissions</a:t>
                      </a:r>
                      <a:r>
                        <a:rPr lang="en-US" sz="1600" baseline="0" dirty="0" smtClean="0"/>
                        <a:t> as part of the initial admission.</a:t>
                      </a:r>
                      <a:endParaRPr lang="en-US" sz="1600" dirty="0"/>
                    </a:p>
                  </a:txBody>
                  <a:tcPr marT="45728" marB="45728"/>
                </a:tc>
                <a:tc>
                  <a:txBody>
                    <a:bodyPr/>
                    <a:lstStyle/>
                    <a:p>
                      <a:r>
                        <a:rPr lang="en-US" sz="1600" dirty="0" smtClean="0"/>
                        <a:t>Claims with readmission within three days are combined into a single</a:t>
                      </a:r>
                      <a:r>
                        <a:rPr lang="en-US" sz="1600" baseline="0" dirty="0" smtClean="0"/>
                        <a:t> claim.</a:t>
                      </a:r>
                      <a:endParaRPr lang="en-US" sz="1600" dirty="0"/>
                    </a:p>
                  </a:txBody>
                  <a:tcPr marT="45728" marB="45728"/>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t>Methodology Overview (cont'd.)</a:t>
            </a:r>
            <a:br>
              <a:rPr lang="en-US" dirty="0" smtClean="0"/>
            </a:br>
            <a:r>
              <a:rPr lang="en-US" dirty="0" smtClean="0">
                <a:solidFill>
                  <a:schemeClr val="accent2"/>
                </a:solidFill>
              </a:rPr>
              <a:t>Hospital Revenue Map</a:t>
            </a:r>
            <a:endParaRPr lang="en-US" dirty="0" smtClean="0"/>
          </a:p>
        </p:txBody>
      </p:sp>
      <p:sp>
        <p:nvSpPr>
          <p:cNvPr id="83971" name="Content Placeholder 2"/>
          <p:cNvSpPr>
            <a:spLocks noGrp="1"/>
          </p:cNvSpPr>
          <p:nvPr>
            <p:ph idx="1"/>
          </p:nvPr>
        </p:nvSpPr>
        <p:spPr/>
        <p:txBody>
          <a:bodyPr/>
          <a:lstStyle/>
          <a:p>
            <a:pPr marL="0" indent="0">
              <a:buNone/>
            </a:pPr>
            <a:r>
              <a:rPr lang="en-US" sz="1800" dirty="0" smtClean="0"/>
              <a:t>Revenues </a:t>
            </a:r>
            <a:r>
              <a:rPr lang="en-US" sz="1800" u="sng" dirty="0" smtClean="0"/>
              <a:t>included</a:t>
            </a:r>
            <a:r>
              <a:rPr lang="en-US" sz="1800" dirty="0" smtClean="0"/>
              <a:t> in APR-DRG payment:</a:t>
            </a:r>
          </a:p>
          <a:p>
            <a:r>
              <a:rPr lang="en-US" sz="1800" dirty="0" smtClean="0"/>
              <a:t>Current case rate payments.</a:t>
            </a:r>
          </a:p>
          <a:p>
            <a:r>
              <a:rPr lang="en-US" sz="1800" dirty="0" smtClean="0"/>
              <a:t>Capital pass through.</a:t>
            </a:r>
          </a:p>
          <a:p>
            <a:r>
              <a:rPr lang="en-US" sz="1800" dirty="0" smtClean="0"/>
              <a:t>Burn pass through.</a:t>
            </a:r>
          </a:p>
          <a:p>
            <a:pPr lvl="1"/>
            <a:endParaRPr lang="en-US" dirty="0" smtClean="0"/>
          </a:p>
        </p:txBody>
      </p:sp>
      <p:sp>
        <p:nvSpPr>
          <p:cNvPr id="4" name="Slide Number Placeholder 3"/>
          <p:cNvSpPr>
            <a:spLocks noGrp="1"/>
          </p:cNvSpPr>
          <p:nvPr>
            <p:ph type="sldNum" sz="quarter" idx="10"/>
          </p:nvPr>
        </p:nvSpPr>
        <p:spPr/>
        <p:txBody>
          <a:bodyPr/>
          <a:lstStyle/>
          <a:p>
            <a:pPr>
              <a:defRPr/>
            </a:pPr>
            <a:fld id="{AE561494-39D6-4B00-85EB-FB83510480D5}" type="slidenum">
              <a:rPr lang="en-US" smtClean="0"/>
              <a:pPr>
                <a:defRPr/>
              </a:pPr>
              <a:t>23</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75370" y="3274832"/>
            <a:ext cx="5337544" cy="2089593"/>
          </a:xfrm>
          <a:prstGeom prst="rect">
            <a:avLst/>
          </a:prstGeom>
          <a:effectLst>
            <a:reflection blurRad="6350" stA="50000" endA="300" endPos="55500" dist="508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Methodology Overview</a:t>
            </a:r>
            <a:br>
              <a:rPr lang="en-US" dirty="0" smtClean="0"/>
            </a:br>
            <a:r>
              <a:rPr lang="en-US" dirty="0" smtClean="0">
                <a:solidFill>
                  <a:schemeClr val="accent2"/>
                </a:solidFill>
              </a:rPr>
              <a:t>Hospital Revenue Map (cont'd.)</a:t>
            </a:r>
            <a:endParaRPr lang="en-US" dirty="0" smtClean="0"/>
          </a:p>
        </p:txBody>
      </p:sp>
      <p:sp>
        <p:nvSpPr>
          <p:cNvPr id="84995" name="Content Placeholder 2"/>
          <p:cNvSpPr>
            <a:spLocks noGrp="1"/>
          </p:cNvSpPr>
          <p:nvPr>
            <p:ph idx="1"/>
          </p:nvPr>
        </p:nvSpPr>
        <p:spPr/>
        <p:txBody>
          <a:bodyPr/>
          <a:lstStyle/>
          <a:p>
            <a:pPr marL="0" indent="0">
              <a:buNone/>
            </a:pPr>
            <a:r>
              <a:rPr lang="en-US" sz="1800" dirty="0" smtClean="0"/>
              <a:t>Revenues </a:t>
            </a:r>
            <a:r>
              <a:rPr lang="en-US" sz="1800" u="sng" dirty="0" smtClean="0"/>
              <a:t>not included</a:t>
            </a:r>
            <a:r>
              <a:rPr lang="en-US" sz="1800" dirty="0" smtClean="0"/>
              <a:t> in APR-DRG payment:</a:t>
            </a:r>
          </a:p>
          <a:p>
            <a:r>
              <a:rPr lang="en-US" sz="1800" dirty="0" smtClean="0"/>
              <a:t>Physician payments for hospital based physicians.</a:t>
            </a:r>
          </a:p>
          <a:p>
            <a:r>
              <a:rPr lang="en-US" sz="1800" dirty="0" smtClean="0"/>
              <a:t>Indemnity payments.</a:t>
            </a:r>
          </a:p>
          <a:p>
            <a:r>
              <a:rPr lang="en-US" sz="1800" dirty="0" smtClean="0"/>
              <a:t>Heart and liver transplants.</a:t>
            </a:r>
          </a:p>
          <a:p>
            <a:r>
              <a:rPr lang="en-US" sz="1800" dirty="0" smtClean="0"/>
              <a:t>Organ acquisition.</a:t>
            </a:r>
          </a:p>
          <a:p>
            <a:r>
              <a:rPr lang="en-US" sz="1800" dirty="0" smtClean="0"/>
              <a:t>Graduate medical education — direct.</a:t>
            </a:r>
          </a:p>
          <a:p>
            <a:r>
              <a:rPr lang="en-US" sz="1800" dirty="0" smtClean="0"/>
              <a:t>Adult behavioral health.</a:t>
            </a:r>
          </a:p>
          <a:p>
            <a:r>
              <a:rPr lang="en-US" sz="1800" dirty="0" smtClean="0"/>
              <a:t>Children’s behavioral health.</a:t>
            </a:r>
          </a:p>
          <a:p>
            <a:r>
              <a:rPr lang="en-US" sz="1800" dirty="0" smtClean="0"/>
              <a:t>All supplemental payments (disproportionate share hospital, etc.).</a:t>
            </a:r>
          </a:p>
        </p:txBody>
      </p:sp>
      <p:sp>
        <p:nvSpPr>
          <p:cNvPr id="4" name="Slide Number Placeholder 3"/>
          <p:cNvSpPr>
            <a:spLocks noGrp="1"/>
          </p:cNvSpPr>
          <p:nvPr>
            <p:ph type="sldNum" sz="quarter" idx="10"/>
          </p:nvPr>
        </p:nvSpPr>
        <p:spPr/>
        <p:txBody>
          <a:bodyPr/>
          <a:lstStyle/>
          <a:p>
            <a:pPr>
              <a:defRPr/>
            </a:pPr>
            <a:fld id="{CD5D922E-3887-4FF9-82CA-AE1C3D05C5DC}" type="slidenum">
              <a:rPr lang="en-US" smtClean="0"/>
              <a:pPr>
                <a:defRPr/>
              </a:pPr>
              <a:t>24</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smtClean="0"/>
              <a:t>Data Overview</a:t>
            </a:r>
            <a:br>
              <a:rPr lang="en-US" dirty="0" smtClean="0"/>
            </a:br>
            <a:r>
              <a:rPr lang="en-US" dirty="0" smtClean="0">
                <a:solidFill>
                  <a:schemeClr val="accent2"/>
                </a:solidFill>
              </a:rPr>
              <a:t>DRG Reimbursement</a:t>
            </a:r>
          </a:p>
        </p:txBody>
      </p:sp>
      <p:sp>
        <p:nvSpPr>
          <p:cNvPr id="86019" name="Content Placeholder 2"/>
          <p:cNvSpPr>
            <a:spLocks noGrp="1"/>
          </p:cNvSpPr>
          <p:nvPr>
            <p:ph idx="1"/>
          </p:nvPr>
        </p:nvSpPr>
        <p:spPr/>
        <p:txBody>
          <a:bodyPr/>
          <a:lstStyle/>
          <a:p>
            <a:r>
              <a:rPr lang="en-US" dirty="0" smtClean="0"/>
              <a:t>Data sources:</a:t>
            </a:r>
          </a:p>
          <a:p>
            <a:pPr lvl="1"/>
            <a:r>
              <a:rPr lang="en-US" dirty="0" smtClean="0"/>
              <a:t>Cost reports.</a:t>
            </a:r>
          </a:p>
          <a:p>
            <a:pPr lvl="1"/>
            <a:r>
              <a:rPr lang="en-US" dirty="0" smtClean="0"/>
              <a:t>Claim set.</a:t>
            </a:r>
          </a:p>
          <a:p>
            <a:r>
              <a:rPr lang="en-US" dirty="0" smtClean="0"/>
              <a:t>Costing process:</a:t>
            </a:r>
          </a:p>
          <a:p>
            <a:pPr lvl="1"/>
            <a:r>
              <a:rPr lang="en-US" dirty="0" smtClean="0"/>
              <a:t>Routine line items.</a:t>
            </a:r>
          </a:p>
          <a:p>
            <a:pPr lvl="1"/>
            <a:r>
              <a:rPr lang="en-US" dirty="0" smtClean="0"/>
              <a:t>Ancillary items.</a:t>
            </a:r>
          </a:p>
          <a:p>
            <a:r>
              <a:rPr lang="en-US" dirty="0" smtClean="0"/>
              <a:t>Weight setting:</a:t>
            </a:r>
          </a:p>
          <a:p>
            <a:pPr lvl="1"/>
            <a:r>
              <a:rPr lang="en-US" dirty="0" smtClean="0"/>
              <a:t>Average cost per DRG versus overall average cost. </a:t>
            </a:r>
          </a:p>
          <a:p>
            <a:r>
              <a:rPr lang="en-US" dirty="0" smtClean="0"/>
              <a:t>Basic DRG payment example:</a:t>
            </a:r>
          </a:p>
          <a:p>
            <a:pPr lvl="1"/>
            <a:r>
              <a:rPr lang="en-US" dirty="0" smtClean="0"/>
              <a:t>Inlier formula.</a:t>
            </a:r>
          </a:p>
          <a:p>
            <a:pPr lvl="1"/>
            <a:r>
              <a:rPr lang="en-US" dirty="0" smtClean="0"/>
              <a:t>Outlier formula.</a:t>
            </a:r>
          </a:p>
        </p:txBody>
      </p:sp>
      <p:pic>
        <p:nvPicPr>
          <p:cNvPr id="86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sp>
        <p:nvSpPr>
          <p:cNvPr id="3" name="Slide Number Placeholder 2"/>
          <p:cNvSpPr>
            <a:spLocks noGrp="1"/>
          </p:cNvSpPr>
          <p:nvPr>
            <p:ph type="sldNum" sz="quarter" idx="10"/>
          </p:nvPr>
        </p:nvSpPr>
        <p:spPr/>
        <p:txBody>
          <a:bodyPr/>
          <a:lstStyle/>
          <a:p>
            <a:pPr>
              <a:defRPr/>
            </a:pPr>
            <a:fld id="{ECF3595C-A59A-424D-ACEE-637478E734A1}" type="slidenum">
              <a:rPr lang="en-US" smtClean="0"/>
              <a:pPr>
                <a:defRPr/>
              </a:pPr>
              <a:t>25</a:t>
            </a:fld>
            <a:endParaRPr lang="en-US" dirty="0"/>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57926" y="1546915"/>
            <a:ext cx="4127319" cy="1558587"/>
          </a:xfrm>
          <a:prstGeom prst="rect">
            <a:avLst/>
          </a:prstGeom>
          <a:effectLst>
            <a:reflection blurRad="6350" stA="50000" endA="300" endPos="38500" dist="508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3" name="Title 1"/>
          <p:cNvSpPr>
            <a:spLocks noGrp="1"/>
          </p:cNvSpPr>
          <p:nvPr>
            <p:ph type="title"/>
          </p:nvPr>
        </p:nvSpPr>
        <p:spPr/>
        <p:txBody>
          <a:bodyPr/>
          <a:lstStyle/>
          <a:p>
            <a:r>
              <a:rPr lang="en-US" dirty="0" smtClean="0"/>
              <a:t>Data Overview (cont'd.)</a:t>
            </a:r>
            <a:br>
              <a:rPr lang="en-US" dirty="0" smtClean="0"/>
            </a:br>
            <a:r>
              <a:rPr lang="en-US" dirty="0" smtClean="0">
                <a:solidFill>
                  <a:schemeClr val="accent2"/>
                </a:solidFill>
              </a:rPr>
              <a:t>State of Connecticut Cost Reports</a:t>
            </a:r>
          </a:p>
        </p:txBody>
      </p:sp>
      <p:pic>
        <p:nvPicPr>
          <p:cNvPr id="87044" name="Picture 17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46313" y="1277938"/>
            <a:ext cx="5105400" cy="4987925"/>
          </a:xfrm>
          <a:noFill/>
          <a:extLst>
            <a:ext uri="{91240B29-F687-4F45-9708-019B960494DF}">
              <a14:hiddenLine xmlns:a14="http://schemas.microsoft.com/office/drawing/2010/main" w="9525" cap="flat" cmpd="sng" algn="ctr">
                <a:solidFill>
                  <a:schemeClr val="bg2"/>
                </a:solidFill>
                <a:prstDash val="solid"/>
                <a:miter lim="800000"/>
                <a:headEnd/>
                <a:tailEnd/>
              </a14:hiddenLine>
            </a:ext>
          </a:extLst>
        </p:spPr>
      </p:pic>
      <p:sp>
        <p:nvSpPr>
          <p:cNvPr id="4" name="Date Placeholder 3"/>
          <p:cNvSpPr>
            <a:spLocks noGrp="1"/>
          </p:cNvSpPr>
          <p:nvPr>
            <p:ph type="dt" sz="quarter" idx="11"/>
          </p:nvPr>
        </p:nvSpPr>
        <p:spPr/>
        <p:txBody>
          <a:bodyPr/>
          <a:lstStyle/>
          <a:p>
            <a:pPr>
              <a:defRPr/>
            </a:pPr>
            <a:r>
              <a:rPr lang="en-US" dirty="0" smtClean="0"/>
              <a:t>March 31, 2014</a:t>
            </a:r>
            <a:endParaRPr lang="en-US" dirty="0"/>
          </a:p>
        </p:txBody>
      </p:sp>
      <p:sp>
        <p:nvSpPr>
          <p:cNvPr id="6" name="Slide Number Placeholder 5"/>
          <p:cNvSpPr>
            <a:spLocks noGrp="1"/>
          </p:cNvSpPr>
          <p:nvPr>
            <p:ph type="sldNum" sz="quarter" idx="10"/>
          </p:nvPr>
        </p:nvSpPr>
        <p:spPr/>
        <p:txBody>
          <a:bodyPr/>
          <a:lstStyle/>
          <a:p>
            <a:pPr>
              <a:defRPr/>
            </a:pPr>
            <a:fld id="{D6E366A0-6BFA-483C-A039-DF1B453E41C7}"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dirty="0" smtClean="0"/>
              <a:t>Data Overview (cont'd.)</a:t>
            </a:r>
            <a:br>
              <a:rPr lang="en-US" dirty="0" smtClean="0"/>
            </a:br>
            <a:r>
              <a:rPr lang="en-US" dirty="0" smtClean="0">
                <a:solidFill>
                  <a:schemeClr val="accent2"/>
                </a:solidFill>
              </a:rPr>
              <a:t>Data Set — Claim Filters</a:t>
            </a:r>
            <a:br>
              <a:rPr lang="en-US" dirty="0" smtClean="0">
                <a:solidFill>
                  <a:schemeClr val="accent2"/>
                </a:solidFill>
              </a:rPr>
            </a:br>
            <a:r>
              <a:rPr lang="en-US" dirty="0" smtClean="0">
                <a:solidFill>
                  <a:schemeClr val="accent2"/>
                </a:solidFill>
              </a:rPr>
              <a:t>Claims from 1/1/2012–12/31/2012</a:t>
            </a: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fld id="{5AF753A2-BA55-461B-AD8C-88A79E9E9511}" type="slidenum">
              <a:rPr lang="en-US" smtClean="0"/>
              <a:pPr>
                <a:defRPr/>
              </a:pPr>
              <a:t>27</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880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nvGraphicFramePr>
        <p:xfrm>
          <a:off x="1101725" y="1373188"/>
          <a:ext cx="7297738" cy="4835517"/>
        </p:xfrm>
        <a:graphic>
          <a:graphicData uri="http://schemas.openxmlformats.org/drawingml/2006/table">
            <a:tbl>
              <a:tblPr/>
              <a:tblGrid>
                <a:gridCol w="640855"/>
                <a:gridCol w="640855"/>
                <a:gridCol w="2130844"/>
                <a:gridCol w="757010"/>
                <a:gridCol w="769026"/>
                <a:gridCol w="853139"/>
                <a:gridCol w="945261"/>
                <a:gridCol w="560748"/>
              </a:tblGrid>
              <a:tr h="420280">
                <a:tc>
                  <a:txBody>
                    <a:bodyPr/>
                    <a:lstStyle/>
                    <a:p>
                      <a:pPr algn="l" rtl="0" fontAlgn="b"/>
                      <a:r>
                        <a:rPr lang="en-US" sz="700" b="1" i="0" u="none" strike="noStrike" dirty="0">
                          <a:solidFill>
                            <a:srgbClr val="000000"/>
                          </a:solidFill>
                          <a:effectLst/>
                          <a:latin typeface="Arial"/>
                        </a:rPr>
                        <a:t>Medicaid Number</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rtl="0" fontAlgn="b"/>
                      <a:r>
                        <a:rPr lang="en-US" sz="700" b="1" i="0" u="none" strike="noStrike" dirty="0">
                          <a:solidFill>
                            <a:srgbClr val="000000"/>
                          </a:solidFill>
                          <a:effectLst/>
                          <a:latin typeface="Arial"/>
                        </a:rPr>
                        <a:t>Medicare Number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rtl="0" fontAlgn="b"/>
                      <a:r>
                        <a:rPr lang="en-US" sz="700" b="1" i="0" u="none" strike="noStrike" dirty="0">
                          <a:solidFill>
                            <a:srgbClr val="000000"/>
                          </a:solidFill>
                          <a:effectLst/>
                          <a:latin typeface="Arial"/>
                        </a:rPr>
                        <a:t>Name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rtl="0" fontAlgn="b"/>
                      <a:r>
                        <a:rPr lang="en-US" sz="700" b="1" i="0" u="none" strike="noStrike" dirty="0">
                          <a:solidFill>
                            <a:srgbClr val="000000"/>
                          </a:solidFill>
                          <a:effectLst/>
                          <a:latin typeface="Arial"/>
                        </a:rPr>
                        <a:t>Beginning Claim Count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rtl="0" fontAlgn="b"/>
                      <a:r>
                        <a:rPr lang="en-US" sz="700" b="1" i="0" u="none" strike="noStrike" dirty="0">
                          <a:solidFill>
                            <a:srgbClr val="000000"/>
                          </a:solidFill>
                          <a:effectLst/>
                          <a:latin typeface="Arial"/>
                        </a:rPr>
                        <a:t>Discharge Status 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rtl="0" fontAlgn="b"/>
                      <a:r>
                        <a:rPr lang="en-US" sz="700" b="1" i="0" u="none" strike="noStrike" dirty="0">
                          <a:solidFill>
                            <a:srgbClr val="000000"/>
                          </a:solidFill>
                          <a:effectLst/>
                          <a:latin typeface="Arial"/>
                        </a:rPr>
                        <a:t>Ungroupable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rtl="0" fontAlgn="b"/>
                      <a:r>
                        <a:rPr lang="en-US" sz="700" b="1" i="0" u="none" strike="noStrike" dirty="0">
                          <a:solidFill>
                            <a:srgbClr val="000000"/>
                          </a:solidFill>
                          <a:effectLst/>
                          <a:latin typeface="Arial"/>
                        </a:rPr>
                        <a:t>Psych and Rehab DRGs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rtl="0" fontAlgn="b"/>
                      <a:r>
                        <a:rPr lang="en-US" sz="700" b="1" i="0" u="none" strike="noStrike" dirty="0">
                          <a:solidFill>
                            <a:srgbClr val="000000"/>
                          </a:solidFill>
                          <a:effectLst/>
                          <a:latin typeface="Arial"/>
                        </a:rPr>
                        <a:t>Final Claim Count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r>
              <a:tr h="142427">
                <a:tc>
                  <a:txBody>
                    <a:bodyPr/>
                    <a:lstStyle/>
                    <a:p>
                      <a:pPr algn="l" rtl="0" fontAlgn="b"/>
                      <a:r>
                        <a:rPr lang="en-US" sz="700" b="0" i="0" u="none" strike="noStrike" dirty="0">
                          <a:solidFill>
                            <a:srgbClr val="000000"/>
                          </a:solidFill>
                          <a:effectLst/>
                          <a:latin typeface="Arial"/>
                        </a:rPr>
                        <a:t>4041612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70001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Hospital of Saint Raphael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2,775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66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384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2,324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4041620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70002</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Saint Francis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8,030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86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12</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834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7,098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4041638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70003</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Day Kimball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1,336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325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1,004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4221800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70004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Sharon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179</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177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4041653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70005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Waterbury Hospital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3,373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543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2,800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2427">
                <a:tc>
                  <a:txBody>
                    <a:bodyPr/>
                    <a:lstStyle/>
                    <a:p>
                      <a:pPr algn="l" rtl="0" fontAlgn="b"/>
                      <a:r>
                        <a:rPr lang="en-US" sz="700" b="0" i="0" u="none" strike="noStrike" dirty="0">
                          <a:solidFill>
                            <a:srgbClr val="000000"/>
                          </a:solidFill>
                          <a:effectLst/>
                          <a:latin typeface="Arial"/>
                        </a:rPr>
                        <a:t>4041661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70006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Stamford Hospital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3,271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42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246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2,961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2427">
                <a:tc>
                  <a:txBody>
                    <a:bodyPr/>
                    <a:lstStyle/>
                    <a:p>
                      <a:pPr algn="l" rtl="0" fontAlgn="b"/>
                      <a:r>
                        <a:rPr lang="en-US" sz="700" b="0" i="0" u="none" strike="noStrike" dirty="0">
                          <a:solidFill>
                            <a:srgbClr val="000000"/>
                          </a:solidFill>
                          <a:effectLst/>
                          <a:latin typeface="Arial"/>
                        </a:rPr>
                        <a:t>4041679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70007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Lawrence &amp; Memorial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3,244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67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333</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2,838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4041687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70008</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Johnson Memorial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577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126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450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4041703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70010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Bridgeport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5,859</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120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490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5,238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4041711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70011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Charlotte Hungerford Hospital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1,154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956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2427">
                <a:tc>
                  <a:txBody>
                    <a:bodyPr/>
                    <a:lstStyle/>
                    <a:p>
                      <a:pPr algn="l" rtl="0" fontAlgn="b"/>
                      <a:r>
                        <a:rPr lang="en-US" sz="700" b="0" i="0" u="none" strike="noStrike" dirty="0">
                          <a:solidFill>
                            <a:srgbClr val="000000"/>
                          </a:solidFill>
                          <a:effectLst/>
                          <a:latin typeface="Arial"/>
                        </a:rPr>
                        <a:t>4041729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70012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Rockville General Hospital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265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2427">
                <a:tc>
                  <a:txBody>
                    <a:bodyPr/>
                    <a:lstStyle/>
                    <a:p>
                      <a:pPr algn="l" rtl="0" fontAlgn="b"/>
                      <a:r>
                        <a:rPr lang="en-US" sz="700" b="0" i="0" u="none" strike="noStrike" dirty="0">
                          <a:solidFill>
                            <a:srgbClr val="000000"/>
                          </a:solidFill>
                          <a:effectLst/>
                          <a:latin typeface="Arial"/>
                        </a:rPr>
                        <a:t>4041752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70015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New Milford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297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4041760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70016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Saint Mary's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3,274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211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3,043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4041778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70017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Midstate Medical Center</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2,254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105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2,122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4041786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70018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Greenwich Hospital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446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442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2427">
                <a:tc>
                  <a:txBody>
                    <a:bodyPr/>
                    <a:lstStyle/>
                    <a:p>
                      <a:pPr algn="l" rtl="0" fontAlgn="b"/>
                      <a:r>
                        <a:rPr lang="en-US" sz="700" b="0" i="0" u="none" strike="noStrike" dirty="0">
                          <a:solidFill>
                            <a:srgbClr val="000000"/>
                          </a:solidFill>
                          <a:effectLst/>
                          <a:latin typeface="Arial"/>
                        </a:rPr>
                        <a:t>4041794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70019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Milford Hospital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284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2427">
                <a:tc>
                  <a:txBody>
                    <a:bodyPr/>
                    <a:lstStyle/>
                    <a:p>
                      <a:pPr algn="l" rtl="0" fontAlgn="b"/>
                      <a:r>
                        <a:rPr lang="en-US" sz="700" b="0" i="0" u="none" strike="noStrike" dirty="0">
                          <a:solidFill>
                            <a:srgbClr val="000000"/>
                          </a:solidFill>
                          <a:effectLst/>
                          <a:latin typeface="Arial"/>
                        </a:rPr>
                        <a:t>4041810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70020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Middlesex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2,405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9</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317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2,075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4041828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70021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Windham Community Memorial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967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962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4041836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70022</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Yale-New Haven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18,763</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292</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1,761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16,663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4041851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70024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William W. Backus Hospital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2,355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2,096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2427">
                <a:tc>
                  <a:txBody>
                    <a:bodyPr/>
                    <a:lstStyle/>
                    <a:p>
                      <a:pPr algn="l" rtl="0" fontAlgn="b"/>
                      <a:r>
                        <a:rPr lang="en-US" sz="700" b="0" i="0" u="none" strike="noStrike" dirty="0">
                          <a:solidFill>
                            <a:srgbClr val="000000"/>
                          </a:solidFill>
                          <a:effectLst/>
                          <a:latin typeface="Arial"/>
                        </a:rPr>
                        <a:t>4041869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70025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Hartford Hospital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8,879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1,876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6,913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2427">
                <a:tc>
                  <a:txBody>
                    <a:bodyPr/>
                    <a:lstStyle/>
                    <a:p>
                      <a:pPr algn="l" rtl="0" fontAlgn="b"/>
                      <a:r>
                        <a:rPr lang="en-US" sz="700" b="0" i="0" u="none" strike="noStrike" dirty="0">
                          <a:solidFill>
                            <a:srgbClr val="000000"/>
                          </a:solidFill>
                          <a:effectLst/>
                          <a:latin typeface="Arial"/>
                        </a:rPr>
                        <a:t>4041885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70027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Manchester Memorial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2,119</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33</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624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1,458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4041893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70028</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Saint Vincent's Medical Center</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4,895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90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28</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1,110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3,667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4041901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70029</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Bristol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1,627</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321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1,293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4041927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70031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Griffin Hospital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1,282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1,171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2427">
                <a:tc>
                  <a:txBody>
                    <a:bodyPr/>
                    <a:lstStyle/>
                    <a:p>
                      <a:pPr algn="l" rtl="0" fontAlgn="b"/>
                      <a:r>
                        <a:rPr lang="en-US" sz="700" b="0" i="0" u="none" strike="noStrike" dirty="0">
                          <a:solidFill>
                            <a:srgbClr val="000000"/>
                          </a:solidFill>
                          <a:effectLst/>
                          <a:latin typeface="Arial"/>
                        </a:rPr>
                        <a:t>4041935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70033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Danbury Hospital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3,284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2,982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2427">
                <a:tc>
                  <a:txBody>
                    <a:bodyPr/>
                    <a:lstStyle/>
                    <a:p>
                      <a:pPr algn="l" rtl="0" fontAlgn="b"/>
                      <a:r>
                        <a:rPr lang="en-US" sz="700" b="0" i="0" u="none" strike="noStrike" dirty="0">
                          <a:solidFill>
                            <a:srgbClr val="000000"/>
                          </a:solidFill>
                          <a:effectLst/>
                          <a:latin typeface="Arial"/>
                        </a:rPr>
                        <a:t>4041943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70034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Norwalk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3,046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3</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124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2,899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4041950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70035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Hospital of Central Connecticut</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4,519</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10</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283</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4,200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4041968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n-US" sz="700" b="0" i="0" u="none" strike="noStrike" dirty="0">
                          <a:solidFill>
                            <a:srgbClr val="000000"/>
                          </a:solidFill>
                          <a:effectLst/>
                          <a:latin typeface="Arial"/>
                        </a:rPr>
                        <a:t>70036</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John Dempsey Hospital</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2,254</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105</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262</a:t>
                      </a:r>
                    </a:p>
                  </a:txBody>
                  <a:tcPr marL="9525" marR="9525" marT="952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a:rPr>
                        <a:t>1,886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2427">
                <a:tc>
                  <a:txBody>
                    <a:bodyPr/>
                    <a:lstStyle/>
                    <a:p>
                      <a:pPr algn="l" rtl="0" fontAlgn="b"/>
                      <a:r>
                        <a:rPr lang="en-US" sz="700" b="0" i="0" u="none" strike="noStrike" dirty="0">
                          <a:solidFill>
                            <a:srgbClr val="000000"/>
                          </a:solidFill>
                          <a:effectLst/>
                          <a:latin typeface="Arial"/>
                        </a:rPr>
                        <a:t>4159960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73300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Connecticut Children's Medical Center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3,508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dirty="0">
                          <a:solidFill>
                            <a:srgbClr val="000000"/>
                          </a:solidFill>
                          <a:effectLst/>
                          <a:latin typeface="Arial"/>
                        </a:rPr>
                        <a:t>3,449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2427">
                <a:tc>
                  <a:txBody>
                    <a:bodyPr/>
                    <a:lstStyle/>
                    <a:p>
                      <a:pPr algn="l" rtl="0" fontAlgn="b"/>
                      <a:r>
                        <a:rPr lang="en-US" sz="700" b="0" i="0" u="none" strike="noStrike" dirty="0">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dirty="0">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1" i="0" u="none" strike="noStrike" dirty="0">
                          <a:solidFill>
                            <a:srgbClr val="000000"/>
                          </a:solidFill>
                          <a:effectLst/>
                          <a:latin typeface="Arial"/>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1" i="0" u="none" strike="noStrike" dirty="0">
                          <a:solidFill>
                            <a:srgbClr val="000000"/>
                          </a:solidFill>
                          <a:effectLst/>
                          <a:latin typeface="Arial"/>
                        </a:rPr>
                        <a:t>96,523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1" i="0" u="none" strike="noStrike" dirty="0">
                          <a:solidFill>
                            <a:srgbClr val="000000"/>
                          </a:solidFill>
                          <a:effectLst/>
                          <a:latin typeface="Arial"/>
                        </a:rPr>
                        <a:t>1,232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1" i="0" u="none" strike="noStrike" dirty="0">
                          <a:solidFill>
                            <a:srgbClr val="000000"/>
                          </a:solidFill>
                          <a:effectLst/>
                          <a:latin typeface="Arial"/>
                        </a:rPr>
                        <a:t>227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1" i="0" u="none" strike="noStrike" dirty="0">
                          <a:solidFill>
                            <a:srgbClr val="000000"/>
                          </a:solidFill>
                          <a:effectLst/>
                          <a:latin typeface="Arial"/>
                        </a:rPr>
                        <a:t>11,051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700" b="1" i="0" u="none" strike="noStrike" dirty="0">
                          <a:solidFill>
                            <a:srgbClr val="000000"/>
                          </a:solidFill>
                          <a:effectLst/>
                          <a:latin typeface="Arial"/>
                        </a:rPr>
                        <a:t>84,013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t>Data Overview (cont'd.)</a:t>
            </a:r>
            <a:br>
              <a:rPr lang="en-US" dirty="0" smtClean="0"/>
            </a:br>
            <a:r>
              <a:rPr lang="en-US" dirty="0" smtClean="0">
                <a:solidFill>
                  <a:schemeClr val="accent2"/>
                </a:solidFill>
              </a:rPr>
              <a:t>Cost of Claims</a:t>
            </a:r>
          </a:p>
        </p:txBody>
      </p:sp>
      <p:sp>
        <p:nvSpPr>
          <p:cNvPr id="89091" name="Content Placeholder 2"/>
          <p:cNvSpPr>
            <a:spLocks noGrp="1"/>
          </p:cNvSpPr>
          <p:nvPr>
            <p:ph idx="1"/>
          </p:nvPr>
        </p:nvSpPr>
        <p:spPr/>
        <p:txBody>
          <a:bodyPr/>
          <a:lstStyle/>
          <a:p>
            <a:r>
              <a:rPr lang="en-US" dirty="0" smtClean="0"/>
              <a:t>Hospital provided revenue code crosswalk — used if available.</a:t>
            </a:r>
          </a:p>
          <a:p>
            <a:r>
              <a:rPr lang="en-US" dirty="0" smtClean="0"/>
              <a:t>Routine cost centers — used per diems for revenue codes less than 220.</a:t>
            </a:r>
          </a:p>
          <a:p>
            <a:r>
              <a:rPr lang="en-US" dirty="0" smtClean="0"/>
              <a:t>Ancillary cost centers — used CCRs for revenue codes greater than or equal to 220.</a:t>
            </a:r>
          </a:p>
          <a:p>
            <a:r>
              <a:rPr lang="en-US" dirty="0" smtClean="0"/>
              <a:t>Claim costs inflated to common period.</a:t>
            </a:r>
          </a:p>
          <a:p>
            <a:endParaRPr lang="en-US" dirty="0" smtClean="0"/>
          </a:p>
        </p:txBody>
      </p:sp>
      <p:pic>
        <p:nvPicPr>
          <p:cNvPr id="89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sp>
        <p:nvSpPr>
          <p:cNvPr id="3" name="Slide Number Placeholder 2"/>
          <p:cNvSpPr>
            <a:spLocks noGrp="1"/>
          </p:cNvSpPr>
          <p:nvPr>
            <p:ph type="sldNum" sz="quarter" idx="10"/>
          </p:nvPr>
        </p:nvSpPr>
        <p:spPr/>
        <p:txBody>
          <a:bodyPr/>
          <a:lstStyle/>
          <a:p>
            <a:pPr>
              <a:defRPr/>
            </a:pPr>
            <a:fld id="{1C130A92-AFC6-48AF-A1C4-3B4A79C99EFC}" type="slidenum">
              <a:rPr lang="en-US" smtClean="0"/>
              <a:pPr>
                <a:defRPr/>
              </a:pPr>
              <a:t>28</a:t>
            </a:fld>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31916" y="3762443"/>
            <a:ext cx="4802378" cy="2044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3067050" y="1765300"/>
            <a:ext cx="6323013" cy="2514600"/>
          </a:xfrm>
        </p:spPr>
        <p:txBody>
          <a:bodyPr/>
          <a:lstStyle/>
          <a:p>
            <a:pPr eaLnBrk="1" hangingPunct="1"/>
            <a:r>
              <a:rPr lang="en-US" altLang="en-US" sz="3200" dirty="0" smtClean="0"/>
              <a:t/>
            </a:r>
            <a:br>
              <a:rPr lang="en-US" altLang="en-US" sz="3200" dirty="0" smtClean="0"/>
            </a:br>
            <a:r>
              <a:rPr lang="en-US" altLang="en-US" sz="2800" dirty="0" smtClean="0"/>
              <a:t>Medicaid Reform Strategies</a:t>
            </a:r>
            <a:r>
              <a:rPr lang="en-US" altLang="en-US" sz="3200" dirty="0" smtClean="0"/>
              <a:t/>
            </a:r>
            <a:br>
              <a:rPr lang="en-US" altLang="en-US" sz="3200" dirty="0" smtClean="0"/>
            </a:br>
            <a:endParaRPr lang="en-US" altLang="en-US" sz="3200" dirty="0" smtClean="0"/>
          </a:p>
        </p:txBody>
      </p:sp>
      <p:pic>
        <p:nvPicPr>
          <p:cNvPr id="62467" name="Picture 4" descr="Dss Logo M"/>
          <p:cNvPicPr>
            <a:picLocks noGrp="1" noChangeAspect="1" noChangeArrowheads="1"/>
          </p:cNvPicPr>
          <p:nvPr>
            <p:ph type="subTitle" idx="1"/>
          </p:nvPr>
        </p:nvPicPr>
        <p:blipFill>
          <a:blip r:embed="rId4" cstate="print">
            <a:extLst>
              <a:ext uri="{28A0092B-C50C-407E-A947-70E740481C1C}">
                <a14:useLocalDpi xmlns:a14="http://schemas.microsoft.com/office/drawing/2010/main" val="0"/>
              </a:ext>
            </a:extLst>
          </a:blip>
          <a:srcRect/>
          <a:stretch>
            <a:fillRect/>
          </a:stretch>
        </p:blipFill>
        <p:spPr>
          <a:xfrm>
            <a:off x="5581650" y="5248275"/>
            <a:ext cx="3721100" cy="1031875"/>
          </a:xfrm>
        </p:spPr>
      </p:pic>
      <p:sp>
        <p:nvSpPr>
          <p:cNvPr id="7" name="Footer Placeholder 6"/>
          <p:cNvSpPr>
            <a:spLocks noGrp="1"/>
          </p:cNvSpPr>
          <p:nvPr>
            <p:ph type="ftr" sz="quarter" idx="11"/>
          </p:nvPr>
        </p:nvSpPr>
        <p:spPr/>
        <p:txBody>
          <a:bodyPr/>
          <a:lstStyle/>
          <a:p>
            <a:pPr>
              <a:defRPr/>
            </a:pPr>
            <a:r>
              <a:rPr lang="en-US" sz="700" dirty="0" smtClean="0">
                <a:solidFill>
                  <a:srgbClr val="7C848A"/>
                </a:solidFill>
              </a:rPr>
              <a:t>March 31, 2014</a:t>
            </a:r>
            <a:endParaRPr lang="en-US" sz="700" dirty="0">
              <a:solidFill>
                <a:srgbClr val="7C848A"/>
              </a:solidFill>
            </a:endParaRPr>
          </a:p>
        </p:txBody>
      </p:sp>
      <p:sp>
        <p:nvSpPr>
          <p:cNvPr id="12" name="Slide Number Placeholder 3"/>
          <p:cNvSpPr>
            <a:spLocks noGrp="1"/>
          </p:cNvSpPr>
          <p:nvPr>
            <p:ph type="sldNum" sz="quarter" idx="10"/>
          </p:nvPr>
        </p:nvSpPr>
        <p:spPr>
          <a:xfrm>
            <a:off x="8783003" y="6523990"/>
            <a:ext cx="447675" cy="168275"/>
          </a:xfrm>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30081F97-FC2D-4B76-B6D2-98168F2DF26F}" type="slidenum">
              <a:rPr lang="en-US" sz="1100" smtClean="0">
                <a:solidFill>
                  <a:schemeClr val="accent1"/>
                </a:solidFill>
              </a:rPr>
              <a:pPr algn="r" eaLnBrk="1" hangingPunct="1"/>
              <a:t>2</a:t>
            </a:fld>
            <a:endParaRPr lang="en-US" sz="1100" dirty="0" smtClean="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itle 6"/>
          <p:cNvSpPr>
            <a:spLocks noGrp="1"/>
          </p:cNvSpPr>
          <p:nvPr>
            <p:ph type="title"/>
          </p:nvPr>
        </p:nvSpPr>
        <p:spPr/>
        <p:txBody>
          <a:bodyPr/>
          <a:lstStyle/>
          <a:p>
            <a:r>
              <a:rPr lang="en-US" dirty="0" smtClean="0"/>
              <a:t>Data Overview (cont'd.)</a:t>
            </a:r>
            <a:br>
              <a:rPr lang="en-US" dirty="0" smtClean="0"/>
            </a:br>
            <a:r>
              <a:rPr lang="en-US" dirty="0" smtClean="0">
                <a:solidFill>
                  <a:schemeClr val="accent2"/>
                </a:solidFill>
              </a:rPr>
              <a:t>Revenue Code Crosswalk Example</a:t>
            </a:r>
          </a:p>
        </p:txBody>
      </p:sp>
      <p:pic>
        <p:nvPicPr>
          <p:cNvPr id="90116" name="Picture 15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1663" y="1662113"/>
            <a:ext cx="8394700" cy="421957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 name="Slide Number Placeholder 2"/>
          <p:cNvSpPr>
            <a:spLocks noGrp="1"/>
          </p:cNvSpPr>
          <p:nvPr>
            <p:ph type="sldNum" sz="quarter" idx="10"/>
          </p:nvPr>
        </p:nvSpPr>
        <p:spPr/>
        <p:txBody>
          <a:bodyPr/>
          <a:lstStyle/>
          <a:p>
            <a:pPr>
              <a:defRPr/>
            </a:pPr>
            <a:fld id="{C6906FE8-24D5-4770-AA2F-203A61A963C8}" type="slidenum">
              <a:rPr lang="en-US" smtClean="0"/>
              <a:pPr>
                <a:defRPr/>
              </a:pPr>
              <a:t>29</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smtClean="0"/>
              <a:t>Data Overview (cont'd.)</a:t>
            </a:r>
            <a:br>
              <a:rPr lang="en-US" dirty="0" smtClean="0"/>
            </a:br>
            <a:r>
              <a:rPr lang="en-US" dirty="0" smtClean="0">
                <a:solidFill>
                  <a:schemeClr val="accent2"/>
                </a:solidFill>
              </a:rPr>
              <a:t>Costing Example</a:t>
            </a:r>
          </a:p>
        </p:txBody>
      </p:sp>
      <p:sp>
        <p:nvSpPr>
          <p:cNvPr id="3" name="Slide Number Placeholder 2"/>
          <p:cNvSpPr>
            <a:spLocks noGrp="1"/>
          </p:cNvSpPr>
          <p:nvPr>
            <p:ph type="sldNum" sz="quarter" idx="10"/>
          </p:nvPr>
        </p:nvSpPr>
        <p:spPr/>
        <p:txBody>
          <a:bodyPr/>
          <a:lstStyle/>
          <a:p>
            <a:pPr>
              <a:defRPr/>
            </a:pPr>
            <a:fld id="{7465718B-B74E-4790-AD64-A9045B6BE0E4}" type="slidenum">
              <a:rPr lang="en-US" smtClean="0"/>
              <a:pPr>
                <a:defRPr/>
              </a:pPr>
              <a:t>30</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pic>
        <p:nvPicPr>
          <p:cNvPr id="91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18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7175" y="1277938"/>
            <a:ext cx="6543675" cy="49879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36563" y="460375"/>
            <a:ext cx="8686800" cy="690563"/>
          </a:xfrm>
        </p:spPr>
        <p:txBody>
          <a:bodyPr/>
          <a:lstStyle/>
          <a:p>
            <a:r>
              <a:rPr lang="en-US" dirty="0" smtClean="0"/>
              <a:t>Data Overview (cont'd.)</a:t>
            </a:r>
            <a:br>
              <a:rPr lang="en-US" dirty="0" smtClean="0"/>
            </a:br>
            <a:r>
              <a:rPr lang="en-US" dirty="0" smtClean="0">
                <a:solidFill>
                  <a:schemeClr val="accent2"/>
                </a:solidFill>
              </a:rPr>
              <a:t>DRG Weight Setting Table</a:t>
            </a:r>
          </a:p>
        </p:txBody>
      </p:sp>
      <p:sp>
        <p:nvSpPr>
          <p:cNvPr id="92163" name="Content Placeholder 2"/>
          <p:cNvSpPr>
            <a:spLocks noGrp="1"/>
          </p:cNvSpPr>
          <p:nvPr>
            <p:ph idx="1"/>
          </p:nvPr>
        </p:nvSpPr>
        <p:spPr/>
        <p:txBody>
          <a:bodyPr/>
          <a:lstStyle/>
          <a:p>
            <a:r>
              <a:rPr lang="en-US" dirty="0" smtClean="0"/>
              <a:t>Weights determined using average cost of inlier claims.</a:t>
            </a:r>
          </a:p>
          <a:p>
            <a:r>
              <a:rPr lang="en-US" dirty="0" smtClean="0"/>
              <a:t>Standard 3M APR-DRG weights used for low-volume DRGs.</a:t>
            </a:r>
          </a:p>
          <a:p>
            <a:r>
              <a:rPr lang="en-US" dirty="0" smtClean="0"/>
              <a:t>Weight set normalized after inclusion of external low-volume DRG weights.</a:t>
            </a:r>
          </a:p>
          <a:p>
            <a:r>
              <a:rPr lang="en-US" dirty="0" smtClean="0"/>
              <a:t>Clinical cohesiveness addressed for DRG severity of illness mismatches.</a:t>
            </a:r>
          </a:p>
          <a:p>
            <a:r>
              <a:rPr lang="en-US" dirty="0" smtClean="0"/>
              <a:t>Statistical cost outlier.</a:t>
            </a:r>
          </a:p>
          <a:p>
            <a:endParaRPr lang="en-US" dirty="0" smtClean="0"/>
          </a:p>
          <a:p>
            <a:endParaRPr lang="en-US" dirty="0" smtClean="0"/>
          </a:p>
        </p:txBody>
      </p:sp>
      <p:pic>
        <p:nvPicPr>
          <p:cNvPr id="92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sp>
        <p:nvSpPr>
          <p:cNvPr id="3" name="Slide Number Placeholder 2"/>
          <p:cNvSpPr>
            <a:spLocks noGrp="1"/>
          </p:cNvSpPr>
          <p:nvPr>
            <p:ph type="sldNum" sz="quarter" idx="10"/>
          </p:nvPr>
        </p:nvSpPr>
        <p:spPr/>
        <p:txBody>
          <a:bodyPr/>
          <a:lstStyle/>
          <a:p>
            <a:pPr>
              <a:defRPr/>
            </a:pPr>
            <a:fld id="{F17C0AED-9FFE-46DA-8519-6D7C02EA3F29}" type="slidenum">
              <a:rPr lang="en-US" smtClean="0"/>
              <a:pPr>
                <a:defRPr/>
              </a:pPr>
              <a:t>31</a:t>
            </a:fld>
            <a:endParaRPr lang="en-US" dirty="0"/>
          </a:p>
        </p:txBody>
      </p:sp>
      <p:pic>
        <p:nvPicPr>
          <p:cNvPr id="92167"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968750" y="3802063"/>
            <a:ext cx="4802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Title 6"/>
          <p:cNvSpPr>
            <a:spLocks noGrp="1"/>
          </p:cNvSpPr>
          <p:nvPr>
            <p:ph type="title"/>
          </p:nvPr>
        </p:nvSpPr>
        <p:spPr/>
        <p:txBody>
          <a:bodyPr/>
          <a:lstStyle/>
          <a:p>
            <a:r>
              <a:rPr lang="en-US" dirty="0" smtClean="0"/>
              <a:t>Data Overview (cont'd.)</a:t>
            </a:r>
            <a:br>
              <a:rPr lang="en-US" dirty="0" smtClean="0"/>
            </a:br>
            <a:r>
              <a:rPr lang="en-US" dirty="0" smtClean="0">
                <a:solidFill>
                  <a:schemeClr val="accent2"/>
                </a:solidFill>
              </a:rPr>
              <a:t>DRG Statistics</a:t>
            </a:r>
            <a:r>
              <a:rPr lang="en-US" dirty="0" smtClean="0"/>
              <a:t/>
            </a:r>
            <a:br>
              <a:rPr lang="en-US" dirty="0" smtClean="0"/>
            </a:br>
            <a:endParaRPr lang="en-US" dirty="0" smtClean="0"/>
          </a:p>
        </p:txBody>
      </p:sp>
      <p:pic>
        <p:nvPicPr>
          <p:cNvPr id="93188"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5613" y="1581150"/>
            <a:ext cx="8686800" cy="43815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 name="Slide Number Placeholder 2"/>
          <p:cNvSpPr>
            <a:spLocks noGrp="1"/>
          </p:cNvSpPr>
          <p:nvPr>
            <p:ph type="sldNum" sz="quarter" idx="10"/>
          </p:nvPr>
        </p:nvSpPr>
        <p:spPr/>
        <p:txBody>
          <a:bodyPr/>
          <a:lstStyle/>
          <a:p>
            <a:pPr>
              <a:defRPr/>
            </a:pPr>
            <a:fld id="{56CD5F13-343D-427D-B61A-8B35081BB55F}" type="slidenum">
              <a:rPr lang="en-US" smtClean="0"/>
              <a:pPr>
                <a:defRPr/>
              </a:pPr>
              <a:t>32</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1" name="Title 4"/>
          <p:cNvSpPr>
            <a:spLocks noGrp="1"/>
          </p:cNvSpPr>
          <p:nvPr>
            <p:ph type="title"/>
          </p:nvPr>
        </p:nvSpPr>
        <p:spPr/>
        <p:txBody>
          <a:bodyPr/>
          <a:lstStyle/>
          <a:p>
            <a:r>
              <a:rPr lang="en-US" dirty="0" smtClean="0"/>
              <a:t>Data Overview</a:t>
            </a:r>
            <a:br>
              <a:rPr lang="en-US" dirty="0" smtClean="0"/>
            </a:br>
            <a:r>
              <a:rPr lang="en-US" dirty="0" smtClean="0">
                <a:solidFill>
                  <a:schemeClr val="accent2"/>
                </a:solidFill>
              </a:rPr>
              <a:t>DRG Statistics (cont'd.)</a:t>
            </a:r>
            <a:r>
              <a:rPr lang="en-US" dirty="0" smtClean="0"/>
              <a:t/>
            </a:r>
            <a:br>
              <a:rPr lang="en-US" dirty="0" smtClean="0"/>
            </a:br>
            <a:endParaRPr lang="en-US" dirty="0" smtClean="0"/>
          </a:p>
        </p:txBody>
      </p:sp>
      <p:sp>
        <p:nvSpPr>
          <p:cNvPr id="3" name="Slide Number Placeholder 2"/>
          <p:cNvSpPr>
            <a:spLocks noGrp="1"/>
          </p:cNvSpPr>
          <p:nvPr>
            <p:ph type="sldNum" sz="quarter" idx="10"/>
          </p:nvPr>
        </p:nvSpPr>
        <p:spPr/>
        <p:txBody>
          <a:bodyPr/>
          <a:lstStyle/>
          <a:p>
            <a:pPr>
              <a:defRPr/>
            </a:pPr>
            <a:fld id="{61931A8F-AC68-4C6D-95F8-DEDDC2E85F38}" type="slidenum">
              <a:rPr lang="en-US" smtClean="0"/>
              <a:pPr>
                <a:defRPr/>
              </a:pPr>
              <a:t>33</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pic>
        <p:nvPicPr>
          <p:cNvPr id="94214"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4425" y="1379538"/>
            <a:ext cx="7369175" cy="47847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Data Overview (cont'd.)</a:t>
            </a:r>
            <a:br>
              <a:rPr lang="en-US" dirty="0" smtClean="0"/>
            </a:br>
            <a:r>
              <a:rPr lang="en-US" dirty="0" smtClean="0">
                <a:solidFill>
                  <a:schemeClr val="accent2"/>
                </a:solidFill>
              </a:rPr>
              <a:t>Basic DRG Payment Parameters</a:t>
            </a:r>
          </a:p>
        </p:txBody>
      </p:sp>
      <p:sp>
        <p:nvSpPr>
          <p:cNvPr id="95235" name="Content Placeholder 2"/>
          <p:cNvSpPr>
            <a:spLocks noGrp="1"/>
          </p:cNvSpPr>
          <p:nvPr>
            <p:ph idx="1"/>
          </p:nvPr>
        </p:nvSpPr>
        <p:spPr/>
        <p:txBody>
          <a:bodyPr/>
          <a:lstStyle/>
          <a:p>
            <a:r>
              <a:rPr lang="en-US" dirty="0" smtClean="0"/>
              <a:t>Inlier DRG:</a:t>
            </a:r>
          </a:p>
          <a:p>
            <a:pPr lvl="1"/>
            <a:r>
              <a:rPr lang="en-US" dirty="0" smtClean="0"/>
              <a:t>Hospital base rate.</a:t>
            </a:r>
          </a:p>
          <a:p>
            <a:pPr lvl="1"/>
            <a:r>
              <a:rPr lang="en-US" dirty="0" smtClean="0"/>
              <a:t>Indirect medical education.</a:t>
            </a:r>
          </a:p>
          <a:p>
            <a:pPr lvl="1"/>
            <a:r>
              <a:rPr lang="en-US" dirty="0" smtClean="0"/>
              <a:t>DRG weight.</a:t>
            </a:r>
          </a:p>
          <a:p>
            <a:r>
              <a:rPr lang="en-US" dirty="0" smtClean="0"/>
              <a:t>Outlier:</a:t>
            </a:r>
          </a:p>
          <a:p>
            <a:pPr lvl="1"/>
            <a:r>
              <a:rPr lang="en-US" dirty="0" smtClean="0"/>
              <a:t>Billed charges.</a:t>
            </a:r>
          </a:p>
          <a:p>
            <a:pPr lvl="1"/>
            <a:r>
              <a:rPr lang="en-US" dirty="0" smtClean="0"/>
              <a:t>CCRs.</a:t>
            </a:r>
          </a:p>
          <a:p>
            <a:pPr lvl="1"/>
            <a:r>
              <a:rPr lang="en-US" dirty="0" smtClean="0"/>
              <a:t>Outlier threshold.</a:t>
            </a:r>
          </a:p>
          <a:p>
            <a:pPr lvl="1"/>
            <a:r>
              <a:rPr lang="en-US" dirty="0" smtClean="0"/>
              <a:t>Outlier payment percentage.</a:t>
            </a:r>
          </a:p>
        </p:txBody>
      </p:sp>
      <p:sp>
        <p:nvSpPr>
          <p:cNvPr id="3" name="Slide Number Placeholder 2"/>
          <p:cNvSpPr>
            <a:spLocks noGrp="1"/>
          </p:cNvSpPr>
          <p:nvPr>
            <p:ph type="sldNum" sz="quarter" idx="10"/>
          </p:nvPr>
        </p:nvSpPr>
        <p:spPr/>
        <p:txBody>
          <a:bodyPr/>
          <a:lstStyle/>
          <a:p>
            <a:pPr>
              <a:defRPr/>
            </a:pPr>
            <a:fld id="{1EE0EBCB-6822-40B4-BEBF-A3ACC331159C}" type="slidenum">
              <a:rPr lang="en-US" smtClean="0"/>
              <a:pPr>
                <a:defRPr/>
              </a:pPr>
              <a:t>34</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pic>
        <p:nvPicPr>
          <p:cNvPr id="952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9"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445000" y="2060575"/>
            <a:ext cx="44942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488238" y="536575"/>
            <a:ext cx="2035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59" name="Title 3"/>
          <p:cNvSpPr>
            <a:spLocks noGrp="1"/>
          </p:cNvSpPr>
          <p:nvPr>
            <p:ph type="title"/>
          </p:nvPr>
        </p:nvSpPr>
        <p:spPr/>
        <p:txBody>
          <a:bodyPr/>
          <a:lstStyle/>
          <a:p>
            <a:r>
              <a:rPr lang="en-US" dirty="0" smtClean="0"/>
              <a:t>Data Overview (cont'd.)</a:t>
            </a:r>
            <a:br>
              <a:rPr lang="en-US" dirty="0" smtClean="0"/>
            </a:br>
            <a:r>
              <a:rPr lang="en-US" dirty="0" smtClean="0">
                <a:solidFill>
                  <a:schemeClr val="accent2"/>
                </a:solidFill>
              </a:rPr>
              <a:t>DRG Payment Example</a:t>
            </a:r>
            <a:r>
              <a:rPr lang="en-US" dirty="0" smtClean="0"/>
              <a:t/>
            </a:r>
            <a:br>
              <a:rPr lang="en-US" dirty="0" smtClean="0"/>
            </a:br>
            <a:endParaRPr lang="en-US" dirty="0" smtClean="0"/>
          </a:p>
        </p:txBody>
      </p:sp>
      <p:sp>
        <p:nvSpPr>
          <p:cNvPr id="3" name="Slide Number Placeholder 2"/>
          <p:cNvSpPr>
            <a:spLocks noGrp="1"/>
          </p:cNvSpPr>
          <p:nvPr>
            <p:ph type="sldNum" sz="quarter" idx="10"/>
          </p:nvPr>
        </p:nvSpPr>
        <p:spPr/>
        <p:txBody>
          <a:bodyPr/>
          <a:lstStyle/>
          <a:p>
            <a:pPr>
              <a:defRPr/>
            </a:pPr>
            <a:fld id="{252F5F76-DF6B-4557-8D19-264145AAF0B1}" type="slidenum">
              <a:rPr lang="en-US" smtClean="0"/>
              <a:pPr>
                <a:defRPr/>
              </a:pPr>
              <a:t>35</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507342926"/>
              </p:ext>
            </p:extLst>
          </p:nvPr>
        </p:nvGraphicFramePr>
        <p:xfrm>
          <a:off x="2058988" y="1308100"/>
          <a:ext cx="5521325" cy="1498599"/>
        </p:xfrm>
        <a:graphic>
          <a:graphicData uri="http://schemas.openxmlformats.org/drawingml/2006/table">
            <a:tbl>
              <a:tblPr/>
              <a:tblGrid>
                <a:gridCol w="3666276"/>
                <a:gridCol w="365167"/>
                <a:gridCol w="1489882"/>
              </a:tblGrid>
              <a:tr h="345831">
                <a:tc>
                  <a:txBody>
                    <a:bodyPr/>
                    <a:lstStyle/>
                    <a:p>
                      <a:pPr algn="l" fontAlgn="b"/>
                      <a:r>
                        <a:rPr lang="en-US" sz="1400" b="1" i="0" u="none" strike="noStrike" dirty="0">
                          <a:solidFill>
                            <a:srgbClr val="000000"/>
                          </a:solidFill>
                          <a:latin typeface="Arial"/>
                        </a:rPr>
                        <a:t>DRG Payment Determination</a:t>
                      </a:r>
                    </a:p>
                  </a:txBody>
                  <a:tcPr marL="10003" marR="10003" marT="9521"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1"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1" marB="0" anchor="b">
                    <a:lnL>
                      <a:noFill/>
                    </a:lnL>
                    <a:lnR>
                      <a:noFill/>
                    </a:lnR>
                    <a:lnT>
                      <a:noFill/>
                    </a:lnT>
                    <a:lnB>
                      <a:noFill/>
                    </a:lnB>
                  </a:tcPr>
                </a:tc>
              </a:tr>
              <a:tr h="288192">
                <a:tc>
                  <a:txBody>
                    <a:bodyPr/>
                    <a:lstStyle/>
                    <a:p>
                      <a:pPr algn="l" fontAlgn="b"/>
                      <a:r>
                        <a:rPr lang="en-US" sz="1100" b="0" i="0" u="none" strike="noStrike" dirty="0">
                          <a:solidFill>
                            <a:srgbClr val="000000"/>
                          </a:solidFill>
                          <a:latin typeface="Arial"/>
                        </a:rPr>
                        <a:t>Hospital </a:t>
                      </a:r>
                      <a:r>
                        <a:rPr lang="en-US" sz="1100" b="0" i="0" u="none" strike="noStrike" dirty="0" smtClean="0">
                          <a:solidFill>
                            <a:srgbClr val="000000"/>
                          </a:solidFill>
                          <a:latin typeface="Arial"/>
                        </a:rPr>
                        <a:t>base </a:t>
                      </a:r>
                      <a:r>
                        <a:rPr lang="en-US" sz="1100" b="0" i="0" u="none" strike="noStrike" dirty="0">
                          <a:solidFill>
                            <a:srgbClr val="000000"/>
                          </a:solidFill>
                          <a:latin typeface="Arial"/>
                        </a:rPr>
                        <a:t>r</a:t>
                      </a:r>
                      <a:r>
                        <a:rPr lang="en-US" sz="1100" b="0" i="0" u="none" strike="noStrike" dirty="0" smtClean="0">
                          <a:solidFill>
                            <a:srgbClr val="000000"/>
                          </a:solidFill>
                          <a:latin typeface="Arial"/>
                        </a:rPr>
                        <a:t>ate</a:t>
                      </a:r>
                      <a:endParaRPr lang="en-US" sz="1100" b="0" i="0" u="none" strike="noStrike" dirty="0">
                        <a:solidFill>
                          <a:srgbClr val="000000"/>
                        </a:solidFill>
                        <a:latin typeface="Arial"/>
                      </a:endParaRPr>
                    </a:p>
                  </a:txBody>
                  <a:tcPr marL="10003" marR="10003" marT="9521"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1" marB="0" anchor="b">
                    <a:lnL>
                      <a:noFill/>
                    </a:lnL>
                    <a:lnR>
                      <a:noFill/>
                    </a:lnR>
                    <a:lnT>
                      <a:noFill/>
                    </a:lnT>
                    <a:lnB>
                      <a:noFill/>
                    </a:lnB>
                  </a:tcPr>
                </a:tc>
                <a:tc>
                  <a:txBody>
                    <a:bodyPr/>
                    <a:lstStyle/>
                    <a:p>
                      <a:pPr algn="r" fontAlgn="b"/>
                      <a:r>
                        <a:rPr lang="en-US" sz="1100" b="0" i="0" u="none" strike="noStrike" dirty="0">
                          <a:solidFill>
                            <a:srgbClr val="000000"/>
                          </a:solidFill>
                          <a:latin typeface="Arial"/>
                        </a:rPr>
                        <a:t>$5,710.54 </a:t>
                      </a:r>
                    </a:p>
                  </a:txBody>
                  <a:tcPr marL="10003" marR="10003" marT="9521" marB="0" anchor="b">
                    <a:lnL>
                      <a:noFill/>
                    </a:lnL>
                    <a:lnR>
                      <a:noFill/>
                    </a:lnR>
                    <a:lnT>
                      <a:noFill/>
                    </a:lnT>
                    <a:lnB>
                      <a:noFill/>
                    </a:lnB>
                  </a:tcPr>
                </a:tc>
              </a:tr>
              <a:tr h="288192">
                <a:tc>
                  <a:txBody>
                    <a:bodyPr/>
                    <a:lstStyle/>
                    <a:p>
                      <a:pPr algn="l" fontAlgn="b"/>
                      <a:r>
                        <a:rPr lang="en-US" sz="1100" b="0" i="0" u="none" strike="noStrike" dirty="0">
                          <a:solidFill>
                            <a:srgbClr val="000000"/>
                          </a:solidFill>
                          <a:latin typeface="Arial"/>
                        </a:rPr>
                        <a:t>IME </a:t>
                      </a:r>
                      <a:r>
                        <a:rPr lang="en-US" sz="1100" b="0" i="0" u="none" strike="noStrike" dirty="0" smtClean="0">
                          <a:solidFill>
                            <a:srgbClr val="000000"/>
                          </a:solidFill>
                          <a:latin typeface="Arial"/>
                        </a:rPr>
                        <a:t>adjustment</a:t>
                      </a:r>
                      <a:endParaRPr lang="en-US" sz="1100" b="0" i="0" u="none" strike="noStrike" dirty="0">
                        <a:solidFill>
                          <a:srgbClr val="000000"/>
                        </a:solidFill>
                        <a:latin typeface="Arial"/>
                      </a:endParaRPr>
                    </a:p>
                  </a:txBody>
                  <a:tcPr marL="10003" marR="10003" marT="9521"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X</a:t>
                      </a:r>
                    </a:p>
                  </a:txBody>
                  <a:tcPr marL="10003" marR="10003" marT="9521" marB="0" anchor="b">
                    <a:lnL>
                      <a:noFill/>
                    </a:lnL>
                    <a:lnR>
                      <a:noFill/>
                    </a:lnR>
                    <a:lnT>
                      <a:noFill/>
                    </a:lnT>
                    <a:lnB>
                      <a:noFill/>
                    </a:lnB>
                  </a:tcPr>
                </a:tc>
                <a:tc>
                  <a:txBody>
                    <a:bodyPr/>
                    <a:lstStyle/>
                    <a:p>
                      <a:pPr algn="r" fontAlgn="b"/>
                      <a:r>
                        <a:rPr lang="en-US" sz="1100" b="0" i="0" u="none" strike="noStrike" dirty="0">
                          <a:solidFill>
                            <a:srgbClr val="000000"/>
                          </a:solidFill>
                          <a:latin typeface="Arial"/>
                        </a:rPr>
                        <a:t>1.153205 </a:t>
                      </a:r>
                    </a:p>
                  </a:txBody>
                  <a:tcPr marL="10003" marR="10003" marT="9521" marB="0" anchor="b">
                    <a:lnL>
                      <a:noFill/>
                    </a:lnL>
                    <a:lnR>
                      <a:noFill/>
                    </a:lnR>
                    <a:lnT>
                      <a:noFill/>
                    </a:lnT>
                    <a:lnB>
                      <a:noFill/>
                    </a:lnB>
                  </a:tcPr>
                </a:tc>
              </a:tr>
              <a:tr h="288192">
                <a:tc>
                  <a:txBody>
                    <a:bodyPr/>
                    <a:lstStyle/>
                    <a:p>
                      <a:pPr algn="l" fontAlgn="b"/>
                      <a:r>
                        <a:rPr lang="en-US" sz="1100" b="0" i="0" u="none" strike="noStrike" dirty="0">
                          <a:solidFill>
                            <a:srgbClr val="000000"/>
                          </a:solidFill>
                          <a:latin typeface="Arial"/>
                        </a:rPr>
                        <a:t>DRG </a:t>
                      </a:r>
                      <a:r>
                        <a:rPr lang="en-US" sz="1100" b="0" i="0" u="none" strike="noStrike" dirty="0" smtClean="0">
                          <a:solidFill>
                            <a:srgbClr val="000000"/>
                          </a:solidFill>
                          <a:latin typeface="Arial"/>
                        </a:rPr>
                        <a:t>weight</a:t>
                      </a:r>
                      <a:endParaRPr lang="en-US" sz="1100" b="0" i="0" u="none" strike="noStrike" dirty="0">
                        <a:solidFill>
                          <a:srgbClr val="000000"/>
                        </a:solidFill>
                        <a:latin typeface="Arial"/>
                      </a:endParaRPr>
                    </a:p>
                  </a:txBody>
                  <a:tcPr marL="10003" marR="10003" marT="9521"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X</a:t>
                      </a:r>
                    </a:p>
                  </a:txBody>
                  <a:tcPr marL="10003" marR="10003" marT="95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7.3086 </a:t>
                      </a:r>
                    </a:p>
                  </a:txBody>
                  <a:tcPr marL="10003" marR="10003" marT="9521" marB="0" anchor="b">
                    <a:lnL>
                      <a:noFill/>
                    </a:lnL>
                    <a:lnR>
                      <a:noFill/>
                    </a:lnR>
                    <a:lnT>
                      <a:noFill/>
                    </a:lnT>
                    <a:lnB w="6350" cap="flat" cmpd="sng" algn="ctr">
                      <a:solidFill>
                        <a:srgbClr val="000000"/>
                      </a:solidFill>
                      <a:prstDash val="solid"/>
                      <a:round/>
                      <a:headEnd type="none" w="med" len="med"/>
                      <a:tailEnd type="none" w="med" len="med"/>
                    </a:lnB>
                  </a:tcPr>
                </a:tc>
              </a:tr>
              <a:tr h="288192">
                <a:tc>
                  <a:txBody>
                    <a:bodyPr/>
                    <a:lstStyle/>
                    <a:p>
                      <a:pPr algn="l" fontAlgn="b"/>
                      <a:r>
                        <a:rPr lang="en-US" sz="1100" b="0" i="0" u="none" strike="noStrike" dirty="0" smtClean="0">
                          <a:solidFill>
                            <a:srgbClr val="000000"/>
                          </a:solidFill>
                          <a:latin typeface="Arial"/>
                        </a:rPr>
                        <a:t>DRG </a:t>
                      </a:r>
                      <a:r>
                        <a:rPr lang="en-US" sz="1100" b="0" i="0" u="none" strike="noStrike" dirty="0">
                          <a:solidFill>
                            <a:srgbClr val="000000"/>
                          </a:solidFill>
                          <a:latin typeface="Arial"/>
                        </a:rPr>
                        <a:t>p</a:t>
                      </a:r>
                      <a:r>
                        <a:rPr lang="en-US" sz="1100" b="0" i="0" u="none" strike="noStrike" dirty="0" smtClean="0">
                          <a:solidFill>
                            <a:srgbClr val="000000"/>
                          </a:solidFill>
                          <a:latin typeface="Arial"/>
                        </a:rPr>
                        <a:t>ayment</a:t>
                      </a:r>
                      <a:endParaRPr lang="en-US" sz="1100" b="0" i="0" u="none" strike="noStrike" dirty="0">
                        <a:solidFill>
                          <a:srgbClr val="000000"/>
                        </a:solidFill>
                        <a:latin typeface="Arial"/>
                      </a:endParaRPr>
                    </a:p>
                  </a:txBody>
                  <a:tcPr marL="10003" marR="10003" marT="9521"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a:t>
                      </a:r>
                    </a:p>
                  </a:txBody>
                  <a:tcPr marL="10003" marR="10003" marT="95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Arial"/>
                        </a:rPr>
                        <a:t>$</a:t>
                      </a:r>
                      <a:r>
                        <a:rPr lang="en-US" sz="1100" b="0" i="0" u="none" strike="noStrike" dirty="0" smtClean="0">
                          <a:solidFill>
                            <a:srgbClr val="000000"/>
                          </a:solidFill>
                          <a:latin typeface="Arial"/>
                        </a:rPr>
                        <a:t>48,130.22 </a:t>
                      </a:r>
                      <a:endParaRPr lang="en-US" sz="1100" b="0" i="0" u="none" strike="noStrike" dirty="0">
                        <a:solidFill>
                          <a:srgbClr val="000000"/>
                        </a:solidFill>
                        <a:latin typeface="Arial"/>
                      </a:endParaRPr>
                    </a:p>
                  </a:txBody>
                  <a:tcPr marL="10003" marR="10003" marT="9521"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6111988"/>
              </p:ext>
            </p:extLst>
          </p:nvPr>
        </p:nvGraphicFramePr>
        <p:xfrm>
          <a:off x="2076450" y="2916238"/>
          <a:ext cx="5557838" cy="2889250"/>
        </p:xfrm>
        <a:graphic>
          <a:graphicData uri="http://schemas.openxmlformats.org/drawingml/2006/table">
            <a:tbl>
              <a:tblPr/>
              <a:tblGrid>
                <a:gridCol w="3690522"/>
                <a:gridCol w="367582"/>
                <a:gridCol w="1499734"/>
              </a:tblGrid>
              <a:tr h="266905">
                <a:tc>
                  <a:txBody>
                    <a:bodyPr/>
                    <a:lstStyle/>
                    <a:p>
                      <a:pPr algn="l" fontAlgn="b"/>
                      <a:r>
                        <a:rPr lang="en-US" sz="1400" b="1" i="0" u="none" strike="noStrike" dirty="0">
                          <a:solidFill>
                            <a:srgbClr val="000000"/>
                          </a:solidFill>
                          <a:latin typeface="Arial"/>
                        </a:rPr>
                        <a:t>Outlier Add On </a:t>
                      </a:r>
                      <a:r>
                        <a:rPr lang="en-US" sz="1400" b="1" i="0" u="none" strike="noStrike" dirty="0" smtClean="0">
                          <a:solidFill>
                            <a:srgbClr val="000000"/>
                          </a:solidFill>
                          <a:latin typeface="Arial"/>
                        </a:rPr>
                        <a:t>Determination</a:t>
                      </a:r>
                      <a:endParaRPr lang="en-US" sz="1400" b="1"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r>
              <a:tr h="222421">
                <a:tc>
                  <a:txBody>
                    <a:bodyPr/>
                    <a:lstStyle/>
                    <a:p>
                      <a:pPr algn="l" fontAlgn="b"/>
                      <a:r>
                        <a:rPr lang="en-US" sz="1100" b="0" i="0" u="none" strike="noStrike" dirty="0">
                          <a:solidFill>
                            <a:srgbClr val="000000"/>
                          </a:solidFill>
                          <a:latin typeface="Arial"/>
                        </a:rPr>
                        <a:t>Total </a:t>
                      </a:r>
                      <a:r>
                        <a:rPr lang="en-US" sz="1100" b="0" i="0" u="none" strike="noStrike" dirty="0" smtClean="0">
                          <a:solidFill>
                            <a:srgbClr val="000000"/>
                          </a:solidFill>
                          <a:latin typeface="Arial"/>
                        </a:rPr>
                        <a:t>charges</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r" fontAlgn="b"/>
                      <a:r>
                        <a:rPr lang="en-US" sz="1100" b="0" i="0" u="none" strike="noStrike" dirty="0">
                          <a:solidFill>
                            <a:srgbClr val="000000"/>
                          </a:solidFill>
                          <a:latin typeface="Arial"/>
                        </a:rPr>
                        <a:t>$500,000.00 </a:t>
                      </a:r>
                    </a:p>
                  </a:txBody>
                  <a:tcPr marL="10003" marR="10003" marT="9526" marB="0" anchor="b">
                    <a:lnL>
                      <a:noFill/>
                    </a:lnL>
                    <a:lnR>
                      <a:noFill/>
                    </a:lnR>
                    <a:lnT>
                      <a:noFill/>
                    </a:lnT>
                    <a:lnB>
                      <a:noFill/>
                    </a:lnB>
                  </a:tcPr>
                </a:tc>
              </a:tr>
              <a:tr h="222421">
                <a:tc>
                  <a:txBody>
                    <a:bodyPr/>
                    <a:lstStyle/>
                    <a:p>
                      <a:pPr algn="l" fontAlgn="b"/>
                      <a:r>
                        <a:rPr lang="en-US" sz="1100" b="0" i="0" u="none" strike="noStrike" dirty="0" smtClean="0">
                          <a:solidFill>
                            <a:srgbClr val="000000"/>
                          </a:solidFill>
                          <a:latin typeface="Arial"/>
                        </a:rPr>
                        <a:t>Non-covered </a:t>
                      </a:r>
                      <a:r>
                        <a:rPr lang="en-US" sz="1100" b="0" i="0" u="none" strike="noStrike" dirty="0">
                          <a:solidFill>
                            <a:srgbClr val="000000"/>
                          </a:solidFill>
                          <a:latin typeface="Arial"/>
                        </a:rPr>
                        <a:t>c</a:t>
                      </a:r>
                      <a:r>
                        <a:rPr lang="en-US" sz="1100" b="0" i="0" u="none" strike="noStrike" dirty="0" smtClean="0">
                          <a:solidFill>
                            <a:srgbClr val="000000"/>
                          </a:solidFill>
                          <a:latin typeface="Arial"/>
                        </a:rPr>
                        <a:t>harges</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a:t>
                      </a:r>
                    </a:p>
                  </a:txBody>
                  <a:tcPr marL="10003" marR="1000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$3,000.00 </a:t>
                      </a:r>
                    </a:p>
                  </a:txBody>
                  <a:tcPr marL="10003" marR="10003" marT="9526" marB="0" anchor="b">
                    <a:lnL>
                      <a:noFill/>
                    </a:lnL>
                    <a:lnR>
                      <a:noFill/>
                    </a:lnR>
                    <a:lnT>
                      <a:noFill/>
                    </a:lnT>
                    <a:lnB w="6350" cap="flat" cmpd="sng" algn="ctr">
                      <a:solidFill>
                        <a:srgbClr val="000000"/>
                      </a:solidFill>
                      <a:prstDash val="solid"/>
                      <a:round/>
                      <a:headEnd type="none" w="med" len="med"/>
                      <a:tailEnd type="none" w="med" len="med"/>
                    </a:lnB>
                  </a:tcPr>
                </a:tc>
              </a:tr>
              <a:tr h="222421">
                <a:tc>
                  <a:txBody>
                    <a:bodyPr/>
                    <a:lstStyle/>
                    <a:p>
                      <a:pPr algn="l" fontAlgn="b"/>
                      <a:r>
                        <a:rPr lang="en-US" sz="1100" b="0" i="0" u="none" strike="noStrike" dirty="0">
                          <a:solidFill>
                            <a:srgbClr val="000000"/>
                          </a:solidFill>
                          <a:latin typeface="Arial"/>
                        </a:rPr>
                        <a:t>Allowed </a:t>
                      </a:r>
                      <a:r>
                        <a:rPr lang="en-US" sz="1100" b="0" i="0" u="none" strike="noStrike" dirty="0" smtClean="0">
                          <a:solidFill>
                            <a:srgbClr val="000000"/>
                          </a:solidFill>
                          <a:latin typeface="Arial"/>
                        </a:rPr>
                        <a:t>charges</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Arial"/>
                        </a:rPr>
                        <a:t>$497,000.00 </a:t>
                      </a:r>
                    </a:p>
                  </a:txBody>
                  <a:tcPr marL="10003" marR="10003" marT="9526" marB="0" anchor="b">
                    <a:lnL>
                      <a:noFill/>
                    </a:lnL>
                    <a:lnR>
                      <a:noFill/>
                    </a:lnR>
                    <a:lnT w="6350" cap="flat" cmpd="sng" algn="ctr">
                      <a:solidFill>
                        <a:srgbClr val="000000"/>
                      </a:solidFill>
                      <a:prstDash val="solid"/>
                      <a:round/>
                      <a:headEnd type="none" w="med" len="med"/>
                      <a:tailEnd type="none" w="med" len="med"/>
                    </a:lnT>
                    <a:lnB>
                      <a:noFill/>
                    </a:lnB>
                  </a:tcPr>
                </a:tc>
              </a:tr>
              <a:tr h="206852">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r>
              <a:tr h="222421">
                <a:tc>
                  <a:txBody>
                    <a:bodyPr/>
                    <a:lstStyle/>
                    <a:p>
                      <a:pPr algn="l" fontAlgn="b"/>
                      <a:r>
                        <a:rPr lang="en-US" sz="1100" b="0" i="0" u="none" strike="noStrike" dirty="0">
                          <a:solidFill>
                            <a:srgbClr val="000000"/>
                          </a:solidFill>
                          <a:latin typeface="Arial"/>
                        </a:rPr>
                        <a:t>Hospital </a:t>
                      </a:r>
                      <a:r>
                        <a:rPr lang="en-US" sz="1100" b="0" i="0" u="none" strike="noStrike" dirty="0" smtClean="0">
                          <a:solidFill>
                            <a:srgbClr val="000000"/>
                          </a:solidFill>
                          <a:latin typeface="Arial"/>
                        </a:rPr>
                        <a:t>cost</a:t>
                      </a:r>
                      <a:r>
                        <a:rPr lang="en-US" sz="1100" b="0" i="0" u="none" strike="noStrike" baseline="0" dirty="0" smtClean="0">
                          <a:solidFill>
                            <a:srgbClr val="000000"/>
                          </a:solidFill>
                          <a:latin typeface="Arial"/>
                        </a:rPr>
                        <a:t> </a:t>
                      </a:r>
                      <a:r>
                        <a:rPr lang="en-US" sz="1100" b="0" i="0" u="none" strike="noStrike" dirty="0" smtClean="0">
                          <a:solidFill>
                            <a:srgbClr val="000000"/>
                          </a:solidFill>
                          <a:latin typeface="Arial"/>
                        </a:rPr>
                        <a:t>to</a:t>
                      </a:r>
                      <a:r>
                        <a:rPr lang="en-US" sz="1100" b="0" i="0" u="none" strike="noStrike" baseline="0" dirty="0" smtClean="0">
                          <a:solidFill>
                            <a:srgbClr val="000000"/>
                          </a:solidFill>
                          <a:latin typeface="Arial"/>
                        </a:rPr>
                        <a:t> c</a:t>
                      </a:r>
                      <a:r>
                        <a:rPr lang="en-US" sz="1100" b="0" i="0" u="none" strike="noStrike" dirty="0" smtClean="0">
                          <a:solidFill>
                            <a:srgbClr val="000000"/>
                          </a:solidFill>
                          <a:latin typeface="Arial"/>
                        </a:rPr>
                        <a:t>harge ratio</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X</a:t>
                      </a:r>
                    </a:p>
                  </a:txBody>
                  <a:tcPr marL="10003" marR="1000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0.289271 </a:t>
                      </a:r>
                    </a:p>
                  </a:txBody>
                  <a:tcPr marL="10003" marR="10003" marT="9526" marB="0" anchor="b">
                    <a:lnL>
                      <a:noFill/>
                    </a:lnL>
                    <a:lnR>
                      <a:noFill/>
                    </a:lnR>
                    <a:lnT>
                      <a:noFill/>
                    </a:lnT>
                    <a:lnB w="6350" cap="flat" cmpd="sng" algn="ctr">
                      <a:solidFill>
                        <a:srgbClr val="000000"/>
                      </a:solidFill>
                      <a:prstDash val="solid"/>
                      <a:round/>
                      <a:headEnd type="none" w="med" len="med"/>
                      <a:tailEnd type="none" w="med" len="med"/>
                    </a:lnB>
                  </a:tcPr>
                </a:tc>
              </a:tr>
              <a:tr h="222421">
                <a:tc>
                  <a:txBody>
                    <a:bodyPr/>
                    <a:lstStyle/>
                    <a:p>
                      <a:pPr algn="l" fontAlgn="b"/>
                      <a:r>
                        <a:rPr lang="en-US" sz="1100" b="0" i="0" u="none" strike="noStrike" dirty="0">
                          <a:solidFill>
                            <a:srgbClr val="000000"/>
                          </a:solidFill>
                          <a:latin typeface="Arial"/>
                        </a:rPr>
                        <a:t>Estimated </a:t>
                      </a:r>
                      <a:r>
                        <a:rPr lang="en-US" sz="1100" b="0" i="0" u="none" strike="noStrike" dirty="0" smtClean="0">
                          <a:solidFill>
                            <a:srgbClr val="000000"/>
                          </a:solidFill>
                          <a:latin typeface="Arial"/>
                        </a:rPr>
                        <a:t>cost</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a:t>
                      </a:r>
                    </a:p>
                  </a:txBody>
                  <a:tcPr marL="10003" marR="10003"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Arial"/>
                        </a:rPr>
                        <a:t>$</a:t>
                      </a:r>
                      <a:r>
                        <a:rPr lang="en-US" sz="1100" b="0" i="0" u="none" strike="noStrike" dirty="0" smtClean="0">
                          <a:solidFill>
                            <a:srgbClr val="000000"/>
                          </a:solidFill>
                          <a:latin typeface="Arial"/>
                        </a:rPr>
                        <a:t>143,767.69 </a:t>
                      </a:r>
                      <a:endParaRPr lang="en-US" sz="1100" b="0" i="0" u="none" strike="noStrike" dirty="0">
                        <a:solidFill>
                          <a:srgbClr val="000000"/>
                        </a:solidFill>
                        <a:latin typeface="Arial"/>
                      </a:endParaRPr>
                    </a:p>
                  </a:txBody>
                  <a:tcPr marL="10003" marR="10003" marT="9526" marB="0" anchor="b">
                    <a:lnL>
                      <a:noFill/>
                    </a:lnL>
                    <a:lnR>
                      <a:noFill/>
                    </a:lnR>
                    <a:lnT w="6350" cap="flat" cmpd="sng" algn="ctr">
                      <a:solidFill>
                        <a:srgbClr val="000000"/>
                      </a:solidFill>
                      <a:prstDash val="solid"/>
                      <a:round/>
                      <a:headEnd type="none" w="med" len="med"/>
                      <a:tailEnd type="none" w="med" len="med"/>
                    </a:lnT>
                    <a:lnB>
                      <a:noFill/>
                    </a:lnB>
                  </a:tcPr>
                </a:tc>
              </a:tr>
              <a:tr h="206852">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r>
              <a:tr h="222421">
                <a:tc>
                  <a:txBody>
                    <a:bodyPr/>
                    <a:lstStyle/>
                    <a:p>
                      <a:pPr algn="l" fontAlgn="b"/>
                      <a:r>
                        <a:rPr lang="en-US" sz="1100" b="0" i="0" u="none" strike="noStrike" dirty="0">
                          <a:solidFill>
                            <a:srgbClr val="000000"/>
                          </a:solidFill>
                          <a:latin typeface="Arial"/>
                        </a:rPr>
                        <a:t>DRG </a:t>
                      </a:r>
                      <a:r>
                        <a:rPr lang="en-US" sz="1100" b="0" i="0" u="none" strike="noStrike" dirty="0" smtClean="0">
                          <a:solidFill>
                            <a:srgbClr val="000000"/>
                          </a:solidFill>
                          <a:latin typeface="Arial"/>
                        </a:rPr>
                        <a:t>outlier </a:t>
                      </a:r>
                      <a:r>
                        <a:rPr lang="en-US" sz="1100" b="0" i="0" u="none" strike="noStrike" dirty="0">
                          <a:solidFill>
                            <a:srgbClr val="000000"/>
                          </a:solidFill>
                          <a:latin typeface="Arial"/>
                        </a:rPr>
                        <a:t>t</a:t>
                      </a:r>
                      <a:r>
                        <a:rPr lang="en-US" sz="1100" b="0" i="0" u="none" strike="noStrike" dirty="0" smtClean="0">
                          <a:solidFill>
                            <a:srgbClr val="000000"/>
                          </a:solidFill>
                          <a:latin typeface="Arial"/>
                        </a:rPr>
                        <a:t>hreshold</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a:t>
                      </a:r>
                    </a:p>
                  </a:txBody>
                  <a:tcPr marL="10003" marR="1000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$129,050.22 </a:t>
                      </a:r>
                    </a:p>
                  </a:txBody>
                  <a:tcPr marL="10003" marR="10003" marT="9526" marB="0" anchor="b">
                    <a:lnL>
                      <a:noFill/>
                    </a:lnL>
                    <a:lnR>
                      <a:noFill/>
                    </a:lnR>
                    <a:lnT>
                      <a:noFill/>
                    </a:lnT>
                    <a:lnB w="6350" cap="flat" cmpd="sng" algn="ctr">
                      <a:solidFill>
                        <a:srgbClr val="000000"/>
                      </a:solidFill>
                      <a:prstDash val="solid"/>
                      <a:round/>
                      <a:headEnd type="none" w="med" len="med"/>
                      <a:tailEnd type="none" w="med" len="med"/>
                    </a:lnB>
                  </a:tcPr>
                </a:tc>
              </a:tr>
              <a:tr h="222421">
                <a:tc>
                  <a:txBody>
                    <a:bodyPr/>
                    <a:lstStyle/>
                    <a:p>
                      <a:pPr algn="l" fontAlgn="b"/>
                      <a:r>
                        <a:rPr lang="en-US" sz="1100" b="0" i="0" u="none" strike="noStrike" dirty="0">
                          <a:solidFill>
                            <a:srgbClr val="000000"/>
                          </a:solidFill>
                          <a:latin typeface="Arial"/>
                        </a:rPr>
                        <a:t>Marginal </a:t>
                      </a:r>
                      <a:r>
                        <a:rPr lang="en-US" sz="1100" b="0" i="0" u="none" strike="noStrike" dirty="0" smtClean="0">
                          <a:solidFill>
                            <a:srgbClr val="000000"/>
                          </a:solidFill>
                          <a:latin typeface="Arial"/>
                        </a:rPr>
                        <a:t>cost</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a:t>
                      </a:r>
                    </a:p>
                  </a:txBody>
                  <a:tcPr marL="10003" marR="10003"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Arial"/>
                        </a:rPr>
                        <a:t>$</a:t>
                      </a:r>
                      <a:r>
                        <a:rPr lang="en-US" sz="1100" b="0" i="0" u="none" strike="noStrike" dirty="0" smtClean="0">
                          <a:solidFill>
                            <a:srgbClr val="000000"/>
                          </a:solidFill>
                          <a:latin typeface="Arial"/>
                        </a:rPr>
                        <a:t>14,717.47 </a:t>
                      </a:r>
                      <a:endParaRPr lang="en-US" sz="1100" b="0" i="0" u="none" strike="noStrike" dirty="0">
                        <a:solidFill>
                          <a:srgbClr val="000000"/>
                        </a:solidFill>
                        <a:latin typeface="Arial"/>
                      </a:endParaRPr>
                    </a:p>
                  </a:txBody>
                  <a:tcPr marL="10003" marR="10003" marT="9526" marB="0" anchor="b">
                    <a:lnL>
                      <a:noFill/>
                    </a:lnL>
                    <a:lnR>
                      <a:noFill/>
                    </a:lnR>
                    <a:lnT w="6350" cap="flat" cmpd="sng" algn="ctr">
                      <a:solidFill>
                        <a:srgbClr val="000000"/>
                      </a:solidFill>
                      <a:prstDash val="solid"/>
                      <a:round/>
                      <a:headEnd type="none" w="med" len="med"/>
                      <a:tailEnd type="none" w="med" len="med"/>
                    </a:lnT>
                    <a:lnB>
                      <a:noFill/>
                    </a:lnB>
                  </a:tcPr>
                </a:tc>
              </a:tr>
              <a:tr h="206852">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l" fontAlgn="b"/>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r>
              <a:tr h="222421">
                <a:tc>
                  <a:txBody>
                    <a:bodyPr/>
                    <a:lstStyle/>
                    <a:p>
                      <a:pPr algn="l" fontAlgn="b"/>
                      <a:r>
                        <a:rPr lang="en-US" sz="1100" b="0" i="0" u="none" strike="noStrike" dirty="0">
                          <a:solidFill>
                            <a:srgbClr val="000000"/>
                          </a:solidFill>
                          <a:latin typeface="Arial"/>
                        </a:rPr>
                        <a:t>Outlier </a:t>
                      </a:r>
                      <a:r>
                        <a:rPr lang="en-US" sz="1100" b="0" i="0" u="none" strike="noStrike" dirty="0" smtClean="0">
                          <a:solidFill>
                            <a:srgbClr val="000000"/>
                          </a:solidFill>
                          <a:latin typeface="Arial"/>
                        </a:rPr>
                        <a:t>payment percentage</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X</a:t>
                      </a:r>
                    </a:p>
                  </a:txBody>
                  <a:tcPr marL="10003" marR="1000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80%</a:t>
                      </a:r>
                    </a:p>
                  </a:txBody>
                  <a:tcPr marL="10003" marR="90026" marT="9526" marB="0" anchor="b">
                    <a:lnL>
                      <a:noFill/>
                    </a:lnL>
                    <a:lnR>
                      <a:noFill/>
                    </a:lnR>
                    <a:lnT>
                      <a:noFill/>
                    </a:lnT>
                    <a:lnB w="6350" cap="flat" cmpd="sng" algn="ctr">
                      <a:solidFill>
                        <a:srgbClr val="000000"/>
                      </a:solidFill>
                      <a:prstDash val="solid"/>
                      <a:round/>
                      <a:headEnd type="none" w="med" len="med"/>
                      <a:tailEnd type="none" w="med" len="med"/>
                    </a:lnB>
                  </a:tcPr>
                </a:tc>
              </a:tr>
              <a:tr h="222421">
                <a:tc>
                  <a:txBody>
                    <a:bodyPr/>
                    <a:lstStyle/>
                    <a:p>
                      <a:pPr algn="l" fontAlgn="b"/>
                      <a:r>
                        <a:rPr lang="en-US" sz="1100" b="0" i="0" u="none" strike="noStrike" dirty="0">
                          <a:solidFill>
                            <a:srgbClr val="000000"/>
                          </a:solidFill>
                          <a:latin typeface="Arial"/>
                        </a:rPr>
                        <a:t>Outlier </a:t>
                      </a:r>
                      <a:r>
                        <a:rPr lang="en-US" sz="1100" b="0" i="0" u="none" strike="noStrike" dirty="0" smtClean="0">
                          <a:solidFill>
                            <a:srgbClr val="000000"/>
                          </a:solidFill>
                          <a:latin typeface="Arial"/>
                        </a:rPr>
                        <a:t>add</a:t>
                      </a:r>
                      <a:r>
                        <a:rPr lang="en-US" sz="1100" b="0" i="0" u="none" strike="noStrike" baseline="0" dirty="0" smtClean="0">
                          <a:solidFill>
                            <a:srgbClr val="000000"/>
                          </a:solidFill>
                          <a:latin typeface="Arial"/>
                        </a:rPr>
                        <a:t> o</a:t>
                      </a:r>
                      <a:r>
                        <a:rPr lang="en-US" sz="1100" b="0" i="0" u="none" strike="noStrike" dirty="0" smtClean="0">
                          <a:solidFill>
                            <a:srgbClr val="000000"/>
                          </a:solidFill>
                          <a:latin typeface="Arial"/>
                        </a:rPr>
                        <a:t>n</a:t>
                      </a:r>
                      <a:endParaRPr lang="en-US" sz="1100" b="0" i="0" u="none" strike="noStrike" dirty="0">
                        <a:solidFill>
                          <a:srgbClr val="000000"/>
                        </a:solidFill>
                        <a:latin typeface="Arial"/>
                      </a:endParaRPr>
                    </a:p>
                  </a:txBody>
                  <a:tcPr marL="10003" marR="10003" marT="9526" marB="0" anchor="b">
                    <a:lnL>
                      <a:noFill/>
                    </a:lnL>
                    <a:lnR>
                      <a:noFill/>
                    </a:lnR>
                    <a:lnT>
                      <a:noFill/>
                    </a:lnT>
                    <a:lnB>
                      <a:noFill/>
                    </a:lnB>
                  </a:tcPr>
                </a:tc>
                <a:tc>
                  <a:txBody>
                    <a:bodyPr/>
                    <a:lstStyle/>
                    <a:p>
                      <a:pPr algn="ctr" fontAlgn="b"/>
                      <a:r>
                        <a:rPr lang="en-US" sz="1100" b="0" i="0" u="none" strike="noStrike" dirty="0">
                          <a:solidFill>
                            <a:srgbClr val="000000"/>
                          </a:solidFill>
                          <a:latin typeface="Arial"/>
                        </a:rPr>
                        <a:t>=</a:t>
                      </a:r>
                    </a:p>
                  </a:txBody>
                  <a:tcPr marL="10003" marR="10003"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Arial"/>
                        </a:rPr>
                        <a:t>$</a:t>
                      </a:r>
                      <a:r>
                        <a:rPr lang="en-US" sz="1100" b="0" i="0" u="none" strike="noStrike" dirty="0" smtClean="0">
                          <a:solidFill>
                            <a:srgbClr val="000000"/>
                          </a:solidFill>
                          <a:latin typeface="Arial"/>
                        </a:rPr>
                        <a:t>11,773.98 </a:t>
                      </a:r>
                      <a:endParaRPr lang="en-US" sz="1100" b="0" i="0" u="none" strike="noStrike" dirty="0">
                        <a:solidFill>
                          <a:srgbClr val="000000"/>
                        </a:solidFill>
                        <a:latin typeface="Arial"/>
                      </a:endParaRPr>
                    </a:p>
                  </a:txBody>
                  <a:tcPr marL="10003" marR="10003" marT="95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Next Steps</a:t>
            </a:r>
          </a:p>
        </p:txBody>
      </p:sp>
      <p:sp>
        <p:nvSpPr>
          <p:cNvPr id="97283" name="Content Placeholder 2"/>
          <p:cNvSpPr>
            <a:spLocks noGrp="1"/>
          </p:cNvSpPr>
          <p:nvPr>
            <p:ph idx="1"/>
          </p:nvPr>
        </p:nvSpPr>
        <p:spPr/>
        <p:txBody>
          <a:bodyPr/>
          <a:lstStyle/>
          <a:p>
            <a:r>
              <a:rPr lang="en-US" dirty="0" smtClean="0"/>
              <a:t>Operational changes.</a:t>
            </a:r>
          </a:p>
          <a:p>
            <a:r>
              <a:rPr lang="en-US" dirty="0" smtClean="0"/>
              <a:t>Timeline.</a:t>
            </a:r>
          </a:p>
          <a:p>
            <a:r>
              <a:rPr lang="en-US" dirty="0" smtClean="0"/>
              <a:t>Website.</a:t>
            </a:r>
          </a:p>
          <a:p>
            <a:r>
              <a:rPr lang="en-US" dirty="0" smtClean="0"/>
              <a:t>Questions.</a:t>
            </a:r>
          </a:p>
        </p:txBody>
      </p:sp>
      <p:sp>
        <p:nvSpPr>
          <p:cNvPr id="4" name="Slide Number Placeholder 3"/>
          <p:cNvSpPr>
            <a:spLocks noGrp="1"/>
          </p:cNvSpPr>
          <p:nvPr>
            <p:ph type="sldNum" sz="quarter" idx="10"/>
          </p:nvPr>
        </p:nvSpPr>
        <p:spPr/>
        <p:txBody>
          <a:bodyPr/>
          <a:lstStyle/>
          <a:p>
            <a:pPr>
              <a:defRPr/>
            </a:pPr>
            <a:fld id="{51FB9DAA-6EBF-4EAA-B078-44E83C000DAC}" type="slidenum">
              <a:rPr lang="en-US" smtClean="0"/>
              <a:pPr>
                <a:defRPr/>
              </a:pPr>
              <a:t>36</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7" name="Picture 6"/>
          <p:cNvPicPr>
            <a:picLocks/>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36613" y="2444602"/>
            <a:ext cx="4802378" cy="20447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Next Steps (cont’d.)</a:t>
            </a:r>
            <a:br>
              <a:rPr lang="en-US" dirty="0" smtClean="0"/>
            </a:br>
            <a:r>
              <a:rPr lang="en-US" dirty="0">
                <a:solidFill>
                  <a:schemeClr val="accent2"/>
                </a:solidFill>
              </a:rPr>
              <a:t>O</a:t>
            </a:r>
            <a:r>
              <a:rPr lang="en-US" dirty="0" smtClean="0">
                <a:solidFill>
                  <a:schemeClr val="accent2"/>
                </a:solidFill>
              </a:rPr>
              <a:t>perational Changes</a:t>
            </a:r>
            <a:endParaRPr lang="en-US" dirty="0" smtClean="0"/>
          </a:p>
        </p:txBody>
      </p:sp>
      <p:sp>
        <p:nvSpPr>
          <p:cNvPr id="97283" name="Content Placeholder 2"/>
          <p:cNvSpPr>
            <a:spLocks noGrp="1"/>
          </p:cNvSpPr>
          <p:nvPr>
            <p:ph idx="1"/>
          </p:nvPr>
        </p:nvSpPr>
        <p:spPr/>
        <p:txBody>
          <a:bodyPr/>
          <a:lstStyle/>
          <a:p>
            <a:r>
              <a:rPr lang="en-US" dirty="0" smtClean="0"/>
              <a:t>Physician </a:t>
            </a:r>
            <a:r>
              <a:rPr lang="en-US" dirty="0"/>
              <a:t>b</a:t>
            </a:r>
            <a:r>
              <a:rPr lang="en-US" dirty="0" smtClean="0"/>
              <a:t>illing number requirements.</a:t>
            </a:r>
          </a:p>
          <a:p>
            <a:r>
              <a:rPr lang="en-US" dirty="0" smtClean="0"/>
              <a:t>Elimination of </a:t>
            </a:r>
            <a:r>
              <a:rPr lang="en-US" dirty="0"/>
              <a:t>i</a:t>
            </a:r>
            <a:r>
              <a:rPr lang="en-US" dirty="0" smtClean="0"/>
              <a:t>nterim claims.</a:t>
            </a:r>
          </a:p>
          <a:p>
            <a:r>
              <a:rPr lang="en-US" dirty="0" smtClean="0"/>
              <a:t>Reduced need for annual cost settlement.</a:t>
            </a:r>
          </a:p>
        </p:txBody>
      </p:sp>
      <p:sp>
        <p:nvSpPr>
          <p:cNvPr id="4" name="Slide Number Placeholder 3"/>
          <p:cNvSpPr>
            <a:spLocks noGrp="1"/>
          </p:cNvSpPr>
          <p:nvPr>
            <p:ph type="sldNum" sz="quarter" idx="10"/>
          </p:nvPr>
        </p:nvSpPr>
        <p:spPr/>
        <p:txBody>
          <a:bodyPr/>
          <a:lstStyle/>
          <a:p>
            <a:pPr>
              <a:defRPr/>
            </a:pPr>
            <a:fld id="{51FB9DAA-6EBF-4EAA-B078-44E83C000DAC}" type="slidenum">
              <a:rPr lang="en-US" smtClean="0"/>
              <a:pPr>
                <a:defRPr/>
              </a:pPr>
              <a:t>37</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7" name="Picture 6"/>
          <p:cNvPicPr>
            <a:picLocks/>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36613" y="3190586"/>
            <a:ext cx="4802378" cy="204470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211772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dirty="0" smtClean="0"/>
              <a:t>Next Steps (cont’d.)</a:t>
            </a:r>
            <a:br>
              <a:rPr lang="en-US" dirty="0" smtClean="0"/>
            </a:br>
            <a:r>
              <a:rPr lang="en-US" dirty="0">
                <a:solidFill>
                  <a:schemeClr val="accent2"/>
                </a:solidFill>
              </a:rPr>
              <a:t>Inpatient Timeline</a:t>
            </a:r>
          </a:p>
        </p:txBody>
      </p:sp>
      <p:pic>
        <p:nvPicPr>
          <p:cNvPr id="98307"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5613" y="1438275"/>
            <a:ext cx="8686800" cy="4667250"/>
          </a:xfrm>
          <a:noFill/>
          <a:extLst>
            <a:ext uri="{91240B29-F687-4F45-9708-019B960494DF}">
              <a14:hiddenLine xmlns:a14="http://schemas.microsoft.com/office/drawing/2010/main" w="9525" cap="flat" cmpd="sng" algn="ctr">
                <a:solidFill>
                  <a:schemeClr val="bg2"/>
                </a:solidFill>
                <a:prstDash val="solid"/>
                <a:miter lim="800000"/>
                <a:headEnd/>
                <a:tailEnd/>
              </a14:hiddenLine>
            </a:ext>
          </a:extLst>
        </p:spPr>
      </p:pic>
      <p:sp>
        <p:nvSpPr>
          <p:cNvPr id="3" name="Slide Number Placeholder 2"/>
          <p:cNvSpPr>
            <a:spLocks noGrp="1"/>
          </p:cNvSpPr>
          <p:nvPr>
            <p:ph type="sldNum" sz="quarter" idx="10"/>
          </p:nvPr>
        </p:nvSpPr>
        <p:spPr/>
        <p:txBody>
          <a:bodyPr/>
          <a:lstStyle/>
          <a:p>
            <a:pPr>
              <a:defRPr/>
            </a:pPr>
            <a:fld id="{C1798F1A-5E0C-4BB9-81E0-028B0F5C11C0}" type="slidenum">
              <a:rPr lang="en-US" smtClean="0"/>
              <a:pPr>
                <a:defRPr/>
              </a:pPr>
              <a:t>38</a:t>
            </a:fld>
            <a:endParaRPr lang="en-US" dirty="0"/>
          </a:p>
        </p:txBody>
      </p:sp>
      <p:sp>
        <p:nvSpPr>
          <p:cNvPr id="2" name="Date Placeholder 1"/>
          <p:cNvSpPr>
            <a:spLocks noGrp="1"/>
          </p:cNvSpPr>
          <p:nvPr>
            <p:ph type="dt" sz="quarter" idx="11"/>
          </p:nvPr>
        </p:nvSpPr>
        <p:spPr/>
        <p:txBody>
          <a:bodyPr/>
          <a:lstStyle/>
          <a:p>
            <a:pPr>
              <a:defRPr/>
            </a:pPr>
            <a:r>
              <a:rPr lang="en-US" dirty="0" smtClean="0"/>
              <a:t>March 31, 2014</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479425" y="652463"/>
            <a:ext cx="8643938" cy="757237"/>
          </a:xfrm>
        </p:spPr>
        <p:txBody>
          <a:bodyPr/>
          <a:lstStyle/>
          <a:p>
            <a:pPr eaLnBrk="1" hangingPunct="1"/>
            <a:r>
              <a:rPr lang="en-US" altLang="en-US" sz="2100" dirty="0" smtClean="0">
                <a:solidFill>
                  <a:schemeClr val="accent1"/>
                </a:solidFill>
              </a:rPr>
              <a:t>What is our conceptual framework?</a:t>
            </a:r>
          </a:p>
        </p:txBody>
      </p:sp>
      <p:sp>
        <p:nvSpPr>
          <p:cNvPr id="3" name="Content Placeholder 2"/>
          <p:cNvSpPr>
            <a:spLocks noGrp="1"/>
          </p:cNvSpPr>
          <p:nvPr>
            <p:ph idx="4294967295"/>
          </p:nvPr>
        </p:nvSpPr>
        <p:spPr>
          <a:xfrm>
            <a:off x="468313" y="1500188"/>
            <a:ext cx="8596312" cy="4598987"/>
          </a:xfrm>
        </p:spPr>
        <p:txBody>
          <a:bodyPr/>
          <a:lstStyle/>
          <a:p>
            <a:pPr marL="0" indent="0">
              <a:buFont typeface="Wingdings" pitchFamily="2" charset="2"/>
              <a:buNone/>
              <a:defRPr/>
            </a:pPr>
            <a:r>
              <a:rPr lang="en-US" sz="2000" dirty="0" smtClean="0"/>
              <a:t>DSS is motivated and guided by the Centers for Medicare and Medicaid Services (CMS) “Triple Aim”:</a:t>
            </a:r>
          </a:p>
          <a:p>
            <a:pPr>
              <a:defRPr/>
            </a:pPr>
            <a:endParaRPr lang="en-US" sz="2000" dirty="0" smtClean="0"/>
          </a:p>
          <a:p>
            <a:pPr>
              <a:defRPr/>
            </a:pPr>
            <a:r>
              <a:rPr lang="en-US" sz="2000" dirty="0"/>
              <a:t>i</a:t>
            </a:r>
            <a:r>
              <a:rPr lang="en-US" sz="2000" dirty="0" smtClean="0"/>
              <a:t>mproving the patient experience of care (including quality and satisfaction)</a:t>
            </a:r>
          </a:p>
          <a:p>
            <a:pPr>
              <a:defRPr/>
            </a:pPr>
            <a:r>
              <a:rPr lang="en-US" sz="2000" dirty="0"/>
              <a:t>i</a:t>
            </a:r>
            <a:r>
              <a:rPr lang="en-US" sz="2000" dirty="0" smtClean="0"/>
              <a:t>mproving the health of the population</a:t>
            </a:r>
          </a:p>
          <a:p>
            <a:pPr>
              <a:defRPr/>
            </a:pPr>
            <a:r>
              <a:rPr lang="en-US" sz="2000" dirty="0"/>
              <a:t>r</a:t>
            </a:r>
            <a:r>
              <a:rPr lang="en-US" sz="2000" dirty="0" smtClean="0"/>
              <a:t>educing the per capita cost of health care</a:t>
            </a:r>
          </a:p>
          <a:p>
            <a:pPr>
              <a:defRPr/>
            </a:pPr>
            <a:endParaRPr lang="en-US" sz="2800" dirty="0"/>
          </a:p>
        </p:txBody>
      </p:sp>
      <p:pic>
        <p:nvPicPr>
          <p:cNvPr id="63492" name="Picture 4" descr="Dss Logo 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338" y="598488"/>
            <a:ext cx="20526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6"/>
          <p:cNvSpPr txBox="1">
            <a:spLocks/>
          </p:cNvSpPr>
          <p:nvPr/>
        </p:nvSpPr>
        <p:spPr bwMode="auto">
          <a:xfrm>
            <a:off x="3281363" y="6248400"/>
            <a:ext cx="3040062" cy="457200"/>
          </a:xfrm>
          <a:prstGeom prst="rect">
            <a:avLst/>
          </a:prstGeom>
          <a:ln>
            <a:miter lim="800000"/>
            <a:headEnd/>
            <a:tailEnd/>
          </a:ln>
        </p:spPr>
        <p:txBody>
          <a:bodyPr vert="horz" wrap="square" lIns="91440" tIns="45720" rIns="91440" bIns="45720" numCol="1" rtlCol="0" anchor="b" anchorCtr="0" compatLnSpc="1">
            <a:prstTxWarp prst="textNoShape">
              <a:avLst/>
            </a:prstTxWarp>
          </a:bodyPr>
          <a:lstStyle>
            <a:defPPr>
              <a:defRPr lang="en-US"/>
            </a:defPPr>
            <a:lvl1pPr algn="r" rtl="0" fontAlgn="base">
              <a:lnSpc>
                <a:spcPct val="86000"/>
              </a:lnSpc>
              <a:spcBef>
                <a:spcPct val="0"/>
              </a:spcBef>
              <a:spcAft>
                <a:spcPct val="0"/>
              </a:spcAft>
              <a:defRPr sz="1200" kern="1200">
                <a:solidFill>
                  <a:schemeClr val="tx1">
                    <a:tint val="75000"/>
                  </a:schemeClr>
                </a:solidFill>
                <a:latin typeface="Arial Black" pitchFamily="34" charset="0"/>
                <a:ea typeface="MS PGothic" pitchFamily="34" charset="-128"/>
                <a:cs typeface="Arial" pitchFamily="34" charset="0"/>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a:lstStyle>
          <a:p>
            <a:pPr algn="ctr">
              <a:defRPr/>
            </a:pPr>
            <a:r>
              <a:rPr lang="en-US" sz="700" dirty="0" smtClean="0">
                <a:solidFill>
                  <a:srgbClr val="7C848A"/>
                </a:solidFill>
                <a:latin typeface="+mj-lt"/>
              </a:rPr>
              <a:t>March 31, 2014</a:t>
            </a:r>
            <a:endParaRPr lang="en-US" sz="700" dirty="0">
              <a:solidFill>
                <a:srgbClr val="7C848A"/>
              </a:solidFill>
              <a:latin typeface="+mj-lt"/>
            </a:endParaRPr>
          </a:p>
        </p:txBody>
      </p:sp>
      <p:sp>
        <p:nvSpPr>
          <p:cNvPr id="7" name="Slide Number Placeholder 3"/>
          <p:cNvSpPr>
            <a:spLocks noGrp="1"/>
          </p:cNvSpPr>
          <p:nvPr>
            <p:ph type="sldNum" sz="quarter" idx="10"/>
          </p:nvPr>
        </p:nvSpPr>
        <p:spPr>
          <a:xfrm>
            <a:off x="8783003" y="6523990"/>
            <a:ext cx="447675" cy="168275"/>
          </a:xfrm>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30081F97-FC2D-4B76-B6D2-98168F2DF26F}" type="slidenum">
              <a:rPr lang="en-US" sz="1100" smtClean="0">
                <a:solidFill>
                  <a:schemeClr val="accent1"/>
                </a:solidFill>
              </a:rPr>
              <a:pPr algn="r" eaLnBrk="1" hangingPunct="1"/>
              <a:t>3</a:t>
            </a:fld>
            <a:endParaRPr lang="en-US" sz="1100" dirty="0" smtClean="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smtClean="0"/>
              <a:t>Next Steps (cont’d.)</a:t>
            </a:r>
            <a:br>
              <a:rPr lang="en-US" dirty="0" smtClean="0"/>
            </a:br>
            <a:r>
              <a:rPr lang="en-US" dirty="0">
                <a:solidFill>
                  <a:schemeClr val="accent2"/>
                </a:solidFill>
              </a:rPr>
              <a:t>Reimbursement Modernization Website</a:t>
            </a:r>
          </a:p>
        </p:txBody>
      </p:sp>
      <p:sp>
        <p:nvSpPr>
          <p:cNvPr id="3" name="Content Placeholder 2"/>
          <p:cNvSpPr>
            <a:spLocks noGrp="1"/>
          </p:cNvSpPr>
          <p:nvPr>
            <p:ph idx="1"/>
          </p:nvPr>
        </p:nvSpPr>
        <p:spPr/>
        <p:txBody>
          <a:bodyPr/>
          <a:lstStyle/>
          <a:p>
            <a:pPr marL="0" indent="0" algn="ctr">
              <a:buNone/>
              <a:defRPr/>
            </a:pPr>
            <a:r>
              <a:rPr lang="en-US" dirty="0" smtClean="0"/>
              <a:t>Connecticut Department of Social Services website:</a:t>
            </a:r>
          </a:p>
          <a:p>
            <a:pPr marL="0" indent="0" algn="ctr">
              <a:buNone/>
              <a:defRPr/>
            </a:pPr>
            <a:r>
              <a:rPr lang="en-US" dirty="0" smtClean="0"/>
              <a:t>http://www.ct.gov/dss/cwp/view.asp?a=4598&amp;q=538256</a:t>
            </a:r>
            <a:endParaRPr lang="en-US" dirty="0"/>
          </a:p>
        </p:txBody>
      </p:sp>
      <p:sp>
        <p:nvSpPr>
          <p:cNvPr id="4" name="Slide Number Placeholder 3"/>
          <p:cNvSpPr>
            <a:spLocks noGrp="1"/>
          </p:cNvSpPr>
          <p:nvPr>
            <p:ph type="sldNum" sz="quarter" idx="10"/>
          </p:nvPr>
        </p:nvSpPr>
        <p:spPr/>
        <p:txBody>
          <a:bodyPr/>
          <a:lstStyle/>
          <a:p>
            <a:pPr>
              <a:defRPr/>
            </a:pPr>
            <a:fld id="{CCB034B3-6F6C-455A-96C2-FDBC2C245460}" type="slidenum">
              <a:rPr lang="en-US" smtClean="0"/>
              <a:pPr>
                <a:defRPr/>
              </a:pPr>
              <a:t>39</a:t>
            </a:fld>
            <a:endParaRPr lang="en-US" dirty="0"/>
          </a:p>
        </p:txBody>
      </p:sp>
      <p:sp>
        <p:nvSpPr>
          <p:cNvPr id="5" name="Date Placeholder 4"/>
          <p:cNvSpPr>
            <a:spLocks noGrp="1"/>
          </p:cNvSpPr>
          <p:nvPr>
            <p:ph type="dt" sz="quarter" idx="11"/>
          </p:nvPr>
        </p:nvSpPr>
        <p:spPr/>
        <p:txBody>
          <a:bodyPr/>
          <a:lstStyle/>
          <a:p>
            <a:pPr>
              <a:defRPr/>
            </a:pPr>
            <a:r>
              <a:rPr lang="en-US" dirty="0" smtClean="0"/>
              <a:t>March 31, 2014</a:t>
            </a:r>
            <a:endParaRPr lang="en-US" dirty="0"/>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147777" y="2851889"/>
            <a:ext cx="5380074" cy="2336800"/>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00354" name="MMC_SectionShape"/>
          <p:cNvGrpSpPr>
            <a:grpSpLocks/>
          </p:cNvGrpSpPr>
          <p:nvPr>
            <p:custDataLst>
              <p:tags r:id="rId2"/>
            </p:custDataLst>
          </p:nvPr>
        </p:nvGrpSpPr>
        <p:grpSpPr bwMode="auto">
          <a:xfrm>
            <a:off x="0" y="0"/>
            <a:ext cx="9604375" cy="6869113"/>
            <a:chOff x="0" y="0"/>
            <a:chExt cx="9604756" cy="6868795"/>
          </a:xfrm>
        </p:grpSpPr>
        <p:sp>
          <p:nvSpPr>
            <p:cNvPr id="100358" name="Freeform 16"/>
            <p:cNvSpPr>
              <a:spLocks/>
            </p:cNvSpPr>
            <p:nvPr/>
          </p:nvSpPr>
          <p:spPr bwMode="invGray">
            <a:xfrm>
              <a:off x="0" y="0"/>
              <a:ext cx="9601201" cy="2197101"/>
            </a:xfrm>
            <a:custGeom>
              <a:avLst/>
              <a:gdLst>
                <a:gd name="T0" fmla="*/ 0 w 9601201"/>
                <a:gd name="T1" fmla="*/ 2197100 h 2197101"/>
                <a:gd name="T2" fmla="*/ 0 w 9601201"/>
                <a:gd name="T3" fmla="*/ 0 h 2197101"/>
                <a:gd name="T4" fmla="*/ 9601200 w 9601201"/>
                <a:gd name="T5" fmla="*/ 0 h 2197101"/>
                <a:gd name="T6" fmla="*/ 9601200 w 9601201"/>
                <a:gd name="T7" fmla="*/ 2197100 h 2197101"/>
                <a:gd name="T8" fmla="*/ 0 60000 65536"/>
                <a:gd name="T9" fmla="*/ 0 60000 65536"/>
                <a:gd name="T10" fmla="*/ 0 60000 65536"/>
                <a:gd name="T11" fmla="*/ 0 60000 65536"/>
                <a:gd name="T12" fmla="*/ 0 w 9601201"/>
                <a:gd name="T13" fmla="*/ 0 h 2197101"/>
                <a:gd name="T14" fmla="*/ 9601201 w 9601201"/>
                <a:gd name="T15" fmla="*/ 2197101 h 2197101"/>
              </a:gdLst>
              <a:ahLst/>
              <a:cxnLst>
                <a:cxn ang="T8">
                  <a:pos x="T0" y="T1"/>
                </a:cxn>
                <a:cxn ang="T9">
                  <a:pos x="T2" y="T3"/>
                </a:cxn>
                <a:cxn ang="T10">
                  <a:pos x="T4" y="T5"/>
                </a:cxn>
                <a:cxn ang="T11">
                  <a:pos x="T6" y="T7"/>
                </a:cxn>
              </a:cxnLst>
              <a:rect l="T12" t="T13" r="T14" b="T15"/>
              <a:pathLst>
                <a:path w="9601201" h="2197101">
                  <a:moveTo>
                    <a:pt x="0" y="2197100"/>
                  </a:moveTo>
                  <a:lnTo>
                    <a:pt x="0" y="0"/>
                  </a:lnTo>
                  <a:lnTo>
                    <a:pt x="9601200" y="0"/>
                  </a:lnTo>
                  <a:lnTo>
                    <a:pt x="9601200" y="2197100"/>
                  </a:lnTo>
                </a:path>
              </a:pathLst>
            </a:custGeom>
            <a:solidFill>
              <a:schemeClr val="accent1"/>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pic>
          <p:nvPicPr>
            <p:cNvPr id="100359" name="Picture 17"/>
            <p:cNvPicPr>
              <a:picLocks/>
            </p:cNvPicPr>
            <p:nvPr/>
          </p:nvPicPr>
          <p:blipFill>
            <a:blip r:embed="rId4">
              <a:extLst>
                <a:ext uri="{28A0092B-C50C-407E-A947-70E740481C1C}">
                  <a14:useLocalDpi xmlns:a14="http://schemas.microsoft.com/office/drawing/2010/main" val="0"/>
                </a:ext>
              </a:extLst>
            </a:blip>
            <a:srcRect/>
            <a:stretch>
              <a:fillRect/>
            </a:stretch>
          </p:blipFill>
          <p:spPr bwMode="invGray">
            <a:xfrm>
              <a:off x="0" y="2178050"/>
              <a:ext cx="9604756" cy="469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0"/>
          </p:nvPr>
        </p:nvSpPr>
        <p:spPr/>
        <p:txBody>
          <a:bodyPr/>
          <a:lstStyle/>
          <a:p>
            <a:pPr>
              <a:defRPr/>
            </a:pPr>
            <a:fld id="{B939DA97-6882-4620-BAB9-18E346AB1798}" type="slidenum">
              <a:rPr lang="en-US" smtClean="0"/>
              <a:pPr>
                <a:defRPr/>
              </a:pPr>
              <a:t>40</a:t>
            </a:fld>
            <a:endParaRPr lang="en-US" dirty="0"/>
          </a:p>
        </p:txBody>
      </p:sp>
      <p:sp>
        <p:nvSpPr>
          <p:cNvPr id="3" name="Date Placeholder 2"/>
          <p:cNvSpPr>
            <a:spLocks noGrp="1"/>
          </p:cNvSpPr>
          <p:nvPr>
            <p:ph type="dt" sz="quarter" idx="11"/>
          </p:nvPr>
        </p:nvSpPr>
        <p:spPr/>
        <p:txBody>
          <a:bodyPr/>
          <a:lstStyle/>
          <a:p>
            <a:pPr>
              <a:defRPr/>
            </a:pPr>
            <a:r>
              <a:rPr lang="en-US" dirty="0" smtClean="0"/>
              <a:t>March 31, 2014</a:t>
            </a:r>
            <a:endParaRPr lang="en-US" dirty="0"/>
          </a:p>
        </p:txBody>
      </p:sp>
      <p:sp>
        <p:nvSpPr>
          <p:cNvPr id="100357" name="MMCOA_SectionTitle"/>
          <p:cNvSpPr txBox="1">
            <a:spLocks noChangeArrowheads="1"/>
          </p:cNvSpPr>
          <p:nvPr/>
        </p:nvSpPr>
        <p:spPr bwMode="invGray">
          <a:xfrm>
            <a:off x="914400" y="109855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US" sz="2100" dirty="0">
                <a:solidFill>
                  <a:srgbClr val="FFFFFF"/>
                </a:solidFill>
              </a:rPr>
              <a:t>Questions?</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01378" name="MMC_SectionShape"/>
          <p:cNvGrpSpPr>
            <a:grpSpLocks/>
          </p:cNvGrpSpPr>
          <p:nvPr>
            <p:custDataLst>
              <p:tags r:id="rId2"/>
            </p:custDataLst>
          </p:nvPr>
        </p:nvGrpSpPr>
        <p:grpSpPr bwMode="auto">
          <a:xfrm>
            <a:off x="0" y="0"/>
            <a:ext cx="9604375" cy="6869113"/>
            <a:chOff x="0" y="0"/>
            <a:chExt cx="9604756" cy="6868795"/>
          </a:xfrm>
        </p:grpSpPr>
        <p:sp>
          <p:nvSpPr>
            <p:cNvPr id="101382" name="Freeform 12"/>
            <p:cNvSpPr>
              <a:spLocks/>
            </p:cNvSpPr>
            <p:nvPr/>
          </p:nvSpPr>
          <p:spPr bwMode="invGray">
            <a:xfrm>
              <a:off x="0" y="0"/>
              <a:ext cx="9601201" cy="2197101"/>
            </a:xfrm>
            <a:custGeom>
              <a:avLst/>
              <a:gdLst>
                <a:gd name="T0" fmla="*/ 0 w 9601201"/>
                <a:gd name="T1" fmla="*/ 2197100 h 2197101"/>
                <a:gd name="T2" fmla="*/ 0 w 9601201"/>
                <a:gd name="T3" fmla="*/ 0 h 2197101"/>
                <a:gd name="T4" fmla="*/ 9601200 w 9601201"/>
                <a:gd name="T5" fmla="*/ 0 h 2197101"/>
                <a:gd name="T6" fmla="*/ 9601200 w 9601201"/>
                <a:gd name="T7" fmla="*/ 2197100 h 2197101"/>
                <a:gd name="T8" fmla="*/ 0 60000 65536"/>
                <a:gd name="T9" fmla="*/ 0 60000 65536"/>
                <a:gd name="T10" fmla="*/ 0 60000 65536"/>
                <a:gd name="T11" fmla="*/ 0 60000 65536"/>
                <a:gd name="T12" fmla="*/ 0 w 9601201"/>
                <a:gd name="T13" fmla="*/ 0 h 2197101"/>
                <a:gd name="T14" fmla="*/ 9601201 w 9601201"/>
                <a:gd name="T15" fmla="*/ 2197101 h 2197101"/>
              </a:gdLst>
              <a:ahLst/>
              <a:cxnLst>
                <a:cxn ang="T8">
                  <a:pos x="T0" y="T1"/>
                </a:cxn>
                <a:cxn ang="T9">
                  <a:pos x="T2" y="T3"/>
                </a:cxn>
                <a:cxn ang="T10">
                  <a:pos x="T4" y="T5"/>
                </a:cxn>
                <a:cxn ang="T11">
                  <a:pos x="T6" y="T7"/>
                </a:cxn>
              </a:cxnLst>
              <a:rect l="T12" t="T13" r="T14" b="T15"/>
              <a:pathLst>
                <a:path w="9601201" h="2197101">
                  <a:moveTo>
                    <a:pt x="0" y="2197100"/>
                  </a:moveTo>
                  <a:lnTo>
                    <a:pt x="0" y="0"/>
                  </a:lnTo>
                  <a:lnTo>
                    <a:pt x="9601200" y="0"/>
                  </a:lnTo>
                  <a:lnTo>
                    <a:pt x="9601200" y="2197100"/>
                  </a:lnTo>
                </a:path>
              </a:pathLst>
            </a:custGeom>
            <a:solidFill>
              <a:schemeClr val="accent1"/>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dirty="0"/>
            </a:p>
          </p:txBody>
        </p:sp>
        <p:pic>
          <p:nvPicPr>
            <p:cNvPr id="101383" name="Picture 13"/>
            <p:cNvPicPr>
              <a:picLocks/>
            </p:cNvPicPr>
            <p:nvPr/>
          </p:nvPicPr>
          <p:blipFill>
            <a:blip r:embed="rId4">
              <a:extLst>
                <a:ext uri="{28A0092B-C50C-407E-A947-70E740481C1C}">
                  <a14:useLocalDpi xmlns:a14="http://schemas.microsoft.com/office/drawing/2010/main" val="0"/>
                </a:ext>
              </a:extLst>
            </a:blip>
            <a:srcRect/>
            <a:stretch>
              <a:fillRect/>
            </a:stretch>
          </p:blipFill>
          <p:spPr bwMode="invGray">
            <a:xfrm>
              <a:off x="0" y="2178050"/>
              <a:ext cx="9604756" cy="469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79" name="Title 15"/>
          <p:cNvSpPr>
            <a:spLocks noGrp="1"/>
          </p:cNvSpPr>
          <p:nvPr>
            <p:ph type="title"/>
          </p:nvPr>
        </p:nvSpPr>
        <p:spPr>
          <a:xfrm>
            <a:off x="458788" y="595313"/>
            <a:ext cx="8686800" cy="1233487"/>
          </a:xfrm>
        </p:spPr>
        <p:txBody>
          <a:bodyPr/>
          <a:lstStyle/>
          <a:p>
            <a:r>
              <a:rPr lang="en-US" dirty="0" smtClean="0">
                <a:solidFill>
                  <a:schemeClr val="bg1"/>
                </a:solidFill>
              </a:rPr>
              <a:t>Please address any additional questions in writing to: </a:t>
            </a:r>
            <a:br>
              <a:rPr lang="en-US" dirty="0" smtClean="0">
                <a:solidFill>
                  <a:schemeClr val="bg1"/>
                </a:solidFill>
              </a:rPr>
            </a:br>
            <a:r>
              <a:rPr lang="en-US" dirty="0" smtClean="0">
                <a:solidFill>
                  <a:schemeClr val="bg1"/>
                </a:solidFill>
              </a:rPr>
              <a:t>Kate McEvoy, DSS Medicaid Director</a:t>
            </a:r>
            <a:br>
              <a:rPr lang="en-US" dirty="0" smtClean="0">
                <a:solidFill>
                  <a:schemeClr val="bg1"/>
                </a:solidFill>
              </a:rPr>
            </a:br>
            <a:r>
              <a:rPr lang="en-US" dirty="0" smtClean="0">
                <a:solidFill>
                  <a:schemeClr val="bg1"/>
                </a:solidFill>
              </a:rPr>
              <a:t>25 Sigourney Street</a:t>
            </a:r>
            <a:br>
              <a:rPr lang="en-US" dirty="0" smtClean="0">
                <a:solidFill>
                  <a:schemeClr val="bg1"/>
                </a:solidFill>
              </a:rPr>
            </a:br>
            <a:r>
              <a:rPr lang="en-US" dirty="0" smtClean="0">
                <a:solidFill>
                  <a:schemeClr val="bg1"/>
                </a:solidFill>
              </a:rPr>
              <a:t>Hartford, CT 06106-5033</a:t>
            </a:r>
          </a:p>
        </p:txBody>
      </p:sp>
      <p:sp>
        <p:nvSpPr>
          <p:cNvPr id="2" name="Slide Number Placeholder 1"/>
          <p:cNvSpPr>
            <a:spLocks noGrp="1"/>
          </p:cNvSpPr>
          <p:nvPr>
            <p:ph type="sldNum" sz="quarter" idx="10"/>
          </p:nvPr>
        </p:nvSpPr>
        <p:spPr/>
        <p:txBody>
          <a:bodyPr/>
          <a:lstStyle/>
          <a:p>
            <a:pPr>
              <a:defRPr/>
            </a:pPr>
            <a:fld id="{24EE3E8B-7BF2-41DE-A9A8-DBD3FE1EB51E}" type="slidenum">
              <a:rPr lang="en-US" smtClean="0"/>
              <a:pPr>
                <a:defRPr/>
              </a:pPr>
              <a:t>41</a:t>
            </a:fld>
            <a:endParaRPr lang="en-US" dirty="0"/>
          </a:p>
        </p:txBody>
      </p:sp>
      <p:sp>
        <p:nvSpPr>
          <p:cNvPr id="3" name="Date Placeholder 2"/>
          <p:cNvSpPr>
            <a:spLocks noGrp="1"/>
          </p:cNvSpPr>
          <p:nvPr>
            <p:ph type="dt" sz="quarter" idx="11"/>
          </p:nvPr>
        </p:nvSpPr>
        <p:spPr/>
        <p:txBody>
          <a:bodyPr/>
          <a:lstStyle/>
          <a:p>
            <a:pPr>
              <a:defRPr/>
            </a:pPr>
            <a:r>
              <a:rPr lang="en-US" dirty="0" smtClean="0"/>
              <a:t>March 31, 2014</a:t>
            </a:r>
            <a:endParaRPr lang="en-US"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0225" y="2878138"/>
            <a:ext cx="34575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egalLong"/>
          <p:cNvSpPr txBox="1">
            <a:spLocks noChangeArrowheads="1"/>
          </p:cNvSpPr>
          <p:nvPr>
            <p:custDataLst>
              <p:tags r:id="rId2"/>
            </p:custDataLst>
          </p:nvPr>
        </p:nvSpPr>
        <p:spPr bwMode="auto">
          <a:xfrm>
            <a:off x="461963" y="6153150"/>
            <a:ext cx="8680450"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60000"/>
              </a:spcBef>
            </a:pPr>
            <a:r>
              <a:rPr lang="en-US" sz="800" dirty="0">
                <a:solidFill>
                  <a:srgbClr val="7C848A"/>
                </a:solidFill>
              </a:rPr>
              <a:t>Services provided by Mercer Health &amp; Benefits LLC.</a:t>
            </a:r>
          </a:p>
        </p:txBody>
      </p:sp>
    </p:spTree>
    <p:custDataLst>
      <p:tags r:id="rId1"/>
    </p:custDataLst>
    <p:extLst>
      <p:ext uri="{BB962C8B-B14F-4D97-AF65-F5344CB8AC3E}">
        <p14:creationId xmlns:p14="http://schemas.microsoft.com/office/powerpoint/2010/main" val="3171313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a:xfrm>
            <a:off x="468313" y="1500188"/>
            <a:ext cx="8596312" cy="4598987"/>
          </a:xfrm>
        </p:spPr>
        <p:txBody>
          <a:bodyPr/>
          <a:lstStyle/>
          <a:p>
            <a:pPr marL="457200" lvl="1" indent="0">
              <a:buFont typeface="Wingdings" pitchFamily="2" charset="2"/>
              <a:buNone/>
            </a:pPr>
            <a:r>
              <a:rPr lang="en-US" altLang="en-US" sz="2000" dirty="0" smtClean="0"/>
              <a:t>We are also influenced by a value-based purchasing orientation. The Centers for Medicare and Medicaid Services (CMS) define </a:t>
            </a:r>
            <a:r>
              <a:rPr lang="en-US" altLang="en-US" sz="2000" b="1" dirty="0" smtClean="0"/>
              <a:t>value-based purchasing </a:t>
            </a:r>
            <a:r>
              <a:rPr lang="en-US" altLang="en-US" sz="2000" dirty="0" smtClean="0"/>
              <a:t>as a method that provides for:</a:t>
            </a:r>
          </a:p>
          <a:p>
            <a:pPr marL="457200" lvl="1" indent="0">
              <a:buFont typeface="Wingdings" pitchFamily="2" charset="2"/>
              <a:buNone/>
            </a:pPr>
            <a:endParaRPr lang="en-US" altLang="en-US" sz="2000" dirty="0" smtClean="0"/>
          </a:p>
          <a:p>
            <a:pPr marL="457200" lvl="1" indent="0">
              <a:buFont typeface="Wingdings" pitchFamily="2" charset="2"/>
              <a:buNone/>
            </a:pPr>
            <a:r>
              <a:rPr lang="en-US" altLang="en-US" sz="2000" i="1" dirty="0" smtClean="0"/>
              <a:t>Linking provider payments to improved performance by health care providers. This form of payment holds health care providers accountable for both the cost and quality of care they provide. It attempts to reduce inappropriate care and to identify and reward the best-performing providers.</a:t>
            </a:r>
          </a:p>
          <a:p>
            <a:pPr marL="0" indent="0">
              <a:buFont typeface="Wingdings" pitchFamily="2" charset="2"/>
              <a:buNone/>
            </a:pPr>
            <a:endParaRPr lang="en-US" altLang="en-US" sz="2400" dirty="0" smtClean="0">
              <a:solidFill>
                <a:srgbClr val="1D1DFF"/>
              </a:solidFill>
            </a:endParaRPr>
          </a:p>
        </p:txBody>
      </p:sp>
      <p:pic>
        <p:nvPicPr>
          <p:cNvPr id="64515" name="Picture 4" descr="Dss Logo 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338" y="598488"/>
            <a:ext cx="20526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6"/>
          <p:cNvSpPr txBox="1">
            <a:spLocks/>
          </p:cNvSpPr>
          <p:nvPr/>
        </p:nvSpPr>
        <p:spPr bwMode="auto">
          <a:xfrm>
            <a:off x="3281363" y="6248400"/>
            <a:ext cx="3040062" cy="457200"/>
          </a:xfrm>
          <a:prstGeom prst="rect">
            <a:avLst/>
          </a:prstGeom>
          <a:ln>
            <a:miter lim="800000"/>
            <a:headEnd/>
            <a:tailEnd/>
          </a:ln>
        </p:spPr>
        <p:txBody>
          <a:bodyPr vert="horz" wrap="square" lIns="91440" tIns="45720" rIns="91440" bIns="45720" numCol="1" rtlCol="0" anchor="b" anchorCtr="0" compatLnSpc="1">
            <a:prstTxWarp prst="textNoShape">
              <a:avLst/>
            </a:prstTxWarp>
          </a:bodyPr>
          <a:lstStyle>
            <a:defPPr>
              <a:defRPr lang="en-US"/>
            </a:defPPr>
            <a:lvl1pPr algn="r" rtl="0" fontAlgn="base">
              <a:lnSpc>
                <a:spcPct val="86000"/>
              </a:lnSpc>
              <a:spcBef>
                <a:spcPct val="0"/>
              </a:spcBef>
              <a:spcAft>
                <a:spcPct val="0"/>
              </a:spcAft>
              <a:defRPr sz="1200" kern="1200">
                <a:solidFill>
                  <a:schemeClr val="tx1">
                    <a:tint val="75000"/>
                  </a:schemeClr>
                </a:solidFill>
                <a:latin typeface="Arial Black" pitchFamily="34" charset="0"/>
                <a:ea typeface="MS PGothic" pitchFamily="34" charset="-128"/>
                <a:cs typeface="Arial" pitchFamily="34" charset="0"/>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a:lstStyle>
          <a:p>
            <a:pPr algn="ctr">
              <a:defRPr/>
            </a:pPr>
            <a:r>
              <a:rPr lang="en-US" sz="700" dirty="0" smtClean="0">
                <a:solidFill>
                  <a:srgbClr val="7C848A"/>
                </a:solidFill>
                <a:latin typeface="+mj-lt"/>
              </a:rPr>
              <a:t>March 31, 2014</a:t>
            </a:r>
            <a:endParaRPr lang="en-US" sz="700" dirty="0">
              <a:solidFill>
                <a:srgbClr val="7C848A"/>
              </a:solidFill>
              <a:latin typeface="+mj-lt"/>
            </a:endParaRPr>
          </a:p>
        </p:txBody>
      </p:sp>
      <p:sp>
        <p:nvSpPr>
          <p:cNvPr id="6" name="Slide Number Placeholder 3"/>
          <p:cNvSpPr>
            <a:spLocks noGrp="1"/>
          </p:cNvSpPr>
          <p:nvPr>
            <p:ph type="sldNum" sz="quarter" idx="10"/>
          </p:nvPr>
        </p:nvSpPr>
        <p:spPr>
          <a:xfrm>
            <a:off x="8783003" y="6523990"/>
            <a:ext cx="447675" cy="168275"/>
          </a:xfrm>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30081F97-FC2D-4B76-B6D2-98168F2DF26F}" type="slidenum">
              <a:rPr lang="en-US" sz="1100" smtClean="0">
                <a:solidFill>
                  <a:schemeClr val="accent1"/>
                </a:solidFill>
              </a:rPr>
              <a:pPr algn="r" eaLnBrk="1" hangingPunct="1"/>
              <a:t>4</a:t>
            </a:fld>
            <a:endParaRPr lang="en-US" sz="1100" dirty="0" smtClean="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479425" y="652463"/>
            <a:ext cx="8643938" cy="757237"/>
          </a:xfrm>
        </p:spPr>
        <p:txBody>
          <a:bodyPr/>
          <a:lstStyle/>
          <a:p>
            <a:pPr eaLnBrk="1" hangingPunct="1"/>
            <a:r>
              <a:rPr lang="en-US" altLang="en-US" sz="2100" dirty="0" smtClean="0">
                <a:solidFill>
                  <a:schemeClr val="accent1"/>
                </a:solidFill>
              </a:rPr>
              <a:t>Improving the Patient Experience Of Care</a:t>
            </a:r>
          </a:p>
        </p:txBody>
      </p:sp>
      <p:sp>
        <p:nvSpPr>
          <p:cNvPr id="3" name="Content Placeholder 2"/>
          <p:cNvSpPr>
            <a:spLocks noGrp="1"/>
          </p:cNvSpPr>
          <p:nvPr>
            <p:ph idx="4294967295"/>
          </p:nvPr>
        </p:nvSpPr>
        <p:spPr>
          <a:xfrm>
            <a:off x="468313" y="1500188"/>
            <a:ext cx="8596312" cy="4598987"/>
          </a:xfrm>
        </p:spPr>
        <p:txBody>
          <a:bodyPr/>
          <a:lstStyle/>
          <a:p>
            <a:pPr marL="0" indent="0">
              <a:buFont typeface="Wingdings" pitchFamily="2" charset="2"/>
              <a:buNone/>
              <a:defRPr/>
            </a:pPr>
            <a:endParaRPr lang="en-US" sz="2800" dirty="0" smtClean="0"/>
          </a:p>
          <a:p>
            <a:pPr>
              <a:defRPr/>
            </a:pPr>
            <a:endParaRPr lang="en-US" sz="2800" dirty="0" smtClean="0"/>
          </a:p>
          <a:p>
            <a:pPr>
              <a:defRPr/>
            </a:pPr>
            <a:endParaRPr lang="en-US" sz="2800" dirty="0"/>
          </a:p>
        </p:txBody>
      </p:sp>
      <p:graphicFrame>
        <p:nvGraphicFramePr>
          <p:cNvPr id="4" name="Table 3"/>
          <p:cNvGraphicFramePr>
            <a:graphicFrameLocks noGrp="1"/>
          </p:cNvGraphicFramePr>
          <p:nvPr/>
        </p:nvGraphicFramePr>
        <p:xfrm>
          <a:off x="498475" y="1485900"/>
          <a:ext cx="8582026" cy="4840544"/>
        </p:xfrm>
        <a:graphic>
          <a:graphicData uri="http://schemas.openxmlformats.org/drawingml/2006/table">
            <a:tbl>
              <a:tblPr firstRow="1" bandRow="1">
                <a:tableStyleId>{5C22544A-7EE6-4342-B048-85BDC9FD1C3A}</a:tableStyleId>
              </a:tblPr>
              <a:tblGrid>
                <a:gridCol w="2293013"/>
                <a:gridCol w="3428338"/>
                <a:gridCol w="2860675"/>
              </a:tblGrid>
              <a:tr h="593652">
                <a:tc>
                  <a:txBody>
                    <a:bodyPr/>
                    <a:lstStyle/>
                    <a:p>
                      <a:r>
                        <a:rPr lang="en-US" sz="1800" dirty="0" smtClean="0"/>
                        <a:t>Issues</a:t>
                      </a:r>
                      <a:r>
                        <a:rPr lang="en-US" sz="1800" baseline="0" dirty="0" smtClean="0"/>
                        <a:t> Presented</a:t>
                      </a:r>
                      <a:endParaRPr lang="en-US" sz="1800" dirty="0"/>
                    </a:p>
                  </a:txBody>
                  <a:tcPr marL="96032" marR="96032" marT="45711" marB="45711"/>
                </a:tc>
                <a:tc>
                  <a:txBody>
                    <a:bodyPr/>
                    <a:lstStyle/>
                    <a:p>
                      <a:r>
                        <a:rPr lang="en-US" sz="1800" dirty="0" smtClean="0"/>
                        <a:t>DSS</a:t>
                      </a:r>
                      <a:r>
                        <a:rPr lang="en-US" sz="1800" baseline="0" dirty="0" smtClean="0"/>
                        <a:t> Strategies</a:t>
                      </a:r>
                      <a:endParaRPr lang="en-US" sz="1800" dirty="0"/>
                    </a:p>
                  </a:txBody>
                  <a:tcPr marL="96032" marR="96032" marT="45711" marB="45711"/>
                </a:tc>
                <a:tc>
                  <a:txBody>
                    <a:bodyPr/>
                    <a:lstStyle/>
                    <a:p>
                      <a:r>
                        <a:rPr lang="en-US" sz="1800" dirty="0" smtClean="0"/>
                        <a:t>Anticipated</a:t>
                      </a:r>
                      <a:r>
                        <a:rPr lang="en-US" sz="1800" baseline="0" dirty="0" smtClean="0"/>
                        <a:t> Result</a:t>
                      </a:r>
                      <a:endParaRPr lang="en-US" sz="1800" dirty="0"/>
                    </a:p>
                  </a:txBody>
                  <a:tcPr marL="96032" marR="96032" marT="45711" marB="45711"/>
                </a:tc>
              </a:tr>
              <a:tr h="1137968">
                <a:tc>
                  <a:txBody>
                    <a:bodyPr/>
                    <a:lstStyle/>
                    <a:p>
                      <a:r>
                        <a:rPr lang="en-US" sz="1600" dirty="0" smtClean="0"/>
                        <a:t>Individuals</a:t>
                      </a:r>
                      <a:r>
                        <a:rPr lang="en-US" sz="1600" baseline="0" dirty="0" smtClean="0"/>
                        <a:t> face access barriers to gaining coverage for Medicaid services</a:t>
                      </a:r>
                      <a:endParaRPr lang="en-US" sz="1600" dirty="0"/>
                    </a:p>
                  </a:txBody>
                  <a:tcPr marL="96032" marR="96032" marT="45711" marB="45711"/>
                </a:tc>
                <a:tc>
                  <a:txBody>
                    <a:bodyPr/>
                    <a:lstStyle/>
                    <a:p>
                      <a:pPr marL="285750" indent="-285750">
                        <a:buFont typeface="Arial" pitchFamily="34" charset="0"/>
                        <a:buChar char="•"/>
                      </a:pPr>
                      <a:r>
                        <a:rPr lang="en-US" sz="1600" dirty="0" smtClean="0"/>
                        <a:t>ConneCT</a:t>
                      </a:r>
                    </a:p>
                    <a:p>
                      <a:pPr marL="285750" indent="-285750">
                        <a:buFont typeface="Arial" pitchFamily="34" charset="0"/>
                        <a:buChar char="•"/>
                      </a:pPr>
                      <a:r>
                        <a:rPr lang="en-US" sz="1600" dirty="0" smtClean="0"/>
                        <a:t>MAGI income</a:t>
                      </a:r>
                      <a:r>
                        <a:rPr lang="en-US" sz="1600" baseline="0" dirty="0" smtClean="0"/>
                        <a:t> eligibility</a:t>
                      </a:r>
                    </a:p>
                    <a:p>
                      <a:pPr marL="285750" indent="-285750">
                        <a:buFont typeface="Arial" pitchFamily="34" charset="0"/>
                        <a:buChar char="•"/>
                      </a:pPr>
                      <a:r>
                        <a:rPr lang="en-US" sz="1600" baseline="0" dirty="0" smtClean="0"/>
                        <a:t>Integrated eligibility process with Access Health CT</a:t>
                      </a:r>
                      <a:endParaRPr lang="en-US" sz="1600" dirty="0"/>
                    </a:p>
                  </a:txBody>
                  <a:tcPr marL="96032" marR="96032" marT="45711" marB="45711"/>
                </a:tc>
                <a:tc>
                  <a:txBody>
                    <a:bodyPr/>
                    <a:lstStyle/>
                    <a:p>
                      <a:r>
                        <a:rPr lang="en-US" sz="1600" dirty="0" smtClean="0"/>
                        <a:t>Streamlined</a:t>
                      </a:r>
                      <a:r>
                        <a:rPr lang="en-US" sz="1600" baseline="0" dirty="0" smtClean="0"/>
                        <a:t> eligibility process that optimizes use of public and private sources of payment</a:t>
                      </a:r>
                      <a:endParaRPr lang="en-US" sz="1600" dirty="0"/>
                    </a:p>
                  </a:txBody>
                  <a:tcPr marL="96032" marR="96032" marT="45711" marB="45711"/>
                </a:tc>
              </a:tr>
              <a:tr h="1798152">
                <a:tc>
                  <a:txBody>
                    <a:bodyPr/>
                    <a:lstStyle/>
                    <a:p>
                      <a:r>
                        <a:rPr lang="en-US" sz="1600" dirty="0" smtClean="0"/>
                        <a:t>Individuals</a:t>
                      </a:r>
                      <a:r>
                        <a:rPr lang="en-US" sz="1600" baseline="0" dirty="0" smtClean="0"/>
                        <a:t> have difficulty in connecting with providers</a:t>
                      </a:r>
                      <a:endParaRPr lang="en-US" sz="1600" dirty="0"/>
                    </a:p>
                  </a:txBody>
                  <a:tcPr marL="96032" marR="96032" marT="45711" marB="45711"/>
                </a:tc>
                <a:tc>
                  <a:txBody>
                    <a:bodyPr/>
                    <a:lstStyle/>
                    <a:p>
                      <a:pPr marL="285750" indent="-285750">
                        <a:buFont typeface="Arial" pitchFamily="34" charset="0"/>
                        <a:buChar char="•"/>
                      </a:pPr>
                      <a:r>
                        <a:rPr lang="en-US" sz="1600" dirty="0" smtClean="0"/>
                        <a:t>ASO</a:t>
                      </a:r>
                      <a:r>
                        <a:rPr lang="en-US" sz="1600" baseline="0" dirty="0" smtClean="0"/>
                        <a:t> primary care attribution process and member support with provider referrals</a:t>
                      </a:r>
                    </a:p>
                    <a:p>
                      <a:pPr marL="285750" indent="-285750">
                        <a:buFont typeface="Arial" pitchFamily="34" charset="0"/>
                        <a:buChar char="•"/>
                      </a:pPr>
                      <a:r>
                        <a:rPr lang="en-US" sz="1600" baseline="0" dirty="0" smtClean="0"/>
                        <a:t>Support for primary care providers (PCMH, EHR, ACA rate increase)</a:t>
                      </a:r>
                    </a:p>
                    <a:p>
                      <a:pPr marL="0" indent="0">
                        <a:buFont typeface="Arial" pitchFamily="34" charset="0"/>
                        <a:buNone/>
                      </a:pPr>
                      <a:endParaRPr lang="en-US" sz="1600" dirty="0"/>
                    </a:p>
                  </a:txBody>
                  <a:tcPr marL="96032" marR="96032" marT="45711" marB="45711"/>
                </a:tc>
                <a:tc>
                  <a:txBody>
                    <a:bodyPr/>
                    <a:lstStyle/>
                    <a:p>
                      <a:r>
                        <a:rPr lang="en-US" sz="1600" dirty="0" smtClean="0"/>
                        <a:t>DSS</a:t>
                      </a:r>
                      <a:r>
                        <a:rPr lang="en-US" sz="1600" baseline="0" dirty="0" smtClean="0"/>
                        <a:t> will help to increase capacity of primary care network and to connect Medicaid beneficiaries with medical homes and consistent sources of specialty care</a:t>
                      </a:r>
                      <a:endParaRPr lang="en-US" sz="1600" dirty="0"/>
                    </a:p>
                  </a:txBody>
                  <a:tcPr marL="96032" marR="96032" marT="45711" marB="45711"/>
                </a:tc>
              </a:tr>
              <a:tr h="1310515">
                <a:tc>
                  <a:txBody>
                    <a:bodyPr/>
                    <a:lstStyle/>
                    <a:p>
                      <a:r>
                        <a:rPr lang="en-US" sz="1600" dirty="0" smtClean="0"/>
                        <a:t>Individuals struggle</a:t>
                      </a:r>
                      <a:r>
                        <a:rPr lang="en-US" sz="1600" baseline="0" dirty="0" smtClean="0"/>
                        <a:t> to integrate and coordinate their health care</a:t>
                      </a:r>
                      <a:endParaRPr lang="en-US" sz="1600" dirty="0"/>
                    </a:p>
                  </a:txBody>
                  <a:tcPr marL="96032" marR="96032" marT="45711" marB="45711"/>
                </a:tc>
                <a:tc>
                  <a:txBody>
                    <a:bodyPr/>
                    <a:lstStyle/>
                    <a:p>
                      <a:pPr marL="285750" indent="-285750">
                        <a:buFont typeface="Arial" pitchFamily="34" charset="0"/>
                        <a:buChar char="•"/>
                      </a:pPr>
                      <a:r>
                        <a:rPr lang="en-US" sz="1600" dirty="0" smtClean="0"/>
                        <a:t>ASO predictive</a:t>
                      </a:r>
                      <a:r>
                        <a:rPr lang="en-US" sz="1600" baseline="0" dirty="0" smtClean="0"/>
                        <a:t> modeling and Intensive Care Management (ICM)</a:t>
                      </a:r>
                    </a:p>
                    <a:p>
                      <a:pPr marL="285750" indent="-285750">
                        <a:buFont typeface="Arial" pitchFamily="34" charset="0"/>
                        <a:buChar char="•"/>
                      </a:pPr>
                      <a:r>
                        <a:rPr lang="en-US" sz="1600" baseline="0" dirty="0" smtClean="0"/>
                        <a:t>Duals demonstration</a:t>
                      </a:r>
                    </a:p>
                    <a:p>
                      <a:pPr marL="285750" indent="-285750">
                        <a:buFont typeface="Arial" pitchFamily="34" charset="0"/>
                        <a:buChar char="•"/>
                      </a:pPr>
                      <a:r>
                        <a:rPr lang="en-US" sz="1600" baseline="0" dirty="0" smtClean="0"/>
                        <a:t>Health home initiative</a:t>
                      </a:r>
                      <a:endParaRPr lang="en-US" sz="1600" dirty="0"/>
                    </a:p>
                  </a:txBody>
                  <a:tcPr marL="96032" marR="96032" marT="45711" marB="45711"/>
                </a:tc>
                <a:tc>
                  <a:txBody>
                    <a:bodyPr/>
                    <a:lstStyle/>
                    <a:p>
                      <a:r>
                        <a:rPr lang="en-US" sz="1600" dirty="0" smtClean="0"/>
                        <a:t>Individuals with</a:t>
                      </a:r>
                      <a:r>
                        <a:rPr lang="en-US" sz="1600" baseline="0" dirty="0" smtClean="0"/>
                        <a:t> complex health profiles and/or co-occurring medical and behavioral health conditions will have needed support</a:t>
                      </a:r>
                      <a:endParaRPr lang="en-US" sz="1600" dirty="0"/>
                    </a:p>
                  </a:txBody>
                  <a:tcPr marL="96032" marR="96032" marT="45711" marB="45711"/>
                </a:tc>
              </a:tr>
            </a:tbl>
          </a:graphicData>
        </a:graphic>
      </p:graphicFrame>
      <p:pic>
        <p:nvPicPr>
          <p:cNvPr id="65562" name="Picture 4" descr="Dss Logo 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338" y="598488"/>
            <a:ext cx="20526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6"/>
          <p:cNvSpPr txBox="1">
            <a:spLocks/>
          </p:cNvSpPr>
          <p:nvPr/>
        </p:nvSpPr>
        <p:spPr bwMode="auto">
          <a:xfrm>
            <a:off x="3281363" y="6248400"/>
            <a:ext cx="3040062" cy="457200"/>
          </a:xfrm>
          <a:prstGeom prst="rect">
            <a:avLst/>
          </a:prstGeom>
          <a:ln>
            <a:miter lim="800000"/>
            <a:headEnd/>
            <a:tailEnd/>
          </a:ln>
        </p:spPr>
        <p:txBody>
          <a:bodyPr vert="horz" wrap="square" lIns="91440" tIns="45720" rIns="91440" bIns="45720" numCol="1" rtlCol="0" anchor="b" anchorCtr="0" compatLnSpc="1">
            <a:prstTxWarp prst="textNoShape">
              <a:avLst/>
            </a:prstTxWarp>
          </a:bodyPr>
          <a:lstStyle>
            <a:defPPr>
              <a:defRPr lang="en-US"/>
            </a:defPPr>
            <a:lvl1pPr algn="r" rtl="0" fontAlgn="base">
              <a:lnSpc>
                <a:spcPct val="86000"/>
              </a:lnSpc>
              <a:spcBef>
                <a:spcPct val="0"/>
              </a:spcBef>
              <a:spcAft>
                <a:spcPct val="0"/>
              </a:spcAft>
              <a:defRPr sz="1200" kern="1200">
                <a:solidFill>
                  <a:schemeClr val="tx1">
                    <a:tint val="75000"/>
                  </a:schemeClr>
                </a:solidFill>
                <a:latin typeface="Arial Black" pitchFamily="34" charset="0"/>
                <a:ea typeface="MS PGothic" pitchFamily="34" charset="-128"/>
                <a:cs typeface="Arial" pitchFamily="34" charset="0"/>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a:lstStyle>
          <a:p>
            <a:pPr algn="ctr">
              <a:defRPr/>
            </a:pPr>
            <a:r>
              <a:rPr lang="en-US" sz="700" dirty="0" smtClean="0">
                <a:solidFill>
                  <a:srgbClr val="7C848A"/>
                </a:solidFill>
                <a:latin typeface="+mj-lt"/>
              </a:rPr>
              <a:t>March 31, 2014</a:t>
            </a:r>
            <a:endParaRPr lang="en-US" sz="700" dirty="0">
              <a:solidFill>
                <a:srgbClr val="7C848A"/>
              </a:solidFill>
              <a:latin typeface="+mj-lt"/>
            </a:endParaRPr>
          </a:p>
        </p:txBody>
      </p:sp>
      <p:sp>
        <p:nvSpPr>
          <p:cNvPr id="8" name="Slide Number Placeholder 3"/>
          <p:cNvSpPr>
            <a:spLocks noGrp="1"/>
          </p:cNvSpPr>
          <p:nvPr>
            <p:ph type="sldNum" sz="quarter" idx="10"/>
          </p:nvPr>
        </p:nvSpPr>
        <p:spPr>
          <a:xfrm>
            <a:off x="8783003" y="6523990"/>
            <a:ext cx="447675" cy="168275"/>
          </a:xfrm>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30081F97-FC2D-4B76-B6D2-98168F2DF26F}" type="slidenum">
              <a:rPr lang="en-US" sz="1100" smtClean="0">
                <a:solidFill>
                  <a:schemeClr val="accent1"/>
                </a:solidFill>
              </a:rPr>
              <a:pPr algn="r" eaLnBrk="1" hangingPunct="1"/>
              <a:t>5</a:t>
            </a:fld>
            <a:endParaRPr lang="en-US" sz="1100" dirty="0" smtClean="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txBox="1">
            <a:spLocks/>
          </p:cNvSpPr>
          <p:nvPr/>
        </p:nvSpPr>
        <p:spPr bwMode="auto">
          <a:xfrm>
            <a:off x="479425" y="652463"/>
            <a:ext cx="86439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US" altLang="en-US" sz="2100" dirty="0">
                <a:solidFill>
                  <a:schemeClr val="accent1"/>
                </a:solidFill>
              </a:rPr>
              <a:t>Improving the Health of Populations</a:t>
            </a:r>
          </a:p>
        </p:txBody>
      </p:sp>
      <p:graphicFrame>
        <p:nvGraphicFramePr>
          <p:cNvPr id="5" name="Table 4"/>
          <p:cNvGraphicFramePr>
            <a:graphicFrameLocks noGrp="1"/>
          </p:cNvGraphicFramePr>
          <p:nvPr>
            <p:extLst>
              <p:ext uri="{D42A27DB-BD31-4B8C-83A1-F6EECF244321}">
                <p14:modId xmlns:p14="http://schemas.microsoft.com/office/powerpoint/2010/main" val="2717559626"/>
              </p:ext>
            </p:extLst>
          </p:nvPr>
        </p:nvGraphicFramePr>
        <p:xfrm>
          <a:off x="498475" y="1485900"/>
          <a:ext cx="8624887" cy="4842451"/>
        </p:xfrm>
        <a:graphic>
          <a:graphicData uri="http://schemas.openxmlformats.org/drawingml/2006/table">
            <a:tbl>
              <a:tblPr firstRow="1" bandRow="1">
                <a:tableStyleId>{5C22544A-7EE6-4342-B048-85BDC9FD1C3A}</a:tableStyleId>
              </a:tblPr>
              <a:tblGrid>
                <a:gridCol w="2304465"/>
                <a:gridCol w="3445460"/>
                <a:gridCol w="2874962"/>
              </a:tblGrid>
              <a:tr h="42289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cs typeface="Arial" charset="0"/>
                        </a:rPr>
                        <a:t>Issues Presented</a:t>
                      </a:r>
                    </a:p>
                  </a:txBody>
                  <a:tcPr marL="96033" marR="96033" marT="45712" marB="45712" horzOverflow="overflow"/>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cs typeface="Arial" charset="0"/>
                        </a:rPr>
                        <a:t>DSS Strategies</a:t>
                      </a:r>
                    </a:p>
                  </a:txBody>
                  <a:tcPr marL="96033" marR="96033" marT="45712" marB="45712" horzOverflow="overflow"/>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cs typeface="Arial" charset="0"/>
                        </a:rPr>
                        <a:t>Anticipated Result</a:t>
                      </a:r>
                    </a:p>
                  </a:txBody>
                  <a:tcPr marL="96033" marR="96033" marT="45712" marB="45712" horzOverflow="overflow"/>
                </a:tc>
              </a:tr>
              <a:tr h="1310454">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cs typeface="Arial" charset="0"/>
                        </a:rPr>
                        <a:t>A significant percentage of Connecticut residents do not have health insurance</a:t>
                      </a:r>
                    </a:p>
                  </a:txBody>
                  <a:tcPr marL="96033" marR="96033" marT="45712" marB="45712" horzOverflow="overflow"/>
                </a:tc>
                <a:tc>
                  <a:txBody>
                    <a:bodyPr/>
                    <a:lstStyle>
                      <a:lvl1pPr marL="285750" indent="-285750"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600" b="0" i="0" u="none" strike="noStrike" cap="none" normalizeH="0" baseline="0" dirty="0" smtClean="0">
                          <a:ln>
                            <a:noFill/>
                          </a:ln>
                          <a:solidFill>
                            <a:srgbClr val="000000"/>
                          </a:solidFill>
                          <a:effectLst/>
                          <a:latin typeface="Arial" charset="0"/>
                          <a:cs typeface="Arial" charset="0"/>
                        </a:rPr>
                        <a:t>Medicaid expansion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600" b="0" i="0" u="none" strike="noStrike" cap="none" normalizeH="0" baseline="0" dirty="0" smtClean="0">
                          <a:ln>
                            <a:noFill/>
                          </a:ln>
                          <a:solidFill>
                            <a:srgbClr val="000000"/>
                          </a:solidFill>
                          <a:effectLst/>
                          <a:latin typeface="Arial" charset="0"/>
                          <a:cs typeface="Arial" charset="0"/>
                        </a:rPr>
                        <a:t>Integrated eligibility determination with Access Health CT</a:t>
                      </a:r>
                    </a:p>
                  </a:txBody>
                  <a:tcPr marL="96033" marR="96033" marT="45712" marB="45712" horzOverflow="overflow"/>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cs typeface="Arial" charset="0"/>
                        </a:rPr>
                        <a:t>Increased incidence of individuals covered by either Medicaid or an Exchange policy</a:t>
                      </a:r>
                    </a:p>
                  </a:txBody>
                  <a:tcPr marL="96033" marR="96033" marT="45712" marB="45712" horzOverflow="overflow"/>
                </a:tc>
              </a:tr>
              <a:tr h="1310454">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cs typeface="Arial" charset="0"/>
                        </a:rPr>
                        <a:t>Many Connecticut residents do not regularly use preventative primary care </a:t>
                      </a:r>
                    </a:p>
                  </a:txBody>
                  <a:tcPr marL="96033" marR="96033" marT="45712" marB="45712" horzOverflow="overflow"/>
                </a:tc>
                <a:tc>
                  <a:txBody>
                    <a:bodyPr/>
                    <a:lstStyle>
                      <a:lvl1pPr marL="285750" indent="-285750"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600" b="0" i="0" u="none" strike="noStrike" cap="none" normalizeH="0" baseline="0" dirty="0" smtClean="0">
                          <a:ln>
                            <a:noFill/>
                          </a:ln>
                          <a:solidFill>
                            <a:srgbClr val="000000"/>
                          </a:solidFill>
                          <a:effectLst/>
                          <a:latin typeface="Arial" charset="0"/>
                          <a:cs typeface="Arial" charset="0"/>
                        </a:rPr>
                        <a:t>Primary Care Medical Home (PCMH) initiative in partnership with State Employee Health Plan PCMH</a:t>
                      </a:r>
                    </a:p>
                  </a:txBody>
                  <a:tcPr marL="96033" marR="96033" marT="45712" marB="45712" horzOverflow="overflow"/>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cs typeface="Arial" charset="0"/>
                        </a:rPr>
                        <a:t>Increased regular use of primary care; early identification of conditions and improved support for chronic conditions</a:t>
                      </a:r>
                    </a:p>
                  </a:txBody>
                  <a:tcPr marL="96033" marR="96033" marT="45712" marB="45712" horzOverflow="overflow"/>
                </a:tc>
              </a:tr>
              <a:tr h="1798067">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cs typeface="Arial" charset="0"/>
                        </a:rPr>
                        <a:t>Many health indicators for Medicaid beneficiaries are in need of improvement, and Medicaid has the opportunity to influence other payers </a:t>
                      </a:r>
                    </a:p>
                  </a:txBody>
                  <a:tcPr marL="96033" marR="96033" marT="45712" marB="45712" horzOverflow="overflow"/>
                </a:tc>
                <a:tc>
                  <a:txBody>
                    <a:bodyPr/>
                    <a:lstStyle>
                      <a:lvl1pPr marL="285750" indent="-285750"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600" b="0" i="0" u="none" strike="noStrike" cap="none" normalizeH="0" baseline="0" dirty="0" smtClean="0">
                          <a:ln>
                            <a:noFill/>
                          </a:ln>
                          <a:solidFill>
                            <a:srgbClr val="000000"/>
                          </a:solidFill>
                          <a:effectLst/>
                          <a:latin typeface="Arial" charset="0"/>
                          <a:cs typeface="Arial" charset="0"/>
                        </a:rPr>
                        <a:t>Behavioral health screening for children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600" b="0" i="0" u="none" strike="noStrike" cap="none" normalizeH="0" baseline="0" dirty="0" smtClean="0">
                          <a:ln>
                            <a:noFill/>
                          </a:ln>
                          <a:solidFill>
                            <a:srgbClr val="000000"/>
                          </a:solidFill>
                          <a:effectLst/>
                          <a:latin typeface="Arial" charset="0"/>
                          <a:cs typeface="Arial" charset="0"/>
                        </a:rPr>
                        <a:t>Rewards to Quit incentive-based tobacco cessation initiative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600" b="0" i="0" u="none" strike="noStrike" cap="none" normalizeH="0" baseline="0" dirty="0" smtClean="0">
                          <a:ln>
                            <a:noFill/>
                          </a:ln>
                          <a:solidFill>
                            <a:srgbClr val="000000"/>
                          </a:solidFill>
                          <a:effectLst/>
                          <a:latin typeface="Arial" charset="0"/>
                          <a:cs typeface="Arial" charset="0"/>
                        </a:rPr>
                        <a:t>Obstetrics and behavioral health P4P initiatives</a:t>
                      </a:r>
                    </a:p>
                  </a:txBody>
                  <a:tcPr marL="96033" marR="96033" marT="45712" marB="45712" horzOverflow="overflow"/>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cs typeface="Arial" charset="0"/>
                        </a:rPr>
                        <a:t>Improvement in key indicators for Medicaid beneficiaries; greater consistency in program design, performance metrics and payment methods among public/private payers</a:t>
                      </a:r>
                    </a:p>
                  </a:txBody>
                  <a:tcPr marL="96033" marR="96033" marT="45712" marB="45712" horzOverflow="overflow"/>
                </a:tc>
              </a:tr>
            </a:tbl>
          </a:graphicData>
        </a:graphic>
      </p:graphicFrame>
      <p:pic>
        <p:nvPicPr>
          <p:cNvPr id="66585" name="Picture 4" descr="Dss Logo 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9338" y="598488"/>
            <a:ext cx="20526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txBox="1">
            <a:spLocks/>
          </p:cNvSpPr>
          <p:nvPr/>
        </p:nvSpPr>
        <p:spPr>
          <a:xfrm>
            <a:off x="3281363" y="6248400"/>
            <a:ext cx="3040062" cy="457200"/>
          </a:xfrm>
          <a:prstGeom prst="rect">
            <a:avLst/>
          </a:prstGeom>
        </p:spPr>
        <p:txBody>
          <a:bodyPr/>
          <a:lstStyle>
            <a:defPPr>
              <a:defRPr lang="en-US"/>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a:lstStyle>
          <a:p>
            <a:pPr>
              <a:defRPr/>
            </a:pPr>
            <a:endParaRPr lang="en-US" sz="700" dirty="0" smtClean="0">
              <a:solidFill>
                <a:srgbClr val="7C848A"/>
              </a:solidFill>
            </a:endParaRPr>
          </a:p>
          <a:p>
            <a:pPr>
              <a:defRPr/>
            </a:pPr>
            <a:endParaRPr lang="en-US" sz="700" dirty="0">
              <a:solidFill>
                <a:srgbClr val="7C848A"/>
              </a:solidFill>
            </a:endParaRPr>
          </a:p>
          <a:p>
            <a:pPr>
              <a:defRPr/>
            </a:pPr>
            <a:endParaRPr lang="en-US" sz="700" dirty="0" smtClean="0">
              <a:solidFill>
                <a:srgbClr val="7C848A"/>
              </a:solidFill>
            </a:endParaRPr>
          </a:p>
          <a:p>
            <a:pPr>
              <a:defRPr/>
            </a:pPr>
            <a:r>
              <a:rPr lang="en-US" sz="700" dirty="0" smtClean="0">
                <a:solidFill>
                  <a:srgbClr val="7C848A"/>
                </a:solidFill>
              </a:rPr>
              <a:t>March 31, 2014</a:t>
            </a:r>
            <a:endParaRPr lang="en-US" sz="700" dirty="0">
              <a:solidFill>
                <a:srgbClr val="7C848A"/>
              </a:solidFill>
            </a:endParaRPr>
          </a:p>
        </p:txBody>
      </p:sp>
      <p:sp>
        <p:nvSpPr>
          <p:cNvPr id="9" name="Slide Number Placeholder 3"/>
          <p:cNvSpPr txBox="1">
            <a:spLocks/>
          </p:cNvSpPr>
          <p:nvPr/>
        </p:nvSpPr>
        <p:spPr bwMode="auto">
          <a:xfrm>
            <a:off x="8783003" y="6523990"/>
            <a:ext cx="447675" cy="168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lnSpc>
                <a:spcPct val="86000"/>
              </a:lnSpc>
              <a:spcBef>
                <a:spcPct val="0"/>
              </a:spcBef>
              <a:spcAft>
                <a:spcPct val="0"/>
              </a:spcAft>
              <a:defRPr sz="2000" kern="1200" dirty="0">
                <a:solidFill>
                  <a:schemeClr val="tx1"/>
                </a:solidFill>
                <a:latin typeface="Arial" charset="0"/>
                <a:ea typeface="MS PGothic" pitchFamily="34" charset="-128"/>
                <a:cs typeface="Arial" pitchFamily="34" charset="0"/>
              </a:defRPr>
            </a:lvl1pPr>
            <a:lvl2pPr marL="742950" indent="-285750" algn="ctr" rtl="0" eaLnBrk="0" fontAlgn="base" hangingPunct="0">
              <a:lnSpc>
                <a:spcPct val="86000"/>
              </a:lnSpc>
              <a:spcBef>
                <a:spcPct val="0"/>
              </a:spcBef>
              <a:spcAft>
                <a:spcPct val="0"/>
              </a:spcAft>
              <a:defRPr sz="2000" kern="1200">
                <a:solidFill>
                  <a:schemeClr val="tx1"/>
                </a:solidFill>
                <a:latin typeface="Arial" charset="0"/>
                <a:ea typeface="MS PGothic" pitchFamily="34" charset="-128"/>
                <a:cs typeface="+mn-cs"/>
              </a:defRPr>
            </a:lvl2pPr>
            <a:lvl3pPr marL="1143000" indent="-228600" algn="ctr" rtl="0" eaLnBrk="0" fontAlgn="base" hangingPunct="0">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600200" indent="-228600" algn="ctr" rtl="0" eaLnBrk="0" fontAlgn="base" hangingPunct="0">
              <a:lnSpc>
                <a:spcPct val="86000"/>
              </a:lnSpc>
              <a:spcBef>
                <a:spcPct val="0"/>
              </a:spcBef>
              <a:spcAft>
                <a:spcPct val="0"/>
              </a:spcAft>
              <a:defRPr sz="2000" kern="1200">
                <a:solidFill>
                  <a:schemeClr val="tx1"/>
                </a:solidFill>
                <a:latin typeface="Arial" charset="0"/>
                <a:ea typeface="MS PGothic" pitchFamily="34" charset="-128"/>
                <a:cs typeface="+mn-cs"/>
              </a:defRPr>
            </a:lvl4pPr>
            <a:lvl5pPr marL="2057400" indent="-228600" algn="ctr" rtl="0" eaLnBrk="0" fontAlgn="base" hangingPunct="0">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514600" indent="-228600" algn="ctr" defTabSz="914400" rtl="0" eaLnBrk="0" fontAlgn="base" latinLnBrk="0" hangingPunct="0">
              <a:lnSpc>
                <a:spcPct val="86000"/>
              </a:lnSpc>
              <a:spcBef>
                <a:spcPct val="0"/>
              </a:spcBef>
              <a:spcAft>
                <a:spcPct val="0"/>
              </a:spcAft>
              <a:defRPr sz="2000" kern="1200">
                <a:solidFill>
                  <a:schemeClr val="tx1"/>
                </a:solidFill>
                <a:latin typeface="Arial" charset="0"/>
                <a:ea typeface="MS PGothic" pitchFamily="34" charset="-128"/>
                <a:cs typeface="+mn-cs"/>
              </a:defRPr>
            </a:lvl6pPr>
            <a:lvl7pPr marL="2971800" indent="-228600" algn="ctr" defTabSz="914400" rtl="0" eaLnBrk="0" fontAlgn="base" latinLnBrk="0" hangingPunct="0">
              <a:lnSpc>
                <a:spcPct val="86000"/>
              </a:lnSpc>
              <a:spcBef>
                <a:spcPct val="0"/>
              </a:spcBef>
              <a:spcAft>
                <a:spcPct val="0"/>
              </a:spcAft>
              <a:defRPr sz="2000" kern="1200">
                <a:solidFill>
                  <a:schemeClr val="tx1"/>
                </a:solidFill>
                <a:latin typeface="Arial" charset="0"/>
                <a:ea typeface="MS PGothic" pitchFamily="34" charset="-128"/>
                <a:cs typeface="+mn-cs"/>
              </a:defRPr>
            </a:lvl7pPr>
            <a:lvl8pPr marL="3429000" indent="-228600" algn="ctr" defTabSz="914400" rtl="0" eaLnBrk="0" fontAlgn="base" latinLnBrk="0" hangingPunct="0">
              <a:lnSpc>
                <a:spcPct val="86000"/>
              </a:lnSpc>
              <a:spcBef>
                <a:spcPct val="0"/>
              </a:spcBef>
              <a:spcAft>
                <a:spcPct val="0"/>
              </a:spcAft>
              <a:defRPr sz="2000" kern="1200">
                <a:solidFill>
                  <a:schemeClr val="tx1"/>
                </a:solidFill>
                <a:latin typeface="Arial" charset="0"/>
                <a:ea typeface="MS PGothic" pitchFamily="34" charset="-128"/>
                <a:cs typeface="+mn-cs"/>
              </a:defRPr>
            </a:lvl8pPr>
            <a:lvl9pPr marL="3886200" indent="-228600" algn="ctr" defTabSz="914400" rtl="0" eaLnBrk="0" fontAlgn="base" latinLnBrk="0" hangingPunct="0">
              <a:lnSpc>
                <a:spcPct val="86000"/>
              </a:lnSpc>
              <a:spcBef>
                <a:spcPct val="0"/>
              </a:spcBef>
              <a:spcAft>
                <a:spcPct val="0"/>
              </a:spcAft>
              <a:defRPr sz="2000" kern="1200">
                <a:solidFill>
                  <a:schemeClr val="tx1"/>
                </a:solidFill>
                <a:latin typeface="Arial" charset="0"/>
                <a:ea typeface="MS PGothic" pitchFamily="34" charset="-128"/>
                <a:cs typeface="+mn-cs"/>
              </a:defRPr>
            </a:lvl9pPr>
          </a:lstStyle>
          <a:p>
            <a:pPr algn="r" eaLnBrk="1" hangingPunct="1"/>
            <a:fld id="{30081F97-FC2D-4B76-B6D2-98168F2DF26F}" type="slidenum">
              <a:rPr lang="en-US" sz="1100" smtClean="0">
                <a:solidFill>
                  <a:schemeClr val="accent1"/>
                </a:solidFill>
              </a:rPr>
              <a:pPr algn="r" eaLnBrk="1" hangingPunct="1"/>
              <a:t>6</a:t>
            </a:fld>
            <a:endParaRPr lang="en-US" sz="1100" dirty="0" smtClean="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79425" y="652463"/>
            <a:ext cx="8643938" cy="757237"/>
          </a:xfrm>
        </p:spPr>
        <p:txBody>
          <a:bodyPr/>
          <a:lstStyle/>
          <a:p>
            <a:pPr eaLnBrk="1" hangingPunct="1"/>
            <a:r>
              <a:rPr lang="en-US" altLang="en-US" sz="2100" dirty="0" smtClean="0">
                <a:solidFill>
                  <a:schemeClr val="accent1"/>
                </a:solidFill>
              </a:rPr>
              <a:t>Reducing the Per Capita Cost of Care</a:t>
            </a:r>
          </a:p>
        </p:txBody>
      </p:sp>
      <p:sp>
        <p:nvSpPr>
          <p:cNvPr id="3" name="Content Placeholder 2"/>
          <p:cNvSpPr>
            <a:spLocks noGrp="1"/>
          </p:cNvSpPr>
          <p:nvPr>
            <p:ph idx="4294967295"/>
          </p:nvPr>
        </p:nvSpPr>
        <p:spPr>
          <a:xfrm>
            <a:off x="468313" y="1500188"/>
            <a:ext cx="8596312" cy="4598987"/>
          </a:xfrm>
        </p:spPr>
        <p:txBody>
          <a:bodyPr/>
          <a:lstStyle/>
          <a:p>
            <a:pPr marL="0" indent="0">
              <a:buFont typeface="Wingdings" pitchFamily="2" charset="2"/>
              <a:buNone/>
              <a:defRPr/>
            </a:pPr>
            <a:endParaRPr lang="en-US" sz="2800" dirty="0" smtClean="0"/>
          </a:p>
          <a:p>
            <a:pPr>
              <a:defRPr/>
            </a:pPr>
            <a:endParaRPr lang="en-US" sz="2800" dirty="0" smtClean="0"/>
          </a:p>
          <a:p>
            <a:pPr>
              <a:defRPr/>
            </a:pPr>
            <a:endParaRPr lang="en-US" sz="2800" dirty="0"/>
          </a:p>
        </p:txBody>
      </p:sp>
      <p:graphicFrame>
        <p:nvGraphicFramePr>
          <p:cNvPr id="4" name="Table 3"/>
          <p:cNvGraphicFramePr>
            <a:graphicFrameLocks noGrp="1"/>
          </p:cNvGraphicFramePr>
          <p:nvPr/>
        </p:nvGraphicFramePr>
        <p:xfrm>
          <a:off x="493713" y="1485900"/>
          <a:ext cx="8629650" cy="4943607"/>
        </p:xfrm>
        <a:graphic>
          <a:graphicData uri="http://schemas.openxmlformats.org/drawingml/2006/table">
            <a:tbl>
              <a:tblPr firstRow="1" bandRow="1">
                <a:tableStyleId>{5C22544A-7EE6-4342-B048-85BDC9FD1C3A}</a:tableStyleId>
              </a:tblPr>
              <a:tblGrid>
                <a:gridCol w="2413608"/>
                <a:gridCol w="3339492"/>
                <a:gridCol w="2876550"/>
              </a:tblGrid>
              <a:tr h="524103">
                <a:tc>
                  <a:txBody>
                    <a:bodyPr/>
                    <a:lstStyle/>
                    <a:p>
                      <a:r>
                        <a:rPr lang="en-US" sz="1800" dirty="0" smtClean="0"/>
                        <a:t>Issues</a:t>
                      </a:r>
                      <a:r>
                        <a:rPr lang="en-US" sz="1800" baseline="0" dirty="0" smtClean="0"/>
                        <a:t> Presented</a:t>
                      </a:r>
                      <a:endParaRPr lang="en-US" sz="1800" dirty="0"/>
                    </a:p>
                  </a:txBody>
                  <a:tcPr marL="96033" marR="96033" marT="45704" marB="45704"/>
                </a:tc>
                <a:tc>
                  <a:txBody>
                    <a:bodyPr/>
                    <a:lstStyle/>
                    <a:p>
                      <a:r>
                        <a:rPr lang="en-US" sz="1800" dirty="0" smtClean="0"/>
                        <a:t>DSS</a:t>
                      </a:r>
                      <a:r>
                        <a:rPr lang="en-US" sz="1800" baseline="0" dirty="0" smtClean="0"/>
                        <a:t> Strategies</a:t>
                      </a:r>
                      <a:endParaRPr lang="en-US" sz="1800" dirty="0"/>
                    </a:p>
                  </a:txBody>
                  <a:tcPr marL="96033" marR="96033" marT="45704" marB="45704"/>
                </a:tc>
                <a:tc>
                  <a:txBody>
                    <a:bodyPr/>
                    <a:lstStyle/>
                    <a:p>
                      <a:r>
                        <a:rPr lang="en-US" sz="1800" dirty="0" smtClean="0"/>
                        <a:t>Anticipated</a:t>
                      </a:r>
                      <a:r>
                        <a:rPr lang="en-US" sz="1800" baseline="0" dirty="0" smtClean="0"/>
                        <a:t> Result</a:t>
                      </a:r>
                      <a:endParaRPr lang="en-US" sz="1800" dirty="0"/>
                    </a:p>
                  </a:txBody>
                  <a:tcPr marL="96033" marR="96033" marT="45704" marB="45704"/>
                </a:tc>
              </a:tr>
              <a:tr h="1554402">
                <a:tc>
                  <a:txBody>
                    <a:bodyPr/>
                    <a:lstStyle/>
                    <a:p>
                      <a:r>
                        <a:rPr lang="en-US" sz="1600" dirty="0" smtClean="0"/>
                        <a:t>Connecticut’s historical experience with managed care</a:t>
                      </a:r>
                      <a:r>
                        <a:rPr lang="en-US" sz="1600" baseline="0" dirty="0" smtClean="0"/>
                        <a:t> did not yield the cost savings that were anticipated</a:t>
                      </a:r>
                      <a:endParaRPr lang="en-US" sz="1600" dirty="0"/>
                    </a:p>
                  </a:txBody>
                  <a:tcPr marL="96033" marR="96033" marT="45704" marB="45704"/>
                </a:tc>
                <a:tc>
                  <a:txBody>
                    <a:bodyPr/>
                    <a:lstStyle/>
                    <a:p>
                      <a:pPr marL="285750" indent="-285750">
                        <a:buFont typeface="Arial" pitchFamily="34" charset="0"/>
                        <a:buChar char="•"/>
                      </a:pPr>
                      <a:r>
                        <a:rPr lang="en-US" sz="1600" dirty="0" smtClean="0"/>
                        <a:t>Conversion to managed</a:t>
                      </a:r>
                      <a:r>
                        <a:rPr lang="en-US" sz="1600" baseline="0" dirty="0" smtClean="0"/>
                        <a:t> fee-for-service approach using ASOs </a:t>
                      </a:r>
                    </a:p>
                    <a:p>
                      <a:pPr marL="285750" indent="-285750">
                        <a:buFont typeface="Arial" pitchFamily="34" charset="0"/>
                        <a:buChar char="•"/>
                      </a:pPr>
                      <a:r>
                        <a:rPr lang="en-US" sz="1600" baseline="0" dirty="0" smtClean="0"/>
                        <a:t>Administrative fee withhold and performance metrics</a:t>
                      </a:r>
                    </a:p>
                  </a:txBody>
                  <a:tcPr marL="96033" marR="96033" marT="45704" marB="45704"/>
                </a:tc>
                <a:tc>
                  <a:txBody>
                    <a:bodyPr/>
                    <a:lstStyle/>
                    <a:p>
                      <a:r>
                        <a:rPr lang="en-US" sz="1600" baseline="0" dirty="0" smtClean="0"/>
                        <a:t>DSS and OPM will have immediate access to data with which to assess cost trends and align strategies and performance metrics in support of these</a:t>
                      </a:r>
                      <a:endParaRPr lang="en-US" sz="1600" dirty="0"/>
                    </a:p>
                  </a:txBody>
                  <a:tcPr marL="96033" marR="96033" marT="45704" marB="45704"/>
                </a:tc>
              </a:tr>
              <a:tr h="1310569">
                <a:tc>
                  <a:txBody>
                    <a:bodyPr/>
                    <a:lstStyle/>
                    <a:p>
                      <a:r>
                        <a:rPr lang="en-US" sz="1600" dirty="0" smtClean="0"/>
                        <a:t>Connecticut Medicaid’s fee-for-service</a:t>
                      </a:r>
                      <a:r>
                        <a:rPr lang="en-US" sz="1600" baseline="0" dirty="0" smtClean="0"/>
                        <a:t> reimbursement structure promotes volume over value</a:t>
                      </a:r>
                      <a:endParaRPr lang="en-US" sz="1600" dirty="0"/>
                    </a:p>
                  </a:txBody>
                  <a:tcPr marL="96033" marR="96033" marT="45704" marB="45704"/>
                </a:tc>
                <a:tc>
                  <a:txBody>
                    <a:bodyPr/>
                    <a:lstStyle/>
                    <a:p>
                      <a:pPr marL="285750" indent="-285750">
                        <a:buFont typeface="Arial" pitchFamily="34" charset="0"/>
                        <a:buChar char="•"/>
                      </a:pPr>
                      <a:r>
                        <a:rPr lang="en-US" sz="1600" dirty="0" smtClean="0"/>
                        <a:t>PCMH performance incentives</a:t>
                      </a:r>
                    </a:p>
                    <a:p>
                      <a:pPr marL="285750" indent="-285750">
                        <a:buFont typeface="Arial" pitchFamily="34" charset="0"/>
                        <a:buChar char="•"/>
                      </a:pPr>
                      <a:r>
                        <a:rPr lang="en-US" sz="1600" dirty="0" smtClean="0"/>
                        <a:t>Duals demonstration performance incentives and shared savings</a:t>
                      </a:r>
                      <a:endParaRPr lang="en-US" sz="1600" dirty="0"/>
                    </a:p>
                  </a:txBody>
                  <a:tcPr marL="96033" marR="96033" marT="45704" marB="45704"/>
                </a:tc>
                <a:tc>
                  <a:txBody>
                    <a:bodyPr/>
                    <a:lstStyle/>
                    <a:p>
                      <a:r>
                        <a:rPr lang="en-US" sz="1600" dirty="0" smtClean="0"/>
                        <a:t>Evolution</a:t>
                      </a:r>
                      <a:r>
                        <a:rPr lang="en-US" sz="1600" baseline="0" dirty="0" smtClean="0"/>
                        <a:t> </a:t>
                      </a:r>
                      <a:r>
                        <a:rPr lang="en-US" sz="1600" dirty="0" smtClean="0"/>
                        <a:t>toward</a:t>
                      </a:r>
                      <a:r>
                        <a:rPr lang="en-US" sz="1600" baseline="0" dirty="0" smtClean="0"/>
                        <a:t> value-based reimbursement that relies on performance against established metrics</a:t>
                      </a:r>
                      <a:endParaRPr lang="en-US" sz="1600" dirty="0"/>
                    </a:p>
                  </a:txBody>
                  <a:tcPr marL="96033" marR="96033" marT="45704" marB="45704"/>
                </a:tc>
              </a:tr>
              <a:tr h="1554402">
                <a:tc>
                  <a:txBody>
                    <a:bodyPr/>
                    <a:lstStyle/>
                    <a:p>
                      <a:r>
                        <a:rPr lang="en-US" sz="1600" dirty="0" smtClean="0"/>
                        <a:t>Connecticut</a:t>
                      </a:r>
                      <a:r>
                        <a:rPr lang="en-US" sz="1600" baseline="0" dirty="0" smtClean="0"/>
                        <a:t> Medicaid’s means of paying for hospital care is outmoded and imprecise</a:t>
                      </a:r>
                      <a:endParaRPr lang="en-US" sz="1600" dirty="0"/>
                    </a:p>
                  </a:txBody>
                  <a:tcPr marL="96033" marR="96033" marT="45704" marB="45704"/>
                </a:tc>
                <a:tc>
                  <a:txBody>
                    <a:bodyPr/>
                    <a:lstStyle/>
                    <a:p>
                      <a:pPr marL="285750" indent="-285750">
                        <a:buFont typeface="Arial" pitchFamily="34" charset="0"/>
                        <a:buChar char="•"/>
                      </a:pPr>
                      <a:r>
                        <a:rPr lang="en-US" sz="1600" dirty="0" smtClean="0"/>
                        <a:t>Conversion of means</a:t>
                      </a:r>
                      <a:r>
                        <a:rPr lang="en-US" sz="1600" baseline="0" dirty="0" smtClean="0"/>
                        <a:t> of making inpatient payments to DRGs and making outpatient payments to APCs</a:t>
                      </a:r>
                    </a:p>
                  </a:txBody>
                  <a:tcPr marL="96033" marR="96033" marT="45704" marB="45704"/>
                </a:tc>
                <a:tc>
                  <a:txBody>
                    <a:bodyPr/>
                    <a:lstStyle/>
                    <a:p>
                      <a:r>
                        <a:rPr lang="en-US" sz="1600" dirty="0" smtClean="0"/>
                        <a:t>DSS will be more equipped</a:t>
                      </a:r>
                      <a:r>
                        <a:rPr lang="en-US" sz="1600" baseline="0" dirty="0" smtClean="0"/>
                        <a:t> to assess the adequacy of hospital payments and will be able to move toward consideration of episode-based approaches</a:t>
                      </a:r>
                      <a:endParaRPr lang="en-US" sz="1600" dirty="0"/>
                    </a:p>
                  </a:txBody>
                  <a:tcPr marL="96033" marR="96033" marT="45704" marB="45704"/>
                </a:tc>
              </a:tr>
            </a:tbl>
          </a:graphicData>
        </a:graphic>
      </p:graphicFrame>
      <p:pic>
        <p:nvPicPr>
          <p:cNvPr id="67610" name="Picture 4" descr="Dss Logo 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338" y="598488"/>
            <a:ext cx="20526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6"/>
          <p:cNvSpPr txBox="1">
            <a:spLocks/>
          </p:cNvSpPr>
          <p:nvPr/>
        </p:nvSpPr>
        <p:spPr bwMode="auto">
          <a:xfrm>
            <a:off x="3281363" y="6248400"/>
            <a:ext cx="3040062" cy="457200"/>
          </a:xfrm>
          <a:prstGeom prst="rect">
            <a:avLst/>
          </a:prstGeom>
          <a:ln>
            <a:miter lim="800000"/>
            <a:headEnd/>
            <a:tailEnd/>
          </a:ln>
        </p:spPr>
        <p:txBody>
          <a:bodyPr vert="horz" wrap="square" lIns="91440" tIns="45720" rIns="91440" bIns="45720" numCol="1" rtlCol="0" anchor="b" anchorCtr="0" compatLnSpc="1">
            <a:prstTxWarp prst="textNoShape">
              <a:avLst/>
            </a:prstTxWarp>
          </a:bodyPr>
          <a:lstStyle>
            <a:defPPr>
              <a:defRPr lang="en-US"/>
            </a:defPPr>
            <a:lvl1pPr algn="r" rtl="0" fontAlgn="base">
              <a:lnSpc>
                <a:spcPct val="86000"/>
              </a:lnSpc>
              <a:spcBef>
                <a:spcPct val="0"/>
              </a:spcBef>
              <a:spcAft>
                <a:spcPct val="0"/>
              </a:spcAft>
              <a:defRPr sz="1200" kern="1200">
                <a:solidFill>
                  <a:schemeClr val="tx1">
                    <a:tint val="75000"/>
                  </a:schemeClr>
                </a:solidFill>
                <a:latin typeface="Arial Black" pitchFamily="34" charset="0"/>
                <a:ea typeface="MS PGothic" pitchFamily="34" charset="-128"/>
                <a:cs typeface="Arial" pitchFamily="34" charset="0"/>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a:lstStyle>
          <a:p>
            <a:pPr algn="ctr">
              <a:defRPr/>
            </a:pPr>
            <a:r>
              <a:rPr lang="en-US" sz="700" dirty="0" smtClean="0">
                <a:solidFill>
                  <a:srgbClr val="7C848A"/>
                </a:solidFill>
                <a:latin typeface="+mj-lt"/>
              </a:rPr>
              <a:t>March 31, 2014</a:t>
            </a:r>
            <a:endParaRPr lang="en-US" sz="700" dirty="0">
              <a:solidFill>
                <a:srgbClr val="7C848A"/>
              </a:solidFill>
              <a:latin typeface="+mj-lt"/>
            </a:endParaRPr>
          </a:p>
        </p:txBody>
      </p:sp>
      <p:sp>
        <p:nvSpPr>
          <p:cNvPr id="8" name="Slide Number Placeholder 3"/>
          <p:cNvSpPr>
            <a:spLocks noGrp="1"/>
          </p:cNvSpPr>
          <p:nvPr>
            <p:ph type="sldNum" sz="quarter" idx="10"/>
          </p:nvPr>
        </p:nvSpPr>
        <p:spPr>
          <a:xfrm>
            <a:off x="8783003" y="6523990"/>
            <a:ext cx="447675" cy="168275"/>
          </a:xfrm>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30081F97-FC2D-4B76-B6D2-98168F2DF26F}" type="slidenum">
              <a:rPr lang="en-US" sz="1100" smtClean="0">
                <a:solidFill>
                  <a:schemeClr val="accent1"/>
                </a:solidFill>
              </a:rPr>
              <a:pPr algn="r" eaLnBrk="1" hangingPunct="1"/>
              <a:t>7</a:t>
            </a:fld>
            <a:endParaRPr lang="en-US" sz="1100" dirty="0" smtClean="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1500188"/>
            <a:ext cx="8596312" cy="4598987"/>
          </a:xfrm>
        </p:spPr>
        <p:txBody>
          <a:bodyPr/>
          <a:lstStyle/>
          <a:p>
            <a:pPr marL="0" indent="0">
              <a:buFont typeface="Wingdings" pitchFamily="2" charset="2"/>
              <a:buNone/>
              <a:defRPr/>
            </a:pPr>
            <a:endParaRPr lang="en-US" sz="2800" dirty="0" smtClean="0"/>
          </a:p>
          <a:p>
            <a:pPr>
              <a:defRPr/>
            </a:pPr>
            <a:endParaRPr lang="en-US" sz="2800" dirty="0" smtClean="0"/>
          </a:p>
          <a:p>
            <a:pPr>
              <a:defRPr/>
            </a:pPr>
            <a:endParaRPr lang="en-US" sz="2800" dirty="0"/>
          </a:p>
        </p:txBody>
      </p:sp>
      <p:graphicFrame>
        <p:nvGraphicFramePr>
          <p:cNvPr id="4" name="Table 3"/>
          <p:cNvGraphicFramePr>
            <a:graphicFrameLocks noGrp="1"/>
          </p:cNvGraphicFramePr>
          <p:nvPr/>
        </p:nvGraphicFramePr>
        <p:xfrm>
          <a:off x="493713" y="1917700"/>
          <a:ext cx="8535987" cy="3829053"/>
        </p:xfrm>
        <a:graphic>
          <a:graphicData uri="http://schemas.openxmlformats.org/drawingml/2006/table">
            <a:tbl>
              <a:tblPr firstRow="1" bandRow="1">
                <a:tableStyleId>{5C22544A-7EE6-4342-B048-85BDC9FD1C3A}</a:tableStyleId>
              </a:tblPr>
              <a:tblGrid>
                <a:gridCol w="2387412"/>
                <a:gridCol w="3303246"/>
                <a:gridCol w="2845329"/>
              </a:tblGrid>
              <a:tr h="567731">
                <a:tc>
                  <a:txBody>
                    <a:bodyPr/>
                    <a:lstStyle/>
                    <a:p>
                      <a:r>
                        <a:rPr lang="en-US" sz="1800" dirty="0" smtClean="0"/>
                        <a:t>Issues</a:t>
                      </a:r>
                      <a:r>
                        <a:rPr lang="en-US" sz="1800" baseline="0" dirty="0" smtClean="0"/>
                        <a:t> Presented</a:t>
                      </a:r>
                      <a:endParaRPr lang="en-US" sz="1800" dirty="0"/>
                    </a:p>
                  </a:txBody>
                  <a:tcPr marL="96030" marR="96030" marT="45701" marB="45701"/>
                </a:tc>
                <a:tc>
                  <a:txBody>
                    <a:bodyPr/>
                    <a:lstStyle/>
                    <a:p>
                      <a:r>
                        <a:rPr lang="en-US" sz="1800" dirty="0" smtClean="0"/>
                        <a:t>DSS</a:t>
                      </a:r>
                      <a:r>
                        <a:rPr lang="en-US" sz="1800" baseline="0" dirty="0" smtClean="0"/>
                        <a:t> Strategies</a:t>
                      </a:r>
                      <a:endParaRPr lang="en-US" sz="1800" dirty="0"/>
                    </a:p>
                  </a:txBody>
                  <a:tcPr marL="96030" marR="96030" marT="45701" marB="45701"/>
                </a:tc>
                <a:tc>
                  <a:txBody>
                    <a:bodyPr/>
                    <a:lstStyle/>
                    <a:p>
                      <a:r>
                        <a:rPr lang="en-US" sz="1800" dirty="0" smtClean="0"/>
                        <a:t>Anticipated</a:t>
                      </a:r>
                      <a:r>
                        <a:rPr lang="en-US" sz="1800" baseline="0" dirty="0" smtClean="0"/>
                        <a:t> Result</a:t>
                      </a:r>
                      <a:endParaRPr lang="en-US" sz="1800" dirty="0"/>
                    </a:p>
                  </a:txBody>
                  <a:tcPr marL="96030" marR="96030" marT="45701" marB="45701"/>
                </a:tc>
              </a:tr>
              <a:tr h="3261319">
                <a:tc>
                  <a:txBody>
                    <a:bodyPr/>
                    <a:lstStyle/>
                    <a:p>
                      <a:r>
                        <a:rPr lang="en-US" sz="1600" dirty="0" smtClean="0"/>
                        <a:t>Connecticut</a:t>
                      </a:r>
                      <a:r>
                        <a:rPr lang="en-US" sz="1600" baseline="0" dirty="0" smtClean="0"/>
                        <a:t> expends a high percentage of its Medicaid budget on a small percentage of individuals who require long-term services and supports; historically, this has primarily been in institutional settings</a:t>
                      </a:r>
                    </a:p>
                    <a:p>
                      <a:endParaRPr lang="en-US" sz="1600" baseline="0" dirty="0" smtClean="0"/>
                    </a:p>
                    <a:p>
                      <a:r>
                        <a:rPr lang="en-US" sz="1600" baseline="0" dirty="0" smtClean="0"/>
                        <a:t>Consumers strongly prefer to receive these services at home</a:t>
                      </a:r>
                      <a:endParaRPr lang="en-US" sz="1600" dirty="0"/>
                    </a:p>
                  </a:txBody>
                  <a:tcPr marL="96030" marR="96030" marT="45701" marB="45701"/>
                </a:tc>
                <a:tc>
                  <a:txBody>
                    <a:bodyPr/>
                    <a:lstStyle/>
                    <a:p>
                      <a:pPr marL="285750" indent="-285750">
                        <a:buFont typeface="Arial" pitchFamily="34" charset="0"/>
                        <a:buChar char="•"/>
                      </a:pPr>
                      <a:r>
                        <a:rPr lang="en-US" sz="1600" baseline="0" dirty="0" smtClean="0"/>
                        <a:t>Strategic Rebalancing Initiative (State Balancing Incentive Payments Program, Money Follows the Person, nursing home diversification funding, workforce analysis, My Place campaign)</a:t>
                      </a:r>
                    </a:p>
                    <a:p>
                      <a:pPr marL="285750" indent="-285750">
                        <a:buFont typeface="Arial" pitchFamily="34" charset="0"/>
                        <a:buChar char="•"/>
                      </a:pPr>
                      <a:r>
                        <a:rPr lang="en-US" sz="1600" baseline="0" dirty="0" smtClean="0"/>
                        <a:t>Duals demonstration payments for care coordination</a:t>
                      </a:r>
                    </a:p>
                  </a:txBody>
                  <a:tcPr marL="96030" marR="96030" marT="45701" marB="45701"/>
                </a:tc>
                <a:tc>
                  <a:txBody>
                    <a:bodyPr/>
                    <a:lstStyle/>
                    <a:p>
                      <a:r>
                        <a:rPr lang="en-US" sz="1600" dirty="0" smtClean="0"/>
                        <a:t>Connecticut</a:t>
                      </a:r>
                      <a:r>
                        <a:rPr lang="en-US" sz="1600" baseline="0" dirty="0" smtClean="0"/>
                        <a:t> will achieve the stated policy goal of making more than half of its expenditures for long-term services and supports at lower cost in home and community-based settings</a:t>
                      </a:r>
                      <a:endParaRPr lang="en-US" sz="1600" dirty="0"/>
                    </a:p>
                  </a:txBody>
                  <a:tcPr marL="96030" marR="96030" marT="45701" marB="45701"/>
                </a:tc>
              </a:tr>
            </a:tbl>
          </a:graphicData>
        </a:graphic>
      </p:graphicFrame>
      <p:sp>
        <p:nvSpPr>
          <p:cNvPr id="68625" name="Title 1"/>
          <p:cNvSpPr>
            <a:spLocks noGrp="1"/>
          </p:cNvSpPr>
          <p:nvPr>
            <p:ph type="title" idx="4294967295"/>
          </p:nvPr>
        </p:nvSpPr>
        <p:spPr>
          <a:xfrm>
            <a:off x="479425" y="652463"/>
            <a:ext cx="8643938" cy="757237"/>
          </a:xfrm>
        </p:spPr>
        <p:txBody>
          <a:bodyPr/>
          <a:lstStyle/>
          <a:p>
            <a:pPr eaLnBrk="1" hangingPunct="1"/>
            <a:r>
              <a:rPr lang="en-US" altLang="en-US" sz="2100" dirty="0" smtClean="0">
                <a:solidFill>
                  <a:schemeClr val="accent1"/>
                </a:solidFill>
              </a:rPr>
              <a:t>Reducing the Per Capita Cost of Care (cont'd.)</a:t>
            </a:r>
          </a:p>
        </p:txBody>
      </p:sp>
      <p:pic>
        <p:nvPicPr>
          <p:cNvPr id="68626" name="Picture 4" descr="Dss Logo 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338" y="598488"/>
            <a:ext cx="20526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6"/>
          <p:cNvSpPr txBox="1">
            <a:spLocks/>
          </p:cNvSpPr>
          <p:nvPr/>
        </p:nvSpPr>
        <p:spPr bwMode="auto">
          <a:xfrm>
            <a:off x="3281363" y="6248400"/>
            <a:ext cx="3040062" cy="457200"/>
          </a:xfrm>
          <a:prstGeom prst="rect">
            <a:avLst/>
          </a:prstGeom>
          <a:ln>
            <a:miter lim="800000"/>
            <a:headEnd/>
            <a:tailEnd/>
          </a:ln>
        </p:spPr>
        <p:txBody>
          <a:bodyPr vert="horz" wrap="square" lIns="91440" tIns="45720" rIns="91440" bIns="45720" numCol="1" rtlCol="0" anchor="b" anchorCtr="0" compatLnSpc="1">
            <a:prstTxWarp prst="textNoShape">
              <a:avLst/>
            </a:prstTxWarp>
          </a:bodyPr>
          <a:lstStyle>
            <a:defPPr>
              <a:defRPr lang="en-US"/>
            </a:defPPr>
            <a:lvl1pPr algn="r" rtl="0" fontAlgn="base">
              <a:lnSpc>
                <a:spcPct val="86000"/>
              </a:lnSpc>
              <a:spcBef>
                <a:spcPct val="0"/>
              </a:spcBef>
              <a:spcAft>
                <a:spcPct val="0"/>
              </a:spcAft>
              <a:defRPr sz="1200" kern="1200">
                <a:solidFill>
                  <a:schemeClr val="tx1">
                    <a:tint val="75000"/>
                  </a:schemeClr>
                </a:solidFill>
                <a:latin typeface="Arial Black" pitchFamily="34" charset="0"/>
                <a:ea typeface="MS PGothic" pitchFamily="34" charset="-128"/>
                <a:cs typeface="Arial" pitchFamily="34" charset="0"/>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a:lstStyle>
          <a:p>
            <a:pPr algn="ctr">
              <a:defRPr/>
            </a:pPr>
            <a:r>
              <a:rPr lang="en-US" sz="700" dirty="0" smtClean="0">
                <a:solidFill>
                  <a:srgbClr val="7C848A"/>
                </a:solidFill>
                <a:latin typeface="+mj-lt"/>
              </a:rPr>
              <a:t>March 31, 2014</a:t>
            </a:r>
            <a:endParaRPr lang="en-US" sz="700" dirty="0">
              <a:solidFill>
                <a:srgbClr val="7C848A"/>
              </a:solidFill>
              <a:latin typeface="+mj-lt"/>
            </a:endParaRPr>
          </a:p>
        </p:txBody>
      </p:sp>
      <p:sp>
        <p:nvSpPr>
          <p:cNvPr id="8" name="Slide Number Placeholder 3"/>
          <p:cNvSpPr>
            <a:spLocks noGrp="1"/>
          </p:cNvSpPr>
          <p:nvPr>
            <p:ph type="sldNum" sz="quarter" idx="10"/>
          </p:nvPr>
        </p:nvSpPr>
        <p:spPr>
          <a:xfrm>
            <a:off x="8783003" y="6523990"/>
            <a:ext cx="447675" cy="168275"/>
          </a:xfrm>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fld id="{30081F97-FC2D-4B76-B6D2-98168F2DF26F}" type="slidenum">
              <a:rPr lang="en-US" sz="1100" smtClean="0">
                <a:solidFill>
                  <a:schemeClr val="accent1"/>
                </a:solidFill>
              </a:rPr>
              <a:pPr algn="r" eaLnBrk="1" hangingPunct="1"/>
              <a:t>8</a:t>
            </a:fld>
            <a:endParaRPr lang="en-US" sz="1100" dirty="0" smtClean="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_SLIDETYPE" val="Cover"/>
  <p:tag name="MMCOA_TRANSPARENT" val="False"/>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6"/>
  <p:tag name="MMCOA_FONTSIZE_M" val="16"/>
  <p:tag name="MMCOA_FONTSIZE_S" val="16"/>
  <p:tag name="MMCOA_FONTSIZE_T" val="16"/>
  <p:tag name="MMCOA_POSITION_L" val="71.125;373.625;88.625;391.5"/>
  <p:tag name="MMCOA_POSITION_M" val="71.125;373.625;88.625;391.5"/>
  <p:tag name="MMCOA_POSITION_S" val="71.125;373.625;88.625;391.5"/>
  <p:tag name="MMCOA_POSITION_T" val="71.125;373.625;88.625;391.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_SECTION" val="MMC_Section"/>
  <p:tag name="MMCOA_PALETTENUMBER" val="0"/>
  <p:tag name="MMC_SLIDETYPE" val="Section"/>
  <p:tag name="MMC_SOURCE" val="1"/>
  <p:tag name="MMCOA_TRANSPARENT" val="False"/>
</p:tagLst>
</file>

<file path=ppt/tags/tag34.xml><?xml version="1.0" encoding="utf-8"?>
<p:tagLst xmlns:a="http://schemas.openxmlformats.org/drawingml/2006/main" xmlns:r="http://schemas.openxmlformats.org/officeDocument/2006/relationships" xmlns:p="http://schemas.openxmlformats.org/presentationml/2006/main">
  <p:tag name="MMC_SECTIONDESIGN" val="&lt;?xml version=&quot;1.0&quot; encoding=&quot;utf-16&quot;?&gt;&#10;&lt;ImageControl xmlns:xsi=&quot;http://www.w3.org/2001/XMLSchema-instance&quot; xmlns:xsd=&quot;http://www.w3.org/2001/XMLSchema&quot;&gt;&#10;  &lt;TypeOfImage&gt;Image&lt;/TypeOfImage&gt;&#10;  &lt;ImageFile&gt;M0000026.jpg&lt;/ImageFile&gt;&#10;  &lt;ThumbNailFile&gt;C:\Users\melissa-buchner\Local Settings\Application Data\MMC\Office Automation\Cache\T0000026D1000021.jpg&lt;/ThumbNailFile&gt;&#10;  &lt;Usage&gt;PowerPointDivider&lt;/Usage&gt;&#10;  &lt;PaletteName&gt;Sapphire&lt;/PaletteName&gt;&#10;  &lt;Design&gt;&#10;    &lt;FocalNumber&gt;1&lt;/FocalNumber&gt;&#10;    &lt;Facets&gt;&#10;      &lt;SideOfTick&gt;Left&lt;/SideOfTick&gt;&#10;      &lt;TickPosition&gt;&#10;        &lt;X&gt;0&lt;/X&gt;&#10;        &lt;Y&gt;8&lt;/Y&gt;&#10;      &lt;/TickPosition&gt;&#10;      &lt;EndTickPosition&gt;&#10;        &lt;X&gt;21&lt;/X&gt;&#10;        &lt;Y&gt;8&lt;/Y&gt;&#10;      &lt;/EndTickPosition&gt;&#10;      &lt;FacetNumber&gt;1&lt;/FacetNumber&gt;&#10;      &lt;Brightness&gt;44&lt;/Brightness&gt;&#10;      &lt;Colour&gt;#A6E2EF&lt;/Colour&gt;&#10;      &lt;ColourNumber&gt;3&lt;/ColourNumber&gt;&#10;    &lt;/Facets&gt;&#10;    &lt;Facets&gt;&#10;      &lt;SideOfTick&gt;Left&lt;/SideOfTick&gt;&#10;      &lt;TickPosition&gt;&#10;        &lt;X&gt;0&lt;/X&gt;&#10;        &lt;Y&gt;1&lt;/Y&gt;&#10;      &lt;/TickPosition&gt;&#10;      &lt;EndTickPosition&gt;&#10;        &lt;X&gt;21&lt;/X&gt;&#10;        &lt;Y&gt;0&lt;/Y&gt;&#10;      &lt;/EndTickPosition&gt;&#10;      &lt;FacetNumber&gt;0&lt;/FacetNumber&gt;&#10;      &lt;Brightness&gt;44&lt;/Brightness&gt;&#10;      &lt;Colour&gt;#006D9E&lt;/Colour&gt;&#10;      &lt;ColourNumber&gt;1&lt;/ColourNumber&gt;&#10;    &lt;/Facets&gt;&#10;    &lt;SectionColour&gt;#002C77&lt;/SectionColour&gt;&#10;    &lt;SectionColourNumber&gt;0&lt;/SectionColourNumber&gt;&#10;    &lt;SectionBrightness&gt;44&lt;/SectionBrightness&gt;&#10;  &lt;/Design&gt;&#10;&lt;/ImageControl&gt;"/>
  <p:tag name="MMC_SECTIONTYPE" val="2"/>
</p:tagLst>
</file>

<file path=ppt/tags/tag35.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_SECTION" val="MMC_Section"/>
  <p:tag name="MMCOA_PALETTENUMBER" val="0"/>
  <p:tag name="MMC_SLIDETYPE" val="Section"/>
  <p:tag name="MMC_SOURCE" val="1"/>
  <p:tag name="MMCOA_TRANSPARENT" val="False"/>
</p:tagLst>
</file>

<file path=ppt/tags/tag36.xml><?xml version="1.0" encoding="utf-8"?>
<p:tagLst xmlns:a="http://schemas.openxmlformats.org/drawingml/2006/main" xmlns:r="http://schemas.openxmlformats.org/officeDocument/2006/relationships" xmlns:p="http://schemas.openxmlformats.org/presentationml/2006/main">
  <p:tag name="MMC_SECTIONDESIGN" val="&lt;?xml version=&quot;1.0&quot; encoding=&quot;utf-16&quot;?&gt;&#10;&lt;ImageControl xmlns:xsi=&quot;http://www.w3.org/2001/XMLSchema-instance&quot; xmlns:xsd=&quot;http://www.w3.org/2001/XMLSchema&quot;&gt;&#10;  &lt;TypeOfImage&gt;Image&lt;/TypeOfImage&gt;&#10;  &lt;ImageFile&gt;M0000065.jpg&lt;/ImageFile&gt;&#10;  &lt;ThumbNailFile&gt;C:\Users\melissa-buchner\Local Settings\Application Data\MMC\Office Automation\Cache\T0000065D1000024.jpg&lt;/ThumbNailFile&gt;&#10;  &lt;Usage&gt;PowerPointDivider&lt;/Usage&gt;&#10;  &lt;PaletteName&gt;Sapphire&lt;/PaletteName&gt;&#10;  &lt;Design&gt;&#10;    &lt;FocalNumber&gt;1&lt;/FocalNumber&gt;&#10;    &lt;Facets&gt;&#10;      &lt;SideOfTick&gt;Left&lt;/SideOfTick&gt;&#10;      &lt;TickPosition&gt;&#10;        &lt;X&gt;0&lt;/X&gt;&#10;        &lt;Y&gt;1&lt;/Y&gt;&#10;      &lt;/TickPosition&gt;&#10;      &lt;EndTickPosition&gt;&#10;        &lt;X&gt;21&lt;/X&gt;&#10;        &lt;Y&gt;0&lt;/Y&gt;&#10;      &lt;/EndTickPosition&gt;&#10;      &lt;FacetNumber&gt;0&lt;/FacetNumber&gt;&#10;      &lt;Brightness&gt;56&lt;/Brightness&gt;&#10;      &lt;Colour&gt;#006D9E&lt;/Colour&gt;&#10;      &lt;ColourNumber&gt;1&lt;/ColourNumber&gt;&#10;    &lt;/Facets&gt;&#10;    &lt;Facets&gt;&#10;      &lt;SideOfTick&gt;Left&lt;/SideOfTick&gt;&#10;      &lt;TickPosition&gt;&#10;        &lt;X&gt;0&lt;/X&gt;&#10;        &lt;Y&gt;8&lt;/Y&gt;&#10;      &lt;/TickPosition&gt;&#10;      &lt;EndTickPosition&gt;&#10;        &lt;X&gt;21&lt;/X&gt;&#10;        &lt;Y&gt;10&lt;/Y&gt;&#10;      &lt;/EndTickPosition&gt;&#10;      &lt;FacetNumber&gt;2&lt;/FacetNumber&gt;&#10;      &lt;Brightness&gt;45&lt;/Brightness&gt;&#10;      &lt;Colour&gt;#A6E2EF&lt;/Colour&gt;&#10;      &lt;ColourNumber&gt;3&lt;/ColourNumber&gt;&#10;    &lt;/Facets&gt;&#10;    &lt;Facets&gt;&#10;      &lt;SideOfTick&gt;Left&lt;/SideOfTick&gt;&#10;      &lt;TickPosition&gt;&#10;        &lt;X&gt;0&lt;/X&gt;&#10;        &lt;Y&gt;7&lt;/Y&gt;&#10;      &lt;/TickPosition&gt;&#10;      &lt;EndTickPosition&gt;&#10;        &lt;X&gt;21&lt;/X&gt;&#10;        &lt;Y&gt;7&lt;/Y&gt;&#10;      &lt;/EndTickPosition&gt;&#10;      &lt;FacetNumber&gt;1&lt;/FacetNumber&gt;&#10;      &lt;Brightness&gt;44&lt;/Brightness&gt;&#10;      &lt;Colour&gt;#00A8C8&lt;/Colour&gt;&#10;      &lt;ColourNumber&gt;2&lt;/ColourNumber&gt;&#10;    &lt;/Facets&gt;&#10;    &lt;SectionColour&gt;#002C77&lt;/SectionColour&gt;&#10;    &lt;SectionColourNumber&gt;0&lt;/SectionColourNumber&gt;&#10;    &lt;SectionBrightness&gt;0&lt;/SectionBrightness&gt;&#10;  &lt;/Design&gt;&#10;&lt;/ImageControl&gt;"/>
  <p:tag name="MMC_SECTIONTYPE" val="2"/>
</p:tagLst>
</file>

<file path=ppt/tags/tag37.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3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 /&gt;&#10;  &lt;ThumbNailFile&gt;C:\Users\melissa-buchner\Local Settings\Application Data\MMC\Office Automation\Cache\T0D1000015.jpg&lt;/ThumbNailFile&gt;&#10;  &lt;Usage&gt;PowerPointTitle&lt;/Usage&gt;&#10;  &lt;PaletteName&gt;Sapphire&lt;/PaletteName&gt;&#10;  &lt;Design&gt;&#10;    &lt;FocalNumber&gt;2&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2C77&lt;/Colour&gt;&#10;      &lt;ColourNumber&gt;0&lt;/ColourNumber&gt;&#10;    &lt;/Facets&gt;&#10;    &lt;Facets&gt;&#10;      &lt;SideOfTick&gt;Left&lt;/SideOfTick&gt;&#10;      &lt;TickPosition&gt;&#10;        &lt;X&gt;0&lt;/X&gt;&#10;        &lt;Y&gt;7&lt;/Y&gt;&#10;      &lt;/TickPosition&gt;&#10;      &lt;EndTickPosition&gt;&#10;        &lt;X&gt;0&lt;/X&gt;&#10;        &lt;Y&gt;0&lt;/Y&gt;&#10;      &lt;/EndTickPosition&gt;&#10;      &lt;FacetNumber&gt;1&lt;/FacetNumber&gt;&#10;      &lt;Brightness&gt;0&lt;/Brightness&gt;&#10;      &lt;Colour&gt;#00A8C8&lt;/Colour&gt;&#10;      &lt;ColourNumber&gt;2&lt;/ColourNumber&gt;&#10;    &lt;/Facets&gt;&#10;    &lt;Facets&gt;&#10;      &lt;SideOfTick&gt;Bottom&lt;/SideOfTick&gt;&#10;      &lt;TickPosition&gt;&#10;        &lt;X&gt;10&lt;/X&gt;&#10;        &lt;Y&gt;10&lt;/Y&gt;&#10;      &lt;/TickPosition&gt;&#10;      &lt;EndTickPosition&gt;&#10;        &lt;X&gt;0&lt;/X&gt;&#10;        &lt;Y&gt;0&lt;/Y&gt;&#10;      &lt;/EndTickPosition&gt;&#10;      &lt;FacetNumber&gt;2&lt;/FacetNumber&gt;&#10;      &lt;Brightness&gt;0&lt;/Brightness&gt;&#10;      &lt;Colour&gt;#006D9E&lt;/Colour&gt;&#10;      &lt;ColourNumber&gt;1&lt;/ColourNumber&gt;&#10;    &lt;/Facets&gt;&#10;    &lt;Facets&gt;&#10;      &lt;SideOfTick&gt;Right&lt;/SideOfTick&gt;&#10;      &lt;TickPosition&gt;&#10;        &lt;X&gt;21&lt;/X&gt;&#10;        &lt;Y&gt;9&lt;/Y&gt;&#10;      &lt;/TickPosition&gt;&#10;      &lt;EndTickPosition&gt;&#10;        &lt;X&gt;0&lt;/X&gt;&#10;        &lt;Y&gt;0&lt;/Y&gt;&#10;      &lt;/EndTickPosition&gt;&#10;      &lt;FacetNumber&gt;3&lt;/FacetNumber&gt;&#10;      &lt;Brightness&gt;0&lt;/Brightness&gt;&#10;      &lt;Colour&gt;#A6E2EF&lt;/Colour&gt;&#10;      &lt;ColourNumber&gt;3&lt;/ColourNumber&gt;&#10;    &lt;/Facets&gt;&#10;    &lt;Facets&gt;&#10;      &lt;SideOfTick&gt;Right&lt;/SideOfTick&gt;&#10;      &lt;TickPosition&gt;&#10;        &lt;X&gt;21&lt;/X&gt;&#10;        &lt;Y&gt;3&lt;/Y&gt;&#10;      &lt;/TickPosition&gt;&#10;      &lt;EndTickPosition&gt;&#10;        &lt;X&gt;0&lt;/X&gt;&#10;        &lt;Y&gt;0&lt;/Y&gt;&#10;      &lt;/EndTickPosition&gt;&#10;      &lt;FacetNumber&gt;4&lt;/FacetNumber&gt;&#10;      &lt;Brightness&gt;0&lt;/Brightness&gt;&#10;      &lt;Colour /&gt;&#10;      &lt;ColourNumber&gt;-1&lt;/ColourNumber&gt;&#10;    &lt;/Facets&gt;&#10;    &lt;SectionColour&gt;#002C77&lt;/SectionColour&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T DS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T DS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T DS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T DS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themeOverride>
</file>

<file path=ppt/theme/themeOverride2.xml><?xml version="1.0" encoding="utf-8"?>
<a:themeOverride xmlns:a="http://schemas.openxmlformats.org/drawingml/2006/main">
  <a:clrScheme name="">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themeOverride>
</file>

<file path=ppt/theme/themeOverride3.xml><?xml version="1.0" encoding="utf-8"?>
<a:themeOverride xmlns:a="http://schemas.openxmlformats.org/drawingml/2006/main">
  <a:clrScheme name="">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themeOverride>
</file>

<file path=ppt/theme/themeOverride4.xml><?xml version="1.0" encoding="utf-8"?>
<a:themeOverride xmlns:a="http://schemas.openxmlformats.org/drawingml/2006/main">
  <a:clrScheme name="">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themeOverride>
</file>

<file path=ppt/theme/themeOverride5.xml><?xml version="1.0" encoding="utf-8"?>
<a:themeOverride xmlns:a="http://schemas.openxmlformats.org/drawingml/2006/main">
  <a:clrScheme name="">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themeOverride>
</file>

<file path=ppt/theme/themeOverride6.xml><?xml version="1.0" encoding="utf-8"?>
<a:themeOverride xmlns:a="http://schemas.openxmlformats.org/drawingml/2006/main">
  <a:clrScheme name="">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themeOverride>
</file>

<file path=ppt/theme/themeOverride7.xml><?xml version="1.0" encoding="utf-8"?>
<a:themeOverride xmlns:a="http://schemas.openxmlformats.org/drawingml/2006/main">
  <a:clrScheme name="">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themeOverride>
</file>

<file path=docProps/app.xml><?xml version="1.0" encoding="utf-8"?>
<Properties xmlns="http://schemas.openxmlformats.org/officeDocument/2006/extended-properties" xmlns:vt="http://schemas.openxmlformats.org/officeDocument/2006/docPropsVTypes">
  <Template>Apex</Template>
  <TotalTime>1869</TotalTime>
  <Words>2486</Words>
  <Application>Microsoft Office PowerPoint</Application>
  <PresentationFormat>Custom</PresentationFormat>
  <Paragraphs>625</Paragraphs>
  <Slides>43</Slides>
  <Notes>9</Notes>
  <HiddenSlides>0</HiddenSlides>
  <MMClips>0</MMClips>
  <ScaleCrop>false</ScaleCrop>
  <HeadingPairs>
    <vt:vector size="4" baseType="variant">
      <vt:variant>
        <vt:lpstr>Theme</vt:lpstr>
      </vt:variant>
      <vt:variant>
        <vt:i4>5</vt:i4>
      </vt:variant>
      <vt:variant>
        <vt:lpstr>Slide Titles</vt:lpstr>
      </vt:variant>
      <vt:variant>
        <vt:i4>43</vt:i4>
      </vt:variant>
    </vt:vector>
  </HeadingPairs>
  <TitlesOfParts>
    <vt:vector size="48" baseType="lpstr">
      <vt:lpstr>Default Design</vt:lpstr>
      <vt:lpstr>CT DSS</vt:lpstr>
      <vt:lpstr>1_CT DSS</vt:lpstr>
      <vt:lpstr>2_CT DSS</vt:lpstr>
      <vt:lpstr>3_CT DSS</vt:lpstr>
      <vt:lpstr>STATE OF CONNECTICUT HOSPITAL PAYMENT MODERNIZATION TRANSITION TO APR-DRGs MARCH 31, 2014  </vt:lpstr>
      <vt:lpstr>Agenda</vt:lpstr>
      <vt:lpstr> Medicaid Reform Strategies </vt:lpstr>
      <vt:lpstr>What is our conceptual framework?</vt:lpstr>
      <vt:lpstr>PowerPoint Presentation</vt:lpstr>
      <vt:lpstr>Improving the Patient Experience Of Care</vt:lpstr>
      <vt:lpstr>PowerPoint Presentation</vt:lpstr>
      <vt:lpstr>Reducing the Per Capita Cost of Care</vt:lpstr>
      <vt:lpstr>Reducing the Per Capita Cost of Care (cont'd.)</vt:lpstr>
      <vt:lpstr>Hospital Payment Modernization</vt:lpstr>
      <vt:lpstr>Project Goals and Objectives</vt:lpstr>
      <vt:lpstr>Guiding Principles</vt:lpstr>
      <vt:lpstr>Guiding Principles (cont’d)</vt:lpstr>
      <vt:lpstr>Guiding Principles (cont'd.)</vt:lpstr>
      <vt:lpstr>Guiding Principles (cont'd.)</vt:lpstr>
      <vt:lpstr>Guiding Principles (cont'd.)</vt:lpstr>
      <vt:lpstr>Guiding Principles (cont'd.)</vt:lpstr>
      <vt:lpstr>Guiding Principles (cont'd.)</vt:lpstr>
      <vt:lpstr>Project Phases</vt:lpstr>
      <vt:lpstr>Inpatient Timeline</vt:lpstr>
      <vt:lpstr>Methodology Overview APR-DRG Payment Methodology   </vt:lpstr>
      <vt:lpstr>Methodology Overview (cont’d) APR-DRG Rate Setting   </vt:lpstr>
      <vt:lpstr>Methodology Overview (cont’d) APR-DRG Weight Setting   </vt:lpstr>
      <vt:lpstr>Methodology Overview (cont'd.) Hospital Revenue Map</vt:lpstr>
      <vt:lpstr>Methodology Overview Hospital Revenue Map (cont'd.)</vt:lpstr>
      <vt:lpstr>Data Overview DRG Reimbursement</vt:lpstr>
      <vt:lpstr>Data Overview (cont'd.) State of Connecticut Cost Reports</vt:lpstr>
      <vt:lpstr>Data Overview (cont'd.) Data Set — Claim Filters Claims from 1/1/2012–12/31/2012 </vt:lpstr>
      <vt:lpstr>Data Overview (cont'd.) Cost of Claims</vt:lpstr>
      <vt:lpstr>Data Overview (cont'd.) Revenue Code Crosswalk Example</vt:lpstr>
      <vt:lpstr>Data Overview (cont'd.) Costing Example</vt:lpstr>
      <vt:lpstr>Data Overview (cont'd.) DRG Weight Setting Table</vt:lpstr>
      <vt:lpstr>Data Overview (cont'd.) DRG Statistics </vt:lpstr>
      <vt:lpstr>Data Overview DRG Statistics (cont'd.) </vt:lpstr>
      <vt:lpstr>Data Overview (cont'd.) Basic DRG Payment Parameters</vt:lpstr>
      <vt:lpstr>Data Overview (cont'd.) DRG Payment Example </vt:lpstr>
      <vt:lpstr>Next Steps</vt:lpstr>
      <vt:lpstr>Next Steps (cont’d.) Operational Changes</vt:lpstr>
      <vt:lpstr>Next Steps (cont’d.) Inpatient Timeline</vt:lpstr>
      <vt:lpstr>Next Steps (cont’d.) Reimbursement Modernization Website</vt:lpstr>
      <vt:lpstr>PowerPoint Presentation</vt:lpstr>
      <vt:lpstr>Please address any additional questions in writing to:  Kate McEvoy, DSS Medicaid Director 25 Sigourney Street Hartford, CT 06106-5033</vt:lpstr>
      <vt:lpstr>PowerPoint Presentation</vt:lpstr>
    </vt:vector>
  </TitlesOfParts>
  <Company>Mercer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Efficiency Analyses</dc:title>
  <dc:creator>Jean Ellen Schulik</dc:creator>
  <cp:lastModifiedBy>Hudson, James M</cp:lastModifiedBy>
  <cp:revision>204</cp:revision>
  <cp:lastPrinted>2014-03-26T20:11:32Z</cp:lastPrinted>
  <dcterms:created xsi:type="dcterms:W3CDTF">2011-02-16T15:14:35Z</dcterms:created>
  <dcterms:modified xsi:type="dcterms:W3CDTF">2017-06-15T17:10:24Z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MPR_DocID">
    <vt:lpwstr>4e649bdc6f5f4d708f168b2de2f8931f</vt:lpwstr>
  </property>
</Properties>
</file>