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83" r:id="rId4"/>
    <p:sldId id="259" r:id="rId5"/>
    <p:sldId id="284" r:id="rId6"/>
    <p:sldId id="307" r:id="rId7"/>
    <p:sldId id="308" r:id="rId8"/>
    <p:sldId id="266" r:id="rId9"/>
    <p:sldId id="267" r:id="rId10"/>
    <p:sldId id="309" r:id="rId11"/>
    <p:sldId id="268" r:id="rId12"/>
    <p:sldId id="270" r:id="rId13"/>
    <p:sldId id="287" r:id="rId14"/>
    <p:sldId id="265" r:id="rId15"/>
    <p:sldId id="264" r:id="rId16"/>
    <p:sldId id="257" r:id="rId17"/>
    <p:sldId id="288" r:id="rId18"/>
    <p:sldId id="281" r:id="rId19"/>
    <p:sldId id="289" r:id="rId20"/>
    <p:sldId id="258" r:id="rId21"/>
    <p:sldId id="282" r:id="rId22"/>
    <p:sldId id="310" r:id="rId23"/>
    <p:sldId id="290" r:id="rId24"/>
    <p:sldId id="296" r:id="rId25"/>
    <p:sldId id="291" r:id="rId26"/>
    <p:sldId id="273" r:id="rId27"/>
    <p:sldId id="272" r:id="rId28"/>
    <p:sldId id="269" r:id="rId29"/>
    <p:sldId id="292" r:id="rId30"/>
    <p:sldId id="274" r:id="rId31"/>
    <p:sldId id="293" r:id="rId32"/>
    <p:sldId id="279" r:id="rId33"/>
    <p:sldId id="297" r:id="rId34"/>
    <p:sldId id="298" r:id="rId35"/>
    <p:sldId id="300" r:id="rId36"/>
    <p:sldId id="301" r:id="rId37"/>
    <p:sldId id="302" r:id="rId38"/>
    <p:sldId id="303" r:id="rId39"/>
    <p:sldId id="304" r:id="rId40"/>
    <p:sldId id="305" r:id="rId41"/>
    <p:sldId id="277" r:id="rId42"/>
    <p:sldId id="294" r:id="rId43"/>
    <p:sldId id="278" r:id="rId44"/>
    <p:sldId id="295" r:id="rId45"/>
    <p:sldId id="299" r:id="rId46"/>
    <p:sldId id="280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06" autoAdjust="0"/>
    <p:restoredTop sz="94660"/>
  </p:normalViewPr>
  <p:slideViewPr>
    <p:cSldViewPr snapToGrid="0">
      <p:cViewPr varScale="1">
        <p:scale>
          <a:sx n="67" d="100"/>
          <a:sy n="67" d="100"/>
        </p:scale>
        <p:origin x="8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800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D5F4A67-3749-411C-811E-CAA0A27A25B1}" type="datetime1">
              <a:rPr lang="en-US" smtClean="0"/>
              <a:t>4/10/2023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D610D5F-3EB7-497C-A16B-1289F03B00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388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F7AA-022C-4530-BEE7-8C680FEFAD9C}" type="datetime1">
              <a:rPr lang="en-US" smtClean="0"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0D5F-3EB7-497C-A16B-1289F03B00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399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050D-9C0A-47E7-8647-6963094992A1}" type="datetime1">
              <a:rPr lang="en-US" smtClean="0"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0D5F-3EB7-497C-A16B-1289F03B00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612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2DAC-A435-493C-A399-62FBD53B0DCE}" type="datetime1">
              <a:rPr lang="en-US" smtClean="0"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0D5F-3EB7-497C-A16B-1289F03B00D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841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C4B4A-19FB-41EC-9A43-093C7458E0DA}" type="datetime1">
              <a:rPr lang="en-US" smtClean="0"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0D5F-3EB7-497C-A16B-1289F03B00D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 dirty="0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 dirty="0"/>
          </a:p>
        </p:txBody>
      </p:sp>
    </p:spTree>
    <p:extLst>
      <p:ext uri="{BB962C8B-B14F-4D97-AF65-F5344CB8AC3E}">
        <p14:creationId xmlns:p14="http://schemas.microsoft.com/office/powerpoint/2010/main" val="4257799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D704C-E712-4C91-B6A5-56E67A585CD9}" type="datetime1">
              <a:rPr lang="en-US" smtClean="0"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0D5F-3EB7-497C-A16B-1289F03B00D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7470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BFE9-C539-42D0-AC39-F7EB8C50456D}" type="datetime1">
              <a:rPr lang="en-US" smtClean="0"/>
              <a:t>4/10/2023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0D5F-3EB7-497C-A16B-1289F03B00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86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B088-FC72-4D13-9010-6C341C09AB7D}" type="datetime1">
              <a:rPr lang="en-US" smtClean="0"/>
              <a:t>4/10/2023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0D5F-3EB7-497C-A16B-1289F03B00D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47433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C870B-252D-484D-BC1F-AF03E3504CD8}" type="datetime1">
              <a:rPr lang="en-US" smtClean="0"/>
              <a:t>4/10/2023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0D5F-3EB7-497C-A16B-1289F03B00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743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8C8B7366-B3CC-4469-99C5-70FE530055F7}" type="datetime1">
              <a:rPr lang="en-US" smtClean="0"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0D5F-3EB7-497C-A16B-1289F03B00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074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F77238-B2A8-4F5E-96B7-C5BC1B063367}" type="datetime1">
              <a:rPr lang="en-US" smtClean="0"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D610D5F-3EB7-497C-A16B-1289F03B00D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 dirty="0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 dirty="0"/>
          </a:p>
        </p:txBody>
      </p:sp>
    </p:spTree>
    <p:extLst>
      <p:ext uri="{BB962C8B-B14F-4D97-AF65-F5344CB8AC3E}">
        <p14:creationId xmlns:p14="http://schemas.microsoft.com/office/powerpoint/2010/main" val="410938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7F0813-3FAC-4EB1-9AD2-3776C72FCC54}" type="datetime1">
              <a:rPr lang="en-US" smtClean="0"/>
              <a:t>4/10/2023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D610D5F-3EB7-497C-A16B-1289F03B00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61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oosehelp.com/topics/recovery/when-anonymity-confidentiality-are-problematic-in-recovery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imageslive.co.uk/free_stock_image/prescription-jpg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www.webmd.com/drugs/2/drug-173789/mydayis-oral/details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freeimageslive.co.uk/free_stock_image/prescription-jpg" TargetMode="External"/><Relationship Id="rId5" Type="http://schemas.openxmlformats.org/officeDocument/2006/relationships/image" Target="../media/image32.jpeg"/><Relationship Id="rId4" Type="http://schemas.openxmlformats.org/officeDocument/2006/relationships/hyperlink" Target="https://pxhere.com/en/photo/968261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tcs.pressbooks.pub/pharmacology/chapter/5-7-decongestants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dayz.gamepedia.com/Codeine_Pills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anelemc.com/2017/07/20/feelin-groovy-felling-wellbut/" TargetMode="Externa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flickr.com/photos/travelingseth/5850257713" TargetMode="External"/><Relationship Id="rId4" Type="http://schemas.openxmlformats.org/officeDocument/2006/relationships/image" Target="../media/image36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oklahomawatch.org/2014/10/02/overdose-deaths-level-out/" TargetMode="Externa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pedia.org/chalkboard/r/reference.html" TargetMode="External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524002"/>
            <a:ext cx="7772400" cy="1752599"/>
          </a:xfrm>
        </p:spPr>
        <p:txBody>
          <a:bodyPr>
            <a:normAutofit fontScale="90000"/>
          </a:bodyPr>
          <a:lstStyle/>
          <a:p>
            <a:r>
              <a:rPr lang="en-US" altLang="en-US" sz="5300" dirty="0">
                <a:solidFill>
                  <a:schemeClr val="accent1">
                    <a:lumMod val="75000"/>
                  </a:schemeClr>
                </a:solidFill>
              </a:rPr>
              <a:t>Substance Abuse and Addictions </a:t>
            </a:r>
            <a:br>
              <a:rPr lang="en-US" altLang="en-US" dirty="0">
                <a:solidFill>
                  <a:schemeClr val="tx2"/>
                </a:solidFill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3886200"/>
            <a:ext cx="7620000" cy="13716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DMHAS Statewide Services</a:t>
            </a:r>
            <a:br>
              <a:rPr lang="en-US" altLang="en-US" dirty="0">
                <a:solidFill>
                  <a:schemeClr val="tx2"/>
                </a:solidFill>
              </a:rPr>
            </a:br>
            <a:r>
              <a:rPr lang="en-US" altLang="en-US" sz="2800" dirty="0"/>
              <a:t>Nursing Home Diversion &amp; Transition Program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3550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200" b="1" dirty="0">
                <a:solidFill>
                  <a:schemeClr val="accent1"/>
                </a:solidFill>
              </a:rPr>
              <a:t>Stage 2, </a:t>
            </a:r>
          </a:p>
          <a:p>
            <a:pPr marL="109728" indent="0">
              <a:buNone/>
            </a:pPr>
            <a:r>
              <a:rPr lang="en-US" sz="3200" b="1" dirty="0"/>
              <a:t>24-72 hours after last drink –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Increased restlessness, Agitation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Increased tremors, Hallucinations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Disorientation,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Nausea, Vomiting, Diarrhea,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Heart rate greater than 120,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Seizures (grand mal).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0D5F-3EB7-497C-A16B-1289F03B00D5}" type="slidenum">
              <a:rPr lang="en-US">
                <a:solidFill>
                  <a:prstClr val="black"/>
                </a:solidFill>
                <a:latin typeface="Lucida Sans Unicode"/>
              </a:rPr>
              <a:pPr/>
              <a:t>10</a:t>
            </a:fld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Stages of Alcohol Withdrawal (Cont.)</a:t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Not everyone experiences each stage</a:t>
            </a:r>
          </a:p>
        </p:txBody>
      </p:sp>
      <p:sp>
        <p:nvSpPr>
          <p:cNvPr id="6" name="Down Arrow 5"/>
          <p:cNvSpPr/>
          <p:nvPr/>
        </p:nvSpPr>
        <p:spPr>
          <a:xfrm>
            <a:off x="10052400" y="6301665"/>
            <a:ext cx="484632" cy="4714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72093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81329"/>
            <a:ext cx="8555832" cy="5291741"/>
          </a:xfrm>
          <a:solidFill>
            <a:schemeClr val="bg1"/>
          </a:solidFill>
        </p:spPr>
        <p:txBody>
          <a:bodyPr/>
          <a:lstStyle/>
          <a:p>
            <a:pPr marL="109728" indent="0">
              <a:buNone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Stage 3</a:t>
            </a:r>
          </a:p>
          <a:p>
            <a:pPr marL="109728" indent="0">
              <a:buNone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b="1" dirty="0"/>
              <a:t>72 to 96 hours after last drink - also known as the DT’s. </a:t>
            </a:r>
          </a:p>
          <a:p>
            <a:r>
              <a:rPr lang="en-US" sz="2800" dirty="0"/>
              <a:t> Fever</a:t>
            </a:r>
          </a:p>
          <a:p>
            <a:r>
              <a:rPr lang="en-US" sz="2800" dirty="0"/>
              <a:t> Very high blood pressure, Very fast heart rate</a:t>
            </a:r>
          </a:p>
          <a:p>
            <a:r>
              <a:rPr lang="en-US" sz="2800" dirty="0"/>
              <a:t> Delirium, Drenching sweats, Severe tremors</a:t>
            </a:r>
          </a:p>
          <a:p>
            <a:r>
              <a:rPr lang="en-US" sz="2800" dirty="0"/>
              <a:t> Death can occur at this stage</a:t>
            </a:r>
          </a:p>
          <a:p>
            <a:r>
              <a:rPr lang="en-US" sz="2800" dirty="0"/>
              <a:t> Seek medical attention immediately</a:t>
            </a:r>
          </a:p>
          <a:p>
            <a:r>
              <a:rPr lang="en-US" sz="2800" dirty="0"/>
              <a:t> Hallucinations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0D5F-3EB7-497C-A16B-1289F03B00D5}" type="slidenum">
              <a:rPr lang="en-US">
                <a:solidFill>
                  <a:prstClr val="black"/>
                </a:solidFill>
                <a:latin typeface="Lucida Sans Unicode"/>
              </a:rPr>
              <a:pPr/>
              <a:t>11</a:t>
            </a:fld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Stages of Alcohol Withdrawal (continued)</a:t>
            </a:r>
          </a:p>
        </p:txBody>
      </p:sp>
      <p:pic>
        <p:nvPicPr>
          <p:cNvPr id="2050" name="Picture 2" descr="C:\Users\gomezl\AppData\Local\Microsoft\Windows\INetCache\IE\2LI346HN\Blue_ambulance_icon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2" y="5410200"/>
            <a:ext cx="3200399" cy="133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02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sz="3200" dirty="0"/>
              <a:t>Aspirin</a:t>
            </a:r>
          </a:p>
          <a:p>
            <a:r>
              <a:rPr lang="en-US" sz="3200" dirty="0"/>
              <a:t>Acetaminophen</a:t>
            </a:r>
          </a:p>
          <a:p>
            <a:r>
              <a:rPr lang="en-US" sz="3200" dirty="0"/>
              <a:t>Cold &amp; allergy medications</a:t>
            </a:r>
          </a:p>
          <a:p>
            <a:r>
              <a:rPr lang="en-US" sz="3200" dirty="0"/>
              <a:t>Cough syrup</a:t>
            </a:r>
          </a:p>
          <a:p>
            <a:r>
              <a:rPr lang="en-US" sz="3200" dirty="0"/>
              <a:t>Sleeping pills</a:t>
            </a:r>
          </a:p>
          <a:p>
            <a:r>
              <a:rPr lang="en-US" sz="3200" dirty="0"/>
              <a:t>Pain medication, including opioids</a:t>
            </a:r>
          </a:p>
          <a:p>
            <a:r>
              <a:rPr lang="en-US" sz="3200" dirty="0"/>
              <a:t>Antidepressants and anti-anxiety meds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0D5F-3EB7-497C-A16B-1289F03B00D5}" type="slidenum">
              <a:rPr lang="en-US">
                <a:solidFill>
                  <a:prstClr val="black"/>
                </a:solidFill>
                <a:latin typeface="Lucida Sans Unicode"/>
              </a:rPr>
              <a:pPr/>
              <a:t>12</a:t>
            </a:fld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57200"/>
            <a:ext cx="8229600" cy="1066800"/>
          </a:xfrm>
        </p:spPr>
        <p:txBody>
          <a:bodyPr>
            <a:noAutofit/>
          </a:bodyPr>
          <a:lstStyle/>
          <a:p>
            <a:pPr algn="ctr"/>
            <a:br>
              <a:rPr lang="en-US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Heavy Drinking can also have adverse interactions with:</a:t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gomezl\AppData\Local\Microsoft\Windows\INetCache\IE\2LI346HN\ATOMS_future_plan_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0"/>
            <a:ext cx="239936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946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Possible Causes of Substance Abuse for Older Adults (late onset)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Relocation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69027" y="5386057"/>
            <a:ext cx="4041775" cy="786143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Family conflict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981200" y="1344803"/>
            <a:ext cx="4040188" cy="397000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Retirement-Loss of identity, Loss of purpose</a:t>
            </a:r>
          </a:p>
          <a:p>
            <a:r>
              <a:rPr lang="en-US" sz="2800" dirty="0"/>
              <a:t>Death of a family member, Spouse, Pet, Friend</a:t>
            </a:r>
          </a:p>
          <a:p>
            <a:r>
              <a:rPr lang="en-US" sz="2800" dirty="0"/>
              <a:t>Change of Residence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026" y="1905001"/>
            <a:ext cx="4041775" cy="348105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Trouble sleeping can lead to inappropriate medication use</a:t>
            </a:r>
          </a:p>
          <a:p>
            <a:r>
              <a:rPr lang="en-US" sz="2800" dirty="0"/>
              <a:t>Post surgery, Hip/Knee replacement</a:t>
            </a:r>
          </a:p>
          <a:p>
            <a:r>
              <a:rPr lang="en-US" sz="2800" dirty="0"/>
              <a:t>Mental/Physical health decline</a:t>
            </a:r>
          </a:p>
          <a:p>
            <a:r>
              <a:rPr lang="en-US" sz="2800" dirty="0"/>
              <a:t>Increased isolation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0D5F-3EB7-497C-A16B-1289F03B00D5}" type="slidenum">
              <a:rPr lang="en-US">
                <a:solidFill>
                  <a:prstClr val="black"/>
                </a:solidFill>
                <a:latin typeface="Lucida Sans Unicode"/>
              </a:rPr>
              <a:pPr/>
              <a:t>13</a:t>
            </a:fld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  <p:pic>
        <p:nvPicPr>
          <p:cNvPr id="8" name="Picture 7" descr="四大院線長者票價各不同 | 講。鏟。片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767670"/>
            <a:ext cx="2381250" cy="113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67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76401"/>
            <a:ext cx="8229600" cy="4330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Slurred speech, Dizziness, Difficulty walking, and Confusion can all be found in:</a:t>
            </a:r>
          </a:p>
          <a:p>
            <a:pPr marL="0" indent="0" algn="ctr">
              <a:buNone/>
            </a:pPr>
            <a:endParaRPr lang="en-US" dirty="0"/>
          </a:p>
          <a:p>
            <a:pPr algn="ctr"/>
            <a:r>
              <a:rPr lang="en-US" dirty="0"/>
              <a:t>Diabetes</a:t>
            </a:r>
          </a:p>
          <a:p>
            <a:pPr algn="ctr"/>
            <a:r>
              <a:rPr lang="en-US" dirty="0"/>
              <a:t>Epilepsy</a:t>
            </a:r>
          </a:p>
          <a:p>
            <a:pPr algn="ctr"/>
            <a:r>
              <a:rPr lang="en-US" dirty="0"/>
              <a:t>Parkinson’s</a:t>
            </a:r>
          </a:p>
          <a:p>
            <a:pPr algn="ctr"/>
            <a:r>
              <a:rPr lang="en-US" dirty="0"/>
              <a:t>Multiple Sclerosis</a:t>
            </a:r>
          </a:p>
          <a:p>
            <a:pPr algn="ctr"/>
            <a:r>
              <a:rPr lang="en-US" dirty="0"/>
              <a:t>Dementia</a:t>
            </a:r>
          </a:p>
          <a:p>
            <a:pPr algn="ctr"/>
            <a:r>
              <a:rPr lang="en-US" dirty="0"/>
              <a:t>Infections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0D5F-3EB7-497C-A16B-1289F03B00D5}" type="slidenum">
              <a:rPr lang="en-US">
                <a:solidFill>
                  <a:prstClr val="black"/>
                </a:solidFill>
                <a:latin typeface="Lucida Sans Unicode"/>
              </a:rPr>
              <a:pPr/>
              <a:t>14</a:t>
            </a:fld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020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Medical Conditions that Mimic Substance Abuse</a:t>
            </a:r>
          </a:p>
        </p:txBody>
      </p:sp>
      <p:pic>
        <p:nvPicPr>
          <p:cNvPr id="4098" name="Picture 2" descr="C:\Users\gomezl\AppData\Local\Microsoft\Windows\INetCache\IE\Y7WI7DRN\loss-of-balance-2035389_960_72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555611"/>
            <a:ext cx="2514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681420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0"/>
            <a:ext cx="8229600" cy="4800600"/>
          </a:xfrm>
        </p:spPr>
        <p:txBody>
          <a:bodyPr>
            <a:noAutofit/>
          </a:bodyPr>
          <a:lstStyle/>
          <a:p>
            <a:r>
              <a:rPr lang="en-US" sz="2800" dirty="0"/>
              <a:t>Send out to Hospital</a:t>
            </a:r>
          </a:p>
          <a:p>
            <a:r>
              <a:rPr lang="en-US" sz="2800" dirty="0"/>
              <a:t>Report to Treatment Team</a:t>
            </a:r>
          </a:p>
          <a:p>
            <a:r>
              <a:rPr lang="en-US" sz="2800" dirty="0"/>
              <a:t>Rule out medical conditions</a:t>
            </a:r>
          </a:p>
          <a:p>
            <a:r>
              <a:rPr lang="en-US" sz="2800" dirty="0"/>
              <a:t>Suggest Inpatient treatment, CCAR, AA meetings</a:t>
            </a:r>
          </a:p>
          <a:p>
            <a:r>
              <a:rPr lang="en-US" sz="2800" dirty="0"/>
              <a:t>Conduct a toxicology screen</a:t>
            </a:r>
          </a:p>
          <a:p>
            <a:r>
              <a:rPr lang="en-US" sz="2800" dirty="0"/>
              <a:t>Follow your facility’s policy/procedures</a:t>
            </a:r>
          </a:p>
          <a:p>
            <a:r>
              <a:rPr lang="en-US" sz="2800" dirty="0"/>
              <a:t>Stay with the resident until medically cleared</a:t>
            </a:r>
          </a:p>
          <a:p>
            <a:r>
              <a:rPr lang="en-US" sz="2800" dirty="0"/>
              <a:t>Narcan(for Opiate overdose-keep a supply )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0D5F-3EB7-497C-A16B-1289F03B00D5}" type="slidenum">
              <a:rPr lang="en-US">
                <a:solidFill>
                  <a:prstClr val="black"/>
                </a:solidFill>
                <a:latin typeface="Lucida Sans Unicode"/>
              </a:rPr>
              <a:pPr/>
              <a:t>15</a:t>
            </a:fld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Someone Under the Influence?</a:t>
            </a:r>
          </a:p>
        </p:txBody>
      </p:sp>
    </p:spTree>
    <p:extLst>
      <p:ext uri="{BB962C8B-B14F-4D97-AF65-F5344CB8AC3E}">
        <p14:creationId xmlns:p14="http://schemas.microsoft.com/office/powerpoint/2010/main" val="2502922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76400"/>
            <a:ext cx="8686800" cy="5181600"/>
          </a:xfrm>
        </p:spPr>
        <p:txBody>
          <a:bodyPr>
            <a:noAutofit/>
          </a:bodyPr>
          <a:lstStyle/>
          <a:p>
            <a:r>
              <a:rPr lang="en-US" sz="3600" dirty="0"/>
              <a:t>Severe cravings and compulsive substance abuse despite harmful consequences</a:t>
            </a:r>
          </a:p>
          <a:p>
            <a:r>
              <a:rPr lang="en-US" sz="3600" dirty="0"/>
              <a:t>Intense focus on using certain substances to the point that it takes over one’s life</a:t>
            </a:r>
          </a:p>
          <a:p>
            <a:r>
              <a:rPr lang="en-US" sz="3600" dirty="0"/>
              <a:t>Loss of control over the amount and frequency of use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0D5F-3EB7-497C-A16B-1289F03B00D5}" type="slidenum">
              <a:rPr lang="en-US">
                <a:solidFill>
                  <a:prstClr val="black"/>
                </a:solidFill>
                <a:latin typeface="Lucida Sans Unicode"/>
              </a:rPr>
              <a:pPr/>
              <a:t>16</a:t>
            </a:fld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4456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What is Addiction?</a:t>
            </a:r>
          </a:p>
        </p:txBody>
      </p:sp>
      <p:sp>
        <p:nvSpPr>
          <p:cNvPr id="5" name="Down Arrow 4"/>
          <p:cNvSpPr/>
          <p:nvPr/>
        </p:nvSpPr>
        <p:spPr>
          <a:xfrm>
            <a:off x="10107818" y="6407944"/>
            <a:ext cx="484632" cy="365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Lucida Sans Unicode"/>
            </a:endParaRPr>
          </a:p>
        </p:txBody>
      </p:sp>
      <p:pic>
        <p:nvPicPr>
          <p:cNvPr id="7" name="Picture 6" descr="Are Things Spiraling &lt;strong&gt;Out of Control&lt;/strong&gt;? - In5D Esoteric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734" y="372268"/>
            <a:ext cx="20574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783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672" y="1641872"/>
            <a:ext cx="8229600" cy="4724400"/>
          </a:xfrm>
        </p:spPr>
        <p:txBody>
          <a:bodyPr>
            <a:noAutofit/>
          </a:bodyPr>
          <a:lstStyle/>
          <a:p>
            <a:r>
              <a:rPr lang="en-US" sz="3600" dirty="0"/>
              <a:t>Continued use in the face of adverse or negative consequences</a:t>
            </a:r>
          </a:p>
          <a:p>
            <a:pPr marL="109728" indent="0">
              <a:buNone/>
            </a:pPr>
            <a:endParaRPr lang="en-US" sz="3600" dirty="0"/>
          </a:p>
          <a:p>
            <a:r>
              <a:rPr lang="en-US" sz="3600" dirty="0"/>
              <a:t>Changes in the wiring of the brain which causes intense cravings</a:t>
            </a:r>
          </a:p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0D5F-3EB7-497C-A16B-1289F03B00D5}" type="slidenum">
              <a:rPr lang="en-US">
                <a:solidFill>
                  <a:prstClr val="black"/>
                </a:solidFill>
                <a:latin typeface="Lucida Sans Unicode"/>
              </a:rPr>
              <a:pPr/>
              <a:t>17</a:t>
            </a:fld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What is Addiction? (Cont.)</a:t>
            </a:r>
          </a:p>
        </p:txBody>
      </p:sp>
      <p:pic>
        <p:nvPicPr>
          <p:cNvPr id="5" name="Picture 4" descr="Are Things Spiraling &lt;strong&gt;Out of Control&lt;/strong&gt;? - In5D Esoteric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685506"/>
            <a:ext cx="2971800" cy="1905000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10111836" y="6366273"/>
            <a:ext cx="484632" cy="365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803460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sz="2800" b="1" dirty="0"/>
              <a:t>Brain imaging shows changes in brain functioning that relate to:</a:t>
            </a:r>
          </a:p>
          <a:p>
            <a:r>
              <a:rPr lang="en-US" sz="2800" dirty="0"/>
              <a:t> Judgement</a:t>
            </a:r>
          </a:p>
          <a:p>
            <a:r>
              <a:rPr lang="en-US" sz="2800" dirty="0"/>
              <a:t>Decision making </a:t>
            </a:r>
          </a:p>
          <a:p>
            <a:r>
              <a:rPr lang="en-US" sz="2800" dirty="0"/>
              <a:t>Learning </a:t>
            </a:r>
          </a:p>
          <a:p>
            <a:r>
              <a:rPr lang="en-US" sz="2800" dirty="0"/>
              <a:t>Memory </a:t>
            </a:r>
          </a:p>
          <a:p>
            <a:r>
              <a:rPr lang="en-US" sz="2800" dirty="0"/>
              <a:t>Behavioral control</a:t>
            </a:r>
          </a:p>
          <a:p>
            <a:pPr marL="109728" indent="0">
              <a:buNone/>
            </a:pPr>
            <a:endParaRPr lang="en-US" sz="2800" dirty="0"/>
          </a:p>
          <a:p>
            <a:pPr marL="109728" indent="0">
              <a:buNone/>
            </a:pPr>
            <a:r>
              <a:rPr lang="en-US" sz="2800" dirty="0"/>
              <a:t>Addiction can run in families; 50%-60% of addiction can be related to family genetics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0D5F-3EB7-497C-A16B-1289F03B00D5}" type="slidenum">
              <a:rPr lang="en-US">
                <a:solidFill>
                  <a:prstClr val="black"/>
                </a:solidFill>
                <a:latin typeface="Lucida Sans Unicode"/>
              </a:rPr>
              <a:pPr/>
              <a:t>18</a:t>
            </a:fld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What is Addiction? (continued)</a:t>
            </a:r>
          </a:p>
        </p:txBody>
      </p:sp>
      <p:sp>
        <p:nvSpPr>
          <p:cNvPr id="5" name="Down Arrow 4"/>
          <p:cNvSpPr/>
          <p:nvPr/>
        </p:nvSpPr>
        <p:spPr>
          <a:xfrm>
            <a:off x="10154697" y="6407944"/>
            <a:ext cx="484632" cy="3952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773174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219200"/>
            <a:ext cx="8229600" cy="518874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800" b="1" dirty="0"/>
              <a:t>Addiction is progressive </a:t>
            </a:r>
            <a:r>
              <a:rPr lang="en-US" sz="2800" dirty="0"/>
              <a:t>– </a:t>
            </a:r>
          </a:p>
          <a:p>
            <a:r>
              <a:rPr lang="en-US" sz="2800" dirty="0"/>
              <a:t>Physical tolerance increases along with the psychological need and cravings for the substance </a:t>
            </a:r>
          </a:p>
          <a:p>
            <a:pPr marL="109728" indent="0">
              <a:buNone/>
            </a:pPr>
            <a:endParaRPr lang="en-US" sz="2800" dirty="0"/>
          </a:p>
          <a:p>
            <a:r>
              <a:rPr lang="en-US" sz="2800" dirty="0"/>
              <a:t>Irritability</a:t>
            </a:r>
          </a:p>
          <a:p>
            <a:r>
              <a:rPr lang="en-US" sz="2800" dirty="0"/>
              <a:t>Inability to deal with stress</a:t>
            </a:r>
          </a:p>
          <a:p>
            <a:r>
              <a:rPr lang="en-US" sz="2800" dirty="0"/>
              <a:t>Rationalizing</a:t>
            </a:r>
          </a:p>
          <a:p>
            <a:r>
              <a:rPr lang="en-US" sz="2800" dirty="0"/>
              <a:t>Minimizing, Blaming, Defending</a:t>
            </a:r>
          </a:p>
          <a:p>
            <a:r>
              <a:rPr lang="en-US" sz="2800" dirty="0"/>
              <a:t>Inability to accept responsibility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0D5F-3EB7-497C-A16B-1289F03B00D5}" type="slidenum">
              <a:rPr lang="en-US">
                <a:solidFill>
                  <a:prstClr val="black"/>
                </a:solidFill>
                <a:latin typeface="Lucida Sans Unicode"/>
              </a:rPr>
              <a:pPr/>
              <a:t>19</a:t>
            </a:fld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What is Addiction? (Cont.) </a:t>
            </a:r>
          </a:p>
        </p:txBody>
      </p:sp>
      <p:pic>
        <p:nvPicPr>
          <p:cNvPr id="5" name="Picture 4" descr="Blame: The Game Where Everyone Loses | Meditations by Nigh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589" y="2827953"/>
            <a:ext cx="2398872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65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838200"/>
            <a:ext cx="7086600" cy="6019800"/>
          </a:xfrm>
        </p:spPr>
        <p:txBody>
          <a:bodyPr>
            <a:normAutofit/>
          </a:bodyPr>
          <a:lstStyle/>
          <a:p>
            <a:r>
              <a:rPr lang="en-US" sz="2400" dirty="0"/>
              <a:t>Pattern of harmful use of a substance with the purpose of altering one’s mood</a:t>
            </a:r>
          </a:p>
          <a:p>
            <a:pPr marL="109728" indent="0">
              <a:buNone/>
            </a:pPr>
            <a:endParaRPr lang="en-US" sz="2400" dirty="0"/>
          </a:p>
          <a:p>
            <a:r>
              <a:rPr lang="en-US" sz="2400" dirty="0"/>
              <a:t>Using substances in a manner that is not prescribed or intended</a:t>
            </a:r>
          </a:p>
          <a:p>
            <a:pPr marL="109728" indent="0">
              <a:buNone/>
            </a:pPr>
            <a:endParaRPr lang="en-US" sz="2400" dirty="0"/>
          </a:p>
          <a:p>
            <a:r>
              <a:rPr lang="en-US" sz="2400" dirty="0"/>
              <a:t>Repeated use that causes significant impairment such as:</a:t>
            </a:r>
          </a:p>
          <a:p>
            <a:pPr marL="109728" indent="0">
              <a:buNone/>
            </a:pPr>
            <a:endParaRPr lang="en-US" sz="2400" dirty="0"/>
          </a:p>
          <a:p>
            <a:pPr marL="109728" indent="0">
              <a:buNone/>
            </a:pPr>
            <a:r>
              <a:rPr lang="en-US" sz="2400" dirty="0"/>
              <a:t>          Health issues, Disabilities</a:t>
            </a:r>
          </a:p>
          <a:p>
            <a:pPr marL="109728" indent="0">
              <a:buNone/>
            </a:pPr>
            <a:r>
              <a:rPr lang="en-US" sz="2400" dirty="0"/>
              <a:t>          Failure to meet responsibilities</a:t>
            </a:r>
          </a:p>
          <a:p>
            <a:pPr marL="109728" indent="0">
              <a:buNone/>
            </a:pPr>
            <a:r>
              <a:rPr lang="en-US" sz="2400" dirty="0"/>
              <a:t>          Impaired control, Risky use </a:t>
            </a:r>
          </a:p>
          <a:p>
            <a:pPr marL="109728" indent="0">
              <a:buNone/>
            </a:pPr>
            <a:r>
              <a:rPr lang="en-US" sz="2400" dirty="0"/>
              <a:t>          Negatively impacts relationships</a:t>
            </a:r>
          </a:p>
          <a:p>
            <a:pPr marL="109728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0D5F-3EB7-497C-A16B-1289F03B00D5}" type="slidenum">
              <a:rPr lang="en-US">
                <a:solidFill>
                  <a:prstClr val="black"/>
                </a:solidFill>
                <a:latin typeface="Lucida Sans Unicode"/>
              </a:rPr>
              <a:pPr/>
              <a:t>2</a:t>
            </a:fld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What is Substance Abuse?</a:t>
            </a:r>
          </a:p>
        </p:txBody>
      </p:sp>
      <p:sp>
        <p:nvSpPr>
          <p:cNvPr id="5" name="Down Arrow 4"/>
          <p:cNvSpPr/>
          <p:nvPr/>
        </p:nvSpPr>
        <p:spPr>
          <a:xfrm>
            <a:off x="10159728" y="6484144"/>
            <a:ext cx="377305" cy="288924"/>
          </a:xfrm>
          <a:prstGeom prst="downArrow">
            <a:avLst>
              <a:gd name="adj1" fmla="val 50000"/>
              <a:gd name="adj2" fmla="val 449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6" name="Curved Down Arrow 5"/>
          <p:cNvSpPr/>
          <p:nvPr/>
        </p:nvSpPr>
        <p:spPr>
          <a:xfrm>
            <a:off x="7315200" y="4038600"/>
            <a:ext cx="685800" cy="287020"/>
          </a:xfrm>
          <a:prstGeom prst="curvedDownArrow">
            <a:avLst>
              <a:gd name="adj1" fmla="val 25000"/>
              <a:gd name="adj2" fmla="val 50000"/>
              <a:gd name="adj3" fmla="val 654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927281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Alcohol</a:t>
            </a:r>
          </a:p>
          <a:p>
            <a:r>
              <a:rPr lang="en-US" dirty="0"/>
              <a:t>Nicotine/Tobacco/Caffeine</a:t>
            </a:r>
          </a:p>
          <a:p>
            <a:r>
              <a:rPr lang="en-US" dirty="0"/>
              <a:t>Opioids/Pain Medications/Cocaine/Speed (methamphetamines),  Heroin, Benzos, etc.</a:t>
            </a:r>
          </a:p>
          <a:p>
            <a:r>
              <a:rPr lang="en-US" dirty="0"/>
              <a:t>Over the Counter medications (cough medicine, Sudafed)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0D5F-3EB7-497C-A16B-1289F03B00D5}" type="slidenum">
              <a:rPr lang="en-US">
                <a:solidFill>
                  <a:prstClr val="black"/>
                </a:solidFill>
                <a:latin typeface="Lucida Sans Unicode"/>
              </a:rPr>
              <a:pPr/>
              <a:t>20</a:t>
            </a:fld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Common Addictions</a:t>
            </a:r>
          </a:p>
        </p:txBody>
      </p:sp>
      <p:pic>
        <p:nvPicPr>
          <p:cNvPr id="6147" name="Picture 3" descr="C:\Users\gomezl\AppData\Local\Microsoft\Windows\INetCache\IE\R4J85IJC\image_thumb[1]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111310"/>
            <a:ext cx="2133600" cy="216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gomezl\AppData\Local\Microsoft\Windows\INetCache\IE\Y7WI7DRN\15659703711_c44f62bf78_o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3733801"/>
            <a:ext cx="2849727" cy="265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gomezl\AppData\Local\Microsoft\Windows\INetCache\IE\Y7WI7DRN\marlboro-logo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914401"/>
            <a:ext cx="1752600" cy="127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wn Arrow 4"/>
          <p:cNvSpPr/>
          <p:nvPr/>
        </p:nvSpPr>
        <p:spPr>
          <a:xfrm>
            <a:off x="10105721" y="6277484"/>
            <a:ext cx="484632" cy="495585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680879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481328"/>
            <a:ext cx="8229600" cy="5071872"/>
          </a:xfrm>
        </p:spPr>
        <p:txBody>
          <a:bodyPr/>
          <a:lstStyle/>
          <a:p>
            <a:r>
              <a:rPr lang="en-US" sz="2800" dirty="0"/>
              <a:t>Gambling</a:t>
            </a:r>
          </a:p>
          <a:p>
            <a:r>
              <a:rPr lang="en-US" sz="2800" dirty="0"/>
              <a:t>Internet/Cell phone/Gaming</a:t>
            </a:r>
          </a:p>
          <a:p>
            <a:r>
              <a:rPr lang="en-US" sz="2800" dirty="0"/>
              <a:t>Pornography/Sex</a:t>
            </a:r>
          </a:p>
          <a:p>
            <a:r>
              <a:rPr lang="en-US" sz="2800" dirty="0"/>
              <a:t>Food/Sugar</a:t>
            </a:r>
          </a:p>
          <a:p>
            <a:r>
              <a:rPr lang="en-US" sz="2800" dirty="0"/>
              <a:t>Shopping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0D5F-3EB7-497C-A16B-1289F03B00D5}" type="slidenum">
              <a:rPr lang="en-US">
                <a:solidFill>
                  <a:prstClr val="black"/>
                </a:solidFill>
                <a:latin typeface="Lucida Sans Unicode"/>
              </a:rPr>
              <a:pPr/>
              <a:t>21</a:t>
            </a:fld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Common Addictions (continued)</a:t>
            </a:r>
          </a:p>
        </p:txBody>
      </p:sp>
      <p:pic>
        <p:nvPicPr>
          <p:cNvPr id="7170" name="Picture 2" descr="C:\Users\gomezl\AppData\Local\Microsoft\Windows\INetCache\IE\Y7WI7DRN\0738e628b4830f6c345918902b145dcc_e0336d7_image_lead_ace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400706"/>
            <a:ext cx="2506222" cy="200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gomezl\AppData\Local\Microsoft\Windows\INetCache\IE\055J4CHI\gameaddict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38600"/>
            <a:ext cx="28575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gomezl\AppData\Local\Microsoft\Windows\INetCache\IE\2LI346HN\4346779098_c996123951_b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4104928"/>
            <a:ext cx="3127955" cy="208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682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417639"/>
            <a:ext cx="7862181" cy="4587153"/>
          </a:xfrm>
        </p:spPr>
        <p:txBody>
          <a:bodyPr>
            <a:noAutofit/>
          </a:bodyPr>
          <a:lstStyle/>
          <a:p>
            <a:r>
              <a:rPr lang="en-US" sz="3200" dirty="0"/>
              <a:t>Mood swings, Irritability</a:t>
            </a:r>
          </a:p>
          <a:p>
            <a:r>
              <a:rPr lang="en-US" sz="3200" dirty="0"/>
              <a:t>Multiple unsuccessful attempts to stop or limit use</a:t>
            </a:r>
          </a:p>
          <a:p>
            <a:r>
              <a:rPr lang="en-US" sz="3200" dirty="0"/>
              <a:t>Excessive time spent obtaining, using, and/or thinking about the substance</a:t>
            </a:r>
          </a:p>
          <a:p>
            <a:r>
              <a:rPr lang="en-US" sz="3200" dirty="0"/>
              <a:t>Withdrawal from usual activities- Socializing and Family relationships</a:t>
            </a:r>
          </a:p>
          <a:p>
            <a:r>
              <a:rPr lang="en-US" sz="3200" dirty="0"/>
              <a:t>Toxic relationships with other users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0D5F-3EB7-497C-A16B-1289F03B00D5}" type="slidenum">
              <a:rPr lang="en-US">
                <a:solidFill>
                  <a:prstClr val="black"/>
                </a:solidFill>
                <a:latin typeface="Lucida Sans Unicode"/>
              </a:rPr>
              <a:pPr/>
              <a:t>22</a:t>
            </a:fld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76200"/>
            <a:ext cx="8229600" cy="1493838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Signs &amp; Symptoms of Addiction</a:t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(any substance)</a:t>
            </a:r>
          </a:p>
        </p:txBody>
      </p:sp>
      <p:sp>
        <p:nvSpPr>
          <p:cNvPr id="5" name="Down Arrow 4"/>
          <p:cNvSpPr/>
          <p:nvPr/>
        </p:nvSpPr>
        <p:spPr>
          <a:xfrm>
            <a:off x="10052400" y="6324600"/>
            <a:ext cx="484632" cy="4253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720312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76400"/>
            <a:ext cx="7543800" cy="4731544"/>
          </a:xfrm>
        </p:spPr>
        <p:txBody>
          <a:bodyPr>
            <a:normAutofit/>
          </a:bodyPr>
          <a:lstStyle/>
          <a:p>
            <a:r>
              <a:rPr lang="en-US" sz="2800" dirty="0"/>
              <a:t>Stealing money, Prescriptions or Alcohol from others, lying</a:t>
            </a:r>
          </a:p>
          <a:p>
            <a:r>
              <a:rPr lang="en-US" sz="2800" dirty="0"/>
              <a:t>Physical changes in appearance, Poor hygiene, Poor dental hygiene (losing teeth)</a:t>
            </a:r>
          </a:p>
          <a:p>
            <a:endParaRPr lang="en-US" sz="2800" dirty="0"/>
          </a:p>
          <a:p>
            <a:pPr marL="109728" indent="0">
              <a:buNone/>
            </a:pPr>
            <a:endParaRPr lang="en-US" sz="2800" dirty="0"/>
          </a:p>
          <a:p>
            <a:r>
              <a:rPr lang="en-US" sz="2800" dirty="0"/>
              <a:t>Sweats, Fever, Chills, Nausea, Vomiting, Depression, Diarrhea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0D5F-3EB7-497C-A16B-1289F03B00D5}" type="slidenum">
              <a:rPr lang="en-US">
                <a:solidFill>
                  <a:prstClr val="black"/>
                </a:solidFill>
                <a:latin typeface="Lucida Sans Unicode"/>
              </a:rPr>
              <a:pPr/>
              <a:t>23</a:t>
            </a:fld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Signs &amp; Symptoms of Addiction</a:t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(any substance)   (Cont.)</a:t>
            </a:r>
          </a:p>
        </p:txBody>
      </p:sp>
      <p:sp>
        <p:nvSpPr>
          <p:cNvPr id="5" name="Down Arrow 4"/>
          <p:cNvSpPr/>
          <p:nvPr/>
        </p:nvSpPr>
        <p:spPr>
          <a:xfrm>
            <a:off x="10040855" y="6172200"/>
            <a:ext cx="484632" cy="6077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Lucida Sans Unicode"/>
            </a:endParaRPr>
          </a:p>
        </p:txBody>
      </p:sp>
      <p:pic>
        <p:nvPicPr>
          <p:cNvPr id="6" name="Picture 5" descr="eLimu | Health Educa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1" y="3581401"/>
            <a:ext cx="2143125" cy="108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32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76400"/>
            <a:ext cx="7543800" cy="44958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200" b="1" dirty="0"/>
              <a:t>Financial trouble-</a:t>
            </a:r>
          </a:p>
          <a:p>
            <a:r>
              <a:rPr lang="en-US" sz="3200" dirty="0"/>
              <a:t>Passing bad checks</a:t>
            </a:r>
          </a:p>
          <a:p>
            <a:r>
              <a:rPr lang="en-US" sz="3200" dirty="0"/>
              <a:t>Excessive ATM withdrawals, overdrawing bank accounts</a:t>
            </a:r>
          </a:p>
          <a:p>
            <a:r>
              <a:rPr lang="en-US" sz="3200" dirty="0"/>
              <a:t>Selling/trading prized possessions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0D5F-3EB7-497C-A16B-1289F03B00D5}" type="slidenum">
              <a:rPr lang="en-US">
                <a:solidFill>
                  <a:prstClr val="black"/>
                </a:solidFill>
                <a:latin typeface="Lucida Sans Unicode"/>
              </a:rPr>
              <a:pPr/>
              <a:t>24</a:t>
            </a:fld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Signs &amp; Symptoms of Addiction</a:t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(any substance)   (Cont.)</a:t>
            </a:r>
          </a:p>
        </p:txBody>
      </p:sp>
      <p:pic>
        <p:nvPicPr>
          <p:cNvPr id="5" name="Picture 4" descr="&lt;strong&gt;Check&lt;/strong&gt; Re-presentment: What It Is and Why It Matters to You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495800"/>
            <a:ext cx="4724400" cy="191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544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Signs and Symptoms of Benzodiazepine Addiction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5209846"/>
            <a:ext cx="4040188" cy="1038554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Poor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tx1"/>
                </a:solidFill>
              </a:rPr>
              <a:t>judgement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69027" y="5715000"/>
            <a:ext cx="4041775" cy="76200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Passing out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981200" y="1444295"/>
            <a:ext cx="4040188" cy="3737306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Weakness</a:t>
            </a:r>
          </a:p>
          <a:p>
            <a:r>
              <a:rPr lang="en-US" sz="3200" dirty="0"/>
              <a:t>Blurred vision</a:t>
            </a:r>
          </a:p>
          <a:p>
            <a:r>
              <a:rPr lang="en-US" sz="3200" dirty="0"/>
              <a:t>Drowsiness</a:t>
            </a:r>
          </a:p>
          <a:p>
            <a:r>
              <a:rPr lang="en-US" sz="3200" dirty="0"/>
              <a:t>Blacking out</a:t>
            </a:r>
          </a:p>
          <a:p>
            <a:r>
              <a:rPr lang="en-US" sz="3200" dirty="0"/>
              <a:t>Memory lapse</a:t>
            </a:r>
          </a:p>
          <a:p>
            <a:r>
              <a:rPr lang="en-US" sz="3200" dirty="0"/>
              <a:t>Asking others for pills</a:t>
            </a:r>
          </a:p>
          <a:p>
            <a:pPr marL="109728" indent="0">
              <a:buNone/>
            </a:pPr>
            <a:endParaRPr lang="en-US" dirty="0"/>
          </a:p>
          <a:p>
            <a:pPr lvl="4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Doctor shopping- to obtain multiple prescriptions</a:t>
            </a:r>
          </a:p>
          <a:p>
            <a:r>
              <a:rPr lang="en-US" sz="2800" dirty="0"/>
              <a:t>Going through others’ medicine cabinets</a:t>
            </a:r>
          </a:p>
          <a:p>
            <a:r>
              <a:rPr lang="en-US" sz="2800" dirty="0"/>
              <a:t>Inability to stop using despite attempts</a:t>
            </a:r>
          </a:p>
          <a:p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0D5F-3EB7-497C-A16B-1289F03B00D5}" type="slidenum">
              <a:rPr lang="en-US">
                <a:solidFill>
                  <a:prstClr val="black"/>
                </a:solidFill>
                <a:latin typeface="Lucida Sans Unicode"/>
              </a:rPr>
              <a:pPr/>
              <a:t>25</a:t>
            </a:fld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0111836" y="6553201"/>
            <a:ext cx="484632" cy="2198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53739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481328"/>
            <a:ext cx="8153400" cy="4926616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Xanax</a:t>
            </a:r>
          </a:p>
          <a:p>
            <a:pPr algn="ctr"/>
            <a:r>
              <a:rPr lang="en-US" sz="4000" dirty="0"/>
              <a:t>Klonopin</a:t>
            </a:r>
          </a:p>
          <a:p>
            <a:pPr algn="ctr"/>
            <a:r>
              <a:rPr lang="en-US" sz="4000" dirty="0"/>
              <a:t>Librium</a:t>
            </a:r>
          </a:p>
          <a:p>
            <a:pPr algn="ctr"/>
            <a:r>
              <a:rPr lang="en-US" sz="4000" dirty="0"/>
              <a:t>Ativan</a:t>
            </a:r>
          </a:p>
          <a:p>
            <a:pPr algn="ctr"/>
            <a:r>
              <a:rPr lang="en-US" sz="4000" dirty="0"/>
              <a:t>Valium</a:t>
            </a:r>
          </a:p>
          <a:p>
            <a:pPr algn="ctr"/>
            <a:r>
              <a:rPr lang="en-US" sz="4000" dirty="0"/>
              <a:t>Restoril</a:t>
            </a:r>
          </a:p>
          <a:p>
            <a:pPr algn="ctr"/>
            <a:r>
              <a:rPr lang="en-US" sz="4000" dirty="0"/>
              <a:t>Ha</a:t>
            </a:r>
            <a:r>
              <a:rPr lang="en-US" sz="4000" u="sng" dirty="0"/>
              <a:t>l</a:t>
            </a:r>
            <a:r>
              <a:rPr lang="en-US" sz="4000" dirty="0"/>
              <a:t>cion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0D5F-3EB7-497C-A16B-1289F03B00D5}" type="slidenum">
              <a:rPr lang="en-US">
                <a:solidFill>
                  <a:prstClr val="black"/>
                </a:solidFill>
                <a:latin typeface="Lucida Sans Unicode"/>
              </a:rPr>
              <a:pPr/>
              <a:t>26</a:t>
            </a:fld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Examples of Benzodiazepines</a:t>
            </a:r>
          </a:p>
        </p:txBody>
      </p:sp>
      <p:pic>
        <p:nvPicPr>
          <p:cNvPr id="9218" name="Picture 2" descr="C:\Users\gomezl\AppData\Local\Microsoft\Windows\INetCache\IE\R4J85IJC\Boites_de_Xanax_et_d'alprazolam_en_ce_moment_dans_les_pharmacie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2464162"/>
            <a:ext cx="285949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gomezl\AppData\Local\Microsoft\Windows\INetCache\IE\2LI346HN\bi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34242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gomezl\AppData\Local\Microsoft\Windows\INetCache\IE\2LI346HN\bi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34242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9061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81329"/>
            <a:ext cx="8458200" cy="5291741"/>
          </a:xfrm>
        </p:spPr>
        <p:txBody>
          <a:bodyPr/>
          <a:lstStyle/>
          <a:p>
            <a:r>
              <a:rPr lang="en-US" sz="4000" dirty="0"/>
              <a:t>Mood Changes</a:t>
            </a:r>
          </a:p>
          <a:p>
            <a:r>
              <a:rPr lang="en-US" sz="4000" dirty="0"/>
              <a:t>Mixing Benzos with other drugs</a:t>
            </a:r>
          </a:p>
          <a:p>
            <a:r>
              <a:rPr lang="en-US" sz="4000" dirty="0"/>
              <a:t>Engaging in risky behaviors</a:t>
            </a:r>
          </a:p>
          <a:p>
            <a:r>
              <a:rPr lang="en-US" sz="4000" dirty="0"/>
              <a:t>Impaired coordination</a:t>
            </a:r>
          </a:p>
          <a:p>
            <a:r>
              <a:rPr lang="en-US" sz="4000" dirty="0"/>
              <a:t>Withdrawal Symptoms</a:t>
            </a:r>
          </a:p>
          <a:p>
            <a:endParaRPr lang="en-US" sz="40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0D5F-3EB7-497C-A16B-1289F03B00D5}" type="slidenum">
              <a:rPr lang="en-US">
                <a:solidFill>
                  <a:prstClr val="black"/>
                </a:solidFill>
                <a:latin typeface="Lucida Sans Unicode"/>
              </a:rPr>
              <a:pPr/>
              <a:t>27</a:t>
            </a:fld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Signs &amp; Symptoms of Benzodiazepine Addiction (continued)</a:t>
            </a:r>
          </a:p>
        </p:txBody>
      </p:sp>
      <p:pic>
        <p:nvPicPr>
          <p:cNvPr id="8194" name="Picture 2" descr="C:\Users\gomezl\AppData\Local\Microsoft\Windows\INetCache\IE\R4J85IJC\182728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800601"/>
            <a:ext cx="3429000" cy="197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1634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481328"/>
            <a:ext cx="7543800" cy="5148072"/>
          </a:xfrm>
        </p:spPr>
        <p:txBody>
          <a:bodyPr>
            <a:normAutofit fontScale="85000" lnSpcReduction="20000"/>
          </a:bodyPr>
          <a:lstStyle/>
          <a:p>
            <a:r>
              <a:rPr lang="en-US" sz="3300" dirty="0"/>
              <a:t>Problems concentrating</a:t>
            </a:r>
          </a:p>
          <a:p>
            <a:r>
              <a:rPr lang="en-US" sz="3300" dirty="0"/>
              <a:t>Sleep disturbance</a:t>
            </a:r>
          </a:p>
          <a:p>
            <a:r>
              <a:rPr lang="en-US" sz="3300" dirty="0"/>
              <a:t>Irritability</a:t>
            </a:r>
          </a:p>
          <a:p>
            <a:r>
              <a:rPr lang="en-US" sz="3300" dirty="0"/>
              <a:t>Increased anxiety</a:t>
            </a:r>
          </a:p>
          <a:p>
            <a:r>
              <a:rPr lang="en-US" sz="3300" dirty="0"/>
              <a:t>Panic Attacks</a:t>
            </a:r>
          </a:p>
          <a:p>
            <a:r>
              <a:rPr lang="en-US" sz="3300" dirty="0"/>
              <a:t>Hand tremors</a:t>
            </a:r>
          </a:p>
          <a:p>
            <a:r>
              <a:rPr lang="en-US" sz="3300" dirty="0"/>
              <a:t>Dry heaving/Vomiting</a:t>
            </a:r>
          </a:p>
          <a:p>
            <a:r>
              <a:rPr lang="en-US" sz="3300" dirty="0"/>
              <a:t>Heart Palpitations</a:t>
            </a:r>
          </a:p>
          <a:p>
            <a:r>
              <a:rPr lang="en-US" sz="3300" dirty="0"/>
              <a:t>Headaches</a:t>
            </a:r>
          </a:p>
          <a:p>
            <a:r>
              <a:rPr lang="en-US" sz="3300" dirty="0"/>
              <a:t>Muscle pain/Stiffness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Withdrawal symptoms can be dangerous, and may result in seizures, coma, and even death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0D5F-3EB7-497C-A16B-1289F03B00D5}" type="slidenum">
              <a:rPr lang="en-US">
                <a:solidFill>
                  <a:prstClr val="black"/>
                </a:solidFill>
                <a:latin typeface="Lucida Sans Unicode"/>
              </a:rPr>
              <a:pPr/>
              <a:t>28</a:t>
            </a:fld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Signs of Benzodiazepine Withdrawal</a:t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(within 24 hours of last use)</a:t>
            </a:r>
          </a:p>
        </p:txBody>
      </p:sp>
      <p:pic>
        <p:nvPicPr>
          <p:cNvPr id="11268" name="Picture 4" descr="C:\Users\gomezl\AppData\Local\Microsoft\Windows\INetCache\IE\Y7WI7DRN\bi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34242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gomezl\AppData\Local\Microsoft\Windows\INetCache\IE\055J4CHI\consideraciones-moquillo-canino_1_133444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843191"/>
            <a:ext cx="2688432" cy="250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724350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72" y="152401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Signs &amp; Symptoms of Opiate Overdose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5645944"/>
            <a:ext cx="4040188" cy="76200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Confusion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69027" y="5181600"/>
            <a:ext cx="4041775" cy="1226344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Clammy skin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981200" y="1676401"/>
            <a:ext cx="4040188" cy="3809999"/>
          </a:xfrm>
        </p:spPr>
        <p:txBody>
          <a:bodyPr>
            <a:noAutofit/>
          </a:bodyPr>
          <a:lstStyle/>
          <a:p>
            <a:r>
              <a:rPr lang="en-US" sz="3200" dirty="0"/>
              <a:t>Unconsciousness or intermittent loss of consciousness</a:t>
            </a:r>
          </a:p>
          <a:p>
            <a:pPr marL="109728" indent="0">
              <a:buNone/>
            </a:pPr>
            <a:r>
              <a:rPr lang="en-US" sz="3200" dirty="0"/>
              <a:t>Labored breathing</a:t>
            </a:r>
          </a:p>
          <a:p>
            <a:r>
              <a:rPr lang="en-US" sz="3200" dirty="0"/>
              <a:t>Constricted pupils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026" y="1219201"/>
            <a:ext cx="4041775" cy="3733801"/>
          </a:xfrm>
        </p:spPr>
        <p:txBody>
          <a:bodyPr>
            <a:normAutofit fontScale="77500" lnSpcReduction="20000"/>
          </a:bodyPr>
          <a:lstStyle/>
          <a:p>
            <a:r>
              <a:rPr lang="en-US" sz="3800" dirty="0"/>
              <a:t>Nausea/Vomiting</a:t>
            </a:r>
          </a:p>
          <a:p>
            <a:pPr marL="109728" indent="0">
              <a:buNone/>
            </a:pPr>
            <a:endParaRPr lang="en-US" sz="3800" dirty="0"/>
          </a:p>
          <a:p>
            <a:r>
              <a:rPr lang="en-US" sz="3800" dirty="0"/>
              <a:t>Shallow or Restricted breathing</a:t>
            </a:r>
          </a:p>
          <a:p>
            <a:pPr marL="109728" indent="0">
              <a:buNone/>
            </a:pPr>
            <a:r>
              <a:rPr lang="en-US" sz="3800" dirty="0"/>
              <a:t>Bluish lips and fingertips</a:t>
            </a:r>
          </a:p>
          <a:p>
            <a:r>
              <a:rPr lang="en-US" sz="3800" dirty="0"/>
              <a:t>Extreme sleepiness or Inability to waken</a:t>
            </a:r>
          </a:p>
          <a:p>
            <a:endParaRPr lang="en-US" sz="3500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0D5F-3EB7-497C-A16B-1289F03B00D5}" type="slidenum">
              <a:rPr lang="en-US">
                <a:solidFill>
                  <a:prstClr val="black"/>
                </a:solidFill>
                <a:latin typeface="Lucida Sans Unicode"/>
              </a:rPr>
              <a:pPr/>
              <a:t>29</a:t>
            </a:fld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806949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4876800"/>
          </a:xfrm>
        </p:spPr>
        <p:txBody>
          <a:bodyPr>
            <a:normAutofit/>
          </a:bodyPr>
          <a:lstStyle/>
          <a:p>
            <a:r>
              <a:rPr lang="en-US" sz="3600" dirty="0"/>
              <a:t>Substance abuse differs from addiction</a:t>
            </a:r>
          </a:p>
          <a:p>
            <a:r>
              <a:rPr lang="en-US" sz="3600" dirty="0"/>
              <a:t>Substance abusers can quit or change their behavior</a:t>
            </a:r>
          </a:p>
          <a:p>
            <a:r>
              <a:rPr lang="en-US" sz="3600" dirty="0"/>
              <a:t> Addiction is a disease</a:t>
            </a:r>
          </a:p>
          <a:p>
            <a:r>
              <a:rPr lang="en-US" sz="3600" dirty="0"/>
              <a:t> An addicted person cannot stop using, even when the condition causes harm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0D5F-3EB7-497C-A16B-1289F03B00D5}" type="slidenum">
              <a:rPr lang="en-US">
                <a:solidFill>
                  <a:prstClr val="black"/>
                </a:solidFill>
                <a:latin typeface="Lucida Sans Unicode"/>
              </a:rPr>
              <a:pPr/>
              <a:t>3</a:t>
            </a:fld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927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What is Substance Abuse? (Cont.)</a:t>
            </a:r>
          </a:p>
        </p:txBody>
      </p:sp>
    </p:spTree>
    <p:extLst>
      <p:ext uri="{BB962C8B-B14F-4D97-AF65-F5344CB8AC3E}">
        <p14:creationId xmlns:p14="http://schemas.microsoft.com/office/powerpoint/2010/main" val="2664889728"/>
      </p:ext>
    </p:extLst>
  </p:cSld>
  <p:clrMapOvr>
    <a:masterClrMapping/>
  </p:clrMapOvr>
  <p:transition spd="med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Heroin</a:t>
            </a:r>
          </a:p>
          <a:p>
            <a:pPr algn="ctr"/>
            <a:r>
              <a:rPr lang="en-US" sz="3200" dirty="0"/>
              <a:t>Morphine</a:t>
            </a:r>
          </a:p>
          <a:p>
            <a:pPr algn="ctr"/>
            <a:r>
              <a:rPr lang="en-US" sz="3200" dirty="0"/>
              <a:t>Fentanyl</a:t>
            </a:r>
          </a:p>
          <a:p>
            <a:pPr algn="ctr"/>
            <a:r>
              <a:rPr lang="en-US" sz="3200" dirty="0"/>
              <a:t>Hydrocodone</a:t>
            </a:r>
          </a:p>
          <a:p>
            <a:pPr algn="ctr"/>
            <a:r>
              <a:rPr lang="en-US" sz="3200" dirty="0"/>
              <a:t>Methadone</a:t>
            </a:r>
          </a:p>
          <a:p>
            <a:pPr algn="ctr"/>
            <a:r>
              <a:rPr lang="en-US" sz="3200" dirty="0"/>
              <a:t>Percocet</a:t>
            </a:r>
          </a:p>
          <a:p>
            <a:pPr algn="ctr"/>
            <a:r>
              <a:rPr lang="en-US" sz="3200" dirty="0"/>
              <a:t>Oxycodone</a:t>
            </a:r>
          </a:p>
          <a:p>
            <a:pPr algn="ctr"/>
            <a:r>
              <a:rPr lang="en-US" sz="3200" dirty="0"/>
              <a:t>Dilaudid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0D5F-3EB7-497C-A16B-1289F03B00D5}" type="slidenum">
              <a:rPr lang="en-US">
                <a:solidFill>
                  <a:prstClr val="black"/>
                </a:solidFill>
                <a:latin typeface="Lucida Sans Unicode"/>
              </a:rPr>
              <a:pPr/>
              <a:t>30</a:t>
            </a:fld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Examples of Opiates</a:t>
            </a:r>
          </a:p>
        </p:txBody>
      </p:sp>
      <p:pic>
        <p:nvPicPr>
          <p:cNvPr id="13315" name="Picture 3" descr="C:\Users\gomezl\AppData\Local\Microsoft\Windows\INetCache\IE\055J4CHI\9464464165_4f07440101_o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447800"/>
            <a:ext cx="2717074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gomezl\AppData\Local\Microsoft\Windows\INetCache\IE\R4J85IJC\9177342117_5ea0374586_o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94791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Users\gomezl\AppData\Local\Microsoft\Windows\INetCache\IE\R4J85IJC\9393382457_475631793b_o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86201"/>
            <a:ext cx="1905000" cy="220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2248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685800"/>
            <a:ext cx="8229600" cy="5955362"/>
          </a:xfrm>
        </p:spPr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en-US" dirty="0"/>
              <a:t>Chronic overuse of Opiates can cause severe and long lasting complications to the body, such as: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Heart complications like a decreased heart rate or cardiac arrest</a:t>
            </a:r>
          </a:p>
          <a:p>
            <a:endParaRPr lang="en-US" dirty="0"/>
          </a:p>
          <a:p>
            <a:r>
              <a:rPr lang="en-US" dirty="0"/>
              <a:t>Respiratory complications like shallow breathing or depressed respirations</a:t>
            </a:r>
          </a:p>
          <a:p>
            <a:endParaRPr lang="en-US" dirty="0"/>
          </a:p>
          <a:p>
            <a:r>
              <a:rPr lang="en-US" dirty="0"/>
              <a:t>Unconsciousness</a:t>
            </a:r>
          </a:p>
          <a:p>
            <a:endParaRPr lang="en-US" dirty="0"/>
          </a:p>
          <a:p>
            <a:r>
              <a:rPr lang="en-US" dirty="0"/>
              <a:t>Increased risk of addiction</a:t>
            </a:r>
          </a:p>
          <a:p>
            <a:endParaRPr lang="en-US" dirty="0"/>
          </a:p>
          <a:p>
            <a:pPr marL="109728" indent="0">
              <a:buNone/>
            </a:pPr>
            <a:r>
              <a:rPr lang="en-US" dirty="0"/>
              <a:t>                                 Overdose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0D5F-3EB7-497C-A16B-1289F03B00D5}" type="slidenum">
              <a:rPr lang="en-US">
                <a:solidFill>
                  <a:prstClr val="black"/>
                </a:solidFill>
                <a:latin typeface="Lucida Sans Unicode"/>
              </a:rPr>
              <a:pPr/>
              <a:t>31</a:t>
            </a:fld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Dangers of Opiate Overuse</a:t>
            </a:r>
          </a:p>
        </p:txBody>
      </p:sp>
      <p:pic>
        <p:nvPicPr>
          <p:cNvPr id="12292" name="Picture 4" descr="C:\Users\gomezl\AppData\Local\Microsoft\Windows\INetCache\IE\055J4CHI\dange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952877"/>
            <a:ext cx="180975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749789"/>
      </p:ext>
    </p:extLst>
  </p:cSld>
  <p:clrMapOvr>
    <a:masterClrMapping/>
  </p:clrMapOvr>
  <p:transition spd="slow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Call 911, Stay on the phone</a:t>
            </a:r>
          </a:p>
          <a:p>
            <a:r>
              <a:rPr lang="en-US" sz="3200" dirty="0"/>
              <a:t>Begin Rescue Breathing</a:t>
            </a:r>
          </a:p>
          <a:p>
            <a:r>
              <a:rPr lang="en-US" sz="3200" dirty="0"/>
              <a:t>Administer Narcan Nasal Spray, if available (</a:t>
            </a:r>
            <a:r>
              <a:rPr lang="en-US" sz="3200" b="1" dirty="0"/>
              <a:t>often takes more than one</a:t>
            </a:r>
            <a:r>
              <a:rPr lang="en-US" sz="3200" dirty="0"/>
              <a:t>)</a:t>
            </a:r>
          </a:p>
          <a:p>
            <a:r>
              <a:rPr lang="en-US" sz="3200" dirty="0"/>
              <a:t>Stay with the person, Roll onto their side to prevent vomiting and choking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0D5F-3EB7-497C-A16B-1289F03B00D5}" type="slidenum">
              <a:rPr lang="en-US">
                <a:solidFill>
                  <a:prstClr val="black"/>
                </a:solidFill>
                <a:latin typeface="Lucida Sans Unicode"/>
              </a:rPr>
              <a:pPr/>
              <a:t>32</a:t>
            </a:fld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Opiate Overdose - What to Do ???</a:t>
            </a:r>
          </a:p>
        </p:txBody>
      </p:sp>
      <p:pic>
        <p:nvPicPr>
          <p:cNvPr id="1030" name="Picture 6" descr="C:\Users\gomezl\AppData\Local\Microsoft\Windows\INetCache\IE\Y7WI7DRN\220px-MUTCD_D12-4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791869"/>
            <a:ext cx="4745832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056905"/>
      </p:ext>
    </p:extLst>
  </p:cSld>
  <p:clrMapOvr>
    <a:masterClrMapping/>
  </p:clrMapOvr>
  <p:transition spd="slow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F20BEF-7CC8-4AFC-AD01-7F72FBC19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Used in the Addiction  Cycle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7C2441-B9DE-4232-BDFC-C5E542B1C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0D5F-3EB7-497C-A16B-1289F03B00D5}" type="slidenum">
              <a:rPr lang="en-US">
                <a:solidFill>
                  <a:prstClr val="white"/>
                </a:solidFill>
                <a:latin typeface="Lucida Sans Unicode"/>
              </a:rPr>
              <a:pPr/>
              <a:t>33</a:t>
            </a:fld>
            <a:endParaRPr lang="en-US" dirty="0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B00FAE-F270-4E28-8A6C-30AC0DD0D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BEWARE  Of </a:t>
            </a:r>
            <a:r>
              <a:rPr lang="en-US" b="1" dirty="0">
                <a:solidFill>
                  <a:schemeClr val="tx1"/>
                </a:solidFill>
              </a:rPr>
              <a:t>Prescribed </a:t>
            </a:r>
            <a:r>
              <a:rPr lang="en-US" sz="2200" b="1" dirty="0">
                <a:solidFill>
                  <a:schemeClr val="tx1"/>
                </a:solidFill>
              </a:rPr>
              <a:t>MEDICATIONS 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that can </a:t>
            </a:r>
            <a:r>
              <a:rPr lang="en-US" sz="2700" dirty="0">
                <a:solidFill>
                  <a:schemeClr val="tx1"/>
                </a:solidFill>
              </a:rPr>
              <a:t>BE 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F1A9E407-FCFB-4DE1-89E0-92EFADD171D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116" b="12116"/>
          <a:stretch>
            <a:fillRect/>
          </a:stretch>
        </p:blipFill>
        <p:spPr>
          <a:xfrm>
            <a:off x="1778000" y="229562"/>
            <a:ext cx="8686800" cy="4389120"/>
          </a:xfrm>
        </p:spPr>
      </p:pic>
    </p:spTree>
    <p:extLst>
      <p:ext uri="{BB962C8B-B14F-4D97-AF65-F5344CB8AC3E}">
        <p14:creationId xmlns:p14="http://schemas.microsoft.com/office/powerpoint/2010/main" val="38657812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F2C25-A10B-4FC8-AFFB-BDDF30833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588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>
                <a:effectLst/>
              </a:rPr>
              <a:t>Commonly Abused Prescription and OTC Drugs</a:t>
            </a: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5328D0-63E2-4D6C-92EB-A876F179C9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Drug abuse isn't just about street drugs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404AD6-3173-4E92-B9C9-CA0F1E3D263A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CD475B-196E-499C-9FD1-578DF7A7914F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dirty="0"/>
          </a:p>
          <a:p>
            <a:r>
              <a:rPr lang="en-US" dirty="0"/>
              <a:t> </a:t>
            </a:r>
            <a:r>
              <a:rPr lang="en-US" sz="2800" dirty="0"/>
              <a:t>Besides marijuana-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sz="2800" b="1" i="1" u="sng" dirty="0"/>
              <a:t>legal medicines </a:t>
            </a:r>
            <a:r>
              <a:rPr lang="en-US" sz="2800" b="1" dirty="0"/>
              <a:t>are the most commonly abused drugs in the U.S.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AB07C9-9A43-4181-8AB8-DB2AD62300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29400" y="1444295"/>
            <a:ext cx="3581400" cy="3941763"/>
          </a:xfrm>
        </p:spPr>
        <p:txBody>
          <a:bodyPr>
            <a:normAutofit/>
          </a:bodyPr>
          <a:lstStyle/>
          <a:p>
            <a:r>
              <a:rPr lang="en-US" dirty="0"/>
              <a:t>Over-the-counter and prescription drugs can help and heal us-</a:t>
            </a:r>
          </a:p>
          <a:p>
            <a:endParaRPr lang="en-US" dirty="0"/>
          </a:p>
          <a:p>
            <a:r>
              <a:rPr lang="en-US" dirty="0"/>
              <a:t>But some can be addictive and dangerous if they’re used the wrong way.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4EDB2D-5251-4DE3-8757-2353CC514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0D5F-3EB7-497C-A16B-1289F03B00D5}" type="slidenum">
              <a:rPr lang="en-US">
                <a:solidFill>
                  <a:prstClr val="black"/>
                </a:solidFill>
                <a:latin typeface="Lucida Sans Unicode"/>
              </a:rPr>
              <a:pPr/>
              <a:t>34</a:t>
            </a:fld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14C2DC1-DA0A-41C6-A257-7183DE95E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85960" y="5332094"/>
            <a:ext cx="4117973" cy="1143001"/>
          </a:xfrm>
          <a:prstGeom prst="rect">
            <a:avLst/>
          </a:prstGeom>
        </p:spPr>
      </p:pic>
      <p:sp>
        <p:nvSpPr>
          <p:cNvPr id="16" name="Arrow: Down 15">
            <a:extLst>
              <a:ext uri="{FF2B5EF4-FFF2-40B4-BE49-F238E27FC236}">
                <a16:creationId xmlns:a16="http://schemas.microsoft.com/office/drawing/2014/main" id="{884841C8-F61E-43F5-A806-FE8F2158B406}"/>
              </a:ext>
            </a:extLst>
          </p:cNvPr>
          <p:cNvSpPr/>
          <p:nvPr/>
        </p:nvSpPr>
        <p:spPr>
          <a:xfrm>
            <a:off x="5736167" y="6484706"/>
            <a:ext cx="228600" cy="2116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6505850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BF28E-DDB0-46C6-9C92-4CA837774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Commonly Abused Drugs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1DE40-1FBB-4C9D-8877-F2352297F9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1D8029-8FAC-4172-AF24-84E7043F2066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C38D64-796C-4361-B0A4-B40FAB165AB6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i="1" dirty="0"/>
              <a:t>Adderall-</a:t>
            </a:r>
            <a:r>
              <a:rPr lang="en-US" dirty="0">
                <a:hlinkClick r:id="rId2"/>
              </a:rPr>
              <a:t> </a:t>
            </a:r>
            <a:r>
              <a:rPr lang="en-US" dirty="0"/>
              <a:t>can help people with ADHD</a:t>
            </a:r>
          </a:p>
          <a:p>
            <a:endParaRPr lang="en-US" dirty="0"/>
          </a:p>
          <a:p>
            <a:r>
              <a:rPr lang="en-US" dirty="0"/>
              <a:t>But some people use amphetamines to get high, to boost energy and alertness, or to keep their weight down</a:t>
            </a:r>
          </a:p>
          <a:p>
            <a:endParaRPr lang="en-US" dirty="0"/>
          </a:p>
          <a:p>
            <a:r>
              <a:rPr lang="en-US" dirty="0"/>
              <a:t>You can get addicted to these stimulants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F9193F-8685-470C-AAB9-A9C0E0318A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137638" y="199618"/>
            <a:ext cx="1033635" cy="1244677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C05449-18A1-4272-9B16-C2AF38C7AE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6" y="1444295"/>
            <a:ext cx="4041775" cy="3941763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/>
              <a:t>A common ingredient in over-the-counter cold and cough medicines- </a:t>
            </a:r>
            <a:r>
              <a:rPr lang="en-US" dirty="0"/>
              <a:t>helps stop the cough</a:t>
            </a:r>
          </a:p>
          <a:p>
            <a:endParaRPr lang="en-US" dirty="0"/>
          </a:p>
          <a:p>
            <a:r>
              <a:rPr lang="en-US" dirty="0"/>
              <a:t> But large doses can get you high and cause hallucinations</a:t>
            </a:r>
          </a:p>
          <a:p>
            <a:endParaRPr lang="en-US" dirty="0"/>
          </a:p>
          <a:p>
            <a:r>
              <a:rPr lang="en-US" dirty="0"/>
              <a:t>It's popular- since cough syrup is so easy to find in medicine cabinets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C9242-06AC-4DDF-84CD-2C73EC743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0D5F-3EB7-497C-A16B-1289F03B00D5}" type="slidenum">
              <a:rPr lang="en-US">
                <a:solidFill>
                  <a:prstClr val="black"/>
                </a:solidFill>
                <a:latin typeface="Lucida Sans Unicode"/>
              </a:rPr>
              <a:pPr/>
              <a:t>35</a:t>
            </a:fld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6F157EA2-EEAD-433F-A81B-1DB326B8ECBE}"/>
              </a:ext>
            </a:extLst>
          </p:cNvPr>
          <p:cNvSpPr/>
          <p:nvPr/>
        </p:nvSpPr>
        <p:spPr>
          <a:xfrm>
            <a:off x="5736167" y="6484706"/>
            <a:ext cx="228600" cy="2116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Lucida Sans Unicode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B78BAB-DFB1-4589-98C4-690EF4A84C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981199" y="5105401"/>
            <a:ext cx="8458201" cy="124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894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B8F1A3-4937-4611-9074-FC4B6442A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0D5F-3EB7-497C-A16B-1289F03B00D5}" type="slidenum">
              <a:rPr lang="en-US">
                <a:solidFill>
                  <a:prstClr val="black"/>
                </a:solidFill>
                <a:latin typeface="Lucida Sans Unicode"/>
              </a:rPr>
              <a:pPr/>
              <a:t>36</a:t>
            </a:fld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CB98CD-2327-4C77-97A4-EEB914F88088}"/>
              </a:ext>
            </a:extLst>
          </p:cNvPr>
          <p:cNvSpPr/>
          <p:nvPr/>
        </p:nvSpPr>
        <p:spPr>
          <a:xfrm>
            <a:off x="3581400" y="2438401"/>
            <a:ext cx="64770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Lucida Sans Unicode"/>
              </a:rPr>
              <a:t>Pseudoephedrine</a:t>
            </a:r>
          </a:p>
          <a:p>
            <a:endParaRPr lang="en-US" dirty="0">
              <a:solidFill>
                <a:prstClr val="black"/>
              </a:solidFill>
              <a:latin typeface="Lucida Sans Unicode"/>
            </a:endParaRPr>
          </a:p>
          <a:p>
            <a:r>
              <a:rPr lang="en-US" sz="3200" dirty="0">
                <a:solidFill>
                  <a:srgbClr val="444444"/>
                </a:solidFill>
                <a:latin typeface="Source Sans Pro" panose="020B0503030403020204" pitchFamily="34" charset="0"/>
              </a:rPr>
              <a:t>This is a decongestant in lots of non-prescription cold medicines. </a:t>
            </a:r>
          </a:p>
          <a:p>
            <a:r>
              <a:rPr lang="en-US" sz="3200" dirty="0">
                <a:solidFill>
                  <a:srgbClr val="444444"/>
                </a:solidFill>
                <a:latin typeface="Source Sans Pro" panose="020B0503030403020204" pitchFamily="34" charset="0"/>
              </a:rPr>
              <a:t>While it helps clear up a stuffy nose, it's also an ingredient in illegal                      methamphetamine ("meth"). </a:t>
            </a:r>
          </a:p>
          <a:p>
            <a:endParaRPr lang="en-US" dirty="0">
              <a:solidFill>
                <a:srgbClr val="444444"/>
              </a:solidFill>
              <a:latin typeface="Source Sans Pro" panose="020B0503030403020204" pitchFamily="34" charset="0"/>
            </a:endParaRPr>
          </a:p>
          <a:p>
            <a:endParaRPr lang="en-US" dirty="0">
              <a:solidFill>
                <a:srgbClr val="444444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119849-514C-4F22-99DE-4894549CA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05000" y="76200"/>
            <a:ext cx="6858000" cy="2362200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F574FBFD-A86C-4007-8277-8839B54D4C71}"/>
              </a:ext>
            </a:extLst>
          </p:cNvPr>
          <p:cNvSpPr/>
          <p:nvPr/>
        </p:nvSpPr>
        <p:spPr>
          <a:xfrm>
            <a:off x="8534400" y="6527602"/>
            <a:ext cx="228600" cy="2116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41464761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7AD470-A181-4978-A1D5-A5C9E147C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481329"/>
            <a:ext cx="8229600" cy="5291741"/>
          </a:xfrm>
        </p:spPr>
        <p:txBody>
          <a:bodyPr/>
          <a:lstStyle/>
          <a:p>
            <a:pPr marL="109728" indent="0">
              <a:buNone/>
            </a:pPr>
            <a:endParaRPr lang="en-US" dirty="0"/>
          </a:p>
          <a:p>
            <a:r>
              <a:rPr lang="en-US" dirty="0"/>
              <a:t>Some of the most commonly abused prescription meds are painkillers - specifically, opioids. 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These drugs dull pain, but in large doses they can also cause a euphoric high – and have dangerous side effects. 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354D7-F2D6-4FDE-A1B7-60FE983C2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0D5F-3EB7-497C-A16B-1289F03B00D5}" type="slidenum">
              <a:rPr lang="en-US">
                <a:solidFill>
                  <a:prstClr val="black"/>
                </a:solidFill>
                <a:latin typeface="Lucida Sans Unicode"/>
              </a:rPr>
              <a:pPr/>
              <a:t>37</a:t>
            </a:fld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F9A0C3-0C64-4FF1-A84B-49F01E6DB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692569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/>
              <a:t>Codeine and Morphine</a:t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C5DA72-6835-47F5-A1D2-1AAE4DCF9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00600" y="4876800"/>
            <a:ext cx="5257800" cy="178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544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7ADF0-BC9A-413D-964B-074F51F35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555" y="4440311"/>
            <a:ext cx="7710376" cy="4572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It’s one of the more popular and easily accessible prescription drugs</a:t>
            </a:r>
            <a:r>
              <a:rPr lang="en-US" dirty="0">
                <a:solidFill>
                  <a:schemeClr val="tx1"/>
                </a:solidFill>
              </a:rPr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37998-3D11-4369-9E5E-38EF64CEBE8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2B103E-2CB2-4FD2-9ECB-5D065067B7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US" dirty="0"/>
              <a:t>Bupropion HCL- commonly known as </a:t>
            </a:r>
            <a:r>
              <a:rPr lang="en-US" b="1" i="1" u="sng" dirty="0"/>
              <a:t>Wellbutrin</a:t>
            </a:r>
            <a:r>
              <a:rPr lang="en-US" dirty="0"/>
              <a:t>-is prescribed by doctors to patients with depression, anxiety, and seasonal affective disorder and to reduce smoking- among other conditions. </a:t>
            </a:r>
          </a:p>
          <a:p>
            <a:pPr marL="109728" indent="0" fontAlgn="base">
              <a:buNone/>
            </a:pPr>
            <a:endParaRPr lang="en-US" dirty="0"/>
          </a:p>
          <a:p>
            <a:pPr fontAlgn="base"/>
            <a:r>
              <a:rPr lang="en-US" dirty="0"/>
              <a:t>It has also been aptly named-the “Poor Man’s Cocaine”- Because it elicits stimulant effects to cocaine and crack</a:t>
            </a:r>
          </a:p>
          <a:p>
            <a:pPr marL="109728" indent="0" fontAlgn="base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04B5F1-E34D-449C-B883-666CD428F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0D5F-3EB7-497C-A16B-1289F03B00D5}" type="slidenum">
              <a:rPr lang="en-US">
                <a:solidFill>
                  <a:prstClr val="black"/>
                </a:solidFill>
                <a:latin typeface="Lucida Sans Unicode"/>
              </a:rPr>
              <a:pPr/>
              <a:t>38</a:t>
            </a:fld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F58FE7-3767-42EB-ACB8-8A5C3501C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43600" y="5265262"/>
            <a:ext cx="4038600" cy="13184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8434E8-839F-42D8-9F75-529FF98363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646502" y="4572000"/>
            <a:ext cx="155389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5669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32D18-FC04-4966-8692-829A06239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39184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Abuse Symptoms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CF3C2-643C-4C95-B2BF-C8FC4F27C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5410200"/>
            <a:ext cx="4040188" cy="762000"/>
          </a:xfrm>
        </p:spPr>
        <p:txBody>
          <a:bodyPr>
            <a:noAutofit/>
          </a:bodyPr>
          <a:lstStyle/>
          <a:p>
            <a:r>
              <a:rPr lang="en-US" sz="3600" dirty="0"/>
              <a:t>Opioids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3C022B-ADBB-40C8-B1F5-C7D7B54DBDE9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55000" lnSpcReduction="20000"/>
          </a:bodyPr>
          <a:lstStyle/>
          <a:p>
            <a:endParaRPr lang="en-US" b="1" dirty="0"/>
          </a:p>
          <a:p>
            <a:r>
              <a:rPr lang="en-US" sz="3800" b="1" dirty="0"/>
              <a:t>Anti-anxiety medicines and sedatives</a:t>
            </a:r>
            <a:endParaRPr lang="en-US" sz="3800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366AB1-05EA-4F27-B1B8-ACCBE32669E6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sz="3300" dirty="0"/>
              <a:t>Constipation</a:t>
            </a:r>
          </a:p>
          <a:p>
            <a:pPr lvl="0"/>
            <a:r>
              <a:rPr lang="en-US" sz="3300" dirty="0"/>
              <a:t>Nausea</a:t>
            </a:r>
          </a:p>
          <a:p>
            <a:pPr lvl="0"/>
            <a:r>
              <a:rPr lang="en-US" sz="3300" dirty="0"/>
              <a:t>Feeling high</a:t>
            </a:r>
          </a:p>
          <a:p>
            <a:pPr lvl="0"/>
            <a:r>
              <a:rPr lang="en-US" sz="3300" dirty="0"/>
              <a:t>Slowed breathing rate</a:t>
            </a:r>
          </a:p>
          <a:p>
            <a:pPr lvl="0"/>
            <a:r>
              <a:rPr lang="en-US" sz="3300" dirty="0"/>
              <a:t>Drowsiness</a:t>
            </a:r>
          </a:p>
          <a:p>
            <a:pPr lvl="0"/>
            <a:r>
              <a:rPr lang="en-US" sz="3300" dirty="0"/>
              <a:t>Confusion</a:t>
            </a:r>
          </a:p>
          <a:p>
            <a:pPr lvl="0"/>
            <a:r>
              <a:rPr lang="en-US" sz="3300" dirty="0"/>
              <a:t>Poor coordination</a:t>
            </a:r>
          </a:p>
          <a:p>
            <a:pPr lvl="0"/>
            <a:r>
              <a:rPr lang="en-US" sz="3300" dirty="0"/>
              <a:t>Increased dose needed for pain relief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B7F5F4-6DFC-48FA-87E0-E30529DC4AA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sz="3500" dirty="0"/>
              <a:t>Drowsiness</a:t>
            </a:r>
          </a:p>
          <a:p>
            <a:pPr lvl="0"/>
            <a:r>
              <a:rPr lang="en-US" sz="3500" dirty="0"/>
              <a:t>Confusion</a:t>
            </a:r>
          </a:p>
          <a:p>
            <a:pPr lvl="0"/>
            <a:r>
              <a:rPr lang="en-US" sz="3500" dirty="0"/>
              <a:t>Unsteady walking</a:t>
            </a:r>
          </a:p>
          <a:p>
            <a:pPr lvl="0"/>
            <a:r>
              <a:rPr lang="en-US" sz="3500" dirty="0"/>
              <a:t>Slurred speech</a:t>
            </a:r>
          </a:p>
          <a:p>
            <a:pPr lvl="0"/>
            <a:r>
              <a:rPr lang="en-US" sz="3500" dirty="0"/>
              <a:t>Poor concentration</a:t>
            </a:r>
          </a:p>
          <a:p>
            <a:pPr lvl="0"/>
            <a:r>
              <a:rPr lang="en-US" sz="3500" dirty="0"/>
              <a:t>Dizziness</a:t>
            </a:r>
          </a:p>
          <a:p>
            <a:pPr lvl="0"/>
            <a:r>
              <a:rPr lang="en-US" sz="3500" dirty="0"/>
              <a:t>Problems with memory</a:t>
            </a:r>
          </a:p>
          <a:p>
            <a:pPr lvl="0"/>
            <a:r>
              <a:rPr lang="en-US" sz="3500" dirty="0"/>
              <a:t>Slowed breathing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24E80F-CD85-441E-AAC1-2D93C37AD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0D5F-3EB7-497C-A16B-1289F03B00D5}" type="slidenum">
              <a:rPr lang="en-US">
                <a:solidFill>
                  <a:prstClr val="black"/>
                </a:solidFill>
                <a:latin typeface="Lucida Sans Unicode"/>
              </a:rPr>
              <a:pPr/>
              <a:t>39</a:t>
            </a:fld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98EF4256-DD57-4A4B-A0C1-F19E5D965061}"/>
              </a:ext>
            </a:extLst>
          </p:cNvPr>
          <p:cNvSpPr/>
          <p:nvPr/>
        </p:nvSpPr>
        <p:spPr>
          <a:xfrm>
            <a:off x="4648200" y="502920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37E63617-9A1C-4F1A-A477-F18AA25991F9}"/>
              </a:ext>
            </a:extLst>
          </p:cNvPr>
          <p:cNvSpPr/>
          <p:nvPr/>
        </p:nvSpPr>
        <p:spPr>
          <a:xfrm>
            <a:off x="9678173" y="4856988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4B7061A1-28B0-4CB9-80DE-E20FD28EE7B1}"/>
              </a:ext>
            </a:extLst>
          </p:cNvPr>
          <p:cNvSpPr/>
          <p:nvPr/>
        </p:nvSpPr>
        <p:spPr>
          <a:xfrm>
            <a:off x="8991600" y="6477000"/>
            <a:ext cx="484632" cy="302276"/>
          </a:xfrm>
          <a:prstGeom prst="downArrow">
            <a:avLst>
              <a:gd name="adj1" fmla="val 1855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Lucida Sans Unicode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6973B9-7830-4025-AFCC-19C63405A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69026" y="230717"/>
            <a:ext cx="3432175" cy="106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18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610600" cy="5257799"/>
          </a:xfrm>
        </p:spPr>
        <p:txBody>
          <a:bodyPr>
            <a:normAutofit/>
          </a:bodyPr>
          <a:lstStyle/>
          <a:p>
            <a:r>
              <a:rPr lang="en-US" sz="3200" dirty="0"/>
              <a:t>Lack of interest in things one used to love</a:t>
            </a:r>
          </a:p>
          <a:p>
            <a:r>
              <a:rPr lang="en-US" sz="3200" dirty="0"/>
              <a:t>Changing friends often</a:t>
            </a:r>
          </a:p>
          <a:p>
            <a:r>
              <a:rPr lang="en-US" sz="3200" dirty="0"/>
              <a:t>Stop taking care of self</a:t>
            </a:r>
          </a:p>
          <a:p>
            <a:r>
              <a:rPr lang="en-US" sz="3200" dirty="0"/>
              <a:t>Spending more time alone</a:t>
            </a:r>
          </a:p>
          <a:p>
            <a:r>
              <a:rPr lang="en-US" sz="3200" dirty="0"/>
              <a:t>Eating more/less than usual</a:t>
            </a:r>
          </a:p>
          <a:p>
            <a:r>
              <a:rPr lang="en-US" sz="3200" dirty="0"/>
              <a:t>Sleeping at odd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0D5F-3EB7-497C-A16B-1289F03B00D5}" type="slidenum">
              <a:rPr lang="en-US">
                <a:solidFill>
                  <a:prstClr val="black"/>
                </a:solidFill>
                <a:latin typeface="Lucida Sans Unicode"/>
              </a:rPr>
              <a:pPr/>
              <a:t>4</a:t>
            </a:fld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Warning Signs of a Substance Abuse Problem</a:t>
            </a:r>
          </a:p>
        </p:txBody>
      </p:sp>
      <p:pic>
        <p:nvPicPr>
          <p:cNvPr id="5124" name="Picture 4" descr="C:\Users\gomezl\AppData\Local\Microsoft\Windows\INetCache\IE\R4J85IJC\MooPrescriptio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032" y="2286001"/>
            <a:ext cx="1905000" cy="32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wn Arrow 4"/>
          <p:cNvSpPr/>
          <p:nvPr/>
        </p:nvSpPr>
        <p:spPr>
          <a:xfrm>
            <a:off x="10052400" y="6324601"/>
            <a:ext cx="484632" cy="448469"/>
          </a:xfrm>
          <a:prstGeom prst="downArrow">
            <a:avLst>
              <a:gd name="adj1" fmla="val 42376"/>
              <a:gd name="adj2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9439885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AE954-2FC3-48FC-8278-9C6596464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Abuse Symptoms cont..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1E5F4-D085-47CC-ABEF-5B666F2CD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5410200"/>
            <a:ext cx="4040188" cy="762000"/>
          </a:xfrm>
        </p:spPr>
        <p:txBody>
          <a:bodyPr/>
          <a:lstStyle/>
          <a:p>
            <a:r>
              <a:rPr lang="en-US" b="1" dirty="0"/>
              <a:t>Stimulants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57AB17-A55E-47C6-8660-9A23D2FE4450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b="1" dirty="0"/>
              <a:t>Other signs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4DF62D-CBDD-45AC-8E93-0BABCB572D9D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sz="2800" dirty="0"/>
              <a:t>Increased alertness</a:t>
            </a:r>
          </a:p>
          <a:p>
            <a:pPr lvl="0"/>
            <a:r>
              <a:rPr lang="en-US" sz="2800" dirty="0"/>
              <a:t>Feeling high</a:t>
            </a:r>
          </a:p>
          <a:p>
            <a:pPr lvl="0"/>
            <a:r>
              <a:rPr lang="en-US" sz="2800" dirty="0"/>
              <a:t>Irregular heartbeat</a:t>
            </a:r>
          </a:p>
          <a:p>
            <a:pPr lvl="0"/>
            <a:r>
              <a:rPr lang="en-US" sz="2800" dirty="0"/>
              <a:t>High blood pressure</a:t>
            </a:r>
          </a:p>
          <a:p>
            <a:pPr lvl="0"/>
            <a:r>
              <a:rPr lang="en-US" sz="2800" dirty="0"/>
              <a:t>High body temperature</a:t>
            </a:r>
          </a:p>
          <a:p>
            <a:pPr lvl="0"/>
            <a:r>
              <a:rPr lang="en-US" sz="2800" dirty="0"/>
              <a:t>Reduced appetite</a:t>
            </a:r>
          </a:p>
          <a:p>
            <a:pPr lvl="0"/>
            <a:r>
              <a:rPr lang="en-US" sz="2800" dirty="0"/>
              <a:t>Insomnia</a:t>
            </a:r>
          </a:p>
          <a:p>
            <a:pPr lvl="0"/>
            <a:r>
              <a:rPr lang="en-US" sz="2800" dirty="0"/>
              <a:t>Agitation</a:t>
            </a:r>
          </a:p>
          <a:p>
            <a:pPr lvl="0"/>
            <a:r>
              <a:rPr lang="en-US" sz="2800" dirty="0"/>
              <a:t>Anxiety</a:t>
            </a:r>
          </a:p>
          <a:p>
            <a:pPr lvl="0"/>
            <a:r>
              <a:rPr lang="en-US" sz="2800" dirty="0"/>
              <a:t>Paranoia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5C3BDD-23FD-4089-B86C-798F325FD7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6" y="1066801"/>
            <a:ext cx="4041775" cy="4319257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2800" dirty="0"/>
              <a:t>Stealing or selling prescriptions</a:t>
            </a:r>
          </a:p>
          <a:p>
            <a:pPr lvl="0"/>
            <a:r>
              <a:rPr lang="en-US" sz="2800" dirty="0"/>
              <a:t>Taking higher doses than prescribed</a:t>
            </a:r>
          </a:p>
          <a:p>
            <a:pPr lvl="0"/>
            <a:r>
              <a:rPr lang="en-US" sz="2800" dirty="0"/>
              <a:t>Being hostile or having mood swings</a:t>
            </a:r>
          </a:p>
          <a:p>
            <a:pPr lvl="0"/>
            <a:r>
              <a:rPr lang="en-US" sz="2800" dirty="0"/>
              <a:t>Sleeping less or more</a:t>
            </a:r>
          </a:p>
          <a:p>
            <a:pPr lvl="0"/>
            <a:r>
              <a:rPr lang="en-US" sz="2800" dirty="0"/>
              <a:t>Making poor decisions</a:t>
            </a:r>
          </a:p>
          <a:p>
            <a:pPr lvl="0"/>
            <a:r>
              <a:rPr lang="en-US" sz="2800" dirty="0"/>
              <a:t>Being unusually energetic, high or revved up</a:t>
            </a:r>
          </a:p>
          <a:p>
            <a:pPr lvl="0"/>
            <a:r>
              <a:rPr lang="en-US" sz="2800" dirty="0"/>
              <a:t>Being drowsy</a:t>
            </a:r>
          </a:p>
          <a:p>
            <a:pPr lvl="0"/>
            <a:r>
              <a:rPr lang="en-US" sz="2800" dirty="0"/>
              <a:t>Trying to get prescriptions from more than one prescriber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C98A6E-850B-4492-8DDF-AC86753E2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0D5F-3EB7-497C-A16B-1289F03B00D5}" type="slidenum">
              <a:rPr lang="en-US">
                <a:solidFill>
                  <a:prstClr val="black"/>
                </a:solidFill>
                <a:latin typeface="Lucida Sans Unicode"/>
              </a:rPr>
              <a:pPr/>
              <a:t>40</a:t>
            </a:fld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77E3EEB9-7D1A-41E3-8BAB-F076BD1F592F}"/>
              </a:ext>
            </a:extLst>
          </p:cNvPr>
          <p:cNvSpPr/>
          <p:nvPr/>
        </p:nvSpPr>
        <p:spPr>
          <a:xfrm>
            <a:off x="5368258" y="4920996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EF814AA6-1855-4C3E-B8DE-ABB6EBDA0260}"/>
              </a:ext>
            </a:extLst>
          </p:cNvPr>
          <p:cNvSpPr/>
          <p:nvPr/>
        </p:nvSpPr>
        <p:spPr>
          <a:xfrm>
            <a:off x="9798399" y="4893193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4700576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066800"/>
            <a:ext cx="8077200" cy="5791200"/>
          </a:xfrm>
        </p:spPr>
        <p:txBody>
          <a:bodyPr>
            <a:normAutofit/>
          </a:bodyPr>
          <a:lstStyle/>
          <a:p>
            <a:r>
              <a:rPr lang="en-US" b="1" i="1" u="sng" dirty="0"/>
              <a:t>Addiction is an inability to stop.  </a:t>
            </a:r>
          </a:p>
          <a:p>
            <a:r>
              <a:rPr lang="en-US" dirty="0"/>
              <a:t>Addiction includes a psychological hold on the person that is the result of continuous substance use. </a:t>
            </a:r>
          </a:p>
          <a:p>
            <a:r>
              <a:rPr lang="en-US" dirty="0"/>
              <a:t>This results in behavioral disturbances such as stealing, lying, etc.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b="1" i="1" u="sng" dirty="0"/>
              <a:t>Dependence is physical- </a:t>
            </a:r>
            <a:r>
              <a:rPr lang="en-US" dirty="0"/>
              <a:t>the body adapts to the substance, requiring more and more as tolerance increases. </a:t>
            </a:r>
          </a:p>
          <a:p>
            <a:r>
              <a:rPr lang="en-US" dirty="0"/>
              <a:t> May not include behavioral disturbances of stealing, lying, etc.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0D5F-3EB7-497C-A16B-1289F03B00D5}" type="slidenum">
              <a:rPr lang="en-US">
                <a:solidFill>
                  <a:prstClr val="black"/>
                </a:solidFill>
                <a:latin typeface="Lucida Sans Unicode"/>
              </a:rPr>
              <a:pPr/>
              <a:t>41</a:t>
            </a:fld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72" y="-304800"/>
            <a:ext cx="8229600" cy="12954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Dependence vs. Addiction</a:t>
            </a:r>
          </a:p>
        </p:txBody>
      </p:sp>
      <p:sp>
        <p:nvSpPr>
          <p:cNvPr id="5" name="Down Arrow 4"/>
          <p:cNvSpPr/>
          <p:nvPr/>
        </p:nvSpPr>
        <p:spPr>
          <a:xfrm>
            <a:off x="10111836" y="6294630"/>
            <a:ext cx="484632" cy="4715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5197849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81328"/>
            <a:ext cx="8229600" cy="5376672"/>
          </a:xfrm>
        </p:spPr>
        <p:txBody>
          <a:bodyPr>
            <a:normAutofit/>
          </a:bodyPr>
          <a:lstStyle/>
          <a:p>
            <a:r>
              <a:rPr lang="en-US" sz="2800" dirty="0"/>
              <a:t>You can have dependence without addiction.  For example, someone who is dependent on pain killers is not necessarily addicted to them.</a:t>
            </a:r>
          </a:p>
          <a:p>
            <a:pPr marL="109728" indent="0">
              <a:buNone/>
            </a:pPr>
            <a:endParaRPr lang="en-US" sz="2800" dirty="0"/>
          </a:p>
          <a:p>
            <a:r>
              <a:rPr lang="en-US" sz="2800" dirty="0"/>
              <a:t>However, someone who is addicted has some level of physical dependence as well.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0D5F-3EB7-497C-A16B-1289F03B00D5}" type="slidenum">
              <a:rPr lang="en-US">
                <a:solidFill>
                  <a:prstClr val="black"/>
                </a:solidFill>
                <a:latin typeface="Lucida Sans Unicode"/>
              </a:rPr>
              <a:pPr/>
              <a:t>42</a:t>
            </a:fld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Dependence vs. Addiction (Cont.)</a:t>
            </a:r>
          </a:p>
        </p:txBody>
      </p:sp>
      <p:pic>
        <p:nvPicPr>
          <p:cNvPr id="5" name="Picture 4" descr="2013 - Fall Traditional Sociology - The Collaborator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800600"/>
            <a:ext cx="2057400" cy="178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281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1261918"/>
            <a:ext cx="9143999" cy="5511151"/>
          </a:xfrm>
        </p:spPr>
        <p:txBody>
          <a:bodyPr>
            <a:normAutofit/>
          </a:bodyPr>
          <a:lstStyle/>
          <a:p>
            <a:r>
              <a:rPr lang="en-US" sz="3200" dirty="0"/>
              <a:t>There are no “normal” or “standardized” time frames to recovery, everyone’s recovery is different.</a:t>
            </a:r>
          </a:p>
          <a:p>
            <a:endParaRPr lang="en-US" sz="3200" dirty="0"/>
          </a:p>
          <a:p>
            <a:r>
              <a:rPr lang="en-US" sz="3200" dirty="0"/>
              <a:t> Recovery is a lifetime commitment.</a:t>
            </a:r>
          </a:p>
          <a:p>
            <a:pPr marL="109728" indent="0">
              <a:buNone/>
            </a:pPr>
            <a:endParaRPr lang="en-US" sz="3200" dirty="0"/>
          </a:p>
          <a:p>
            <a:r>
              <a:rPr lang="en-US" sz="3200" dirty="0"/>
              <a:t>If relapse happens it should be viewed as an opportunity to bolster one’s commitment to recovery</a:t>
            </a:r>
          </a:p>
          <a:p>
            <a:pPr marL="109728" indent="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0D5F-3EB7-497C-A16B-1289F03B00D5}" type="slidenum">
              <a:rPr lang="en-US">
                <a:solidFill>
                  <a:prstClr val="black"/>
                </a:solidFill>
                <a:latin typeface="Lucida Sans Unicode"/>
              </a:rPr>
              <a:pPr/>
              <a:t>43</a:t>
            </a:fld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4456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The Recovery Process </a:t>
            </a:r>
          </a:p>
        </p:txBody>
      </p:sp>
      <p:pic>
        <p:nvPicPr>
          <p:cNvPr id="5" name="Picture 7" descr="C:\Users\gomezl\AppData\Local\Microsoft\Windows\INetCache\IE\055J4CHI\4874706026_b814c69a4a_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596083"/>
            <a:ext cx="1725168" cy="97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wn Arrow 5"/>
          <p:cNvSpPr/>
          <p:nvPr/>
        </p:nvSpPr>
        <p:spPr>
          <a:xfrm>
            <a:off x="10052400" y="6342136"/>
            <a:ext cx="484632" cy="376634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3884736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0"/>
            <a:ext cx="8229600" cy="5410200"/>
          </a:xfrm>
        </p:spPr>
        <p:txBody>
          <a:bodyPr>
            <a:normAutofit/>
          </a:bodyPr>
          <a:lstStyle/>
          <a:p>
            <a:r>
              <a:rPr lang="en-US" sz="3200" dirty="0"/>
              <a:t>It is important to </a:t>
            </a:r>
            <a:r>
              <a:rPr lang="en-US" sz="3200" b="1" u="sng" dirty="0"/>
              <a:t>uncover</a:t>
            </a:r>
            <a:r>
              <a:rPr lang="en-US" sz="3200" dirty="0"/>
              <a:t> the reason for the relapse.</a:t>
            </a:r>
          </a:p>
          <a:p>
            <a:r>
              <a:rPr lang="en-US" sz="3200" dirty="0"/>
              <a:t>If relapse occurs, the introduction of a new tool or strategy can help make another relapse </a:t>
            </a:r>
            <a:r>
              <a:rPr lang="en-US" sz="3200" u="sng" dirty="0"/>
              <a:t>less likely</a:t>
            </a:r>
            <a:r>
              <a:rPr lang="en-US" sz="3200" dirty="0"/>
              <a:t>. </a:t>
            </a:r>
          </a:p>
          <a:p>
            <a:r>
              <a:rPr lang="en-US" sz="3200" dirty="0"/>
              <a:t>People are more successful in recovery when they feel supported by their community, family &amp; friends</a:t>
            </a:r>
          </a:p>
          <a:p>
            <a:pPr marL="109728" indent="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0D5F-3EB7-497C-A16B-1289F03B00D5}" type="slidenum">
              <a:rPr lang="en-US">
                <a:solidFill>
                  <a:prstClr val="black"/>
                </a:solidFill>
                <a:latin typeface="Lucida Sans Unicode"/>
              </a:rPr>
              <a:pPr/>
              <a:t>44</a:t>
            </a:fld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37332"/>
            <a:ext cx="5181600" cy="981869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The Recovery Process</a:t>
            </a:r>
          </a:p>
        </p:txBody>
      </p:sp>
      <p:pic>
        <p:nvPicPr>
          <p:cNvPr id="6" name="Picture 5" descr="The Four Stages to Building True &lt;strong&gt;Community&lt;/strong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162550"/>
            <a:ext cx="3200400" cy="1085850"/>
          </a:xfrm>
          <a:prstGeom prst="rect">
            <a:avLst/>
          </a:prstGeom>
        </p:spPr>
      </p:pic>
      <p:pic>
        <p:nvPicPr>
          <p:cNvPr id="5" name="Picture 4" descr="Beauty Clubs: what I love, what I loathe &amp; what I can’t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1" y="168058"/>
            <a:ext cx="3003854" cy="10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1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5E0FE0-B1F0-4040-84B0-87AC25624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2021 WebMD, LLC.</a:t>
            </a:r>
          </a:p>
          <a:p>
            <a:r>
              <a:rPr lang="en-US" dirty="0"/>
              <a:t>2021 AspenRidge Recovery | Colorado Mental Health and Addiction Treatment Center. |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B37177-6377-4044-A6A4-0CAF99C1E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0D5F-3EB7-497C-A16B-1289F03B00D5}" type="slidenum">
              <a:rPr lang="en-US">
                <a:solidFill>
                  <a:prstClr val="black"/>
                </a:solidFill>
                <a:latin typeface="Lucida Sans Unicode"/>
              </a:rPr>
              <a:pPr/>
              <a:t>45</a:t>
            </a:fld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33C472-6500-4904-858B-AFF039C11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6324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CC464D-1A16-4009-B12E-BBEFF1E69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05000" y="274299"/>
            <a:ext cx="6400800" cy="148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008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0D5F-3EB7-497C-A16B-1289F03B00D5}" type="slidenum">
              <a:rPr lang="en-US">
                <a:solidFill>
                  <a:prstClr val="black"/>
                </a:solidFill>
                <a:latin typeface="Lucida Sans Unicode"/>
              </a:rPr>
              <a:pPr/>
              <a:t>46</a:t>
            </a:fld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chemeClr val="accent1">
                    <a:lumMod val="75000"/>
                  </a:schemeClr>
                </a:solidFill>
              </a:rPr>
              <a:t>Questions??</a:t>
            </a:r>
          </a:p>
        </p:txBody>
      </p:sp>
      <p:pic>
        <p:nvPicPr>
          <p:cNvPr id="4098" name="Picture 2" descr="C:\Users\gomezl\AppData\Local\Microsoft\Windows\INetCache\IE\2LI346HN\questions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24001"/>
            <a:ext cx="5435994" cy="410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815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5029199"/>
          </a:xfrm>
        </p:spPr>
        <p:txBody>
          <a:bodyPr>
            <a:normAutofit/>
          </a:bodyPr>
          <a:lstStyle/>
          <a:p>
            <a:r>
              <a:rPr lang="en-US" dirty="0"/>
              <a:t>Problems at work or with relationships</a:t>
            </a:r>
          </a:p>
          <a:p>
            <a:r>
              <a:rPr lang="en-US" dirty="0"/>
              <a:t>Quick mood changes</a:t>
            </a:r>
          </a:p>
          <a:p>
            <a:r>
              <a:rPr lang="en-US" dirty="0"/>
              <a:t>Leaving empty bottles, nips, paraphernalia</a:t>
            </a:r>
          </a:p>
          <a:p>
            <a:r>
              <a:rPr lang="en-US" dirty="0"/>
              <a:t>Financial fallout – stealing, unpaid bills, money or family valuables go missing, chronic lying</a:t>
            </a:r>
          </a:p>
          <a:p>
            <a:r>
              <a:rPr lang="en-US" dirty="0"/>
              <a:t>Car accidents/fender benders</a:t>
            </a:r>
          </a:p>
          <a:p>
            <a:r>
              <a:rPr lang="en-US" dirty="0"/>
              <a:t>Legal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0D5F-3EB7-497C-A16B-1289F03B00D5}" type="slidenum">
              <a:rPr lang="en-US">
                <a:solidFill>
                  <a:prstClr val="black"/>
                </a:solidFill>
                <a:latin typeface="Lucida Sans Unicode"/>
              </a:rPr>
              <a:pPr/>
              <a:t>5</a:t>
            </a:fld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Warning Signs of a Substance Abuse Problem (Cont.)</a:t>
            </a:r>
          </a:p>
        </p:txBody>
      </p:sp>
      <p:pic>
        <p:nvPicPr>
          <p:cNvPr id="5124" name="Picture 4" descr="C:\Users\gomezl\AppData\Local\Microsoft\Windows\INetCache\IE\R4J85IJC\MooPrescriptio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400" y="3996928"/>
            <a:ext cx="1905000" cy="255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wn Arrow 5"/>
          <p:cNvSpPr/>
          <p:nvPr/>
        </p:nvSpPr>
        <p:spPr>
          <a:xfrm>
            <a:off x="10052400" y="6324601"/>
            <a:ext cx="484632" cy="448469"/>
          </a:xfrm>
          <a:prstGeom prst="downArrow">
            <a:avLst>
              <a:gd name="adj1" fmla="val 42376"/>
              <a:gd name="adj2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652958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5029200"/>
          </a:xfrm>
        </p:spPr>
        <p:txBody>
          <a:bodyPr>
            <a:noAutofit/>
          </a:bodyPr>
          <a:lstStyle/>
          <a:p>
            <a:r>
              <a:rPr lang="en-US" sz="3200" dirty="0"/>
              <a:t>Using on a regular or more frequent basis</a:t>
            </a:r>
          </a:p>
          <a:p>
            <a:r>
              <a:rPr lang="en-US" sz="3200" dirty="0"/>
              <a:t>Increased tolerance for the substance</a:t>
            </a:r>
          </a:p>
          <a:p>
            <a:r>
              <a:rPr lang="en-US" sz="3200" dirty="0"/>
              <a:t>Failed attempts at stopping use</a:t>
            </a:r>
          </a:p>
          <a:p>
            <a:r>
              <a:rPr lang="en-US" sz="3200" dirty="0"/>
              <a:t>Beginning to develop psychological and/or physical need</a:t>
            </a:r>
          </a:p>
          <a:p>
            <a:r>
              <a:rPr lang="en-US" sz="3200" dirty="0"/>
              <a:t>Increased unpredictability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0D5F-3EB7-497C-A16B-1289F03B00D5}" type="slidenum">
              <a:rPr lang="en-US">
                <a:solidFill>
                  <a:prstClr val="black"/>
                </a:solidFill>
                <a:latin typeface="Lucida Sans Unicode"/>
              </a:rPr>
              <a:pPr/>
              <a:t>6</a:t>
            </a:fld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Warning Signs of Substance Abuse Problems (continued)</a:t>
            </a:r>
          </a:p>
        </p:txBody>
      </p:sp>
      <p:pic>
        <p:nvPicPr>
          <p:cNvPr id="10242" name="Picture 2" descr="C:\Users\gomezl\AppData\Local\Microsoft\Windows\INetCache\IE\055J4CHI\Picture_1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279908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311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05000"/>
            <a:ext cx="8229600" cy="4419600"/>
          </a:xfrm>
        </p:spPr>
        <p:txBody>
          <a:bodyPr>
            <a:noAutofit/>
          </a:bodyPr>
          <a:lstStyle/>
          <a:p>
            <a:r>
              <a:rPr lang="en-US" sz="3600" dirty="0"/>
              <a:t>Red or glassy eyes, runny nose</a:t>
            </a:r>
          </a:p>
          <a:p>
            <a:r>
              <a:rPr lang="en-US" sz="3600" dirty="0"/>
              <a:t>General personality changes</a:t>
            </a:r>
          </a:p>
          <a:p>
            <a:r>
              <a:rPr lang="en-US" sz="3600" dirty="0"/>
              <a:t>Memory and concentration loss</a:t>
            </a:r>
          </a:p>
          <a:p>
            <a:r>
              <a:rPr lang="en-US" sz="3600" dirty="0"/>
              <a:t>Lack of motivation</a:t>
            </a:r>
          </a:p>
          <a:p>
            <a:r>
              <a:rPr lang="en-US" sz="3600" dirty="0"/>
              <a:t>Lowered inhibitions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0D5F-3EB7-497C-A16B-1289F03B00D5}" type="slidenum">
              <a:rPr lang="en-US">
                <a:solidFill>
                  <a:prstClr val="black"/>
                </a:solidFill>
                <a:latin typeface="Lucida Sans Unicode"/>
              </a:rPr>
              <a:pPr/>
              <a:t>7</a:t>
            </a:fld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Warning Signs of Substance Abuse Problems (continued)</a:t>
            </a:r>
          </a:p>
        </p:txBody>
      </p:sp>
      <p:pic>
        <p:nvPicPr>
          <p:cNvPr id="10242" name="Picture 2" descr="C:\Users\gomezl\AppData\Local\Microsoft\Windows\INetCache\IE\055J4CHI\Picture_1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279908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wn Arrow 5"/>
          <p:cNvSpPr/>
          <p:nvPr/>
        </p:nvSpPr>
        <p:spPr>
          <a:xfrm>
            <a:off x="10052400" y="6324601"/>
            <a:ext cx="484632" cy="448469"/>
          </a:xfrm>
          <a:prstGeom prst="downArrow">
            <a:avLst>
              <a:gd name="adj1" fmla="val 42376"/>
              <a:gd name="adj2" fmla="val 50000"/>
            </a:avLst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361108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81328"/>
            <a:ext cx="8229600" cy="4926616"/>
          </a:xfrm>
        </p:spPr>
        <p:txBody>
          <a:bodyPr>
            <a:normAutofit/>
          </a:bodyPr>
          <a:lstStyle/>
          <a:p>
            <a:r>
              <a:rPr lang="en-US" dirty="0"/>
              <a:t>Glassy, red eyes</a:t>
            </a:r>
          </a:p>
          <a:p>
            <a:r>
              <a:rPr lang="en-US" dirty="0"/>
              <a:t>Slurred speech</a:t>
            </a:r>
          </a:p>
          <a:p>
            <a:r>
              <a:rPr lang="en-US" dirty="0"/>
              <a:t>Difficulty walking</a:t>
            </a:r>
          </a:p>
          <a:p>
            <a:r>
              <a:rPr lang="en-US" dirty="0"/>
              <a:t>Shakiness, tremors</a:t>
            </a:r>
          </a:p>
          <a:p>
            <a:r>
              <a:rPr lang="en-US" dirty="0"/>
              <a:t>Inability to focus</a:t>
            </a:r>
          </a:p>
          <a:p>
            <a:r>
              <a:rPr lang="en-US" dirty="0"/>
              <a:t>Loud volume</a:t>
            </a:r>
          </a:p>
          <a:p>
            <a:r>
              <a:rPr lang="en-US" dirty="0"/>
              <a:t>Decreased inhibitions</a:t>
            </a:r>
          </a:p>
          <a:p>
            <a:r>
              <a:rPr lang="en-US" dirty="0"/>
              <a:t>Sweating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10D5F-3EB7-497C-A16B-1289F03B00D5}" type="slidenum">
              <a:rPr lang="en-US">
                <a:solidFill>
                  <a:prstClr val="black"/>
                </a:solidFill>
                <a:latin typeface="Lucida Sans Unicode"/>
              </a:rPr>
              <a:pPr/>
              <a:t>8</a:t>
            </a:fld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Alcohol Abuse</a:t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Visible Signs of Intoxication</a:t>
            </a:r>
          </a:p>
        </p:txBody>
      </p:sp>
      <p:pic>
        <p:nvPicPr>
          <p:cNvPr id="1026" name="Picture 2" descr="C:\Users\gomezl\AppData\Local\Microsoft\Windows\INetCache\IE\Y7WI7DRN\ohqhpDUI_Walk_and_Turn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00"/>
            <a:ext cx="3581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11171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81328"/>
            <a:ext cx="8686800" cy="5376672"/>
          </a:xfrm>
          <a:ln>
            <a:noFill/>
          </a:ln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800" b="1" dirty="0">
                <a:solidFill>
                  <a:schemeClr val="accent1"/>
                </a:solidFill>
              </a:rPr>
              <a:t>Stage 1</a:t>
            </a:r>
          </a:p>
          <a:p>
            <a:pPr marL="109728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b="1" dirty="0"/>
              <a:t>5-8 hours after last drink –</a:t>
            </a:r>
            <a:r>
              <a:rPr lang="en-US" sz="2800" dirty="0"/>
              <a:t> </a:t>
            </a:r>
          </a:p>
          <a:p>
            <a:r>
              <a:rPr lang="en-US" sz="2800" dirty="0"/>
              <a:t>Anxiety, Restlessness</a:t>
            </a:r>
          </a:p>
          <a:p>
            <a:r>
              <a:rPr lang="en-US" sz="2800" dirty="0"/>
              <a:t>Mild nausea, Lack of appetite, </a:t>
            </a:r>
          </a:p>
          <a:p>
            <a:r>
              <a:rPr lang="en-US" sz="2800" dirty="0"/>
              <a:t>Insomnia, Sweatiness, </a:t>
            </a:r>
          </a:p>
          <a:p>
            <a:r>
              <a:rPr lang="en-US" sz="2800" dirty="0"/>
              <a:t>Mild tremors, Racing heart beat, </a:t>
            </a:r>
          </a:p>
          <a:p>
            <a:r>
              <a:rPr lang="en-US" sz="2800" dirty="0"/>
              <a:t>Raised blood pressure, Mild cognitive impairments.</a:t>
            </a:r>
          </a:p>
          <a:p>
            <a:r>
              <a:rPr lang="en-US" sz="2800" dirty="0"/>
              <a:t>Headache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71272" y="6477001"/>
            <a:ext cx="365760" cy="296069"/>
          </a:xfrm>
        </p:spPr>
        <p:txBody>
          <a:bodyPr/>
          <a:lstStyle/>
          <a:p>
            <a:fld id="{0D610D5F-3EB7-497C-A16B-1289F03B00D5}" type="slidenum">
              <a:rPr lang="en-US">
                <a:solidFill>
                  <a:prstClr val="black"/>
                </a:solidFill>
                <a:latin typeface="Lucida Sans Unicode"/>
              </a:rPr>
              <a:pPr/>
              <a:t>9</a:t>
            </a:fld>
            <a:endParaRPr lang="en-US" dirty="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Stages of Alcohol Withdrawal</a:t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Not everyone experiences each stage</a:t>
            </a:r>
          </a:p>
        </p:txBody>
      </p:sp>
      <p:sp>
        <p:nvSpPr>
          <p:cNvPr id="5" name="Down Arrow 4"/>
          <p:cNvSpPr/>
          <p:nvPr/>
        </p:nvSpPr>
        <p:spPr>
          <a:xfrm>
            <a:off x="10052400" y="6301665"/>
            <a:ext cx="484632" cy="4714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01510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1880</Words>
  <Application>Microsoft Office PowerPoint</Application>
  <PresentationFormat>Widescreen</PresentationFormat>
  <Paragraphs>394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Lucida Sans Unicode</vt:lpstr>
      <vt:lpstr>Source Sans Pro</vt:lpstr>
      <vt:lpstr>Verdana</vt:lpstr>
      <vt:lpstr>Wingdings</vt:lpstr>
      <vt:lpstr>Wingdings 2</vt:lpstr>
      <vt:lpstr>Wingdings 3</vt:lpstr>
      <vt:lpstr>Concourse</vt:lpstr>
      <vt:lpstr>Substance Abuse and Addictions  </vt:lpstr>
      <vt:lpstr>What is Substance Abuse?</vt:lpstr>
      <vt:lpstr>What is Substance Abuse? (Cont.)</vt:lpstr>
      <vt:lpstr>Warning Signs of a Substance Abuse Problem</vt:lpstr>
      <vt:lpstr>Warning Signs of a Substance Abuse Problem (Cont.)</vt:lpstr>
      <vt:lpstr>Warning Signs of Substance Abuse Problems (continued)</vt:lpstr>
      <vt:lpstr>Warning Signs of Substance Abuse Problems (continued)</vt:lpstr>
      <vt:lpstr>Alcohol Abuse Visible Signs of Intoxication</vt:lpstr>
      <vt:lpstr>Stages of Alcohol Withdrawal Not everyone experiences each stage</vt:lpstr>
      <vt:lpstr>Stages of Alcohol Withdrawal (Cont.) Not everyone experiences each stage</vt:lpstr>
      <vt:lpstr>Stages of Alcohol Withdrawal (continued)</vt:lpstr>
      <vt:lpstr> Heavy Drinking can also have adverse interactions with: </vt:lpstr>
      <vt:lpstr>Possible Causes of Substance Abuse for Older Adults (late onset)</vt:lpstr>
      <vt:lpstr>Medical Conditions that Mimic Substance Abuse</vt:lpstr>
      <vt:lpstr>Someone Under the Influence?</vt:lpstr>
      <vt:lpstr>What is Addiction?</vt:lpstr>
      <vt:lpstr>What is Addiction? (Cont.)</vt:lpstr>
      <vt:lpstr>What is Addiction? (continued)</vt:lpstr>
      <vt:lpstr>What is Addiction? (Cont.) </vt:lpstr>
      <vt:lpstr>Common Addictions</vt:lpstr>
      <vt:lpstr>Common Addictions (continued)</vt:lpstr>
      <vt:lpstr>Signs &amp; Symptoms of Addiction  (any substance)</vt:lpstr>
      <vt:lpstr>Signs &amp; Symptoms of Addiction  (any substance)   (Cont.)</vt:lpstr>
      <vt:lpstr>Signs &amp; Symptoms of Addiction  (any substance)   (Cont.)</vt:lpstr>
      <vt:lpstr>Signs and Symptoms of Benzodiazepine Addiction</vt:lpstr>
      <vt:lpstr>Examples of Benzodiazepines</vt:lpstr>
      <vt:lpstr>Signs &amp; Symptoms of Benzodiazepine Addiction (continued)</vt:lpstr>
      <vt:lpstr>Signs of Benzodiazepine Withdrawal (within 24 hours of last use)</vt:lpstr>
      <vt:lpstr>Signs &amp; Symptoms of Opiate Overdose</vt:lpstr>
      <vt:lpstr>Examples of Opiates</vt:lpstr>
      <vt:lpstr>Dangers of Opiate Overuse</vt:lpstr>
      <vt:lpstr>Opiate Overdose - What to Do ???</vt:lpstr>
      <vt:lpstr>BEWARE  Of Prescribed MEDICATIONS  that can BE </vt:lpstr>
      <vt:lpstr>Commonly Abused Prescription and OTC Drugs</vt:lpstr>
      <vt:lpstr>Commonly Abused Drugs </vt:lpstr>
      <vt:lpstr>PowerPoint Presentation</vt:lpstr>
      <vt:lpstr>Codeine and Morphine </vt:lpstr>
      <vt:lpstr>It’s one of the more popular and easily accessible prescription drugs. </vt:lpstr>
      <vt:lpstr> Abuse Symptoms  </vt:lpstr>
      <vt:lpstr>Abuse Symptoms cont..</vt:lpstr>
      <vt:lpstr>Dependence vs. Addiction</vt:lpstr>
      <vt:lpstr>Dependence vs. Addiction (Cont.)</vt:lpstr>
      <vt:lpstr>The Recovery Process </vt:lpstr>
      <vt:lpstr>The Recovery Process</vt:lpstr>
      <vt:lpstr>PowerPoint Presentation</vt:lpstr>
      <vt:lpstr>Questions??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Substance Abuse and Addictions  </dc:title>
  <dc:creator>Cooper, Melva</dc:creator>
  <cp:lastModifiedBy>Cooper, Melva</cp:lastModifiedBy>
  <cp:revision>1</cp:revision>
  <dcterms:created xsi:type="dcterms:W3CDTF">2023-04-06T16:17:47Z</dcterms:created>
  <dcterms:modified xsi:type="dcterms:W3CDTF">2023-04-10T14:20:48Z</dcterms:modified>
</cp:coreProperties>
</file>