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3.xml" ContentType="application/vnd.openxmlformats-officedocument.theme+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1" r:id="rId1"/>
    <p:sldMasterId id="2147483666" r:id="rId2"/>
    <p:sldMasterId id="2147483671" r:id="rId3"/>
    <p:sldMasterId id="2147483676" r:id="rId4"/>
  </p:sldMasterIdLst>
  <p:notesMasterIdLst>
    <p:notesMasterId r:id="rId16"/>
  </p:notesMasterIdLst>
  <p:sldIdLst>
    <p:sldId id="279" r:id="rId5"/>
    <p:sldId id="278" r:id="rId6"/>
    <p:sldId id="280" r:id="rId7"/>
    <p:sldId id="281" r:id="rId8"/>
    <p:sldId id="283" r:id="rId9"/>
    <p:sldId id="291" r:id="rId10"/>
    <p:sldId id="293" r:id="rId11"/>
    <p:sldId id="294" r:id="rId12"/>
    <p:sldId id="295" r:id="rId13"/>
    <p:sldId id="296" r:id="rId14"/>
    <p:sldId id="297" r:id="rId15"/>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8D9F4"/>
    <a:srgbClr val="D5E4F7"/>
    <a:srgbClr val="89B4E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FABFCF23-3B69-468F-B69F-88F6DE6A72F2}" styleName="Medium Style 1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 styleId="{10A1B5D5-9B99-4C35-A422-299274C87663}" styleName="Medium Style 1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1965" autoAdjust="0"/>
    <p:restoredTop sz="94660"/>
  </p:normalViewPr>
  <p:slideViewPr>
    <p:cSldViewPr>
      <p:cViewPr>
        <p:scale>
          <a:sx n="66" d="100"/>
          <a:sy n="66" d="100"/>
        </p:scale>
        <p:origin x="-312" y="163"/>
      </p:cViewPr>
      <p:guideLst>
        <p:guide orient="horz" pos="2160"/>
        <p:guide pos="2880"/>
      </p:guideLst>
    </p:cSldViewPr>
  </p:slideViewPr>
  <p:notesTextViewPr>
    <p:cViewPr>
      <p:scale>
        <a:sx n="1" d="1"/>
        <a:sy n="1" d="1"/>
      </p:scale>
      <p:origin x="0" y="0"/>
    </p:cViewPr>
  </p:notesTextViewPr>
  <p:gridSpacing cx="38405" cy="38405"/>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viewProps" Target="viewProps.xml"/><Relationship Id="rId3" Type="http://schemas.openxmlformats.org/officeDocument/2006/relationships/slideMaster" Target="slideMasters/slideMaster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theme" Target="theme/theme1.xml"/><Relationship Id="rId4" Type="http://schemas.openxmlformats.org/officeDocument/2006/relationships/slideMaster" Target="slideMasters/slideMaster4.xml"/><Relationship Id="rId9" Type="http://schemas.openxmlformats.org/officeDocument/2006/relationships/slide" Target="slides/slide5.xml"/><Relationship Id="rId14" Type="http://schemas.openxmlformats.org/officeDocument/2006/relationships/slide" Target="slides/slide10.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69FE36D2-A90C-40A1-BEAA-BCA8EF7F4F11}" type="datetimeFigureOut">
              <a:rPr lang="en-US" smtClean="0"/>
              <a:t>5/1/2017</a:t>
            </a:fld>
            <a:endParaRPr lang="en-US" dirty="0"/>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dirty="0"/>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217BEAFE-F14B-4572-BAB4-6D9DFD606BD8}" type="slidenum">
              <a:rPr lang="en-US" smtClean="0"/>
              <a:t>‹#›</a:t>
            </a:fld>
            <a:endParaRPr lang="en-US" dirty="0"/>
          </a:p>
        </p:txBody>
      </p:sp>
    </p:spTree>
    <p:extLst>
      <p:ext uri="{BB962C8B-B14F-4D97-AF65-F5344CB8AC3E}">
        <p14:creationId xmlns:p14="http://schemas.microsoft.com/office/powerpoint/2010/main" val="38673654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2FDE362-8C14-4024-8598-87F61C91248D}" type="slidenum">
              <a:rPr lang="en-US" smtClean="0">
                <a:solidFill>
                  <a:prstClr val="black"/>
                </a:solidFill>
              </a:rPr>
              <a:pPr/>
              <a:t>1</a:t>
            </a:fld>
            <a:endParaRPr lang="en-US" dirty="0">
              <a:solidFill>
                <a:prstClr val="black"/>
              </a:solidFill>
            </a:endParaRPr>
          </a:p>
        </p:txBody>
      </p:sp>
    </p:spTree>
    <p:extLst>
      <p:ext uri="{BB962C8B-B14F-4D97-AF65-F5344CB8AC3E}">
        <p14:creationId xmlns:p14="http://schemas.microsoft.com/office/powerpoint/2010/main" val="401938999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17BEAFE-F14B-4572-BAB4-6D9DFD606BD8}" type="slidenum">
              <a:rPr lang="en-US" smtClean="0"/>
              <a:t>6</a:t>
            </a:fld>
            <a:endParaRPr lang="en-US" dirty="0"/>
          </a:p>
        </p:txBody>
      </p:sp>
    </p:spTree>
    <p:extLst>
      <p:ext uri="{BB962C8B-B14F-4D97-AF65-F5344CB8AC3E}">
        <p14:creationId xmlns:p14="http://schemas.microsoft.com/office/powerpoint/2010/main" val="2575447631"/>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Master" Target="../slideMasters/slideMaster4.xml"/><Relationship Id="rId6" Type="http://schemas.openxmlformats.org/officeDocument/2006/relationships/image" Target="../media/image7.png"/><Relationship Id="rId5" Type="http://schemas.openxmlformats.org/officeDocument/2006/relationships/image" Target="../media/image6.jpeg"/><Relationship Id="rId4" Type="http://schemas.openxmlformats.org/officeDocument/2006/relationships/image" Target="../media/image5.jpg"/></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3.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8" name="Title Placeholder 5"/>
          <p:cNvSpPr>
            <a:spLocks noGrp="1"/>
          </p:cNvSpPr>
          <p:nvPr>
            <p:ph type="title"/>
          </p:nvPr>
        </p:nvSpPr>
        <p:spPr>
          <a:xfrm>
            <a:off x="2076450" y="3352800"/>
            <a:ext cx="4343400" cy="1143000"/>
          </a:xfrm>
          <a:prstGeom prst="rect">
            <a:avLst/>
          </a:prstGeom>
        </p:spPr>
        <p:txBody>
          <a:bodyPr vert="horz" lIns="0" tIns="0" rIns="0" bIns="0" rtlCol="0" anchor="t">
            <a:noAutofit/>
          </a:bodyPr>
          <a:lstStyle>
            <a:lvl1pPr algn="l">
              <a:defRPr sz="3200">
                <a:latin typeface="Trebuchet MS"/>
                <a:cs typeface="Trebuchet MS"/>
              </a:defRPr>
            </a:lvl1pPr>
          </a:lstStyle>
          <a:p>
            <a:r>
              <a:rPr lang="en-US" smtClean="0"/>
              <a:t>Click to edit Master title style</a:t>
            </a:r>
            <a:endParaRPr lang="en-US" dirty="0"/>
          </a:p>
        </p:txBody>
      </p:sp>
      <p:pic>
        <p:nvPicPr>
          <p:cNvPr id="6" name="Picture 5" descr="AHCT_Primary_W_Descriptor_1L_RGB_Logo.eps"/>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076450" y="1473201"/>
            <a:ext cx="4991100" cy="1466850"/>
          </a:xfrm>
          <a:prstGeom prst="rect">
            <a:avLst/>
          </a:prstGeom>
        </p:spPr>
      </p:pic>
    </p:spTree>
    <p:extLst>
      <p:ext uri="{BB962C8B-B14F-4D97-AF65-F5344CB8AC3E}">
        <p14:creationId xmlns:p14="http://schemas.microsoft.com/office/powerpoint/2010/main" val="3125095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077200" cy="792162"/>
          </a:xfrm>
          <a:prstGeom prst="rect">
            <a:avLst/>
          </a:prstGeom>
        </p:spPr>
        <p:txBody>
          <a:bodyPr>
            <a:noAutofit/>
          </a:bodyPr>
          <a:lstStyle/>
          <a:p>
            <a:r>
              <a:rPr lang="en-US" smtClean="0"/>
              <a:t>Click to edit Master title style</a:t>
            </a:r>
            <a:endParaRPr lang="en-US" dirty="0"/>
          </a:p>
        </p:txBody>
      </p:sp>
      <p:sp>
        <p:nvSpPr>
          <p:cNvPr id="3" name="Content Placeholder 2"/>
          <p:cNvSpPr>
            <a:spLocks noGrp="1"/>
          </p:cNvSpPr>
          <p:nvPr>
            <p:ph idx="1"/>
          </p:nvPr>
        </p:nvSpPr>
        <p:spPr>
          <a:xfrm>
            <a:off x="457200" y="1600200"/>
            <a:ext cx="7162800" cy="4525963"/>
          </a:xfrm>
          <a:prstGeom prst="rect">
            <a:avLst/>
          </a:prstGeom>
        </p:spPr>
        <p:txBody>
          <a:bodyPr/>
          <a:lstStyle>
            <a:lvl1pPr>
              <a:defRPr sz="1800">
                <a:latin typeface="Trebuchet MS"/>
                <a:cs typeface="Trebuchet MS"/>
              </a:defRPr>
            </a:lvl1pPr>
            <a:lvl2pPr>
              <a:defRPr sz="1800">
                <a:latin typeface="Trebuchet MS"/>
                <a:cs typeface="Trebuchet MS"/>
              </a:defRPr>
            </a:lvl2pPr>
            <a:lvl3pPr>
              <a:defRPr sz="1800">
                <a:latin typeface="Trebuchet MS"/>
                <a:cs typeface="Trebuchet MS"/>
              </a:defRPr>
            </a:lvl3pPr>
            <a:lvl4pPr>
              <a:defRPr sz="1800">
                <a:latin typeface="Trebuchet MS"/>
                <a:cs typeface="Trebuchet MS"/>
              </a:defRPr>
            </a:lvl4pPr>
            <a:lvl5pPr>
              <a:defRPr sz="1800">
                <a:latin typeface="Trebuchet MS"/>
                <a:cs typeface="Trebuchet MS"/>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cxnSp>
        <p:nvCxnSpPr>
          <p:cNvPr id="7" name="Straight Connector 6"/>
          <p:cNvCxnSpPr/>
          <p:nvPr userDrawn="1"/>
        </p:nvCxnSpPr>
        <p:spPr>
          <a:xfrm>
            <a:off x="0" y="1143000"/>
            <a:ext cx="9144000" cy="0"/>
          </a:xfrm>
          <a:prstGeom prst="line">
            <a:avLst/>
          </a:prstGeom>
          <a:ln w="6350" cmpd="sng">
            <a:solidFill>
              <a:srgbClr val="959595"/>
            </a:solidFill>
          </a:ln>
        </p:spPr>
        <p:style>
          <a:lnRef idx="1">
            <a:schemeClr val="accent1"/>
          </a:lnRef>
          <a:fillRef idx="0">
            <a:schemeClr val="accent1"/>
          </a:fillRef>
          <a:effectRef idx="0">
            <a:schemeClr val="accent1"/>
          </a:effectRef>
          <a:fontRef idx="minor">
            <a:schemeClr val="tx1"/>
          </a:fontRef>
        </p:style>
      </p:cxnSp>
      <p:sp>
        <p:nvSpPr>
          <p:cNvPr id="11" name="Slide Number Placeholder 5"/>
          <p:cNvSpPr txBox="1">
            <a:spLocks/>
          </p:cNvSpPr>
          <p:nvPr userDrawn="1"/>
        </p:nvSpPr>
        <p:spPr>
          <a:xfrm>
            <a:off x="457200" y="6383796"/>
            <a:ext cx="2133600" cy="365125"/>
          </a:xfrm>
          <a:prstGeom prst="rect">
            <a:avLst/>
          </a:prstGeom>
        </p:spPr>
        <p:txBody>
          <a:bodyPr vert="horz" lIns="0" tIns="0" rIns="0" bIns="0" rtlCol="0" anchor="ctr"/>
          <a:lstStyle>
            <a:defPPr>
              <a:defRPr lang="en-US"/>
            </a:defPPr>
            <a:lvl1pPr marL="0" algn="r" defTabSz="914400" rtl="0" eaLnBrk="1" latinLnBrk="0" hangingPunct="1">
              <a:defRPr sz="1200" kern="120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fld id="{D94E3DA3-1B45-974E-A4E2-7AFCA2572272}" type="slidenum">
              <a:rPr lang="en-US" smtClean="0">
                <a:solidFill>
                  <a:srgbClr val="F05A29"/>
                </a:solidFill>
              </a:rPr>
              <a:pPr algn="l"/>
              <a:t>‹#›</a:t>
            </a:fld>
            <a:endParaRPr lang="en-US" dirty="0">
              <a:solidFill>
                <a:srgbClr val="F05A29"/>
              </a:solidFill>
            </a:endParaRPr>
          </a:p>
        </p:txBody>
      </p:sp>
      <p:pic>
        <p:nvPicPr>
          <p:cNvPr id="12" name="Picture 11" descr="access_health_logo_rgb.png"/>
          <p:cNvPicPr>
            <a:picLocks noChangeAspect="1"/>
          </p:cNvPicPr>
          <p:nvPr userDrawn="1"/>
        </p:nvPicPr>
        <p:blipFill rotWithShape="1">
          <a:blip r:embed="rId2" cstate="print">
            <a:extLst>
              <a:ext uri="{28A0092B-C50C-407E-A947-70E740481C1C}">
                <a14:useLocalDpi xmlns:a14="http://schemas.microsoft.com/office/drawing/2010/main" val="0"/>
              </a:ext>
            </a:extLst>
          </a:blip>
          <a:srcRect t="-16668" b="24433"/>
          <a:stretch/>
        </p:blipFill>
        <p:spPr>
          <a:xfrm>
            <a:off x="7230535" y="6172200"/>
            <a:ext cx="1676397" cy="515408"/>
          </a:xfrm>
          <a:prstGeom prst="rect">
            <a:avLst/>
          </a:prstGeom>
        </p:spPr>
      </p:pic>
    </p:spTree>
    <p:extLst>
      <p:ext uri="{BB962C8B-B14F-4D97-AF65-F5344CB8AC3E}">
        <p14:creationId xmlns:p14="http://schemas.microsoft.com/office/powerpoint/2010/main" val="10590492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2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077200" cy="792162"/>
          </a:xfrm>
          <a:prstGeom prst="rect">
            <a:avLst/>
          </a:prstGeom>
        </p:spPr>
        <p:txBody>
          <a:bodyPr>
            <a:noAutofit/>
          </a:bodyPr>
          <a:lstStyle/>
          <a:p>
            <a:r>
              <a:rPr lang="en-US" smtClean="0"/>
              <a:t>Click to edit Master title style</a:t>
            </a:r>
            <a:endParaRPr lang="en-US" dirty="0"/>
          </a:p>
        </p:txBody>
      </p:sp>
      <p:cxnSp>
        <p:nvCxnSpPr>
          <p:cNvPr id="7" name="Straight Connector 6"/>
          <p:cNvCxnSpPr/>
          <p:nvPr userDrawn="1"/>
        </p:nvCxnSpPr>
        <p:spPr>
          <a:xfrm>
            <a:off x="0" y="1143000"/>
            <a:ext cx="9144000" cy="0"/>
          </a:xfrm>
          <a:prstGeom prst="line">
            <a:avLst/>
          </a:prstGeom>
          <a:ln w="6350" cmpd="sng">
            <a:solidFill>
              <a:srgbClr val="959595"/>
            </a:solidFill>
          </a:ln>
        </p:spPr>
        <p:style>
          <a:lnRef idx="1">
            <a:schemeClr val="accent1"/>
          </a:lnRef>
          <a:fillRef idx="0">
            <a:schemeClr val="accent1"/>
          </a:fillRef>
          <a:effectRef idx="0">
            <a:schemeClr val="accent1"/>
          </a:effectRef>
          <a:fontRef idx="minor">
            <a:schemeClr val="tx1"/>
          </a:fontRef>
        </p:style>
      </p:cxnSp>
      <p:sp>
        <p:nvSpPr>
          <p:cNvPr id="11" name="Slide Number Placeholder 5"/>
          <p:cNvSpPr txBox="1">
            <a:spLocks/>
          </p:cNvSpPr>
          <p:nvPr userDrawn="1"/>
        </p:nvSpPr>
        <p:spPr>
          <a:xfrm>
            <a:off x="457200" y="6383796"/>
            <a:ext cx="2133600" cy="365125"/>
          </a:xfrm>
          <a:prstGeom prst="rect">
            <a:avLst/>
          </a:prstGeom>
        </p:spPr>
        <p:txBody>
          <a:bodyPr vert="horz" lIns="0" tIns="0" rIns="0" bIns="0" rtlCol="0" anchor="ctr"/>
          <a:lstStyle>
            <a:defPPr>
              <a:defRPr lang="en-US"/>
            </a:defPPr>
            <a:lvl1pPr marL="0" algn="r" defTabSz="914400" rtl="0" eaLnBrk="1" latinLnBrk="0" hangingPunct="1">
              <a:defRPr sz="1200" kern="120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fld id="{D94E3DA3-1B45-974E-A4E2-7AFCA2572272}" type="slidenum">
              <a:rPr lang="en-US" smtClean="0">
                <a:solidFill>
                  <a:srgbClr val="F05A29"/>
                </a:solidFill>
              </a:rPr>
              <a:pPr algn="l"/>
              <a:t>‹#›</a:t>
            </a:fld>
            <a:endParaRPr lang="en-US" dirty="0">
              <a:solidFill>
                <a:srgbClr val="F05A29"/>
              </a:solidFill>
            </a:endParaRPr>
          </a:p>
        </p:txBody>
      </p:sp>
      <p:pic>
        <p:nvPicPr>
          <p:cNvPr id="12" name="Picture 11" descr="access_health_logo_rgb.png"/>
          <p:cNvPicPr>
            <a:picLocks noChangeAspect="1"/>
          </p:cNvPicPr>
          <p:nvPr userDrawn="1"/>
        </p:nvPicPr>
        <p:blipFill rotWithShape="1">
          <a:blip r:embed="rId2" cstate="print">
            <a:extLst>
              <a:ext uri="{28A0092B-C50C-407E-A947-70E740481C1C}">
                <a14:useLocalDpi xmlns:a14="http://schemas.microsoft.com/office/drawing/2010/main" val="0"/>
              </a:ext>
            </a:extLst>
          </a:blip>
          <a:srcRect t="-16668" b="24433"/>
          <a:stretch/>
        </p:blipFill>
        <p:spPr>
          <a:xfrm>
            <a:off x="7230535" y="6172200"/>
            <a:ext cx="1676397" cy="515408"/>
          </a:xfrm>
          <a:prstGeom prst="rect">
            <a:avLst/>
          </a:prstGeom>
        </p:spPr>
      </p:pic>
      <p:sp>
        <p:nvSpPr>
          <p:cNvPr id="8" name="Content Placeholder 2"/>
          <p:cNvSpPr>
            <a:spLocks noGrp="1"/>
          </p:cNvSpPr>
          <p:nvPr>
            <p:ph idx="1" hasCustomPrompt="1"/>
          </p:nvPr>
        </p:nvSpPr>
        <p:spPr>
          <a:xfrm>
            <a:off x="457200" y="1600200"/>
            <a:ext cx="8077200" cy="4525963"/>
          </a:xfrm>
        </p:spPr>
        <p:txBody>
          <a:bodyPr/>
          <a:lstStyle>
            <a:lvl1pPr>
              <a:defRPr sz="1800" baseline="0">
                <a:latin typeface="Trebuchet MS"/>
                <a:cs typeface="Trebuchet MS"/>
              </a:defRPr>
            </a:lvl1pPr>
            <a:lvl2pPr>
              <a:defRPr sz="1800"/>
            </a:lvl2pPr>
            <a:lvl3pPr>
              <a:defRPr sz="1800"/>
            </a:lvl3pPr>
            <a:lvl4pPr>
              <a:defRPr sz="1800"/>
            </a:lvl4pPr>
            <a:lvl5pPr>
              <a:defRPr sz="1800"/>
            </a:lvl5pPr>
          </a:lstStyle>
          <a:p>
            <a:pPr marL="0" indent="0">
              <a:spcBef>
                <a:spcPts val="0"/>
              </a:spcBef>
              <a:spcAft>
                <a:spcPts val="1000"/>
              </a:spcAft>
              <a:buNone/>
            </a:pPr>
            <a:r>
              <a:rPr lang="en-US" sz="1800" dirty="0" smtClean="0">
                <a:solidFill>
                  <a:srgbClr val="F6931E"/>
                </a:solidFill>
                <a:latin typeface="Trebuchet MS"/>
                <a:cs typeface="Trebuchet MS"/>
              </a:rPr>
              <a:t>Lead-in copy is in orange,</a:t>
            </a:r>
            <a:r>
              <a:rPr lang="en-US" sz="1800" dirty="0" smtClean="0">
                <a:latin typeface="Trebuchet MS"/>
                <a:cs typeface="Trebuchet MS"/>
              </a:rPr>
              <a:t> </a:t>
            </a:r>
            <a:r>
              <a:rPr lang="en-US" sz="1800" dirty="0" err="1" smtClean="0">
                <a:latin typeface="Trebuchet MS"/>
                <a:cs typeface="Trebuchet MS"/>
              </a:rPr>
              <a:t>lorem</a:t>
            </a:r>
            <a:r>
              <a:rPr lang="en-US" sz="1800" dirty="0" smtClean="0">
                <a:latin typeface="Trebuchet MS"/>
                <a:cs typeface="Trebuchet MS"/>
              </a:rPr>
              <a:t> </a:t>
            </a:r>
            <a:r>
              <a:rPr lang="en-US" sz="1800" dirty="0" err="1" smtClean="0">
                <a:latin typeface="Trebuchet MS"/>
                <a:cs typeface="Trebuchet MS"/>
              </a:rPr>
              <a:t>ipsum</a:t>
            </a:r>
            <a:r>
              <a:rPr lang="en-US" sz="1800" dirty="0" smtClean="0">
                <a:latin typeface="Trebuchet MS"/>
                <a:cs typeface="Trebuchet MS"/>
              </a:rPr>
              <a:t> dolor sit </a:t>
            </a:r>
            <a:r>
              <a:rPr lang="en-US" sz="1800" dirty="0" err="1" smtClean="0">
                <a:latin typeface="Trebuchet MS"/>
                <a:cs typeface="Trebuchet MS"/>
              </a:rPr>
              <a:t>amet</a:t>
            </a:r>
            <a:r>
              <a:rPr lang="en-US" sz="1800" dirty="0" smtClean="0">
                <a:latin typeface="Trebuchet MS"/>
                <a:cs typeface="Trebuchet MS"/>
              </a:rPr>
              <a:t>, </a:t>
            </a:r>
            <a:r>
              <a:rPr lang="en-US" sz="1800" dirty="0" err="1" smtClean="0">
                <a:latin typeface="Trebuchet MS"/>
                <a:cs typeface="Trebuchet MS"/>
              </a:rPr>
              <a:t>consectetuer</a:t>
            </a:r>
            <a:r>
              <a:rPr lang="en-US" sz="1800" dirty="0" smtClean="0">
                <a:latin typeface="Trebuchet MS"/>
                <a:cs typeface="Trebuchet MS"/>
              </a:rPr>
              <a:t> </a:t>
            </a:r>
            <a:r>
              <a:rPr lang="en-US" sz="1800" dirty="0" err="1" smtClean="0">
                <a:latin typeface="Trebuchet MS"/>
                <a:cs typeface="Trebuchet MS"/>
              </a:rPr>
              <a:t>adipiscing</a:t>
            </a:r>
            <a:r>
              <a:rPr lang="en-US" sz="1800" dirty="0" smtClean="0">
                <a:latin typeface="Trebuchet MS"/>
                <a:cs typeface="Trebuchet MS"/>
              </a:rPr>
              <a:t> </a:t>
            </a:r>
            <a:r>
              <a:rPr lang="en-US" sz="1800" dirty="0" err="1" smtClean="0">
                <a:latin typeface="Trebuchet MS"/>
                <a:cs typeface="Trebuchet MS"/>
              </a:rPr>
              <a:t>elit</a:t>
            </a:r>
            <a:r>
              <a:rPr lang="en-US" sz="1800" dirty="0" smtClean="0">
                <a:latin typeface="Trebuchet MS"/>
                <a:cs typeface="Trebuchet MS"/>
              </a:rPr>
              <a:t>, </a:t>
            </a:r>
            <a:r>
              <a:rPr lang="en-US" sz="1800" dirty="0" err="1" smtClean="0">
                <a:latin typeface="Trebuchet MS"/>
                <a:cs typeface="Trebuchet MS"/>
              </a:rPr>
              <a:t>sed</a:t>
            </a:r>
            <a:r>
              <a:rPr lang="en-US" sz="1800" dirty="0" smtClean="0">
                <a:latin typeface="Trebuchet MS"/>
                <a:cs typeface="Trebuchet MS"/>
              </a:rPr>
              <a:t> </a:t>
            </a:r>
            <a:r>
              <a:rPr lang="en-US" sz="1800" dirty="0" err="1" smtClean="0">
                <a:latin typeface="Trebuchet MS"/>
                <a:cs typeface="Trebuchet MS"/>
              </a:rPr>
              <a:t>diam</a:t>
            </a:r>
            <a:r>
              <a:rPr lang="en-US" sz="1800" dirty="0" smtClean="0">
                <a:latin typeface="Trebuchet MS"/>
                <a:cs typeface="Trebuchet MS"/>
              </a:rPr>
              <a:t> </a:t>
            </a:r>
            <a:r>
              <a:rPr lang="en-US" sz="1800" dirty="0" err="1" smtClean="0">
                <a:latin typeface="Trebuchet MS"/>
                <a:cs typeface="Trebuchet MS"/>
              </a:rPr>
              <a:t>nonymmy</a:t>
            </a:r>
            <a:r>
              <a:rPr lang="en-US" sz="1800" dirty="0" smtClean="0">
                <a:latin typeface="Trebuchet MS"/>
                <a:cs typeface="Trebuchet MS"/>
              </a:rPr>
              <a:t> </a:t>
            </a:r>
            <a:r>
              <a:rPr lang="en-US" sz="1800" dirty="0" err="1" smtClean="0">
                <a:latin typeface="Trebuchet MS"/>
                <a:cs typeface="Trebuchet MS"/>
              </a:rPr>
              <a:t>nibh</a:t>
            </a:r>
            <a:r>
              <a:rPr lang="en-US" sz="1800" dirty="0" smtClean="0">
                <a:latin typeface="Trebuchet MS"/>
                <a:cs typeface="Trebuchet MS"/>
              </a:rPr>
              <a:t> </a:t>
            </a:r>
            <a:r>
              <a:rPr lang="en-US" sz="1800" dirty="0" err="1" smtClean="0">
                <a:latin typeface="Trebuchet MS"/>
                <a:cs typeface="Trebuchet MS"/>
              </a:rPr>
              <a:t>euismod</a:t>
            </a:r>
            <a:r>
              <a:rPr lang="en-US" sz="1800" dirty="0" smtClean="0">
                <a:latin typeface="Trebuchet MS"/>
                <a:cs typeface="Trebuchet MS"/>
              </a:rPr>
              <a:t> </a:t>
            </a:r>
            <a:r>
              <a:rPr lang="en-US" sz="1800" dirty="0" err="1" smtClean="0">
                <a:latin typeface="Trebuchet MS"/>
                <a:cs typeface="Trebuchet MS"/>
              </a:rPr>
              <a:t>tincidunt</a:t>
            </a:r>
            <a:r>
              <a:rPr lang="en-US" sz="1800" dirty="0" smtClean="0">
                <a:latin typeface="Trebuchet MS"/>
                <a:cs typeface="Trebuchet MS"/>
              </a:rPr>
              <a:t> </a:t>
            </a:r>
            <a:r>
              <a:rPr lang="en-US" sz="1800" dirty="0" err="1" smtClean="0">
                <a:latin typeface="Trebuchet MS"/>
                <a:cs typeface="Trebuchet MS"/>
              </a:rPr>
              <a:t>ut</a:t>
            </a:r>
            <a:r>
              <a:rPr lang="en-US" sz="1800" dirty="0" smtClean="0">
                <a:latin typeface="Trebuchet MS"/>
                <a:cs typeface="Trebuchet MS"/>
              </a:rPr>
              <a:t> </a:t>
            </a:r>
            <a:r>
              <a:rPr lang="en-US" sz="1800" dirty="0" err="1" smtClean="0">
                <a:latin typeface="Trebuchet MS"/>
                <a:cs typeface="Trebuchet MS"/>
              </a:rPr>
              <a:t>laoreet</a:t>
            </a:r>
            <a:r>
              <a:rPr lang="en-US" sz="1800" dirty="0" smtClean="0">
                <a:latin typeface="Trebuchet MS"/>
                <a:cs typeface="Trebuchet MS"/>
              </a:rPr>
              <a:t> </a:t>
            </a:r>
            <a:r>
              <a:rPr lang="en-US" sz="1800" dirty="0" err="1" smtClean="0">
                <a:latin typeface="Trebuchet MS"/>
                <a:cs typeface="Trebuchet MS"/>
              </a:rPr>
              <a:t>dolore</a:t>
            </a:r>
            <a:r>
              <a:rPr lang="en-US" sz="1800" dirty="0" smtClean="0">
                <a:latin typeface="Trebuchet MS"/>
                <a:cs typeface="Trebuchet MS"/>
              </a:rPr>
              <a:t> magna </a:t>
            </a:r>
            <a:r>
              <a:rPr lang="en-US" sz="1800" dirty="0" err="1" smtClean="0">
                <a:latin typeface="Trebuchet MS"/>
                <a:cs typeface="Trebuchet MS"/>
              </a:rPr>
              <a:t>aliquam</a:t>
            </a:r>
            <a:r>
              <a:rPr lang="en-US" sz="1800" dirty="0" smtClean="0">
                <a:latin typeface="Trebuchet MS"/>
                <a:cs typeface="Trebuchet MS"/>
              </a:rPr>
              <a:t> </a:t>
            </a:r>
            <a:r>
              <a:rPr lang="en-US" sz="1800" dirty="0" err="1" smtClean="0">
                <a:latin typeface="Trebuchet MS"/>
                <a:cs typeface="Trebuchet MS"/>
              </a:rPr>
              <a:t>erat</a:t>
            </a:r>
            <a:r>
              <a:rPr lang="en-US" sz="1800" dirty="0" smtClean="0">
                <a:latin typeface="Trebuchet MS"/>
                <a:cs typeface="Trebuchet MS"/>
              </a:rPr>
              <a:t> </a:t>
            </a:r>
            <a:r>
              <a:rPr lang="en-US" sz="1800" dirty="0" err="1" smtClean="0">
                <a:latin typeface="Trebuchet MS"/>
                <a:cs typeface="Trebuchet MS"/>
              </a:rPr>
              <a:t>volutpat</a:t>
            </a:r>
            <a:r>
              <a:rPr lang="en-US" sz="1800" dirty="0" smtClean="0">
                <a:latin typeface="Trebuchet MS"/>
                <a:cs typeface="Trebuchet MS"/>
              </a:rPr>
              <a:t>.</a:t>
            </a:r>
            <a:endParaRPr lang="en-US" sz="1800" dirty="0">
              <a:solidFill>
                <a:srgbClr val="323023"/>
              </a:solidFill>
              <a:latin typeface="Trebuchet MS"/>
              <a:cs typeface="Trebuchet MS"/>
            </a:endParaRPr>
          </a:p>
          <a:p>
            <a:pPr marL="0" indent="0">
              <a:spcBef>
                <a:spcPts val="0"/>
              </a:spcBef>
              <a:spcAft>
                <a:spcPts val="1000"/>
              </a:spcAft>
              <a:buNone/>
            </a:pPr>
            <a:r>
              <a:rPr lang="en-US" sz="1800" dirty="0" smtClean="0">
                <a:solidFill>
                  <a:srgbClr val="F6931E"/>
                </a:solidFill>
                <a:latin typeface="Trebuchet MS"/>
                <a:cs typeface="Trebuchet MS"/>
              </a:rPr>
              <a:t>Lead-in copy is in orange,</a:t>
            </a:r>
            <a:r>
              <a:rPr lang="en-US" sz="1800" dirty="0" smtClean="0">
                <a:latin typeface="Trebuchet MS"/>
                <a:cs typeface="Trebuchet MS"/>
              </a:rPr>
              <a:t> </a:t>
            </a:r>
            <a:r>
              <a:rPr lang="en-US" sz="1800" dirty="0" err="1" smtClean="0">
                <a:latin typeface="Trebuchet MS"/>
                <a:cs typeface="Trebuchet MS"/>
              </a:rPr>
              <a:t>lorem</a:t>
            </a:r>
            <a:r>
              <a:rPr lang="en-US" sz="1800" dirty="0" smtClean="0">
                <a:latin typeface="Trebuchet MS"/>
                <a:cs typeface="Trebuchet MS"/>
              </a:rPr>
              <a:t> </a:t>
            </a:r>
            <a:r>
              <a:rPr lang="en-US" sz="1800" dirty="0" err="1" smtClean="0">
                <a:latin typeface="Trebuchet MS"/>
                <a:cs typeface="Trebuchet MS"/>
              </a:rPr>
              <a:t>ipsum</a:t>
            </a:r>
            <a:r>
              <a:rPr lang="en-US" sz="1800" dirty="0" smtClean="0">
                <a:latin typeface="Trebuchet MS"/>
                <a:cs typeface="Trebuchet MS"/>
              </a:rPr>
              <a:t> dolor sit </a:t>
            </a:r>
            <a:r>
              <a:rPr lang="en-US" sz="1800" dirty="0" err="1" smtClean="0">
                <a:latin typeface="Trebuchet MS"/>
                <a:cs typeface="Trebuchet MS"/>
              </a:rPr>
              <a:t>amet</a:t>
            </a:r>
            <a:r>
              <a:rPr lang="en-US" sz="1800" dirty="0" smtClean="0">
                <a:latin typeface="Trebuchet MS"/>
                <a:cs typeface="Trebuchet MS"/>
              </a:rPr>
              <a:t>, </a:t>
            </a:r>
            <a:r>
              <a:rPr lang="en-US" sz="1800" dirty="0" err="1" smtClean="0">
                <a:latin typeface="Trebuchet MS"/>
                <a:cs typeface="Trebuchet MS"/>
              </a:rPr>
              <a:t>consectetuer</a:t>
            </a:r>
            <a:r>
              <a:rPr lang="en-US" sz="1800" dirty="0" smtClean="0">
                <a:latin typeface="Trebuchet MS"/>
                <a:cs typeface="Trebuchet MS"/>
              </a:rPr>
              <a:t> </a:t>
            </a:r>
            <a:r>
              <a:rPr lang="en-US" sz="1800" dirty="0" err="1" smtClean="0">
                <a:latin typeface="Trebuchet MS"/>
                <a:cs typeface="Trebuchet MS"/>
              </a:rPr>
              <a:t>adipiscing</a:t>
            </a:r>
            <a:r>
              <a:rPr lang="en-US" sz="1800" dirty="0" smtClean="0">
                <a:latin typeface="Trebuchet MS"/>
                <a:cs typeface="Trebuchet MS"/>
              </a:rPr>
              <a:t> </a:t>
            </a:r>
            <a:r>
              <a:rPr lang="en-US" sz="1800" dirty="0" err="1" smtClean="0">
                <a:latin typeface="Trebuchet MS"/>
                <a:cs typeface="Trebuchet MS"/>
              </a:rPr>
              <a:t>elit</a:t>
            </a:r>
            <a:r>
              <a:rPr lang="en-US" sz="1800" dirty="0" smtClean="0">
                <a:latin typeface="Trebuchet MS"/>
                <a:cs typeface="Trebuchet MS"/>
              </a:rPr>
              <a:t>, </a:t>
            </a:r>
            <a:r>
              <a:rPr lang="en-US" sz="1800" dirty="0" err="1" smtClean="0">
                <a:latin typeface="Trebuchet MS"/>
                <a:cs typeface="Trebuchet MS"/>
              </a:rPr>
              <a:t>sed</a:t>
            </a:r>
            <a:r>
              <a:rPr lang="en-US" sz="1800" dirty="0" smtClean="0">
                <a:latin typeface="Trebuchet MS"/>
                <a:cs typeface="Trebuchet MS"/>
              </a:rPr>
              <a:t> </a:t>
            </a:r>
            <a:r>
              <a:rPr lang="en-US" sz="1800" dirty="0" err="1" smtClean="0">
                <a:latin typeface="Trebuchet MS"/>
                <a:cs typeface="Trebuchet MS"/>
              </a:rPr>
              <a:t>diam</a:t>
            </a:r>
            <a:r>
              <a:rPr lang="en-US" sz="1800" dirty="0" smtClean="0">
                <a:latin typeface="Trebuchet MS"/>
                <a:cs typeface="Trebuchet MS"/>
              </a:rPr>
              <a:t> </a:t>
            </a:r>
            <a:r>
              <a:rPr lang="en-US" sz="1800" dirty="0" err="1" smtClean="0">
                <a:latin typeface="Trebuchet MS"/>
                <a:cs typeface="Trebuchet MS"/>
              </a:rPr>
              <a:t>nonymmy</a:t>
            </a:r>
            <a:r>
              <a:rPr lang="en-US" sz="1800" dirty="0" smtClean="0">
                <a:latin typeface="Trebuchet MS"/>
                <a:cs typeface="Trebuchet MS"/>
              </a:rPr>
              <a:t> </a:t>
            </a:r>
            <a:r>
              <a:rPr lang="en-US" sz="1800" dirty="0" err="1" smtClean="0">
                <a:latin typeface="Trebuchet MS"/>
                <a:cs typeface="Trebuchet MS"/>
              </a:rPr>
              <a:t>nibh</a:t>
            </a:r>
            <a:r>
              <a:rPr lang="en-US" sz="1800" dirty="0" smtClean="0">
                <a:latin typeface="Trebuchet MS"/>
                <a:cs typeface="Trebuchet MS"/>
              </a:rPr>
              <a:t> </a:t>
            </a:r>
            <a:r>
              <a:rPr lang="en-US" sz="1800" dirty="0" err="1" smtClean="0">
                <a:latin typeface="Trebuchet MS"/>
                <a:cs typeface="Trebuchet MS"/>
              </a:rPr>
              <a:t>euismod</a:t>
            </a:r>
            <a:r>
              <a:rPr lang="en-US" sz="1800" dirty="0" smtClean="0">
                <a:latin typeface="Trebuchet MS"/>
                <a:cs typeface="Trebuchet MS"/>
              </a:rPr>
              <a:t> </a:t>
            </a:r>
            <a:r>
              <a:rPr lang="en-US" sz="1800" dirty="0" err="1" smtClean="0">
                <a:latin typeface="Trebuchet MS"/>
                <a:cs typeface="Trebuchet MS"/>
              </a:rPr>
              <a:t>tincidunt</a:t>
            </a:r>
            <a:r>
              <a:rPr lang="en-US" sz="1800" dirty="0" smtClean="0">
                <a:latin typeface="Trebuchet MS"/>
                <a:cs typeface="Trebuchet MS"/>
              </a:rPr>
              <a:t> </a:t>
            </a:r>
            <a:r>
              <a:rPr lang="en-US" sz="1800" dirty="0" err="1" smtClean="0">
                <a:latin typeface="Trebuchet MS"/>
                <a:cs typeface="Trebuchet MS"/>
              </a:rPr>
              <a:t>ut</a:t>
            </a:r>
            <a:r>
              <a:rPr lang="en-US" sz="1800" dirty="0" smtClean="0">
                <a:latin typeface="Trebuchet MS"/>
                <a:cs typeface="Trebuchet MS"/>
              </a:rPr>
              <a:t> </a:t>
            </a:r>
            <a:r>
              <a:rPr lang="en-US" sz="1800" dirty="0" err="1" smtClean="0">
                <a:latin typeface="Trebuchet MS"/>
                <a:cs typeface="Trebuchet MS"/>
              </a:rPr>
              <a:t>laoreet</a:t>
            </a:r>
            <a:r>
              <a:rPr lang="en-US" sz="1800" dirty="0" smtClean="0">
                <a:latin typeface="Trebuchet MS"/>
                <a:cs typeface="Trebuchet MS"/>
              </a:rPr>
              <a:t> </a:t>
            </a:r>
            <a:r>
              <a:rPr lang="en-US" sz="1800" dirty="0" err="1" smtClean="0">
                <a:latin typeface="Trebuchet MS"/>
                <a:cs typeface="Trebuchet MS"/>
              </a:rPr>
              <a:t>dolore</a:t>
            </a:r>
            <a:r>
              <a:rPr lang="en-US" sz="1800" dirty="0" smtClean="0">
                <a:latin typeface="Trebuchet MS"/>
                <a:cs typeface="Trebuchet MS"/>
              </a:rPr>
              <a:t> magna </a:t>
            </a:r>
            <a:r>
              <a:rPr lang="en-US" sz="1800" dirty="0" err="1" smtClean="0">
                <a:latin typeface="Trebuchet MS"/>
                <a:cs typeface="Trebuchet MS"/>
              </a:rPr>
              <a:t>aliquam</a:t>
            </a:r>
            <a:r>
              <a:rPr lang="en-US" sz="1800" dirty="0" smtClean="0">
                <a:latin typeface="Trebuchet MS"/>
                <a:cs typeface="Trebuchet MS"/>
              </a:rPr>
              <a:t> </a:t>
            </a:r>
            <a:r>
              <a:rPr lang="en-US" sz="1800" dirty="0" err="1" smtClean="0">
                <a:latin typeface="Trebuchet MS"/>
                <a:cs typeface="Trebuchet MS"/>
              </a:rPr>
              <a:t>erat</a:t>
            </a:r>
            <a:r>
              <a:rPr lang="en-US" sz="1800" dirty="0" smtClean="0">
                <a:latin typeface="Trebuchet MS"/>
                <a:cs typeface="Trebuchet MS"/>
              </a:rPr>
              <a:t> </a:t>
            </a:r>
            <a:r>
              <a:rPr lang="en-US" sz="1800" dirty="0" err="1" smtClean="0">
                <a:latin typeface="Trebuchet MS"/>
                <a:cs typeface="Trebuchet MS"/>
              </a:rPr>
              <a:t>volutpat</a:t>
            </a:r>
            <a:r>
              <a:rPr lang="en-US" sz="1800" dirty="0" smtClean="0">
                <a:latin typeface="Trebuchet MS"/>
                <a:cs typeface="Trebuchet MS"/>
              </a:rPr>
              <a:t>.</a:t>
            </a:r>
            <a:endParaRPr lang="en-US" sz="1800" dirty="0" smtClean="0">
              <a:solidFill>
                <a:srgbClr val="323023"/>
              </a:solidFill>
              <a:latin typeface="Trebuchet MS"/>
              <a:cs typeface="Trebuchet MS"/>
            </a:endParaRPr>
          </a:p>
          <a:p>
            <a:pPr marL="0" indent="0">
              <a:spcBef>
                <a:spcPts val="0"/>
              </a:spcBef>
              <a:buNone/>
            </a:pPr>
            <a:r>
              <a:rPr lang="en-US" sz="1800" dirty="0" smtClean="0">
                <a:solidFill>
                  <a:srgbClr val="F6931E"/>
                </a:solidFill>
                <a:latin typeface="Trebuchet MS"/>
                <a:cs typeface="Trebuchet MS"/>
              </a:rPr>
              <a:t>Lead-in copy is in orange,</a:t>
            </a:r>
            <a:r>
              <a:rPr lang="en-US" sz="1800" dirty="0" smtClean="0">
                <a:latin typeface="Trebuchet MS"/>
                <a:cs typeface="Trebuchet MS"/>
              </a:rPr>
              <a:t> </a:t>
            </a:r>
            <a:r>
              <a:rPr lang="en-US" sz="1800" dirty="0" err="1" smtClean="0">
                <a:latin typeface="Trebuchet MS"/>
                <a:cs typeface="Trebuchet MS"/>
              </a:rPr>
              <a:t>lorem</a:t>
            </a:r>
            <a:r>
              <a:rPr lang="en-US" sz="1800" dirty="0" smtClean="0">
                <a:latin typeface="Trebuchet MS"/>
                <a:cs typeface="Trebuchet MS"/>
              </a:rPr>
              <a:t> </a:t>
            </a:r>
            <a:r>
              <a:rPr lang="en-US" sz="1800" dirty="0" err="1" smtClean="0">
                <a:latin typeface="Trebuchet MS"/>
                <a:cs typeface="Trebuchet MS"/>
              </a:rPr>
              <a:t>ipsum</a:t>
            </a:r>
            <a:r>
              <a:rPr lang="en-US" sz="1800" dirty="0" smtClean="0">
                <a:latin typeface="Trebuchet MS"/>
                <a:cs typeface="Trebuchet MS"/>
              </a:rPr>
              <a:t> dolor sit </a:t>
            </a:r>
            <a:r>
              <a:rPr lang="en-US" sz="1800" dirty="0" err="1" smtClean="0">
                <a:latin typeface="Trebuchet MS"/>
                <a:cs typeface="Trebuchet MS"/>
              </a:rPr>
              <a:t>amet</a:t>
            </a:r>
            <a:r>
              <a:rPr lang="en-US" sz="1800" dirty="0" smtClean="0">
                <a:solidFill>
                  <a:srgbClr val="323023"/>
                </a:solidFill>
                <a:latin typeface="Trebuchet MS"/>
                <a:cs typeface="Trebuchet MS"/>
              </a:rPr>
              <a:t>: </a:t>
            </a:r>
          </a:p>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a:p>
            <a:pPr marL="0" indent="0">
              <a:spcBef>
                <a:spcPts val="0"/>
              </a:spcBef>
              <a:spcAft>
                <a:spcPts val="1000"/>
              </a:spcAft>
              <a:buNone/>
            </a:pPr>
            <a:endParaRPr lang="en-US" sz="1800" dirty="0">
              <a:latin typeface="Trebuchet MS"/>
              <a:cs typeface="Trebuchet MS"/>
            </a:endParaRPr>
          </a:p>
        </p:txBody>
      </p:sp>
    </p:spTree>
    <p:extLst>
      <p:ext uri="{BB962C8B-B14F-4D97-AF65-F5344CB8AC3E}">
        <p14:creationId xmlns:p14="http://schemas.microsoft.com/office/powerpoint/2010/main" val="78033720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 preserve="1">
  <p:cSld name="1_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57200" y="304800"/>
            <a:ext cx="8077200" cy="1207030"/>
          </a:xfrm>
          <a:prstGeom prst="rect">
            <a:avLst/>
          </a:prstGeom>
        </p:spPr>
        <p:txBody>
          <a:bodyPr>
            <a:noAutofit/>
          </a:bodyPr>
          <a:lstStyle>
            <a:lvl1pPr>
              <a:defRPr baseline="0"/>
            </a:lvl1pPr>
          </a:lstStyle>
          <a:p>
            <a:r>
              <a:rPr lang="en-US" dirty="0" smtClean="0"/>
              <a:t>3 Line title </a:t>
            </a:r>
            <a:br>
              <a:rPr lang="en-US" dirty="0" smtClean="0"/>
            </a:br>
            <a:r>
              <a:rPr lang="en-US" dirty="0" smtClean="0"/>
              <a:t>click to edit </a:t>
            </a:r>
            <a:br>
              <a:rPr lang="en-US" dirty="0" smtClean="0"/>
            </a:br>
            <a:r>
              <a:rPr lang="en-US" dirty="0" smtClean="0"/>
              <a:t>master title style</a:t>
            </a:r>
            <a:endParaRPr lang="en-US" dirty="0"/>
          </a:p>
        </p:txBody>
      </p:sp>
      <p:sp>
        <p:nvSpPr>
          <p:cNvPr id="3" name="Content Placeholder 2"/>
          <p:cNvSpPr>
            <a:spLocks noGrp="1"/>
          </p:cNvSpPr>
          <p:nvPr>
            <p:ph idx="1"/>
          </p:nvPr>
        </p:nvSpPr>
        <p:spPr>
          <a:xfrm>
            <a:off x="457200" y="2045230"/>
            <a:ext cx="7162800" cy="4525963"/>
          </a:xfrm>
          <a:prstGeom prst="rect">
            <a:avLst/>
          </a:prstGeom>
        </p:spPr>
        <p:txBody>
          <a:bodyPr/>
          <a:lstStyle>
            <a:lvl1pPr>
              <a:defRPr sz="1800">
                <a:latin typeface="Trebuchet MS"/>
                <a:cs typeface="Trebuchet MS"/>
              </a:defRPr>
            </a:lvl1pPr>
            <a:lvl2pPr>
              <a:defRPr sz="1800">
                <a:latin typeface="Trebuchet MS"/>
                <a:cs typeface="Trebuchet MS"/>
              </a:defRPr>
            </a:lvl2pPr>
            <a:lvl3pPr>
              <a:defRPr sz="1800">
                <a:latin typeface="Trebuchet MS"/>
                <a:cs typeface="Trebuchet MS"/>
              </a:defRPr>
            </a:lvl3pPr>
            <a:lvl4pPr>
              <a:defRPr sz="1800">
                <a:latin typeface="Trebuchet MS"/>
                <a:cs typeface="Trebuchet MS"/>
              </a:defRPr>
            </a:lvl4pPr>
            <a:lvl5pPr>
              <a:defRPr sz="1800">
                <a:latin typeface="Trebuchet MS"/>
                <a:cs typeface="Trebuchet MS"/>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cxnSp>
        <p:nvCxnSpPr>
          <p:cNvPr id="7" name="Straight Connector 6"/>
          <p:cNvCxnSpPr/>
          <p:nvPr userDrawn="1"/>
        </p:nvCxnSpPr>
        <p:spPr>
          <a:xfrm>
            <a:off x="0" y="1588030"/>
            <a:ext cx="9144000" cy="0"/>
          </a:xfrm>
          <a:prstGeom prst="line">
            <a:avLst/>
          </a:prstGeom>
          <a:ln w="6350" cmpd="sng">
            <a:solidFill>
              <a:srgbClr val="959595"/>
            </a:solidFill>
          </a:ln>
        </p:spPr>
        <p:style>
          <a:lnRef idx="1">
            <a:schemeClr val="accent1"/>
          </a:lnRef>
          <a:fillRef idx="0">
            <a:schemeClr val="accent1"/>
          </a:fillRef>
          <a:effectRef idx="0">
            <a:schemeClr val="accent1"/>
          </a:effectRef>
          <a:fontRef idx="minor">
            <a:schemeClr val="tx1"/>
          </a:fontRef>
        </p:style>
      </p:cxnSp>
      <p:sp>
        <p:nvSpPr>
          <p:cNvPr id="11" name="Slide Number Placeholder 5"/>
          <p:cNvSpPr txBox="1">
            <a:spLocks/>
          </p:cNvSpPr>
          <p:nvPr userDrawn="1"/>
        </p:nvSpPr>
        <p:spPr>
          <a:xfrm>
            <a:off x="457200" y="6383796"/>
            <a:ext cx="2133600" cy="365125"/>
          </a:xfrm>
          <a:prstGeom prst="rect">
            <a:avLst/>
          </a:prstGeom>
        </p:spPr>
        <p:txBody>
          <a:bodyPr vert="horz" lIns="0" tIns="0" rIns="0" bIns="0" rtlCol="0" anchor="ctr"/>
          <a:lstStyle>
            <a:defPPr>
              <a:defRPr lang="en-US"/>
            </a:defPPr>
            <a:lvl1pPr marL="0" algn="r" defTabSz="914400" rtl="0" eaLnBrk="1" latinLnBrk="0" hangingPunct="1">
              <a:defRPr sz="1200" kern="120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fld id="{D94E3DA3-1B45-974E-A4E2-7AFCA2572272}" type="slidenum">
              <a:rPr lang="en-US" smtClean="0">
                <a:solidFill>
                  <a:srgbClr val="F05A29"/>
                </a:solidFill>
              </a:rPr>
              <a:pPr algn="l"/>
              <a:t>‹#›</a:t>
            </a:fld>
            <a:endParaRPr lang="en-US" dirty="0">
              <a:solidFill>
                <a:srgbClr val="F05A29"/>
              </a:solidFill>
            </a:endParaRPr>
          </a:p>
        </p:txBody>
      </p:sp>
      <p:pic>
        <p:nvPicPr>
          <p:cNvPr id="12" name="Picture 11" descr="access_health_logo_rgb.png"/>
          <p:cNvPicPr>
            <a:picLocks noChangeAspect="1"/>
          </p:cNvPicPr>
          <p:nvPr userDrawn="1"/>
        </p:nvPicPr>
        <p:blipFill rotWithShape="1">
          <a:blip r:embed="rId2" cstate="print">
            <a:extLst>
              <a:ext uri="{28A0092B-C50C-407E-A947-70E740481C1C}">
                <a14:useLocalDpi xmlns:a14="http://schemas.microsoft.com/office/drawing/2010/main" val="0"/>
              </a:ext>
            </a:extLst>
          </a:blip>
          <a:srcRect t="-16668" b="24433"/>
          <a:stretch/>
        </p:blipFill>
        <p:spPr>
          <a:xfrm>
            <a:off x="7230535" y="6172200"/>
            <a:ext cx="1676397" cy="515408"/>
          </a:xfrm>
          <a:prstGeom prst="rect">
            <a:avLst/>
          </a:prstGeom>
        </p:spPr>
      </p:pic>
    </p:spTree>
    <p:extLst>
      <p:ext uri="{BB962C8B-B14F-4D97-AF65-F5344CB8AC3E}">
        <p14:creationId xmlns:p14="http://schemas.microsoft.com/office/powerpoint/2010/main" val="157129007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F189CA4-5F6B-4770-8115-D4741A76DE4C}" type="datetimeFigureOut">
              <a:rPr lang="en-US" smtClean="0">
                <a:solidFill>
                  <a:prstClr val="black">
                    <a:tint val="75000"/>
                  </a:prstClr>
                </a:solidFill>
              </a:rPr>
              <a:pPr/>
              <a:t>5/1/2017</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32ED110E-1B73-4A66-B46A-88F85237012E}"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34100174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F189CA4-5F6B-4770-8115-D4741A76DE4C}" type="datetimeFigureOut">
              <a:rPr lang="en-US" smtClean="0">
                <a:solidFill>
                  <a:prstClr val="black">
                    <a:tint val="75000"/>
                  </a:prstClr>
                </a:solidFill>
              </a:rPr>
              <a:pPr/>
              <a:t>5/1/2017</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32ED110E-1B73-4A66-B46A-88F85237012E}"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369815306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F189CA4-5F6B-4770-8115-D4741A76DE4C}" type="datetimeFigureOut">
              <a:rPr lang="en-US" smtClean="0">
                <a:solidFill>
                  <a:prstClr val="black">
                    <a:tint val="75000"/>
                  </a:prstClr>
                </a:solidFill>
              </a:rPr>
              <a:pPr/>
              <a:t>5/1/2017</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32ED110E-1B73-4A66-B46A-88F85237012E}"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124173907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F189CA4-5F6B-4770-8115-D4741A76DE4C}" type="datetimeFigureOut">
              <a:rPr lang="en-US" smtClean="0">
                <a:solidFill>
                  <a:prstClr val="black">
                    <a:tint val="75000"/>
                  </a:prstClr>
                </a:solidFill>
              </a:rPr>
              <a:pPr/>
              <a:t>5/1/2017</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32ED110E-1B73-4A66-B46A-88F85237012E}"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422357747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F189CA4-5F6B-4770-8115-D4741A76DE4C}" type="datetimeFigureOut">
              <a:rPr lang="en-US" smtClean="0">
                <a:solidFill>
                  <a:prstClr val="black">
                    <a:tint val="75000"/>
                  </a:prstClr>
                </a:solidFill>
              </a:rPr>
              <a:pPr/>
              <a:t>5/1/2017</a:t>
            </a:fld>
            <a:endParaRPr lang="en-US" dirty="0">
              <a:solidFill>
                <a:prstClr val="black">
                  <a:tint val="75000"/>
                </a:prstClr>
              </a:solidFill>
            </a:endParaRPr>
          </a:p>
        </p:txBody>
      </p:sp>
      <p:sp>
        <p:nvSpPr>
          <p:cNvPr id="8" name="Footer Placeholder 7"/>
          <p:cNvSpPr>
            <a:spLocks noGrp="1"/>
          </p:cNvSpPr>
          <p:nvPr>
            <p:ph type="ftr" sz="quarter" idx="11"/>
          </p:nvPr>
        </p:nvSpPr>
        <p:spPr/>
        <p:txBody>
          <a:bodyPr/>
          <a:lstStyle/>
          <a:p>
            <a:endParaRPr lang="en-US" dirty="0">
              <a:solidFill>
                <a:prstClr val="black">
                  <a:tint val="75000"/>
                </a:prstClr>
              </a:solidFill>
            </a:endParaRPr>
          </a:p>
        </p:txBody>
      </p:sp>
      <p:sp>
        <p:nvSpPr>
          <p:cNvPr id="9" name="Slide Number Placeholder 8"/>
          <p:cNvSpPr>
            <a:spLocks noGrp="1"/>
          </p:cNvSpPr>
          <p:nvPr>
            <p:ph type="sldNum" sz="quarter" idx="12"/>
          </p:nvPr>
        </p:nvSpPr>
        <p:spPr/>
        <p:txBody>
          <a:bodyPr/>
          <a:lstStyle/>
          <a:p>
            <a:fld id="{32ED110E-1B73-4A66-B46A-88F85237012E}"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333696884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F189CA4-5F6B-4770-8115-D4741A76DE4C}" type="datetimeFigureOut">
              <a:rPr lang="en-US" smtClean="0">
                <a:solidFill>
                  <a:prstClr val="black">
                    <a:tint val="75000"/>
                  </a:prstClr>
                </a:solidFill>
              </a:rPr>
              <a:pPr/>
              <a:t>5/1/2017</a:t>
            </a:fld>
            <a:endParaRPr lang="en-US" dirty="0">
              <a:solidFill>
                <a:prstClr val="black">
                  <a:tint val="75000"/>
                </a:prstClr>
              </a:solidFill>
            </a:endParaRPr>
          </a:p>
        </p:txBody>
      </p:sp>
      <p:sp>
        <p:nvSpPr>
          <p:cNvPr id="4" name="Footer Placeholder 3"/>
          <p:cNvSpPr>
            <a:spLocks noGrp="1"/>
          </p:cNvSpPr>
          <p:nvPr>
            <p:ph type="ftr" sz="quarter" idx="11"/>
          </p:nvPr>
        </p:nvSpPr>
        <p:spPr/>
        <p:txBody>
          <a:bodyPr/>
          <a:lstStyle/>
          <a:p>
            <a:endParaRPr lang="en-US" dirty="0">
              <a:solidFill>
                <a:prstClr val="black">
                  <a:tint val="75000"/>
                </a:prstClr>
              </a:solidFill>
            </a:endParaRPr>
          </a:p>
        </p:txBody>
      </p:sp>
      <p:sp>
        <p:nvSpPr>
          <p:cNvPr id="5" name="Slide Number Placeholder 4"/>
          <p:cNvSpPr>
            <a:spLocks noGrp="1"/>
          </p:cNvSpPr>
          <p:nvPr>
            <p:ph type="sldNum" sz="quarter" idx="12"/>
          </p:nvPr>
        </p:nvSpPr>
        <p:spPr/>
        <p:txBody>
          <a:bodyPr/>
          <a:lstStyle/>
          <a:p>
            <a:fld id="{32ED110E-1B73-4A66-B46A-88F85237012E}"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414279038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F189CA4-5F6B-4770-8115-D4741A76DE4C}" type="datetimeFigureOut">
              <a:rPr lang="en-US" smtClean="0">
                <a:solidFill>
                  <a:prstClr val="black">
                    <a:tint val="75000"/>
                  </a:prstClr>
                </a:solidFill>
              </a:rPr>
              <a:pPr/>
              <a:t>5/1/2017</a:t>
            </a:fld>
            <a:endParaRPr lang="en-US" dirty="0">
              <a:solidFill>
                <a:prstClr val="black">
                  <a:tint val="75000"/>
                </a:prstClr>
              </a:solidFill>
            </a:endParaRPr>
          </a:p>
        </p:txBody>
      </p:sp>
      <p:sp>
        <p:nvSpPr>
          <p:cNvPr id="3" name="Footer Placeholder 2"/>
          <p:cNvSpPr>
            <a:spLocks noGrp="1"/>
          </p:cNvSpPr>
          <p:nvPr>
            <p:ph type="ftr" sz="quarter" idx="11"/>
          </p:nvPr>
        </p:nvSpPr>
        <p:spPr/>
        <p:txBody>
          <a:bodyPr/>
          <a:lstStyle/>
          <a:p>
            <a:endParaRPr lang="en-US" dirty="0">
              <a:solidFill>
                <a:prstClr val="black">
                  <a:tint val="75000"/>
                </a:prstClr>
              </a:solidFill>
            </a:endParaRPr>
          </a:p>
        </p:txBody>
      </p:sp>
      <p:sp>
        <p:nvSpPr>
          <p:cNvPr id="4" name="Slide Number Placeholder 3"/>
          <p:cNvSpPr>
            <a:spLocks noGrp="1"/>
          </p:cNvSpPr>
          <p:nvPr>
            <p:ph type="sldNum" sz="quarter" idx="12"/>
          </p:nvPr>
        </p:nvSpPr>
        <p:spPr/>
        <p:txBody>
          <a:bodyPr/>
          <a:lstStyle/>
          <a:p>
            <a:fld id="{32ED110E-1B73-4A66-B46A-88F85237012E}"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29992495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077200" cy="792162"/>
          </a:xfrm>
          <a:prstGeom prst="rect">
            <a:avLst/>
          </a:prstGeom>
        </p:spPr>
        <p:txBody>
          <a:bodyPr>
            <a:noAutofit/>
          </a:bodyPr>
          <a:lstStyle/>
          <a:p>
            <a:r>
              <a:rPr lang="en-US" smtClean="0"/>
              <a:t>Click to edit Master title style</a:t>
            </a:r>
            <a:endParaRPr lang="en-US" dirty="0"/>
          </a:p>
        </p:txBody>
      </p:sp>
      <p:sp>
        <p:nvSpPr>
          <p:cNvPr id="3" name="Content Placeholder 2"/>
          <p:cNvSpPr>
            <a:spLocks noGrp="1"/>
          </p:cNvSpPr>
          <p:nvPr>
            <p:ph idx="1"/>
          </p:nvPr>
        </p:nvSpPr>
        <p:spPr>
          <a:xfrm>
            <a:off x="457200" y="1600200"/>
            <a:ext cx="7162800" cy="4525963"/>
          </a:xfrm>
          <a:prstGeom prst="rect">
            <a:avLst/>
          </a:prstGeom>
        </p:spPr>
        <p:txBody>
          <a:bodyPr/>
          <a:lstStyle>
            <a:lvl1pPr>
              <a:defRPr sz="1800">
                <a:latin typeface="Trebuchet MS"/>
                <a:cs typeface="Trebuchet MS"/>
              </a:defRPr>
            </a:lvl1pPr>
            <a:lvl2pPr>
              <a:defRPr sz="1800">
                <a:latin typeface="Trebuchet MS"/>
                <a:cs typeface="Trebuchet MS"/>
              </a:defRPr>
            </a:lvl2pPr>
            <a:lvl3pPr>
              <a:defRPr sz="1800">
                <a:latin typeface="Trebuchet MS"/>
                <a:cs typeface="Trebuchet MS"/>
              </a:defRPr>
            </a:lvl3pPr>
            <a:lvl4pPr>
              <a:defRPr sz="1800">
                <a:latin typeface="Trebuchet MS"/>
                <a:cs typeface="Trebuchet MS"/>
              </a:defRPr>
            </a:lvl4pPr>
            <a:lvl5pPr>
              <a:defRPr sz="1800">
                <a:latin typeface="Trebuchet MS"/>
                <a:cs typeface="Trebuchet MS"/>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cxnSp>
        <p:nvCxnSpPr>
          <p:cNvPr id="7" name="Straight Connector 6"/>
          <p:cNvCxnSpPr/>
          <p:nvPr userDrawn="1"/>
        </p:nvCxnSpPr>
        <p:spPr>
          <a:xfrm>
            <a:off x="0" y="1143000"/>
            <a:ext cx="9144000" cy="0"/>
          </a:xfrm>
          <a:prstGeom prst="line">
            <a:avLst/>
          </a:prstGeom>
          <a:ln w="6350" cmpd="sng">
            <a:solidFill>
              <a:srgbClr val="959595"/>
            </a:solidFill>
          </a:ln>
        </p:spPr>
        <p:style>
          <a:lnRef idx="1">
            <a:schemeClr val="accent1"/>
          </a:lnRef>
          <a:fillRef idx="0">
            <a:schemeClr val="accent1"/>
          </a:fillRef>
          <a:effectRef idx="0">
            <a:schemeClr val="accent1"/>
          </a:effectRef>
          <a:fontRef idx="minor">
            <a:schemeClr val="tx1"/>
          </a:fontRef>
        </p:style>
      </p:cxnSp>
      <p:sp>
        <p:nvSpPr>
          <p:cNvPr id="11" name="Slide Number Placeholder 5"/>
          <p:cNvSpPr txBox="1">
            <a:spLocks/>
          </p:cNvSpPr>
          <p:nvPr userDrawn="1"/>
        </p:nvSpPr>
        <p:spPr>
          <a:xfrm>
            <a:off x="457200" y="6383796"/>
            <a:ext cx="2133600" cy="365125"/>
          </a:xfrm>
          <a:prstGeom prst="rect">
            <a:avLst/>
          </a:prstGeom>
        </p:spPr>
        <p:txBody>
          <a:bodyPr vert="horz" lIns="0" tIns="0" rIns="0" bIns="0" rtlCol="0" anchor="ctr"/>
          <a:lstStyle>
            <a:defPPr>
              <a:defRPr lang="en-US"/>
            </a:defPPr>
            <a:lvl1pPr marL="0" algn="r" defTabSz="914400" rtl="0" eaLnBrk="1" latinLnBrk="0" hangingPunct="1">
              <a:defRPr sz="1200" kern="120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fld id="{D94E3DA3-1B45-974E-A4E2-7AFCA2572272}" type="slidenum">
              <a:rPr lang="en-US" smtClean="0">
                <a:solidFill>
                  <a:srgbClr val="F05A29"/>
                </a:solidFill>
              </a:rPr>
              <a:pPr algn="l"/>
              <a:t>‹#›</a:t>
            </a:fld>
            <a:endParaRPr lang="en-US" dirty="0">
              <a:solidFill>
                <a:srgbClr val="F05A29"/>
              </a:solidFill>
            </a:endParaRPr>
          </a:p>
        </p:txBody>
      </p:sp>
      <p:pic>
        <p:nvPicPr>
          <p:cNvPr id="12" name="Picture 11" descr="access_health_logo_rgb.png"/>
          <p:cNvPicPr>
            <a:picLocks noChangeAspect="1"/>
          </p:cNvPicPr>
          <p:nvPr userDrawn="1"/>
        </p:nvPicPr>
        <p:blipFill rotWithShape="1">
          <a:blip r:embed="rId2" cstate="print">
            <a:extLst>
              <a:ext uri="{28A0092B-C50C-407E-A947-70E740481C1C}">
                <a14:useLocalDpi xmlns:a14="http://schemas.microsoft.com/office/drawing/2010/main" val="0"/>
              </a:ext>
            </a:extLst>
          </a:blip>
          <a:srcRect t="-16668" b="24433"/>
          <a:stretch/>
        </p:blipFill>
        <p:spPr>
          <a:xfrm>
            <a:off x="7230535" y="6172200"/>
            <a:ext cx="1676397" cy="515408"/>
          </a:xfrm>
          <a:prstGeom prst="rect">
            <a:avLst/>
          </a:prstGeom>
        </p:spPr>
      </p:pic>
    </p:spTree>
    <p:extLst>
      <p:ext uri="{BB962C8B-B14F-4D97-AF65-F5344CB8AC3E}">
        <p14:creationId xmlns:p14="http://schemas.microsoft.com/office/powerpoint/2010/main" val="940078846"/>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F189CA4-5F6B-4770-8115-D4741A76DE4C}" type="datetimeFigureOut">
              <a:rPr lang="en-US" smtClean="0">
                <a:solidFill>
                  <a:prstClr val="black">
                    <a:tint val="75000"/>
                  </a:prstClr>
                </a:solidFill>
              </a:rPr>
              <a:pPr/>
              <a:t>5/1/2017</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32ED110E-1B73-4A66-B46A-88F85237012E}"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145834061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F189CA4-5F6B-4770-8115-D4741A76DE4C}" type="datetimeFigureOut">
              <a:rPr lang="en-US" smtClean="0">
                <a:solidFill>
                  <a:prstClr val="black">
                    <a:tint val="75000"/>
                  </a:prstClr>
                </a:solidFill>
              </a:rPr>
              <a:pPr/>
              <a:t>5/1/2017</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32ED110E-1B73-4A66-B46A-88F85237012E}"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1208545524"/>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F189CA4-5F6B-4770-8115-D4741A76DE4C}" type="datetimeFigureOut">
              <a:rPr lang="en-US" smtClean="0">
                <a:solidFill>
                  <a:prstClr val="black">
                    <a:tint val="75000"/>
                  </a:prstClr>
                </a:solidFill>
              </a:rPr>
              <a:pPr/>
              <a:t>5/1/2017</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32ED110E-1B73-4A66-B46A-88F85237012E}"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134436225"/>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F189CA4-5F6B-4770-8115-D4741A76DE4C}" type="datetimeFigureOut">
              <a:rPr lang="en-US" smtClean="0">
                <a:solidFill>
                  <a:prstClr val="black">
                    <a:tint val="75000"/>
                  </a:prstClr>
                </a:solidFill>
              </a:rPr>
              <a:pPr/>
              <a:t>5/1/2017</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32ED110E-1B73-4A66-B46A-88F85237012E}"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283529357"/>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userDrawn="1">
  <p:cSld name="3_Title Slide">
    <p:spTree>
      <p:nvGrpSpPr>
        <p:cNvPr id="1" name=""/>
        <p:cNvGrpSpPr/>
        <p:nvPr/>
      </p:nvGrpSpPr>
      <p:grpSpPr>
        <a:xfrm>
          <a:off x="0" y="0"/>
          <a:ext cx="0" cy="0"/>
          <a:chOff x="0" y="0"/>
          <a:chExt cx="0" cy="0"/>
        </a:xfrm>
      </p:grpSpPr>
      <p:sp>
        <p:nvSpPr>
          <p:cNvPr id="4" name="Rectangle 3"/>
          <p:cNvSpPr/>
          <p:nvPr userDrawn="1"/>
        </p:nvSpPr>
        <p:spPr>
          <a:xfrm>
            <a:off x="-29980" y="-100208"/>
            <a:ext cx="9235440" cy="113986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
        <p:nvSpPr>
          <p:cNvPr id="2" name="Title 1"/>
          <p:cNvSpPr>
            <a:spLocks noGrp="1"/>
          </p:cNvSpPr>
          <p:nvPr>
            <p:ph type="ctrTitle"/>
          </p:nvPr>
        </p:nvSpPr>
        <p:spPr>
          <a:xfrm>
            <a:off x="268266" y="455895"/>
            <a:ext cx="6741709" cy="800665"/>
          </a:xfrm>
          <a:noFill/>
        </p:spPr>
        <p:txBody>
          <a:bodyPr anchor="t"/>
          <a:lstStyle>
            <a:lvl1pPr algn="l">
              <a:defRPr sz="3200">
                <a:solidFill>
                  <a:schemeClr val="tx1"/>
                </a:solidFill>
              </a:defRPr>
            </a:lvl1pPr>
          </a:lstStyle>
          <a:p>
            <a:r>
              <a:rPr lang="en-US" dirty="0" smtClean="0"/>
              <a:t>Click to edit Master title style</a:t>
            </a:r>
            <a:endParaRPr lang="en-US" dirty="0"/>
          </a:p>
        </p:txBody>
      </p:sp>
      <p:sp>
        <p:nvSpPr>
          <p:cNvPr id="3" name="Subtitle 2"/>
          <p:cNvSpPr>
            <a:spLocks noGrp="1"/>
          </p:cNvSpPr>
          <p:nvPr>
            <p:ph type="subTitle" idx="1"/>
          </p:nvPr>
        </p:nvSpPr>
        <p:spPr>
          <a:xfrm>
            <a:off x="268265" y="1291108"/>
            <a:ext cx="6741710" cy="550737"/>
          </a:xfrm>
        </p:spPr>
        <p:txBody>
          <a:bodyPr>
            <a:normAutofit/>
          </a:bodyPr>
          <a:lstStyle>
            <a:lvl1pPr marL="0" indent="0" algn="l">
              <a:buNone/>
              <a:defRPr sz="24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lang="en-US" dirty="0"/>
          </a:p>
        </p:txBody>
      </p:sp>
      <p:pic>
        <p:nvPicPr>
          <p:cNvPr id="6" name="Picture 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1915269"/>
            <a:ext cx="3639972" cy="2425701"/>
          </a:xfrm>
          <a:prstGeom prst="rect">
            <a:avLst/>
          </a:prstGeom>
        </p:spPr>
      </p:pic>
      <p:pic>
        <p:nvPicPr>
          <p:cNvPr id="8" name="Picture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3235795" y="1915269"/>
            <a:ext cx="2425701" cy="2425701"/>
          </a:xfrm>
          <a:prstGeom prst="rect">
            <a:avLst/>
          </a:prstGeom>
        </p:spPr>
      </p:pic>
      <p:pic>
        <p:nvPicPr>
          <p:cNvPr id="9" name="Picture 8"/>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5501384" y="1915268"/>
            <a:ext cx="3648412" cy="2425701"/>
          </a:xfrm>
          <a:prstGeom prst="rect">
            <a:avLst/>
          </a:prstGeom>
        </p:spPr>
      </p:pic>
      <p:sp>
        <p:nvSpPr>
          <p:cNvPr id="10" name="Rectangle 9"/>
          <p:cNvSpPr/>
          <p:nvPr userDrawn="1"/>
        </p:nvSpPr>
        <p:spPr>
          <a:xfrm>
            <a:off x="0" y="4340970"/>
            <a:ext cx="9144000" cy="2505766"/>
          </a:xfrm>
          <a:prstGeom prst="rect">
            <a:avLst/>
          </a:prstGeom>
          <a:solidFill>
            <a:srgbClr val="2906A2"/>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pic>
        <p:nvPicPr>
          <p:cNvPr id="11" name="Picture 10" descr="DSS LOGO vector difference"/>
          <p:cNvPicPr>
            <a:picLocks noChangeAspect="1" noChangeArrowheads="1"/>
          </p:cNvPicPr>
          <p:nvPr userDrawn="1"/>
        </p:nvPicPr>
        <p:blipFill>
          <a:blip r:embed="rId5" cstate="print"/>
          <a:srcRect/>
          <a:stretch>
            <a:fillRect/>
          </a:stretch>
        </p:blipFill>
        <p:spPr bwMode="auto">
          <a:xfrm>
            <a:off x="14990" y="6047949"/>
            <a:ext cx="3200400" cy="787400"/>
          </a:xfrm>
          <a:prstGeom prst="rect">
            <a:avLst/>
          </a:prstGeom>
          <a:noFill/>
          <a:ln w="9525">
            <a:noFill/>
            <a:miter lim="800000"/>
            <a:headEnd/>
            <a:tailEnd/>
          </a:ln>
        </p:spPr>
      </p:pic>
      <p:pic>
        <p:nvPicPr>
          <p:cNvPr id="12" name="Picture 11"/>
          <p:cNvPicPr/>
          <p:nvPr userDrawn="1"/>
        </p:nvPicPr>
        <p:blipFill>
          <a:blip r:embed="rId6"/>
          <a:stretch>
            <a:fillRect/>
          </a:stretch>
        </p:blipFill>
        <p:spPr>
          <a:xfrm>
            <a:off x="7189855" y="316583"/>
            <a:ext cx="1742440" cy="961390"/>
          </a:xfrm>
          <a:prstGeom prst="rect">
            <a:avLst/>
          </a:prstGeom>
        </p:spPr>
      </p:pic>
      <p:sp>
        <p:nvSpPr>
          <p:cNvPr id="13" name="Rectangle 12"/>
          <p:cNvSpPr/>
          <p:nvPr userDrawn="1"/>
        </p:nvSpPr>
        <p:spPr>
          <a:xfrm>
            <a:off x="-29980" y="1856836"/>
            <a:ext cx="9235440" cy="137160"/>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
        <p:nvSpPr>
          <p:cNvPr id="17" name="Text Placeholder 16"/>
          <p:cNvSpPr>
            <a:spLocks noGrp="1"/>
          </p:cNvSpPr>
          <p:nvPr>
            <p:ph type="body" sz="quarter" idx="12" hasCustomPrompt="1"/>
          </p:nvPr>
        </p:nvSpPr>
        <p:spPr>
          <a:xfrm>
            <a:off x="4901914" y="4665429"/>
            <a:ext cx="3297237" cy="1004888"/>
          </a:xfrm>
        </p:spPr>
        <p:txBody>
          <a:bodyPr>
            <a:normAutofit/>
          </a:bodyPr>
          <a:lstStyle>
            <a:lvl1pPr marL="0" indent="0">
              <a:buFontTx/>
              <a:buNone/>
              <a:defRPr sz="2000">
                <a:solidFill>
                  <a:schemeClr val="bg1"/>
                </a:solidFill>
              </a:defRPr>
            </a:lvl1pPr>
          </a:lstStyle>
          <a:p>
            <a:pPr lvl="0"/>
            <a:r>
              <a:rPr lang="en-US" dirty="0" smtClean="0"/>
              <a:t>Click to add date and audience details</a:t>
            </a:r>
            <a:endParaRPr lang="en-US" dirty="0"/>
          </a:p>
        </p:txBody>
      </p:sp>
      <p:sp>
        <p:nvSpPr>
          <p:cNvPr id="14" name="Rectangle 13"/>
          <p:cNvSpPr/>
          <p:nvPr userDrawn="1"/>
        </p:nvSpPr>
        <p:spPr>
          <a:xfrm>
            <a:off x="-45720" y="4339745"/>
            <a:ext cx="9235440" cy="137160"/>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Tree>
    <p:extLst>
      <p:ext uri="{BB962C8B-B14F-4D97-AF65-F5344CB8AC3E}">
        <p14:creationId xmlns:p14="http://schemas.microsoft.com/office/powerpoint/2010/main" val="335558942"/>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2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077200" cy="792162"/>
          </a:xfrm>
          <a:prstGeom prst="rect">
            <a:avLst/>
          </a:prstGeom>
        </p:spPr>
        <p:txBody>
          <a:bodyPr>
            <a:noAutofit/>
          </a:bodyPr>
          <a:lstStyle/>
          <a:p>
            <a:r>
              <a:rPr lang="en-US" smtClean="0"/>
              <a:t>Click to edit Master title style</a:t>
            </a:r>
            <a:endParaRPr lang="en-US" dirty="0"/>
          </a:p>
        </p:txBody>
      </p:sp>
      <p:cxnSp>
        <p:nvCxnSpPr>
          <p:cNvPr id="7" name="Straight Connector 6"/>
          <p:cNvCxnSpPr/>
          <p:nvPr userDrawn="1"/>
        </p:nvCxnSpPr>
        <p:spPr>
          <a:xfrm>
            <a:off x="0" y="1143000"/>
            <a:ext cx="9144000" cy="0"/>
          </a:xfrm>
          <a:prstGeom prst="line">
            <a:avLst/>
          </a:prstGeom>
          <a:ln w="6350" cmpd="sng">
            <a:solidFill>
              <a:srgbClr val="959595"/>
            </a:solidFill>
          </a:ln>
        </p:spPr>
        <p:style>
          <a:lnRef idx="1">
            <a:schemeClr val="accent1"/>
          </a:lnRef>
          <a:fillRef idx="0">
            <a:schemeClr val="accent1"/>
          </a:fillRef>
          <a:effectRef idx="0">
            <a:schemeClr val="accent1"/>
          </a:effectRef>
          <a:fontRef idx="minor">
            <a:schemeClr val="tx1"/>
          </a:fontRef>
        </p:style>
      </p:cxnSp>
      <p:sp>
        <p:nvSpPr>
          <p:cNvPr id="11" name="Slide Number Placeholder 5"/>
          <p:cNvSpPr txBox="1">
            <a:spLocks/>
          </p:cNvSpPr>
          <p:nvPr userDrawn="1"/>
        </p:nvSpPr>
        <p:spPr>
          <a:xfrm>
            <a:off x="457200" y="6383796"/>
            <a:ext cx="2133600" cy="365125"/>
          </a:xfrm>
          <a:prstGeom prst="rect">
            <a:avLst/>
          </a:prstGeom>
        </p:spPr>
        <p:txBody>
          <a:bodyPr vert="horz" lIns="0" tIns="0" rIns="0" bIns="0" rtlCol="0" anchor="ctr"/>
          <a:lstStyle>
            <a:defPPr>
              <a:defRPr lang="en-US"/>
            </a:defPPr>
            <a:lvl1pPr marL="0" algn="r" defTabSz="914400" rtl="0" eaLnBrk="1" latinLnBrk="0" hangingPunct="1">
              <a:defRPr sz="1200" kern="120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fld id="{D94E3DA3-1B45-974E-A4E2-7AFCA2572272}" type="slidenum">
              <a:rPr lang="en-US" smtClean="0">
                <a:solidFill>
                  <a:srgbClr val="F05A29"/>
                </a:solidFill>
              </a:rPr>
              <a:pPr algn="l"/>
              <a:t>‹#›</a:t>
            </a:fld>
            <a:endParaRPr lang="en-US" dirty="0">
              <a:solidFill>
                <a:srgbClr val="F05A29"/>
              </a:solidFill>
            </a:endParaRPr>
          </a:p>
        </p:txBody>
      </p:sp>
      <p:pic>
        <p:nvPicPr>
          <p:cNvPr id="12" name="Picture 11" descr="access_health_logo_rgb.png"/>
          <p:cNvPicPr>
            <a:picLocks noChangeAspect="1"/>
          </p:cNvPicPr>
          <p:nvPr userDrawn="1"/>
        </p:nvPicPr>
        <p:blipFill rotWithShape="1">
          <a:blip r:embed="rId2" cstate="print">
            <a:extLst>
              <a:ext uri="{28A0092B-C50C-407E-A947-70E740481C1C}">
                <a14:useLocalDpi xmlns:a14="http://schemas.microsoft.com/office/drawing/2010/main" val="0"/>
              </a:ext>
            </a:extLst>
          </a:blip>
          <a:srcRect t="-16668" b="24433"/>
          <a:stretch/>
        </p:blipFill>
        <p:spPr>
          <a:xfrm>
            <a:off x="7230535" y="6172200"/>
            <a:ext cx="1676397" cy="515408"/>
          </a:xfrm>
          <a:prstGeom prst="rect">
            <a:avLst/>
          </a:prstGeom>
        </p:spPr>
      </p:pic>
      <p:sp>
        <p:nvSpPr>
          <p:cNvPr id="8" name="Content Placeholder 2"/>
          <p:cNvSpPr>
            <a:spLocks noGrp="1"/>
          </p:cNvSpPr>
          <p:nvPr>
            <p:ph idx="1" hasCustomPrompt="1"/>
          </p:nvPr>
        </p:nvSpPr>
        <p:spPr>
          <a:xfrm>
            <a:off x="457200" y="1600200"/>
            <a:ext cx="8077200" cy="4525963"/>
          </a:xfrm>
        </p:spPr>
        <p:txBody>
          <a:bodyPr/>
          <a:lstStyle>
            <a:lvl1pPr>
              <a:defRPr sz="1800" baseline="0">
                <a:latin typeface="Trebuchet MS"/>
                <a:cs typeface="Trebuchet MS"/>
              </a:defRPr>
            </a:lvl1pPr>
            <a:lvl2pPr>
              <a:defRPr sz="1800"/>
            </a:lvl2pPr>
            <a:lvl3pPr>
              <a:defRPr sz="1800"/>
            </a:lvl3pPr>
            <a:lvl4pPr>
              <a:defRPr sz="1800"/>
            </a:lvl4pPr>
            <a:lvl5pPr>
              <a:defRPr sz="1800"/>
            </a:lvl5pPr>
          </a:lstStyle>
          <a:p>
            <a:pPr marL="0" indent="0">
              <a:spcBef>
                <a:spcPts val="0"/>
              </a:spcBef>
              <a:spcAft>
                <a:spcPts val="1000"/>
              </a:spcAft>
              <a:buNone/>
            </a:pPr>
            <a:r>
              <a:rPr lang="en-US" sz="1800" dirty="0" smtClean="0">
                <a:solidFill>
                  <a:srgbClr val="F6931E"/>
                </a:solidFill>
                <a:latin typeface="Trebuchet MS"/>
                <a:cs typeface="Trebuchet MS"/>
              </a:rPr>
              <a:t>Lead-in copy is in orange,</a:t>
            </a:r>
            <a:r>
              <a:rPr lang="en-US" sz="1800" dirty="0" smtClean="0">
                <a:latin typeface="Trebuchet MS"/>
                <a:cs typeface="Trebuchet MS"/>
              </a:rPr>
              <a:t> </a:t>
            </a:r>
            <a:r>
              <a:rPr lang="en-US" sz="1800" dirty="0" err="1" smtClean="0">
                <a:latin typeface="Trebuchet MS"/>
                <a:cs typeface="Trebuchet MS"/>
              </a:rPr>
              <a:t>lorem</a:t>
            </a:r>
            <a:r>
              <a:rPr lang="en-US" sz="1800" dirty="0" smtClean="0">
                <a:latin typeface="Trebuchet MS"/>
                <a:cs typeface="Trebuchet MS"/>
              </a:rPr>
              <a:t> </a:t>
            </a:r>
            <a:r>
              <a:rPr lang="en-US" sz="1800" dirty="0" err="1" smtClean="0">
                <a:latin typeface="Trebuchet MS"/>
                <a:cs typeface="Trebuchet MS"/>
              </a:rPr>
              <a:t>ipsum</a:t>
            </a:r>
            <a:r>
              <a:rPr lang="en-US" sz="1800" dirty="0" smtClean="0">
                <a:latin typeface="Trebuchet MS"/>
                <a:cs typeface="Trebuchet MS"/>
              </a:rPr>
              <a:t> dolor sit </a:t>
            </a:r>
            <a:r>
              <a:rPr lang="en-US" sz="1800" dirty="0" err="1" smtClean="0">
                <a:latin typeface="Trebuchet MS"/>
                <a:cs typeface="Trebuchet MS"/>
              </a:rPr>
              <a:t>amet</a:t>
            </a:r>
            <a:r>
              <a:rPr lang="en-US" sz="1800" dirty="0" smtClean="0">
                <a:latin typeface="Trebuchet MS"/>
                <a:cs typeface="Trebuchet MS"/>
              </a:rPr>
              <a:t>, </a:t>
            </a:r>
            <a:r>
              <a:rPr lang="en-US" sz="1800" dirty="0" err="1" smtClean="0">
                <a:latin typeface="Trebuchet MS"/>
                <a:cs typeface="Trebuchet MS"/>
              </a:rPr>
              <a:t>consectetuer</a:t>
            </a:r>
            <a:r>
              <a:rPr lang="en-US" sz="1800" dirty="0" smtClean="0">
                <a:latin typeface="Trebuchet MS"/>
                <a:cs typeface="Trebuchet MS"/>
              </a:rPr>
              <a:t> </a:t>
            </a:r>
            <a:r>
              <a:rPr lang="en-US" sz="1800" dirty="0" err="1" smtClean="0">
                <a:latin typeface="Trebuchet MS"/>
                <a:cs typeface="Trebuchet MS"/>
              </a:rPr>
              <a:t>adipiscing</a:t>
            </a:r>
            <a:r>
              <a:rPr lang="en-US" sz="1800" dirty="0" smtClean="0">
                <a:latin typeface="Trebuchet MS"/>
                <a:cs typeface="Trebuchet MS"/>
              </a:rPr>
              <a:t> </a:t>
            </a:r>
            <a:r>
              <a:rPr lang="en-US" sz="1800" dirty="0" err="1" smtClean="0">
                <a:latin typeface="Trebuchet MS"/>
                <a:cs typeface="Trebuchet MS"/>
              </a:rPr>
              <a:t>elit</a:t>
            </a:r>
            <a:r>
              <a:rPr lang="en-US" sz="1800" dirty="0" smtClean="0">
                <a:latin typeface="Trebuchet MS"/>
                <a:cs typeface="Trebuchet MS"/>
              </a:rPr>
              <a:t>, </a:t>
            </a:r>
            <a:r>
              <a:rPr lang="en-US" sz="1800" dirty="0" err="1" smtClean="0">
                <a:latin typeface="Trebuchet MS"/>
                <a:cs typeface="Trebuchet MS"/>
              </a:rPr>
              <a:t>sed</a:t>
            </a:r>
            <a:r>
              <a:rPr lang="en-US" sz="1800" dirty="0" smtClean="0">
                <a:latin typeface="Trebuchet MS"/>
                <a:cs typeface="Trebuchet MS"/>
              </a:rPr>
              <a:t> </a:t>
            </a:r>
            <a:r>
              <a:rPr lang="en-US" sz="1800" dirty="0" err="1" smtClean="0">
                <a:latin typeface="Trebuchet MS"/>
                <a:cs typeface="Trebuchet MS"/>
              </a:rPr>
              <a:t>diam</a:t>
            </a:r>
            <a:r>
              <a:rPr lang="en-US" sz="1800" dirty="0" smtClean="0">
                <a:latin typeface="Trebuchet MS"/>
                <a:cs typeface="Trebuchet MS"/>
              </a:rPr>
              <a:t> </a:t>
            </a:r>
            <a:r>
              <a:rPr lang="en-US" sz="1800" dirty="0" err="1" smtClean="0">
                <a:latin typeface="Trebuchet MS"/>
                <a:cs typeface="Trebuchet MS"/>
              </a:rPr>
              <a:t>nonymmy</a:t>
            </a:r>
            <a:r>
              <a:rPr lang="en-US" sz="1800" dirty="0" smtClean="0">
                <a:latin typeface="Trebuchet MS"/>
                <a:cs typeface="Trebuchet MS"/>
              </a:rPr>
              <a:t> </a:t>
            </a:r>
            <a:r>
              <a:rPr lang="en-US" sz="1800" dirty="0" err="1" smtClean="0">
                <a:latin typeface="Trebuchet MS"/>
                <a:cs typeface="Trebuchet MS"/>
              </a:rPr>
              <a:t>nibh</a:t>
            </a:r>
            <a:r>
              <a:rPr lang="en-US" sz="1800" dirty="0" smtClean="0">
                <a:latin typeface="Trebuchet MS"/>
                <a:cs typeface="Trebuchet MS"/>
              </a:rPr>
              <a:t> </a:t>
            </a:r>
            <a:r>
              <a:rPr lang="en-US" sz="1800" dirty="0" err="1" smtClean="0">
                <a:latin typeface="Trebuchet MS"/>
                <a:cs typeface="Trebuchet MS"/>
              </a:rPr>
              <a:t>euismod</a:t>
            </a:r>
            <a:r>
              <a:rPr lang="en-US" sz="1800" dirty="0" smtClean="0">
                <a:latin typeface="Trebuchet MS"/>
                <a:cs typeface="Trebuchet MS"/>
              </a:rPr>
              <a:t> </a:t>
            </a:r>
            <a:r>
              <a:rPr lang="en-US" sz="1800" dirty="0" err="1" smtClean="0">
                <a:latin typeface="Trebuchet MS"/>
                <a:cs typeface="Trebuchet MS"/>
              </a:rPr>
              <a:t>tincidunt</a:t>
            </a:r>
            <a:r>
              <a:rPr lang="en-US" sz="1800" dirty="0" smtClean="0">
                <a:latin typeface="Trebuchet MS"/>
                <a:cs typeface="Trebuchet MS"/>
              </a:rPr>
              <a:t> </a:t>
            </a:r>
            <a:r>
              <a:rPr lang="en-US" sz="1800" dirty="0" err="1" smtClean="0">
                <a:latin typeface="Trebuchet MS"/>
                <a:cs typeface="Trebuchet MS"/>
              </a:rPr>
              <a:t>ut</a:t>
            </a:r>
            <a:r>
              <a:rPr lang="en-US" sz="1800" dirty="0" smtClean="0">
                <a:latin typeface="Trebuchet MS"/>
                <a:cs typeface="Trebuchet MS"/>
              </a:rPr>
              <a:t> </a:t>
            </a:r>
            <a:r>
              <a:rPr lang="en-US" sz="1800" dirty="0" err="1" smtClean="0">
                <a:latin typeface="Trebuchet MS"/>
                <a:cs typeface="Trebuchet MS"/>
              </a:rPr>
              <a:t>laoreet</a:t>
            </a:r>
            <a:r>
              <a:rPr lang="en-US" sz="1800" dirty="0" smtClean="0">
                <a:latin typeface="Trebuchet MS"/>
                <a:cs typeface="Trebuchet MS"/>
              </a:rPr>
              <a:t> </a:t>
            </a:r>
            <a:r>
              <a:rPr lang="en-US" sz="1800" dirty="0" err="1" smtClean="0">
                <a:latin typeface="Trebuchet MS"/>
                <a:cs typeface="Trebuchet MS"/>
              </a:rPr>
              <a:t>dolore</a:t>
            </a:r>
            <a:r>
              <a:rPr lang="en-US" sz="1800" dirty="0" smtClean="0">
                <a:latin typeface="Trebuchet MS"/>
                <a:cs typeface="Trebuchet MS"/>
              </a:rPr>
              <a:t> magna </a:t>
            </a:r>
            <a:r>
              <a:rPr lang="en-US" sz="1800" dirty="0" err="1" smtClean="0">
                <a:latin typeface="Trebuchet MS"/>
                <a:cs typeface="Trebuchet MS"/>
              </a:rPr>
              <a:t>aliquam</a:t>
            </a:r>
            <a:r>
              <a:rPr lang="en-US" sz="1800" dirty="0" smtClean="0">
                <a:latin typeface="Trebuchet MS"/>
                <a:cs typeface="Trebuchet MS"/>
              </a:rPr>
              <a:t> </a:t>
            </a:r>
            <a:r>
              <a:rPr lang="en-US" sz="1800" dirty="0" err="1" smtClean="0">
                <a:latin typeface="Trebuchet MS"/>
                <a:cs typeface="Trebuchet MS"/>
              </a:rPr>
              <a:t>erat</a:t>
            </a:r>
            <a:r>
              <a:rPr lang="en-US" sz="1800" dirty="0" smtClean="0">
                <a:latin typeface="Trebuchet MS"/>
                <a:cs typeface="Trebuchet MS"/>
              </a:rPr>
              <a:t> </a:t>
            </a:r>
            <a:r>
              <a:rPr lang="en-US" sz="1800" dirty="0" err="1" smtClean="0">
                <a:latin typeface="Trebuchet MS"/>
                <a:cs typeface="Trebuchet MS"/>
              </a:rPr>
              <a:t>volutpat</a:t>
            </a:r>
            <a:r>
              <a:rPr lang="en-US" sz="1800" dirty="0" smtClean="0">
                <a:latin typeface="Trebuchet MS"/>
                <a:cs typeface="Trebuchet MS"/>
              </a:rPr>
              <a:t>.</a:t>
            </a:r>
            <a:endParaRPr lang="en-US" sz="1800" dirty="0">
              <a:solidFill>
                <a:srgbClr val="323023"/>
              </a:solidFill>
              <a:latin typeface="Trebuchet MS"/>
              <a:cs typeface="Trebuchet MS"/>
            </a:endParaRPr>
          </a:p>
          <a:p>
            <a:pPr marL="0" indent="0">
              <a:spcBef>
                <a:spcPts val="0"/>
              </a:spcBef>
              <a:spcAft>
                <a:spcPts val="1000"/>
              </a:spcAft>
              <a:buNone/>
            </a:pPr>
            <a:r>
              <a:rPr lang="en-US" sz="1800" dirty="0" smtClean="0">
                <a:solidFill>
                  <a:srgbClr val="F6931E"/>
                </a:solidFill>
                <a:latin typeface="Trebuchet MS"/>
                <a:cs typeface="Trebuchet MS"/>
              </a:rPr>
              <a:t>Lead-in copy is in orange,</a:t>
            </a:r>
            <a:r>
              <a:rPr lang="en-US" sz="1800" dirty="0" smtClean="0">
                <a:latin typeface="Trebuchet MS"/>
                <a:cs typeface="Trebuchet MS"/>
              </a:rPr>
              <a:t> </a:t>
            </a:r>
            <a:r>
              <a:rPr lang="en-US" sz="1800" dirty="0" err="1" smtClean="0">
                <a:latin typeface="Trebuchet MS"/>
                <a:cs typeface="Trebuchet MS"/>
              </a:rPr>
              <a:t>lorem</a:t>
            </a:r>
            <a:r>
              <a:rPr lang="en-US" sz="1800" dirty="0" smtClean="0">
                <a:latin typeface="Trebuchet MS"/>
                <a:cs typeface="Trebuchet MS"/>
              </a:rPr>
              <a:t> </a:t>
            </a:r>
            <a:r>
              <a:rPr lang="en-US" sz="1800" dirty="0" err="1" smtClean="0">
                <a:latin typeface="Trebuchet MS"/>
                <a:cs typeface="Trebuchet MS"/>
              </a:rPr>
              <a:t>ipsum</a:t>
            </a:r>
            <a:r>
              <a:rPr lang="en-US" sz="1800" dirty="0" smtClean="0">
                <a:latin typeface="Trebuchet MS"/>
                <a:cs typeface="Trebuchet MS"/>
              </a:rPr>
              <a:t> dolor sit </a:t>
            </a:r>
            <a:r>
              <a:rPr lang="en-US" sz="1800" dirty="0" err="1" smtClean="0">
                <a:latin typeface="Trebuchet MS"/>
                <a:cs typeface="Trebuchet MS"/>
              </a:rPr>
              <a:t>amet</a:t>
            </a:r>
            <a:r>
              <a:rPr lang="en-US" sz="1800" dirty="0" smtClean="0">
                <a:latin typeface="Trebuchet MS"/>
                <a:cs typeface="Trebuchet MS"/>
              </a:rPr>
              <a:t>, </a:t>
            </a:r>
            <a:r>
              <a:rPr lang="en-US" sz="1800" dirty="0" err="1" smtClean="0">
                <a:latin typeface="Trebuchet MS"/>
                <a:cs typeface="Trebuchet MS"/>
              </a:rPr>
              <a:t>consectetuer</a:t>
            </a:r>
            <a:r>
              <a:rPr lang="en-US" sz="1800" dirty="0" smtClean="0">
                <a:latin typeface="Trebuchet MS"/>
                <a:cs typeface="Trebuchet MS"/>
              </a:rPr>
              <a:t> </a:t>
            </a:r>
            <a:r>
              <a:rPr lang="en-US" sz="1800" dirty="0" err="1" smtClean="0">
                <a:latin typeface="Trebuchet MS"/>
                <a:cs typeface="Trebuchet MS"/>
              </a:rPr>
              <a:t>adipiscing</a:t>
            </a:r>
            <a:r>
              <a:rPr lang="en-US" sz="1800" dirty="0" smtClean="0">
                <a:latin typeface="Trebuchet MS"/>
                <a:cs typeface="Trebuchet MS"/>
              </a:rPr>
              <a:t> </a:t>
            </a:r>
            <a:r>
              <a:rPr lang="en-US" sz="1800" dirty="0" err="1" smtClean="0">
                <a:latin typeface="Trebuchet MS"/>
                <a:cs typeface="Trebuchet MS"/>
              </a:rPr>
              <a:t>elit</a:t>
            </a:r>
            <a:r>
              <a:rPr lang="en-US" sz="1800" dirty="0" smtClean="0">
                <a:latin typeface="Trebuchet MS"/>
                <a:cs typeface="Trebuchet MS"/>
              </a:rPr>
              <a:t>, </a:t>
            </a:r>
            <a:r>
              <a:rPr lang="en-US" sz="1800" dirty="0" err="1" smtClean="0">
                <a:latin typeface="Trebuchet MS"/>
                <a:cs typeface="Trebuchet MS"/>
              </a:rPr>
              <a:t>sed</a:t>
            </a:r>
            <a:r>
              <a:rPr lang="en-US" sz="1800" dirty="0" smtClean="0">
                <a:latin typeface="Trebuchet MS"/>
                <a:cs typeface="Trebuchet MS"/>
              </a:rPr>
              <a:t> </a:t>
            </a:r>
            <a:r>
              <a:rPr lang="en-US" sz="1800" dirty="0" err="1" smtClean="0">
                <a:latin typeface="Trebuchet MS"/>
                <a:cs typeface="Trebuchet MS"/>
              </a:rPr>
              <a:t>diam</a:t>
            </a:r>
            <a:r>
              <a:rPr lang="en-US" sz="1800" dirty="0" smtClean="0">
                <a:latin typeface="Trebuchet MS"/>
                <a:cs typeface="Trebuchet MS"/>
              </a:rPr>
              <a:t> </a:t>
            </a:r>
            <a:r>
              <a:rPr lang="en-US" sz="1800" dirty="0" err="1" smtClean="0">
                <a:latin typeface="Trebuchet MS"/>
                <a:cs typeface="Trebuchet MS"/>
              </a:rPr>
              <a:t>nonymmy</a:t>
            </a:r>
            <a:r>
              <a:rPr lang="en-US" sz="1800" dirty="0" smtClean="0">
                <a:latin typeface="Trebuchet MS"/>
                <a:cs typeface="Trebuchet MS"/>
              </a:rPr>
              <a:t> </a:t>
            </a:r>
            <a:r>
              <a:rPr lang="en-US" sz="1800" dirty="0" err="1" smtClean="0">
                <a:latin typeface="Trebuchet MS"/>
                <a:cs typeface="Trebuchet MS"/>
              </a:rPr>
              <a:t>nibh</a:t>
            </a:r>
            <a:r>
              <a:rPr lang="en-US" sz="1800" dirty="0" smtClean="0">
                <a:latin typeface="Trebuchet MS"/>
                <a:cs typeface="Trebuchet MS"/>
              </a:rPr>
              <a:t> </a:t>
            </a:r>
            <a:r>
              <a:rPr lang="en-US" sz="1800" dirty="0" err="1" smtClean="0">
                <a:latin typeface="Trebuchet MS"/>
                <a:cs typeface="Trebuchet MS"/>
              </a:rPr>
              <a:t>euismod</a:t>
            </a:r>
            <a:r>
              <a:rPr lang="en-US" sz="1800" dirty="0" smtClean="0">
                <a:latin typeface="Trebuchet MS"/>
                <a:cs typeface="Trebuchet MS"/>
              </a:rPr>
              <a:t> </a:t>
            </a:r>
            <a:r>
              <a:rPr lang="en-US" sz="1800" dirty="0" err="1" smtClean="0">
                <a:latin typeface="Trebuchet MS"/>
                <a:cs typeface="Trebuchet MS"/>
              </a:rPr>
              <a:t>tincidunt</a:t>
            </a:r>
            <a:r>
              <a:rPr lang="en-US" sz="1800" dirty="0" smtClean="0">
                <a:latin typeface="Trebuchet MS"/>
                <a:cs typeface="Trebuchet MS"/>
              </a:rPr>
              <a:t> </a:t>
            </a:r>
            <a:r>
              <a:rPr lang="en-US" sz="1800" dirty="0" err="1" smtClean="0">
                <a:latin typeface="Trebuchet MS"/>
                <a:cs typeface="Trebuchet MS"/>
              </a:rPr>
              <a:t>ut</a:t>
            </a:r>
            <a:r>
              <a:rPr lang="en-US" sz="1800" dirty="0" smtClean="0">
                <a:latin typeface="Trebuchet MS"/>
                <a:cs typeface="Trebuchet MS"/>
              </a:rPr>
              <a:t> </a:t>
            </a:r>
            <a:r>
              <a:rPr lang="en-US" sz="1800" dirty="0" err="1" smtClean="0">
                <a:latin typeface="Trebuchet MS"/>
                <a:cs typeface="Trebuchet MS"/>
              </a:rPr>
              <a:t>laoreet</a:t>
            </a:r>
            <a:r>
              <a:rPr lang="en-US" sz="1800" dirty="0" smtClean="0">
                <a:latin typeface="Trebuchet MS"/>
                <a:cs typeface="Trebuchet MS"/>
              </a:rPr>
              <a:t> </a:t>
            </a:r>
            <a:r>
              <a:rPr lang="en-US" sz="1800" dirty="0" err="1" smtClean="0">
                <a:latin typeface="Trebuchet MS"/>
                <a:cs typeface="Trebuchet MS"/>
              </a:rPr>
              <a:t>dolore</a:t>
            </a:r>
            <a:r>
              <a:rPr lang="en-US" sz="1800" dirty="0" smtClean="0">
                <a:latin typeface="Trebuchet MS"/>
                <a:cs typeface="Trebuchet MS"/>
              </a:rPr>
              <a:t> magna </a:t>
            </a:r>
            <a:r>
              <a:rPr lang="en-US" sz="1800" dirty="0" err="1" smtClean="0">
                <a:latin typeface="Trebuchet MS"/>
                <a:cs typeface="Trebuchet MS"/>
              </a:rPr>
              <a:t>aliquam</a:t>
            </a:r>
            <a:r>
              <a:rPr lang="en-US" sz="1800" dirty="0" smtClean="0">
                <a:latin typeface="Trebuchet MS"/>
                <a:cs typeface="Trebuchet MS"/>
              </a:rPr>
              <a:t> </a:t>
            </a:r>
            <a:r>
              <a:rPr lang="en-US" sz="1800" dirty="0" err="1" smtClean="0">
                <a:latin typeface="Trebuchet MS"/>
                <a:cs typeface="Trebuchet MS"/>
              </a:rPr>
              <a:t>erat</a:t>
            </a:r>
            <a:r>
              <a:rPr lang="en-US" sz="1800" dirty="0" smtClean="0">
                <a:latin typeface="Trebuchet MS"/>
                <a:cs typeface="Trebuchet MS"/>
              </a:rPr>
              <a:t> </a:t>
            </a:r>
            <a:r>
              <a:rPr lang="en-US" sz="1800" dirty="0" err="1" smtClean="0">
                <a:latin typeface="Trebuchet MS"/>
                <a:cs typeface="Trebuchet MS"/>
              </a:rPr>
              <a:t>volutpat</a:t>
            </a:r>
            <a:r>
              <a:rPr lang="en-US" sz="1800" dirty="0" smtClean="0">
                <a:latin typeface="Trebuchet MS"/>
                <a:cs typeface="Trebuchet MS"/>
              </a:rPr>
              <a:t>.</a:t>
            </a:r>
            <a:endParaRPr lang="en-US" sz="1800" dirty="0" smtClean="0">
              <a:solidFill>
                <a:srgbClr val="323023"/>
              </a:solidFill>
              <a:latin typeface="Trebuchet MS"/>
              <a:cs typeface="Trebuchet MS"/>
            </a:endParaRPr>
          </a:p>
          <a:p>
            <a:pPr marL="0" indent="0">
              <a:spcBef>
                <a:spcPts val="0"/>
              </a:spcBef>
              <a:buNone/>
            </a:pPr>
            <a:r>
              <a:rPr lang="en-US" sz="1800" dirty="0" smtClean="0">
                <a:solidFill>
                  <a:srgbClr val="F6931E"/>
                </a:solidFill>
                <a:latin typeface="Trebuchet MS"/>
                <a:cs typeface="Trebuchet MS"/>
              </a:rPr>
              <a:t>Lead-in copy is in orange,</a:t>
            </a:r>
            <a:r>
              <a:rPr lang="en-US" sz="1800" dirty="0" smtClean="0">
                <a:latin typeface="Trebuchet MS"/>
                <a:cs typeface="Trebuchet MS"/>
              </a:rPr>
              <a:t> </a:t>
            </a:r>
            <a:r>
              <a:rPr lang="en-US" sz="1800" dirty="0" err="1" smtClean="0">
                <a:latin typeface="Trebuchet MS"/>
                <a:cs typeface="Trebuchet MS"/>
              </a:rPr>
              <a:t>lorem</a:t>
            </a:r>
            <a:r>
              <a:rPr lang="en-US" sz="1800" dirty="0" smtClean="0">
                <a:latin typeface="Trebuchet MS"/>
                <a:cs typeface="Trebuchet MS"/>
              </a:rPr>
              <a:t> </a:t>
            </a:r>
            <a:r>
              <a:rPr lang="en-US" sz="1800" dirty="0" err="1" smtClean="0">
                <a:latin typeface="Trebuchet MS"/>
                <a:cs typeface="Trebuchet MS"/>
              </a:rPr>
              <a:t>ipsum</a:t>
            </a:r>
            <a:r>
              <a:rPr lang="en-US" sz="1800" dirty="0" smtClean="0">
                <a:latin typeface="Trebuchet MS"/>
                <a:cs typeface="Trebuchet MS"/>
              </a:rPr>
              <a:t> dolor sit </a:t>
            </a:r>
            <a:r>
              <a:rPr lang="en-US" sz="1800" dirty="0" err="1" smtClean="0">
                <a:latin typeface="Trebuchet MS"/>
                <a:cs typeface="Trebuchet MS"/>
              </a:rPr>
              <a:t>amet</a:t>
            </a:r>
            <a:r>
              <a:rPr lang="en-US" sz="1800" dirty="0" smtClean="0">
                <a:solidFill>
                  <a:srgbClr val="323023"/>
                </a:solidFill>
                <a:latin typeface="Trebuchet MS"/>
                <a:cs typeface="Trebuchet MS"/>
              </a:rPr>
              <a:t>: </a:t>
            </a:r>
          </a:p>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a:p>
            <a:pPr marL="0" indent="0">
              <a:spcBef>
                <a:spcPts val="0"/>
              </a:spcBef>
              <a:spcAft>
                <a:spcPts val="1000"/>
              </a:spcAft>
              <a:buNone/>
            </a:pPr>
            <a:endParaRPr lang="en-US" sz="1800" dirty="0">
              <a:latin typeface="Trebuchet MS"/>
              <a:cs typeface="Trebuchet MS"/>
            </a:endParaRPr>
          </a:p>
        </p:txBody>
      </p:sp>
    </p:spTree>
    <p:extLst>
      <p:ext uri="{BB962C8B-B14F-4D97-AF65-F5344CB8AC3E}">
        <p14:creationId xmlns:p14="http://schemas.microsoft.com/office/powerpoint/2010/main" val="39022549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1_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57200" y="304800"/>
            <a:ext cx="8077200" cy="1207030"/>
          </a:xfrm>
          <a:prstGeom prst="rect">
            <a:avLst/>
          </a:prstGeom>
        </p:spPr>
        <p:txBody>
          <a:bodyPr>
            <a:noAutofit/>
          </a:bodyPr>
          <a:lstStyle>
            <a:lvl1pPr>
              <a:defRPr baseline="0"/>
            </a:lvl1pPr>
          </a:lstStyle>
          <a:p>
            <a:r>
              <a:rPr lang="en-US" dirty="0" smtClean="0"/>
              <a:t>3 Line title </a:t>
            </a:r>
            <a:br>
              <a:rPr lang="en-US" dirty="0" smtClean="0"/>
            </a:br>
            <a:r>
              <a:rPr lang="en-US" dirty="0" smtClean="0"/>
              <a:t>click to edit </a:t>
            </a:r>
            <a:br>
              <a:rPr lang="en-US" dirty="0" smtClean="0"/>
            </a:br>
            <a:r>
              <a:rPr lang="en-US" dirty="0" smtClean="0"/>
              <a:t>master title style</a:t>
            </a:r>
            <a:endParaRPr lang="en-US" dirty="0"/>
          </a:p>
        </p:txBody>
      </p:sp>
      <p:sp>
        <p:nvSpPr>
          <p:cNvPr id="3" name="Content Placeholder 2"/>
          <p:cNvSpPr>
            <a:spLocks noGrp="1"/>
          </p:cNvSpPr>
          <p:nvPr>
            <p:ph idx="1"/>
          </p:nvPr>
        </p:nvSpPr>
        <p:spPr>
          <a:xfrm>
            <a:off x="457200" y="2045230"/>
            <a:ext cx="7162800" cy="4525963"/>
          </a:xfrm>
          <a:prstGeom prst="rect">
            <a:avLst/>
          </a:prstGeom>
        </p:spPr>
        <p:txBody>
          <a:bodyPr/>
          <a:lstStyle>
            <a:lvl1pPr>
              <a:defRPr sz="1800">
                <a:latin typeface="Trebuchet MS"/>
                <a:cs typeface="Trebuchet MS"/>
              </a:defRPr>
            </a:lvl1pPr>
            <a:lvl2pPr>
              <a:defRPr sz="1800">
                <a:latin typeface="Trebuchet MS"/>
                <a:cs typeface="Trebuchet MS"/>
              </a:defRPr>
            </a:lvl2pPr>
            <a:lvl3pPr>
              <a:defRPr sz="1800">
                <a:latin typeface="Trebuchet MS"/>
                <a:cs typeface="Trebuchet MS"/>
              </a:defRPr>
            </a:lvl3pPr>
            <a:lvl4pPr>
              <a:defRPr sz="1800">
                <a:latin typeface="Trebuchet MS"/>
                <a:cs typeface="Trebuchet MS"/>
              </a:defRPr>
            </a:lvl4pPr>
            <a:lvl5pPr>
              <a:defRPr sz="1800">
                <a:latin typeface="Trebuchet MS"/>
                <a:cs typeface="Trebuchet MS"/>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cxnSp>
        <p:nvCxnSpPr>
          <p:cNvPr id="7" name="Straight Connector 6"/>
          <p:cNvCxnSpPr/>
          <p:nvPr userDrawn="1"/>
        </p:nvCxnSpPr>
        <p:spPr>
          <a:xfrm>
            <a:off x="0" y="1588030"/>
            <a:ext cx="9144000" cy="0"/>
          </a:xfrm>
          <a:prstGeom prst="line">
            <a:avLst/>
          </a:prstGeom>
          <a:ln w="6350" cmpd="sng">
            <a:solidFill>
              <a:srgbClr val="959595"/>
            </a:solidFill>
          </a:ln>
        </p:spPr>
        <p:style>
          <a:lnRef idx="1">
            <a:schemeClr val="accent1"/>
          </a:lnRef>
          <a:fillRef idx="0">
            <a:schemeClr val="accent1"/>
          </a:fillRef>
          <a:effectRef idx="0">
            <a:schemeClr val="accent1"/>
          </a:effectRef>
          <a:fontRef idx="minor">
            <a:schemeClr val="tx1"/>
          </a:fontRef>
        </p:style>
      </p:cxnSp>
      <p:sp>
        <p:nvSpPr>
          <p:cNvPr id="11" name="Slide Number Placeholder 5"/>
          <p:cNvSpPr txBox="1">
            <a:spLocks/>
          </p:cNvSpPr>
          <p:nvPr userDrawn="1"/>
        </p:nvSpPr>
        <p:spPr>
          <a:xfrm>
            <a:off x="457200" y="6383796"/>
            <a:ext cx="2133600" cy="365125"/>
          </a:xfrm>
          <a:prstGeom prst="rect">
            <a:avLst/>
          </a:prstGeom>
        </p:spPr>
        <p:txBody>
          <a:bodyPr vert="horz" lIns="0" tIns="0" rIns="0" bIns="0" rtlCol="0" anchor="ctr"/>
          <a:lstStyle>
            <a:defPPr>
              <a:defRPr lang="en-US"/>
            </a:defPPr>
            <a:lvl1pPr marL="0" algn="r" defTabSz="914400" rtl="0" eaLnBrk="1" latinLnBrk="0" hangingPunct="1">
              <a:defRPr sz="1200" kern="120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fld id="{D94E3DA3-1B45-974E-A4E2-7AFCA2572272}" type="slidenum">
              <a:rPr lang="en-US" smtClean="0">
                <a:solidFill>
                  <a:srgbClr val="F05A29"/>
                </a:solidFill>
              </a:rPr>
              <a:pPr algn="l"/>
              <a:t>‹#›</a:t>
            </a:fld>
            <a:endParaRPr lang="en-US" dirty="0">
              <a:solidFill>
                <a:srgbClr val="F05A29"/>
              </a:solidFill>
            </a:endParaRPr>
          </a:p>
        </p:txBody>
      </p:sp>
      <p:pic>
        <p:nvPicPr>
          <p:cNvPr id="12" name="Picture 11" descr="access_health_logo_rgb.png"/>
          <p:cNvPicPr>
            <a:picLocks noChangeAspect="1"/>
          </p:cNvPicPr>
          <p:nvPr userDrawn="1"/>
        </p:nvPicPr>
        <p:blipFill rotWithShape="1">
          <a:blip r:embed="rId2" cstate="print">
            <a:extLst>
              <a:ext uri="{28A0092B-C50C-407E-A947-70E740481C1C}">
                <a14:useLocalDpi xmlns:a14="http://schemas.microsoft.com/office/drawing/2010/main" val="0"/>
              </a:ext>
            </a:extLst>
          </a:blip>
          <a:srcRect t="-16668" b="24433"/>
          <a:stretch/>
        </p:blipFill>
        <p:spPr>
          <a:xfrm>
            <a:off x="7230535" y="6172200"/>
            <a:ext cx="1676397" cy="515408"/>
          </a:xfrm>
          <a:prstGeom prst="rect">
            <a:avLst/>
          </a:prstGeom>
        </p:spPr>
      </p:pic>
    </p:spTree>
    <p:extLst>
      <p:ext uri="{BB962C8B-B14F-4D97-AF65-F5344CB8AC3E}">
        <p14:creationId xmlns:p14="http://schemas.microsoft.com/office/powerpoint/2010/main" val="182604785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8" name="Title Placeholder 5"/>
          <p:cNvSpPr>
            <a:spLocks noGrp="1"/>
          </p:cNvSpPr>
          <p:nvPr>
            <p:ph type="title"/>
          </p:nvPr>
        </p:nvSpPr>
        <p:spPr>
          <a:xfrm>
            <a:off x="2076450" y="3352800"/>
            <a:ext cx="4343400" cy="1143000"/>
          </a:xfrm>
          <a:prstGeom prst="rect">
            <a:avLst/>
          </a:prstGeom>
        </p:spPr>
        <p:txBody>
          <a:bodyPr vert="horz" lIns="0" tIns="0" rIns="0" bIns="0" rtlCol="0" anchor="t">
            <a:noAutofit/>
          </a:bodyPr>
          <a:lstStyle>
            <a:lvl1pPr algn="l">
              <a:defRPr sz="3200">
                <a:latin typeface="Trebuchet MS"/>
                <a:cs typeface="Trebuchet MS"/>
              </a:defRPr>
            </a:lvl1pPr>
          </a:lstStyle>
          <a:p>
            <a:r>
              <a:rPr lang="en-US" smtClean="0"/>
              <a:t>Click to edit Master title style</a:t>
            </a:r>
            <a:endParaRPr lang="en-US" dirty="0"/>
          </a:p>
        </p:txBody>
      </p:sp>
      <p:pic>
        <p:nvPicPr>
          <p:cNvPr id="6" name="Picture 5" descr="AHCT_Primary_W_Descriptor_1L_RGB_Logo.eps"/>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076450" y="1473201"/>
            <a:ext cx="4991100" cy="1466850"/>
          </a:xfrm>
          <a:prstGeom prst="rect">
            <a:avLst/>
          </a:prstGeom>
        </p:spPr>
      </p:pic>
    </p:spTree>
    <p:extLst>
      <p:ext uri="{BB962C8B-B14F-4D97-AF65-F5344CB8AC3E}">
        <p14:creationId xmlns:p14="http://schemas.microsoft.com/office/powerpoint/2010/main" val="30758504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077200" cy="792162"/>
          </a:xfrm>
          <a:prstGeom prst="rect">
            <a:avLst/>
          </a:prstGeom>
        </p:spPr>
        <p:txBody>
          <a:bodyPr>
            <a:noAutofit/>
          </a:bodyPr>
          <a:lstStyle/>
          <a:p>
            <a:r>
              <a:rPr lang="en-US" smtClean="0"/>
              <a:t>Click to edit Master title style</a:t>
            </a:r>
            <a:endParaRPr lang="en-US" dirty="0"/>
          </a:p>
        </p:txBody>
      </p:sp>
      <p:sp>
        <p:nvSpPr>
          <p:cNvPr id="3" name="Content Placeholder 2"/>
          <p:cNvSpPr>
            <a:spLocks noGrp="1"/>
          </p:cNvSpPr>
          <p:nvPr>
            <p:ph idx="1"/>
          </p:nvPr>
        </p:nvSpPr>
        <p:spPr>
          <a:xfrm>
            <a:off x="457200" y="1600200"/>
            <a:ext cx="7162800" cy="4525963"/>
          </a:xfrm>
          <a:prstGeom prst="rect">
            <a:avLst/>
          </a:prstGeom>
        </p:spPr>
        <p:txBody>
          <a:bodyPr/>
          <a:lstStyle>
            <a:lvl1pPr>
              <a:defRPr sz="1800">
                <a:latin typeface="Trebuchet MS"/>
                <a:cs typeface="Trebuchet MS"/>
              </a:defRPr>
            </a:lvl1pPr>
            <a:lvl2pPr>
              <a:defRPr sz="1800">
                <a:latin typeface="Trebuchet MS"/>
                <a:cs typeface="Trebuchet MS"/>
              </a:defRPr>
            </a:lvl2pPr>
            <a:lvl3pPr>
              <a:defRPr sz="1800">
                <a:latin typeface="Trebuchet MS"/>
                <a:cs typeface="Trebuchet MS"/>
              </a:defRPr>
            </a:lvl3pPr>
            <a:lvl4pPr>
              <a:defRPr sz="1800">
                <a:latin typeface="Trebuchet MS"/>
                <a:cs typeface="Trebuchet MS"/>
              </a:defRPr>
            </a:lvl4pPr>
            <a:lvl5pPr>
              <a:defRPr sz="1800">
                <a:latin typeface="Trebuchet MS"/>
                <a:cs typeface="Trebuchet MS"/>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cxnSp>
        <p:nvCxnSpPr>
          <p:cNvPr id="7" name="Straight Connector 6"/>
          <p:cNvCxnSpPr/>
          <p:nvPr userDrawn="1"/>
        </p:nvCxnSpPr>
        <p:spPr>
          <a:xfrm>
            <a:off x="0" y="1143000"/>
            <a:ext cx="9144000" cy="0"/>
          </a:xfrm>
          <a:prstGeom prst="line">
            <a:avLst/>
          </a:prstGeom>
          <a:ln w="6350" cmpd="sng">
            <a:solidFill>
              <a:srgbClr val="959595"/>
            </a:solidFill>
          </a:ln>
        </p:spPr>
        <p:style>
          <a:lnRef idx="1">
            <a:schemeClr val="accent1"/>
          </a:lnRef>
          <a:fillRef idx="0">
            <a:schemeClr val="accent1"/>
          </a:fillRef>
          <a:effectRef idx="0">
            <a:schemeClr val="accent1"/>
          </a:effectRef>
          <a:fontRef idx="minor">
            <a:schemeClr val="tx1"/>
          </a:fontRef>
        </p:style>
      </p:cxnSp>
      <p:sp>
        <p:nvSpPr>
          <p:cNvPr id="11" name="Slide Number Placeholder 5"/>
          <p:cNvSpPr txBox="1">
            <a:spLocks/>
          </p:cNvSpPr>
          <p:nvPr userDrawn="1"/>
        </p:nvSpPr>
        <p:spPr>
          <a:xfrm>
            <a:off x="457200" y="6383796"/>
            <a:ext cx="2133600" cy="365125"/>
          </a:xfrm>
          <a:prstGeom prst="rect">
            <a:avLst/>
          </a:prstGeom>
        </p:spPr>
        <p:txBody>
          <a:bodyPr vert="horz" lIns="0" tIns="0" rIns="0" bIns="0" rtlCol="0" anchor="ctr"/>
          <a:lstStyle>
            <a:defPPr>
              <a:defRPr lang="en-US"/>
            </a:defPPr>
            <a:lvl1pPr marL="0" algn="r" defTabSz="914400" rtl="0" eaLnBrk="1" latinLnBrk="0" hangingPunct="1">
              <a:defRPr sz="1200" kern="120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fld id="{D94E3DA3-1B45-974E-A4E2-7AFCA2572272}" type="slidenum">
              <a:rPr lang="en-US" smtClean="0">
                <a:solidFill>
                  <a:srgbClr val="F05A29"/>
                </a:solidFill>
              </a:rPr>
              <a:pPr algn="l"/>
              <a:t>‹#›</a:t>
            </a:fld>
            <a:endParaRPr lang="en-US" dirty="0">
              <a:solidFill>
                <a:srgbClr val="F05A29"/>
              </a:solidFill>
            </a:endParaRPr>
          </a:p>
        </p:txBody>
      </p:sp>
      <p:pic>
        <p:nvPicPr>
          <p:cNvPr id="12" name="Picture 11" descr="access_health_logo_rgb.png"/>
          <p:cNvPicPr>
            <a:picLocks noChangeAspect="1"/>
          </p:cNvPicPr>
          <p:nvPr userDrawn="1"/>
        </p:nvPicPr>
        <p:blipFill rotWithShape="1">
          <a:blip r:embed="rId2" cstate="print">
            <a:extLst>
              <a:ext uri="{28A0092B-C50C-407E-A947-70E740481C1C}">
                <a14:useLocalDpi xmlns:a14="http://schemas.microsoft.com/office/drawing/2010/main" val="0"/>
              </a:ext>
            </a:extLst>
          </a:blip>
          <a:srcRect t="-16668" b="24433"/>
          <a:stretch/>
        </p:blipFill>
        <p:spPr>
          <a:xfrm>
            <a:off x="7230535" y="6172200"/>
            <a:ext cx="1676397" cy="515408"/>
          </a:xfrm>
          <a:prstGeom prst="rect">
            <a:avLst/>
          </a:prstGeom>
        </p:spPr>
      </p:pic>
    </p:spTree>
    <p:extLst>
      <p:ext uri="{BB962C8B-B14F-4D97-AF65-F5344CB8AC3E}">
        <p14:creationId xmlns:p14="http://schemas.microsoft.com/office/powerpoint/2010/main" val="53712815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2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077200" cy="792162"/>
          </a:xfrm>
          <a:prstGeom prst="rect">
            <a:avLst/>
          </a:prstGeom>
        </p:spPr>
        <p:txBody>
          <a:bodyPr>
            <a:noAutofit/>
          </a:bodyPr>
          <a:lstStyle/>
          <a:p>
            <a:r>
              <a:rPr lang="en-US" smtClean="0"/>
              <a:t>Click to edit Master title style</a:t>
            </a:r>
            <a:endParaRPr lang="en-US" dirty="0"/>
          </a:p>
        </p:txBody>
      </p:sp>
      <p:cxnSp>
        <p:nvCxnSpPr>
          <p:cNvPr id="7" name="Straight Connector 6"/>
          <p:cNvCxnSpPr/>
          <p:nvPr userDrawn="1"/>
        </p:nvCxnSpPr>
        <p:spPr>
          <a:xfrm>
            <a:off x="0" y="1143000"/>
            <a:ext cx="9144000" cy="0"/>
          </a:xfrm>
          <a:prstGeom prst="line">
            <a:avLst/>
          </a:prstGeom>
          <a:ln w="6350" cmpd="sng">
            <a:solidFill>
              <a:srgbClr val="959595"/>
            </a:solidFill>
          </a:ln>
        </p:spPr>
        <p:style>
          <a:lnRef idx="1">
            <a:schemeClr val="accent1"/>
          </a:lnRef>
          <a:fillRef idx="0">
            <a:schemeClr val="accent1"/>
          </a:fillRef>
          <a:effectRef idx="0">
            <a:schemeClr val="accent1"/>
          </a:effectRef>
          <a:fontRef idx="minor">
            <a:schemeClr val="tx1"/>
          </a:fontRef>
        </p:style>
      </p:cxnSp>
      <p:sp>
        <p:nvSpPr>
          <p:cNvPr id="11" name="Slide Number Placeholder 5"/>
          <p:cNvSpPr txBox="1">
            <a:spLocks/>
          </p:cNvSpPr>
          <p:nvPr userDrawn="1"/>
        </p:nvSpPr>
        <p:spPr>
          <a:xfrm>
            <a:off x="457200" y="6383796"/>
            <a:ext cx="2133600" cy="365125"/>
          </a:xfrm>
          <a:prstGeom prst="rect">
            <a:avLst/>
          </a:prstGeom>
        </p:spPr>
        <p:txBody>
          <a:bodyPr vert="horz" lIns="0" tIns="0" rIns="0" bIns="0" rtlCol="0" anchor="ctr"/>
          <a:lstStyle>
            <a:defPPr>
              <a:defRPr lang="en-US"/>
            </a:defPPr>
            <a:lvl1pPr marL="0" algn="r" defTabSz="914400" rtl="0" eaLnBrk="1" latinLnBrk="0" hangingPunct="1">
              <a:defRPr sz="1200" kern="120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fld id="{D94E3DA3-1B45-974E-A4E2-7AFCA2572272}" type="slidenum">
              <a:rPr lang="en-US" smtClean="0">
                <a:solidFill>
                  <a:srgbClr val="F05A29"/>
                </a:solidFill>
              </a:rPr>
              <a:pPr algn="l"/>
              <a:t>‹#›</a:t>
            </a:fld>
            <a:endParaRPr lang="en-US" dirty="0">
              <a:solidFill>
                <a:srgbClr val="F05A29"/>
              </a:solidFill>
            </a:endParaRPr>
          </a:p>
        </p:txBody>
      </p:sp>
      <p:pic>
        <p:nvPicPr>
          <p:cNvPr id="12" name="Picture 11" descr="access_health_logo_rgb.png"/>
          <p:cNvPicPr>
            <a:picLocks noChangeAspect="1"/>
          </p:cNvPicPr>
          <p:nvPr userDrawn="1"/>
        </p:nvPicPr>
        <p:blipFill rotWithShape="1">
          <a:blip r:embed="rId2" cstate="print">
            <a:extLst>
              <a:ext uri="{28A0092B-C50C-407E-A947-70E740481C1C}">
                <a14:useLocalDpi xmlns:a14="http://schemas.microsoft.com/office/drawing/2010/main" val="0"/>
              </a:ext>
            </a:extLst>
          </a:blip>
          <a:srcRect t="-16668" b="24433"/>
          <a:stretch/>
        </p:blipFill>
        <p:spPr>
          <a:xfrm>
            <a:off x="7230535" y="6172200"/>
            <a:ext cx="1676397" cy="515408"/>
          </a:xfrm>
          <a:prstGeom prst="rect">
            <a:avLst/>
          </a:prstGeom>
        </p:spPr>
      </p:pic>
      <p:sp>
        <p:nvSpPr>
          <p:cNvPr id="8" name="Content Placeholder 2"/>
          <p:cNvSpPr>
            <a:spLocks noGrp="1"/>
          </p:cNvSpPr>
          <p:nvPr>
            <p:ph idx="1" hasCustomPrompt="1"/>
          </p:nvPr>
        </p:nvSpPr>
        <p:spPr>
          <a:xfrm>
            <a:off x="457200" y="1600200"/>
            <a:ext cx="8077200" cy="4525963"/>
          </a:xfrm>
        </p:spPr>
        <p:txBody>
          <a:bodyPr/>
          <a:lstStyle>
            <a:lvl1pPr>
              <a:defRPr sz="1800" baseline="0">
                <a:latin typeface="Trebuchet MS"/>
                <a:cs typeface="Trebuchet MS"/>
              </a:defRPr>
            </a:lvl1pPr>
            <a:lvl2pPr>
              <a:defRPr sz="1800"/>
            </a:lvl2pPr>
            <a:lvl3pPr>
              <a:defRPr sz="1800"/>
            </a:lvl3pPr>
            <a:lvl4pPr>
              <a:defRPr sz="1800"/>
            </a:lvl4pPr>
            <a:lvl5pPr>
              <a:defRPr sz="1800"/>
            </a:lvl5pPr>
          </a:lstStyle>
          <a:p>
            <a:pPr marL="0" indent="0">
              <a:spcBef>
                <a:spcPts val="0"/>
              </a:spcBef>
              <a:spcAft>
                <a:spcPts val="1000"/>
              </a:spcAft>
              <a:buNone/>
            </a:pPr>
            <a:r>
              <a:rPr lang="en-US" sz="1800" dirty="0" smtClean="0">
                <a:solidFill>
                  <a:srgbClr val="F6931E"/>
                </a:solidFill>
                <a:latin typeface="Trebuchet MS"/>
                <a:cs typeface="Trebuchet MS"/>
              </a:rPr>
              <a:t>Lead-in copy is in orange,</a:t>
            </a:r>
            <a:r>
              <a:rPr lang="en-US" sz="1800" dirty="0" smtClean="0">
                <a:latin typeface="Trebuchet MS"/>
                <a:cs typeface="Trebuchet MS"/>
              </a:rPr>
              <a:t> </a:t>
            </a:r>
            <a:r>
              <a:rPr lang="en-US" sz="1800" dirty="0" err="1" smtClean="0">
                <a:latin typeface="Trebuchet MS"/>
                <a:cs typeface="Trebuchet MS"/>
              </a:rPr>
              <a:t>lorem</a:t>
            </a:r>
            <a:r>
              <a:rPr lang="en-US" sz="1800" dirty="0" smtClean="0">
                <a:latin typeface="Trebuchet MS"/>
                <a:cs typeface="Trebuchet MS"/>
              </a:rPr>
              <a:t> </a:t>
            </a:r>
            <a:r>
              <a:rPr lang="en-US" sz="1800" dirty="0" err="1" smtClean="0">
                <a:latin typeface="Trebuchet MS"/>
                <a:cs typeface="Trebuchet MS"/>
              </a:rPr>
              <a:t>ipsum</a:t>
            </a:r>
            <a:r>
              <a:rPr lang="en-US" sz="1800" dirty="0" smtClean="0">
                <a:latin typeface="Trebuchet MS"/>
                <a:cs typeface="Trebuchet MS"/>
              </a:rPr>
              <a:t> dolor sit </a:t>
            </a:r>
            <a:r>
              <a:rPr lang="en-US" sz="1800" dirty="0" err="1" smtClean="0">
                <a:latin typeface="Trebuchet MS"/>
                <a:cs typeface="Trebuchet MS"/>
              </a:rPr>
              <a:t>amet</a:t>
            </a:r>
            <a:r>
              <a:rPr lang="en-US" sz="1800" dirty="0" smtClean="0">
                <a:latin typeface="Trebuchet MS"/>
                <a:cs typeface="Trebuchet MS"/>
              </a:rPr>
              <a:t>, </a:t>
            </a:r>
            <a:r>
              <a:rPr lang="en-US" sz="1800" dirty="0" err="1" smtClean="0">
                <a:latin typeface="Trebuchet MS"/>
                <a:cs typeface="Trebuchet MS"/>
              </a:rPr>
              <a:t>consectetuer</a:t>
            </a:r>
            <a:r>
              <a:rPr lang="en-US" sz="1800" dirty="0" smtClean="0">
                <a:latin typeface="Trebuchet MS"/>
                <a:cs typeface="Trebuchet MS"/>
              </a:rPr>
              <a:t> </a:t>
            </a:r>
            <a:r>
              <a:rPr lang="en-US" sz="1800" dirty="0" err="1" smtClean="0">
                <a:latin typeface="Trebuchet MS"/>
                <a:cs typeface="Trebuchet MS"/>
              </a:rPr>
              <a:t>adipiscing</a:t>
            </a:r>
            <a:r>
              <a:rPr lang="en-US" sz="1800" dirty="0" smtClean="0">
                <a:latin typeface="Trebuchet MS"/>
                <a:cs typeface="Trebuchet MS"/>
              </a:rPr>
              <a:t> </a:t>
            </a:r>
            <a:r>
              <a:rPr lang="en-US" sz="1800" dirty="0" err="1" smtClean="0">
                <a:latin typeface="Trebuchet MS"/>
                <a:cs typeface="Trebuchet MS"/>
              </a:rPr>
              <a:t>elit</a:t>
            </a:r>
            <a:r>
              <a:rPr lang="en-US" sz="1800" dirty="0" smtClean="0">
                <a:latin typeface="Trebuchet MS"/>
                <a:cs typeface="Trebuchet MS"/>
              </a:rPr>
              <a:t>, </a:t>
            </a:r>
            <a:r>
              <a:rPr lang="en-US" sz="1800" dirty="0" err="1" smtClean="0">
                <a:latin typeface="Trebuchet MS"/>
                <a:cs typeface="Trebuchet MS"/>
              </a:rPr>
              <a:t>sed</a:t>
            </a:r>
            <a:r>
              <a:rPr lang="en-US" sz="1800" dirty="0" smtClean="0">
                <a:latin typeface="Trebuchet MS"/>
                <a:cs typeface="Trebuchet MS"/>
              </a:rPr>
              <a:t> </a:t>
            </a:r>
            <a:r>
              <a:rPr lang="en-US" sz="1800" dirty="0" err="1" smtClean="0">
                <a:latin typeface="Trebuchet MS"/>
                <a:cs typeface="Trebuchet MS"/>
              </a:rPr>
              <a:t>diam</a:t>
            </a:r>
            <a:r>
              <a:rPr lang="en-US" sz="1800" dirty="0" smtClean="0">
                <a:latin typeface="Trebuchet MS"/>
                <a:cs typeface="Trebuchet MS"/>
              </a:rPr>
              <a:t> </a:t>
            </a:r>
            <a:r>
              <a:rPr lang="en-US" sz="1800" dirty="0" err="1" smtClean="0">
                <a:latin typeface="Trebuchet MS"/>
                <a:cs typeface="Trebuchet MS"/>
              </a:rPr>
              <a:t>nonymmy</a:t>
            </a:r>
            <a:r>
              <a:rPr lang="en-US" sz="1800" dirty="0" smtClean="0">
                <a:latin typeface="Trebuchet MS"/>
                <a:cs typeface="Trebuchet MS"/>
              </a:rPr>
              <a:t> </a:t>
            </a:r>
            <a:r>
              <a:rPr lang="en-US" sz="1800" dirty="0" err="1" smtClean="0">
                <a:latin typeface="Trebuchet MS"/>
                <a:cs typeface="Trebuchet MS"/>
              </a:rPr>
              <a:t>nibh</a:t>
            </a:r>
            <a:r>
              <a:rPr lang="en-US" sz="1800" dirty="0" smtClean="0">
                <a:latin typeface="Trebuchet MS"/>
                <a:cs typeface="Trebuchet MS"/>
              </a:rPr>
              <a:t> </a:t>
            </a:r>
            <a:r>
              <a:rPr lang="en-US" sz="1800" dirty="0" err="1" smtClean="0">
                <a:latin typeface="Trebuchet MS"/>
                <a:cs typeface="Trebuchet MS"/>
              </a:rPr>
              <a:t>euismod</a:t>
            </a:r>
            <a:r>
              <a:rPr lang="en-US" sz="1800" dirty="0" smtClean="0">
                <a:latin typeface="Trebuchet MS"/>
                <a:cs typeface="Trebuchet MS"/>
              </a:rPr>
              <a:t> </a:t>
            </a:r>
            <a:r>
              <a:rPr lang="en-US" sz="1800" dirty="0" err="1" smtClean="0">
                <a:latin typeface="Trebuchet MS"/>
                <a:cs typeface="Trebuchet MS"/>
              </a:rPr>
              <a:t>tincidunt</a:t>
            </a:r>
            <a:r>
              <a:rPr lang="en-US" sz="1800" dirty="0" smtClean="0">
                <a:latin typeface="Trebuchet MS"/>
                <a:cs typeface="Trebuchet MS"/>
              </a:rPr>
              <a:t> </a:t>
            </a:r>
            <a:r>
              <a:rPr lang="en-US" sz="1800" dirty="0" err="1" smtClean="0">
                <a:latin typeface="Trebuchet MS"/>
                <a:cs typeface="Trebuchet MS"/>
              </a:rPr>
              <a:t>ut</a:t>
            </a:r>
            <a:r>
              <a:rPr lang="en-US" sz="1800" dirty="0" smtClean="0">
                <a:latin typeface="Trebuchet MS"/>
                <a:cs typeface="Trebuchet MS"/>
              </a:rPr>
              <a:t> </a:t>
            </a:r>
            <a:r>
              <a:rPr lang="en-US" sz="1800" dirty="0" err="1" smtClean="0">
                <a:latin typeface="Trebuchet MS"/>
                <a:cs typeface="Trebuchet MS"/>
              </a:rPr>
              <a:t>laoreet</a:t>
            </a:r>
            <a:r>
              <a:rPr lang="en-US" sz="1800" dirty="0" smtClean="0">
                <a:latin typeface="Trebuchet MS"/>
                <a:cs typeface="Trebuchet MS"/>
              </a:rPr>
              <a:t> </a:t>
            </a:r>
            <a:r>
              <a:rPr lang="en-US" sz="1800" dirty="0" err="1" smtClean="0">
                <a:latin typeface="Trebuchet MS"/>
                <a:cs typeface="Trebuchet MS"/>
              </a:rPr>
              <a:t>dolore</a:t>
            </a:r>
            <a:r>
              <a:rPr lang="en-US" sz="1800" dirty="0" smtClean="0">
                <a:latin typeface="Trebuchet MS"/>
                <a:cs typeface="Trebuchet MS"/>
              </a:rPr>
              <a:t> magna </a:t>
            </a:r>
            <a:r>
              <a:rPr lang="en-US" sz="1800" dirty="0" err="1" smtClean="0">
                <a:latin typeface="Trebuchet MS"/>
                <a:cs typeface="Trebuchet MS"/>
              </a:rPr>
              <a:t>aliquam</a:t>
            </a:r>
            <a:r>
              <a:rPr lang="en-US" sz="1800" dirty="0" smtClean="0">
                <a:latin typeface="Trebuchet MS"/>
                <a:cs typeface="Trebuchet MS"/>
              </a:rPr>
              <a:t> </a:t>
            </a:r>
            <a:r>
              <a:rPr lang="en-US" sz="1800" dirty="0" err="1" smtClean="0">
                <a:latin typeface="Trebuchet MS"/>
                <a:cs typeface="Trebuchet MS"/>
              </a:rPr>
              <a:t>erat</a:t>
            </a:r>
            <a:r>
              <a:rPr lang="en-US" sz="1800" dirty="0" smtClean="0">
                <a:latin typeface="Trebuchet MS"/>
                <a:cs typeface="Trebuchet MS"/>
              </a:rPr>
              <a:t> </a:t>
            </a:r>
            <a:r>
              <a:rPr lang="en-US" sz="1800" dirty="0" err="1" smtClean="0">
                <a:latin typeface="Trebuchet MS"/>
                <a:cs typeface="Trebuchet MS"/>
              </a:rPr>
              <a:t>volutpat</a:t>
            </a:r>
            <a:r>
              <a:rPr lang="en-US" sz="1800" dirty="0" smtClean="0">
                <a:latin typeface="Trebuchet MS"/>
                <a:cs typeface="Trebuchet MS"/>
              </a:rPr>
              <a:t>.</a:t>
            </a:r>
            <a:endParaRPr lang="en-US" sz="1800" dirty="0">
              <a:solidFill>
                <a:srgbClr val="323023"/>
              </a:solidFill>
              <a:latin typeface="Trebuchet MS"/>
              <a:cs typeface="Trebuchet MS"/>
            </a:endParaRPr>
          </a:p>
          <a:p>
            <a:pPr marL="0" indent="0">
              <a:spcBef>
                <a:spcPts val="0"/>
              </a:spcBef>
              <a:spcAft>
                <a:spcPts val="1000"/>
              </a:spcAft>
              <a:buNone/>
            </a:pPr>
            <a:r>
              <a:rPr lang="en-US" sz="1800" dirty="0" smtClean="0">
                <a:solidFill>
                  <a:srgbClr val="F6931E"/>
                </a:solidFill>
                <a:latin typeface="Trebuchet MS"/>
                <a:cs typeface="Trebuchet MS"/>
              </a:rPr>
              <a:t>Lead-in copy is in orange,</a:t>
            </a:r>
            <a:r>
              <a:rPr lang="en-US" sz="1800" dirty="0" smtClean="0">
                <a:latin typeface="Trebuchet MS"/>
                <a:cs typeface="Trebuchet MS"/>
              </a:rPr>
              <a:t> </a:t>
            </a:r>
            <a:r>
              <a:rPr lang="en-US" sz="1800" dirty="0" err="1" smtClean="0">
                <a:latin typeface="Trebuchet MS"/>
                <a:cs typeface="Trebuchet MS"/>
              </a:rPr>
              <a:t>lorem</a:t>
            </a:r>
            <a:r>
              <a:rPr lang="en-US" sz="1800" dirty="0" smtClean="0">
                <a:latin typeface="Trebuchet MS"/>
                <a:cs typeface="Trebuchet MS"/>
              </a:rPr>
              <a:t> </a:t>
            </a:r>
            <a:r>
              <a:rPr lang="en-US" sz="1800" dirty="0" err="1" smtClean="0">
                <a:latin typeface="Trebuchet MS"/>
                <a:cs typeface="Trebuchet MS"/>
              </a:rPr>
              <a:t>ipsum</a:t>
            </a:r>
            <a:r>
              <a:rPr lang="en-US" sz="1800" dirty="0" smtClean="0">
                <a:latin typeface="Trebuchet MS"/>
                <a:cs typeface="Trebuchet MS"/>
              </a:rPr>
              <a:t> dolor sit </a:t>
            </a:r>
            <a:r>
              <a:rPr lang="en-US" sz="1800" dirty="0" err="1" smtClean="0">
                <a:latin typeface="Trebuchet MS"/>
                <a:cs typeface="Trebuchet MS"/>
              </a:rPr>
              <a:t>amet</a:t>
            </a:r>
            <a:r>
              <a:rPr lang="en-US" sz="1800" dirty="0" smtClean="0">
                <a:latin typeface="Trebuchet MS"/>
                <a:cs typeface="Trebuchet MS"/>
              </a:rPr>
              <a:t>, </a:t>
            </a:r>
            <a:r>
              <a:rPr lang="en-US" sz="1800" dirty="0" err="1" smtClean="0">
                <a:latin typeface="Trebuchet MS"/>
                <a:cs typeface="Trebuchet MS"/>
              </a:rPr>
              <a:t>consectetuer</a:t>
            </a:r>
            <a:r>
              <a:rPr lang="en-US" sz="1800" dirty="0" smtClean="0">
                <a:latin typeface="Trebuchet MS"/>
                <a:cs typeface="Trebuchet MS"/>
              </a:rPr>
              <a:t> </a:t>
            </a:r>
            <a:r>
              <a:rPr lang="en-US" sz="1800" dirty="0" err="1" smtClean="0">
                <a:latin typeface="Trebuchet MS"/>
                <a:cs typeface="Trebuchet MS"/>
              </a:rPr>
              <a:t>adipiscing</a:t>
            </a:r>
            <a:r>
              <a:rPr lang="en-US" sz="1800" dirty="0" smtClean="0">
                <a:latin typeface="Trebuchet MS"/>
                <a:cs typeface="Trebuchet MS"/>
              </a:rPr>
              <a:t> </a:t>
            </a:r>
            <a:r>
              <a:rPr lang="en-US" sz="1800" dirty="0" err="1" smtClean="0">
                <a:latin typeface="Trebuchet MS"/>
                <a:cs typeface="Trebuchet MS"/>
              </a:rPr>
              <a:t>elit</a:t>
            </a:r>
            <a:r>
              <a:rPr lang="en-US" sz="1800" dirty="0" smtClean="0">
                <a:latin typeface="Trebuchet MS"/>
                <a:cs typeface="Trebuchet MS"/>
              </a:rPr>
              <a:t>, </a:t>
            </a:r>
            <a:r>
              <a:rPr lang="en-US" sz="1800" dirty="0" err="1" smtClean="0">
                <a:latin typeface="Trebuchet MS"/>
                <a:cs typeface="Trebuchet MS"/>
              </a:rPr>
              <a:t>sed</a:t>
            </a:r>
            <a:r>
              <a:rPr lang="en-US" sz="1800" dirty="0" smtClean="0">
                <a:latin typeface="Trebuchet MS"/>
                <a:cs typeface="Trebuchet MS"/>
              </a:rPr>
              <a:t> </a:t>
            </a:r>
            <a:r>
              <a:rPr lang="en-US" sz="1800" dirty="0" err="1" smtClean="0">
                <a:latin typeface="Trebuchet MS"/>
                <a:cs typeface="Trebuchet MS"/>
              </a:rPr>
              <a:t>diam</a:t>
            </a:r>
            <a:r>
              <a:rPr lang="en-US" sz="1800" dirty="0" smtClean="0">
                <a:latin typeface="Trebuchet MS"/>
                <a:cs typeface="Trebuchet MS"/>
              </a:rPr>
              <a:t> </a:t>
            </a:r>
            <a:r>
              <a:rPr lang="en-US" sz="1800" dirty="0" err="1" smtClean="0">
                <a:latin typeface="Trebuchet MS"/>
                <a:cs typeface="Trebuchet MS"/>
              </a:rPr>
              <a:t>nonymmy</a:t>
            </a:r>
            <a:r>
              <a:rPr lang="en-US" sz="1800" dirty="0" smtClean="0">
                <a:latin typeface="Trebuchet MS"/>
                <a:cs typeface="Trebuchet MS"/>
              </a:rPr>
              <a:t> </a:t>
            </a:r>
            <a:r>
              <a:rPr lang="en-US" sz="1800" dirty="0" err="1" smtClean="0">
                <a:latin typeface="Trebuchet MS"/>
                <a:cs typeface="Trebuchet MS"/>
              </a:rPr>
              <a:t>nibh</a:t>
            </a:r>
            <a:r>
              <a:rPr lang="en-US" sz="1800" dirty="0" smtClean="0">
                <a:latin typeface="Trebuchet MS"/>
                <a:cs typeface="Trebuchet MS"/>
              </a:rPr>
              <a:t> </a:t>
            </a:r>
            <a:r>
              <a:rPr lang="en-US" sz="1800" dirty="0" err="1" smtClean="0">
                <a:latin typeface="Trebuchet MS"/>
                <a:cs typeface="Trebuchet MS"/>
              </a:rPr>
              <a:t>euismod</a:t>
            </a:r>
            <a:r>
              <a:rPr lang="en-US" sz="1800" dirty="0" smtClean="0">
                <a:latin typeface="Trebuchet MS"/>
                <a:cs typeface="Trebuchet MS"/>
              </a:rPr>
              <a:t> </a:t>
            </a:r>
            <a:r>
              <a:rPr lang="en-US" sz="1800" dirty="0" err="1" smtClean="0">
                <a:latin typeface="Trebuchet MS"/>
                <a:cs typeface="Trebuchet MS"/>
              </a:rPr>
              <a:t>tincidunt</a:t>
            </a:r>
            <a:r>
              <a:rPr lang="en-US" sz="1800" dirty="0" smtClean="0">
                <a:latin typeface="Trebuchet MS"/>
                <a:cs typeface="Trebuchet MS"/>
              </a:rPr>
              <a:t> </a:t>
            </a:r>
            <a:r>
              <a:rPr lang="en-US" sz="1800" dirty="0" err="1" smtClean="0">
                <a:latin typeface="Trebuchet MS"/>
                <a:cs typeface="Trebuchet MS"/>
              </a:rPr>
              <a:t>ut</a:t>
            </a:r>
            <a:r>
              <a:rPr lang="en-US" sz="1800" dirty="0" smtClean="0">
                <a:latin typeface="Trebuchet MS"/>
                <a:cs typeface="Trebuchet MS"/>
              </a:rPr>
              <a:t> </a:t>
            </a:r>
            <a:r>
              <a:rPr lang="en-US" sz="1800" dirty="0" err="1" smtClean="0">
                <a:latin typeface="Trebuchet MS"/>
                <a:cs typeface="Trebuchet MS"/>
              </a:rPr>
              <a:t>laoreet</a:t>
            </a:r>
            <a:r>
              <a:rPr lang="en-US" sz="1800" dirty="0" smtClean="0">
                <a:latin typeface="Trebuchet MS"/>
                <a:cs typeface="Trebuchet MS"/>
              </a:rPr>
              <a:t> </a:t>
            </a:r>
            <a:r>
              <a:rPr lang="en-US" sz="1800" dirty="0" err="1" smtClean="0">
                <a:latin typeface="Trebuchet MS"/>
                <a:cs typeface="Trebuchet MS"/>
              </a:rPr>
              <a:t>dolore</a:t>
            </a:r>
            <a:r>
              <a:rPr lang="en-US" sz="1800" dirty="0" smtClean="0">
                <a:latin typeface="Trebuchet MS"/>
                <a:cs typeface="Trebuchet MS"/>
              </a:rPr>
              <a:t> magna </a:t>
            </a:r>
            <a:r>
              <a:rPr lang="en-US" sz="1800" dirty="0" err="1" smtClean="0">
                <a:latin typeface="Trebuchet MS"/>
                <a:cs typeface="Trebuchet MS"/>
              </a:rPr>
              <a:t>aliquam</a:t>
            </a:r>
            <a:r>
              <a:rPr lang="en-US" sz="1800" dirty="0" smtClean="0">
                <a:latin typeface="Trebuchet MS"/>
                <a:cs typeface="Trebuchet MS"/>
              </a:rPr>
              <a:t> </a:t>
            </a:r>
            <a:r>
              <a:rPr lang="en-US" sz="1800" dirty="0" err="1" smtClean="0">
                <a:latin typeface="Trebuchet MS"/>
                <a:cs typeface="Trebuchet MS"/>
              </a:rPr>
              <a:t>erat</a:t>
            </a:r>
            <a:r>
              <a:rPr lang="en-US" sz="1800" dirty="0" smtClean="0">
                <a:latin typeface="Trebuchet MS"/>
                <a:cs typeface="Trebuchet MS"/>
              </a:rPr>
              <a:t> </a:t>
            </a:r>
            <a:r>
              <a:rPr lang="en-US" sz="1800" dirty="0" err="1" smtClean="0">
                <a:latin typeface="Trebuchet MS"/>
                <a:cs typeface="Trebuchet MS"/>
              </a:rPr>
              <a:t>volutpat</a:t>
            </a:r>
            <a:r>
              <a:rPr lang="en-US" sz="1800" dirty="0" smtClean="0">
                <a:latin typeface="Trebuchet MS"/>
                <a:cs typeface="Trebuchet MS"/>
              </a:rPr>
              <a:t>.</a:t>
            </a:r>
            <a:endParaRPr lang="en-US" sz="1800" dirty="0" smtClean="0">
              <a:solidFill>
                <a:srgbClr val="323023"/>
              </a:solidFill>
              <a:latin typeface="Trebuchet MS"/>
              <a:cs typeface="Trebuchet MS"/>
            </a:endParaRPr>
          </a:p>
          <a:p>
            <a:pPr marL="0" indent="0">
              <a:spcBef>
                <a:spcPts val="0"/>
              </a:spcBef>
              <a:buNone/>
            </a:pPr>
            <a:r>
              <a:rPr lang="en-US" sz="1800" dirty="0" smtClean="0">
                <a:solidFill>
                  <a:srgbClr val="F6931E"/>
                </a:solidFill>
                <a:latin typeface="Trebuchet MS"/>
                <a:cs typeface="Trebuchet MS"/>
              </a:rPr>
              <a:t>Lead-in copy is in orange,</a:t>
            </a:r>
            <a:r>
              <a:rPr lang="en-US" sz="1800" dirty="0" smtClean="0">
                <a:latin typeface="Trebuchet MS"/>
                <a:cs typeface="Trebuchet MS"/>
              </a:rPr>
              <a:t> </a:t>
            </a:r>
            <a:r>
              <a:rPr lang="en-US" sz="1800" dirty="0" err="1" smtClean="0">
                <a:latin typeface="Trebuchet MS"/>
                <a:cs typeface="Trebuchet MS"/>
              </a:rPr>
              <a:t>lorem</a:t>
            </a:r>
            <a:r>
              <a:rPr lang="en-US" sz="1800" dirty="0" smtClean="0">
                <a:latin typeface="Trebuchet MS"/>
                <a:cs typeface="Trebuchet MS"/>
              </a:rPr>
              <a:t> </a:t>
            </a:r>
            <a:r>
              <a:rPr lang="en-US" sz="1800" dirty="0" err="1" smtClean="0">
                <a:latin typeface="Trebuchet MS"/>
                <a:cs typeface="Trebuchet MS"/>
              </a:rPr>
              <a:t>ipsum</a:t>
            </a:r>
            <a:r>
              <a:rPr lang="en-US" sz="1800" dirty="0" smtClean="0">
                <a:latin typeface="Trebuchet MS"/>
                <a:cs typeface="Trebuchet MS"/>
              </a:rPr>
              <a:t> dolor sit </a:t>
            </a:r>
            <a:r>
              <a:rPr lang="en-US" sz="1800" dirty="0" err="1" smtClean="0">
                <a:latin typeface="Trebuchet MS"/>
                <a:cs typeface="Trebuchet MS"/>
              </a:rPr>
              <a:t>amet</a:t>
            </a:r>
            <a:r>
              <a:rPr lang="en-US" sz="1800" dirty="0" smtClean="0">
                <a:solidFill>
                  <a:srgbClr val="323023"/>
                </a:solidFill>
                <a:latin typeface="Trebuchet MS"/>
                <a:cs typeface="Trebuchet MS"/>
              </a:rPr>
              <a:t>: </a:t>
            </a:r>
          </a:p>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a:p>
            <a:pPr marL="0" indent="0">
              <a:spcBef>
                <a:spcPts val="0"/>
              </a:spcBef>
              <a:spcAft>
                <a:spcPts val="1000"/>
              </a:spcAft>
              <a:buNone/>
            </a:pPr>
            <a:endParaRPr lang="en-US" sz="1800" dirty="0">
              <a:latin typeface="Trebuchet MS"/>
              <a:cs typeface="Trebuchet MS"/>
            </a:endParaRPr>
          </a:p>
        </p:txBody>
      </p:sp>
    </p:spTree>
    <p:extLst>
      <p:ext uri="{BB962C8B-B14F-4D97-AF65-F5344CB8AC3E}">
        <p14:creationId xmlns:p14="http://schemas.microsoft.com/office/powerpoint/2010/main" val="193106958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 preserve="1">
  <p:cSld name="1_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57200" y="304800"/>
            <a:ext cx="8077200" cy="1207030"/>
          </a:xfrm>
          <a:prstGeom prst="rect">
            <a:avLst/>
          </a:prstGeom>
        </p:spPr>
        <p:txBody>
          <a:bodyPr>
            <a:noAutofit/>
          </a:bodyPr>
          <a:lstStyle>
            <a:lvl1pPr>
              <a:defRPr baseline="0"/>
            </a:lvl1pPr>
          </a:lstStyle>
          <a:p>
            <a:r>
              <a:rPr lang="en-US" dirty="0" smtClean="0"/>
              <a:t>3 Line title </a:t>
            </a:r>
            <a:br>
              <a:rPr lang="en-US" dirty="0" smtClean="0"/>
            </a:br>
            <a:r>
              <a:rPr lang="en-US" dirty="0" smtClean="0"/>
              <a:t>click to edit </a:t>
            </a:r>
            <a:br>
              <a:rPr lang="en-US" dirty="0" smtClean="0"/>
            </a:br>
            <a:r>
              <a:rPr lang="en-US" dirty="0" smtClean="0"/>
              <a:t>master title style</a:t>
            </a:r>
            <a:endParaRPr lang="en-US" dirty="0"/>
          </a:p>
        </p:txBody>
      </p:sp>
      <p:sp>
        <p:nvSpPr>
          <p:cNvPr id="3" name="Content Placeholder 2"/>
          <p:cNvSpPr>
            <a:spLocks noGrp="1"/>
          </p:cNvSpPr>
          <p:nvPr>
            <p:ph idx="1"/>
          </p:nvPr>
        </p:nvSpPr>
        <p:spPr>
          <a:xfrm>
            <a:off x="457200" y="2045230"/>
            <a:ext cx="7162800" cy="4525963"/>
          </a:xfrm>
          <a:prstGeom prst="rect">
            <a:avLst/>
          </a:prstGeom>
        </p:spPr>
        <p:txBody>
          <a:bodyPr/>
          <a:lstStyle>
            <a:lvl1pPr>
              <a:defRPr sz="1800">
                <a:latin typeface="Trebuchet MS"/>
                <a:cs typeface="Trebuchet MS"/>
              </a:defRPr>
            </a:lvl1pPr>
            <a:lvl2pPr>
              <a:defRPr sz="1800">
                <a:latin typeface="Trebuchet MS"/>
                <a:cs typeface="Trebuchet MS"/>
              </a:defRPr>
            </a:lvl2pPr>
            <a:lvl3pPr>
              <a:defRPr sz="1800">
                <a:latin typeface="Trebuchet MS"/>
                <a:cs typeface="Trebuchet MS"/>
              </a:defRPr>
            </a:lvl3pPr>
            <a:lvl4pPr>
              <a:defRPr sz="1800">
                <a:latin typeface="Trebuchet MS"/>
                <a:cs typeface="Trebuchet MS"/>
              </a:defRPr>
            </a:lvl4pPr>
            <a:lvl5pPr>
              <a:defRPr sz="1800">
                <a:latin typeface="Trebuchet MS"/>
                <a:cs typeface="Trebuchet MS"/>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cxnSp>
        <p:nvCxnSpPr>
          <p:cNvPr id="7" name="Straight Connector 6"/>
          <p:cNvCxnSpPr/>
          <p:nvPr userDrawn="1"/>
        </p:nvCxnSpPr>
        <p:spPr>
          <a:xfrm>
            <a:off x="0" y="1588030"/>
            <a:ext cx="9144000" cy="0"/>
          </a:xfrm>
          <a:prstGeom prst="line">
            <a:avLst/>
          </a:prstGeom>
          <a:ln w="6350" cmpd="sng">
            <a:solidFill>
              <a:srgbClr val="959595"/>
            </a:solidFill>
          </a:ln>
        </p:spPr>
        <p:style>
          <a:lnRef idx="1">
            <a:schemeClr val="accent1"/>
          </a:lnRef>
          <a:fillRef idx="0">
            <a:schemeClr val="accent1"/>
          </a:fillRef>
          <a:effectRef idx="0">
            <a:schemeClr val="accent1"/>
          </a:effectRef>
          <a:fontRef idx="minor">
            <a:schemeClr val="tx1"/>
          </a:fontRef>
        </p:style>
      </p:cxnSp>
      <p:sp>
        <p:nvSpPr>
          <p:cNvPr id="11" name="Slide Number Placeholder 5"/>
          <p:cNvSpPr txBox="1">
            <a:spLocks/>
          </p:cNvSpPr>
          <p:nvPr userDrawn="1"/>
        </p:nvSpPr>
        <p:spPr>
          <a:xfrm>
            <a:off x="457200" y="6383796"/>
            <a:ext cx="2133600" cy="365125"/>
          </a:xfrm>
          <a:prstGeom prst="rect">
            <a:avLst/>
          </a:prstGeom>
        </p:spPr>
        <p:txBody>
          <a:bodyPr vert="horz" lIns="0" tIns="0" rIns="0" bIns="0" rtlCol="0" anchor="ctr"/>
          <a:lstStyle>
            <a:defPPr>
              <a:defRPr lang="en-US"/>
            </a:defPPr>
            <a:lvl1pPr marL="0" algn="r" defTabSz="914400" rtl="0" eaLnBrk="1" latinLnBrk="0" hangingPunct="1">
              <a:defRPr sz="1200" kern="120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fld id="{D94E3DA3-1B45-974E-A4E2-7AFCA2572272}" type="slidenum">
              <a:rPr lang="en-US" smtClean="0">
                <a:solidFill>
                  <a:srgbClr val="F05A29"/>
                </a:solidFill>
              </a:rPr>
              <a:pPr algn="l"/>
              <a:t>‹#›</a:t>
            </a:fld>
            <a:endParaRPr lang="en-US" dirty="0">
              <a:solidFill>
                <a:srgbClr val="F05A29"/>
              </a:solidFill>
            </a:endParaRPr>
          </a:p>
        </p:txBody>
      </p:sp>
      <p:pic>
        <p:nvPicPr>
          <p:cNvPr id="12" name="Picture 11" descr="access_health_logo_rgb.png"/>
          <p:cNvPicPr>
            <a:picLocks noChangeAspect="1"/>
          </p:cNvPicPr>
          <p:nvPr userDrawn="1"/>
        </p:nvPicPr>
        <p:blipFill rotWithShape="1">
          <a:blip r:embed="rId2" cstate="print">
            <a:extLst>
              <a:ext uri="{28A0092B-C50C-407E-A947-70E740481C1C}">
                <a14:useLocalDpi xmlns:a14="http://schemas.microsoft.com/office/drawing/2010/main" val="0"/>
              </a:ext>
            </a:extLst>
          </a:blip>
          <a:srcRect t="-16668" b="24433"/>
          <a:stretch/>
        </p:blipFill>
        <p:spPr>
          <a:xfrm>
            <a:off x="7230535" y="6172200"/>
            <a:ext cx="1676397" cy="515408"/>
          </a:xfrm>
          <a:prstGeom prst="rect">
            <a:avLst/>
          </a:prstGeom>
        </p:spPr>
      </p:pic>
    </p:spTree>
    <p:extLst>
      <p:ext uri="{BB962C8B-B14F-4D97-AF65-F5344CB8AC3E}">
        <p14:creationId xmlns:p14="http://schemas.microsoft.com/office/powerpoint/2010/main" val="21078186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8" name="Title Placeholder 5"/>
          <p:cNvSpPr>
            <a:spLocks noGrp="1"/>
          </p:cNvSpPr>
          <p:nvPr>
            <p:ph type="title"/>
          </p:nvPr>
        </p:nvSpPr>
        <p:spPr>
          <a:xfrm>
            <a:off x="2076450" y="3352800"/>
            <a:ext cx="4343400" cy="1143000"/>
          </a:xfrm>
          <a:prstGeom prst="rect">
            <a:avLst/>
          </a:prstGeom>
        </p:spPr>
        <p:txBody>
          <a:bodyPr vert="horz" lIns="0" tIns="0" rIns="0" bIns="0" rtlCol="0" anchor="t">
            <a:noAutofit/>
          </a:bodyPr>
          <a:lstStyle>
            <a:lvl1pPr algn="l">
              <a:defRPr sz="3200">
                <a:latin typeface="Trebuchet MS"/>
                <a:cs typeface="Trebuchet MS"/>
              </a:defRPr>
            </a:lvl1pPr>
          </a:lstStyle>
          <a:p>
            <a:r>
              <a:rPr lang="en-US" smtClean="0"/>
              <a:t>Click to edit Master title style</a:t>
            </a:r>
            <a:endParaRPr lang="en-US" dirty="0"/>
          </a:p>
        </p:txBody>
      </p:sp>
      <p:pic>
        <p:nvPicPr>
          <p:cNvPr id="6" name="Picture 5" descr="AHCT_Primary_W_Descriptor_1L_RGB_Logo.eps"/>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076450" y="1473201"/>
            <a:ext cx="4991100" cy="1466850"/>
          </a:xfrm>
          <a:prstGeom prst="rect">
            <a:avLst/>
          </a:prstGeom>
        </p:spPr>
      </p:pic>
    </p:spTree>
    <p:extLst>
      <p:ext uri="{BB962C8B-B14F-4D97-AF65-F5344CB8AC3E}">
        <p14:creationId xmlns:p14="http://schemas.microsoft.com/office/powerpoint/2010/main" val="3368033198"/>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slideLayout" Target="../slideLayouts/slideLayout6.xml"/><Relationship Id="rId1" Type="http://schemas.openxmlformats.org/officeDocument/2006/relationships/slideLayout" Target="../slideLayouts/slideLayout5.xml"/><Relationship Id="rId5" Type="http://schemas.openxmlformats.org/officeDocument/2006/relationships/theme" Target="../theme/theme2.xml"/><Relationship Id="rId4" Type="http://schemas.openxmlformats.org/officeDocument/2006/relationships/slideLayout" Target="../slideLayouts/slideLayout8.xml"/></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11.xml"/><Relationship Id="rId2" Type="http://schemas.openxmlformats.org/officeDocument/2006/relationships/slideLayout" Target="../slideLayouts/slideLayout10.xml"/><Relationship Id="rId1" Type="http://schemas.openxmlformats.org/officeDocument/2006/relationships/slideLayout" Target="../slideLayouts/slideLayout9.xml"/><Relationship Id="rId5" Type="http://schemas.openxmlformats.org/officeDocument/2006/relationships/theme" Target="../theme/theme3.xml"/><Relationship Id="rId4" Type="http://schemas.openxmlformats.org/officeDocument/2006/relationships/slideLayout" Target="../slideLayouts/slideLayout12.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theme" Target="../theme/theme4.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rgbClr val="D5E4F7">
            <a:alpha val="50000"/>
          </a:srgbClr>
        </a:solidFill>
        <a:effectLst/>
      </p:bgPr>
    </p:bg>
    <p:spTree>
      <p:nvGrpSpPr>
        <p:cNvPr id="1" name=""/>
        <p:cNvGrpSpPr/>
        <p:nvPr/>
      </p:nvGrpSpPr>
      <p:grpSpPr>
        <a:xfrm>
          <a:off x="0" y="0"/>
          <a:ext cx="0" cy="0"/>
          <a:chOff x="0" y="0"/>
          <a:chExt cx="0" cy="0"/>
        </a:xfrm>
      </p:grpSpPr>
      <p:sp>
        <p:nvSpPr>
          <p:cNvPr id="7" name="Text Placeholder 2"/>
          <p:cNvSpPr>
            <a:spLocks noGrp="1"/>
          </p:cNvSpPr>
          <p:nvPr>
            <p:ph type="body" idx="1"/>
          </p:nvPr>
        </p:nvSpPr>
        <p:spPr>
          <a:xfrm>
            <a:off x="457200" y="1600200"/>
            <a:ext cx="6019800" cy="4525963"/>
          </a:xfrm>
          <a:prstGeom prst="rect">
            <a:avLst/>
          </a:prstGeom>
        </p:spPr>
        <p:txBody>
          <a:bodyPr vert="horz" lIns="0" tIns="0" rIns="0" bIns="0" rtlCol="0">
            <a:no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2" name="Title Placeholder 3"/>
          <p:cNvSpPr>
            <a:spLocks noGrp="1"/>
          </p:cNvSpPr>
          <p:nvPr>
            <p:ph type="title"/>
          </p:nvPr>
        </p:nvSpPr>
        <p:spPr>
          <a:xfrm>
            <a:off x="457200" y="152400"/>
            <a:ext cx="6019800" cy="868362"/>
          </a:xfrm>
          <a:prstGeom prst="rect">
            <a:avLst/>
          </a:prstGeom>
        </p:spPr>
        <p:txBody>
          <a:bodyPr vert="horz" lIns="0" tIns="0" rIns="0" bIns="0" rtlCol="0" anchor="b">
            <a:noAutofit/>
          </a:bodyPr>
          <a:lstStyle/>
          <a:p>
            <a:r>
              <a:rPr lang="en-US" smtClean="0"/>
              <a:t>Click to edit Master title style</a:t>
            </a:r>
            <a:endParaRPr lang="en-US" dirty="0"/>
          </a:p>
        </p:txBody>
      </p:sp>
    </p:spTree>
    <p:extLst>
      <p:ext uri="{BB962C8B-B14F-4D97-AF65-F5344CB8AC3E}">
        <p14:creationId xmlns:p14="http://schemas.microsoft.com/office/powerpoint/2010/main" val="2299184979"/>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Lst>
  <p:txStyles>
    <p:titleStyle>
      <a:lvl1pPr algn="l" defTabSz="457200" rtl="0" eaLnBrk="1" latinLnBrk="0" hangingPunct="1">
        <a:spcBef>
          <a:spcPct val="0"/>
        </a:spcBef>
        <a:buNone/>
        <a:defRPr sz="2800" kern="1200">
          <a:solidFill>
            <a:schemeClr val="accent1"/>
          </a:solidFill>
          <a:latin typeface="Trebuchet MS"/>
          <a:ea typeface="+mj-ea"/>
          <a:cs typeface="Trebuchet MS"/>
        </a:defRPr>
      </a:lvl1pPr>
    </p:titleStyle>
    <p:bodyStyle>
      <a:lvl1pPr marL="231775" indent="-231775" algn="l" defTabSz="457200" rtl="0" eaLnBrk="1" latinLnBrk="0" hangingPunct="1">
        <a:spcBef>
          <a:spcPct val="20000"/>
        </a:spcBef>
        <a:buFont typeface="Arial"/>
        <a:buChar char="•"/>
        <a:defRPr sz="2000" kern="1200">
          <a:solidFill>
            <a:srgbClr val="464646"/>
          </a:solidFill>
          <a:latin typeface="+mn-lt"/>
          <a:ea typeface="+mn-ea"/>
          <a:cs typeface="+mn-cs"/>
        </a:defRPr>
      </a:lvl1pPr>
      <a:lvl2pPr marL="511175" indent="-279400" algn="l" defTabSz="457200" rtl="0" eaLnBrk="1" latinLnBrk="0" hangingPunct="1">
        <a:spcBef>
          <a:spcPct val="20000"/>
        </a:spcBef>
        <a:buFont typeface="Arial"/>
        <a:buChar char="–"/>
        <a:defRPr sz="1800" kern="1200">
          <a:solidFill>
            <a:srgbClr val="464646"/>
          </a:solidFill>
          <a:latin typeface="+mn-lt"/>
          <a:ea typeface="+mn-ea"/>
          <a:cs typeface="+mn-cs"/>
        </a:defRPr>
      </a:lvl2pPr>
      <a:lvl3pPr marL="742950" indent="-231775" algn="l" defTabSz="457200" rtl="0" eaLnBrk="1" latinLnBrk="0" hangingPunct="1">
        <a:spcBef>
          <a:spcPct val="20000"/>
        </a:spcBef>
        <a:buFont typeface="Arial"/>
        <a:buChar char="•"/>
        <a:defRPr sz="1800" kern="1200">
          <a:solidFill>
            <a:srgbClr val="464646"/>
          </a:solidFill>
          <a:latin typeface="+mn-lt"/>
          <a:ea typeface="+mn-ea"/>
          <a:cs typeface="+mn-cs"/>
        </a:defRPr>
      </a:lvl3pPr>
      <a:lvl4pPr marL="976313" indent="-233363" algn="l" defTabSz="457200" rtl="0" eaLnBrk="1" latinLnBrk="0" hangingPunct="1">
        <a:spcBef>
          <a:spcPct val="20000"/>
        </a:spcBef>
        <a:buFont typeface="Arial"/>
        <a:buChar char="–"/>
        <a:defRPr sz="1800" kern="1200">
          <a:solidFill>
            <a:srgbClr val="464646"/>
          </a:solidFill>
          <a:latin typeface="+mn-lt"/>
          <a:ea typeface="+mn-ea"/>
          <a:cs typeface="+mn-cs"/>
        </a:defRPr>
      </a:lvl4pPr>
      <a:lvl5pPr marL="1192213" indent="-215900" algn="l" defTabSz="457200" rtl="0" eaLnBrk="1" latinLnBrk="0" hangingPunct="1">
        <a:spcBef>
          <a:spcPct val="20000"/>
        </a:spcBef>
        <a:buFont typeface="Arial"/>
        <a:buChar char="»"/>
        <a:defRPr sz="1800" kern="1200">
          <a:solidFill>
            <a:srgbClr val="464646"/>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rgbClr val="D5E4F7">
            <a:alpha val="50000"/>
          </a:srgbClr>
        </a:solidFill>
        <a:effectLst/>
      </p:bgPr>
    </p:bg>
    <p:spTree>
      <p:nvGrpSpPr>
        <p:cNvPr id="1" name=""/>
        <p:cNvGrpSpPr/>
        <p:nvPr/>
      </p:nvGrpSpPr>
      <p:grpSpPr>
        <a:xfrm>
          <a:off x="0" y="0"/>
          <a:ext cx="0" cy="0"/>
          <a:chOff x="0" y="0"/>
          <a:chExt cx="0" cy="0"/>
        </a:xfrm>
      </p:grpSpPr>
      <p:sp>
        <p:nvSpPr>
          <p:cNvPr id="7" name="Text Placeholder 2"/>
          <p:cNvSpPr>
            <a:spLocks noGrp="1"/>
          </p:cNvSpPr>
          <p:nvPr>
            <p:ph type="body" idx="1"/>
          </p:nvPr>
        </p:nvSpPr>
        <p:spPr>
          <a:xfrm>
            <a:off x="457200" y="1600200"/>
            <a:ext cx="6019800" cy="4525963"/>
          </a:xfrm>
          <a:prstGeom prst="rect">
            <a:avLst/>
          </a:prstGeom>
        </p:spPr>
        <p:txBody>
          <a:bodyPr vert="horz" lIns="0" tIns="0" rIns="0" bIns="0" rtlCol="0">
            <a:no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2" name="Title Placeholder 3"/>
          <p:cNvSpPr>
            <a:spLocks noGrp="1"/>
          </p:cNvSpPr>
          <p:nvPr>
            <p:ph type="title"/>
          </p:nvPr>
        </p:nvSpPr>
        <p:spPr>
          <a:xfrm>
            <a:off x="457200" y="152400"/>
            <a:ext cx="6019800" cy="868362"/>
          </a:xfrm>
          <a:prstGeom prst="rect">
            <a:avLst/>
          </a:prstGeom>
        </p:spPr>
        <p:txBody>
          <a:bodyPr vert="horz" lIns="0" tIns="0" rIns="0" bIns="0" rtlCol="0" anchor="b">
            <a:noAutofit/>
          </a:bodyPr>
          <a:lstStyle/>
          <a:p>
            <a:r>
              <a:rPr lang="en-US" smtClean="0"/>
              <a:t>Click to edit Master title style</a:t>
            </a:r>
            <a:endParaRPr lang="en-US" dirty="0"/>
          </a:p>
        </p:txBody>
      </p:sp>
    </p:spTree>
    <p:extLst>
      <p:ext uri="{BB962C8B-B14F-4D97-AF65-F5344CB8AC3E}">
        <p14:creationId xmlns:p14="http://schemas.microsoft.com/office/powerpoint/2010/main" val="1107661636"/>
      </p:ext>
    </p:extLst>
  </p:cSld>
  <p:clrMap bg1="lt1" tx1="dk1" bg2="lt2" tx2="dk2" accent1="accent1" accent2="accent2" accent3="accent3" accent4="accent4" accent5="accent5" accent6="accent6" hlink="hlink" folHlink="folHlink"/>
  <p:sldLayoutIdLst>
    <p:sldLayoutId id="2147483667" r:id="rId1"/>
    <p:sldLayoutId id="2147483668" r:id="rId2"/>
    <p:sldLayoutId id="2147483669" r:id="rId3"/>
    <p:sldLayoutId id="2147483670" r:id="rId4"/>
  </p:sldLayoutIdLst>
  <p:txStyles>
    <p:titleStyle>
      <a:lvl1pPr algn="l" defTabSz="457200" rtl="0" eaLnBrk="1" latinLnBrk="0" hangingPunct="1">
        <a:spcBef>
          <a:spcPct val="0"/>
        </a:spcBef>
        <a:buNone/>
        <a:defRPr sz="2800" kern="1200">
          <a:solidFill>
            <a:schemeClr val="accent1"/>
          </a:solidFill>
          <a:latin typeface="Trebuchet MS"/>
          <a:ea typeface="+mj-ea"/>
          <a:cs typeface="Trebuchet MS"/>
        </a:defRPr>
      </a:lvl1pPr>
    </p:titleStyle>
    <p:bodyStyle>
      <a:lvl1pPr marL="231775" indent="-231775" algn="l" defTabSz="457200" rtl="0" eaLnBrk="1" latinLnBrk="0" hangingPunct="1">
        <a:spcBef>
          <a:spcPct val="20000"/>
        </a:spcBef>
        <a:buFont typeface="Arial"/>
        <a:buChar char="•"/>
        <a:defRPr sz="2000" kern="1200">
          <a:solidFill>
            <a:srgbClr val="464646"/>
          </a:solidFill>
          <a:latin typeface="+mn-lt"/>
          <a:ea typeface="+mn-ea"/>
          <a:cs typeface="+mn-cs"/>
        </a:defRPr>
      </a:lvl1pPr>
      <a:lvl2pPr marL="511175" indent="-279400" algn="l" defTabSz="457200" rtl="0" eaLnBrk="1" latinLnBrk="0" hangingPunct="1">
        <a:spcBef>
          <a:spcPct val="20000"/>
        </a:spcBef>
        <a:buFont typeface="Arial"/>
        <a:buChar char="–"/>
        <a:defRPr sz="1800" kern="1200">
          <a:solidFill>
            <a:srgbClr val="464646"/>
          </a:solidFill>
          <a:latin typeface="+mn-lt"/>
          <a:ea typeface="+mn-ea"/>
          <a:cs typeface="+mn-cs"/>
        </a:defRPr>
      </a:lvl2pPr>
      <a:lvl3pPr marL="742950" indent="-231775" algn="l" defTabSz="457200" rtl="0" eaLnBrk="1" latinLnBrk="0" hangingPunct="1">
        <a:spcBef>
          <a:spcPct val="20000"/>
        </a:spcBef>
        <a:buFont typeface="Arial"/>
        <a:buChar char="•"/>
        <a:defRPr sz="1800" kern="1200">
          <a:solidFill>
            <a:srgbClr val="464646"/>
          </a:solidFill>
          <a:latin typeface="+mn-lt"/>
          <a:ea typeface="+mn-ea"/>
          <a:cs typeface="+mn-cs"/>
        </a:defRPr>
      </a:lvl3pPr>
      <a:lvl4pPr marL="976313" indent="-233363" algn="l" defTabSz="457200" rtl="0" eaLnBrk="1" latinLnBrk="0" hangingPunct="1">
        <a:spcBef>
          <a:spcPct val="20000"/>
        </a:spcBef>
        <a:buFont typeface="Arial"/>
        <a:buChar char="–"/>
        <a:defRPr sz="1800" kern="1200">
          <a:solidFill>
            <a:srgbClr val="464646"/>
          </a:solidFill>
          <a:latin typeface="+mn-lt"/>
          <a:ea typeface="+mn-ea"/>
          <a:cs typeface="+mn-cs"/>
        </a:defRPr>
      </a:lvl4pPr>
      <a:lvl5pPr marL="1192213" indent="-215900" algn="l" defTabSz="457200" rtl="0" eaLnBrk="1" latinLnBrk="0" hangingPunct="1">
        <a:spcBef>
          <a:spcPct val="20000"/>
        </a:spcBef>
        <a:buFont typeface="Arial"/>
        <a:buChar char="»"/>
        <a:defRPr sz="1800" kern="1200">
          <a:solidFill>
            <a:srgbClr val="464646"/>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rgbClr val="D5E4F7">
            <a:alpha val="50000"/>
          </a:srgbClr>
        </a:solidFill>
        <a:effectLst/>
      </p:bgPr>
    </p:bg>
    <p:spTree>
      <p:nvGrpSpPr>
        <p:cNvPr id="1" name=""/>
        <p:cNvGrpSpPr/>
        <p:nvPr/>
      </p:nvGrpSpPr>
      <p:grpSpPr>
        <a:xfrm>
          <a:off x="0" y="0"/>
          <a:ext cx="0" cy="0"/>
          <a:chOff x="0" y="0"/>
          <a:chExt cx="0" cy="0"/>
        </a:xfrm>
      </p:grpSpPr>
      <p:sp>
        <p:nvSpPr>
          <p:cNvPr id="7" name="Text Placeholder 2"/>
          <p:cNvSpPr>
            <a:spLocks noGrp="1"/>
          </p:cNvSpPr>
          <p:nvPr>
            <p:ph type="body" idx="1"/>
          </p:nvPr>
        </p:nvSpPr>
        <p:spPr>
          <a:xfrm>
            <a:off x="457200" y="1600200"/>
            <a:ext cx="6019800" cy="4525963"/>
          </a:xfrm>
          <a:prstGeom prst="rect">
            <a:avLst/>
          </a:prstGeom>
        </p:spPr>
        <p:txBody>
          <a:bodyPr vert="horz" lIns="0" tIns="0" rIns="0" bIns="0" rtlCol="0">
            <a:no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2" name="Title Placeholder 3"/>
          <p:cNvSpPr>
            <a:spLocks noGrp="1"/>
          </p:cNvSpPr>
          <p:nvPr>
            <p:ph type="title"/>
          </p:nvPr>
        </p:nvSpPr>
        <p:spPr>
          <a:xfrm>
            <a:off x="457200" y="152400"/>
            <a:ext cx="6019800" cy="868362"/>
          </a:xfrm>
          <a:prstGeom prst="rect">
            <a:avLst/>
          </a:prstGeom>
        </p:spPr>
        <p:txBody>
          <a:bodyPr vert="horz" lIns="0" tIns="0" rIns="0" bIns="0" rtlCol="0" anchor="b">
            <a:noAutofit/>
          </a:bodyPr>
          <a:lstStyle/>
          <a:p>
            <a:r>
              <a:rPr lang="en-US" smtClean="0"/>
              <a:t>Click to edit Master title style</a:t>
            </a:r>
            <a:endParaRPr lang="en-US" dirty="0"/>
          </a:p>
        </p:txBody>
      </p:sp>
    </p:spTree>
    <p:extLst>
      <p:ext uri="{BB962C8B-B14F-4D97-AF65-F5344CB8AC3E}">
        <p14:creationId xmlns:p14="http://schemas.microsoft.com/office/powerpoint/2010/main" val="3591594806"/>
      </p:ext>
    </p:extLst>
  </p:cSld>
  <p:clrMap bg1="lt1" tx1="dk1" bg2="lt2" tx2="dk2" accent1="accent1" accent2="accent2" accent3="accent3" accent4="accent4" accent5="accent5" accent6="accent6" hlink="hlink" folHlink="folHlink"/>
  <p:sldLayoutIdLst>
    <p:sldLayoutId id="2147483672" r:id="rId1"/>
    <p:sldLayoutId id="2147483673" r:id="rId2"/>
    <p:sldLayoutId id="2147483674" r:id="rId3"/>
    <p:sldLayoutId id="2147483675" r:id="rId4"/>
  </p:sldLayoutIdLst>
  <p:txStyles>
    <p:titleStyle>
      <a:lvl1pPr algn="l" defTabSz="457200" rtl="0" eaLnBrk="1" latinLnBrk="0" hangingPunct="1">
        <a:spcBef>
          <a:spcPct val="0"/>
        </a:spcBef>
        <a:buNone/>
        <a:defRPr sz="2800" kern="1200">
          <a:solidFill>
            <a:schemeClr val="accent1"/>
          </a:solidFill>
          <a:latin typeface="Trebuchet MS"/>
          <a:ea typeface="+mj-ea"/>
          <a:cs typeface="Trebuchet MS"/>
        </a:defRPr>
      </a:lvl1pPr>
    </p:titleStyle>
    <p:bodyStyle>
      <a:lvl1pPr marL="231775" indent="-231775" algn="l" defTabSz="457200" rtl="0" eaLnBrk="1" latinLnBrk="0" hangingPunct="1">
        <a:spcBef>
          <a:spcPct val="20000"/>
        </a:spcBef>
        <a:buFont typeface="Arial"/>
        <a:buChar char="•"/>
        <a:defRPr sz="2000" kern="1200">
          <a:solidFill>
            <a:srgbClr val="464646"/>
          </a:solidFill>
          <a:latin typeface="+mn-lt"/>
          <a:ea typeface="+mn-ea"/>
          <a:cs typeface="+mn-cs"/>
        </a:defRPr>
      </a:lvl1pPr>
      <a:lvl2pPr marL="511175" indent="-279400" algn="l" defTabSz="457200" rtl="0" eaLnBrk="1" latinLnBrk="0" hangingPunct="1">
        <a:spcBef>
          <a:spcPct val="20000"/>
        </a:spcBef>
        <a:buFont typeface="Arial"/>
        <a:buChar char="–"/>
        <a:defRPr sz="1800" kern="1200">
          <a:solidFill>
            <a:srgbClr val="464646"/>
          </a:solidFill>
          <a:latin typeface="+mn-lt"/>
          <a:ea typeface="+mn-ea"/>
          <a:cs typeface="+mn-cs"/>
        </a:defRPr>
      </a:lvl2pPr>
      <a:lvl3pPr marL="742950" indent="-231775" algn="l" defTabSz="457200" rtl="0" eaLnBrk="1" latinLnBrk="0" hangingPunct="1">
        <a:spcBef>
          <a:spcPct val="20000"/>
        </a:spcBef>
        <a:buFont typeface="Arial"/>
        <a:buChar char="•"/>
        <a:defRPr sz="1800" kern="1200">
          <a:solidFill>
            <a:srgbClr val="464646"/>
          </a:solidFill>
          <a:latin typeface="+mn-lt"/>
          <a:ea typeface="+mn-ea"/>
          <a:cs typeface="+mn-cs"/>
        </a:defRPr>
      </a:lvl3pPr>
      <a:lvl4pPr marL="976313" indent="-233363" algn="l" defTabSz="457200" rtl="0" eaLnBrk="1" latinLnBrk="0" hangingPunct="1">
        <a:spcBef>
          <a:spcPct val="20000"/>
        </a:spcBef>
        <a:buFont typeface="Arial"/>
        <a:buChar char="–"/>
        <a:defRPr sz="1800" kern="1200">
          <a:solidFill>
            <a:srgbClr val="464646"/>
          </a:solidFill>
          <a:latin typeface="+mn-lt"/>
          <a:ea typeface="+mn-ea"/>
          <a:cs typeface="+mn-cs"/>
        </a:defRPr>
      </a:lvl4pPr>
      <a:lvl5pPr marL="1192213" indent="-215900" algn="l" defTabSz="457200" rtl="0" eaLnBrk="1" latinLnBrk="0" hangingPunct="1">
        <a:spcBef>
          <a:spcPct val="20000"/>
        </a:spcBef>
        <a:buFont typeface="Arial"/>
        <a:buChar char="»"/>
        <a:defRPr sz="1800" kern="1200">
          <a:solidFill>
            <a:srgbClr val="464646"/>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solidFill>
          <a:srgbClr val="D5E4F7">
            <a:alpha val="50000"/>
          </a:srgb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F189CA4-5F6B-4770-8115-D4741A76DE4C}" type="datetimeFigureOut">
              <a:rPr lang="en-US" smtClean="0">
                <a:solidFill>
                  <a:prstClr val="black">
                    <a:tint val="75000"/>
                  </a:prstClr>
                </a:solidFill>
              </a:rPr>
              <a:pPr/>
              <a:t>5/1/2017</a:t>
            </a:fld>
            <a:endParaRPr lang="en-US" dirty="0">
              <a:solidFill>
                <a:prstClr val="black">
                  <a:tint val="75000"/>
                </a:prstClr>
              </a:solidFill>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solidFill>
                <a:prstClr val="black">
                  <a:tint val="75000"/>
                </a:prstClr>
              </a:solidFill>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2ED110E-1B73-4A66-B46A-88F85237012E}"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2196920410"/>
      </p:ext>
    </p:extLst>
  </p:cSld>
  <p:clrMap bg1="lt1" tx1="dk1" bg2="lt2" tx2="dk2" accent1="accent1" accent2="accent2" accent3="accent3" accent4="accent4" accent5="accent5" accent6="accent6" hlink="hlink" folHlink="folHlink"/>
  <p:sldLayoutIdLst>
    <p:sldLayoutId id="2147483677" r:id="rId1"/>
    <p:sldLayoutId id="2147483678" r:id="rId2"/>
    <p:sldLayoutId id="2147483679" r:id="rId3"/>
    <p:sldLayoutId id="2147483680" r:id="rId4"/>
    <p:sldLayoutId id="2147483681" r:id="rId5"/>
    <p:sldLayoutId id="2147483682" r:id="rId6"/>
    <p:sldLayoutId id="2147483683" r:id="rId7"/>
    <p:sldLayoutId id="2147483684" r:id="rId8"/>
    <p:sldLayoutId id="2147483685" r:id="rId9"/>
    <p:sldLayoutId id="2147483686" r:id="rId10"/>
    <p:sldLayoutId id="2147483687" r:id="rId11"/>
    <p:sldLayoutId id="2147483688" r:id="rId1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4.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33350" y="515545"/>
            <a:ext cx="7029450" cy="800665"/>
          </a:xfrm>
        </p:spPr>
        <p:txBody>
          <a:bodyPr/>
          <a:lstStyle/>
          <a:p>
            <a:r>
              <a:rPr lang="en-US" dirty="0" smtClean="0"/>
              <a:t>HUSKY A Parent Transition</a:t>
            </a:r>
            <a:endParaRPr lang="en-US" dirty="0"/>
          </a:p>
        </p:txBody>
      </p:sp>
      <p:sp>
        <p:nvSpPr>
          <p:cNvPr id="3" name="Subtitle 2"/>
          <p:cNvSpPr>
            <a:spLocks noGrp="1"/>
          </p:cNvSpPr>
          <p:nvPr>
            <p:ph type="subTitle" idx="1"/>
          </p:nvPr>
        </p:nvSpPr>
        <p:spPr>
          <a:xfrm>
            <a:off x="133348" y="1350758"/>
            <a:ext cx="7029451" cy="550737"/>
          </a:xfrm>
        </p:spPr>
        <p:txBody>
          <a:bodyPr/>
          <a:lstStyle/>
          <a:p>
            <a:endParaRPr lang="en-US" dirty="0"/>
          </a:p>
        </p:txBody>
      </p:sp>
      <p:sp>
        <p:nvSpPr>
          <p:cNvPr id="4" name="Text Placeholder 3"/>
          <p:cNvSpPr>
            <a:spLocks noGrp="1"/>
          </p:cNvSpPr>
          <p:nvPr>
            <p:ph type="body" sz="quarter" idx="12"/>
          </p:nvPr>
        </p:nvSpPr>
        <p:spPr/>
        <p:txBody>
          <a:bodyPr>
            <a:normAutofit/>
          </a:bodyPr>
          <a:lstStyle/>
          <a:p>
            <a:r>
              <a:rPr lang="en-US" dirty="0"/>
              <a:t>Prepared for MAPOC</a:t>
            </a:r>
          </a:p>
          <a:p>
            <a:r>
              <a:rPr lang="en-US" dirty="0" smtClean="0"/>
              <a:t>May 20, 2016</a:t>
            </a:r>
            <a:endParaRPr lang="en-US" dirty="0"/>
          </a:p>
        </p:txBody>
      </p:sp>
    </p:spTree>
    <p:extLst>
      <p:ext uri="{BB962C8B-B14F-4D97-AF65-F5344CB8AC3E}">
        <p14:creationId xmlns:p14="http://schemas.microsoft.com/office/powerpoint/2010/main" val="303998495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2162"/>
          </a:xfrm>
        </p:spPr>
        <p:txBody>
          <a:bodyPr>
            <a:normAutofit/>
          </a:bodyPr>
          <a:lstStyle/>
          <a:p>
            <a:pPr marL="0" indent="0"/>
            <a:r>
              <a:rPr lang="en-US" sz="3600" dirty="0"/>
              <a:t>HUSKY A Transitions*</a:t>
            </a:r>
          </a:p>
        </p:txBody>
      </p:sp>
      <p:sp>
        <p:nvSpPr>
          <p:cNvPr id="3" name="Content Placeholder 2"/>
          <p:cNvSpPr>
            <a:spLocks noGrp="1"/>
          </p:cNvSpPr>
          <p:nvPr>
            <p:ph idx="1"/>
          </p:nvPr>
        </p:nvSpPr>
        <p:spPr>
          <a:xfrm>
            <a:off x="457200" y="1219200"/>
            <a:ext cx="8229600" cy="4906963"/>
          </a:xfrm>
        </p:spPr>
        <p:txBody>
          <a:bodyPr/>
          <a:lstStyle/>
          <a:p>
            <a:pPr marL="0" indent="0">
              <a:buNone/>
            </a:pPr>
            <a:r>
              <a:rPr lang="en-US" sz="1800" b="1" dirty="0"/>
              <a:t>Enrollee Count by Enrollment Status and Coverage Start Month</a:t>
            </a:r>
          </a:p>
          <a:p>
            <a:pPr marL="0" indent="0">
              <a:buNone/>
            </a:pPr>
            <a:r>
              <a:rPr lang="en-US" sz="1800" b="1" dirty="0"/>
              <a:t>Run Date: 5/5/2016</a:t>
            </a:r>
            <a:endParaRPr lang="en-US" sz="1400" b="1" dirty="0"/>
          </a:p>
        </p:txBody>
      </p:sp>
      <p:graphicFrame>
        <p:nvGraphicFramePr>
          <p:cNvPr id="13" name="Table 12"/>
          <p:cNvGraphicFramePr>
            <a:graphicFrameLocks noGrp="1"/>
          </p:cNvGraphicFramePr>
          <p:nvPr>
            <p:extLst>
              <p:ext uri="{D42A27DB-BD31-4B8C-83A1-F6EECF244321}">
                <p14:modId xmlns:p14="http://schemas.microsoft.com/office/powerpoint/2010/main" val="3607554764"/>
              </p:ext>
            </p:extLst>
          </p:nvPr>
        </p:nvGraphicFramePr>
        <p:xfrm>
          <a:off x="457200" y="5138057"/>
          <a:ext cx="8218714" cy="1349502"/>
        </p:xfrm>
        <a:graphic>
          <a:graphicData uri="http://schemas.openxmlformats.org/drawingml/2006/table">
            <a:tbl>
              <a:tblPr firstRow="1" firstCol="1" bandRow="1">
                <a:tableStyleId>{2D5ABB26-0587-4C30-8999-92F81FD0307C}</a:tableStyleId>
              </a:tblPr>
              <a:tblGrid>
                <a:gridCol w="8218714">
                  <a:extLst>
                    <a:ext uri="{9D8B030D-6E8A-4147-A177-3AD203B41FA5}">
                      <a16:colId xmlns="" xmlns:a16="http://schemas.microsoft.com/office/drawing/2014/main" val="20000"/>
                    </a:ext>
                  </a:extLst>
                </a:gridCol>
              </a:tblGrid>
              <a:tr h="190500">
                <a:tc>
                  <a:txBody>
                    <a:bodyPr/>
                    <a:lstStyle/>
                    <a:p>
                      <a:pPr marL="0" marR="0">
                        <a:lnSpc>
                          <a:spcPct val="115000"/>
                        </a:lnSpc>
                        <a:spcBef>
                          <a:spcPts val="0"/>
                        </a:spcBef>
                        <a:spcAft>
                          <a:spcPts val="0"/>
                        </a:spcAft>
                      </a:pPr>
                      <a:r>
                        <a:rPr lang="en-US" sz="1100" dirty="0">
                          <a:solidFill>
                            <a:schemeClr val="accent1"/>
                          </a:solidFill>
                          <a:effectLst/>
                        </a:rPr>
                        <a:t>* </a:t>
                      </a:r>
                      <a:r>
                        <a:rPr lang="en-US" sz="1100" dirty="0" smtClean="0">
                          <a:solidFill>
                            <a:schemeClr val="accent1"/>
                          </a:solidFill>
                          <a:effectLst/>
                        </a:rPr>
                        <a:t>HUSKY A </a:t>
                      </a:r>
                      <a:r>
                        <a:rPr lang="en-US" sz="1100" dirty="0">
                          <a:solidFill>
                            <a:schemeClr val="accent1"/>
                          </a:solidFill>
                          <a:effectLst/>
                        </a:rPr>
                        <a:t>Parents with no earned income were slated to lose coverage 9/1/2015. 1,215 enrollees were impacted.</a:t>
                      </a:r>
                      <a:endParaRPr lang="en-US" sz="1100" dirty="0">
                        <a:solidFill>
                          <a:schemeClr val="accent1"/>
                        </a:solidFill>
                        <a:effectLst/>
                        <a:latin typeface="Calibri"/>
                        <a:ea typeface="Calibri"/>
                        <a:cs typeface="Times New Roman"/>
                      </a:endParaRPr>
                    </a:p>
                  </a:txBody>
                  <a:tcPr marL="68580" marR="68580" marT="0" marB="0" anchor="b"/>
                </a:tc>
                <a:extLst>
                  <a:ext uri="{0D108BD9-81ED-4DB2-BD59-A6C34878D82A}">
                    <a16:rowId xmlns="" xmlns:a16="http://schemas.microsoft.com/office/drawing/2014/main" val="10000"/>
                  </a:ext>
                </a:extLst>
              </a:tr>
              <a:tr h="190500">
                <a:tc>
                  <a:txBody>
                    <a:bodyPr/>
                    <a:lstStyle/>
                    <a:p>
                      <a:pPr marL="0" marR="0">
                        <a:lnSpc>
                          <a:spcPct val="115000"/>
                        </a:lnSpc>
                        <a:spcBef>
                          <a:spcPts val="0"/>
                        </a:spcBef>
                        <a:spcAft>
                          <a:spcPts val="0"/>
                        </a:spcAft>
                      </a:pPr>
                      <a:r>
                        <a:rPr lang="en-US" sz="1100" i="1" dirty="0">
                          <a:solidFill>
                            <a:schemeClr val="accent1"/>
                          </a:solidFill>
                          <a:effectLst/>
                        </a:rPr>
                        <a:t>(1) were no longer eligible for </a:t>
                      </a:r>
                      <a:r>
                        <a:rPr lang="en-US" sz="1100" i="1" dirty="0" smtClean="0">
                          <a:solidFill>
                            <a:schemeClr val="accent1"/>
                          </a:solidFill>
                          <a:effectLst/>
                        </a:rPr>
                        <a:t>Medicaid but may have insurance from</a:t>
                      </a:r>
                      <a:r>
                        <a:rPr lang="en-US" sz="1100" i="1" baseline="0" dirty="0" smtClean="0">
                          <a:solidFill>
                            <a:schemeClr val="accent1"/>
                          </a:solidFill>
                          <a:effectLst/>
                        </a:rPr>
                        <a:t> other sources</a:t>
                      </a:r>
                      <a:endParaRPr lang="en-US" sz="1100" i="1" dirty="0">
                        <a:solidFill>
                          <a:schemeClr val="accent1"/>
                        </a:solidFill>
                        <a:effectLst/>
                        <a:latin typeface="Calibri"/>
                        <a:ea typeface="Calibri"/>
                        <a:cs typeface="Times New Roman"/>
                      </a:endParaRPr>
                    </a:p>
                  </a:txBody>
                  <a:tcPr marL="68580" marR="68580" marT="0" marB="0" anchor="b"/>
                </a:tc>
                <a:extLst>
                  <a:ext uri="{0D108BD9-81ED-4DB2-BD59-A6C34878D82A}">
                    <a16:rowId xmlns="" xmlns:a16="http://schemas.microsoft.com/office/drawing/2014/main" val="10001"/>
                  </a:ext>
                </a:extLst>
              </a:tr>
              <a:tr h="190500">
                <a:tc>
                  <a:txBody>
                    <a:bodyPr/>
                    <a:lstStyle/>
                    <a:p>
                      <a:pPr marL="0" marR="0">
                        <a:lnSpc>
                          <a:spcPct val="115000"/>
                        </a:lnSpc>
                        <a:spcBef>
                          <a:spcPts val="0"/>
                        </a:spcBef>
                        <a:spcAft>
                          <a:spcPts val="0"/>
                        </a:spcAft>
                      </a:pPr>
                      <a:r>
                        <a:rPr lang="en-US" sz="1100" i="1" dirty="0">
                          <a:solidFill>
                            <a:schemeClr val="accent1"/>
                          </a:solidFill>
                          <a:effectLst/>
                        </a:rPr>
                        <a:t>(2) remained eligible after the commissioner's review </a:t>
                      </a:r>
                      <a:endParaRPr lang="en-US" sz="1100" i="1" dirty="0">
                        <a:solidFill>
                          <a:schemeClr val="accent1"/>
                        </a:solidFill>
                        <a:effectLst/>
                        <a:latin typeface="Calibri"/>
                        <a:ea typeface="Calibri"/>
                        <a:cs typeface="Times New Roman"/>
                      </a:endParaRPr>
                    </a:p>
                  </a:txBody>
                  <a:tcPr marL="68580" marR="68580" marT="0" marB="0" anchor="b"/>
                </a:tc>
                <a:extLst>
                  <a:ext uri="{0D108BD9-81ED-4DB2-BD59-A6C34878D82A}">
                    <a16:rowId xmlns="" xmlns:a16="http://schemas.microsoft.com/office/drawing/2014/main" val="10002"/>
                  </a:ext>
                </a:extLst>
              </a:tr>
              <a:tr h="190500">
                <a:tc>
                  <a:txBody>
                    <a:bodyPr/>
                    <a:lstStyle/>
                    <a:p>
                      <a:pPr marL="0" marR="0">
                        <a:lnSpc>
                          <a:spcPct val="115000"/>
                        </a:lnSpc>
                        <a:spcBef>
                          <a:spcPts val="0"/>
                        </a:spcBef>
                        <a:spcAft>
                          <a:spcPts val="0"/>
                        </a:spcAft>
                      </a:pPr>
                      <a:r>
                        <a:rPr lang="en-US" sz="1100" i="1" dirty="0">
                          <a:solidFill>
                            <a:schemeClr val="accent1"/>
                          </a:solidFill>
                          <a:effectLst/>
                        </a:rPr>
                        <a:t>(3) lost Medicaid coverage and enrolled in a qualified health plan without a gap in coverage</a:t>
                      </a:r>
                      <a:endParaRPr lang="en-US" sz="1100" i="1" dirty="0">
                        <a:solidFill>
                          <a:schemeClr val="accent1"/>
                        </a:solidFill>
                        <a:effectLst/>
                        <a:latin typeface="Calibri"/>
                        <a:ea typeface="Calibri"/>
                        <a:cs typeface="Times New Roman"/>
                      </a:endParaRPr>
                    </a:p>
                  </a:txBody>
                  <a:tcPr marL="68580" marR="68580" marT="0" marB="0" anchor="b"/>
                </a:tc>
                <a:extLst>
                  <a:ext uri="{0D108BD9-81ED-4DB2-BD59-A6C34878D82A}">
                    <a16:rowId xmlns="" xmlns:a16="http://schemas.microsoft.com/office/drawing/2014/main" val="10003"/>
                  </a:ext>
                </a:extLst>
              </a:tr>
              <a:tr h="190500">
                <a:tc>
                  <a:txBody>
                    <a:bodyPr/>
                    <a:lstStyle/>
                    <a:p>
                      <a:pPr marL="0" marR="0">
                        <a:lnSpc>
                          <a:spcPct val="115000"/>
                        </a:lnSpc>
                        <a:spcBef>
                          <a:spcPts val="0"/>
                        </a:spcBef>
                        <a:spcAft>
                          <a:spcPts val="0"/>
                        </a:spcAft>
                      </a:pPr>
                      <a:r>
                        <a:rPr lang="en-US" sz="1100" i="1" dirty="0">
                          <a:solidFill>
                            <a:schemeClr val="accent1"/>
                          </a:solidFill>
                          <a:effectLst/>
                        </a:rPr>
                        <a:t>(4) lost Medicaid coverage and did not enroll in a qualified health plan immediately after such coverage loss</a:t>
                      </a:r>
                      <a:endParaRPr lang="en-US" sz="1100" i="1" dirty="0">
                        <a:solidFill>
                          <a:schemeClr val="accent1"/>
                        </a:solidFill>
                        <a:effectLst/>
                        <a:latin typeface="Calibri"/>
                        <a:ea typeface="Calibri"/>
                        <a:cs typeface="Times New Roman"/>
                      </a:endParaRPr>
                    </a:p>
                  </a:txBody>
                  <a:tcPr marL="68580" marR="68580" marT="0" marB="0" anchor="b"/>
                </a:tc>
                <a:extLst>
                  <a:ext uri="{0D108BD9-81ED-4DB2-BD59-A6C34878D82A}">
                    <a16:rowId xmlns="" xmlns:a16="http://schemas.microsoft.com/office/drawing/2014/main" val="10004"/>
                  </a:ext>
                </a:extLst>
              </a:tr>
              <a:tr h="190500">
                <a:tc>
                  <a:txBody>
                    <a:bodyPr/>
                    <a:lstStyle/>
                    <a:p>
                      <a:pPr marL="0" marR="0">
                        <a:lnSpc>
                          <a:spcPct val="115000"/>
                        </a:lnSpc>
                        <a:spcBef>
                          <a:spcPts val="0"/>
                        </a:spcBef>
                        <a:spcAft>
                          <a:spcPts val="0"/>
                        </a:spcAft>
                      </a:pPr>
                      <a:r>
                        <a:rPr lang="en-US" sz="1100" i="1" dirty="0">
                          <a:solidFill>
                            <a:schemeClr val="accent1"/>
                          </a:solidFill>
                          <a:effectLst/>
                        </a:rPr>
                        <a:t>(5) enrolled in a qualified health plan but were </a:t>
                      </a:r>
                      <a:r>
                        <a:rPr lang="en-US" sz="1100" i="1" dirty="0" err="1">
                          <a:solidFill>
                            <a:schemeClr val="accent1"/>
                          </a:solidFill>
                          <a:effectLst/>
                        </a:rPr>
                        <a:t>disenrolled</a:t>
                      </a:r>
                      <a:r>
                        <a:rPr lang="en-US" sz="1100" i="1" dirty="0">
                          <a:solidFill>
                            <a:schemeClr val="accent1"/>
                          </a:solidFill>
                          <a:effectLst/>
                        </a:rPr>
                        <a:t> for failure to pay </a:t>
                      </a:r>
                      <a:r>
                        <a:rPr lang="en-US" sz="1100" i="1" dirty="0" smtClean="0">
                          <a:solidFill>
                            <a:schemeClr val="accent1"/>
                          </a:solidFill>
                          <a:effectLst/>
                        </a:rPr>
                        <a:t>premiums  (includes disenrollment related</a:t>
                      </a:r>
                      <a:r>
                        <a:rPr lang="en-US" sz="1100" i="1" baseline="0" dirty="0" smtClean="0">
                          <a:solidFill>
                            <a:schemeClr val="accent1"/>
                          </a:solidFill>
                          <a:effectLst/>
                        </a:rPr>
                        <a:t> to voluntary cancellations and verification failures).  May have insurance from other sources</a:t>
                      </a:r>
                      <a:endParaRPr lang="en-US" sz="1100" i="1" dirty="0">
                        <a:solidFill>
                          <a:schemeClr val="accent1"/>
                        </a:solidFill>
                        <a:effectLst/>
                        <a:latin typeface="Calibri"/>
                        <a:ea typeface="Calibri"/>
                        <a:cs typeface="Times New Roman"/>
                      </a:endParaRPr>
                    </a:p>
                  </a:txBody>
                  <a:tcPr marL="68580" marR="68580" marT="0" marB="0" anchor="b"/>
                </a:tc>
                <a:extLst>
                  <a:ext uri="{0D108BD9-81ED-4DB2-BD59-A6C34878D82A}">
                    <a16:rowId xmlns="" xmlns:a16="http://schemas.microsoft.com/office/drawing/2014/main" val="10005"/>
                  </a:ext>
                </a:extLst>
              </a:tr>
            </a:tbl>
          </a:graphicData>
        </a:graphic>
      </p:graphicFrame>
      <p:graphicFrame>
        <p:nvGraphicFramePr>
          <p:cNvPr id="5" name="Table 4"/>
          <p:cNvGraphicFramePr>
            <a:graphicFrameLocks noGrp="1"/>
          </p:cNvGraphicFramePr>
          <p:nvPr>
            <p:extLst>
              <p:ext uri="{D42A27DB-BD31-4B8C-83A1-F6EECF244321}">
                <p14:modId xmlns:p14="http://schemas.microsoft.com/office/powerpoint/2010/main" val="3640737114"/>
              </p:ext>
            </p:extLst>
          </p:nvPr>
        </p:nvGraphicFramePr>
        <p:xfrm>
          <a:off x="501070" y="2008015"/>
          <a:ext cx="7873025" cy="2803566"/>
        </p:xfrm>
        <a:graphic>
          <a:graphicData uri="http://schemas.openxmlformats.org/drawingml/2006/table">
            <a:tbl>
              <a:tblPr/>
              <a:tblGrid>
                <a:gridCol w="5947250">
                  <a:extLst>
                    <a:ext uri="{9D8B030D-6E8A-4147-A177-3AD203B41FA5}">
                      <a16:colId xmlns="" xmlns:a16="http://schemas.microsoft.com/office/drawing/2014/main" val="20000"/>
                    </a:ext>
                  </a:extLst>
                </a:gridCol>
                <a:gridCol w="1925775">
                  <a:extLst>
                    <a:ext uri="{9D8B030D-6E8A-4147-A177-3AD203B41FA5}">
                      <a16:colId xmlns="" xmlns:a16="http://schemas.microsoft.com/office/drawing/2014/main" val="20001"/>
                    </a:ext>
                  </a:extLst>
                </a:gridCol>
              </a:tblGrid>
              <a:tr h="790723">
                <a:tc>
                  <a:txBody>
                    <a:bodyPr/>
                    <a:lstStyle/>
                    <a:p>
                      <a:pPr algn="l" fontAlgn="b"/>
                      <a:endParaRPr lang="en-US" sz="1600" b="1" i="0" u="none" strike="noStrike" dirty="0">
                        <a:solidFill>
                          <a:srgbClr val="FFFFFF"/>
                        </a:solidFill>
                        <a:effectLst/>
                        <a:latin typeface="Calibri"/>
                      </a:endParaRPr>
                    </a:p>
                  </a:txBody>
                  <a:tcPr marL="0" marR="0" marT="0" marB="0" anchor="b">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a:noFill/>
                    </a:lnB>
                    <a:solidFill>
                      <a:srgbClr val="4F81BD"/>
                    </a:solidFill>
                  </a:tcPr>
                </a:tc>
                <a:tc>
                  <a:txBody>
                    <a:bodyPr/>
                    <a:lstStyle/>
                    <a:p>
                      <a:pPr algn="ctr" fontAlgn="b"/>
                      <a:r>
                        <a:rPr lang="en-US" sz="1600" b="1" i="0" u="none" strike="noStrike" dirty="0">
                          <a:solidFill>
                            <a:srgbClr val="FFFFFF"/>
                          </a:solidFill>
                          <a:effectLst/>
                          <a:latin typeface="Calibri"/>
                        </a:rPr>
                        <a:t>Enrollee</a:t>
                      </a:r>
                      <a:r>
                        <a:rPr lang="en-US" sz="1600" b="1" i="0" u="none" strike="noStrike" baseline="0" dirty="0">
                          <a:solidFill>
                            <a:srgbClr val="FFFFFF"/>
                          </a:solidFill>
                          <a:effectLst/>
                          <a:latin typeface="Calibri"/>
                        </a:rPr>
                        <a:t> Count</a:t>
                      </a:r>
                      <a:endParaRPr lang="en-US" sz="1600" b="1" i="0" u="none" strike="noStrike" dirty="0">
                        <a:solidFill>
                          <a:srgbClr val="FFFFFF"/>
                        </a:solidFill>
                        <a:effectLst/>
                        <a:latin typeface="Calibri"/>
                      </a:endParaRPr>
                    </a:p>
                  </a:txBody>
                  <a:tcPr marL="0" marR="0" marT="0" marB="0" anchor="b">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4F81BD"/>
                    </a:solidFill>
                  </a:tcPr>
                </a:tc>
                <a:extLst>
                  <a:ext uri="{0D108BD9-81ED-4DB2-BD59-A6C34878D82A}">
                    <a16:rowId xmlns="" xmlns:a16="http://schemas.microsoft.com/office/drawing/2014/main" val="10000"/>
                  </a:ext>
                </a:extLst>
              </a:tr>
              <a:tr h="287549">
                <a:tc>
                  <a:txBody>
                    <a:bodyPr/>
                    <a:lstStyle/>
                    <a:p>
                      <a:pPr algn="l" fontAlgn="b"/>
                      <a:r>
                        <a:rPr lang="en-US" sz="1600" b="1" i="0" u="none" strike="noStrike" dirty="0">
                          <a:solidFill>
                            <a:srgbClr val="000000"/>
                          </a:solidFill>
                          <a:effectLst/>
                          <a:latin typeface="Calibri"/>
                        </a:rPr>
                        <a:t>Currently Enrolled in Medicaid (2)</a:t>
                      </a:r>
                    </a:p>
                  </a:txBody>
                  <a:tcPr marL="0" marR="0" marT="0" marB="0" anchor="b">
                    <a:lnL w="12700" cap="flat" cmpd="sng" algn="ctr">
                      <a:solidFill>
                        <a:srgbClr val="000000"/>
                      </a:solidFill>
                      <a:prstDash val="solid"/>
                      <a:round/>
                      <a:headEnd type="none" w="med" len="med"/>
                      <a:tailEnd type="none" w="med" len="med"/>
                    </a:lnL>
                    <a:lnR>
                      <a:noFill/>
                    </a:lnR>
                    <a:lnT>
                      <a:noFill/>
                    </a:lnT>
                    <a:lnB>
                      <a:noFill/>
                    </a:lnB>
                    <a:solidFill>
                      <a:srgbClr val="DCE6F1"/>
                    </a:solidFill>
                  </a:tcPr>
                </a:tc>
                <a:tc>
                  <a:txBody>
                    <a:bodyPr/>
                    <a:lstStyle/>
                    <a:p>
                      <a:pPr algn="ctr" rtl="0" fontAlgn="ctr"/>
                      <a:r>
                        <a:rPr lang="en-US" sz="1800" b="1" i="0" u="none" strike="noStrike" dirty="0" smtClean="0">
                          <a:solidFill>
                            <a:srgbClr val="000000"/>
                          </a:solidFill>
                          <a:effectLst/>
                          <a:latin typeface="Calibri" panose="020F0502020204030204" pitchFamily="34" charset="0"/>
                        </a:rPr>
                        <a:t>600</a:t>
                      </a:r>
                      <a:endParaRPr lang="en-US" sz="1800" b="1" i="0" u="none" strike="noStrike" dirty="0">
                        <a:solidFill>
                          <a:srgbClr val="000000"/>
                        </a:solidFill>
                        <a:effectLst/>
                        <a:latin typeface="Calibri" panose="020F0502020204030204" pitchFamily="34" charset="0"/>
                      </a:endParaRPr>
                    </a:p>
                  </a:txBody>
                  <a:tcPr marL="9525" marR="9525" marT="9525" marB="0" anchor="ctr">
                    <a:lnL>
                      <a:noFill/>
                    </a:lnL>
                    <a:lnR w="12700" cap="flat" cmpd="sng" algn="ctr">
                      <a:solidFill>
                        <a:srgbClr val="000000"/>
                      </a:solidFill>
                      <a:prstDash val="solid"/>
                      <a:round/>
                      <a:headEnd type="none" w="med" len="med"/>
                      <a:tailEnd type="none" w="med" len="med"/>
                    </a:lnR>
                    <a:lnT>
                      <a:noFill/>
                    </a:lnT>
                    <a:lnB>
                      <a:noFill/>
                    </a:lnB>
                    <a:solidFill>
                      <a:srgbClr val="DCE6F1"/>
                    </a:solidFill>
                  </a:tcPr>
                </a:tc>
                <a:extLst>
                  <a:ext uri="{0D108BD9-81ED-4DB2-BD59-A6C34878D82A}">
                    <a16:rowId xmlns="" xmlns:a16="http://schemas.microsoft.com/office/drawing/2014/main" val="10001"/>
                  </a:ext>
                </a:extLst>
              </a:tr>
              <a:tr h="287549">
                <a:tc>
                  <a:txBody>
                    <a:bodyPr/>
                    <a:lstStyle/>
                    <a:p>
                      <a:pPr algn="l" fontAlgn="b"/>
                      <a:r>
                        <a:rPr lang="en-US" sz="1600" b="1" i="0" u="none" strike="noStrike" dirty="0">
                          <a:solidFill>
                            <a:srgbClr val="000000"/>
                          </a:solidFill>
                          <a:effectLst/>
                          <a:latin typeface="Calibri"/>
                        </a:rPr>
                        <a:t>Currently Enrolled in QHP</a:t>
                      </a:r>
                    </a:p>
                  </a:txBody>
                  <a:tcPr marL="0" marR="0" marT="0" marB="0" anchor="b">
                    <a:lnL w="12700" cap="flat" cmpd="sng" algn="ctr">
                      <a:solidFill>
                        <a:srgbClr val="000000"/>
                      </a:solidFill>
                      <a:prstDash val="solid"/>
                      <a:round/>
                      <a:headEnd type="none" w="med" len="med"/>
                      <a:tailEnd type="none" w="med" len="med"/>
                    </a:lnL>
                    <a:lnR>
                      <a:noFill/>
                    </a:lnR>
                    <a:lnT>
                      <a:noFill/>
                    </a:lnT>
                    <a:lnB>
                      <a:noFill/>
                    </a:lnB>
                    <a:solidFill>
                      <a:srgbClr val="DCE6F1"/>
                    </a:solidFill>
                  </a:tcPr>
                </a:tc>
                <a:tc>
                  <a:txBody>
                    <a:bodyPr/>
                    <a:lstStyle/>
                    <a:p>
                      <a:pPr algn="ctr" rtl="0" fontAlgn="ctr"/>
                      <a:r>
                        <a:rPr lang="en-US" sz="1800" b="1" i="0" u="none" strike="noStrike" dirty="0">
                          <a:solidFill>
                            <a:srgbClr val="000000"/>
                          </a:solidFill>
                          <a:effectLst/>
                          <a:latin typeface="Calibri" panose="020F0502020204030204" pitchFamily="34" charset="0"/>
                        </a:rPr>
                        <a:t>150</a:t>
                      </a:r>
                    </a:p>
                  </a:txBody>
                  <a:tcPr marL="9525" marR="9525" marT="9525" marB="0" anchor="ctr">
                    <a:lnL>
                      <a:noFill/>
                    </a:lnL>
                    <a:lnR w="12700" cap="flat" cmpd="sng" algn="ctr">
                      <a:solidFill>
                        <a:srgbClr val="000000"/>
                      </a:solidFill>
                      <a:prstDash val="solid"/>
                      <a:round/>
                      <a:headEnd type="none" w="med" len="med"/>
                      <a:tailEnd type="none" w="med" len="med"/>
                    </a:lnR>
                    <a:lnT>
                      <a:noFill/>
                    </a:lnT>
                    <a:lnB>
                      <a:noFill/>
                    </a:lnB>
                    <a:solidFill>
                      <a:srgbClr val="DCE6F1"/>
                    </a:solidFill>
                  </a:tcPr>
                </a:tc>
                <a:extLst>
                  <a:ext uri="{0D108BD9-81ED-4DB2-BD59-A6C34878D82A}">
                    <a16:rowId xmlns="" xmlns:a16="http://schemas.microsoft.com/office/drawing/2014/main" val="10002"/>
                  </a:ext>
                </a:extLst>
              </a:tr>
              <a:tr h="287549">
                <a:tc>
                  <a:txBody>
                    <a:bodyPr/>
                    <a:lstStyle/>
                    <a:p>
                      <a:pPr algn="l" fontAlgn="b"/>
                      <a:r>
                        <a:rPr lang="en-US" sz="1600" b="1" i="0" u="none" strike="noStrike" dirty="0">
                          <a:solidFill>
                            <a:srgbClr val="000000"/>
                          </a:solidFill>
                          <a:effectLst/>
                          <a:latin typeface="Calibri"/>
                        </a:rPr>
                        <a:t>No Gap In Coverage (3)</a:t>
                      </a:r>
                    </a:p>
                  </a:txBody>
                  <a:tcPr marL="85725" marR="0" marT="0" marB="0" anchor="b">
                    <a:lnL w="12700" cap="flat" cmpd="sng" algn="ctr">
                      <a:solidFill>
                        <a:srgbClr val="000000"/>
                      </a:solidFill>
                      <a:prstDash val="solid"/>
                      <a:round/>
                      <a:headEnd type="none" w="med" len="med"/>
                      <a:tailEnd type="none" w="med" len="med"/>
                    </a:lnL>
                    <a:lnR>
                      <a:noFill/>
                    </a:lnR>
                    <a:lnT>
                      <a:noFill/>
                    </a:lnT>
                    <a:lnB>
                      <a:noFill/>
                    </a:lnB>
                  </a:tcPr>
                </a:tc>
                <a:tc>
                  <a:txBody>
                    <a:bodyPr/>
                    <a:lstStyle/>
                    <a:p>
                      <a:pPr algn="ctr" rtl="0" fontAlgn="ctr"/>
                      <a:r>
                        <a:rPr lang="en-US" sz="1800" b="0" i="0" u="none" strike="noStrike" dirty="0">
                          <a:solidFill>
                            <a:srgbClr val="000000"/>
                          </a:solidFill>
                          <a:effectLst/>
                          <a:latin typeface="Calibri" panose="020F0502020204030204" pitchFamily="34" charset="0"/>
                        </a:rPr>
                        <a:t>80</a:t>
                      </a:r>
                    </a:p>
                  </a:txBody>
                  <a:tcPr marL="9525" marR="9525" marT="9525" marB="0" anchor="ctr">
                    <a:lnL>
                      <a:noFill/>
                    </a:lnL>
                    <a:lnR w="12700" cap="flat" cmpd="sng" algn="ctr">
                      <a:solidFill>
                        <a:srgbClr val="000000"/>
                      </a:solidFill>
                      <a:prstDash val="solid"/>
                      <a:round/>
                      <a:headEnd type="none" w="med" len="med"/>
                      <a:tailEnd type="none" w="med" len="med"/>
                    </a:lnR>
                    <a:lnT>
                      <a:noFill/>
                    </a:lnT>
                    <a:lnB>
                      <a:noFill/>
                    </a:lnB>
                  </a:tcPr>
                </a:tc>
                <a:extLst>
                  <a:ext uri="{0D108BD9-81ED-4DB2-BD59-A6C34878D82A}">
                    <a16:rowId xmlns="" xmlns:a16="http://schemas.microsoft.com/office/drawing/2014/main" val="10003"/>
                  </a:ext>
                </a:extLst>
              </a:tr>
              <a:tr h="287549">
                <a:tc>
                  <a:txBody>
                    <a:bodyPr/>
                    <a:lstStyle/>
                    <a:p>
                      <a:pPr algn="l" fontAlgn="b"/>
                      <a:r>
                        <a:rPr lang="en-US" sz="1600" b="1" i="0" u="none" strike="noStrike" dirty="0">
                          <a:solidFill>
                            <a:srgbClr val="000000"/>
                          </a:solidFill>
                          <a:effectLst/>
                          <a:latin typeface="Calibri"/>
                        </a:rPr>
                        <a:t>Gap In Coverage (4)</a:t>
                      </a:r>
                    </a:p>
                  </a:txBody>
                  <a:tcPr marL="85725" marR="0" marT="0" marB="0" anchor="b">
                    <a:lnL w="12700" cap="flat" cmpd="sng" algn="ctr">
                      <a:solidFill>
                        <a:srgbClr val="000000"/>
                      </a:solidFill>
                      <a:prstDash val="solid"/>
                      <a:round/>
                      <a:headEnd type="none" w="med" len="med"/>
                      <a:tailEnd type="none" w="med" len="med"/>
                    </a:lnL>
                    <a:lnR>
                      <a:noFill/>
                    </a:lnR>
                    <a:lnT>
                      <a:noFill/>
                    </a:lnT>
                    <a:lnB>
                      <a:noFill/>
                    </a:lnB>
                  </a:tcPr>
                </a:tc>
                <a:tc>
                  <a:txBody>
                    <a:bodyPr/>
                    <a:lstStyle/>
                    <a:p>
                      <a:pPr algn="ctr" rtl="0" fontAlgn="ctr"/>
                      <a:r>
                        <a:rPr lang="en-US" sz="1800" b="0" i="0" u="none" strike="noStrike" dirty="0">
                          <a:solidFill>
                            <a:srgbClr val="000000"/>
                          </a:solidFill>
                          <a:effectLst/>
                          <a:latin typeface="Calibri" panose="020F0502020204030204" pitchFamily="34" charset="0"/>
                        </a:rPr>
                        <a:t>70</a:t>
                      </a:r>
                    </a:p>
                  </a:txBody>
                  <a:tcPr marL="9525" marR="9525" marT="9525" marB="0" anchor="ctr">
                    <a:lnL>
                      <a:noFill/>
                    </a:lnL>
                    <a:lnR w="12700" cap="flat" cmpd="sng" algn="ctr">
                      <a:solidFill>
                        <a:srgbClr val="000000"/>
                      </a:solidFill>
                      <a:prstDash val="solid"/>
                      <a:round/>
                      <a:headEnd type="none" w="med" len="med"/>
                      <a:tailEnd type="none" w="med" len="med"/>
                    </a:lnR>
                    <a:lnT>
                      <a:noFill/>
                    </a:lnT>
                    <a:lnB>
                      <a:noFill/>
                    </a:lnB>
                  </a:tcPr>
                </a:tc>
                <a:extLst>
                  <a:ext uri="{0D108BD9-81ED-4DB2-BD59-A6C34878D82A}">
                    <a16:rowId xmlns="" xmlns:a16="http://schemas.microsoft.com/office/drawing/2014/main" val="10004"/>
                  </a:ext>
                </a:extLst>
              </a:tr>
              <a:tr h="287549">
                <a:tc>
                  <a:txBody>
                    <a:bodyPr/>
                    <a:lstStyle/>
                    <a:p>
                      <a:pPr algn="l" fontAlgn="b"/>
                      <a:r>
                        <a:rPr lang="en-US" sz="1600" b="1" i="0" u="none" strike="noStrike" dirty="0">
                          <a:solidFill>
                            <a:srgbClr val="000000"/>
                          </a:solidFill>
                          <a:effectLst/>
                          <a:latin typeface="Calibri"/>
                        </a:rPr>
                        <a:t>Selected QHP but Canceled/Disenrolled (5)</a:t>
                      </a:r>
                    </a:p>
                  </a:txBody>
                  <a:tcPr marL="0" marR="0" marT="0" marB="0" anchor="b">
                    <a:lnL w="12700" cap="flat" cmpd="sng" algn="ctr">
                      <a:solidFill>
                        <a:srgbClr val="000000"/>
                      </a:solidFill>
                      <a:prstDash val="solid"/>
                      <a:round/>
                      <a:headEnd type="none" w="med" len="med"/>
                      <a:tailEnd type="none" w="med" len="med"/>
                    </a:lnL>
                    <a:lnR>
                      <a:noFill/>
                    </a:lnR>
                    <a:lnT>
                      <a:noFill/>
                    </a:lnT>
                    <a:lnB>
                      <a:noFill/>
                    </a:lnB>
                    <a:solidFill>
                      <a:srgbClr val="DCE6F1"/>
                    </a:solidFill>
                  </a:tcPr>
                </a:tc>
                <a:tc>
                  <a:txBody>
                    <a:bodyPr/>
                    <a:lstStyle/>
                    <a:p>
                      <a:pPr algn="ctr" rtl="0" fontAlgn="ctr"/>
                      <a:r>
                        <a:rPr lang="en-US" sz="1800" b="1" i="0" u="none" strike="noStrike" dirty="0">
                          <a:solidFill>
                            <a:srgbClr val="000000"/>
                          </a:solidFill>
                          <a:effectLst/>
                          <a:latin typeface="Calibri" panose="020F0502020204030204" pitchFamily="34" charset="0"/>
                        </a:rPr>
                        <a:t>80</a:t>
                      </a:r>
                    </a:p>
                  </a:txBody>
                  <a:tcPr marL="9525" marR="9525" marT="9525" marB="0" anchor="ctr">
                    <a:lnL>
                      <a:noFill/>
                    </a:lnL>
                    <a:lnR w="12700" cap="flat" cmpd="sng" algn="ctr">
                      <a:solidFill>
                        <a:srgbClr val="000000"/>
                      </a:solidFill>
                      <a:prstDash val="solid"/>
                      <a:round/>
                      <a:headEnd type="none" w="med" len="med"/>
                      <a:tailEnd type="none" w="med" len="med"/>
                    </a:lnR>
                    <a:lnT>
                      <a:noFill/>
                    </a:lnT>
                    <a:lnB>
                      <a:noFill/>
                    </a:lnB>
                    <a:solidFill>
                      <a:srgbClr val="DCE6F1"/>
                    </a:solidFill>
                  </a:tcPr>
                </a:tc>
                <a:extLst>
                  <a:ext uri="{0D108BD9-81ED-4DB2-BD59-A6C34878D82A}">
                    <a16:rowId xmlns="" xmlns:a16="http://schemas.microsoft.com/office/drawing/2014/main" val="10005"/>
                  </a:ext>
                </a:extLst>
              </a:tr>
              <a:tr h="287549">
                <a:tc>
                  <a:txBody>
                    <a:bodyPr/>
                    <a:lstStyle/>
                    <a:p>
                      <a:pPr algn="l" fontAlgn="b"/>
                      <a:r>
                        <a:rPr lang="en-US" sz="1600" b="1" i="0" u="none" strike="noStrike" dirty="0">
                          <a:solidFill>
                            <a:srgbClr val="000000"/>
                          </a:solidFill>
                          <a:effectLst/>
                          <a:latin typeface="Calibri"/>
                        </a:rPr>
                        <a:t>No Active Enrollment Status (1)</a:t>
                      </a:r>
                    </a:p>
                  </a:txBody>
                  <a:tcPr marL="0" marR="0" marT="0" marB="0" anchor="b">
                    <a:lnL w="12700" cap="flat" cmpd="sng" algn="ctr">
                      <a:solidFill>
                        <a:srgbClr val="000000"/>
                      </a:solidFill>
                      <a:prstDash val="solid"/>
                      <a:round/>
                      <a:headEnd type="none" w="med" len="med"/>
                      <a:tailEnd type="none" w="med" len="med"/>
                    </a:lnL>
                    <a:lnR>
                      <a:noFill/>
                    </a:lnR>
                    <a:lnT>
                      <a:noFill/>
                    </a:lnT>
                    <a:lnB w="6350" cap="flat" cmpd="sng" algn="ctr">
                      <a:solidFill>
                        <a:srgbClr val="366092"/>
                      </a:solidFill>
                      <a:prstDash val="solid"/>
                      <a:round/>
                      <a:headEnd type="none" w="med" len="med"/>
                      <a:tailEnd type="none" w="med" len="med"/>
                    </a:lnB>
                    <a:solidFill>
                      <a:srgbClr val="DCE6F1"/>
                    </a:solidFill>
                  </a:tcPr>
                </a:tc>
                <a:tc>
                  <a:txBody>
                    <a:bodyPr/>
                    <a:lstStyle/>
                    <a:p>
                      <a:pPr algn="ctr" rtl="0" fontAlgn="ctr"/>
                      <a:r>
                        <a:rPr lang="en-US" sz="1800" b="1" i="0" u="none" strike="noStrike" dirty="0" smtClean="0">
                          <a:solidFill>
                            <a:srgbClr val="000000"/>
                          </a:solidFill>
                          <a:effectLst/>
                          <a:latin typeface="Calibri" panose="020F0502020204030204" pitchFamily="34" charset="0"/>
                        </a:rPr>
                        <a:t>385</a:t>
                      </a:r>
                      <a:endParaRPr lang="en-US" sz="1800" b="1" i="0" u="none" strike="noStrike" dirty="0">
                        <a:solidFill>
                          <a:srgbClr val="000000"/>
                        </a:solidFill>
                        <a:effectLst/>
                        <a:latin typeface="Calibri" panose="020F0502020204030204" pitchFamily="34" charset="0"/>
                      </a:endParaRPr>
                    </a:p>
                  </a:txBody>
                  <a:tcPr marL="9525" marR="9525" marT="9525" marB="0" anchor="ctr">
                    <a:lnL>
                      <a:noFill/>
                    </a:lnL>
                    <a:lnR w="12700" cap="flat" cmpd="sng" algn="ctr">
                      <a:solidFill>
                        <a:srgbClr val="000000"/>
                      </a:solidFill>
                      <a:prstDash val="solid"/>
                      <a:round/>
                      <a:headEnd type="none" w="med" len="med"/>
                      <a:tailEnd type="none" w="med" len="med"/>
                    </a:lnR>
                    <a:lnT>
                      <a:noFill/>
                    </a:lnT>
                    <a:lnB w="6350" cap="flat" cmpd="sng" algn="ctr">
                      <a:solidFill>
                        <a:srgbClr val="366092"/>
                      </a:solidFill>
                      <a:prstDash val="solid"/>
                      <a:round/>
                      <a:headEnd type="none" w="med" len="med"/>
                      <a:tailEnd type="none" w="med" len="med"/>
                    </a:lnB>
                    <a:solidFill>
                      <a:srgbClr val="DCE6F1"/>
                    </a:solidFill>
                  </a:tcPr>
                </a:tc>
                <a:extLst>
                  <a:ext uri="{0D108BD9-81ED-4DB2-BD59-A6C34878D82A}">
                    <a16:rowId xmlns="" xmlns:a16="http://schemas.microsoft.com/office/drawing/2014/main" val="10006"/>
                  </a:ext>
                </a:extLst>
              </a:tr>
              <a:tr h="287549">
                <a:tc>
                  <a:txBody>
                    <a:bodyPr/>
                    <a:lstStyle/>
                    <a:p>
                      <a:pPr algn="l" fontAlgn="b"/>
                      <a:r>
                        <a:rPr lang="en-US" sz="1600" b="1" i="0" u="none" strike="noStrike" dirty="0">
                          <a:solidFill>
                            <a:srgbClr val="000000"/>
                          </a:solidFill>
                          <a:effectLst/>
                          <a:latin typeface="Calibri"/>
                        </a:rPr>
                        <a:t>Grand Total</a:t>
                      </a:r>
                    </a:p>
                  </a:txBody>
                  <a:tcPr marL="0" marR="0" marT="0" marB="0" anchor="b">
                    <a:lnL w="12700" cap="flat" cmpd="sng" algn="ctr">
                      <a:solidFill>
                        <a:srgbClr val="000000"/>
                      </a:solidFill>
                      <a:prstDash val="solid"/>
                      <a:round/>
                      <a:headEnd type="none" w="med" len="med"/>
                      <a:tailEnd type="none" w="med" len="med"/>
                    </a:lnL>
                    <a:lnR>
                      <a:noFill/>
                    </a:lnR>
                    <a:lnT w="6350" cap="flat" cmpd="sng" algn="ctr">
                      <a:solidFill>
                        <a:srgbClr val="366092"/>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fontAlgn="ctr"/>
                      <a:r>
                        <a:rPr lang="en-US" sz="1800" b="1" i="0" u="none" strike="noStrike" dirty="0">
                          <a:solidFill>
                            <a:srgbClr val="000000"/>
                          </a:solidFill>
                          <a:effectLst/>
                          <a:latin typeface="Calibri" panose="020F0502020204030204" pitchFamily="34" charset="0"/>
                        </a:rPr>
                        <a:t>1,215</a:t>
                      </a:r>
                    </a:p>
                  </a:txBody>
                  <a:tcPr marL="9525" marR="9525" marT="9525" marB="0" anchor="ctr">
                    <a:lnL>
                      <a:noFill/>
                    </a:lnL>
                    <a:lnR w="12700" cap="flat" cmpd="sng" algn="ctr">
                      <a:solidFill>
                        <a:srgbClr val="000000"/>
                      </a:solidFill>
                      <a:prstDash val="solid"/>
                      <a:round/>
                      <a:headEnd type="none" w="med" len="med"/>
                      <a:tailEnd type="none" w="med" len="med"/>
                    </a:lnR>
                    <a:lnT w="6350" cap="flat" cmpd="sng" algn="ctr">
                      <a:solidFill>
                        <a:srgbClr val="366092"/>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0007"/>
                  </a:ext>
                </a:extLst>
              </a:tr>
            </a:tbl>
          </a:graphicData>
        </a:graphic>
      </p:graphicFrame>
    </p:spTree>
    <p:extLst>
      <p:ext uri="{BB962C8B-B14F-4D97-AF65-F5344CB8AC3E}">
        <p14:creationId xmlns:p14="http://schemas.microsoft.com/office/powerpoint/2010/main" val="137783863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2162"/>
          </a:xfrm>
        </p:spPr>
        <p:txBody>
          <a:bodyPr>
            <a:normAutofit/>
          </a:bodyPr>
          <a:lstStyle/>
          <a:p>
            <a:pPr marL="0" indent="0"/>
            <a:r>
              <a:rPr lang="en-US" sz="3600" dirty="0"/>
              <a:t>HUSKY A Transitions*</a:t>
            </a:r>
          </a:p>
        </p:txBody>
      </p:sp>
      <p:sp>
        <p:nvSpPr>
          <p:cNvPr id="3" name="Content Placeholder 2"/>
          <p:cNvSpPr>
            <a:spLocks noGrp="1"/>
          </p:cNvSpPr>
          <p:nvPr>
            <p:ph idx="1"/>
          </p:nvPr>
        </p:nvSpPr>
        <p:spPr>
          <a:xfrm>
            <a:off x="457200" y="1219200"/>
            <a:ext cx="8229600" cy="4906963"/>
          </a:xfrm>
        </p:spPr>
        <p:txBody>
          <a:bodyPr/>
          <a:lstStyle/>
          <a:p>
            <a:pPr marL="0" indent="0">
              <a:buNone/>
            </a:pPr>
            <a:r>
              <a:rPr lang="en-US" sz="1800" b="1" dirty="0"/>
              <a:t>Enrollee Count by Enrollment Status and Coverage Start Month</a:t>
            </a:r>
          </a:p>
          <a:p>
            <a:pPr marL="0" indent="0">
              <a:buNone/>
            </a:pPr>
            <a:r>
              <a:rPr lang="en-US" sz="1800" b="1" dirty="0"/>
              <a:t>Run Date: 5/5/2016</a:t>
            </a:r>
            <a:endParaRPr lang="en-US" sz="1400" b="1" dirty="0"/>
          </a:p>
        </p:txBody>
      </p:sp>
      <p:graphicFrame>
        <p:nvGraphicFramePr>
          <p:cNvPr id="13" name="Table 12"/>
          <p:cNvGraphicFramePr>
            <a:graphicFrameLocks noGrp="1"/>
          </p:cNvGraphicFramePr>
          <p:nvPr>
            <p:extLst>
              <p:ext uri="{D42A27DB-BD31-4B8C-83A1-F6EECF244321}">
                <p14:modId xmlns:p14="http://schemas.microsoft.com/office/powerpoint/2010/main" val="1874564957"/>
              </p:ext>
            </p:extLst>
          </p:nvPr>
        </p:nvGraphicFramePr>
        <p:xfrm>
          <a:off x="457200" y="5138057"/>
          <a:ext cx="8218714" cy="1542288"/>
        </p:xfrm>
        <a:graphic>
          <a:graphicData uri="http://schemas.openxmlformats.org/drawingml/2006/table">
            <a:tbl>
              <a:tblPr firstRow="1" firstCol="1" bandRow="1">
                <a:tableStyleId>{2D5ABB26-0587-4C30-8999-92F81FD0307C}</a:tableStyleId>
              </a:tblPr>
              <a:tblGrid>
                <a:gridCol w="8218714">
                  <a:extLst>
                    <a:ext uri="{9D8B030D-6E8A-4147-A177-3AD203B41FA5}">
                      <a16:colId xmlns="" xmlns:a16="http://schemas.microsoft.com/office/drawing/2014/main" val="20000"/>
                    </a:ext>
                  </a:extLst>
                </a:gridCol>
              </a:tblGrid>
              <a:tr h="190500">
                <a:tc>
                  <a:txBody>
                    <a:bodyPr/>
                    <a:lstStyle/>
                    <a:p>
                      <a:pPr marL="0" marR="0">
                        <a:lnSpc>
                          <a:spcPct val="115000"/>
                        </a:lnSpc>
                        <a:spcBef>
                          <a:spcPts val="0"/>
                        </a:spcBef>
                        <a:spcAft>
                          <a:spcPts val="0"/>
                        </a:spcAft>
                      </a:pPr>
                      <a:r>
                        <a:rPr lang="en-US" sz="1100">
                          <a:solidFill>
                            <a:schemeClr val="accent1"/>
                          </a:solidFill>
                          <a:effectLst/>
                        </a:rPr>
                        <a:t>* </a:t>
                      </a:r>
                      <a:r>
                        <a:rPr lang="en-US" sz="1100" smtClean="0">
                          <a:solidFill>
                            <a:schemeClr val="accent1"/>
                          </a:solidFill>
                          <a:effectLst/>
                        </a:rPr>
                        <a:t>HUSKY A </a:t>
                      </a:r>
                      <a:r>
                        <a:rPr lang="en-US" sz="1100" dirty="0">
                          <a:solidFill>
                            <a:schemeClr val="accent1"/>
                          </a:solidFill>
                          <a:effectLst/>
                        </a:rPr>
                        <a:t>Parents with no earned income were slated to lose coverage 9/1/2015. 1,215 enrollees were impacted.</a:t>
                      </a:r>
                      <a:endParaRPr lang="en-US" sz="1100" dirty="0">
                        <a:solidFill>
                          <a:schemeClr val="accent1"/>
                        </a:solidFill>
                        <a:effectLst/>
                        <a:latin typeface="Calibri"/>
                        <a:ea typeface="Calibri"/>
                        <a:cs typeface="Times New Roman"/>
                      </a:endParaRPr>
                    </a:p>
                  </a:txBody>
                  <a:tcPr marL="68580" marR="68580" marT="0" marB="0" anchor="b"/>
                </a:tc>
                <a:extLst>
                  <a:ext uri="{0D108BD9-81ED-4DB2-BD59-A6C34878D82A}">
                    <a16:rowId xmlns="" xmlns:a16="http://schemas.microsoft.com/office/drawing/2014/main" val="10000"/>
                  </a:ext>
                </a:extLst>
              </a:tr>
              <a:tr h="190500">
                <a:tc>
                  <a:txBody>
                    <a:bodyPr/>
                    <a:lstStyle/>
                    <a:p>
                      <a:pPr marL="0" marR="0">
                        <a:lnSpc>
                          <a:spcPct val="115000"/>
                        </a:lnSpc>
                        <a:spcBef>
                          <a:spcPts val="0"/>
                        </a:spcBef>
                        <a:spcAft>
                          <a:spcPts val="0"/>
                        </a:spcAft>
                      </a:pPr>
                      <a:r>
                        <a:rPr lang="en-US" sz="1100" i="1" dirty="0">
                          <a:solidFill>
                            <a:schemeClr val="accent1"/>
                          </a:solidFill>
                          <a:effectLst/>
                        </a:rPr>
                        <a:t>(1) were no longer eligible for </a:t>
                      </a:r>
                      <a:r>
                        <a:rPr lang="en-US" sz="1100" i="1" dirty="0" smtClean="0">
                          <a:solidFill>
                            <a:schemeClr val="accent1"/>
                          </a:solidFill>
                          <a:effectLst/>
                        </a:rPr>
                        <a:t>Medicaid but may have insurance from other sources</a:t>
                      </a:r>
                      <a:endParaRPr lang="en-US" sz="1100" i="1" dirty="0">
                        <a:solidFill>
                          <a:schemeClr val="accent1"/>
                        </a:solidFill>
                        <a:effectLst/>
                        <a:latin typeface="Calibri"/>
                        <a:ea typeface="Calibri"/>
                        <a:cs typeface="Times New Roman"/>
                      </a:endParaRPr>
                    </a:p>
                  </a:txBody>
                  <a:tcPr marL="68580" marR="68580" marT="0" marB="0" anchor="b"/>
                </a:tc>
                <a:extLst>
                  <a:ext uri="{0D108BD9-81ED-4DB2-BD59-A6C34878D82A}">
                    <a16:rowId xmlns="" xmlns:a16="http://schemas.microsoft.com/office/drawing/2014/main" val="10001"/>
                  </a:ext>
                </a:extLst>
              </a:tr>
              <a:tr h="190500">
                <a:tc>
                  <a:txBody>
                    <a:bodyPr/>
                    <a:lstStyle/>
                    <a:p>
                      <a:pPr marL="0" marR="0">
                        <a:lnSpc>
                          <a:spcPct val="115000"/>
                        </a:lnSpc>
                        <a:spcBef>
                          <a:spcPts val="0"/>
                        </a:spcBef>
                        <a:spcAft>
                          <a:spcPts val="0"/>
                        </a:spcAft>
                      </a:pPr>
                      <a:r>
                        <a:rPr lang="en-US" sz="1100" i="1" dirty="0">
                          <a:solidFill>
                            <a:schemeClr val="accent1"/>
                          </a:solidFill>
                          <a:effectLst/>
                        </a:rPr>
                        <a:t>(2) remained eligible after the commissioner's </a:t>
                      </a:r>
                      <a:r>
                        <a:rPr lang="en-US" sz="1100" i="1" dirty="0" smtClean="0">
                          <a:solidFill>
                            <a:schemeClr val="accent1"/>
                          </a:solidFill>
                          <a:effectLst/>
                        </a:rPr>
                        <a:t>review</a:t>
                      </a:r>
                      <a:endParaRPr lang="en-US" sz="1100" i="1" dirty="0">
                        <a:solidFill>
                          <a:schemeClr val="accent1"/>
                        </a:solidFill>
                        <a:effectLst/>
                        <a:latin typeface="Calibri"/>
                        <a:ea typeface="Calibri"/>
                        <a:cs typeface="Times New Roman"/>
                      </a:endParaRPr>
                    </a:p>
                  </a:txBody>
                  <a:tcPr marL="68580" marR="68580" marT="0" marB="0" anchor="b"/>
                </a:tc>
                <a:extLst>
                  <a:ext uri="{0D108BD9-81ED-4DB2-BD59-A6C34878D82A}">
                    <a16:rowId xmlns="" xmlns:a16="http://schemas.microsoft.com/office/drawing/2014/main" val="10002"/>
                  </a:ext>
                </a:extLst>
              </a:tr>
              <a:tr h="190500">
                <a:tc>
                  <a:txBody>
                    <a:bodyPr/>
                    <a:lstStyle/>
                    <a:p>
                      <a:pPr marL="0" marR="0">
                        <a:lnSpc>
                          <a:spcPct val="115000"/>
                        </a:lnSpc>
                        <a:spcBef>
                          <a:spcPts val="0"/>
                        </a:spcBef>
                        <a:spcAft>
                          <a:spcPts val="0"/>
                        </a:spcAft>
                      </a:pPr>
                      <a:r>
                        <a:rPr lang="en-US" sz="1100" i="1" dirty="0">
                          <a:solidFill>
                            <a:schemeClr val="accent1"/>
                          </a:solidFill>
                          <a:effectLst/>
                        </a:rPr>
                        <a:t>(3) lost Medicaid coverage and enrolled in a qualified health plan without a gap in coverage</a:t>
                      </a:r>
                      <a:endParaRPr lang="en-US" sz="1100" i="1" dirty="0">
                        <a:solidFill>
                          <a:schemeClr val="accent1"/>
                        </a:solidFill>
                        <a:effectLst/>
                        <a:latin typeface="Calibri"/>
                        <a:ea typeface="Calibri"/>
                        <a:cs typeface="Times New Roman"/>
                      </a:endParaRPr>
                    </a:p>
                  </a:txBody>
                  <a:tcPr marL="68580" marR="68580" marT="0" marB="0" anchor="b"/>
                </a:tc>
                <a:extLst>
                  <a:ext uri="{0D108BD9-81ED-4DB2-BD59-A6C34878D82A}">
                    <a16:rowId xmlns="" xmlns:a16="http://schemas.microsoft.com/office/drawing/2014/main" val="10003"/>
                  </a:ext>
                </a:extLst>
              </a:tr>
              <a:tr h="190500">
                <a:tc>
                  <a:txBody>
                    <a:bodyPr/>
                    <a:lstStyle/>
                    <a:p>
                      <a:pPr marL="0" marR="0">
                        <a:lnSpc>
                          <a:spcPct val="115000"/>
                        </a:lnSpc>
                        <a:spcBef>
                          <a:spcPts val="0"/>
                        </a:spcBef>
                        <a:spcAft>
                          <a:spcPts val="0"/>
                        </a:spcAft>
                      </a:pPr>
                      <a:r>
                        <a:rPr lang="en-US" sz="1100" i="1" dirty="0">
                          <a:solidFill>
                            <a:schemeClr val="accent1"/>
                          </a:solidFill>
                          <a:effectLst/>
                        </a:rPr>
                        <a:t>(4) lost Medicaid coverage and did not enroll in a qualified health plan immediately after such coverage loss</a:t>
                      </a:r>
                      <a:endParaRPr lang="en-US" sz="1100" i="1" dirty="0">
                        <a:solidFill>
                          <a:schemeClr val="accent1"/>
                        </a:solidFill>
                        <a:effectLst/>
                        <a:latin typeface="Calibri"/>
                        <a:ea typeface="Calibri"/>
                        <a:cs typeface="Times New Roman"/>
                      </a:endParaRPr>
                    </a:p>
                  </a:txBody>
                  <a:tcPr marL="68580" marR="68580" marT="0" marB="0" anchor="b"/>
                </a:tc>
                <a:extLst>
                  <a:ext uri="{0D108BD9-81ED-4DB2-BD59-A6C34878D82A}">
                    <a16:rowId xmlns="" xmlns:a16="http://schemas.microsoft.com/office/drawing/2014/main" val="10004"/>
                  </a:ext>
                </a:extLst>
              </a:tr>
              <a:tr h="190500">
                <a:tc>
                  <a:txBody>
                    <a:bodyPr/>
                    <a:lstStyle/>
                    <a:p>
                      <a:pPr marL="0" marR="0" indent="0" algn="l" defTabSz="457200" rtl="0" eaLnBrk="1" fontAlgn="auto" latinLnBrk="0" hangingPunct="1">
                        <a:lnSpc>
                          <a:spcPct val="115000"/>
                        </a:lnSpc>
                        <a:spcBef>
                          <a:spcPts val="0"/>
                        </a:spcBef>
                        <a:spcAft>
                          <a:spcPts val="0"/>
                        </a:spcAft>
                        <a:buClrTx/>
                        <a:buSzTx/>
                        <a:buFontTx/>
                        <a:buNone/>
                        <a:tabLst/>
                        <a:defRPr/>
                      </a:pPr>
                      <a:r>
                        <a:rPr lang="en-US" sz="1100" i="1" dirty="0">
                          <a:solidFill>
                            <a:schemeClr val="accent1"/>
                          </a:solidFill>
                          <a:effectLst/>
                        </a:rPr>
                        <a:t>(5) enrolled in a qualified health plan but were </a:t>
                      </a:r>
                      <a:r>
                        <a:rPr lang="en-US" sz="1100" i="1" dirty="0" err="1">
                          <a:solidFill>
                            <a:schemeClr val="accent1"/>
                          </a:solidFill>
                          <a:effectLst/>
                        </a:rPr>
                        <a:t>disenrolled</a:t>
                      </a:r>
                      <a:r>
                        <a:rPr lang="en-US" sz="1100" i="1" dirty="0">
                          <a:solidFill>
                            <a:schemeClr val="accent1"/>
                          </a:solidFill>
                          <a:effectLst/>
                        </a:rPr>
                        <a:t> for failure to pay </a:t>
                      </a:r>
                      <a:r>
                        <a:rPr lang="en-US" sz="1100" i="1" dirty="0" smtClean="0">
                          <a:solidFill>
                            <a:schemeClr val="accent1"/>
                          </a:solidFill>
                          <a:effectLst/>
                        </a:rPr>
                        <a:t>premiums (includes disenrollment related</a:t>
                      </a:r>
                      <a:r>
                        <a:rPr lang="en-US" sz="1100" i="1" baseline="0" dirty="0" smtClean="0">
                          <a:solidFill>
                            <a:schemeClr val="accent1"/>
                          </a:solidFill>
                          <a:effectLst/>
                        </a:rPr>
                        <a:t> to voluntary cancellations and verification failures).  May have insurance from other sources</a:t>
                      </a:r>
                      <a:endParaRPr lang="en-US" sz="1100" i="1" dirty="0" smtClean="0">
                        <a:solidFill>
                          <a:schemeClr val="accent1"/>
                        </a:solidFill>
                        <a:effectLst/>
                        <a:latin typeface="+mn-lt"/>
                        <a:ea typeface="Calibri"/>
                        <a:cs typeface="Times New Roman"/>
                      </a:endParaRPr>
                    </a:p>
                    <a:p>
                      <a:pPr marL="0" marR="0">
                        <a:lnSpc>
                          <a:spcPct val="115000"/>
                        </a:lnSpc>
                        <a:spcBef>
                          <a:spcPts val="0"/>
                        </a:spcBef>
                        <a:spcAft>
                          <a:spcPts val="0"/>
                        </a:spcAft>
                      </a:pPr>
                      <a:endParaRPr lang="en-US" sz="1100" i="1" dirty="0">
                        <a:solidFill>
                          <a:schemeClr val="accent1"/>
                        </a:solidFill>
                        <a:effectLst/>
                        <a:latin typeface="Calibri"/>
                        <a:ea typeface="Calibri"/>
                        <a:cs typeface="Times New Roman"/>
                      </a:endParaRPr>
                    </a:p>
                  </a:txBody>
                  <a:tcPr marL="68580" marR="68580" marT="0" marB="0" anchor="b"/>
                </a:tc>
                <a:extLst>
                  <a:ext uri="{0D108BD9-81ED-4DB2-BD59-A6C34878D82A}">
                    <a16:rowId xmlns="" xmlns:a16="http://schemas.microsoft.com/office/drawing/2014/main" val="10005"/>
                  </a:ext>
                </a:extLst>
              </a:tr>
            </a:tbl>
          </a:graphicData>
        </a:graphic>
      </p:graphicFrame>
      <p:graphicFrame>
        <p:nvGraphicFramePr>
          <p:cNvPr id="5" name="Table 4"/>
          <p:cNvGraphicFramePr>
            <a:graphicFrameLocks noGrp="1"/>
          </p:cNvGraphicFramePr>
          <p:nvPr>
            <p:extLst>
              <p:ext uri="{D42A27DB-BD31-4B8C-83A1-F6EECF244321}">
                <p14:modId xmlns:p14="http://schemas.microsoft.com/office/powerpoint/2010/main" val="825588468"/>
              </p:ext>
            </p:extLst>
          </p:nvPr>
        </p:nvGraphicFramePr>
        <p:xfrm>
          <a:off x="457200" y="2133600"/>
          <a:ext cx="7848600" cy="2666998"/>
        </p:xfrm>
        <a:graphic>
          <a:graphicData uri="http://schemas.openxmlformats.org/drawingml/2006/table">
            <a:tbl>
              <a:tblPr firstRow="1" firstCol="1" bandRow="1"/>
              <a:tblGrid>
                <a:gridCol w="4180199">
                  <a:extLst>
                    <a:ext uri="{9D8B030D-6E8A-4147-A177-3AD203B41FA5}">
                      <a16:colId xmlns="" xmlns:a16="http://schemas.microsoft.com/office/drawing/2014/main" val="78450569"/>
                    </a:ext>
                  </a:extLst>
                </a:gridCol>
                <a:gridCol w="1066502">
                  <a:extLst>
                    <a:ext uri="{9D8B030D-6E8A-4147-A177-3AD203B41FA5}">
                      <a16:colId xmlns="" xmlns:a16="http://schemas.microsoft.com/office/drawing/2014/main" val="3421335740"/>
                    </a:ext>
                  </a:extLst>
                </a:gridCol>
                <a:gridCol w="919399">
                  <a:extLst>
                    <a:ext uri="{9D8B030D-6E8A-4147-A177-3AD203B41FA5}">
                      <a16:colId xmlns="" xmlns:a16="http://schemas.microsoft.com/office/drawing/2014/main" val="4283561642"/>
                    </a:ext>
                  </a:extLst>
                </a:gridCol>
                <a:gridCol w="919399">
                  <a:extLst>
                    <a:ext uri="{9D8B030D-6E8A-4147-A177-3AD203B41FA5}">
                      <a16:colId xmlns="" xmlns:a16="http://schemas.microsoft.com/office/drawing/2014/main" val="731136095"/>
                    </a:ext>
                  </a:extLst>
                </a:gridCol>
                <a:gridCol w="763101">
                  <a:extLst>
                    <a:ext uri="{9D8B030D-6E8A-4147-A177-3AD203B41FA5}">
                      <a16:colId xmlns="" xmlns:a16="http://schemas.microsoft.com/office/drawing/2014/main" val="2620253882"/>
                    </a:ext>
                  </a:extLst>
                </a:gridCol>
              </a:tblGrid>
              <a:tr h="330708">
                <a:tc>
                  <a:txBody>
                    <a:bodyPr/>
                    <a:lstStyle/>
                    <a:p>
                      <a:pPr algn="l" rtl="0" fontAlgn="ctr"/>
                      <a:r>
                        <a:rPr lang="en-US" sz="1800" b="1" i="0" u="none" strike="noStrike" dirty="0">
                          <a:solidFill>
                            <a:srgbClr val="FFFFFF"/>
                          </a:solidFill>
                          <a:effectLst/>
                          <a:latin typeface="Calibri" panose="020F0502020204030204" pitchFamily="34" charset="0"/>
                        </a:rPr>
                        <a:t> </a:t>
                      </a:r>
                    </a:p>
                  </a:txBody>
                  <a:tcPr marL="7054" marR="7054" marT="7054" marB="0" anchor="ctr">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a:noFill/>
                    </a:lnB>
                    <a:solidFill>
                      <a:srgbClr val="4F81BD"/>
                    </a:solidFill>
                  </a:tcPr>
                </a:tc>
                <a:tc>
                  <a:txBody>
                    <a:bodyPr/>
                    <a:lstStyle/>
                    <a:p>
                      <a:pPr algn="ctr" rtl="0" fontAlgn="ctr"/>
                      <a:r>
                        <a:rPr lang="en-US" sz="1800" b="1" i="0" u="none" strike="noStrike" dirty="0">
                          <a:solidFill>
                            <a:srgbClr val="FFFFFF"/>
                          </a:solidFill>
                          <a:effectLst/>
                          <a:latin typeface="Calibri" panose="020F0502020204030204" pitchFamily="34" charset="0"/>
                        </a:rPr>
                        <a:t>November</a:t>
                      </a:r>
                    </a:p>
                  </a:txBody>
                  <a:tcPr marL="7054" marR="7054" marT="7054" marB="0" anchor="ctr">
                    <a:lnL>
                      <a:noFill/>
                    </a:lnL>
                    <a:lnR>
                      <a:noFill/>
                    </a:lnR>
                    <a:lnT w="12700" cap="flat" cmpd="sng" algn="ctr">
                      <a:solidFill>
                        <a:srgbClr val="000000"/>
                      </a:solidFill>
                      <a:prstDash val="solid"/>
                      <a:round/>
                      <a:headEnd type="none" w="med" len="med"/>
                      <a:tailEnd type="none" w="med" len="med"/>
                    </a:lnT>
                    <a:lnB>
                      <a:noFill/>
                    </a:lnB>
                    <a:solidFill>
                      <a:srgbClr val="4F81BD"/>
                    </a:solidFill>
                  </a:tcPr>
                </a:tc>
                <a:tc>
                  <a:txBody>
                    <a:bodyPr/>
                    <a:lstStyle/>
                    <a:p>
                      <a:pPr algn="ctr" rtl="0" fontAlgn="ctr"/>
                      <a:r>
                        <a:rPr lang="en-US" sz="1800" b="1" i="0" u="none" strike="noStrike" dirty="0">
                          <a:solidFill>
                            <a:srgbClr val="FFFFFF"/>
                          </a:solidFill>
                          <a:effectLst/>
                          <a:latin typeface="Calibri" panose="020F0502020204030204" pitchFamily="34" charset="0"/>
                        </a:rPr>
                        <a:t>February</a:t>
                      </a:r>
                    </a:p>
                  </a:txBody>
                  <a:tcPr marL="7054" marR="7054" marT="7054" marB="0" anchor="ctr">
                    <a:lnL>
                      <a:noFill/>
                    </a:lnL>
                    <a:lnR>
                      <a:noFill/>
                    </a:lnR>
                    <a:lnT w="12700" cap="flat" cmpd="sng" algn="ctr">
                      <a:solidFill>
                        <a:srgbClr val="000000"/>
                      </a:solidFill>
                      <a:prstDash val="solid"/>
                      <a:round/>
                      <a:headEnd type="none" w="med" len="med"/>
                      <a:tailEnd type="none" w="med" len="med"/>
                    </a:lnT>
                    <a:lnB>
                      <a:noFill/>
                    </a:lnB>
                    <a:solidFill>
                      <a:srgbClr val="4F81BD"/>
                    </a:solidFill>
                  </a:tcPr>
                </a:tc>
                <a:tc>
                  <a:txBody>
                    <a:bodyPr/>
                    <a:lstStyle/>
                    <a:p>
                      <a:pPr algn="ctr" rtl="0" fontAlgn="ctr"/>
                      <a:r>
                        <a:rPr lang="en-US" sz="1800" b="1" i="0" u="none" strike="noStrike" dirty="0">
                          <a:solidFill>
                            <a:srgbClr val="FFFFFF"/>
                          </a:solidFill>
                          <a:effectLst/>
                          <a:latin typeface="Calibri" panose="020F0502020204030204" pitchFamily="34" charset="0"/>
                        </a:rPr>
                        <a:t>May</a:t>
                      </a:r>
                    </a:p>
                  </a:txBody>
                  <a:tcPr marL="7054" marR="7054" marT="7054" marB="0" anchor="ctr">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4F81BD"/>
                    </a:solidFill>
                  </a:tcPr>
                </a:tc>
                <a:tc>
                  <a:txBody>
                    <a:bodyPr/>
                    <a:lstStyle/>
                    <a:p>
                      <a:pPr algn="ctr" rtl="0" fontAlgn="ctr"/>
                      <a:r>
                        <a:rPr lang="en-US" sz="1800" b="1" i="0" u="none" strike="noStrike" dirty="0">
                          <a:solidFill>
                            <a:srgbClr val="FFFFFF"/>
                          </a:solidFill>
                          <a:effectLst/>
                          <a:latin typeface="Calibri" panose="020F0502020204030204" pitchFamily="34" charset="0"/>
                        </a:rPr>
                        <a:t>Change</a:t>
                      </a:r>
                    </a:p>
                  </a:txBody>
                  <a:tcPr marL="7054" marR="7054" marT="705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4F81BD"/>
                    </a:solidFill>
                  </a:tcPr>
                </a:tc>
                <a:extLst>
                  <a:ext uri="{0D108BD9-81ED-4DB2-BD59-A6C34878D82A}">
                    <a16:rowId xmlns="" xmlns:a16="http://schemas.microsoft.com/office/drawing/2014/main" val="801444473"/>
                  </a:ext>
                </a:extLst>
              </a:tr>
              <a:tr h="330708">
                <a:tc>
                  <a:txBody>
                    <a:bodyPr/>
                    <a:lstStyle/>
                    <a:p>
                      <a:pPr algn="l" rtl="0" fontAlgn="ctr"/>
                      <a:r>
                        <a:rPr lang="en-US" sz="1800" b="1" i="0" u="none" strike="noStrike" dirty="0">
                          <a:solidFill>
                            <a:srgbClr val="000000"/>
                          </a:solidFill>
                          <a:effectLst/>
                          <a:latin typeface="Calibri" panose="020F0502020204030204" pitchFamily="34" charset="0"/>
                        </a:rPr>
                        <a:t>Currently Enrolled in Medicaid (2)</a:t>
                      </a:r>
                    </a:p>
                  </a:txBody>
                  <a:tcPr marL="7054" marR="7054" marT="7054" marB="0" anchor="ctr">
                    <a:lnL w="12700" cap="flat" cmpd="sng" algn="ctr">
                      <a:solidFill>
                        <a:srgbClr val="000000"/>
                      </a:solidFill>
                      <a:prstDash val="solid"/>
                      <a:round/>
                      <a:headEnd type="none" w="med" len="med"/>
                      <a:tailEnd type="none" w="med" len="med"/>
                    </a:lnL>
                    <a:lnR>
                      <a:noFill/>
                    </a:lnR>
                    <a:lnT>
                      <a:noFill/>
                    </a:lnT>
                    <a:lnB>
                      <a:noFill/>
                    </a:lnB>
                    <a:solidFill>
                      <a:srgbClr val="DCE6F1"/>
                    </a:solidFill>
                  </a:tcPr>
                </a:tc>
                <a:tc>
                  <a:txBody>
                    <a:bodyPr/>
                    <a:lstStyle/>
                    <a:p>
                      <a:pPr algn="ctr" rtl="0" fontAlgn="ctr"/>
                      <a:r>
                        <a:rPr lang="en-US" sz="1800" b="1" i="0" u="none" strike="noStrike" dirty="0">
                          <a:solidFill>
                            <a:srgbClr val="000000"/>
                          </a:solidFill>
                          <a:effectLst/>
                          <a:latin typeface="Calibri" panose="020F0502020204030204" pitchFamily="34" charset="0"/>
                        </a:rPr>
                        <a:t>532</a:t>
                      </a:r>
                    </a:p>
                  </a:txBody>
                  <a:tcPr marL="9525" marR="9525" marT="9525" marB="0" anchor="ctr">
                    <a:lnL>
                      <a:noFill/>
                    </a:lnL>
                    <a:lnR>
                      <a:noFill/>
                    </a:lnR>
                    <a:lnT>
                      <a:noFill/>
                    </a:lnT>
                    <a:lnB>
                      <a:noFill/>
                    </a:lnB>
                    <a:solidFill>
                      <a:srgbClr val="DCE6F1"/>
                    </a:solidFill>
                  </a:tcPr>
                </a:tc>
                <a:tc>
                  <a:txBody>
                    <a:bodyPr/>
                    <a:lstStyle/>
                    <a:p>
                      <a:pPr algn="ctr" rtl="0" fontAlgn="ctr"/>
                      <a:r>
                        <a:rPr lang="en-US" sz="1800" b="1" i="0" u="none" strike="noStrike" dirty="0" smtClean="0">
                          <a:solidFill>
                            <a:srgbClr val="000000"/>
                          </a:solidFill>
                          <a:effectLst/>
                          <a:latin typeface="Calibri" panose="020F0502020204030204" pitchFamily="34" charset="0"/>
                        </a:rPr>
                        <a:t>570</a:t>
                      </a:r>
                      <a:endParaRPr lang="en-US" sz="1800" b="1" i="0" u="none" strike="noStrike" dirty="0">
                        <a:solidFill>
                          <a:srgbClr val="000000"/>
                        </a:solidFill>
                        <a:effectLst/>
                        <a:latin typeface="Calibri" panose="020F0502020204030204" pitchFamily="34" charset="0"/>
                      </a:endParaRPr>
                    </a:p>
                  </a:txBody>
                  <a:tcPr marL="9525" marR="9525" marT="9525" marB="0" anchor="ctr">
                    <a:lnL>
                      <a:noFill/>
                    </a:lnL>
                    <a:lnR>
                      <a:noFill/>
                    </a:lnR>
                    <a:lnT>
                      <a:noFill/>
                    </a:lnT>
                    <a:lnB>
                      <a:noFill/>
                    </a:lnB>
                    <a:solidFill>
                      <a:srgbClr val="DCE6F1"/>
                    </a:solidFill>
                  </a:tcPr>
                </a:tc>
                <a:tc>
                  <a:txBody>
                    <a:bodyPr/>
                    <a:lstStyle/>
                    <a:p>
                      <a:pPr algn="ctr" rtl="0" fontAlgn="ctr"/>
                      <a:r>
                        <a:rPr lang="en-US" sz="1800" b="1" i="0" u="none" strike="noStrike" dirty="0" smtClean="0">
                          <a:solidFill>
                            <a:srgbClr val="000000"/>
                          </a:solidFill>
                          <a:effectLst/>
                          <a:latin typeface="Calibri" panose="020F0502020204030204" pitchFamily="34" charset="0"/>
                        </a:rPr>
                        <a:t>600</a:t>
                      </a:r>
                      <a:endParaRPr lang="en-US" sz="1800" b="1" i="0" u="none" strike="noStrike" dirty="0">
                        <a:solidFill>
                          <a:srgbClr val="000000"/>
                        </a:solidFill>
                        <a:effectLst/>
                        <a:latin typeface="Calibri" panose="020F0502020204030204" pitchFamily="34" charset="0"/>
                      </a:endParaRPr>
                    </a:p>
                  </a:txBody>
                  <a:tcPr marL="9525" marR="9525" marT="9525" marB="0" anchor="ctr">
                    <a:lnL>
                      <a:noFill/>
                    </a:lnL>
                    <a:lnR w="12700" cap="flat" cmpd="sng" algn="ctr">
                      <a:solidFill>
                        <a:srgbClr val="000000"/>
                      </a:solidFill>
                      <a:prstDash val="solid"/>
                      <a:round/>
                      <a:headEnd type="none" w="med" len="med"/>
                      <a:tailEnd type="none" w="med" len="med"/>
                    </a:lnR>
                    <a:lnT>
                      <a:noFill/>
                    </a:lnT>
                    <a:lnB>
                      <a:noFill/>
                    </a:lnB>
                    <a:solidFill>
                      <a:srgbClr val="DCE6F1"/>
                    </a:solidFill>
                  </a:tcPr>
                </a:tc>
                <a:tc>
                  <a:txBody>
                    <a:bodyPr/>
                    <a:lstStyle/>
                    <a:p>
                      <a:pPr algn="ctr" rtl="0" fontAlgn="ctr"/>
                      <a:r>
                        <a:rPr lang="en-US" sz="1800" b="1" i="0" u="none" strike="noStrike" dirty="0" smtClean="0">
                          <a:solidFill>
                            <a:srgbClr val="000000"/>
                          </a:solidFill>
                          <a:effectLst/>
                          <a:latin typeface="Calibri" panose="020F0502020204030204" pitchFamily="34" charset="0"/>
                        </a:rPr>
                        <a:t>68</a:t>
                      </a:r>
                      <a:endParaRPr lang="en-US" sz="1800" b="1" i="0" u="none" strike="noStrike" dirty="0">
                        <a:solidFill>
                          <a:srgbClr val="000000"/>
                        </a:solidFill>
                        <a:effectLst/>
                        <a:latin typeface="Calibri" panose="020F0502020204030204" pitchFamily="34" charset="0"/>
                      </a:endParaRP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solidFill>
                      <a:srgbClr val="DCE6F1"/>
                    </a:solidFill>
                  </a:tcPr>
                </a:tc>
                <a:extLst>
                  <a:ext uri="{0D108BD9-81ED-4DB2-BD59-A6C34878D82A}">
                    <a16:rowId xmlns="" xmlns:a16="http://schemas.microsoft.com/office/drawing/2014/main" val="970550814"/>
                  </a:ext>
                </a:extLst>
              </a:tr>
              <a:tr h="330708">
                <a:tc>
                  <a:txBody>
                    <a:bodyPr/>
                    <a:lstStyle/>
                    <a:p>
                      <a:pPr algn="l" rtl="0" fontAlgn="ctr"/>
                      <a:r>
                        <a:rPr lang="en-US" sz="1800" b="1" i="0" u="none" strike="noStrike" dirty="0">
                          <a:solidFill>
                            <a:srgbClr val="000000"/>
                          </a:solidFill>
                          <a:effectLst/>
                          <a:latin typeface="Calibri" panose="020F0502020204030204" pitchFamily="34" charset="0"/>
                        </a:rPr>
                        <a:t>Currently Enrolled in QHP</a:t>
                      </a:r>
                    </a:p>
                  </a:txBody>
                  <a:tcPr marL="7054" marR="7054" marT="7054" marB="0" anchor="ctr">
                    <a:lnL w="12700" cap="flat" cmpd="sng" algn="ctr">
                      <a:solidFill>
                        <a:srgbClr val="000000"/>
                      </a:solidFill>
                      <a:prstDash val="solid"/>
                      <a:round/>
                      <a:headEnd type="none" w="med" len="med"/>
                      <a:tailEnd type="none" w="med" len="med"/>
                    </a:lnL>
                    <a:lnR>
                      <a:noFill/>
                    </a:lnR>
                    <a:lnT>
                      <a:noFill/>
                    </a:lnT>
                    <a:lnB>
                      <a:noFill/>
                    </a:lnB>
                    <a:solidFill>
                      <a:srgbClr val="DCE6F1"/>
                    </a:solidFill>
                  </a:tcPr>
                </a:tc>
                <a:tc>
                  <a:txBody>
                    <a:bodyPr/>
                    <a:lstStyle/>
                    <a:p>
                      <a:pPr algn="ctr" rtl="0" fontAlgn="ctr"/>
                      <a:r>
                        <a:rPr lang="en-US" sz="1800" b="1" i="0" u="none" strike="noStrike" dirty="0">
                          <a:solidFill>
                            <a:srgbClr val="000000"/>
                          </a:solidFill>
                          <a:effectLst/>
                          <a:latin typeface="Calibri" panose="020F0502020204030204" pitchFamily="34" charset="0"/>
                        </a:rPr>
                        <a:t>167</a:t>
                      </a:r>
                    </a:p>
                  </a:txBody>
                  <a:tcPr marL="9525" marR="9525" marT="9525" marB="0" anchor="ctr">
                    <a:lnL>
                      <a:noFill/>
                    </a:lnL>
                    <a:lnR>
                      <a:noFill/>
                    </a:lnR>
                    <a:lnT>
                      <a:noFill/>
                    </a:lnT>
                    <a:lnB>
                      <a:noFill/>
                    </a:lnB>
                    <a:solidFill>
                      <a:srgbClr val="DCE6F1"/>
                    </a:solidFill>
                  </a:tcPr>
                </a:tc>
                <a:tc>
                  <a:txBody>
                    <a:bodyPr/>
                    <a:lstStyle/>
                    <a:p>
                      <a:pPr algn="ctr" rtl="0" fontAlgn="ctr"/>
                      <a:r>
                        <a:rPr lang="en-US" sz="1800" b="1" i="0" u="none" strike="noStrike" dirty="0">
                          <a:solidFill>
                            <a:srgbClr val="000000"/>
                          </a:solidFill>
                          <a:effectLst/>
                          <a:latin typeface="Calibri" panose="020F0502020204030204" pitchFamily="34" charset="0"/>
                        </a:rPr>
                        <a:t>171</a:t>
                      </a:r>
                    </a:p>
                  </a:txBody>
                  <a:tcPr marL="9525" marR="9525" marT="9525" marB="0" anchor="ctr">
                    <a:lnL>
                      <a:noFill/>
                    </a:lnL>
                    <a:lnR>
                      <a:noFill/>
                    </a:lnR>
                    <a:lnT>
                      <a:noFill/>
                    </a:lnT>
                    <a:lnB>
                      <a:noFill/>
                    </a:lnB>
                    <a:solidFill>
                      <a:srgbClr val="DCE6F1"/>
                    </a:solidFill>
                  </a:tcPr>
                </a:tc>
                <a:tc>
                  <a:txBody>
                    <a:bodyPr/>
                    <a:lstStyle/>
                    <a:p>
                      <a:pPr algn="ctr" rtl="0" fontAlgn="ctr"/>
                      <a:r>
                        <a:rPr lang="en-US" sz="1800" b="1" i="0" u="none" strike="noStrike" dirty="0">
                          <a:solidFill>
                            <a:srgbClr val="000000"/>
                          </a:solidFill>
                          <a:effectLst/>
                          <a:latin typeface="Calibri" panose="020F0502020204030204" pitchFamily="34" charset="0"/>
                        </a:rPr>
                        <a:t>150</a:t>
                      </a:r>
                    </a:p>
                  </a:txBody>
                  <a:tcPr marL="9525" marR="9525" marT="9525" marB="0" anchor="ctr">
                    <a:lnL>
                      <a:noFill/>
                    </a:lnL>
                    <a:lnR w="12700" cap="flat" cmpd="sng" algn="ctr">
                      <a:solidFill>
                        <a:srgbClr val="000000"/>
                      </a:solidFill>
                      <a:prstDash val="solid"/>
                      <a:round/>
                      <a:headEnd type="none" w="med" len="med"/>
                      <a:tailEnd type="none" w="med" len="med"/>
                    </a:lnR>
                    <a:lnT>
                      <a:noFill/>
                    </a:lnT>
                    <a:lnB>
                      <a:noFill/>
                    </a:lnB>
                    <a:solidFill>
                      <a:srgbClr val="DCE6F1"/>
                    </a:solidFill>
                  </a:tcPr>
                </a:tc>
                <a:tc>
                  <a:txBody>
                    <a:bodyPr/>
                    <a:lstStyle/>
                    <a:p>
                      <a:pPr algn="ctr" rtl="0" fontAlgn="ctr"/>
                      <a:r>
                        <a:rPr lang="en-US" sz="1800" b="1" i="0" u="none" strike="noStrike" dirty="0">
                          <a:solidFill>
                            <a:srgbClr val="000000"/>
                          </a:solidFill>
                          <a:effectLst/>
                          <a:latin typeface="Calibri" panose="020F0502020204030204" pitchFamily="34" charset="0"/>
                        </a:rPr>
                        <a:t>-17</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solidFill>
                      <a:srgbClr val="DCE6F1"/>
                    </a:solidFill>
                  </a:tcPr>
                </a:tc>
                <a:extLst>
                  <a:ext uri="{0D108BD9-81ED-4DB2-BD59-A6C34878D82A}">
                    <a16:rowId xmlns="" xmlns:a16="http://schemas.microsoft.com/office/drawing/2014/main" val="3145444029"/>
                  </a:ext>
                </a:extLst>
              </a:tr>
              <a:tr h="330708">
                <a:tc>
                  <a:txBody>
                    <a:bodyPr/>
                    <a:lstStyle/>
                    <a:p>
                      <a:pPr algn="l" rtl="0" fontAlgn="ctr"/>
                      <a:r>
                        <a:rPr lang="en-US" sz="1800" b="1" i="0" u="none" strike="noStrike" dirty="0">
                          <a:solidFill>
                            <a:srgbClr val="000000"/>
                          </a:solidFill>
                          <a:effectLst/>
                          <a:latin typeface="Calibri" panose="020F0502020204030204" pitchFamily="34" charset="0"/>
                        </a:rPr>
                        <a:t>No Gap In Coverage (3)</a:t>
                      </a:r>
                    </a:p>
                  </a:txBody>
                  <a:tcPr marL="7054" marR="7054" marT="7054" marB="0" anchor="ctr">
                    <a:lnL w="12700" cap="flat" cmpd="sng" algn="ctr">
                      <a:solidFill>
                        <a:srgbClr val="000000"/>
                      </a:solidFill>
                      <a:prstDash val="solid"/>
                      <a:round/>
                      <a:headEnd type="none" w="med" len="med"/>
                      <a:tailEnd type="none" w="med" len="med"/>
                    </a:lnL>
                    <a:lnR>
                      <a:noFill/>
                    </a:lnR>
                    <a:lnT>
                      <a:noFill/>
                    </a:lnT>
                    <a:lnB>
                      <a:noFill/>
                    </a:lnB>
                  </a:tcPr>
                </a:tc>
                <a:tc>
                  <a:txBody>
                    <a:bodyPr/>
                    <a:lstStyle/>
                    <a:p>
                      <a:pPr algn="ctr" rtl="0" fontAlgn="ctr"/>
                      <a:r>
                        <a:rPr lang="en-US" sz="1800" b="0" i="0" u="none" strike="noStrike" dirty="0">
                          <a:solidFill>
                            <a:srgbClr val="000000"/>
                          </a:solidFill>
                          <a:effectLst/>
                          <a:latin typeface="Calibri" panose="020F0502020204030204" pitchFamily="34" charset="0"/>
                        </a:rPr>
                        <a:t>146</a:t>
                      </a:r>
                    </a:p>
                  </a:txBody>
                  <a:tcPr marL="9525" marR="9525" marT="9525" marB="0" anchor="ctr">
                    <a:lnL>
                      <a:noFill/>
                    </a:lnL>
                    <a:lnR>
                      <a:noFill/>
                    </a:lnR>
                    <a:lnT>
                      <a:noFill/>
                    </a:lnT>
                    <a:lnB>
                      <a:noFill/>
                    </a:lnB>
                  </a:tcPr>
                </a:tc>
                <a:tc>
                  <a:txBody>
                    <a:bodyPr/>
                    <a:lstStyle/>
                    <a:p>
                      <a:pPr algn="ctr" rtl="0" fontAlgn="ctr"/>
                      <a:r>
                        <a:rPr lang="en-US" sz="1800" b="0" i="0" u="none" strike="noStrike" dirty="0">
                          <a:solidFill>
                            <a:srgbClr val="000000"/>
                          </a:solidFill>
                          <a:effectLst/>
                          <a:latin typeface="Calibri" panose="020F0502020204030204" pitchFamily="34" charset="0"/>
                        </a:rPr>
                        <a:t>96</a:t>
                      </a:r>
                    </a:p>
                  </a:txBody>
                  <a:tcPr marL="9525" marR="9525" marT="9525" marB="0" anchor="ctr">
                    <a:lnL>
                      <a:noFill/>
                    </a:lnL>
                    <a:lnR>
                      <a:noFill/>
                    </a:lnR>
                    <a:lnT>
                      <a:noFill/>
                    </a:lnT>
                    <a:lnB>
                      <a:noFill/>
                    </a:lnB>
                  </a:tcPr>
                </a:tc>
                <a:tc>
                  <a:txBody>
                    <a:bodyPr/>
                    <a:lstStyle/>
                    <a:p>
                      <a:pPr algn="ctr" rtl="0" fontAlgn="ctr"/>
                      <a:r>
                        <a:rPr lang="en-US" sz="1800" b="0" i="0" u="none" strike="noStrike" dirty="0">
                          <a:solidFill>
                            <a:srgbClr val="000000"/>
                          </a:solidFill>
                          <a:effectLst/>
                          <a:latin typeface="Calibri" panose="020F0502020204030204" pitchFamily="34" charset="0"/>
                        </a:rPr>
                        <a:t>80</a:t>
                      </a:r>
                    </a:p>
                  </a:txBody>
                  <a:tcPr marL="9525" marR="9525" marT="9525" marB="0" anchor="ctr">
                    <a:lnL>
                      <a:noFill/>
                    </a:lnL>
                    <a:lnR w="12700" cap="flat" cmpd="sng" algn="ctr">
                      <a:solidFill>
                        <a:srgbClr val="000000"/>
                      </a:solidFill>
                      <a:prstDash val="solid"/>
                      <a:round/>
                      <a:headEnd type="none" w="med" len="med"/>
                      <a:tailEnd type="none" w="med" len="med"/>
                    </a:lnR>
                    <a:lnT>
                      <a:noFill/>
                    </a:lnT>
                    <a:lnB>
                      <a:noFill/>
                    </a:lnB>
                  </a:tcPr>
                </a:tc>
                <a:tc>
                  <a:txBody>
                    <a:bodyPr/>
                    <a:lstStyle/>
                    <a:p>
                      <a:pPr algn="ctr" rtl="0" fontAlgn="ctr"/>
                      <a:r>
                        <a:rPr lang="en-US" sz="1800" b="0" i="0" u="none" strike="noStrike" dirty="0">
                          <a:solidFill>
                            <a:srgbClr val="000000"/>
                          </a:solidFill>
                          <a:effectLst/>
                          <a:latin typeface="Calibri" panose="020F0502020204030204" pitchFamily="34" charset="0"/>
                        </a:rPr>
                        <a:t>-66</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extLst>
                  <a:ext uri="{0D108BD9-81ED-4DB2-BD59-A6C34878D82A}">
                    <a16:rowId xmlns="" xmlns:a16="http://schemas.microsoft.com/office/drawing/2014/main" val="586839922"/>
                  </a:ext>
                </a:extLst>
              </a:tr>
              <a:tr h="330708">
                <a:tc>
                  <a:txBody>
                    <a:bodyPr/>
                    <a:lstStyle/>
                    <a:p>
                      <a:pPr algn="l" rtl="0" fontAlgn="ctr"/>
                      <a:r>
                        <a:rPr lang="en-US" sz="1800" b="1" i="0" u="none" strike="noStrike" dirty="0">
                          <a:solidFill>
                            <a:srgbClr val="000000"/>
                          </a:solidFill>
                          <a:effectLst/>
                          <a:latin typeface="Calibri" panose="020F0502020204030204" pitchFamily="34" charset="0"/>
                        </a:rPr>
                        <a:t>Gap In Coverage (4)</a:t>
                      </a:r>
                    </a:p>
                  </a:txBody>
                  <a:tcPr marL="7054" marR="7054" marT="7054" marB="0" anchor="ctr">
                    <a:lnL w="12700" cap="flat" cmpd="sng" algn="ctr">
                      <a:solidFill>
                        <a:srgbClr val="000000"/>
                      </a:solidFill>
                      <a:prstDash val="solid"/>
                      <a:round/>
                      <a:headEnd type="none" w="med" len="med"/>
                      <a:tailEnd type="none" w="med" len="med"/>
                    </a:lnL>
                    <a:lnR>
                      <a:noFill/>
                    </a:lnR>
                    <a:lnT>
                      <a:noFill/>
                    </a:lnT>
                    <a:lnB>
                      <a:noFill/>
                    </a:lnB>
                  </a:tcPr>
                </a:tc>
                <a:tc>
                  <a:txBody>
                    <a:bodyPr/>
                    <a:lstStyle/>
                    <a:p>
                      <a:pPr algn="ctr" rtl="0" fontAlgn="ctr"/>
                      <a:r>
                        <a:rPr lang="en-US" sz="1800" b="0" i="0" u="none" strike="noStrike" dirty="0">
                          <a:solidFill>
                            <a:srgbClr val="000000"/>
                          </a:solidFill>
                          <a:effectLst/>
                          <a:latin typeface="Calibri" panose="020F0502020204030204" pitchFamily="34" charset="0"/>
                        </a:rPr>
                        <a:t>21</a:t>
                      </a:r>
                    </a:p>
                  </a:txBody>
                  <a:tcPr marL="9525" marR="9525" marT="9525" marB="0" anchor="ctr">
                    <a:lnL>
                      <a:noFill/>
                    </a:lnL>
                    <a:lnR>
                      <a:noFill/>
                    </a:lnR>
                    <a:lnT>
                      <a:noFill/>
                    </a:lnT>
                    <a:lnB>
                      <a:noFill/>
                    </a:lnB>
                  </a:tcPr>
                </a:tc>
                <a:tc>
                  <a:txBody>
                    <a:bodyPr/>
                    <a:lstStyle/>
                    <a:p>
                      <a:pPr algn="ctr" rtl="0" fontAlgn="ctr"/>
                      <a:r>
                        <a:rPr lang="en-US" sz="1800" b="0" i="0" u="none" strike="noStrike" dirty="0">
                          <a:solidFill>
                            <a:srgbClr val="000000"/>
                          </a:solidFill>
                          <a:effectLst/>
                          <a:latin typeface="Calibri" panose="020F0502020204030204" pitchFamily="34" charset="0"/>
                        </a:rPr>
                        <a:t>75</a:t>
                      </a:r>
                    </a:p>
                  </a:txBody>
                  <a:tcPr marL="9525" marR="9525" marT="9525" marB="0" anchor="ctr">
                    <a:lnL>
                      <a:noFill/>
                    </a:lnL>
                    <a:lnR>
                      <a:noFill/>
                    </a:lnR>
                    <a:lnT>
                      <a:noFill/>
                    </a:lnT>
                    <a:lnB>
                      <a:noFill/>
                    </a:lnB>
                  </a:tcPr>
                </a:tc>
                <a:tc>
                  <a:txBody>
                    <a:bodyPr/>
                    <a:lstStyle/>
                    <a:p>
                      <a:pPr algn="ctr" rtl="0" fontAlgn="ctr"/>
                      <a:r>
                        <a:rPr lang="en-US" sz="1800" b="0" i="0" u="none" strike="noStrike" dirty="0">
                          <a:solidFill>
                            <a:srgbClr val="000000"/>
                          </a:solidFill>
                          <a:effectLst/>
                          <a:latin typeface="Calibri" panose="020F0502020204030204" pitchFamily="34" charset="0"/>
                        </a:rPr>
                        <a:t>70</a:t>
                      </a:r>
                    </a:p>
                  </a:txBody>
                  <a:tcPr marL="9525" marR="9525" marT="9525" marB="0" anchor="ctr">
                    <a:lnL>
                      <a:noFill/>
                    </a:lnL>
                    <a:lnR w="12700" cap="flat" cmpd="sng" algn="ctr">
                      <a:solidFill>
                        <a:srgbClr val="000000"/>
                      </a:solidFill>
                      <a:prstDash val="solid"/>
                      <a:round/>
                      <a:headEnd type="none" w="med" len="med"/>
                      <a:tailEnd type="none" w="med" len="med"/>
                    </a:lnR>
                    <a:lnT>
                      <a:noFill/>
                    </a:lnT>
                    <a:lnB>
                      <a:noFill/>
                    </a:lnB>
                  </a:tcPr>
                </a:tc>
                <a:tc>
                  <a:txBody>
                    <a:bodyPr/>
                    <a:lstStyle/>
                    <a:p>
                      <a:pPr algn="ctr" rtl="0" fontAlgn="ctr"/>
                      <a:r>
                        <a:rPr lang="en-US" sz="1800" b="0" i="0" u="none" strike="noStrike" dirty="0">
                          <a:solidFill>
                            <a:srgbClr val="000000"/>
                          </a:solidFill>
                          <a:effectLst/>
                          <a:latin typeface="Calibri" panose="020F0502020204030204" pitchFamily="34" charset="0"/>
                        </a:rPr>
                        <a:t>49</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extLst>
                  <a:ext uri="{0D108BD9-81ED-4DB2-BD59-A6C34878D82A}">
                    <a16:rowId xmlns="" xmlns:a16="http://schemas.microsoft.com/office/drawing/2014/main" val="72864489"/>
                  </a:ext>
                </a:extLst>
              </a:tr>
              <a:tr h="330708">
                <a:tc>
                  <a:txBody>
                    <a:bodyPr/>
                    <a:lstStyle/>
                    <a:p>
                      <a:pPr algn="l" rtl="0" fontAlgn="ctr"/>
                      <a:r>
                        <a:rPr lang="en-US" sz="1800" b="1" i="0" u="none" strike="noStrike" dirty="0">
                          <a:solidFill>
                            <a:srgbClr val="000000"/>
                          </a:solidFill>
                          <a:effectLst/>
                          <a:latin typeface="Calibri" panose="020F0502020204030204" pitchFamily="34" charset="0"/>
                        </a:rPr>
                        <a:t>Selected QHP but Canceled/Disenrolled (5)</a:t>
                      </a:r>
                    </a:p>
                  </a:txBody>
                  <a:tcPr marL="7054" marR="7054" marT="7054" marB="0" anchor="ctr">
                    <a:lnL w="12700" cap="flat" cmpd="sng" algn="ctr">
                      <a:solidFill>
                        <a:srgbClr val="000000"/>
                      </a:solidFill>
                      <a:prstDash val="solid"/>
                      <a:round/>
                      <a:headEnd type="none" w="med" len="med"/>
                      <a:tailEnd type="none" w="med" len="med"/>
                    </a:lnL>
                    <a:lnR>
                      <a:noFill/>
                    </a:lnR>
                    <a:lnT>
                      <a:noFill/>
                    </a:lnT>
                    <a:lnB>
                      <a:noFill/>
                    </a:lnB>
                    <a:solidFill>
                      <a:srgbClr val="DCE6F1"/>
                    </a:solidFill>
                  </a:tcPr>
                </a:tc>
                <a:tc>
                  <a:txBody>
                    <a:bodyPr/>
                    <a:lstStyle/>
                    <a:p>
                      <a:pPr algn="ctr" rtl="0" fontAlgn="ctr"/>
                      <a:r>
                        <a:rPr lang="en-US" sz="1800" b="1" i="0" u="none" strike="noStrike" dirty="0">
                          <a:solidFill>
                            <a:srgbClr val="000000"/>
                          </a:solidFill>
                          <a:effectLst/>
                          <a:latin typeface="Calibri" panose="020F0502020204030204" pitchFamily="34" charset="0"/>
                        </a:rPr>
                        <a:t>32</a:t>
                      </a:r>
                    </a:p>
                  </a:txBody>
                  <a:tcPr marL="9525" marR="9525" marT="9525" marB="0" anchor="ctr">
                    <a:lnL>
                      <a:noFill/>
                    </a:lnL>
                    <a:lnR>
                      <a:noFill/>
                    </a:lnR>
                    <a:lnT>
                      <a:noFill/>
                    </a:lnT>
                    <a:lnB>
                      <a:noFill/>
                    </a:lnB>
                    <a:solidFill>
                      <a:srgbClr val="DCE6F1"/>
                    </a:solidFill>
                  </a:tcPr>
                </a:tc>
                <a:tc>
                  <a:txBody>
                    <a:bodyPr/>
                    <a:lstStyle/>
                    <a:p>
                      <a:pPr algn="ctr" rtl="0" fontAlgn="ctr"/>
                      <a:r>
                        <a:rPr lang="en-US" sz="1800" b="1" i="0" u="none" strike="noStrike" dirty="0">
                          <a:solidFill>
                            <a:srgbClr val="000000"/>
                          </a:solidFill>
                          <a:effectLst/>
                          <a:latin typeface="Calibri" panose="020F0502020204030204" pitchFamily="34" charset="0"/>
                        </a:rPr>
                        <a:t>52</a:t>
                      </a:r>
                    </a:p>
                  </a:txBody>
                  <a:tcPr marL="9525" marR="9525" marT="9525" marB="0" anchor="ctr">
                    <a:lnL>
                      <a:noFill/>
                    </a:lnL>
                    <a:lnR>
                      <a:noFill/>
                    </a:lnR>
                    <a:lnT>
                      <a:noFill/>
                    </a:lnT>
                    <a:lnB>
                      <a:noFill/>
                    </a:lnB>
                    <a:solidFill>
                      <a:srgbClr val="DCE6F1"/>
                    </a:solidFill>
                  </a:tcPr>
                </a:tc>
                <a:tc>
                  <a:txBody>
                    <a:bodyPr/>
                    <a:lstStyle/>
                    <a:p>
                      <a:pPr algn="ctr" rtl="0" fontAlgn="ctr"/>
                      <a:r>
                        <a:rPr lang="en-US" sz="1800" b="1" i="0" u="none" strike="noStrike" dirty="0">
                          <a:solidFill>
                            <a:srgbClr val="000000"/>
                          </a:solidFill>
                          <a:effectLst/>
                          <a:latin typeface="Calibri" panose="020F0502020204030204" pitchFamily="34" charset="0"/>
                        </a:rPr>
                        <a:t>80</a:t>
                      </a:r>
                    </a:p>
                  </a:txBody>
                  <a:tcPr marL="9525" marR="9525" marT="9525" marB="0" anchor="ctr">
                    <a:lnL>
                      <a:noFill/>
                    </a:lnL>
                    <a:lnR w="12700" cap="flat" cmpd="sng" algn="ctr">
                      <a:solidFill>
                        <a:srgbClr val="000000"/>
                      </a:solidFill>
                      <a:prstDash val="solid"/>
                      <a:round/>
                      <a:headEnd type="none" w="med" len="med"/>
                      <a:tailEnd type="none" w="med" len="med"/>
                    </a:lnR>
                    <a:lnT>
                      <a:noFill/>
                    </a:lnT>
                    <a:lnB>
                      <a:noFill/>
                    </a:lnB>
                    <a:solidFill>
                      <a:srgbClr val="DCE6F1"/>
                    </a:solidFill>
                  </a:tcPr>
                </a:tc>
                <a:tc>
                  <a:txBody>
                    <a:bodyPr/>
                    <a:lstStyle/>
                    <a:p>
                      <a:pPr algn="ctr" rtl="0" fontAlgn="ctr"/>
                      <a:r>
                        <a:rPr lang="en-US" sz="1800" b="1" i="0" u="none" strike="noStrike" dirty="0">
                          <a:solidFill>
                            <a:srgbClr val="000000"/>
                          </a:solidFill>
                          <a:effectLst/>
                          <a:latin typeface="Calibri" panose="020F0502020204030204" pitchFamily="34" charset="0"/>
                        </a:rPr>
                        <a:t>48</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solidFill>
                      <a:srgbClr val="DCE6F1"/>
                    </a:solidFill>
                  </a:tcPr>
                </a:tc>
                <a:extLst>
                  <a:ext uri="{0D108BD9-81ED-4DB2-BD59-A6C34878D82A}">
                    <a16:rowId xmlns="" xmlns:a16="http://schemas.microsoft.com/office/drawing/2014/main" val="4147884747"/>
                  </a:ext>
                </a:extLst>
              </a:tr>
              <a:tr h="341375">
                <a:tc>
                  <a:txBody>
                    <a:bodyPr/>
                    <a:lstStyle/>
                    <a:p>
                      <a:pPr algn="l" rtl="0" fontAlgn="ctr"/>
                      <a:r>
                        <a:rPr lang="en-US" sz="1800" b="1" i="0" u="none" strike="noStrike" dirty="0">
                          <a:solidFill>
                            <a:srgbClr val="000000"/>
                          </a:solidFill>
                          <a:effectLst/>
                          <a:latin typeface="Calibri" panose="020F0502020204030204" pitchFamily="34" charset="0"/>
                        </a:rPr>
                        <a:t>No Active Enrollment Status (1)</a:t>
                      </a:r>
                    </a:p>
                  </a:txBody>
                  <a:tcPr marL="7054" marR="7054" marT="7054" marB="0" anchor="ctr">
                    <a:lnL w="12700" cap="flat" cmpd="sng" algn="ctr">
                      <a:solidFill>
                        <a:srgbClr val="000000"/>
                      </a:solidFill>
                      <a:prstDash val="solid"/>
                      <a:round/>
                      <a:headEnd type="none" w="med" len="med"/>
                      <a:tailEnd type="none" w="med" len="med"/>
                    </a:lnL>
                    <a:lnR>
                      <a:noFill/>
                    </a:lnR>
                    <a:lnT>
                      <a:noFill/>
                    </a:lnT>
                    <a:lnB w="12700" cap="flat" cmpd="sng" algn="ctr">
                      <a:solidFill>
                        <a:srgbClr val="366092"/>
                      </a:solidFill>
                      <a:prstDash val="solid"/>
                      <a:round/>
                      <a:headEnd type="none" w="med" len="med"/>
                      <a:tailEnd type="none" w="med" len="med"/>
                    </a:lnB>
                    <a:solidFill>
                      <a:srgbClr val="DCE6F1"/>
                    </a:solidFill>
                  </a:tcPr>
                </a:tc>
                <a:tc>
                  <a:txBody>
                    <a:bodyPr/>
                    <a:lstStyle/>
                    <a:p>
                      <a:pPr algn="ctr" rtl="0" fontAlgn="ctr"/>
                      <a:r>
                        <a:rPr lang="en-US" sz="1800" b="1" i="0" u="none" strike="noStrike" dirty="0">
                          <a:solidFill>
                            <a:srgbClr val="000000"/>
                          </a:solidFill>
                          <a:effectLst/>
                          <a:latin typeface="Calibri" panose="020F0502020204030204" pitchFamily="34" charset="0"/>
                        </a:rPr>
                        <a:t>484</a:t>
                      </a:r>
                    </a:p>
                  </a:txBody>
                  <a:tcPr marL="9525" marR="9525" marT="9525" marB="0" anchor="ctr">
                    <a:lnL>
                      <a:noFill/>
                    </a:lnL>
                    <a:lnR>
                      <a:noFill/>
                    </a:lnR>
                    <a:lnT>
                      <a:noFill/>
                    </a:lnT>
                    <a:lnB w="12700" cap="flat" cmpd="sng" algn="ctr">
                      <a:solidFill>
                        <a:srgbClr val="366092"/>
                      </a:solidFill>
                      <a:prstDash val="solid"/>
                      <a:round/>
                      <a:headEnd type="none" w="med" len="med"/>
                      <a:tailEnd type="none" w="med" len="med"/>
                    </a:lnB>
                    <a:solidFill>
                      <a:srgbClr val="DCE6F1"/>
                    </a:solidFill>
                  </a:tcPr>
                </a:tc>
                <a:tc>
                  <a:txBody>
                    <a:bodyPr/>
                    <a:lstStyle/>
                    <a:p>
                      <a:pPr algn="ctr" rtl="0" fontAlgn="ctr"/>
                      <a:r>
                        <a:rPr lang="en-US" sz="1800" b="1" i="0" u="none" strike="noStrike" dirty="0" smtClean="0">
                          <a:solidFill>
                            <a:srgbClr val="000000"/>
                          </a:solidFill>
                          <a:effectLst/>
                          <a:latin typeface="Calibri" panose="020F0502020204030204" pitchFamily="34" charset="0"/>
                        </a:rPr>
                        <a:t>422</a:t>
                      </a:r>
                      <a:endParaRPr lang="en-US" sz="1800" b="1" i="0" u="none" strike="noStrike" dirty="0">
                        <a:solidFill>
                          <a:srgbClr val="000000"/>
                        </a:solidFill>
                        <a:effectLst/>
                        <a:latin typeface="Calibri" panose="020F0502020204030204" pitchFamily="34" charset="0"/>
                      </a:endParaRPr>
                    </a:p>
                  </a:txBody>
                  <a:tcPr marL="9525" marR="9525" marT="9525" marB="0" anchor="ctr">
                    <a:lnL>
                      <a:noFill/>
                    </a:lnL>
                    <a:lnR>
                      <a:noFill/>
                    </a:lnR>
                    <a:lnT>
                      <a:noFill/>
                    </a:lnT>
                    <a:lnB w="12700" cap="flat" cmpd="sng" algn="ctr">
                      <a:solidFill>
                        <a:srgbClr val="366092"/>
                      </a:solidFill>
                      <a:prstDash val="solid"/>
                      <a:round/>
                      <a:headEnd type="none" w="med" len="med"/>
                      <a:tailEnd type="none" w="med" len="med"/>
                    </a:lnB>
                    <a:solidFill>
                      <a:srgbClr val="DCE6F1"/>
                    </a:solidFill>
                  </a:tcPr>
                </a:tc>
                <a:tc>
                  <a:txBody>
                    <a:bodyPr/>
                    <a:lstStyle/>
                    <a:p>
                      <a:pPr algn="ctr" rtl="0" fontAlgn="ctr"/>
                      <a:r>
                        <a:rPr lang="en-US" sz="1800" b="1" i="0" u="none" strike="noStrike" dirty="0" smtClean="0">
                          <a:solidFill>
                            <a:srgbClr val="000000"/>
                          </a:solidFill>
                          <a:effectLst/>
                          <a:latin typeface="Calibri" panose="020F0502020204030204" pitchFamily="34" charset="0"/>
                        </a:rPr>
                        <a:t>385</a:t>
                      </a:r>
                      <a:endParaRPr lang="en-US" sz="1800" b="1" i="0" u="none" strike="noStrike" dirty="0">
                        <a:solidFill>
                          <a:srgbClr val="000000"/>
                        </a:solidFill>
                        <a:effectLst/>
                        <a:latin typeface="Calibri" panose="020F0502020204030204" pitchFamily="34" charset="0"/>
                      </a:endParaRPr>
                    </a:p>
                  </a:txBody>
                  <a:tcPr marL="9525" marR="9525" marT="9525" marB="0" anchor="ctr">
                    <a:lnL>
                      <a:noFill/>
                    </a:lnL>
                    <a:lnR w="12700" cap="flat" cmpd="sng" algn="ctr">
                      <a:solidFill>
                        <a:srgbClr val="000000"/>
                      </a:solidFill>
                      <a:prstDash val="solid"/>
                      <a:round/>
                      <a:headEnd type="none" w="med" len="med"/>
                      <a:tailEnd type="none" w="med" len="med"/>
                    </a:lnR>
                    <a:lnT>
                      <a:noFill/>
                    </a:lnT>
                    <a:lnB w="12700" cap="flat" cmpd="sng" algn="ctr">
                      <a:solidFill>
                        <a:srgbClr val="366092"/>
                      </a:solidFill>
                      <a:prstDash val="solid"/>
                      <a:round/>
                      <a:headEnd type="none" w="med" len="med"/>
                      <a:tailEnd type="none" w="med" len="med"/>
                    </a:lnB>
                    <a:solidFill>
                      <a:srgbClr val="DCE6F1"/>
                    </a:solidFill>
                  </a:tcPr>
                </a:tc>
                <a:tc>
                  <a:txBody>
                    <a:bodyPr/>
                    <a:lstStyle/>
                    <a:p>
                      <a:pPr algn="ctr" rtl="0" fontAlgn="ctr"/>
                      <a:r>
                        <a:rPr lang="en-US" sz="1800" b="1" i="0" u="none" strike="noStrike" dirty="0" smtClean="0">
                          <a:solidFill>
                            <a:srgbClr val="000000"/>
                          </a:solidFill>
                          <a:effectLst/>
                          <a:latin typeface="Calibri" panose="020F0502020204030204" pitchFamily="34" charset="0"/>
                        </a:rPr>
                        <a:t>-99</a:t>
                      </a:r>
                      <a:endParaRPr lang="en-US" sz="1800" b="1" i="0" u="none" strike="noStrike" dirty="0">
                        <a:solidFill>
                          <a:srgbClr val="000000"/>
                        </a:solidFill>
                        <a:effectLst/>
                        <a:latin typeface="Calibri" panose="020F0502020204030204" pitchFamily="34" charset="0"/>
                      </a:endParaRP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366092"/>
                      </a:solidFill>
                      <a:prstDash val="solid"/>
                      <a:round/>
                      <a:headEnd type="none" w="med" len="med"/>
                      <a:tailEnd type="none" w="med" len="med"/>
                    </a:lnB>
                    <a:solidFill>
                      <a:srgbClr val="DCE6F1"/>
                    </a:solidFill>
                  </a:tcPr>
                </a:tc>
                <a:extLst>
                  <a:ext uri="{0D108BD9-81ED-4DB2-BD59-A6C34878D82A}">
                    <a16:rowId xmlns="" xmlns:a16="http://schemas.microsoft.com/office/drawing/2014/main" val="1061577319"/>
                  </a:ext>
                </a:extLst>
              </a:tr>
              <a:tr h="341375">
                <a:tc>
                  <a:txBody>
                    <a:bodyPr/>
                    <a:lstStyle/>
                    <a:p>
                      <a:pPr algn="l" rtl="0" fontAlgn="ctr"/>
                      <a:r>
                        <a:rPr lang="en-US" sz="1800" b="1" i="0" u="none" strike="noStrike" dirty="0">
                          <a:solidFill>
                            <a:srgbClr val="000000"/>
                          </a:solidFill>
                          <a:effectLst/>
                          <a:latin typeface="Calibri" panose="020F0502020204030204" pitchFamily="34" charset="0"/>
                        </a:rPr>
                        <a:t>Grand Total</a:t>
                      </a:r>
                    </a:p>
                  </a:txBody>
                  <a:tcPr marL="7054" marR="7054" marT="7054" marB="0" anchor="ctr">
                    <a:lnL w="12700" cap="flat" cmpd="sng" algn="ctr">
                      <a:solidFill>
                        <a:srgbClr val="000000"/>
                      </a:solidFill>
                      <a:prstDash val="solid"/>
                      <a:round/>
                      <a:headEnd type="none" w="med" len="med"/>
                      <a:tailEnd type="none" w="med" len="med"/>
                    </a:lnL>
                    <a:lnR>
                      <a:noFill/>
                    </a:lnR>
                    <a:lnT w="12700" cap="flat" cmpd="sng" algn="ctr">
                      <a:solidFill>
                        <a:srgbClr val="366092"/>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fontAlgn="ctr"/>
                      <a:r>
                        <a:rPr lang="en-US" sz="1800" b="1" i="0" u="none" strike="noStrike" dirty="0">
                          <a:solidFill>
                            <a:srgbClr val="000000"/>
                          </a:solidFill>
                          <a:effectLst/>
                          <a:latin typeface="Calibri" panose="020F0502020204030204" pitchFamily="34" charset="0"/>
                        </a:rPr>
                        <a:t>1,215</a:t>
                      </a:r>
                    </a:p>
                  </a:txBody>
                  <a:tcPr marL="9525" marR="9525" marT="9525" marB="0" anchor="ctr">
                    <a:lnL>
                      <a:noFill/>
                    </a:lnL>
                    <a:lnR>
                      <a:noFill/>
                    </a:lnR>
                    <a:lnT w="12700" cap="flat" cmpd="sng" algn="ctr">
                      <a:solidFill>
                        <a:srgbClr val="366092"/>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fontAlgn="ctr"/>
                      <a:r>
                        <a:rPr lang="en-US" sz="1800" b="1" i="0" u="none" strike="noStrike" dirty="0">
                          <a:solidFill>
                            <a:srgbClr val="000000"/>
                          </a:solidFill>
                          <a:effectLst/>
                          <a:latin typeface="Calibri" panose="020F0502020204030204" pitchFamily="34" charset="0"/>
                        </a:rPr>
                        <a:t>1,215</a:t>
                      </a:r>
                    </a:p>
                  </a:txBody>
                  <a:tcPr marL="9525" marR="9525" marT="9525" marB="0" anchor="ctr">
                    <a:lnL>
                      <a:noFill/>
                    </a:lnL>
                    <a:lnR>
                      <a:noFill/>
                    </a:lnR>
                    <a:lnT w="12700" cap="flat" cmpd="sng" algn="ctr">
                      <a:solidFill>
                        <a:srgbClr val="366092"/>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fontAlgn="ctr"/>
                      <a:r>
                        <a:rPr lang="en-US" sz="1800" b="1" i="0" u="none" strike="noStrike" dirty="0">
                          <a:solidFill>
                            <a:srgbClr val="000000"/>
                          </a:solidFill>
                          <a:effectLst/>
                          <a:latin typeface="Calibri" panose="020F0502020204030204" pitchFamily="34" charset="0"/>
                        </a:rPr>
                        <a:t>1,215</a:t>
                      </a:r>
                    </a:p>
                  </a:txBody>
                  <a:tcPr marL="9525" marR="9525" marT="9525" marB="0" anchor="ctr">
                    <a:lnL>
                      <a:noFill/>
                    </a:lnL>
                    <a:lnR w="12700" cap="flat" cmpd="sng" algn="ctr">
                      <a:solidFill>
                        <a:srgbClr val="000000"/>
                      </a:solidFill>
                      <a:prstDash val="solid"/>
                      <a:round/>
                      <a:headEnd type="none" w="med" len="med"/>
                      <a:tailEnd type="none" w="med" len="med"/>
                    </a:lnR>
                    <a:lnT w="12700" cap="flat" cmpd="sng" algn="ctr">
                      <a:solidFill>
                        <a:srgbClr val="366092"/>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fontAlgn="ctr"/>
                      <a:r>
                        <a:rPr lang="en-US" sz="1800" b="1" i="0" u="none" strike="noStrike" dirty="0">
                          <a:solidFill>
                            <a:srgbClr val="000000"/>
                          </a:solidFill>
                          <a:effectLst/>
                          <a:latin typeface="Calibri" panose="020F0502020204030204" pitchFamily="34" charset="0"/>
                        </a:rPr>
                        <a:t>0</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366092"/>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588807509"/>
                  </a:ext>
                </a:extLst>
              </a:tr>
            </a:tbl>
          </a:graphicData>
        </a:graphic>
      </p:graphicFrame>
    </p:spTree>
    <p:extLst>
      <p:ext uri="{BB962C8B-B14F-4D97-AF65-F5344CB8AC3E}">
        <p14:creationId xmlns:p14="http://schemas.microsoft.com/office/powerpoint/2010/main" val="201259991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i="1" dirty="0"/>
              <a:t>June Special Session, Public Act No. </a:t>
            </a:r>
            <a:r>
              <a:rPr lang="en-US" b="1" i="1" dirty="0" smtClean="0"/>
              <a:t>15-5</a:t>
            </a:r>
            <a:br>
              <a:rPr lang="en-US" b="1" i="1" dirty="0" smtClean="0"/>
            </a:br>
            <a:endParaRPr lang="en-US" dirty="0"/>
          </a:p>
        </p:txBody>
      </p:sp>
      <p:sp>
        <p:nvSpPr>
          <p:cNvPr id="3" name="Content Placeholder 2"/>
          <p:cNvSpPr>
            <a:spLocks noGrp="1"/>
          </p:cNvSpPr>
          <p:nvPr>
            <p:ph idx="1"/>
          </p:nvPr>
        </p:nvSpPr>
        <p:spPr>
          <a:xfrm>
            <a:off x="501070" y="1278320"/>
            <a:ext cx="8185730" cy="4525963"/>
          </a:xfrm>
        </p:spPr>
        <p:txBody>
          <a:bodyPr/>
          <a:lstStyle/>
          <a:p>
            <a:r>
              <a:rPr lang="en-US" sz="2000" b="1" dirty="0"/>
              <a:t>Effective August 1, 2015</a:t>
            </a:r>
            <a:r>
              <a:rPr lang="en-US" sz="2000" b="1" dirty="0" smtClean="0"/>
              <a:t>.</a:t>
            </a:r>
          </a:p>
          <a:p>
            <a:endParaRPr lang="en-US" sz="2000" b="1" dirty="0"/>
          </a:p>
          <a:p>
            <a:r>
              <a:rPr lang="en-US" sz="2000" b="1" dirty="0"/>
              <a:t>Reduces the HUSKY A Income Limit for Parents and Caretaker </a:t>
            </a:r>
            <a:r>
              <a:rPr lang="en-US" sz="2000" b="1" dirty="0" smtClean="0"/>
              <a:t>Relatives </a:t>
            </a:r>
            <a:r>
              <a:rPr lang="en-US" sz="2000" b="1" dirty="0"/>
              <a:t>from 196% of the Federal Poverty Level (FPL) to 150% FPL</a:t>
            </a:r>
            <a:r>
              <a:rPr lang="en-US" sz="2000" b="1" dirty="0" smtClean="0"/>
              <a:t>.</a:t>
            </a:r>
          </a:p>
          <a:p>
            <a:endParaRPr lang="en-US" sz="2000" b="1" dirty="0"/>
          </a:p>
          <a:p>
            <a:r>
              <a:rPr lang="en-US" sz="2000" b="1" dirty="0"/>
              <a:t>MAGI rules also require an income disregard of 5% FPL</a:t>
            </a:r>
            <a:r>
              <a:rPr lang="en-US" sz="2000" b="1" dirty="0" smtClean="0"/>
              <a:t>.</a:t>
            </a:r>
          </a:p>
          <a:p>
            <a:endParaRPr lang="en-US" sz="2000" b="1" dirty="0"/>
          </a:p>
          <a:p>
            <a:r>
              <a:rPr lang="en-US" sz="2000" b="1" dirty="0"/>
              <a:t>The inclusion of the 5% income disregard results in an effective income limit of 155% FPL</a:t>
            </a:r>
            <a:r>
              <a:rPr lang="en-US" sz="2000" b="1" dirty="0" smtClean="0"/>
              <a:t>.</a:t>
            </a:r>
          </a:p>
          <a:p>
            <a:endParaRPr lang="en-US" sz="2000" b="1" dirty="0"/>
          </a:p>
          <a:p>
            <a:r>
              <a:rPr lang="en-US" sz="2000" b="1" dirty="0"/>
              <a:t>Income limit for children remains at 196% FPL.</a:t>
            </a:r>
          </a:p>
          <a:p>
            <a:endParaRPr lang="en-US" dirty="0"/>
          </a:p>
        </p:txBody>
      </p:sp>
      <p:pic>
        <p:nvPicPr>
          <p:cNvPr id="1026" name="Picture 2" descr="image001"/>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192359" y="6009175"/>
            <a:ext cx="1239915" cy="6767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9267102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i="1" dirty="0"/>
              <a:t>June Special Session, Public Act No. 15-5</a:t>
            </a:r>
            <a:br>
              <a:rPr lang="en-US" b="1" i="1" dirty="0"/>
            </a:br>
            <a:r>
              <a:rPr lang="en-US" sz="2000" b="1" i="1" dirty="0" smtClean="0"/>
              <a:t>Reporting Requirements</a:t>
            </a:r>
            <a:endParaRPr lang="en-US" dirty="0"/>
          </a:p>
        </p:txBody>
      </p:sp>
      <p:sp>
        <p:nvSpPr>
          <p:cNvPr id="3" name="Content Placeholder 2"/>
          <p:cNvSpPr>
            <a:spLocks noGrp="1"/>
          </p:cNvSpPr>
          <p:nvPr>
            <p:ph idx="1"/>
          </p:nvPr>
        </p:nvSpPr>
        <p:spPr>
          <a:xfrm>
            <a:off x="501070" y="1547155"/>
            <a:ext cx="8185730" cy="4525963"/>
          </a:xfrm>
        </p:spPr>
        <p:txBody>
          <a:bodyPr/>
          <a:lstStyle/>
          <a:p>
            <a:pPr marL="0" indent="0">
              <a:buNone/>
            </a:pPr>
            <a:r>
              <a:rPr lang="en-US" sz="2000" b="1" dirty="0"/>
              <a:t>Sec. 371. (NEW) (</a:t>
            </a:r>
            <a:r>
              <a:rPr lang="en-US" sz="2000" b="1" i="1" dirty="0"/>
              <a:t>Effective from passage</a:t>
            </a:r>
            <a:r>
              <a:rPr lang="en-US" sz="2000" b="1" dirty="0"/>
              <a:t>) (c) Not later than November 1, 2015, and quarterly thereafter until December 1, 2017, the commissioner and the Connecticut Health Insurance Exchange shall report to the Council on Medical Assistance Program Oversight on the number of such parents and caretaker relatives who, due to changes in income eligibility effective August 1, 2015, (1) were no longer eligible for Medicaid, (2) remained eligible after the commissioner's review pursuant to this section, (3) lost Medicaid coverage and enrolled in a qualified health plan without a gap in coverage, (4) lost Medicaid coverage and did not enroll in a qualified health plan immediately after such coverage loss, and (5) enrolled in a qualified health plan but were </a:t>
            </a:r>
            <a:r>
              <a:rPr lang="en-US" sz="2000" b="1" dirty="0" err="1"/>
              <a:t>disenrolled</a:t>
            </a:r>
            <a:r>
              <a:rPr lang="en-US" sz="2000" b="1" dirty="0"/>
              <a:t> for failure to pay premiums.</a:t>
            </a:r>
          </a:p>
          <a:p>
            <a:endParaRPr lang="en-US" dirty="0"/>
          </a:p>
        </p:txBody>
      </p:sp>
      <p:pic>
        <p:nvPicPr>
          <p:cNvPr id="1026" name="Picture 2" descr="image001"/>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153955" y="6002135"/>
            <a:ext cx="1239915" cy="6767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07106366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i="1" dirty="0"/>
              <a:t>Reporting Requirements</a:t>
            </a:r>
            <a:endParaRPr lang="en-US" dirty="0"/>
          </a:p>
        </p:txBody>
      </p:sp>
      <p:sp>
        <p:nvSpPr>
          <p:cNvPr id="3" name="Content Placeholder 2"/>
          <p:cNvSpPr>
            <a:spLocks noGrp="1"/>
          </p:cNvSpPr>
          <p:nvPr>
            <p:ph idx="1"/>
          </p:nvPr>
        </p:nvSpPr>
        <p:spPr>
          <a:xfrm>
            <a:off x="501070" y="1278320"/>
            <a:ext cx="8185730" cy="4525963"/>
          </a:xfrm>
        </p:spPr>
        <p:txBody>
          <a:bodyPr/>
          <a:lstStyle/>
          <a:p>
            <a:pPr marL="0" indent="0">
              <a:buNone/>
            </a:pPr>
            <a:r>
              <a:rPr lang="en-US" sz="2400" b="1" dirty="0"/>
              <a:t>(1) The number of parents and caretaker relatives who were no longer eligible for Medicaid:</a:t>
            </a:r>
          </a:p>
          <a:p>
            <a:pPr marL="0" indent="0">
              <a:buNone/>
            </a:pPr>
            <a:endParaRPr lang="en-US" sz="900" dirty="0"/>
          </a:p>
          <a:p>
            <a:r>
              <a:rPr lang="en-US" sz="2400" b="1" dirty="0"/>
              <a:t>18,903 </a:t>
            </a:r>
            <a:r>
              <a:rPr lang="en-US" sz="2400" dirty="0"/>
              <a:t>HUSKY A Parents with household incomes above 155% FPL.</a:t>
            </a:r>
          </a:p>
          <a:p>
            <a:endParaRPr lang="en-US" sz="2400" b="1" dirty="0" smtClean="0"/>
          </a:p>
          <a:p>
            <a:r>
              <a:rPr lang="en-US" sz="2400" b="1" dirty="0" smtClean="0"/>
              <a:t>17,688</a:t>
            </a:r>
            <a:r>
              <a:rPr lang="en-US" sz="2400" dirty="0" smtClean="0"/>
              <a:t> in </a:t>
            </a:r>
            <a:r>
              <a:rPr lang="en-US" sz="2400" dirty="0"/>
              <a:t>households with </a:t>
            </a:r>
            <a:r>
              <a:rPr lang="en-US" sz="2400" dirty="0" smtClean="0"/>
              <a:t>earnings.</a:t>
            </a:r>
          </a:p>
          <a:p>
            <a:endParaRPr lang="en-US" sz="2400" dirty="0"/>
          </a:p>
          <a:p>
            <a:r>
              <a:rPr lang="en-US" sz="2400" b="1" dirty="0" smtClean="0"/>
              <a:t> 1,215</a:t>
            </a:r>
            <a:r>
              <a:rPr lang="en-US" sz="2400" dirty="0" smtClean="0"/>
              <a:t> </a:t>
            </a:r>
            <a:r>
              <a:rPr lang="en-US" sz="2400" dirty="0"/>
              <a:t>in households without </a:t>
            </a:r>
            <a:r>
              <a:rPr lang="en-US" sz="2400" dirty="0" smtClean="0"/>
              <a:t>earnings.</a:t>
            </a:r>
            <a:endParaRPr lang="en-US" sz="2400" dirty="0"/>
          </a:p>
          <a:p>
            <a:endParaRPr lang="en-US" sz="2000" dirty="0"/>
          </a:p>
        </p:txBody>
      </p:sp>
      <p:pic>
        <p:nvPicPr>
          <p:cNvPr id="1026" name="Picture 2" descr="image001"/>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00335" y="5925325"/>
            <a:ext cx="1393535" cy="760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70951451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i="1" dirty="0"/>
              <a:t>Reporting Requirements</a:t>
            </a:r>
            <a:endParaRPr lang="en-US" dirty="0"/>
          </a:p>
        </p:txBody>
      </p:sp>
      <p:sp>
        <p:nvSpPr>
          <p:cNvPr id="3" name="Content Placeholder 2"/>
          <p:cNvSpPr>
            <a:spLocks noGrp="1"/>
          </p:cNvSpPr>
          <p:nvPr>
            <p:ph idx="1"/>
          </p:nvPr>
        </p:nvSpPr>
        <p:spPr>
          <a:xfrm>
            <a:off x="501070" y="1278320"/>
            <a:ext cx="8185730" cy="4525963"/>
          </a:xfrm>
        </p:spPr>
        <p:txBody>
          <a:bodyPr/>
          <a:lstStyle/>
          <a:p>
            <a:pPr marL="0" indent="0">
              <a:buNone/>
            </a:pPr>
            <a:r>
              <a:rPr lang="en-US" sz="2400" b="1" dirty="0"/>
              <a:t>(2) The number of parents and caretaker relatives who remained eligible after the Commissioner's review:</a:t>
            </a:r>
          </a:p>
          <a:p>
            <a:endParaRPr lang="en-US" sz="2400" b="1" dirty="0" smtClean="0"/>
          </a:p>
          <a:p>
            <a:r>
              <a:rPr lang="en-US" sz="2400" b="1" dirty="0" smtClean="0"/>
              <a:t>17,688 </a:t>
            </a:r>
            <a:r>
              <a:rPr lang="en-US" sz="2400" dirty="0" smtClean="0"/>
              <a:t>parents in </a:t>
            </a:r>
            <a:r>
              <a:rPr lang="en-US" sz="2400" dirty="0"/>
              <a:t>households with earnings qualify for Transitional Medical Assistance (TMA) </a:t>
            </a:r>
            <a:r>
              <a:rPr lang="en-US" sz="2400" dirty="0" smtClean="0"/>
              <a:t>from 8/1/2015 </a:t>
            </a:r>
            <a:r>
              <a:rPr lang="en-US" sz="2400" dirty="0"/>
              <a:t>– </a:t>
            </a:r>
            <a:r>
              <a:rPr lang="en-US" sz="2400" dirty="0" smtClean="0"/>
              <a:t>7/31/2016.</a:t>
            </a:r>
          </a:p>
          <a:p>
            <a:endParaRPr lang="en-US" sz="2400" dirty="0" smtClean="0"/>
          </a:p>
          <a:p>
            <a:r>
              <a:rPr lang="en-US" sz="2400" dirty="0" smtClean="0"/>
              <a:t>As of May 2016, </a:t>
            </a:r>
            <a:r>
              <a:rPr lang="en-US" sz="2400" b="1" dirty="0" smtClean="0"/>
              <a:t>600</a:t>
            </a:r>
            <a:r>
              <a:rPr lang="en-US" sz="2400" dirty="0" smtClean="0"/>
              <a:t> of the </a:t>
            </a:r>
            <a:r>
              <a:rPr lang="en-US" sz="2400" b="1" dirty="0" smtClean="0"/>
              <a:t>1,215</a:t>
            </a:r>
            <a:r>
              <a:rPr lang="en-US" sz="2400" dirty="0" smtClean="0"/>
              <a:t> Non-TMA parents are receiving Medicaid.</a:t>
            </a:r>
          </a:p>
          <a:p>
            <a:endParaRPr lang="en-US" sz="2400" dirty="0"/>
          </a:p>
          <a:p>
            <a:endParaRPr lang="en-US" sz="2400" dirty="0" smtClean="0"/>
          </a:p>
          <a:p>
            <a:pPr marL="0" indent="0">
              <a:buNone/>
            </a:pPr>
            <a:endParaRPr lang="en-US" sz="2400" dirty="0" smtClean="0"/>
          </a:p>
          <a:p>
            <a:endParaRPr lang="en-US" sz="2400" dirty="0"/>
          </a:p>
          <a:p>
            <a:endParaRPr lang="en-US" sz="2400" dirty="0"/>
          </a:p>
        </p:txBody>
      </p:sp>
      <p:pic>
        <p:nvPicPr>
          <p:cNvPr id="1026" name="Picture 2" descr="image00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08310" y="5579680"/>
            <a:ext cx="2008015" cy="109604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5821898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i="1" dirty="0"/>
              <a:t>Reporting Requirements</a:t>
            </a:r>
            <a:endParaRPr lang="en-US" dirty="0"/>
          </a:p>
        </p:txBody>
      </p:sp>
      <p:sp>
        <p:nvSpPr>
          <p:cNvPr id="3" name="Content Placeholder 2"/>
          <p:cNvSpPr>
            <a:spLocks noGrp="1"/>
          </p:cNvSpPr>
          <p:nvPr>
            <p:ph idx="1"/>
          </p:nvPr>
        </p:nvSpPr>
        <p:spPr>
          <a:xfrm>
            <a:off x="501070" y="1278320"/>
            <a:ext cx="8185730" cy="4262956"/>
          </a:xfrm>
          <a:noFill/>
        </p:spPr>
        <p:txBody>
          <a:bodyPr/>
          <a:lstStyle/>
          <a:p>
            <a:pPr marL="0" indent="0">
              <a:buNone/>
            </a:pPr>
            <a:r>
              <a:rPr lang="en-US" sz="2400" b="1" dirty="0"/>
              <a:t>(2) The number of parents and caretaker relatives who remained eligible after the Commissioner's review</a:t>
            </a:r>
            <a:r>
              <a:rPr lang="en-US" sz="2400" b="1" dirty="0" smtClean="0"/>
              <a:t>:</a:t>
            </a:r>
          </a:p>
          <a:p>
            <a:pPr marL="0" indent="0">
              <a:buNone/>
            </a:pPr>
            <a:endParaRPr lang="en-US" sz="200" b="1" dirty="0" smtClean="0"/>
          </a:p>
          <a:p>
            <a:pPr marL="0" indent="0">
              <a:buNone/>
            </a:pPr>
            <a:r>
              <a:rPr lang="en-US" sz="2000" b="1" dirty="0" smtClean="0"/>
              <a:t>Current Medicaid enrollment status  - 1,215 Non-TMA Parents</a:t>
            </a:r>
          </a:p>
          <a:p>
            <a:pPr marL="0" indent="0">
              <a:buNone/>
            </a:pPr>
            <a:endParaRPr lang="en-US" sz="2000" b="1" dirty="0"/>
          </a:p>
          <a:p>
            <a:pPr marL="0" indent="0">
              <a:buNone/>
            </a:pPr>
            <a:endParaRPr lang="en-US" sz="2000" b="1" dirty="0" smtClean="0"/>
          </a:p>
          <a:p>
            <a:pPr marL="0" indent="0">
              <a:buNone/>
            </a:pPr>
            <a:endParaRPr lang="en-US" sz="2000" b="1" dirty="0"/>
          </a:p>
          <a:p>
            <a:pPr marL="0" indent="0">
              <a:buNone/>
            </a:pPr>
            <a:endParaRPr lang="en-US" sz="2000" b="1" dirty="0" smtClean="0"/>
          </a:p>
          <a:p>
            <a:pPr marL="0" indent="0">
              <a:buNone/>
            </a:pPr>
            <a:endParaRPr lang="en-US" sz="2000" b="1" dirty="0"/>
          </a:p>
          <a:p>
            <a:pPr marL="0" indent="0">
              <a:buNone/>
            </a:pPr>
            <a:endParaRPr lang="en-US" sz="2000" b="1" dirty="0" smtClean="0"/>
          </a:p>
          <a:p>
            <a:pPr marL="0" indent="0">
              <a:buNone/>
            </a:pPr>
            <a:endParaRPr lang="en-US" sz="2000" b="1" dirty="0"/>
          </a:p>
          <a:p>
            <a:pPr marL="0" indent="0">
              <a:buNone/>
            </a:pPr>
            <a:endParaRPr lang="en-US" sz="2000" b="1" dirty="0" smtClean="0"/>
          </a:p>
          <a:p>
            <a:pPr marL="0" indent="0">
              <a:buNone/>
            </a:pPr>
            <a:endParaRPr lang="en-US" sz="2000" b="1" dirty="0"/>
          </a:p>
          <a:p>
            <a:endParaRPr lang="en-US" sz="1200" b="1" dirty="0" smtClean="0"/>
          </a:p>
          <a:p>
            <a:endParaRPr lang="en-US" sz="1200" b="1" dirty="0"/>
          </a:p>
        </p:txBody>
      </p:sp>
      <p:pic>
        <p:nvPicPr>
          <p:cNvPr id="1026" name="Picture 2" descr="image001"/>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53955" y="6165926"/>
            <a:ext cx="1239915" cy="6767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aphicFrame>
        <p:nvGraphicFramePr>
          <p:cNvPr id="4" name="Table 3"/>
          <p:cNvGraphicFramePr>
            <a:graphicFrameLocks noGrp="1"/>
          </p:cNvGraphicFramePr>
          <p:nvPr>
            <p:extLst>
              <p:ext uri="{D42A27DB-BD31-4B8C-83A1-F6EECF244321}">
                <p14:modId xmlns:p14="http://schemas.microsoft.com/office/powerpoint/2010/main" val="1999462555"/>
              </p:ext>
            </p:extLst>
          </p:nvPr>
        </p:nvGraphicFramePr>
        <p:xfrm>
          <a:off x="462665" y="2430470"/>
          <a:ext cx="8180264" cy="3084501"/>
        </p:xfrm>
        <a:graphic>
          <a:graphicData uri="http://schemas.openxmlformats.org/drawingml/2006/table">
            <a:tbl>
              <a:tblPr firstRow="1" firstCol="1" bandRow="1">
                <a:tableStyleId>{5C22544A-7EE6-4342-B048-85BDC9FD1C3A}</a:tableStyleId>
              </a:tblPr>
              <a:tblGrid>
                <a:gridCol w="3936512"/>
                <a:gridCol w="4243752"/>
              </a:tblGrid>
              <a:tr h="341301">
                <a:tc>
                  <a:txBody>
                    <a:bodyPr/>
                    <a:lstStyle/>
                    <a:p>
                      <a:endParaRPr lang="en-US" sz="1000" dirty="0">
                        <a:effectLst/>
                        <a:latin typeface="Times New Roman"/>
                      </a:endParaRPr>
                    </a:p>
                  </a:txBody>
                  <a:tcPr marL="68580" marR="68580" marT="0" marB="0" anchor="b"/>
                </a:tc>
                <a:tc>
                  <a:txBody>
                    <a:bodyPr/>
                    <a:lstStyle/>
                    <a:p>
                      <a:pPr marL="0" marR="0" algn="r">
                        <a:spcBef>
                          <a:spcPts val="0"/>
                        </a:spcBef>
                        <a:spcAft>
                          <a:spcPts val="0"/>
                        </a:spcAft>
                      </a:pPr>
                      <a:r>
                        <a:rPr lang="en-US" sz="2000" dirty="0" smtClean="0">
                          <a:solidFill>
                            <a:schemeClr val="bg1"/>
                          </a:solidFill>
                          <a:effectLst/>
                        </a:rPr>
                        <a:t>Parents</a:t>
                      </a:r>
                      <a:endParaRPr lang="en-US" sz="2400" dirty="0">
                        <a:solidFill>
                          <a:schemeClr val="bg1"/>
                        </a:solidFill>
                        <a:effectLst/>
                        <a:latin typeface="Times New Roman"/>
                        <a:ea typeface="Calibri"/>
                      </a:endParaRPr>
                    </a:p>
                  </a:txBody>
                  <a:tcPr marL="68580" marR="68580" marT="0" marB="0" anchor="b"/>
                </a:tc>
              </a:tr>
              <a:tr h="341301">
                <a:tc>
                  <a:txBody>
                    <a:bodyPr/>
                    <a:lstStyle/>
                    <a:p>
                      <a:pPr marL="0" marR="0">
                        <a:spcBef>
                          <a:spcPts val="0"/>
                        </a:spcBef>
                        <a:spcAft>
                          <a:spcPts val="0"/>
                        </a:spcAft>
                      </a:pPr>
                      <a:r>
                        <a:rPr lang="en-US" sz="1800" dirty="0">
                          <a:effectLst/>
                        </a:rPr>
                        <a:t>HUSKY </a:t>
                      </a:r>
                      <a:r>
                        <a:rPr lang="en-US" sz="1800" dirty="0" smtClean="0">
                          <a:effectLst/>
                        </a:rPr>
                        <a:t>A</a:t>
                      </a:r>
                      <a:endParaRPr lang="en-US" sz="2000" dirty="0">
                        <a:effectLst/>
                        <a:latin typeface="Times New Roman"/>
                        <a:ea typeface="Calibri"/>
                      </a:endParaRPr>
                    </a:p>
                  </a:txBody>
                  <a:tcPr marL="68580" marR="68580" marT="0" marB="0" anchor="b"/>
                </a:tc>
                <a:tc>
                  <a:txBody>
                    <a:bodyPr/>
                    <a:lstStyle/>
                    <a:p>
                      <a:pPr marL="0" marR="0" algn="r">
                        <a:spcBef>
                          <a:spcPts val="0"/>
                        </a:spcBef>
                        <a:spcAft>
                          <a:spcPts val="0"/>
                        </a:spcAft>
                      </a:pPr>
                      <a:r>
                        <a:rPr lang="en-US" sz="2400" dirty="0">
                          <a:solidFill>
                            <a:schemeClr val="tx1">
                              <a:lumMod val="10000"/>
                            </a:schemeClr>
                          </a:solidFill>
                          <a:effectLst/>
                        </a:rPr>
                        <a:t>                    </a:t>
                      </a:r>
                      <a:r>
                        <a:rPr lang="en-US" sz="2400" dirty="0" smtClean="0">
                          <a:solidFill>
                            <a:schemeClr val="tx1">
                              <a:lumMod val="10000"/>
                            </a:schemeClr>
                          </a:solidFill>
                          <a:effectLst/>
                        </a:rPr>
                        <a:t>477 </a:t>
                      </a:r>
                      <a:endParaRPr lang="en-US" sz="2800" dirty="0">
                        <a:solidFill>
                          <a:schemeClr val="tx1">
                            <a:lumMod val="10000"/>
                          </a:schemeClr>
                        </a:solidFill>
                        <a:effectLst/>
                        <a:latin typeface="Times New Roman"/>
                        <a:ea typeface="Calibri"/>
                      </a:endParaRPr>
                    </a:p>
                  </a:txBody>
                  <a:tcPr marL="68580" marR="68580" marT="0" marB="0" anchor="b"/>
                </a:tc>
              </a:tr>
              <a:tr h="341301">
                <a:tc>
                  <a:txBody>
                    <a:bodyPr/>
                    <a:lstStyle/>
                    <a:p>
                      <a:pPr marL="0" marR="0">
                        <a:spcBef>
                          <a:spcPts val="0"/>
                        </a:spcBef>
                        <a:spcAft>
                          <a:spcPts val="0"/>
                        </a:spcAft>
                      </a:pPr>
                      <a:r>
                        <a:rPr lang="en-US" sz="1800" b="1" kern="1200" dirty="0" smtClean="0">
                          <a:solidFill>
                            <a:schemeClr val="lt1"/>
                          </a:solidFill>
                          <a:effectLst/>
                          <a:latin typeface="+mn-lt"/>
                          <a:ea typeface="+mn-ea"/>
                          <a:cs typeface="+mn-cs"/>
                        </a:rPr>
                        <a:t>TMA</a:t>
                      </a:r>
                      <a:endParaRPr lang="en-US" sz="1800" b="1" kern="1200" dirty="0">
                        <a:solidFill>
                          <a:schemeClr val="lt1"/>
                        </a:solidFill>
                        <a:effectLst/>
                        <a:latin typeface="+mn-lt"/>
                        <a:ea typeface="+mn-ea"/>
                        <a:cs typeface="+mn-cs"/>
                      </a:endParaRPr>
                    </a:p>
                  </a:txBody>
                  <a:tcPr marL="68580" marR="68580" marT="0" marB="0" anchor="b"/>
                </a:tc>
                <a:tc>
                  <a:txBody>
                    <a:bodyPr/>
                    <a:lstStyle/>
                    <a:p>
                      <a:pPr marL="0" marR="0" algn="r">
                        <a:spcBef>
                          <a:spcPts val="0"/>
                        </a:spcBef>
                        <a:spcAft>
                          <a:spcPts val="0"/>
                        </a:spcAft>
                      </a:pPr>
                      <a:r>
                        <a:rPr lang="en-US" sz="2400" kern="1200" dirty="0" smtClean="0">
                          <a:solidFill>
                            <a:schemeClr val="tx1">
                              <a:lumMod val="10000"/>
                            </a:schemeClr>
                          </a:solidFill>
                          <a:effectLst/>
                          <a:latin typeface="+mn-lt"/>
                          <a:ea typeface="+mn-ea"/>
                          <a:cs typeface="+mn-cs"/>
                        </a:rPr>
                        <a:t>			</a:t>
                      </a:r>
                      <a:r>
                        <a:rPr lang="en-US" sz="2400" kern="1200" baseline="0" dirty="0" smtClean="0">
                          <a:solidFill>
                            <a:schemeClr val="tx1">
                              <a:lumMod val="10000"/>
                            </a:schemeClr>
                          </a:solidFill>
                          <a:effectLst/>
                          <a:latin typeface="+mn-lt"/>
                          <a:ea typeface="+mn-ea"/>
                          <a:cs typeface="+mn-cs"/>
                        </a:rPr>
                        <a:t>   </a:t>
                      </a:r>
                      <a:r>
                        <a:rPr lang="en-US" sz="2400" kern="1200" dirty="0" smtClean="0">
                          <a:solidFill>
                            <a:schemeClr val="tx1">
                              <a:lumMod val="10000"/>
                            </a:schemeClr>
                          </a:solidFill>
                          <a:effectLst/>
                          <a:latin typeface="+mn-lt"/>
                          <a:ea typeface="+mn-ea"/>
                          <a:cs typeface="+mn-cs"/>
                        </a:rPr>
                        <a:t>25</a:t>
                      </a:r>
                      <a:endParaRPr lang="en-US" sz="2400" kern="1200" dirty="0">
                        <a:solidFill>
                          <a:schemeClr val="tx1">
                            <a:lumMod val="10000"/>
                          </a:schemeClr>
                        </a:solidFill>
                        <a:effectLst/>
                        <a:latin typeface="+mn-lt"/>
                        <a:ea typeface="+mn-ea"/>
                        <a:cs typeface="+mn-cs"/>
                      </a:endParaRPr>
                    </a:p>
                  </a:txBody>
                  <a:tcPr marL="68580" marR="68580" marT="0" marB="0" anchor="b"/>
                </a:tc>
              </a:tr>
              <a:tr h="495835">
                <a:tc>
                  <a:txBody>
                    <a:bodyPr/>
                    <a:lstStyle/>
                    <a:p>
                      <a:pPr marL="0" marR="0">
                        <a:spcBef>
                          <a:spcPts val="0"/>
                        </a:spcBef>
                        <a:spcAft>
                          <a:spcPts val="0"/>
                        </a:spcAft>
                      </a:pPr>
                      <a:r>
                        <a:rPr lang="en-US" sz="1800" dirty="0">
                          <a:effectLst/>
                        </a:rPr>
                        <a:t>HUSKY </a:t>
                      </a:r>
                      <a:r>
                        <a:rPr lang="en-US" sz="1800" dirty="0" smtClean="0">
                          <a:effectLst/>
                        </a:rPr>
                        <a:t>A </a:t>
                      </a:r>
                      <a:r>
                        <a:rPr lang="en-US" sz="1800" dirty="0">
                          <a:effectLst/>
                        </a:rPr>
                        <a:t>for Pregnant </a:t>
                      </a:r>
                      <a:r>
                        <a:rPr lang="en-US" sz="1800" dirty="0" smtClean="0">
                          <a:effectLst/>
                        </a:rPr>
                        <a:t>Women / Post Partum</a:t>
                      </a:r>
                      <a:r>
                        <a:rPr lang="en-US" sz="1800" baseline="0" dirty="0" smtClean="0">
                          <a:effectLst/>
                        </a:rPr>
                        <a:t> Extension</a:t>
                      </a:r>
                      <a:endParaRPr lang="en-US" sz="2000" dirty="0">
                        <a:effectLst/>
                        <a:latin typeface="Times New Roman"/>
                        <a:ea typeface="Calibri"/>
                      </a:endParaRPr>
                    </a:p>
                  </a:txBody>
                  <a:tcPr marL="68580" marR="68580" marT="0" marB="0" anchor="b"/>
                </a:tc>
                <a:tc>
                  <a:txBody>
                    <a:bodyPr/>
                    <a:lstStyle/>
                    <a:p>
                      <a:pPr marL="0" marR="0" algn="r">
                        <a:spcBef>
                          <a:spcPts val="0"/>
                        </a:spcBef>
                        <a:spcAft>
                          <a:spcPts val="0"/>
                        </a:spcAft>
                      </a:pPr>
                      <a:r>
                        <a:rPr lang="en-US" sz="2400" dirty="0">
                          <a:solidFill>
                            <a:schemeClr val="tx1">
                              <a:lumMod val="10000"/>
                            </a:schemeClr>
                          </a:solidFill>
                          <a:effectLst/>
                        </a:rPr>
                        <a:t>                      </a:t>
                      </a:r>
                      <a:r>
                        <a:rPr lang="en-US" sz="2400" dirty="0" smtClean="0">
                          <a:solidFill>
                            <a:schemeClr val="tx1">
                              <a:lumMod val="10000"/>
                            </a:schemeClr>
                          </a:solidFill>
                          <a:effectLst/>
                        </a:rPr>
                        <a:t>13 </a:t>
                      </a:r>
                      <a:endParaRPr lang="en-US" sz="2800" dirty="0">
                        <a:solidFill>
                          <a:schemeClr val="tx1">
                            <a:lumMod val="10000"/>
                          </a:schemeClr>
                        </a:solidFill>
                        <a:effectLst/>
                        <a:latin typeface="Times New Roman"/>
                        <a:ea typeface="Calibri"/>
                      </a:endParaRPr>
                    </a:p>
                  </a:txBody>
                  <a:tcPr marL="68580" marR="68580" marT="0" marB="0" anchor="b"/>
                </a:tc>
              </a:tr>
              <a:tr h="341301">
                <a:tc>
                  <a:txBody>
                    <a:bodyPr/>
                    <a:lstStyle/>
                    <a:p>
                      <a:pPr marL="0" marR="0">
                        <a:spcBef>
                          <a:spcPts val="0"/>
                        </a:spcBef>
                        <a:spcAft>
                          <a:spcPts val="0"/>
                        </a:spcAft>
                      </a:pPr>
                      <a:r>
                        <a:rPr lang="en-US" sz="1800" b="1" kern="1200" dirty="0" smtClean="0">
                          <a:solidFill>
                            <a:schemeClr val="lt1"/>
                          </a:solidFill>
                          <a:effectLst/>
                          <a:latin typeface="+mn-lt"/>
                          <a:ea typeface="+mn-ea"/>
                          <a:cs typeface="+mn-cs"/>
                        </a:rPr>
                        <a:t>Medicare Savings Program (MSP)</a:t>
                      </a:r>
                      <a:endParaRPr lang="en-US" sz="1800" b="1" kern="1200" dirty="0">
                        <a:solidFill>
                          <a:schemeClr val="lt1"/>
                        </a:solidFill>
                        <a:effectLst/>
                        <a:latin typeface="+mn-lt"/>
                        <a:ea typeface="+mn-ea"/>
                        <a:cs typeface="+mn-cs"/>
                      </a:endParaRPr>
                    </a:p>
                  </a:txBody>
                  <a:tcPr marL="68580" marR="68580" marT="0" marB="0" anchor="b"/>
                </a:tc>
                <a:tc>
                  <a:txBody>
                    <a:bodyPr/>
                    <a:lstStyle/>
                    <a:p>
                      <a:pPr marL="0" marR="0" algn="r">
                        <a:spcBef>
                          <a:spcPts val="0"/>
                        </a:spcBef>
                        <a:spcAft>
                          <a:spcPts val="0"/>
                        </a:spcAft>
                      </a:pPr>
                      <a:r>
                        <a:rPr lang="en-US" sz="2400" kern="1200" dirty="0" smtClean="0">
                          <a:solidFill>
                            <a:schemeClr val="tx1">
                              <a:lumMod val="10000"/>
                            </a:schemeClr>
                          </a:solidFill>
                          <a:effectLst/>
                          <a:latin typeface="+mn-lt"/>
                          <a:ea typeface="+mn-ea"/>
                          <a:cs typeface="+mn-cs"/>
                        </a:rPr>
                        <a:t>			</a:t>
                      </a:r>
                      <a:r>
                        <a:rPr lang="en-US" sz="2400" kern="1200" baseline="0" dirty="0" smtClean="0">
                          <a:solidFill>
                            <a:schemeClr val="tx1">
                              <a:lumMod val="10000"/>
                            </a:schemeClr>
                          </a:solidFill>
                          <a:effectLst/>
                          <a:latin typeface="+mn-lt"/>
                          <a:ea typeface="+mn-ea"/>
                          <a:cs typeface="+mn-cs"/>
                        </a:rPr>
                        <a:t>     </a:t>
                      </a:r>
                      <a:r>
                        <a:rPr lang="en-US" sz="2400" kern="1200" dirty="0" smtClean="0">
                          <a:solidFill>
                            <a:schemeClr val="tx1">
                              <a:lumMod val="10000"/>
                            </a:schemeClr>
                          </a:solidFill>
                          <a:effectLst/>
                          <a:latin typeface="+mn-lt"/>
                          <a:ea typeface="+mn-ea"/>
                          <a:cs typeface="+mn-cs"/>
                        </a:rPr>
                        <a:t>6</a:t>
                      </a:r>
                      <a:endParaRPr lang="en-US" sz="2400" kern="1200" dirty="0">
                        <a:solidFill>
                          <a:schemeClr val="tx1">
                            <a:lumMod val="10000"/>
                          </a:schemeClr>
                        </a:solidFill>
                        <a:effectLst/>
                        <a:latin typeface="+mn-lt"/>
                        <a:ea typeface="+mn-ea"/>
                        <a:cs typeface="+mn-cs"/>
                      </a:endParaRPr>
                    </a:p>
                  </a:txBody>
                  <a:tcPr marL="68580" marR="68580" marT="0" marB="0" anchor="b"/>
                </a:tc>
              </a:tr>
              <a:tr h="341301">
                <a:tc>
                  <a:txBody>
                    <a:bodyPr/>
                    <a:lstStyle/>
                    <a:p>
                      <a:pPr marL="0" marR="0">
                        <a:spcBef>
                          <a:spcPts val="0"/>
                        </a:spcBef>
                        <a:spcAft>
                          <a:spcPts val="0"/>
                        </a:spcAft>
                      </a:pPr>
                      <a:r>
                        <a:rPr lang="en-US" sz="1800" b="1" kern="1200" dirty="0" smtClean="0">
                          <a:solidFill>
                            <a:schemeClr val="lt1"/>
                          </a:solidFill>
                          <a:effectLst/>
                          <a:latin typeface="+mn-lt"/>
                          <a:ea typeface="+mn-ea"/>
                          <a:cs typeface="+mn-cs"/>
                        </a:rPr>
                        <a:t>HUSKY C &amp; MSP</a:t>
                      </a:r>
                      <a:endParaRPr lang="en-US" sz="1800" b="1" kern="1200" dirty="0">
                        <a:solidFill>
                          <a:schemeClr val="lt1"/>
                        </a:solidFill>
                        <a:effectLst/>
                        <a:latin typeface="+mn-lt"/>
                        <a:ea typeface="+mn-ea"/>
                        <a:cs typeface="+mn-cs"/>
                      </a:endParaRPr>
                    </a:p>
                  </a:txBody>
                  <a:tcPr marL="68580" marR="68580" marT="0" marB="0" anchor="b"/>
                </a:tc>
                <a:tc>
                  <a:txBody>
                    <a:bodyPr/>
                    <a:lstStyle/>
                    <a:p>
                      <a:pPr marL="0" marR="0" algn="r">
                        <a:spcBef>
                          <a:spcPts val="0"/>
                        </a:spcBef>
                        <a:spcAft>
                          <a:spcPts val="0"/>
                        </a:spcAft>
                      </a:pPr>
                      <a:r>
                        <a:rPr lang="en-US" sz="2400" kern="1200" dirty="0" smtClean="0">
                          <a:solidFill>
                            <a:schemeClr val="tx1">
                              <a:lumMod val="10000"/>
                            </a:schemeClr>
                          </a:solidFill>
                          <a:effectLst/>
                          <a:latin typeface="+mn-lt"/>
                          <a:ea typeface="+mn-ea"/>
                          <a:cs typeface="+mn-cs"/>
                        </a:rPr>
                        <a:t>			4</a:t>
                      </a:r>
                    </a:p>
                  </a:txBody>
                  <a:tcPr marL="68580" marR="68580" marT="0" marB="0" anchor="b"/>
                </a:tc>
              </a:tr>
              <a:tr h="341301">
                <a:tc>
                  <a:txBody>
                    <a:bodyPr/>
                    <a:lstStyle/>
                    <a:p>
                      <a:pPr marL="0" marR="0">
                        <a:spcBef>
                          <a:spcPts val="0"/>
                        </a:spcBef>
                        <a:spcAft>
                          <a:spcPts val="0"/>
                        </a:spcAft>
                      </a:pPr>
                      <a:r>
                        <a:rPr lang="en-US" sz="1800" dirty="0">
                          <a:effectLst/>
                        </a:rPr>
                        <a:t>HUSKY </a:t>
                      </a:r>
                      <a:r>
                        <a:rPr lang="en-US" sz="1800" dirty="0" smtClean="0">
                          <a:effectLst/>
                        </a:rPr>
                        <a:t>D - Low </a:t>
                      </a:r>
                      <a:r>
                        <a:rPr lang="en-US" sz="1800" dirty="0">
                          <a:effectLst/>
                        </a:rPr>
                        <a:t>Income Medicaid</a:t>
                      </a:r>
                      <a:endParaRPr lang="en-US" sz="2000" dirty="0">
                        <a:effectLst/>
                        <a:latin typeface="Times New Roman"/>
                        <a:ea typeface="Calibri"/>
                      </a:endParaRPr>
                    </a:p>
                  </a:txBody>
                  <a:tcPr marL="68580" marR="68580" marT="0" marB="0" anchor="b"/>
                </a:tc>
                <a:tc>
                  <a:txBody>
                    <a:bodyPr/>
                    <a:lstStyle/>
                    <a:p>
                      <a:pPr marL="0" marR="0" algn="r">
                        <a:spcBef>
                          <a:spcPts val="0"/>
                        </a:spcBef>
                        <a:spcAft>
                          <a:spcPts val="0"/>
                        </a:spcAft>
                      </a:pPr>
                      <a:r>
                        <a:rPr lang="en-US" sz="2400" dirty="0">
                          <a:solidFill>
                            <a:schemeClr val="tx1">
                              <a:lumMod val="10000"/>
                            </a:schemeClr>
                          </a:solidFill>
                          <a:effectLst/>
                        </a:rPr>
                        <a:t>                      </a:t>
                      </a:r>
                      <a:r>
                        <a:rPr lang="en-US" sz="2400" dirty="0" smtClean="0">
                          <a:solidFill>
                            <a:schemeClr val="tx1">
                              <a:lumMod val="10000"/>
                            </a:schemeClr>
                          </a:solidFill>
                          <a:effectLst/>
                        </a:rPr>
                        <a:t>75 </a:t>
                      </a:r>
                      <a:endParaRPr lang="en-US" sz="2800" dirty="0">
                        <a:solidFill>
                          <a:schemeClr val="tx1">
                            <a:lumMod val="10000"/>
                          </a:schemeClr>
                        </a:solidFill>
                        <a:effectLst/>
                        <a:latin typeface="Times New Roman"/>
                        <a:ea typeface="Calibri"/>
                      </a:endParaRPr>
                    </a:p>
                  </a:txBody>
                  <a:tcPr marL="68580" marR="68580" marT="0" marB="0" anchor="b"/>
                </a:tc>
              </a:tr>
              <a:tr h="341301">
                <a:tc>
                  <a:txBody>
                    <a:bodyPr/>
                    <a:lstStyle/>
                    <a:p>
                      <a:pPr marL="0" marR="0">
                        <a:spcBef>
                          <a:spcPts val="0"/>
                        </a:spcBef>
                        <a:spcAft>
                          <a:spcPts val="0"/>
                        </a:spcAft>
                      </a:pPr>
                      <a:r>
                        <a:rPr lang="en-US" sz="1800" dirty="0">
                          <a:effectLst/>
                        </a:rPr>
                        <a:t>Grand Total</a:t>
                      </a:r>
                      <a:endParaRPr lang="en-US" sz="2000" dirty="0">
                        <a:effectLst/>
                        <a:latin typeface="Times New Roman"/>
                        <a:ea typeface="Calibri"/>
                      </a:endParaRPr>
                    </a:p>
                  </a:txBody>
                  <a:tcPr marL="68580" marR="68580" marT="0" marB="0" anchor="b"/>
                </a:tc>
                <a:tc>
                  <a:txBody>
                    <a:bodyPr/>
                    <a:lstStyle/>
                    <a:p>
                      <a:pPr marL="0" marR="0" algn="r">
                        <a:spcBef>
                          <a:spcPts val="0"/>
                        </a:spcBef>
                        <a:spcAft>
                          <a:spcPts val="0"/>
                        </a:spcAft>
                      </a:pPr>
                      <a:r>
                        <a:rPr lang="en-US" sz="2400" dirty="0">
                          <a:solidFill>
                            <a:schemeClr val="tx1">
                              <a:lumMod val="10000"/>
                            </a:schemeClr>
                          </a:solidFill>
                          <a:effectLst/>
                        </a:rPr>
                        <a:t>                    </a:t>
                      </a:r>
                      <a:r>
                        <a:rPr lang="en-US" sz="2400" b="1" dirty="0" smtClean="0">
                          <a:solidFill>
                            <a:schemeClr val="tx1">
                              <a:lumMod val="10000"/>
                            </a:schemeClr>
                          </a:solidFill>
                          <a:effectLst/>
                        </a:rPr>
                        <a:t>600</a:t>
                      </a:r>
                      <a:r>
                        <a:rPr lang="en-US" sz="2400" dirty="0" smtClean="0">
                          <a:solidFill>
                            <a:schemeClr val="tx1">
                              <a:lumMod val="10000"/>
                            </a:schemeClr>
                          </a:solidFill>
                          <a:effectLst/>
                        </a:rPr>
                        <a:t> </a:t>
                      </a:r>
                      <a:endParaRPr lang="en-US" sz="2800" dirty="0">
                        <a:solidFill>
                          <a:schemeClr val="tx1">
                            <a:lumMod val="10000"/>
                          </a:schemeClr>
                        </a:solidFill>
                        <a:effectLst/>
                        <a:latin typeface="Times New Roman"/>
                        <a:ea typeface="Calibri"/>
                      </a:endParaRPr>
                    </a:p>
                  </a:txBody>
                  <a:tcPr marL="68580" marR="68580" marT="0" marB="0" anchor="b"/>
                </a:tc>
              </a:tr>
            </a:tbl>
          </a:graphicData>
        </a:graphic>
      </p:graphicFrame>
    </p:spTree>
    <p:extLst>
      <p:ext uri="{BB962C8B-B14F-4D97-AF65-F5344CB8AC3E}">
        <p14:creationId xmlns:p14="http://schemas.microsoft.com/office/powerpoint/2010/main" val="338063232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i="1" dirty="0"/>
              <a:t>Reporting Requirements</a:t>
            </a:r>
            <a:endParaRPr lang="en-US" dirty="0"/>
          </a:p>
        </p:txBody>
      </p:sp>
      <p:sp>
        <p:nvSpPr>
          <p:cNvPr id="3" name="Content Placeholder 2"/>
          <p:cNvSpPr>
            <a:spLocks noGrp="1"/>
          </p:cNvSpPr>
          <p:nvPr>
            <p:ph idx="1"/>
          </p:nvPr>
        </p:nvSpPr>
        <p:spPr>
          <a:xfrm>
            <a:off x="457199" y="1600200"/>
            <a:ext cx="8070515" cy="4525963"/>
          </a:xfrm>
        </p:spPr>
        <p:txBody>
          <a:bodyPr/>
          <a:lstStyle/>
          <a:p>
            <a:pPr marL="0" indent="0">
              <a:buNone/>
            </a:pPr>
            <a:r>
              <a:rPr lang="en-US" b="1" dirty="0"/>
              <a:t>(3) The number of parents and caretaker relatives who lost Medicaid coverage and enrolled in a qualified health plan without a gap in coverage.</a:t>
            </a:r>
          </a:p>
          <a:p>
            <a:pPr marL="0" indent="0">
              <a:buNone/>
            </a:pPr>
            <a:endParaRPr lang="en-US" dirty="0"/>
          </a:p>
        </p:txBody>
      </p:sp>
      <p:sp>
        <p:nvSpPr>
          <p:cNvPr id="5" name="TextBox 4"/>
          <p:cNvSpPr txBox="1"/>
          <p:nvPr/>
        </p:nvSpPr>
        <p:spPr>
          <a:xfrm>
            <a:off x="424260" y="2507280"/>
            <a:ext cx="4262955" cy="369332"/>
          </a:xfrm>
          <a:prstGeom prst="rect">
            <a:avLst/>
          </a:prstGeom>
          <a:noFill/>
        </p:spPr>
        <p:txBody>
          <a:bodyPr wrap="square" rtlCol="0">
            <a:spAutoFit/>
          </a:bodyPr>
          <a:lstStyle/>
          <a:p>
            <a:r>
              <a:rPr lang="en-US" b="1" i="1" dirty="0">
                <a:solidFill>
                  <a:schemeClr val="accent1"/>
                </a:solidFill>
              </a:rPr>
              <a:t>Current Snapshot – (5/5/2016)</a:t>
            </a:r>
          </a:p>
        </p:txBody>
      </p:sp>
      <p:sp>
        <p:nvSpPr>
          <p:cNvPr id="9" name="TextBox 8"/>
          <p:cNvSpPr txBox="1"/>
          <p:nvPr/>
        </p:nvSpPr>
        <p:spPr>
          <a:xfrm>
            <a:off x="3995925" y="2507280"/>
            <a:ext cx="4262955" cy="369332"/>
          </a:xfrm>
          <a:prstGeom prst="rect">
            <a:avLst/>
          </a:prstGeom>
          <a:noFill/>
        </p:spPr>
        <p:txBody>
          <a:bodyPr wrap="square" rtlCol="0">
            <a:spAutoFit/>
          </a:bodyPr>
          <a:lstStyle/>
          <a:p>
            <a:r>
              <a:rPr lang="en-US" b="1" i="1" dirty="0">
                <a:solidFill>
                  <a:schemeClr val="accent1"/>
                </a:solidFill>
              </a:rPr>
              <a:t>November Cohort – (5/5/2016)</a:t>
            </a:r>
          </a:p>
        </p:txBody>
      </p:sp>
      <p:graphicFrame>
        <p:nvGraphicFramePr>
          <p:cNvPr id="15" name="Table 14"/>
          <p:cNvGraphicFramePr>
            <a:graphicFrameLocks noGrp="1"/>
          </p:cNvGraphicFramePr>
          <p:nvPr>
            <p:extLst>
              <p:ext uri="{D42A27DB-BD31-4B8C-83A1-F6EECF244321}">
                <p14:modId xmlns:p14="http://schemas.microsoft.com/office/powerpoint/2010/main" val="455642337"/>
              </p:ext>
            </p:extLst>
          </p:nvPr>
        </p:nvGraphicFramePr>
        <p:xfrm>
          <a:off x="4149545" y="2876612"/>
          <a:ext cx="4416575" cy="1784627"/>
        </p:xfrm>
        <a:graphic>
          <a:graphicData uri="http://schemas.openxmlformats.org/drawingml/2006/table">
            <a:tbl>
              <a:tblPr/>
              <a:tblGrid>
                <a:gridCol w="3336262">
                  <a:extLst>
                    <a:ext uri="{9D8B030D-6E8A-4147-A177-3AD203B41FA5}">
                      <a16:colId xmlns="" xmlns:a16="http://schemas.microsoft.com/office/drawing/2014/main" val="20000"/>
                    </a:ext>
                  </a:extLst>
                </a:gridCol>
                <a:gridCol w="1080313">
                  <a:extLst>
                    <a:ext uri="{9D8B030D-6E8A-4147-A177-3AD203B41FA5}">
                      <a16:colId xmlns="" xmlns:a16="http://schemas.microsoft.com/office/drawing/2014/main" val="20001"/>
                    </a:ext>
                  </a:extLst>
                </a:gridCol>
              </a:tblGrid>
              <a:tr h="442352">
                <a:tc>
                  <a:txBody>
                    <a:bodyPr/>
                    <a:lstStyle/>
                    <a:p>
                      <a:pPr algn="l" fontAlgn="b"/>
                      <a:endParaRPr lang="en-US" sz="1400" b="1" i="0" u="none" strike="noStrike" dirty="0">
                        <a:solidFill>
                          <a:srgbClr val="FFFFFF"/>
                        </a:solidFill>
                        <a:effectLst/>
                        <a:latin typeface="Calibri"/>
                      </a:endParaRPr>
                    </a:p>
                  </a:txBody>
                  <a:tcPr marL="0" marR="0" marT="0" marB="0" anchor="b">
                    <a:lnL w="12700" cap="flat" cmpd="sng" algn="ctr">
                      <a:solidFill>
                        <a:srgbClr val="000000"/>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lnTlToBr w="12700" cmpd="sng">
                      <a:noFill/>
                      <a:prstDash val="solid"/>
                    </a:lnTlToBr>
                    <a:lnBlToTr w="12700" cmpd="sng">
                      <a:noFill/>
                      <a:prstDash val="solid"/>
                    </a:lnBlToTr>
                    <a:solidFill>
                      <a:srgbClr val="4F81BD"/>
                    </a:solidFill>
                  </a:tcPr>
                </a:tc>
                <a:tc>
                  <a:txBody>
                    <a:bodyPr/>
                    <a:lstStyle/>
                    <a:p>
                      <a:pPr algn="ctr" fontAlgn="b"/>
                      <a:r>
                        <a:rPr lang="en-US" sz="1400" b="1" i="0" u="none" strike="noStrike" dirty="0">
                          <a:solidFill>
                            <a:srgbClr val="FFFFFF"/>
                          </a:solidFill>
                          <a:effectLst/>
                          <a:latin typeface="Calibri"/>
                        </a:rPr>
                        <a:t>Enrollee</a:t>
                      </a:r>
                      <a:r>
                        <a:rPr lang="en-US" sz="1400" b="1" i="0" u="none" strike="noStrike" baseline="0" dirty="0">
                          <a:solidFill>
                            <a:srgbClr val="FFFFFF"/>
                          </a:solidFill>
                          <a:effectLst/>
                          <a:latin typeface="Calibri"/>
                        </a:rPr>
                        <a:t> </a:t>
                      </a:r>
                    </a:p>
                    <a:p>
                      <a:pPr algn="ctr" fontAlgn="b"/>
                      <a:r>
                        <a:rPr lang="en-US" sz="1400" b="1" i="0" u="none" strike="noStrike" baseline="0" dirty="0">
                          <a:solidFill>
                            <a:srgbClr val="FFFFFF"/>
                          </a:solidFill>
                          <a:effectLst/>
                          <a:latin typeface="Calibri"/>
                        </a:rPr>
                        <a:t>Count</a:t>
                      </a:r>
                      <a:endParaRPr lang="en-US" sz="1400" b="1" i="0" u="none" strike="noStrike" dirty="0">
                        <a:solidFill>
                          <a:srgbClr val="FFFFFF"/>
                        </a:solidFill>
                        <a:effectLst/>
                        <a:latin typeface="Calibri"/>
                      </a:endParaRPr>
                    </a:p>
                  </a:txBody>
                  <a:tcPr marL="0" marR="0" marT="0" marB="0" anchor="b">
                    <a:lnL w="12700" cap="flat" cmpd="sng" algn="ctr">
                      <a:no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lnTlToBr w="12700" cmpd="sng">
                      <a:noFill/>
                      <a:prstDash val="solid"/>
                    </a:lnTlToBr>
                    <a:lnBlToTr w="12700" cmpd="sng">
                      <a:noFill/>
                      <a:prstDash val="solid"/>
                    </a:lnBlToTr>
                    <a:solidFill>
                      <a:srgbClr val="4F81BD"/>
                    </a:solidFill>
                  </a:tcPr>
                </a:tc>
                <a:extLst>
                  <a:ext uri="{0D108BD9-81ED-4DB2-BD59-A6C34878D82A}">
                    <a16:rowId xmlns="" xmlns:a16="http://schemas.microsoft.com/office/drawing/2014/main" val="10000"/>
                  </a:ext>
                </a:extLst>
              </a:tr>
              <a:tr h="268455">
                <a:tc>
                  <a:txBody>
                    <a:bodyPr/>
                    <a:lstStyle/>
                    <a:p>
                      <a:pPr algn="l" fontAlgn="b"/>
                      <a:r>
                        <a:rPr lang="en-US" sz="1400" b="1" i="0" u="none" strike="noStrike" dirty="0">
                          <a:solidFill>
                            <a:srgbClr val="000000"/>
                          </a:solidFill>
                          <a:effectLst/>
                          <a:latin typeface="Calibri"/>
                        </a:rPr>
                        <a:t>Currently Enrolled in Medicaid (2)</a:t>
                      </a:r>
                    </a:p>
                  </a:txBody>
                  <a:tcPr marL="0" marR="0" marT="0" marB="0" anchor="b">
                    <a:lnL w="12700" cap="flat" cmpd="sng" algn="ctr">
                      <a:solidFill>
                        <a:srgbClr val="000000"/>
                      </a:solidFill>
                      <a:prstDash val="solid"/>
                      <a:round/>
                      <a:headEnd type="none" w="med" len="med"/>
                      <a:tailEnd type="none" w="med" len="med"/>
                    </a:lnL>
                    <a:lnR w="12700" cap="flat" cmpd="sng" algn="ctr">
                      <a:noFill/>
                      <a:prstDash val="solid"/>
                      <a:round/>
                      <a:headEnd type="none" w="med" len="med"/>
                      <a:tailEnd type="none" w="med" len="med"/>
                    </a:lnR>
                    <a:lnT>
                      <a:noFill/>
                    </a:lnT>
                    <a:lnB>
                      <a:noFill/>
                    </a:lnB>
                    <a:lnTlToBr w="12700" cmpd="sng">
                      <a:noFill/>
                      <a:prstDash val="solid"/>
                    </a:lnTlToBr>
                    <a:lnBlToTr w="12700" cmpd="sng">
                      <a:noFill/>
                      <a:prstDash val="solid"/>
                    </a:lnBlToTr>
                    <a:solidFill>
                      <a:srgbClr val="DCE6F1"/>
                    </a:solidFill>
                  </a:tcPr>
                </a:tc>
                <a:tc>
                  <a:txBody>
                    <a:bodyPr/>
                    <a:lstStyle/>
                    <a:p>
                      <a:pPr algn="ctr" fontAlgn="b"/>
                      <a:r>
                        <a:rPr lang="en-US" sz="1400" b="1" i="0" u="none" strike="noStrike" dirty="0">
                          <a:solidFill>
                            <a:srgbClr val="000000"/>
                          </a:solidFill>
                          <a:effectLst/>
                          <a:latin typeface="Calibri"/>
                        </a:rPr>
                        <a:t>29</a:t>
                      </a:r>
                    </a:p>
                  </a:txBody>
                  <a:tcPr marL="0" marR="0" marT="0" marB="0" anchor="b">
                    <a:lnL w="12700" cap="flat" cmpd="sng" algn="ctr">
                      <a:no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lnTlToBr w="12700" cmpd="sng">
                      <a:noFill/>
                      <a:prstDash val="solid"/>
                    </a:lnTlToBr>
                    <a:lnBlToTr w="12700" cmpd="sng">
                      <a:noFill/>
                      <a:prstDash val="solid"/>
                    </a:lnBlToTr>
                    <a:solidFill>
                      <a:srgbClr val="DCE6F1"/>
                    </a:solidFill>
                  </a:tcPr>
                </a:tc>
                <a:extLst>
                  <a:ext uri="{0D108BD9-81ED-4DB2-BD59-A6C34878D82A}">
                    <a16:rowId xmlns="" xmlns:a16="http://schemas.microsoft.com/office/drawing/2014/main" val="10001"/>
                  </a:ext>
                </a:extLst>
              </a:tr>
              <a:tr h="268455">
                <a:tc>
                  <a:txBody>
                    <a:bodyPr/>
                    <a:lstStyle/>
                    <a:p>
                      <a:pPr algn="l" fontAlgn="b"/>
                      <a:r>
                        <a:rPr lang="en-US" sz="1400" b="1" i="0" u="none" strike="noStrike" dirty="0">
                          <a:solidFill>
                            <a:srgbClr val="000000"/>
                          </a:solidFill>
                          <a:effectLst/>
                          <a:latin typeface="Calibri"/>
                        </a:rPr>
                        <a:t>Currently Enrolled in QHP</a:t>
                      </a:r>
                    </a:p>
                  </a:txBody>
                  <a:tcPr marL="0" marR="0" marT="0" marB="0" anchor="b">
                    <a:lnL w="12700" cap="flat" cmpd="sng" algn="ctr">
                      <a:solidFill>
                        <a:srgbClr val="000000"/>
                      </a:solidFill>
                      <a:prstDash val="solid"/>
                      <a:round/>
                      <a:headEnd type="none" w="med" len="med"/>
                      <a:tailEnd type="none" w="med" len="med"/>
                    </a:lnL>
                    <a:lnR w="12700" cap="flat" cmpd="sng" algn="ctr">
                      <a:noFill/>
                      <a:prstDash val="solid"/>
                      <a:round/>
                      <a:headEnd type="none" w="med" len="med"/>
                      <a:tailEnd type="none" w="med" len="med"/>
                    </a:lnR>
                    <a:lnT>
                      <a:noFill/>
                    </a:lnT>
                    <a:lnB>
                      <a:noFill/>
                    </a:lnB>
                    <a:lnTlToBr w="12700" cmpd="sng">
                      <a:noFill/>
                      <a:prstDash val="solid"/>
                    </a:lnTlToBr>
                    <a:lnBlToTr w="12700" cmpd="sng">
                      <a:noFill/>
                      <a:prstDash val="solid"/>
                    </a:lnBlToTr>
                    <a:solidFill>
                      <a:srgbClr val="DCE6F1"/>
                    </a:solidFill>
                  </a:tcPr>
                </a:tc>
                <a:tc>
                  <a:txBody>
                    <a:bodyPr/>
                    <a:lstStyle/>
                    <a:p>
                      <a:pPr algn="ctr" fontAlgn="b"/>
                      <a:r>
                        <a:rPr lang="en-US" sz="1400" b="1" i="0" u="none" strike="noStrike" dirty="0">
                          <a:solidFill>
                            <a:srgbClr val="000000"/>
                          </a:solidFill>
                          <a:effectLst/>
                          <a:latin typeface="Calibri"/>
                        </a:rPr>
                        <a:t>80</a:t>
                      </a:r>
                    </a:p>
                  </a:txBody>
                  <a:tcPr marL="0" marR="0" marT="0" marB="0" anchor="b">
                    <a:lnL w="12700" cap="flat" cmpd="sng" algn="ctr">
                      <a:no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lnTlToBr w="12700" cmpd="sng">
                      <a:noFill/>
                      <a:prstDash val="solid"/>
                    </a:lnTlToBr>
                    <a:lnBlToTr w="12700" cmpd="sng">
                      <a:noFill/>
                      <a:prstDash val="solid"/>
                    </a:lnBlToTr>
                    <a:solidFill>
                      <a:srgbClr val="DCE6F1"/>
                    </a:solidFill>
                  </a:tcPr>
                </a:tc>
                <a:extLst>
                  <a:ext uri="{0D108BD9-81ED-4DB2-BD59-A6C34878D82A}">
                    <a16:rowId xmlns="" xmlns:a16="http://schemas.microsoft.com/office/drawing/2014/main" val="10002"/>
                  </a:ext>
                </a:extLst>
              </a:tr>
              <a:tr h="268455">
                <a:tc>
                  <a:txBody>
                    <a:bodyPr/>
                    <a:lstStyle/>
                    <a:p>
                      <a:pPr algn="l" fontAlgn="b"/>
                      <a:r>
                        <a:rPr lang="en-US" sz="1400" b="1" i="0" u="none" strike="noStrike" dirty="0">
                          <a:solidFill>
                            <a:srgbClr val="000000"/>
                          </a:solidFill>
                          <a:effectLst/>
                          <a:latin typeface="Calibri"/>
                        </a:rPr>
                        <a:t>Selected QHP but Canceled/Disenrolled (5)</a:t>
                      </a:r>
                    </a:p>
                  </a:txBody>
                  <a:tcPr marL="0" marR="0" marT="0" marB="0" anchor="b">
                    <a:lnL w="12700" cap="flat" cmpd="sng" algn="ctr">
                      <a:solidFill>
                        <a:srgbClr val="000000"/>
                      </a:solidFill>
                      <a:prstDash val="solid"/>
                      <a:round/>
                      <a:headEnd type="none" w="med" len="med"/>
                      <a:tailEnd type="none" w="med" len="med"/>
                    </a:lnL>
                    <a:lnR w="12700" cap="flat" cmpd="sng" algn="ctr">
                      <a:noFill/>
                      <a:prstDash val="solid"/>
                      <a:round/>
                      <a:headEnd type="none" w="med" len="med"/>
                      <a:tailEnd type="none" w="med" len="med"/>
                    </a:lnR>
                    <a:lnT>
                      <a:noFill/>
                    </a:lnT>
                    <a:lnB>
                      <a:noFill/>
                    </a:lnB>
                    <a:lnTlToBr w="12700" cmpd="sng">
                      <a:noFill/>
                      <a:prstDash val="solid"/>
                    </a:lnTlToBr>
                    <a:lnBlToTr w="12700" cmpd="sng">
                      <a:noFill/>
                      <a:prstDash val="solid"/>
                    </a:lnBlToTr>
                    <a:solidFill>
                      <a:srgbClr val="DCE6F1"/>
                    </a:solidFill>
                  </a:tcPr>
                </a:tc>
                <a:tc>
                  <a:txBody>
                    <a:bodyPr/>
                    <a:lstStyle/>
                    <a:p>
                      <a:pPr algn="ctr" fontAlgn="b"/>
                      <a:r>
                        <a:rPr lang="en-US" sz="1400" b="1" i="0" u="none" strike="noStrike" dirty="0">
                          <a:solidFill>
                            <a:srgbClr val="000000"/>
                          </a:solidFill>
                          <a:effectLst/>
                          <a:latin typeface="Calibri"/>
                        </a:rPr>
                        <a:t>37</a:t>
                      </a:r>
                    </a:p>
                  </a:txBody>
                  <a:tcPr marL="0" marR="0" marT="0" marB="0" anchor="b">
                    <a:lnL w="12700" cap="flat" cmpd="sng" algn="ctr">
                      <a:no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lnTlToBr w="12700" cmpd="sng">
                      <a:noFill/>
                      <a:prstDash val="solid"/>
                    </a:lnTlToBr>
                    <a:lnBlToTr w="12700" cmpd="sng">
                      <a:noFill/>
                      <a:prstDash val="solid"/>
                    </a:lnBlToTr>
                    <a:solidFill>
                      <a:srgbClr val="DCE6F1"/>
                    </a:solidFill>
                  </a:tcPr>
                </a:tc>
                <a:extLst>
                  <a:ext uri="{0D108BD9-81ED-4DB2-BD59-A6C34878D82A}">
                    <a16:rowId xmlns="" xmlns:a16="http://schemas.microsoft.com/office/drawing/2014/main" val="10006"/>
                  </a:ext>
                </a:extLst>
              </a:tr>
              <a:tr h="268455">
                <a:tc>
                  <a:txBody>
                    <a:bodyPr/>
                    <a:lstStyle/>
                    <a:p>
                      <a:pPr algn="l" fontAlgn="b"/>
                      <a:r>
                        <a:rPr lang="en-US" sz="1400" b="1" i="0" u="none" strike="noStrike" dirty="0">
                          <a:solidFill>
                            <a:srgbClr val="000000"/>
                          </a:solidFill>
                          <a:effectLst/>
                          <a:latin typeface="Calibri"/>
                        </a:rPr>
                        <a:t>No Active Enrollment Status (1)</a:t>
                      </a:r>
                    </a:p>
                  </a:txBody>
                  <a:tcPr marL="0" marR="0" marT="0" marB="0" anchor="b">
                    <a:lnL w="12700" cap="flat" cmpd="sng" algn="ctr">
                      <a:solidFill>
                        <a:srgbClr val="000000"/>
                      </a:solidFill>
                      <a:prstDash val="solid"/>
                      <a:round/>
                      <a:headEnd type="none" w="med" len="med"/>
                      <a:tailEnd type="none" w="med" len="med"/>
                    </a:lnL>
                    <a:lnR w="12700" cap="flat" cmpd="sng" algn="ctr">
                      <a:noFill/>
                      <a:prstDash val="solid"/>
                      <a:round/>
                      <a:headEnd type="none" w="med" len="med"/>
                      <a:tailEnd type="none" w="med" len="med"/>
                    </a:lnR>
                    <a:lnT>
                      <a:noFill/>
                    </a:lnT>
                    <a:lnB w="6350" cap="flat" cmpd="sng" algn="ctr">
                      <a:noFill/>
                      <a:prstDash val="solid"/>
                      <a:round/>
                      <a:headEnd type="none" w="med" len="med"/>
                      <a:tailEnd type="none" w="med" len="med"/>
                    </a:lnB>
                    <a:lnTlToBr w="12700" cmpd="sng">
                      <a:noFill/>
                      <a:prstDash val="solid"/>
                    </a:lnTlToBr>
                    <a:lnBlToTr w="12700" cmpd="sng">
                      <a:noFill/>
                      <a:prstDash val="solid"/>
                    </a:lnBlToTr>
                    <a:solidFill>
                      <a:srgbClr val="DCE6F1"/>
                    </a:solidFill>
                  </a:tcPr>
                </a:tc>
                <a:tc>
                  <a:txBody>
                    <a:bodyPr/>
                    <a:lstStyle/>
                    <a:p>
                      <a:pPr algn="ctr" fontAlgn="b"/>
                      <a:r>
                        <a:rPr lang="en-US" sz="1400" b="1" i="0" u="none" strike="noStrike" dirty="0">
                          <a:solidFill>
                            <a:srgbClr val="000000"/>
                          </a:solidFill>
                          <a:effectLst/>
                          <a:latin typeface="Calibri"/>
                        </a:rPr>
                        <a:t>0</a:t>
                      </a:r>
                    </a:p>
                  </a:txBody>
                  <a:tcPr marL="0" marR="0" marT="0" marB="0" anchor="b">
                    <a:lnL w="12700" cap="flat" cmpd="sng" algn="ctr">
                      <a:no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6350" cap="flat" cmpd="sng" algn="ctr">
                      <a:noFill/>
                      <a:prstDash val="solid"/>
                      <a:round/>
                      <a:headEnd type="none" w="med" len="med"/>
                      <a:tailEnd type="none" w="med" len="med"/>
                    </a:lnB>
                    <a:lnTlToBr w="12700" cmpd="sng">
                      <a:noFill/>
                      <a:prstDash val="solid"/>
                    </a:lnTlToBr>
                    <a:lnBlToTr w="12700" cmpd="sng">
                      <a:noFill/>
                      <a:prstDash val="solid"/>
                    </a:lnBlToTr>
                    <a:solidFill>
                      <a:srgbClr val="DCE6F1"/>
                    </a:solidFill>
                  </a:tcPr>
                </a:tc>
                <a:extLst>
                  <a:ext uri="{0D108BD9-81ED-4DB2-BD59-A6C34878D82A}">
                    <a16:rowId xmlns="" xmlns:a16="http://schemas.microsoft.com/office/drawing/2014/main" val="10007"/>
                  </a:ext>
                </a:extLst>
              </a:tr>
              <a:tr h="268455">
                <a:tc>
                  <a:txBody>
                    <a:bodyPr/>
                    <a:lstStyle/>
                    <a:p>
                      <a:pPr algn="l" fontAlgn="b"/>
                      <a:r>
                        <a:rPr lang="en-US" sz="1400" b="1" i="0" u="none" strike="noStrike" dirty="0">
                          <a:solidFill>
                            <a:srgbClr val="000000"/>
                          </a:solidFill>
                          <a:effectLst/>
                          <a:latin typeface="Calibri"/>
                        </a:rPr>
                        <a:t>Grand Total</a:t>
                      </a:r>
                    </a:p>
                  </a:txBody>
                  <a:tcPr marL="0" marR="0" marT="0" marB="0" anchor="b">
                    <a:lnL w="12700" cap="flat" cmpd="sng" algn="ctr">
                      <a:solidFill>
                        <a:srgbClr val="000000"/>
                      </a:solidFill>
                      <a:prstDash val="solid"/>
                      <a:round/>
                      <a:headEnd type="none" w="med" len="med"/>
                      <a:tailEnd type="none" w="med" len="med"/>
                    </a:lnL>
                    <a:lnR w="12700" cap="flat" cmpd="sng" algn="ctr">
                      <a:noFill/>
                      <a:prstDash val="solid"/>
                      <a:round/>
                      <a:headEnd type="none" w="med" len="med"/>
                      <a:tailEnd type="none" w="med" len="med"/>
                    </a:lnR>
                    <a:lnT w="6350" cap="flat" cmpd="sng" algn="ctr">
                      <a:no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n-US" sz="1400" b="1" i="0" u="none" strike="noStrike" dirty="0">
                          <a:solidFill>
                            <a:srgbClr val="000000"/>
                          </a:solidFill>
                          <a:effectLst/>
                          <a:latin typeface="Calibri"/>
                        </a:rPr>
                        <a:t>146</a:t>
                      </a:r>
                    </a:p>
                  </a:txBody>
                  <a:tcPr marL="0" marR="0" marT="0" marB="0" anchor="b">
                    <a:lnL w="12700" cap="flat" cmpd="sng" algn="ctr">
                      <a:no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no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 xmlns:a16="http://schemas.microsoft.com/office/drawing/2014/main" val="10008"/>
                  </a:ext>
                </a:extLst>
              </a:tr>
            </a:tbl>
          </a:graphicData>
        </a:graphic>
      </p:graphicFrame>
      <p:graphicFrame>
        <p:nvGraphicFramePr>
          <p:cNvPr id="8" name="Table 7"/>
          <p:cNvGraphicFramePr>
            <a:graphicFrameLocks noGrp="1"/>
          </p:cNvGraphicFramePr>
          <p:nvPr>
            <p:extLst>
              <p:ext uri="{D42A27DB-BD31-4B8C-83A1-F6EECF244321}">
                <p14:modId xmlns:p14="http://schemas.microsoft.com/office/powerpoint/2010/main" val="3508611591"/>
              </p:ext>
            </p:extLst>
          </p:nvPr>
        </p:nvGraphicFramePr>
        <p:xfrm>
          <a:off x="533400" y="2895600"/>
          <a:ext cx="2971800" cy="2311086"/>
        </p:xfrm>
        <a:graphic>
          <a:graphicData uri="http://schemas.openxmlformats.org/drawingml/2006/table">
            <a:tbl>
              <a:tblPr/>
              <a:tblGrid>
                <a:gridCol w="1905000">
                  <a:extLst>
                    <a:ext uri="{9D8B030D-6E8A-4147-A177-3AD203B41FA5}">
                      <a16:colId xmlns="" xmlns:a16="http://schemas.microsoft.com/office/drawing/2014/main" val="1644402037"/>
                    </a:ext>
                  </a:extLst>
                </a:gridCol>
                <a:gridCol w="1066800">
                  <a:extLst>
                    <a:ext uri="{9D8B030D-6E8A-4147-A177-3AD203B41FA5}">
                      <a16:colId xmlns="" xmlns:a16="http://schemas.microsoft.com/office/drawing/2014/main" val="3300732890"/>
                    </a:ext>
                  </a:extLst>
                </a:gridCol>
              </a:tblGrid>
              <a:tr h="260086">
                <a:tc>
                  <a:txBody>
                    <a:bodyPr/>
                    <a:lstStyle/>
                    <a:p>
                      <a:pPr algn="l" fontAlgn="b"/>
                      <a:endParaRPr lang="en-US" sz="1600" b="1" i="0" u="none" strike="noStrike" dirty="0">
                        <a:solidFill>
                          <a:srgbClr val="FFFFFF"/>
                        </a:solidFill>
                        <a:effectLst/>
                        <a:latin typeface="Calibri" panose="020F0502020204030204" pitchFamily="34" charset="0"/>
                      </a:endParaRPr>
                    </a:p>
                  </a:txBody>
                  <a:tcPr marL="9525" marR="9525" marT="9525" marB="0" anchor="ctr">
                    <a:lnL w="12700" cap="flat" cmpd="sng" algn="ctr">
                      <a:solidFill>
                        <a:schemeClr val="accent1"/>
                      </a:solidFill>
                      <a:prstDash val="solid"/>
                      <a:round/>
                      <a:headEnd type="none" w="med" len="med"/>
                      <a:tailEnd type="none" w="med" len="med"/>
                    </a:lnL>
                    <a:lnR>
                      <a:noFill/>
                    </a:lnR>
                    <a:lnT w="12700" cap="flat" cmpd="sng" algn="ctr">
                      <a:solidFill>
                        <a:schemeClr val="accent1"/>
                      </a:solidFill>
                      <a:prstDash val="solid"/>
                      <a:round/>
                      <a:headEnd type="none" w="med" len="med"/>
                      <a:tailEnd type="none" w="med" len="med"/>
                    </a:lnT>
                    <a:lnB>
                      <a:noFill/>
                    </a:lnB>
                    <a:solidFill>
                      <a:srgbClr val="4F81BD"/>
                    </a:solidFill>
                  </a:tcPr>
                </a:tc>
                <a:tc>
                  <a:txBody>
                    <a:bodyPr/>
                    <a:lstStyle/>
                    <a:p>
                      <a:pPr algn="ctr" fontAlgn="b"/>
                      <a:r>
                        <a:rPr lang="en-US" sz="1600" b="1" i="0" u="none" strike="noStrike" dirty="0">
                          <a:solidFill>
                            <a:srgbClr val="FFFFFF"/>
                          </a:solidFill>
                          <a:effectLst/>
                          <a:latin typeface="Calibri" panose="020F0502020204030204" pitchFamily="34" charset="0"/>
                        </a:rPr>
                        <a:t>Enrollee Count</a:t>
                      </a:r>
                    </a:p>
                  </a:txBody>
                  <a:tcPr marL="9525" marR="9525" marT="9525" marB="0" anchor="ctr">
                    <a:lnL>
                      <a:noFill/>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a:noFill/>
                    </a:lnB>
                    <a:solidFill>
                      <a:srgbClr val="4F81BD"/>
                    </a:solidFill>
                  </a:tcPr>
                </a:tc>
                <a:extLst>
                  <a:ext uri="{0D108BD9-81ED-4DB2-BD59-A6C34878D82A}">
                    <a16:rowId xmlns="" xmlns:a16="http://schemas.microsoft.com/office/drawing/2014/main" val="150077581"/>
                  </a:ext>
                </a:extLst>
              </a:tr>
              <a:tr h="188596">
                <a:tc>
                  <a:txBody>
                    <a:bodyPr/>
                    <a:lstStyle/>
                    <a:p>
                      <a:pPr algn="l" fontAlgn="b"/>
                      <a:r>
                        <a:rPr lang="en-US" sz="1500" b="1" i="0" u="none" strike="noStrike" dirty="0">
                          <a:solidFill>
                            <a:srgbClr val="000000"/>
                          </a:solidFill>
                          <a:effectLst/>
                          <a:latin typeface="Calibri" panose="020F0502020204030204" pitchFamily="34" charset="0"/>
                        </a:rPr>
                        <a:t>No Gap In Coverage </a:t>
                      </a:r>
                      <a:r>
                        <a:rPr lang="en-US" sz="1500" b="1" i="0" u="none" strike="noStrike" dirty="0" smtClean="0">
                          <a:solidFill>
                            <a:srgbClr val="000000"/>
                          </a:solidFill>
                          <a:effectLst/>
                          <a:latin typeface="Calibri" panose="020F0502020204030204" pitchFamily="34" charset="0"/>
                        </a:rPr>
                        <a:t>(3</a:t>
                      </a:r>
                      <a:r>
                        <a:rPr lang="en-US" sz="1500" b="1" i="0" u="none" strike="noStrike" dirty="0">
                          <a:solidFill>
                            <a:srgbClr val="000000"/>
                          </a:solidFill>
                          <a:effectLst/>
                          <a:latin typeface="Calibri" panose="020F0502020204030204" pitchFamily="34" charset="0"/>
                        </a:rPr>
                        <a:t>) </a:t>
                      </a:r>
                    </a:p>
                  </a:txBody>
                  <a:tcPr marL="9525" marR="9525" marT="9525" marB="0" anchor="ctr">
                    <a:lnL w="12700" cap="flat" cmpd="sng" algn="ctr">
                      <a:solidFill>
                        <a:schemeClr val="accent1"/>
                      </a:solidFill>
                      <a:prstDash val="solid"/>
                      <a:round/>
                      <a:headEnd type="none" w="med" len="med"/>
                      <a:tailEnd type="none" w="med" len="med"/>
                    </a:lnL>
                    <a:lnR>
                      <a:noFill/>
                    </a:lnR>
                    <a:lnT>
                      <a:noFill/>
                    </a:lnT>
                    <a:lnB>
                      <a:noFill/>
                    </a:lnB>
                    <a:solidFill>
                      <a:srgbClr val="DCE6F1"/>
                    </a:solidFill>
                  </a:tcPr>
                </a:tc>
                <a:tc>
                  <a:txBody>
                    <a:bodyPr/>
                    <a:lstStyle/>
                    <a:p>
                      <a:pPr algn="ctr" fontAlgn="b"/>
                      <a:endParaRPr lang="en-US" sz="1600" b="1" i="0" u="none" strike="noStrike" dirty="0">
                        <a:solidFill>
                          <a:srgbClr val="000000"/>
                        </a:solidFill>
                        <a:effectLst/>
                        <a:latin typeface="Calibri" panose="020F0502020204030204" pitchFamily="34" charset="0"/>
                      </a:endParaRPr>
                    </a:p>
                  </a:txBody>
                  <a:tcPr marL="9525" marR="9525" marT="9525" marB="0" anchor="ctr">
                    <a:lnL>
                      <a:noFill/>
                    </a:lnL>
                    <a:lnR w="12700" cap="flat" cmpd="sng" algn="ctr">
                      <a:solidFill>
                        <a:schemeClr val="accent1"/>
                      </a:solidFill>
                      <a:prstDash val="solid"/>
                      <a:round/>
                      <a:headEnd type="none" w="med" len="med"/>
                      <a:tailEnd type="none" w="med" len="med"/>
                    </a:lnR>
                    <a:lnT>
                      <a:noFill/>
                    </a:lnT>
                    <a:lnB>
                      <a:noFill/>
                    </a:lnB>
                    <a:solidFill>
                      <a:srgbClr val="DCE6F1"/>
                    </a:solidFill>
                  </a:tcPr>
                </a:tc>
                <a:extLst>
                  <a:ext uri="{0D108BD9-81ED-4DB2-BD59-A6C34878D82A}">
                    <a16:rowId xmlns="" xmlns:a16="http://schemas.microsoft.com/office/drawing/2014/main" val="3665213795"/>
                  </a:ext>
                </a:extLst>
              </a:tr>
              <a:tr h="260086">
                <a:tc>
                  <a:txBody>
                    <a:bodyPr/>
                    <a:lstStyle/>
                    <a:p>
                      <a:pPr algn="l" fontAlgn="b"/>
                      <a:r>
                        <a:rPr lang="en-US" sz="1600" b="0" i="0" u="none" strike="noStrike" dirty="0">
                          <a:solidFill>
                            <a:srgbClr val="000000"/>
                          </a:solidFill>
                          <a:effectLst/>
                          <a:latin typeface="Calibri" panose="020F0502020204030204" pitchFamily="34" charset="0"/>
                        </a:rPr>
                        <a:t>1/1/2016 (3)</a:t>
                      </a:r>
                    </a:p>
                  </a:txBody>
                  <a:tcPr marL="85725" marR="9525" marT="9525" marB="0" anchor="ctr">
                    <a:lnL w="12700" cap="flat" cmpd="sng" algn="ctr">
                      <a:solidFill>
                        <a:schemeClr val="accent1"/>
                      </a:solidFill>
                      <a:prstDash val="solid"/>
                      <a:round/>
                      <a:headEnd type="none" w="med" len="med"/>
                      <a:tailEnd type="none" w="med" len="med"/>
                    </a:lnL>
                    <a:lnR>
                      <a:noFill/>
                    </a:lnR>
                    <a:lnT>
                      <a:noFill/>
                    </a:lnT>
                    <a:lnB>
                      <a:noFill/>
                    </a:lnB>
                  </a:tcPr>
                </a:tc>
                <a:tc>
                  <a:txBody>
                    <a:bodyPr/>
                    <a:lstStyle/>
                    <a:p>
                      <a:pPr algn="ctr" fontAlgn="b"/>
                      <a:r>
                        <a:rPr lang="en-US" sz="1600" b="0" i="0" u="none" strike="noStrike" dirty="0">
                          <a:solidFill>
                            <a:srgbClr val="000000"/>
                          </a:solidFill>
                          <a:effectLst/>
                          <a:latin typeface="Calibri" panose="020F0502020204030204" pitchFamily="34" charset="0"/>
                        </a:rPr>
                        <a:t>69</a:t>
                      </a:r>
                    </a:p>
                  </a:txBody>
                  <a:tcPr marL="9525" marR="9525" marT="9525" marB="0" anchor="ctr">
                    <a:lnL>
                      <a:noFill/>
                    </a:lnL>
                    <a:lnR w="12700" cap="flat" cmpd="sng" algn="ctr">
                      <a:solidFill>
                        <a:schemeClr val="accent1"/>
                      </a:solidFill>
                      <a:prstDash val="solid"/>
                      <a:round/>
                      <a:headEnd type="none" w="med" len="med"/>
                      <a:tailEnd type="none" w="med" len="med"/>
                    </a:lnR>
                    <a:lnT>
                      <a:noFill/>
                    </a:lnT>
                    <a:lnB>
                      <a:noFill/>
                    </a:lnB>
                  </a:tcPr>
                </a:tc>
                <a:extLst>
                  <a:ext uri="{0D108BD9-81ED-4DB2-BD59-A6C34878D82A}">
                    <a16:rowId xmlns="" xmlns:a16="http://schemas.microsoft.com/office/drawing/2014/main" val="3860845463"/>
                  </a:ext>
                </a:extLst>
              </a:tr>
              <a:tr h="260086">
                <a:tc>
                  <a:txBody>
                    <a:bodyPr/>
                    <a:lstStyle/>
                    <a:p>
                      <a:pPr algn="l" fontAlgn="b"/>
                      <a:r>
                        <a:rPr lang="en-US" sz="1600" b="0" i="0" u="none" strike="noStrike" dirty="0">
                          <a:solidFill>
                            <a:srgbClr val="000000"/>
                          </a:solidFill>
                          <a:effectLst/>
                          <a:latin typeface="Calibri" panose="020F0502020204030204" pitchFamily="34" charset="0"/>
                        </a:rPr>
                        <a:t>2/1/2016 (3)</a:t>
                      </a:r>
                    </a:p>
                  </a:txBody>
                  <a:tcPr marL="85725" marR="9525" marT="9525" marB="0" anchor="ctr">
                    <a:lnL w="12700" cap="flat" cmpd="sng" algn="ctr">
                      <a:solidFill>
                        <a:schemeClr val="accent1"/>
                      </a:solidFill>
                      <a:prstDash val="solid"/>
                      <a:round/>
                      <a:headEnd type="none" w="med" len="med"/>
                      <a:tailEnd type="none" w="med" len="med"/>
                    </a:lnL>
                    <a:lnR>
                      <a:noFill/>
                    </a:lnR>
                    <a:lnT>
                      <a:noFill/>
                    </a:lnT>
                    <a:lnB>
                      <a:noFill/>
                    </a:lnB>
                  </a:tcPr>
                </a:tc>
                <a:tc>
                  <a:txBody>
                    <a:bodyPr/>
                    <a:lstStyle/>
                    <a:p>
                      <a:pPr algn="ctr" fontAlgn="b"/>
                      <a:r>
                        <a:rPr lang="en-US" sz="1600" b="0" i="0" u="none" strike="noStrike" dirty="0">
                          <a:solidFill>
                            <a:srgbClr val="000000"/>
                          </a:solidFill>
                          <a:effectLst/>
                          <a:latin typeface="Calibri" panose="020F0502020204030204" pitchFamily="34" charset="0"/>
                        </a:rPr>
                        <a:t>6</a:t>
                      </a:r>
                    </a:p>
                  </a:txBody>
                  <a:tcPr marL="9525" marR="9525" marT="9525" marB="0" anchor="ctr">
                    <a:lnL>
                      <a:noFill/>
                    </a:lnL>
                    <a:lnR w="12700" cap="flat" cmpd="sng" algn="ctr">
                      <a:solidFill>
                        <a:schemeClr val="accent1"/>
                      </a:solidFill>
                      <a:prstDash val="solid"/>
                      <a:round/>
                      <a:headEnd type="none" w="med" len="med"/>
                      <a:tailEnd type="none" w="med" len="med"/>
                    </a:lnR>
                    <a:lnT>
                      <a:noFill/>
                    </a:lnT>
                    <a:lnB>
                      <a:noFill/>
                    </a:lnB>
                  </a:tcPr>
                </a:tc>
                <a:extLst>
                  <a:ext uri="{0D108BD9-81ED-4DB2-BD59-A6C34878D82A}">
                    <a16:rowId xmlns="" xmlns:a16="http://schemas.microsoft.com/office/drawing/2014/main" val="2850526774"/>
                  </a:ext>
                </a:extLst>
              </a:tr>
              <a:tr h="260086">
                <a:tc>
                  <a:txBody>
                    <a:bodyPr/>
                    <a:lstStyle/>
                    <a:p>
                      <a:pPr algn="l" fontAlgn="b"/>
                      <a:r>
                        <a:rPr lang="en-US" sz="1600" b="0" i="0" u="none" strike="noStrike" dirty="0">
                          <a:solidFill>
                            <a:srgbClr val="000000"/>
                          </a:solidFill>
                          <a:effectLst/>
                          <a:latin typeface="Calibri" panose="020F0502020204030204" pitchFamily="34" charset="0"/>
                        </a:rPr>
                        <a:t>3/1/2016 (3)</a:t>
                      </a:r>
                    </a:p>
                  </a:txBody>
                  <a:tcPr marL="85725" marR="9525" marT="9525" marB="0" anchor="ctr">
                    <a:lnL w="12700" cap="flat" cmpd="sng" algn="ctr">
                      <a:solidFill>
                        <a:schemeClr val="accent1"/>
                      </a:solidFill>
                      <a:prstDash val="solid"/>
                      <a:round/>
                      <a:headEnd type="none" w="med" len="med"/>
                      <a:tailEnd type="none" w="med" len="med"/>
                    </a:lnL>
                    <a:lnR>
                      <a:noFill/>
                    </a:lnR>
                    <a:lnT>
                      <a:noFill/>
                    </a:lnT>
                    <a:lnB>
                      <a:noFill/>
                    </a:lnB>
                  </a:tcPr>
                </a:tc>
                <a:tc>
                  <a:txBody>
                    <a:bodyPr/>
                    <a:lstStyle/>
                    <a:p>
                      <a:pPr algn="ctr" fontAlgn="b"/>
                      <a:r>
                        <a:rPr lang="en-US" sz="1600" b="0" i="0" u="none" strike="noStrike" dirty="0">
                          <a:solidFill>
                            <a:srgbClr val="000000"/>
                          </a:solidFill>
                          <a:effectLst/>
                          <a:latin typeface="Calibri" panose="020F0502020204030204" pitchFamily="34" charset="0"/>
                        </a:rPr>
                        <a:t>3</a:t>
                      </a:r>
                    </a:p>
                  </a:txBody>
                  <a:tcPr marL="9525" marR="9525" marT="9525" marB="0" anchor="ctr">
                    <a:lnL>
                      <a:noFill/>
                    </a:lnL>
                    <a:lnR w="12700" cap="flat" cmpd="sng" algn="ctr">
                      <a:solidFill>
                        <a:schemeClr val="accent1"/>
                      </a:solidFill>
                      <a:prstDash val="solid"/>
                      <a:round/>
                      <a:headEnd type="none" w="med" len="med"/>
                      <a:tailEnd type="none" w="med" len="med"/>
                    </a:lnR>
                    <a:lnT>
                      <a:noFill/>
                    </a:lnT>
                    <a:lnB>
                      <a:noFill/>
                    </a:lnB>
                  </a:tcPr>
                </a:tc>
                <a:extLst>
                  <a:ext uri="{0D108BD9-81ED-4DB2-BD59-A6C34878D82A}">
                    <a16:rowId xmlns="" xmlns:a16="http://schemas.microsoft.com/office/drawing/2014/main" val="1815850967"/>
                  </a:ext>
                </a:extLst>
              </a:tr>
              <a:tr h="260086">
                <a:tc>
                  <a:txBody>
                    <a:bodyPr/>
                    <a:lstStyle/>
                    <a:p>
                      <a:pPr algn="l" fontAlgn="b"/>
                      <a:r>
                        <a:rPr lang="en-US" sz="1600" b="0" i="0" u="none" strike="noStrike" dirty="0">
                          <a:solidFill>
                            <a:srgbClr val="000000"/>
                          </a:solidFill>
                          <a:effectLst/>
                          <a:latin typeface="Calibri" panose="020F0502020204030204" pitchFamily="34" charset="0"/>
                        </a:rPr>
                        <a:t>4/1/2016 (3)</a:t>
                      </a:r>
                    </a:p>
                  </a:txBody>
                  <a:tcPr marL="85725" marR="9525" marT="9525" marB="0" anchor="ctr">
                    <a:lnL w="12700" cap="flat" cmpd="sng" algn="ctr">
                      <a:solidFill>
                        <a:schemeClr val="accent1"/>
                      </a:solidFill>
                      <a:prstDash val="solid"/>
                      <a:round/>
                      <a:headEnd type="none" w="med" len="med"/>
                      <a:tailEnd type="none" w="med" len="med"/>
                    </a:lnL>
                    <a:lnR>
                      <a:noFill/>
                    </a:lnR>
                    <a:lnT>
                      <a:noFill/>
                    </a:lnT>
                    <a:lnB>
                      <a:noFill/>
                    </a:lnB>
                  </a:tcPr>
                </a:tc>
                <a:tc>
                  <a:txBody>
                    <a:bodyPr/>
                    <a:lstStyle/>
                    <a:p>
                      <a:pPr algn="ctr" fontAlgn="b"/>
                      <a:r>
                        <a:rPr lang="en-US" sz="1600" b="0" i="0" u="none" strike="noStrike" dirty="0">
                          <a:solidFill>
                            <a:srgbClr val="000000"/>
                          </a:solidFill>
                          <a:effectLst/>
                          <a:latin typeface="Calibri" panose="020F0502020204030204" pitchFamily="34" charset="0"/>
                        </a:rPr>
                        <a:t>1</a:t>
                      </a:r>
                    </a:p>
                  </a:txBody>
                  <a:tcPr marL="9525" marR="9525" marT="9525" marB="0" anchor="ctr">
                    <a:lnL>
                      <a:noFill/>
                    </a:lnL>
                    <a:lnR w="12700" cap="flat" cmpd="sng" algn="ctr">
                      <a:solidFill>
                        <a:schemeClr val="accent1"/>
                      </a:solidFill>
                      <a:prstDash val="solid"/>
                      <a:round/>
                      <a:headEnd type="none" w="med" len="med"/>
                      <a:tailEnd type="none" w="med" len="med"/>
                    </a:lnR>
                    <a:lnT>
                      <a:noFill/>
                    </a:lnT>
                    <a:lnB>
                      <a:noFill/>
                    </a:lnB>
                  </a:tcPr>
                </a:tc>
                <a:extLst>
                  <a:ext uri="{0D108BD9-81ED-4DB2-BD59-A6C34878D82A}">
                    <a16:rowId xmlns="" xmlns:a16="http://schemas.microsoft.com/office/drawing/2014/main" val="1222849285"/>
                  </a:ext>
                </a:extLst>
              </a:tr>
              <a:tr h="260086">
                <a:tc>
                  <a:txBody>
                    <a:bodyPr/>
                    <a:lstStyle/>
                    <a:p>
                      <a:pPr algn="l" fontAlgn="b"/>
                      <a:r>
                        <a:rPr lang="en-US" sz="1600" b="0" i="0" u="none" strike="noStrike" dirty="0">
                          <a:solidFill>
                            <a:srgbClr val="000000"/>
                          </a:solidFill>
                          <a:effectLst/>
                          <a:latin typeface="Calibri" panose="020F0502020204030204" pitchFamily="34" charset="0"/>
                        </a:rPr>
                        <a:t>6/1/2016 (3)</a:t>
                      </a:r>
                    </a:p>
                  </a:txBody>
                  <a:tcPr marL="85725" marR="9525" marT="9525" marB="0" anchor="ctr">
                    <a:lnL w="12700" cap="flat" cmpd="sng" algn="ctr">
                      <a:solidFill>
                        <a:schemeClr val="accent1"/>
                      </a:solidFill>
                      <a:prstDash val="solid"/>
                      <a:round/>
                      <a:headEnd type="none" w="med" len="med"/>
                      <a:tailEnd type="none" w="med" len="med"/>
                    </a:lnL>
                    <a:lnR>
                      <a:noFill/>
                    </a:lnR>
                    <a:lnT>
                      <a:noFill/>
                    </a:lnT>
                    <a:lnB w="6350" cap="flat" cmpd="sng" algn="ctr">
                      <a:solidFill>
                        <a:srgbClr val="366092"/>
                      </a:solidFill>
                      <a:prstDash val="solid"/>
                      <a:round/>
                      <a:headEnd type="none" w="med" len="med"/>
                      <a:tailEnd type="none" w="med" len="med"/>
                    </a:lnB>
                  </a:tcPr>
                </a:tc>
                <a:tc>
                  <a:txBody>
                    <a:bodyPr/>
                    <a:lstStyle/>
                    <a:p>
                      <a:pPr algn="ctr" fontAlgn="b"/>
                      <a:r>
                        <a:rPr lang="en-US" sz="1600" b="0" i="0" u="none" strike="noStrike" dirty="0">
                          <a:solidFill>
                            <a:srgbClr val="000000"/>
                          </a:solidFill>
                          <a:effectLst/>
                          <a:latin typeface="Calibri" panose="020F0502020204030204" pitchFamily="34" charset="0"/>
                        </a:rPr>
                        <a:t>1 </a:t>
                      </a:r>
                    </a:p>
                  </a:txBody>
                  <a:tcPr marL="9525" marR="9525" marT="9525" marB="0" anchor="ctr">
                    <a:lnL>
                      <a:noFill/>
                    </a:lnL>
                    <a:lnR w="12700" cap="flat" cmpd="sng" algn="ctr">
                      <a:solidFill>
                        <a:schemeClr val="accent1"/>
                      </a:solidFill>
                      <a:prstDash val="solid"/>
                      <a:round/>
                      <a:headEnd type="none" w="med" len="med"/>
                      <a:tailEnd type="none" w="med" len="med"/>
                    </a:lnR>
                    <a:lnT>
                      <a:noFill/>
                    </a:lnT>
                    <a:lnB w="6350" cap="flat" cmpd="sng" algn="ctr">
                      <a:solidFill>
                        <a:srgbClr val="366092"/>
                      </a:solidFill>
                      <a:prstDash val="solid"/>
                      <a:round/>
                      <a:headEnd type="none" w="med" len="med"/>
                      <a:tailEnd type="none" w="med" len="med"/>
                    </a:lnB>
                  </a:tcPr>
                </a:tc>
                <a:extLst>
                  <a:ext uri="{0D108BD9-81ED-4DB2-BD59-A6C34878D82A}">
                    <a16:rowId xmlns="" xmlns:a16="http://schemas.microsoft.com/office/drawing/2014/main" val="2918336492"/>
                  </a:ext>
                </a:extLst>
              </a:tr>
              <a:tr h="260086">
                <a:tc>
                  <a:txBody>
                    <a:bodyPr/>
                    <a:lstStyle/>
                    <a:p>
                      <a:pPr algn="l" fontAlgn="b"/>
                      <a:r>
                        <a:rPr lang="en-US" sz="1600" b="1" i="0" u="none" strike="noStrike" dirty="0">
                          <a:solidFill>
                            <a:srgbClr val="000000"/>
                          </a:solidFill>
                          <a:effectLst/>
                          <a:latin typeface="Calibri" panose="020F0502020204030204" pitchFamily="34" charset="0"/>
                        </a:rPr>
                        <a:t>Grand Total</a:t>
                      </a:r>
                    </a:p>
                  </a:txBody>
                  <a:tcPr marL="9525" marR="9525" marT="9525" marB="0" anchor="ctr">
                    <a:lnL w="12700" cap="flat" cmpd="sng" algn="ctr">
                      <a:solidFill>
                        <a:schemeClr val="accent1"/>
                      </a:solidFill>
                      <a:prstDash val="solid"/>
                      <a:round/>
                      <a:headEnd type="none" w="med" len="med"/>
                      <a:tailEnd type="none" w="med" len="med"/>
                    </a:lnL>
                    <a:lnR>
                      <a:noFill/>
                    </a:lnR>
                    <a:lnT w="6350" cap="flat" cmpd="sng" algn="ctr">
                      <a:solidFill>
                        <a:srgbClr val="366092"/>
                      </a:solidFill>
                      <a:prstDash val="solid"/>
                      <a:round/>
                      <a:headEnd type="none" w="med" len="med"/>
                      <a:tailEnd type="none" w="med" len="med"/>
                    </a:lnT>
                    <a:lnB w="12700" cap="flat" cmpd="sng" algn="ctr">
                      <a:solidFill>
                        <a:schemeClr val="accent1"/>
                      </a:solidFill>
                      <a:prstDash val="solid"/>
                      <a:round/>
                      <a:headEnd type="none" w="med" len="med"/>
                      <a:tailEnd type="none" w="med" len="med"/>
                    </a:lnB>
                  </a:tcPr>
                </a:tc>
                <a:tc>
                  <a:txBody>
                    <a:bodyPr/>
                    <a:lstStyle/>
                    <a:p>
                      <a:pPr algn="ctr" fontAlgn="b"/>
                      <a:r>
                        <a:rPr lang="en-US" sz="1600" b="1" i="0" u="none" strike="noStrike" dirty="0">
                          <a:solidFill>
                            <a:srgbClr val="000000"/>
                          </a:solidFill>
                          <a:effectLst/>
                          <a:latin typeface="Calibri" panose="020F0502020204030204" pitchFamily="34" charset="0"/>
                        </a:rPr>
                        <a:t>80 </a:t>
                      </a:r>
                    </a:p>
                  </a:txBody>
                  <a:tcPr marL="9525" marR="9525" marT="9525" marB="0" anchor="ctr">
                    <a:lnL>
                      <a:noFill/>
                    </a:lnL>
                    <a:lnR w="12700" cap="flat" cmpd="sng" algn="ctr">
                      <a:solidFill>
                        <a:schemeClr val="accent1"/>
                      </a:solidFill>
                      <a:prstDash val="solid"/>
                      <a:round/>
                      <a:headEnd type="none" w="med" len="med"/>
                      <a:tailEnd type="none" w="med" len="med"/>
                    </a:lnR>
                    <a:lnT w="6350" cap="flat" cmpd="sng" algn="ctr">
                      <a:solidFill>
                        <a:srgbClr val="366092"/>
                      </a:solidFill>
                      <a:prstDash val="solid"/>
                      <a:round/>
                      <a:headEnd type="none" w="med" len="med"/>
                      <a:tailEnd type="none" w="med" len="med"/>
                    </a:lnT>
                    <a:lnB w="12700" cap="flat" cmpd="sng" algn="ctr">
                      <a:solidFill>
                        <a:schemeClr val="accent1"/>
                      </a:solidFill>
                      <a:prstDash val="solid"/>
                      <a:round/>
                      <a:headEnd type="none" w="med" len="med"/>
                      <a:tailEnd type="none" w="med" len="med"/>
                    </a:lnB>
                  </a:tcPr>
                </a:tc>
                <a:extLst>
                  <a:ext uri="{0D108BD9-81ED-4DB2-BD59-A6C34878D82A}">
                    <a16:rowId xmlns="" xmlns:a16="http://schemas.microsoft.com/office/drawing/2014/main" val="3860268376"/>
                  </a:ext>
                </a:extLst>
              </a:tr>
            </a:tbl>
          </a:graphicData>
        </a:graphic>
      </p:graphicFrame>
    </p:spTree>
    <p:extLst>
      <p:ext uri="{BB962C8B-B14F-4D97-AF65-F5344CB8AC3E}">
        <p14:creationId xmlns:p14="http://schemas.microsoft.com/office/powerpoint/2010/main" val="190448365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i="1" dirty="0"/>
              <a:t>Reporting Requirements</a:t>
            </a:r>
            <a:endParaRPr lang="en-US" dirty="0"/>
          </a:p>
        </p:txBody>
      </p:sp>
      <p:sp>
        <p:nvSpPr>
          <p:cNvPr id="3" name="Content Placeholder 2"/>
          <p:cNvSpPr>
            <a:spLocks noGrp="1"/>
          </p:cNvSpPr>
          <p:nvPr>
            <p:ph idx="1"/>
          </p:nvPr>
        </p:nvSpPr>
        <p:spPr>
          <a:xfrm>
            <a:off x="457199" y="1600200"/>
            <a:ext cx="8070515" cy="4525963"/>
          </a:xfrm>
        </p:spPr>
        <p:txBody>
          <a:bodyPr/>
          <a:lstStyle/>
          <a:p>
            <a:pPr marL="0" indent="0">
              <a:buNone/>
            </a:pPr>
            <a:r>
              <a:rPr lang="en-US" b="1" dirty="0"/>
              <a:t>(4) The number of parents and caretaker relatives who lost Medicaid coverage and did not enroll in a qualified health plan immediately after such coverage loss.</a:t>
            </a:r>
          </a:p>
          <a:p>
            <a:pPr marL="0" indent="0">
              <a:buNone/>
            </a:pPr>
            <a:endParaRPr lang="en-US" dirty="0"/>
          </a:p>
        </p:txBody>
      </p:sp>
      <p:graphicFrame>
        <p:nvGraphicFramePr>
          <p:cNvPr id="11" name="Table 10"/>
          <p:cNvGraphicFramePr>
            <a:graphicFrameLocks noGrp="1"/>
          </p:cNvGraphicFramePr>
          <p:nvPr>
            <p:extLst>
              <p:ext uri="{D42A27DB-BD31-4B8C-83A1-F6EECF244321}">
                <p14:modId xmlns:p14="http://schemas.microsoft.com/office/powerpoint/2010/main" val="3730944489"/>
              </p:ext>
            </p:extLst>
          </p:nvPr>
        </p:nvGraphicFramePr>
        <p:xfrm>
          <a:off x="539475" y="3006545"/>
          <a:ext cx="3226020" cy="2543056"/>
        </p:xfrm>
        <a:graphic>
          <a:graphicData uri="http://schemas.openxmlformats.org/drawingml/2006/table">
            <a:tbl>
              <a:tblPr/>
              <a:tblGrid>
                <a:gridCol w="2507936">
                  <a:extLst>
                    <a:ext uri="{9D8B030D-6E8A-4147-A177-3AD203B41FA5}">
                      <a16:colId xmlns="" xmlns:a16="http://schemas.microsoft.com/office/drawing/2014/main" val="20000"/>
                    </a:ext>
                  </a:extLst>
                </a:gridCol>
                <a:gridCol w="718084">
                  <a:extLst>
                    <a:ext uri="{9D8B030D-6E8A-4147-A177-3AD203B41FA5}">
                      <a16:colId xmlns="" xmlns:a16="http://schemas.microsoft.com/office/drawing/2014/main" val="20001"/>
                    </a:ext>
                  </a:extLst>
                </a:gridCol>
              </a:tblGrid>
              <a:tr h="536660">
                <a:tc>
                  <a:txBody>
                    <a:bodyPr/>
                    <a:lstStyle/>
                    <a:p>
                      <a:pPr algn="l" fontAlgn="b"/>
                      <a:r>
                        <a:rPr lang="en-US" sz="1600" b="1" i="0" u="none" strike="noStrike" dirty="0">
                          <a:solidFill>
                            <a:srgbClr val="FFFFFF"/>
                          </a:solidFill>
                          <a:effectLst/>
                          <a:latin typeface="Calibri"/>
                        </a:rPr>
                        <a:t> </a:t>
                      </a:r>
                    </a:p>
                  </a:txBody>
                  <a:tcPr marL="0" marR="0" marT="0"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solidFill>
                      <a:srgbClr val="4F81BD"/>
                    </a:solidFill>
                  </a:tcPr>
                </a:tc>
                <a:tc>
                  <a:txBody>
                    <a:bodyPr/>
                    <a:lstStyle/>
                    <a:p>
                      <a:pPr algn="ctr" fontAlgn="b"/>
                      <a:r>
                        <a:rPr lang="en-US" sz="1600" b="1" i="0" u="none" strike="noStrike" dirty="0">
                          <a:solidFill>
                            <a:srgbClr val="FFFFFF"/>
                          </a:solidFill>
                          <a:effectLst/>
                          <a:latin typeface="+mn-lt"/>
                        </a:rPr>
                        <a:t>Enrollee</a:t>
                      </a:r>
                      <a:r>
                        <a:rPr lang="en-US" sz="1600" b="1" i="0" u="none" strike="noStrike" baseline="0" dirty="0">
                          <a:solidFill>
                            <a:srgbClr val="FFFFFF"/>
                          </a:solidFill>
                          <a:effectLst/>
                          <a:latin typeface="+mn-lt"/>
                        </a:rPr>
                        <a:t> Count</a:t>
                      </a:r>
                      <a:endParaRPr lang="en-US" sz="1600" b="1" i="0" u="none" strike="noStrike" dirty="0">
                        <a:solidFill>
                          <a:srgbClr val="FFFFFF"/>
                        </a:solidFill>
                        <a:effectLst/>
                        <a:latin typeface="+mn-lt"/>
                      </a:endParaRPr>
                    </a:p>
                  </a:txBody>
                  <a:tcPr marL="0" marR="0" marT="0"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4F81BD"/>
                    </a:solidFill>
                  </a:tcPr>
                </a:tc>
                <a:extLst>
                  <a:ext uri="{0D108BD9-81ED-4DB2-BD59-A6C34878D82A}">
                    <a16:rowId xmlns="" xmlns:a16="http://schemas.microsoft.com/office/drawing/2014/main" val="10000"/>
                  </a:ext>
                </a:extLst>
              </a:tr>
              <a:tr h="286628">
                <a:tc>
                  <a:txBody>
                    <a:bodyPr/>
                    <a:lstStyle/>
                    <a:p>
                      <a:pPr algn="l" fontAlgn="b"/>
                      <a:r>
                        <a:rPr lang="en-US" sz="1600" b="0" i="0" u="none" strike="noStrike" dirty="0">
                          <a:solidFill>
                            <a:srgbClr val="000000"/>
                          </a:solidFill>
                          <a:effectLst/>
                          <a:latin typeface="Calibri"/>
                        </a:rPr>
                        <a:t>1/1/2016 (4)</a:t>
                      </a:r>
                    </a:p>
                  </a:txBody>
                  <a:tcPr marL="85725" marR="0" marT="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ctr" fontAlgn="b"/>
                      <a:r>
                        <a:rPr lang="en-US" sz="1600" b="0" i="0" u="none" strike="noStrike" dirty="0">
                          <a:solidFill>
                            <a:srgbClr val="000000"/>
                          </a:solidFill>
                          <a:effectLst/>
                          <a:latin typeface="Calibri"/>
                        </a:rPr>
                        <a:t>37</a:t>
                      </a:r>
                    </a:p>
                  </a:txBody>
                  <a:tcPr marL="0" marR="0" marT="0" marB="0" anchor="b">
                    <a:lnL>
                      <a:noFill/>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 xmlns:a16="http://schemas.microsoft.com/office/drawing/2014/main" val="10001"/>
                  </a:ext>
                </a:extLst>
              </a:tr>
              <a:tr h="286628">
                <a:tc>
                  <a:txBody>
                    <a:bodyPr/>
                    <a:lstStyle/>
                    <a:p>
                      <a:pPr marL="0" marR="0" indent="0" algn="l" defTabSz="457200" rtl="0" eaLnBrk="1" fontAlgn="b" latinLnBrk="0" hangingPunct="1">
                        <a:lnSpc>
                          <a:spcPct val="100000"/>
                        </a:lnSpc>
                        <a:spcBef>
                          <a:spcPts val="0"/>
                        </a:spcBef>
                        <a:spcAft>
                          <a:spcPts val="0"/>
                        </a:spcAft>
                        <a:buClrTx/>
                        <a:buSzTx/>
                        <a:buFontTx/>
                        <a:buNone/>
                        <a:tabLst/>
                        <a:defRPr/>
                      </a:pPr>
                      <a:r>
                        <a:rPr lang="en-US" sz="1600" b="0" i="0" u="none" strike="noStrike" dirty="0">
                          <a:solidFill>
                            <a:srgbClr val="000000"/>
                          </a:solidFill>
                          <a:effectLst/>
                          <a:latin typeface="+mn-lt"/>
                        </a:rPr>
                        <a:t>2/1/2016 (4)</a:t>
                      </a:r>
                    </a:p>
                  </a:txBody>
                  <a:tcPr marL="85725" marR="0" marT="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ctr" fontAlgn="b"/>
                      <a:r>
                        <a:rPr lang="en-US" sz="1600" b="0" i="0" u="none" strike="noStrike" dirty="0">
                          <a:solidFill>
                            <a:srgbClr val="000000"/>
                          </a:solidFill>
                          <a:effectLst/>
                          <a:latin typeface="Calibri"/>
                        </a:rPr>
                        <a:t>12</a:t>
                      </a:r>
                    </a:p>
                  </a:txBody>
                  <a:tcPr marL="0" marR="0" marT="0" marB="0" anchor="b">
                    <a:lnL>
                      <a:noFill/>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 xmlns:a16="http://schemas.microsoft.com/office/drawing/2014/main" val="10002"/>
                  </a:ext>
                </a:extLst>
              </a:tr>
              <a:tr h="286628">
                <a:tc>
                  <a:txBody>
                    <a:bodyPr/>
                    <a:lstStyle/>
                    <a:p>
                      <a:pPr marL="0" marR="0" indent="0" algn="l" defTabSz="457200" rtl="0" eaLnBrk="1" fontAlgn="b" latinLnBrk="0" hangingPunct="1">
                        <a:lnSpc>
                          <a:spcPct val="100000"/>
                        </a:lnSpc>
                        <a:spcBef>
                          <a:spcPts val="0"/>
                        </a:spcBef>
                        <a:spcAft>
                          <a:spcPts val="0"/>
                        </a:spcAft>
                        <a:buClrTx/>
                        <a:buSzTx/>
                        <a:buFontTx/>
                        <a:buNone/>
                        <a:tabLst/>
                        <a:defRPr/>
                      </a:pPr>
                      <a:r>
                        <a:rPr lang="en-US" sz="1600" b="0" i="0" u="none" strike="noStrike" dirty="0">
                          <a:solidFill>
                            <a:srgbClr val="000000"/>
                          </a:solidFill>
                          <a:effectLst/>
                          <a:latin typeface="+mn-lt"/>
                        </a:rPr>
                        <a:t>3/1/2016 (4)</a:t>
                      </a:r>
                    </a:p>
                  </a:txBody>
                  <a:tcPr marL="85725" marR="0" marT="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ctr" fontAlgn="b"/>
                      <a:r>
                        <a:rPr lang="en-US" sz="1600" b="0" i="0" u="none" strike="noStrike" dirty="0">
                          <a:solidFill>
                            <a:srgbClr val="000000"/>
                          </a:solidFill>
                          <a:effectLst/>
                          <a:latin typeface="Calibri"/>
                        </a:rPr>
                        <a:t>16</a:t>
                      </a:r>
                    </a:p>
                  </a:txBody>
                  <a:tcPr marL="0" marR="0" marT="0" marB="0" anchor="b">
                    <a:lnL>
                      <a:noFill/>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 xmlns:a16="http://schemas.microsoft.com/office/drawing/2014/main" val="10003"/>
                  </a:ext>
                </a:extLst>
              </a:tr>
              <a:tr h="286628">
                <a:tc>
                  <a:txBody>
                    <a:bodyPr/>
                    <a:lstStyle/>
                    <a:p>
                      <a:pPr marL="0" marR="0" indent="0" algn="l" defTabSz="457200" rtl="0" eaLnBrk="1" fontAlgn="b" latinLnBrk="0" hangingPunct="1">
                        <a:lnSpc>
                          <a:spcPct val="100000"/>
                        </a:lnSpc>
                        <a:spcBef>
                          <a:spcPts val="0"/>
                        </a:spcBef>
                        <a:spcAft>
                          <a:spcPts val="0"/>
                        </a:spcAft>
                        <a:buClrTx/>
                        <a:buSzTx/>
                        <a:buFontTx/>
                        <a:buNone/>
                        <a:tabLst/>
                        <a:defRPr/>
                      </a:pPr>
                      <a:r>
                        <a:rPr lang="en-US" sz="1600" b="0" i="0" u="none" strike="noStrike" dirty="0">
                          <a:solidFill>
                            <a:srgbClr val="000000"/>
                          </a:solidFill>
                          <a:effectLst/>
                          <a:latin typeface="+mn-lt"/>
                        </a:rPr>
                        <a:t>4/1/2016 (4)</a:t>
                      </a:r>
                    </a:p>
                  </a:txBody>
                  <a:tcPr marL="85725" marR="0" marT="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ctr" fontAlgn="b"/>
                      <a:r>
                        <a:rPr lang="en-US" sz="1600" b="0" i="0" u="none" strike="noStrike" dirty="0">
                          <a:solidFill>
                            <a:srgbClr val="000000"/>
                          </a:solidFill>
                          <a:effectLst/>
                          <a:latin typeface="Calibri"/>
                        </a:rPr>
                        <a:t>3</a:t>
                      </a:r>
                    </a:p>
                  </a:txBody>
                  <a:tcPr marL="0" marR="0" marT="0" marB="0" anchor="b">
                    <a:lnL>
                      <a:noFill/>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 xmlns:a16="http://schemas.microsoft.com/office/drawing/2014/main" val="669674166"/>
                  </a:ext>
                </a:extLst>
              </a:tr>
              <a:tr h="286628">
                <a:tc>
                  <a:txBody>
                    <a:bodyPr/>
                    <a:lstStyle/>
                    <a:p>
                      <a:pPr marL="0" marR="0" indent="0" algn="l" defTabSz="457200" rtl="0" eaLnBrk="1" fontAlgn="b" latinLnBrk="0" hangingPunct="1">
                        <a:lnSpc>
                          <a:spcPct val="100000"/>
                        </a:lnSpc>
                        <a:spcBef>
                          <a:spcPts val="0"/>
                        </a:spcBef>
                        <a:spcAft>
                          <a:spcPts val="0"/>
                        </a:spcAft>
                        <a:buClrTx/>
                        <a:buSzTx/>
                        <a:buFontTx/>
                        <a:buNone/>
                        <a:tabLst/>
                        <a:defRPr/>
                      </a:pPr>
                      <a:r>
                        <a:rPr lang="en-US" sz="1600" b="0" i="0" u="none" strike="noStrike" dirty="0">
                          <a:solidFill>
                            <a:srgbClr val="000000"/>
                          </a:solidFill>
                          <a:effectLst/>
                          <a:latin typeface="+mn-lt"/>
                        </a:rPr>
                        <a:t>5/1/2016 (4)</a:t>
                      </a:r>
                    </a:p>
                  </a:txBody>
                  <a:tcPr marL="85725" marR="0" marT="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ctr" fontAlgn="b"/>
                      <a:r>
                        <a:rPr lang="en-US" sz="1600" b="0" i="0" u="none" strike="noStrike" dirty="0">
                          <a:solidFill>
                            <a:srgbClr val="000000"/>
                          </a:solidFill>
                          <a:effectLst/>
                          <a:latin typeface="Calibri"/>
                        </a:rPr>
                        <a:t>2</a:t>
                      </a:r>
                    </a:p>
                  </a:txBody>
                  <a:tcPr marL="0" marR="0" marT="0" marB="0" anchor="b">
                    <a:lnL>
                      <a:noFill/>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 xmlns:a16="http://schemas.microsoft.com/office/drawing/2014/main" val="2422066818"/>
                  </a:ext>
                </a:extLst>
              </a:tr>
              <a:tr h="286628">
                <a:tc>
                  <a:txBody>
                    <a:bodyPr/>
                    <a:lstStyle/>
                    <a:p>
                      <a:pPr marL="0" marR="0" indent="0" algn="l" defTabSz="457200" rtl="0" eaLnBrk="1" fontAlgn="b" latinLnBrk="0" hangingPunct="1">
                        <a:lnSpc>
                          <a:spcPct val="100000"/>
                        </a:lnSpc>
                        <a:spcBef>
                          <a:spcPts val="0"/>
                        </a:spcBef>
                        <a:spcAft>
                          <a:spcPts val="0"/>
                        </a:spcAft>
                        <a:buClrTx/>
                        <a:buSzTx/>
                        <a:buFontTx/>
                        <a:buNone/>
                        <a:tabLst/>
                        <a:defRPr/>
                      </a:pPr>
                      <a:r>
                        <a:rPr lang="en-US" sz="1600" b="0" i="0" u="none" strike="noStrike" dirty="0">
                          <a:solidFill>
                            <a:srgbClr val="000000"/>
                          </a:solidFill>
                          <a:effectLst/>
                          <a:latin typeface="+mn-lt"/>
                        </a:rPr>
                        <a:t>6/1/2016 (4)</a:t>
                      </a:r>
                    </a:p>
                  </a:txBody>
                  <a:tcPr marL="85725" marR="0" marT="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ctr" fontAlgn="b"/>
                      <a:endParaRPr lang="en-US" sz="1600" b="0" i="0" u="none" strike="noStrike" dirty="0">
                        <a:solidFill>
                          <a:srgbClr val="000000"/>
                        </a:solidFill>
                        <a:effectLst/>
                        <a:latin typeface="Calibri"/>
                      </a:endParaRPr>
                    </a:p>
                  </a:txBody>
                  <a:tcPr marL="0" marR="0" marT="0" marB="0" anchor="b">
                    <a:lnL>
                      <a:noFill/>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 xmlns:a16="http://schemas.microsoft.com/office/drawing/2014/main" val="3391379452"/>
                  </a:ext>
                </a:extLst>
              </a:tr>
              <a:tr h="286628">
                <a:tc>
                  <a:txBody>
                    <a:bodyPr/>
                    <a:lstStyle/>
                    <a:p>
                      <a:pPr algn="l" fontAlgn="b"/>
                      <a:r>
                        <a:rPr lang="en-US" sz="1600" b="1" i="0" u="none" strike="noStrike" dirty="0">
                          <a:solidFill>
                            <a:srgbClr val="000000"/>
                          </a:solidFill>
                          <a:effectLst/>
                          <a:latin typeface="Calibri"/>
                        </a:rPr>
                        <a:t>Currently Enrolled in QHP</a:t>
                      </a:r>
                    </a:p>
                  </a:txBody>
                  <a:tcPr marL="0" marR="0" marT="0" marB="0" anchor="b">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solidFill>
                      <a:srgbClr val="DCE6F1"/>
                    </a:solidFill>
                  </a:tcPr>
                </a:tc>
                <a:tc>
                  <a:txBody>
                    <a:bodyPr/>
                    <a:lstStyle/>
                    <a:p>
                      <a:pPr algn="ctr" fontAlgn="b"/>
                      <a:r>
                        <a:rPr lang="en-US" sz="1600" b="1" i="0" u="none" strike="noStrike" dirty="0">
                          <a:solidFill>
                            <a:srgbClr val="000000"/>
                          </a:solidFill>
                          <a:effectLst/>
                          <a:latin typeface="Calibri"/>
                        </a:rPr>
                        <a:t>70</a:t>
                      </a:r>
                    </a:p>
                  </a:txBody>
                  <a:tcPr marL="0" marR="0" marT="0" marB="0" anchor="b">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DCE6F1"/>
                    </a:solidFill>
                  </a:tcPr>
                </a:tc>
                <a:extLst>
                  <a:ext uri="{0D108BD9-81ED-4DB2-BD59-A6C34878D82A}">
                    <a16:rowId xmlns="" xmlns:a16="http://schemas.microsoft.com/office/drawing/2014/main" val="10004"/>
                  </a:ext>
                </a:extLst>
              </a:tr>
            </a:tbl>
          </a:graphicData>
        </a:graphic>
      </p:graphicFrame>
      <p:sp>
        <p:nvSpPr>
          <p:cNvPr id="5" name="TextBox 4"/>
          <p:cNvSpPr txBox="1"/>
          <p:nvPr/>
        </p:nvSpPr>
        <p:spPr>
          <a:xfrm>
            <a:off x="424260" y="2507280"/>
            <a:ext cx="4262955" cy="369332"/>
          </a:xfrm>
          <a:prstGeom prst="rect">
            <a:avLst/>
          </a:prstGeom>
          <a:noFill/>
        </p:spPr>
        <p:txBody>
          <a:bodyPr wrap="square" rtlCol="0">
            <a:spAutoFit/>
          </a:bodyPr>
          <a:lstStyle/>
          <a:p>
            <a:r>
              <a:rPr lang="en-US" b="1" i="1" dirty="0">
                <a:solidFill>
                  <a:schemeClr val="accent1"/>
                </a:solidFill>
              </a:rPr>
              <a:t>Current Snapshot – (5/5/2016)</a:t>
            </a:r>
          </a:p>
        </p:txBody>
      </p:sp>
      <p:sp>
        <p:nvSpPr>
          <p:cNvPr id="9" name="TextBox 8"/>
          <p:cNvSpPr txBox="1"/>
          <p:nvPr/>
        </p:nvSpPr>
        <p:spPr>
          <a:xfrm>
            <a:off x="3995925" y="2507280"/>
            <a:ext cx="4262955" cy="369332"/>
          </a:xfrm>
          <a:prstGeom prst="rect">
            <a:avLst/>
          </a:prstGeom>
          <a:noFill/>
        </p:spPr>
        <p:txBody>
          <a:bodyPr wrap="square" rtlCol="0">
            <a:spAutoFit/>
          </a:bodyPr>
          <a:lstStyle/>
          <a:p>
            <a:r>
              <a:rPr lang="en-US" b="1" i="1" dirty="0">
                <a:solidFill>
                  <a:schemeClr val="accent1"/>
                </a:solidFill>
              </a:rPr>
              <a:t>November Cohort – (5/5/2016)</a:t>
            </a:r>
          </a:p>
        </p:txBody>
      </p:sp>
      <p:graphicFrame>
        <p:nvGraphicFramePr>
          <p:cNvPr id="15" name="Table 14"/>
          <p:cNvGraphicFramePr>
            <a:graphicFrameLocks noGrp="1"/>
          </p:cNvGraphicFramePr>
          <p:nvPr>
            <p:extLst>
              <p:ext uri="{D42A27DB-BD31-4B8C-83A1-F6EECF244321}">
                <p14:modId xmlns:p14="http://schemas.microsoft.com/office/powerpoint/2010/main" val="2257318958"/>
              </p:ext>
            </p:extLst>
          </p:nvPr>
        </p:nvGraphicFramePr>
        <p:xfrm>
          <a:off x="4149545" y="2876612"/>
          <a:ext cx="4416575" cy="1516172"/>
        </p:xfrm>
        <a:graphic>
          <a:graphicData uri="http://schemas.openxmlformats.org/drawingml/2006/table">
            <a:tbl>
              <a:tblPr/>
              <a:tblGrid>
                <a:gridCol w="3336262">
                  <a:extLst>
                    <a:ext uri="{9D8B030D-6E8A-4147-A177-3AD203B41FA5}">
                      <a16:colId xmlns="" xmlns:a16="http://schemas.microsoft.com/office/drawing/2014/main" val="20000"/>
                    </a:ext>
                  </a:extLst>
                </a:gridCol>
                <a:gridCol w="1080313">
                  <a:extLst>
                    <a:ext uri="{9D8B030D-6E8A-4147-A177-3AD203B41FA5}">
                      <a16:colId xmlns="" xmlns:a16="http://schemas.microsoft.com/office/drawing/2014/main" val="20001"/>
                    </a:ext>
                  </a:extLst>
                </a:gridCol>
              </a:tblGrid>
              <a:tr h="442352">
                <a:tc>
                  <a:txBody>
                    <a:bodyPr/>
                    <a:lstStyle/>
                    <a:p>
                      <a:pPr algn="l" fontAlgn="b"/>
                      <a:endParaRPr lang="en-US" sz="1400" b="1" i="0" u="none" strike="noStrike" dirty="0">
                        <a:solidFill>
                          <a:srgbClr val="FFFFFF"/>
                        </a:solidFill>
                        <a:effectLst/>
                        <a:latin typeface="Calibri"/>
                      </a:endParaRPr>
                    </a:p>
                  </a:txBody>
                  <a:tcPr marL="0" marR="0" marT="0" marB="0" anchor="b">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a:noFill/>
                    </a:lnB>
                    <a:solidFill>
                      <a:srgbClr val="4F81BD"/>
                    </a:solidFill>
                  </a:tcPr>
                </a:tc>
                <a:tc>
                  <a:txBody>
                    <a:bodyPr/>
                    <a:lstStyle/>
                    <a:p>
                      <a:pPr algn="ctr" fontAlgn="b"/>
                      <a:r>
                        <a:rPr lang="en-US" sz="1400" b="1" i="0" u="none" strike="noStrike" dirty="0">
                          <a:solidFill>
                            <a:srgbClr val="FFFFFF"/>
                          </a:solidFill>
                          <a:effectLst/>
                          <a:latin typeface="Calibri"/>
                        </a:rPr>
                        <a:t>Enrollee</a:t>
                      </a:r>
                      <a:r>
                        <a:rPr lang="en-US" sz="1400" b="1" i="0" u="none" strike="noStrike" baseline="0" dirty="0">
                          <a:solidFill>
                            <a:srgbClr val="FFFFFF"/>
                          </a:solidFill>
                          <a:effectLst/>
                          <a:latin typeface="Calibri"/>
                        </a:rPr>
                        <a:t> </a:t>
                      </a:r>
                    </a:p>
                    <a:p>
                      <a:pPr algn="ctr" fontAlgn="b"/>
                      <a:r>
                        <a:rPr lang="en-US" sz="1400" b="1" i="0" u="none" strike="noStrike" baseline="0" dirty="0">
                          <a:solidFill>
                            <a:srgbClr val="FFFFFF"/>
                          </a:solidFill>
                          <a:effectLst/>
                          <a:latin typeface="Calibri"/>
                        </a:rPr>
                        <a:t>Count</a:t>
                      </a:r>
                      <a:endParaRPr lang="en-US" sz="1400" b="1" i="0" u="none" strike="noStrike" dirty="0">
                        <a:solidFill>
                          <a:srgbClr val="FFFFFF"/>
                        </a:solidFill>
                        <a:effectLst/>
                        <a:latin typeface="Calibri"/>
                      </a:endParaRPr>
                    </a:p>
                  </a:txBody>
                  <a:tcPr marL="0" marR="0" marT="0" marB="0" anchor="b">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4F81BD"/>
                    </a:solidFill>
                  </a:tcPr>
                </a:tc>
                <a:extLst>
                  <a:ext uri="{0D108BD9-81ED-4DB2-BD59-A6C34878D82A}">
                    <a16:rowId xmlns="" xmlns:a16="http://schemas.microsoft.com/office/drawing/2014/main" val="10000"/>
                  </a:ext>
                </a:extLst>
              </a:tr>
              <a:tr h="268455">
                <a:tc>
                  <a:txBody>
                    <a:bodyPr/>
                    <a:lstStyle/>
                    <a:p>
                      <a:pPr algn="l" fontAlgn="b"/>
                      <a:r>
                        <a:rPr lang="en-US" sz="1400" b="1" i="0" u="none" strike="noStrike" dirty="0">
                          <a:solidFill>
                            <a:srgbClr val="000000"/>
                          </a:solidFill>
                          <a:effectLst/>
                          <a:latin typeface="Calibri"/>
                        </a:rPr>
                        <a:t>Currently Enrolled in Medicaid (2)</a:t>
                      </a:r>
                    </a:p>
                  </a:txBody>
                  <a:tcPr marL="0" marR="0" marT="0" marB="0" anchor="b">
                    <a:lnL w="12700" cap="flat" cmpd="sng" algn="ctr">
                      <a:solidFill>
                        <a:srgbClr val="000000"/>
                      </a:solidFill>
                      <a:prstDash val="solid"/>
                      <a:round/>
                      <a:headEnd type="none" w="med" len="med"/>
                      <a:tailEnd type="none" w="med" len="med"/>
                    </a:lnL>
                    <a:lnR>
                      <a:noFill/>
                    </a:lnR>
                    <a:lnT>
                      <a:noFill/>
                    </a:lnT>
                    <a:lnB>
                      <a:noFill/>
                    </a:lnB>
                    <a:solidFill>
                      <a:srgbClr val="DCE6F1"/>
                    </a:solidFill>
                  </a:tcPr>
                </a:tc>
                <a:tc>
                  <a:txBody>
                    <a:bodyPr/>
                    <a:lstStyle/>
                    <a:p>
                      <a:pPr algn="ctr" fontAlgn="b"/>
                      <a:r>
                        <a:rPr lang="en-US" sz="1400" b="1" i="0" u="none" strike="noStrike" dirty="0">
                          <a:solidFill>
                            <a:srgbClr val="000000"/>
                          </a:solidFill>
                          <a:effectLst/>
                          <a:latin typeface="Calibri"/>
                        </a:rPr>
                        <a:t>6</a:t>
                      </a:r>
                    </a:p>
                  </a:txBody>
                  <a:tcPr marL="0" marR="0" marT="0" marB="0" anchor="b">
                    <a:lnL>
                      <a:noFill/>
                    </a:lnL>
                    <a:lnR w="12700" cap="flat" cmpd="sng" algn="ctr">
                      <a:solidFill>
                        <a:srgbClr val="000000"/>
                      </a:solidFill>
                      <a:prstDash val="solid"/>
                      <a:round/>
                      <a:headEnd type="none" w="med" len="med"/>
                      <a:tailEnd type="none" w="med" len="med"/>
                    </a:lnR>
                    <a:lnT>
                      <a:noFill/>
                    </a:lnT>
                    <a:lnB>
                      <a:noFill/>
                    </a:lnB>
                    <a:solidFill>
                      <a:srgbClr val="DCE6F1"/>
                    </a:solidFill>
                  </a:tcPr>
                </a:tc>
                <a:extLst>
                  <a:ext uri="{0D108BD9-81ED-4DB2-BD59-A6C34878D82A}">
                    <a16:rowId xmlns="" xmlns:a16="http://schemas.microsoft.com/office/drawing/2014/main" val="10001"/>
                  </a:ext>
                </a:extLst>
              </a:tr>
              <a:tr h="268455">
                <a:tc>
                  <a:txBody>
                    <a:bodyPr/>
                    <a:lstStyle/>
                    <a:p>
                      <a:pPr algn="l" fontAlgn="b"/>
                      <a:r>
                        <a:rPr lang="en-US" sz="1400" b="1" i="0" u="none" strike="noStrike" dirty="0">
                          <a:solidFill>
                            <a:srgbClr val="000000"/>
                          </a:solidFill>
                          <a:effectLst/>
                          <a:latin typeface="Calibri"/>
                        </a:rPr>
                        <a:t>Currently Enrolled in QHP</a:t>
                      </a:r>
                    </a:p>
                  </a:txBody>
                  <a:tcPr marL="0" marR="0" marT="0" marB="0" anchor="b">
                    <a:lnL w="12700" cap="flat" cmpd="sng" algn="ctr">
                      <a:solidFill>
                        <a:srgbClr val="000000"/>
                      </a:solidFill>
                      <a:prstDash val="solid"/>
                      <a:round/>
                      <a:headEnd type="none" w="med" len="med"/>
                      <a:tailEnd type="none" w="med" len="med"/>
                    </a:lnL>
                    <a:lnR>
                      <a:noFill/>
                    </a:lnR>
                    <a:lnT>
                      <a:noFill/>
                    </a:lnT>
                    <a:lnB>
                      <a:noFill/>
                    </a:lnB>
                    <a:solidFill>
                      <a:srgbClr val="DCE6F1"/>
                    </a:solidFill>
                  </a:tcPr>
                </a:tc>
                <a:tc>
                  <a:txBody>
                    <a:bodyPr/>
                    <a:lstStyle/>
                    <a:p>
                      <a:pPr algn="ctr" fontAlgn="b"/>
                      <a:r>
                        <a:rPr lang="en-US" sz="1400" b="1" i="0" u="none" strike="noStrike" dirty="0">
                          <a:solidFill>
                            <a:srgbClr val="000000"/>
                          </a:solidFill>
                          <a:effectLst/>
                          <a:latin typeface="Calibri"/>
                        </a:rPr>
                        <a:t>10</a:t>
                      </a:r>
                    </a:p>
                  </a:txBody>
                  <a:tcPr marL="0" marR="0" marT="0" marB="0" anchor="b">
                    <a:lnL>
                      <a:noFill/>
                    </a:lnL>
                    <a:lnR w="12700" cap="flat" cmpd="sng" algn="ctr">
                      <a:solidFill>
                        <a:srgbClr val="000000"/>
                      </a:solidFill>
                      <a:prstDash val="solid"/>
                      <a:round/>
                      <a:headEnd type="none" w="med" len="med"/>
                      <a:tailEnd type="none" w="med" len="med"/>
                    </a:lnR>
                    <a:lnT>
                      <a:noFill/>
                    </a:lnT>
                    <a:lnB>
                      <a:noFill/>
                    </a:lnB>
                    <a:solidFill>
                      <a:srgbClr val="DCE6F1"/>
                    </a:solidFill>
                  </a:tcPr>
                </a:tc>
                <a:extLst>
                  <a:ext uri="{0D108BD9-81ED-4DB2-BD59-A6C34878D82A}">
                    <a16:rowId xmlns="" xmlns:a16="http://schemas.microsoft.com/office/drawing/2014/main" val="10002"/>
                  </a:ext>
                </a:extLst>
              </a:tr>
              <a:tr h="268455">
                <a:tc>
                  <a:txBody>
                    <a:bodyPr/>
                    <a:lstStyle/>
                    <a:p>
                      <a:pPr algn="l" fontAlgn="b"/>
                      <a:r>
                        <a:rPr lang="en-US" sz="1400" b="1" i="0" u="none" strike="noStrike" dirty="0">
                          <a:solidFill>
                            <a:srgbClr val="000000"/>
                          </a:solidFill>
                          <a:effectLst/>
                          <a:latin typeface="Calibri"/>
                        </a:rPr>
                        <a:t>Selected QHP but Canceled/Disenrolled (5)</a:t>
                      </a:r>
                    </a:p>
                  </a:txBody>
                  <a:tcPr marL="0" marR="0" marT="0" marB="0" anchor="b">
                    <a:lnL w="12700" cap="flat" cmpd="sng" algn="ctr">
                      <a:solidFill>
                        <a:srgbClr val="000000"/>
                      </a:solidFill>
                      <a:prstDash val="solid"/>
                      <a:round/>
                      <a:headEnd type="none" w="med" len="med"/>
                      <a:tailEnd type="none" w="med" len="med"/>
                    </a:lnL>
                    <a:lnR>
                      <a:noFill/>
                    </a:lnR>
                    <a:lnT>
                      <a:noFill/>
                    </a:lnT>
                    <a:lnB>
                      <a:noFill/>
                    </a:lnB>
                    <a:solidFill>
                      <a:srgbClr val="DCE6F1"/>
                    </a:solidFill>
                  </a:tcPr>
                </a:tc>
                <a:tc>
                  <a:txBody>
                    <a:bodyPr/>
                    <a:lstStyle/>
                    <a:p>
                      <a:pPr algn="ctr" fontAlgn="b"/>
                      <a:r>
                        <a:rPr lang="en-US" sz="1400" b="1" i="0" u="none" strike="noStrike" dirty="0">
                          <a:solidFill>
                            <a:srgbClr val="000000"/>
                          </a:solidFill>
                          <a:effectLst/>
                          <a:latin typeface="Calibri"/>
                        </a:rPr>
                        <a:t>5</a:t>
                      </a:r>
                    </a:p>
                  </a:txBody>
                  <a:tcPr marL="0" marR="0" marT="0" marB="0" anchor="b">
                    <a:lnL>
                      <a:noFill/>
                    </a:lnL>
                    <a:lnR w="12700" cap="flat" cmpd="sng" algn="ctr">
                      <a:solidFill>
                        <a:srgbClr val="000000"/>
                      </a:solidFill>
                      <a:prstDash val="solid"/>
                      <a:round/>
                      <a:headEnd type="none" w="med" len="med"/>
                      <a:tailEnd type="none" w="med" len="med"/>
                    </a:lnR>
                    <a:lnT>
                      <a:noFill/>
                    </a:lnT>
                    <a:lnB>
                      <a:noFill/>
                    </a:lnB>
                    <a:solidFill>
                      <a:srgbClr val="DCE6F1"/>
                    </a:solidFill>
                  </a:tcPr>
                </a:tc>
                <a:extLst>
                  <a:ext uri="{0D108BD9-81ED-4DB2-BD59-A6C34878D82A}">
                    <a16:rowId xmlns="" xmlns:a16="http://schemas.microsoft.com/office/drawing/2014/main" val="10005"/>
                  </a:ext>
                </a:extLst>
              </a:tr>
              <a:tr h="268455">
                <a:tc>
                  <a:txBody>
                    <a:bodyPr/>
                    <a:lstStyle/>
                    <a:p>
                      <a:pPr algn="l" fontAlgn="b"/>
                      <a:r>
                        <a:rPr lang="en-US" sz="1400" b="1" i="0" u="none" strike="noStrike" dirty="0">
                          <a:solidFill>
                            <a:srgbClr val="000000"/>
                          </a:solidFill>
                          <a:effectLst/>
                          <a:latin typeface="Calibri"/>
                        </a:rPr>
                        <a:t>Grand Total</a:t>
                      </a:r>
                    </a:p>
                  </a:txBody>
                  <a:tcPr marL="0" marR="0" marT="0" marB="0" anchor="b">
                    <a:lnL w="12700" cap="flat" cmpd="sng" algn="ctr">
                      <a:solidFill>
                        <a:srgbClr val="000000"/>
                      </a:solidFill>
                      <a:prstDash val="solid"/>
                      <a:round/>
                      <a:headEnd type="none" w="med" len="med"/>
                      <a:tailEnd type="none" w="med" len="med"/>
                    </a:lnL>
                    <a:lnR>
                      <a:noFill/>
                    </a:lnR>
                    <a:lnT w="6350" cap="flat" cmpd="sng" algn="ctr">
                      <a:no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n-US" sz="1400" b="1" i="0" u="none" strike="noStrike" dirty="0">
                          <a:solidFill>
                            <a:srgbClr val="000000"/>
                          </a:solidFill>
                          <a:effectLst/>
                          <a:latin typeface="Calibri"/>
                        </a:rPr>
                        <a:t>21</a:t>
                      </a:r>
                    </a:p>
                  </a:txBody>
                  <a:tcPr marL="0" marR="0" marT="0" marB="0" anchor="b">
                    <a:lnL>
                      <a:noFill/>
                    </a:lnL>
                    <a:lnR w="12700" cap="flat" cmpd="sng" algn="ctr">
                      <a:solidFill>
                        <a:srgbClr val="000000"/>
                      </a:solidFill>
                      <a:prstDash val="solid"/>
                      <a:round/>
                      <a:headEnd type="none" w="med" len="med"/>
                      <a:tailEnd type="none" w="med" len="med"/>
                    </a:lnR>
                    <a:lnT w="6350" cap="flat" cmpd="sng" algn="ctr">
                      <a:no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0007"/>
                  </a:ext>
                </a:extLst>
              </a:tr>
            </a:tbl>
          </a:graphicData>
        </a:graphic>
      </p:graphicFrame>
    </p:spTree>
    <p:extLst>
      <p:ext uri="{BB962C8B-B14F-4D97-AF65-F5344CB8AC3E}">
        <p14:creationId xmlns:p14="http://schemas.microsoft.com/office/powerpoint/2010/main" val="36323971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i="1" dirty="0"/>
              <a:t>Reporting Requirements</a:t>
            </a:r>
            <a:endParaRPr lang="en-US" dirty="0"/>
          </a:p>
        </p:txBody>
      </p:sp>
      <p:sp>
        <p:nvSpPr>
          <p:cNvPr id="3" name="Content Placeholder 2"/>
          <p:cNvSpPr>
            <a:spLocks noGrp="1"/>
          </p:cNvSpPr>
          <p:nvPr>
            <p:ph idx="1"/>
          </p:nvPr>
        </p:nvSpPr>
        <p:spPr/>
        <p:txBody>
          <a:bodyPr/>
          <a:lstStyle/>
          <a:p>
            <a:pPr marL="0" indent="0">
              <a:buNone/>
            </a:pPr>
            <a:r>
              <a:rPr lang="en-US" sz="2400" b="1" dirty="0"/>
              <a:t>(5) The number of parents and caretaker relatives who enrolled in a qualified health plan but were </a:t>
            </a:r>
            <a:r>
              <a:rPr lang="en-US" sz="2400" b="1" dirty="0" err="1"/>
              <a:t>disenrolled</a:t>
            </a:r>
            <a:r>
              <a:rPr lang="en-US" sz="2400" b="1" dirty="0"/>
              <a:t> for failure to pay premiums*.</a:t>
            </a:r>
          </a:p>
          <a:p>
            <a:endParaRPr lang="en-US" b="1" dirty="0"/>
          </a:p>
        </p:txBody>
      </p:sp>
      <p:graphicFrame>
        <p:nvGraphicFramePr>
          <p:cNvPr id="8" name="Table 7"/>
          <p:cNvGraphicFramePr>
            <a:graphicFrameLocks noGrp="1"/>
          </p:cNvGraphicFramePr>
          <p:nvPr>
            <p:extLst>
              <p:ext uri="{D42A27DB-BD31-4B8C-83A1-F6EECF244321}">
                <p14:modId xmlns:p14="http://schemas.microsoft.com/office/powerpoint/2010/main" val="840086481"/>
              </p:ext>
            </p:extLst>
          </p:nvPr>
        </p:nvGraphicFramePr>
        <p:xfrm>
          <a:off x="914400" y="3429000"/>
          <a:ext cx="6400800" cy="731520"/>
        </p:xfrm>
        <a:graphic>
          <a:graphicData uri="http://schemas.openxmlformats.org/drawingml/2006/table">
            <a:tbl>
              <a:tblPr/>
              <a:tblGrid>
                <a:gridCol w="5160335">
                  <a:extLst>
                    <a:ext uri="{9D8B030D-6E8A-4147-A177-3AD203B41FA5}">
                      <a16:colId xmlns="" xmlns:a16="http://schemas.microsoft.com/office/drawing/2014/main" val="20000"/>
                    </a:ext>
                  </a:extLst>
                </a:gridCol>
                <a:gridCol w="1240465">
                  <a:extLst>
                    <a:ext uri="{9D8B030D-6E8A-4147-A177-3AD203B41FA5}">
                      <a16:colId xmlns="" xmlns:a16="http://schemas.microsoft.com/office/drawing/2014/main" val="20001"/>
                    </a:ext>
                  </a:extLst>
                </a:gridCol>
              </a:tblGrid>
              <a:tr h="400050">
                <a:tc>
                  <a:txBody>
                    <a:bodyPr/>
                    <a:lstStyle/>
                    <a:p>
                      <a:pPr algn="l" fontAlgn="b"/>
                      <a:r>
                        <a:rPr lang="en-US" sz="1600" b="1" i="0" u="none" strike="noStrike" dirty="0">
                          <a:solidFill>
                            <a:srgbClr val="FFFFFF"/>
                          </a:solidFill>
                          <a:effectLst/>
                          <a:latin typeface="Calibri"/>
                        </a:rPr>
                        <a:t> </a:t>
                      </a:r>
                    </a:p>
                  </a:txBody>
                  <a:tcPr marL="0" marR="0" marT="0"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solidFill>
                      <a:srgbClr val="4F81BD"/>
                    </a:solidFill>
                  </a:tcPr>
                </a:tc>
                <a:tc>
                  <a:txBody>
                    <a:bodyPr/>
                    <a:lstStyle/>
                    <a:p>
                      <a:pPr algn="ctr" fontAlgn="b"/>
                      <a:r>
                        <a:rPr lang="en-US" sz="1600" b="1" i="0" u="none" strike="noStrike" dirty="0">
                          <a:solidFill>
                            <a:srgbClr val="FFFFFF"/>
                          </a:solidFill>
                          <a:effectLst/>
                          <a:latin typeface="+mn-lt"/>
                        </a:rPr>
                        <a:t>Enrollee</a:t>
                      </a:r>
                      <a:r>
                        <a:rPr lang="en-US" sz="1600" b="1" i="0" u="none" strike="noStrike" baseline="0" dirty="0">
                          <a:solidFill>
                            <a:srgbClr val="FFFFFF"/>
                          </a:solidFill>
                          <a:effectLst/>
                          <a:latin typeface="+mn-lt"/>
                        </a:rPr>
                        <a:t> Count</a:t>
                      </a:r>
                      <a:endParaRPr lang="en-US" sz="1600" b="1" i="0" u="none" strike="noStrike" dirty="0">
                        <a:solidFill>
                          <a:srgbClr val="FFFFFF"/>
                        </a:solidFill>
                        <a:effectLst/>
                        <a:latin typeface="+mn-lt"/>
                      </a:endParaRPr>
                    </a:p>
                  </a:txBody>
                  <a:tcPr marL="0" marR="0" marT="0"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4F81BD"/>
                    </a:solidFill>
                  </a:tcPr>
                </a:tc>
                <a:extLst>
                  <a:ext uri="{0D108BD9-81ED-4DB2-BD59-A6C34878D82A}">
                    <a16:rowId xmlns="" xmlns:a16="http://schemas.microsoft.com/office/drawing/2014/main" val="10000"/>
                  </a:ext>
                </a:extLst>
              </a:tr>
              <a:tr h="200025">
                <a:tc>
                  <a:txBody>
                    <a:bodyPr/>
                    <a:lstStyle/>
                    <a:p>
                      <a:pPr algn="l" fontAlgn="b"/>
                      <a:r>
                        <a:rPr lang="en-US" sz="1600" b="1" i="0" u="none" strike="noStrike" dirty="0">
                          <a:solidFill>
                            <a:srgbClr val="000000"/>
                          </a:solidFill>
                          <a:effectLst/>
                          <a:latin typeface="Calibri"/>
                        </a:rPr>
                        <a:t>Selected QHP but Canceled/Disenrolled (5)</a:t>
                      </a:r>
                    </a:p>
                  </a:txBody>
                  <a:tcPr marL="0" marR="0" marT="0" marB="0" anchor="b">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solidFill>
                      <a:srgbClr val="DCE6F1"/>
                    </a:solidFill>
                  </a:tcPr>
                </a:tc>
                <a:tc>
                  <a:txBody>
                    <a:bodyPr/>
                    <a:lstStyle/>
                    <a:p>
                      <a:pPr algn="ctr" fontAlgn="b"/>
                      <a:r>
                        <a:rPr lang="en-US" sz="1600" b="1" i="0" u="none" strike="noStrike" dirty="0">
                          <a:solidFill>
                            <a:srgbClr val="000000"/>
                          </a:solidFill>
                          <a:effectLst/>
                          <a:latin typeface="Calibri"/>
                        </a:rPr>
                        <a:t>80</a:t>
                      </a:r>
                    </a:p>
                  </a:txBody>
                  <a:tcPr marL="0" marR="0" marT="0" marB="0" anchor="b">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DCE6F1"/>
                    </a:solidFill>
                  </a:tcPr>
                </a:tc>
                <a:extLst>
                  <a:ext uri="{0D108BD9-81ED-4DB2-BD59-A6C34878D82A}">
                    <a16:rowId xmlns="" xmlns:a16="http://schemas.microsoft.com/office/drawing/2014/main" val="10001"/>
                  </a:ext>
                </a:extLst>
              </a:tr>
            </a:tbl>
          </a:graphicData>
        </a:graphic>
      </p:graphicFrame>
      <p:sp>
        <p:nvSpPr>
          <p:cNvPr id="4" name="TextBox 3"/>
          <p:cNvSpPr txBox="1"/>
          <p:nvPr/>
        </p:nvSpPr>
        <p:spPr>
          <a:xfrm>
            <a:off x="385855" y="5694895"/>
            <a:ext cx="7527380" cy="338554"/>
          </a:xfrm>
          <a:prstGeom prst="rect">
            <a:avLst/>
          </a:prstGeom>
          <a:noFill/>
        </p:spPr>
        <p:txBody>
          <a:bodyPr wrap="square" rtlCol="0">
            <a:spAutoFit/>
          </a:bodyPr>
          <a:lstStyle/>
          <a:p>
            <a:r>
              <a:rPr lang="en-US" sz="1600" b="1" i="1" dirty="0">
                <a:solidFill>
                  <a:schemeClr val="accent1"/>
                </a:solidFill>
              </a:rPr>
              <a:t>* Includes disenrollment related to voluntary cancelations and verification failures.</a:t>
            </a:r>
          </a:p>
        </p:txBody>
      </p:sp>
    </p:spTree>
    <p:extLst>
      <p:ext uri="{BB962C8B-B14F-4D97-AF65-F5344CB8AC3E}">
        <p14:creationId xmlns:p14="http://schemas.microsoft.com/office/powerpoint/2010/main" val="1619064063"/>
      </p:ext>
    </p:extLst>
  </p:cSld>
  <p:clrMapOvr>
    <a:masterClrMapping/>
  </p:clrMapOvr>
  <p:timing>
    <p:tnLst>
      <p:par>
        <p:cTn id="1" dur="indefinite" restart="never" nodeType="tmRoot"/>
      </p:par>
    </p:tnLst>
  </p:timing>
</p:sld>
</file>

<file path=ppt/theme/theme1.xml><?xml version="1.0" encoding="utf-8"?>
<a:theme xmlns:a="http://schemas.openxmlformats.org/drawingml/2006/main" name="AHCT_PPT_Template_071713">
  <a:themeElements>
    <a:clrScheme name="Custom 1">
      <a:dk1>
        <a:srgbClr val="FDE9D2"/>
      </a:dk1>
      <a:lt1>
        <a:sysClr val="window" lastClr="FFFFFF"/>
      </a:lt1>
      <a:dk2>
        <a:srgbClr val="FFFEE5"/>
      </a:dk2>
      <a:lt2>
        <a:srgbClr val="FFFFFF"/>
      </a:lt2>
      <a:accent1>
        <a:srgbClr val="464646"/>
      </a:accent1>
      <a:accent2>
        <a:srgbClr val="F6931E"/>
      </a:accent2>
      <a:accent3>
        <a:srgbClr val="F05A29"/>
      </a:accent3>
      <a:accent4>
        <a:srgbClr val="F6D516"/>
      </a:accent4>
      <a:accent5>
        <a:srgbClr val="959595"/>
      </a:accent5>
      <a:accent6>
        <a:srgbClr val="FFB713"/>
      </a:accent6>
      <a:hlink>
        <a:srgbClr val="295AC5"/>
      </a:hlink>
      <a:folHlink>
        <a:srgbClr val="694FB1"/>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1_AHCT_PPT_Template_071713">
  <a:themeElements>
    <a:clrScheme name="Custom 1">
      <a:dk1>
        <a:srgbClr val="FDE9D2"/>
      </a:dk1>
      <a:lt1>
        <a:sysClr val="window" lastClr="FFFFFF"/>
      </a:lt1>
      <a:dk2>
        <a:srgbClr val="FFFEE5"/>
      </a:dk2>
      <a:lt2>
        <a:srgbClr val="FFFFFF"/>
      </a:lt2>
      <a:accent1>
        <a:srgbClr val="464646"/>
      </a:accent1>
      <a:accent2>
        <a:srgbClr val="F6931E"/>
      </a:accent2>
      <a:accent3>
        <a:srgbClr val="F05A29"/>
      </a:accent3>
      <a:accent4>
        <a:srgbClr val="F6D516"/>
      </a:accent4>
      <a:accent5>
        <a:srgbClr val="959595"/>
      </a:accent5>
      <a:accent6>
        <a:srgbClr val="FFB713"/>
      </a:accent6>
      <a:hlink>
        <a:srgbClr val="295AC5"/>
      </a:hlink>
      <a:folHlink>
        <a:srgbClr val="694FB1"/>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2_AHCT_PPT_Template_071713">
  <a:themeElements>
    <a:clrScheme name="Custom 1">
      <a:dk1>
        <a:srgbClr val="FDE9D2"/>
      </a:dk1>
      <a:lt1>
        <a:sysClr val="window" lastClr="FFFFFF"/>
      </a:lt1>
      <a:dk2>
        <a:srgbClr val="FFFEE5"/>
      </a:dk2>
      <a:lt2>
        <a:srgbClr val="FFFFFF"/>
      </a:lt2>
      <a:accent1>
        <a:srgbClr val="464646"/>
      </a:accent1>
      <a:accent2>
        <a:srgbClr val="F6931E"/>
      </a:accent2>
      <a:accent3>
        <a:srgbClr val="F05A29"/>
      </a:accent3>
      <a:accent4>
        <a:srgbClr val="F6D516"/>
      </a:accent4>
      <a:accent5>
        <a:srgbClr val="959595"/>
      </a:accent5>
      <a:accent6>
        <a:srgbClr val="FFB713"/>
      </a:accent6>
      <a:hlink>
        <a:srgbClr val="295AC5"/>
      </a:hlink>
      <a:folHlink>
        <a:srgbClr val="694FB1"/>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3070</TotalTime>
  <Words>1077</Words>
  <Application>Microsoft Office PowerPoint</Application>
  <PresentationFormat>On-screen Show (4:3)</PresentationFormat>
  <Paragraphs>201</Paragraphs>
  <Slides>11</Slides>
  <Notes>2</Notes>
  <HiddenSlides>0</HiddenSlides>
  <MMClips>0</MMClips>
  <ScaleCrop>false</ScaleCrop>
  <HeadingPairs>
    <vt:vector size="4" baseType="variant">
      <vt:variant>
        <vt:lpstr>Theme</vt:lpstr>
      </vt:variant>
      <vt:variant>
        <vt:i4>4</vt:i4>
      </vt:variant>
      <vt:variant>
        <vt:lpstr>Slide Titles</vt:lpstr>
      </vt:variant>
      <vt:variant>
        <vt:i4>11</vt:i4>
      </vt:variant>
    </vt:vector>
  </HeadingPairs>
  <TitlesOfParts>
    <vt:vector size="15" baseType="lpstr">
      <vt:lpstr>AHCT_PPT_Template_071713</vt:lpstr>
      <vt:lpstr>1_AHCT_PPT_Template_071713</vt:lpstr>
      <vt:lpstr>2_AHCT_PPT_Template_071713</vt:lpstr>
      <vt:lpstr>Office Theme</vt:lpstr>
      <vt:lpstr>HUSKY A Parent Transition</vt:lpstr>
      <vt:lpstr>June Special Session, Public Act No. 15-5 </vt:lpstr>
      <vt:lpstr>June Special Session, Public Act No. 15-5 Reporting Requirements</vt:lpstr>
      <vt:lpstr>Reporting Requirements</vt:lpstr>
      <vt:lpstr>Reporting Requirements</vt:lpstr>
      <vt:lpstr>Reporting Requirements</vt:lpstr>
      <vt:lpstr>Reporting Requirements</vt:lpstr>
      <vt:lpstr>Reporting Requirements</vt:lpstr>
      <vt:lpstr>Reporting Requirements</vt:lpstr>
      <vt:lpstr>HUSKY A Transitions*</vt:lpstr>
      <vt:lpstr>HUSKY A Transitions*</vt:lpstr>
    </vt:vector>
  </TitlesOfParts>
  <Company>Microsoft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Blundo, Robert</dc:creator>
  <cp:lastModifiedBy>Hudson, James M</cp:lastModifiedBy>
  <cp:revision>58</cp:revision>
  <cp:lastPrinted>2016-02-17T13:15:31Z</cp:lastPrinted>
  <dcterms:created xsi:type="dcterms:W3CDTF">2015-11-09T12:34:20Z</dcterms:created>
  <dcterms:modified xsi:type="dcterms:W3CDTF">2017-05-01T14:43:38Z</dcterms:modified>
</cp:coreProperties>
</file>