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6" r:id="rId3"/>
    <p:sldMasterId id="214748368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6858000" type="screen4x3"/>
  <p:notesSz cx="6858000" cy="9144000"/>
  <p:embeddedFontLst>
    <p:embeddedFont>
      <p:font typeface="Aleo" panose="00000500000000000000" pitchFamily="2"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orbel" panose="020B0503020204020204" pitchFamily="34" charset="0"/>
      <p:regular r:id="rId43"/>
      <p:bold r:id="rId44"/>
      <p:italic r:id="rId45"/>
      <p:boldItalic r:id="rId46"/>
    </p:embeddedFont>
    <p:embeddedFont>
      <p:font typeface="Lato" panose="020F0502020204030203"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nZ0ndcuHmwzSVRiwLqmvo4pnK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572017-4267-4991-80C3-627284EDE2A7}">
  <a:tblStyle styleId="{F1572017-4267-4991-80C3-627284EDE2A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8D91A01-3A6B-46B9-B570-F31E741549BE}"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97"/>
  </p:normalViewPr>
  <p:slideViewPr>
    <p:cSldViewPr snapToGrid="0">
      <p:cViewPr varScale="1">
        <p:scale>
          <a:sx n="43" d="100"/>
          <a:sy n="43" d="100"/>
        </p:scale>
        <p:origin x="6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customschemas.google.com/relationships/presentationmetadata" Target="meta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info@primarymaternitycare.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1" name="Google Shape;35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4b1db9d69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4b1db9d69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4b1db9d69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4c15ce0eb4_0_11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24c15ce0eb4_0_1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8" name="Google Shape;368;g24c15ce0eb4_0_1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4977ac1dee_0_10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24977ac1dee_0_10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DSS, Doulas, and providers all have a role to play in integration. DSS supports the effort by providing the payment authority and paying providers through the bundle payment program, via a Per member per month. DSS will determine the performance parameters and specific reporting requirements for doula services, and have a fee schedule specific to doula services for the amount that is paid to providers. As part of the doula implementation, DSS will provide draft supporting materials, which we’ll talk about on the next slides. As discussed earlier, DSS is also pursuing a parallel, direct payment pathway for doulas that is contingent upon DPH certification. Although the payment pathways have key differences, where the pathways can be aligned there is motivation to do so.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Next, for the integration effort providers will be responsible for creating relationships with doulas, they can define what type of doula program they want to create, whether it is a subcontractor relationship or employed. Providers should refer their patients to doula services, will set their own doula payment rate, and pay doulas when a patient uses doula services in accordance with their practice level doula agreements. Providers will also be collecting and reporting doula outcomes to DSS via the bundle payment encounter form.</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Finally, Doulas will engage with providers directly, submit their encounter information and outcomes to the provider as necessary to inform the encounter form completion, and invoice the provider directly for any services rendered. Doulas will also be responsible for reviewing the competency requirements and ensuring they meet them, although providers should review this information as well. </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977ac1dee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24977ac1dee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Include verbally that this was the best pathway available to DSS. </a:t>
            </a:r>
            <a:endParaRPr/>
          </a:p>
        </p:txBody>
      </p:sp>
      <p:sp>
        <p:nvSpPr>
          <p:cNvPr id="413" name="Google Shape;413;g24977ac1dee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0" name="Google Shape;42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4a638309ad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24a638309a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If you find that you are missing a necessary competency, check out CT based doula training programs, many offer standalone classes in specific topics that could fill a gap in your knowledge. If you don’t see one in an area of interest, don’t be afraid to reach out to them and ask! In just a minute we’ll also share another resource we created that shows common CT based training programs vs. the DPH core competencies</a:t>
            </a:r>
            <a:endParaRPr dirty="0"/>
          </a:p>
        </p:txBody>
      </p:sp>
      <p:sp>
        <p:nvSpPr>
          <p:cNvPr id="428" name="Google Shape;428;g24a638309a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covered depends on the practice and what it chooses. For example, childbirth ed could include group childbirth ed classes. DSS will not be proscriptive in the maternity bundle doula integration because the benefit is driven by the provider. Providers can determine the site of service, like whether virtual visits are allowed, and what counts as a visit. It’s very important to remember that you are NOT allowed to bill a Medicaid member for any services provided outside of what is covered, such as placenta encapsulation or belly binding. These services can be offered if agreed upon through your collaborative practice, but you cannot charge separately for them. </a:t>
            </a:r>
            <a:endParaRPr/>
          </a:p>
        </p:txBody>
      </p:sp>
      <p:sp>
        <p:nvSpPr>
          <p:cNvPr id="438" name="Google Shape;43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4977ac1dee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24977ac1dee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g24977ac1dee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Learning objectives:</a:t>
            </a:r>
            <a:r>
              <a:rPr lang="en-US" sz="1100">
                <a:latin typeface="Arial"/>
                <a:ea typeface="Arial"/>
                <a:cs typeface="Arial"/>
                <a:sym typeface="Arial"/>
              </a:rPr>
              <a:t> At the end of the session, participants will be able to:</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Describe changes in payment that allow doulas to begin receiving payment for supporting clients whose care is covered under the HUSKY Health Maternity Bundle Payment Program.</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Identify opportunities to partner with provider practices to provide team-based care to HUSKY Health members.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Outline requirements of the relationship between healthcare providers and doulas in the Bundle Payment Program.</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90" name="Google Shape;2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4b1db9d69b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24b1db9d69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24b1db9d69b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4977ac1dee_0_5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24977ac1dee_0_5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doula integration toolkit will be publicly available for all providers and doulas to use. The components of the toolkit are forms, policies, and guides which will serve as building blocks for the integration.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4977ac1dee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24977ac1dee_0_6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4977ac1dee_0_8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24977ac1dee_0_8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For providers, we’ll host a webinar on how to participate in the bundle payment, identify the role of doulas, develop an FAQ related to the bundle payment, and provide a payment flow example so they can understand how the PMPM funds will cover doula services.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For doulas, we’ll host a separate webinar on how to participate in the bundle payment,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We know there is interest from doulas and providers to establish integrated doula relationships. We are currently seeking demonstration sites that are interested in working with us for the next couple months to build their initial doula infrastructure. Practices and doulas who participate will be able to provide input on the drafts we develop, as well as have some technical assistance in setting up their programs. If you are interested in participating you can reach out to us at </a:t>
            </a:r>
            <a:r>
              <a:rPr lang="en-US" u="sng" dirty="0">
                <a:solidFill>
                  <a:schemeClr val="hlink"/>
                </a:solidFill>
                <a:hlinkClick r:id="rId3"/>
              </a:rPr>
              <a:t>info@primarymaternitycare.com</a:t>
            </a:r>
            <a:r>
              <a:rPr lang="en-US" dirty="0"/>
              <a:t> </a:t>
            </a:r>
            <a:endParaRPr dirty="0"/>
          </a:p>
          <a:p>
            <a:pPr marL="0" lvl="0" indent="0" algn="l" rtl="0">
              <a:lnSpc>
                <a:spcPct val="100000"/>
              </a:lnSpc>
              <a:spcBef>
                <a:spcPts val="0"/>
              </a:spcBef>
              <a:spcAft>
                <a:spcPts val="0"/>
              </a:spcAft>
              <a:buSzPts val="1400"/>
              <a:buNone/>
            </a:pPr>
            <a:r>
              <a:rPr lang="en-US" dirty="0"/>
              <a:t>Amy, I’ll pass it off to you to discuss next steps.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4b1db9d69b_2_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24b1db9d69b_2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4" name="Google Shape;504;g24b1db9d69b_2_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5054484f34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25054484f34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g25054484f34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49f8ce6887_2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249f8ce6887_2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document has not been finalized, it is in draft form</a:t>
            </a:r>
            <a:endParaRPr/>
          </a:p>
        </p:txBody>
      </p:sp>
      <p:sp>
        <p:nvSpPr>
          <p:cNvPr id="519" name="Google Shape;519;g249f8ce6887_2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49f8ce6887_2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249f8ce6887_2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document is in draft form, it has not been finalized. </a:t>
            </a:r>
            <a:endParaRPr dirty="0"/>
          </a:p>
          <a:p>
            <a:pPr marL="0" lvl="0" indent="0" algn="l" rtl="0">
              <a:lnSpc>
                <a:spcPct val="100000"/>
              </a:lnSpc>
              <a:spcBef>
                <a:spcPts val="0"/>
              </a:spcBef>
              <a:spcAft>
                <a:spcPts val="0"/>
              </a:spcAft>
              <a:buSzPts val="1400"/>
              <a:buNone/>
            </a:pPr>
            <a:r>
              <a:rPr lang="en-US" dirty="0"/>
              <a:t>there are spaces for you to input information to customize this form to suit your particular set up. </a:t>
            </a:r>
            <a:endParaRPr dirty="0"/>
          </a:p>
        </p:txBody>
      </p:sp>
      <p:sp>
        <p:nvSpPr>
          <p:cNvPr id="526" name="Google Shape;526;g249f8ce6887_2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4b1db9d69b_2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300">
                <a:solidFill>
                  <a:srgbClr val="0B0D63"/>
                </a:solidFill>
                <a:latin typeface="Aleo"/>
                <a:ea typeface="Aleo"/>
                <a:cs typeface="Aleo"/>
                <a:sym typeface="Aleo"/>
              </a:rPr>
              <a:t>Providers set practice level requirements, no official guidelines for doula qualifications. </a:t>
            </a:r>
            <a:endParaRPr sz="1300">
              <a:solidFill>
                <a:srgbClr val="0B0D63"/>
              </a:solidFill>
              <a:latin typeface="Aleo"/>
              <a:ea typeface="Aleo"/>
              <a:cs typeface="Aleo"/>
              <a:sym typeface="Aleo"/>
            </a:endParaRPr>
          </a:p>
          <a:p>
            <a:pPr marL="0" lvl="0" indent="0" algn="l" rtl="0">
              <a:lnSpc>
                <a:spcPct val="100000"/>
              </a:lnSpc>
              <a:spcBef>
                <a:spcPts val="1000"/>
              </a:spcBef>
              <a:spcAft>
                <a:spcPts val="1000"/>
              </a:spcAft>
              <a:buClr>
                <a:schemeClr val="dk1"/>
              </a:buClr>
              <a:buSzPts val="1100"/>
              <a:buFont typeface="Arial"/>
              <a:buNone/>
            </a:pPr>
            <a:r>
              <a:rPr lang="en-US" sz="1300">
                <a:solidFill>
                  <a:srgbClr val="0B0D63"/>
                </a:solidFill>
                <a:latin typeface="Aleo"/>
                <a:ea typeface="Aleo"/>
                <a:cs typeface="Aleo"/>
                <a:sym typeface="Aleo"/>
              </a:rPr>
              <a:t>DPH credentialing may or may not be in place by the time providers want to build these relationships. In lieu of formal DPH credentialing we would recommend using the DPH core competencies as internal credentialing guidelines. </a:t>
            </a:r>
            <a:endParaRPr sz="1300">
              <a:solidFill>
                <a:srgbClr val="0B0D63"/>
              </a:solidFill>
              <a:latin typeface="Aleo"/>
              <a:ea typeface="Aleo"/>
              <a:cs typeface="Aleo"/>
              <a:sym typeface="Aleo"/>
            </a:endParaRPr>
          </a:p>
        </p:txBody>
      </p:sp>
      <p:sp>
        <p:nvSpPr>
          <p:cNvPr id="532" name="Google Shape;532;g24b1db9d69b_2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4c15ce0eb4_3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g24c15ce0eb4_3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4c15ce0eb4_0_13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4c15ce0eb4_0_13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24c15ce0eb4_0_13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4c15ce0eb4_0_11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4c15ce0eb4_0_1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4c15ce0eb4_0_11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4f1500f2a4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24f1500f2a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24f1500f2a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5054484f34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5054484f34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25054484f34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4c15ce0eb4_0_13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24c15ce0eb4_0_13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24c15ce0eb4_0_13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15ce0eb4_0_12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4c15ce0eb4_0_1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24c15ce0eb4_0_12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4a638309a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4a638309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24a638309a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
        <p:cNvGrpSpPr/>
        <p:nvPr/>
      </p:nvGrpSpPr>
      <p:grpSpPr>
        <a:xfrm>
          <a:off x="0" y="0"/>
          <a:ext cx="0" cy="0"/>
          <a:chOff x="0" y="0"/>
          <a:chExt cx="0" cy="0"/>
        </a:xfrm>
      </p:grpSpPr>
      <p:sp>
        <p:nvSpPr>
          <p:cNvPr id="18" name="Google Shape;18;p16"/>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body" idx="1"/>
          </p:nvPr>
        </p:nvSpPr>
        <p:spPr>
          <a:xfrm rot="5400000">
            <a:off x="3084801" y="681258"/>
            <a:ext cx="512070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3" name="Google Shape;73;p22"/>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2"/>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3"/>
          <p:cNvSpPr txBox="1">
            <a:spLocks noGrp="1"/>
          </p:cNvSpPr>
          <p:nvPr>
            <p:ph type="title"/>
          </p:nvPr>
        </p:nvSpPr>
        <p:spPr>
          <a:xfrm rot="5400000">
            <a:off x="-1133400" y="2409900"/>
            <a:ext cx="4953000" cy="211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body" idx="1"/>
          </p:nvPr>
        </p:nvSpPr>
        <p:spPr>
          <a:xfrm rot="5400000">
            <a:off x="3083784" y="685830"/>
            <a:ext cx="512070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9" name="Google Shape;79;p23"/>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3"/>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layout ">
  <p:cSld name="SECTION_TITLE_AND_DESCRIPTION">
    <p:bg>
      <p:bgPr>
        <a:solidFill>
          <a:srgbClr val="FEFEFE"/>
        </a:solidFill>
        <a:effectLst/>
      </p:bgPr>
    </p:bg>
    <p:spTree>
      <p:nvGrpSpPr>
        <p:cNvPr id="1" name="Shape 90"/>
        <p:cNvGrpSpPr/>
        <p:nvPr/>
      </p:nvGrpSpPr>
      <p:grpSpPr>
        <a:xfrm>
          <a:off x="0" y="0"/>
          <a:ext cx="0" cy="0"/>
          <a:chOff x="0" y="0"/>
          <a:chExt cx="0" cy="0"/>
        </a:xfrm>
      </p:grpSpPr>
      <p:sp>
        <p:nvSpPr>
          <p:cNvPr id="91" name="Google Shape;91;g24c15ce0eb4_0_1339"/>
          <p:cNvSpPr/>
          <p:nvPr/>
        </p:nvSpPr>
        <p:spPr>
          <a:xfrm>
            <a:off x="0" y="8"/>
            <a:ext cx="4572000" cy="685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24c15ce0eb4_0_1339"/>
          <p:cNvSpPr/>
          <p:nvPr/>
        </p:nvSpPr>
        <p:spPr>
          <a:xfrm>
            <a:off x="4572000" y="8"/>
            <a:ext cx="4572000" cy="685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3"/>
        <p:cNvGrpSpPr/>
        <p:nvPr/>
      </p:nvGrpSpPr>
      <p:grpSpPr>
        <a:xfrm>
          <a:off x="0" y="0"/>
          <a:ext cx="0" cy="0"/>
          <a:chOff x="0" y="0"/>
          <a:chExt cx="0" cy="0"/>
        </a:xfrm>
      </p:grpSpPr>
      <p:sp>
        <p:nvSpPr>
          <p:cNvPr id="94" name="Google Shape;94;g24c15ce0eb4_0_1281"/>
          <p:cNvSpPr/>
          <p:nvPr/>
        </p:nvSpPr>
        <p:spPr>
          <a:xfrm>
            <a:off x="1" y="762000"/>
            <a:ext cx="6856200" cy="5334000"/>
          </a:xfrm>
          <a:prstGeom prst="rect">
            <a:avLst/>
          </a:pr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24c15ce0eb4_0_1281"/>
          <p:cNvSpPr/>
          <p:nvPr/>
        </p:nvSpPr>
        <p:spPr>
          <a:xfrm>
            <a:off x="6952697" y="762000"/>
            <a:ext cx="2193900" cy="5334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24c15ce0eb4_0_1281"/>
          <p:cNvSpPr txBox="1">
            <a:spLocks noGrp="1"/>
          </p:cNvSpPr>
          <p:nvPr>
            <p:ph type="ctrTitle"/>
          </p:nvPr>
        </p:nvSpPr>
        <p:spPr>
          <a:xfrm>
            <a:off x="802386" y="1298448"/>
            <a:ext cx="5486400" cy="3255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24c15ce0eb4_0_1281"/>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000"/>
              <a:buNone/>
              <a:defRPr sz="2000" cap="none">
                <a:solidFill>
                  <a:srgbClr val="FBE7E4"/>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98" name="Google Shape;98;g24c15ce0eb4_0_1281"/>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 type="obj">
  <p:cSld name="OBJECT">
    <p:bg>
      <p:bgPr>
        <a:solidFill>
          <a:srgbClr val="FFFFFF"/>
        </a:solidFill>
        <a:effectLst/>
      </p:bgPr>
    </p:bg>
    <p:spTree>
      <p:nvGrpSpPr>
        <p:cNvPr id="1" name="Shape 99"/>
        <p:cNvGrpSpPr/>
        <p:nvPr/>
      </p:nvGrpSpPr>
      <p:grpSpPr>
        <a:xfrm>
          <a:off x="0" y="0"/>
          <a:ext cx="0" cy="0"/>
          <a:chOff x="0" y="0"/>
          <a:chExt cx="0" cy="0"/>
        </a:xfrm>
      </p:grpSpPr>
      <p:sp>
        <p:nvSpPr>
          <p:cNvPr id="100" name="Google Shape;100;g24c15ce0eb4_0_1287"/>
          <p:cNvSpPr txBox="1">
            <a:spLocks noGrp="1"/>
          </p:cNvSpPr>
          <p:nvPr>
            <p:ph type="title"/>
          </p:nvPr>
        </p:nvSpPr>
        <p:spPr>
          <a:xfrm>
            <a:off x="0" y="733775"/>
            <a:ext cx="2638800" cy="5352900"/>
          </a:xfrm>
          <a:prstGeom prst="rect">
            <a:avLst/>
          </a:prstGeom>
          <a:solidFill>
            <a:schemeClr val="accent3"/>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24c15ce0eb4_0_1287"/>
          <p:cNvSpPr txBox="1">
            <a:spLocks noGrp="1"/>
          </p:cNvSpPr>
          <p:nvPr>
            <p:ph type="body" idx="1"/>
          </p:nvPr>
        </p:nvSpPr>
        <p:spPr>
          <a:xfrm>
            <a:off x="2901951" y="864108"/>
            <a:ext cx="5486400" cy="51207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02" name="Google Shape;102;g24c15ce0eb4_0_1287"/>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24c15ce0eb4_0_1287"/>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24c15ce0eb4_0_1287"/>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EFEFE"/>
        </a:solidFill>
        <a:effectLst/>
      </p:bgPr>
    </p:bg>
    <p:spTree>
      <p:nvGrpSpPr>
        <p:cNvPr id="1" name="Shape 105"/>
        <p:cNvGrpSpPr/>
        <p:nvPr/>
      </p:nvGrpSpPr>
      <p:grpSpPr>
        <a:xfrm>
          <a:off x="0" y="0"/>
          <a:ext cx="0" cy="0"/>
          <a:chOff x="0" y="0"/>
          <a:chExt cx="0" cy="0"/>
        </a:xfrm>
      </p:grpSpPr>
      <p:sp>
        <p:nvSpPr>
          <p:cNvPr id="106" name="Google Shape;106;g24c15ce0eb4_0_1293"/>
          <p:cNvSpPr/>
          <p:nvPr/>
        </p:nvSpPr>
        <p:spPr>
          <a:xfrm>
            <a:off x="86450" y="1015275"/>
            <a:ext cx="2507100" cy="51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24c15ce0eb4_0_1293"/>
          <p:cNvSpPr txBox="1"/>
          <p:nvPr/>
        </p:nvSpPr>
        <p:spPr>
          <a:xfrm>
            <a:off x="399850" y="167250"/>
            <a:ext cx="8305200" cy="615600"/>
          </a:xfrm>
          <a:prstGeom prst="rect">
            <a:avLst/>
          </a:prstGeom>
          <a:solidFill>
            <a:schemeClr val="dk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dk2"/>
              </a:highlight>
              <a:latin typeface="Corbel"/>
              <a:ea typeface="Corbel"/>
              <a:cs typeface="Corbel"/>
              <a:sym typeface="Corbe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dk2"/>
              </a:highlight>
              <a:latin typeface="Corbel"/>
              <a:ea typeface="Corbel"/>
              <a:cs typeface="Corbel"/>
              <a:sym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08"/>
        <p:cNvGrpSpPr/>
        <p:nvPr/>
      </p:nvGrpSpPr>
      <p:grpSpPr>
        <a:xfrm>
          <a:off x="0" y="0"/>
          <a:ext cx="0" cy="0"/>
          <a:chOff x="0" y="0"/>
          <a:chExt cx="0" cy="0"/>
        </a:xfrm>
      </p:grpSpPr>
      <p:sp>
        <p:nvSpPr>
          <p:cNvPr id="109" name="Google Shape;109;g24c15ce0eb4_0_1296"/>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110"/>
        <p:cNvGrpSpPr/>
        <p:nvPr/>
      </p:nvGrpSpPr>
      <p:grpSpPr>
        <a:xfrm>
          <a:off x="0" y="0"/>
          <a:ext cx="0" cy="0"/>
          <a:chOff x="0" y="0"/>
          <a:chExt cx="0" cy="0"/>
        </a:xfrm>
      </p:grpSpPr>
      <p:sp>
        <p:nvSpPr>
          <p:cNvPr id="111" name="Google Shape;111;g24c15ce0eb4_0_1298"/>
          <p:cNvSpPr txBox="1">
            <a:spLocks noGrp="1"/>
          </p:cNvSpPr>
          <p:nvPr>
            <p:ph type="title"/>
          </p:nvPr>
        </p:nvSpPr>
        <p:spPr>
          <a:xfrm>
            <a:off x="2900934" y="1298448"/>
            <a:ext cx="5486400" cy="3255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400"/>
              <a:buFont typeface="Corbel"/>
              <a:buNone/>
              <a:defRPr sz="54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24c15ce0eb4_0_1298"/>
          <p:cNvSpPr txBox="1">
            <a:spLocks noGrp="1"/>
          </p:cNvSpPr>
          <p:nvPr>
            <p:ph type="body" idx="1"/>
          </p:nvPr>
        </p:nvSpPr>
        <p:spPr>
          <a:xfrm>
            <a:off x="2914650" y="4672584"/>
            <a:ext cx="54864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000"/>
              <a:buNone/>
              <a:defRPr sz="20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113" name="Google Shape;113;g24c15ce0eb4_0_1298"/>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24c15ce0eb4_0_1298"/>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24c15ce0eb4_0_1298"/>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g24c15ce0eb4_0_1304"/>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24c15ce0eb4_0_1304"/>
          <p:cNvSpPr txBox="1">
            <a:spLocks noGrp="1"/>
          </p:cNvSpPr>
          <p:nvPr>
            <p:ph type="body" idx="1"/>
          </p:nvPr>
        </p:nvSpPr>
        <p:spPr>
          <a:xfrm>
            <a:off x="2900934" y="868680"/>
            <a:ext cx="2606100" cy="512070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119" name="Google Shape;119;g24c15ce0eb4_0_1304"/>
          <p:cNvSpPr txBox="1">
            <a:spLocks noGrp="1"/>
          </p:cNvSpPr>
          <p:nvPr>
            <p:ph type="body" idx="2"/>
          </p:nvPr>
        </p:nvSpPr>
        <p:spPr>
          <a:xfrm>
            <a:off x="5863590" y="868680"/>
            <a:ext cx="2606100" cy="512070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120" name="Google Shape;120;g24c15ce0eb4_0_1304"/>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24c15ce0eb4_0_1304"/>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24c15ce0eb4_0_1304"/>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g24c15ce0eb4_0_1311"/>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24c15ce0eb4_0_1311"/>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24c15ce0eb4_0_1311"/>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24c15ce0eb4_0_1311"/>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2900934" y="1298448"/>
            <a:ext cx="5486400" cy="3255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400"/>
              <a:buFont typeface="Corbel"/>
              <a:buNone/>
              <a:defRPr sz="54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2914650" y="4672584"/>
            <a:ext cx="54864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000"/>
              <a:buNone/>
              <a:defRPr sz="20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24" name="Google Shape;24;p17"/>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8"/>
        <p:cNvGrpSpPr/>
        <p:nvPr/>
      </p:nvGrpSpPr>
      <p:grpSpPr>
        <a:xfrm>
          <a:off x="0" y="0"/>
          <a:ext cx="0" cy="0"/>
          <a:chOff x="0" y="0"/>
          <a:chExt cx="0" cy="0"/>
        </a:xfrm>
      </p:grpSpPr>
      <p:sp>
        <p:nvSpPr>
          <p:cNvPr id="129" name="Google Shape;129;g24c15ce0eb4_0_1316"/>
          <p:cNvSpPr txBox="1">
            <a:spLocks noGrp="1"/>
          </p:cNvSpPr>
          <p:nvPr>
            <p:ph type="title"/>
          </p:nvPr>
        </p:nvSpPr>
        <p:spPr>
          <a:xfrm>
            <a:off x="192024" y="1143000"/>
            <a:ext cx="2126100" cy="2194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24c15ce0eb4_0_1316"/>
          <p:cNvSpPr txBox="1">
            <a:spLocks noGrp="1"/>
          </p:cNvSpPr>
          <p:nvPr>
            <p:ph type="body" idx="1"/>
          </p:nvPr>
        </p:nvSpPr>
        <p:spPr>
          <a:xfrm>
            <a:off x="2900934" y="868680"/>
            <a:ext cx="5486400" cy="512070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1" name="Google Shape;131;g24c15ce0eb4_0_1316"/>
          <p:cNvSpPr txBox="1">
            <a:spLocks noGrp="1"/>
          </p:cNvSpPr>
          <p:nvPr>
            <p:ph type="body" idx="2"/>
          </p:nvPr>
        </p:nvSpPr>
        <p:spPr>
          <a:xfrm>
            <a:off x="192024" y="3337560"/>
            <a:ext cx="2126100" cy="2560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250"/>
              <a:buNone/>
              <a:defRPr sz="125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32" name="Google Shape;132;g24c15ce0eb4_0_1316"/>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24c15ce0eb4_0_1316"/>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24c15ce0eb4_0_1316"/>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5"/>
        <p:cNvGrpSpPr/>
        <p:nvPr/>
      </p:nvGrpSpPr>
      <p:grpSpPr>
        <a:xfrm>
          <a:off x="0" y="0"/>
          <a:ext cx="0" cy="0"/>
          <a:chOff x="0" y="0"/>
          <a:chExt cx="0" cy="0"/>
        </a:xfrm>
      </p:grpSpPr>
      <p:sp>
        <p:nvSpPr>
          <p:cNvPr id="136" name="Google Shape;136;g24c15ce0eb4_0_1323"/>
          <p:cNvSpPr txBox="1">
            <a:spLocks noGrp="1"/>
          </p:cNvSpPr>
          <p:nvPr>
            <p:ph type="title"/>
          </p:nvPr>
        </p:nvSpPr>
        <p:spPr>
          <a:xfrm>
            <a:off x="192024" y="1143000"/>
            <a:ext cx="2126100" cy="2194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24c15ce0eb4_0_1323"/>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g24c15ce0eb4_0_1323"/>
          <p:cNvSpPr txBox="1"/>
          <p:nvPr/>
        </p:nvSpPr>
        <p:spPr>
          <a:xfrm>
            <a:off x="307675" y="3559375"/>
            <a:ext cx="2010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9"/>
        <p:cNvGrpSpPr/>
        <p:nvPr/>
      </p:nvGrpSpPr>
      <p:grpSpPr>
        <a:xfrm>
          <a:off x="0" y="0"/>
          <a:ext cx="0" cy="0"/>
          <a:chOff x="0" y="0"/>
          <a:chExt cx="0" cy="0"/>
        </a:xfrm>
      </p:grpSpPr>
      <p:sp>
        <p:nvSpPr>
          <p:cNvPr id="140" name="Google Shape;140;g24c15ce0eb4_0_1327"/>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24c15ce0eb4_0_1327"/>
          <p:cNvSpPr txBox="1">
            <a:spLocks noGrp="1"/>
          </p:cNvSpPr>
          <p:nvPr>
            <p:ph type="body" idx="1"/>
          </p:nvPr>
        </p:nvSpPr>
        <p:spPr>
          <a:xfrm rot="5400000">
            <a:off x="3084801" y="681258"/>
            <a:ext cx="512070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42" name="Google Shape;142;g24c15ce0eb4_0_1327"/>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24c15ce0eb4_0_1327"/>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24c15ce0eb4_0_1327"/>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5"/>
        <p:cNvGrpSpPr/>
        <p:nvPr/>
      </p:nvGrpSpPr>
      <p:grpSpPr>
        <a:xfrm>
          <a:off x="0" y="0"/>
          <a:ext cx="0" cy="0"/>
          <a:chOff x="0" y="0"/>
          <a:chExt cx="0" cy="0"/>
        </a:xfrm>
      </p:grpSpPr>
      <p:sp>
        <p:nvSpPr>
          <p:cNvPr id="146" name="Google Shape;146;g24c15ce0eb4_0_1333"/>
          <p:cNvSpPr txBox="1">
            <a:spLocks noGrp="1"/>
          </p:cNvSpPr>
          <p:nvPr>
            <p:ph type="title"/>
          </p:nvPr>
        </p:nvSpPr>
        <p:spPr>
          <a:xfrm rot="5400000">
            <a:off x="-1133400" y="2409900"/>
            <a:ext cx="4953000" cy="211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24c15ce0eb4_0_1333"/>
          <p:cNvSpPr txBox="1">
            <a:spLocks noGrp="1"/>
          </p:cNvSpPr>
          <p:nvPr>
            <p:ph type="body" idx="1"/>
          </p:nvPr>
        </p:nvSpPr>
        <p:spPr>
          <a:xfrm rot="5400000">
            <a:off x="3083784" y="685830"/>
            <a:ext cx="512070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48" name="Google Shape;148;g24c15ce0eb4_0_1333"/>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24c15ce0eb4_0_1333"/>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24c15ce0eb4_0_1333"/>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51"/>
        <p:cNvGrpSpPr/>
        <p:nvPr/>
      </p:nvGrpSpPr>
      <p:grpSpPr>
        <a:xfrm>
          <a:off x="0" y="0"/>
          <a:ext cx="0" cy="0"/>
          <a:chOff x="0" y="0"/>
          <a:chExt cx="0" cy="0"/>
        </a:xfrm>
      </p:grpSpPr>
      <p:sp>
        <p:nvSpPr>
          <p:cNvPr id="152" name="Google Shape;152;g24c15ce0eb4_0_1342"/>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24c15ce0eb4_0_1342"/>
          <p:cNvSpPr/>
          <p:nvPr/>
        </p:nvSpPr>
        <p:spPr>
          <a:xfrm>
            <a:off x="-25" y="-14250"/>
            <a:ext cx="9144000" cy="6858000"/>
          </a:xfrm>
          <a:prstGeom prst="rect">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24c15ce0eb4_0_1342"/>
          <p:cNvSpPr/>
          <p:nvPr/>
        </p:nvSpPr>
        <p:spPr>
          <a:xfrm>
            <a:off x="142425" y="156675"/>
            <a:ext cx="8816400" cy="9672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24c15ce0eb4_0_1342"/>
          <p:cNvSpPr txBox="1">
            <a:spLocks noGrp="1"/>
          </p:cNvSpPr>
          <p:nvPr>
            <p:ph type="title" idx="2"/>
          </p:nvPr>
        </p:nvSpPr>
        <p:spPr>
          <a:xfrm>
            <a:off x="640925" y="398800"/>
            <a:ext cx="7634400" cy="384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3000"/>
              <a:buFont typeface="Lato"/>
              <a:buNone/>
              <a:defRPr>
                <a:solidFill>
                  <a:schemeClr val="accent2"/>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156"/>
        <p:cNvGrpSpPr/>
        <p:nvPr/>
      </p:nvGrpSpPr>
      <p:grpSpPr>
        <a:xfrm>
          <a:off x="0" y="0"/>
          <a:ext cx="0" cy="0"/>
          <a:chOff x="0" y="0"/>
          <a:chExt cx="0" cy="0"/>
        </a:xfrm>
      </p:grpSpPr>
      <p:sp>
        <p:nvSpPr>
          <p:cNvPr id="157" name="Google Shape;157;g24c15ce0eb4_0_1347"/>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4c15ce0eb4_0_1347"/>
          <p:cNvSpPr/>
          <p:nvPr/>
        </p:nvSpPr>
        <p:spPr>
          <a:xfrm>
            <a:off x="-25" y="-14250"/>
            <a:ext cx="9144000" cy="6858000"/>
          </a:xfrm>
          <a:prstGeom prst="rect">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4c15ce0eb4_0_1347"/>
          <p:cNvSpPr/>
          <p:nvPr/>
        </p:nvSpPr>
        <p:spPr>
          <a:xfrm>
            <a:off x="142425" y="156675"/>
            <a:ext cx="8816400" cy="967200"/>
          </a:xfrm>
          <a:prstGeom prst="rect">
            <a:avLst/>
          </a:prstGeom>
          <a:solidFill>
            <a:srgbClr val="F4ABA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4c15ce0eb4_0_1347"/>
          <p:cNvSpPr txBox="1">
            <a:spLocks noGrp="1"/>
          </p:cNvSpPr>
          <p:nvPr>
            <p:ph type="title" idx="2"/>
          </p:nvPr>
        </p:nvSpPr>
        <p:spPr>
          <a:xfrm>
            <a:off x="640925" y="398800"/>
            <a:ext cx="7634400" cy="384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3000"/>
              <a:buFont typeface="Lato"/>
              <a:buNone/>
              <a:defRPr>
                <a:solidFill>
                  <a:schemeClr val="accent2"/>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161"/>
        <p:cNvGrpSpPr/>
        <p:nvPr/>
      </p:nvGrpSpPr>
      <p:grpSpPr>
        <a:xfrm>
          <a:off x="0" y="0"/>
          <a:ext cx="0" cy="0"/>
          <a:chOff x="0" y="0"/>
          <a:chExt cx="0" cy="0"/>
        </a:xfrm>
      </p:grpSpPr>
      <p:sp>
        <p:nvSpPr>
          <p:cNvPr id="162" name="Google Shape;162;g24c15ce0eb4_0_1352"/>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g24977ac1dee_0_529"/>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9" name="Google Shape;169;g24977ac1dee_0_529"/>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0" name="Google Shape;170;g24977ac1dee_0_52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1"/>
        <p:cNvGrpSpPr/>
        <p:nvPr/>
      </p:nvGrpSpPr>
      <p:grpSpPr>
        <a:xfrm>
          <a:off x="0" y="0"/>
          <a:ext cx="0" cy="0"/>
          <a:chOff x="0" y="0"/>
          <a:chExt cx="0" cy="0"/>
        </a:xfrm>
      </p:grpSpPr>
      <p:sp>
        <p:nvSpPr>
          <p:cNvPr id="172" name="Google Shape;172;g24977ac1dee_0_533"/>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3" name="Google Shape;173;g24977ac1dee_0_53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4"/>
        <p:cNvGrpSpPr/>
        <p:nvPr/>
      </p:nvGrpSpPr>
      <p:grpSpPr>
        <a:xfrm>
          <a:off x="0" y="0"/>
          <a:ext cx="0" cy="0"/>
          <a:chOff x="0" y="0"/>
          <a:chExt cx="0" cy="0"/>
        </a:xfrm>
      </p:grpSpPr>
      <p:sp>
        <p:nvSpPr>
          <p:cNvPr id="175" name="Google Shape;175;g24977ac1dee_0_53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6" name="Google Shape;176;g24977ac1dee_0_53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7" name="Google Shape;177;g24977ac1dee_0_53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1" y="762000"/>
            <a:ext cx="6856200" cy="5334000"/>
          </a:xfrm>
          <a:prstGeom prst="rect">
            <a:avLst/>
          </a:prstGeom>
          <a:solidFill>
            <a:srgbClr val="F08E80">
              <a:alpha val="7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3"/>
          <p:cNvSpPr/>
          <p:nvPr/>
        </p:nvSpPr>
        <p:spPr>
          <a:xfrm>
            <a:off x="6952697" y="762000"/>
            <a:ext cx="2193900" cy="5334000"/>
          </a:xfrm>
          <a:prstGeom prst="rect">
            <a:avLst/>
          </a:prstGeom>
          <a:solidFill>
            <a:srgbClr val="C3C3C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txBox="1">
            <a:spLocks noGrp="1"/>
          </p:cNvSpPr>
          <p:nvPr>
            <p:ph type="ctrTitle"/>
          </p:nvPr>
        </p:nvSpPr>
        <p:spPr>
          <a:xfrm>
            <a:off x="802386" y="1298448"/>
            <a:ext cx="5486400" cy="3255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000"/>
              <a:buNone/>
              <a:defRPr sz="2000" cap="none">
                <a:solidFill>
                  <a:srgbClr val="FBE7E4"/>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32" name="Google Shape;32;p13"/>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8"/>
        <p:cNvGrpSpPr/>
        <p:nvPr/>
      </p:nvGrpSpPr>
      <p:grpSpPr>
        <a:xfrm>
          <a:off x="0" y="0"/>
          <a:ext cx="0" cy="0"/>
          <a:chOff x="0" y="0"/>
          <a:chExt cx="0" cy="0"/>
        </a:xfrm>
      </p:grpSpPr>
      <p:sp>
        <p:nvSpPr>
          <p:cNvPr id="179" name="Google Shape;179;g24977ac1dee_0_54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0" name="Google Shape;180;g24977ac1dee_0_540"/>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1" name="Google Shape;181;g24977ac1dee_0_540"/>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2" name="Google Shape;182;g24977ac1dee_0_54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g24977ac1dee_0_54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5" name="Google Shape;185;g24977ac1dee_0_54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6"/>
        <p:cNvGrpSpPr/>
        <p:nvPr/>
      </p:nvGrpSpPr>
      <p:grpSpPr>
        <a:xfrm>
          <a:off x="0" y="0"/>
          <a:ext cx="0" cy="0"/>
          <a:chOff x="0" y="0"/>
          <a:chExt cx="0" cy="0"/>
        </a:xfrm>
      </p:grpSpPr>
      <p:sp>
        <p:nvSpPr>
          <p:cNvPr id="187" name="Google Shape;187;g24977ac1dee_0_548"/>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8" name="Google Shape;188;g24977ac1dee_0_548"/>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9" name="Google Shape;189;g24977ac1dee_0_54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0"/>
        <p:cNvGrpSpPr/>
        <p:nvPr/>
      </p:nvGrpSpPr>
      <p:grpSpPr>
        <a:xfrm>
          <a:off x="0" y="0"/>
          <a:ext cx="0" cy="0"/>
          <a:chOff x="0" y="0"/>
          <a:chExt cx="0" cy="0"/>
        </a:xfrm>
      </p:grpSpPr>
      <p:sp>
        <p:nvSpPr>
          <p:cNvPr id="191" name="Google Shape;191;g24977ac1dee_0_552"/>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92" name="Google Shape;192;g24977ac1dee_0_55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sp>
        <p:nvSpPr>
          <p:cNvPr id="194" name="Google Shape;194;g24977ac1dee_0_555"/>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24977ac1dee_0_555"/>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6" name="Google Shape;196;g24977ac1dee_0_555"/>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7" name="Google Shape;197;g24977ac1dee_0_555"/>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8" name="Google Shape;198;g24977ac1dee_0_55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9"/>
        <p:cNvGrpSpPr/>
        <p:nvPr/>
      </p:nvGrpSpPr>
      <p:grpSpPr>
        <a:xfrm>
          <a:off x="0" y="0"/>
          <a:ext cx="0" cy="0"/>
          <a:chOff x="0" y="0"/>
          <a:chExt cx="0" cy="0"/>
        </a:xfrm>
      </p:grpSpPr>
      <p:sp>
        <p:nvSpPr>
          <p:cNvPr id="200" name="Google Shape;200;g24977ac1dee_0_561"/>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01" name="Google Shape;201;g24977ac1dee_0_56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2"/>
        <p:cNvGrpSpPr/>
        <p:nvPr/>
      </p:nvGrpSpPr>
      <p:grpSpPr>
        <a:xfrm>
          <a:off x="0" y="0"/>
          <a:ext cx="0" cy="0"/>
          <a:chOff x="0" y="0"/>
          <a:chExt cx="0" cy="0"/>
        </a:xfrm>
      </p:grpSpPr>
      <p:sp>
        <p:nvSpPr>
          <p:cNvPr id="203" name="Google Shape;203;g24977ac1dee_0_564"/>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4" name="Google Shape;204;g24977ac1dee_0_564"/>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05" name="Google Shape;205;g24977ac1dee_0_56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g24977ac1dee_0_56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layout  1">
  <p:cSld name="SECTION_TITLE_AND_DESCRIPTION_1">
    <p:bg>
      <p:bgPr>
        <a:solidFill>
          <a:srgbClr val="FEFEFE"/>
        </a:solidFill>
        <a:effectLst/>
      </p:bgPr>
    </p:bg>
    <p:spTree>
      <p:nvGrpSpPr>
        <p:cNvPr id="1" name="Shape 216"/>
        <p:cNvGrpSpPr/>
        <p:nvPr/>
      </p:nvGrpSpPr>
      <p:grpSpPr>
        <a:xfrm>
          <a:off x="0" y="0"/>
          <a:ext cx="0" cy="0"/>
          <a:chOff x="0" y="0"/>
          <a:chExt cx="0" cy="0"/>
        </a:xfrm>
      </p:grpSpPr>
      <p:sp>
        <p:nvSpPr>
          <p:cNvPr id="217" name="Google Shape;217;g24c15ce0eb4_3_92"/>
          <p:cNvSpPr/>
          <p:nvPr/>
        </p:nvSpPr>
        <p:spPr>
          <a:xfrm>
            <a:off x="0" y="8"/>
            <a:ext cx="4572000" cy="685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24c15ce0eb4_3_92"/>
          <p:cNvSpPr/>
          <p:nvPr/>
        </p:nvSpPr>
        <p:spPr>
          <a:xfrm>
            <a:off x="4572000" y="8"/>
            <a:ext cx="4572000" cy="685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19"/>
        <p:cNvGrpSpPr/>
        <p:nvPr/>
      </p:nvGrpSpPr>
      <p:grpSpPr>
        <a:xfrm>
          <a:off x="0" y="0"/>
          <a:ext cx="0" cy="0"/>
          <a:chOff x="0" y="0"/>
          <a:chExt cx="0" cy="0"/>
        </a:xfrm>
      </p:grpSpPr>
      <p:sp>
        <p:nvSpPr>
          <p:cNvPr id="220" name="Google Shape;220;g24b1db9d69b_2_194"/>
          <p:cNvSpPr/>
          <p:nvPr/>
        </p:nvSpPr>
        <p:spPr>
          <a:xfrm>
            <a:off x="1" y="762000"/>
            <a:ext cx="6856200" cy="5334000"/>
          </a:xfrm>
          <a:prstGeom prst="rect">
            <a:avLst/>
          </a:pr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24b1db9d69b_2_194"/>
          <p:cNvSpPr/>
          <p:nvPr/>
        </p:nvSpPr>
        <p:spPr>
          <a:xfrm>
            <a:off x="6952697" y="762000"/>
            <a:ext cx="2193900" cy="5334000"/>
          </a:xfrm>
          <a:prstGeom prst="rect">
            <a:avLst/>
          </a:prstGeom>
          <a:solidFill>
            <a:srgbClr val="F08E80">
              <a:alpha val="7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24b1db9d69b_2_194"/>
          <p:cNvSpPr txBox="1">
            <a:spLocks noGrp="1"/>
          </p:cNvSpPr>
          <p:nvPr>
            <p:ph type="ctrTitle"/>
          </p:nvPr>
        </p:nvSpPr>
        <p:spPr>
          <a:xfrm>
            <a:off x="802386" y="1298448"/>
            <a:ext cx="5486400" cy="3255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g24b1db9d69b_2_194"/>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000"/>
              <a:buNone/>
              <a:defRPr sz="2000" cap="none">
                <a:solidFill>
                  <a:srgbClr val="FBE7E4"/>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4" name="Google Shape;224;g24b1db9d69b_2_194"/>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14"/>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14"/>
          <p:cNvSpPr txBox="1">
            <a:spLocks noGrp="1"/>
          </p:cNvSpPr>
          <p:nvPr>
            <p:ph type="body" idx="1"/>
          </p:nvPr>
        </p:nvSpPr>
        <p:spPr>
          <a:xfrm>
            <a:off x="470575" y="1103475"/>
            <a:ext cx="8116500" cy="4924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200"/>
              </a:spcBef>
              <a:spcAft>
                <a:spcPts val="0"/>
              </a:spcAft>
              <a:buSzPts val="1900"/>
              <a:buChar char="●"/>
              <a:defRPr>
                <a:highlight>
                  <a:srgbClr val="F08E80"/>
                </a:highlight>
              </a:defRPr>
            </a:lvl1pPr>
            <a:lvl2pPr marL="914400" lvl="1" indent="-336550" algn="l">
              <a:lnSpc>
                <a:spcPct val="90000"/>
              </a:lnSpc>
              <a:spcBef>
                <a:spcPts val="250"/>
              </a:spcBef>
              <a:spcAft>
                <a:spcPts val="0"/>
              </a:spcAft>
              <a:buSzPts val="1700"/>
              <a:buChar char="●"/>
              <a:defRPr/>
            </a:lvl2pPr>
            <a:lvl3pPr marL="1371600" lvl="2" indent="-323850" algn="l">
              <a:lnSpc>
                <a:spcPct val="90000"/>
              </a:lnSpc>
              <a:spcBef>
                <a:spcPts val="250"/>
              </a:spcBef>
              <a:spcAft>
                <a:spcPts val="0"/>
              </a:spcAft>
              <a:buSzPts val="1500"/>
              <a:buChar char="●"/>
              <a:defRPr/>
            </a:lvl3pPr>
            <a:lvl4pPr marL="1828800" lvl="3" indent="-311150" algn="l">
              <a:lnSpc>
                <a:spcPct val="90000"/>
              </a:lnSpc>
              <a:spcBef>
                <a:spcPts val="250"/>
              </a:spcBef>
              <a:spcAft>
                <a:spcPts val="0"/>
              </a:spcAft>
              <a:buSzPts val="1300"/>
              <a:buChar char="●"/>
              <a:defRPr/>
            </a:lvl4pPr>
            <a:lvl5pPr marL="2286000" lvl="4" indent="-311150" algn="l">
              <a:lnSpc>
                <a:spcPct val="90000"/>
              </a:lnSpc>
              <a:spcBef>
                <a:spcPts val="250"/>
              </a:spcBef>
              <a:spcAft>
                <a:spcPts val="0"/>
              </a:spcAft>
              <a:buSzPts val="1300"/>
              <a:buChar char="●"/>
              <a:defRPr/>
            </a:lvl5pPr>
            <a:lvl6pPr marL="2743200" lvl="5" indent="-311150" algn="l">
              <a:lnSpc>
                <a:spcPct val="90000"/>
              </a:lnSpc>
              <a:spcBef>
                <a:spcPts val="250"/>
              </a:spcBef>
              <a:spcAft>
                <a:spcPts val="0"/>
              </a:spcAft>
              <a:buSzPts val="1300"/>
              <a:buChar char="●"/>
              <a:defRPr/>
            </a:lvl6pPr>
            <a:lvl7pPr marL="3200400" lvl="6" indent="-311150" algn="l">
              <a:lnSpc>
                <a:spcPct val="90000"/>
              </a:lnSpc>
              <a:spcBef>
                <a:spcPts val="250"/>
              </a:spcBef>
              <a:spcAft>
                <a:spcPts val="0"/>
              </a:spcAft>
              <a:buSzPts val="1300"/>
              <a:buChar char="●"/>
              <a:defRPr/>
            </a:lvl7pPr>
            <a:lvl8pPr marL="3657600" lvl="7" indent="-311150" algn="l">
              <a:lnSpc>
                <a:spcPct val="90000"/>
              </a:lnSpc>
              <a:spcBef>
                <a:spcPts val="250"/>
              </a:spcBef>
              <a:spcAft>
                <a:spcPts val="0"/>
              </a:spcAft>
              <a:buSzPts val="1300"/>
              <a:buChar char="●"/>
              <a:defRPr/>
            </a:lvl8pPr>
            <a:lvl9pPr marL="4114800" lvl="8" indent="-311150" algn="l">
              <a:lnSpc>
                <a:spcPct val="90000"/>
              </a:lnSpc>
              <a:spcBef>
                <a:spcPts val="250"/>
              </a:spcBef>
              <a:spcAft>
                <a:spcPts val="250"/>
              </a:spcAft>
              <a:buSzPts val="13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1" type="obj">
  <p:cSld name="OBJECT">
    <p:bg>
      <p:bgPr>
        <a:solidFill>
          <a:srgbClr val="FFFFFF"/>
        </a:solidFill>
        <a:effectLst/>
      </p:bgPr>
    </p:bg>
    <p:spTree>
      <p:nvGrpSpPr>
        <p:cNvPr id="1" name="Shape 225"/>
        <p:cNvGrpSpPr/>
        <p:nvPr/>
      </p:nvGrpSpPr>
      <p:grpSpPr>
        <a:xfrm>
          <a:off x="0" y="0"/>
          <a:ext cx="0" cy="0"/>
          <a:chOff x="0" y="0"/>
          <a:chExt cx="0" cy="0"/>
        </a:xfrm>
      </p:grpSpPr>
      <p:sp>
        <p:nvSpPr>
          <p:cNvPr id="226" name="Google Shape;226;g24b1db9d69b_2_200"/>
          <p:cNvSpPr txBox="1">
            <a:spLocks noGrp="1"/>
          </p:cNvSpPr>
          <p:nvPr>
            <p:ph type="title"/>
          </p:nvPr>
        </p:nvSpPr>
        <p:spPr>
          <a:xfrm>
            <a:off x="0" y="733775"/>
            <a:ext cx="2638800" cy="5352900"/>
          </a:xfrm>
          <a:prstGeom prst="rect">
            <a:avLst/>
          </a:prstGeom>
          <a:solidFill>
            <a:schemeClr val="accent3"/>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g24b1db9d69b_2_200"/>
          <p:cNvSpPr txBox="1">
            <a:spLocks noGrp="1"/>
          </p:cNvSpPr>
          <p:nvPr>
            <p:ph type="body" idx="1"/>
          </p:nvPr>
        </p:nvSpPr>
        <p:spPr>
          <a:xfrm>
            <a:off x="2901951" y="864108"/>
            <a:ext cx="5486400" cy="51207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28" name="Google Shape;228;g24b1db9d69b_2_200"/>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24b1db9d69b_2_200"/>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g24b1db9d69b_2_200"/>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EFEFE"/>
        </a:solidFill>
        <a:effectLst/>
      </p:bgPr>
    </p:bg>
    <p:spTree>
      <p:nvGrpSpPr>
        <p:cNvPr id="1" name="Shape 231"/>
        <p:cNvGrpSpPr/>
        <p:nvPr/>
      </p:nvGrpSpPr>
      <p:grpSpPr>
        <a:xfrm>
          <a:off x="0" y="0"/>
          <a:ext cx="0" cy="0"/>
          <a:chOff x="0" y="0"/>
          <a:chExt cx="0" cy="0"/>
        </a:xfrm>
      </p:grpSpPr>
      <p:sp>
        <p:nvSpPr>
          <p:cNvPr id="232" name="Google Shape;232;g24b1db9d69b_2_206"/>
          <p:cNvSpPr/>
          <p:nvPr/>
        </p:nvSpPr>
        <p:spPr>
          <a:xfrm>
            <a:off x="86450" y="1015275"/>
            <a:ext cx="2507100" cy="51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24b1db9d69b_2_206"/>
          <p:cNvSpPr txBox="1"/>
          <p:nvPr/>
        </p:nvSpPr>
        <p:spPr>
          <a:xfrm>
            <a:off x="399850" y="167250"/>
            <a:ext cx="8305200" cy="615600"/>
          </a:xfrm>
          <a:prstGeom prst="rect">
            <a:avLst/>
          </a:prstGeom>
          <a:solidFill>
            <a:schemeClr val="dk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dk2"/>
              </a:highlight>
              <a:latin typeface="Corbel"/>
              <a:ea typeface="Corbel"/>
              <a:cs typeface="Corbel"/>
              <a:sym typeface="Corbe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dk2"/>
              </a:highlight>
              <a:latin typeface="Corbel"/>
              <a:ea typeface="Corbel"/>
              <a:cs typeface="Corbel"/>
              <a:sym typeface="Corbe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34"/>
        <p:cNvGrpSpPr/>
        <p:nvPr/>
      </p:nvGrpSpPr>
      <p:grpSpPr>
        <a:xfrm>
          <a:off x="0" y="0"/>
          <a:ext cx="0" cy="0"/>
          <a:chOff x="0" y="0"/>
          <a:chExt cx="0" cy="0"/>
        </a:xfrm>
      </p:grpSpPr>
      <p:sp>
        <p:nvSpPr>
          <p:cNvPr id="235" name="Google Shape;235;g24b1db9d69b_2_209"/>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236"/>
        <p:cNvGrpSpPr/>
        <p:nvPr/>
      </p:nvGrpSpPr>
      <p:grpSpPr>
        <a:xfrm>
          <a:off x="0" y="0"/>
          <a:ext cx="0" cy="0"/>
          <a:chOff x="0" y="0"/>
          <a:chExt cx="0" cy="0"/>
        </a:xfrm>
      </p:grpSpPr>
      <p:sp>
        <p:nvSpPr>
          <p:cNvPr id="237" name="Google Shape;237;g24b1db9d69b_2_211"/>
          <p:cNvSpPr txBox="1">
            <a:spLocks noGrp="1"/>
          </p:cNvSpPr>
          <p:nvPr>
            <p:ph type="title"/>
          </p:nvPr>
        </p:nvSpPr>
        <p:spPr>
          <a:xfrm>
            <a:off x="2900934" y="1298448"/>
            <a:ext cx="5486400" cy="3255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400"/>
              <a:buFont typeface="Corbel"/>
              <a:buNone/>
              <a:defRPr sz="54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g24b1db9d69b_2_211"/>
          <p:cNvSpPr txBox="1">
            <a:spLocks noGrp="1"/>
          </p:cNvSpPr>
          <p:nvPr>
            <p:ph type="body" idx="1"/>
          </p:nvPr>
        </p:nvSpPr>
        <p:spPr>
          <a:xfrm>
            <a:off x="2914650" y="4672584"/>
            <a:ext cx="54864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000"/>
              <a:buNone/>
              <a:defRPr sz="20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239" name="Google Shape;239;g24b1db9d69b_2_211"/>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g24b1db9d69b_2_211"/>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g24b1db9d69b_2_211"/>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2"/>
        <p:cNvGrpSpPr/>
        <p:nvPr/>
      </p:nvGrpSpPr>
      <p:grpSpPr>
        <a:xfrm>
          <a:off x="0" y="0"/>
          <a:ext cx="0" cy="0"/>
          <a:chOff x="0" y="0"/>
          <a:chExt cx="0" cy="0"/>
        </a:xfrm>
      </p:grpSpPr>
      <p:sp>
        <p:nvSpPr>
          <p:cNvPr id="243" name="Google Shape;243;g24b1db9d69b_2_217"/>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g24b1db9d69b_2_217"/>
          <p:cNvSpPr txBox="1">
            <a:spLocks noGrp="1"/>
          </p:cNvSpPr>
          <p:nvPr>
            <p:ph type="body" idx="1"/>
          </p:nvPr>
        </p:nvSpPr>
        <p:spPr>
          <a:xfrm>
            <a:off x="2900934" y="868680"/>
            <a:ext cx="2606100" cy="512070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245" name="Google Shape;245;g24b1db9d69b_2_217"/>
          <p:cNvSpPr txBox="1">
            <a:spLocks noGrp="1"/>
          </p:cNvSpPr>
          <p:nvPr>
            <p:ph type="body" idx="2"/>
          </p:nvPr>
        </p:nvSpPr>
        <p:spPr>
          <a:xfrm>
            <a:off x="5863590" y="868680"/>
            <a:ext cx="2606100" cy="512070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246" name="Google Shape;246;g24b1db9d69b_2_217"/>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g24b1db9d69b_2_217"/>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g24b1db9d69b_2_217"/>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9"/>
        <p:cNvGrpSpPr/>
        <p:nvPr/>
      </p:nvGrpSpPr>
      <p:grpSpPr>
        <a:xfrm>
          <a:off x="0" y="0"/>
          <a:ext cx="0" cy="0"/>
          <a:chOff x="0" y="0"/>
          <a:chExt cx="0" cy="0"/>
        </a:xfrm>
      </p:grpSpPr>
      <p:sp>
        <p:nvSpPr>
          <p:cNvPr id="250" name="Google Shape;250;g24b1db9d69b_2_224"/>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g24b1db9d69b_2_224"/>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g24b1db9d69b_2_224"/>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g24b1db9d69b_2_224"/>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4"/>
        <p:cNvGrpSpPr/>
        <p:nvPr/>
      </p:nvGrpSpPr>
      <p:grpSpPr>
        <a:xfrm>
          <a:off x="0" y="0"/>
          <a:ext cx="0" cy="0"/>
          <a:chOff x="0" y="0"/>
          <a:chExt cx="0" cy="0"/>
        </a:xfrm>
      </p:grpSpPr>
      <p:sp>
        <p:nvSpPr>
          <p:cNvPr id="255" name="Google Shape;255;g24b1db9d69b_2_229"/>
          <p:cNvSpPr txBox="1">
            <a:spLocks noGrp="1"/>
          </p:cNvSpPr>
          <p:nvPr>
            <p:ph type="title"/>
          </p:nvPr>
        </p:nvSpPr>
        <p:spPr>
          <a:xfrm>
            <a:off x="192024" y="1143000"/>
            <a:ext cx="2126100" cy="2194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g24b1db9d69b_2_229"/>
          <p:cNvSpPr txBox="1">
            <a:spLocks noGrp="1"/>
          </p:cNvSpPr>
          <p:nvPr>
            <p:ph type="body" idx="1"/>
          </p:nvPr>
        </p:nvSpPr>
        <p:spPr>
          <a:xfrm>
            <a:off x="2900934" y="868680"/>
            <a:ext cx="5486400" cy="512070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57" name="Google Shape;257;g24b1db9d69b_2_229"/>
          <p:cNvSpPr txBox="1">
            <a:spLocks noGrp="1"/>
          </p:cNvSpPr>
          <p:nvPr>
            <p:ph type="body" idx="2"/>
          </p:nvPr>
        </p:nvSpPr>
        <p:spPr>
          <a:xfrm>
            <a:off x="192024" y="3337560"/>
            <a:ext cx="2126100" cy="2560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250"/>
              <a:buNone/>
              <a:defRPr sz="125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58" name="Google Shape;258;g24b1db9d69b_2_229"/>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24b1db9d69b_2_229"/>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g24b1db9d69b_2_229"/>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1"/>
        <p:cNvGrpSpPr/>
        <p:nvPr/>
      </p:nvGrpSpPr>
      <p:grpSpPr>
        <a:xfrm>
          <a:off x="0" y="0"/>
          <a:ext cx="0" cy="0"/>
          <a:chOff x="0" y="0"/>
          <a:chExt cx="0" cy="0"/>
        </a:xfrm>
      </p:grpSpPr>
      <p:sp>
        <p:nvSpPr>
          <p:cNvPr id="262" name="Google Shape;262;g24b1db9d69b_2_236"/>
          <p:cNvSpPr txBox="1">
            <a:spLocks noGrp="1"/>
          </p:cNvSpPr>
          <p:nvPr>
            <p:ph type="title"/>
          </p:nvPr>
        </p:nvSpPr>
        <p:spPr>
          <a:xfrm>
            <a:off x="192024" y="1143000"/>
            <a:ext cx="2126100" cy="2194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24b1db9d69b_2_236"/>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264" name="Google Shape;264;g24b1db9d69b_2_236"/>
          <p:cNvSpPr txBox="1"/>
          <p:nvPr/>
        </p:nvSpPr>
        <p:spPr>
          <a:xfrm>
            <a:off x="307675" y="3559375"/>
            <a:ext cx="2010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5"/>
        <p:cNvGrpSpPr/>
        <p:nvPr/>
      </p:nvGrpSpPr>
      <p:grpSpPr>
        <a:xfrm>
          <a:off x="0" y="0"/>
          <a:ext cx="0" cy="0"/>
          <a:chOff x="0" y="0"/>
          <a:chExt cx="0" cy="0"/>
        </a:xfrm>
      </p:grpSpPr>
      <p:sp>
        <p:nvSpPr>
          <p:cNvPr id="266" name="Google Shape;266;g24b1db9d69b_2_240"/>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24b1db9d69b_2_240"/>
          <p:cNvSpPr txBox="1">
            <a:spLocks noGrp="1"/>
          </p:cNvSpPr>
          <p:nvPr>
            <p:ph type="body" idx="1"/>
          </p:nvPr>
        </p:nvSpPr>
        <p:spPr>
          <a:xfrm rot="5400000">
            <a:off x="3084801" y="681258"/>
            <a:ext cx="512070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68" name="Google Shape;268;g24b1db9d69b_2_240"/>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g24b1db9d69b_2_240"/>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g24b1db9d69b_2_240"/>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1"/>
        <p:cNvGrpSpPr/>
        <p:nvPr/>
      </p:nvGrpSpPr>
      <p:grpSpPr>
        <a:xfrm>
          <a:off x="0" y="0"/>
          <a:ext cx="0" cy="0"/>
          <a:chOff x="0" y="0"/>
          <a:chExt cx="0" cy="0"/>
        </a:xfrm>
      </p:grpSpPr>
      <p:sp>
        <p:nvSpPr>
          <p:cNvPr id="272" name="Google Shape;272;g24b1db9d69b_2_246"/>
          <p:cNvSpPr txBox="1">
            <a:spLocks noGrp="1"/>
          </p:cNvSpPr>
          <p:nvPr>
            <p:ph type="title"/>
          </p:nvPr>
        </p:nvSpPr>
        <p:spPr>
          <a:xfrm rot="5400000">
            <a:off x="-1133400" y="2409900"/>
            <a:ext cx="4953000" cy="211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g24b1db9d69b_2_246"/>
          <p:cNvSpPr txBox="1">
            <a:spLocks noGrp="1"/>
          </p:cNvSpPr>
          <p:nvPr>
            <p:ph type="body" idx="1"/>
          </p:nvPr>
        </p:nvSpPr>
        <p:spPr>
          <a:xfrm rot="5400000">
            <a:off x="3083784" y="685830"/>
            <a:ext cx="512070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74" name="Google Shape;274;g24b1db9d69b_2_246"/>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24b1db9d69b_2_246"/>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g24b1db9d69b_2_246"/>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2900934" y="1023586"/>
            <a:ext cx="2606100" cy="807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1900"/>
              <a:buNone/>
              <a:defRPr sz="1900" b="1">
                <a:solidFill>
                  <a:srgbClr val="595959"/>
                </a:solidFill>
              </a:defRPr>
            </a:lvl1pPr>
            <a:lvl2pPr marL="914400" lvl="1" indent="-228600" algn="l">
              <a:lnSpc>
                <a:spcPct val="90000"/>
              </a:lnSpc>
              <a:spcBef>
                <a:spcPts val="250"/>
              </a:spcBef>
              <a:spcAft>
                <a:spcPts val="0"/>
              </a:spcAft>
              <a:buSzPts val="1900"/>
              <a:buNone/>
              <a:defRPr sz="19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1" name="Google Shape;41;p15"/>
          <p:cNvSpPr txBox="1">
            <a:spLocks noGrp="1"/>
          </p:cNvSpPr>
          <p:nvPr>
            <p:ph type="body" idx="2"/>
          </p:nvPr>
        </p:nvSpPr>
        <p:spPr>
          <a:xfrm>
            <a:off x="2900934" y="1930936"/>
            <a:ext cx="2606100" cy="402330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42" name="Google Shape;42;p15"/>
          <p:cNvSpPr txBox="1">
            <a:spLocks noGrp="1"/>
          </p:cNvSpPr>
          <p:nvPr>
            <p:ph type="body" idx="3"/>
          </p:nvPr>
        </p:nvSpPr>
        <p:spPr>
          <a:xfrm>
            <a:off x="5863847" y="1023587"/>
            <a:ext cx="2606100" cy="8133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1900"/>
              <a:buNone/>
              <a:defRPr sz="1900" b="1">
                <a:solidFill>
                  <a:srgbClr val="595959"/>
                </a:solidFill>
              </a:defRPr>
            </a:lvl1pPr>
            <a:lvl2pPr marL="914400" lvl="1" indent="-228600" algn="l">
              <a:lnSpc>
                <a:spcPct val="90000"/>
              </a:lnSpc>
              <a:spcBef>
                <a:spcPts val="250"/>
              </a:spcBef>
              <a:spcAft>
                <a:spcPts val="0"/>
              </a:spcAft>
              <a:buSzPts val="1900"/>
              <a:buNone/>
              <a:defRPr sz="19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3" name="Google Shape;43;p15"/>
          <p:cNvSpPr txBox="1">
            <a:spLocks noGrp="1"/>
          </p:cNvSpPr>
          <p:nvPr>
            <p:ph type="body" idx="4"/>
          </p:nvPr>
        </p:nvSpPr>
        <p:spPr>
          <a:xfrm>
            <a:off x="5863847" y="1930936"/>
            <a:ext cx="2606100" cy="402330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44" name="Google Shape;44;p15"/>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layout ">
  <p:cSld name="SECTION_TITLE_AND_DESCRIPTION">
    <p:bg>
      <p:bgPr>
        <a:solidFill>
          <a:srgbClr val="FEFEFE"/>
        </a:solidFill>
        <a:effectLst/>
      </p:bgPr>
    </p:bg>
    <p:spTree>
      <p:nvGrpSpPr>
        <p:cNvPr id="1" name="Shape 277"/>
        <p:cNvGrpSpPr/>
        <p:nvPr/>
      </p:nvGrpSpPr>
      <p:grpSpPr>
        <a:xfrm>
          <a:off x="0" y="0"/>
          <a:ext cx="0" cy="0"/>
          <a:chOff x="0" y="0"/>
          <a:chExt cx="0" cy="0"/>
        </a:xfrm>
      </p:grpSpPr>
      <p:sp>
        <p:nvSpPr>
          <p:cNvPr id="278" name="Google Shape;278;g24b1db9d69b_2_252"/>
          <p:cNvSpPr/>
          <p:nvPr/>
        </p:nvSpPr>
        <p:spPr>
          <a:xfrm>
            <a:off x="4572000" y="-167"/>
            <a:ext cx="457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24b1db9d69b_2_252"/>
          <p:cNvSpPr/>
          <p:nvPr/>
        </p:nvSpPr>
        <p:spPr>
          <a:xfrm>
            <a:off x="0" y="622350"/>
            <a:ext cx="2740200" cy="5613300"/>
          </a:xfrm>
          <a:prstGeom prst="rect">
            <a:avLst/>
          </a:prstGeom>
          <a:solidFill>
            <a:schemeClr val="accent3"/>
          </a:solidFill>
          <a:ln w="9525" cap="flat" cmpd="sng">
            <a:solidFill>
              <a:srgbClr val="FEFEF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24b1db9d69b_2_252"/>
          <p:cNvSpPr txBox="1">
            <a:spLocks noGrp="1"/>
          </p:cNvSpPr>
          <p:nvPr>
            <p:ph type="body" idx="1"/>
          </p:nvPr>
        </p:nvSpPr>
        <p:spPr>
          <a:xfrm>
            <a:off x="2880350" y="655150"/>
            <a:ext cx="6183300" cy="55482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lvl1pPr marL="457200" lvl="0" indent="-349250" algn="l">
              <a:lnSpc>
                <a:spcPct val="90000"/>
              </a:lnSpc>
              <a:spcBef>
                <a:spcPts val="1200"/>
              </a:spcBef>
              <a:spcAft>
                <a:spcPts val="0"/>
              </a:spcAft>
              <a:buSzPts val="1900"/>
              <a:buChar char="●"/>
              <a:defRPr/>
            </a:lvl1pPr>
            <a:lvl2pPr marL="914400" lvl="1" indent="-336550" algn="l">
              <a:lnSpc>
                <a:spcPct val="90000"/>
              </a:lnSpc>
              <a:spcBef>
                <a:spcPts val="250"/>
              </a:spcBef>
              <a:spcAft>
                <a:spcPts val="0"/>
              </a:spcAft>
              <a:buSzPts val="1700"/>
              <a:buChar char="●"/>
              <a:defRPr/>
            </a:lvl2pPr>
            <a:lvl3pPr marL="1371600" lvl="2" indent="-323850" algn="l">
              <a:lnSpc>
                <a:spcPct val="90000"/>
              </a:lnSpc>
              <a:spcBef>
                <a:spcPts val="250"/>
              </a:spcBef>
              <a:spcAft>
                <a:spcPts val="0"/>
              </a:spcAft>
              <a:buSzPts val="1500"/>
              <a:buChar char="●"/>
              <a:defRPr/>
            </a:lvl3pPr>
            <a:lvl4pPr marL="1828800" lvl="3" indent="-311150" algn="l">
              <a:lnSpc>
                <a:spcPct val="90000"/>
              </a:lnSpc>
              <a:spcBef>
                <a:spcPts val="250"/>
              </a:spcBef>
              <a:spcAft>
                <a:spcPts val="0"/>
              </a:spcAft>
              <a:buSzPts val="1300"/>
              <a:buChar char="●"/>
              <a:defRPr/>
            </a:lvl4pPr>
            <a:lvl5pPr marL="2286000" lvl="4" indent="-311150" algn="l">
              <a:lnSpc>
                <a:spcPct val="90000"/>
              </a:lnSpc>
              <a:spcBef>
                <a:spcPts val="250"/>
              </a:spcBef>
              <a:spcAft>
                <a:spcPts val="0"/>
              </a:spcAft>
              <a:buSzPts val="1300"/>
              <a:buChar char="●"/>
              <a:defRPr/>
            </a:lvl5pPr>
            <a:lvl6pPr marL="2743200" lvl="5" indent="-311150" algn="l">
              <a:lnSpc>
                <a:spcPct val="90000"/>
              </a:lnSpc>
              <a:spcBef>
                <a:spcPts val="250"/>
              </a:spcBef>
              <a:spcAft>
                <a:spcPts val="0"/>
              </a:spcAft>
              <a:buSzPts val="1300"/>
              <a:buChar char="●"/>
              <a:defRPr/>
            </a:lvl6pPr>
            <a:lvl7pPr marL="3200400" lvl="6" indent="-311150" algn="l">
              <a:lnSpc>
                <a:spcPct val="90000"/>
              </a:lnSpc>
              <a:spcBef>
                <a:spcPts val="250"/>
              </a:spcBef>
              <a:spcAft>
                <a:spcPts val="0"/>
              </a:spcAft>
              <a:buSzPts val="1300"/>
              <a:buChar char="●"/>
              <a:defRPr/>
            </a:lvl7pPr>
            <a:lvl8pPr marL="3657600" lvl="7" indent="-311150" algn="l">
              <a:lnSpc>
                <a:spcPct val="90000"/>
              </a:lnSpc>
              <a:spcBef>
                <a:spcPts val="250"/>
              </a:spcBef>
              <a:spcAft>
                <a:spcPts val="0"/>
              </a:spcAft>
              <a:buSzPts val="1300"/>
              <a:buChar char="●"/>
              <a:defRPr/>
            </a:lvl8pPr>
            <a:lvl9pPr marL="4114800" lvl="8" indent="-311150" algn="l">
              <a:lnSpc>
                <a:spcPct val="90000"/>
              </a:lnSpc>
              <a:spcBef>
                <a:spcPts val="250"/>
              </a:spcBef>
              <a:spcAft>
                <a:spcPts val="250"/>
              </a:spcAft>
              <a:buSzPts val="13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8"/>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body" idx="1"/>
          </p:nvPr>
        </p:nvSpPr>
        <p:spPr>
          <a:xfrm>
            <a:off x="2900934" y="868680"/>
            <a:ext cx="2606100" cy="512070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50" name="Google Shape;50;p18"/>
          <p:cNvSpPr txBox="1">
            <a:spLocks noGrp="1"/>
          </p:cNvSpPr>
          <p:nvPr>
            <p:ph type="body" idx="2"/>
          </p:nvPr>
        </p:nvSpPr>
        <p:spPr>
          <a:xfrm>
            <a:off x="5863590" y="868680"/>
            <a:ext cx="2606100" cy="5120700"/>
          </a:xfrm>
          <a:prstGeom prst="rect">
            <a:avLst/>
          </a:prstGeom>
          <a:noFill/>
          <a:ln>
            <a:noFill/>
          </a:ln>
        </p:spPr>
        <p:txBody>
          <a:bodyPr spcFirstLastPara="1" wrap="square" lIns="91425" tIns="45700" rIns="91425" bIns="45700" anchor="ctr" anchorCtr="0">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51" name="Google Shape;51;p18"/>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9"/>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9"/>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192024" y="1143000"/>
            <a:ext cx="2126100" cy="2194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2900934" y="868680"/>
            <a:ext cx="5486400" cy="512070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0" name="Google Shape;60;p20"/>
          <p:cNvSpPr txBox="1">
            <a:spLocks noGrp="1"/>
          </p:cNvSpPr>
          <p:nvPr>
            <p:ph type="body" idx="2"/>
          </p:nvPr>
        </p:nvSpPr>
        <p:spPr>
          <a:xfrm>
            <a:off x="192024" y="3337560"/>
            <a:ext cx="2126100" cy="2560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250"/>
              <a:buNone/>
              <a:defRPr sz="125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1" name="Google Shape;61;p20"/>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0"/>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a:off x="192024" y="1143000"/>
            <a:ext cx="2126100" cy="2194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body" idx="1"/>
          </p:nvPr>
        </p:nvSpPr>
        <p:spPr>
          <a:xfrm>
            <a:off x="192024" y="3340602"/>
            <a:ext cx="2126100" cy="2560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250"/>
              <a:buNone/>
              <a:defRPr sz="125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7" name="Google Shape;67;p21"/>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2624326" y="6356351"/>
            <a:ext cx="4433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
        <p:cNvGrpSpPr/>
        <p:nvPr/>
      </p:nvGrpSpPr>
      <p:grpSpPr>
        <a:xfrm>
          <a:off x="0" y="0"/>
          <a:ext cx="0" cy="0"/>
          <a:chOff x="0" y="0"/>
          <a:chExt cx="0" cy="0"/>
        </a:xfrm>
      </p:grpSpPr>
      <p:sp>
        <p:nvSpPr>
          <p:cNvPr id="10" name="Google Shape;10;p12"/>
          <p:cNvSpPr/>
          <p:nvPr/>
        </p:nvSpPr>
        <p:spPr>
          <a:xfrm>
            <a:off x="1" y="758952"/>
            <a:ext cx="2582700" cy="5331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2"/>
          <p:cNvSpPr txBox="1">
            <a:spLocks noGrp="1"/>
          </p:cNvSpPr>
          <p:nvPr>
            <p:ph type="title"/>
          </p:nvPr>
        </p:nvSpPr>
        <p:spPr>
          <a:xfrm>
            <a:off x="189689" y="1123838"/>
            <a:ext cx="2210700" cy="4601100"/>
          </a:xfrm>
          <a:prstGeom prst="rect">
            <a:avLst/>
          </a:prstGeom>
          <a:solidFill>
            <a:srgbClr val="F08E80">
              <a:alpha val="74117"/>
            </a:srgbClr>
          </a:solid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3000"/>
              <a:buFont typeface="Lato"/>
              <a:buNone/>
              <a:defRPr sz="3000" b="0" i="0" u="none" strike="noStrike" cap="none">
                <a:solidFill>
                  <a:schemeClr val="accent2"/>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2"/>
          <p:cNvSpPr/>
          <p:nvPr/>
        </p:nvSpPr>
        <p:spPr>
          <a:xfrm>
            <a:off x="8861898" y="758952"/>
            <a:ext cx="288000" cy="5331000"/>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txBox="1">
            <a:spLocks noGrp="1"/>
          </p:cNvSpPr>
          <p:nvPr>
            <p:ph type="body" idx="1"/>
          </p:nvPr>
        </p:nvSpPr>
        <p:spPr>
          <a:xfrm>
            <a:off x="2901951" y="864108"/>
            <a:ext cx="5486400" cy="5120700"/>
          </a:xfrm>
          <a:prstGeom prst="rect">
            <a:avLst/>
          </a:prstGeom>
          <a:noFill/>
          <a:ln>
            <a:noFill/>
          </a:ln>
        </p:spPr>
        <p:txBody>
          <a:bodyPr spcFirstLastPara="1" wrap="square" lIns="91425" tIns="45700" rIns="91425" bIns="45700" anchor="ctr" anchorCtr="0">
            <a:normAutofit/>
          </a:bodyPr>
          <a:lstStyle>
            <a:lvl1pPr marL="457200" marR="0" lvl="0" indent="-349250" algn="l" rtl="0">
              <a:lnSpc>
                <a:spcPct val="90000"/>
              </a:lnSpc>
              <a:spcBef>
                <a:spcPts val="1200"/>
              </a:spcBef>
              <a:spcAft>
                <a:spcPts val="0"/>
              </a:spcAft>
              <a:buClr>
                <a:schemeClr val="accent1"/>
              </a:buClr>
              <a:buSzPts val="1900"/>
              <a:buFont typeface="Lato"/>
              <a:buChar char="●"/>
              <a:defRPr sz="1900" b="0" i="0" u="none" strike="noStrike" cap="none">
                <a:solidFill>
                  <a:srgbClr val="595959"/>
                </a:solidFill>
                <a:latin typeface="Lato"/>
                <a:ea typeface="Lato"/>
                <a:cs typeface="Lato"/>
                <a:sym typeface="Lato"/>
              </a:defRPr>
            </a:lvl1pPr>
            <a:lvl2pPr marL="914400" marR="0" lvl="1" indent="-336550" algn="l" rtl="0">
              <a:lnSpc>
                <a:spcPct val="90000"/>
              </a:lnSpc>
              <a:spcBef>
                <a:spcPts val="250"/>
              </a:spcBef>
              <a:spcAft>
                <a:spcPts val="0"/>
              </a:spcAft>
              <a:buClr>
                <a:schemeClr val="accent1"/>
              </a:buClr>
              <a:buSzPts val="1700"/>
              <a:buFont typeface="Lato"/>
              <a:buChar char="●"/>
              <a:defRPr sz="1700" b="0" i="0" u="none" strike="noStrike" cap="none">
                <a:solidFill>
                  <a:srgbClr val="595959"/>
                </a:solidFill>
                <a:latin typeface="Lato"/>
                <a:ea typeface="Lato"/>
                <a:cs typeface="Lato"/>
                <a:sym typeface="Lato"/>
              </a:defRPr>
            </a:lvl2pPr>
            <a:lvl3pPr marL="1371600" marR="0" lvl="2" indent="-323850" algn="l" rtl="0">
              <a:lnSpc>
                <a:spcPct val="90000"/>
              </a:lnSpc>
              <a:spcBef>
                <a:spcPts val="250"/>
              </a:spcBef>
              <a:spcAft>
                <a:spcPts val="0"/>
              </a:spcAft>
              <a:buClr>
                <a:schemeClr val="accent1"/>
              </a:buClr>
              <a:buSzPts val="1500"/>
              <a:buFont typeface="Lato"/>
              <a:buChar char="●"/>
              <a:defRPr sz="1500" b="0" i="0" u="none" strike="noStrike" cap="none">
                <a:solidFill>
                  <a:srgbClr val="595959"/>
                </a:solidFill>
                <a:latin typeface="Lato"/>
                <a:ea typeface="Lato"/>
                <a:cs typeface="Lato"/>
                <a:sym typeface="Lato"/>
              </a:defRPr>
            </a:lvl3pPr>
            <a:lvl4pPr marL="1828800" marR="0" lvl="3" indent="-311150" algn="l" rtl="0">
              <a:lnSpc>
                <a:spcPct val="90000"/>
              </a:lnSpc>
              <a:spcBef>
                <a:spcPts val="250"/>
              </a:spcBef>
              <a:spcAft>
                <a:spcPts val="0"/>
              </a:spcAft>
              <a:buClr>
                <a:schemeClr val="accent1"/>
              </a:buClr>
              <a:buSzPts val="1300"/>
              <a:buFont typeface="Lato"/>
              <a:buChar char="●"/>
              <a:defRPr sz="1300" b="0" i="0" u="none" strike="noStrike" cap="none">
                <a:solidFill>
                  <a:srgbClr val="595959"/>
                </a:solidFill>
                <a:latin typeface="Lato"/>
                <a:ea typeface="Lato"/>
                <a:cs typeface="Lato"/>
                <a:sym typeface="Lato"/>
              </a:defRPr>
            </a:lvl4pPr>
            <a:lvl5pPr marL="2286000" marR="0" lvl="4" indent="-311150" algn="l" rtl="0">
              <a:lnSpc>
                <a:spcPct val="90000"/>
              </a:lnSpc>
              <a:spcBef>
                <a:spcPts val="250"/>
              </a:spcBef>
              <a:spcAft>
                <a:spcPts val="0"/>
              </a:spcAft>
              <a:buClr>
                <a:schemeClr val="accent1"/>
              </a:buClr>
              <a:buSzPts val="1300"/>
              <a:buFont typeface="Lato"/>
              <a:buChar char="●"/>
              <a:defRPr sz="1300" b="0" i="0" u="none" strike="noStrike" cap="none">
                <a:solidFill>
                  <a:srgbClr val="595959"/>
                </a:solidFill>
                <a:latin typeface="Lato"/>
                <a:ea typeface="Lato"/>
                <a:cs typeface="Lato"/>
                <a:sym typeface="Lato"/>
              </a:defRPr>
            </a:lvl5pPr>
            <a:lvl6pPr marL="2743200" marR="0" lvl="5" indent="-311150" algn="l" rtl="0">
              <a:lnSpc>
                <a:spcPct val="90000"/>
              </a:lnSpc>
              <a:spcBef>
                <a:spcPts val="250"/>
              </a:spcBef>
              <a:spcAft>
                <a:spcPts val="0"/>
              </a:spcAft>
              <a:buClr>
                <a:schemeClr val="accent1"/>
              </a:buClr>
              <a:buSzPts val="1300"/>
              <a:buFont typeface="Lato"/>
              <a:buChar char="●"/>
              <a:defRPr sz="1300" b="0" i="0" u="none" strike="noStrike" cap="none">
                <a:solidFill>
                  <a:srgbClr val="595959"/>
                </a:solidFill>
                <a:latin typeface="Lato"/>
                <a:ea typeface="Lato"/>
                <a:cs typeface="Lato"/>
                <a:sym typeface="Lato"/>
              </a:defRPr>
            </a:lvl6pPr>
            <a:lvl7pPr marL="3200400" marR="0" lvl="6" indent="-311150" algn="l" rtl="0">
              <a:lnSpc>
                <a:spcPct val="90000"/>
              </a:lnSpc>
              <a:spcBef>
                <a:spcPts val="250"/>
              </a:spcBef>
              <a:spcAft>
                <a:spcPts val="0"/>
              </a:spcAft>
              <a:buClr>
                <a:schemeClr val="accent1"/>
              </a:buClr>
              <a:buSzPts val="1300"/>
              <a:buFont typeface="Lato"/>
              <a:buChar char="●"/>
              <a:defRPr sz="1300" b="0" i="0" u="none" strike="noStrike" cap="none">
                <a:solidFill>
                  <a:srgbClr val="595959"/>
                </a:solidFill>
                <a:latin typeface="Lato"/>
                <a:ea typeface="Lato"/>
                <a:cs typeface="Lato"/>
                <a:sym typeface="Lato"/>
              </a:defRPr>
            </a:lvl7pPr>
            <a:lvl8pPr marL="3657600" marR="0" lvl="7" indent="-311150" algn="l" rtl="0">
              <a:lnSpc>
                <a:spcPct val="90000"/>
              </a:lnSpc>
              <a:spcBef>
                <a:spcPts val="250"/>
              </a:spcBef>
              <a:spcAft>
                <a:spcPts val="0"/>
              </a:spcAft>
              <a:buClr>
                <a:schemeClr val="accent1"/>
              </a:buClr>
              <a:buSzPts val="1300"/>
              <a:buFont typeface="Lato"/>
              <a:buChar char="●"/>
              <a:defRPr sz="1300" b="0" i="0" u="none" strike="noStrike" cap="none">
                <a:solidFill>
                  <a:srgbClr val="595959"/>
                </a:solidFill>
                <a:latin typeface="Lato"/>
                <a:ea typeface="Lato"/>
                <a:cs typeface="Lato"/>
                <a:sym typeface="Lato"/>
              </a:defRPr>
            </a:lvl8pPr>
            <a:lvl9pPr marL="4114800" marR="0" lvl="8" indent="-311150" algn="l" rtl="0">
              <a:lnSpc>
                <a:spcPct val="90000"/>
              </a:lnSpc>
              <a:spcBef>
                <a:spcPts val="250"/>
              </a:spcBef>
              <a:spcAft>
                <a:spcPts val="250"/>
              </a:spcAft>
              <a:buClr>
                <a:schemeClr val="accent1"/>
              </a:buClr>
              <a:buSzPts val="1300"/>
              <a:buFont typeface="Lato"/>
              <a:buChar char="●"/>
              <a:defRPr sz="1300" b="0" i="0" u="none" strike="noStrike" cap="none">
                <a:solidFill>
                  <a:srgbClr val="595959"/>
                </a:solidFill>
                <a:latin typeface="Lato"/>
                <a:ea typeface="Lato"/>
                <a:cs typeface="Lato"/>
                <a:sym typeface="Lato"/>
              </a:defRPr>
            </a:lvl9pPr>
          </a:lstStyle>
          <a:p>
            <a:endParaRPr/>
          </a:p>
        </p:txBody>
      </p:sp>
      <p:sp>
        <p:nvSpPr>
          <p:cNvPr id="14" name="Google Shape;14;p12"/>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2"/>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2"/>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g24c15ce0eb4_0_1273"/>
          <p:cNvSpPr/>
          <p:nvPr/>
        </p:nvSpPr>
        <p:spPr>
          <a:xfrm>
            <a:off x="1" y="758952"/>
            <a:ext cx="2582700" cy="5331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g24c15ce0eb4_0_1273"/>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000"/>
              <a:buFont typeface="Corbel"/>
              <a:buNone/>
              <a:defRPr sz="30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24c15ce0eb4_0_1273"/>
          <p:cNvSpPr/>
          <p:nvPr/>
        </p:nvSpPr>
        <p:spPr>
          <a:xfrm>
            <a:off x="8861898" y="758952"/>
            <a:ext cx="288000" cy="5331000"/>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24c15ce0eb4_0_1273"/>
          <p:cNvSpPr txBox="1">
            <a:spLocks noGrp="1"/>
          </p:cNvSpPr>
          <p:nvPr>
            <p:ph type="body" idx="1"/>
          </p:nvPr>
        </p:nvSpPr>
        <p:spPr>
          <a:xfrm>
            <a:off x="2901951" y="864108"/>
            <a:ext cx="5486400" cy="5120700"/>
          </a:xfrm>
          <a:prstGeom prst="rect">
            <a:avLst/>
          </a:prstGeom>
          <a:noFill/>
          <a:ln>
            <a:noFill/>
          </a:ln>
        </p:spPr>
        <p:txBody>
          <a:bodyPr spcFirstLastPara="1" wrap="square" lIns="91425" tIns="45700" rIns="91425" bIns="45700" anchor="ctr" anchorCtr="0">
            <a:normAutofit/>
          </a:bodyPr>
          <a:lstStyle>
            <a:lvl1pPr marL="457200" marR="0" lvl="0" indent="-349250" algn="l" rtl="0">
              <a:lnSpc>
                <a:spcPct val="90000"/>
              </a:lnSpc>
              <a:spcBef>
                <a:spcPts val="1200"/>
              </a:spcBef>
              <a:spcAft>
                <a:spcPts val="0"/>
              </a:spcAft>
              <a:buClr>
                <a:schemeClr val="accent1"/>
              </a:buClr>
              <a:buSzPts val="1900"/>
              <a:buFont typeface="Noto Sans Symbols"/>
              <a:buChar char="●"/>
              <a:defRPr sz="1900" b="0" i="0" u="none" strike="noStrike" cap="none">
                <a:solidFill>
                  <a:srgbClr val="595959"/>
                </a:solidFill>
                <a:latin typeface="Corbel"/>
                <a:ea typeface="Corbel"/>
                <a:cs typeface="Corbel"/>
                <a:sym typeface="Corbel"/>
              </a:defRPr>
            </a:lvl1pPr>
            <a:lvl2pPr marL="914400" marR="0" lvl="1" indent="-336550" algn="l" rtl="0">
              <a:lnSpc>
                <a:spcPct val="90000"/>
              </a:lnSpc>
              <a:spcBef>
                <a:spcPts val="250"/>
              </a:spcBef>
              <a:spcAft>
                <a:spcPts val="0"/>
              </a:spcAft>
              <a:buClr>
                <a:schemeClr val="accent1"/>
              </a:buClr>
              <a:buSzPts val="1700"/>
              <a:buFont typeface="Noto Sans Symbols"/>
              <a:buChar char="●"/>
              <a:defRPr sz="1700" b="0" i="0" u="none" strike="noStrike" cap="none">
                <a:solidFill>
                  <a:srgbClr val="595959"/>
                </a:solidFill>
                <a:latin typeface="Corbel"/>
                <a:ea typeface="Corbel"/>
                <a:cs typeface="Corbel"/>
                <a:sym typeface="Corbel"/>
              </a:defRPr>
            </a:lvl2pPr>
            <a:lvl3pPr marL="1371600" marR="0" lvl="2" indent="-323850" algn="l" rtl="0">
              <a:lnSpc>
                <a:spcPct val="90000"/>
              </a:lnSpc>
              <a:spcBef>
                <a:spcPts val="250"/>
              </a:spcBef>
              <a:spcAft>
                <a:spcPts val="0"/>
              </a:spcAft>
              <a:buClr>
                <a:schemeClr val="accent1"/>
              </a:buClr>
              <a:buSzPts val="1500"/>
              <a:buFont typeface="Noto Sans Symbols"/>
              <a:buChar char="●"/>
              <a:defRPr sz="1500" b="0" i="0" u="none" strike="noStrike" cap="none">
                <a:solidFill>
                  <a:srgbClr val="595959"/>
                </a:solidFill>
                <a:latin typeface="Corbel"/>
                <a:ea typeface="Corbel"/>
                <a:cs typeface="Corbel"/>
                <a:sym typeface="Corbel"/>
              </a:defRPr>
            </a:lvl3pPr>
            <a:lvl4pPr marL="1828800" marR="0" lvl="3"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4pPr>
            <a:lvl5pPr marL="2286000" marR="0" lvl="4"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5pPr>
            <a:lvl6pPr marL="2743200" marR="0" lvl="5"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6pPr>
            <a:lvl7pPr marL="3200400" marR="0" lvl="6"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7pPr>
            <a:lvl8pPr marL="3657600" marR="0" lvl="7"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8pPr>
            <a:lvl9pPr marL="4114800" marR="0" lvl="8" indent="-311150" algn="l" rtl="0">
              <a:lnSpc>
                <a:spcPct val="90000"/>
              </a:lnSpc>
              <a:spcBef>
                <a:spcPts val="250"/>
              </a:spcBef>
              <a:spcAft>
                <a:spcPts val="25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9pPr>
          </a:lstStyle>
          <a:p>
            <a:endParaRPr/>
          </a:p>
        </p:txBody>
      </p:sp>
      <p:sp>
        <p:nvSpPr>
          <p:cNvPr id="87" name="Google Shape;87;g24c15ce0eb4_0_1273"/>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88" name="Google Shape;88;g24c15ce0eb4_0_1273"/>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89" name="Google Shape;89;g24c15ce0eb4_0_1273"/>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EFD6"/>
        </a:solidFill>
        <a:effectLst/>
      </p:bgPr>
    </p:bg>
    <p:spTree>
      <p:nvGrpSpPr>
        <p:cNvPr id="1" name="Shape 163"/>
        <p:cNvGrpSpPr/>
        <p:nvPr/>
      </p:nvGrpSpPr>
      <p:grpSpPr>
        <a:xfrm>
          <a:off x="0" y="0"/>
          <a:ext cx="0" cy="0"/>
          <a:chOff x="0" y="0"/>
          <a:chExt cx="0" cy="0"/>
        </a:xfrm>
      </p:grpSpPr>
      <p:sp>
        <p:nvSpPr>
          <p:cNvPr id="164" name="Google Shape;164;g24977ac1dee_0_52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65" name="Google Shape;165;g24977ac1dee_0_52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6" name="Google Shape;166;g24977ac1dee_0_52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4b1db9d69b_2_186"/>
          <p:cNvSpPr/>
          <p:nvPr/>
        </p:nvSpPr>
        <p:spPr>
          <a:xfrm>
            <a:off x="1" y="758952"/>
            <a:ext cx="2582700" cy="5331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g24b1db9d69b_2_186"/>
          <p:cNvSpPr txBox="1">
            <a:spLocks noGrp="1"/>
          </p:cNvSpPr>
          <p:nvPr>
            <p:ph type="title"/>
          </p:nvPr>
        </p:nvSpPr>
        <p:spPr>
          <a:xfrm>
            <a:off x="189689" y="1123838"/>
            <a:ext cx="2210700" cy="46011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000"/>
              <a:buFont typeface="Corbel"/>
              <a:buNone/>
              <a:defRPr sz="30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Google Shape;211;g24b1db9d69b_2_186"/>
          <p:cNvSpPr/>
          <p:nvPr/>
        </p:nvSpPr>
        <p:spPr>
          <a:xfrm>
            <a:off x="8861898" y="758952"/>
            <a:ext cx="288000" cy="5331000"/>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24b1db9d69b_2_186"/>
          <p:cNvSpPr txBox="1">
            <a:spLocks noGrp="1"/>
          </p:cNvSpPr>
          <p:nvPr>
            <p:ph type="body" idx="1"/>
          </p:nvPr>
        </p:nvSpPr>
        <p:spPr>
          <a:xfrm>
            <a:off x="2901951" y="864108"/>
            <a:ext cx="5486400" cy="5120700"/>
          </a:xfrm>
          <a:prstGeom prst="rect">
            <a:avLst/>
          </a:prstGeom>
          <a:noFill/>
          <a:ln>
            <a:noFill/>
          </a:ln>
        </p:spPr>
        <p:txBody>
          <a:bodyPr spcFirstLastPara="1" wrap="square" lIns="91425" tIns="45700" rIns="91425" bIns="45700" anchor="ctr" anchorCtr="0">
            <a:normAutofit/>
          </a:bodyPr>
          <a:lstStyle>
            <a:lvl1pPr marL="457200" marR="0" lvl="0" indent="-349250" algn="l" rtl="0">
              <a:lnSpc>
                <a:spcPct val="90000"/>
              </a:lnSpc>
              <a:spcBef>
                <a:spcPts val="1200"/>
              </a:spcBef>
              <a:spcAft>
                <a:spcPts val="0"/>
              </a:spcAft>
              <a:buClr>
                <a:schemeClr val="accent1"/>
              </a:buClr>
              <a:buSzPts val="1900"/>
              <a:buFont typeface="Noto Sans Symbols"/>
              <a:buChar char="●"/>
              <a:defRPr sz="1900" b="0" i="0" u="none" strike="noStrike" cap="none">
                <a:solidFill>
                  <a:srgbClr val="595959"/>
                </a:solidFill>
                <a:latin typeface="Corbel"/>
                <a:ea typeface="Corbel"/>
                <a:cs typeface="Corbel"/>
                <a:sym typeface="Corbel"/>
              </a:defRPr>
            </a:lvl1pPr>
            <a:lvl2pPr marL="914400" marR="0" lvl="1" indent="-336550" algn="l" rtl="0">
              <a:lnSpc>
                <a:spcPct val="90000"/>
              </a:lnSpc>
              <a:spcBef>
                <a:spcPts val="250"/>
              </a:spcBef>
              <a:spcAft>
                <a:spcPts val="0"/>
              </a:spcAft>
              <a:buClr>
                <a:schemeClr val="accent1"/>
              </a:buClr>
              <a:buSzPts val="1700"/>
              <a:buFont typeface="Noto Sans Symbols"/>
              <a:buChar char="●"/>
              <a:defRPr sz="1700" b="0" i="0" u="none" strike="noStrike" cap="none">
                <a:solidFill>
                  <a:srgbClr val="595959"/>
                </a:solidFill>
                <a:latin typeface="Corbel"/>
                <a:ea typeface="Corbel"/>
                <a:cs typeface="Corbel"/>
                <a:sym typeface="Corbel"/>
              </a:defRPr>
            </a:lvl2pPr>
            <a:lvl3pPr marL="1371600" marR="0" lvl="2" indent="-323850" algn="l" rtl="0">
              <a:lnSpc>
                <a:spcPct val="90000"/>
              </a:lnSpc>
              <a:spcBef>
                <a:spcPts val="250"/>
              </a:spcBef>
              <a:spcAft>
                <a:spcPts val="0"/>
              </a:spcAft>
              <a:buClr>
                <a:schemeClr val="accent1"/>
              </a:buClr>
              <a:buSzPts val="1500"/>
              <a:buFont typeface="Noto Sans Symbols"/>
              <a:buChar char="●"/>
              <a:defRPr sz="1500" b="0" i="0" u="none" strike="noStrike" cap="none">
                <a:solidFill>
                  <a:srgbClr val="595959"/>
                </a:solidFill>
                <a:latin typeface="Corbel"/>
                <a:ea typeface="Corbel"/>
                <a:cs typeface="Corbel"/>
                <a:sym typeface="Corbel"/>
              </a:defRPr>
            </a:lvl3pPr>
            <a:lvl4pPr marL="1828800" marR="0" lvl="3"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4pPr>
            <a:lvl5pPr marL="2286000" marR="0" lvl="4"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5pPr>
            <a:lvl6pPr marL="2743200" marR="0" lvl="5"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6pPr>
            <a:lvl7pPr marL="3200400" marR="0" lvl="6"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7pPr>
            <a:lvl8pPr marL="3657600" marR="0" lvl="7"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8pPr>
            <a:lvl9pPr marL="4114800" marR="0" lvl="8" indent="-311150" algn="l" rtl="0">
              <a:lnSpc>
                <a:spcPct val="90000"/>
              </a:lnSpc>
              <a:spcBef>
                <a:spcPts val="250"/>
              </a:spcBef>
              <a:spcAft>
                <a:spcPts val="250"/>
              </a:spcAft>
              <a:buClr>
                <a:schemeClr val="accent1"/>
              </a:buClr>
              <a:buSzPts val="1300"/>
              <a:buFont typeface="Noto Sans Symbols"/>
              <a:buChar char="●"/>
              <a:defRPr sz="1300" b="0" i="0" u="none" strike="noStrike" cap="none">
                <a:solidFill>
                  <a:srgbClr val="595959"/>
                </a:solidFill>
                <a:latin typeface="Corbel"/>
                <a:ea typeface="Corbel"/>
                <a:cs typeface="Corbel"/>
                <a:sym typeface="Corbel"/>
              </a:defRPr>
            </a:lvl9pPr>
          </a:lstStyle>
          <a:p>
            <a:endParaRPr/>
          </a:p>
        </p:txBody>
      </p:sp>
      <p:sp>
        <p:nvSpPr>
          <p:cNvPr id="213" name="Google Shape;213;g24b1db9d69b_2_186"/>
          <p:cNvSpPr txBox="1">
            <a:spLocks noGrp="1"/>
          </p:cNvSpPr>
          <p:nvPr>
            <p:ph type="dt" idx="10"/>
          </p:nvPr>
        </p:nvSpPr>
        <p:spPr>
          <a:xfrm>
            <a:off x="196849"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214" name="Google Shape;214;g24b1db9d69b_2_186"/>
          <p:cNvSpPr txBox="1">
            <a:spLocks noGrp="1"/>
          </p:cNvSpPr>
          <p:nvPr>
            <p:ph type="ftr" idx="11"/>
          </p:nvPr>
        </p:nvSpPr>
        <p:spPr>
          <a:xfrm>
            <a:off x="2901951" y="6356351"/>
            <a:ext cx="44337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215" name="Google Shape;215;g24b1db9d69b_2_186"/>
          <p:cNvSpPr txBox="1">
            <a:spLocks noGrp="1"/>
          </p:cNvSpPr>
          <p:nvPr>
            <p:ph type="sldNum" idx="12"/>
          </p:nvPr>
        </p:nvSpPr>
        <p:spPr>
          <a:xfrm>
            <a:off x="7975602" y="6356351"/>
            <a:ext cx="1148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ga.ct.gov/2023/ACT/PA/PDF/2023PA-00147-R00SB-00986-PA.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portal.ct.gov/-/media/DPH/Scope-of-Practice/Doula-Certification-Committee-Report-to-the-Legislatur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s://portal.ct.gov/DSS/Health-And-Home-Care/HUSKY-Maternity-Bundle#:~:text=The%20Connecticut%20Department%20of%20Social,in%20a%20value%2Dbased%20way"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
          <p:cNvSpPr txBox="1">
            <a:spLocks noGrp="1"/>
          </p:cNvSpPr>
          <p:nvPr>
            <p:ph type="ctrTitle" idx="4294967295"/>
          </p:nvPr>
        </p:nvSpPr>
        <p:spPr>
          <a:xfrm>
            <a:off x="578100" y="1527500"/>
            <a:ext cx="8065200" cy="45795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115000"/>
              </a:lnSpc>
              <a:spcBef>
                <a:spcPts val="0"/>
              </a:spcBef>
              <a:spcAft>
                <a:spcPts val="0"/>
              </a:spcAft>
              <a:buClr>
                <a:schemeClr val="accent2"/>
              </a:buClr>
              <a:buSzPts val="3000"/>
              <a:buFont typeface="Lato"/>
              <a:buNone/>
            </a:pPr>
            <a:r>
              <a:rPr lang="en-US" sz="3666" b="1" i="0" u="none" strike="noStrike" cap="none" dirty="0">
                <a:solidFill>
                  <a:schemeClr val="accent2"/>
                </a:solidFill>
                <a:latin typeface="Times New Roman" panose="02020603050405020304" pitchFamily="18" charset="0"/>
                <a:cs typeface="Times New Roman" panose="02020603050405020304" pitchFamily="18" charset="0"/>
                <a:sym typeface="Lato"/>
              </a:rPr>
              <a:t>Connecticut HUSKY Health Maternity Bundle Payment Program</a:t>
            </a:r>
            <a:endParaRPr sz="3666" b="1" i="0" u="none" strike="noStrike" cap="none" dirty="0">
              <a:solidFill>
                <a:schemeClr val="accent2"/>
              </a:solidFill>
              <a:latin typeface="Times New Roman" panose="02020603050405020304" pitchFamily="18" charset="0"/>
              <a:cs typeface="Times New Roman" panose="02020603050405020304" pitchFamily="18" charset="0"/>
              <a:sym typeface="Lato"/>
            </a:endParaRPr>
          </a:p>
          <a:p>
            <a:pPr marL="0" marR="0" lvl="0" indent="0" algn="ctr" rtl="0">
              <a:lnSpc>
                <a:spcPct val="115000"/>
              </a:lnSpc>
              <a:spcBef>
                <a:spcPts val="0"/>
              </a:spcBef>
              <a:spcAft>
                <a:spcPts val="0"/>
              </a:spcAft>
              <a:buClr>
                <a:schemeClr val="dk1"/>
              </a:buClr>
              <a:buSzPts val="1100"/>
              <a:buFont typeface="Arial"/>
              <a:buNone/>
            </a:pPr>
            <a:r>
              <a:rPr lang="en-US" sz="3666" b="1" i="0" u="none" strike="noStrike" cap="none" dirty="0">
                <a:solidFill>
                  <a:schemeClr val="accent2"/>
                </a:solidFill>
                <a:latin typeface="Times New Roman" panose="02020603050405020304" pitchFamily="18" charset="0"/>
                <a:cs typeface="Times New Roman" panose="02020603050405020304" pitchFamily="18" charset="0"/>
                <a:sym typeface="Lato"/>
              </a:rPr>
              <a:t>Doula Integration</a:t>
            </a:r>
            <a:endParaRPr sz="3666" b="1" i="0" u="none" strike="noStrike" cap="none" dirty="0">
              <a:solidFill>
                <a:schemeClr val="accent2"/>
              </a:solidFill>
              <a:latin typeface="Times New Roman" panose="02020603050405020304" pitchFamily="18" charset="0"/>
              <a:cs typeface="Times New Roman" panose="02020603050405020304" pitchFamily="18" charset="0"/>
              <a:sym typeface="Lato"/>
            </a:endParaRPr>
          </a:p>
          <a:p>
            <a:pPr marL="0" marR="0" lvl="0" indent="0" algn="l" rtl="0">
              <a:lnSpc>
                <a:spcPct val="90000"/>
              </a:lnSpc>
              <a:spcBef>
                <a:spcPts val="0"/>
              </a:spcBef>
              <a:spcAft>
                <a:spcPts val="0"/>
              </a:spcAft>
              <a:buClr>
                <a:schemeClr val="accent2"/>
              </a:buClr>
              <a:buSzPts val="3000"/>
              <a:buFont typeface="Lato"/>
              <a:buNone/>
            </a:pPr>
            <a:endParaRPr sz="4000" b="1" i="0" u="none" strike="noStrike" cap="none" dirty="0">
              <a:solidFill>
                <a:schemeClr val="accent2"/>
              </a:solidFill>
              <a:latin typeface="Times New Roman" panose="02020603050405020304" pitchFamily="18" charset="0"/>
              <a:cs typeface="Times New Roman" panose="02020603050405020304" pitchFamily="18" charset="0"/>
              <a:sym typeface="Lato"/>
            </a:endParaRPr>
          </a:p>
          <a:p>
            <a:pPr marL="0" marR="0" lvl="0" indent="0" algn="ctr" rtl="0">
              <a:lnSpc>
                <a:spcPct val="90000"/>
              </a:lnSpc>
              <a:spcBef>
                <a:spcPts val="0"/>
              </a:spcBef>
              <a:spcAft>
                <a:spcPts val="0"/>
              </a:spcAft>
              <a:buClr>
                <a:schemeClr val="accent2"/>
              </a:buClr>
              <a:buSzPts val="3000"/>
              <a:buFont typeface="Lato"/>
              <a:buNone/>
            </a:pPr>
            <a:r>
              <a:rPr lang="en-US" sz="3555" b="1" i="1" u="none" strike="noStrike" cap="none" dirty="0">
                <a:solidFill>
                  <a:schemeClr val="accent2"/>
                </a:solidFill>
                <a:latin typeface="Times New Roman" panose="02020603050405020304" pitchFamily="18" charset="0"/>
                <a:ea typeface="Aleo"/>
                <a:cs typeface="Times New Roman" panose="02020603050405020304" pitchFamily="18" charset="0"/>
                <a:sym typeface="Ale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Doula</a:t>
            </a:r>
            <a:r>
              <a:rPr lang="en-US" sz="3555" b="1" i="1"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 </a:t>
            </a:r>
            <a:r>
              <a:rPr lang="en-US" sz="3555" b="1" i="1" u="none" strike="noStrike" cap="none" dirty="0">
                <a:solidFill>
                  <a:schemeClr val="accent2"/>
                </a:solidFill>
                <a:latin typeface="Times New Roman" panose="02020603050405020304" pitchFamily="18" charset="0"/>
                <a:ea typeface="Aleo"/>
                <a:cs typeface="Times New Roman" panose="02020603050405020304" pitchFamily="18" charset="0"/>
                <a:sym typeface="Ale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Information</a:t>
            </a:r>
            <a:r>
              <a:rPr lang="en-US" sz="3555" b="1" i="1"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 Webinar</a:t>
            </a:r>
            <a:endParaRPr sz="3888" b="1" i="1"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0" marR="0" lvl="0" indent="0" algn="ctr" rtl="0">
              <a:lnSpc>
                <a:spcPct val="90000"/>
              </a:lnSpc>
              <a:spcBef>
                <a:spcPts val="0"/>
              </a:spcBef>
              <a:spcAft>
                <a:spcPts val="0"/>
              </a:spcAft>
              <a:buClr>
                <a:schemeClr val="accent2"/>
              </a:buClr>
              <a:buSzPts val="3000"/>
              <a:buFont typeface="Lato"/>
              <a:buNone/>
            </a:pPr>
            <a:endParaRPr sz="4000" b="1" i="0" u="none" strike="noStrike" cap="none" dirty="0">
              <a:solidFill>
                <a:schemeClr val="accent2"/>
              </a:solidFill>
              <a:latin typeface="Times New Roman" panose="02020603050405020304" pitchFamily="18" charset="0"/>
              <a:cs typeface="Times New Roman" panose="02020603050405020304" pitchFamily="18" charset="0"/>
              <a:sym typeface="Lato"/>
            </a:endParaRPr>
          </a:p>
          <a:p>
            <a:pPr marL="0" marR="0" lvl="0" indent="0" algn="ctr" rtl="0">
              <a:lnSpc>
                <a:spcPct val="90000"/>
              </a:lnSpc>
              <a:spcBef>
                <a:spcPts val="0"/>
              </a:spcBef>
              <a:spcAft>
                <a:spcPts val="0"/>
              </a:spcAft>
              <a:buClr>
                <a:schemeClr val="accent2"/>
              </a:buClr>
              <a:buSzPts val="3000"/>
              <a:buFont typeface="Lato"/>
              <a:buNone/>
            </a:pPr>
            <a:r>
              <a:rPr lang="en-US" sz="2200" b="1" i="1" u="none" strike="noStrike" cap="none" dirty="0">
                <a:solidFill>
                  <a:schemeClr val="accent2"/>
                </a:solidFill>
                <a:latin typeface="Times New Roman" panose="02020603050405020304" pitchFamily="18" charset="0"/>
                <a:cs typeface="Times New Roman" panose="02020603050405020304" pitchFamily="18" charset="0"/>
                <a:sym typeface="Lato"/>
              </a:rPr>
              <a:t>June 23, 2023</a:t>
            </a:r>
            <a:endParaRPr sz="2200" b="1" i="1" u="none" strike="noStrike" cap="none" dirty="0">
              <a:solidFill>
                <a:schemeClr val="accent2"/>
              </a:solidFill>
              <a:latin typeface="Times New Roman" panose="02020603050405020304" pitchFamily="18" charset="0"/>
              <a:cs typeface="Times New Roman" panose="02020603050405020304" pitchFamily="18" charset="0"/>
              <a:sym typeface="Lato"/>
            </a:endParaRPr>
          </a:p>
        </p:txBody>
      </p:sp>
      <p:pic>
        <p:nvPicPr>
          <p:cNvPr id="287" name="Google Shape;287;p1"/>
          <p:cNvPicPr preferRelativeResize="0"/>
          <p:nvPr/>
        </p:nvPicPr>
        <p:blipFill rotWithShape="1">
          <a:blip r:embed="rId3">
            <a:alphaModFix/>
          </a:blip>
          <a:srcRect/>
          <a:stretch/>
        </p:blipFill>
        <p:spPr>
          <a:xfrm>
            <a:off x="578100" y="-1039000"/>
            <a:ext cx="4468000" cy="446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9"/>
          <p:cNvSpPr txBox="1">
            <a:spLocks noGrp="1"/>
          </p:cNvSpPr>
          <p:nvPr>
            <p:ph type="title" idx="4294967295"/>
          </p:nvPr>
        </p:nvSpPr>
        <p:spPr>
          <a:xfrm>
            <a:off x="278100" y="189725"/>
            <a:ext cx="8587800" cy="597900"/>
          </a:xfrm>
          <a:prstGeom prst="rect">
            <a:avLst/>
          </a:prstGeom>
          <a:solidFill>
            <a:schemeClr val="lt2"/>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3000"/>
              <a:buFont typeface="Corbel"/>
              <a:buNone/>
            </a:pPr>
            <a:r>
              <a:rPr lang="en-US" sz="3500" b="1" dirty="0">
                <a:solidFill>
                  <a:srgbClr val="0B0D63"/>
                </a:solidFill>
                <a:latin typeface="Times New Roman" panose="02020603050405020304" pitchFamily="18" charset="0"/>
                <a:cs typeface="Times New Roman" panose="02020603050405020304" pitchFamily="18" charset="0"/>
              </a:rPr>
              <a:t>P</a:t>
            </a:r>
            <a:r>
              <a:rPr lang="en-US" sz="3500" b="1" i="0" u="none" strike="noStrike" dirty="0">
                <a:solidFill>
                  <a:srgbClr val="0B0D63"/>
                </a:solidFill>
                <a:latin typeface="Times New Roman" panose="02020603050405020304" pitchFamily="18" charset="0"/>
                <a:cs typeface="Times New Roman" panose="02020603050405020304" pitchFamily="18" charset="0"/>
              </a:rPr>
              <a:t>ayment pathways c</a:t>
            </a:r>
            <a:r>
              <a:rPr lang="en-US" sz="3500" b="1" dirty="0">
                <a:solidFill>
                  <a:srgbClr val="0B0D63"/>
                </a:solidFill>
                <a:latin typeface="Times New Roman" panose="02020603050405020304" pitchFamily="18" charset="0"/>
                <a:cs typeface="Times New Roman" panose="02020603050405020304" pitchFamily="18" charset="0"/>
              </a:rPr>
              <a:t>ompared</a:t>
            </a:r>
            <a:br>
              <a:rPr lang="en-US" sz="3500" b="1" dirty="0"/>
            </a:br>
            <a:endParaRPr sz="3500" b="1" dirty="0"/>
          </a:p>
        </p:txBody>
      </p:sp>
      <p:graphicFrame>
        <p:nvGraphicFramePr>
          <p:cNvPr id="354" name="Google Shape;354;p9"/>
          <p:cNvGraphicFramePr/>
          <p:nvPr>
            <p:extLst>
              <p:ext uri="{D42A27DB-BD31-4B8C-83A1-F6EECF244321}">
                <p14:modId xmlns:p14="http://schemas.microsoft.com/office/powerpoint/2010/main" val="137116158"/>
              </p:ext>
            </p:extLst>
          </p:nvPr>
        </p:nvGraphicFramePr>
        <p:xfrm>
          <a:off x="210075" y="982400"/>
          <a:ext cx="8587800" cy="4616010"/>
        </p:xfrm>
        <a:graphic>
          <a:graphicData uri="http://schemas.openxmlformats.org/drawingml/2006/table">
            <a:tbl>
              <a:tblPr>
                <a:noFill/>
                <a:tableStyleId>{F1572017-4267-4991-80C3-627284EDE2A7}</a:tableStyleId>
              </a:tblPr>
              <a:tblGrid>
                <a:gridCol w="2475950">
                  <a:extLst>
                    <a:ext uri="{9D8B030D-6E8A-4147-A177-3AD203B41FA5}">
                      <a16:colId xmlns:a16="http://schemas.microsoft.com/office/drawing/2014/main" val="20000"/>
                    </a:ext>
                  </a:extLst>
                </a:gridCol>
                <a:gridCol w="3249250">
                  <a:extLst>
                    <a:ext uri="{9D8B030D-6E8A-4147-A177-3AD203B41FA5}">
                      <a16:colId xmlns:a16="http://schemas.microsoft.com/office/drawing/2014/main" val="20001"/>
                    </a:ext>
                  </a:extLst>
                </a:gridCol>
                <a:gridCol w="2862600">
                  <a:extLst>
                    <a:ext uri="{9D8B030D-6E8A-4147-A177-3AD203B41FA5}">
                      <a16:colId xmlns:a16="http://schemas.microsoft.com/office/drawing/2014/main" val="20002"/>
                    </a:ext>
                  </a:extLst>
                </a:gridCol>
              </a:tblGrid>
              <a:tr h="796350">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FFEFD6"/>
                          </a:solidFill>
                          <a:latin typeface="Times New Roman" panose="02020603050405020304" pitchFamily="18" charset="0"/>
                          <a:ea typeface="Lato"/>
                          <a:cs typeface="Times New Roman" panose="02020603050405020304" pitchFamily="18" charset="0"/>
                          <a:sym typeface="Lato"/>
                        </a:rPr>
                        <a:t>Doula Payment Pathway</a:t>
                      </a:r>
                      <a:endParaRPr sz="17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FFEFD6"/>
                      </a:solidFill>
                      <a:prstDash val="solid"/>
                      <a:round/>
                      <a:headEnd type="none" w="sm" len="sm"/>
                      <a:tailEnd type="none" w="sm" len="sm"/>
                    </a:lnL>
                    <a:lnR w="9525" cap="flat" cmpd="sng">
                      <a:solidFill>
                        <a:srgbClr val="FFEFD6"/>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FFEFD6"/>
                      </a:solidFill>
                      <a:prstDash val="solid"/>
                      <a:round/>
                      <a:headEnd type="none" w="sm" len="sm"/>
                      <a:tailEnd type="none" w="sm" len="sm"/>
                    </a:lnB>
                    <a:solidFill>
                      <a:srgbClr val="0B0D63"/>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FFEFD6"/>
                          </a:solidFill>
                          <a:latin typeface="Times New Roman" panose="02020603050405020304" pitchFamily="18" charset="0"/>
                          <a:ea typeface="Lato"/>
                          <a:cs typeface="Times New Roman" panose="02020603050405020304" pitchFamily="18" charset="0"/>
                          <a:sym typeface="Lato"/>
                        </a:rPr>
                        <a:t>Through </a:t>
                      </a:r>
                      <a:endParaRPr sz="17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FFEFD6"/>
                          </a:solidFill>
                          <a:latin typeface="Times New Roman" panose="02020603050405020304" pitchFamily="18" charset="0"/>
                          <a:ea typeface="Lato"/>
                          <a:cs typeface="Times New Roman" panose="02020603050405020304" pitchFamily="18" charset="0"/>
                          <a:sym typeface="Lato"/>
                        </a:rPr>
                        <a:t>Bundle Payment</a:t>
                      </a:r>
                      <a:endParaRPr sz="17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FFEFD6"/>
                      </a:solidFill>
                      <a:prstDash val="solid"/>
                      <a:round/>
                      <a:headEnd type="none" w="sm" len="sm"/>
                      <a:tailEnd type="none" w="sm" len="sm"/>
                    </a:lnL>
                    <a:lnR w="9525" cap="flat" cmpd="sng">
                      <a:solidFill>
                        <a:srgbClr val="FFEFD6"/>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FFEFD6"/>
                      </a:solidFill>
                      <a:prstDash val="solid"/>
                      <a:round/>
                      <a:headEnd type="none" w="sm" len="sm"/>
                      <a:tailEnd type="none" w="sm" len="sm"/>
                    </a:lnB>
                    <a:solidFill>
                      <a:srgbClr val="0B0D63"/>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FFEFD6"/>
                          </a:solidFill>
                          <a:latin typeface="Times New Roman" panose="02020603050405020304" pitchFamily="18" charset="0"/>
                          <a:ea typeface="Lato"/>
                          <a:cs typeface="Times New Roman" panose="02020603050405020304" pitchFamily="18" charset="0"/>
                          <a:sym typeface="Lato"/>
                        </a:rPr>
                        <a:t>Direct </a:t>
                      </a:r>
                      <a:endParaRPr sz="17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FFEFD6"/>
                          </a:solidFill>
                          <a:latin typeface="Times New Roman" panose="02020603050405020304" pitchFamily="18" charset="0"/>
                          <a:ea typeface="Lato"/>
                          <a:cs typeface="Times New Roman" panose="02020603050405020304" pitchFamily="18" charset="0"/>
                          <a:sym typeface="Lato"/>
                        </a:rPr>
                        <a:t>Fee-for-service</a:t>
                      </a:r>
                      <a:endParaRPr sz="17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FFEFD6"/>
                      </a:solidFill>
                      <a:prstDash val="solid"/>
                      <a:round/>
                      <a:headEnd type="none" w="sm" len="sm"/>
                      <a:tailEnd type="none" w="sm" len="sm"/>
                    </a:lnL>
                    <a:lnR w="9525" cap="flat" cmpd="sng">
                      <a:solidFill>
                        <a:srgbClr val="FFEFD6"/>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FFEFD6"/>
                      </a:solidFill>
                      <a:prstDash val="solid"/>
                      <a:round/>
                      <a:headEnd type="none" w="sm" len="sm"/>
                      <a:tailEnd type="none" w="sm" len="sm"/>
                    </a:lnB>
                    <a:solidFill>
                      <a:srgbClr val="0B0D63"/>
                    </a:solidFill>
                  </a:tcPr>
                </a:tc>
                <a:extLst>
                  <a:ext uri="{0D108BD9-81ED-4DB2-BD59-A6C34878D82A}">
                    <a16:rowId xmlns:a16="http://schemas.microsoft.com/office/drawing/2014/main" val="10000"/>
                  </a:ext>
                </a:extLst>
              </a:tr>
              <a:tr h="557675">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Enrolled with DSS?</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No</a:t>
                      </a:r>
                      <a:endParaRPr sz="1700" u="none"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Yes*</a:t>
                      </a:r>
                      <a:endParaRPr sz="1700" u="none"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1"/>
                  </a:ext>
                </a:extLst>
              </a:tr>
              <a:tr h="608825">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Certification</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Through provider**</a:t>
                      </a:r>
                      <a:endParaRPr sz="1700" u="none"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DPH***</a:t>
                      </a:r>
                      <a:endParaRPr sz="1700" u="none"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2"/>
                  </a:ext>
                </a:extLst>
              </a:tr>
              <a:tr h="682725">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Population served</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HUSKY bundle payment participants</a:t>
                      </a:r>
                      <a:endParaRPr sz="1700" u="none"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Any pregnant HUSKY Health member</a:t>
                      </a:r>
                      <a:endParaRPr sz="1700" u="none"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3"/>
                  </a:ext>
                </a:extLst>
              </a:tr>
              <a:tr h="520450">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Payor</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Providers</a:t>
                      </a:r>
                      <a:endParaRPr sz="1700" u="none"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DSS</a:t>
                      </a:r>
                      <a:endParaRPr sz="1700" u="none"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4"/>
                  </a:ext>
                </a:extLst>
              </a:tr>
              <a:tr h="520450">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Payment rate</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$1,200 to </a:t>
                      </a:r>
                      <a:r>
                        <a:rPr lang="en-US" sz="1700" u="sng" strike="noStrike" cap="none">
                          <a:latin typeface="Times New Roman" panose="02020603050405020304" pitchFamily="18" charset="0"/>
                          <a:ea typeface="Lato"/>
                          <a:cs typeface="Times New Roman" panose="02020603050405020304" pitchFamily="18" charset="0"/>
                          <a:sym typeface="Lato"/>
                        </a:rPr>
                        <a:t>providers</a:t>
                      </a:r>
                      <a:endParaRPr sz="1700" u="sng"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TBD</a:t>
                      </a:r>
                      <a:endParaRPr sz="1700" u="none"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5"/>
                  </a:ext>
                </a:extLst>
              </a:tr>
              <a:tr h="911250">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Covered services</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4 x prenatal/postpartum visits</a:t>
                      </a:r>
                      <a:endParaRPr sz="1700" u="none" strike="noStrike" cap="none">
                        <a:latin typeface="Times New Roman" panose="02020603050405020304" pitchFamily="18" charset="0"/>
                        <a:ea typeface="Lato"/>
                        <a:cs typeface="Times New Roman" panose="02020603050405020304" pitchFamily="18" charset="0"/>
                        <a:sym typeface="Lato"/>
                      </a:endParaRPr>
                    </a:p>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panose="02020603050405020304" pitchFamily="18" charset="0"/>
                          <a:ea typeface="Lato"/>
                          <a:cs typeface="Times New Roman" panose="02020603050405020304" pitchFamily="18" charset="0"/>
                          <a:sym typeface="Lato"/>
                        </a:rPr>
                        <a:t>1 x attendance at birth</a:t>
                      </a:r>
                      <a:endParaRPr sz="1700" u="none" strike="noStrike" cap="none">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dirty="0">
                          <a:latin typeface="Times New Roman" panose="02020603050405020304" pitchFamily="18" charset="0"/>
                          <a:ea typeface="Lato"/>
                          <a:cs typeface="Times New Roman" panose="02020603050405020304" pitchFamily="18" charset="0"/>
                          <a:sym typeface="Lato"/>
                        </a:rPr>
                        <a:t>TBD</a:t>
                      </a:r>
                      <a:endParaRPr sz="1700" u="none" strike="noStrike" cap="none" dirty="0">
                        <a:latin typeface="Times New Roman" panose="02020603050405020304" pitchFamily="18" charset="0"/>
                        <a:ea typeface="Lato"/>
                        <a:cs typeface="Times New Roman" panose="02020603050405020304" pitchFamily="18" charset="0"/>
                        <a:sym typeface="Lato"/>
                      </a:endParaRPr>
                    </a:p>
                  </a:txBody>
                  <a:tcPr marL="91425" marR="91425" marT="91425" marB="91425"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55" name="Google Shape;355;p9"/>
          <p:cNvSpPr txBox="1"/>
          <p:nvPr/>
        </p:nvSpPr>
        <p:spPr>
          <a:xfrm>
            <a:off x="210075" y="5598400"/>
            <a:ext cx="85878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*Details are not finalized, although, at a minimum, doulas can anticipate meeting </a:t>
            </a:r>
            <a:r>
              <a:rPr lang="en-US" sz="1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all standard requirements for enrolled providers</a:t>
            </a:r>
            <a:r>
              <a:rPr lang="en-US" sz="1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 in addition to various requirements specific to doulas.</a:t>
            </a:r>
            <a:endParaRPr sz="1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**Providers will set their own credentialing requirements, though relying on certification through DPH is highly recommended. </a:t>
            </a:r>
            <a:endParaRPr sz="1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***DPH certification was established through </a:t>
            </a:r>
            <a:r>
              <a:rPr lang="en-US" sz="1400" b="0" i="0" u="sng" strike="noStrike" cap="none" dirty="0">
                <a:solidFill>
                  <a:schemeClr val="dk1"/>
                </a:solidFill>
                <a:latin typeface="Times New Roman" panose="02020603050405020304" pitchFamily="18" charset="0"/>
                <a:ea typeface="Lato"/>
                <a:cs typeface="Times New Roman" panose="02020603050405020304" pitchFamily="18" charset="0"/>
                <a:sym typeface="Lato"/>
                <a:hlinkClick r:id="rId3">
                  <a:extLst>
                    <a:ext uri="{A12FA001-AC4F-418D-AE19-62706E023703}">
                      <ahyp:hlinkClr xmlns:ahyp="http://schemas.microsoft.com/office/drawing/2018/hyperlinkcolor" val="tx"/>
                    </a:ext>
                  </a:extLst>
                </a:hlinkClick>
              </a:rPr>
              <a:t>Public Act No. 23-147</a:t>
            </a:r>
            <a:r>
              <a:rPr lang="en-US" sz="1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4b1db9d69b_0_0"/>
          <p:cNvSpPr txBox="1">
            <a:spLocks noGrp="1"/>
          </p:cNvSpPr>
          <p:nvPr>
            <p:ph type="title"/>
          </p:nvPr>
        </p:nvSpPr>
        <p:spPr>
          <a:xfrm>
            <a:off x="897525" y="3026125"/>
            <a:ext cx="7134000" cy="1957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5400"/>
              <a:buNone/>
            </a:pPr>
            <a:r>
              <a:rPr lang="en-US" dirty="0">
                <a:solidFill>
                  <a:schemeClr val="accent2"/>
                </a:solidFill>
                <a:latin typeface="Times New Roman" panose="02020603050405020304" pitchFamily="18" charset="0"/>
                <a:cs typeface="Times New Roman" panose="02020603050405020304" pitchFamily="18" charset="0"/>
              </a:rPr>
              <a:t>Doula Services in the Maternity Bundle</a:t>
            </a:r>
            <a:endParaRPr dirty="0">
              <a:solidFill>
                <a:schemeClr val="accent2"/>
              </a:solidFill>
              <a:latin typeface="Times New Roman" panose="02020603050405020304" pitchFamily="18" charset="0"/>
              <a:cs typeface="Times New Roman" panose="02020603050405020304" pitchFamily="18" charset="0"/>
            </a:endParaRPr>
          </a:p>
        </p:txBody>
      </p:sp>
      <p:sp>
        <p:nvSpPr>
          <p:cNvPr id="362" name="Google Shape;362;g24b1db9d69b_0_0"/>
          <p:cNvSpPr txBox="1">
            <a:spLocks noGrp="1"/>
          </p:cNvSpPr>
          <p:nvPr>
            <p:ph type="body" idx="1"/>
          </p:nvPr>
        </p:nvSpPr>
        <p:spPr>
          <a:xfrm>
            <a:off x="4881875" y="4860134"/>
            <a:ext cx="5486400" cy="91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200"/>
              </a:spcBef>
              <a:spcAft>
                <a:spcPts val="0"/>
              </a:spcAft>
              <a:buSzPts val="2000"/>
              <a:buNone/>
            </a:pPr>
            <a:r>
              <a:rPr lang="en-US" sz="3600" b="1" i="1" dirty="0">
                <a:solidFill>
                  <a:srgbClr val="F08E80"/>
                </a:solidFill>
                <a:latin typeface="Times New Roman" panose="02020603050405020304" pitchFamily="18" charset="0"/>
                <a:cs typeface="Times New Roman" panose="02020603050405020304" pitchFamily="18" charset="0"/>
              </a:rPr>
              <a:t>A Closer Look</a:t>
            </a:r>
            <a:endParaRPr sz="3600" b="1" i="1" dirty="0">
              <a:solidFill>
                <a:srgbClr val="F08E80"/>
              </a:solidFill>
              <a:latin typeface="Times New Roman" panose="02020603050405020304" pitchFamily="18" charset="0"/>
              <a:cs typeface="Times New Roman" panose="02020603050405020304" pitchFamily="18" charset="0"/>
            </a:endParaRPr>
          </a:p>
        </p:txBody>
      </p:sp>
      <p:sp>
        <p:nvSpPr>
          <p:cNvPr id="363" name="Google Shape;363;g24b1db9d69b_0_0"/>
          <p:cNvSpPr txBox="1"/>
          <p:nvPr/>
        </p:nvSpPr>
        <p:spPr>
          <a:xfrm>
            <a:off x="2402850" y="4635500"/>
            <a:ext cx="5769000" cy="75900"/>
          </a:xfrm>
          <a:prstGeom prst="rect">
            <a:avLst/>
          </a:prstGeom>
          <a:solidFill>
            <a:srgbClr val="F2CFC9"/>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364" name="Google Shape;364;g24b1db9d69b_0_0"/>
          <p:cNvPicPr preferRelativeResize="0"/>
          <p:nvPr/>
        </p:nvPicPr>
        <p:blipFill rotWithShape="1">
          <a:blip r:embed="rId3">
            <a:alphaModFix/>
          </a:blip>
          <a:srcRect/>
          <a:stretch/>
        </p:blipFill>
        <p:spPr>
          <a:xfrm>
            <a:off x="374052" y="-1168900"/>
            <a:ext cx="4054450" cy="4054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4c15ce0eb4_0_1165"/>
          <p:cNvSpPr txBox="1"/>
          <p:nvPr/>
        </p:nvSpPr>
        <p:spPr>
          <a:xfrm>
            <a:off x="377250" y="320025"/>
            <a:ext cx="8389500" cy="6771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A focus on integration and team-based care</a:t>
            </a:r>
            <a:endParaRPr sz="32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sp>
        <p:nvSpPr>
          <p:cNvPr id="371" name="Google Shape;371;g24c15ce0eb4_0_1165"/>
          <p:cNvSpPr txBox="1"/>
          <p:nvPr/>
        </p:nvSpPr>
        <p:spPr>
          <a:xfrm>
            <a:off x="377250" y="1202150"/>
            <a:ext cx="8269800" cy="5603811"/>
          </a:xfrm>
          <a:prstGeom prst="rect">
            <a:avLst/>
          </a:prstGeom>
          <a:noFill/>
          <a:ln>
            <a:noFill/>
          </a:ln>
        </p:spPr>
        <p:txBody>
          <a:bodyPr spcFirstLastPara="1" wrap="square" lIns="91425" tIns="91425" rIns="91425" bIns="91425" anchor="t" anchorCtr="0">
            <a:spAutoFit/>
          </a:bodyPr>
          <a:lstStyle/>
          <a:p>
            <a:pPr marL="457200" marR="0" lvl="0" indent="-349250" algn="l" rtl="0">
              <a:lnSpc>
                <a:spcPct val="115000"/>
              </a:lnSpc>
              <a:spcBef>
                <a:spcPts val="0"/>
              </a:spcBef>
              <a:spcAft>
                <a:spcPts val="0"/>
              </a:spcAft>
              <a:buClr>
                <a:schemeClr val="accent2"/>
              </a:buClr>
              <a:buSzPts val="1900"/>
              <a:buFont typeface="Robot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The Maternity Bundle is designed to better integrate clinical and non-clinical services</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49250" algn="l" rtl="0">
              <a:lnSpc>
                <a:spcPct val="115000"/>
              </a:lnSpc>
              <a:spcBef>
                <a:spcPts val="1000"/>
              </a:spcBef>
              <a:spcAft>
                <a:spcPts val="0"/>
              </a:spcAft>
              <a:buClr>
                <a:schemeClr val="accent2"/>
              </a:buClr>
              <a:buSzPts val="19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Team-based care has potential to address the broader needs of patients</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49250" algn="l" rtl="0">
              <a:lnSpc>
                <a:spcPct val="115000"/>
              </a:lnSpc>
              <a:spcBef>
                <a:spcPts val="1000"/>
              </a:spcBef>
              <a:spcAft>
                <a:spcPts val="0"/>
              </a:spcAft>
              <a:buClr>
                <a:schemeClr val="accent2"/>
              </a:buClr>
              <a:buSzPts val="19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Doulas can focus on activities that clinicians lack time or skills for: </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914400" marR="0" lvl="1" indent="-349250" algn="l" rtl="0">
              <a:lnSpc>
                <a:spcPct val="115000"/>
              </a:lnSpc>
              <a:spcBef>
                <a:spcPts val="1000"/>
              </a:spcBef>
              <a:spcAft>
                <a:spcPts val="0"/>
              </a:spcAft>
              <a:buClr>
                <a:schemeClr val="accent2"/>
              </a:buClr>
              <a:buSzPts val="19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education</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914400" marR="0" lvl="1" indent="-349250" algn="l" rtl="0">
              <a:lnSpc>
                <a:spcPct val="115000"/>
              </a:lnSpc>
              <a:spcBef>
                <a:spcPts val="1000"/>
              </a:spcBef>
              <a:spcAft>
                <a:spcPts val="0"/>
              </a:spcAft>
              <a:buClr>
                <a:schemeClr val="accent2"/>
              </a:buClr>
              <a:buSzPts val="19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community service navigation</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914400" marR="0" lvl="1" indent="-349250" algn="l" rtl="0">
              <a:lnSpc>
                <a:spcPct val="115000"/>
              </a:lnSpc>
              <a:spcBef>
                <a:spcPts val="1000"/>
              </a:spcBef>
              <a:spcAft>
                <a:spcPts val="0"/>
              </a:spcAft>
              <a:buClr>
                <a:schemeClr val="accent2"/>
              </a:buClr>
              <a:buSzPts val="19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hands-on comfort measures</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914400" marR="0" lvl="1" indent="-349250" algn="l" rtl="0">
              <a:lnSpc>
                <a:spcPct val="115000"/>
              </a:lnSpc>
              <a:spcBef>
                <a:spcPts val="1000"/>
              </a:spcBef>
              <a:spcAft>
                <a:spcPts val="0"/>
              </a:spcAft>
              <a:buClr>
                <a:schemeClr val="accent2"/>
              </a:buClr>
              <a:buSzPts val="19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continuous bedside support</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49250" algn="l" rtl="0">
              <a:lnSpc>
                <a:spcPct val="115000"/>
              </a:lnSpc>
              <a:spcBef>
                <a:spcPts val="1000"/>
              </a:spcBef>
              <a:spcAft>
                <a:spcPts val="0"/>
              </a:spcAft>
              <a:buClr>
                <a:schemeClr val="accent2"/>
              </a:buClr>
              <a:buSzPts val="19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Goal of including doulas and increased breastfeeding support is to </a:t>
            </a:r>
            <a:r>
              <a:rPr lang="en-US" sz="2000" b="0" i="0" u="sng" strike="noStrike" cap="none" dirty="0">
                <a:solidFill>
                  <a:schemeClr val="accent2"/>
                </a:solidFill>
                <a:latin typeface="Times New Roman" panose="02020603050405020304" pitchFamily="18" charset="0"/>
                <a:ea typeface="Aleo"/>
                <a:cs typeface="Times New Roman" panose="02020603050405020304" pitchFamily="18" charset="0"/>
                <a:sym typeface="Aleo"/>
              </a:rPr>
              <a:t>remedy disparities in access, utilization, and outcomes for pregnant people</a:t>
            </a: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 with an emphasis on people of color and people with substance use disorders</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15000"/>
              </a:lnSpc>
              <a:spcBef>
                <a:spcPts val="1000"/>
              </a:spcBef>
              <a:spcAft>
                <a:spcPts val="1000"/>
              </a:spcAft>
              <a:buClr>
                <a:srgbClr val="000000"/>
              </a:buClr>
              <a:buSzPts val="2100"/>
              <a:buFont typeface="Arial"/>
              <a:buNone/>
            </a:pPr>
            <a:endParaRPr sz="2100" b="0" i="0" u="none" strike="noStrike" cap="none" dirty="0">
              <a:solidFill>
                <a:schemeClr val="accent2"/>
              </a:solidFill>
              <a:latin typeface="Aleo"/>
              <a:ea typeface="Aleo"/>
              <a:cs typeface="Aleo"/>
              <a:sym typeface="Ale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4977ac1dee_0_1002"/>
          <p:cNvSpPr txBox="1">
            <a:spLocks noGrp="1"/>
          </p:cNvSpPr>
          <p:nvPr>
            <p:ph type="ctrTitle" idx="4294967295"/>
          </p:nvPr>
        </p:nvSpPr>
        <p:spPr>
          <a:xfrm>
            <a:off x="251400" y="113325"/>
            <a:ext cx="8641200" cy="585900"/>
          </a:xfrm>
          <a:prstGeom prst="rect">
            <a:avLst/>
          </a:prstGeom>
          <a:solidFill>
            <a:srgbClr val="F08E80">
              <a:alpha val="74117"/>
            </a:srgbClr>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000"/>
              <a:buFont typeface="Lato"/>
              <a:buNone/>
            </a:pPr>
            <a:r>
              <a:rPr lang="en-US" sz="3500" b="1" i="0" u="none" strike="noStrike" cap="none">
                <a:solidFill>
                  <a:srgbClr val="0B0D63"/>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Integration</a:t>
            </a:r>
            <a:r>
              <a:rPr lang="en-US" sz="3500" b="1" i="0" u="none" strike="noStrike" cap="none">
                <a:solidFill>
                  <a:srgbClr val="0B0D63"/>
                </a:solidFill>
                <a:latin typeface="Lato"/>
                <a:ea typeface="Lato"/>
                <a:cs typeface="Lato"/>
                <a:sym typeface="Lato"/>
              </a:rPr>
              <a:t> roles</a:t>
            </a:r>
            <a:endParaRPr sz="3500" b="1" i="0" u="none" strike="noStrike" cap="none">
              <a:solidFill>
                <a:srgbClr val="0B0D63"/>
              </a:solidFill>
              <a:latin typeface="Lato"/>
              <a:ea typeface="Lato"/>
              <a:cs typeface="Lato"/>
              <a:sym typeface="Lato"/>
            </a:endParaRPr>
          </a:p>
        </p:txBody>
      </p:sp>
      <p:grpSp>
        <p:nvGrpSpPr>
          <p:cNvPr id="377" name="Google Shape;377;g24977ac1dee_0_1002"/>
          <p:cNvGrpSpPr/>
          <p:nvPr/>
        </p:nvGrpSpPr>
        <p:grpSpPr>
          <a:xfrm>
            <a:off x="95525" y="1533824"/>
            <a:ext cx="3539612" cy="4844035"/>
            <a:chOff x="41101" y="1321321"/>
            <a:chExt cx="3539612" cy="3268800"/>
          </a:xfrm>
        </p:grpSpPr>
        <p:sp>
          <p:nvSpPr>
            <p:cNvPr id="378" name="Google Shape;378;g24977ac1dee_0_1002"/>
            <p:cNvSpPr txBox="1"/>
            <p:nvPr/>
          </p:nvSpPr>
          <p:spPr>
            <a:xfrm>
              <a:off x="41101" y="1321321"/>
              <a:ext cx="2974500" cy="3268800"/>
            </a:xfrm>
            <a:prstGeom prst="rect">
              <a:avLst/>
            </a:prstGeom>
            <a:noFill/>
            <a:ln w="9525" cap="flat" cmpd="sng">
              <a:solidFill>
                <a:srgbClr val="0B0D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Lato"/>
                <a:ea typeface="Lato"/>
                <a:cs typeface="Lato"/>
                <a:sym typeface="Lato"/>
              </a:endParaRPr>
            </a:p>
            <a:p>
              <a:pPr marL="457200" marR="0" lvl="0" indent="0" algn="l" rtl="0">
                <a:lnSpc>
                  <a:spcPct val="100000"/>
                </a:lnSpc>
                <a:spcBef>
                  <a:spcPts val="500"/>
                </a:spcBef>
                <a:spcAft>
                  <a:spcPts val="0"/>
                </a:spcAft>
                <a:buClr>
                  <a:srgbClr val="000000"/>
                </a:buClr>
                <a:buSzPts val="1650"/>
                <a:buFont typeface="Arial"/>
                <a:buNone/>
              </a:pPr>
              <a:endParaRPr sz="1650" b="0" i="0" u="none" strike="noStrike" cap="none" dirty="0">
                <a:solidFill>
                  <a:srgbClr val="000000"/>
                </a:solidFill>
                <a:latin typeface="Lato"/>
                <a:ea typeface="Lato"/>
                <a:cs typeface="Lato"/>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Monthly payment to providers </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Set bundle quality outcome goals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Set payment rate for doula services, paid to providers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Provide draft supporting materials to facilitate provider + doula partnerships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chemeClr val="dk1"/>
                  </a:solidFill>
                  <a:latin typeface="Times New Roman" panose="02020603050405020304" pitchFamily="18" charset="0"/>
                  <a:ea typeface="Lato"/>
                  <a:cs typeface="Times New Roman" panose="02020603050405020304" pitchFamily="18" charset="0"/>
                  <a:sym typeface="Lato"/>
                </a:rPr>
                <a:t>Pursuing parallel, direct doula payment pathway (fee-for-service) using DPH credentialing standard</a:t>
              </a:r>
              <a:endParaRPr sz="1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0" marR="0" lvl="0" indent="0" algn="r" rtl="0">
                <a:lnSpc>
                  <a:spcPct val="100000"/>
                </a:lnSpc>
                <a:spcBef>
                  <a:spcPts val="1600"/>
                </a:spcBef>
                <a:spcAft>
                  <a:spcPts val="1600"/>
                </a:spcAft>
                <a:buClr>
                  <a:srgbClr val="000000"/>
                </a:buClr>
                <a:buSzPts val="800"/>
                <a:buFont typeface="Arial"/>
                <a:buNone/>
              </a:pPr>
              <a:endParaRPr sz="800" b="0" i="0" u="none" strike="noStrike" cap="none" dirty="0">
                <a:solidFill>
                  <a:srgbClr val="000000"/>
                </a:solidFill>
                <a:latin typeface="Lato"/>
                <a:ea typeface="Lato"/>
                <a:cs typeface="Lato"/>
                <a:sym typeface="Lato"/>
              </a:endParaRPr>
            </a:p>
          </p:txBody>
        </p:sp>
        <p:cxnSp>
          <p:nvCxnSpPr>
            <p:cNvPr id="379" name="Google Shape;379;g24977ac1dee_0_1002"/>
            <p:cNvCxnSpPr/>
            <p:nvPr/>
          </p:nvCxnSpPr>
          <p:spPr>
            <a:xfrm rot="10800000">
              <a:off x="2672613" y="2032634"/>
              <a:ext cx="908100" cy="3600"/>
            </a:xfrm>
            <a:prstGeom prst="straightConnector1">
              <a:avLst/>
            </a:prstGeom>
            <a:noFill/>
            <a:ln w="9525" cap="flat" cmpd="sng">
              <a:solidFill>
                <a:srgbClr val="0B0D63"/>
              </a:solidFill>
              <a:prstDash val="solid"/>
              <a:round/>
              <a:headEnd type="none" w="sm" len="sm"/>
              <a:tailEnd type="oval" w="med" len="med"/>
            </a:ln>
          </p:spPr>
        </p:cxnSp>
      </p:grpSp>
      <p:grpSp>
        <p:nvGrpSpPr>
          <p:cNvPr id="380" name="Google Shape;380;g24977ac1dee_0_1002"/>
          <p:cNvGrpSpPr/>
          <p:nvPr/>
        </p:nvGrpSpPr>
        <p:grpSpPr>
          <a:xfrm>
            <a:off x="4759074" y="778025"/>
            <a:ext cx="4061501" cy="3131066"/>
            <a:chOff x="4584238" y="-137550"/>
            <a:chExt cx="4061501" cy="3165251"/>
          </a:xfrm>
        </p:grpSpPr>
        <p:sp>
          <p:nvSpPr>
            <p:cNvPr id="381" name="Google Shape;381;g24977ac1dee_0_1002"/>
            <p:cNvSpPr txBox="1"/>
            <p:nvPr/>
          </p:nvSpPr>
          <p:spPr>
            <a:xfrm>
              <a:off x="6012039" y="-137550"/>
              <a:ext cx="2633700" cy="3165251"/>
            </a:xfrm>
            <a:prstGeom prst="rect">
              <a:avLst/>
            </a:prstGeom>
            <a:noFill/>
            <a:ln w="9525" cap="flat" cmpd="sng">
              <a:solidFill>
                <a:srgbClr val="0B0D63"/>
              </a:solidFill>
              <a:prstDash val="solid"/>
              <a:round/>
              <a:headEnd type="none" w="sm" len="sm"/>
              <a:tailEnd type="none" w="sm" len="sm"/>
            </a:ln>
          </p:spPr>
          <p:txBody>
            <a:bodyPr spcFirstLastPara="1" wrap="square" lIns="91425" tIns="91425" rIns="91425" bIns="91425" anchor="t" anchorCtr="0">
              <a:noAutofit/>
            </a:bodyPr>
            <a:lstStyle/>
            <a:p>
              <a:pPr marL="457200" marR="0" lvl="0" indent="-333375" algn="l" rtl="0">
                <a:lnSpc>
                  <a:spcPct val="100000"/>
                </a:lnSpc>
                <a:spcBef>
                  <a:spcPts val="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Contract with providers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Meet competencies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Communicate findings requiring clinical attention</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Report visits + outcomes to providers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50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Invoice provider for services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cxnSp>
          <p:nvCxnSpPr>
            <p:cNvPr id="382" name="Google Shape;382;g24977ac1dee_0_1002"/>
            <p:cNvCxnSpPr/>
            <p:nvPr/>
          </p:nvCxnSpPr>
          <p:spPr>
            <a:xfrm rot="10800000" flipH="1">
              <a:off x="4584238" y="1252207"/>
              <a:ext cx="1833900" cy="16200"/>
            </a:xfrm>
            <a:prstGeom prst="straightConnector1">
              <a:avLst/>
            </a:prstGeom>
            <a:noFill/>
            <a:ln w="9525" cap="flat" cmpd="sng">
              <a:solidFill>
                <a:srgbClr val="0B0D63"/>
              </a:solidFill>
              <a:prstDash val="solid"/>
              <a:round/>
              <a:headEnd type="none" w="sm" len="sm"/>
              <a:tailEnd type="oval" w="med" len="med"/>
            </a:ln>
          </p:spPr>
        </p:cxnSp>
      </p:grpSp>
      <p:grpSp>
        <p:nvGrpSpPr>
          <p:cNvPr id="383" name="Google Shape;383;g24977ac1dee_0_1002"/>
          <p:cNvGrpSpPr/>
          <p:nvPr/>
        </p:nvGrpSpPr>
        <p:grpSpPr>
          <a:xfrm>
            <a:off x="5245338" y="3936900"/>
            <a:ext cx="3575238" cy="2827129"/>
            <a:chOff x="5262250" y="2636578"/>
            <a:chExt cx="3575238" cy="2120400"/>
          </a:xfrm>
        </p:grpSpPr>
        <p:sp>
          <p:nvSpPr>
            <p:cNvPr id="384" name="Google Shape;384;g24977ac1dee_0_1002"/>
            <p:cNvSpPr txBox="1"/>
            <p:nvPr/>
          </p:nvSpPr>
          <p:spPr>
            <a:xfrm>
              <a:off x="6212788" y="2636578"/>
              <a:ext cx="2624700" cy="2120400"/>
            </a:xfrm>
            <a:prstGeom prst="rect">
              <a:avLst/>
            </a:prstGeom>
            <a:noFill/>
            <a:ln w="9525" cap="flat" cmpd="sng">
              <a:solidFill>
                <a:srgbClr val="0B0D63"/>
              </a:solidFill>
              <a:prstDash val="solid"/>
              <a:round/>
              <a:headEnd type="none" w="sm" len="sm"/>
              <a:tailEnd type="none" w="sm" len="sm"/>
            </a:ln>
          </p:spPr>
          <p:txBody>
            <a:bodyPr spcFirstLastPara="1" wrap="square" lIns="91425" tIns="91425" rIns="91425" bIns="91425" anchor="t" anchorCtr="0">
              <a:noAutofit/>
            </a:bodyPr>
            <a:lstStyle/>
            <a:p>
              <a:pPr marL="457200" marR="0" lvl="0" indent="-333375" algn="l" rtl="0">
                <a:lnSpc>
                  <a:spcPct val="100000"/>
                </a:lnSpc>
                <a:spcBef>
                  <a:spcPts val="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Manage doula relationship</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Supervise doulas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Assist with member referrals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Set own doula rate + pay doulas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a:p>
              <a:pPr marL="457200" marR="0" lvl="0" indent="-333375" algn="l" rtl="0">
                <a:lnSpc>
                  <a:spcPct val="100000"/>
                </a:lnSpc>
                <a:spcBef>
                  <a:spcPts val="500"/>
                </a:spcBef>
                <a:spcAft>
                  <a:spcPts val="500"/>
                </a:spcAft>
                <a:buClr>
                  <a:srgbClr val="000000"/>
                </a:buClr>
                <a:buSzPts val="1650"/>
                <a:buFont typeface="Lato"/>
                <a:buChar char="●"/>
              </a:pPr>
              <a:r>
                <a:rPr lang="en-US"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Collect and report outcomes to DSS</a:t>
              </a:r>
              <a:endParaRPr sz="165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cxnSp>
          <p:nvCxnSpPr>
            <p:cNvPr id="385" name="Google Shape;385;g24977ac1dee_0_1002"/>
            <p:cNvCxnSpPr/>
            <p:nvPr/>
          </p:nvCxnSpPr>
          <p:spPr>
            <a:xfrm>
              <a:off x="5262250" y="3011135"/>
              <a:ext cx="1372800" cy="6900"/>
            </a:xfrm>
            <a:prstGeom prst="straightConnector1">
              <a:avLst/>
            </a:prstGeom>
            <a:noFill/>
            <a:ln w="9525" cap="flat" cmpd="sng">
              <a:solidFill>
                <a:schemeClr val="accent2"/>
              </a:solidFill>
              <a:prstDash val="solid"/>
              <a:round/>
              <a:headEnd type="none" w="sm" len="sm"/>
              <a:tailEnd type="oval" w="med" len="med"/>
            </a:ln>
          </p:spPr>
        </p:cxnSp>
      </p:grpSp>
      <p:sp>
        <p:nvSpPr>
          <p:cNvPr id="386" name="Google Shape;386;g24977ac1dee_0_1002"/>
          <p:cNvSpPr txBox="1"/>
          <p:nvPr/>
        </p:nvSpPr>
        <p:spPr>
          <a:xfrm>
            <a:off x="3898650" y="2921100"/>
            <a:ext cx="13467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0D63"/>
                </a:solidFill>
                <a:latin typeface="Aleo"/>
                <a:ea typeface="Aleo"/>
                <a:cs typeface="Aleo"/>
                <a:sym typeface="Aleo"/>
              </a:rPr>
              <a:t>HUSKY Health Member</a:t>
            </a:r>
            <a:endParaRPr sz="1800" b="1" i="0" u="none" strike="noStrike" cap="none">
              <a:solidFill>
                <a:srgbClr val="0B0D63"/>
              </a:solidFill>
              <a:latin typeface="Aleo"/>
              <a:ea typeface="Aleo"/>
              <a:cs typeface="Aleo"/>
              <a:sym typeface="Aleo"/>
            </a:endParaRPr>
          </a:p>
        </p:txBody>
      </p:sp>
      <p:grpSp>
        <p:nvGrpSpPr>
          <p:cNvPr id="387" name="Google Shape;387;g24977ac1dee_0_1002"/>
          <p:cNvGrpSpPr/>
          <p:nvPr/>
        </p:nvGrpSpPr>
        <p:grpSpPr>
          <a:xfrm>
            <a:off x="2664212" y="1533787"/>
            <a:ext cx="3815560" cy="3790409"/>
            <a:chOff x="2661487" y="676343"/>
            <a:chExt cx="3815560" cy="3790409"/>
          </a:xfrm>
        </p:grpSpPr>
        <p:sp>
          <p:nvSpPr>
            <p:cNvPr id="388" name="Google Shape;388;g24977ac1dee_0_1002"/>
            <p:cNvSpPr/>
            <p:nvPr/>
          </p:nvSpPr>
          <p:spPr>
            <a:xfrm rot="3600185">
              <a:off x="3169258" y="1184323"/>
              <a:ext cx="2774659" cy="2774659"/>
            </a:xfrm>
            <a:prstGeom prst="blockArc">
              <a:avLst>
                <a:gd name="adj1" fmla="val 12622480"/>
                <a:gd name="adj2" fmla="val 19781569"/>
                <a:gd name="adj3" fmla="val 20773"/>
              </a:avLst>
            </a:prstGeom>
            <a:solidFill>
              <a:srgbClr val="0B0D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24977ac1dee_0_1002"/>
            <p:cNvSpPr/>
            <p:nvPr/>
          </p:nvSpPr>
          <p:spPr>
            <a:xfrm rot="10800000">
              <a:off x="3183490" y="1163229"/>
              <a:ext cx="2774700" cy="2774700"/>
            </a:xfrm>
            <a:prstGeom prst="blockArc">
              <a:avLst>
                <a:gd name="adj1" fmla="val 12622480"/>
                <a:gd name="adj2" fmla="val 19662822"/>
                <a:gd name="adj3" fmla="val 20729"/>
              </a:avLst>
            </a:prstGeom>
            <a:solidFill>
              <a:srgbClr val="FF88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g24977ac1dee_0_1002"/>
            <p:cNvSpPr/>
            <p:nvPr/>
          </p:nvSpPr>
          <p:spPr>
            <a:xfrm rot="-3600185">
              <a:off x="3194618" y="1184114"/>
              <a:ext cx="2774659" cy="2774659"/>
            </a:xfrm>
            <a:prstGeom prst="blockArc">
              <a:avLst>
                <a:gd name="adj1" fmla="val 12622480"/>
                <a:gd name="adj2" fmla="val 19703271"/>
                <a:gd name="adj3" fmla="val 20851"/>
              </a:avLst>
            </a:prstGeom>
            <a:solidFill>
              <a:srgbClr val="F2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1" name="Google Shape;391;g24977ac1dee_0_1002"/>
            <p:cNvGrpSpPr/>
            <p:nvPr/>
          </p:nvGrpSpPr>
          <p:grpSpPr>
            <a:xfrm rot="-7200165">
              <a:off x="3337679" y="2826786"/>
              <a:ext cx="585010" cy="585535"/>
              <a:chOff x="1967628" y="812211"/>
              <a:chExt cx="587999" cy="587999"/>
            </a:xfrm>
          </p:grpSpPr>
          <p:sp>
            <p:nvSpPr>
              <p:cNvPr id="392" name="Google Shape;392;g24977ac1dee_0_1002"/>
              <p:cNvSpPr/>
              <p:nvPr/>
            </p:nvSpPr>
            <p:spPr>
              <a:xfrm rot="39023">
                <a:off x="1970909" y="815492"/>
                <a:ext cx="581437" cy="581437"/>
              </a:xfrm>
              <a:prstGeom prst="pie">
                <a:avLst>
                  <a:gd name="adj1" fmla="val 6190354"/>
                  <a:gd name="adj2" fmla="val 14996165"/>
                </a:avLst>
              </a:prstGeom>
              <a:solidFill>
                <a:srgbClr val="F2CFC9"/>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24977ac1dee_0_1002"/>
              <p:cNvSpPr/>
              <p:nvPr/>
            </p:nvSpPr>
            <p:spPr>
              <a:xfrm rot="10800000">
                <a:off x="1970875" y="815525"/>
                <a:ext cx="581400" cy="581400"/>
              </a:xfrm>
              <a:prstGeom prst="pie">
                <a:avLst>
                  <a:gd name="adj1" fmla="val 4028252"/>
                  <a:gd name="adj2" fmla="val 17183677"/>
                </a:avLst>
              </a:prstGeom>
              <a:solidFill>
                <a:srgbClr val="F2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4" name="Google Shape;394;g24977ac1dee_0_1002"/>
            <p:cNvGrpSpPr/>
            <p:nvPr/>
          </p:nvGrpSpPr>
          <p:grpSpPr>
            <a:xfrm>
              <a:off x="4264097" y="1180331"/>
              <a:ext cx="585000" cy="585529"/>
              <a:chOff x="1970048" y="811613"/>
              <a:chExt cx="587999" cy="587999"/>
            </a:xfrm>
          </p:grpSpPr>
          <p:sp>
            <p:nvSpPr>
              <p:cNvPr id="395" name="Google Shape;395;g24977ac1dee_0_1002"/>
              <p:cNvSpPr/>
              <p:nvPr/>
            </p:nvSpPr>
            <p:spPr>
              <a:xfrm rot="39023">
                <a:off x="1973329" y="814894"/>
                <a:ext cx="581437" cy="581437"/>
              </a:xfrm>
              <a:prstGeom prst="pie">
                <a:avLst>
                  <a:gd name="adj1" fmla="val 6190354"/>
                  <a:gd name="adj2" fmla="val 14996165"/>
                </a:avLst>
              </a:prstGeom>
              <a:solidFill>
                <a:srgbClr val="0B0D63"/>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g24977ac1dee_0_1002"/>
              <p:cNvSpPr/>
              <p:nvPr/>
            </p:nvSpPr>
            <p:spPr>
              <a:xfrm rot="10800000">
                <a:off x="1973295" y="814927"/>
                <a:ext cx="581400" cy="581400"/>
              </a:xfrm>
              <a:prstGeom prst="pie">
                <a:avLst>
                  <a:gd name="adj1" fmla="val 4028252"/>
                  <a:gd name="adj2" fmla="val 17183677"/>
                </a:avLst>
              </a:prstGeom>
              <a:solidFill>
                <a:srgbClr val="0B0D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g24977ac1dee_0_1002"/>
            <p:cNvGrpSpPr/>
            <p:nvPr/>
          </p:nvGrpSpPr>
          <p:grpSpPr>
            <a:xfrm rot="7200165">
              <a:off x="5229931" y="2804716"/>
              <a:ext cx="585010" cy="585535"/>
              <a:chOff x="1977085" y="811649"/>
              <a:chExt cx="587999" cy="587999"/>
            </a:xfrm>
          </p:grpSpPr>
          <p:sp>
            <p:nvSpPr>
              <p:cNvPr id="398" name="Google Shape;398;g24977ac1dee_0_1002"/>
              <p:cNvSpPr/>
              <p:nvPr/>
            </p:nvSpPr>
            <p:spPr>
              <a:xfrm rot="39023">
                <a:off x="1980366" y="814930"/>
                <a:ext cx="581437" cy="581437"/>
              </a:xfrm>
              <a:prstGeom prst="pie">
                <a:avLst>
                  <a:gd name="adj1" fmla="val 6190354"/>
                  <a:gd name="adj2" fmla="val 14996165"/>
                </a:avLst>
              </a:prstGeom>
              <a:solidFill>
                <a:srgbClr val="FF887B"/>
              </a:solidFill>
              <a:ln>
                <a:noFill/>
              </a:ln>
              <a:effectLst>
                <a:outerShdw blurRad="142875" algn="bl" rotWithShape="0">
                  <a:srgbClr val="000000">
                    <a:alpha val="4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24977ac1dee_0_1002"/>
              <p:cNvSpPr/>
              <p:nvPr/>
            </p:nvSpPr>
            <p:spPr>
              <a:xfrm rot="10800000">
                <a:off x="1980332" y="814963"/>
                <a:ext cx="581400" cy="581400"/>
              </a:xfrm>
              <a:prstGeom prst="pie">
                <a:avLst>
                  <a:gd name="adj1" fmla="val 4028252"/>
                  <a:gd name="adj2" fmla="val 17183677"/>
                </a:avLst>
              </a:prstGeom>
              <a:solidFill>
                <a:srgbClr val="FF88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0" name="Google Shape;400;g24977ac1dee_0_1002"/>
            <p:cNvSpPr txBox="1"/>
            <p:nvPr/>
          </p:nvSpPr>
          <p:spPr>
            <a:xfrm>
              <a:off x="4325775" y="1339605"/>
              <a:ext cx="1415100" cy="26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FFFF"/>
                  </a:solidFill>
                  <a:latin typeface="Times New Roman" panose="02020603050405020304" pitchFamily="18" charset="0"/>
                  <a:ea typeface="Aleo"/>
                  <a:cs typeface="Times New Roman" panose="02020603050405020304" pitchFamily="18" charset="0"/>
                  <a:sym typeface="Aleo"/>
                </a:rPr>
                <a:t>Doulas</a:t>
              </a:r>
              <a:r>
                <a:rPr lang="en-US" sz="2000" b="1" i="0" u="none" strike="noStrike" cap="none" dirty="0">
                  <a:solidFill>
                    <a:srgbClr val="FFFFFF"/>
                  </a:solidFill>
                  <a:latin typeface="Aleo"/>
                  <a:ea typeface="Aleo"/>
                  <a:cs typeface="Aleo"/>
                  <a:sym typeface="Aleo"/>
                </a:rPr>
                <a:t> </a:t>
              </a:r>
              <a:endParaRPr sz="2000" b="1" i="0" u="none" strike="noStrike" cap="none" dirty="0">
                <a:solidFill>
                  <a:srgbClr val="FFFFFF"/>
                </a:solidFill>
                <a:latin typeface="Aleo"/>
                <a:ea typeface="Aleo"/>
                <a:cs typeface="Aleo"/>
                <a:sym typeface="Aleo"/>
              </a:endParaRPr>
            </a:p>
          </p:txBody>
        </p:sp>
        <p:sp>
          <p:nvSpPr>
            <p:cNvPr id="401" name="Google Shape;401;g24977ac1dee_0_1002"/>
            <p:cNvSpPr txBox="1"/>
            <p:nvPr/>
          </p:nvSpPr>
          <p:spPr>
            <a:xfrm>
              <a:off x="3234888" y="1934680"/>
              <a:ext cx="701100" cy="26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22222"/>
                  </a:solidFill>
                  <a:latin typeface="Times New Roman" panose="02020603050405020304" pitchFamily="18" charset="0"/>
                  <a:ea typeface="Aleo"/>
                  <a:cs typeface="Times New Roman" panose="02020603050405020304" pitchFamily="18" charset="0"/>
                  <a:sym typeface="Aleo"/>
                </a:rPr>
                <a:t>DSS</a:t>
              </a:r>
              <a:r>
                <a:rPr lang="en-US" sz="2000" b="1" i="0" u="none" strike="noStrike" cap="none" dirty="0">
                  <a:solidFill>
                    <a:srgbClr val="222222"/>
                  </a:solidFill>
                  <a:latin typeface="Aleo"/>
                  <a:ea typeface="Aleo"/>
                  <a:cs typeface="Aleo"/>
                  <a:sym typeface="Aleo"/>
                </a:rPr>
                <a:t> </a:t>
              </a:r>
              <a:endParaRPr sz="2000" b="1" i="0" u="none" strike="noStrike" cap="none" dirty="0">
                <a:solidFill>
                  <a:srgbClr val="222222"/>
                </a:solidFill>
                <a:latin typeface="Aleo"/>
                <a:ea typeface="Aleo"/>
                <a:cs typeface="Aleo"/>
                <a:sym typeface="Aleo"/>
              </a:endParaRPr>
            </a:p>
          </p:txBody>
        </p:sp>
        <p:sp>
          <p:nvSpPr>
            <p:cNvPr id="402" name="Google Shape;402;g24977ac1dee_0_1002"/>
            <p:cNvSpPr txBox="1"/>
            <p:nvPr/>
          </p:nvSpPr>
          <p:spPr>
            <a:xfrm>
              <a:off x="3874400" y="3328330"/>
              <a:ext cx="1415100" cy="60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a:solidFill>
                    <a:srgbClr val="222222"/>
                  </a:solidFill>
                  <a:latin typeface="Times New Roman" panose="02020603050405020304" pitchFamily="18" charset="0"/>
                  <a:ea typeface="Aleo"/>
                  <a:cs typeface="Times New Roman" panose="02020603050405020304" pitchFamily="18" charset="0"/>
                  <a:sym typeface="Aleo"/>
                </a:rPr>
                <a:t>Providers</a:t>
              </a:r>
              <a:r>
                <a:rPr lang="en-US" sz="2100" b="1" i="0" u="none" strike="noStrike" cap="none" dirty="0">
                  <a:solidFill>
                    <a:srgbClr val="222222"/>
                  </a:solidFill>
                  <a:latin typeface="Aleo"/>
                  <a:ea typeface="Aleo"/>
                  <a:cs typeface="Aleo"/>
                  <a:sym typeface="Aleo"/>
                </a:rPr>
                <a:t> </a:t>
              </a:r>
              <a:endParaRPr sz="2100" b="1" i="0" u="none" strike="noStrike" cap="none" dirty="0">
                <a:solidFill>
                  <a:srgbClr val="222222"/>
                </a:solidFill>
                <a:latin typeface="Aleo"/>
                <a:ea typeface="Aleo"/>
                <a:cs typeface="Aleo"/>
                <a:sym typeface="Ale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
          <p:cNvSpPr txBox="1">
            <a:spLocks noGrp="1"/>
          </p:cNvSpPr>
          <p:nvPr>
            <p:ph type="title" idx="4294967295"/>
          </p:nvPr>
        </p:nvSpPr>
        <p:spPr>
          <a:xfrm>
            <a:off x="246600" y="120275"/>
            <a:ext cx="8650800" cy="6579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000"/>
              <a:buFont typeface="Corbel"/>
              <a:buNone/>
            </a:pPr>
            <a:r>
              <a:rPr lang="en-US" sz="3500" b="1" dirty="0">
                <a:latin typeface="Times New Roman" panose="02020603050405020304" pitchFamily="18" charset="0"/>
                <a:cs typeface="Times New Roman" panose="02020603050405020304" pitchFamily="18" charset="0"/>
              </a:rPr>
              <a:t>The doula role </a:t>
            </a:r>
            <a:endParaRPr sz="3500" b="1" dirty="0">
              <a:latin typeface="Times New Roman" panose="02020603050405020304" pitchFamily="18" charset="0"/>
              <a:cs typeface="Times New Roman" panose="02020603050405020304" pitchFamily="18" charset="0"/>
            </a:endParaRPr>
          </a:p>
        </p:txBody>
      </p:sp>
      <p:pic>
        <p:nvPicPr>
          <p:cNvPr id="408" name="Google Shape;408;p4"/>
          <p:cNvPicPr preferRelativeResize="0"/>
          <p:nvPr/>
        </p:nvPicPr>
        <p:blipFill rotWithShape="1">
          <a:blip r:embed="rId3">
            <a:alphaModFix/>
          </a:blip>
          <a:srcRect/>
          <a:stretch/>
        </p:blipFill>
        <p:spPr>
          <a:xfrm>
            <a:off x="2646625" y="2489400"/>
            <a:ext cx="6691374" cy="5018525"/>
          </a:xfrm>
          <a:prstGeom prst="rect">
            <a:avLst/>
          </a:prstGeom>
          <a:noFill/>
          <a:ln>
            <a:noFill/>
          </a:ln>
        </p:spPr>
      </p:pic>
      <p:sp>
        <p:nvSpPr>
          <p:cNvPr id="409" name="Google Shape;409;p4"/>
          <p:cNvSpPr txBox="1">
            <a:spLocks noGrp="1"/>
          </p:cNvSpPr>
          <p:nvPr>
            <p:ph type="body" idx="4294967295"/>
          </p:nvPr>
        </p:nvSpPr>
        <p:spPr>
          <a:xfrm>
            <a:off x="323825" y="876475"/>
            <a:ext cx="8130600" cy="5138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900"/>
              <a:buNone/>
            </a:pPr>
            <a:r>
              <a:rPr lang="en-US" sz="2500" b="1" dirty="0">
                <a:solidFill>
                  <a:schemeClr val="accent2"/>
                </a:solidFill>
                <a:latin typeface="Times New Roman" panose="02020603050405020304" pitchFamily="18" charset="0"/>
                <a:ea typeface="Aleo"/>
                <a:cs typeface="Times New Roman" panose="02020603050405020304" pitchFamily="18" charset="0"/>
                <a:sym typeface="Aleo"/>
              </a:rPr>
              <a:t>Doulas participating in the bundle will…</a:t>
            </a:r>
            <a:endParaRPr sz="2500" b="1" dirty="0">
              <a:solidFill>
                <a:schemeClr val="accent2"/>
              </a:solidFill>
              <a:latin typeface="Times New Roman" panose="02020603050405020304" pitchFamily="18" charset="0"/>
              <a:ea typeface="Aleo"/>
              <a:cs typeface="Times New Roman" panose="02020603050405020304" pitchFamily="18" charset="0"/>
              <a:sym typeface="Aleo"/>
            </a:endParaRPr>
          </a:p>
          <a:p>
            <a:pPr marL="182880" lvl="0" indent="-182880" algn="l" rtl="0">
              <a:lnSpc>
                <a:spcPct val="100000"/>
              </a:lnSpc>
              <a:spcBef>
                <a:spcPts val="1500"/>
              </a:spcBef>
              <a:spcAft>
                <a:spcPts val="0"/>
              </a:spcAft>
              <a:buClr>
                <a:schemeClr val="accent2"/>
              </a:buClr>
              <a:buSzPts val="1900"/>
              <a:buFont typeface="Aleo"/>
              <a:buChar char="●"/>
            </a:pPr>
            <a:r>
              <a:rPr lang="en-US" dirty="0">
                <a:solidFill>
                  <a:schemeClr val="accent2"/>
                </a:solidFill>
                <a:latin typeface="Times New Roman" panose="02020603050405020304" pitchFamily="18" charset="0"/>
                <a:ea typeface="Aleo"/>
                <a:cs typeface="Times New Roman" panose="02020603050405020304" pitchFamily="18" charset="0"/>
                <a:sym typeface="Aleo"/>
              </a:rPr>
              <a:t>Provide </a:t>
            </a:r>
            <a:r>
              <a:rPr lang="en-US" b="1" dirty="0">
                <a:solidFill>
                  <a:schemeClr val="accent2"/>
                </a:solidFill>
                <a:latin typeface="Times New Roman" panose="02020603050405020304" pitchFamily="18" charset="0"/>
                <a:ea typeface="Aleo"/>
                <a:cs typeface="Times New Roman" panose="02020603050405020304" pitchFamily="18" charset="0"/>
                <a:sym typeface="Aleo"/>
              </a:rPr>
              <a:t>non-clinical physical and emotional support</a:t>
            </a:r>
            <a:endParaRPr b="1" dirty="0">
              <a:solidFill>
                <a:schemeClr val="accent2"/>
              </a:solidFill>
              <a:latin typeface="Times New Roman" panose="02020603050405020304" pitchFamily="18" charset="0"/>
              <a:ea typeface="Aleo"/>
              <a:cs typeface="Times New Roman" panose="02020603050405020304" pitchFamily="18" charset="0"/>
              <a:sym typeface="Aleo"/>
            </a:endParaRPr>
          </a:p>
          <a:p>
            <a:pPr marL="182880" lvl="0" indent="-182880" algn="l" rtl="0">
              <a:lnSpc>
                <a:spcPct val="100000"/>
              </a:lnSpc>
              <a:spcBef>
                <a:spcPts val="1500"/>
              </a:spcBef>
              <a:spcAft>
                <a:spcPts val="0"/>
              </a:spcAft>
              <a:buClr>
                <a:schemeClr val="accent2"/>
              </a:buClr>
              <a:buSzPts val="1900"/>
              <a:buFont typeface="Aleo"/>
              <a:buChar char="●"/>
            </a:pPr>
            <a:r>
              <a:rPr lang="en-US" dirty="0">
                <a:solidFill>
                  <a:schemeClr val="accent2"/>
                </a:solidFill>
                <a:latin typeface="Times New Roman" panose="02020603050405020304" pitchFamily="18" charset="0"/>
                <a:ea typeface="Aleo"/>
                <a:cs typeface="Times New Roman" panose="02020603050405020304" pitchFamily="18" charset="0"/>
                <a:sym typeface="Aleo"/>
              </a:rPr>
              <a:t>Educate about the </a:t>
            </a:r>
            <a:r>
              <a:rPr lang="en-US" b="1" dirty="0">
                <a:solidFill>
                  <a:schemeClr val="accent2"/>
                </a:solidFill>
                <a:latin typeface="Times New Roman" panose="02020603050405020304" pitchFamily="18" charset="0"/>
                <a:ea typeface="Aleo"/>
                <a:cs typeface="Times New Roman" panose="02020603050405020304" pitchFamily="18" charset="0"/>
                <a:sym typeface="Aleo"/>
              </a:rPr>
              <a:t>common course of pregnancy, labor and delivery and postpartum,</a:t>
            </a:r>
            <a:r>
              <a:rPr lang="en-US" dirty="0">
                <a:solidFill>
                  <a:schemeClr val="accent2"/>
                </a:solidFill>
                <a:latin typeface="Times New Roman" panose="02020603050405020304" pitchFamily="18" charset="0"/>
                <a:ea typeface="Aleo"/>
                <a:cs typeface="Times New Roman" panose="02020603050405020304" pitchFamily="18" charset="0"/>
                <a:sym typeface="Aleo"/>
              </a:rPr>
              <a:t> and help clients prepare for their pregnancy and parenting journeys</a:t>
            </a:r>
            <a:endParaRPr dirty="0">
              <a:solidFill>
                <a:schemeClr val="accent2"/>
              </a:solidFill>
              <a:latin typeface="Times New Roman" panose="02020603050405020304" pitchFamily="18" charset="0"/>
              <a:ea typeface="Aleo"/>
              <a:cs typeface="Times New Roman" panose="02020603050405020304" pitchFamily="18" charset="0"/>
              <a:sym typeface="Aleo"/>
            </a:endParaRPr>
          </a:p>
          <a:p>
            <a:pPr marL="182880" lvl="0" indent="-182880" algn="l" rtl="0">
              <a:lnSpc>
                <a:spcPct val="100000"/>
              </a:lnSpc>
              <a:spcBef>
                <a:spcPts val="1500"/>
              </a:spcBef>
              <a:spcAft>
                <a:spcPts val="0"/>
              </a:spcAft>
              <a:buClr>
                <a:schemeClr val="accent2"/>
              </a:buClr>
              <a:buSzPts val="1900"/>
              <a:buFont typeface="Aleo"/>
              <a:buChar char="●"/>
            </a:pPr>
            <a:r>
              <a:rPr lang="en-US" dirty="0">
                <a:solidFill>
                  <a:schemeClr val="accent2"/>
                </a:solidFill>
                <a:latin typeface="Times New Roman" panose="02020603050405020304" pitchFamily="18" charset="0"/>
                <a:ea typeface="Aleo"/>
                <a:cs typeface="Times New Roman" panose="02020603050405020304" pitchFamily="18" charset="0"/>
                <a:sym typeface="Aleo"/>
              </a:rPr>
              <a:t>Assist pregnant and birthing people with </a:t>
            </a:r>
            <a:r>
              <a:rPr lang="en-US" b="1" dirty="0">
                <a:solidFill>
                  <a:schemeClr val="accent2"/>
                </a:solidFill>
                <a:latin typeface="Times New Roman" panose="02020603050405020304" pitchFamily="18" charset="0"/>
                <a:ea typeface="Aleo"/>
                <a:cs typeface="Times New Roman" panose="02020603050405020304" pitchFamily="18" charset="0"/>
                <a:sym typeface="Aleo"/>
              </a:rPr>
              <a:t>access to community and/or social services</a:t>
            </a:r>
            <a:r>
              <a:rPr lang="en-US" dirty="0">
                <a:solidFill>
                  <a:schemeClr val="accent2"/>
                </a:solidFill>
                <a:latin typeface="Times New Roman" panose="02020603050405020304" pitchFamily="18" charset="0"/>
                <a:ea typeface="Aleo"/>
                <a:cs typeface="Times New Roman" panose="02020603050405020304" pitchFamily="18" charset="0"/>
                <a:sym typeface="Aleo"/>
              </a:rPr>
              <a:t> which may be beneficial to their pregnancy and childbearing experiences</a:t>
            </a:r>
            <a:endParaRPr dirty="0">
              <a:solidFill>
                <a:schemeClr val="accent2"/>
              </a:solidFill>
              <a:latin typeface="Times New Roman" panose="02020603050405020304" pitchFamily="18" charset="0"/>
              <a:ea typeface="Aleo"/>
              <a:cs typeface="Times New Roman" panose="02020603050405020304" pitchFamily="18" charset="0"/>
              <a:sym typeface="Aleo"/>
            </a:endParaRPr>
          </a:p>
          <a:p>
            <a:pPr marL="182880" lvl="0" indent="-182880" algn="l" rtl="0">
              <a:lnSpc>
                <a:spcPct val="100000"/>
              </a:lnSpc>
              <a:spcBef>
                <a:spcPts val="1500"/>
              </a:spcBef>
              <a:spcAft>
                <a:spcPts val="0"/>
              </a:spcAft>
              <a:buClr>
                <a:schemeClr val="accent2"/>
              </a:buClr>
              <a:buSzPts val="1900"/>
              <a:buFont typeface="Aleo"/>
              <a:buChar char="●"/>
            </a:pPr>
            <a:r>
              <a:rPr lang="en-US" dirty="0">
                <a:solidFill>
                  <a:schemeClr val="accent2"/>
                </a:solidFill>
                <a:latin typeface="Times New Roman" panose="02020603050405020304" pitchFamily="18" charset="0"/>
                <a:ea typeface="Aleo"/>
                <a:cs typeface="Times New Roman" panose="02020603050405020304" pitchFamily="18" charset="0"/>
                <a:sym typeface="Aleo"/>
              </a:rPr>
              <a:t>Be a continuous and consistent source of </a:t>
            </a:r>
            <a:r>
              <a:rPr lang="en-US" b="1" dirty="0">
                <a:solidFill>
                  <a:schemeClr val="accent2"/>
                </a:solidFill>
                <a:latin typeface="Times New Roman" panose="02020603050405020304" pitchFamily="18" charset="0"/>
                <a:ea typeface="Aleo"/>
                <a:cs typeface="Times New Roman" panose="02020603050405020304" pitchFamily="18" charset="0"/>
                <a:sym typeface="Aleo"/>
              </a:rPr>
              <a:t>non-judgmental support</a:t>
            </a:r>
            <a:endParaRPr b="1" dirty="0">
              <a:solidFill>
                <a:schemeClr val="accent2"/>
              </a:solidFill>
              <a:latin typeface="Times New Roman" panose="02020603050405020304" pitchFamily="18" charset="0"/>
              <a:ea typeface="Aleo"/>
              <a:cs typeface="Times New Roman" panose="02020603050405020304" pitchFamily="18" charset="0"/>
              <a:sym typeface="Aleo"/>
            </a:endParaRPr>
          </a:p>
          <a:p>
            <a:pPr marL="182880" lvl="0" indent="-182880" algn="l" rtl="0">
              <a:lnSpc>
                <a:spcPct val="100000"/>
              </a:lnSpc>
              <a:spcBef>
                <a:spcPts val="1500"/>
              </a:spcBef>
              <a:spcAft>
                <a:spcPts val="1500"/>
              </a:spcAft>
              <a:buClr>
                <a:schemeClr val="accent2"/>
              </a:buClr>
              <a:buSzPts val="1900"/>
              <a:buFont typeface="Aleo"/>
              <a:buChar char="●"/>
            </a:pPr>
            <a:r>
              <a:rPr lang="en-US" dirty="0">
                <a:solidFill>
                  <a:schemeClr val="accent2"/>
                </a:solidFill>
                <a:latin typeface="Times New Roman" panose="02020603050405020304" pitchFamily="18" charset="0"/>
                <a:ea typeface="Aleo"/>
                <a:cs typeface="Times New Roman" panose="02020603050405020304" pitchFamily="18" charset="0"/>
                <a:sym typeface="Aleo"/>
              </a:rPr>
              <a:t>Empower clients to </a:t>
            </a:r>
            <a:r>
              <a:rPr lang="en-US" b="1" dirty="0">
                <a:solidFill>
                  <a:schemeClr val="accent2"/>
                </a:solidFill>
                <a:latin typeface="Times New Roman" panose="02020603050405020304" pitchFamily="18" charset="0"/>
                <a:ea typeface="Aleo"/>
                <a:cs typeface="Times New Roman" panose="02020603050405020304" pitchFamily="18" charset="0"/>
                <a:sym typeface="Aleo"/>
              </a:rPr>
              <a:t>advocate for themselves;</a:t>
            </a:r>
            <a:r>
              <a:rPr lang="en-US" dirty="0">
                <a:solidFill>
                  <a:schemeClr val="accent2"/>
                </a:solidFill>
                <a:latin typeface="Times New Roman" panose="02020603050405020304" pitchFamily="18" charset="0"/>
                <a:ea typeface="Aleo"/>
                <a:cs typeface="Times New Roman" panose="02020603050405020304" pitchFamily="18" charset="0"/>
                <a:sym typeface="Aleo"/>
              </a:rPr>
              <a:t> speak up                                         for their healthcare needs and the healthcare needs                                               of their babies</a:t>
            </a:r>
            <a:endParaRPr dirty="0">
              <a:solidFill>
                <a:schemeClr val="accent2"/>
              </a:solidFill>
              <a:latin typeface="Times New Roman" panose="02020603050405020304" pitchFamily="18" charset="0"/>
              <a:ea typeface="Aleo"/>
              <a:cs typeface="Times New Roman" panose="02020603050405020304" pitchFamily="18" charset="0"/>
              <a:sym typeface="Ale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4977ac1dee_0_11"/>
          <p:cNvSpPr txBox="1">
            <a:spLocks noGrp="1"/>
          </p:cNvSpPr>
          <p:nvPr>
            <p:ph type="title" idx="4294967295"/>
          </p:nvPr>
        </p:nvSpPr>
        <p:spPr>
          <a:xfrm>
            <a:off x="177150" y="239375"/>
            <a:ext cx="8789700" cy="621300"/>
          </a:xfrm>
          <a:prstGeom prst="rect">
            <a:avLst/>
          </a:prstGeom>
          <a:solidFill>
            <a:schemeClr val="lt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700"/>
              <a:buFont typeface="Corbel"/>
              <a:buNone/>
            </a:pPr>
            <a:r>
              <a:rPr lang="en-US" sz="2950" b="1" dirty="0">
                <a:latin typeface="Times New Roman" panose="02020603050405020304" pitchFamily="18" charset="0"/>
                <a:cs typeface="Times New Roman" panose="02020603050405020304" pitchFamily="18" charset="0"/>
              </a:rPr>
              <a:t>Provider supervision in bundle payment pathway </a:t>
            </a:r>
            <a:endParaRPr sz="2950" b="1" dirty="0">
              <a:latin typeface="Times New Roman" panose="02020603050405020304" pitchFamily="18" charset="0"/>
              <a:cs typeface="Times New Roman" panose="02020603050405020304" pitchFamily="18" charset="0"/>
            </a:endParaRPr>
          </a:p>
        </p:txBody>
      </p:sp>
      <p:sp>
        <p:nvSpPr>
          <p:cNvPr id="416" name="Google Shape;416;g24977ac1dee_0_11"/>
          <p:cNvSpPr txBox="1"/>
          <p:nvPr/>
        </p:nvSpPr>
        <p:spPr>
          <a:xfrm>
            <a:off x="201200" y="1112025"/>
            <a:ext cx="87897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Doula services will be </a:t>
            </a:r>
            <a:r>
              <a:rPr lang="en-US" sz="2300" b="1" i="0" u="sng" strike="noStrike" cap="none" dirty="0">
                <a:solidFill>
                  <a:schemeClr val="accent2"/>
                </a:solidFill>
                <a:latin typeface="Times New Roman" panose="02020603050405020304" pitchFamily="18" charset="0"/>
                <a:ea typeface="Aleo"/>
                <a:cs typeface="Times New Roman" panose="02020603050405020304" pitchFamily="18" charset="0"/>
                <a:sym typeface="Aleo"/>
              </a:rPr>
              <a:t>rendered and reimbursed</a:t>
            </a:r>
            <a:r>
              <a:rPr lang="en-US" sz="2300" b="1" i="0" u="none" strike="noStrike" cap="none" dirty="0">
                <a:solidFill>
                  <a:srgbClr val="073763"/>
                </a:solidFill>
                <a:latin typeface="Times New Roman" panose="02020603050405020304" pitchFamily="18" charset="0"/>
                <a:ea typeface="Aleo"/>
                <a:cs typeface="Times New Roman" panose="02020603050405020304" pitchFamily="18" charset="0"/>
                <a:sym typeface="Aleo"/>
              </a:rPr>
              <a:t> </a:t>
            </a:r>
            <a:r>
              <a:rPr lang="en-US" sz="2300" b="1"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under the </a:t>
            </a:r>
            <a:r>
              <a:rPr lang="en-US" sz="2300" b="1" i="0" u="sng" strike="noStrike" cap="none" dirty="0">
                <a:solidFill>
                  <a:schemeClr val="accent2"/>
                </a:solidFill>
                <a:latin typeface="Times New Roman" panose="02020603050405020304" pitchFamily="18" charset="0"/>
                <a:ea typeface="Aleo"/>
                <a:cs typeface="Times New Roman" panose="02020603050405020304" pitchFamily="18" charset="0"/>
                <a:sym typeface="Aleo"/>
              </a:rPr>
              <a:t>medical provider’s supervision</a:t>
            </a:r>
            <a:r>
              <a:rPr lang="en-US" sz="2300" b="1" i="0" u="none" strike="noStrike" cap="none" dirty="0">
                <a:solidFill>
                  <a:srgbClr val="073763"/>
                </a:solidFill>
                <a:latin typeface="Times New Roman" panose="02020603050405020304" pitchFamily="18" charset="0"/>
                <a:ea typeface="Aleo"/>
                <a:cs typeface="Times New Roman" panose="02020603050405020304" pitchFamily="18" charset="0"/>
                <a:sym typeface="Aleo"/>
              </a:rPr>
              <a:t> </a:t>
            </a:r>
            <a:r>
              <a:rPr lang="en-US" sz="2300" b="1"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through the bundle payment</a:t>
            </a:r>
            <a:r>
              <a:rPr lang="en-US" sz="2300" b="1" i="0" u="none" strike="noStrike" cap="none" dirty="0">
                <a:solidFill>
                  <a:schemeClr val="accent2"/>
                </a:solidFill>
                <a:latin typeface="Aleo"/>
                <a:ea typeface="Aleo"/>
                <a:cs typeface="Aleo"/>
                <a:sym typeface="Aleo"/>
              </a:rPr>
              <a:t>.</a:t>
            </a:r>
            <a:r>
              <a:rPr lang="en-US" sz="2300" b="1" i="0" u="none" strike="noStrike" cap="none" dirty="0">
                <a:solidFill>
                  <a:srgbClr val="073763"/>
                </a:solidFill>
                <a:latin typeface="Aleo"/>
                <a:ea typeface="Aleo"/>
                <a:cs typeface="Aleo"/>
                <a:sym typeface="Aleo"/>
              </a:rPr>
              <a:t> </a:t>
            </a:r>
            <a:endParaRPr sz="2300" b="1" i="0" u="none" strike="noStrike" cap="none" dirty="0">
              <a:solidFill>
                <a:srgbClr val="073763"/>
              </a:solidFill>
              <a:latin typeface="Aleo"/>
              <a:ea typeface="Aleo"/>
              <a:cs typeface="Aleo"/>
              <a:sym typeface="Aleo"/>
            </a:endParaRPr>
          </a:p>
        </p:txBody>
      </p:sp>
      <p:sp>
        <p:nvSpPr>
          <p:cNvPr id="417" name="Google Shape;417;g24977ac1dee_0_11"/>
          <p:cNvSpPr txBox="1"/>
          <p:nvPr/>
        </p:nvSpPr>
        <p:spPr>
          <a:xfrm>
            <a:off x="356900" y="2256175"/>
            <a:ext cx="7506900" cy="3836918"/>
          </a:xfrm>
          <a:prstGeom prst="rect">
            <a:avLst/>
          </a:prstGeom>
          <a:noFill/>
          <a:ln>
            <a:noFill/>
          </a:ln>
        </p:spPr>
        <p:txBody>
          <a:bodyPr spcFirstLastPara="1" wrap="square" lIns="91425" tIns="91425" rIns="91425" bIns="91425" anchor="t" anchorCtr="0">
            <a:spAutoFit/>
          </a:bodyPr>
          <a:lstStyle/>
          <a:p>
            <a:pPr marL="0" marR="0" lvl="0" indent="457200" algn="l" rtl="0">
              <a:lnSpc>
                <a:spcPct val="100000"/>
              </a:lnSpc>
              <a:spcBef>
                <a:spcPts val="0"/>
              </a:spcBef>
              <a:spcAft>
                <a:spcPts val="0"/>
              </a:spcAft>
              <a:buClr>
                <a:srgbClr val="000000"/>
              </a:buClr>
              <a:buSzPts val="2800"/>
              <a:buFont typeface="Arial"/>
              <a:buNone/>
            </a:pPr>
            <a:r>
              <a:rPr lang="en-US" sz="28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Provider supervision means …</a:t>
            </a:r>
            <a:endParaRPr sz="28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a:p>
            <a:pPr marL="1371600" marR="0" lvl="0" indent="-361950" algn="l" rtl="0">
              <a:lnSpc>
                <a:spcPct val="100000"/>
              </a:lnSpc>
              <a:spcBef>
                <a:spcPts val="2000"/>
              </a:spcBef>
              <a:spcAft>
                <a:spcPts val="0"/>
              </a:spcAft>
              <a:buClr>
                <a:srgbClr val="073763"/>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medical provider sets the </a:t>
            </a:r>
            <a:r>
              <a:rPr lang="en-US" sz="2100" b="0" i="0" u="sng" strike="noStrike" cap="none" dirty="0">
                <a:solidFill>
                  <a:schemeClr val="accent2"/>
                </a:solidFill>
                <a:latin typeface="Times New Roman" panose="02020603050405020304" pitchFamily="18" charset="0"/>
                <a:ea typeface="Aleo"/>
                <a:cs typeface="Times New Roman" panose="02020603050405020304" pitchFamily="18" charset="0"/>
                <a:sym typeface="Aleo"/>
              </a:rPr>
              <a:t>overall care plan</a:t>
            </a:r>
            <a:endParaRPr sz="2100" b="0" i="0" u="sng"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371600" marR="0" lvl="0" indent="-361950" algn="l" rtl="0">
              <a:lnSpc>
                <a:spcPct val="100000"/>
              </a:lnSpc>
              <a:spcBef>
                <a:spcPts val="2000"/>
              </a:spcBef>
              <a:spcAft>
                <a:spcPts val="0"/>
              </a:spcAft>
              <a:buClr>
                <a:srgbClr val="073763"/>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medical provider holds </a:t>
            </a:r>
            <a:r>
              <a:rPr lang="en-US" sz="2100" b="0" i="0" u="sng" strike="noStrike" cap="none" dirty="0">
                <a:solidFill>
                  <a:schemeClr val="accent2"/>
                </a:solidFill>
                <a:latin typeface="Times New Roman" panose="02020603050405020304" pitchFamily="18" charset="0"/>
                <a:ea typeface="Aleo"/>
                <a:cs typeface="Times New Roman" panose="02020603050405020304" pitchFamily="18" charset="0"/>
                <a:sym typeface="Aleo"/>
              </a:rPr>
              <a:t>professional and administrative responsibility</a:t>
            </a:r>
            <a:r>
              <a:rPr lang="en-US" sz="2100" b="0" i="0" u="none" strike="noStrike" cap="none" dirty="0">
                <a:solidFill>
                  <a:srgbClr val="073763"/>
                </a:solidFill>
                <a:latin typeface="Times New Roman" panose="02020603050405020304" pitchFamily="18" charset="0"/>
                <a:ea typeface="Aleo"/>
                <a:cs typeface="Times New Roman" panose="02020603050405020304" pitchFamily="18" charset="0"/>
                <a:sym typeface="Aleo"/>
              </a:rPr>
              <a:t> </a:t>
            </a: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for the doula’s services</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371600" marR="0" lvl="0" indent="-361950" algn="l" rtl="0">
              <a:lnSpc>
                <a:spcPct val="100000"/>
              </a:lnSpc>
              <a:spcBef>
                <a:spcPts val="2000"/>
              </a:spcBef>
              <a:spcAft>
                <a:spcPts val="0"/>
              </a:spcAft>
              <a:buClr>
                <a:srgbClr val="073763"/>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doula uses their own </a:t>
            </a:r>
            <a:r>
              <a:rPr lang="en-US" sz="2100" b="0" i="0" u="sng" strike="noStrike" cap="none" dirty="0">
                <a:solidFill>
                  <a:schemeClr val="accent2"/>
                </a:solidFill>
                <a:latin typeface="Times New Roman" panose="02020603050405020304" pitchFamily="18" charset="0"/>
                <a:ea typeface="Aleo"/>
                <a:cs typeface="Times New Roman" panose="02020603050405020304" pitchFamily="18" charset="0"/>
                <a:sym typeface="Aleo"/>
              </a:rPr>
              <a:t>professional judgment</a:t>
            </a:r>
            <a:r>
              <a:rPr lang="en-US" sz="2100" b="0" i="0" u="none" strike="noStrike" cap="none" dirty="0">
                <a:solidFill>
                  <a:srgbClr val="073763"/>
                </a:solidFill>
                <a:latin typeface="Times New Roman" panose="02020603050405020304" pitchFamily="18" charset="0"/>
                <a:ea typeface="Aleo"/>
                <a:cs typeface="Times New Roman" panose="02020603050405020304" pitchFamily="18" charset="0"/>
                <a:sym typeface="Aleo"/>
              </a:rPr>
              <a:t> </a:t>
            </a: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in performing services</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371600" marR="0" lvl="0" indent="-361950" algn="l" rtl="0">
              <a:lnSpc>
                <a:spcPct val="100000"/>
              </a:lnSpc>
              <a:spcBef>
                <a:spcPts val="2000"/>
              </a:spcBef>
              <a:spcAft>
                <a:spcPts val="2000"/>
              </a:spcAft>
              <a:buClr>
                <a:srgbClr val="073763"/>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doula works to the</a:t>
            </a:r>
            <a:r>
              <a:rPr lang="en-US" sz="2100" b="0" i="0" u="none" strike="noStrike" cap="none" dirty="0">
                <a:solidFill>
                  <a:srgbClr val="073763"/>
                </a:solidFill>
                <a:latin typeface="Times New Roman" panose="02020603050405020304" pitchFamily="18" charset="0"/>
                <a:ea typeface="Aleo"/>
                <a:cs typeface="Times New Roman" panose="02020603050405020304" pitchFamily="18" charset="0"/>
                <a:sym typeface="Aleo"/>
              </a:rPr>
              <a:t> </a:t>
            </a:r>
            <a:r>
              <a:rPr lang="en-US" sz="2100" b="0" i="0" u="sng" strike="noStrike" cap="none" dirty="0">
                <a:solidFill>
                  <a:schemeClr val="accent2"/>
                </a:solidFill>
                <a:latin typeface="Times New Roman" panose="02020603050405020304" pitchFamily="18" charset="0"/>
                <a:ea typeface="Aleo"/>
                <a:cs typeface="Times New Roman" panose="02020603050405020304" pitchFamily="18" charset="0"/>
                <a:sym typeface="Aleo"/>
              </a:rPr>
              <a:t>full extent of their scope of practice</a:t>
            </a:r>
            <a:endParaRPr sz="1700" b="0" i="0" u="sng"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
        <p:cNvGrpSpPr/>
        <p:nvPr/>
      </p:nvGrpSpPr>
      <p:grpSpPr>
        <a:xfrm>
          <a:off x="0" y="0"/>
          <a:ext cx="0" cy="0"/>
          <a:chOff x="0" y="0"/>
          <a:chExt cx="0" cy="0"/>
        </a:xfrm>
      </p:grpSpPr>
      <p:sp>
        <p:nvSpPr>
          <p:cNvPr id="422" name="Google Shape;422;p5"/>
          <p:cNvSpPr txBox="1">
            <a:spLocks noGrp="1"/>
          </p:cNvSpPr>
          <p:nvPr>
            <p:ph type="title" idx="4294967295"/>
          </p:nvPr>
        </p:nvSpPr>
        <p:spPr>
          <a:xfrm>
            <a:off x="347675" y="325975"/>
            <a:ext cx="8285400" cy="6492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000"/>
              <a:buFont typeface="Corbel"/>
              <a:buNone/>
            </a:pPr>
            <a:r>
              <a:rPr lang="en-US" sz="3500" b="1" dirty="0">
                <a:latin typeface="Times New Roman" panose="02020603050405020304" pitchFamily="18" charset="0"/>
                <a:cs typeface="Times New Roman" panose="02020603050405020304" pitchFamily="18" charset="0"/>
              </a:rPr>
              <a:t>Provider supervision </a:t>
            </a:r>
            <a:endParaRPr sz="3500" b="1" dirty="0">
              <a:latin typeface="Times New Roman" panose="02020603050405020304" pitchFamily="18" charset="0"/>
              <a:cs typeface="Times New Roman" panose="02020603050405020304" pitchFamily="18" charset="0"/>
            </a:endParaRPr>
          </a:p>
        </p:txBody>
      </p:sp>
      <p:sp>
        <p:nvSpPr>
          <p:cNvPr id="423" name="Google Shape;423;p5"/>
          <p:cNvSpPr txBox="1">
            <a:spLocks noGrp="1"/>
          </p:cNvSpPr>
          <p:nvPr>
            <p:ph type="body" idx="4294967295"/>
          </p:nvPr>
        </p:nvSpPr>
        <p:spPr>
          <a:xfrm>
            <a:off x="347675" y="1123425"/>
            <a:ext cx="8285400" cy="3568500"/>
          </a:xfrm>
          <a:prstGeom prst="rect">
            <a:avLst/>
          </a:prstGeom>
          <a:noFill/>
          <a:ln w="9525" cap="flat" cmpd="sng">
            <a:solidFill>
              <a:srgbClr val="F08E8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0"/>
              <a:buNone/>
            </a:pPr>
            <a:r>
              <a:rPr lang="en-US" sz="2800" b="1" dirty="0">
                <a:solidFill>
                  <a:schemeClr val="accent2"/>
                </a:solidFill>
                <a:latin typeface="Times New Roman" panose="02020603050405020304" pitchFamily="18" charset="0"/>
                <a:cs typeface="Times New Roman" panose="02020603050405020304" pitchFamily="18" charset="0"/>
              </a:rPr>
              <a:t>What’s involved …</a:t>
            </a:r>
            <a:endParaRPr sz="2800" b="1" dirty="0">
              <a:solidFill>
                <a:schemeClr val="accent2"/>
              </a:solidFill>
              <a:latin typeface="Times New Roman" panose="02020603050405020304" pitchFamily="18" charset="0"/>
              <a:cs typeface="Times New Roman" panose="02020603050405020304" pitchFamily="18" charset="0"/>
            </a:endParaRPr>
          </a:p>
          <a:p>
            <a:pPr marL="457200" lvl="0" indent="-381000" algn="l" rtl="0">
              <a:lnSpc>
                <a:spcPct val="100000"/>
              </a:lnSpc>
              <a:spcBef>
                <a:spcPts val="1000"/>
              </a:spcBef>
              <a:spcAft>
                <a:spcPts val="0"/>
              </a:spcAft>
              <a:buClr>
                <a:schemeClr val="accent2"/>
              </a:buClr>
              <a:buSzPts val="2400"/>
              <a:buFont typeface="Aleo"/>
              <a:buChar char="●"/>
            </a:pPr>
            <a:r>
              <a:rPr lang="en-US" sz="2400" dirty="0">
                <a:solidFill>
                  <a:schemeClr val="accent2"/>
                </a:solidFill>
                <a:latin typeface="Times New Roman" panose="02020603050405020304" pitchFamily="18" charset="0"/>
                <a:ea typeface="Aleo"/>
                <a:cs typeface="Times New Roman" panose="02020603050405020304" pitchFamily="18" charset="0"/>
                <a:sym typeface="Aleo"/>
              </a:rPr>
              <a:t>The organization and coordination of patient’s maternity care</a:t>
            </a:r>
            <a:endParaRPr sz="24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381000" algn="l" rtl="0">
              <a:lnSpc>
                <a:spcPct val="100000"/>
              </a:lnSpc>
              <a:spcBef>
                <a:spcPts val="1000"/>
              </a:spcBef>
              <a:spcAft>
                <a:spcPts val="0"/>
              </a:spcAft>
              <a:buClr>
                <a:schemeClr val="accent2"/>
              </a:buClr>
              <a:buSzPts val="2400"/>
              <a:buFont typeface="Aleo"/>
              <a:buChar char="●"/>
            </a:pPr>
            <a:r>
              <a:rPr lang="en-US" sz="2400" dirty="0">
                <a:solidFill>
                  <a:schemeClr val="accent2"/>
                </a:solidFill>
                <a:latin typeface="Times New Roman" panose="02020603050405020304" pitchFamily="18" charset="0"/>
                <a:ea typeface="Aleo"/>
                <a:cs typeface="Times New Roman" panose="02020603050405020304" pitchFamily="18" charset="0"/>
                <a:sym typeface="Aleo"/>
              </a:rPr>
              <a:t>Guidance on patient care doulas can provide (likely via job description and doula policy)</a:t>
            </a:r>
            <a:endParaRPr sz="24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381000" algn="l" rtl="0">
              <a:lnSpc>
                <a:spcPct val="100000"/>
              </a:lnSpc>
              <a:spcBef>
                <a:spcPts val="1000"/>
              </a:spcBef>
              <a:spcAft>
                <a:spcPts val="0"/>
              </a:spcAft>
              <a:buClr>
                <a:schemeClr val="accent2"/>
              </a:buClr>
              <a:buSzPts val="2400"/>
              <a:buFont typeface="Aleo"/>
              <a:buChar char="●"/>
            </a:pPr>
            <a:r>
              <a:rPr lang="en-US" sz="2400" dirty="0">
                <a:solidFill>
                  <a:schemeClr val="accent2"/>
                </a:solidFill>
                <a:latin typeface="Times New Roman" panose="02020603050405020304" pitchFamily="18" charset="0"/>
                <a:ea typeface="Aleo"/>
                <a:cs typeface="Times New Roman" panose="02020603050405020304" pitchFamily="18" charset="0"/>
                <a:sym typeface="Aleo"/>
              </a:rPr>
              <a:t>Respectful of the doula role and doula scope of practice</a:t>
            </a:r>
            <a:endParaRPr sz="24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381000" algn="l" rtl="0">
              <a:lnSpc>
                <a:spcPct val="100000"/>
              </a:lnSpc>
              <a:spcBef>
                <a:spcPts val="1000"/>
              </a:spcBef>
              <a:spcAft>
                <a:spcPts val="1000"/>
              </a:spcAft>
              <a:buClr>
                <a:schemeClr val="accent2"/>
              </a:buClr>
              <a:buSzPts val="2400"/>
              <a:buFont typeface="Aleo"/>
              <a:buChar char="●"/>
            </a:pPr>
            <a:r>
              <a:rPr lang="en-US" sz="2400" dirty="0">
                <a:solidFill>
                  <a:schemeClr val="accent2"/>
                </a:solidFill>
                <a:latin typeface="Times New Roman" panose="02020603050405020304" pitchFamily="18" charset="0"/>
                <a:ea typeface="Aleo"/>
                <a:cs typeface="Times New Roman" panose="02020603050405020304" pitchFamily="18" charset="0"/>
                <a:sym typeface="Aleo"/>
              </a:rPr>
              <a:t>Independent contractor or employer/employee relationship</a:t>
            </a:r>
            <a:endParaRPr sz="2400" dirty="0">
              <a:solidFill>
                <a:schemeClr val="accent2"/>
              </a:solidFill>
              <a:latin typeface="Times New Roman" panose="02020603050405020304" pitchFamily="18" charset="0"/>
              <a:ea typeface="Aleo"/>
              <a:cs typeface="Times New Roman" panose="02020603050405020304" pitchFamily="18" charset="0"/>
              <a:sym typeface="Aleo"/>
            </a:endParaRPr>
          </a:p>
        </p:txBody>
      </p:sp>
      <p:sp>
        <p:nvSpPr>
          <p:cNvPr id="424" name="Google Shape;424;p5"/>
          <p:cNvSpPr txBox="1">
            <a:spLocks noGrp="1"/>
          </p:cNvSpPr>
          <p:nvPr>
            <p:ph type="body" idx="4294967295"/>
          </p:nvPr>
        </p:nvSpPr>
        <p:spPr>
          <a:xfrm>
            <a:off x="347675" y="4840175"/>
            <a:ext cx="8285400" cy="1751400"/>
          </a:xfrm>
          <a:prstGeom prst="rect">
            <a:avLst/>
          </a:prstGeom>
          <a:noFill/>
          <a:ln w="9525" cap="flat" cmpd="sng">
            <a:solidFill>
              <a:srgbClr val="F08E8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0"/>
              <a:buNone/>
            </a:pPr>
            <a:r>
              <a:rPr lang="en-US" sz="2800" b="1" dirty="0">
                <a:solidFill>
                  <a:schemeClr val="accent2"/>
                </a:solidFill>
                <a:latin typeface="Times New Roman" panose="02020603050405020304" pitchFamily="18" charset="0"/>
                <a:cs typeface="Times New Roman" panose="02020603050405020304" pitchFamily="18" charset="0"/>
              </a:rPr>
              <a:t>What’s not involved …</a:t>
            </a:r>
            <a:endParaRPr sz="2800" b="1" dirty="0">
              <a:solidFill>
                <a:schemeClr val="accent2"/>
              </a:solidFill>
              <a:latin typeface="Times New Roman" panose="02020603050405020304" pitchFamily="18" charset="0"/>
              <a:cs typeface="Times New Roman" panose="02020603050405020304" pitchFamily="18" charset="0"/>
            </a:endParaRPr>
          </a:p>
          <a:p>
            <a:pPr marL="457200" lvl="0" indent="-381000" algn="l" rtl="0">
              <a:lnSpc>
                <a:spcPct val="100000"/>
              </a:lnSpc>
              <a:spcBef>
                <a:spcPts val="1000"/>
              </a:spcBef>
              <a:spcAft>
                <a:spcPts val="0"/>
              </a:spcAft>
              <a:buClr>
                <a:schemeClr val="accent2"/>
              </a:buClr>
              <a:buSzPts val="2400"/>
              <a:buFont typeface="Aleo"/>
              <a:buChar char="●"/>
            </a:pPr>
            <a:r>
              <a:rPr lang="en-US" sz="2400" dirty="0">
                <a:solidFill>
                  <a:schemeClr val="accent2"/>
                </a:solidFill>
                <a:latin typeface="Times New Roman" panose="02020603050405020304" pitchFamily="18" charset="0"/>
                <a:ea typeface="Aleo"/>
                <a:cs typeface="Times New Roman" panose="02020603050405020304" pitchFamily="18" charset="0"/>
                <a:sym typeface="Aleo"/>
              </a:rPr>
              <a:t>Restrictive oversight of doula/patient interaction</a:t>
            </a:r>
            <a:endParaRPr sz="24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381000" algn="l" rtl="0">
              <a:lnSpc>
                <a:spcPct val="100000"/>
              </a:lnSpc>
              <a:spcBef>
                <a:spcPts val="1000"/>
              </a:spcBef>
              <a:spcAft>
                <a:spcPts val="0"/>
              </a:spcAft>
              <a:buClr>
                <a:schemeClr val="accent2"/>
              </a:buClr>
              <a:buSzPts val="2400"/>
              <a:buFont typeface="Aleo"/>
              <a:buChar char="●"/>
            </a:pPr>
            <a:r>
              <a:rPr lang="en-US" sz="2400" dirty="0">
                <a:solidFill>
                  <a:schemeClr val="accent2"/>
                </a:solidFill>
                <a:latin typeface="Times New Roman" panose="02020603050405020304" pitchFamily="18" charset="0"/>
                <a:ea typeface="Aleo"/>
                <a:cs typeface="Times New Roman" panose="02020603050405020304" pitchFamily="18" charset="0"/>
                <a:sym typeface="Aleo"/>
              </a:rPr>
              <a:t>Limitations on doula scope of practice </a:t>
            </a:r>
            <a:endParaRPr sz="24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0" algn="l" rtl="0">
              <a:lnSpc>
                <a:spcPct val="90000"/>
              </a:lnSpc>
              <a:spcBef>
                <a:spcPts val="1000"/>
              </a:spcBef>
              <a:spcAft>
                <a:spcPts val="0"/>
              </a:spcAft>
              <a:buSzPts val="1900"/>
              <a:buNone/>
            </a:pPr>
            <a:endParaRPr dirty="0">
              <a:solidFill>
                <a:srgbClr val="07376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g24a638309ad_0_6"/>
          <p:cNvPicPr preferRelativeResize="0"/>
          <p:nvPr/>
        </p:nvPicPr>
        <p:blipFill rotWithShape="1">
          <a:blip r:embed="rId3">
            <a:alphaModFix/>
          </a:blip>
          <a:srcRect l="17450" t="22219" r="27168" b="11113"/>
          <a:stretch/>
        </p:blipFill>
        <p:spPr>
          <a:xfrm>
            <a:off x="755488" y="4573750"/>
            <a:ext cx="2530125" cy="2284251"/>
          </a:xfrm>
          <a:prstGeom prst="rect">
            <a:avLst/>
          </a:prstGeom>
          <a:noFill/>
          <a:ln>
            <a:noFill/>
          </a:ln>
        </p:spPr>
      </p:pic>
      <p:sp>
        <p:nvSpPr>
          <p:cNvPr id="431" name="Google Shape;431;g24a638309ad_0_6"/>
          <p:cNvSpPr txBox="1">
            <a:spLocks noGrp="1"/>
          </p:cNvSpPr>
          <p:nvPr>
            <p:ph type="title" idx="4294967295"/>
          </p:nvPr>
        </p:nvSpPr>
        <p:spPr>
          <a:xfrm>
            <a:off x="282750" y="216225"/>
            <a:ext cx="8578500" cy="7470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22222"/>
              </a:buClr>
              <a:buSzPts val="3200"/>
              <a:buFont typeface="Arial"/>
              <a:buNone/>
            </a:pPr>
            <a:r>
              <a:rPr lang="en-US" sz="3500" b="1" dirty="0">
                <a:latin typeface="Times New Roman" panose="02020603050405020304" pitchFamily="18" charset="0"/>
                <a:cs typeface="Times New Roman" panose="02020603050405020304" pitchFamily="18" charset="0"/>
              </a:rPr>
              <a:t>Who is</a:t>
            </a:r>
            <a:r>
              <a:rPr lang="en-US" sz="350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eligible </a:t>
            </a:r>
            <a:r>
              <a:rPr lang="en-US" sz="3500" b="1" dirty="0">
                <a:latin typeface="Times New Roman" panose="02020603050405020304" pitchFamily="18" charset="0"/>
                <a:cs typeface="Times New Roman" panose="02020603050405020304" pitchFamily="18" charset="0"/>
              </a:rPr>
              <a:t>to</a:t>
            </a:r>
            <a:r>
              <a:rPr lang="en-US" sz="350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n-US" sz="350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participate</a:t>
            </a:r>
            <a:r>
              <a:rPr lang="en-US" sz="350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t>
            </a:r>
            <a:endParaRPr sz="3500" b="1" dirty="0">
              <a:latin typeface="Times New Roman" panose="02020603050405020304" pitchFamily="18" charset="0"/>
              <a:cs typeface="Times New Roman" panose="02020603050405020304" pitchFamily="18" charset="0"/>
            </a:endParaRPr>
          </a:p>
        </p:txBody>
      </p:sp>
      <p:sp>
        <p:nvSpPr>
          <p:cNvPr id="432" name="Google Shape;432;g24a638309ad_0_6"/>
          <p:cNvSpPr txBox="1"/>
          <p:nvPr/>
        </p:nvSpPr>
        <p:spPr>
          <a:xfrm>
            <a:off x="397500" y="1130875"/>
            <a:ext cx="8349000" cy="485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Doulas who …</a:t>
            </a:r>
            <a:endParaRPr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50000"/>
              </a:lnSpc>
              <a:spcBef>
                <a:spcPts val="2000"/>
              </a:spcBef>
              <a:spcAft>
                <a:spcPts val="0"/>
              </a:spcAft>
              <a:buClr>
                <a:srgbClr val="000000"/>
              </a:buClr>
              <a:buSzPts val="2000"/>
              <a:buFont typeface="Arial"/>
              <a:buNone/>
            </a:pPr>
            <a:endParaRPr sz="2000" b="0" i="0" u="none" strike="noStrike" cap="none" dirty="0">
              <a:solidFill>
                <a:srgbClr val="073763"/>
              </a:solidFill>
              <a:latin typeface="Aleo"/>
              <a:ea typeface="Aleo"/>
              <a:cs typeface="Aleo"/>
              <a:sym typeface="Aleo"/>
            </a:endParaRPr>
          </a:p>
        </p:txBody>
      </p:sp>
      <p:sp>
        <p:nvSpPr>
          <p:cNvPr id="433" name="Google Shape;433;g24a638309ad_0_6"/>
          <p:cNvSpPr txBox="1"/>
          <p:nvPr/>
        </p:nvSpPr>
        <p:spPr>
          <a:xfrm>
            <a:off x="3715500" y="4795000"/>
            <a:ext cx="5031000" cy="163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900" b="0" i="1"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*Best practice, not necessarily required. Each practice will set their own standards. Find the CT DPH proposed standards </a:t>
            </a:r>
            <a:r>
              <a:rPr lang="en-US" sz="1900" b="0" i="1" u="sng" strike="noStrike" cap="none" dirty="0">
                <a:solidFill>
                  <a:schemeClr val="accent2"/>
                </a:solidFill>
                <a:latin typeface="Times New Roman" panose="02020603050405020304" pitchFamily="18" charset="0"/>
                <a:ea typeface="Aleo"/>
                <a:cs typeface="Times New Roman" panose="02020603050405020304" pitchFamily="18" charset="0"/>
                <a:sym typeface="Aleo"/>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here</a:t>
            </a:r>
            <a:r>
              <a:rPr lang="en-US" sz="1900" b="0" i="1"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 </a:t>
            </a:r>
            <a:endParaRPr sz="1900" b="0" i="1"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00000"/>
              </a:lnSpc>
              <a:spcBef>
                <a:spcPts val="2000"/>
              </a:spcBef>
              <a:spcAft>
                <a:spcPts val="0"/>
              </a:spcAft>
              <a:buClr>
                <a:srgbClr val="000000"/>
              </a:buClr>
              <a:buSzPts val="1200"/>
              <a:buFont typeface="Arial"/>
              <a:buNone/>
            </a:pPr>
            <a:endParaRPr sz="1200" b="0" i="0" u="none" strike="noStrike" cap="none" dirty="0">
              <a:solidFill>
                <a:srgbClr val="000000"/>
              </a:solidFill>
              <a:latin typeface="Lato"/>
              <a:ea typeface="Lato"/>
              <a:cs typeface="Lato"/>
              <a:sym typeface="Lato"/>
            </a:endParaRPr>
          </a:p>
        </p:txBody>
      </p:sp>
      <p:sp>
        <p:nvSpPr>
          <p:cNvPr id="434" name="Google Shape;434;g24a638309ad_0_6"/>
          <p:cNvSpPr txBox="1"/>
          <p:nvPr/>
        </p:nvSpPr>
        <p:spPr>
          <a:xfrm>
            <a:off x="494400" y="1766700"/>
            <a:ext cx="8155200" cy="35787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15000"/>
              </a:lnSpc>
              <a:spcBef>
                <a:spcPts val="0"/>
              </a:spcBef>
              <a:spcAft>
                <a:spcPts val="0"/>
              </a:spcAft>
              <a:buClr>
                <a:schemeClr val="accent2"/>
              </a:buClr>
              <a:buSzPts val="2200"/>
              <a:buFont typeface="Aleo"/>
              <a:buChar char="●"/>
            </a:pPr>
            <a:r>
              <a:rPr lang="en-US" sz="22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Want to support childbearing HUSKY Health members</a:t>
            </a:r>
            <a:endParaRPr sz="22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68300" algn="l" rtl="0">
              <a:lnSpc>
                <a:spcPct val="115000"/>
              </a:lnSpc>
              <a:spcBef>
                <a:spcPts val="2000"/>
              </a:spcBef>
              <a:spcAft>
                <a:spcPts val="0"/>
              </a:spcAft>
              <a:buClr>
                <a:schemeClr val="accent2"/>
              </a:buClr>
              <a:buSzPts val="2200"/>
              <a:buFont typeface="Aleo"/>
              <a:buChar char="●"/>
            </a:pPr>
            <a:r>
              <a:rPr lang="en-US" sz="22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Can demonstrate that they meet the Core Competencies set forth by the CT DPH*</a:t>
            </a:r>
            <a:endParaRPr sz="22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68300" algn="l" rtl="0">
              <a:lnSpc>
                <a:spcPct val="115000"/>
              </a:lnSpc>
              <a:spcBef>
                <a:spcPts val="2000"/>
              </a:spcBef>
              <a:spcAft>
                <a:spcPts val="0"/>
              </a:spcAft>
              <a:buClr>
                <a:schemeClr val="accent2"/>
              </a:buClr>
              <a:buSzPts val="2200"/>
              <a:buFont typeface="Aleo"/>
              <a:buChar char="●"/>
            </a:pPr>
            <a:r>
              <a:rPr lang="en-US" sz="22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Are interested in a contractual relationship with a participating practice that provides maternity care services </a:t>
            </a:r>
            <a:endParaRPr sz="22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50000"/>
              </a:lnSpc>
              <a:spcBef>
                <a:spcPts val="2000"/>
              </a:spcBef>
              <a:spcAft>
                <a:spcPts val="0"/>
              </a:spcAft>
              <a:buClr>
                <a:schemeClr val="dk1"/>
              </a:buClr>
              <a:buSzPts val="1100"/>
              <a:buFont typeface="Arial"/>
              <a:buNone/>
            </a:pPr>
            <a:endParaRPr sz="2000" b="0" i="0" u="none" strike="noStrike" cap="none" dirty="0">
              <a:solidFill>
                <a:schemeClr val="accent2"/>
              </a:solidFill>
              <a:latin typeface="Aleo"/>
              <a:ea typeface="Aleo"/>
              <a:cs typeface="Aleo"/>
              <a:sym typeface="Ale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2"/>
              </a:solidFill>
              <a:latin typeface="Lato"/>
              <a:ea typeface="Lato"/>
              <a:cs typeface="Lato"/>
              <a:sym typeface="Lato"/>
            </a:endParaRPr>
          </a:p>
        </p:txBody>
      </p:sp>
      <p:sp>
        <p:nvSpPr>
          <p:cNvPr id="435" name="Google Shape;435;g24a638309ad_0_6"/>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
          <p:cNvSpPr txBox="1">
            <a:spLocks noGrp="1"/>
          </p:cNvSpPr>
          <p:nvPr>
            <p:ph type="body" idx="4294967295"/>
          </p:nvPr>
        </p:nvSpPr>
        <p:spPr>
          <a:xfrm>
            <a:off x="386700" y="974100"/>
            <a:ext cx="4554900" cy="432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0"/>
              <a:buNone/>
            </a:pPr>
            <a:r>
              <a:rPr lang="en-US" sz="2000" b="1" dirty="0">
                <a:solidFill>
                  <a:schemeClr val="accent2"/>
                </a:solidFill>
                <a:latin typeface="Times New Roman" panose="02020603050405020304" pitchFamily="18" charset="0"/>
                <a:ea typeface="Aleo"/>
                <a:cs typeface="Times New Roman" panose="02020603050405020304" pitchFamily="18" charset="0"/>
                <a:sym typeface="Aleo"/>
              </a:rPr>
              <a:t>Prenatal/Postpartum visits (including but not limited to)</a:t>
            </a:r>
            <a:endParaRPr sz="2000" b="1"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355600" algn="l" rtl="0">
              <a:lnSpc>
                <a:spcPct val="100000"/>
              </a:lnSpc>
              <a:spcBef>
                <a:spcPts val="1500"/>
              </a:spcBef>
              <a:spcAft>
                <a:spcPts val="0"/>
              </a:spcAft>
              <a:buClr>
                <a:schemeClr val="accent2"/>
              </a:buClr>
              <a:buSzPts val="2000"/>
              <a:buFont typeface="Aleo"/>
              <a:buChar char="●"/>
            </a:pPr>
            <a:r>
              <a:rPr lang="en-US" sz="2000" dirty="0">
                <a:solidFill>
                  <a:schemeClr val="accent2"/>
                </a:solidFill>
                <a:latin typeface="Times New Roman" panose="02020603050405020304" pitchFamily="18" charset="0"/>
                <a:ea typeface="Aleo"/>
                <a:cs typeface="Times New Roman" panose="02020603050405020304" pitchFamily="18" charset="0"/>
                <a:sym typeface="Ale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Childbirth education</a:t>
            </a:r>
            <a:endParaRPr sz="20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355600" algn="l" rtl="0">
              <a:lnSpc>
                <a:spcPct val="100000"/>
              </a:lnSpc>
              <a:spcBef>
                <a:spcPts val="1500"/>
              </a:spcBef>
              <a:spcAft>
                <a:spcPts val="0"/>
              </a:spcAft>
              <a:buClr>
                <a:schemeClr val="accent2"/>
              </a:buClr>
              <a:buSzPts val="2000"/>
              <a:buFont typeface="Aleo"/>
              <a:buChar char="●"/>
            </a:pPr>
            <a:r>
              <a:rPr lang="en-US" sz="2000" dirty="0">
                <a:solidFill>
                  <a:schemeClr val="accent2"/>
                </a:solidFill>
                <a:latin typeface="Times New Roman" panose="02020603050405020304" pitchFamily="18" charset="0"/>
                <a:ea typeface="Aleo"/>
                <a:cs typeface="Times New Roman" panose="02020603050405020304" pitchFamily="18" charset="0"/>
                <a:sym typeface="Aleo"/>
              </a:rPr>
              <a:t>Birth/postpartum planning</a:t>
            </a:r>
            <a:endParaRPr sz="20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355600" algn="l" rtl="0">
              <a:lnSpc>
                <a:spcPct val="100000"/>
              </a:lnSpc>
              <a:spcBef>
                <a:spcPts val="1500"/>
              </a:spcBef>
              <a:spcAft>
                <a:spcPts val="0"/>
              </a:spcAft>
              <a:buClr>
                <a:schemeClr val="accent2"/>
              </a:buClr>
              <a:buSzPts val="2000"/>
              <a:buFont typeface="Aleo"/>
              <a:buChar char="●"/>
            </a:pPr>
            <a:r>
              <a:rPr lang="en-US" sz="2000" dirty="0">
                <a:solidFill>
                  <a:schemeClr val="accent2"/>
                </a:solidFill>
                <a:latin typeface="Times New Roman" panose="02020603050405020304" pitchFamily="18" charset="0"/>
                <a:ea typeface="Aleo"/>
                <a:cs typeface="Times New Roman" panose="02020603050405020304" pitchFamily="18" charset="0"/>
                <a:sym typeface="Aleo"/>
              </a:rPr>
              <a:t>Personal advocacy and communication skills building</a:t>
            </a:r>
            <a:endParaRPr sz="20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355600" algn="l" rtl="0">
              <a:lnSpc>
                <a:spcPct val="100000"/>
              </a:lnSpc>
              <a:spcBef>
                <a:spcPts val="1500"/>
              </a:spcBef>
              <a:spcAft>
                <a:spcPts val="0"/>
              </a:spcAft>
              <a:buClr>
                <a:schemeClr val="accent2"/>
              </a:buClr>
              <a:buSzPts val="2000"/>
              <a:buFont typeface="Aleo"/>
              <a:buChar char="●"/>
            </a:pPr>
            <a:r>
              <a:rPr lang="en-US" sz="2000" dirty="0">
                <a:solidFill>
                  <a:schemeClr val="accent2"/>
                </a:solidFill>
                <a:latin typeface="Times New Roman" panose="02020603050405020304" pitchFamily="18" charset="0"/>
                <a:ea typeface="Aleo"/>
                <a:cs typeface="Times New Roman" panose="02020603050405020304" pitchFamily="18" charset="0"/>
                <a:sym typeface="Aleo"/>
              </a:rPr>
              <a:t>Comfort measures to relieve common aches and pains </a:t>
            </a:r>
            <a:endParaRPr sz="20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355600" algn="l" rtl="0">
              <a:lnSpc>
                <a:spcPct val="100000"/>
              </a:lnSpc>
              <a:spcBef>
                <a:spcPts val="1500"/>
              </a:spcBef>
              <a:spcAft>
                <a:spcPts val="0"/>
              </a:spcAft>
              <a:buClr>
                <a:schemeClr val="accent2"/>
              </a:buClr>
              <a:buSzPts val="2000"/>
              <a:buFont typeface="Aleo"/>
              <a:buChar char="●"/>
            </a:pPr>
            <a:r>
              <a:rPr lang="en-US" sz="2000" dirty="0">
                <a:solidFill>
                  <a:schemeClr val="accent2"/>
                </a:solidFill>
                <a:latin typeface="Times New Roman" panose="02020603050405020304" pitchFamily="18" charset="0"/>
                <a:ea typeface="Aleo"/>
                <a:cs typeface="Times New Roman" panose="02020603050405020304" pitchFamily="18" charset="0"/>
                <a:sym typeface="Aleo"/>
              </a:rPr>
              <a:t>Education on newborn care</a:t>
            </a:r>
            <a:endParaRPr sz="20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lvl="0" indent="-355600" algn="l" rtl="0">
              <a:lnSpc>
                <a:spcPct val="100000"/>
              </a:lnSpc>
              <a:spcBef>
                <a:spcPts val="1500"/>
              </a:spcBef>
              <a:spcAft>
                <a:spcPts val="1500"/>
              </a:spcAft>
              <a:buClr>
                <a:schemeClr val="accent2"/>
              </a:buClr>
              <a:buSzPts val="2000"/>
              <a:buFont typeface="Aleo"/>
              <a:buChar char="●"/>
            </a:pPr>
            <a:r>
              <a:rPr lang="en-US" sz="2000" dirty="0">
                <a:solidFill>
                  <a:schemeClr val="accent2"/>
                </a:solidFill>
                <a:latin typeface="Times New Roman" panose="02020603050405020304" pitchFamily="18" charset="0"/>
                <a:ea typeface="Aleo"/>
                <a:cs typeface="Times New Roman" panose="02020603050405020304" pitchFamily="18" charset="0"/>
                <a:sym typeface="Aleo"/>
              </a:rPr>
              <a:t>Routine lactation support</a:t>
            </a:r>
            <a:endParaRPr sz="2000" dirty="0">
              <a:solidFill>
                <a:schemeClr val="accent2"/>
              </a:solidFill>
              <a:latin typeface="Times New Roman" panose="02020603050405020304" pitchFamily="18" charset="0"/>
              <a:ea typeface="Aleo"/>
              <a:cs typeface="Times New Roman" panose="02020603050405020304" pitchFamily="18" charset="0"/>
              <a:sym typeface="Aleo"/>
            </a:endParaRPr>
          </a:p>
        </p:txBody>
      </p:sp>
      <p:sp>
        <p:nvSpPr>
          <p:cNvPr id="441" name="Google Shape;441;p7"/>
          <p:cNvSpPr txBox="1"/>
          <p:nvPr/>
        </p:nvSpPr>
        <p:spPr>
          <a:xfrm>
            <a:off x="238100" y="174375"/>
            <a:ext cx="8585100" cy="799800"/>
          </a:xfrm>
          <a:prstGeom prst="rect">
            <a:avLst/>
          </a:prstGeom>
          <a:solidFill>
            <a:schemeClr val="lt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42" name="Google Shape;442;p7"/>
          <p:cNvSpPr txBox="1">
            <a:spLocks noGrp="1"/>
          </p:cNvSpPr>
          <p:nvPr>
            <p:ph type="title" idx="4294967295"/>
          </p:nvPr>
        </p:nvSpPr>
        <p:spPr>
          <a:xfrm>
            <a:off x="386700" y="291750"/>
            <a:ext cx="4362000" cy="57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3000"/>
              <a:buFont typeface="Corbel"/>
              <a:buNone/>
            </a:pPr>
            <a:r>
              <a:rPr lang="en-US" sz="350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What’s</a:t>
            </a:r>
            <a:r>
              <a:rPr lang="en-US" sz="350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covered?</a:t>
            </a:r>
            <a:br>
              <a:rPr lang="en-US" sz="35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br>
            <a:endParaRPr sz="3500" b="1" dirty="0"/>
          </a:p>
        </p:txBody>
      </p:sp>
      <p:sp>
        <p:nvSpPr>
          <p:cNvPr id="443" name="Google Shape;443;p7"/>
          <p:cNvSpPr txBox="1"/>
          <p:nvPr/>
        </p:nvSpPr>
        <p:spPr>
          <a:xfrm>
            <a:off x="386700" y="5421975"/>
            <a:ext cx="6024600" cy="1015632"/>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chemeClr val="dk1"/>
              </a:buClr>
              <a:buSzPts val="1900"/>
              <a:buFont typeface="Arial"/>
              <a:buNone/>
            </a:pPr>
            <a:r>
              <a:rPr lang="en-US" sz="20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If doulas offer additional services (ex: belly binding, placenta encapsulation), they are</a:t>
            </a:r>
            <a:r>
              <a:rPr lang="en-US" sz="20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 </a:t>
            </a:r>
            <a:r>
              <a:rPr lang="en-US" sz="2000" b="1" i="0" u="sng" strike="noStrike" cap="none" dirty="0">
                <a:solidFill>
                  <a:schemeClr val="accent2"/>
                </a:solidFill>
                <a:latin typeface="Times New Roman" panose="02020603050405020304" pitchFamily="18" charset="0"/>
                <a:ea typeface="Lato"/>
                <a:cs typeface="Times New Roman" panose="02020603050405020304" pitchFamily="18" charset="0"/>
                <a:sym typeface="Lato"/>
              </a:rPr>
              <a:t>not allowed to balance bill</a:t>
            </a:r>
            <a:r>
              <a:rPr lang="en-US" sz="20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 HUSKY Health members for these services. </a:t>
            </a:r>
            <a:endParaRPr sz="20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p:txBody>
      </p:sp>
      <p:sp>
        <p:nvSpPr>
          <p:cNvPr id="444" name="Google Shape;444;p7"/>
          <p:cNvSpPr txBox="1"/>
          <p:nvPr/>
        </p:nvSpPr>
        <p:spPr>
          <a:xfrm>
            <a:off x="5059250" y="974100"/>
            <a:ext cx="3644400" cy="36086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900"/>
              <a:buFont typeface="Arial"/>
              <a:buNone/>
            </a:pPr>
            <a:r>
              <a:rPr lang="en-US" sz="2000" b="1"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Labor and Delivery Support</a:t>
            </a:r>
            <a:endParaRPr sz="2000" b="1"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55600" algn="l" rtl="0">
              <a:lnSpc>
                <a:spcPct val="100000"/>
              </a:lnSpc>
              <a:spcBef>
                <a:spcPts val="1500"/>
              </a:spcBef>
              <a:spcAft>
                <a:spcPts val="0"/>
              </a:spcAft>
              <a:buClr>
                <a:schemeClr val="accent2"/>
              </a:buClr>
              <a:buSzPts val="20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Continuous support </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55600" algn="l" rtl="0">
              <a:lnSpc>
                <a:spcPct val="100000"/>
              </a:lnSpc>
              <a:spcBef>
                <a:spcPts val="1500"/>
              </a:spcBef>
              <a:spcAft>
                <a:spcPts val="0"/>
              </a:spcAft>
              <a:buClr>
                <a:schemeClr val="accent2"/>
              </a:buClr>
              <a:buSzPts val="20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Non-medical comfort measures</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00000"/>
              </a:lnSpc>
              <a:spcBef>
                <a:spcPts val="1500"/>
              </a:spcBef>
              <a:spcAft>
                <a:spcPts val="0"/>
              </a:spcAft>
              <a:buClr>
                <a:srgbClr val="000000"/>
              </a:buClr>
              <a:buSzPts val="2000"/>
              <a:buFont typeface="Arial"/>
              <a:buNone/>
            </a:pP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00000"/>
              </a:lnSpc>
              <a:spcBef>
                <a:spcPts val="1500"/>
              </a:spcBef>
              <a:spcAft>
                <a:spcPts val="1500"/>
              </a:spcAft>
              <a:buClr>
                <a:srgbClr val="000000"/>
              </a:buClr>
              <a:buSzPts val="2000"/>
              <a:buFont typeface="Arial"/>
              <a:buNone/>
            </a:pPr>
            <a:r>
              <a:rPr lang="en-US" sz="2000" b="1"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NOTE</a:t>
            </a: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 Doula services are limited to the services covered by the supervising practice. </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p:txBody>
      </p:sp>
      <p:pic>
        <p:nvPicPr>
          <p:cNvPr id="445" name="Google Shape;445;p7"/>
          <p:cNvPicPr preferRelativeResize="0"/>
          <p:nvPr/>
        </p:nvPicPr>
        <p:blipFill rotWithShape="1">
          <a:blip r:embed="rId3">
            <a:alphaModFix/>
          </a:blip>
          <a:srcRect l="40861" t="33568" r="12726"/>
          <a:stretch/>
        </p:blipFill>
        <p:spPr>
          <a:xfrm>
            <a:off x="6222749" y="4503231"/>
            <a:ext cx="2921251" cy="23520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24977ac1dee_0_2"/>
          <p:cNvSpPr txBox="1"/>
          <p:nvPr/>
        </p:nvSpPr>
        <p:spPr>
          <a:xfrm>
            <a:off x="238100" y="174375"/>
            <a:ext cx="8585100" cy="662400"/>
          </a:xfrm>
          <a:prstGeom prst="rect">
            <a:avLst/>
          </a:prstGeom>
          <a:solidFill>
            <a:schemeClr val="lt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52" name="Google Shape;452;g24977ac1dee_0_2"/>
          <p:cNvSpPr txBox="1">
            <a:spLocks noGrp="1"/>
          </p:cNvSpPr>
          <p:nvPr>
            <p:ph type="title" idx="4294967295"/>
          </p:nvPr>
        </p:nvSpPr>
        <p:spPr>
          <a:xfrm>
            <a:off x="332150" y="233025"/>
            <a:ext cx="4362000" cy="460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3000"/>
              <a:buFont typeface="Corbel"/>
              <a:buNone/>
            </a:pPr>
            <a:r>
              <a:rPr lang="en-US" sz="3500" b="1" dirty="0">
                <a:latin typeface="Times New Roman" panose="02020603050405020304" pitchFamily="18" charset="0"/>
                <a:cs typeface="Times New Roman" panose="02020603050405020304" pitchFamily="18" charset="0"/>
              </a:rPr>
              <a:t>Payment rate</a:t>
            </a:r>
            <a:endParaRPr sz="3500" b="1" dirty="0">
              <a:latin typeface="Times New Roman" panose="02020603050405020304" pitchFamily="18" charset="0"/>
              <a:cs typeface="Times New Roman" panose="02020603050405020304" pitchFamily="18" charset="0"/>
            </a:endParaRPr>
          </a:p>
        </p:txBody>
      </p:sp>
      <p:graphicFrame>
        <p:nvGraphicFramePr>
          <p:cNvPr id="453" name="Google Shape;453;g24977ac1dee_0_2"/>
          <p:cNvGraphicFramePr/>
          <p:nvPr>
            <p:extLst>
              <p:ext uri="{D42A27DB-BD31-4B8C-83A1-F6EECF244321}">
                <p14:modId xmlns:p14="http://schemas.microsoft.com/office/powerpoint/2010/main" val="1184121469"/>
              </p:ext>
            </p:extLst>
          </p:nvPr>
        </p:nvGraphicFramePr>
        <p:xfrm>
          <a:off x="238088" y="1200100"/>
          <a:ext cx="8585125" cy="3653847"/>
        </p:xfrm>
        <a:graphic>
          <a:graphicData uri="http://schemas.openxmlformats.org/drawingml/2006/table">
            <a:tbl>
              <a:tblPr>
                <a:noFill/>
                <a:tableStyleId>{A8D91A01-3A6B-46B9-B570-F31E741549BE}</a:tableStyleId>
              </a:tblPr>
              <a:tblGrid>
                <a:gridCol w="3158050">
                  <a:extLst>
                    <a:ext uri="{9D8B030D-6E8A-4147-A177-3AD203B41FA5}">
                      <a16:colId xmlns:a16="http://schemas.microsoft.com/office/drawing/2014/main" val="20000"/>
                    </a:ext>
                  </a:extLst>
                </a:gridCol>
                <a:gridCol w="1554400">
                  <a:extLst>
                    <a:ext uri="{9D8B030D-6E8A-4147-A177-3AD203B41FA5}">
                      <a16:colId xmlns:a16="http://schemas.microsoft.com/office/drawing/2014/main" val="20001"/>
                    </a:ext>
                  </a:extLst>
                </a:gridCol>
                <a:gridCol w="1958200">
                  <a:extLst>
                    <a:ext uri="{9D8B030D-6E8A-4147-A177-3AD203B41FA5}">
                      <a16:colId xmlns:a16="http://schemas.microsoft.com/office/drawing/2014/main" val="20002"/>
                    </a:ext>
                  </a:extLst>
                </a:gridCol>
                <a:gridCol w="1914475">
                  <a:extLst>
                    <a:ext uri="{9D8B030D-6E8A-4147-A177-3AD203B41FA5}">
                      <a16:colId xmlns:a16="http://schemas.microsoft.com/office/drawing/2014/main" val="20003"/>
                    </a:ext>
                  </a:extLst>
                </a:gridCol>
              </a:tblGrid>
              <a:tr h="613650">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Visit Type</a:t>
                      </a:r>
                      <a:endParaRPr sz="2100" b="1"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solidFill>
                            <a:schemeClr val="accent2"/>
                          </a:solidFill>
                          <a:latin typeface="Times New Roman" panose="02020603050405020304" pitchFamily="18" charset="0"/>
                          <a:ea typeface="Aleo"/>
                          <a:cs typeface="Times New Roman" panose="02020603050405020304" pitchFamily="18" charset="0"/>
                          <a:sym typeface="Aleo"/>
                        </a:rPr>
                        <a:t>Limit per pregnancy*</a:t>
                      </a:r>
                      <a:endParaRPr sz="2100" b="1" u="none" strike="noStrike" cap="none">
                        <a:solidFill>
                          <a:schemeClr val="accent2"/>
                        </a:solidFill>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solidFill>
                            <a:schemeClr val="accent2"/>
                          </a:solidFill>
                          <a:latin typeface="Times New Roman" panose="02020603050405020304" pitchFamily="18" charset="0"/>
                          <a:ea typeface="Aleo"/>
                          <a:cs typeface="Times New Roman" panose="02020603050405020304" pitchFamily="18" charset="0"/>
                          <a:sym typeface="Aleo"/>
                        </a:rPr>
                        <a:t>Bundle Payment Rate</a:t>
                      </a:r>
                      <a:endParaRPr sz="2100" b="1" u="none" strike="noStrike" cap="none">
                        <a:solidFill>
                          <a:schemeClr val="accent2"/>
                        </a:solidFill>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solidFill>
                            <a:schemeClr val="accent2"/>
                          </a:solidFill>
                          <a:latin typeface="Times New Roman" panose="02020603050405020304" pitchFamily="18" charset="0"/>
                          <a:ea typeface="Aleo"/>
                          <a:cs typeface="Times New Roman" panose="02020603050405020304" pitchFamily="18" charset="0"/>
                          <a:sym typeface="Aleo"/>
                        </a:rPr>
                        <a:t>Doula Subcontract Rate</a:t>
                      </a:r>
                      <a:endParaRPr sz="2100" b="1" u="none" strike="noStrike" cap="none">
                        <a:solidFill>
                          <a:schemeClr val="accent2"/>
                        </a:solidFill>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622975">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a:latin typeface="Times New Roman" panose="02020603050405020304" pitchFamily="18" charset="0"/>
                          <a:ea typeface="Aleo"/>
                          <a:cs typeface="Times New Roman" panose="02020603050405020304" pitchFamily="18" charset="0"/>
                          <a:sym typeface="Aleo"/>
                        </a:rPr>
                        <a:t>Prenatal/Postpartum visits</a:t>
                      </a:r>
                      <a:endParaRPr sz="2100"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dirty="0">
                          <a:latin typeface="Times New Roman" panose="02020603050405020304" pitchFamily="18" charset="0"/>
                          <a:ea typeface="Aleo"/>
                          <a:cs typeface="Times New Roman" panose="02020603050405020304" pitchFamily="18" charset="0"/>
                          <a:sym typeface="Aleo"/>
                        </a:rPr>
                        <a:t>4</a:t>
                      </a:r>
                      <a:endParaRPr sz="2100" u="none" strike="noStrike" cap="none" dirty="0">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dirty="0">
                          <a:latin typeface="Times New Roman" panose="02020603050405020304" pitchFamily="18" charset="0"/>
                          <a:ea typeface="Aleo"/>
                          <a:cs typeface="Times New Roman" panose="02020603050405020304" pitchFamily="18" charset="0"/>
                          <a:sym typeface="Aleo"/>
                        </a:rPr>
                        <a:t>$100</a:t>
                      </a:r>
                      <a:endParaRPr sz="2100" u="none" strike="noStrike" cap="none" dirty="0">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a:latin typeface="Times New Roman" panose="02020603050405020304" pitchFamily="18" charset="0"/>
                          <a:ea typeface="Aleo"/>
                          <a:cs typeface="Times New Roman" panose="02020603050405020304" pitchFamily="18" charset="0"/>
                          <a:sym typeface="Aleo"/>
                        </a:rPr>
                        <a:t>**</a:t>
                      </a:r>
                      <a:endParaRPr sz="2100"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805450">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a:latin typeface="Times New Roman" panose="02020603050405020304" pitchFamily="18" charset="0"/>
                          <a:ea typeface="Aleo"/>
                          <a:cs typeface="Times New Roman" panose="02020603050405020304" pitchFamily="18" charset="0"/>
                          <a:sym typeface="Aleo"/>
                        </a:rPr>
                        <a:t>Attendance at labor and birth</a:t>
                      </a:r>
                      <a:endParaRPr sz="2100"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a:latin typeface="Times New Roman" panose="02020603050405020304" pitchFamily="18" charset="0"/>
                          <a:ea typeface="Aleo"/>
                          <a:cs typeface="Times New Roman" panose="02020603050405020304" pitchFamily="18" charset="0"/>
                          <a:sym typeface="Aleo"/>
                        </a:rPr>
                        <a:t>1</a:t>
                      </a:r>
                      <a:endParaRPr sz="2100"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a:latin typeface="Times New Roman" panose="02020603050405020304" pitchFamily="18" charset="0"/>
                          <a:ea typeface="Aleo"/>
                          <a:cs typeface="Times New Roman" panose="02020603050405020304" pitchFamily="18" charset="0"/>
                          <a:sym typeface="Aleo"/>
                        </a:rPr>
                        <a:t>$800</a:t>
                      </a:r>
                      <a:endParaRPr sz="2100"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dirty="0">
                          <a:latin typeface="Times New Roman" panose="02020603050405020304" pitchFamily="18" charset="0"/>
                          <a:ea typeface="Aleo"/>
                          <a:cs typeface="Times New Roman" panose="02020603050405020304" pitchFamily="18" charset="0"/>
                          <a:sym typeface="Aleo"/>
                        </a:rPr>
                        <a:t>**</a:t>
                      </a:r>
                      <a:endParaRPr sz="2100" u="none" strike="noStrike" cap="none" dirty="0">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2"/>
                  </a:ext>
                </a:extLst>
              </a:tr>
              <a:tr h="613650">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a:latin typeface="Times New Roman" panose="02020603050405020304" pitchFamily="18" charset="0"/>
                          <a:ea typeface="Aleo"/>
                          <a:cs typeface="Times New Roman" panose="02020603050405020304" pitchFamily="18" charset="0"/>
                          <a:sym typeface="Aleo"/>
                        </a:rPr>
                        <a:t>Maximum Reimbursement per Doula per member/birth</a:t>
                      </a:r>
                      <a:endParaRPr sz="2100" u="none" strike="noStrike" cap="none">
                        <a:latin typeface="Times New Roman" panose="02020603050405020304" pitchFamily="18" charset="0"/>
                        <a:ea typeface="Aleo"/>
                        <a:cs typeface="Times New Roman" panose="02020603050405020304" pitchFamily="18" charset="0"/>
                        <a:sym typeface="Aleo"/>
                      </a:endParaRPr>
                    </a:p>
                  </a:txBody>
                  <a:tcPr marL="91425" marR="9142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2500"/>
                        <a:buFont typeface="Arial"/>
                        <a:buNone/>
                      </a:pPr>
                      <a:endParaRPr sz="2500"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a:latin typeface="Times New Roman" panose="02020603050405020304" pitchFamily="18" charset="0"/>
                          <a:ea typeface="Aleo"/>
                          <a:cs typeface="Times New Roman" panose="02020603050405020304" pitchFamily="18" charset="0"/>
                          <a:sym typeface="Aleo"/>
                        </a:rPr>
                        <a:t>$1,200</a:t>
                      </a:r>
                      <a:endParaRPr sz="2100"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u="none" strike="noStrike" cap="none" dirty="0">
                          <a:latin typeface="Times New Roman" panose="02020603050405020304" pitchFamily="18" charset="0"/>
                          <a:ea typeface="Aleo"/>
                          <a:cs typeface="Times New Roman" panose="02020603050405020304" pitchFamily="18" charset="0"/>
                          <a:sym typeface="Aleo"/>
                        </a:rPr>
                        <a:t>**</a:t>
                      </a:r>
                      <a:endParaRPr sz="2100" u="none" strike="noStrike" cap="none" dirty="0">
                        <a:latin typeface="Times New Roman" panose="02020603050405020304" pitchFamily="18" charset="0"/>
                        <a:ea typeface="Aleo"/>
                        <a:cs typeface="Times New Roman" panose="02020603050405020304" pitchFamily="18" charset="0"/>
                        <a:sym typeface="Aleo"/>
                      </a:endParaRPr>
                    </a:p>
                  </a:txBody>
                  <a:tcPr marL="28575" marR="28575" marT="19050" marB="19050"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bl>
          </a:graphicData>
        </a:graphic>
      </p:graphicFrame>
      <p:sp>
        <p:nvSpPr>
          <p:cNvPr id="454" name="Google Shape;454;g24977ac1dee_0_2"/>
          <p:cNvSpPr txBox="1"/>
          <p:nvPr/>
        </p:nvSpPr>
        <p:spPr>
          <a:xfrm>
            <a:off x="420650" y="5091650"/>
            <a:ext cx="8220000" cy="165426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Times New Roman" panose="02020603050405020304" pitchFamily="18" charset="0"/>
                <a:ea typeface="Aleo"/>
                <a:cs typeface="Times New Roman" panose="02020603050405020304" pitchFamily="18" charset="0"/>
                <a:sym typeface="Aleo"/>
              </a:rPr>
              <a:t>*Limit is per pregnancy, not per doula. If patient chooses to switch doulas during pregnancy, total number of allowed visits will be decreased based on visits rendered with original doula.</a:t>
            </a:r>
            <a:endParaRPr sz="2000" b="0" i="0" u="none" strike="noStrike" cap="none" dirty="0">
              <a:solidFill>
                <a:schemeClr val="dk1"/>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00000"/>
              </a:lnSpc>
              <a:spcBef>
                <a:spcPts val="500"/>
              </a:spcBef>
              <a:spcAft>
                <a:spcPts val="0"/>
              </a:spcAft>
              <a:buClr>
                <a:srgbClr val="000000"/>
              </a:buClr>
              <a:buSzPts val="300"/>
              <a:buFont typeface="Arial"/>
              <a:buNone/>
            </a:pPr>
            <a:endParaRPr sz="300" b="0" i="0" u="none" strike="noStrike" cap="none" dirty="0">
              <a:solidFill>
                <a:schemeClr val="dk1"/>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00000"/>
              </a:lnSpc>
              <a:spcBef>
                <a:spcPts val="500"/>
              </a:spcBef>
              <a:spcAft>
                <a:spcPts val="500"/>
              </a:spcAft>
              <a:buClr>
                <a:schemeClr val="dk1"/>
              </a:buClr>
              <a:buSzPts val="1100"/>
              <a:buFont typeface="Arial"/>
              <a:buNone/>
            </a:pPr>
            <a:r>
              <a:rPr lang="en-US" sz="2000" b="0" i="0" u="none" strike="noStrike" cap="none" dirty="0">
                <a:solidFill>
                  <a:schemeClr val="dk1"/>
                </a:solidFill>
                <a:latin typeface="Times New Roman" panose="02020603050405020304" pitchFamily="18" charset="0"/>
                <a:ea typeface="Aleo"/>
                <a:cs typeface="Times New Roman" panose="02020603050405020304" pitchFamily="18" charset="0"/>
                <a:sym typeface="Aleo"/>
              </a:rPr>
              <a:t>**To be completed by practice</a:t>
            </a:r>
            <a:endParaRPr sz="2000" b="0" i="0" u="none" strike="noStrike" cap="none" dirty="0">
              <a:solidFill>
                <a:schemeClr val="dk1"/>
              </a:solidFill>
              <a:latin typeface="Times New Roman" panose="02020603050405020304" pitchFamily="18" charset="0"/>
              <a:ea typeface="Aleo"/>
              <a:cs typeface="Times New Roman" panose="02020603050405020304" pitchFamily="18" charset="0"/>
              <a:sym typeface="Ale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
          <p:cNvSpPr txBox="1">
            <a:spLocks noGrp="1"/>
          </p:cNvSpPr>
          <p:nvPr>
            <p:ph type="title" idx="4294967295"/>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000"/>
              <a:buFont typeface="Corbel"/>
              <a:buNone/>
            </a:pPr>
            <a:r>
              <a:rPr lang="en-US" sz="4700" dirty="0">
                <a:latin typeface="Times New Roman" panose="02020603050405020304" pitchFamily="18" charset="0"/>
                <a:cs typeface="Times New Roman" panose="02020603050405020304" pitchFamily="18" charset="0"/>
              </a:rPr>
              <a:t>Outline </a:t>
            </a:r>
            <a:endParaRPr sz="4700" dirty="0">
              <a:latin typeface="Times New Roman" panose="02020603050405020304" pitchFamily="18" charset="0"/>
              <a:cs typeface="Times New Roman" panose="02020603050405020304" pitchFamily="18" charset="0"/>
            </a:endParaRPr>
          </a:p>
        </p:txBody>
      </p:sp>
      <p:sp>
        <p:nvSpPr>
          <p:cNvPr id="293" name="Google Shape;293;p2"/>
          <p:cNvSpPr txBox="1"/>
          <p:nvPr/>
        </p:nvSpPr>
        <p:spPr>
          <a:xfrm>
            <a:off x="2784575" y="268600"/>
            <a:ext cx="6222300" cy="6374400"/>
          </a:xfrm>
          <a:prstGeom prst="rect">
            <a:avLst/>
          </a:prstGeom>
          <a:noFill/>
          <a:ln w="19050" cap="flat" cmpd="sng">
            <a:solidFill>
              <a:srgbClr val="F08E80"/>
            </a:solidFill>
            <a:prstDash val="solid"/>
            <a:round/>
            <a:headEnd type="none" w="sm" len="sm"/>
            <a:tailEnd type="none" w="sm" len="sm"/>
          </a:ln>
        </p:spPr>
        <p:txBody>
          <a:bodyPr spcFirstLastPara="1" wrap="square" lIns="91425" tIns="45700" rIns="91425" bIns="45700" anchor="ctr" anchorCtr="0">
            <a:noAutofit/>
          </a:bodyPr>
          <a:lstStyle/>
          <a:p>
            <a:pPr marL="640080" marR="0" lvl="0" indent="-195580" algn="l" rtl="0">
              <a:lnSpc>
                <a:spcPct val="100000"/>
              </a:lnSpc>
              <a:spcBef>
                <a:spcPts val="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HUSKY Health + maternity care</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marR="0" lvl="0" indent="-19558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Planned payment pathways for doulas</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marR="0" lvl="0" indent="-19558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Payment pathways compared </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marR="0" lvl="0" indent="-19558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Doula services in the Maternity Bundle</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143000" marR="0" lvl="1" indent="-20193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Integration roles </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143000" marR="0" lvl="1" indent="-20193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Provider supervision </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143000" marR="0" lvl="1" indent="-20193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Who is eligible to participate?</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143000" marR="0" lvl="1" indent="-20193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What’s covered</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143000" marR="0" lvl="1" indent="-20193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Payment rate</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marR="0" lvl="0" indent="-19558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Integration toolkit</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143000" marR="0" lvl="1" indent="-20193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How to use the toolkit</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marR="0" lvl="0" indent="-195580" algn="l" rtl="0">
              <a:lnSpc>
                <a:spcPct val="100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How doulas can participate</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marR="0" lvl="0" indent="-195580" algn="l" rtl="0">
              <a:lnSpc>
                <a:spcPct val="100000"/>
              </a:lnSpc>
              <a:spcBef>
                <a:spcPts val="1000"/>
              </a:spcBef>
              <a:spcAft>
                <a:spcPts val="100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Q/A</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4b1db9d69b_0_6"/>
          <p:cNvSpPr txBox="1">
            <a:spLocks noGrp="1"/>
          </p:cNvSpPr>
          <p:nvPr>
            <p:ph type="title"/>
          </p:nvPr>
        </p:nvSpPr>
        <p:spPr>
          <a:xfrm>
            <a:off x="2900934" y="1298448"/>
            <a:ext cx="5486400" cy="325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400"/>
              <a:buNone/>
            </a:pPr>
            <a:r>
              <a:rPr lang="en-US" dirty="0">
                <a:solidFill>
                  <a:schemeClr val="accent2"/>
                </a:solidFill>
                <a:latin typeface="Times New Roman" panose="02020603050405020304" pitchFamily="18" charset="0"/>
                <a:cs typeface="Times New Roman" panose="02020603050405020304" pitchFamily="18" charset="0"/>
              </a:rPr>
              <a:t>Integration Toolkit</a:t>
            </a:r>
            <a:endParaRPr dirty="0">
              <a:solidFill>
                <a:schemeClr val="accent2"/>
              </a:solidFill>
              <a:latin typeface="Times New Roman" panose="02020603050405020304" pitchFamily="18" charset="0"/>
              <a:cs typeface="Times New Roman" panose="02020603050405020304" pitchFamily="18" charset="0"/>
            </a:endParaRPr>
          </a:p>
        </p:txBody>
      </p:sp>
      <p:sp>
        <p:nvSpPr>
          <p:cNvPr id="461" name="Google Shape;461;g24b1db9d69b_0_6"/>
          <p:cNvSpPr txBox="1">
            <a:spLocks noGrp="1"/>
          </p:cNvSpPr>
          <p:nvPr>
            <p:ph type="body" idx="1"/>
          </p:nvPr>
        </p:nvSpPr>
        <p:spPr>
          <a:xfrm>
            <a:off x="2914650" y="4796434"/>
            <a:ext cx="5486400" cy="9144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200"/>
              </a:spcBef>
              <a:spcAft>
                <a:spcPts val="0"/>
              </a:spcAft>
              <a:buSzPct val="69747"/>
              <a:buNone/>
            </a:pPr>
            <a:r>
              <a:rPr lang="en-US" sz="3100" b="1" i="1" dirty="0">
                <a:solidFill>
                  <a:srgbClr val="F08E80"/>
                </a:solidFill>
                <a:latin typeface="Times New Roman" panose="02020603050405020304" pitchFamily="18" charset="0"/>
                <a:cs typeface="Times New Roman" panose="02020603050405020304" pitchFamily="18" charset="0"/>
              </a:rPr>
              <a:t>For Provider Practices and Doulas</a:t>
            </a:r>
            <a:endParaRPr sz="3100" b="1" i="1" dirty="0">
              <a:solidFill>
                <a:srgbClr val="F08E80"/>
              </a:solidFill>
              <a:latin typeface="Times New Roman" panose="02020603050405020304" pitchFamily="18" charset="0"/>
              <a:cs typeface="Times New Roman" panose="02020603050405020304" pitchFamily="18" charset="0"/>
            </a:endParaRPr>
          </a:p>
        </p:txBody>
      </p:sp>
      <p:sp>
        <p:nvSpPr>
          <p:cNvPr id="462" name="Google Shape;462;g24b1db9d69b_0_6"/>
          <p:cNvSpPr txBox="1"/>
          <p:nvPr/>
        </p:nvSpPr>
        <p:spPr>
          <a:xfrm>
            <a:off x="2646900" y="4553750"/>
            <a:ext cx="6021900" cy="48900"/>
          </a:xfrm>
          <a:prstGeom prst="rect">
            <a:avLst/>
          </a:prstGeom>
          <a:solidFill>
            <a:schemeClr val="accent4"/>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463" name="Google Shape;463;g24b1db9d69b_0_6"/>
          <p:cNvPicPr preferRelativeResize="0"/>
          <p:nvPr/>
        </p:nvPicPr>
        <p:blipFill rotWithShape="1">
          <a:blip r:embed="rId3">
            <a:alphaModFix/>
          </a:blip>
          <a:srcRect/>
          <a:stretch/>
        </p:blipFill>
        <p:spPr>
          <a:xfrm>
            <a:off x="252825" y="-941675"/>
            <a:ext cx="3945300" cy="3945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0E6"/>
        </a:solidFill>
        <a:effectLst/>
      </p:bgPr>
    </p:bg>
    <p:spTree>
      <p:nvGrpSpPr>
        <p:cNvPr id="1" name="Shape 467"/>
        <p:cNvGrpSpPr/>
        <p:nvPr/>
      </p:nvGrpSpPr>
      <p:grpSpPr>
        <a:xfrm>
          <a:off x="0" y="0"/>
          <a:ext cx="0" cy="0"/>
          <a:chOff x="0" y="0"/>
          <a:chExt cx="0" cy="0"/>
        </a:xfrm>
      </p:grpSpPr>
      <p:sp>
        <p:nvSpPr>
          <p:cNvPr id="468" name="Google Shape;468;g24977ac1dee_0_516"/>
          <p:cNvSpPr txBox="1"/>
          <p:nvPr/>
        </p:nvSpPr>
        <p:spPr>
          <a:xfrm>
            <a:off x="207700" y="424567"/>
            <a:ext cx="87921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Doula Integration Toolkit Components</a:t>
            </a:r>
            <a:endParaRPr sz="36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sp>
        <p:nvSpPr>
          <p:cNvPr id="469" name="Google Shape;469;g24977ac1dee_0_516"/>
          <p:cNvSpPr/>
          <p:nvPr/>
        </p:nvSpPr>
        <p:spPr>
          <a:xfrm>
            <a:off x="2286000" y="2087900"/>
            <a:ext cx="2906100" cy="8628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500"/>
              <a:buFont typeface="Arial"/>
              <a:buNone/>
            </a:pPr>
            <a:r>
              <a:rPr lang="en-US" sz="2500" b="0" i="0" u="none" strike="noStrike" cap="none" dirty="0">
                <a:solidFill>
                  <a:srgbClr val="0B0D63"/>
                </a:solidFill>
                <a:latin typeface="Aleo"/>
                <a:ea typeface="Aleo"/>
                <a:cs typeface="Aleo"/>
                <a:sym typeface="Aleo"/>
              </a:rPr>
              <a:t>Model </a:t>
            </a:r>
            <a:r>
              <a:rPr lang="en-US" sz="25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rPr>
              <a:t>Policies</a:t>
            </a:r>
            <a:endParaRPr sz="25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endParaRPr>
          </a:p>
        </p:txBody>
      </p:sp>
      <p:sp>
        <p:nvSpPr>
          <p:cNvPr id="470" name="Google Shape;470;g24977ac1dee_0_516"/>
          <p:cNvSpPr/>
          <p:nvPr/>
        </p:nvSpPr>
        <p:spPr>
          <a:xfrm>
            <a:off x="1601999" y="2821075"/>
            <a:ext cx="2906100" cy="8628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500"/>
              <a:buFont typeface="Arial"/>
              <a:buNone/>
            </a:pPr>
            <a:r>
              <a:rPr lang="en-US" sz="25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rPr>
              <a:t>Form</a:t>
            </a:r>
            <a:r>
              <a:rPr lang="en-US" sz="2500" b="0" i="0" u="none" strike="noStrike" cap="none" dirty="0">
                <a:solidFill>
                  <a:srgbClr val="0B0D63"/>
                </a:solidFill>
                <a:latin typeface="Aleo"/>
                <a:ea typeface="Aleo"/>
                <a:cs typeface="Aleo"/>
                <a:sym typeface="Aleo"/>
              </a:rPr>
              <a:t> Templates</a:t>
            </a:r>
            <a:endParaRPr sz="2500" b="0" i="0" u="none" strike="noStrike" cap="none" dirty="0">
              <a:solidFill>
                <a:srgbClr val="0B0D63"/>
              </a:solidFill>
              <a:latin typeface="Aleo"/>
              <a:ea typeface="Aleo"/>
              <a:cs typeface="Aleo"/>
              <a:sym typeface="Aleo"/>
            </a:endParaRPr>
          </a:p>
        </p:txBody>
      </p:sp>
      <p:sp>
        <p:nvSpPr>
          <p:cNvPr id="471" name="Google Shape;471;g24977ac1dee_0_516"/>
          <p:cNvSpPr/>
          <p:nvPr/>
        </p:nvSpPr>
        <p:spPr>
          <a:xfrm>
            <a:off x="3223100" y="1363975"/>
            <a:ext cx="2218500" cy="8628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500"/>
              <a:buFont typeface="Arial"/>
              <a:buNone/>
            </a:pPr>
            <a:r>
              <a:rPr lang="en-US" sz="25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rPr>
              <a:t>Resources</a:t>
            </a:r>
            <a:endParaRPr sz="25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endParaRPr>
          </a:p>
        </p:txBody>
      </p:sp>
      <p:sp>
        <p:nvSpPr>
          <p:cNvPr id="472" name="Google Shape;472;g24977ac1dee_0_516"/>
          <p:cNvSpPr txBox="1"/>
          <p:nvPr/>
        </p:nvSpPr>
        <p:spPr>
          <a:xfrm>
            <a:off x="259650" y="4794700"/>
            <a:ext cx="8624700" cy="214004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200"/>
              <a:buFont typeface="Arial"/>
              <a:buNone/>
            </a:pPr>
            <a:r>
              <a:rPr lang="en-US" sz="32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Publicly available </a:t>
            </a:r>
            <a:r>
              <a:rPr lang="en-US" sz="32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toolkit</a:t>
            </a:r>
            <a:r>
              <a:rPr lang="en-US" sz="32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 including </a:t>
            </a:r>
            <a:r>
              <a:rPr lang="en-US" sz="32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key resources</a:t>
            </a:r>
            <a:r>
              <a:rPr lang="en-US" sz="32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 for providers + doulas</a:t>
            </a:r>
            <a:endParaRPr sz="32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0" marR="0" lvl="0" indent="0" algn="l" rtl="0">
              <a:lnSpc>
                <a:spcPct val="115000"/>
              </a:lnSpc>
              <a:spcBef>
                <a:spcPts val="1000"/>
              </a:spcBef>
              <a:spcAft>
                <a:spcPts val="1000"/>
              </a:spcAft>
              <a:buClr>
                <a:srgbClr val="000000"/>
              </a:buClr>
              <a:buSzPts val="3200"/>
              <a:buFont typeface="Arial"/>
              <a:buNone/>
            </a:pPr>
            <a:endParaRPr sz="3200" b="0" i="0" u="none" strike="noStrike" cap="none" dirty="0">
              <a:solidFill>
                <a:srgbClr val="0B0D63"/>
              </a:solidFill>
              <a:latin typeface="Lato"/>
              <a:ea typeface="Lato"/>
              <a:cs typeface="Lato"/>
              <a:sym typeface="Lato"/>
            </a:endParaRPr>
          </a:p>
        </p:txBody>
      </p:sp>
      <p:pic>
        <p:nvPicPr>
          <p:cNvPr id="473" name="Google Shape;473;g24977ac1dee_0_516"/>
          <p:cNvPicPr preferRelativeResize="0"/>
          <p:nvPr/>
        </p:nvPicPr>
        <p:blipFill rotWithShape="1">
          <a:blip r:embed="rId3">
            <a:alphaModFix/>
          </a:blip>
          <a:srcRect/>
          <a:stretch/>
        </p:blipFill>
        <p:spPr>
          <a:xfrm rot="-5400000" flipH="1">
            <a:off x="3911236" y="1958513"/>
            <a:ext cx="2399450" cy="2035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24977ac1dee_0_626"/>
          <p:cNvSpPr txBox="1">
            <a:spLocks noGrp="1"/>
          </p:cNvSpPr>
          <p:nvPr>
            <p:ph type="ctrTitle" idx="4294967295"/>
          </p:nvPr>
        </p:nvSpPr>
        <p:spPr>
          <a:xfrm>
            <a:off x="311700" y="317500"/>
            <a:ext cx="8520600" cy="591600"/>
          </a:xfrm>
          <a:prstGeom prst="rect">
            <a:avLst/>
          </a:prstGeom>
          <a:solidFill>
            <a:schemeClr val="lt2"/>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2"/>
              </a:buClr>
              <a:buSzPts val="3000"/>
              <a:buFont typeface="Lato"/>
              <a:buNone/>
            </a:pPr>
            <a:r>
              <a:rPr lang="en-US" sz="3500" b="1" i="0" u="none" strike="noStrike" cap="none" dirty="0">
                <a:solidFill>
                  <a:srgbClr val="0B0D63"/>
                </a:solidFill>
                <a:latin typeface="Times New Roman" panose="02020603050405020304" pitchFamily="18" charset="0"/>
                <a:cs typeface="Times New Roman" panose="02020603050405020304" pitchFamily="18" charset="0"/>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F</a:t>
            </a:r>
            <a:r>
              <a:rPr lang="en-US" sz="3500" b="1" i="0" u="none" strike="noStrike" cap="none" dirty="0">
                <a:solidFill>
                  <a:srgbClr val="0B0D63"/>
                </a:solidFill>
                <a:latin typeface="Times New Roman" panose="02020603050405020304" pitchFamily="18" charset="0"/>
                <a:cs typeface="Times New Roman" panose="02020603050405020304" pitchFamily="18" charset="0"/>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orm templates and model policie</a:t>
            </a:r>
            <a:r>
              <a:rPr lang="en-US" sz="3500" b="1" i="0" u="none" strike="noStrike" cap="none" dirty="0">
                <a:solidFill>
                  <a:srgbClr val="0B0D63"/>
                </a:solidFill>
                <a:latin typeface="Times New Roman" panose="02020603050405020304" pitchFamily="18" charset="0"/>
                <a:cs typeface="Times New Roman" panose="02020603050405020304" pitchFamily="18" charset="0"/>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s</a:t>
            </a:r>
            <a:endParaRPr sz="3500" b="1" i="0" u="none" strike="noStrike" cap="none" dirty="0">
              <a:solidFill>
                <a:srgbClr val="0B0D63"/>
              </a:solidFill>
              <a:latin typeface="Times New Roman" panose="02020603050405020304" pitchFamily="18" charset="0"/>
              <a:cs typeface="Times New Roman" panose="02020603050405020304" pitchFamily="18" charset="0"/>
              <a:sym typeface="Lato"/>
            </a:endParaRPr>
          </a:p>
        </p:txBody>
      </p:sp>
      <p:sp>
        <p:nvSpPr>
          <p:cNvPr id="479" name="Google Shape;479;g24977ac1dee_0_626"/>
          <p:cNvSpPr txBox="1"/>
          <p:nvPr/>
        </p:nvSpPr>
        <p:spPr>
          <a:xfrm>
            <a:off x="408400" y="1640050"/>
            <a:ext cx="3426000" cy="2908200"/>
          </a:xfrm>
          <a:prstGeom prst="rect">
            <a:avLst/>
          </a:prstGeom>
          <a:noFill/>
          <a:ln w="38100" cap="flat" cmpd="sng">
            <a:solidFill>
              <a:srgbClr val="FF887B"/>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2600"/>
              <a:buFont typeface="Arial"/>
              <a:buNone/>
            </a:pPr>
            <a:r>
              <a:rPr lang="en-US" sz="26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Form Templates</a:t>
            </a:r>
            <a:endParaRPr sz="20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61950" algn="l" rtl="0">
              <a:lnSpc>
                <a:spcPct val="150000"/>
              </a:lnSpc>
              <a:spcBef>
                <a:spcPts val="0"/>
              </a:spcBef>
              <a:spcAft>
                <a:spcPts val="0"/>
              </a:spcAft>
              <a:buClr>
                <a:srgbClr val="0B0D63"/>
              </a:buClr>
              <a:buSzPts val="2100"/>
              <a:buFont typeface="Lato"/>
              <a:buChar char="●"/>
            </a:pPr>
            <a:r>
              <a:rPr lang="en-US"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Referral form</a:t>
            </a:r>
            <a:endParaRPr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61950" algn="l" rtl="0">
              <a:lnSpc>
                <a:spcPct val="150000"/>
              </a:lnSpc>
              <a:spcBef>
                <a:spcPts val="0"/>
              </a:spcBef>
              <a:spcAft>
                <a:spcPts val="0"/>
              </a:spcAft>
              <a:buClr>
                <a:srgbClr val="0B0D63"/>
              </a:buClr>
              <a:buSzPts val="2100"/>
              <a:buFont typeface="Lato"/>
              <a:buChar char="●"/>
            </a:pPr>
            <a:r>
              <a:rPr lang="en-US"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Reporting form</a:t>
            </a:r>
            <a:endParaRPr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61950" algn="l" rtl="0">
              <a:lnSpc>
                <a:spcPct val="150000"/>
              </a:lnSpc>
              <a:spcBef>
                <a:spcPts val="0"/>
              </a:spcBef>
              <a:spcAft>
                <a:spcPts val="0"/>
              </a:spcAft>
              <a:buClr>
                <a:srgbClr val="0B0D63"/>
              </a:buClr>
              <a:buSzPts val="2100"/>
              <a:buFont typeface="Lato"/>
              <a:buChar char="●"/>
            </a:pPr>
            <a:r>
              <a:rPr lang="en-US"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Invoice form</a:t>
            </a:r>
            <a:endParaRPr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61950" algn="l" rtl="0">
              <a:lnSpc>
                <a:spcPct val="150000"/>
              </a:lnSpc>
              <a:spcBef>
                <a:spcPts val="0"/>
              </a:spcBef>
              <a:spcAft>
                <a:spcPts val="0"/>
              </a:spcAft>
              <a:buClr>
                <a:srgbClr val="0B0D63"/>
              </a:buClr>
              <a:buSzPts val="2100"/>
              <a:buFont typeface="Lato"/>
              <a:buChar char="●"/>
            </a:pPr>
            <a:r>
              <a:rPr lang="en-US"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Satisfaction Survey</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80" name="Google Shape;480;g24977ac1dee_0_626"/>
          <p:cNvSpPr txBox="1"/>
          <p:nvPr/>
        </p:nvSpPr>
        <p:spPr>
          <a:xfrm>
            <a:off x="4209350" y="1640050"/>
            <a:ext cx="4410000" cy="2908200"/>
          </a:xfrm>
          <a:prstGeom prst="rect">
            <a:avLst/>
          </a:prstGeom>
          <a:noFill/>
          <a:ln w="38100" cap="flat" cmpd="sng">
            <a:solidFill>
              <a:srgbClr val="F2CFC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2600"/>
              <a:buFont typeface="Arial"/>
              <a:buNone/>
            </a:pPr>
            <a:r>
              <a:rPr lang="en-US" sz="26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Model Policies</a:t>
            </a:r>
            <a:endParaRPr sz="26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61950" algn="l" rtl="0">
              <a:lnSpc>
                <a:spcPct val="150000"/>
              </a:lnSpc>
              <a:spcBef>
                <a:spcPts val="0"/>
              </a:spcBef>
              <a:spcAft>
                <a:spcPts val="0"/>
              </a:spcAft>
              <a:buClr>
                <a:srgbClr val="0B0D63"/>
              </a:buClr>
              <a:buSzPts val="2100"/>
              <a:buFont typeface="Lato"/>
              <a:buChar char="●"/>
            </a:pPr>
            <a:r>
              <a:rPr lang="en-US"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Doula job description</a:t>
            </a:r>
            <a:endParaRPr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61950" algn="l" rtl="0">
              <a:lnSpc>
                <a:spcPct val="150000"/>
              </a:lnSpc>
              <a:spcBef>
                <a:spcPts val="0"/>
              </a:spcBef>
              <a:spcAft>
                <a:spcPts val="0"/>
              </a:spcAft>
              <a:buClr>
                <a:srgbClr val="0B0D63"/>
              </a:buClr>
              <a:buSzPts val="2100"/>
              <a:buFont typeface="Lato"/>
              <a:buChar char="●"/>
            </a:pPr>
            <a:r>
              <a:rPr lang="en-US"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Hospital/provider doula policy</a:t>
            </a:r>
            <a:endParaRPr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61950" algn="l" rtl="0">
              <a:lnSpc>
                <a:spcPct val="150000"/>
              </a:lnSpc>
              <a:spcBef>
                <a:spcPts val="0"/>
              </a:spcBef>
              <a:spcAft>
                <a:spcPts val="0"/>
              </a:spcAft>
              <a:buClr>
                <a:srgbClr val="0B0D63"/>
              </a:buClr>
              <a:buSzPts val="2100"/>
              <a:buFont typeface="Lato"/>
              <a:buChar char="●"/>
            </a:pPr>
            <a:r>
              <a:rPr lang="en-US"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Fee schedule</a:t>
            </a:r>
            <a:endParaRPr sz="21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rgbClr val="0B0D63"/>
              </a:solidFill>
              <a:latin typeface="Lato"/>
              <a:ea typeface="Lato"/>
              <a:cs typeface="Lato"/>
              <a:sym typeface="Lato"/>
            </a:endParaRPr>
          </a:p>
        </p:txBody>
      </p:sp>
      <p:sp>
        <p:nvSpPr>
          <p:cNvPr id="481" name="Google Shape;481;g24977ac1dee_0_626"/>
          <p:cNvSpPr txBox="1"/>
          <p:nvPr/>
        </p:nvSpPr>
        <p:spPr>
          <a:xfrm>
            <a:off x="452225" y="4884700"/>
            <a:ext cx="8167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dirty="0">
                <a:solidFill>
                  <a:srgbClr val="595959"/>
                </a:solidFill>
                <a:latin typeface="Times New Roman" panose="02020603050405020304" pitchFamily="18" charset="0"/>
                <a:ea typeface="Lato"/>
                <a:cs typeface="Times New Roman" panose="02020603050405020304" pitchFamily="18" charset="0"/>
                <a:sym typeface="Lato"/>
              </a:rPr>
              <a:t>Access the toolkit </a:t>
            </a:r>
            <a:r>
              <a:rPr lang="en-US" sz="2000" b="0" i="1" u="sng" strike="noStrike" cap="none" dirty="0">
                <a:solidFill>
                  <a:srgbClr val="595959"/>
                </a:solidFill>
                <a:latin typeface="Times New Roman" panose="02020603050405020304" pitchFamily="18" charset="0"/>
                <a:ea typeface="Lato"/>
                <a:cs typeface="Times New Roman" panose="02020603050405020304" pitchFamily="18" charset="0"/>
                <a:sym typeface="Lato"/>
                <a:hlinkClick r:id="rId3">
                  <a:extLst>
                    <a:ext uri="{A12FA001-AC4F-418D-AE19-62706E023703}">
                      <ahyp:hlinkClr xmlns:ahyp="http://schemas.microsoft.com/office/drawing/2018/hyperlinkcolor" val="tx"/>
                    </a:ext>
                  </a:extLst>
                </a:hlinkClick>
              </a:rPr>
              <a:t>here</a:t>
            </a:r>
            <a:r>
              <a:rPr lang="en-US" sz="2000" b="0" i="1" u="none" strike="noStrike" cap="none" dirty="0">
                <a:solidFill>
                  <a:srgbClr val="595959"/>
                </a:solidFill>
                <a:uFill>
                  <a:noFill/>
                </a:uFill>
                <a:latin typeface="Times New Roman" panose="02020603050405020304" pitchFamily="18" charset="0"/>
                <a:ea typeface="Lato"/>
                <a:cs typeface="Times New Roman" panose="02020603050405020304" pitchFamily="18" charset="0"/>
                <a:sym typeface="Lato"/>
                <a:hlinkClick r:id="rId3">
                  <a:extLst>
                    <a:ext uri="{A12FA001-AC4F-418D-AE19-62706E023703}">
                      <ahyp:hlinkClr xmlns:ahyp="http://schemas.microsoft.com/office/drawing/2018/hyperlinkcolor" val="tx"/>
                    </a:ext>
                  </a:extLst>
                </a:hlinkClick>
              </a:rPr>
              <a:t>.</a:t>
            </a:r>
            <a:endParaRPr sz="2000" b="0" i="1" u="none" strike="noStrike" cap="none" dirty="0">
              <a:solidFill>
                <a:srgbClr val="595959"/>
              </a:solidFill>
              <a:latin typeface="Times New Roman" panose="02020603050405020304" pitchFamily="18" charset="0"/>
              <a:ea typeface="Lato"/>
              <a:cs typeface="Times New Roman" panose="02020603050405020304" pitchFamily="18" charset="0"/>
              <a:sym typeface="Lato"/>
            </a:endParaRPr>
          </a:p>
        </p:txBody>
      </p:sp>
      <p:pic>
        <p:nvPicPr>
          <p:cNvPr id="482" name="Google Shape;482;g24977ac1dee_0_626"/>
          <p:cNvPicPr preferRelativeResize="0"/>
          <p:nvPr/>
        </p:nvPicPr>
        <p:blipFill rotWithShape="1">
          <a:blip r:embed="rId4">
            <a:alphaModFix/>
          </a:blip>
          <a:srcRect l="12906" t="38506" r="25953"/>
          <a:stretch/>
        </p:blipFill>
        <p:spPr>
          <a:xfrm>
            <a:off x="4980075" y="5065850"/>
            <a:ext cx="3167602" cy="17921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7" name="Google Shape;487;g24977ac1dee_0_852"/>
          <p:cNvGrpSpPr/>
          <p:nvPr/>
        </p:nvGrpSpPr>
        <p:grpSpPr>
          <a:xfrm>
            <a:off x="1180962" y="5084894"/>
            <a:ext cx="6782093" cy="1363623"/>
            <a:chOff x="2216517" y="2549655"/>
            <a:chExt cx="6188041" cy="1237520"/>
          </a:xfrm>
        </p:grpSpPr>
        <p:sp>
          <p:nvSpPr>
            <p:cNvPr id="488" name="Google Shape;488;g24977ac1dee_0_852"/>
            <p:cNvSpPr/>
            <p:nvPr/>
          </p:nvSpPr>
          <p:spPr>
            <a:xfrm>
              <a:off x="3960658" y="2554775"/>
              <a:ext cx="4443900" cy="1232400"/>
            </a:xfrm>
            <a:prstGeom prst="rect">
              <a:avLst/>
            </a:prstGeom>
            <a:solidFill>
              <a:srgbClr val="EEEEEE"/>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g24977ac1dee_0_852"/>
            <p:cNvSpPr/>
            <p:nvPr/>
          </p:nvSpPr>
          <p:spPr>
            <a:xfrm>
              <a:off x="2216517" y="2554765"/>
              <a:ext cx="1651800" cy="1222800"/>
            </a:xfrm>
            <a:prstGeom prst="rect">
              <a:avLst/>
            </a:prstGeom>
            <a:solidFill>
              <a:srgbClr val="0B0D63"/>
            </a:solidFill>
            <a:ln w="9525" cap="flat" cmpd="sng">
              <a:solidFill>
                <a:srgbClr val="0B0D6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200"/>
                <a:buFont typeface="Arial"/>
                <a:buNone/>
              </a:pPr>
              <a:r>
                <a:rPr lang="en-US" sz="2200" b="1" i="0" u="none" strike="noStrike" cap="none" dirty="0">
                  <a:solidFill>
                    <a:srgbClr val="FFFFFF"/>
                  </a:solidFill>
                  <a:latin typeface="Times New Roman" panose="02020603050405020304" pitchFamily="18" charset="0"/>
                  <a:ea typeface="Lato"/>
                  <a:cs typeface="Times New Roman" panose="02020603050405020304" pitchFamily="18" charset="0"/>
                  <a:sym typeface="Lato"/>
                </a:rPr>
                <a:t>Doulas</a:t>
              </a:r>
              <a:endParaRPr sz="2200" b="1" i="0" u="none" strike="noStrike" cap="none" dirty="0">
                <a:solidFill>
                  <a:srgbClr val="FFFFFF"/>
                </a:solidFill>
                <a:latin typeface="Times New Roman" panose="02020603050405020304" pitchFamily="18" charset="0"/>
                <a:ea typeface="Lato"/>
                <a:cs typeface="Times New Roman" panose="02020603050405020304" pitchFamily="18" charset="0"/>
                <a:sym typeface="Lato"/>
              </a:endParaRPr>
            </a:p>
          </p:txBody>
        </p:sp>
        <p:sp>
          <p:nvSpPr>
            <p:cNvPr id="490" name="Google Shape;490;g24977ac1dee_0_852"/>
            <p:cNvSpPr/>
            <p:nvPr/>
          </p:nvSpPr>
          <p:spPr>
            <a:xfrm>
              <a:off x="3978363" y="2549655"/>
              <a:ext cx="4408500" cy="1010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900"/>
                <a:buFont typeface="Arial"/>
                <a:buNone/>
              </a:pP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49250" algn="l" rtl="0">
                <a:lnSpc>
                  <a:spcPct val="115000"/>
                </a:lnSpc>
                <a:spcBef>
                  <a:spcPts val="0"/>
                </a:spcBef>
                <a:spcAft>
                  <a:spcPts val="0"/>
                </a:spcAft>
                <a:buClr>
                  <a:schemeClr val="accent2"/>
                </a:buClr>
                <a:buSzPts val="1900"/>
                <a:buFont typeface="Lato"/>
                <a:buChar char="●"/>
              </a:pPr>
              <a:r>
                <a:rPr lang="en-US" sz="19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Referral workflow w/ visual aid</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49250" algn="l" rtl="0">
                <a:lnSpc>
                  <a:spcPct val="115000"/>
                </a:lnSpc>
                <a:spcBef>
                  <a:spcPts val="0"/>
                </a:spcBef>
                <a:spcAft>
                  <a:spcPts val="0"/>
                </a:spcAft>
                <a:buClr>
                  <a:srgbClr val="0B0D63"/>
                </a:buClr>
                <a:buSzPts val="1900"/>
                <a:buFont typeface="Lato"/>
                <a:buChar char="●"/>
              </a:pPr>
              <a:r>
                <a:rPr lang="en-US"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FAQ </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49250" algn="l" rtl="0">
                <a:lnSpc>
                  <a:spcPct val="115000"/>
                </a:lnSpc>
                <a:spcBef>
                  <a:spcPts val="0"/>
                </a:spcBef>
                <a:spcAft>
                  <a:spcPts val="0"/>
                </a:spcAft>
                <a:buClr>
                  <a:srgbClr val="0B0D63"/>
                </a:buClr>
                <a:buSzPts val="1900"/>
                <a:buFont typeface="Lato"/>
                <a:buChar char="●"/>
              </a:pPr>
              <a:r>
                <a:rPr lang="en-US"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Webinar recording</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grpSp>
      <p:grpSp>
        <p:nvGrpSpPr>
          <p:cNvPr id="491" name="Google Shape;491;g24977ac1dee_0_852"/>
          <p:cNvGrpSpPr/>
          <p:nvPr/>
        </p:nvGrpSpPr>
        <p:grpSpPr>
          <a:xfrm>
            <a:off x="1180375" y="954213"/>
            <a:ext cx="6783274" cy="1347466"/>
            <a:chOff x="2680523" y="2322585"/>
            <a:chExt cx="6615247" cy="1010625"/>
          </a:xfrm>
        </p:grpSpPr>
        <p:sp>
          <p:nvSpPr>
            <p:cNvPr id="492" name="Google Shape;492;g24977ac1dee_0_852"/>
            <p:cNvSpPr/>
            <p:nvPr/>
          </p:nvSpPr>
          <p:spPr>
            <a:xfrm>
              <a:off x="4545870" y="2322585"/>
              <a:ext cx="4749900" cy="1009800"/>
            </a:xfrm>
            <a:prstGeom prst="rect">
              <a:avLst/>
            </a:prstGeom>
            <a:solidFill>
              <a:srgbClr val="EEEEEE"/>
            </a:solidFill>
            <a:ln w="9525" cap="flat" cmpd="sng">
              <a:solidFill>
                <a:srgbClr val="F2CFC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24977ac1dee_0_852"/>
            <p:cNvSpPr/>
            <p:nvPr/>
          </p:nvSpPr>
          <p:spPr>
            <a:xfrm>
              <a:off x="2680523" y="2322585"/>
              <a:ext cx="1765500" cy="1009800"/>
            </a:xfrm>
            <a:prstGeom prst="rect">
              <a:avLst/>
            </a:prstGeom>
            <a:solidFill>
              <a:srgbClr val="F2CFC9"/>
            </a:solidFill>
            <a:ln w="9525" cap="flat" cmpd="sng">
              <a:solidFill>
                <a:srgbClr val="F2CFC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200"/>
                <a:buFont typeface="Arial"/>
                <a:buNone/>
              </a:pPr>
              <a:r>
                <a:rPr lang="en-US" sz="22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Members</a:t>
              </a:r>
              <a:endParaRPr sz="22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sp>
          <p:nvSpPr>
            <p:cNvPr id="494" name="Google Shape;494;g24977ac1dee_0_852"/>
            <p:cNvSpPr/>
            <p:nvPr/>
          </p:nvSpPr>
          <p:spPr>
            <a:xfrm>
              <a:off x="4545856" y="2323410"/>
              <a:ext cx="4749900" cy="10098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457200" marR="0" lvl="0" indent="-349250" algn="l" rtl="0">
                <a:lnSpc>
                  <a:spcPct val="115000"/>
                </a:lnSpc>
                <a:spcBef>
                  <a:spcPts val="0"/>
                </a:spcBef>
                <a:spcAft>
                  <a:spcPts val="0"/>
                </a:spcAft>
                <a:buClr>
                  <a:srgbClr val="0B0D63"/>
                </a:buClr>
                <a:buSzPts val="1900"/>
                <a:buFont typeface="Lato"/>
                <a:buChar char="●"/>
              </a:pPr>
              <a:r>
                <a:rPr lang="en-US"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FAQ</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49250" algn="l" rtl="0">
                <a:lnSpc>
                  <a:spcPct val="115000"/>
                </a:lnSpc>
                <a:spcBef>
                  <a:spcPts val="0"/>
                </a:spcBef>
                <a:spcAft>
                  <a:spcPts val="0"/>
                </a:spcAft>
                <a:buClr>
                  <a:srgbClr val="0B0D63"/>
                </a:buClr>
                <a:buSzPts val="1900"/>
                <a:buFont typeface="Lato"/>
                <a:buChar char="●"/>
              </a:pPr>
              <a:r>
                <a:rPr lang="en-US"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Prenatal education - what is a doula &amp; how to access one</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grpSp>
      <p:grpSp>
        <p:nvGrpSpPr>
          <p:cNvPr id="495" name="Google Shape;495;g24977ac1dee_0_852"/>
          <p:cNvGrpSpPr/>
          <p:nvPr/>
        </p:nvGrpSpPr>
        <p:grpSpPr>
          <a:xfrm>
            <a:off x="1180961" y="2365890"/>
            <a:ext cx="6782104" cy="2654775"/>
            <a:chOff x="2226638" y="2322576"/>
            <a:chExt cx="5324308" cy="1898709"/>
          </a:xfrm>
        </p:grpSpPr>
        <p:sp>
          <p:nvSpPr>
            <p:cNvPr id="496" name="Google Shape;496;g24977ac1dee_0_852"/>
            <p:cNvSpPr/>
            <p:nvPr/>
          </p:nvSpPr>
          <p:spPr>
            <a:xfrm>
              <a:off x="3728346" y="2322576"/>
              <a:ext cx="3822600" cy="18987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24977ac1dee_0_852"/>
            <p:cNvSpPr/>
            <p:nvPr/>
          </p:nvSpPr>
          <p:spPr>
            <a:xfrm flipH="1">
              <a:off x="2226638" y="2322576"/>
              <a:ext cx="1418100" cy="1898700"/>
            </a:xfrm>
            <a:prstGeom prst="rect">
              <a:avLst/>
            </a:prstGeom>
            <a:solidFill>
              <a:srgbClr val="FF88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g24977ac1dee_0_852"/>
            <p:cNvSpPr/>
            <p:nvPr/>
          </p:nvSpPr>
          <p:spPr>
            <a:xfrm>
              <a:off x="2226639" y="2322585"/>
              <a:ext cx="1418100" cy="18987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200"/>
                <a:buFont typeface="Arial"/>
                <a:buNone/>
              </a:pPr>
              <a:r>
                <a:rPr lang="en-US" sz="22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Providers</a:t>
              </a:r>
              <a:endParaRPr sz="22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sp>
          <p:nvSpPr>
            <p:cNvPr id="499" name="Google Shape;499;g24977ac1dee_0_852"/>
            <p:cNvSpPr/>
            <p:nvPr/>
          </p:nvSpPr>
          <p:spPr>
            <a:xfrm>
              <a:off x="3747540" y="2322576"/>
              <a:ext cx="3803400" cy="18987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49250" algn="l" rtl="0">
                <a:lnSpc>
                  <a:spcPct val="115000"/>
                </a:lnSpc>
                <a:spcBef>
                  <a:spcPts val="0"/>
                </a:spcBef>
                <a:spcAft>
                  <a:spcPts val="0"/>
                </a:spcAft>
                <a:buClr>
                  <a:srgbClr val="0B0D63"/>
                </a:buClr>
                <a:buSzPts val="1900"/>
                <a:buFont typeface="Lato"/>
                <a:buChar char="●"/>
              </a:pPr>
              <a:r>
                <a:rPr lang="en-US"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Referral workflow w/ visual aid</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49250" algn="l" rtl="0">
                <a:lnSpc>
                  <a:spcPct val="115000"/>
                </a:lnSpc>
                <a:spcBef>
                  <a:spcPts val="0"/>
                </a:spcBef>
                <a:spcAft>
                  <a:spcPts val="0"/>
                </a:spcAft>
                <a:buClr>
                  <a:srgbClr val="0B0D63"/>
                </a:buClr>
                <a:buSzPts val="1900"/>
                <a:buFont typeface="Lato"/>
                <a:buChar char="●"/>
              </a:pPr>
              <a:r>
                <a:rPr lang="en-US"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FAQ</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49250" algn="l" rtl="0">
                <a:lnSpc>
                  <a:spcPct val="115000"/>
                </a:lnSpc>
                <a:spcBef>
                  <a:spcPts val="0"/>
                </a:spcBef>
                <a:spcAft>
                  <a:spcPts val="0"/>
                </a:spcAft>
                <a:buClr>
                  <a:srgbClr val="0B0D63"/>
                </a:buClr>
                <a:buSzPts val="1900"/>
                <a:buFont typeface="Lato"/>
                <a:buChar char="●"/>
              </a:pPr>
              <a:r>
                <a:rPr lang="en-US"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Payment flow example</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49250" algn="l" rtl="0">
                <a:lnSpc>
                  <a:spcPct val="115000"/>
                </a:lnSpc>
                <a:spcBef>
                  <a:spcPts val="0"/>
                </a:spcBef>
                <a:spcAft>
                  <a:spcPts val="0"/>
                </a:spcAft>
                <a:buClr>
                  <a:srgbClr val="0B0D63"/>
                </a:buClr>
                <a:buSzPts val="1900"/>
                <a:buFont typeface="Lato"/>
                <a:buChar char="●"/>
              </a:pPr>
              <a:r>
                <a:rPr lang="en-US"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Doula training programs vs. DPH core competencies </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49250" algn="l" rtl="0">
                <a:lnSpc>
                  <a:spcPct val="115000"/>
                </a:lnSpc>
                <a:spcBef>
                  <a:spcPts val="0"/>
                </a:spcBef>
                <a:spcAft>
                  <a:spcPts val="0"/>
                </a:spcAft>
                <a:buClr>
                  <a:srgbClr val="0B0D63"/>
                </a:buClr>
                <a:buSzPts val="1900"/>
                <a:buFont typeface="Lato"/>
                <a:buChar char="●"/>
              </a:pPr>
              <a:r>
                <a:rPr lang="en-US"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Educational campaign materials</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457200" marR="0" lvl="0" indent="-349250" algn="l" rtl="0">
                <a:lnSpc>
                  <a:spcPct val="115000"/>
                </a:lnSpc>
                <a:spcBef>
                  <a:spcPts val="0"/>
                </a:spcBef>
                <a:spcAft>
                  <a:spcPts val="0"/>
                </a:spcAft>
                <a:buClr>
                  <a:srgbClr val="0B0D63"/>
                </a:buClr>
                <a:buSzPts val="1900"/>
                <a:buFont typeface="Lato"/>
                <a:buChar char="●"/>
              </a:pPr>
              <a:r>
                <a:rPr lang="en-US"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Webinar recording</a:t>
              </a:r>
              <a:endParaRPr sz="1900" b="0"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grpSp>
      <p:sp>
        <p:nvSpPr>
          <p:cNvPr id="500" name="Google Shape;500;g24977ac1dee_0_852"/>
          <p:cNvSpPr txBox="1">
            <a:spLocks noGrp="1"/>
          </p:cNvSpPr>
          <p:nvPr>
            <p:ph type="ctrTitle" idx="4294967295"/>
          </p:nvPr>
        </p:nvSpPr>
        <p:spPr>
          <a:xfrm>
            <a:off x="311700" y="159075"/>
            <a:ext cx="8520600" cy="591600"/>
          </a:xfrm>
          <a:prstGeom prst="rect">
            <a:avLst/>
          </a:prstGeom>
          <a:solidFill>
            <a:schemeClr val="lt2"/>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2"/>
              </a:buClr>
              <a:buSzPts val="3000"/>
              <a:buFont typeface="Lato"/>
              <a:buNone/>
            </a:pPr>
            <a:r>
              <a:rPr lang="en-US" sz="3500" b="1" i="0" u="none" strike="noStrike" cap="none" dirty="0">
                <a:solidFill>
                  <a:srgbClr val="0B0D63"/>
                </a:solidFill>
                <a:latin typeface="Times New Roman" panose="02020603050405020304" pitchFamily="18" charset="0"/>
                <a:cs typeface="Times New Roman" panose="02020603050405020304" pitchFamily="18" charset="0"/>
                <a:sym typeface="Lato"/>
              </a:rPr>
              <a:t>Resources</a:t>
            </a:r>
            <a:endParaRPr sz="3500" b="1" i="0" u="none" strike="noStrike" cap="none" dirty="0">
              <a:solidFill>
                <a:srgbClr val="0B0D63"/>
              </a:solidFill>
              <a:latin typeface="Times New Roman" panose="02020603050405020304" pitchFamily="18" charset="0"/>
              <a:cs typeface="Times New Roman" panose="02020603050405020304" pitchFamily="18" charset="0"/>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24b1db9d69b_2_93"/>
          <p:cNvSpPr txBox="1"/>
          <p:nvPr/>
        </p:nvSpPr>
        <p:spPr>
          <a:xfrm>
            <a:off x="366300" y="188250"/>
            <a:ext cx="8411400" cy="723300"/>
          </a:xfrm>
          <a:prstGeom prst="rect">
            <a:avLst/>
          </a:prstGeom>
          <a:solidFill>
            <a:srgbClr val="F08E80">
              <a:alpha val="74117"/>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How to use the toolkit</a:t>
            </a:r>
            <a:endParaRPr sz="35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p:txBody>
      </p:sp>
      <p:sp>
        <p:nvSpPr>
          <p:cNvPr id="507" name="Google Shape;507;g24b1db9d69b_2_93"/>
          <p:cNvSpPr txBox="1"/>
          <p:nvPr/>
        </p:nvSpPr>
        <p:spPr>
          <a:xfrm>
            <a:off x="723900" y="1915800"/>
            <a:ext cx="8053800" cy="3026400"/>
          </a:xfrm>
          <a:prstGeom prst="rect">
            <a:avLst/>
          </a:prstGeom>
          <a:noFill/>
          <a:ln>
            <a:noFill/>
          </a:ln>
        </p:spPr>
        <p:txBody>
          <a:bodyPr spcFirstLastPara="1" wrap="square" lIns="91425" tIns="91425" rIns="91425" bIns="91425" anchor="t" anchorCtr="0">
            <a:noAutofit/>
          </a:bodyPr>
          <a:lstStyle/>
          <a:p>
            <a:pPr marL="438150" marR="0" lvl="0" indent="-342900" algn="l" rtl="0">
              <a:lnSpc>
                <a:spcPct val="115000"/>
              </a:lnSpc>
              <a:spcBef>
                <a:spcPts val="0"/>
              </a:spcBef>
              <a:spcAft>
                <a:spcPts val="0"/>
              </a:spcAft>
              <a:buClr>
                <a:srgbClr val="0B0D63"/>
              </a:buClr>
              <a:buSzPts val="2100"/>
              <a:buFont typeface="Wingdings" pitchFamily="2" charset="2"/>
              <a:buChar char="q"/>
            </a:pPr>
            <a:r>
              <a:rPr lang="en-US" sz="24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rPr>
              <a:t>Review introduction section with background for the document</a:t>
            </a:r>
          </a:p>
          <a:p>
            <a:pPr marL="95250" marR="0" lvl="0" algn="l" rtl="0">
              <a:lnSpc>
                <a:spcPct val="115000"/>
              </a:lnSpc>
              <a:spcBef>
                <a:spcPts val="0"/>
              </a:spcBef>
              <a:spcAft>
                <a:spcPts val="0"/>
              </a:spcAft>
              <a:buClr>
                <a:srgbClr val="0B0D63"/>
              </a:buClr>
              <a:buSzPts val="2100"/>
            </a:pPr>
            <a:endParaRPr lang="en-US" sz="2400" dirty="0">
              <a:solidFill>
                <a:srgbClr val="0B0D63"/>
              </a:solidFill>
              <a:latin typeface="Times New Roman" panose="02020603050405020304" pitchFamily="18" charset="0"/>
              <a:ea typeface="Aleo"/>
              <a:cs typeface="Times New Roman" panose="02020603050405020304" pitchFamily="18" charset="0"/>
              <a:sym typeface="Aleo"/>
            </a:endParaRPr>
          </a:p>
          <a:p>
            <a:pPr marL="438150" marR="0" lvl="0" indent="-342900" algn="l" rtl="0">
              <a:lnSpc>
                <a:spcPct val="115000"/>
              </a:lnSpc>
              <a:spcBef>
                <a:spcPts val="0"/>
              </a:spcBef>
              <a:spcAft>
                <a:spcPts val="0"/>
              </a:spcAft>
              <a:buClr>
                <a:srgbClr val="0B0D63"/>
              </a:buClr>
              <a:buSzPts val="2100"/>
              <a:buFont typeface="Wingdings" pitchFamily="2" charset="2"/>
              <a:buChar char="q"/>
            </a:pPr>
            <a:r>
              <a:rPr lang="en-US" sz="24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rPr>
              <a:t>Make note of any questions </a:t>
            </a:r>
          </a:p>
          <a:p>
            <a:pPr marL="95250" marR="0" lvl="0" algn="l" rtl="0">
              <a:lnSpc>
                <a:spcPct val="115000"/>
              </a:lnSpc>
              <a:spcBef>
                <a:spcPts val="0"/>
              </a:spcBef>
              <a:spcAft>
                <a:spcPts val="0"/>
              </a:spcAft>
              <a:buClr>
                <a:srgbClr val="0B0D63"/>
              </a:buClr>
              <a:buSzPts val="2100"/>
            </a:pPr>
            <a:endParaRPr lang="en-US" sz="2400" dirty="0">
              <a:solidFill>
                <a:srgbClr val="0B0D63"/>
              </a:solidFill>
              <a:latin typeface="Times New Roman" panose="02020603050405020304" pitchFamily="18" charset="0"/>
              <a:ea typeface="Aleo"/>
              <a:cs typeface="Times New Roman" panose="02020603050405020304" pitchFamily="18" charset="0"/>
              <a:sym typeface="Aleo"/>
            </a:endParaRPr>
          </a:p>
          <a:p>
            <a:pPr marL="438150" marR="0" lvl="0" indent="-342900" algn="l" rtl="0">
              <a:lnSpc>
                <a:spcPct val="115000"/>
              </a:lnSpc>
              <a:spcBef>
                <a:spcPts val="0"/>
              </a:spcBef>
              <a:spcAft>
                <a:spcPts val="0"/>
              </a:spcAft>
              <a:buClr>
                <a:srgbClr val="0B0D63"/>
              </a:buClr>
              <a:buSzPts val="2100"/>
              <a:buFont typeface="Wingdings" pitchFamily="2" charset="2"/>
              <a:buChar char="q"/>
            </a:pPr>
            <a:r>
              <a:rPr lang="en-US" sz="24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rPr>
              <a:t>Update to suit your anticipated partnership  </a:t>
            </a:r>
            <a:endParaRPr sz="2400" b="0" i="0" u="none" strike="noStrike" cap="none" dirty="0">
              <a:solidFill>
                <a:srgbClr val="000000"/>
              </a:solidFill>
              <a:latin typeface="Times New Roman" panose="02020603050405020304" pitchFamily="18" charset="0"/>
              <a:ea typeface="Aleo"/>
              <a:cs typeface="Times New Roman" panose="02020603050405020304" pitchFamily="18" charset="0"/>
              <a:sym typeface="Ale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25054484f34_0_11"/>
          <p:cNvSpPr txBox="1"/>
          <p:nvPr/>
        </p:nvSpPr>
        <p:spPr>
          <a:xfrm>
            <a:off x="171250" y="1605213"/>
            <a:ext cx="38121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Example: Doula Invoice</a:t>
            </a:r>
            <a:endParaRPr sz="24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p:txBody>
      </p:sp>
      <p:sp>
        <p:nvSpPr>
          <p:cNvPr id="514" name="Google Shape;514;g25054484f34_0_11"/>
          <p:cNvSpPr txBox="1"/>
          <p:nvPr/>
        </p:nvSpPr>
        <p:spPr>
          <a:xfrm>
            <a:off x="366300" y="188250"/>
            <a:ext cx="8411400" cy="723300"/>
          </a:xfrm>
          <a:prstGeom prst="rect">
            <a:avLst/>
          </a:prstGeom>
          <a:solidFill>
            <a:srgbClr val="F08E80">
              <a:alpha val="74117"/>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How to use the toolkit</a:t>
            </a:r>
            <a:endParaRPr sz="35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p:txBody>
      </p:sp>
      <p:pic>
        <p:nvPicPr>
          <p:cNvPr id="515" name="Google Shape;515;g25054484f34_0_11"/>
          <p:cNvPicPr preferRelativeResize="0"/>
          <p:nvPr/>
        </p:nvPicPr>
        <p:blipFill>
          <a:blip r:embed="rId3">
            <a:alphaModFix/>
          </a:blip>
          <a:stretch>
            <a:fillRect/>
          </a:stretch>
        </p:blipFill>
        <p:spPr>
          <a:xfrm>
            <a:off x="259349" y="2403523"/>
            <a:ext cx="8625301" cy="37016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249f8ce6887_2_2"/>
          <p:cNvSpPr txBox="1"/>
          <p:nvPr/>
        </p:nvSpPr>
        <p:spPr>
          <a:xfrm>
            <a:off x="297225" y="188250"/>
            <a:ext cx="8411400" cy="616800"/>
          </a:xfrm>
          <a:prstGeom prst="rect">
            <a:avLst/>
          </a:prstGeom>
          <a:solidFill>
            <a:srgbClr val="F08E80">
              <a:alpha val="74117"/>
            </a:srgb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Doula job description template</a:t>
            </a:r>
            <a:endParaRPr sz="35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p:txBody>
      </p:sp>
      <p:pic>
        <p:nvPicPr>
          <p:cNvPr id="7" name="Picture 6" descr="A picture containing text, font, screenshot, document&#10;&#10;Description automatically generated">
            <a:extLst>
              <a:ext uri="{FF2B5EF4-FFF2-40B4-BE49-F238E27FC236}">
                <a16:creationId xmlns:a16="http://schemas.microsoft.com/office/drawing/2014/main" id="{BE9ECFE0-F707-EC52-A6FF-046D021FED64}"/>
              </a:ext>
            </a:extLst>
          </p:cNvPr>
          <p:cNvPicPr>
            <a:picLocks noChangeAspect="1"/>
          </p:cNvPicPr>
          <p:nvPr/>
        </p:nvPicPr>
        <p:blipFill>
          <a:blip r:embed="rId3"/>
          <a:stretch>
            <a:fillRect/>
          </a:stretch>
        </p:blipFill>
        <p:spPr>
          <a:xfrm>
            <a:off x="685800" y="1060194"/>
            <a:ext cx="7772400" cy="54417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49f8ce6887_2_6"/>
          <p:cNvSpPr txBox="1"/>
          <p:nvPr/>
        </p:nvSpPr>
        <p:spPr>
          <a:xfrm>
            <a:off x="335775" y="281525"/>
            <a:ext cx="8095800" cy="723300"/>
          </a:xfrm>
          <a:prstGeom prst="rect">
            <a:avLst/>
          </a:prstGeom>
          <a:solidFill>
            <a:srgbClr val="F08E80">
              <a:alpha val="74117"/>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Invoice form template</a:t>
            </a:r>
            <a:endParaRPr sz="35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p:txBody>
      </p:sp>
      <p:pic>
        <p:nvPicPr>
          <p:cNvPr id="529" name="Google Shape;529;g249f8ce6887_2_6"/>
          <p:cNvPicPr preferRelativeResize="0"/>
          <p:nvPr/>
        </p:nvPicPr>
        <p:blipFill rotWithShape="1">
          <a:blip r:embed="rId3">
            <a:alphaModFix/>
          </a:blip>
          <a:srcRect t="49" b="39"/>
          <a:stretch/>
        </p:blipFill>
        <p:spPr>
          <a:xfrm>
            <a:off x="1085050" y="1085625"/>
            <a:ext cx="6597225" cy="55814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3"/>
        <p:cNvGrpSpPr/>
        <p:nvPr/>
      </p:nvGrpSpPr>
      <p:grpSpPr>
        <a:xfrm>
          <a:off x="0" y="0"/>
          <a:ext cx="0" cy="0"/>
          <a:chOff x="0" y="0"/>
          <a:chExt cx="0" cy="0"/>
        </a:xfrm>
      </p:grpSpPr>
      <p:sp>
        <p:nvSpPr>
          <p:cNvPr id="534" name="Google Shape;534;g24b1db9d69b_2_3"/>
          <p:cNvSpPr txBox="1">
            <a:spLocks noGrp="1"/>
          </p:cNvSpPr>
          <p:nvPr>
            <p:ph type="title" idx="4294967295"/>
          </p:nvPr>
        </p:nvSpPr>
        <p:spPr>
          <a:xfrm>
            <a:off x="282750" y="198700"/>
            <a:ext cx="8578500" cy="633000"/>
          </a:xfrm>
          <a:prstGeom prst="rect">
            <a:avLst/>
          </a:prstGeom>
          <a:solidFill>
            <a:schemeClr val="lt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22222"/>
              </a:buClr>
              <a:buSzPts val="3200"/>
              <a:buFont typeface="Arial"/>
              <a:buNone/>
            </a:pPr>
            <a:r>
              <a:rPr lang="en-US" sz="350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How</a:t>
            </a:r>
            <a:r>
              <a:rPr lang="en-US" sz="350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a:t>
            </a:r>
            <a:r>
              <a:rPr lang="en-US" sz="3500" b="1" dirty="0">
                <a:latin typeface="Times New Roman" panose="02020603050405020304" pitchFamily="18" charset="0"/>
                <a:cs typeface="Times New Roman" panose="02020603050405020304" pitchFamily="18" charset="0"/>
              </a:rPr>
              <a:t>to</a:t>
            </a:r>
            <a:r>
              <a:rPr lang="en-US" sz="350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t>
            </a:r>
            <a:r>
              <a:rPr lang="en-US" sz="350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participate</a:t>
            </a:r>
            <a:endParaRPr sz="3500" b="1" dirty="0">
              <a:latin typeface="Times New Roman" panose="02020603050405020304" pitchFamily="18" charset="0"/>
              <a:cs typeface="Times New Roman" panose="02020603050405020304" pitchFamily="18" charset="0"/>
            </a:endParaRPr>
          </a:p>
        </p:txBody>
      </p:sp>
      <p:sp>
        <p:nvSpPr>
          <p:cNvPr id="535" name="Google Shape;535;g24b1db9d69b_2_3"/>
          <p:cNvSpPr txBox="1"/>
          <p:nvPr/>
        </p:nvSpPr>
        <p:spPr>
          <a:xfrm>
            <a:off x="248175" y="5571334"/>
            <a:ext cx="8578500" cy="10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700"/>
              <a:buFont typeface="Arial"/>
              <a:buNone/>
            </a:pPr>
            <a:r>
              <a:rPr lang="en-US" sz="1700" b="0" i="0" u="none" strike="noStrike" cap="none" dirty="0">
                <a:solidFill>
                  <a:schemeClr val="accent2"/>
                </a:solidFill>
                <a:latin typeface="Aleo"/>
                <a:ea typeface="Aleo"/>
                <a:cs typeface="Aleo"/>
                <a:sym typeface="Aleo"/>
              </a:rPr>
              <a:t>*</a:t>
            </a:r>
            <a:r>
              <a:rPr lang="en-US" sz="17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DPH certification, either through DPH or in line with the DPH core competencies, is </a:t>
            </a:r>
            <a:r>
              <a:rPr lang="en-US" sz="1700" b="0" i="1" u="none" strike="noStrike" cap="none" dirty="0">
                <a:solidFill>
                  <a:schemeClr val="accent2"/>
                </a:solidFill>
                <a:latin typeface="Times New Roman" panose="02020603050405020304" pitchFamily="18" charset="0"/>
                <a:ea typeface="Aleo"/>
                <a:cs typeface="Times New Roman" panose="02020603050405020304" pitchFamily="18" charset="0"/>
                <a:sym typeface="Ale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recommended</a:t>
            </a:r>
            <a:r>
              <a:rPr lang="en-US" sz="17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 as the credentialing pathway, though providers will set practice level requirements, which may vary.</a:t>
            </a:r>
            <a:endParaRPr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p:txBody>
      </p:sp>
      <p:sp>
        <p:nvSpPr>
          <p:cNvPr id="536" name="Google Shape;536;g24b1db9d69b_2_3"/>
          <p:cNvSpPr txBox="1"/>
          <p:nvPr/>
        </p:nvSpPr>
        <p:spPr>
          <a:xfrm>
            <a:off x="282750" y="1152075"/>
            <a:ext cx="8323800" cy="429858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Start getting ready now to participate next year</a:t>
            </a:r>
            <a:endParaRPr sz="2500" b="1"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74650" algn="l" rtl="0">
              <a:lnSpc>
                <a:spcPct val="100000"/>
              </a:lnSpc>
              <a:spcBef>
                <a:spcPts val="1000"/>
              </a:spcBef>
              <a:spcAft>
                <a:spcPts val="0"/>
              </a:spcAft>
              <a:buClr>
                <a:schemeClr val="accent2"/>
              </a:buClr>
              <a:buSzPts val="2300"/>
              <a:buFont typeface="Aleo"/>
              <a:buChar char="●"/>
            </a:pPr>
            <a:r>
              <a:rPr lang="en-US"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Align with draft Doula Certification competencies issued by CT DPH</a:t>
            </a:r>
            <a:r>
              <a:rPr lang="en-US" sz="2300" b="0" i="0" u="none" strike="noStrike" cap="none" baseline="30000" dirty="0">
                <a:solidFill>
                  <a:schemeClr val="accent2"/>
                </a:solidFill>
                <a:latin typeface="Times New Roman" panose="02020603050405020304" pitchFamily="18" charset="0"/>
                <a:ea typeface="Aleo"/>
                <a:cs typeface="Times New Roman" panose="02020603050405020304" pitchFamily="18" charset="0"/>
                <a:sym typeface="Aleo"/>
              </a:rPr>
              <a:t>*</a:t>
            </a:r>
            <a:endParaRPr sz="2300" b="0" i="0" u="none" strike="noStrike" cap="none" baseline="300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74650" algn="l" rtl="0">
              <a:lnSpc>
                <a:spcPct val="100000"/>
              </a:lnSpc>
              <a:spcBef>
                <a:spcPts val="1000"/>
              </a:spcBef>
              <a:spcAft>
                <a:spcPts val="0"/>
              </a:spcAft>
              <a:buClr>
                <a:schemeClr val="accent2"/>
              </a:buClr>
              <a:buSzPts val="2300"/>
              <a:buFont typeface="Aleo"/>
              <a:buChar char="●"/>
            </a:pPr>
            <a:r>
              <a:rPr lang="en-US"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Explore professional liability coverage</a:t>
            </a:r>
            <a:endParaRPr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74650" algn="l" rtl="0">
              <a:lnSpc>
                <a:spcPct val="100000"/>
              </a:lnSpc>
              <a:spcBef>
                <a:spcPts val="1000"/>
              </a:spcBef>
              <a:spcAft>
                <a:spcPts val="0"/>
              </a:spcAft>
              <a:buClr>
                <a:schemeClr val="accent2"/>
              </a:buClr>
              <a:buSzPts val="2300"/>
              <a:buFont typeface="Aleo"/>
              <a:buChar char="●"/>
            </a:pPr>
            <a:r>
              <a:rPr lang="en-US"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Explore and understand toolkit</a:t>
            </a:r>
            <a:endParaRPr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74650" algn="l" rtl="0">
              <a:lnSpc>
                <a:spcPct val="100000"/>
              </a:lnSpc>
              <a:spcBef>
                <a:spcPts val="1000"/>
              </a:spcBef>
              <a:spcAft>
                <a:spcPts val="0"/>
              </a:spcAft>
              <a:buClr>
                <a:schemeClr val="accent2"/>
              </a:buClr>
              <a:buSzPts val="2300"/>
              <a:buFont typeface="Aleo"/>
              <a:buChar char="●"/>
            </a:pPr>
            <a:r>
              <a:rPr lang="en-US"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Contact practices you are interested in working with to ask to participate</a:t>
            </a:r>
            <a:endParaRPr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74650" algn="l" rtl="0">
              <a:lnSpc>
                <a:spcPct val="100000"/>
              </a:lnSpc>
              <a:spcBef>
                <a:spcPts val="1000"/>
              </a:spcBef>
              <a:spcAft>
                <a:spcPts val="0"/>
              </a:spcAft>
              <a:buClr>
                <a:schemeClr val="accent2"/>
              </a:buClr>
              <a:buSzPts val="2300"/>
              <a:buFont typeface="Aleo"/>
              <a:buChar char="●"/>
            </a:pPr>
            <a:r>
              <a:rPr lang="en-US"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Consider working with multiple practices</a:t>
            </a:r>
            <a:endParaRPr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74650" algn="l" rtl="0">
              <a:lnSpc>
                <a:spcPct val="100000"/>
              </a:lnSpc>
              <a:spcBef>
                <a:spcPts val="1000"/>
              </a:spcBef>
              <a:spcAft>
                <a:spcPts val="1000"/>
              </a:spcAft>
              <a:buClr>
                <a:schemeClr val="accent2"/>
              </a:buClr>
              <a:buSzPts val="2300"/>
              <a:buFont typeface="Aleo"/>
              <a:buChar char="●"/>
            </a:pPr>
            <a:r>
              <a:rPr lang="en-US"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Consider forming or joining a doula collaborative </a:t>
            </a:r>
            <a:endParaRPr sz="23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40"/>
        <p:cNvGrpSpPr/>
        <p:nvPr/>
      </p:nvGrpSpPr>
      <p:grpSpPr>
        <a:xfrm>
          <a:off x="0" y="0"/>
          <a:ext cx="0" cy="0"/>
          <a:chOff x="0" y="0"/>
          <a:chExt cx="0" cy="0"/>
        </a:xfrm>
      </p:grpSpPr>
      <p:sp>
        <p:nvSpPr>
          <p:cNvPr id="541" name="Google Shape;541;g24c15ce0eb4_3_8"/>
          <p:cNvSpPr txBox="1">
            <a:spLocks noGrp="1"/>
          </p:cNvSpPr>
          <p:nvPr>
            <p:ph type="title" idx="4294967295"/>
          </p:nvPr>
        </p:nvSpPr>
        <p:spPr>
          <a:xfrm>
            <a:off x="1450200" y="906875"/>
            <a:ext cx="6243600" cy="4291200"/>
          </a:xfrm>
          <a:prstGeom prst="rect">
            <a:avLst/>
          </a:prstGeom>
          <a:noFill/>
          <a:ln w="28575" cap="flat" cmpd="sng">
            <a:solidFill>
              <a:srgbClr val="F08E8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6600"/>
              <a:buFont typeface="Corbel"/>
              <a:buNone/>
            </a:pPr>
            <a:r>
              <a:rPr lang="en-US" sz="6600" b="1" dirty="0">
                <a:solidFill>
                  <a:schemeClr val="accent2"/>
                </a:solidFill>
                <a:latin typeface="Times New Roman" panose="02020603050405020304" pitchFamily="18" charset="0"/>
                <a:ea typeface="Lato"/>
                <a:cs typeface="Times New Roman" panose="02020603050405020304" pitchFamily="18" charset="0"/>
                <a:sym typeface="Lato"/>
              </a:rPr>
              <a:t>Q/A </a:t>
            </a:r>
            <a:br>
              <a:rPr lang="en-US" sz="6600" dirty="0">
                <a:solidFill>
                  <a:schemeClr val="accent1"/>
                </a:solidFill>
                <a:latin typeface="Times New Roman" panose="02020603050405020304" pitchFamily="18" charset="0"/>
                <a:ea typeface="Lato"/>
                <a:cs typeface="Times New Roman" panose="02020603050405020304" pitchFamily="18" charset="0"/>
                <a:sym typeface="Lato"/>
              </a:rPr>
            </a:br>
            <a:endParaRPr dirty="0">
              <a:latin typeface="Times New Roman" panose="02020603050405020304" pitchFamily="18" charset="0"/>
              <a:ea typeface="Lato"/>
              <a:cs typeface="Times New Roman" panose="02020603050405020304" pitchFamily="18" charset="0"/>
              <a:sym typeface="Lato"/>
            </a:endParaRPr>
          </a:p>
        </p:txBody>
      </p:sp>
      <p:pic>
        <p:nvPicPr>
          <p:cNvPr id="542" name="Google Shape;542;g24c15ce0eb4_3_8"/>
          <p:cNvPicPr preferRelativeResize="0"/>
          <p:nvPr/>
        </p:nvPicPr>
        <p:blipFill rotWithShape="1">
          <a:blip r:embed="rId3">
            <a:alphaModFix/>
          </a:blip>
          <a:srcRect/>
          <a:stretch/>
        </p:blipFill>
        <p:spPr>
          <a:xfrm>
            <a:off x="4476375" y="3878650"/>
            <a:ext cx="4459275" cy="4459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4c15ce0eb4_0_1356"/>
          <p:cNvSpPr txBox="1"/>
          <p:nvPr/>
        </p:nvSpPr>
        <p:spPr>
          <a:xfrm>
            <a:off x="718325" y="1380850"/>
            <a:ext cx="7981800" cy="1957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900"/>
              <a:buFont typeface="Arial"/>
              <a:buNone/>
            </a:pPr>
            <a:r>
              <a:rPr lang="en-US" sz="39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HUSKY Health + Maternity Care</a:t>
            </a:r>
            <a:endParaRPr sz="37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sp>
        <p:nvSpPr>
          <p:cNvPr id="300" name="Google Shape;300;g24c15ce0eb4_0_1356"/>
          <p:cNvSpPr txBox="1"/>
          <p:nvPr/>
        </p:nvSpPr>
        <p:spPr>
          <a:xfrm>
            <a:off x="1425275" y="2076875"/>
            <a:ext cx="6567900" cy="59400"/>
          </a:xfrm>
          <a:prstGeom prst="rect">
            <a:avLst/>
          </a:prstGeom>
          <a:solidFill>
            <a:schemeClr val="accent4"/>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01" name="Google Shape;301;g24c15ce0eb4_0_1356"/>
          <p:cNvSpPr txBox="1"/>
          <p:nvPr/>
        </p:nvSpPr>
        <p:spPr>
          <a:xfrm>
            <a:off x="5243200" y="2136275"/>
            <a:ext cx="46629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1" u="none" strike="noStrike" cap="none" dirty="0">
                <a:solidFill>
                  <a:srgbClr val="F08E80"/>
                </a:solidFill>
                <a:latin typeface="Times New Roman" panose="02020603050405020304" pitchFamily="18" charset="0"/>
                <a:ea typeface="Lato"/>
                <a:cs typeface="Times New Roman" panose="02020603050405020304" pitchFamily="18" charset="0"/>
                <a:sym typeface="Lato"/>
              </a:rPr>
              <a:t>At a glance</a:t>
            </a:r>
            <a:endParaRPr sz="3600" b="1" i="1" u="none" strike="noStrike" cap="none" dirty="0">
              <a:solidFill>
                <a:srgbClr val="F08E80"/>
              </a:solidFill>
              <a:latin typeface="Times New Roman" panose="02020603050405020304" pitchFamily="18" charset="0"/>
              <a:ea typeface="Lato"/>
              <a:cs typeface="Times New Roman" panose="02020603050405020304" pitchFamily="18" charset="0"/>
              <a:sym typeface="Lato"/>
            </a:endParaRPr>
          </a:p>
        </p:txBody>
      </p:sp>
      <p:pic>
        <p:nvPicPr>
          <p:cNvPr id="302" name="Google Shape;302;g24c15ce0eb4_0_1356"/>
          <p:cNvPicPr preferRelativeResize="0"/>
          <p:nvPr/>
        </p:nvPicPr>
        <p:blipFill rotWithShape="1">
          <a:blip r:embed="rId3">
            <a:alphaModFix/>
          </a:blip>
          <a:srcRect/>
          <a:stretch/>
        </p:blipFill>
        <p:spPr>
          <a:xfrm>
            <a:off x="4456075" y="3685575"/>
            <a:ext cx="4375425" cy="4375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4c15ce0eb4_0_1169"/>
          <p:cNvSpPr txBox="1"/>
          <p:nvPr/>
        </p:nvSpPr>
        <p:spPr>
          <a:xfrm>
            <a:off x="377250" y="239075"/>
            <a:ext cx="8389500" cy="7233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HUSKY Health and maternity care</a:t>
            </a:r>
            <a:endParaRPr sz="35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sp>
        <p:nvSpPr>
          <p:cNvPr id="309" name="Google Shape;309;g24c15ce0eb4_0_1169"/>
          <p:cNvSpPr txBox="1"/>
          <p:nvPr/>
        </p:nvSpPr>
        <p:spPr>
          <a:xfrm>
            <a:off x="417750" y="1149900"/>
            <a:ext cx="8308500" cy="5249868"/>
          </a:xfrm>
          <a:prstGeom prst="rect">
            <a:avLst/>
          </a:prstGeom>
          <a:noFill/>
          <a:ln>
            <a:noFill/>
          </a:ln>
        </p:spPr>
        <p:txBody>
          <a:bodyPr spcFirstLastPara="1" wrap="square" lIns="91425" tIns="91425" rIns="91425" bIns="91425" anchor="t" anchorCtr="0">
            <a:spAutoFit/>
          </a:bodyPr>
          <a:lstStyle/>
          <a:p>
            <a:pPr marL="457200" marR="0" lvl="0" indent="-361950" algn="l" rtl="0">
              <a:lnSpc>
                <a:spcPct val="115000"/>
              </a:lnSpc>
              <a:spcBef>
                <a:spcPts val="0"/>
              </a:spcBef>
              <a:spcAft>
                <a:spcPts val="0"/>
              </a:spcAft>
              <a:buClr>
                <a:schemeClr val="accent2"/>
              </a:buClr>
              <a:buSzPts val="2100"/>
              <a:buFont typeface="Robot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HUSKY Health (run through DSS*), Connecticut’s Medicaid program, covers &gt; 40% of all births in the state</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914400" marR="0" lvl="1" indent="-361950" algn="l" rtl="0">
              <a:lnSpc>
                <a:spcPct val="115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~15,000 births annually</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61950" algn="l" rtl="0">
              <a:lnSpc>
                <a:spcPct val="115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Covers low-income individuals, including undocumented immigrants</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61950" algn="l" rtl="0">
              <a:lnSpc>
                <a:spcPct val="115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No cost-sharing for pregnancy-related care</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61950" algn="l" rtl="0">
              <a:lnSpc>
                <a:spcPct val="115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Offers programs such as High-Risk Perinatal Care Management for education and service navigation</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marR="0" lvl="0" indent="-361950" algn="l" rtl="0">
              <a:lnSpc>
                <a:spcPct val="115000"/>
              </a:lnSpc>
              <a:spcBef>
                <a:spcPts val="1000"/>
              </a:spcBef>
              <a:spcAft>
                <a:spcPts val="0"/>
              </a:spcAft>
              <a:buClr>
                <a:schemeClr val="accent2"/>
              </a:buClr>
              <a:buSzPts val="2100"/>
              <a:buFont typeface="Aleo"/>
              <a:buChar char="●"/>
            </a:pPr>
            <a:r>
              <a:rPr lang="en-US"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Rules for who can bill Medicaid and be reimbursed for services. &gt;&gt; No existing/prior mechanism to bill HUSKY for doula services</a:t>
            </a:r>
            <a:endParaRPr sz="21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15000"/>
              </a:lnSpc>
              <a:spcBef>
                <a:spcPts val="1000"/>
              </a:spcBef>
              <a:spcAft>
                <a:spcPts val="1000"/>
              </a:spcAft>
              <a:buClr>
                <a:srgbClr val="000000"/>
              </a:buClr>
              <a:buSzPts val="1600"/>
              <a:buFont typeface="Arial"/>
              <a:buNone/>
            </a:pPr>
            <a:endParaRPr lang="en-US" sz="16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15000"/>
              </a:lnSpc>
              <a:spcBef>
                <a:spcPts val="1000"/>
              </a:spcBef>
              <a:spcAft>
                <a:spcPts val="1000"/>
              </a:spcAft>
              <a:buClr>
                <a:srgbClr val="000000"/>
              </a:buClr>
              <a:buSzPts val="1600"/>
              <a:buFont typeface="Arial"/>
              <a:buNone/>
            </a:pPr>
            <a:r>
              <a:rPr lang="en-US" sz="16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*DSS stands for the Department of Social Services</a:t>
            </a:r>
            <a:endParaRPr sz="16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4f1500f2a4_0_0"/>
          <p:cNvSpPr txBox="1"/>
          <p:nvPr/>
        </p:nvSpPr>
        <p:spPr>
          <a:xfrm>
            <a:off x="377250" y="239075"/>
            <a:ext cx="8389500" cy="11853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HUSKY Health maternity demographics</a:t>
            </a:r>
            <a:endParaRPr sz="35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Predominant languages spoken</a:t>
            </a:r>
            <a:endParaRPr sz="30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sp>
        <p:nvSpPr>
          <p:cNvPr id="316" name="Google Shape;316;g24f1500f2a4_0_0"/>
          <p:cNvSpPr txBox="1"/>
          <p:nvPr/>
        </p:nvSpPr>
        <p:spPr>
          <a:xfrm>
            <a:off x="628075" y="1719375"/>
            <a:ext cx="7808700" cy="2693015"/>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000000"/>
              </a:buClr>
              <a:buSzPts val="2000"/>
              <a:buFont typeface="Aleo"/>
              <a:buChar char="●"/>
            </a:pPr>
            <a:r>
              <a:rPr lang="en-US" sz="2000" b="0" i="0" u="none" strike="noStrike" cap="none" dirty="0">
                <a:solidFill>
                  <a:srgbClr val="000000"/>
                </a:solidFill>
                <a:latin typeface="Times New Roman" panose="02020603050405020304" pitchFamily="18" charset="0"/>
                <a:ea typeface="Aleo"/>
                <a:cs typeface="Times New Roman" panose="02020603050405020304" pitchFamily="18" charset="0"/>
                <a:sym typeface="Aleo"/>
              </a:rPr>
              <a:t>17.8% of pregnant HUSKY Health members’ primary language is not English</a:t>
            </a:r>
            <a:endParaRPr sz="2000" b="0" i="0" u="none" strike="noStrike" cap="none" dirty="0">
              <a:solidFill>
                <a:srgbClr val="000000"/>
              </a:solidFill>
              <a:latin typeface="Times New Roman" panose="02020603050405020304" pitchFamily="18" charset="0"/>
              <a:ea typeface="Aleo"/>
              <a:cs typeface="Times New Roman" panose="02020603050405020304" pitchFamily="18" charset="0"/>
              <a:sym typeface="Aleo"/>
            </a:endParaRPr>
          </a:p>
          <a:p>
            <a:pPr marL="457200" marR="0" lvl="0" indent="-355600" algn="l" rtl="0">
              <a:lnSpc>
                <a:spcPct val="115000"/>
              </a:lnSpc>
              <a:spcBef>
                <a:spcPts val="1000"/>
              </a:spcBef>
              <a:spcAft>
                <a:spcPts val="0"/>
              </a:spcAft>
              <a:buClr>
                <a:srgbClr val="000000"/>
              </a:buClr>
              <a:buSzPts val="2000"/>
              <a:buFont typeface="Aleo"/>
              <a:buChar char="●"/>
            </a:pPr>
            <a:r>
              <a:rPr lang="en-US" sz="2000" b="0" i="0" u="none" strike="noStrike" cap="none" dirty="0">
                <a:solidFill>
                  <a:srgbClr val="000000"/>
                </a:solidFill>
                <a:latin typeface="Times New Roman" panose="02020603050405020304" pitchFamily="18" charset="0"/>
                <a:ea typeface="Aleo"/>
                <a:cs typeface="Times New Roman" panose="02020603050405020304" pitchFamily="18" charset="0"/>
                <a:sym typeface="Aleo"/>
              </a:rPr>
              <a:t>Excluding English, the predominant language spoken by pregnant HUSKY Health members is Spanish (16.5%)</a:t>
            </a:r>
            <a:endParaRPr sz="2000" b="0" i="0" u="none" strike="noStrike" cap="none" dirty="0">
              <a:solidFill>
                <a:srgbClr val="000000"/>
              </a:solidFill>
              <a:latin typeface="Times New Roman" panose="02020603050405020304" pitchFamily="18" charset="0"/>
              <a:ea typeface="Aleo"/>
              <a:cs typeface="Times New Roman" panose="02020603050405020304" pitchFamily="18" charset="0"/>
              <a:sym typeface="Aleo"/>
            </a:endParaRPr>
          </a:p>
          <a:p>
            <a:pPr marL="457200" marR="0" lvl="0" indent="-355600" algn="l" rtl="0">
              <a:lnSpc>
                <a:spcPct val="115000"/>
              </a:lnSpc>
              <a:spcBef>
                <a:spcPts val="1000"/>
              </a:spcBef>
              <a:spcAft>
                <a:spcPts val="1000"/>
              </a:spcAft>
              <a:buClr>
                <a:srgbClr val="000000"/>
              </a:buClr>
              <a:buSzPts val="2000"/>
              <a:buFont typeface="Aleo"/>
              <a:buChar char="●"/>
            </a:pPr>
            <a:r>
              <a:rPr lang="en-US" sz="2000" b="0" i="0" u="none" strike="noStrike" cap="none" dirty="0">
                <a:solidFill>
                  <a:srgbClr val="000000"/>
                </a:solidFill>
                <a:latin typeface="Times New Roman" panose="02020603050405020304" pitchFamily="18" charset="0"/>
                <a:ea typeface="Aleo"/>
                <a:cs typeface="Times New Roman" panose="02020603050405020304" pitchFamily="18" charset="0"/>
                <a:sym typeface="Aleo"/>
              </a:rPr>
              <a:t>Other languages spoken by pregnant HUSKY Health members, each representing &lt;1% :</a:t>
            </a:r>
            <a:endParaRPr sz="2000" b="0" i="0" u="none" strike="noStrike" cap="none" dirty="0">
              <a:solidFill>
                <a:srgbClr val="000000"/>
              </a:solidFill>
              <a:latin typeface="Times New Roman" panose="02020603050405020304" pitchFamily="18" charset="0"/>
              <a:ea typeface="Aleo"/>
              <a:cs typeface="Times New Roman" panose="02020603050405020304" pitchFamily="18" charset="0"/>
              <a:sym typeface="Aleo"/>
            </a:endParaRPr>
          </a:p>
        </p:txBody>
      </p:sp>
      <p:sp>
        <p:nvSpPr>
          <p:cNvPr id="317" name="Google Shape;317;g24f1500f2a4_0_0"/>
          <p:cNvSpPr txBox="1"/>
          <p:nvPr/>
        </p:nvSpPr>
        <p:spPr>
          <a:xfrm>
            <a:off x="3718950" y="3420325"/>
            <a:ext cx="2691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graphicFrame>
        <p:nvGraphicFramePr>
          <p:cNvPr id="318" name="Google Shape;318;g24f1500f2a4_0_0"/>
          <p:cNvGraphicFramePr/>
          <p:nvPr>
            <p:extLst>
              <p:ext uri="{D42A27DB-BD31-4B8C-83A1-F6EECF244321}">
                <p14:modId xmlns:p14="http://schemas.microsoft.com/office/powerpoint/2010/main" val="2415198470"/>
              </p:ext>
            </p:extLst>
          </p:nvPr>
        </p:nvGraphicFramePr>
        <p:xfrm>
          <a:off x="952500" y="4238475"/>
          <a:ext cx="7239000" cy="2651730"/>
        </p:xfrm>
        <a:graphic>
          <a:graphicData uri="http://schemas.openxmlformats.org/drawingml/2006/table">
            <a:tbl>
              <a:tblPr>
                <a:noFill/>
                <a:tableStyleId>{F1572017-4267-4991-80C3-627284EDE2A7}</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914400" marR="0" lvl="1" indent="-355600" algn="l" rtl="0">
                        <a:lnSpc>
                          <a:spcPct val="100000"/>
                        </a:lnSpc>
                        <a:spcBef>
                          <a:spcPts val="0"/>
                        </a:spcBef>
                        <a:spcAft>
                          <a:spcPts val="0"/>
                        </a:spcAft>
                        <a:buClr>
                          <a:schemeClr val="dk1"/>
                        </a:buClr>
                        <a:buSzPts val="2000"/>
                        <a:buFont typeface="Aleo"/>
                        <a:buChar char="○"/>
                      </a:pPr>
                      <a:r>
                        <a:rPr lang="en-US" sz="2000" u="none" strike="noStrike" cap="none">
                          <a:solidFill>
                            <a:schemeClr val="dk1"/>
                          </a:solidFill>
                          <a:latin typeface="Times New Roman" panose="02020603050405020304" pitchFamily="18" charset="0"/>
                          <a:ea typeface="Aleo"/>
                          <a:cs typeface="Times New Roman" panose="02020603050405020304" pitchFamily="18" charset="0"/>
                          <a:sym typeface="Aleo"/>
                        </a:rPr>
                        <a:t>Portuguese</a:t>
                      </a:r>
                      <a:endParaRPr sz="2000" u="none" strike="noStrike" cap="none">
                        <a:solidFill>
                          <a:schemeClr val="dk1"/>
                        </a:solidFill>
                        <a:latin typeface="Times New Roman" panose="02020603050405020304" pitchFamily="18" charset="0"/>
                        <a:ea typeface="Aleo"/>
                        <a:cs typeface="Times New Roman" panose="02020603050405020304" pitchFamily="18" charset="0"/>
                        <a:sym typeface="Aleo"/>
                      </a:endParaRPr>
                    </a:p>
                    <a:p>
                      <a:pPr marL="914400" marR="0" lvl="1" indent="-355600" algn="l" rtl="0">
                        <a:lnSpc>
                          <a:spcPct val="100000"/>
                        </a:lnSpc>
                        <a:spcBef>
                          <a:spcPts val="500"/>
                        </a:spcBef>
                        <a:spcAft>
                          <a:spcPts val="0"/>
                        </a:spcAft>
                        <a:buClr>
                          <a:schemeClr val="dk1"/>
                        </a:buClr>
                        <a:buSzPts val="2000"/>
                        <a:buFont typeface="Aleo"/>
                        <a:buChar char="○"/>
                      </a:pPr>
                      <a:r>
                        <a:rPr lang="en-US" sz="2000" u="none" strike="noStrike" cap="none">
                          <a:solidFill>
                            <a:schemeClr val="dk1"/>
                          </a:solidFill>
                          <a:latin typeface="Times New Roman" panose="02020603050405020304" pitchFamily="18" charset="0"/>
                          <a:ea typeface="Aleo"/>
                          <a:cs typeface="Times New Roman" panose="02020603050405020304" pitchFamily="18" charset="0"/>
                          <a:sym typeface="Aleo"/>
                        </a:rPr>
                        <a:t>Arabic</a:t>
                      </a:r>
                      <a:endParaRPr sz="2000" u="none" strike="noStrike" cap="none">
                        <a:solidFill>
                          <a:schemeClr val="dk1"/>
                        </a:solidFill>
                        <a:latin typeface="Times New Roman" panose="02020603050405020304" pitchFamily="18" charset="0"/>
                        <a:ea typeface="Aleo"/>
                        <a:cs typeface="Times New Roman" panose="02020603050405020304" pitchFamily="18" charset="0"/>
                        <a:sym typeface="Aleo"/>
                      </a:endParaRPr>
                    </a:p>
                    <a:p>
                      <a:pPr marL="914400" marR="0" lvl="1" indent="-355600" algn="l" rtl="0">
                        <a:lnSpc>
                          <a:spcPct val="100000"/>
                        </a:lnSpc>
                        <a:spcBef>
                          <a:spcPts val="500"/>
                        </a:spcBef>
                        <a:spcAft>
                          <a:spcPts val="0"/>
                        </a:spcAft>
                        <a:buClr>
                          <a:schemeClr val="dk1"/>
                        </a:buClr>
                        <a:buSzPts val="2000"/>
                        <a:buFont typeface="Aleo"/>
                        <a:buChar char="○"/>
                      </a:pPr>
                      <a:r>
                        <a:rPr lang="en-US" sz="2000" u="none" strike="noStrike" cap="none">
                          <a:solidFill>
                            <a:schemeClr val="dk1"/>
                          </a:solidFill>
                          <a:latin typeface="Times New Roman" panose="02020603050405020304" pitchFamily="18" charset="0"/>
                          <a:ea typeface="Aleo"/>
                          <a:cs typeface="Times New Roman" panose="02020603050405020304" pitchFamily="18" charset="0"/>
                          <a:sym typeface="Aleo"/>
                        </a:rPr>
                        <a:t>Chinese</a:t>
                      </a:r>
                      <a:endParaRPr sz="2000" u="none" strike="noStrike" cap="none">
                        <a:solidFill>
                          <a:schemeClr val="dk1"/>
                        </a:solidFill>
                        <a:latin typeface="Times New Roman" panose="02020603050405020304" pitchFamily="18" charset="0"/>
                        <a:ea typeface="Aleo"/>
                        <a:cs typeface="Times New Roman" panose="02020603050405020304" pitchFamily="18" charset="0"/>
                        <a:sym typeface="Aleo"/>
                      </a:endParaRPr>
                    </a:p>
                    <a:p>
                      <a:pPr marL="914400" marR="0" lvl="1" indent="-355600" algn="l" rtl="0">
                        <a:lnSpc>
                          <a:spcPct val="100000"/>
                        </a:lnSpc>
                        <a:spcBef>
                          <a:spcPts val="500"/>
                        </a:spcBef>
                        <a:spcAft>
                          <a:spcPts val="0"/>
                        </a:spcAft>
                        <a:buClr>
                          <a:schemeClr val="dk1"/>
                        </a:buClr>
                        <a:buSzPts val="2000"/>
                        <a:buFont typeface="Aleo"/>
                        <a:buChar char="○"/>
                      </a:pPr>
                      <a:r>
                        <a:rPr lang="en-US" sz="2000" u="none" strike="noStrike" cap="none">
                          <a:solidFill>
                            <a:schemeClr val="dk1"/>
                          </a:solidFill>
                          <a:latin typeface="Times New Roman" panose="02020603050405020304" pitchFamily="18" charset="0"/>
                          <a:ea typeface="Aleo"/>
                          <a:cs typeface="Times New Roman" panose="02020603050405020304" pitchFamily="18" charset="0"/>
                          <a:sym typeface="Aleo"/>
                        </a:rPr>
                        <a:t>Bosnian</a:t>
                      </a:r>
                      <a:endParaRPr sz="2000" u="none" strike="noStrike" cap="none">
                        <a:solidFill>
                          <a:schemeClr val="dk1"/>
                        </a:solidFill>
                        <a:latin typeface="Times New Roman" panose="02020603050405020304" pitchFamily="18" charset="0"/>
                        <a:ea typeface="Aleo"/>
                        <a:cs typeface="Times New Roman" panose="02020603050405020304" pitchFamily="18" charset="0"/>
                        <a:sym typeface="Aleo"/>
                      </a:endParaRPr>
                    </a:p>
                    <a:p>
                      <a:pPr marL="914400" marR="0" lvl="1" indent="-355600" algn="l" rtl="0">
                        <a:lnSpc>
                          <a:spcPct val="100000"/>
                        </a:lnSpc>
                        <a:spcBef>
                          <a:spcPts val="500"/>
                        </a:spcBef>
                        <a:spcAft>
                          <a:spcPts val="0"/>
                        </a:spcAft>
                        <a:buClr>
                          <a:schemeClr val="dk1"/>
                        </a:buClr>
                        <a:buSzPts val="2000"/>
                        <a:buFont typeface="Aleo"/>
                        <a:buChar char="○"/>
                      </a:pPr>
                      <a:r>
                        <a:rPr lang="en-US" sz="2000" u="none" strike="noStrike" cap="none">
                          <a:solidFill>
                            <a:schemeClr val="dk1"/>
                          </a:solidFill>
                          <a:latin typeface="Times New Roman" panose="02020603050405020304" pitchFamily="18" charset="0"/>
                          <a:ea typeface="Aleo"/>
                          <a:cs typeface="Times New Roman" panose="02020603050405020304" pitchFamily="18" charset="0"/>
                          <a:sym typeface="Aleo"/>
                        </a:rPr>
                        <a:t>French</a:t>
                      </a:r>
                      <a:endParaRPr sz="2000" u="none" strike="noStrike" cap="none">
                        <a:solidFill>
                          <a:schemeClr val="dk1"/>
                        </a:solidFill>
                        <a:latin typeface="Times New Roman" panose="02020603050405020304" pitchFamily="18" charset="0"/>
                        <a:ea typeface="Aleo"/>
                        <a:cs typeface="Times New Roman" panose="02020603050405020304" pitchFamily="18" charset="0"/>
                        <a:sym typeface="Aleo"/>
                      </a:endParaRPr>
                    </a:p>
                    <a:p>
                      <a:pPr marL="914400" marR="0" lvl="1" indent="-355600" algn="l" rtl="0">
                        <a:lnSpc>
                          <a:spcPct val="100000"/>
                        </a:lnSpc>
                        <a:spcBef>
                          <a:spcPts val="500"/>
                        </a:spcBef>
                        <a:spcAft>
                          <a:spcPts val="0"/>
                        </a:spcAft>
                        <a:buClr>
                          <a:schemeClr val="dk1"/>
                        </a:buClr>
                        <a:buSzPts val="2000"/>
                        <a:buFont typeface="Aleo"/>
                        <a:buChar char="○"/>
                      </a:pPr>
                      <a:r>
                        <a:rPr lang="en-US" sz="2000" u="none" strike="noStrike" cap="none">
                          <a:solidFill>
                            <a:schemeClr val="dk1"/>
                          </a:solidFill>
                          <a:latin typeface="Times New Roman" panose="02020603050405020304" pitchFamily="18" charset="0"/>
                          <a:ea typeface="Aleo"/>
                          <a:cs typeface="Times New Roman" panose="02020603050405020304" pitchFamily="18" charset="0"/>
                          <a:sym typeface="Aleo"/>
                        </a:rPr>
                        <a:t>Polish</a:t>
                      </a:r>
                      <a:endParaRPr sz="2000" u="none" strike="noStrike" cap="none">
                        <a:solidFill>
                          <a:schemeClr val="dk1"/>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00000"/>
                        </a:lnSpc>
                        <a:spcBef>
                          <a:spcPts val="500"/>
                        </a:spcBef>
                        <a:spcAft>
                          <a:spcPts val="0"/>
                        </a:spcAft>
                        <a:buClr>
                          <a:srgbClr val="000000"/>
                        </a:buClr>
                        <a:buSzPts val="1700"/>
                        <a:buFont typeface="Arial"/>
                        <a:buNone/>
                      </a:pPr>
                      <a:endParaRPr sz="1700" u="none" strike="noStrike" cap="none">
                        <a:latin typeface="Times New Roman" panose="02020603050405020304" pitchFamily="18" charset="0"/>
                        <a:ea typeface="Aleo"/>
                        <a:cs typeface="Times New Roman" panose="02020603050405020304" pitchFamily="18" charset="0"/>
                        <a:sym typeface="Ale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914400" marR="0" lvl="1" indent="-355600" algn="l" rtl="0">
                        <a:lnSpc>
                          <a:spcPct val="100000"/>
                        </a:lnSpc>
                        <a:spcBef>
                          <a:spcPts val="0"/>
                        </a:spcBef>
                        <a:spcAft>
                          <a:spcPts val="0"/>
                        </a:spcAft>
                        <a:buClr>
                          <a:schemeClr val="dk1"/>
                        </a:buClr>
                        <a:buSzPts val="2000"/>
                        <a:buFont typeface="Aleo"/>
                        <a:buChar char="○"/>
                      </a:pPr>
                      <a:r>
                        <a:rPr lang="en-US" sz="2000" u="none" strike="noStrike" cap="none" dirty="0">
                          <a:solidFill>
                            <a:schemeClr val="dk1"/>
                          </a:solidFill>
                          <a:latin typeface="Times New Roman" panose="02020603050405020304" pitchFamily="18" charset="0"/>
                          <a:ea typeface="Aleo"/>
                          <a:cs typeface="Times New Roman" panose="02020603050405020304" pitchFamily="18" charset="0"/>
                          <a:sym typeface="Aleo"/>
                        </a:rPr>
                        <a:t>Russian</a:t>
                      </a:r>
                      <a:endParaRPr sz="2000" u="none" strike="noStrike" cap="none" dirty="0">
                        <a:solidFill>
                          <a:schemeClr val="dk1"/>
                        </a:solidFill>
                        <a:latin typeface="Times New Roman" panose="02020603050405020304" pitchFamily="18" charset="0"/>
                        <a:ea typeface="Aleo"/>
                        <a:cs typeface="Times New Roman" panose="02020603050405020304" pitchFamily="18" charset="0"/>
                        <a:sym typeface="Aleo"/>
                      </a:endParaRPr>
                    </a:p>
                    <a:p>
                      <a:pPr marL="914400" marR="0" lvl="1" indent="-355600" algn="l" rtl="0">
                        <a:lnSpc>
                          <a:spcPct val="100000"/>
                        </a:lnSpc>
                        <a:spcBef>
                          <a:spcPts val="500"/>
                        </a:spcBef>
                        <a:spcAft>
                          <a:spcPts val="0"/>
                        </a:spcAft>
                        <a:buClr>
                          <a:schemeClr val="dk1"/>
                        </a:buClr>
                        <a:buSzPts val="2000"/>
                        <a:buFont typeface="Aleo"/>
                        <a:buChar char="○"/>
                      </a:pPr>
                      <a:r>
                        <a:rPr lang="en-US" sz="2000" u="none" strike="noStrike" cap="none" dirty="0">
                          <a:solidFill>
                            <a:schemeClr val="dk1"/>
                          </a:solidFill>
                          <a:latin typeface="Times New Roman" panose="02020603050405020304" pitchFamily="18" charset="0"/>
                          <a:ea typeface="Aleo"/>
                          <a:cs typeface="Times New Roman" panose="02020603050405020304" pitchFamily="18" charset="0"/>
                          <a:sym typeface="Aleo"/>
                        </a:rPr>
                        <a:t>Vietnamese</a:t>
                      </a:r>
                      <a:endParaRPr sz="2000" u="none" strike="noStrike" cap="none" dirty="0">
                        <a:solidFill>
                          <a:schemeClr val="dk1"/>
                        </a:solidFill>
                        <a:latin typeface="Times New Roman" panose="02020603050405020304" pitchFamily="18" charset="0"/>
                        <a:ea typeface="Aleo"/>
                        <a:cs typeface="Times New Roman" panose="02020603050405020304" pitchFamily="18" charset="0"/>
                        <a:sym typeface="Aleo"/>
                      </a:endParaRPr>
                    </a:p>
                    <a:p>
                      <a:pPr marL="914400" marR="0" lvl="1" indent="-355600" algn="l" rtl="0">
                        <a:lnSpc>
                          <a:spcPct val="100000"/>
                        </a:lnSpc>
                        <a:spcBef>
                          <a:spcPts val="500"/>
                        </a:spcBef>
                        <a:spcAft>
                          <a:spcPts val="0"/>
                        </a:spcAft>
                        <a:buClr>
                          <a:schemeClr val="dk1"/>
                        </a:buClr>
                        <a:buSzPts val="2000"/>
                        <a:buFont typeface="Aleo"/>
                        <a:buChar char="○"/>
                      </a:pPr>
                      <a:r>
                        <a:rPr lang="en-US" sz="2000" u="none" strike="noStrike" cap="none" dirty="0">
                          <a:solidFill>
                            <a:schemeClr val="dk1"/>
                          </a:solidFill>
                          <a:latin typeface="Times New Roman" panose="02020603050405020304" pitchFamily="18" charset="0"/>
                          <a:ea typeface="Aleo"/>
                          <a:cs typeface="Times New Roman" panose="02020603050405020304" pitchFamily="18" charset="0"/>
                          <a:sym typeface="Aleo"/>
                        </a:rPr>
                        <a:t>Korean</a:t>
                      </a:r>
                      <a:endParaRPr sz="2000" u="none" strike="noStrike" cap="none" dirty="0">
                        <a:solidFill>
                          <a:schemeClr val="dk1"/>
                        </a:solidFill>
                        <a:latin typeface="Times New Roman" panose="02020603050405020304" pitchFamily="18" charset="0"/>
                        <a:ea typeface="Aleo"/>
                        <a:cs typeface="Times New Roman" panose="02020603050405020304" pitchFamily="18" charset="0"/>
                        <a:sym typeface="Aleo"/>
                      </a:endParaRPr>
                    </a:p>
                    <a:p>
                      <a:pPr marL="914400" marR="0" lvl="1" indent="-355600" algn="l" rtl="0">
                        <a:lnSpc>
                          <a:spcPct val="100000"/>
                        </a:lnSpc>
                        <a:spcBef>
                          <a:spcPts val="500"/>
                        </a:spcBef>
                        <a:spcAft>
                          <a:spcPts val="0"/>
                        </a:spcAft>
                        <a:buClr>
                          <a:schemeClr val="dk1"/>
                        </a:buClr>
                        <a:buSzPts val="2000"/>
                        <a:buFont typeface="Aleo"/>
                        <a:buChar char="○"/>
                      </a:pPr>
                      <a:r>
                        <a:rPr lang="en-US" sz="2000" u="none" strike="noStrike" cap="none" dirty="0">
                          <a:solidFill>
                            <a:schemeClr val="dk1"/>
                          </a:solidFill>
                          <a:latin typeface="Times New Roman" panose="02020603050405020304" pitchFamily="18" charset="0"/>
                          <a:ea typeface="Aleo"/>
                          <a:cs typeface="Times New Roman" panose="02020603050405020304" pitchFamily="18" charset="0"/>
                          <a:sym typeface="Aleo"/>
                        </a:rPr>
                        <a:t>Hmong</a:t>
                      </a:r>
                      <a:endParaRPr sz="2000" u="none" strike="noStrike" cap="none" dirty="0">
                        <a:solidFill>
                          <a:schemeClr val="dk1"/>
                        </a:solidFill>
                        <a:latin typeface="Times New Roman" panose="02020603050405020304" pitchFamily="18" charset="0"/>
                        <a:ea typeface="Aleo"/>
                        <a:cs typeface="Times New Roman" panose="02020603050405020304" pitchFamily="18" charset="0"/>
                        <a:sym typeface="Aleo"/>
                      </a:endParaRPr>
                    </a:p>
                    <a:p>
                      <a:pPr marL="914400" marR="0" lvl="1" indent="-355600" algn="l" rtl="0">
                        <a:lnSpc>
                          <a:spcPct val="100000"/>
                        </a:lnSpc>
                        <a:spcBef>
                          <a:spcPts val="500"/>
                        </a:spcBef>
                        <a:spcAft>
                          <a:spcPts val="0"/>
                        </a:spcAft>
                        <a:buClr>
                          <a:schemeClr val="dk1"/>
                        </a:buClr>
                        <a:buSzPts val="2000"/>
                        <a:buFont typeface="Aleo"/>
                        <a:buChar char="○"/>
                      </a:pPr>
                      <a:r>
                        <a:rPr lang="en-US" sz="2000" u="none" strike="noStrike" cap="none" dirty="0">
                          <a:solidFill>
                            <a:schemeClr val="dk1"/>
                          </a:solidFill>
                          <a:latin typeface="Times New Roman" panose="02020603050405020304" pitchFamily="18" charset="0"/>
                          <a:ea typeface="Aleo"/>
                          <a:cs typeface="Times New Roman" panose="02020603050405020304" pitchFamily="18" charset="0"/>
                          <a:sym typeface="Aleo"/>
                        </a:rPr>
                        <a:t>Other </a:t>
                      </a:r>
                      <a:endParaRPr sz="2000" u="none" strike="noStrike" cap="none" dirty="0">
                        <a:solidFill>
                          <a:schemeClr val="dk1"/>
                        </a:solidFill>
                        <a:latin typeface="Times New Roman" panose="02020603050405020304" pitchFamily="18" charset="0"/>
                        <a:ea typeface="Aleo"/>
                        <a:cs typeface="Times New Roman" panose="02020603050405020304" pitchFamily="18" charset="0"/>
                        <a:sym typeface="Aleo"/>
                      </a:endParaRPr>
                    </a:p>
                    <a:p>
                      <a:pPr marL="0" marR="0" lvl="0" indent="0" algn="l" rtl="0">
                        <a:lnSpc>
                          <a:spcPct val="100000"/>
                        </a:lnSpc>
                        <a:spcBef>
                          <a:spcPts val="500"/>
                        </a:spcBef>
                        <a:spcAft>
                          <a:spcPts val="0"/>
                        </a:spcAft>
                        <a:buClr>
                          <a:srgbClr val="000000"/>
                        </a:buClr>
                        <a:buSzPts val="1700"/>
                        <a:buFont typeface="Arial"/>
                        <a:buNone/>
                      </a:pPr>
                      <a:endParaRPr sz="1700" u="none" strike="noStrike" cap="none" dirty="0">
                        <a:latin typeface="Times New Roman" panose="02020603050405020304" pitchFamily="18" charset="0"/>
                        <a:ea typeface="Aleo"/>
                        <a:cs typeface="Times New Roman" panose="02020603050405020304" pitchFamily="18" charset="0"/>
                        <a:sym typeface="Ale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5054484f34_0_1"/>
          <p:cNvSpPr txBox="1"/>
          <p:nvPr/>
        </p:nvSpPr>
        <p:spPr>
          <a:xfrm>
            <a:off x="250048" y="207544"/>
            <a:ext cx="8643902" cy="7233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HUSKY Health maternity demographics</a:t>
            </a:r>
            <a:endParaRPr sz="35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pic>
        <p:nvPicPr>
          <p:cNvPr id="325" name="Google Shape;325;g25054484f34_0_1"/>
          <p:cNvPicPr preferRelativeResize="0"/>
          <p:nvPr/>
        </p:nvPicPr>
        <p:blipFill rotWithShape="1">
          <a:blip r:embed="rId3">
            <a:alphaModFix/>
          </a:blip>
          <a:srcRect/>
          <a:stretch/>
        </p:blipFill>
        <p:spPr>
          <a:xfrm>
            <a:off x="250048" y="1192020"/>
            <a:ext cx="8643903" cy="53454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4c15ce0eb4_0_1362"/>
          <p:cNvSpPr txBox="1"/>
          <p:nvPr/>
        </p:nvSpPr>
        <p:spPr>
          <a:xfrm>
            <a:off x="376900" y="199500"/>
            <a:ext cx="8139900" cy="636600"/>
          </a:xfrm>
          <a:prstGeom prst="rect">
            <a:avLst/>
          </a:prstGeom>
          <a:solidFill>
            <a:srgbClr val="F4ABA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rPr>
              <a:t>Doulas’ role in promoting equity</a:t>
            </a:r>
            <a:endParaRPr sz="3500" b="1" i="0" u="none" strike="noStrike" cap="none" dirty="0">
              <a:solidFill>
                <a:srgbClr val="0B0D63"/>
              </a:solidFill>
              <a:latin typeface="Times New Roman" panose="02020603050405020304" pitchFamily="18" charset="0"/>
              <a:ea typeface="Lato"/>
              <a:cs typeface="Times New Roman" panose="02020603050405020304" pitchFamily="18" charset="0"/>
              <a:sym typeface="Lato"/>
            </a:endParaRPr>
          </a:p>
        </p:txBody>
      </p:sp>
      <p:sp>
        <p:nvSpPr>
          <p:cNvPr id="332" name="Google Shape;332;g24c15ce0eb4_0_1362"/>
          <p:cNvSpPr txBox="1"/>
          <p:nvPr/>
        </p:nvSpPr>
        <p:spPr>
          <a:xfrm>
            <a:off x="376900" y="975300"/>
            <a:ext cx="8139900" cy="5225400"/>
          </a:xfrm>
          <a:prstGeom prst="rect">
            <a:avLst/>
          </a:prstGeom>
          <a:noFill/>
          <a:ln w="19050" cap="flat" cmpd="sng">
            <a:solidFill>
              <a:srgbClr val="F08E80"/>
            </a:solidFill>
            <a:prstDash val="solid"/>
            <a:round/>
            <a:headEnd type="none" w="sm" len="sm"/>
            <a:tailEnd type="none" w="sm" len="sm"/>
          </a:ln>
        </p:spPr>
        <p:txBody>
          <a:bodyPr spcFirstLastPara="1" wrap="square" lIns="91425" tIns="45700" rIns="91425" bIns="45700" anchor="ctr" anchorCtr="0">
            <a:noAutofit/>
          </a:bodyPr>
          <a:lstStyle/>
          <a:p>
            <a:pPr marL="640080" marR="0" lvl="0" indent="-195580" algn="l" rtl="0">
              <a:lnSpc>
                <a:spcPct val="115000"/>
              </a:lnSpc>
              <a:spcBef>
                <a:spcPts val="0"/>
              </a:spcBef>
              <a:spcAft>
                <a:spcPts val="0"/>
              </a:spcAft>
              <a:buClr>
                <a:schemeClr val="accent2"/>
              </a:buClr>
              <a:buSzPts val="2000"/>
              <a:buFont typeface="Robot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HUSKY Health will begin to cover doula care and breastfeeding support</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143000" marR="0" lvl="1" indent="-195580" algn="l" rtl="0">
              <a:lnSpc>
                <a:spcPct val="115000"/>
              </a:lnSpc>
              <a:spcBef>
                <a:spcPts val="1000"/>
              </a:spcBef>
              <a:spcAft>
                <a:spcPts val="0"/>
              </a:spcAft>
              <a:buClr>
                <a:schemeClr val="accent2"/>
              </a:buClr>
              <a:buSzPts val="20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Doulas help create better outcomes</a:t>
            </a:r>
            <a:endParaRPr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1143000" marR="0" lvl="1" indent="-195580" algn="l" rtl="0">
              <a:lnSpc>
                <a:spcPct val="115000"/>
              </a:lnSpc>
              <a:spcBef>
                <a:spcPts val="1000"/>
              </a:spcBef>
              <a:spcAft>
                <a:spcPts val="0"/>
              </a:spcAft>
              <a:buClr>
                <a:schemeClr val="accent2"/>
              </a:buClr>
              <a:buSzPts val="2000"/>
              <a:buFont typeface="Ale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Doulas help address racial and ethnic disparities in outcomes</a:t>
            </a:r>
            <a:endParaRPr sz="20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endParaRPr>
          </a:p>
          <a:p>
            <a:pPr marL="1143000" marR="0" lvl="1" indent="-182880" algn="l" rtl="0">
              <a:lnSpc>
                <a:spcPct val="100000"/>
              </a:lnSpc>
              <a:spcBef>
                <a:spcPts val="1000"/>
              </a:spcBef>
              <a:spcAft>
                <a:spcPts val="0"/>
              </a:spcAft>
              <a:buClr>
                <a:srgbClr val="0B0D63"/>
              </a:buClr>
              <a:buSzPts val="1800"/>
              <a:buFont typeface="Aleo"/>
              <a:buChar char="○"/>
            </a:pPr>
            <a:r>
              <a:rPr lang="en-US" sz="20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rPr>
              <a:t>Doulas can provide culturally matched care</a:t>
            </a:r>
            <a:endParaRPr sz="20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endParaRPr>
          </a:p>
          <a:p>
            <a:pPr marL="1143000" marR="0" lvl="1" indent="-182880" algn="l" rtl="0">
              <a:lnSpc>
                <a:spcPct val="100000"/>
              </a:lnSpc>
              <a:spcBef>
                <a:spcPts val="1500"/>
              </a:spcBef>
              <a:spcAft>
                <a:spcPts val="0"/>
              </a:spcAft>
              <a:buClr>
                <a:srgbClr val="0B0D63"/>
              </a:buClr>
              <a:buSzPts val="1800"/>
              <a:buFont typeface="Aleo"/>
              <a:buChar char="○"/>
            </a:pPr>
            <a:r>
              <a:rPr lang="en-US" sz="20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rPr>
              <a:t>Doulas promote dignity, trust, bodily autonomy, and relationship-based care</a:t>
            </a:r>
            <a:endParaRPr sz="20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endParaRPr>
          </a:p>
          <a:p>
            <a:pPr marL="1143000" marR="0" lvl="1" indent="-182880" algn="l" rtl="0">
              <a:lnSpc>
                <a:spcPct val="100000"/>
              </a:lnSpc>
              <a:spcBef>
                <a:spcPts val="1500"/>
              </a:spcBef>
              <a:spcAft>
                <a:spcPts val="0"/>
              </a:spcAft>
              <a:buClr>
                <a:srgbClr val="0B0D63"/>
              </a:buClr>
              <a:buSzPts val="1800"/>
              <a:buFont typeface="Aleo"/>
              <a:buChar char="○"/>
            </a:pPr>
            <a:r>
              <a:rPr lang="en-US" sz="20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rPr>
              <a:t>Doulas help alert providers to symptoms and concerns that can lead to severe maternal morbidity or mortality</a:t>
            </a:r>
            <a:endParaRPr sz="20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endParaRPr>
          </a:p>
          <a:p>
            <a:pPr marL="1143000" marR="0" lvl="1" indent="-182880" algn="l" rtl="0">
              <a:lnSpc>
                <a:spcPct val="100000"/>
              </a:lnSpc>
              <a:spcBef>
                <a:spcPts val="1500"/>
              </a:spcBef>
              <a:spcAft>
                <a:spcPts val="0"/>
              </a:spcAft>
              <a:buClr>
                <a:srgbClr val="0B0D63"/>
              </a:buClr>
              <a:buSzPts val="1800"/>
              <a:buFont typeface="Aleo"/>
              <a:buChar char="○"/>
            </a:pPr>
            <a:r>
              <a:rPr lang="en-US" sz="20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rPr>
              <a:t>Doulas activate community-based support networks</a:t>
            </a:r>
            <a:endParaRPr sz="20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endParaRPr>
          </a:p>
          <a:p>
            <a:pPr marL="640080" marR="0" lvl="0" indent="-195580" algn="l" rtl="0">
              <a:lnSpc>
                <a:spcPct val="115000"/>
              </a:lnSpc>
              <a:spcBef>
                <a:spcPts val="1500"/>
              </a:spcBef>
              <a:spcAft>
                <a:spcPts val="1000"/>
              </a:spcAft>
              <a:buClr>
                <a:schemeClr val="accent2"/>
              </a:buClr>
              <a:buSzPts val="2000"/>
              <a:buFont typeface="Roboto"/>
              <a:buChar char="●"/>
            </a:pPr>
            <a:r>
              <a:rPr lang="en-US" sz="2000" b="0" i="0"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Doula payment through Medicaid </a:t>
            </a:r>
            <a:r>
              <a:rPr lang="en-US" sz="2000" b="0" i="0" u="sng" strike="noStrike" cap="none" dirty="0">
                <a:solidFill>
                  <a:schemeClr val="accent2"/>
                </a:solidFill>
                <a:latin typeface="Times New Roman" panose="02020603050405020304" pitchFamily="18" charset="0"/>
                <a:ea typeface="Aleo"/>
                <a:cs typeface="Times New Roman" panose="02020603050405020304" pitchFamily="18" charset="0"/>
                <a:sym typeface="Aleo"/>
              </a:rPr>
              <a:t>is coming</a:t>
            </a:r>
            <a:endParaRPr sz="2000" b="0" i="0" u="none" strike="noStrike" cap="none" dirty="0">
              <a:solidFill>
                <a:srgbClr val="0B0D63"/>
              </a:solidFill>
              <a:latin typeface="Times New Roman" panose="02020603050405020304" pitchFamily="18" charset="0"/>
              <a:ea typeface="Aleo"/>
              <a:cs typeface="Times New Roman" panose="02020603050405020304" pitchFamily="18" charset="0"/>
              <a:sym typeface="Ale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4c15ce0eb4_0_1266"/>
          <p:cNvSpPr txBox="1"/>
          <p:nvPr/>
        </p:nvSpPr>
        <p:spPr>
          <a:xfrm>
            <a:off x="718325" y="1380850"/>
            <a:ext cx="7134000" cy="1957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5400"/>
              <a:buFont typeface="Arial"/>
              <a:buNone/>
            </a:pPr>
            <a:r>
              <a:rPr lang="en-US" sz="54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Planned Payment Pathways</a:t>
            </a:r>
            <a:endParaRPr sz="5400" b="1"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p:txBody>
      </p:sp>
      <p:sp>
        <p:nvSpPr>
          <p:cNvPr id="339" name="Google Shape;339;g24c15ce0eb4_0_1266"/>
          <p:cNvSpPr txBox="1"/>
          <p:nvPr/>
        </p:nvSpPr>
        <p:spPr>
          <a:xfrm>
            <a:off x="464050" y="2990225"/>
            <a:ext cx="6567900" cy="75000"/>
          </a:xfrm>
          <a:prstGeom prst="rect">
            <a:avLst/>
          </a:prstGeom>
          <a:solidFill>
            <a:schemeClr val="lt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pic>
        <p:nvPicPr>
          <p:cNvPr id="340" name="Google Shape;340;g24c15ce0eb4_0_1266"/>
          <p:cNvPicPr preferRelativeResize="0"/>
          <p:nvPr/>
        </p:nvPicPr>
        <p:blipFill rotWithShape="1">
          <a:blip r:embed="rId3">
            <a:alphaModFix/>
          </a:blip>
          <a:srcRect/>
          <a:stretch/>
        </p:blipFill>
        <p:spPr>
          <a:xfrm>
            <a:off x="4496925" y="3737675"/>
            <a:ext cx="4170400" cy="4170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4a638309ad_0_0"/>
          <p:cNvSpPr txBox="1">
            <a:spLocks noGrp="1"/>
          </p:cNvSpPr>
          <p:nvPr>
            <p:ph type="title" idx="4294967295"/>
          </p:nvPr>
        </p:nvSpPr>
        <p:spPr>
          <a:xfrm>
            <a:off x="328650" y="117800"/>
            <a:ext cx="8486700" cy="910800"/>
          </a:xfrm>
          <a:prstGeom prst="rect">
            <a:avLst/>
          </a:prstGeom>
          <a:solidFill>
            <a:schemeClr val="lt2"/>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2700"/>
              <a:buFont typeface="Corbel"/>
              <a:buNone/>
            </a:pPr>
            <a:r>
              <a:rPr lang="en-US" sz="2650" b="1" dirty="0">
                <a:latin typeface="Times New Roman" panose="02020603050405020304" pitchFamily="18" charset="0"/>
                <a:cs typeface="Times New Roman" panose="02020603050405020304" pitchFamily="18" charset="0"/>
              </a:rPr>
              <a:t>Forthcoming options for doula payment: </a:t>
            </a:r>
            <a:br>
              <a:rPr lang="en-US" sz="2650" b="1" dirty="0">
                <a:latin typeface="Times New Roman" panose="02020603050405020304" pitchFamily="18" charset="0"/>
                <a:cs typeface="Times New Roman" panose="02020603050405020304" pitchFamily="18" charset="0"/>
              </a:rPr>
            </a:br>
            <a:r>
              <a:rPr lang="en-US" sz="2650" b="1" dirty="0">
                <a:latin typeface="Times New Roman" panose="02020603050405020304" pitchFamily="18" charset="0"/>
                <a:cs typeface="Times New Roman" panose="020206030504050203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Maternity</a:t>
            </a:r>
            <a:r>
              <a:rPr lang="en-US" sz="2650" b="1" dirty="0">
                <a:latin typeface="Times New Roman" panose="02020603050405020304" pitchFamily="18" charset="0"/>
                <a:cs typeface="Times New Roman" panose="02020603050405020304" pitchFamily="18" charset="0"/>
              </a:rPr>
              <a:t> Bundle and direct fee-for-service</a:t>
            </a:r>
            <a:endParaRPr sz="2650" b="1" dirty="0">
              <a:latin typeface="Times New Roman" panose="02020603050405020304" pitchFamily="18" charset="0"/>
              <a:cs typeface="Times New Roman" panose="02020603050405020304" pitchFamily="18" charset="0"/>
            </a:endParaRPr>
          </a:p>
        </p:txBody>
      </p:sp>
      <p:sp>
        <p:nvSpPr>
          <p:cNvPr id="347" name="Google Shape;347;g24a638309ad_0_0"/>
          <p:cNvSpPr txBox="1"/>
          <p:nvPr/>
        </p:nvSpPr>
        <p:spPr>
          <a:xfrm>
            <a:off x="969450" y="1367000"/>
            <a:ext cx="6804600" cy="5564057"/>
          </a:xfrm>
          <a:prstGeom prst="rect">
            <a:avLst/>
          </a:prstGeom>
          <a:noFill/>
          <a:ln>
            <a:noFill/>
          </a:ln>
        </p:spPr>
        <p:txBody>
          <a:bodyPr spcFirstLastPara="1" wrap="square" lIns="91425" tIns="91425" rIns="91425" bIns="91425" anchor="t" anchorCtr="0">
            <a:spAutoFit/>
          </a:bodyPr>
          <a:lstStyle/>
          <a:p>
            <a:pPr marL="457200" marR="0" lvl="0" indent="-381000" algn="l" rtl="0">
              <a:lnSpc>
                <a:spcPct val="115000"/>
              </a:lnSpc>
              <a:spcBef>
                <a:spcPts val="0"/>
              </a:spcBef>
              <a:spcAft>
                <a:spcPts val="0"/>
              </a:spcAft>
              <a:buClr>
                <a:schemeClr val="accent2"/>
              </a:buClr>
              <a:buSzPts val="2400"/>
              <a:buFont typeface="Lato"/>
              <a:buChar char="●"/>
            </a:pPr>
            <a:r>
              <a:rPr lang="en-US" sz="24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Two options for payment:</a:t>
            </a:r>
            <a:endParaRPr sz="24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a:p>
            <a:pPr marL="914400" marR="0" lvl="1" indent="-368300" algn="l" rtl="0">
              <a:lnSpc>
                <a:spcPct val="115000"/>
              </a:lnSpc>
              <a:spcBef>
                <a:spcPts val="1000"/>
              </a:spcBef>
              <a:spcAft>
                <a:spcPts val="0"/>
              </a:spcAft>
              <a:buClr>
                <a:schemeClr val="accent2"/>
              </a:buClr>
              <a:buSzPts val="2200"/>
              <a:buFont typeface="Lato"/>
              <a:buChar char="○"/>
            </a:pPr>
            <a:r>
              <a:rPr lang="en-US" sz="2200" b="0" i="1"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Starting 1/1/2024:</a:t>
            </a:r>
            <a:r>
              <a:rPr lang="en-US" sz="22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 partnering with ob-gyn or midwife practices participating in the HUSKY Health Maternity Bundle*</a:t>
            </a:r>
            <a:endParaRPr sz="22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a:p>
            <a:pPr marL="914400" marR="0" lvl="0" indent="0" algn="l" rtl="0">
              <a:lnSpc>
                <a:spcPct val="115000"/>
              </a:lnSpc>
              <a:spcBef>
                <a:spcPts val="1000"/>
              </a:spcBef>
              <a:spcAft>
                <a:spcPts val="0"/>
              </a:spcAft>
              <a:buClr>
                <a:srgbClr val="000000"/>
              </a:buClr>
              <a:buSzPts val="600"/>
              <a:buFont typeface="Arial"/>
              <a:buNone/>
            </a:pPr>
            <a:endParaRPr sz="6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a:p>
            <a:pPr marL="914400" marR="0" lvl="1" indent="-368300" algn="l" rtl="0">
              <a:lnSpc>
                <a:spcPct val="115000"/>
              </a:lnSpc>
              <a:spcBef>
                <a:spcPts val="1000"/>
              </a:spcBef>
              <a:spcAft>
                <a:spcPts val="0"/>
              </a:spcAft>
              <a:buClr>
                <a:schemeClr val="accent2"/>
              </a:buClr>
              <a:buSzPts val="2200"/>
              <a:buFont typeface="Lato"/>
              <a:buChar char="○"/>
            </a:pPr>
            <a:r>
              <a:rPr lang="en-US" sz="2200" b="0" i="1"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Timing TBD: </a:t>
            </a:r>
            <a:r>
              <a:rPr lang="en-US" sz="22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rPr>
              <a:t>working with the Medicaid program directly as a contracted provider (called direct or fee-for-service)</a:t>
            </a:r>
            <a:endParaRPr sz="22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a:p>
            <a:pPr marL="914400" marR="0" lvl="1" indent="-228600" algn="l" rtl="0">
              <a:lnSpc>
                <a:spcPct val="115000"/>
              </a:lnSpc>
              <a:spcBef>
                <a:spcPts val="1000"/>
              </a:spcBef>
              <a:spcAft>
                <a:spcPts val="0"/>
              </a:spcAft>
              <a:buClr>
                <a:schemeClr val="accent2"/>
              </a:buClr>
              <a:buSzPts val="100"/>
              <a:buFont typeface="Lato"/>
              <a:buNone/>
            </a:pPr>
            <a:endParaRPr sz="100" b="0" i="0" u="none" strike="noStrike" cap="none" dirty="0">
              <a:solidFill>
                <a:schemeClr val="accent2"/>
              </a:solidFill>
              <a:latin typeface="Times New Roman" panose="02020603050405020304" pitchFamily="18" charset="0"/>
              <a:ea typeface="Lato"/>
              <a:cs typeface="Times New Roman" panose="02020603050405020304" pitchFamily="18" charset="0"/>
              <a:sym typeface="Lato"/>
            </a:endParaRPr>
          </a:p>
          <a:p>
            <a:pPr marL="1371600" marR="0" lvl="0" indent="0" algn="l" rtl="0">
              <a:lnSpc>
                <a:spcPct val="115000"/>
              </a:lnSpc>
              <a:spcBef>
                <a:spcPts val="1000"/>
              </a:spcBef>
              <a:spcAft>
                <a:spcPts val="0"/>
              </a:spcAft>
              <a:buClr>
                <a:srgbClr val="000000"/>
              </a:buClr>
              <a:buSzPts val="1600"/>
              <a:buFont typeface="Arial"/>
              <a:buNone/>
            </a:pPr>
            <a:r>
              <a:rPr lang="en-US" sz="1600" b="0" i="1"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*Enrollment in the Maternity Bundle is automatic for providers with 30 or more HUSKY deliveries in the previous year. FQHCs will not be eligible to participate in Y1 of the program.</a:t>
            </a:r>
            <a:endParaRPr sz="1600" b="0" i="1"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p>
            <a:pPr marL="914400" marR="0" lvl="1" indent="-228600" algn="l" rtl="0">
              <a:lnSpc>
                <a:spcPct val="115000"/>
              </a:lnSpc>
              <a:spcBef>
                <a:spcPts val="1000"/>
              </a:spcBef>
              <a:spcAft>
                <a:spcPts val="0"/>
              </a:spcAft>
              <a:buClr>
                <a:schemeClr val="accent2"/>
              </a:buClr>
              <a:buSzPts val="2100"/>
              <a:buFont typeface="Aleo"/>
              <a:buNone/>
            </a:pPr>
            <a:endParaRPr sz="2100" b="0" i="0" u="none" strike="noStrike" cap="none" dirty="0">
              <a:solidFill>
                <a:schemeClr val="accent2"/>
              </a:solidFill>
              <a:latin typeface="Aleo"/>
              <a:ea typeface="Aleo"/>
              <a:cs typeface="Aleo"/>
              <a:sym typeface="Aleo"/>
            </a:endParaRPr>
          </a:p>
          <a:p>
            <a:pPr marL="0" marR="0" lvl="0" indent="0" algn="l" rtl="0">
              <a:lnSpc>
                <a:spcPct val="115000"/>
              </a:lnSpc>
              <a:spcBef>
                <a:spcPts val="1000"/>
              </a:spcBef>
              <a:spcAft>
                <a:spcPts val="100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348" name="Google Shape;348;g24a638309ad_0_0"/>
          <p:cNvPicPr preferRelativeResize="0"/>
          <p:nvPr/>
        </p:nvPicPr>
        <p:blipFill rotWithShape="1">
          <a:blip r:embed="rId3">
            <a:alphaModFix/>
          </a:blip>
          <a:srcRect l="5800" t="28941" r="41944"/>
          <a:stretch/>
        </p:blipFill>
        <p:spPr>
          <a:xfrm>
            <a:off x="-66575" y="4754000"/>
            <a:ext cx="2062950" cy="2103999"/>
          </a:xfrm>
          <a:prstGeom prst="rect">
            <a:avLst/>
          </a:prstGeom>
          <a:noFill/>
          <a:ln>
            <a:noFill/>
          </a:ln>
        </p:spPr>
      </p:pic>
    </p:spTree>
  </p:cSld>
  <p:clrMapOvr>
    <a:masterClrMapping/>
  </p:clrMapOvr>
</p:sld>
</file>

<file path=ppt/theme/theme1.xml><?xml version="1.0" encoding="utf-8"?>
<a:theme xmlns:a="http://schemas.openxmlformats.org/drawingml/2006/main" name="Frame">
  <a:themeElements>
    <a:clrScheme name="Custom 4">
      <a:dk1>
        <a:srgbClr val="000000"/>
      </a:dk1>
      <a:lt1>
        <a:srgbClr val="FDF0E6"/>
      </a:lt1>
      <a:dk2>
        <a:srgbClr val="F08E80"/>
      </a:dk2>
      <a:lt2>
        <a:srgbClr val="F4ABA1"/>
      </a:lt2>
      <a:accent1>
        <a:srgbClr val="EE8E7F"/>
      </a:accent1>
      <a:accent2>
        <a:srgbClr val="0B0D63"/>
      </a:accent2>
      <a:accent3>
        <a:srgbClr val="FDF0E6"/>
      </a:accent3>
      <a:accent4>
        <a:srgbClr val="F2CFC9"/>
      </a:accent4>
      <a:accent5>
        <a:srgbClr val="858585"/>
      </a:accent5>
      <a:accent6>
        <a:srgbClr val="4849B0"/>
      </a:accent6>
      <a:hlink>
        <a:srgbClr val="EAEAEA"/>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a:themeElements>
    <a:clrScheme name="Custom 4">
      <a:dk1>
        <a:srgbClr val="000000"/>
      </a:dk1>
      <a:lt1>
        <a:srgbClr val="FDF0E6"/>
      </a:lt1>
      <a:dk2>
        <a:srgbClr val="F08E80"/>
      </a:dk2>
      <a:lt2>
        <a:srgbClr val="F2CFC9"/>
      </a:lt2>
      <a:accent1>
        <a:srgbClr val="EE8E7F"/>
      </a:accent1>
      <a:accent2>
        <a:srgbClr val="0B0D63"/>
      </a:accent2>
      <a:accent3>
        <a:srgbClr val="FDF0E6"/>
      </a:accent3>
      <a:accent4>
        <a:srgbClr val="F2CFC9"/>
      </a:accent4>
      <a:accent5>
        <a:srgbClr val="858585"/>
      </a:accent5>
      <a:accent6>
        <a:srgbClr val="4849B0"/>
      </a:accent6>
      <a:hlink>
        <a:srgbClr val="EAEAEA"/>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rame">
  <a:themeElements>
    <a:clrScheme name="Custom 4">
      <a:dk1>
        <a:srgbClr val="000000"/>
      </a:dk1>
      <a:lt1>
        <a:srgbClr val="FDF0E6"/>
      </a:lt1>
      <a:dk2>
        <a:srgbClr val="F08E80"/>
      </a:dk2>
      <a:lt2>
        <a:srgbClr val="F2CFC9"/>
      </a:lt2>
      <a:accent1>
        <a:srgbClr val="EE8E7F"/>
      </a:accent1>
      <a:accent2>
        <a:srgbClr val="0B0D63"/>
      </a:accent2>
      <a:accent3>
        <a:srgbClr val="FDF0E6"/>
      </a:accent3>
      <a:accent4>
        <a:srgbClr val="F2CFC9"/>
      </a:accent4>
      <a:accent5>
        <a:srgbClr val="858585"/>
      </a:accent5>
      <a:accent6>
        <a:srgbClr val="4849B0"/>
      </a:accent6>
      <a:hlink>
        <a:srgbClr val="EAEAEA"/>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2316</Words>
  <Application>Microsoft Office PowerPoint</Application>
  <PresentationFormat>On-screen Show (4:3)</PresentationFormat>
  <Paragraphs>287</Paragraphs>
  <Slides>29</Slides>
  <Notes>29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Times New Roman</vt:lpstr>
      <vt:lpstr>Aleo</vt:lpstr>
      <vt:lpstr>Noto Sans Symbols</vt:lpstr>
      <vt:lpstr>Lato</vt:lpstr>
      <vt:lpstr>Wingdings</vt:lpstr>
      <vt:lpstr>Corbel</vt:lpstr>
      <vt:lpstr>Arial</vt:lpstr>
      <vt:lpstr>Roboto</vt:lpstr>
      <vt:lpstr>Calibri</vt:lpstr>
      <vt:lpstr>Frame</vt:lpstr>
      <vt:lpstr>Frame</vt:lpstr>
      <vt:lpstr>Simple Light</vt:lpstr>
      <vt:lpstr>Frame</vt:lpstr>
      <vt:lpstr>Connecticut HUSKY Health Maternity Bundle Payment Program Doula Integration  Doula Information Webinar  June 23, 2023</vt:lpstr>
      <vt:lpstr>Outline </vt:lpstr>
      <vt:lpstr>PowerPoint Presentation</vt:lpstr>
      <vt:lpstr>PowerPoint Presentation</vt:lpstr>
      <vt:lpstr>PowerPoint Presentation</vt:lpstr>
      <vt:lpstr>PowerPoint Presentation</vt:lpstr>
      <vt:lpstr>PowerPoint Presentation</vt:lpstr>
      <vt:lpstr>PowerPoint Presentation</vt:lpstr>
      <vt:lpstr>Forthcoming options for doula payment:  Maternity Bundle and direct fee-for-service</vt:lpstr>
      <vt:lpstr>Payment pathways compared </vt:lpstr>
      <vt:lpstr>Doula Services in the Maternity Bundle</vt:lpstr>
      <vt:lpstr>PowerPoint Presentation</vt:lpstr>
      <vt:lpstr>Integration roles</vt:lpstr>
      <vt:lpstr>The doula role </vt:lpstr>
      <vt:lpstr>Provider supervision in bundle payment pathway </vt:lpstr>
      <vt:lpstr>Provider supervision </vt:lpstr>
      <vt:lpstr>Who is eligible to participate?</vt:lpstr>
      <vt:lpstr>What’s covered? </vt:lpstr>
      <vt:lpstr>Payment rate</vt:lpstr>
      <vt:lpstr>Integration Toolkit</vt:lpstr>
      <vt:lpstr>PowerPoint Presentation</vt:lpstr>
      <vt:lpstr>Form templates and model policies</vt:lpstr>
      <vt:lpstr>Resources</vt:lpstr>
      <vt:lpstr>PowerPoint Presentation</vt:lpstr>
      <vt:lpstr>PowerPoint Presentation</vt:lpstr>
      <vt:lpstr>PowerPoint Presentation</vt:lpstr>
      <vt:lpstr>PowerPoint Presentation</vt:lpstr>
      <vt:lpstr>How to participate</vt:lpstr>
      <vt:lpstr>Q/A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HUSKY Health Maternity Bundle Payment Program Doula Integration  Doula Information Webinar  June 23, 2023</dc:title>
  <dc:creator>Julia Cogdell</dc:creator>
  <cp:lastModifiedBy>Brinley, Elizabeth J</cp:lastModifiedBy>
  <cp:revision>6</cp:revision>
  <dcterms:created xsi:type="dcterms:W3CDTF">2023-05-18T10:00:49Z</dcterms:created>
  <dcterms:modified xsi:type="dcterms:W3CDTF">2023-07-24T15:36:09Z</dcterms:modified>
</cp:coreProperties>
</file>