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267" r:id="rId3"/>
    <p:sldId id="263" r:id="rId4"/>
    <p:sldId id="256" r:id="rId5"/>
    <p:sldId id="274" r:id="rId6"/>
    <p:sldId id="275" r:id="rId7"/>
    <p:sldId id="26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4F81BD"/>
    <a:srgbClr val="AFC2DA"/>
    <a:srgbClr val="AFC2E1"/>
    <a:srgbClr val="FF9900"/>
    <a:srgbClr val="008A3E"/>
    <a:srgbClr val="173660"/>
    <a:srgbClr val="0F4C71"/>
    <a:srgbClr val="0E4572"/>
    <a:srgbClr val="10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809" autoAdjust="0"/>
  </p:normalViewPr>
  <p:slideViewPr>
    <p:cSldViewPr>
      <p:cViewPr varScale="1">
        <p:scale>
          <a:sx n="110" d="100"/>
          <a:sy n="110" d="100"/>
        </p:scale>
        <p:origin x="1962" y="114"/>
      </p:cViewPr>
      <p:guideLst>
        <p:guide orient="horz" pos="4176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defRPr>
            </a:pPr>
            <a:r>
              <a:rPr lang="en-US" sz="1400" dirty="0" err="1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MyAccount</a:t>
            </a:r>
            <a:r>
              <a:rPr lang="en-US" sz="1400" dirty="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Activity</a:t>
            </a:r>
          </a:p>
        </c:rich>
      </c:tx>
      <c:layout>
        <c:manualLayout>
          <c:xMode val="edge"/>
          <c:yMode val="edge"/>
          <c:x val="0.327767367217718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834496667749155"/>
          <c:y val="0.11855646562248051"/>
          <c:w val="0.49809684071284893"/>
          <c:h val="0.85989043339446225"/>
        </c:manualLayout>
      </c:layout>
      <c:doughnutChart>
        <c:varyColors val="1"/>
        <c:ser>
          <c:idx val="0"/>
          <c:order val="0"/>
          <c:tx>
            <c:strRef>
              <c:f>Dashboard_Slide1!$AD$63</c:f>
              <c:strCache>
                <c:ptCount val="1"/>
                <c:pt idx="0">
                  <c:v>MyAccount Activity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4B4-4EF1-98D0-B5F9C78D7F0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4B4-4EF1-98D0-B5F9C78D7F04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24B4-4EF1-98D0-B5F9C78D7F04}"/>
              </c:ext>
            </c:extLst>
          </c:dPt>
          <c:dLbls>
            <c:dLbl>
              <c:idx val="3"/>
              <c:layout>
                <c:manualLayout>
                  <c:x val="0"/>
                  <c:y val="1.19514507602581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B4-4EF1-98D0-B5F9C78D7F04}"/>
                </c:ext>
              </c:extLst>
            </c:dLbl>
            <c:dLbl>
              <c:idx val="4"/>
              <c:layout>
                <c:manualLayout>
                  <c:x val="0.20463516963004053"/>
                  <c:y val="-7.549432559708138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4B4-4EF1-98D0-B5F9C78D7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Dashboard_Slide1!$AD$58:$AD$62</c:f>
              <c:strCache>
                <c:ptCount val="5"/>
                <c:pt idx="0">
                  <c:v>Prescreening Tool</c:v>
                </c:pt>
                <c:pt idx="1">
                  <c:v>Online Applications</c:v>
                </c:pt>
                <c:pt idx="2">
                  <c:v>Online Changes </c:v>
                </c:pt>
                <c:pt idx="3">
                  <c:v>Online Renewals </c:v>
                </c:pt>
                <c:pt idx="4">
                  <c:v>Online PRF</c:v>
                </c:pt>
              </c:strCache>
            </c:strRef>
          </c:cat>
          <c:val>
            <c:numRef>
              <c:f>Dashboard_Slide1!$AF$58:$AF$62</c:f>
              <c:numCache>
                <c:formatCode>#,##0</c:formatCode>
                <c:ptCount val="5"/>
                <c:pt idx="0">
                  <c:v>261576</c:v>
                </c:pt>
                <c:pt idx="1">
                  <c:v>295577</c:v>
                </c:pt>
                <c:pt idx="2">
                  <c:v>78578</c:v>
                </c:pt>
                <c:pt idx="3">
                  <c:v>61300</c:v>
                </c:pt>
                <c:pt idx="4">
                  <c:v>9530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B4-4EF1-98D0-B5F9C78D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565088573582196"/>
          <c:y val="0.38040673183131163"/>
          <c:w val="0.24349114264178034"/>
          <c:h val="0.54554277012037355"/>
        </c:manualLayout>
      </c:layout>
      <c:overlay val="0"/>
      <c:txPr>
        <a:bodyPr/>
        <a:lstStyle/>
        <a:p>
          <a:pPr>
            <a:defRPr sz="900"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AFC2DA"/>
    </a:solidFill>
    <a:ln>
      <a:solidFill>
        <a:sysClr val="windowText" lastClr="000000"/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092921490974E-2"/>
          <c:y val="0.20218503937007873"/>
          <c:w val="0.95744158296830306"/>
          <c:h val="0.4108963254593175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layout>
                <c:manualLayout>
                  <c:x val="-6.4736987071180599E-2"/>
                  <c:y val="-8.084604613457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95-41AB-A5D7-2DF17386B0C5}"/>
                </c:ext>
              </c:extLst>
            </c:dLbl>
            <c:dLbl>
              <c:idx val="3"/>
              <c:layout>
                <c:manualLayout>
                  <c:x val="-8.9798359219317777E-3"/>
                  <c:y val="-6.08513736440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95-41AB-A5D7-2DF17386B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'Walk-ins'!$AY$24:$BB$24</c:f>
              <c:numCache>
                <c:formatCode>mmm\-yy</c:formatCode>
                <c:ptCount val="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</c:numCache>
            </c:numRef>
          </c:cat>
          <c:val>
            <c:numRef>
              <c:f>'Walk-ins'!$AY$25:$BB$25</c:f>
              <c:numCache>
                <c:formatCode>#,##0</c:formatCode>
                <c:ptCount val="4"/>
                <c:pt idx="0">
                  <c:v>24160</c:v>
                </c:pt>
                <c:pt idx="1">
                  <c:v>27179</c:v>
                </c:pt>
                <c:pt idx="2">
                  <c:v>22661</c:v>
                </c:pt>
                <c:pt idx="3">
                  <c:v>27092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C-4EDC-826F-8375461A9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23552"/>
        <c:axId val="191705024"/>
      </c:lineChart>
      <c:dateAx>
        <c:axId val="187223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1705024"/>
        <c:crosses val="autoZero"/>
        <c:auto val="1"/>
        <c:lblOffset val="100"/>
        <c:baseTimeUnit val="months"/>
      </c:dateAx>
      <c:valAx>
        <c:axId val="191705024"/>
        <c:scaling>
          <c:orientation val="minMax"/>
          <c:max val="27500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187223552"/>
        <c:crosses val="autoZero"/>
        <c:crossBetween val="between"/>
      </c:valAx>
      <c:spPr>
        <a:noFill/>
        <a:ln cap="rnd">
          <a:round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47535790193176E-2"/>
          <c:y val="0.24862295437575574"/>
          <c:w val="0.75090595342842537"/>
          <c:h val="0.51346666708648325"/>
        </c:manualLayout>
      </c:layout>
      <c:lineChart>
        <c:grouping val="standard"/>
        <c:varyColors val="0"/>
        <c:ser>
          <c:idx val="0"/>
          <c:order val="0"/>
          <c:tx>
            <c:strRef>
              <c:f>Dashboard_Slide1!$AK$81</c:f>
              <c:strCache>
                <c:ptCount val="1"/>
                <c:pt idx="0">
                  <c:v>Incoming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5899705014749277E-2"/>
                  <c:y val="0.131279912902252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6A-4E44-A827-F898D7CC77F7}"/>
                </c:ext>
              </c:extLst>
            </c:dLbl>
            <c:dLbl>
              <c:idx val="1"/>
              <c:layout>
                <c:manualLayout>
                  <c:x val="-5.1880034366308211E-2"/>
                  <c:y val="-0.162811209687320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6A-4E44-A827-F898D7CC77F7}"/>
                </c:ext>
              </c:extLst>
            </c:dLbl>
            <c:dLbl>
              <c:idx val="2"/>
              <c:layout>
                <c:manualLayout>
                  <c:x val="-1.8523370419405539E-2"/>
                  <c:y val="-0.119834859220719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6A-4E44-A827-F898D7CC77F7}"/>
                </c:ext>
              </c:extLst>
            </c:dLbl>
            <c:dLbl>
              <c:idx val="3"/>
              <c:layout>
                <c:manualLayout>
                  <c:x val="-2.214911563354284E-2"/>
                  <c:y val="-0.16626912737660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6A-4E44-A827-F898D7CC77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Dashboard_Slide1!$AJ$94:$AJ$97</c:f>
              <c:numCache>
                <c:formatCode>mmm\-yy</c:formatCode>
                <c:ptCount val="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</c:numCache>
            </c:numRef>
          </c:cat>
          <c:val>
            <c:numRef>
              <c:f>Dashboard_Slide1!$AK$94:$AK$97</c:f>
              <c:numCache>
                <c:formatCode>#,##0</c:formatCode>
                <c:ptCount val="4"/>
                <c:pt idx="0">
                  <c:v>119561</c:v>
                </c:pt>
                <c:pt idx="1">
                  <c:v>137855</c:v>
                </c:pt>
                <c:pt idx="2">
                  <c:v>112821</c:v>
                </c:pt>
                <c:pt idx="3">
                  <c:v>132005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6A-4E44-A827-F898D7CC77F7}"/>
            </c:ext>
          </c:extLst>
        </c:ser>
        <c:ser>
          <c:idx val="1"/>
          <c:order val="1"/>
          <c:tx>
            <c:strRef>
              <c:f>Dashboard_Slide1!$AL$81</c:f>
              <c:strCache>
                <c:ptCount val="1"/>
                <c:pt idx="0">
                  <c:v>Processed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832841691248769E-2"/>
                  <c:y val="-9.7055240956063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6A-4E44-A827-F898D7CC77F7}"/>
                </c:ext>
              </c:extLst>
            </c:dLbl>
            <c:dLbl>
              <c:idx val="1"/>
              <c:layout>
                <c:manualLayout>
                  <c:x val="-4.4876097874756098E-2"/>
                  <c:y val="0.10810249053905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6A-4E44-A827-F898D7CC77F7}"/>
                </c:ext>
              </c:extLst>
            </c:dLbl>
            <c:dLbl>
              <c:idx val="2"/>
              <c:layout>
                <c:manualLayout>
                  <c:x val="-3.6327627188194399E-2"/>
                  <c:y val="8.5708100377998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6A-4E44-A827-F898D7CC77F7}"/>
                </c:ext>
              </c:extLst>
            </c:dLbl>
            <c:dLbl>
              <c:idx val="3"/>
              <c:layout>
                <c:manualLayout>
                  <c:x val="-1.0279679431762424E-2"/>
                  <c:y val="8.670479816925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6A-4E44-A827-F898D7CC77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Dashboard_Slide1!$AJ$94:$AJ$97</c:f>
              <c:numCache>
                <c:formatCode>mmm\-yy</c:formatCode>
                <c:ptCount val="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</c:numCache>
            </c:numRef>
          </c:cat>
          <c:val>
            <c:numRef>
              <c:f>Dashboard_Slide1!$AL$94:$AL$97</c:f>
              <c:numCache>
                <c:formatCode>#,##0</c:formatCode>
                <c:ptCount val="4"/>
                <c:pt idx="0">
                  <c:v>209973</c:v>
                </c:pt>
                <c:pt idx="1">
                  <c:v>120760</c:v>
                </c:pt>
                <c:pt idx="2">
                  <c:v>109581</c:v>
                </c:pt>
                <c:pt idx="3">
                  <c:v>121230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6A-4E44-A827-F898D7CC7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60544"/>
        <c:axId val="172062912"/>
      </c:lineChart>
      <c:dateAx>
        <c:axId val="174060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72062912"/>
        <c:crossesAt val="-50000"/>
        <c:auto val="1"/>
        <c:lblOffset val="100"/>
        <c:baseTimeUnit val="months"/>
      </c:dateAx>
      <c:valAx>
        <c:axId val="172062912"/>
        <c:scaling>
          <c:orientation val="minMax"/>
          <c:min val="-5000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740605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175051793153263"/>
          <c:y val="0.43164748630666605"/>
          <c:w val="0.18226904750748907"/>
          <c:h val="0.382894263553869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Client Information Line: 
July - October  2018</a:t>
            </a:r>
          </a:p>
        </c:rich>
      </c:tx>
      <c:layout>
        <c:manualLayout>
          <c:xMode val="edge"/>
          <c:yMode val="edge"/>
          <c:x val="0.40896477615866889"/>
          <c:y val="3.74393588495280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700632224483364"/>
          <c:y val="0.14418795410189975"/>
          <c:w val="0.61635975556496048"/>
          <c:h val="0.44502367301174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'Volume Data'!$A$6</c:f>
              <c:strCache>
                <c:ptCount val="1"/>
                <c:pt idx="0">
                  <c:v>Total Calls to the IVR (24 hour period)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Data'!$B$6:$E$6</c:f>
              <c:numCache>
                <c:formatCode>#,##0</c:formatCode>
                <c:ptCount val="4"/>
                <c:pt idx="0">
                  <c:v>145647</c:v>
                </c:pt>
                <c:pt idx="1">
                  <c:v>154529</c:v>
                </c:pt>
                <c:pt idx="2">
                  <c:v>152375</c:v>
                </c:pt>
                <c:pt idx="3">
                  <c:v>172726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B-4035-940C-B1C27BB92096}"/>
            </c:ext>
          </c:extLst>
        </c:ser>
        <c:ser>
          <c:idx val="1"/>
          <c:order val="1"/>
          <c:tx>
            <c:strRef>
              <c:f>'Volume Data'!$A$7</c:f>
              <c:strCache>
                <c:ptCount val="1"/>
                <c:pt idx="0">
                  <c:v>Total Calls to the IVR (Business hours)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Data'!$B$7:$E$7</c:f>
              <c:numCache>
                <c:formatCode>#,##0</c:formatCode>
                <c:ptCount val="4"/>
                <c:pt idx="0">
                  <c:v>126974</c:v>
                </c:pt>
                <c:pt idx="1">
                  <c:v>137403</c:v>
                </c:pt>
                <c:pt idx="2">
                  <c:v>135439</c:v>
                </c:pt>
                <c:pt idx="3">
                  <c:v>153799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B-4035-940C-B1C27BB92096}"/>
            </c:ext>
          </c:extLst>
        </c:ser>
        <c:ser>
          <c:idx val="2"/>
          <c:order val="2"/>
          <c:tx>
            <c:strRef>
              <c:f>'Volume Data'!$A$8</c:f>
              <c:strCache>
                <c:ptCount val="1"/>
                <c:pt idx="0">
                  <c:v>Total Calls Resolved by the IVR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Data'!$B$8:$E$8</c:f>
              <c:numCache>
                <c:formatCode>#,##0</c:formatCode>
                <c:ptCount val="4"/>
                <c:pt idx="0">
                  <c:v>53164</c:v>
                </c:pt>
                <c:pt idx="1">
                  <c:v>56668</c:v>
                </c:pt>
                <c:pt idx="2">
                  <c:v>55368</c:v>
                </c:pt>
                <c:pt idx="3">
                  <c:v>77589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B-4035-940C-B1C27BB92096}"/>
            </c:ext>
          </c:extLst>
        </c:ser>
        <c:ser>
          <c:idx val="3"/>
          <c:order val="3"/>
          <c:tx>
            <c:strRef>
              <c:f>'Volume Data'!$A$9</c:f>
              <c:strCache>
                <c:ptCount val="1"/>
                <c:pt idx="0">
                  <c:v>Total Calls Transferred to the BC 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Data'!$B$9:$E$9</c:f>
              <c:numCache>
                <c:formatCode>#,##0</c:formatCode>
                <c:ptCount val="4"/>
                <c:pt idx="0">
                  <c:v>73809</c:v>
                </c:pt>
                <c:pt idx="1">
                  <c:v>64605</c:v>
                </c:pt>
                <c:pt idx="2">
                  <c:v>79875</c:v>
                </c:pt>
                <c:pt idx="3">
                  <c:v>76208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B-4035-940C-B1C27BB92096}"/>
            </c:ext>
          </c:extLst>
        </c:ser>
        <c:ser>
          <c:idx val="4"/>
          <c:order val="4"/>
          <c:tx>
            <c:strRef>
              <c:f>'Volume Data'!$A$10</c:f>
              <c:strCache>
                <c:ptCount val="1"/>
                <c:pt idx="0">
                  <c:v>Total Calls Answered in the BC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Data'!$B$10:$E$10</c:f>
              <c:numCache>
                <c:formatCode>#,##0</c:formatCode>
                <c:ptCount val="4"/>
                <c:pt idx="0">
                  <c:v>37834</c:v>
                </c:pt>
                <c:pt idx="1">
                  <c:v>32833</c:v>
                </c:pt>
                <c:pt idx="2">
                  <c:v>33886</c:v>
                </c:pt>
                <c:pt idx="3">
                  <c:v>29443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FB-4035-940C-B1C27BB92096}"/>
            </c:ext>
          </c:extLst>
        </c:ser>
        <c:ser>
          <c:idx val="5"/>
          <c:order val="5"/>
          <c:tx>
            <c:strRef>
              <c:f>'Volume Data'!$A$11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Data'!$B$11:$E$11</c:f>
              <c:numCache>
                <c:formatCode>#,##0</c:formatCode>
                <c:ptCount val="4"/>
                <c:pt idx="0">
                  <c:v>34676</c:v>
                </c:pt>
                <c:pt idx="1">
                  <c:v>32503</c:v>
                </c:pt>
                <c:pt idx="2">
                  <c:v>45834</c:v>
                </c:pt>
                <c:pt idx="3">
                  <c:v>44912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FB-4035-940C-B1C27BB92096}"/>
            </c:ext>
          </c:extLst>
        </c:ser>
        <c:ser>
          <c:idx val="6"/>
          <c:order val="6"/>
          <c:tx>
            <c:strRef>
              <c:f>'Volume Data'!$A$12</c:f>
              <c:strCache>
                <c:ptCount val="1"/>
                <c:pt idx="0">
                  <c:v>Interviews Conducted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43390</c:v>
                </c:pt>
                <c:pt idx="1">
                  <c:v>43360</c:v>
                </c:pt>
                <c:pt idx="2">
                  <c:v>43329</c:v>
                </c:pt>
                <c:pt idx="3">
                  <c:v>43298</c:v>
                </c:pt>
              </c:numCache>
            </c:numRef>
          </c:cat>
          <c:val>
            <c:numRef>
              <c:f>'Volume Data'!$B$12:$E$12</c:f>
              <c:numCache>
                <c:formatCode>#,##0</c:formatCode>
                <c:ptCount val="4"/>
                <c:pt idx="0">
                  <c:v>12801</c:v>
                </c:pt>
                <c:pt idx="1">
                  <c:v>10992</c:v>
                </c:pt>
                <c:pt idx="2">
                  <c:v>12825</c:v>
                </c:pt>
                <c:pt idx="3">
                  <c:v>11212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B-4035-940C-B1C27BB92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66528"/>
        <c:axId val="169677312"/>
      </c:barChart>
      <c:catAx>
        <c:axId val="177366528"/>
        <c:scaling>
          <c:orientation val="maxMin"/>
        </c:scaling>
        <c:delete val="0"/>
        <c:axPos val="b"/>
        <c:majorGridlines>
          <c:spPr>
            <a:ln w="9525">
              <a:solidFill>
                <a:srgbClr val="000000"/>
              </a:solidFill>
            </a:ln>
          </c:spPr>
        </c:majorGridlines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967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9677312"/>
        <c:scaling>
          <c:orientation val="minMax"/>
        </c:scaling>
        <c:delete val="0"/>
        <c:axPos val="r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;[Red]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7366528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/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/>
              <a:t>Telephone Interviews Conducted</a:t>
            </a:r>
          </a:p>
        </c:rich>
      </c:tx>
      <c:layout>
        <c:manualLayout>
          <c:xMode val="edge"/>
          <c:yMode val="edge"/>
          <c:x val="0.31250477566043888"/>
          <c:y val="4.01461842586132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38464644582149"/>
          <c:y val="0.12601626016260162"/>
          <c:w val="0.7848893444532451"/>
          <c:h val="0.7536585365853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'Interviews Conducted'!$A$2</c:f>
              <c:strCache>
                <c:ptCount val="1"/>
                <c:pt idx="0">
                  <c:v>Interviews Conducted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'Interviews Conducted'!$B$1:$E$1</c:f>
              <c:numCache>
                <c:formatCode>mmm\-yy</c:formatCode>
                <c:ptCount val="4"/>
                <c:pt idx="0">
                  <c:v>43389</c:v>
                </c:pt>
                <c:pt idx="1">
                  <c:v>43359</c:v>
                </c:pt>
                <c:pt idx="2">
                  <c:v>43328</c:v>
                </c:pt>
                <c:pt idx="3">
                  <c:v>43297</c:v>
                </c:pt>
              </c:numCache>
            </c:numRef>
          </c:cat>
          <c:val>
            <c:numRef>
              <c:f>'Interviews Conducted'!$B$2:$E$2</c:f>
              <c:numCache>
                <c:formatCode>#,##0</c:formatCode>
                <c:ptCount val="4"/>
                <c:pt idx="0">
                  <c:v>12801</c:v>
                </c:pt>
                <c:pt idx="1">
                  <c:v>10882</c:v>
                </c:pt>
                <c:pt idx="2">
                  <c:v>12825</c:v>
                </c:pt>
                <c:pt idx="3">
                  <c:v>11212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4-466F-B456-9AF856B51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14464"/>
        <c:axId val="104924288"/>
      </c:barChart>
      <c:dateAx>
        <c:axId val="19641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924288"/>
        <c:crosses val="autoZero"/>
        <c:auto val="1"/>
        <c:lblOffset val="100"/>
        <c:baseTimeUnit val="months"/>
        <c:majorUnit val="1"/>
        <c:minorUnit val="1"/>
      </c:dateAx>
      <c:valAx>
        <c:axId val="104924288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6414464"/>
        <c:crosses val="autoZero"/>
        <c:crossBetween val="between"/>
        <c:majorUnit val="500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Center Calls Answered </a:t>
            </a:r>
          </a:p>
        </c:rich>
      </c:tx>
      <c:layout>
        <c:manualLayout>
          <c:xMode val="edge"/>
          <c:yMode val="edge"/>
          <c:x val="0.20592609406261289"/>
          <c:y val="8.753447100575729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80378381486989"/>
          <c:y val="8.7848382749609835E-2"/>
          <c:w val="0.821721880878303"/>
          <c:h val="0.766361006644642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'Volume Data'!$A$57</c:f>
              <c:strCache>
                <c:ptCount val="1"/>
                <c:pt idx="0">
                  <c:v>BC Calls Answered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32,833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CB-42D9-8436-A1D93A66C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'Volume Data'!$AZ$53:$BC$53</c:f>
              <c:numCache>
                <c:formatCode>mmm\-yy</c:formatCode>
                <c:ptCount val="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</c:numCache>
            </c:numRef>
          </c:cat>
          <c:val>
            <c:numRef>
              <c:f>'Volume Data'!$AZ$57:$BC$57</c:f>
              <c:numCache>
                <c:formatCode>#,##0</c:formatCode>
                <c:ptCount val="4"/>
                <c:pt idx="0">
                  <c:v>30100</c:v>
                </c:pt>
                <c:pt idx="1">
                  <c:v>33886</c:v>
                </c:pt>
                <c:pt idx="2">
                  <c:v>31119</c:v>
                </c:pt>
                <c:pt idx="3">
                  <c:v>38222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3-47B4-B9E9-D8BC21B4C9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145408"/>
        <c:axId val="191243392"/>
      </c:barChart>
      <c:dateAx>
        <c:axId val="176145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/>
          <a:lstStyle/>
          <a:p>
            <a:pPr>
              <a:defRPr sz="9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1243392"/>
        <c:crosses val="autoZero"/>
        <c:auto val="1"/>
        <c:lblOffset val="100"/>
        <c:baseTimeUnit val="months"/>
        <c:majorUnit val="1"/>
        <c:majorTimeUnit val="months"/>
      </c:dateAx>
      <c:valAx>
        <c:axId val="191243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6145408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 cap="flat"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r>
              <a:rPr lang="en-US" sz="1100" b="1">
                <a:latin typeface="+mn-lt"/>
                <a:cs typeface="Arial" panose="020B0604020202020204" pitchFamily="34" charset="0"/>
              </a:rPr>
              <a:t>Average Wait Time Before Abandon </a:t>
            </a:r>
          </a:p>
        </c:rich>
      </c:tx>
      <c:layout>
        <c:manualLayout>
          <c:xMode val="edge"/>
          <c:yMode val="edge"/>
          <c:x val="0.36415058922824184"/>
          <c:y val="4.33436081988109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74629237034137"/>
          <c:y val="0.14806042242860215"/>
          <c:w val="0.85237289531276905"/>
          <c:h val="0.72892594735416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4.3702425833492022E-3"/>
                  <c:y val="-2.189832822485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EA-45AD-9E98-63382EEA950D}"/>
                </c:ext>
              </c:extLst>
            </c:dLbl>
            <c:dLbl>
              <c:idx val="1"/>
              <c:layout>
                <c:manualLayout>
                  <c:x val="2.6332593744626651E-3"/>
                  <c:y val="-1.490922444547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EA-45AD-9E98-63382EEA950D}"/>
                </c:ext>
              </c:extLst>
            </c:dLbl>
            <c:dLbl>
              <c:idx val="2"/>
              <c:layout>
                <c:manualLayout>
                  <c:x val="8.7504131488401699E-4"/>
                  <c:y val="-2.556635452537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EA-45AD-9E98-63382EEA950D}"/>
                </c:ext>
              </c:extLst>
            </c:dLbl>
            <c:dLbl>
              <c:idx val="3"/>
              <c:layout>
                <c:manualLayout>
                  <c:x val="6.4200951183425578E-4"/>
                  <c:y val="-2.46006990793465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EA-45AD-9E98-63382EEA950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'Wait Times'!$B$4:$E$4</c:f>
              <c:strCache>
                <c:ptCount val="4"/>
                <c:pt idx="0">
                  <c:v>Oct-18</c:v>
                </c:pt>
                <c:pt idx="1">
                  <c:v>Sep-18</c:v>
                </c:pt>
                <c:pt idx="2">
                  <c:v>Aug-18</c:v>
                </c:pt>
                <c:pt idx="3">
                  <c:v>Jul-18</c:v>
                </c:pt>
              </c:strCache>
            </c:strRef>
          </c:cat>
          <c:val>
            <c:numRef>
              <c:f>'Wait Times'!$B$7:$E$7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EA-45AD-9E98-63382EEA9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axId val="191364608"/>
        <c:axId val="196150400"/>
      </c:barChart>
      <c:catAx>
        <c:axId val="1913646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961504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96150400"/>
        <c:scaling>
          <c:orientation val="minMax"/>
          <c:max val="5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91364608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1100">
                <a:latin typeface="+mn-lt"/>
              </a:rPr>
              <a:t>Number and Percentage of Abandoned Calls</a:t>
            </a:r>
          </a:p>
        </c:rich>
      </c:tx>
      <c:layout>
        <c:manualLayout>
          <c:xMode val="edge"/>
          <c:yMode val="edge"/>
          <c:x val="0.34730907246442222"/>
          <c:y val="3.5727767323266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65266328620164E-2"/>
          <c:y val="0.11849666609884517"/>
          <c:w val="0.87238321933200413"/>
          <c:h val="0.69194385854331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'Abandon Rates'!$E$8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'Abandon Rates'!$F$6:$I$6</c:f>
              <c:strCache>
                <c:ptCount val="4"/>
                <c:pt idx="0">
                  <c:v>Oct-18</c:v>
                </c:pt>
                <c:pt idx="1">
                  <c:v>Sep-18</c:v>
                </c:pt>
                <c:pt idx="2">
                  <c:v>Aug-18</c:v>
                </c:pt>
                <c:pt idx="3">
                  <c:v>Jul-18</c:v>
                </c:pt>
              </c:strCache>
            </c:strRef>
          </c:cat>
          <c:val>
            <c:numRef>
              <c:f>'Abandon Rates'!$F$8:$I$8</c:f>
              <c:numCache>
                <c:formatCode>#,##0</c:formatCode>
                <c:ptCount val="4"/>
                <c:pt idx="0">
                  <c:v>34676</c:v>
                </c:pt>
                <c:pt idx="1">
                  <c:v>32392</c:v>
                </c:pt>
                <c:pt idx="2">
                  <c:v>44820</c:v>
                </c:pt>
                <c:pt idx="3">
                  <c:v>44912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0-4E69-91F1-03F40B17C906}"/>
            </c:ext>
          </c:extLst>
        </c:ser>
        <c:ser>
          <c:idx val="2"/>
          <c:order val="1"/>
          <c:tx>
            <c:strRef>
              <c:f>'Abandon Rates'!$E$9</c:f>
              <c:strCache>
                <c:ptCount val="1"/>
                <c:pt idx="0">
                  <c:v>Total Incoming Calls to the Benefits Center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2.1760420907761986E-3"/>
                  <c:y val="-0.139392786995055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73,809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90-4E69-91F1-03F40B17C906}"/>
                </c:ext>
              </c:extLst>
            </c:dLbl>
            <c:dLbl>
              <c:idx val="1"/>
              <c:layout>
                <c:manualLayout>
                  <c:x val="-8.1336748003406594E-4"/>
                  <c:y val="-0.117842685208166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64,605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73083906417214E-2"/>
                      <c:h val="5.30895458663269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590-4E69-91F1-03F40B17C906}"/>
                </c:ext>
              </c:extLst>
            </c:dLbl>
            <c:dLbl>
              <c:idx val="2"/>
              <c:layout>
                <c:manualLayout>
                  <c:x val="6.6433313009801593E-4"/>
                  <c:y val="-0.1398544694557526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79,875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90-4E69-91F1-03F40B17C906}"/>
                </c:ext>
              </c:extLst>
            </c:dLbl>
            <c:dLbl>
              <c:idx val="3"/>
              <c:layout>
                <c:manualLayout>
                  <c:x val="2.4930939464875299E-3"/>
                  <c:y val="-0.131628850335830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76,208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90-4E69-91F1-03F40B17C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Oct-18</c:v>
                </c:pt>
                <c:pt idx="1">
                  <c:v>Sep-18</c:v>
                </c:pt>
                <c:pt idx="2">
                  <c:v>Aug-18</c:v>
                </c:pt>
                <c:pt idx="3">
                  <c:v>Jul-18</c:v>
                </c:pt>
              </c:strCache>
            </c:strRef>
          </c:cat>
          <c:val>
            <c:numRef>
              <c:f>'Abandon Rates'!$F$10:$I$10</c:f>
              <c:numCache>
                <c:formatCode>#,##0</c:formatCode>
                <c:ptCount val="4"/>
                <c:pt idx="0">
                  <c:v>39133</c:v>
                </c:pt>
                <c:pt idx="1">
                  <c:v>32213</c:v>
                </c:pt>
                <c:pt idx="2">
                  <c:v>35055</c:v>
                </c:pt>
                <c:pt idx="3">
                  <c:v>31296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90-4E69-91F1-03F40B17C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100"/>
        <c:axId val="171634176"/>
        <c:axId val="183463296"/>
      </c:barChart>
      <c:lineChart>
        <c:grouping val="standard"/>
        <c:varyColors val="0"/>
        <c:ser>
          <c:idx val="1"/>
          <c:order val="2"/>
          <c:tx>
            <c:strRef>
              <c:f>'Abandon Rates'!$B$1</c:f>
              <c:strCache>
                <c:ptCount val="1"/>
                <c:pt idx="0">
                  <c:v>% of Calls Abandoned after Threshold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623965957299293E-2"/>
                  <c:y val="7.2592501704242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90-4E69-91F1-03F40B17C906}"/>
                </c:ext>
              </c:extLst>
            </c:dLbl>
            <c:dLbl>
              <c:idx val="3"/>
              <c:layout>
                <c:manualLayout>
                  <c:x val="-3.7026637026637027E-2"/>
                  <c:y val="4.585994282961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90-4E69-91F1-03F40B17C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Oct-18</c:v>
                </c:pt>
                <c:pt idx="1">
                  <c:v>Sep-18</c:v>
                </c:pt>
                <c:pt idx="2">
                  <c:v>Aug-18</c:v>
                </c:pt>
                <c:pt idx="3">
                  <c:v>Jul-18</c:v>
                </c:pt>
              </c:strCache>
            </c:strRef>
          </c:cat>
          <c:val>
            <c:numRef>
              <c:f>'Abandon Rates'!$B$59:$B$62</c:f>
              <c:numCache>
                <c:formatCode>0%</c:formatCode>
                <c:ptCount val="4"/>
                <c:pt idx="0">
                  <c:v>0.58933445307579257</c:v>
                </c:pt>
                <c:pt idx="1">
                  <c:v>0.56112676056338029</c:v>
                </c:pt>
                <c:pt idx="2">
                  <c:v>0.50138534169181947</c:v>
                </c:pt>
                <c:pt idx="3">
                  <c:v>0.46980720508339091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90-4E69-91F1-03F40B17C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5456"/>
        <c:axId val="183463872"/>
      </c:lineChart>
      <c:catAx>
        <c:axId val="171634176"/>
        <c:scaling>
          <c:orientation val="maxMin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83463296"/>
        <c:crosses val="autoZero"/>
        <c:auto val="1"/>
        <c:lblAlgn val="ctr"/>
        <c:lblOffset val="100"/>
        <c:noMultiLvlLbl val="0"/>
      </c:catAx>
      <c:valAx>
        <c:axId val="183463296"/>
        <c:scaling>
          <c:orientation val="minMax"/>
          <c:max val="12000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634176"/>
        <c:crosses val="autoZero"/>
        <c:crossBetween val="between"/>
        <c:majorUnit val="20000"/>
        <c:minorUnit val="5000"/>
      </c:valAx>
      <c:valAx>
        <c:axId val="183463872"/>
        <c:scaling>
          <c:orientation val="minMax"/>
          <c:max val="1.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176595456"/>
        <c:crosses val="max"/>
        <c:crossBetween val="between"/>
      </c:valAx>
      <c:catAx>
        <c:axId val="17659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46387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661232893285863"/>
          <c:y val="0.87104773655656642"/>
          <c:w val="0.56767922588177622"/>
          <c:h val="0.126890355120966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85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0.40339</cdr:x>
      <cdr:y>0.37999</cdr:y>
    </cdr:from>
    <cdr:to>
      <cdr:x>0.58411</cdr:x>
      <cdr:y>0.70818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6910" y="886021"/>
          <a:ext cx="840865" cy="7652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706,561</a:t>
          </a:r>
          <a:r>
            <a:rPr lang="en-US" sz="1200" b="1" dirty="0" smtClean="0">
              <a:solidFill>
                <a:sysClr val="windowText" lastClr="000000"/>
              </a:solidFill>
            </a:rPr>
            <a:t>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ysClr val="windowText" lastClr="000000"/>
              </a:solidFill>
            </a:rPr>
            <a:t>Total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0.17235</cdr:x>
      <cdr:y>0.31682</cdr:y>
    </cdr:from>
    <cdr:to>
      <cdr:x>0.20255</cdr:x>
      <cdr:y>0.46795</cdr:y>
    </cdr:to>
    <cdr:sp macro="" textlink="">
      <cdr:nvSpPr>
        <cdr:cNvPr id="1126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1179621" y="1803378"/>
          <a:ext cx="742704" cy="249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Calls</a:t>
          </a: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0.2837</cdr:y>
    </cdr:from>
    <cdr:to>
      <cdr:x>0.05448</cdr:x>
      <cdr:y>0.39332</cdr:y>
    </cdr:to>
    <cdr:sp macro="" textlink="">
      <cdr:nvSpPr>
        <cdr:cNvPr id="3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18336" y="1466555"/>
          <a:ext cx="559595" cy="522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000" b="1" i="0" u="none" strike="noStrike" baseline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0.02411</cdr:x>
      <cdr:y>0.85615</cdr:y>
    </cdr:from>
    <cdr:to>
      <cdr:x>0.93901</cdr:x>
      <cdr:y>0.97234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703" y="4717287"/>
          <a:ext cx="6858000" cy="640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100" b="0" dirty="0" smtClean="0">
              <a:solidFill>
                <a:sysClr val="windowText" lastClr="000000"/>
              </a:solidFill>
            </a:rPr>
            <a:t>Note: Calls abandoned after threshold exclude calls abandoned with in the first 20 seconds(i.e. less than 20 seconds)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0.02181</cdr:x>
      <cdr:y>0.41108</cdr:y>
    </cdr:from>
    <cdr:to>
      <cdr:x>0.06525</cdr:x>
      <cdr:y>0.5972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210" y="1558233"/>
          <a:ext cx="317041" cy="70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Minutes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1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2363B-5555-4DEB-BCEC-6FF856CF4940}" type="datetime1">
              <a:rPr lang="en-US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728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828728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A11466-5152-4EF1-8F26-055F49651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919DB4-7FDB-477C-AA31-DCA1A87C1792}" type="datetime1">
              <a:rPr lang="en-US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742"/>
            <a:ext cx="5609267" cy="4182112"/>
          </a:xfrm>
          <a:prstGeom prst="rect">
            <a:avLst/>
          </a:prstGeom>
        </p:spPr>
        <p:txBody>
          <a:bodyPr vert="horz" lIns="93165" tIns="46582" rIns="93165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728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8728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97C25D-CE54-4CAF-83B4-B686BE153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9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D29FD-E44D-4B4E-8F94-621F9575FAF4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AFD8C5-3C3C-43C6-83DC-3B457383E4F2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19337-5F41-4BA8-9DC9-3E691B198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38088-2EFC-4B36-B15C-17D94DC8F8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7C25D-CE54-4CAF-83B4-B686BE153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5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89DB59-B2C7-4A51-9041-2E0A0380FFC9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5460-0A0D-4506-A842-0D7DB4938798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EA8-427A-4267-BBBA-5AF79E7F3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7636-8751-4202-B9E1-A35420FFAE9E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174B-6906-40E0-91B5-B7641802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EBD-92C7-4C31-9C97-7F3F89628953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95A6-D4EA-4104-8374-B763A614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A21E-F96F-44E0-9104-C4B745DE01F9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B45-9398-41A1-85FA-3D5049D22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A910-C325-4036-839D-8FA07682E6CD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2EA-726D-4A38-9AE9-06564E337E0F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55BF-6FF2-49F5-BF21-359C9695A874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AAB3-B885-4C23-B1E9-0C8B367FC0FF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8CFD-E313-45F3-9A67-A1EE3A87126A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F2DF-F702-4648-9699-1EBB597E0127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4879-340B-4201-9D29-1D71612F48D2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B9D7-AF56-4B80-B63E-968083571C2C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0ED-8339-42C5-8AD2-4EB04AA18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3FC3-DA2F-4BF8-8177-D4E843E78FEB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9A58-E28C-4872-B1BB-4264CAC21FF0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0A5E-831F-4BE8-AAE5-8736EBA45682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1BA-AD63-46D7-AC6F-625D961B72B3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F561C-D1AE-4EB9-BBFC-BC1FBDC3A39D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73AC-CD09-4095-939C-52A577382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2525-E907-430B-B66C-B64E7ACCC9B0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B0B8-4864-4127-938E-6EA71D1E0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85D1-A224-47E3-986E-9036F0E9DD78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5F9-73E1-49A6-8B4B-9376C841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A182-1189-4219-9E1E-D84323AB77D5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6F09-DA0A-488E-838C-9E7F91511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5A2-897C-4B6C-B6B6-01DEE50AFA79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1323-BCC3-45CF-BF0C-D42794B07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4B1-1228-454F-AC62-6758F80E2C60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1219200" cy="304800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131E044A-7DD0-4B94-8B88-7618E831EB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0EF9-0403-4E5A-B0B4-B25D9ECCEEF0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2406-E913-4690-B35B-29D0F9AED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4D4D1D-F4BD-4835-BBEC-BC34665D8B83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73AC-CD09-4095-939C-52A577382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D888-D56F-4585-8399-CA57C99BF11A}" type="datetime4">
              <a:rPr lang="en-US" smtClean="0"/>
              <a:t>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536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Dashboard </a:t>
            </a:r>
            <a:endParaRPr lang="en-US" sz="3600" dirty="0"/>
          </a:p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November 2018</a:t>
            </a:r>
            <a:endParaRPr lang="en-US" sz="3600" b="1" dirty="0">
              <a:solidFill>
                <a:srgbClr val="4E65B1"/>
              </a:solidFill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13"/>
          <p:cNvSpPr>
            <a:spLocks/>
          </p:cNvSpPr>
          <p:nvPr/>
        </p:nvSpPr>
        <p:spPr bwMode="auto">
          <a:xfrm>
            <a:off x="592860" y="906445"/>
            <a:ext cx="8326580" cy="25807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Freeform 13"/>
          <p:cNvSpPr>
            <a:spLocks/>
          </p:cNvSpPr>
          <p:nvPr/>
        </p:nvSpPr>
        <p:spPr bwMode="auto">
          <a:xfrm>
            <a:off x="570505" y="3563553"/>
            <a:ext cx="8421095" cy="3011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432" name="Group 161"/>
          <p:cNvGrpSpPr>
            <a:grpSpLocks/>
          </p:cNvGrpSpPr>
          <p:nvPr/>
        </p:nvGrpSpPr>
        <p:grpSpPr bwMode="auto">
          <a:xfrm>
            <a:off x="4816475" y="5092401"/>
            <a:ext cx="1670050" cy="230188"/>
            <a:chOff x="3630" y="1696"/>
            <a:chExt cx="1402" cy="145"/>
          </a:xfrm>
        </p:grpSpPr>
        <p:sp>
          <p:nvSpPr>
            <p:cNvPr id="1258" name="Rectangle 138"/>
            <p:cNvSpPr>
              <a:spLocks noChangeArrowheads="1"/>
            </p:cNvSpPr>
            <p:nvPr/>
          </p:nvSpPr>
          <p:spPr bwMode="auto">
            <a:xfrm>
              <a:off x="3630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0" name="Rectangle 140"/>
            <p:cNvSpPr>
              <a:spLocks noChangeArrowheads="1"/>
            </p:cNvSpPr>
            <p:nvPr/>
          </p:nvSpPr>
          <p:spPr bwMode="auto">
            <a:xfrm>
              <a:off x="4067" y="1696"/>
              <a:ext cx="327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1" name="Rectangle 141"/>
            <p:cNvSpPr>
              <a:spLocks noChangeArrowheads="1"/>
            </p:cNvSpPr>
            <p:nvPr/>
          </p:nvSpPr>
          <p:spPr bwMode="auto">
            <a:xfrm>
              <a:off x="4281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4" name="Rectangle 144"/>
            <p:cNvSpPr>
              <a:spLocks noChangeArrowheads="1"/>
            </p:cNvSpPr>
            <p:nvPr/>
          </p:nvSpPr>
          <p:spPr bwMode="auto">
            <a:xfrm>
              <a:off x="4996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grpSp>
        <p:nvGrpSpPr>
          <p:cNvPr id="17433" name="Group 203"/>
          <p:cNvGrpSpPr>
            <a:grpSpLocks/>
          </p:cNvGrpSpPr>
          <p:nvPr/>
        </p:nvGrpSpPr>
        <p:grpSpPr bwMode="auto">
          <a:xfrm>
            <a:off x="4498975" y="4055678"/>
            <a:ext cx="1976438" cy="461963"/>
            <a:chOff x="3350" y="2171"/>
            <a:chExt cx="1660" cy="291"/>
          </a:xfrm>
        </p:grpSpPr>
        <p:sp>
          <p:nvSpPr>
            <p:cNvPr id="1216" name="Rectangle 167"/>
            <p:cNvSpPr>
              <a:spLocks noChangeArrowheads="1"/>
            </p:cNvSpPr>
            <p:nvPr/>
          </p:nvSpPr>
          <p:spPr bwMode="auto">
            <a:xfrm>
              <a:off x="3350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17" name="Rectangle 168"/>
            <p:cNvSpPr>
              <a:spLocks noChangeArrowheads="1"/>
            </p:cNvSpPr>
            <p:nvPr/>
          </p:nvSpPr>
          <p:spPr bwMode="auto">
            <a:xfrm>
              <a:off x="3566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0" name="Rectangle 171"/>
            <p:cNvSpPr>
              <a:spLocks noChangeArrowheads="1"/>
            </p:cNvSpPr>
            <p:nvPr/>
          </p:nvSpPr>
          <p:spPr bwMode="auto">
            <a:xfrm>
              <a:off x="4204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2" name="Rectangle 173"/>
            <p:cNvSpPr>
              <a:spLocks noChangeArrowheads="1"/>
            </p:cNvSpPr>
            <p:nvPr/>
          </p:nvSpPr>
          <p:spPr bwMode="auto">
            <a:xfrm>
              <a:off x="4707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3" name="Rectangle 174"/>
            <p:cNvSpPr>
              <a:spLocks noChangeArrowheads="1"/>
            </p:cNvSpPr>
            <p:nvPr/>
          </p:nvSpPr>
          <p:spPr bwMode="auto">
            <a:xfrm>
              <a:off x="4923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6" name="Rectangle 177"/>
            <p:cNvSpPr>
              <a:spLocks noChangeArrowheads="1"/>
            </p:cNvSpPr>
            <p:nvPr/>
          </p:nvSpPr>
          <p:spPr bwMode="auto">
            <a:xfrm>
              <a:off x="3350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7" name="Rectangle 178"/>
            <p:cNvSpPr>
              <a:spLocks noChangeArrowheads="1"/>
            </p:cNvSpPr>
            <p:nvPr/>
          </p:nvSpPr>
          <p:spPr bwMode="auto">
            <a:xfrm>
              <a:off x="3566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2" name="Rectangle 183"/>
            <p:cNvSpPr>
              <a:spLocks noChangeArrowheads="1"/>
            </p:cNvSpPr>
            <p:nvPr/>
          </p:nvSpPr>
          <p:spPr bwMode="auto">
            <a:xfrm>
              <a:off x="4707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3" name="Rectangle 184"/>
            <p:cNvSpPr>
              <a:spLocks noChangeArrowheads="1"/>
            </p:cNvSpPr>
            <p:nvPr/>
          </p:nvSpPr>
          <p:spPr bwMode="auto">
            <a:xfrm>
              <a:off x="4923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1405174" y="3658803"/>
            <a:ext cx="1152645" cy="1057403"/>
          </a:xfrm>
          <a:custGeom>
            <a:avLst/>
            <a:gdLst>
              <a:gd name="T0" fmla="*/ 192 w 2304"/>
              <a:gd name="T1" fmla="*/ 1152 h 1152"/>
              <a:gd name="T2" fmla="*/ 2112 w 2304"/>
              <a:gd name="T3" fmla="*/ 1152 h 1152"/>
              <a:gd name="T4" fmla="*/ 2304 w 2304"/>
              <a:gd name="T5" fmla="*/ 960 h 1152"/>
              <a:gd name="T6" fmla="*/ 2304 w 2304"/>
              <a:gd name="T7" fmla="*/ 960 h 1152"/>
              <a:gd name="T8" fmla="*/ 2304 w 2304"/>
              <a:gd name="T9" fmla="*/ 192 h 1152"/>
              <a:gd name="T10" fmla="*/ 2112 w 2304"/>
              <a:gd name="T11" fmla="*/ 0 h 1152"/>
              <a:gd name="T12" fmla="*/ 192 w 2304"/>
              <a:gd name="T13" fmla="*/ 0 h 1152"/>
              <a:gd name="T14" fmla="*/ 0 w 2304"/>
              <a:gd name="T15" fmla="*/ 192 h 1152"/>
              <a:gd name="T16" fmla="*/ 0 w 2304"/>
              <a:gd name="T17" fmla="*/ 960 h 1152"/>
              <a:gd name="T18" fmla="*/ 192 w 23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152">
                <a:moveTo>
                  <a:pt x="192" y="1152"/>
                </a:moveTo>
                <a:lnTo>
                  <a:pt x="2112" y="1152"/>
                </a:lnTo>
                <a:cubicBezTo>
                  <a:pt x="2218" y="1152"/>
                  <a:pt x="2304" y="1066"/>
                  <a:pt x="2304" y="960"/>
                </a:cubicBezTo>
                <a:cubicBezTo>
                  <a:pt x="2304" y="960"/>
                  <a:pt x="2304" y="960"/>
                  <a:pt x="2304" y="960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DSS Work 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Flow</a:t>
            </a: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4" name="Freeform 17"/>
          <p:cNvSpPr>
            <a:spLocks/>
          </p:cNvSpPr>
          <p:nvPr/>
        </p:nvSpPr>
        <p:spPr bwMode="auto">
          <a:xfrm>
            <a:off x="1403388" y="4763960"/>
            <a:ext cx="1154431" cy="676805"/>
          </a:xfrm>
          <a:custGeom>
            <a:avLst/>
            <a:gdLst>
              <a:gd name="T0" fmla="*/ 192 w 2304"/>
              <a:gd name="T1" fmla="*/ 864 h 864"/>
              <a:gd name="T2" fmla="*/ 2112 w 2304"/>
              <a:gd name="T3" fmla="*/ 864 h 864"/>
              <a:gd name="T4" fmla="*/ 2304 w 2304"/>
              <a:gd name="T5" fmla="*/ 672 h 864"/>
              <a:gd name="T6" fmla="*/ 2304 w 2304"/>
              <a:gd name="T7" fmla="*/ 672 h 864"/>
              <a:gd name="T8" fmla="*/ 2304 w 2304"/>
              <a:gd name="T9" fmla="*/ 192 h 864"/>
              <a:gd name="T10" fmla="*/ 2112 w 2304"/>
              <a:gd name="T11" fmla="*/ 0 h 864"/>
              <a:gd name="T12" fmla="*/ 192 w 2304"/>
              <a:gd name="T13" fmla="*/ 0 h 864"/>
              <a:gd name="T14" fmla="*/ 0 w 2304"/>
              <a:gd name="T15" fmla="*/ 192 h 864"/>
              <a:gd name="T16" fmla="*/ 0 w 2304"/>
              <a:gd name="T17" fmla="*/ 672 h 864"/>
              <a:gd name="T18" fmla="*/ 192 w 23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864">
                <a:moveTo>
                  <a:pt x="192" y="864"/>
                </a:moveTo>
                <a:lnTo>
                  <a:pt x="2112" y="864"/>
                </a:lnTo>
                <a:cubicBezTo>
                  <a:pt x="2218" y="864"/>
                  <a:pt x="2304" y="778"/>
                  <a:pt x="2304" y="672"/>
                </a:cubicBezTo>
                <a:cubicBezTo>
                  <a:pt x="2304" y="672"/>
                  <a:pt x="2304" y="672"/>
                  <a:pt x="2304" y="67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Service Centers</a:t>
            </a:r>
          </a:p>
        </p:txBody>
      </p:sp>
      <p:sp>
        <p:nvSpPr>
          <p:cNvPr id="150" name="Freeform 27"/>
          <p:cNvSpPr>
            <a:spLocks/>
          </p:cNvSpPr>
          <p:nvPr/>
        </p:nvSpPr>
        <p:spPr bwMode="auto">
          <a:xfrm>
            <a:off x="1404578" y="5514830"/>
            <a:ext cx="1153241" cy="938040"/>
          </a:xfrm>
          <a:custGeom>
            <a:avLst/>
            <a:gdLst>
              <a:gd name="T0" fmla="*/ 192 w 2304"/>
              <a:gd name="T1" fmla="*/ 1584 h 1584"/>
              <a:gd name="T2" fmla="*/ 2112 w 2304"/>
              <a:gd name="T3" fmla="*/ 1584 h 1584"/>
              <a:gd name="T4" fmla="*/ 2304 w 2304"/>
              <a:gd name="T5" fmla="*/ 1392 h 1584"/>
              <a:gd name="T6" fmla="*/ 2304 w 2304"/>
              <a:gd name="T7" fmla="*/ 1392 h 1584"/>
              <a:gd name="T8" fmla="*/ 2304 w 2304"/>
              <a:gd name="T9" fmla="*/ 192 h 1584"/>
              <a:gd name="T10" fmla="*/ 2112 w 2304"/>
              <a:gd name="T11" fmla="*/ 0 h 1584"/>
              <a:gd name="T12" fmla="*/ 192 w 2304"/>
              <a:gd name="T13" fmla="*/ 0 h 1584"/>
              <a:gd name="T14" fmla="*/ 0 w 2304"/>
              <a:gd name="T15" fmla="*/ 192 h 1584"/>
              <a:gd name="T16" fmla="*/ 0 w 2304"/>
              <a:gd name="T17" fmla="*/ 1392 h 1584"/>
              <a:gd name="T18" fmla="*/ 192 w 2304"/>
              <a:gd name="T1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584">
                <a:moveTo>
                  <a:pt x="192" y="1584"/>
                </a:moveTo>
                <a:lnTo>
                  <a:pt x="2112" y="1584"/>
                </a:lnTo>
                <a:cubicBezTo>
                  <a:pt x="2218" y="1584"/>
                  <a:pt x="2304" y="1498"/>
                  <a:pt x="2304" y="1392"/>
                </a:cubicBezTo>
                <a:cubicBezTo>
                  <a:pt x="2304" y="1392"/>
                  <a:pt x="2304" y="1392"/>
                  <a:pt x="2304" y="139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392"/>
                </a:lnTo>
                <a:cubicBezTo>
                  <a:pt x="0" y="1498"/>
                  <a:pt x="86" y="1584"/>
                  <a:pt x="192" y="158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Benefits Centers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838" y="1192622"/>
            <a:ext cx="461665" cy="22079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Self Service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7339" y="3784301"/>
            <a:ext cx="738664" cy="27909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DSS Processing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&amp; Outcomes</a:t>
            </a:r>
          </a:p>
        </p:txBody>
      </p:sp>
      <p:pic>
        <p:nvPicPr>
          <p:cNvPr id="1751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7513" name="Rectangle 88"/>
          <p:cNvSpPr>
            <a:spLocks noChangeArrowheads="1"/>
          </p:cNvSpPr>
          <p:nvPr/>
        </p:nvSpPr>
        <p:spPr bwMode="auto">
          <a:xfrm>
            <a:off x="1705768" y="603421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November 2018 </a:t>
            </a:r>
            <a:endParaRPr lang="en-US" sz="2400" dirty="0">
              <a:latin typeface="+mj-lt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2753351" y="3658803"/>
            <a:ext cx="5917905" cy="1057403"/>
          </a:xfrm>
          <a:custGeom>
            <a:avLst/>
            <a:gdLst>
              <a:gd name="T0" fmla="*/ 192 w 9504"/>
              <a:gd name="T1" fmla="*/ 1152 h 1152"/>
              <a:gd name="T2" fmla="*/ 9312 w 9504"/>
              <a:gd name="T3" fmla="*/ 1152 h 1152"/>
              <a:gd name="T4" fmla="*/ 9504 w 9504"/>
              <a:gd name="T5" fmla="*/ 960 h 1152"/>
              <a:gd name="T6" fmla="*/ 9504 w 9504"/>
              <a:gd name="T7" fmla="*/ 960 h 1152"/>
              <a:gd name="T8" fmla="*/ 9504 w 9504"/>
              <a:gd name="T9" fmla="*/ 192 h 1152"/>
              <a:gd name="T10" fmla="*/ 9312 w 9504"/>
              <a:gd name="T11" fmla="*/ 0 h 1152"/>
              <a:gd name="T12" fmla="*/ 192 w 9504"/>
              <a:gd name="T13" fmla="*/ 0 h 1152"/>
              <a:gd name="T14" fmla="*/ 0 w 9504"/>
              <a:gd name="T15" fmla="*/ 192 h 1152"/>
              <a:gd name="T16" fmla="*/ 0 w 9504"/>
              <a:gd name="T17" fmla="*/ 960 h 1152"/>
              <a:gd name="T18" fmla="*/ 192 w 95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152">
                <a:moveTo>
                  <a:pt x="192" y="1152"/>
                </a:moveTo>
                <a:lnTo>
                  <a:pt x="9312" y="1152"/>
                </a:lnTo>
                <a:cubicBezTo>
                  <a:pt x="9418" y="1152"/>
                  <a:pt x="9504" y="1066"/>
                  <a:pt x="9504" y="960"/>
                </a:cubicBezTo>
                <a:cubicBezTo>
                  <a:pt x="9504" y="960"/>
                  <a:pt x="9504" y="960"/>
                  <a:pt x="9504" y="96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noFill/>
              <a:latin typeface="+mj-lt"/>
            </a:endParaRPr>
          </a:p>
        </p:txBody>
      </p:sp>
      <p:sp>
        <p:nvSpPr>
          <p:cNvPr id="2" name="Freeform 94"/>
          <p:cNvSpPr>
            <a:spLocks/>
          </p:cNvSpPr>
          <p:nvPr/>
        </p:nvSpPr>
        <p:spPr bwMode="auto">
          <a:xfrm>
            <a:off x="2822771" y="3793012"/>
            <a:ext cx="1429209" cy="787698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24,074,237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Documents Scanned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2691156" y="5510985"/>
            <a:ext cx="5980100" cy="938040"/>
          </a:xfrm>
          <a:custGeom>
            <a:avLst/>
            <a:gdLst>
              <a:gd name="T0" fmla="*/ 192 w 9504"/>
              <a:gd name="T1" fmla="*/ 1872 h 1872"/>
              <a:gd name="T2" fmla="*/ 9312 w 9504"/>
              <a:gd name="T3" fmla="*/ 1872 h 1872"/>
              <a:gd name="T4" fmla="*/ 9504 w 9504"/>
              <a:gd name="T5" fmla="*/ 1680 h 1872"/>
              <a:gd name="T6" fmla="*/ 9504 w 9504"/>
              <a:gd name="T7" fmla="*/ 1680 h 1872"/>
              <a:gd name="T8" fmla="*/ 9504 w 9504"/>
              <a:gd name="T9" fmla="*/ 192 h 1872"/>
              <a:gd name="T10" fmla="*/ 9312 w 9504"/>
              <a:gd name="T11" fmla="*/ 0 h 1872"/>
              <a:gd name="T12" fmla="*/ 192 w 9504"/>
              <a:gd name="T13" fmla="*/ 0 h 1872"/>
              <a:gd name="T14" fmla="*/ 0 w 9504"/>
              <a:gd name="T15" fmla="*/ 192 h 1872"/>
              <a:gd name="T16" fmla="*/ 0 w 9504"/>
              <a:gd name="T17" fmla="*/ 1680 h 1872"/>
              <a:gd name="T18" fmla="*/ 192 w 9504"/>
              <a:gd name="T19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872">
                <a:moveTo>
                  <a:pt x="192" y="1872"/>
                </a:moveTo>
                <a:lnTo>
                  <a:pt x="9312" y="1872"/>
                </a:lnTo>
                <a:cubicBezTo>
                  <a:pt x="9418" y="1872"/>
                  <a:pt x="9504" y="1786"/>
                  <a:pt x="9504" y="1680"/>
                </a:cubicBezTo>
                <a:cubicBezTo>
                  <a:pt x="9504" y="1680"/>
                  <a:pt x="9504" y="1680"/>
                  <a:pt x="9504" y="168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680"/>
                </a:lnTo>
                <a:cubicBezTo>
                  <a:pt x="0" y="1786"/>
                  <a:pt x="86" y="1872"/>
                  <a:pt x="192" y="187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691156" y="4758922"/>
            <a:ext cx="5980100" cy="673525"/>
          </a:xfrm>
          <a:custGeom>
            <a:avLst/>
            <a:gdLst>
              <a:gd name="T0" fmla="*/ 192 w 9504"/>
              <a:gd name="T1" fmla="*/ 864 h 864"/>
              <a:gd name="T2" fmla="*/ 9312 w 9504"/>
              <a:gd name="T3" fmla="*/ 864 h 864"/>
              <a:gd name="T4" fmla="*/ 9504 w 9504"/>
              <a:gd name="T5" fmla="*/ 672 h 864"/>
              <a:gd name="T6" fmla="*/ 9504 w 9504"/>
              <a:gd name="T7" fmla="*/ 672 h 864"/>
              <a:gd name="T8" fmla="*/ 9504 w 9504"/>
              <a:gd name="T9" fmla="*/ 192 h 864"/>
              <a:gd name="T10" fmla="*/ 9312 w 9504"/>
              <a:gd name="T11" fmla="*/ 0 h 864"/>
              <a:gd name="T12" fmla="*/ 192 w 9504"/>
              <a:gd name="T13" fmla="*/ 0 h 864"/>
              <a:gd name="T14" fmla="*/ 0 w 9504"/>
              <a:gd name="T15" fmla="*/ 192 h 864"/>
              <a:gd name="T16" fmla="*/ 0 w 9504"/>
              <a:gd name="T17" fmla="*/ 672 h 864"/>
              <a:gd name="T18" fmla="*/ 192 w 95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864">
                <a:moveTo>
                  <a:pt x="192" y="864"/>
                </a:moveTo>
                <a:lnTo>
                  <a:pt x="9312" y="864"/>
                </a:lnTo>
                <a:cubicBezTo>
                  <a:pt x="9418" y="864"/>
                  <a:pt x="9504" y="778"/>
                  <a:pt x="9504" y="672"/>
                </a:cubicBezTo>
                <a:cubicBezTo>
                  <a:pt x="9504" y="672"/>
                  <a:pt x="9504" y="672"/>
                  <a:pt x="9504" y="672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453" y="3630233"/>
            <a:ext cx="23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Incoming vs Processed Envelopes</a:t>
            </a:r>
            <a:endParaRPr lang="en-US" sz="1100" b="1" dirty="0">
              <a:latin typeface="+mj-lt"/>
            </a:endParaRPr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770341" y="5645572"/>
            <a:ext cx="1192059" cy="676555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j-lt"/>
                <a:cs typeface="Arial" charset="0"/>
              </a:rPr>
              <a:t>2,678,141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Calls Serviced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2770341" y="4834176"/>
            <a:ext cx="1276809" cy="516450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State-Wide Total Walk-Ins</a:t>
            </a:r>
            <a:endParaRPr lang="en-US" sz="10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405175" y="1068002"/>
            <a:ext cx="2423732" cy="2331716"/>
          </a:xfrm>
          <a:custGeom>
            <a:avLst/>
            <a:gdLst>
              <a:gd name="T0" fmla="*/ 192 w 9504"/>
              <a:gd name="T1" fmla="*/ 1056 h 1056"/>
              <a:gd name="T2" fmla="*/ 9312 w 9504"/>
              <a:gd name="T3" fmla="*/ 1056 h 1056"/>
              <a:gd name="T4" fmla="*/ 9504 w 9504"/>
              <a:gd name="T5" fmla="*/ 864 h 1056"/>
              <a:gd name="T6" fmla="*/ 9504 w 9504"/>
              <a:gd name="T7" fmla="*/ 864 h 1056"/>
              <a:gd name="T8" fmla="*/ 9504 w 9504"/>
              <a:gd name="T9" fmla="*/ 192 h 1056"/>
              <a:gd name="T10" fmla="*/ 9312 w 9504"/>
              <a:gd name="T11" fmla="*/ 0 h 1056"/>
              <a:gd name="T12" fmla="*/ 9312 w 9504"/>
              <a:gd name="T13" fmla="*/ 0 h 1056"/>
              <a:gd name="T14" fmla="*/ 192 w 9504"/>
              <a:gd name="T15" fmla="*/ 0 h 1056"/>
              <a:gd name="T16" fmla="*/ 0 w 9504"/>
              <a:gd name="T17" fmla="*/ 192 h 1056"/>
              <a:gd name="T18" fmla="*/ 0 w 9504"/>
              <a:gd name="T19" fmla="*/ 864 h 1056"/>
              <a:gd name="T20" fmla="*/ 192 w 9504"/>
              <a:gd name="T2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04" h="1056">
                <a:moveTo>
                  <a:pt x="192" y="1056"/>
                </a:moveTo>
                <a:lnTo>
                  <a:pt x="9312" y="1056"/>
                </a:lnTo>
                <a:cubicBezTo>
                  <a:pt x="9418" y="1056"/>
                  <a:pt x="9504" y="970"/>
                  <a:pt x="9504" y="864"/>
                </a:cubicBezTo>
                <a:cubicBezTo>
                  <a:pt x="9504" y="864"/>
                  <a:pt x="9504" y="864"/>
                  <a:pt x="9504" y="864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9312" y="0"/>
                </a:ln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864"/>
                </a:lnTo>
                <a:cubicBezTo>
                  <a:pt x="0" y="970"/>
                  <a:pt x="86" y="1056"/>
                  <a:pt x="192" y="1056"/>
                </a:cubicBezTo>
                <a:close/>
              </a:path>
            </a:pathLst>
          </a:custGeom>
          <a:solidFill>
            <a:srgbClr val="AFC2DA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76" name="Rectangle 131"/>
          <p:cNvSpPr>
            <a:spLocks noChangeArrowheads="1"/>
          </p:cNvSpPr>
          <p:nvPr/>
        </p:nvSpPr>
        <p:spPr bwMode="auto">
          <a:xfrm>
            <a:off x="2899231" y="1315387"/>
            <a:ext cx="86505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Client accounts created over the phone since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implementation 2013</a:t>
            </a:r>
            <a:endParaRPr lang="en-US" sz="1000" dirty="0">
              <a:latin typeface="+mj-lt"/>
            </a:endParaRPr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1654760" y="1315387"/>
            <a:ext cx="1099500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286,120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285" y="1823218"/>
            <a:ext cx="98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MyAccounts</a:t>
            </a:r>
            <a:endParaRPr lang="en-US" sz="1100" i="1" dirty="0">
              <a:latin typeface="+mj-lt"/>
            </a:endParaRPr>
          </a:p>
        </p:txBody>
      </p:sp>
      <p:sp>
        <p:nvSpPr>
          <p:cNvPr id="90" name="Rectangle 131"/>
          <p:cNvSpPr>
            <a:spLocks noChangeArrowheads="1"/>
          </p:cNvSpPr>
          <p:nvPr/>
        </p:nvSpPr>
        <p:spPr bwMode="auto">
          <a:xfrm>
            <a:off x="2828816" y="2442930"/>
            <a:ext cx="925186" cy="7694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Online accounts 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created over the phone since implementation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+mj-lt"/>
              </a:rPr>
              <a:t>2013</a:t>
            </a:r>
            <a:endParaRPr lang="en-US" sz="1000" dirty="0">
              <a:latin typeface="+mj-lt"/>
            </a:endParaRPr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1635710" y="2431573"/>
            <a:ext cx="1088962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303,642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36256" y="2950761"/>
            <a:ext cx="105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Secure PINs</a:t>
            </a:r>
            <a:endParaRPr lang="en-US" sz="1100" i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219200" cy="304800"/>
          </a:xfrm>
        </p:spPr>
        <p:txBody>
          <a:bodyPr/>
          <a:lstStyle/>
          <a:p>
            <a:pPr>
              <a:defRPr/>
            </a:pPr>
            <a:fld id="{131E044A-7DD0-4B94-8B88-7618E831EBF5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  <p:sp>
        <p:nvSpPr>
          <p:cNvPr id="48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October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6545" y="6642556"/>
            <a:ext cx="1763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Revised July and September data</a:t>
            </a:r>
            <a:endParaRPr lang="en-US" sz="800" dirty="0"/>
          </a:p>
        </p:txBody>
      </p:sp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05018"/>
              </p:ext>
            </p:extLst>
          </p:nvPr>
        </p:nvGraphicFramePr>
        <p:xfrm>
          <a:off x="3928697" y="1068002"/>
          <a:ext cx="4652861" cy="233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617295"/>
              </p:ext>
            </p:extLst>
          </p:nvPr>
        </p:nvGraphicFramePr>
        <p:xfrm>
          <a:off x="4131185" y="4811456"/>
          <a:ext cx="4327696" cy="55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27278"/>
              </p:ext>
            </p:extLst>
          </p:nvPr>
        </p:nvGraphicFramePr>
        <p:xfrm>
          <a:off x="4321399" y="3735977"/>
          <a:ext cx="4247183" cy="92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22362"/>
              </p:ext>
            </p:extLst>
          </p:nvPr>
        </p:nvGraphicFramePr>
        <p:xfrm>
          <a:off x="4023360" y="5562600"/>
          <a:ext cx="4545224" cy="827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112">
                  <a:extLst>
                    <a:ext uri="{9D8B030D-6E8A-4147-A177-3AD203B41FA5}">
                      <a16:colId xmlns:a16="http://schemas.microsoft.com/office/drawing/2014/main" val="3746281342"/>
                    </a:ext>
                  </a:extLst>
                </a:gridCol>
                <a:gridCol w="837278">
                  <a:extLst>
                    <a:ext uri="{9D8B030D-6E8A-4147-A177-3AD203B41FA5}">
                      <a16:colId xmlns:a16="http://schemas.microsoft.com/office/drawing/2014/main" val="1301333182"/>
                    </a:ext>
                  </a:extLst>
                </a:gridCol>
                <a:gridCol w="837278">
                  <a:extLst>
                    <a:ext uri="{9D8B030D-6E8A-4147-A177-3AD203B41FA5}">
                      <a16:colId xmlns:a16="http://schemas.microsoft.com/office/drawing/2014/main" val="2629363546"/>
                    </a:ext>
                  </a:extLst>
                </a:gridCol>
                <a:gridCol w="837278">
                  <a:extLst>
                    <a:ext uri="{9D8B030D-6E8A-4147-A177-3AD203B41FA5}">
                      <a16:colId xmlns:a16="http://schemas.microsoft.com/office/drawing/2014/main" val="955185893"/>
                    </a:ext>
                  </a:extLst>
                </a:gridCol>
                <a:gridCol w="837278">
                  <a:extLst>
                    <a:ext uri="{9D8B030D-6E8A-4147-A177-3AD203B41FA5}">
                      <a16:colId xmlns:a16="http://schemas.microsoft.com/office/drawing/2014/main" val="3523825158"/>
                    </a:ext>
                  </a:extLst>
                </a:gridCol>
              </a:tblGrid>
              <a:tr h="136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Jul-18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Aug-18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Sep-18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Oct-18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120655"/>
                  </a:ext>
                </a:extLst>
              </a:tr>
              <a:tr h="27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Calls Resolved By IVR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77,589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55,368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56,668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53,164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0982"/>
                  </a:ext>
                </a:extLst>
              </a:tr>
              <a:tr h="27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Average Wait Time (</a:t>
                      </a:r>
                      <a:r>
                        <a:rPr lang="en-US" sz="900" u="none" strike="noStrike" dirty="0" err="1">
                          <a:effectLst/>
                        </a:rPr>
                        <a:t>mins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572078"/>
                  </a:ext>
                </a:extLst>
              </a:tr>
              <a:tr h="13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Calls Serviced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29,443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33,886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32,833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37,834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203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467600" y="2438400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17475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</a:rPr>
              <a:t>Calls placed to the Benefits Center across all DSS programs, including medical, SNAP (Food Stamps), cash assistance</a:t>
            </a:r>
          </a:p>
        </p:txBody>
      </p:sp>
      <p:pic>
        <p:nvPicPr>
          <p:cNvPr id="194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1828800" y="711200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Calibri" pitchFamily="34" charset="0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November 2018</a:t>
            </a:r>
            <a:endParaRPr lang="en-US" sz="2400" dirty="0"/>
          </a:p>
        </p:txBody>
      </p:sp>
      <p:sp>
        <p:nvSpPr>
          <p:cNvPr id="9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October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46851"/>
            <a:ext cx="274608" cy="387349"/>
          </a:xfrm>
        </p:spPr>
        <p:txBody>
          <a:bodyPr/>
          <a:lstStyle/>
          <a:p>
            <a:pPr>
              <a:defRPr/>
            </a:pPr>
            <a:fld id="{2D43976D-FE59-46FF-B0CA-10F23A3434E0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4939506" y="6648906"/>
            <a:ext cx="1763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Revised July and September data</a:t>
            </a:r>
            <a:endParaRPr lang="en-US" sz="800" dirty="0"/>
          </a:p>
        </p:txBody>
      </p:sp>
      <p:sp>
        <p:nvSpPr>
          <p:cNvPr id="11" name="TextBox 1"/>
          <p:cNvSpPr txBox="1"/>
          <p:nvPr/>
        </p:nvSpPr>
        <p:spPr>
          <a:xfrm>
            <a:off x="-2362200" y="6638109"/>
            <a:ext cx="6768501" cy="3333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15519"/>
              </p:ext>
            </p:extLst>
          </p:nvPr>
        </p:nvGraphicFramePr>
        <p:xfrm>
          <a:off x="124097" y="1100039"/>
          <a:ext cx="7495903" cy="55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5810519" y="44196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Calls answered to conduct a requested  phone interview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743575" y="18399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Calls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answered by worker across all DSS programs, including medical, SNAP (Food Stamps), cash assistance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November 2018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1574" y="6629400"/>
            <a:ext cx="276225" cy="255498"/>
          </a:xfrm>
        </p:spPr>
        <p:txBody>
          <a:bodyPr/>
          <a:lstStyle/>
          <a:p>
            <a:pPr>
              <a:defRPr/>
            </a:pPr>
            <a:fld id="{DA5AE0ED-8339-42C5-8AD2-4EB04AA18B7F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  <p:sp>
        <p:nvSpPr>
          <p:cNvPr id="13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 </a:t>
            </a:r>
            <a:r>
              <a:rPr lang="en-US" sz="700" i="1" dirty="0" smtClean="0">
                <a:cs typeface="Arial" charset="0"/>
              </a:rPr>
              <a:t>October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21254"/>
              </p:ext>
            </p:extLst>
          </p:nvPr>
        </p:nvGraphicFramePr>
        <p:xfrm>
          <a:off x="470949" y="4155358"/>
          <a:ext cx="5339570" cy="252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851234"/>
              </p:ext>
            </p:extLst>
          </p:nvPr>
        </p:nvGraphicFramePr>
        <p:xfrm>
          <a:off x="437476" y="1175138"/>
          <a:ext cx="5373043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7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E0ED-8339-42C5-8AD2-4EB04AA18B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November 2018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13541" y="1839913"/>
            <a:ext cx="31304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Calls that entered the queue to speak to a worker but caller disconnected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before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worker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responded (excluding calls abandoned within first 20 seconds)</a:t>
            </a:r>
            <a:endParaRPr lang="en-US" sz="1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13541" y="486859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From the abandoned calls, the average wait time from when the caller entered the queue to speak to a worker until caller hung up before a worker responded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674078"/>
            <a:ext cx="1513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cs typeface="Arial" charset="0"/>
              </a:rPr>
              <a:t>Data as of  </a:t>
            </a:r>
            <a:r>
              <a:rPr lang="en-US" sz="800" i="1" dirty="0" smtClean="0">
                <a:cs typeface="Arial" charset="0"/>
              </a:rPr>
              <a:t>October 31, </a:t>
            </a:r>
            <a:r>
              <a:rPr lang="en-US" sz="800" i="1" dirty="0">
                <a:cs typeface="Arial" charset="0"/>
              </a:rPr>
              <a:t>2018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405220"/>
              </p:ext>
            </p:extLst>
          </p:nvPr>
        </p:nvGraphicFramePr>
        <p:xfrm>
          <a:off x="297840" y="4267200"/>
          <a:ext cx="5769226" cy="23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365382"/>
              </p:ext>
            </p:extLst>
          </p:nvPr>
        </p:nvGraphicFramePr>
        <p:xfrm>
          <a:off x="297841" y="978945"/>
          <a:ext cx="5769225" cy="321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37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07415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2560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Thank You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mpd="sng">
          <a:noFill/>
        </a:ln>
      </a:spPr>
      <a:bodyPr wrap="square" rtlCol="0" anchor="t"/>
      <a:lstStyle>
        <a:defPPr>
          <a:defRPr sz="1100" b="0" dirty="0">
            <a:solidFill>
              <a:sysClr val="windowText" lastClr="00000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20358</TotalTime>
  <Words>348</Words>
  <Application>Microsoft Office PowerPoint</Application>
  <PresentationFormat>On-screen Show (4:3)</PresentationFormat>
  <Paragraphs>114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Batang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Ober, Phil</cp:lastModifiedBy>
  <cp:revision>657</cp:revision>
  <cp:lastPrinted>2018-09-07T12:38:52Z</cp:lastPrinted>
  <dcterms:created xsi:type="dcterms:W3CDTF">2014-06-10T19:05:13Z</dcterms:created>
  <dcterms:modified xsi:type="dcterms:W3CDTF">2018-11-13T15:42:58Z</dcterms:modified>
</cp:coreProperties>
</file>