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sldIdLst>
    <p:sldId id="256" r:id="rId6"/>
    <p:sldId id="257" r:id="rId7"/>
    <p:sldId id="286" r:id="rId8"/>
    <p:sldId id="264" r:id="rId9"/>
    <p:sldId id="305" r:id="rId10"/>
    <p:sldId id="306" r:id="rId11"/>
    <p:sldId id="307" r:id="rId12"/>
    <p:sldId id="296" r:id="rId13"/>
    <p:sldId id="277" r:id="rId14"/>
    <p:sldId id="288" r:id="rId15"/>
    <p:sldId id="30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627A60-3029-92B5-4895-E6679B5199D3}" name="Woolston, William Gui" initials="WWG" userId="S::William.Woolston@ct.gov::d329153a-e5dd-480e-b952-2fe7c8fc7e39" providerId="AD"/>
  <p188:author id="{8214DF61-4D93-7027-8215-358C654E9007}" name="Richards, Bradley" initials="RB" userId="S::bradley.richards@ct.gov::402b94db-e43f-43fa-8dfa-3c0ed770940d" providerId="AD"/>
  <p188:author id="{34A3DC6A-7486-2E47-A0B6-15C0344D31BB}" name="Holmes, Nina N." initials="HN" userId="S::nina.holmes@ct.gov::4adae938-9c86-4009-b73e-c2ae101134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77D1D-2A67-AB34-D523-180F1661F57D}" v="6" dt="2023-02-22T15:44:42.399"/>
    <p1510:client id="{267B7B7E-D731-DC29-4685-E726914DC389}" v="405" dt="2023-02-03T12:34:56.972"/>
    <p1510:client id="{2C652014-CC91-2870-2C3F-4A5C14C9118E}" v="192" dt="2023-02-15T15:32:28.432"/>
    <p1510:client id="{4E3D1F29-105D-7013-F64F-49489B737E61}" v="164" dt="2023-02-21T15:59:18.644"/>
    <p1510:client id="{53A5DDFF-8574-8735-BB42-3FEAF9B917D8}" v="259" dt="2023-02-02T13:50:53.298"/>
    <p1510:client id="{54E81E84-A7E0-DFD6-E150-F90E061FAEBA}" v="47" dt="2023-02-08T21:34:19.660"/>
    <p1510:client id="{639287EE-3EAA-4ACC-86AE-3BA173665692}" v="183" vWet="185" dt="2023-02-03T12:21:06.211"/>
    <p1510:client id="{83530147-3BDC-D2C8-243A-294D9E549921}" v="2" dt="2023-02-22T15:55:43.146"/>
    <p1510:client id="{B21B2AFD-CB9B-04B1-A5D9-83BDC3A94583}" v="134" dt="2023-02-21T19:10:08.529"/>
    <p1510:client id="{C4E1F92E-A532-0EEB-6DC7-50FC326DAC18}" v="660" dt="2023-02-21T17:57:51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CC6-ACBB-4901-B714-68D017103B2A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DFDC-3619-48C7-A797-79742097D02A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51BC-CFAE-46FD-B141-9BC7CEC695C1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D02D-7175-4C78-82BA-96DAF9538C82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3C2-DE86-4EBC-8EEA-71C97DA0CAC3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087-08C9-4EE7-AEA2-F2426235C6DA}" type="datetime1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20CA-B236-4C5E-AB61-9859E36CB525}" type="datetime1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541A-AEAE-404E-B085-AE8AE843F8A7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473-EAE1-42CC-BF32-D867B782EE69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4ACE-6A56-496C-B009-5B96369645E8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316E-6DF8-4525-B4D7-4E7FA73203FB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2370"/>
            <a:ext cx="10515600" cy="4684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2E87-A46C-934D-BF14-0D8197FA24A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5CEC6-150A-B949-8016-B9C7FBE2634B}"/>
              </a:ext>
            </a:extLst>
          </p:cNvPr>
          <p:cNvSpPr/>
          <p:nvPr userDrawn="1"/>
        </p:nvSpPr>
        <p:spPr>
          <a:xfrm>
            <a:off x="4821548" y="6553349"/>
            <a:ext cx="2548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CT Department of Social Services</a:t>
            </a:r>
          </a:p>
        </p:txBody>
      </p:sp>
      <p:pic>
        <p:nvPicPr>
          <p:cNvPr id="12" name="Picture 11" descr="Text, email&#10;&#10;Description automatically generated">
            <a:extLst>
              <a:ext uri="{FF2B5EF4-FFF2-40B4-BE49-F238E27FC236}">
                <a16:creationId xmlns:a16="http://schemas.microsoft.com/office/drawing/2014/main" id="{A7C673B4-58DA-7142-9B91-9BB7991668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-16673"/>
            <a:ext cx="989789" cy="2468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9B640-85AB-1C46-BDFD-AC0B7E9B90B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0058" y="18749"/>
            <a:ext cx="761942" cy="42287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66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12E450-B4E7-4797-AB1C-99F0285D6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94967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15" imgW="473" imgH="476" progId="TCLayout.ActiveDocument.1">
                  <p:embed/>
                </p:oleObj>
              </mc:Choice>
              <mc:Fallback>
                <p:oleObj name="think-cell Slide" r:id="rId15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12E450-B4E7-4797-AB1C-99F0285D6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Random square halftone pattern Free Vector">
            <a:extLst>
              <a:ext uri="{FF2B5EF4-FFF2-40B4-BE49-F238E27FC236}">
                <a16:creationId xmlns:a16="http://schemas.microsoft.com/office/drawing/2014/main" id="{A27A5138-3E91-094B-B707-16A485C661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b="6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4947D0-581B-0B46-AF0C-36398A44F737}"/>
              </a:ext>
            </a:extLst>
          </p:cNvPr>
          <p:cNvSpPr/>
          <p:nvPr userDrawn="1"/>
        </p:nvSpPr>
        <p:spPr>
          <a:xfrm>
            <a:off x="0" y="850"/>
            <a:ext cx="12192000" cy="6858000"/>
          </a:xfrm>
          <a:prstGeom prst="rect">
            <a:avLst/>
          </a:prstGeom>
          <a:gradFill flip="none" rotWithShape="1">
            <a:gsLst>
              <a:gs pos="19000">
                <a:schemeClr val="accent1">
                  <a:lumMod val="5000"/>
                  <a:lumOff val="95000"/>
                </a:schemeClr>
              </a:gs>
              <a:gs pos="60000">
                <a:schemeClr val="bg1">
                  <a:alpha val="96000"/>
                </a:schemeClr>
              </a:gs>
              <a:gs pos="80000">
                <a:schemeClr val="accent2">
                  <a:lumMod val="30000"/>
                  <a:lumOff val="70000"/>
                  <a:alpha val="89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223D-BA82-4FF3-BEF8-56D7F13F3F43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0795-8C29-784B-90CE-685C545E8C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ED148-C8C4-7C42-81AF-D86BB9401DDA}"/>
              </a:ext>
            </a:extLst>
          </p:cNvPr>
          <p:cNvSpPr/>
          <p:nvPr userDrawn="1"/>
        </p:nvSpPr>
        <p:spPr>
          <a:xfrm>
            <a:off x="0" y="1"/>
            <a:ext cx="381000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>
                  <a:lumMod val="100000"/>
                </a:schemeClr>
              </a:gs>
              <a:gs pos="100000">
                <a:schemeClr val="accent6">
                  <a:lumMod val="6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5CEC6-150A-B949-8016-B9C7FBE2634B}"/>
              </a:ext>
            </a:extLst>
          </p:cNvPr>
          <p:cNvSpPr/>
          <p:nvPr userDrawn="1"/>
        </p:nvSpPr>
        <p:spPr>
          <a:xfrm>
            <a:off x="4821548" y="6553349"/>
            <a:ext cx="2548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CT Department of Social Services</a:t>
            </a:r>
          </a:p>
        </p:txBody>
      </p:sp>
      <p:pic>
        <p:nvPicPr>
          <p:cNvPr id="12" name="Picture 11" descr="Text, email&#10;&#10;Description automatically generated">
            <a:extLst>
              <a:ext uri="{FF2B5EF4-FFF2-40B4-BE49-F238E27FC236}">
                <a16:creationId xmlns:a16="http://schemas.microsoft.com/office/drawing/2014/main" id="{A7C673B4-58DA-7142-9B91-9BB7991668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4625" y="146144"/>
            <a:ext cx="1752600" cy="437112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9B640-85AB-1C46-BDFD-AC0B7E9B90B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90225" y="0"/>
            <a:ext cx="1327150" cy="736568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6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t.gov/DSS/Common-Elements/Advisory-Board-for-Transparency-on-Medicaid-Cost-and-Qual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tgovexec-my.sharepoint.com/:x:/r/personal/philip_essienyi_ct_gov/_layouts/15/Doc.aspx?sourcedoc=%7BC32DC3DB-FF99-4C5F-9B3D-65AB96DFE0A8%7D&amp;file=Copy%20of%20Medicaid%20COS%20Exp%20June%202022(16695).xlsx&amp;action=default&amp;mobileredirect=true&amp;login_hint=Philip.Essienyi%40ct.gov&amp;ct=1676994273746&amp;wdOrigin=OFFICECOM-WEB.MAIN.UPLOAD&amp;cid=aebd5688-b5d5-4f87-b662-f2172f81bac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ct.gov/-/media/Departments-and-Agencies/DSS/Communications/Cost-Transparency_Nov22Update_FINAL1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portal.ct.gov/-/media/Departments-and-Agencies/DSS/Communications/BehavioralHealth_HEDIS_Nov202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ct.gov/-/media/Departments-and-Agencies/DSS/Communications/Dental_HEDIS_Nov2022.pdf" TargetMode="External"/><Relationship Id="rId5" Type="http://schemas.openxmlformats.org/officeDocument/2006/relationships/hyperlink" Target="https://portal.ct.gov/-/media/Departments-and-Agencies/DSS/Communications/Medical_HEDIS_Nov2022.pd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8FEB-BDBE-7240-8022-F180F584F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Transparency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B1DCA-2D75-D941-8CCE-0B7B86EBB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February 22, 2023</a:t>
            </a:r>
          </a:p>
        </p:txBody>
      </p:sp>
    </p:spTree>
    <p:extLst>
      <p:ext uri="{BB962C8B-B14F-4D97-AF65-F5344CB8AC3E}">
        <p14:creationId xmlns:p14="http://schemas.microsoft.com/office/powerpoint/2010/main" val="258642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84C5-3BD0-48E3-B486-98B5F8BB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F4B0-4E3C-482C-A317-A872AB0E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2D4B1-671F-43C9-B661-E70E672B8413}"/>
              </a:ext>
            </a:extLst>
          </p:cNvPr>
          <p:cNvSpPr/>
          <p:nvPr/>
        </p:nvSpPr>
        <p:spPr>
          <a:xfrm>
            <a:off x="0" y="0"/>
            <a:ext cx="12700000" cy="695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/>
              <a:t>Highlight of Challenges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6CD2-0DF4-462E-8534-1655C70C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57"/>
          </a:xfrm>
        </p:spPr>
        <p:txBody>
          <a:bodyPr/>
          <a:lstStyle/>
          <a:p>
            <a:pPr algn="ctr"/>
            <a:r>
              <a:rPr lang="en-US"/>
              <a:t>High-Level Challenges So Far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A714DA-4445-4681-90B5-289111F8BD19}"/>
              </a:ext>
            </a:extLst>
          </p:cNvPr>
          <p:cNvSpPr/>
          <p:nvPr/>
        </p:nvSpPr>
        <p:spPr>
          <a:xfrm>
            <a:off x="3147456" y="1628159"/>
            <a:ext cx="8206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Data is fragmented across various internal systems ( Data warehouse, QM Eval, Exhibit E reports, MAR reports, etc.) and ASOs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534B7-402A-4E28-A62B-73962E7C1D9A}"/>
              </a:ext>
            </a:extLst>
          </p:cNvPr>
          <p:cNvSpPr/>
          <p:nvPr/>
        </p:nvSpPr>
        <p:spPr>
          <a:xfrm>
            <a:off x="838199" y="1604493"/>
            <a:ext cx="2234123" cy="902958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Technology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30FD8-1115-4D2E-8F79-BCF031901A5E}"/>
              </a:ext>
            </a:extLst>
          </p:cNvPr>
          <p:cNvSpPr/>
          <p:nvPr/>
        </p:nvSpPr>
        <p:spPr>
          <a:xfrm>
            <a:off x="838199" y="2847925"/>
            <a:ext cx="2234123" cy="819101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People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C5A032-69AB-4FA7-B8DC-69E39A3DBFCF}"/>
              </a:ext>
            </a:extLst>
          </p:cNvPr>
          <p:cNvSpPr/>
          <p:nvPr/>
        </p:nvSpPr>
        <p:spPr>
          <a:xfrm>
            <a:off x="3147457" y="2870949"/>
            <a:ext cx="8206341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Insufficient people with the requisite expertise to pull the data together (for instance, query the data from the warehouse) and produce the needed quality measures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People with expertise within DSS have limited bandwidth to support effort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B42726-C405-4E22-B331-A97C95046C37}"/>
              </a:ext>
            </a:extLst>
          </p:cNvPr>
          <p:cNvCxnSpPr>
            <a:cxnSpLocks/>
          </p:cNvCxnSpPr>
          <p:nvPr/>
        </p:nvCxnSpPr>
        <p:spPr>
          <a:xfrm>
            <a:off x="838198" y="2702752"/>
            <a:ext cx="105155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1BC946-3329-419B-B5D5-64DDE4372242}"/>
              </a:ext>
            </a:extLst>
          </p:cNvPr>
          <p:cNvSpPr/>
          <p:nvPr/>
        </p:nvSpPr>
        <p:spPr>
          <a:xfrm>
            <a:off x="838198" y="4022983"/>
            <a:ext cx="2234123" cy="1092604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D7833-B0A4-4152-B24C-9B7919FE0E7A}"/>
              </a:ext>
            </a:extLst>
          </p:cNvPr>
          <p:cNvSpPr/>
          <p:nvPr/>
        </p:nvSpPr>
        <p:spPr>
          <a:xfrm>
            <a:off x="3147455" y="3978157"/>
            <a:ext cx="820634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Absence of established mechanism to pull together existing data within DSS systems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Lengthy process to obtain data from various sources 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/>
                </a:solidFill>
              </a:rPr>
              <a:t>Legal/procedural barriers to securing data external to DSS - for instance data held by DPH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095620-0A9B-4ABB-AE09-0B82BBCB1A56}"/>
              </a:ext>
            </a:extLst>
          </p:cNvPr>
          <p:cNvCxnSpPr>
            <a:cxnSpLocks/>
          </p:cNvCxnSpPr>
          <p:nvPr/>
        </p:nvCxnSpPr>
        <p:spPr>
          <a:xfrm>
            <a:off x="838198" y="3852519"/>
            <a:ext cx="105155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29BF99-4354-4C23-BDB0-07DD50AC0611}"/>
              </a:ext>
            </a:extLst>
          </p:cNvPr>
          <p:cNvCxnSpPr>
            <a:cxnSpLocks/>
          </p:cNvCxnSpPr>
          <p:nvPr/>
        </p:nvCxnSpPr>
        <p:spPr>
          <a:xfrm>
            <a:off x="838198" y="5310889"/>
            <a:ext cx="105155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8911-39D7-4F46-A4DF-072EE1F6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EDDE-21D1-9E4D-AA3C-2FB2A67AE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Progress So Far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Further Plans for 2023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Highlight of Challenges</a:t>
            </a:r>
          </a:p>
        </p:txBody>
      </p:sp>
    </p:spTree>
    <p:extLst>
      <p:ext uri="{BB962C8B-B14F-4D97-AF65-F5344CB8AC3E}">
        <p14:creationId xmlns:p14="http://schemas.microsoft.com/office/powerpoint/2010/main" val="361123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84C5-3BD0-48E3-B486-98B5F8BB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F4B0-4E3C-482C-A317-A872AB0E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2D4B1-671F-43C9-B661-E70E672B8413}"/>
              </a:ext>
            </a:extLst>
          </p:cNvPr>
          <p:cNvSpPr/>
          <p:nvPr/>
        </p:nvSpPr>
        <p:spPr>
          <a:xfrm>
            <a:off x="0" y="0"/>
            <a:ext cx="12700000" cy="695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/>
              <a:t>Progress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6CD2-0DF4-462E-8534-1655C70C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57"/>
          </a:xfrm>
        </p:spPr>
        <p:txBody>
          <a:bodyPr/>
          <a:lstStyle/>
          <a:p>
            <a:r>
              <a:rPr lang="en-US"/>
              <a:t>What We’ve Done Since our Last Meeting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A714DA-4445-4681-90B5-289111F8BD19}"/>
              </a:ext>
            </a:extLst>
          </p:cNvPr>
          <p:cNvSpPr/>
          <p:nvPr/>
        </p:nvSpPr>
        <p:spPr>
          <a:xfrm>
            <a:off x="3147457" y="1705192"/>
            <a:ext cx="820634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</a:rPr>
              <a:t>Dashboard data has been refreshed with all year 2022 data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534B7-402A-4E28-A62B-73962E7C1D9A}"/>
              </a:ext>
            </a:extLst>
          </p:cNvPr>
          <p:cNvSpPr/>
          <p:nvPr/>
        </p:nvSpPr>
        <p:spPr>
          <a:xfrm>
            <a:off x="838199" y="1705192"/>
            <a:ext cx="2234123" cy="1158036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People Served Dashboard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30FD8-1115-4D2E-8F79-BCF031901A5E}"/>
              </a:ext>
            </a:extLst>
          </p:cNvPr>
          <p:cNvSpPr/>
          <p:nvPr/>
        </p:nvSpPr>
        <p:spPr>
          <a:xfrm>
            <a:off x="838199" y="3348914"/>
            <a:ext cx="2234123" cy="1158036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Cost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C5A032-69AB-4FA7-B8DC-69E39A3DBFCF}"/>
              </a:ext>
            </a:extLst>
          </p:cNvPr>
          <p:cNvSpPr/>
          <p:nvPr/>
        </p:nvSpPr>
        <p:spPr>
          <a:xfrm>
            <a:off x="3147457" y="3348914"/>
            <a:ext cx="8206341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Published select cost benchmarks for 2020 and 2021*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In process of publishing Medicaid Category of Expenditure for state fiscal year 2013-2022 on the Open Data Portal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B42726-C405-4E22-B331-A97C95046C37}"/>
              </a:ext>
            </a:extLst>
          </p:cNvPr>
          <p:cNvCxnSpPr>
            <a:cxnSpLocks/>
          </p:cNvCxnSpPr>
          <p:nvPr/>
        </p:nvCxnSpPr>
        <p:spPr>
          <a:xfrm>
            <a:off x="838199" y="3106071"/>
            <a:ext cx="105155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1BC946-3329-419B-B5D5-64DDE4372242}"/>
              </a:ext>
            </a:extLst>
          </p:cNvPr>
          <p:cNvSpPr/>
          <p:nvPr/>
        </p:nvSpPr>
        <p:spPr>
          <a:xfrm>
            <a:off x="838199" y="4992637"/>
            <a:ext cx="2234123" cy="1158036"/>
          </a:xfrm>
          <a:prstGeom prst="rect">
            <a:avLst/>
          </a:prstGeom>
          <a:solidFill>
            <a:srgbClr val="290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Quality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D7833-B0A4-4152-B24C-9B7919FE0E7A}"/>
              </a:ext>
            </a:extLst>
          </p:cNvPr>
          <p:cNvSpPr/>
          <p:nvPr/>
        </p:nvSpPr>
        <p:spPr>
          <a:xfrm>
            <a:off x="3147457" y="4992637"/>
            <a:ext cx="820634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</a:rPr>
              <a:t>Published HEDIS medical, dental, and behavioral health quality measures from 2018-2020*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095620-0A9B-4ABB-AE09-0B82BBCB1A56}"/>
              </a:ext>
            </a:extLst>
          </p:cNvPr>
          <p:cNvCxnSpPr>
            <a:cxnSpLocks/>
          </p:cNvCxnSpPr>
          <p:nvPr/>
        </p:nvCxnSpPr>
        <p:spPr>
          <a:xfrm>
            <a:off x="838199" y="4749793"/>
            <a:ext cx="105155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199C331-2936-C19B-7709-3A9FAB6264BE}"/>
              </a:ext>
            </a:extLst>
          </p:cNvPr>
          <p:cNvSpPr/>
          <p:nvPr/>
        </p:nvSpPr>
        <p:spPr>
          <a:xfrm>
            <a:off x="7570200" y="6414419"/>
            <a:ext cx="433585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* </a:t>
            </a:r>
            <a:r>
              <a:rPr lang="en-US" sz="1400">
                <a:solidFill>
                  <a:schemeClr val="tx1"/>
                </a:solidFill>
              </a:rPr>
              <a:t>Data can be found </a:t>
            </a:r>
            <a:r>
              <a:rPr lang="en-US" sz="1400">
                <a:solidFill>
                  <a:schemeClr val="tx1"/>
                </a:solidFill>
                <a:hlinkClick r:id="rId2"/>
              </a:rPr>
              <a:t>here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4416-07ED-0B1B-A5EA-85C20170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Served – Beta Version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1A2F6-CD5B-8C15-31F4-E47AAFAB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23" y="1130424"/>
            <a:ext cx="7879899" cy="53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8334-D117-91D7-A0D8-2953BA14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0FDF-C6F4-9366-F977-DFEFB00A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349" y="1684541"/>
            <a:ext cx="4182534" cy="46845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hlinkClick r:id="rId2"/>
              </a:rPr>
              <a:t>Publishing 10-year Medicaid COS expenditure data</a:t>
            </a:r>
            <a:r>
              <a:rPr lang="en-US" sz="1600"/>
              <a:t> on the Open Data Portal.</a:t>
            </a:r>
          </a:p>
          <a:p>
            <a:r>
              <a:rPr lang="en-US" sz="1600"/>
              <a:t>Create Tableau visualizations with the same dataset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45303-3BE6-B51A-3175-F90A6F91E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70428" y="1618787"/>
            <a:ext cx="4395906" cy="4658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74365-3C32-ABBA-F266-5DE4799D2AAA}"/>
              </a:ext>
            </a:extLst>
          </p:cNvPr>
          <p:cNvSpPr txBox="1"/>
          <p:nvPr/>
        </p:nvSpPr>
        <p:spPr>
          <a:xfrm>
            <a:off x="1925053" y="1179206"/>
            <a:ext cx="4073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Current Data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17F2D-2890-E271-3EB9-EC579E609431}"/>
              </a:ext>
            </a:extLst>
          </p:cNvPr>
          <p:cNvSpPr txBox="1"/>
          <p:nvPr/>
        </p:nvSpPr>
        <p:spPr>
          <a:xfrm>
            <a:off x="7872885" y="1179206"/>
            <a:ext cx="4073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/>
              <a:t>Proposed Upgrades</a:t>
            </a:r>
          </a:p>
        </p:txBody>
      </p:sp>
    </p:spTree>
    <p:extLst>
      <p:ext uri="{BB962C8B-B14F-4D97-AF65-F5344CB8AC3E}">
        <p14:creationId xmlns:p14="http://schemas.microsoft.com/office/powerpoint/2010/main" val="72727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472D89-03A5-C9B7-DEFB-CCDF780D3959}"/>
              </a:ext>
            </a:extLst>
          </p:cNvPr>
          <p:cNvGrpSpPr/>
          <p:nvPr/>
        </p:nvGrpSpPr>
        <p:grpSpPr>
          <a:xfrm>
            <a:off x="6424529" y="1383446"/>
            <a:ext cx="5470729" cy="4749222"/>
            <a:chOff x="6241721" y="461677"/>
            <a:chExt cx="5465647" cy="3395021"/>
          </a:xfrm>
        </p:grpSpPr>
        <p:pic>
          <p:nvPicPr>
            <p:cNvPr id="6" name="Picture 6" descr="Screenshot (286).png">
              <a:extLst>
                <a:ext uri="{FF2B5EF4-FFF2-40B4-BE49-F238E27FC236}">
                  <a16:creationId xmlns:a16="http://schemas.microsoft.com/office/drawing/2014/main" id="{DDA69F5A-07BC-DA5D-F81B-B6CE2F00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1721" y="461677"/>
              <a:ext cx="2737767" cy="23998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4" descr="Screenshot (288).png">
              <a:extLst>
                <a:ext uri="{FF2B5EF4-FFF2-40B4-BE49-F238E27FC236}">
                  <a16:creationId xmlns:a16="http://schemas.microsoft.com/office/drawing/2014/main" id="{BADF2D1F-3BBC-3752-6DC6-4D137FCC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524" y="1180260"/>
              <a:ext cx="2612955" cy="18586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" name="Picture 5" descr="Screenshot (287).png">
              <a:extLst>
                <a:ext uri="{FF2B5EF4-FFF2-40B4-BE49-F238E27FC236}">
                  <a16:creationId xmlns:a16="http://schemas.microsoft.com/office/drawing/2014/main" id="{15056C23-CB06-145B-6A76-D47C247EF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5099" y="1717117"/>
              <a:ext cx="2552269" cy="21395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C12315B-A9B8-B462-18A7-0F80D2A9D773}"/>
              </a:ext>
            </a:extLst>
          </p:cNvPr>
          <p:cNvSpPr txBox="1">
            <a:spLocks/>
          </p:cNvSpPr>
          <p:nvPr/>
        </p:nvSpPr>
        <p:spPr>
          <a:xfrm>
            <a:off x="479121" y="434018"/>
            <a:ext cx="10515600" cy="90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Quality Transparency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B94E09-0E90-B7E9-969D-522ED071194E}"/>
              </a:ext>
            </a:extLst>
          </p:cNvPr>
          <p:cNvSpPr/>
          <p:nvPr/>
        </p:nvSpPr>
        <p:spPr>
          <a:xfrm>
            <a:off x="898359" y="2614004"/>
            <a:ext cx="33147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</a:t>
            </a: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Dental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Behavioral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BAAB5-CCCC-F566-E5BC-153E9182CDF3}"/>
              </a:ext>
            </a:extLst>
          </p:cNvPr>
          <p:cNvSpPr txBox="1"/>
          <p:nvPr/>
        </p:nvSpPr>
        <p:spPr>
          <a:xfrm>
            <a:off x="483268" y="1616242"/>
            <a:ext cx="4908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Published FY 2018-2020 HEDIS measures for:</a:t>
            </a:r>
          </a:p>
        </p:txBody>
      </p:sp>
    </p:spTree>
    <p:extLst>
      <p:ext uri="{BB962C8B-B14F-4D97-AF65-F5344CB8AC3E}">
        <p14:creationId xmlns:p14="http://schemas.microsoft.com/office/powerpoint/2010/main" val="327385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84C5-3BD0-48E3-B486-98B5F8BB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F4B0-4E3C-482C-A317-A872AB0E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2D4B1-671F-43C9-B661-E70E672B8413}"/>
              </a:ext>
            </a:extLst>
          </p:cNvPr>
          <p:cNvSpPr/>
          <p:nvPr/>
        </p:nvSpPr>
        <p:spPr>
          <a:xfrm>
            <a:off x="0" y="0"/>
            <a:ext cx="12700000" cy="695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/>
              <a:t>Further 2023 Plans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6CD2-0DF4-462E-8534-1655C70C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57"/>
          </a:xfrm>
        </p:spPr>
        <p:txBody>
          <a:bodyPr/>
          <a:lstStyle/>
          <a:p>
            <a:r>
              <a:rPr lang="en-US"/>
              <a:t>What We Plan on Doing in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039F1-53DE-4E15-980A-C3CB0D183D51}"/>
              </a:ext>
            </a:extLst>
          </p:cNvPr>
          <p:cNvSpPr/>
          <p:nvPr/>
        </p:nvSpPr>
        <p:spPr>
          <a:xfrm>
            <a:off x="908385" y="2232602"/>
            <a:ext cx="3314700" cy="407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Update HEDIS data to include 2021 data in March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Refresh report with 2022 data in July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Expand to include new measures such as 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prevalence rates of acute and chronic diseases*</a:t>
            </a:r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utilization for chronic diseases</a:t>
            </a:r>
            <a:endParaRPr lang="en-US">
              <a:solidFill>
                <a:schemeClr val="tx1"/>
              </a:solidFill>
            </a:endParaRPr>
          </a:p>
          <a:p>
            <a:pPr marL="628650" lvl="1" indent="-1714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Inpatient utilization for chronic diseases</a:t>
            </a:r>
          </a:p>
          <a:p>
            <a:pPr marL="628650" lvl="1" indent="-171450">
              <a:spcAft>
                <a:spcPts val="600"/>
              </a:spcAft>
              <a:buFont typeface="Wingdings,Sans-Serif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follow-up after ED visits</a:t>
            </a:r>
            <a:endParaRPr lang="en-US">
              <a:solidFill>
                <a:schemeClr val="tx1"/>
              </a:solidFill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F2C62-B975-473F-9B3A-289782AED801}"/>
              </a:ext>
            </a:extLst>
          </p:cNvPr>
          <p:cNvCxnSpPr>
            <a:cxnSpLocks/>
          </p:cNvCxnSpPr>
          <p:nvPr/>
        </p:nvCxnSpPr>
        <p:spPr>
          <a:xfrm>
            <a:off x="838200" y="2129023"/>
            <a:ext cx="3314700" cy="0"/>
          </a:xfrm>
          <a:prstGeom prst="line">
            <a:avLst/>
          </a:prstGeom>
          <a:ln w="12700">
            <a:solidFill>
              <a:srgbClr val="290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94DF3C9-77BE-422A-B83F-73584ECB93F6}"/>
              </a:ext>
            </a:extLst>
          </p:cNvPr>
          <p:cNvSpPr/>
          <p:nvPr/>
        </p:nvSpPr>
        <p:spPr>
          <a:xfrm>
            <a:off x="838200" y="1763803"/>
            <a:ext cx="3314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Quality 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586AC2-3B9B-4EBD-9E17-5A586F27B78D}"/>
              </a:ext>
            </a:extLst>
          </p:cNvPr>
          <p:cNvSpPr/>
          <p:nvPr/>
        </p:nvSpPr>
        <p:spPr>
          <a:xfrm>
            <a:off x="4438650" y="2360620"/>
            <a:ext cx="3314700" cy="180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Update cost data with 2022 data by July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Refresh COS expenditure data with SFY 2023 data by July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5761D-993D-4004-9EFA-55AD94451DF8}"/>
              </a:ext>
            </a:extLst>
          </p:cNvPr>
          <p:cNvCxnSpPr>
            <a:cxnSpLocks/>
          </p:cNvCxnSpPr>
          <p:nvPr/>
        </p:nvCxnSpPr>
        <p:spPr>
          <a:xfrm>
            <a:off x="4438650" y="2129023"/>
            <a:ext cx="3314700" cy="0"/>
          </a:xfrm>
          <a:prstGeom prst="line">
            <a:avLst/>
          </a:prstGeom>
          <a:ln w="12700">
            <a:solidFill>
              <a:srgbClr val="290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B842CAA-8469-4189-AFF4-32B5E9F000C1}"/>
              </a:ext>
            </a:extLst>
          </p:cNvPr>
          <p:cNvSpPr/>
          <p:nvPr/>
        </p:nvSpPr>
        <p:spPr>
          <a:xfrm>
            <a:off x="4438650" y="1763803"/>
            <a:ext cx="3314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Financial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07E68-A933-499E-9BCD-49538ADAAB71}"/>
              </a:ext>
            </a:extLst>
          </p:cNvPr>
          <p:cNvSpPr/>
          <p:nvPr/>
        </p:nvSpPr>
        <p:spPr>
          <a:xfrm>
            <a:off x="8039100" y="2360620"/>
            <a:ext cx="33147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729D4E-DD7B-47BF-90C5-C6FE35EFF0DD}"/>
              </a:ext>
            </a:extLst>
          </p:cNvPr>
          <p:cNvCxnSpPr>
            <a:cxnSpLocks/>
          </p:cNvCxnSpPr>
          <p:nvPr/>
        </p:nvCxnSpPr>
        <p:spPr>
          <a:xfrm>
            <a:off x="8039100" y="2129023"/>
            <a:ext cx="3314700" cy="0"/>
          </a:xfrm>
          <a:prstGeom prst="line">
            <a:avLst/>
          </a:prstGeom>
          <a:ln w="12700">
            <a:solidFill>
              <a:srgbClr val="290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E8698-31B2-4C25-BC86-FD196BABFE5A}"/>
              </a:ext>
            </a:extLst>
          </p:cNvPr>
          <p:cNvSpPr/>
          <p:nvPr/>
        </p:nvSpPr>
        <p:spPr>
          <a:xfrm>
            <a:off x="8039100" y="1763803"/>
            <a:ext cx="3314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People Served Dashboard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0A5EA9-C514-BE6E-8F92-3E788C25585A}"/>
              </a:ext>
            </a:extLst>
          </p:cNvPr>
          <p:cNvSpPr/>
          <p:nvPr/>
        </p:nvSpPr>
        <p:spPr>
          <a:xfrm>
            <a:off x="838200" y="6191792"/>
            <a:ext cx="889026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*</a:t>
            </a:r>
            <a:r>
              <a:rPr lang="en-US" sz="1400">
                <a:solidFill>
                  <a:schemeClr val="tx1"/>
                </a:solidFill>
              </a:rPr>
              <a:t>DM, HTN, Asthma, COPD, CAD, mental health disorders, obesity, cancer, substance use disorder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BB5A4-6B2E-87A0-4A3E-5752E402202C}"/>
              </a:ext>
            </a:extLst>
          </p:cNvPr>
          <p:cNvSpPr txBox="1"/>
          <p:nvPr/>
        </p:nvSpPr>
        <p:spPr>
          <a:xfrm>
            <a:off x="8136340" y="2358788"/>
            <a:ext cx="315263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Additional filtering parameters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Continued updating with CY 2023 data</a:t>
            </a:r>
          </a:p>
        </p:txBody>
      </p:sp>
    </p:spTree>
    <p:extLst>
      <p:ext uri="{BB962C8B-B14F-4D97-AF65-F5344CB8AC3E}">
        <p14:creationId xmlns:p14="http://schemas.microsoft.com/office/powerpoint/2010/main" val="2509066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06A2"/>
      </a:accent1>
      <a:accent2>
        <a:srgbClr val="D6CBFD"/>
      </a:accent2>
      <a:accent3>
        <a:srgbClr val="266A2E"/>
      </a:accent3>
      <a:accent4>
        <a:srgbClr val="A5DFAC"/>
      </a:accent4>
      <a:accent5>
        <a:srgbClr val="7F7F7F"/>
      </a:accent5>
      <a:accent6>
        <a:srgbClr val="CDCDCD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E7F9780-7953-4A58-988E-6271077869D0}" vid="{55FF4768-5C30-42C4-B57D-EE375C48717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8f606a-f9d0-4c2a-b1f6-e43ccfd59f2a">
      <UserInfo>
        <DisplayName>Holmes, Nina N.</DisplayName>
        <AccountId>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9765B3B01747BE4CC66B4B3CB6E7" ma:contentTypeVersion="4" ma:contentTypeDescription="Create a new document." ma:contentTypeScope="" ma:versionID="24881cdb10914efe8c0a5ca0a198a610">
  <xsd:schema xmlns:xsd="http://www.w3.org/2001/XMLSchema" xmlns:xs="http://www.w3.org/2001/XMLSchema" xmlns:p="http://schemas.microsoft.com/office/2006/metadata/properties" xmlns:ns2="67e9c5b6-3611-4147-8590-38a8b3ec0227" xmlns:ns3="968f606a-f9d0-4c2a-b1f6-e43ccfd59f2a" targetNamespace="http://schemas.microsoft.com/office/2006/metadata/properties" ma:root="true" ma:fieldsID="c0bb000fe7bc4ab4dca63acd2024809b" ns2:_="" ns3:_="">
    <xsd:import namespace="67e9c5b6-3611-4147-8590-38a8b3ec0227"/>
    <xsd:import namespace="968f606a-f9d0-4c2a-b1f6-e43ccfd59f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9c5b6-3611-4147-8590-38a8b3ec0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f606a-f9d0-4c2a-b1f6-e43ccfd59f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81DB03-4444-4403-A09D-257A676D6E65}">
  <ds:schemaRefs>
    <ds:schemaRef ds:uri="67e9c5b6-3611-4147-8590-38a8b3ec0227"/>
    <ds:schemaRef ds:uri="968f606a-f9d0-4c2a-b1f6-e43ccfd59f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2B32F5-9E33-4B7D-9626-31A3CAFD2A32}">
  <ds:schemaRefs>
    <ds:schemaRef ds:uri="67e9c5b6-3611-4147-8590-38a8b3ec0227"/>
    <ds:schemaRef ds:uri="968f606a-f9d0-4c2a-b1f6-e43ccfd59f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4E3CA8-121C-4CD5-868D-298B5FBED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Transparency Advisory Council Meeting</vt:lpstr>
      <vt:lpstr>Agenda</vt:lpstr>
      <vt:lpstr>PowerPoint Presentation</vt:lpstr>
      <vt:lpstr>What We’ve Done Since our Last Meeting</vt:lpstr>
      <vt:lpstr>People Served – Beta Version</vt:lpstr>
      <vt:lpstr>Cost Transparency</vt:lpstr>
      <vt:lpstr>PowerPoint Presentation</vt:lpstr>
      <vt:lpstr>PowerPoint Presentation</vt:lpstr>
      <vt:lpstr>What We Plan on Doing in 2023</vt:lpstr>
      <vt:lpstr>PowerPoint Presentation</vt:lpstr>
      <vt:lpstr>High-Level Challenges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MAPOC</dc:title>
  <dc:creator>Woolston, William Gui</dc:creator>
  <cp:revision>2</cp:revision>
  <dcterms:created xsi:type="dcterms:W3CDTF">2023-01-18T13:44:03Z</dcterms:created>
  <dcterms:modified xsi:type="dcterms:W3CDTF">2023-03-13T15:46:19Z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0x01010066119765B3B01747BE4CC66B4B3CB6E7</vt:lpwstr>
  </property>
</Properties>
</file>