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283" r:id="rId2"/>
    <p:sldId id="405" r:id="rId3"/>
    <p:sldId id="444" r:id="rId4"/>
    <p:sldId id="530" r:id="rId5"/>
    <p:sldId id="501" r:id="rId6"/>
    <p:sldId id="521" r:id="rId7"/>
    <p:sldId id="558" r:id="rId8"/>
    <p:sldId id="552" r:id="rId9"/>
    <p:sldId id="523" r:id="rId10"/>
    <p:sldId id="553" r:id="rId11"/>
    <p:sldId id="543" r:id="rId12"/>
    <p:sldId id="549" r:id="rId13"/>
    <p:sldId id="555" r:id="rId14"/>
    <p:sldId id="554" r:id="rId15"/>
    <p:sldId id="556" r:id="rId16"/>
    <p:sldId id="557" r:id="rId17"/>
    <p:sldId id="544" r:id="rId18"/>
    <p:sldId id="259" r:id="rId19"/>
    <p:sldId id="257" r:id="rId20"/>
    <p:sldId id="519" r:id="rId21"/>
    <p:sldId id="518" r:id="rId22"/>
    <p:sldId id="542" r:id="rId23"/>
    <p:sldId id="510" r:id="rId24"/>
    <p:sldId id="529" r:id="rId25"/>
    <p:sldId id="525" r:id="rId26"/>
    <p:sldId id="271" r:id="rId27"/>
    <p:sldId id="545" r:id="rId28"/>
    <p:sldId id="282" r:id="rId29"/>
    <p:sldId id="547" r:id="rId30"/>
    <p:sldId id="524" r:id="rId31"/>
    <p:sldId id="548" r:id="rId32"/>
    <p:sldId id="520" r:id="rId3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guide id="3" orient="horz" pos="2928">
          <p15:clr>
            <a:srgbClr val="A4A3A4"/>
          </p15:clr>
        </p15:guide>
        <p15:guide id="4"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C2D102-33A4-433A-71EA-EAEF3BAD2340}" name="Mosimann, Susan" initials="MS" userId="S::Susan.Mosimann@ct.gov::4aa915e6-be67-4d92-bb0a-bc0a6d3a1d18" providerId="AD"/>
  <p188:author id="{2517662B-D41B-EBB7-DC5B-94A2F7A43A31}" name="Pisani, Linette" initials="PL" userId="S::Linette.Pisani@ct.gov::4766c781-bd93-4a65-a4d9-8a0829f0e47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Taylor, Carlene O." initials="P" lastIdx="6" clrIdx="0"/>
  <p:cmAuthor id="1" name="Slitt, Michael" initials="MJS" lastIdx="7" clrIdx="1"/>
  <p:cmAuthor id="2" name="Cassandra Johnson" initials="CJ"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06A2"/>
    <a:srgbClr val="0033CC"/>
    <a:srgbClr val="1D0670"/>
    <a:srgbClr val="F0E0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64" autoAdjust="0"/>
    <p:restoredTop sz="87481" autoAdjust="0"/>
  </p:normalViewPr>
  <p:slideViewPr>
    <p:cSldViewPr snapToGrid="0">
      <p:cViewPr varScale="1">
        <p:scale>
          <a:sx n="66" d="100"/>
          <a:sy n="66" d="100"/>
        </p:scale>
        <p:origin x="9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238"/>
    </p:cViewPr>
  </p:sorterViewPr>
  <p:notesViewPr>
    <p:cSldViewPr snapToGrid="0">
      <p:cViewPr varScale="1">
        <p:scale>
          <a:sx n="85" d="100"/>
          <a:sy n="85" d="100"/>
        </p:scale>
        <p:origin x="-1908" y="-90"/>
      </p:cViewPr>
      <p:guideLst>
        <p:guide orient="horz" pos="2208"/>
        <p:guide pos="2928"/>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87704C-0617-4A66-B152-2CCFDBEEEFC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04481F3-FDB0-4796-8A59-FBDF62F17A36}">
      <dgm:prSet phldrT="[Text]" custT="1"/>
      <dgm:spPr/>
      <dgm:t>
        <a:bodyPr/>
        <a:lstStyle/>
        <a:p>
          <a:r>
            <a:rPr lang="en-US" sz="2000" dirty="0">
              <a:solidFill>
                <a:srgbClr val="2906A2"/>
              </a:solidFill>
            </a:rPr>
            <a:t>Review of the proposed LIHEAP Allocation Plan – FFY 2023 to committees of cognizance (Appropriations, Human Services, and Energy </a:t>
          </a:r>
          <a:r>
            <a:rPr lang="en-US" sz="2000" strike="noStrike" dirty="0">
              <a:solidFill>
                <a:srgbClr val="2906A2"/>
              </a:solidFill>
            </a:rPr>
            <a:t>and</a:t>
          </a:r>
          <a:r>
            <a:rPr lang="en-US" sz="2000" dirty="0">
              <a:solidFill>
                <a:srgbClr val="2906A2"/>
              </a:solidFill>
            </a:rPr>
            <a:t> Technology)</a:t>
          </a:r>
        </a:p>
      </dgm:t>
    </dgm:pt>
    <dgm:pt modelId="{181CC464-359D-4CEE-9536-1308B28343CC}" type="sibTrans" cxnId="{F80801AE-0A83-4173-81A4-BFF9DACA3E6F}">
      <dgm:prSet/>
      <dgm:spPr/>
      <dgm:t>
        <a:bodyPr/>
        <a:lstStyle/>
        <a:p>
          <a:endParaRPr lang="en-US"/>
        </a:p>
      </dgm:t>
    </dgm:pt>
    <dgm:pt modelId="{B46DB373-AB4A-4BF7-9196-37DEE8464460}" type="parTrans" cxnId="{F80801AE-0A83-4173-81A4-BFF9DACA3E6F}">
      <dgm:prSet/>
      <dgm:spPr/>
      <dgm:t>
        <a:bodyPr/>
        <a:lstStyle/>
        <a:p>
          <a:endParaRPr lang="en-US"/>
        </a:p>
      </dgm:t>
    </dgm:pt>
    <dgm:pt modelId="{E1049FB9-3924-42AA-B970-7B002517CFD5}">
      <dgm:prSet phldrT="[Text]"/>
      <dgm:spPr/>
      <dgm:t>
        <a:bodyPr/>
        <a:lstStyle/>
        <a:p>
          <a:r>
            <a:rPr lang="en-US" b="1" dirty="0">
              <a:latin typeface="Calibri" panose="020F0502020204030204" pitchFamily="34" charset="0"/>
            </a:rPr>
            <a:t>Low Income Home Energy Assistance Program (LIHEAP) – FFY 2023</a:t>
          </a:r>
        </a:p>
      </dgm:t>
    </dgm:pt>
    <dgm:pt modelId="{F48F3301-AED5-4754-B09E-83C8AC6F5B9B}" type="sibTrans" cxnId="{CFC964D9-8220-4D4C-AC6B-110958DA9C3D}">
      <dgm:prSet/>
      <dgm:spPr/>
      <dgm:t>
        <a:bodyPr/>
        <a:lstStyle/>
        <a:p>
          <a:endParaRPr lang="en-US"/>
        </a:p>
      </dgm:t>
    </dgm:pt>
    <dgm:pt modelId="{165E4BA8-01CF-412E-9B56-19D86A8B9352}" type="parTrans" cxnId="{CFC964D9-8220-4D4C-AC6B-110958DA9C3D}">
      <dgm:prSet/>
      <dgm:spPr/>
      <dgm:t>
        <a:bodyPr/>
        <a:lstStyle/>
        <a:p>
          <a:endParaRPr lang="en-US"/>
        </a:p>
      </dgm:t>
    </dgm:pt>
    <dgm:pt modelId="{95A49C6D-FCD7-45A7-8B58-6E35F8D93130}">
      <dgm:prSet phldrT="[Text]" custT="1"/>
      <dgm:spPr/>
      <dgm:t>
        <a:bodyPr/>
        <a:lstStyle/>
        <a:p>
          <a:r>
            <a:rPr lang="en-US" sz="2000" dirty="0">
              <a:solidFill>
                <a:srgbClr val="2906A2"/>
              </a:solidFill>
            </a:rPr>
            <a:t>Identification of key elements in the LIHEAP Allocation Plan</a:t>
          </a:r>
        </a:p>
      </dgm:t>
    </dgm:pt>
    <dgm:pt modelId="{3FF7C0FD-0935-45E2-8E77-1D3E1EDB8100}" type="parTrans" cxnId="{21CAAF24-85B5-43C4-907C-06A8560670FC}">
      <dgm:prSet/>
      <dgm:spPr/>
      <dgm:t>
        <a:bodyPr/>
        <a:lstStyle/>
        <a:p>
          <a:endParaRPr lang="en-US"/>
        </a:p>
      </dgm:t>
    </dgm:pt>
    <dgm:pt modelId="{D2730544-C678-478C-A7C0-B96FE86E57FA}" type="sibTrans" cxnId="{21CAAF24-85B5-43C4-907C-06A8560670FC}">
      <dgm:prSet/>
      <dgm:spPr/>
      <dgm:t>
        <a:bodyPr/>
        <a:lstStyle/>
        <a:p>
          <a:endParaRPr lang="en-US"/>
        </a:p>
      </dgm:t>
    </dgm:pt>
    <dgm:pt modelId="{F62E2BA9-846A-4708-9E0C-52D64E635FE3}">
      <dgm:prSet phldrT="[Text]" custT="1"/>
      <dgm:spPr/>
      <dgm:t>
        <a:bodyPr/>
        <a:lstStyle/>
        <a:p>
          <a:r>
            <a:rPr lang="en-US" sz="2000" dirty="0">
              <a:solidFill>
                <a:srgbClr val="2906A2"/>
              </a:solidFill>
            </a:rPr>
            <a:t>Identification of proposed changes from FFY 2022 to FFY 2023</a:t>
          </a:r>
        </a:p>
      </dgm:t>
    </dgm:pt>
    <dgm:pt modelId="{E0A2D5E3-F30E-4F14-AC1A-0092A6880F5B}" type="parTrans" cxnId="{A00302CA-A7AC-48FB-8FA7-D86913F3B8BF}">
      <dgm:prSet/>
      <dgm:spPr/>
      <dgm:t>
        <a:bodyPr/>
        <a:lstStyle/>
        <a:p>
          <a:endParaRPr lang="en-US"/>
        </a:p>
      </dgm:t>
    </dgm:pt>
    <dgm:pt modelId="{EAC5E857-68FA-4A19-82F7-4C0EEA4E7D03}" type="sibTrans" cxnId="{A00302CA-A7AC-48FB-8FA7-D86913F3B8BF}">
      <dgm:prSet/>
      <dgm:spPr/>
      <dgm:t>
        <a:bodyPr/>
        <a:lstStyle/>
        <a:p>
          <a:endParaRPr lang="en-US"/>
        </a:p>
      </dgm:t>
    </dgm:pt>
    <dgm:pt modelId="{35F19019-7ECE-468C-9781-FB73653F8BDC}">
      <dgm:prSet phldrT="[Text]" custT="1"/>
      <dgm:spPr/>
      <dgm:t>
        <a:bodyPr/>
        <a:lstStyle/>
        <a:p>
          <a:endParaRPr lang="en-US" sz="2000" dirty="0">
            <a:solidFill>
              <a:srgbClr val="2906A2"/>
            </a:solidFill>
          </a:endParaRPr>
        </a:p>
      </dgm:t>
    </dgm:pt>
    <dgm:pt modelId="{4138B75E-F803-4614-B884-F6AB8F96EB77}" type="parTrans" cxnId="{0545E47D-68FA-4DB4-8421-D8120928ED8B}">
      <dgm:prSet/>
      <dgm:spPr/>
    </dgm:pt>
    <dgm:pt modelId="{7AEAB50A-066A-4A03-8CC1-46C1D84C9268}" type="sibTrans" cxnId="{0545E47D-68FA-4DB4-8421-D8120928ED8B}">
      <dgm:prSet/>
      <dgm:spPr/>
    </dgm:pt>
    <dgm:pt modelId="{F367C3C7-CB68-4E3F-A08E-D22BD81F001B}">
      <dgm:prSet phldrT="[Text]" custT="1"/>
      <dgm:spPr/>
      <dgm:t>
        <a:bodyPr/>
        <a:lstStyle/>
        <a:p>
          <a:endParaRPr lang="en-US" sz="2000" dirty="0">
            <a:solidFill>
              <a:srgbClr val="2906A2"/>
            </a:solidFill>
          </a:endParaRPr>
        </a:p>
      </dgm:t>
    </dgm:pt>
    <dgm:pt modelId="{8A47E797-95BC-49A2-87F3-CDF5E184E4CD}" type="parTrans" cxnId="{AE785BB6-E1B2-46B4-B648-552447364AF7}">
      <dgm:prSet/>
      <dgm:spPr/>
    </dgm:pt>
    <dgm:pt modelId="{CDF5CD4A-87E7-4AD8-B0AC-B3A7300F7874}" type="sibTrans" cxnId="{AE785BB6-E1B2-46B4-B648-552447364AF7}">
      <dgm:prSet/>
      <dgm:spPr/>
    </dgm:pt>
    <dgm:pt modelId="{5A232702-3B06-4CC6-93CA-87746A461BBA}" type="pres">
      <dgm:prSet presAssocID="{ED87704C-0617-4A66-B152-2CCFDBEEEFCF}" presName="Name0" presStyleCnt="0">
        <dgm:presLayoutVars>
          <dgm:dir/>
          <dgm:animLvl val="lvl"/>
          <dgm:resizeHandles val="exact"/>
        </dgm:presLayoutVars>
      </dgm:prSet>
      <dgm:spPr/>
    </dgm:pt>
    <dgm:pt modelId="{CA9177FA-4D89-43C4-AFE4-609FE5DD7EB8}" type="pres">
      <dgm:prSet presAssocID="{E1049FB9-3924-42AA-B970-7B002517CFD5}" presName="linNode" presStyleCnt="0"/>
      <dgm:spPr/>
    </dgm:pt>
    <dgm:pt modelId="{44FBD0C5-CB92-4B15-9580-6C515D6EE5B5}" type="pres">
      <dgm:prSet presAssocID="{E1049FB9-3924-42AA-B970-7B002517CFD5}" presName="parentText" presStyleLbl="node1" presStyleIdx="0" presStyleCnt="1">
        <dgm:presLayoutVars>
          <dgm:chMax val="1"/>
          <dgm:bulletEnabled val="1"/>
        </dgm:presLayoutVars>
      </dgm:prSet>
      <dgm:spPr/>
    </dgm:pt>
    <dgm:pt modelId="{60D49C12-131D-4B2D-A5FD-4DE87213FB82}" type="pres">
      <dgm:prSet presAssocID="{E1049FB9-3924-42AA-B970-7B002517CFD5}" presName="descendantText" presStyleLbl="alignAccFollowNode1" presStyleIdx="0" presStyleCnt="1" custScaleY="121883">
        <dgm:presLayoutVars>
          <dgm:bulletEnabled val="1"/>
        </dgm:presLayoutVars>
      </dgm:prSet>
      <dgm:spPr/>
    </dgm:pt>
  </dgm:ptLst>
  <dgm:cxnLst>
    <dgm:cxn modelId="{E7E40D0B-2A4E-43CA-959D-F8BAA44AAFB7}" type="presOf" srcId="{C04481F3-FDB0-4796-8A59-FBDF62F17A36}" destId="{60D49C12-131D-4B2D-A5FD-4DE87213FB82}" srcOrd="0" destOrd="0" presId="urn:microsoft.com/office/officeart/2005/8/layout/vList5"/>
    <dgm:cxn modelId="{21CAAF24-85B5-43C4-907C-06A8560670FC}" srcId="{E1049FB9-3924-42AA-B970-7B002517CFD5}" destId="{95A49C6D-FCD7-45A7-8B58-6E35F8D93130}" srcOrd="2" destOrd="0" parTransId="{3FF7C0FD-0935-45E2-8E77-1D3E1EDB8100}" sibTransId="{D2730544-C678-478C-A7C0-B96FE86E57FA}"/>
    <dgm:cxn modelId="{68664427-B217-4F67-B412-4E8919E58D6C}" type="presOf" srcId="{F62E2BA9-846A-4708-9E0C-52D64E635FE3}" destId="{60D49C12-131D-4B2D-A5FD-4DE87213FB82}" srcOrd="0" destOrd="4" presId="urn:microsoft.com/office/officeart/2005/8/layout/vList5"/>
    <dgm:cxn modelId="{4961634C-10CF-42F1-AF45-D044D36985DB}" type="presOf" srcId="{95A49C6D-FCD7-45A7-8B58-6E35F8D93130}" destId="{60D49C12-131D-4B2D-A5FD-4DE87213FB82}" srcOrd="0" destOrd="2" presId="urn:microsoft.com/office/officeart/2005/8/layout/vList5"/>
    <dgm:cxn modelId="{3C09F257-00FE-4770-A54C-BBBD8DAD1BAD}" type="presOf" srcId="{E1049FB9-3924-42AA-B970-7B002517CFD5}" destId="{44FBD0C5-CB92-4B15-9580-6C515D6EE5B5}" srcOrd="0" destOrd="0" presId="urn:microsoft.com/office/officeart/2005/8/layout/vList5"/>
    <dgm:cxn modelId="{0545E47D-68FA-4DB4-8421-D8120928ED8B}" srcId="{E1049FB9-3924-42AA-B970-7B002517CFD5}" destId="{35F19019-7ECE-468C-9781-FB73653F8BDC}" srcOrd="1" destOrd="0" parTransId="{4138B75E-F803-4614-B884-F6AB8F96EB77}" sibTransId="{7AEAB50A-066A-4A03-8CC1-46C1D84C9268}"/>
    <dgm:cxn modelId="{F80801AE-0A83-4173-81A4-BFF9DACA3E6F}" srcId="{E1049FB9-3924-42AA-B970-7B002517CFD5}" destId="{C04481F3-FDB0-4796-8A59-FBDF62F17A36}" srcOrd="0" destOrd="0" parTransId="{B46DB373-AB4A-4BF7-9196-37DEE8464460}" sibTransId="{181CC464-359D-4CEE-9536-1308B28343CC}"/>
    <dgm:cxn modelId="{70839DB1-A502-4896-AA2E-BC82C50560CF}" type="presOf" srcId="{ED87704C-0617-4A66-B152-2CCFDBEEEFCF}" destId="{5A232702-3B06-4CC6-93CA-87746A461BBA}" srcOrd="0" destOrd="0" presId="urn:microsoft.com/office/officeart/2005/8/layout/vList5"/>
    <dgm:cxn modelId="{AE785BB6-E1B2-46B4-B648-552447364AF7}" srcId="{E1049FB9-3924-42AA-B970-7B002517CFD5}" destId="{F367C3C7-CB68-4E3F-A08E-D22BD81F001B}" srcOrd="3" destOrd="0" parTransId="{8A47E797-95BC-49A2-87F3-CDF5E184E4CD}" sibTransId="{CDF5CD4A-87E7-4AD8-B0AC-B3A7300F7874}"/>
    <dgm:cxn modelId="{A00302CA-A7AC-48FB-8FA7-D86913F3B8BF}" srcId="{E1049FB9-3924-42AA-B970-7B002517CFD5}" destId="{F62E2BA9-846A-4708-9E0C-52D64E635FE3}" srcOrd="4" destOrd="0" parTransId="{E0A2D5E3-F30E-4F14-AC1A-0092A6880F5B}" sibTransId="{EAC5E857-68FA-4A19-82F7-4C0EEA4E7D03}"/>
    <dgm:cxn modelId="{286C88CC-ED7F-472A-B055-1AFCC6BA3D74}" type="presOf" srcId="{35F19019-7ECE-468C-9781-FB73653F8BDC}" destId="{60D49C12-131D-4B2D-A5FD-4DE87213FB82}" srcOrd="0" destOrd="1" presId="urn:microsoft.com/office/officeart/2005/8/layout/vList5"/>
    <dgm:cxn modelId="{CFC964D9-8220-4D4C-AC6B-110958DA9C3D}" srcId="{ED87704C-0617-4A66-B152-2CCFDBEEEFCF}" destId="{E1049FB9-3924-42AA-B970-7B002517CFD5}" srcOrd="0" destOrd="0" parTransId="{165E4BA8-01CF-412E-9B56-19D86A8B9352}" sibTransId="{F48F3301-AED5-4754-B09E-83C8AC6F5B9B}"/>
    <dgm:cxn modelId="{B7FB26E6-DFAC-4F67-A8A8-CF2CC843F529}" type="presOf" srcId="{F367C3C7-CB68-4E3F-A08E-D22BD81F001B}" destId="{60D49C12-131D-4B2D-A5FD-4DE87213FB82}" srcOrd="0" destOrd="3" presId="urn:microsoft.com/office/officeart/2005/8/layout/vList5"/>
    <dgm:cxn modelId="{11A15121-E8B4-44BC-A90B-219F70A6D519}" type="presParOf" srcId="{5A232702-3B06-4CC6-93CA-87746A461BBA}" destId="{CA9177FA-4D89-43C4-AFE4-609FE5DD7EB8}" srcOrd="0" destOrd="0" presId="urn:microsoft.com/office/officeart/2005/8/layout/vList5"/>
    <dgm:cxn modelId="{0F99D0FE-A6E2-47D0-8E1D-B2EFD5DEA0AD}" type="presParOf" srcId="{CA9177FA-4D89-43C4-AFE4-609FE5DD7EB8}" destId="{44FBD0C5-CB92-4B15-9580-6C515D6EE5B5}" srcOrd="0" destOrd="0" presId="urn:microsoft.com/office/officeart/2005/8/layout/vList5"/>
    <dgm:cxn modelId="{A71B0C70-07AD-4AF5-B24A-F95B113B6FED}" type="presParOf" srcId="{CA9177FA-4D89-43C4-AFE4-609FE5DD7EB8}" destId="{60D49C12-131D-4B2D-A5FD-4DE87213FB8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87704C-0617-4A66-B152-2CCFDBEEEFC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BB1EE1D-9EAC-43FA-9DFB-3E84277D6C96}">
      <dgm:prSet phldrT="[Text]"/>
      <dgm:spPr/>
      <dgm:t>
        <a:bodyPr/>
        <a:lstStyle/>
        <a:p>
          <a:r>
            <a:rPr lang="en-US" b="1" dirty="0">
              <a:latin typeface="Calibri" panose="020F0502020204030204" pitchFamily="34" charset="0"/>
            </a:rPr>
            <a:t>Amendment to Low Income Household Water Assistance Program (LIHWAP) </a:t>
          </a:r>
          <a:endParaRPr lang="en-US" b="1" strike="sngStrike" dirty="0">
            <a:solidFill>
              <a:srgbClr val="FF0000"/>
            </a:solidFill>
            <a:latin typeface="Calibri" panose="020F0502020204030204" pitchFamily="34" charset="0"/>
          </a:endParaRPr>
        </a:p>
      </dgm:t>
    </dgm:pt>
    <dgm:pt modelId="{35CA429C-3E95-4EC0-AE77-709ED20AFA08}" type="parTrans" cxnId="{FC71447A-3D27-4178-8AE7-316F4867F76F}">
      <dgm:prSet/>
      <dgm:spPr/>
      <dgm:t>
        <a:bodyPr/>
        <a:lstStyle/>
        <a:p>
          <a:endParaRPr lang="en-US"/>
        </a:p>
      </dgm:t>
    </dgm:pt>
    <dgm:pt modelId="{765CABB2-699E-4F62-953A-6FCFF89A598E}" type="sibTrans" cxnId="{FC71447A-3D27-4178-8AE7-316F4867F76F}">
      <dgm:prSet/>
      <dgm:spPr/>
      <dgm:t>
        <a:bodyPr/>
        <a:lstStyle/>
        <a:p>
          <a:endParaRPr lang="en-US"/>
        </a:p>
      </dgm:t>
    </dgm:pt>
    <dgm:pt modelId="{B158E4EF-ED21-44B8-A938-1DBBA2457E60}">
      <dgm:prSet phldrT="[Text]" custT="1"/>
      <dgm:spPr/>
      <dgm:t>
        <a:bodyPr/>
        <a:lstStyle/>
        <a:p>
          <a:r>
            <a:rPr lang="en-US" sz="2400" dirty="0">
              <a:solidFill>
                <a:srgbClr val="2906A2"/>
              </a:solidFill>
              <a:latin typeface="Calibri" panose="020F0502020204030204" pitchFamily="34" charset="0"/>
            </a:rPr>
            <a:t>Presentation of Amendment to LIHWAP Allocation Plan to </a:t>
          </a:r>
          <a:r>
            <a:rPr lang="en-US" sz="2400" strike="noStrike" dirty="0">
              <a:solidFill>
                <a:srgbClr val="2906A2"/>
              </a:solidFill>
              <a:latin typeface="Calibri" panose="020F0502020204030204" pitchFamily="34" charset="0"/>
            </a:rPr>
            <a:t>c</a:t>
          </a:r>
          <a:r>
            <a:rPr lang="en-US" sz="2400" dirty="0">
              <a:solidFill>
                <a:srgbClr val="2906A2"/>
              </a:solidFill>
              <a:latin typeface="Calibri" panose="020F0502020204030204" pitchFamily="34" charset="0"/>
            </a:rPr>
            <a:t>ommittees of </a:t>
          </a:r>
          <a:r>
            <a:rPr lang="en-US" sz="2400" strike="noStrike" dirty="0">
              <a:solidFill>
                <a:srgbClr val="2906A2"/>
              </a:solidFill>
              <a:latin typeface="Calibri" panose="020F0502020204030204" pitchFamily="34" charset="0"/>
            </a:rPr>
            <a:t>c</a:t>
          </a:r>
          <a:r>
            <a:rPr lang="en-US" sz="2400" dirty="0">
              <a:solidFill>
                <a:srgbClr val="2906A2"/>
              </a:solidFill>
              <a:latin typeface="Calibri" panose="020F0502020204030204" pitchFamily="34" charset="0"/>
            </a:rPr>
            <a:t>ognizance (Appropriations, Human Services and Energy &amp; Technology)</a:t>
          </a:r>
        </a:p>
      </dgm:t>
    </dgm:pt>
    <dgm:pt modelId="{C76DB1AC-EC0F-43C5-9A8C-EAA58AA307C4}" type="parTrans" cxnId="{ED68EBB4-5119-49D6-878D-F2AEEBDCDB8F}">
      <dgm:prSet/>
      <dgm:spPr/>
      <dgm:t>
        <a:bodyPr/>
        <a:lstStyle/>
        <a:p>
          <a:endParaRPr lang="en-US"/>
        </a:p>
      </dgm:t>
    </dgm:pt>
    <dgm:pt modelId="{904977D0-26C1-4BDF-AFC8-95266847E608}" type="sibTrans" cxnId="{ED68EBB4-5119-49D6-878D-F2AEEBDCDB8F}">
      <dgm:prSet/>
      <dgm:spPr/>
      <dgm:t>
        <a:bodyPr/>
        <a:lstStyle/>
        <a:p>
          <a:endParaRPr lang="en-US"/>
        </a:p>
      </dgm:t>
    </dgm:pt>
    <dgm:pt modelId="{8922B001-8E91-4318-B334-200358EC9AD5}">
      <dgm:prSet custT="1"/>
      <dgm:spPr/>
      <dgm:t>
        <a:bodyPr/>
        <a:lstStyle/>
        <a:p>
          <a:r>
            <a:rPr lang="en-US" sz="2400" dirty="0">
              <a:solidFill>
                <a:srgbClr val="2906A2"/>
              </a:solidFill>
              <a:latin typeface="Calibri" panose="020F0502020204030204" pitchFamily="34" charset="0"/>
            </a:rPr>
            <a:t>Identification of key elements and amendments to the LIHWAP Allocation Plan</a:t>
          </a:r>
        </a:p>
      </dgm:t>
    </dgm:pt>
    <dgm:pt modelId="{4E852FAB-8A3E-4C25-AD9B-DCCC2B82662D}" type="sibTrans" cxnId="{F1D4F957-D9A3-4C08-9E47-5EF3EF4E34AC}">
      <dgm:prSet/>
      <dgm:spPr/>
      <dgm:t>
        <a:bodyPr/>
        <a:lstStyle/>
        <a:p>
          <a:endParaRPr lang="en-US"/>
        </a:p>
      </dgm:t>
    </dgm:pt>
    <dgm:pt modelId="{D6FF7333-6926-485E-B698-98FC5A9CD915}" type="parTrans" cxnId="{F1D4F957-D9A3-4C08-9E47-5EF3EF4E34AC}">
      <dgm:prSet/>
      <dgm:spPr/>
      <dgm:t>
        <a:bodyPr/>
        <a:lstStyle/>
        <a:p>
          <a:endParaRPr lang="en-US"/>
        </a:p>
      </dgm:t>
    </dgm:pt>
    <dgm:pt modelId="{254437ED-DE51-464F-BCAE-748AC29BBFB5}">
      <dgm:prSet phldrT="[Text]" custT="1"/>
      <dgm:spPr/>
      <dgm:t>
        <a:bodyPr/>
        <a:lstStyle/>
        <a:p>
          <a:endParaRPr lang="en-US" sz="2400" dirty="0">
            <a:solidFill>
              <a:srgbClr val="2906A2"/>
            </a:solidFill>
            <a:latin typeface="Calibri" panose="020F0502020204030204" pitchFamily="34" charset="0"/>
          </a:endParaRPr>
        </a:p>
      </dgm:t>
    </dgm:pt>
    <dgm:pt modelId="{B208CFAC-7236-4E28-8389-8F7563D50366}" type="parTrans" cxnId="{21CE6C87-43CA-428B-B362-69E5A5F36990}">
      <dgm:prSet/>
      <dgm:spPr/>
    </dgm:pt>
    <dgm:pt modelId="{F9BBC73A-5C7D-4C15-B922-75C55E5C7C7D}" type="sibTrans" cxnId="{21CE6C87-43CA-428B-B362-69E5A5F36990}">
      <dgm:prSet/>
      <dgm:spPr/>
    </dgm:pt>
    <dgm:pt modelId="{5A232702-3B06-4CC6-93CA-87746A461BBA}" type="pres">
      <dgm:prSet presAssocID="{ED87704C-0617-4A66-B152-2CCFDBEEEFCF}" presName="Name0" presStyleCnt="0">
        <dgm:presLayoutVars>
          <dgm:dir/>
          <dgm:animLvl val="lvl"/>
          <dgm:resizeHandles val="exact"/>
        </dgm:presLayoutVars>
      </dgm:prSet>
      <dgm:spPr/>
    </dgm:pt>
    <dgm:pt modelId="{F28F3517-DE51-49FA-9CD4-CE6D93404A7A}" type="pres">
      <dgm:prSet presAssocID="{2BB1EE1D-9EAC-43FA-9DFB-3E84277D6C96}" presName="linNode" presStyleCnt="0"/>
      <dgm:spPr/>
    </dgm:pt>
    <dgm:pt modelId="{C6D77997-413C-44F6-AE40-655DCEEA9DCF}" type="pres">
      <dgm:prSet presAssocID="{2BB1EE1D-9EAC-43FA-9DFB-3E84277D6C96}" presName="parentText" presStyleLbl="node1" presStyleIdx="0" presStyleCnt="1" custScaleX="99515">
        <dgm:presLayoutVars>
          <dgm:chMax val="1"/>
          <dgm:bulletEnabled val="1"/>
        </dgm:presLayoutVars>
      </dgm:prSet>
      <dgm:spPr/>
    </dgm:pt>
    <dgm:pt modelId="{CD386629-D777-4FD0-A84B-CC260C2A3B8D}" type="pres">
      <dgm:prSet presAssocID="{2BB1EE1D-9EAC-43FA-9DFB-3E84277D6C96}" presName="descendantText" presStyleLbl="alignAccFollowNode1" presStyleIdx="0" presStyleCnt="1" custScaleY="117789">
        <dgm:presLayoutVars>
          <dgm:bulletEnabled val="1"/>
        </dgm:presLayoutVars>
      </dgm:prSet>
      <dgm:spPr/>
    </dgm:pt>
  </dgm:ptLst>
  <dgm:cxnLst>
    <dgm:cxn modelId="{55C6C72B-EE4E-490C-B9A8-6E581E308D3C}" type="presOf" srcId="{254437ED-DE51-464F-BCAE-748AC29BBFB5}" destId="{CD386629-D777-4FD0-A84B-CC260C2A3B8D}" srcOrd="0" destOrd="1" presId="urn:microsoft.com/office/officeart/2005/8/layout/vList5"/>
    <dgm:cxn modelId="{16DC902E-A489-4DD6-81BA-B4C1249686A1}" type="presOf" srcId="{8922B001-8E91-4318-B334-200358EC9AD5}" destId="{CD386629-D777-4FD0-A84B-CC260C2A3B8D}" srcOrd="0" destOrd="2" presId="urn:microsoft.com/office/officeart/2005/8/layout/vList5"/>
    <dgm:cxn modelId="{C395A53D-78D0-4283-B7DB-8E386D8496C3}" type="presOf" srcId="{B158E4EF-ED21-44B8-A938-1DBBA2457E60}" destId="{CD386629-D777-4FD0-A84B-CC260C2A3B8D}" srcOrd="0" destOrd="0" presId="urn:microsoft.com/office/officeart/2005/8/layout/vList5"/>
    <dgm:cxn modelId="{F1D4F957-D9A3-4C08-9E47-5EF3EF4E34AC}" srcId="{2BB1EE1D-9EAC-43FA-9DFB-3E84277D6C96}" destId="{8922B001-8E91-4318-B334-200358EC9AD5}" srcOrd="2" destOrd="0" parTransId="{D6FF7333-6926-485E-B698-98FC5A9CD915}" sibTransId="{4E852FAB-8A3E-4C25-AD9B-DCCC2B82662D}"/>
    <dgm:cxn modelId="{FC71447A-3D27-4178-8AE7-316F4867F76F}" srcId="{ED87704C-0617-4A66-B152-2CCFDBEEEFCF}" destId="{2BB1EE1D-9EAC-43FA-9DFB-3E84277D6C96}" srcOrd="0" destOrd="0" parTransId="{35CA429C-3E95-4EC0-AE77-709ED20AFA08}" sibTransId="{765CABB2-699E-4F62-953A-6FCFF89A598E}"/>
    <dgm:cxn modelId="{21CE6C87-43CA-428B-B362-69E5A5F36990}" srcId="{2BB1EE1D-9EAC-43FA-9DFB-3E84277D6C96}" destId="{254437ED-DE51-464F-BCAE-748AC29BBFB5}" srcOrd="1" destOrd="0" parTransId="{B208CFAC-7236-4E28-8389-8F7563D50366}" sibTransId="{F9BBC73A-5C7D-4C15-B922-75C55E5C7C7D}"/>
    <dgm:cxn modelId="{E581BFAA-EB2D-4A18-85C2-DA0F27202D69}" type="presOf" srcId="{2BB1EE1D-9EAC-43FA-9DFB-3E84277D6C96}" destId="{C6D77997-413C-44F6-AE40-655DCEEA9DCF}" srcOrd="0" destOrd="0" presId="urn:microsoft.com/office/officeart/2005/8/layout/vList5"/>
    <dgm:cxn modelId="{70839DB1-A502-4896-AA2E-BC82C50560CF}" type="presOf" srcId="{ED87704C-0617-4A66-B152-2CCFDBEEEFCF}" destId="{5A232702-3B06-4CC6-93CA-87746A461BBA}" srcOrd="0" destOrd="0" presId="urn:microsoft.com/office/officeart/2005/8/layout/vList5"/>
    <dgm:cxn modelId="{ED68EBB4-5119-49D6-878D-F2AEEBDCDB8F}" srcId="{2BB1EE1D-9EAC-43FA-9DFB-3E84277D6C96}" destId="{B158E4EF-ED21-44B8-A938-1DBBA2457E60}" srcOrd="0" destOrd="0" parTransId="{C76DB1AC-EC0F-43C5-9A8C-EAA58AA307C4}" sibTransId="{904977D0-26C1-4BDF-AFC8-95266847E608}"/>
    <dgm:cxn modelId="{2DAE50BA-CE92-4C47-AA4E-75B7C5478C1F}" type="presParOf" srcId="{5A232702-3B06-4CC6-93CA-87746A461BBA}" destId="{F28F3517-DE51-49FA-9CD4-CE6D93404A7A}" srcOrd="0" destOrd="0" presId="urn:microsoft.com/office/officeart/2005/8/layout/vList5"/>
    <dgm:cxn modelId="{F5919AD5-5C23-46E4-A51A-CB7EA8AECFA3}" type="presParOf" srcId="{F28F3517-DE51-49FA-9CD4-CE6D93404A7A}" destId="{C6D77997-413C-44F6-AE40-655DCEEA9DCF}" srcOrd="0" destOrd="0" presId="urn:microsoft.com/office/officeart/2005/8/layout/vList5"/>
    <dgm:cxn modelId="{E189FC0A-1EB6-43E5-A7CC-58623875A0F4}" type="presParOf" srcId="{F28F3517-DE51-49FA-9CD4-CE6D93404A7A}" destId="{CD386629-D777-4FD0-A84B-CC260C2A3B8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49C12-131D-4B2D-A5FD-4DE87213FB82}">
      <dsp:nvSpPr>
        <dsp:cNvPr id="0" name=""/>
        <dsp:cNvSpPr/>
      </dsp:nvSpPr>
      <dsp:spPr>
        <a:xfrm rot="5400000">
          <a:off x="2739772" y="215411"/>
          <a:ext cx="5422541" cy="513039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rgbClr val="2906A2"/>
              </a:solidFill>
            </a:rPr>
            <a:t>Review of the proposed LIHEAP Allocation Plan – FFY 2023 to committees of cognizance (Appropriations, Human Services, and Energy </a:t>
          </a:r>
          <a:r>
            <a:rPr lang="en-US" sz="2000" strike="noStrike" kern="1200" dirty="0">
              <a:solidFill>
                <a:srgbClr val="2906A2"/>
              </a:solidFill>
            </a:rPr>
            <a:t>and</a:t>
          </a:r>
          <a:r>
            <a:rPr lang="en-US" sz="2000" kern="1200" dirty="0">
              <a:solidFill>
                <a:srgbClr val="2906A2"/>
              </a:solidFill>
            </a:rPr>
            <a:t> Technology)</a:t>
          </a:r>
        </a:p>
        <a:p>
          <a:pPr marL="228600" lvl="1" indent="-228600" algn="l" defTabSz="889000">
            <a:lnSpc>
              <a:spcPct val="90000"/>
            </a:lnSpc>
            <a:spcBef>
              <a:spcPct val="0"/>
            </a:spcBef>
            <a:spcAft>
              <a:spcPct val="15000"/>
            </a:spcAft>
            <a:buChar char="•"/>
          </a:pPr>
          <a:endParaRPr lang="en-US" sz="2000" kern="1200" dirty="0">
            <a:solidFill>
              <a:srgbClr val="2906A2"/>
            </a:solidFill>
          </a:endParaRPr>
        </a:p>
        <a:p>
          <a:pPr marL="228600" lvl="1" indent="-228600" algn="l" defTabSz="889000">
            <a:lnSpc>
              <a:spcPct val="90000"/>
            </a:lnSpc>
            <a:spcBef>
              <a:spcPct val="0"/>
            </a:spcBef>
            <a:spcAft>
              <a:spcPct val="15000"/>
            </a:spcAft>
            <a:buChar char="•"/>
          </a:pPr>
          <a:r>
            <a:rPr lang="en-US" sz="2000" kern="1200" dirty="0">
              <a:solidFill>
                <a:srgbClr val="2906A2"/>
              </a:solidFill>
            </a:rPr>
            <a:t>Identification of key elements in the LIHEAP Allocation Plan</a:t>
          </a:r>
        </a:p>
        <a:p>
          <a:pPr marL="228600" lvl="1" indent="-228600" algn="l" defTabSz="889000">
            <a:lnSpc>
              <a:spcPct val="90000"/>
            </a:lnSpc>
            <a:spcBef>
              <a:spcPct val="0"/>
            </a:spcBef>
            <a:spcAft>
              <a:spcPct val="15000"/>
            </a:spcAft>
            <a:buChar char="•"/>
          </a:pPr>
          <a:endParaRPr lang="en-US" sz="2000" kern="1200" dirty="0">
            <a:solidFill>
              <a:srgbClr val="2906A2"/>
            </a:solidFill>
          </a:endParaRPr>
        </a:p>
        <a:p>
          <a:pPr marL="228600" lvl="1" indent="-228600" algn="l" defTabSz="889000">
            <a:lnSpc>
              <a:spcPct val="90000"/>
            </a:lnSpc>
            <a:spcBef>
              <a:spcPct val="0"/>
            </a:spcBef>
            <a:spcAft>
              <a:spcPct val="15000"/>
            </a:spcAft>
            <a:buChar char="•"/>
          </a:pPr>
          <a:r>
            <a:rPr lang="en-US" sz="2000" kern="1200" dirty="0">
              <a:solidFill>
                <a:srgbClr val="2906A2"/>
              </a:solidFill>
            </a:rPr>
            <a:t>Identification of proposed changes from FFY 2022 to FFY 2023</a:t>
          </a:r>
        </a:p>
      </dsp:txBody>
      <dsp:txXfrm rot="-5400000">
        <a:off x="2885846" y="319783"/>
        <a:ext cx="4879948" cy="4921651"/>
      </dsp:txXfrm>
    </dsp:sp>
    <dsp:sp modelId="{44FBD0C5-CB92-4B15-9580-6C515D6EE5B5}">
      <dsp:nvSpPr>
        <dsp:cNvPr id="0" name=""/>
        <dsp:cNvSpPr/>
      </dsp:nvSpPr>
      <dsp:spPr>
        <a:xfrm>
          <a:off x="0" y="0"/>
          <a:ext cx="2885846" cy="55612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b="1" kern="1200" dirty="0">
              <a:latin typeface="Calibri" panose="020F0502020204030204" pitchFamily="34" charset="0"/>
            </a:rPr>
            <a:t>Low Income Home Energy Assistance Program (LIHEAP) – FFY 2023</a:t>
          </a:r>
        </a:p>
      </dsp:txBody>
      <dsp:txXfrm>
        <a:off x="140875" y="140875"/>
        <a:ext cx="2604096" cy="5279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86629-D777-4FD0-A84B-CC260C2A3B8D}">
      <dsp:nvSpPr>
        <dsp:cNvPr id="0" name=""/>
        <dsp:cNvSpPr/>
      </dsp:nvSpPr>
      <dsp:spPr>
        <a:xfrm rot="5400000">
          <a:off x="2823844" y="215411"/>
          <a:ext cx="5240400" cy="513039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rgbClr val="2906A2"/>
              </a:solidFill>
              <a:latin typeface="Calibri" panose="020F0502020204030204" pitchFamily="34" charset="0"/>
            </a:rPr>
            <a:t>Presentation of Amendment to LIHWAP Allocation Plan to </a:t>
          </a:r>
          <a:r>
            <a:rPr lang="en-US" sz="2400" strike="noStrike" kern="1200" dirty="0">
              <a:solidFill>
                <a:srgbClr val="2906A2"/>
              </a:solidFill>
              <a:latin typeface="Calibri" panose="020F0502020204030204" pitchFamily="34" charset="0"/>
            </a:rPr>
            <a:t>c</a:t>
          </a:r>
          <a:r>
            <a:rPr lang="en-US" sz="2400" kern="1200" dirty="0">
              <a:solidFill>
                <a:srgbClr val="2906A2"/>
              </a:solidFill>
              <a:latin typeface="Calibri" panose="020F0502020204030204" pitchFamily="34" charset="0"/>
            </a:rPr>
            <a:t>ommittees of </a:t>
          </a:r>
          <a:r>
            <a:rPr lang="en-US" sz="2400" strike="noStrike" kern="1200" dirty="0">
              <a:solidFill>
                <a:srgbClr val="2906A2"/>
              </a:solidFill>
              <a:latin typeface="Calibri" panose="020F0502020204030204" pitchFamily="34" charset="0"/>
            </a:rPr>
            <a:t>c</a:t>
          </a:r>
          <a:r>
            <a:rPr lang="en-US" sz="2400" kern="1200" dirty="0">
              <a:solidFill>
                <a:srgbClr val="2906A2"/>
              </a:solidFill>
              <a:latin typeface="Calibri" panose="020F0502020204030204" pitchFamily="34" charset="0"/>
            </a:rPr>
            <a:t>ognizance (Appropriations, Human Services and Energy &amp; Technology)</a:t>
          </a:r>
        </a:p>
        <a:p>
          <a:pPr marL="228600" lvl="1" indent="-228600" algn="l" defTabSz="1066800">
            <a:lnSpc>
              <a:spcPct val="90000"/>
            </a:lnSpc>
            <a:spcBef>
              <a:spcPct val="0"/>
            </a:spcBef>
            <a:spcAft>
              <a:spcPct val="15000"/>
            </a:spcAft>
            <a:buChar char="•"/>
          </a:pPr>
          <a:endParaRPr lang="en-US" sz="2400" kern="1200" dirty="0">
            <a:solidFill>
              <a:srgbClr val="2906A2"/>
            </a:solidFill>
            <a:latin typeface="Calibri" panose="020F0502020204030204" pitchFamily="34" charset="0"/>
          </a:endParaRPr>
        </a:p>
        <a:p>
          <a:pPr marL="228600" lvl="1" indent="-228600" algn="l" defTabSz="1066800">
            <a:lnSpc>
              <a:spcPct val="90000"/>
            </a:lnSpc>
            <a:spcBef>
              <a:spcPct val="0"/>
            </a:spcBef>
            <a:spcAft>
              <a:spcPct val="15000"/>
            </a:spcAft>
            <a:buChar char="•"/>
          </a:pPr>
          <a:r>
            <a:rPr lang="en-US" sz="2400" kern="1200" dirty="0">
              <a:solidFill>
                <a:srgbClr val="2906A2"/>
              </a:solidFill>
              <a:latin typeface="Calibri" panose="020F0502020204030204" pitchFamily="34" charset="0"/>
            </a:rPr>
            <a:t>Identification of key elements and amendments to the LIHWAP Allocation Plan</a:t>
          </a:r>
        </a:p>
      </dsp:txBody>
      <dsp:txXfrm rot="-5400000">
        <a:off x="2878848" y="410853"/>
        <a:ext cx="4879948" cy="4739510"/>
      </dsp:txXfrm>
    </dsp:sp>
    <dsp:sp modelId="{C6D77997-413C-44F6-AE40-655DCEEA9DCF}">
      <dsp:nvSpPr>
        <dsp:cNvPr id="0" name=""/>
        <dsp:cNvSpPr/>
      </dsp:nvSpPr>
      <dsp:spPr>
        <a:xfrm>
          <a:off x="6998" y="0"/>
          <a:ext cx="2871850" cy="55612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b="1" kern="1200" dirty="0">
              <a:latin typeface="Calibri" panose="020F0502020204030204" pitchFamily="34" charset="0"/>
            </a:rPr>
            <a:t>Amendment to Low Income Household Water Assistance Program (LIHWAP) </a:t>
          </a:r>
          <a:endParaRPr lang="en-US" sz="3500" b="1" strike="sngStrike" kern="1200" dirty="0">
            <a:solidFill>
              <a:srgbClr val="FF0000"/>
            </a:solidFill>
            <a:latin typeface="Calibri" panose="020F0502020204030204" pitchFamily="34" charset="0"/>
          </a:endParaRPr>
        </a:p>
      </dsp:txBody>
      <dsp:txXfrm>
        <a:off x="147190" y="140192"/>
        <a:ext cx="2591466" cy="528083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4"/>
            <a:ext cx="3038475" cy="465621"/>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41" y="4"/>
            <a:ext cx="3038475" cy="465621"/>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055D80E-F34F-42DA-804E-2301DD079272}" type="datetimeFigureOut">
              <a:rPr lang="en-US"/>
              <a:pPr>
                <a:defRPr/>
              </a:pPr>
              <a:t>8/26/2022</a:t>
            </a:fld>
            <a:endParaRPr lang="en-US"/>
          </a:p>
        </p:txBody>
      </p:sp>
      <p:sp>
        <p:nvSpPr>
          <p:cNvPr id="4" name="Footer Placeholder 3"/>
          <p:cNvSpPr>
            <a:spLocks noGrp="1"/>
          </p:cNvSpPr>
          <p:nvPr>
            <p:ph type="ftr" sz="quarter" idx="2"/>
          </p:nvPr>
        </p:nvSpPr>
        <p:spPr>
          <a:xfrm>
            <a:off x="4" y="8829182"/>
            <a:ext cx="3038475" cy="465621"/>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41" y="8829182"/>
            <a:ext cx="3038475" cy="465621"/>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7FAE73F-587A-4D66-A555-6AF11F52C300}" type="slidenum">
              <a:rPr lang="en-US"/>
              <a:pPr>
                <a:defRPr/>
              </a:pPr>
              <a:t>‹#›</a:t>
            </a:fld>
            <a:endParaRPr lang="en-US"/>
          </a:p>
        </p:txBody>
      </p:sp>
    </p:spTree>
    <p:extLst>
      <p:ext uri="{BB962C8B-B14F-4D97-AF65-F5344CB8AC3E}">
        <p14:creationId xmlns:p14="http://schemas.microsoft.com/office/powerpoint/2010/main" val="1392590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3038475" cy="467219"/>
          </a:xfrm>
          <a:prstGeom prst="rect">
            <a:avLst/>
          </a:prstGeom>
        </p:spPr>
        <p:txBody>
          <a:bodyPr vert="horz" lIns="92757" tIns="46378" rIns="92757" bIns="46378"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41" y="3"/>
            <a:ext cx="3038475" cy="467219"/>
          </a:xfrm>
          <a:prstGeom prst="rect">
            <a:avLst/>
          </a:prstGeom>
        </p:spPr>
        <p:txBody>
          <a:bodyPr vert="horz" lIns="92757" tIns="46378" rIns="92757" bIns="46378" rtlCol="0"/>
          <a:lstStyle>
            <a:lvl1pPr algn="r" fontAlgn="auto">
              <a:spcBef>
                <a:spcPts val="0"/>
              </a:spcBef>
              <a:spcAft>
                <a:spcPts val="0"/>
              </a:spcAft>
              <a:defRPr sz="1200" smtClean="0">
                <a:latin typeface="+mn-lt"/>
              </a:defRPr>
            </a:lvl1pPr>
          </a:lstStyle>
          <a:p>
            <a:pPr>
              <a:defRPr/>
            </a:pPr>
            <a:fld id="{B979878A-3676-4B62-8DA4-89ED9C2E6347}" type="datetimeFigureOut">
              <a:rPr lang="en-US"/>
              <a:pPr>
                <a:defRPr/>
              </a:pPr>
              <a:t>8/26/2022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2757" tIns="46378" rIns="92757" bIns="46378" rtlCol="0" anchor="ctr"/>
          <a:lstStyle/>
          <a:p>
            <a:pPr lvl="0"/>
            <a:endParaRPr lang="en-US" noProof="0"/>
          </a:p>
        </p:txBody>
      </p:sp>
      <p:sp>
        <p:nvSpPr>
          <p:cNvPr id="5" name="Notes Placeholder 4"/>
          <p:cNvSpPr>
            <a:spLocks noGrp="1"/>
          </p:cNvSpPr>
          <p:nvPr>
            <p:ph type="body" sz="quarter" idx="3"/>
          </p:nvPr>
        </p:nvSpPr>
        <p:spPr>
          <a:xfrm>
            <a:off x="701675" y="4473795"/>
            <a:ext cx="5607050" cy="3660959"/>
          </a:xfrm>
          <a:prstGeom prst="rect">
            <a:avLst/>
          </a:prstGeom>
        </p:spPr>
        <p:txBody>
          <a:bodyPr vert="horz" lIns="92757" tIns="46378" rIns="92757" bIns="4637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184"/>
            <a:ext cx="3038475" cy="467219"/>
          </a:xfrm>
          <a:prstGeom prst="rect">
            <a:avLst/>
          </a:prstGeom>
        </p:spPr>
        <p:txBody>
          <a:bodyPr vert="horz" lIns="92757" tIns="46378" rIns="92757" bIns="46378"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41" y="8829184"/>
            <a:ext cx="3038475" cy="467219"/>
          </a:xfrm>
          <a:prstGeom prst="rect">
            <a:avLst/>
          </a:prstGeom>
        </p:spPr>
        <p:txBody>
          <a:bodyPr vert="horz" lIns="92757" tIns="46378" rIns="92757" bIns="46378" rtlCol="0" anchor="b"/>
          <a:lstStyle>
            <a:lvl1pPr algn="r" fontAlgn="auto">
              <a:spcBef>
                <a:spcPts val="0"/>
              </a:spcBef>
              <a:spcAft>
                <a:spcPts val="0"/>
              </a:spcAft>
              <a:defRPr sz="1200" smtClean="0">
                <a:latin typeface="+mn-lt"/>
              </a:defRPr>
            </a:lvl1pPr>
          </a:lstStyle>
          <a:p>
            <a:pPr>
              <a:defRPr/>
            </a:pPr>
            <a:fld id="{A800A31E-C330-4EDA-8129-B5A5DDFE74AC}" type="slidenum">
              <a:rPr lang="en-US"/>
              <a:pPr>
                <a:defRPr/>
              </a:pPr>
              <a:t>‹#›</a:t>
            </a:fld>
            <a:endParaRPr lang="en-US"/>
          </a:p>
        </p:txBody>
      </p:sp>
    </p:spTree>
    <p:extLst>
      <p:ext uri="{BB962C8B-B14F-4D97-AF65-F5344CB8AC3E}">
        <p14:creationId xmlns:p14="http://schemas.microsoft.com/office/powerpoint/2010/main" val="24820099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94D1A7-C6B7-4D1E-9C5C-3776B2563E5A}" type="slidenum">
              <a:rPr lang="en-US" altLang="en-US">
                <a:solidFill>
                  <a:srgbClr val="000000"/>
                </a:solidFill>
                <a:latin typeface="Arial" charset="0"/>
              </a:rPr>
              <a:pPr fontAlgn="base">
                <a:spcBef>
                  <a:spcPct val="0"/>
                </a:spcBef>
                <a:spcAft>
                  <a:spcPct val="0"/>
                </a:spcAft>
              </a:pPr>
              <a:t>1</a:t>
            </a:fld>
            <a:endParaRPr lang="en-US" altLang="en-US" dirty="0">
              <a:solidFill>
                <a:srgbClr val="000000"/>
              </a:solidFill>
              <a:latin typeface="Arial" charset="0"/>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xfrm>
            <a:off x="203200" y="4416193"/>
            <a:ext cx="6661150" cy="4184181"/>
          </a:xfrm>
          <a:noFill/>
        </p:spPr>
        <p:txBody>
          <a:bodyPr wrap="square" numCol="1" anchor="t" anchorCtr="0" compatLnSpc="1">
            <a:prstTxWarp prst="textNoShape">
              <a:avLst/>
            </a:prstTxWarp>
          </a:bodyPr>
          <a:lstStyle/>
          <a:p>
            <a:pPr>
              <a:lnSpc>
                <a:spcPct val="150000"/>
              </a:lnSpc>
              <a:spcBef>
                <a:spcPct val="0"/>
              </a:spcBef>
            </a:pPr>
            <a:endParaRPr lang="en-US" altLang="en-US" sz="1600" dirty="0">
              <a:latin typeface="Segoe UI"/>
              <a:ea typeface="Segoe UI"/>
              <a:cs typeface="Segoe UI"/>
            </a:endParaRPr>
          </a:p>
        </p:txBody>
      </p:sp>
    </p:spTree>
    <p:extLst>
      <p:ext uri="{BB962C8B-B14F-4D97-AF65-F5344CB8AC3E}">
        <p14:creationId xmlns:p14="http://schemas.microsoft.com/office/powerpoint/2010/main" val="2593155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800A31E-C330-4EDA-8129-B5A5DDFE74AC}" type="slidenum">
              <a:rPr lang="en-US" smtClean="0"/>
              <a:pPr>
                <a:defRPr/>
              </a:pPr>
              <a:t>11</a:t>
            </a:fld>
            <a:endParaRPr lang="en-US" dirty="0"/>
          </a:p>
        </p:txBody>
      </p:sp>
    </p:spTree>
    <p:extLst>
      <p:ext uri="{BB962C8B-B14F-4D97-AF65-F5344CB8AC3E}">
        <p14:creationId xmlns:p14="http://schemas.microsoft.com/office/powerpoint/2010/main" val="2673312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A800A31E-C330-4EDA-8129-B5A5DDFE74AC}" type="slidenum">
              <a:rPr lang="en-US">
                <a:solidFill>
                  <a:prstClr val="black"/>
                </a:solidFill>
                <a:latin typeface="Calibri"/>
              </a:rPr>
              <a:pPr defTabSz="931774">
                <a:defRPr/>
              </a:pPr>
              <a:t>12</a:t>
            </a:fld>
            <a:endParaRPr lang="en-US" dirty="0">
              <a:solidFill>
                <a:prstClr val="black"/>
              </a:solidFill>
              <a:latin typeface="Calibri"/>
            </a:endParaRPr>
          </a:p>
        </p:txBody>
      </p:sp>
    </p:spTree>
    <p:extLst>
      <p:ext uri="{BB962C8B-B14F-4D97-AF65-F5344CB8AC3E}">
        <p14:creationId xmlns:p14="http://schemas.microsoft.com/office/powerpoint/2010/main" val="2696361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800A31E-C330-4EDA-8129-B5A5DDFE74AC}" type="slidenum">
              <a:rPr lang="en-US" smtClean="0"/>
              <a:pPr>
                <a:defRPr/>
              </a:pPr>
              <a:t>13</a:t>
            </a:fld>
            <a:endParaRPr lang="en-US" dirty="0"/>
          </a:p>
        </p:txBody>
      </p:sp>
    </p:spTree>
    <p:extLst>
      <p:ext uri="{BB962C8B-B14F-4D97-AF65-F5344CB8AC3E}">
        <p14:creationId xmlns:p14="http://schemas.microsoft.com/office/powerpoint/2010/main" val="4093468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of the 9 CAAs use EFT for payment, the remaining 6 pay by check; 5 of the 9 CAAs pay weekly and the other 4 pay Bi-weekly although there is a statute that states CAAs have 30 days.</a:t>
            </a:r>
          </a:p>
          <a:p>
            <a:endParaRPr lang="en-US" dirty="0"/>
          </a:p>
        </p:txBody>
      </p:sp>
      <p:sp>
        <p:nvSpPr>
          <p:cNvPr id="4" name="Slide Number Placeholder 3"/>
          <p:cNvSpPr>
            <a:spLocks noGrp="1"/>
          </p:cNvSpPr>
          <p:nvPr>
            <p:ph type="sldNum" sz="quarter" idx="5"/>
          </p:nvPr>
        </p:nvSpPr>
        <p:spPr/>
        <p:txBody>
          <a:bodyPr/>
          <a:lstStyle/>
          <a:p>
            <a:pPr>
              <a:defRPr/>
            </a:pPr>
            <a:fld id="{A800A31E-C330-4EDA-8129-B5A5DDFE74AC}" type="slidenum">
              <a:rPr lang="en-US" smtClean="0"/>
              <a:pPr>
                <a:defRPr/>
              </a:pPr>
              <a:t>16</a:t>
            </a:fld>
            <a:endParaRPr lang="en-US"/>
          </a:p>
        </p:txBody>
      </p:sp>
    </p:spTree>
    <p:extLst>
      <p:ext uri="{BB962C8B-B14F-4D97-AF65-F5344CB8AC3E}">
        <p14:creationId xmlns:p14="http://schemas.microsoft.com/office/powerpoint/2010/main" val="2019605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800A31E-C330-4EDA-8129-B5A5DDFE74AC}" type="slidenum">
              <a:rPr lang="en-US" smtClean="0"/>
              <a:pPr>
                <a:defRPr/>
              </a:pPr>
              <a:t>18</a:t>
            </a:fld>
            <a:endParaRPr lang="en-US"/>
          </a:p>
        </p:txBody>
      </p:sp>
    </p:spTree>
    <p:extLst>
      <p:ext uri="{BB962C8B-B14F-4D97-AF65-F5344CB8AC3E}">
        <p14:creationId xmlns:p14="http://schemas.microsoft.com/office/powerpoint/2010/main" val="2764856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800A31E-C330-4EDA-8129-B5A5DDFE74AC}" type="slidenum">
              <a:rPr lang="en-US" smtClean="0"/>
              <a:pPr>
                <a:defRPr/>
              </a:pPr>
              <a:t>19</a:t>
            </a:fld>
            <a:endParaRPr lang="en-US"/>
          </a:p>
        </p:txBody>
      </p:sp>
    </p:spTree>
    <p:extLst>
      <p:ext uri="{BB962C8B-B14F-4D97-AF65-F5344CB8AC3E}">
        <p14:creationId xmlns:p14="http://schemas.microsoft.com/office/powerpoint/2010/main" val="1875749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20</a:t>
            </a:fld>
            <a:endParaRPr lang="en-US"/>
          </a:p>
        </p:txBody>
      </p:sp>
    </p:spTree>
    <p:extLst>
      <p:ext uri="{BB962C8B-B14F-4D97-AF65-F5344CB8AC3E}">
        <p14:creationId xmlns:p14="http://schemas.microsoft.com/office/powerpoint/2010/main" val="2656820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800A31E-C330-4EDA-8129-B5A5DDFE74AC}" type="slidenum">
              <a:rPr lang="en-US" smtClean="0"/>
              <a:pPr>
                <a:defRPr/>
              </a:pPr>
              <a:t>21</a:t>
            </a:fld>
            <a:endParaRPr lang="en-US"/>
          </a:p>
        </p:txBody>
      </p:sp>
    </p:spTree>
    <p:extLst>
      <p:ext uri="{BB962C8B-B14F-4D97-AF65-F5344CB8AC3E}">
        <p14:creationId xmlns:p14="http://schemas.microsoft.com/office/powerpoint/2010/main" val="3628927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800A31E-C330-4EDA-8129-B5A5DDFE74AC}" type="slidenum">
              <a:rPr lang="en-US" smtClean="0"/>
              <a:pPr>
                <a:defRPr/>
              </a:pPr>
              <a:t>22</a:t>
            </a:fld>
            <a:endParaRPr lang="en-US"/>
          </a:p>
        </p:txBody>
      </p:sp>
    </p:spTree>
    <p:extLst>
      <p:ext uri="{BB962C8B-B14F-4D97-AF65-F5344CB8AC3E}">
        <p14:creationId xmlns:p14="http://schemas.microsoft.com/office/powerpoint/2010/main" val="971330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Date Placeholder 3"/>
          <p:cNvSpPr>
            <a:spLocks noGrp="1"/>
          </p:cNvSpPr>
          <p:nvPr>
            <p:ph type="dt" idx="10"/>
          </p:nvPr>
        </p:nvSpPr>
        <p:spPr/>
        <p:txBody>
          <a:bodyPr/>
          <a:lstStyle/>
          <a:p>
            <a:pPr>
              <a:defRPr/>
            </a:pPr>
            <a:fld id="{27C313CE-415A-4021-8EE8-A4D84D9F07D1}" type="datetime1">
              <a:rPr lang="en-US" smtClean="0"/>
              <a:t>8/26/2022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3BD4FBC-A060-43B7-9FE8-B224F051AB39}" type="slidenum">
              <a:rPr lang="en-US" smtClean="0"/>
              <a:pPr>
                <a:defRPr/>
              </a:pPr>
              <a:t>24</a:t>
            </a:fld>
            <a:endParaRPr lang="en-US" dirty="0"/>
          </a:p>
        </p:txBody>
      </p:sp>
    </p:spTree>
    <p:extLst>
      <p:ext uri="{BB962C8B-B14F-4D97-AF65-F5344CB8AC3E}">
        <p14:creationId xmlns:p14="http://schemas.microsoft.com/office/powerpoint/2010/main" val="987516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Date Placeholder 3"/>
          <p:cNvSpPr>
            <a:spLocks noGrp="1"/>
          </p:cNvSpPr>
          <p:nvPr>
            <p:ph type="dt" idx="10"/>
          </p:nvPr>
        </p:nvSpPr>
        <p:spPr/>
        <p:txBody>
          <a:bodyPr/>
          <a:lstStyle/>
          <a:p>
            <a:pPr>
              <a:defRPr/>
            </a:pPr>
            <a:fld id="{27C313CE-415A-4021-8EE8-A4D84D9F07D1}" type="datetime1">
              <a:rPr lang="en-US" smtClean="0"/>
              <a:t>8/26/2022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3BD4FBC-A060-43B7-9FE8-B224F051AB39}" type="slidenum">
              <a:rPr lang="en-US" smtClean="0"/>
              <a:pPr>
                <a:defRPr/>
              </a:pPr>
              <a:t>2</a:t>
            </a:fld>
            <a:endParaRPr lang="en-US" dirty="0"/>
          </a:p>
        </p:txBody>
      </p:sp>
    </p:spTree>
    <p:extLst>
      <p:ext uri="{BB962C8B-B14F-4D97-AF65-F5344CB8AC3E}">
        <p14:creationId xmlns:p14="http://schemas.microsoft.com/office/powerpoint/2010/main" val="1549002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5C6E0-6CE1-450F-B0D1-2A2EC0E81C56}" type="slidenum">
              <a:rPr lang="en-US" smtClean="0"/>
              <a:t>26</a:t>
            </a:fld>
            <a:endParaRPr lang="en-US"/>
          </a:p>
        </p:txBody>
      </p:sp>
    </p:spTree>
    <p:extLst>
      <p:ext uri="{BB962C8B-B14F-4D97-AF65-F5344CB8AC3E}">
        <p14:creationId xmlns:p14="http://schemas.microsoft.com/office/powerpoint/2010/main" val="3478923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5C6E0-6CE1-450F-B0D1-2A2EC0E81C56}" type="slidenum">
              <a:rPr lang="en-US" smtClean="0"/>
              <a:t>28</a:t>
            </a:fld>
            <a:endParaRPr lang="en-US"/>
          </a:p>
        </p:txBody>
      </p:sp>
    </p:spTree>
    <p:extLst>
      <p:ext uri="{BB962C8B-B14F-4D97-AF65-F5344CB8AC3E}">
        <p14:creationId xmlns:p14="http://schemas.microsoft.com/office/powerpoint/2010/main" val="3298205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29</a:t>
            </a:fld>
            <a:endParaRPr lang="en-US"/>
          </a:p>
        </p:txBody>
      </p:sp>
    </p:spTree>
    <p:extLst>
      <p:ext uri="{BB962C8B-B14F-4D97-AF65-F5344CB8AC3E}">
        <p14:creationId xmlns:p14="http://schemas.microsoft.com/office/powerpoint/2010/main" val="2387897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5C6E0-6CE1-450F-B0D1-2A2EC0E81C56}" type="slidenum">
              <a:rPr lang="en-US" smtClean="0"/>
              <a:t>30</a:t>
            </a:fld>
            <a:endParaRPr lang="en-US"/>
          </a:p>
        </p:txBody>
      </p:sp>
    </p:spTree>
    <p:extLst>
      <p:ext uri="{BB962C8B-B14F-4D97-AF65-F5344CB8AC3E}">
        <p14:creationId xmlns:p14="http://schemas.microsoft.com/office/powerpoint/2010/main" val="3461925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32</a:t>
            </a:fld>
            <a:endParaRPr lang="en-US"/>
          </a:p>
        </p:txBody>
      </p:sp>
    </p:spTree>
    <p:extLst>
      <p:ext uri="{BB962C8B-B14F-4D97-AF65-F5344CB8AC3E}">
        <p14:creationId xmlns:p14="http://schemas.microsoft.com/office/powerpoint/2010/main" val="3477106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3</a:t>
            </a:fld>
            <a:endParaRPr lang="en-US" dirty="0"/>
          </a:p>
        </p:txBody>
      </p:sp>
    </p:spTree>
    <p:extLst>
      <p:ext uri="{BB962C8B-B14F-4D97-AF65-F5344CB8AC3E}">
        <p14:creationId xmlns:p14="http://schemas.microsoft.com/office/powerpoint/2010/main" val="1979008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4</a:t>
            </a:fld>
            <a:endParaRPr lang="en-US" dirty="0"/>
          </a:p>
        </p:txBody>
      </p:sp>
    </p:spTree>
    <p:extLst>
      <p:ext uri="{BB962C8B-B14F-4D97-AF65-F5344CB8AC3E}">
        <p14:creationId xmlns:p14="http://schemas.microsoft.com/office/powerpoint/2010/main" val="885945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5</a:t>
            </a:fld>
            <a:endParaRPr lang="en-US" dirty="0"/>
          </a:p>
        </p:txBody>
      </p:sp>
    </p:spTree>
    <p:extLst>
      <p:ext uri="{BB962C8B-B14F-4D97-AF65-F5344CB8AC3E}">
        <p14:creationId xmlns:p14="http://schemas.microsoft.com/office/powerpoint/2010/main" val="2404275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6</a:t>
            </a:fld>
            <a:endParaRPr lang="en-US" dirty="0"/>
          </a:p>
        </p:txBody>
      </p:sp>
    </p:spTree>
    <p:extLst>
      <p:ext uri="{BB962C8B-B14F-4D97-AF65-F5344CB8AC3E}">
        <p14:creationId xmlns:p14="http://schemas.microsoft.com/office/powerpoint/2010/main" val="883483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7</a:t>
            </a:fld>
            <a:endParaRPr lang="en-US" dirty="0"/>
          </a:p>
        </p:txBody>
      </p:sp>
    </p:spTree>
    <p:extLst>
      <p:ext uri="{BB962C8B-B14F-4D97-AF65-F5344CB8AC3E}">
        <p14:creationId xmlns:p14="http://schemas.microsoft.com/office/powerpoint/2010/main" val="1704383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8</a:t>
            </a:fld>
            <a:endParaRPr lang="en-US" dirty="0"/>
          </a:p>
        </p:txBody>
      </p:sp>
    </p:spTree>
    <p:extLst>
      <p:ext uri="{BB962C8B-B14F-4D97-AF65-F5344CB8AC3E}">
        <p14:creationId xmlns:p14="http://schemas.microsoft.com/office/powerpoint/2010/main" val="672089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9</a:t>
            </a:fld>
            <a:endParaRPr lang="en-US" dirty="0"/>
          </a:p>
        </p:txBody>
      </p:sp>
    </p:spTree>
    <p:extLst>
      <p:ext uri="{BB962C8B-B14F-4D97-AF65-F5344CB8AC3E}">
        <p14:creationId xmlns:p14="http://schemas.microsoft.com/office/powerpoint/2010/main" val="40978292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itle 3"/>
          <p:cNvSpPr txBox="1">
            <a:spLocks/>
          </p:cNvSpPr>
          <p:nvPr userDrawn="1"/>
        </p:nvSpPr>
        <p:spPr>
          <a:xfrm>
            <a:off x="3432175" y="1616075"/>
            <a:ext cx="5711825" cy="2270125"/>
          </a:xfrm>
          <a:prstGeom prst="rect">
            <a:avLst/>
          </a:prstGeom>
          <a:solidFill>
            <a:schemeClr val="tx1">
              <a:lumMod val="85000"/>
              <a:lumOff val="15000"/>
            </a:schemeClr>
          </a:solidFill>
        </p:spPr>
        <p:txBody>
          <a:bodyPr anchor="b"/>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endParaRPr lang="en-US" sz="1800" b="1" dirty="0">
              <a:solidFill>
                <a:srgbClr val="FFFF00"/>
              </a:solidFill>
              <a:effectLst>
                <a:outerShdw blurRad="38100" dist="38100" dir="2700000" algn="tl">
                  <a:srgbClr val="000000">
                    <a:alpha val="43137"/>
                  </a:srgbClr>
                </a:outerShdw>
              </a:effectLst>
            </a:endParaRPr>
          </a:p>
        </p:txBody>
      </p:sp>
      <p:sp>
        <p:nvSpPr>
          <p:cNvPr id="5" name="Title 3"/>
          <p:cNvSpPr txBox="1">
            <a:spLocks/>
          </p:cNvSpPr>
          <p:nvPr userDrawn="1"/>
        </p:nvSpPr>
        <p:spPr>
          <a:xfrm>
            <a:off x="0" y="1616075"/>
            <a:ext cx="3406775" cy="2270125"/>
          </a:xfrm>
          <a:prstGeom prst="rect">
            <a:avLst/>
          </a:prstGeom>
          <a:solidFill>
            <a:srgbClr val="2906A2"/>
          </a:solidFill>
        </p:spPr>
        <p:txBody>
          <a:bodyPr anchor="b"/>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endParaRPr lang="en-US" sz="1800" b="1" dirty="0">
              <a:solidFill>
                <a:srgbClr val="FFFF00"/>
              </a:solidFill>
              <a:effectLst>
                <a:outerShdw blurRad="38100" dist="38100" dir="2700000" algn="tl">
                  <a:srgbClr val="000000">
                    <a:alpha val="43137"/>
                  </a:srgbClr>
                </a:outerShdw>
              </a:effectLst>
            </a:endParaRPr>
          </a:p>
        </p:txBody>
      </p:sp>
      <p:pic>
        <p:nvPicPr>
          <p:cNvPr id="6" name="Picture 7" descr="DSS LOGO vector difference"/>
          <p:cNvPicPr>
            <a:picLocks noChangeAspect="1" noChangeArrowheads="1"/>
          </p:cNvPicPr>
          <p:nvPr userDrawn="1"/>
        </p:nvPicPr>
        <p:blipFill>
          <a:blip r:embed="rId2"/>
          <a:srcRect/>
          <a:stretch>
            <a:fillRect/>
          </a:stretch>
        </p:blipFill>
        <p:spPr bwMode="auto">
          <a:xfrm>
            <a:off x="0" y="3098800"/>
            <a:ext cx="3200400" cy="787400"/>
          </a:xfrm>
          <a:prstGeom prst="rect">
            <a:avLst/>
          </a:prstGeom>
          <a:noFill/>
          <a:ln w="9525">
            <a:noFill/>
            <a:miter lim="800000"/>
            <a:headEnd/>
            <a:tailEnd/>
          </a:ln>
        </p:spPr>
      </p:pic>
      <p:sp>
        <p:nvSpPr>
          <p:cNvPr id="7" name="Rectangle 9"/>
          <p:cNvSpPr/>
          <p:nvPr userDrawn="1"/>
        </p:nvSpPr>
        <p:spPr>
          <a:xfrm>
            <a:off x="-12700" y="-103188"/>
            <a:ext cx="9156700" cy="169068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userDrawn="1"/>
        </p:nvSpPr>
        <p:spPr>
          <a:xfrm>
            <a:off x="-12700" y="3919538"/>
            <a:ext cx="9156700" cy="2971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3432131" y="2130425"/>
            <a:ext cx="5711869" cy="800665"/>
          </a:xfrm>
          <a:noFill/>
        </p:spPr>
        <p:txBody>
          <a:bodyPr anchor="t"/>
          <a:lstStyle>
            <a:lvl1pPr algn="ctr">
              <a:defRPr sz="3200"/>
            </a:lvl1pPr>
          </a:lstStyle>
          <a:p>
            <a:r>
              <a:rPr lang="en-US" dirty="0"/>
              <a:t>Click to edit Master title style</a:t>
            </a:r>
          </a:p>
        </p:txBody>
      </p:sp>
      <p:sp>
        <p:nvSpPr>
          <p:cNvPr id="3" name="Subtitle 2"/>
          <p:cNvSpPr>
            <a:spLocks noGrp="1"/>
          </p:cNvSpPr>
          <p:nvPr>
            <p:ph type="subTitle" idx="1"/>
          </p:nvPr>
        </p:nvSpPr>
        <p:spPr>
          <a:xfrm>
            <a:off x="3432130" y="2983261"/>
            <a:ext cx="5711870" cy="877886"/>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fld id="{6E087A9F-7552-4736-A948-19F57B2DEC2F}" type="datetime1">
              <a:rPr lang="en-US" smtClean="0"/>
              <a:t>8/26/2022</a:t>
            </a:fld>
            <a:endParaRPr lang="en-US"/>
          </a:p>
        </p:txBody>
      </p:sp>
      <p:sp>
        <p:nvSpPr>
          <p:cNvPr id="10" name="Footer Placeholder 4"/>
          <p:cNvSpPr>
            <a:spLocks noGrp="1"/>
          </p:cNvSpPr>
          <p:nvPr>
            <p:ph type="ftr" sz="quarter" idx="11"/>
          </p:nvPr>
        </p:nvSpPr>
        <p:spPr/>
        <p:txBody>
          <a:bodyPr/>
          <a:lstStyle>
            <a:lvl1pPr>
              <a:defRPr/>
            </a:lvl1pPr>
          </a:lstStyle>
          <a:p>
            <a:pPr>
              <a:defRPr/>
            </a:pPr>
            <a:r>
              <a:rPr lang="en-US"/>
              <a:t>Department of Social Services</a:t>
            </a:r>
          </a:p>
        </p:txBody>
      </p:sp>
      <p:sp>
        <p:nvSpPr>
          <p:cNvPr id="11" name="Slide Number Placeholder 5"/>
          <p:cNvSpPr>
            <a:spLocks noGrp="1"/>
          </p:cNvSpPr>
          <p:nvPr>
            <p:ph type="sldNum" sz="quarter" idx="12"/>
          </p:nvPr>
        </p:nvSpPr>
        <p:spPr/>
        <p:txBody>
          <a:bodyPr/>
          <a:lstStyle>
            <a:lvl1pPr>
              <a:defRPr/>
            </a:lvl1pPr>
          </a:lstStyle>
          <a:p>
            <a:pPr>
              <a:defRPr/>
            </a:pPr>
            <a:fld id="{22A8FCF6-5391-4B26-880E-5F24893A50C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B9044DA-C6F1-4AF1-83CB-1B1F0A3B7E7D}" type="datetime1">
              <a:rPr lang="en-US" smtClean="0"/>
              <a:t>8/26/2022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Department of Social Services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D5A4297-53E4-41EB-B544-90BB684DE89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C6B43DD-1276-48D0-876B-C22280740C05}" type="datetime1">
              <a:rPr lang="en-US" smtClean="0"/>
              <a:t>8/26/2022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Department of Social Services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D91D655-7119-457D-A34B-11276AAE675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41329" y="2130425"/>
            <a:ext cx="5711869" cy="800665"/>
          </a:xfrm>
          <a:noFill/>
        </p:spPr>
        <p:txBody>
          <a:bodyPr anchor="t"/>
          <a:lstStyle>
            <a:lvl1pPr algn="ctr">
              <a:defRPr sz="4800" b="0">
                <a:solidFill>
                  <a:srgbClr val="2906A2"/>
                </a:solidFill>
                <a:effectLst/>
                <a:latin typeface="+mj-lt"/>
              </a:defRPr>
            </a:lvl1pPr>
          </a:lstStyle>
          <a:p>
            <a:r>
              <a:rPr lang="en-US" dirty="0"/>
              <a:t>Click to edit Master title style</a:t>
            </a:r>
          </a:p>
        </p:txBody>
      </p:sp>
      <p:sp>
        <p:nvSpPr>
          <p:cNvPr id="7" name="Slide Number Placeholder 5"/>
          <p:cNvSpPr>
            <a:spLocks noGrp="1"/>
          </p:cNvSpPr>
          <p:nvPr>
            <p:ph type="sldNum" sz="quarter" idx="12"/>
          </p:nvPr>
        </p:nvSpPr>
        <p:spPr>
          <a:xfrm>
            <a:off x="6553200" y="6475618"/>
            <a:ext cx="2133600" cy="365125"/>
          </a:xfrm>
        </p:spPr>
        <p:txBody>
          <a:bodyPr/>
          <a:lstStyle>
            <a:lvl1pPr>
              <a:defRPr>
                <a:latin typeface="+mj-lt"/>
              </a:defRPr>
            </a:lvl1pPr>
          </a:lstStyle>
          <a:p>
            <a:pPr>
              <a:defRPr/>
            </a:pPr>
            <a:fld id="{2D43976D-FE59-46FF-B0CA-10F23A3434E0}" type="slidenum">
              <a:rPr lang="en-US" smtClean="0"/>
              <a:pPr>
                <a:defRPr/>
              </a:pPr>
              <a:t>‹#›</a:t>
            </a:fld>
            <a:endParaRPr lang="en-US" dirty="0"/>
          </a:p>
        </p:txBody>
      </p:sp>
    </p:spTree>
    <p:extLst>
      <p:ext uri="{BB962C8B-B14F-4D97-AF65-F5344CB8AC3E}">
        <p14:creationId xmlns:p14="http://schemas.microsoft.com/office/powerpoint/2010/main" val="270366398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0656B4F-41D9-4D37-A3CA-2BD85224EC6E}" type="datetime1">
              <a:rPr lang="en-US" smtClean="0"/>
              <a:t>8/26/2022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Department of Social Services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E0910F7-5D48-4D29-89D1-83725AECF73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544638"/>
            <a:ext cx="7772400" cy="1362075"/>
          </a:xfrm>
          <a:solidFill>
            <a:schemeClr val="accent1">
              <a:lumMod val="20000"/>
              <a:lumOff val="80000"/>
            </a:schemeClr>
          </a:solidFill>
        </p:spPr>
        <p:txBody>
          <a:bodyPr anchor="t"/>
          <a:lstStyle>
            <a:lvl1pPr algn="l">
              <a:defRPr sz="4000" b="1" u="none" cap="none">
                <a:solidFill>
                  <a:srgbClr val="2906A2"/>
                </a:solidFill>
                <a:effectLst/>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630FC32-EF91-4C8B-8578-FEA9493B71E3}" type="datetime1">
              <a:rPr lang="en-US" smtClean="0"/>
              <a:t>8/26/2022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Department of Social Services</a:t>
            </a:r>
          </a:p>
        </p:txBody>
      </p:sp>
      <p:sp>
        <p:nvSpPr>
          <p:cNvPr id="6" name="Slide Number Placeholder 5"/>
          <p:cNvSpPr>
            <a:spLocks noGrp="1"/>
          </p:cNvSpPr>
          <p:nvPr>
            <p:ph type="sldNum" sz="quarter" idx="12"/>
          </p:nvPr>
        </p:nvSpPr>
        <p:spPr/>
        <p:txBody>
          <a:bodyPr/>
          <a:lstStyle>
            <a:lvl1pPr>
              <a:defRPr/>
            </a:lvl1pPr>
          </a:lstStyle>
          <a:p>
            <a:pPr>
              <a:defRPr/>
            </a:pPr>
            <a:fld id="{120F9A6D-C033-4D6D-9AA8-89024EE4BA4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516CADB-479C-4275-A315-9E2D6C161B10}" type="datetime1">
              <a:rPr lang="en-US" smtClean="0"/>
              <a:t>8/26/2022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Department of Social Services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82B61B4-6BB9-47A6-B93C-99ACD9D56F8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9441B3B-A892-4E1F-9F83-0BDD4ACD1870}" type="datetime1">
              <a:rPr lang="en-US" smtClean="0"/>
              <a:t>8/26/2022</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Department of Social Services</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3517445-A01B-4834-84D5-6A6757894F5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7EC2CC0-5F11-4BCB-8EE2-067B7679AD16}" type="datetime1">
              <a:rPr lang="en-US" smtClean="0"/>
              <a:t>8/26/2022</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Department of Social Services</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77E40C9-912E-40AE-8E8F-5BBEFA61276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B25043-2591-42BA-BDDC-3EDB56262FC8}" type="datetime1">
              <a:rPr lang="en-US" smtClean="0"/>
              <a:t>8/26/2022</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Department of Social Services</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F41AA8-8C5A-4593-9204-DB23FE10422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EFDD59E-2FC0-4239-AA92-58983E489541}" type="datetime1">
              <a:rPr lang="en-US" smtClean="0"/>
              <a:t>8/26/2022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Department of Social Services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4F3143F-4BD4-4B07-9F39-382813E35AF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E9786D2-E79F-4038-84CF-84124E20F44A}" type="datetime1">
              <a:rPr lang="en-US" smtClean="0"/>
              <a:t>8/26/2022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Department of Social Services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0A5E6D9-857F-4A68-8641-FFCB332747B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939800"/>
            <a:ext cx="8229600" cy="5186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96EF1C0-DF85-4B13-9AE0-F8D505581624}" type="datetime1">
              <a:rPr lang="en-US" smtClean="0"/>
              <a:t>8/26/2022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en-US"/>
              <a:t>Department of Social Services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F14E114-112D-4C96-A0B4-2C41C19A598A}" type="slidenum">
              <a:rPr lang="en-US"/>
              <a:pPr>
                <a:defRPr/>
              </a:pPr>
              <a:t>‹#›</a:t>
            </a:fld>
            <a:endParaRPr lang="en-US" dirty="0"/>
          </a:p>
        </p:txBody>
      </p:sp>
      <p:sp>
        <p:nvSpPr>
          <p:cNvPr id="7" name="Rectangle 6"/>
          <p:cNvSpPr/>
          <p:nvPr/>
        </p:nvSpPr>
        <p:spPr>
          <a:xfrm>
            <a:off x="0" y="0"/>
            <a:ext cx="9144000" cy="798513"/>
          </a:xfrm>
          <a:prstGeom prst="rect">
            <a:avLst/>
          </a:prstGeom>
          <a:solidFill>
            <a:srgbClr val="2906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8" descr="DSS LOGO vector difference"/>
          <p:cNvPicPr>
            <a:picLocks noChangeAspect="1" noChangeArrowheads="1"/>
          </p:cNvPicPr>
          <p:nvPr/>
        </p:nvPicPr>
        <p:blipFill>
          <a:blip r:embed="rId14"/>
          <a:srcRect/>
          <a:stretch>
            <a:fillRect/>
          </a:stretch>
        </p:blipFill>
        <p:spPr bwMode="auto">
          <a:xfrm>
            <a:off x="0" y="0"/>
            <a:ext cx="3200400" cy="787400"/>
          </a:xfrm>
          <a:prstGeom prst="rect">
            <a:avLst/>
          </a:prstGeom>
          <a:noFill/>
          <a:ln w="9525">
            <a:noFill/>
            <a:miter lim="800000"/>
            <a:headEnd/>
            <a:tailEnd/>
          </a:ln>
        </p:spPr>
      </p:pic>
      <p:cxnSp>
        <p:nvCxnSpPr>
          <p:cNvPr id="10" name="Straight Connector 9"/>
          <p:cNvCxnSpPr/>
          <p:nvPr/>
        </p:nvCxnSpPr>
        <p:spPr>
          <a:xfrm>
            <a:off x="738188" y="536575"/>
            <a:ext cx="8275637" cy="0"/>
          </a:xfrm>
          <a:prstGeom prst="line">
            <a:avLst/>
          </a:prstGeom>
          <a:ln w="25400">
            <a:solidFill>
              <a:srgbClr val="F0E018"/>
            </a:solidFill>
          </a:ln>
        </p:spPr>
        <p:style>
          <a:lnRef idx="1">
            <a:schemeClr val="accent1"/>
          </a:lnRef>
          <a:fillRef idx="0">
            <a:schemeClr val="accent1"/>
          </a:fillRef>
          <a:effectRef idx="0">
            <a:schemeClr val="accent1"/>
          </a:effectRef>
          <a:fontRef idx="minor">
            <a:schemeClr val="tx1"/>
          </a:fontRef>
        </p:style>
      </p:cxnSp>
      <p:sp>
        <p:nvSpPr>
          <p:cNvPr id="1033" name="Title Placeholder 1"/>
          <p:cNvSpPr>
            <a:spLocks noGrp="1"/>
          </p:cNvSpPr>
          <p:nvPr>
            <p:ph type="title"/>
          </p:nvPr>
        </p:nvSpPr>
        <p:spPr bwMode="auto">
          <a:xfrm>
            <a:off x="3124200" y="41275"/>
            <a:ext cx="5889625" cy="531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61"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Lst>
  <p:hf hdr="0"/>
  <p:txStyles>
    <p:titleStyle>
      <a:lvl1pPr algn="l" rtl="0" fontAlgn="base">
        <a:spcBef>
          <a:spcPct val="0"/>
        </a:spcBef>
        <a:spcAft>
          <a:spcPct val="0"/>
        </a:spcAft>
        <a:defRPr sz="2800" kern="1200">
          <a:solidFill>
            <a:srgbClr val="FFFF00"/>
          </a:solidFill>
          <a:latin typeface="+mj-lt"/>
          <a:ea typeface="+mj-ea"/>
          <a:cs typeface="+mj-cs"/>
        </a:defRPr>
      </a:lvl1pPr>
      <a:lvl2pPr algn="l" rtl="0" fontAlgn="base">
        <a:spcBef>
          <a:spcPct val="0"/>
        </a:spcBef>
        <a:spcAft>
          <a:spcPct val="0"/>
        </a:spcAft>
        <a:defRPr sz="2800">
          <a:solidFill>
            <a:srgbClr val="FFFF00"/>
          </a:solidFill>
          <a:latin typeface="Calibri" pitchFamily="34" charset="0"/>
        </a:defRPr>
      </a:lvl2pPr>
      <a:lvl3pPr algn="l" rtl="0" fontAlgn="base">
        <a:spcBef>
          <a:spcPct val="0"/>
        </a:spcBef>
        <a:spcAft>
          <a:spcPct val="0"/>
        </a:spcAft>
        <a:defRPr sz="2800">
          <a:solidFill>
            <a:srgbClr val="FFFF00"/>
          </a:solidFill>
          <a:latin typeface="Calibri" pitchFamily="34" charset="0"/>
        </a:defRPr>
      </a:lvl3pPr>
      <a:lvl4pPr algn="l" rtl="0" fontAlgn="base">
        <a:spcBef>
          <a:spcPct val="0"/>
        </a:spcBef>
        <a:spcAft>
          <a:spcPct val="0"/>
        </a:spcAft>
        <a:defRPr sz="2800">
          <a:solidFill>
            <a:srgbClr val="FFFF00"/>
          </a:solidFill>
          <a:latin typeface="Calibri" pitchFamily="34" charset="0"/>
        </a:defRPr>
      </a:lvl4pPr>
      <a:lvl5pPr algn="l" rtl="0" fontAlgn="base">
        <a:spcBef>
          <a:spcPct val="0"/>
        </a:spcBef>
        <a:spcAft>
          <a:spcPct val="0"/>
        </a:spcAft>
        <a:defRPr sz="2800">
          <a:solidFill>
            <a:srgbClr val="FFFF00"/>
          </a:solidFill>
          <a:latin typeface="Calibri" pitchFamily="34" charset="0"/>
        </a:defRPr>
      </a:lvl5pPr>
      <a:lvl6pPr marL="457200" algn="l" rtl="0" fontAlgn="base">
        <a:spcBef>
          <a:spcPct val="0"/>
        </a:spcBef>
        <a:spcAft>
          <a:spcPct val="0"/>
        </a:spcAft>
        <a:defRPr sz="2800">
          <a:solidFill>
            <a:srgbClr val="FFFF00"/>
          </a:solidFill>
          <a:latin typeface="Calibri" pitchFamily="34" charset="0"/>
        </a:defRPr>
      </a:lvl6pPr>
      <a:lvl7pPr marL="914400" algn="l" rtl="0" fontAlgn="base">
        <a:spcBef>
          <a:spcPct val="0"/>
        </a:spcBef>
        <a:spcAft>
          <a:spcPct val="0"/>
        </a:spcAft>
        <a:defRPr sz="2800">
          <a:solidFill>
            <a:srgbClr val="FFFF00"/>
          </a:solidFill>
          <a:latin typeface="Calibri" pitchFamily="34" charset="0"/>
        </a:defRPr>
      </a:lvl7pPr>
      <a:lvl8pPr marL="1371600" algn="l" rtl="0" fontAlgn="base">
        <a:spcBef>
          <a:spcPct val="0"/>
        </a:spcBef>
        <a:spcAft>
          <a:spcPct val="0"/>
        </a:spcAft>
        <a:defRPr sz="2800">
          <a:solidFill>
            <a:srgbClr val="FFFF00"/>
          </a:solidFill>
          <a:latin typeface="Calibri" pitchFamily="34" charset="0"/>
        </a:defRPr>
      </a:lvl8pPr>
      <a:lvl9pPr marL="1828800" algn="l" rtl="0" fontAlgn="base">
        <a:spcBef>
          <a:spcPct val="0"/>
        </a:spcBef>
        <a:spcAft>
          <a:spcPct val="0"/>
        </a:spcAft>
        <a:defRPr sz="2800">
          <a:solidFill>
            <a:srgbClr val="FFFF00"/>
          </a:solidFill>
          <a:latin typeface="Calibri" pitchFamily="34" charset="0"/>
        </a:defRPr>
      </a:lvl9pPr>
    </p:titleStyle>
    <p:bodyStyle>
      <a:lvl1pPr marL="342900" indent="-342900" algn="l" rtl="0" fontAlgn="base">
        <a:spcBef>
          <a:spcPct val="20000"/>
        </a:spcBef>
        <a:spcAft>
          <a:spcPct val="0"/>
        </a:spcAft>
        <a:buFont typeface="Wingdings" pitchFamily="2" charset="2"/>
        <a:buChar char="§"/>
        <a:defRPr sz="2400" kern="1200">
          <a:solidFill>
            <a:srgbClr val="2906A2"/>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about:blan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6"/>
          <p:cNvSpPr>
            <a:spLocks noGrp="1" noChangeArrowheads="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5F2041-E455-48EC-937E-7560ADE7771A}" type="slidenum">
              <a:rPr lang="en-US">
                <a:solidFill>
                  <a:srgbClr val="7B9899"/>
                </a:solidFill>
              </a:rPr>
              <a:pPr fontAlgn="base">
                <a:spcBef>
                  <a:spcPct val="0"/>
                </a:spcBef>
                <a:spcAft>
                  <a:spcPct val="0"/>
                </a:spcAft>
              </a:pPr>
              <a:t>1</a:t>
            </a:fld>
            <a:endParaRPr lang="en-US" dirty="0">
              <a:solidFill>
                <a:srgbClr val="7B9899"/>
              </a:solidFill>
            </a:endParaRPr>
          </a:p>
        </p:txBody>
      </p:sp>
      <p:sp>
        <p:nvSpPr>
          <p:cNvPr id="2" name="Rectangle 1"/>
          <p:cNvSpPr/>
          <p:nvPr/>
        </p:nvSpPr>
        <p:spPr>
          <a:xfrm>
            <a:off x="974688" y="4706162"/>
            <a:ext cx="7194619" cy="1477328"/>
          </a:xfrm>
          <a:prstGeom prst="rect">
            <a:avLst/>
          </a:prstGeom>
        </p:spPr>
        <p:txBody>
          <a:bodyPr wrap="square">
            <a:spAutoFit/>
          </a:bodyPr>
          <a:lstStyle/>
          <a:p>
            <a:pPr algn="ctr" fontAlgn="auto">
              <a:spcBef>
                <a:spcPts val="0"/>
              </a:spcBef>
              <a:spcAft>
                <a:spcPts val="0"/>
              </a:spcAft>
              <a:defRPr/>
            </a:pPr>
            <a:r>
              <a:rPr lang="en-US" dirty="0">
                <a:solidFill>
                  <a:srgbClr val="2906A2"/>
                </a:solidFill>
                <a:latin typeface="+mn-lt"/>
                <a:ea typeface="+mj-ea"/>
                <a:cs typeface="+mj-cs"/>
              </a:rPr>
              <a:t>Presentation to the Legislative Appropriations, Human Services, and </a:t>
            </a:r>
            <a:br>
              <a:rPr lang="en-US" dirty="0">
                <a:solidFill>
                  <a:srgbClr val="2906A2"/>
                </a:solidFill>
                <a:latin typeface="+mn-lt"/>
                <a:ea typeface="+mj-ea"/>
                <a:cs typeface="+mj-cs"/>
              </a:rPr>
            </a:br>
            <a:r>
              <a:rPr lang="en-US" dirty="0">
                <a:solidFill>
                  <a:srgbClr val="2906A2"/>
                </a:solidFill>
                <a:latin typeface="+mn-lt"/>
                <a:ea typeface="+mj-ea"/>
                <a:cs typeface="+mj-cs"/>
              </a:rPr>
              <a:t>Energy and Technology Committees</a:t>
            </a:r>
          </a:p>
          <a:p>
            <a:pPr algn="ctr" fontAlgn="auto">
              <a:spcBef>
                <a:spcPts val="0"/>
              </a:spcBef>
              <a:spcAft>
                <a:spcPts val="0"/>
              </a:spcAft>
              <a:defRPr/>
            </a:pPr>
            <a:r>
              <a:rPr lang="en-US" dirty="0">
                <a:solidFill>
                  <a:srgbClr val="2906A2"/>
                </a:solidFill>
                <a:latin typeface="+mn-lt"/>
              </a:rPr>
              <a:t>Deidre S. Gifford, MD, MPH Commissioner</a:t>
            </a:r>
          </a:p>
          <a:p>
            <a:pPr algn="ctr" fontAlgn="auto">
              <a:spcBef>
                <a:spcPts val="0"/>
              </a:spcBef>
              <a:spcAft>
                <a:spcPts val="0"/>
              </a:spcAft>
              <a:defRPr/>
            </a:pPr>
            <a:r>
              <a:rPr lang="en-US" dirty="0">
                <a:solidFill>
                  <a:srgbClr val="2906A2"/>
                </a:solidFill>
                <a:latin typeface="+mn-lt"/>
              </a:rPr>
              <a:t>Department of Social Services</a:t>
            </a:r>
          </a:p>
          <a:p>
            <a:pPr algn="ctr" fontAlgn="auto">
              <a:spcBef>
                <a:spcPts val="0"/>
              </a:spcBef>
              <a:spcAft>
                <a:spcPts val="0"/>
              </a:spcAft>
              <a:defRPr/>
            </a:pPr>
            <a:r>
              <a:rPr lang="en-US" dirty="0">
                <a:solidFill>
                  <a:srgbClr val="2906A2"/>
                </a:solidFill>
                <a:latin typeface="+mn-lt"/>
              </a:rPr>
              <a:t>Monday, August 29, 2022</a:t>
            </a:r>
          </a:p>
        </p:txBody>
      </p:sp>
      <p:grpSp>
        <p:nvGrpSpPr>
          <p:cNvPr id="6" name="Group 5"/>
          <p:cNvGrpSpPr/>
          <p:nvPr/>
        </p:nvGrpSpPr>
        <p:grpSpPr>
          <a:xfrm>
            <a:off x="457199" y="686108"/>
            <a:ext cx="8219209" cy="3664949"/>
            <a:chOff x="-299762" y="1597916"/>
            <a:chExt cx="2885846" cy="1867277"/>
          </a:xfrm>
        </p:grpSpPr>
        <p:sp>
          <p:nvSpPr>
            <p:cNvPr id="7" name="Rounded Rectangle 6"/>
            <p:cNvSpPr/>
            <p:nvPr/>
          </p:nvSpPr>
          <p:spPr>
            <a:xfrm>
              <a:off x="-299762" y="1772422"/>
              <a:ext cx="2885846" cy="169277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0" name="Rounded Rectangle 4"/>
            <p:cNvSpPr/>
            <p:nvPr/>
          </p:nvSpPr>
          <p:spPr>
            <a:xfrm>
              <a:off x="-299762" y="1597916"/>
              <a:ext cx="2885846" cy="18672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ts val="600"/>
                </a:spcAft>
              </a:pPr>
              <a:r>
                <a:rPr lang="en-US" sz="3200" b="1" kern="1200" dirty="0">
                  <a:latin typeface="Calibri" panose="020F0502020204030204" pitchFamily="34" charset="0"/>
                </a:rPr>
                <a:t>Informational Forum for Allocation Plans</a:t>
              </a:r>
            </a:p>
            <a:p>
              <a:pPr lvl="0" algn="ctr" defTabSz="800100">
                <a:lnSpc>
                  <a:spcPct val="90000"/>
                </a:lnSpc>
                <a:spcBef>
                  <a:spcPct val="0"/>
                </a:spcBef>
                <a:spcAft>
                  <a:spcPts val="600"/>
                </a:spcAft>
              </a:pPr>
              <a:endParaRPr lang="en-US" sz="2000" b="1" dirty="0">
                <a:latin typeface="Calibri" panose="020F0502020204030204" pitchFamily="34" charset="0"/>
              </a:endParaRPr>
            </a:p>
            <a:p>
              <a:pPr lvl="0" algn="ctr" defTabSz="800100">
                <a:lnSpc>
                  <a:spcPct val="90000"/>
                </a:lnSpc>
                <a:spcBef>
                  <a:spcPct val="0"/>
                </a:spcBef>
                <a:spcAft>
                  <a:spcPts val="600"/>
                </a:spcAft>
              </a:pPr>
              <a:r>
                <a:rPr lang="en-US" sz="2000" b="1" dirty="0">
                  <a:latin typeface="Calibri" panose="020F0502020204030204" pitchFamily="34" charset="0"/>
                </a:rPr>
                <a:t>Low Income Home Energy Assistance Program (LIHEAP) – FFY 2023</a:t>
              </a:r>
            </a:p>
            <a:p>
              <a:pPr lvl="0" algn="ctr" defTabSz="800100">
                <a:lnSpc>
                  <a:spcPct val="90000"/>
                </a:lnSpc>
                <a:spcBef>
                  <a:spcPct val="0"/>
                </a:spcBef>
                <a:spcAft>
                  <a:spcPts val="600"/>
                </a:spcAft>
              </a:pPr>
              <a:r>
                <a:rPr lang="en-US" sz="2000" b="1" dirty="0">
                  <a:solidFill>
                    <a:schemeClr val="bg1"/>
                  </a:solidFill>
                  <a:latin typeface="Calibri" panose="020F0502020204030204" pitchFamily="34" charset="0"/>
                </a:rPr>
                <a:t>Amendment to </a:t>
              </a:r>
              <a:r>
                <a:rPr lang="en-US" sz="2000" b="1" dirty="0">
                  <a:latin typeface="Calibri" panose="020F0502020204030204" pitchFamily="34" charset="0"/>
                </a:rPr>
                <a:t>Low Income Household Water Assistance Program (LIHWAP)</a:t>
              </a:r>
              <a:endParaRPr lang="en-US" sz="2000" b="1" strike="sngStrike" dirty="0">
                <a:solidFill>
                  <a:srgbClr val="FF0000"/>
                </a:solidFill>
                <a:latin typeface="Calibri" panose="020F0502020204030204" pitchFamily="34" charset="0"/>
              </a:endParaRPr>
            </a:p>
          </p:txBody>
        </p:sp>
      </p:grpSp>
      <p:pic>
        <p:nvPicPr>
          <p:cNvPr id="12" name="Picture 11">
            <a:extLst>
              <a:ext uri="{FF2B5EF4-FFF2-40B4-BE49-F238E27FC236}">
                <a16:creationId xmlns:a16="http://schemas.microsoft.com/office/drawing/2014/main" id="{DE1DD47B-C24E-444E-9955-1DF72BD60DCE}"/>
              </a:ext>
            </a:extLst>
          </p:cNvPr>
          <p:cNvPicPr>
            <a:picLocks noChangeAspect="1"/>
          </p:cNvPicPr>
          <p:nvPr/>
        </p:nvPicPr>
        <p:blipFill>
          <a:blip r:embed="rId3"/>
          <a:stretch>
            <a:fillRect/>
          </a:stretch>
        </p:blipFill>
        <p:spPr>
          <a:xfrm>
            <a:off x="3124074" y="6355600"/>
            <a:ext cx="2895851" cy="365792"/>
          </a:xfrm>
          <a:prstGeom prst="rect">
            <a:avLst/>
          </a:prstGeom>
        </p:spPr>
      </p:pic>
      <p:sp>
        <p:nvSpPr>
          <p:cNvPr id="5" name="Date Placeholder 4">
            <a:extLst>
              <a:ext uri="{FF2B5EF4-FFF2-40B4-BE49-F238E27FC236}">
                <a16:creationId xmlns:a16="http://schemas.microsoft.com/office/drawing/2014/main" id="{41411F46-D55F-4FFB-BA27-AC7483A949DA}"/>
              </a:ext>
            </a:extLst>
          </p:cNvPr>
          <p:cNvSpPr>
            <a:spLocks noGrp="1"/>
          </p:cNvSpPr>
          <p:nvPr>
            <p:ph type="dt" sz="half" idx="10"/>
          </p:nvPr>
        </p:nvSpPr>
        <p:spPr/>
        <p:txBody>
          <a:bodyPr/>
          <a:lstStyle/>
          <a:p>
            <a:pPr>
              <a:defRPr/>
            </a:pPr>
            <a:fld id="{D3DAD1F5-A235-4C5C-AA65-803F59B5536F}" type="datetime1">
              <a:rPr lang="en-US" smtClean="0"/>
              <a:t>8/26/2022</a:t>
            </a:fld>
            <a:endParaRPr lang="en-US" dirty="0"/>
          </a:p>
        </p:txBody>
      </p:sp>
      <p:sp>
        <p:nvSpPr>
          <p:cNvPr id="8" name="Footer Placeholder 7">
            <a:extLst>
              <a:ext uri="{FF2B5EF4-FFF2-40B4-BE49-F238E27FC236}">
                <a16:creationId xmlns:a16="http://schemas.microsoft.com/office/drawing/2014/main" id="{A42F36F7-541F-4C52-B6E4-2CFDE491FFB3}"/>
              </a:ext>
            </a:extLst>
          </p:cNvPr>
          <p:cNvSpPr>
            <a:spLocks noGrp="1"/>
          </p:cNvSpPr>
          <p:nvPr>
            <p:ph type="ftr" sz="quarter" idx="11"/>
          </p:nvPr>
        </p:nvSpPr>
        <p:spPr/>
        <p:txBody>
          <a:bodyPr/>
          <a:lstStyle/>
          <a:p>
            <a:pPr>
              <a:defRPr/>
            </a:pPr>
            <a:r>
              <a:rPr lang="en-US" dirty="0"/>
              <a:t>Department of Social Services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95620-18F7-3833-BD0D-86888B8F75A0}"/>
              </a:ext>
            </a:extLst>
          </p:cNvPr>
          <p:cNvSpPr>
            <a:spLocks noGrp="1"/>
          </p:cNvSpPr>
          <p:nvPr>
            <p:ph type="title"/>
          </p:nvPr>
        </p:nvSpPr>
        <p:spPr>
          <a:xfrm>
            <a:off x="3124200" y="41276"/>
            <a:ext cx="5889625" cy="483160"/>
          </a:xfrm>
        </p:spPr>
        <p:txBody>
          <a:bodyPr/>
          <a:lstStyle/>
          <a:p>
            <a:pPr algn="r"/>
            <a:r>
              <a:rPr lang="en-US" dirty="0"/>
              <a:t>History of CEAP Funding</a:t>
            </a:r>
          </a:p>
        </p:txBody>
      </p:sp>
      <p:pic>
        <p:nvPicPr>
          <p:cNvPr id="8" name="Content Placeholder 7">
            <a:extLst>
              <a:ext uri="{FF2B5EF4-FFF2-40B4-BE49-F238E27FC236}">
                <a16:creationId xmlns:a16="http://schemas.microsoft.com/office/drawing/2014/main" id="{664EA03D-8C19-6642-5626-8D7CDCADA517}"/>
              </a:ext>
            </a:extLst>
          </p:cNvPr>
          <p:cNvPicPr>
            <a:picLocks noGrp="1" noChangeAspect="1"/>
          </p:cNvPicPr>
          <p:nvPr>
            <p:ph idx="1"/>
          </p:nvPr>
        </p:nvPicPr>
        <p:blipFill>
          <a:blip r:embed="rId2"/>
          <a:stretch>
            <a:fillRect/>
          </a:stretch>
        </p:blipFill>
        <p:spPr>
          <a:xfrm>
            <a:off x="457200" y="1276386"/>
            <a:ext cx="8229600" cy="4513190"/>
          </a:xfrm>
        </p:spPr>
      </p:pic>
      <p:sp>
        <p:nvSpPr>
          <p:cNvPr id="4" name="Date Placeholder 3">
            <a:extLst>
              <a:ext uri="{FF2B5EF4-FFF2-40B4-BE49-F238E27FC236}">
                <a16:creationId xmlns:a16="http://schemas.microsoft.com/office/drawing/2014/main" id="{8FB40F09-369D-4F4F-AB68-D9D86EBDB941}"/>
              </a:ext>
            </a:extLst>
          </p:cNvPr>
          <p:cNvSpPr>
            <a:spLocks noGrp="1"/>
          </p:cNvSpPr>
          <p:nvPr>
            <p:ph type="dt" sz="half" idx="10"/>
          </p:nvPr>
        </p:nvSpPr>
        <p:spPr/>
        <p:txBody>
          <a:bodyPr/>
          <a:lstStyle/>
          <a:p>
            <a:pPr>
              <a:defRPr/>
            </a:pPr>
            <a:fld id="{40656B4F-41D9-4D37-A3CA-2BD85224EC6E}" type="datetime1">
              <a:rPr lang="en-US" smtClean="0"/>
              <a:t>8/26/2022</a:t>
            </a:fld>
            <a:endParaRPr lang="en-US" dirty="0"/>
          </a:p>
        </p:txBody>
      </p:sp>
      <p:sp>
        <p:nvSpPr>
          <p:cNvPr id="5" name="Footer Placeholder 4">
            <a:extLst>
              <a:ext uri="{FF2B5EF4-FFF2-40B4-BE49-F238E27FC236}">
                <a16:creationId xmlns:a16="http://schemas.microsoft.com/office/drawing/2014/main" id="{12177BC9-B0BB-3826-1EF7-9D4FD999854D}"/>
              </a:ext>
            </a:extLst>
          </p:cNvPr>
          <p:cNvSpPr>
            <a:spLocks noGrp="1"/>
          </p:cNvSpPr>
          <p:nvPr>
            <p:ph type="ftr" sz="quarter" idx="11"/>
          </p:nvPr>
        </p:nvSpPr>
        <p:spPr/>
        <p:txBody>
          <a:bodyPr/>
          <a:lstStyle/>
          <a:p>
            <a:pPr>
              <a:defRPr/>
            </a:pPr>
            <a:r>
              <a:rPr lang="en-US" dirty="0"/>
              <a:t>Department of Social Services</a:t>
            </a:r>
          </a:p>
        </p:txBody>
      </p:sp>
      <p:sp>
        <p:nvSpPr>
          <p:cNvPr id="6" name="Slide Number Placeholder 5">
            <a:extLst>
              <a:ext uri="{FF2B5EF4-FFF2-40B4-BE49-F238E27FC236}">
                <a16:creationId xmlns:a16="http://schemas.microsoft.com/office/drawing/2014/main" id="{BD34A249-192F-C7FE-8C1B-85D80559EABF}"/>
              </a:ext>
            </a:extLst>
          </p:cNvPr>
          <p:cNvSpPr>
            <a:spLocks noGrp="1"/>
          </p:cNvSpPr>
          <p:nvPr>
            <p:ph type="sldNum" sz="quarter" idx="12"/>
          </p:nvPr>
        </p:nvSpPr>
        <p:spPr/>
        <p:txBody>
          <a:bodyPr/>
          <a:lstStyle/>
          <a:p>
            <a:pPr>
              <a:defRPr/>
            </a:pPr>
            <a:fld id="{8E0910F7-5D48-4D29-89D1-83725AECF732}" type="slidenum">
              <a:rPr lang="en-US" smtClean="0"/>
              <a:pPr>
                <a:defRPr/>
              </a:pPr>
              <a:t>10</a:t>
            </a:fld>
            <a:endParaRPr lang="en-US" dirty="0"/>
          </a:p>
        </p:txBody>
      </p:sp>
    </p:spTree>
    <p:extLst>
      <p:ext uri="{BB962C8B-B14F-4D97-AF65-F5344CB8AC3E}">
        <p14:creationId xmlns:p14="http://schemas.microsoft.com/office/powerpoint/2010/main" val="1180522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7C9E5-EB04-4771-84BF-BFEADE8EEE5F}"/>
              </a:ext>
            </a:extLst>
          </p:cNvPr>
          <p:cNvSpPr>
            <a:spLocks noGrp="1"/>
          </p:cNvSpPr>
          <p:nvPr>
            <p:ph type="ctrTitle"/>
          </p:nvPr>
        </p:nvSpPr>
        <p:spPr>
          <a:xfrm>
            <a:off x="1716065" y="1651454"/>
            <a:ext cx="5711869" cy="800665"/>
          </a:xfrm>
        </p:spPr>
        <p:txBody>
          <a:bodyPr/>
          <a:lstStyle/>
          <a:p>
            <a:r>
              <a:rPr lang="en-US" dirty="0"/>
              <a:t>BENEFIT MATRIX</a:t>
            </a:r>
            <a:br>
              <a:rPr lang="en-US" dirty="0"/>
            </a:br>
            <a:br>
              <a:rPr lang="en-US" dirty="0"/>
            </a:br>
            <a:r>
              <a:rPr lang="en-US" dirty="0"/>
              <a:t>Basic Benefits</a:t>
            </a:r>
            <a:br>
              <a:rPr lang="en-US" dirty="0"/>
            </a:br>
            <a:r>
              <a:rPr lang="en-US" dirty="0"/>
              <a:t>Crisis Assistance</a:t>
            </a:r>
            <a:br>
              <a:rPr lang="en-US" dirty="0"/>
            </a:br>
            <a:r>
              <a:rPr lang="en-US" dirty="0"/>
              <a:t>Rental Assistance</a:t>
            </a:r>
            <a:br>
              <a:rPr lang="en-US" dirty="0"/>
            </a:br>
            <a:endParaRPr lang="en-US" dirty="0"/>
          </a:p>
        </p:txBody>
      </p:sp>
      <p:sp>
        <p:nvSpPr>
          <p:cNvPr id="3" name="Slide Number Placeholder 2">
            <a:extLst>
              <a:ext uri="{FF2B5EF4-FFF2-40B4-BE49-F238E27FC236}">
                <a16:creationId xmlns:a16="http://schemas.microsoft.com/office/drawing/2014/main" id="{7A6DD71F-B08C-485F-8415-78F750D72055}"/>
              </a:ext>
            </a:extLst>
          </p:cNvPr>
          <p:cNvSpPr>
            <a:spLocks noGrp="1"/>
          </p:cNvSpPr>
          <p:nvPr>
            <p:ph type="sldNum" sz="quarter" idx="12"/>
          </p:nvPr>
        </p:nvSpPr>
        <p:spPr/>
        <p:txBody>
          <a:bodyPr/>
          <a:lstStyle/>
          <a:p>
            <a:pPr>
              <a:defRPr/>
            </a:pPr>
            <a:fld id="{2D43976D-FE59-46FF-B0CA-10F23A3434E0}" type="slidenum">
              <a:rPr lang="en-US" smtClean="0"/>
              <a:pPr>
                <a:defRPr/>
              </a:pPr>
              <a:t>11</a:t>
            </a:fld>
            <a:endParaRPr lang="en-US" dirty="0"/>
          </a:p>
        </p:txBody>
      </p:sp>
    </p:spTree>
    <p:extLst>
      <p:ext uri="{BB962C8B-B14F-4D97-AF65-F5344CB8AC3E}">
        <p14:creationId xmlns:p14="http://schemas.microsoft.com/office/powerpoint/2010/main" val="873879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51729" y="56178"/>
            <a:ext cx="5270491" cy="600499"/>
          </a:xfrm>
        </p:spPr>
        <p:txBody>
          <a:bodyPr/>
          <a:lstStyle/>
          <a:p>
            <a:pPr algn="r"/>
            <a:r>
              <a:rPr lang="en-US" sz="2800" dirty="0">
                <a:solidFill>
                  <a:srgbClr val="FFFF00"/>
                </a:solidFill>
              </a:rPr>
              <a:t>LIHEAP Allocation Plan Summary</a:t>
            </a:r>
            <a:endParaRPr lang="en-US" sz="2800" dirty="0"/>
          </a:p>
        </p:txBody>
      </p:sp>
      <p:sp>
        <p:nvSpPr>
          <p:cNvPr id="3" name="Slide Number Placeholder 2"/>
          <p:cNvSpPr>
            <a:spLocks noGrp="1"/>
          </p:cNvSpPr>
          <p:nvPr>
            <p:ph type="sldNum" sz="quarter" idx="12"/>
          </p:nvPr>
        </p:nvSpPr>
        <p:spPr/>
        <p:txBody>
          <a:bodyPr/>
          <a:lstStyle/>
          <a:p>
            <a:pPr>
              <a:defRPr/>
            </a:pPr>
            <a:fld id="{2D43976D-FE59-46FF-B0CA-10F23A3434E0}" type="slidenum">
              <a:rPr lang="en-US">
                <a:solidFill>
                  <a:prstClr val="black">
                    <a:tint val="75000"/>
                  </a:prstClr>
                </a:solidFill>
                <a:latin typeface="Calibri"/>
              </a:rPr>
              <a:pPr>
                <a:defRPr/>
              </a:pPr>
              <a:t>12</a:t>
            </a:fld>
            <a:endParaRPr lang="en-US" dirty="0">
              <a:solidFill>
                <a:prstClr val="black">
                  <a:tint val="75000"/>
                </a:prstClr>
              </a:solidFill>
              <a:latin typeface="Calibri"/>
            </a:endParaRPr>
          </a:p>
        </p:txBody>
      </p:sp>
      <p:sp>
        <p:nvSpPr>
          <p:cNvPr id="4" name="TextBox 3"/>
          <p:cNvSpPr txBox="1"/>
          <p:nvPr/>
        </p:nvSpPr>
        <p:spPr>
          <a:xfrm>
            <a:off x="1335641" y="3484866"/>
            <a:ext cx="6488130" cy="369332"/>
          </a:xfrm>
          <a:prstGeom prst="rect">
            <a:avLst/>
          </a:prstGeom>
          <a:noFill/>
        </p:spPr>
        <p:txBody>
          <a:bodyPr wrap="square" rtlCol="0">
            <a:spAutoFit/>
          </a:bodyPr>
          <a:lstStyle/>
          <a:p>
            <a:pPr fontAlgn="base">
              <a:spcBef>
                <a:spcPct val="0"/>
              </a:spcBef>
              <a:spcAft>
                <a:spcPct val="0"/>
              </a:spcAft>
            </a:pPr>
            <a:endParaRPr lang="en-US" dirty="0">
              <a:solidFill>
                <a:prstClr val="black"/>
              </a:solidFill>
              <a:latin typeface="Arial" charset="0"/>
            </a:endParaRPr>
          </a:p>
        </p:txBody>
      </p:sp>
      <p:pic>
        <p:nvPicPr>
          <p:cNvPr id="9" name="Picture 8">
            <a:extLst>
              <a:ext uri="{FF2B5EF4-FFF2-40B4-BE49-F238E27FC236}">
                <a16:creationId xmlns:a16="http://schemas.microsoft.com/office/drawing/2014/main" id="{BC966486-7B90-43C3-BE1F-26CD6B35C100}"/>
              </a:ext>
            </a:extLst>
          </p:cNvPr>
          <p:cNvPicPr>
            <a:picLocks noChangeAspect="1"/>
          </p:cNvPicPr>
          <p:nvPr/>
        </p:nvPicPr>
        <p:blipFill>
          <a:blip r:embed="rId3"/>
          <a:stretch>
            <a:fillRect/>
          </a:stretch>
        </p:blipFill>
        <p:spPr>
          <a:xfrm>
            <a:off x="3493762" y="6383836"/>
            <a:ext cx="2171888" cy="274344"/>
          </a:xfrm>
          <a:prstGeom prst="rect">
            <a:avLst/>
          </a:prstGeom>
        </p:spPr>
      </p:pic>
      <p:sp>
        <p:nvSpPr>
          <p:cNvPr id="7" name="TextBox 6">
            <a:extLst>
              <a:ext uri="{FF2B5EF4-FFF2-40B4-BE49-F238E27FC236}">
                <a16:creationId xmlns:a16="http://schemas.microsoft.com/office/drawing/2014/main" id="{E9530BC5-9A3E-405E-BD5D-75810923F2C1}"/>
              </a:ext>
            </a:extLst>
          </p:cNvPr>
          <p:cNvSpPr txBox="1"/>
          <p:nvPr/>
        </p:nvSpPr>
        <p:spPr>
          <a:xfrm>
            <a:off x="1335641" y="6427348"/>
            <a:ext cx="1157528" cy="230832"/>
          </a:xfrm>
          <a:prstGeom prst="rect">
            <a:avLst/>
          </a:prstGeom>
          <a:noFill/>
        </p:spPr>
        <p:txBody>
          <a:bodyPr wrap="square" rtlCol="0">
            <a:spAutoFit/>
          </a:bodyPr>
          <a:lstStyle/>
          <a:p>
            <a:pPr>
              <a:defRPr/>
            </a:pPr>
            <a:fld id="{851161A3-F3FB-4A4B-BF7E-DFDBF5D56554}" type="datetime1">
              <a:rPr lang="en-US" sz="900" smtClean="0">
                <a:solidFill>
                  <a:prstClr val="black">
                    <a:tint val="75000"/>
                  </a:prstClr>
                </a:solidFill>
                <a:latin typeface="Calibri"/>
              </a:rPr>
              <a:pPr>
                <a:defRPr/>
              </a:pPr>
              <a:t>8/26/2022</a:t>
            </a:fld>
            <a:endParaRPr lang="en-US" sz="900" dirty="0">
              <a:solidFill>
                <a:prstClr val="black">
                  <a:tint val="75000"/>
                </a:prstClr>
              </a:solidFill>
              <a:latin typeface="Calibri"/>
            </a:endParaRPr>
          </a:p>
        </p:txBody>
      </p:sp>
      <p:graphicFrame>
        <p:nvGraphicFramePr>
          <p:cNvPr id="6" name="Table 5">
            <a:extLst>
              <a:ext uri="{FF2B5EF4-FFF2-40B4-BE49-F238E27FC236}">
                <a16:creationId xmlns:a16="http://schemas.microsoft.com/office/drawing/2014/main" id="{4FAE3875-A47D-D293-7D8D-B90C96B4D663}"/>
              </a:ext>
            </a:extLst>
          </p:cNvPr>
          <p:cNvGraphicFramePr>
            <a:graphicFrameLocks noGrp="1"/>
          </p:cNvGraphicFramePr>
          <p:nvPr>
            <p:extLst>
              <p:ext uri="{D42A27DB-BD31-4B8C-83A1-F6EECF244321}">
                <p14:modId xmlns:p14="http://schemas.microsoft.com/office/powerpoint/2010/main" val="3779193633"/>
              </p:ext>
            </p:extLst>
          </p:nvPr>
        </p:nvGraphicFramePr>
        <p:xfrm>
          <a:off x="918845" y="1079463"/>
          <a:ext cx="7306310" cy="1899857"/>
        </p:xfrm>
        <a:graphic>
          <a:graphicData uri="http://schemas.openxmlformats.org/drawingml/2006/table">
            <a:tbl>
              <a:tblPr firstRow="1" firstCol="1" lastRow="1" lastCol="1" bandRow="1" bandCol="1"/>
              <a:tblGrid>
                <a:gridCol w="609600">
                  <a:extLst>
                    <a:ext uri="{9D8B030D-6E8A-4147-A177-3AD203B41FA5}">
                      <a16:colId xmlns:a16="http://schemas.microsoft.com/office/drawing/2014/main" val="2693128208"/>
                    </a:ext>
                  </a:extLst>
                </a:gridCol>
                <a:gridCol w="1612900">
                  <a:extLst>
                    <a:ext uri="{9D8B030D-6E8A-4147-A177-3AD203B41FA5}">
                      <a16:colId xmlns:a16="http://schemas.microsoft.com/office/drawing/2014/main" val="1228361622"/>
                    </a:ext>
                  </a:extLst>
                </a:gridCol>
                <a:gridCol w="791210">
                  <a:extLst>
                    <a:ext uri="{9D8B030D-6E8A-4147-A177-3AD203B41FA5}">
                      <a16:colId xmlns:a16="http://schemas.microsoft.com/office/drawing/2014/main" val="1386940926"/>
                    </a:ext>
                  </a:extLst>
                </a:gridCol>
                <a:gridCol w="821690">
                  <a:extLst>
                    <a:ext uri="{9D8B030D-6E8A-4147-A177-3AD203B41FA5}">
                      <a16:colId xmlns:a16="http://schemas.microsoft.com/office/drawing/2014/main" val="4122749935"/>
                    </a:ext>
                  </a:extLst>
                </a:gridCol>
                <a:gridCol w="821690">
                  <a:extLst>
                    <a:ext uri="{9D8B030D-6E8A-4147-A177-3AD203B41FA5}">
                      <a16:colId xmlns:a16="http://schemas.microsoft.com/office/drawing/2014/main" val="2236799473"/>
                    </a:ext>
                  </a:extLst>
                </a:gridCol>
                <a:gridCol w="789305">
                  <a:extLst>
                    <a:ext uri="{9D8B030D-6E8A-4147-A177-3AD203B41FA5}">
                      <a16:colId xmlns:a16="http://schemas.microsoft.com/office/drawing/2014/main" val="2374854692"/>
                    </a:ext>
                  </a:extLst>
                </a:gridCol>
                <a:gridCol w="609600">
                  <a:extLst>
                    <a:ext uri="{9D8B030D-6E8A-4147-A177-3AD203B41FA5}">
                      <a16:colId xmlns:a16="http://schemas.microsoft.com/office/drawing/2014/main" val="2472986592"/>
                    </a:ext>
                  </a:extLst>
                </a:gridCol>
                <a:gridCol w="625475">
                  <a:extLst>
                    <a:ext uri="{9D8B030D-6E8A-4147-A177-3AD203B41FA5}">
                      <a16:colId xmlns:a16="http://schemas.microsoft.com/office/drawing/2014/main" val="747347292"/>
                    </a:ext>
                  </a:extLst>
                </a:gridCol>
                <a:gridCol w="624840">
                  <a:extLst>
                    <a:ext uri="{9D8B030D-6E8A-4147-A177-3AD203B41FA5}">
                      <a16:colId xmlns:a16="http://schemas.microsoft.com/office/drawing/2014/main" val="1619329463"/>
                    </a:ext>
                  </a:extLst>
                </a:gridCol>
              </a:tblGrid>
              <a:tr h="190500">
                <a:tc gridSpan="9">
                  <a:txBody>
                    <a:bodyPr/>
                    <a:lstStyle/>
                    <a:p>
                      <a:pPr marL="2255520" marR="0">
                        <a:lnSpc>
                          <a:spcPct val="115000"/>
                        </a:lnSpc>
                        <a:spcBef>
                          <a:spcPts val="65"/>
                        </a:spcBef>
                        <a:spcAft>
                          <a:spcPts val="0"/>
                        </a:spcAft>
                      </a:pPr>
                      <a:r>
                        <a:rPr lang="en-US" sz="1100" b="1" dirty="0">
                          <a:effectLst/>
                          <a:latin typeface="Book Antiqua" panose="02040602050305030304" pitchFamily="18" charset="0"/>
                          <a:ea typeface="Book Antiqua" panose="02040602050305030304" pitchFamily="18" charset="0"/>
                          <a:cs typeface="Book Antiqua" panose="02040602050305030304" pitchFamily="18" charset="0"/>
                        </a:rPr>
                        <a:t>F</a:t>
                      </a:r>
                      <a:r>
                        <a:rPr lang="en-US" sz="1100" b="1" spc="-5" dirty="0">
                          <a:effectLst/>
                          <a:latin typeface="Book Antiqua" panose="02040602050305030304" pitchFamily="18" charset="0"/>
                          <a:ea typeface="Book Antiqua" panose="02040602050305030304" pitchFamily="18" charset="0"/>
                          <a:cs typeface="Book Antiqua" panose="02040602050305030304" pitchFamily="18" charset="0"/>
                        </a:rPr>
                        <a:t>F</a:t>
                      </a:r>
                      <a:r>
                        <a:rPr lang="en-US" sz="1100" b="1" dirty="0">
                          <a:effectLst/>
                          <a:latin typeface="Book Antiqua" panose="02040602050305030304" pitchFamily="18" charset="0"/>
                          <a:ea typeface="Book Antiqua" panose="02040602050305030304" pitchFamily="18" charset="0"/>
                          <a:cs typeface="Book Antiqua" panose="02040602050305030304" pitchFamily="18" charset="0"/>
                        </a:rPr>
                        <a:t>Y</a:t>
                      </a:r>
                      <a:r>
                        <a:rPr lang="en-US" sz="1100" b="1" spc="-5" dirty="0">
                          <a:effectLst/>
                          <a:latin typeface="Book Antiqua" panose="02040602050305030304" pitchFamily="18" charset="0"/>
                          <a:ea typeface="Book Antiqua" panose="02040602050305030304" pitchFamily="18" charset="0"/>
                          <a:cs typeface="Book Antiqua" panose="02040602050305030304" pitchFamily="18" charset="0"/>
                        </a:rPr>
                        <a:t> </a:t>
                      </a:r>
                      <a:r>
                        <a:rPr lang="en-US" sz="1100" b="1" dirty="0">
                          <a:effectLst/>
                          <a:latin typeface="Book Antiqua" panose="02040602050305030304" pitchFamily="18" charset="0"/>
                          <a:ea typeface="Book Antiqua" panose="02040602050305030304" pitchFamily="18" charset="0"/>
                          <a:cs typeface="Book Antiqua" panose="02040602050305030304" pitchFamily="18" charset="0"/>
                        </a:rPr>
                        <a:t>19 Pro</a:t>
                      </a:r>
                      <a:r>
                        <a:rPr lang="en-US" sz="1100" b="1" spc="-5" dirty="0">
                          <a:effectLst/>
                          <a:latin typeface="Book Antiqua" panose="02040602050305030304" pitchFamily="18" charset="0"/>
                          <a:ea typeface="Book Antiqua" panose="02040602050305030304" pitchFamily="18" charset="0"/>
                          <a:cs typeface="Book Antiqua" panose="02040602050305030304" pitchFamily="18" charset="0"/>
                        </a:rPr>
                        <a:t>g</a:t>
                      </a:r>
                      <a:r>
                        <a:rPr lang="en-US" sz="1100" b="1" dirty="0">
                          <a:effectLst/>
                          <a:latin typeface="Book Antiqua" panose="02040602050305030304" pitchFamily="18" charset="0"/>
                          <a:ea typeface="Book Antiqua" panose="02040602050305030304" pitchFamily="18" charset="0"/>
                          <a:cs typeface="Book Antiqua" panose="02040602050305030304" pitchFamily="18" charset="0"/>
                        </a:rPr>
                        <a:t>r</a:t>
                      </a:r>
                      <a:r>
                        <a:rPr lang="en-US" sz="1100" b="1" spc="-10" dirty="0">
                          <a:effectLst/>
                          <a:latin typeface="Book Antiqua" panose="02040602050305030304" pitchFamily="18" charset="0"/>
                          <a:ea typeface="Book Antiqua" panose="02040602050305030304" pitchFamily="18" charset="0"/>
                          <a:cs typeface="Book Antiqua" panose="02040602050305030304" pitchFamily="18" charset="0"/>
                        </a:rPr>
                        <a:t>a</a:t>
                      </a:r>
                      <a:r>
                        <a:rPr lang="en-US" sz="1100" b="1" dirty="0">
                          <a:effectLst/>
                          <a:latin typeface="Book Antiqua" panose="02040602050305030304" pitchFamily="18" charset="0"/>
                          <a:ea typeface="Book Antiqua" panose="02040602050305030304" pitchFamily="18" charset="0"/>
                          <a:cs typeface="Book Antiqua" panose="02040602050305030304" pitchFamily="18" charset="0"/>
                        </a:rPr>
                        <a:t>m</a:t>
                      </a:r>
                      <a:r>
                        <a:rPr lang="en-US" sz="1100" b="1" spc="5" dirty="0">
                          <a:effectLst/>
                          <a:latin typeface="Book Antiqua" panose="02040602050305030304" pitchFamily="18" charset="0"/>
                          <a:ea typeface="Book Antiqua" panose="02040602050305030304" pitchFamily="18" charset="0"/>
                          <a:cs typeface="Book Antiqua" panose="02040602050305030304" pitchFamily="18" charset="0"/>
                        </a:rPr>
                        <a:t> </a:t>
                      </a:r>
                      <a:r>
                        <a:rPr lang="en-US" sz="1100" b="1" dirty="0">
                          <a:effectLst/>
                          <a:latin typeface="Book Antiqua" panose="02040602050305030304" pitchFamily="18" charset="0"/>
                          <a:ea typeface="Book Antiqua" panose="02040602050305030304" pitchFamily="18" charset="0"/>
                          <a:cs typeface="Book Antiqua" panose="02040602050305030304" pitchFamily="18" charset="0"/>
                        </a:rPr>
                        <a:t>E</a:t>
                      </a:r>
                      <a:r>
                        <a:rPr lang="en-US" sz="1100" b="1" spc="-10" dirty="0">
                          <a:effectLst/>
                          <a:latin typeface="Book Antiqua" panose="02040602050305030304" pitchFamily="18" charset="0"/>
                          <a:ea typeface="Book Antiqua" panose="02040602050305030304" pitchFamily="18" charset="0"/>
                          <a:cs typeface="Book Antiqua" panose="02040602050305030304" pitchFamily="18" charset="0"/>
                        </a:rPr>
                        <a:t>l</a:t>
                      </a:r>
                      <a:r>
                        <a:rPr lang="en-US" sz="1100" b="1" spc="5" dirty="0">
                          <a:effectLst/>
                          <a:latin typeface="Book Antiqua" panose="02040602050305030304" pitchFamily="18" charset="0"/>
                          <a:ea typeface="Book Antiqua" panose="02040602050305030304" pitchFamily="18" charset="0"/>
                          <a:cs typeface="Book Antiqua" panose="02040602050305030304" pitchFamily="18" charset="0"/>
                        </a:rPr>
                        <a:t>i</a:t>
                      </a:r>
                      <a:r>
                        <a:rPr lang="en-US" sz="1100" b="1" dirty="0">
                          <a:effectLst/>
                          <a:latin typeface="Book Antiqua" panose="02040602050305030304" pitchFamily="18" charset="0"/>
                          <a:ea typeface="Book Antiqua" panose="02040602050305030304" pitchFamily="18" charset="0"/>
                          <a:cs typeface="Book Antiqua" panose="02040602050305030304" pitchFamily="18" charset="0"/>
                        </a:rPr>
                        <a:t>gi</a:t>
                      </a:r>
                      <a:r>
                        <a:rPr lang="en-US" sz="1100" b="1" spc="-10" dirty="0">
                          <a:effectLst/>
                          <a:latin typeface="Book Antiqua" panose="02040602050305030304" pitchFamily="18" charset="0"/>
                          <a:ea typeface="Book Antiqua" panose="02040602050305030304" pitchFamily="18" charset="0"/>
                          <a:cs typeface="Book Antiqua" panose="02040602050305030304" pitchFamily="18" charset="0"/>
                        </a:rPr>
                        <a:t>b</a:t>
                      </a:r>
                      <a:r>
                        <a:rPr lang="en-US" sz="1100" b="1" spc="5" dirty="0">
                          <a:effectLst/>
                          <a:latin typeface="Book Antiqua" panose="02040602050305030304" pitchFamily="18" charset="0"/>
                          <a:ea typeface="Book Antiqua" panose="02040602050305030304" pitchFamily="18" charset="0"/>
                          <a:cs typeface="Book Antiqua" panose="02040602050305030304" pitchFamily="18" charset="0"/>
                        </a:rPr>
                        <a:t>i</a:t>
                      </a:r>
                      <a:r>
                        <a:rPr lang="en-US" sz="1100" b="1" spc="-10" dirty="0">
                          <a:effectLst/>
                          <a:latin typeface="Book Antiqua" panose="02040602050305030304" pitchFamily="18" charset="0"/>
                          <a:ea typeface="Book Antiqua" panose="02040602050305030304" pitchFamily="18" charset="0"/>
                          <a:cs typeface="Book Antiqua" panose="02040602050305030304" pitchFamily="18" charset="0"/>
                        </a:rPr>
                        <a:t>l</a:t>
                      </a:r>
                      <a:r>
                        <a:rPr lang="en-US" sz="1100" b="1" spc="5" dirty="0">
                          <a:effectLst/>
                          <a:latin typeface="Book Antiqua" panose="02040602050305030304" pitchFamily="18" charset="0"/>
                          <a:ea typeface="Book Antiqua" panose="02040602050305030304" pitchFamily="18" charset="0"/>
                          <a:cs typeface="Book Antiqua" panose="02040602050305030304" pitchFamily="18" charset="0"/>
                        </a:rPr>
                        <a:t>it</a:t>
                      </a:r>
                      <a:r>
                        <a:rPr lang="en-US" sz="1100" b="1" dirty="0">
                          <a:effectLst/>
                          <a:latin typeface="Book Antiqua" panose="02040602050305030304" pitchFamily="18" charset="0"/>
                          <a:ea typeface="Book Antiqua" panose="02040602050305030304" pitchFamily="18" charset="0"/>
                          <a:cs typeface="Book Antiqua" panose="02040602050305030304" pitchFamily="18" charset="0"/>
                        </a:rPr>
                        <a:t>y</a:t>
                      </a:r>
                      <a:r>
                        <a:rPr lang="en-US" sz="1100" b="1" spc="-15" dirty="0">
                          <a:effectLst/>
                          <a:latin typeface="Book Antiqua" panose="02040602050305030304" pitchFamily="18" charset="0"/>
                          <a:ea typeface="Book Antiqua" panose="02040602050305030304" pitchFamily="18" charset="0"/>
                          <a:cs typeface="Book Antiqua" panose="02040602050305030304" pitchFamily="18" charset="0"/>
                        </a:rPr>
                        <a:t> </a:t>
                      </a:r>
                      <a:r>
                        <a:rPr lang="en-US" sz="1100" b="1" dirty="0">
                          <a:effectLst/>
                          <a:latin typeface="Book Antiqua" panose="02040602050305030304" pitchFamily="18" charset="0"/>
                          <a:ea typeface="Book Antiqua" panose="02040602050305030304" pitchFamily="18" charset="0"/>
                          <a:cs typeface="Book Antiqua" panose="02040602050305030304" pitchFamily="18" charset="0"/>
                        </a:rPr>
                        <a:t>&amp;</a:t>
                      </a:r>
                      <a:r>
                        <a:rPr lang="en-US" sz="1100" b="1" spc="5" dirty="0">
                          <a:effectLst/>
                          <a:latin typeface="Book Antiqua" panose="02040602050305030304" pitchFamily="18" charset="0"/>
                          <a:ea typeface="Book Antiqua" panose="02040602050305030304" pitchFamily="18" charset="0"/>
                          <a:cs typeface="Book Antiqua" panose="02040602050305030304" pitchFamily="18" charset="0"/>
                        </a:rPr>
                        <a:t> </a:t>
                      </a:r>
                      <a:r>
                        <a:rPr lang="en-US" sz="1100" b="1" spc="-5" dirty="0">
                          <a:effectLst/>
                          <a:latin typeface="Book Antiqua" panose="02040602050305030304" pitchFamily="18" charset="0"/>
                          <a:ea typeface="Book Antiqua" panose="02040602050305030304" pitchFamily="18" charset="0"/>
                          <a:cs typeface="Book Antiqua" panose="02040602050305030304" pitchFamily="18" charset="0"/>
                        </a:rPr>
                        <a:t>B</a:t>
                      </a:r>
                      <a:r>
                        <a:rPr lang="en-US" sz="1100" b="1" dirty="0">
                          <a:effectLst/>
                          <a:latin typeface="Book Antiqua" panose="02040602050305030304" pitchFamily="18" charset="0"/>
                          <a:ea typeface="Book Antiqua" panose="02040602050305030304" pitchFamily="18" charset="0"/>
                          <a:cs typeface="Book Antiqua" panose="02040602050305030304" pitchFamily="18" charset="0"/>
                        </a:rPr>
                        <a:t>ene</a:t>
                      </a:r>
                      <a:r>
                        <a:rPr lang="en-US" sz="1100" b="1" spc="-10" dirty="0">
                          <a:effectLst/>
                          <a:latin typeface="Book Antiqua" panose="02040602050305030304" pitchFamily="18" charset="0"/>
                          <a:ea typeface="Book Antiqua" panose="02040602050305030304" pitchFamily="18" charset="0"/>
                          <a:cs typeface="Book Antiqua" panose="02040602050305030304" pitchFamily="18" charset="0"/>
                        </a:rPr>
                        <a:t>f</a:t>
                      </a:r>
                      <a:r>
                        <a:rPr lang="en-US" sz="1100" b="1" spc="5" dirty="0">
                          <a:effectLst/>
                          <a:latin typeface="Book Antiqua" panose="02040602050305030304" pitchFamily="18" charset="0"/>
                          <a:ea typeface="Book Antiqua" panose="02040602050305030304" pitchFamily="18" charset="0"/>
                          <a:cs typeface="Book Antiqua" panose="02040602050305030304" pitchFamily="18" charset="0"/>
                        </a:rPr>
                        <a:t>i</a:t>
                      </a:r>
                      <a:r>
                        <a:rPr lang="en-US" sz="1100" b="1" dirty="0">
                          <a:effectLst/>
                          <a:latin typeface="Book Antiqua" panose="02040602050305030304" pitchFamily="18" charset="0"/>
                          <a:ea typeface="Book Antiqua" panose="02040602050305030304" pitchFamily="18" charset="0"/>
                          <a:cs typeface="Book Antiqua" panose="02040602050305030304" pitchFamily="18" charset="0"/>
                        </a:rPr>
                        <a:t>t</a:t>
                      </a:r>
                      <a:r>
                        <a:rPr lang="en-US" sz="1100" b="1" spc="5" dirty="0">
                          <a:effectLst/>
                          <a:latin typeface="Book Antiqua" panose="02040602050305030304" pitchFamily="18" charset="0"/>
                          <a:ea typeface="Book Antiqua" panose="02040602050305030304" pitchFamily="18" charset="0"/>
                          <a:cs typeface="Book Antiqua" panose="02040602050305030304" pitchFamily="18" charset="0"/>
                        </a:rPr>
                        <a:t> </a:t>
                      </a:r>
                      <a:r>
                        <a:rPr lang="en-US" sz="1100" b="1" dirty="0">
                          <a:effectLst/>
                          <a:latin typeface="Book Antiqua" panose="02040602050305030304" pitchFamily="18" charset="0"/>
                          <a:ea typeface="Book Antiqua" panose="02040602050305030304" pitchFamily="18" charset="0"/>
                          <a:cs typeface="Book Antiqua" panose="02040602050305030304" pitchFamily="18" charset="0"/>
                        </a:rPr>
                        <a:t>Le</a:t>
                      </a:r>
                      <a:r>
                        <a:rPr lang="en-US" sz="1100" b="1" spc="-15" dirty="0">
                          <a:effectLst/>
                          <a:latin typeface="Book Antiqua" panose="02040602050305030304" pitchFamily="18" charset="0"/>
                          <a:ea typeface="Book Antiqua" panose="02040602050305030304" pitchFamily="18" charset="0"/>
                          <a:cs typeface="Book Antiqua" panose="02040602050305030304" pitchFamily="18" charset="0"/>
                        </a:rPr>
                        <a:t>v</a:t>
                      </a:r>
                      <a:r>
                        <a:rPr lang="en-US" sz="1100" b="1" dirty="0">
                          <a:effectLst/>
                          <a:latin typeface="Book Antiqua" panose="02040602050305030304" pitchFamily="18" charset="0"/>
                          <a:ea typeface="Book Antiqua" panose="02040602050305030304" pitchFamily="18" charset="0"/>
                          <a:cs typeface="Book Antiqua" panose="02040602050305030304" pitchFamily="18" charset="0"/>
                        </a:rPr>
                        <a:t>e</a:t>
                      </a:r>
                      <a:r>
                        <a:rPr lang="en-US" sz="1100" b="1" spc="5" dirty="0">
                          <a:effectLst/>
                          <a:latin typeface="Book Antiqua" panose="02040602050305030304" pitchFamily="18" charset="0"/>
                          <a:ea typeface="Book Antiqua" panose="02040602050305030304" pitchFamily="18" charset="0"/>
                          <a:cs typeface="Book Antiqua" panose="02040602050305030304" pitchFamily="18" charset="0"/>
                        </a:rPr>
                        <a:t>l</a:t>
                      </a:r>
                      <a:r>
                        <a:rPr lang="en-US" sz="1100" b="1" dirty="0">
                          <a:effectLst/>
                          <a:latin typeface="Book Antiqua" panose="02040602050305030304" pitchFamily="18" charset="0"/>
                          <a:ea typeface="Book Antiqua" panose="02040602050305030304" pitchFamily="18" charset="0"/>
                          <a:cs typeface="Book Antiqua" panose="02040602050305030304" pitchFamily="18" charset="0"/>
                        </a:rPr>
                        <a: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52576271"/>
                  </a:ext>
                </a:extLst>
              </a:tr>
              <a:tr h="190500">
                <a:tc gridSpan="9">
                  <a:txBody>
                    <a:bodyPr/>
                    <a:lstStyle/>
                    <a:p>
                      <a:pPr marL="2051050" marR="0">
                        <a:lnSpc>
                          <a:spcPct val="115000"/>
                        </a:lnSpc>
                        <a:spcBef>
                          <a:spcPts val="55"/>
                        </a:spcBef>
                        <a:spcAft>
                          <a:spcPts val="0"/>
                        </a:spcAft>
                        <a:tabLst>
                          <a:tab pos="3517900" algn="l"/>
                        </a:tabLst>
                      </a:pPr>
                      <a:r>
                        <a:rPr lang="en-US" sz="1100" i="1" dirty="0">
                          <a:effectLst/>
                          <a:latin typeface="Book Antiqua" panose="02040602050305030304" pitchFamily="18" charset="0"/>
                          <a:ea typeface="Book Antiqua" panose="02040602050305030304" pitchFamily="18" charset="0"/>
                          <a:cs typeface="Book Antiqua" panose="02040602050305030304" pitchFamily="18" charset="0"/>
                        </a:rPr>
                        <a:t>B</a:t>
                      </a:r>
                      <a:r>
                        <a:rPr lang="en-US" sz="1100" i="1" spc="-5" dirty="0">
                          <a:effectLst/>
                          <a:latin typeface="Book Antiqua" panose="02040602050305030304" pitchFamily="18" charset="0"/>
                          <a:ea typeface="Book Antiqua" panose="02040602050305030304" pitchFamily="18" charset="0"/>
                          <a:cs typeface="Book Antiqua" panose="02040602050305030304" pitchFamily="18" charset="0"/>
                        </a:rPr>
                        <a:t>u</a:t>
                      </a:r>
                      <a:r>
                        <a:rPr lang="en-US" sz="1100" i="1" dirty="0">
                          <a:effectLst/>
                          <a:latin typeface="Book Antiqua" panose="02040602050305030304" pitchFamily="18" charset="0"/>
                          <a:ea typeface="Book Antiqua" panose="02040602050305030304" pitchFamily="18" charset="0"/>
                          <a:cs typeface="Book Antiqua" panose="02040602050305030304" pitchFamily="18" charset="0"/>
                        </a:rPr>
                        <a:t>dge</a:t>
                      </a:r>
                      <a:r>
                        <a:rPr lang="en-US" sz="1100" i="1" spc="5" dirty="0">
                          <a:effectLst/>
                          <a:latin typeface="Book Antiqua" panose="02040602050305030304" pitchFamily="18" charset="0"/>
                          <a:ea typeface="Book Antiqua" panose="02040602050305030304" pitchFamily="18" charset="0"/>
                          <a:cs typeface="Book Antiqua" panose="02040602050305030304" pitchFamily="18" charset="0"/>
                        </a:rPr>
                        <a:t>t</a:t>
                      </a:r>
                      <a:r>
                        <a:rPr lang="en-US" sz="1100" i="1" dirty="0">
                          <a:effectLst/>
                          <a:latin typeface="Book Antiqua" panose="02040602050305030304" pitchFamily="18" charset="0"/>
                          <a:ea typeface="Book Antiqua" panose="02040602050305030304" pitchFamily="18" charset="0"/>
                          <a:cs typeface="Book Antiqua" panose="02040602050305030304" pitchFamily="18" charset="0"/>
                        </a:rPr>
                        <a:t>: </a:t>
                      </a:r>
                      <a:r>
                        <a:rPr lang="en-US" sz="1100" i="1" spc="-10" dirty="0">
                          <a:effectLst/>
                          <a:latin typeface="Book Antiqua" panose="02040602050305030304" pitchFamily="18" charset="0"/>
                          <a:ea typeface="Book Antiqua" panose="02040602050305030304" pitchFamily="18" charset="0"/>
                          <a:cs typeface="Book Antiqua" panose="02040602050305030304" pitchFamily="18" charset="0"/>
                        </a:rPr>
                        <a:t>$</a:t>
                      </a:r>
                      <a:r>
                        <a:rPr lang="en-US" sz="1100" i="1" dirty="0">
                          <a:effectLst/>
                          <a:latin typeface="Book Antiqua" panose="02040602050305030304" pitchFamily="18" charset="0"/>
                          <a:ea typeface="Book Antiqua" panose="02040602050305030304" pitchFamily="18" charset="0"/>
                          <a:cs typeface="Book Antiqua" panose="02040602050305030304" pitchFamily="18" charset="0"/>
                        </a:rPr>
                        <a:t>81.6</a:t>
                      </a:r>
                      <a:r>
                        <a:rPr lang="en-US" sz="1100" i="1" spc="-10" dirty="0">
                          <a:effectLst/>
                          <a:latin typeface="Book Antiqua" panose="02040602050305030304" pitchFamily="18" charset="0"/>
                          <a:ea typeface="Book Antiqua" panose="02040602050305030304" pitchFamily="18" charset="0"/>
                          <a:cs typeface="Book Antiqua" panose="02040602050305030304" pitchFamily="18" charset="0"/>
                        </a:rPr>
                        <a:t> </a:t>
                      </a:r>
                      <a:r>
                        <a:rPr lang="en-US" sz="1100" i="1" spc="5" dirty="0">
                          <a:effectLst/>
                          <a:latin typeface="Book Antiqua" panose="02040602050305030304" pitchFamily="18" charset="0"/>
                          <a:ea typeface="Book Antiqua" panose="02040602050305030304" pitchFamily="18" charset="0"/>
                          <a:cs typeface="Book Antiqua" panose="02040602050305030304" pitchFamily="18" charset="0"/>
                        </a:rPr>
                        <a:t>m</a:t>
                      </a:r>
                      <a:r>
                        <a:rPr lang="en-US" sz="1100" i="1" spc="-5" dirty="0">
                          <a:effectLst/>
                          <a:latin typeface="Book Antiqua" panose="02040602050305030304" pitchFamily="18" charset="0"/>
                          <a:ea typeface="Book Antiqua" panose="02040602050305030304" pitchFamily="18" charset="0"/>
                          <a:cs typeface="Book Antiqua" panose="02040602050305030304" pitchFamily="18" charset="0"/>
                        </a:rPr>
                        <a:t>i</a:t>
                      </a:r>
                      <a:r>
                        <a:rPr lang="en-US" sz="1100" i="1" spc="5" dirty="0">
                          <a:effectLst/>
                          <a:latin typeface="Book Antiqua" panose="02040602050305030304" pitchFamily="18" charset="0"/>
                          <a:ea typeface="Book Antiqua" panose="02040602050305030304" pitchFamily="18" charset="0"/>
                          <a:cs typeface="Book Antiqua" panose="02040602050305030304" pitchFamily="18" charset="0"/>
                        </a:rPr>
                        <a:t>l</a:t>
                      </a:r>
                      <a:r>
                        <a:rPr lang="en-US" sz="1100" i="1" spc="-5" dirty="0">
                          <a:effectLst/>
                          <a:latin typeface="Book Antiqua" panose="02040602050305030304" pitchFamily="18" charset="0"/>
                          <a:ea typeface="Book Antiqua" panose="02040602050305030304" pitchFamily="18" charset="0"/>
                          <a:cs typeface="Book Antiqua" panose="02040602050305030304" pitchFamily="18" charset="0"/>
                        </a:rPr>
                        <a:t>l</a:t>
                      </a:r>
                      <a:r>
                        <a:rPr lang="en-US" sz="1100" i="1" spc="5" dirty="0">
                          <a:effectLst/>
                          <a:latin typeface="Book Antiqua" panose="02040602050305030304" pitchFamily="18" charset="0"/>
                          <a:ea typeface="Book Antiqua" panose="02040602050305030304" pitchFamily="18" charset="0"/>
                          <a:cs typeface="Book Antiqua" panose="02040602050305030304" pitchFamily="18" charset="0"/>
                        </a:rPr>
                        <a:t>io</a:t>
                      </a:r>
                      <a:r>
                        <a:rPr lang="en-US" sz="1100" i="1" dirty="0">
                          <a:effectLst/>
                          <a:latin typeface="Book Antiqua" panose="02040602050305030304" pitchFamily="18" charset="0"/>
                          <a:ea typeface="Book Antiqua" panose="02040602050305030304" pitchFamily="18" charset="0"/>
                          <a:cs typeface="Book Antiqua" panose="02040602050305030304" pitchFamily="18" charset="0"/>
                        </a:rPr>
                        <a:t>n	</a:t>
                      </a:r>
                      <a:r>
                        <a:rPr lang="en-US" sz="1100" i="1" spc="-5" dirty="0">
                          <a:effectLst/>
                          <a:latin typeface="Book Antiqua" panose="02040602050305030304" pitchFamily="18" charset="0"/>
                          <a:ea typeface="Book Antiqua" panose="02040602050305030304" pitchFamily="18" charset="0"/>
                          <a:cs typeface="Book Antiqua" panose="02040602050305030304" pitchFamily="18" charset="0"/>
                        </a:rPr>
                        <a:t>A</a:t>
                      </a:r>
                      <a:r>
                        <a:rPr lang="en-US" sz="1100" i="1" dirty="0">
                          <a:effectLst/>
                          <a:latin typeface="Book Antiqua" panose="02040602050305030304" pitchFamily="18" charset="0"/>
                          <a:ea typeface="Book Antiqua" panose="02040602050305030304" pitchFamily="18" charset="0"/>
                          <a:cs typeface="Book Antiqua" panose="02040602050305030304" pitchFamily="18" charset="0"/>
                        </a:rPr>
                        <a:t>ppr</a:t>
                      </a:r>
                      <a:r>
                        <a:rPr lang="en-US" sz="1100" i="1" spc="5" dirty="0">
                          <a:effectLst/>
                          <a:latin typeface="Book Antiqua" panose="02040602050305030304" pitchFamily="18" charset="0"/>
                          <a:ea typeface="Book Antiqua" panose="02040602050305030304" pitchFamily="18" charset="0"/>
                          <a:cs typeface="Book Antiqua" panose="02040602050305030304" pitchFamily="18" charset="0"/>
                        </a:rPr>
                        <a:t>o</a:t>
                      </a:r>
                      <a:r>
                        <a:rPr lang="en-US" sz="1100" i="1" dirty="0">
                          <a:effectLst/>
                          <a:latin typeface="Book Antiqua" panose="02040602050305030304" pitchFamily="18" charset="0"/>
                          <a:ea typeface="Book Antiqua" panose="02040602050305030304" pitchFamily="18" charset="0"/>
                          <a:cs typeface="Book Antiqua" panose="02040602050305030304" pitchFamily="18" charset="0"/>
                        </a:rPr>
                        <a:t>x</a:t>
                      </a:r>
                      <a:r>
                        <a:rPr lang="en-US" sz="1100" i="1" spc="-5" dirty="0">
                          <a:effectLst/>
                          <a:latin typeface="Book Antiqua" panose="02040602050305030304" pitchFamily="18" charset="0"/>
                          <a:ea typeface="Book Antiqua" panose="02040602050305030304" pitchFamily="18" charset="0"/>
                          <a:cs typeface="Book Antiqua" panose="02040602050305030304" pitchFamily="18" charset="0"/>
                        </a:rPr>
                        <a:t>i</a:t>
                      </a:r>
                      <a:r>
                        <a:rPr lang="en-US" sz="1100" i="1" spc="5" dirty="0">
                          <a:effectLst/>
                          <a:latin typeface="Book Antiqua" panose="02040602050305030304" pitchFamily="18" charset="0"/>
                          <a:ea typeface="Book Antiqua" panose="02040602050305030304" pitchFamily="18" charset="0"/>
                          <a:cs typeface="Book Antiqua" panose="02040602050305030304" pitchFamily="18" charset="0"/>
                        </a:rPr>
                        <a:t>m</a:t>
                      </a:r>
                      <a:r>
                        <a:rPr lang="en-US" sz="1100" i="1" spc="-10" dirty="0">
                          <a:effectLst/>
                          <a:latin typeface="Book Antiqua" panose="02040602050305030304" pitchFamily="18" charset="0"/>
                          <a:ea typeface="Book Antiqua" panose="02040602050305030304" pitchFamily="18" charset="0"/>
                          <a:cs typeface="Book Antiqua" panose="02040602050305030304" pitchFamily="18" charset="0"/>
                        </a:rPr>
                        <a:t>a</a:t>
                      </a:r>
                      <a:r>
                        <a:rPr lang="en-US" sz="1100" i="1" spc="5" dirty="0">
                          <a:effectLst/>
                          <a:latin typeface="Book Antiqua" panose="02040602050305030304" pitchFamily="18" charset="0"/>
                          <a:ea typeface="Book Antiqua" panose="02040602050305030304" pitchFamily="18" charset="0"/>
                          <a:cs typeface="Book Antiqua" panose="02040602050305030304" pitchFamily="18" charset="0"/>
                        </a:rPr>
                        <a:t>t</a:t>
                      </a:r>
                      <a:r>
                        <a:rPr lang="en-US" sz="1100" i="1" dirty="0">
                          <a:effectLst/>
                          <a:latin typeface="Book Antiqua" panose="02040602050305030304" pitchFamily="18" charset="0"/>
                          <a:ea typeface="Book Antiqua" panose="02040602050305030304" pitchFamily="18" charset="0"/>
                          <a:cs typeface="Book Antiqua" panose="02040602050305030304" pitchFamily="18" charset="0"/>
                        </a:rPr>
                        <a:t>e C</a:t>
                      </a:r>
                      <a:r>
                        <a:rPr lang="en-US" sz="1100" i="1" spc="-10" dirty="0">
                          <a:effectLst/>
                          <a:latin typeface="Book Antiqua" panose="02040602050305030304" pitchFamily="18" charset="0"/>
                          <a:ea typeface="Book Antiqua" panose="02040602050305030304" pitchFamily="18" charset="0"/>
                          <a:cs typeface="Book Antiqua" panose="02040602050305030304" pitchFamily="18" charset="0"/>
                        </a:rPr>
                        <a:t>a</a:t>
                      </a:r>
                      <a:r>
                        <a:rPr lang="en-US" sz="1100" i="1" dirty="0">
                          <a:effectLst/>
                          <a:latin typeface="Book Antiqua" panose="02040602050305030304" pitchFamily="18" charset="0"/>
                          <a:ea typeface="Book Antiqua" panose="02040602050305030304" pitchFamily="18" charset="0"/>
                          <a:cs typeface="Book Antiqua" panose="02040602050305030304" pitchFamily="18" charset="0"/>
                        </a:rPr>
                        <a:t>s</a:t>
                      </a:r>
                      <a:r>
                        <a:rPr lang="en-US" sz="1100" i="1" spc="-5" dirty="0">
                          <a:effectLst/>
                          <a:latin typeface="Book Antiqua" panose="02040602050305030304" pitchFamily="18" charset="0"/>
                          <a:ea typeface="Book Antiqua" panose="02040602050305030304" pitchFamily="18" charset="0"/>
                          <a:cs typeface="Book Antiqua" panose="02040602050305030304" pitchFamily="18" charset="0"/>
                        </a:rPr>
                        <a:t>e</a:t>
                      </a:r>
                      <a:r>
                        <a:rPr lang="en-US" sz="1100" i="1" spc="5" dirty="0">
                          <a:effectLst/>
                          <a:latin typeface="Book Antiqua" panose="02040602050305030304" pitchFamily="18" charset="0"/>
                          <a:ea typeface="Book Antiqua" panose="02040602050305030304" pitchFamily="18" charset="0"/>
                          <a:cs typeface="Book Antiqua" panose="02040602050305030304" pitchFamily="18" charset="0"/>
                        </a:rPr>
                        <a:t>l</a:t>
                      </a:r>
                      <a:r>
                        <a:rPr lang="en-US" sz="1100" i="1" dirty="0">
                          <a:effectLst/>
                          <a:latin typeface="Book Antiqua" panose="02040602050305030304" pitchFamily="18" charset="0"/>
                          <a:ea typeface="Book Antiqua" panose="02040602050305030304" pitchFamily="18" charset="0"/>
                          <a:cs typeface="Book Antiqua" panose="02040602050305030304" pitchFamily="18" charset="0"/>
                        </a:rPr>
                        <a:t>o</a:t>
                      </a:r>
                      <a:r>
                        <a:rPr lang="en-US" sz="1100" i="1" spc="5" dirty="0">
                          <a:effectLst/>
                          <a:latin typeface="Book Antiqua" panose="02040602050305030304" pitchFamily="18" charset="0"/>
                          <a:ea typeface="Book Antiqua" panose="02040602050305030304" pitchFamily="18" charset="0"/>
                          <a:cs typeface="Book Antiqua" panose="02040602050305030304" pitchFamily="18" charset="0"/>
                        </a:rPr>
                        <a:t>a</a:t>
                      </a:r>
                      <a:r>
                        <a:rPr lang="en-US" sz="1100" i="1" spc="-10" dirty="0">
                          <a:effectLst/>
                          <a:latin typeface="Book Antiqua" panose="02040602050305030304" pitchFamily="18" charset="0"/>
                          <a:ea typeface="Book Antiqua" panose="02040602050305030304" pitchFamily="18" charset="0"/>
                          <a:cs typeface="Book Antiqua" panose="02040602050305030304" pitchFamily="18" charset="0"/>
                        </a:rPr>
                        <a:t>d</a:t>
                      </a:r>
                      <a:r>
                        <a:rPr lang="en-US" sz="1100" i="1" dirty="0">
                          <a:effectLst/>
                          <a:latin typeface="Book Antiqua" panose="02040602050305030304" pitchFamily="18" charset="0"/>
                          <a:ea typeface="Book Antiqua" panose="02040602050305030304" pitchFamily="18" charset="0"/>
                          <a:cs typeface="Book Antiqua" panose="02040602050305030304" pitchFamily="18" charset="0"/>
                        </a:rPr>
                        <a:t>:</a:t>
                      </a:r>
                      <a:r>
                        <a:rPr lang="en-US" sz="1100" i="1" spc="10" dirty="0">
                          <a:effectLst/>
                          <a:latin typeface="Book Antiqua" panose="02040602050305030304" pitchFamily="18" charset="0"/>
                          <a:ea typeface="Book Antiqua" panose="02040602050305030304" pitchFamily="18" charset="0"/>
                          <a:cs typeface="Book Antiqua" panose="02040602050305030304" pitchFamily="18" charset="0"/>
                        </a:rPr>
                        <a:t> </a:t>
                      </a:r>
                      <a:r>
                        <a:rPr lang="en-US" sz="1100" i="1" dirty="0">
                          <a:effectLst/>
                          <a:latin typeface="Book Antiqua" panose="02040602050305030304" pitchFamily="18" charset="0"/>
                          <a:ea typeface="Book Antiqua" panose="02040602050305030304" pitchFamily="18" charset="0"/>
                          <a:cs typeface="Book Antiqua" panose="02040602050305030304" pitchFamily="18" charset="0"/>
                        </a:rPr>
                        <a:t>81</a:t>
                      </a:r>
                      <a:r>
                        <a:rPr lang="en-US" sz="1100" i="1" spc="-10" dirty="0">
                          <a:effectLst/>
                          <a:latin typeface="Book Antiqua" panose="02040602050305030304" pitchFamily="18" charset="0"/>
                          <a:ea typeface="Book Antiqua" panose="02040602050305030304" pitchFamily="18" charset="0"/>
                          <a:cs typeface="Book Antiqua" panose="02040602050305030304" pitchFamily="18" charset="0"/>
                        </a:rPr>
                        <a:t>,</a:t>
                      </a:r>
                      <a:r>
                        <a:rPr lang="en-US" sz="1100" i="1" dirty="0">
                          <a:effectLst/>
                          <a:latin typeface="Book Antiqua" panose="02040602050305030304" pitchFamily="18" charset="0"/>
                          <a:ea typeface="Book Antiqua" panose="02040602050305030304" pitchFamily="18" charset="0"/>
                          <a:cs typeface="Book Antiqua" panose="02040602050305030304" pitchFamily="18" charset="0"/>
                        </a:rPr>
                        <a:t>500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54053836"/>
                  </a:ext>
                </a:extLst>
              </a:tr>
              <a:tr h="190500">
                <a:tc gridSpan="2">
                  <a:txBody>
                    <a:bodyPr/>
                    <a:lstStyle/>
                    <a:p>
                      <a:pPr marL="586105" marR="0">
                        <a:lnSpc>
                          <a:spcPct val="115000"/>
                        </a:lnSpc>
                        <a:spcBef>
                          <a:spcPts val="40"/>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Eligi</a:t>
                      </a:r>
                      <a:r>
                        <a:rPr lang="en-US" sz="1100" spc="-10" dirty="0">
                          <a:effectLst/>
                          <a:latin typeface="Book Antiqua" panose="02040602050305030304" pitchFamily="18" charset="0"/>
                          <a:ea typeface="Book Antiqua" panose="02040602050305030304" pitchFamily="18" charset="0"/>
                          <a:cs typeface="Book Antiqua" panose="02040602050305030304" pitchFamily="18" charset="0"/>
                        </a:rPr>
                        <a:t>b</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i</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l</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ity </a:t>
                      </a:r>
                      <a:r>
                        <a:rPr lang="en-US" sz="1100" spc="-15" dirty="0">
                          <a:effectLst/>
                          <a:latin typeface="Book Antiqua" panose="02040602050305030304" pitchFamily="18" charset="0"/>
                          <a:ea typeface="Book Antiqua" panose="02040602050305030304" pitchFamily="18" charset="0"/>
                          <a:cs typeface="Book Antiqua" panose="02040602050305030304" pitchFamily="18" charset="0"/>
                        </a:rPr>
                        <a:t>L</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evels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hMerge="1">
                  <a:txBody>
                    <a:bodyPr/>
                    <a:lstStyle/>
                    <a:p>
                      <a:endParaRPr lang="en-US"/>
                    </a:p>
                  </a:txBody>
                  <a:tcPr/>
                </a:tc>
                <a:tc rowSpan="2">
                  <a:txBody>
                    <a:bodyPr/>
                    <a:lstStyle/>
                    <a:p>
                      <a:pPr marL="0" marR="0">
                        <a:lnSpc>
                          <a:spcPts val="800"/>
                        </a:lnSpc>
                        <a:spcBef>
                          <a:spcPts val="35"/>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5735" marR="154940" algn="ctr">
                        <a:lnSpc>
                          <a:spcPct val="115000"/>
                        </a:lnSpc>
                        <a:spcBef>
                          <a:spcPts val="0"/>
                        </a:spcBef>
                        <a:spcAft>
                          <a:spcPts val="0"/>
                        </a:spcAft>
                      </a:pP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R</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e</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n</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1910" marR="29210" algn="ctr">
                        <a:lnSpc>
                          <a:spcPts val="1355"/>
                        </a:lnSpc>
                        <a:spcBef>
                          <a:spcPts val="0"/>
                        </a:spcBef>
                        <a:spcAft>
                          <a:spcPts val="0"/>
                        </a:spcAft>
                      </a:pP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A</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ssi</a:t>
                      </a:r>
                      <a:r>
                        <a:rPr lang="en-US" sz="1100" spc="-10" dirty="0">
                          <a:effectLst/>
                          <a:latin typeface="Book Antiqua" panose="02040602050305030304" pitchFamily="18" charset="0"/>
                          <a:ea typeface="Book Antiqua" panose="02040602050305030304" pitchFamily="18" charset="0"/>
                          <a:cs typeface="Book Antiqua" panose="02040602050305030304" pitchFamily="18" charset="0"/>
                        </a:rPr>
                        <a:t>s</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ta</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n</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gridSpan="2">
                  <a:txBody>
                    <a:bodyPr/>
                    <a:lstStyle/>
                    <a:p>
                      <a:pPr marL="371475" marR="0">
                        <a:lnSpc>
                          <a:spcPct val="115000"/>
                        </a:lnSpc>
                        <a:spcBef>
                          <a:spcPts val="40"/>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Basic B</a:t>
                      </a:r>
                      <a:r>
                        <a:rPr lang="en-US" sz="1100" spc="-15" dirty="0">
                          <a:effectLst/>
                          <a:latin typeface="Book Antiqua" panose="02040602050305030304" pitchFamily="18" charset="0"/>
                          <a:ea typeface="Book Antiqua" panose="02040602050305030304" pitchFamily="18" charset="0"/>
                          <a:cs typeface="Book Antiqua" panose="02040602050305030304" pitchFamily="18" charset="0"/>
                        </a:rPr>
                        <a:t>e</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n</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e</a:t>
                      </a:r>
                      <a:r>
                        <a:rPr lang="en-US" sz="1100" spc="-10" dirty="0">
                          <a:effectLst/>
                          <a:latin typeface="Book Antiqua" panose="02040602050305030304" pitchFamily="18" charset="0"/>
                          <a:ea typeface="Book Antiqua" panose="02040602050305030304" pitchFamily="18" charset="0"/>
                          <a:cs typeface="Book Antiqua" panose="02040602050305030304" pitchFamily="18" charset="0"/>
                        </a:rPr>
                        <a:t>f</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it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hMerge="1">
                  <a:txBody>
                    <a:bodyPr/>
                    <a:lstStyle/>
                    <a:p>
                      <a:endParaRPr lang="en-US"/>
                    </a:p>
                  </a:txBody>
                  <a:tcPr/>
                </a:tc>
                <a:tc rowSpan="2">
                  <a:txBody>
                    <a:bodyPr/>
                    <a:lstStyle/>
                    <a:p>
                      <a:pPr marL="0" marR="0">
                        <a:lnSpc>
                          <a:spcPts val="800"/>
                        </a:lnSpc>
                        <a:spcBef>
                          <a:spcPts val="35"/>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86690" marR="175895" algn="ctr">
                        <a:lnSpc>
                          <a:spcPct val="115000"/>
                        </a:lnSpc>
                        <a:spcBef>
                          <a:spcPts val="0"/>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C</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r</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is</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i</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1910" marR="27940" algn="ctr">
                        <a:lnSpc>
                          <a:spcPts val="1355"/>
                        </a:lnSpc>
                        <a:spcBef>
                          <a:spcPts val="0"/>
                        </a:spcBef>
                        <a:spcAft>
                          <a:spcPts val="0"/>
                        </a:spcAft>
                      </a:pP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A</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ssi</a:t>
                      </a:r>
                      <a:r>
                        <a:rPr lang="en-US" sz="1100" spc="-10" dirty="0">
                          <a:effectLst/>
                          <a:latin typeface="Book Antiqua" panose="02040602050305030304" pitchFamily="18" charset="0"/>
                          <a:ea typeface="Book Antiqua" panose="02040602050305030304" pitchFamily="18" charset="0"/>
                          <a:cs typeface="Book Antiqua" panose="02040602050305030304" pitchFamily="18" charset="0"/>
                        </a:rPr>
                        <a:t>s</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ta</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n</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gridSpan="3">
                  <a:txBody>
                    <a:bodyPr/>
                    <a:lstStyle/>
                    <a:p>
                      <a:pPr marL="259715" marR="0">
                        <a:lnSpc>
                          <a:spcPct val="115000"/>
                        </a:lnSpc>
                        <a:spcBef>
                          <a:spcPts val="40"/>
                        </a:spcBef>
                        <a:spcAft>
                          <a:spcPts val="0"/>
                        </a:spcAft>
                      </a:pP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S</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a</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f</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ety </a:t>
                      </a:r>
                      <a:r>
                        <a:rPr lang="en-US" sz="1100" spc="-10" dirty="0">
                          <a:effectLst/>
                          <a:latin typeface="Book Antiqua" panose="02040602050305030304" pitchFamily="18" charset="0"/>
                          <a:ea typeface="Book Antiqua" panose="02040602050305030304" pitchFamily="18" charset="0"/>
                          <a:cs typeface="Book Antiqua" panose="02040602050305030304" pitchFamily="18" charset="0"/>
                        </a:rPr>
                        <a:t>N</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et</a:t>
                      </a:r>
                      <a:r>
                        <a:rPr lang="en-US" sz="1100" spc="-10" dirty="0">
                          <a:effectLst/>
                          <a:latin typeface="Book Antiqua" panose="02040602050305030304" pitchFamily="18" charset="0"/>
                          <a:ea typeface="Book Antiqua" panose="02040602050305030304" pitchFamily="18" charset="0"/>
                          <a:cs typeface="Book Antiqua" panose="02040602050305030304" pitchFamily="18" charset="0"/>
                        </a:rPr>
                        <a:t> </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A</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ssis</a:t>
                      </a:r>
                      <a:r>
                        <a:rPr lang="en-US" sz="1100" spc="-10" dirty="0">
                          <a:effectLst/>
                          <a:latin typeface="Book Antiqua" panose="02040602050305030304" pitchFamily="18" charset="0"/>
                          <a:ea typeface="Book Antiqua" panose="02040602050305030304" pitchFamily="18" charset="0"/>
                          <a:cs typeface="Book Antiqua" panose="02040602050305030304" pitchFamily="18" charset="0"/>
                        </a:rPr>
                        <a:t>t</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a</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n</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19087394"/>
                  </a:ext>
                </a:extLst>
              </a:tr>
              <a:tr h="374650">
                <a:tc>
                  <a:txBody>
                    <a:bodyPr/>
                    <a:lstStyle/>
                    <a:p>
                      <a:pPr marL="71120" marR="0">
                        <a:lnSpc>
                          <a:spcPct val="115000"/>
                        </a:lnSpc>
                        <a:spcBef>
                          <a:spcPts val="75"/>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I</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n</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co</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m</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32080" marR="0">
                        <a:lnSpc>
                          <a:spcPct val="115000"/>
                        </a:lnSpc>
                        <a:spcBef>
                          <a:spcPts val="0"/>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L</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e</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vel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0" marR="0">
                        <a:lnSpc>
                          <a:spcPts val="750"/>
                        </a:lnSpc>
                        <a:spcBef>
                          <a:spcPts val="15"/>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06375" marR="0">
                        <a:lnSpc>
                          <a:spcPct val="115000"/>
                        </a:lnSpc>
                        <a:spcBef>
                          <a:spcPts val="0"/>
                        </a:spcBef>
                        <a:spcAft>
                          <a:spcPts val="0"/>
                        </a:spcAft>
                      </a:pP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P</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ov</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er</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ty </a:t>
                      </a:r>
                      <a:r>
                        <a:rPr lang="en-US" sz="1100" spc="-15" dirty="0">
                          <a:effectLst/>
                          <a:latin typeface="Book Antiqua" panose="02040602050305030304" pitchFamily="18" charset="0"/>
                          <a:ea typeface="Book Antiqua" panose="02040602050305030304" pitchFamily="18" charset="0"/>
                          <a:cs typeface="Book Antiqua" panose="02040602050305030304" pitchFamily="18" charset="0"/>
                        </a:rPr>
                        <a:t>G</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u</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ide</a:t>
                      </a:r>
                      <a:r>
                        <a:rPr lang="en-US" sz="1100" spc="-10" dirty="0">
                          <a:effectLst/>
                          <a:latin typeface="Book Antiqua" panose="02040602050305030304" pitchFamily="18" charset="0"/>
                          <a:ea typeface="Book Antiqua" panose="02040602050305030304" pitchFamily="18" charset="0"/>
                          <a:cs typeface="Book Antiqua" panose="02040602050305030304" pitchFamily="18" charset="0"/>
                        </a:rPr>
                        <a:t>l</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i</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n</a:t>
                      </a:r>
                      <a:r>
                        <a:rPr lang="en-US" sz="1100" spc="-15" dirty="0">
                          <a:effectLst/>
                          <a:latin typeface="Book Antiqua" panose="02040602050305030304" pitchFamily="18" charset="0"/>
                          <a:ea typeface="Book Antiqua" panose="02040602050305030304" pitchFamily="18" charset="0"/>
                          <a:cs typeface="Book Antiqua" panose="02040602050305030304" pitchFamily="18" charset="0"/>
                        </a:rPr>
                        <a:t>e</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vMerge="1">
                  <a:txBody>
                    <a:bodyPr/>
                    <a:lstStyle/>
                    <a:p>
                      <a:endParaRPr lang="en-US"/>
                    </a:p>
                  </a:txBody>
                  <a:tcPr/>
                </a:tc>
                <a:tc>
                  <a:txBody>
                    <a:bodyPr/>
                    <a:lstStyle/>
                    <a:p>
                      <a:pPr marL="0" marR="0">
                        <a:lnSpc>
                          <a:spcPts val="750"/>
                        </a:lnSpc>
                        <a:spcBef>
                          <a:spcPts val="15"/>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3500" marR="0">
                        <a:lnSpc>
                          <a:spcPct val="115000"/>
                        </a:lnSpc>
                        <a:spcBef>
                          <a:spcPts val="0"/>
                        </a:spcBef>
                        <a:spcAft>
                          <a:spcPts val="0"/>
                        </a:spcAft>
                      </a:pP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V</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u</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l</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n</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e</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r</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ab</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l</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64770" marR="24765" indent="181610">
                        <a:lnSpc>
                          <a:spcPct val="115000"/>
                        </a:lnSpc>
                        <a:spcBef>
                          <a:spcPts val="75"/>
                        </a:spcBef>
                        <a:spcAft>
                          <a:spcPts val="0"/>
                        </a:spcAft>
                      </a:pP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N</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o</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n</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 </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V</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u</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l</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n</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e</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r</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ab</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l</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vMerge="1">
                  <a:txBody>
                    <a:bodyPr/>
                    <a:lstStyle/>
                    <a:p>
                      <a:endParaRPr lang="en-US"/>
                    </a:p>
                  </a:txBody>
                  <a:tcPr/>
                </a:tc>
                <a:tc>
                  <a:txBody>
                    <a:bodyPr/>
                    <a:lstStyle/>
                    <a:p>
                      <a:pPr marL="186690" marR="175895" algn="ctr">
                        <a:lnSpc>
                          <a:spcPct val="115000"/>
                        </a:lnSpc>
                        <a:spcBef>
                          <a:spcPts val="75"/>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1st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1595" marR="47625" algn="ctr">
                        <a:lnSpc>
                          <a:spcPct val="115000"/>
                        </a:lnSpc>
                        <a:spcBef>
                          <a:spcPts val="0"/>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B</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e</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n</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e</a:t>
                      </a:r>
                      <a:r>
                        <a:rPr lang="en-US" sz="1100" spc="-10" dirty="0">
                          <a:effectLst/>
                          <a:latin typeface="Book Antiqua" panose="02040602050305030304" pitchFamily="18" charset="0"/>
                          <a:ea typeface="Book Antiqua" panose="02040602050305030304" pitchFamily="18" charset="0"/>
                          <a:cs typeface="Book Antiqua" panose="02040602050305030304" pitchFamily="18" charset="0"/>
                        </a:rPr>
                        <a:t>f</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163830" marR="151765" algn="ctr">
                        <a:lnSpc>
                          <a:spcPct val="115000"/>
                        </a:lnSpc>
                        <a:spcBef>
                          <a:spcPts val="75"/>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2</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n</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9215" marR="55880" algn="ctr">
                        <a:lnSpc>
                          <a:spcPct val="115000"/>
                        </a:lnSpc>
                        <a:spcBef>
                          <a:spcPts val="0"/>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B</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e</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n</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e</a:t>
                      </a:r>
                      <a:r>
                        <a:rPr lang="en-US" sz="1100" spc="-10" dirty="0">
                          <a:effectLst/>
                          <a:latin typeface="Book Antiqua" panose="02040602050305030304" pitchFamily="18" charset="0"/>
                          <a:ea typeface="Book Antiqua" panose="02040602050305030304" pitchFamily="18" charset="0"/>
                          <a:cs typeface="Book Antiqua" panose="02040602050305030304" pitchFamily="18" charset="0"/>
                        </a:rPr>
                        <a:t>f</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173990" marR="160655" algn="ctr">
                        <a:lnSpc>
                          <a:spcPct val="115000"/>
                        </a:lnSpc>
                        <a:spcBef>
                          <a:spcPts val="75"/>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3</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r</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1910" marR="28575" algn="ctr">
                        <a:lnSpc>
                          <a:spcPct val="115000"/>
                        </a:lnSpc>
                        <a:spcBef>
                          <a:spcPts val="0"/>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B</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e</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n</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e</a:t>
                      </a:r>
                      <a:r>
                        <a:rPr lang="en-US" sz="1100" spc="-10" dirty="0">
                          <a:effectLst/>
                          <a:latin typeface="Book Antiqua" panose="02040602050305030304" pitchFamily="18" charset="0"/>
                          <a:ea typeface="Book Antiqua" panose="02040602050305030304" pitchFamily="18" charset="0"/>
                          <a:cs typeface="Book Antiqua" panose="02040602050305030304" pitchFamily="18" charset="0"/>
                        </a:rPr>
                        <a:t>f</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extLst>
                  <a:ext uri="{0D108BD9-81ED-4DB2-BD59-A6C34878D82A}">
                    <a16:rowId xmlns:a16="http://schemas.microsoft.com/office/drawing/2014/main" val="2563735881"/>
                  </a:ext>
                </a:extLst>
              </a:tr>
              <a:tr h="191135">
                <a:tc>
                  <a:txBody>
                    <a:bodyPr/>
                    <a:lstStyle/>
                    <a:p>
                      <a:pPr marL="242570" marR="229870" algn="ctr">
                        <a:lnSpc>
                          <a:spcPct val="115000"/>
                        </a:lnSpc>
                        <a:spcBef>
                          <a:spcPts val="30"/>
                        </a:spcBef>
                        <a:spcAft>
                          <a:spcPts val="0"/>
                        </a:spcAft>
                      </a:pP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tc>
                  <a:txBody>
                    <a:bodyPr/>
                    <a:lstStyle/>
                    <a:p>
                      <a:pPr marL="174625" marR="0" indent="0">
                        <a:lnSpc>
                          <a:spcPct val="115000"/>
                        </a:lnSpc>
                        <a:spcBef>
                          <a:spcPts val="30"/>
                        </a:spcBef>
                        <a:spcAft>
                          <a:spcPts val="0"/>
                        </a:spcAft>
                      </a:pPr>
                      <a:r>
                        <a:rPr lang="en-US" sz="1100" spc="5"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At or below </a:t>
                      </a: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100%</a:t>
                      </a:r>
                      <a:r>
                        <a:rPr lang="en-US" sz="1100" spc="-5"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a:t>
                      </a:r>
                      <a:r>
                        <a:rPr lang="en-US" sz="1100" spc="-15"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F</a:t>
                      </a:r>
                      <a:r>
                        <a:rPr lang="en-US" sz="1100" spc="5"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P</a:t>
                      </a: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tc>
                  <a:txBody>
                    <a:bodyPr/>
                    <a:lstStyle/>
                    <a:p>
                      <a:pPr marL="262890" marR="251460" algn="ctr">
                        <a:lnSpc>
                          <a:spcPct val="115000"/>
                        </a:lnSpc>
                        <a:spcBef>
                          <a:spcPts val="30"/>
                        </a:spcBef>
                        <a:spcAft>
                          <a:spcPts val="0"/>
                        </a:spcAft>
                      </a:pP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190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tc>
                  <a:txBody>
                    <a:bodyPr/>
                    <a:lstStyle/>
                    <a:p>
                      <a:pPr marL="276225" marR="267970" algn="ctr">
                        <a:lnSpc>
                          <a:spcPct val="115000"/>
                        </a:lnSpc>
                        <a:spcBef>
                          <a:spcPts val="30"/>
                        </a:spcBef>
                        <a:spcAft>
                          <a:spcPts val="0"/>
                        </a:spcAft>
                      </a:pP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725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tc>
                  <a:txBody>
                    <a:bodyPr/>
                    <a:lstStyle/>
                    <a:p>
                      <a:pPr marL="278130" marR="266700" algn="ctr">
                        <a:lnSpc>
                          <a:spcPct val="115000"/>
                        </a:lnSpc>
                        <a:spcBef>
                          <a:spcPts val="30"/>
                        </a:spcBef>
                        <a:spcAft>
                          <a:spcPts val="0"/>
                        </a:spcAft>
                      </a:pP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670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tc>
                  <a:txBody>
                    <a:bodyPr/>
                    <a:lstStyle/>
                    <a:p>
                      <a:pPr marL="262890" marR="250190" algn="ctr">
                        <a:lnSpc>
                          <a:spcPct val="115000"/>
                        </a:lnSpc>
                        <a:spcBef>
                          <a:spcPts val="30"/>
                        </a:spcBef>
                        <a:spcAft>
                          <a:spcPts val="0"/>
                        </a:spcAft>
                      </a:pP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710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tc>
                  <a:txBody>
                    <a:bodyPr/>
                    <a:lstStyle/>
                    <a:p>
                      <a:pPr marL="196215" marR="0">
                        <a:lnSpc>
                          <a:spcPct val="115000"/>
                        </a:lnSpc>
                        <a:spcBef>
                          <a:spcPts val="30"/>
                        </a:spcBef>
                        <a:spcAft>
                          <a:spcPts val="0"/>
                        </a:spcAft>
                      </a:pP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515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tc>
                  <a:txBody>
                    <a:bodyPr/>
                    <a:lstStyle/>
                    <a:p>
                      <a:pPr marL="203835" marR="0">
                        <a:lnSpc>
                          <a:spcPct val="115000"/>
                        </a:lnSpc>
                        <a:spcBef>
                          <a:spcPts val="30"/>
                        </a:spcBef>
                        <a:spcAft>
                          <a:spcPts val="0"/>
                        </a:spcAft>
                      </a:pP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515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tc>
                  <a:txBody>
                    <a:bodyPr/>
                    <a:lstStyle/>
                    <a:p>
                      <a:pPr marL="203835" marR="0">
                        <a:lnSpc>
                          <a:spcPct val="115000"/>
                        </a:lnSpc>
                        <a:spcBef>
                          <a:spcPts val="30"/>
                        </a:spcBef>
                        <a:spcAft>
                          <a:spcPts val="0"/>
                        </a:spcAft>
                      </a:pP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515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extLst>
                  <a:ext uri="{0D108BD9-81ED-4DB2-BD59-A6C34878D82A}">
                    <a16:rowId xmlns:a16="http://schemas.microsoft.com/office/drawing/2014/main" val="1933723730"/>
                  </a:ext>
                </a:extLst>
              </a:tr>
              <a:tr h="190500">
                <a:tc>
                  <a:txBody>
                    <a:bodyPr/>
                    <a:lstStyle/>
                    <a:p>
                      <a:pPr marL="242570" marR="229870" algn="ctr">
                        <a:lnSpc>
                          <a:spcPct val="115000"/>
                        </a:lnSpc>
                        <a:spcBef>
                          <a:spcPts val="30"/>
                        </a:spcBef>
                        <a:spcAft>
                          <a:spcPts val="0"/>
                        </a:spcAft>
                      </a:pP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tc>
                  <a:txBody>
                    <a:bodyPr/>
                    <a:lstStyle/>
                    <a:p>
                      <a:pPr marL="174625" marR="0" indent="0">
                        <a:lnSpc>
                          <a:spcPct val="115000"/>
                        </a:lnSpc>
                        <a:spcBef>
                          <a:spcPts val="30"/>
                        </a:spcBef>
                        <a:spcAft>
                          <a:spcPts val="0"/>
                        </a:spcAft>
                      </a:pP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101% -</a:t>
                      </a:r>
                      <a:r>
                        <a:rPr lang="en-US" sz="1100" spc="5"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a:t>
                      </a: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1</a:t>
                      </a:r>
                      <a:r>
                        <a:rPr lang="en-US" sz="1100" spc="-1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2</a:t>
                      </a: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5% FPL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tc>
                  <a:txBody>
                    <a:bodyPr/>
                    <a:lstStyle/>
                    <a:p>
                      <a:pPr marL="262890" marR="251460" algn="ctr">
                        <a:lnSpc>
                          <a:spcPct val="115000"/>
                        </a:lnSpc>
                        <a:spcBef>
                          <a:spcPts val="30"/>
                        </a:spcBef>
                        <a:spcAft>
                          <a:spcPts val="0"/>
                        </a:spcAft>
                      </a:pP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180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tc>
                  <a:txBody>
                    <a:bodyPr/>
                    <a:lstStyle/>
                    <a:p>
                      <a:pPr marL="276225" marR="267970" algn="ctr">
                        <a:lnSpc>
                          <a:spcPct val="115000"/>
                        </a:lnSpc>
                        <a:spcBef>
                          <a:spcPts val="30"/>
                        </a:spcBef>
                        <a:spcAft>
                          <a:spcPts val="0"/>
                        </a:spcAft>
                      </a:pP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620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tc>
                  <a:txBody>
                    <a:bodyPr/>
                    <a:lstStyle/>
                    <a:p>
                      <a:pPr marL="278130" marR="266700" algn="ctr">
                        <a:lnSpc>
                          <a:spcPct val="115000"/>
                        </a:lnSpc>
                        <a:spcBef>
                          <a:spcPts val="30"/>
                        </a:spcBef>
                        <a:spcAft>
                          <a:spcPts val="0"/>
                        </a:spcAft>
                      </a:pP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565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tc>
                  <a:txBody>
                    <a:bodyPr/>
                    <a:lstStyle/>
                    <a:p>
                      <a:pPr marL="262890" marR="250190" algn="ctr">
                        <a:lnSpc>
                          <a:spcPct val="115000"/>
                        </a:lnSpc>
                        <a:spcBef>
                          <a:spcPts val="30"/>
                        </a:spcBef>
                        <a:spcAft>
                          <a:spcPts val="0"/>
                        </a:spcAft>
                      </a:pP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710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tc>
                  <a:txBody>
                    <a:bodyPr/>
                    <a:lstStyle/>
                    <a:p>
                      <a:pPr marL="196215" marR="0">
                        <a:lnSpc>
                          <a:spcPct val="115000"/>
                        </a:lnSpc>
                        <a:spcBef>
                          <a:spcPts val="30"/>
                        </a:spcBef>
                        <a:spcAft>
                          <a:spcPts val="0"/>
                        </a:spcAft>
                      </a:pP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515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tc>
                  <a:txBody>
                    <a:bodyPr/>
                    <a:lstStyle/>
                    <a:p>
                      <a:pPr marL="203835" marR="0">
                        <a:lnSpc>
                          <a:spcPct val="115000"/>
                        </a:lnSpc>
                        <a:spcBef>
                          <a:spcPts val="30"/>
                        </a:spcBef>
                        <a:spcAft>
                          <a:spcPts val="0"/>
                        </a:spcAft>
                      </a:pP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515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tc>
                  <a:txBody>
                    <a:bodyPr/>
                    <a:lstStyle/>
                    <a:p>
                      <a:pPr marL="203835" marR="0">
                        <a:lnSpc>
                          <a:spcPct val="115000"/>
                        </a:lnSpc>
                        <a:spcBef>
                          <a:spcPts val="30"/>
                        </a:spcBef>
                        <a:spcAft>
                          <a:spcPts val="0"/>
                        </a:spcAft>
                      </a:pP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515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extLst>
                  <a:ext uri="{0D108BD9-81ED-4DB2-BD59-A6C34878D82A}">
                    <a16:rowId xmlns:a16="http://schemas.microsoft.com/office/drawing/2014/main" val="104771177"/>
                  </a:ext>
                </a:extLst>
              </a:tr>
              <a:tr h="190500">
                <a:tc>
                  <a:txBody>
                    <a:bodyPr/>
                    <a:lstStyle/>
                    <a:p>
                      <a:pPr marL="242570" marR="229870" algn="ctr">
                        <a:lnSpc>
                          <a:spcPct val="115000"/>
                        </a:lnSpc>
                        <a:spcBef>
                          <a:spcPts val="30"/>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174625" marR="0" indent="0">
                        <a:lnSpc>
                          <a:spcPct val="115000"/>
                        </a:lnSpc>
                        <a:spcBef>
                          <a:spcPts val="30"/>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126% -</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 </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1</a:t>
                      </a:r>
                      <a:r>
                        <a:rPr lang="en-US" sz="1100" spc="-10" dirty="0">
                          <a:effectLst/>
                          <a:latin typeface="Book Antiqua" panose="02040602050305030304" pitchFamily="18" charset="0"/>
                          <a:ea typeface="Book Antiqua" panose="02040602050305030304" pitchFamily="18" charset="0"/>
                          <a:cs typeface="Book Antiqua" panose="02040602050305030304" pitchFamily="18" charset="0"/>
                        </a:rPr>
                        <a:t>5</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0% FPL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262890" marR="251460" algn="ctr">
                        <a:lnSpc>
                          <a:spcPct val="115000"/>
                        </a:lnSpc>
                        <a:spcBef>
                          <a:spcPts val="30"/>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170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276225" marR="267970" algn="ctr">
                        <a:lnSpc>
                          <a:spcPct val="115000"/>
                        </a:lnSpc>
                        <a:spcBef>
                          <a:spcPts val="30"/>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545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278130" marR="266700" algn="ctr">
                        <a:lnSpc>
                          <a:spcPct val="115000"/>
                        </a:lnSpc>
                        <a:spcBef>
                          <a:spcPts val="30"/>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490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262890" marR="250190" algn="ctr">
                        <a:lnSpc>
                          <a:spcPct val="115000"/>
                        </a:lnSpc>
                        <a:spcBef>
                          <a:spcPts val="30"/>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710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196215" marR="0">
                        <a:lnSpc>
                          <a:spcPct val="115000"/>
                        </a:lnSpc>
                        <a:spcBef>
                          <a:spcPts val="30"/>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515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203835" marR="0">
                        <a:lnSpc>
                          <a:spcPct val="115000"/>
                        </a:lnSpc>
                        <a:spcBef>
                          <a:spcPts val="30"/>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515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203835" marR="0">
                        <a:lnSpc>
                          <a:spcPct val="115000"/>
                        </a:lnSpc>
                        <a:spcBef>
                          <a:spcPts val="30"/>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515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extLst>
                  <a:ext uri="{0D108BD9-81ED-4DB2-BD59-A6C34878D82A}">
                    <a16:rowId xmlns:a16="http://schemas.microsoft.com/office/drawing/2014/main" val="1418416563"/>
                  </a:ext>
                </a:extLst>
              </a:tr>
              <a:tr h="190500">
                <a:tc>
                  <a:txBody>
                    <a:bodyPr/>
                    <a:lstStyle/>
                    <a:p>
                      <a:pPr marL="242570" marR="229870" algn="ctr">
                        <a:lnSpc>
                          <a:spcPct val="115000"/>
                        </a:lnSpc>
                        <a:spcBef>
                          <a:spcPts val="30"/>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174625" marR="0" indent="0">
                        <a:lnSpc>
                          <a:spcPct val="115000"/>
                        </a:lnSpc>
                        <a:spcBef>
                          <a:spcPts val="30"/>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151% -</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 </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2</a:t>
                      </a:r>
                      <a:r>
                        <a:rPr lang="en-US" sz="1100" spc="-10" dirty="0">
                          <a:effectLst/>
                          <a:latin typeface="Book Antiqua" panose="02040602050305030304" pitchFamily="18" charset="0"/>
                          <a:ea typeface="Book Antiqua" panose="02040602050305030304" pitchFamily="18" charset="0"/>
                          <a:cs typeface="Book Antiqua" panose="02040602050305030304" pitchFamily="18" charset="0"/>
                        </a:rPr>
                        <a:t>0</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0% FPL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262890" marR="251460" algn="ctr">
                        <a:lnSpc>
                          <a:spcPct val="115000"/>
                        </a:lnSpc>
                        <a:spcBef>
                          <a:spcPts val="30"/>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160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276225" marR="267970" algn="ctr">
                        <a:lnSpc>
                          <a:spcPct val="115000"/>
                        </a:lnSpc>
                        <a:spcBef>
                          <a:spcPts val="30"/>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470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278130" marR="266700" algn="ctr">
                        <a:lnSpc>
                          <a:spcPct val="115000"/>
                        </a:lnSpc>
                        <a:spcBef>
                          <a:spcPts val="30"/>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262890" marR="250190" algn="ctr">
                        <a:lnSpc>
                          <a:spcPct val="115000"/>
                        </a:lnSpc>
                        <a:spcBef>
                          <a:spcPts val="30"/>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710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196215" marR="0">
                        <a:lnSpc>
                          <a:spcPct val="115000"/>
                        </a:lnSpc>
                        <a:spcBef>
                          <a:spcPts val="30"/>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515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203835" marR="0">
                        <a:lnSpc>
                          <a:spcPct val="115000"/>
                        </a:lnSpc>
                        <a:spcBef>
                          <a:spcPts val="30"/>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515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203835" marR="0">
                        <a:lnSpc>
                          <a:spcPct val="115000"/>
                        </a:lnSpc>
                        <a:spcBef>
                          <a:spcPts val="30"/>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515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extLst>
                  <a:ext uri="{0D108BD9-81ED-4DB2-BD59-A6C34878D82A}">
                    <a16:rowId xmlns:a16="http://schemas.microsoft.com/office/drawing/2014/main" val="835040600"/>
                  </a:ext>
                </a:extLst>
              </a:tr>
              <a:tr h="190500">
                <a:tc>
                  <a:txBody>
                    <a:bodyPr/>
                    <a:lstStyle/>
                    <a:p>
                      <a:pPr marL="242570" marR="229870" algn="ctr">
                        <a:lnSpc>
                          <a:spcPct val="115000"/>
                        </a:lnSpc>
                        <a:spcBef>
                          <a:spcPts val="30"/>
                        </a:spcBef>
                        <a:spcAft>
                          <a:spcPts val="0"/>
                        </a:spcAft>
                      </a:pP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tc>
                  <a:txBody>
                    <a:bodyPr/>
                    <a:lstStyle/>
                    <a:p>
                      <a:pPr marL="183515" marR="0">
                        <a:lnSpc>
                          <a:spcPct val="115000"/>
                        </a:lnSpc>
                        <a:spcBef>
                          <a:spcPts val="30"/>
                        </a:spcBef>
                        <a:spcAft>
                          <a:spcPts val="0"/>
                        </a:spcAft>
                      </a:pP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201% FP</a:t>
                      </a:r>
                      <a:r>
                        <a:rPr lang="en-US" sz="1100" spc="-15"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L</a:t>
                      </a: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a:t>
                      </a:r>
                      <a:r>
                        <a:rPr lang="en-US" sz="1100" spc="5"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a:t>
                      </a: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60% </a:t>
                      </a:r>
                      <a:r>
                        <a:rPr lang="en-US" sz="1100" spc="-5"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S</a:t>
                      </a: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MI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tc>
                  <a:txBody>
                    <a:bodyPr/>
                    <a:lstStyle/>
                    <a:p>
                      <a:pPr marL="262890" marR="251460" algn="ctr">
                        <a:lnSpc>
                          <a:spcPct val="115000"/>
                        </a:lnSpc>
                        <a:spcBef>
                          <a:spcPts val="30"/>
                        </a:spcBef>
                        <a:spcAft>
                          <a:spcPts val="0"/>
                        </a:spcAft>
                      </a:pP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150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tc>
                  <a:txBody>
                    <a:bodyPr/>
                    <a:lstStyle/>
                    <a:p>
                      <a:pPr marL="276225" marR="267970" algn="ctr">
                        <a:lnSpc>
                          <a:spcPct val="115000"/>
                        </a:lnSpc>
                        <a:spcBef>
                          <a:spcPts val="30"/>
                        </a:spcBef>
                        <a:spcAft>
                          <a:spcPts val="0"/>
                        </a:spcAft>
                      </a:pP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395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tc>
                  <a:txBody>
                    <a:bodyPr/>
                    <a:lstStyle/>
                    <a:p>
                      <a:pPr marL="278130" marR="266700" algn="ctr">
                        <a:lnSpc>
                          <a:spcPct val="115000"/>
                        </a:lnSpc>
                        <a:spcBef>
                          <a:spcPts val="30"/>
                        </a:spcBef>
                        <a:spcAft>
                          <a:spcPts val="0"/>
                        </a:spcAft>
                      </a:pP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340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tc>
                  <a:txBody>
                    <a:bodyPr/>
                    <a:lstStyle/>
                    <a:p>
                      <a:pPr marL="262890" marR="250190" algn="ctr">
                        <a:lnSpc>
                          <a:spcPct val="115000"/>
                        </a:lnSpc>
                        <a:spcBef>
                          <a:spcPts val="30"/>
                        </a:spcBef>
                        <a:spcAft>
                          <a:spcPts val="0"/>
                        </a:spcAft>
                      </a:pP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350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tc>
                  <a:txBody>
                    <a:bodyPr/>
                    <a:lstStyle/>
                    <a:p>
                      <a:pPr marL="0" marR="53975" algn="r">
                        <a:lnSpc>
                          <a:spcPct val="115000"/>
                        </a:lnSpc>
                        <a:spcBef>
                          <a:spcPts val="30"/>
                        </a:spcBef>
                        <a:spcAft>
                          <a:spcPts val="0"/>
                        </a:spcAft>
                      </a:pP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tc>
                  <a:txBody>
                    <a:bodyPr/>
                    <a:lstStyle/>
                    <a:p>
                      <a:pPr marL="0" marR="61595" algn="r">
                        <a:lnSpc>
                          <a:spcPct val="115000"/>
                        </a:lnSpc>
                        <a:spcBef>
                          <a:spcPts val="30"/>
                        </a:spcBef>
                        <a:spcAft>
                          <a:spcPts val="0"/>
                        </a:spcAft>
                      </a:pP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tc>
                  <a:txBody>
                    <a:bodyPr/>
                    <a:lstStyle/>
                    <a:p>
                      <a:pPr marL="0" marR="61595" algn="r">
                        <a:lnSpc>
                          <a:spcPct val="115000"/>
                        </a:lnSpc>
                        <a:spcBef>
                          <a:spcPts val="30"/>
                        </a:spcBef>
                        <a:spcAft>
                          <a:spcPts val="0"/>
                        </a:spcAft>
                      </a:pP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extLst>
                  <a:ext uri="{0D108BD9-81ED-4DB2-BD59-A6C34878D82A}">
                    <a16:rowId xmlns:a16="http://schemas.microsoft.com/office/drawing/2014/main" val="467251961"/>
                  </a:ext>
                </a:extLst>
              </a:tr>
            </a:tbl>
          </a:graphicData>
        </a:graphic>
      </p:graphicFrame>
      <p:graphicFrame>
        <p:nvGraphicFramePr>
          <p:cNvPr id="10" name="Table 9">
            <a:extLst>
              <a:ext uri="{FF2B5EF4-FFF2-40B4-BE49-F238E27FC236}">
                <a16:creationId xmlns:a16="http://schemas.microsoft.com/office/drawing/2014/main" id="{89377614-1182-6C1B-8F2D-7BDBA15F478E}"/>
              </a:ext>
            </a:extLst>
          </p:cNvPr>
          <p:cNvGraphicFramePr>
            <a:graphicFrameLocks noGrp="1"/>
          </p:cNvGraphicFramePr>
          <p:nvPr>
            <p:extLst>
              <p:ext uri="{D42A27DB-BD31-4B8C-83A1-F6EECF244321}">
                <p14:modId xmlns:p14="http://schemas.microsoft.com/office/powerpoint/2010/main" val="1174538023"/>
              </p:ext>
            </p:extLst>
          </p:nvPr>
        </p:nvGraphicFramePr>
        <p:xfrm>
          <a:off x="918845" y="3429000"/>
          <a:ext cx="7306310" cy="2089722"/>
        </p:xfrm>
        <a:graphic>
          <a:graphicData uri="http://schemas.openxmlformats.org/drawingml/2006/table">
            <a:tbl>
              <a:tblPr firstRow="1" firstCol="1" lastRow="1" lastCol="1" bandRow="1" bandCol="1"/>
              <a:tblGrid>
                <a:gridCol w="609600">
                  <a:extLst>
                    <a:ext uri="{9D8B030D-6E8A-4147-A177-3AD203B41FA5}">
                      <a16:colId xmlns:a16="http://schemas.microsoft.com/office/drawing/2014/main" val="582771453"/>
                    </a:ext>
                  </a:extLst>
                </a:gridCol>
                <a:gridCol w="1612900">
                  <a:extLst>
                    <a:ext uri="{9D8B030D-6E8A-4147-A177-3AD203B41FA5}">
                      <a16:colId xmlns:a16="http://schemas.microsoft.com/office/drawing/2014/main" val="2370098669"/>
                    </a:ext>
                  </a:extLst>
                </a:gridCol>
                <a:gridCol w="791210">
                  <a:extLst>
                    <a:ext uri="{9D8B030D-6E8A-4147-A177-3AD203B41FA5}">
                      <a16:colId xmlns:a16="http://schemas.microsoft.com/office/drawing/2014/main" val="2464346380"/>
                    </a:ext>
                  </a:extLst>
                </a:gridCol>
                <a:gridCol w="821690">
                  <a:extLst>
                    <a:ext uri="{9D8B030D-6E8A-4147-A177-3AD203B41FA5}">
                      <a16:colId xmlns:a16="http://schemas.microsoft.com/office/drawing/2014/main" val="2368096582"/>
                    </a:ext>
                  </a:extLst>
                </a:gridCol>
                <a:gridCol w="821690">
                  <a:extLst>
                    <a:ext uri="{9D8B030D-6E8A-4147-A177-3AD203B41FA5}">
                      <a16:colId xmlns:a16="http://schemas.microsoft.com/office/drawing/2014/main" val="2004935297"/>
                    </a:ext>
                  </a:extLst>
                </a:gridCol>
                <a:gridCol w="789305">
                  <a:extLst>
                    <a:ext uri="{9D8B030D-6E8A-4147-A177-3AD203B41FA5}">
                      <a16:colId xmlns:a16="http://schemas.microsoft.com/office/drawing/2014/main" val="1849427880"/>
                    </a:ext>
                  </a:extLst>
                </a:gridCol>
                <a:gridCol w="609600">
                  <a:extLst>
                    <a:ext uri="{9D8B030D-6E8A-4147-A177-3AD203B41FA5}">
                      <a16:colId xmlns:a16="http://schemas.microsoft.com/office/drawing/2014/main" val="170312358"/>
                    </a:ext>
                  </a:extLst>
                </a:gridCol>
                <a:gridCol w="625475">
                  <a:extLst>
                    <a:ext uri="{9D8B030D-6E8A-4147-A177-3AD203B41FA5}">
                      <a16:colId xmlns:a16="http://schemas.microsoft.com/office/drawing/2014/main" val="631601961"/>
                    </a:ext>
                  </a:extLst>
                </a:gridCol>
                <a:gridCol w="624840">
                  <a:extLst>
                    <a:ext uri="{9D8B030D-6E8A-4147-A177-3AD203B41FA5}">
                      <a16:colId xmlns:a16="http://schemas.microsoft.com/office/drawing/2014/main" val="3164980410"/>
                    </a:ext>
                  </a:extLst>
                </a:gridCol>
              </a:tblGrid>
              <a:tr h="190500">
                <a:tc gridSpan="9">
                  <a:txBody>
                    <a:bodyPr/>
                    <a:lstStyle/>
                    <a:p>
                      <a:pPr marL="1715135" marR="0">
                        <a:lnSpc>
                          <a:spcPct val="115000"/>
                        </a:lnSpc>
                        <a:spcBef>
                          <a:spcPts val="65"/>
                        </a:spcBef>
                        <a:spcAft>
                          <a:spcPts val="0"/>
                        </a:spcAft>
                      </a:pPr>
                      <a:r>
                        <a:rPr lang="en-US" sz="1100" b="1" dirty="0">
                          <a:effectLst/>
                          <a:latin typeface="Book Antiqua" panose="02040602050305030304" pitchFamily="18" charset="0"/>
                          <a:ea typeface="Book Antiqua" panose="02040602050305030304" pitchFamily="18" charset="0"/>
                          <a:cs typeface="Book Antiqua" panose="02040602050305030304" pitchFamily="18" charset="0"/>
                        </a:rPr>
                        <a:t>F</a:t>
                      </a:r>
                      <a:r>
                        <a:rPr lang="en-US" sz="1100" b="1" spc="-5" dirty="0">
                          <a:effectLst/>
                          <a:latin typeface="Book Antiqua" panose="02040602050305030304" pitchFamily="18" charset="0"/>
                          <a:ea typeface="Book Antiqua" panose="02040602050305030304" pitchFamily="18" charset="0"/>
                          <a:cs typeface="Book Antiqua" panose="02040602050305030304" pitchFamily="18" charset="0"/>
                        </a:rPr>
                        <a:t>F</a:t>
                      </a:r>
                      <a:r>
                        <a:rPr lang="en-US" sz="1100" b="1" dirty="0">
                          <a:effectLst/>
                          <a:latin typeface="Book Antiqua" panose="02040602050305030304" pitchFamily="18" charset="0"/>
                          <a:ea typeface="Book Antiqua" panose="02040602050305030304" pitchFamily="18" charset="0"/>
                          <a:cs typeface="Book Antiqua" panose="02040602050305030304" pitchFamily="18" charset="0"/>
                        </a:rPr>
                        <a:t>Y</a:t>
                      </a:r>
                      <a:r>
                        <a:rPr lang="en-US" sz="1100" b="1" spc="-5" dirty="0">
                          <a:effectLst/>
                          <a:latin typeface="Book Antiqua" panose="02040602050305030304" pitchFamily="18" charset="0"/>
                          <a:ea typeface="Book Antiqua" panose="02040602050305030304" pitchFamily="18" charset="0"/>
                          <a:cs typeface="Book Antiqua" panose="02040602050305030304" pitchFamily="18" charset="0"/>
                        </a:rPr>
                        <a:t> </a:t>
                      </a:r>
                      <a:r>
                        <a:rPr lang="en-US" sz="1100" b="1" dirty="0">
                          <a:effectLst/>
                          <a:latin typeface="Book Antiqua" panose="02040602050305030304" pitchFamily="18" charset="0"/>
                          <a:ea typeface="Book Antiqua" panose="02040602050305030304" pitchFamily="18" charset="0"/>
                          <a:cs typeface="Book Antiqua" panose="02040602050305030304" pitchFamily="18" charset="0"/>
                        </a:rPr>
                        <a:t>23 Pro</a:t>
                      </a:r>
                      <a:r>
                        <a:rPr lang="en-US" sz="1100" b="1" spc="-5" dirty="0">
                          <a:effectLst/>
                          <a:latin typeface="Book Antiqua" panose="02040602050305030304" pitchFamily="18" charset="0"/>
                          <a:ea typeface="Book Antiqua" panose="02040602050305030304" pitchFamily="18" charset="0"/>
                          <a:cs typeface="Book Antiqua" panose="02040602050305030304" pitchFamily="18" charset="0"/>
                        </a:rPr>
                        <a:t>p</a:t>
                      </a:r>
                      <a:r>
                        <a:rPr lang="en-US" sz="1100" b="1" dirty="0">
                          <a:effectLst/>
                          <a:latin typeface="Book Antiqua" panose="02040602050305030304" pitchFamily="18" charset="0"/>
                          <a:ea typeface="Book Antiqua" panose="02040602050305030304" pitchFamily="18" charset="0"/>
                          <a:cs typeface="Book Antiqua" panose="02040602050305030304" pitchFamily="18" charset="0"/>
                        </a:rPr>
                        <a:t>osed</a:t>
                      </a:r>
                      <a:r>
                        <a:rPr lang="en-US" sz="1100" b="1" spc="-15" dirty="0">
                          <a:effectLst/>
                          <a:latin typeface="Book Antiqua" panose="02040602050305030304" pitchFamily="18" charset="0"/>
                          <a:ea typeface="Book Antiqua" panose="02040602050305030304" pitchFamily="18" charset="0"/>
                          <a:cs typeface="Book Antiqua" panose="02040602050305030304" pitchFamily="18" charset="0"/>
                        </a:rPr>
                        <a:t> </a:t>
                      </a:r>
                      <a:r>
                        <a:rPr lang="en-US" sz="1100" b="1" spc="5" dirty="0">
                          <a:effectLst/>
                          <a:latin typeface="Book Antiqua" panose="02040602050305030304" pitchFamily="18" charset="0"/>
                          <a:ea typeface="Book Antiqua" panose="02040602050305030304" pitchFamily="18" charset="0"/>
                          <a:cs typeface="Book Antiqua" panose="02040602050305030304" pitchFamily="18" charset="0"/>
                        </a:rPr>
                        <a:t>A</a:t>
                      </a:r>
                      <a:r>
                        <a:rPr lang="en-US" sz="1100" b="1" spc="-10" dirty="0">
                          <a:effectLst/>
                          <a:latin typeface="Book Antiqua" panose="02040602050305030304" pitchFamily="18" charset="0"/>
                          <a:ea typeface="Book Antiqua" panose="02040602050305030304" pitchFamily="18" charset="0"/>
                          <a:cs typeface="Book Antiqua" panose="02040602050305030304" pitchFamily="18" charset="0"/>
                        </a:rPr>
                        <a:t>l</a:t>
                      </a:r>
                      <a:r>
                        <a:rPr lang="en-US" sz="1100" b="1" spc="5" dirty="0">
                          <a:effectLst/>
                          <a:latin typeface="Book Antiqua" panose="02040602050305030304" pitchFamily="18" charset="0"/>
                          <a:ea typeface="Book Antiqua" panose="02040602050305030304" pitchFamily="18" charset="0"/>
                          <a:cs typeface="Book Antiqua" panose="02040602050305030304" pitchFamily="18" charset="0"/>
                        </a:rPr>
                        <a:t>l</a:t>
                      </a:r>
                      <a:r>
                        <a:rPr lang="en-US" sz="1100" b="1" dirty="0">
                          <a:effectLst/>
                          <a:latin typeface="Book Antiqua" panose="02040602050305030304" pitchFamily="18" charset="0"/>
                          <a:ea typeface="Book Antiqua" panose="02040602050305030304" pitchFamily="18" charset="0"/>
                          <a:cs typeface="Book Antiqua" panose="02040602050305030304" pitchFamily="18" charset="0"/>
                        </a:rPr>
                        <a:t>oc</a:t>
                      </a:r>
                      <a:r>
                        <a:rPr lang="en-US" sz="1100" b="1" spc="-10" dirty="0">
                          <a:effectLst/>
                          <a:latin typeface="Book Antiqua" panose="02040602050305030304" pitchFamily="18" charset="0"/>
                          <a:ea typeface="Book Antiqua" panose="02040602050305030304" pitchFamily="18" charset="0"/>
                          <a:cs typeface="Book Antiqua" panose="02040602050305030304" pitchFamily="18" charset="0"/>
                        </a:rPr>
                        <a:t>at</a:t>
                      </a:r>
                      <a:r>
                        <a:rPr lang="en-US" sz="1100" b="1" spc="5" dirty="0">
                          <a:effectLst/>
                          <a:latin typeface="Book Antiqua" panose="02040602050305030304" pitchFamily="18" charset="0"/>
                          <a:ea typeface="Book Antiqua" panose="02040602050305030304" pitchFamily="18" charset="0"/>
                          <a:cs typeface="Book Antiqua" panose="02040602050305030304" pitchFamily="18" charset="0"/>
                        </a:rPr>
                        <a:t>i</a:t>
                      </a:r>
                      <a:r>
                        <a:rPr lang="en-US" sz="1100" b="1" dirty="0">
                          <a:effectLst/>
                          <a:latin typeface="Book Antiqua" panose="02040602050305030304" pitchFamily="18" charset="0"/>
                          <a:ea typeface="Book Antiqua" panose="02040602050305030304" pitchFamily="18" charset="0"/>
                          <a:cs typeface="Book Antiqua" panose="02040602050305030304" pitchFamily="18" charset="0"/>
                        </a:rPr>
                        <a:t>on</a:t>
                      </a:r>
                      <a:r>
                        <a:rPr lang="en-US" sz="1100" b="1" spc="-5" dirty="0">
                          <a:effectLst/>
                          <a:latin typeface="Book Antiqua" panose="02040602050305030304" pitchFamily="18" charset="0"/>
                          <a:ea typeface="Book Antiqua" panose="02040602050305030304" pitchFamily="18" charset="0"/>
                          <a:cs typeface="Book Antiqua" panose="02040602050305030304" pitchFamily="18" charset="0"/>
                        </a:rPr>
                        <a:t> </a:t>
                      </a:r>
                      <a:r>
                        <a:rPr lang="en-US" sz="1100" b="1" dirty="0">
                          <a:effectLst/>
                          <a:latin typeface="Book Antiqua" panose="02040602050305030304" pitchFamily="18" charset="0"/>
                          <a:ea typeface="Book Antiqua" panose="02040602050305030304" pitchFamily="18" charset="0"/>
                          <a:cs typeface="Book Antiqua" panose="02040602050305030304" pitchFamily="18" charset="0"/>
                        </a:rPr>
                        <a:t>Plan </a:t>
                      </a:r>
                      <a:r>
                        <a:rPr lang="en-US" sz="1100" b="1" spc="-15" dirty="0">
                          <a:effectLst/>
                          <a:latin typeface="Book Antiqua" panose="02040602050305030304" pitchFamily="18" charset="0"/>
                          <a:ea typeface="Book Antiqua" panose="02040602050305030304" pitchFamily="18" charset="0"/>
                          <a:cs typeface="Book Antiqua" panose="02040602050305030304" pitchFamily="18" charset="0"/>
                        </a:rPr>
                        <a:t>E</a:t>
                      </a:r>
                      <a:r>
                        <a:rPr lang="en-US" sz="1100" b="1" spc="5" dirty="0">
                          <a:effectLst/>
                          <a:latin typeface="Book Antiqua" panose="02040602050305030304" pitchFamily="18" charset="0"/>
                          <a:ea typeface="Book Antiqua" panose="02040602050305030304" pitchFamily="18" charset="0"/>
                          <a:cs typeface="Book Antiqua" panose="02040602050305030304" pitchFamily="18" charset="0"/>
                        </a:rPr>
                        <a:t>li</a:t>
                      </a:r>
                      <a:r>
                        <a:rPr lang="en-US" sz="1100" b="1" spc="-15" dirty="0">
                          <a:effectLst/>
                          <a:latin typeface="Book Antiqua" panose="02040602050305030304" pitchFamily="18" charset="0"/>
                          <a:ea typeface="Book Antiqua" panose="02040602050305030304" pitchFamily="18" charset="0"/>
                          <a:cs typeface="Book Antiqua" panose="02040602050305030304" pitchFamily="18" charset="0"/>
                        </a:rPr>
                        <a:t>g</a:t>
                      </a:r>
                      <a:r>
                        <a:rPr lang="en-US" sz="1100" b="1" spc="5" dirty="0">
                          <a:effectLst/>
                          <a:latin typeface="Book Antiqua" panose="02040602050305030304" pitchFamily="18" charset="0"/>
                          <a:ea typeface="Book Antiqua" panose="02040602050305030304" pitchFamily="18" charset="0"/>
                          <a:cs typeface="Book Antiqua" panose="02040602050305030304" pitchFamily="18" charset="0"/>
                        </a:rPr>
                        <a:t>i</a:t>
                      </a:r>
                      <a:r>
                        <a:rPr lang="en-US" sz="1100" b="1" dirty="0">
                          <a:effectLst/>
                          <a:latin typeface="Book Antiqua" panose="02040602050305030304" pitchFamily="18" charset="0"/>
                          <a:ea typeface="Book Antiqua" panose="02040602050305030304" pitchFamily="18" charset="0"/>
                          <a:cs typeface="Book Antiqua" panose="02040602050305030304" pitchFamily="18" charset="0"/>
                        </a:rPr>
                        <a:t>b</a:t>
                      </a:r>
                      <a:r>
                        <a:rPr lang="en-US" sz="1100" b="1" spc="-10" dirty="0">
                          <a:effectLst/>
                          <a:latin typeface="Book Antiqua" panose="02040602050305030304" pitchFamily="18" charset="0"/>
                          <a:ea typeface="Book Antiqua" panose="02040602050305030304" pitchFamily="18" charset="0"/>
                          <a:cs typeface="Book Antiqua" panose="02040602050305030304" pitchFamily="18" charset="0"/>
                        </a:rPr>
                        <a:t>i</a:t>
                      </a:r>
                      <a:r>
                        <a:rPr lang="en-US" sz="1100" b="1" spc="5" dirty="0">
                          <a:effectLst/>
                          <a:latin typeface="Book Antiqua" panose="02040602050305030304" pitchFamily="18" charset="0"/>
                          <a:ea typeface="Book Antiqua" panose="02040602050305030304" pitchFamily="18" charset="0"/>
                          <a:cs typeface="Book Antiqua" panose="02040602050305030304" pitchFamily="18" charset="0"/>
                        </a:rPr>
                        <a:t>l</a:t>
                      </a:r>
                      <a:r>
                        <a:rPr lang="en-US" sz="1100" b="1" spc="-10" dirty="0">
                          <a:effectLst/>
                          <a:latin typeface="Book Antiqua" panose="02040602050305030304" pitchFamily="18" charset="0"/>
                          <a:ea typeface="Book Antiqua" panose="02040602050305030304" pitchFamily="18" charset="0"/>
                          <a:cs typeface="Book Antiqua" panose="02040602050305030304" pitchFamily="18" charset="0"/>
                        </a:rPr>
                        <a:t>i</a:t>
                      </a:r>
                      <a:r>
                        <a:rPr lang="en-US" sz="1100" b="1" spc="5" dirty="0">
                          <a:effectLst/>
                          <a:latin typeface="Book Antiqua" panose="02040602050305030304" pitchFamily="18" charset="0"/>
                          <a:ea typeface="Book Antiqua" panose="02040602050305030304" pitchFamily="18" charset="0"/>
                          <a:cs typeface="Book Antiqua" panose="02040602050305030304" pitchFamily="18" charset="0"/>
                        </a:rPr>
                        <a:t>t</a:t>
                      </a:r>
                      <a:r>
                        <a:rPr lang="en-US" sz="1100" b="1" dirty="0">
                          <a:effectLst/>
                          <a:latin typeface="Book Antiqua" panose="02040602050305030304" pitchFamily="18" charset="0"/>
                          <a:ea typeface="Book Antiqua" panose="02040602050305030304" pitchFamily="18" charset="0"/>
                          <a:cs typeface="Book Antiqua" panose="02040602050305030304" pitchFamily="18" charset="0"/>
                        </a:rPr>
                        <a:t>y &amp; </a:t>
                      </a:r>
                      <a:r>
                        <a:rPr lang="en-US" sz="1100" b="1" spc="-15" dirty="0">
                          <a:effectLst/>
                          <a:latin typeface="Book Antiqua" panose="02040602050305030304" pitchFamily="18" charset="0"/>
                          <a:ea typeface="Book Antiqua" panose="02040602050305030304" pitchFamily="18" charset="0"/>
                          <a:cs typeface="Book Antiqua" panose="02040602050305030304" pitchFamily="18" charset="0"/>
                        </a:rPr>
                        <a:t>B</a:t>
                      </a:r>
                      <a:r>
                        <a:rPr lang="en-US" sz="1100" b="1" dirty="0">
                          <a:effectLst/>
                          <a:latin typeface="Book Antiqua" panose="02040602050305030304" pitchFamily="18" charset="0"/>
                          <a:ea typeface="Book Antiqua" panose="02040602050305030304" pitchFamily="18" charset="0"/>
                          <a:cs typeface="Book Antiqua" panose="02040602050305030304" pitchFamily="18" charset="0"/>
                        </a:rPr>
                        <a:t>enef</a:t>
                      </a:r>
                      <a:r>
                        <a:rPr lang="en-US" sz="1100" b="1" spc="-10" dirty="0">
                          <a:effectLst/>
                          <a:latin typeface="Book Antiqua" panose="02040602050305030304" pitchFamily="18" charset="0"/>
                          <a:ea typeface="Book Antiqua" panose="02040602050305030304" pitchFamily="18" charset="0"/>
                          <a:cs typeface="Book Antiqua" panose="02040602050305030304" pitchFamily="18" charset="0"/>
                        </a:rPr>
                        <a:t>i</a:t>
                      </a:r>
                      <a:r>
                        <a:rPr lang="en-US" sz="1100" b="1" dirty="0">
                          <a:effectLst/>
                          <a:latin typeface="Book Antiqua" panose="02040602050305030304" pitchFamily="18" charset="0"/>
                          <a:ea typeface="Book Antiqua" panose="02040602050305030304" pitchFamily="18" charset="0"/>
                          <a:cs typeface="Book Antiqua" panose="02040602050305030304" pitchFamily="18" charset="0"/>
                        </a:rPr>
                        <a:t>t</a:t>
                      </a:r>
                      <a:r>
                        <a:rPr lang="en-US" sz="1100" b="1" spc="5" dirty="0">
                          <a:effectLst/>
                          <a:latin typeface="Book Antiqua" panose="02040602050305030304" pitchFamily="18" charset="0"/>
                          <a:ea typeface="Book Antiqua" panose="02040602050305030304" pitchFamily="18" charset="0"/>
                          <a:cs typeface="Book Antiqua" panose="02040602050305030304" pitchFamily="18" charset="0"/>
                        </a:rPr>
                        <a:t> </a:t>
                      </a:r>
                      <a:r>
                        <a:rPr lang="en-US" sz="1100" b="1" dirty="0">
                          <a:effectLst/>
                          <a:latin typeface="Book Antiqua" panose="02040602050305030304" pitchFamily="18" charset="0"/>
                          <a:ea typeface="Book Antiqua" panose="02040602050305030304" pitchFamily="18" charset="0"/>
                          <a:cs typeface="Book Antiqua" panose="02040602050305030304" pitchFamily="18" charset="0"/>
                        </a:rPr>
                        <a:t>Le</a:t>
                      </a:r>
                      <a:r>
                        <a:rPr lang="en-US" sz="1100" b="1" spc="-5" dirty="0">
                          <a:effectLst/>
                          <a:latin typeface="Book Antiqua" panose="02040602050305030304" pitchFamily="18" charset="0"/>
                          <a:ea typeface="Book Antiqua" panose="02040602050305030304" pitchFamily="18" charset="0"/>
                          <a:cs typeface="Book Antiqua" panose="02040602050305030304" pitchFamily="18" charset="0"/>
                        </a:rPr>
                        <a:t>v</a:t>
                      </a:r>
                      <a:r>
                        <a:rPr lang="en-US" sz="1100" b="1" dirty="0">
                          <a:effectLst/>
                          <a:latin typeface="Book Antiqua" panose="02040602050305030304" pitchFamily="18" charset="0"/>
                          <a:ea typeface="Book Antiqua" panose="02040602050305030304" pitchFamily="18" charset="0"/>
                          <a:cs typeface="Book Antiqua" panose="02040602050305030304" pitchFamily="18" charset="0"/>
                        </a:rPr>
                        <a:t>e</a:t>
                      </a:r>
                      <a:r>
                        <a:rPr lang="en-US" sz="1100" b="1" spc="-10" dirty="0">
                          <a:effectLst/>
                          <a:latin typeface="Book Antiqua" panose="02040602050305030304" pitchFamily="18" charset="0"/>
                          <a:ea typeface="Book Antiqua" panose="02040602050305030304" pitchFamily="18" charset="0"/>
                          <a:cs typeface="Book Antiqua" panose="02040602050305030304" pitchFamily="18" charset="0"/>
                        </a:rPr>
                        <a:t>l</a:t>
                      </a:r>
                      <a:r>
                        <a:rPr lang="en-US" sz="1100" b="1" dirty="0">
                          <a:effectLst/>
                          <a:latin typeface="Book Antiqua" panose="02040602050305030304" pitchFamily="18" charset="0"/>
                          <a:ea typeface="Book Antiqua" panose="02040602050305030304" pitchFamily="18" charset="0"/>
                          <a:cs typeface="Book Antiqua" panose="02040602050305030304" pitchFamily="18" charset="0"/>
                        </a:rPr>
                        <a: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47553018"/>
                  </a:ext>
                </a:extLst>
              </a:tr>
              <a:tr h="190500">
                <a:tc gridSpan="9">
                  <a:txBody>
                    <a:bodyPr/>
                    <a:lstStyle/>
                    <a:p>
                      <a:pPr marL="1646555" marR="0">
                        <a:lnSpc>
                          <a:spcPct val="115000"/>
                        </a:lnSpc>
                        <a:spcBef>
                          <a:spcPts val="55"/>
                        </a:spcBef>
                        <a:spcAft>
                          <a:spcPts val="0"/>
                        </a:spcAft>
                        <a:tabLst>
                          <a:tab pos="4089400" algn="l"/>
                        </a:tabLst>
                      </a:pPr>
                      <a:r>
                        <a:rPr lang="en-US" sz="1100" i="1" dirty="0">
                          <a:effectLst/>
                          <a:latin typeface="Book Antiqua" panose="02040602050305030304" pitchFamily="18" charset="0"/>
                          <a:ea typeface="Book Antiqua" panose="02040602050305030304" pitchFamily="18" charset="0"/>
                          <a:cs typeface="Book Antiqua" panose="02040602050305030304" pitchFamily="18" charset="0"/>
                        </a:rPr>
                        <a:t>B</a:t>
                      </a:r>
                      <a:r>
                        <a:rPr lang="en-US" sz="1100" i="1" spc="-5" dirty="0">
                          <a:effectLst/>
                          <a:latin typeface="Book Antiqua" panose="02040602050305030304" pitchFamily="18" charset="0"/>
                          <a:ea typeface="Book Antiqua" panose="02040602050305030304" pitchFamily="18" charset="0"/>
                          <a:cs typeface="Book Antiqua" panose="02040602050305030304" pitchFamily="18" charset="0"/>
                        </a:rPr>
                        <a:t>u</a:t>
                      </a:r>
                      <a:r>
                        <a:rPr lang="en-US" sz="1100" i="1" dirty="0">
                          <a:effectLst/>
                          <a:latin typeface="Book Antiqua" panose="02040602050305030304" pitchFamily="18" charset="0"/>
                          <a:ea typeface="Book Antiqua" panose="02040602050305030304" pitchFamily="18" charset="0"/>
                          <a:cs typeface="Book Antiqua" panose="02040602050305030304" pitchFamily="18" charset="0"/>
                        </a:rPr>
                        <a:t>dge</a:t>
                      </a:r>
                      <a:r>
                        <a:rPr lang="en-US" sz="1100" i="1" spc="5" dirty="0">
                          <a:effectLst/>
                          <a:latin typeface="Book Antiqua" panose="02040602050305030304" pitchFamily="18" charset="0"/>
                          <a:ea typeface="Book Antiqua" panose="02040602050305030304" pitchFamily="18" charset="0"/>
                          <a:cs typeface="Book Antiqua" panose="02040602050305030304" pitchFamily="18" charset="0"/>
                        </a:rPr>
                        <a:t>t</a:t>
                      </a:r>
                      <a:r>
                        <a:rPr lang="en-US" sz="1100" i="1" dirty="0">
                          <a:effectLst/>
                          <a:latin typeface="Book Antiqua" panose="02040602050305030304" pitchFamily="18" charset="0"/>
                          <a:ea typeface="Book Antiqua" panose="02040602050305030304" pitchFamily="18" charset="0"/>
                          <a:cs typeface="Book Antiqua" panose="02040602050305030304" pitchFamily="18" charset="0"/>
                        </a:rPr>
                        <a:t>: </a:t>
                      </a:r>
                      <a:r>
                        <a:rPr lang="en-US" sz="1100" i="1" spc="-10" dirty="0">
                          <a:effectLst/>
                          <a:latin typeface="Book Antiqua" panose="02040602050305030304" pitchFamily="18" charset="0"/>
                          <a:ea typeface="Book Antiqua" panose="02040602050305030304" pitchFamily="18" charset="0"/>
                          <a:cs typeface="Book Antiqua" panose="02040602050305030304" pitchFamily="18" charset="0"/>
                        </a:rPr>
                        <a:t>$</a:t>
                      </a:r>
                      <a:r>
                        <a:rPr lang="en-US" sz="1100" i="1" dirty="0">
                          <a:effectLst/>
                          <a:latin typeface="Book Antiqua" panose="02040602050305030304" pitchFamily="18" charset="0"/>
                          <a:ea typeface="Book Antiqua" panose="02040602050305030304" pitchFamily="18" charset="0"/>
                          <a:cs typeface="Book Antiqua" panose="02040602050305030304" pitchFamily="18" charset="0"/>
                        </a:rPr>
                        <a:t>79.2</a:t>
                      </a:r>
                      <a:r>
                        <a:rPr lang="en-US" sz="1100" i="1" spc="-10" dirty="0">
                          <a:effectLst/>
                          <a:latin typeface="Book Antiqua" panose="02040602050305030304" pitchFamily="18" charset="0"/>
                          <a:ea typeface="Book Antiqua" panose="02040602050305030304" pitchFamily="18" charset="0"/>
                          <a:cs typeface="Book Antiqua" panose="02040602050305030304" pitchFamily="18" charset="0"/>
                        </a:rPr>
                        <a:t> </a:t>
                      </a:r>
                      <a:r>
                        <a:rPr lang="en-US" sz="1100" i="1" spc="5" dirty="0">
                          <a:effectLst/>
                          <a:latin typeface="Book Antiqua" panose="02040602050305030304" pitchFamily="18" charset="0"/>
                          <a:ea typeface="Book Antiqua" panose="02040602050305030304" pitchFamily="18" charset="0"/>
                          <a:cs typeface="Book Antiqua" panose="02040602050305030304" pitchFamily="18" charset="0"/>
                        </a:rPr>
                        <a:t>m</a:t>
                      </a:r>
                      <a:r>
                        <a:rPr lang="en-US" sz="1100" i="1" spc="-5" dirty="0">
                          <a:effectLst/>
                          <a:latin typeface="Book Antiqua" panose="02040602050305030304" pitchFamily="18" charset="0"/>
                          <a:ea typeface="Book Antiqua" panose="02040602050305030304" pitchFamily="18" charset="0"/>
                          <a:cs typeface="Book Antiqua" panose="02040602050305030304" pitchFamily="18" charset="0"/>
                        </a:rPr>
                        <a:t>i</a:t>
                      </a:r>
                      <a:r>
                        <a:rPr lang="en-US" sz="1100" i="1" spc="5" dirty="0">
                          <a:effectLst/>
                          <a:latin typeface="Book Antiqua" panose="02040602050305030304" pitchFamily="18" charset="0"/>
                          <a:ea typeface="Book Antiqua" panose="02040602050305030304" pitchFamily="18" charset="0"/>
                          <a:cs typeface="Book Antiqua" panose="02040602050305030304" pitchFamily="18" charset="0"/>
                        </a:rPr>
                        <a:t>l</a:t>
                      </a:r>
                      <a:r>
                        <a:rPr lang="en-US" sz="1100" i="1" spc="-5" dirty="0">
                          <a:effectLst/>
                          <a:latin typeface="Book Antiqua" panose="02040602050305030304" pitchFamily="18" charset="0"/>
                          <a:ea typeface="Book Antiqua" panose="02040602050305030304" pitchFamily="18" charset="0"/>
                          <a:cs typeface="Book Antiqua" panose="02040602050305030304" pitchFamily="18" charset="0"/>
                        </a:rPr>
                        <a:t>l</a:t>
                      </a:r>
                      <a:r>
                        <a:rPr lang="en-US" sz="1100" i="1" spc="5" dirty="0">
                          <a:effectLst/>
                          <a:latin typeface="Book Antiqua" panose="02040602050305030304" pitchFamily="18" charset="0"/>
                          <a:ea typeface="Book Antiqua" panose="02040602050305030304" pitchFamily="18" charset="0"/>
                          <a:cs typeface="Book Antiqua" panose="02040602050305030304" pitchFamily="18" charset="0"/>
                        </a:rPr>
                        <a:t>i</a:t>
                      </a:r>
                      <a:r>
                        <a:rPr lang="en-US" sz="1100" i="1" dirty="0">
                          <a:effectLst/>
                          <a:latin typeface="Book Antiqua" panose="02040602050305030304" pitchFamily="18" charset="0"/>
                          <a:ea typeface="Book Antiqua" panose="02040602050305030304" pitchFamily="18" charset="0"/>
                          <a:cs typeface="Book Antiqua" panose="02040602050305030304" pitchFamily="18" charset="0"/>
                        </a:rPr>
                        <a:t>on	E</a:t>
                      </a:r>
                      <a:r>
                        <a:rPr lang="en-US" sz="1100" i="1" spc="-10" dirty="0">
                          <a:effectLst/>
                          <a:latin typeface="Book Antiqua" panose="02040602050305030304" pitchFamily="18" charset="0"/>
                          <a:ea typeface="Book Antiqua" panose="02040602050305030304" pitchFamily="18" charset="0"/>
                          <a:cs typeface="Book Antiqua" panose="02040602050305030304" pitchFamily="18" charset="0"/>
                        </a:rPr>
                        <a:t>s</a:t>
                      </a:r>
                      <a:r>
                        <a:rPr lang="en-US" sz="1100" i="1" spc="5" dirty="0">
                          <a:effectLst/>
                          <a:latin typeface="Book Antiqua" panose="02040602050305030304" pitchFamily="18" charset="0"/>
                          <a:ea typeface="Book Antiqua" panose="02040602050305030304" pitchFamily="18" charset="0"/>
                          <a:cs typeface="Book Antiqua" panose="02040602050305030304" pitchFamily="18" charset="0"/>
                        </a:rPr>
                        <a:t>t</a:t>
                      </a:r>
                      <a:r>
                        <a:rPr lang="en-US" sz="1100" i="1" spc="-5" dirty="0">
                          <a:effectLst/>
                          <a:latin typeface="Book Antiqua" panose="02040602050305030304" pitchFamily="18" charset="0"/>
                          <a:ea typeface="Book Antiqua" panose="02040602050305030304" pitchFamily="18" charset="0"/>
                          <a:cs typeface="Book Antiqua" panose="02040602050305030304" pitchFamily="18" charset="0"/>
                        </a:rPr>
                        <a:t>i</a:t>
                      </a:r>
                      <a:r>
                        <a:rPr lang="en-US" sz="1100" i="1" spc="5" dirty="0">
                          <a:effectLst/>
                          <a:latin typeface="Book Antiqua" panose="02040602050305030304" pitchFamily="18" charset="0"/>
                          <a:ea typeface="Book Antiqua" panose="02040602050305030304" pitchFamily="18" charset="0"/>
                          <a:cs typeface="Book Antiqua" panose="02040602050305030304" pitchFamily="18" charset="0"/>
                        </a:rPr>
                        <a:t>m</a:t>
                      </a:r>
                      <a:r>
                        <a:rPr lang="en-US" sz="1100" i="1" spc="-10" dirty="0">
                          <a:effectLst/>
                          <a:latin typeface="Book Antiqua" panose="02040602050305030304" pitchFamily="18" charset="0"/>
                          <a:ea typeface="Book Antiqua" panose="02040602050305030304" pitchFamily="18" charset="0"/>
                          <a:cs typeface="Book Antiqua" panose="02040602050305030304" pitchFamily="18" charset="0"/>
                        </a:rPr>
                        <a:t>a</a:t>
                      </a:r>
                      <a:r>
                        <a:rPr lang="en-US" sz="1100" i="1" spc="5" dirty="0">
                          <a:effectLst/>
                          <a:latin typeface="Book Antiqua" panose="02040602050305030304" pitchFamily="18" charset="0"/>
                          <a:ea typeface="Book Antiqua" panose="02040602050305030304" pitchFamily="18" charset="0"/>
                          <a:cs typeface="Book Antiqua" panose="02040602050305030304" pitchFamily="18" charset="0"/>
                        </a:rPr>
                        <a:t>t</a:t>
                      </a:r>
                      <a:r>
                        <a:rPr lang="en-US" sz="1100" i="1" dirty="0">
                          <a:effectLst/>
                          <a:latin typeface="Book Antiqua" panose="02040602050305030304" pitchFamily="18" charset="0"/>
                          <a:ea typeface="Book Antiqua" panose="02040602050305030304" pitchFamily="18" charset="0"/>
                          <a:cs typeface="Book Antiqua" panose="02040602050305030304" pitchFamily="18" charset="0"/>
                        </a:rPr>
                        <a:t>ed</a:t>
                      </a:r>
                      <a:r>
                        <a:rPr lang="en-US" sz="1100" i="1" spc="-10" dirty="0">
                          <a:effectLst/>
                          <a:latin typeface="Book Antiqua" panose="02040602050305030304" pitchFamily="18" charset="0"/>
                          <a:ea typeface="Book Antiqua" panose="02040602050305030304" pitchFamily="18" charset="0"/>
                          <a:cs typeface="Book Antiqua" panose="02040602050305030304" pitchFamily="18" charset="0"/>
                        </a:rPr>
                        <a:t> </a:t>
                      </a:r>
                      <a:r>
                        <a:rPr lang="en-US" sz="1100" i="1" spc="-5" dirty="0">
                          <a:effectLst/>
                          <a:latin typeface="Book Antiqua" panose="02040602050305030304" pitchFamily="18" charset="0"/>
                          <a:ea typeface="Book Antiqua" panose="02040602050305030304" pitchFamily="18" charset="0"/>
                          <a:cs typeface="Book Antiqua" panose="02040602050305030304" pitchFamily="18" charset="0"/>
                        </a:rPr>
                        <a:t>C</a:t>
                      </a:r>
                      <a:r>
                        <a:rPr lang="en-US" sz="1100" i="1" dirty="0">
                          <a:effectLst/>
                          <a:latin typeface="Book Antiqua" panose="02040602050305030304" pitchFamily="18" charset="0"/>
                          <a:ea typeface="Book Antiqua" panose="02040602050305030304" pitchFamily="18" charset="0"/>
                          <a:cs typeface="Book Antiqua" panose="02040602050305030304" pitchFamily="18" charset="0"/>
                        </a:rPr>
                        <a:t>a</a:t>
                      </a:r>
                      <a:r>
                        <a:rPr lang="en-US" sz="1100" i="1" spc="5" dirty="0">
                          <a:effectLst/>
                          <a:latin typeface="Book Antiqua" panose="02040602050305030304" pitchFamily="18" charset="0"/>
                          <a:ea typeface="Book Antiqua" panose="02040602050305030304" pitchFamily="18" charset="0"/>
                          <a:cs typeface="Book Antiqua" panose="02040602050305030304" pitchFamily="18" charset="0"/>
                        </a:rPr>
                        <a:t>s</a:t>
                      </a:r>
                      <a:r>
                        <a:rPr lang="en-US" sz="1100" i="1" dirty="0">
                          <a:effectLst/>
                          <a:latin typeface="Book Antiqua" panose="02040602050305030304" pitchFamily="18" charset="0"/>
                          <a:ea typeface="Book Antiqua" panose="02040602050305030304" pitchFamily="18" charset="0"/>
                          <a:cs typeface="Book Antiqua" panose="02040602050305030304" pitchFamily="18" charset="0"/>
                        </a:rPr>
                        <a:t>e</a:t>
                      </a:r>
                      <a:r>
                        <a:rPr lang="en-US" sz="1100" i="1" spc="-5" dirty="0">
                          <a:effectLst/>
                          <a:latin typeface="Book Antiqua" panose="02040602050305030304" pitchFamily="18" charset="0"/>
                          <a:ea typeface="Book Antiqua" panose="02040602050305030304" pitchFamily="18" charset="0"/>
                          <a:cs typeface="Book Antiqua" panose="02040602050305030304" pitchFamily="18" charset="0"/>
                        </a:rPr>
                        <a:t>l</a:t>
                      </a:r>
                      <a:r>
                        <a:rPr lang="en-US" sz="1100" i="1" dirty="0">
                          <a:effectLst/>
                          <a:latin typeface="Book Antiqua" panose="02040602050305030304" pitchFamily="18" charset="0"/>
                          <a:ea typeface="Book Antiqua" panose="02040602050305030304" pitchFamily="18" charset="0"/>
                          <a:cs typeface="Book Antiqua" panose="02040602050305030304" pitchFamily="18" charset="0"/>
                        </a:rPr>
                        <a:t>o</a:t>
                      </a:r>
                      <a:r>
                        <a:rPr lang="en-US" sz="1100" i="1" spc="5" dirty="0">
                          <a:effectLst/>
                          <a:latin typeface="Book Antiqua" panose="02040602050305030304" pitchFamily="18" charset="0"/>
                          <a:ea typeface="Book Antiqua" panose="02040602050305030304" pitchFamily="18" charset="0"/>
                          <a:cs typeface="Book Antiqua" panose="02040602050305030304" pitchFamily="18" charset="0"/>
                        </a:rPr>
                        <a:t>a</a:t>
                      </a:r>
                      <a:r>
                        <a:rPr lang="en-US" sz="1100" i="1" dirty="0">
                          <a:effectLst/>
                          <a:latin typeface="Book Antiqua" panose="02040602050305030304" pitchFamily="18" charset="0"/>
                          <a:ea typeface="Book Antiqua" panose="02040602050305030304" pitchFamily="18" charset="0"/>
                          <a:cs typeface="Book Antiqua" panose="02040602050305030304" pitchFamily="18" charset="0"/>
                        </a:rPr>
                        <a:t>d: </a:t>
                      </a:r>
                      <a:r>
                        <a:rPr lang="en-US" sz="1100" i="1" spc="-10" dirty="0">
                          <a:effectLst/>
                          <a:latin typeface="Book Antiqua" panose="02040602050305030304" pitchFamily="18" charset="0"/>
                          <a:ea typeface="Book Antiqua" panose="02040602050305030304" pitchFamily="18" charset="0"/>
                          <a:cs typeface="Book Antiqua" panose="02040602050305030304" pitchFamily="18" charset="0"/>
                        </a:rPr>
                        <a:t>9</a:t>
                      </a:r>
                      <a:r>
                        <a:rPr lang="en-US" sz="1100" i="1" dirty="0">
                          <a:effectLst/>
                          <a:latin typeface="Book Antiqua" panose="02040602050305030304" pitchFamily="18" charset="0"/>
                          <a:ea typeface="Book Antiqua" panose="02040602050305030304" pitchFamily="18" charset="0"/>
                          <a:cs typeface="Book Antiqua" panose="02040602050305030304" pitchFamily="18" charset="0"/>
                        </a:rPr>
                        <a:t>6,600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66923224"/>
                  </a:ext>
                </a:extLst>
              </a:tr>
              <a:tr h="190500">
                <a:tc gridSpan="2">
                  <a:txBody>
                    <a:bodyPr/>
                    <a:lstStyle/>
                    <a:p>
                      <a:pPr marL="274955" marR="0">
                        <a:lnSpc>
                          <a:spcPct val="115000"/>
                        </a:lnSpc>
                        <a:spcBef>
                          <a:spcPts val="45"/>
                        </a:spcBef>
                        <a:spcAft>
                          <a:spcPts val="0"/>
                        </a:spcAft>
                      </a:pP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P</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r</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o</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p</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os</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e</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d </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E</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l</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i</a:t>
                      </a:r>
                      <a:r>
                        <a:rPr lang="en-US" sz="1100" spc="-15" dirty="0">
                          <a:effectLst/>
                          <a:latin typeface="Book Antiqua" panose="02040602050305030304" pitchFamily="18" charset="0"/>
                          <a:ea typeface="Book Antiqua" panose="02040602050305030304" pitchFamily="18" charset="0"/>
                          <a:cs typeface="Book Antiqua" panose="02040602050305030304" pitchFamily="18" charset="0"/>
                        </a:rPr>
                        <a:t>g</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i</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b</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i</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l</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ity Le</a:t>
                      </a:r>
                      <a:r>
                        <a:rPr lang="en-US" sz="1100" spc="-15" dirty="0">
                          <a:effectLst/>
                          <a:latin typeface="Book Antiqua" panose="02040602050305030304" pitchFamily="18" charset="0"/>
                          <a:ea typeface="Book Antiqua" panose="02040602050305030304" pitchFamily="18" charset="0"/>
                          <a:cs typeface="Book Antiqua" panose="02040602050305030304" pitchFamily="18" charset="0"/>
                        </a:rPr>
                        <a:t>v</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els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hMerge="1">
                  <a:txBody>
                    <a:bodyPr/>
                    <a:lstStyle/>
                    <a:p>
                      <a:endParaRPr lang="en-US"/>
                    </a:p>
                  </a:txBody>
                  <a:tcPr/>
                </a:tc>
                <a:tc rowSpan="2">
                  <a:txBody>
                    <a:bodyPr/>
                    <a:lstStyle/>
                    <a:p>
                      <a:pPr marL="0" marR="0">
                        <a:lnSpc>
                          <a:spcPts val="800"/>
                        </a:lnSpc>
                        <a:spcBef>
                          <a:spcPts val="35"/>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5735" marR="154940" algn="ctr">
                        <a:lnSpc>
                          <a:spcPct val="115000"/>
                        </a:lnSpc>
                        <a:spcBef>
                          <a:spcPts val="0"/>
                        </a:spcBef>
                        <a:spcAft>
                          <a:spcPts val="0"/>
                        </a:spcAft>
                      </a:pP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R</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e</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n</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1910" marR="29210" algn="ctr">
                        <a:lnSpc>
                          <a:spcPct val="115000"/>
                        </a:lnSpc>
                        <a:spcBef>
                          <a:spcPts val="0"/>
                        </a:spcBef>
                        <a:spcAft>
                          <a:spcPts val="0"/>
                        </a:spcAft>
                      </a:pP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A</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ssi</a:t>
                      </a:r>
                      <a:r>
                        <a:rPr lang="en-US" sz="1100" spc="-10" dirty="0">
                          <a:effectLst/>
                          <a:latin typeface="Book Antiqua" panose="02040602050305030304" pitchFamily="18" charset="0"/>
                          <a:ea typeface="Book Antiqua" panose="02040602050305030304" pitchFamily="18" charset="0"/>
                          <a:cs typeface="Book Antiqua" panose="02040602050305030304" pitchFamily="18" charset="0"/>
                        </a:rPr>
                        <a:t>s</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ta</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n</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gridSpan="2">
                  <a:txBody>
                    <a:bodyPr/>
                    <a:lstStyle/>
                    <a:p>
                      <a:pPr marL="371475" marR="0">
                        <a:lnSpc>
                          <a:spcPct val="115000"/>
                        </a:lnSpc>
                        <a:spcBef>
                          <a:spcPts val="45"/>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Basic B</a:t>
                      </a:r>
                      <a:r>
                        <a:rPr lang="en-US" sz="1100" spc="-15" dirty="0">
                          <a:effectLst/>
                          <a:latin typeface="Book Antiqua" panose="02040602050305030304" pitchFamily="18" charset="0"/>
                          <a:ea typeface="Book Antiqua" panose="02040602050305030304" pitchFamily="18" charset="0"/>
                          <a:cs typeface="Book Antiqua" panose="02040602050305030304" pitchFamily="18" charset="0"/>
                        </a:rPr>
                        <a:t>e</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n</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e</a:t>
                      </a:r>
                      <a:r>
                        <a:rPr lang="en-US" sz="1100" spc="-10" dirty="0">
                          <a:effectLst/>
                          <a:latin typeface="Book Antiqua" panose="02040602050305030304" pitchFamily="18" charset="0"/>
                          <a:ea typeface="Book Antiqua" panose="02040602050305030304" pitchFamily="18" charset="0"/>
                          <a:cs typeface="Book Antiqua" panose="02040602050305030304" pitchFamily="18" charset="0"/>
                        </a:rPr>
                        <a:t>f</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it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hMerge="1">
                  <a:txBody>
                    <a:bodyPr/>
                    <a:lstStyle/>
                    <a:p>
                      <a:endParaRPr lang="en-US"/>
                    </a:p>
                  </a:txBody>
                  <a:tcPr/>
                </a:tc>
                <a:tc gridSpan="3">
                  <a:txBody>
                    <a:bodyPr/>
                    <a:lstStyle/>
                    <a:p>
                      <a:pPr marL="487045" marR="0">
                        <a:lnSpc>
                          <a:spcPct val="115000"/>
                        </a:lnSpc>
                        <a:spcBef>
                          <a:spcPts val="45"/>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C</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r</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is</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i</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s</a:t>
                      </a:r>
                      <a:r>
                        <a:rPr lang="en-US" sz="1100" spc="-10" dirty="0">
                          <a:effectLst/>
                          <a:latin typeface="Book Antiqua" panose="02040602050305030304" pitchFamily="18" charset="0"/>
                          <a:ea typeface="Book Antiqua" panose="02040602050305030304" pitchFamily="18" charset="0"/>
                          <a:cs typeface="Book Antiqua" panose="02040602050305030304" pitchFamily="18" charset="0"/>
                        </a:rPr>
                        <a:t> </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A</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ssis</a:t>
                      </a:r>
                      <a:r>
                        <a:rPr lang="en-US" sz="1100" spc="-10" dirty="0">
                          <a:effectLst/>
                          <a:latin typeface="Book Antiqua" panose="02040602050305030304" pitchFamily="18" charset="0"/>
                          <a:ea typeface="Book Antiqua" panose="02040602050305030304" pitchFamily="18" charset="0"/>
                          <a:cs typeface="Book Antiqua" panose="02040602050305030304" pitchFamily="18" charset="0"/>
                        </a:rPr>
                        <a:t>t</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a</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n</a:t>
                      </a:r>
                      <a:r>
                        <a:rPr lang="en-US" sz="1100" spc="-10" dirty="0">
                          <a:effectLst/>
                          <a:latin typeface="Book Antiqua" panose="02040602050305030304" pitchFamily="18" charset="0"/>
                          <a:ea typeface="Book Antiqua" panose="02040602050305030304" pitchFamily="18" charset="0"/>
                          <a:cs typeface="Book Antiqua" panose="02040602050305030304" pitchFamily="18" charset="0"/>
                        </a:rPr>
                        <a:t>c</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5">
                  <a:txBody>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extLst>
                  <a:ext uri="{0D108BD9-81ED-4DB2-BD59-A6C34878D82A}">
                    <a16:rowId xmlns:a16="http://schemas.microsoft.com/office/drawing/2014/main" val="2887473363"/>
                  </a:ext>
                </a:extLst>
              </a:tr>
              <a:tr h="374650">
                <a:tc>
                  <a:txBody>
                    <a:bodyPr/>
                    <a:lstStyle/>
                    <a:p>
                      <a:pPr marL="71120" marR="0">
                        <a:lnSpc>
                          <a:spcPct val="115000"/>
                        </a:lnSpc>
                        <a:spcBef>
                          <a:spcPts val="75"/>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I</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n</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co</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m</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32080" marR="0">
                        <a:lnSpc>
                          <a:spcPct val="115000"/>
                        </a:lnSpc>
                        <a:spcBef>
                          <a:spcPts val="0"/>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L</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e</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vel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0" marR="0">
                        <a:lnSpc>
                          <a:spcPts val="750"/>
                        </a:lnSpc>
                        <a:spcBef>
                          <a:spcPts val="15"/>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4770" marR="0">
                        <a:lnSpc>
                          <a:spcPct val="115000"/>
                        </a:lnSpc>
                        <a:spcBef>
                          <a:spcPts val="0"/>
                        </a:spcBef>
                        <a:spcAft>
                          <a:spcPts val="0"/>
                        </a:spcAft>
                      </a:pP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P</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ov</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er</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ty </a:t>
                      </a:r>
                      <a:r>
                        <a:rPr lang="en-US" sz="1100" spc="-15" dirty="0">
                          <a:effectLst/>
                          <a:latin typeface="Book Antiqua" panose="02040602050305030304" pitchFamily="18" charset="0"/>
                          <a:ea typeface="Book Antiqua" panose="02040602050305030304" pitchFamily="18" charset="0"/>
                          <a:cs typeface="Book Antiqua" panose="02040602050305030304" pitchFamily="18" charset="0"/>
                        </a:rPr>
                        <a:t>G</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u</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ide</a:t>
                      </a:r>
                      <a:r>
                        <a:rPr lang="en-US" sz="1100" spc="-10" dirty="0">
                          <a:effectLst/>
                          <a:latin typeface="Book Antiqua" panose="02040602050305030304" pitchFamily="18" charset="0"/>
                          <a:ea typeface="Book Antiqua" panose="02040602050305030304" pitchFamily="18" charset="0"/>
                          <a:cs typeface="Book Antiqua" panose="02040602050305030304" pitchFamily="18" charset="0"/>
                        </a:rPr>
                        <a:t>l</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i</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n</a:t>
                      </a:r>
                      <a:r>
                        <a:rPr lang="en-US" sz="1100" spc="-15" dirty="0">
                          <a:effectLst/>
                          <a:latin typeface="Book Antiqua" panose="02040602050305030304" pitchFamily="18" charset="0"/>
                          <a:ea typeface="Book Antiqua" panose="02040602050305030304" pitchFamily="18" charset="0"/>
                          <a:cs typeface="Book Antiqua" panose="02040602050305030304" pitchFamily="18" charset="0"/>
                        </a:rPr>
                        <a:t>e</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vMerge="1">
                  <a:txBody>
                    <a:bodyPr/>
                    <a:lstStyle/>
                    <a:p>
                      <a:endParaRPr lang="en-US"/>
                    </a:p>
                  </a:txBody>
                  <a:tcPr/>
                </a:tc>
                <a:tc>
                  <a:txBody>
                    <a:bodyPr/>
                    <a:lstStyle/>
                    <a:p>
                      <a:pPr marL="0" marR="0">
                        <a:lnSpc>
                          <a:spcPts val="750"/>
                        </a:lnSpc>
                        <a:spcBef>
                          <a:spcPts val="15"/>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3500" marR="0">
                        <a:lnSpc>
                          <a:spcPct val="115000"/>
                        </a:lnSpc>
                        <a:spcBef>
                          <a:spcPts val="0"/>
                        </a:spcBef>
                        <a:spcAft>
                          <a:spcPts val="0"/>
                        </a:spcAft>
                      </a:pP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V</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u</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l</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n</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e</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r</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ab</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l</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64770" marR="24765" indent="181610">
                        <a:lnSpc>
                          <a:spcPct val="115000"/>
                        </a:lnSpc>
                        <a:spcBef>
                          <a:spcPts val="75"/>
                        </a:spcBef>
                        <a:spcAft>
                          <a:spcPts val="0"/>
                        </a:spcAft>
                      </a:pP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N</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o</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n</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 </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V</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u</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l</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n</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e</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r</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ab</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l</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276860" marR="265430" algn="ctr">
                        <a:lnSpc>
                          <a:spcPct val="115000"/>
                        </a:lnSpc>
                        <a:spcBef>
                          <a:spcPts val="75"/>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1st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51130" marR="137795" algn="ctr">
                        <a:lnSpc>
                          <a:spcPct val="115000"/>
                        </a:lnSpc>
                        <a:spcBef>
                          <a:spcPts val="0"/>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B</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e</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n</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e</a:t>
                      </a:r>
                      <a:r>
                        <a:rPr lang="en-US" sz="1100" spc="-10" dirty="0">
                          <a:effectLst/>
                          <a:latin typeface="Book Antiqua" panose="02040602050305030304" pitchFamily="18" charset="0"/>
                          <a:ea typeface="Book Antiqua" panose="02040602050305030304" pitchFamily="18" charset="0"/>
                          <a:cs typeface="Book Antiqua" panose="02040602050305030304" pitchFamily="18" charset="0"/>
                        </a:rPr>
                        <a:t>f</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156210" marR="143510" algn="ctr">
                        <a:lnSpc>
                          <a:spcPct val="115000"/>
                        </a:lnSpc>
                        <a:spcBef>
                          <a:spcPts val="75"/>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2</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n</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1595" marR="47625" algn="ctr">
                        <a:lnSpc>
                          <a:spcPct val="115000"/>
                        </a:lnSpc>
                        <a:spcBef>
                          <a:spcPts val="0"/>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B</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e</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n</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e</a:t>
                      </a:r>
                      <a:r>
                        <a:rPr lang="en-US" sz="1100" spc="-10" dirty="0">
                          <a:effectLst/>
                          <a:latin typeface="Book Antiqua" panose="02040602050305030304" pitchFamily="18" charset="0"/>
                          <a:ea typeface="Book Antiqua" panose="02040602050305030304" pitchFamily="18" charset="0"/>
                          <a:cs typeface="Book Antiqua" panose="02040602050305030304" pitchFamily="18" charset="0"/>
                        </a:rPr>
                        <a:t>f</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173990" marR="161290" algn="ctr">
                        <a:lnSpc>
                          <a:spcPct val="115000"/>
                        </a:lnSpc>
                        <a:spcBef>
                          <a:spcPts val="75"/>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3</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r</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1910" marR="28575" algn="ctr">
                        <a:lnSpc>
                          <a:spcPct val="115000"/>
                        </a:lnSpc>
                        <a:spcBef>
                          <a:spcPts val="0"/>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B</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e</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n</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e</a:t>
                      </a:r>
                      <a:r>
                        <a:rPr lang="en-US" sz="1100" spc="-10" dirty="0">
                          <a:effectLst/>
                          <a:latin typeface="Book Antiqua" panose="02040602050305030304" pitchFamily="18" charset="0"/>
                          <a:ea typeface="Book Antiqua" panose="02040602050305030304" pitchFamily="18" charset="0"/>
                          <a:cs typeface="Book Antiqua" panose="02040602050305030304" pitchFamily="18" charset="0"/>
                        </a:rPr>
                        <a:t>f</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704592647"/>
                  </a:ext>
                </a:extLst>
              </a:tr>
              <a:tr h="381000">
                <a:tc>
                  <a:txBody>
                    <a:bodyPr/>
                    <a:lstStyle/>
                    <a:p>
                      <a:pPr marL="0" marR="0">
                        <a:lnSpc>
                          <a:spcPts val="750"/>
                        </a:lnSpc>
                        <a:spcBef>
                          <a:spcPts val="35"/>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42570" marR="229870" algn="ctr">
                        <a:lnSpc>
                          <a:spcPct val="115000"/>
                        </a:lnSpc>
                        <a:spcBef>
                          <a:spcPts val="0"/>
                        </a:spcBef>
                        <a:spcAft>
                          <a:spcPts val="0"/>
                        </a:spcAft>
                      </a:pP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tc>
                  <a:txBody>
                    <a:bodyPr/>
                    <a:lstStyle/>
                    <a:p>
                      <a:pPr marL="0" marR="0">
                        <a:lnSpc>
                          <a:spcPts val="750"/>
                        </a:lnSpc>
                        <a:spcBef>
                          <a:spcPts val="35"/>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4625" marR="0" indent="0">
                        <a:lnSpc>
                          <a:spcPct val="115000"/>
                        </a:lnSpc>
                        <a:spcBef>
                          <a:spcPts val="0"/>
                        </a:spcBef>
                        <a:spcAft>
                          <a:spcPts val="0"/>
                        </a:spcAft>
                      </a:pPr>
                      <a:r>
                        <a:rPr lang="en-US" sz="1100" spc="5"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At or below</a:t>
                      </a: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125%</a:t>
                      </a:r>
                      <a:r>
                        <a:rPr lang="en-US" sz="1100" spc="-5"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a:t>
                      </a:r>
                      <a:r>
                        <a:rPr lang="en-US" sz="1100" spc="-15"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F</a:t>
                      </a:r>
                      <a:r>
                        <a:rPr lang="en-US" sz="1100" spc="5"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P</a:t>
                      </a: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tc>
                  <a:txBody>
                    <a:bodyPr/>
                    <a:lstStyle/>
                    <a:p>
                      <a:pPr marL="0" marR="0">
                        <a:lnSpc>
                          <a:spcPts val="750"/>
                        </a:lnSpc>
                        <a:spcBef>
                          <a:spcPts val="35"/>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62890" marR="251460" algn="ctr">
                        <a:lnSpc>
                          <a:spcPct val="115000"/>
                        </a:lnSpc>
                        <a:spcBef>
                          <a:spcPts val="0"/>
                        </a:spcBef>
                        <a:spcAft>
                          <a:spcPts val="0"/>
                        </a:spcAft>
                      </a:pP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150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tc>
                  <a:txBody>
                    <a:bodyPr/>
                    <a:lstStyle/>
                    <a:p>
                      <a:pPr marL="0" marR="0">
                        <a:lnSpc>
                          <a:spcPts val="750"/>
                        </a:lnSpc>
                        <a:spcBef>
                          <a:spcPts val="35"/>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76225" marR="267970" algn="ctr">
                        <a:lnSpc>
                          <a:spcPct val="115000"/>
                        </a:lnSpc>
                        <a:spcBef>
                          <a:spcPts val="0"/>
                        </a:spcBef>
                        <a:spcAft>
                          <a:spcPts val="0"/>
                        </a:spcAft>
                      </a:pP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600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tc>
                  <a:txBody>
                    <a:bodyPr/>
                    <a:lstStyle/>
                    <a:p>
                      <a:pPr marL="0" marR="0">
                        <a:lnSpc>
                          <a:spcPts val="750"/>
                        </a:lnSpc>
                        <a:spcBef>
                          <a:spcPts val="35"/>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78130" marR="266700" algn="ctr">
                        <a:lnSpc>
                          <a:spcPct val="115000"/>
                        </a:lnSpc>
                        <a:spcBef>
                          <a:spcPts val="0"/>
                        </a:spcBef>
                        <a:spcAft>
                          <a:spcPts val="0"/>
                        </a:spcAft>
                      </a:pP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550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tc>
                  <a:txBody>
                    <a:bodyPr/>
                    <a:lstStyle/>
                    <a:p>
                      <a:pPr marL="0" marR="0">
                        <a:lnSpc>
                          <a:spcPts val="750"/>
                        </a:lnSpc>
                        <a:spcBef>
                          <a:spcPts val="35"/>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62890" marR="250190" algn="ctr">
                        <a:lnSpc>
                          <a:spcPct val="115000"/>
                        </a:lnSpc>
                        <a:spcBef>
                          <a:spcPts val="0"/>
                        </a:spcBef>
                        <a:spcAft>
                          <a:spcPts val="0"/>
                        </a:spcAft>
                      </a:pP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430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tc>
                  <a:txBody>
                    <a:bodyPr/>
                    <a:lstStyle/>
                    <a:p>
                      <a:pPr marL="0" marR="0">
                        <a:lnSpc>
                          <a:spcPts val="750"/>
                        </a:lnSpc>
                        <a:spcBef>
                          <a:spcPts val="35"/>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96215" marR="0">
                        <a:lnSpc>
                          <a:spcPct val="115000"/>
                        </a:lnSpc>
                        <a:spcBef>
                          <a:spcPts val="0"/>
                        </a:spcBef>
                        <a:spcAft>
                          <a:spcPts val="0"/>
                        </a:spcAft>
                      </a:pP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430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tc>
                  <a:txBody>
                    <a:bodyPr/>
                    <a:lstStyle/>
                    <a:p>
                      <a:pPr marL="0" marR="0">
                        <a:lnSpc>
                          <a:spcPts val="750"/>
                        </a:lnSpc>
                        <a:spcBef>
                          <a:spcPts val="35"/>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03835" marR="0">
                        <a:lnSpc>
                          <a:spcPct val="115000"/>
                        </a:lnSpc>
                        <a:spcBef>
                          <a:spcPts val="0"/>
                        </a:spcBef>
                        <a:spcAft>
                          <a:spcPts val="0"/>
                        </a:spcAft>
                      </a:pP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430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tc vMerge="1">
                  <a:txBody>
                    <a:bodyPr/>
                    <a:lstStyle/>
                    <a:p>
                      <a:endParaRPr lang="en-US"/>
                    </a:p>
                  </a:txBody>
                  <a:tcPr/>
                </a:tc>
                <a:extLst>
                  <a:ext uri="{0D108BD9-81ED-4DB2-BD59-A6C34878D82A}">
                    <a16:rowId xmlns:a16="http://schemas.microsoft.com/office/drawing/2014/main" val="2420692502"/>
                  </a:ext>
                </a:extLst>
              </a:tr>
              <a:tr h="381000">
                <a:tc>
                  <a:txBody>
                    <a:bodyPr/>
                    <a:lstStyle/>
                    <a:p>
                      <a:pPr marL="0" marR="0">
                        <a:lnSpc>
                          <a:spcPts val="750"/>
                        </a:lnSpc>
                        <a:spcBef>
                          <a:spcPts val="35"/>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42570" marR="229870" algn="ctr">
                        <a:lnSpc>
                          <a:spcPct val="115000"/>
                        </a:lnSpc>
                        <a:spcBef>
                          <a:spcPts val="0"/>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0" marR="0">
                        <a:lnSpc>
                          <a:spcPts val="750"/>
                        </a:lnSpc>
                        <a:spcBef>
                          <a:spcPts val="35"/>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4625" marR="0" indent="0">
                        <a:lnSpc>
                          <a:spcPct val="115000"/>
                        </a:lnSpc>
                        <a:spcBef>
                          <a:spcPts val="0"/>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126% -</a:t>
                      </a:r>
                      <a:r>
                        <a:rPr lang="en-US" sz="1100" spc="5" dirty="0">
                          <a:effectLst/>
                          <a:latin typeface="Book Antiqua" panose="02040602050305030304" pitchFamily="18" charset="0"/>
                          <a:ea typeface="Book Antiqua" panose="02040602050305030304" pitchFamily="18" charset="0"/>
                          <a:cs typeface="Book Antiqua" panose="02040602050305030304" pitchFamily="18" charset="0"/>
                        </a:rPr>
                        <a:t> </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2</a:t>
                      </a:r>
                      <a:r>
                        <a:rPr lang="en-US" sz="1100" spc="-10" dirty="0">
                          <a:effectLst/>
                          <a:latin typeface="Book Antiqua" panose="02040602050305030304" pitchFamily="18" charset="0"/>
                          <a:ea typeface="Book Antiqua" panose="02040602050305030304" pitchFamily="18" charset="0"/>
                          <a:cs typeface="Book Antiqua" panose="02040602050305030304" pitchFamily="18" charset="0"/>
                        </a:rPr>
                        <a:t>0</a:t>
                      </a:r>
                      <a:r>
                        <a:rPr lang="en-US" sz="1100" dirty="0">
                          <a:effectLst/>
                          <a:latin typeface="Book Antiqua" panose="02040602050305030304" pitchFamily="18" charset="0"/>
                          <a:ea typeface="Book Antiqua" panose="02040602050305030304" pitchFamily="18" charset="0"/>
                          <a:cs typeface="Book Antiqua" panose="02040602050305030304" pitchFamily="18" charset="0"/>
                        </a:rPr>
                        <a:t>0% FPL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0" marR="0">
                        <a:lnSpc>
                          <a:spcPts val="750"/>
                        </a:lnSpc>
                        <a:spcBef>
                          <a:spcPts val="35"/>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62890" marR="251460" algn="ctr">
                        <a:lnSpc>
                          <a:spcPct val="115000"/>
                        </a:lnSpc>
                        <a:spcBef>
                          <a:spcPts val="0"/>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125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0" marR="0">
                        <a:lnSpc>
                          <a:spcPts val="750"/>
                        </a:lnSpc>
                        <a:spcBef>
                          <a:spcPts val="35"/>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76225" marR="267970" algn="ctr">
                        <a:lnSpc>
                          <a:spcPct val="115000"/>
                        </a:lnSpc>
                        <a:spcBef>
                          <a:spcPts val="0"/>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450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0" marR="0">
                        <a:lnSpc>
                          <a:spcPts val="750"/>
                        </a:lnSpc>
                        <a:spcBef>
                          <a:spcPts val="35"/>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78130" marR="266700" algn="ctr">
                        <a:lnSpc>
                          <a:spcPct val="115000"/>
                        </a:lnSpc>
                        <a:spcBef>
                          <a:spcPts val="0"/>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400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0" marR="0">
                        <a:lnSpc>
                          <a:spcPts val="750"/>
                        </a:lnSpc>
                        <a:spcBef>
                          <a:spcPts val="35"/>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62890" marR="250190" algn="ctr">
                        <a:lnSpc>
                          <a:spcPct val="115000"/>
                        </a:lnSpc>
                        <a:spcBef>
                          <a:spcPts val="0"/>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430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0" marR="0">
                        <a:lnSpc>
                          <a:spcPts val="750"/>
                        </a:lnSpc>
                        <a:spcBef>
                          <a:spcPts val="35"/>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96215" marR="0">
                        <a:lnSpc>
                          <a:spcPct val="115000"/>
                        </a:lnSpc>
                        <a:spcBef>
                          <a:spcPts val="0"/>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430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0" marR="0">
                        <a:lnSpc>
                          <a:spcPts val="750"/>
                        </a:lnSpc>
                        <a:spcBef>
                          <a:spcPts val="35"/>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03835" marR="0">
                        <a:lnSpc>
                          <a:spcPct val="115000"/>
                        </a:lnSpc>
                        <a:spcBef>
                          <a:spcPts val="0"/>
                        </a:spcBef>
                        <a:spcAft>
                          <a:spcPts val="0"/>
                        </a:spcAft>
                      </a:pPr>
                      <a:r>
                        <a:rPr lang="en-US" sz="1100" dirty="0">
                          <a:effectLst/>
                          <a:latin typeface="Book Antiqua" panose="02040602050305030304" pitchFamily="18" charset="0"/>
                          <a:ea typeface="Book Antiqua" panose="02040602050305030304" pitchFamily="18" charset="0"/>
                          <a:cs typeface="Book Antiqua" panose="02040602050305030304" pitchFamily="18" charset="0"/>
                        </a:rPr>
                        <a:t>430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29534903"/>
                  </a:ext>
                </a:extLst>
              </a:tr>
              <a:tr h="381000">
                <a:tc>
                  <a:txBody>
                    <a:bodyPr/>
                    <a:lstStyle/>
                    <a:p>
                      <a:pPr marL="0" marR="0">
                        <a:lnSpc>
                          <a:spcPts val="750"/>
                        </a:lnSpc>
                        <a:spcBef>
                          <a:spcPts val="35"/>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42570" marR="229870" algn="ctr">
                        <a:lnSpc>
                          <a:spcPct val="115000"/>
                        </a:lnSpc>
                        <a:spcBef>
                          <a:spcPts val="0"/>
                        </a:spcBef>
                        <a:spcAft>
                          <a:spcPts val="0"/>
                        </a:spcAft>
                      </a:pP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tc>
                  <a:txBody>
                    <a:bodyPr/>
                    <a:lstStyle/>
                    <a:p>
                      <a:pPr marL="0" marR="0">
                        <a:lnSpc>
                          <a:spcPts val="750"/>
                        </a:lnSpc>
                        <a:spcBef>
                          <a:spcPts val="35"/>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7005" marR="0">
                        <a:lnSpc>
                          <a:spcPct val="115000"/>
                        </a:lnSpc>
                        <a:spcBef>
                          <a:spcPts val="0"/>
                        </a:spcBef>
                        <a:spcAft>
                          <a:spcPts val="0"/>
                        </a:spcAft>
                      </a:pP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201% FPL</a:t>
                      </a:r>
                      <a:r>
                        <a:rPr lang="en-US" sz="1100" spc="-1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a:t>
                      </a: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a:t>
                      </a:r>
                      <a:r>
                        <a:rPr lang="en-US" sz="1100" spc="5"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a:t>
                      </a: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60% </a:t>
                      </a:r>
                      <a:r>
                        <a:rPr lang="en-US" sz="1100" spc="-5"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S</a:t>
                      </a:r>
                      <a:r>
                        <a:rPr lang="en-US" sz="1100" spc="-1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M</a:t>
                      </a: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tc>
                  <a:txBody>
                    <a:bodyPr/>
                    <a:lstStyle/>
                    <a:p>
                      <a:pPr marL="0" marR="0">
                        <a:lnSpc>
                          <a:spcPts val="750"/>
                        </a:lnSpc>
                        <a:spcBef>
                          <a:spcPts val="35"/>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62890" marR="251460" algn="ctr">
                        <a:lnSpc>
                          <a:spcPct val="115000"/>
                        </a:lnSpc>
                        <a:spcBef>
                          <a:spcPts val="0"/>
                        </a:spcBef>
                        <a:spcAft>
                          <a:spcPts val="0"/>
                        </a:spcAft>
                      </a:pP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tc>
                  <a:txBody>
                    <a:bodyPr/>
                    <a:lstStyle/>
                    <a:p>
                      <a:pPr marL="0" marR="0">
                        <a:lnSpc>
                          <a:spcPts val="750"/>
                        </a:lnSpc>
                        <a:spcBef>
                          <a:spcPts val="35"/>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76225" marR="267970" algn="ctr">
                        <a:lnSpc>
                          <a:spcPct val="115000"/>
                        </a:lnSpc>
                        <a:spcBef>
                          <a:spcPts val="0"/>
                        </a:spcBef>
                        <a:spcAft>
                          <a:spcPts val="0"/>
                        </a:spcAft>
                      </a:pP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300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tc>
                  <a:txBody>
                    <a:bodyPr/>
                    <a:lstStyle/>
                    <a:p>
                      <a:pPr marL="0" marR="0">
                        <a:lnSpc>
                          <a:spcPts val="750"/>
                        </a:lnSpc>
                        <a:spcBef>
                          <a:spcPts val="35"/>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78130" marR="266700" algn="ctr">
                        <a:lnSpc>
                          <a:spcPct val="115000"/>
                        </a:lnSpc>
                        <a:spcBef>
                          <a:spcPts val="0"/>
                        </a:spcBef>
                        <a:spcAft>
                          <a:spcPts val="0"/>
                        </a:spcAft>
                      </a:pP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250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tc>
                  <a:txBody>
                    <a:bodyPr/>
                    <a:lstStyle/>
                    <a:p>
                      <a:pPr marL="0" marR="0">
                        <a:lnSpc>
                          <a:spcPts val="750"/>
                        </a:lnSpc>
                        <a:spcBef>
                          <a:spcPts val="35"/>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62890" marR="250190" algn="ctr">
                        <a:lnSpc>
                          <a:spcPct val="115000"/>
                        </a:lnSpc>
                        <a:spcBef>
                          <a:spcPts val="0"/>
                        </a:spcBef>
                        <a:spcAft>
                          <a:spcPts val="0"/>
                        </a:spcAft>
                      </a:pP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430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tc>
                  <a:txBody>
                    <a:bodyPr/>
                    <a:lstStyle/>
                    <a:p>
                      <a:pPr marL="0" marR="0">
                        <a:lnSpc>
                          <a:spcPts val="750"/>
                        </a:lnSpc>
                        <a:spcBef>
                          <a:spcPts val="35"/>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53975" algn="r">
                        <a:lnSpc>
                          <a:spcPct val="115000"/>
                        </a:lnSpc>
                        <a:spcBef>
                          <a:spcPts val="0"/>
                        </a:spcBef>
                        <a:spcAft>
                          <a:spcPts val="0"/>
                        </a:spcAft>
                      </a:pP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tc>
                  <a:txBody>
                    <a:bodyPr/>
                    <a:lstStyle/>
                    <a:p>
                      <a:pPr marL="0" marR="0">
                        <a:lnSpc>
                          <a:spcPts val="750"/>
                        </a:lnSpc>
                        <a:spcBef>
                          <a:spcPts val="35"/>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61595" algn="r">
                        <a:lnSpc>
                          <a:spcPct val="115000"/>
                        </a:lnSpc>
                        <a:spcBef>
                          <a:spcPts val="0"/>
                        </a:spcBef>
                        <a:spcAft>
                          <a:spcPts val="0"/>
                        </a:spcAft>
                      </a:pPr>
                      <a:r>
                        <a:rPr lang="en-US" sz="11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FFFCC"/>
                    </a:solidFill>
                  </a:tcPr>
                </a:tc>
                <a:tc vMerge="1">
                  <a:txBody>
                    <a:bodyPr/>
                    <a:lstStyle/>
                    <a:p>
                      <a:endParaRPr lang="en-US"/>
                    </a:p>
                  </a:txBody>
                  <a:tcPr/>
                </a:tc>
                <a:extLst>
                  <a:ext uri="{0D108BD9-81ED-4DB2-BD59-A6C34878D82A}">
                    <a16:rowId xmlns:a16="http://schemas.microsoft.com/office/drawing/2014/main" val="3714730237"/>
                  </a:ext>
                </a:extLst>
              </a:tr>
            </a:tbl>
          </a:graphicData>
        </a:graphic>
      </p:graphicFrame>
      <p:sp>
        <p:nvSpPr>
          <p:cNvPr id="5" name="TextBox 4">
            <a:extLst>
              <a:ext uri="{FF2B5EF4-FFF2-40B4-BE49-F238E27FC236}">
                <a16:creationId xmlns:a16="http://schemas.microsoft.com/office/drawing/2014/main" id="{E66FEF43-A6D0-4ACD-AED6-17F4631AD63C}"/>
              </a:ext>
            </a:extLst>
          </p:cNvPr>
          <p:cNvSpPr txBox="1"/>
          <p:nvPr/>
        </p:nvSpPr>
        <p:spPr>
          <a:xfrm>
            <a:off x="918845" y="5589397"/>
            <a:ext cx="7630070" cy="800219"/>
          </a:xfrm>
          <a:prstGeom prst="rect">
            <a:avLst/>
          </a:prstGeom>
          <a:noFill/>
        </p:spPr>
        <p:txBody>
          <a:bodyPr wrap="square" rtlCol="0">
            <a:spAutoFit/>
          </a:bodyPr>
          <a:lstStyle/>
          <a:p>
            <a:pPr marL="174625" indent="-174625">
              <a:spcAft>
                <a:spcPts val="600"/>
              </a:spcAft>
            </a:pPr>
            <a:r>
              <a:rPr lang="en-US" sz="1200" i="1" dirty="0">
                <a:latin typeface="+mn-lt"/>
              </a:rPr>
              <a:t>FPG - Federal Poverty Guidelines /  SMI - State Median Income</a:t>
            </a:r>
          </a:p>
          <a:p>
            <a:pPr marL="174625" indent="-174625">
              <a:spcAft>
                <a:spcPts val="600"/>
              </a:spcAft>
            </a:pPr>
            <a:r>
              <a:rPr lang="en-US" sz="1200" i="1" dirty="0">
                <a:latin typeface="+mn-lt"/>
              </a:rPr>
              <a:t>Vulnerable – any household with a member who is age 60 or older, has a disability, or is under the age of 6</a:t>
            </a:r>
          </a:p>
          <a:p>
            <a:pPr marL="174625" indent="-174625"/>
            <a:r>
              <a:rPr lang="en-US" sz="1200" i="1" dirty="0">
                <a:latin typeface="+mn-lt"/>
              </a:rPr>
              <a:t>* 3rd Benefit limited to vulnerable deliverable fuel heated households</a:t>
            </a:r>
          </a:p>
        </p:txBody>
      </p:sp>
    </p:spTree>
    <p:extLst>
      <p:ext uri="{BB962C8B-B14F-4D97-AF65-F5344CB8AC3E}">
        <p14:creationId xmlns:p14="http://schemas.microsoft.com/office/powerpoint/2010/main" val="2769260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7C9E5-EB04-4771-84BF-BFEADE8EEE5F}"/>
              </a:ext>
            </a:extLst>
          </p:cNvPr>
          <p:cNvSpPr>
            <a:spLocks noGrp="1"/>
          </p:cNvSpPr>
          <p:nvPr>
            <p:ph type="ctrTitle"/>
          </p:nvPr>
        </p:nvSpPr>
        <p:spPr/>
        <p:txBody>
          <a:bodyPr/>
          <a:lstStyle/>
          <a:p>
            <a:r>
              <a:rPr lang="en-US" dirty="0"/>
              <a:t>FIXED MARGIN PRICING PROGRAM</a:t>
            </a:r>
            <a:br>
              <a:rPr lang="en-US" dirty="0"/>
            </a:br>
            <a:br>
              <a:rPr lang="en-US" dirty="0"/>
            </a:br>
            <a:endParaRPr lang="en-US" dirty="0"/>
          </a:p>
        </p:txBody>
      </p:sp>
      <p:sp>
        <p:nvSpPr>
          <p:cNvPr id="3" name="Slide Number Placeholder 2">
            <a:extLst>
              <a:ext uri="{FF2B5EF4-FFF2-40B4-BE49-F238E27FC236}">
                <a16:creationId xmlns:a16="http://schemas.microsoft.com/office/drawing/2014/main" id="{7A6DD71F-B08C-485F-8415-78F750D72055}"/>
              </a:ext>
            </a:extLst>
          </p:cNvPr>
          <p:cNvSpPr>
            <a:spLocks noGrp="1"/>
          </p:cNvSpPr>
          <p:nvPr>
            <p:ph type="sldNum" sz="quarter" idx="12"/>
          </p:nvPr>
        </p:nvSpPr>
        <p:spPr/>
        <p:txBody>
          <a:bodyPr/>
          <a:lstStyle/>
          <a:p>
            <a:pPr>
              <a:defRPr/>
            </a:pPr>
            <a:fld id="{2D43976D-FE59-46FF-B0CA-10F23A3434E0}" type="slidenum">
              <a:rPr lang="en-US" smtClean="0"/>
              <a:pPr>
                <a:defRPr/>
              </a:pPr>
              <a:t>13</a:t>
            </a:fld>
            <a:endParaRPr lang="en-US" dirty="0"/>
          </a:p>
        </p:txBody>
      </p:sp>
    </p:spTree>
    <p:extLst>
      <p:ext uri="{BB962C8B-B14F-4D97-AF65-F5344CB8AC3E}">
        <p14:creationId xmlns:p14="http://schemas.microsoft.com/office/powerpoint/2010/main" val="1953900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75924E-C6FD-8B7F-80D6-8642A1A003DA}"/>
              </a:ext>
            </a:extLst>
          </p:cNvPr>
          <p:cNvSpPr>
            <a:spLocks noGrp="1"/>
          </p:cNvSpPr>
          <p:nvPr>
            <p:ph type="title"/>
          </p:nvPr>
        </p:nvSpPr>
        <p:spPr/>
        <p:txBody>
          <a:bodyPr/>
          <a:lstStyle/>
          <a:p>
            <a:pPr algn="r"/>
            <a:r>
              <a:rPr lang="en-US" dirty="0"/>
              <a:t>     Fixed Margin Pricing Program </a:t>
            </a:r>
          </a:p>
        </p:txBody>
      </p:sp>
      <p:sp>
        <p:nvSpPr>
          <p:cNvPr id="6" name="Content Placeholder 5">
            <a:extLst>
              <a:ext uri="{FF2B5EF4-FFF2-40B4-BE49-F238E27FC236}">
                <a16:creationId xmlns:a16="http://schemas.microsoft.com/office/drawing/2014/main" id="{CAD593B2-5BFD-61B1-DF03-4F3706677704}"/>
              </a:ext>
            </a:extLst>
          </p:cNvPr>
          <p:cNvSpPr>
            <a:spLocks noGrp="1"/>
          </p:cNvSpPr>
          <p:nvPr>
            <p:ph idx="1"/>
          </p:nvPr>
        </p:nvSpPr>
        <p:spPr/>
        <p:txBody>
          <a:bodyPr/>
          <a:lstStyle/>
          <a:p>
            <a:pPr>
              <a:spcAft>
                <a:spcPts val="600"/>
              </a:spcAft>
            </a:pPr>
            <a:r>
              <a:rPr lang="en-US" dirty="0"/>
              <a:t>The Fixed Margin Pricing Program (FMP) was established to secure a reduced price for home heating oil delivered to low-income households who receive CEAP benefits</a:t>
            </a:r>
          </a:p>
          <a:p>
            <a:pPr>
              <a:spcAft>
                <a:spcPts val="600"/>
              </a:spcAft>
            </a:pPr>
            <a:r>
              <a:rPr lang="en-US" dirty="0"/>
              <a:t>Through the FMP, the state sets a reduced price for home heating oil delivered to households in exchange for guaranteed payment under CEAP and a high volume of purchases averaging 13 million gallons per year in total</a:t>
            </a:r>
          </a:p>
          <a:p>
            <a:pPr>
              <a:spcAft>
                <a:spcPts val="600"/>
              </a:spcAft>
            </a:pPr>
            <a:r>
              <a:rPr lang="en-US" dirty="0"/>
              <a:t>The FMP is based on the Oil Price Information Service (</a:t>
            </a:r>
            <a:r>
              <a:rPr lang="en-US" dirty="0" err="1"/>
              <a:t>OPIS</a:t>
            </a:r>
            <a:r>
              <a:rPr lang="en-US" dirty="0"/>
              <a:t>); county differentials were added to address transportation cost concerns by the vendors</a:t>
            </a:r>
          </a:p>
          <a:p>
            <a:r>
              <a:rPr lang="en-US" dirty="0"/>
              <a:t>Monies saved are leveraged for additional benefits to CEAP households; this is especially important during this year where funding is reduced</a:t>
            </a:r>
          </a:p>
        </p:txBody>
      </p:sp>
      <p:sp>
        <p:nvSpPr>
          <p:cNvPr id="3" name="Slide Number Placeholder 2">
            <a:extLst>
              <a:ext uri="{FF2B5EF4-FFF2-40B4-BE49-F238E27FC236}">
                <a16:creationId xmlns:a16="http://schemas.microsoft.com/office/drawing/2014/main" id="{638A373A-6A52-9265-93A8-6132998B2F3C}"/>
              </a:ext>
            </a:extLst>
          </p:cNvPr>
          <p:cNvSpPr>
            <a:spLocks noGrp="1"/>
          </p:cNvSpPr>
          <p:nvPr>
            <p:ph type="sldNum" sz="quarter" idx="12"/>
          </p:nvPr>
        </p:nvSpPr>
        <p:spPr/>
        <p:txBody>
          <a:bodyPr/>
          <a:lstStyle/>
          <a:p>
            <a:pPr>
              <a:defRPr/>
            </a:pPr>
            <a:fld id="{2D43976D-FE59-46FF-B0CA-10F23A3434E0}" type="slidenum">
              <a:rPr lang="en-US" smtClean="0"/>
              <a:pPr>
                <a:defRPr/>
              </a:pPr>
              <a:t>14</a:t>
            </a:fld>
            <a:endParaRPr lang="en-US" dirty="0"/>
          </a:p>
        </p:txBody>
      </p:sp>
    </p:spTree>
    <p:extLst>
      <p:ext uri="{BB962C8B-B14F-4D97-AF65-F5344CB8AC3E}">
        <p14:creationId xmlns:p14="http://schemas.microsoft.com/office/powerpoint/2010/main" val="3266169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4D1D0-92DB-FFD6-F171-4D34D4A96379}"/>
              </a:ext>
            </a:extLst>
          </p:cNvPr>
          <p:cNvSpPr>
            <a:spLocks noGrp="1"/>
          </p:cNvSpPr>
          <p:nvPr>
            <p:ph type="title"/>
          </p:nvPr>
        </p:nvSpPr>
        <p:spPr/>
        <p:txBody>
          <a:bodyPr/>
          <a:lstStyle/>
          <a:p>
            <a:pPr algn="r"/>
            <a:r>
              <a:rPr lang="en-US" dirty="0"/>
              <a:t>Fixed Margin Pricing Program</a:t>
            </a:r>
          </a:p>
        </p:txBody>
      </p:sp>
      <p:sp>
        <p:nvSpPr>
          <p:cNvPr id="3" name="Content Placeholder 2">
            <a:extLst>
              <a:ext uri="{FF2B5EF4-FFF2-40B4-BE49-F238E27FC236}">
                <a16:creationId xmlns:a16="http://schemas.microsoft.com/office/drawing/2014/main" id="{3805491C-2270-659D-1EE5-4C82069FB11F}"/>
              </a:ext>
            </a:extLst>
          </p:cNvPr>
          <p:cNvSpPr>
            <a:spLocks noGrp="1"/>
          </p:cNvSpPr>
          <p:nvPr>
            <p:ph idx="1"/>
          </p:nvPr>
        </p:nvSpPr>
        <p:spPr>
          <a:xfrm>
            <a:off x="457200" y="939800"/>
            <a:ext cx="8229600" cy="5508134"/>
          </a:xfrm>
        </p:spPr>
        <p:txBody>
          <a:bodyPr/>
          <a:lstStyle/>
          <a:p>
            <a:r>
              <a:rPr lang="en-US" sz="2300" dirty="0"/>
              <a:t>Includes county differentials in the pricing to reflect transportation, delivery and operation costs  </a:t>
            </a:r>
          </a:p>
          <a:p>
            <a:r>
              <a:rPr lang="en-US" sz="2300" dirty="0"/>
              <a:t>Differentials are based on information received from the Department of Administrative Services’ county-by-county comparison of retail prices </a:t>
            </a:r>
          </a:p>
          <a:p>
            <a:endParaRPr lang="en-US" dirty="0"/>
          </a:p>
          <a:p>
            <a:pPr marL="0" indent="0">
              <a:buNone/>
            </a:pPr>
            <a:endParaRPr lang="en-US" dirty="0"/>
          </a:p>
        </p:txBody>
      </p:sp>
      <p:sp>
        <p:nvSpPr>
          <p:cNvPr id="4" name="Date Placeholder 3">
            <a:extLst>
              <a:ext uri="{FF2B5EF4-FFF2-40B4-BE49-F238E27FC236}">
                <a16:creationId xmlns:a16="http://schemas.microsoft.com/office/drawing/2014/main" id="{C6FC0C19-F869-E894-FDD5-B17E30572C84}"/>
              </a:ext>
            </a:extLst>
          </p:cNvPr>
          <p:cNvSpPr>
            <a:spLocks noGrp="1"/>
          </p:cNvSpPr>
          <p:nvPr>
            <p:ph type="dt" sz="half" idx="10"/>
          </p:nvPr>
        </p:nvSpPr>
        <p:spPr/>
        <p:txBody>
          <a:bodyPr/>
          <a:lstStyle/>
          <a:p>
            <a:pPr>
              <a:defRPr/>
            </a:pPr>
            <a:fld id="{40656B4F-41D9-4D37-A3CA-2BD85224EC6E}" type="datetime1">
              <a:rPr lang="en-US" smtClean="0"/>
              <a:t>8/26/2022</a:t>
            </a:fld>
            <a:endParaRPr lang="en-US"/>
          </a:p>
        </p:txBody>
      </p:sp>
      <p:sp>
        <p:nvSpPr>
          <p:cNvPr id="5" name="Footer Placeholder 4">
            <a:extLst>
              <a:ext uri="{FF2B5EF4-FFF2-40B4-BE49-F238E27FC236}">
                <a16:creationId xmlns:a16="http://schemas.microsoft.com/office/drawing/2014/main" id="{18A5A60A-DD45-E3BC-4485-A62C5D8F295C}"/>
              </a:ext>
            </a:extLst>
          </p:cNvPr>
          <p:cNvSpPr>
            <a:spLocks noGrp="1"/>
          </p:cNvSpPr>
          <p:nvPr>
            <p:ph type="ftr" sz="quarter" idx="11"/>
          </p:nvPr>
        </p:nvSpPr>
        <p:spPr/>
        <p:txBody>
          <a:bodyPr/>
          <a:lstStyle/>
          <a:p>
            <a:pPr>
              <a:defRPr/>
            </a:pPr>
            <a:r>
              <a:rPr lang="en-US"/>
              <a:t>Department of Social Services</a:t>
            </a:r>
            <a:endParaRPr lang="en-US" dirty="0"/>
          </a:p>
        </p:txBody>
      </p:sp>
      <p:sp>
        <p:nvSpPr>
          <p:cNvPr id="6" name="Slide Number Placeholder 5">
            <a:extLst>
              <a:ext uri="{FF2B5EF4-FFF2-40B4-BE49-F238E27FC236}">
                <a16:creationId xmlns:a16="http://schemas.microsoft.com/office/drawing/2014/main" id="{E32F96D3-5B74-00C1-0719-DE30A772E322}"/>
              </a:ext>
            </a:extLst>
          </p:cNvPr>
          <p:cNvSpPr>
            <a:spLocks noGrp="1"/>
          </p:cNvSpPr>
          <p:nvPr>
            <p:ph type="sldNum" sz="quarter" idx="12"/>
          </p:nvPr>
        </p:nvSpPr>
        <p:spPr/>
        <p:txBody>
          <a:bodyPr/>
          <a:lstStyle/>
          <a:p>
            <a:pPr>
              <a:defRPr/>
            </a:pPr>
            <a:fld id="{8E0910F7-5D48-4D29-89D1-83725AECF732}" type="slidenum">
              <a:rPr lang="en-US" smtClean="0"/>
              <a:pPr>
                <a:defRPr/>
              </a:pPr>
              <a:t>15</a:t>
            </a:fld>
            <a:endParaRPr lang="en-US" dirty="0"/>
          </a:p>
        </p:txBody>
      </p:sp>
      <p:graphicFrame>
        <p:nvGraphicFramePr>
          <p:cNvPr id="7" name="Table 7">
            <a:extLst>
              <a:ext uri="{FF2B5EF4-FFF2-40B4-BE49-F238E27FC236}">
                <a16:creationId xmlns:a16="http://schemas.microsoft.com/office/drawing/2014/main" id="{4296E424-8C7A-0C45-1D20-0802C4977733}"/>
              </a:ext>
            </a:extLst>
          </p:cNvPr>
          <p:cNvGraphicFramePr>
            <a:graphicFrameLocks noGrp="1"/>
          </p:cNvGraphicFramePr>
          <p:nvPr>
            <p:extLst>
              <p:ext uri="{D42A27DB-BD31-4B8C-83A1-F6EECF244321}">
                <p14:modId xmlns:p14="http://schemas.microsoft.com/office/powerpoint/2010/main" val="813833460"/>
              </p:ext>
            </p:extLst>
          </p:nvPr>
        </p:nvGraphicFramePr>
        <p:xfrm>
          <a:off x="1588416" y="2881774"/>
          <a:ext cx="5967168" cy="3566160"/>
        </p:xfrm>
        <a:graphic>
          <a:graphicData uri="http://schemas.openxmlformats.org/drawingml/2006/table">
            <a:tbl>
              <a:tblPr firstRow="1" bandRow="1">
                <a:tableStyleId>{5C22544A-7EE6-4342-B048-85BDC9FD1C3A}</a:tableStyleId>
              </a:tblPr>
              <a:tblGrid>
                <a:gridCol w="2224754">
                  <a:extLst>
                    <a:ext uri="{9D8B030D-6E8A-4147-A177-3AD203B41FA5}">
                      <a16:colId xmlns:a16="http://schemas.microsoft.com/office/drawing/2014/main" val="3691929579"/>
                    </a:ext>
                  </a:extLst>
                </a:gridCol>
                <a:gridCol w="3742414">
                  <a:extLst>
                    <a:ext uri="{9D8B030D-6E8A-4147-A177-3AD203B41FA5}">
                      <a16:colId xmlns:a16="http://schemas.microsoft.com/office/drawing/2014/main" val="1959528088"/>
                    </a:ext>
                  </a:extLst>
                </a:gridCol>
              </a:tblGrid>
              <a:tr h="594396">
                <a:tc>
                  <a:txBody>
                    <a:bodyPr/>
                    <a:lstStyle/>
                    <a:p>
                      <a:pPr algn="ctr"/>
                      <a:r>
                        <a:rPr lang="en-US" dirty="0"/>
                        <a:t>County</a:t>
                      </a:r>
                    </a:p>
                  </a:txBody>
                  <a:tcPr/>
                </a:tc>
                <a:tc>
                  <a:txBody>
                    <a:bodyPr/>
                    <a:lstStyle/>
                    <a:p>
                      <a:pPr algn="ctr"/>
                      <a:r>
                        <a:rPr lang="en-US" dirty="0"/>
                        <a:t>Differential </a:t>
                      </a:r>
                    </a:p>
                    <a:p>
                      <a:pPr algn="ctr"/>
                      <a:r>
                        <a:rPr lang="en-US" dirty="0"/>
                        <a:t>(excluding the 45-cent fixed margin)</a:t>
                      </a:r>
                    </a:p>
                  </a:txBody>
                  <a:tcPr/>
                </a:tc>
                <a:extLst>
                  <a:ext uri="{0D108BD9-81ED-4DB2-BD59-A6C34878D82A}">
                    <a16:rowId xmlns:a16="http://schemas.microsoft.com/office/drawing/2014/main" val="1221299769"/>
                  </a:ext>
                </a:extLst>
              </a:tr>
              <a:tr h="339655">
                <a:tc>
                  <a:txBody>
                    <a:bodyPr/>
                    <a:lstStyle/>
                    <a:p>
                      <a:r>
                        <a:rPr lang="en-US" dirty="0"/>
                        <a:t>Fairfield</a:t>
                      </a:r>
                    </a:p>
                  </a:txBody>
                  <a:tcPr/>
                </a:tc>
                <a:tc>
                  <a:txBody>
                    <a:bodyPr/>
                    <a:lstStyle/>
                    <a:p>
                      <a:pPr algn="ctr"/>
                      <a:r>
                        <a:rPr lang="en-US" dirty="0"/>
                        <a:t>$0.115</a:t>
                      </a:r>
                    </a:p>
                  </a:txBody>
                  <a:tcPr/>
                </a:tc>
                <a:extLst>
                  <a:ext uri="{0D108BD9-81ED-4DB2-BD59-A6C34878D82A}">
                    <a16:rowId xmlns:a16="http://schemas.microsoft.com/office/drawing/2014/main" val="2437441334"/>
                  </a:ext>
                </a:extLst>
              </a:tr>
              <a:tr h="339655">
                <a:tc>
                  <a:txBody>
                    <a:bodyPr/>
                    <a:lstStyle/>
                    <a:p>
                      <a:r>
                        <a:rPr lang="en-US" dirty="0"/>
                        <a:t>Hartford</a:t>
                      </a:r>
                    </a:p>
                  </a:txBody>
                  <a:tcPr/>
                </a:tc>
                <a:tc>
                  <a:txBody>
                    <a:bodyPr/>
                    <a:lstStyle/>
                    <a:p>
                      <a:pPr algn="ctr"/>
                      <a:r>
                        <a:rPr lang="en-US" dirty="0"/>
                        <a:t>$0.039</a:t>
                      </a:r>
                    </a:p>
                  </a:txBody>
                  <a:tcPr/>
                </a:tc>
                <a:extLst>
                  <a:ext uri="{0D108BD9-81ED-4DB2-BD59-A6C34878D82A}">
                    <a16:rowId xmlns:a16="http://schemas.microsoft.com/office/drawing/2014/main" val="2525673467"/>
                  </a:ext>
                </a:extLst>
              </a:tr>
              <a:tr h="339655">
                <a:tc>
                  <a:txBody>
                    <a:bodyPr/>
                    <a:lstStyle/>
                    <a:p>
                      <a:r>
                        <a:rPr lang="en-US" dirty="0"/>
                        <a:t>Litchfield</a:t>
                      </a:r>
                    </a:p>
                  </a:txBody>
                  <a:tcPr/>
                </a:tc>
                <a:tc>
                  <a:txBody>
                    <a:bodyPr/>
                    <a:lstStyle/>
                    <a:p>
                      <a:pPr algn="ctr"/>
                      <a:r>
                        <a:rPr lang="en-US" dirty="0"/>
                        <a:t>$0.067</a:t>
                      </a:r>
                    </a:p>
                  </a:txBody>
                  <a:tcPr/>
                </a:tc>
                <a:extLst>
                  <a:ext uri="{0D108BD9-81ED-4DB2-BD59-A6C34878D82A}">
                    <a16:rowId xmlns:a16="http://schemas.microsoft.com/office/drawing/2014/main" val="819376069"/>
                  </a:ext>
                </a:extLst>
              </a:tr>
              <a:tr h="339655">
                <a:tc>
                  <a:txBody>
                    <a:bodyPr/>
                    <a:lstStyle/>
                    <a:p>
                      <a:r>
                        <a:rPr lang="en-US" dirty="0"/>
                        <a:t>Middlesex</a:t>
                      </a:r>
                    </a:p>
                  </a:txBody>
                  <a:tcPr/>
                </a:tc>
                <a:tc>
                  <a:txBody>
                    <a:bodyPr/>
                    <a:lstStyle/>
                    <a:p>
                      <a:pPr algn="ctr"/>
                      <a:r>
                        <a:rPr lang="en-US" dirty="0"/>
                        <a:t>$0.033</a:t>
                      </a:r>
                    </a:p>
                  </a:txBody>
                  <a:tcPr/>
                </a:tc>
                <a:extLst>
                  <a:ext uri="{0D108BD9-81ED-4DB2-BD59-A6C34878D82A}">
                    <a16:rowId xmlns:a16="http://schemas.microsoft.com/office/drawing/2014/main" val="4012583772"/>
                  </a:ext>
                </a:extLst>
              </a:tr>
              <a:tr h="339655">
                <a:tc>
                  <a:txBody>
                    <a:bodyPr/>
                    <a:lstStyle/>
                    <a:p>
                      <a:r>
                        <a:rPr lang="en-US" dirty="0"/>
                        <a:t>New Haven</a:t>
                      </a:r>
                    </a:p>
                  </a:txBody>
                  <a:tcPr/>
                </a:tc>
                <a:tc>
                  <a:txBody>
                    <a:bodyPr/>
                    <a:lstStyle/>
                    <a:p>
                      <a:pPr algn="ctr"/>
                      <a:r>
                        <a:rPr lang="en-US" dirty="0"/>
                        <a:t>$0.045</a:t>
                      </a:r>
                    </a:p>
                  </a:txBody>
                  <a:tcPr/>
                </a:tc>
                <a:extLst>
                  <a:ext uri="{0D108BD9-81ED-4DB2-BD59-A6C34878D82A}">
                    <a16:rowId xmlns:a16="http://schemas.microsoft.com/office/drawing/2014/main" val="2113873777"/>
                  </a:ext>
                </a:extLst>
              </a:tr>
              <a:tr h="339655">
                <a:tc>
                  <a:txBody>
                    <a:bodyPr/>
                    <a:lstStyle/>
                    <a:p>
                      <a:r>
                        <a:rPr lang="en-US" dirty="0"/>
                        <a:t>New London</a:t>
                      </a:r>
                    </a:p>
                  </a:txBody>
                  <a:tcPr/>
                </a:tc>
                <a:tc>
                  <a:txBody>
                    <a:bodyPr/>
                    <a:lstStyle/>
                    <a:p>
                      <a:pPr algn="ctr"/>
                      <a:r>
                        <a:rPr lang="en-US" dirty="0"/>
                        <a:t>$0.042</a:t>
                      </a:r>
                    </a:p>
                  </a:txBody>
                  <a:tcPr/>
                </a:tc>
                <a:extLst>
                  <a:ext uri="{0D108BD9-81ED-4DB2-BD59-A6C34878D82A}">
                    <a16:rowId xmlns:a16="http://schemas.microsoft.com/office/drawing/2014/main" val="3333843420"/>
                  </a:ext>
                </a:extLst>
              </a:tr>
              <a:tr h="339655">
                <a:tc>
                  <a:txBody>
                    <a:bodyPr/>
                    <a:lstStyle/>
                    <a:p>
                      <a:r>
                        <a:rPr lang="en-US" dirty="0"/>
                        <a:t>Windham</a:t>
                      </a:r>
                    </a:p>
                  </a:txBody>
                  <a:tcPr/>
                </a:tc>
                <a:tc>
                  <a:txBody>
                    <a:bodyPr/>
                    <a:lstStyle/>
                    <a:p>
                      <a:pPr algn="ctr"/>
                      <a:r>
                        <a:rPr lang="en-US" dirty="0"/>
                        <a:t>$0.100</a:t>
                      </a:r>
                    </a:p>
                  </a:txBody>
                  <a:tcPr/>
                </a:tc>
                <a:extLst>
                  <a:ext uri="{0D108BD9-81ED-4DB2-BD59-A6C34878D82A}">
                    <a16:rowId xmlns:a16="http://schemas.microsoft.com/office/drawing/2014/main" val="3707912855"/>
                  </a:ext>
                </a:extLst>
              </a:tr>
              <a:tr h="339655">
                <a:tc>
                  <a:txBody>
                    <a:bodyPr/>
                    <a:lstStyle/>
                    <a:p>
                      <a:r>
                        <a:rPr lang="en-US" dirty="0"/>
                        <a:t>Tolland</a:t>
                      </a:r>
                    </a:p>
                  </a:txBody>
                  <a:tcPr/>
                </a:tc>
                <a:tc>
                  <a:txBody>
                    <a:bodyPr/>
                    <a:lstStyle/>
                    <a:p>
                      <a:pPr algn="ctr"/>
                      <a:r>
                        <a:rPr lang="en-US" dirty="0"/>
                        <a:t>$0.099</a:t>
                      </a:r>
                    </a:p>
                  </a:txBody>
                  <a:tcPr/>
                </a:tc>
                <a:extLst>
                  <a:ext uri="{0D108BD9-81ED-4DB2-BD59-A6C34878D82A}">
                    <a16:rowId xmlns:a16="http://schemas.microsoft.com/office/drawing/2014/main" val="368904976"/>
                  </a:ext>
                </a:extLst>
              </a:tr>
            </a:tbl>
          </a:graphicData>
        </a:graphic>
      </p:graphicFrame>
    </p:spTree>
    <p:extLst>
      <p:ext uri="{BB962C8B-B14F-4D97-AF65-F5344CB8AC3E}">
        <p14:creationId xmlns:p14="http://schemas.microsoft.com/office/powerpoint/2010/main" val="795151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6FDE7-1F91-E723-AD69-DEEFBD950FE3}"/>
              </a:ext>
            </a:extLst>
          </p:cNvPr>
          <p:cNvSpPr>
            <a:spLocks noGrp="1"/>
          </p:cNvSpPr>
          <p:nvPr>
            <p:ph type="title"/>
          </p:nvPr>
        </p:nvSpPr>
        <p:spPr/>
        <p:txBody>
          <a:bodyPr/>
          <a:lstStyle/>
          <a:p>
            <a:pPr algn="r"/>
            <a:r>
              <a:rPr lang="en-US" dirty="0"/>
              <a:t>Fixed Margin Pricing Program</a:t>
            </a:r>
          </a:p>
        </p:txBody>
      </p:sp>
      <p:sp>
        <p:nvSpPr>
          <p:cNvPr id="3" name="Content Placeholder 2">
            <a:extLst>
              <a:ext uri="{FF2B5EF4-FFF2-40B4-BE49-F238E27FC236}">
                <a16:creationId xmlns:a16="http://schemas.microsoft.com/office/drawing/2014/main" id="{996CBC4E-1E36-B0D6-1CBE-6A58A2406A75}"/>
              </a:ext>
            </a:extLst>
          </p:cNvPr>
          <p:cNvSpPr>
            <a:spLocks noGrp="1"/>
          </p:cNvSpPr>
          <p:nvPr>
            <p:ph idx="1"/>
          </p:nvPr>
        </p:nvSpPr>
        <p:spPr/>
        <p:txBody>
          <a:bodyPr/>
          <a:lstStyle/>
          <a:p>
            <a:pPr marL="0" indent="0">
              <a:buNone/>
            </a:pPr>
            <a:r>
              <a:rPr lang="en-US" i="1" dirty="0"/>
              <a:t>Example:</a:t>
            </a:r>
            <a:r>
              <a:rPr lang="en-US" dirty="0"/>
              <a:t>  Oil deliveries made on Wednesday, March 9, 2022, were paid based on the previous day’s New Haven Rack Average OPIS Price.  The price paid for deliveries in Fairfield County on Wednesday, March 9, 2022, was determined as follows: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C05EF693-4DC9-6F95-951E-C06D16C21BB1}"/>
              </a:ext>
            </a:extLst>
          </p:cNvPr>
          <p:cNvSpPr>
            <a:spLocks noGrp="1"/>
          </p:cNvSpPr>
          <p:nvPr>
            <p:ph type="dt" sz="half" idx="10"/>
          </p:nvPr>
        </p:nvSpPr>
        <p:spPr/>
        <p:txBody>
          <a:bodyPr/>
          <a:lstStyle/>
          <a:p>
            <a:pPr>
              <a:defRPr/>
            </a:pPr>
            <a:fld id="{40656B4F-41D9-4D37-A3CA-2BD85224EC6E}" type="datetime1">
              <a:rPr lang="en-US" smtClean="0"/>
              <a:t>8/26/2022</a:t>
            </a:fld>
            <a:endParaRPr lang="en-US"/>
          </a:p>
        </p:txBody>
      </p:sp>
      <p:sp>
        <p:nvSpPr>
          <p:cNvPr id="5" name="Footer Placeholder 4">
            <a:extLst>
              <a:ext uri="{FF2B5EF4-FFF2-40B4-BE49-F238E27FC236}">
                <a16:creationId xmlns:a16="http://schemas.microsoft.com/office/drawing/2014/main" id="{C8C15583-401B-B35D-A9A3-440DBEA2E8A2}"/>
              </a:ext>
            </a:extLst>
          </p:cNvPr>
          <p:cNvSpPr>
            <a:spLocks noGrp="1"/>
          </p:cNvSpPr>
          <p:nvPr>
            <p:ph type="ftr" sz="quarter" idx="11"/>
          </p:nvPr>
        </p:nvSpPr>
        <p:spPr/>
        <p:txBody>
          <a:bodyPr/>
          <a:lstStyle/>
          <a:p>
            <a:pPr>
              <a:defRPr/>
            </a:pPr>
            <a:r>
              <a:rPr lang="en-US"/>
              <a:t>Department of Social Services</a:t>
            </a:r>
            <a:endParaRPr lang="en-US" dirty="0"/>
          </a:p>
        </p:txBody>
      </p:sp>
      <p:sp>
        <p:nvSpPr>
          <p:cNvPr id="6" name="Slide Number Placeholder 5">
            <a:extLst>
              <a:ext uri="{FF2B5EF4-FFF2-40B4-BE49-F238E27FC236}">
                <a16:creationId xmlns:a16="http://schemas.microsoft.com/office/drawing/2014/main" id="{412FBC43-649D-D942-07D3-29FB2830266C}"/>
              </a:ext>
            </a:extLst>
          </p:cNvPr>
          <p:cNvSpPr>
            <a:spLocks noGrp="1"/>
          </p:cNvSpPr>
          <p:nvPr>
            <p:ph type="sldNum" sz="quarter" idx="12"/>
          </p:nvPr>
        </p:nvSpPr>
        <p:spPr/>
        <p:txBody>
          <a:bodyPr/>
          <a:lstStyle/>
          <a:p>
            <a:pPr>
              <a:defRPr/>
            </a:pPr>
            <a:fld id="{8E0910F7-5D48-4D29-89D1-83725AECF732}" type="slidenum">
              <a:rPr lang="en-US" smtClean="0"/>
              <a:pPr>
                <a:defRPr/>
              </a:pPr>
              <a:t>16</a:t>
            </a:fld>
            <a:endParaRPr lang="en-US" dirty="0"/>
          </a:p>
        </p:txBody>
      </p:sp>
      <p:graphicFrame>
        <p:nvGraphicFramePr>
          <p:cNvPr id="7" name="Table 7">
            <a:extLst>
              <a:ext uri="{FF2B5EF4-FFF2-40B4-BE49-F238E27FC236}">
                <a16:creationId xmlns:a16="http://schemas.microsoft.com/office/drawing/2014/main" id="{4A495725-8944-99DE-5804-5543E2159765}"/>
              </a:ext>
            </a:extLst>
          </p:cNvPr>
          <p:cNvGraphicFramePr>
            <a:graphicFrameLocks noGrp="1"/>
          </p:cNvGraphicFramePr>
          <p:nvPr/>
        </p:nvGraphicFramePr>
        <p:xfrm>
          <a:off x="520045" y="2876752"/>
          <a:ext cx="8022209" cy="1718599"/>
        </p:xfrm>
        <a:graphic>
          <a:graphicData uri="http://schemas.openxmlformats.org/drawingml/2006/table">
            <a:tbl>
              <a:tblPr firstRow="1" bandRow="1">
                <a:tableStyleId>{5C22544A-7EE6-4342-B048-85BDC9FD1C3A}</a:tableStyleId>
              </a:tblPr>
              <a:tblGrid>
                <a:gridCol w="1013884">
                  <a:extLst>
                    <a:ext uri="{9D8B030D-6E8A-4147-A177-3AD203B41FA5}">
                      <a16:colId xmlns:a16="http://schemas.microsoft.com/office/drawing/2014/main" val="748460901"/>
                    </a:ext>
                  </a:extLst>
                </a:gridCol>
                <a:gridCol w="7008325">
                  <a:extLst>
                    <a:ext uri="{9D8B030D-6E8A-4147-A177-3AD203B41FA5}">
                      <a16:colId xmlns:a16="http://schemas.microsoft.com/office/drawing/2014/main" val="471787624"/>
                    </a:ext>
                  </a:extLst>
                </a:gridCol>
              </a:tblGrid>
              <a:tr h="359970">
                <a:tc>
                  <a:txBody>
                    <a:bodyPr/>
                    <a:lstStyle/>
                    <a:p>
                      <a:r>
                        <a:rPr lang="en-US" dirty="0"/>
                        <a:t>$4.363</a:t>
                      </a:r>
                    </a:p>
                  </a:txBody>
                  <a:tcPr/>
                </a:tc>
                <a:tc>
                  <a:txBody>
                    <a:bodyPr/>
                    <a:lstStyle/>
                    <a:p>
                      <a:r>
                        <a:rPr lang="en-US" dirty="0"/>
                        <a:t>New Haven Rack Average OPIS Price, Tuesday, March 8, 2022</a:t>
                      </a:r>
                    </a:p>
                  </a:txBody>
                  <a:tcPr/>
                </a:tc>
                <a:extLst>
                  <a:ext uri="{0D108BD9-81ED-4DB2-BD59-A6C34878D82A}">
                    <a16:rowId xmlns:a16="http://schemas.microsoft.com/office/drawing/2014/main" val="3312628865"/>
                  </a:ext>
                </a:extLst>
              </a:tr>
              <a:tr h="359970">
                <a:tc>
                  <a:txBody>
                    <a:bodyPr/>
                    <a:lstStyle/>
                    <a:p>
                      <a:r>
                        <a:rPr lang="en-US" dirty="0"/>
                        <a:t>$0.450</a:t>
                      </a:r>
                    </a:p>
                  </a:txBody>
                  <a:tcPr/>
                </a:tc>
                <a:tc>
                  <a:txBody>
                    <a:bodyPr/>
                    <a:lstStyle/>
                    <a:p>
                      <a:r>
                        <a:rPr lang="en-US" dirty="0"/>
                        <a:t>Fixed Margin in FFY 2022 (March 8, 2022 – May 31, 2022)</a:t>
                      </a:r>
                    </a:p>
                  </a:txBody>
                  <a:tcPr/>
                </a:tc>
                <a:extLst>
                  <a:ext uri="{0D108BD9-81ED-4DB2-BD59-A6C34878D82A}">
                    <a16:rowId xmlns:a16="http://schemas.microsoft.com/office/drawing/2014/main" val="3432095013"/>
                  </a:ext>
                </a:extLst>
              </a:tr>
              <a:tr h="359970">
                <a:tc>
                  <a:txBody>
                    <a:bodyPr/>
                    <a:lstStyle/>
                    <a:p>
                      <a:r>
                        <a:rPr lang="en-US" u="sng" dirty="0"/>
                        <a:t>$0.115</a:t>
                      </a:r>
                    </a:p>
                  </a:txBody>
                  <a:tcPr/>
                </a:tc>
                <a:tc>
                  <a:txBody>
                    <a:bodyPr/>
                    <a:lstStyle/>
                    <a:p>
                      <a:r>
                        <a:rPr lang="en-US" dirty="0"/>
                        <a:t>County Differential – Fairfield County</a:t>
                      </a:r>
                    </a:p>
                  </a:txBody>
                  <a:tcPr/>
                </a:tc>
                <a:extLst>
                  <a:ext uri="{0D108BD9-81ED-4DB2-BD59-A6C34878D82A}">
                    <a16:rowId xmlns:a16="http://schemas.microsoft.com/office/drawing/2014/main" val="4096104799"/>
                  </a:ext>
                </a:extLst>
              </a:tr>
              <a:tr h="621319">
                <a:tc>
                  <a:txBody>
                    <a:bodyPr/>
                    <a:lstStyle/>
                    <a:p>
                      <a:r>
                        <a:rPr lang="en-US" dirty="0"/>
                        <a:t>$4.928</a:t>
                      </a:r>
                    </a:p>
                  </a:txBody>
                  <a:tcPr/>
                </a:tc>
                <a:tc>
                  <a:txBody>
                    <a:bodyPr/>
                    <a:lstStyle/>
                    <a:p>
                      <a:r>
                        <a:rPr lang="en-US" dirty="0"/>
                        <a:t>Total Fixed Margin Price for Wednesday, March 9, 2022 (Fairfield County)</a:t>
                      </a:r>
                    </a:p>
                  </a:txBody>
                  <a:tcPr/>
                </a:tc>
                <a:extLst>
                  <a:ext uri="{0D108BD9-81ED-4DB2-BD59-A6C34878D82A}">
                    <a16:rowId xmlns:a16="http://schemas.microsoft.com/office/drawing/2014/main" val="1181440197"/>
                  </a:ext>
                </a:extLst>
              </a:tr>
            </a:tbl>
          </a:graphicData>
        </a:graphic>
      </p:graphicFrame>
    </p:spTree>
    <p:extLst>
      <p:ext uri="{BB962C8B-B14F-4D97-AF65-F5344CB8AC3E}">
        <p14:creationId xmlns:p14="http://schemas.microsoft.com/office/powerpoint/2010/main" val="3742996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FC0BB-15A0-4160-8DDD-337168DDA96C}"/>
              </a:ext>
            </a:extLst>
          </p:cNvPr>
          <p:cNvSpPr>
            <a:spLocks noGrp="1"/>
          </p:cNvSpPr>
          <p:nvPr>
            <p:ph type="ctrTitle"/>
          </p:nvPr>
        </p:nvSpPr>
        <p:spPr>
          <a:xfrm>
            <a:off x="1831169" y="1012825"/>
            <a:ext cx="5711869" cy="1527175"/>
          </a:xfrm>
        </p:spPr>
        <p:txBody>
          <a:bodyPr/>
          <a:lstStyle/>
          <a:p>
            <a:r>
              <a:rPr lang="en-US" dirty="0"/>
              <a:t>CONSERVATION SERVICES</a:t>
            </a:r>
            <a:br>
              <a:rPr lang="en-US" dirty="0"/>
            </a:br>
            <a:br>
              <a:rPr lang="en-US" dirty="0"/>
            </a:br>
            <a:r>
              <a:rPr lang="en-US" sz="2800" dirty="0"/>
              <a:t>Weatherization Barrier Remediation Program - DEEP</a:t>
            </a:r>
            <a:br>
              <a:rPr lang="en-US" sz="2800" dirty="0"/>
            </a:br>
            <a:br>
              <a:rPr lang="en-US" sz="2800" dirty="0"/>
            </a:br>
            <a:r>
              <a:rPr lang="en-US" sz="2800" dirty="0"/>
              <a:t>Heating System Repair &amp; Replacement</a:t>
            </a:r>
            <a:br>
              <a:rPr lang="en-US" sz="2800" dirty="0"/>
            </a:br>
            <a:br>
              <a:rPr lang="en-US" sz="2800" dirty="0"/>
            </a:br>
            <a:r>
              <a:rPr lang="en-US" sz="2800" dirty="0"/>
              <a:t>Clean, Tune &amp; Test</a:t>
            </a:r>
            <a:br>
              <a:rPr lang="en-US" sz="2800" dirty="0"/>
            </a:br>
            <a:br>
              <a:rPr lang="en-US" sz="2400" dirty="0"/>
            </a:br>
            <a:endParaRPr lang="en-US" sz="2400" dirty="0"/>
          </a:p>
        </p:txBody>
      </p:sp>
      <p:sp>
        <p:nvSpPr>
          <p:cNvPr id="3" name="Slide Number Placeholder 2">
            <a:extLst>
              <a:ext uri="{FF2B5EF4-FFF2-40B4-BE49-F238E27FC236}">
                <a16:creationId xmlns:a16="http://schemas.microsoft.com/office/drawing/2014/main" id="{5CA26AD6-536F-4156-BCE8-E790C1F88E03}"/>
              </a:ext>
            </a:extLst>
          </p:cNvPr>
          <p:cNvSpPr>
            <a:spLocks noGrp="1"/>
          </p:cNvSpPr>
          <p:nvPr>
            <p:ph type="sldNum" sz="quarter" idx="12"/>
          </p:nvPr>
        </p:nvSpPr>
        <p:spPr/>
        <p:txBody>
          <a:bodyPr/>
          <a:lstStyle/>
          <a:p>
            <a:pPr>
              <a:defRPr/>
            </a:pPr>
            <a:fld id="{2D43976D-FE59-46FF-B0CA-10F23A3434E0}" type="slidenum">
              <a:rPr lang="en-US" smtClean="0"/>
              <a:pPr>
                <a:defRPr/>
              </a:pPr>
              <a:t>17</a:t>
            </a:fld>
            <a:endParaRPr lang="en-US" dirty="0"/>
          </a:p>
        </p:txBody>
      </p:sp>
    </p:spTree>
    <p:extLst>
      <p:ext uri="{BB962C8B-B14F-4D97-AF65-F5344CB8AC3E}">
        <p14:creationId xmlns:p14="http://schemas.microsoft.com/office/powerpoint/2010/main" val="2398172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14350" y="1513897"/>
            <a:ext cx="5759807" cy="6311343"/>
          </a:xfrm>
          <a:prstGeom prst="rect">
            <a:avLst/>
          </a:prstGeom>
        </p:spPr>
        <p:txBody>
          <a:bodyPr lIns="0" tIns="0" rIns="0" bIns="0" rtlCol="0" anchor="t">
            <a:spAutoFit/>
          </a:bodyPr>
          <a:lstStyle/>
          <a:p>
            <a:pPr>
              <a:spcAft>
                <a:spcPts val="1200"/>
              </a:spcAft>
            </a:pPr>
            <a:r>
              <a:rPr lang="en-US" sz="2800" b="1" dirty="0">
                <a:solidFill>
                  <a:srgbClr val="2906A2"/>
                </a:solidFill>
                <a:latin typeface="+mn-lt"/>
              </a:rPr>
              <a:t>LIHEAP Conservation (DEEP)</a:t>
            </a:r>
          </a:p>
          <a:p>
            <a:pPr marL="285750" indent="-285750">
              <a:spcAft>
                <a:spcPts val="1200"/>
              </a:spcAft>
              <a:buFont typeface="Wingdings" panose="05000000000000000000" pitchFamily="2" charset="2"/>
              <a:buChar char="§"/>
            </a:pPr>
            <a:r>
              <a:rPr lang="en-US" sz="2400" dirty="0">
                <a:solidFill>
                  <a:srgbClr val="2906A2"/>
                </a:solidFill>
                <a:latin typeface="+mj-lt"/>
              </a:rPr>
              <a:t>LIHEAP funding to support DEEP Weatherization Barrier Remediation Program </a:t>
            </a:r>
          </a:p>
          <a:p>
            <a:pPr marL="285750" indent="-285750">
              <a:spcAft>
                <a:spcPts val="1200"/>
              </a:spcAft>
              <a:buFont typeface="Wingdings" panose="05000000000000000000" pitchFamily="2" charset="2"/>
              <a:buChar char="§"/>
            </a:pPr>
            <a:r>
              <a:rPr lang="en-US" sz="2400" dirty="0">
                <a:solidFill>
                  <a:srgbClr val="2906A2"/>
                </a:solidFill>
                <a:latin typeface="+mn-lt"/>
              </a:rPr>
              <a:t>The FFY 2023 LIHEAP Plan proposes to carry forward </a:t>
            </a:r>
            <a:r>
              <a:rPr lang="en-US" sz="2400" b="1" dirty="0">
                <a:solidFill>
                  <a:srgbClr val="2906A2"/>
                </a:solidFill>
                <a:latin typeface="+mn-lt"/>
              </a:rPr>
              <a:t>$1 million </a:t>
            </a:r>
            <a:r>
              <a:rPr lang="en-US" sz="2400" dirty="0">
                <a:solidFill>
                  <a:srgbClr val="2906A2"/>
                </a:solidFill>
                <a:latin typeface="+mn-lt"/>
              </a:rPr>
              <a:t>(and an additional $100,000 in administrative funding) to DEEP for the purpose of addressing health and safety barriers to weatherization</a:t>
            </a:r>
            <a:endParaRPr lang="en-US" sz="2400" strike="sngStrike" dirty="0">
              <a:solidFill>
                <a:srgbClr val="2906A2"/>
              </a:solidFill>
              <a:latin typeface="+mn-lt"/>
            </a:endParaRPr>
          </a:p>
          <a:p>
            <a:pPr marL="285750" indent="-285750">
              <a:lnSpc>
                <a:spcPts val="2757"/>
              </a:lnSpc>
              <a:buFont typeface="Wingdings" panose="05000000000000000000" pitchFamily="2" charset="2"/>
              <a:buChar char="§"/>
            </a:pPr>
            <a:endParaRPr lang="en-US" sz="1800" dirty="0">
              <a:solidFill>
                <a:srgbClr val="265D93"/>
              </a:solidFill>
              <a:latin typeface="+mj-lt"/>
            </a:endParaRPr>
          </a:p>
          <a:p>
            <a:pPr>
              <a:lnSpc>
                <a:spcPts val="2757"/>
              </a:lnSpc>
            </a:pPr>
            <a:endParaRPr lang="en-US" sz="1800" dirty="0">
              <a:solidFill>
                <a:srgbClr val="265D93"/>
              </a:solidFill>
              <a:latin typeface="Now Bold Bold"/>
            </a:endParaRPr>
          </a:p>
          <a:p>
            <a:pPr>
              <a:lnSpc>
                <a:spcPts val="2757"/>
              </a:lnSpc>
            </a:pPr>
            <a:endParaRPr lang="en-US" sz="1800" dirty="0">
              <a:solidFill>
                <a:srgbClr val="265D93"/>
              </a:solidFill>
              <a:latin typeface="Now Bold Bold"/>
            </a:endParaRPr>
          </a:p>
          <a:p>
            <a:pPr>
              <a:lnSpc>
                <a:spcPts val="5216"/>
              </a:lnSpc>
            </a:pPr>
            <a:endParaRPr lang="en-US" b="1" dirty="0">
              <a:solidFill>
                <a:srgbClr val="265D93"/>
              </a:solidFill>
              <a:latin typeface="+mn-lt"/>
            </a:endParaRPr>
          </a:p>
          <a:p>
            <a:pPr>
              <a:lnSpc>
                <a:spcPts val="5216"/>
              </a:lnSpc>
            </a:pPr>
            <a:endParaRPr lang="en-US" b="1" dirty="0">
              <a:solidFill>
                <a:srgbClr val="265D93"/>
              </a:solidFill>
              <a:latin typeface="+mn-lt"/>
            </a:endParaRPr>
          </a:p>
        </p:txBody>
      </p:sp>
      <p:pic>
        <p:nvPicPr>
          <p:cNvPr id="3" name="Picture 3"/>
          <p:cNvPicPr>
            <a:picLocks noChangeAspect="1"/>
          </p:cNvPicPr>
          <p:nvPr/>
        </p:nvPicPr>
        <p:blipFill>
          <a:blip r:embed="rId3"/>
          <a:srcRect l="57346" t="21126" r="22657" b="9691"/>
          <a:stretch>
            <a:fillRect/>
          </a:stretch>
        </p:blipFill>
        <p:spPr>
          <a:xfrm>
            <a:off x="6914677" y="857250"/>
            <a:ext cx="2229323" cy="5143500"/>
          </a:xfrm>
          <a:prstGeom prst="rect">
            <a:avLst/>
          </a:prstGeom>
        </p:spPr>
      </p:pic>
      <p:sp>
        <p:nvSpPr>
          <p:cNvPr id="4" name="AutoShape 4"/>
          <p:cNvSpPr/>
          <p:nvPr/>
        </p:nvSpPr>
        <p:spPr>
          <a:xfrm>
            <a:off x="0" y="5779528"/>
            <a:ext cx="9144000" cy="221222"/>
          </a:xfrm>
          <a:prstGeom prst="rect">
            <a:avLst/>
          </a:prstGeom>
          <a:solidFill>
            <a:srgbClr val="23396E"/>
          </a:solidFill>
        </p:spPr>
      </p:sp>
      <p:sp>
        <p:nvSpPr>
          <p:cNvPr id="5" name="AutoShape 5"/>
          <p:cNvSpPr/>
          <p:nvPr/>
        </p:nvSpPr>
        <p:spPr>
          <a:xfrm>
            <a:off x="0" y="857250"/>
            <a:ext cx="9144000" cy="221222"/>
          </a:xfrm>
          <a:prstGeom prst="rect">
            <a:avLst/>
          </a:prstGeom>
          <a:solidFill>
            <a:srgbClr val="23396E"/>
          </a:solidFill>
        </p:spPr>
      </p:sp>
      <p:sp>
        <p:nvSpPr>
          <p:cNvPr id="8" name="Title 1">
            <a:extLst>
              <a:ext uri="{FF2B5EF4-FFF2-40B4-BE49-F238E27FC236}">
                <a16:creationId xmlns:a16="http://schemas.microsoft.com/office/drawing/2014/main" id="{D8EFC237-7424-45BB-BE88-65883CC407EC}"/>
              </a:ext>
            </a:extLst>
          </p:cNvPr>
          <p:cNvSpPr txBox="1">
            <a:spLocks/>
          </p:cNvSpPr>
          <p:nvPr/>
        </p:nvSpPr>
        <p:spPr>
          <a:xfrm>
            <a:off x="3394254" y="0"/>
            <a:ext cx="5642170" cy="800665"/>
          </a:xfrm>
          <a:prstGeom prst="rect">
            <a:avLst/>
          </a:prstGeom>
        </p:spPr>
        <p:txBody>
          <a:bodyPr/>
          <a:lstStyle>
            <a:lvl1pPr algn="l" rtl="0" fontAlgn="base">
              <a:spcBef>
                <a:spcPct val="0"/>
              </a:spcBef>
              <a:spcAft>
                <a:spcPct val="0"/>
              </a:spcAft>
              <a:defRPr sz="2800" kern="1200">
                <a:solidFill>
                  <a:srgbClr val="FFFF00"/>
                </a:solidFill>
                <a:latin typeface="+mj-lt"/>
                <a:ea typeface="+mj-ea"/>
                <a:cs typeface="+mj-cs"/>
              </a:defRPr>
            </a:lvl1pPr>
            <a:lvl2pPr algn="l" rtl="0" fontAlgn="base">
              <a:spcBef>
                <a:spcPct val="0"/>
              </a:spcBef>
              <a:spcAft>
                <a:spcPct val="0"/>
              </a:spcAft>
              <a:defRPr sz="2800">
                <a:solidFill>
                  <a:srgbClr val="FFFF00"/>
                </a:solidFill>
                <a:latin typeface="Calibri" pitchFamily="34" charset="0"/>
              </a:defRPr>
            </a:lvl2pPr>
            <a:lvl3pPr algn="l" rtl="0" fontAlgn="base">
              <a:spcBef>
                <a:spcPct val="0"/>
              </a:spcBef>
              <a:spcAft>
                <a:spcPct val="0"/>
              </a:spcAft>
              <a:defRPr sz="2800">
                <a:solidFill>
                  <a:srgbClr val="FFFF00"/>
                </a:solidFill>
                <a:latin typeface="Calibri" pitchFamily="34" charset="0"/>
              </a:defRPr>
            </a:lvl3pPr>
            <a:lvl4pPr algn="l" rtl="0" fontAlgn="base">
              <a:spcBef>
                <a:spcPct val="0"/>
              </a:spcBef>
              <a:spcAft>
                <a:spcPct val="0"/>
              </a:spcAft>
              <a:defRPr sz="2800">
                <a:solidFill>
                  <a:srgbClr val="FFFF00"/>
                </a:solidFill>
                <a:latin typeface="Calibri" pitchFamily="34" charset="0"/>
              </a:defRPr>
            </a:lvl4pPr>
            <a:lvl5pPr algn="l" rtl="0" fontAlgn="base">
              <a:spcBef>
                <a:spcPct val="0"/>
              </a:spcBef>
              <a:spcAft>
                <a:spcPct val="0"/>
              </a:spcAft>
              <a:defRPr sz="2800">
                <a:solidFill>
                  <a:srgbClr val="FFFF00"/>
                </a:solidFill>
                <a:latin typeface="Calibri" pitchFamily="34" charset="0"/>
              </a:defRPr>
            </a:lvl5pPr>
            <a:lvl6pPr marL="457200" algn="l" rtl="0" fontAlgn="base">
              <a:spcBef>
                <a:spcPct val="0"/>
              </a:spcBef>
              <a:spcAft>
                <a:spcPct val="0"/>
              </a:spcAft>
              <a:defRPr sz="2800">
                <a:solidFill>
                  <a:srgbClr val="FFFF00"/>
                </a:solidFill>
                <a:latin typeface="Calibri" pitchFamily="34" charset="0"/>
              </a:defRPr>
            </a:lvl6pPr>
            <a:lvl7pPr marL="914400" algn="l" rtl="0" fontAlgn="base">
              <a:spcBef>
                <a:spcPct val="0"/>
              </a:spcBef>
              <a:spcAft>
                <a:spcPct val="0"/>
              </a:spcAft>
              <a:defRPr sz="2800">
                <a:solidFill>
                  <a:srgbClr val="FFFF00"/>
                </a:solidFill>
                <a:latin typeface="Calibri" pitchFamily="34" charset="0"/>
              </a:defRPr>
            </a:lvl7pPr>
            <a:lvl8pPr marL="1371600" algn="l" rtl="0" fontAlgn="base">
              <a:spcBef>
                <a:spcPct val="0"/>
              </a:spcBef>
              <a:spcAft>
                <a:spcPct val="0"/>
              </a:spcAft>
              <a:defRPr sz="2800">
                <a:solidFill>
                  <a:srgbClr val="FFFF00"/>
                </a:solidFill>
                <a:latin typeface="Calibri" pitchFamily="34" charset="0"/>
              </a:defRPr>
            </a:lvl8pPr>
            <a:lvl9pPr marL="1828800" algn="l" rtl="0" fontAlgn="base">
              <a:spcBef>
                <a:spcPct val="0"/>
              </a:spcBef>
              <a:spcAft>
                <a:spcPct val="0"/>
              </a:spcAft>
              <a:defRPr sz="2800">
                <a:solidFill>
                  <a:srgbClr val="FFFF00"/>
                </a:solidFill>
                <a:latin typeface="Calibri" pitchFamily="34" charset="0"/>
              </a:defRPr>
            </a:lvl9pPr>
          </a:lstStyle>
          <a:p>
            <a:pPr algn="r"/>
            <a:r>
              <a:rPr lang="en-US" dirty="0"/>
              <a:t>LIHEAP Allocation Plan Summary</a:t>
            </a:r>
          </a:p>
        </p:txBody>
      </p:sp>
    </p:spTree>
    <p:extLst>
      <p:ext uri="{BB962C8B-B14F-4D97-AF65-F5344CB8AC3E}">
        <p14:creationId xmlns:p14="http://schemas.microsoft.com/office/powerpoint/2010/main" val="683762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57346" t="21126" r="22657" b="9691"/>
          <a:stretch>
            <a:fillRect/>
          </a:stretch>
        </p:blipFill>
        <p:spPr>
          <a:xfrm>
            <a:off x="6914677" y="857250"/>
            <a:ext cx="2229323" cy="5143500"/>
          </a:xfrm>
          <a:prstGeom prst="rect">
            <a:avLst/>
          </a:prstGeom>
        </p:spPr>
      </p:pic>
      <p:sp>
        <p:nvSpPr>
          <p:cNvPr id="3" name="AutoShape 3"/>
          <p:cNvSpPr/>
          <p:nvPr/>
        </p:nvSpPr>
        <p:spPr>
          <a:xfrm>
            <a:off x="0" y="5779528"/>
            <a:ext cx="9144000" cy="221222"/>
          </a:xfrm>
          <a:prstGeom prst="rect">
            <a:avLst/>
          </a:prstGeom>
          <a:solidFill>
            <a:srgbClr val="23396E"/>
          </a:solidFill>
        </p:spPr>
      </p:sp>
      <p:sp>
        <p:nvSpPr>
          <p:cNvPr id="4" name="AutoShape 4"/>
          <p:cNvSpPr/>
          <p:nvPr/>
        </p:nvSpPr>
        <p:spPr>
          <a:xfrm>
            <a:off x="0" y="857250"/>
            <a:ext cx="9144000" cy="221222"/>
          </a:xfrm>
          <a:prstGeom prst="rect">
            <a:avLst/>
          </a:prstGeom>
          <a:solidFill>
            <a:srgbClr val="23396E"/>
          </a:solidFill>
        </p:spPr>
      </p:sp>
      <p:sp>
        <p:nvSpPr>
          <p:cNvPr id="8" name="TextBox 8"/>
          <p:cNvSpPr txBox="1"/>
          <p:nvPr/>
        </p:nvSpPr>
        <p:spPr>
          <a:xfrm>
            <a:off x="174813" y="1448162"/>
            <a:ext cx="6548716" cy="3718967"/>
          </a:xfrm>
          <a:prstGeom prst="rect">
            <a:avLst/>
          </a:prstGeom>
        </p:spPr>
        <p:txBody>
          <a:bodyPr wrap="square" lIns="0" tIns="0" rIns="0" bIns="0" rtlCol="0" anchor="t">
            <a:spAutoFit/>
          </a:bodyPr>
          <a:lstStyle/>
          <a:p>
            <a:pPr marL="113352" lvl="1"/>
            <a:r>
              <a:rPr lang="en-US" sz="2800" b="1" dirty="0">
                <a:solidFill>
                  <a:srgbClr val="2906A2"/>
                </a:solidFill>
                <a:latin typeface="+mj-lt"/>
              </a:rPr>
              <a:t>Health &amp; Safety Barriers to Weatherization</a:t>
            </a:r>
          </a:p>
          <a:p>
            <a:pPr marL="456252" lvl="1" indent="-342900">
              <a:spcBef>
                <a:spcPts val="672"/>
              </a:spcBef>
              <a:spcAft>
                <a:spcPts val="1200"/>
              </a:spcAft>
              <a:buFont typeface="Wingdings" panose="05000000000000000000" pitchFamily="2" charset="2"/>
              <a:buChar char="§"/>
            </a:pPr>
            <a:r>
              <a:rPr lang="en-US" sz="2400" dirty="0">
                <a:solidFill>
                  <a:srgbClr val="2906A2"/>
                </a:solidFill>
                <a:latin typeface="+mn-lt"/>
              </a:rPr>
              <a:t>DEEP proposes an average expenditure of $8,000 per home for weatherization barrier work, with a maximum expenditure of $15,000 per home</a:t>
            </a:r>
            <a:endParaRPr lang="en-US" sz="2400" strike="sngStrike" dirty="0">
              <a:solidFill>
                <a:srgbClr val="2906A2"/>
              </a:solidFill>
              <a:latin typeface="+mn-lt"/>
            </a:endParaRPr>
          </a:p>
          <a:p>
            <a:pPr marL="456252" lvl="1" indent="-342900">
              <a:spcBef>
                <a:spcPts val="672"/>
              </a:spcBef>
              <a:spcAft>
                <a:spcPts val="1200"/>
              </a:spcAft>
              <a:buFont typeface="Wingdings" panose="05000000000000000000" pitchFamily="2" charset="2"/>
              <a:buChar char="§"/>
            </a:pPr>
            <a:r>
              <a:rPr lang="en-US" sz="2400" dirty="0">
                <a:solidFill>
                  <a:srgbClr val="2906A2"/>
                </a:solidFill>
                <a:latin typeface="+mn-lt"/>
              </a:rPr>
              <a:t>Specific health and safety issues to be addressed by the program include, but are not limited to, mold, pests, unsafe appliance combustion, gas leaks, carbon monoxide, structural issues, venting issues, and knob and tube wiring</a:t>
            </a:r>
            <a:endParaRPr lang="en-US" sz="2400" strike="sngStrike" dirty="0">
              <a:solidFill>
                <a:srgbClr val="2906A2"/>
              </a:solidFill>
              <a:latin typeface="+mn-lt"/>
            </a:endParaRPr>
          </a:p>
        </p:txBody>
      </p:sp>
      <p:sp>
        <p:nvSpPr>
          <p:cNvPr id="9" name="Title 1">
            <a:extLst>
              <a:ext uri="{FF2B5EF4-FFF2-40B4-BE49-F238E27FC236}">
                <a16:creationId xmlns:a16="http://schemas.microsoft.com/office/drawing/2014/main" id="{663C8242-45FE-4FF5-B9E6-1D197C562488}"/>
              </a:ext>
            </a:extLst>
          </p:cNvPr>
          <p:cNvSpPr txBox="1">
            <a:spLocks/>
          </p:cNvSpPr>
          <p:nvPr/>
        </p:nvSpPr>
        <p:spPr>
          <a:xfrm>
            <a:off x="3265714" y="0"/>
            <a:ext cx="5733143" cy="800665"/>
          </a:xfrm>
          <a:prstGeom prst="rect">
            <a:avLst/>
          </a:prstGeom>
        </p:spPr>
        <p:txBody>
          <a:bodyPr/>
          <a:lstStyle>
            <a:lvl1pPr algn="l" rtl="0" fontAlgn="base">
              <a:spcBef>
                <a:spcPct val="0"/>
              </a:spcBef>
              <a:spcAft>
                <a:spcPct val="0"/>
              </a:spcAft>
              <a:defRPr sz="2800" kern="1200">
                <a:solidFill>
                  <a:srgbClr val="FFFF00"/>
                </a:solidFill>
                <a:latin typeface="+mj-lt"/>
                <a:ea typeface="+mj-ea"/>
                <a:cs typeface="+mj-cs"/>
              </a:defRPr>
            </a:lvl1pPr>
            <a:lvl2pPr algn="l" rtl="0" fontAlgn="base">
              <a:spcBef>
                <a:spcPct val="0"/>
              </a:spcBef>
              <a:spcAft>
                <a:spcPct val="0"/>
              </a:spcAft>
              <a:defRPr sz="2800">
                <a:solidFill>
                  <a:srgbClr val="FFFF00"/>
                </a:solidFill>
                <a:latin typeface="Calibri" pitchFamily="34" charset="0"/>
              </a:defRPr>
            </a:lvl2pPr>
            <a:lvl3pPr algn="l" rtl="0" fontAlgn="base">
              <a:spcBef>
                <a:spcPct val="0"/>
              </a:spcBef>
              <a:spcAft>
                <a:spcPct val="0"/>
              </a:spcAft>
              <a:defRPr sz="2800">
                <a:solidFill>
                  <a:srgbClr val="FFFF00"/>
                </a:solidFill>
                <a:latin typeface="Calibri" pitchFamily="34" charset="0"/>
              </a:defRPr>
            </a:lvl3pPr>
            <a:lvl4pPr algn="l" rtl="0" fontAlgn="base">
              <a:spcBef>
                <a:spcPct val="0"/>
              </a:spcBef>
              <a:spcAft>
                <a:spcPct val="0"/>
              </a:spcAft>
              <a:defRPr sz="2800">
                <a:solidFill>
                  <a:srgbClr val="FFFF00"/>
                </a:solidFill>
                <a:latin typeface="Calibri" pitchFamily="34" charset="0"/>
              </a:defRPr>
            </a:lvl4pPr>
            <a:lvl5pPr algn="l" rtl="0" fontAlgn="base">
              <a:spcBef>
                <a:spcPct val="0"/>
              </a:spcBef>
              <a:spcAft>
                <a:spcPct val="0"/>
              </a:spcAft>
              <a:defRPr sz="2800">
                <a:solidFill>
                  <a:srgbClr val="FFFF00"/>
                </a:solidFill>
                <a:latin typeface="Calibri" pitchFamily="34" charset="0"/>
              </a:defRPr>
            </a:lvl5pPr>
            <a:lvl6pPr marL="457200" algn="l" rtl="0" fontAlgn="base">
              <a:spcBef>
                <a:spcPct val="0"/>
              </a:spcBef>
              <a:spcAft>
                <a:spcPct val="0"/>
              </a:spcAft>
              <a:defRPr sz="2800">
                <a:solidFill>
                  <a:srgbClr val="FFFF00"/>
                </a:solidFill>
                <a:latin typeface="Calibri" pitchFamily="34" charset="0"/>
              </a:defRPr>
            </a:lvl6pPr>
            <a:lvl7pPr marL="914400" algn="l" rtl="0" fontAlgn="base">
              <a:spcBef>
                <a:spcPct val="0"/>
              </a:spcBef>
              <a:spcAft>
                <a:spcPct val="0"/>
              </a:spcAft>
              <a:defRPr sz="2800">
                <a:solidFill>
                  <a:srgbClr val="FFFF00"/>
                </a:solidFill>
                <a:latin typeface="Calibri" pitchFamily="34" charset="0"/>
              </a:defRPr>
            </a:lvl7pPr>
            <a:lvl8pPr marL="1371600" algn="l" rtl="0" fontAlgn="base">
              <a:spcBef>
                <a:spcPct val="0"/>
              </a:spcBef>
              <a:spcAft>
                <a:spcPct val="0"/>
              </a:spcAft>
              <a:defRPr sz="2800">
                <a:solidFill>
                  <a:srgbClr val="FFFF00"/>
                </a:solidFill>
                <a:latin typeface="Calibri" pitchFamily="34" charset="0"/>
              </a:defRPr>
            </a:lvl8pPr>
            <a:lvl9pPr marL="1828800" algn="l" rtl="0" fontAlgn="base">
              <a:spcBef>
                <a:spcPct val="0"/>
              </a:spcBef>
              <a:spcAft>
                <a:spcPct val="0"/>
              </a:spcAft>
              <a:defRPr sz="2800">
                <a:solidFill>
                  <a:srgbClr val="FFFF00"/>
                </a:solidFill>
                <a:latin typeface="Calibri" pitchFamily="34" charset="0"/>
              </a:defRPr>
            </a:lvl9pPr>
          </a:lstStyle>
          <a:p>
            <a:pPr algn="r"/>
            <a:r>
              <a:rPr lang="en-US" dirty="0"/>
              <a:t>LIHEAP Allocation Plan Summary</a:t>
            </a:r>
          </a:p>
        </p:txBody>
      </p:sp>
    </p:spTree>
    <p:extLst>
      <p:ext uri="{BB962C8B-B14F-4D97-AF65-F5344CB8AC3E}">
        <p14:creationId xmlns:p14="http://schemas.microsoft.com/office/powerpoint/2010/main" val="3114329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D43976D-FE59-46FF-B0CA-10F23A3434E0}" type="slidenum">
              <a:rPr lang="en-US" smtClean="0"/>
              <a:pPr>
                <a:defRPr/>
              </a:pPr>
              <a:t>2</a:t>
            </a:fld>
            <a:endParaRPr lang="en-US" dirty="0"/>
          </a:p>
        </p:txBody>
      </p:sp>
      <p:sp>
        <p:nvSpPr>
          <p:cNvPr id="10" name="Title 6"/>
          <p:cNvSpPr txBox="1">
            <a:spLocks/>
          </p:cNvSpPr>
          <p:nvPr/>
        </p:nvSpPr>
        <p:spPr>
          <a:xfrm>
            <a:off x="3124200" y="41275"/>
            <a:ext cx="5903686" cy="531813"/>
          </a:xfrm>
          <a:prstGeom prst="rect">
            <a:avLst/>
          </a:prstGeom>
        </p:spPr>
        <p:txBody>
          <a:bodyPr/>
          <a:lstStyle>
            <a:lvl1pPr algn="l" rtl="0" eaLnBrk="0" fontAlgn="base" hangingPunct="0">
              <a:spcBef>
                <a:spcPct val="0"/>
              </a:spcBef>
              <a:spcAft>
                <a:spcPct val="0"/>
              </a:spcAft>
              <a:defRPr sz="2800" kern="1200">
                <a:solidFill>
                  <a:srgbClr val="FFFF00"/>
                </a:solidFill>
                <a:latin typeface="+mj-lt"/>
                <a:ea typeface="+mj-ea"/>
                <a:cs typeface="+mj-cs"/>
              </a:defRPr>
            </a:lvl1pPr>
            <a:lvl2pPr algn="l" rtl="0" eaLnBrk="0" fontAlgn="base" hangingPunct="0">
              <a:spcBef>
                <a:spcPct val="0"/>
              </a:spcBef>
              <a:spcAft>
                <a:spcPct val="0"/>
              </a:spcAft>
              <a:defRPr sz="2800">
                <a:solidFill>
                  <a:srgbClr val="FFFF00"/>
                </a:solidFill>
                <a:latin typeface="Calibri" pitchFamily="34" charset="0"/>
              </a:defRPr>
            </a:lvl2pPr>
            <a:lvl3pPr algn="l" rtl="0" eaLnBrk="0" fontAlgn="base" hangingPunct="0">
              <a:spcBef>
                <a:spcPct val="0"/>
              </a:spcBef>
              <a:spcAft>
                <a:spcPct val="0"/>
              </a:spcAft>
              <a:defRPr sz="2800">
                <a:solidFill>
                  <a:srgbClr val="FFFF00"/>
                </a:solidFill>
                <a:latin typeface="Calibri" pitchFamily="34" charset="0"/>
              </a:defRPr>
            </a:lvl3pPr>
            <a:lvl4pPr algn="l" rtl="0" eaLnBrk="0" fontAlgn="base" hangingPunct="0">
              <a:spcBef>
                <a:spcPct val="0"/>
              </a:spcBef>
              <a:spcAft>
                <a:spcPct val="0"/>
              </a:spcAft>
              <a:defRPr sz="2800">
                <a:solidFill>
                  <a:srgbClr val="FFFF00"/>
                </a:solidFill>
                <a:latin typeface="Calibri" pitchFamily="34" charset="0"/>
              </a:defRPr>
            </a:lvl4pPr>
            <a:lvl5pPr algn="l" rtl="0" eaLnBrk="0" fontAlgn="base" hangingPunct="0">
              <a:spcBef>
                <a:spcPct val="0"/>
              </a:spcBef>
              <a:spcAft>
                <a:spcPct val="0"/>
              </a:spcAft>
              <a:defRPr sz="2800">
                <a:solidFill>
                  <a:srgbClr val="FFFF00"/>
                </a:solidFill>
                <a:latin typeface="Calibri" pitchFamily="34" charset="0"/>
              </a:defRPr>
            </a:lvl5pPr>
            <a:lvl6pPr marL="457200" algn="l" rtl="0" fontAlgn="base">
              <a:spcBef>
                <a:spcPct val="0"/>
              </a:spcBef>
              <a:spcAft>
                <a:spcPct val="0"/>
              </a:spcAft>
              <a:defRPr sz="2800">
                <a:solidFill>
                  <a:srgbClr val="FFFF00"/>
                </a:solidFill>
                <a:latin typeface="Calibri" pitchFamily="34" charset="0"/>
              </a:defRPr>
            </a:lvl6pPr>
            <a:lvl7pPr marL="914400" algn="l" rtl="0" fontAlgn="base">
              <a:spcBef>
                <a:spcPct val="0"/>
              </a:spcBef>
              <a:spcAft>
                <a:spcPct val="0"/>
              </a:spcAft>
              <a:defRPr sz="2800">
                <a:solidFill>
                  <a:srgbClr val="FFFF00"/>
                </a:solidFill>
                <a:latin typeface="Calibri" pitchFamily="34" charset="0"/>
              </a:defRPr>
            </a:lvl7pPr>
            <a:lvl8pPr marL="1371600" algn="l" rtl="0" fontAlgn="base">
              <a:spcBef>
                <a:spcPct val="0"/>
              </a:spcBef>
              <a:spcAft>
                <a:spcPct val="0"/>
              </a:spcAft>
              <a:defRPr sz="2800">
                <a:solidFill>
                  <a:srgbClr val="FFFF00"/>
                </a:solidFill>
                <a:latin typeface="Calibri" pitchFamily="34" charset="0"/>
              </a:defRPr>
            </a:lvl8pPr>
            <a:lvl9pPr marL="1828800" algn="l" rtl="0" fontAlgn="base">
              <a:spcBef>
                <a:spcPct val="0"/>
              </a:spcBef>
              <a:spcAft>
                <a:spcPct val="0"/>
              </a:spcAft>
              <a:defRPr sz="2800">
                <a:solidFill>
                  <a:srgbClr val="FFFF00"/>
                </a:solidFill>
                <a:latin typeface="Calibri" pitchFamily="34" charset="0"/>
              </a:defRPr>
            </a:lvl9pPr>
          </a:lstStyle>
          <a:p>
            <a:pPr algn="r" eaLnBrk="1" hangingPunct="1"/>
            <a:r>
              <a:rPr lang="en-US" dirty="0">
                <a:latin typeface="Calibri" panose="020F0502020204030204" pitchFamily="34" charset="0"/>
                <a:cs typeface="Arial" panose="020B0604020202020204" pitchFamily="34" charset="0"/>
              </a:rPr>
              <a:t>Informational Session at a Glance</a:t>
            </a:r>
          </a:p>
        </p:txBody>
      </p:sp>
      <p:graphicFrame>
        <p:nvGraphicFramePr>
          <p:cNvPr id="13" name="Diagram 12"/>
          <p:cNvGraphicFramePr/>
          <p:nvPr>
            <p:extLst>
              <p:ext uri="{D42A27DB-BD31-4B8C-83A1-F6EECF244321}">
                <p14:modId xmlns:p14="http://schemas.microsoft.com/office/powerpoint/2010/main" val="2086175580"/>
              </p:ext>
            </p:extLst>
          </p:nvPr>
        </p:nvGraphicFramePr>
        <p:xfrm>
          <a:off x="645409" y="914402"/>
          <a:ext cx="8016240" cy="5561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5EE3A8A9-852D-4F6D-A472-57EDCB91AA98}"/>
              </a:ext>
            </a:extLst>
          </p:cNvPr>
          <p:cNvPicPr>
            <a:picLocks noChangeAspect="1"/>
          </p:cNvPicPr>
          <p:nvPr/>
        </p:nvPicPr>
        <p:blipFill>
          <a:blip r:embed="rId8"/>
          <a:stretch>
            <a:fillRect/>
          </a:stretch>
        </p:blipFill>
        <p:spPr>
          <a:xfrm>
            <a:off x="3124074" y="6355600"/>
            <a:ext cx="2895851" cy="365792"/>
          </a:xfrm>
          <a:prstGeom prst="rect">
            <a:avLst/>
          </a:prstGeom>
        </p:spPr>
      </p:pic>
      <p:sp>
        <p:nvSpPr>
          <p:cNvPr id="2" name="TextBox 1">
            <a:extLst>
              <a:ext uri="{FF2B5EF4-FFF2-40B4-BE49-F238E27FC236}">
                <a16:creationId xmlns:a16="http://schemas.microsoft.com/office/drawing/2014/main" id="{C3AE230C-F670-45FC-84EA-FE672875EE22}"/>
              </a:ext>
            </a:extLst>
          </p:cNvPr>
          <p:cNvSpPr txBox="1"/>
          <p:nvPr/>
        </p:nvSpPr>
        <p:spPr>
          <a:xfrm>
            <a:off x="645409" y="6538496"/>
            <a:ext cx="110719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161A3-F3FB-4A4B-BF7E-DFDBF5D5655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5990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95825" y="0"/>
            <a:ext cx="5827151" cy="800665"/>
          </a:xfrm>
        </p:spPr>
        <p:txBody>
          <a:bodyPr/>
          <a:lstStyle/>
          <a:p>
            <a:pPr algn="r"/>
            <a:r>
              <a:rPr lang="en-US" sz="2800" dirty="0">
                <a:solidFill>
                  <a:srgbClr val="FFFF00"/>
                </a:solidFill>
              </a:rPr>
              <a:t>LIHEAP Allocation Plan Summary</a:t>
            </a:r>
            <a:endParaRPr lang="en-US" sz="2800" dirty="0"/>
          </a:p>
        </p:txBody>
      </p:sp>
      <p:sp>
        <p:nvSpPr>
          <p:cNvPr id="3" name="Slide Number Placeholder 2"/>
          <p:cNvSpPr>
            <a:spLocks noGrp="1"/>
          </p:cNvSpPr>
          <p:nvPr>
            <p:ph type="sldNum" sz="quarter" idx="12"/>
          </p:nvPr>
        </p:nvSpPr>
        <p:spPr/>
        <p:txBody>
          <a:bodyPr/>
          <a:lstStyle/>
          <a:p>
            <a:pPr>
              <a:defRPr/>
            </a:pPr>
            <a:fld id="{2D43976D-FE59-46FF-B0CA-10F23A3434E0}" type="slidenum">
              <a:rPr lang="en-US" smtClean="0"/>
              <a:pPr>
                <a:defRPr/>
              </a:pPr>
              <a:t>20</a:t>
            </a:fld>
            <a:endParaRPr lang="en-US" dirty="0"/>
          </a:p>
        </p:txBody>
      </p:sp>
      <p:sp>
        <p:nvSpPr>
          <p:cNvPr id="4" name="TextBox 3"/>
          <p:cNvSpPr txBox="1"/>
          <p:nvPr/>
        </p:nvSpPr>
        <p:spPr>
          <a:xfrm>
            <a:off x="256854" y="3503488"/>
            <a:ext cx="8650840" cy="369332"/>
          </a:xfrm>
          <a:prstGeom prst="rect">
            <a:avLst/>
          </a:prstGeom>
          <a:noFill/>
        </p:spPr>
        <p:txBody>
          <a:bodyPr wrap="square" rtlCol="0">
            <a:spAutoFit/>
          </a:bodyPr>
          <a:lstStyle/>
          <a:p>
            <a:endParaRPr lang="en-US" dirty="0"/>
          </a:p>
        </p:txBody>
      </p:sp>
      <p:sp>
        <p:nvSpPr>
          <p:cNvPr id="6" name="TextBox 5"/>
          <p:cNvSpPr txBox="1"/>
          <p:nvPr/>
        </p:nvSpPr>
        <p:spPr>
          <a:xfrm>
            <a:off x="422491" y="1056664"/>
            <a:ext cx="8073808" cy="4296561"/>
          </a:xfrm>
          <a:prstGeom prst="rect">
            <a:avLst/>
          </a:prstGeom>
          <a:noFill/>
        </p:spPr>
        <p:txBody>
          <a:bodyPr wrap="square" rtlCol="0">
            <a:spAutoFit/>
          </a:bodyPr>
          <a:lstStyle/>
          <a:p>
            <a:pPr lvl="0">
              <a:spcBef>
                <a:spcPct val="20000"/>
              </a:spcBef>
            </a:pPr>
            <a:r>
              <a:rPr lang="en-US" sz="2800" b="1" dirty="0">
                <a:solidFill>
                  <a:srgbClr val="2906A2"/>
                </a:solidFill>
                <a:latin typeface="Calibri"/>
              </a:rPr>
              <a:t>LIHEAP Conservation (DSS) - $2 million</a:t>
            </a:r>
          </a:p>
          <a:p>
            <a:pPr marL="342900" indent="-342900">
              <a:spcBef>
                <a:spcPct val="20000"/>
              </a:spcBef>
              <a:spcAft>
                <a:spcPts val="1200"/>
              </a:spcAft>
              <a:buFont typeface="Wingdings" panose="05000000000000000000" pitchFamily="2" charset="2"/>
              <a:buChar char="§"/>
            </a:pPr>
            <a:r>
              <a:rPr lang="en-US" sz="2800" u="sng" dirty="0">
                <a:solidFill>
                  <a:srgbClr val="2906A2"/>
                </a:solidFill>
                <a:latin typeface="Calibri"/>
              </a:rPr>
              <a:t>Heating System Repair and Replacement </a:t>
            </a:r>
            <a:r>
              <a:rPr lang="en-US" sz="2800" dirty="0">
                <a:solidFill>
                  <a:srgbClr val="2906A2"/>
                </a:solidFill>
                <a:latin typeface="Calibri"/>
              </a:rPr>
              <a:t>– the repair or replacement of unsafe, inoperable or obsolete heating systems, tanks, and water heaters for single family, owner-occupied/life-tenant occupied homes</a:t>
            </a:r>
            <a:endParaRPr lang="en-US" sz="2800" strike="sngStrike" dirty="0">
              <a:solidFill>
                <a:srgbClr val="2906A2"/>
              </a:solidFill>
              <a:latin typeface="Calibri"/>
            </a:endParaRPr>
          </a:p>
          <a:p>
            <a:pPr marL="342900" indent="-342900">
              <a:spcBef>
                <a:spcPct val="20000"/>
              </a:spcBef>
              <a:spcAft>
                <a:spcPts val="1200"/>
              </a:spcAft>
              <a:buFont typeface="Wingdings" panose="05000000000000000000" pitchFamily="2" charset="2"/>
              <a:buChar char="§"/>
            </a:pPr>
            <a:r>
              <a:rPr lang="en-US" sz="2800" u="sng" dirty="0">
                <a:solidFill>
                  <a:srgbClr val="2906A2"/>
                </a:solidFill>
                <a:latin typeface="Calibri"/>
              </a:rPr>
              <a:t>Clean, Tune &amp; Test</a:t>
            </a:r>
            <a:r>
              <a:rPr lang="en-US" sz="2800" dirty="0">
                <a:solidFill>
                  <a:srgbClr val="2906A2"/>
                </a:solidFill>
                <a:latin typeface="Calibri"/>
              </a:rPr>
              <a:t> – for eligible households to cover the cost of a clean, tune and test of deliverable fuel heating equipment </a:t>
            </a:r>
          </a:p>
        </p:txBody>
      </p:sp>
      <p:pic>
        <p:nvPicPr>
          <p:cNvPr id="7" name="Picture 6">
            <a:extLst>
              <a:ext uri="{FF2B5EF4-FFF2-40B4-BE49-F238E27FC236}">
                <a16:creationId xmlns:a16="http://schemas.microsoft.com/office/drawing/2014/main" id="{142A37CF-BF56-41E9-A1F2-A90DB88A8898}"/>
              </a:ext>
            </a:extLst>
          </p:cNvPr>
          <p:cNvPicPr>
            <a:picLocks noChangeAspect="1"/>
          </p:cNvPicPr>
          <p:nvPr/>
        </p:nvPicPr>
        <p:blipFill>
          <a:blip r:embed="rId3"/>
          <a:stretch>
            <a:fillRect/>
          </a:stretch>
        </p:blipFill>
        <p:spPr>
          <a:xfrm>
            <a:off x="3134348" y="6312994"/>
            <a:ext cx="2895851" cy="365792"/>
          </a:xfrm>
          <a:prstGeom prst="rect">
            <a:avLst/>
          </a:prstGeom>
        </p:spPr>
      </p:pic>
      <p:sp>
        <p:nvSpPr>
          <p:cNvPr id="5" name="TextBox 4">
            <a:extLst>
              <a:ext uri="{FF2B5EF4-FFF2-40B4-BE49-F238E27FC236}">
                <a16:creationId xmlns:a16="http://schemas.microsoft.com/office/drawing/2014/main" id="{032BBE6F-CCC2-4D4B-96C7-E89AA0B8CC5E}"/>
              </a:ext>
            </a:extLst>
          </p:cNvPr>
          <p:cNvSpPr txBox="1"/>
          <p:nvPr/>
        </p:nvSpPr>
        <p:spPr>
          <a:xfrm>
            <a:off x="422491" y="6381181"/>
            <a:ext cx="175873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161A3-F3FB-4A4B-BF7E-DFDBF5D5655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6589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4B276EF-4282-4B8D-A25D-F94C27505443}"/>
              </a:ext>
            </a:extLst>
          </p:cNvPr>
          <p:cNvSpPr>
            <a:spLocks noGrp="1"/>
          </p:cNvSpPr>
          <p:nvPr>
            <p:ph type="title"/>
          </p:nvPr>
        </p:nvSpPr>
        <p:spPr>
          <a:xfrm>
            <a:off x="3124200" y="41275"/>
            <a:ext cx="5889625" cy="531813"/>
          </a:xfrm>
        </p:spPr>
        <p:txBody>
          <a:bodyPr vert="horz" wrap="square" lIns="91440" tIns="45720" rIns="91440" bIns="45720" numCol="1" anchor="ctr" anchorCtr="0" compatLnSpc="1">
            <a:prstTxWarp prst="textNoShape">
              <a:avLst/>
            </a:prstTxWarp>
            <a:normAutofit/>
          </a:bodyPr>
          <a:lstStyle/>
          <a:p>
            <a:pPr algn="r"/>
            <a:r>
              <a:rPr lang="en-US" kern="1200" dirty="0">
                <a:latin typeface="+mj-lt"/>
                <a:ea typeface="+mj-ea"/>
                <a:cs typeface="+mj-cs"/>
              </a:rPr>
              <a:t>LIHEAP Allocation Plan Summary</a:t>
            </a:r>
          </a:p>
        </p:txBody>
      </p:sp>
      <p:sp>
        <p:nvSpPr>
          <p:cNvPr id="5" name="TextBox 4">
            <a:extLst>
              <a:ext uri="{FF2B5EF4-FFF2-40B4-BE49-F238E27FC236}">
                <a16:creationId xmlns:a16="http://schemas.microsoft.com/office/drawing/2014/main" id="{C7839667-15DF-4E68-AED2-B5CBE05CEB9C}"/>
              </a:ext>
            </a:extLst>
          </p:cNvPr>
          <p:cNvSpPr txBox="1"/>
          <p:nvPr/>
        </p:nvSpPr>
        <p:spPr bwMode="auto">
          <a:xfrm>
            <a:off x="663879" y="1117600"/>
            <a:ext cx="7816241" cy="445588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lnSpcReduction="10000"/>
          </a:bodyPr>
          <a:lstStyle/>
          <a:p>
            <a:pPr lvl="0">
              <a:spcBef>
                <a:spcPct val="20000"/>
              </a:spcBef>
              <a:spcAft>
                <a:spcPts val="1200"/>
              </a:spcAft>
            </a:pPr>
            <a:r>
              <a:rPr lang="en-US" sz="3000" dirty="0">
                <a:solidFill>
                  <a:srgbClr val="2906A2"/>
                </a:solidFill>
                <a:latin typeface="+mn-lt"/>
              </a:rPr>
              <a:t>CEAP Benefits for SNAP Households - $1.8 million</a:t>
            </a:r>
          </a:p>
          <a:p>
            <a:pPr marL="342900" lvl="0" indent="-342900">
              <a:spcBef>
                <a:spcPct val="20000"/>
              </a:spcBef>
              <a:spcAft>
                <a:spcPts val="600"/>
              </a:spcAft>
              <a:buFont typeface="Wingdings" panose="05000000000000000000" pitchFamily="2" charset="2"/>
              <a:buChar char="§"/>
            </a:pPr>
            <a:r>
              <a:rPr lang="en-US" sz="2600" dirty="0">
                <a:solidFill>
                  <a:srgbClr val="2906A2"/>
                </a:solidFill>
                <a:latin typeface="+mn-lt"/>
              </a:rPr>
              <a:t>Provided to SNAP households that do not make direct payments for their primary source of heat, have shelter and/or utility obligation;</a:t>
            </a:r>
          </a:p>
          <a:p>
            <a:pPr marL="342900" lvl="0" indent="-342900">
              <a:spcBef>
                <a:spcPct val="20000"/>
              </a:spcBef>
              <a:spcAft>
                <a:spcPts val="600"/>
              </a:spcAft>
              <a:buFont typeface="Wingdings" panose="05000000000000000000" pitchFamily="2" charset="2"/>
              <a:buChar char="§"/>
            </a:pPr>
            <a:r>
              <a:rPr lang="en-US" sz="2600" dirty="0">
                <a:solidFill>
                  <a:srgbClr val="2906A2"/>
                </a:solidFill>
                <a:latin typeface="+mn-lt"/>
              </a:rPr>
              <a:t>Eligible households receive a direct cash benefit of $20.01; and</a:t>
            </a:r>
          </a:p>
          <a:p>
            <a:pPr marL="342900" lvl="0" indent="-342900">
              <a:spcBef>
                <a:spcPct val="20000"/>
              </a:spcBef>
              <a:spcAft>
                <a:spcPts val="600"/>
              </a:spcAft>
              <a:buFont typeface="Wingdings" panose="05000000000000000000" pitchFamily="2" charset="2"/>
              <a:buChar char="§"/>
            </a:pPr>
            <a:r>
              <a:rPr lang="en-US" sz="2600" dirty="0">
                <a:solidFill>
                  <a:srgbClr val="2906A2"/>
                </a:solidFill>
                <a:latin typeface="+mn-lt"/>
              </a:rPr>
              <a:t>These households then qualify to have their SNAP benefits recalculated using the maximum Heating/Cooling Standard Utility Allowance (SUA); most times resulting in increased SNAP benefits </a:t>
            </a:r>
          </a:p>
        </p:txBody>
      </p:sp>
      <p:sp>
        <p:nvSpPr>
          <p:cNvPr id="3" name="Slide Number Placeholder 2">
            <a:extLst>
              <a:ext uri="{FF2B5EF4-FFF2-40B4-BE49-F238E27FC236}">
                <a16:creationId xmlns:a16="http://schemas.microsoft.com/office/drawing/2014/main" id="{78636BE0-458E-4A9D-8961-758E3D23DB61}"/>
              </a:ext>
            </a:extLst>
          </p:cNvPr>
          <p:cNvSpPr>
            <a:spLocks noGrp="1"/>
          </p:cNvSpPr>
          <p:nvPr>
            <p:ph type="sldNum" sz="quarter" idx="12"/>
          </p:nvPr>
        </p:nvSpPr>
        <p:spPr>
          <a:xfrm>
            <a:off x="6553200" y="6356350"/>
            <a:ext cx="2133600" cy="365125"/>
          </a:xfrm>
        </p:spPr>
        <p:txBody>
          <a:bodyPr vert="horz" lIns="91440" tIns="45720" rIns="91440" bIns="45720" rtlCol="0" anchor="ctr">
            <a:normAutofit/>
          </a:bodyPr>
          <a:lstStyle/>
          <a:p>
            <a:pPr>
              <a:spcAft>
                <a:spcPts val="600"/>
              </a:spcAft>
              <a:defRPr/>
            </a:pPr>
            <a:fld id="{2D43976D-FE59-46FF-B0CA-10F23A3434E0}" type="slidenum">
              <a:rPr lang="en-US" kern="1200">
                <a:latin typeface="+mn-lt"/>
                <a:ea typeface="+mn-ea"/>
                <a:cs typeface="+mn-cs"/>
              </a:rPr>
              <a:pPr>
                <a:spcAft>
                  <a:spcPts val="600"/>
                </a:spcAft>
                <a:defRPr/>
              </a:pPr>
              <a:t>21</a:t>
            </a:fld>
            <a:endParaRPr lang="en-US" kern="1200">
              <a:latin typeface="+mn-lt"/>
              <a:ea typeface="+mn-ea"/>
              <a:cs typeface="+mn-cs"/>
            </a:endParaRPr>
          </a:p>
        </p:txBody>
      </p:sp>
      <p:pic>
        <p:nvPicPr>
          <p:cNvPr id="9" name="Picture 8">
            <a:extLst>
              <a:ext uri="{FF2B5EF4-FFF2-40B4-BE49-F238E27FC236}">
                <a16:creationId xmlns:a16="http://schemas.microsoft.com/office/drawing/2014/main" id="{E8C8239C-9AC4-4CC0-9537-F8B055DB2E02}"/>
              </a:ext>
            </a:extLst>
          </p:cNvPr>
          <p:cNvPicPr>
            <a:picLocks noChangeAspect="1"/>
          </p:cNvPicPr>
          <p:nvPr/>
        </p:nvPicPr>
        <p:blipFill>
          <a:blip r:embed="rId3"/>
          <a:stretch>
            <a:fillRect/>
          </a:stretch>
        </p:blipFill>
        <p:spPr>
          <a:xfrm>
            <a:off x="3134348" y="6312994"/>
            <a:ext cx="2895851" cy="365792"/>
          </a:xfrm>
          <a:prstGeom prst="rect">
            <a:avLst/>
          </a:prstGeom>
        </p:spPr>
      </p:pic>
      <p:sp>
        <p:nvSpPr>
          <p:cNvPr id="8" name="TextBox 7">
            <a:extLst>
              <a:ext uri="{FF2B5EF4-FFF2-40B4-BE49-F238E27FC236}">
                <a16:creationId xmlns:a16="http://schemas.microsoft.com/office/drawing/2014/main" id="{94B51551-5DE8-41D1-B7FA-3E7894BF3221}"/>
              </a:ext>
            </a:extLst>
          </p:cNvPr>
          <p:cNvSpPr txBox="1"/>
          <p:nvPr/>
        </p:nvSpPr>
        <p:spPr>
          <a:xfrm>
            <a:off x="472548" y="6312994"/>
            <a:ext cx="16002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161A3-F3FB-4A4B-BF7E-DFDBF5D5655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Date Placeholder 3">
            <a:extLst>
              <a:ext uri="{FF2B5EF4-FFF2-40B4-BE49-F238E27FC236}">
                <a16:creationId xmlns:a16="http://schemas.microsoft.com/office/drawing/2014/main" id="{ED19CBED-AFD9-45A3-BA9C-7B10838EC362}"/>
              </a:ext>
            </a:extLst>
          </p:cNvPr>
          <p:cNvSpPr>
            <a:spLocks noGrp="1"/>
          </p:cNvSpPr>
          <p:nvPr>
            <p:ph type="dt" sz="half" idx="10"/>
          </p:nvPr>
        </p:nvSpPr>
        <p:spPr/>
        <p:txBody>
          <a:bodyPr/>
          <a:lstStyle/>
          <a:p>
            <a:pPr>
              <a:defRPr/>
            </a:pPr>
            <a:endParaRPr lang="en-US" dirty="0"/>
          </a:p>
          <a:p>
            <a:pPr>
              <a:defRPr/>
            </a:pPr>
            <a:endParaRPr lang="en-US" dirty="0"/>
          </a:p>
        </p:txBody>
      </p:sp>
      <p:sp>
        <p:nvSpPr>
          <p:cNvPr id="7" name="Footer Placeholder 6">
            <a:extLst>
              <a:ext uri="{FF2B5EF4-FFF2-40B4-BE49-F238E27FC236}">
                <a16:creationId xmlns:a16="http://schemas.microsoft.com/office/drawing/2014/main" id="{DEB07572-67C2-4106-92A7-063ED332DBB3}"/>
              </a:ext>
            </a:extLst>
          </p:cNvPr>
          <p:cNvSpPr>
            <a:spLocks noGrp="1"/>
          </p:cNvSpPr>
          <p:nvPr>
            <p:ph type="ftr" sz="quarter" idx="11"/>
          </p:nvPr>
        </p:nvSpPr>
        <p:spPr/>
        <p:txBody>
          <a:bodyPr/>
          <a:lstStyle/>
          <a:p>
            <a:pPr>
              <a:defRPr/>
            </a:pPr>
            <a:endParaRPr lang="en-US" dirty="0"/>
          </a:p>
          <a:p>
            <a:pPr>
              <a:defRPr/>
            </a:pPr>
            <a:endParaRPr lang="en-US" dirty="0"/>
          </a:p>
        </p:txBody>
      </p:sp>
    </p:spTree>
    <p:extLst>
      <p:ext uri="{BB962C8B-B14F-4D97-AF65-F5344CB8AC3E}">
        <p14:creationId xmlns:p14="http://schemas.microsoft.com/office/powerpoint/2010/main" val="184235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4B276EF-4282-4B8D-A25D-F94C27505443}"/>
              </a:ext>
            </a:extLst>
          </p:cNvPr>
          <p:cNvSpPr>
            <a:spLocks noGrp="1"/>
          </p:cNvSpPr>
          <p:nvPr>
            <p:ph type="title"/>
          </p:nvPr>
        </p:nvSpPr>
        <p:spPr>
          <a:xfrm>
            <a:off x="3124200" y="41275"/>
            <a:ext cx="5889625" cy="531813"/>
          </a:xfrm>
        </p:spPr>
        <p:txBody>
          <a:bodyPr vert="horz" wrap="square" lIns="91440" tIns="45720" rIns="91440" bIns="45720" numCol="1" anchor="ctr" anchorCtr="0" compatLnSpc="1">
            <a:prstTxWarp prst="textNoShape">
              <a:avLst/>
            </a:prstTxWarp>
            <a:normAutofit/>
          </a:bodyPr>
          <a:lstStyle/>
          <a:p>
            <a:pPr algn="r"/>
            <a:r>
              <a:rPr lang="en-US" kern="1200" dirty="0">
                <a:latin typeface="+mj-lt"/>
                <a:ea typeface="+mj-ea"/>
                <a:cs typeface="+mj-cs"/>
              </a:rPr>
              <a:t>LIHEAP Allocation Plan Summary</a:t>
            </a:r>
          </a:p>
        </p:txBody>
      </p:sp>
      <p:sp>
        <p:nvSpPr>
          <p:cNvPr id="5" name="TextBox 4">
            <a:extLst>
              <a:ext uri="{FF2B5EF4-FFF2-40B4-BE49-F238E27FC236}">
                <a16:creationId xmlns:a16="http://schemas.microsoft.com/office/drawing/2014/main" id="{C7839667-15DF-4E68-AED2-B5CBE05CEB9C}"/>
              </a:ext>
            </a:extLst>
          </p:cNvPr>
          <p:cNvSpPr txBox="1"/>
          <p:nvPr/>
        </p:nvSpPr>
        <p:spPr bwMode="auto">
          <a:xfrm>
            <a:off x="674152" y="1236132"/>
            <a:ext cx="7816241" cy="494537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77500" lnSpcReduction="20000"/>
          </a:bodyPr>
          <a:lstStyle/>
          <a:p>
            <a:pPr marL="457200" marR="0" lvl="0" indent="-457200">
              <a:lnSpc>
                <a:spcPct val="115000"/>
              </a:lnSpc>
              <a:spcBef>
                <a:spcPts val="0"/>
              </a:spcBef>
              <a:spcAft>
                <a:spcPts val="0"/>
              </a:spcAft>
              <a:buFont typeface="Wingdings" panose="05000000000000000000" pitchFamily="2" charset="2"/>
              <a:buChar char="§"/>
            </a:pPr>
            <a:r>
              <a:rPr lang="en-US" sz="3400" dirty="0">
                <a:solidFill>
                  <a:srgbClr val="2906A2"/>
                </a:solidFill>
                <a:effectLst/>
                <a:latin typeface="Calibri" panose="020F0502020204030204" pitchFamily="34" charset="0"/>
                <a:ea typeface="Times New Roman" panose="02020603050405020304" pitchFamily="18" charset="0"/>
                <a:cs typeface="Calibri" panose="020F0502020204030204" pitchFamily="34" charset="0"/>
              </a:rPr>
              <a:t>Reduced Basic and Crisis Assistance benefits for all participants – </a:t>
            </a:r>
            <a:r>
              <a:rPr lang="en-US" sz="3400" dirty="0">
                <a:solidFill>
                  <a:srgbClr val="2906A2"/>
                </a:solidFill>
                <a:latin typeface="Calibri" panose="020F0502020204030204" pitchFamily="34" charset="0"/>
                <a:ea typeface="Times New Roman" panose="02020603050405020304" pitchFamily="18" charset="0"/>
                <a:cs typeface="Calibri" panose="020F0502020204030204" pitchFamily="34" charset="0"/>
              </a:rPr>
              <a:t>the ARPA funding ends September 2022, the FFY23 allocation is based on regular LIHEAP block grant dollars with a forecasted increase of 5% in households to be served</a:t>
            </a:r>
            <a:r>
              <a:rPr lang="en-US" sz="3400" strike="sngStrike" dirty="0">
                <a:solidFill>
                  <a:srgbClr val="2906A2"/>
                </a:solidFill>
                <a:effectLst/>
                <a:latin typeface="Calibri" panose="020F0502020204030204" pitchFamily="34" charset="0"/>
                <a:ea typeface="Times New Roman" panose="02020603050405020304" pitchFamily="18" charset="0"/>
                <a:cs typeface="Calibri" panose="020F0502020204030204" pitchFamily="34" charset="0"/>
              </a:rPr>
              <a:t>.</a:t>
            </a:r>
          </a:p>
          <a:p>
            <a:pPr marL="457200" marR="0" lvl="0" indent="-457200">
              <a:lnSpc>
                <a:spcPct val="115000"/>
              </a:lnSpc>
              <a:spcBef>
                <a:spcPts val="0"/>
              </a:spcBef>
              <a:spcAft>
                <a:spcPts val="0"/>
              </a:spcAft>
              <a:buFont typeface="Wingdings" panose="05000000000000000000" pitchFamily="2" charset="2"/>
              <a:buChar char="§"/>
            </a:pPr>
            <a:endParaRPr lang="en-US" sz="3400" dirty="0">
              <a:solidFill>
                <a:srgbClr val="2906A2"/>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15000"/>
              </a:lnSpc>
              <a:spcBef>
                <a:spcPts val="0"/>
              </a:spcBef>
              <a:spcAft>
                <a:spcPts val="0"/>
              </a:spcAft>
              <a:buFont typeface="Wingdings" panose="05000000000000000000" pitchFamily="2" charset="2"/>
              <a:buChar char="§"/>
            </a:pPr>
            <a:r>
              <a:rPr lang="en-US" sz="3400" dirty="0">
                <a:solidFill>
                  <a:srgbClr val="2906A2"/>
                </a:solidFill>
                <a:effectLst/>
                <a:latin typeface="Calibri" panose="020F0502020204030204" pitchFamily="34" charset="0"/>
                <a:ea typeface="Times New Roman" panose="02020603050405020304" pitchFamily="18" charset="0"/>
                <a:cs typeface="Calibri" panose="020F0502020204030204" pitchFamily="34" charset="0"/>
              </a:rPr>
              <a:t>Benefit Matrix strea</a:t>
            </a:r>
            <a:r>
              <a:rPr lang="en-US" sz="3400" dirty="0">
                <a:solidFill>
                  <a:srgbClr val="2906A2"/>
                </a:solidFill>
                <a:latin typeface="Calibri" panose="020F0502020204030204" pitchFamily="34" charset="0"/>
                <a:ea typeface="Times New Roman" panose="02020603050405020304" pitchFamily="18" charset="0"/>
                <a:cs typeface="Calibri" panose="020F0502020204030204" pitchFamily="34" charset="0"/>
              </a:rPr>
              <a:t>mlined from 5 levels to 3 levels</a:t>
            </a:r>
            <a:endParaRPr lang="en-US" sz="3400" strike="sngStrike" dirty="0">
              <a:solidFill>
                <a:srgbClr val="2906A2"/>
              </a:solidFill>
              <a:latin typeface="Calibri" panose="020F0502020204030204" pitchFamily="34" charset="0"/>
              <a:ea typeface="Times New Roman" panose="02020603050405020304" pitchFamily="18" charset="0"/>
              <a:cs typeface="Calibri" panose="020F0502020204030204" pitchFamily="34" charset="0"/>
            </a:endParaRPr>
          </a:p>
          <a:p>
            <a:pPr marL="457200" marR="0" lvl="0" indent="-457200">
              <a:lnSpc>
                <a:spcPct val="115000"/>
              </a:lnSpc>
              <a:spcBef>
                <a:spcPts val="0"/>
              </a:spcBef>
              <a:spcAft>
                <a:spcPts val="0"/>
              </a:spcAft>
              <a:buFont typeface="Wingdings" panose="05000000000000000000" pitchFamily="2" charset="2"/>
              <a:buChar char="§"/>
            </a:pPr>
            <a:endParaRPr lang="en-US" sz="3400" dirty="0">
              <a:solidFill>
                <a:srgbClr val="2906A2"/>
              </a:solidFill>
              <a:effectLst/>
              <a:latin typeface="Calibri" panose="020F0502020204030204" pitchFamily="34" charset="0"/>
              <a:ea typeface="Times New Roman" panose="02020603050405020304" pitchFamily="18" charset="0"/>
              <a:cs typeface="Calibri" panose="020F0502020204030204" pitchFamily="34" charset="0"/>
            </a:endParaRPr>
          </a:p>
          <a:p>
            <a:pPr marL="457200" marR="0" lvl="0" indent="-457200">
              <a:lnSpc>
                <a:spcPct val="115000"/>
              </a:lnSpc>
              <a:spcBef>
                <a:spcPts val="0"/>
              </a:spcBef>
              <a:spcAft>
                <a:spcPts val="0"/>
              </a:spcAft>
              <a:buFont typeface="Wingdings" panose="05000000000000000000" pitchFamily="2" charset="2"/>
              <a:buChar char="§"/>
            </a:pPr>
            <a:r>
              <a:rPr lang="en-US" sz="3400" dirty="0">
                <a:solidFill>
                  <a:srgbClr val="2906A2"/>
                </a:solidFill>
                <a:latin typeface="Calibri" panose="020F0502020204030204" pitchFamily="34" charset="0"/>
                <a:ea typeface="Calibri" panose="020F0502020204030204" pitchFamily="34" charset="0"/>
                <a:cs typeface="Calibri" panose="020F0502020204030204" pitchFamily="34" charset="0"/>
              </a:rPr>
              <a:t>Crisis Assistance and Safety Net Assistance are combined, creating a new Crisis Assistance benefit</a:t>
            </a:r>
            <a:endParaRPr lang="en-US" sz="3400" dirty="0">
              <a:solidFill>
                <a:srgbClr val="2906A2"/>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15000"/>
              </a:lnSpc>
              <a:spcBef>
                <a:spcPts val="0"/>
              </a:spcBef>
              <a:spcAft>
                <a:spcPts val="0"/>
              </a:spcAft>
              <a:buFont typeface="Wingdings" panose="05000000000000000000" pitchFamily="2" charset="2"/>
              <a:buChar char="§"/>
            </a:pPr>
            <a:endParaRPr lang="en-US" sz="3400" dirty="0">
              <a:solidFill>
                <a:srgbClr val="2906A2"/>
              </a:solidFill>
              <a:effectLst/>
              <a:latin typeface="Calibri" panose="020F0502020204030204" pitchFamily="34" charset="0"/>
              <a:ea typeface="Times New Roman" panose="02020603050405020304" pitchFamily="18" charset="0"/>
              <a:cs typeface="Calibri" panose="020F0502020204030204" pitchFamily="34" charset="0"/>
            </a:endParaRPr>
          </a:p>
          <a:p>
            <a:pPr marL="457200" marR="0" lvl="0" indent="-457200">
              <a:lnSpc>
                <a:spcPct val="115000"/>
              </a:lnSpc>
              <a:spcBef>
                <a:spcPts val="0"/>
              </a:spcBef>
              <a:spcAft>
                <a:spcPts val="0"/>
              </a:spcAft>
              <a:buFont typeface="Wingdings" panose="05000000000000000000" pitchFamily="2" charset="2"/>
              <a:buChar char="§"/>
            </a:pPr>
            <a:r>
              <a:rPr lang="en-US" sz="3400" dirty="0">
                <a:solidFill>
                  <a:srgbClr val="2906A2"/>
                </a:solidFill>
                <a:effectLst/>
                <a:latin typeface="Calibri" panose="020F0502020204030204" pitchFamily="34" charset="0"/>
                <a:ea typeface="Calibri" panose="020F0502020204030204" pitchFamily="34" charset="0"/>
                <a:cs typeface="Times New Roman" panose="02020603050405020304" pitchFamily="18" charset="0"/>
              </a:rPr>
              <a:t>SNAP households will automatically qualify at Level 1</a:t>
            </a:r>
            <a:endParaRPr lang="en-US" sz="3400" strike="sngStrike" dirty="0">
              <a:solidFill>
                <a:srgbClr val="2906A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endParaRPr lang="en-US" sz="34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15000"/>
              </a:lnSpc>
              <a:spcBef>
                <a:spcPts val="0"/>
              </a:spcBef>
              <a:spcAft>
                <a:spcPts val="0"/>
              </a:spcAft>
              <a:buFont typeface="Symbol" panose="05050102010706020507" pitchFamily="18" charset="2"/>
              <a:buChar char=""/>
            </a:pPr>
            <a:endParaRPr lang="en-US" sz="34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p>
            <a:pPr>
              <a:spcBef>
                <a:spcPct val="20000"/>
              </a:spcBef>
            </a:pPr>
            <a:endParaRPr lang="en-US" sz="2800" dirty="0">
              <a:latin typeface="Calibri" panose="020F0502020204030204" pitchFamily="34" charset="0"/>
              <a:ea typeface="Times New Roman" panose="02020603050405020304" pitchFamily="18" charset="0"/>
              <a:cs typeface="Calibri" panose="020F0502020204030204" pitchFamily="34" charset="0"/>
            </a:endParaRPr>
          </a:p>
        </p:txBody>
      </p:sp>
      <p:sp>
        <p:nvSpPr>
          <p:cNvPr id="3" name="Slide Number Placeholder 2">
            <a:extLst>
              <a:ext uri="{FF2B5EF4-FFF2-40B4-BE49-F238E27FC236}">
                <a16:creationId xmlns:a16="http://schemas.microsoft.com/office/drawing/2014/main" id="{78636BE0-458E-4A9D-8961-758E3D23DB61}"/>
              </a:ext>
            </a:extLst>
          </p:cNvPr>
          <p:cNvSpPr>
            <a:spLocks noGrp="1"/>
          </p:cNvSpPr>
          <p:nvPr>
            <p:ph type="sldNum" sz="quarter" idx="12"/>
          </p:nvPr>
        </p:nvSpPr>
        <p:spPr>
          <a:xfrm>
            <a:off x="6553200" y="6356350"/>
            <a:ext cx="2133600" cy="365125"/>
          </a:xfrm>
        </p:spPr>
        <p:txBody>
          <a:bodyPr vert="horz" lIns="91440" tIns="45720" rIns="91440" bIns="45720" rtlCol="0" anchor="ctr">
            <a:normAutofit/>
          </a:bodyPr>
          <a:lstStyle/>
          <a:p>
            <a:pPr>
              <a:spcAft>
                <a:spcPts val="600"/>
              </a:spcAft>
              <a:defRPr/>
            </a:pPr>
            <a:fld id="{2D43976D-FE59-46FF-B0CA-10F23A3434E0}" type="slidenum">
              <a:rPr lang="en-US" kern="1200">
                <a:latin typeface="+mn-lt"/>
                <a:ea typeface="+mn-ea"/>
                <a:cs typeface="+mn-cs"/>
              </a:rPr>
              <a:pPr>
                <a:spcAft>
                  <a:spcPts val="600"/>
                </a:spcAft>
                <a:defRPr/>
              </a:pPr>
              <a:t>22</a:t>
            </a:fld>
            <a:endParaRPr lang="en-US" kern="1200">
              <a:latin typeface="+mn-lt"/>
              <a:ea typeface="+mn-ea"/>
              <a:cs typeface="+mn-cs"/>
            </a:endParaRPr>
          </a:p>
        </p:txBody>
      </p:sp>
      <p:pic>
        <p:nvPicPr>
          <p:cNvPr id="9" name="Picture 8">
            <a:extLst>
              <a:ext uri="{FF2B5EF4-FFF2-40B4-BE49-F238E27FC236}">
                <a16:creationId xmlns:a16="http://schemas.microsoft.com/office/drawing/2014/main" id="{E8C8239C-9AC4-4CC0-9537-F8B055DB2E02}"/>
              </a:ext>
            </a:extLst>
          </p:cNvPr>
          <p:cNvPicPr>
            <a:picLocks noChangeAspect="1"/>
          </p:cNvPicPr>
          <p:nvPr/>
        </p:nvPicPr>
        <p:blipFill>
          <a:blip r:embed="rId3"/>
          <a:stretch>
            <a:fillRect/>
          </a:stretch>
        </p:blipFill>
        <p:spPr>
          <a:xfrm>
            <a:off x="3134348" y="6312994"/>
            <a:ext cx="2895851" cy="365792"/>
          </a:xfrm>
          <a:prstGeom prst="rect">
            <a:avLst/>
          </a:prstGeom>
        </p:spPr>
      </p:pic>
      <p:sp>
        <p:nvSpPr>
          <p:cNvPr id="8" name="TextBox 7">
            <a:extLst>
              <a:ext uri="{FF2B5EF4-FFF2-40B4-BE49-F238E27FC236}">
                <a16:creationId xmlns:a16="http://schemas.microsoft.com/office/drawing/2014/main" id="{94B51551-5DE8-41D1-B7FA-3E7894BF3221}"/>
              </a:ext>
            </a:extLst>
          </p:cNvPr>
          <p:cNvSpPr txBox="1"/>
          <p:nvPr/>
        </p:nvSpPr>
        <p:spPr>
          <a:xfrm>
            <a:off x="472548" y="6312994"/>
            <a:ext cx="16002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161A3-F3FB-4A4B-BF7E-DFDBF5D5655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Date Placeholder 3">
            <a:extLst>
              <a:ext uri="{FF2B5EF4-FFF2-40B4-BE49-F238E27FC236}">
                <a16:creationId xmlns:a16="http://schemas.microsoft.com/office/drawing/2014/main" id="{ED19CBED-AFD9-45A3-BA9C-7B10838EC362}"/>
              </a:ext>
            </a:extLst>
          </p:cNvPr>
          <p:cNvSpPr>
            <a:spLocks noGrp="1"/>
          </p:cNvSpPr>
          <p:nvPr>
            <p:ph type="dt" sz="half" idx="10"/>
          </p:nvPr>
        </p:nvSpPr>
        <p:spPr/>
        <p:txBody>
          <a:bodyPr/>
          <a:lstStyle/>
          <a:p>
            <a:pPr>
              <a:defRPr/>
            </a:pPr>
            <a:endParaRPr lang="en-US" dirty="0"/>
          </a:p>
          <a:p>
            <a:pPr>
              <a:defRPr/>
            </a:pPr>
            <a:endParaRPr lang="en-US" dirty="0"/>
          </a:p>
        </p:txBody>
      </p:sp>
      <p:sp>
        <p:nvSpPr>
          <p:cNvPr id="7" name="Footer Placeholder 6">
            <a:extLst>
              <a:ext uri="{FF2B5EF4-FFF2-40B4-BE49-F238E27FC236}">
                <a16:creationId xmlns:a16="http://schemas.microsoft.com/office/drawing/2014/main" id="{DEB07572-67C2-4106-92A7-063ED332DBB3}"/>
              </a:ext>
            </a:extLst>
          </p:cNvPr>
          <p:cNvSpPr>
            <a:spLocks noGrp="1"/>
          </p:cNvSpPr>
          <p:nvPr>
            <p:ph type="ftr" sz="quarter" idx="11"/>
          </p:nvPr>
        </p:nvSpPr>
        <p:spPr/>
        <p:txBody>
          <a:bodyPr/>
          <a:lstStyle/>
          <a:p>
            <a:pPr>
              <a:defRPr/>
            </a:pPr>
            <a:endParaRPr lang="en-US" dirty="0"/>
          </a:p>
          <a:p>
            <a:pPr>
              <a:defRPr/>
            </a:pPr>
            <a:endParaRPr lang="en-US" dirty="0"/>
          </a:p>
        </p:txBody>
      </p:sp>
    </p:spTree>
    <p:extLst>
      <p:ext uri="{BB962C8B-B14F-4D97-AF65-F5344CB8AC3E}">
        <p14:creationId xmlns:p14="http://schemas.microsoft.com/office/powerpoint/2010/main" val="2267931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0293-E72E-46F6-B752-D1253E2DD4A3}"/>
              </a:ext>
            </a:extLst>
          </p:cNvPr>
          <p:cNvSpPr>
            <a:spLocks noGrp="1"/>
          </p:cNvSpPr>
          <p:nvPr>
            <p:ph type="ctrTitle"/>
          </p:nvPr>
        </p:nvSpPr>
        <p:spPr>
          <a:xfrm>
            <a:off x="1908131" y="1253603"/>
            <a:ext cx="5711869" cy="800665"/>
          </a:xfrm>
        </p:spPr>
        <p:txBody>
          <a:bodyPr/>
          <a:lstStyle/>
          <a:p>
            <a:r>
              <a:rPr lang="en-US" dirty="0"/>
              <a:t>Questions</a:t>
            </a:r>
          </a:p>
        </p:txBody>
      </p:sp>
      <p:sp>
        <p:nvSpPr>
          <p:cNvPr id="3" name="Slide Number Placeholder 2">
            <a:extLst>
              <a:ext uri="{FF2B5EF4-FFF2-40B4-BE49-F238E27FC236}">
                <a16:creationId xmlns:a16="http://schemas.microsoft.com/office/drawing/2014/main" id="{D82A107E-4A51-4575-AA4E-79FAEAA5DF9E}"/>
              </a:ext>
            </a:extLst>
          </p:cNvPr>
          <p:cNvSpPr>
            <a:spLocks noGrp="1"/>
          </p:cNvSpPr>
          <p:nvPr>
            <p:ph type="sldNum" sz="quarter" idx="12"/>
          </p:nvPr>
        </p:nvSpPr>
        <p:spPr/>
        <p:txBody>
          <a:bodyPr/>
          <a:lstStyle/>
          <a:p>
            <a:pPr>
              <a:defRPr/>
            </a:pPr>
            <a:fld id="{2D43976D-FE59-46FF-B0CA-10F23A3434E0}" type="slidenum">
              <a:rPr lang="en-US" smtClean="0"/>
              <a:pPr>
                <a:defRPr/>
              </a:pPr>
              <a:t>23</a:t>
            </a:fld>
            <a:endParaRPr lang="en-US" dirty="0"/>
          </a:p>
        </p:txBody>
      </p:sp>
      <p:sp>
        <p:nvSpPr>
          <p:cNvPr id="4" name="Title 1">
            <a:extLst>
              <a:ext uri="{FF2B5EF4-FFF2-40B4-BE49-F238E27FC236}">
                <a16:creationId xmlns:a16="http://schemas.microsoft.com/office/drawing/2014/main" id="{091ADC3F-C7EE-44C2-9438-8903282E46B0}"/>
              </a:ext>
            </a:extLst>
          </p:cNvPr>
          <p:cNvSpPr txBox="1">
            <a:spLocks/>
          </p:cNvSpPr>
          <p:nvPr/>
        </p:nvSpPr>
        <p:spPr bwMode="auto">
          <a:xfrm>
            <a:off x="3134348" y="17257"/>
            <a:ext cx="5902076" cy="800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fontAlgn="base">
              <a:spcBef>
                <a:spcPct val="0"/>
              </a:spcBef>
              <a:spcAft>
                <a:spcPct val="0"/>
              </a:spcAft>
              <a:defRPr sz="4800" b="0" kern="1200">
                <a:solidFill>
                  <a:srgbClr val="2906A2"/>
                </a:solidFill>
                <a:effectLst/>
                <a:latin typeface="+mj-lt"/>
                <a:ea typeface="+mj-ea"/>
                <a:cs typeface="+mj-cs"/>
              </a:defRPr>
            </a:lvl1pPr>
            <a:lvl2pPr algn="l" rtl="0" fontAlgn="base">
              <a:spcBef>
                <a:spcPct val="0"/>
              </a:spcBef>
              <a:spcAft>
                <a:spcPct val="0"/>
              </a:spcAft>
              <a:defRPr sz="2800">
                <a:solidFill>
                  <a:srgbClr val="FFFF00"/>
                </a:solidFill>
                <a:latin typeface="Calibri" pitchFamily="34" charset="0"/>
              </a:defRPr>
            </a:lvl2pPr>
            <a:lvl3pPr algn="l" rtl="0" fontAlgn="base">
              <a:spcBef>
                <a:spcPct val="0"/>
              </a:spcBef>
              <a:spcAft>
                <a:spcPct val="0"/>
              </a:spcAft>
              <a:defRPr sz="2800">
                <a:solidFill>
                  <a:srgbClr val="FFFF00"/>
                </a:solidFill>
                <a:latin typeface="Calibri" pitchFamily="34" charset="0"/>
              </a:defRPr>
            </a:lvl3pPr>
            <a:lvl4pPr algn="l" rtl="0" fontAlgn="base">
              <a:spcBef>
                <a:spcPct val="0"/>
              </a:spcBef>
              <a:spcAft>
                <a:spcPct val="0"/>
              </a:spcAft>
              <a:defRPr sz="2800">
                <a:solidFill>
                  <a:srgbClr val="FFFF00"/>
                </a:solidFill>
                <a:latin typeface="Calibri" pitchFamily="34" charset="0"/>
              </a:defRPr>
            </a:lvl4pPr>
            <a:lvl5pPr algn="l" rtl="0" fontAlgn="base">
              <a:spcBef>
                <a:spcPct val="0"/>
              </a:spcBef>
              <a:spcAft>
                <a:spcPct val="0"/>
              </a:spcAft>
              <a:defRPr sz="2800">
                <a:solidFill>
                  <a:srgbClr val="FFFF00"/>
                </a:solidFill>
                <a:latin typeface="Calibri" pitchFamily="34" charset="0"/>
              </a:defRPr>
            </a:lvl5pPr>
            <a:lvl6pPr marL="457200" algn="l" rtl="0" fontAlgn="base">
              <a:spcBef>
                <a:spcPct val="0"/>
              </a:spcBef>
              <a:spcAft>
                <a:spcPct val="0"/>
              </a:spcAft>
              <a:defRPr sz="2800">
                <a:solidFill>
                  <a:srgbClr val="FFFF00"/>
                </a:solidFill>
                <a:latin typeface="Calibri" pitchFamily="34" charset="0"/>
              </a:defRPr>
            </a:lvl6pPr>
            <a:lvl7pPr marL="914400" algn="l" rtl="0" fontAlgn="base">
              <a:spcBef>
                <a:spcPct val="0"/>
              </a:spcBef>
              <a:spcAft>
                <a:spcPct val="0"/>
              </a:spcAft>
              <a:defRPr sz="2800">
                <a:solidFill>
                  <a:srgbClr val="FFFF00"/>
                </a:solidFill>
                <a:latin typeface="Calibri" pitchFamily="34" charset="0"/>
              </a:defRPr>
            </a:lvl7pPr>
            <a:lvl8pPr marL="1371600" algn="l" rtl="0" fontAlgn="base">
              <a:spcBef>
                <a:spcPct val="0"/>
              </a:spcBef>
              <a:spcAft>
                <a:spcPct val="0"/>
              </a:spcAft>
              <a:defRPr sz="2800">
                <a:solidFill>
                  <a:srgbClr val="FFFF00"/>
                </a:solidFill>
                <a:latin typeface="Calibri" pitchFamily="34" charset="0"/>
              </a:defRPr>
            </a:lvl8pPr>
            <a:lvl9pPr marL="1828800" algn="l" rtl="0" fontAlgn="base">
              <a:spcBef>
                <a:spcPct val="0"/>
              </a:spcBef>
              <a:spcAft>
                <a:spcPct val="0"/>
              </a:spcAft>
              <a:defRPr sz="2800">
                <a:solidFill>
                  <a:srgbClr val="FFFF00"/>
                </a:solidFill>
                <a:latin typeface="Calibri" pitchFamily="34" charset="0"/>
              </a:defRPr>
            </a:lvl9pPr>
          </a:lstStyle>
          <a:p>
            <a:pPr algn="r"/>
            <a:r>
              <a:rPr lang="en-US" sz="2800" dirty="0">
                <a:solidFill>
                  <a:srgbClr val="FFFF00"/>
                </a:solidFill>
              </a:rPr>
              <a:t>LIHEAP Allocation Plan</a:t>
            </a:r>
            <a:endParaRPr lang="en-US" sz="2800" strike="sngStrike" dirty="0">
              <a:solidFill>
                <a:srgbClr val="FF0000"/>
              </a:solidFill>
            </a:endParaRPr>
          </a:p>
        </p:txBody>
      </p:sp>
      <p:pic>
        <p:nvPicPr>
          <p:cNvPr id="6" name="Picture 5" descr="Several hands raised and ready to answer a question">
            <a:extLst>
              <a:ext uri="{FF2B5EF4-FFF2-40B4-BE49-F238E27FC236}">
                <a16:creationId xmlns:a16="http://schemas.microsoft.com/office/drawing/2014/main" id="{F5C84C7B-6B4C-4ED6-8D49-FC644DEA9A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8326" y="2206581"/>
            <a:ext cx="5461348" cy="3645343"/>
          </a:xfrm>
          <a:prstGeom prst="rect">
            <a:avLst/>
          </a:prstGeom>
        </p:spPr>
      </p:pic>
      <p:pic>
        <p:nvPicPr>
          <p:cNvPr id="7" name="Picture 6">
            <a:extLst>
              <a:ext uri="{FF2B5EF4-FFF2-40B4-BE49-F238E27FC236}">
                <a16:creationId xmlns:a16="http://schemas.microsoft.com/office/drawing/2014/main" id="{2A7FE9F5-11A7-443A-B8D8-D62DB716EBB5}"/>
              </a:ext>
            </a:extLst>
          </p:cNvPr>
          <p:cNvPicPr>
            <a:picLocks noChangeAspect="1"/>
          </p:cNvPicPr>
          <p:nvPr/>
        </p:nvPicPr>
        <p:blipFill>
          <a:blip r:embed="rId3"/>
          <a:stretch>
            <a:fillRect/>
          </a:stretch>
        </p:blipFill>
        <p:spPr>
          <a:xfrm>
            <a:off x="3134348" y="6312994"/>
            <a:ext cx="2895851" cy="365792"/>
          </a:xfrm>
          <a:prstGeom prst="rect">
            <a:avLst/>
          </a:prstGeom>
        </p:spPr>
      </p:pic>
      <p:sp>
        <p:nvSpPr>
          <p:cNvPr id="5" name="TextBox 4">
            <a:extLst>
              <a:ext uri="{FF2B5EF4-FFF2-40B4-BE49-F238E27FC236}">
                <a16:creationId xmlns:a16="http://schemas.microsoft.com/office/drawing/2014/main" id="{B2949CBD-9A41-4BEC-8D6F-9424158A4F34}"/>
              </a:ext>
            </a:extLst>
          </p:cNvPr>
          <p:cNvSpPr txBox="1"/>
          <p:nvPr/>
        </p:nvSpPr>
        <p:spPr>
          <a:xfrm>
            <a:off x="276225" y="6312994"/>
            <a:ext cx="156210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161A3-F3FB-4A4B-BF7E-DFDBF5D5655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77157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D43976D-FE59-46FF-B0CA-10F23A3434E0}" type="slidenum">
              <a:rPr lang="en-US" smtClean="0"/>
              <a:pPr>
                <a:defRPr/>
              </a:pPr>
              <a:t>24</a:t>
            </a:fld>
            <a:endParaRPr lang="en-US" dirty="0"/>
          </a:p>
        </p:txBody>
      </p:sp>
      <p:sp>
        <p:nvSpPr>
          <p:cNvPr id="10" name="Title 6"/>
          <p:cNvSpPr txBox="1">
            <a:spLocks/>
          </p:cNvSpPr>
          <p:nvPr/>
        </p:nvSpPr>
        <p:spPr>
          <a:xfrm>
            <a:off x="3124200" y="41275"/>
            <a:ext cx="5885329" cy="531813"/>
          </a:xfrm>
          <a:prstGeom prst="rect">
            <a:avLst/>
          </a:prstGeom>
        </p:spPr>
        <p:txBody>
          <a:bodyPr/>
          <a:lstStyle>
            <a:lvl1pPr algn="l" rtl="0" eaLnBrk="0" fontAlgn="base" hangingPunct="0">
              <a:spcBef>
                <a:spcPct val="0"/>
              </a:spcBef>
              <a:spcAft>
                <a:spcPct val="0"/>
              </a:spcAft>
              <a:defRPr sz="2800" kern="1200">
                <a:solidFill>
                  <a:srgbClr val="FFFF00"/>
                </a:solidFill>
                <a:latin typeface="+mj-lt"/>
                <a:ea typeface="+mj-ea"/>
                <a:cs typeface="+mj-cs"/>
              </a:defRPr>
            </a:lvl1pPr>
            <a:lvl2pPr algn="l" rtl="0" eaLnBrk="0" fontAlgn="base" hangingPunct="0">
              <a:spcBef>
                <a:spcPct val="0"/>
              </a:spcBef>
              <a:spcAft>
                <a:spcPct val="0"/>
              </a:spcAft>
              <a:defRPr sz="2800">
                <a:solidFill>
                  <a:srgbClr val="FFFF00"/>
                </a:solidFill>
                <a:latin typeface="Calibri" pitchFamily="34" charset="0"/>
              </a:defRPr>
            </a:lvl2pPr>
            <a:lvl3pPr algn="l" rtl="0" eaLnBrk="0" fontAlgn="base" hangingPunct="0">
              <a:spcBef>
                <a:spcPct val="0"/>
              </a:spcBef>
              <a:spcAft>
                <a:spcPct val="0"/>
              </a:spcAft>
              <a:defRPr sz="2800">
                <a:solidFill>
                  <a:srgbClr val="FFFF00"/>
                </a:solidFill>
                <a:latin typeface="Calibri" pitchFamily="34" charset="0"/>
              </a:defRPr>
            </a:lvl3pPr>
            <a:lvl4pPr algn="l" rtl="0" eaLnBrk="0" fontAlgn="base" hangingPunct="0">
              <a:spcBef>
                <a:spcPct val="0"/>
              </a:spcBef>
              <a:spcAft>
                <a:spcPct val="0"/>
              </a:spcAft>
              <a:defRPr sz="2800">
                <a:solidFill>
                  <a:srgbClr val="FFFF00"/>
                </a:solidFill>
                <a:latin typeface="Calibri" pitchFamily="34" charset="0"/>
              </a:defRPr>
            </a:lvl4pPr>
            <a:lvl5pPr algn="l" rtl="0" eaLnBrk="0" fontAlgn="base" hangingPunct="0">
              <a:spcBef>
                <a:spcPct val="0"/>
              </a:spcBef>
              <a:spcAft>
                <a:spcPct val="0"/>
              </a:spcAft>
              <a:defRPr sz="2800">
                <a:solidFill>
                  <a:srgbClr val="FFFF00"/>
                </a:solidFill>
                <a:latin typeface="Calibri" pitchFamily="34" charset="0"/>
              </a:defRPr>
            </a:lvl5pPr>
            <a:lvl6pPr marL="457200" algn="l" rtl="0" fontAlgn="base">
              <a:spcBef>
                <a:spcPct val="0"/>
              </a:spcBef>
              <a:spcAft>
                <a:spcPct val="0"/>
              </a:spcAft>
              <a:defRPr sz="2800">
                <a:solidFill>
                  <a:srgbClr val="FFFF00"/>
                </a:solidFill>
                <a:latin typeface="Calibri" pitchFamily="34" charset="0"/>
              </a:defRPr>
            </a:lvl6pPr>
            <a:lvl7pPr marL="914400" algn="l" rtl="0" fontAlgn="base">
              <a:spcBef>
                <a:spcPct val="0"/>
              </a:spcBef>
              <a:spcAft>
                <a:spcPct val="0"/>
              </a:spcAft>
              <a:defRPr sz="2800">
                <a:solidFill>
                  <a:srgbClr val="FFFF00"/>
                </a:solidFill>
                <a:latin typeface="Calibri" pitchFamily="34" charset="0"/>
              </a:defRPr>
            </a:lvl7pPr>
            <a:lvl8pPr marL="1371600" algn="l" rtl="0" fontAlgn="base">
              <a:spcBef>
                <a:spcPct val="0"/>
              </a:spcBef>
              <a:spcAft>
                <a:spcPct val="0"/>
              </a:spcAft>
              <a:defRPr sz="2800">
                <a:solidFill>
                  <a:srgbClr val="FFFF00"/>
                </a:solidFill>
                <a:latin typeface="Calibri" pitchFamily="34" charset="0"/>
              </a:defRPr>
            </a:lvl8pPr>
            <a:lvl9pPr marL="1828800" algn="l" rtl="0" fontAlgn="base">
              <a:spcBef>
                <a:spcPct val="0"/>
              </a:spcBef>
              <a:spcAft>
                <a:spcPct val="0"/>
              </a:spcAft>
              <a:defRPr sz="2800">
                <a:solidFill>
                  <a:srgbClr val="FFFF00"/>
                </a:solidFill>
                <a:latin typeface="Calibri" pitchFamily="34" charset="0"/>
              </a:defRPr>
            </a:lvl9pPr>
          </a:lstStyle>
          <a:p>
            <a:pPr algn="r" eaLnBrk="1" hangingPunct="1"/>
            <a:r>
              <a:rPr lang="en-US" dirty="0">
                <a:latin typeface="Calibri" panose="020F0502020204030204" pitchFamily="34" charset="0"/>
                <a:cs typeface="Arial" panose="020B0604020202020204" pitchFamily="34" charset="0"/>
              </a:rPr>
              <a:t>Informational Session at a Glance</a:t>
            </a:r>
          </a:p>
        </p:txBody>
      </p:sp>
      <p:graphicFrame>
        <p:nvGraphicFramePr>
          <p:cNvPr id="13" name="Diagram 12"/>
          <p:cNvGraphicFramePr/>
          <p:nvPr>
            <p:extLst>
              <p:ext uri="{D42A27DB-BD31-4B8C-83A1-F6EECF244321}">
                <p14:modId xmlns:p14="http://schemas.microsoft.com/office/powerpoint/2010/main" val="2401465579"/>
              </p:ext>
            </p:extLst>
          </p:nvPr>
        </p:nvGraphicFramePr>
        <p:xfrm>
          <a:off x="645409" y="914402"/>
          <a:ext cx="8016240" cy="5561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5EE3A8A9-852D-4F6D-A472-57EDCB91AA98}"/>
              </a:ext>
            </a:extLst>
          </p:cNvPr>
          <p:cNvPicPr>
            <a:picLocks noChangeAspect="1"/>
          </p:cNvPicPr>
          <p:nvPr/>
        </p:nvPicPr>
        <p:blipFill>
          <a:blip r:embed="rId8"/>
          <a:stretch>
            <a:fillRect/>
          </a:stretch>
        </p:blipFill>
        <p:spPr>
          <a:xfrm>
            <a:off x="3124074" y="6355600"/>
            <a:ext cx="2895851" cy="365792"/>
          </a:xfrm>
          <a:prstGeom prst="rect">
            <a:avLst/>
          </a:prstGeom>
        </p:spPr>
      </p:pic>
      <p:sp>
        <p:nvSpPr>
          <p:cNvPr id="2" name="TextBox 1">
            <a:extLst>
              <a:ext uri="{FF2B5EF4-FFF2-40B4-BE49-F238E27FC236}">
                <a16:creationId xmlns:a16="http://schemas.microsoft.com/office/drawing/2014/main" id="{C3AE230C-F670-45FC-84EA-FE672875EE22}"/>
              </a:ext>
            </a:extLst>
          </p:cNvPr>
          <p:cNvSpPr txBox="1"/>
          <p:nvPr/>
        </p:nvSpPr>
        <p:spPr>
          <a:xfrm>
            <a:off x="645409" y="6538496"/>
            <a:ext cx="110719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161A3-F3FB-4A4B-BF7E-DFDBF5D5655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21971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2A107E-4A51-4575-AA4E-79FAEAA5DF9E}"/>
              </a:ext>
            </a:extLst>
          </p:cNvPr>
          <p:cNvSpPr>
            <a:spLocks noGrp="1"/>
          </p:cNvSpPr>
          <p:nvPr>
            <p:ph type="sldNum" sz="quarter" idx="12"/>
          </p:nvPr>
        </p:nvSpPr>
        <p:spPr/>
        <p:txBody>
          <a:bodyPr/>
          <a:lstStyle/>
          <a:p>
            <a:pPr>
              <a:defRPr/>
            </a:pPr>
            <a:fld id="{2D43976D-FE59-46FF-B0CA-10F23A3434E0}" type="slidenum">
              <a:rPr lang="en-US" smtClean="0"/>
              <a:pPr>
                <a:defRPr/>
              </a:pPr>
              <a:t>25</a:t>
            </a:fld>
            <a:endParaRPr lang="en-US" dirty="0"/>
          </a:p>
        </p:txBody>
      </p:sp>
      <p:sp>
        <p:nvSpPr>
          <p:cNvPr id="4" name="Title 1">
            <a:extLst>
              <a:ext uri="{FF2B5EF4-FFF2-40B4-BE49-F238E27FC236}">
                <a16:creationId xmlns:a16="http://schemas.microsoft.com/office/drawing/2014/main" id="{091ADC3F-C7EE-44C2-9438-8903282E46B0}"/>
              </a:ext>
            </a:extLst>
          </p:cNvPr>
          <p:cNvSpPr txBox="1">
            <a:spLocks/>
          </p:cNvSpPr>
          <p:nvPr/>
        </p:nvSpPr>
        <p:spPr bwMode="auto">
          <a:xfrm>
            <a:off x="2937753" y="0"/>
            <a:ext cx="6089515" cy="800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fontAlgn="base">
              <a:spcBef>
                <a:spcPct val="0"/>
              </a:spcBef>
              <a:spcAft>
                <a:spcPct val="0"/>
              </a:spcAft>
              <a:defRPr sz="4800" b="0" kern="1200">
                <a:solidFill>
                  <a:srgbClr val="2906A2"/>
                </a:solidFill>
                <a:effectLst/>
                <a:latin typeface="+mj-lt"/>
                <a:ea typeface="+mj-ea"/>
                <a:cs typeface="+mj-cs"/>
              </a:defRPr>
            </a:lvl1pPr>
            <a:lvl2pPr algn="l" rtl="0" fontAlgn="base">
              <a:spcBef>
                <a:spcPct val="0"/>
              </a:spcBef>
              <a:spcAft>
                <a:spcPct val="0"/>
              </a:spcAft>
              <a:defRPr sz="2800">
                <a:solidFill>
                  <a:srgbClr val="FFFF00"/>
                </a:solidFill>
                <a:latin typeface="Calibri" pitchFamily="34" charset="0"/>
              </a:defRPr>
            </a:lvl2pPr>
            <a:lvl3pPr algn="l" rtl="0" fontAlgn="base">
              <a:spcBef>
                <a:spcPct val="0"/>
              </a:spcBef>
              <a:spcAft>
                <a:spcPct val="0"/>
              </a:spcAft>
              <a:defRPr sz="2800">
                <a:solidFill>
                  <a:srgbClr val="FFFF00"/>
                </a:solidFill>
                <a:latin typeface="Calibri" pitchFamily="34" charset="0"/>
              </a:defRPr>
            </a:lvl3pPr>
            <a:lvl4pPr algn="l" rtl="0" fontAlgn="base">
              <a:spcBef>
                <a:spcPct val="0"/>
              </a:spcBef>
              <a:spcAft>
                <a:spcPct val="0"/>
              </a:spcAft>
              <a:defRPr sz="2800">
                <a:solidFill>
                  <a:srgbClr val="FFFF00"/>
                </a:solidFill>
                <a:latin typeface="Calibri" pitchFamily="34" charset="0"/>
              </a:defRPr>
            </a:lvl4pPr>
            <a:lvl5pPr algn="l" rtl="0" fontAlgn="base">
              <a:spcBef>
                <a:spcPct val="0"/>
              </a:spcBef>
              <a:spcAft>
                <a:spcPct val="0"/>
              </a:spcAft>
              <a:defRPr sz="2800">
                <a:solidFill>
                  <a:srgbClr val="FFFF00"/>
                </a:solidFill>
                <a:latin typeface="Calibri" pitchFamily="34" charset="0"/>
              </a:defRPr>
            </a:lvl5pPr>
            <a:lvl6pPr marL="457200" algn="l" rtl="0" fontAlgn="base">
              <a:spcBef>
                <a:spcPct val="0"/>
              </a:spcBef>
              <a:spcAft>
                <a:spcPct val="0"/>
              </a:spcAft>
              <a:defRPr sz="2800">
                <a:solidFill>
                  <a:srgbClr val="FFFF00"/>
                </a:solidFill>
                <a:latin typeface="Calibri" pitchFamily="34" charset="0"/>
              </a:defRPr>
            </a:lvl6pPr>
            <a:lvl7pPr marL="914400" algn="l" rtl="0" fontAlgn="base">
              <a:spcBef>
                <a:spcPct val="0"/>
              </a:spcBef>
              <a:spcAft>
                <a:spcPct val="0"/>
              </a:spcAft>
              <a:defRPr sz="2800">
                <a:solidFill>
                  <a:srgbClr val="FFFF00"/>
                </a:solidFill>
                <a:latin typeface="Calibri" pitchFamily="34" charset="0"/>
              </a:defRPr>
            </a:lvl7pPr>
            <a:lvl8pPr marL="1371600" algn="l" rtl="0" fontAlgn="base">
              <a:spcBef>
                <a:spcPct val="0"/>
              </a:spcBef>
              <a:spcAft>
                <a:spcPct val="0"/>
              </a:spcAft>
              <a:defRPr sz="2800">
                <a:solidFill>
                  <a:srgbClr val="FFFF00"/>
                </a:solidFill>
                <a:latin typeface="Calibri" pitchFamily="34" charset="0"/>
              </a:defRPr>
            </a:lvl8pPr>
            <a:lvl9pPr marL="1828800" algn="l" rtl="0" fontAlgn="base">
              <a:spcBef>
                <a:spcPct val="0"/>
              </a:spcBef>
              <a:spcAft>
                <a:spcPct val="0"/>
              </a:spcAft>
              <a:defRPr sz="2800">
                <a:solidFill>
                  <a:srgbClr val="FFFF00"/>
                </a:solidFill>
                <a:latin typeface="Calibri" pitchFamily="34" charset="0"/>
              </a:defRPr>
            </a:lvl9pPr>
          </a:lstStyle>
          <a:p>
            <a:pPr algn="r"/>
            <a:r>
              <a:rPr lang="en-US" sz="2800" dirty="0">
                <a:solidFill>
                  <a:srgbClr val="FFFF00"/>
                </a:solidFill>
              </a:rPr>
              <a:t>LIHWAP Allocation Plan Background</a:t>
            </a:r>
            <a:endParaRPr lang="en-US" sz="2800" dirty="0"/>
          </a:p>
        </p:txBody>
      </p:sp>
      <p:sp>
        <p:nvSpPr>
          <p:cNvPr id="7" name="Content Placeholder 5">
            <a:extLst>
              <a:ext uri="{FF2B5EF4-FFF2-40B4-BE49-F238E27FC236}">
                <a16:creationId xmlns:a16="http://schemas.microsoft.com/office/drawing/2014/main" id="{98B135C6-C956-4933-A190-C5D549CDE5A3}"/>
              </a:ext>
            </a:extLst>
          </p:cNvPr>
          <p:cNvSpPr txBox="1">
            <a:spLocks/>
          </p:cNvSpPr>
          <p:nvPr/>
        </p:nvSpPr>
        <p:spPr>
          <a:xfrm>
            <a:off x="495300" y="1114426"/>
            <a:ext cx="8191500" cy="5114924"/>
          </a:xfrm>
          <a:prstGeom prst="rect">
            <a:avLst/>
          </a:prstGeom>
        </p:spPr>
        <p:txBody>
          <a:bodyPr/>
          <a:lstStyle>
            <a:lvl1pPr marL="342900" indent="-342900" algn="l" rtl="0" fontAlgn="base">
              <a:spcBef>
                <a:spcPct val="20000"/>
              </a:spcBef>
              <a:spcAft>
                <a:spcPct val="0"/>
              </a:spcAft>
              <a:buFont typeface="Wingdings" pitchFamily="2" charset="2"/>
              <a:buChar char="§"/>
              <a:defRPr sz="2400" kern="1200">
                <a:solidFill>
                  <a:srgbClr val="2906A2"/>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US" sz="2000" dirty="0"/>
              <a:t>The Department of Social Services (DSS) was awarded funds from the federal Department of Health and Human Services (HHS) to administer the first Low</a:t>
            </a:r>
            <a:r>
              <a:rPr lang="en-US" sz="2000" strike="sngStrike" dirty="0"/>
              <a:t>-</a:t>
            </a:r>
            <a:r>
              <a:rPr lang="en-US" sz="2000" dirty="0"/>
              <a:t> Income Household Water Assistance Program (LIHWAP) in Connecticut</a:t>
            </a:r>
          </a:p>
          <a:p>
            <a:pPr>
              <a:spcBef>
                <a:spcPts val="600"/>
              </a:spcBef>
            </a:pPr>
            <a:r>
              <a:rPr lang="en-US" sz="2000" dirty="0"/>
              <a:t>The new program provided states with federal funding to assist low-income households with drinking water and wastewater bills</a:t>
            </a:r>
          </a:p>
          <a:p>
            <a:pPr>
              <a:spcBef>
                <a:spcPts val="600"/>
              </a:spcBef>
            </a:pPr>
            <a:r>
              <a:rPr lang="en-US" sz="2000" dirty="0"/>
              <a:t>HHS Goal: Help households with the lowest incomes or that pay a high proportion of household income for drinking water or wastewater services</a:t>
            </a:r>
          </a:p>
          <a:p>
            <a:pPr>
              <a:spcBef>
                <a:spcPts val="600"/>
              </a:spcBef>
            </a:pPr>
            <a:r>
              <a:rPr lang="en-US" sz="2000" dirty="0"/>
              <a:t>Priorities include:</a:t>
            </a:r>
          </a:p>
          <a:p>
            <a:pPr marL="342900" lvl="1" indent="0">
              <a:spcBef>
                <a:spcPts val="450"/>
              </a:spcBef>
              <a:buFont typeface="Arial" charset="0"/>
              <a:buNone/>
            </a:pPr>
            <a:r>
              <a:rPr lang="en-US" sz="2000" dirty="0">
                <a:solidFill>
                  <a:srgbClr val="2906A2"/>
                </a:solidFill>
              </a:rPr>
              <a:t>(1) restoration of household water services to disconnected households,</a:t>
            </a:r>
          </a:p>
          <a:p>
            <a:pPr marL="342900" lvl="1" indent="0">
              <a:spcBef>
                <a:spcPts val="450"/>
              </a:spcBef>
              <a:buFont typeface="Arial" charset="0"/>
              <a:buNone/>
            </a:pPr>
            <a:r>
              <a:rPr lang="en-US" sz="2000" dirty="0">
                <a:solidFill>
                  <a:srgbClr val="2906A2"/>
                </a:solidFill>
              </a:rPr>
              <a:t>(2) prevention of service disconnection, and </a:t>
            </a:r>
          </a:p>
          <a:p>
            <a:pPr marL="342900" lvl="1" indent="0">
              <a:spcBef>
                <a:spcPts val="450"/>
              </a:spcBef>
              <a:buFont typeface="Arial" charset="0"/>
              <a:buNone/>
            </a:pPr>
            <a:r>
              <a:rPr lang="en-US" sz="2000" dirty="0">
                <a:solidFill>
                  <a:srgbClr val="2906A2"/>
                </a:solidFill>
              </a:rPr>
              <a:t>(3) reduction of arrearages</a:t>
            </a:r>
            <a:endParaRPr lang="en-US" sz="2000" strike="sngStrike" dirty="0">
              <a:solidFill>
                <a:srgbClr val="2906A2"/>
              </a:solidFill>
            </a:endParaRPr>
          </a:p>
        </p:txBody>
      </p:sp>
      <p:pic>
        <p:nvPicPr>
          <p:cNvPr id="6" name="Picture 5">
            <a:extLst>
              <a:ext uri="{FF2B5EF4-FFF2-40B4-BE49-F238E27FC236}">
                <a16:creationId xmlns:a16="http://schemas.microsoft.com/office/drawing/2014/main" id="{3FF45176-2050-4BCA-BDB9-93E37E9F84FD}"/>
              </a:ext>
            </a:extLst>
          </p:cNvPr>
          <p:cNvPicPr>
            <a:picLocks noChangeAspect="1"/>
          </p:cNvPicPr>
          <p:nvPr/>
        </p:nvPicPr>
        <p:blipFill>
          <a:blip r:embed="rId2"/>
          <a:stretch>
            <a:fillRect/>
          </a:stretch>
        </p:blipFill>
        <p:spPr>
          <a:xfrm>
            <a:off x="3134348" y="6312994"/>
            <a:ext cx="2895851" cy="365792"/>
          </a:xfrm>
          <a:prstGeom prst="rect">
            <a:avLst/>
          </a:prstGeom>
        </p:spPr>
      </p:pic>
      <p:sp>
        <p:nvSpPr>
          <p:cNvPr id="2" name="TextBox 1">
            <a:extLst>
              <a:ext uri="{FF2B5EF4-FFF2-40B4-BE49-F238E27FC236}">
                <a16:creationId xmlns:a16="http://schemas.microsoft.com/office/drawing/2014/main" id="{FD7A7073-EEC7-4ECF-96B8-44CFA83AB42A}"/>
              </a:ext>
            </a:extLst>
          </p:cNvPr>
          <p:cNvSpPr txBox="1"/>
          <p:nvPr/>
        </p:nvSpPr>
        <p:spPr>
          <a:xfrm>
            <a:off x="342900" y="6475618"/>
            <a:ext cx="15525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161A3-F3FB-4A4B-BF7E-DFDBF5D5655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40529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a:t>LIHWAP Allocation Plan Background</a:t>
            </a:r>
          </a:p>
        </p:txBody>
      </p:sp>
      <p:sp>
        <p:nvSpPr>
          <p:cNvPr id="6" name="Content Placeholder 5"/>
          <p:cNvSpPr>
            <a:spLocks noGrp="1"/>
          </p:cNvSpPr>
          <p:nvPr>
            <p:ph idx="1"/>
          </p:nvPr>
        </p:nvSpPr>
        <p:spPr>
          <a:xfrm>
            <a:off x="583319" y="885825"/>
            <a:ext cx="8227306" cy="5400675"/>
          </a:xfrm>
        </p:spPr>
        <p:txBody>
          <a:bodyPr/>
          <a:lstStyle/>
          <a:p>
            <a:pPr>
              <a:spcBef>
                <a:spcPts val="450"/>
              </a:spcBef>
              <a:spcAft>
                <a:spcPts val="600"/>
              </a:spcAft>
            </a:pPr>
            <a:r>
              <a:rPr lang="en-US" sz="2000" dirty="0"/>
              <a:t>One-time funding received by Connecticut to operate the LIHWAP in May 2021 		</a:t>
            </a:r>
            <a:endParaRPr lang="en-US" sz="1600" dirty="0"/>
          </a:p>
          <a:p>
            <a:pPr marL="857250" lvl="2" indent="0">
              <a:spcBef>
                <a:spcPts val="0"/>
              </a:spcBef>
              <a:buNone/>
            </a:pPr>
            <a:r>
              <a:rPr lang="en-US" dirty="0">
                <a:solidFill>
                  <a:srgbClr val="2906A2"/>
                </a:solidFill>
              </a:rPr>
              <a:t>$ 5,469,833  Consolidated Appropriations Act of 2021</a:t>
            </a:r>
          </a:p>
          <a:p>
            <a:pPr marL="857250" lvl="2" indent="0">
              <a:spcBef>
                <a:spcPts val="0"/>
              </a:spcBef>
              <a:buNone/>
            </a:pPr>
            <a:r>
              <a:rPr lang="en-US" u="sng" dirty="0">
                <a:solidFill>
                  <a:srgbClr val="2906A2"/>
                </a:solidFill>
              </a:rPr>
              <a:t>   4,286,703</a:t>
            </a:r>
            <a:r>
              <a:rPr lang="en-US" dirty="0">
                <a:solidFill>
                  <a:srgbClr val="2906A2"/>
                </a:solidFill>
              </a:rPr>
              <a:t>  American Rescue Plan Act of 2021	</a:t>
            </a:r>
          </a:p>
          <a:p>
            <a:pPr marL="857250" lvl="2" indent="0">
              <a:spcBef>
                <a:spcPts val="0"/>
              </a:spcBef>
              <a:spcAft>
                <a:spcPts val="600"/>
              </a:spcAft>
              <a:buNone/>
            </a:pPr>
            <a:r>
              <a:rPr lang="en-US" dirty="0">
                <a:solidFill>
                  <a:srgbClr val="2906A2"/>
                </a:solidFill>
              </a:rPr>
              <a:t>$ 9,756,536  Connecticut Total Funds</a:t>
            </a:r>
            <a:endParaRPr lang="en-US" i="1" dirty="0">
              <a:solidFill>
                <a:srgbClr val="2906A2"/>
              </a:solidFill>
            </a:endParaRPr>
          </a:p>
          <a:p>
            <a:pPr>
              <a:spcBef>
                <a:spcPts val="600"/>
              </a:spcBef>
            </a:pPr>
            <a:r>
              <a:rPr lang="en-US" sz="2000" dirty="0"/>
              <a:t>The budget period for use of the funds is May 28, 2021, through September 30, 2023.</a:t>
            </a:r>
          </a:p>
          <a:p>
            <a:pPr lvl="1">
              <a:spcBef>
                <a:spcPts val="450"/>
              </a:spcBef>
              <a:buFont typeface="Courier New" panose="02070309020205020404" pitchFamily="49" charset="0"/>
              <a:buChar char="o"/>
            </a:pPr>
            <a:r>
              <a:rPr lang="en-US" sz="2000" dirty="0">
                <a:solidFill>
                  <a:srgbClr val="2906A2"/>
                </a:solidFill>
              </a:rPr>
              <a:t>Modeled </a:t>
            </a:r>
            <a:r>
              <a:rPr lang="en-US" sz="2000">
                <a:solidFill>
                  <a:srgbClr val="2906A2"/>
                </a:solidFill>
              </a:rPr>
              <a:t>on Low Income </a:t>
            </a:r>
            <a:r>
              <a:rPr lang="en-US" sz="2000" dirty="0">
                <a:solidFill>
                  <a:srgbClr val="2906A2"/>
                </a:solidFill>
              </a:rPr>
              <a:t>Home Energy Assistance Program (LIHEAP), known in CT as the Connecticut Energy Assistance Program (CEAP)</a:t>
            </a:r>
          </a:p>
          <a:p>
            <a:pPr>
              <a:spcBef>
                <a:spcPts val="600"/>
              </a:spcBef>
            </a:pPr>
            <a:r>
              <a:rPr lang="en-US" sz="2000" dirty="0"/>
              <a:t>Like CEAP, payments on behalf of qualified households are made directly to eligible drinking water and wastewater providers</a:t>
            </a:r>
            <a:endParaRPr lang="en-US" sz="2000" strike="sngStrike" dirty="0"/>
          </a:p>
          <a:p>
            <a:pPr>
              <a:spcBef>
                <a:spcPts val="600"/>
              </a:spcBef>
            </a:pPr>
            <a:r>
              <a:rPr lang="en-US" sz="2000" dirty="0"/>
              <a:t>Leveraged CEAP administrative infrastructure to operationalize the program </a:t>
            </a:r>
          </a:p>
          <a:p>
            <a:pPr>
              <a:spcBef>
                <a:spcPts val="600"/>
              </a:spcBef>
            </a:pPr>
            <a:r>
              <a:rPr lang="en-US" sz="2000" dirty="0"/>
              <a:t>Payments began in April 2022</a:t>
            </a:r>
          </a:p>
        </p:txBody>
      </p:sp>
      <p:sp>
        <p:nvSpPr>
          <p:cNvPr id="3" name="Slide Number Placeholder 2">
            <a:extLst>
              <a:ext uri="{FF2B5EF4-FFF2-40B4-BE49-F238E27FC236}">
                <a16:creationId xmlns:a16="http://schemas.microsoft.com/office/drawing/2014/main" id="{3AE1D188-B72C-40D2-9518-EC5E6EFE7F6C}"/>
              </a:ext>
            </a:extLst>
          </p:cNvPr>
          <p:cNvSpPr>
            <a:spLocks noGrp="1"/>
          </p:cNvSpPr>
          <p:nvPr>
            <p:ph type="sldNum" sz="quarter" idx="12"/>
          </p:nvPr>
        </p:nvSpPr>
        <p:spPr/>
        <p:txBody>
          <a:bodyPr/>
          <a:lstStyle/>
          <a:p>
            <a:pPr>
              <a:defRPr/>
            </a:pPr>
            <a:fld id="{8E0910F7-5D48-4D29-89D1-83725AECF732}" type="slidenum">
              <a:rPr lang="en-US" smtClean="0"/>
              <a:pPr>
                <a:defRPr/>
              </a:pPr>
              <a:t>26</a:t>
            </a:fld>
            <a:endParaRPr lang="en-US" dirty="0"/>
          </a:p>
        </p:txBody>
      </p:sp>
      <p:pic>
        <p:nvPicPr>
          <p:cNvPr id="8" name="Picture 7">
            <a:extLst>
              <a:ext uri="{FF2B5EF4-FFF2-40B4-BE49-F238E27FC236}">
                <a16:creationId xmlns:a16="http://schemas.microsoft.com/office/drawing/2014/main" id="{AE4FE901-4FE6-4A23-B11A-9B4D87F24CD1}"/>
              </a:ext>
            </a:extLst>
          </p:cNvPr>
          <p:cNvPicPr>
            <a:picLocks noChangeAspect="1"/>
          </p:cNvPicPr>
          <p:nvPr/>
        </p:nvPicPr>
        <p:blipFill>
          <a:blip r:embed="rId3"/>
          <a:stretch>
            <a:fillRect/>
          </a:stretch>
        </p:blipFill>
        <p:spPr>
          <a:xfrm>
            <a:off x="3134348" y="6312994"/>
            <a:ext cx="2895851" cy="365792"/>
          </a:xfrm>
          <a:prstGeom prst="rect">
            <a:avLst/>
          </a:prstGeom>
        </p:spPr>
      </p:pic>
      <p:sp>
        <p:nvSpPr>
          <p:cNvPr id="5" name="Date Placeholder 4">
            <a:extLst>
              <a:ext uri="{FF2B5EF4-FFF2-40B4-BE49-F238E27FC236}">
                <a16:creationId xmlns:a16="http://schemas.microsoft.com/office/drawing/2014/main" id="{32CD9894-7619-49B6-ABE9-21EBBE247880}"/>
              </a:ext>
            </a:extLst>
          </p:cNvPr>
          <p:cNvSpPr>
            <a:spLocks noGrp="1"/>
          </p:cNvSpPr>
          <p:nvPr>
            <p:ph type="dt" sz="half" idx="10"/>
          </p:nvPr>
        </p:nvSpPr>
        <p:spPr/>
        <p:txBody>
          <a:bodyPr/>
          <a:lstStyle/>
          <a:p>
            <a:pPr>
              <a:defRPr/>
            </a:pPr>
            <a:fld id="{C861A952-145D-4CBC-AFF6-5913F4EE5B26}" type="datetime1">
              <a:rPr lang="en-US" smtClean="0"/>
              <a:t>8/26/2022</a:t>
            </a:fld>
            <a:endParaRPr lang="en-US"/>
          </a:p>
        </p:txBody>
      </p:sp>
      <p:sp>
        <p:nvSpPr>
          <p:cNvPr id="9" name="Footer Placeholder 8">
            <a:extLst>
              <a:ext uri="{FF2B5EF4-FFF2-40B4-BE49-F238E27FC236}">
                <a16:creationId xmlns:a16="http://schemas.microsoft.com/office/drawing/2014/main" id="{174CE791-F203-4949-8998-94198C344DF9}"/>
              </a:ext>
            </a:extLst>
          </p:cNvPr>
          <p:cNvSpPr>
            <a:spLocks noGrp="1"/>
          </p:cNvSpPr>
          <p:nvPr>
            <p:ph type="ftr" sz="quarter" idx="11"/>
          </p:nvPr>
        </p:nvSpPr>
        <p:spPr/>
        <p:txBody>
          <a:bodyPr/>
          <a:lstStyle/>
          <a:p>
            <a:pPr>
              <a:defRPr/>
            </a:pPr>
            <a:endParaRPr lang="en-US" dirty="0"/>
          </a:p>
          <a:p>
            <a:pPr>
              <a:defRPr/>
            </a:pPr>
            <a:endParaRPr lang="en-US" dirty="0"/>
          </a:p>
        </p:txBody>
      </p:sp>
    </p:spTree>
    <p:extLst>
      <p:ext uri="{BB962C8B-B14F-4D97-AF65-F5344CB8AC3E}">
        <p14:creationId xmlns:p14="http://schemas.microsoft.com/office/powerpoint/2010/main" val="4210924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2A107E-4A51-4575-AA4E-79FAEAA5DF9E}"/>
              </a:ext>
            </a:extLst>
          </p:cNvPr>
          <p:cNvSpPr>
            <a:spLocks noGrp="1"/>
          </p:cNvSpPr>
          <p:nvPr>
            <p:ph type="sldNum" sz="quarter" idx="12"/>
          </p:nvPr>
        </p:nvSpPr>
        <p:spPr/>
        <p:txBody>
          <a:bodyPr/>
          <a:lstStyle/>
          <a:p>
            <a:pPr>
              <a:defRPr/>
            </a:pPr>
            <a:fld id="{2D43976D-FE59-46FF-B0CA-10F23A3434E0}" type="slidenum">
              <a:rPr lang="en-US" smtClean="0"/>
              <a:pPr>
                <a:defRPr/>
              </a:pPr>
              <a:t>27</a:t>
            </a:fld>
            <a:endParaRPr lang="en-US" dirty="0"/>
          </a:p>
        </p:txBody>
      </p:sp>
      <p:sp>
        <p:nvSpPr>
          <p:cNvPr id="4" name="Title 1">
            <a:extLst>
              <a:ext uri="{FF2B5EF4-FFF2-40B4-BE49-F238E27FC236}">
                <a16:creationId xmlns:a16="http://schemas.microsoft.com/office/drawing/2014/main" id="{091ADC3F-C7EE-44C2-9438-8903282E46B0}"/>
              </a:ext>
            </a:extLst>
          </p:cNvPr>
          <p:cNvSpPr txBox="1">
            <a:spLocks/>
          </p:cNvSpPr>
          <p:nvPr/>
        </p:nvSpPr>
        <p:spPr bwMode="auto">
          <a:xfrm>
            <a:off x="3074228" y="0"/>
            <a:ext cx="5936422" cy="800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fontAlgn="base">
              <a:spcBef>
                <a:spcPct val="0"/>
              </a:spcBef>
              <a:spcAft>
                <a:spcPct val="0"/>
              </a:spcAft>
              <a:defRPr sz="4800" b="0" kern="1200">
                <a:solidFill>
                  <a:srgbClr val="2906A2"/>
                </a:solidFill>
                <a:effectLst/>
                <a:latin typeface="+mj-lt"/>
                <a:ea typeface="+mj-ea"/>
                <a:cs typeface="+mj-cs"/>
              </a:defRPr>
            </a:lvl1pPr>
            <a:lvl2pPr algn="l" rtl="0" fontAlgn="base">
              <a:spcBef>
                <a:spcPct val="0"/>
              </a:spcBef>
              <a:spcAft>
                <a:spcPct val="0"/>
              </a:spcAft>
              <a:defRPr sz="2800">
                <a:solidFill>
                  <a:srgbClr val="FFFF00"/>
                </a:solidFill>
                <a:latin typeface="Calibri" pitchFamily="34" charset="0"/>
              </a:defRPr>
            </a:lvl2pPr>
            <a:lvl3pPr algn="l" rtl="0" fontAlgn="base">
              <a:spcBef>
                <a:spcPct val="0"/>
              </a:spcBef>
              <a:spcAft>
                <a:spcPct val="0"/>
              </a:spcAft>
              <a:defRPr sz="2800">
                <a:solidFill>
                  <a:srgbClr val="FFFF00"/>
                </a:solidFill>
                <a:latin typeface="Calibri" pitchFamily="34" charset="0"/>
              </a:defRPr>
            </a:lvl3pPr>
            <a:lvl4pPr algn="l" rtl="0" fontAlgn="base">
              <a:spcBef>
                <a:spcPct val="0"/>
              </a:spcBef>
              <a:spcAft>
                <a:spcPct val="0"/>
              </a:spcAft>
              <a:defRPr sz="2800">
                <a:solidFill>
                  <a:srgbClr val="FFFF00"/>
                </a:solidFill>
                <a:latin typeface="Calibri" pitchFamily="34" charset="0"/>
              </a:defRPr>
            </a:lvl4pPr>
            <a:lvl5pPr algn="l" rtl="0" fontAlgn="base">
              <a:spcBef>
                <a:spcPct val="0"/>
              </a:spcBef>
              <a:spcAft>
                <a:spcPct val="0"/>
              </a:spcAft>
              <a:defRPr sz="2800">
                <a:solidFill>
                  <a:srgbClr val="FFFF00"/>
                </a:solidFill>
                <a:latin typeface="Calibri" pitchFamily="34" charset="0"/>
              </a:defRPr>
            </a:lvl5pPr>
            <a:lvl6pPr marL="457200" algn="l" rtl="0" fontAlgn="base">
              <a:spcBef>
                <a:spcPct val="0"/>
              </a:spcBef>
              <a:spcAft>
                <a:spcPct val="0"/>
              </a:spcAft>
              <a:defRPr sz="2800">
                <a:solidFill>
                  <a:srgbClr val="FFFF00"/>
                </a:solidFill>
                <a:latin typeface="Calibri" pitchFamily="34" charset="0"/>
              </a:defRPr>
            </a:lvl6pPr>
            <a:lvl7pPr marL="914400" algn="l" rtl="0" fontAlgn="base">
              <a:spcBef>
                <a:spcPct val="0"/>
              </a:spcBef>
              <a:spcAft>
                <a:spcPct val="0"/>
              </a:spcAft>
              <a:defRPr sz="2800">
                <a:solidFill>
                  <a:srgbClr val="FFFF00"/>
                </a:solidFill>
                <a:latin typeface="Calibri" pitchFamily="34" charset="0"/>
              </a:defRPr>
            </a:lvl7pPr>
            <a:lvl8pPr marL="1371600" algn="l" rtl="0" fontAlgn="base">
              <a:spcBef>
                <a:spcPct val="0"/>
              </a:spcBef>
              <a:spcAft>
                <a:spcPct val="0"/>
              </a:spcAft>
              <a:defRPr sz="2800">
                <a:solidFill>
                  <a:srgbClr val="FFFF00"/>
                </a:solidFill>
                <a:latin typeface="Calibri" pitchFamily="34" charset="0"/>
              </a:defRPr>
            </a:lvl8pPr>
            <a:lvl9pPr marL="1828800" algn="l" rtl="0" fontAlgn="base">
              <a:spcBef>
                <a:spcPct val="0"/>
              </a:spcBef>
              <a:spcAft>
                <a:spcPct val="0"/>
              </a:spcAft>
              <a:defRPr sz="2800">
                <a:solidFill>
                  <a:srgbClr val="FFFF00"/>
                </a:solidFill>
                <a:latin typeface="Calibri" pitchFamily="34" charset="0"/>
              </a:defRPr>
            </a:lvl9pPr>
          </a:lstStyle>
          <a:p>
            <a:pPr algn="r"/>
            <a:r>
              <a:rPr lang="en-US" sz="2800" dirty="0">
                <a:solidFill>
                  <a:srgbClr val="FFFF00"/>
                </a:solidFill>
              </a:rPr>
              <a:t>LIHWAP Allocation Plan Background</a:t>
            </a:r>
            <a:endParaRPr lang="en-US" sz="2800" dirty="0"/>
          </a:p>
        </p:txBody>
      </p:sp>
      <p:sp>
        <p:nvSpPr>
          <p:cNvPr id="7" name="Content Placeholder 5">
            <a:extLst>
              <a:ext uri="{FF2B5EF4-FFF2-40B4-BE49-F238E27FC236}">
                <a16:creationId xmlns:a16="http://schemas.microsoft.com/office/drawing/2014/main" id="{98B135C6-C956-4933-A190-C5D549CDE5A3}"/>
              </a:ext>
            </a:extLst>
          </p:cNvPr>
          <p:cNvSpPr txBox="1">
            <a:spLocks/>
          </p:cNvSpPr>
          <p:nvPr/>
        </p:nvSpPr>
        <p:spPr>
          <a:xfrm>
            <a:off x="495300" y="999367"/>
            <a:ext cx="8191500" cy="5114924"/>
          </a:xfrm>
          <a:prstGeom prst="rect">
            <a:avLst/>
          </a:prstGeom>
        </p:spPr>
        <p:txBody>
          <a:bodyPr/>
          <a:lstStyle>
            <a:lvl1pPr marL="342900" indent="-342900" algn="l" rtl="0" fontAlgn="base">
              <a:spcBef>
                <a:spcPct val="20000"/>
              </a:spcBef>
              <a:spcAft>
                <a:spcPct val="0"/>
              </a:spcAft>
              <a:buFont typeface="Wingdings" pitchFamily="2" charset="2"/>
              <a:buChar char="§"/>
              <a:defRPr sz="2400" kern="1200">
                <a:solidFill>
                  <a:srgbClr val="2906A2"/>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US" sz="2000" dirty="0"/>
              <a:t>On August 20, 2021, the legislative committees of cognizance approved the LIHWAP grant allocation plan (“the Plan”).  Although the plan submitted to and approved by the legislative committee stated that it was for FFY 2022, the Plan was approved by the U.S. Department of Health and Human Services covered the full budget period through FFY 2023  </a:t>
            </a:r>
          </a:p>
          <a:p>
            <a:pPr>
              <a:spcBef>
                <a:spcPts val="600"/>
              </a:spcBef>
            </a:pPr>
            <a:r>
              <a:rPr lang="en-US" sz="2000" dirty="0"/>
              <a:t>DSS is proposing to amend the previously approved Plan to extend it to the full grant budget period, with minor updates</a:t>
            </a:r>
            <a:endParaRPr lang="en-US" sz="2000" strike="sngStrike" dirty="0"/>
          </a:p>
          <a:p>
            <a:pPr>
              <a:spcBef>
                <a:spcPts val="600"/>
              </a:spcBef>
            </a:pPr>
            <a:r>
              <a:rPr lang="en-US" sz="2000" dirty="0"/>
              <a:t>DSS is projecting approximately 50% of the funds will be available for use in FFY 2023 and proposing to amend the Plan as follows:</a:t>
            </a:r>
          </a:p>
          <a:p>
            <a:pPr marL="742950" lvl="2" indent="0">
              <a:spcBef>
                <a:spcPts val="450"/>
              </a:spcBef>
              <a:buNone/>
            </a:pPr>
            <a:r>
              <a:rPr lang="en-US" dirty="0">
                <a:solidFill>
                  <a:srgbClr val="2906A2"/>
                </a:solidFill>
              </a:rPr>
              <a:t>(1) Allow households to apply for LIHWAP benefits using the same schedule as CEAP;</a:t>
            </a:r>
          </a:p>
          <a:p>
            <a:pPr marL="742950" lvl="2" indent="0">
              <a:spcBef>
                <a:spcPts val="450"/>
              </a:spcBef>
              <a:buNone/>
            </a:pPr>
            <a:r>
              <a:rPr lang="en-US" dirty="0">
                <a:solidFill>
                  <a:srgbClr val="2906A2"/>
                </a:solidFill>
              </a:rPr>
              <a:t>(2) Adjust LIHWAP Basic Benefit eligibility levels to match CEAP Basic Benefit eligibility levels; </a:t>
            </a:r>
          </a:p>
          <a:p>
            <a:pPr marL="742950" lvl="2" indent="0">
              <a:spcBef>
                <a:spcPts val="450"/>
              </a:spcBef>
              <a:buNone/>
            </a:pPr>
            <a:r>
              <a:rPr lang="en-US" dirty="0">
                <a:solidFill>
                  <a:srgbClr val="2906A2"/>
                </a:solidFill>
              </a:rPr>
              <a:t>(3) Allow households that are not directly billed for water/wastewater services to apply for benefits; and</a:t>
            </a:r>
          </a:p>
          <a:p>
            <a:pPr marL="742950" lvl="2" indent="0">
              <a:spcBef>
                <a:spcPts val="450"/>
              </a:spcBef>
              <a:buNone/>
            </a:pPr>
            <a:r>
              <a:rPr lang="en-US" dirty="0">
                <a:solidFill>
                  <a:srgbClr val="2906A2"/>
                </a:solidFill>
              </a:rPr>
              <a:t>(4) Adjust the budget for funds remaining in the grant</a:t>
            </a:r>
            <a:endParaRPr lang="en-US" strike="sngStrike" dirty="0">
              <a:solidFill>
                <a:srgbClr val="2906A2"/>
              </a:solidFill>
            </a:endParaRPr>
          </a:p>
        </p:txBody>
      </p:sp>
      <p:pic>
        <p:nvPicPr>
          <p:cNvPr id="6" name="Picture 5">
            <a:extLst>
              <a:ext uri="{FF2B5EF4-FFF2-40B4-BE49-F238E27FC236}">
                <a16:creationId xmlns:a16="http://schemas.microsoft.com/office/drawing/2014/main" id="{3FF45176-2050-4BCA-BDB9-93E37E9F84FD}"/>
              </a:ext>
            </a:extLst>
          </p:cNvPr>
          <p:cNvPicPr>
            <a:picLocks noChangeAspect="1"/>
          </p:cNvPicPr>
          <p:nvPr/>
        </p:nvPicPr>
        <p:blipFill>
          <a:blip r:embed="rId2"/>
          <a:stretch>
            <a:fillRect/>
          </a:stretch>
        </p:blipFill>
        <p:spPr>
          <a:xfrm>
            <a:off x="3124074" y="6525016"/>
            <a:ext cx="2895851" cy="365792"/>
          </a:xfrm>
          <a:prstGeom prst="rect">
            <a:avLst/>
          </a:prstGeom>
        </p:spPr>
      </p:pic>
      <p:sp>
        <p:nvSpPr>
          <p:cNvPr id="2" name="TextBox 1">
            <a:extLst>
              <a:ext uri="{FF2B5EF4-FFF2-40B4-BE49-F238E27FC236}">
                <a16:creationId xmlns:a16="http://schemas.microsoft.com/office/drawing/2014/main" id="{FD7A7073-EEC7-4ECF-96B8-44CFA83AB42A}"/>
              </a:ext>
            </a:extLst>
          </p:cNvPr>
          <p:cNvSpPr txBox="1"/>
          <p:nvPr/>
        </p:nvSpPr>
        <p:spPr>
          <a:xfrm>
            <a:off x="342900" y="6519680"/>
            <a:ext cx="15525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161A3-F3FB-4A4B-BF7E-DFDBF5D5655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58565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a:t>LIHWAP Allocation Plan Background</a:t>
            </a:r>
          </a:p>
        </p:txBody>
      </p:sp>
      <p:sp>
        <p:nvSpPr>
          <p:cNvPr id="6" name="Content Placeholder 5"/>
          <p:cNvSpPr>
            <a:spLocks noGrp="1"/>
          </p:cNvSpPr>
          <p:nvPr>
            <p:ph idx="1"/>
          </p:nvPr>
        </p:nvSpPr>
        <p:spPr>
          <a:xfrm>
            <a:off x="583319" y="1038225"/>
            <a:ext cx="8152839" cy="5274769"/>
          </a:xfrm>
        </p:spPr>
        <p:txBody>
          <a:bodyPr/>
          <a:lstStyle/>
          <a:p>
            <a:pPr marL="0" indent="0">
              <a:buNone/>
            </a:pPr>
            <a:r>
              <a:rPr lang="en-US" b="1" dirty="0"/>
              <a:t>Eligibility</a:t>
            </a:r>
          </a:p>
          <a:p>
            <a:r>
              <a:rPr lang="en-US" sz="2000" dirty="0"/>
              <a:t>Income eligibility aligned to LIHEAP – up to 60% State Median Income (SMI)  </a:t>
            </a:r>
          </a:p>
          <a:p>
            <a:r>
              <a:rPr lang="en-US" sz="2000" dirty="0"/>
              <a:t>Households are categorically eligible if they receive: </a:t>
            </a:r>
          </a:p>
          <a:p>
            <a:pPr lvl="1">
              <a:buFont typeface="Courier New" panose="02070309020205020404" pitchFamily="49" charset="0"/>
              <a:buChar char="o"/>
            </a:pPr>
            <a:r>
              <a:rPr lang="en-US" sz="2000" dirty="0">
                <a:solidFill>
                  <a:srgbClr val="2906A2"/>
                </a:solidFill>
              </a:rPr>
              <a:t>Low Income Home Energy Assistance Program (LIHEAP)</a:t>
            </a:r>
          </a:p>
          <a:p>
            <a:pPr lvl="1">
              <a:buFont typeface="Courier New" panose="02070309020205020404" pitchFamily="49" charset="0"/>
              <a:buChar char="o"/>
            </a:pPr>
            <a:r>
              <a:rPr lang="en-US" sz="2000" dirty="0">
                <a:solidFill>
                  <a:srgbClr val="2906A2"/>
                </a:solidFill>
              </a:rPr>
              <a:t>Supplemental Nutrition Assistance Program (SNAP)</a:t>
            </a:r>
          </a:p>
          <a:p>
            <a:pPr lvl="1">
              <a:buFont typeface="Courier New" panose="02070309020205020404" pitchFamily="49" charset="0"/>
              <a:buChar char="o"/>
            </a:pPr>
            <a:r>
              <a:rPr lang="en-US" sz="2000" dirty="0">
                <a:solidFill>
                  <a:srgbClr val="2906A2"/>
                </a:solidFill>
              </a:rPr>
              <a:t>Temporary Family Assistance (TFA)</a:t>
            </a:r>
          </a:p>
          <a:p>
            <a:pPr lvl="1">
              <a:buFont typeface="Courier New" panose="02070309020205020404" pitchFamily="49" charset="0"/>
              <a:buChar char="o"/>
            </a:pPr>
            <a:r>
              <a:rPr lang="en-US" sz="2000" dirty="0">
                <a:solidFill>
                  <a:srgbClr val="2906A2"/>
                </a:solidFill>
              </a:rPr>
              <a:t>State Supplement to the Aged, Blind and Disabled</a:t>
            </a:r>
          </a:p>
          <a:p>
            <a:pPr lvl="1">
              <a:buFont typeface="Courier New" panose="02070309020205020404" pitchFamily="49" charset="0"/>
              <a:buChar char="o"/>
            </a:pPr>
            <a:r>
              <a:rPr lang="en-US" sz="2000" dirty="0">
                <a:solidFill>
                  <a:srgbClr val="2906A2"/>
                </a:solidFill>
              </a:rPr>
              <a:t>Refugee Cash Assistance </a:t>
            </a:r>
            <a:endParaRPr lang="en-US" sz="2000" strike="sngStrike" dirty="0">
              <a:solidFill>
                <a:srgbClr val="2906A2"/>
              </a:solidFill>
            </a:endParaRPr>
          </a:p>
          <a:p>
            <a:pPr lvl="1">
              <a:buFont typeface="Courier New" panose="02070309020205020404" pitchFamily="49" charset="0"/>
              <a:buChar char="o"/>
            </a:pPr>
            <a:r>
              <a:rPr lang="en-US" sz="2000" dirty="0">
                <a:solidFill>
                  <a:srgbClr val="2906A2"/>
                </a:solidFill>
              </a:rPr>
              <a:t>Supplemental Security Income (SSI)</a:t>
            </a:r>
          </a:p>
          <a:p>
            <a:r>
              <a:rPr lang="en-US" sz="2000" dirty="0"/>
              <a:t>Residential households that make payments for drinking water or wastewater services and are within the income guidelines</a:t>
            </a:r>
            <a:endParaRPr lang="en-US" sz="2000" strike="sngStrike" dirty="0"/>
          </a:p>
          <a:p>
            <a:endParaRPr lang="en-US" sz="2000" dirty="0"/>
          </a:p>
          <a:p>
            <a:pPr marL="0" indent="0">
              <a:buNone/>
            </a:pPr>
            <a:r>
              <a:rPr lang="en-US" sz="2000" dirty="0"/>
              <a:t>*If water is included in the rent, landlord cooperation is required.</a:t>
            </a:r>
          </a:p>
        </p:txBody>
      </p:sp>
      <p:sp>
        <p:nvSpPr>
          <p:cNvPr id="3" name="Slide Number Placeholder 2">
            <a:extLst>
              <a:ext uri="{FF2B5EF4-FFF2-40B4-BE49-F238E27FC236}">
                <a16:creationId xmlns:a16="http://schemas.microsoft.com/office/drawing/2014/main" id="{A099120A-894C-4041-85F8-3321957553A2}"/>
              </a:ext>
            </a:extLst>
          </p:cNvPr>
          <p:cNvSpPr>
            <a:spLocks noGrp="1"/>
          </p:cNvSpPr>
          <p:nvPr>
            <p:ph type="sldNum" sz="quarter" idx="12"/>
          </p:nvPr>
        </p:nvSpPr>
        <p:spPr/>
        <p:txBody>
          <a:bodyPr/>
          <a:lstStyle/>
          <a:p>
            <a:pPr>
              <a:defRPr/>
            </a:pPr>
            <a:fld id="{8E0910F7-5D48-4D29-89D1-83725AECF732}" type="slidenum">
              <a:rPr lang="en-US" smtClean="0"/>
              <a:pPr>
                <a:defRPr/>
              </a:pPr>
              <a:t>28</a:t>
            </a:fld>
            <a:endParaRPr lang="en-US" dirty="0"/>
          </a:p>
        </p:txBody>
      </p:sp>
      <p:pic>
        <p:nvPicPr>
          <p:cNvPr id="8" name="Picture 7">
            <a:extLst>
              <a:ext uri="{FF2B5EF4-FFF2-40B4-BE49-F238E27FC236}">
                <a16:creationId xmlns:a16="http://schemas.microsoft.com/office/drawing/2014/main" id="{45AB8D9D-24AA-48AF-B347-EFE01F56E579}"/>
              </a:ext>
            </a:extLst>
          </p:cNvPr>
          <p:cNvPicPr>
            <a:picLocks noChangeAspect="1"/>
          </p:cNvPicPr>
          <p:nvPr/>
        </p:nvPicPr>
        <p:blipFill>
          <a:blip r:embed="rId3"/>
          <a:stretch>
            <a:fillRect/>
          </a:stretch>
        </p:blipFill>
        <p:spPr>
          <a:xfrm>
            <a:off x="3134348" y="6312994"/>
            <a:ext cx="2895851" cy="365792"/>
          </a:xfrm>
          <a:prstGeom prst="rect">
            <a:avLst/>
          </a:prstGeom>
        </p:spPr>
      </p:pic>
      <p:sp>
        <p:nvSpPr>
          <p:cNvPr id="5" name="Date Placeholder 4">
            <a:extLst>
              <a:ext uri="{FF2B5EF4-FFF2-40B4-BE49-F238E27FC236}">
                <a16:creationId xmlns:a16="http://schemas.microsoft.com/office/drawing/2014/main" id="{EF2710A2-B8DF-449F-82C9-D34D38C5F07D}"/>
              </a:ext>
            </a:extLst>
          </p:cNvPr>
          <p:cNvSpPr>
            <a:spLocks noGrp="1"/>
          </p:cNvSpPr>
          <p:nvPr>
            <p:ph type="dt" sz="half" idx="10"/>
          </p:nvPr>
        </p:nvSpPr>
        <p:spPr/>
        <p:txBody>
          <a:bodyPr/>
          <a:lstStyle/>
          <a:p>
            <a:pPr>
              <a:defRPr/>
            </a:pPr>
            <a:fld id="{1F066625-EB03-47A1-B3CC-36C0CE6AC400}" type="datetime1">
              <a:rPr lang="en-US" smtClean="0"/>
              <a:t>8/26/2022</a:t>
            </a:fld>
            <a:endParaRPr lang="en-US"/>
          </a:p>
        </p:txBody>
      </p:sp>
      <p:sp>
        <p:nvSpPr>
          <p:cNvPr id="9" name="Footer Placeholder 8">
            <a:extLst>
              <a:ext uri="{FF2B5EF4-FFF2-40B4-BE49-F238E27FC236}">
                <a16:creationId xmlns:a16="http://schemas.microsoft.com/office/drawing/2014/main" id="{FFC096FA-B3AF-4767-88A5-F63DCA5F2044}"/>
              </a:ext>
            </a:extLst>
          </p:cNvPr>
          <p:cNvSpPr>
            <a:spLocks noGrp="1"/>
          </p:cNvSpPr>
          <p:nvPr>
            <p:ph type="ftr" sz="quarter" idx="11"/>
          </p:nvPr>
        </p:nvSpPr>
        <p:spPr/>
        <p:txBody>
          <a:bodyPr/>
          <a:lstStyle/>
          <a:p>
            <a:pPr>
              <a:defRPr/>
            </a:pPr>
            <a:endParaRPr lang="en-US" dirty="0"/>
          </a:p>
          <a:p>
            <a:pPr>
              <a:defRPr/>
            </a:pPr>
            <a:endParaRPr lang="en-US" dirty="0"/>
          </a:p>
        </p:txBody>
      </p:sp>
    </p:spTree>
    <p:extLst>
      <p:ext uri="{BB962C8B-B14F-4D97-AF65-F5344CB8AC3E}">
        <p14:creationId xmlns:p14="http://schemas.microsoft.com/office/powerpoint/2010/main" val="4051498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60045"/>
            <a:ext cx="4694659" cy="573405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10299"/>
          <a:stretch/>
        </p:blipFill>
        <p:spPr>
          <a:xfrm>
            <a:off x="-1" y="857250"/>
            <a:ext cx="9144001" cy="5734050"/>
          </a:xfrm>
          <a:prstGeom prst="rect">
            <a:avLst/>
          </a:prstGeom>
        </p:spPr>
      </p:pic>
      <p:sp>
        <p:nvSpPr>
          <p:cNvPr id="2" name="Title 1"/>
          <p:cNvSpPr>
            <a:spLocks noGrp="1"/>
          </p:cNvSpPr>
          <p:nvPr>
            <p:ph type="ctrTitle"/>
          </p:nvPr>
        </p:nvSpPr>
        <p:spPr>
          <a:xfrm>
            <a:off x="3366231" y="-87380"/>
            <a:ext cx="5629852" cy="840248"/>
          </a:xfrm>
        </p:spPr>
        <p:txBody>
          <a:bodyPr vert="horz" lIns="91440" tIns="45720" rIns="91440" bIns="45720" rtlCol="0" anchor="ctr">
            <a:normAutofit/>
          </a:bodyPr>
          <a:lstStyle/>
          <a:p>
            <a:pPr algn="r">
              <a:lnSpc>
                <a:spcPct val="90000"/>
              </a:lnSpc>
            </a:pPr>
            <a:r>
              <a:rPr lang="en-US" sz="2800" kern="1200" dirty="0">
                <a:solidFill>
                  <a:srgbClr val="FFFF00"/>
                </a:solidFill>
                <a:latin typeface="+mj-lt"/>
                <a:ea typeface="+mj-ea"/>
                <a:cs typeface="+mj-cs"/>
              </a:rPr>
              <a:t>LIH</a:t>
            </a:r>
            <a:r>
              <a:rPr lang="en-US" sz="2800" kern="1200" dirty="0">
                <a:solidFill>
                  <a:srgbClr val="F0E018"/>
                </a:solidFill>
                <a:latin typeface="+mj-lt"/>
                <a:ea typeface="+mj-ea"/>
                <a:cs typeface="+mj-cs"/>
              </a:rPr>
              <a:t>W</a:t>
            </a:r>
            <a:r>
              <a:rPr lang="en-US" sz="2800" kern="1200" dirty="0">
                <a:solidFill>
                  <a:srgbClr val="FFFF00"/>
                </a:solidFill>
                <a:latin typeface="+mj-lt"/>
                <a:ea typeface="+mj-ea"/>
                <a:cs typeface="+mj-cs"/>
              </a:rPr>
              <a:t>AP Allocation Plan Background</a:t>
            </a:r>
          </a:p>
        </p:txBody>
      </p:sp>
      <p:sp>
        <p:nvSpPr>
          <p:cNvPr id="17"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5" y="1468363"/>
            <a:ext cx="4180922" cy="4515805"/>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10" name="Graphic 9" descr="Flip Calendar">
            <a:extLst>
              <a:ext uri="{FF2B5EF4-FFF2-40B4-BE49-F238E27FC236}">
                <a16:creationId xmlns:a16="http://schemas.microsoft.com/office/drawing/2014/main" id="{278B0D1A-661A-4307-A068-344F31DC69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9490" y="2079067"/>
            <a:ext cx="3026740" cy="3026740"/>
          </a:xfrm>
          <a:prstGeom prst="rect">
            <a:avLst/>
          </a:prstGeom>
        </p:spPr>
      </p:pic>
      <p:sp>
        <p:nvSpPr>
          <p:cNvPr id="3" name="Slide Number Placeholder 2"/>
          <p:cNvSpPr>
            <a:spLocks noGrp="1"/>
          </p:cNvSpPr>
          <p:nvPr>
            <p:ph type="sldNum" sz="quarter" idx="12"/>
          </p:nvPr>
        </p:nvSpPr>
        <p:spPr>
          <a:xfrm>
            <a:off x="8267450" y="6372752"/>
            <a:ext cx="428046" cy="235550"/>
          </a:xfrm>
        </p:spPr>
        <p:txBody>
          <a:bodyPr vert="horz" lIns="91440" tIns="45720" rIns="91440" bIns="45720" rtlCol="0" anchor="ctr">
            <a:normAutofit/>
          </a:bodyPr>
          <a:lstStyle/>
          <a:p>
            <a:pPr>
              <a:spcAft>
                <a:spcPts val="600"/>
              </a:spcAft>
              <a:defRPr/>
            </a:pPr>
            <a:fld id="{2D43976D-FE59-46FF-B0CA-10F23A3434E0}" type="slidenum">
              <a:rPr lang="en-US" sz="825">
                <a:solidFill>
                  <a:srgbClr val="898989"/>
                </a:solidFill>
                <a:latin typeface="+mn-lt"/>
              </a:rPr>
              <a:pPr>
                <a:spcAft>
                  <a:spcPts val="600"/>
                </a:spcAft>
                <a:defRPr/>
              </a:pPr>
              <a:t>29</a:t>
            </a:fld>
            <a:endParaRPr lang="en-US" sz="825">
              <a:solidFill>
                <a:srgbClr val="898989"/>
              </a:solidFill>
              <a:latin typeface="+mn-lt"/>
            </a:endParaRPr>
          </a:p>
        </p:txBody>
      </p:sp>
      <p:pic>
        <p:nvPicPr>
          <p:cNvPr id="8" name="Picture 7">
            <a:extLst>
              <a:ext uri="{FF2B5EF4-FFF2-40B4-BE49-F238E27FC236}">
                <a16:creationId xmlns:a16="http://schemas.microsoft.com/office/drawing/2014/main" id="{3CF08BA5-55A9-4762-877A-C818C9CE18E1}"/>
              </a:ext>
            </a:extLst>
          </p:cNvPr>
          <p:cNvPicPr>
            <a:picLocks noChangeAspect="1"/>
          </p:cNvPicPr>
          <p:nvPr/>
        </p:nvPicPr>
        <p:blipFill>
          <a:blip r:embed="rId6"/>
          <a:stretch>
            <a:fillRect/>
          </a:stretch>
        </p:blipFill>
        <p:spPr>
          <a:xfrm>
            <a:off x="3366230" y="6509431"/>
            <a:ext cx="2895851" cy="365792"/>
          </a:xfrm>
          <a:prstGeom prst="rect">
            <a:avLst/>
          </a:prstGeom>
        </p:spPr>
      </p:pic>
      <p:sp>
        <p:nvSpPr>
          <p:cNvPr id="4" name="TextBox 3">
            <a:extLst>
              <a:ext uri="{FF2B5EF4-FFF2-40B4-BE49-F238E27FC236}">
                <a16:creationId xmlns:a16="http://schemas.microsoft.com/office/drawing/2014/main" id="{6A4DFF7C-5148-4DA3-94C0-82CA1559D4D1}"/>
              </a:ext>
            </a:extLst>
          </p:cNvPr>
          <p:cNvSpPr txBox="1"/>
          <p:nvPr/>
        </p:nvSpPr>
        <p:spPr>
          <a:xfrm>
            <a:off x="514350" y="6479367"/>
            <a:ext cx="100965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161A3-F3FB-4A4B-BF7E-DFDBF5D5655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7100C994-35BF-43DA-89CF-D9336DF5FAE6}"/>
              </a:ext>
            </a:extLst>
          </p:cNvPr>
          <p:cNvSpPr txBox="1"/>
          <p:nvPr/>
        </p:nvSpPr>
        <p:spPr>
          <a:xfrm>
            <a:off x="3830320" y="1137920"/>
            <a:ext cx="5313680" cy="3724096"/>
          </a:xfrm>
          <a:prstGeom prst="rect">
            <a:avLst/>
          </a:prstGeom>
          <a:noFill/>
        </p:spPr>
        <p:txBody>
          <a:bodyPr wrap="square" rtlCol="0">
            <a:spAutoFit/>
          </a:bodyPr>
          <a:lstStyle/>
          <a:p>
            <a:pPr>
              <a:spcBef>
                <a:spcPct val="20000"/>
              </a:spcBef>
            </a:pPr>
            <a:r>
              <a:rPr lang="en-US" sz="2000" dirty="0">
                <a:solidFill>
                  <a:srgbClr val="2906A2"/>
                </a:solidFill>
                <a:latin typeface="Calibri"/>
              </a:rPr>
              <a:t>Using the single application (online and paper), households will be able to apply for both LIHWAP and CEAP</a:t>
            </a:r>
            <a:endParaRPr lang="en-US" sz="2000" strike="sngStrike" dirty="0">
              <a:solidFill>
                <a:srgbClr val="2906A2"/>
              </a:solidFill>
              <a:latin typeface="Calibri"/>
            </a:endParaRPr>
          </a:p>
          <a:p>
            <a:pPr marL="800100" lvl="1" indent="-342900">
              <a:spcBef>
                <a:spcPct val="20000"/>
              </a:spcBef>
              <a:buFont typeface="Wingdings" pitchFamily="2" charset="2"/>
              <a:buChar char="§"/>
            </a:pPr>
            <a:r>
              <a:rPr lang="en-US" sz="2000" dirty="0">
                <a:solidFill>
                  <a:srgbClr val="2906A2"/>
                </a:solidFill>
                <a:latin typeface="Calibri"/>
              </a:rPr>
              <a:t>September 1, 2022 – CAAs will begin accepting applications</a:t>
            </a:r>
            <a:endParaRPr lang="en-US" sz="2000" strike="sngStrike" dirty="0">
              <a:solidFill>
                <a:srgbClr val="2906A2"/>
              </a:solidFill>
              <a:latin typeface="Calibri"/>
            </a:endParaRPr>
          </a:p>
          <a:p>
            <a:pPr marL="800100" lvl="1" indent="-342900">
              <a:spcBef>
                <a:spcPct val="20000"/>
              </a:spcBef>
              <a:buFont typeface="Wingdings" pitchFamily="2" charset="2"/>
              <a:buChar char="§"/>
            </a:pPr>
            <a:r>
              <a:rPr lang="en-US" sz="2000" dirty="0">
                <a:solidFill>
                  <a:srgbClr val="2906A2"/>
                </a:solidFill>
                <a:latin typeface="Calibri"/>
              </a:rPr>
              <a:t>November 1, 2022 – First day for water assistance payments</a:t>
            </a:r>
          </a:p>
          <a:p>
            <a:pPr marL="800100" lvl="1" indent="-342900">
              <a:spcBef>
                <a:spcPct val="20000"/>
              </a:spcBef>
              <a:buFont typeface="Wingdings" pitchFamily="2" charset="2"/>
              <a:buChar char="§"/>
            </a:pPr>
            <a:r>
              <a:rPr lang="en-US" sz="2000" dirty="0">
                <a:solidFill>
                  <a:srgbClr val="2906A2"/>
                </a:solidFill>
                <a:latin typeface="Calibri"/>
              </a:rPr>
              <a:t>May 31, 2023 – Last day to apply for LIHWAP</a:t>
            </a:r>
          </a:p>
          <a:p>
            <a:pPr marL="800100" lvl="1" indent="-342900">
              <a:spcBef>
                <a:spcPct val="20000"/>
              </a:spcBef>
              <a:buFont typeface="Wingdings" pitchFamily="2" charset="2"/>
              <a:buChar char="§"/>
            </a:pPr>
            <a:r>
              <a:rPr lang="en-US" sz="2000" dirty="0">
                <a:solidFill>
                  <a:srgbClr val="2906A2"/>
                </a:solidFill>
                <a:latin typeface="Calibri"/>
              </a:rPr>
              <a:t>June 16, 2023 – Last day to submit water utility bills  </a:t>
            </a:r>
          </a:p>
        </p:txBody>
      </p:sp>
    </p:spTree>
    <p:extLst>
      <p:ext uri="{BB962C8B-B14F-4D97-AF65-F5344CB8AC3E}">
        <p14:creationId xmlns:p14="http://schemas.microsoft.com/office/powerpoint/2010/main" val="981961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4228" y="0"/>
            <a:ext cx="5962196" cy="800665"/>
          </a:xfrm>
        </p:spPr>
        <p:txBody>
          <a:bodyPr/>
          <a:lstStyle/>
          <a:p>
            <a:pPr algn="r"/>
            <a:r>
              <a:rPr lang="en-US" sz="2800" dirty="0">
                <a:solidFill>
                  <a:srgbClr val="FFFF00"/>
                </a:solidFill>
              </a:rPr>
              <a:t>LIHEAP Allocation Plan Summary</a:t>
            </a:r>
            <a:endParaRPr lang="en-US" sz="2800" dirty="0"/>
          </a:p>
        </p:txBody>
      </p:sp>
      <p:sp>
        <p:nvSpPr>
          <p:cNvPr id="3" name="Slide Number Placeholder 2"/>
          <p:cNvSpPr>
            <a:spLocks noGrp="1"/>
          </p:cNvSpPr>
          <p:nvPr>
            <p:ph type="sldNum" sz="quarter" idx="12"/>
          </p:nvPr>
        </p:nvSpPr>
        <p:spPr/>
        <p:txBody>
          <a:bodyPr/>
          <a:lstStyle/>
          <a:p>
            <a:pPr>
              <a:defRPr/>
            </a:pPr>
            <a:fld id="{2D43976D-FE59-46FF-B0CA-10F23A3434E0}" type="slidenum">
              <a:rPr lang="en-US" smtClean="0"/>
              <a:pPr>
                <a:defRPr/>
              </a:pPr>
              <a:t>3</a:t>
            </a:fld>
            <a:endParaRPr lang="en-US" dirty="0"/>
          </a:p>
        </p:txBody>
      </p:sp>
      <p:sp>
        <p:nvSpPr>
          <p:cNvPr id="4" name="TextBox 3"/>
          <p:cNvSpPr txBox="1"/>
          <p:nvPr/>
        </p:nvSpPr>
        <p:spPr>
          <a:xfrm>
            <a:off x="256854" y="3503488"/>
            <a:ext cx="8650840" cy="369332"/>
          </a:xfrm>
          <a:prstGeom prst="rect">
            <a:avLst/>
          </a:prstGeom>
          <a:noFill/>
        </p:spPr>
        <p:txBody>
          <a:bodyPr wrap="square" rtlCol="0">
            <a:spAutoFit/>
          </a:bodyPr>
          <a:lstStyle/>
          <a:p>
            <a:endParaRPr lang="en-US" dirty="0"/>
          </a:p>
        </p:txBody>
      </p:sp>
      <p:sp>
        <p:nvSpPr>
          <p:cNvPr id="6" name="TextBox 5"/>
          <p:cNvSpPr txBox="1"/>
          <p:nvPr/>
        </p:nvSpPr>
        <p:spPr>
          <a:xfrm>
            <a:off x="463598" y="1131718"/>
            <a:ext cx="8237350" cy="4130361"/>
          </a:xfrm>
          <a:prstGeom prst="rect">
            <a:avLst/>
          </a:prstGeom>
          <a:noFill/>
        </p:spPr>
        <p:txBody>
          <a:bodyPr wrap="square" rtlCol="0">
            <a:spAutoFit/>
          </a:bodyPr>
          <a:lstStyle/>
          <a:p>
            <a:pPr lvl="0">
              <a:spcBef>
                <a:spcPct val="20000"/>
              </a:spcBef>
            </a:pPr>
            <a:r>
              <a:rPr lang="en-US" sz="3200" dirty="0">
                <a:solidFill>
                  <a:srgbClr val="2906A2"/>
                </a:solidFill>
                <a:latin typeface="Calibri"/>
              </a:rPr>
              <a:t>Overview and Operations</a:t>
            </a:r>
          </a:p>
          <a:p>
            <a:pPr marL="342900" lvl="0" indent="-342900">
              <a:spcBef>
                <a:spcPct val="20000"/>
              </a:spcBef>
              <a:buFont typeface="Wingdings" pitchFamily="2" charset="2"/>
              <a:buChar char="§"/>
            </a:pPr>
            <a:r>
              <a:rPr lang="en-US" sz="2400" dirty="0">
                <a:solidFill>
                  <a:srgbClr val="2906A2"/>
                </a:solidFill>
                <a:latin typeface="Calibri"/>
              </a:rPr>
              <a:t>The Low Income Home Energy Assistance Program (LIHEAP), administered by the Office of Community Services within the U.S. Department of Health and Human Services (HHS), provides funding to states to assist households with lower incomes in offsetting their winter heating costs </a:t>
            </a:r>
          </a:p>
          <a:p>
            <a:pPr lvl="0">
              <a:spcBef>
                <a:spcPct val="20000"/>
              </a:spcBef>
            </a:pPr>
            <a:endParaRPr lang="en-US" sz="2400" dirty="0">
              <a:solidFill>
                <a:srgbClr val="2906A2"/>
              </a:solidFill>
              <a:latin typeface="Calibri"/>
            </a:endParaRPr>
          </a:p>
          <a:p>
            <a:pPr marL="342900" lvl="0" indent="-342900">
              <a:spcBef>
                <a:spcPct val="20000"/>
              </a:spcBef>
              <a:buFont typeface="Wingdings" pitchFamily="2" charset="2"/>
              <a:buChar char="§"/>
            </a:pPr>
            <a:r>
              <a:rPr lang="en-US" sz="2400" dirty="0">
                <a:solidFill>
                  <a:srgbClr val="2906A2"/>
                </a:solidFill>
                <a:latin typeface="Calibri"/>
              </a:rPr>
              <a:t>In Connecticut, LIHEAP is administered as the Connecticut Energy Assistance Program (CEAP) by the Department of Social Services (DSS)  </a:t>
            </a:r>
          </a:p>
        </p:txBody>
      </p:sp>
      <p:pic>
        <p:nvPicPr>
          <p:cNvPr id="9" name="Picture 8">
            <a:extLst>
              <a:ext uri="{FF2B5EF4-FFF2-40B4-BE49-F238E27FC236}">
                <a16:creationId xmlns:a16="http://schemas.microsoft.com/office/drawing/2014/main" id="{BC966486-7B90-43C3-BE1F-26CD6B35C100}"/>
              </a:ext>
            </a:extLst>
          </p:cNvPr>
          <p:cNvPicPr>
            <a:picLocks noChangeAspect="1"/>
          </p:cNvPicPr>
          <p:nvPr/>
        </p:nvPicPr>
        <p:blipFill>
          <a:blip r:embed="rId3"/>
          <a:stretch>
            <a:fillRect/>
          </a:stretch>
        </p:blipFill>
        <p:spPr>
          <a:xfrm>
            <a:off x="3134348" y="6312994"/>
            <a:ext cx="2895851" cy="365792"/>
          </a:xfrm>
          <a:prstGeom prst="rect">
            <a:avLst/>
          </a:prstGeom>
        </p:spPr>
      </p:pic>
      <p:sp>
        <p:nvSpPr>
          <p:cNvPr id="7" name="TextBox 6">
            <a:extLst>
              <a:ext uri="{FF2B5EF4-FFF2-40B4-BE49-F238E27FC236}">
                <a16:creationId xmlns:a16="http://schemas.microsoft.com/office/drawing/2014/main" id="{E9530BC5-9A3E-405E-BD5D-75810923F2C1}"/>
              </a:ext>
            </a:extLst>
          </p:cNvPr>
          <p:cNvSpPr txBox="1"/>
          <p:nvPr/>
        </p:nvSpPr>
        <p:spPr>
          <a:xfrm>
            <a:off x="256854" y="6360749"/>
            <a:ext cx="15433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161A3-F3FB-4A4B-BF7E-DFDBF5D5655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47655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a:t>Amendment to LIHWAP Allocation Plan</a:t>
            </a:r>
          </a:p>
        </p:txBody>
      </p:sp>
      <p:sp>
        <p:nvSpPr>
          <p:cNvPr id="6" name="Content Placeholder 5"/>
          <p:cNvSpPr>
            <a:spLocks noGrp="1"/>
          </p:cNvSpPr>
          <p:nvPr>
            <p:ph idx="1"/>
          </p:nvPr>
        </p:nvSpPr>
        <p:spPr>
          <a:xfrm>
            <a:off x="405597" y="824656"/>
            <a:ext cx="8455599" cy="3359294"/>
          </a:xfrm>
        </p:spPr>
        <p:txBody>
          <a:bodyPr/>
          <a:lstStyle/>
          <a:p>
            <a:pPr marL="0" indent="0">
              <a:buNone/>
            </a:pPr>
            <a:r>
              <a:rPr lang="en-US" sz="2600" dirty="0"/>
              <a:t>Benefits</a:t>
            </a:r>
          </a:p>
          <a:p>
            <a:r>
              <a:rPr lang="en-US" sz="2200" dirty="0"/>
              <a:t>Up to $1,000 Crisis Assistance Benefit for households with disconnected services/pending disconnect/arrearages</a:t>
            </a:r>
          </a:p>
          <a:p>
            <a:pPr lvl="1">
              <a:buFont typeface="Courier New" panose="02070309020205020404" pitchFamily="49" charset="0"/>
              <a:buChar char="o"/>
            </a:pPr>
            <a:r>
              <a:rPr lang="en-US" sz="2200" dirty="0">
                <a:solidFill>
                  <a:srgbClr val="2906A2"/>
                </a:solidFill>
              </a:rPr>
              <a:t>Payment includes all fees and charges if at imminent risk of drinking or wastewater service disconnect</a:t>
            </a:r>
          </a:p>
          <a:p>
            <a:r>
              <a:rPr lang="en-US" sz="2200" dirty="0"/>
              <a:t>The revised Basic Benefit awards below are available to households with water included in their rent and those without arrearages or disconnection notices, follow LIHEAP levels based on income, household size and vulnerability:</a:t>
            </a:r>
          </a:p>
          <a:p>
            <a:pPr marL="0" indent="0">
              <a:spcBef>
                <a:spcPts val="225"/>
              </a:spcBef>
              <a:buNone/>
            </a:pPr>
            <a:endParaRPr lang="en-US" dirty="0">
              <a:solidFill>
                <a:schemeClr val="tx1"/>
              </a:solidFill>
            </a:endParaRPr>
          </a:p>
        </p:txBody>
      </p:sp>
      <p:graphicFrame>
        <p:nvGraphicFramePr>
          <p:cNvPr id="5" name="Table 4">
            <a:extLst>
              <a:ext uri="{FF2B5EF4-FFF2-40B4-BE49-F238E27FC236}">
                <a16:creationId xmlns:a16="http://schemas.microsoft.com/office/drawing/2014/main" id="{06B5F0D3-F934-4151-88D0-617DD05AA5D2}"/>
              </a:ext>
            </a:extLst>
          </p:cNvPr>
          <p:cNvGraphicFramePr>
            <a:graphicFrameLocks noGrp="1"/>
          </p:cNvGraphicFramePr>
          <p:nvPr>
            <p:extLst>
              <p:ext uri="{D42A27DB-BD31-4B8C-83A1-F6EECF244321}">
                <p14:modId xmlns:p14="http://schemas.microsoft.com/office/powerpoint/2010/main" val="3497894672"/>
              </p:ext>
            </p:extLst>
          </p:nvPr>
        </p:nvGraphicFramePr>
        <p:xfrm>
          <a:off x="344200" y="4349006"/>
          <a:ext cx="8455600" cy="1219200"/>
        </p:xfrm>
        <a:graphic>
          <a:graphicData uri="http://schemas.openxmlformats.org/drawingml/2006/table">
            <a:tbl>
              <a:tblPr firstRow="1" firstCol="1" bandRow="1">
                <a:tableStyleId>{5C22544A-7EE6-4342-B048-85BDC9FD1C3A}</a:tableStyleId>
              </a:tblPr>
              <a:tblGrid>
                <a:gridCol w="628119">
                  <a:extLst>
                    <a:ext uri="{9D8B030D-6E8A-4147-A177-3AD203B41FA5}">
                      <a16:colId xmlns:a16="http://schemas.microsoft.com/office/drawing/2014/main" val="838251039"/>
                    </a:ext>
                  </a:extLst>
                </a:gridCol>
                <a:gridCol w="4261739">
                  <a:extLst>
                    <a:ext uri="{9D8B030D-6E8A-4147-A177-3AD203B41FA5}">
                      <a16:colId xmlns:a16="http://schemas.microsoft.com/office/drawing/2014/main" val="2421719098"/>
                    </a:ext>
                  </a:extLst>
                </a:gridCol>
                <a:gridCol w="1782871">
                  <a:extLst>
                    <a:ext uri="{9D8B030D-6E8A-4147-A177-3AD203B41FA5}">
                      <a16:colId xmlns:a16="http://schemas.microsoft.com/office/drawing/2014/main" val="2795402779"/>
                    </a:ext>
                  </a:extLst>
                </a:gridCol>
                <a:gridCol w="1782871">
                  <a:extLst>
                    <a:ext uri="{9D8B030D-6E8A-4147-A177-3AD203B41FA5}">
                      <a16:colId xmlns:a16="http://schemas.microsoft.com/office/drawing/2014/main" val="1462971872"/>
                    </a:ext>
                  </a:extLst>
                </a:gridCol>
              </a:tblGrid>
              <a:tr h="304800">
                <a:tc>
                  <a:txBody>
                    <a:bodyPr/>
                    <a:lstStyle/>
                    <a:p>
                      <a:pPr marL="0" marR="0" algn="ctr">
                        <a:lnSpc>
                          <a:spcPct val="107000"/>
                        </a:lnSpc>
                        <a:spcBef>
                          <a:spcPts val="0"/>
                        </a:spcBef>
                        <a:spcAft>
                          <a:spcPts val="0"/>
                        </a:spcAft>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lang="en-US" sz="1500" spc="-10" dirty="0">
                          <a:effectLst/>
                        </a:rPr>
                        <a:t>Level</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47625" algn="ctr">
                        <a:lnSpc>
                          <a:spcPct val="107000"/>
                        </a:lnSpc>
                        <a:spcBef>
                          <a:spcPts val="0"/>
                        </a:spcBef>
                        <a:spcAft>
                          <a:spcPts val="0"/>
                        </a:spcAft>
                      </a:pPr>
                      <a:r>
                        <a:rPr lang="en-US" sz="1500" spc="-10" dirty="0">
                          <a:effectLst/>
                        </a:rPr>
                        <a:t>Federal Poverty Guidelines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104775" algn="ctr">
                        <a:lnSpc>
                          <a:spcPct val="107000"/>
                        </a:lnSpc>
                        <a:spcBef>
                          <a:spcPts val="0"/>
                        </a:spcBef>
                        <a:spcAft>
                          <a:spcPts val="0"/>
                        </a:spcAft>
                      </a:pPr>
                      <a:r>
                        <a:rPr lang="en-US" sz="1500" spc="-10" dirty="0">
                          <a:effectLst/>
                        </a:rPr>
                        <a:t>Vulnerable*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lang="en-US" sz="1500" spc="-10" dirty="0">
                          <a:effectLst/>
                        </a:rPr>
                        <a:t>Non-Vulnerable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378873371"/>
                  </a:ext>
                </a:extLst>
              </a:tr>
              <a:tr h="304800">
                <a:tc>
                  <a:txBody>
                    <a:bodyPr/>
                    <a:lstStyle/>
                    <a:p>
                      <a:pPr marL="0" marR="0" algn="ctr">
                        <a:lnSpc>
                          <a:spcPct val="107000"/>
                        </a:lnSpc>
                        <a:spcBef>
                          <a:spcPts val="0"/>
                        </a:spcBef>
                        <a:spcAft>
                          <a:spcPts val="0"/>
                        </a:spcAft>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lang="en-US" sz="1500" spc="-10" dirty="0">
                          <a:effectLst/>
                        </a:rPr>
                        <a:t>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lang="en-US" sz="1500" spc="-10" dirty="0">
                          <a:effectLst/>
                        </a:rPr>
                        <a:t>At or below  125% of Federal Poverty Guidelines (FPG)</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lang="en-US" sz="1500" spc="-10" dirty="0">
                          <a:effectLst/>
                        </a:rPr>
                        <a:t>$300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lang="en-US" sz="1500" spc="-10" dirty="0">
                          <a:effectLst/>
                        </a:rPr>
                        <a:t>$150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2740191571"/>
                  </a:ext>
                </a:extLst>
              </a:tr>
              <a:tr h="304800">
                <a:tc>
                  <a:txBody>
                    <a:bodyPr/>
                    <a:lstStyle/>
                    <a:p>
                      <a:pPr marL="0" marR="0" algn="ctr">
                        <a:lnSpc>
                          <a:spcPct val="107000"/>
                        </a:lnSpc>
                        <a:spcBef>
                          <a:spcPts val="0"/>
                        </a:spcBef>
                        <a:spcAft>
                          <a:spcPts val="0"/>
                        </a:spcAft>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lang="en-US" sz="1500" spc="-10" dirty="0">
                          <a:effectLst/>
                        </a:rPr>
                        <a:t>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lang="en-US" sz="1500" spc="-10" dirty="0">
                          <a:effectLst/>
                        </a:rPr>
                        <a:t>126% FPG – 200% FPG</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lang="en-US" sz="1500" spc="-10" dirty="0">
                          <a:effectLst/>
                        </a:rPr>
                        <a:t>$200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lang="en-US" sz="1500" spc="-10" dirty="0">
                          <a:effectLst/>
                        </a:rPr>
                        <a:t>$100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255151572"/>
                  </a:ext>
                </a:extLst>
              </a:tr>
              <a:tr h="304800">
                <a:tc>
                  <a:txBody>
                    <a:bodyPr/>
                    <a:lstStyle/>
                    <a:p>
                      <a:pPr marL="0" marR="0" algn="ctr">
                        <a:lnSpc>
                          <a:spcPct val="107000"/>
                        </a:lnSpc>
                        <a:spcBef>
                          <a:spcPts val="0"/>
                        </a:spcBef>
                        <a:spcAft>
                          <a:spcPts val="0"/>
                        </a:spcAft>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lang="en-US" sz="1500" spc="-10" dirty="0">
                          <a:effectLst/>
                        </a:rPr>
                        <a:t>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lang="en-US" sz="1500" spc="-10" dirty="0">
                          <a:effectLst/>
                        </a:rPr>
                        <a:t>201% FPG – 150% State Median Income (SMI)</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lang="en-US" sz="1500" spc="-10" dirty="0">
                          <a:effectLst/>
                        </a:rPr>
                        <a:t>$100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lang="en-US" sz="1500" spc="-10" dirty="0">
                          <a:effectLst/>
                        </a:rPr>
                        <a:t>$50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522426222"/>
                  </a:ext>
                </a:extLst>
              </a:tr>
            </a:tbl>
          </a:graphicData>
        </a:graphic>
      </p:graphicFrame>
      <p:sp>
        <p:nvSpPr>
          <p:cNvPr id="2" name="TextBox 1">
            <a:extLst>
              <a:ext uri="{FF2B5EF4-FFF2-40B4-BE49-F238E27FC236}">
                <a16:creationId xmlns:a16="http://schemas.microsoft.com/office/drawing/2014/main" id="{5040B57E-1464-4A3D-9249-03B911D82E56}"/>
              </a:ext>
            </a:extLst>
          </p:cNvPr>
          <p:cNvSpPr txBox="1"/>
          <p:nvPr/>
        </p:nvSpPr>
        <p:spPr>
          <a:xfrm flipH="1">
            <a:off x="941295" y="5733262"/>
            <a:ext cx="7745505" cy="300082"/>
          </a:xfrm>
          <a:prstGeom prst="rect">
            <a:avLst/>
          </a:prstGeom>
          <a:noFill/>
        </p:spPr>
        <p:txBody>
          <a:bodyPr wrap="square" rtlCol="0">
            <a:spAutoFit/>
          </a:bodyPr>
          <a:lstStyle/>
          <a:p>
            <a:pPr algn="ctr"/>
            <a:r>
              <a:rPr lang="en-US" sz="1350" b="1" dirty="0">
                <a:latin typeface="Calibri" panose="020F0502020204030204" pitchFamily="34" charset="0"/>
                <a:ea typeface="Calibri" panose="020F0502020204030204" pitchFamily="34" charset="0"/>
                <a:cs typeface="Times New Roman" panose="02020603050405020304" pitchFamily="18" charset="0"/>
              </a:rPr>
              <a:t>* </a:t>
            </a:r>
            <a:r>
              <a:rPr lang="en-US" sz="1350" i="1" dirty="0">
                <a:latin typeface="Calibri" panose="020F0502020204030204" pitchFamily="34" charset="0"/>
                <a:ea typeface="Calibri" panose="020F0502020204030204" pitchFamily="34" charset="0"/>
                <a:cs typeface="Times New Roman" panose="02020603050405020304" pitchFamily="18" charset="0"/>
              </a:rPr>
              <a:t>Vulnerable - any household with a member who is age 60 or older, has a disability, or is under the age of 6</a:t>
            </a:r>
            <a:endParaRPr lang="en-US" i="1" dirty="0"/>
          </a:p>
        </p:txBody>
      </p:sp>
      <p:sp>
        <p:nvSpPr>
          <p:cNvPr id="7" name="Slide Number Placeholder 6">
            <a:extLst>
              <a:ext uri="{FF2B5EF4-FFF2-40B4-BE49-F238E27FC236}">
                <a16:creationId xmlns:a16="http://schemas.microsoft.com/office/drawing/2014/main" id="{0DB8B71E-1899-4F49-B028-DAF323C3D7A5}"/>
              </a:ext>
            </a:extLst>
          </p:cNvPr>
          <p:cNvSpPr>
            <a:spLocks noGrp="1"/>
          </p:cNvSpPr>
          <p:nvPr>
            <p:ph type="sldNum" sz="quarter" idx="12"/>
          </p:nvPr>
        </p:nvSpPr>
        <p:spPr/>
        <p:txBody>
          <a:bodyPr/>
          <a:lstStyle/>
          <a:p>
            <a:pPr>
              <a:defRPr/>
            </a:pPr>
            <a:fld id="{8E0910F7-5D48-4D29-89D1-83725AECF732}" type="slidenum">
              <a:rPr lang="en-US" smtClean="0"/>
              <a:pPr>
                <a:defRPr/>
              </a:pPr>
              <a:t>30</a:t>
            </a:fld>
            <a:endParaRPr lang="en-US" dirty="0"/>
          </a:p>
        </p:txBody>
      </p:sp>
      <p:pic>
        <p:nvPicPr>
          <p:cNvPr id="10" name="Picture 9">
            <a:extLst>
              <a:ext uri="{FF2B5EF4-FFF2-40B4-BE49-F238E27FC236}">
                <a16:creationId xmlns:a16="http://schemas.microsoft.com/office/drawing/2014/main" id="{F19ED266-7250-4FB4-81A0-8DC15B23FF01}"/>
              </a:ext>
            </a:extLst>
          </p:cNvPr>
          <p:cNvPicPr>
            <a:picLocks noChangeAspect="1"/>
          </p:cNvPicPr>
          <p:nvPr/>
        </p:nvPicPr>
        <p:blipFill>
          <a:blip r:embed="rId3"/>
          <a:stretch>
            <a:fillRect/>
          </a:stretch>
        </p:blipFill>
        <p:spPr>
          <a:xfrm>
            <a:off x="3134348" y="6312994"/>
            <a:ext cx="2895851" cy="365792"/>
          </a:xfrm>
          <a:prstGeom prst="rect">
            <a:avLst/>
          </a:prstGeom>
        </p:spPr>
      </p:pic>
      <p:sp>
        <p:nvSpPr>
          <p:cNvPr id="8" name="Date Placeholder 7">
            <a:extLst>
              <a:ext uri="{FF2B5EF4-FFF2-40B4-BE49-F238E27FC236}">
                <a16:creationId xmlns:a16="http://schemas.microsoft.com/office/drawing/2014/main" id="{9844CD4F-3190-44DA-92AA-F557352D3A34}"/>
              </a:ext>
            </a:extLst>
          </p:cNvPr>
          <p:cNvSpPr>
            <a:spLocks noGrp="1"/>
          </p:cNvSpPr>
          <p:nvPr>
            <p:ph type="dt" sz="half" idx="10"/>
          </p:nvPr>
        </p:nvSpPr>
        <p:spPr/>
        <p:txBody>
          <a:bodyPr/>
          <a:lstStyle/>
          <a:p>
            <a:pPr>
              <a:defRPr/>
            </a:pPr>
            <a:fld id="{1AD6ADF3-1E2F-4A8E-A467-4D88D9D23B20}" type="datetime1">
              <a:rPr lang="en-US" smtClean="0"/>
              <a:t>8/26/2022</a:t>
            </a:fld>
            <a:endParaRPr lang="en-US" dirty="0"/>
          </a:p>
        </p:txBody>
      </p:sp>
      <p:sp>
        <p:nvSpPr>
          <p:cNvPr id="11" name="Footer Placeholder 10">
            <a:extLst>
              <a:ext uri="{FF2B5EF4-FFF2-40B4-BE49-F238E27FC236}">
                <a16:creationId xmlns:a16="http://schemas.microsoft.com/office/drawing/2014/main" id="{DB6D2D4F-5382-4602-9D37-BC00A70F63CD}"/>
              </a:ext>
            </a:extLst>
          </p:cNvPr>
          <p:cNvSpPr>
            <a:spLocks noGrp="1"/>
          </p:cNvSpPr>
          <p:nvPr>
            <p:ph type="ftr" sz="quarter" idx="11"/>
          </p:nvPr>
        </p:nvSpPr>
        <p:spPr/>
        <p:txBody>
          <a:bodyPr/>
          <a:lstStyle/>
          <a:p>
            <a:pPr>
              <a:defRPr/>
            </a:pPr>
            <a:endParaRPr lang="en-US" dirty="0"/>
          </a:p>
          <a:p>
            <a:pPr>
              <a:defRPr/>
            </a:pPr>
            <a:endParaRPr lang="en-US" dirty="0"/>
          </a:p>
        </p:txBody>
      </p:sp>
    </p:spTree>
    <p:extLst>
      <p:ext uri="{BB962C8B-B14F-4D97-AF65-F5344CB8AC3E}">
        <p14:creationId xmlns:p14="http://schemas.microsoft.com/office/powerpoint/2010/main" val="1031507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69372-48AA-5850-450C-706270A58DC6}"/>
              </a:ext>
            </a:extLst>
          </p:cNvPr>
          <p:cNvSpPr>
            <a:spLocks noGrp="1"/>
          </p:cNvSpPr>
          <p:nvPr>
            <p:ph type="title"/>
          </p:nvPr>
        </p:nvSpPr>
        <p:spPr>
          <a:xfrm>
            <a:off x="2941164" y="41275"/>
            <a:ext cx="6095260" cy="531813"/>
          </a:xfrm>
        </p:spPr>
        <p:txBody>
          <a:bodyPr/>
          <a:lstStyle/>
          <a:p>
            <a:pPr algn="r"/>
            <a:r>
              <a:rPr lang="en-US" sz="2400" dirty="0"/>
              <a:t>Amendment to LIHWAP Allocation Plan</a:t>
            </a:r>
          </a:p>
        </p:txBody>
      </p:sp>
      <p:sp>
        <p:nvSpPr>
          <p:cNvPr id="3" name="Content Placeholder 2">
            <a:extLst>
              <a:ext uri="{FF2B5EF4-FFF2-40B4-BE49-F238E27FC236}">
                <a16:creationId xmlns:a16="http://schemas.microsoft.com/office/drawing/2014/main" id="{C76310D1-4F79-4BF8-9104-C03229E7266F}"/>
              </a:ext>
            </a:extLst>
          </p:cNvPr>
          <p:cNvSpPr>
            <a:spLocks noGrp="1"/>
          </p:cNvSpPr>
          <p:nvPr>
            <p:ph idx="1"/>
          </p:nvPr>
        </p:nvSpPr>
        <p:spPr>
          <a:xfrm>
            <a:off x="457200" y="1074271"/>
            <a:ext cx="8229600" cy="5186363"/>
          </a:xfrm>
        </p:spPr>
        <p:txBody>
          <a:bodyPr/>
          <a:lstStyle/>
          <a:p>
            <a:r>
              <a:rPr lang="en-US" sz="2800" dirty="0"/>
              <a:t>Households will apply for LIHWAP following the same schedule as the FFY23 CEAP;</a:t>
            </a:r>
          </a:p>
          <a:p>
            <a:r>
              <a:rPr lang="en-US" sz="2800" dirty="0"/>
              <a:t>Basic Benefit levels to match the CEAP Basic Benefit eligibility levels;</a:t>
            </a:r>
          </a:p>
          <a:p>
            <a:r>
              <a:rPr lang="en-US" sz="2800" dirty="0"/>
              <a:t>Households that are not directly billed for drinking/wastewater services may now apply for benefits; and</a:t>
            </a:r>
          </a:p>
          <a:p>
            <a:r>
              <a:rPr lang="en-US" sz="2800" dirty="0"/>
              <a:t>The budget for funds remaining adjusted to the full grant period through September 30, 2023</a:t>
            </a:r>
            <a:endParaRPr lang="en-US" sz="2800" strike="sngStrike" dirty="0"/>
          </a:p>
        </p:txBody>
      </p:sp>
      <p:sp>
        <p:nvSpPr>
          <p:cNvPr id="4" name="Date Placeholder 3">
            <a:extLst>
              <a:ext uri="{FF2B5EF4-FFF2-40B4-BE49-F238E27FC236}">
                <a16:creationId xmlns:a16="http://schemas.microsoft.com/office/drawing/2014/main" id="{7AB62B2F-58A6-B2B2-57CB-D024013D171F}"/>
              </a:ext>
            </a:extLst>
          </p:cNvPr>
          <p:cNvSpPr>
            <a:spLocks noGrp="1"/>
          </p:cNvSpPr>
          <p:nvPr>
            <p:ph type="dt" sz="half" idx="10"/>
          </p:nvPr>
        </p:nvSpPr>
        <p:spPr/>
        <p:txBody>
          <a:bodyPr/>
          <a:lstStyle/>
          <a:p>
            <a:pPr>
              <a:defRPr/>
            </a:pPr>
            <a:fld id="{40656B4F-41D9-4D37-A3CA-2BD85224EC6E}" type="datetime1">
              <a:rPr lang="en-US" smtClean="0"/>
              <a:t>8/26/2022</a:t>
            </a:fld>
            <a:endParaRPr lang="en-US"/>
          </a:p>
        </p:txBody>
      </p:sp>
      <p:sp>
        <p:nvSpPr>
          <p:cNvPr id="5" name="Footer Placeholder 4">
            <a:extLst>
              <a:ext uri="{FF2B5EF4-FFF2-40B4-BE49-F238E27FC236}">
                <a16:creationId xmlns:a16="http://schemas.microsoft.com/office/drawing/2014/main" id="{702D769A-4E3B-4D7B-2AFD-542F845A4B9B}"/>
              </a:ext>
            </a:extLst>
          </p:cNvPr>
          <p:cNvSpPr>
            <a:spLocks noGrp="1"/>
          </p:cNvSpPr>
          <p:nvPr>
            <p:ph type="ftr" sz="quarter" idx="11"/>
          </p:nvPr>
        </p:nvSpPr>
        <p:spPr/>
        <p:txBody>
          <a:bodyPr/>
          <a:lstStyle/>
          <a:p>
            <a:pPr>
              <a:defRPr/>
            </a:pPr>
            <a:r>
              <a:rPr lang="en-US"/>
              <a:t>Department of Social Services</a:t>
            </a:r>
            <a:endParaRPr lang="en-US" dirty="0"/>
          </a:p>
        </p:txBody>
      </p:sp>
      <p:sp>
        <p:nvSpPr>
          <p:cNvPr id="6" name="Slide Number Placeholder 5">
            <a:extLst>
              <a:ext uri="{FF2B5EF4-FFF2-40B4-BE49-F238E27FC236}">
                <a16:creationId xmlns:a16="http://schemas.microsoft.com/office/drawing/2014/main" id="{71E66053-AE46-96BC-78CD-24F55E4590F4}"/>
              </a:ext>
            </a:extLst>
          </p:cNvPr>
          <p:cNvSpPr>
            <a:spLocks noGrp="1"/>
          </p:cNvSpPr>
          <p:nvPr>
            <p:ph type="sldNum" sz="quarter" idx="12"/>
          </p:nvPr>
        </p:nvSpPr>
        <p:spPr/>
        <p:txBody>
          <a:bodyPr/>
          <a:lstStyle/>
          <a:p>
            <a:pPr>
              <a:defRPr/>
            </a:pPr>
            <a:fld id="{8E0910F7-5D48-4D29-89D1-83725AECF732}" type="slidenum">
              <a:rPr lang="en-US" smtClean="0"/>
              <a:pPr>
                <a:defRPr/>
              </a:pPr>
              <a:t>31</a:t>
            </a:fld>
            <a:endParaRPr lang="en-US" dirty="0"/>
          </a:p>
        </p:txBody>
      </p:sp>
    </p:spTree>
    <p:extLst>
      <p:ext uri="{BB962C8B-B14F-4D97-AF65-F5344CB8AC3E}">
        <p14:creationId xmlns:p14="http://schemas.microsoft.com/office/powerpoint/2010/main" val="1818188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4228" y="0"/>
            <a:ext cx="5962196" cy="800665"/>
          </a:xfrm>
        </p:spPr>
        <p:txBody>
          <a:bodyPr/>
          <a:lstStyle/>
          <a:p>
            <a:r>
              <a:rPr lang="en-US" sz="3200" dirty="0">
                <a:solidFill>
                  <a:srgbClr val="FFFF00"/>
                </a:solidFill>
              </a:rPr>
              <a:t> </a:t>
            </a:r>
            <a:r>
              <a:rPr lang="en-US" sz="2800" dirty="0">
                <a:solidFill>
                  <a:srgbClr val="FFFF00"/>
                </a:solidFill>
              </a:rPr>
              <a:t>Amendment to LIHWAP Allocation Plan</a:t>
            </a:r>
            <a:endParaRPr lang="en-US" sz="2800" strike="sngStrike" dirty="0">
              <a:solidFill>
                <a:srgbClr val="FF0000"/>
              </a:solidFill>
            </a:endParaRPr>
          </a:p>
        </p:txBody>
      </p:sp>
      <p:sp>
        <p:nvSpPr>
          <p:cNvPr id="3" name="Slide Number Placeholder 2"/>
          <p:cNvSpPr>
            <a:spLocks noGrp="1"/>
          </p:cNvSpPr>
          <p:nvPr>
            <p:ph type="sldNum" sz="quarter" idx="12"/>
          </p:nvPr>
        </p:nvSpPr>
        <p:spPr/>
        <p:txBody>
          <a:bodyPr/>
          <a:lstStyle/>
          <a:p>
            <a:pPr>
              <a:defRPr/>
            </a:pPr>
            <a:fld id="{2D43976D-FE59-46FF-B0CA-10F23A3434E0}" type="slidenum">
              <a:rPr lang="en-US" smtClean="0"/>
              <a:pPr>
                <a:defRPr/>
              </a:pPr>
              <a:t>32</a:t>
            </a:fld>
            <a:endParaRPr lang="en-US" dirty="0"/>
          </a:p>
        </p:txBody>
      </p:sp>
      <p:sp>
        <p:nvSpPr>
          <p:cNvPr id="4" name="TextBox 3"/>
          <p:cNvSpPr txBox="1"/>
          <p:nvPr/>
        </p:nvSpPr>
        <p:spPr>
          <a:xfrm>
            <a:off x="256854" y="3503488"/>
            <a:ext cx="8650840" cy="369332"/>
          </a:xfrm>
          <a:prstGeom prst="rect">
            <a:avLst/>
          </a:prstGeom>
          <a:noFill/>
        </p:spPr>
        <p:txBody>
          <a:bodyPr wrap="square" rtlCol="0">
            <a:spAutoFit/>
          </a:bodyPr>
          <a:lstStyle/>
          <a:p>
            <a:endParaRPr lang="en-US" dirty="0"/>
          </a:p>
        </p:txBody>
      </p:sp>
      <p:pic>
        <p:nvPicPr>
          <p:cNvPr id="8" name="Picture 7" descr="A close up of a toy&#10;&#10;Description automatically generated">
            <a:extLst>
              <a:ext uri="{FF2B5EF4-FFF2-40B4-BE49-F238E27FC236}">
                <a16:creationId xmlns:a16="http://schemas.microsoft.com/office/drawing/2014/main" id="{1B89D926-F868-4474-9599-9E47D0DD274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166256" y="1350736"/>
            <a:ext cx="4604658" cy="4604658"/>
          </a:xfrm>
          <a:prstGeom prst="rect">
            <a:avLst/>
          </a:prstGeom>
        </p:spPr>
      </p:pic>
      <p:pic>
        <p:nvPicPr>
          <p:cNvPr id="7" name="Picture 6">
            <a:extLst>
              <a:ext uri="{FF2B5EF4-FFF2-40B4-BE49-F238E27FC236}">
                <a16:creationId xmlns:a16="http://schemas.microsoft.com/office/drawing/2014/main" id="{4569547F-ED22-4313-B47D-905ACE77F505}"/>
              </a:ext>
            </a:extLst>
          </p:cNvPr>
          <p:cNvPicPr>
            <a:picLocks noChangeAspect="1"/>
          </p:cNvPicPr>
          <p:nvPr/>
        </p:nvPicPr>
        <p:blipFill>
          <a:blip r:embed="rId5"/>
          <a:stretch>
            <a:fillRect/>
          </a:stretch>
        </p:blipFill>
        <p:spPr>
          <a:xfrm>
            <a:off x="3134348" y="6312994"/>
            <a:ext cx="2895851" cy="365792"/>
          </a:xfrm>
          <a:prstGeom prst="rect">
            <a:avLst/>
          </a:prstGeom>
        </p:spPr>
      </p:pic>
      <p:sp>
        <p:nvSpPr>
          <p:cNvPr id="6" name="TextBox 5">
            <a:extLst>
              <a:ext uri="{FF2B5EF4-FFF2-40B4-BE49-F238E27FC236}">
                <a16:creationId xmlns:a16="http://schemas.microsoft.com/office/drawing/2014/main" id="{A296634B-E37D-4FB4-A437-FBFF208D9025}"/>
              </a:ext>
            </a:extLst>
          </p:cNvPr>
          <p:cNvSpPr txBox="1"/>
          <p:nvPr/>
        </p:nvSpPr>
        <p:spPr>
          <a:xfrm>
            <a:off x="357903" y="6381181"/>
            <a:ext cx="1118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161A3-F3FB-4A4B-BF7E-DFDBF5D5655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7983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4228" y="0"/>
            <a:ext cx="5939143" cy="800665"/>
          </a:xfrm>
        </p:spPr>
        <p:txBody>
          <a:bodyPr/>
          <a:lstStyle/>
          <a:p>
            <a:pPr algn="r"/>
            <a:r>
              <a:rPr lang="en-US" sz="2800" dirty="0">
                <a:solidFill>
                  <a:srgbClr val="FFFF00"/>
                </a:solidFill>
              </a:rPr>
              <a:t>LIHEAP Allocation Plan Summary</a:t>
            </a:r>
            <a:endParaRPr lang="en-US" sz="2800" dirty="0"/>
          </a:p>
        </p:txBody>
      </p:sp>
      <p:sp>
        <p:nvSpPr>
          <p:cNvPr id="3" name="Slide Number Placeholder 2"/>
          <p:cNvSpPr>
            <a:spLocks noGrp="1"/>
          </p:cNvSpPr>
          <p:nvPr>
            <p:ph type="sldNum" sz="quarter" idx="12"/>
          </p:nvPr>
        </p:nvSpPr>
        <p:spPr/>
        <p:txBody>
          <a:bodyPr/>
          <a:lstStyle/>
          <a:p>
            <a:pPr>
              <a:defRPr/>
            </a:pPr>
            <a:fld id="{2D43976D-FE59-46FF-B0CA-10F23A3434E0}" type="slidenum">
              <a:rPr lang="en-US" smtClean="0"/>
              <a:pPr>
                <a:defRPr/>
              </a:pPr>
              <a:t>4</a:t>
            </a:fld>
            <a:endParaRPr lang="en-US" dirty="0"/>
          </a:p>
        </p:txBody>
      </p:sp>
      <p:sp>
        <p:nvSpPr>
          <p:cNvPr id="4" name="TextBox 3"/>
          <p:cNvSpPr txBox="1"/>
          <p:nvPr/>
        </p:nvSpPr>
        <p:spPr>
          <a:xfrm>
            <a:off x="256854" y="3503488"/>
            <a:ext cx="8650840" cy="369332"/>
          </a:xfrm>
          <a:prstGeom prst="rect">
            <a:avLst/>
          </a:prstGeom>
          <a:noFill/>
        </p:spPr>
        <p:txBody>
          <a:bodyPr wrap="square" rtlCol="0">
            <a:spAutoFit/>
          </a:bodyPr>
          <a:lstStyle/>
          <a:p>
            <a:endParaRPr lang="en-US" dirty="0"/>
          </a:p>
        </p:txBody>
      </p:sp>
      <p:sp>
        <p:nvSpPr>
          <p:cNvPr id="6" name="TextBox 5"/>
          <p:cNvSpPr txBox="1"/>
          <p:nvPr/>
        </p:nvSpPr>
        <p:spPr>
          <a:xfrm>
            <a:off x="410292" y="1097153"/>
            <a:ext cx="8237350" cy="5837495"/>
          </a:xfrm>
          <a:prstGeom prst="rect">
            <a:avLst/>
          </a:prstGeom>
          <a:noFill/>
        </p:spPr>
        <p:txBody>
          <a:bodyPr wrap="square" rtlCol="0">
            <a:spAutoFit/>
          </a:bodyPr>
          <a:lstStyle/>
          <a:p>
            <a:pPr>
              <a:spcBef>
                <a:spcPct val="20000"/>
              </a:spcBef>
            </a:pPr>
            <a:r>
              <a:rPr lang="en-US" sz="3600" dirty="0">
                <a:solidFill>
                  <a:srgbClr val="2906A2"/>
                </a:solidFill>
                <a:latin typeface="Calibri"/>
              </a:rPr>
              <a:t>Thank you </a:t>
            </a:r>
            <a:r>
              <a:rPr lang="en-US" sz="2000" dirty="0">
                <a:solidFill>
                  <a:srgbClr val="2906A2"/>
                </a:solidFill>
                <a:latin typeface="Calibri"/>
              </a:rPr>
              <a:t>to:</a:t>
            </a:r>
          </a:p>
          <a:p>
            <a:pPr lvl="1" indent="-228600">
              <a:spcBef>
                <a:spcPct val="20000"/>
              </a:spcBef>
              <a:spcAft>
                <a:spcPts val="600"/>
              </a:spcAft>
              <a:buFont typeface="Wingdings" panose="05000000000000000000" pitchFamily="2" charset="2"/>
              <a:buChar char="§"/>
            </a:pPr>
            <a:r>
              <a:rPr lang="en-US" sz="1900" dirty="0">
                <a:solidFill>
                  <a:srgbClr val="2906A2"/>
                </a:solidFill>
                <a:latin typeface="Calibri"/>
              </a:rPr>
              <a:t>Governor Lamont, the General Assembly, and the Office of Policy and Management for their continued commitment to and support of this program; and the many partners and stakeholders throughout the state that support our ability to operate and improve this vital program:</a:t>
            </a:r>
          </a:p>
          <a:p>
            <a:pPr marL="1257300" lvl="2" indent="-342900">
              <a:spcBef>
                <a:spcPts val="0"/>
              </a:spcBef>
              <a:spcAft>
                <a:spcPts val="200"/>
              </a:spcAft>
              <a:buFont typeface="Wingdings" pitchFamily="2" charset="2"/>
              <a:buChar char="§"/>
            </a:pPr>
            <a:r>
              <a:rPr lang="en-US" sz="1900" dirty="0">
                <a:solidFill>
                  <a:srgbClr val="2906A2"/>
                </a:solidFill>
                <a:latin typeface="Calibri"/>
              </a:rPr>
              <a:t>Community Action Agencies (CAAs)</a:t>
            </a:r>
          </a:p>
          <a:p>
            <a:pPr marL="1257300" lvl="2" indent="-342900">
              <a:spcBef>
                <a:spcPts val="0"/>
              </a:spcBef>
              <a:spcAft>
                <a:spcPts val="200"/>
              </a:spcAft>
              <a:buFont typeface="Wingdings" pitchFamily="2" charset="2"/>
              <a:buChar char="§"/>
            </a:pPr>
            <a:r>
              <a:rPr lang="en-US" sz="1900" dirty="0">
                <a:solidFill>
                  <a:srgbClr val="2906A2"/>
                </a:solidFill>
                <a:latin typeface="Calibri"/>
              </a:rPr>
              <a:t>Local volunteer intake sites</a:t>
            </a:r>
          </a:p>
          <a:p>
            <a:pPr marL="1257300" lvl="2" indent="-342900">
              <a:spcBef>
                <a:spcPts val="0"/>
              </a:spcBef>
              <a:spcAft>
                <a:spcPts val="200"/>
              </a:spcAft>
              <a:buFont typeface="Wingdings" pitchFamily="2" charset="2"/>
              <a:buChar char="§"/>
            </a:pPr>
            <a:r>
              <a:rPr lang="en-US" sz="1900" dirty="0">
                <a:solidFill>
                  <a:srgbClr val="2906A2"/>
                </a:solidFill>
                <a:latin typeface="Calibri"/>
              </a:rPr>
              <a:t>2-1-1 United Way</a:t>
            </a:r>
          </a:p>
          <a:p>
            <a:pPr marL="1257300" lvl="2" indent="-342900">
              <a:spcBef>
                <a:spcPts val="0"/>
              </a:spcBef>
              <a:spcAft>
                <a:spcPts val="200"/>
              </a:spcAft>
              <a:buFont typeface="Wingdings" pitchFamily="2" charset="2"/>
              <a:buChar char="§"/>
            </a:pPr>
            <a:r>
              <a:rPr lang="en-US" sz="1900" dirty="0">
                <a:solidFill>
                  <a:srgbClr val="2906A2"/>
                </a:solidFill>
                <a:latin typeface="Calibri"/>
              </a:rPr>
              <a:t>Operation Fuel</a:t>
            </a:r>
          </a:p>
          <a:p>
            <a:pPr marL="1257300" lvl="2" indent="-342900">
              <a:spcBef>
                <a:spcPts val="0"/>
              </a:spcBef>
              <a:spcAft>
                <a:spcPts val="200"/>
              </a:spcAft>
              <a:buFont typeface="Wingdings" pitchFamily="2" charset="2"/>
              <a:buChar char="§"/>
            </a:pPr>
            <a:r>
              <a:rPr lang="en-US" sz="1900" dirty="0">
                <a:solidFill>
                  <a:srgbClr val="2906A2"/>
                </a:solidFill>
                <a:latin typeface="Calibri"/>
              </a:rPr>
              <a:t>Connecticut Legal Services</a:t>
            </a:r>
          </a:p>
          <a:p>
            <a:pPr marL="1257300" lvl="2" indent="-342900">
              <a:spcBef>
                <a:spcPts val="0"/>
              </a:spcBef>
              <a:spcAft>
                <a:spcPts val="200"/>
              </a:spcAft>
              <a:buFont typeface="Wingdings" pitchFamily="2" charset="2"/>
              <a:buChar char="§"/>
            </a:pPr>
            <a:r>
              <a:rPr lang="en-US" sz="1900" dirty="0">
                <a:solidFill>
                  <a:srgbClr val="2906A2"/>
                </a:solidFill>
                <a:latin typeface="Calibri"/>
              </a:rPr>
              <a:t>Department of Energy &amp; Environmental Protection (DEEP)</a:t>
            </a:r>
          </a:p>
          <a:p>
            <a:pPr marL="1257300" lvl="2" indent="-342900">
              <a:spcBef>
                <a:spcPts val="0"/>
              </a:spcBef>
              <a:spcAft>
                <a:spcPts val="200"/>
              </a:spcAft>
              <a:buFont typeface="Wingdings" pitchFamily="2" charset="2"/>
              <a:buChar char="§"/>
            </a:pPr>
            <a:r>
              <a:rPr lang="en-US" sz="1900" dirty="0">
                <a:solidFill>
                  <a:srgbClr val="2906A2"/>
                </a:solidFill>
                <a:latin typeface="Calibri"/>
              </a:rPr>
              <a:t>Participating fuel vendors</a:t>
            </a:r>
          </a:p>
          <a:p>
            <a:pPr marL="1257300" lvl="2" indent="-342900">
              <a:spcBef>
                <a:spcPts val="0"/>
              </a:spcBef>
              <a:spcAft>
                <a:spcPts val="200"/>
              </a:spcAft>
              <a:buFont typeface="Wingdings" pitchFamily="2" charset="2"/>
              <a:buChar char="§"/>
            </a:pPr>
            <a:r>
              <a:rPr lang="en-US" sz="1900" dirty="0">
                <a:solidFill>
                  <a:srgbClr val="2906A2"/>
                </a:solidFill>
                <a:latin typeface="Calibri"/>
              </a:rPr>
              <a:t>Utility companies</a:t>
            </a:r>
          </a:p>
          <a:p>
            <a:pPr marL="457200" lvl="0" indent="-336550">
              <a:spcBef>
                <a:spcPct val="20000"/>
              </a:spcBef>
              <a:buFont typeface="Wingdings" panose="05000000000000000000" pitchFamily="2" charset="2"/>
              <a:buChar char="§"/>
            </a:pPr>
            <a:r>
              <a:rPr lang="en-US" sz="1900" dirty="0">
                <a:solidFill>
                  <a:srgbClr val="2906A2"/>
                </a:solidFill>
                <a:latin typeface="Calibri"/>
              </a:rPr>
              <a:t>The Low-Income Energy Advisory Board (LIEAB) for their support of this program and recommendations for the FFY 2023 program year; this plan incorporates many of the recommendations from LIEAB</a:t>
            </a:r>
          </a:p>
          <a:p>
            <a:pPr lvl="0">
              <a:spcBef>
                <a:spcPct val="20000"/>
              </a:spcBef>
            </a:pPr>
            <a:r>
              <a:rPr lang="en-US" sz="2200" dirty="0">
                <a:solidFill>
                  <a:srgbClr val="0033CC"/>
                </a:solidFill>
                <a:latin typeface="Calibri"/>
              </a:rPr>
              <a:t> </a:t>
            </a:r>
          </a:p>
        </p:txBody>
      </p:sp>
      <p:pic>
        <p:nvPicPr>
          <p:cNvPr id="9" name="Picture 8">
            <a:extLst>
              <a:ext uri="{FF2B5EF4-FFF2-40B4-BE49-F238E27FC236}">
                <a16:creationId xmlns:a16="http://schemas.microsoft.com/office/drawing/2014/main" id="{BC966486-7B90-43C3-BE1F-26CD6B35C100}"/>
              </a:ext>
            </a:extLst>
          </p:cNvPr>
          <p:cNvPicPr>
            <a:picLocks noChangeAspect="1"/>
          </p:cNvPicPr>
          <p:nvPr/>
        </p:nvPicPr>
        <p:blipFill>
          <a:blip r:embed="rId3"/>
          <a:stretch>
            <a:fillRect/>
          </a:stretch>
        </p:blipFill>
        <p:spPr>
          <a:xfrm>
            <a:off x="3134348" y="6474951"/>
            <a:ext cx="2895851" cy="365792"/>
          </a:xfrm>
          <a:prstGeom prst="rect">
            <a:avLst/>
          </a:prstGeom>
        </p:spPr>
      </p:pic>
      <p:sp>
        <p:nvSpPr>
          <p:cNvPr id="7" name="TextBox 6">
            <a:extLst>
              <a:ext uri="{FF2B5EF4-FFF2-40B4-BE49-F238E27FC236}">
                <a16:creationId xmlns:a16="http://schemas.microsoft.com/office/drawing/2014/main" id="{E9530BC5-9A3E-405E-BD5D-75810923F2C1}"/>
              </a:ext>
            </a:extLst>
          </p:cNvPr>
          <p:cNvSpPr txBox="1"/>
          <p:nvPr/>
        </p:nvSpPr>
        <p:spPr>
          <a:xfrm>
            <a:off x="256854" y="6507865"/>
            <a:ext cx="15433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161A3-F3FB-4A4B-BF7E-DFDBF5D5655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05131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60045"/>
            <a:ext cx="4694659" cy="573405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5" name="Picture 14">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10299"/>
          <a:stretch/>
        </p:blipFill>
        <p:spPr>
          <a:xfrm>
            <a:off x="-1" y="857250"/>
            <a:ext cx="9144001" cy="5734050"/>
          </a:xfrm>
          <a:prstGeom prst="rect">
            <a:avLst/>
          </a:prstGeom>
        </p:spPr>
      </p:pic>
      <p:sp>
        <p:nvSpPr>
          <p:cNvPr id="2" name="Title 1"/>
          <p:cNvSpPr>
            <a:spLocks noGrp="1"/>
          </p:cNvSpPr>
          <p:nvPr>
            <p:ph type="ctrTitle"/>
          </p:nvPr>
        </p:nvSpPr>
        <p:spPr>
          <a:xfrm>
            <a:off x="3366231" y="-87380"/>
            <a:ext cx="5656746" cy="840248"/>
          </a:xfrm>
        </p:spPr>
        <p:txBody>
          <a:bodyPr vert="horz" lIns="91440" tIns="45720" rIns="91440" bIns="45720" rtlCol="0" anchor="ctr">
            <a:normAutofit/>
          </a:bodyPr>
          <a:lstStyle/>
          <a:p>
            <a:pPr algn="r">
              <a:lnSpc>
                <a:spcPct val="90000"/>
              </a:lnSpc>
            </a:pPr>
            <a:r>
              <a:rPr lang="en-US" sz="2800" kern="1200" dirty="0">
                <a:solidFill>
                  <a:srgbClr val="FFFF00"/>
                </a:solidFill>
                <a:latin typeface="+mj-lt"/>
                <a:ea typeface="+mj-ea"/>
                <a:cs typeface="+mj-cs"/>
              </a:rPr>
              <a:t>LIHEAP Allocation Plan Summary</a:t>
            </a:r>
          </a:p>
        </p:txBody>
      </p:sp>
      <p:sp>
        <p:nvSpPr>
          <p:cNvPr id="17"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5" y="1468363"/>
            <a:ext cx="4180922" cy="4515805"/>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pic>
        <p:nvPicPr>
          <p:cNvPr id="10" name="Graphic 9" descr="Flip Calendar">
            <a:extLst>
              <a:ext uri="{FF2B5EF4-FFF2-40B4-BE49-F238E27FC236}">
                <a16:creationId xmlns:a16="http://schemas.microsoft.com/office/drawing/2014/main" id="{278B0D1A-661A-4307-A068-344F31DC69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9490" y="2079067"/>
            <a:ext cx="3026740" cy="3026740"/>
          </a:xfrm>
          <a:prstGeom prst="rect">
            <a:avLst/>
          </a:prstGeom>
        </p:spPr>
      </p:pic>
      <p:sp>
        <p:nvSpPr>
          <p:cNvPr id="3" name="Slide Number Placeholder 2"/>
          <p:cNvSpPr>
            <a:spLocks noGrp="1"/>
          </p:cNvSpPr>
          <p:nvPr>
            <p:ph type="sldNum" sz="quarter" idx="12"/>
          </p:nvPr>
        </p:nvSpPr>
        <p:spPr>
          <a:xfrm>
            <a:off x="8267450" y="6372752"/>
            <a:ext cx="428046" cy="235550"/>
          </a:xfrm>
        </p:spPr>
        <p:txBody>
          <a:bodyPr vert="horz" lIns="91440" tIns="45720" rIns="91440" bIns="45720" rtlCol="0" anchor="ctr">
            <a:normAutofit/>
          </a:bodyPr>
          <a:lstStyle/>
          <a:p>
            <a:pPr>
              <a:spcAft>
                <a:spcPts val="600"/>
              </a:spcAft>
              <a:defRPr/>
            </a:pPr>
            <a:fld id="{2D43976D-FE59-46FF-B0CA-10F23A3434E0}" type="slidenum">
              <a:rPr lang="en-US" sz="825">
                <a:solidFill>
                  <a:srgbClr val="898989"/>
                </a:solidFill>
                <a:latin typeface="+mn-lt"/>
              </a:rPr>
              <a:pPr>
                <a:spcAft>
                  <a:spcPts val="600"/>
                </a:spcAft>
                <a:defRPr/>
              </a:pPr>
              <a:t>5</a:t>
            </a:fld>
            <a:endParaRPr lang="en-US" sz="825" dirty="0">
              <a:solidFill>
                <a:srgbClr val="898989"/>
              </a:solidFill>
              <a:latin typeface="+mn-lt"/>
            </a:endParaRPr>
          </a:p>
        </p:txBody>
      </p:sp>
      <p:pic>
        <p:nvPicPr>
          <p:cNvPr id="8" name="Picture 7">
            <a:extLst>
              <a:ext uri="{FF2B5EF4-FFF2-40B4-BE49-F238E27FC236}">
                <a16:creationId xmlns:a16="http://schemas.microsoft.com/office/drawing/2014/main" id="{3CF08BA5-55A9-4762-877A-C818C9CE18E1}"/>
              </a:ext>
            </a:extLst>
          </p:cNvPr>
          <p:cNvPicPr>
            <a:picLocks noChangeAspect="1"/>
          </p:cNvPicPr>
          <p:nvPr/>
        </p:nvPicPr>
        <p:blipFill>
          <a:blip r:embed="rId6"/>
          <a:stretch>
            <a:fillRect/>
          </a:stretch>
        </p:blipFill>
        <p:spPr>
          <a:xfrm>
            <a:off x="3366230" y="6509431"/>
            <a:ext cx="2895851" cy="365792"/>
          </a:xfrm>
          <a:prstGeom prst="rect">
            <a:avLst/>
          </a:prstGeom>
        </p:spPr>
      </p:pic>
      <p:sp>
        <p:nvSpPr>
          <p:cNvPr id="4" name="TextBox 3">
            <a:extLst>
              <a:ext uri="{FF2B5EF4-FFF2-40B4-BE49-F238E27FC236}">
                <a16:creationId xmlns:a16="http://schemas.microsoft.com/office/drawing/2014/main" id="{6A4DFF7C-5148-4DA3-94C0-82CA1559D4D1}"/>
              </a:ext>
            </a:extLst>
          </p:cNvPr>
          <p:cNvSpPr txBox="1"/>
          <p:nvPr/>
        </p:nvSpPr>
        <p:spPr>
          <a:xfrm>
            <a:off x="514350" y="6479367"/>
            <a:ext cx="100965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161A3-F3FB-4A4B-BF7E-DFDBF5D5655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7100C994-35BF-43DA-89CF-D9336DF5FAE6}"/>
              </a:ext>
            </a:extLst>
          </p:cNvPr>
          <p:cNvSpPr txBox="1"/>
          <p:nvPr/>
        </p:nvSpPr>
        <p:spPr>
          <a:xfrm>
            <a:off x="3830320" y="1137920"/>
            <a:ext cx="5313680" cy="5016758"/>
          </a:xfrm>
          <a:prstGeom prst="rect">
            <a:avLst/>
          </a:prstGeom>
          <a:noFill/>
        </p:spPr>
        <p:txBody>
          <a:bodyPr wrap="square" rtlCol="0">
            <a:spAutoFit/>
          </a:bodyPr>
          <a:lstStyle/>
          <a:p>
            <a:pPr>
              <a:spcBef>
                <a:spcPct val="20000"/>
              </a:spcBef>
            </a:pPr>
            <a:r>
              <a:rPr lang="en-US" sz="2000" dirty="0">
                <a:solidFill>
                  <a:srgbClr val="2906A2"/>
                </a:solidFill>
                <a:latin typeface="Calibri"/>
              </a:rPr>
              <a:t>DSS contracts with Community Action Agencies (CAAs) to provide CEAP services to all eligible households, including taking applications and determining eligibility and issuing payments to vendors</a:t>
            </a:r>
            <a:endParaRPr lang="en-US" sz="2000" strike="sngStrike" dirty="0">
              <a:solidFill>
                <a:srgbClr val="2906A2"/>
              </a:solidFill>
              <a:latin typeface="Calibri"/>
            </a:endParaRPr>
          </a:p>
          <a:p>
            <a:pPr marL="800100" lvl="1" indent="-342900">
              <a:spcBef>
                <a:spcPct val="20000"/>
              </a:spcBef>
              <a:buFont typeface="Wingdings" pitchFamily="2" charset="2"/>
              <a:buChar char="§"/>
            </a:pPr>
            <a:r>
              <a:rPr lang="en-US" sz="2000" dirty="0">
                <a:solidFill>
                  <a:srgbClr val="2906A2"/>
                </a:solidFill>
                <a:latin typeface="Calibri"/>
              </a:rPr>
              <a:t>September 1, 2022 – CAAs will begin accepting applications as part of early intake</a:t>
            </a:r>
            <a:endParaRPr lang="en-US" sz="2000" strike="sngStrike" dirty="0">
              <a:solidFill>
                <a:srgbClr val="2906A2"/>
              </a:solidFill>
              <a:latin typeface="Calibri"/>
            </a:endParaRPr>
          </a:p>
          <a:p>
            <a:pPr marL="800100" lvl="1" indent="-342900">
              <a:spcBef>
                <a:spcPct val="20000"/>
              </a:spcBef>
              <a:buFont typeface="Wingdings" pitchFamily="2" charset="2"/>
              <a:buChar char="§"/>
            </a:pPr>
            <a:r>
              <a:rPr lang="en-US" sz="2000" dirty="0">
                <a:solidFill>
                  <a:srgbClr val="2906A2"/>
                </a:solidFill>
                <a:latin typeface="Calibri"/>
              </a:rPr>
              <a:t>November 1, 2022 – First day for fuel deliveries</a:t>
            </a:r>
          </a:p>
          <a:p>
            <a:pPr marL="800100" lvl="1" indent="-342900">
              <a:spcBef>
                <a:spcPct val="20000"/>
              </a:spcBef>
              <a:buFont typeface="Wingdings" pitchFamily="2" charset="2"/>
              <a:buChar char="§"/>
            </a:pPr>
            <a:r>
              <a:rPr lang="en-US" sz="2000" dirty="0">
                <a:solidFill>
                  <a:srgbClr val="2906A2"/>
                </a:solidFill>
                <a:latin typeface="Calibri"/>
              </a:rPr>
              <a:t>March 15, 2023 – Deadline for fuel authorizations</a:t>
            </a:r>
          </a:p>
          <a:p>
            <a:pPr marL="800100" lvl="1" indent="-342900">
              <a:spcBef>
                <a:spcPct val="20000"/>
              </a:spcBef>
              <a:buFont typeface="Wingdings" pitchFamily="2" charset="2"/>
              <a:buChar char="§"/>
            </a:pPr>
            <a:r>
              <a:rPr lang="en-US" sz="2000" dirty="0">
                <a:solidFill>
                  <a:srgbClr val="2906A2"/>
                </a:solidFill>
                <a:latin typeface="Calibri"/>
              </a:rPr>
              <a:t>May 31, 2023 – Last day to apply for CEAP</a:t>
            </a:r>
          </a:p>
          <a:p>
            <a:pPr marL="800100" lvl="1" indent="-342900">
              <a:spcBef>
                <a:spcPct val="20000"/>
              </a:spcBef>
              <a:buFont typeface="Wingdings" pitchFamily="2" charset="2"/>
              <a:buChar char="§"/>
            </a:pPr>
            <a:r>
              <a:rPr lang="en-US" sz="2000" dirty="0">
                <a:solidFill>
                  <a:srgbClr val="2906A2"/>
                </a:solidFill>
                <a:latin typeface="Calibri"/>
              </a:rPr>
              <a:t>June 16, 2023 - Last day to submit deliverable fuel bills</a:t>
            </a:r>
          </a:p>
        </p:txBody>
      </p:sp>
    </p:spTree>
    <p:extLst>
      <p:ext uri="{BB962C8B-B14F-4D97-AF65-F5344CB8AC3E}">
        <p14:creationId xmlns:p14="http://schemas.microsoft.com/office/powerpoint/2010/main" val="3959822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4228" y="0"/>
            <a:ext cx="5935301" cy="800665"/>
          </a:xfrm>
        </p:spPr>
        <p:txBody>
          <a:bodyPr/>
          <a:lstStyle/>
          <a:p>
            <a:pPr algn="r"/>
            <a:r>
              <a:rPr lang="en-US" sz="2800" dirty="0">
                <a:solidFill>
                  <a:srgbClr val="FFFF00"/>
                </a:solidFill>
              </a:rPr>
              <a:t>LIHEAP Allocation Plan Summary</a:t>
            </a:r>
            <a:endParaRPr lang="en-US" sz="2800" dirty="0"/>
          </a:p>
        </p:txBody>
      </p:sp>
      <p:sp>
        <p:nvSpPr>
          <p:cNvPr id="3" name="Slide Number Placeholder 2"/>
          <p:cNvSpPr>
            <a:spLocks noGrp="1"/>
          </p:cNvSpPr>
          <p:nvPr>
            <p:ph type="sldNum" sz="quarter" idx="12"/>
          </p:nvPr>
        </p:nvSpPr>
        <p:spPr/>
        <p:txBody>
          <a:bodyPr/>
          <a:lstStyle/>
          <a:p>
            <a:pPr>
              <a:defRPr/>
            </a:pPr>
            <a:fld id="{2D43976D-FE59-46FF-B0CA-10F23A3434E0}" type="slidenum">
              <a:rPr lang="en-US" smtClean="0"/>
              <a:pPr>
                <a:defRPr/>
              </a:pPr>
              <a:t>6</a:t>
            </a:fld>
            <a:endParaRPr lang="en-US" dirty="0"/>
          </a:p>
        </p:txBody>
      </p:sp>
      <p:sp>
        <p:nvSpPr>
          <p:cNvPr id="4" name="TextBox 3"/>
          <p:cNvSpPr txBox="1"/>
          <p:nvPr/>
        </p:nvSpPr>
        <p:spPr>
          <a:xfrm>
            <a:off x="256854" y="3503488"/>
            <a:ext cx="8650840" cy="369332"/>
          </a:xfrm>
          <a:prstGeom prst="rect">
            <a:avLst/>
          </a:prstGeom>
          <a:noFill/>
        </p:spPr>
        <p:txBody>
          <a:bodyPr wrap="square" rtlCol="0">
            <a:spAutoFit/>
          </a:bodyPr>
          <a:lstStyle/>
          <a:p>
            <a:endParaRPr lang="en-US" dirty="0"/>
          </a:p>
        </p:txBody>
      </p:sp>
      <p:sp>
        <p:nvSpPr>
          <p:cNvPr id="6" name="TextBox 5"/>
          <p:cNvSpPr txBox="1"/>
          <p:nvPr/>
        </p:nvSpPr>
        <p:spPr>
          <a:xfrm>
            <a:off x="799238" y="980534"/>
            <a:ext cx="7672409" cy="5179880"/>
          </a:xfrm>
          <a:prstGeom prst="rect">
            <a:avLst/>
          </a:prstGeom>
          <a:noFill/>
        </p:spPr>
        <p:txBody>
          <a:bodyPr wrap="square" rtlCol="0">
            <a:spAutoFit/>
          </a:bodyPr>
          <a:lstStyle/>
          <a:p>
            <a:pPr lvl="0">
              <a:spcBef>
                <a:spcPct val="20000"/>
              </a:spcBef>
            </a:pPr>
            <a:r>
              <a:rPr lang="en-US" sz="3200" dirty="0">
                <a:solidFill>
                  <a:srgbClr val="2906A2"/>
                </a:solidFill>
                <a:latin typeface="Calibri"/>
              </a:rPr>
              <a:t>Continued Processes from FFY 2022</a:t>
            </a:r>
          </a:p>
          <a:p>
            <a:pPr lvl="0">
              <a:spcBef>
                <a:spcPct val="20000"/>
              </a:spcBef>
              <a:spcAft>
                <a:spcPts val="600"/>
              </a:spcAft>
            </a:pPr>
            <a:r>
              <a:rPr lang="en-US" dirty="0">
                <a:solidFill>
                  <a:srgbClr val="2906A2"/>
                </a:solidFill>
                <a:latin typeface="Calibri"/>
              </a:rPr>
              <a:t>DSS and our program partners are proud of the changes we made to support Connecticut residents during the pandemic. We explored new ways of meeting client needs, shifted our operational model in support of social distancing, and advanced our level of data sharing to facilitate streamlined application processes.  Major changes that were implemented are as follows: </a:t>
            </a:r>
          </a:p>
          <a:p>
            <a:pPr marL="342900" lvl="0" indent="-342900">
              <a:spcBef>
                <a:spcPct val="20000"/>
              </a:spcBef>
              <a:spcAft>
                <a:spcPts val="600"/>
              </a:spcAft>
              <a:buFont typeface="Wingdings" panose="05000000000000000000" pitchFamily="2" charset="2"/>
              <a:buChar char="§"/>
            </a:pPr>
            <a:r>
              <a:rPr lang="en-US" dirty="0">
                <a:solidFill>
                  <a:srgbClr val="2906A2"/>
                </a:solidFill>
                <a:latin typeface="Calibri"/>
              </a:rPr>
              <a:t>Eliminated the amount of paperwork required for clients to be determined eligible</a:t>
            </a:r>
          </a:p>
          <a:p>
            <a:pPr marL="800100" lvl="1" indent="-342900">
              <a:spcBef>
                <a:spcPct val="20000"/>
              </a:spcBef>
              <a:spcAft>
                <a:spcPts val="600"/>
              </a:spcAft>
              <a:buFont typeface="Wingdings" panose="05000000000000000000" pitchFamily="2" charset="2"/>
              <a:buChar char="§"/>
            </a:pPr>
            <a:r>
              <a:rPr lang="en-US" dirty="0">
                <a:solidFill>
                  <a:srgbClr val="2906A2"/>
                </a:solidFill>
                <a:latin typeface="Calibri"/>
              </a:rPr>
              <a:t>Bank statement no longer required</a:t>
            </a:r>
          </a:p>
          <a:p>
            <a:pPr marL="800100" lvl="1" indent="-342900">
              <a:spcBef>
                <a:spcPct val="20000"/>
              </a:spcBef>
              <a:spcAft>
                <a:spcPts val="600"/>
              </a:spcAft>
              <a:buFont typeface="Wingdings" panose="05000000000000000000" pitchFamily="2" charset="2"/>
              <a:buChar char="§"/>
            </a:pPr>
            <a:r>
              <a:rPr lang="en-US" dirty="0">
                <a:solidFill>
                  <a:srgbClr val="2906A2"/>
                </a:solidFill>
                <a:latin typeface="Calibri"/>
              </a:rPr>
              <a:t>30% income threshold for renters removed, expanding access to program</a:t>
            </a:r>
          </a:p>
          <a:p>
            <a:pPr marL="800100" lvl="1" indent="-342900">
              <a:spcBef>
                <a:spcPct val="20000"/>
              </a:spcBef>
              <a:spcAft>
                <a:spcPts val="600"/>
              </a:spcAft>
              <a:buFont typeface="Wingdings" panose="05000000000000000000" pitchFamily="2" charset="2"/>
              <a:buChar char="§"/>
            </a:pPr>
            <a:r>
              <a:rPr lang="en-US" dirty="0">
                <a:solidFill>
                  <a:srgbClr val="2906A2"/>
                </a:solidFill>
                <a:latin typeface="Calibri"/>
              </a:rPr>
              <a:t>Risk assessment eliminated, allowing for immediate access to additional benefits </a:t>
            </a:r>
          </a:p>
          <a:p>
            <a:pPr marL="342900" indent="-342900">
              <a:spcBef>
                <a:spcPct val="20000"/>
              </a:spcBef>
              <a:spcAft>
                <a:spcPts val="600"/>
              </a:spcAft>
              <a:buFont typeface="Wingdings" panose="05000000000000000000" pitchFamily="2" charset="2"/>
              <a:buChar char="§"/>
            </a:pPr>
            <a:r>
              <a:rPr lang="en-US" dirty="0">
                <a:solidFill>
                  <a:srgbClr val="2906A2"/>
                </a:solidFill>
                <a:latin typeface="Calibri"/>
              </a:rPr>
              <a:t>Continuing the data process between DSS and CEAP systems for rapid eligibility verification</a:t>
            </a:r>
          </a:p>
        </p:txBody>
      </p:sp>
      <p:pic>
        <p:nvPicPr>
          <p:cNvPr id="7" name="Picture 6">
            <a:extLst>
              <a:ext uri="{FF2B5EF4-FFF2-40B4-BE49-F238E27FC236}">
                <a16:creationId xmlns:a16="http://schemas.microsoft.com/office/drawing/2014/main" id="{3E3BA0E9-3996-4D3C-818F-D82F0BC2776D}"/>
              </a:ext>
            </a:extLst>
          </p:cNvPr>
          <p:cNvPicPr>
            <a:picLocks noChangeAspect="1"/>
          </p:cNvPicPr>
          <p:nvPr/>
        </p:nvPicPr>
        <p:blipFill>
          <a:blip r:embed="rId3"/>
          <a:stretch>
            <a:fillRect/>
          </a:stretch>
        </p:blipFill>
        <p:spPr>
          <a:xfrm>
            <a:off x="3124074" y="6414031"/>
            <a:ext cx="2895851" cy="365792"/>
          </a:xfrm>
          <a:prstGeom prst="rect">
            <a:avLst/>
          </a:prstGeom>
        </p:spPr>
      </p:pic>
      <p:sp>
        <p:nvSpPr>
          <p:cNvPr id="5" name="TextBox 4">
            <a:extLst>
              <a:ext uri="{FF2B5EF4-FFF2-40B4-BE49-F238E27FC236}">
                <a16:creationId xmlns:a16="http://schemas.microsoft.com/office/drawing/2014/main" id="{AA588474-A230-4066-8D79-3600A1DB88A5}"/>
              </a:ext>
            </a:extLst>
          </p:cNvPr>
          <p:cNvSpPr txBox="1"/>
          <p:nvPr/>
        </p:nvSpPr>
        <p:spPr>
          <a:xfrm>
            <a:off x="256854" y="6475618"/>
            <a:ext cx="159099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161A3-F3FB-4A4B-BF7E-DFDBF5D5655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85461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4228" y="0"/>
            <a:ext cx="5962196" cy="800665"/>
          </a:xfrm>
        </p:spPr>
        <p:txBody>
          <a:bodyPr/>
          <a:lstStyle/>
          <a:p>
            <a:pPr algn="r"/>
            <a:r>
              <a:rPr lang="en-US" sz="2800" dirty="0">
                <a:solidFill>
                  <a:srgbClr val="FFFF00"/>
                </a:solidFill>
              </a:rPr>
              <a:t>LIHEAP Allocation Plan Summary</a:t>
            </a:r>
            <a:endParaRPr lang="en-US" sz="2800" dirty="0"/>
          </a:p>
        </p:txBody>
      </p:sp>
      <p:sp>
        <p:nvSpPr>
          <p:cNvPr id="3" name="Slide Number Placeholder 2"/>
          <p:cNvSpPr>
            <a:spLocks noGrp="1"/>
          </p:cNvSpPr>
          <p:nvPr>
            <p:ph type="sldNum" sz="quarter" idx="12"/>
          </p:nvPr>
        </p:nvSpPr>
        <p:spPr/>
        <p:txBody>
          <a:bodyPr/>
          <a:lstStyle/>
          <a:p>
            <a:pPr>
              <a:defRPr/>
            </a:pPr>
            <a:fld id="{2D43976D-FE59-46FF-B0CA-10F23A3434E0}" type="slidenum">
              <a:rPr lang="en-US" smtClean="0"/>
              <a:pPr>
                <a:defRPr/>
              </a:pPr>
              <a:t>7</a:t>
            </a:fld>
            <a:endParaRPr lang="en-US" dirty="0"/>
          </a:p>
        </p:txBody>
      </p:sp>
      <p:sp>
        <p:nvSpPr>
          <p:cNvPr id="4" name="TextBox 3"/>
          <p:cNvSpPr txBox="1"/>
          <p:nvPr/>
        </p:nvSpPr>
        <p:spPr>
          <a:xfrm>
            <a:off x="256854" y="3503488"/>
            <a:ext cx="8650840" cy="369332"/>
          </a:xfrm>
          <a:prstGeom prst="rect">
            <a:avLst/>
          </a:prstGeom>
          <a:noFill/>
        </p:spPr>
        <p:txBody>
          <a:bodyPr wrap="square" rtlCol="0">
            <a:spAutoFit/>
          </a:bodyPr>
          <a:lstStyle/>
          <a:p>
            <a:endParaRPr lang="en-US" dirty="0"/>
          </a:p>
        </p:txBody>
      </p:sp>
      <p:sp>
        <p:nvSpPr>
          <p:cNvPr id="6" name="TextBox 5"/>
          <p:cNvSpPr txBox="1"/>
          <p:nvPr/>
        </p:nvSpPr>
        <p:spPr>
          <a:xfrm>
            <a:off x="799238" y="980534"/>
            <a:ext cx="7430361" cy="3650230"/>
          </a:xfrm>
          <a:prstGeom prst="rect">
            <a:avLst/>
          </a:prstGeom>
          <a:noFill/>
        </p:spPr>
        <p:txBody>
          <a:bodyPr wrap="square" rtlCol="0">
            <a:spAutoFit/>
          </a:bodyPr>
          <a:lstStyle/>
          <a:p>
            <a:pPr lvl="0">
              <a:spcBef>
                <a:spcPct val="20000"/>
              </a:spcBef>
            </a:pPr>
            <a:r>
              <a:rPr lang="en-US" sz="3200" dirty="0">
                <a:solidFill>
                  <a:srgbClr val="2906A2"/>
                </a:solidFill>
                <a:latin typeface="Calibri"/>
              </a:rPr>
              <a:t>Continued Processes from FFY 2022</a:t>
            </a:r>
          </a:p>
          <a:p>
            <a:pPr marL="342900" lvl="0" indent="-342900">
              <a:spcBef>
                <a:spcPct val="20000"/>
              </a:spcBef>
              <a:spcAft>
                <a:spcPts val="600"/>
              </a:spcAft>
              <a:buFont typeface="Wingdings" panose="05000000000000000000" pitchFamily="2" charset="2"/>
              <a:buChar char="§"/>
            </a:pPr>
            <a:r>
              <a:rPr lang="en-US" dirty="0">
                <a:solidFill>
                  <a:srgbClr val="2906A2"/>
                </a:solidFill>
                <a:latin typeface="Calibri"/>
              </a:rPr>
              <a:t>Developed processes to reduce face-to-face contact </a:t>
            </a:r>
          </a:p>
          <a:p>
            <a:pPr marL="800100" lvl="1" indent="-342900">
              <a:spcBef>
                <a:spcPct val="20000"/>
              </a:spcBef>
              <a:spcAft>
                <a:spcPts val="600"/>
              </a:spcAft>
              <a:buFont typeface="Wingdings" panose="05000000000000000000" pitchFamily="2" charset="2"/>
              <a:buChar char="§"/>
            </a:pPr>
            <a:r>
              <a:rPr lang="en-US" dirty="0">
                <a:solidFill>
                  <a:srgbClr val="2906A2"/>
                </a:solidFill>
                <a:latin typeface="Calibri"/>
              </a:rPr>
              <a:t>Online application </a:t>
            </a:r>
          </a:p>
          <a:p>
            <a:pPr marL="800100" lvl="1" indent="-342900">
              <a:spcBef>
                <a:spcPct val="20000"/>
              </a:spcBef>
              <a:spcAft>
                <a:spcPts val="600"/>
              </a:spcAft>
              <a:buFont typeface="Wingdings" panose="05000000000000000000" pitchFamily="2" charset="2"/>
              <a:buChar char="§"/>
            </a:pPr>
            <a:r>
              <a:rPr lang="en-US" dirty="0">
                <a:solidFill>
                  <a:srgbClr val="2906A2"/>
                </a:solidFill>
                <a:latin typeface="Calibri"/>
              </a:rPr>
              <a:t>Email</a:t>
            </a:r>
          </a:p>
          <a:p>
            <a:pPr marL="800100" lvl="1" indent="-342900">
              <a:spcBef>
                <a:spcPct val="20000"/>
              </a:spcBef>
              <a:spcAft>
                <a:spcPts val="600"/>
              </a:spcAft>
              <a:buFont typeface="Wingdings" panose="05000000000000000000" pitchFamily="2" charset="2"/>
              <a:buChar char="§"/>
            </a:pPr>
            <a:r>
              <a:rPr lang="en-US" dirty="0">
                <a:solidFill>
                  <a:srgbClr val="2906A2"/>
                </a:solidFill>
                <a:latin typeface="Calibri"/>
              </a:rPr>
              <a:t>Mail-in application </a:t>
            </a:r>
          </a:p>
          <a:p>
            <a:pPr marL="800100" lvl="1" indent="-342900">
              <a:spcBef>
                <a:spcPct val="20000"/>
              </a:spcBef>
              <a:spcAft>
                <a:spcPts val="600"/>
              </a:spcAft>
              <a:buFont typeface="Wingdings" panose="05000000000000000000" pitchFamily="2" charset="2"/>
              <a:buChar char="§"/>
            </a:pPr>
            <a:r>
              <a:rPr lang="en-US" dirty="0">
                <a:solidFill>
                  <a:srgbClr val="2906A2"/>
                </a:solidFill>
                <a:latin typeface="Calibri"/>
              </a:rPr>
              <a:t>Telephone application, using electronic signatures</a:t>
            </a:r>
          </a:p>
          <a:p>
            <a:pPr marL="342900" lvl="0" indent="-342900">
              <a:spcBef>
                <a:spcPct val="20000"/>
              </a:spcBef>
              <a:spcAft>
                <a:spcPts val="600"/>
              </a:spcAft>
              <a:buFont typeface="Wingdings" panose="05000000000000000000" pitchFamily="2" charset="2"/>
              <a:buChar char="§"/>
            </a:pPr>
            <a:r>
              <a:rPr lang="en-US" dirty="0">
                <a:solidFill>
                  <a:srgbClr val="2906A2"/>
                </a:solidFill>
                <a:latin typeface="Calibri"/>
              </a:rPr>
              <a:t>Eliminated the liquid asset test for the program</a:t>
            </a:r>
          </a:p>
          <a:p>
            <a:pPr marL="800100" lvl="1" indent="-342900">
              <a:spcBef>
                <a:spcPct val="20000"/>
              </a:spcBef>
              <a:spcAft>
                <a:spcPts val="600"/>
              </a:spcAft>
              <a:buFont typeface="Wingdings" panose="05000000000000000000" pitchFamily="2" charset="2"/>
              <a:buChar char="§"/>
            </a:pPr>
            <a:r>
              <a:rPr lang="en-US" dirty="0">
                <a:solidFill>
                  <a:srgbClr val="2906A2"/>
                </a:solidFill>
                <a:latin typeface="Calibri"/>
              </a:rPr>
              <a:t>Bolstered administrative and client efficiency along with granting access to additional households   </a:t>
            </a:r>
          </a:p>
        </p:txBody>
      </p:sp>
      <p:pic>
        <p:nvPicPr>
          <p:cNvPr id="7" name="Picture 6">
            <a:extLst>
              <a:ext uri="{FF2B5EF4-FFF2-40B4-BE49-F238E27FC236}">
                <a16:creationId xmlns:a16="http://schemas.microsoft.com/office/drawing/2014/main" id="{3E3BA0E9-3996-4D3C-818F-D82F0BC2776D}"/>
              </a:ext>
            </a:extLst>
          </p:cNvPr>
          <p:cNvPicPr>
            <a:picLocks noChangeAspect="1"/>
          </p:cNvPicPr>
          <p:nvPr/>
        </p:nvPicPr>
        <p:blipFill>
          <a:blip r:embed="rId3"/>
          <a:stretch>
            <a:fillRect/>
          </a:stretch>
        </p:blipFill>
        <p:spPr>
          <a:xfrm>
            <a:off x="3124074" y="6414031"/>
            <a:ext cx="2895851" cy="365792"/>
          </a:xfrm>
          <a:prstGeom prst="rect">
            <a:avLst/>
          </a:prstGeom>
        </p:spPr>
      </p:pic>
      <p:sp>
        <p:nvSpPr>
          <p:cNvPr id="5" name="TextBox 4">
            <a:extLst>
              <a:ext uri="{FF2B5EF4-FFF2-40B4-BE49-F238E27FC236}">
                <a16:creationId xmlns:a16="http://schemas.microsoft.com/office/drawing/2014/main" id="{AA588474-A230-4066-8D79-3600A1DB88A5}"/>
              </a:ext>
            </a:extLst>
          </p:cNvPr>
          <p:cNvSpPr txBox="1"/>
          <p:nvPr/>
        </p:nvSpPr>
        <p:spPr>
          <a:xfrm>
            <a:off x="256854" y="6475618"/>
            <a:ext cx="159099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161A3-F3FB-4A4B-BF7E-DFDBF5D5655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64816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4228" y="0"/>
            <a:ext cx="5948748" cy="800665"/>
          </a:xfrm>
        </p:spPr>
        <p:txBody>
          <a:bodyPr/>
          <a:lstStyle/>
          <a:p>
            <a:pPr algn="r"/>
            <a:r>
              <a:rPr lang="en-US" sz="2800" dirty="0">
                <a:solidFill>
                  <a:srgbClr val="FFFF00"/>
                </a:solidFill>
              </a:rPr>
              <a:t>LIHEAP Allocation Plan Summary</a:t>
            </a:r>
            <a:endParaRPr lang="en-US" sz="2800" dirty="0"/>
          </a:p>
        </p:txBody>
      </p:sp>
      <p:sp>
        <p:nvSpPr>
          <p:cNvPr id="3" name="Slide Number Placeholder 2"/>
          <p:cNvSpPr>
            <a:spLocks noGrp="1"/>
          </p:cNvSpPr>
          <p:nvPr>
            <p:ph type="sldNum" sz="quarter" idx="12"/>
          </p:nvPr>
        </p:nvSpPr>
        <p:spPr/>
        <p:txBody>
          <a:bodyPr/>
          <a:lstStyle/>
          <a:p>
            <a:pPr>
              <a:defRPr/>
            </a:pPr>
            <a:fld id="{2D43976D-FE59-46FF-B0CA-10F23A3434E0}" type="slidenum">
              <a:rPr lang="en-US" smtClean="0"/>
              <a:pPr>
                <a:defRPr/>
              </a:pPr>
              <a:t>8</a:t>
            </a:fld>
            <a:endParaRPr lang="en-US" dirty="0"/>
          </a:p>
        </p:txBody>
      </p:sp>
      <p:sp>
        <p:nvSpPr>
          <p:cNvPr id="4" name="TextBox 3"/>
          <p:cNvSpPr txBox="1"/>
          <p:nvPr/>
        </p:nvSpPr>
        <p:spPr>
          <a:xfrm>
            <a:off x="256854" y="3503488"/>
            <a:ext cx="8650840" cy="369332"/>
          </a:xfrm>
          <a:prstGeom prst="rect">
            <a:avLst/>
          </a:prstGeom>
          <a:noFill/>
        </p:spPr>
        <p:txBody>
          <a:bodyPr wrap="square" rtlCol="0">
            <a:spAutoFit/>
          </a:bodyPr>
          <a:lstStyle/>
          <a:p>
            <a:endParaRPr lang="en-US" dirty="0"/>
          </a:p>
        </p:txBody>
      </p:sp>
      <p:sp>
        <p:nvSpPr>
          <p:cNvPr id="6" name="TextBox 5"/>
          <p:cNvSpPr txBox="1"/>
          <p:nvPr/>
        </p:nvSpPr>
        <p:spPr>
          <a:xfrm>
            <a:off x="799238" y="1058203"/>
            <a:ext cx="7782787" cy="3465564"/>
          </a:xfrm>
          <a:prstGeom prst="rect">
            <a:avLst/>
          </a:prstGeom>
          <a:noFill/>
        </p:spPr>
        <p:txBody>
          <a:bodyPr wrap="square" rtlCol="0">
            <a:spAutoFit/>
          </a:bodyPr>
          <a:lstStyle/>
          <a:p>
            <a:pPr lvl="0">
              <a:spcBef>
                <a:spcPct val="20000"/>
              </a:spcBef>
            </a:pPr>
            <a:r>
              <a:rPr lang="en-US" sz="3200" dirty="0">
                <a:solidFill>
                  <a:srgbClr val="2906A2"/>
                </a:solidFill>
                <a:latin typeface="Calibri"/>
              </a:rPr>
              <a:t>Continued Processes from FFY 2022</a:t>
            </a:r>
          </a:p>
          <a:p>
            <a:pPr marL="342900" lvl="0" indent="-342900">
              <a:spcBef>
                <a:spcPct val="20000"/>
              </a:spcBef>
              <a:buFont typeface="Wingdings" panose="05000000000000000000" pitchFamily="2" charset="2"/>
              <a:buChar char="§"/>
            </a:pPr>
            <a:r>
              <a:rPr lang="en-US" dirty="0">
                <a:solidFill>
                  <a:srgbClr val="2906A2"/>
                </a:solidFill>
                <a:latin typeface="Calibri"/>
              </a:rPr>
              <a:t>Expanded categorical eligibility to include households where at least one member receives any of the following benefits:</a:t>
            </a:r>
          </a:p>
          <a:p>
            <a:pPr marL="800100" lvl="1" indent="-342900">
              <a:spcBef>
                <a:spcPct val="20000"/>
              </a:spcBef>
              <a:buFont typeface="Courier New" panose="02070309020205020404" pitchFamily="49" charset="0"/>
              <a:buChar char="o"/>
            </a:pPr>
            <a:r>
              <a:rPr lang="en-US" dirty="0">
                <a:solidFill>
                  <a:srgbClr val="2906A2"/>
                </a:solidFill>
                <a:latin typeface="Calibri"/>
              </a:rPr>
              <a:t>Supplemental Nutrition Assistance Program (SNAP)</a:t>
            </a:r>
          </a:p>
          <a:p>
            <a:pPr marL="800100" lvl="1" indent="-342900">
              <a:spcBef>
                <a:spcPct val="20000"/>
              </a:spcBef>
              <a:buFont typeface="Courier New" panose="02070309020205020404" pitchFamily="49" charset="0"/>
              <a:buChar char="o"/>
            </a:pPr>
            <a:r>
              <a:rPr lang="en-US" dirty="0">
                <a:solidFill>
                  <a:srgbClr val="2906A2"/>
                </a:solidFill>
                <a:latin typeface="Calibri"/>
              </a:rPr>
              <a:t>Temporary Family Assistance (TFA)</a:t>
            </a:r>
          </a:p>
          <a:p>
            <a:pPr marL="800100" lvl="1" indent="-342900">
              <a:spcBef>
                <a:spcPct val="20000"/>
              </a:spcBef>
              <a:buFont typeface="Courier New" panose="02070309020205020404" pitchFamily="49" charset="0"/>
              <a:buChar char="o"/>
            </a:pPr>
            <a:r>
              <a:rPr lang="en-US" dirty="0">
                <a:solidFill>
                  <a:srgbClr val="2906A2"/>
                </a:solidFill>
                <a:latin typeface="Calibri"/>
              </a:rPr>
              <a:t>State Supplement to the Aged, Blind and Disabled (State Supp)</a:t>
            </a:r>
          </a:p>
          <a:p>
            <a:pPr marL="800100" lvl="1" indent="-342900">
              <a:spcBef>
                <a:spcPct val="20000"/>
              </a:spcBef>
              <a:buFont typeface="Courier New" panose="02070309020205020404" pitchFamily="49" charset="0"/>
              <a:buChar char="o"/>
            </a:pPr>
            <a:r>
              <a:rPr lang="en-US" dirty="0">
                <a:solidFill>
                  <a:srgbClr val="2906A2"/>
                </a:solidFill>
                <a:latin typeface="Calibri"/>
              </a:rPr>
              <a:t>Refugee Cash Assistance </a:t>
            </a:r>
            <a:endParaRPr lang="en-US" strike="sngStrike" dirty="0">
              <a:solidFill>
                <a:srgbClr val="2906A2"/>
              </a:solidFill>
              <a:latin typeface="Calibri"/>
            </a:endParaRPr>
          </a:p>
          <a:p>
            <a:pPr marL="800100" lvl="1" indent="-342900">
              <a:spcBef>
                <a:spcPct val="20000"/>
              </a:spcBef>
              <a:buFont typeface="Courier New" panose="02070309020205020404" pitchFamily="49" charset="0"/>
              <a:buChar char="o"/>
            </a:pPr>
            <a:r>
              <a:rPr lang="en-US" dirty="0">
                <a:solidFill>
                  <a:srgbClr val="2906A2"/>
                </a:solidFill>
                <a:latin typeface="Calibri"/>
              </a:rPr>
              <a:t>Supplemental Security Income (SSI)</a:t>
            </a:r>
          </a:p>
          <a:p>
            <a:pPr lvl="1">
              <a:spcBef>
                <a:spcPct val="20000"/>
              </a:spcBef>
              <a:spcAft>
                <a:spcPts val="600"/>
              </a:spcAft>
            </a:pPr>
            <a:r>
              <a:rPr lang="en-US" u="sng" dirty="0">
                <a:solidFill>
                  <a:srgbClr val="2906A2"/>
                </a:solidFill>
                <a:latin typeface="Calibri"/>
              </a:rPr>
              <a:t>Noteworthy:  Previous categorical eligibility required all household members to be recipients of the benefit </a:t>
            </a:r>
            <a:endParaRPr lang="en-US" i="1" u="sng" dirty="0">
              <a:solidFill>
                <a:srgbClr val="2906A2"/>
              </a:solidFill>
              <a:latin typeface="Calibri"/>
            </a:endParaRPr>
          </a:p>
        </p:txBody>
      </p:sp>
      <p:pic>
        <p:nvPicPr>
          <p:cNvPr id="7" name="Picture 6">
            <a:extLst>
              <a:ext uri="{FF2B5EF4-FFF2-40B4-BE49-F238E27FC236}">
                <a16:creationId xmlns:a16="http://schemas.microsoft.com/office/drawing/2014/main" id="{3E3BA0E9-3996-4D3C-818F-D82F0BC2776D}"/>
              </a:ext>
            </a:extLst>
          </p:cNvPr>
          <p:cNvPicPr>
            <a:picLocks noChangeAspect="1"/>
          </p:cNvPicPr>
          <p:nvPr/>
        </p:nvPicPr>
        <p:blipFill>
          <a:blip r:embed="rId3"/>
          <a:stretch>
            <a:fillRect/>
          </a:stretch>
        </p:blipFill>
        <p:spPr>
          <a:xfrm>
            <a:off x="3134348" y="6312994"/>
            <a:ext cx="2895851" cy="365792"/>
          </a:xfrm>
          <a:prstGeom prst="rect">
            <a:avLst/>
          </a:prstGeom>
        </p:spPr>
      </p:pic>
      <p:sp>
        <p:nvSpPr>
          <p:cNvPr id="5" name="TextBox 4">
            <a:extLst>
              <a:ext uri="{FF2B5EF4-FFF2-40B4-BE49-F238E27FC236}">
                <a16:creationId xmlns:a16="http://schemas.microsoft.com/office/drawing/2014/main" id="{AA588474-A230-4066-8D79-3600A1DB88A5}"/>
              </a:ext>
            </a:extLst>
          </p:cNvPr>
          <p:cNvSpPr txBox="1"/>
          <p:nvPr/>
        </p:nvSpPr>
        <p:spPr>
          <a:xfrm>
            <a:off x="256854" y="6379799"/>
            <a:ext cx="159099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161A3-F3FB-4A4B-BF7E-DFDBF5D5655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10661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4228" y="0"/>
            <a:ext cx="5975643" cy="800665"/>
          </a:xfrm>
        </p:spPr>
        <p:txBody>
          <a:bodyPr/>
          <a:lstStyle/>
          <a:p>
            <a:pPr algn="r"/>
            <a:r>
              <a:rPr lang="en-US" sz="2800" dirty="0">
                <a:solidFill>
                  <a:srgbClr val="FFFF00"/>
                </a:solidFill>
              </a:rPr>
              <a:t>LIHEAP Allocation Plan Summary</a:t>
            </a:r>
            <a:endParaRPr lang="en-US" sz="2800" dirty="0"/>
          </a:p>
        </p:txBody>
      </p:sp>
      <p:sp>
        <p:nvSpPr>
          <p:cNvPr id="3" name="Slide Number Placeholder 2"/>
          <p:cNvSpPr>
            <a:spLocks noGrp="1"/>
          </p:cNvSpPr>
          <p:nvPr>
            <p:ph type="sldNum" sz="quarter" idx="12"/>
          </p:nvPr>
        </p:nvSpPr>
        <p:spPr/>
        <p:txBody>
          <a:bodyPr/>
          <a:lstStyle/>
          <a:p>
            <a:pPr>
              <a:defRPr/>
            </a:pPr>
            <a:fld id="{2D43976D-FE59-46FF-B0CA-10F23A3434E0}" type="slidenum">
              <a:rPr lang="en-US" smtClean="0"/>
              <a:pPr>
                <a:defRPr/>
              </a:pPr>
              <a:t>9</a:t>
            </a:fld>
            <a:endParaRPr lang="en-US" dirty="0"/>
          </a:p>
        </p:txBody>
      </p:sp>
      <p:sp>
        <p:nvSpPr>
          <p:cNvPr id="4" name="TextBox 3"/>
          <p:cNvSpPr txBox="1"/>
          <p:nvPr/>
        </p:nvSpPr>
        <p:spPr>
          <a:xfrm>
            <a:off x="256854" y="3503488"/>
            <a:ext cx="8650840" cy="369332"/>
          </a:xfrm>
          <a:prstGeom prst="rect">
            <a:avLst/>
          </a:prstGeom>
          <a:noFill/>
        </p:spPr>
        <p:txBody>
          <a:bodyPr wrap="square" rtlCol="0">
            <a:spAutoFit/>
          </a:bodyPr>
          <a:lstStyle/>
          <a:p>
            <a:endParaRPr lang="en-US" dirty="0"/>
          </a:p>
        </p:txBody>
      </p:sp>
      <p:sp>
        <p:nvSpPr>
          <p:cNvPr id="6" name="TextBox 5"/>
          <p:cNvSpPr txBox="1"/>
          <p:nvPr/>
        </p:nvSpPr>
        <p:spPr>
          <a:xfrm>
            <a:off x="562848" y="797548"/>
            <a:ext cx="7622310" cy="6087820"/>
          </a:xfrm>
          <a:prstGeom prst="rect">
            <a:avLst/>
          </a:prstGeom>
          <a:noFill/>
        </p:spPr>
        <p:txBody>
          <a:bodyPr wrap="square" rtlCol="0">
            <a:spAutoFit/>
          </a:bodyPr>
          <a:lstStyle/>
          <a:p>
            <a:pPr lvl="0">
              <a:spcBef>
                <a:spcPct val="20000"/>
              </a:spcBef>
            </a:pPr>
            <a:r>
              <a:rPr lang="en-US" sz="3200" dirty="0">
                <a:solidFill>
                  <a:srgbClr val="2906A2"/>
                </a:solidFill>
                <a:latin typeface="Calibri"/>
              </a:rPr>
              <a:t>Proposed</a:t>
            </a:r>
            <a:r>
              <a:rPr lang="en-US" sz="2800" dirty="0">
                <a:solidFill>
                  <a:srgbClr val="2906A2"/>
                </a:solidFill>
                <a:latin typeface="Calibri"/>
              </a:rPr>
              <a:t> Programmatic Changes</a:t>
            </a:r>
          </a:p>
          <a:p>
            <a:pPr marL="342900" lvl="0" indent="-342900">
              <a:spcBef>
                <a:spcPct val="20000"/>
              </a:spcBef>
              <a:buFont typeface="Wingdings" panose="05000000000000000000" pitchFamily="2" charset="2"/>
              <a:buChar char="§"/>
            </a:pPr>
            <a:r>
              <a:rPr lang="en-US" sz="1500" dirty="0">
                <a:solidFill>
                  <a:srgbClr val="2906A2"/>
                </a:solidFill>
                <a:latin typeface="Calibri"/>
              </a:rPr>
              <a:t>Continue program modernization processes that were implemented during FFY 2022, including enhancing the new online application  </a:t>
            </a:r>
          </a:p>
          <a:p>
            <a:pPr marL="800100" lvl="1" indent="-342900">
              <a:spcBef>
                <a:spcPct val="20000"/>
              </a:spcBef>
              <a:buFont typeface="Wingdings" panose="05000000000000000000" pitchFamily="2" charset="2"/>
              <a:buChar char="§"/>
            </a:pPr>
            <a:r>
              <a:rPr lang="en-US" sz="1500" dirty="0">
                <a:solidFill>
                  <a:srgbClr val="2906A2"/>
                </a:solidFill>
                <a:latin typeface="Calibri"/>
              </a:rPr>
              <a:t>Plan dedicates resources to enhance our online program presence, including exploring options for automated instant verification of categorical eligibility, mobile device compatibility, client portal to track progress, etc. </a:t>
            </a:r>
          </a:p>
          <a:p>
            <a:pPr marL="342900" lvl="0" indent="-342900">
              <a:spcBef>
                <a:spcPct val="20000"/>
              </a:spcBef>
              <a:buFont typeface="Wingdings" panose="05000000000000000000" pitchFamily="2" charset="2"/>
              <a:buChar char="§"/>
            </a:pPr>
            <a:r>
              <a:rPr lang="en-US" sz="1500" dirty="0">
                <a:solidFill>
                  <a:srgbClr val="2906A2"/>
                </a:solidFill>
                <a:latin typeface="Calibri"/>
              </a:rPr>
              <a:t>Leveraged categorical eligibility </a:t>
            </a:r>
          </a:p>
          <a:p>
            <a:pPr marL="800100" lvl="1" indent="-342900">
              <a:spcBef>
                <a:spcPct val="20000"/>
              </a:spcBef>
              <a:buFont typeface="Courier New" panose="02070309020205020404" pitchFamily="49" charset="0"/>
              <a:buChar char="o"/>
            </a:pPr>
            <a:r>
              <a:rPr lang="en-US" sz="1500" dirty="0">
                <a:solidFill>
                  <a:srgbClr val="2906A2"/>
                </a:solidFill>
                <a:latin typeface="Calibri"/>
              </a:rPr>
              <a:t>Eliminating the liquid asset test significantly streamlined operations, reducing client and administrative burden.  We will continue to streamline operations by creating a real time verification process for categorically eligible households</a:t>
            </a:r>
            <a:endParaRPr lang="en-US" sz="1500" strike="sngStrike" dirty="0">
              <a:solidFill>
                <a:srgbClr val="2906A2"/>
              </a:solidFill>
              <a:latin typeface="Calibri"/>
            </a:endParaRPr>
          </a:p>
          <a:p>
            <a:pPr marL="342900" lvl="0" indent="-342900">
              <a:spcBef>
                <a:spcPct val="20000"/>
              </a:spcBef>
              <a:buFont typeface="Wingdings" panose="05000000000000000000" pitchFamily="2" charset="2"/>
              <a:buChar char="§"/>
            </a:pPr>
            <a:r>
              <a:rPr lang="en-US" sz="1500" dirty="0">
                <a:solidFill>
                  <a:srgbClr val="2906A2"/>
                </a:solidFill>
                <a:latin typeface="Calibri"/>
              </a:rPr>
              <a:t>Simplified the Benefit Matrix by reducing the number of benefit levels from five to three and combined Crisis Assistance and Safety Net Assistance to form a new Crisis Assistance benefit</a:t>
            </a:r>
          </a:p>
          <a:p>
            <a:pPr marL="800100" lvl="1" indent="-342900">
              <a:spcBef>
                <a:spcPct val="20000"/>
              </a:spcBef>
              <a:buFont typeface="Courier New" panose="02070309020205020404" pitchFamily="49" charset="0"/>
              <a:buChar char="o"/>
            </a:pPr>
            <a:r>
              <a:rPr lang="en-US" sz="1500" dirty="0">
                <a:solidFill>
                  <a:srgbClr val="2906A2"/>
                </a:solidFill>
                <a:latin typeface="Calibri"/>
              </a:rPr>
              <a:t>Expected to result in increased efficiencies, faster procedural approvals and expanded access to categorically eligible households</a:t>
            </a:r>
            <a:endParaRPr lang="en-US" sz="1500" strike="sngStrike" dirty="0">
              <a:solidFill>
                <a:srgbClr val="2906A2"/>
              </a:solidFill>
              <a:latin typeface="Calibri"/>
            </a:endParaRPr>
          </a:p>
          <a:p>
            <a:pPr marL="800100" lvl="1" indent="-342900">
              <a:spcBef>
                <a:spcPct val="20000"/>
              </a:spcBef>
              <a:buFont typeface="Courier New" panose="02070309020205020404" pitchFamily="49" charset="0"/>
              <a:buChar char="o"/>
            </a:pPr>
            <a:r>
              <a:rPr lang="en-US" sz="1500" dirty="0">
                <a:solidFill>
                  <a:srgbClr val="2906A2"/>
                </a:solidFill>
                <a:latin typeface="Calibri"/>
              </a:rPr>
              <a:t>With the removal of the asset test there is no longer anything to distinguish the two benefits and federal law only requires states to offer a Crisis Assistance benefit</a:t>
            </a:r>
            <a:endParaRPr lang="en-US" sz="1500" strike="sngStrike" dirty="0">
              <a:solidFill>
                <a:srgbClr val="2906A2"/>
              </a:solidFill>
              <a:latin typeface="Calibri"/>
            </a:endParaRPr>
          </a:p>
          <a:p>
            <a:pPr marL="342900" lvl="0" indent="-342900">
              <a:spcBef>
                <a:spcPct val="20000"/>
              </a:spcBef>
              <a:buFont typeface="Wingdings" panose="05000000000000000000" pitchFamily="2" charset="2"/>
              <a:buChar char="§"/>
            </a:pPr>
            <a:r>
              <a:rPr lang="en-US" sz="1500" dirty="0">
                <a:solidFill>
                  <a:srgbClr val="2906A2"/>
                </a:solidFill>
                <a:latin typeface="Calibri"/>
              </a:rPr>
              <a:t>Categorically eligible SNAP households automatically qualify for a Level 1 benefit</a:t>
            </a:r>
            <a:endParaRPr lang="en-US" sz="1500" strike="sngStrike" dirty="0">
              <a:solidFill>
                <a:srgbClr val="2906A2"/>
              </a:solidFill>
              <a:latin typeface="Calibri"/>
            </a:endParaRPr>
          </a:p>
          <a:p>
            <a:pPr marL="800100" lvl="1" indent="-342900">
              <a:spcBef>
                <a:spcPct val="20000"/>
              </a:spcBef>
              <a:buFont typeface="Courier New" panose="02070309020205020404" pitchFamily="49" charset="0"/>
              <a:buChar char="o"/>
            </a:pPr>
            <a:r>
              <a:rPr lang="en-US" sz="1500" dirty="0">
                <a:solidFill>
                  <a:srgbClr val="2906A2"/>
                </a:solidFill>
                <a:latin typeface="Calibri"/>
              </a:rPr>
              <a:t>Further aligns the benefit structure with other DSS programs and allows already income-challenged households to have additional resources for other necessities</a:t>
            </a:r>
            <a:endParaRPr lang="en-US" sz="1500" strike="sngStrike" dirty="0">
              <a:solidFill>
                <a:srgbClr val="2906A2"/>
              </a:solidFill>
              <a:latin typeface="Calibri"/>
            </a:endParaRPr>
          </a:p>
          <a:p>
            <a:pPr marL="628650" lvl="1" indent="-171450">
              <a:spcBef>
                <a:spcPct val="20000"/>
              </a:spcBef>
              <a:buFont typeface="Courier New" panose="02070309020205020404" pitchFamily="49" charset="0"/>
              <a:buChar char="o"/>
            </a:pPr>
            <a:endParaRPr lang="en-US" sz="1400" dirty="0">
              <a:solidFill>
                <a:srgbClr val="2906A2"/>
              </a:solidFill>
              <a:latin typeface="Calibri"/>
            </a:endParaRPr>
          </a:p>
          <a:p>
            <a:pPr lvl="0">
              <a:spcBef>
                <a:spcPct val="20000"/>
              </a:spcBef>
            </a:pPr>
            <a:endParaRPr lang="en-US" sz="2400" dirty="0">
              <a:solidFill>
                <a:srgbClr val="0033CC"/>
              </a:solidFill>
              <a:latin typeface="Calibri"/>
            </a:endParaRPr>
          </a:p>
        </p:txBody>
      </p:sp>
      <p:pic>
        <p:nvPicPr>
          <p:cNvPr id="8" name="Picture 7">
            <a:extLst>
              <a:ext uri="{FF2B5EF4-FFF2-40B4-BE49-F238E27FC236}">
                <a16:creationId xmlns:a16="http://schemas.microsoft.com/office/drawing/2014/main" id="{8AA179E4-1868-4AAF-9583-1183D5422EFB}"/>
              </a:ext>
            </a:extLst>
          </p:cNvPr>
          <p:cNvPicPr>
            <a:picLocks noChangeAspect="1"/>
          </p:cNvPicPr>
          <p:nvPr/>
        </p:nvPicPr>
        <p:blipFill>
          <a:blip r:embed="rId3"/>
          <a:stretch>
            <a:fillRect/>
          </a:stretch>
        </p:blipFill>
        <p:spPr>
          <a:xfrm>
            <a:off x="3639343" y="6474951"/>
            <a:ext cx="2895851" cy="365792"/>
          </a:xfrm>
          <a:prstGeom prst="rect">
            <a:avLst/>
          </a:prstGeom>
        </p:spPr>
      </p:pic>
      <p:sp>
        <p:nvSpPr>
          <p:cNvPr id="5" name="TextBox 4">
            <a:extLst>
              <a:ext uri="{FF2B5EF4-FFF2-40B4-BE49-F238E27FC236}">
                <a16:creationId xmlns:a16="http://schemas.microsoft.com/office/drawing/2014/main" id="{DC8839DC-EFF1-4466-9E52-D74677C733E4}"/>
              </a:ext>
            </a:extLst>
          </p:cNvPr>
          <p:cNvSpPr txBox="1"/>
          <p:nvPr/>
        </p:nvSpPr>
        <p:spPr>
          <a:xfrm>
            <a:off x="256854" y="6495890"/>
            <a:ext cx="193389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161A3-F3FB-4A4B-BF7E-DFDBF5D5655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32101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3735</TotalTime>
  <Words>2839</Words>
  <Application>Microsoft Office PowerPoint</Application>
  <PresentationFormat>On-screen Show (4:3)</PresentationFormat>
  <Paragraphs>459</Paragraphs>
  <Slides>32</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Book Antiqua</vt:lpstr>
      <vt:lpstr>Calibri</vt:lpstr>
      <vt:lpstr>Courier New</vt:lpstr>
      <vt:lpstr>Now Bold Bold</vt:lpstr>
      <vt:lpstr>Segoe UI</vt:lpstr>
      <vt:lpstr>Symbol</vt:lpstr>
      <vt:lpstr>Wingdings</vt:lpstr>
      <vt:lpstr>Office Theme</vt:lpstr>
      <vt:lpstr>PowerPoint Presentation</vt:lpstr>
      <vt:lpstr>PowerPoint Presentation</vt:lpstr>
      <vt:lpstr>LIHEAP Allocation Plan Summary</vt:lpstr>
      <vt:lpstr>LIHEAP Allocation Plan Summary</vt:lpstr>
      <vt:lpstr>LIHEAP Allocation Plan Summary</vt:lpstr>
      <vt:lpstr>LIHEAP Allocation Plan Summary</vt:lpstr>
      <vt:lpstr>LIHEAP Allocation Plan Summary</vt:lpstr>
      <vt:lpstr>LIHEAP Allocation Plan Summary</vt:lpstr>
      <vt:lpstr>LIHEAP Allocation Plan Summary</vt:lpstr>
      <vt:lpstr>History of CEAP Funding</vt:lpstr>
      <vt:lpstr>BENEFIT MATRIX  Basic Benefits Crisis Assistance Rental Assistance </vt:lpstr>
      <vt:lpstr>LIHEAP Allocation Plan Summary</vt:lpstr>
      <vt:lpstr>FIXED MARGIN PRICING PROGRAM  </vt:lpstr>
      <vt:lpstr>     Fixed Margin Pricing Program </vt:lpstr>
      <vt:lpstr>Fixed Margin Pricing Program</vt:lpstr>
      <vt:lpstr>Fixed Margin Pricing Program</vt:lpstr>
      <vt:lpstr>CONSERVATION SERVICES  Weatherization Barrier Remediation Program - DEEP  Heating System Repair &amp; Replacement  Clean, Tune &amp; Test  </vt:lpstr>
      <vt:lpstr>PowerPoint Presentation</vt:lpstr>
      <vt:lpstr>PowerPoint Presentation</vt:lpstr>
      <vt:lpstr>LIHEAP Allocation Plan Summary</vt:lpstr>
      <vt:lpstr>LIHEAP Allocation Plan Summary</vt:lpstr>
      <vt:lpstr>LIHEAP Allocation Plan Summary</vt:lpstr>
      <vt:lpstr>Questions</vt:lpstr>
      <vt:lpstr>PowerPoint Presentation</vt:lpstr>
      <vt:lpstr>PowerPoint Presentation</vt:lpstr>
      <vt:lpstr>LIHWAP Allocation Plan Background</vt:lpstr>
      <vt:lpstr>PowerPoint Presentation</vt:lpstr>
      <vt:lpstr>LIHWAP Allocation Plan Background</vt:lpstr>
      <vt:lpstr>LIHWAP Allocation Plan Background</vt:lpstr>
      <vt:lpstr>Amendment to LIHWAP Allocation Plan</vt:lpstr>
      <vt:lpstr>Amendment to LIHWAP Allocation Plan</vt:lpstr>
      <vt:lpstr> Amendment to LIHWAP Allocation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Cassandra Johnson</dc:creator>
  <cp:lastModifiedBy>Mosimann, Susan</cp:lastModifiedBy>
  <cp:revision>181</cp:revision>
  <cp:lastPrinted>2021-08-20T14:56:51Z</cp:lastPrinted>
  <dcterms:created xsi:type="dcterms:W3CDTF">2020-08-24T19:18:29Z</dcterms:created>
  <dcterms:modified xsi:type="dcterms:W3CDTF">2022-08-26T14:00:17Z</dcterms:modified>
</cp:coreProperties>
</file>