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81" r:id="rId2"/>
    <p:sldId id="400" r:id="rId3"/>
    <p:sldId id="397" r:id="rId4"/>
    <p:sldId id="401" r:id="rId5"/>
    <p:sldId id="408" r:id="rId6"/>
    <p:sldId id="404" r:id="rId7"/>
    <p:sldId id="402" r:id="rId8"/>
    <p:sldId id="409" r:id="rId9"/>
    <p:sldId id="411" r:id="rId10"/>
    <p:sldId id="410" r:id="rId11"/>
    <p:sldId id="403" r:id="rId12"/>
    <p:sldId id="405" r:id="rId13"/>
    <p:sldId id="406" r:id="rId14"/>
    <p:sldId id="398" r:id="rId15"/>
    <p:sldId id="407" r:id="rId16"/>
    <p:sldId id="346" r:id="rId17"/>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ouma, Melissa" initials="TM" lastIdx="1" clrIdx="0">
    <p:extLst>
      <p:ext uri="{19B8F6BF-5375-455C-9EA6-DF929625EA0E}">
        <p15:presenceInfo xmlns:p15="http://schemas.microsoft.com/office/powerpoint/2012/main" userId="S-1-5-21-746137067-854245398-682003330-39553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4061" autoAdjust="0"/>
  </p:normalViewPr>
  <p:slideViewPr>
    <p:cSldViewPr>
      <p:cViewPr varScale="1">
        <p:scale>
          <a:sx n="55" d="100"/>
          <a:sy n="55" d="100"/>
        </p:scale>
        <p:origin x="720" y="6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64820"/>
          </a:xfrm>
          <a:prstGeom prst="rect">
            <a:avLst/>
          </a:prstGeom>
        </p:spPr>
        <p:txBody>
          <a:bodyPr vert="horz" lIns="91429" tIns="45714" rIns="91429" bIns="45714" rtlCol="0"/>
          <a:lstStyle>
            <a:lvl1pPr algn="l">
              <a:defRPr sz="1200"/>
            </a:lvl1pPr>
          </a:lstStyle>
          <a:p>
            <a:endParaRPr lang="en-US"/>
          </a:p>
        </p:txBody>
      </p:sp>
      <p:sp>
        <p:nvSpPr>
          <p:cNvPr id="3" name="Date Placeholder 2"/>
          <p:cNvSpPr>
            <a:spLocks noGrp="1"/>
          </p:cNvSpPr>
          <p:nvPr>
            <p:ph type="dt" idx="1"/>
          </p:nvPr>
        </p:nvSpPr>
        <p:spPr>
          <a:xfrm>
            <a:off x="3884613" y="1"/>
            <a:ext cx="2971800" cy="464820"/>
          </a:xfrm>
          <a:prstGeom prst="rect">
            <a:avLst/>
          </a:prstGeom>
        </p:spPr>
        <p:txBody>
          <a:bodyPr vert="horz" lIns="91429" tIns="45714" rIns="91429" bIns="45714" rtlCol="0"/>
          <a:lstStyle>
            <a:lvl1pPr algn="r">
              <a:defRPr sz="1200"/>
            </a:lvl1pPr>
          </a:lstStyle>
          <a:p>
            <a:fld id="{D67D3304-5687-4526-BF6B-62F39789DFFF}" type="datetimeFigureOut">
              <a:rPr lang="en-US" smtClean="0"/>
              <a:t>6/25/2018</a:t>
            </a:fld>
            <a:endParaRPr lang="en-US"/>
          </a:p>
        </p:txBody>
      </p:sp>
      <p:sp>
        <p:nvSpPr>
          <p:cNvPr id="4" name="Slide Image Placeholder 3"/>
          <p:cNvSpPr>
            <a:spLocks noGrp="1" noRot="1" noChangeAspect="1"/>
          </p:cNvSpPr>
          <p:nvPr>
            <p:ph type="sldImg" idx="2"/>
          </p:nvPr>
        </p:nvSpPr>
        <p:spPr>
          <a:xfrm>
            <a:off x="1106488" y="696913"/>
            <a:ext cx="4646612" cy="3486150"/>
          </a:xfrm>
          <a:prstGeom prst="rect">
            <a:avLst/>
          </a:prstGeom>
          <a:noFill/>
          <a:ln w="12700">
            <a:solidFill>
              <a:prstClr val="black"/>
            </a:solidFill>
          </a:ln>
        </p:spPr>
        <p:txBody>
          <a:bodyPr vert="horz" lIns="91429" tIns="45714" rIns="91429" bIns="45714" rtlCol="0" anchor="ctr"/>
          <a:lstStyle/>
          <a:p>
            <a:endParaRPr lang="en-US"/>
          </a:p>
        </p:txBody>
      </p:sp>
      <p:sp>
        <p:nvSpPr>
          <p:cNvPr id="5" name="Notes Placeholder 4"/>
          <p:cNvSpPr>
            <a:spLocks noGrp="1"/>
          </p:cNvSpPr>
          <p:nvPr>
            <p:ph type="body" sz="quarter" idx="3"/>
          </p:nvPr>
        </p:nvSpPr>
        <p:spPr>
          <a:xfrm>
            <a:off x="685800" y="4415791"/>
            <a:ext cx="5486400" cy="4183380"/>
          </a:xfrm>
          <a:prstGeom prst="rect">
            <a:avLst/>
          </a:prstGeom>
        </p:spPr>
        <p:txBody>
          <a:bodyPr vert="horz" lIns="91429" tIns="45714" rIns="91429" bIns="457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70"/>
            <a:ext cx="2971800" cy="464820"/>
          </a:xfrm>
          <a:prstGeom prst="rect">
            <a:avLst/>
          </a:prstGeom>
        </p:spPr>
        <p:txBody>
          <a:bodyPr vert="horz" lIns="91429" tIns="45714" rIns="91429" bIns="45714"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70"/>
            <a:ext cx="2971800" cy="464820"/>
          </a:xfrm>
          <a:prstGeom prst="rect">
            <a:avLst/>
          </a:prstGeom>
        </p:spPr>
        <p:txBody>
          <a:bodyPr vert="horz" lIns="91429" tIns="45714" rIns="91429" bIns="45714" rtlCol="0" anchor="b"/>
          <a:lstStyle>
            <a:lvl1pPr algn="r">
              <a:defRPr sz="1200"/>
            </a:lvl1pPr>
          </a:lstStyle>
          <a:p>
            <a:fld id="{0CA242C5-3E60-4668-B23B-F17A02236ECA}" type="slidenum">
              <a:rPr lang="en-US" smtClean="0"/>
              <a:t>‹#›</a:t>
            </a:fld>
            <a:endParaRPr lang="en-US"/>
          </a:p>
        </p:txBody>
      </p:sp>
    </p:spTree>
    <p:extLst>
      <p:ext uri="{BB962C8B-B14F-4D97-AF65-F5344CB8AC3E}">
        <p14:creationId xmlns:p14="http://schemas.microsoft.com/office/powerpoint/2010/main" val="29989431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CA242C5-3E60-4668-B23B-F17A02236ECA}" type="slidenum">
              <a:rPr lang="en-US" smtClean="0"/>
              <a:t>1</a:t>
            </a:fld>
            <a:endParaRPr lang="en-US"/>
          </a:p>
        </p:txBody>
      </p:sp>
    </p:spTree>
    <p:extLst>
      <p:ext uri="{BB962C8B-B14F-4D97-AF65-F5344CB8AC3E}">
        <p14:creationId xmlns:p14="http://schemas.microsoft.com/office/powerpoint/2010/main" val="20081738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CA242C5-3E60-4668-B23B-F17A02236ECA}" type="slidenum">
              <a:rPr lang="en-US" smtClean="0"/>
              <a:t>10</a:t>
            </a:fld>
            <a:endParaRPr lang="en-US"/>
          </a:p>
        </p:txBody>
      </p:sp>
    </p:spTree>
    <p:extLst>
      <p:ext uri="{BB962C8B-B14F-4D97-AF65-F5344CB8AC3E}">
        <p14:creationId xmlns:p14="http://schemas.microsoft.com/office/powerpoint/2010/main" val="12416760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CA242C5-3E60-4668-B23B-F17A02236ECA}" type="slidenum">
              <a:rPr lang="en-US" smtClean="0"/>
              <a:t>11</a:t>
            </a:fld>
            <a:endParaRPr lang="en-US"/>
          </a:p>
        </p:txBody>
      </p:sp>
    </p:spTree>
    <p:extLst>
      <p:ext uri="{BB962C8B-B14F-4D97-AF65-F5344CB8AC3E}">
        <p14:creationId xmlns:p14="http://schemas.microsoft.com/office/powerpoint/2010/main" val="40110087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CA242C5-3E60-4668-B23B-F17A02236ECA}" type="slidenum">
              <a:rPr lang="en-US" smtClean="0"/>
              <a:t>12</a:t>
            </a:fld>
            <a:endParaRPr lang="en-US"/>
          </a:p>
        </p:txBody>
      </p:sp>
    </p:spTree>
    <p:extLst>
      <p:ext uri="{BB962C8B-B14F-4D97-AF65-F5344CB8AC3E}">
        <p14:creationId xmlns:p14="http://schemas.microsoft.com/office/powerpoint/2010/main" val="38753094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CA242C5-3E60-4668-B23B-F17A02236ECA}" type="slidenum">
              <a:rPr lang="en-US" smtClean="0"/>
              <a:t>13</a:t>
            </a:fld>
            <a:endParaRPr lang="en-US"/>
          </a:p>
        </p:txBody>
      </p:sp>
    </p:spTree>
    <p:extLst>
      <p:ext uri="{BB962C8B-B14F-4D97-AF65-F5344CB8AC3E}">
        <p14:creationId xmlns:p14="http://schemas.microsoft.com/office/powerpoint/2010/main" val="16761622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CA242C5-3E60-4668-B23B-F17A02236ECA}" type="slidenum">
              <a:rPr lang="en-US" smtClean="0"/>
              <a:t>14</a:t>
            </a:fld>
            <a:endParaRPr lang="en-US"/>
          </a:p>
        </p:txBody>
      </p:sp>
    </p:spTree>
    <p:extLst>
      <p:ext uri="{BB962C8B-B14F-4D97-AF65-F5344CB8AC3E}">
        <p14:creationId xmlns:p14="http://schemas.microsoft.com/office/powerpoint/2010/main" val="33147410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CA242C5-3E60-4668-B23B-F17A02236ECA}" type="slidenum">
              <a:rPr lang="en-US" smtClean="0"/>
              <a:t>15</a:t>
            </a:fld>
            <a:endParaRPr lang="en-US"/>
          </a:p>
        </p:txBody>
      </p:sp>
    </p:spTree>
    <p:extLst>
      <p:ext uri="{BB962C8B-B14F-4D97-AF65-F5344CB8AC3E}">
        <p14:creationId xmlns:p14="http://schemas.microsoft.com/office/powerpoint/2010/main" val="14797225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CA242C5-3E60-4668-B23B-F17A02236ECA}" type="slidenum">
              <a:rPr lang="en-US" smtClean="0"/>
              <a:t>16</a:t>
            </a:fld>
            <a:endParaRPr lang="en-US"/>
          </a:p>
        </p:txBody>
      </p:sp>
    </p:spTree>
    <p:extLst>
      <p:ext uri="{BB962C8B-B14F-4D97-AF65-F5344CB8AC3E}">
        <p14:creationId xmlns:p14="http://schemas.microsoft.com/office/powerpoint/2010/main" val="12793561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CA242C5-3E60-4668-B23B-F17A02236ECA}" type="slidenum">
              <a:rPr lang="en-US" smtClean="0"/>
              <a:t>2</a:t>
            </a:fld>
            <a:endParaRPr lang="en-US"/>
          </a:p>
        </p:txBody>
      </p:sp>
    </p:spTree>
    <p:extLst>
      <p:ext uri="{BB962C8B-B14F-4D97-AF65-F5344CB8AC3E}">
        <p14:creationId xmlns:p14="http://schemas.microsoft.com/office/powerpoint/2010/main" val="14147350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CA242C5-3E60-4668-B23B-F17A02236ECA}" type="slidenum">
              <a:rPr lang="en-US" smtClean="0"/>
              <a:t>3</a:t>
            </a:fld>
            <a:endParaRPr lang="en-US"/>
          </a:p>
        </p:txBody>
      </p:sp>
    </p:spTree>
    <p:extLst>
      <p:ext uri="{BB962C8B-B14F-4D97-AF65-F5344CB8AC3E}">
        <p14:creationId xmlns:p14="http://schemas.microsoft.com/office/powerpoint/2010/main" val="21702910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CA242C5-3E60-4668-B23B-F17A02236ECA}" type="slidenum">
              <a:rPr lang="en-US" smtClean="0"/>
              <a:t>4</a:t>
            </a:fld>
            <a:endParaRPr lang="en-US"/>
          </a:p>
        </p:txBody>
      </p:sp>
    </p:spTree>
    <p:extLst>
      <p:ext uri="{BB962C8B-B14F-4D97-AF65-F5344CB8AC3E}">
        <p14:creationId xmlns:p14="http://schemas.microsoft.com/office/powerpoint/2010/main" val="41194593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is a summary of the agenda from the Kick Off. DPH’s Deputy Commissioner at the time gave the Opening Welcome and emphasized accreditation</a:t>
            </a:r>
            <a:r>
              <a:rPr lang="en-US" baseline="0" dirty="0" smtClean="0"/>
              <a:t> as an agency priority. We provided an orientation and background on PHAB and how to read through the standards and measures. We then spent time setting expectations for our teams and what their roles will be going forward. With any major initiative, it is tough for staff to juggle their daily responsibilities and grant deliverables with “extra work”, and momentum from a kick off can be helpful to keep people focused. Knowing exactly what is expected of them will also help tremendously.</a:t>
            </a:r>
          </a:p>
          <a:p>
            <a:endParaRPr lang="en-US" baseline="0" smtClean="0"/>
          </a:p>
          <a:p>
            <a:endParaRPr lang="en-US" dirty="0"/>
          </a:p>
        </p:txBody>
      </p:sp>
      <p:sp>
        <p:nvSpPr>
          <p:cNvPr id="4" name="Slide Number Placeholder 3"/>
          <p:cNvSpPr>
            <a:spLocks noGrp="1"/>
          </p:cNvSpPr>
          <p:nvPr>
            <p:ph type="sldNum" sz="quarter" idx="10"/>
          </p:nvPr>
        </p:nvSpPr>
        <p:spPr/>
        <p:txBody>
          <a:bodyPr/>
          <a:lstStyle/>
          <a:p>
            <a:fld id="{0CA242C5-3E60-4668-B23B-F17A02236ECA}" type="slidenum">
              <a:rPr lang="en-US" smtClean="0"/>
              <a:t>5</a:t>
            </a:fld>
            <a:endParaRPr lang="en-US"/>
          </a:p>
        </p:txBody>
      </p:sp>
    </p:spTree>
    <p:extLst>
      <p:ext uri="{BB962C8B-B14F-4D97-AF65-F5344CB8AC3E}">
        <p14:creationId xmlns:p14="http://schemas.microsoft.com/office/powerpoint/2010/main" val="37208812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CA242C5-3E60-4668-B23B-F17A02236ECA}" type="slidenum">
              <a:rPr lang="en-US" smtClean="0"/>
              <a:t>6</a:t>
            </a:fld>
            <a:endParaRPr lang="en-US"/>
          </a:p>
        </p:txBody>
      </p:sp>
    </p:spTree>
    <p:extLst>
      <p:ext uri="{BB962C8B-B14F-4D97-AF65-F5344CB8AC3E}">
        <p14:creationId xmlns:p14="http://schemas.microsoft.com/office/powerpoint/2010/main" val="30357736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CA242C5-3E60-4668-B23B-F17A02236ECA}" type="slidenum">
              <a:rPr lang="en-US" smtClean="0"/>
              <a:t>7</a:t>
            </a:fld>
            <a:endParaRPr lang="en-US"/>
          </a:p>
        </p:txBody>
      </p:sp>
    </p:spTree>
    <p:extLst>
      <p:ext uri="{BB962C8B-B14F-4D97-AF65-F5344CB8AC3E}">
        <p14:creationId xmlns:p14="http://schemas.microsoft.com/office/powerpoint/2010/main" val="42571984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CA242C5-3E60-4668-B23B-F17A02236ECA}" type="slidenum">
              <a:rPr lang="en-US" smtClean="0"/>
              <a:t>8</a:t>
            </a:fld>
            <a:endParaRPr lang="en-US"/>
          </a:p>
        </p:txBody>
      </p:sp>
    </p:spTree>
    <p:extLst>
      <p:ext uri="{BB962C8B-B14F-4D97-AF65-F5344CB8AC3E}">
        <p14:creationId xmlns:p14="http://schemas.microsoft.com/office/powerpoint/2010/main" val="18294643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CA242C5-3E60-4668-B23B-F17A02236ECA}" type="slidenum">
              <a:rPr lang="en-US" smtClean="0"/>
              <a:t>9</a:t>
            </a:fld>
            <a:endParaRPr lang="en-US"/>
          </a:p>
        </p:txBody>
      </p:sp>
    </p:spTree>
    <p:extLst>
      <p:ext uri="{BB962C8B-B14F-4D97-AF65-F5344CB8AC3E}">
        <p14:creationId xmlns:p14="http://schemas.microsoft.com/office/powerpoint/2010/main" val="31905358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30CAB09-C14F-4233-861D-0EBB3D6EDFBD}" type="datetimeFigureOut">
              <a:rPr lang="en-US" smtClean="0"/>
              <a:t>6/25/2018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E1A1FD-399F-4347-B824-3AD8A9500375}" type="slidenum">
              <a:rPr lang="en-US" smtClean="0"/>
              <a:t>‹#›</a:t>
            </a:fld>
            <a:endParaRPr lang="en-US"/>
          </a:p>
        </p:txBody>
      </p:sp>
    </p:spTree>
    <p:extLst>
      <p:ext uri="{BB962C8B-B14F-4D97-AF65-F5344CB8AC3E}">
        <p14:creationId xmlns:p14="http://schemas.microsoft.com/office/powerpoint/2010/main" val="36002718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30CAB09-C14F-4233-861D-0EBB3D6EDFBD}" type="datetimeFigureOut">
              <a:rPr lang="en-US" smtClean="0"/>
              <a:t>6/25/2018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E1A1FD-399F-4347-B824-3AD8A9500375}" type="slidenum">
              <a:rPr lang="en-US" smtClean="0"/>
              <a:t>‹#›</a:t>
            </a:fld>
            <a:endParaRPr lang="en-US"/>
          </a:p>
        </p:txBody>
      </p:sp>
    </p:spTree>
    <p:extLst>
      <p:ext uri="{BB962C8B-B14F-4D97-AF65-F5344CB8AC3E}">
        <p14:creationId xmlns:p14="http://schemas.microsoft.com/office/powerpoint/2010/main" val="4742170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30CAB09-C14F-4233-861D-0EBB3D6EDFBD}" type="datetimeFigureOut">
              <a:rPr lang="en-US" smtClean="0"/>
              <a:t>6/25/2018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E1A1FD-399F-4347-B824-3AD8A9500375}" type="slidenum">
              <a:rPr lang="en-US" smtClean="0"/>
              <a:t>‹#›</a:t>
            </a:fld>
            <a:endParaRPr lang="en-US"/>
          </a:p>
        </p:txBody>
      </p:sp>
    </p:spTree>
    <p:extLst>
      <p:ext uri="{BB962C8B-B14F-4D97-AF65-F5344CB8AC3E}">
        <p14:creationId xmlns:p14="http://schemas.microsoft.com/office/powerpoint/2010/main" val="3170793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30CAB09-C14F-4233-861D-0EBB3D6EDFBD}" type="datetimeFigureOut">
              <a:rPr lang="en-US" smtClean="0"/>
              <a:t>6/25/2018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E1A1FD-399F-4347-B824-3AD8A9500375}" type="slidenum">
              <a:rPr lang="en-US" smtClean="0"/>
              <a:t>‹#›</a:t>
            </a:fld>
            <a:endParaRPr lang="en-US"/>
          </a:p>
        </p:txBody>
      </p:sp>
    </p:spTree>
    <p:extLst>
      <p:ext uri="{BB962C8B-B14F-4D97-AF65-F5344CB8AC3E}">
        <p14:creationId xmlns:p14="http://schemas.microsoft.com/office/powerpoint/2010/main" val="5461343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CAB09-C14F-4233-861D-0EBB3D6EDFBD}" type="datetimeFigureOut">
              <a:rPr lang="en-US" smtClean="0"/>
              <a:t>6/25/2018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E1A1FD-399F-4347-B824-3AD8A9500375}" type="slidenum">
              <a:rPr lang="en-US" smtClean="0"/>
              <a:t>‹#›</a:t>
            </a:fld>
            <a:endParaRPr lang="en-US"/>
          </a:p>
        </p:txBody>
      </p:sp>
    </p:spTree>
    <p:extLst>
      <p:ext uri="{BB962C8B-B14F-4D97-AF65-F5344CB8AC3E}">
        <p14:creationId xmlns:p14="http://schemas.microsoft.com/office/powerpoint/2010/main" val="1421104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30CAB09-C14F-4233-861D-0EBB3D6EDFBD}" type="datetimeFigureOut">
              <a:rPr lang="en-US" smtClean="0"/>
              <a:t>6/25/2018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E1A1FD-399F-4347-B824-3AD8A9500375}" type="slidenum">
              <a:rPr lang="en-US" smtClean="0"/>
              <a:t>‹#›</a:t>
            </a:fld>
            <a:endParaRPr lang="en-US"/>
          </a:p>
        </p:txBody>
      </p:sp>
    </p:spTree>
    <p:extLst>
      <p:ext uri="{BB962C8B-B14F-4D97-AF65-F5344CB8AC3E}">
        <p14:creationId xmlns:p14="http://schemas.microsoft.com/office/powerpoint/2010/main" val="6514334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30CAB09-C14F-4233-861D-0EBB3D6EDFBD}" type="datetimeFigureOut">
              <a:rPr lang="en-US" smtClean="0"/>
              <a:t>6/25/2018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FE1A1FD-399F-4347-B824-3AD8A9500375}" type="slidenum">
              <a:rPr lang="en-US" smtClean="0"/>
              <a:t>‹#›</a:t>
            </a:fld>
            <a:endParaRPr lang="en-US"/>
          </a:p>
        </p:txBody>
      </p:sp>
    </p:spTree>
    <p:extLst>
      <p:ext uri="{BB962C8B-B14F-4D97-AF65-F5344CB8AC3E}">
        <p14:creationId xmlns:p14="http://schemas.microsoft.com/office/powerpoint/2010/main" val="28909331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30CAB09-C14F-4233-861D-0EBB3D6EDFBD}" type="datetimeFigureOut">
              <a:rPr lang="en-US" smtClean="0"/>
              <a:t>6/25/2018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FE1A1FD-399F-4347-B824-3AD8A9500375}" type="slidenum">
              <a:rPr lang="en-US" smtClean="0"/>
              <a:t>‹#›</a:t>
            </a:fld>
            <a:endParaRPr lang="en-US"/>
          </a:p>
        </p:txBody>
      </p:sp>
    </p:spTree>
    <p:extLst>
      <p:ext uri="{BB962C8B-B14F-4D97-AF65-F5344CB8AC3E}">
        <p14:creationId xmlns:p14="http://schemas.microsoft.com/office/powerpoint/2010/main" val="42689818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0CAB09-C14F-4233-861D-0EBB3D6EDFBD}" type="datetimeFigureOut">
              <a:rPr lang="en-US" smtClean="0"/>
              <a:t>6/25/2018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FE1A1FD-399F-4347-B824-3AD8A9500375}" type="slidenum">
              <a:rPr lang="en-US" smtClean="0"/>
              <a:t>‹#›</a:t>
            </a:fld>
            <a:endParaRPr lang="en-US"/>
          </a:p>
        </p:txBody>
      </p:sp>
    </p:spTree>
    <p:extLst>
      <p:ext uri="{BB962C8B-B14F-4D97-AF65-F5344CB8AC3E}">
        <p14:creationId xmlns:p14="http://schemas.microsoft.com/office/powerpoint/2010/main" val="1956951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30CAB09-C14F-4233-861D-0EBB3D6EDFBD}" type="datetimeFigureOut">
              <a:rPr lang="en-US" smtClean="0"/>
              <a:t>6/25/2018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E1A1FD-399F-4347-B824-3AD8A9500375}" type="slidenum">
              <a:rPr lang="en-US" smtClean="0"/>
              <a:t>‹#›</a:t>
            </a:fld>
            <a:endParaRPr lang="en-US"/>
          </a:p>
        </p:txBody>
      </p:sp>
    </p:spTree>
    <p:extLst>
      <p:ext uri="{BB962C8B-B14F-4D97-AF65-F5344CB8AC3E}">
        <p14:creationId xmlns:p14="http://schemas.microsoft.com/office/powerpoint/2010/main" val="19593643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30CAB09-C14F-4233-861D-0EBB3D6EDFBD}" type="datetimeFigureOut">
              <a:rPr lang="en-US" smtClean="0"/>
              <a:t>6/25/2018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E1A1FD-399F-4347-B824-3AD8A9500375}" type="slidenum">
              <a:rPr lang="en-US" smtClean="0"/>
              <a:t>‹#›</a:t>
            </a:fld>
            <a:endParaRPr lang="en-US"/>
          </a:p>
        </p:txBody>
      </p:sp>
    </p:spTree>
    <p:extLst>
      <p:ext uri="{BB962C8B-B14F-4D97-AF65-F5344CB8AC3E}">
        <p14:creationId xmlns:p14="http://schemas.microsoft.com/office/powerpoint/2010/main" val="31769088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0CAB09-C14F-4233-861D-0EBB3D6EDFBD}" type="datetimeFigureOut">
              <a:rPr lang="en-US" smtClean="0"/>
              <a:t>6/25/2018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E1A1FD-399F-4347-B824-3AD8A9500375}" type="slidenum">
              <a:rPr lang="en-US" smtClean="0"/>
              <a:t>‹#›</a:t>
            </a:fld>
            <a:endParaRPr lang="en-US"/>
          </a:p>
        </p:txBody>
      </p:sp>
    </p:spTree>
    <p:extLst>
      <p:ext uri="{BB962C8B-B14F-4D97-AF65-F5344CB8AC3E}">
        <p14:creationId xmlns:p14="http://schemas.microsoft.com/office/powerpoint/2010/main" val="34137263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hyperlink" Target="https://portal.ct.gov/-/media/Departments-and-Agencies/DPH/dph/Files/LH_Progress_Chart.xlsx?la=en"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portal.ct.gov/-/media/Departments-and-Agencies/DPH/dph/state_health_planning/accreditation/Tools/ProgressTrackerpdf.pdf?la=en"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hyperlink" Target="https://portal.ct.gov/-/media/Departments-and-Agencies/DPH/dph/state_health_planning/accreditation/Tools/PHABuloCiTyFactspdf.pdf?la=en" TargetMode="External"/><Relationship Id="rId4" Type="http://schemas.openxmlformats.org/officeDocument/2006/relationships/hyperlink" Target="https://portal.ct.gov/-/media/Departments-and-Agencies/DPH/dph/state_health_planning/accreditation/Tools/PHABHelpFlyerpdf.pdf?la=en"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hyperlink" Target="https://portal.ct.gov/-/media/Departments-and-Agencies/DPH/dph/state_health_planning/accreditation/Tools/RD1Ex1StateHealthAssessmentpdf.pdf?la=en"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hyperlink" Target="https://www.naccho.org/programs/public-health-infrastructure/performance-improvement/accreditation-preparation/documentation"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2.xml"/><Relationship Id="rId1" Type="http://schemas.openxmlformats.org/officeDocument/2006/relationships/slideLayout" Target="../slideLayouts/slideLayout4.xml"/><Relationship Id="rId5" Type="http://schemas.openxmlformats.org/officeDocument/2006/relationships/hyperlink" Target="mailto:accreditprep@naccho.org" TargetMode="External"/><Relationship Id="rId4" Type="http://schemas.openxmlformats.org/officeDocument/2006/relationships/hyperlink" Target="http://virtualcommunities.naccho.org/home"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hyperlink" Target="https://portal.ct.gov/-/media/Departments-and-Agencies/DPH/dph/state_health_planning/accreditation/Tools/DomainTeamRoles2pdf.pdf?la=en" TargetMode="External"/><Relationship Id="rId4" Type="http://schemas.openxmlformats.org/officeDocument/2006/relationships/hyperlink" Target="https://portal.ct.gov/-/media/Departments-and-Agencies/DPH/dph/state_health_planning/accreditation/Tools/Domain3Activitypdf.pdf?la=en"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gif"/><Relationship Id="rId7" Type="http://schemas.openxmlformats.org/officeDocument/2006/relationships/hyperlink" Target="https://portal.ct.gov/-/media/Departments-and-Agencies/DPH/State-Health-Planning/Accreditation/Quick-Reference-Check-List.docx?la=en"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https://portal.ct.gov/-/media/Departments-and-Agencies/DPH/State-Health-Planning/Accreditation/Tool-Card.docx?la=en" TargetMode="External"/><Relationship Id="rId5" Type="http://schemas.openxmlformats.org/officeDocument/2006/relationships/hyperlink" Target="http://www.phaboard.org/wp-content/uploads/Guidance-on-Appropriate-Examples-from-Programs-and-Activities-for-Use-as-Documentation-for-PHAB-Accreditation-January-2015.pdf" TargetMode="External"/><Relationship Id="rId4" Type="http://schemas.openxmlformats.org/officeDocument/2006/relationships/hyperlink" Target="http://www.phaboard.org/wp-content/uploads/Do%E2%80%99s-Don%E2%80%99ts-for-Preparing-Documentation-Updated-April-2016.pdf"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hyperlink" Target="https://portal.ct.gov/DPH/State-Health-Planning/Accreditation/Accreditation-Tools-and-Resources-for-Local-Health" TargetMode="External"/><Relationship Id="rId4" Type="http://schemas.openxmlformats.org/officeDocument/2006/relationships/hyperlink" Target="https://portal.ct.gov/-/media/Departments-and-Agencies/DPH/State-Health-Planning/Accreditation/Measure-Review-form-blank.docx?la=en"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http://www.astho.org/Accreditation-Library/"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062506"/>
            <a:ext cx="8077200" cy="1470025"/>
          </a:xfrm>
        </p:spPr>
        <p:txBody>
          <a:bodyPr/>
          <a:lstStyle/>
          <a:p>
            <a:r>
              <a:rPr lang="en-US" dirty="0"/>
              <a:t>Accreditation Learning Community</a:t>
            </a:r>
          </a:p>
        </p:txBody>
      </p:sp>
      <p:sp>
        <p:nvSpPr>
          <p:cNvPr id="3" name="Subtitle 2"/>
          <p:cNvSpPr>
            <a:spLocks noGrp="1"/>
          </p:cNvSpPr>
          <p:nvPr>
            <p:ph type="subTitle" idx="1"/>
          </p:nvPr>
        </p:nvSpPr>
        <p:spPr>
          <a:xfrm>
            <a:off x="1371600" y="3276600"/>
            <a:ext cx="6400800" cy="2339975"/>
          </a:xfrm>
        </p:spPr>
        <p:txBody>
          <a:bodyPr>
            <a:normAutofit fontScale="70000" lnSpcReduction="20000"/>
          </a:bodyPr>
          <a:lstStyle/>
          <a:p>
            <a:r>
              <a:rPr lang="en-US" sz="6000" dirty="0">
                <a:solidFill>
                  <a:schemeClr val="tx1">
                    <a:lumMod val="50000"/>
                    <a:lumOff val="50000"/>
                  </a:schemeClr>
                </a:solidFill>
              </a:rPr>
              <a:t>June 21, 2018</a:t>
            </a:r>
          </a:p>
          <a:p>
            <a:r>
              <a:rPr lang="en-US" sz="6000" dirty="0">
                <a:solidFill>
                  <a:schemeClr val="tx1">
                    <a:lumMod val="50000"/>
                    <a:lumOff val="50000"/>
                  </a:schemeClr>
                </a:solidFill>
              </a:rPr>
              <a:t>1:00-2:00pm</a:t>
            </a:r>
          </a:p>
          <a:p>
            <a:endParaRPr lang="en-US" dirty="0">
              <a:solidFill>
                <a:schemeClr val="tx1">
                  <a:lumMod val="50000"/>
                  <a:lumOff val="50000"/>
                </a:schemeClr>
              </a:solidFill>
            </a:endParaRPr>
          </a:p>
          <a:p>
            <a:r>
              <a:rPr lang="en-US" b="1" dirty="0">
                <a:solidFill>
                  <a:schemeClr val="tx1">
                    <a:lumMod val="50000"/>
                    <a:lumOff val="50000"/>
                  </a:schemeClr>
                </a:solidFill>
              </a:rPr>
              <a:t>Dial-In Number: </a:t>
            </a:r>
            <a:r>
              <a:rPr lang="en-US" dirty="0">
                <a:solidFill>
                  <a:schemeClr val="tx1">
                    <a:lumMod val="50000"/>
                    <a:lumOff val="50000"/>
                  </a:schemeClr>
                </a:solidFill>
              </a:rPr>
              <a:t>1 877 916 8051</a:t>
            </a:r>
          </a:p>
          <a:p>
            <a:r>
              <a:rPr lang="en-US" b="1" dirty="0">
                <a:solidFill>
                  <a:schemeClr val="tx1">
                    <a:lumMod val="50000"/>
                    <a:lumOff val="50000"/>
                  </a:schemeClr>
                </a:solidFill>
              </a:rPr>
              <a:t>Access Code:</a:t>
            </a:r>
            <a:r>
              <a:rPr lang="en-US" dirty="0">
                <a:solidFill>
                  <a:schemeClr val="tx1">
                    <a:lumMod val="50000"/>
                    <a:lumOff val="50000"/>
                  </a:schemeClr>
                </a:solidFill>
              </a:rPr>
              <a:t> 539-9866</a:t>
            </a:r>
          </a:p>
          <a:p>
            <a:endParaRPr lang="en-US" dirty="0">
              <a:solidFill>
                <a:schemeClr val="tx1">
                  <a:lumMod val="50000"/>
                  <a:lumOff val="50000"/>
                </a:schemeClr>
              </a:solidFill>
            </a:endParaRPr>
          </a:p>
        </p:txBody>
      </p:sp>
      <p:cxnSp>
        <p:nvCxnSpPr>
          <p:cNvPr id="5" name="Straight Connector 4"/>
          <p:cNvCxnSpPr/>
          <p:nvPr/>
        </p:nvCxnSpPr>
        <p:spPr>
          <a:xfrm>
            <a:off x="533400" y="2532531"/>
            <a:ext cx="8077200" cy="0"/>
          </a:xfrm>
          <a:prstGeom prst="line">
            <a:avLst/>
          </a:prstGeom>
        </p:spPr>
        <p:style>
          <a:lnRef idx="2">
            <a:schemeClr val="accent1"/>
          </a:lnRef>
          <a:fillRef idx="0">
            <a:schemeClr val="accent1"/>
          </a:fillRef>
          <a:effectRef idx="1">
            <a:schemeClr val="accent1"/>
          </a:effectRef>
          <a:fontRef idx="minor">
            <a:schemeClr val="tx1"/>
          </a:fontRef>
        </p:style>
      </p:cxn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43800" y="5325410"/>
            <a:ext cx="1216588" cy="1295400"/>
          </a:xfrm>
          <a:prstGeom prst="rect">
            <a:avLst/>
          </a:prstGeom>
        </p:spPr>
      </p:pic>
    </p:spTree>
    <p:extLst>
      <p:ext uri="{BB962C8B-B14F-4D97-AF65-F5344CB8AC3E}">
        <p14:creationId xmlns:p14="http://schemas.microsoft.com/office/powerpoint/2010/main" val="2848929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40406" y="5715000"/>
            <a:ext cx="987988" cy="1051991"/>
          </a:xfrm>
          <a:prstGeom prst="rect">
            <a:avLst/>
          </a:prstGeom>
        </p:spPr>
      </p:pic>
      <p:cxnSp>
        <p:nvCxnSpPr>
          <p:cNvPr id="5" name="Straight Connector 4"/>
          <p:cNvCxnSpPr/>
          <p:nvPr/>
        </p:nvCxnSpPr>
        <p:spPr>
          <a:xfrm>
            <a:off x="457200" y="1143000"/>
            <a:ext cx="8077200" cy="0"/>
          </a:xfrm>
          <a:prstGeom prst="line">
            <a:avLst/>
          </a:prstGeom>
        </p:spPr>
        <p:style>
          <a:lnRef idx="2">
            <a:schemeClr val="accent1"/>
          </a:lnRef>
          <a:fillRef idx="0">
            <a:schemeClr val="accent1"/>
          </a:fillRef>
          <a:effectRef idx="1">
            <a:schemeClr val="accent1"/>
          </a:effectRef>
          <a:fontRef idx="minor">
            <a:schemeClr val="tx1"/>
          </a:fontRef>
        </p:style>
      </p:cxnSp>
      <p:sp>
        <p:nvSpPr>
          <p:cNvPr id="6" name="Title 2"/>
          <p:cNvSpPr>
            <a:spLocks noGrp="1"/>
          </p:cNvSpPr>
          <p:nvPr>
            <p:ph type="title"/>
          </p:nvPr>
        </p:nvSpPr>
        <p:spPr>
          <a:xfrm>
            <a:off x="457200" y="57698"/>
            <a:ext cx="8229600" cy="1143000"/>
          </a:xfrm>
        </p:spPr>
        <p:txBody>
          <a:bodyPr>
            <a:noAutofit/>
          </a:bodyPr>
          <a:lstStyle/>
          <a:p>
            <a:r>
              <a:rPr lang="en-US" sz="4000" dirty="0" smtClean="0"/>
              <a:t>Accreditation Coordinator Tools</a:t>
            </a:r>
            <a:endParaRPr lang="en-US" sz="4000" dirty="0"/>
          </a:p>
        </p:txBody>
      </p:sp>
      <p:sp>
        <p:nvSpPr>
          <p:cNvPr id="3" name="Content Placeholder 2"/>
          <p:cNvSpPr>
            <a:spLocks noGrp="1"/>
          </p:cNvSpPr>
          <p:nvPr>
            <p:ph idx="1"/>
          </p:nvPr>
        </p:nvSpPr>
        <p:spPr>
          <a:xfrm>
            <a:off x="155012" y="1295400"/>
            <a:ext cx="8531788" cy="5249209"/>
          </a:xfrm>
        </p:spPr>
        <p:txBody>
          <a:bodyPr>
            <a:normAutofit/>
          </a:bodyPr>
          <a:lstStyle/>
          <a:p>
            <a:r>
              <a:rPr lang="en-US" sz="2400" dirty="0" smtClean="0">
                <a:hlinkClick r:id="rId4"/>
              </a:rPr>
              <a:t>Progress Chart </a:t>
            </a:r>
            <a:r>
              <a:rPr lang="en-US" sz="2400" dirty="0" smtClean="0"/>
              <a:t>– keep track of overall progress</a:t>
            </a:r>
          </a:p>
          <a:p>
            <a:endParaRPr lang="en-US" sz="2400" dirty="0"/>
          </a:p>
          <a:p>
            <a:pPr marL="457200" lvl="1" indent="0">
              <a:buNone/>
            </a:pPr>
            <a:endParaRPr lang="en-US" sz="2000" dirty="0"/>
          </a:p>
        </p:txBody>
      </p:sp>
      <p:sp>
        <p:nvSpPr>
          <p:cNvPr id="2" name="TextBox 1"/>
          <p:cNvSpPr txBox="1"/>
          <p:nvPr/>
        </p:nvSpPr>
        <p:spPr>
          <a:xfrm>
            <a:off x="3079699" y="2962182"/>
            <a:ext cx="324128" cy="830997"/>
          </a:xfrm>
          <a:prstGeom prst="rect">
            <a:avLst/>
          </a:prstGeom>
          <a:noFill/>
        </p:spPr>
        <p:txBody>
          <a:bodyPr wrap="none" rtlCol="0">
            <a:spAutoFit/>
          </a:bodyPr>
          <a:lstStyle/>
          <a:p>
            <a:r>
              <a:rPr lang="en-US" sz="4800" dirty="0"/>
              <a:t> </a:t>
            </a:r>
          </a:p>
        </p:txBody>
      </p:sp>
      <p:pic>
        <p:nvPicPr>
          <p:cNvPr id="7" name="Picture 6"/>
          <p:cNvPicPr>
            <a:picLocks noChangeAspect="1"/>
          </p:cNvPicPr>
          <p:nvPr/>
        </p:nvPicPr>
        <p:blipFill>
          <a:blip r:embed="rId5"/>
          <a:stretch>
            <a:fillRect/>
          </a:stretch>
        </p:blipFill>
        <p:spPr>
          <a:xfrm>
            <a:off x="1676400" y="1816703"/>
            <a:ext cx="5662032" cy="5064945"/>
          </a:xfrm>
          <a:prstGeom prst="rect">
            <a:avLst/>
          </a:prstGeom>
        </p:spPr>
      </p:pic>
    </p:spTree>
    <p:extLst>
      <p:ext uri="{BB962C8B-B14F-4D97-AF65-F5344CB8AC3E}">
        <p14:creationId xmlns:p14="http://schemas.microsoft.com/office/powerpoint/2010/main" val="25941192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457200" y="1143000"/>
            <a:ext cx="8077200" cy="0"/>
          </a:xfrm>
          <a:prstGeom prst="line">
            <a:avLst/>
          </a:prstGeom>
        </p:spPr>
        <p:style>
          <a:lnRef idx="2">
            <a:schemeClr val="accent1"/>
          </a:lnRef>
          <a:fillRef idx="0">
            <a:schemeClr val="accent1"/>
          </a:fillRef>
          <a:effectRef idx="1">
            <a:schemeClr val="accent1"/>
          </a:effectRef>
          <a:fontRef idx="minor">
            <a:schemeClr val="tx1"/>
          </a:fontRef>
        </p:style>
      </p:cxnSp>
      <p:sp>
        <p:nvSpPr>
          <p:cNvPr id="6" name="Title 2"/>
          <p:cNvSpPr>
            <a:spLocks noGrp="1"/>
          </p:cNvSpPr>
          <p:nvPr>
            <p:ph type="title"/>
          </p:nvPr>
        </p:nvSpPr>
        <p:spPr>
          <a:xfrm>
            <a:off x="457200" y="57698"/>
            <a:ext cx="8229600" cy="1143000"/>
          </a:xfrm>
        </p:spPr>
        <p:txBody>
          <a:bodyPr>
            <a:noAutofit/>
          </a:bodyPr>
          <a:lstStyle/>
          <a:p>
            <a:r>
              <a:rPr lang="en-US" sz="4000" dirty="0"/>
              <a:t>Using Visual Management </a:t>
            </a:r>
          </a:p>
        </p:txBody>
      </p:sp>
      <p:sp>
        <p:nvSpPr>
          <p:cNvPr id="3" name="Content Placeholder 2"/>
          <p:cNvSpPr>
            <a:spLocks noGrp="1"/>
          </p:cNvSpPr>
          <p:nvPr>
            <p:ph idx="1"/>
          </p:nvPr>
        </p:nvSpPr>
        <p:spPr>
          <a:xfrm>
            <a:off x="248798" y="1371600"/>
            <a:ext cx="5618602" cy="4525963"/>
          </a:xfrm>
        </p:spPr>
        <p:txBody>
          <a:bodyPr>
            <a:normAutofit/>
          </a:bodyPr>
          <a:lstStyle/>
          <a:p>
            <a:r>
              <a:rPr lang="en-US" sz="2400" dirty="0" smtClean="0"/>
              <a:t>Use visual cues to keep teams on track</a:t>
            </a:r>
          </a:p>
          <a:p>
            <a:r>
              <a:rPr lang="en-US" sz="2400" dirty="0" smtClean="0">
                <a:hlinkClick r:id="rId3"/>
              </a:rPr>
              <a:t>Progress Thermometer </a:t>
            </a:r>
            <a:r>
              <a:rPr lang="en-US" sz="2400" dirty="0" smtClean="0"/>
              <a:t>used to demonstrate progress on collecting documents to department</a:t>
            </a:r>
          </a:p>
          <a:p>
            <a:r>
              <a:rPr lang="en-US" sz="2400" dirty="0" smtClean="0"/>
              <a:t>Reinforcing awareness of accreditation around department:</a:t>
            </a:r>
          </a:p>
          <a:p>
            <a:pPr lvl="1"/>
            <a:r>
              <a:rPr lang="en-US" sz="2000" dirty="0" smtClean="0">
                <a:hlinkClick r:id="rId4"/>
              </a:rPr>
              <a:t>“Help Wanted” Flyer</a:t>
            </a:r>
            <a:endParaRPr lang="en-US" sz="2000" dirty="0" smtClean="0"/>
          </a:p>
          <a:p>
            <a:pPr lvl="1"/>
            <a:r>
              <a:rPr lang="en-US" sz="2000" dirty="0" smtClean="0"/>
              <a:t>“</a:t>
            </a:r>
            <a:r>
              <a:rPr lang="en-US" sz="2000" dirty="0" smtClean="0">
                <a:hlinkClick r:id="rId5"/>
              </a:rPr>
              <a:t>Fun PHAB Facts</a:t>
            </a:r>
            <a:r>
              <a:rPr lang="en-US" sz="2000" dirty="0" smtClean="0"/>
              <a:t>”</a:t>
            </a:r>
          </a:p>
          <a:p>
            <a:r>
              <a:rPr lang="en-US" sz="2400" dirty="0" smtClean="0"/>
              <a:t>Celebrate your team’s hard work!</a:t>
            </a:r>
            <a:endParaRPr lang="en-US" sz="2400" dirty="0"/>
          </a:p>
          <a:p>
            <a:pPr marL="457200" lvl="1" indent="0">
              <a:buNone/>
            </a:pPr>
            <a:endParaRPr lang="en-US" sz="2000" dirty="0"/>
          </a:p>
        </p:txBody>
      </p:sp>
      <p:sp>
        <p:nvSpPr>
          <p:cNvPr id="2" name="TextBox 1"/>
          <p:cNvSpPr txBox="1"/>
          <p:nvPr/>
        </p:nvSpPr>
        <p:spPr>
          <a:xfrm>
            <a:off x="3079699" y="2962182"/>
            <a:ext cx="324128" cy="830997"/>
          </a:xfrm>
          <a:prstGeom prst="rect">
            <a:avLst/>
          </a:prstGeom>
          <a:noFill/>
        </p:spPr>
        <p:txBody>
          <a:bodyPr wrap="none" rtlCol="0">
            <a:spAutoFit/>
          </a:bodyPr>
          <a:lstStyle/>
          <a:p>
            <a:r>
              <a:rPr lang="en-US" sz="4800" dirty="0"/>
              <a:t> </a:t>
            </a:r>
          </a:p>
        </p:txBody>
      </p:sp>
      <p:pic>
        <p:nvPicPr>
          <p:cNvPr id="7" name="Picture 6"/>
          <p:cNvPicPr>
            <a:picLocks noChangeAspect="1"/>
          </p:cNvPicPr>
          <p:nvPr/>
        </p:nvPicPr>
        <p:blipFill>
          <a:blip r:embed="rId6"/>
          <a:stretch>
            <a:fillRect/>
          </a:stretch>
        </p:blipFill>
        <p:spPr>
          <a:xfrm>
            <a:off x="6234728" y="1200698"/>
            <a:ext cx="2375872" cy="5477465"/>
          </a:xfrm>
          <a:prstGeom prst="rect">
            <a:avLst/>
          </a:prstGeom>
        </p:spPr>
      </p:pic>
    </p:spTree>
    <p:extLst>
      <p:ext uri="{BB962C8B-B14F-4D97-AF65-F5344CB8AC3E}">
        <p14:creationId xmlns:p14="http://schemas.microsoft.com/office/powerpoint/2010/main" val="22511687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40406" y="5715000"/>
            <a:ext cx="987988" cy="1051991"/>
          </a:xfrm>
          <a:prstGeom prst="rect">
            <a:avLst/>
          </a:prstGeom>
        </p:spPr>
      </p:pic>
      <p:cxnSp>
        <p:nvCxnSpPr>
          <p:cNvPr id="5" name="Straight Connector 4"/>
          <p:cNvCxnSpPr/>
          <p:nvPr/>
        </p:nvCxnSpPr>
        <p:spPr>
          <a:xfrm>
            <a:off x="457200" y="1143000"/>
            <a:ext cx="8077200" cy="0"/>
          </a:xfrm>
          <a:prstGeom prst="line">
            <a:avLst/>
          </a:prstGeom>
        </p:spPr>
        <p:style>
          <a:lnRef idx="2">
            <a:schemeClr val="accent1"/>
          </a:lnRef>
          <a:fillRef idx="0">
            <a:schemeClr val="accent1"/>
          </a:fillRef>
          <a:effectRef idx="1">
            <a:schemeClr val="accent1"/>
          </a:effectRef>
          <a:fontRef idx="minor">
            <a:schemeClr val="tx1"/>
          </a:fontRef>
        </p:style>
      </p:cxnSp>
      <p:sp>
        <p:nvSpPr>
          <p:cNvPr id="6" name="Title 2"/>
          <p:cNvSpPr>
            <a:spLocks noGrp="1"/>
          </p:cNvSpPr>
          <p:nvPr>
            <p:ph type="title"/>
          </p:nvPr>
        </p:nvSpPr>
        <p:spPr>
          <a:xfrm>
            <a:off x="457200" y="57698"/>
            <a:ext cx="8229600" cy="1143000"/>
          </a:xfrm>
        </p:spPr>
        <p:txBody>
          <a:bodyPr>
            <a:noAutofit/>
          </a:bodyPr>
          <a:lstStyle/>
          <a:p>
            <a:r>
              <a:rPr lang="en-US" sz="4000" dirty="0" smtClean="0"/>
              <a:t>Lessons Learned/Tips</a:t>
            </a:r>
            <a:endParaRPr lang="en-US" sz="4000" dirty="0"/>
          </a:p>
        </p:txBody>
      </p:sp>
      <p:sp>
        <p:nvSpPr>
          <p:cNvPr id="3" name="Content Placeholder 2"/>
          <p:cNvSpPr>
            <a:spLocks noGrp="1"/>
          </p:cNvSpPr>
          <p:nvPr>
            <p:ph idx="1"/>
          </p:nvPr>
        </p:nvSpPr>
        <p:spPr>
          <a:xfrm>
            <a:off x="229906" y="1295400"/>
            <a:ext cx="8531788" cy="4525963"/>
          </a:xfrm>
        </p:spPr>
        <p:txBody>
          <a:bodyPr>
            <a:normAutofit fontScale="92500"/>
          </a:bodyPr>
          <a:lstStyle/>
          <a:p>
            <a:pPr marL="400050"/>
            <a:r>
              <a:rPr lang="en-US" sz="2400" dirty="0" smtClean="0"/>
              <a:t>Supervisors/Managers are critical members of the Domain teams</a:t>
            </a:r>
          </a:p>
          <a:p>
            <a:pPr marL="400050"/>
            <a:r>
              <a:rPr lang="en-US" sz="2400" dirty="0" smtClean="0"/>
              <a:t>As Accreditation Coordinator or part of the final Document Review Team, review each example and document description from the perspective of a Site Visitor before uploading to PHAB</a:t>
            </a:r>
          </a:p>
          <a:p>
            <a:pPr marL="400050"/>
            <a:r>
              <a:rPr lang="en-US" sz="2400" dirty="0" smtClean="0"/>
              <a:t>You won’t have perfect documentation for every measure, submit the best example you can find (be ready to talk about it at the Site Visit)</a:t>
            </a:r>
          </a:p>
          <a:p>
            <a:pPr marL="400050"/>
            <a:r>
              <a:rPr lang="en-US" sz="2400" dirty="0" smtClean="0"/>
              <a:t>Use highlighting, red arrows, and text boxes to direct the site visitors through your documentation (</a:t>
            </a:r>
            <a:r>
              <a:rPr lang="en-US" sz="2400" dirty="0" smtClean="0">
                <a:hlinkClick r:id="rId4"/>
              </a:rPr>
              <a:t>example</a:t>
            </a:r>
            <a:r>
              <a:rPr lang="en-US" sz="2400" dirty="0" smtClean="0"/>
              <a:t>)</a:t>
            </a:r>
          </a:p>
          <a:p>
            <a:pPr marL="400050"/>
            <a:r>
              <a:rPr lang="en-US" sz="2400" dirty="0" smtClean="0"/>
              <a:t>Engage external consultation to review your documentation before submitting. DPH received TA from a consultant at ASTHO to review a portion of our documentation</a:t>
            </a:r>
          </a:p>
          <a:p>
            <a:pPr marL="400050"/>
            <a:endParaRPr lang="en-US" sz="2400" dirty="0"/>
          </a:p>
        </p:txBody>
      </p:sp>
      <p:sp>
        <p:nvSpPr>
          <p:cNvPr id="2" name="TextBox 1"/>
          <p:cNvSpPr txBox="1"/>
          <p:nvPr/>
        </p:nvSpPr>
        <p:spPr>
          <a:xfrm>
            <a:off x="3079699" y="2962182"/>
            <a:ext cx="324128" cy="830997"/>
          </a:xfrm>
          <a:prstGeom prst="rect">
            <a:avLst/>
          </a:prstGeom>
          <a:noFill/>
        </p:spPr>
        <p:txBody>
          <a:bodyPr wrap="none" rtlCol="0">
            <a:spAutoFit/>
          </a:bodyPr>
          <a:lstStyle/>
          <a:p>
            <a:r>
              <a:rPr lang="en-US" sz="4800" dirty="0"/>
              <a:t> </a:t>
            </a:r>
          </a:p>
        </p:txBody>
      </p:sp>
    </p:spTree>
    <p:extLst>
      <p:ext uri="{BB962C8B-B14F-4D97-AF65-F5344CB8AC3E}">
        <p14:creationId xmlns:p14="http://schemas.microsoft.com/office/powerpoint/2010/main" val="18697239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72400" y="5568818"/>
            <a:ext cx="987988" cy="1051991"/>
          </a:xfrm>
          <a:prstGeom prst="rect">
            <a:avLst/>
          </a:prstGeom>
        </p:spPr>
      </p:pic>
      <p:cxnSp>
        <p:nvCxnSpPr>
          <p:cNvPr id="5" name="Straight Connector 4"/>
          <p:cNvCxnSpPr/>
          <p:nvPr/>
        </p:nvCxnSpPr>
        <p:spPr>
          <a:xfrm>
            <a:off x="457200" y="1143000"/>
            <a:ext cx="8077200" cy="0"/>
          </a:xfrm>
          <a:prstGeom prst="line">
            <a:avLst/>
          </a:prstGeom>
        </p:spPr>
        <p:style>
          <a:lnRef idx="2">
            <a:schemeClr val="accent1"/>
          </a:lnRef>
          <a:fillRef idx="0">
            <a:schemeClr val="accent1"/>
          </a:fillRef>
          <a:effectRef idx="1">
            <a:schemeClr val="accent1"/>
          </a:effectRef>
          <a:fontRef idx="minor">
            <a:schemeClr val="tx1"/>
          </a:fontRef>
        </p:style>
      </p:cxnSp>
      <p:sp>
        <p:nvSpPr>
          <p:cNvPr id="6" name="Title 2"/>
          <p:cNvSpPr>
            <a:spLocks noGrp="1"/>
          </p:cNvSpPr>
          <p:nvPr>
            <p:ph type="title"/>
          </p:nvPr>
        </p:nvSpPr>
        <p:spPr>
          <a:xfrm>
            <a:off x="457200" y="57698"/>
            <a:ext cx="8229600" cy="1143000"/>
          </a:xfrm>
        </p:spPr>
        <p:txBody>
          <a:bodyPr>
            <a:noAutofit/>
          </a:bodyPr>
          <a:lstStyle/>
          <a:p>
            <a:r>
              <a:rPr lang="en-US" sz="4000" dirty="0" smtClean="0"/>
              <a:t>NACCHO’s TA Website </a:t>
            </a:r>
            <a:endParaRPr lang="en-US" sz="4000" dirty="0"/>
          </a:p>
        </p:txBody>
      </p:sp>
      <p:sp>
        <p:nvSpPr>
          <p:cNvPr id="3" name="Content Placeholder 2"/>
          <p:cNvSpPr>
            <a:spLocks noGrp="1"/>
          </p:cNvSpPr>
          <p:nvPr>
            <p:ph idx="1"/>
          </p:nvPr>
        </p:nvSpPr>
        <p:spPr>
          <a:xfrm>
            <a:off x="248798" y="1371600"/>
            <a:ext cx="8531788" cy="4525963"/>
          </a:xfrm>
        </p:spPr>
        <p:txBody>
          <a:bodyPr>
            <a:normAutofit/>
          </a:bodyPr>
          <a:lstStyle/>
          <a:p>
            <a:pPr lvl="1"/>
            <a:endParaRPr lang="en-US" sz="2000" dirty="0"/>
          </a:p>
          <a:p>
            <a:pPr marL="457200" lvl="1" indent="0">
              <a:buNone/>
            </a:pPr>
            <a:r>
              <a:rPr lang="en-US" sz="2000" dirty="0">
                <a:hlinkClick r:id="rId4"/>
              </a:rPr>
              <a:t>https://</a:t>
            </a:r>
            <a:r>
              <a:rPr lang="en-US" sz="2000" dirty="0" smtClean="0">
                <a:hlinkClick r:id="rId4"/>
              </a:rPr>
              <a:t>www.naccho.org/programs/public-health-infrastructure/performance-improvement/accreditation-preparation/documentation</a:t>
            </a:r>
            <a:endParaRPr lang="en-US" sz="2000" dirty="0" smtClean="0"/>
          </a:p>
          <a:p>
            <a:pPr marL="457200" lvl="1" indent="0">
              <a:buNone/>
            </a:pPr>
            <a:endParaRPr lang="en-US" sz="2000" dirty="0"/>
          </a:p>
          <a:p>
            <a:pPr marL="457200" lvl="1" indent="0">
              <a:buNone/>
            </a:pPr>
            <a:r>
              <a:rPr lang="en-US" sz="2000" dirty="0" smtClean="0"/>
              <a:t>Provides resources for organizing and selecting documentation</a:t>
            </a:r>
            <a:endParaRPr lang="en-US" sz="2000" dirty="0"/>
          </a:p>
        </p:txBody>
      </p:sp>
      <p:sp>
        <p:nvSpPr>
          <p:cNvPr id="2" name="TextBox 1"/>
          <p:cNvSpPr txBox="1"/>
          <p:nvPr/>
        </p:nvSpPr>
        <p:spPr>
          <a:xfrm>
            <a:off x="3079699" y="2962182"/>
            <a:ext cx="324128" cy="830997"/>
          </a:xfrm>
          <a:prstGeom prst="rect">
            <a:avLst/>
          </a:prstGeom>
          <a:noFill/>
        </p:spPr>
        <p:txBody>
          <a:bodyPr wrap="none" rtlCol="0">
            <a:spAutoFit/>
          </a:bodyPr>
          <a:lstStyle/>
          <a:p>
            <a:r>
              <a:rPr lang="en-US" sz="4800" dirty="0"/>
              <a:t> </a:t>
            </a:r>
          </a:p>
        </p:txBody>
      </p:sp>
    </p:spTree>
    <p:extLst>
      <p:ext uri="{BB962C8B-B14F-4D97-AF65-F5344CB8AC3E}">
        <p14:creationId xmlns:p14="http://schemas.microsoft.com/office/powerpoint/2010/main" val="20099754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72400" y="5568818"/>
            <a:ext cx="987988" cy="1051991"/>
          </a:xfrm>
          <a:prstGeom prst="rect">
            <a:avLst/>
          </a:prstGeom>
        </p:spPr>
      </p:pic>
      <p:sp>
        <p:nvSpPr>
          <p:cNvPr id="2" name="TextBox 1"/>
          <p:cNvSpPr txBox="1"/>
          <p:nvPr/>
        </p:nvSpPr>
        <p:spPr>
          <a:xfrm>
            <a:off x="2971800" y="2667000"/>
            <a:ext cx="2984600" cy="830997"/>
          </a:xfrm>
          <a:prstGeom prst="rect">
            <a:avLst/>
          </a:prstGeom>
          <a:noFill/>
        </p:spPr>
        <p:txBody>
          <a:bodyPr wrap="none" rtlCol="0">
            <a:spAutoFit/>
          </a:bodyPr>
          <a:lstStyle/>
          <a:p>
            <a:r>
              <a:rPr lang="en-US" sz="4800" dirty="0"/>
              <a:t>Questions?</a:t>
            </a:r>
          </a:p>
        </p:txBody>
      </p:sp>
    </p:spTree>
    <p:extLst>
      <p:ext uri="{BB962C8B-B14F-4D97-AF65-F5344CB8AC3E}">
        <p14:creationId xmlns:p14="http://schemas.microsoft.com/office/powerpoint/2010/main" val="27511455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72400" y="5568818"/>
            <a:ext cx="987988" cy="1051991"/>
          </a:xfrm>
          <a:prstGeom prst="rect">
            <a:avLst/>
          </a:prstGeom>
        </p:spPr>
      </p:pic>
      <p:cxnSp>
        <p:nvCxnSpPr>
          <p:cNvPr id="5" name="Straight Connector 4"/>
          <p:cNvCxnSpPr/>
          <p:nvPr/>
        </p:nvCxnSpPr>
        <p:spPr>
          <a:xfrm>
            <a:off x="457200" y="1143000"/>
            <a:ext cx="8077200" cy="0"/>
          </a:xfrm>
          <a:prstGeom prst="line">
            <a:avLst/>
          </a:prstGeom>
        </p:spPr>
        <p:style>
          <a:lnRef idx="2">
            <a:schemeClr val="accent1"/>
          </a:lnRef>
          <a:fillRef idx="0">
            <a:schemeClr val="accent1"/>
          </a:fillRef>
          <a:effectRef idx="1">
            <a:schemeClr val="accent1"/>
          </a:effectRef>
          <a:fontRef idx="minor">
            <a:schemeClr val="tx1"/>
          </a:fontRef>
        </p:style>
      </p:cxnSp>
      <p:sp>
        <p:nvSpPr>
          <p:cNvPr id="6" name="Title 2"/>
          <p:cNvSpPr>
            <a:spLocks noGrp="1"/>
          </p:cNvSpPr>
          <p:nvPr>
            <p:ph type="title"/>
          </p:nvPr>
        </p:nvSpPr>
        <p:spPr>
          <a:xfrm>
            <a:off x="248798" y="57698"/>
            <a:ext cx="8666602" cy="1143000"/>
          </a:xfrm>
        </p:spPr>
        <p:txBody>
          <a:bodyPr>
            <a:noAutofit/>
          </a:bodyPr>
          <a:lstStyle/>
          <a:p>
            <a:r>
              <a:rPr lang="en-US" sz="4000" dirty="0" smtClean="0"/>
              <a:t>What topics do you want to hear about?</a:t>
            </a:r>
            <a:endParaRPr lang="en-US" sz="4000" dirty="0"/>
          </a:p>
        </p:txBody>
      </p:sp>
      <p:sp>
        <p:nvSpPr>
          <p:cNvPr id="3" name="Content Placeholder 2"/>
          <p:cNvSpPr>
            <a:spLocks noGrp="1"/>
          </p:cNvSpPr>
          <p:nvPr>
            <p:ph idx="1"/>
          </p:nvPr>
        </p:nvSpPr>
        <p:spPr>
          <a:xfrm>
            <a:off x="248798" y="1371600"/>
            <a:ext cx="8531788" cy="4525963"/>
          </a:xfrm>
        </p:spPr>
        <p:txBody>
          <a:bodyPr>
            <a:normAutofit/>
          </a:bodyPr>
          <a:lstStyle/>
          <a:p>
            <a:pPr lvl="1"/>
            <a:endParaRPr lang="en-US" sz="2000" dirty="0"/>
          </a:p>
          <a:p>
            <a:pPr marL="457200" lvl="1" indent="0">
              <a:buNone/>
            </a:pPr>
            <a:r>
              <a:rPr lang="en-US" sz="2000" dirty="0" smtClean="0"/>
              <a:t>What topics do you want to hear about from July to December?</a:t>
            </a:r>
          </a:p>
          <a:p>
            <a:pPr marL="457200" lvl="1" indent="0">
              <a:buNone/>
            </a:pPr>
            <a:endParaRPr lang="en-US" sz="2000" dirty="0"/>
          </a:p>
          <a:p>
            <a:pPr marL="457200" lvl="1" indent="0">
              <a:buNone/>
            </a:pPr>
            <a:r>
              <a:rPr lang="en-US" sz="2000" dirty="0" smtClean="0"/>
              <a:t>Any particular Domain? </a:t>
            </a:r>
          </a:p>
          <a:p>
            <a:pPr marL="457200" lvl="1" indent="0">
              <a:buNone/>
            </a:pPr>
            <a:endParaRPr lang="en-US" sz="2000" dirty="0"/>
          </a:p>
          <a:p>
            <a:pPr marL="457200" lvl="1" indent="0">
              <a:buNone/>
            </a:pPr>
            <a:r>
              <a:rPr lang="en-US" sz="2000" dirty="0" smtClean="0"/>
              <a:t>More health equity?</a:t>
            </a:r>
          </a:p>
          <a:p>
            <a:pPr marL="457200" lvl="1" indent="0">
              <a:buNone/>
            </a:pPr>
            <a:endParaRPr lang="en-US" sz="2000" dirty="0"/>
          </a:p>
          <a:p>
            <a:pPr marL="457200" lvl="1" indent="0">
              <a:buNone/>
            </a:pPr>
            <a:r>
              <a:rPr lang="en-US" sz="2000" dirty="0" smtClean="0"/>
              <a:t>Workforce Development or QI?</a:t>
            </a:r>
            <a:endParaRPr lang="en-US" sz="2000" dirty="0"/>
          </a:p>
        </p:txBody>
      </p:sp>
      <p:sp>
        <p:nvSpPr>
          <p:cNvPr id="2" name="TextBox 1"/>
          <p:cNvSpPr txBox="1"/>
          <p:nvPr/>
        </p:nvSpPr>
        <p:spPr>
          <a:xfrm>
            <a:off x="3079699" y="2962182"/>
            <a:ext cx="324128" cy="830997"/>
          </a:xfrm>
          <a:prstGeom prst="rect">
            <a:avLst/>
          </a:prstGeom>
          <a:noFill/>
        </p:spPr>
        <p:txBody>
          <a:bodyPr wrap="none" rtlCol="0">
            <a:spAutoFit/>
          </a:bodyPr>
          <a:lstStyle/>
          <a:p>
            <a:r>
              <a:rPr lang="en-US" sz="4800" dirty="0"/>
              <a:t> </a:t>
            </a:r>
          </a:p>
        </p:txBody>
      </p:sp>
    </p:spTree>
    <p:extLst>
      <p:ext uri="{BB962C8B-B14F-4D97-AF65-F5344CB8AC3E}">
        <p14:creationId xmlns:p14="http://schemas.microsoft.com/office/powerpoint/2010/main" val="41141764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4818" y="1600200"/>
            <a:ext cx="8199582" cy="4525963"/>
          </a:xfrm>
        </p:spPr>
        <p:txBody>
          <a:bodyPr>
            <a:normAutofit/>
          </a:bodyPr>
          <a:lstStyle/>
          <a:p>
            <a:pPr marL="0" indent="0">
              <a:buNone/>
            </a:pPr>
            <a:r>
              <a:rPr lang="en-US" dirty="0"/>
              <a:t>Next Meeting: </a:t>
            </a:r>
          </a:p>
          <a:p>
            <a:pPr marL="400050" lvl="1" indent="0">
              <a:buNone/>
            </a:pPr>
            <a:r>
              <a:rPr lang="en-US" dirty="0"/>
              <a:t>July 27| </a:t>
            </a:r>
            <a:r>
              <a:rPr lang="en-US" dirty="0" smtClean="0"/>
              <a:t>1-2pm</a:t>
            </a:r>
            <a:endParaRPr lang="en-US" dirty="0"/>
          </a:p>
        </p:txBody>
      </p:sp>
      <p:sp>
        <p:nvSpPr>
          <p:cNvPr id="4" name="Title 1"/>
          <p:cNvSpPr txBox="1">
            <a:spLocks/>
          </p:cNvSpPr>
          <p:nvPr/>
        </p:nvSpPr>
        <p:spPr>
          <a:xfrm>
            <a:off x="334818" y="266701"/>
            <a:ext cx="8474364"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800" dirty="0"/>
              <a:t>Up Next…</a:t>
            </a:r>
          </a:p>
        </p:txBody>
      </p:sp>
      <p:cxnSp>
        <p:nvCxnSpPr>
          <p:cNvPr id="5" name="Straight Connector 4"/>
          <p:cNvCxnSpPr/>
          <p:nvPr/>
        </p:nvCxnSpPr>
        <p:spPr>
          <a:xfrm>
            <a:off x="457200" y="1219200"/>
            <a:ext cx="8077200" cy="0"/>
          </a:xfrm>
          <a:prstGeom prst="line">
            <a:avLst/>
          </a:prstGeom>
        </p:spPr>
        <p:style>
          <a:lnRef idx="2">
            <a:schemeClr val="accent1"/>
          </a:lnRef>
          <a:fillRef idx="0">
            <a:schemeClr val="accent1"/>
          </a:fillRef>
          <a:effectRef idx="1">
            <a:schemeClr val="accent1"/>
          </a:effectRef>
          <a:fontRef idx="minor">
            <a:schemeClr val="tx1"/>
          </a:fontRef>
        </p:style>
      </p:cxn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53400" y="5926323"/>
            <a:ext cx="874994" cy="931677"/>
          </a:xfrm>
          <a:prstGeom prst="rect">
            <a:avLst/>
          </a:prstGeom>
        </p:spPr>
      </p:pic>
    </p:spTree>
    <p:extLst>
      <p:ext uri="{BB962C8B-B14F-4D97-AF65-F5344CB8AC3E}">
        <p14:creationId xmlns:p14="http://schemas.microsoft.com/office/powerpoint/2010/main" val="1679587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72400" y="5568818"/>
            <a:ext cx="987988" cy="1051991"/>
          </a:xfrm>
          <a:prstGeom prst="rect">
            <a:avLst/>
          </a:prstGeom>
        </p:spPr>
      </p:pic>
      <p:cxnSp>
        <p:nvCxnSpPr>
          <p:cNvPr id="5" name="Straight Connector 4"/>
          <p:cNvCxnSpPr/>
          <p:nvPr/>
        </p:nvCxnSpPr>
        <p:spPr>
          <a:xfrm>
            <a:off x="457200" y="1417638"/>
            <a:ext cx="8077200" cy="0"/>
          </a:xfrm>
          <a:prstGeom prst="line">
            <a:avLst/>
          </a:prstGeom>
        </p:spPr>
        <p:style>
          <a:lnRef idx="2">
            <a:schemeClr val="accent1"/>
          </a:lnRef>
          <a:fillRef idx="0">
            <a:schemeClr val="accent1"/>
          </a:fillRef>
          <a:effectRef idx="1">
            <a:schemeClr val="accent1"/>
          </a:effectRef>
          <a:fontRef idx="minor">
            <a:schemeClr val="tx1"/>
          </a:fontRef>
        </p:style>
      </p:cxnSp>
      <p:sp>
        <p:nvSpPr>
          <p:cNvPr id="9" name="Title 8"/>
          <p:cNvSpPr>
            <a:spLocks noGrp="1"/>
          </p:cNvSpPr>
          <p:nvPr>
            <p:ph type="title"/>
          </p:nvPr>
        </p:nvSpPr>
        <p:spPr/>
        <p:txBody>
          <a:bodyPr>
            <a:normAutofit fontScale="90000"/>
          </a:bodyPr>
          <a:lstStyle/>
          <a:p>
            <a:r>
              <a:rPr lang="en-US" dirty="0" smtClean="0"/>
              <a:t>NACCHO’s Accreditation Coordinators Learning Community</a:t>
            </a:r>
            <a:endParaRPr lang="en-US" dirty="0"/>
          </a:p>
        </p:txBody>
      </p:sp>
      <p:sp>
        <p:nvSpPr>
          <p:cNvPr id="3" name="Content Placeholder 2"/>
          <p:cNvSpPr>
            <a:spLocks noGrp="1"/>
          </p:cNvSpPr>
          <p:nvPr>
            <p:ph sz="half" idx="1"/>
          </p:nvPr>
        </p:nvSpPr>
        <p:spPr/>
        <p:txBody>
          <a:bodyPr>
            <a:normAutofit/>
          </a:bodyPr>
          <a:lstStyle/>
          <a:p>
            <a:pPr lvl="1"/>
            <a:endParaRPr lang="en-US" sz="2000" dirty="0"/>
          </a:p>
          <a:p>
            <a:pPr marL="457200" lvl="1" indent="0">
              <a:buNone/>
            </a:pPr>
            <a:endParaRPr lang="en-US" sz="2000" dirty="0"/>
          </a:p>
        </p:txBody>
      </p:sp>
      <p:sp>
        <p:nvSpPr>
          <p:cNvPr id="10" name="Content Placeholder 9"/>
          <p:cNvSpPr>
            <a:spLocks noGrp="1"/>
          </p:cNvSpPr>
          <p:nvPr>
            <p:ph sz="half" idx="2"/>
          </p:nvPr>
        </p:nvSpPr>
        <p:spPr>
          <a:xfrm>
            <a:off x="457200" y="1600200"/>
            <a:ext cx="8229600" cy="4525963"/>
          </a:xfrm>
        </p:spPr>
        <p:txBody>
          <a:bodyPr/>
          <a:lstStyle/>
          <a:p>
            <a:r>
              <a:rPr lang="en-US" dirty="0"/>
              <a:t>Accreditation coordinators from local health departments that have </a:t>
            </a:r>
            <a:r>
              <a:rPr lang="en-US" b="1" dirty="0"/>
              <a:t>applied</a:t>
            </a:r>
            <a:r>
              <a:rPr lang="en-US" dirty="0"/>
              <a:t> to PHAB are invited to join NACCHO’s </a:t>
            </a:r>
            <a:r>
              <a:rPr lang="en-US" dirty="0">
                <a:hlinkClick r:id="rId4"/>
              </a:rPr>
              <a:t>Accreditation Coordinators Learning Community</a:t>
            </a:r>
            <a:r>
              <a:rPr lang="en-US" dirty="0"/>
              <a:t>. </a:t>
            </a:r>
            <a:endParaRPr lang="en-US" dirty="0" smtClean="0"/>
          </a:p>
          <a:p>
            <a:r>
              <a:rPr lang="en-US" dirty="0" smtClean="0"/>
              <a:t>This </a:t>
            </a:r>
            <a:r>
              <a:rPr lang="en-US" dirty="0"/>
              <a:t>group provides a space for accreditation coordinators to network with peers, share effective practices and lessons learned, and participate in a </a:t>
            </a:r>
            <a:r>
              <a:rPr lang="en-US" dirty="0">
                <a:hlinkClick r:id="rId4"/>
              </a:rPr>
              <a:t>virtual community</a:t>
            </a:r>
            <a:r>
              <a:rPr lang="en-US" dirty="0"/>
              <a:t>. To learn more about the Accreditation Coordinators Learning Community, please contact </a:t>
            </a:r>
            <a:r>
              <a:rPr lang="en-US" dirty="0">
                <a:hlinkClick r:id="rId5"/>
              </a:rPr>
              <a:t>accreditprep@naccho.org</a:t>
            </a:r>
            <a:r>
              <a:rPr lang="en-US" dirty="0"/>
              <a:t>. </a:t>
            </a:r>
          </a:p>
        </p:txBody>
      </p:sp>
    </p:spTree>
    <p:extLst>
      <p:ext uri="{BB962C8B-B14F-4D97-AF65-F5344CB8AC3E}">
        <p14:creationId xmlns:p14="http://schemas.microsoft.com/office/powerpoint/2010/main" val="40938254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72400" y="5568818"/>
            <a:ext cx="987988" cy="1051991"/>
          </a:xfrm>
          <a:prstGeom prst="rect">
            <a:avLst/>
          </a:prstGeom>
        </p:spPr>
      </p:pic>
      <p:cxnSp>
        <p:nvCxnSpPr>
          <p:cNvPr id="5" name="Straight Connector 4"/>
          <p:cNvCxnSpPr/>
          <p:nvPr/>
        </p:nvCxnSpPr>
        <p:spPr>
          <a:xfrm>
            <a:off x="533399" y="3657600"/>
            <a:ext cx="8077200" cy="0"/>
          </a:xfrm>
          <a:prstGeom prst="line">
            <a:avLst/>
          </a:prstGeom>
        </p:spPr>
        <p:style>
          <a:lnRef idx="2">
            <a:schemeClr val="accent1"/>
          </a:lnRef>
          <a:fillRef idx="0">
            <a:schemeClr val="accent1"/>
          </a:fillRef>
          <a:effectRef idx="1">
            <a:schemeClr val="accent1"/>
          </a:effectRef>
          <a:fontRef idx="minor">
            <a:schemeClr val="tx1"/>
          </a:fontRef>
        </p:style>
      </p:cxnSp>
      <p:sp>
        <p:nvSpPr>
          <p:cNvPr id="6" name="Title 2"/>
          <p:cNvSpPr>
            <a:spLocks noGrp="1"/>
          </p:cNvSpPr>
          <p:nvPr>
            <p:ph type="title"/>
          </p:nvPr>
        </p:nvSpPr>
        <p:spPr>
          <a:xfrm>
            <a:off x="266699" y="1749927"/>
            <a:ext cx="8610599" cy="1143000"/>
          </a:xfrm>
        </p:spPr>
        <p:txBody>
          <a:bodyPr>
            <a:noAutofit/>
          </a:bodyPr>
          <a:lstStyle/>
          <a:p>
            <a:r>
              <a:rPr lang="en-US" sz="4000" dirty="0"/>
              <a:t>Effectively Managing Accreditation Teams/Documentation </a:t>
            </a:r>
          </a:p>
        </p:txBody>
      </p:sp>
    </p:spTree>
    <p:extLst>
      <p:ext uri="{BB962C8B-B14F-4D97-AF65-F5344CB8AC3E}">
        <p14:creationId xmlns:p14="http://schemas.microsoft.com/office/powerpoint/2010/main" val="42566218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25532" y="5806008"/>
            <a:ext cx="987988" cy="1051991"/>
          </a:xfrm>
          <a:prstGeom prst="rect">
            <a:avLst/>
          </a:prstGeom>
        </p:spPr>
      </p:pic>
      <p:cxnSp>
        <p:nvCxnSpPr>
          <p:cNvPr id="5" name="Straight Connector 4"/>
          <p:cNvCxnSpPr/>
          <p:nvPr/>
        </p:nvCxnSpPr>
        <p:spPr>
          <a:xfrm>
            <a:off x="457200" y="1143000"/>
            <a:ext cx="8077200" cy="0"/>
          </a:xfrm>
          <a:prstGeom prst="line">
            <a:avLst/>
          </a:prstGeom>
        </p:spPr>
        <p:style>
          <a:lnRef idx="2">
            <a:schemeClr val="accent1"/>
          </a:lnRef>
          <a:fillRef idx="0">
            <a:schemeClr val="accent1"/>
          </a:fillRef>
          <a:effectRef idx="1">
            <a:schemeClr val="accent1"/>
          </a:effectRef>
          <a:fontRef idx="minor">
            <a:schemeClr val="tx1"/>
          </a:fontRef>
        </p:style>
      </p:cxnSp>
      <p:sp>
        <p:nvSpPr>
          <p:cNvPr id="6" name="Title 2"/>
          <p:cNvSpPr>
            <a:spLocks noGrp="1"/>
          </p:cNvSpPr>
          <p:nvPr>
            <p:ph type="title"/>
          </p:nvPr>
        </p:nvSpPr>
        <p:spPr>
          <a:xfrm>
            <a:off x="457200" y="57698"/>
            <a:ext cx="8229600" cy="1143000"/>
          </a:xfrm>
        </p:spPr>
        <p:txBody>
          <a:bodyPr>
            <a:noAutofit/>
          </a:bodyPr>
          <a:lstStyle/>
          <a:p>
            <a:r>
              <a:rPr lang="en-US" sz="4000" dirty="0"/>
              <a:t>Staff Orientation on Accreditation</a:t>
            </a:r>
          </a:p>
        </p:txBody>
      </p:sp>
      <p:sp>
        <p:nvSpPr>
          <p:cNvPr id="3" name="Content Placeholder 2"/>
          <p:cNvSpPr>
            <a:spLocks noGrp="1"/>
          </p:cNvSpPr>
          <p:nvPr>
            <p:ph idx="1"/>
          </p:nvPr>
        </p:nvSpPr>
        <p:spPr>
          <a:xfrm>
            <a:off x="2612" y="1214866"/>
            <a:ext cx="8531788" cy="5257800"/>
          </a:xfrm>
        </p:spPr>
        <p:txBody>
          <a:bodyPr>
            <a:normAutofit/>
          </a:bodyPr>
          <a:lstStyle/>
          <a:p>
            <a:pPr marL="400050"/>
            <a:r>
              <a:rPr lang="en-US" sz="2400" dirty="0"/>
              <a:t>DPH held a Documentation Collection Kick-Off event about 18 months before we planned to submit documentation to PHAB</a:t>
            </a:r>
          </a:p>
          <a:p>
            <a:pPr marL="800100" lvl="1"/>
            <a:r>
              <a:rPr lang="en-US" sz="2400" dirty="0"/>
              <a:t>Included an orientation and training session on PHAB Accreditation</a:t>
            </a:r>
          </a:p>
          <a:p>
            <a:pPr marL="400050"/>
            <a:r>
              <a:rPr lang="en-US" sz="2400" dirty="0"/>
              <a:t>Make it a special day or meeting! A </a:t>
            </a:r>
            <a:r>
              <a:rPr lang="en-US" sz="2400" dirty="0" smtClean="0"/>
              <a:t>Kick-Off </a:t>
            </a:r>
            <a:r>
              <a:rPr lang="en-US" sz="2400" dirty="0"/>
              <a:t>emphasizes the importance of the event and sets the tone for the accreditation process</a:t>
            </a:r>
          </a:p>
          <a:p>
            <a:pPr marL="400050"/>
            <a:endParaRPr lang="en-US" sz="2400" dirty="0"/>
          </a:p>
          <a:p>
            <a:pPr marL="57150" indent="0">
              <a:buNone/>
            </a:pPr>
            <a:endParaRPr lang="en-US" sz="2400" dirty="0"/>
          </a:p>
          <a:p>
            <a:pPr marL="400050"/>
            <a:endParaRPr lang="en-US" sz="2400" dirty="0"/>
          </a:p>
        </p:txBody>
      </p:sp>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847882" y="4191000"/>
            <a:ext cx="3280278" cy="2172652"/>
          </a:xfrm>
          <a:prstGeom prst="rect">
            <a:avLst/>
          </a:prstGeom>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09433" y="4191000"/>
            <a:ext cx="3429000" cy="2271156"/>
          </a:xfrm>
          <a:prstGeom prst="rect">
            <a:avLst/>
          </a:prstGeom>
        </p:spPr>
      </p:pic>
    </p:spTree>
    <p:extLst>
      <p:ext uri="{BB962C8B-B14F-4D97-AF65-F5344CB8AC3E}">
        <p14:creationId xmlns:p14="http://schemas.microsoft.com/office/powerpoint/2010/main" val="33913658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25532" y="5806008"/>
            <a:ext cx="987988" cy="1051991"/>
          </a:xfrm>
          <a:prstGeom prst="rect">
            <a:avLst/>
          </a:prstGeom>
        </p:spPr>
      </p:pic>
      <p:cxnSp>
        <p:nvCxnSpPr>
          <p:cNvPr id="5" name="Straight Connector 4"/>
          <p:cNvCxnSpPr/>
          <p:nvPr/>
        </p:nvCxnSpPr>
        <p:spPr>
          <a:xfrm>
            <a:off x="457200" y="1143000"/>
            <a:ext cx="8077200" cy="0"/>
          </a:xfrm>
          <a:prstGeom prst="line">
            <a:avLst/>
          </a:prstGeom>
        </p:spPr>
        <p:style>
          <a:lnRef idx="2">
            <a:schemeClr val="accent1"/>
          </a:lnRef>
          <a:fillRef idx="0">
            <a:schemeClr val="accent1"/>
          </a:fillRef>
          <a:effectRef idx="1">
            <a:schemeClr val="accent1"/>
          </a:effectRef>
          <a:fontRef idx="minor">
            <a:schemeClr val="tx1"/>
          </a:fontRef>
        </p:style>
      </p:cxnSp>
      <p:sp>
        <p:nvSpPr>
          <p:cNvPr id="6" name="Title 2"/>
          <p:cNvSpPr>
            <a:spLocks noGrp="1"/>
          </p:cNvSpPr>
          <p:nvPr>
            <p:ph type="title"/>
          </p:nvPr>
        </p:nvSpPr>
        <p:spPr>
          <a:xfrm>
            <a:off x="457200" y="57698"/>
            <a:ext cx="8229600" cy="1143000"/>
          </a:xfrm>
        </p:spPr>
        <p:txBody>
          <a:bodyPr>
            <a:noAutofit/>
          </a:bodyPr>
          <a:lstStyle/>
          <a:p>
            <a:r>
              <a:rPr lang="en-US" sz="4000" dirty="0"/>
              <a:t>Staff </a:t>
            </a:r>
            <a:r>
              <a:rPr lang="en-US" sz="4000" dirty="0" smtClean="0"/>
              <a:t>Orientation (Kick Off)</a:t>
            </a:r>
            <a:br>
              <a:rPr lang="en-US" sz="4000" dirty="0" smtClean="0"/>
            </a:br>
            <a:r>
              <a:rPr lang="en-US" sz="4000" dirty="0" smtClean="0"/>
              <a:t> </a:t>
            </a:r>
            <a:r>
              <a:rPr lang="en-US" sz="4000" dirty="0"/>
              <a:t>on Accreditation</a:t>
            </a:r>
          </a:p>
        </p:txBody>
      </p:sp>
      <p:sp>
        <p:nvSpPr>
          <p:cNvPr id="3" name="Content Placeholder 2"/>
          <p:cNvSpPr>
            <a:spLocks noGrp="1"/>
          </p:cNvSpPr>
          <p:nvPr>
            <p:ph idx="1"/>
          </p:nvPr>
        </p:nvSpPr>
        <p:spPr>
          <a:xfrm>
            <a:off x="2612" y="1295400"/>
            <a:ext cx="8531788" cy="5257800"/>
          </a:xfrm>
        </p:spPr>
        <p:txBody>
          <a:bodyPr>
            <a:normAutofit/>
          </a:bodyPr>
          <a:lstStyle/>
          <a:p>
            <a:pPr marL="400050"/>
            <a:r>
              <a:rPr lang="en-US" sz="2800" dirty="0"/>
              <a:t>Agenda: </a:t>
            </a:r>
          </a:p>
          <a:p>
            <a:pPr marL="1314450" lvl="2" indent="-342900">
              <a:buFont typeface="Wingdings" panose="05000000000000000000" pitchFamily="2" charset="2"/>
              <a:buChar char="Ø"/>
            </a:pPr>
            <a:r>
              <a:rPr lang="en-US" sz="2200" dirty="0"/>
              <a:t>Opening Welcome by the Deputy Commissioner</a:t>
            </a:r>
          </a:p>
          <a:p>
            <a:pPr marL="1314450" lvl="2" indent="-342900">
              <a:buFont typeface="Wingdings" panose="05000000000000000000" pitchFamily="2" charset="2"/>
              <a:buChar char="Ø"/>
            </a:pPr>
            <a:r>
              <a:rPr lang="en-US" sz="2200" dirty="0"/>
              <a:t>Presentation/Q&amp;A on PHAB Accreditation</a:t>
            </a:r>
          </a:p>
          <a:p>
            <a:pPr marL="1314450" lvl="2" indent="-342900">
              <a:buFont typeface="Wingdings" panose="05000000000000000000" pitchFamily="2" charset="2"/>
              <a:buChar char="Ø"/>
            </a:pPr>
            <a:r>
              <a:rPr lang="en-US" sz="2200" dirty="0"/>
              <a:t>Presentation on team roles how to review documentation </a:t>
            </a:r>
          </a:p>
          <a:p>
            <a:pPr marL="1314450" lvl="2" indent="-342900">
              <a:buFont typeface="Wingdings" panose="05000000000000000000" pitchFamily="2" charset="2"/>
              <a:buChar char="Ø"/>
            </a:pPr>
            <a:r>
              <a:rPr lang="en-US" sz="2200" dirty="0">
                <a:hlinkClick r:id="rId4"/>
              </a:rPr>
              <a:t>Document Review Activity </a:t>
            </a:r>
            <a:r>
              <a:rPr lang="en-US" sz="2200" dirty="0"/>
              <a:t>(gave samples of both good and bad documentation)</a:t>
            </a:r>
          </a:p>
          <a:p>
            <a:pPr marL="1314450" lvl="2" indent="-342900">
              <a:buFont typeface="Wingdings" panose="05000000000000000000" pitchFamily="2" charset="2"/>
              <a:buChar char="Ø"/>
            </a:pPr>
            <a:r>
              <a:rPr lang="en-US" sz="2200" dirty="0"/>
              <a:t>Gave time for teams to read through measures and brainstorm documentation ideas</a:t>
            </a:r>
          </a:p>
          <a:p>
            <a:pPr marL="400050"/>
            <a:r>
              <a:rPr lang="en-US" sz="2800" dirty="0"/>
              <a:t>Be explicit about staff and team expectations</a:t>
            </a:r>
          </a:p>
          <a:p>
            <a:pPr marL="400050"/>
            <a:endParaRPr lang="en-US" sz="2400" dirty="0"/>
          </a:p>
        </p:txBody>
      </p:sp>
      <p:sp>
        <p:nvSpPr>
          <p:cNvPr id="2" name="TextBox 1"/>
          <p:cNvSpPr txBox="1"/>
          <p:nvPr/>
        </p:nvSpPr>
        <p:spPr>
          <a:xfrm>
            <a:off x="2425002" y="5575175"/>
            <a:ext cx="4293996" cy="461665"/>
          </a:xfrm>
          <a:prstGeom prst="rect">
            <a:avLst/>
          </a:prstGeom>
          <a:noFill/>
        </p:spPr>
        <p:txBody>
          <a:bodyPr wrap="none" rtlCol="0">
            <a:spAutoFit/>
          </a:bodyPr>
          <a:lstStyle/>
          <a:p>
            <a:r>
              <a:rPr lang="en-US" sz="2400" dirty="0" smtClean="0">
                <a:hlinkClick r:id="rId5"/>
              </a:rPr>
              <a:t>Domain Team Roles Presentation</a:t>
            </a:r>
            <a:endParaRPr lang="en-US" sz="2400" dirty="0"/>
          </a:p>
        </p:txBody>
      </p:sp>
    </p:spTree>
    <p:extLst>
      <p:ext uri="{BB962C8B-B14F-4D97-AF65-F5344CB8AC3E}">
        <p14:creationId xmlns:p14="http://schemas.microsoft.com/office/powerpoint/2010/main" val="19735971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72400" y="5568818"/>
            <a:ext cx="987988" cy="1051991"/>
          </a:xfrm>
          <a:prstGeom prst="rect">
            <a:avLst/>
          </a:prstGeom>
        </p:spPr>
      </p:pic>
      <p:cxnSp>
        <p:nvCxnSpPr>
          <p:cNvPr id="5" name="Straight Connector 4"/>
          <p:cNvCxnSpPr/>
          <p:nvPr/>
        </p:nvCxnSpPr>
        <p:spPr>
          <a:xfrm>
            <a:off x="457200" y="1143000"/>
            <a:ext cx="8077200" cy="0"/>
          </a:xfrm>
          <a:prstGeom prst="line">
            <a:avLst/>
          </a:prstGeom>
        </p:spPr>
        <p:style>
          <a:lnRef idx="2">
            <a:schemeClr val="accent1"/>
          </a:lnRef>
          <a:fillRef idx="0">
            <a:schemeClr val="accent1"/>
          </a:fillRef>
          <a:effectRef idx="1">
            <a:schemeClr val="accent1"/>
          </a:effectRef>
          <a:fontRef idx="minor">
            <a:schemeClr val="tx1"/>
          </a:fontRef>
        </p:style>
      </p:cxnSp>
      <p:sp>
        <p:nvSpPr>
          <p:cNvPr id="6" name="Title 2"/>
          <p:cNvSpPr>
            <a:spLocks noGrp="1"/>
          </p:cNvSpPr>
          <p:nvPr>
            <p:ph type="title"/>
          </p:nvPr>
        </p:nvSpPr>
        <p:spPr>
          <a:xfrm>
            <a:off x="457200" y="57698"/>
            <a:ext cx="8229600" cy="1143000"/>
          </a:xfrm>
        </p:spPr>
        <p:txBody>
          <a:bodyPr>
            <a:noAutofit/>
          </a:bodyPr>
          <a:lstStyle/>
          <a:p>
            <a:r>
              <a:rPr lang="en-US" sz="4000" dirty="0" smtClean="0"/>
              <a:t>Team Roles and Responsibilities</a:t>
            </a:r>
            <a:endParaRPr lang="en-US" sz="4000" dirty="0"/>
          </a:p>
        </p:txBody>
      </p:sp>
      <p:sp>
        <p:nvSpPr>
          <p:cNvPr id="3" name="Content Placeholder 2"/>
          <p:cNvSpPr>
            <a:spLocks noGrp="1"/>
          </p:cNvSpPr>
          <p:nvPr>
            <p:ph idx="1"/>
          </p:nvPr>
        </p:nvSpPr>
        <p:spPr>
          <a:xfrm>
            <a:off x="248798" y="1371600"/>
            <a:ext cx="8531788" cy="5334000"/>
          </a:xfrm>
        </p:spPr>
        <p:txBody>
          <a:bodyPr>
            <a:normAutofit/>
          </a:bodyPr>
          <a:lstStyle/>
          <a:p>
            <a:pPr marL="57150" indent="0">
              <a:buNone/>
            </a:pPr>
            <a:r>
              <a:rPr lang="en-US" sz="2800" dirty="0" smtClean="0"/>
              <a:t>Domain Team Leaders</a:t>
            </a:r>
          </a:p>
          <a:p>
            <a:pPr marL="800100" lvl="1"/>
            <a:r>
              <a:rPr lang="en-US" sz="2400" dirty="0" smtClean="0"/>
              <a:t>Organize and direct the team</a:t>
            </a:r>
          </a:p>
          <a:p>
            <a:pPr marL="800100" lvl="1"/>
            <a:r>
              <a:rPr lang="en-US" sz="2400" dirty="0" smtClean="0"/>
              <a:t>Ensure thorough and complete documentation review</a:t>
            </a:r>
          </a:p>
          <a:p>
            <a:pPr marL="800100" lvl="1"/>
            <a:r>
              <a:rPr lang="en-US" sz="2400" dirty="0" smtClean="0"/>
              <a:t>Moe documents into final folders when complete</a:t>
            </a:r>
          </a:p>
          <a:p>
            <a:pPr marL="800100" lvl="1"/>
            <a:r>
              <a:rPr lang="en-US" sz="2400" dirty="0" smtClean="0"/>
              <a:t>Update progress table</a:t>
            </a:r>
          </a:p>
          <a:p>
            <a:pPr marL="800100" lvl="1"/>
            <a:r>
              <a:rPr lang="en-US" sz="2400" dirty="0" smtClean="0"/>
              <a:t>Complete Measure Review Form</a:t>
            </a:r>
          </a:p>
          <a:p>
            <a:pPr marL="57150" indent="0">
              <a:buNone/>
            </a:pPr>
            <a:r>
              <a:rPr lang="en-US" sz="2800" dirty="0" smtClean="0"/>
              <a:t>Domain Team Members</a:t>
            </a:r>
          </a:p>
          <a:p>
            <a:pPr marL="803275" lvl="1" indent="-290513"/>
            <a:r>
              <a:rPr lang="en-US" sz="2400" dirty="0" smtClean="0"/>
              <a:t>Find documents from throughout accepted programs</a:t>
            </a:r>
          </a:p>
          <a:p>
            <a:pPr marL="803275" lvl="1" indent="-290513"/>
            <a:r>
              <a:rPr lang="en-US" sz="2400" dirty="0" smtClean="0"/>
              <a:t>Review documents against measures, help complete measure review form</a:t>
            </a:r>
          </a:p>
          <a:p>
            <a:pPr marL="803275" lvl="1" indent="-290513"/>
            <a:r>
              <a:rPr lang="en-US" sz="2400" dirty="0" smtClean="0"/>
              <a:t>Upload documents to folders</a:t>
            </a:r>
          </a:p>
          <a:p>
            <a:pPr marL="803275" lvl="1" indent="-290513"/>
            <a:endParaRPr lang="en-US" sz="2400" dirty="0" smtClean="0"/>
          </a:p>
          <a:p>
            <a:pPr marL="57150" indent="0">
              <a:buNone/>
            </a:pPr>
            <a:endParaRPr lang="en-US" sz="2800" dirty="0"/>
          </a:p>
        </p:txBody>
      </p:sp>
      <p:sp>
        <p:nvSpPr>
          <p:cNvPr id="2" name="TextBox 1"/>
          <p:cNvSpPr txBox="1"/>
          <p:nvPr/>
        </p:nvSpPr>
        <p:spPr>
          <a:xfrm>
            <a:off x="3079699" y="2962182"/>
            <a:ext cx="324128" cy="830997"/>
          </a:xfrm>
          <a:prstGeom prst="rect">
            <a:avLst/>
          </a:prstGeom>
          <a:noFill/>
        </p:spPr>
        <p:txBody>
          <a:bodyPr wrap="none" rtlCol="0">
            <a:spAutoFit/>
          </a:bodyPr>
          <a:lstStyle/>
          <a:p>
            <a:r>
              <a:rPr lang="en-US" sz="4800" dirty="0"/>
              <a:t> </a:t>
            </a:r>
          </a:p>
        </p:txBody>
      </p:sp>
    </p:spTree>
    <p:extLst>
      <p:ext uri="{BB962C8B-B14F-4D97-AF65-F5344CB8AC3E}">
        <p14:creationId xmlns:p14="http://schemas.microsoft.com/office/powerpoint/2010/main" val="20942692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40406" y="5715000"/>
            <a:ext cx="987988" cy="1051991"/>
          </a:xfrm>
          <a:prstGeom prst="rect">
            <a:avLst/>
          </a:prstGeom>
        </p:spPr>
      </p:pic>
      <p:cxnSp>
        <p:nvCxnSpPr>
          <p:cNvPr id="5" name="Straight Connector 4"/>
          <p:cNvCxnSpPr/>
          <p:nvPr/>
        </p:nvCxnSpPr>
        <p:spPr>
          <a:xfrm>
            <a:off x="457200" y="1143000"/>
            <a:ext cx="8077200" cy="0"/>
          </a:xfrm>
          <a:prstGeom prst="line">
            <a:avLst/>
          </a:prstGeom>
        </p:spPr>
        <p:style>
          <a:lnRef idx="2">
            <a:schemeClr val="accent1"/>
          </a:lnRef>
          <a:fillRef idx="0">
            <a:schemeClr val="accent1"/>
          </a:fillRef>
          <a:effectRef idx="1">
            <a:schemeClr val="accent1"/>
          </a:effectRef>
          <a:fontRef idx="minor">
            <a:schemeClr val="tx1"/>
          </a:fontRef>
        </p:style>
      </p:cxnSp>
      <p:sp>
        <p:nvSpPr>
          <p:cNvPr id="6" name="Title 2"/>
          <p:cNvSpPr>
            <a:spLocks noGrp="1"/>
          </p:cNvSpPr>
          <p:nvPr>
            <p:ph type="title"/>
          </p:nvPr>
        </p:nvSpPr>
        <p:spPr>
          <a:xfrm>
            <a:off x="457200" y="57698"/>
            <a:ext cx="8229600" cy="1143000"/>
          </a:xfrm>
        </p:spPr>
        <p:txBody>
          <a:bodyPr>
            <a:noAutofit/>
          </a:bodyPr>
          <a:lstStyle/>
          <a:p>
            <a:r>
              <a:rPr lang="en-US" sz="4000" dirty="0"/>
              <a:t>Tools to Give Teams</a:t>
            </a:r>
          </a:p>
        </p:txBody>
      </p:sp>
      <p:sp>
        <p:nvSpPr>
          <p:cNvPr id="3" name="Content Placeholder 2"/>
          <p:cNvSpPr>
            <a:spLocks noGrp="1"/>
          </p:cNvSpPr>
          <p:nvPr>
            <p:ph idx="1"/>
          </p:nvPr>
        </p:nvSpPr>
        <p:spPr>
          <a:xfrm>
            <a:off x="155012" y="1295400"/>
            <a:ext cx="8531788" cy="5249209"/>
          </a:xfrm>
        </p:spPr>
        <p:txBody>
          <a:bodyPr>
            <a:normAutofit/>
          </a:bodyPr>
          <a:lstStyle/>
          <a:p>
            <a:r>
              <a:rPr lang="en-US" sz="2400" dirty="0" smtClean="0"/>
              <a:t>Give as much guidance and as many effective tools as possible. The easier you make it for staff, the better quality your documentation will be </a:t>
            </a:r>
          </a:p>
          <a:p>
            <a:r>
              <a:rPr lang="en-US" sz="2400" dirty="0" smtClean="0"/>
              <a:t>DPH teams received a Binder that included:</a:t>
            </a:r>
          </a:p>
          <a:p>
            <a:pPr lvl="1"/>
            <a:r>
              <a:rPr lang="en-US" sz="1600" dirty="0" smtClean="0"/>
              <a:t>Guidance documentation from PHAB (</a:t>
            </a:r>
            <a:r>
              <a:rPr lang="en-US" sz="1600" dirty="0" smtClean="0">
                <a:hlinkClick r:id="rId4"/>
              </a:rPr>
              <a:t>Do’s and Don’ts for Preparing Documentation</a:t>
            </a:r>
            <a:r>
              <a:rPr lang="en-US" sz="1600" dirty="0" smtClean="0"/>
              <a:t> and </a:t>
            </a:r>
            <a:r>
              <a:rPr lang="en-US" sz="1600" dirty="0" smtClean="0">
                <a:hlinkClick r:id="rId5"/>
              </a:rPr>
              <a:t>Guidance on Appropriate Examples</a:t>
            </a:r>
            <a:r>
              <a:rPr lang="en-US" sz="1600" dirty="0" smtClean="0"/>
              <a:t>)</a:t>
            </a:r>
          </a:p>
          <a:p>
            <a:pPr lvl="1"/>
            <a:r>
              <a:rPr lang="en-US" sz="1600" dirty="0" smtClean="0"/>
              <a:t>Instructions and procedures for keeping track of documentation/collection examples</a:t>
            </a:r>
          </a:p>
          <a:p>
            <a:pPr lvl="1"/>
            <a:r>
              <a:rPr lang="en-US" sz="1600" dirty="0" smtClean="0"/>
              <a:t>Domain-specific standards and measures</a:t>
            </a:r>
          </a:p>
          <a:p>
            <a:r>
              <a:rPr lang="en-US" sz="2400" dirty="0" smtClean="0"/>
              <a:t>“</a:t>
            </a:r>
            <a:r>
              <a:rPr lang="en-US" sz="2400" dirty="0" smtClean="0">
                <a:hlinkClick r:id="rId6"/>
              </a:rPr>
              <a:t>Cheat Sheet</a:t>
            </a:r>
            <a:r>
              <a:rPr lang="en-US" sz="2400" dirty="0" smtClean="0"/>
              <a:t>” was a popular tool that summed up important points to remember (such as Dos and Don’ts and cutoff dates for documentation)</a:t>
            </a:r>
          </a:p>
          <a:p>
            <a:r>
              <a:rPr lang="en-US" sz="2400" dirty="0" smtClean="0"/>
              <a:t>“</a:t>
            </a:r>
            <a:r>
              <a:rPr lang="en-US" sz="2400" dirty="0" smtClean="0">
                <a:hlinkClick r:id="rId7"/>
              </a:rPr>
              <a:t>Quick Reference Checklist</a:t>
            </a:r>
            <a:r>
              <a:rPr lang="en-US" sz="2400" dirty="0" smtClean="0"/>
              <a:t>” was another good tool teams used to ensure selected examples met the basic requirements</a:t>
            </a:r>
          </a:p>
          <a:p>
            <a:endParaRPr lang="en-US" sz="2400" dirty="0"/>
          </a:p>
          <a:p>
            <a:pPr marL="457200" lvl="1" indent="0">
              <a:buNone/>
            </a:pPr>
            <a:endParaRPr lang="en-US" sz="2000" dirty="0"/>
          </a:p>
        </p:txBody>
      </p:sp>
      <p:sp>
        <p:nvSpPr>
          <p:cNvPr id="2" name="TextBox 1"/>
          <p:cNvSpPr txBox="1"/>
          <p:nvPr/>
        </p:nvSpPr>
        <p:spPr>
          <a:xfrm>
            <a:off x="3079699" y="2962182"/>
            <a:ext cx="324128" cy="830997"/>
          </a:xfrm>
          <a:prstGeom prst="rect">
            <a:avLst/>
          </a:prstGeom>
          <a:noFill/>
        </p:spPr>
        <p:txBody>
          <a:bodyPr wrap="none" rtlCol="0">
            <a:spAutoFit/>
          </a:bodyPr>
          <a:lstStyle/>
          <a:p>
            <a:r>
              <a:rPr lang="en-US" sz="4800" dirty="0"/>
              <a:t> </a:t>
            </a:r>
          </a:p>
        </p:txBody>
      </p:sp>
    </p:spTree>
    <p:extLst>
      <p:ext uri="{BB962C8B-B14F-4D97-AF65-F5344CB8AC3E}">
        <p14:creationId xmlns:p14="http://schemas.microsoft.com/office/powerpoint/2010/main" val="9737646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40406" y="5715000"/>
            <a:ext cx="987988" cy="1051991"/>
          </a:xfrm>
          <a:prstGeom prst="rect">
            <a:avLst/>
          </a:prstGeom>
        </p:spPr>
      </p:pic>
      <p:cxnSp>
        <p:nvCxnSpPr>
          <p:cNvPr id="5" name="Straight Connector 4"/>
          <p:cNvCxnSpPr/>
          <p:nvPr/>
        </p:nvCxnSpPr>
        <p:spPr>
          <a:xfrm>
            <a:off x="457200" y="1143000"/>
            <a:ext cx="8077200" cy="0"/>
          </a:xfrm>
          <a:prstGeom prst="line">
            <a:avLst/>
          </a:prstGeom>
        </p:spPr>
        <p:style>
          <a:lnRef idx="2">
            <a:schemeClr val="accent1"/>
          </a:lnRef>
          <a:fillRef idx="0">
            <a:schemeClr val="accent1"/>
          </a:fillRef>
          <a:effectRef idx="1">
            <a:schemeClr val="accent1"/>
          </a:effectRef>
          <a:fontRef idx="minor">
            <a:schemeClr val="tx1"/>
          </a:fontRef>
        </p:style>
      </p:cxnSp>
      <p:sp>
        <p:nvSpPr>
          <p:cNvPr id="6" name="Title 2"/>
          <p:cNvSpPr>
            <a:spLocks noGrp="1"/>
          </p:cNvSpPr>
          <p:nvPr>
            <p:ph type="title"/>
          </p:nvPr>
        </p:nvSpPr>
        <p:spPr>
          <a:xfrm>
            <a:off x="457200" y="57698"/>
            <a:ext cx="8229600" cy="1143000"/>
          </a:xfrm>
        </p:spPr>
        <p:txBody>
          <a:bodyPr>
            <a:noAutofit/>
          </a:bodyPr>
          <a:lstStyle/>
          <a:p>
            <a:r>
              <a:rPr lang="en-US" sz="4000" dirty="0"/>
              <a:t>Tools to Give </a:t>
            </a:r>
            <a:r>
              <a:rPr lang="en-US" sz="4000" dirty="0" smtClean="0"/>
              <a:t>Teams/Team Leads</a:t>
            </a:r>
            <a:endParaRPr lang="en-US" sz="4000" dirty="0"/>
          </a:p>
        </p:txBody>
      </p:sp>
      <p:sp>
        <p:nvSpPr>
          <p:cNvPr id="3" name="Content Placeholder 2"/>
          <p:cNvSpPr>
            <a:spLocks noGrp="1"/>
          </p:cNvSpPr>
          <p:nvPr>
            <p:ph idx="1"/>
          </p:nvPr>
        </p:nvSpPr>
        <p:spPr>
          <a:xfrm>
            <a:off x="155012" y="1295400"/>
            <a:ext cx="8531788" cy="5249209"/>
          </a:xfrm>
        </p:spPr>
        <p:txBody>
          <a:bodyPr>
            <a:normAutofit/>
          </a:bodyPr>
          <a:lstStyle/>
          <a:p>
            <a:r>
              <a:rPr lang="en-US" sz="2400" dirty="0" smtClean="0">
                <a:hlinkClick r:id="rId4"/>
              </a:rPr>
              <a:t>Measure Review Form </a:t>
            </a:r>
            <a:r>
              <a:rPr lang="en-US" sz="2400" dirty="0" smtClean="0"/>
              <a:t>– used to keep track of documentation per measure and provided a central place to write in the document description</a:t>
            </a:r>
          </a:p>
          <a:p>
            <a:r>
              <a:rPr lang="en-US" sz="2400" dirty="0" smtClean="0">
                <a:hlinkClick r:id="rId5"/>
              </a:rPr>
              <a:t>Domain Progress Table </a:t>
            </a:r>
            <a:r>
              <a:rPr lang="en-US" sz="2400" dirty="0" smtClean="0"/>
              <a:t>– a progress table was developed for each Domain to help Team Leads with a bird’s eye view of the documentation/example being used </a:t>
            </a:r>
          </a:p>
          <a:p>
            <a:pPr lvl="1"/>
            <a:r>
              <a:rPr lang="en-US" sz="2000" dirty="0" smtClean="0"/>
              <a:t>This was a critical tool for the Accreditation Coordinator and for teams preparing for the Site Visit later on</a:t>
            </a:r>
          </a:p>
          <a:p>
            <a:endParaRPr lang="en-US" sz="2400" dirty="0"/>
          </a:p>
          <a:p>
            <a:pPr marL="457200" lvl="1" indent="0">
              <a:buNone/>
            </a:pPr>
            <a:endParaRPr lang="en-US" sz="2000" dirty="0"/>
          </a:p>
        </p:txBody>
      </p:sp>
      <p:sp>
        <p:nvSpPr>
          <p:cNvPr id="2" name="TextBox 1"/>
          <p:cNvSpPr txBox="1"/>
          <p:nvPr/>
        </p:nvSpPr>
        <p:spPr>
          <a:xfrm>
            <a:off x="3079699" y="2962182"/>
            <a:ext cx="324128" cy="830997"/>
          </a:xfrm>
          <a:prstGeom prst="rect">
            <a:avLst/>
          </a:prstGeom>
          <a:noFill/>
        </p:spPr>
        <p:txBody>
          <a:bodyPr wrap="none" rtlCol="0">
            <a:spAutoFit/>
          </a:bodyPr>
          <a:lstStyle/>
          <a:p>
            <a:r>
              <a:rPr lang="en-US" sz="4800" dirty="0"/>
              <a:t> </a:t>
            </a:r>
          </a:p>
        </p:txBody>
      </p:sp>
    </p:spTree>
    <p:extLst>
      <p:ext uri="{BB962C8B-B14F-4D97-AF65-F5344CB8AC3E}">
        <p14:creationId xmlns:p14="http://schemas.microsoft.com/office/powerpoint/2010/main" val="8705868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72400" y="5568818"/>
            <a:ext cx="987988" cy="1051991"/>
          </a:xfrm>
          <a:prstGeom prst="rect">
            <a:avLst/>
          </a:prstGeom>
        </p:spPr>
      </p:pic>
      <p:cxnSp>
        <p:nvCxnSpPr>
          <p:cNvPr id="5" name="Straight Connector 4"/>
          <p:cNvCxnSpPr/>
          <p:nvPr/>
        </p:nvCxnSpPr>
        <p:spPr>
          <a:xfrm>
            <a:off x="457200" y="1143000"/>
            <a:ext cx="8077200" cy="0"/>
          </a:xfrm>
          <a:prstGeom prst="line">
            <a:avLst/>
          </a:prstGeom>
        </p:spPr>
        <p:style>
          <a:lnRef idx="2">
            <a:schemeClr val="accent1"/>
          </a:lnRef>
          <a:fillRef idx="0">
            <a:schemeClr val="accent1"/>
          </a:fillRef>
          <a:effectRef idx="1">
            <a:schemeClr val="accent1"/>
          </a:effectRef>
          <a:fontRef idx="minor">
            <a:schemeClr val="tx1"/>
          </a:fontRef>
        </p:style>
      </p:cxnSp>
      <p:sp>
        <p:nvSpPr>
          <p:cNvPr id="6" name="Title 2"/>
          <p:cNvSpPr>
            <a:spLocks noGrp="1"/>
          </p:cNvSpPr>
          <p:nvPr>
            <p:ph type="title"/>
          </p:nvPr>
        </p:nvSpPr>
        <p:spPr>
          <a:xfrm>
            <a:off x="457200" y="57698"/>
            <a:ext cx="8229600" cy="1143000"/>
          </a:xfrm>
        </p:spPr>
        <p:txBody>
          <a:bodyPr>
            <a:noAutofit/>
          </a:bodyPr>
          <a:lstStyle/>
          <a:p>
            <a:r>
              <a:rPr lang="en-US" sz="4000" dirty="0" smtClean="0"/>
              <a:t>Accreditation Coordinator</a:t>
            </a:r>
            <a:br>
              <a:rPr lang="en-US" sz="4000" dirty="0" smtClean="0"/>
            </a:br>
            <a:r>
              <a:rPr lang="en-US" sz="4000" dirty="0" smtClean="0"/>
              <a:t> Roles and Responsibilities</a:t>
            </a:r>
            <a:endParaRPr lang="en-US" sz="4000" dirty="0"/>
          </a:p>
        </p:txBody>
      </p:sp>
      <p:sp>
        <p:nvSpPr>
          <p:cNvPr id="3" name="Content Placeholder 2"/>
          <p:cNvSpPr>
            <a:spLocks noGrp="1"/>
          </p:cNvSpPr>
          <p:nvPr>
            <p:ph idx="1"/>
          </p:nvPr>
        </p:nvSpPr>
        <p:spPr>
          <a:xfrm>
            <a:off x="248798" y="1371600"/>
            <a:ext cx="8531788" cy="5334000"/>
          </a:xfrm>
        </p:spPr>
        <p:txBody>
          <a:bodyPr>
            <a:normAutofit/>
          </a:bodyPr>
          <a:lstStyle/>
          <a:p>
            <a:pPr marL="400050"/>
            <a:r>
              <a:rPr lang="en-US" sz="2400" dirty="0" smtClean="0"/>
              <a:t>Serve as PHAB documentation subject matter expert</a:t>
            </a:r>
          </a:p>
          <a:p>
            <a:pPr marL="400050"/>
            <a:r>
              <a:rPr lang="en-US" sz="2400" dirty="0" smtClean="0"/>
              <a:t>Attend each Domain team meeting to provide guidance and interpretation assistance (use examples from other departments to help teams get ideas </a:t>
            </a:r>
            <a:r>
              <a:rPr lang="en-US" sz="2400" dirty="0"/>
              <a:t>for documentation: </a:t>
            </a:r>
            <a:r>
              <a:rPr lang="en-US" sz="2400" dirty="0">
                <a:hlinkClick r:id="rId4"/>
              </a:rPr>
              <a:t>http://www.astho.org/Accreditation-Library</a:t>
            </a:r>
            <a:r>
              <a:rPr lang="en-US" sz="2400" dirty="0" smtClean="0">
                <a:hlinkClick r:id="rId4"/>
              </a:rPr>
              <a:t>/</a:t>
            </a:r>
            <a:r>
              <a:rPr lang="en-US" sz="2400" dirty="0" smtClean="0"/>
              <a:t>)</a:t>
            </a:r>
          </a:p>
          <a:p>
            <a:pPr marL="400050"/>
            <a:r>
              <a:rPr lang="en-US" sz="2400" dirty="0" smtClean="0"/>
              <a:t>Holds teams accountable and keeps them on track</a:t>
            </a:r>
          </a:p>
          <a:p>
            <a:pPr marL="400050"/>
            <a:r>
              <a:rPr lang="en-US" sz="2400" dirty="0" smtClean="0"/>
              <a:t>Acts as one of the final reviewers before documentation is submitted (along with health director or resident site visitor)</a:t>
            </a:r>
          </a:p>
          <a:p>
            <a:pPr marL="400050"/>
            <a:r>
              <a:rPr lang="en-US" sz="2400" dirty="0" smtClean="0"/>
              <a:t>Fill in as team lead where gaps exist or when teams need more focused support</a:t>
            </a:r>
          </a:p>
          <a:p>
            <a:pPr marL="803275" lvl="1" indent="-290513"/>
            <a:endParaRPr lang="en-US" sz="2400" dirty="0" smtClean="0"/>
          </a:p>
          <a:p>
            <a:pPr marL="57150" indent="0">
              <a:buNone/>
            </a:pPr>
            <a:endParaRPr lang="en-US" sz="2800" dirty="0"/>
          </a:p>
        </p:txBody>
      </p:sp>
      <p:sp>
        <p:nvSpPr>
          <p:cNvPr id="2" name="TextBox 1"/>
          <p:cNvSpPr txBox="1"/>
          <p:nvPr/>
        </p:nvSpPr>
        <p:spPr>
          <a:xfrm>
            <a:off x="3079699" y="2962182"/>
            <a:ext cx="324128" cy="830997"/>
          </a:xfrm>
          <a:prstGeom prst="rect">
            <a:avLst/>
          </a:prstGeom>
          <a:noFill/>
        </p:spPr>
        <p:txBody>
          <a:bodyPr wrap="none" rtlCol="0">
            <a:spAutoFit/>
          </a:bodyPr>
          <a:lstStyle/>
          <a:p>
            <a:r>
              <a:rPr lang="en-US" sz="4800" dirty="0"/>
              <a:t> </a:t>
            </a:r>
          </a:p>
        </p:txBody>
      </p:sp>
    </p:spTree>
    <p:extLst>
      <p:ext uri="{BB962C8B-B14F-4D97-AF65-F5344CB8AC3E}">
        <p14:creationId xmlns:p14="http://schemas.microsoft.com/office/powerpoint/2010/main" val="3551714911"/>
      </p:ext>
    </p:extLst>
  </p:cSld>
  <p:clrMapOvr>
    <a:masterClrMapping/>
  </p:clrMapOvr>
</p:sld>
</file>

<file path=ppt/theme/theme1.xml><?xml version="1.0" encoding="utf-8"?>
<a:theme xmlns:a="http://schemas.openxmlformats.org/drawingml/2006/main" name="Office Theme">
  <a:themeElements>
    <a:clrScheme name="SiteCore Colors">
      <a:dk1>
        <a:sysClr val="windowText" lastClr="000000"/>
      </a:dk1>
      <a:lt1>
        <a:sysClr val="window" lastClr="FFFFFF"/>
      </a:lt1>
      <a:dk2>
        <a:srgbClr val="1F497D"/>
      </a:dk2>
      <a:lt2>
        <a:srgbClr val="EEECE1"/>
      </a:lt2>
      <a:accent1>
        <a:srgbClr val="0071BB"/>
      </a:accent1>
      <a:accent2>
        <a:srgbClr val="3A95D2"/>
      </a:accent2>
      <a:accent3>
        <a:srgbClr val="88BFE3"/>
      </a:accent3>
      <a:accent4>
        <a:srgbClr val="054266"/>
      </a:accent4>
      <a:accent5>
        <a:srgbClr val="053955"/>
      </a:accent5>
      <a:accent6>
        <a:srgbClr val="0081BD"/>
      </a:accent6>
      <a:hlink>
        <a:srgbClr val="054266"/>
      </a:hlink>
      <a:folHlink>
        <a:srgbClr val="00206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18328</TotalTime>
  <Words>854</Words>
  <Application>Microsoft Office PowerPoint</Application>
  <PresentationFormat>On-screen Show (4:3)</PresentationFormat>
  <Paragraphs>112</Paragraphs>
  <Slides>16</Slides>
  <Notes>16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Wingdings</vt:lpstr>
      <vt:lpstr>Office Theme</vt:lpstr>
      <vt:lpstr>Accreditation Learning Community</vt:lpstr>
      <vt:lpstr>NACCHO’s Accreditation Coordinators Learning Community</vt:lpstr>
      <vt:lpstr>Effectively Managing Accreditation Teams/Documentation </vt:lpstr>
      <vt:lpstr>Staff Orientation on Accreditation</vt:lpstr>
      <vt:lpstr>Staff Orientation (Kick Off)  on Accreditation</vt:lpstr>
      <vt:lpstr>Team Roles and Responsibilities</vt:lpstr>
      <vt:lpstr>Tools to Give Teams</vt:lpstr>
      <vt:lpstr>Tools to Give Teams/Team Leads</vt:lpstr>
      <vt:lpstr>Accreditation Coordinator  Roles and Responsibilities</vt:lpstr>
      <vt:lpstr>Accreditation Coordinator Tools</vt:lpstr>
      <vt:lpstr>Using Visual Management </vt:lpstr>
      <vt:lpstr>Lessons Learned/Tips</vt:lpstr>
      <vt:lpstr>NACCHO’s TA Website </vt:lpstr>
      <vt:lpstr>PowerPoint Presentation</vt:lpstr>
      <vt:lpstr>What topics do you want to hear about?</vt:lpstr>
      <vt:lpstr>PowerPoint Presentation</vt:lpstr>
    </vt:vector>
  </TitlesOfParts>
  <Company>DPH</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Performance Management at  CT DPH</dc:title>
  <dc:creator>Holder, Etienne</dc:creator>
  <cp:lastModifiedBy>Touma, Melissa</cp:lastModifiedBy>
  <cp:revision>372</cp:revision>
  <cp:lastPrinted>2018-05-30T16:32:46Z</cp:lastPrinted>
  <dcterms:created xsi:type="dcterms:W3CDTF">2017-07-24T19:17:55Z</dcterms:created>
  <dcterms:modified xsi:type="dcterms:W3CDTF">2018-06-25T15:08:34Z</dcterms:modified>
</cp:coreProperties>
</file>