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1" r:id="rId2"/>
    <p:sldId id="430" r:id="rId3"/>
    <p:sldId id="438" r:id="rId4"/>
    <p:sldId id="397" r:id="rId5"/>
    <p:sldId id="436" r:id="rId6"/>
    <p:sldId id="443" r:id="rId7"/>
    <p:sldId id="442" r:id="rId8"/>
    <p:sldId id="437" r:id="rId9"/>
    <p:sldId id="439" r:id="rId10"/>
    <p:sldId id="440" r:id="rId11"/>
    <p:sldId id="441" r:id="rId12"/>
    <p:sldId id="444" r:id="rId13"/>
    <p:sldId id="445" r:id="rId14"/>
    <p:sldId id="449" r:id="rId15"/>
    <p:sldId id="446" r:id="rId16"/>
    <p:sldId id="448" r:id="rId17"/>
    <p:sldId id="450" r:id="rId18"/>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uma, Melissa" initials="T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44" autoAdjust="0"/>
    <p:restoredTop sz="62184" autoAdjust="0"/>
  </p:normalViewPr>
  <p:slideViewPr>
    <p:cSldViewPr>
      <p:cViewPr varScale="1">
        <p:scale>
          <a:sx n="79" d="100"/>
          <a:sy n="79" d="100"/>
        </p:scale>
        <p:origin x="1518" y="78"/>
      </p:cViewPr>
      <p:guideLst>
        <p:guide orient="horz" pos="2160"/>
        <p:guide pos="3840"/>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4820"/>
          </a:xfrm>
          <a:prstGeom prst="rect">
            <a:avLst/>
          </a:prstGeom>
        </p:spPr>
        <p:txBody>
          <a:bodyPr vert="horz" lIns="91429" tIns="45714" rIns="91429" bIns="45714" rtlCol="0"/>
          <a:lstStyle>
            <a:lvl1pPr algn="l">
              <a:defRPr sz="1200"/>
            </a:lvl1pPr>
          </a:lstStyle>
          <a:p>
            <a:endParaRPr lang="en-US"/>
          </a:p>
        </p:txBody>
      </p:sp>
      <p:sp>
        <p:nvSpPr>
          <p:cNvPr id="3" name="Date Placeholder 2"/>
          <p:cNvSpPr>
            <a:spLocks noGrp="1"/>
          </p:cNvSpPr>
          <p:nvPr>
            <p:ph type="dt" idx="1"/>
          </p:nvPr>
        </p:nvSpPr>
        <p:spPr>
          <a:xfrm>
            <a:off x="3884613" y="1"/>
            <a:ext cx="2971800" cy="464820"/>
          </a:xfrm>
          <a:prstGeom prst="rect">
            <a:avLst/>
          </a:prstGeom>
        </p:spPr>
        <p:txBody>
          <a:bodyPr vert="horz" lIns="91429" tIns="45714" rIns="91429" bIns="45714" rtlCol="0"/>
          <a:lstStyle>
            <a:lvl1pPr algn="r">
              <a:defRPr sz="1200"/>
            </a:lvl1pPr>
          </a:lstStyle>
          <a:p>
            <a:fld id="{D67D3304-5687-4526-BF6B-62F39789DFFF}" type="datetimeFigureOut">
              <a:rPr lang="en-US" smtClean="0"/>
              <a:t>9/27/2018</a:t>
            </a:fld>
            <a:endParaRPr lang="en-US"/>
          </a:p>
        </p:txBody>
      </p:sp>
      <p:sp>
        <p:nvSpPr>
          <p:cNvPr id="4" name="Slide Image Placeholder 3"/>
          <p:cNvSpPr>
            <a:spLocks noGrp="1" noRot="1" noChangeAspect="1"/>
          </p:cNvSpPr>
          <p:nvPr>
            <p:ph type="sldImg" idx="2"/>
          </p:nvPr>
        </p:nvSpPr>
        <p:spPr>
          <a:xfrm>
            <a:off x="331788" y="696913"/>
            <a:ext cx="6196012" cy="3486150"/>
          </a:xfrm>
          <a:prstGeom prst="rect">
            <a:avLst/>
          </a:prstGeom>
          <a:noFill/>
          <a:ln w="12700">
            <a:solidFill>
              <a:prstClr val="black"/>
            </a:solidFill>
          </a:ln>
        </p:spPr>
        <p:txBody>
          <a:bodyPr vert="horz" lIns="91429" tIns="45714" rIns="91429" bIns="45714" rtlCol="0" anchor="ctr"/>
          <a:lstStyle/>
          <a:p>
            <a:endParaRPr lang="en-US"/>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29" tIns="45714" rIns="91429" bIns="457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70"/>
            <a:ext cx="2971800" cy="464820"/>
          </a:xfrm>
          <a:prstGeom prst="rect">
            <a:avLst/>
          </a:prstGeom>
        </p:spPr>
        <p:txBody>
          <a:bodyPr vert="horz" lIns="91429" tIns="45714" rIns="91429" bIns="45714"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70"/>
            <a:ext cx="2971800" cy="464820"/>
          </a:xfrm>
          <a:prstGeom prst="rect">
            <a:avLst/>
          </a:prstGeom>
        </p:spPr>
        <p:txBody>
          <a:bodyPr vert="horz" lIns="91429" tIns="45714" rIns="91429" bIns="45714" rtlCol="0" anchor="b"/>
          <a:lstStyle>
            <a:lvl1pPr algn="r">
              <a:defRPr sz="1200"/>
            </a:lvl1pPr>
          </a:lstStyle>
          <a:p>
            <a:fld id="{0CA242C5-3E60-4668-B23B-F17A02236ECA}" type="slidenum">
              <a:rPr lang="en-US" smtClean="0"/>
              <a:t>‹#›</a:t>
            </a:fld>
            <a:endParaRPr lang="en-US"/>
          </a:p>
        </p:txBody>
      </p:sp>
    </p:spTree>
    <p:extLst>
      <p:ext uri="{BB962C8B-B14F-4D97-AF65-F5344CB8AC3E}">
        <p14:creationId xmlns:p14="http://schemas.microsoft.com/office/powerpoint/2010/main" val="2998943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6913"/>
            <a:ext cx="6196012"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A242C5-3E60-4668-B23B-F17A02236ECA}" type="slidenum">
              <a:rPr lang="en-US" smtClean="0"/>
              <a:t>1</a:t>
            </a:fld>
            <a:endParaRPr lang="en-US"/>
          </a:p>
        </p:txBody>
      </p:sp>
    </p:spTree>
    <p:extLst>
      <p:ext uri="{BB962C8B-B14F-4D97-AF65-F5344CB8AC3E}">
        <p14:creationId xmlns:p14="http://schemas.microsoft.com/office/powerpoint/2010/main" val="2008173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10</a:t>
            </a:fld>
            <a:endParaRPr lang="en-US"/>
          </a:p>
        </p:txBody>
      </p:sp>
    </p:spTree>
    <p:extLst>
      <p:ext uri="{BB962C8B-B14F-4D97-AF65-F5344CB8AC3E}">
        <p14:creationId xmlns:p14="http://schemas.microsoft.com/office/powerpoint/2010/main" val="20385298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11</a:t>
            </a:fld>
            <a:endParaRPr lang="en-US"/>
          </a:p>
        </p:txBody>
      </p:sp>
    </p:spTree>
    <p:extLst>
      <p:ext uri="{BB962C8B-B14F-4D97-AF65-F5344CB8AC3E}">
        <p14:creationId xmlns:p14="http://schemas.microsoft.com/office/powerpoint/2010/main" val="11585836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12</a:t>
            </a:fld>
            <a:endParaRPr lang="en-US"/>
          </a:p>
        </p:txBody>
      </p:sp>
    </p:spTree>
    <p:extLst>
      <p:ext uri="{BB962C8B-B14F-4D97-AF65-F5344CB8AC3E}">
        <p14:creationId xmlns:p14="http://schemas.microsoft.com/office/powerpoint/2010/main" val="30857250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13</a:t>
            </a:fld>
            <a:endParaRPr lang="en-US"/>
          </a:p>
        </p:txBody>
      </p:sp>
    </p:spTree>
    <p:extLst>
      <p:ext uri="{BB962C8B-B14F-4D97-AF65-F5344CB8AC3E}">
        <p14:creationId xmlns:p14="http://schemas.microsoft.com/office/powerpoint/2010/main" val="2765367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14</a:t>
            </a:fld>
            <a:endParaRPr lang="en-US"/>
          </a:p>
        </p:txBody>
      </p:sp>
    </p:spTree>
    <p:extLst>
      <p:ext uri="{BB962C8B-B14F-4D97-AF65-F5344CB8AC3E}">
        <p14:creationId xmlns:p14="http://schemas.microsoft.com/office/powerpoint/2010/main" val="15686828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15</a:t>
            </a:fld>
            <a:endParaRPr lang="en-US"/>
          </a:p>
        </p:txBody>
      </p:sp>
    </p:spTree>
    <p:extLst>
      <p:ext uri="{BB962C8B-B14F-4D97-AF65-F5344CB8AC3E}">
        <p14:creationId xmlns:p14="http://schemas.microsoft.com/office/powerpoint/2010/main" val="194404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16</a:t>
            </a:fld>
            <a:endParaRPr lang="en-US"/>
          </a:p>
        </p:txBody>
      </p:sp>
    </p:spTree>
    <p:extLst>
      <p:ext uri="{BB962C8B-B14F-4D97-AF65-F5344CB8AC3E}">
        <p14:creationId xmlns:p14="http://schemas.microsoft.com/office/powerpoint/2010/main" val="14017240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6913"/>
            <a:ext cx="6196012"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17</a:t>
            </a:fld>
            <a:endParaRPr lang="en-US"/>
          </a:p>
        </p:txBody>
      </p:sp>
    </p:spTree>
    <p:extLst>
      <p:ext uri="{BB962C8B-B14F-4D97-AF65-F5344CB8AC3E}">
        <p14:creationId xmlns:p14="http://schemas.microsoft.com/office/powerpoint/2010/main" val="2472311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2</a:t>
            </a:fld>
            <a:endParaRPr lang="en-US"/>
          </a:p>
        </p:txBody>
      </p:sp>
    </p:spTree>
    <p:extLst>
      <p:ext uri="{BB962C8B-B14F-4D97-AF65-F5344CB8AC3E}">
        <p14:creationId xmlns:p14="http://schemas.microsoft.com/office/powerpoint/2010/main" val="157028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3</a:t>
            </a:fld>
            <a:endParaRPr lang="en-US"/>
          </a:p>
        </p:txBody>
      </p:sp>
    </p:spTree>
    <p:extLst>
      <p:ext uri="{BB962C8B-B14F-4D97-AF65-F5344CB8AC3E}">
        <p14:creationId xmlns:p14="http://schemas.microsoft.com/office/powerpoint/2010/main" val="1540412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6913"/>
            <a:ext cx="6196012"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4</a:t>
            </a:fld>
            <a:endParaRPr lang="en-US"/>
          </a:p>
        </p:txBody>
      </p:sp>
    </p:spTree>
    <p:extLst>
      <p:ext uri="{BB962C8B-B14F-4D97-AF65-F5344CB8AC3E}">
        <p14:creationId xmlns:p14="http://schemas.microsoft.com/office/powerpoint/2010/main" val="2170291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5</a:t>
            </a:fld>
            <a:endParaRPr lang="en-US"/>
          </a:p>
        </p:txBody>
      </p:sp>
    </p:spTree>
    <p:extLst>
      <p:ext uri="{BB962C8B-B14F-4D97-AF65-F5344CB8AC3E}">
        <p14:creationId xmlns:p14="http://schemas.microsoft.com/office/powerpoint/2010/main" val="3416739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p:txBody>
      </p:sp>
      <p:sp>
        <p:nvSpPr>
          <p:cNvPr id="4" name="Slide Number Placeholder 3"/>
          <p:cNvSpPr>
            <a:spLocks noGrp="1"/>
          </p:cNvSpPr>
          <p:nvPr>
            <p:ph type="sldNum" sz="quarter" idx="10"/>
          </p:nvPr>
        </p:nvSpPr>
        <p:spPr/>
        <p:txBody>
          <a:bodyPr/>
          <a:lstStyle/>
          <a:p>
            <a:fld id="{0CA242C5-3E60-4668-B23B-F17A02236ECA}" type="slidenum">
              <a:rPr lang="en-US" smtClean="0"/>
              <a:t>6</a:t>
            </a:fld>
            <a:endParaRPr lang="en-US"/>
          </a:p>
        </p:txBody>
      </p:sp>
    </p:spTree>
    <p:extLst>
      <p:ext uri="{BB962C8B-B14F-4D97-AF65-F5344CB8AC3E}">
        <p14:creationId xmlns:p14="http://schemas.microsoft.com/office/powerpoint/2010/main" val="739534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7</a:t>
            </a:fld>
            <a:endParaRPr lang="en-US"/>
          </a:p>
        </p:txBody>
      </p:sp>
    </p:spTree>
    <p:extLst>
      <p:ext uri="{BB962C8B-B14F-4D97-AF65-F5344CB8AC3E}">
        <p14:creationId xmlns:p14="http://schemas.microsoft.com/office/powerpoint/2010/main" val="41877998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8</a:t>
            </a:fld>
            <a:endParaRPr lang="en-US"/>
          </a:p>
        </p:txBody>
      </p:sp>
    </p:spTree>
    <p:extLst>
      <p:ext uri="{BB962C8B-B14F-4D97-AF65-F5344CB8AC3E}">
        <p14:creationId xmlns:p14="http://schemas.microsoft.com/office/powerpoint/2010/main" val="42051507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p:txBody>
      </p:sp>
      <p:sp>
        <p:nvSpPr>
          <p:cNvPr id="4" name="Slide Number Placeholder 3"/>
          <p:cNvSpPr>
            <a:spLocks noGrp="1"/>
          </p:cNvSpPr>
          <p:nvPr>
            <p:ph type="sldNum" sz="quarter" idx="10"/>
          </p:nvPr>
        </p:nvSpPr>
        <p:spPr/>
        <p:txBody>
          <a:bodyPr/>
          <a:lstStyle/>
          <a:p>
            <a:fld id="{0CA242C5-3E60-4668-B23B-F17A02236ECA}" type="slidenum">
              <a:rPr lang="en-US" smtClean="0"/>
              <a:t>9</a:t>
            </a:fld>
            <a:endParaRPr lang="en-US"/>
          </a:p>
        </p:txBody>
      </p:sp>
    </p:spTree>
    <p:extLst>
      <p:ext uri="{BB962C8B-B14F-4D97-AF65-F5344CB8AC3E}">
        <p14:creationId xmlns:p14="http://schemas.microsoft.com/office/powerpoint/2010/main" val="2043284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30CAB09-C14F-4233-861D-0EBB3D6EDFBD}" type="datetimeFigureOut">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360027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0CAB09-C14F-4233-861D-0EBB3D6EDFBD}" type="datetimeFigureOut">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474217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0CAB09-C14F-4233-861D-0EBB3D6EDFBD}" type="datetimeFigureOut">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3170793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0CAB09-C14F-4233-861D-0EBB3D6EDFBD}" type="datetimeFigureOut">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546134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CAB09-C14F-4233-861D-0EBB3D6EDFBD}" type="datetimeFigureOut">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142110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0CAB09-C14F-4233-861D-0EBB3D6EDFBD}" type="datetimeFigureOut">
              <a:rPr lang="en-US" smtClean="0"/>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651433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30CAB09-C14F-4233-861D-0EBB3D6EDFBD}" type="datetimeFigureOut">
              <a:rPr lang="en-US" smtClean="0"/>
              <a:t>9/27/2018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2890933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30CAB09-C14F-4233-861D-0EBB3D6EDFBD}" type="datetimeFigureOut">
              <a:rPr lang="en-US" smtClean="0"/>
              <a:t>9/27/2018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4268981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CAB09-C14F-4233-861D-0EBB3D6EDFBD}" type="datetimeFigureOut">
              <a:rPr lang="en-US" smtClean="0"/>
              <a:t>9/27/2018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19569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0CAB09-C14F-4233-861D-0EBB3D6EDFBD}" type="datetimeFigureOut">
              <a:rPr lang="en-US" smtClean="0"/>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195936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0CAB09-C14F-4233-861D-0EBB3D6EDFBD}" type="datetimeFigureOut">
              <a:rPr lang="en-US" smtClean="0"/>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3176908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0CAB09-C14F-4233-861D-0EBB3D6EDFBD}" type="datetimeFigureOut">
              <a:rPr lang="en-US" smtClean="0"/>
              <a:t>9/27/2018</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E1A1FD-399F-4347-B824-3AD8A9500375}" type="slidenum">
              <a:rPr lang="en-US" smtClean="0"/>
              <a:t>‹#›</a:t>
            </a:fld>
            <a:endParaRPr lang="en-US"/>
          </a:p>
        </p:txBody>
      </p:sp>
    </p:spTree>
    <p:extLst>
      <p:ext uri="{BB962C8B-B14F-4D97-AF65-F5344CB8AC3E}">
        <p14:creationId xmlns:p14="http://schemas.microsoft.com/office/powerpoint/2010/main" val="3413726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ga.ct.gov/current/pub/chap_368e.ht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gif"/><Relationship Id="rId4" Type="http://schemas.openxmlformats.org/officeDocument/2006/relationships/hyperlink" Target="https://www.cga.ct.gov/current/pub/chap_368f.htm#sec_19a-242"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naccho.org/programs/public-health-infrastructure/performance-improvement/accreditation-preparation/local-government"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gif"/><Relationship Id="rId5" Type="http://schemas.openxmlformats.org/officeDocument/2006/relationships/hyperlink" Target="https://www.naccho.org/uploads/downloadable-resources/PH-101-4-26-10.pdf" TargetMode="External"/><Relationship Id="rId4" Type="http://schemas.openxmlformats.org/officeDocument/2006/relationships/hyperlink" Target="https://www.naccho.org/uploads/downloadable-resources/Public_Health_Accreditation_REVISED_2016.ppt"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phi.org/uploads/files/Health_in_All_Policies-A_Guide_for_State_and_Local_Governments.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gif"/></Relationships>
</file>

<file path=ppt/slides/_rels/slide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cga.ct.gov/current/pub/chap_368e.ht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gif"/><Relationship Id="rId5" Type="http://schemas.openxmlformats.org/officeDocument/2006/relationships/hyperlink" Target="https://portal.ct.gov/DPH/Public-Health-Code/Quick-Browse--Public-Health-Code-by-Section" TargetMode="External"/><Relationship Id="rId4" Type="http://schemas.openxmlformats.org/officeDocument/2006/relationships/hyperlink" Target="https://www.cga.ct.gov/current/pub/chap_368f.htm#sec_19a-242"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1062507"/>
            <a:ext cx="8077200" cy="1470025"/>
          </a:xfrm>
        </p:spPr>
        <p:txBody>
          <a:bodyPr/>
          <a:lstStyle/>
          <a:p>
            <a:r>
              <a:rPr lang="en-US" dirty="0"/>
              <a:t>Accreditation Learning Community</a:t>
            </a:r>
          </a:p>
        </p:txBody>
      </p:sp>
      <p:sp>
        <p:nvSpPr>
          <p:cNvPr id="3" name="Subtitle 2"/>
          <p:cNvSpPr>
            <a:spLocks noGrp="1"/>
          </p:cNvSpPr>
          <p:nvPr>
            <p:ph type="subTitle" idx="1"/>
          </p:nvPr>
        </p:nvSpPr>
        <p:spPr>
          <a:xfrm>
            <a:off x="2895600" y="3276601"/>
            <a:ext cx="6400800" cy="2339975"/>
          </a:xfrm>
        </p:spPr>
        <p:txBody>
          <a:bodyPr>
            <a:normAutofit fontScale="70000" lnSpcReduction="20000"/>
          </a:bodyPr>
          <a:lstStyle/>
          <a:p>
            <a:r>
              <a:rPr lang="en-US" sz="6000" dirty="0">
                <a:solidFill>
                  <a:schemeClr val="tx1">
                    <a:lumMod val="50000"/>
                    <a:lumOff val="50000"/>
                  </a:schemeClr>
                </a:solidFill>
              </a:rPr>
              <a:t>September 27, 2018</a:t>
            </a:r>
          </a:p>
          <a:p>
            <a:r>
              <a:rPr lang="en-US" sz="6000" dirty="0">
                <a:solidFill>
                  <a:schemeClr val="tx1">
                    <a:lumMod val="50000"/>
                    <a:lumOff val="50000"/>
                  </a:schemeClr>
                </a:solidFill>
              </a:rPr>
              <a:t>1:00-2:00pm</a:t>
            </a:r>
          </a:p>
          <a:p>
            <a:endParaRPr lang="en-US" dirty="0">
              <a:solidFill>
                <a:schemeClr val="tx1">
                  <a:lumMod val="50000"/>
                  <a:lumOff val="50000"/>
                </a:schemeClr>
              </a:solidFill>
            </a:endParaRPr>
          </a:p>
          <a:p>
            <a:r>
              <a:rPr lang="en-US" b="1" dirty="0">
                <a:solidFill>
                  <a:schemeClr val="tx1">
                    <a:lumMod val="50000"/>
                    <a:lumOff val="50000"/>
                  </a:schemeClr>
                </a:solidFill>
              </a:rPr>
              <a:t>Dial-In Number: </a:t>
            </a:r>
            <a:r>
              <a:rPr lang="en-US" dirty="0">
                <a:solidFill>
                  <a:schemeClr val="tx1">
                    <a:lumMod val="50000"/>
                    <a:lumOff val="50000"/>
                  </a:schemeClr>
                </a:solidFill>
              </a:rPr>
              <a:t>1 877 916 8051</a:t>
            </a:r>
          </a:p>
          <a:p>
            <a:r>
              <a:rPr lang="en-US" b="1" dirty="0">
                <a:solidFill>
                  <a:schemeClr val="tx1">
                    <a:lumMod val="50000"/>
                    <a:lumOff val="50000"/>
                  </a:schemeClr>
                </a:solidFill>
              </a:rPr>
              <a:t>Access Code:</a:t>
            </a:r>
            <a:r>
              <a:rPr lang="en-US" dirty="0">
                <a:solidFill>
                  <a:schemeClr val="tx1">
                    <a:lumMod val="50000"/>
                    <a:lumOff val="50000"/>
                  </a:schemeClr>
                </a:solidFill>
              </a:rPr>
              <a:t> 539-9866</a:t>
            </a:r>
          </a:p>
          <a:p>
            <a:endParaRPr lang="en-US" dirty="0">
              <a:solidFill>
                <a:schemeClr val="tx1">
                  <a:lumMod val="50000"/>
                  <a:lumOff val="50000"/>
                </a:schemeClr>
              </a:solidFill>
            </a:endParaRPr>
          </a:p>
        </p:txBody>
      </p:sp>
      <p:cxnSp>
        <p:nvCxnSpPr>
          <p:cNvPr id="5" name="Straight Connector 4"/>
          <p:cNvCxnSpPr/>
          <p:nvPr/>
        </p:nvCxnSpPr>
        <p:spPr>
          <a:xfrm>
            <a:off x="2057400" y="2532531"/>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7312" y="5562600"/>
            <a:ext cx="1216588" cy="1295400"/>
          </a:xfrm>
          <a:prstGeom prst="rect">
            <a:avLst/>
          </a:prstGeom>
        </p:spPr>
      </p:pic>
    </p:spTree>
    <p:extLst>
      <p:ext uri="{BB962C8B-B14F-4D97-AF65-F5344CB8AC3E}">
        <p14:creationId xmlns:p14="http://schemas.microsoft.com/office/powerpoint/2010/main" val="2848929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003"/>
            <a:ext cx="10437340" cy="994172"/>
          </a:xfrm>
        </p:spPr>
        <p:txBody>
          <a:bodyPr>
            <a:noAutofit/>
          </a:bodyPr>
          <a:lstStyle/>
          <a:p>
            <a:r>
              <a:rPr lang="en-US" sz="4000" dirty="0"/>
              <a:t>Standard 12.1</a:t>
            </a:r>
          </a:p>
        </p:txBody>
      </p:sp>
      <p:sp>
        <p:nvSpPr>
          <p:cNvPr id="3" name="Content Placeholder 2"/>
          <p:cNvSpPr>
            <a:spLocks noGrp="1"/>
          </p:cNvSpPr>
          <p:nvPr>
            <p:ph idx="1"/>
          </p:nvPr>
        </p:nvSpPr>
        <p:spPr>
          <a:xfrm>
            <a:off x="228600" y="1060288"/>
            <a:ext cx="11582400" cy="5271716"/>
          </a:xfrm>
        </p:spPr>
        <p:txBody>
          <a:bodyPr>
            <a:normAutofit/>
          </a:bodyPr>
          <a:lstStyle/>
          <a:p>
            <a:pPr marL="34527" indent="0">
              <a:buNone/>
              <a:defRPr/>
            </a:pPr>
            <a:r>
              <a:rPr lang="en-US" altLang="en-US" sz="2800" b="1" dirty="0"/>
              <a:t>Measure 12.1.2 </a:t>
            </a:r>
            <a:r>
              <a:rPr lang="en-US" altLang="en-US" sz="2800" dirty="0"/>
              <a:t>– Operational definitions and/or statements of the public health governing entity’s roles and responsibilities</a:t>
            </a:r>
          </a:p>
          <a:p>
            <a:pPr marL="114300" indent="0">
              <a:buNone/>
              <a:defRPr/>
            </a:pPr>
            <a:r>
              <a:rPr lang="en-US" altLang="en-US" sz="2600" b="1" dirty="0"/>
              <a:t>Required Documentation 1: </a:t>
            </a:r>
            <a:r>
              <a:rPr lang="en-US" altLang="en-US" sz="2600" dirty="0"/>
              <a:t>The governing entity’s authority</a:t>
            </a:r>
          </a:p>
          <a:p>
            <a:pPr marL="891777" lvl="2" indent="0">
              <a:buNone/>
              <a:defRPr/>
            </a:pPr>
            <a:r>
              <a:rPr lang="en-US" altLang="en-US" sz="2000" dirty="0">
                <a:hlinkClick r:id="rId3"/>
              </a:rPr>
              <a:t>CGS Section 368e for municipal health departments</a:t>
            </a:r>
            <a:endParaRPr lang="en-US" altLang="en-US" sz="2000" dirty="0"/>
          </a:p>
          <a:p>
            <a:pPr marL="891777" lvl="2" indent="0">
              <a:buNone/>
              <a:defRPr/>
            </a:pPr>
            <a:r>
              <a:rPr lang="en-US" altLang="en-US" sz="2000" dirty="0">
                <a:hlinkClick r:id="rId4"/>
              </a:rPr>
              <a:t>CGS Section 368f for district health department</a:t>
            </a:r>
            <a:endParaRPr lang="en-US" altLang="en-US" sz="2000" dirty="0"/>
          </a:p>
          <a:p>
            <a:pPr marL="90487" indent="0">
              <a:buNone/>
              <a:defRPr/>
            </a:pPr>
            <a:r>
              <a:rPr lang="en-US" sz="2600" b="1" dirty="0"/>
              <a:t>Required Documentation 2: </a:t>
            </a:r>
            <a:r>
              <a:rPr lang="en-US" sz="2600" dirty="0"/>
              <a:t>The governing entity’s structure and composition</a:t>
            </a:r>
          </a:p>
          <a:p>
            <a:pPr marL="891777" lvl="2" indent="0">
              <a:buNone/>
              <a:defRPr/>
            </a:pPr>
            <a:r>
              <a:rPr lang="en-US" sz="2600" dirty="0"/>
              <a:t>	</a:t>
            </a:r>
            <a:r>
              <a:rPr lang="en-US" altLang="en-US" sz="2000" dirty="0">
                <a:hlinkClick r:id="rId3"/>
              </a:rPr>
              <a:t>CGS Section 368e for municipal health departments</a:t>
            </a:r>
            <a:endParaRPr lang="en-US" altLang="en-US" sz="2000" dirty="0"/>
          </a:p>
          <a:p>
            <a:pPr marL="891777" lvl="2" indent="0">
              <a:buNone/>
              <a:defRPr/>
            </a:pPr>
            <a:r>
              <a:rPr lang="en-US" altLang="en-US" sz="2000" dirty="0">
                <a:hlinkClick r:id="rId4"/>
              </a:rPr>
              <a:t>CGS Section 368f for district health department</a:t>
            </a:r>
            <a:endParaRPr lang="en-US" altLang="en-US" sz="2000" dirty="0"/>
          </a:p>
          <a:p>
            <a:pPr marL="891777" lvl="2" indent="0">
              <a:buNone/>
              <a:defRPr/>
            </a:pPr>
            <a:r>
              <a:rPr lang="en-US" sz="2000" dirty="0"/>
              <a:t>Board of Health Charter? Municipal regulations? Other written document</a:t>
            </a:r>
            <a:endParaRPr lang="en-US" sz="2200" dirty="0"/>
          </a:p>
          <a:p>
            <a:pPr marL="90487" indent="0">
              <a:buNone/>
              <a:defRPr/>
            </a:pPr>
            <a:endParaRPr lang="en-US" sz="2600" dirty="0"/>
          </a:p>
          <a:p>
            <a:pPr marL="90487" indent="0">
              <a:buNone/>
              <a:defRPr/>
            </a:pPr>
            <a:r>
              <a:rPr lang="en-US" sz="2600" dirty="0"/>
              <a:t>Despite the no date restriction on the examples, be sure there is a date somewhere on the document identifying the age of the documentation</a:t>
            </a:r>
          </a:p>
          <a:p>
            <a:pPr marL="457200" indent="-366713">
              <a:defRPr/>
            </a:pPr>
            <a:endParaRPr lang="en-US" sz="2600" dirty="0"/>
          </a:p>
          <a:p>
            <a:pPr marL="0" indent="0">
              <a:buNone/>
            </a:pPr>
            <a:endParaRPr lang="en-US" dirty="0"/>
          </a:p>
        </p:txBody>
      </p:sp>
      <p:cxnSp>
        <p:nvCxnSpPr>
          <p:cNvPr id="4" name="Straight Connector 3"/>
          <p:cNvCxnSpPr/>
          <p:nvPr/>
        </p:nvCxnSpPr>
        <p:spPr>
          <a:xfrm>
            <a:off x="2209800" y="9144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spTree>
    <p:extLst>
      <p:ext uri="{BB962C8B-B14F-4D97-AF65-F5344CB8AC3E}">
        <p14:creationId xmlns:p14="http://schemas.microsoft.com/office/powerpoint/2010/main" val="1221202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003"/>
            <a:ext cx="10437340" cy="994172"/>
          </a:xfrm>
        </p:spPr>
        <p:txBody>
          <a:bodyPr>
            <a:noAutofit/>
          </a:bodyPr>
          <a:lstStyle/>
          <a:p>
            <a:r>
              <a:rPr lang="en-US" sz="4000" dirty="0"/>
              <a:t>Standard 12.2</a:t>
            </a:r>
          </a:p>
        </p:txBody>
      </p:sp>
      <p:sp>
        <p:nvSpPr>
          <p:cNvPr id="3" name="Content Placeholder 2"/>
          <p:cNvSpPr>
            <a:spLocks noGrp="1"/>
          </p:cNvSpPr>
          <p:nvPr>
            <p:ph idx="1"/>
          </p:nvPr>
        </p:nvSpPr>
        <p:spPr>
          <a:xfrm>
            <a:off x="132812" y="1052914"/>
            <a:ext cx="11582400" cy="5576486"/>
          </a:xfrm>
        </p:spPr>
        <p:txBody>
          <a:bodyPr>
            <a:normAutofit/>
          </a:bodyPr>
          <a:lstStyle/>
          <a:p>
            <a:pPr marL="34527" indent="0">
              <a:buNone/>
              <a:defRPr/>
            </a:pPr>
            <a:r>
              <a:rPr lang="en-US" altLang="en-US" sz="2800" b="1" dirty="0"/>
              <a:t>Measure 12.2.1 </a:t>
            </a:r>
            <a:r>
              <a:rPr lang="en-US" altLang="en-US" sz="2800" dirty="0"/>
              <a:t>– Communication with the governing entity regarding the responsibilities of the public health department and of the responsibilities of the governing </a:t>
            </a:r>
            <a:r>
              <a:rPr lang="en-US" altLang="en-US" sz="2800" dirty="0" smtClean="0"/>
              <a:t>entity</a:t>
            </a:r>
          </a:p>
          <a:p>
            <a:pPr marL="34527" indent="0">
              <a:buNone/>
              <a:defRPr/>
            </a:pPr>
            <a:endParaRPr lang="en-US" altLang="en-US" sz="2800" b="1" dirty="0"/>
          </a:p>
          <a:p>
            <a:pPr marL="34527" indent="0">
              <a:buNone/>
              <a:defRPr/>
            </a:pPr>
            <a:r>
              <a:rPr lang="en-US" altLang="en-US" sz="2600" b="1" dirty="0" smtClean="0"/>
              <a:t>Required </a:t>
            </a:r>
            <a:r>
              <a:rPr lang="en-US" altLang="en-US" sz="2600" b="1" dirty="0"/>
              <a:t>Documentation 1: </a:t>
            </a:r>
            <a:r>
              <a:rPr lang="en-US" altLang="en-US" sz="2600" dirty="0"/>
              <a:t>Communication with the governing entity regarding the responsibilities of the public health department</a:t>
            </a:r>
          </a:p>
          <a:p>
            <a:pPr marL="0" indent="0">
              <a:buNone/>
            </a:pPr>
            <a:r>
              <a:rPr lang="en-US" dirty="0"/>
              <a:t>	</a:t>
            </a:r>
            <a:r>
              <a:rPr lang="en-US" sz="2400" b="1" dirty="0"/>
              <a:t>(a) </a:t>
            </a:r>
            <a:r>
              <a:rPr lang="en-US" sz="2400" dirty="0"/>
              <a:t>Document examples of the department sharing with the governing entity about 	the role and responsibility of the department AND/OR about the role the governing 	entity plays in advancing public health</a:t>
            </a:r>
          </a:p>
          <a:p>
            <a:pPr marL="0" indent="0">
              <a:buNone/>
            </a:pPr>
            <a:r>
              <a:rPr lang="en-US" sz="2400" dirty="0"/>
              <a:t>		-You may choose to use the documentation you provided for Measure 12.1.1 		Required Documentation 2</a:t>
            </a:r>
          </a:p>
          <a:p>
            <a:pPr marL="0" indent="0">
              <a:buNone/>
            </a:pPr>
            <a:r>
              <a:rPr lang="en-US" sz="2400" dirty="0"/>
              <a:t>	</a:t>
            </a:r>
            <a:r>
              <a:rPr lang="en-US" sz="2400" b="1" dirty="0"/>
              <a:t>(b) </a:t>
            </a:r>
            <a:r>
              <a:rPr lang="en-US" sz="2400" dirty="0"/>
              <a:t>Document its process for orientation of new members of the governing entity</a:t>
            </a:r>
          </a:p>
          <a:p>
            <a:pPr marL="0" indent="0">
              <a:buNone/>
            </a:pPr>
            <a:endParaRPr lang="en-US" sz="2400" dirty="0"/>
          </a:p>
        </p:txBody>
      </p:sp>
      <p:cxnSp>
        <p:nvCxnSpPr>
          <p:cNvPr id="4" name="Straight Connector 3"/>
          <p:cNvCxnSpPr/>
          <p:nvPr/>
        </p:nvCxnSpPr>
        <p:spPr>
          <a:xfrm>
            <a:off x="2209800" y="9144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spTree>
    <p:extLst>
      <p:ext uri="{BB962C8B-B14F-4D97-AF65-F5344CB8AC3E}">
        <p14:creationId xmlns:p14="http://schemas.microsoft.com/office/powerpoint/2010/main" val="2528677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003"/>
            <a:ext cx="10437340" cy="994172"/>
          </a:xfrm>
        </p:spPr>
        <p:txBody>
          <a:bodyPr>
            <a:noAutofit/>
          </a:bodyPr>
          <a:lstStyle/>
          <a:p>
            <a:r>
              <a:rPr lang="en-US" sz="4000" dirty="0"/>
              <a:t>Standard 12.3</a:t>
            </a:r>
          </a:p>
        </p:txBody>
      </p:sp>
      <p:sp>
        <p:nvSpPr>
          <p:cNvPr id="3" name="Content Placeholder 2"/>
          <p:cNvSpPr>
            <a:spLocks noGrp="1"/>
          </p:cNvSpPr>
          <p:nvPr>
            <p:ph idx="1"/>
          </p:nvPr>
        </p:nvSpPr>
        <p:spPr>
          <a:xfrm>
            <a:off x="304800" y="1143000"/>
            <a:ext cx="11582400" cy="5271716"/>
          </a:xfrm>
        </p:spPr>
        <p:txBody>
          <a:bodyPr>
            <a:normAutofit/>
          </a:bodyPr>
          <a:lstStyle/>
          <a:p>
            <a:pPr marL="34527" indent="0">
              <a:buNone/>
              <a:defRPr/>
            </a:pPr>
            <a:r>
              <a:rPr lang="en-US" altLang="en-US" sz="2800" b="1" dirty="0"/>
              <a:t>Measure 12.3.1 </a:t>
            </a:r>
            <a:r>
              <a:rPr lang="en-US" altLang="en-US" sz="2800" dirty="0"/>
              <a:t>– Information provided to the governing entity about important public health issues facing the community or recent </a:t>
            </a:r>
            <a:r>
              <a:rPr lang="en-US" altLang="en-US" sz="2800" dirty="0" smtClean="0"/>
              <a:t>actions</a:t>
            </a:r>
          </a:p>
          <a:p>
            <a:pPr marL="34527" indent="0">
              <a:buNone/>
              <a:defRPr/>
            </a:pPr>
            <a:endParaRPr lang="en-US" altLang="en-US" sz="2800" dirty="0"/>
          </a:p>
          <a:p>
            <a:pPr marL="114300" indent="0">
              <a:buNone/>
              <a:defRPr/>
            </a:pPr>
            <a:r>
              <a:rPr lang="en-US" altLang="en-US" sz="2600" b="1" dirty="0"/>
              <a:t>Required Documentation 1</a:t>
            </a:r>
            <a:r>
              <a:rPr lang="en-US" altLang="en-US" sz="2600" dirty="0"/>
              <a:t>: Communication regarding important public health issues and/or recent actions</a:t>
            </a:r>
          </a:p>
          <a:p>
            <a:pPr marL="857250" lvl="1">
              <a:defRPr/>
            </a:pPr>
            <a:r>
              <a:rPr lang="en-US" altLang="en-US" sz="2200" dirty="0"/>
              <a:t>2 examples dated within 2 years</a:t>
            </a:r>
          </a:p>
          <a:p>
            <a:pPr marL="857250" lvl="1">
              <a:defRPr/>
            </a:pPr>
            <a:r>
              <a:rPr lang="en-US" altLang="en-US" sz="2200" dirty="0"/>
              <a:t>For example: </a:t>
            </a:r>
            <a:r>
              <a:rPr lang="en-US" altLang="en-US" sz="2200" dirty="0" smtClean="0"/>
              <a:t>Agenda/minutes from a meeting with your board or mayor</a:t>
            </a:r>
            <a:endParaRPr lang="en-US" altLang="en-US" sz="2200" dirty="0"/>
          </a:p>
          <a:p>
            <a:pPr marL="1257300" lvl="2">
              <a:defRPr/>
            </a:pPr>
            <a:endParaRPr lang="en-US" altLang="en-US" sz="1800" dirty="0"/>
          </a:p>
        </p:txBody>
      </p:sp>
      <p:cxnSp>
        <p:nvCxnSpPr>
          <p:cNvPr id="4" name="Straight Connector 3"/>
          <p:cNvCxnSpPr/>
          <p:nvPr/>
        </p:nvCxnSpPr>
        <p:spPr>
          <a:xfrm>
            <a:off x="2209800" y="9906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spTree>
    <p:extLst>
      <p:ext uri="{BB962C8B-B14F-4D97-AF65-F5344CB8AC3E}">
        <p14:creationId xmlns:p14="http://schemas.microsoft.com/office/powerpoint/2010/main" val="2417747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003"/>
            <a:ext cx="10437340" cy="994172"/>
          </a:xfrm>
        </p:spPr>
        <p:txBody>
          <a:bodyPr>
            <a:noAutofit/>
          </a:bodyPr>
          <a:lstStyle/>
          <a:p>
            <a:r>
              <a:rPr lang="en-US" sz="4000" dirty="0"/>
              <a:t>Standard 12.3</a:t>
            </a:r>
          </a:p>
        </p:txBody>
      </p:sp>
      <p:sp>
        <p:nvSpPr>
          <p:cNvPr id="3" name="Content Placeholder 2"/>
          <p:cNvSpPr>
            <a:spLocks noGrp="1"/>
          </p:cNvSpPr>
          <p:nvPr>
            <p:ph idx="1"/>
          </p:nvPr>
        </p:nvSpPr>
        <p:spPr>
          <a:xfrm>
            <a:off x="76200" y="1143000"/>
            <a:ext cx="12039600" cy="5271716"/>
          </a:xfrm>
        </p:spPr>
        <p:txBody>
          <a:bodyPr>
            <a:normAutofit/>
          </a:bodyPr>
          <a:lstStyle/>
          <a:p>
            <a:pPr marL="34527" indent="0">
              <a:buNone/>
              <a:defRPr/>
            </a:pPr>
            <a:r>
              <a:rPr lang="en-US" altLang="en-US" sz="2800" b="1" dirty="0"/>
              <a:t>Measure 12.3.2 </a:t>
            </a:r>
            <a:r>
              <a:rPr lang="en-US" altLang="en-US" sz="2800" dirty="0"/>
              <a:t>– Actions taken by the governing entity tracked and reviewed</a:t>
            </a:r>
          </a:p>
          <a:p>
            <a:pPr marL="34527" indent="0">
              <a:buNone/>
              <a:defRPr/>
            </a:pPr>
            <a:endParaRPr lang="en-US" altLang="en-US" sz="2800" dirty="0"/>
          </a:p>
          <a:p>
            <a:pPr marL="34527" indent="0">
              <a:buNone/>
              <a:defRPr/>
            </a:pPr>
            <a:r>
              <a:rPr lang="en-US" altLang="en-US" sz="2800" b="1" dirty="0" smtClean="0"/>
              <a:t>Required </a:t>
            </a:r>
            <a:r>
              <a:rPr lang="en-US" altLang="en-US" sz="2800" b="1" dirty="0"/>
              <a:t>Documentation 1: </a:t>
            </a:r>
            <a:r>
              <a:rPr lang="en-US" altLang="en-US" sz="2800" dirty="0"/>
              <a:t>HD must document that it has consistently 	reviewed the governing entity’s 1) patterns of issues discussed; 2) opinions 	of the governing entity; and/or 3) positions </a:t>
            </a:r>
            <a:r>
              <a:rPr lang="en-US" altLang="en-US" sz="2800" dirty="0" smtClean="0"/>
              <a:t>taken</a:t>
            </a:r>
          </a:p>
          <a:p>
            <a:pPr marL="34527" indent="0">
              <a:buNone/>
              <a:defRPr/>
            </a:pPr>
            <a:endParaRPr lang="en-US" altLang="en-US" sz="2800" dirty="0"/>
          </a:p>
          <a:p>
            <a:pPr marL="34527" indent="0">
              <a:buNone/>
              <a:defRPr/>
            </a:pPr>
            <a:r>
              <a:rPr lang="en-US" altLang="en-US" sz="2800" dirty="0" smtClean="0"/>
              <a:t>Discussion of one action or issue does not meet the intent of the measure. </a:t>
            </a:r>
            <a:endParaRPr lang="en-US" altLang="en-US" sz="2400" dirty="0"/>
          </a:p>
        </p:txBody>
      </p:sp>
      <p:cxnSp>
        <p:nvCxnSpPr>
          <p:cNvPr id="4" name="Straight Connector 3"/>
          <p:cNvCxnSpPr/>
          <p:nvPr/>
        </p:nvCxnSpPr>
        <p:spPr>
          <a:xfrm>
            <a:off x="2209800" y="9906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spTree>
    <p:extLst>
      <p:ext uri="{BB962C8B-B14F-4D97-AF65-F5344CB8AC3E}">
        <p14:creationId xmlns:p14="http://schemas.microsoft.com/office/powerpoint/2010/main" val="985611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stretch>
            <a:fillRect/>
          </a:stretch>
        </p:blipFill>
        <p:spPr>
          <a:xfrm>
            <a:off x="0" y="1453484"/>
            <a:ext cx="12192000" cy="5303130"/>
          </a:xfrm>
          <a:prstGeom prst="rect">
            <a:avLst/>
          </a:prstGeom>
        </p:spPr>
      </p:pic>
      <p:sp>
        <p:nvSpPr>
          <p:cNvPr id="9" name="Title 1"/>
          <p:cNvSpPr>
            <a:spLocks noGrp="1"/>
          </p:cNvSpPr>
          <p:nvPr>
            <p:ph type="title"/>
          </p:nvPr>
        </p:nvSpPr>
        <p:spPr>
          <a:xfrm>
            <a:off x="914400" y="25003"/>
            <a:ext cx="10437340" cy="994172"/>
          </a:xfrm>
        </p:spPr>
        <p:txBody>
          <a:bodyPr>
            <a:noAutofit/>
          </a:bodyPr>
          <a:lstStyle/>
          <a:p>
            <a:r>
              <a:rPr lang="en-US" sz="4000" dirty="0" smtClean="0"/>
              <a:t>Governing Entity Actions Tracker</a:t>
            </a:r>
            <a:endParaRPr lang="en-US" sz="4000" dirty="0"/>
          </a:p>
        </p:txBody>
      </p:sp>
      <p:cxnSp>
        <p:nvCxnSpPr>
          <p:cNvPr id="10" name="Straight Connector 9"/>
          <p:cNvCxnSpPr/>
          <p:nvPr/>
        </p:nvCxnSpPr>
        <p:spPr>
          <a:xfrm>
            <a:off x="2209800" y="9144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11" name="Oval 10"/>
          <p:cNvSpPr/>
          <p:nvPr/>
        </p:nvSpPr>
        <p:spPr>
          <a:xfrm>
            <a:off x="9372600" y="1327919"/>
            <a:ext cx="2971800" cy="809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10402589" y="589998"/>
            <a:ext cx="1898301" cy="646331"/>
          </a:xfrm>
          <a:prstGeom prst="rect">
            <a:avLst/>
          </a:prstGeom>
          <a:noFill/>
        </p:spPr>
        <p:txBody>
          <a:bodyPr wrap="square" rtlCol="0">
            <a:spAutoFit/>
          </a:bodyPr>
          <a:lstStyle/>
          <a:p>
            <a:r>
              <a:rPr lang="en-US" dirty="0" smtClean="0">
                <a:solidFill>
                  <a:srgbClr val="FF0000"/>
                </a:solidFill>
              </a:rPr>
              <a:t>Health Equity impact tracked</a:t>
            </a:r>
            <a:endParaRPr lang="en-US" dirty="0">
              <a:solidFill>
                <a:srgbClr val="FF0000"/>
              </a:solidFill>
            </a:endParaRPr>
          </a:p>
        </p:txBody>
      </p:sp>
    </p:spTree>
    <p:extLst>
      <p:ext uri="{BB962C8B-B14F-4D97-AF65-F5344CB8AC3E}">
        <p14:creationId xmlns:p14="http://schemas.microsoft.com/office/powerpoint/2010/main" val="3335836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003"/>
            <a:ext cx="10437340" cy="994172"/>
          </a:xfrm>
        </p:spPr>
        <p:txBody>
          <a:bodyPr>
            <a:noAutofit/>
          </a:bodyPr>
          <a:lstStyle/>
          <a:p>
            <a:r>
              <a:rPr lang="en-US" sz="4000" dirty="0"/>
              <a:t>Standard 12.3</a:t>
            </a:r>
          </a:p>
        </p:txBody>
      </p:sp>
      <p:sp>
        <p:nvSpPr>
          <p:cNvPr id="3" name="Content Placeholder 2"/>
          <p:cNvSpPr>
            <a:spLocks noGrp="1"/>
          </p:cNvSpPr>
          <p:nvPr>
            <p:ph idx="1"/>
          </p:nvPr>
        </p:nvSpPr>
        <p:spPr>
          <a:xfrm>
            <a:off x="76200" y="1143000"/>
            <a:ext cx="12039600" cy="5271716"/>
          </a:xfrm>
        </p:spPr>
        <p:txBody>
          <a:bodyPr>
            <a:normAutofit/>
          </a:bodyPr>
          <a:lstStyle/>
          <a:p>
            <a:pPr marL="34527" indent="0">
              <a:buNone/>
              <a:defRPr/>
            </a:pPr>
            <a:r>
              <a:rPr lang="en-US" altLang="en-US" sz="2800" b="1" dirty="0"/>
              <a:t>Measure 12.3.3 </a:t>
            </a:r>
            <a:r>
              <a:rPr lang="en-US" altLang="en-US" sz="2800" dirty="0"/>
              <a:t>– </a:t>
            </a:r>
            <a:r>
              <a:rPr lang="en-US" sz="2800" dirty="0"/>
              <a:t>Communication with the governing entity about health department performance assessment and improvement</a:t>
            </a:r>
            <a:r>
              <a:rPr lang="en-US" altLang="en-US" sz="2800" dirty="0"/>
              <a:t>	</a:t>
            </a:r>
            <a:endParaRPr lang="en-US" altLang="en-US" sz="2800" dirty="0" smtClean="0"/>
          </a:p>
          <a:p>
            <a:pPr marL="34527" indent="0">
              <a:buNone/>
              <a:defRPr/>
            </a:pPr>
            <a:endParaRPr lang="en-US" altLang="en-US" sz="2800" dirty="0" smtClean="0"/>
          </a:p>
          <a:p>
            <a:pPr marL="34527" indent="0">
              <a:buNone/>
              <a:defRPr/>
            </a:pPr>
            <a:r>
              <a:rPr lang="en-US" altLang="en-US" sz="2800" b="1" dirty="0" smtClean="0"/>
              <a:t>Required </a:t>
            </a:r>
            <a:r>
              <a:rPr lang="en-US" altLang="en-US" sz="2800" b="1" dirty="0"/>
              <a:t>Documentation 1: </a:t>
            </a:r>
            <a:r>
              <a:rPr lang="en-US" altLang="en-US" sz="2800" dirty="0" smtClean="0"/>
              <a:t>Communication regarding assessment of health department’s performance and plans for improvement</a:t>
            </a:r>
          </a:p>
          <a:p>
            <a:pPr marL="34527" indent="0">
              <a:buNone/>
              <a:defRPr/>
            </a:pPr>
            <a:r>
              <a:rPr lang="en-US" altLang="en-US" sz="2800" dirty="0" smtClean="0"/>
              <a:t>	</a:t>
            </a:r>
            <a:r>
              <a:rPr lang="en-US" altLang="en-US" sz="2800" u="sng" dirty="0" smtClean="0"/>
              <a:t>Examples:</a:t>
            </a:r>
            <a:r>
              <a:rPr lang="en-US" altLang="en-US" sz="2800" dirty="0" smtClean="0"/>
              <a:t> Gaps analysis for accreditation, QI Roadmap assessment, 	performance dashboard review, assessment of data challenges</a:t>
            </a:r>
            <a:endParaRPr lang="en-US" altLang="en-US" sz="2800" dirty="0"/>
          </a:p>
          <a:p>
            <a:pPr marL="34527" indent="0">
              <a:buNone/>
              <a:defRPr/>
            </a:pPr>
            <a:r>
              <a:rPr lang="en-US" altLang="en-US" sz="2800" b="1" dirty="0"/>
              <a:t>Required Documentation </a:t>
            </a:r>
            <a:r>
              <a:rPr lang="en-US" altLang="en-US" sz="2800" b="1" dirty="0" smtClean="0"/>
              <a:t>2: </a:t>
            </a:r>
            <a:r>
              <a:rPr lang="en-US" altLang="en-US" sz="2800" dirty="0" smtClean="0"/>
              <a:t>Communication regarding improvement of health department’s performance as a result of improvement activities</a:t>
            </a:r>
          </a:p>
          <a:p>
            <a:pPr marL="34527" indent="0">
              <a:buNone/>
              <a:defRPr/>
            </a:pPr>
            <a:r>
              <a:rPr lang="en-US" altLang="en-US" sz="2800" dirty="0"/>
              <a:t>	</a:t>
            </a:r>
            <a:r>
              <a:rPr lang="en-US" altLang="en-US" sz="2800" u="sng" dirty="0" smtClean="0"/>
              <a:t>Examples</a:t>
            </a:r>
            <a:r>
              <a:rPr lang="en-US" altLang="en-US" sz="2800" u="sng" dirty="0"/>
              <a:t>:</a:t>
            </a:r>
            <a:r>
              <a:rPr lang="en-US" altLang="en-US" sz="2800" dirty="0"/>
              <a:t> </a:t>
            </a:r>
            <a:r>
              <a:rPr lang="en-US" altLang="en-US" sz="2800" dirty="0" smtClean="0"/>
              <a:t>QI project, demonstrated improvements in CHIP measures</a:t>
            </a:r>
            <a:endParaRPr lang="en-US" altLang="en-US" sz="2800" dirty="0"/>
          </a:p>
          <a:p>
            <a:pPr marL="34527" indent="0">
              <a:buNone/>
              <a:defRPr/>
            </a:pPr>
            <a:endParaRPr lang="en-US" altLang="en-US" sz="2800" dirty="0"/>
          </a:p>
          <a:p>
            <a:pPr marL="34527" indent="0">
              <a:buNone/>
              <a:defRPr/>
            </a:pPr>
            <a:endParaRPr lang="en-US" altLang="en-US" sz="1800" dirty="0"/>
          </a:p>
        </p:txBody>
      </p:sp>
      <p:cxnSp>
        <p:nvCxnSpPr>
          <p:cNvPr id="4" name="Straight Connector 3"/>
          <p:cNvCxnSpPr/>
          <p:nvPr/>
        </p:nvCxnSpPr>
        <p:spPr>
          <a:xfrm>
            <a:off x="2209800" y="9906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spTree>
    <p:extLst>
      <p:ext uri="{BB962C8B-B14F-4D97-AF65-F5344CB8AC3E}">
        <p14:creationId xmlns:p14="http://schemas.microsoft.com/office/powerpoint/2010/main" val="1488053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003"/>
            <a:ext cx="10437340" cy="994172"/>
          </a:xfrm>
        </p:spPr>
        <p:txBody>
          <a:bodyPr>
            <a:noAutofit/>
          </a:bodyPr>
          <a:lstStyle/>
          <a:p>
            <a:r>
              <a:rPr lang="en-US" sz="4000" dirty="0"/>
              <a:t>Engaging the Governing Entity in Accreditation</a:t>
            </a:r>
          </a:p>
        </p:txBody>
      </p:sp>
      <p:sp>
        <p:nvSpPr>
          <p:cNvPr id="3" name="Content Placeholder 2"/>
          <p:cNvSpPr>
            <a:spLocks noGrp="1"/>
          </p:cNvSpPr>
          <p:nvPr>
            <p:ph idx="1"/>
          </p:nvPr>
        </p:nvSpPr>
        <p:spPr>
          <a:xfrm>
            <a:off x="76200" y="1143000"/>
            <a:ext cx="12039600" cy="5271716"/>
          </a:xfrm>
        </p:spPr>
        <p:txBody>
          <a:bodyPr>
            <a:normAutofit/>
          </a:bodyPr>
          <a:lstStyle/>
          <a:p>
            <a:pPr marL="34527" indent="0">
              <a:buNone/>
              <a:defRPr/>
            </a:pPr>
            <a:r>
              <a:rPr lang="en-US" altLang="en-US" sz="2800" dirty="0"/>
              <a:t>In addition to Domain 12 documentation, a letter of support from the health department’s governing entity is required upon applying.</a:t>
            </a:r>
          </a:p>
          <a:p>
            <a:pPr marL="34527" indent="0">
              <a:buNone/>
              <a:defRPr/>
            </a:pPr>
            <a:endParaRPr lang="en-US" altLang="en-US" sz="2800" dirty="0"/>
          </a:p>
          <a:p>
            <a:pPr marL="34527" indent="0">
              <a:buNone/>
              <a:defRPr/>
            </a:pPr>
            <a:r>
              <a:rPr lang="en-US" altLang="en-US" sz="2800" dirty="0"/>
              <a:t>NAACHO Resources:</a:t>
            </a:r>
          </a:p>
          <a:p>
            <a:pPr marL="34527" indent="0">
              <a:buNone/>
              <a:defRPr/>
            </a:pPr>
            <a:r>
              <a:rPr lang="en-US" altLang="en-US" sz="2800" dirty="0">
                <a:hlinkClick r:id="rId3"/>
              </a:rPr>
              <a:t>https://www.naccho.org/programs/public-health-infrastructure/performance-improvement/accreditation-preparation/local-government</a:t>
            </a:r>
            <a:endParaRPr lang="en-US" altLang="en-US" sz="2800" dirty="0"/>
          </a:p>
          <a:p>
            <a:pPr marL="34527" indent="0">
              <a:buNone/>
              <a:defRPr/>
            </a:pPr>
            <a:endParaRPr lang="en-US" altLang="en-US" sz="2800" dirty="0"/>
          </a:p>
          <a:p>
            <a:pPr marL="34527" indent="0">
              <a:buNone/>
              <a:defRPr/>
            </a:pPr>
            <a:r>
              <a:rPr lang="en-US" altLang="en-US" sz="2800" dirty="0">
                <a:hlinkClick r:id="rId4"/>
              </a:rPr>
              <a:t>Public Health 101 PowerPoint Presentation</a:t>
            </a:r>
            <a:r>
              <a:rPr lang="en-US" altLang="en-US" sz="2800" dirty="0"/>
              <a:t/>
            </a:r>
            <a:br>
              <a:rPr lang="en-US" altLang="en-US" sz="2800" dirty="0"/>
            </a:br>
            <a:r>
              <a:rPr lang="en-US" altLang="en-US" sz="2800" dirty="0">
                <a:hlinkClick r:id="rId5"/>
              </a:rPr>
              <a:t>Public Health and Accreditation Fact Sheet</a:t>
            </a:r>
            <a:endParaRPr lang="en-US" altLang="en-US" sz="2800" dirty="0"/>
          </a:p>
        </p:txBody>
      </p:sp>
      <p:cxnSp>
        <p:nvCxnSpPr>
          <p:cNvPr id="4" name="Straight Connector 3"/>
          <p:cNvCxnSpPr/>
          <p:nvPr/>
        </p:nvCxnSpPr>
        <p:spPr>
          <a:xfrm>
            <a:off x="2209800" y="9906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spTree>
    <p:extLst>
      <p:ext uri="{BB962C8B-B14F-4D97-AF65-F5344CB8AC3E}">
        <p14:creationId xmlns:p14="http://schemas.microsoft.com/office/powerpoint/2010/main" val="2438278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600200"/>
            <a:ext cx="10210800" cy="4525963"/>
          </a:xfrm>
        </p:spPr>
        <p:txBody>
          <a:bodyPr>
            <a:normAutofit/>
          </a:bodyPr>
          <a:lstStyle/>
          <a:p>
            <a:pPr marL="0" indent="0">
              <a:buNone/>
            </a:pPr>
            <a:r>
              <a:rPr lang="en-US" dirty="0" smtClean="0"/>
              <a:t>How have you began to engage your governing entity in accreditation? Are they generally supportive?</a:t>
            </a:r>
          </a:p>
          <a:p>
            <a:pPr marL="0" indent="0">
              <a:buNone/>
            </a:pPr>
            <a:endParaRPr lang="en-US" dirty="0"/>
          </a:p>
          <a:p>
            <a:pPr marL="0" indent="0">
              <a:buNone/>
            </a:pPr>
            <a:r>
              <a:rPr lang="en-US" dirty="0" smtClean="0"/>
              <a:t>What processes does your health department have in place to communicate with your governing entity about public health activities?</a:t>
            </a:r>
          </a:p>
          <a:p>
            <a:pPr marL="0" indent="0">
              <a:buNone/>
            </a:pPr>
            <a:endParaRPr lang="en-US" dirty="0"/>
          </a:p>
          <a:p>
            <a:pPr marL="0" indent="0">
              <a:buNone/>
            </a:pPr>
            <a:endParaRPr lang="en-US" dirty="0"/>
          </a:p>
        </p:txBody>
      </p:sp>
      <p:sp>
        <p:nvSpPr>
          <p:cNvPr id="4" name="Title 1"/>
          <p:cNvSpPr txBox="1">
            <a:spLocks/>
          </p:cNvSpPr>
          <p:nvPr/>
        </p:nvSpPr>
        <p:spPr>
          <a:xfrm>
            <a:off x="1858818" y="266701"/>
            <a:ext cx="8474364" cy="9524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smtClean="0"/>
              <a:t>Questions?</a:t>
            </a:r>
            <a:endParaRPr lang="en-US" sz="4800" dirty="0"/>
          </a:p>
        </p:txBody>
      </p:sp>
      <p:cxnSp>
        <p:nvCxnSpPr>
          <p:cNvPr id="5" name="Straight Connector 4"/>
          <p:cNvCxnSpPr/>
          <p:nvPr/>
        </p:nvCxnSpPr>
        <p:spPr>
          <a:xfrm>
            <a:off x="1981200" y="12192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spTree>
    <p:extLst>
      <p:ext uri="{BB962C8B-B14F-4D97-AF65-F5344CB8AC3E}">
        <p14:creationId xmlns:p14="http://schemas.microsoft.com/office/powerpoint/2010/main" val="2290310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653" y="26070"/>
            <a:ext cx="10972800" cy="1143000"/>
          </a:xfrm>
        </p:spPr>
        <p:txBody>
          <a:bodyPr>
            <a:noAutofit/>
          </a:bodyPr>
          <a:lstStyle/>
          <a:p>
            <a:r>
              <a:rPr lang="en-US" sz="4000" dirty="0"/>
              <a:t>PHAB Standards and Measures Version 2.0</a:t>
            </a:r>
          </a:p>
        </p:txBody>
      </p:sp>
      <p:sp>
        <p:nvSpPr>
          <p:cNvPr id="7" name="Content Placeholder 6"/>
          <p:cNvSpPr>
            <a:spLocks noGrp="1"/>
          </p:cNvSpPr>
          <p:nvPr>
            <p:ph idx="1"/>
          </p:nvPr>
        </p:nvSpPr>
        <p:spPr>
          <a:xfrm>
            <a:off x="629653" y="1447800"/>
            <a:ext cx="10972800" cy="4525963"/>
          </a:xfrm>
        </p:spPr>
        <p:txBody>
          <a:bodyPr/>
          <a:lstStyle/>
          <a:p>
            <a:r>
              <a:rPr lang="en-US" dirty="0"/>
              <a:t>PHAB has begun preparations for refreshing the accreditation standards and measures</a:t>
            </a:r>
          </a:p>
          <a:p>
            <a:r>
              <a:rPr lang="en-US" dirty="0"/>
              <a:t>Will not take effect until at least 2020</a:t>
            </a:r>
          </a:p>
        </p:txBody>
      </p:sp>
      <p:cxnSp>
        <p:nvCxnSpPr>
          <p:cNvPr id="4" name="Straight Connector 3"/>
          <p:cNvCxnSpPr/>
          <p:nvPr/>
        </p:nvCxnSpPr>
        <p:spPr>
          <a:xfrm>
            <a:off x="2209800" y="1000125"/>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pic>
        <p:nvPicPr>
          <p:cNvPr id="5" name="Picture 4"/>
          <p:cNvPicPr>
            <a:picLocks noChangeAspect="1"/>
          </p:cNvPicPr>
          <p:nvPr/>
        </p:nvPicPr>
        <p:blipFill>
          <a:blip r:embed="rId4"/>
          <a:stretch>
            <a:fillRect/>
          </a:stretch>
        </p:blipFill>
        <p:spPr>
          <a:xfrm>
            <a:off x="2743200" y="3276600"/>
            <a:ext cx="7010400" cy="3407494"/>
          </a:xfrm>
          <a:prstGeom prst="rect">
            <a:avLst/>
          </a:prstGeom>
        </p:spPr>
      </p:pic>
    </p:spTree>
    <p:extLst>
      <p:ext uri="{BB962C8B-B14F-4D97-AF65-F5344CB8AC3E}">
        <p14:creationId xmlns:p14="http://schemas.microsoft.com/office/powerpoint/2010/main" val="2291119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10972800" cy="1143000"/>
          </a:xfrm>
        </p:spPr>
        <p:txBody>
          <a:bodyPr>
            <a:noAutofit/>
          </a:bodyPr>
          <a:lstStyle/>
          <a:p>
            <a:r>
              <a:rPr lang="en-US" sz="4000" dirty="0"/>
              <a:t>Brainstorming:</a:t>
            </a:r>
            <a:br>
              <a:rPr lang="en-US" sz="4000" dirty="0"/>
            </a:br>
            <a:r>
              <a:rPr lang="en-US" sz="4000" dirty="0" smtClean="0"/>
              <a:t>Proposals for Expanding </a:t>
            </a:r>
            <a:r>
              <a:rPr lang="en-US" sz="4000" dirty="0"/>
              <a:t>the Peer-to-Peer Network</a:t>
            </a:r>
          </a:p>
        </p:txBody>
      </p:sp>
      <p:sp>
        <p:nvSpPr>
          <p:cNvPr id="3" name="Content Placeholder 2"/>
          <p:cNvSpPr>
            <a:spLocks noGrp="1"/>
          </p:cNvSpPr>
          <p:nvPr>
            <p:ph idx="1"/>
          </p:nvPr>
        </p:nvSpPr>
        <p:spPr>
          <a:xfrm>
            <a:off x="304800" y="1371600"/>
            <a:ext cx="10972800" cy="5334000"/>
          </a:xfrm>
        </p:spPr>
        <p:txBody>
          <a:bodyPr>
            <a:normAutofit lnSpcReduction="10000"/>
          </a:bodyPr>
          <a:lstStyle/>
          <a:p>
            <a:pPr marL="514350" indent="-514350">
              <a:buFont typeface="Arial" panose="020B0604020202020204" pitchFamily="34" charset="0"/>
              <a:buAutoNum type="arabicPeriod"/>
            </a:pPr>
            <a:r>
              <a:rPr lang="en-US" dirty="0"/>
              <a:t>Planning Workgroup</a:t>
            </a:r>
          </a:p>
          <a:p>
            <a:pPr marL="400050" lvl="1" indent="0">
              <a:buNone/>
            </a:pPr>
            <a:r>
              <a:rPr lang="en-US" dirty="0"/>
              <a:t>-Advise on agenda and topics for the call</a:t>
            </a:r>
          </a:p>
          <a:p>
            <a:pPr marL="400050" lvl="1" indent="0">
              <a:buNone/>
            </a:pPr>
            <a:r>
              <a:rPr lang="en-US" dirty="0"/>
              <a:t>-Identify to organizations or subject-matter experts for topic presentations or potential trainings</a:t>
            </a:r>
          </a:p>
          <a:p>
            <a:pPr marL="400050" lvl="1" indent="0">
              <a:buNone/>
            </a:pPr>
            <a:r>
              <a:rPr lang="en-US" dirty="0"/>
              <a:t>-Issue “Spotlight” – A participant brings an issue or challenge they are facing to the group related to accreditation, PM/QI, CHA/CHIP/SP, WFD</a:t>
            </a:r>
          </a:p>
          <a:p>
            <a:pPr marL="0" indent="0">
              <a:buNone/>
            </a:pPr>
            <a:endParaRPr lang="en-US" dirty="0"/>
          </a:p>
          <a:p>
            <a:pPr marL="514350" indent="-514350">
              <a:buFont typeface="+mj-lt"/>
              <a:buAutoNum type="arabicPeriod" startAt="2"/>
            </a:pPr>
            <a:r>
              <a:rPr lang="en-US" dirty="0"/>
              <a:t>Documentation Review Workgroup</a:t>
            </a:r>
          </a:p>
          <a:p>
            <a:pPr marL="398463" indent="0">
              <a:buNone/>
            </a:pPr>
            <a:r>
              <a:rPr lang="en-US" sz="2800" dirty="0"/>
              <a:t>-Peer review documentation against PHAB Standards and Measures</a:t>
            </a:r>
          </a:p>
          <a:p>
            <a:pPr marL="398463" indent="0">
              <a:buNone/>
            </a:pPr>
            <a:r>
              <a:rPr lang="en-US" sz="2800" dirty="0"/>
              <a:t>-Share examples/outcomes from reviews with ALC</a:t>
            </a:r>
          </a:p>
          <a:p>
            <a:pPr marL="398463" indent="0">
              <a:buNone/>
            </a:pPr>
            <a:r>
              <a:rPr lang="en-US" sz="2800" dirty="0"/>
              <a:t>-Practice your PHAB interpretation skills and knowledge!</a:t>
            </a:r>
          </a:p>
        </p:txBody>
      </p:sp>
      <p:cxnSp>
        <p:nvCxnSpPr>
          <p:cNvPr id="4" name="Straight Connector 3"/>
          <p:cNvCxnSpPr/>
          <p:nvPr/>
        </p:nvCxnSpPr>
        <p:spPr>
          <a:xfrm>
            <a:off x="2209800" y="12192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spTree>
    <p:extLst>
      <p:ext uri="{BB962C8B-B14F-4D97-AF65-F5344CB8AC3E}">
        <p14:creationId xmlns:p14="http://schemas.microsoft.com/office/powerpoint/2010/main" val="957155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cxnSp>
        <p:nvCxnSpPr>
          <p:cNvPr id="5" name="Straight Connector 4"/>
          <p:cNvCxnSpPr/>
          <p:nvPr/>
        </p:nvCxnSpPr>
        <p:spPr>
          <a:xfrm>
            <a:off x="2057399" y="36576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1066800" y="1749927"/>
            <a:ext cx="9906000" cy="1143000"/>
          </a:xfrm>
        </p:spPr>
        <p:txBody>
          <a:bodyPr>
            <a:noAutofit/>
          </a:bodyPr>
          <a:lstStyle/>
          <a:p>
            <a:r>
              <a:rPr lang="en-US" sz="4000" dirty="0"/>
              <a:t>Maintain Capacity to Engage </a:t>
            </a:r>
            <a:br>
              <a:rPr lang="en-US" sz="4000" dirty="0"/>
            </a:br>
            <a:r>
              <a:rPr lang="en-US" sz="4000" dirty="0"/>
              <a:t>the Public Health Governing Entity</a:t>
            </a:r>
            <a:br>
              <a:rPr lang="en-US" sz="4000" dirty="0"/>
            </a:br>
            <a:r>
              <a:rPr lang="en-US" sz="4000" dirty="0"/>
              <a:t>(Domain 12) </a:t>
            </a:r>
          </a:p>
        </p:txBody>
      </p:sp>
    </p:spTree>
    <p:extLst>
      <p:ext uri="{BB962C8B-B14F-4D97-AF65-F5344CB8AC3E}">
        <p14:creationId xmlns:p14="http://schemas.microsoft.com/office/powerpoint/2010/main" val="4256621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003"/>
            <a:ext cx="10437340" cy="994172"/>
          </a:xfrm>
        </p:spPr>
        <p:txBody>
          <a:bodyPr>
            <a:noAutofit/>
          </a:bodyPr>
          <a:lstStyle/>
          <a:p>
            <a:r>
              <a:rPr lang="en-US" sz="4000" dirty="0"/>
              <a:t>Advancing Health Equity through Domain 12</a:t>
            </a:r>
          </a:p>
        </p:txBody>
      </p:sp>
      <p:sp>
        <p:nvSpPr>
          <p:cNvPr id="3" name="Content Placeholder 2"/>
          <p:cNvSpPr>
            <a:spLocks noGrp="1"/>
          </p:cNvSpPr>
          <p:nvPr>
            <p:ph idx="1"/>
          </p:nvPr>
        </p:nvSpPr>
        <p:spPr>
          <a:xfrm>
            <a:off x="228600" y="1205284"/>
            <a:ext cx="11582400" cy="5347916"/>
          </a:xfrm>
        </p:spPr>
        <p:txBody>
          <a:bodyPr>
            <a:normAutofit lnSpcReduction="10000"/>
          </a:bodyPr>
          <a:lstStyle/>
          <a:p>
            <a:pPr marL="34527" indent="0">
              <a:buNone/>
              <a:defRPr/>
            </a:pPr>
            <a:r>
              <a:rPr lang="en-US" sz="2800" dirty="0"/>
              <a:t>Domain 12 is focused on the entity governing the public health department – e.g. Board of Health, mayor, etc. </a:t>
            </a:r>
            <a:endParaRPr lang="en-US" sz="2800" dirty="0" smtClean="0"/>
          </a:p>
          <a:p>
            <a:pPr marL="34527" indent="0">
              <a:buNone/>
              <a:defRPr/>
            </a:pPr>
            <a:endParaRPr lang="en-US" sz="2800" dirty="0"/>
          </a:p>
          <a:p>
            <a:pPr marL="377427">
              <a:defRPr/>
            </a:pPr>
            <a:r>
              <a:rPr lang="en-US" sz="2800" dirty="0"/>
              <a:t>Engage members of the governing entity in department- and jurisdiction-wide trainings on health and racial equity, the historical role of government in perpetuating inequities and how to champion transformative change across the jurisdiction. </a:t>
            </a:r>
          </a:p>
          <a:p>
            <a:pPr marL="34527" indent="0">
              <a:buNone/>
              <a:defRPr/>
            </a:pPr>
            <a:endParaRPr lang="en-US" altLang="en-US" sz="2000" dirty="0"/>
          </a:p>
          <a:p>
            <a:pPr marL="34527" indent="0">
              <a:buNone/>
              <a:defRPr/>
            </a:pPr>
            <a:r>
              <a:rPr lang="en-US" altLang="en-US" sz="2400" dirty="0" smtClean="0"/>
              <a:t>Potential activities: </a:t>
            </a:r>
          </a:p>
          <a:p>
            <a:pPr marL="34527" indent="0">
              <a:buNone/>
              <a:defRPr/>
            </a:pPr>
            <a:r>
              <a:rPr lang="en-US" altLang="en-US" sz="2400" dirty="0"/>
              <a:t>	</a:t>
            </a:r>
            <a:r>
              <a:rPr lang="en-US" altLang="en-US" sz="2400" dirty="0" smtClean="0"/>
              <a:t>-Include </a:t>
            </a:r>
            <a:r>
              <a:rPr lang="en-US" altLang="en-US" sz="2400" dirty="0" smtClean="0"/>
              <a:t>governing entity in </a:t>
            </a:r>
            <a:r>
              <a:rPr lang="en-US" altLang="en-US" sz="2400" dirty="0" smtClean="0"/>
              <a:t>CLAS trainings</a:t>
            </a:r>
          </a:p>
          <a:p>
            <a:pPr marL="34527" indent="0">
              <a:buNone/>
              <a:defRPr/>
            </a:pPr>
            <a:r>
              <a:rPr lang="en-US" altLang="en-US" sz="2400" dirty="0"/>
              <a:t>	</a:t>
            </a:r>
            <a:r>
              <a:rPr lang="en-US" altLang="en-US" sz="2400" dirty="0" smtClean="0"/>
              <a:t>-Use communication opportunities with the governing entity to discuss how  	inequities are affecting the health, income, education, crime, overall economic 	well-being of your community</a:t>
            </a:r>
            <a:endParaRPr lang="en-US" altLang="en-US" sz="2400" dirty="0"/>
          </a:p>
          <a:p>
            <a:pPr marL="377427">
              <a:defRPr/>
            </a:pPr>
            <a:endParaRPr lang="en-US" sz="1900" dirty="0"/>
          </a:p>
          <a:p>
            <a:endParaRPr lang="en-US" dirty="0"/>
          </a:p>
        </p:txBody>
      </p:sp>
      <p:cxnSp>
        <p:nvCxnSpPr>
          <p:cNvPr id="4" name="Straight Connector 3"/>
          <p:cNvCxnSpPr/>
          <p:nvPr/>
        </p:nvCxnSpPr>
        <p:spPr>
          <a:xfrm>
            <a:off x="2209800" y="9906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sp>
        <p:nvSpPr>
          <p:cNvPr id="5" name="TextBox 4"/>
          <p:cNvSpPr txBox="1"/>
          <p:nvPr/>
        </p:nvSpPr>
        <p:spPr>
          <a:xfrm>
            <a:off x="2209800" y="32766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427612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003"/>
            <a:ext cx="10437340" cy="994172"/>
          </a:xfrm>
        </p:spPr>
        <p:txBody>
          <a:bodyPr>
            <a:noAutofit/>
          </a:bodyPr>
          <a:lstStyle/>
          <a:p>
            <a:r>
              <a:rPr lang="en-US" sz="4000" dirty="0"/>
              <a:t>Advancing Health Equity through Domain 12</a:t>
            </a:r>
          </a:p>
        </p:txBody>
      </p:sp>
      <p:sp>
        <p:nvSpPr>
          <p:cNvPr id="3" name="Content Placeholder 2"/>
          <p:cNvSpPr>
            <a:spLocks noGrp="1"/>
          </p:cNvSpPr>
          <p:nvPr>
            <p:ph idx="1"/>
          </p:nvPr>
        </p:nvSpPr>
        <p:spPr>
          <a:xfrm>
            <a:off x="228600" y="1205284"/>
            <a:ext cx="11582400" cy="5347916"/>
          </a:xfrm>
        </p:spPr>
        <p:txBody>
          <a:bodyPr>
            <a:normAutofit lnSpcReduction="10000"/>
          </a:bodyPr>
          <a:lstStyle/>
          <a:p>
            <a:pPr marL="377427">
              <a:defRPr/>
            </a:pPr>
            <a:r>
              <a:rPr lang="en-US" sz="2800" dirty="0" smtClean="0"/>
              <a:t>Be </a:t>
            </a:r>
            <a:r>
              <a:rPr lang="en-US" sz="2800" dirty="0"/>
              <a:t>vocal with decision makers and other government agencies when policy proposals might exacerbate inequities, even when doing so is not the easy thing to do. </a:t>
            </a:r>
          </a:p>
          <a:p>
            <a:pPr marL="377427">
              <a:defRPr/>
            </a:pPr>
            <a:endParaRPr lang="en-US" altLang="en-US" sz="2000" dirty="0"/>
          </a:p>
          <a:p>
            <a:pPr marL="34527" indent="0">
              <a:buNone/>
              <a:defRPr/>
            </a:pPr>
            <a:r>
              <a:rPr lang="en-US" sz="1900" dirty="0" smtClean="0"/>
              <a:t>Potential activities:</a:t>
            </a:r>
          </a:p>
          <a:p>
            <a:pPr marL="34527" indent="0">
              <a:buNone/>
              <a:defRPr/>
            </a:pPr>
            <a:r>
              <a:rPr lang="en-US" sz="1900" dirty="0"/>
              <a:t>	</a:t>
            </a:r>
            <a:r>
              <a:rPr lang="en-US" sz="1900" dirty="0" smtClean="0"/>
              <a:t>-Tracking policy decisions and opinions of policy makers and municipal leaders to better understand where 	equity or social determinants of health considerations are missing</a:t>
            </a:r>
          </a:p>
          <a:p>
            <a:pPr marL="34527" indent="0">
              <a:buNone/>
              <a:defRPr/>
            </a:pPr>
            <a:r>
              <a:rPr lang="en-US" sz="1900" dirty="0"/>
              <a:t>	</a:t>
            </a:r>
            <a:r>
              <a:rPr lang="en-US" sz="1900" dirty="0" smtClean="0"/>
              <a:t>-Sharing evidence of health inequities in your community and identifying who is most at risk to be 	impacted by policy proposals</a:t>
            </a:r>
            <a:endParaRPr lang="en-US" sz="1900" dirty="0" smtClean="0"/>
          </a:p>
          <a:p>
            <a:pPr marL="34527" indent="0">
              <a:buNone/>
              <a:defRPr/>
            </a:pPr>
            <a:r>
              <a:rPr lang="en-US" sz="1900" dirty="0"/>
              <a:t>	</a:t>
            </a:r>
            <a:endParaRPr lang="en-US" sz="1900" dirty="0" smtClean="0"/>
          </a:p>
          <a:p>
            <a:pPr marL="34527" indent="0">
              <a:buNone/>
              <a:defRPr/>
            </a:pPr>
            <a:r>
              <a:rPr lang="en-US" sz="1900" b="1" dirty="0" smtClean="0">
                <a:hlinkClick r:id="rId3"/>
              </a:rPr>
              <a:t>Health </a:t>
            </a:r>
            <a:r>
              <a:rPr lang="en-US" sz="1900" b="1" dirty="0">
                <a:hlinkClick r:id="rId3"/>
              </a:rPr>
              <a:t>in All </a:t>
            </a:r>
            <a:r>
              <a:rPr lang="en-US" sz="1900" b="1" dirty="0" smtClean="0">
                <a:hlinkClick r:id="rId3"/>
              </a:rPr>
              <a:t>Policies </a:t>
            </a:r>
            <a:r>
              <a:rPr lang="en-US" sz="1900" dirty="0"/>
              <a:t>= Embedding health considerations into decision-making processes.</a:t>
            </a:r>
          </a:p>
          <a:p>
            <a:pPr marL="34527" indent="0">
              <a:buNone/>
              <a:defRPr/>
            </a:pPr>
            <a:r>
              <a:rPr lang="en-US" sz="1900" dirty="0"/>
              <a:t>	</a:t>
            </a:r>
            <a:r>
              <a:rPr lang="en-US" sz="1900" dirty="0" smtClean="0"/>
              <a:t>-Addressing </a:t>
            </a:r>
            <a:r>
              <a:rPr lang="en-US" sz="1900" dirty="0"/>
              <a:t>social determinants of health (upstream prevention), such as housing, transportation, 	education, access 	to healthy food, economic opportunities, and more</a:t>
            </a:r>
          </a:p>
          <a:p>
            <a:pPr marL="34527" indent="0">
              <a:buNone/>
              <a:defRPr/>
            </a:pPr>
            <a:r>
              <a:rPr lang="en-US" sz="1900" dirty="0"/>
              <a:t>	“Involves permanent changes in how agencies relate to each other and how government decisions are </a:t>
            </a:r>
            <a:r>
              <a:rPr lang="en-US" sz="1900" dirty="0" smtClean="0"/>
              <a:t>	made</a:t>
            </a:r>
            <a:r>
              <a:rPr lang="en-US" sz="1900" dirty="0"/>
              <a:t>, structures for </a:t>
            </a:r>
            <a:r>
              <a:rPr lang="en-US" sz="1900" dirty="0" err="1"/>
              <a:t>intersectoral</a:t>
            </a:r>
            <a:r>
              <a:rPr lang="en-US" sz="1900" dirty="0"/>
              <a:t> collaboration, and mechanisms to ensure a health lens in </a:t>
            </a:r>
            <a:r>
              <a:rPr lang="en-US" sz="1900" dirty="0" smtClean="0"/>
              <a:t>decision-	making processes”</a:t>
            </a:r>
            <a:endParaRPr lang="en-US" sz="1900" dirty="0"/>
          </a:p>
          <a:p>
            <a:endParaRPr lang="en-US" dirty="0"/>
          </a:p>
        </p:txBody>
      </p:sp>
      <p:cxnSp>
        <p:nvCxnSpPr>
          <p:cNvPr id="4" name="Straight Connector 3"/>
          <p:cNvCxnSpPr/>
          <p:nvPr/>
        </p:nvCxnSpPr>
        <p:spPr>
          <a:xfrm>
            <a:off x="2209800" y="9906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sp>
        <p:nvSpPr>
          <p:cNvPr id="5" name="TextBox 4"/>
          <p:cNvSpPr txBox="1"/>
          <p:nvPr/>
        </p:nvSpPr>
        <p:spPr>
          <a:xfrm>
            <a:off x="2209800" y="32766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636252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003"/>
            <a:ext cx="10437340" cy="994172"/>
          </a:xfrm>
        </p:spPr>
        <p:txBody>
          <a:bodyPr>
            <a:noAutofit/>
          </a:bodyPr>
          <a:lstStyle/>
          <a:p>
            <a:r>
              <a:rPr lang="en-US" sz="4000" dirty="0"/>
              <a:t>Advancing Health Equity through Domain 12</a:t>
            </a:r>
          </a:p>
        </p:txBody>
      </p:sp>
      <p:sp>
        <p:nvSpPr>
          <p:cNvPr id="3" name="Content Placeholder 2"/>
          <p:cNvSpPr>
            <a:spLocks noGrp="1"/>
          </p:cNvSpPr>
          <p:nvPr>
            <p:ph idx="1"/>
          </p:nvPr>
        </p:nvSpPr>
        <p:spPr>
          <a:xfrm>
            <a:off x="228600" y="1205284"/>
            <a:ext cx="11582400" cy="5347916"/>
          </a:xfrm>
        </p:spPr>
        <p:txBody>
          <a:bodyPr>
            <a:normAutofit/>
          </a:bodyPr>
          <a:lstStyle/>
          <a:p>
            <a:pPr marL="377427">
              <a:defRPr/>
            </a:pPr>
            <a:r>
              <a:rPr lang="en-US" sz="2800" dirty="0" smtClean="0"/>
              <a:t>Proactively </a:t>
            </a:r>
            <a:r>
              <a:rPr lang="en-US" sz="2800" dirty="0"/>
              <a:t>develop relationships across sectors, with sister agencies, and with elected officials and their offices, to assist in understanding the political landscape and establishing rapport and credibility. </a:t>
            </a:r>
            <a:endParaRPr lang="en-US" altLang="en-US" sz="2800" dirty="0"/>
          </a:p>
          <a:p>
            <a:pPr marL="377427">
              <a:defRPr/>
            </a:pPr>
            <a:endParaRPr lang="en-US" altLang="en-US" sz="2000" dirty="0" smtClean="0"/>
          </a:p>
          <a:p>
            <a:pPr marL="34527" indent="0">
              <a:buNone/>
              <a:defRPr/>
            </a:pPr>
            <a:r>
              <a:rPr lang="en-US" altLang="en-US" sz="2800" dirty="0"/>
              <a:t>Potential activities: </a:t>
            </a:r>
          </a:p>
          <a:p>
            <a:pPr marL="34527" indent="0">
              <a:buNone/>
              <a:defRPr/>
            </a:pPr>
            <a:r>
              <a:rPr lang="en-US" altLang="en-US" sz="2000" dirty="0" smtClean="0"/>
              <a:t>	</a:t>
            </a:r>
            <a:r>
              <a:rPr lang="en-US" altLang="en-US" sz="2400" dirty="0" smtClean="0"/>
              <a:t>-Engaging non-traditional partners in the CHIP</a:t>
            </a:r>
          </a:p>
          <a:p>
            <a:pPr marL="34527" indent="0">
              <a:buNone/>
              <a:defRPr/>
            </a:pPr>
            <a:r>
              <a:rPr lang="en-US" sz="2400" dirty="0"/>
              <a:t>	</a:t>
            </a:r>
            <a:r>
              <a:rPr lang="en-US" sz="2400" dirty="0" smtClean="0"/>
              <a:t>-Participating in the State Health Improvement Coalition to make new connections 	or align strategies</a:t>
            </a:r>
          </a:p>
          <a:p>
            <a:pPr marL="34527" indent="0">
              <a:buNone/>
              <a:defRPr/>
            </a:pPr>
            <a:r>
              <a:rPr lang="en-US" sz="2000" dirty="0"/>
              <a:t>	</a:t>
            </a:r>
            <a:endParaRPr lang="en-US" dirty="0"/>
          </a:p>
        </p:txBody>
      </p:sp>
      <p:cxnSp>
        <p:nvCxnSpPr>
          <p:cNvPr id="4" name="Straight Connector 3"/>
          <p:cNvCxnSpPr/>
          <p:nvPr/>
        </p:nvCxnSpPr>
        <p:spPr>
          <a:xfrm>
            <a:off x="2209800" y="9906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sp>
        <p:nvSpPr>
          <p:cNvPr id="5" name="TextBox 4"/>
          <p:cNvSpPr txBox="1"/>
          <p:nvPr/>
        </p:nvSpPr>
        <p:spPr>
          <a:xfrm>
            <a:off x="2209800" y="32766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077699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003"/>
            <a:ext cx="10437340" cy="994172"/>
          </a:xfrm>
        </p:spPr>
        <p:txBody>
          <a:bodyPr>
            <a:noAutofit/>
          </a:bodyPr>
          <a:lstStyle/>
          <a:p>
            <a:r>
              <a:rPr lang="en-US" sz="4000" dirty="0"/>
              <a:t>Standard 12.1</a:t>
            </a:r>
          </a:p>
        </p:txBody>
      </p:sp>
      <p:sp>
        <p:nvSpPr>
          <p:cNvPr id="3" name="Content Placeholder 2"/>
          <p:cNvSpPr>
            <a:spLocks noGrp="1"/>
          </p:cNvSpPr>
          <p:nvPr>
            <p:ph idx="1"/>
          </p:nvPr>
        </p:nvSpPr>
        <p:spPr>
          <a:xfrm>
            <a:off x="228600" y="1197263"/>
            <a:ext cx="11582400" cy="5127337"/>
          </a:xfrm>
        </p:spPr>
        <p:txBody>
          <a:bodyPr>
            <a:normAutofit/>
          </a:bodyPr>
          <a:lstStyle/>
          <a:p>
            <a:pPr marL="34527" indent="0">
              <a:buNone/>
              <a:defRPr/>
            </a:pPr>
            <a:r>
              <a:rPr lang="en-US" altLang="en-US" sz="2800" b="1" dirty="0"/>
              <a:t>Measure 12.1.1 </a:t>
            </a:r>
            <a:r>
              <a:rPr lang="en-US" altLang="en-US" sz="2800" dirty="0"/>
              <a:t>– Mandated public health operations, programs, and services provided</a:t>
            </a:r>
          </a:p>
          <a:p>
            <a:pPr marL="91677" indent="0">
              <a:buNone/>
              <a:defRPr/>
            </a:pPr>
            <a:r>
              <a:rPr lang="en-US" altLang="en-US" sz="2600" b="1" dirty="0"/>
              <a:t>Required Documentation 1: </a:t>
            </a:r>
            <a:r>
              <a:rPr lang="en-US" altLang="en-US" sz="2600" dirty="0"/>
              <a:t>Authority to conduct public health activities</a:t>
            </a:r>
          </a:p>
          <a:p>
            <a:pPr marL="891777" lvl="2" indent="0">
              <a:buNone/>
              <a:defRPr/>
            </a:pPr>
            <a:r>
              <a:rPr lang="en-US" altLang="en-US" sz="2000" dirty="0">
                <a:hlinkClick r:id="rId3"/>
              </a:rPr>
              <a:t>CGS Section 368e for municipal health departments</a:t>
            </a:r>
            <a:endParaRPr lang="en-US" altLang="en-US" sz="2000" dirty="0"/>
          </a:p>
          <a:p>
            <a:pPr marL="891777" lvl="2" indent="0">
              <a:buNone/>
              <a:defRPr/>
            </a:pPr>
            <a:r>
              <a:rPr lang="en-US" altLang="en-US" sz="2000" dirty="0">
                <a:hlinkClick r:id="rId4"/>
              </a:rPr>
              <a:t>CGS Section 368f for district health department</a:t>
            </a:r>
            <a:endParaRPr lang="en-US" altLang="en-US" sz="2000" dirty="0"/>
          </a:p>
          <a:p>
            <a:pPr marL="891777" lvl="2" indent="0">
              <a:buNone/>
              <a:defRPr/>
            </a:pPr>
            <a:r>
              <a:rPr lang="en-US" altLang="en-US" sz="2000" dirty="0">
                <a:hlinkClick r:id="rId5"/>
              </a:rPr>
              <a:t>CT Public Health Code</a:t>
            </a:r>
            <a:endParaRPr lang="en-US" altLang="en-US" sz="2000" dirty="0"/>
          </a:p>
          <a:p>
            <a:pPr marL="891777" lvl="2" indent="0">
              <a:buNone/>
              <a:defRPr/>
            </a:pPr>
            <a:r>
              <a:rPr lang="en-US" altLang="en-US" sz="2000" dirty="0"/>
              <a:t>Town charters/local board of health by-laws that establish your health department’s authority</a:t>
            </a:r>
          </a:p>
          <a:p>
            <a:pPr marL="1234677" lvl="2" indent="-342900">
              <a:buFont typeface="Wingdings" panose="05000000000000000000" pitchFamily="2" charset="2"/>
              <a:buChar char="ü"/>
              <a:defRPr/>
            </a:pPr>
            <a:r>
              <a:rPr lang="en-US" altLang="en-US" sz="2000" dirty="0"/>
              <a:t>Highlight the exact portions of the statute, regulation, law, legal citation, that grants your health department the authority to conduct public health activities. No one wants to read 30 pages of law</a:t>
            </a:r>
          </a:p>
          <a:p>
            <a:pPr marL="1234677" lvl="2" indent="-342900">
              <a:buFont typeface="Wingdings" panose="05000000000000000000" pitchFamily="2" charset="2"/>
              <a:buChar char="ü"/>
              <a:defRPr/>
            </a:pPr>
            <a:r>
              <a:rPr lang="en-US" sz="2000" dirty="0"/>
              <a:t>Additionally provide a listing of mandated public health services (i.e. CT Public Health Code) and have the actual regulations on hand if/when PHAB asks for it during Pre-Site Visit Questions or during the Site Visit.</a:t>
            </a:r>
            <a:endParaRPr lang="en-US" sz="1900" dirty="0"/>
          </a:p>
          <a:p>
            <a:endParaRPr lang="en-US" dirty="0"/>
          </a:p>
        </p:txBody>
      </p:sp>
      <p:cxnSp>
        <p:nvCxnSpPr>
          <p:cNvPr id="4" name="Straight Connector 3"/>
          <p:cNvCxnSpPr/>
          <p:nvPr/>
        </p:nvCxnSpPr>
        <p:spPr>
          <a:xfrm>
            <a:off x="2209800" y="9906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204012" y="5806009"/>
            <a:ext cx="987988" cy="1051991"/>
          </a:xfrm>
          <a:prstGeom prst="rect">
            <a:avLst/>
          </a:prstGeom>
        </p:spPr>
      </p:pic>
    </p:spTree>
    <p:extLst>
      <p:ext uri="{BB962C8B-B14F-4D97-AF65-F5344CB8AC3E}">
        <p14:creationId xmlns:p14="http://schemas.microsoft.com/office/powerpoint/2010/main" val="1593315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003"/>
            <a:ext cx="10437340" cy="994172"/>
          </a:xfrm>
        </p:spPr>
        <p:txBody>
          <a:bodyPr>
            <a:noAutofit/>
          </a:bodyPr>
          <a:lstStyle/>
          <a:p>
            <a:r>
              <a:rPr lang="en-US" sz="4000" dirty="0"/>
              <a:t>Standard 12.1</a:t>
            </a:r>
          </a:p>
        </p:txBody>
      </p:sp>
      <p:sp>
        <p:nvSpPr>
          <p:cNvPr id="3" name="Content Placeholder 2"/>
          <p:cNvSpPr>
            <a:spLocks noGrp="1"/>
          </p:cNvSpPr>
          <p:nvPr>
            <p:ph idx="1"/>
          </p:nvPr>
        </p:nvSpPr>
        <p:spPr>
          <a:xfrm>
            <a:off x="228600" y="914400"/>
            <a:ext cx="11582400" cy="5271716"/>
          </a:xfrm>
        </p:spPr>
        <p:txBody>
          <a:bodyPr>
            <a:normAutofit/>
          </a:bodyPr>
          <a:lstStyle/>
          <a:p>
            <a:pPr marL="34527" indent="0">
              <a:buNone/>
              <a:defRPr/>
            </a:pPr>
            <a:r>
              <a:rPr lang="en-US" altLang="en-US" sz="2800" b="1" dirty="0"/>
              <a:t>Measure 12.1.1 </a:t>
            </a:r>
            <a:r>
              <a:rPr lang="en-US" altLang="en-US" sz="2800" dirty="0"/>
              <a:t>– Mandated public health operations, programs, and services provided</a:t>
            </a:r>
          </a:p>
          <a:p>
            <a:pPr marL="91677" indent="0">
              <a:buNone/>
              <a:defRPr/>
            </a:pPr>
            <a:r>
              <a:rPr lang="en-US" altLang="en-US" sz="2600" b="1" dirty="0"/>
              <a:t>Required Documentation 2: </a:t>
            </a:r>
            <a:r>
              <a:rPr lang="en-US" altLang="en-US" sz="2600" dirty="0"/>
              <a:t>Operations that reflect authorities</a:t>
            </a:r>
          </a:p>
          <a:p>
            <a:pPr marL="891777" lvl="2" indent="0">
              <a:buNone/>
              <a:defRPr/>
            </a:pPr>
            <a:r>
              <a:rPr lang="en-US" altLang="en-US" sz="2000" dirty="0"/>
              <a:t>i.e. Annual Report to CT DPH</a:t>
            </a:r>
          </a:p>
          <a:p>
            <a:pPr marL="891777" lvl="2" indent="0">
              <a:buNone/>
              <a:defRPr/>
            </a:pPr>
            <a:r>
              <a:rPr lang="en-US" sz="2000" dirty="0"/>
              <a:t>i.e. Annual Report to Board/Municipal</a:t>
            </a:r>
          </a:p>
          <a:p>
            <a:pPr marL="891777" lvl="2" indent="0">
              <a:buNone/>
              <a:defRPr/>
            </a:pPr>
            <a:endParaRPr lang="en-US" sz="1900" dirty="0"/>
          </a:p>
          <a:p>
            <a:endParaRPr lang="en-US" dirty="0"/>
          </a:p>
        </p:txBody>
      </p:sp>
      <p:cxnSp>
        <p:nvCxnSpPr>
          <p:cNvPr id="4" name="Straight Connector 3"/>
          <p:cNvCxnSpPr/>
          <p:nvPr/>
        </p:nvCxnSpPr>
        <p:spPr>
          <a:xfrm>
            <a:off x="2209800" y="8382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797133"/>
            <a:ext cx="987988" cy="1051991"/>
          </a:xfrm>
          <a:prstGeom prst="rect">
            <a:avLst/>
          </a:prstGeom>
        </p:spPr>
      </p:pic>
      <p:pic>
        <p:nvPicPr>
          <p:cNvPr id="5" name="Picture 4"/>
          <p:cNvPicPr>
            <a:picLocks noChangeAspect="1"/>
          </p:cNvPicPr>
          <p:nvPr/>
        </p:nvPicPr>
        <p:blipFill rotWithShape="1">
          <a:blip r:embed="rId4"/>
          <a:srcRect l="6670" r="12086"/>
          <a:stretch/>
        </p:blipFill>
        <p:spPr>
          <a:xfrm>
            <a:off x="5410200" y="2565622"/>
            <a:ext cx="2743200" cy="385995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p:cNvPicPr>
            <a:picLocks noChangeAspect="1"/>
          </p:cNvPicPr>
          <p:nvPr/>
        </p:nvPicPr>
        <p:blipFill>
          <a:blip r:embed="rId5"/>
          <a:stretch>
            <a:fillRect/>
          </a:stretch>
        </p:blipFill>
        <p:spPr>
          <a:xfrm>
            <a:off x="8706176" y="2463170"/>
            <a:ext cx="3104824" cy="393193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834448086"/>
      </p:ext>
    </p:extLst>
  </p:cSld>
  <p:clrMapOvr>
    <a:masterClrMapping/>
  </p:clrMapOvr>
</p:sld>
</file>

<file path=ppt/theme/theme1.xml><?xml version="1.0" encoding="utf-8"?>
<a:theme xmlns:a="http://schemas.openxmlformats.org/drawingml/2006/main" name="Office Theme">
  <a:themeElements>
    <a:clrScheme name="SiteCore Colors">
      <a:dk1>
        <a:sysClr val="windowText" lastClr="000000"/>
      </a:dk1>
      <a:lt1>
        <a:sysClr val="window" lastClr="FFFFFF"/>
      </a:lt1>
      <a:dk2>
        <a:srgbClr val="1F497D"/>
      </a:dk2>
      <a:lt2>
        <a:srgbClr val="EEECE1"/>
      </a:lt2>
      <a:accent1>
        <a:srgbClr val="0071BB"/>
      </a:accent1>
      <a:accent2>
        <a:srgbClr val="3A95D2"/>
      </a:accent2>
      <a:accent3>
        <a:srgbClr val="88BFE3"/>
      </a:accent3>
      <a:accent4>
        <a:srgbClr val="054266"/>
      </a:accent4>
      <a:accent5>
        <a:srgbClr val="053955"/>
      </a:accent5>
      <a:accent6>
        <a:srgbClr val="0081BD"/>
      </a:accent6>
      <a:hlink>
        <a:srgbClr val="054266"/>
      </a:hlink>
      <a:folHlink>
        <a:srgbClr val="00206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23299</TotalTime>
  <Words>732</Words>
  <Application>Microsoft Office PowerPoint</Application>
  <PresentationFormat>Widescreen</PresentationFormat>
  <Paragraphs>126</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Wingdings</vt:lpstr>
      <vt:lpstr>Office Theme</vt:lpstr>
      <vt:lpstr>Accreditation Learning Community</vt:lpstr>
      <vt:lpstr>PHAB Standards and Measures Version 2.0</vt:lpstr>
      <vt:lpstr>Brainstorming: Proposals for Expanding the Peer-to-Peer Network</vt:lpstr>
      <vt:lpstr>Maintain Capacity to Engage  the Public Health Governing Entity (Domain 12) </vt:lpstr>
      <vt:lpstr>Advancing Health Equity through Domain 12</vt:lpstr>
      <vt:lpstr>Advancing Health Equity through Domain 12</vt:lpstr>
      <vt:lpstr>Advancing Health Equity through Domain 12</vt:lpstr>
      <vt:lpstr>Standard 12.1</vt:lpstr>
      <vt:lpstr>Standard 12.1</vt:lpstr>
      <vt:lpstr>Standard 12.1</vt:lpstr>
      <vt:lpstr>Standard 12.2</vt:lpstr>
      <vt:lpstr>Standard 12.3</vt:lpstr>
      <vt:lpstr>Standard 12.3</vt:lpstr>
      <vt:lpstr>Governing Entity Actions Tracker</vt:lpstr>
      <vt:lpstr>Standard 12.3</vt:lpstr>
      <vt:lpstr>Engaging the Governing Entity in Accreditation</vt:lpstr>
      <vt:lpstr>PowerPoint Presentation</vt:lpstr>
    </vt:vector>
  </TitlesOfParts>
  <Company>DPH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Management at  CT DPH</dc:title>
  <dc:creator>Holder, Etienne</dc:creator>
  <cp:lastModifiedBy>Touma, Melissa</cp:lastModifiedBy>
  <cp:revision>524</cp:revision>
  <cp:lastPrinted>2018-05-30T16:32:46Z</cp:lastPrinted>
  <dcterms:created xsi:type="dcterms:W3CDTF">2017-07-24T19:17:55Z</dcterms:created>
  <dcterms:modified xsi:type="dcterms:W3CDTF">2018-09-27T15:01:59Z</dcterms:modified>
</cp:coreProperties>
</file>