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1" r:id="rId2"/>
    <p:sldId id="438" r:id="rId3"/>
    <p:sldId id="397" r:id="rId4"/>
    <p:sldId id="437" r:id="rId5"/>
    <p:sldId id="452" r:id="rId6"/>
    <p:sldId id="436" r:id="rId7"/>
    <p:sldId id="443" r:id="rId8"/>
    <p:sldId id="451" r:id="rId9"/>
    <p:sldId id="454" r:id="rId10"/>
    <p:sldId id="453" r:id="rId11"/>
    <p:sldId id="455" r:id="rId12"/>
    <p:sldId id="456" r:id="rId13"/>
    <p:sldId id="457" r:id="rId14"/>
    <p:sldId id="459" r:id="rId15"/>
    <p:sldId id="460" r:id="rId16"/>
    <p:sldId id="461" r:id="rId17"/>
    <p:sldId id="462" r:id="rId18"/>
    <p:sldId id="463" r:id="rId19"/>
    <p:sldId id="450" r:id="rId20"/>
    <p:sldId id="464" r:id="rId21"/>
    <p:sldId id="465" r:id="rId22"/>
    <p:sldId id="466" r:id="rId23"/>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uma, Melissa" initials="T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44" autoAdjust="0"/>
    <p:restoredTop sz="58645" autoAdjust="0"/>
  </p:normalViewPr>
  <p:slideViewPr>
    <p:cSldViewPr>
      <p:cViewPr varScale="1">
        <p:scale>
          <a:sx n="52" d="100"/>
          <a:sy n="52" d="100"/>
        </p:scale>
        <p:origin x="414" y="72"/>
      </p:cViewPr>
      <p:guideLst>
        <p:guide orient="horz" pos="2160"/>
        <p:guide pos="384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4820"/>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idx="1"/>
          </p:nvPr>
        </p:nvSpPr>
        <p:spPr>
          <a:xfrm>
            <a:off x="3884613" y="2"/>
            <a:ext cx="2971800" cy="464820"/>
          </a:xfrm>
          <a:prstGeom prst="rect">
            <a:avLst/>
          </a:prstGeom>
        </p:spPr>
        <p:txBody>
          <a:bodyPr vert="horz" lIns="91429" tIns="45714" rIns="91429" bIns="45714" rtlCol="0"/>
          <a:lstStyle>
            <a:lvl1pPr algn="r">
              <a:defRPr sz="1200"/>
            </a:lvl1pPr>
          </a:lstStyle>
          <a:p>
            <a:fld id="{D67D3304-5687-4526-BF6B-62F39789DFFF}" type="datetimeFigureOut">
              <a:rPr lang="en-US" smtClean="0"/>
              <a:t>10/24/2018</a:t>
            </a:fld>
            <a:endParaRPr lang="en-US"/>
          </a:p>
        </p:txBody>
      </p:sp>
      <p:sp>
        <p:nvSpPr>
          <p:cNvPr id="4" name="Slide Image Placeholder 3"/>
          <p:cNvSpPr>
            <a:spLocks noGrp="1" noRot="1" noChangeAspect="1"/>
          </p:cNvSpPr>
          <p:nvPr>
            <p:ph type="sldImg" idx="2"/>
          </p:nvPr>
        </p:nvSpPr>
        <p:spPr>
          <a:xfrm>
            <a:off x="331788" y="696913"/>
            <a:ext cx="6196012" cy="3486150"/>
          </a:xfrm>
          <a:prstGeom prst="rect">
            <a:avLst/>
          </a:prstGeom>
          <a:noFill/>
          <a:ln w="12700">
            <a:solidFill>
              <a:prstClr val="black"/>
            </a:solidFill>
          </a:ln>
        </p:spPr>
        <p:txBody>
          <a:bodyPr vert="horz" lIns="91429" tIns="45714" rIns="91429" bIns="45714" rtlCol="0" anchor="ctr"/>
          <a:lstStyle/>
          <a:p>
            <a:endParaRPr lang="en-US"/>
          </a:p>
        </p:txBody>
      </p:sp>
      <p:sp>
        <p:nvSpPr>
          <p:cNvPr id="5" name="Notes Placeholder 4"/>
          <p:cNvSpPr>
            <a:spLocks noGrp="1"/>
          </p:cNvSpPr>
          <p:nvPr>
            <p:ph type="body" sz="quarter" idx="3"/>
          </p:nvPr>
        </p:nvSpPr>
        <p:spPr>
          <a:xfrm>
            <a:off x="685800" y="4415792"/>
            <a:ext cx="5486400" cy="4183380"/>
          </a:xfrm>
          <a:prstGeom prst="rect">
            <a:avLst/>
          </a:prstGeom>
        </p:spPr>
        <p:txBody>
          <a:bodyPr vert="horz" lIns="91429" tIns="45714" rIns="91429"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1"/>
            <a:ext cx="2971800" cy="464820"/>
          </a:xfrm>
          <a:prstGeom prst="rect">
            <a:avLst/>
          </a:prstGeom>
        </p:spPr>
        <p:txBody>
          <a:bodyPr vert="horz" lIns="91429" tIns="45714" rIns="91429"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71"/>
            <a:ext cx="2971800" cy="464820"/>
          </a:xfrm>
          <a:prstGeom prst="rect">
            <a:avLst/>
          </a:prstGeom>
        </p:spPr>
        <p:txBody>
          <a:bodyPr vert="horz" lIns="91429" tIns="45714" rIns="91429" bIns="45714" rtlCol="0" anchor="b"/>
          <a:lstStyle>
            <a:lvl1pPr algn="r">
              <a:defRPr sz="1200"/>
            </a:lvl1pPr>
          </a:lstStyle>
          <a:p>
            <a:fld id="{0CA242C5-3E60-4668-B23B-F17A02236ECA}" type="slidenum">
              <a:rPr lang="en-US" smtClean="0"/>
              <a:t>‹#›</a:t>
            </a:fld>
            <a:endParaRPr lang="en-US"/>
          </a:p>
        </p:txBody>
      </p:sp>
    </p:spTree>
    <p:extLst>
      <p:ext uri="{BB962C8B-B14F-4D97-AF65-F5344CB8AC3E}">
        <p14:creationId xmlns:p14="http://schemas.microsoft.com/office/powerpoint/2010/main" val="2998943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A242C5-3E60-4668-B23B-F17A02236ECA}" type="slidenum">
              <a:rPr lang="en-US" smtClean="0"/>
              <a:t>1</a:t>
            </a:fld>
            <a:endParaRPr lang="en-US"/>
          </a:p>
        </p:txBody>
      </p:sp>
    </p:spTree>
    <p:extLst>
      <p:ext uri="{BB962C8B-B14F-4D97-AF65-F5344CB8AC3E}">
        <p14:creationId xmlns:p14="http://schemas.microsoft.com/office/powerpoint/2010/main" val="2008173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0CA242C5-3E60-4668-B23B-F17A02236ECA}" type="slidenum">
              <a:rPr lang="en-US" smtClean="0"/>
              <a:t>10</a:t>
            </a:fld>
            <a:endParaRPr lang="en-US"/>
          </a:p>
        </p:txBody>
      </p:sp>
    </p:spTree>
    <p:extLst>
      <p:ext uri="{BB962C8B-B14F-4D97-AF65-F5344CB8AC3E}">
        <p14:creationId xmlns:p14="http://schemas.microsoft.com/office/powerpoint/2010/main" val="2979872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0CA242C5-3E60-4668-B23B-F17A02236ECA}" type="slidenum">
              <a:rPr lang="en-US" smtClean="0"/>
              <a:t>11</a:t>
            </a:fld>
            <a:endParaRPr lang="en-US"/>
          </a:p>
        </p:txBody>
      </p:sp>
    </p:spTree>
    <p:extLst>
      <p:ext uri="{BB962C8B-B14F-4D97-AF65-F5344CB8AC3E}">
        <p14:creationId xmlns:p14="http://schemas.microsoft.com/office/powerpoint/2010/main" val="1194284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0CA242C5-3E60-4668-B23B-F17A02236ECA}" type="slidenum">
              <a:rPr lang="en-US" smtClean="0"/>
              <a:t>12</a:t>
            </a:fld>
            <a:endParaRPr lang="en-US"/>
          </a:p>
        </p:txBody>
      </p:sp>
    </p:spTree>
    <p:extLst>
      <p:ext uri="{BB962C8B-B14F-4D97-AF65-F5344CB8AC3E}">
        <p14:creationId xmlns:p14="http://schemas.microsoft.com/office/powerpoint/2010/main" val="2784045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0CA242C5-3E60-4668-B23B-F17A02236ECA}" type="slidenum">
              <a:rPr lang="en-US" smtClean="0"/>
              <a:t>13</a:t>
            </a:fld>
            <a:endParaRPr lang="en-US"/>
          </a:p>
        </p:txBody>
      </p:sp>
    </p:spTree>
    <p:extLst>
      <p:ext uri="{BB962C8B-B14F-4D97-AF65-F5344CB8AC3E}">
        <p14:creationId xmlns:p14="http://schemas.microsoft.com/office/powerpoint/2010/main" val="1188289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0CA242C5-3E60-4668-B23B-F17A02236ECA}" type="slidenum">
              <a:rPr lang="en-US" smtClean="0"/>
              <a:t>14</a:t>
            </a:fld>
            <a:endParaRPr lang="en-US"/>
          </a:p>
        </p:txBody>
      </p:sp>
    </p:spTree>
    <p:extLst>
      <p:ext uri="{BB962C8B-B14F-4D97-AF65-F5344CB8AC3E}">
        <p14:creationId xmlns:p14="http://schemas.microsoft.com/office/powerpoint/2010/main" val="3956783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p:txBody>
      </p:sp>
      <p:sp>
        <p:nvSpPr>
          <p:cNvPr id="4" name="Slide Number Placeholder 3"/>
          <p:cNvSpPr>
            <a:spLocks noGrp="1"/>
          </p:cNvSpPr>
          <p:nvPr>
            <p:ph type="sldNum" sz="quarter" idx="10"/>
          </p:nvPr>
        </p:nvSpPr>
        <p:spPr/>
        <p:txBody>
          <a:bodyPr/>
          <a:lstStyle/>
          <a:p>
            <a:fld id="{0CA242C5-3E60-4668-B23B-F17A02236ECA}" type="slidenum">
              <a:rPr lang="en-US" smtClean="0"/>
              <a:t>15</a:t>
            </a:fld>
            <a:endParaRPr lang="en-US"/>
          </a:p>
        </p:txBody>
      </p:sp>
    </p:spTree>
    <p:extLst>
      <p:ext uri="{BB962C8B-B14F-4D97-AF65-F5344CB8AC3E}">
        <p14:creationId xmlns:p14="http://schemas.microsoft.com/office/powerpoint/2010/main" val="2738477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p:txBody>
      </p:sp>
      <p:sp>
        <p:nvSpPr>
          <p:cNvPr id="4" name="Slide Number Placeholder 3"/>
          <p:cNvSpPr>
            <a:spLocks noGrp="1"/>
          </p:cNvSpPr>
          <p:nvPr>
            <p:ph type="sldNum" sz="quarter" idx="10"/>
          </p:nvPr>
        </p:nvSpPr>
        <p:spPr/>
        <p:txBody>
          <a:bodyPr/>
          <a:lstStyle/>
          <a:p>
            <a:fld id="{0CA242C5-3E60-4668-B23B-F17A02236ECA}" type="slidenum">
              <a:rPr lang="en-US" smtClean="0"/>
              <a:t>16</a:t>
            </a:fld>
            <a:endParaRPr lang="en-US"/>
          </a:p>
        </p:txBody>
      </p:sp>
    </p:spTree>
    <p:extLst>
      <p:ext uri="{BB962C8B-B14F-4D97-AF65-F5344CB8AC3E}">
        <p14:creationId xmlns:p14="http://schemas.microsoft.com/office/powerpoint/2010/main" val="437195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p:txBody>
      </p:sp>
      <p:sp>
        <p:nvSpPr>
          <p:cNvPr id="4" name="Slide Number Placeholder 3"/>
          <p:cNvSpPr>
            <a:spLocks noGrp="1"/>
          </p:cNvSpPr>
          <p:nvPr>
            <p:ph type="sldNum" sz="quarter" idx="10"/>
          </p:nvPr>
        </p:nvSpPr>
        <p:spPr/>
        <p:txBody>
          <a:bodyPr/>
          <a:lstStyle/>
          <a:p>
            <a:fld id="{0CA242C5-3E60-4668-B23B-F17A02236ECA}" type="slidenum">
              <a:rPr lang="en-US" smtClean="0"/>
              <a:t>17</a:t>
            </a:fld>
            <a:endParaRPr lang="en-US"/>
          </a:p>
        </p:txBody>
      </p:sp>
    </p:spTree>
    <p:extLst>
      <p:ext uri="{BB962C8B-B14F-4D97-AF65-F5344CB8AC3E}">
        <p14:creationId xmlns:p14="http://schemas.microsoft.com/office/powerpoint/2010/main" val="252404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p:txBody>
      </p:sp>
      <p:sp>
        <p:nvSpPr>
          <p:cNvPr id="4" name="Slide Number Placeholder 3"/>
          <p:cNvSpPr>
            <a:spLocks noGrp="1"/>
          </p:cNvSpPr>
          <p:nvPr>
            <p:ph type="sldNum" sz="quarter" idx="10"/>
          </p:nvPr>
        </p:nvSpPr>
        <p:spPr/>
        <p:txBody>
          <a:bodyPr/>
          <a:lstStyle/>
          <a:p>
            <a:fld id="{0CA242C5-3E60-4668-B23B-F17A02236ECA}" type="slidenum">
              <a:rPr lang="en-US" smtClean="0"/>
              <a:t>18</a:t>
            </a:fld>
            <a:endParaRPr lang="en-US"/>
          </a:p>
        </p:txBody>
      </p:sp>
    </p:spTree>
    <p:extLst>
      <p:ext uri="{BB962C8B-B14F-4D97-AF65-F5344CB8AC3E}">
        <p14:creationId xmlns:p14="http://schemas.microsoft.com/office/powerpoint/2010/main" val="3474355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19</a:t>
            </a:fld>
            <a:endParaRPr lang="en-US"/>
          </a:p>
        </p:txBody>
      </p:sp>
    </p:spTree>
    <p:extLst>
      <p:ext uri="{BB962C8B-B14F-4D97-AF65-F5344CB8AC3E}">
        <p14:creationId xmlns:p14="http://schemas.microsoft.com/office/powerpoint/2010/main" val="2472311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CA242C5-3E60-4668-B23B-F17A02236ECA}" type="slidenum">
              <a:rPr lang="en-US" smtClean="0"/>
              <a:t>2</a:t>
            </a:fld>
            <a:endParaRPr lang="en-US"/>
          </a:p>
        </p:txBody>
      </p:sp>
    </p:spTree>
    <p:extLst>
      <p:ext uri="{BB962C8B-B14F-4D97-AF65-F5344CB8AC3E}">
        <p14:creationId xmlns:p14="http://schemas.microsoft.com/office/powerpoint/2010/main" val="1540412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20</a:t>
            </a:fld>
            <a:endParaRPr lang="en-US"/>
          </a:p>
        </p:txBody>
      </p:sp>
    </p:spTree>
    <p:extLst>
      <p:ext uri="{BB962C8B-B14F-4D97-AF65-F5344CB8AC3E}">
        <p14:creationId xmlns:p14="http://schemas.microsoft.com/office/powerpoint/2010/main" val="2812340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21</a:t>
            </a:fld>
            <a:endParaRPr lang="en-US"/>
          </a:p>
        </p:txBody>
      </p:sp>
    </p:spTree>
    <p:extLst>
      <p:ext uri="{BB962C8B-B14F-4D97-AF65-F5344CB8AC3E}">
        <p14:creationId xmlns:p14="http://schemas.microsoft.com/office/powerpoint/2010/main" val="2700760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CA242C5-3E60-4668-B23B-F17A02236ECA}" type="slidenum">
              <a:rPr lang="en-US" smtClean="0"/>
              <a:t>22</a:t>
            </a:fld>
            <a:endParaRPr lang="en-US"/>
          </a:p>
        </p:txBody>
      </p:sp>
    </p:spTree>
    <p:extLst>
      <p:ext uri="{BB962C8B-B14F-4D97-AF65-F5344CB8AC3E}">
        <p14:creationId xmlns:p14="http://schemas.microsoft.com/office/powerpoint/2010/main" val="762707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3</a:t>
            </a:fld>
            <a:endParaRPr lang="en-US"/>
          </a:p>
        </p:txBody>
      </p:sp>
    </p:spTree>
    <p:extLst>
      <p:ext uri="{BB962C8B-B14F-4D97-AF65-F5344CB8AC3E}">
        <p14:creationId xmlns:p14="http://schemas.microsoft.com/office/powerpoint/2010/main" val="2170291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0CA242C5-3E60-4668-B23B-F17A02236ECA}" type="slidenum">
              <a:rPr lang="en-US" smtClean="0"/>
              <a:t>4</a:t>
            </a:fld>
            <a:endParaRPr lang="en-US"/>
          </a:p>
        </p:txBody>
      </p:sp>
    </p:spTree>
    <p:extLst>
      <p:ext uri="{BB962C8B-B14F-4D97-AF65-F5344CB8AC3E}">
        <p14:creationId xmlns:p14="http://schemas.microsoft.com/office/powerpoint/2010/main" val="4205150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0CA242C5-3E60-4668-B23B-F17A02236ECA}" type="slidenum">
              <a:rPr lang="en-US" smtClean="0"/>
              <a:t>5</a:t>
            </a:fld>
            <a:endParaRPr lang="en-US"/>
          </a:p>
        </p:txBody>
      </p:sp>
    </p:spTree>
    <p:extLst>
      <p:ext uri="{BB962C8B-B14F-4D97-AF65-F5344CB8AC3E}">
        <p14:creationId xmlns:p14="http://schemas.microsoft.com/office/powerpoint/2010/main" val="234497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0CA242C5-3E60-4668-B23B-F17A02236ECA}" type="slidenum">
              <a:rPr lang="en-US" smtClean="0"/>
              <a:t>6</a:t>
            </a:fld>
            <a:endParaRPr lang="en-US"/>
          </a:p>
        </p:txBody>
      </p:sp>
    </p:spTree>
    <p:extLst>
      <p:ext uri="{BB962C8B-B14F-4D97-AF65-F5344CB8AC3E}">
        <p14:creationId xmlns:p14="http://schemas.microsoft.com/office/powerpoint/2010/main" val="3416739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p:txBody>
      </p:sp>
      <p:sp>
        <p:nvSpPr>
          <p:cNvPr id="4" name="Slide Number Placeholder 3"/>
          <p:cNvSpPr>
            <a:spLocks noGrp="1"/>
          </p:cNvSpPr>
          <p:nvPr>
            <p:ph type="sldNum" sz="quarter" idx="10"/>
          </p:nvPr>
        </p:nvSpPr>
        <p:spPr/>
        <p:txBody>
          <a:bodyPr/>
          <a:lstStyle/>
          <a:p>
            <a:fld id="{0CA242C5-3E60-4668-B23B-F17A02236ECA}" type="slidenum">
              <a:rPr lang="en-US" smtClean="0"/>
              <a:t>7</a:t>
            </a:fld>
            <a:endParaRPr lang="en-US"/>
          </a:p>
        </p:txBody>
      </p:sp>
    </p:spTree>
    <p:extLst>
      <p:ext uri="{BB962C8B-B14F-4D97-AF65-F5344CB8AC3E}">
        <p14:creationId xmlns:p14="http://schemas.microsoft.com/office/powerpoint/2010/main" val="739534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p:txBody>
      </p:sp>
      <p:sp>
        <p:nvSpPr>
          <p:cNvPr id="4" name="Slide Number Placeholder 3"/>
          <p:cNvSpPr>
            <a:spLocks noGrp="1"/>
          </p:cNvSpPr>
          <p:nvPr>
            <p:ph type="sldNum" sz="quarter" idx="10"/>
          </p:nvPr>
        </p:nvSpPr>
        <p:spPr/>
        <p:txBody>
          <a:bodyPr/>
          <a:lstStyle/>
          <a:p>
            <a:fld id="{0CA242C5-3E60-4668-B23B-F17A02236ECA}" type="slidenum">
              <a:rPr lang="en-US" smtClean="0"/>
              <a:t>8</a:t>
            </a:fld>
            <a:endParaRPr lang="en-US"/>
          </a:p>
        </p:txBody>
      </p:sp>
    </p:spTree>
    <p:extLst>
      <p:ext uri="{BB962C8B-B14F-4D97-AF65-F5344CB8AC3E}">
        <p14:creationId xmlns:p14="http://schemas.microsoft.com/office/powerpoint/2010/main" val="3055791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0CA242C5-3E60-4668-B23B-F17A02236ECA}" type="slidenum">
              <a:rPr lang="en-US" smtClean="0"/>
              <a:t>9</a:t>
            </a:fld>
            <a:endParaRPr lang="en-US"/>
          </a:p>
        </p:txBody>
      </p:sp>
    </p:spTree>
    <p:extLst>
      <p:ext uri="{BB962C8B-B14F-4D97-AF65-F5344CB8AC3E}">
        <p14:creationId xmlns:p14="http://schemas.microsoft.com/office/powerpoint/2010/main" val="80183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0CAB09-C14F-4233-861D-0EBB3D6EDFBD}"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360027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0CAB09-C14F-4233-861D-0EBB3D6EDFBD}"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474217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0CAB09-C14F-4233-861D-0EBB3D6EDFBD}"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3170793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0CAB09-C14F-4233-861D-0EBB3D6EDFBD}"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546134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CAB09-C14F-4233-861D-0EBB3D6EDFBD}"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14211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0CAB09-C14F-4233-861D-0EBB3D6EDFBD}"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65143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0CAB09-C14F-4233-861D-0EBB3D6EDFBD}" type="datetimeFigureOut">
              <a:rPr lang="en-US" smtClean="0"/>
              <a:t>10/24/2018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2890933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0CAB09-C14F-4233-861D-0EBB3D6EDFBD}" type="datetimeFigureOut">
              <a:rPr lang="en-US" smtClean="0"/>
              <a:t>10/24/2018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4268981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CAB09-C14F-4233-861D-0EBB3D6EDFBD}" type="datetimeFigureOut">
              <a:rPr lang="en-US" smtClean="0"/>
              <a:t>10/24/2018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19569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0CAB09-C14F-4233-861D-0EBB3D6EDFBD}"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195936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0CAB09-C14F-4233-861D-0EBB3D6EDFBD}"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317690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CAB09-C14F-4233-861D-0EBB3D6EDFBD}" type="datetimeFigureOut">
              <a:rPr lang="en-US" smtClean="0"/>
              <a:t>10/24/2018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1A1FD-399F-4347-B824-3AD8A9500375}" type="slidenum">
              <a:rPr lang="en-US" smtClean="0"/>
              <a:t>‹#›</a:t>
            </a:fld>
            <a:endParaRPr lang="en-US"/>
          </a:p>
        </p:txBody>
      </p:sp>
    </p:spTree>
    <p:extLst>
      <p:ext uri="{BB962C8B-B14F-4D97-AF65-F5344CB8AC3E}">
        <p14:creationId xmlns:p14="http://schemas.microsoft.com/office/powerpoint/2010/main" val="3413726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portal.ct.gov/DPH/Workforce--Professional-Development/Office-of-Health-Equity/Office-of-Health-Equity" TargetMode="Externa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phtc-online.org/learning/?courseId=48&amp;status=all&amp;sort=group" TargetMode="External"/><Relationship Id="rId3" Type="http://schemas.openxmlformats.org/officeDocument/2006/relationships/image" Target="../media/image1.gif"/><Relationship Id="rId7" Type="http://schemas.openxmlformats.org/officeDocument/2006/relationships/hyperlink" Target="http://www.nephtc.org/enrol/index.php?id=52"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train.org/connecticut/course/1030628/?backUrl=aHR0cHM6Ly9jdC50cmFpbi5vcmcvRGVza3RvcFNoZWxsLmFzcHg%3D" TargetMode="External"/><Relationship Id="rId5" Type="http://schemas.openxmlformats.org/officeDocument/2006/relationships/hyperlink" Target="https://www.train.org/connecticut/course/1059243/" TargetMode="External"/><Relationship Id="rId4" Type="http://schemas.openxmlformats.org/officeDocument/2006/relationships/hyperlink" Target="https://www.train.org/connecticut/course/106372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062507"/>
            <a:ext cx="8077200" cy="1470025"/>
          </a:xfrm>
        </p:spPr>
        <p:txBody>
          <a:bodyPr/>
          <a:lstStyle/>
          <a:p>
            <a:r>
              <a:rPr lang="en-US" dirty="0"/>
              <a:t>Accreditation Learning Community</a:t>
            </a:r>
          </a:p>
        </p:txBody>
      </p:sp>
      <p:sp>
        <p:nvSpPr>
          <p:cNvPr id="3" name="Subtitle 2"/>
          <p:cNvSpPr>
            <a:spLocks noGrp="1"/>
          </p:cNvSpPr>
          <p:nvPr>
            <p:ph type="subTitle" idx="1"/>
          </p:nvPr>
        </p:nvSpPr>
        <p:spPr>
          <a:xfrm>
            <a:off x="2895600" y="3276601"/>
            <a:ext cx="6400800" cy="2339975"/>
          </a:xfrm>
        </p:spPr>
        <p:txBody>
          <a:bodyPr>
            <a:normAutofit fontScale="70000" lnSpcReduction="20000"/>
          </a:bodyPr>
          <a:lstStyle/>
          <a:p>
            <a:r>
              <a:rPr lang="en-US" sz="6000" dirty="0" smtClean="0">
                <a:solidFill>
                  <a:schemeClr val="tx1">
                    <a:lumMod val="50000"/>
                    <a:lumOff val="50000"/>
                  </a:schemeClr>
                </a:solidFill>
              </a:rPr>
              <a:t>October 24, </a:t>
            </a:r>
            <a:r>
              <a:rPr lang="en-US" sz="6000" dirty="0">
                <a:solidFill>
                  <a:schemeClr val="tx1">
                    <a:lumMod val="50000"/>
                    <a:lumOff val="50000"/>
                  </a:schemeClr>
                </a:solidFill>
              </a:rPr>
              <a:t>2018</a:t>
            </a:r>
          </a:p>
          <a:p>
            <a:r>
              <a:rPr lang="en-US" sz="6000" dirty="0">
                <a:solidFill>
                  <a:schemeClr val="tx1">
                    <a:lumMod val="50000"/>
                    <a:lumOff val="50000"/>
                  </a:schemeClr>
                </a:solidFill>
              </a:rPr>
              <a:t>1:00-2:00pm</a:t>
            </a:r>
          </a:p>
          <a:p>
            <a:endParaRPr lang="en-US" dirty="0">
              <a:solidFill>
                <a:schemeClr val="tx1">
                  <a:lumMod val="50000"/>
                  <a:lumOff val="50000"/>
                </a:schemeClr>
              </a:solidFill>
            </a:endParaRPr>
          </a:p>
          <a:p>
            <a:r>
              <a:rPr lang="en-US" b="1" dirty="0">
                <a:solidFill>
                  <a:schemeClr val="tx1">
                    <a:lumMod val="50000"/>
                    <a:lumOff val="50000"/>
                  </a:schemeClr>
                </a:solidFill>
              </a:rPr>
              <a:t>Dial-In Number: </a:t>
            </a:r>
            <a:r>
              <a:rPr lang="en-US" dirty="0">
                <a:solidFill>
                  <a:schemeClr val="tx1">
                    <a:lumMod val="50000"/>
                    <a:lumOff val="50000"/>
                  </a:schemeClr>
                </a:solidFill>
              </a:rPr>
              <a:t>1 877 916 8051</a:t>
            </a:r>
          </a:p>
          <a:p>
            <a:r>
              <a:rPr lang="en-US" b="1" dirty="0">
                <a:solidFill>
                  <a:schemeClr val="tx1">
                    <a:lumMod val="50000"/>
                    <a:lumOff val="50000"/>
                  </a:schemeClr>
                </a:solidFill>
              </a:rPr>
              <a:t>Access Code:</a:t>
            </a:r>
            <a:r>
              <a:rPr lang="en-US" dirty="0">
                <a:solidFill>
                  <a:schemeClr val="tx1">
                    <a:lumMod val="50000"/>
                    <a:lumOff val="50000"/>
                  </a:schemeClr>
                </a:solidFill>
              </a:rPr>
              <a:t> 539-9866</a:t>
            </a:r>
          </a:p>
          <a:p>
            <a:endParaRPr lang="en-US" dirty="0">
              <a:solidFill>
                <a:schemeClr val="tx1">
                  <a:lumMod val="50000"/>
                  <a:lumOff val="50000"/>
                </a:schemeClr>
              </a:solidFill>
            </a:endParaRPr>
          </a:p>
        </p:txBody>
      </p:sp>
      <p:cxnSp>
        <p:nvCxnSpPr>
          <p:cNvPr id="5" name="Straight Connector 4"/>
          <p:cNvCxnSpPr/>
          <p:nvPr/>
        </p:nvCxnSpPr>
        <p:spPr>
          <a:xfrm>
            <a:off x="2057400" y="2532531"/>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7312" y="5562600"/>
            <a:ext cx="1216588" cy="1295400"/>
          </a:xfrm>
          <a:prstGeom prst="rect">
            <a:avLst/>
          </a:prstGeom>
        </p:spPr>
      </p:pic>
    </p:spTree>
    <p:extLst>
      <p:ext uri="{BB962C8B-B14F-4D97-AF65-F5344CB8AC3E}">
        <p14:creationId xmlns:p14="http://schemas.microsoft.com/office/powerpoint/2010/main" val="2848929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8402"/>
            <a:ext cx="10437340" cy="994172"/>
          </a:xfrm>
        </p:spPr>
        <p:txBody>
          <a:bodyPr>
            <a:noAutofit/>
          </a:bodyPr>
          <a:lstStyle/>
          <a:p>
            <a:r>
              <a:rPr lang="en-US" sz="4000" dirty="0"/>
              <a:t>Measure 7.1.1 – </a:t>
            </a:r>
            <a:r>
              <a:rPr lang="en-US" sz="4000" dirty="0" smtClean="0"/>
              <a:t>Process </a:t>
            </a:r>
            <a:r>
              <a:rPr lang="en-US" sz="4000" dirty="0"/>
              <a:t>to assess the availability of health care services</a:t>
            </a:r>
          </a:p>
        </p:txBody>
      </p:sp>
      <p:cxnSp>
        <p:nvCxnSpPr>
          <p:cNvPr id="4" name="Straight Connector 3"/>
          <p:cNvCxnSpPr/>
          <p:nvPr/>
        </p:nvCxnSpPr>
        <p:spPr>
          <a:xfrm>
            <a:off x="22098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pic>
        <p:nvPicPr>
          <p:cNvPr id="7" name="Picture 6"/>
          <p:cNvPicPr>
            <a:picLocks noChangeAspect="1"/>
          </p:cNvPicPr>
          <p:nvPr/>
        </p:nvPicPr>
        <p:blipFill>
          <a:blip r:embed="rId4"/>
          <a:stretch>
            <a:fillRect/>
          </a:stretch>
        </p:blipFill>
        <p:spPr>
          <a:xfrm>
            <a:off x="383622" y="1524000"/>
            <a:ext cx="11498896" cy="2157412"/>
          </a:xfrm>
          <a:prstGeom prst="rect">
            <a:avLst/>
          </a:prstGeom>
        </p:spPr>
      </p:pic>
      <p:sp>
        <p:nvSpPr>
          <p:cNvPr id="8" name="TextBox 7"/>
          <p:cNvSpPr txBox="1"/>
          <p:nvPr/>
        </p:nvSpPr>
        <p:spPr>
          <a:xfrm>
            <a:off x="4133045" y="4051683"/>
            <a:ext cx="6153955" cy="1754326"/>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34527" indent="0">
              <a:buNone/>
              <a:defRPr/>
            </a:pPr>
            <a:r>
              <a:rPr lang="en-US" b="1" dirty="0" smtClean="0"/>
              <a:t>Potential Examples:</a:t>
            </a:r>
          </a:p>
          <a:p>
            <a:pPr marL="34527" indent="0">
              <a:buNone/>
              <a:defRPr/>
            </a:pPr>
            <a:r>
              <a:rPr lang="en-US" dirty="0" smtClean="0"/>
              <a:t>-Assessment of emerging issues in community health assessment, or even agency strategic plan</a:t>
            </a:r>
          </a:p>
          <a:p>
            <a:pPr marL="34527" indent="0">
              <a:buNone/>
              <a:defRPr/>
            </a:pPr>
            <a:endParaRPr lang="en-US" dirty="0" smtClean="0"/>
          </a:p>
          <a:p>
            <a:pPr marL="34527" indent="0">
              <a:buNone/>
              <a:defRPr/>
            </a:pPr>
            <a:r>
              <a:rPr lang="en-US" dirty="0" smtClean="0"/>
              <a:t>-Minutes from a meeting reporting or discussing health care mergers in your community</a:t>
            </a:r>
          </a:p>
        </p:txBody>
      </p:sp>
    </p:spTree>
    <p:extLst>
      <p:ext uri="{BB962C8B-B14F-4D97-AF65-F5344CB8AC3E}">
        <p14:creationId xmlns:p14="http://schemas.microsoft.com/office/powerpoint/2010/main" val="3345696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402"/>
            <a:ext cx="11277600" cy="994172"/>
          </a:xfrm>
        </p:spPr>
        <p:txBody>
          <a:bodyPr>
            <a:noAutofit/>
          </a:bodyPr>
          <a:lstStyle/>
          <a:p>
            <a:r>
              <a:rPr lang="en-US" sz="4000" dirty="0"/>
              <a:t>Measure </a:t>
            </a:r>
            <a:r>
              <a:rPr lang="en-US" sz="4000" dirty="0" smtClean="0"/>
              <a:t>7.1.2 </a:t>
            </a:r>
            <a:r>
              <a:rPr lang="en-US" sz="4000" dirty="0"/>
              <a:t>– </a:t>
            </a:r>
            <a:r>
              <a:rPr lang="en-US" sz="4000" dirty="0" smtClean="0"/>
              <a:t>Identification of populations who experience barriers to health care services</a:t>
            </a:r>
            <a:endParaRPr lang="en-US" sz="4000" dirty="0"/>
          </a:p>
        </p:txBody>
      </p:sp>
      <p:cxnSp>
        <p:nvCxnSpPr>
          <p:cNvPr id="4" name="Straight Connector 3"/>
          <p:cNvCxnSpPr/>
          <p:nvPr/>
        </p:nvCxnSpPr>
        <p:spPr>
          <a:xfrm>
            <a:off x="2209800" y="12192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
        <p:nvSpPr>
          <p:cNvPr id="8" name="TextBox 7"/>
          <p:cNvSpPr txBox="1"/>
          <p:nvPr/>
        </p:nvSpPr>
        <p:spPr>
          <a:xfrm>
            <a:off x="4572000" y="3861616"/>
            <a:ext cx="6153955" cy="2308324"/>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34527" indent="0">
              <a:buNone/>
              <a:defRPr/>
            </a:pPr>
            <a:r>
              <a:rPr lang="en-US" b="1" dirty="0" smtClean="0"/>
              <a:t>Potential Examples:</a:t>
            </a:r>
          </a:p>
          <a:p>
            <a:pPr marL="34527" indent="0">
              <a:buNone/>
              <a:defRPr/>
            </a:pPr>
            <a:r>
              <a:rPr lang="en-US" dirty="0" smtClean="0"/>
              <a:t>-Community Health Assessment</a:t>
            </a:r>
          </a:p>
          <a:p>
            <a:pPr marL="34527" indent="0">
              <a:buNone/>
              <a:defRPr/>
            </a:pPr>
            <a:endParaRPr lang="en-US" dirty="0"/>
          </a:p>
          <a:p>
            <a:pPr marL="34527" indent="0">
              <a:buNone/>
              <a:defRPr/>
            </a:pPr>
            <a:r>
              <a:rPr lang="en-US" dirty="0" smtClean="0"/>
              <a:t>-Community Health Needs Assessment with health care system</a:t>
            </a:r>
          </a:p>
          <a:p>
            <a:pPr marL="34527" indent="0">
              <a:buNone/>
              <a:defRPr/>
            </a:pPr>
            <a:endParaRPr lang="en-US" dirty="0"/>
          </a:p>
          <a:p>
            <a:pPr marL="34527" indent="0">
              <a:buNone/>
              <a:defRPr/>
            </a:pPr>
            <a:r>
              <a:rPr lang="en-US" dirty="0" smtClean="0"/>
              <a:t>-Focus groups/surveys with specific, vulnerable populations</a:t>
            </a:r>
          </a:p>
          <a:p>
            <a:pPr marL="34527" indent="0">
              <a:buNone/>
              <a:defRPr/>
            </a:pPr>
            <a:endParaRPr lang="en-US" dirty="0"/>
          </a:p>
          <a:p>
            <a:pPr marL="34527" indent="0">
              <a:buNone/>
              <a:defRPr/>
            </a:pPr>
            <a:r>
              <a:rPr lang="en-US" dirty="0" smtClean="0"/>
              <a:t>-Secondary data from the Census Bureau</a:t>
            </a:r>
          </a:p>
        </p:txBody>
      </p:sp>
      <p:pic>
        <p:nvPicPr>
          <p:cNvPr id="3" name="Picture 2"/>
          <p:cNvPicPr>
            <a:picLocks noChangeAspect="1"/>
          </p:cNvPicPr>
          <p:nvPr/>
        </p:nvPicPr>
        <p:blipFill>
          <a:blip r:embed="rId4"/>
          <a:stretch>
            <a:fillRect/>
          </a:stretch>
        </p:blipFill>
        <p:spPr>
          <a:xfrm>
            <a:off x="0" y="1752600"/>
            <a:ext cx="11967210" cy="1828800"/>
          </a:xfrm>
          <a:prstGeom prst="rect">
            <a:avLst/>
          </a:prstGeom>
        </p:spPr>
      </p:pic>
    </p:spTree>
    <p:extLst>
      <p:ext uri="{BB962C8B-B14F-4D97-AF65-F5344CB8AC3E}">
        <p14:creationId xmlns:p14="http://schemas.microsoft.com/office/powerpoint/2010/main" val="3767939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402"/>
            <a:ext cx="11277600" cy="994172"/>
          </a:xfrm>
        </p:spPr>
        <p:txBody>
          <a:bodyPr>
            <a:noAutofit/>
          </a:bodyPr>
          <a:lstStyle/>
          <a:p>
            <a:r>
              <a:rPr lang="en-US" sz="4000" dirty="0"/>
              <a:t>Measure </a:t>
            </a:r>
            <a:r>
              <a:rPr lang="en-US" sz="4000" dirty="0" smtClean="0"/>
              <a:t>7.1.2 </a:t>
            </a:r>
            <a:r>
              <a:rPr lang="en-US" sz="4000" dirty="0"/>
              <a:t>– </a:t>
            </a:r>
            <a:r>
              <a:rPr lang="en-US" sz="4000" dirty="0" smtClean="0"/>
              <a:t>Identification of populations who experience barriers to health care services</a:t>
            </a:r>
            <a:endParaRPr lang="en-US" sz="4000" dirty="0"/>
          </a:p>
        </p:txBody>
      </p:sp>
      <p:cxnSp>
        <p:nvCxnSpPr>
          <p:cNvPr id="4" name="Straight Connector 3"/>
          <p:cNvCxnSpPr/>
          <p:nvPr/>
        </p:nvCxnSpPr>
        <p:spPr>
          <a:xfrm>
            <a:off x="2209800" y="12192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
        <p:nvSpPr>
          <p:cNvPr id="8" name="TextBox 7"/>
          <p:cNvSpPr txBox="1"/>
          <p:nvPr/>
        </p:nvSpPr>
        <p:spPr>
          <a:xfrm>
            <a:off x="4572000" y="3861616"/>
            <a:ext cx="6153955" cy="2862322"/>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34527" indent="0">
              <a:buNone/>
              <a:defRPr/>
            </a:pPr>
            <a:r>
              <a:rPr lang="en-US" b="1" dirty="0" smtClean="0"/>
              <a:t>Potential Examples:</a:t>
            </a:r>
          </a:p>
          <a:p>
            <a:pPr marL="34527" indent="0">
              <a:buNone/>
              <a:defRPr/>
            </a:pPr>
            <a:r>
              <a:rPr lang="en-US" dirty="0" smtClean="0"/>
              <a:t>-Community Health Assessment</a:t>
            </a:r>
          </a:p>
          <a:p>
            <a:pPr marL="34527" indent="0">
              <a:buNone/>
              <a:defRPr/>
            </a:pPr>
            <a:endParaRPr lang="en-US" dirty="0"/>
          </a:p>
          <a:p>
            <a:pPr marL="34527" indent="0">
              <a:buNone/>
              <a:defRPr/>
            </a:pPr>
            <a:r>
              <a:rPr lang="en-US" dirty="0" smtClean="0"/>
              <a:t>-Community Health Needs Assessment with health care system</a:t>
            </a:r>
          </a:p>
          <a:p>
            <a:pPr marL="34527" indent="0">
              <a:buNone/>
              <a:defRPr/>
            </a:pPr>
            <a:endParaRPr lang="en-US" dirty="0"/>
          </a:p>
          <a:p>
            <a:pPr marL="34527" indent="0">
              <a:buNone/>
              <a:defRPr/>
            </a:pPr>
            <a:r>
              <a:rPr lang="en-US" dirty="0" smtClean="0"/>
              <a:t>-Report on focus groups/surveys with specific, vulnerable populations</a:t>
            </a:r>
          </a:p>
          <a:p>
            <a:pPr marL="34527" indent="0">
              <a:buNone/>
              <a:defRPr/>
            </a:pPr>
            <a:endParaRPr lang="en-US" dirty="0"/>
          </a:p>
          <a:p>
            <a:pPr marL="34527" indent="0">
              <a:buNone/>
              <a:defRPr/>
            </a:pPr>
            <a:r>
              <a:rPr lang="en-US" dirty="0" smtClean="0"/>
              <a:t>-Report on secondary data from the Census Bureau that your health department developed and shared with partners</a:t>
            </a:r>
          </a:p>
        </p:txBody>
      </p:sp>
      <p:pic>
        <p:nvPicPr>
          <p:cNvPr id="5" name="Picture 4"/>
          <p:cNvPicPr>
            <a:picLocks noChangeAspect="1"/>
          </p:cNvPicPr>
          <p:nvPr/>
        </p:nvPicPr>
        <p:blipFill>
          <a:blip r:embed="rId4"/>
          <a:stretch>
            <a:fillRect/>
          </a:stretch>
        </p:blipFill>
        <p:spPr>
          <a:xfrm>
            <a:off x="307443" y="1414077"/>
            <a:ext cx="11577114" cy="2252662"/>
          </a:xfrm>
          <a:prstGeom prst="rect">
            <a:avLst/>
          </a:prstGeom>
        </p:spPr>
      </p:pic>
    </p:spTree>
    <p:extLst>
      <p:ext uri="{BB962C8B-B14F-4D97-AF65-F5344CB8AC3E}">
        <p14:creationId xmlns:p14="http://schemas.microsoft.com/office/powerpoint/2010/main" val="3499360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402"/>
            <a:ext cx="11277600" cy="994172"/>
          </a:xfrm>
        </p:spPr>
        <p:txBody>
          <a:bodyPr>
            <a:noAutofit/>
          </a:bodyPr>
          <a:lstStyle/>
          <a:p>
            <a:r>
              <a:rPr lang="en-US" sz="4000" dirty="0"/>
              <a:t>Measure </a:t>
            </a:r>
            <a:r>
              <a:rPr lang="en-US" sz="4000" dirty="0" smtClean="0"/>
              <a:t>7.1.3 </a:t>
            </a:r>
            <a:r>
              <a:rPr lang="en-US" sz="4000" dirty="0"/>
              <a:t>– </a:t>
            </a:r>
            <a:r>
              <a:rPr lang="en-US" sz="4000" dirty="0" smtClean="0"/>
              <a:t>Identification of gaps in access to health care services and barriers to receipt of care</a:t>
            </a:r>
            <a:endParaRPr lang="en-US" sz="4000" dirty="0"/>
          </a:p>
        </p:txBody>
      </p:sp>
      <p:cxnSp>
        <p:nvCxnSpPr>
          <p:cNvPr id="4" name="Straight Connector 3"/>
          <p:cNvCxnSpPr/>
          <p:nvPr/>
        </p:nvCxnSpPr>
        <p:spPr>
          <a:xfrm>
            <a:off x="2209800" y="12192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
        <p:nvSpPr>
          <p:cNvPr id="8" name="TextBox 7"/>
          <p:cNvSpPr txBox="1"/>
          <p:nvPr/>
        </p:nvSpPr>
        <p:spPr>
          <a:xfrm>
            <a:off x="4572000" y="3416372"/>
            <a:ext cx="6153955" cy="2308324"/>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34527" indent="0">
              <a:buNone/>
              <a:defRPr/>
            </a:pPr>
            <a:r>
              <a:rPr lang="en-US" b="1" dirty="0" smtClean="0"/>
              <a:t>Potential Examples:</a:t>
            </a:r>
          </a:p>
          <a:p>
            <a:pPr marL="34527" indent="0">
              <a:buNone/>
              <a:defRPr/>
            </a:pPr>
            <a:r>
              <a:rPr lang="en-US" dirty="0" smtClean="0"/>
              <a:t>-Community Health Assessment</a:t>
            </a:r>
          </a:p>
          <a:p>
            <a:pPr marL="34527" indent="0">
              <a:buNone/>
              <a:defRPr/>
            </a:pPr>
            <a:endParaRPr lang="en-US" dirty="0"/>
          </a:p>
          <a:p>
            <a:pPr marL="34527" indent="0">
              <a:buNone/>
              <a:defRPr/>
            </a:pPr>
            <a:r>
              <a:rPr lang="en-US" dirty="0" smtClean="0"/>
              <a:t>-Community Health Needs Assessment with health care system</a:t>
            </a:r>
          </a:p>
          <a:p>
            <a:pPr marL="34527" indent="0">
              <a:buNone/>
              <a:defRPr/>
            </a:pPr>
            <a:endParaRPr lang="en-US" dirty="0"/>
          </a:p>
          <a:p>
            <a:pPr marL="34527" indent="0">
              <a:buNone/>
              <a:defRPr/>
            </a:pPr>
            <a:r>
              <a:rPr lang="en-US" dirty="0" smtClean="0"/>
              <a:t>-Focus groups/surveys with specific, vulnerable populations</a:t>
            </a:r>
          </a:p>
          <a:p>
            <a:pPr marL="34527" indent="0">
              <a:buNone/>
              <a:defRPr/>
            </a:pPr>
            <a:endParaRPr lang="en-US" dirty="0"/>
          </a:p>
          <a:p>
            <a:pPr marL="34527" indent="0">
              <a:buNone/>
              <a:defRPr/>
            </a:pPr>
            <a:r>
              <a:rPr lang="en-US" dirty="0" smtClean="0"/>
              <a:t>-Work with FQHCs, SBHCs, CHCs</a:t>
            </a:r>
          </a:p>
        </p:txBody>
      </p:sp>
      <p:pic>
        <p:nvPicPr>
          <p:cNvPr id="7" name="Picture 6"/>
          <p:cNvPicPr>
            <a:picLocks noChangeAspect="1"/>
          </p:cNvPicPr>
          <p:nvPr/>
        </p:nvPicPr>
        <p:blipFill>
          <a:blip r:embed="rId4"/>
          <a:stretch>
            <a:fillRect/>
          </a:stretch>
        </p:blipFill>
        <p:spPr>
          <a:xfrm>
            <a:off x="0" y="1414061"/>
            <a:ext cx="12327889" cy="1855684"/>
          </a:xfrm>
          <a:prstGeom prst="rect">
            <a:avLst/>
          </a:prstGeom>
        </p:spPr>
      </p:pic>
    </p:spTree>
    <p:extLst>
      <p:ext uri="{BB962C8B-B14F-4D97-AF65-F5344CB8AC3E}">
        <p14:creationId xmlns:p14="http://schemas.microsoft.com/office/powerpoint/2010/main" val="3524669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402"/>
            <a:ext cx="11277600" cy="994172"/>
          </a:xfrm>
        </p:spPr>
        <p:txBody>
          <a:bodyPr>
            <a:noAutofit/>
          </a:bodyPr>
          <a:lstStyle/>
          <a:p>
            <a:r>
              <a:rPr lang="en-US" sz="4000" dirty="0"/>
              <a:t>Measure </a:t>
            </a:r>
            <a:r>
              <a:rPr lang="en-US" sz="4000" dirty="0" smtClean="0"/>
              <a:t>7.1.3 </a:t>
            </a:r>
            <a:r>
              <a:rPr lang="en-US" sz="4000" dirty="0"/>
              <a:t>– </a:t>
            </a:r>
            <a:r>
              <a:rPr lang="en-US" sz="4000" dirty="0" smtClean="0"/>
              <a:t>Identification of gaps in access to health care services and barriers to receipt of care</a:t>
            </a:r>
            <a:endParaRPr lang="en-US" sz="4000" dirty="0"/>
          </a:p>
        </p:txBody>
      </p:sp>
      <p:cxnSp>
        <p:nvCxnSpPr>
          <p:cNvPr id="4" name="Straight Connector 3"/>
          <p:cNvCxnSpPr/>
          <p:nvPr/>
        </p:nvCxnSpPr>
        <p:spPr>
          <a:xfrm>
            <a:off x="2209800" y="12192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pic>
        <p:nvPicPr>
          <p:cNvPr id="3" name="Picture 2"/>
          <p:cNvPicPr>
            <a:picLocks noChangeAspect="1"/>
          </p:cNvPicPr>
          <p:nvPr/>
        </p:nvPicPr>
        <p:blipFill>
          <a:blip r:embed="rId4"/>
          <a:stretch>
            <a:fillRect/>
          </a:stretch>
        </p:blipFill>
        <p:spPr>
          <a:xfrm>
            <a:off x="209550" y="1365827"/>
            <a:ext cx="11982450" cy="2978624"/>
          </a:xfrm>
          <a:prstGeom prst="rect">
            <a:avLst/>
          </a:prstGeom>
        </p:spPr>
      </p:pic>
    </p:spTree>
    <p:extLst>
      <p:ext uri="{BB962C8B-B14F-4D97-AF65-F5344CB8AC3E}">
        <p14:creationId xmlns:p14="http://schemas.microsoft.com/office/powerpoint/2010/main" val="404852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402"/>
            <a:ext cx="11277600" cy="994172"/>
          </a:xfrm>
        </p:spPr>
        <p:txBody>
          <a:bodyPr>
            <a:noAutofit/>
          </a:bodyPr>
          <a:lstStyle/>
          <a:p>
            <a:r>
              <a:rPr lang="en-US" sz="4000" dirty="0" smtClean="0"/>
              <a:t>Standard 7.2 – Identify and Implement Strategies to Improve Access to Health Care Services</a:t>
            </a:r>
            <a:endParaRPr lang="en-US" sz="4000" dirty="0"/>
          </a:p>
        </p:txBody>
      </p:sp>
      <p:cxnSp>
        <p:nvCxnSpPr>
          <p:cNvPr id="4" name="Straight Connector 3"/>
          <p:cNvCxnSpPr/>
          <p:nvPr/>
        </p:nvCxnSpPr>
        <p:spPr>
          <a:xfrm>
            <a:off x="2209800" y="12192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pic>
        <p:nvPicPr>
          <p:cNvPr id="5" name="Picture 4"/>
          <p:cNvPicPr>
            <a:picLocks noChangeAspect="1"/>
          </p:cNvPicPr>
          <p:nvPr/>
        </p:nvPicPr>
        <p:blipFill>
          <a:blip r:embed="rId4"/>
          <a:stretch>
            <a:fillRect/>
          </a:stretch>
        </p:blipFill>
        <p:spPr>
          <a:xfrm>
            <a:off x="-98801" y="1455205"/>
            <a:ext cx="12290801" cy="3968173"/>
          </a:xfrm>
          <a:prstGeom prst="rect">
            <a:avLst/>
          </a:prstGeom>
        </p:spPr>
      </p:pic>
    </p:spTree>
    <p:extLst>
      <p:ext uri="{BB962C8B-B14F-4D97-AF65-F5344CB8AC3E}">
        <p14:creationId xmlns:p14="http://schemas.microsoft.com/office/powerpoint/2010/main" val="899553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402"/>
            <a:ext cx="11277600" cy="994172"/>
          </a:xfrm>
        </p:spPr>
        <p:txBody>
          <a:bodyPr>
            <a:noAutofit/>
          </a:bodyPr>
          <a:lstStyle/>
          <a:p>
            <a:r>
              <a:rPr lang="en-US" sz="4000" dirty="0" smtClean="0"/>
              <a:t>Measure 7.2.1 – Process to develop strategies to improve access to care</a:t>
            </a:r>
            <a:endParaRPr lang="en-US" sz="4000" dirty="0"/>
          </a:p>
        </p:txBody>
      </p:sp>
      <p:cxnSp>
        <p:nvCxnSpPr>
          <p:cNvPr id="4" name="Straight Connector 3"/>
          <p:cNvCxnSpPr/>
          <p:nvPr/>
        </p:nvCxnSpPr>
        <p:spPr>
          <a:xfrm>
            <a:off x="2209800" y="12192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pic>
        <p:nvPicPr>
          <p:cNvPr id="3" name="Picture 2"/>
          <p:cNvPicPr>
            <a:picLocks noChangeAspect="1"/>
          </p:cNvPicPr>
          <p:nvPr/>
        </p:nvPicPr>
        <p:blipFill>
          <a:blip r:embed="rId4"/>
          <a:stretch>
            <a:fillRect/>
          </a:stretch>
        </p:blipFill>
        <p:spPr>
          <a:xfrm>
            <a:off x="212121" y="1752600"/>
            <a:ext cx="11767757" cy="2247900"/>
          </a:xfrm>
          <a:prstGeom prst="rect">
            <a:avLst/>
          </a:prstGeom>
        </p:spPr>
      </p:pic>
    </p:spTree>
    <p:extLst>
      <p:ext uri="{BB962C8B-B14F-4D97-AF65-F5344CB8AC3E}">
        <p14:creationId xmlns:p14="http://schemas.microsoft.com/office/powerpoint/2010/main" val="3484443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402"/>
            <a:ext cx="11277600" cy="994172"/>
          </a:xfrm>
        </p:spPr>
        <p:txBody>
          <a:bodyPr>
            <a:noAutofit/>
          </a:bodyPr>
          <a:lstStyle/>
          <a:p>
            <a:r>
              <a:rPr lang="en-US" sz="4000" dirty="0" smtClean="0"/>
              <a:t>Measure 7.2.2 – Implemented strategies to increase access to health care services</a:t>
            </a:r>
            <a:endParaRPr lang="en-US" sz="4000" dirty="0"/>
          </a:p>
        </p:txBody>
      </p:sp>
      <p:cxnSp>
        <p:nvCxnSpPr>
          <p:cNvPr id="4" name="Straight Connector 3"/>
          <p:cNvCxnSpPr/>
          <p:nvPr/>
        </p:nvCxnSpPr>
        <p:spPr>
          <a:xfrm>
            <a:off x="2209800" y="12192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pic>
        <p:nvPicPr>
          <p:cNvPr id="5" name="Picture 4"/>
          <p:cNvPicPr>
            <a:picLocks noChangeAspect="1"/>
          </p:cNvPicPr>
          <p:nvPr/>
        </p:nvPicPr>
        <p:blipFill>
          <a:blip r:embed="rId4"/>
          <a:stretch>
            <a:fillRect/>
          </a:stretch>
        </p:blipFill>
        <p:spPr>
          <a:xfrm>
            <a:off x="304800" y="1365827"/>
            <a:ext cx="11588082" cy="5331187"/>
          </a:xfrm>
          <a:prstGeom prst="rect">
            <a:avLst/>
          </a:prstGeom>
        </p:spPr>
      </p:pic>
    </p:spTree>
    <p:extLst>
      <p:ext uri="{BB962C8B-B14F-4D97-AF65-F5344CB8AC3E}">
        <p14:creationId xmlns:p14="http://schemas.microsoft.com/office/powerpoint/2010/main" val="1323494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402"/>
            <a:ext cx="11277600" cy="994172"/>
          </a:xfrm>
        </p:spPr>
        <p:txBody>
          <a:bodyPr>
            <a:noAutofit/>
          </a:bodyPr>
          <a:lstStyle/>
          <a:p>
            <a:r>
              <a:rPr lang="en-US" sz="4000" dirty="0" smtClean="0"/>
              <a:t>Measure 7.2.3 – Implemented culturally competent initiatives to increase access to care</a:t>
            </a:r>
            <a:endParaRPr lang="en-US" sz="4000" dirty="0"/>
          </a:p>
        </p:txBody>
      </p:sp>
      <p:cxnSp>
        <p:nvCxnSpPr>
          <p:cNvPr id="4" name="Straight Connector 3"/>
          <p:cNvCxnSpPr/>
          <p:nvPr/>
        </p:nvCxnSpPr>
        <p:spPr>
          <a:xfrm>
            <a:off x="2209800" y="12192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pic>
        <p:nvPicPr>
          <p:cNvPr id="3" name="Picture 2"/>
          <p:cNvPicPr>
            <a:picLocks noChangeAspect="1"/>
          </p:cNvPicPr>
          <p:nvPr/>
        </p:nvPicPr>
        <p:blipFill>
          <a:blip r:embed="rId4"/>
          <a:stretch>
            <a:fillRect/>
          </a:stretch>
        </p:blipFill>
        <p:spPr>
          <a:xfrm>
            <a:off x="-152399" y="1676400"/>
            <a:ext cx="12649200" cy="2583202"/>
          </a:xfrm>
          <a:prstGeom prst="rect">
            <a:avLst/>
          </a:prstGeom>
        </p:spPr>
      </p:pic>
      <p:sp>
        <p:nvSpPr>
          <p:cNvPr id="7" name="Rectangle 6">
            <a:hlinkClick r:id="rId5"/>
          </p:cNvPr>
          <p:cNvSpPr/>
          <p:nvPr/>
        </p:nvSpPr>
        <p:spPr>
          <a:xfrm>
            <a:off x="1676400" y="5181600"/>
            <a:ext cx="8610600" cy="1200329"/>
          </a:xfrm>
          <a:prstGeom prst="rect">
            <a:avLst/>
          </a:prstGeom>
        </p:spPr>
        <p:txBody>
          <a:bodyPr wrap="square">
            <a:spAutoFit/>
          </a:bodyPr>
          <a:lstStyle/>
          <a:p>
            <a:r>
              <a:rPr lang="en-US" sz="2400" b="1" dirty="0">
                <a:hlinkClick r:id="rId5"/>
              </a:rPr>
              <a:t>https://portal.ct.gov/DPH/Workforce--</a:t>
            </a:r>
            <a:r>
              <a:rPr lang="en-US" sz="2400" b="1" dirty="0" smtClean="0">
                <a:hlinkClick r:id="rId5"/>
              </a:rPr>
              <a:t>Professional-Development/Office-of-Health-Equity/Office-of-Health-Equity</a:t>
            </a:r>
            <a:endParaRPr lang="en-US" sz="2400" b="1" dirty="0"/>
          </a:p>
          <a:p>
            <a:endParaRPr lang="en-US" sz="2400" b="1" dirty="0"/>
          </a:p>
        </p:txBody>
      </p:sp>
    </p:spTree>
    <p:extLst>
      <p:ext uri="{BB962C8B-B14F-4D97-AF65-F5344CB8AC3E}">
        <p14:creationId xmlns:p14="http://schemas.microsoft.com/office/powerpoint/2010/main" val="2658035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10210800" cy="4525963"/>
          </a:xfrm>
        </p:spPr>
        <p:txBody>
          <a:bodyPr>
            <a:normAutofit/>
          </a:bodyPr>
          <a:lstStyle/>
          <a:p>
            <a:pPr marL="0" indent="0">
              <a:buNone/>
            </a:pPr>
            <a:endParaRPr lang="en-US" dirty="0"/>
          </a:p>
          <a:p>
            <a:pPr marL="0" indent="0">
              <a:buNone/>
            </a:pPr>
            <a:endParaRPr lang="en-US" dirty="0"/>
          </a:p>
        </p:txBody>
      </p:sp>
      <p:sp>
        <p:nvSpPr>
          <p:cNvPr id="4" name="Title 1"/>
          <p:cNvSpPr txBox="1">
            <a:spLocks/>
          </p:cNvSpPr>
          <p:nvPr/>
        </p:nvSpPr>
        <p:spPr>
          <a:xfrm>
            <a:off x="1858818" y="266701"/>
            <a:ext cx="8474364" cy="952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t>Questions?</a:t>
            </a:r>
            <a:endParaRPr lang="en-US" sz="4800" dirty="0"/>
          </a:p>
        </p:txBody>
      </p:sp>
      <p:cxnSp>
        <p:nvCxnSpPr>
          <p:cNvPr id="5" name="Straight Connector 4"/>
          <p:cNvCxnSpPr/>
          <p:nvPr/>
        </p:nvCxnSpPr>
        <p:spPr>
          <a:xfrm>
            <a:off x="1981200" y="12192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Tree>
    <p:extLst>
      <p:ext uri="{BB962C8B-B14F-4D97-AF65-F5344CB8AC3E}">
        <p14:creationId xmlns:p14="http://schemas.microsoft.com/office/powerpoint/2010/main" val="2290310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10972800" cy="1143000"/>
          </a:xfrm>
        </p:spPr>
        <p:txBody>
          <a:bodyPr>
            <a:noAutofit/>
          </a:bodyPr>
          <a:lstStyle/>
          <a:p>
            <a:r>
              <a:rPr lang="en-US" sz="4000" dirty="0" smtClean="0"/>
              <a:t>Expanding </a:t>
            </a:r>
            <a:r>
              <a:rPr lang="en-US" sz="4000" dirty="0"/>
              <a:t>the Peer-to-Peer Network</a:t>
            </a:r>
          </a:p>
        </p:txBody>
      </p:sp>
      <p:sp>
        <p:nvSpPr>
          <p:cNvPr id="3" name="Content Placeholder 2"/>
          <p:cNvSpPr>
            <a:spLocks noGrp="1"/>
          </p:cNvSpPr>
          <p:nvPr>
            <p:ph idx="1"/>
          </p:nvPr>
        </p:nvSpPr>
        <p:spPr>
          <a:xfrm>
            <a:off x="304800" y="1371600"/>
            <a:ext cx="10972800" cy="5334000"/>
          </a:xfrm>
        </p:spPr>
        <p:txBody>
          <a:bodyPr>
            <a:normAutofit/>
          </a:bodyPr>
          <a:lstStyle/>
          <a:p>
            <a:pPr marL="0" indent="0">
              <a:buNone/>
            </a:pPr>
            <a:r>
              <a:rPr lang="en-US" dirty="0" smtClean="0"/>
              <a:t>Documentation </a:t>
            </a:r>
            <a:r>
              <a:rPr lang="en-US" dirty="0"/>
              <a:t>Review Workgroup</a:t>
            </a:r>
          </a:p>
          <a:p>
            <a:pPr marL="398463" indent="0">
              <a:buNone/>
            </a:pPr>
            <a:r>
              <a:rPr lang="en-US" sz="2800" dirty="0"/>
              <a:t>-Peer review documentation against PHAB Standards and Measures</a:t>
            </a:r>
          </a:p>
          <a:p>
            <a:pPr marL="398463" indent="0">
              <a:buNone/>
            </a:pPr>
            <a:r>
              <a:rPr lang="en-US" sz="2800" dirty="0"/>
              <a:t>-Share examples/outcomes from reviews with ALC</a:t>
            </a:r>
          </a:p>
          <a:p>
            <a:pPr marL="398463" indent="0">
              <a:buNone/>
            </a:pPr>
            <a:r>
              <a:rPr lang="en-US" sz="2800" dirty="0"/>
              <a:t>-Practice your PHAB interpretation skills and knowledge</a:t>
            </a:r>
            <a:r>
              <a:rPr lang="en-US" sz="2800" dirty="0" smtClean="0"/>
              <a:t>!</a:t>
            </a:r>
          </a:p>
          <a:p>
            <a:pPr marL="398463" indent="0">
              <a:buNone/>
            </a:pPr>
            <a:endParaRPr lang="en-US" sz="2800" dirty="0"/>
          </a:p>
          <a:p>
            <a:pPr marL="398463" indent="0">
              <a:buNone/>
            </a:pPr>
            <a:r>
              <a:rPr lang="en-US" sz="2800" dirty="0" smtClean="0"/>
              <a:t>Please send me an email if you are interested in partaking!</a:t>
            </a:r>
            <a:endParaRPr lang="en-US" sz="2800" dirty="0"/>
          </a:p>
        </p:txBody>
      </p:sp>
      <p:cxnSp>
        <p:nvCxnSpPr>
          <p:cNvPr id="4" name="Straight Connector 3"/>
          <p:cNvCxnSpPr/>
          <p:nvPr/>
        </p:nvCxnSpPr>
        <p:spPr>
          <a:xfrm>
            <a:off x="2209800" y="12192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Tree>
    <p:extLst>
      <p:ext uri="{BB962C8B-B14F-4D97-AF65-F5344CB8AC3E}">
        <p14:creationId xmlns:p14="http://schemas.microsoft.com/office/powerpoint/2010/main" val="957155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10210800" cy="4525963"/>
          </a:xfrm>
        </p:spPr>
        <p:txBody>
          <a:bodyPr>
            <a:normAutofit/>
          </a:bodyPr>
          <a:lstStyle/>
          <a:p>
            <a:pPr marL="0" indent="0">
              <a:buNone/>
            </a:pPr>
            <a:endParaRPr lang="en-US" dirty="0"/>
          </a:p>
          <a:p>
            <a:pPr marL="0" indent="0">
              <a:buNone/>
            </a:pPr>
            <a:endParaRPr lang="en-US" dirty="0"/>
          </a:p>
        </p:txBody>
      </p:sp>
      <p:sp>
        <p:nvSpPr>
          <p:cNvPr id="4" name="Title 1"/>
          <p:cNvSpPr txBox="1">
            <a:spLocks/>
          </p:cNvSpPr>
          <p:nvPr/>
        </p:nvSpPr>
        <p:spPr>
          <a:xfrm>
            <a:off x="1858818" y="266701"/>
            <a:ext cx="8474364" cy="952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t>Issue Spotlight</a:t>
            </a:r>
            <a:endParaRPr lang="en-US" sz="4800" dirty="0"/>
          </a:p>
        </p:txBody>
      </p:sp>
      <p:cxnSp>
        <p:nvCxnSpPr>
          <p:cNvPr id="5" name="Straight Connector 4"/>
          <p:cNvCxnSpPr/>
          <p:nvPr/>
        </p:nvCxnSpPr>
        <p:spPr>
          <a:xfrm>
            <a:off x="1981200" y="12192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
        <p:nvSpPr>
          <p:cNvPr id="2" name="Rectangle 1"/>
          <p:cNvSpPr/>
          <p:nvPr/>
        </p:nvSpPr>
        <p:spPr>
          <a:xfrm>
            <a:off x="346960" y="1905000"/>
            <a:ext cx="11351046" cy="4893647"/>
          </a:xfrm>
          <a:prstGeom prst="rect">
            <a:avLst/>
          </a:prstGeom>
        </p:spPr>
        <p:txBody>
          <a:bodyPr wrap="square">
            <a:spAutoFit/>
          </a:bodyPr>
          <a:lstStyle/>
          <a:p>
            <a:r>
              <a:rPr lang="en-US" sz="2400" dirty="0" smtClean="0"/>
              <a:t>Performance Management and QI Trainings</a:t>
            </a:r>
          </a:p>
          <a:p>
            <a:pPr marL="914400" indent="-914400"/>
            <a:r>
              <a:rPr lang="en-US" sz="2400" dirty="0"/>
              <a:t>	</a:t>
            </a:r>
            <a:r>
              <a:rPr lang="en-US" sz="2400" u="sng" dirty="0">
                <a:hlinkClick r:id="rId4"/>
              </a:rPr>
              <a:t>Course # 1063722 Connecticut Department of Public Health, A High Performance </a:t>
            </a:r>
            <a:r>
              <a:rPr lang="en-US" sz="2400" u="sng" dirty="0" smtClean="0">
                <a:hlinkClick r:id="rId4"/>
              </a:rPr>
              <a:t>Organization</a:t>
            </a:r>
            <a:endParaRPr lang="en-US" sz="2400" u="sng" dirty="0" smtClean="0"/>
          </a:p>
          <a:p>
            <a:pPr marL="914400" indent="-914400"/>
            <a:endParaRPr lang="en-US" sz="2400" u="sng" dirty="0"/>
          </a:p>
          <a:p>
            <a:pPr lvl="2"/>
            <a:r>
              <a:rPr lang="en-US" sz="2400" u="sng" dirty="0">
                <a:hlinkClick r:id="rId5"/>
              </a:rPr>
              <a:t>Course # 1059243 Introduction to Quality Improvement in Public Health</a:t>
            </a:r>
            <a:endParaRPr lang="en-US" sz="2400" dirty="0"/>
          </a:p>
          <a:p>
            <a:pPr lvl="2"/>
            <a:r>
              <a:rPr lang="en-US" sz="2400" u="sng" dirty="0">
                <a:hlinkClick r:id="rId6"/>
              </a:rPr>
              <a:t>Course # 1030628 Quality Improvement Quick Guide </a:t>
            </a:r>
            <a:r>
              <a:rPr lang="en-US" sz="2400" u="sng" dirty="0" smtClean="0">
                <a:hlinkClick r:id="rId6"/>
              </a:rPr>
              <a:t>Tutorial</a:t>
            </a:r>
            <a:endParaRPr lang="en-US" sz="2400" u="sng" dirty="0" smtClean="0"/>
          </a:p>
          <a:p>
            <a:pPr lvl="2"/>
            <a:endParaRPr lang="en-US" sz="2400" u="sng" dirty="0"/>
          </a:p>
          <a:p>
            <a:pPr lvl="2"/>
            <a:r>
              <a:rPr lang="en-US" sz="2400" u="sng" dirty="0">
                <a:hlinkClick r:id="rId7"/>
              </a:rPr>
              <a:t>Managing Effectively: Quality Improvement in Public </a:t>
            </a:r>
            <a:r>
              <a:rPr lang="en-US" sz="2400" u="sng" dirty="0" smtClean="0">
                <a:hlinkClick r:id="rId7"/>
              </a:rPr>
              <a:t>Health</a:t>
            </a:r>
            <a:r>
              <a:rPr lang="en-US" sz="2400" u="sng" dirty="0" smtClean="0"/>
              <a:t> (NEPHTC)</a:t>
            </a:r>
          </a:p>
          <a:p>
            <a:pPr lvl="2"/>
            <a:endParaRPr lang="en-US" sz="2400" u="sng" dirty="0"/>
          </a:p>
          <a:p>
            <a:pPr lvl="2"/>
            <a:r>
              <a:rPr lang="en-US" sz="2400" dirty="0">
                <a:hlinkClick r:id="rId8"/>
              </a:rPr>
              <a:t>https://phtc-online.org/learning/?</a:t>
            </a:r>
            <a:r>
              <a:rPr lang="en-US" sz="2400" dirty="0" smtClean="0">
                <a:hlinkClick r:id="rId8"/>
              </a:rPr>
              <a:t>courseId=48&amp;status=all&amp;sort=group</a:t>
            </a:r>
            <a:endParaRPr lang="en-US" sz="2400" dirty="0"/>
          </a:p>
          <a:p>
            <a:pPr lvl="2"/>
            <a:endParaRPr lang="en-US" sz="2400" dirty="0"/>
          </a:p>
          <a:p>
            <a:pPr marL="914400" indent="-914400"/>
            <a:endParaRPr lang="en-US" sz="2400" dirty="0"/>
          </a:p>
          <a:p>
            <a:endParaRPr lang="en-US" sz="2400" dirty="0"/>
          </a:p>
        </p:txBody>
      </p:sp>
    </p:spTree>
    <p:extLst>
      <p:ext uri="{BB962C8B-B14F-4D97-AF65-F5344CB8AC3E}">
        <p14:creationId xmlns:p14="http://schemas.microsoft.com/office/powerpoint/2010/main" val="1410087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58818" y="266701"/>
            <a:ext cx="8474364" cy="952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t>Issue Spotlight</a:t>
            </a:r>
            <a:endParaRPr lang="en-US" sz="4800" dirty="0"/>
          </a:p>
        </p:txBody>
      </p:sp>
      <p:cxnSp>
        <p:nvCxnSpPr>
          <p:cNvPr id="5" name="Straight Connector 4"/>
          <p:cNvCxnSpPr/>
          <p:nvPr/>
        </p:nvCxnSpPr>
        <p:spPr>
          <a:xfrm>
            <a:off x="1981200" y="12192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
        <p:nvSpPr>
          <p:cNvPr id="2" name="Rectangle 1"/>
          <p:cNvSpPr/>
          <p:nvPr/>
        </p:nvSpPr>
        <p:spPr>
          <a:xfrm>
            <a:off x="609600" y="1676400"/>
            <a:ext cx="11351046" cy="5262979"/>
          </a:xfrm>
          <a:prstGeom prst="rect">
            <a:avLst/>
          </a:prstGeom>
        </p:spPr>
        <p:txBody>
          <a:bodyPr wrap="square">
            <a:spAutoFit/>
          </a:bodyPr>
          <a:lstStyle/>
          <a:p>
            <a:pPr lvl="2" indent="-914400"/>
            <a:r>
              <a:rPr lang="en-US" sz="2400" b="1" dirty="0" smtClean="0">
                <a:solidFill>
                  <a:schemeClr val="accent1">
                    <a:lumMod val="75000"/>
                  </a:schemeClr>
                </a:solidFill>
              </a:rPr>
              <a:t>Measure 2.2.2 RD1: </a:t>
            </a:r>
          </a:p>
          <a:p>
            <a:pPr lvl="2" indent="-914400"/>
            <a:r>
              <a:rPr lang="en-US" sz="2400" b="1" dirty="0" smtClean="0">
                <a:solidFill>
                  <a:schemeClr val="accent1">
                    <a:lumMod val="75000"/>
                  </a:schemeClr>
                </a:solidFill>
              </a:rPr>
              <a:t>How </a:t>
            </a:r>
            <a:r>
              <a:rPr lang="en-US" sz="2400" b="1" dirty="0">
                <a:solidFill>
                  <a:schemeClr val="accent1">
                    <a:lumMod val="75000"/>
                  </a:schemeClr>
                </a:solidFill>
              </a:rPr>
              <a:t>much detail from the state’s emergency SOPs did the state submit?</a:t>
            </a:r>
            <a:r>
              <a:rPr lang="en-US" sz="2400" dirty="0"/>
              <a:t> </a:t>
            </a:r>
            <a:endParaRPr lang="en-US" sz="2400" dirty="0" smtClean="0"/>
          </a:p>
          <a:p>
            <a:pPr lvl="2" indent="-914400"/>
            <a:endParaRPr lang="en-US" sz="2400" dirty="0"/>
          </a:p>
          <a:p>
            <a:pPr marL="0" lvl="2"/>
            <a:r>
              <a:rPr lang="en-US" sz="2400" dirty="0" smtClean="0"/>
              <a:t>DPH submitted the CT Reportable Diseases Reference Manual, </a:t>
            </a:r>
            <a:r>
              <a:rPr lang="en-US" sz="2400" dirty="0"/>
              <a:t>which primarily </a:t>
            </a:r>
            <a:r>
              <a:rPr lang="en-US" sz="2400" dirty="0" smtClean="0"/>
              <a:t>identifies disease </a:t>
            </a:r>
            <a:r>
              <a:rPr lang="en-US" sz="2400" dirty="0"/>
              <a:t>case investigation and follow for routine reportable infectious diseases.  The manual also includes attachments/appendix in Section 7 that provide information on the process for reporting infectious diseases, case report and contact management forms, and other key protocols related to cluster investigations, Ebola Traveler Monitoring and Zika Virus surveillance and response. </a:t>
            </a:r>
            <a:endParaRPr lang="en-US" sz="2400" dirty="0" smtClean="0"/>
          </a:p>
          <a:p>
            <a:pPr lvl="2" indent="-914400"/>
            <a:endParaRPr lang="en-US" sz="2400" dirty="0"/>
          </a:p>
          <a:p>
            <a:pPr lvl="2" indent="-914400"/>
            <a:r>
              <a:rPr lang="en-US" sz="2400" dirty="0" smtClean="0"/>
              <a:t>Page 12 of that document describes when the EOP is implemented, so we highlighted that section to point Site Visitors to the content. </a:t>
            </a:r>
            <a:endParaRPr lang="en-US" sz="2400" dirty="0"/>
          </a:p>
          <a:p>
            <a:pPr marL="914400" indent="-914400"/>
            <a:endParaRPr lang="en-US" sz="2400" dirty="0"/>
          </a:p>
          <a:p>
            <a:pPr marL="914400" indent="-914400"/>
            <a:endParaRPr lang="en-US" sz="2400" dirty="0"/>
          </a:p>
        </p:txBody>
      </p:sp>
    </p:spTree>
    <p:extLst>
      <p:ext uri="{BB962C8B-B14F-4D97-AF65-F5344CB8AC3E}">
        <p14:creationId xmlns:p14="http://schemas.microsoft.com/office/powerpoint/2010/main" val="796495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Meeting</a:t>
            </a:r>
            <a:endParaRPr lang="en-US" dirty="0"/>
          </a:p>
        </p:txBody>
      </p:sp>
      <p:sp>
        <p:nvSpPr>
          <p:cNvPr id="3" name="Content Placeholder 2"/>
          <p:cNvSpPr>
            <a:spLocks noGrp="1"/>
          </p:cNvSpPr>
          <p:nvPr>
            <p:ph idx="1"/>
          </p:nvPr>
        </p:nvSpPr>
        <p:spPr/>
        <p:txBody>
          <a:bodyPr/>
          <a:lstStyle/>
          <a:p>
            <a:pPr marL="0" indent="0">
              <a:buNone/>
            </a:pPr>
            <a:r>
              <a:rPr lang="en-US" b="1" dirty="0" smtClean="0"/>
              <a:t>Next Meeting Date: </a:t>
            </a:r>
          </a:p>
          <a:p>
            <a:pPr marL="0" indent="0">
              <a:buNone/>
            </a:pPr>
            <a:r>
              <a:rPr lang="en-US" dirty="0"/>
              <a:t>	</a:t>
            </a:r>
            <a:r>
              <a:rPr lang="en-US" dirty="0" smtClean="0"/>
              <a:t>November 28</a:t>
            </a:r>
            <a:r>
              <a:rPr lang="en-US" smtClean="0"/>
              <a:t>, </a:t>
            </a:r>
            <a:r>
              <a:rPr lang="en-US" smtClean="0"/>
              <a:t>2018 | 1:00-2:00pm</a:t>
            </a:r>
            <a:endParaRPr lang="en-US" dirty="0" smtClean="0"/>
          </a:p>
          <a:p>
            <a:pPr marL="0" indent="0">
              <a:buNone/>
            </a:pPr>
            <a:endParaRPr lang="en-US" dirty="0"/>
          </a:p>
          <a:p>
            <a:pPr marL="0" indent="0">
              <a:buNone/>
            </a:pPr>
            <a:r>
              <a:rPr lang="en-US" b="1" dirty="0" smtClean="0"/>
              <a:t>Topic: </a:t>
            </a:r>
            <a:endParaRPr lang="en-US" b="1" dirty="0" smtClean="0"/>
          </a:p>
          <a:p>
            <a:pPr marL="0" indent="0">
              <a:buNone/>
            </a:pPr>
            <a:r>
              <a:rPr lang="en-US" b="1" dirty="0"/>
              <a:t>	</a:t>
            </a:r>
            <a:r>
              <a:rPr lang="en-US" dirty="0" smtClean="0"/>
              <a:t>Standard</a:t>
            </a:r>
            <a:r>
              <a:rPr lang="en-US" dirty="0" smtClean="0"/>
              <a:t> 1.1 </a:t>
            </a:r>
            <a:r>
              <a:rPr lang="en-US" dirty="0" smtClean="0"/>
              <a:t>– Community Health Assessment</a:t>
            </a:r>
            <a:endParaRPr lang="en-US" dirty="0"/>
          </a:p>
        </p:txBody>
      </p:sp>
      <p:cxnSp>
        <p:nvCxnSpPr>
          <p:cNvPr id="7" name="Straight Connector 6"/>
          <p:cNvCxnSpPr/>
          <p:nvPr/>
        </p:nvCxnSpPr>
        <p:spPr>
          <a:xfrm>
            <a:off x="1981200" y="12192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Tree>
    <p:extLst>
      <p:ext uri="{BB962C8B-B14F-4D97-AF65-F5344CB8AC3E}">
        <p14:creationId xmlns:p14="http://schemas.microsoft.com/office/powerpoint/2010/main" val="2317064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cxnSp>
        <p:nvCxnSpPr>
          <p:cNvPr id="5" name="Straight Connector 4"/>
          <p:cNvCxnSpPr/>
          <p:nvPr/>
        </p:nvCxnSpPr>
        <p:spPr>
          <a:xfrm>
            <a:off x="2057399" y="36576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2"/>
          <p:cNvSpPr>
            <a:spLocks noGrp="1"/>
          </p:cNvSpPr>
          <p:nvPr>
            <p:ph type="title"/>
          </p:nvPr>
        </p:nvSpPr>
        <p:spPr>
          <a:xfrm>
            <a:off x="1142999" y="2133600"/>
            <a:ext cx="9906000" cy="1143000"/>
          </a:xfrm>
        </p:spPr>
        <p:txBody>
          <a:bodyPr>
            <a:noAutofit/>
          </a:bodyPr>
          <a:lstStyle/>
          <a:p>
            <a:r>
              <a:rPr lang="en-US" sz="4000" dirty="0" smtClean="0"/>
              <a:t>Promote Strategies to Improve Access to Health Care</a:t>
            </a:r>
            <a:r>
              <a:rPr lang="en-US" sz="4000" dirty="0"/>
              <a:t> </a:t>
            </a:r>
            <a:r>
              <a:rPr lang="en-US" sz="4000" dirty="0" smtClean="0"/>
              <a:t>(Domain 7)</a:t>
            </a:r>
            <a:endParaRPr lang="en-US" sz="4000" dirty="0"/>
          </a:p>
        </p:txBody>
      </p:sp>
    </p:spTree>
    <p:extLst>
      <p:ext uri="{BB962C8B-B14F-4D97-AF65-F5344CB8AC3E}">
        <p14:creationId xmlns:p14="http://schemas.microsoft.com/office/powerpoint/2010/main" val="4256621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Autofit/>
          </a:bodyPr>
          <a:lstStyle/>
          <a:p>
            <a:r>
              <a:rPr lang="en-US" sz="4000" dirty="0" smtClean="0"/>
              <a:t>Domain 7</a:t>
            </a:r>
            <a:endParaRPr lang="en-US" sz="4000" dirty="0"/>
          </a:p>
        </p:txBody>
      </p:sp>
      <p:sp>
        <p:nvSpPr>
          <p:cNvPr id="3" name="Content Placeholder 2"/>
          <p:cNvSpPr>
            <a:spLocks noGrp="1"/>
          </p:cNvSpPr>
          <p:nvPr>
            <p:ph sz="half" idx="1"/>
          </p:nvPr>
        </p:nvSpPr>
        <p:spPr>
          <a:xfrm>
            <a:off x="304800" y="1600201"/>
            <a:ext cx="5384800" cy="4724399"/>
          </a:xfrm>
        </p:spPr>
        <p:txBody>
          <a:bodyPr>
            <a:normAutofit fontScale="85000" lnSpcReduction="10000"/>
          </a:bodyPr>
          <a:lstStyle/>
          <a:p>
            <a:pPr marL="230188" indent="-196850">
              <a:defRPr/>
            </a:pPr>
            <a:r>
              <a:rPr lang="en-US" altLang="en-US" dirty="0" smtClean="0"/>
              <a:t>Intent is to address improved access from a community systems perspective</a:t>
            </a:r>
          </a:p>
          <a:p>
            <a:pPr marL="230188" indent="-196850">
              <a:defRPr/>
            </a:pPr>
            <a:r>
              <a:rPr lang="en-US" dirty="0" smtClean="0"/>
              <a:t>Not about clinical services the HD provides</a:t>
            </a:r>
          </a:p>
          <a:p>
            <a:pPr marL="230188" indent="-196850">
              <a:defRPr/>
            </a:pPr>
            <a:r>
              <a:rPr lang="en-US" dirty="0" smtClean="0"/>
              <a:t>About assessment and promotion of population’s access to care</a:t>
            </a:r>
          </a:p>
          <a:p>
            <a:pPr marL="230188" indent="-196850">
              <a:defRPr/>
            </a:pPr>
            <a:r>
              <a:rPr lang="en-US" dirty="0"/>
              <a:t>Also about the structure and design of the health care system and its relationship with the community</a:t>
            </a:r>
          </a:p>
          <a:p>
            <a:pPr marL="230188" indent="-196850">
              <a:defRPr/>
            </a:pPr>
            <a:r>
              <a:rPr lang="en-US" dirty="0"/>
              <a:t>Availability of primary care and other providers, community’s trust of the health care system, location of services, service hours</a:t>
            </a:r>
          </a:p>
          <a:p>
            <a:pPr marL="230188" indent="-196850">
              <a:defRPr/>
            </a:pPr>
            <a:endParaRPr lang="en-US" sz="2100" dirty="0"/>
          </a:p>
          <a:p>
            <a:endParaRPr lang="en-US" dirty="0" smtClean="0"/>
          </a:p>
        </p:txBody>
      </p:sp>
      <p:sp>
        <p:nvSpPr>
          <p:cNvPr id="5" name="Content Placeholder 4"/>
          <p:cNvSpPr>
            <a:spLocks noGrp="1"/>
          </p:cNvSpPr>
          <p:nvPr>
            <p:ph sz="half" idx="2"/>
          </p:nvPr>
        </p:nvSpPr>
        <p:spPr>
          <a:xfrm>
            <a:off x="6313206" y="1600201"/>
            <a:ext cx="5384800" cy="4525963"/>
          </a:xfrm>
        </p:spPr>
        <p:txBody>
          <a:bodyPr>
            <a:normAutofit fontScale="85000" lnSpcReduction="10000"/>
          </a:bodyPr>
          <a:lstStyle/>
          <a:p>
            <a:pPr marL="0" indent="0" algn="ctr">
              <a:buNone/>
            </a:pPr>
            <a:r>
              <a:rPr lang="en-US" b="1" dirty="0"/>
              <a:t>Access</a:t>
            </a:r>
          </a:p>
          <a:p>
            <a:pPr marL="0" indent="0" algn="ctr">
              <a:buNone/>
            </a:pPr>
            <a:r>
              <a:rPr lang="en-US" dirty="0"/>
              <a:t>“the potential for or actual entry of a population into the health system. Entry is dependent upon the wants, resources, and needs that individuals bring to the care-seeking process. The ability to obtain wanted or needed services may be influenced by many factors, including travel distance, waiting time, available financial resources, and availability of a regular source of care.”</a:t>
            </a:r>
          </a:p>
          <a:p>
            <a:pPr marL="0" indent="0" algn="ctr">
              <a:buNone/>
            </a:pPr>
            <a:r>
              <a:rPr lang="en-US" dirty="0"/>
              <a:t>-PHAB Acronyms and Glossary  of Terms</a:t>
            </a:r>
          </a:p>
          <a:p>
            <a:endParaRPr lang="en-US" dirty="0"/>
          </a:p>
        </p:txBody>
      </p:sp>
      <p:cxnSp>
        <p:nvCxnSpPr>
          <p:cNvPr id="4" name="Straight Connector 3"/>
          <p:cNvCxnSpPr/>
          <p:nvPr/>
        </p:nvCxnSpPr>
        <p:spPr>
          <a:xfrm>
            <a:off x="2209800" y="9144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cxnSp>
        <p:nvCxnSpPr>
          <p:cNvPr id="7" name="Straight Connector 6"/>
          <p:cNvCxnSpPr/>
          <p:nvPr/>
        </p:nvCxnSpPr>
        <p:spPr>
          <a:xfrm>
            <a:off x="5943600" y="2262982"/>
            <a:ext cx="0" cy="320040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593315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003"/>
            <a:ext cx="10437340" cy="994172"/>
          </a:xfrm>
        </p:spPr>
        <p:txBody>
          <a:bodyPr>
            <a:noAutofit/>
          </a:bodyPr>
          <a:lstStyle/>
          <a:p>
            <a:r>
              <a:rPr lang="en-US" sz="4000" dirty="0" smtClean="0"/>
              <a:t>Domain 7</a:t>
            </a:r>
            <a:endParaRPr lang="en-US" sz="4000" dirty="0"/>
          </a:p>
        </p:txBody>
      </p:sp>
      <p:sp>
        <p:nvSpPr>
          <p:cNvPr id="3" name="Content Placeholder 2"/>
          <p:cNvSpPr>
            <a:spLocks noGrp="1"/>
          </p:cNvSpPr>
          <p:nvPr>
            <p:ph idx="1"/>
          </p:nvPr>
        </p:nvSpPr>
        <p:spPr>
          <a:xfrm>
            <a:off x="5507333" y="2362200"/>
            <a:ext cx="6172200" cy="2539602"/>
          </a:xfrm>
        </p:spPr>
        <p:txBody>
          <a:bodyPr>
            <a:normAutofit/>
          </a:bodyPr>
          <a:lstStyle/>
          <a:p>
            <a:pPr lvl="1" indent="-309563">
              <a:defRPr/>
            </a:pPr>
            <a:r>
              <a:rPr lang="en-US" sz="2400" dirty="0" smtClean="0"/>
              <a:t>Immigrants</a:t>
            </a:r>
          </a:p>
          <a:p>
            <a:pPr lvl="1" indent="-309563">
              <a:defRPr/>
            </a:pPr>
            <a:r>
              <a:rPr lang="en-US" sz="2400" dirty="0" smtClean="0"/>
              <a:t>Migrants</a:t>
            </a:r>
          </a:p>
          <a:p>
            <a:pPr lvl="1" indent="-309563">
              <a:defRPr/>
            </a:pPr>
            <a:r>
              <a:rPr lang="en-US" sz="2400" dirty="0" smtClean="0"/>
              <a:t>Non-English speaking people</a:t>
            </a:r>
          </a:p>
          <a:p>
            <a:pPr lvl="1" indent="-309563">
              <a:defRPr/>
            </a:pPr>
            <a:r>
              <a:rPr lang="en-US" sz="2400" dirty="0" smtClean="0"/>
              <a:t>LGBTQ community</a:t>
            </a:r>
          </a:p>
          <a:p>
            <a:pPr lvl="1" indent="-309563">
              <a:defRPr/>
            </a:pPr>
            <a:r>
              <a:rPr lang="en-US" sz="2400" dirty="0" smtClean="0"/>
              <a:t>People who live in rural locations</a:t>
            </a:r>
          </a:p>
        </p:txBody>
      </p:sp>
      <p:cxnSp>
        <p:nvCxnSpPr>
          <p:cNvPr id="4" name="Straight Connector 3"/>
          <p:cNvCxnSpPr/>
          <p:nvPr/>
        </p:nvCxnSpPr>
        <p:spPr>
          <a:xfrm>
            <a:off x="2209800" y="9144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
        <p:nvSpPr>
          <p:cNvPr id="5" name="Rectangle 4"/>
          <p:cNvSpPr/>
          <p:nvPr/>
        </p:nvSpPr>
        <p:spPr>
          <a:xfrm>
            <a:off x="640290" y="1226820"/>
            <a:ext cx="10027710" cy="461665"/>
          </a:xfrm>
          <a:prstGeom prst="rect">
            <a:avLst/>
          </a:prstGeom>
        </p:spPr>
        <p:txBody>
          <a:bodyPr wrap="square">
            <a:spAutoFit/>
          </a:bodyPr>
          <a:lstStyle/>
          <a:p>
            <a:r>
              <a:rPr lang="en-US" sz="2400" dirty="0"/>
              <a:t>Populations that often lack access to health care include:</a:t>
            </a:r>
          </a:p>
        </p:txBody>
      </p:sp>
      <p:sp>
        <p:nvSpPr>
          <p:cNvPr id="7" name="Content Placeholder 2"/>
          <p:cNvSpPr txBox="1">
            <a:spLocks/>
          </p:cNvSpPr>
          <p:nvPr/>
        </p:nvSpPr>
        <p:spPr>
          <a:xfrm>
            <a:off x="929745" y="2362200"/>
            <a:ext cx="4724400" cy="27682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indent="-309563">
              <a:defRPr/>
            </a:pPr>
            <a:r>
              <a:rPr lang="en-US" sz="2400" dirty="0" smtClean="0"/>
              <a:t>Elderly			</a:t>
            </a:r>
          </a:p>
          <a:p>
            <a:pPr lvl="1" indent="-309563">
              <a:defRPr/>
            </a:pPr>
            <a:r>
              <a:rPr lang="en-US" sz="2400" dirty="0" smtClean="0"/>
              <a:t>Children</a:t>
            </a:r>
          </a:p>
          <a:p>
            <a:pPr lvl="1" indent="-309563">
              <a:defRPr/>
            </a:pPr>
            <a:r>
              <a:rPr lang="en-US" sz="2400" dirty="0" smtClean="0"/>
              <a:t>Veterans</a:t>
            </a:r>
          </a:p>
          <a:p>
            <a:pPr lvl="1" indent="-309563">
              <a:defRPr/>
            </a:pPr>
            <a:r>
              <a:rPr lang="en-US" sz="2400" dirty="0" smtClean="0"/>
              <a:t>People with physical or intellectual disabilities</a:t>
            </a:r>
          </a:p>
          <a:p>
            <a:pPr lvl="1" indent="-309563">
              <a:defRPr/>
            </a:pPr>
            <a:r>
              <a:rPr lang="en-US" sz="2400" dirty="0" smtClean="0"/>
              <a:t>Homeless</a:t>
            </a:r>
          </a:p>
        </p:txBody>
      </p:sp>
    </p:spTree>
    <p:extLst>
      <p:ext uri="{BB962C8B-B14F-4D97-AF65-F5344CB8AC3E}">
        <p14:creationId xmlns:p14="http://schemas.microsoft.com/office/powerpoint/2010/main" val="3028808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Autofit/>
          </a:bodyPr>
          <a:lstStyle/>
          <a:p>
            <a:r>
              <a:rPr lang="en-US" sz="4000" dirty="0"/>
              <a:t>Advancing Health Equity through Domain </a:t>
            </a:r>
            <a:r>
              <a:rPr lang="en-US" sz="4000" dirty="0" smtClean="0"/>
              <a:t>7</a:t>
            </a:r>
            <a:endParaRPr lang="en-US" sz="4000" dirty="0"/>
          </a:p>
        </p:txBody>
      </p:sp>
      <p:sp>
        <p:nvSpPr>
          <p:cNvPr id="3" name="Content Placeholder 2"/>
          <p:cNvSpPr>
            <a:spLocks noGrp="1"/>
          </p:cNvSpPr>
          <p:nvPr>
            <p:ph sz="half" idx="1"/>
          </p:nvPr>
        </p:nvSpPr>
        <p:spPr/>
        <p:txBody>
          <a:bodyPr>
            <a:normAutofit/>
          </a:bodyPr>
          <a:lstStyle/>
          <a:p>
            <a:pPr marL="377427">
              <a:defRPr/>
            </a:pPr>
            <a:endParaRPr lang="en-US" sz="1900" dirty="0"/>
          </a:p>
          <a:p>
            <a:endParaRPr lang="en-US" dirty="0"/>
          </a:p>
        </p:txBody>
      </p:sp>
      <p:sp>
        <p:nvSpPr>
          <p:cNvPr id="7" name="Content Placeholder 6"/>
          <p:cNvSpPr>
            <a:spLocks noGrp="1"/>
          </p:cNvSpPr>
          <p:nvPr>
            <p:ph sz="half" idx="2"/>
          </p:nvPr>
        </p:nvSpPr>
        <p:spPr>
          <a:xfrm>
            <a:off x="609600" y="1600201"/>
            <a:ext cx="10972800" cy="4525963"/>
          </a:xfrm>
        </p:spPr>
        <p:txBody>
          <a:bodyPr>
            <a:normAutofit/>
          </a:bodyPr>
          <a:lstStyle/>
          <a:p>
            <a:r>
              <a:rPr lang="en-US" dirty="0"/>
              <a:t>Create a culture of respectful co-learning, evaluation, reflection, and transparency about community </a:t>
            </a:r>
            <a:r>
              <a:rPr lang="en-US" dirty="0" smtClean="0"/>
              <a:t>and department </a:t>
            </a:r>
            <a:r>
              <a:rPr lang="en-US" dirty="0"/>
              <a:t>needs/priorities to build trust between department and community partners.</a:t>
            </a:r>
          </a:p>
          <a:p>
            <a:r>
              <a:rPr lang="en-US" dirty="0" smtClean="0"/>
              <a:t>Commit </a:t>
            </a:r>
            <a:r>
              <a:rPr lang="en-US" dirty="0"/>
              <a:t>to developing a professional workforce that reflects the demographics of the populations served and </a:t>
            </a:r>
            <a:r>
              <a:rPr lang="en-US" dirty="0" smtClean="0"/>
              <a:t>the communities </a:t>
            </a:r>
            <a:r>
              <a:rPr lang="en-US" dirty="0"/>
              <a:t>facing health inequities.</a:t>
            </a:r>
          </a:p>
          <a:p>
            <a:r>
              <a:rPr lang="en-US" dirty="0" smtClean="0"/>
              <a:t>Examine </a:t>
            </a:r>
            <a:r>
              <a:rPr lang="en-US" dirty="0"/>
              <a:t>public and organizational policies, rules, and regulations that facilitate or inhibit working upstream </a:t>
            </a:r>
            <a:r>
              <a:rPr lang="en-US" dirty="0" smtClean="0"/>
              <a:t>and ensure </a:t>
            </a:r>
            <a:r>
              <a:rPr lang="en-US" dirty="0"/>
              <a:t>that resources are not reinforcing cultural bias, barriers, and inequities.</a:t>
            </a:r>
          </a:p>
        </p:txBody>
      </p:sp>
      <p:cxnSp>
        <p:nvCxnSpPr>
          <p:cNvPr id="4" name="Straight Connector 3"/>
          <p:cNvCxnSpPr/>
          <p:nvPr/>
        </p:nvCxnSpPr>
        <p:spPr>
          <a:xfrm>
            <a:off x="2209800" y="9906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
        <p:nvSpPr>
          <p:cNvPr id="5" name="TextBox 4"/>
          <p:cNvSpPr txBox="1"/>
          <p:nvPr/>
        </p:nvSpPr>
        <p:spPr>
          <a:xfrm>
            <a:off x="2209800" y="32766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27612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003"/>
            <a:ext cx="10437340" cy="994172"/>
          </a:xfrm>
        </p:spPr>
        <p:txBody>
          <a:bodyPr>
            <a:noAutofit/>
          </a:bodyPr>
          <a:lstStyle/>
          <a:p>
            <a:r>
              <a:rPr lang="en-US" sz="4000" dirty="0"/>
              <a:t>Advancing Health Equity through Domain 7</a:t>
            </a:r>
          </a:p>
        </p:txBody>
      </p:sp>
      <p:sp>
        <p:nvSpPr>
          <p:cNvPr id="3" name="Content Placeholder 2"/>
          <p:cNvSpPr>
            <a:spLocks noGrp="1"/>
          </p:cNvSpPr>
          <p:nvPr>
            <p:ph idx="1"/>
          </p:nvPr>
        </p:nvSpPr>
        <p:spPr>
          <a:xfrm>
            <a:off x="341870" y="1510084"/>
            <a:ext cx="11582400" cy="5347916"/>
          </a:xfrm>
        </p:spPr>
        <p:txBody>
          <a:bodyPr>
            <a:normAutofit/>
          </a:bodyPr>
          <a:lstStyle/>
          <a:p>
            <a:r>
              <a:rPr lang="en-US" dirty="0"/>
              <a:t>Work to address the availability of health care services to the population should be connected to ongoing </a:t>
            </a:r>
            <a:r>
              <a:rPr lang="en-US" dirty="0" smtClean="0"/>
              <a:t>analysis and </a:t>
            </a:r>
            <a:r>
              <a:rPr lang="en-US" dirty="0"/>
              <a:t>systems-change work related to the social determinants of health. </a:t>
            </a:r>
            <a:endParaRPr lang="en-US" dirty="0" smtClean="0"/>
          </a:p>
          <a:p>
            <a:pPr marL="0" indent="0">
              <a:buNone/>
            </a:pPr>
            <a:endParaRPr lang="en-US" dirty="0" smtClean="0"/>
          </a:p>
          <a:p>
            <a:r>
              <a:rPr lang="en-US" dirty="0" smtClean="0"/>
              <a:t>Advance language </a:t>
            </a:r>
            <a:r>
              <a:rPr lang="en-US" dirty="0"/>
              <a:t>justice by improving department’s interpretation and translation practices by: </a:t>
            </a:r>
            <a:r>
              <a:rPr lang="en-US" dirty="0" smtClean="0"/>
              <a:t>gaining a </a:t>
            </a:r>
            <a:r>
              <a:rPr lang="en-US" dirty="0"/>
              <a:t>better understanding of internal capacity, streamlining processes with vendors, finding opportunities </a:t>
            </a:r>
            <a:r>
              <a:rPr lang="en-US" dirty="0" smtClean="0"/>
              <a:t>for professional </a:t>
            </a:r>
            <a:r>
              <a:rPr lang="en-US" dirty="0"/>
              <a:t>development; and developing consistency through policies and protocols.</a:t>
            </a:r>
            <a:endParaRPr lang="en-US" dirty="0" smtClean="0"/>
          </a:p>
          <a:p>
            <a:pPr marL="0" indent="0">
              <a:buNone/>
            </a:pPr>
            <a:endParaRPr lang="en-US" dirty="0" smtClean="0"/>
          </a:p>
        </p:txBody>
      </p:sp>
      <p:cxnSp>
        <p:nvCxnSpPr>
          <p:cNvPr id="4" name="Straight Connector 3"/>
          <p:cNvCxnSpPr/>
          <p:nvPr/>
        </p:nvCxnSpPr>
        <p:spPr>
          <a:xfrm>
            <a:off x="2209800" y="9906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
        <p:nvSpPr>
          <p:cNvPr id="5" name="TextBox 4"/>
          <p:cNvSpPr txBox="1"/>
          <p:nvPr/>
        </p:nvSpPr>
        <p:spPr>
          <a:xfrm>
            <a:off x="2209800" y="32766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36252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8402"/>
            <a:ext cx="10437340" cy="994172"/>
          </a:xfrm>
        </p:spPr>
        <p:txBody>
          <a:bodyPr>
            <a:noAutofit/>
          </a:bodyPr>
          <a:lstStyle/>
          <a:p>
            <a:r>
              <a:rPr lang="en-US" sz="4000" dirty="0" smtClean="0"/>
              <a:t>Measure 7.1.1 – Process to assess the availability of health care services</a:t>
            </a:r>
            <a:endParaRPr lang="en-US" sz="4000" dirty="0"/>
          </a:p>
        </p:txBody>
      </p:sp>
      <p:cxnSp>
        <p:nvCxnSpPr>
          <p:cNvPr id="4" name="Straight Connector 3"/>
          <p:cNvCxnSpPr/>
          <p:nvPr/>
        </p:nvCxnSpPr>
        <p:spPr>
          <a:xfrm>
            <a:off x="22098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pic>
        <p:nvPicPr>
          <p:cNvPr id="9" name="Picture 8"/>
          <p:cNvPicPr>
            <a:picLocks noChangeAspect="1"/>
          </p:cNvPicPr>
          <p:nvPr/>
        </p:nvPicPr>
        <p:blipFill>
          <a:blip r:embed="rId4"/>
          <a:stretch>
            <a:fillRect/>
          </a:stretch>
        </p:blipFill>
        <p:spPr>
          <a:xfrm>
            <a:off x="411962" y="1295400"/>
            <a:ext cx="10794196" cy="4768810"/>
          </a:xfrm>
          <a:prstGeom prst="rect">
            <a:avLst/>
          </a:prstGeom>
        </p:spPr>
      </p:pic>
      <p:sp>
        <p:nvSpPr>
          <p:cNvPr id="8" name="TextBox 7"/>
          <p:cNvSpPr txBox="1"/>
          <p:nvPr/>
        </p:nvSpPr>
        <p:spPr>
          <a:xfrm>
            <a:off x="8686800" y="3068287"/>
            <a:ext cx="3352800" cy="2308324"/>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34527" indent="0">
              <a:buNone/>
              <a:defRPr/>
            </a:pPr>
            <a:r>
              <a:rPr lang="en-US" b="1" dirty="0" smtClean="0"/>
              <a:t>Potential Examples:</a:t>
            </a:r>
          </a:p>
          <a:p>
            <a:pPr marL="34527" indent="0">
              <a:buNone/>
              <a:defRPr/>
            </a:pPr>
            <a:r>
              <a:rPr lang="en-US" dirty="0" smtClean="0"/>
              <a:t>-Participation </a:t>
            </a:r>
            <a:r>
              <a:rPr lang="en-US" dirty="0"/>
              <a:t>in Community Health Needs Assessment</a:t>
            </a:r>
          </a:p>
          <a:p>
            <a:pPr marL="34527" indent="0">
              <a:buNone/>
              <a:defRPr/>
            </a:pPr>
            <a:endParaRPr lang="en-US" dirty="0" smtClean="0"/>
          </a:p>
          <a:p>
            <a:pPr marL="34527" indent="0">
              <a:buNone/>
              <a:defRPr/>
            </a:pPr>
            <a:r>
              <a:rPr lang="en-US" dirty="0" smtClean="0"/>
              <a:t>-Participation </a:t>
            </a:r>
            <a:r>
              <a:rPr lang="en-US" dirty="0"/>
              <a:t>with the CT State Innovation Model (SIM)</a:t>
            </a:r>
          </a:p>
          <a:p>
            <a:pPr marL="34527" indent="0">
              <a:buNone/>
              <a:defRPr/>
            </a:pPr>
            <a:endParaRPr lang="en-US" dirty="0" smtClean="0"/>
          </a:p>
          <a:p>
            <a:pPr marL="34527" indent="0">
              <a:buNone/>
              <a:defRPr/>
            </a:pPr>
            <a:r>
              <a:rPr lang="en-US" dirty="0" smtClean="0"/>
              <a:t>-Community </a:t>
            </a:r>
            <a:r>
              <a:rPr lang="en-US" dirty="0"/>
              <a:t>Health </a:t>
            </a:r>
            <a:r>
              <a:rPr lang="en-US" dirty="0" smtClean="0"/>
              <a:t>Assessment</a:t>
            </a:r>
            <a:endParaRPr lang="en-US" dirty="0"/>
          </a:p>
        </p:txBody>
      </p:sp>
    </p:spTree>
    <p:extLst>
      <p:ext uri="{BB962C8B-B14F-4D97-AF65-F5344CB8AC3E}">
        <p14:creationId xmlns:p14="http://schemas.microsoft.com/office/powerpoint/2010/main" val="1927339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8402"/>
            <a:ext cx="10437340" cy="994172"/>
          </a:xfrm>
        </p:spPr>
        <p:txBody>
          <a:bodyPr>
            <a:noAutofit/>
          </a:bodyPr>
          <a:lstStyle/>
          <a:p>
            <a:r>
              <a:rPr lang="en-US" sz="4000" dirty="0"/>
              <a:t>Measure 7.1.1 – Process to assess the availability of health care services</a:t>
            </a:r>
          </a:p>
        </p:txBody>
      </p:sp>
      <p:cxnSp>
        <p:nvCxnSpPr>
          <p:cNvPr id="4" name="Straight Connector 3"/>
          <p:cNvCxnSpPr/>
          <p:nvPr/>
        </p:nvCxnSpPr>
        <p:spPr>
          <a:xfrm>
            <a:off x="22098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
        <p:nvSpPr>
          <p:cNvPr id="8" name="TextBox 7"/>
          <p:cNvSpPr txBox="1"/>
          <p:nvPr/>
        </p:nvSpPr>
        <p:spPr>
          <a:xfrm>
            <a:off x="4133045" y="4051683"/>
            <a:ext cx="6153955" cy="1754326"/>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34527" indent="0">
              <a:buNone/>
              <a:defRPr/>
            </a:pPr>
            <a:r>
              <a:rPr lang="en-US" b="1" dirty="0" smtClean="0"/>
              <a:t>Potential Examples:</a:t>
            </a:r>
          </a:p>
          <a:p>
            <a:pPr marL="34527" indent="0">
              <a:buNone/>
              <a:defRPr/>
            </a:pPr>
            <a:r>
              <a:rPr lang="en-US" dirty="0" smtClean="0"/>
              <a:t>-Meetings </a:t>
            </a:r>
            <a:r>
              <a:rPr lang="en-US" dirty="0"/>
              <a:t>with coalition partners to share </a:t>
            </a:r>
            <a:r>
              <a:rPr lang="en-US" dirty="0" smtClean="0"/>
              <a:t>data</a:t>
            </a:r>
          </a:p>
          <a:p>
            <a:pPr marL="34527" indent="0">
              <a:buNone/>
              <a:defRPr/>
            </a:pPr>
            <a:endParaRPr lang="en-US" dirty="0"/>
          </a:p>
          <a:p>
            <a:pPr marL="34527" indent="0">
              <a:buNone/>
              <a:defRPr/>
            </a:pPr>
            <a:r>
              <a:rPr lang="en-US" dirty="0" smtClean="0"/>
              <a:t>-Sharing </a:t>
            </a:r>
            <a:r>
              <a:rPr lang="en-US" dirty="0"/>
              <a:t>data with the state or local healthcare </a:t>
            </a:r>
            <a:r>
              <a:rPr lang="en-US" dirty="0" smtClean="0"/>
              <a:t>organization</a:t>
            </a:r>
          </a:p>
          <a:p>
            <a:pPr marL="34527" indent="0">
              <a:buNone/>
              <a:defRPr/>
            </a:pPr>
            <a:endParaRPr lang="en-US" dirty="0"/>
          </a:p>
          <a:p>
            <a:pPr marL="34527" indent="0">
              <a:buNone/>
              <a:defRPr/>
            </a:pPr>
            <a:r>
              <a:rPr lang="en-US" dirty="0" smtClean="0"/>
              <a:t>-Community Health Assessment community/public forums</a:t>
            </a:r>
            <a:endParaRPr lang="en-US" dirty="0"/>
          </a:p>
        </p:txBody>
      </p:sp>
      <p:pic>
        <p:nvPicPr>
          <p:cNvPr id="3" name="Picture 2"/>
          <p:cNvPicPr>
            <a:picLocks noChangeAspect="1"/>
          </p:cNvPicPr>
          <p:nvPr/>
        </p:nvPicPr>
        <p:blipFill>
          <a:blip r:embed="rId4"/>
          <a:stretch>
            <a:fillRect/>
          </a:stretch>
        </p:blipFill>
        <p:spPr>
          <a:xfrm>
            <a:off x="-122581" y="1663317"/>
            <a:ext cx="12321020" cy="2057400"/>
          </a:xfrm>
          <a:prstGeom prst="rect">
            <a:avLst/>
          </a:prstGeom>
        </p:spPr>
      </p:pic>
    </p:spTree>
    <p:extLst>
      <p:ext uri="{BB962C8B-B14F-4D97-AF65-F5344CB8AC3E}">
        <p14:creationId xmlns:p14="http://schemas.microsoft.com/office/powerpoint/2010/main" val="3511929203"/>
      </p:ext>
    </p:extLst>
  </p:cSld>
  <p:clrMapOvr>
    <a:masterClrMapping/>
  </p:clrMapOvr>
</p:sld>
</file>

<file path=ppt/theme/theme1.xml><?xml version="1.0" encoding="utf-8"?>
<a:theme xmlns:a="http://schemas.openxmlformats.org/drawingml/2006/main" name="Office Theme">
  <a:themeElements>
    <a:clrScheme name="SiteCore Colors">
      <a:dk1>
        <a:sysClr val="windowText" lastClr="000000"/>
      </a:dk1>
      <a:lt1>
        <a:sysClr val="window" lastClr="FFFFFF"/>
      </a:lt1>
      <a:dk2>
        <a:srgbClr val="1F497D"/>
      </a:dk2>
      <a:lt2>
        <a:srgbClr val="EEECE1"/>
      </a:lt2>
      <a:accent1>
        <a:srgbClr val="0071BB"/>
      </a:accent1>
      <a:accent2>
        <a:srgbClr val="3A95D2"/>
      </a:accent2>
      <a:accent3>
        <a:srgbClr val="88BFE3"/>
      </a:accent3>
      <a:accent4>
        <a:srgbClr val="054266"/>
      </a:accent4>
      <a:accent5>
        <a:srgbClr val="053955"/>
      </a:accent5>
      <a:accent6>
        <a:srgbClr val="0081BD"/>
      </a:accent6>
      <a:hlink>
        <a:srgbClr val="054266"/>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24723</TotalTime>
  <Words>898</Words>
  <Application>Microsoft Office PowerPoint</Application>
  <PresentationFormat>Widescreen</PresentationFormat>
  <Paragraphs>142</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Accreditation Learning Community</vt:lpstr>
      <vt:lpstr>Expanding the Peer-to-Peer Network</vt:lpstr>
      <vt:lpstr>Promote Strategies to Improve Access to Health Care (Domain 7)</vt:lpstr>
      <vt:lpstr>Domain 7</vt:lpstr>
      <vt:lpstr>Domain 7</vt:lpstr>
      <vt:lpstr>Advancing Health Equity through Domain 7</vt:lpstr>
      <vt:lpstr>Advancing Health Equity through Domain 7</vt:lpstr>
      <vt:lpstr>Measure 7.1.1 – Process to assess the availability of health care services</vt:lpstr>
      <vt:lpstr>Measure 7.1.1 – Process to assess the availability of health care services</vt:lpstr>
      <vt:lpstr>Measure 7.1.1 – Process to assess the availability of health care services</vt:lpstr>
      <vt:lpstr>Measure 7.1.2 – Identification of populations who experience barriers to health care services</vt:lpstr>
      <vt:lpstr>Measure 7.1.2 – Identification of populations who experience barriers to health care services</vt:lpstr>
      <vt:lpstr>Measure 7.1.3 – Identification of gaps in access to health care services and barriers to receipt of care</vt:lpstr>
      <vt:lpstr>Measure 7.1.3 – Identification of gaps in access to health care services and barriers to receipt of care</vt:lpstr>
      <vt:lpstr>Standard 7.2 – Identify and Implement Strategies to Improve Access to Health Care Services</vt:lpstr>
      <vt:lpstr>Measure 7.2.1 – Process to develop strategies to improve access to care</vt:lpstr>
      <vt:lpstr>Measure 7.2.2 – Implemented strategies to increase access to health care services</vt:lpstr>
      <vt:lpstr>Measure 7.2.3 – Implemented culturally competent initiatives to increase access to care</vt:lpstr>
      <vt:lpstr>PowerPoint Presentation</vt:lpstr>
      <vt:lpstr>PowerPoint Presentation</vt:lpstr>
      <vt:lpstr>PowerPoint Presentation</vt:lpstr>
      <vt:lpstr>Next Meeting</vt:lpstr>
    </vt:vector>
  </TitlesOfParts>
  <Company>DPH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Management at  CT DPH</dc:title>
  <dc:creator>Holder, Etienne</dc:creator>
  <cp:lastModifiedBy>Touma, Melissa</cp:lastModifiedBy>
  <cp:revision>564</cp:revision>
  <cp:lastPrinted>2018-10-24T16:29:59Z</cp:lastPrinted>
  <dcterms:created xsi:type="dcterms:W3CDTF">2017-07-24T19:17:55Z</dcterms:created>
  <dcterms:modified xsi:type="dcterms:W3CDTF">2018-10-24T20:58:38Z</dcterms:modified>
</cp:coreProperties>
</file>