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1" r:id="rId2"/>
    <p:sldId id="478" r:id="rId3"/>
    <p:sldId id="397" r:id="rId4"/>
    <p:sldId id="436" r:id="rId5"/>
    <p:sldId id="473" r:id="rId6"/>
    <p:sldId id="472" r:id="rId7"/>
    <p:sldId id="474" r:id="rId8"/>
    <p:sldId id="476" r:id="rId9"/>
    <p:sldId id="477" r:id="rId10"/>
    <p:sldId id="479" r:id="rId11"/>
    <p:sldId id="480" r:id="rId12"/>
    <p:sldId id="481" r:id="rId13"/>
    <p:sldId id="482" r:id="rId14"/>
    <p:sldId id="483" r:id="rId15"/>
    <p:sldId id="484" r:id="rId16"/>
    <p:sldId id="485" r:id="rId17"/>
    <p:sldId id="486" r:id="rId18"/>
    <p:sldId id="464" r:id="rId19"/>
    <p:sldId id="466" r:id="rId2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uma, Melissa" initials="T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4" autoAdjust="0"/>
    <p:restoredTop sz="78059" autoAdjust="0"/>
  </p:normalViewPr>
  <p:slideViewPr>
    <p:cSldViewPr>
      <p:cViewPr varScale="1">
        <p:scale>
          <a:sx n="100" d="100"/>
          <a:sy n="100" d="100"/>
        </p:scale>
        <p:origin x="678" y="78"/>
      </p:cViewPr>
      <p:guideLst>
        <p:guide orient="horz" pos="2160"/>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482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idx="1"/>
          </p:nvPr>
        </p:nvSpPr>
        <p:spPr>
          <a:xfrm>
            <a:off x="3884613" y="2"/>
            <a:ext cx="2971800" cy="464820"/>
          </a:xfrm>
          <a:prstGeom prst="rect">
            <a:avLst/>
          </a:prstGeom>
        </p:spPr>
        <p:txBody>
          <a:bodyPr vert="horz" lIns="91429" tIns="45714" rIns="91429" bIns="45714" rtlCol="0"/>
          <a:lstStyle>
            <a:lvl1pPr algn="r">
              <a:defRPr sz="1200"/>
            </a:lvl1pPr>
          </a:lstStyle>
          <a:p>
            <a:fld id="{D67D3304-5687-4526-BF6B-62F39789DFFF}" type="datetimeFigureOut">
              <a:rPr lang="en-US" smtClean="0"/>
              <a:t>11/28/2018</a:t>
            </a:fld>
            <a:endParaRPr lang="en-US"/>
          </a:p>
        </p:txBody>
      </p:sp>
      <p:sp>
        <p:nvSpPr>
          <p:cNvPr id="4" name="Slide Image Placeholder 3"/>
          <p:cNvSpPr>
            <a:spLocks noGrp="1" noRot="1" noChangeAspect="1"/>
          </p:cNvSpPr>
          <p:nvPr>
            <p:ph type="sldImg" idx="2"/>
          </p:nvPr>
        </p:nvSpPr>
        <p:spPr>
          <a:xfrm>
            <a:off x="331788" y="696913"/>
            <a:ext cx="6196012" cy="3486150"/>
          </a:xfrm>
          <a:prstGeom prst="rect">
            <a:avLst/>
          </a:prstGeom>
          <a:noFill/>
          <a:ln w="12700">
            <a:solidFill>
              <a:prstClr val="black"/>
            </a:solidFill>
          </a:ln>
        </p:spPr>
        <p:txBody>
          <a:bodyPr vert="horz" lIns="91429" tIns="45714" rIns="91429" bIns="45714" rtlCol="0" anchor="ctr"/>
          <a:lstStyle/>
          <a:p>
            <a:endParaRPr lang="en-US"/>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1"/>
            <a:ext cx="2971800" cy="464820"/>
          </a:xfrm>
          <a:prstGeom prst="rect">
            <a:avLst/>
          </a:prstGeom>
        </p:spPr>
        <p:txBody>
          <a:bodyPr vert="horz" lIns="91429" tIns="45714" rIns="91429"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71"/>
            <a:ext cx="2971800" cy="464820"/>
          </a:xfrm>
          <a:prstGeom prst="rect">
            <a:avLst/>
          </a:prstGeom>
        </p:spPr>
        <p:txBody>
          <a:bodyPr vert="horz" lIns="91429" tIns="45714" rIns="91429" bIns="45714" rtlCol="0" anchor="b"/>
          <a:lstStyle>
            <a:lvl1pPr algn="r">
              <a:defRPr sz="1200"/>
            </a:lvl1pPr>
          </a:lstStyle>
          <a:p>
            <a:fld id="{0CA242C5-3E60-4668-B23B-F17A02236ECA}" type="slidenum">
              <a:rPr lang="en-US" smtClean="0"/>
              <a:t>‹#›</a:t>
            </a:fld>
            <a:endParaRPr lang="en-US"/>
          </a:p>
        </p:txBody>
      </p:sp>
    </p:spTree>
    <p:extLst>
      <p:ext uri="{BB962C8B-B14F-4D97-AF65-F5344CB8AC3E}">
        <p14:creationId xmlns:p14="http://schemas.microsoft.com/office/powerpoint/2010/main" val="299894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a:t>
            </a:fld>
            <a:endParaRPr lang="en-US"/>
          </a:p>
        </p:txBody>
      </p:sp>
    </p:spTree>
    <p:extLst>
      <p:ext uri="{BB962C8B-B14F-4D97-AF65-F5344CB8AC3E}">
        <p14:creationId xmlns:p14="http://schemas.microsoft.com/office/powerpoint/2010/main" val="200817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10</a:t>
            </a:fld>
            <a:endParaRPr lang="en-US"/>
          </a:p>
        </p:txBody>
      </p:sp>
    </p:spTree>
    <p:extLst>
      <p:ext uri="{BB962C8B-B14F-4D97-AF65-F5344CB8AC3E}">
        <p14:creationId xmlns:p14="http://schemas.microsoft.com/office/powerpoint/2010/main" val="2715015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11</a:t>
            </a:fld>
            <a:endParaRPr lang="en-US"/>
          </a:p>
        </p:txBody>
      </p:sp>
    </p:spTree>
    <p:extLst>
      <p:ext uri="{BB962C8B-B14F-4D97-AF65-F5344CB8AC3E}">
        <p14:creationId xmlns:p14="http://schemas.microsoft.com/office/powerpoint/2010/main" val="2616240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12</a:t>
            </a:fld>
            <a:endParaRPr lang="en-US"/>
          </a:p>
        </p:txBody>
      </p:sp>
    </p:spTree>
    <p:extLst>
      <p:ext uri="{BB962C8B-B14F-4D97-AF65-F5344CB8AC3E}">
        <p14:creationId xmlns:p14="http://schemas.microsoft.com/office/powerpoint/2010/main" val="1093247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13</a:t>
            </a:fld>
            <a:endParaRPr lang="en-US"/>
          </a:p>
        </p:txBody>
      </p:sp>
    </p:spTree>
    <p:extLst>
      <p:ext uri="{BB962C8B-B14F-4D97-AF65-F5344CB8AC3E}">
        <p14:creationId xmlns:p14="http://schemas.microsoft.com/office/powerpoint/2010/main" val="2283330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14</a:t>
            </a:fld>
            <a:endParaRPr lang="en-US"/>
          </a:p>
        </p:txBody>
      </p:sp>
    </p:spTree>
    <p:extLst>
      <p:ext uri="{BB962C8B-B14F-4D97-AF65-F5344CB8AC3E}">
        <p14:creationId xmlns:p14="http://schemas.microsoft.com/office/powerpoint/2010/main" val="829099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15</a:t>
            </a:fld>
            <a:endParaRPr lang="en-US"/>
          </a:p>
        </p:txBody>
      </p:sp>
    </p:spTree>
    <p:extLst>
      <p:ext uri="{BB962C8B-B14F-4D97-AF65-F5344CB8AC3E}">
        <p14:creationId xmlns:p14="http://schemas.microsoft.com/office/powerpoint/2010/main" val="233731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16</a:t>
            </a:fld>
            <a:endParaRPr lang="en-US"/>
          </a:p>
        </p:txBody>
      </p:sp>
    </p:spTree>
    <p:extLst>
      <p:ext uri="{BB962C8B-B14F-4D97-AF65-F5344CB8AC3E}">
        <p14:creationId xmlns:p14="http://schemas.microsoft.com/office/powerpoint/2010/main" val="100117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17</a:t>
            </a:fld>
            <a:endParaRPr lang="en-US"/>
          </a:p>
        </p:txBody>
      </p:sp>
    </p:spTree>
    <p:extLst>
      <p:ext uri="{BB962C8B-B14F-4D97-AF65-F5344CB8AC3E}">
        <p14:creationId xmlns:p14="http://schemas.microsoft.com/office/powerpoint/2010/main" val="3541981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18</a:t>
            </a:fld>
            <a:endParaRPr lang="en-US"/>
          </a:p>
        </p:txBody>
      </p:sp>
    </p:spTree>
    <p:extLst>
      <p:ext uri="{BB962C8B-B14F-4D97-AF65-F5344CB8AC3E}">
        <p14:creationId xmlns:p14="http://schemas.microsoft.com/office/powerpoint/2010/main" val="2812340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19</a:t>
            </a:fld>
            <a:endParaRPr lang="en-US"/>
          </a:p>
        </p:txBody>
      </p:sp>
    </p:spTree>
    <p:extLst>
      <p:ext uri="{BB962C8B-B14F-4D97-AF65-F5344CB8AC3E}">
        <p14:creationId xmlns:p14="http://schemas.microsoft.com/office/powerpoint/2010/main" val="76270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2</a:t>
            </a:fld>
            <a:endParaRPr lang="en-US"/>
          </a:p>
        </p:txBody>
      </p:sp>
    </p:spTree>
    <p:extLst>
      <p:ext uri="{BB962C8B-B14F-4D97-AF65-F5344CB8AC3E}">
        <p14:creationId xmlns:p14="http://schemas.microsoft.com/office/powerpoint/2010/main" val="83144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A242C5-3E60-4668-B23B-F17A02236ECA}" type="slidenum">
              <a:rPr lang="en-US" smtClean="0"/>
              <a:t>3</a:t>
            </a:fld>
            <a:endParaRPr lang="en-US"/>
          </a:p>
        </p:txBody>
      </p:sp>
    </p:spTree>
    <p:extLst>
      <p:ext uri="{BB962C8B-B14F-4D97-AF65-F5344CB8AC3E}">
        <p14:creationId xmlns:p14="http://schemas.microsoft.com/office/powerpoint/2010/main" val="217029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4</a:t>
            </a:fld>
            <a:endParaRPr lang="en-US"/>
          </a:p>
        </p:txBody>
      </p:sp>
    </p:spTree>
    <p:extLst>
      <p:ext uri="{BB962C8B-B14F-4D97-AF65-F5344CB8AC3E}">
        <p14:creationId xmlns:p14="http://schemas.microsoft.com/office/powerpoint/2010/main" val="341673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5</a:t>
            </a:fld>
            <a:endParaRPr lang="en-US"/>
          </a:p>
        </p:txBody>
      </p:sp>
    </p:spTree>
    <p:extLst>
      <p:ext uri="{BB962C8B-B14F-4D97-AF65-F5344CB8AC3E}">
        <p14:creationId xmlns:p14="http://schemas.microsoft.com/office/powerpoint/2010/main" val="259590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0CA242C5-3E60-4668-B23B-F17A02236ECA}" type="slidenum">
              <a:rPr lang="en-US" smtClean="0"/>
              <a:t>6</a:t>
            </a:fld>
            <a:endParaRPr lang="en-US"/>
          </a:p>
        </p:txBody>
      </p:sp>
    </p:spTree>
    <p:extLst>
      <p:ext uri="{BB962C8B-B14F-4D97-AF65-F5344CB8AC3E}">
        <p14:creationId xmlns:p14="http://schemas.microsoft.com/office/powerpoint/2010/main" val="320724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7</a:t>
            </a:fld>
            <a:endParaRPr lang="en-US"/>
          </a:p>
        </p:txBody>
      </p:sp>
    </p:spTree>
    <p:extLst>
      <p:ext uri="{BB962C8B-B14F-4D97-AF65-F5344CB8AC3E}">
        <p14:creationId xmlns:p14="http://schemas.microsoft.com/office/powerpoint/2010/main" val="402759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8</a:t>
            </a:fld>
            <a:endParaRPr lang="en-US"/>
          </a:p>
        </p:txBody>
      </p:sp>
    </p:spTree>
    <p:extLst>
      <p:ext uri="{BB962C8B-B14F-4D97-AF65-F5344CB8AC3E}">
        <p14:creationId xmlns:p14="http://schemas.microsoft.com/office/powerpoint/2010/main" val="410035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0CA242C5-3E60-4668-B23B-F17A02236ECA}" type="slidenum">
              <a:rPr lang="en-US" smtClean="0"/>
              <a:t>9</a:t>
            </a:fld>
            <a:endParaRPr lang="en-US"/>
          </a:p>
        </p:txBody>
      </p:sp>
    </p:spTree>
    <p:extLst>
      <p:ext uri="{BB962C8B-B14F-4D97-AF65-F5344CB8AC3E}">
        <p14:creationId xmlns:p14="http://schemas.microsoft.com/office/powerpoint/2010/main" val="127722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0CAB09-C14F-4233-861D-0EBB3D6EDFBD}"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60027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CAB09-C14F-4233-861D-0EBB3D6EDFBD}"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47421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CAB09-C14F-4233-861D-0EBB3D6EDFBD}"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17079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CAB09-C14F-4233-861D-0EBB3D6EDFBD}"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54613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CAB09-C14F-4233-861D-0EBB3D6EDFBD}"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4211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0CAB09-C14F-4233-861D-0EBB3D6EDFBD}"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65143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0CAB09-C14F-4233-861D-0EBB3D6EDFBD}" type="datetimeFigureOut">
              <a:rPr lang="en-US" smtClean="0"/>
              <a:t>11/28/2018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289093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0CAB09-C14F-4233-861D-0EBB3D6EDFBD}" type="datetimeFigureOut">
              <a:rPr lang="en-US" smtClean="0"/>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426898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CAB09-C14F-4233-861D-0EBB3D6EDFBD}" type="datetimeFigureOut">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9569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CAB09-C14F-4233-861D-0EBB3D6EDFBD}"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195936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CAB09-C14F-4233-861D-0EBB3D6EDFBD}"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1A1FD-399F-4347-B824-3AD8A9500375}" type="slidenum">
              <a:rPr lang="en-US" smtClean="0"/>
              <a:t>‹#›</a:t>
            </a:fld>
            <a:endParaRPr lang="en-US"/>
          </a:p>
        </p:txBody>
      </p:sp>
    </p:spTree>
    <p:extLst>
      <p:ext uri="{BB962C8B-B14F-4D97-AF65-F5344CB8AC3E}">
        <p14:creationId xmlns:p14="http://schemas.microsoft.com/office/powerpoint/2010/main" val="317690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CAB09-C14F-4233-861D-0EBB3D6EDFBD}" type="datetimeFigureOut">
              <a:rPr lang="en-US" smtClean="0"/>
              <a:t>11/28/2018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1A1FD-399F-4347-B824-3AD8A9500375}" type="slidenum">
              <a:rPr lang="en-US" smtClean="0"/>
              <a:t>‹#›</a:t>
            </a:fld>
            <a:endParaRPr lang="en-US"/>
          </a:p>
        </p:txBody>
      </p:sp>
    </p:spTree>
    <p:extLst>
      <p:ext uri="{BB962C8B-B14F-4D97-AF65-F5344CB8AC3E}">
        <p14:creationId xmlns:p14="http://schemas.microsoft.com/office/powerpoint/2010/main" val="3413726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portal.ct.gov/DPH/State-Health-Planning/State-Health-Assessment--Plan-2012/Public-Forum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062507"/>
            <a:ext cx="8077200" cy="1470025"/>
          </a:xfrm>
        </p:spPr>
        <p:txBody>
          <a:bodyPr/>
          <a:lstStyle/>
          <a:p>
            <a:r>
              <a:rPr lang="en-US" dirty="0"/>
              <a:t>Accreditation Learning Community</a:t>
            </a:r>
          </a:p>
        </p:txBody>
      </p:sp>
      <p:sp>
        <p:nvSpPr>
          <p:cNvPr id="3" name="Subtitle 2"/>
          <p:cNvSpPr>
            <a:spLocks noGrp="1"/>
          </p:cNvSpPr>
          <p:nvPr>
            <p:ph type="subTitle" idx="1"/>
          </p:nvPr>
        </p:nvSpPr>
        <p:spPr>
          <a:xfrm>
            <a:off x="2895600" y="3276601"/>
            <a:ext cx="6400800" cy="2339975"/>
          </a:xfrm>
        </p:spPr>
        <p:txBody>
          <a:bodyPr>
            <a:normAutofit fontScale="70000" lnSpcReduction="20000"/>
          </a:bodyPr>
          <a:lstStyle/>
          <a:p>
            <a:r>
              <a:rPr lang="en-US" sz="6000" dirty="0" smtClean="0">
                <a:solidFill>
                  <a:schemeClr val="tx1">
                    <a:lumMod val="50000"/>
                    <a:lumOff val="50000"/>
                  </a:schemeClr>
                </a:solidFill>
              </a:rPr>
              <a:t>November 28, </a:t>
            </a:r>
            <a:r>
              <a:rPr lang="en-US" sz="6000" dirty="0">
                <a:solidFill>
                  <a:schemeClr val="tx1">
                    <a:lumMod val="50000"/>
                    <a:lumOff val="50000"/>
                  </a:schemeClr>
                </a:solidFill>
              </a:rPr>
              <a:t>2018</a:t>
            </a:r>
          </a:p>
          <a:p>
            <a:r>
              <a:rPr lang="en-US" sz="6000" dirty="0">
                <a:solidFill>
                  <a:schemeClr val="tx1">
                    <a:lumMod val="50000"/>
                    <a:lumOff val="50000"/>
                  </a:schemeClr>
                </a:solidFill>
              </a:rPr>
              <a:t>1:00-2:00pm</a:t>
            </a:r>
          </a:p>
          <a:p>
            <a:endParaRPr lang="en-US" dirty="0">
              <a:solidFill>
                <a:schemeClr val="tx1">
                  <a:lumMod val="50000"/>
                  <a:lumOff val="50000"/>
                </a:schemeClr>
              </a:solidFill>
            </a:endParaRPr>
          </a:p>
          <a:p>
            <a:r>
              <a:rPr lang="en-US" b="1" dirty="0">
                <a:solidFill>
                  <a:schemeClr val="tx1">
                    <a:lumMod val="50000"/>
                    <a:lumOff val="50000"/>
                  </a:schemeClr>
                </a:solidFill>
              </a:rPr>
              <a:t>Dial-In Number: </a:t>
            </a:r>
            <a:r>
              <a:rPr lang="en-US" dirty="0">
                <a:solidFill>
                  <a:schemeClr val="tx1">
                    <a:lumMod val="50000"/>
                    <a:lumOff val="50000"/>
                  </a:schemeClr>
                </a:solidFill>
              </a:rPr>
              <a:t>1 877 916 8051</a:t>
            </a:r>
          </a:p>
          <a:p>
            <a:r>
              <a:rPr lang="en-US" b="1" dirty="0">
                <a:solidFill>
                  <a:schemeClr val="tx1">
                    <a:lumMod val="50000"/>
                    <a:lumOff val="50000"/>
                  </a:schemeClr>
                </a:solidFill>
              </a:rPr>
              <a:t>Access Code:</a:t>
            </a:r>
            <a:r>
              <a:rPr lang="en-US" dirty="0">
                <a:solidFill>
                  <a:schemeClr val="tx1">
                    <a:lumMod val="50000"/>
                    <a:lumOff val="50000"/>
                  </a:schemeClr>
                </a:solidFill>
              </a:rPr>
              <a:t> 539-9866</a:t>
            </a:r>
          </a:p>
          <a:p>
            <a:endParaRPr lang="en-US" dirty="0">
              <a:solidFill>
                <a:schemeClr val="tx1">
                  <a:lumMod val="50000"/>
                  <a:lumOff val="50000"/>
                </a:schemeClr>
              </a:solidFill>
            </a:endParaRPr>
          </a:p>
        </p:txBody>
      </p:sp>
      <p:cxnSp>
        <p:nvCxnSpPr>
          <p:cNvPr id="5" name="Straight Connector 4"/>
          <p:cNvCxnSpPr/>
          <p:nvPr/>
        </p:nvCxnSpPr>
        <p:spPr>
          <a:xfrm>
            <a:off x="2057400" y="2532531"/>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7312" y="5562600"/>
            <a:ext cx="1216588" cy="1295400"/>
          </a:xfrm>
          <a:prstGeom prst="rect">
            <a:avLst/>
          </a:prstGeom>
        </p:spPr>
      </p:pic>
    </p:spTree>
    <p:extLst>
      <p:ext uri="{BB962C8B-B14F-4D97-AF65-F5344CB8AC3E}">
        <p14:creationId xmlns:p14="http://schemas.microsoft.com/office/powerpoint/2010/main" val="2848929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58"/>
            <a:ext cx="10972800" cy="1143000"/>
          </a:xfrm>
        </p:spPr>
        <p:txBody>
          <a:bodyPr>
            <a:noAutofit/>
          </a:bodyPr>
          <a:lstStyle/>
          <a:p>
            <a:r>
              <a:rPr lang="en-US" sz="4000" dirty="0" smtClean="0"/>
              <a:t>Measure 1.1.2 T/L: </a:t>
            </a:r>
            <a:br>
              <a:rPr lang="en-US" sz="4000" dirty="0" smtClean="0"/>
            </a:br>
            <a:r>
              <a:rPr lang="en-US" sz="4000" dirty="0" smtClean="0"/>
              <a:t>A tribal/local community health assessment</a:t>
            </a:r>
            <a:endParaRPr lang="en-US" sz="4000" dirty="0"/>
          </a:p>
        </p:txBody>
      </p:sp>
      <p:cxnSp>
        <p:nvCxnSpPr>
          <p:cNvPr id="4" name="Straight Connector 3"/>
          <p:cNvCxnSpPr/>
          <p:nvPr/>
        </p:nvCxnSpPr>
        <p:spPr>
          <a:xfrm>
            <a:off x="2209800" y="1146358"/>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rotWithShape="1">
          <a:blip r:embed="rId3"/>
          <a:srcRect l="895"/>
          <a:stretch/>
        </p:blipFill>
        <p:spPr>
          <a:xfrm>
            <a:off x="1258288" y="1371600"/>
            <a:ext cx="9675424" cy="3117448"/>
          </a:xfrm>
          <a:prstGeom prst="rect">
            <a:avLst/>
          </a:prstGeom>
        </p:spPr>
      </p:pic>
      <p:sp>
        <p:nvSpPr>
          <p:cNvPr id="7" name="Rounded Rectangle 6"/>
          <p:cNvSpPr/>
          <p:nvPr/>
        </p:nvSpPr>
        <p:spPr>
          <a:xfrm>
            <a:off x="3810000" y="3124200"/>
            <a:ext cx="4012975" cy="200025"/>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1256359" y="4521843"/>
            <a:ext cx="9677353" cy="1962150"/>
          </a:xfrm>
          <a:prstGeom prst="rect">
            <a:avLst/>
          </a:prstGeom>
        </p:spPr>
      </p:pic>
      <p:sp>
        <p:nvSpPr>
          <p:cNvPr id="9" name="Rounded Rectangle 8"/>
          <p:cNvSpPr/>
          <p:nvPr/>
        </p:nvSpPr>
        <p:spPr>
          <a:xfrm>
            <a:off x="3810000" y="5257800"/>
            <a:ext cx="4012975" cy="200025"/>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10000" y="5402905"/>
            <a:ext cx="4012975" cy="200025"/>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564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58"/>
            <a:ext cx="10972800" cy="1143000"/>
          </a:xfrm>
        </p:spPr>
        <p:txBody>
          <a:bodyPr>
            <a:noAutofit/>
          </a:bodyPr>
          <a:lstStyle/>
          <a:p>
            <a:r>
              <a:rPr lang="en-US" sz="4000" dirty="0" smtClean="0"/>
              <a:t>Measure 1.1.2 T/L: </a:t>
            </a:r>
            <a:br>
              <a:rPr lang="en-US" sz="4000" dirty="0" smtClean="0"/>
            </a:br>
            <a:r>
              <a:rPr lang="en-US" sz="4000" dirty="0" smtClean="0"/>
              <a:t>A tribal/local community health assessment</a:t>
            </a:r>
            <a:endParaRPr lang="en-US" sz="4000" dirty="0"/>
          </a:p>
        </p:txBody>
      </p:sp>
      <p:cxnSp>
        <p:nvCxnSpPr>
          <p:cNvPr id="4" name="Straight Connector 3"/>
          <p:cNvCxnSpPr/>
          <p:nvPr/>
        </p:nvCxnSpPr>
        <p:spPr>
          <a:xfrm>
            <a:off x="2209800" y="1146358"/>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Content Placeholder 11"/>
          <p:cNvSpPr>
            <a:spLocks noGrp="1"/>
          </p:cNvSpPr>
          <p:nvPr>
            <p:ph sz="half" idx="1"/>
          </p:nvPr>
        </p:nvSpPr>
        <p:spPr>
          <a:xfrm>
            <a:off x="0" y="1371600"/>
            <a:ext cx="12039600" cy="2362199"/>
          </a:xfrm>
        </p:spPr>
        <p:txBody>
          <a:bodyPr>
            <a:normAutofit/>
          </a:bodyPr>
          <a:lstStyle/>
          <a:p>
            <a:pPr marL="0" indent="0" algn="ctr">
              <a:spcAft>
                <a:spcPts val="600"/>
              </a:spcAft>
              <a:buNone/>
            </a:pPr>
            <a:r>
              <a:rPr lang="en-US" sz="3000" u="sng" dirty="0" smtClean="0"/>
              <a:t>Required Documentation 1b</a:t>
            </a:r>
          </a:p>
          <a:p>
            <a:r>
              <a:rPr lang="en-US" dirty="0" smtClean="0"/>
              <a:t>Provides the health department with knowledge of who their community is and where socioeconomic inequities may exist</a:t>
            </a:r>
          </a:p>
          <a:p>
            <a:endParaRPr lang="en-US" dirty="0" smtClean="0"/>
          </a:p>
        </p:txBody>
      </p:sp>
      <p:pic>
        <p:nvPicPr>
          <p:cNvPr id="3" name="Picture 2"/>
          <p:cNvPicPr>
            <a:picLocks noChangeAspect="1"/>
          </p:cNvPicPr>
          <p:nvPr/>
        </p:nvPicPr>
        <p:blipFill>
          <a:blip r:embed="rId3"/>
          <a:stretch>
            <a:fillRect/>
          </a:stretch>
        </p:blipFill>
        <p:spPr>
          <a:xfrm>
            <a:off x="816738" y="3946340"/>
            <a:ext cx="10558524" cy="1882960"/>
          </a:xfrm>
          <a:prstGeom prst="rect">
            <a:avLst/>
          </a:prstGeom>
        </p:spPr>
      </p:pic>
    </p:spTree>
    <p:extLst>
      <p:ext uri="{BB962C8B-B14F-4D97-AF65-F5344CB8AC3E}">
        <p14:creationId xmlns:p14="http://schemas.microsoft.com/office/powerpoint/2010/main" val="301023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58"/>
            <a:ext cx="10972800" cy="1143000"/>
          </a:xfrm>
        </p:spPr>
        <p:txBody>
          <a:bodyPr>
            <a:noAutofit/>
          </a:bodyPr>
          <a:lstStyle/>
          <a:p>
            <a:r>
              <a:rPr lang="en-US" sz="4000" dirty="0" smtClean="0"/>
              <a:t>Measure 1.1.2 T/L: </a:t>
            </a:r>
            <a:br>
              <a:rPr lang="en-US" sz="4000" dirty="0" smtClean="0"/>
            </a:br>
            <a:r>
              <a:rPr lang="en-US" sz="4000" dirty="0" smtClean="0"/>
              <a:t>A tribal/local community health assessment</a:t>
            </a:r>
            <a:endParaRPr lang="en-US" sz="4000" dirty="0"/>
          </a:p>
        </p:txBody>
      </p:sp>
      <p:cxnSp>
        <p:nvCxnSpPr>
          <p:cNvPr id="4" name="Straight Connector 3"/>
          <p:cNvCxnSpPr/>
          <p:nvPr/>
        </p:nvCxnSpPr>
        <p:spPr>
          <a:xfrm>
            <a:off x="2209800" y="1146358"/>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Content Placeholder 11"/>
          <p:cNvSpPr>
            <a:spLocks noGrp="1"/>
          </p:cNvSpPr>
          <p:nvPr>
            <p:ph sz="half" idx="1"/>
          </p:nvPr>
        </p:nvSpPr>
        <p:spPr>
          <a:xfrm>
            <a:off x="0" y="1295400"/>
            <a:ext cx="12039600" cy="2362199"/>
          </a:xfrm>
        </p:spPr>
        <p:txBody>
          <a:bodyPr>
            <a:normAutofit/>
          </a:bodyPr>
          <a:lstStyle/>
          <a:p>
            <a:pPr marL="0" indent="0" algn="ctr">
              <a:spcAft>
                <a:spcPts val="600"/>
              </a:spcAft>
              <a:buNone/>
            </a:pPr>
            <a:r>
              <a:rPr lang="en-US" sz="3000" u="sng" dirty="0" smtClean="0"/>
              <a:t>Required Documentation 1c and 1d</a:t>
            </a:r>
          </a:p>
          <a:p>
            <a:endParaRPr lang="en-US" dirty="0" smtClean="0"/>
          </a:p>
        </p:txBody>
      </p:sp>
      <p:pic>
        <p:nvPicPr>
          <p:cNvPr id="12" name="Picture 11"/>
          <p:cNvPicPr>
            <a:picLocks noChangeAspect="1"/>
          </p:cNvPicPr>
          <p:nvPr/>
        </p:nvPicPr>
        <p:blipFill>
          <a:blip r:embed="rId3"/>
          <a:stretch>
            <a:fillRect/>
          </a:stretch>
        </p:blipFill>
        <p:spPr>
          <a:xfrm>
            <a:off x="1333500" y="1937635"/>
            <a:ext cx="9829800" cy="4882265"/>
          </a:xfrm>
          <a:prstGeom prst="rect">
            <a:avLst/>
          </a:prstGeom>
        </p:spPr>
      </p:pic>
      <p:sp>
        <p:nvSpPr>
          <p:cNvPr id="13" name="Rounded Rectangle 12"/>
          <p:cNvSpPr/>
          <p:nvPr/>
        </p:nvSpPr>
        <p:spPr>
          <a:xfrm>
            <a:off x="4724400" y="2440171"/>
            <a:ext cx="6172200" cy="760229"/>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724401" y="3200400"/>
            <a:ext cx="2590800" cy="228600"/>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749800" y="5562600"/>
            <a:ext cx="5537200" cy="200025"/>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749800" y="5762625"/>
            <a:ext cx="5765800" cy="790575"/>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134600" y="5305426"/>
            <a:ext cx="731520" cy="190499"/>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749800" y="6553200"/>
            <a:ext cx="1270000" cy="200025"/>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075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58"/>
            <a:ext cx="10972800" cy="1143000"/>
          </a:xfrm>
        </p:spPr>
        <p:txBody>
          <a:bodyPr>
            <a:noAutofit/>
          </a:bodyPr>
          <a:lstStyle/>
          <a:p>
            <a:r>
              <a:rPr lang="en-US" sz="4000" dirty="0" smtClean="0"/>
              <a:t>Measure 1.1.2 T/L: </a:t>
            </a:r>
            <a:br>
              <a:rPr lang="en-US" sz="4000" dirty="0" smtClean="0"/>
            </a:br>
            <a:r>
              <a:rPr lang="en-US" sz="4000" dirty="0" smtClean="0"/>
              <a:t>A tribal/local community health assessment</a:t>
            </a:r>
            <a:endParaRPr lang="en-US" sz="4000" dirty="0"/>
          </a:p>
        </p:txBody>
      </p:sp>
      <p:cxnSp>
        <p:nvCxnSpPr>
          <p:cNvPr id="4" name="Straight Connector 3"/>
          <p:cNvCxnSpPr/>
          <p:nvPr/>
        </p:nvCxnSpPr>
        <p:spPr>
          <a:xfrm>
            <a:off x="2209800" y="1146358"/>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Content Placeholder 11"/>
          <p:cNvSpPr>
            <a:spLocks noGrp="1"/>
          </p:cNvSpPr>
          <p:nvPr>
            <p:ph sz="half" idx="1"/>
          </p:nvPr>
        </p:nvSpPr>
        <p:spPr>
          <a:xfrm>
            <a:off x="0" y="1295400"/>
            <a:ext cx="12039600" cy="2362199"/>
          </a:xfrm>
        </p:spPr>
        <p:txBody>
          <a:bodyPr>
            <a:normAutofit fontScale="92500" lnSpcReduction="20000"/>
          </a:bodyPr>
          <a:lstStyle/>
          <a:p>
            <a:pPr marL="0" indent="0" algn="ctr">
              <a:spcAft>
                <a:spcPts val="600"/>
              </a:spcAft>
              <a:buNone/>
            </a:pPr>
            <a:r>
              <a:rPr lang="en-US" sz="3000" u="sng" dirty="0" smtClean="0"/>
              <a:t>Required Documentation 1e</a:t>
            </a:r>
          </a:p>
          <a:p>
            <a:r>
              <a:rPr lang="en-US" dirty="0" smtClean="0"/>
              <a:t>Intent is to identify and map resources that can be leveraged to improve health</a:t>
            </a:r>
          </a:p>
          <a:p>
            <a:r>
              <a:rPr lang="en-US" dirty="0" smtClean="0"/>
              <a:t>Community Asset: A quality, person, or thing that is an advantage, a resource, or an item of value to an organization of community.</a:t>
            </a:r>
          </a:p>
          <a:p>
            <a:r>
              <a:rPr lang="en-US" dirty="0" smtClean="0"/>
              <a:t>Public Health Assets can include individuals, organizations, institutions, and environmental assets</a:t>
            </a:r>
          </a:p>
        </p:txBody>
      </p:sp>
      <p:pic>
        <p:nvPicPr>
          <p:cNvPr id="3" name="Picture 2"/>
          <p:cNvPicPr>
            <a:picLocks noChangeAspect="1"/>
          </p:cNvPicPr>
          <p:nvPr/>
        </p:nvPicPr>
        <p:blipFill>
          <a:blip r:embed="rId3"/>
          <a:stretch>
            <a:fillRect/>
          </a:stretch>
        </p:blipFill>
        <p:spPr>
          <a:xfrm>
            <a:off x="510991" y="4038600"/>
            <a:ext cx="11474818" cy="2109788"/>
          </a:xfrm>
          <a:prstGeom prst="rect">
            <a:avLst/>
          </a:prstGeom>
        </p:spPr>
      </p:pic>
      <p:sp>
        <p:nvSpPr>
          <p:cNvPr id="19" name="Rounded Rectangle 18"/>
          <p:cNvSpPr/>
          <p:nvPr/>
        </p:nvSpPr>
        <p:spPr>
          <a:xfrm>
            <a:off x="9677400" y="4572000"/>
            <a:ext cx="1920240" cy="190499"/>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495800" y="4814093"/>
            <a:ext cx="1371600" cy="274320"/>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623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58"/>
            <a:ext cx="10972800" cy="1143000"/>
          </a:xfrm>
        </p:spPr>
        <p:txBody>
          <a:bodyPr>
            <a:noAutofit/>
          </a:bodyPr>
          <a:lstStyle/>
          <a:p>
            <a:r>
              <a:rPr lang="en-US" sz="4000" dirty="0" smtClean="0"/>
              <a:t>Measure 1.1.2 T/L: </a:t>
            </a:r>
            <a:br>
              <a:rPr lang="en-US" sz="4000" dirty="0" smtClean="0"/>
            </a:br>
            <a:r>
              <a:rPr lang="en-US" sz="4000" dirty="0" smtClean="0"/>
              <a:t>A tribal/local community health assessment</a:t>
            </a:r>
            <a:endParaRPr lang="en-US" sz="4000" dirty="0"/>
          </a:p>
        </p:txBody>
      </p:sp>
      <p:cxnSp>
        <p:nvCxnSpPr>
          <p:cNvPr id="4" name="Straight Connector 3"/>
          <p:cNvCxnSpPr/>
          <p:nvPr/>
        </p:nvCxnSpPr>
        <p:spPr>
          <a:xfrm>
            <a:off x="2209800" y="1146358"/>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Content Placeholder 11"/>
          <p:cNvSpPr>
            <a:spLocks noGrp="1"/>
          </p:cNvSpPr>
          <p:nvPr>
            <p:ph sz="half" idx="1"/>
          </p:nvPr>
        </p:nvSpPr>
        <p:spPr>
          <a:xfrm>
            <a:off x="0" y="1487579"/>
            <a:ext cx="12039600" cy="2819399"/>
          </a:xfrm>
        </p:spPr>
        <p:txBody>
          <a:bodyPr>
            <a:normAutofit lnSpcReduction="10000"/>
          </a:bodyPr>
          <a:lstStyle/>
          <a:p>
            <a:pPr marL="0" indent="0" algn="ctr">
              <a:spcAft>
                <a:spcPts val="600"/>
              </a:spcAft>
              <a:buNone/>
            </a:pPr>
            <a:r>
              <a:rPr lang="en-US" sz="3000" u="sng" dirty="0" smtClean="0"/>
              <a:t>Required Documentation 2</a:t>
            </a:r>
          </a:p>
          <a:p>
            <a:r>
              <a:rPr lang="en-US" dirty="0" smtClean="0"/>
              <a:t>Benefits of engaging the community in the development of the assessment increases awareness of the assessment, communicates the value of public health, and provides stakeholders the opportunity to contribute to the report</a:t>
            </a:r>
          </a:p>
          <a:p>
            <a:r>
              <a:rPr lang="en-US" dirty="0" smtClean="0"/>
              <a:t>The health department could collect primary data and qualitative data during events that seek community input</a:t>
            </a:r>
          </a:p>
        </p:txBody>
      </p:sp>
      <p:pic>
        <p:nvPicPr>
          <p:cNvPr id="5" name="Picture 4"/>
          <p:cNvPicPr>
            <a:picLocks noChangeAspect="1"/>
          </p:cNvPicPr>
          <p:nvPr/>
        </p:nvPicPr>
        <p:blipFill rotWithShape="1">
          <a:blip r:embed="rId3"/>
          <a:srcRect r="4434"/>
          <a:stretch/>
        </p:blipFill>
        <p:spPr>
          <a:xfrm>
            <a:off x="284683" y="4419600"/>
            <a:ext cx="11622634" cy="1924050"/>
          </a:xfrm>
          <a:prstGeom prst="rect">
            <a:avLst/>
          </a:prstGeom>
        </p:spPr>
      </p:pic>
    </p:spTree>
    <p:extLst>
      <p:ext uri="{BB962C8B-B14F-4D97-AF65-F5344CB8AC3E}">
        <p14:creationId xmlns:p14="http://schemas.microsoft.com/office/powerpoint/2010/main" val="221400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58"/>
            <a:ext cx="10972800" cy="1143000"/>
          </a:xfrm>
        </p:spPr>
        <p:txBody>
          <a:bodyPr>
            <a:noAutofit/>
          </a:bodyPr>
          <a:lstStyle/>
          <a:p>
            <a:r>
              <a:rPr lang="en-US" sz="4000" dirty="0" smtClean="0"/>
              <a:t>Engaging Stakeholders in the CHA</a:t>
            </a:r>
            <a:endParaRPr lang="en-US" sz="4000" dirty="0"/>
          </a:p>
        </p:txBody>
      </p:sp>
      <p:cxnSp>
        <p:nvCxnSpPr>
          <p:cNvPr id="4" name="Straight Connector 3"/>
          <p:cNvCxnSpPr/>
          <p:nvPr/>
        </p:nvCxnSpPr>
        <p:spPr>
          <a:xfrm>
            <a:off x="2209800" y="1146358"/>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Content Placeholder 11"/>
          <p:cNvSpPr>
            <a:spLocks noGrp="1"/>
          </p:cNvSpPr>
          <p:nvPr>
            <p:ph sz="half" idx="1"/>
          </p:nvPr>
        </p:nvSpPr>
        <p:spPr>
          <a:xfrm>
            <a:off x="0" y="1487579"/>
            <a:ext cx="12039600" cy="4913221"/>
          </a:xfrm>
        </p:spPr>
        <p:txBody>
          <a:bodyPr>
            <a:normAutofit/>
          </a:bodyPr>
          <a:lstStyle/>
          <a:p>
            <a:pPr marL="0" indent="0">
              <a:spcAft>
                <a:spcPts val="600"/>
              </a:spcAft>
              <a:buNone/>
            </a:pPr>
            <a:r>
              <a:rPr lang="en-US" dirty="0" smtClean="0"/>
              <a:t>Methods of engagement:</a:t>
            </a:r>
          </a:p>
          <a:p>
            <a:pPr lvl="1">
              <a:spcAft>
                <a:spcPts val="600"/>
              </a:spcAft>
              <a:buFont typeface="Wingdings" panose="05000000000000000000" pitchFamily="2" charset="2"/>
              <a:buChar char="ü"/>
            </a:pPr>
            <a:r>
              <a:rPr lang="en-US" sz="2800" dirty="0" smtClean="0"/>
              <a:t>Survey (via mail, phone, web, or in person)</a:t>
            </a:r>
          </a:p>
          <a:p>
            <a:pPr lvl="2">
              <a:spcAft>
                <a:spcPts val="600"/>
              </a:spcAft>
            </a:pPr>
            <a:r>
              <a:rPr lang="en-US" sz="2400" dirty="0" smtClean="0"/>
              <a:t>Recruit community partners who work with priority populations to post the survey on their websites or provide them at their locations (i.e. associations, physician offices)</a:t>
            </a:r>
          </a:p>
          <a:p>
            <a:pPr lvl="1">
              <a:spcAft>
                <a:spcPts val="600"/>
              </a:spcAft>
              <a:buFont typeface="Wingdings" panose="05000000000000000000" pitchFamily="2" charset="2"/>
              <a:buChar char="ü"/>
            </a:pPr>
            <a:r>
              <a:rPr lang="en-US" sz="2800" dirty="0" smtClean="0"/>
              <a:t>Community Forums/Listening Sessions</a:t>
            </a:r>
          </a:p>
          <a:p>
            <a:pPr lvl="2">
              <a:spcAft>
                <a:spcPts val="600"/>
              </a:spcAft>
            </a:pPr>
            <a:r>
              <a:rPr lang="en-US" dirty="0" smtClean="0"/>
              <a:t>Could be considered town hall meetings or other public event</a:t>
            </a:r>
          </a:p>
          <a:p>
            <a:pPr lvl="1">
              <a:spcAft>
                <a:spcPts val="600"/>
              </a:spcAft>
              <a:buFont typeface="Wingdings" panose="05000000000000000000" pitchFamily="2" charset="2"/>
              <a:buChar char="ü"/>
            </a:pPr>
            <a:r>
              <a:rPr lang="en-US" sz="2800" dirty="0" smtClean="0"/>
              <a:t>Focus Groups</a:t>
            </a:r>
          </a:p>
          <a:p>
            <a:pPr lvl="1">
              <a:spcAft>
                <a:spcPts val="600"/>
              </a:spcAft>
              <a:buFont typeface="Wingdings" panose="05000000000000000000" pitchFamily="2" charset="2"/>
              <a:buChar char="ü"/>
            </a:pPr>
            <a:r>
              <a:rPr lang="en-US" sz="2800" dirty="0" smtClean="0"/>
              <a:t>Key Informant Interviews</a:t>
            </a:r>
          </a:p>
        </p:txBody>
      </p:sp>
    </p:spTree>
    <p:extLst>
      <p:ext uri="{BB962C8B-B14F-4D97-AF65-F5344CB8AC3E}">
        <p14:creationId xmlns:p14="http://schemas.microsoft.com/office/powerpoint/2010/main" val="2654417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58"/>
            <a:ext cx="10972800" cy="1143000"/>
          </a:xfrm>
        </p:spPr>
        <p:txBody>
          <a:bodyPr>
            <a:noAutofit/>
          </a:bodyPr>
          <a:lstStyle/>
          <a:p>
            <a:r>
              <a:rPr lang="en-US" sz="4000" dirty="0" smtClean="0"/>
              <a:t>State Health Assessment </a:t>
            </a:r>
            <a:endParaRPr lang="en-US" sz="4000" dirty="0"/>
          </a:p>
        </p:txBody>
      </p:sp>
      <p:cxnSp>
        <p:nvCxnSpPr>
          <p:cNvPr id="4" name="Straight Connector 3"/>
          <p:cNvCxnSpPr/>
          <p:nvPr/>
        </p:nvCxnSpPr>
        <p:spPr>
          <a:xfrm>
            <a:off x="2209800" y="10668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Content Placeholder 11"/>
          <p:cNvSpPr>
            <a:spLocks noGrp="1"/>
          </p:cNvSpPr>
          <p:nvPr>
            <p:ph sz="half" idx="1"/>
          </p:nvPr>
        </p:nvSpPr>
        <p:spPr>
          <a:xfrm>
            <a:off x="76201" y="1371600"/>
            <a:ext cx="5791200" cy="5410200"/>
          </a:xfrm>
        </p:spPr>
        <p:txBody>
          <a:bodyPr>
            <a:normAutofit fontScale="85000" lnSpcReduction="20000"/>
          </a:bodyPr>
          <a:lstStyle/>
          <a:p>
            <a:pPr marL="0" indent="0">
              <a:spcAft>
                <a:spcPts val="600"/>
              </a:spcAft>
              <a:buNone/>
            </a:pPr>
            <a:r>
              <a:rPr lang="en-US" u="sng" dirty="0" smtClean="0"/>
              <a:t>SHA 1.0</a:t>
            </a:r>
          </a:p>
          <a:p>
            <a:pPr marL="0" indent="0">
              <a:spcAft>
                <a:spcPts val="600"/>
              </a:spcAft>
              <a:buNone/>
            </a:pPr>
            <a:r>
              <a:rPr lang="en-US" dirty="0" smtClean="0">
                <a:hlinkClick r:id="rId3"/>
              </a:rPr>
              <a:t>Public Forums on the 2014 SHA Draft</a:t>
            </a:r>
            <a:endParaRPr lang="en-US" dirty="0" smtClean="0"/>
          </a:p>
          <a:p>
            <a:pPr lvl="1">
              <a:spcAft>
                <a:spcPts val="600"/>
              </a:spcAft>
              <a:buFont typeface="Arial" panose="020B0604020202020204" pitchFamily="34" charset="0"/>
              <a:buChar char="•"/>
            </a:pPr>
            <a:r>
              <a:rPr lang="en-US" sz="2800" dirty="0" smtClean="0"/>
              <a:t>Hosted one in each CT county</a:t>
            </a:r>
          </a:p>
          <a:p>
            <a:pPr lvl="1">
              <a:spcAft>
                <a:spcPts val="600"/>
              </a:spcAft>
              <a:buFont typeface="Arial" panose="020B0604020202020204" pitchFamily="34" charset="0"/>
              <a:buChar char="•"/>
            </a:pPr>
            <a:r>
              <a:rPr lang="en-US" sz="2800" dirty="0" smtClean="0"/>
              <a:t>Spanish Webinar</a:t>
            </a:r>
          </a:p>
          <a:p>
            <a:pPr lvl="1">
              <a:spcAft>
                <a:spcPts val="600"/>
              </a:spcAft>
              <a:buFont typeface="Arial" panose="020B0604020202020204" pitchFamily="34" charset="0"/>
              <a:buChar char="•"/>
            </a:pPr>
            <a:r>
              <a:rPr lang="en-US" sz="2800" dirty="0" smtClean="0"/>
              <a:t>Special forum for other state agencies</a:t>
            </a:r>
          </a:p>
          <a:p>
            <a:pPr marL="0" indent="0">
              <a:spcAft>
                <a:spcPts val="600"/>
              </a:spcAft>
              <a:buNone/>
            </a:pPr>
            <a:endParaRPr lang="en-US" sz="1800" dirty="0" smtClean="0"/>
          </a:p>
          <a:p>
            <a:pPr marL="0" indent="0">
              <a:spcAft>
                <a:spcPts val="600"/>
              </a:spcAft>
              <a:buNone/>
            </a:pPr>
            <a:r>
              <a:rPr lang="en-US" u="sng" dirty="0" smtClean="0"/>
              <a:t>SHA 2.0 Plan of Action</a:t>
            </a:r>
            <a:endParaRPr lang="en-US" u="sng" dirty="0"/>
          </a:p>
          <a:p>
            <a:pPr lvl="1">
              <a:spcAft>
                <a:spcPts val="600"/>
              </a:spcAft>
              <a:buFont typeface="Arial" panose="020B0604020202020204" pitchFamily="34" charset="0"/>
              <a:buChar char="•"/>
            </a:pPr>
            <a:r>
              <a:rPr lang="en-US" sz="2800" dirty="0" smtClean="0"/>
              <a:t>Online Survey (February 2019)</a:t>
            </a:r>
          </a:p>
          <a:p>
            <a:pPr lvl="1">
              <a:spcAft>
                <a:spcPts val="600"/>
              </a:spcAft>
              <a:buFont typeface="Arial" panose="020B0604020202020204" pitchFamily="34" charset="0"/>
              <a:buChar char="•"/>
            </a:pPr>
            <a:r>
              <a:rPr lang="en-US" sz="2800" dirty="0" smtClean="0"/>
              <a:t>Coalition Summit (Spring/Summer 2019)</a:t>
            </a:r>
          </a:p>
          <a:p>
            <a:pPr lvl="1">
              <a:spcAft>
                <a:spcPts val="600"/>
              </a:spcAft>
              <a:buFont typeface="Arial" panose="020B0604020202020204" pitchFamily="34" charset="0"/>
              <a:buChar char="•"/>
            </a:pPr>
            <a:r>
              <a:rPr lang="en-US" sz="2800" dirty="0" smtClean="0"/>
              <a:t>Public Input Survey (Summer 2019)</a:t>
            </a:r>
          </a:p>
          <a:p>
            <a:pPr lvl="1">
              <a:spcAft>
                <a:spcPts val="600"/>
              </a:spcAft>
              <a:buFont typeface="Arial" panose="020B0604020202020204" pitchFamily="34" charset="0"/>
              <a:buChar char="•"/>
            </a:pPr>
            <a:r>
              <a:rPr lang="en-US" sz="2800" dirty="0" smtClean="0"/>
              <a:t>Community Forums in each county (Fall 2019)</a:t>
            </a:r>
          </a:p>
          <a:p>
            <a:pPr marL="0" indent="0">
              <a:spcAft>
                <a:spcPts val="600"/>
              </a:spcAft>
              <a:buNone/>
            </a:pPr>
            <a:endParaRPr lang="en-US" dirty="0"/>
          </a:p>
        </p:txBody>
      </p:sp>
      <p:pic>
        <p:nvPicPr>
          <p:cNvPr id="3" name="Picture 2"/>
          <p:cNvPicPr>
            <a:picLocks noChangeAspect="1"/>
          </p:cNvPicPr>
          <p:nvPr/>
        </p:nvPicPr>
        <p:blipFill>
          <a:blip r:embed="rId4"/>
          <a:stretch>
            <a:fillRect/>
          </a:stretch>
        </p:blipFill>
        <p:spPr>
          <a:xfrm>
            <a:off x="5791200" y="1371600"/>
            <a:ext cx="6335232" cy="5029200"/>
          </a:xfrm>
          <a:prstGeom prst="rect">
            <a:avLst/>
          </a:prstGeom>
        </p:spPr>
      </p:pic>
    </p:spTree>
    <p:extLst>
      <p:ext uri="{BB962C8B-B14F-4D97-AF65-F5344CB8AC3E}">
        <p14:creationId xmlns:p14="http://schemas.microsoft.com/office/powerpoint/2010/main" val="1700412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58"/>
            <a:ext cx="10972800" cy="1143000"/>
          </a:xfrm>
        </p:spPr>
        <p:txBody>
          <a:bodyPr>
            <a:noAutofit/>
          </a:bodyPr>
          <a:lstStyle/>
          <a:p>
            <a:r>
              <a:rPr lang="en-US" sz="4000" dirty="0" smtClean="0"/>
              <a:t>Discussion Questions</a:t>
            </a:r>
            <a:endParaRPr lang="en-US" sz="4000" dirty="0"/>
          </a:p>
        </p:txBody>
      </p:sp>
      <p:cxnSp>
        <p:nvCxnSpPr>
          <p:cNvPr id="4" name="Straight Connector 3"/>
          <p:cNvCxnSpPr/>
          <p:nvPr/>
        </p:nvCxnSpPr>
        <p:spPr>
          <a:xfrm>
            <a:off x="2209800" y="10668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half" idx="1"/>
          </p:nvPr>
        </p:nvSpPr>
        <p:spPr>
          <a:xfrm>
            <a:off x="609600" y="1600201"/>
            <a:ext cx="11125200" cy="4525963"/>
          </a:xfrm>
        </p:spPr>
        <p:txBody>
          <a:bodyPr/>
          <a:lstStyle/>
          <a:p>
            <a:r>
              <a:rPr lang="en-US" dirty="0" smtClean="0"/>
              <a:t>How have you identified partners and stakeholders to bring to the table in the development of the SHA?</a:t>
            </a:r>
          </a:p>
          <a:p>
            <a:pPr marL="0" indent="0">
              <a:buNone/>
            </a:pPr>
            <a:endParaRPr lang="en-US" dirty="0" smtClean="0"/>
          </a:p>
          <a:p>
            <a:r>
              <a:rPr lang="en-US" dirty="0" smtClean="0"/>
              <a:t>How have you sought public input to supplement your CHA and/or to receive feedback on preliminary findings?</a:t>
            </a:r>
          </a:p>
          <a:p>
            <a:endParaRPr lang="en-US" dirty="0"/>
          </a:p>
          <a:p>
            <a:r>
              <a:rPr lang="en-US" dirty="0" smtClean="0"/>
              <a:t>What have you found to be the most effective way to engage the community in the development/sharing of your CHA?</a:t>
            </a:r>
          </a:p>
          <a:p>
            <a:pPr marL="0" indent="0">
              <a:buNone/>
            </a:pPr>
            <a:r>
              <a:rPr lang="en-US" dirty="0" smtClean="0"/>
              <a:t> </a:t>
            </a:r>
          </a:p>
        </p:txBody>
      </p:sp>
    </p:spTree>
    <p:extLst>
      <p:ext uri="{BB962C8B-B14F-4D97-AF65-F5344CB8AC3E}">
        <p14:creationId xmlns:p14="http://schemas.microsoft.com/office/powerpoint/2010/main" val="110751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10210800" cy="4525963"/>
          </a:xfrm>
        </p:spPr>
        <p:txBody>
          <a:bodyPr>
            <a:normAutofit/>
          </a:bodyPr>
          <a:lstStyle/>
          <a:p>
            <a:pPr marL="0" indent="0">
              <a:buNone/>
            </a:pPr>
            <a:endParaRPr lang="en-US" dirty="0"/>
          </a:p>
          <a:p>
            <a:pPr marL="0" indent="0">
              <a:buNone/>
            </a:pPr>
            <a:endParaRPr lang="en-US" dirty="0"/>
          </a:p>
        </p:txBody>
      </p:sp>
      <p:sp>
        <p:nvSpPr>
          <p:cNvPr id="4" name="Title 1"/>
          <p:cNvSpPr txBox="1">
            <a:spLocks/>
          </p:cNvSpPr>
          <p:nvPr/>
        </p:nvSpPr>
        <p:spPr>
          <a:xfrm>
            <a:off x="1905000" y="2362200"/>
            <a:ext cx="8474364" cy="952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t>Issue Spotlight</a:t>
            </a:r>
            <a:endParaRPr lang="en-US" sz="4800" dirty="0"/>
          </a:p>
        </p:txBody>
      </p:sp>
      <p:cxnSp>
        <p:nvCxnSpPr>
          <p:cNvPr id="5" name="Straight Connector 4"/>
          <p:cNvCxnSpPr/>
          <p:nvPr/>
        </p:nvCxnSpPr>
        <p:spPr>
          <a:xfrm>
            <a:off x="2027382" y="3314699"/>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2" name="Rectangle 1"/>
          <p:cNvSpPr/>
          <p:nvPr/>
        </p:nvSpPr>
        <p:spPr>
          <a:xfrm>
            <a:off x="346960" y="1905000"/>
            <a:ext cx="11351046" cy="1200329"/>
          </a:xfrm>
          <a:prstGeom prst="rect">
            <a:avLst/>
          </a:prstGeom>
        </p:spPr>
        <p:txBody>
          <a:bodyPr wrap="square">
            <a:spAutoFit/>
          </a:bodyPr>
          <a:lstStyle/>
          <a:p>
            <a:pPr lvl="2"/>
            <a:endParaRPr lang="en-US" sz="2400" dirty="0"/>
          </a:p>
          <a:p>
            <a:pPr marL="914400" indent="-914400"/>
            <a:endParaRPr lang="en-US" sz="2400" dirty="0"/>
          </a:p>
          <a:p>
            <a:endParaRPr lang="en-US" sz="2400" dirty="0"/>
          </a:p>
        </p:txBody>
      </p:sp>
    </p:spTree>
    <p:extLst>
      <p:ext uri="{BB962C8B-B14F-4D97-AF65-F5344CB8AC3E}">
        <p14:creationId xmlns:p14="http://schemas.microsoft.com/office/powerpoint/2010/main" val="1410087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Meeting – January 2019</a:t>
            </a:r>
            <a:endParaRPr lang="en-US" dirty="0"/>
          </a:p>
        </p:txBody>
      </p:sp>
      <p:sp>
        <p:nvSpPr>
          <p:cNvPr id="3" name="Content Placeholder 2"/>
          <p:cNvSpPr>
            <a:spLocks noGrp="1"/>
          </p:cNvSpPr>
          <p:nvPr>
            <p:ph idx="1"/>
          </p:nvPr>
        </p:nvSpPr>
        <p:spPr>
          <a:xfrm>
            <a:off x="609600" y="1600201"/>
            <a:ext cx="10972800" cy="5105399"/>
          </a:xfrm>
        </p:spPr>
        <p:txBody>
          <a:bodyPr>
            <a:normAutofit fontScale="92500" lnSpcReduction="10000"/>
          </a:bodyPr>
          <a:lstStyle/>
          <a:p>
            <a:pPr marL="0" indent="0">
              <a:buNone/>
            </a:pPr>
            <a:r>
              <a:rPr lang="en-US" b="1" dirty="0" smtClean="0"/>
              <a:t>December ALC will be canceled due to scheduling conflicts and holidays</a:t>
            </a:r>
          </a:p>
          <a:p>
            <a:pPr marL="0" indent="0">
              <a:buNone/>
            </a:pPr>
            <a:endParaRPr lang="en-US" b="1" dirty="0"/>
          </a:p>
          <a:p>
            <a:pPr marL="0" indent="0">
              <a:buNone/>
            </a:pPr>
            <a:r>
              <a:rPr lang="en-US" b="1" dirty="0" smtClean="0"/>
              <a:t>An evaluation on the ALC will become available in the next few weeks. Please take 5 minutes to complete it and be honest! The goal of the ALC is to be as helpful as possible to you and your team on your accreditation journey.</a:t>
            </a:r>
          </a:p>
          <a:p>
            <a:pPr marL="0" indent="0">
              <a:buNone/>
            </a:pPr>
            <a:endParaRPr lang="en-US" b="1" dirty="0"/>
          </a:p>
          <a:p>
            <a:pPr marL="0" indent="0">
              <a:buNone/>
            </a:pPr>
            <a:r>
              <a:rPr lang="en-US" b="1" dirty="0" smtClean="0"/>
              <a:t>Next meeting will be January 23, 2019. A new calendar series will be sent out for 2019.</a:t>
            </a:r>
          </a:p>
          <a:p>
            <a:pPr marL="0" indent="0">
              <a:buNone/>
            </a:pPr>
            <a:r>
              <a:rPr lang="en-US" dirty="0"/>
              <a:t>	</a:t>
            </a:r>
          </a:p>
        </p:txBody>
      </p:sp>
      <p:cxnSp>
        <p:nvCxnSpPr>
          <p:cNvPr id="7" name="Straight Connector 6"/>
          <p:cNvCxnSpPr/>
          <p:nvPr/>
        </p:nvCxnSpPr>
        <p:spPr>
          <a:xfrm>
            <a:off x="1981200" y="12192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Tree>
    <p:extLst>
      <p:ext uri="{BB962C8B-B14F-4D97-AF65-F5344CB8AC3E}">
        <p14:creationId xmlns:p14="http://schemas.microsoft.com/office/powerpoint/2010/main" val="231706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F7844EE8-CBF3-442C-B828-913B774F3A62}"/>
              </a:ext>
            </a:extLst>
          </p:cNvPr>
          <p:cNvSpPr>
            <a:spLocks noGrp="1"/>
          </p:cNvSpPr>
          <p:nvPr>
            <p:ph type="title"/>
          </p:nvPr>
        </p:nvSpPr>
        <p:spPr/>
        <p:txBody>
          <a:bodyPr/>
          <a:lstStyle/>
          <a:p>
            <a:r>
              <a:rPr lang="en-US" sz="3600" dirty="0" smtClean="0"/>
              <a:t>SHA 2.0 Indicator Prioritization Criteria</a:t>
            </a:r>
            <a:endParaRPr lang="en-US" sz="3600" dirty="0"/>
          </a:p>
        </p:txBody>
      </p:sp>
      <p:sp>
        <p:nvSpPr>
          <p:cNvPr id="6" name="Content Placeholder 5">
            <a:extLst>
              <a:ext uri="{FF2B5EF4-FFF2-40B4-BE49-F238E27FC236}">
                <a16:creationId xmlns="" xmlns:a16="http://schemas.microsoft.com/office/drawing/2014/main" id="{780EBA51-C811-4B89-9FEF-2204A49E88E9}"/>
              </a:ext>
            </a:extLst>
          </p:cNvPr>
          <p:cNvSpPr>
            <a:spLocks noGrp="1"/>
          </p:cNvSpPr>
          <p:nvPr>
            <p:ph sz="half" idx="1"/>
          </p:nvPr>
        </p:nvSpPr>
        <p:spPr>
          <a:xfrm>
            <a:off x="381000" y="1524001"/>
            <a:ext cx="11201400" cy="5181600"/>
          </a:xfrm>
        </p:spPr>
        <p:txBody>
          <a:bodyPr>
            <a:normAutofit fontScale="92500" lnSpcReduction="10000"/>
          </a:bodyPr>
          <a:lstStyle/>
          <a:p>
            <a:pPr marL="0" lvl="0" indent="0">
              <a:buNone/>
            </a:pPr>
            <a:r>
              <a:rPr lang="en-US" b="1" u="sng" dirty="0" smtClean="0"/>
              <a:t>SHA 2.0 Indicators</a:t>
            </a:r>
          </a:p>
          <a:p>
            <a:pPr marL="0" lvl="0" indent="0">
              <a:buNone/>
            </a:pPr>
            <a:r>
              <a:rPr lang="en-US" b="1" dirty="0" smtClean="0"/>
              <a:t>All </a:t>
            </a:r>
            <a:r>
              <a:rPr lang="en-US" b="1" dirty="0"/>
              <a:t>indicators must be:</a:t>
            </a:r>
          </a:p>
          <a:p>
            <a:pPr lvl="0"/>
            <a:r>
              <a:rPr lang="en-US" dirty="0"/>
              <a:t>Reliable or validated (studies in the larger literature show strong consistency and validity)</a:t>
            </a:r>
          </a:p>
          <a:p>
            <a:pPr lvl="0"/>
            <a:r>
              <a:rPr lang="en-US" dirty="0"/>
              <a:t>Available over time (5 years ago or newer)</a:t>
            </a:r>
          </a:p>
          <a:p>
            <a:r>
              <a:rPr lang="en-US" dirty="0"/>
              <a:t>Available by population sub-group and/or geography (e.g., county level)</a:t>
            </a:r>
          </a:p>
          <a:p>
            <a:pPr marL="0" indent="0">
              <a:buNone/>
            </a:pPr>
            <a:endParaRPr lang="en-US" dirty="0" smtClean="0"/>
          </a:p>
          <a:p>
            <a:pPr marL="0" indent="0">
              <a:buNone/>
            </a:pPr>
            <a:r>
              <a:rPr lang="en-US" dirty="0" smtClean="0"/>
              <a:t>Other Criteria include:</a:t>
            </a:r>
          </a:p>
          <a:p>
            <a:r>
              <a:rPr lang="en-US" dirty="0"/>
              <a:t>Magnitude (size) </a:t>
            </a:r>
          </a:p>
          <a:p>
            <a:r>
              <a:rPr lang="en-US" dirty="0" smtClean="0"/>
              <a:t>Seriousness </a:t>
            </a:r>
          </a:p>
          <a:p>
            <a:r>
              <a:rPr lang="en-US" dirty="0" smtClean="0"/>
              <a:t>Ability </a:t>
            </a:r>
            <a:r>
              <a:rPr lang="en-US" dirty="0"/>
              <a:t>to change (feasibility) </a:t>
            </a:r>
            <a:endParaRPr lang="en-US" dirty="0" smtClean="0"/>
          </a:p>
          <a:p>
            <a:r>
              <a:rPr lang="en-US" dirty="0" smtClean="0"/>
              <a:t>Health Equity</a:t>
            </a:r>
            <a:endParaRPr lang="en-US" dirty="0"/>
          </a:p>
        </p:txBody>
      </p:sp>
      <p:cxnSp>
        <p:nvCxnSpPr>
          <p:cNvPr id="12" name="Straight Connector 11"/>
          <p:cNvCxnSpPr/>
          <p:nvPr/>
        </p:nvCxnSpPr>
        <p:spPr>
          <a:xfrm>
            <a:off x="2159000" y="12954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611238" y="4738775"/>
            <a:ext cx="6335853" cy="2369880"/>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t>Root cause or social determinant that affects multiple health issues</a:t>
            </a:r>
          </a:p>
          <a:p>
            <a:pPr marL="457200" indent="-457200">
              <a:buFont typeface="Arial" panose="020B0604020202020204" pitchFamily="34" charset="0"/>
              <a:buChar char="•"/>
            </a:pPr>
            <a:r>
              <a:rPr lang="en-US" sz="2600" dirty="0" smtClean="0"/>
              <a:t>Quality of data</a:t>
            </a:r>
          </a:p>
          <a:p>
            <a:pPr marL="457200" indent="-457200">
              <a:buFont typeface="Arial" panose="020B0604020202020204" pitchFamily="34" charset="0"/>
              <a:buChar char="•"/>
            </a:pPr>
            <a:r>
              <a:rPr lang="en-US" sz="2600" dirty="0" smtClean="0"/>
              <a:t>Trend data available</a:t>
            </a:r>
          </a:p>
          <a:p>
            <a:pPr marL="457200" indent="-457200">
              <a:buFont typeface="Arial" panose="020B0604020202020204" pitchFamily="34" charset="0"/>
              <a:buChar char="•"/>
            </a:pPr>
            <a:r>
              <a:rPr lang="en-US" sz="2600" dirty="0" smtClean="0"/>
              <a:t>Comparison data available</a:t>
            </a:r>
            <a:endParaRPr lang="en-US" sz="2600" dirty="0"/>
          </a:p>
          <a:p>
            <a:pPr marL="285750" indent="-28575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361287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cxnSp>
        <p:nvCxnSpPr>
          <p:cNvPr id="5" name="Straight Connector 4"/>
          <p:cNvCxnSpPr/>
          <p:nvPr/>
        </p:nvCxnSpPr>
        <p:spPr>
          <a:xfrm>
            <a:off x="2057399" y="36576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2"/>
          <p:cNvSpPr>
            <a:spLocks noGrp="1"/>
          </p:cNvSpPr>
          <p:nvPr>
            <p:ph type="title"/>
          </p:nvPr>
        </p:nvSpPr>
        <p:spPr>
          <a:xfrm>
            <a:off x="1142999" y="1752600"/>
            <a:ext cx="9906000" cy="1143000"/>
          </a:xfrm>
        </p:spPr>
        <p:txBody>
          <a:bodyPr>
            <a:noAutofit/>
          </a:bodyPr>
          <a:lstStyle/>
          <a:p>
            <a:r>
              <a:rPr lang="en-US" sz="4000" dirty="0" smtClean="0"/>
              <a:t>Participate in or Lead a Collaborative Process Resulting in a Comprehensive Community Health Assessment </a:t>
            </a:r>
            <a:br>
              <a:rPr lang="en-US" sz="4000" dirty="0" smtClean="0"/>
            </a:br>
            <a:r>
              <a:rPr lang="en-US" sz="4000" dirty="0" smtClean="0"/>
              <a:t>(Standard 1.1 – Measure 1.1.1, Measure 1.1.2)</a:t>
            </a:r>
            <a:endParaRPr lang="en-US" sz="4000" dirty="0"/>
          </a:p>
        </p:txBody>
      </p:sp>
    </p:spTree>
    <p:extLst>
      <p:ext uri="{BB962C8B-B14F-4D97-AF65-F5344CB8AC3E}">
        <p14:creationId xmlns:p14="http://schemas.microsoft.com/office/powerpoint/2010/main" val="425662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Autofit/>
          </a:bodyPr>
          <a:lstStyle/>
          <a:p>
            <a:r>
              <a:rPr lang="en-US" sz="4000" dirty="0"/>
              <a:t>Advancing Health Equity </a:t>
            </a:r>
            <a:r>
              <a:rPr lang="en-US" sz="4000" dirty="0" smtClean="0"/>
              <a:t/>
            </a:r>
            <a:br>
              <a:rPr lang="en-US" sz="4000" dirty="0" smtClean="0"/>
            </a:br>
            <a:r>
              <a:rPr lang="en-US" sz="4000" dirty="0" smtClean="0"/>
              <a:t>through the Community Health Assessment</a:t>
            </a:r>
            <a:endParaRPr lang="en-US" sz="4000" dirty="0"/>
          </a:p>
        </p:txBody>
      </p:sp>
      <p:sp>
        <p:nvSpPr>
          <p:cNvPr id="3" name="Content Placeholder 2"/>
          <p:cNvSpPr>
            <a:spLocks noGrp="1"/>
          </p:cNvSpPr>
          <p:nvPr>
            <p:ph sz="half" idx="1"/>
          </p:nvPr>
        </p:nvSpPr>
        <p:spPr/>
        <p:txBody>
          <a:bodyPr>
            <a:normAutofit fontScale="92500"/>
          </a:bodyPr>
          <a:lstStyle/>
          <a:p>
            <a:pPr marL="377427">
              <a:defRPr/>
            </a:pPr>
            <a:endParaRPr lang="en-US" sz="1900" dirty="0"/>
          </a:p>
          <a:p>
            <a:endParaRPr lang="en-US" dirty="0"/>
          </a:p>
        </p:txBody>
      </p:sp>
      <p:sp>
        <p:nvSpPr>
          <p:cNvPr id="7" name="Content Placeholder 6"/>
          <p:cNvSpPr>
            <a:spLocks noGrp="1"/>
          </p:cNvSpPr>
          <p:nvPr>
            <p:ph sz="half" idx="2"/>
          </p:nvPr>
        </p:nvSpPr>
        <p:spPr>
          <a:xfrm>
            <a:off x="609600" y="1600201"/>
            <a:ext cx="10972800" cy="5105399"/>
          </a:xfrm>
        </p:spPr>
        <p:txBody>
          <a:bodyPr>
            <a:normAutofit fontScale="92500"/>
          </a:bodyPr>
          <a:lstStyle/>
          <a:p>
            <a:r>
              <a:rPr lang="en-US" dirty="0" smtClean="0"/>
              <a:t>Create a table for CHA and CHIP engagement that centers on community voice – partner with individuals or organizations that represent populations most impacted by health inequities</a:t>
            </a:r>
          </a:p>
          <a:p>
            <a:r>
              <a:rPr lang="en-US" dirty="0" smtClean="0"/>
              <a:t>Include data and data analysis from other government agencies, such as housing, transportation, police, parks and rec, etc.</a:t>
            </a:r>
          </a:p>
          <a:p>
            <a:r>
              <a:rPr lang="en-US" dirty="0"/>
              <a:t>Actively engage community members most impacted by health inequities </a:t>
            </a:r>
            <a:r>
              <a:rPr lang="en-US" dirty="0" smtClean="0"/>
              <a:t>in:</a:t>
            </a:r>
          </a:p>
          <a:p>
            <a:pPr lvl="1"/>
            <a:r>
              <a:rPr lang="en-US" dirty="0" smtClean="0"/>
              <a:t>Selecting </a:t>
            </a:r>
            <a:r>
              <a:rPr lang="en-US" dirty="0"/>
              <a:t>focus areas and project-specific and department-wide indicators, data, and priority </a:t>
            </a:r>
            <a:r>
              <a:rPr lang="en-US" dirty="0" smtClean="0"/>
              <a:t>measures</a:t>
            </a:r>
          </a:p>
          <a:p>
            <a:pPr lvl="1"/>
            <a:r>
              <a:rPr lang="en-US" dirty="0" smtClean="0"/>
              <a:t>Data </a:t>
            </a:r>
            <a:r>
              <a:rPr lang="en-US" dirty="0"/>
              <a:t>analysis - as they have key insights, history, stories, and information about why we see inequities</a:t>
            </a:r>
            <a:r>
              <a:rPr lang="en-US" dirty="0" smtClean="0"/>
              <a:t>.</a:t>
            </a:r>
          </a:p>
          <a:p>
            <a:r>
              <a:rPr lang="en-US" dirty="0"/>
              <a:t>Highlight data and stories on community resiliency </a:t>
            </a:r>
            <a:r>
              <a:rPr lang="en-US" dirty="0" smtClean="0"/>
              <a:t>and </a:t>
            </a:r>
            <a:r>
              <a:rPr lang="en-US" dirty="0"/>
              <a:t>community-led efforts to achieve health equity</a:t>
            </a:r>
          </a:p>
        </p:txBody>
      </p:sp>
      <p:cxnSp>
        <p:nvCxnSpPr>
          <p:cNvPr id="4" name="Straight Connector 3"/>
          <p:cNvCxnSpPr/>
          <p:nvPr/>
        </p:nvCxnSpPr>
        <p:spPr>
          <a:xfrm>
            <a:off x="2209800" y="1295400"/>
            <a:ext cx="80772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5" name="TextBox 4"/>
          <p:cNvSpPr txBox="1"/>
          <p:nvPr/>
        </p:nvSpPr>
        <p:spPr>
          <a:xfrm>
            <a:off x="2209800" y="3276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27612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84" y="110425"/>
            <a:ext cx="10972800" cy="1143000"/>
          </a:xfrm>
        </p:spPr>
        <p:txBody>
          <a:bodyPr>
            <a:noAutofit/>
          </a:bodyPr>
          <a:lstStyle/>
          <a:p>
            <a:r>
              <a:rPr lang="en-US" sz="4000" dirty="0" smtClean="0"/>
              <a:t>Measure 1.1.1 T/L: Partnership that develops a comprehensive community health assessment</a:t>
            </a:r>
            <a:endParaRPr lang="en-US" sz="4000" dirty="0"/>
          </a:p>
        </p:txBody>
      </p:sp>
      <p:sp>
        <p:nvSpPr>
          <p:cNvPr id="12" name="Content Placeholder 11"/>
          <p:cNvSpPr>
            <a:spLocks noGrp="1"/>
          </p:cNvSpPr>
          <p:nvPr>
            <p:ph sz="half" idx="1"/>
          </p:nvPr>
        </p:nvSpPr>
        <p:spPr>
          <a:xfrm>
            <a:off x="0" y="1600201"/>
            <a:ext cx="4571999" cy="5257800"/>
          </a:xfrm>
        </p:spPr>
        <p:txBody>
          <a:bodyPr>
            <a:normAutofit fontScale="92500" lnSpcReduction="20000"/>
          </a:bodyPr>
          <a:lstStyle/>
          <a:p>
            <a:pPr marL="0" indent="0" algn="ctr">
              <a:spcAft>
                <a:spcPts val="600"/>
              </a:spcAft>
              <a:buNone/>
            </a:pPr>
            <a:r>
              <a:rPr lang="en-US" sz="3000" u="sng" dirty="0" smtClean="0"/>
              <a:t>Required Documentation 1</a:t>
            </a:r>
          </a:p>
          <a:p>
            <a:r>
              <a:rPr lang="en-US" dirty="0" smtClean="0"/>
              <a:t>The partners you engage should represent the community and stakeholders you serve</a:t>
            </a:r>
          </a:p>
          <a:p>
            <a:r>
              <a:rPr lang="en-US" dirty="0" smtClean="0"/>
              <a:t>Stakeholders are any person or organization affected by a decision or policy or who may have information that affects the decision or policy</a:t>
            </a:r>
          </a:p>
          <a:p>
            <a:r>
              <a:rPr lang="en-US" dirty="0"/>
              <a:t>Participation from diverse stakeholders enrich the CHA and bring depth to the document beyond the data collected</a:t>
            </a:r>
            <a:r>
              <a:rPr lang="en-US" dirty="0" smtClean="0"/>
              <a:t>.</a:t>
            </a:r>
            <a:endParaRPr lang="en-US" dirty="0"/>
          </a:p>
        </p:txBody>
      </p:sp>
      <p:cxnSp>
        <p:nvCxnSpPr>
          <p:cNvPr id="4" name="Straight Connector 3"/>
          <p:cNvCxnSpPr/>
          <p:nvPr/>
        </p:nvCxnSpPr>
        <p:spPr>
          <a:xfrm>
            <a:off x="2209800" y="1295400"/>
            <a:ext cx="80772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4572000" y="1600201"/>
            <a:ext cx="7543800" cy="3733800"/>
            <a:chOff x="3547871" y="1729582"/>
            <a:chExt cx="8610601" cy="4267200"/>
          </a:xfrm>
        </p:grpSpPr>
        <p:grpSp>
          <p:nvGrpSpPr>
            <p:cNvPr id="11" name="Group 10"/>
            <p:cNvGrpSpPr/>
            <p:nvPr/>
          </p:nvGrpSpPr>
          <p:grpSpPr>
            <a:xfrm>
              <a:off x="3547871" y="1729582"/>
              <a:ext cx="8610601" cy="4267200"/>
              <a:chOff x="1204967" y="2493429"/>
              <a:chExt cx="9608004" cy="4783587"/>
            </a:xfrm>
          </p:grpSpPr>
          <p:pic>
            <p:nvPicPr>
              <p:cNvPr id="9" name="Picture 8"/>
              <p:cNvPicPr>
                <a:picLocks noChangeAspect="1"/>
              </p:cNvPicPr>
              <p:nvPr/>
            </p:nvPicPr>
            <p:blipFill rotWithShape="1">
              <a:blip r:embed="rId3"/>
              <a:srcRect l="1381" r="2551"/>
              <a:stretch/>
            </p:blipFill>
            <p:spPr>
              <a:xfrm>
                <a:off x="1204968" y="2493429"/>
                <a:ext cx="9608002" cy="3838575"/>
              </a:xfrm>
              <a:prstGeom prst="rect">
                <a:avLst/>
              </a:prstGeom>
            </p:spPr>
          </p:pic>
          <p:pic>
            <p:nvPicPr>
              <p:cNvPr id="10" name="Picture 9"/>
              <p:cNvPicPr>
                <a:picLocks noChangeAspect="1"/>
              </p:cNvPicPr>
              <p:nvPr/>
            </p:nvPicPr>
            <p:blipFill rotWithShape="1">
              <a:blip r:embed="rId4"/>
              <a:srcRect l="819" r="2049" b="14022"/>
              <a:stretch/>
            </p:blipFill>
            <p:spPr>
              <a:xfrm>
                <a:off x="1204967" y="6310668"/>
                <a:ext cx="9608004" cy="966348"/>
              </a:xfrm>
              <a:prstGeom prst="rect">
                <a:avLst/>
              </a:prstGeom>
            </p:spPr>
          </p:pic>
        </p:grpSp>
        <p:sp>
          <p:nvSpPr>
            <p:cNvPr id="14" name="Rounded Rectangle 13"/>
            <p:cNvSpPr/>
            <p:nvPr/>
          </p:nvSpPr>
          <p:spPr>
            <a:xfrm>
              <a:off x="6858000" y="2819400"/>
              <a:ext cx="2667000" cy="228600"/>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791200" y="5153784"/>
              <a:ext cx="4419600" cy="256416"/>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797294" y="5337166"/>
              <a:ext cx="2889505" cy="228600"/>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096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82" y="107674"/>
            <a:ext cx="5257800" cy="914400"/>
          </a:xfrm>
        </p:spPr>
        <p:txBody>
          <a:bodyPr>
            <a:noAutofit/>
          </a:bodyPr>
          <a:lstStyle/>
          <a:p>
            <a:pPr algn="ctr"/>
            <a:r>
              <a:rPr lang="en-US" sz="3000" dirty="0" smtClean="0"/>
              <a:t>DPH’s Approach – </a:t>
            </a:r>
            <a:br>
              <a:rPr lang="en-US" sz="3000" dirty="0" smtClean="0"/>
            </a:br>
            <a:r>
              <a:rPr lang="en-US" sz="3000" dirty="0" smtClean="0"/>
              <a:t>Sector and Stakeholder Wheel</a:t>
            </a:r>
            <a:endParaRPr lang="en-US" sz="3000" dirty="0"/>
          </a:p>
        </p:txBody>
      </p:sp>
      <p:sp>
        <p:nvSpPr>
          <p:cNvPr id="3" name="Content Placeholder 2"/>
          <p:cNvSpPr>
            <a:spLocks noGrp="1"/>
          </p:cNvSpPr>
          <p:nvPr>
            <p:ph idx="1"/>
          </p:nvPr>
        </p:nvSpPr>
        <p:spPr/>
        <p:txBody>
          <a:bodyPr>
            <a:normAutofit/>
          </a:bodyPr>
          <a:lstStyle/>
          <a:p>
            <a:pPr marL="377427">
              <a:defRPr/>
            </a:pPr>
            <a:endParaRPr lang="en-US" sz="1900" dirty="0"/>
          </a:p>
          <a:p>
            <a:endParaRPr lang="en-US" dirty="0"/>
          </a:p>
        </p:txBody>
      </p:sp>
      <p:cxnSp>
        <p:nvCxnSpPr>
          <p:cNvPr id="4" name="Straight Connector 3"/>
          <p:cNvCxnSpPr/>
          <p:nvPr/>
        </p:nvCxnSpPr>
        <p:spPr>
          <a:xfrm>
            <a:off x="381000" y="1066800"/>
            <a:ext cx="5120640"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4012" y="5806009"/>
            <a:ext cx="987988" cy="1051991"/>
          </a:xfrm>
          <a:prstGeom prst="rect">
            <a:avLst/>
          </a:prstGeom>
        </p:spPr>
      </p:pic>
      <p:sp>
        <p:nvSpPr>
          <p:cNvPr id="5" name="TextBox 4"/>
          <p:cNvSpPr txBox="1"/>
          <p:nvPr/>
        </p:nvSpPr>
        <p:spPr>
          <a:xfrm>
            <a:off x="2209800" y="3276600"/>
            <a:ext cx="184731"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4"/>
          <a:stretch>
            <a:fillRect/>
          </a:stretch>
        </p:blipFill>
        <p:spPr>
          <a:xfrm>
            <a:off x="5260652" y="0"/>
            <a:ext cx="6931348" cy="6858000"/>
          </a:xfrm>
          <a:prstGeom prst="rect">
            <a:avLst/>
          </a:prstGeom>
        </p:spPr>
      </p:pic>
      <p:sp>
        <p:nvSpPr>
          <p:cNvPr id="11" name="Content Placeholder 11"/>
          <p:cNvSpPr txBox="1">
            <a:spLocks/>
          </p:cNvSpPr>
          <p:nvPr/>
        </p:nvSpPr>
        <p:spPr>
          <a:xfrm>
            <a:off x="0" y="1296710"/>
            <a:ext cx="5260652" cy="548509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Sector and Stakeholder Wheel is a different way to look at the public health system</a:t>
            </a:r>
          </a:p>
          <a:p>
            <a:r>
              <a:rPr lang="en-US" dirty="0" smtClean="0"/>
              <a:t>Ensures inclusion of a diverse group of stakeholders for participation in the SHA</a:t>
            </a:r>
          </a:p>
          <a:p>
            <a:r>
              <a:rPr lang="en-US" dirty="0"/>
              <a:t>Other connections may not be as intuitive, but engagement of those stakeholders is really essential for addressing social, economic, and environmental determinants of health. </a:t>
            </a:r>
            <a:r>
              <a:rPr lang="en-US" dirty="0" smtClean="0"/>
              <a:t> </a:t>
            </a:r>
            <a:endParaRPr lang="en-US" dirty="0"/>
          </a:p>
        </p:txBody>
      </p:sp>
    </p:spTree>
    <p:extLst>
      <p:ext uri="{BB962C8B-B14F-4D97-AF65-F5344CB8AC3E}">
        <p14:creationId xmlns:p14="http://schemas.microsoft.com/office/powerpoint/2010/main" val="286852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84" y="110425"/>
            <a:ext cx="10972800" cy="1143000"/>
          </a:xfrm>
        </p:spPr>
        <p:txBody>
          <a:bodyPr>
            <a:noAutofit/>
          </a:bodyPr>
          <a:lstStyle/>
          <a:p>
            <a:r>
              <a:rPr lang="en-US" sz="4000" dirty="0" smtClean="0"/>
              <a:t>Measure 1.1.1 T/L: Partnership that develops a comprehensive community health assessment</a:t>
            </a:r>
            <a:endParaRPr lang="en-US" sz="4000" dirty="0"/>
          </a:p>
        </p:txBody>
      </p:sp>
      <p:cxnSp>
        <p:nvCxnSpPr>
          <p:cNvPr id="4" name="Straight Connector 3"/>
          <p:cNvCxnSpPr/>
          <p:nvPr/>
        </p:nvCxnSpPr>
        <p:spPr>
          <a:xfrm>
            <a:off x="2209800" y="12954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11"/>
          <p:cNvSpPr>
            <a:spLocks noGrp="1"/>
          </p:cNvSpPr>
          <p:nvPr>
            <p:ph sz="half" idx="1"/>
          </p:nvPr>
        </p:nvSpPr>
        <p:spPr>
          <a:xfrm>
            <a:off x="481584" y="1371601"/>
            <a:ext cx="11277600" cy="2590799"/>
          </a:xfrm>
        </p:spPr>
        <p:txBody>
          <a:bodyPr>
            <a:normAutofit/>
          </a:bodyPr>
          <a:lstStyle/>
          <a:p>
            <a:pPr marL="0" indent="0" algn="ctr">
              <a:spcAft>
                <a:spcPts val="600"/>
              </a:spcAft>
              <a:buNone/>
            </a:pPr>
            <a:r>
              <a:rPr lang="en-US" sz="3000" u="sng" dirty="0" smtClean="0"/>
              <a:t>Required Documentation 2</a:t>
            </a:r>
          </a:p>
          <a:p>
            <a:r>
              <a:rPr lang="en-US" dirty="0" smtClean="0"/>
              <a:t>Must document that partnership meets and communicates on a regular basis </a:t>
            </a:r>
          </a:p>
          <a:p>
            <a:r>
              <a:rPr lang="en-US" dirty="0" smtClean="0"/>
              <a:t>Documentation should be supportive enough to demonstrate what was accomplished at the meeting or during the communications</a:t>
            </a:r>
            <a:endParaRPr lang="en-US" dirty="0"/>
          </a:p>
        </p:txBody>
      </p:sp>
      <p:pic>
        <p:nvPicPr>
          <p:cNvPr id="6" name="Picture 5"/>
          <p:cNvPicPr>
            <a:picLocks noChangeAspect="1"/>
          </p:cNvPicPr>
          <p:nvPr/>
        </p:nvPicPr>
        <p:blipFill rotWithShape="1">
          <a:blip r:embed="rId3"/>
          <a:srcRect l="3546"/>
          <a:stretch/>
        </p:blipFill>
        <p:spPr>
          <a:xfrm>
            <a:off x="1655045" y="3962400"/>
            <a:ext cx="8881911" cy="2742943"/>
          </a:xfrm>
          <a:prstGeom prst="rect">
            <a:avLst/>
          </a:prstGeom>
        </p:spPr>
      </p:pic>
    </p:spTree>
    <p:extLst>
      <p:ext uri="{BB962C8B-B14F-4D97-AF65-F5344CB8AC3E}">
        <p14:creationId xmlns:p14="http://schemas.microsoft.com/office/powerpoint/2010/main" val="1663478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84" y="110425"/>
            <a:ext cx="10972800" cy="1143000"/>
          </a:xfrm>
        </p:spPr>
        <p:txBody>
          <a:bodyPr>
            <a:noAutofit/>
          </a:bodyPr>
          <a:lstStyle/>
          <a:p>
            <a:r>
              <a:rPr lang="en-US" sz="4000" dirty="0" smtClean="0"/>
              <a:t>Measure 1.1.1 T/L: Partnership that develops a comprehensive community health assessment</a:t>
            </a:r>
            <a:endParaRPr lang="en-US" sz="4000" dirty="0"/>
          </a:p>
        </p:txBody>
      </p:sp>
      <p:cxnSp>
        <p:nvCxnSpPr>
          <p:cNvPr id="4" name="Straight Connector 3"/>
          <p:cNvCxnSpPr/>
          <p:nvPr/>
        </p:nvCxnSpPr>
        <p:spPr>
          <a:xfrm>
            <a:off x="2209800" y="1295400"/>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11"/>
          <p:cNvSpPr>
            <a:spLocks noGrp="1"/>
          </p:cNvSpPr>
          <p:nvPr>
            <p:ph sz="half" idx="1"/>
          </p:nvPr>
        </p:nvSpPr>
        <p:spPr>
          <a:xfrm>
            <a:off x="0" y="1600201"/>
            <a:ext cx="12039600" cy="2362199"/>
          </a:xfrm>
        </p:spPr>
        <p:txBody>
          <a:bodyPr>
            <a:normAutofit lnSpcReduction="10000"/>
          </a:bodyPr>
          <a:lstStyle/>
          <a:p>
            <a:pPr marL="0" indent="0" algn="ctr">
              <a:spcAft>
                <a:spcPts val="600"/>
              </a:spcAft>
              <a:buNone/>
            </a:pPr>
            <a:r>
              <a:rPr lang="en-US" sz="3000" u="sng" dirty="0" smtClean="0"/>
              <a:t>Required Documentation 3</a:t>
            </a:r>
          </a:p>
          <a:p>
            <a:r>
              <a:rPr lang="en-US" dirty="0" smtClean="0"/>
              <a:t>Must document the process used to identify and collect data/information</a:t>
            </a:r>
          </a:p>
          <a:p>
            <a:r>
              <a:rPr lang="en-US" dirty="0" smtClean="0"/>
              <a:t>There is no prescribed model agencies must use, but whichever process an agency chooses should engage partners throughout the process and address social determinants of health</a:t>
            </a:r>
          </a:p>
        </p:txBody>
      </p:sp>
      <p:pic>
        <p:nvPicPr>
          <p:cNvPr id="3" name="Picture 2"/>
          <p:cNvPicPr>
            <a:picLocks noChangeAspect="1"/>
          </p:cNvPicPr>
          <p:nvPr/>
        </p:nvPicPr>
        <p:blipFill>
          <a:blip r:embed="rId3"/>
          <a:stretch>
            <a:fillRect/>
          </a:stretch>
        </p:blipFill>
        <p:spPr>
          <a:xfrm>
            <a:off x="116523" y="4260941"/>
            <a:ext cx="11958955" cy="2249333"/>
          </a:xfrm>
          <a:prstGeom prst="rect">
            <a:avLst/>
          </a:prstGeom>
        </p:spPr>
      </p:pic>
    </p:spTree>
    <p:extLst>
      <p:ext uri="{BB962C8B-B14F-4D97-AF65-F5344CB8AC3E}">
        <p14:creationId xmlns:p14="http://schemas.microsoft.com/office/powerpoint/2010/main" val="262556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58"/>
            <a:ext cx="10972800" cy="1143000"/>
          </a:xfrm>
        </p:spPr>
        <p:txBody>
          <a:bodyPr>
            <a:noAutofit/>
          </a:bodyPr>
          <a:lstStyle/>
          <a:p>
            <a:r>
              <a:rPr lang="en-US" sz="4000" dirty="0" smtClean="0"/>
              <a:t>Measure 1.1.2 T/L: </a:t>
            </a:r>
            <a:br>
              <a:rPr lang="en-US" sz="4000" dirty="0" smtClean="0"/>
            </a:br>
            <a:r>
              <a:rPr lang="en-US" sz="4000" dirty="0" smtClean="0"/>
              <a:t>A tribal/local community health assessment</a:t>
            </a:r>
            <a:endParaRPr lang="en-US" sz="4000" dirty="0"/>
          </a:p>
        </p:txBody>
      </p:sp>
      <p:cxnSp>
        <p:nvCxnSpPr>
          <p:cNvPr id="4" name="Straight Connector 3"/>
          <p:cNvCxnSpPr/>
          <p:nvPr/>
        </p:nvCxnSpPr>
        <p:spPr>
          <a:xfrm>
            <a:off x="2209800" y="1146358"/>
            <a:ext cx="80772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11"/>
          <p:cNvSpPr>
            <a:spLocks noGrp="1"/>
          </p:cNvSpPr>
          <p:nvPr>
            <p:ph sz="half" idx="1"/>
          </p:nvPr>
        </p:nvSpPr>
        <p:spPr>
          <a:xfrm>
            <a:off x="0" y="1337377"/>
            <a:ext cx="12039600" cy="2362199"/>
          </a:xfrm>
        </p:spPr>
        <p:txBody>
          <a:bodyPr>
            <a:normAutofit lnSpcReduction="10000"/>
          </a:bodyPr>
          <a:lstStyle/>
          <a:p>
            <a:pPr marL="0" indent="0" algn="ctr">
              <a:spcAft>
                <a:spcPts val="600"/>
              </a:spcAft>
              <a:buNone/>
            </a:pPr>
            <a:r>
              <a:rPr lang="en-US" sz="3000" u="sng" dirty="0" smtClean="0"/>
              <a:t>Required Documentation 1a</a:t>
            </a:r>
          </a:p>
          <a:p>
            <a:r>
              <a:rPr lang="en-US" dirty="0" smtClean="0"/>
              <a:t>Must document the identification and description of the community’s health and areas for health improvement, the factors that contribute to the health challenges, and the existing community resources that can be mobilized to address them. </a:t>
            </a:r>
          </a:p>
        </p:txBody>
      </p:sp>
      <p:pic>
        <p:nvPicPr>
          <p:cNvPr id="5" name="Picture 4"/>
          <p:cNvPicPr>
            <a:picLocks noChangeAspect="1"/>
          </p:cNvPicPr>
          <p:nvPr/>
        </p:nvPicPr>
        <p:blipFill rotWithShape="1">
          <a:blip r:embed="rId3"/>
          <a:srcRect l="895"/>
          <a:stretch/>
        </p:blipFill>
        <p:spPr>
          <a:xfrm>
            <a:off x="1258288" y="3657600"/>
            <a:ext cx="9675424" cy="3117448"/>
          </a:xfrm>
          <a:prstGeom prst="rect">
            <a:avLst/>
          </a:prstGeom>
        </p:spPr>
      </p:pic>
      <p:sp>
        <p:nvSpPr>
          <p:cNvPr id="7" name="Rounded Rectangle 6"/>
          <p:cNvSpPr/>
          <p:nvPr/>
        </p:nvSpPr>
        <p:spPr>
          <a:xfrm>
            <a:off x="3759425" y="5410200"/>
            <a:ext cx="4012975" cy="200025"/>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3119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iteCore Colors">
      <a:dk1>
        <a:sysClr val="windowText" lastClr="000000"/>
      </a:dk1>
      <a:lt1>
        <a:sysClr val="window" lastClr="FFFFFF"/>
      </a:lt1>
      <a:dk2>
        <a:srgbClr val="1F497D"/>
      </a:dk2>
      <a:lt2>
        <a:srgbClr val="EEECE1"/>
      </a:lt2>
      <a:accent1>
        <a:srgbClr val="0071BB"/>
      </a:accent1>
      <a:accent2>
        <a:srgbClr val="3A95D2"/>
      </a:accent2>
      <a:accent3>
        <a:srgbClr val="88BFE3"/>
      </a:accent3>
      <a:accent4>
        <a:srgbClr val="054266"/>
      </a:accent4>
      <a:accent5>
        <a:srgbClr val="053955"/>
      </a:accent5>
      <a:accent6>
        <a:srgbClr val="0081BD"/>
      </a:accent6>
      <a:hlink>
        <a:srgbClr val="054266"/>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25905</TotalTime>
  <Words>951</Words>
  <Application>Microsoft Office PowerPoint</Application>
  <PresentationFormat>Widescreen</PresentationFormat>
  <Paragraphs>120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Accreditation Learning Community</vt:lpstr>
      <vt:lpstr>SHA 2.0 Indicator Prioritization Criteria</vt:lpstr>
      <vt:lpstr>Participate in or Lead a Collaborative Process Resulting in a Comprehensive Community Health Assessment  (Standard 1.1 – Measure 1.1.1, Measure 1.1.2)</vt:lpstr>
      <vt:lpstr>Advancing Health Equity  through the Community Health Assessment</vt:lpstr>
      <vt:lpstr>Measure 1.1.1 T/L: Partnership that develops a comprehensive community health assessment</vt:lpstr>
      <vt:lpstr>DPH’s Approach –  Sector and Stakeholder Wheel</vt:lpstr>
      <vt:lpstr>Measure 1.1.1 T/L: Partnership that develops a comprehensive community health assessment</vt:lpstr>
      <vt:lpstr>Measure 1.1.1 T/L: Partnership that develops a comprehensive community health assessment</vt:lpstr>
      <vt:lpstr>Measure 1.1.2 T/L:  A tribal/local community health assessment</vt:lpstr>
      <vt:lpstr>Measure 1.1.2 T/L:  A tribal/local community health assessment</vt:lpstr>
      <vt:lpstr>Measure 1.1.2 T/L:  A tribal/local community health assessment</vt:lpstr>
      <vt:lpstr>Measure 1.1.2 T/L:  A tribal/local community health assessment</vt:lpstr>
      <vt:lpstr>Measure 1.1.2 T/L:  A tribal/local community health assessment</vt:lpstr>
      <vt:lpstr>Measure 1.1.2 T/L:  A tribal/local community health assessment</vt:lpstr>
      <vt:lpstr>Engaging Stakeholders in the CHA</vt:lpstr>
      <vt:lpstr>State Health Assessment </vt:lpstr>
      <vt:lpstr>Discussion Questions</vt:lpstr>
      <vt:lpstr>PowerPoint Presentation</vt:lpstr>
      <vt:lpstr>Next Meeting – January 2019</vt:lpstr>
    </vt:vector>
  </TitlesOfParts>
  <Company>DPH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 at  CT DPH</dc:title>
  <dc:creator>Holder, Etienne</dc:creator>
  <cp:lastModifiedBy>Touma, Melissa</cp:lastModifiedBy>
  <cp:revision>626</cp:revision>
  <cp:lastPrinted>2018-10-24T16:29:59Z</cp:lastPrinted>
  <dcterms:created xsi:type="dcterms:W3CDTF">2017-07-24T19:17:55Z</dcterms:created>
  <dcterms:modified xsi:type="dcterms:W3CDTF">2018-11-28T16:59:12Z</dcterms:modified>
</cp:coreProperties>
</file>