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81" r:id="rId2"/>
    <p:sldId id="279" r:id="rId3"/>
    <p:sldId id="402" r:id="rId4"/>
    <p:sldId id="403" r:id="rId5"/>
    <p:sldId id="397" r:id="rId6"/>
    <p:sldId id="400" r:id="rId7"/>
    <p:sldId id="399" r:id="rId8"/>
    <p:sldId id="401" r:id="rId9"/>
    <p:sldId id="404" r:id="rId10"/>
    <p:sldId id="405" r:id="rId11"/>
    <p:sldId id="406" r:id="rId12"/>
    <p:sldId id="409" r:id="rId13"/>
    <p:sldId id="410" r:id="rId14"/>
    <p:sldId id="411" r:id="rId15"/>
    <p:sldId id="412" r:id="rId16"/>
    <p:sldId id="413" r:id="rId17"/>
    <p:sldId id="398" r:id="rId18"/>
    <p:sldId id="346" r:id="rId19"/>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ouma, Melissa" initials="TM" lastIdx="1" clrIdx="0">
    <p:extLst>
      <p:ext uri="{19B8F6BF-5375-455C-9EA6-DF929625EA0E}">
        <p15:presenceInfo xmlns:p15="http://schemas.microsoft.com/office/powerpoint/2012/main" userId="S-1-5-21-746137067-854245398-682003330-39553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677" autoAdjust="0"/>
  </p:normalViewPr>
  <p:slideViewPr>
    <p:cSldViewPr>
      <p:cViewPr varScale="1">
        <p:scale>
          <a:sx n="90" d="100"/>
          <a:sy n="90" d="100"/>
        </p:scale>
        <p:origin x="2136"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64820"/>
          </a:xfrm>
          <a:prstGeom prst="rect">
            <a:avLst/>
          </a:prstGeom>
        </p:spPr>
        <p:txBody>
          <a:bodyPr vert="horz" lIns="91429" tIns="45714" rIns="91429" bIns="45714" rtlCol="0"/>
          <a:lstStyle>
            <a:lvl1pPr algn="l">
              <a:defRPr sz="1200"/>
            </a:lvl1pPr>
          </a:lstStyle>
          <a:p>
            <a:endParaRPr lang="en-US"/>
          </a:p>
        </p:txBody>
      </p:sp>
      <p:sp>
        <p:nvSpPr>
          <p:cNvPr id="3" name="Date Placeholder 2"/>
          <p:cNvSpPr>
            <a:spLocks noGrp="1"/>
          </p:cNvSpPr>
          <p:nvPr>
            <p:ph type="dt" idx="1"/>
          </p:nvPr>
        </p:nvSpPr>
        <p:spPr>
          <a:xfrm>
            <a:off x="3884613" y="1"/>
            <a:ext cx="2971800" cy="464820"/>
          </a:xfrm>
          <a:prstGeom prst="rect">
            <a:avLst/>
          </a:prstGeom>
        </p:spPr>
        <p:txBody>
          <a:bodyPr vert="horz" lIns="91429" tIns="45714" rIns="91429" bIns="45714" rtlCol="0"/>
          <a:lstStyle>
            <a:lvl1pPr algn="r">
              <a:defRPr sz="1200"/>
            </a:lvl1pPr>
          </a:lstStyle>
          <a:p>
            <a:fld id="{D67D3304-5687-4526-BF6B-62F39789DFFF}" type="datetimeFigureOut">
              <a:rPr lang="en-US" smtClean="0"/>
              <a:t>6/1/2018</a:t>
            </a:fld>
            <a:endParaRPr lang="en-US"/>
          </a:p>
        </p:txBody>
      </p:sp>
      <p:sp>
        <p:nvSpPr>
          <p:cNvPr id="4" name="Slide Image Placeholder 3"/>
          <p:cNvSpPr>
            <a:spLocks noGrp="1" noRot="1" noChangeAspect="1"/>
          </p:cNvSpPr>
          <p:nvPr>
            <p:ph type="sldImg" idx="2"/>
          </p:nvPr>
        </p:nvSpPr>
        <p:spPr>
          <a:xfrm>
            <a:off x="1106488" y="696913"/>
            <a:ext cx="4646612" cy="3486150"/>
          </a:xfrm>
          <a:prstGeom prst="rect">
            <a:avLst/>
          </a:prstGeom>
          <a:noFill/>
          <a:ln w="12700">
            <a:solidFill>
              <a:prstClr val="black"/>
            </a:solidFill>
          </a:ln>
        </p:spPr>
        <p:txBody>
          <a:bodyPr vert="horz" lIns="91429" tIns="45714" rIns="91429" bIns="45714" rtlCol="0" anchor="ctr"/>
          <a:lstStyle/>
          <a:p>
            <a:endParaRPr lang="en-US"/>
          </a:p>
        </p:txBody>
      </p:sp>
      <p:sp>
        <p:nvSpPr>
          <p:cNvPr id="5" name="Notes Placeholder 4"/>
          <p:cNvSpPr>
            <a:spLocks noGrp="1"/>
          </p:cNvSpPr>
          <p:nvPr>
            <p:ph type="body" sz="quarter" idx="3"/>
          </p:nvPr>
        </p:nvSpPr>
        <p:spPr>
          <a:xfrm>
            <a:off x="685800" y="4415791"/>
            <a:ext cx="5486400" cy="4183380"/>
          </a:xfrm>
          <a:prstGeom prst="rect">
            <a:avLst/>
          </a:prstGeom>
        </p:spPr>
        <p:txBody>
          <a:bodyPr vert="horz" lIns="91429" tIns="45714" rIns="91429" bIns="457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70"/>
            <a:ext cx="2971800" cy="464820"/>
          </a:xfrm>
          <a:prstGeom prst="rect">
            <a:avLst/>
          </a:prstGeom>
        </p:spPr>
        <p:txBody>
          <a:bodyPr vert="horz" lIns="91429" tIns="45714" rIns="91429" bIns="45714"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70"/>
            <a:ext cx="2971800" cy="464820"/>
          </a:xfrm>
          <a:prstGeom prst="rect">
            <a:avLst/>
          </a:prstGeom>
        </p:spPr>
        <p:txBody>
          <a:bodyPr vert="horz" lIns="91429" tIns="45714" rIns="91429" bIns="45714" rtlCol="0" anchor="b"/>
          <a:lstStyle>
            <a:lvl1pPr algn="r">
              <a:defRPr sz="1200"/>
            </a:lvl1pPr>
          </a:lstStyle>
          <a:p>
            <a:fld id="{0CA242C5-3E60-4668-B23B-F17A02236ECA}" type="slidenum">
              <a:rPr lang="en-US" smtClean="0"/>
              <a:t>‹#›</a:t>
            </a:fld>
            <a:endParaRPr lang="en-US"/>
          </a:p>
        </p:txBody>
      </p:sp>
    </p:spTree>
    <p:extLst>
      <p:ext uri="{BB962C8B-B14F-4D97-AF65-F5344CB8AC3E}">
        <p14:creationId xmlns:p14="http://schemas.microsoft.com/office/powerpoint/2010/main" val="29989431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CA242C5-3E60-4668-B23B-F17A02236ECA}" type="slidenum">
              <a:rPr lang="en-US" smtClean="0"/>
              <a:t>1</a:t>
            </a:fld>
            <a:endParaRPr lang="en-US"/>
          </a:p>
        </p:txBody>
      </p:sp>
    </p:spTree>
    <p:extLst>
      <p:ext uri="{BB962C8B-B14F-4D97-AF65-F5344CB8AC3E}">
        <p14:creationId xmlns:p14="http://schemas.microsoft.com/office/powerpoint/2010/main" val="20081738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A242C5-3E60-4668-B23B-F17A02236ECA}" type="slidenum">
              <a:rPr lang="en-US" smtClean="0"/>
              <a:t>10</a:t>
            </a:fld>
            <a:endParaRPr lang="en-US"/>
          </a:p>
        </p:txBody>
      </p:sp>
    </p:spTree>
    <p:extLst>
      <p:ext uri="{BB962C8B-B14F-4D97-AF65-F5344CB8AC3E}">
        <p14:creationId xmlns:p14="http://schemas.microsoft.com/office/powerpoint/2010/main" val="26376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A242C5-3E60-4668-B23B-F17A02236ECA}" type="slidenum">
              <a:rPr lang="en-US" smtClean="0"/>
              <a:t>11</a:t>
            </a:fld>
            <a:endParaRPr lang="en-US"/>
          </a:p>
        </p:txBody>
      </p:sp>
    </p:spTree>
    <p:extLst>
      <p:ext uri="{BB962C8B-B14F-4D97-AF65-F5344CB8AC3E}">
        <p14:creationId xmlns:p14="http://schemas.microsoft.com/office/powerpoint/2010/main" val="4557299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1)   Why is this necessary? </a:t>
            </a:r>
            <a:r>
              <a:rPr lang="en-US" baseline="0" dirty="0" err="1" smtClean="0"/>
              <a:t>HEq</a:t>
            </a:r>
            <a:r>
              <a:rPr lang="en-US" baseline="0" dirty="0" smtClean="0"/>
              <a:t> is a cross-cutting principle so DPH included </a:t>
            </a:r>
            <a:r>
              <a:rPr lang="en-US" baseline="0" dirty="0" err="1" smtClean="0"/>
              <a:t>HEq</a:t>
            </a:r>
            <a:r>
              <a:rPr lang="en-US" baseline="0" dirty="0" smtClean="0"/>
              <a:t> in our mission statement. If you look on Strategic Map, you will see </a:t>
            </a:r>
            <a:r>
              <a:rPr lang="en-US" baseline="0" dirty="0" err="1" smtClean="0"/>
              <a:t>HEq</a:t>
            </a:r>
            <a:r>
              <a:rPr lang="en-US" baseline="0" dirty="0" smtClean="0"/>
              <a:t>.</a:t>
            </a:r>
          </a:p>
          <a:p>
            <a:pPr marL="218290" indent="-218290">
              <a:buAutoNum type="arabicParenR" startAt="2"/>
            </a:pPr>
            <a:r>
              <a:rPr lang="en-US" baseline="0" dirty="0" smtClean="0"/>
              <a:t>Who does policy cover? Keep at LHD or to cover the entire of the municipality/</a:t>
            </a:r>
            <a:r>
              <a:rPr lang="en-US" baseline="0" dirty="0" err="1" smtClean="0"/>
              <a:t>ies</a:t>
            </a:r>
            <a:r>
              <a:rPr lang="en-US" baseline="0" dirty="0" smtClean="0"/>
              <a:t> represented. Easier to keep it internal and champion from within?</a:t>
            </a:r>
          </a:p>
          <a:p>
            <a:pPr marL="218290" indent="-218290">
              <a:buAutoNum type="arabicParenR" startAt="2"/>
            </a:pPr>
            <a:r>
              <a:rPr lang="en-US" dirty="0" smtClean="0"/>
              <a:t>Some key words with which people may not be familiar</a:t>
            </a:r>
          </a:p>
          <a:p>
            <a:pPr marL="218290" indent="-218290">
              <a:buAutoNum type="arabicParenR" startAt="2"/>
            </a:pPr>
            <a:r>
              <a:rPr lang="en-US" dirty="0" smtClean="0"/>
              <a:t>The what. What will be done in order to make your work more equitable?</a:t>
            </a:r>
          </a:p>
          <a:p>
            <a:pPr marL="218290" indent="-218290">
              <a:buAutoNum type="arabicParenR" startAt="2"/>
            </a:pPr>
            <a:r>
              <a:rPr lang="en-US" dirty="0" smtClean="0"/>
              <a:t>The</a:t>
            </a:r>
            <a:r>
              <a:rPr lang="en-US" baseline="0" dirty="0" smtClean="0"/>
              <a:t> how. How will the policy be maintained? How do we select our most vulnerable populations?</a:t>
            </a:r>
          </a:p>
          <a:p>
            <a:pPr marL="218290" indent="-218290">
              <a:buAutoNum type="arabicParenR" startAt="2"/>
            </a:pPr>
            <a:r>
              <a:rPr lang="en-US" baseline="0" dirty="0" smtClean="0"/>
              <a:t>The what, of the OHE. Keeps programs and processes UTD.</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0CA242C5-3E60-4668-B23B-F17A02236ECA}" type="slidenum">
              <a:rPr lang="en-US" smtClean="0"/>
              <a:t>12</a:t>
            </a:fld>
            <a:endParaRPr lang="en-US"/>
          </a:p>
        </p:txBody>
      </p:sp>
    </p:spTree>
    <p:extLst>
      <p:ext uri="{BB962C8B-B14F-4D97-AF65-F5344CB8AC3E}">
        <p14:creationId xmlns:p14="http://schemas.microsoft.com/office/powerpoint/2010/main" val="21033205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3161">
              <a:defRPr/>
            </a:pPr>
            <a:r>
              <a:rPr lang="en-US" dirty="0" smtClean="0"/>
              <a:t>*indicated</a:t>
            </a:r>
            <a:r>
              <a:rPr lang="en-US" baseline="0" dirty="0" smtClean="0"/>
              <a:t> you can find a link to this from DPH’s Health Equity Toolkit webpage</a:t>
            </a:r>
          </a:p>
          <a:p>
            <a:pPr defTabSz="873161">
              <a:defRPr/>
            </a:pPr>
            <a:endParaRPr lang="en-US" baseline="0" dirty="0" smtClean="0"/>
          </a:p>
          <a:p>
            <a:pPr defTabSz="873161">
              <a:defRPr/>
            </a:pPr>
            <a:r>
              <a:rPr lang="en-US" baseline="0" dirty="0" smtClean="0"/>
              <a:t>2) Culturally competent: from </a:t>
            </a:r>
            <a:r>
              <a:rPr lang="en-US" baseline="0" dirty="0" err="1" smtClean="0"/>
              <a:t>HEq</a:t>
            </a:r>
            <a:r>
              <a:rPr lang="en-US" baseline="0" dirty="0" smtClean="0"/>
              <a:t> Council-</a:t>
            </a:r>
            <a:r>
              <a:rPr lang="en-US" dirty="0" smtClean="0"/>
              <a:t>process by which individuals and systems respond respectfully and effectively to people of all cultures in a manner that recognizes, affirms and values the worth of individuals, families and communities and protects and preserves the dignity of each. </a:t>
            </a:r>
            <a:r>
              <a:rPr lang="en-US" baseline="0" dirty="0" smtClean="0"/>
              <a:t>LGBT, Indigenous Americans in method of communicating, visually impaired</a:t>
            </a:r>
            <a:endParaRPr lang="en-US" dirty="0" smtClean="0"/>
          </a:p>
          <a:p>
            <a:endParaRPr lang="en-US" dirty="0" smtClean="0"/>
          </a:p>
          <a:p>
            <a:r>
              <a:rPr lang="en-US" dirty="0" smtClean="0"/>
              <a:t>Comp link: https://cdn.ymaws.com/chronicdisease.site-ym.com/resource/resmgr/healthequity/hec_updated_cc_rev01.2010.pdf</a:t>
            </a:r>
          </a:p>
          <a:p>
            <a:endParaRPr lang="en-US" dirty="0" smtClean="0"/>
          </a:p>
          <a:p>
            <a:r>
              <a:rPr lang="en-US" dirty="0" smtClean="0"/>
              <a:t>LEP </a:t>
            </a:r>
            <a:r>
              <a:rPr lang="en-US" dirty="0" smtClean="0"/>
              <a:t>link;</a:t>
            </a:r>
            <a:r>
              <a:rPr lang="en-US" baseline="0" dirty="0" smtClean="0"/>
              <a:t> </a:t>
            </a:r>
            <a:r>
              <a:rPr lang="en-US" baseline="0" dirty="0" smtClean="0"/>
              <a:t>I-SPEAK cards for most common languages, qualified interpreter contractors available to LHD</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0CA242C5-3E60-4668-B23B-F17A02236ECA}" type="slidenum">
              <a:rPr lang="en-US" smtClean="0"/>
              <a:t>13</a:t>
            </a:fld>
            <a:endParaRPr lang="en-US"/>
          </a:p>
        </p:txBody>
      </p:sp>
    </p:spTree>
    <p:extLst>
      <p:ext uri="{BB962C8B-B14F-4D97-AF65-F5344CB8AC3E}">
        <p14:creationId xmlns:p14="http://schemas.microsoft.com/office/powerpoint/2010/main" val="28164240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3) …of staff and the institution as a whole.</a:t>
            </a:r>
          </a:p>
          <a:p>
            <a:endParaRPr lang="en-US" dirty="0" smtClean="0"/>
          </a:p>
          <a:p>
            <a:r>
              <a:rPr lang="en-US" dirty="0" smtClean="0"/>
              <a:t>Standard: track the assessments to know where your staff are. Consider the client</a:t>
            </a:r>
            <a:r>
              <a:rPr lang="en-US" baseline="0" dirty="0" smtClean="0"/>
              <a:t> population and level of staff interaction with clients to identify areas where improvement is most necessary</a:t>
            </a:r>
            <a:endParaRPr lang="en-US" dirty="0" smtClean="0"/>
          </a:p>
          <a:p>
            <a:endParaRPr lang="en-US" dirty="0" smtClean="0"/>
          </a:p>
          <a:p>
            <a:r>
              <a:rPr lang="en-US" dirty="0" smtClean="0"/>
              <a:t>NCCC: https://nccc.georgetown.edu/assessments/</a:t>
            </a:r>
          </a:p>
          <a:p>
            <a:endParaRPr lang="en-US" dirty="0" smtClean="0"/>
          </a:p>
          <a:p>
            <a:r>
              <a:rPr lang="en-US" dirty="0" err="1" smtClean="0"/>
              <a:t>HEq</a:t>
            </a:r>
            <a:r>
              <a:rPr lang="en-US" baseline="0" dirty="0" smtClean="0"/>
              <a:t> at Work: http://www.health.state.mn.us/divs/opi/healthequity/resources/nacdd-assessment.html; must request full report via email; it’s for state level staff but you can apply at local</a:t>
            </a:r>
          </a:p>
          <a:p>
            <a:endParaRPr lang="en-US" b="1" baseline="0" dirty="0" smtClean="0"/>
          </a:p>
          <a:p>
            <a:r>
              <a:rPr lang="en-US" b="1" baseline="0" dirty="0" smtClean="0"/>
              <a:t>Important</a:t>
            </a:r>
            <a:r>
              <a:rPr lang="en-US" baseline="0" dirty="0" smtClean="0"/>
              <a:t>: there should be a council driving this process; after assessment, make result known…transparency is a good driver for accountability</a:t>
            </a:r>
            <a:endParaRPr lang="en-US" dirty="0"/>
          </a:p>
        </p:txBody>
      </p:sp>
      <p:sp>
        <p:nvSpPr>
          <p:cNvPr id="4" name="Slide Number Placeholder 3"/>
          <p:cNvSpPr>
            <a:spLocks noGrp="1"/>
          </p:cNvSpPr>
          <p:nvPr>
            <p:ph type="sldNum" sz="quarter" idx="10"/>
          </p:nvPr>
        </p:nvSpPr>
        <p:spPr/>
        <p:txBody>
          <a:bodyPr/>
          <a:lstStyle/>
          <a:p>
            <a:fld id="{0CA242C5-3E60-4668-B23B-F17A02236ECA}" type="slidenum">
              <a:rPr lang="en-US" smtClean="0"/>
              <a:t>14</a:t>
            </a:fld>
            <a:endParaRPr lang="en-US"/>
          </a:p>
        </p:txBody>
      </p:sp>
    </p:spTree>
    <p:extLst>
      <p:ext uri="{BB962C8B-B14F-4D97-AF65-F5344CB8AC3E}">
        <p14:creationId xmlns:p14="http://schemas.microsoft.com/office/powerpoint/2010/main" val="25959104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DPH CLAS: </a:t>
            </a:r>
            <a:r>
              <a:rPr lang="en-US" sz="1100" dirty="0"/>
              <a:t>      -The concepts of Health Equity, Health Disparities and Social Determinants of Health</a:t>
            </a:r>
            <a:r>
              <a:rPr lang="en-US" dirty="0" smtClean="0"/>
              <a:t/>
            </a:r>
            <a:br>
              <a:rPr lang="en-US" dirty="0" smtClean="0"/>
            </a:br>
            <a:r>
              <a:rPr lang="en-US" sz="1100" dirty="0"/>
              <a:t>     	-The definition of the CLAS Standards and other key concepts</a:t>
            </a:r>
            <a:r>
              <a:rPr lang="en-US" dirty="0" smtClean="0"/>
              <a:t/>
            </a:r>
            <a:br>
              <a:rPr lang="en-US" dirty="0" smtClean="0"/>
            </a:br>
            <a:r>
              <a:rPr lang="en-US" sz="1100" dirty="0"/>
              <a:t>     	-The Social, Legal and Business basis for why we adopt the CLAS Standards</a:t>
            </a:r>
            <a:r>
              <a:rPr lang="en-US" dirty="0" smtClean="0"/>
              <a:t/>
            </a:r>
            <a:br>
              <a:rPr lang="en-US" dirty="0" smtClean="0"/>
            </a:br>
            <a:r>
              <a:rPr lang="en-US" sz="1100" dirty="0"/>
              <a:t>    	-The 15 Standards themselves</a:t>
            </a:r>
            <a:r>
              <a:rPr lang="en-US" dirty="0" smtClean="0"/>
              <a:t/>
            </a:r>
            <a:br>
              <a:rPr lang="en-US" dirty="0" smtClean="0"/>
            </a:br>
            <a:r>
              <a:rPr lang="en-US" sz="1100" dirty="0"/>
              <a:t>     	-Descriptions of how the CLAS Standards may be implemented in your area</a:t>
            </a:r>
          </a:p>
          <a:p>
            <a:endParaRPr lang="en-US" b="1" baseline="0" dirty="0" smtClean="0"/>
          </a:p>
          <a:p>
            <a:pPr defTabSz="873161">
              <a:defRPr/>
            </a:pPr>
            <a:r>
              <a:rPr lang="en-US" b="1" baseline="0" dirty="0" smtClean="0"/>
              <a:t>Important</a:t>
            </a:r>
            <a:r>
              <a:rPr lang="en-US" baseline="0" dirty="0" smtClean="0"/>
              <a:t>: </a:t>
            </a:r>
            <a:r>
              <a:rPr lang="en-US" dirty="0" smtClean="0"/>
              <a:t>track the assessments to know where your institution is if looking to satisfy this documentation criteria</a:t>
            </a:r>
          </a:p>
          <a:p>
            <a:pPr defTabSz="873161">
              <a:defRPr/>
            </a:pPr>
            <a:endParaRPr lang="en-US" dirty="0" smtClean="0"/>
          </a:p>
          <a:p>
            <a:pPr defTabSz="873161">
              <a:defRPr/>
            </a:pPr>
            <a:endParaRPr lang="en-US" dirty="0" smtClean="0"/>
          </a:p>
          <a:p>
            <a:endParaRPr lang="en-US" sz="1100" dirty="0"/>
          </a:p>
        </p:txBody>
      </p:sp>
      <p:sp>
        <p:nvSpPr>
          <p:cNvPr id="4" name="Slide Number Placeholder 3"/>
          <p:cNvSpPr>
            <a:spLocks noGrp="1"/>
          </p:cNvSpPr>
          <p:nvPr>
            <p:ph type="sldNum" sz="quarter" idx="10"/>
          </p:nvPr>
        </p:nvSpPr>
        <p:spPr/>
        <p:txBody>
          <a:bodyPr/>
          <a:lstStyle/>
          <a:p>
            <a:fld id="{0CA242C5-3E60-4668-B23B-F17A02236ECA}" type="slidenum">
              <a:rPr lang="en-US" smtClean="0"/>
              <a:t>15</a:t>
            </a:fld>
            <a:endParaRPr lang="en-US"/>
          </a:p>
        </p:txBody>
      </p:sp>
    </p:spTree>
    <p:extLst>
      <p:ext uri="{BB962C8B-B14F-4D97-AF65-F5344CB8AC3E}">
        <p14:creationId xmlns:p14="http://schemas.microsoft.com/office/powerpoint/2010/main" val="10628076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Send your questions. I hope to start a confidential Q</a:t>
            </a:r>
            <a:r>
              <a:rPr lang="en-US" baseline="0" dirty="0" smtClean="0"/>
              <a:t> and A bank for common questions to be placed on the health equity toolkit webpage upon redesign. CLAS and </a:t>
            </a:r>
            <a:r>
              <a:rPr lang="en-US" baseline="0" dirty="0" err="1" smtClean="0"/>
              <a:t>HEq</a:t>
            </a:r>
            <a:r>
              <a:rPr lang="en-US" baseline="0" dirty="0" smtClean="0"/>
              <a:t> trainings will also be available to LHD provided by this office in the future; notify via listserv by email. These more in-depth trainings are meant to </a:t>
            </a:r>
            <a:r>
              <a:rPr lang="en-US" baseline="0" smtClean="0"/>
              <a:t>be in-person.</a:t>
            </a:r>
            <a:endParaRPr lang="en-US" dirty="0"/>
          </a:p>
        </p:txBody>
      </p:sp>
      <p:sp>
        <p:nvSpPr>
          <p:cNvPr id="4" name="Slide Number Placeholder 3"/>
          <p:cNvSpPr>
            <a:spLocks noGrp="1"/>
          </p:cNvSpPr>
          <p:nvPr>
            <p:ph type="sldNum" sz="quarter" idx="10"/>
          </p:nvPr>
        </p:nvSpPr>
        <p:spPr/>
        <p:txBody>
          <a:bodyPr/>
          <a:lstStyle/>
          <a:p>
            <a:fld id="{0CA242C5-3E60-4668-B23B-F17A02236ECA}" type="slidenum">
              <a:rPr lang="en-US" smtClean="0"/>
              <a:t>16</a:t>
            </a:fld>
            <a:endParaRPr lang="en-US"/>
          </a:p>
        </p:txBody>
      </p:sp>
    </p:spTree>
    <p:extLst>
      <p:ext uri="{BB962C8B-B14F-4D97-AF65-F5344CB8AC3E}">
        <p14:creationId xmlns:p14="http://schemas.microsoft.com/office/powerpoint/2010/main" val="37375074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CA242C5-3E60-4668-B23B-F17A02236ECA}" type="slidenum">
              <a:rPr lang="en-US" smtClean="0"/>
              <a:t>17</a:t>
            </a:fld>
            <a:endParaRPr lang="en-US"/>
          </a:p>
        </p:txBody>
      </p:sp>
    </p:spTree>
    <p:extLst>
      <p:ext uri="{BB962C8B-B14F-4D97-AF65-F5344CB8AC3E}">
        <p14:creationId xmlns:p14="http://schemas.microsoft.com/office/powerpoint/2010/main" val="33147410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A242C5-3E60-4668-B23B-F17A02236ECA}" type="slidenum">
              <a:rPr lang="en-US" smtClean="0"/>
              <a:t>18</a:t>
            </a:fld>
            <a:endParaRPr lang="en-US"/>
          </a:p>
        </p:txBody>
      </p:sp>
    </p:spTree>
    <p:extLst>
      <p:ext uri="{BB962C8B-B14F-4D97-AF65-F5344CB8AC3E}">
        <p14:creationId xmlns:p14="http://schemas.microsoft.com/office/powerpoint/2010/main" val="12793561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CA242C5-3E60-4668-B23B-F17A02236ECA}" type="slidenum">
              <a:rPr lang="en-US" smtClean="0"/>
              <a:t>2</a:t>
            </a:fld>
            <a:endParaRPr lang="en-US"/>
          </a:p>
        </p:txBody>
      </p:sp>
    </p:spTree>
    <p:extLst>
      <p:ext uri="{BB962C8B-B14F-4D97-AF65-F5344CB8AC3E}">
        <p14:creationId xmlns:p14="http://schemas.microsoft.com/office/powerpoint/2010/main" val="9407722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t>PHAB coordinated this supplement to assess the impact that accreditation has had and is having on public health practice. The supplement has 4 sections: Quality Improvement and Performance Management; Partnerships; Administration and Management; and Future Directions. The first 3 reflect broad areas in which health departments have reported benefits from accreditation, while the last explores how accreditation is evolving to reflect emerging public health issues and initiatives. Each section contains a mix of scientific articles, commentaries, and case reports highlighting the experiences of accredited health </a:t>
            </a:r>
            <a:r>
              <a:rPr lang="en-US" sz="1100" dirty="0" smtClean="0"/>
              <a:t>departments. This </a:t>
            </a:r>
            <a:r>
              <a:rPr lang="en-US" sz="1100" dirty="0"/>
              <a:t>research and evaluation is also helping PHAB inform improvements to the accreditation standards. Version 2.0 is expected to be released in early 2020. </a:t>
            </a:r>
          </a:p>
          <a:p>
            <a:endParaRPr lang="en-US" sz="1100" dirty="0"/>
          </a:p>
          <a:p>
            <a:r>
              <a:rPr lang="en-US" sz="1100" dirty="0"/>
              <a:t>Within these 4 sections are a wide-range of topics. Several articles describe case studies from local health departments, including one who describe using their agency strategic plan to drive improvement or another who has seen accreditation bolster its ability to respond to the </a:t>
            </a:r>
            <a:r>
              <a:rPr lang="en-US" sz="1100" dirty="0" err="1"/>
              <a:t>Zika</a:t>
            </a:r>
            <a:r>
              <a:rPr lang="en-US" sz="1100" dirty="0"/>
              <a:t> Virus outbreak. Another article discusses how, regardless of their actual intent to apply for accreditation, </a:t>
            </a:r>
            <a:r>
              <a:rPr lang="en-US" sz="1100" dirty="0" err="1"/>
              <a:t>nonapplicant</a:t>
            </a:r>
            <a:r>
              <a:rPr lang="en-US" sz="1100" dirty="0"/>
              <a:t> health departments are reportedly referencing PHAB guidelines for developing the CHA, CHIP, and health department strategic plan. Evaluations are demonstrating that these health departments experience benefits associated with accreditation prior to their formal involvement in the PHAB accreditation process and that the common challenge for health departments applying for accreditation is identifying the time and resources to dedicate to the process, which I know comes to no surprise to anyone on this call. </a:t>
            </a:r>
            <a:endParaRPr lang="en-US" dirty="0"/>
          </a:p>
        </p:txBody>
      </p:sp>
      <p:sp>
        <p:nvSpPr>
          <p:cNvPr id="4" name="Slide Number Placeholder 3"/>
          <p:cNvSpPr>
            <a:spLocks noGrp="1"/>
          </p:cNvSpPr>
          <p:nvPr>
            <p:ph type="sldNum" sz="quarter" idx="10"/>
          </p:nvPr>
        </p:nvSpPr>
        <p:spPr/>
        <p:txBody>
          <a:bodyPr/>
          <a:lstStyle/>
          <a:p>
            <a:fld id="{0CA242C5-3E60-4668-B23B-F17A02236ECA}" type="slidenum">
              <a:rPr lang="en-US" smtClean="0"/>
              <a:t>3</a:t>
            </a:fld>
            <a:endParaRPr lang="en-US"/>
          </a:p>
        </p:txBody>
      </p:sp>
    </p:spTree>
    <p:extLst>
      <p:ext uri="{BB962C8B-B14F-4D97-AF65-F5344CB8AC3E}">
        <p14:creationId xmlns:p14="http://schemas.microsoft.com/office/powerpoint/2010/main" val="2322777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32 articles</a:t>
            </a:r>
            <a:r>
              <a:rPr lang="en-US" baseline="0" dirty="0" smtClean="0"/>
              <a:t> in the </a:t>
            </a:r>
            <a:r>
              <a:rPr lang="en-US" baseline="0" dirty="0" smtClean="0"/>
              <a:t>supplement. The </a:t>
            </a:r>
            <a:r>
              <a:rPr lang="en-US" baseline="0" dirty="0" smtClean="0"/>
              <a:t>articles really help put accreditation into context and PHAB is finally able to quantify the impact and benefits of accreditation, which has been a somewhat difficult task in the past. </a:t>
            </a:r>
            <a:endParaRPr lang="en-US" dirty="0"/>
          </a:p>
        </p:txBody>
      </p:sp>
      <p:sp>
        <p:nvSpPr>
          <p:cNvPr id="4" name="Slide Number Placeholder 3"/>
          <p:cNvSpPr>
            <a:spLocks noGrp="1"/>
          </p:cNvSpPr>
          <p:nvPr>
            <p:ph type="sldNum" sz="quarter" idx="10"/>
          </p:nvPr>
        </p:nvSpPr>
        <p:spPr/>
        <p:txBody>
          <a:bodyPr/>
          <a:lstStyle/>
          <a:p>
            <a:fld id="{0CA242C5-3E60-4668-B23B-F17A02236ECA}" type="slidenum">
              <a:rPr lang="en-US" smtClean="0"/>
              <a:t>4</a:t>
            </a:fld>
            <a:endParaRPr lang="en-US"/>
          </a:p>
        </p:txBody>
      </p:sp>
    </p:spTree>
    <p:extLst>
      <p:ext uri="{BB962C8B-B14F-4D97-AF65-F5344CB8AC3E}">
        <p14:creationId xmlns:p14="http://schemas.microsoft.com/office/powerpoint/2010/main" val="13480091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CA242C5-3E60-4668-B23B-F17A02236ECA}" type="slidenum">
              <a:rPr lang="en-US" smtClean="0"/>
              <a:t>5</a:t>
            </a:fld>
            <a:endParaRPr lang="en-US"/>
          </a:p>
        </p:txBody>
      </p:sp>
    </p:spTree>
    <p:extLst>
      <p:ext uri="{BB962C8B-B14F-4D97-AF65-F5344CB8AC3E}">
        <p14:creationId xmlns:p14="http://schemas.microsoft.com/office/powerpoint/2010/main" val="21702910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goal of the</a:t>
            </a:r>
            <a:r>
              <a:rPr lang="en-US" baseline="0" dirty="0" smtClean="0"/>
              <a:t> Domain 11 standard is for health departments to take an inside look at its current capacities to support program implementation. For example, what software and data collection methods or data management capabilities do you have? Where are there gaps in IT management that are preventing your processes from going electronic? What infrastructure is in place to protect client data or how does the department ensure staff are providing public health services in a socially, culturally, and linguistically competent way?</a:t>
            </a:r>
          </a:p>
          <a:p>
            <a:endParaRPr lang="en-US" dirty="0" smtClean="0"/>
          </a:p>
          <a:p>
            <a:r>
              <a:rPr lang="en-US" dirty="0" smtClean="0"/>
              <a:t>By</a:t>
            </a:r>
            <a:r>
              <a:rPr lang="en-US" baseline="0" dirty="0" smtClean="0"/>
              <a:t> s</a:t>
            </a:r>
            <a:r>
              <a:rPr lang="en-US" dirty="0" smtClean="0"/>
              <a:t>tandardizing these procedures,</a:t>
            </a:r>
            <a:r>
              <a:rPr lang="en-US" baseline="0" dirty="0" smtClean="0"/>
              <a:t> you take the guess work out of some decision-making, new staff have written guidelines of how to do their jobs, and everyone is taking the same approach to certain problems.</a:t>
            </a:r>
          </a:p>
          <a:p>
            <a:endParaRPr lang="en-US" baseline="0" dirty="0" smtClean="0"/>
          </a:p>
          <a:p>
            <a:r>
              <a:rPr lang="en-US" baseline="0" dirty="0" smtClean="0"/>
              <a:t>The PHAB Readiness Checklist points departments towards about how to start thinking about standardizing your policies and implementing best practice, such as dating all documents or branding all documents, whether meeting minutes, sign in sheets, or </a:t>
            </a:r>
            <a:r>
              <a:rPr lang="en-US" baseline="0" dirty="0" err="1" smtClean="0"/>
              <a:t>powerpoint</a:t>
            </a:r>
            <a:r>
              <a:rPr lang="en-US" baseline="0" dirty="0" smtClean="0"/>
              <a:t> presentations.</a:t>
            </a:r>
            <a:endParaRPr lang="en-US" dirty="0"/>
          </a:p>
        </p:txBody>
      </p:sp>
      <p:sp>
        <p:nvSpPr>
          <p:cNvPr id="4" name="Slide Number Placeholder 3"/>
          <p:cNvSpPr>
            <a:spLocks noGrp="1"/>
          </p:cNvSpPr>
          <p:nvPr>
            <p:ph type="sldNum" sz="quarter" idx="10"/>
          </p:nvPr>
        </p:nvSpPr>
        <p:spPr/>
        <p:txBody>
          <a:bodyPr/>
          <a:lstStyle/>
          <a:p>
            <a:fld id="{0CA242C5-3E60-4668-B23B-F17A02236ECA}" type="slidenum">
              <a:rPr lang="en-US" smtClean="0"/>
              <a:t>6</a:t>
            </a:fld>
            <a:endParaRPr lang="en-US"/>
          </a:p>
        </p:txBody>
      </p:sp>
    </p:spTree>
    <p:extLst>
      <p:ext uri="{BB962C8B-B14F-4D97-AF65-F5344CB8AC3E}">
        <p14:creationId xmlns:p14="http://schemas.microsoft.com/office/powerpoint/2010/main" val="14147350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Hard copy of policies is fine by PHAB standards, but make sure these are consistently updated with new policies</a:t>
            </a:r>
            <a:endParaRPr lang="en-US" dirty="0"/>
          </a:p>
        </p:txBody>
      </p:sp>
      <p:sp>
        <p:nvSpPr>
          <p:cNvPr id="4" name="Slide Number Placeholder 3"/>
          <p:cNvSpPr>
            <a:spLocks noGrp="1"/>
          </p:cNvSpPr>
          <p:nvPr>
            <p:ph type="sldNum" sz="quarter" idx="10"/>
          </p:nvPr>
        </p:nvSpPr>
        <p:spPr/>
        <p:txBody>
          <a:bodyPr/>
          <a:lstStyle/>
          <a:p>
            <a:fld id="{0CA242C5-3E60-4668-B23B-F17A02236ECA}" type="slidenum">
              <a:rPr lang="en-US" smtClean="0"/>
              <a:t>7</a:t>
            </a:fld>
            <a:endParaRPr lang="en-US"/>
          </a:p>
        </p:txBody>
      </p:sp>
    </p:spTree>
    <p:extLst>
      <p:ext uri="{BB962C8B-B14F-4D97-AF65-F5344CB8AC3E}">
        <p14:creationId xmlns:p14="http://schemas.microsoft.com/office/powerpoint/2010/main" val="36440539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A242C5-3E60-4668-B23B-F17A02236ECA}" type="slidenum">
              <a:rPr lang="en-US" smtClean="0"/>
              <a:t>8</a:t>
            </a:fld>
            <a:endParaRPr lang="en-US"/>
          </a:p>
        </p:txBody>
      </p:sp>
    </p:spTree>
    <p:extLst>
      <p:ext uri="{BB962C8B-B14F-4D97-AF65-F5344CB8AC3E}">
        <p14:creationId xmlns:p14="http://schemas.microsoft.com/office/powerpoint/2010/main" val="38410305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A242C5-3E60-4668-B23B-F17A02236ECA}" type="slidenum">
              <a:rPr lang="en-US" smtClean="0"/>
              <a:t>9</a:t>
            </a:fld>
            <a:endParaRPr lang="en-US"/>
          </a:p>
        </p:txBody>
      </p:sp>
    </p:spTree>
    <p:extLst>
      <p:ext uri="{BB962C8B-B14F-4D97-AF65-F5344CB8AC3E}">
        <p14:creationId xmlns:p14="http://schemas.microsoft.com/office/powerpoint/2010/main" val="3939392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30CAB09-C14F-4233-861D-0EBB3D6EDFBD}" type="datetimeFigureOut">
              <a:rPr lang="en-US" smtClean="0"/>
              <a:t>6/1/2018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3600271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0CAB09-C14F-4233-861D-0EBB3D6EDFBD}" type="datetimeFigureOut">
              <a:rPr lang="en-US" smtClean="0"/>
              <a:t>6/1/2018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4742170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0CAB09-C14F-4233-861D-0EBB3D6EDFBD}" type="datetimeFigureOut">
              <a:rPr lang="en-US" smtClean="0"/>
              <a:t>6/1/2018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3170793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0CAB09-C14F-4233-861D-0EBB3D6EDFBD}" type="datetimeFigureOut">
              <a:rPr lang="en-US" smtClean="0"/>
              <a:t>6/1/2018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546134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CAB09-C14F-4233-861D-0EBB3D6EDFBD}" type="datetimeFigureOut">
              <a:rPr lang="en-US" smtClean="0"/>
              <a:t>6/1/2018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142110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30CAB09-C14F-4233-861D-0EBB3D6EDFBD}" type="datetimeFigureOut">
              <a:rPr lang="en-US" smtClean="0"/>
              <a:t>6/1/2018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651433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30CAB09-C14F-4233-861D-0EBB3D6EDFBD}" type="datetimeFigureOut">
              <a:rPr lang="en-US" smtClean="0"/>
              <a:t>6/1/2018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2890933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30CAB09-C14F-4233-861D-0EBB3D6EDFBD}" type="datetimeFigureOut">
              <a:rPr lang="en-US" smtClean="0"/>
              <a:t>6/1/2018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4268981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CAB09-C14F-4233-861D-0EBB3D6EDFBD}" type="datetimeFigureOut">
              <a:rPr lang="en-US" smtClean="0"/>
              <a:t>6/1/2018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195695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0CAB09-C14F-4233-861D-0EBB3D6EDFBD}" type="datetimeFigureOut">
              <a:rPr lang="en-US" smtClean="0"/>
              <a:t>6/1/2018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1959364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0CAB09-C14F-4233-861D-0EBB3D6EDFBD}" type="datetimeFigureOut">
              <a:rPr lang="en-US" smtClean="0"/>
              <a:t>6/1/2018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3176908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0CAB09-C14F-4233-861D-0EBB3D6EDFBD}" type="datetimeFigureOut">
              <a:rPr lang="en-US" smtClean="0"/>
              <a:t>6/1/2018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E1A1FD-399F-4347-B824-3AD8A9500375}" type="slidenum">
              <a:rPr lang="en-US" smtClean="0"/>
              <a:t>‹#›</a:t>
            </a:fld>
            <a:endParaRPr lang="en-US"/>
          </a:p>
        </p:txBody>
      </p:sp>
    </p:spTree>
    <p:extLst>
      <p:ext uri="{BB962C8B-B14F-4D97-AF65-F5344CB8AC3E}">
        <p14:creationId xmlns:p14="http://schemas.microsoft.com/office/powerpoint/2010/main" val="34137263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s://www.naccho.org/programs/public-health-infrastructure/ethics"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hyperlink" Target="http://www.ct.gov/insidedph/lib/insidedph/communications/lep_policy_and_appendix_10_19_15.pdf" TargetMode="External"/><Relationship Id="rId4" Type="http://schemas.openxmlformats.org/officeDocument/2006/relationships/hyperlink" Target="https://cdn.ymaws.com/chronicdisease.site-ym.com/resource/resmgr/healthequity/hec_updated_cc_rev01.2010.pdf"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hyperlink" Target="http://www.health.state.mn.us/divs/opi/healthequity/resources/nacdd-assessment.html" TargetMode="External"/><Relationship Id="rId4" Type="http://schemas.openxmlformats.org/officeDocument/2006/relationships/hyperlink" Target="https://nccc.georgetown.edu/assessments/"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journals.lww.com/jphmp/toc/2018/05001"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s://journals.lww.com/jphmp/Fulltext/2018/05001/Developing_a_Culture_of_Health___Addressing_Health.29.aspx" TargetMode="External"/><Relationship Id="rId3" Type="http://schemas.openxmlformats.org/officeDocument/2006/relationships/hyperlink" Target="https://journals.lww.com/jphmp/Fulltext/2018/05001/How_Public_Health_Accreditation_Helped_One_Local.13.aspx" TargetMode="External"/><Relationship Id="rId7" Type="http://schemas.openxmlformats.org/officeDocument/2006/relationships/hyperlink" Target="https://journals.lww.com/jphmp/Fulltext/2018/05001/Driving_Change_and_Reinforcing_Expectations_by.25.aspx"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journals.lww.com/jphmp/Fulltext/2018/05001/Perspectives_on_the_Impact_of_Accreditation_on_the.20.aspx" TargetMode="External"/><Relationship Id="rId5" Type="http://schemas.openxmlformats.org/officeDocument/2006/relationships/hyperlink" Target="https://journals.lww.com/jphmp/Fulltext/2018/05001/From_Talk_to_Action___The_Impact_of_Public_Health.17.aspx" TargetMode="External"/><Relationship Id="rId4" Type="http://schemas.openxmlformats.org/officeDocument/2006/relationships/hyperlink" Target="https://journals.lww.com/jphmp/Fulltext/2018/05001/Changes_in_Local_Public_Health_System_Performance.6.aspx"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062506"/>
            <a:ext cx="8077200" cy="1470025"/>
          </a:xfrm>
        </p:spPr>
        <p:txBody>
          <a:bodyPr/>
          <a:lstStyle/>
          <a:p>
            <a:r>
              <a:rPr lang="en-US" dirty="0"/>
              <a:t>Accreditation Learning Community</a:t>
            </a:r>
          </a:p>
        </p:txBody>
      </p:sp>
      <p:sp>
        <p:nvSpPr>
          <p:cNvPr id="3" name="Subtitle 2"/>
          <p:cNvSpPr>
            <a:spLocks noGrp="1"/>
          </p:cNvSpPr>
          <p:nvPr>
            <p:ph type="subTitle" idx="1"/>
          </p:nvPr>
        </p:nvSpPr>
        <p:spPr>
          <a:xfrm>
            <a:off x="1371600" y="3276600"/>
            <a:ext cx="6400800" cy="2339975"/>
          </a:xfrm>
        </p:spPr>
        <p:txBody>
          <a:bodyPr>
            <a:normAutofit fontScale="70000" lnSpcReduction="20000"/>
          </a:bodyPr>
          <a:lstStyle/>
          <a:p>
            <a:r>
              <a:rPr lang="en-US" sz="6000" dirty="0" smtClean="0">
                <a:solidFill>
                  <a:schemeClr val="tx1">
                    <a:lumMod val="50000"/>
                    <a:lumOff val="50000"/>
                  </a:schemeClr>
                </a:solidFill>
              </a:rPr>
              <a:t>May 30, </a:t>
            </a:r>
            <a:r>
              <a:rPr lang="en-US" sz="6000" dirty="0">
                <a:solidFill>
                  <a:schemeClr val="tx1">
                    <a:lumMod val="50000"/>
                    <a:lumOff val="50000"/>
                  </a:schemeClr>
                </a:solidFill>
              </a:rPr>
              <a:t>2018</a:t>
            </a:r>
          </a:p>
          <a:p>
            <a:r>
              <a:rPr lang="en-US" sz="6000" dirty="0">
                <a:solidFill>
                  <a:schemeClr val="tx1">
                    <a:lumMod val="50000"/>
                    <a:lumOff val="50000"/>
                  </a:schemeClr>
                </a:solidFill>
              </a:rPr>
              <a:t>1:00-2:00pm</a:t>
            </a:r>
          </a:p>
          <a:p>
            <a:endParaRPr lang="en-US" dirty="0">
              <a:solidFill>
                <a:schemeClr val="tx1">
                  <a:lumMod val="50000"/>
                  <a:lumOff val="50000"/>
                </a:schemeClr>
              </a:solidFill>
            </a:endParaRPr>
          </a:p>
          <a:p>
            <a:r>
              <a:rPr lang="en-US" b="1" dirty="0">
                <a:solidFill>
                  <a:schemeClr val="tx1">
                    <a:lumMod val="50000"/>
                    <a:lumOff val="50000"/>
                  </a:schemeClr>
                </a:solidFill>
              </a:rPr>
              <a:t>Dial-In Number: </a:t>
            </a:r>
            <a:r>
              <a:rPr lang="en-US" dirty="0">
                <a:solidFill>
                  <a:schemeClr val="tx1">
                    <a:lumMod val="50000"/>
                    <a:lumOff val="50000"/>
                  </a:schemeClr>
                </a:solidFill>
              </a:rPr>
              <a:t>1 877 916 8051</a:t>
            </a:r>
          </a:p>
          <a:p>
            <a:r>
              <a:rPr lang="en-US" b="1" dirty="0">
                <a:solidFill>
                  <a:schemeClr val="tx1">
                    <a:lumMod val="50000"/>
                    <a:lumOff val="50000"/>
                  </a:schemeClr>
                </a:solidFill>
              </a:rPr>
              <a:t>Access Code:</a:t>
            </a:r>
            <a:r>
              <a:rPr lang="en-US" dirty="0">
                <a:solidFill>
                  <a:schemeClr val="tx1">
                    <a:lumMod val="50000"/>
                    <a:lumOff val="50000"/>
                  </a:schemeClr>
                </a:solidFill>
              </a:rPr>
              <a:t> 539-9866</a:t>
            </a:r>
          </a:p>
          <a:p>
            <a:endParaRPr lang="en-US" dirty="0">
              <a:solidFill>
                <a:schemeClr val="tx1">
                  <a:lumMod val="50000"/>
                  <a:lumOff val="50000"/>
                </a:schemeClr>
              </a:solidFill>
            </a:endParaRPr>
          </a:p>
        </p:txBody>
      </p:sp>
      <p:cxnSp>
        <p:nvCxnSpPr>
          <p:cNvPr id="5" name="Straight Connector 4"/>
          <p:cNvCxnSpPr/>
          <p:nvPr/>
        </p:nvCxnSpPr>
        <p:spPr>
          <a:xfrm>
            <a:off x="533400" y="2532531"/>
            <a:ext cx="8077200" cy="0"/>
          </a:xfrm>
          <a:prstGeom prst="line">
            <a:avLst/>
          </a:prstGeom>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43800" y="5325410"/>
            <a:ext cx="1216588" cy="1295400"/>
          </a:xfrm>
          <a:prstGeom prst="rect">
            <a:avLst/>
          </a:prstGeom>
        </p:spPr>
      </p:pic>
    </p:spTree>
    <p:extLst>
      <p:ext uri="{BB962C8B-B14F-4D97-AF65-F5344CB8AC3E}">
        <p14:creationId xmlns:p14="http://schemas.microsoft.com/office/powerpoint/2010/main" val="28489297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72400" y="5568818"/>
            <a:ext cx="987988" cy="1051991"/>
          </a:xfrm>
          <a:prstGeom prst="rect">
            <a:avLst/>
          </a:prstGeom>
        </p:spPr>
      </p:pic>
      <p:cxnSp>
        <p:nvCxnSpPr>
          <p:cNvPr id="5" name="Straight Connector 4"/>
          <p:cNvCxnSpPr/>
          <p:nvPr/>
        </p:nvCxnSpPr>
        <p:spPr>
          <a:xfrm>
            <a:off x="457200" y="1417638"/>
            <a:ext cx="8077200" cy="0"/>
          </a:xfrm>
          <a:prstGeom prst="line">
            <a:avLst/>
          </a:prstGeom>
        </p:spPr>
        <p:style>
          <a:lnRef idx="2">
            <a:schemeClr val="accent1"/>
          </a:lnRef>
          <a:fillRef idx="0">
            <a:schemeClr val="accent1"/>
          </a:fillRef>
          <a:effectRef idx="1">
            <a:schemeClr val="accent1"/>
          </a:effectRef>
          <a:fontRef idx="minor">
            <a:schemeClr val="tx1"/>
          </a:fontRef>
        </p:style>
      </p:cxnSp>
      <p:sp>
        <p:nvSpPr>
          <p:cNvPr id="6" name="Title 2"/>
          <p:cNvSpPr>
            <a:spLocks noGrp="1"/>
          </p:cNvSpPr>
          <p:nvPr>
            <p:ph type="title"/>
          </p:nvPr>
        </p:nvSpPr>
        <p:spPr>
          <a:xfrm>
            <a:off x="609600" y="165147"/>
            <a:ext cx="7924800" cy="1143000"/>
          </a:xfrm>
        </p:spPr>
        <p:txBody>
          <a:bodyPr>
            <a:noAutofit/>
          </a:bodyPr>
          <a:lstStyle/>
          <a:p>
            <a:r>
              <a:rPr lang="en-US" sz="4000" dirty="0" smtClean="0"/>
              <a:t>Measure 11.1.2: Ethical issues identified/ethical decisions made</a:t>
            </a:r>
            <a:endParaRPr lang="en-US" sz="4000" dirty="0"/>
          </a:p>
        </p:txBody>
      </p:sp>
      <p:sp>
        <p:nvSpPr>
          <p:cNvPr id="3" name="Content Placeholder 2"/>
          <p:cNvSpPr>
            <a:spLocks noGrp="1"/>
          </p:cNvSpPr>
          <p:nvPr>
            <p:ph idx="1"/>
          </p:nvPr>
        </p:nvSpPr>
        <p:spPr/>
        <p:txBody>
          <a:bodyPr>
            <a:normAutofit/>
          </a:bodyPr>
          <a:lstStyle/>
          <a:p>
            <a:endParaRPr lang="en-US" dirty="0" smtClean="0"/>
          </a:p>
          <a:p>
            <a:endParaRPr lang="en-US" dirty="0" smtClean="0"/>
          </a:p>
          <a:p>
            <a:endParaRPr lang="en-US" dirty="0"/>
          </a:p>
        </p:txBody>
      </p:sp>
      <p:sp>
        <p:nvSpPr>
          <p:cNvPr id="2" name="TextBox 1"/>
          <p:cNvSpPr txBox="1"/>
          <p:nvPr/>
        </p:nvSpPr>
        <p:spPr>
          <a:xfrm>
            <a:off x="76200" y="1709692"/>
            <a:ext cx="8839200" cy="6370975"/>
          </a:xfrm>
          <a:prstGeom prst="rect">
            <a:avLst/>
          </a:prstGeom>
          <a:noFill/>
        </p:spPr>
        <p:txBody>
          <a:bodyPr wrap="square" rtlCol="0">
            <a:spAutoFit/>
          </a:bodyPr>
          <a:lstStyle/>
          <a:p>
            <a:pPr marL="457200" indent="-457200">
              <a:buFont typeface="Arial" panose="020B0604020202020204" pitchFamily="34" charset="0"/>
              <a:buChar char="•"/>
            </a:pPr>
            <a:r>
              <a:rPr lang="en-US" sz="2400" dirty="0" smtClean="0"/>
              <a:t>Focus </a:t>
            </a:r>
            <a:r>
              <a:rPr lang="en-US" sz="2400" dirty="0"/>
              <a:t>on LHD strategies for resolving ethical issues and documentation demonstrating such problems have been considered and </a:t>
            </a:r>
            <a:r>
              <a:rPr lang="en-US" sz="2400" dirty="0" smtClean="0"/>
              <a:t>addressed</a:t>
            </a:r>
          </a:p>
          <a:p>
            <a:pPr marL="457200" indent="-457200">
              <a:buFont typeface="Arial" panose="020B0604020202020204" pitchFamily="34" charset="0"/>
              <a:buChar char="•"/>
            </a:pPr>
            <a:r>
              <a:rPr lang="en-US" sz="2400" dirty="0"/>
              <a:t>To fully conform to measure, HD must provide documentation of a formal policy or procedures related to consideration of ethical issues impacting its decision-making regarding public health policy and/or programs in its </a:t>
            </a:r>
            <a:r>
              <a:rPr lang="en-US" sz="2400" dirty="0" smtClean="0"/>
              <a:t>jurisdiction</a:t>
            </a:r>
          </a:p>
          <a:p>
            <a:pPr lvl="1" indent="-398463">
              <a:buFont typeface="Arial" panose="020B0604020202020204" pitchFamily="34" charset="0"/>
              <a:buChar char="•"/>
            </a:pPr>
            <a:r>
              <a:rPr lang="en-US" sz="2400" dirty="0">
                <a:hlinkClick r:id="rId4"/>
              </a:rPr>
              <a:t>NACCHO has a page dedicated to Public Health Ethics for LHDs</a:t>
            </a:r>
            <a:endParaRPr lang="en-US" sz="2400" dirty="0"/>
          </a:p>
          <a:p>
            <a:pPr marL="1430338" lvl="4" indent="-515938"/>
            <a:r>
              <a:rPr lang="en-US" sz="2400" dirty="0"/>
              <a:t>Includes:</a:t>
            </a:r>
          </a:p>
          <a:p>
            <a:pPr marL="1430338" lvl="4" indent="-515938"/>
            <a:r>
              <a:rPr lang="en-US" sz="2400" dirty="0"/>
              <a:t>	Online Ethics Training</a:t>
            </a:r>
          </a:p>
          <a:p>
            <a:pPr marL="1430338" lvl="4" indent="-515938"/>
            <a:r>
              <a:rPr lang="en-US" sz="2400" dirty="0"/>
              <a:t>	CDC Resources for LHDs</a:t>
            </a:r>
          </a:p>
          <a:p>
            <a:pPr marL="1430338" lvl="4" indent="-515938"/>
            <a:r>
              <a:rPr lang="en-US" sz="2400" dirty="0"/>
              <a:t>	Step-by-Step Guide to Establishing </a:t>
            </a:r>
            <a:endParaRPr lang="en-US" sz="2400" dirty="0" smtClean="0"/>
          </a:p>
          <a:p>
            <a:pPr marL="1430338" lvl="4" indent="-515938"/>
            <a:r>
              <a:rPr lang="en-US" sz="2400" dirty="0"/>
              <a:t>	</a:t>
            </a:r>
            <a:r>
              <a:rPr lang="en-US" sz="2400" dirty="0" smtClean="0"/>
              <a:t>	an </a:t>
            </a:r>
            <a:r>
              <a:rPr lang="en-US" sz="2400" dirty="0"/>
              <a:t>Ethics Committee</a:t>
            </a:r>
          </a:p>
          <a:p>
            <a:endParaRPr lang="en-US" sz="2400" dirty="0" smtClean="0"/>
          </a:p>
          <a:p>
            <a:pPr marL="457200" indent="-457200">
              <a:buFont typeface="Arial" panose="020B0604020202020204" pitchFamily="34" charset="0"/>
              <a:buChar char="•"/>
            </a:pPr>
            <a:endParaRPr lang="en-US" sz="2400" dirty="0"/>
          </a:p>
          <a:p>
            <a:pPr marL="457200" indent="-457200">
              <a:buFont typeface="Arial" panose="020B0604020202020204" pitchFamily="34" charset="0"/>
              <a:buChar char="•"/>
            </a:pPr>
            <a:endParaRPr lang="en-US" sz="2400" dirty="0"/>
          </a:p>
          <a:p>
            <a:pPr marL="457200" indent="-457200">
              <a:buFont typeface="Arial" panose="020B0604020202020204" pitchFamily="34" charset="0"/>
              <a:buChar char="•"/>
            </a:pPr>
            <a:endParaRPr lang="en-US" sz="2400" dirty="0"/>
          </a:p>
        </p:txBody>
      </p:sp>
    </p:spTree>
    <p:extLst>
      <p:ext uri="{BB962C8B-B14F-4D97-AF65-F5344CB8AC3E}">
        <p14:creationId xmlns:p14="http://schemas.microsoft.com/office/powerpoint/2010/main" val="31030459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72400" y="5568818"/>
            <a:ext cx="987988" cy="1051991"/>
          </a:xfrm>
          <a:prstGeom prst="rect">
            <a:avLst/>
          </a:prstGeom>
        </p:spPr>
      </p:pic>
      <p:cxnSp>
        <p:nvCxnSpPr>
          <p:cNvPr id="5" name="Straight Connector 4"/>
          <p:cNvCxnSpPr/>
          <p:nvPr/>
        </p:nvCxnSpPr>
        <p:spPr>
          <a:xfrm>
            <a:off x="457200" y="1828800"/>
            <a:ext cx="8077200" cy="0"/>
          </a:xfrm>
          <a:prstGeom prst="line">
            <a:avLst/>
          </a:prstGeom>
        </p:spPr>
        <p:style>
          <a:lnRef idx="2">
            <a:schemeClr val="accent1"/>
          </a:lnRef>
          <a:fillRef idx="0">
            <a:schemeClr val="accent1"/>
          </a:fillRef>
          <a:effectRef idx="1">
            <a:schemeClr val="accent1"/>
          </a:effectRef>
          <a:fontRef idx="minor">
            <a:schemeClr val="tx1"/>
          </a:fontRef>
        </p:style>
      </p:cxnSp>
      <p:sp>
        <p:nvSpPr>
          <p:cNvPr id="6" name="Title 2"/>
          <p:cNvSpPr>
            <a:spLocks noGrp="1"/>
          </p:cNvSpPr>
          <p:nvPr>
            <p:ph type="title"/>
          </p:nvPr>
        </p:nvSpPr>
        <p:spPr>
          <a:xfrm>
            <a:off x="457200" y="324398"/>
            <a:ext cx="8229600" cy="1161502"/>
          </a:xfrm>
        </p:spPr>
        <p:txBody>
          <a:bodyPr>
            <a:noAutofit/>
          </a:bodyPr>
          <a:lstStyle/>
          <a:p>
            <a:r>
              <a:rPr lang="en-US" sz="3600" dirty="0" smtClean="0"/>
              <a:t>Measure 11.1.4: </a:t>
            </a:r>
            <a:br>
              <a:rPr lang="en-US" sz="3600" dirty="0" smtClean="0"/>
            </a:br>
            <a:r>
              <a:rPr lang="en-US" sz="3600" dirty="0" smtClean="0"/>
              <a:t>Health Equity policies/procedures</a:t>
            </a:r>
            <a:endParaRPr lang="en-US" sz="3600" dirty="0"/>
          </a:p>
        </p:txBody>
      </p:sp>
      <p:sp>
        <p:nvSpPr>
          <p:cNvPr id="3" name="Content Placeholder 2"/>
          <p:cNvSpPr>
            <a:spLocks noGrp="1"/>
          </p:cNvSpPr>
          <p:nvPr>
            <p:ph idx="1"/>
          </p:nvPr>
        </p:nvSpPr>
        <p:spPr/>
        <p:txBody>
          <a:bodyPr>
            <a:normAutofit/>
          </a:bodyPr>
          <a:lstStyle/>
          <a:p>
            <a:endParaRPr lang="en-US" dirty="0" smtClean="0"/>
          </a:p>
          <a:p>
            <a:endParaRPr lang="en-US" dirty="0" smtClean="0"/>
          </a:p>
          <a:p>
            <a:endParaRPr lang="en-US" dirty="0"/>
          </a:p>
        </p:txBody>
      </p:sp>
      <p:sp>
        <p:nvSpPr>
          <p:cNvPr id="2" name="TextBox 1"/>
          <p:cNvSpPr txBox="1"/>
          <p:nvPr/>
        </p:nvSpPr>
        <p:spPr>
          <a:xfrm>
            <a:off x="457200" y="2043057"/>
            <a:ext cx="8305800" cy="3785652"/>
          </a:xfrm>
          <a:prstGeom prst="rect">
            <a:avLst/>
          </a:prstGeom>
          <a:noFill/>
        </p:spPr>
        <p:txBody>
          <a:bodyPr wrap="square" rtlCol="0">
            <a:spAutoFit/>
          </a:bodyPr>
          <a:lstStyle/>
          <a:p>
            <a:r>
              <a:rPr lang="en-US" sz="4000" dirty="0" smtClean="0"/>
              <a:t>The </a:t>
            </a:r>
            <a:r>
              <a:rPr lang="en-US" sz="4000" dirty="0"/>
              <a:t>purpose </a:t>
            </a:r>
            <a:r>
              <a:rPr lang="en-US" sz="4000" dirty="0" smtClean="0"/>
              <a:t>of this </a:t>
            </a:r>
            <a:r>
              <a:rPr lang="en-US" sz="4000" dirty="0"/>
              <a:t>measure is </a:t>
            </a:r>
            <a:r>
              <a:rPr lang="en-US" sz="4000" dirty="0" smtClean="0"/>
              <a:t>to assess </a:t>
            </a:r>
            <a:r>
              <a:rPr lang="en-US" sz="4000" dirty="0"/>
              <a:t>the </a:t>
            </a:r>
            <a:r>
              <a:rPr lang="en-US" sz="4000" dirty="0" smtClean="0"/>
              <a:t>health department’s social</a:t>
            </a:r>
            <a:r>
              <a:rPr lang="en-US" sz="4000" dirty="0"/>
              <a:t>, </a:t>
            </a:r>
            <a:r>
              <a:rPr lang="en-US" sz="4000" dirty="0" smtClean="0"/>
              <a:t>cultural, and linguistic competence in providing public health </a:t>
            </a:r>
            <a:r>
              <a:rPr lang="en-US" sz="4000" dirty="0"/>
              <a:t>programs </a:t>
            </a:r>
            <a:r>
              <a:rPr lang="en-US" sz="4000" dirty="0" smtClean="0"/>
              <a:t>to specific populations with </a:t>
            </a:r>
            <a:r>
              <a:rPr lang="en-US" sz="4000" dirty="0"/>
              <a:t>higher health</a:t>
            </a:r>
          </a:p>
          <a:p>
            <a:r>
              <a:rPr lang="en-US" sz="4000" dirty="0"/>
              <a:t>risks and </a:t>
            </a:r>
            <a:r>
              <a:rPr lang="en-US" sz="4000" dirty="0" smtClean="0"/>
              <a:t>poorer health </a:t>
            </a:r>
            <a:r>
              <a:rPr lang="en-US" sz="4000" dirty="0"/>
              <a:t>outcomes.</a:t>
            </a:r>
          </a:p>
        </p:txBody>
      </p:sp>
    </p:spTree>
    <p:extLst>
      <p:ext uri="{BB962C8B-B14F-4D97-AF65-F5344CB8AC3E}">
        <p14:creationId xmlns:p14="http://schemas.microsoft.com/office/powerpoint/2010/main" val="40231659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72400" y="5568818"/>
            <a:ext cx="987988" cy="1051991"/>
          </a:xfrm>
          <a:prstGeom prst="rect">
            <a:avLst/>
          </a:prstGeom>
        </p:spPr>
      </p:pic>
      <p:cxnSp>
        <p:nvCxnSpPr>
          <p:cNvPr id="5" name="Straight Connector 4"/>
          <p:cNvCxnSpPr/>
          <p:nvPr/>
        </p:nvCxnSpPr>
        <p:spPr>
          <a:xfrm>
            <a:off x="533400" y="1295400"/>
            <a:ext cx="8077200" cy="0"/>
          </a:xfrm>
          <a:prstGeom prst="line">
            <a:avLst/>
          </a:prstGeom>
        </p:spPr>
        <p:style>
          <a:lnRef idx="2">
            <a:schemeClr val="accent1"/>
          </a:lnRef>
          <a:fillRef idx="0">
            <a:schemeClr val="accent1"/>
          </a:fillRef>
          <a:effectRef idx="1">
            <a:schemeClr val="accent1"/>
          </a:effectRef>
          <a:fontRef idx="minor">
            <a:schemeClr val="tx1"/>
          </a:fontRef>
        </p:style>
      </p:cxnSp>
      <p:sp>
        <p:nvSpPr>
          <p:cNvPr id="6" name="Title 2"/>
          <p:cNvSpPr>
            <a:spLocks noGrp="1"/>
          </p:cNvSpPr>
          <p:nvPr>
            <p:ph type="title"/>
          </p:nvPr>
        </p:nvSpPr>
        <p:spPr>
          <a:xfrm>
            <a:off x="457200" y="0"/>
            <a:ext cx="8229600" cy="1161502"/>
          </a:xfrm>
        </p:spPr>
        <p:txBody>
          <a:bodyPr>
            <a:noAutofit/>
          </a:bodyPr>
          <a:lstStyle/>
          <a:p>
            <a:r>
              <a:rPr lang="en-US" sz="3600" dirty="0" smtClean="0"/>
              <a:t>Measure 11.1.4</a:t>
            </a:r>
            <a:endParaRPr lang="en-US" sz="3600" dirty="0"/>
          </a:p>
        </p:txBody>
      </p:sp>
      <p:sp>
        <p:nvSpPr>
          <p:cNvPr id="3" name="Content Placeholder 2"/>
          <p:cNvSpPr>
            <a:spLocks noGrp="1"/>
          </p:cNvSpPr>
          <p:nvPr>
            <p:ph idx="1"/>
          </p:nvPr>
        </p:nvSpPr>
        <p:spPr/>
        <p:txBody>
          <a:bodyPr>
            <a:normAutofit/>
          </a:bodyPr>
          <a:lstStyle/>
          <a:p>
            <a:endParaRPr lang="en-US" dirty="0" smtClean="0"/>
          </a:p>
          <a:p>
            <a:endParaRPr lang="en-US" dirty="0" smtClean="0"/>
          </a:p>
          <a:p>
            <a:endParaRPr lang="en-US" dirty="0"/>
          </a:p>
        </p:txBody>
      </p:sp>
      <p:sp>
        <p:nvSpPr>
          <p:cNvPr id="7" name="TextBox 6"/>
          <p:cNvSpPr txBox="1"/>
          <p:nvPr/>
        </p:nvSpPr>
        <p:spPr>
          <a:xfrm>
            <a:off x="533400" y="1598500"/>
            <a:ext cx="8077200" cy="4154984"/>
          </a:xfrm>
          <a:prstGeom prst="rect">
            <a:avLst/>
          </a:prstGeom>
          <a:noFill/>
        </p:spPr>
        <p:txBody>
          <a:bodyPr wrap="square" rtlCol="0">
            <a:spAutoFit/>
          </a:bodyPr>
          <a:lstStyle/>
          <a:p>
            <a:r>
              <a:rPr lang="en-US" sz="3200" dirty="0" smtClean="0"/>
              <a:t>1) Health equity policy and procedures that consider health equity should be adopted by the entire institution (DPH’s policy)</a:t>
            </a:r>
          </a:p>
          <a:p>
            <a:pPr marL="971550" lvl="1" indent="-514350">
              <a:buFont typeface="Arial" panose="020B0604020202020204" pitchFamily="34" charset="0"/>
              <a:buChar char="•"/>
            </a:pPr>
            <a:r>
              <a:rPr lang="en-US" sz="2800" dirty="0" smtClean="0"/>
              <a:t>Purpose</a:t>
            </a:r>
          </a:p>
          <a:p>
            <a:pPr marL="971550" lvl="1" indent="-514350">
              <a:buFont typeface="Arial" panose="020B0604020202020204" pitchFamily="34" charset="0"/>
              <a:buChar char="•"/>
            </a:pPr>
            <a:r>
              <a:rPr lang="en-US" sz="2800" dirty="0" smtClean="0"/>
              <a:t>Scope</a:t>
            </a:r>
          </a:p>
          <a:p>
            <a:pPr marL="971550" lvl="1" indent="-514350">
              <a:buFont typeface="Arial" panose="020B0604020202020204" pitchFamily="34" charset="0"/>
              <a:buChar char="•"/>
            </a:pPr>
            <a:r>
              <a:rPr lang="en-US" sz="2800" dirty="0" smtClean="0"/>
              <a:t>Definitions</a:t>
            </a:r>
          </a:p>
          <a:p>
            <a:pPr marL="971550" lvl="1" indent="-514350">
              <a:buFont typeface="Arial" panose="020B0604020202020204" pitchFamily="34" charset="0"/>
              <a:buChar char="•"/>
            </a:pPr>
            <a:r>
              <a:rPr lang="en-US" sz="2800" dirty="0" smtClean="0"/>
              <a:t>Policy</a:t>
            </a:r>
          </a:p>
          <a:p>
            <a:pPr marL="971550" lvl="1" indent="-514350">
              <a:buFont typeface="Arial" panose="020B0604020202020204" pitchFamily="34" charset="0"/>
              <a:buChar char="•"/>
            </a:pPr>
            <a:r>
              <a:rPr lang="en-US" sz="2800" dirty="0" smtClean="0"/>
              <a:t>Procedure</a:t>
            </a:r>
          </a:p>
          <a:p>
            <a:pPr marL="971550" lvl="1" indent="-514350">
              <a:buFont typeface="Arial" panose="020B0604020202020204" pitchFamily="34" charset="0"/>
              <a:buChar char="•"/>
            </a:pPr>
            <a:r>
              <a:rPr lang="en-US" sz="2800" dirty="0" smtClean="0"/>
              <a:t>Process</a:t>
            </a:r>
            <a:endParaRPr lang="en-US" sz="2800" dirty="0"/>
          </a:p>
        </p:txBody>
      </p:sp>
    </p:spTree>
    <p:extLst>
      <p:ext uri="{BB962C8B-B14F-4D97-AF65-F5344CB8AC3E}">
        <p14:creationId xmlns:p14="http://schemas.microsoft.com/office/powerpoint/2010/main" val="21420192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72400" y="5568818"/>
            <a:ext cx="987988" cy="1051991"/>
          </a:xfrm>
          <a:prstGeom prst="rect">
            <a:avLst/>
          </a:prstGeom>
        </p:spPr>
      </p:pic>
      <p:cxnSp>
        <p:nvCxnSpPr>
          <p:cNvPr id="5" name="Straight Connector 4"/>
          <p:cNvCxnSpPr/>
          <p:nvPr/>
        </p:nvCxnSpPr>
        <p:spPr>
          <a:xfrm>
            <a:off x="533400" y="1295400"/>
            <a:ext cx="8077200" cy="0"/>
          </a:xfrm>
          <a:prstGeom prst="line">
            <a:avLst/>
          </a:prstGeom>
        </p:spPr>
        <p:style>
          <a:lnRef idx="2">
            <a:schemeClr val="accent1"/>
          </a:lnRef>
          <a:fillRef idx="0">
            <a:schemeClr val="accent1"/>
          </a:fillRef>
          <a:effectRef idx="1">
            <a:schemeClr val="accent1"/>
          </a:effectRef>
          <a:fontRef idx="minor">
            <a:schemeClr val="tx1"/>
          </a:fontRef>
        </p:style>
      </p:cxnSp>
      <p:sp>
        <p:nvSpPr>
          <p:cNvPr id="6" name="Title 2"/>
          <p:cNvSpPr>
            <a:spLocks noGrp="1"/>
          </p:cNvSpPr>
          <p:nvPr>
            <p:ph type="title"/>
          </p:nvPr>
        </p:nvSpPr>
        <p:spPr>
          <a:xfrm>
            <a:off x="457200" y="0"/>
            <a:ext cx="8229600" cy="1161502"/>
          </a:xfrm>
        </p:spPr>
        <p:txBody>
          <a:bodyPr>
            <a:noAutofit/>
          </a:bodyPr>
          <a:lstStyle/>
          <a:p>
            <a:r>
              <a:rPr lang="en-US" sz="3600" dirty="0" smtClean="0"/>
              <a:t>Measure 11.1.4</a:t>
            </a:r>
            <a:endParaRPr lang="en-US" sz="3600" dirty="0"/>
          </a:p>
        </p:txBody>
      </p:sp>
      <p:sp>
        <p:nvSpPr>
          <p:cNvPr id="3" name="Content Placeholder 2"/>
          <p:cNvSpPr>
            <a:spLocks noGrp="1"/>
          </p:cNvSpPr>
          <p:nvPr>
            <p:ph idx="1"/>
          </p:nvPr>
        </p:nvSpPr>
        <p:spPr/>
        <p:txBody>
          <a:bodyPr>
            <a:normAutofit/>
          </a:bodyPr>
          <a:lstStyle/>
          <a:p>
            <a:endParaRPr lang="en-US" dirty="0" smtClean="0"/>
          </a:p>
          <a:p>
            <a:endParaRPr lang="en-US" dirty="0" smtClean="0"/>
          </a:p>
          <a:p>
            <a:endParaRPr lang="en-US" dirty="0"/>
          </a:p>
        </p:txBody>
      </p:sp>
      <p:sp>
        <p:nvSpPr>
          <p:cNvPr id="7"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mtClean="0"/>
          </a:p>
          <a:p>
            <a:endParaRPr lang="en-US" smtClean="0"/>
          </a:p>
          <a:p>
            <a:endParaRPr lang="en-US" dirty="0"/>
          </a:p>
        </p:txBody>
      </p:sp>
      <p:sp>
        <p:nvSpPr>
          <p:cNvPr id="8" name="Content Placeholder 2"/>
          <p:cNvSpPr txBox="1">
            <a:spLocks/>
          </p:cNvSpPr>
          <p:nvPr/>
        </p:nvSpPr>
        <p:spPr>
          <a:xfrm>
            <a:off x="762000" y="19050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mtClean="0"/>
          </a:p>
          <a:p>
            <a:endParaRPr lang="en-US" smtClean="0"/>
          </a:p>
          <a:p>
            <a:endParaRPr lang="en-US" dirty="0"/>
          </a:p>
        </p:txBody>
      </p:sp>
      <p:sp>
        <p:nvSpPr>
          <p:cNvPr id="2" name="Rectangle 1"/>
          <p:cNvSpPr/>
          <p:nvPr/>
        </p:nvSpPr>
        <p:spPr>
          <a:xfrm>
            <a:off x="533400" y="1600200"/>
            <a:ext cx="8077200" cy="4647426"/>
          </a:xfrm>
          <a:prstGeom prst="rect">
            <a:avLst/>
          </a:prstGeom>
        </p:spPr>
        <p:txBody>
          <a:bodyPr wrap="square">
            <a:spAutoFit/>
          </a:bodyPr>
          <a:lstStyle/>
          <a:p>
            <a:r>
              <a:rPr lang="en-US" sz="3600" dirty="0" smtClean="0"/>
              <a:t>2) Provide processes, programs, and interventions in a culturally and linguistically competent manner</a:t>
            </a:r>
          </a:p>
          <a:p>
            <a:pPr marL="457200" indent="-457200">
              <a:buFont typeface="Arial" panose="020B0604020202020204" pitchFamily="34" charset="0"/>
              <a:buChar char="•"/>
            </a:pPr>
            <a:r>
              <a:rPr lang="en-US" sz="3200" dirty="0" smtClean="0"/>
              <a:t>What is </a:t>
            </a:r>
            <a:r>
              <a:rPr lang="en-US" sz="3200" dirty="0" smtClean="0">
                <a:hlinkClick r:id="rId4"/>
              </a:rPr>
              <a:t>cultural competency</a:t>
            </a:r>
            <a:r>
              <a:rPr lang="en-US" sz="3200" dirty="0" smtClean="0"/>
              <a:t>?</a:t>
            </a:r>
            <a:endParaRPr lang="en-US" sz="3200" dirty="0" smtClean="0">
              <a:hlinkClick r:id="rId5"/>
            </a:endParaRPr>
          </a:p>
          <a:p>
            <a:pPr marL="457200" indent="-457200">
              <a:buFont typeface="Arial" panose="020B0604020202020204" pitchFamily="34" charset="0"/>
              <a:buChar char="•"/>
            </a:pPr>
            <a:r>
              <a:rPr lang="en-US" sz="3200" dirty="0" smtClean="0"/>
              <a:t>LEP communication policy and procedures*</a:t>
            </a:r>
          </a:p>
          <a:p>
            <a:pPr marL="457200" indent="-457200">
              <a:buFont typeface="Arial" panose="020B0604020202020204" pitchFamily="34" charset="0"/>
              <a:buChar char="•"/>
            </a:pPr>
            <a:r>
              <a:rPr lang="en-US" sz="3200" dirty="0" smtClean="0"/>
              <a:t>Sociodemographic data collection policy*</a:t>
            </a:r>
          </a:p>
          <a:p>
            <a:pPr marL="457200" indent="-457200">
              <a:buFont typeface="Arial" panose="020B0604020202020204" pitchFamily="34" charset="0"/>
              <a:buChar char="•"/>
            </a:pPr>
            <a:r>
              <a:rPr lang="en-US" sz="3200" dirty="0" smtClean="0"/>
              <a:t>Translation of documents with the most diverse clientele</a:t>
            </a:r>
          </a:p>
          <a:p>
            <a:pPr marL="457200" indent="-457200">
              <a:buFont typeface="Arial" panose="020B0604020202020204" pitchFamily="34" charset="0"/>
              <a:buChar char="•"/>
            </a:pPr>
            <a:endParaRPr lang="en-US" sz="2800" dirty="0"/>
          </a:p>
        </p:txBody>
      </p:sp>
    </p:spTree>
    <p:extLst>
      <p:ext uri="{BB962C8B-B14F-4D97-AF65-F5344CB8AC3E}">
        <p14:creationId xmlns:p14="http://schemas.microsoft.com/office/powerpoint/2010/main" val="8780202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72400" y="5568818"/>
            <a:ext cx="987988" cy="1051991"/>
          </a:xfrm>
          <a:prstGeom prst="rect">
            <a:avLst/>
          </a:prstGeom>
        </p:spPr>
      </p:pic>
      <p:cxnSp>
        <p:nvCxnSpPr>
          <p:cNvPr id="5" name="Straight Connector 4"/>
          <p:cNvCxnSpPr/>
          <p:nvPr/>
        </p:nvCxnSpPr>
        <p:spPr>
          <a:xfrm>
            <a:off x="533400" y="1295400"/>
            <a:ext cx="8077200" cy="0"/>
          </a:xfrm>
          <a:prstGeom prst="line">
            <a:avLst/>
          </a:prstGeom>
        </p:spPr>
        <p:style>
          <a:lnRef idx="2">
            <a:schemeClr val="accent1"/>
          </a:lnRef>
          <a:fillRef idx="0">
            <a:schemeClr val="accent1"/>
          </a:fillRef>
          <a:effectRef idx="1">
            <a:schemeClr val="accent1"/>
          </a:effectRef>
          <a:fontRef idx="minor">
            <a:schemeClr val="tx1"/>
          </a:fontRef>
        </p:style>
      </p:cxnSp>
      <p:sp>
        <p:nvSpPr>
          <p:cNvPr id="6" name="Title 2"/>
          <p:cNvSpPr>
            <a:spLocks noGrp="1"/>
          </p:cNvSpPr>
          <p:nvPr>
            <p:ph type="title"/>
          </p:nvPr>
        </p:nvSpPr>
        <p:spPr>
          <a:xfrm>
            <a:off x="457200" y="0"/>
            <a:ext cx="8229600" cy="1161502"/>
          </a:xfrm>
        </p:spPr>
        <p:txBody>
          <a:bodyPr>
            <a:noAutofit/>
          </a:bodyPr>
          <a:lstStyle/>
          <a:p>
            <a:r>
              <a:rPr lang="en-US" sz="3600" dirty="0" smtClean="0"/>
              <a:t>Measure 11.1.4</a:t>
            </a:r>
            <a:endParaRPr lang="en-US" sz="3600" dirty="0"/>
          </a:p>
        </p:txBody>
      </p:sp>
      <p:sp>
        <p:nvSpPr>
          <p:cNvPr id="3" name="Content Placeholder 2"/>
          <p:cNvSpPr>
            <a:spLocks noGrp="1"/>
          </p:cNvSpPr>
          <p:nvPr>
            <p:ph idx="1"/>
          </p:nvPr>
        </p:nvSpPr>
        <p:spPr/>
        <p:txBody>
          <a:bodyPr>
            <a:normAutofit/>
          </a:bodyPr>
          <a:lstStyle/>
          <a:p>
            <a:endParaRPr lang="en-US" dirty="0" smtClean="0"/>
          </a:p>
          <a:p>
            <a:endParaRPr lang="en-US" dirty="0" smtClean="0"/>
          </a:p>
          <a:p>
            <a:endParaRPr lang="en-US" dirty="0"/>
          </a:p>
        </p:txBody>
      </p:sp>
      <p:sp>
        <p:nvSpPr>
          <p:cNvPr id="7"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mtClean="0"/>
          </a:p>
          <a:p>
            <a:endParaRPr lang="en-US" smtClean="0"/>
          </a:p>
          <a:p>
            <a:endParaRPr lang="en-US" dirty="0"/>
          </a:p>
        </p:txBody>
      </p:sp>
      <p:sp>
        <p:nvSpPr>
          <p:cNvPr id="2" name="Rectangle 1"/>
          <p:cNvSpPr/>
          <p:nvPr/>
        </p:nvSpPr>
        <p:spPr>
          <a:xfrm>
            <a:off x="533400" y="1600200"/>
            <a:ext cx="8077200" cy="4308872"/>
          </a:xfrm>
          <a:prstGeom prst="rect">
            <a:avLst/>
          </a:prstGeom>
        </p:spPr>
        <p:txBody>
          <a:bodyPr wrap="square">
            <a:spAutoFit/>
          </a:bodyPr>
          <a:lstStyle/>
          <a:p>
            <a:r>
              <a:rPr lang="en-US" sz="3200" dirty="0" smtClean="0"/>
              <a:t>3) Assessment of cultural competency and knowledge of health equity</a:t>
            </a:r>
          </a:p>
          <a:p>
            <a:pPr marL="457200" indent="-457200">
              <a:buFont typeface="Arial" panose="020B0604020202020204" pitchFamily="34" charset="0"/>
              <a:buChar char="•"/>
            </a:pPr>
            <a:r>
              <a:rPr lang="en-US" sz="2800" dirty="0" smtClean="0"/>
              <a:t>Many options available, but keep the assessments standard</a:t>
            </a:r>
          </a:p>
          <a:p>
            <a:pPr marL="914400" lvl="1" indent="-457200">
              <a:lnSpc>
                <a:spcPct val="150000"/>
              </a:lnSpc>
              <a:buFont typeface="Wingdings" panose="05000000000000000000" pitchFamily="2" charset="2"/>
              <a:buChar char="Ø"/>
            </a:pPr>
            <a:r>
              <a:rPr lang="en-US" sz="2800" dirty="0" smtClean="0">
                <a:hlinkClick r:id="rId4"/>
              </a:rPr>
              <a:t>National Center for Cultural Competence</a:t>
            </a:r>
            <a:endParaRPr lang="en-US" sz="2800" dirty="0" smtClean="0"/>
          </a:p>
          <a:p>
            <a:pPr marL="914400" lvl="1" indent="-457200">
              <a:lnSpc>
                <a:spcPct val="150000"/>
              </a:lnSpc>
              <a:buFont typeface="Wingdings" panose="05000000000000000000" pitchFamily="2" charset="2"/>
              <a:buChar char="Ø"/>
            </a:pPr>
            <a:r>
              <a:rPr lang="en-US" sz="2800" dirty="0" smtClean="0">
                <a:hlinkClick r:id="rId5"/>
              </a:rPr>
              <a:t>Health Equity at Work: Skills Assessment of Public Health</a:t>
            </a:r>
            <a:endParaRPr lang="en-US" sz="2800" dirty="0" smtClean="0"/>
          </a:p>
          <a:p>
            <a:pPr marL="457200" indent="-457200">
              <a:buFont typeface="Arial" panose="020B0604020202020204" pitchFamily="34" charset="0"/>
              <a:buChar char="•"/>
            </a:pPr>
            <a:endParaRPr lang="en-US" sz="2800" dirty="0"/>
          </a:p>
        </p:txBody>
      </p:sp>
    </p:spTree>
    <p:extLst>
      <p:ext uri="{BB962C8B-B14F-4D97-AF65-F5344CB8AC3E}">
        <p14:creationId xmlns:p14="http://schemas.microsoft.com/office/powerpoint/2010/main" val="12000271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72400" y="5568818"/>
            <a:ext cx="987988" cy="1051991"/>
          </a:xfrm>
          <a:prstGeom prst="rect">
            <a:avLst/>
          </a:prstGeom>
        </p:spPr>
      </p:pic>
      <p:cxnSp>
        <p:nvCxnSpPr>
          <p:cNvPr id="5" name="Straight Connector 4"/>
          <p:cNvCxnSpPr/>
          <p:nvPr/>
        </p:nvCxnSpPr>
        <p:spPr>
          <a:xfrm>
            <a:off x="533400" y="1295400"/>
            <a:ext cx="8077200" cy="0"/>
          </a:xfrm>
          <a:prstGeom prst="line">
            <a:avLst/>
          </a:prstGeom>
        </p:spPr>
        <p:style>
          <a:lnRef idx="2">
            <a:schemeClr val="accent1"/>
          </a:lnRef>
          <a:fillRef idx="0">
            <a:schemeClr val="accent1"/>
          </a:fillRef>
          <a:effectRef idx="1">
            <a:schemeClr val="accent1"/>
          </a:effectRef>
          <a:fontRef idx="minor">
            <a:schemeClr val="tx1"/>
          </a:fontRef>
        </p:style>
      </p:cxnSp>
      <p:sp>
        <p:nvSpPr>
          <p:cNvPr id="6" name="Title 2"/>
          <p:cNvSpPr>
            <a:spLocks noGrp="1"/>
          </p:cNvSpPr>
          <p:nvPr>
            <p:ph type="title"/>
          </p:nvPr>
        </p:nvSpPr>
        <p:spPr>
          <a:xfrm>
            <a:off x="457200" y="0"/>
            <a:ext cx="8229600" cy="1161502"/>
          </a:xfrm>
        </p:spPr>
        <p:txBody>
          <a:bodyPr>
            <a:noAutofit/>
          </a:bodyPr>
          <a:lstStyle/>
          <a:p>
            <a:r>
              <a:rPr lang="en-US" sz="3600" dirty="0" smtClean="0"/>
              <a:t>Measure 11.1.4</a:t>
            </a:r>
            <a:endParaRPr lang="en-US" sz="3600" dirty="0"/>
          </a:p>
        </p:txBody>
      </p:sp>
      <p:sp>
        <p:nvSpPr>
          <p:cNvPr id="7"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mtClean="0"/>
          </a:p>
          <a:p>
            <a:endParaRPr lang="en-US" smtClean="0"/>
          </a:p>
          <a:p>
            <a:endParaRPr lang="en-US" dirty="0"/>
          </a:p>
        </p:txBody>
      </p:sp>
      <p:sp>
        <p:nvSpPr>
          <p:cNvPr id="2" name="Rectangle 1"/>
          <p:cNvSpPr/>
          <p:nvPr/>
        </p:nvSpPr>
        <p:spPr>
          <a:xfrm>
            <a:off x="533400" y="1600200"/>
            <a:ext cx="8077200" cy="3108543"/>
          </a:xfrm>
          <a:prstGeom prst="rect">
            <a:avLst/>
          </a:prstGeom>
        </p:spPr>
        <p:txBody>
          <a:bodyPr wrap="square">
            <a:spAutoFit/>
          </a:bodyPr>
          <a:lstStyle/>
          <a:p>
            <a:r>
              <a:rPr lang="en-US" sz="3600" dirty="0" smtClean="0"/>
              <a:t>4) Health </a:t>
            </a:r>
            <a:r>
              <a:rPr lang="en-US" sz="3600" dirty="0"/>
              <a:t>equity </a:t>
            </a:r>
            <a:r>
              <a:rPr lang="en-US" sz="3600" dirty="0" smtClean="0"/>
              <a:t>and cultural competency trainings for staff</a:t>
            </a:r>
          </a:p>
          <a:p>
            <a:pPr marL="457200" indent="-457200">
              <a:lnSpc>
                <a:spcPct val="150000"/>
              </a:lnSpc>
              <a:buFont typeface="Arial" panose="020B0604020202020204" pitchFamily="34" charset="0"/>
              <a:buChar char="•"/>
            </a:pPr>
            <a:r>
              <a:rPr lang="en-US" sz="3200" dirty="0" smtClean="0"/>
              <a:t>DPH’s “Cultural and Linguistic Standards 101-CLAS 101” on TRAIN Connecticut</a:t>
            </a:r>
          </a:p>
          <a:p>
            <a:pPr marL="457200" indent="-457200">
              <a:buFont typeface="Arial" panose="020B0604020202020204" pitchFamily="34" charset="0"/>
              <a:buChar char="•"/>
            </a:pPr>
            <a:endParaRPr lang="en-US" sz="2800" dirty="0"/>
          </a:p>
        </p:txBody>
      </p:sp>
    </p:spTree>
    <p:extLst>
      <p:ext uri="{BB962C8B-B14F-4D97-AF65-F5344CB8AC3E}">
        <p14:creationId xmlns:p14="http://schemas.microsoft.com/office/powerpoint/2010/main" val="11400440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72400" y="5568818"/>
            <a:ext cx="987988" cy="1051991"/>
          </a:xfrm>
          <a:prstGeom prst="rect">
            <a:avLst/>
          </a:prstGeom>
        </p:spPr>
      </p:pic>
      <p:cxnSp>
        <p:nvCxnSpPr>
          <p:cNvPr id="5" name="Straight Connector 4"/>
          <p:cNvCxnSpPr/>
          <p:nvPr/>
        </p:nvCxnSpPr>
        <p:spPr>
          <a:xfrm>
            <a:off x="533400" y="1295400"/>
            <a:ext cx="8077200" cy="0"/>
          </a:xfrm>
          <a:prstGeom prst="line">
            <a:avLst/>
          </a:prstGeom>
        </p:spPr>
        <p:style>
          <a:lnRef idx="2">
            <a:schemeClr val="accent1"/>
          </a:lnRef>
          <a:fillRef idx="0">
            <a:schemeClr val="accent1"/>
          </a:fillRef>
          <a:effectRef idx="1">
            <a:schemeClr val="accent1"/>
          </a:effectRef>
          <a:fontRef idx="minor">
            <a:schemeClr val="tx1"/>
          </a:fontRef>
        </p:style>
      </p:cxnSp>
      <p:sp>
        <p:nvSpPr>
          <p:cNvPr id="6" name="Title 2"/>
          <p:cNvSpPr>
            <a:spLocks noGrp="1"/>
          </p:cNvSpPr>
          <p:nvPr>
            <p:ph type="title"/>
          </p:nvPr>
        </p:nvSpPr>
        <p:spPr>
          <a:xfrm>
            <a:off x="457200" y="0"/>
            <a:ext cx="8229600" cy="1161502"/>
          </a:xfrm>
        </p:spPr>
        <p:txBody>
          <a:bodyPr>
            <a:noAutofit/>
          </a:bodyPr>
          <a:lstStyle/>
          <a:p>
            <a:r>
              <a:rPr lang="en-US" sz="3600" dirty="0" smtClean="0"/>
              <a:t>Measure 11.1.4</a:t>
            </a:r>
            <a:endParaRPr lang="en-US" sz="3600" dirty="0"/>
          </a:p>
        </p:txBody>
      </p:sp>
      <p:sp>
        <p:nvSpPr>
          <p:cNvPr id="3" name="Content Placeholder 2"/>
          <p:cNvSpPr>
            <a:spLocks noGrp="1"/>
          </p:cNvSpPr>
          <p:nvPr>
            <p:ph idx="1"/>
          </p:nvPr>
        </p:nvSpPr>
        <p:spPr/>
        <p:txBody>
          <a:bodyPr>
            <a:normAutofit/>
          </a:bodyPr>
          <a:lstStyle/>
          <a:p>
            <a:endParaRPr lang="en-US" dirty="0" smtClean="0"/>
          </a:p>
          <a:p>
            <a:endParaRPr lang="en-US" dirty="0" smtClean="0"/>
          </a:p>
          <a:p>
            <a:endParaRPr lang="en-US" dirty="0"/>
          </a:p>
        </p:txBody>
      </p:sp>
      <p:sp>
        <p:nvSpPr>
          <p:cNvPr id="7"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mtClean="0"/>
          </a:p>
          <a:p>
            <a:endParaRPr lang="en-US" smtClean="0"/>
          </a:p>
          <a:p>
            <a:endParaRPr lang="en-US" dirty="0"/>
          </a:p>
        </p:txBody>
      </p:sp>
      <p:sp>
        <p:nvSpPr>
          <p:cNvPr id="2" name="Rectangle 1"/>
          <p:cNvSpPr/>
          <p:nvPr/>
        </p:nvSpPr>
        <p:spPr>
          <a:xfrm>
            <a:off x="533400" y="1600200"/>
            <a:ext cx="8077200" cy="3847207"/>
          </a:xfrm>
          <a:prstGeom prst="rect">
            <a:avLst/>
          </a:prstGeom>
        </p:spPr>
        <p:txBody>
          <a:bodyPr wrap="square">
            <a:spAutoFit/>
          </a:bodyPr>
          <a:lstStyle/>
          <a:p>
            <a:pPr algn="ctr"/>
            <a:r>
              <a:rPr lang="en-US" sz="5400" dirty="0" smtClean="0"/>
              <a:t>Office of Health Equity is a resource to you. You can reach us at dphhealthequity@ct.gov</a:t>
            </a:r>
          </a:p>
          <a:p>
            <a:pPr marL="457200" indent="-457200">
              <a:buFont typeface="Arial" panose="020B0604020202020204" pitchFamily="34" charset="0"/>
              <a:buChar char="•"/>
            </a:pPr>
            <a:endParaRPr lang="en-US" sz="2800" dirty="0"/>
          </a:p>
        </p:txBody>
      </p:sp>
    </p:spTree>
    <p:extLst>
      <p:ext uri="{BB962C8B-B14F-4D97-AF65-F5344CB8AC3E}">
        <p14:creationId xmlns:p14="http://schemas.microsoft.com/office/powerpoint/2010/main" val="22358851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72400" y="5568818"/>
            <a:ext cx="987988" cy="1051991"/>
          </a:xfrm>
          <a:prstGeom prst="rect">
            <a:avLst/>
          </a:prstGeom>
        </p:spPr>
      </p:pic>
      <p:sp>
        <p:nvSpPr>
          <p:cNvPr id="2" name="TextBox 1"/>
          <p:cNvSpPr txBox="1"/>
          <p:nvPr/>
        </p:nvSpPr>
        <p:spPr>
          <a:xfrm>
            <a:off x="2971800" y="2667000"/>
            <a:ext cx="2984600" cy="830997"/>
          </a:xfrm>
          <a:prstGeom prst="rect">
            <a:avLst/>
          </a:prstGeom>
          <a:noFill/>
        </p:spPr>
        <p:txBody>
          <a:bodyPr wrap="none" rtlCol="0">
            <a:spAutoFit/>
          </a:bodyPr>
          <a:lstStyle/>
          <a:p>
            <a:r>
              <a:rPr lang="en-US" sz="4800" dirty="0"/>
              <a:t>Questions?</a:t>
            </a:r>
          </a:p>
        </p:txBody>
      </p:sp>
    </p:spTree>
    <p:extLst>
      <p:ext uri="{BB962C8B-B14F-4D97-AF65-F5344CB8AC3E}">
        <p14:creationId xmlns:p14="http://schemas.microsoft.com/office/powerpoint/2010/main" val="27511455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4818" y="1600200"/>
            <a:ext cx="8199582" cy="4525963"/>
          </a:xfrm>
        </p:spPr>
        <p:txBody>
          <a:bodyPr>
            <a:normAutofit/>
          </a:bodyPr>
          <a:lstStyle/>
          <a:p>
            <a:pPr marL="0" indent="0">
              <a:buNone/>
            </a:pPr>
            <a:r>
              <a:rPr lang="en-US" dirty="0"/>
              <a:t>Next Meeting: </a:t>
            </a:r>
          </a:p>
          <a:p>
            <a:pPr marL="400050" lvl="1" indent="0">
              <a:buNone/>
            </a:pPr>
            <a:r>
              <a:rPr lang="en-US" dirty="0" smtClean="0"/>
              <a:t>June 20| 1-2pm (TO BE SCHEDULED)</a:t>
            </a:r>
            <a:endParaRPr lang="en-US" dirty="0"/>
          </a:p>
          <a:p>
            <a:pPr marL="400050" lvl="1" indent="0">
              <a:buNone/>
            </a:pPr>
            <a:r>
              <a:rPr lang="en-US" dirty="0"/>
              <a:t>Topic: </a:t>
            </a:r>
            <a:endParaRPr lang="en-US" dirty="0" smtClean="0"/>
          </a:p>
          <a:p>
            <a:pPr marL="400050" lvl="1" indent="0">
              <a:buNone/>
            </a:pPr>
            <a:r>
              <a:rPr lang="en-US" dirty="0" smtClean="0"/>
              <a:t>Effectively </a:t>
            </a:r>
            <a:r>
              <a:rPr lang="en-US" dirty="0"/>
              <a:t>Managing Accreditation </a:t>
            </a:r>
            <a:r>
              <a:rPr lang="en-US" dirty="0" smtClean="0"/>
              <a:t>Teams and Documentation</a:t>
            </a:r>
          </a:p>
        </p:txBody>
      </p:sp>
      <p:sp>
        <p:nvSpPr>
          <p:cNvPr id="4" name="Title 1"/>
          <p:cNvSpPr txBox="1">
            <a:spLocks/>
          </p:cNvSpPr>
          <p:nvPr/>
        </p:nvSpPr>
        <p:spPr>
          <a:xfrm>
            <a:off x="334818" y="266701"/>
            <a:ext cx="8474364"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800" dirty="0"/>
              <a:t>Up Next…</a:t>
            </a:r>
          </a:p>
        </p:txBody>
      </p:sp>
      <p:cxnSp>
        <p:nvCxnSpPr>
          <p:cNvPr id="5" name="Straight Connector 4"/>
          <p:cNvCxnSpPr/>
          <p:nvPr/>
        </p:nvCxnSpPr>
        <p:spPr>
          <a:xfrm>
            <a:off x="457200" y="1219200"/>
            <a:ext cx="8077200" cy="0"/>
          </a:xfrm>
          <a:prstGeom prst="line">
            <a:avLst/>
          </a:prstGeom>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53400" y="5926323"/>
            <a:ext cx="874994" cy="931677"/>
          </a:xfrm>
          <a:prstGeom prst="rect">
            <a:avLst/>
          </a:prstGeom>
        </p:spPr>
      </p:pic>
    </p:spTree>
    <p:extLst>
      <p:ext uri="{BB962C8B-B14F-4D97-AF65-F5344CB8AC3E}">
        <p14:creationId xmlns:p14="http://schemas.microsoft.com/office/powerpoint/2010/main" val="16795871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1097"/>
            <a:ext cx="8229600" cy="1143000"/>
          </a:xfrm>
        </p:spPr>
        <p:txBody>
          <a:bodyPr/>
          <a:lstStyle/>
          <a:p>
            <a:r>
              <a:rPr lang="en-US" dirty="0"/>
              <a:t>Agenda</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72400" y="5568818"/>
            <a:ext cx="987988" cy="1051991"/>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3713216255"/>
              </p:ext>
            </p:extLst>
          </p:nvPr>
        </p:nvGraphicFramePr>
        <p:xfrm>
          <a:off x="838200" y="2504631"/>
          <a:ext cx="7467600" cy="1598610"/>
        </p:xfrm>
        <a:graphic>
          <a:graphicData uri="http://schemas.openxmlformats.org/drawingml/2006/table">
            <a:tbl>
              <a:tblPr firstRow="1" firstCol="1" bandRow="1"/>
              <a:tblGrid>
                <a:gridCol w="1160866">
                  <a:extLst>
                    <a:ext uri="{9D8B030D-6E8A-4147-A177-3AD203B41FA5}">
                      <a16:colId xmlns:a16="http://schemas.microsoft.com/office/drawing/2014/main" xmlns="" val="20000"/>
                    </a:ext>
                  </a:extLst>
                </a:gridCol>
                <a:gridCol w="4299314">
                  <a:extLst>
                    <a:ext uri="{9D8B030D-6E8A-4147-A177-3AD203B41FA5}">
                      <a16:colId xmlns:a16="http://schemas.microsoft.com/office/drawing/2014/main" xmlns="" val="20001"/>
                    </a:ext>
                  </a:extLst>
                </a:gridCol>
                <a:gridCol w="2007420">
                  <a:extLst>
                    <a:ext uri="{9D8B030D-6E8A-4147-A177-3AD203B41FA5}">
                      <a16:colId xmlns:a16="http://schemas.microsoft.com/office/drawing/2014/main" xmlns="" val="20002"/>
                    </a:ext>
                  </a:extLst>
                </a:gridCol>
              </a:tblGrid>
              <a:tr h="543369">
                <a:tc>
                  <a:txBody>
                    <a:bodyPr/>
                    <a:lstStyle/>
                    <a:p>
                      <a:pPr marL="0" marR="0">
                        <a:spcBef>
                          <a:spcPts val="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1:00 – 1:15	</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b="1" dirty="0" smtClean="0">
                          <a:effectLst/>
                          <a:latin typeface="Calibri" panose="020F0502020204030204" pitchFamily="34" charset="0"/>
                          <a:ea typeface="Times New Roman" panose="02020603050405020304" pitchFamily="18" charset="0"/>
                          <a:cs typeface="Times New Roman" panose="02020603050405020304" pitchFamily="18" charset="0"/>
                        </a:rPr>
                        <a:t>Journal of Public Health</a:t>
                      </a:r>
                      <a:r>
                        <a:rPr lang="en-US" sz="1100" b="1" baseline="0" dirty="0" smtClean="0">
                          <a:effectLst/>
                          <a:latin typeface="Calibri" panose="020F0502020204030204" pitchFamily="34" charset="0"/>
                          <a:ea typeface="Times New Roman" panose="02020603050405020304" pitchFamily="18" charset="0"/>
                          <a:cs typeface="Times New Roman" panose="02020603050405020304" pitchFamily="18" charset="0"/>
                        </a:rPr>
                        <a:t> Management &amp; Practice – May/June 2018 Supplement: Impact of Public Health Accreditation</a:t>
                      </a:r>
                      <a:endParaRPr lang="en-US" sz="1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217170" marR="0">
                        <a:spcBef>
                          <a:spcPts val="0"/>
                        </a:spcBef>
                        <a:spcAft>
                          <a:spcPts val="0"/>
                        </a:spcAft>
                      </a:pP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609600">
                <a:tc>
                  <a:txBody>
                    <a:bodyPr/>
                    <a:lstStyle/>
                    <a:p>
                      <a:pPr marL="0" marR="0">
                        <a:spcBef>
                          <a:spcPts val="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1:15 – </a:t>
                      </a:r>
                      <a:r>
                        <a:rPr lang="en-US" sz="1100" dirty="0" smtClean="0">
                          <a:effectLst/>
                          <a:latin typeface="Calibri" panose="020F0502020204030204" pitchFamily="34" charset="0"/>
                          <a:ea typeface="Times New Roman" panose="02020603050405020304" pitchFamily="18" charset="0"/>
                          <a:cs typeface="Times New Roman" panose="02020603050405020304" pitchFamily="18" charset="0"/>
                        </a:rPr>
                        <a:t>1:45</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6000"/>
                        </a:lnSpc>
                        <a:spcBef>
                          <a:spcPts val="0"/>
                        </a:spcBef>
                        <a:spcAft>
                          <a:spcPts val="0"/>
                        </a:spcAft>
                        <a:buClrTx/>
                        <a:buSzTx/>
                        <a:buFontTx/>
                        <a:buNone/>
                        <a:tabLst/>
                        <a:defRPr/>
                      </a:pPr>
                      <a:r>
                        <a:rPr lang="en-US" sz="1100" b="1" dirty="0" smtClean="0">
                          <a:effectLst/>
                          <a:latin typeface="Calibri" panose="020F0502020204030204" pitchFamily="34" charset="0"/>
                          <a:ea typeface="Times New Roman" panose="02020603050405020304" pitchFamily="18" charset="0"/>
                          <a:cs typeface="Times New Roman" panose="02020603050405020304" pitchFamily="18" charset="0"/>
                        </a:rPr>
                        <a:t>Developing/Implementing Operational &amp; Health Equity Policies to Support Public Health</a:t>
                      </a:r>
                      <a:endParaRPr lang="en-US" sz="1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445641">
                <a:tc>
                  <a:txBody>
                    <a:bodyPr/>
                    <a:lstStyle/>
                    <a:p>
                      <a:pPr marL="0" marR="0">
                        <a:spcBef>
                          <a:spcPts val="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r>
                        <a:rPr lang="en-US" sz="1100" dirty="0" smtClean="0">
                          <a:effectLst/>
                          <a:latin typeface="Calibri" panose="020F0502020204030204" pitchFamily="34" charset="0"/>
                          <a:ea typeface="Times New Roman" panose="02020603050405020304" pitchFamily="18" charset="0"/>
                          <a:cs typeface="Times New Roman" panose="02020603050405020304" pitchFamily="18" charset="0"/>
                        </a:rPr>
                        <a:t>1:45 </a:t>
                      </a: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 2:00	</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lvl="0" indent="0" algn="l" defTabSz="914400" rtl="0" eaLnBrk="1" fontAlgn="auto" latinLnBrk="0" hangingPunct="1">
                        <a:lnSpc>
                          <a:spcPct val="106000"/>
                        </a:lnSpc>
                        <a:spcBef>
                          <a:spcPts val="0"/>
                        </a:spcBef>
                        <a:spcAft>
                          <a:spcPts val="0"/>
                        </a:spcAft>
                        <a:buClrTx/>
                        <a:buSzTx/>
                        <a:buFontTx/>
                        <a:buNone/>
                        <a:tabLst/>
                        <a:defRPr/>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Open Discussion</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        </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10002"/>
                  </a:ext>
                </a:extLst>
              </a:tr>
            </a:tbl>
          </a:graphicData>
        </a:graphic>
      </p:graphicFrame>
      <p:sp>
        <p:nvSpPr>
          <p:cNvPr id="7" name="Rectangle 2"/>
          <p:cNvSpPr>
            <a:spLocks noChangeArrowheads="1"/>
          </p:cNvSpPr>
          <p:nvPr/>
        </p:nvSpPr>
        <p:spPr bwMode="auto">
          <a:xfrm>
            <a:off x="3069282" y="1437914"/>
            <a:ext cx="262443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Dial-In Number: </a:t>
            </a:r>
            <a:r>
              <a:rPr kumimoji="0" lang="en-US" altLang="en-US" sz="1400" b="0" i="0" u="none" strike="noStrike" cap="none" normalizeH="0" baseline="0" dirty="0">
                <a:ln>
                  <a:noFill/>
                </a:ln>
                <a:solidFill>
                  <a:srgbClr val="666666"/>
                </a:solidFill>
                <a:effectLst/>
                <a:latin typeface="Calibri" panose="020F0502020204030204" pitchFamily="34" charset="0"/>
                <a:ea typeface="Calibri" panose="020F0502020204030204" pitchFamily="34" charset="0"/>
                <a:cs typeface="Helvetica" panose="020B0604020202020204" pitchFamily="34" charset="0"/>
              </a:rPr>
              <a:t>1- 877-916-8051</a:t>
            </a:r>
            <a:endParaRPr kumimoji="0" lang="en-US" altLang="en-US" sz="105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Access Code:</a:t>
            </a:r>
            <a:r>
              <a:rPr kumimoji="0" lang="en-US" altLang="en-US" sz="1400" b="0" i="0" u="none" strike="noStrike" cap="none" normalizeH="0" baseline="0" dirty="0">
                <a:ln>
                  <a:noFill/>
                </a:ln>
                <a:solidFill>
                  <a:srgbClr val="666666"/>
                </a:solidFill>
                <a:effectLst/>
                <a:latin typeface="Calibri" panose="020F0502020204030204" pitchFamily="34" charset="0"/>
                <a:ea typeface="Calibri" panose="020F0502020204030204" pitchFamily="34" charset="0"/>
                <a:cs typeface="Helvetica" panose="020B0604020202020204" pitchFamily="34" charset="0"/>
              </a:rPr>
              <a:t> 539-9866</a:t>
            </a:r>
            <a:endParaRPr kumimoji="0" lang="en-US" altLang="en-US" sz="1050" b="0" i="0" u="none" strike="noStrike" cap="none" normalizeH="0" baseline="0" dirty="0">
              <a:ln>
                <a:noFill/>
              </a:ln>
              <a:solidFill>
                <a:schemeClr val="tx1"/>
              </a:solidFill>
              <a:effectLst/>
            </a:endParaRPr>
          </a:p>
        </p:txBody>
      </p:sp>
      <p:sp>
        <p:nvSpPr>
          <p:cNvPr id="9" name="Rectangle 8"/>
          <p:cNvSpPr/>
          <p:nvPr/>
        </p:nvSpPr>
        <p:spPr>
          <a:xfrm>
            <a:off x="3288735" y="1164441"/>
            <a:ext cx="2185535" cy="289951"/>
          </a:xfrm>
          <a:prstGeom prst="rect">
            <a:avLst/>
          </a:prstGeom>
        </p:spPr>
        <p:txBody>
          <a:bodyPr wrap="none">
            <a:spAutoFit/>
          </a:bodyPr>
          <a:lstStyle/>
          <a:p>
            <a:pPr algn="ctr">
              <a:lnSpc>
                <a:spcPct val="107000"/>
              </a:lnSpc>
              <a:spcAft>
                <a:spcPts val="800"/>
              </a:spcAft>
            </a:pPr>
            <a:r>
              <a:rPr lang="en-US" sz="1200" dirty="0" smtClean="0">
                <a:latin typeface="Calibri" panose="020F0502020204030204" pitchFamily="34" charset="0"/>
                <a:ea typeface="Calibri" panose="020F0502020204030204" pitchFamily="34" charset="0"/>
                <a:cs typeface="Times New Roman" panose="02020603050405020304" pitchFamily="18" charset="0"/>
              </a:rPr>
              <a:t>May 30, </a:t>
            </a:r>
            <a:r>
              <a:rPr lang="en-US" sz="1200" dirty="0">
                <a:latin typeface="Calibri" panose="020F0502020204030204" pitchFamily="34" charset="0"/>
                <a:ea typeface="Calibri" panose="020F0502020204030204" pitchFamily="34" charset="0"/>
                <a:cs typeface="Times New Roman" panose="02020603050405020304" pitchFamily="18" charset="0"/>
              </a:rPr>
              <a:t>2018 | 1:00pm-2:00pm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0" name="Straight Connector 9"/>
          <p:cNvCxnSpPr/>
          <p:nvPr/>
        </p:nvCxnSpPr>
        <p:spPr>
          <a:xfrm>
            <a:off x="457199" y="1019942"/>
            <a:ext cx="8077200"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58644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243"/>
            <a:ext cx="8229600" cy="944562"/>
          </a:xfrm>
        </p:spPr>
        <p:txBody>
          <a:bodyPr/>
          <a:lstStyle/>
          <a:p>
            <a:r>
              <a:rPr lang="en-US" dirty="0" smtClean="0"/>
              <a:t>JPHMP May/June 2018</a:t>
            </a:r>
            <a:endParaRPr lang="en-US" dirty="0"/>
          </a:p>
        </p:txBody>
      </p:sp>
      <p:sp>
        <p:nvSpPr>
          <p:cNvPr id="3" name="Content Placeholder 2"/>
          <p:cNvSpPr>
            <a:spLocks noGrp="1"/>
          </p:cNvSpPr>
          <p:nvPr>
            <p:ph idx="1"/>
          </p:nvPr>
        </p:nvSpPr>
        <p:spPr>
          <a:xfrm>
            <a:off x="228600" y="1600200"/>
            <a:ext cx="8610600" cy="4953000"/>
          </a:xfrm>
        </p:spPr>
        <p:txBody>
          <a:bodyPr>
            <a:normAutofit lnSpcReduction="10000"/>
          </a:bodyPr>
          <a:lstStyle/>
          <a:p>
            <a:pPr marL="0" indent="0">
              <a:buNone/>
            </a:pPr>
            <a:r>
              <a:rPr lang="en-US" sz="2400" dirty="0">
                <a:latin typeface="Calibri" panose="020F0502020204030204" pitchFamily="34" charset="0"/>
                <a:ea typeface="Times New Roman" panose="02020603050405020304" pitchFamily="18" charset="0"/>
                <a:cs typeface="Times New Roman" panose="02020603050405020304" pitchFamily="18" charset="0"/>
                <a:hlinkClick r:id="rId3"/>
              </a:rPr>
              <a:t>Journal of Public Health Management &amp; Practice – May/June 2018 Supplement: Impact of Public Health Accreditation</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US" sz="1600" dirty="0" smtClean="0"/>
          </a:p>
          <a:p>
            <a:r>
              <a:rPr lang="en-US" sz="2400" dirty="0" smtClean="0"/>
              <a:t>Lessons Learned after 10 Years of Public Health Accreditation</a:t>
            </a:r>
          </a:p>
          <a:p>
            <a:pPr lvl="1"/>
            <a:r>
              <a:rPr lang="en-US" sz="2000" dirty="0" smtClean="0"/>
              <a:t>4 Sections:</a:t>
            </a:r>
          </a:p>
          <a:p>
            <a:pPr marL="1257300" lvl="2" indent="-342900">
              <a:buFont typeface="+mj-lt"/>
              <a:buAutoNum type="arabicPeriod"/>
            </a:pPr>
            <a:r>
              <a:rPr lang="en-US" sz="1600" dirty="0" smtClean="0"/>
              <a:t>Quality Improvement and Performance Management</a:t>
            </a:r>
          </a:p>
          <a:p>
            <a:pPr marL="1257300" lvl="2" indent="-342900">
              <a:buFont typeface="+mj-lt"/>
              <a:buAutoNum type="arabicPeriod"/>
            </a:pPr>
            <a:r>
              <a:rPr lang="en-US" sz="1600" dirty="0" smtClean="0"/>
              <a:t>Partnerships</a:t>
            </a:r>
          </a:p>
          <a:p>
            <a:pPr marL="1257300" lvl="2" indent="-342900">
              <a:buFont typeface="+mj-lt"/>
              <a:buAutoNum type="arabicPeriod"/>
            </a:pPr>
            <a:r>
              <a:rPr lang="en-US" sz="1600" dirty="0" smtClean="0"/>
              <a:t>Administration and Management</a:t>
            </a:r>
          </a:p>
          <a:p>
            <a:pPr marL="1257300" lvl="2" indent="-342900">
              <a:buFont typeface="+mj-lt"/>
              <a:buAutoNum type="arabicPeriod"/>
            </a:pPr>
            <a:r>
              <a:rPr lang="en-US" sz="1600" dirty="0" smtClean="0"/>
              <a:t>Future Directions</a:t>
            </a:r>
          </a:p>
          <a:p>
            <a:pPr marL="344488" indent="-344488"/>
            <a:r>
              <a:rPr lang="en-US" sz="2400" dirty="0" smtClean="0"/>
              <a:t>Articles analyze web-based surveys sent to health departments at 3 different stages in the applicant process between 2013-2017</a:t>
            </a:r>
          </a:p>
          <a:p>
            <a:pPr marL="744538" lvl="1" indent="-344488"/>
            <a:r>
              <a:rPr lang="en-US" sz="2000" dirty="0" smtClean="0"/>
              <a:t>267 health departments who had registered in e-PHAB</a:t>
            </a:r>
          </a:p>
          <a:p>
            <a:pPr marL="744538" lvl="1" indent="-344488"/>
            <a:r>
              <a:rPr lang="en-US" sz="2000" dirty="0" smtClean="0"/>
              <a:t>160 health departments who had recently achieved accreditation</a:t>
            </a:r>
          </a:p>
          <a:p>
            <a:pPr marL="744538" lvl="1" indent="-344488"/>
            <a:r>
              <a:rPr lang="en-US" sz="2000" dirty="0" smtClean="0"/>
              <a:t>118 health departments who had been accredited for 1 year</a:t>
            </a:r>
          </a:p>
        </p:txBody>
      </p:sp>
      <p:cxnSp>
        <p:nvCxnSpPr>
          <p:cNvPr id="4" name="Straight Connector 3"/>
          <p:cNvCxnSpPr/>
          <p:nvPr/>
        </p:nvCxnSpPr>
        <p:spPr>
          <a:xfrm>
            <a:off x="495300" y="947805"/>
            <a:ext cx="8077200"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713011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a:t>JPHMP May/June 2018</a:t>
            </a:r>
          </a:p>
        </p:txBody>
      </p:sp>
      <p:sp>
        <p:nvSpPr>
          <p:cNvPr id="3" name="Content Placeholder 2"/>
          <p:cNvSpPr>
            <a:spLocks noGrp="1"/>
          </p:cNvSpPr>
          <p:nvPr>
            <p:ph idx="1"/>
          </p:nvPr>
        </p:nvSpPr>
        <p:spPr>
          <a:xfrm>
            <a:off x="457200" y="1008434"/>
            <a:ext cx="8229600" cy="5697166"/>
          </a:xfrm>
        </p:spPr>
        <p:txBody>
          <a:bodyPr>
            <a:normAutofit fontScale="85000" lnSpcReduction="10000"/>
          </a:bodyPr>
          <a:lstStyle/>
          <a:p>
            <a:pPr marL="174625" indent="-174625"/>
            <a:r>
              <a:rPr lang="en-US" sz="1800" b="1" dirty="0">
                <a:hlinkClick r:id="rId3" tooltip="How Public Health Accreditation Helped One Local Health Department Integrate and Promote Health Equity"/>
              </a:rPr>
              <a:t>How Public Health Accreditation Helped One Local Health Department Integrate and Promote Health Equity</a:t>
            </a:r>
            <a:endParaRPr lang="en-US" sz="1800" b="1" dirty="0"/>
          </a:p>
          <a:p>
            <a:pPr marL="0" indent="0">
              <a:buNone/>
            </a:pPr>
            <a:r>
              <a:rPr lang="en-US" sz="1800" dirty="0" smtClean="0"/>
              <a:t>	Wooten</a:t>
            </a:r>
            <a:r>
              <a:rPr lang="en-US" sz="1800" dirty="0"/>
              <a:t>, Wilma J.; Julien, Jo-Ann; Werth, Jackie</a:t>
            </a:r>
          </a:p>
          <a:p>
            <a:pPr marL="0" indent="0">
              <a:buNone/>
            </a:pPr>
            <a:r>
              <a:rPr lang="en-US" sz="1800" b="1" dirty="0" smtClean="0"/>
              <a:t>	Journal </a:t>
            </a:r>
            <a:r>
              <a:rPr lang="en-US" sz="1800" b="1" dirty="0"/>
              <a:t>of Public Health Management and Practice.</a:t>
            </a:r>
            <a:r>
              <a:rPr lang="en-US" sz="1800" dirty="0"/>
              <a:t> 24:S60-S65, </a:t>
            </a:r>
            <a:r>
              <a:rPr lang="en-US" sz="1800" dirty="0" smtClean="0"/>
              <a:t>May/June </a:t>
            </a:r>
            <a:r>
              <a:rPr lang="en-US" sz="1800" dirty="0"/>
              <a:t>2018</a:t>
            </a:r>
            <a:r>
              <a:rPr lang="en-US" sz="1800" dirty="0" smtClean="0"/>
              <a:t>.</a:t>
            </a:r>
          </a:p>
          <a:p>
            <a:pPr marL="174625" indent="-174625"/>
            <a:r>
              <a:rPr lang="en-US" sz="1800" b="1" dirty="0">
                <a:hlinkClick r:id="rId4" tooltip="Changes in Local Public Health System Performance Before and After Attainment of National Accreditation Standards"/>
              </a:rPr>
              <a:t>Changes in Local Public Health System Performance Before and After Attainment of National Accreditation Standards</a:t>
            </a:r>
            <a:endParaRPr lang="en-US" sz="1800" b="1" dirty="0"/>
          </a:p>
          <a:p>
            <a:pPr marL="0" indent="0">
              <a:buNone/>
            </a:pPr>
            <a:r>
              <a:rPr lang="en-US" sz="1800" dirty="0" smtClean="0"/>
              <a:t>	Ingram</a:t>
            </a:r>
            <a:r>
              <a:rPr lang="en-US" sz="1800" dirty="0"/>
              <a:t>, Richard C.; Mays, Glen P.; </a:t>
            </a:r>
            <a:r>
              <a:rPr lang="en-US" sz="1800" dirty="0" err="1"/>
              <a:t>Kussainov</a:t>
            </a:r>
            <a:r>
              <a:rPr lang="en-US" sz="1800" dirty="0"/>
              <a:t>, </a:t>
            </a:r>
            <a:r>
              <a:rPr lang="en-US" sz="1800" dirty="0" err="1"/>
              <a:t>Nurlan</a:t>
            </a:r>
            <a:endParaRPr lang="en-US" sz="1800" dirty="0"/>
          </a:p>
          <a:p>
            <a:pPr marL="0" indent="0">
              <a:buNone/>
            </a:pPr>
            <a:r>
              <a:rPr lang="en-US" sz="1800" b="1" dirty="0" smtClean="0"/>
              <a:t>	Journal </a:t>
            </a:r>
            <a:r>
              <a:rPr lang="en-US" sz="1800" b="1" dirty="0"/>
              <a:t>of Public Health Management and Practice.</a:t>
            </a:r>
            <a:r>
              <a:rPr lang="en-US" sz="1800" dirty="0"/>
              <a:t> 24:S25-S34, </a:t>
            </a:r>
            <a:r>
              <a:rPr lang="en-US" sz="1800" dirty="0" smtClean="0"/>
              <a:t>May/June </a:t>
            </a:r>
            <a:r>
              <a:rPr lang="en-US" sz="1800" dirty="0"/>
              <a:t>2018.</a:t>
            </a:r>
          </a:p>
          <a:p>
            <a:pPr marL="174625" indent="-174625"/>
            <a:r>
              <a:rPr lang="en-US" sz="1800" b="1" dirty="0">
                <a:hlinkClick r:id="rId5" tooltip="From Talk to Action:  The Impact of Public Health Department Accreditation on Workforce Development"/>
              </a:rPr>
              <a:t>From Talk to Action: The Impact of Public Health Department Accreditation on Workforce Development</a:t>
            </a:r>
            <a:endParaRPr lang="en-US" sz="1800" b="1" dirty="0"/>
          </a:p>
          <a:p>
            <a:pPr marL="0" indent="0">
              <a:buNone/>
            </a:pPr>
            <a:r>
              <a:rPr lang="en-US" sz="1800" dirty="0" smtClean="0"/>
              <a:t>	</a:t>
            </a:r>
            <a:r>
              <a:rPr lang="en-US" sz="1800" dirty="0" err="1" smtClean="0"/>
              <a:t>Bialek</a:t>
            </a:r>
            <a:r>
              <a:rPr lang="en-US" sz="1800" dirty="0"/>
              <a:t>, Ron</a:t>
            </a:r>
          </a:p>
          <a:p>
            <a:pPr marL="0" indent="0">
              <a:buNone/>
            </a:pPr>
            <a:r>
              <a:rPr lang="en-US" sz="1800" b="1" dirty="0" smtClean="0"/>
              <a:t>	Journal </a:t>
            </a:r>
            <a:r>
              <a:rPr lang="en-US" sz="1800" b="1" dirty="0"/>
              <a:t>of Public Health Management and Practice.</a:t>
            </a:r>
            <a:r>
              <a:rPr lang="en-US" sz="1800" dirty="0"/>
              <a:t> 24:S80-S82, </a:t>
            </a:r>
            <a:r>
              <a:rPr lang="en-US" sz="1800" dirty="0" smtClean="0"/>
              <a:t>May/June </a:t>
            </a:r>
            <a:r>
              <a:rPr lang="en-US" sz="1800" dirty="0"/>
              <a:t>2018</a:t>
            </a:r>
            <a:r>
              <a:rPr lang="en-US" sz="1800" dirty="0" smtClean="0"/>
              <a:t>.</a:t>
            </a:r>
          </a:p>
          <a:p>
            <a:pPr marL="174625" indent="-174625"/>
            <a:r>
              <a:rPr lang="en-US" sz="1800" b="1" dirty="0" smtClean="0">
                <a:hlinkClick r:id="rId6" tooltip="Perspectives on the Impact of Accreditation on the Work of Governing Boards"/>
              </a:rPr>
              <a:t>Perspectives </a:t>
            </a:r>
            <a:r>
              <a:rPr lang="en-US" sz="1800" b="1" dirty="0">
                <a:hlinkClick r:id="rId6" tooltip="Perspectives on the Impact of Accreditation on the Work of Governing Boards"/>
              </a:rPr>
              <a:t>on the Impact of Accreditation on the Work of Governing Boards</a:t>
            </a:r>
            <a:endParaRPr lang="en-US" sz="1800" b="1" dirty="0"/>
          </a:p>
          <a:p>
            <a:pPr marL="0" indent="0">
              <a:buNone/>
            </a:pPr>
            <a:r>
              <a:rPr lang="en-US" sz="1800" dirty="0" smtClean="0"/>
              <a:t>	Nicolaus</a:t>
            </a:r>
            <a:r>
              <a:rPr lang="en-US" sz="1800" dirty="0"/>
              <a:t>, Teddi</a:t>
            </a:r>
          </a:p>
          <a:p>
            <a:pPr marL="0" indent="0">
              <a:buNone/>
            </a:pPr>
            <a:r>
              <a:rPr lang="en-US" sz="1800" b="1" dirty="0" smtClean="0"/>
              <a:t>	Journal of Public Health Management and Practice.</a:t>
            </a:r>
            <a:r>
              <a:rPr lang="en-US" sz="1800" dirty="0" smtClean="0"/>
              <a:t> 24:S89-S91, May/June 2018.</a:t>
            </a:r>
          </a:p>
          <a:p>
            <a:pPr marL="174625" indent="-174625"/>
            <a:r>
              <a:rPr lang="en-US" sz="1800" b="1" dirty="0" smtClean="0">
                <a:hlinkClick r:id="rId7" tooltip="Driving Change and Reinforcing Expectations by Linking Accreditation With Programmatic and Strategic Priorities"/>
              </a:rPr>
              <a:t>Driving </a:t>
            </a:r>
            <a:r>
              <a:rPr lang="en-US" sz="1800" b="1" dirty="0">
                <a:hlinkClick r:id="rId7" tooltip="Driving Change and Reinforcing Expectations by Linking Accreditation With Programmatic and Strategic Priorities"/>
              </a:rPr>
              <a:t>Change and Reinforcing Expectations by Linking Accreditation With Programmatic and Strategic Priorities</a:t>
            </a:r>
            <a:endParaRPr lang="en-US" sz="1800" b="1" dirty="0"/>
          </a:p>
          <a:p>
            <a:pPr marL="0" indent="0">
              <a:buNone/>
            </a:pPr>
            <a:r>
              <a:rPr lang="en-US" sz="1800" dirty="0" smtClean="0"/>
              <a:t>	Corso</a:t>
            </a:r>
            <a:r>
              <a:rPr lang="en-US" sz="1800" dirty="0"/>
              <a:t>, Liza C.; Thomas, Craig W.</a:t>
            </a:r>
          </a:p>
          <a:p>
            <a:pPr marL="0" indent="0">
              <a:buNone/>
            </a:pPr>
            <a:r>
              <a:rPr lang="en-US" sz="1800" b="1" dirty="0" smtClean="0"/>
              <a:t>	Journal </a:t>
            </a:r>
            <a:r>
              <a:rPr lang="en-US" sz="1800" b="1" dirty="0"/>
              <a:t>of Public Health Management and Practice.</a:t>
            </a:r>
            <a:r>
              <a:rPr lang="en-US" sz="1800" dirty="0"/>
              <a:t> 24:S109-S113, May/June 2018</a:t>
            </a:r>
            <a:r>
              <a:rPr lang="en-US" sz="1800" dirty="0" smtClean="0"/>
              <a:t>.</a:t>
            </a:r>
          </a:p>
          <a:p>
            <a:pPr marL="174625" indent="-174625"/>
            <a:r>
              <a:rPr lang="en-US" sz="1800" b="1" dirty="0">
                <a:hlinkClick r:id="rId8" tooltip="Developing a Culture of Health:  Addressing Health Inequities Through a Health Department and Community Organizer Partnership"/>
              </a:rPr>
              <a:t>Developing a Culture of Health: Addressing Health Inequities Through a Health Department and Community Organizer Partnership</a:t>
            </a:r>
            <a:endParaRPr lang="en-US" sz="1800" b="1" dirty="0"/>
          </a:p>
          <a:p>
            <a:pPr marL="0" indent="0">
              <a:buNone/>
            </a:pPr>
            <a:r>
              <a:rPr lang="en-US" sz="1800" dirty="0" smtClean="0"/>
              <a:t>	Mason</a:t>
            </a:r>
            <a:r>
              <a:rPr lang="en-US" sz="1800" dirty="0"/>
              <a:t>, Amanda E.; Archer, Rex; </a:t>
            </a:r>
            <a:r>
              <a:rPr lang="en-US" sz="1800" dirty="0" err="1"/>
              <a:t>Swingle</a:t>
            </a:r>
            <a:r>
              <a:rPr lang="en-US" sz="1800" dirty="0"/>
              <a:t>, Rosalie A.</a:t>
            </a:r>
          </a:p>
          <a:p>
            <a:pPr marL="0" indent="0">
              <a:buNone/>
            </a:pPr>
            <a:r>
              <a:rPr lang="en-US" sz="1800" b="1" dirty="0" smtClean="0"/>
              <a:t>	Journal </a:t>
            </a:r>
            <a:r>
              <a:rPr lang="en-US" sz="1800" b="1" dirty="0"/>
              <a:t>of Public Health Management and Practice.</a:t>
            </a:r>
            <a:r>
              <a:rPr lang="en-US" sz="1800" dirty="0"/>
              <a:t> 24:S122-S123, May/June 2018.</a:t>
            </a:r>
          </a:p>
          <a:p>
            <a:pPr marL="0" indent="0">
              <a:buNone/>
            </a:pPr>
            <a:endParaRPr lang="en-US" sz="1800" dirty="0"/>
          </a:p>
          <a:p>
            <a:pPr marL="0" indent="0">
              <a:buNone/>
            </a:pPr>
            <a:endParaRPr lang="en-US" sz="2000" dirty="0" smtClean="0"/>
          </a:p>
          <a:p>
            <a:pPr marL="0" indent="0">
              <a:buNone/>
            </a:pPr>
            <a:endParaRPr lang="en-US" sz="2000" dirty="0"/>
          </a:p>
          <a:p>
            <a:pPr marL="0" indent="0">
              <a:buNone/>
            </a:pPr>
            <a:endParaRPr lang="en-US" sz="2000" dirty="0"/>
          </a:p>
          <a:p>
            <a:pPr marL="0" indent="0">
              <a:buNone/>
            </a:pPr>
            <a:endParaRPr lang="en-US" dirty="0"/>
          </a:p>
        </p:txBody>
      </p:sp>
      <p:cxnSp>
        <p:nvCxnSpPr>
          <p:cNvPr id="4" name="Straight Connector 3"/>
          <p:cNvCxnSpPr/>
          <p:nvPr/>
        </p:nvCxnSpPr>
        <p:spPr>
          <a:xfrm>
            <a:off x="457200" y="762000"/>
            <a:ext cx="8077200"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22292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72400" y="5568818"/>
            <a:ext cx="987988" cy="1051991"/>
          </a:xfrm>
          <a:prstGeom prst="rect">
            <a:avLst/>
          </a:prstGeom>
        </p:spPr>
      </p:pic>
      <p:cxnSp>
        <p:nvCxnSpPr>
          <p:cNvPr id="5" name="Straight Connector 4"/>
          <p:cNvCxnSpPr/>
          <p:nvPr/>
        </p:nvCxnSpPr>
        <p:spPr>
          <a:xfrm>
            <a:off x="533399" y="3657600"/>
            <a:ext cx="8077200" cy="0"/>
          </a:xfrm>
          <a:prstGeom prst="line">
            <a:avLst/>
          </a:prstGeom>
        </p:spPr>
        <p:style>
          <a:lnRef idx="2">
            <a:schemeClr val="accent1"/>
          </a:lnRef>
          <a:fillRef idx="0">
            <a:schemeClr val="accent1"/>
          </a:fillRef>
          <a:effectRef idx="1">
            <a:schemeClr val="accent1"/>
          </a:effectRef>
          <a:fontRef idx="minor">
            <a:schemeClr val="tx1"/>
          </a:fontRef>
        </p:style>
      </p:cxnSp>
      <p:sp>
        <p:nvSpPr>
          <p:cNvPr id="6" name="Title 2"/>
          <p:cNvSpPr>
            <a:spLocks noGrp="1"/>
          </p:cNvSpPr>
          <p:nvPr>
            <p:ph type="title"/>
          </p:nvPr>
        </p:nvSpPr>
        <p:spPr>
          <a:xfrm>
            <a:off x="152400" y="1746383"/>
            <a:ext cx="8610599" cy="1143000"/>
          </a:xfrm>
        </p:spPr>
        <p:txBody>
          <a:bodyPr>
            <a:noAutofit/>
          </a:bodyPr>
          <a:lstStyle/>
          <a:p>
            <a:r>
              <a:rPr lang="en-US" sz="4000" dirty="0"/>
              <a:t>Developing/Implementing Operational &amp; Health Equity Policies to Support Public </a:t>
            </a:r>
            <a:r>
              <a:rPr lang="en-US" sz="4000" dirty="0" smtClean="0"/>
              <a:t>Health (Standard 11.1)</a:t>
            </a:r>
            <a:endParaRPr lang="en-US" sz="4000" dirty="0"/>
          </a:p>
        </p:txBody>
      </p:sp>
    </p:spTree>
    <p:extLst>
      <p:ext uri="{BB962C8B-B14F-4D97-AF65-F5344CB8AC3E}">
        <p14:creationId xmlns:p14="http://schemas.microsoft.com/office/powerpoint/2010/main" val="42566218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72400" y="5568818"/>
            <a:ext cx="987988" cy="1051991"/>
          </a:xfrm>
          <a:prstGeom prst="rect">
            <a:avLst/>
          </a:prstGeom>
        </p:spPr>
      </p:pic>
      <p:cxnSp>
        <p:nvCxnSpPr>
          <p:cNvPr id="5" name="Straight Connector 4"/>
          <p:cNvCxnSpPr/>
          <p:nvPr/>
        </p:nvCxnSpPr>
        <p:spPr>
          <a:xfrm>
            <a:off x="457200" y="1143000"/>
            <a:ext cx="8077200" cy="0"/>
          </a:xfrm>
          <a:prstGeom prst="line">
            <a:avLst/>
          </a:prstGeom>
        </p:spPr>
        <p:style>
          <a:lnRef idx="2">
            <a:schemeClr val="accent1"/>
          </a:lnRef>
          <a:fillRef idx="0">
            <a:schemeClr val="accent1"/>
          </a:fillRef>
          <a:effectRef idx="1">
            <a:schemeClr val="accent1"/>
          </a:effectRef>
          <a:fontRef idx="minor">
            <a:schemeClr val="tx1"/>
          </a:fontRef>
        </p:style>
      </p:cxnSp>
      <p:sp>
        <p:nvSpPr>
          <p:cNvPr id="6" name="Title 2"/>
          <p:cNvSpPr>
            <a:spLocks noGrp="1"/>
          </p:cNvSpPr>
          <p:nvPr>
            <p:ph type="title"/>
          </p:nvPr>
        </p:nvSpPr>
        <p:spPr>
          <a:xfrm>
            <a:off x="457200" y="57698"/>
            <a:ext cx="8229600" cy="1143000"/>
          </a:xfrm>
        </p:spPr>
        <p:txBody>
          <a:bodyPr>
            <a:noAutofit/>
          </a:bodyPr>
          <a:lstStyle/>
          <a:p>
            <a:r>
              <a:rPr lang="en-US" sz="4000" dirty="0" smtClean="0"/>
              <a:t>Goal of Domain 11</a:t>
            </a:r>
            <a:endParaRPr lang="en-US" sz="4000" dirty="0"/>
          </a:p>
        </p:txBody>
      </p:sp>
      <p:sp>
        <p:nvSpPr>
          <p:cNvPr id="3" name="Content Placeholder 2"/>
          <p:cNvSpPr>
            <a:spLocks noGrp="1"/>
          </p:cNvSpPr>
          <p:nvPr>
            <p:ph idx="1"/>
          </p:nvPr>
        </p:nvSpPr>
        <p:spPr>
          <a:xfrm>
            <a:off x="248798" y="1371600"/>
            <a:ext cx="8531788" cy="4525963"/>
          </a:xfrm>
        </p:spPr>
        <p:txBody>
          <a:bodyPr>
            <a:normAutofit/>
          </a:bodyPr>
          <a:lstStyle/>
          <a:p>
            <a:r>
              <a:rPr lang="en-US" sz="2400" dirty="0"/>
              <a:t>Health Departments assess current capacities (i.e.  data collection, software, scanning abilities)</a:t>
            </a:r>
          </a:p>
          <a:p>
            <a:r>
              <a:rPr lang="en-US" sz="2400" dirty="0" smtClean="0"/>
              <a:t>Health Departments standardize procedures</a:t>
            </a:r>
          </a:p>
          <a:p>
            <a:pPr lvl="1"/>
            <a:r>
              <a:rPr lang="en-US" sz="2000" dirty="0" smtClean="0"/>
              <a:t>HR Policies</a:t>
            </a:r>
          </a:p>
          <a:p>
            <a:pPr lvl="1"/>
            <a:r>
              <a:rPr lang="en-US" sz="2000" dirty="0" smtClean="0"/>
              <a:t>Data/IT management</a:t>
            </a:r>
          </a:p>
          <a:p>
            <a:pPr lvl="1"/>
            <a:r>
              <a:rPr lang="en-US" sz="2000" dirty="0" smtClean="0"/>
              <a:t>Ethical issues identified/decisions made</a:t>
            </a:r>
          </a:p>
          <a:p>
            <a:pPr lvl="1"/>
            <a:r>
              <a:rPr lang="en-US" sz="2000" dirty="0" smtClean="0"/>
              <a:t>Customer confidentiality and protection</a:t>
            </a:r>
          </a:p>
          <a:p>
            <a:pPr lvl="1"/>
            <a:r>
              <a:rPr lang="en-US" sz="2000" dirty="0" smtClean="0"/>
              <a:t>Health Equity </a:t>
            </a:r>
          </a:p>
          <a:p>
            <a:pPr lvl="1"/>
            <a:endParaRPr lang="en-US" sz="2000" dirty="0" smtClean="0"/>
          </a:p>
          <a:p>
            <a:pPr marL="457200" lvl="1" indent="0">
              <a:buNone/>
            </a:pPr>
            <a:endParaRPr lang="en-US" sz="2000" dirty="0"/>
          </a:p>
        </p:txBody>
      </p:sp>
      <p:sp>
        <p:nvSpPr>
          <p:cNvPr id="2" name="TextBox 1"/>
          <p:cNvSpPr txBox="1"/>
          <p:nvPr/>
        </p:nvSpPr>
        <p:spPr>
          <a:xfrm>
            <a:off x="3079699" y="2962182"/>
            <a:ext cx="324128" cy="830997"/>
          </a:xfrm>
          <a:prstGeom prst="rect">
            <a:avLst/>
          </a:prstGeom>
          <a:noFill/>
        </p:spPr>
        <p:txBody>
          <a:bodyPr wrap="none" rtlCol="0">
            <a:spAutoFit/>
          </a:bodyPr>
          <a:lstStyle/>
          <a:p>
            <a:r>
              <a:rPr lang="en-US" sz="4800" dirty="0" smtClean="0"/>
              <a:t> </a:t>
            </a:r>
            <a:endParaRPr lang="en-US" sz="4800" dirty="0"/>
          </a:p>
        </p:txBody>
      </p:sp>
      <p:pic>
        <p:nvPicPr>
          <p:cNvPr id="7" name="Picture 6"/>
          <p:cNvPicPr>
            <a:picLocks noChangeAspect="1"/>
          </p:cNvPicPr>
          <p:nvPr/>
        </p:nvPicPr>
        <p:blipFill>
          <a:blip r:embed="rId4"/>
          <a:stretch>
            <a:fillRect/>
          </a:stretch>
        </p:blipFill>
        <p:spPr>
          <a:xfrm>
            <a:off x="2314417" y="4639894"/>
            <a:ext cx="4400550" cy="1857848"/>
          </a:xfrm>
          <a:prstGeom prst="rect">
            <a:avLst/>
          </a:prstGeom>
        </p:spPr>
      </p:pic>
    </p:spTree>
    <p:extLst>
      <p:ext uri="{BB962C8B-B14F-4D97-AF65-F5344CB8AC3E}">
        <p14:creationId xmlns:p14="http://schemas.microsoft.com/office/powerpoint/2010/main" val="40938254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72400" y="5568818"/>
            <a:ext cx="987988" cy="1051991"/>
          </a:xfrm>
          <a:prstGeom prst="rect">
            <a:avLst/>
          </a:prstGeom>
        </p:spPr>
      </p:pic>
      <p:cxnSp>
        <p:nvCxnSpPr>
          <p:cNvPr id="5" name="Straight Connector 4"/>
          <p:cNvCxnSpPr/>
          <p:nvPr/>
        </p:nvCxnSpPr>
        <p:spPr>
          <a:xfrm>
            <a:off x="457200" y="1143000"/>
            <a:ext cx="8077200" cy="0"/>
          </a:xfrm>
          <a:prstGeom prst="line">
            <a:avLst/>
          </a:prstGeom>
        </p:spPr>
        <p:style>
          <a:lnRef idx="2">
            <a:schemeClr val="accent1"/>
          </a:lnRef>
          <a:fillRef idx="0">
            <a:schemeClr val="accent1"/>
          </a:fillRef>
          <a:effectRef idx="1">
            <a:schemeClr val="accent1"/>
          </a:effectRef>
          <a:fontRef idx="minor">
            <a:schemeClr val="tx1"/>
          </a:fontRef>
        </p:style>
      </p:cxnSp>
      <p:sp>
        <p:nvSpPr>
          <p:cNvPr id="6" name="Title 2"/>
          <p:cNvSpPr>
            <a:spLocks noGrp="1"/>
          </p:cNvSpPr>
          <p:nvPr>
            <p:ph type="title"/>
          </p:nvPr>
        </p:nvSpPr>
        <p:spPr>
          <a:xfrm>
            <a:off x="457200" y="57698"/>
            <a:ext cx="8229600" cy="1143000"/>
          </a:xfrm>
        </p:spPr>
        <p:txBody>
          <a:bodyPr>
            <a:noAutofit/>
          </a:bodyPr>
          <a:lstStyle/>
          <a:p>
            <a:r>
              <a:rPr lang="en-US" sz="4000" dirty="0" smtClean="0"/>
              <a:t>Policy Requirements for PHAB</a:t>
            </a:r>
            <a:endParaRPr lang="en-US" sz="4000" dirty="0"/>
          </a:p>
        </p:txBody>
      </p:sp>
      <p:sp>
        <p:nvSpPr>
          <p:cNvPr id="3" name="Content Placeholder 2"/>
          <p:cNvSpPr>
            <a:spLocks noGrp="1"/>
          </p:cNvSpPr>
          <p:nvPr>
            <p:ph idx="1"/>
          </p:nvPr>
        </p:nvSpPr>
        <p:spPr/>
        <p:txBody>
          <a:bodyPr/>
          <a:lstStyle/>
          <a:p>
            <a:r>
              <a:rPr lang="en-US" dirty="0" smtClean="0"/>
              <a:t>Policies should be dated within 5 years</a:t>
            </a:r>
          </a:p>
          <a:p>
            <a:r>
              <a:rPr lang="en-US" dirty="0" smtClean="0"/>
              <a:t>Policies could be health department-specific or government-wide (i.e. state or city)</a:t>
            </a:r>
          </a:p>
          <a:p>
            <a:r>
              <a:rPr lang="en-US" dirty="0" smtClean="0"/>
              <a:t>Policies need evidence of authenticity</a:t>
            </a:r>
          </a:p>
          <a:p>
            <a:r>
              <a:rPr lang="en-US" dirty="0" smtClean="0"/>
              <a:t>Department staff must be able to access policies and procedures</a:t>
            </a:r>
            <a:endParaRPr lang="en-US" dirty="0"/>
          </a:p>
        </p:txBody>
      </p:sp>
      <p:sp>
        <p:nvSpPr>
          <p:cNvPr id="2" name="TextBox 1"/>
          <p:cNvSpPr txBox="1"/>
          <p:nvPr/>
        </p:nvSpPr>
        <p:spPr>
          <a:xfrm>
            <a:off x="3079699" y="2962182"/>
            <a:ext cx="324128" cy="830997"/>
          </a:xfrm>
          <a:prstGeom prst="rect">
            <a:avLst/>
          </a:prstGeom>
          <a:noFill/>
        </p:spPr>
        <p:txBody>
          <a:bodyPr wrap="none" rtlCol="0">
            <a:spAutoFit/>
          </a:bodyPr>
          <a:lstStyle/>
          <a:p>
            <a:r>
              <a:rPr lang="en-US" sz="4800" dirty="0" smtClean="0"/>
              <a:t> </a:t>
            </a:r>
            <a:endParaRPr lang="en-US" sz="4800" dirty="0"/>
          </a:p>
        </p:txBody>
      </p:sp>
    </p:spTree>
    <p:extLst>
      <p:ext uri="{BB962C8B-B14F-4D97-AF65-F5344CB8AC3E}">
        <p14:creationId xmlns:p14="http://schemas.microsoft.com/office/powerpoint/2010/main" val="38507471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72400" y="5568818"/>
            <a:ext cx="987988" cy="1051991"/>
          </a:xfrm>
          <a:prstGeom prst="rect">
            <a:avLst/>
          </a:prstGeom>
        </p:spPr>
      </p:pic>
      <p:cxnSp>
        <p:nvCxnSpPr>
          <p:cNvPr id="5" name="Straight Connector 4"/>
          <p:cNvCxnSpPr/>
          <p:nvPr/>
        </p:nvCxnSpPr>
        <p:spPr>
          <a:xfrm>
            <a:off x="457200" y="1219200"/>
            <a:ext cx="8077200" cy="0"/>
          </a:xfrm>
          <a:prstGeom prst="line">
            <a:avLst/>
          </a:prstGeom>
        </p:spPr>
        <p:style>
          <a:lnRef idx="2">
            <a:schemeClr val="accent1"/>
          </a:lnRef>
          <a:fillRef idx="0">
            <a:schemeClr val="accent1"/>
          </a:fillRef>
          <a:effectRef idx="1">
            <a:schemeClr val="accent1"/>
          </a:effectRef>
          <a:fontRef idx="minor">
            <a:schemeClr val="tx1"/>
          </a:fontRef>
        </p:style>
      </p:cxnSp>
      <p:sp>
        <p:nvSpPr>
          <p:cNvPr id="6" name="Title 2"/>
          <p:cNvSpPr>
            <a:spLocks noGrp="1"/>
          </p:cNvSpPr>
          <p:nvPr>
            <p:ph type="title"/>
          </p:nvPr>
        </p:nvSpPr>
        <p:spPr>
          <a:xfrm>
            <a:off x="457200" y="57698"/>
            <a:ext cx="8229600" cy="1161502"/>
          </a:xfrm>
        </p:spPr>
        <p:txBody>
          <a:bodyPr>
            <a:noAutofit/>
          </a:bodyPr>
          <a:lstStyle/>
          <a:p>
            <a:r>
              <a:rPr lang="en-US" sz="4000" dirty="0" smtClean="0"/>
              <a:t>How DPH conforms with PHAB requirements</a:t>
            </a:r>
            <a:endParaRPr lang="en-US" sz="4000" dirty="0"/>
          </a:p>
        </p:txBody>
      </p:sp>
      <p:sp>
        <p:nvSpPr>
          <p:cNvPr id="3" name="Content Placeholder 2"/>
          <p:cNvSpPr>
            <a:spLocks noGrp="1"/>
          </p:cNvSpPr>
          <p:nvPr>
            <p:ph idx="1"/>
          </p:nvPr>
        </p:nvSpPr>
        <p:spPr/>
        <p:txBody>
          <a:bodyPr/>
          <a:lstStyle/>
          <a:p>
            <a:r>
              <a:rPr lang="en-US" dirty="0" smtClean="0"/>
              <a:t>A Policy Review Team was established and explored best practices for developing and maintaining policies</a:t>
            </a:r>
          </a:p>
          <a:p>
            <a:r>
              <a:rPr lang="en-US" dirty="0" smtClean="0"/>
              <a:t>Policy Template guides policy development</a:t>
            </a:r>
          </a:p>
          <a:p>
            <a:r>
              <a:rPr lang="en-US" dirty="0" smtClean="0"/>
              <a:t>Policies/Protocols posted on intranet for all staff to find</a:t>
            </a:r>
          </a:p>
          <a:p>
            <a:r>
              <a:rPr lang="en-US" dirty="0" smtClean="0"/>
              <a:t>We even have a policy on policies!</a:t>
            </a:r>
            <a:endParaRPr lang="en-US" dirty="0"/>
          </a:p>
        </p:txBody>
      </p:sp>
      <p:sp>
        <p:nvSpPr>
          <p:cNvPr id="2" name="TextBox 1"/>
          <p:cNvSpPr txBox="1"/>
          <p:nvPr/>
        </p:nvSpPr>
        <p:spPr>
          <a:xfrm>
            <a:off x="3079699" y="2962182"/>
            <a:ext cx="324128" cy="830997"/>
          </a:xfrm>
          <a:prstGeom prst="rect">
            <a:avLst/>
          </a:prstGeom>
          <a:noFill/>
        </p:spPr>
        <p:txBody>
          <a:bodyPr wrap="none" rtlCol="0">
            <a:spAutoFit/>
          </a:bodyPr>
          <a:lstStyle/>
          <a:p>
            <a:r>
              <a:rPr lang="en-US" sz="4800" dirty="0" smtClean="0"/>
              <a:t> </a:t>
            </a:r>
            <a:endParaRPr lang="en-US" sz="4800" dirty="0"/>
          </a:p>
        </p:txBody>
      </p:sp>
    </p:spTree>
    <p:extLst>
      <p:ext uri="{BB962C8B-B14F-4D97-AF65-F5344CB8AC3E}">
        <p14:creationId xmlns:p14="http://schemas.microsoft.com/office/powerpoint/2010/main" val="3831478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72400" y="5568818"/>
            <a:ext cx="987988" cy="1051991"/>
          </a:xfrm>
          <a:prstGeom prst="rect">
            <a:avLst/>
          </a:prstGeom>
        </p:spPr>
      </p:pic>
      <p:cxnSp>
        <p:nvCxnSpPr>
          <p:cNvPr id="5" name="Straight Connector 4"/>
          <p:cNvCxnSpPr/>
          <p:nvPr/>
        </p:nvCxnSpPr>
        <p:spPr>
          <a:xfrm>
            <a:off x="457200" y="1219200"/>
            <a:ext cx="8077200" cy="0"/>
          </a:xfrm>
          <a:prstGeom prst="line">
            <a:avLst/>
          </a:prstGeom>
        </p:spPr>
        <p:style>
          <a:lnRef idx="2">
            <a:schemeClr val="accent1"/>
          </a:lnRef>
          <a:fillRef idx="0">
            <a:schemeClr val="accent1"/>
          </a:fillRef>
          <a:effectRef idx="1">
            <a:schemeClr val="accent1"/>
          </a:effectRef>
          <a:fontRef idx="minor">
            <a:schemeClr val="tx1"/>
          </a:fontRef>
        </p:style>
      </p:cxnSp>
      <p:sp>
        <p:nvSpPr>
          <p:cNvPr id="6" name="Title 2"/>
          <p:cNvSpPr>
            <a:spLocks noGrp="1"/>
          </p:cNvSpPr>
          <p:nvPr>
            <p:ph type="title"/>
          </p:nvPr>
        </p:nvSpPr>
        <p:spPr>
          <a:xfrm>
            <a:off x="457200" y="57698"/>
            <a:ext cx="8229600" cy="1161502"/>
          </a:xfrm>
        </p:spPr>
        <p:txBody>
          <a:bodyPr>
            <a:noAutofit/>
          </a:bodyPr>
          <a:lstStyle/>
          <a:p>
            <a:r>
              <a:rPr lang="en-US" sz="4000" dirty="0" smtClean="0"/>
              <a:t>Impact of Accreditation on DPH Policies/Protocols</a:t>
            </a:r>
            <a:endParaRPr lang="en-US" sz="4000" dirty="0"/>
          </a:p>
        </p:txBody>
      </p:sp>
      <p:sp>
        <p:nvSpPr>
          <p:cNvPr id="3" name="Content Placeholder 2"/>
          <p:cNvSpPr>
            <a:spLocks noGrp="1"/>
          </p:cNvSpPr>
          <p:nvPr>
            <p:ph idx="1"/>
          </p:nvPr>
        </p:nvSpPr>
        <p:spPr/>
        <p:txBody>
          <a:bodyPr>
            <a:normAutofit fontScale="85000" lnSpcReduction="10000"/>
          </a:bodyPr>
          <a:lstStyle/>
          <a:p>
            <a:r>
              <a:rPr lang="en-US" dirty="0" smtClean="0"/>
              <a:t>Fewer requests to HR or managers about how to complete certain forms or procedures</a:t>
            </a:r>
          </a:p>
          <a:p>
            <a:r>
              <a:rPr lang="en-US" dirty="0" smtClean="0"/>
              <a:t>Staff understand expectations, such as how the Performance Dashboard is utilized, minimum training requirements for new staff, or how to conduct student internships</a:t>
            </a:r>
          </a:p>
          <a:p>
            <a:r>
              <a:rPr lang="en-US" dirty="0" smtClean="0"/>
              <a:t>Policies are reviewed every five years or updated as necessary. Before accreditation, it was not uncommon to find a policy dated 2008 or no longer relevant</a:t>
            </a:r>
          </a:p>
          <a:p>
            <a:r>
              <a:rPr lang="en-US" dirty="0" smtClean="0"/>
              <a:t>Protocols are being written down and documented rather than being passed on verbally</a:t>
            </a:r>
          </a:p>
          <a:p>
            <a:endParaRPr lang="en-US" dirty="0" smtClean="0"/>
          </a:p>
          <a:p>
            <a:pPr marL="0" indent="0">
              <a:buNone/>
            </a:pPr>
            <a:endParaRPr lang="en-US" dirty="0" smtClean="0"/>
          </a:p>
          <a:p>
            <a:endParaRPr lang="en-US" dirty="0"/>
          </a:p>
        </p:txBody>
      </p:sp>
      <p:sp>
        <p:nvSpPr>
          <p:cNvPr id="2" name="TextBox 1"/>
          <p:cNvSpPr txBox="1"/>
          <p:nvPr/>
        </p:nvSpPr>
        <p:spPr>
          <a:xfrm>
            <a:off x="3079699" y="2962182"/>
            <a:ext cx="324128" cy="830997"/>
          </a:xfrm>
          <a:prstGeom prst="rect">
            <a:avLst/>
          </a:prstGeom>
          <a:noFill/>
        </p:spPr>
        <p:txBody>
          <a:bodyPr wrap="none" rtlCol="0">
            <a:spAutoFit/>
          </a:bodyPr>
          <a:lstStyle/>
          <a:p>
            <a:r>
              <a:rPr lang="en-US" sz="4800" dirty="0" smtClean="0"/>
              <a:t> </a:t>
            </a:r>
            <a:endParaRPr lang="en-US" sz="4800" dirty="0"/>
          </a:p>
        </p:txBody>
      </p:sp>
    </p:spTree>
    <p:extLst>
      <p:ext uri="{BB962C8B-B14F-4D97-AF65-F5344CB8AC3E}">
        <p14:creationId xmlns:p14="http://schemas.microsoft.com/office/powerpoint/2010/main" val="291037236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SiteCore Colors">
      <a:dk1>
        <a:sysClr val="windowText" lastClr="000000"/>
      </a:dk1>
      <a:lt1>
        <a:sysClr val="window" lastClr="FFFFFF"/>
      </a:lt1>
      <a:dk2>
        <a:srgbClr val="1F497D"/>
      </a:dk2>
      <a:lt2>
        <a:srgbClr val="EEECE1"/>
      </a:lt2>
      <a:accent1>
        <a:srgbClr val="0071BB"/>
      </a:accent1>
      <a:accent2>
        <a:srgbClr val="3A95D2"/>
      </a:accent2>
      <a:accent3>
        <a:srgbClr val="88BFE3"/>
      </a:accent3>
      <a:accent4>
        <a:srgbClr val="054266"/>
      </a:accent4>
      <a:accent5>
        <a:srgbClr val="053955"/>
      </a:accent5>
      <a:accent6>
        <a:srgbClr val="0081BD"/>
      </a:accent6>
      <a:hlink>
        <a:srgbClr val="054266"/>
      </a:hlink>
      <a:folHlink>
        <a:srgbClr val="00206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16904</TotalTime>
  <Words>1499</Words>
  <Application>Microsoft Office PowerPoint</Application>
  <PresentationFormat>On-screen Show (4:3)</PresentationFormat>
  <Paragraphs>196</Paragraphs>
  <Slides>18</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Helvetica</vt:lpstr>
      <vt:lpstr>Times New Roman</vt:lpstr>
      <vt:lpstr>Wingdings</vt:lpstr>
      <vt:lpstr>Office Theme</vt:lpstr>
      <vt:lpstr>Accreditation Learning Community</vt:lpstr>
      <vt:lpstr>Agenda</vt:lpstr>
      <vt:lpstr>JPHMP May/June 2018</vt:lpstr>
      <vt:lpstr>JPHMP May/June 2018</vt:lpstr>
      <vt:lpstr>Developing/Implementing Operational &amp; Health Equity Policies to Support Public Health (Standard 11.1)</vt:lpstr>
      <vt:lpstr>Goal of Domain 11</vt:lpstr>
      <vt:lpstr>Policy Requirements for PHAB</vt:lpstr>
      <vt:lpstr>How DPH conforms with PHAB requirements</vt:lpstr>
      <vt:lpstr>Impact of Accreditation on DPH Policies/Protocols</vt:lpstr>
      <vt:lpstr>Measure 11.1.2: Ethical issues identified/ethical decisions made</vt:lpstr>
      <vt:lpstr>Measure 11.1.4:  Health Equity policies/procedures</vt:lpstr>
      <vt:lpstr>Measure 11.1.4</vt:lpstr>
      <vt:lpstr>Measure 11.1.4</vt:lpstr>
      <vt:lpstr>Measure 11.1.4</vt:lpstr>
      <vt:lpstr>Measure 11.1.4</vt:lpstr>
      <vt:lpstr>Measure 11.1.4</vt:lpstr>
      <vt:lpstr>PowerPoint Presentation</vt:lpstr>
      <vt:lpstr>PowerPoint Presentation</vt:lpstr>
    </vt:vector>
  </TitlesOfParts>
  <Company>DPH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Performance Management at  CT DPH</dc:title>
  <dc:creator>Holder, Etienne</dc:creator>
  <cp:lastModifiedBy>Touma, Melissa</cp:lastModifiedBy>
  <cp:revision>333</cp:revision>
  <cp:lastPrinted>2018-05-30T16:32:46Z</cp:lastPrinted>
  <dcterms:created xsi:type="dcterms:W3CDTF">2017-07-24T19:17:55Z</dcterms:created>
  <dcterms:modified xsi:type="dcterms:W3CDTF">2018-06-01T20:53:34Z</dcterms:modified>
</cp:coreProperties>
</file>