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81" r:id="rId2"/>
    <p:sldId id="279" r:id="rId3"/>
    <p:sldId id="382" r:id="rId4"/>
    <p:sldId id="360" r:id="rId5"/>
    <p:sldId id="361" r:id="rId6"/>
    <p:sldId id="363" r:id="rId7"/>
    <p:sldId id="362" r:id="rId8"/>
    <p:sldId id="364" r:id="rId9"/>
    <p:sldId id="391" r:id="rId10"/>
    <p:sldId id="365" r:id="rId11"/>
    <p:sldId id="366" r:id="rId12"/>
    <p:sldId id="367" r:id="rId13"/>
    <p:sldId id="369" r:id="rId14"/>
    <p:sldId id="368" r:id="rId15"/>
    <p:sldId id="374" r:id="rId16"/>
    <p:sldId id="373" r:id="rId17"/>
    <p:sldId id="392" r:id="rId18"/>
    <p:sldId id="372" r:id="rId19"/>
    <p:sldId id="371" r:id="rId20"/>
    <p:sldId id="370" r:id="rId21"/>
    <p:sldId id="375" r:id="rId22"/>
    <p:sldId id="377" r:id="rId23"/>
    <p:sldId id="376" r:id="rId24"/>
    <p:sldId id="380" r:id="rId25"/>
    <p:sldId id="381" r:id="rId26"/>
    <p:sldId id="378" r:id="rId27"/>
    <p:sldId id="379" r:id="rId28"/>
    <p:sldId id="383" r:id="rId29"/>
    <p:sldId id="384" r:id="rId30"/>
    <p:sldId id="385" r:id="rId31"/>
    <p:sldId id="386" r:id="rId32"/>
    <p:sldId id="387" r:id="rId33"/>
    <p:sldId id="388" r:id="rId34"/>
    <p:sldId id="389" r:id="rId35"/>
    <p:sldId id="390" r:id="rId36"/>
    <p:sldId id="393" r:id="rId37"/>
    <p:sldId id="350" r:id="rId38"/>
    <p:sldId id="346" r:id="rId3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uma, Melissa" initials="TM" lastIdx="1" clrIdx="0">
    <p:extLst>
      <p:ext uri="{19B8F6BF-5375-455C-9EA6-DF929625EA0E}">
        <p15:presenceInfo xmlns:p15="http://schemas.microsoft.com/office/powerpoint/2012/main" userId="S-1-5-21-746137067-854245398-682003330-3955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26" autoAdjust="0"/>
  </p:normalViewPr>
  <p:slideViewPr>
    <p:cSldViewPr>
      <p:cViewPr varScale="1">
        <p:scale>
          <a:sx n="80" d="100"/>
          <a:sy n="80" d="100"/>
        </p:scale>
        <p:origin x="8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64820"/>
          </a:xfrm>
          <a:prstGeom prst="rect">
            <a:avLst/>
          </a:prstGeom>
        </p:spPr>
        <p:txBody>
          <a:bodyPr vert="horz" lIns="91440" tIns="45720" rIns="91440" bIns="45720" rtlCol="0"/>
          <a:lstStyle>
            <a:lvl1pPr algn="r">
              <a:defRPr sz="1200"/>
            </a:lvl1pPr>
          </a:lstStyle>
          <a:p>
            <a:fld id="{D67D3304-5687-4526-BF6B-62F39789DFFF}" type="datetimeFigureOut">
              <a:rPr lang="en-US" smtClean="0"/>
              <a:t>4/2/2018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2"/>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9"/>
            <a:ext cx="2971800" cy="464820"/>
          </a:xfrm>
          <a:prstGeom prst="rect">
            <a:avLst/>
          </a:prstGeom>
        </p:spPr>
        <p:txBody>
          <a:bodyPr vert="horz" lIns="91440" tIns="45720" rIns="91440" bIns="45720" rtlCol="0" anchor="b"/>
          <a:lstStyle>
            <a:lvl1pPr algn="r">
              <a:defRPr sz="1200"/>
            </a:lvl1pPr>
          </a:lstStyle>
          <a:p>
            <a:fld id="{0CA242C5-3E60-4668-B23B-F17A02236ECA}" type="slidenum">
              <a:rPr lang="en-US" smtClean="0"/>
              <a:t>‹#›</a:t>
            </a:fld>
            <a:endParaRPr lang="en-US"/>
          </a:p>
        </p:txBody>
      </p:sp>
    </p:spTree>
    <p:extLst>
      <p:ext uri="{BB962C8B-B14F-4D97-AF65-F5344CB8AC3E}">
        <p14:creationId xmlns:p14="http://schemas.microsoft.com/office/powerpoint/2010/main" val="299894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1</a:t>
            </a:fld>
            <a:endParaRPr lang="en-US"/>
          </a:p>
        </p:txBody>
      </p:sp>
    </p:spTree>
    <p:extLst>
      <p:ext uri="{BB962C8B-B14F-4D97-AF65-F5344CB8AC3E}">
        <p14:creationId xmlns:p14="http://schemas.microsoft.com/office/powerpoint/2010/main" val="200817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example, at</a:t>
            </a:r>
            <a:r>
              <a:rPr lang="en-US" baseline="0" dirty="0" smtClean="0"/>
              <a:t> the state-level, after Gov. Malloy instituted the Lean Initiative, the terms “process improvement”, “Lean”, “Plan-Do-Check-Act”, and others, were adopted by the state agencies. Where DPH differs, however, is often on using the term “quality improvement” rather than “process”, or “Plan-Do-Study-Act” instead of “Check” because we like to study things in Public Health, not just check. Now, this doesn’t mean you can’t use those other terms, but your QI Plan should describe terms and definitions that are relevant to you and your agency. You can refer to the PHAB glossary of terms document located on their website for additional terms and definitions.</a:t>
            </a:r>
          </a:p>
          <a:p>
            <a:endParaRPr lang="en-US" baseline="0" dirty="0" smtClean="0"/>
          </a:p>
          <a:p>
            <a:r>
              <a:rPr lang="en-US" baseline="0" dirty="0" smtClean="0"/>
              <a:t>It is also a good practice to use the same language in all your agency plans, including the Strategic Plan and Workforce Development Plan.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10</a:t>
            </a:fld>
            <a:endParaRPr lang="en-US"/>
          </a:p>
        </p:txBody>
      </p:sp>
    </p:spTree>
    <p:extLst>
      <p:ext uri="{BB962C8B-B14F-4D97-AF65-F5344CB8AC3E}">
        <p14:creationId xmlns:p14="http://schemas.microsoft.com/office/powerpoint/2010/main" val="3823269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here is an excerpt from DPH’s QI Plan. This is not a requirement,</a:t>
            </a:r>
            <a:r>
              <a:rPr lang="en-US" baseline="0" dirty="0" smtClean="0"/>
              <a:t> but DPH found it helpful to develop a DPH Quality Vision Statement to support the agency’s mission of providing high quality services to CT residents. We go on to define quality improvement as the use of a deliberate and defined improvement process, such as Plan-Do Study-Act that focuses on activities that address community needs and population health improvement (you’ll note in the copy you have that we wrote Plan-Do-Check-Act, but we are updating that to say “Study”). The reason we need to define QI is because DPH also utilizes quality assurance and quality control practices throughout the lab and other regulatory functions, so we needed to distinguish between the terms.</a:t>
            </a:r>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11</a:t>
            </a:fld>
            <a:endParaRPr lang="en-US"/>
          </a:p>
        </p:txBody>
      </p:sp>
    </p:spTree>
    <p:extLst>
      <p:ext uri="{BB962C8B-B14F-4D97-AF65-F5344CB8AC3E}">
        <p14:creationId xmlns:p14="http://schemas.microsoft.com/office/powerpoint/2010/main" val="4277138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glossary of terms is located at the end of the Quality Plan and specifically defines the language we</a:t>
            </a:r>
            <a:r>
              <a:rPr lang="en-US" baseline="0" dirty="0" smtClean="0"/>
              <a:t> use at DPH</a:t>
            </a:r>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12</a:t>
            </a:fld>
            <a:endParaRPr lang="en-US"/>
          </a:p>
        </p:txBody>
      </p:sp>
    </p:spTree>
    <p:extLst>
      <p:ext uri="{BB962C8B-B14F-4D97-AF65-F5344CB8AC3E}">
        <p14:creationId xmlns:p14="http://schemas.microsoft.com/office/powerpoint/2010/main" val="1856079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 must also address your agency’s culture of quality and the desired future state of quality in the organization.</a:t>
            </a:r>
            <a:r>
              <a:rPr lang="en-US" baseline="0" dirty="0" smtClean="0"/>
              <a:t> A great way to d</a:t>
            </a:r>
            <a:r>
              <a:rPr lang="en-US" dirty="0" smtClean="0"/>
              <a:t>escribe your agency’s current culture of quality is through the Roadmap to an Organizational Culture of QI developed by</a:t>
            </a:r>
            <a:r>
              <a:rPr lang="en-US" baseline="0" dirty="0" smtClean="0"/>
              <a:t> NACCHO. When we did our assessment with staff in 2013, participants rated DPH to be on Exit 4, generally indicating that some formal QI activities take place in the agency but not on a widespread basis.</a:t>
            </a:r>
          </a:p>
          <a:p>
            <a:endParaRPr lang="en-US" baseline="0" dirty="0" smtClean="0"/>
          </a:p>
          <a:p>
            <a:r>
              <a:rPr lang="en-US" baseline="0" dirty="0" smtClean="0"/>
              <a:t>You can identify the percent of staff currently train in QI or leadership and establish a goal for future state. You can also describe what your current infrastructure is for QI and what you would like to do to improve it in the next 5 years. For example, you might want to allocate or apply for funds for a full time accreditation coordinator, or you would like to train a current staff member to be a QI Coordinator. Or maybe you want to eventually include all staff on a QI Council. </a:t>
            </a:r>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13</a:t>
            </a:fld>
            <a:endParaRPr lang="en-US"/>
          </a:p>
        </p:txBody>
      </p:sp>
    </p:spTree>
    <p:extLst>
      <p:ext uri="{BB962C8B-B14F-4D97-AF65-F5344CB8AC3E}">
        <p14:creationId xmlns:p14="http://schemas.microsoft.com/office/powerpoint/2010/main" val="2151025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PDF </a:t>
            </a:r>
            <a:r>
              <a:rPr lang="en-US" dirty="0" err="1" smtClean="0"/>
              <a:t>pg</a:t>
            </a:r>
            <a:r>
              <a:rPr lang="en-US" baseline="0" dirty="0" smtClean="0"/>
              <a:t> 8-10</a:t>
            </a:r>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14</a:t>
            </a:fld>
            <a:endParaRPr lang="en-US"/>
          </a:p>
        </p:txBody>
      </p:sp>
    </p:spTree>
    <p:extLst>
      <p:ext uri="{BB962C8B-B14F-4D97-AF65-F5344CB8AC3E}">
        <p14:creationId xmlns:p14="http://schemas.microsoft.com/office/powerpoint/2010/main" val="2524067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description</a:t>
            </a:r>
            <a:r>
              <a:rPr lang="en-US" baseline="0" dirty="0" smtClean="0"/>
              <a:t> of a desired future state, we pointed PHAB to our vision statement, performance dashboard with targets for the % of staff trained in QI and trained in leadership development</a:t>
            </a:r>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15</a:t>
            </a:fld>
            <a:endParaRPr lang="en-US"/>
          </a:p>
        </p:txBody>
      </p:sp>
    </p:spTree>
    <p:extLst>
      <p:ext uri="{BB962C8B-B14F-4D97-AF65-F5344CB8AC3E}">
        <p14:creationId xmlns:p14="http://schemas.microsoft.com/office/powerpoint/2010/main" val="4100317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16</a:t>
            </a:fld>
            <a:endParaRPr lang="en-US"/>
          </a:p>
        </p:txBody>
      </p:sp>
    </p:spTree>
    <p:extLst>
      <p:ext uri="{BB962C8B-B14F-4D97-AF65-F5344CB8AC3E}">
        <p14:creationId xmlns:p14="http://schemas.microsoft.com/office/powerpoint/2010/main" val="3783372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17</a:t>
            </a:fld>
            <a:endParaRPr lang="en-US"/>
          </a:p>
        </p:txBody>
      </p:sp>
    </p:spTree>
    <p:extLst>
      <p:ext uri="{BB962C8B-B14F-4D97-AF65-F5344CB8AC3E}">
        <p14:creationId xmlns:p14="http://schemas.microsoft.com/office/powerpoint/2010/main" val="611729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18</a:t>
            </a:fld>
            <a:endParaRPr lang="en-US"/>
          </a:p>
        </p:txBody>
      </p:sp>
    </p:spTree>
    <p:extLst>
      <p:ext uri="{BB962C8B-B14F-4D97-AF65-F5344CB8AC3E}">
        <p14:creationId xmlns:p14="http://schemas.microsoft.com/office/powerpoint/2010/main" val="2755990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DPH’s plan,</a:t>
            </a:r>
            <a:r>
              <a:rPr lang="en-US" baseline="0" dirty="0" smtClean="0"/>
              <a:t> we describe the various training opportunities available, including information provided at the New employee orientation and the required training plan that new employees must completed on CT TRAIN. </a:t>
            </a:r>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19</a:t>
            </a:fld>
            <a:endParaRPr lang="en-US"/>
          </a:p>
        </p:txBody>
      </p:sp>
    </p:spTree>
    <p:extLst>
      <p:ext uri="{BB962C8B-B14F-4D97-AF65-F5344CB8AC3E}">
        <p14:creationId xmlns:p14="http://schemas.microsoft.com/office/powerpoint/2010/main" val="319395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2</a:t>
            </a:fld>
            <a:endParaRPr lang="en-US"/>
          </a:p>
        </p:txBody>
      </p:sp>
    </p:spTree>
    <p:extLst>
      <p:ext uri="{BB962C8B-B14F-4D97-AF65-F5344CB8AC3E}">
        <p14:creationId xmlns:p14="http://schemas.microsoft.com/office/powerpoint/2010/main" val="940772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provide annual QI</a:t>
            </a:r>
            <a:r>
              <a:rPr lang="en-US" baseline="0" dirty="0" smtClean="0"/>
              <a:t> 101 training for staff, and advanced training for programs who request it. Every program has a license for the healthy Connecticut 2020 performance dashboard which is based on the concept of Results Based Accountability, and training or help is available every quarter for staff inputting data or developing performance measures.</a:t>
            </a:r>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20</a:t>
            </a:fld>
            <a:endParaRPr lang="en-US"/>
          </a:p>
        </p:txBody>
      </p:sp>
    </p:spTree>
    <p:extLst>
      <p:ext uri="{BB962C8B-B14F-4D97-AF65-F5344CB8AC3E}">
        <p14:creationId xmlns:p14="http://schemas.microsoft.com/office/powerpoint/2010/main" val="2528402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Leadership development opportunities are also available twice</a:t>
            </a:r>
            <a:r>
              <a:rPr lang="en-US" baseline="0" dirty="0" smtClean="0"/>
              <a:t> a year with Leadership Greater Hartford. We’ve been able to open these sessions to local health in the past, so be sure to keep an eye out for an email about the next one (I think it is planned for early this summer)</a:t>
            </a:r>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21</a:t>
            </a:fld>
            <a:endParaRPr lang="en-US"/>
          </a:p>
        </p:txBody>
      </p:sp>
    </p:spTree>
    <p:extLst>
      <p:ext uri="{BB962C8B-B14F-4D97-AF65-F5344CB8AC3E}">
        <p14:creationId xmlns:p14="http://schemas.microsoft.com/office/powerpoint/2010/main" val="2699915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Consider: Who will identify projects and how you will prioritize projects, identify team members, and address other specialized staffing that might be needed (such as support or data).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a:t>
            </a:r>
            <a:r>
              <a:rPr lang="en-US" sz="1200" b="1" kern="1200" dirty="0" smtClean="0">
                <a:solidFill>
                  <a:schemeClr val="tx1"/>
                </a:solidFill>
                <a:effectLst/>
                <a:latin typeface="+mn-lt"/>
                <a:ea typeface="+mn-ea"/>
                <a:cs typeface="+mn-cs"/>
              </a:rPr>
              <a:t>identify</a:t>
            </a:r>
            <a:r>
              <a:rPr lang="en-US" sz="1200" kern="1200" dirty="0" smtClean="0">
                <a:solidFill>
                  <a:schemeClr val="tx1"/>
                </a:solidFill>
                <a:effectLst/>
                <a:latin typeface="+mn-lt"/>
                <a:ea typeface="+mn-ea"/>
                <a:cs typeface="+mn-cs"/>
              </a:rPr>
              <a:t> potential projects, consider: </a:t>
            </a:r>
          </a:p>
          <a:p>
            <a:pPr lvl="0"/>
            <a:r>
              <a:rPr lang="en-US" sz="1200" kern="1200" dirty="0" smtClean="0">
                <a:solidFill>
                  <a:schemeClr val="tx1"/>
                </a:solidFill>
                <a:effectLst/>
                <a:latin typeface="+mn-lt"/>
                <a:ea typeface="+mn-ea"/>
                <a:cs typeface="+mn-cs"/>
              </a:rPr>
              <a:t>Performance reflected in Ohio’s Health Department Profile and Performance Database, Ohio’s Public Health Quality Indicator reports, and/or within your own performance management system,</a:t>
            </a:r>
          </a:p>
          <a:p>
            <a:pPr lvl="0"/>
            <a:r>
              <a:rPr lang="en-US" sz="1200" kern="1200" dirty="0" smtClean="0">
                <a:solidFill>
                  <a:schemeClr val="tx1"/>
                </a:solidFill>
                <a:effectLst/>
                <a:latin typeface="+mn-lt"/>
                <a:ea typeface="+mn-ea"/>
                <a:cs typeface="+mn-cs"/>
              </a:rPr>
              <a:t>Alignment with your agency’s strategic plan and mission,</a:t>
            </a:r>
          </a:p>
          <a:p>
            <a:pPr lvl="0"/>
            <a:r>
              <a:rPr lang="en-US" sz="1200" kern="1200" dirty="0" smtClean="0">
                <a:solidFill>
                  <a:schemeClr val="tx1"/>
                </a:solidFill>
                <a:effectLst/>
                <a:latin typeface="+mn-lt"/>
                <a:ea typeface="+mn-ea"/>
                <a:cs typeface="+mn-cs"/>
              </a:rPr>
              <a:t>After-action reports,</a:t>
            </a:r>
          </a:p>
          <a:p>
            <a:pPr lvl="0"/>
            <a:r>
              <a:rPr lang="en-US" sz="1200" kern="1200" dirty="0" smtClean="0">
                <a:solidFill>
                  <a:schemeClr val="tx1"/>
                </a:solidFill>
                <a:effectLst/>
                <a:latin typeface="+mn-lt"/>
                <a:ea typeface="+mn-ea"/>
                <a:cs typeface="+mn-cs"/>
              </a:rPr>
              <a:t>Customer satisfaction surveys,</a:t>
            </a:r>
          </a:p>
          <a:p>
            <a:pPr lvl="0"/>
            <a:r>
              <a:rPr lang="en-US" sz="1200" kern="1200" dirty="0" smtClean="0">
                <a:solidFill>
                  <a:schemeClr val="tx1"/>
                </a:solidFill>
                <a:effectLst/>
                <a:latin typeface="+mn-lt"/>
                <a:ea typeface="+mn-ea"/>
                <a:cs typeface="+mn-cs"/>
              </a:rPr>
              <a:t>Staff survey results/suggestions (see project nomination form in User &amp; Resource Guide),</a:t>
            </a:r>
          </a:p>
          <a:p>
            <a:pPr lvl="0"/>
            <a:r>
              <a:rPr lang="en-US" sz="1200" kern="1200" dirty="0" smtClean="0">
                <a:solidFill>
                  <a:schemeClr val="tx1"/>
                </a:solidFill>
                <a:effectLst/>
                <a:latin typeface="+mn-lt"/>
                <a:ea typeface="+mn-ea"/>
                <a:cs typeface="+mn-cs"/>
              </a:rPr>
              <a:t>Program evaluations,</a:t>
            </a:r>
          </a:p>
          <a:p>
            <a:pPr lvl="0"/>
            <a:r>
              <a:rPr lang="en-US" sz="1200" kern="1200" dirty="0" smtClean="0">
                <a:solidFill>
                  <a:schemeClr val="tx1"/>
                </a:solidFill>
                <a:effectLst/>
                <a:latin typeface="+mn-lt"/>
                <a:ea typeface="+mn-ea"/>
                <a:cs typeface="+mn-cs"/>
              </a:rPr>
              <a:t>Needs related to accreditation preparation,</a:t>
            </a:r>
          </a:p>
          <a:p>
            <a:pPr lvl="0"/>
            <a:r>
              <a:rPr lang="en-US" sz="1200" kern="1200" dirty="0" smtClean="0">
                <a:solidFill>
                  <a:schemeClr val="tx1"/>
                </a:solidFill>
                <a:effectLst/>
                <a:latin typeface="+mn-lt"/>
                <a:ea typeface="+mn-ea"/>
                <a:cs typeface="+mn-cs"/>
              </a:rPr>
              <a:t>Community health assessment or systems performance assessment findings,</a:t>
            </a:r>
          </a:p>
          <a:p>
            <a:pPr lvl="0"/>
            <a:r>
              <a:rPr lang="en-US" sz="1200" kern="1200" dirty="0" smtClean="0">
                <a:solidFill>
                  <a:schemeClr val="tx1"/>
                </a:solidFill>
                <a:effectLst/>
                <a:latin typeface="+mn-lt"/>
                <a:ea typeface="+mn-ea"/>
                <a:cs typeface="+mn-cs"/>
              </a:rPr>
              <a:t>Community health improvement plans, and/or</a:t>
            </a:r>
          </a:p>
          <a:p>
            <a:pPr lvl="0"/>
            <a:r>
              <a:rPr lang="en-US" sz="1200" kern="1200" dirty="0" smtClean="0">
                <a:solidFill>
                  <a:schemeClr val="tx1"/>
                </a:solidFill>
                <a:effectLst/>
                <a:latin typeface="+mn-lt"/>
                <a:ea typeface="+mn-ea"/>
                <a:cs typeface="+mn-cs"/>
              </a:rPr>
              <a:t>Audit or compliance issues.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a:t>
            </a:r>
            <a:r>
              <a:rPr lang="en-US" sz="1200" b="1" kern="1200" dirty="0" smtClean="0">
                <a:solidFill>
                  <a:schemeClr val="tx1"/>
                </a:solidFill>
                <a:effectLst/>
                <a:latin typeface="+mn-lt"/>
                <a:ea typeface="+mn-ea"/>
                <a:cs typeface="+mn-cs"/>
              </a:rPr>
              <a:t>selecting or prioritizing</a:t>
            </a:r>
            <a:r>
              <a:rPr lang="en-US" sz="1200" kern="1200" dirty="0" smtClean="0">
                <a:solidFill>
                  <a:schemeClr val="tx1"/>
                </a:solidFill>
                <a:effectLst/>
                <a:latin typeface="+mn-lt"/>
                <a:ea typeface="+mn-ea"/>
                <a:cs typeface="+mn-cs"/>
              </a:rPr>
              <a:t> from among several identified project ideas, you may consider additional criteria:</a:t>
            </a:r>
          </a:p>
          <a:p>
            <a:pPr lvl="0"/>
            <a:r>
              <a:rPr lang="en-US" sz="1200" kern="1200" dirty="0" smtClean="0">
                <a:solidFill>
                  <a:schemeClr val="tx1"/>
                </a:solidFill>
                <a:effectLst/>
                <a:latin typeface="+mn-lt"/>
                <a:ea typeface="+mn-ea"/>
                <a:cs typeface="+mn-cs"/>
              </a:rPr>
              <a:t>Alignment with agency’s mission or strategic plan,</a:t>
            </a:r>
          </a:p>
          <a:p>
            <a:pPr lvl="0"/>
            <a:r>
              <a:rPr lang="en-US" sz="1200" kern="1200" dirty="0" smtClean="0">
                <a:solidFill>
                  <a:schemeClr val="tx1"/>
                </a:solidFill>
                <a:effectLst/>
                <a:latin typeface="+mn-lt"/>
                <a:ea typeface="+mn-ea"/>
                <a:cs typeface="+mn-cs"/>
              </a:rPr>
              <a:t>Number of people affected,</a:t>
            </a:r>
          </a:p>
          <a:p>
            <a:pPr lvl="0"/>
            <a:r>
              <a:rPr lang="en-US" sz="1200" kern="1200" dirty="0" smtClean="0">
                <a:solidFill>
                  <a:schemeClr val="tx1"/>
                </a:solidFill>
                <a:effectLst/>
                <a:latin typeface="+mn-lt"/>
                <a:ea typeface="+mn-ea"/>
                <a:cs typeface="+mn-cs"/>
              </a:rPr>
              <a:t>Financial consequence,</a:t>
            </a:r>
          </a:p>
          <a:p>
            <a:pPr lvl="0"/>
            <a:r>
              <a:rPr lang="en-US" sz="1200" kern="1200" dirty="0" smtClean="0">
                <a:solidFill>
                  <a:schemeClr val="tx1"/>
                </a:solidFill>
                <a:effectLst/>
                <a:latin typeface="+mn-lt"/>
                <a:ea typeface="+mn-ea"/>
                <a:cs typeface="+mn-cs"/>
              </a:rPr>
              <a:t>Timeliness, </a:t>
            </a:r>
          </a:p>
          <a:p>
            <a:pPr lvl="0"/>
            <a:r>
              <a:rPr lang="en-US" sz="1200" kern="1200" dirty="0" smtClean="0">
                <a:solidFill>
                  <a:schemeClr val="tx1"/>
                </a:solidFill>
                <a:effectLst/>
                <a:latin typeface="+mn-lt"/>
                <a:ea typeface="+mn-ea"/>
                <a:cs typeface="+mn-cs"/>
              </a:rPr>
              <a:t>Capacity,</a:t>
            </a:r>
          </a:p>
          <a:p>
            <a:pPr lvl="0"/>
            <a:r>
              <a:rPr lang="en-US" sz="1200" kern="1200" dirty="0" smtClean="0">
                <a:solidFill>
                  <a:schemeClr val="tx1"/>
                </a:solidFill>
                <a:effectLst/>
                <a:latin typeface="+mn-lt"/>
                <a:ea typeface="+mn-ea"/>
                <a:cs typeface="+mn-cs"/>
              </a:rPr>
              <a:t>Availability of baseline data or present data collection efforts, and/or</a:t>
            </a:r>
          </a:p>
          <a:p>
            <a:pPr lvl="0"/>
            <a:r>
              <a:rPr lang="en-US" sz="1200" kern="1200" dirty="0" smtClean="0">
                <a:solidFill>
                  <a:schemeClr val="tx1"/>
                </a:solidFill>
                <a:effectLst/>
                <a:latin typeface="+mn-lt"/>
                <a:ea typeface="+mn-ea"/>
                <a:cs typeface="+mn-cs"/>
              </a:rPr>
              <a:t>Alignment with PHAB Domains or prior review feedback.</a:t>
            </a:r>
          </a:p>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22</a:t>
            </a:fld>
            <a:endParaRPr lang="en-US"/>
          </a:p>
        </p:txBody>
      </p:sp>
    </p:spTree>
    <p:extLst>
      <p:ext uri="{BB962C8B-B14F-4D97-AF65-F5344CB8AC3E}">
        <p14:creationId xmlns:p14="http://schemas.microsoft.com/office/powerpoint/2010/main" val="3171910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23</a:t>
            </a:fld>
            <a:endParaRPr lang="en-US"/>
          </a:p>
        </p:txBody>
      </p:sp>
    </p:spTree>
    <p:extLst>
      <p:ext uri="{BB962C8B-B14F-4D97-AF65-F5344CB8AC3E}">
        <p14:creationId xmlns:p14="http://schemas.microsoft.com/office/powerpoint/2010/main" val="998849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24</a:t>
            </a:fld>
            <a:endParaRPr lang="en-US"/>
          </a:p>
        </p:txBody>
      </p:sp>
    </p:spTree>
    <p:extLst>
      <p:ext uri="{BB962C8B-B14F-4D97-AF65-F5344CB8AC3E}">
        <p14:creationId xmlns:p14="http://schemas.microsoft.com/office/powerpoint/2010/main" val="3302938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25</a:t>
            </a:fld>
            <a:endParaRPr lang="en-US"/>
          </a:p>
        </p:txBody>
      </p:sp>
    </p:spTree>
    <p:extLst>
      <p:ext uri="{BB962C8B-B14F-4D97-AF65-F5344CB8AC3E}">
        <p14:creationId xmlns:p14="http://schemas.microsoft.com/office/powerpoint/2010/main" val="3531402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workplan</a:t>
            </a:r>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26</a:t>
            </a:fld>
            <a:endParaRPr lang="en-US"/>
          </a:p>
        </p:txBody>
      </p:sp>
    </p:spTree>
    <p:extLst>
      <p:ext uri="{BB962C8B-B14F-4D97-AF65-F5344CB8AC3E}">
        <p14:creationId xmlns:p14="http://schemas.microsoft.com/office/powerpoint/2010/main" val="34533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27</a:t>
            </a:fld>
            <a:endParaRPr lang="en-US"/>
          </a:p>
        </p:txBody>
      </p:sp>
    </p:spTree>
    <p:extLst>
      <p:ext uri="{BB962C8B-B14F-4D97-AF65-F5344CB8AC3E}">
        <p14:creationId xmlns:p14="http://schemas.microsoft.com/office/powerpoint/2010/main" val="224375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28</a:t>
            </a:fld>
            <a:endParaRPr lang="en-US"/>
          </a:p>
        </p:txBody>
      </p:sp>
    </p:spTree>
    <p:extLst>
      <p:ext uri="{BB962C8B-B14F-4D97-AF65-F5344CB8AC3E}">
        <p14:creationId xmlns:p14="http://schemas.microsoft.com/office/powerpoint/2010/main" val="3670880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29</a:t>
            </a:fld>
            <a:endParaRPr lang="en-US"/>
          </a:p>
        </p:txBody>
      </p:sp>
    </p:spTree>
    <p:extLst>
      <p:ext uri="{BB962C8B-B14F-4D97-AF65-F5344CB8AC3E}">
        <p14:creationId xmlns:p14="http://schemas.microsoft.com/office/powerpoint/2010/main" val="183510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3</a:t>
            </a:fld>
            <a:endParaRPr lang="en-US"/>
          </a:p>
        </p:txBody>
      </p:sp>
    </p:spTree>
    <p:extLst>
      <p:ext uri="{BB962C8B-B14F-4D97-AF65-F5344CB8AC3E}">
        <p14:creationId xmlns:p14="http://schemas.microsoft.com/office/powerpoint/2010/main" val="2532352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30</a:t>
            </a:fld>
            <a:endParaRPr lang="en-US"/>
          </a:p>
        </p:txBody>
      </p:sp>
    </p:spTree>
    <p:extLst>
      <p:ext uri="{BB962C8B-B14F-4D97-AF65-F5344CB8AC3E}">
        <p14:creationId xmlns:p14="http://schemas.microsoft.com/office/powerpoint/2010/main" val="1311332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how you will communicate about quality</a:t>
            </a:r>
            <a:r>
              <a:rPr lang="en-US" baseline="0" dirty="0" smtClean="0"/>
              <a:t> initiatives</a:t>
            </a:r>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31</a:t>
            </a:fld>
            <a:endParaRPr lang="en-US"/>
          </a:p>
        </p:txBody>
      </p:sp>
    </p:spTree>
    <p:extLst>
      <p:ext uri="{BB962C8B-B14F-4D97-AF65-F5344CB8AC3E}">
        <p14:creationId xmlns:p14="http://schemas.microsoft.com/office/powerpoint/2010/main" val="915069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32</a:t>
            </a:fld>
            <a:endParaRPr lang="en-US"/>
          </a:p>
        </p:txBody>
      </p:sp>
    </p:spTree>
    <p:extLst>
      <p:ext uri="{BB962C8B-B14F-4D97-AF65-F5344CB8AC3E}">
        <p14:creationId xmlns:p14="http://schemas.microsoft.com/office/powerpoint/2010/main" val="22121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33</a:t>
            </a:fld>
            <a:endParaRPr lang="en-US"/>
          </a:p>
        </p:txBody>
      </p:sp>
    </p:spTree>
    <p:extLst>
      <p:ext uri="{BB962C8B-B14F-4D97-AF65-F5344CB8AC3E}">
        <p14:creationId xmlns:p14="http://schemas.microsoft.com/office/powerpoint/2010/main" val="3907579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34</a:t>
            </a:fld>
            <a:endParaRPr lang="en-US"/>
          </a:p>
        </p:txBody>
      </p:sp>
    </p:spTree>
    <p:extLst>
      <p:ext uri="{BB962C8B-B14F-4D97-AF65-F5344CB8AC3E}">
        <p14:creationId xmlns:p14="http://schemas.microsoft.com/office/powerpoint/2010/main" val="2111700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35</a:t>
            </a:fld>
            <a:endParaRPr lang="en-US"/>
          </a:p>
        </p:txBody>
      </p:sp>
    </p:spTree>
    <p:extLst>
      <p:ext uri="{BB962C8B-B14F-4D97-AF65-F5344CB8AC3E}">
        <p14:creationId xmlns:p14="http://schemas.microsoft.com/office/powerpoint/2010/main" val="2713823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36</a:t>
            </a:fld>
            <a:endParaRPr lang="en-US"/>
          </a:p>
        </p:txBody>
      </p:sp>
    </p:spTree>
    <p:extLst>
      <p:ext uri="{BB962C8B-B14F-4D97-AF65-F5344CB8AC3E}">
        <p14:creationId xmlns:p14="http://schemas.microsoft.com/office/powerpoint/2010/main" val="4036792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242C5-3E60-4668-B23B-F17A02236ECA}" type="slidenum">
              <a:rPr lang="en-US" smtClean="0"/>
              <a:t>37</a:t>
            </a:fld>
            <a:endParaRPr lang="en-US"/>
          </a:p>
        </p:txBody>
      </p:sp>
    </p:spTree>
    <p:extLst>
      <p:ext uri="{BB962C8B-B14F-4D97-AF65-F5344CB8AC3E}">
        <p14:creationId xmlns:p14="http://schemas.microsoft.com/office/powerpoint/2010/main" val="2258845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38</a:t>
            </a:fld>
            <a:endParaRPr lang="en-US"/>
          </a:p>
        </p:txBody>
      </p:sp>
    </p:spTree>
    <p:extLst>
      <p:ext uri="{BB962C8B-B14F-4D97-AF65-F5344CB8AC3E}">
        <p14:creationId xmlns:p14="http://schemas.microsoft.com/office/powerpoint/2010/main" val="127935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4</a:t>
            </a:fld>
            <a:endParaRPr lang="en-US"/>
          </a:p>
        </p:txBody>
      </p:sp>
    </p:spTree>
    <p:extLst>
      <p:ext uri="{BB962C8B-B14F-4D97-AF65-F5344CB8AC3E}">
        <p14:creationId xmlns:p14="http://schemas.microsoft.com/office/powerpoint/2010/main" val="4001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5</a:t>
            </a:fld>
            <a:endParaRPr lang="en-US"/>
          </a:p>
        </p:txBody>
      </p:sp>
    </p:spTree>
    <p:extLst>
      <p:ext uri="{BB962C8B-B14F-4D97-AF65-F5344CB8AC3E}">
        <p14:creationId xmlns:p14="http://schemas.microsoft.com/office/powerpoint/2010/main" val="2194380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6 major plans required for accreditation – CHA/CHIP/Strategic Plan, QI Plan, Workforce</a:t>
            </a:r>
            <a:r>
              <a:rPr lang="en-US" baseline="0" dirty="0" smtClean="0"/>
              <a:t> Development Plan, Emergency Operations Plan</a:t>
            </a:r>
          </a:p>
          <a:p>
            <a:r>
              <a:rPr lang="en-US" baseline="0" dirty="0" smtClean="0"/>
              <a:t>Once developed, your quality improvement project can be updated, so if you are starting to conduct quality improvement projects, remember they need to be based on your QI plan, per Measure 9.2.2 requirements. QI projects started after the date the QI plan was finalized do not fully conform to the Measure 9.2.2 requirements. Be sure to keep the finalized date on your plan and add revision dates as they occur.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6</a:t>
            </a:fld>
            <a:endParaRPr lang="en-US"/>
          </a:p>
        </p:txBody>
      </p:sp>
    </p:spTree>
    <p:extLst>
      <p:ext uri="{BB962C8B-B14F-4D97-AF65-F5344CB8AC3E}">
        <p14:creationId xmlns:p14="http://schemas.microsoft.com/office/powerpoint/2010/main" val="120036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requirements listed under Measure 9.2.1 A</a:t>
            </a:r>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7</a:t>
            </a:fld>
            <a:endParaRPr lang="en-US"/>
          </a:p>
        </p:txBody>
      </p:sp>
    </p:spTree>
    <p:extLst>
      <p:ext uri="{BB962C8B-B14F-4D97-AF65-F5344CB8AC3E}">
        <p14:creationId xmlns:p14="http://schemas.microsoft.com/office/powerpoint/2010/main" val="320103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8</a:t>
            </a:fld>
            <a:endParaRPr lang="en-US"/>
          </a:p>
        </p:txBody>
      </p:sp>
    </p:spTree>
    <p:extLst>
      <p:ext uri="{BB962C8B-B14F-4D97-AF65-F5344CB8AC3E}">
        <p14:creationId xmlns:p14="http://schemas.microsoft.com/office/powerpoint/2010/main" val="35741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9</a:t>
            </a:fld>
            <a:endParaRPr lang="en-US"/>
          </a:p>
        </p:txBody>
      </p:sp>
    </p:spTree>
    <p:extLst>
      <p:ext uri="{BB962C8B-B14F-4D97-AF65-F5344CB8AC3E}">
        <p14:creationId xmlns:p14="http://schemas.microsoft.com/office/powerpoint/2010/main" val="336914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0CAB09-C14F-4233-861D-0EBB3D6EDFB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60027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CAB09-C14F-4233-861D-0EBB3D6EDFB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47421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CAB09-C14F-4233-861D-0EBB3D6EDFB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17079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CAB09-C14F-4233-861D-0EBB3D6EDFB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54613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CAB09-C14F-4233-861D-0EBB3D6EDFB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4211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0CAB09-C14F-4233-861D-0EBB3D6EDFB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65143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0CAB09-C14F-4233-861D-0EBB3D6EDFBD}"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289093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0CAB09-C14F-4233-861D-0EBB3D6EDFBD}"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426898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CAB09-C14F-4233-861D-0EBB3D6EDFBD}"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9569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CAB09-C14F-4233-861D-0EBB3D6EDFB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95936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CAB09-C14F-4233-861D-0EBB3D6EDFB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17690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CAB09-C14F-4233-861D-0EBB3D6EDFBD}" type="datetimeFigureOut">
              <a:rPr lang="en-US" smtClean="0"/>
              <a:t>4/2/2018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1A1FD-399F-4347-B824-3AD8A9500375}" type="slidenum">
              <a:rPr lang="en-US" smtClean="0"/>
              <a:t>‹#›</a:t>
            </a:fld>
            <a:endParaRPr lang="en-US"/>
          </a:p>
        </p:txBody>
      </p:sp>
    </p:spTree>
    <p:extLst>
      <p:ext uri="{BB962C8B-B14F-4D97-AF65-F5344CB8AC3E}">
        <p14:creationId xmlns:p14="http://schemas.microsoft.com/office/powerpoint/2010/main" val="3413726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qiroadmap.org/?wpfb_dl=6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www.phf.org/focusareas/qualityimprovement/QIQuickGuide/Pages/Welcome_to_the_Guide_to_Quality_Improvement.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haboard.org/wp-content/uploads/MJD-Procedures-080614-FINAL-for-HD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2506"/>
            <a:ext cx="8077200" cy="1470025"/>
          </a:xfrm>
        </p:spPr>
        <p:txBody>
          <a:bodyPr/>
          <a:lstStyle/>
          <a:p>
            <a:r>
              <a:rPr lang="en-US" dirty="0" smtClean="0"/>
              <a:t>Accreditation Learning Community</a:t>
            </a:r>
            <a:endParaRPr lang="en-US" dirty="0"/>
          </a:p>
        </p:txBody>
      </p:sp>
      <p:sp>
        <p:nvSpPr>
          <p:cNvPr id="3" name="Subtitle 2"/>
          <p:cNvSpPr>
            <a:spLocks noGrp="1"/>
          </p:cNvSpPr>
          <p:nvPr>
            <p:ph type="subTitle" idx="1"/>
          </p:nvPr>
        </p:nvSpPr>
        <p:spPr>
          <a:xfrm>
            <a:off x="1371600" y="3276600"/>
            <a:ext cx="6400800" cy="2339975"/>
          </a:xfrm>
        </p:spPr>
        <p:txBody>
          <a:bodyPr>
            <a:normAutofit fontScale="70000" lnSpcReduction="20000"/>
          </a:bodyPr>
          <a:lstStyle/>
          <a:p>
            <a:r>
              <a:rPr lang="en-US" sz="6000" dirty="0" smtClean="0">
                <a:solidFill>
                  <a:schemeClr val="tx1">
                    <a:lumMod val="50000"/>
                    <a:lumOff val="50000"/>
                  </a:schemeClr>
                </a:solidFill>
              </a:rPr>
              <a:t>March 28, 2018</a:t>
            </a:r>
          </a:p>
          <a:p>
            <a:r>
              <a:rPr lang="en-US" sz="6000" dirty="0" smtClean="0">
                <a:solidFill>
                  <a:schemeClr val="tx1">
                    <a:lumMod val="50000"/>
                    <a:lumOff val="50000"/>
                  </a:schemeClr>
                </a:solidFill>
              </a:rPr>
              <a:t>1:00-2:00pm</a:t>
            </a:r>
          </a:p>
          <a:p>
            <a:endParaRPr lang="en-US" dirty="0" smtClean="0">
              <a:solidFill>
                <a:schemeClr val="tx1">
                  <a:lumMod val="50000"/>
                  <a:lumOff val="50000"/>
                </a:schemeClr>
              </a:solidFill>
            </a:endParaRPr>
          </a:p>
          <a:p>
            <a:r>
              <a:rPr lang="en-US" b="1" dirty="0">
                <a:solidFill>
                  <a:schemeClr val="tx1">
                    <a:lumMod val="50000"/>
                    <a:lumOff val="50000"/>
                  </a:schemeClr>
                </a:solidFill>
              </a:rPr>
              <a:t>Dial-In Number: </a:t>
            </a:r>
            <a:r>
              <a:rPr lang="en-US" dirty="0" smtClean="0">
                <a:solidFill>
                  <a:schemeClr val="tx1">
                    <a:lumMod val="50000"/>
                    <a:lumOff val="50000"/>
                  </a:schemeClr>
                </a:solidFill>
              </a:rPr>
              <a:t>1 877 916 8051</a:t>
            </a:r>
            <a:endParaRPr lang="en-US" dirty="0">
              <a:solidFill>
                <a:schemeClr val="tx1">
                  <a:lumMod val="50000"/>
                  <a:lumOff val="50000"/>
                </a:schemeClr>
              </a:solidFill>
            </a:endParaRPr>
          </a:p>
          <a:p>
            <a:r>
              <a:rPr lang="en-US" b="1" dirty="0">
                <a:solidFill>
                  <a:schemeClr val="tx1">
                    <a:lumMod val="50000"/>
                    <a:lumOff val="50000"/>
                  </a:schemeClr>
                </a:solidFill>
              </a:rPr>
              <a:t>Access Code:</a:t>
            </a:r>
            <a:r>
              <a:rPr lang="en-US" dirty="0">
                <a:solidFill>
                  <a:schemeClr val="tx1">
                    <a:lumMod val="50000"/>
                    <a:lumOff val="50000"/>
                  </a:schemeClr>
                </a:solidFill>
              </a:rPr>
              <a:t> </a:t>
            </a:r>
            <a:r>
              <a:rPr lang="en-US" dirty="0" smtClean="0">
                <a:solidFill>
                  <a:schemeClr val="tx1">
                    <a:lumMod val="50000"/>
                    <a:lumOff val="50000"/>
                  </a:schemeClr>
                </a:solidFill>
              </a:rPr>
              <a:t>539-9866</a:t>
            </a:r>
            <a:endParaRPr lang="en-US" dirty="0">
              <a:solidFill>
                <a:schemeClr val="tx1">
                  <a:lumMod val="50000"/>
                  <a:lumOff val="50000"/>
                </a:schemeClr>
              </a:solidFill>
            </a:endParaRPr>
          </a:p>
          <a:p>
            <a:endParaRPr lang="en-US" dirty="0">
              <a:solidFill>
                <a:schemeClr val="tx1">
                  <a:lumMod val="50000"/>
                  <a:lumOff val="50000"/>
                </a:schemeClr>
              </a:solidFill>
            </a:endParaRPr>
          </a:p>
        </p:txBody>
      </p:sp>
      <p:cxnSp>
        <p:nvCxnSpPr>
          <p:cNvPr id="5" name="Straight Connector 4"/>
          <p:cNvCxnSpPr/>
          <p:nvPr/>
        </p:nvCxnSpPr>
        <p:spPr>
          <a:xfrm>
            <a:off x="533400" y="2532531"/>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325410"/>
            <a:ext cx="1216588" cy="1295400"/>
          </a:xfrm>
          <a:prstGeom prst="rect">
            <a:avLst/>
          </a:prstGeom>
        </p:spPr>
      </p:pic>
    </p:spTree>
    <p:extLst>
      <p:ext uri="{BB962C8B-B14F-4D97-AF65-F5344CB8AC3E}">
        <p14:creationId xmlns:p14="http://schemas.microsoft.com/office/powerpoint/2010/main" val="2848929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1371600"/>
            <a:ext cx="8686801" cy="4525963"/>
          </a:xfrm>
        </p:spPr>
        <p:txBody>
          <a:bodyPr/>
          <a:lstStyle/>
          <a:p>
            <a:r>
              <a:rPr lang="en-US" dirty="0" smtClean="0"/>
              <a:t>Key quality terms to create a common vocabulary and a clear, consistent message</a:t>
            </a:r>
          </a:p>
          <a:p>
            <a:pPr lvl="1"/>
            <a:r>
              <a:rPr lang="en-US" dirty="0" smtClean="0"/>
              <a:t>Use terms relevant to your agency and goals</a:t>
            </a:r>
          </a:p>
          <a:p>
            <a:pPr lvl="2"/>
            <a:r>
              <a:rPr lang="en-US" dirty="0" smtClean="0"/>
              <a:t>i.e. process improvement vs. quality improvement</a:t>
            </a:r>
          </a:p>
          <a:p>
            <a:pPr marL="1371600" lvl="3" indent="0" defTabSz="801688">
              <a:buNone/>
            </a:pPr>
            <a:r>
              <a:rPr lang="en-US" dirty="0"/>
              <a:t>	</a:t>
            </a:r>
            <a:r>
              <a:rPr lang="en-US" sz="2400" dirty="0" smtClean="0"/>
              <a:t>Plan-Do-Check-Act (PDCA) vs. Plan-Do-Study-Act (PDSA)</a:t>
            </a:r>
            <a:endParaRPr lang="en-US" sz="3200" dirty="0" smtClean="0"/>
          </a:p>
          <a:p>
            <a:pPr marL="739775" lvl="1" indent="-225425" defTabSz="801688">
              <a:buFontTx/>
              <a:buChar char="-"/>
            </a:pPr>
            <a:r>
              <a:rPr lang="en-US" dirty="0" smtClean="0"/>
              <a:t>Describe the common language/terms your agency will use</a:t>
            </a:r>
          </a:p>
          <a:p>
            <a:pPr marL="739775" lvl="1" indent="-225425" defTabSz="801688">
              <a:buFontTx/>
              <a:buChar char="-"/>
            </a:pPr>
            <a:r>
              <a:rPr lang="en-US" dirty="0" smtClean="0"/>
              <a:t>Include an Appendix or Definitions section to ensure staff and partners understand your terms</a:t>
            </a:r>
          </a:p>
          <a:p>
            <a:pPr marL="971550" lvl="1" indent="-457200" defTabSz="801688">
              <a:buFontTx/>
              <a:buChar char="-"/>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txBox="1">
            <a:spLocks/>
          </p:cNvSpPr>
          <p:nvPr/>
        </p:nvSpPr>
        <p:spPr>
          <a:xfrm>
            <a:off x="457199" y="43543"/>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QI Plan Requirements</a:t>
            </a:r>
            <a:endParaRPr lang="en-US" sz="4000" dirty="0"/>
          </a:p>
        </p:txBody>
      </p:sp>
    </p:spTree>
    <p:extLst>
      <p:ext uri="{BB962C8B-B14F-4D97-AF65-F5344CB8AC3E}">
        <p14:creationId xmlns:p14="http://schemas.microsoft.com/office/powerpoint/2010/main" val="341212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7" name="Picture 6"/>
          <p:cNvPicPr>
            <a:picLocks noChangeAspect="1"/>
          </p:cNvPicPr>
          <p:nvPr/>
        </p:nvPicPr>
        <p:blipFill>
          <a:blip r:embed="rId4"/>
          <a:stretch>
            <a:fillRect/>
          </a:stretch>
        </p:blipFill>
        <p:spPr>
          <a:xfrm>
            <a:off x="76200" y="1219200"/>
            <a:ext cx="9144000" cy="5441521"/>
          </a:xfrm>
          <a:prstGeom prst="rect">
            <a:avLst/>
          </a:prstGeom>
        </p:spPr>
      </p:pic>
    </p:spTree>
    <p:extLst>
      <p:ext uri="{BB962C8B-B14F-4D97-AF65-F5344CB8AC3E}">
        <p14:creationId xmlns:p14="http://schemas.microsoft.com/office/powerpoint/2010/main" val="1403606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2" name="Picture 1"/>
          <p:cNvPicPr>
            <a:picLocks noChangeAspect="1"/>
          </p:cNvPicPr>
          <p:nvPr/>
        </p:nvPicPr>
        <p:blipFill rotWithShape="1">
          <a:blip r:embed="rId4"/>
          <a:srcRect t="4445"/>
          <a:stretch/>
        </p:blipFill>
        <p:spPr>
          <a:xfrm>
            <a:off x="548603" y="1371600"/>
            <a:ext cx="7985797" cy="6553200"/>
          </a:xfrm>
          <a:prstGeom prst="rect">
            <a:avLst/>
          </a:prstGeom>
        </p:spPr>
      </p:pic>
    </p:spTree>
    <p:extLst>
      <p:ext uri="{BB962C8B-B14F-4D97-AF65-F5344CB8AC3E}">
        <p14:creationId xmlns:p14="http://schemas.microsoft.com/office/powerpoint/2010/main" val="1635118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71600"/>
            <a:ext cx="8229600" cy="4525963"/>
          </a:xfrm>
        </p:spPr>
        <p:txBody>
          <a:bodyPr/>
          <a:lstStyle/>
          <a:p>
            <a:r>
              <a:rPr lang="en-US" dirty="0" smtClean="0"/>
              <a:t>Culture of quality and the desired future state of quality in the organization</a:t>
            </a:r>
          </a:p>
          <a:p>
            <a:pPr lvl="1"/>
            <a:r>
              <a:rPr lang="en-US" dirty="0" smtClean="0"/>
              <a:t>Describe your agency’s current culture of quality (i.e. quality/performance management assessments, position in the Roadmap to a Culture of Quality Improvement, % of staff who have been trained in QI, current infrastructure)</a:t>
            </a:r>
          </a:p>
          <a:p>
            <a:pPr lvl="1"/>
            <a:r>
              <a:rPr lang="en-US" dirty="0" smtClean="0"/>
              <a:t>Describe where your agency would like to be relative to QI (your future or desired state)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spTree>
    <p:extLst>
      <p:ext uri="{BB962C8B-B14F-4D97-AF65-F5344CB8AC3E}">
        <p14:creationId xmlns:p14="http://schemas.microsoft.com/office/powerpoint/2010/main" val="103269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2" name="Picture 1"/>
          <p:cNvPicPr>
            <a:picLocks noChangeAspect="1"/>
          </p:cNvPicPr>
          <p:nvPr/>
        </p:nvPicPr>
        <p:blipFill>
          <a:blip r:embed="rId4"/>
          <a:stretch>
            <a:fillRect/>
          </a:stretch>
        </p:blipFill>
        <p:spPr>
          <a:xfrm>
            <a:off x="107521" y="1371600"/>
            <a:ext cx="8652867" cy="6858000"/>
          </a:xfrm>
          <a:prstGeom prst="rect">
            <a:avLst/>
          </a:prstGeom>
        </p:spPr>
      </p:pic>
    </p:spTree>
    <p:extLst>
      <p:ext uri="{BB962C8B-B14F-4D97-AF65-F5344CB8AC3E}">
        <p14:creationId xmlns:p14="http://schemas.microsoft.com/office/powerpoint/2010/main" val="328105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2" name="Picture 1"/>
          <p:cNvPicPr>
            <a:picLocks noChangeAspect="1"/>
          </p:cNvPicPr>
          <p:nvPr/>
        </p:nvPicPr>
        <p:blipFill>
          <a:blip r:embed="rId4"/>
          <a:stretch>
            <a:fillRect/>
          </a:stretch>
        </p:blipFill>
        <p:spPr>
          <a:xfrm>
            <a:off x="1482436" y="1295400"/>
            <a:ext cx="6026727" cy="6858000"/>
          </a:xfrm>
          <a:prstGeom prst="rect">
            <a:avLst/>
          </a:prstGeom>
        </p:spPr>
      </p:pic>
    </p:spTree>
    <p:extLst>
      <p:ext uri="{BB962C8B-B14F-4D97-AF65-F5344CB8AC3E}">
        <p14:creationId xmlns:p14="http://schemas.microsoft.com/office/powerpoint/2010/main" val="183670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029199"/>
          </a:xfrm>
        </p:spPr>
        <p:txBody>
          <a:bodyPr>
            <a:normAutofit fontScale="77500" lnSpcReduction="20000"/>
          </a:bodyPr>
          <a:lstStyle/>
          <a:p>
            <a:r>
              <a:rPr lang="en-US" dirty="0" smtClean="0"/>
              <a:t>Key elements of the quality improvement effort’s structure</a:t>
            </a:r>
          </a:p>
          <a:p>
            <a:pPr lvl="1"/>
            <a:r>
              <a:rPr lang="en-US" dirty="0" smtClean="0"/>
              <a:t>Describe how your quality program is, or will be, structured and managed (i.e. committee, responsibilities of staff positions, etc.)</a:t>
            </a:r>
          </a:p>
          <a:p>
            <a:r>
              <a:rPr lang="en-US" dirty="0" smtClean="0">
                <a:hlinkClick r:id="rId3"/>
              </a:rPr>
              <a:t>Example from LA County QI Plan</a:t>
            </a:r>
            <a:endParaRPr lang="en-US" dirty="0" smtClean="0"/>
          </a:p>
          <a:p>
            <a:r>
              <a:rPr lang="en-US" dirty="0" smtClean="0"/>
              <a:t>At DPH</a:t>
            </a:r>
            <a:endParaRPr lang="en-US" dirty="0"/>
          </a:p>
          <a:p>
            <a:pPr lvl="1"/>
            <a:r>
              <a:rPr lang="en-US" dirty="0" smtClean="0"/>
              <a:t>Office of Public Health Systems Improvement directs, manages, coordinates strategic planning, health improvement planning, quality improvement, performance management and accreditation efforts</a:t>
            </a:r>
          </a:p>
          <a:p>
            <a:pPr lvl="1"/>
            <a:r>
              <a:rPr lang="en-US" dirty="0" smtClean="0"/>
              <a:t>Public Health Strategic Team (PHST) made up of department staff and senior leadership assures alignment of all major planning and strategic initiatives</a:t>
            </a:r>
          </a:p>
          <a:p>
            <a:pPr lvl="1"/>
            <a:r>
              <a:rPr lang="en-US" dirty="0" smtClean="0"/>
              <a:t>Quality Improvement Council, Workforce Development Committee, Customer Service Committee, Advisory Council of CT Health Improvement Coalition</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6003408"/>
            <a:ext cx="683188" cy="727446"/>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spTree>
    <p:extLst>
      <p:ext uri="{BB962C8B-B14F-4D97-AF65-F5344CB8AC3E}">
        <p14:creationId xmlns:p14="http://schemas.microsoft.com/office/powerpoint/2010/main" val="299094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6003408"/>
            <a:ext cx="683188" cy="727446"/>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7" name="Picture 6"/>
          <p:cNvPicPr>
            <a:picLocks noChangeAspect="1"/>
          </p:cNvPicPr>
          <p:nvPr/>
        </p:nvPicPr>
        <p:blipFill>
          <a:blip r:embed="rId4"/>
          <a:stretch>
            <a:fillRect/>
          </a:stretch>
        </p:blipFill>
        <p:spPr>
          <a:xfrm>
            <a:off x="1295400" y="1524000"/>
            <a:ext cx="6013240" cy="6858000"/>
          </a:xfrm>
          <a:prstGeom prst="rect">
            <a:avLst/>
          </a:prstGeom>
        </p:spPr>
      </p:pic>
    </p:spTree>
    <p:extLst>
      <p:ext uri="{BB962C8B-B14F-4D97-AF65-F5344CB8AC3E}">
        <p14:creationId xmlns:p14="http://schemas.microsoft.com/office/powerpoint/2010/main" val="470073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Types of quality improvement training available and conducted within the organization (i.e. new employee orientation, online courses, advance training for lead staff, continuing training)</a:t>
            </a:r>
          </a:p>
          <a:p>
            <a:pPr lvl="1"/>
            <a:r>
              <a:rPr lang="en-US" dirty="0" smtClean="0">
                <a:hlinkClick r:id="rId3"/>
              </a:rPr>
              <a:t>Public Health Foundation Tutorial</a:t>
            </a:r>
            <a:endParaRPr lang="en-US" dirty="0" smtClean="0"/>
          </a:p>
          <a:p>
            <a:pPr lvl="1"/>
            <a:r>
              <a:rPr lang="en-US" dirty="0" smtClean="0"/>
              <a:t>Utilize offerings on CT TRAIN:</a:t>
            </a:r>
          </a:p>
          <a:p>
            <a:pPr lvl="2"/>
            <a:r>
              <a:rPr lang="en-US" dirty="0" smtClean="0"/>
              <a:t>CT DPH, A High Performance Organization (</a:t>
            </a:r>
            <a:r>
              <a:rPr lang="en-US" dirty="0"/>
              <a:t># </a:t>
            </a:r>
            <a:r>
              <a:rPr lang="en-US" dirty="0" smtClean="0"/>
              <a:t>1059810)</a:t>
            </a:r>
          </a:p>
          <a:p>
            <a:pPr lvl="2"/>
            <a:r>
              <a:rPr lang="en-US" dirty="0" smtClean="0"/>
              <a:t>Intro </a:t>
            </a:r>
            <a:r>
              <a:rPr lang="en-US" dirty="0"/>
              <a:t>to Quality Improvement in Public Health </a:t>
            </a:r>
            <a:r>
              <a:rPr lang="en-US" dirty="0" smtClean="0"/>
              <a:t>(#1059243)</a:t>
            </a:r>
          </a:p>
          <a:p>
            <a:pPr lvl="2"/>
            <a:r>
              <a:rPr lang="en-US" dirty="0" smtClean="0"/>
              <a:t>Many others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5715000"/>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spTree>
    <p:extLst>
      <p:ext uri="{BB962C8B-B14F-4D97-AF65-F5344CB8AC3E}">
        <p14:creationId xmlns:p14="http://schemas.microsoft.com/office/powerpoint/2010/main" val="406617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2" name="Picture 1"/>
          <p:cNvPicPr>
            <a:picLocks noChangeAspect="1"/>
          </p:cNvPicPr>
          <p:nvPr/>
        </p:nvPicPr>
        <p:blipFill>
          <a:blip r:embed="rId4"/>
          <a:stretch>
            <a:fillRect/>
          </a:stretch>
        </p:blipFill>
        <p:spPr>
          <a:xfrm>
            <a:off x="926041" y="1186543"/>
            <a:ext cx="7340353" cy="6248400"/>
          </a:xfrm>
          <a:prstGeom prst="rect">
            <a:avLst/>
          </a:prstGeom>
        </p:spPr>
      </p:pic>
    </p:spTree>
    <p:extLst>
      <p:ext uri="{BB962C8B-B14F-4D97-AF65-F5344CB8AC3E}">
        <p14:creationId xmlns:p14="http://schemas.microsoft.com/office/powerpoint/2010/main" val="1872171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1097"/>
            <a:ext cx="8229600" cy="1143000"/>
          </a:xfrm>
        </p:spPr>
        <p:txBody>
          <a:bodyPr/>
          <a:lstStyle/>
          <a:p>
            <a:r>
              <a:rPr lang="en-US" dirty="0" smtClean="0"/>
              <a:t>Agenda</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971127188"/>
              </p:ext>
            </p:extLst>
          </p:nvPr>
        </p:nvGraphicFramePr>
        <p:xfrm>
          <a:off x="838200" y="2504631"/>
          <a:ext cx="7086601" cy="1598610"/>
        </p:xfrm>
        <a:graphic>
          <a:graphicData uri="http://schemas.openxmlformats.org/drawingml/2006/table">
            <a:tbl>
              <a:tblPr firstRow="1" firstCol="1" bandRow="1"/>
              <a:tblGrid>
                <a:gridCol w="1101638"/>
                <a:gridCol w="3514405"/>
                <a:gridCol w="2470558"/>
              </a:tblGrid>
              <a:tr h="543369">
                <a:tc>
                  <a:txBody>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1:00 – 1:15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100" b="1" dirty="0" smtClean="0">
                          <a:effectLst/>
                          <a:latin typeface="Calibri" panose="020F0502020204030204" pitchFamily="34" charset="0"/>
                          <a:ea typeface="Times New Roman" panose="02020603050405020304" pitchFamily="18" charset="0"/>
                          <a:cs typeface="Times New Roman" panose="02020603050405020304" pitchFamily="18" charset="0"/>
                        </a:rPr>
                        <a:t>Topics Calendar/Updates</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217170" marR="0">
                        <a:spcBef>
                          <a:spcPts val="0"/>
                        </a:spcBef>
                        <a:spcAft>
                          <a:spcPts val="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609600">
                <a:tc>
                  <a:txBody>
                    <a:bodyPr/>
                    <a:lstStyle/>
                    <a:p>
                      <a:pPr marL="0" marR="0">
                        <a:spcBef>
                          <a:spcPts val="0"/>
                        </a:spcBef>
                        <a:spcAft>
                          <a:spcPts val="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1:15 – 1:35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US" sz="1100" b="1" dirty="0" smtClean="0">
                          <a:effectLst/>
                          <a:latin typeface="Calibri" panose="020F0502020204030204" pitchFamily="34" charset="0"/>
                          <a:ea typeface="Times New Roman" panose="02020603050405020304" pitchFamily="18" charset="0"/>
                          <a:cs typeface="Times New Roman" panose="02020603050405020304" pitchFamily="18" charset="0"/>
                        </a:rPr>
                        <a:t>PHAB</a:t>
                      </a:r>
                      <a:r>
                        <a:rPr lang="en-US" sz="11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Six-Pack: Quality Improvement Plan</a:t>
                      </a:r>
                      <a:endParaRPr lang="en-US" sz="1100" b="1"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641">
                <a:tc>
                  <a:txBody>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1:35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2:00</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US" sz="1100" b="1" dirty="0" smtClean="0">
                          <a:effectLst/>
                          <a:latin typeface="Calibri" panose="020F0502020204030204" pitchFamily="34" charset="0"/>
                          <a:ea typeface="Times New Roman" panose="02020603050405020304" pitchFamily="18" charset="0"/>
                          <a:cs typeface="Times New Roman" panose="02020603050405020304" pitchFamily="18" charset="0"/>
                        </a:rPr>
                        <a:t>Open Discussion</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7" name="Rectangle 2"/>
          <p:cNvSpPr>
            <a:spLocks noChangeArrowheads="1"/>
          </p:cNvSpPr>
          <p:nvPr/>
        </p:nvSpPr>
        <p:spPr bwMode="auto">
          <a:xfrm>
            <a:off x="3069282" y="1437914"/>
            <a:ext cx="26244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Dial-In Number: </a:t>
            </a:r>
            <a:r>
              <a:rPr kumimoji="0" lang="en-US" altLang="en-US" sz="1400" b="0" i="0" u="none" strike="noStrike" cap="none" normalizeH="0" baseline="0" dirty="0" smtClean="0">
                <a:ln>
                  <a:noFill/>
                </a:ln>
                <a:solidFill>
                  <a:srgbClr val="666666"/>
                </a:solidFill>
                <a:effectLst/>
                <a:latin typeface="Calibri" panose="020F0502020204030204" pitchFamily="34" charset="0"/>
                <a:ea typeface="Calibri" panose="020F0502020204030204" pitchFamily="34" charset="0"/>
                <a:cs typeface="Helvetica" panose="020B0604020202020204" pitchFamily="34" charset="0"/>
              </a:rPr>
              <a:t>1- 877-916-8051</a:t>
            </a:r>
            <a:endParaRPr kumimoji="0" lang="en-US" altLang="en-US"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Access Code:</a:t>
            </a:r>
            <a:r>
              <a:rPr kumimoji="0" lang="en-US" altLang="en-US" sz="1400" b="0" i="0" u="none" strike="noStrike" cap="none" normalizeH="0" baseline="0" dirty="0" smtClean="0">
                <a:ln>
                  <a:noFill/>
                </a:ln>
                <a:solidFill>
                  <a:srgbClr val="666666"/>
                </a:solidFill>
                <a:effectLst/>
                <a:latin typeface="Calibri" panose="020F0502020204030204" pitchFamily="34" charset="0"/>
                <a:ea typeface="Calibri" panose="020F0502020204030204" pitchFamily="34" charset="0"/>
                <a:cs typeface="Helvetica" panose="020B0604020202020204" pitchFamily="34" charset="0"/>
              </a:rPr>
              <a:t> 539-9866</a:t>
            </a:r>
            <a:endParaRPr kumimoji="0" lang="en-US" altLang="en-US" sz="1050" b="0" i="0" u="none" strike="noStrike" cap="none" normalizeH="0" baseline="0" dirty="0" smtClean="0">
              <a:ln>
                <a:noFill/>
              </a:ln>
              <a:solidFill>
                <a:schemeClr val="tx1"/>
              </a:solidFill>
              <a:effectLst/>
            </a:endParaRPr>
          </a:p>
        </p:txBody>
      </p:sp>
      <p:sp>
        <p:nvSpPr>
          <p:cNvPr id="9" name="Rectangle 8"/>
          <p:cNvSpPr/>
          <p:nvPr/>
        </p:nvSpPr>
        <p:spPr>
          <a:xfrm>
            <a:off x="3223492" y="1164441"/>
            <a:ext cx="2316020" cy="289951"/>
          </a:xfrm>
          <a:prstGeom prst="rect">
            <a:avLst/>
          </a:prstGeom>
        </p:spPr>
        <p:txBody>
          <a:bodyPr wrap="none">
            <a:spAutoFit/>
          </a:bodyPr>
          <a:lstStyle/>
          <a:p>
            <a:pPr algn="ctr">
              <a:lnSpc>
                <a:spcPct val="107000"/>
              </a:lnSpc>
              <a:spcAft>
                <a:spcPts val="800"/>
              </a:spcAft>
            </a:pPr>
            <a:r>
              <a:rPr lang="en-US" sz="1200" dirty="0" smtClean="0">
                <a:latin typeface="Calibri" panose="020F0502020204030204" pitchFamily="34" charset="0"/>
                <a:ea typeface="Calibri" panose="020F0502020204030204" pitchFamily="34" charset="0"/>
                <a:cs typeface="Times New Roman" panose="02020603050405020304" pitchFamily="18" charset="0"/>
              </a:rPr>
              <a:t>March 28, 2018 </a:t>
            </a:r>
            <a:r>
              <a:rPr lang="en-US" sz="1200" dirty="0">
                <a:latin typeface="Calibri" panose="020F0502020204030204" pitchFamily="34" charset="0"/>
                <a:ea typeface="Calibri" panose="020F0502020204030204" pitchFamily="34" charset="0"/>
                <a:cs typeface="Times New Roman" panose="02020603050405020304" pitchFamily="18" charset="0"/>
              </a:rPr>
              <a:t>| 1:00pm-2:00pm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p:cNvCxnSpPr/>
          <p:nvPr/>
        </p:nvCxnSpPr>
        <p:spPr>
          <a:xfrm>
            <a:off x="457199" y="1019942"/>
            <a:ext cx="8077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864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2" name="Picture 1"/>
          <p:cNvPicPr>
            <a:picLocks noChangeAspect="1"/>
          </p:cNvPicPr>
          <p:nvPr/>
        </p:nvPicPr>
        <p:blipFill>
          <a:blip r:embed="rId4"/>
          <a:stretch>
            <a:fillRect/>
          </a:stretch>
        </p:blipFill>
        <p:spPr>
          <a:xfrm>
            <a:off x="381000" y="1295400"/>
            <a:ext cx="8581383" cy="6858000"/>
          </a:xfrm>
          <a:prstGeom prst="rect">
            <a:avLst/>
          </a:prstGeom>
        </p:spPr>
      </p:pic>
    </p:spTree>
    <p:extLst>
      <p:ext uri="{BB962C8B-B14F-4D97-AF65-F5344CB8AC3E}">
        <p14:creationId xmlns:p14="http://schemas.microsoft.com/office/powerpoint/2010/main" val="3174186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2" name="Picture 1"/>
          <p:cNvPicPr>
            <a:picLocks noChangeAspect="1"/>
          </p:cNvPicPr>
          <p:nvPr/>
        </p:nvPicPr>
        <p:blipFill>
          <a:blip r:embed="rId4"/>
          <a:stretch>
            <a:fillRect/>
          </a:stretch>
        </p:blipFill>
        <p:spPr>
          <a:xfrm>
            <a:off x="0" y="1681293"/>
            <a:ext cx="9144000" cy="3495413"/>
          </a:xfrm>
          <a:prstGeom prst="rect">
            <a:avLst/>
          </a:prstGeom>
        </p:spPr>
      </p:pic>
    </p:spTree>
    <p:extLst>
      <p:ext uri="{BB962C8B-B14F-4D97-AF65-F5344CB8AC3E}">
        <p14:creationId xmlns:p14="http://schemas.microsoft.com/office/powerpoint/2010/main" val="1474923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Project identification, alignment with strategic plan and initiation process</a:t>
            </a:r>
          </a:p>
          <a:p>
            <a:pPr lvl="1"/>
            <a:r>
              <a:rPr lang="en-US" dirty="0" smtClean="0"/>
              <a:t>Describe how QI projects will be selected; Who will identify projects and how will you prioritize projects, identify team members</a:t>
            </a:r>
          </a:p>
          <a:p>
            <a:pPr lvl="1"/>
            <a:r>
              <a:rPr lang="en-US" dirty="0" smtClean="0"/>
              <a:t>Describe how this plan ties to other agency plans/initiatives, such as the Strategic Plan or Performance Management System</a:t>
            </a:r>
          </a:p>
          <a:p>
            <a:pPr marL="457200" lvl="1"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spTree>
    <p:extLst>
      <p:ext uri="{BB962C8B-B14F-4D97-AF65-F5344CB8AC3E}">
        <p14:creationId xmlns:p14="http://schemas.microsoft.com/office/powerpoint/2010/main" val="27627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2" name="Picture 1"/>
          <p:cNvPicPr>
            <a:picLocks noChangeAspect="1"/>
          </p:cNvPicPr>
          <p:nvPr/>
        </p:nvPicPr>
        <p:blipFill>
          <a:blip r:embed="rId4"/>
          <a:stretch>
            <a:fillRect/>
          </a:stretch>
        </p:blipFill>
        <p:spPr>
          <a:xfrm>
            <a:off x="0" y="1058590"/>
            <a:ext cx="8918018" cy="5799410"/>
          </a:xfrm>
          <a:prstGeom prst="rect">
            <a:avLst/>
          </a:prstGeom>
        </p:spPr>
      </p:pic>
    </p:spTree>
    <p:extLst>
      <p:ext uri="{BB962C8B-B14F-4D97-AF65-F5344CB8AC3E}">
        <p14:creationId xmlns:p14="http://schemas.microsoft.com/office/powerpoint/2010/main" val="936919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2" name="Picture 1"/>
          <p:cNvPicPr>
            <a:picLocks noChangeAspect="1"/>
          </p:cNvPicPr>
          <p:nvPr/>
        </p:nvPicPr>
        <p:blipFill>
          <a:blip r:embed="rId4"/>
          <a:stretch>
            <a:fillRect/>
          </a:stretch>
        </p:blipFill>
        <p:spPr>
          <a:xfrm>
            <a:off x="0" y="1400165"/>
            <a:ext cx="9144000" cy="4188973"/>
          </a:xfrm>
          <a:prstGeom prst="rect">
            <a:avLst/>
          </a:prstGeom>
        </p:spPr>
      </p:pic>
    </p:spTree>
    <p:extLst>
      <p:ext uri="{BB962C8B-B14F-4D97-AF65-F5344CB8AC3E}">
        <p14:creationId xmlns:p14="http://schemas.microsoft.com/office/powerpoint/2010/main" val="47616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Quality improvement goals, objectives, and measures with time-framed targets</a:t>
            </a:r>
          </a:p>
          <a:p>
            <a:pPr lvl="1"/>
            <a:r>
              <a:rPr lang="en-US" dirty="0" smtClean="0"/>
              <a:t>Objectives </a:t>
            </a:r>
            <a:r>
              <a:rPr lang="en-US" dirty="0"/>
              <a:t>should be SMART: </a:t>
            </a:r>
            <a:r>
              <a:rPr lang="en-US" b="1" i="1" dirty="0"/>
              <a:t>S</a:t>
            </a:r>
            <a:r>
              <a:rPr lang="en-US" i="1" dirty="0"/>
              <a:t>pecific</a:t>
            </a:r>
            <a:r>
              <a:rPr lang="en-US" dirty="0"/>
              <a:t>, </a:t>
            </a:r>
            <a:r>
              <a:rPr lang="en-US" b="1" i="1" dirty="0"/>
              <a:t>M</a:t>
            </a:r>
            <a:r>
              <a:rPr lang="en-US" i="1" dirty="0"/>
              <a:t>easurable</a:t>
            </a:r>
            <a:r>
              <a:rPr lang="en-US" dirty="0"/>
              <a:t>, </a:t>
            </a:r>
            <a:r>
              <a:rPr lang="en-US" b="1" i="1" dirty="0"/>
              <a:t>A</a:t>
            </a:r>
            <a:r>
              <a:rPr lang="en-US" i="1" dirty="0"/>
              <a:t>chievable</a:t>
            </a:r>
            <a:r>
              <a:rPr lang="en-US" dirty="0"/>
              <a:t>, </a:t>
            </a:r>
            <a:r>
              <a:rPr lang="en-US" b="1" i="1" dirty="0"/>
              <a:t>R</a:t>
            </a:r>
            <a:r>
              <a:rPr lang="en-US" i="1" dirty="0"/>
              <a:t>ealistic</a:t>
            </a:r>
            <a:r>
              <a:rPr lang="en-US" dirty="0"/>
              <a:t>, and </a:t>
            </a:r>
            <a:r>
              <a:rPr lang="en-US" b="1" i="1" dirty="0" smtClean="0"/>
              <a:t>T</a:t>
            </a:r>
            <a:r>
              <a:rPr lang="en-US" i="1" dirty="0" smtClean="0"/>
              <a:t>ime-bound</a:t>
            </a:r>
          </a:p>
          <a:p>
            <a:pPr lvl="1"/>
            <a:r>
              <a:rPr lang="en-US" dirty="0" smtClean="0"/>
              <a:t>Could be: </a:t>
            </a:r>
            <a:r>
              <a:rPr lang="en-US" b="1" dirty="0" smtClean="0"/>
              <a:t>capacity</a:t>
            </a:r>
            <a:r>
              <a:rPr lang="en-US" dirty="0" smtClean="0"/>
              <a:t> (i.e. hire/assign a QI Coordinator; 				train # or % of staff in Lean)</a:t>
            </a:r>
          </a:p>
          <a:p>
            <a:pPr marL="457200" lvl="1" indent="0">
              <a:buNone/>
            </a:pPr>
            <a:r>
              <a:rPr lang="en-US" dirty="0" smtClean="0"/>
              <a:t>		</a:t>
            </a:r>
            <a:r>
              <a:rPr lang="en-US" b="1" dirty="0" smtClean="0"/>
              <a:t>outcome</a:t>
            </a:r>
            <a:r>
              <a:rPr lang="en-US" dirty="0" smtClean="0"/>
              <a:t> (i.e. QI projects will result in $60,000 				of cost savings)</a:t>
            </a:r>
          </a:p>
          <a:p>
            <a:pPr marL="457200" lvl="1" indent="0">
              <a:buNone/>
            </a:pPr>
            <a:r>
              <a:rPr lang="en-US" dirty="0" smtClean="0"/>
              <a:t> 		</a:t>
            </a:r>
            <a:r>
              <a:rPr lang="en-US" b="1" dirty="0" smtClean="0"/>
              <a:t>process </a:t>
            </a:r>
            <a:r>
              <a:rPr lang="en-US" dirty="0" smtClean="0"/>
              <a:t>(i.e</a:t>
            </a:r>
            <a:r>
              <a:rPr lang="en-US" dirty="0"/>
              <a:t>. collect % </a:t>
            </a:r>
            <a:r>
              <a:rPr lang="en-US" dirty="0" smtClean="0"/>
              <a:t>of accreditation 					documentation)</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spTree>
    <p:extLst>
      <p:ext uri="{BB962C8B-B14F-4D97-AF65-F5344CB8AC3E}">
        <p14:creationId xmlns:p14="http://schemas.microsoft.com/office/powerpoint/2010/main" val="108534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2" name="Picture 1"/>
          <p:cNvPicPr>
            <a:picLocks noChangeAspect="1"/>
          </p:cNvPicPr>
          <p:nvPr/>
        </p:nvPicPr>
        <p:blipFill>
          <a:blip r:embed="rId4"/>
          <a:stretch>
            <a:fillRect/>
          </a:stretch>
        </p:blipFill>
        <p:spPr>
          <a:xfrm>
            <a:off x="15240" y="1295400"/>
            <a:ext cx="9144000" cy="5983221"/>
          </a:xfrm>
          <a:prstGeom prst="rect">
            <a:avLst/>
          </a:prstGeom>
        </p:spPr>
      </p:pic>
    </p:spTree>
    <p:extLst>
      <p:ext uri="{BB962C8B-B14F-4D97-AF65-F5344CB8AC3E}">
        <p14:creationId xmlns:p14="http://schemas.microsoft.com/office/powerpoint/2010/main" val="1316424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2" name="Picture 1"/>
          <p:cNvPicPr>
            <a:picLocks noChangeAspect="1"/>
          </p:cNvPicPr>
          <p:nvPr/>
        </p:nvPicPr>
        <p:blipFill>
          <a:blip r:embed="rId4"/>
          <a:stretch>
            <a:fillRect/>
          </a:stretch>
        </p:blipFill>
        <p:spPr>
          <a:xfrm>
            <a:off x="0" y="1295400"/>
            <a:ext cx="9144000" cy="5976525"/>
          </a:xfrm>
          <a:prstGeom prst="rect">
            <a:avLst/>
          </a:prstGeom>
        </p:spPr>
      </p:pic>
    </p:spTree>
    <p:extLst>
      <p:ext uri="{BB962C8B-B14F-4D97-AF65-F5344CB8AC3E}">
        <p14:creationId xmlns:p14="http://schemas.microsoft.com/office/powerpoint/2010/main" val="3467379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Approach to how the QI Plan is monitored: data collection/analysis, progress reported toward achieving goals, actions taken to make improvements</a:t>
            </a:r>
          </a:p>
          <a:p>
            <a:pPr lvl="1"/>
            <a:r>
              <a:rPr lang="en-US" dirty="0" smtClean="0"/>
              <a:t>Indicate how the plan will be tracked, reviewed, evaluated and revised, and at what frequency</a:t>
            </a:r>
          </a:p>
          <a:p>
            <a:pPr lvl="1"/>
            <a:r>
              <a:rPr lang="en-US" dirty="0" smtClean="0"/>
              <a:t>Indicate how QI projects will be tracked and evaluated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spTree>
    <p:extLst>
      <p:ext uri="{BB962C8B-B14F-4D97-AF65-F5344CB8AC3E}">
        <p14:creationId xmlns:p14="http://schemas.microsoft.com/office/powerpoint/2010/main" val="90863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2" name="Picture 1"/>
          <p:cNvPicPr>
            <a:picLocks noChangeAspect="1"/>
          </p:cNvPicPr>
          <p:nvPr/>
        </p:nvPicPr>
        <p:blipFill>
          <a:blip r:embed="rId4"/>
          <a:stretch>
            <a:fillRect/>
          </a:stretch>
        </p:blipFill>
        <p:spPr>
          <a:xfrm>
            <a:off x="9525" y="1729855"/>
            <a:ext cx="9134475" cy="3295650"/>
          </a:xfrm>
          <a:prstGeom prst="rect">
            <a:avLst/>
          </a:prstGeom>
        </p:spPr>
      </p:pic>
    </p:spTree>
    <p:extLst>
      <p:ext uri="{BB962C8B-B14F-4D97-AF65-F5344CB8AC3E}">
        <p14:creationId xmlns:p14="http://schemas.microsoft.com/office/powerpoint/2010/main" val="3212560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1097"/>
            <a:ext cx="8229600" cy="1143000"/>
          </a:xfrm>
        </p:spPr>
        <p:txBody>
          <a:bodyPr/>
          <a:lstStyle/>
          <a:p>
            <a:r>
              <a:rPr lang="en-US" dirty="0" smtClean="0"/>
              <a:t>Topic Calendar</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10" name="Straight Connector 9"/>
          <p:cNvCxnSpPr/>
          <p:nvPr/>
        </p:nvCxnSpPr>
        <p:spPr>
          <a:xfrm>
            <a:off x="457199" y="1019942"/>
            <a:ext cx="80772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541881619"/>
              </p:ext>
            </p:extLst>
          </p:nvPr>
        </p:nvGraphicFramePr>
        <p:xfrm>
          <a:off x="1142999" y="1828800"/>
          <a:ext cx="6705599" cy="2786062"/>
        </p:xfrm>
        <a:graphic>
          <a:graphicData uri="http://schemas.openxmlformats.org/drawingml/2006/table">
            <a:tbl>
              <a:tblPr firstRow="1" firstCol="1" bandRow="1">
                <a:tableStyleId>{5C22544A-7EE6-4342-B048-85BDC9FD1C3A}</a:tableStyleId>
              </a:tblPr>
              <a:tblGrid>
                <a:gridCol w="1143000"/>
                <a:gridCol w="5562599"/>
              </a:tblGrid>
              <a:tr h="306410">
                <a:tc>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Topic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6410">
                <a:tc>
                  <a:txBody>
                    <a:bodyPr/>
                    <a:lstStyle/>
                    <a:p>
                      <a:pPr marL="0" marR="0" algn="ctr">
                        <a:lnSpc>
                          <a:spcPct val="107000"/>
                        </a:lnSpc>
                        <a:spcBef>
                          <a:spcPts val="0"/>
                        </a:spcBef>
                        <a:spcAft>
                          <a:spcPts val="0"/>
                        </a:spcAft>
                      </a:pPr>
                      <a:r>
                        <a:rPr lang="en-US" sz="1600">
                          <a:effectLst/>
                        </a:rPr>
                        <a:t>March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PHAB </a:t>
                      </a:r>
                      <a:r>
                        <a:rPr lang="en-US" sz="1600" dirty="0" smtClean="0">
                          <a:effectLst/>
                        </a:rPr>
                        <a:t>6-Pack</a:t>
                      </a:r>
                      <a:r>
                        <a:rPr lang="en-US" sz="1600" dirty="0">
                          <a:effectLst/>
                        </a:rPr>
                        <a:t>: Quality Improvement Plan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6410">
                <a:tc>
                  <a:txBody>
                    <a:bodyPr/>
                    <a:lstStyle/>
                    <a:p>
                      <a:pPr marL="0" marR="0" algn="ctr">
                        <a:lnSpc>
                          <a:spcPct val="107000"/>
                        </a:lnSpc>
                        <a:spcBef>
                          <a:spcPts val="0"/>
                        </a:spcBef>
                        <a:spcAft>
                          <a:spcPts val="0"/>
                        </a:spcAft>
                      </a:pPr>
                      <a:r>
                        <a:rPr lang="en-US" sz="1600">
                          <a:effectLst/>
                        </a:rPr>
                        <a:t>April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Adopting a Performance Management System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27006">
                <a:tc>
                  <a:txBody>
                    <a:bodyPr/>
                    <a:lstStyle/>
                    <a:p>
                      <a:pPr marL="0" marR="0" algn="ctr">
                        <a:lnSpc>
                          <a:spcPct val="107000"/>
                        </a:lnSpc>
                        <a:spcBef>
                          <a:spcPts val="0"/>
                        </a:spcBef>
                        <a:spcAft>
                          <a:spcPts val="0"/>
                        </a:spcAft>
                      </a:pPr>
                      <a:r>
                        <a:rPr lang="en-US" sz="1600" dirty="0">
                          <a:effectLst/>
                        </a:rPr>
                        <a:t>May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Effectively Managing Accreditation Teams/Documentation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27006">
                <a:tc>
                  <a:txBody>
                    <a:bodyPr/>
                    <a:lstStyle/>
                    <a:p>
                      <a:pPr marL="0" marR="0" algn="ctr">
                        <a:lnSpc>
                          <a:spcPct val="107000"/>
                        </a:lnSpc>
                        <a:spcBef>
                          <a:spcPts val="0"/>
                        </a:spcBef>
                        <a:spcAft>
                          <a:spcPts val="0"/>
                        </a:spcAft>
                      </a:pPr>
                      <a:r>
                        <a:rPr lang="en-US" sz="1600">
                          <a:effectLst/>
                        </a:rPr>
                        <a:t>June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Developing and Implementing Operational and Health Equity Policies to Support Public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6410">
                <a:tc>
                  <a:txBody>
                    <a:bodyPr/>
                    <a:lstStyle/>
                    <a:p>
                      <a:pPr marL="0" marR="0" algn="ctr">
                        <a:lnSpc>
                          <a:spcPct val="107000"/>
                        </a:lnSpc>
                        <a:spcBef>
                          <a:spcPts val="0"/>
                        </a:spcBef>
                        <a:spcAft>
                          <a:spcPts val="0"/>
                        </a:spcAft>
                      </a:pPr>
                      <a:r>
                        <a:rPr lang="en-US" sz="1600">
                          <a:effectLst/>
                        </a:rPr>
                        <a:t>July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rPr>
                        <a:t>Emergency </a:t>
                      </a:r>
                      <a:r>
                        <a:rPr lang="en-US" sz="1600" dirty="0">
                          <a:effectLst/>
                        </a:rPr>
                        <a:t>Operations </a:t>
                      </a:r>
                      <a:r>
                        <a:rPr lang="en-US" sz="1600" dirty="0" smtClean="0">
                          <a:effectLst/>
                        </a:rPr>
                        <a:t>Plan and Supporting Documentation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6410">
                <a:tc>
                  <a:txBody>
                    <a:bodyPr/>
                    <a:lstStyle/>
                    <a:p>
                      <a:pPr marL="0" marR="0" algn="ctr">
                        <a:lnSpc>
                          <a:spcPct val="107000"/>
                        </a:lnSpc>
                        <a:spcBef>
                          <a:spcPts val="0"/>
                        </a:spcBef>
                        <a:spcAft>
                          <a:spcPts val="0"/>
                        </a:spcAft>
                      </a:pPr>
                      <a:r>
                        <a:rPr lang="en-US" sz="1600">
                          <a:effectLst/>
                        </a:rPr>
                        <a:t>August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Improving Access to Health Care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065274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2" name="Picture 1"/>
          <p:cNvPicPr>
            <a:picLocks noChangeAspect="1"/>
          </p:cNvPicPr>
          <p:nvPr/>
        </p:nvPicPr>
        <p:blipFill>
          <a:blip r:embed="rId4"/>
          <a:stretch>
            <a:fillRect/>
          </a:stretch>
        </p:blipFill>
        <p:spPr>
          <a:xfrm>
            <a:off x="76200" y="1371600"/>
            <a:ext cx="9144000" cy="5141626"/>
          </a:xfrm>
          <a:prstGeom prst="rect">
            <a:avLst/>
          </a:prstGeom>
        </p:spPr>
      </p:pic>
    </p:spTree>
    <p:extLst>
      <p:ext uri="{BB962C8B-B14F-4D97-AF65-F5344CB8AC3E}">
        <p14:creationId xmlns:p14="http://schemas.microsoft.com/office/powerpoint/2010/main" val="2487413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Regular communication of quality improvement activities conducted in the health department</a:t>
            </a:r>
          </a:p>
          <a:p>
            <a:pPr lvl="1"/>
            <a:r>
              <a:rPr lang="en-US" dirty="0" smtClean="0"/>
              <a:t>Could be through QI newsletters, storyboard displays, QI Council meeting minutes, staff meeting updates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spTree>
    <p:extLst>
      <p:ext uri="{BB962C8B-B14F-4D97-AF65-F5344CB8AC3E}">
        <p14:creationId xmlns:p14="http://schemas.microsoft.com/office/powerpoint/2010/main" val="159311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2" name="Picture 1"/>
          <p:cNvPicPr>
            <a:picLocks noChangeAspect="1"/>
          </p:cNvPicPr>
          <p:nvPr/>
        </p:nvPicPr>
        <p:blipFill>
          <a:blip r:embed="rId4"/>
          <a:stretch>
            <a:fillRect/>
          </a:stretch>
        </p:blipFill>
        <p:spPr>
          <a:xfrm>
            <a:off x="19050" y="1366819"/>
            <a:ext cx="9124950" cy="5238750"/>
          </a:xfrm>
          <a:prstGeom prst="rect">
            <a:avLst/>
          </a:prstGeom>
        </p:spPr>
      </p:pic>
    </p:spTree>
    <p:extLst>
      <p:ext uri="{BB962C8B-B14F-4D97-AF65-F5344CB8AC3E}">
        <p14:creationId xmlns:p14="http://schemas.microsoft.com/office/powerpoint/2010/main" val="1965709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2" name="Picture 1"/>
          <p:cNvPicPr>
            <a:picLocks noChangeAspect="1"/>
          </p:cNvPicPr>
          <p:nvPr/>
        </p:nvPicPr>
        <p:blipFill rotWithShape="1">
          <a:blip r:embed="rId4"/>
          <a:srcRect r="9999"/>
          <a:stretch/>
        </p:blipFill>
        <p:spPr>
          <a:xfrm>
            <a:off x="0" y="1541988"/>
            <a:ext cx="9099632" cy="4173011"/>
          </a:xfrm>
          <a:prstGeom prst="rect">
            <a:avLst/>
          </a:prstGeom>
        </p:spPr>
      </p:pic>
    </p:spTree>
    <p:extLst>
      <p:ext uri="{BB962C8B-B14F-4D97-AF65-F5344CB8AC3E}">
        <p14:creationId xmlns:p14="http://schemas.microsoft.com/office/powerpoint/2010/main" val="28393217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Process to assess the effectiveness of the quality improvement plan and activities</a:t>
            </a:r>
          </a:p>
          <a:p>
            <a:pPr lvl="1"/>
            <a:r>
              <a:rPr lang="en-US" dirty="0" smtClean="0"/>
              <a:t>Could be described in same section as QI plan/project monitoring</a:t>
            </a:r>
          </a:p>
          <a:p>
            <a:pPr lvl="1"/>
            <a:r>
              <a:rPr lang="en-US" dirty="0"/>
              <a:t>Indicate how the plan will be </a:t>
            </a:r>
            <a:r>
              <a:rPr lang="en-US" dirty="0" smtClean="0"/>
              <a:t>assessed for effectiveness</a:t>
            </a:r>
            <a:endParaRPr lang="en-US" dirty="0"/>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spTree>
    <p:extLst>
      <p:ext uri="{BB962C8B-B14F-4D97-AF65-F5344CB8AC3E}">
        <p14:creationId xmlns:p14="http://schemas.microsoft.com/office/powerpoint/2010/main" val="325458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3" name="Picture 2"/>
          <p:cNvPicPr>
            <a:picLocks noChangeAspect="1"/>
          </p:cNvPicPr>
          <p:nvPr/>
        </p:nvPicPr>
        <p:blipFill>
          <a:blip r:embed="rId4"/>
          <a:stretch>
            <a:fillRect/>
          </a:stretch>
        </p:blipFill>
        <p:spPr>
          <a:xfrm>
            <a:off x="813815" y="1447800"/>
            <a:ext cx="7516368" cy="6858000"/>
          </a:xfrm>
          <a:prstGeom prst="rect">
            <a:avLst/>
          </a:prstGeom>
        </p:spPr>
      </p:pic>
    </p:spTree>
    <p:extLst>
      <p:ext uri="{BB962C8B-B14F-4D97-AF65-F5344CB8AC3E}">
        <p14:creationId xmlns:p14="http://schemas.microsoft.com/office/powerpoint/2010/main" val="34587264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5" name="Straight Connector 4"/>
          <p:cNvCxnSpPr/>
          <p:nvPr/>
        </p:nvCxnSpPr>
        <p:spPr>
          <a:xfrm>
            <a:off x="457200" y="11430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sp>
        <p:nvSpPr>
          <p:cNvPr id="2" name="TextBox 1"/>
          <p:cNvSpPr txBox="1"/>
          <p:nvPr/>
        </p:nvSpPr>
        <p:spPr>
          <a:xfrm>
            <a:off x="3079699" y="2962182"/>
            <a:ext cx="2984600" cy="830997"/>
          </a:xfrm>
          <a:prstGeom prst="rect">
            <a:avLst/>
          </a:prstGeom>
          <a:noFill/>
        </p:spPr>
        <p:txBody>
          <a:bodyPr wrap="none" rtlCol="0">
            <a:spAutoFit/>
          </a:bodyPr>
          <a:lstStyle/>
          <a:p>
            <a:r>
              <a:rPr lang="en-US" sz="4800" dirty="0" smtClean="0"/>
              <a:t>Questions?</a:t>
            </a:r>
            <a:endParaRPr lang="en-US" sz="4800" dirty="0"/>
          </a:p>
        </p:txBody>
      </p:sp>
    </p:spTree>
    <p:extLst>
      <p:ext uri="{BB962C8B-B14F-4D97-AF65-F5344CB8AC3E}">
        <p14:creationId xmlns:p14="http://schemas.microsoft.com/office/powerpoint/2010/main" val="31844877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179"/>
            <a:ext cx="8229600" cy="1143000"/>
          </a:xfrm>
        </p:spPr>
        <p:txBody>
          <a:bodyPr/>
          <a:lstStyle/>
          <a:p>
            <a:r>
              <a:rPr lang="en-US" dirty="0" smtClean="0"/>
              <a:t>Open Discussion</a:t>
            </a:r>
            <a:endParaRPr lang="en-US" dirty="0"/>
          </a:p>
        </p:txBody>
      </p:sp>
      <p:sp>
        <p:nvSpPr>
          <p:cNvPr id="4" name="Content Placeholder 3"/>
          <p:cNvSpPr>
            <a:spLocks noGrp="1"/>
          </p:cNvSpPr>
          <p:nvPr>
            <p:ph idx="1"/>
          </p:nvPr>
        </p:nvSpPr>
        <p:spPr/>
        <p:txBody>
          <a:bodyPr>
            <a:normAutofit/>
          </a:bodyPr>
          <a:lstStyle/>
          <a:p>
            <a:r>
              <a:rPr lang="en-US" dirty="0" smtClean="0"/>
              <a:t>Which templates or guides are you utilizing to develop your QI Plan?</a:t>
            </a:r>
          </a:p>
          <a:p>
            <a:r>
              <a:rPr lang="en-US" dirty="0" smtClean="0"/>
              <a:t>What are some challenges in developing or implementing your QI Plan?</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10" name="Straight Connector 9"/>
          <p:cNvCxnSpPr/>
          <p:nvPr/>
        </p:nvCxnSpPr>
        <p:spPr>
          <a:xfrm>
            <a:off x="457199" y="1019942"/>
            <a:ext cx="8077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193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18" y="1600200"/>
            <a:ext cx="8199582" cy="4525963"/>
          </a:xfrm>
        </p:spPr>
        <p:txBody>
          <a:bodyPr>
            <a:normAutofit/>
          </a:bodyPr>
          <a:lstStyle/>
          <a:p>
            <a:pPr marL="0" indent="0">
              <a:buNone/>
            </a:pPr>
            <a:r>
              <a:rPr lang="en-US" dirty="0" smtClean="0"/>
              <a:t>Next Meeting: </a:t>
            </a:r>
          </a:p>
          <a:p>
            <a:pPr marL="400050" lvl="1" indent="0">
              <a:buNone/>
            </a:pPr>
            <a:r>
              <a:rPr lang="en-US" dirty="0" smtClean="0"/>
              <a:t>April 25 | 1-2pm</a:t>
            </a:r>
          </a:p>
          <a:p>
            <a:pPr marL="400050" lvl="1" indent="0">
              <a:buNone/>
            </a:pPr>
            <a:r>
              <a:rPr lang="en-US" dirty="0" smtClean="0"/>
              <a:t>Topic: Adopting a Performance Management System </a:t>
            </a:r>
            <a:endParaRPr lang="en-US" dirty="0"/>
          </a:p>
        </p:txBody>
      </p:sp>
      <p:sp>
        <p:nvSpPr>
          <p:cNvPr id="4" name="Title 1"/>
          <p:cNvSpPr txBox="1">
            <a:spLocks/>
          </p:cNvSpPr>
          <p:nvPr/>
        </p:nvSpPr>
        <p:spPr>
          <a:xfrm>
            <a:off x="334818" y="266701"/>
            <a:ext cx="847436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t>Up Next…</a:t>
            </a:r>
            <a:endParaRPr lang="en-US" sz="4800" dirty="0"/>
          </a:p>
        </p:txBody>
      </p:sp>
      <p:cxnSp>
        <p:nvCxnSpPr>
          <p:cNvPr id="5" name="Straight Connector 4"/>
          <p:cNvCxnSpPr/>
          <p:nvPr/>
        </p:nvCxnSpPr>
        <p:spPr>
          <a:xfrm>
            <a:off x="4572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5926323"/>
            <a:ext cx="874994" cy="931677"/>
          </a:xfrm>
          <a:prstGeom prst="rect">
            <a:avLst/>
          </a:prstGeom>
        </p:spPr>
      </p:pic>
    </p:spTree>
    <p:extLst>
      <p:ext uri="{BB962C8B-B14F-4D97-AF65-F5344CB8AC3E}">
        <p14:creationId xmlns:p14="http://schemas.microsoft.com/office/powerpoint/2010/main" val="1679587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3543"/>
            <a:ext cx="8229600" cy="1143000"/>
          </a:xfrm>
        </p:spPr>
        <p:txBody>
          <a:bodyPr>
            <a:noAutofit/>
          </a:bodyPr>
          <a:lstStyle/>
          <a:p>
            <a:r>
              <a:rPr lang="en-US" sz="3600" dirty="0" smtClean="0"/>
              <a:t>Accreditation Considerations for Shared Services and Mergers</a:t>
            </a:r>
            <a:endParaRPr lang="en-US" sz="3600" dirty="0"/>
          </a:p>
        </p:txBody>
      </p:sp>
      <p:sp>
        <p:nvSpPr>
          <p:cNvPr id="4" name="Content Placeholder 3"/>
          <p:cNvSpPr>
            <a:spLocks noGrp="1"/>
          </p:cNvSpPr>
          <p:nvPr>
            <p:ph idx="1"/>
          </p:nvPr>
        </p:nvSpPr>
        <p:spPr>
          <a:xfrm>
            <a:off x="457198" y="1447800"/>
            <a:ext cx="8153401" cy="4419600"/>
          </a:xfrm>
        </p:spPr>
        <p:txBody>
          <a:bodyPr>
            <a:normAutofit/>
          </a:bodyPr>
          <a:lstStyle/>
          <a:p>
            <a:pPr marL="0" indent="0">
              <a:buNone/>
            </a:pPr>
            <a:r>
              <a:rPr lang="en-US" sz="2400" b="1" dirty="0" smtClean="0"/>
              <a:t>Shared Services</a:t>
            </a:r>
          </a:p>
          <a:p>
            <a:pPr lvl="1"/>
            <a:r>
              <a:rPr lang="en-US" sz="2000" dirty="0" smtClean="0"/>
              <a:t>Essential services can be provided by other health departments or organizations</a:t>
            </a:r>
          </a:p>
          <a:p>
            <a:pPr lvl="2"/>
            <a:r>
              <a:rPr lang="en-US" sz="1800" dirty="0" smtClean="0"/>
              <a:t>Documentation examples should include: </a:t>
            </a:r>
          </a:p>
          <a:p>
            <a:pPr lvl="3"/>
            <a:r>
              <a:rPr lang="en-US" sz="1600" dirty="0" smtClean="0"/>
              <a:t>evidence the service is provided to your population/community</a:t>
            </a:r>
          </a:p>
          <a:p>
            <a:pPr lvl="3"/>
            <a:r>
              <a:rPr lang="en-US" sz="1600" dirty="0" smtClean="0"/>
              <a:t>a partnership and your local health department’s involvement</a:t>
            </a:r>
          </a:p>
          <a:p>
            <a:pPr marL="1371600" lvl="3" indent="0">
              <a:buNone/>
            </a:pPr>
            <a:endParaRPr lang="en-US" sz="700" dirty="0" smtClean="0"/>
          </a:p>
          <a:p>
            <a:pPr marL="1371600" lvl="3" indent="0">
              <a:buNone/>
            </a:pPr>
            <a:r>
              <a:rPr lang="en-US" sz="1400" dirty="0" smtClean="0"/>
              <a:t>Example: CHAs conducted by a hospital/healthcare organization should list your HD as a contributing organization, or even better, include your HD’s logo as a partner, especially if you provided funding</a:t>
            </a:r>
          </a:p>
          <a:p>
            <a:pPr lvl="1"/>
            <a:endParaRPr lang="en-US" sz="2000" dirty="0" smtClean="0">
              <a:hlinkClick r:id="rId3"/>
            </a:endParaRPr>
          </a:p>
          <a:p>
            <a:pPr lvl="1"/>
            <a:r>
              <a:rPr lang="en-US" sz="2000" dirty="0" smtClean="0">
                <a:hlinkClick r:id="rId3"/>
              </a:rPr>
              <a:t>Multijurisdictional Accreditation</a:t>
            </a:r>
            <a:r>
              <a:rPr lang="en-US" sz="2000" dirty="0" smtClean="0"/>
              <a:t>: Two or more health departments that demonstrate a high degree of inter-dependence and formally share resources for essential services may apply together</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5568818"/>
            <a:ext cx="987988" cy="1051991"/>
          </a:xfrm>
          <a:prstGeom prst="rect">
            <a:avLst/>
          </a:prstGeom>
        </p:spPr>
      </p:pic>
      <p:cxnSp>
        <p:nvCxnSpPr>
          <p:cNvPr id="10" name="Straight Connector 9"/>
          <p:cNvCxnSpPr/>
          <p:nvPr/>
        </p:nvCxnSpPr>
        <p:spPr>
          <a:xfrm>
            <a:off x="457199" y="1219200"/>
            <a:ext cx="8077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381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3543"/>
            <a:ext cx="8229600" cy="1143000"/>
          </a:xfrm>
        </p:spPr>
        <p:txBody>
          <a:bodyPr>
            <a:noAutofit/>
          </a:bodyPr>
          <a:lstStyle/>
          <a:p>
            <a:r>
              <a:rPr lang="en-US" sz="3600" dirty="0" smtClean="0"/>
              <a:t>Accreditation Considerations for Shared Services and Mergers</a:t>
            </a:r>
            <a:endParaRPr lang="en-US" sz="3600" dirty="0"/>
          </a:p>
        </p:txBody>
      </p:sp>
      <p:sp>
        <p:nvSpPr>
          <p:cNvPr id="4" name="Content Placeholder 3"/>
          <p:cNvSpPr>
            <a:spLocks noGrp="1"/>
          </p:cNvSpPr>
          <p:nvPr>
            <p:ph idx="1"/>
          </p:nvPr>
        </p:nvSpPr>
        <p:spPr>
          <a:xfrm>
            <a:off x="457199" y="1249017"/>
            <a:ext cx="8382002" cy="4419600"/>
          </a:xfrm>
        </p:spPr>
        <p:txBody>
          <a:bodyPr>
            <a:normAutofit/>
          </a:bodyPr>
          <a:lstStyle/>
          <a:p>
            <a:pPr marL="0" indent="0">
              <a:buNone/>
            </a:pPr>
            <a:r>
              <a:rPr lang="en-US" sz="2400" b="1" dirty="0" smtClean="0"/>
              <a:t>Mergers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5731091"/>
            <a:ext cx="835588" cy="889718"/>
          </a:xfrm>
          <a:prstGeom prst="rect">
            <a:avLst/>
          </a:prstGeom>
        </p:spPr>
      </p:pic>
      <p:cxnSp>
        <p:nvCxnSpPr>
          <p:cNvPr id="10" name="Straight Connector 9"/>
          <p:cNvCxnSpPr/>
          <p:nvPr/>
        </p:nvCxnSpPr>
        <p:spPr>
          <a:xfrm>
            <a:off x="457199" y="12192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057400" y="5697479"/>
            <a:ext cx="5181602" cy="923330"/>
          </a:xfrm>
          <a:prstGeom prst="rect">
            <a:avLst/>
          </a:prstGeom>
          <a:noFill/>
          <a:ln>
            <a:solidFill>
              <a:schemeClr val="accent1"/>
            </a:solidFill>
          </a:ln>
        </p:spPr>
        <p:txBody>
          <a:bodyPr wrap="square" rtlCol="0">
            <a:spAutoFit/>
          </a:bodyPr>
          <a:lstStyle/>
          <a:p>
            <a:pPr algn="ctr"/>
            <a:r>
              <a:rPr lang="en-US" dirty="0" smtClean="0"/>
              <a:t> </a:t>
            </a:r>
            <a:r>
              <a:rPr lang="en-US" dirty="0"/>
              <a:t>PHAB primary staff contact </a:t>
            </a:r>
            <a:r>
              <a:rPr lang="en-US" dirty="0" smtClean="0"/>
              <a:t>for consultation:  </a:t>
            </a:r>
          </a:p>
          <a:p>
            <a:pPr algn="ctr"/>
            <a:r>
              <a:rPr lang="en-US" dirty="0" smtClean="0"/>
              <a:t>Robin </a:t>
            </a:r>
            <a:r>
              <a:rPr lang="en-US" dirty="0"/>
              <a:t>Wilcox, Chief Program Officer (</a:t>
            </a:r>
            <a:r>
              <a:rPr lang="en-US" i="1" dirty="0"/>
              <a:t>rwilcox@phaboard.org </a:t>
            </a:r>
            <a:r>
              <a:rPr lang="en-US" dirty="0"/>
              <a:t>or 703-778-4549, ext. 106</a:t>
            </a:r>
            <a:r>
              <a:rPr lang="en-US" dirty="0" smtClean="0"/>
              <a:t>)</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641426322"/>
              </p:ext>
            </p:extLst>
          </p:nvPr>
        </p:nvGraphicFramePr>
        <p:xfrm>
          <a:off x="647700" y="1752600"/>
          <a:ext cx="8000999" cy="3749040"/>
        </p:xfrm>
        <a:graphic>
          <a:graphicData uri="http://schemas.openxmlformats.org/drawingml/2006/table">
            <a:tbl>
              <a:tblPr firstRow="1" bandRow="1">
                <a:tableStyleId>{5C22544A-7EE6-4342-B048-85BDC9FD1C3A}</a:tableStyleId>
              </a:tblPr>
              <a:tblGrid>
                <a:gridCol w="4305300"/>
                <a:gridCol w="3695699"/>
              </a:tblGrid>
              <a:tr h="237622">
                <a:tc>
                  <a:txBody>
                    <a:bodyPr/>
                    <a:lstStyle/>
                    <a:p>
                      <a:pPr algn="ctr"/>
                      <a:r>
                        <a:rPr lang="en-US" dirty="0" smtClean="0"/>
                        <a:t>Merger</a:t>
                      </a:r>
                      <a:endParaRPr lang="en-US" dirty="0"/>
                    </a:p>
                  </a:txBody>
                  <a:tcPr/>
                </a:tc>
                <a:tc>
                  <a:txBody>
                    <a:bodyPr/>
                    <a:lstStyle/>
                    <a:p>
                      <a:pPr algn="ctr"/>
                      <a:r>
                        <a:rPr lang="en-US" dirty="0" smtClean="0"/>
                        <a:t>Action/Impact</a:t>
                      </a:r>
                      <a:endParaRPr lang="en-US" dirty="0"/>
                    </a:p>
                  </a:txBody>
                  <a:tcPr/>
                </a:tc>
              </a:tr>
              <a:tr h="357446">
                <a:tc>
                  <a:txBody>
                    <a:bodyPr/>
                    <a:lstStyle/>
                    <a:p>
                      <a:r>
                        <a:rPr lang="en-US" sz="1800" dirty="0" smtClean="0"/>
                        <a:t>Accredited HD + Accredited HD </a:t>
                      </a:r>
                      <a:endParaRPr lang="en-US" dirty="0"/>
                    </a:p>
                  </a:txBody>
                  <a:tcPr anchor="ctr"/>
                </a:tc>
                <a:tc>
                  <a:txBody>
                    <a:bodyPr/>
                    <a:lstStyle/>
                    <a:p>
                      <a:pPr algn="ctr"/>
                      <a:r>
                        <a:rPr lang="en-US" dirty="0" smtClean="0"/>
                        <a:t>Report</a:t>
                      </a:r>
                      <a:r>
                        <a:rPr lang="en-US" baseline="0" dirty="0" smtClean="0"/>
                        <a:t> to PHAB</a:t>
                      </a:r>
                      <a:endParaRPr lang="en-US" dirty="0"/>
                    </a:p>
                  </a:txBody>
                  <a:tcPr anchor="ctr"/>
                </a:tc>
              </a:tr>
              <a:tr h="625530">
                <a:tc>
                  <a:txBody>
                    <a:bodyPr/>
                    <a:lstStyle/>
                    <a:p>
                      <a:r>
                        <a:rPr lang="en-US" sz="1800" dirty="0" smtClean="0"/>
                        <a:t>Non-Accredited HD + Non-Accredited HD </a:t>
                      </a:r>
                      <a:endParaRPr lang="en-US" dirty="0"/>
                    </a:p>
                  </a:txBody>
                  <a:tcPr anchor="ctr"/>
                </a:tc>
                <a:tc>
                  <a:txBody>
                    <a:bodyPr/>
                    <a:lstStyle/>
                    <a:p>
                      <a:pPr algn="ctr"/>
                      <a:r>
                        <a:rPr lang="en-US" dirty="0" smtClean="0"/>
                        <a:t>Merger plans should include</a:t>
                      </a:r>
                      <a:r>
                        <a:rPr lang="en-US" baseline="0" dirty="0" smtClean="0"/>
                        <a:t> accreditation considerations</a:t>
                      </a:r>
                      <a:endParaRPr lang="en-US" dirty="0"/>
                    </a:p>
                  </a:txBody>
                  <a:tcPr anchor="ctr"/>
                </a:tc>
              </a:tr>
              <a:tr h="1161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Accredited HD + Larger</a:t>
                      </a:r>
                      <a:r>
                        <a:rPr lang="en-US" baseline="0" dirty="0" smtClean="0"/>
                        <a:t> Non-Accredited HD</a:t>
                      </a:r>
                      <a:endParaRPr lang="en-US" dirty="0" smtClean="0"/>
                    </a:p>
                  </a:txBody>
                  <a:tcPr anchor="ctr"/>
                </a:tc>
                <a:tc>
                  <a:txBody>
                    <a:bodyPr/>
                    <a:lstStyle/>
                    <a:p>
                      <a:pPr algn="ctr"/>
                      <a:r>
                        <a:rPr lang="en-US" dirty="0" smtClean="0"/>
                        <a:t>Contact PHAB ASAP; some additional accreditation review may be necessary to ensure standards are met for entire population</a:t>
                      </a:r>
                      <a:endParaRPr lang="en-US" dirty="0"/>
                    </a:p>
                  </a:txBody>
                  <a:tcPr anchor="ctr"/>
                </a:tc>
              </a:tr>
              <a:tr h="1161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Accredited HD + Smaller</a:t>
                      </a:r>
                      <a:r>
                        <a:rPr lang="en-US" baseline="0" dirty="0" smtClean="0"/>
                        <a:t> Non-Accredited HD</a:t>
                      </a:r>
                      <a:endParaRPr lang="en-US" dirty="0" smtClean="0"/>
                    </a:p>
                  </a:txBody>
                  <a:tcPr anchor="ctr"/>
                </a:tc>
                <a:tc>
                  <a:txBody>
                    <a:bodyPr/>
                    <a:lstStyle/>
                    <a:p>
                      <a:pPr algn="ctr"/>
                      <a:r>
                        <a:rPr lang="en-US" dirty="0" smtClean="0"/>
                        <a:t>Consider</a:t>
                      </a:r>
                      <a:r>
                        <a:rPr lang="en-US" baseline="0" dirty="0" smtClean="0"/>
                        <a:t> how continued conformity with standards will be impacted; may not require additional accreditation review</a:t>
                      </a:r>
                      <a:endParaRPr lang="en-US" dirty="0"/>
                    </a:p>
                  </a:txBody>
                  <a:tcPr anchor="ctr"/>
                </a:tc>
              </a:tr>
            </a:tbl>
          </a:graphicData>
        </a:graphic>
      </p:graphicFrame>
    </p:spTree>
    <p:extLst>
      <p:ext uri="{BB962C8B-B14F-4D97-AF65-F5344CB8AC3E}">
        <p14:creationId xmlns:p14="http://schemas.microsoft.com/office/powerpoint/2010/main" val="3774618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234" y="1925170"/>
            <a:ext cx="8077200" cy="1470025"/>
          </a:xfrm>
        </p:spPr>
        <p:txBody>
          <a:bodyPr/>
          <a:lstStyle/>
          <a:p>
            <a:r>
              <a:rPr lang="en-US" dirty="0" smtClean="0"/>
              <a:t>PHAB Six-Pack - </a:t>
            </a:r>
            <a:br>
              <a:rPr lang="en-US" dirty="0" smtClean="0"/>
            </a:br>
            <a:r>
              <a:rPr lang="en-US" dirty="0" smtClean="0">
                <a:solidFill>
                  <a:schemeClr val="accent6"/>
                </a:solidFill>
              </a:rPr>
              <a:t>Quality Improvement Plan</a:t>
            </a:r>
            <a:endParaRPr lang="en-US" dirty="0">
              <a:solidFill>
                <a:schemeClr val="accent6"/>
              </a:solidFill>
            </a:endParaRPr>
          </a:p>
        </p:txBody>
      </p:sp>
      <p:cxnSp>
        <p:nvCxnSpPr>
          <p:cNvPr id="5" name="Straight Connector 4"/>
          <p:cNvCxnSpPr/>
          <p:nvPr/>
        </p:nvCxnSpPr>
        <p:spPr>
          <a:xfrm>
            <a:off x="533400" y="3886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325410"/>
            <a:ext cx="1216588" cy="1295400"/>
          </a:xfrm>
          <a:prstGeom prst="rect">
            <a:avLst/>
          </a:prstGeom>
        </p:spPr>
      </p:pic>
    </p:spTree>
    <p:extLst>
      <p:ext uri="{BB962C8B-B14F-4D97-AF65-F5344CB8AC3E}">
        <p14:creationId xmlns:p14="http://schemas.microsoft.com/office/powerpoint/2010/main" val="429070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5731091"/>
            <a:ext cx="835588" cy="889718"/>
          </a:xfrm>
          <a:prstGeom prst="rect">
            <a:avLst/>
          </a:prstGeom>
        </p:spPr>
      </p:pic>
      <p:cxnSp>
        <p:nvCxnSpPr>
          <p:cNvPr id="10" name="Straight Connector 9"/>
          <p:cNvCxnSpPr/>
          <p:nvPr/>
        </p:nvCxnSpPr>
        <p:spPr>
          <a:xfrm>
            <a:off x="457199"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stretch>
            <a:fillRect/>
          </a:stretch>
        </p:blipFill>
        <p:spPr>
          <a:xfrm>
            <a:off x="152400" y="1371600"/>
            <a:ext cx="8930834" cy="4215415"/>
          </a:xfrm>
          <a:prstGeom prst="rect">
            <a:avLst/>
          </a:prstGeom>
        </p:spPr>
      </p:pic>
    </p:spTree>
    <p:extLst>
      <p:ext uri="{BB962C8B-B14F-4D97-AF65-F5344CB8AC3E}">
        <p14:creationId xmlns:p14="http://schemas.microsoft.com/office/powerpoint/2010/main" val="1265274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5731091"/>
            <a:ext cx="835588" cy="889718"/>
          </a:xfrm>
          <a:prstGeom prst="rect">
            <a:avLst/>
          </a:prstGeom>
        </p:spPr>
      </p:pic>
      <p:cxnSp>
        <p:nvCxnSpPr>
          <p:cNvPr id="10" name="Straight Connector 9"/>
          <p:cNvCxnSpPr/>
          <p:nvPr/>
        </p:nvCxnSpPr>
        <p:spPr>
          <a:xfrm>
            <a:off x="457199"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4"/>
          <a:stretch>
            <a:fillRect/>
          </a:stretch>
        </p:blipFill>
        <p:spPr>
          <a:xfrm>
            <a:off x="0" y="1066800"/>
            <a:ext cx="9144000" cy="5806001"/>
          </a:xfrm>
          <a:prstGeom prst="rect">
            <a:avLst/>
          </a:prstGeom>
        </p:spPr>
      </p:pic>
    </p:spTree>
    <p:extLst>
      <p:ext uri="{BB962C8B-B14F-4D97-AF65-F5344CB8AC3E}">
        <p14:creationId xmlns:p14="http://schemas.microsoft.com/office/powerpoint/2010/main" val="925507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3543"/>
            <a:ext cx="8229600" cy="1143000"/>
          </a:xfrm>
        </p:spPr>
        <p:txBody>
          <a:bodyPr>
            <a:noAutofit/>
          </a:bodyPr>
          <a:lstStyle/>
          <a:p>
            <a:r>
              <a:rPr lang="en-US" sz="4000" dirty="0" smtClean="0"/>
              <a:t>QI Plan Requirements</a:t>
            </a:r>
            <a:endParaRPr lang="en-US" sz="4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5731091"/>
            <a:ext cx="835588" cy="889718"/>
          </a:xfrm>
          <a:prstGeom prst="rect">
            <a:avLst/>
          </a:prstGeom>
        </p:spPr>
      </p:pic>
      <p:cxnSp>
        <p:nvCxnSpPr>
          <p:cNvPr id="10" name="Straight Connector 9"/>
          <p:cNvCxnSpPr/>
          <p:nvPr/>
        </p:nvCxnSpPr>
        <p:spPr>
          <a:xfrm>
            <a:off x="457199" y="9906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stretch>
            <a:fillRect/>
          </a:stretch>
        </p:blipFill>
        <p:spPr>
          <a:xfrm>
            <a:off x="141645" y="1447800"/>
            <a:ext cx="8618743" cy="1862137"/>
          </a:xfrm>
          <a:prstGeom prst="rect">
            <a:avLst/>
          </a:prstGeom>
        </p:spPr>
      </p:pic>
    </p:spTree>
    <p:extLst>
      <p:ext uri="{BB962C8B-B14F-4D97-AF65-F5344CB8AC3E}">
        <p14:creationId xmlns:p14="http://schemas.microsoft.com/office/powerpoint/2010/main" val="7675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iteCore Colors">
      <a:dk1>
        <a:sysClr val="windowText" lastClr="000000"/>
      </a:dk1>
      <a:lt1>
        <a:sysClr val="window" lastClr="FFFFFF"/>
      </a:lt1>
      <a:dk2>
        <a:srgbClr val="1F497D"/>
      </a:dk2>
      <a:lt2>
        <a:srgbClr val="EEECE1"/>
      </a:lt2>
      <a:accent1>
        <a:srgbClr val="0071BB"/>
      </a:accent1>
      <a:accent2>
        <a:srgbClr val="3A95D2"/>
      </a:accent2>
      <a:accent3>
        <a:srgbClr val="88BFE3"/>
      </a:accent3>
      <a:accent4>
        <a:srgbClr val="054266"/>
      </a:accent4>
      <a:accent5>
        <a:srgbClr val="053955"/>
      </a:accent5>
      <a:accent6>
        <a:srgbClr val="0081BD"/>
      </a:accent6>
      <a:hlink>
        <a:srgbClr val="054266"/>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14444</TotalTime>
  <Words>1861</Words>
  <Application>Microsoft Office PowerPoint</Application>
  <PresentationFormat>On-screen Show (4:3)</PresentationFormat>
  <Paragraphs>218</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Helvetica</vt:lpstr>
      <vt:lpstr>Times New Roman</vt:lpstr>
      <vt:lpstr>Office Theme</vt:lpstr>
      <vt:lpstr>Accreditation Learning Community</vt:lpstr>
      <vt:lpstr>Agenda</vt:lpstr>
      <vt:lpstr>Topic Calendar</vt:lpstr>
      <vt:lpstr>Accreditation Considerations for Shared Services and Mergers</vt:lpstr>
      <vt:lpstr>Accreditation Considerations for Shared Services and Mergers</vt:lpstr>
      <vt:lpstr>PHAB Six-Pack -  Quality Improvement Plan</vt:lpstr>
      <vt:lpstr>QI Plan Requirements</vt:lpstr>
      <vt:lpstr>QI Plan Requirements</vt:lpstr>
      <vt:lpstr>QI Plan Requirements</vt:lpstr>
      <vt:lpstr>PowerPoint Presentation</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QI Plan Requirements</vt:lpstr>
      <vt:lpstr>Open Discussion</vt:lpstr>
      <vt:lpstr>PowerPoint Presentation</vt:lpstr>
    </vt:vector>
  </TitlesOfParts>
  <Company>DPH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 at  CT DPH</dc:title>
  <dc:creator>Holder, Etienne</dc:creator>
  <cp:lastModifiedBy>Touma, Melissa</cp:lastModifiedBy>
  <cp:revision>254</cp:revision>
  <cp:lastPrinted>2018-03-28T16:34:55Z</cp:lastPrinted>
  <dcterms:created xsi:type="dcterms:W3CDTF">2017-07-24T19:17:55Z</dcterms:created>
  <dcterms:modified xsi:type="dcterms:W3CDTF">2018-04-02T15:25:15Z</dcterms:modified>
</cp:coreProperties>
</file>