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1" r:id="rId2"/>
    <p:sldId id="430" r:id="rId3"/>
    <p:sldId id="397" r:id="rId4"/>
    <p:sldId id="401" r:id="rId5"/>
    <p:sldId id="402" r:id="rId6"/>
    <p:sldId id="413" r:id="rId7"/>
    <p:sldId id="414" r:id="rId8"/>
    <p:sldId id="403" r:id="rId9"/>
    <p:sldId id="410" r:id="rId10"/>
    <p:sldId id="411" r:id="rId11"/>
    <p:sldId id="412" r:id="rId12"/>
    <p:sldId id="415" r:id="rId13"/>
    <p:sldId id="416" r:id="rId14"/>
    <p:sldId id="417" r:id="rId15"/>
    <p:sldId id="422" r:id="rId16"/>
    <p:sldId id="423" r:id="rId17"/>
    <p:sldId id="424" r:id="rId18"/>
    <p:sldId id="426" r:id="rId19"/>
    <p:sldId id="427" r:id="rId20"/>
    <p:sldId id="428" r:id="rId21"/>
    <p:sldId id="407" r:id="rId22"/>
    <p:sldId id="431" r:id="rId23"/>
    <p:sldId id="432" r:id="rId24"/>
    <p:sldId id="346" r:id="rId25"/>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uma, Melissa" initials="TM" lastIdx="1" clrIdx="0">
    <p:extLst>
      <p:ext uri="{19B8F6BF-5375-455C-9EA6-DF929625EA0E}">
        <p15:presenceInfo xmlns:p15="http://schemas.microsoft.com/office/powerpoint/2012/main" userId="S-1-5-21-746137067-854245398-682003330-3955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97" autoAdjust="0"/>
    <p:restoredTop sz="75733" autoAdjust="0"/>
  </p:normalViewPr>
  <p:slideViewPr>
    <p:cSldViewPr>
      <p:cViewPr varScale="1">
        <p:scale>
          <a:sx n="97" d="100"/>
          <a:sy n="97" d="100"/>
        </p:scale>
        <p:origin x="1494" y="72"/>
      </p:cViewPr>
      <p:guideLst>
        <p:guide orient="horz" pos="2160"/>
        <p:guide pos="384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1429" tIns="45714" rIns="91429" bIns="45714" rtlCol="0"/>
          <a:lstStyle>
            <a:lvl1pPr algn="l">
              <a:defRPr sz="1200"/>
            </a:lvl1pPr>
          </a:lstStyle>
          <a:p>
            <a:endParaRPr lang="en-US"/>
          </a:p>
        </p:txBody>
      </p:sp>
      <p:sp>
        <p:nvSpPr>
          <p:cNvPr id="3" name="Date Placeholder 2"/>
          <p:cNvSpPr>
            <a:spLocks noGrp="1"/>
          </p:cNvSpPr>
          <p:nvPr>
            <p:ph type="dt" idx="1"/>
          </p:nvPr>
        </p:nvSpPr>
        <p:spPr>
          <a:xfrm>
            <a:off x="3884613" y="1"/>
            <a:ext cx="2971800" cy="464820"/>
          </a:xfrm>
          <a:prstGeom prst="rect">
            <a:avLst/>
          </a:prstGeom>
        </p:spPr>
        <p:txBody>
          <a:bodyPr vert="horz" lIns="91429" tIns="45714" rIns="91429" bIns="45714" rtlCol="0"/>
          <a:lstStyle>
            <a:lvl1pPr algn="r">
              <a:defRPr sz="1200"/>
            </a:lvl1pPr>
          </a:lstStyle>
          <a:p>
            <a:fld id="{D67D3304-5687-4526-BF6B-62F39789DFFF}" type="datetimeFigureOut">
              <a:rPr lang="en-US" smtClean="0"/>
              <a:t>7/26/2018</a:t>
            </a:fld>
            <a:endParaRPr lang="en-US"/>
          </a:p>
        </p:txBody>
      </p:sp>
      <p:sp>
        <p:nvSpPr>
          <p:cNvPr id="4" name="Slide Image Placeholder 3"/>
          <p:cNvSpPr>
            <a:spLocks noGrp="1" noRot="1" noChangeAspect="1"/>
          </p:cNvSpPr>
          <p:nvPr>
            <p:ph type="sldImg" idx="2"/>
          </p:nvPr>
        </p:nvSpPr>
        <p:spPr>
          <a:xfrm>
            <a:off x="331788" y="696913"/>
            <a:ext cx="6196012" cy="3486150"/>
          </a:xfrm>
          <a:prstGeom prst="rect">
            <a:avLst/>
          </a:prstGeom>
          <a:noFill/>
          <a:ln w="12700">
            <a:solidFill>
              <a:prstClr val="black"/>
            </a:solidFill>
          </a:ln>
        </p:spPr>
        <p:txBody>
          <a:bodyPr vert="horz" lIns="91429" tIns="45714" rIns="91429" bIns="45714"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1429" tIns="45714" rIns="91429"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0"/>
            <a:ext cx="2971800" cy="464820"/>
          </a:xfrm>
          <a:prstGeom prst="rect">
            <a:avLst/>
          </a:prstGeom>
        </p:spPr>
        <p:txBody>
          <a:bodyPr vert="horz" lIns="91429" tIns="45714" rIns="91429"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70"/>
            <a:ext cx="2971800" cy="464820"/>
          </a:xfrm>
          <a:prstGeom prst="rect">
            <a:avLst/>
          </a:prstGeom>
        </p:spPr>
        <p:txBody>
          <a:bodyPr vert="horz" lIns="91429" tIns="45714" rIns="91429" bIns="45714" rtlCol="0" anchor="b"/>
          <a:lstStyle>
            <a:lvl1pPr algn="r">
              <a:defRPr sz="1200"/>
            </a:lvl1pPr>
          </a:lstStyle>
          <a:p>
            <a:fld id="{0CA242C5-3E60-4668-B23B-F17A02236ECA}" type="slidenum">
              <a:rPr lang="en-US" smtClean="0"/>
              <a:t>‹#›</a:t>
            </a:fld>
            <a:endParaRPr lang="en-US"/>
          </a:p>
        </p:txBody>
      </p:sp>
    </p:spTree>
    <p:extLst>
      <p:ext uri="{BB962C8B-B14F-4D97-AF65-F5344CB8AC3E}">
        <p14:creationId xmlns:p14="http://schemas.microsoft.com/office/powerpoint/2010/main" val="2998943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A242C5-3E60-4668-B23B-F17A02236ECA}" type="slidenum">
              <a:rPr lang="en-US" smtClean="0"/>
              <a:t>1</a:t>
            </a:fld>
            <a:endParaRPr lang="en-US"/>
          </a:p>
        </p:txBody>
      </p:sp>
    </p:spTree>
    <p:extLst>
      <p:ext uri="{BB962C8B-B14F-4D97-AF65-F5344CB8AC3E}">
        <p14:creationId xmlns:p14="http://schemas.microsoft.com/office/powerpoint/2010/main" val="2008173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10</a:t>
            </a:fld>
            <a:endParaRPr lang="en-US"/>
          </a:p>
        </p:txBody>
      </p:sp>
    </p:spTree>
    <p:extLst>
      <p:ext uri="{BB962C8B-B14F-4D97-AF65-F5344CB8AC3E}">
        <p14:creationId xmlns:p14="http://schemas.microsoft.com/office/powerpoint/2010/main" val="2446257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11</a:t>
            </a:fld>
            <a:endParaRPr lang="en-US"/>
          </a:p>
        </p:txBody>
      </p:sp>
    </p:spTree>
    <p:extLst>
      <p:ext uri="{BB962C8B-B14F-4D97-AF65-F5344CB8AC3E}">
        <p14:creationId xmlns:p14="http://schemas.microsoft.com/office/powerpoint/2010/main" val="1624623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CA242C5-3E60-4668-B23B-F17A02236ECA}" type="slidenum">
              <a:rPr lang="en-US" smtClean="0"/>
              <a:t>12</a:t>
            </a:fld>
            <a:endParaRPr lang="en-US"/>
          </a:p>
        </p:txBody>
      </p:sp>
    </p:spTree>
    <p:extLst>
      <p:ext uri="{BB962C8B-B14F-4D97-AF65-F5344CB8AC3E}">
        <p14:creationId xmlns:p14="http://schemas.microsoft.com/office/powerpoint/2010/main" val="1706961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CA242C5-3E60-4668-B23B-F17A02236ECA}" type="slidenum">
              <a:rPr lang="en-US" smtClean="0"/>
              <a:t>13</a:t>
            </a:fld>
            <a:endParaRPr lang="en-US"/>
          </a:p>
        </p:txBody>
      </p:sp>
    </p:spTree>
    <p:extLst>
      <p:ext uri="{BB962C8B-B14F-4D97-AF65-F5344CB8AC3E}">
        <p14:creationId xmlns:p14="http://schemas.microsoft.com/office/powerpoint/2010/main" val="3316955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14</a:t>
            </a:fld>
            <a:endParaRPr lang="en-US"/>
          </a:p>
        </p:txBody>
      </p:sp>
    </p:spTree>
    <p:extLst>
      <p:ext uri="{BB962C8B-B14F-4D97-AF65-F5344CB8AC3E}">
        <p14:creationId xmlns:p14="http://schemas.microsoft.com/office/powerpoint/2010/main" val="1365584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15</a:t>
            </a:fld>
            <a:endParaRPr lang="en-US"/>
          </a:p>
        </p:txBody>
      </p:sp>
    </p:spTree>
    <p:extLst>
      <p:ext uri="{BB962C8B-B14F-4D97-AF65-F5344CB8AC3E}">
        <p14:creationId xmlns:p14="http://schemas.microsoft.com/office/powerpoint/2010/main" val="2617788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16</a:t>
            </a:fld>
            <a:endParaRPr lang="en-US"/>
          </a:p>
        </p:txBody>
      </p:sp>
    </p:spTree>
    <p:extLst>
      <p:ext uri="{BB962C8B-B14F-4D97-AF65-F5344CB8AC3E}">
        <p14:creationId xmlns:p14="http://schemas.microsoft.com/office/powerpoint/2010/main" val="2356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17</a:t>
            </a:fld>
            <a:endParaRPr lang="en-US"/>
          </a:p>
        </p:txBody>
      </p:sp>
    </p:spTree>
    <p:extLst>
      <p:ext uri="{BB962C8B-B14F-4D97-AF65-F5344CB8AC3E}">
        <p14:creationId xmlns:p14="http://schemas.microsoft.com/office/powerpoint/2010/main" val="4258780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CA242C5-3E60-4668-B23B-F17A02236ECA}" type="slidenum">
              <a:rPr lang="en-US" smtClean="0"/>
              <a:t>18</a:t>
            </a:fld>
            <a:endParaRPr lang="en-US"/>
          </a:p>
        </p:txBody>
      </p:sp>
    </p:spTree>
    <p:extLst>
      <p:ext uri="{BB962C8B-B14F-4D97-AF65-F5344CB8AC3E}">
        <p14:creationId xmlns:p14="http://schemas.microsoft.com/office/powerpoint/2010/main" val="718507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CA242C5-3E60-4668-B23B-F17A02236ECA}" type="slidenum">
              <a:rPr lang="en-US" smtClean="0"/>
              <a:t>19</a:t>
            </a:fld>
            <a:endParaRPr lang="en-US"/>
          </a:p>
        </p:txBody>
      </p:sp>
    </p:spTree>
    <p:extLst>
      <p:ext uri="{BB962C8B-B14F-4D97-AF65-F5344CB8AC3E}">
        <p14:creationId xmlns:p14="http://schemas.microsoft.com/office/powerpoint/2010/main" val="1408626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2</a:t>
            </a:fld>
            <a:endParaRPr lang="en-US"/>
          </a:p>
        </p:txBody>
      </p:sp>
    </p:spTree>
    <p:extLst>
      <p:ext uri="{BB962C8B-B14F-4D97-AF65-F5344CB8AC3E}">
        <p14:creationId xmlns:p14="http://schemas.microsoft.com/office/powerpoint/2010/main" val="157028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20</a:t>
            </a:fld>
            <a:endParaRPr lang="en-US"/>
          </a:p>
        </p:txBody>
      </p:sp>
    </p:spTree>
    <p:extLst>
      <p:ext uri="{BB962C8B-B14F-4D97-AF65-F5344CB8AC3E}">
        <p14:creationId xmlns:p14="http://schemas.microsoft.com/office/powerpoint/2010/main" val="649032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21</a:t>
            </a:fld>
            <a:endParaRPr lang="en-US"/>
          </a:p>
        </p:txBody>
      </p:sp>
    </p:spTree>
    <p:extLst>
      <p:ext uri="{BB962C8B-B14F-4D97-AF65-F5344CB8AC3E}">
        <p14:creationId xmlns:p14="http://schemas.microsoft.com/office/powerpoint/2010/main" val="3610431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22</a:t>
            </a:fld>
            <a:endParaRPr lang="en-US"/>
          </a:p>
        </p:txBody>
      </p:sp>
    </p:spTree>
    <p:extLst>
      <p:ext uri="{BB962C8B-B14F-4D97-AF65-F5344CB8AC3E}">
        <p14:creationId xmlns:p14="http://schemas.microsoft.com/office/powerpoint/2010/main" val="3625519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23</a:t>
            </a:fld>
            <a:endParaRPr lang="en-US"/>
          </a:p>
        </p:txBody>
      </p:sp>
    </p:spTree>
    <p:extLst>
      <p:ext uri="{BB962C8B-B14F-4D97-AF65-F5344CB8AC3E}">
        <p14:creationId xmlns:p14="http://schemas.microsoft.com/office/powerpoint/2010/main" val="300982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24</a:t>
            </a:fld>
            <a:endParaRPr lang="en-US"/>
          </a:p>
        </p:txBody>
      </p:sp>
    </p:spTree>
    <p:extLst>
      <p:ext uri="{BB962C8B-B14F-4D97-AF65-F5344CB8AC3E}">
        <p14:creationId xmlns:p14="http://schemas.microsoft.com/office/powerpoint/2010/main" val="1279356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3</a:t>
            </a:fld>
            <a:endParaRPr lang="en-US"/>
          </a:p>
        </p:txBody>
      </p:sp>
    </p:spTree>
    <p:extLst>
      <p:ext uri="{BB962C8B-B14F-4D97-AF65-F5344CB8AC3E}">
        <p14:creationId xmlns:p14="http://schemas.microsoft.com/office/powerpoint/2010/main" val="2170291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smtClean="0"/>
          </a:p>
        </p:txBody>
      </p:sp>
      <p:sp>
        <p:nvSpPr>
          <p:cNvPr id="4" name="Slide Number Placeholder 3"/>
          <p:cNvSpPr>
            <a:spLocks noGrp="1"/>
          </p:cNvSpPr>
          <p:nvPr>
            <p:ph type="sldNum" sz="quarter" idx="10"/>
          </p:nvPr>
        </p:nvSpPr>
        <p:spPr/>
        <p:txBody>
          <a:bodyPr/>
          <a:lstStyle/>
          <a:p>
            <a:fld id="{0CA242C5-3E60-4668-B23B-F17A02236ECA}" type="slidenum">
              <a:rPr lang="en-US" smtClean="0"/>
              <a:t>4</a:t>
            </a:fld>
            <a:endParaRPr lang="en-US"/>
          </a:p>
        </p:txBody>
      </p:sp>
    </p:spTree>
    <p:extLst>
      <p:ext uri="{BB962C8B-B14F-4D97-AF65-F5344CB8AC3E}">
        <p14:creationId xmlns:p14="http://schemas.microsoft.com/office/powerpoint/2010/main" val="216561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0CA242C5-3E60-4668-B23B-F17A02236ECA}" type="slidenum">
              <a:rPr lang="en-US" smtClean="0"/>
              <a:t>5</a:t>
            </a:fld>
            <a:endParaRPr lang="en-US"/>
          </a:p>
        </p:txBody>
      </p:sp>
    </p:spTree>
    <p:extLst>
      <p:ext uri="{BB962C8B-B14F-4D97-AF65-F5344CB8AC3E}">
        <p14:creationId xmlns:p14="http://schemas.microsoft.com/office/powerpoint/2010/main" val="2277341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6</a:t>
            </a:fld>
            <a:endParaRPr lang="en-US"/>
          </a:p>
        </p:txBody>
      </p:sp>
    </p:spTree>
    <p:extLst>
      <p:ext uri="{BB962C8B-B14F-4D97-AF65-F5344CB8AC3E}">
        <p14:creationId xmlns:p14="http://schemas.microsoft.com/office/powerpoint/2010/main" val="136346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7</a:t>
            </a:fld>
            <a:endParaRPr lang="en-US"/>
          </a:p>
        </p:txBody>
      </p:sp>
    </p:spTree>
    <p:extLst>
      <p:ext uri="{BB962C8B-B14F-4D97-AF65-F5344CB8AC3E}">
        <p14:creationId xmlns:p14="http://schemas.microsoft.com/office/powerpoint/2010/main" val="906710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8</a:t>
            </a:fld>
            <a:endParaRPr lang="en-US"/>
          </a:p>
        </p:txBody>
      </p:sp>
    </p:spTree>
    <p:extLst>
      <p:ext uri="{BB962C8B-B14F-4D97-AF65-F5344CB8AC3E}">
        <p14:creationId xmlns:p14="http://schemas.microsoft.com/office/powerpoint/2010/main" val="36751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CA242C5-3E60-4668-B23B-F17A02236ECA}" type="slidenum">
              <a:rPr lang="en-US" smtClean="0"/>
              <a:t>9</a:t>
            </a:fld>
            <a:endParaRPr lang="en-US"/>
          </a:p>
        </p:txBody>
      </p:sp>
    </p:spTree>
    <p:extLst>
      <p:ext uri="{BB962C8B-B14F-4D97-AF65-F5344CB8AC3E}">
        <p14:creationId xmlns:p14="http://schemas.microsoft.com/office/powerpoint/2010/main" val="2238741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30CAB09-C14F-4233-861D-0EBB3D6EDFBD}"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3600271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0CAB09-C14F-4233-861D-0EBB3D6EDFBD}"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474217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0CAB09-C14F-4233-861D-0EBB3D6EDFBD}"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3170793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0CAB09-C14F-4233-861D-0EBB3D6EDFBD}"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546134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CAB09-C14F-4233-861D-0EBB3D6EDFBD}"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14211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0CAB09-C14F-4233-861D-0EBB3D6EDFBD}" type="datetimeFigureOut">
              <a:rPr lang="en-US" smtClean="0"/>
              <a:t>7/26/2018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651433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0CAB09-C14F-4233-861D-0EBB3D6EDFBD}" type="datetimeFigureOut">
              <a:rPr lang="en-US" smtClean="0"/>
              <a:t>7/26/2018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2890933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0CAB09-C14F-4233-861D-0EBB3D6EDFBD}" type="datetimeFigureOut">
              <a:rPr lang="en-US" smtClean="0"/>
              <a:t>7/26/2018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4268981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CAB09-C14F-4233-861D-0EBB3D6EDFBD}" type="datetimeFigureOut">
              <a:rPr lang="en-US" smtClean="0"/>
              <a:t>7/26/2018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195695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0CAB09-C14F-4233-861D-0EBB3D6EDFBD}" type="datetimeFigureOut">
              <a:rPr lang="en-US" smtClean="0"/>
              <a:t>7/26/2018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1959364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0CAB09-C14F-4233-861D-0EBB3D6EDFBD}" type="datetimeFigureOut">
              <a:rPr lang="en-US" smtClean="0"/>
              <a:t>7/26/2018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3176908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0CAB09-C14F-4233-861D-0EBB3D6EDFBD}" type="datetimeFigureOut">
              <a:rPr lang="en-US" smtClean="0"/>
              <a:t>7/26/2018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E1A1FD-399F-4347-B824-3AD8A9500375}" type="slidenum">
              <a:rPr lang="en-US" smtClean="0"/>
              <a:t>‹#›</a:t>
            </a:fld>
            <a:endParaRPr lang="en-US"/>
          </a:p>
        </p:txBody>
      </p:sp>
    </p:spTree>
    <p:extLst>
      <p:ext uri="{BB962C8B-B14F-4D97-AF65-F5344CB8AC3E}">
        <p14:creationId xmlns:p14="http://schemas.microsoft.com/office/powerpoint/2010/main" val="3413726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gif"/></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healthypeople.gov/sites/default/files/Public-Health-3.0-White-Paper.pdf" TargetMode="External"/><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www.phi.org/resources/?resource=hiapguide" TargetMode="External"/><Relationship Id="rId4" Type="http://schemas.openxmlformats.org/officeDocument/2006/relationships/hyperlink" Target="https://www.cdc.gov/sixeighteen/" TargetMode="External"/><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hyperlink" Target="https://journals.lww.com/jphmp/Fulltext/2018/05001/Driving_Change_and_Reinforcing_Expectations_by.25.aspx" TargetMode="External"/><Relationship Id="rId5" Type="http://schemas.openxmlformats.org/officeDocument/2006/relationships/hyperlink" Target="https://journals.lww.com/jphmp/Fulltext/2018/05001/Kent_County_Health_Department___Using_an_Agency.22.aspx" TargetMode="External"/><Relationship Id="rId4" Type="http://schemas.openxmlformats.org/officeDocument/2006/relationships/hyperlink" Target="https://journals.lww.com/jphmp/toc/2018/05001"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naccho.org/uploads/downloadable-resources/Programs/Public-Health-Infrastructure/StrategicPlanningGuideFinal.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062507"/>
            <a:ext cx="8077200" cy="1470025"/>
          </a:xfrm>
        </p:spPr>
        <p:txBody>
          <a:bodyPr/>
          <a:lstStyle/>
          <a:p>
            <a:r>
              <a:rPr lang="en-US" dirty="0"/>
              <a:t>Accreditation Learning Community</a:t>
            </a:r>
          </a:p>
        </p:txBody>
      </p:sp>
      <p:sp>
        <p:nvSpPr>
          <p:cNvPr id="3" name="Subtitle 2"/>
          <p:cNvSpPr>
            <a:spLocks noGrp="1"/>
          </p:cNvSpPr>
          <p:nvPr>
            <p:ph type="subTitle" idx="1"/>
          </p:nvPr>
        </p:nvSpPr>
        <p:spPr>
          <a:xfrm>
            <a:off x="2895600" y="3276601"/>
            <a:ext cx="6400800" cy="2339975"/>
          </a:xfrm>
        </p:spPr>
        <p:txBody>
          <a:bodyPr>
            <a:normAutofit fontScale="70000" lnSpcReduction="20000"/>
          </a:bodyPr>
          <a:lstStyle/>
          <a:p>
            <a:r>
              <a:rPr lang="en-US" sz="6000" dirty="0">
                <a:solidFill>
                  <a:schemeClr val="tx1">
                    <a:lumMod val="50000"/>
                    <a:lumOff val="50000"/>
                  </a:schemeClr>
                </a:solidFill>
              </a:rPr>
              <a:t>July 25, 2018</a:t>
            </a:r>
          </a:p>
          <a:p>
            <a:r>
              <a:rPr lang="en-US" sz="6000" dirty="0">
                <a:solidFill>
                  <a:schemeClr val="tx1">
                    <a:lumMod val="50000"/>
                    <a:lumOff val="50000"/>
                  </a:schemeClr>
                </a:solidFill>
              </a:rPr>
              <a:t>1:00-2:00pm</a:t>
            </a:r>
          </a:p>
          <a:p>
            <a:endParaRPr lang="en-US" dirty="0">
              <a:solidFill>
                <a:schemeClr val="tx1">
                  <a:lumMod val="50000"/>
                  <a:lumOff val="50000"/>
                </a:schemeClr>
              </a:solidFill>
            </a:endParaRPr>
          </a:p>
          <a:p>
            <a:r>
              <a:rPr lang="en-US" b="1" dirty="0">
                <a:solidFill>
                  <a:schemeClr val="tx1">
                    <a:lumMod val="50000"/>
                    <a:lumOff val="50000"/>
                  </a:schemeClr>
                </a:solidFill>
              </a:rPr>
              <a:t>Dial-In Number: </a:t>
            </a:r>
            <a:r>
              <a:rPr lang="en-US" dirty="0">
                <a:solidFill>
                  <a:schemeClr val="tx1">
                    <a:lumMod val="50000"/>
                    <a:lumOff val="50000"/>
                  </a:schemeClr>
                </a:solidFill>
              </a:rPr>
              <a:t>1 877 916 8051</a:t>
            </a:r>
          </a:p>
          <a:p>
            <a:r>
              <a:rPr lang="en-US" b="1" dirty="0">
                <a:solidFill>
                  <a:schemeClr val="tx1">
                    <a:lumMod val="50000"/>
                    <a:lumOff val="50000"/>
                  </a:schemeClr>
                </a:solidFill>
              </a:rPr>
              <a:t>Access Code:</a:t>
            </a:r>
            <a:r>
              <a:rPr lang="en-US" dirty="0">
                <a:solidFill>
                  <a:schemeClr val="tx1">
                    <a:lumMod val="50000"/>
                    <a:lumOff val="50000"/>
                  </a:schemeClr>
                </a:solidFill>
              </a:rPr>
              <a:t> 539-9866</a:t>
            </a:r>
          </a:p>
          <a:p>
            <a:endParaRPr lang="en-US" dirty="0">
              <a:solidFill>
                <a:schemeClr val="tx1">
                  <a:lumMod val="50000"/>
                  <a:lumOff val="50000"/>
                </a:schemeClr>
              </a:solidFill>
            </a:endParaRPr>
          </a:p>
        </p:txBody>
      </p:sp>
      <p:cxnSp>
        <p:nvCxnSpPr>
          <p:cNvPr id="5" name="Straight Connector 4"/>
          <p:cNvCxnSpPr/>
          <p:nvPr/>
        </p:nvCxnSpPr>
        <p:spPr>
          <a:xfrm>
            <a:off x="2057400" y="2532531"/>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7312" y="5562600"/>
            <a:ext cx="1216588" cy="1295400"/>
          </a:xfrm>
          <a:prstGeom prst="rect">
            <a:avLst/>
          </a:prstGeom>
        </p:spPr>
      </p:pic>
    </p:spTree>
    <p:extLst>
      <p:ext uri="{BB962C8B-B14F-4D97-AF65-F5344CB8AC3E}">
        <p14:creationId xmlns:p14="http://schemas.microsoft.com/office/powerpoint/2010/main" val="2848929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133600" y="1143000"/>
            <a:ext cx="8077200"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200400" y="0"/>
            <a:ext cx="6324600" cy="1143000"/>
          </a:xfrm>
        </p:spPr>
        <p:txBody>
          <a:bodyPr>
            <a:normAutofit fontScale="90000"/>
          </a:bodyPr>
          <a:lstStyle/>
          <a:p>
            <a:r>
              <a:rPr lang="en-US" dirty="0" smtClean="0"/>
              <a:t>Mission </a:t>
            </a:r>
            <a:r>
              <a:rPr lang="en-US" dirty="0"/>
              <a:t>Statement</a:t>
            </a:r>
            <a:br>
              <a:rPr lang="en-US" dirty="0"/>
            </a:br>
            <a:r>
              <a:rPr lang="en-US" dirty="0"/>
              <a:t>“</a:t>
            </a:r>
            <a:r>
              <a:rPr lang="en-US" dirty="0" smtClean="0"/>
              <a:t>Why We Exist”</a:t>
            </a:r>
            <a:endParaRPr lang="en-US" dirty="0"/>
          </a:p>
        </p:txBody>
      </p:sp>
      <p:pic>
        <p:nvPicPr>
          <p:cNvPr id="24" name="Picture 2" descr="Image result for target">
            <a:extLst>
              <a:ext uri="{FF2B5EF4-FFF2-40B4-BE49-F238E27FC236}">
                <a16:creationId xmlns:a16="http://schemas.microsoft.com/office/drawing/2014/main" xmlns="" id="{48262CB0-0CDC-493C-87DE-5A7D3C49B51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flipH="1">
            <a:off x="7620000" y="2054821"/>
            <a:ext cx="3393889" cy="3253655"/>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p:cNvGrpSpPr/>
          <p:nvPr/>
        </p:nvGrpSpPr>
        <p:grpSpPr>
          <a:xfrm>
            <a:off x="838200" y="1711151"/>
            <a:ext cx="5943600" cy="692497"/>
            <a:chOff x="420303" y="1761422"/>
            <a:chExt cx="6612264" cy="923329"/>
          </a:xfrm>
        </p:grpSpPr>
        <p:sp>
          <p:nvSpPr>
            <p:cNvPr id="26" name="TextBox 25">
              <a:extLst>
                <a:ext uri="{FF2B5EF4-FFF2-40B4-BE49-F238E27FC236}">
                  <a16:creationId xmlns:a16="http://schemas.microsoft.com/office/drawing/2014/main" xmlns="" id="{CC1D985C-AA6C-4299-8F06-990D91F406FB}"/>
                </a:ext>
              </a:extLst>
            </p:cNvPr>
            <p:cNvSpPr txBox="1"/>
            <p:nvPr/>
          </p:nvSpPr>
          <p:spPr>
            <a:xfrm>
              <a:off x="901567" y="1761422"/>
              <a:ext cx="6131000" cy="923329"/>
            </a:xfrm>
            <a:prstGeom prst="rect">
              <a:avLst/>
            </a:prstGeom>
            <a:noFill/>
          </p:spPr>
          <p:txBody>
            <a:bodyPr wrap="square" rtlCol="0">
              <a:spAutoFit/>
            </a:bodyPr>
            <a:lstStyle/>
            <a:p>
              <a:r>
                <a:rPr lang="en-US" sz="1950" dirty="0"/>
                <a:t>Clearly describes an agency’s purpose: why it exists, what it does, and whom it serves</a:t>
              </a:r>
            </a:p>
          </p:txBody>
        </p:sp>
        <p:grpSp>
          <p:nvGrpSpPr>
            <p:cNvPr id="27" name="Group 26">
              <a:extLst>
                <a:ext uri="{FF2B5EF4-FFF2-40B4-BE49-F238E27FC236}">
                  <a16:creationId xmlns:a16="http://schemas.microsoft.com/office/drawing/2014/main" xmlns="" id="{9C13085A-D2B1-4442-A142-9D34976A4534}"/>
                </a:ext>
              </a:extLst>
            </p:cNvPr>
            <p:cNvGrpSpPr/>
            <p:nvPr/>
          </p:nvGrpSpPr>
          <p:grpSpPr>
            <a:xfrm>
              <a:off x="420303" y="1824918"/>
              <a:ext cx="481263" cy="738663"/>
              <a:chOff x="5291490" y="4105930"/>
              <a:chExt cx="481263" cy="738663"/>
            </a:xfrm>
          </p:grpSpPr>
          <p:sp>
            <p:nvSpPr>
              <p:cNvPr id="28" name="Rounded Rectangle 20">
                <a:extLst>
                  <a:ext uri="{FF2B5EF4-FFF2-40B4-BE49-F238E27FC236}">
                    <a16:creationId xmlns:a16="http://schemas.microsoft.com/office/drawing/2014/main" xmlns="" id="{48FD3EC6-682B-4DDF-B941-445307E52AED}"/>
                  </a:ext>
                </a:extLst>
              </p:cNvPr>
              <p:cNvSpPr/>
              <p:nvPr/>
            </p:nvSpPr>
            <p:spPr>
              <a:xfrm>
                <a:off x="5349642" y="4237657"/>
                <a:ext cx="364958" cy="346029"/>
              </a:xfrm>
              <a:prstGeom prst="round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350"/>
              </a:p>
            </p:txBody>
          </p:sp>
          <p:sp>
            <p:nvSpPr>
              <p:cNvPr id="29" name="TextBox 28">
                <a:extLst>
                  <a:ext uri="{FF2B5EF4-FFF2-40B4-BE49-F238E27FC236}">
                    <a16:creationId xmlns:a16="http://schemas.microsoft.com/office/drawing/2014/main" xmlns="" id="{522D1201-D714-44D0-A01A-62C79922213A}"/>
                  </a:ext>
                </a:extLst>
              </p:cNvPr>
              <p:cNvSpPr txBox="1"/>
              <p:nvPr/>
            </p:nvSpPr>
            <p:spPr>
              <a:xfrm>
                <a:off x="5291490" y="4105930"/>
                <a:ext cx="481263" cy="738663"/>
              </a:xfrm>
              <a:prstGeom prst="rect">
                <a:avLst/>
              </a:prstGeom>
              <a:noFill/>
            </p:spPr>
            <p:txBody>
              <a:bodyPr wrap="square" rtlCol="0">
                <a:spAutoFit/>
              </a:bodyPr>
              <a:lstStyle/>
              <a:p>
                <a:pPr marL="214313" indent="-214313">
                  <a:buFont typeface="Wingdings" panose="05000000000000000000" pitchFamily="2" charset="2"/>
                  <a:buChar char="ü"/>
                </a:pPr>
                <a:r>
                  <a:rPr lang="en-US" sz="3000" dirty="0"/>
                  <a:t> </a:t>
                </a:r>
              </a:p>
            </p:txBody>
          </p:sp>
        </p:grpSp>
      </p:grpSp>
      <p:sp>
        <p:nvSpPr>
          <p:cNvPr id="30" name="Content Placeholder 2">
            <a:extLst>
              <a:ext uri="{FF2B5EF4-FFF2-40B4-BE49-F238E27FC236}">
                <a16:creationId xmlns:a16="http://schemas.microsoft.com/office/drawing/2014/main" xmlns="" id="{FB40C85E-3F72-41FE-988B-08364290F060}"/>
              </a:ext>
            </a:extLst>
          </p:cNvPr>
          <p:cNvSpPr txBox="1">
            <a:spLocks/>
          </p:cNvSpPr>
          <p:nvPr/>
        </p:nvSpPr>
        <p:spPr>
          <a:xfrm>
            <a:off x="609601" y="2971798"/>
            <a:ext cx="6210300" cy="3014663"/>
          </a:xfrm>
          <a:prstGeom prst="rect">
            <a:avLst/>
          </a:prstGeom>
          <a:ln>
            <a:solidFill>
              <a:schemeClr val="accent6"/>
            </a:solidFill>
          </a:ln>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527" indent="0" algn="ctr">
              <a:buNone/>
              <a:defRPr/>
            </a:pPr>
            <a:r>
              <a:rPr lang="en-US" sz="2100" b="1" u="sng" dirty="0" smtClean="0"/>
              <a:t>DPH’s </a:t>
            </a:r>
            <a:r>
              <a:rPr lang="en-US" sz="2100" b="1" u="sng" dirty="0"/>
              <a:t>Mission</a:t>
            </a:r>
          </a:p>
          <a:p>
            <a:pPr marL="34527" indent="0" algn="ctr">
              <a:buNone/>
              <a:defRPr/>
            </a:pPr>
            <a:r>
              <a:rPr lang="en-US" altLang="en-US" sz="2100" dirty="0"/>
              <a:t>To protect and improve the health and safety of the people of Connecticut by:</a:t>
            </a:r>
          </a:p>
          <a:p>
            <a:pPr marL="34527" indent="0" algn="ctr">
              <a:buNone/>
              <a:defRPr/>
            </a:pPr>
            <a:endParaRPr lang="en-US" altLang="en-US" sz="900" dirty="0"/>
          </a:p>
          <a:p>
            <a:pPr marL="410756" lvl="1" indent="-136919">
              <a:defRPr/>
            </a:pPr>
            <a:r>
              <a:rPr lang="en-US" altLang="en-US" sz="1950" dirty="0"/>
              <a:t>Assuring the conditions in which people can be healthy;</a:t>
            </a:r>
          </a:p>
          <a:p>
            <a:pPr marL="410756" lvl="1" indent="-136919">
              <a:defRPr/>
            </a:pPr>
            <a:r>
              <a:rPr lang="en-US" altLang="en-US" sz="1950" dirty="0"/>
              <a:t>Preventing disease, injury, and disability, and </a:t>
            </a:r>
          </a:p>
          <a:p>
            <a:pPr marL="410756" lvl="1" indent="-136919">
              <a:defRPr/>
            </a:pPr>
            <a:r>
              <a:rPr lang="en-US" altLang="en-US" sz="1950" dirty="0"/>
              <a:t>Promoting the equal enjoyment of the highest attainable standard of health, which is a human right and a priority of the state.</a:t>
            </a:r>
          </a:p>
          <a:p>
            <a:pPr marL="0" indent="0" algn="ctr">
              <a:buNone/>
            </a:pPr>
            <a:endParaRPr lang="en-US" sz="2100" b="1" u="sng" dirty="0"/>
          </a:p>
        </p:txBody>
      </p:sp>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spTree>
    <p:extLst>
      <p:ext uri="{BB962C8B-B14F-4D97-AF65-F5344CB8AC3E}">
        <p14:creationId xmlns:p14="http://schemas.microsoft.com/office/powerpoint/2010/main" val="479598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133600" y="1143000"/>
            <a:ext cx="8077200"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200400" y="0"/>
            <a:ext cx="6324600" cy="1143000"/>
          </a:xfrm>
        </p:spPr>
        <p:txBody>
          <a:bodyPr>
            <a:normAutofit fontScale="90000"/>
          </a:bodyPr>
          <a:lstStyle/>
          <a:p>
            <a:r>
              <a:rPr lang="en-US" dirty="0" smtClean="0"/>
              <a:t>Value Statements</a:t>
            </a:r>
            <a:r>
              <a:rPr lang="en-US" dirty="0"/>
              <a:t/>
            </a:r>
            <a:br>
              <a:rPr lang="en-US" dirty="0"/>
            </a:br>
            <a:r>
              <a:rPr lang="en-US" dirty="0" smtClean="0"/>
              <a:t>“What Defines Us”</a:t>
            </a:r>
            <a:endParaRPr lang="en-US" dirty="0"/>
          </a:p>
        </p:txBody>
      </p:sp>
      <p:grpSp>
        <p:nvGrpSpPr>
          <p:cNvPr id="13" name="Group 12"/>
          <p:cNvGrpSpPr/>
          <p:nvPr/>
        </p:nvGrpSpPr>
        <p:grpSpPr>
          <a:xfrm>
            <a:off x="289761" y="1629829"/>
            <a:ext cx="5080554" cy="646331"/>
            <a:chOff x="206120" y="1707206"/>
            <a:chExt cx="6774072" cy="861774"/>
          </a:xfrm>
        </p:grpSpPr>
        <p:sp>
          <p:nvSpPr>
            <p:cNvPr id="14" name="TextBox 13">
              <a:extLst>
                <a:ext uri="{FF2B5EF4-FFF2-40B4-BE49-F238E27FC236}">
                  <a16:creationId xmlns:a16="http://schemas.microsoft.com/office/drawing/2014/main" xmlns="" id="{CC1D985C-AA6C-4299-8F06-990D91F406FB}"/>
                </a:ext>
              </a:extLst>
            </p:cNvPr>
            <p:cNvSpPr txBox="1"/>
            <p:nvPr/>
          </p:nvSpPr>
          <p:spPr>
            <a:xfrm>
              <a:off x="687381" y="1707206"/>
              <a:ext cx="6292811" cy="861774"/>
            </a:xfrm>
            <a:prstGeom prst="rect">
              <a:avLst/>
            </a:prstGeom>
            <a:noFill/>
          </p:spPr>
          <p:txBody>
            <a:bodyPr wrap="square" rtlCol="0">
              <a:spAutoFit/>
            </a:bodyPr>
            <a:lstStyle/>
            <a:p>
              <a:r>
                <a:rPr lang="en-US" dirty="0"/>
                <a:t>Are guiding principles that provide a framework for how things are done in the organization</a:t>
              </a:r>
            </a:p>
          </p:txBody>
        </p:sp>
        <p:grpSp>
          <p:nvGrpSpPr>
            <p:cNvPr id="15" name="Group 14">
              <a:extLst>
                <a:ext uri="{FF2B5EF4-FFF2-40B4-BE49-F238E27FC236}">
                  <a16:creationId xmlns:a16="http://schemas.microsoft.com/office/drawing/2014/main" xmlns="" id="{9C13085A-D2B1-4442-A142-9D34976A4534}"/>
                </a:ext>
              </a:extLst>
            </p:cNvPr>
            <p:cNvGrpSpPr/>
            <p:nvPr/>
          </p:nvGrpSpPr>
          <p:grpSpPr>
            <a:xfrm>
              <a:off x="206120" y="1770719"/>
              <a:ext cx="481263" cy="738663"/>
              <a:chOff x="5291490" y="4105929"/>
              <a:chExt cx="481263" cy="738663"/>
            </a:xfrm>
          </p:grpSpPr>
          <p:sp>
            <p:nvSpPr>
              <p:cNvPr id="16" name="Rounded Rectangle 20">
                <a:extLst>
                  <a:ext uri="{FF2B5EF4-FFF2-40B4-BE49-F238E27FC236}">
                    <a16:creationId xmlns:a16="http://schemas.microsoft.com/office/drawing/2014/main" xmlns="" id="{48FD3EC6-682B-4DDF-B941-445307E52AED}"/>
                  </a:ext>
                </a:extLst>
              </p:cNvPr>
              <p:cNvSpPr/>
              <p:nvPr/>
            </p:nvSpPr>
            <p:spPr>
              <a:xfrm>
                <a:off x="5349642" y="4237657"/>
                <a:ext cx="364958" cy="346029"/>
              </a:xfrm>
              <a:prstGeom prst="round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350"/>
              </a:p>
            </p:txBody>
          </p:sp>
          <p:sp>
            <p:nvSpPr>
              <p:cNvPr id="17" name="TextBox 16">
                <a:extLst>
                  <a:ext uri="{FF2B5EF4-FFF2-40B4-BE49-F238E27FC236}">
                    <a16:creationId xmlns:a16="http://schemas.microsoft.com/office/drawing/2014/main" xmlns="" id="{522D1201-D714-44D0-A01A-62C79922213A}"/>
                  </a:ext>
                </a:extLst>
              </p:cNvPr>
              <p:cNvSpPr txBox="1"/>
              <p:nvPr/>
            </p:nvSpPr>
            <p:spPr>
              <a:xfrm>
                <a:off x="5291490" y="4105929"/>
                <a:ext cx="481263" cy="738663"/>
              </a:xfrm>
              <a:prstGeom prst="rect">
                <a:avLst/>
              </a:prstGeom>
              <a:noFill/>
            </p:spPr>
            <p:txBody>
              <a:bodyPr wrap="square" rtlCol="0">
                <a:spAutoFit/>
              </a:bodyPr>
              <a:lstStyle/>
              <a:p>
                <a:pPr marL="214313" indent="-214313">
                  <a:buFont typeface="Wingdings" panose="05000000000000000000" pitchFamily="2" charset="2"/>
                  <a:buChar char="ü"/>
                </a:pPr>
                <a:r>
                  <a:rPr lang="en-US" sz="3000" dirty="0"/>
                  <a:t> </a:t>
                </a:r>
              </a:p>
            </p:txBody>
          </p:sp>
        </p:grpSp>
      </p:grpSp>
      <p:grpSp>
        <p:nvGrpSpPr>
          <p:cNvPr id="18" name="Group 17"/>
          <p:cNvGrpSpPr/>
          <p:nvPr/>
        </p:nvGrpSpPr>
        <p:grpSpPr>
          <a:xfrm>
            <a:off x="289760" y="2368481"/>
            <a:ext cx="4928156" cy="646331"/>
            <a:chOff x="420303" y="1761422"/>
            <a:chExt cx="6570875" cy="861775"/>
          </a:xfrm>
        </p:grpSpPr>
        <p:sp>
          <p:nvSpPr>
            <p:cNvPr id="19" name="TextBox 18">
              <a:extLst>
                <a:ext uri="{FF2B5EF4-FFF2-40B4-BE49-F238E27FC236}">
                  <a16:creationId xmlns:a16="http://schemas.microsoft.com/office/drawing/2014/main" xmlns="" id="{CC1D985C-AA6C-4299-8F06-990D91F406FB}"/>
                </a:ext>
              </a:extLst>
            </p:cNvPr>
            <p:cNvSpPr txBox="1"/>
            <p:nvPr/>
          </p:nvSpPr>
          <p:spPr>
            <a:xfrm>
              <a:off x="901566" y="1761422"/>
              <a:ext cx="6089612" cy="861775"/>
            </a:xfrm>
            <a:prstGeom prst="rect">
              <a:avLst/>
            </a:prstGeom>
            <a:noFill/>
          </p:spPr>
          <p:txBody>
            <a:bodyPr wrap="square" rtlCol="0">
              <a:spAutoFit/>
            </a:bodyPr>
            <a:lstStyle/>
            <a:p>
              <a:r>
                <a:rPr lang="en-US" dirty="0"/>
                <a:t>Typically focus on themes such as service, quality, people and work norms</a:t>
              </a:r>
            </a:p>
          </p:txBody>
        </p:sp>
        <p:grpSp>
          <p:nvGrpSpPr>
            <p:cNvPr id="20" name="Group 19">
              <a:extLst>
                <a:ext uri="{FF2B5EF4-FFF2-40B4-BE49-F238E27FC236}">
                  <a16:creationId xmlns:a16="http://schemas.microsoft.com/office/drawing/2014/main" xmlns="" id="{9C13085A-D2B1-4442-A142-9D34976A4534}"/>
                </a:ext>
              </a:extLst>
            </p:cNvPr>
            <p:cNvGrpSpPr/>
            <p:nvPr/>
          </p:nvGrpSpPr>
          <p:grpSpPr>
            <a:xfrm>
              <a:off x="420303" y="1824918"/>
              <a:ext cx="481263" cy="738665"/>
              <a:chOff x="5291490" y="4105930"/>
              <a:chExt cx="481263" cy="738665"/>
            </a:xfrm>
          </p:grpSpPr>
          <p:sp>
            <p:nvSpPr>
              <p:cNvPr id="21" name="Rounded Rectangle 20">
                <a:extLst>
                  <a:ext uri="{FF2B5EF4-FFF2-40B4-BE49-F238E27FC236}">
                    <a16:creationId xmlns:a16="http://schemas.microsoft.com/office/drawing/2014/main" xmlns="" id="{48FD3EC6-682B-4DDF-B941-445307E52AED}"/>
                  </a:ext>
                </a:extLst>
              </p:cNvPr>
              <p:cNvSpPr/>
              <p:nvPr/>
            </p:nvSpPr>
            <p:spPr>
              <a:xfrm>
                <a:off x="5349642" y="4237657"/>
                <a:ext cx="364958" cy="346029"/>
              </a:xfrm>
              <a:prstGeom prst="round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350"/>
              </a:p>
            </p:txBody>
          </p:sp>
          <p:sp>
            <p:nvSpPr>
              <p:cNvPr id="22" name="TextBox 21">
                <a:extLst>
                  <a:ext uri="{FF2B5EF4-FFF2-40B4-BE49-F238E27FC236}">
                    <a16:creationId xmlns:a16="http://schemas.microsoft.com/office/drawing/2014/main" xmlns="" id="{522D1201-D714-44D0-A01A-62C79922213A}"/>
                  </a:ext>
                </a:extLst>
              </p:cNvPr>
              <p:cNvSpPr txBox="1"/>
              <p:nvPr/>
            </p:nvSpPr>
            <p:spPr>
              <a:xfrm>
                <a:off x="5291490" y="4105930"/>
                <a:ext cx="481263" cy="738665"/>
              </a:xfrm>
              <a:prstGeom prst="rect">
                <a:avLst/>
              </a:prstGeom>
              <a:noFill/>
            </p:spPr>
            <p:txBody>
              <a:bodyPr wrap="square" rtlCol="0">
                <a:spAutoFit/>
              </a:bodyPr>
              <a:lstStyle/>
              <a:p>
                <a:pPr marL="214313" indent="-214313">
                  <a:buFont typeface="Wingdings" panose="05000000000000000000" pitchFamily="2" charset="2"/>
                  <a:buChar char="ü"/>
                </a:pPr>
                <a:r>
                  <a:rPr lang="en-US" sz="3000" dirty="0"/>
                  <a:t> </a:t>
                </a:r>
              </a:p>
            </p:txBody>
          </p:sp>
        </p:grpSp>
      </p:grpSp>
      <p:grpSp>
        <p:nvGrpSpPr>
          <p:cNvPr id="23" name="Group 22"/>
          <p:cNvGrpSpPr/>
          <p:nvPr/>
        </p:nvGrpSpPr>
        <p:grpSpPr>
          <a:xfrm>
            <a:off x="1066800" y="3733800"/>
            <a:ext cx="3223684" cy="2387911"/>
            <a:chOff x="1185121" y="3430908"/>
            <a:chExt cx="3795978" cy="3175646"/>
          </a:xfrm>
        </p:grpSpPr>
        <p:sp>
          <p:nvSpPr>
            <p:cNvPr id="31" name="Oval 30"/>
            <p:cNvSpPr/>
            <p:nvPr/>
          </p:nvSpPr>
          <p:spPr>
            <a:xfrm>
              <a:off x="2290118" y="5423149"/>
              <a:ext cx="2219665" cy="985888"/>
            </a:xfrm>
            <a:prstGeom prst="ellipse">
              <a:avLst/>
            </a:prstGeom>
            <a:solidFill>
              <a:schemeClr val="bg1"/>
            </a:soli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2" name="Picture 31"/>
            <p:cNvPicPr>
              <a:picLocks noChangeAspect="1"/>
            </p:cNvPicPr>
            <p:nvPr/>
          </p:nvPicPr>
          <p:blipFill>
            <a:blip r:embed="rId3">
              <a:clrChange>
                <a:clrFrom>
                  <a:srgbClr val="000000"/>
                </a:clrFrom>
                <a:clrTo>
                  <a:srgbClr val="000000">
                    <a:alpha val="0"/>
                  </a:srgbClr>
                </a:clrTo>
              </a:clrChange>
            </a:blip>
            <a:stretch>
              <a:fillRect/>
            </a:stretch>
          </p:blipFill>
          <p:spPr>
            <a:xfrm>
              <a:off x="1185121" y="3430908"/>
              <a:ext cx="3795978" cy="3175646"/>
            </a:xfrm>
            <a:prstGeom prst="rect">
              <a:avLst/>
            </a:prstGeom>
          </p:spPr>
        </p:pic>
      </p:grpSp>
      <p:sp>
        <p:nvSpPr>
          <p:cNvPr id="33" name="TextBox 32"/>
          <p:cNvSpPr txBox="1"/>
          <p:nvPr/>
        </p:nvSpPr>
        <p:spPr>
          <a:xfrm>
            <a:off x="5670403" y="1295400"/>
            <a:ext cx="5741854" cy="5216813"/>
          </a:xfrm>
          <a:prstGeom prst="rect">
            <a:avLst/>
          </a:prstGeom>
          <a:noFill/>
          <a:ln>
            <a:solidFill>
              <a:srgbClr val="0070C0"/>
            </a:solidFill>
          </a:ln>
        </p:spPr>
        <p:txBody>
          <a:bodyPr wrap="square" rtlCol="0">
            <a:spAutoFit/>
          </a:bodyPr>
          <a:lstStyle/>
          <a:p>
            <a:pPr marL="172641" indent="-172641" algn="ctr"/>
            <a:r>
              <a:rPr lang="en-US" sz="2000" b="1" u="sng" dirty="0" smtClean="0"/>
              <a:t>DPH’s </a:t>
            </a:r>
            <a:r>
              <a:rPr lang="en-US" sz="2000" b="1" u="sng" dirty="0"/>
              <a:t>Values</a:t>
            </a:r>
          </a:p>
          <a:p>
            <a:pPr marL="172641" indent="-172641">
              <a:spcAft>
                <a:spcPts val="450"/>
              </a:spcAft>
            </a:pPr>
            <a:r>
              <a:rPr lang="en-US" b="1" dirty="0"/>
              <a:t>Performance-based: </a:t>
            </a:r>
            <a:r>
              <a:rPr lang="en-US" dirty="0"/>
              <a:t> We learn from our past efforts and use performance measures and data to focus our future efforts</a:t>
            </a:r>
          </a:p>
          <a:p>
            <a:pPr marL="172641" indent="-172641">
              <a:spcAft>
                <a:spcPts val="450"/>
              </a:spcAft>
            </a:pPr>
            <a:r>
              <a:rPr lang="en-US" b="1" dirty="0"/>
              <a:t>Equitable:</a:t>
            </a:r>
            <a:r>
              <a:rPr lang="en-US" dirty="0"/>
              <a:t> We foster policies and programs that promote fairness, social justice, equity, and cultural competence</a:t>
            </a:r>
          </a:p>
          <a:p>
            <a:pPr marL="172641" indent="-172641">
              <a:spcAft>
                <a:spcPts val="450"/>
              </a:spcAft>
            </a:pPr>
            <a:r>
              <a:rPr lang="en-US" b="1" dirty="0"/>
              <a:t>Professional: </a:t>
            </a:r>
            <a:r>
              <a:rPr lang="en-US" dirty="0"/>
              <a:t>We respect and uphold the high standards, skills, competence, and integrity of our professions</a:t>
            </a:r>
          </a:p>
          <a:p>
            <a:pPr marL="171446" indent="-136919">
              <a:spcAft>
                <a:spcPts val="450"/>
              </a:spcAft>
              <a:defRPr/>
            </a:pPr>
            <a:r>
              <a:rPr lang="en-US" b="1" dirty="0"/>
              <a:t>Collaborative: </a:t>
            </a:r>
            <a:r>
              <a:rPr lang="en-US" dirty="0"/>
              <a:t>We work together and with others who share a similar vision for the mutual benefit of the community</a:t>
            </a:r>
          </a:p>
          <a:p>
            <a:pPr marL="171446" indent="-136919">
              <a:spcAft>
                <a:spcPts val="450"/>
              </a:spcAft>
              <a:defRPr/>
            </a:pPr>
            <a:r>
              <a:rPr lang="en-US" b="1" dirty="0"/>
              <a:t>Accountable: </a:t>
            </a:r>
            <a:r>
              <a:rPr lang="en-US" dirty="0"/>
              <a:t>We are responsive and transparent to the public in our actions and communications.</a:t>
            </a:r>
          </a:p>
          <a:p>
            <a:pPr marL="171446" indent="-136919">
              <a:spcAft>
                <a:spcPts val="450"/>
              </a:spcAft>
              <a:defRPr/>
            </a:pPr>
            <a:r>
              <a:rPr lang="en-US" b="1" dirty="0"/>
              <a:t>Innovative: </a:t>
            </a:r>
            <a:r>
              <a:rPr lang="en-US" dirty="0"/>
              <a:t>We are creative and seek out new ways to solve problems</a:t>
            </a:r>
          </a:p>
          <a:p>
            <a:pPr marL="171446" indent="-136919">
              <a:defRPr/>
            </a:pPr>
            <a:r>
              <a:rPr lang="en-US" b="1" dirty="0"/>
              <a:t>Service-oriented: </a:t>
            </a:r>
            <a:r>
              <a:rPr lang="en-US" dirty="0"/>
              <a:t>We respect, listen, and respond to our customers</a:t>
            </a:r>
          </a:p>
        </p:txBody>
      </p:sp>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spTree>
    <p:extLst>
      <p:ext uri="{BB962C8B-B14F-4D97-AF65-F5344CB8AC3E}">
        <p14:creationId xmlns:p14="http://schemas.microsoft.com/office/powerpoint/2010/main" val="3341035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cxnSp>
        <p:nvCxnSpPr>
          <p:cNvPr id="5" name="Straight Connector 4"/>
          <p:cNvCxnSpPr/>
          <p:nvPr/>
        </p:nvCxnSpPr>
        <p:spPr>
          <a:xfrm>
            <a:off x="1955800" y="1219200"/>
            <a:ext cx="8077200"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Title 8"/>
          <p:cNvSpPr>
            <a:spLocks noGrp="1"/>
          </p:cNvSpPr>
          <p:nvPr>
            <p:ph type="title"/>
          </p:nvPr>
        </p:nvSpPr>
        <p:spPr>
          <a:xfrm>
            <a:off x="609600" y="192882"/>
            <a:ext cx="10972800" cy="1143000"/>
          </a:xfrm>
        </p:spPr>
        <p:txBody>
          <a:bodyPr>
            <a:normAutofit/>
          </a:bodyPr>
          <a:lstStyle/>
          <a:p>
            <a:r>
              <a:rPr lang="en-US" dirty="0" smtClean="0"/>
              <a:t>Environmental Scan Phase</a:t>
            </a:r>
            <a:endParaRPr lang="en-US" dirty="0"/>
          </a:p>
        </p:txBody>
      </p:sp>
      <p:sp>
        <p:nvSpPr>
          <p:cNvPr id="3" name="Content Placeholder 2"/>
          <p:cNvSpPr>
            <a:spLocks noGrp="1"/>
          </p:cNvSpPr>
          <p:nvPr>
            <p:ph sz="half" idx="1"/>
          </p:nvPr>
        </p:nvSpPr>
        <p:spPr/>
        <p:txBody>
          <a:bodyPr>
            <a:normAutofit/>
          </a:bodyPr>
          <a:lstStyle/>
          <a:p>
            <a:pPr lvl="1"/>
            <a:endParaRPr lang="en-US" sz="2000" dirty="0"/>
          </a:p>
          <a:p>
            <a:pPr marL="457200" lvl="1" indent="0">
              <a:buNone/>
            </a:pPr>
            <a:endParaRPr lang="en-US" sz="2000" dirty="0"/>
          </a:p>
        </p:txBody>
      </p:sp>
      <p:sp>
        <p:nvSpPr>
          <p:cNvPr id="10" name="Content Placeholder 9"/>
          <p:cNvSpPr>
            <a:spLocks noGrp="1"/>
          </p:cNvSpPr>
          <p:nvPr>
            <p:ph sz="half" idx="2"/>
          </p:nvPr>
        </p:nvSpPr>
        <p:spPr>
          <a:xfrm>
            <a:off x="152400" y="1499395"/>
            <a:ext cx="11887200" cy="5020609"/>
          </a:xfrm>
        </p:spPr>
        <p:txBody>
          <a:bodyPr>
            <a:normAutofit/>
          </a:bodyPr>
          <a:lstStyle/>
          <a:p>
            <a:r>
              <a:rPr lang="en-US" dirty="0" smtClean="0"/>
              <a:t>What are the agency’s chief public health needs and what is the agency’s capacity to meet those challenges?</a:t>
            </a:r>
          </a:p>
          <a:p>
            <a:r>
              <a:rPr lang="en-US" b="1" dirty="0" smtClean="0"/>
              <a:t>Information Gathering and Assessment</a:t>
            </a:r>
            <a:r>
              <a:rPr lang="en-US" dirty="0" smtClean="0"/>
              <a:t> step of the process</a:t>
            </a:r>
            <a:r>
              <a:rPr lang="en-US" b="1" dirty="0" smtClean="0"/>
              <a:t> </a:t>
            </a:r>
            <a:r>
              <a:rPr lang="en-US" dirty="0" smtClean="0"/>
              <a:t>is meant to help identify issues that are both already known and unknown</a:t>
            </a:r>
          </a:p>
          <a:p>
            <a:pPr lvl="1">
              <a:buFont typeface="Wingdings" panose="05000000000000000000" pitchFamily="2" charset="2"/>
              <a:buChar char="ü"/>
            </a:pPr>
            <a:r>
              <a:rPr lang="en-US" dirty="0" smtClean="0"/>
              <a:t>Begin by reviewing existing data: health assessment results, agency annual reports for results related to progress on any past initiatives, comparison of health indicators to state or national benchmarks, comparisons of agency operations against PHAB standards, employee satisfaction surveys, policy/legislative scans, customer feedback</a:t>
            </a:r>
          </a:p>
          <a:p>
            <a:pPr lvl="1">
              <a:buFont typeface="Wingdings" panose="05000000000000000000" pitchFamily="2" charset="2"/>
              <a:buChar char="ü"/>
            </a:pPr>
            <a:r>
              <a:rPr lang="en-US" dirty="0" smtClean="0"/>
              <a:t>Conduct a Strengths, Weaknesses, Opportunities, Threats (or Challenges) (SWOT or SWOC) analysis</a:t>
            </a:r>
          </a:p>
          <a:p>
            <a:pPr lvl="1">
              <a:buFont typeface="Wingdings" panose="05000000000000000000" pitchFamily="2" charset="2"/>
              <a:buChar char="ü"/>
            </a:pPr>
            <a:r>
              <a:rPr lang="en-US" dirty="0" smtClean="0"/>
              <a:t>Identify or review emerging issues in the public health landscape</a:t>
            </a:r>
          </a:p>
        </p:txBody>
      </p:sp>
    </p:spTree>
    <p:extLst>
      <p:ext uri="{BB962C8B-B14F-4D97-AF65-F5344CB8AC3E}">
        <p14:creationId xmlns:p14="http://schemas.microsoft.com/office/powerpoint/2010/main" val="2294287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955800" y="838200"/>
            <a:ext cx="8077200"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Title 8"/>
          <p:cNvSpPr>
            <a:spLocks noGrp="1"/>
          </p:cNvSpPr>
          <p:nvPr>
            <p:ph type="title"/>
          </p:nvPr>
        </p:nvSpPr>
        <p:spPr>
          <a:xfrm>
            <a:off x="609600" y="1121"/>
            <a:ext cx="10972800" cy="943444"/>
          </a:xfrm>
        </p:spPr>
        <p:txBody>
          <a:bodyPr>
            <a:normAutofit/>
          </a:bodyPr>
          <a:lstStyle/>
          <a:p>
            <a:r>
              <a:rPr lang="en-US" dirty="0" smtClean="0"/>
              <a:t>SWOT (or SWOC)</a:t>
            </a:r>
            <a:endParaRPr lang="en-US" dirty="0"/>
          </a:p>
        </p:txBody>
      </p:sp>
      <p:sp>
        <p:nvSpPr>
          <p:cNvPr id="3" name="Content Placeholder 2"/>
          <p:cNvSpPr>
            <a:spLocks noGrp="1"/>
          </p:cNvSpPr>
          <p:nvPr>
            <p:ph sz="half" idx="1"/>
          </p:nvPr>
        </p:nvSpPr>
        <p:spPr/>
        <p:txBody>
          <a:bodyPr>
            <a:normAutofit fontScale="92500"/>
          </a:bodyPr>
          <a:lstStyle/>
          <a:p>
            <a:pPr lvl="1"/>
            <a:endParaRPr lang="en-US" sz="2000" dirty="0"/>
          </a:p>
          <a:p>
            <a:pPr marL="457200" lvl="1" indent="0">
              <a:buNone/>
            </a:pPr>
            <a:endParaRPr lang="en-US" sz="2000" dirty="0"/>
          </a:p>
        </p:txBody>
      </p:sp>
      <p:sp>
        <p:nvSpPr>
          <p:cNvPr id="10" name="Content Placeholder 9"/>
          <p:cNvSpPr>
            <a:spLocks noGrp="1"/>
          </p:cNvSpPr>
          <p:nvPr>
            <p:ph sz="half" idx="2"/>
          </p:nvPr>
        </p:nvSpPr>
        <p:spPr>
          <a:xfrm>
            <a:off x="161207" y="989343"/>
            <a:ext cx="6388382" cy="5830557"/>
          </a:xfrm>
        </p:spPr>
        <p:txBody>
          <a:bodyPr>
            <a:normAutofit fontScale="92500"/>
          </a:bodyPr>
          <a:lstStyle/>
          <a:p>
            <a:r>
              <a:rPr lang="en-US" dirty="0" smtClean="0"/>
              <a:t>What is happening in our internal and external environment that may affect or influence the Strategic Plan?</a:t>
            </a:r>
          </a:p>
          <a:p>
            <a:r>
              <a:rPr lang="en-US" b="1" dirty="0" smtClean="0"/>
              <a:t>Strengths</a:t>
            </a:r>
            <a:r>
              <a:rPr lang="en-US" dirty="0" smtClean="0"/>
              <a:t> (characteristics that allow HD to meet community needs) and </a:t>
            </a:r>
            <a:r>
              <a:rPr lang="en-US" b="1" dirty="0" smtClean="0"/>
              <a:t>Weaknesses</a:t>
            </a:r>
            <a:r>
              <a:rPr lang="en-US" dirty="0" smtClean="0"/>
              <a:t> (challenges that reduce HD’s ability to perform effectively) represent the internal environment of an organization.</a:t>
            </a:r>
          </a:p>
          <a:p>
            <a:r>
              <a:rPr lang="en-US" b="1" dirty="0" smtClean="0"/>
              <a:t>Opportunities</a:t>
            </a:r>
            <a:r>
              <a:rPr lang="en-US" dirty="0" smtClean="0"/>
              <a:t> (events that the HD can take advantage of to become more effective) and </a:t>
            </a:r>
            <a:r>
              <a:rPr lang="en-US" b="1" dirty="0" smtClean="0"/>
              <a:t>Challenges</a:t>
            </a:r>
            <a:r>
              <a:rPr lang="en-US" dirty="0" smtClean="0"/>
              <a:t> (events that can negatively impact the HD’s ability to perform) refer to the external environment that the HD resides in and may not be in control of.</a:t>
            </a:r>
            <a:endParaRPr lang="en-US" b="1" dirty="0" smtClean="0"/>
          </a:p>
        </p:txBody>
      </p:sp>
      <p:grpSp>
        <p:nvGrpSpPr>
          <p:cNvPr id="7" name="Group 6">
            <a:extLst>
              <a:ext uri="{FF2B5EF4-FFF2-40B4-BE49-F238E27FC236}">
                <a16:creationId xmlns="" xmlns:a16="http://schemas.microsoft.com/office/drawing/2014/main" id="{BF64EBD5-CE38-4806-B077-A9BC5DF563B3}"/>
              </a:ext>
            </a:extLst>
          </p:cNvPr>
          <p:cNvGrpSpPr/>
          <p:nvPr/>
        </p:nvGrpSpPr>
        <p:grpSpPr>
          <a:xfrm>
            <a:off x="6781800" y="1691156"/>
            <a:ext cx="5147101" cy="4637085"/>
            <a:chOff x="5525221" y="2059148"/>
            <a:chExt cx="5147101" cy="4637085"/>
          </a:xfrm>
        </p:grpSpPr>
        <p:grpSp>
          <p:nvGrpSpPr>
            <p:cNvPr id="8" name="Group 7">
              <a:extLst>
                <a:ext uri="{FF2B5EF4-FFF2-40B4-BE49-F238E27FC236}">
                  <a16:creationId xmlns="" xmlns:a16="http://schemas.microsoft.com/office/drawing/2014/main" id="{23D60E7B-3C79-4EA3-ADCB-E7C3C2FFFB37}"/>
                </a:ext>
              </a:extLst>
            </p:cNvPr>
            <p:cNvGrpSpPr/>
            <p:nvPr/>
          </p:nvGrpSpPr>
          <p:grpSpPr>
            <a:xfrm>
              <a:off x="5525221" y="2059148"/>
              <a:ext cx="5147101" cy="4637085"/>
              <a:chOff x="5382188" y="2220915"/>
              <a:chExt cx="5147101" cy="4637085"/>
            </a:xfrm>
          </p:grpSpPr>
          <p:grpSp>
            <p:nvGrpSpPr>
              <p:cNvPr id="15" name="Group 14">
                <a:extLst>
                  <a:ext uri="{FF2B5EF4-FFF2-40B4-BE49-F238E27FC236}">
                    <a16:creationId xmlns="" xmlns:a16="http://schemas.microsoft.com/office/drawing/2014/main" id="{145D5E59-7625-4D5A-9A18-97957CEFD75A}"/>
                  </a:ext>
                </a:extLst>
              </p:cNvPr>
              <p:cNvGrpSpPr/>
              <p:nvPr/>
            </p:nvGrpSpPr>
            <p:grpSpPr>
              <a:xfrm>
                <a:off x="5382188" y="2220915"/>
                <a:ext cx="5147101" cy="4637085"/>
                <a:chOff x="5420516" y="2120721"/>
                <a:chExt cx="5147101" cy="4637085"/>
              </a:xfrm>
            </p:grpSpPr>
            <p:grpSp>
              <p:nvGrpSpPr>
                <p:cNvPr id="20" name="Group 19">
                  <a:extLst>
                    <a:ext uri="{FF2B5EF4-FFF2-40B4-BE49-F238E27FC236}">
                      <a16:creationId xmlns="" xmlns:a16="http://schemas.microsoft.com/office/drawing/2014/main" id="{BA0F5AEF-5479-4382-937D-1413B1C7CAD0}"/>
                    </a:ext>
                  </a:extLst>
                </p:cNvPr>
                <p:cNvGrpSpPr/>
                <p:nvPr/>
              </p:nvGrpSpPr>
              <p:grpSpPr>
                <a:xfrm>
                  <a:off x="5442597" y="2173754"/>
                  <a:ext cx="5125020" cy="4539145"/>
                  <a:chOff x="5292019" y="2679693"/>
                  <a:chExt cx="3923161" cy="3847041"/>
                </a:xfrm>
              </p:grpSpPr>
              <p:sp>
                <p:nvSpPr>
                  <p:cNvPr id="25" name="Rectangle 24">
                    <a:extLst>
                      <a:ext uri="{FF2B5EF4-FFF2-40B4-BE49-F238E27FC236}">
                        <a16:creationId xmlns="" xmlns:a16="http://schemas.microsoft.com/office/drawing/2014/main" id="{5B2463EF-977E-48A5-9DA1-C3E0BE18C59F}"/>
                      </a:ext>
                    </a:extLst>
                  </p:cNvPr>
                  <p:cNvSpPr/>
                  <p:nvPr/>
                </p:nvSpPr>
                <p:spPr>
                  <a:xfrm>
                    <a:off x="5820402" y="3208613"/>
                    <a:ext cx="1697389" cy="1659061"/>
                  </a:xfrm>
                  <a:prstGeom prst="rect">
                    <a:avLst/>
                  </a:prstGeom>
                  <a:solidFill>
                    <a:srgbClr val="D0DD2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000"/>
                  </a:p>
                </p:txBody>
              </p:sp>
              <p:sp>
                <p:nvSpPr>
                  <p:cNvPr id="26" name="Rectangle 25">
                    <a:extLst>
                      <a:ext uri="{FF2B5EF4-FFF2-40B4-BE49-F238E27FC236}">
                        <a16:creationId xmlns="" xmlns:a16="http://schemas.microsoft.com/office/drawing/2014/main" id="{0A3FD2A9-456C-4760-9904-B5F812573C3C}"/>
                      </a:ext>
                    </a:extLst>
                  </p:cNvPr>
                  <p:cNvSpPr/>
                  <p:nvPr/>
                </p:nvSpPr>
                <p:spPr>
                  <a:xfrm>
                    <a:off x="7517791" y="3208612"/>
                    <a:ext cx="1697389" cy="1659061"/>
                  </a:xfrm>
                  <a:prstGeom prst="rect">
                    <a:avLst/>
                  </a:prstGeom>
                  <a:solidFill>
                    <a:srgbClr val="F9A22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000"/>
                  </a:p>
                </p:txBody>
              </p:sp>
              <p:sp>
                <p:nvSpPr>
                  <p:cNvPr id="27" name="Rectangle 26">
                    <a:extLst>
                      <a:ext uri="{FF2B5EF4-FFF2-40B4-BE49-F238E27FC236}">
                        <a16:creationId xmlns="" xmlns:a16="http://schemas.microsoft.com/office/drawing/2014/main" id="{7F1CA3C7-FB86-4A47-9F39-BBB1D2AEF764}"/>
                      </a:ext>
                    </a:extLst>
                  </p:cNvPr>
                  <p:cNvSpPr/>
                  <p:nvPr/>
                </p:nvSpPr>
                <p:spPr>
                  <a:xfrm>
                    <a:off x="7517791" y="4867673"/>
                    <a:ext cx="1697389" cy="1659061"/>
                  </a:xfrm>
                  <a:prstGeom prst="rect">
                    <a:avLst/>
                  </a:prstGeom>
                  <a:solidFill>
                    <a:srgbClr val="9F739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000"/>
                  </a:p>
                </p:txBody>
              </p:sp>
              <p:sp>
                <p:nvSpPr>
                  <p:cNvPr id="28" name="Rectangle 27">
                    <a:extLst>
                      <a:ext uri="{FF2B5EF4-FFF2-40B4-BE49-F238E27FC236}">
                        <a16:creationId xmlns="" xmlns:a16="http://schemas.microsoft.com/office/drawing/2014/main" id="{2D653277-14B4-4E2D-B68B-0BBFE9FB733D}"/>
                      </a:ext>
                    </a:extLst>
                  </p:cNvPr>
                  <p:cNvSpPr/>
                  <p:nvPr/>
                </p:nvSpPr>
                <p:spPr>
                  <a:xfrm>
                    <a:off x="5820402" y="4867672"/>
                    <a:ext cx="1697389" cy="1659061"/>
                  </a:xfrm>
                  <a:prstGeom prst="rect">
                    <a:avLst/>
                  </a:prstGeom>
                  <a:solidFill>
                    <a:srgbClr val="79B89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000"/>
                  </a:p>
                </p:txBody>
              </p:sp>
              <p:sp>
                <p:nvSpPr>
                  <p:cNvPr id="29" name="Rectangle 28">
                    <a:extLst>
                      <a:ext uri="{FF2B5EF4-FFF2-40B4-BE49-F238E27FC236}">
                        <a16:creationId xmlns="" xmlns:a16="http://schemas.microsoft.com/office/drawing/2014/main" id="{D4804778-429F-4606-B5BF-089E8745C7D8}"/>
                      </a:ext>
                    </a:extLst>
                  </p:cNvPr>
                  <p:cNvSpPr/>
                  <p:nvPr/>
                </p:nvSpPr>
                <p:spPr>
                  <a:xfrm>
                    <a:off x="5820401" y="2679693"/>
                    <a:ext cx="1697389" cy="528919"/>
                  </a:xfrm>
                  <a:prstGeom prst="rect">
                    <a:avLst/>
                  </a:prstGeom>
                  <a:solidFill>
                    <a:srgbClr val="90C7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0" name="Rectangle 29">
                    <a:extLst>
                      <a:ext uri="{FF2B5EF4-FFF2-40B4-BE49-F238E27FC236}">
                        <a16:creationId xmlns="" xmlns:a16="http://schemas.microsoft.com/office/drawing/2014/main" id="{01E7043E-94D5-4D3A-8BE6-27E21F3E3923}"/>
                      </a:ext>
                    </a:extLst>
                  </p:cNvPr>
                  <p:cNvSpPr/>
                  <p:nvPr/>
                </p:nvSpPr>
                <p:spPr>
                  <a:xfrm>
                    <a:off x="7517790" y="2679693"/>
                    <a:ext cx="1697389" cy="528919"/>
                  </a:xfrm>
                  <a:prstGeom prst="rect">
                    <a:avLst/>
                  </a:prstGeom>
                  <a:solidFill>
                    <a:srgbClr val="ED2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1" name="Rectangle 30">
                    <a:extLst>
                      <a:ext uri="{FF2B5EF4-FFF2-40B4-BE49-F238E27FC236}">
                        <a16:creationId xmlns="" xmlns:a16="http://schemas.microsoft.com/office/drawing/2014/main" id="{70EE7A80-2097-42C4-BBA4-FFEF841BBCDC}"/>
                      </a:ext>
                    </a:extLst>
                  </p:cNvPr>
                  <p:cNvSpPr/>
                  <p:nvPr/>
                </p:nvSpPr>
                <p:spPr>
                  <a:xfrm>
                    <a:off x="5292019" y="3208612"/>
                    <a:ext cx="528381" cy="1659060"/>
                  </a:xfrm>
                  <a:prstGeom prst="rect">
                    <a:avLst/>
                  </a:prstGeom>
                  <a:solidFill>
                    <a:srgbClr val="F8E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2" name="Rectangle 31">
                    <a:extLst>
                      <a:ext uri="{FF2B5EF4-FFF2-40B4-BE49-F238E27FC236}">
                        <a16:creationId xmlns="" xmlns:a16="http://schemas.microsoft.com/office/drawing/2014/main" id="{48345642-2F61-4345-BDE8-AB79DFA1141D}"/>
                      </a:ext>
                    </a:extLst>
                  </p:cNvPr>
                  <p:cNvSpPr/>
                  <p:nvPr/>
                </p:nvSpPr>
                <p:spPr>
                  <a:xfrm>
                    <a:off x="5292019" y="4867672"/>
                    <a:ext cx="528381" cy="1659060"/>
                  </a:xfrm>
                  <a:prstGeom prst="rect">
                    <a:avLst/>
                  </a:prstGeom>
                  <a:solidFill>
                    <a:srgbClr val="6E9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21" name="TextBox 20">
                  <a:extLst>
                    <a:ext uri="{FF2B5EF4-FFF2-40B4-BE49-F238E27FC236}">
                      <a16:creationId xmlns="" xmlns:a16="http://schemas.microsoft.com/office/drawing/2014/main" id="{FBB3ED79-9733-4BB7-ADA2-080BF85328C6}"/>
                    </a:ext>
                  </a:extLst>
                </p:cNvPr>
                <p:cNvSpPr txBox="1"/>
                <p:nvPr/>
              </p:nvSpPr>
              <p:spPr>
                <a:xfrm>
                  <a:off x="6191956" y="2120721"/>
                  <a:ext cx="2099164" cy="677108"/>
                </a:xfrm>
                <a:prstGeom prst="rect">
                  <a:avLst/>
                </a:prstGeom>
                <a:noFill/>
              </p:spPr>
              <p:txBody>
                <a:bodyPr wrap="none" rtlCol="0">
                  <a:spAutoFit/>
                </a:bodyPr>
                <a:lstStyle/>
                <a:p>
                  <a:pPr algn="ctr"/>
                  <a:r>
                    <a:rPr lang="en-US" sz="2400" b="1" dirty="0"/>
                    <a:t>Helpful</a:t>
                  </a:r>
                </a:p>
                <a:p>
                  <a:pPr algn="ctr"/>
                  <a:r>
                    <a:rPr lang="en-US" sz="1400" b="1" dirty="0"/>
                    <a:t>to achieving the objective</a:t>
                  </a:r>
                </a:p>
              </p:txBody>
            </p:sp>
            <p:sp>
              <p:nvSpPr>
                <p:cNvPr id="22" name="TextBox 21">
                  <a:extLst>
                    <a:ext uri="{FF2B5EF4-FFF2-40B4-BE49-F238E27FC236}">
                      <a16:creationId xmlns="" xmlns:a16="http://schemas.microsoft.com/office/drawing/2014/main" id="{768E9176-3C36-4F51-86E1-032217F04899}"/>
                    </a:ext>
                  </a:extLst>
                </p:cNvPr>
                <p:cNvSpPr txBox="1"/>
                <p:nvPr/>
              </p:nvSpPr>
              <p:spPr>
                <a:xfrm>
                  <a:off x="8405349" y="2138586"/>
                  <a:ext cx="2099164" cy="677108"/>
                </a:xfrm>
                <a:prstGeom prst="rect">
                  <a:avLst/>
                </a:prstGeom>
                <a:noFill/>
              </p:spPr>
              <p:txBody>
                <a:bodyPr wrap="none" rtlCol="0">
                  <a:spAutoFit/>
                </a:bodyPr>
                <a:lstStyle/>
                <a:p>
                  <a:pPr algn="ctr"/>
                  <a:r>
                    <a:rPr lang="en-US" sz="2400" b="1" dirty="0"/>
                    <a:t>Harmful</a:t>
                  </a:r>
                </a:p>
                <a:p>
                  <a:pPr algn="ctr"/>
                  <a:r>
                    <a:rPr lang="en-US" sz="1400" b="1" dirty="0"/>
                    <a:t>to achieving the objective</a:t>
                  </a:r>
                </a:p>
              </p:txBody>
            </p:sp>
            <p:sp>
              <p:nvSpPr>
                <p:cNvPr id="23" name="TextBox 22">
                  <a:extLst>
                    <a:ext uri="{FF2B5EF4-FFF2-40B4-BE49-F238E27FC236}">
                      <a16:creationId xmlns="" xmlns:a16="http://schemas.microsoft.com/office/drawing/2014/main" id="{065EC592-02AA-430D-A638-58025112D36A}"/>
                    </a:ext>
                  </a:extLst>
                </p:cNvPr>
                <p:cNvSpPr txBox="1"/>
                <p:nvPr/>
              </p:nvSpPr>
              <p:spPr>
                <a:xfrm rot="16200000">
                  <a:off x="4729781" y="3457276"/>
                  <a:ext cx="2020105" cy="638636"/>
                </a:xfrm>
                <a:prstGeom prst="rect">
                  <a:avLst/>
                </a:prstGeom>
                <a:noFill/>
              </p:spPr>
              <p:txBody>
                <a:bodyPr wrap="none" rtlCol="0">
                  <a:spAutoFit/>
                </a:bodyPr>
                <a:lstStyle/>
                <a:p>
                  <a:pPr algn="ctr"/>
                  <a:r>
                    <a:rPr lang="en-US" sz="2400" b="1" dirty="0"/>
                    <a:t>Internal origin</a:t>
                  </a:r>
                </a:p>
                <a:p>
                  <a:pPr algn="ctr"/>
                  <a:r>
                    <a:rPr lang="en-US" sz="1150" b="1" dirty="0"/>
                    <a:t>(attribute of the organization)</a:t>
                  </a:r>
                </a:p>
              </p:txBody>
            </p:sp>
            <p:sp>
              <p:nvSpPr>
                <p:cNvPr id="24" name="TextBox 23">
                  <a:extLst>
                    <a:ext uri="{FF2B5EF4-FFF2-40B4-BE49-F238E27FC236}">
                      <a16:creationId xmlns="" xmlns:a16="http://schemas.microsoft.com/office/drawing/2014/main" id="{9E019E9A-7622-48E6-96FF-7EA86C781569}"/>
                    </a:ext>
                  </a:extLst>
                </p:cNvPr>
                <p:cNvSpPr txBox="1"/>
                <p:nvPr/>
              </p:nvSpPr>
              <p:spPr>
                <a:xfrm rot="16200000">
                  <a:off x="4716156" y="5414811"/>
                  <a:ext cx="2047355" cy="638636"/>
                </a:xfrm>
                <a:prstGeom prst="rect">
                  <a:avLst/>
                </a:prstGeom>
                <a:noFill/>
              </p:spPr>
              <p:txBody>
                <a:bodyPr wrap="none" rtlCol="0">
                  <a:spAutoFit/>
                </a:bodyPr>
                <a:lstStyle/>
                <a:p>
                  <a:pPr algn="ctr"/>
                  <a:r>
                    <a:rPr lang="en-US" sz="2400" b="1" dirty="0"/>
                    <a:t>External origin</a:t>
                  </a:r>
                </a:p>
                <a:p>
                  <a:pPr algn="ctr"/>
                  <a:r>
                    <a:rPr lang="en-US" sz="1150" b="1" dirty="0"/>
                    <a:t>(attribute of the environment)</a:t>
                  </a:r>
                </a:p>
              </p:txBody>
            </p:sp>
          </p:grpSp>
          <p:sp>
            <p:nvSpPr>
              <p:cNvPr id="16" name="Rectangle 15">
                <a:extLst>
                  <a:ext uri="{FF2B5EF4-FFF2-40B4-BE49-F238E27FC236}">
                    <a16:creationId xmlns="" xmlns:a16="http://schemas.microsoft.com/office/drawing/2014/main" id="{046F67BB-71CD-4640-9B0D-8995ED7BA352}"/>
                  </a:ext>
                </a:extLst>
              </p:cNvPr>
              <p:cNvSpPr/>
              <p:nvPr/>
            </p:nvSpPr>
            <p:spPr>
              <a:xfrm>
                <a:off x="6700508" y="3153513"/>
                <a:ext cx="1005403" cy="1446550"/>
              </a:xfrm>
              <a:prstGeom prst="rect">
                <a:avLst/>
              </a:prstGeom>
              <a:noFill/>
              <a:ln>
                <a:noFill/>
              </a:ln>
            </p:spPr>
            <p:txBody>
              <a:bodyPr wrap="none" lIns="91440" tIns="45720" rIns="91440" bIns="45720">
                <a:spAutoFit/>
              </a:bodyPr>
              <a:lstStyle/>
              <a:p>
                <a:pPr algn="ctr"/>
                <a:r>
                  <a:rPr lang="en-US" sz="8800" b="1" cap="none" spc="50" dirty="0">
                    <a:ln w="0"/>
                    <a:solidFill>
                      <a:srgbClr val="EEF3C3"/>
                    </a:solidFill>
                    <a:latin typeface="Arial Black" panose="020B0A04020102020204" pitchFamily="34" charset="0"/>
                  </a:rPr>
                  <a:t>S</a:t>
                </a:r>
              </a:p>
            </p:txBody>
          </p:sp>
          <p:sp>
            <p:nvSpPr>
              <p:cNvPr id="17" name="Rectangle 16">
                <a:extLst>
                  <a:ext uri="{FF2B5EF4-FFF2-40B4-BE49-F238E27FC236}">
                    <a16:creationId xmlns="" xmlns:a16="http://schemas.microsoft.com/office/drawing/2014/main" id="{16471570-E1E8-4457-BEC3-D97A0839FD58}"/>
                  </a:ext>
                </a:extLst>
              </p:cNvPr>
              <p:cNvSpPr/>
              <p:nvPr/>
            </p:nvSpPr>
            <p:spPr>
              <a:xfrm>
                <a:off x="8792858" y="3153513"/>
                <a:ext cx="1319592" cy="1446550"/>
              </a:xfrm>
              <a:prstGeom prst="rect">
                <a:avLst/>
              </a:prstGeom>
              <a:noFill/>
              <a:ln>
                <a:noFill/>
              </a:ln>
            </p:spPr>
            <p:txBody>
              <a:bodyPr wrap="none" lIns="91440" tIns="45720" rIns="91440" bIns="45720">
                <a:spAutoFit/>
              </a:bodyPr>
              <a:lstStyle/>
              <a:p>
                <a:pPr algn="ctr"/>
                <a:r>
                  <a:rPr lang="en-US" sz="8800" cap="none" spc="50" dirty="0">
                    <a:ln w="0"/>
                    <a:solidFill>
                      <a:srgbClr val="FFE0B9"/>
                    </a:solidFill>
                    <a:latin typeface="Arial Black" panose="020B0A04020102020204" pitchFamily="34" charset="0"/>
                  </a:rPr>
                  <a:t>W</a:t>
                </a:r>
              </a:p>
            </p:txBody>
          </p:sp>
          <p:sp>
            <p:nvSpPr>
              <p:cNvPr id="18" name="Rectangle 17">
                <a:extLst>
                  <a:ext uri="{FF2B5EF4-FFF2-40B4-BE49-F238E27FC236}">
                    <a16:creationId xmlns="" xmlns:a16="http://schemas.microsoft.com/office/drawing/2014/main" id="{6043D873-A793-4ED3-AC56-94A8DAEF943F}"/>
                  </a:ext>
                </a:extLst>
              </p:cNvPr>
              <p:cNvSpPr/>
              <p:nvPr/>
            </p:nvSpPr>
            <p:spPr>
              <a:xfrm>
                <a:off x="6637991" y="5111048"/>
                <a:ext cx="1130438" cy="1446550"/>
              </a:xfrm>
              <a:prstGeom prst="rect">
                <a:avLst/>
              </a:prstGeom>
              <a:noFill/>
              <a:ln>
                <a:noFill/>
              </a:ln>
            </p:spPr>
            <p:txBody>
              <a:bodyPr wrap="none" lIns="91440" tIns="45720" rIns="91440" bIns="45720">
                <a:spAutoFit/>
              </a:bodyPr>
              <a:lstStyle/>
              <a:p>
                <a:pPr algn="ctr"/>
                <a:r>
                  <a:rPr lang="en-US" sz="8800" b="1" cap="none" spc="50" dirty="0">
                    <a:ln w="0"/>
                    <a:solidFill>
                      <a:srgbClr val="D4E6DA"/>
                    </a:solidFill>
                    <a:latin typeface="Arial Black" panose="020B0A04020102020204" pitchFamily="34" charset="0"/>
                  </a:rPr>
                  <a:t>O</a:t>
                </a:r>
              </a:p>
            </p:txBody>
          </p:sp>
          <p:sp>
            <p:nvSpPr>
              <p:cNvPr id="19" name="Rectangle 18">
                <a:extLst>
                  <a:ext uri="{FF2B5EF4-FFF2-40B4-BE49-F238E27FC236}">
                    <a16:creationId xmlns="" xmlns:a16="http://schemas.microsoft.com/office/drawing/2014/main" id="{0C80EE85-4D16-491A-944F-F63D746015F3}"/>
                  </a:ext>
                </a:extLst>
              </p:cNvPr>
              <p:cNvSpPr/>
              <p:nvPr/>
            </p:nvSpPr>
            <p:spPr>
              <a:xfrm>
                <a:off x="8917891" y="5164890"/>
                <a:ext cx="1069525" cy="1446550"/>
              </a:xfrm>
              <a:prstGeom prst="rect">
                <a:avLst/>
              </a:prstGeom>
              <a:noFill/>
              <a:ln>
                <a:noFill/>
              </a:ln>
            </p:spPr>
            <p:txBody>
              <a:bodyPr wrap="none" lIns="91440" tIns="45720" rIns="91440" bIns="45720">
                <a:spAutoFit/>
              </a:bodyPr>
              <a:lstStyle/>
              <a:p>
                <a:pPr algn="ctr"/>
                <a:r>
                  <a:rPr lang="en-US" sz="8800" b="1" cap="none" spc="50" dirty="0">
                    <a:ln w="0"/>
                    <a:solidFill>
                      <a:srgbClr val="DBCCD8"/>
                    </a:solidFill>
                    <a:latin typeface="Arial Black" panose="020B0A04020102020204" pitchFamily="34" charset="0"/>
                  </a:rPr>
                  <a:t>C</a:t>
                </a:r>
              </a:p>
            </p:txBody>
          </p:sp>
        </p:grpSp>
        <p:sp>
          <p:nvSpPr>
            <p:cNvPr id="11" name="TextBox 10">
              <a:extLst>
                <a:ext uri="{FF2B5EF4-FFF2-40B4-BE49-F238E27FC236}">
                  <a16:creationId xmlns="" xmlns:a16="http://schemas.microsoft.com/office/drawing/2014/main" id="{5AC1D89C-B177-40A5-BB17-AF9E5085DDD4}"/>
                </a:ext>
              </a:extLst>
            </p:cNvPr>
            <p:cNvSpPr txBox="1"/>
            <p:nvPr/>
          </p:nvSpPr>
          <p:spPr>
            <a:xfrm>
              <a:off x="6543906" y="3424743"/>
              <a:ext cx="1604671" cy="523220"/>
            </a:xfrm>
            <a:prstGeom prst="rect">
              <a:avLst/>
            </a:prstGeom>
            <a:noFill/>
          </p:spPr>
          <p:txBody>
            <a:bodyPr wrap="none" rtlCol="0">
              <a:spAutoFit/>
            </a:bodyPr>
            <a:lstStyle/>
            <a:p>
              <a:pPr algn="ctr"/>
              <a:r>
                <a:rPr lang="en-US" sz="2800" b="1" dirty="0"/>
                <a:t>Strengths</a:t>
              </a:r>
              <a:endParaRPr lang="en-US" sz="1600" b="1" dirty="0"/>
            </a:p>
          </p:txBody>
        </p:sp>
        <p:sp>
          <p:nvSpPr>
            <p:cNvPr id="12" name="TextBox 11">
              <a:extLst>
                <a:ext uri="{FF2B5EF4-FFF2-40B4-BE49-F238E27FC236}">
                  <a16:creationId xmlns="" xmlns:a16="http://schemas.microsoft.com/office/drawing/2014/main" id="{BFFCFD2F-B583-40C9-9822-352A2F4E05B7}"/>
                </a:ext>
              </a:extLst>
            </p:cNvPr>
            <p:cNvSpPr txBox="1"/>
            <p:nvPr/>
          </p:nvSpPr>
          <p:spPr>
            <a:xfrm>
              <a:off x="8550855" y="3424743"/>
              <a:ext cx="2012090" cy="523220"/>
            </a:xfrm>
            <a:prstGeom prst="rect">
              <a:avLst/>
            </a:prstGeom>
            <a:noFill/>
          </p:spPr>
          <p:txBody>
            <a:bodyPr wrap="none" rtlCol="0">
              <a:spAutoFit/>
            </a:bodyPr>
            <a:lstStyle/>
            <a:p>
              <a:pPr algn="ctr"/>
              <a:r>
                <a:rPr lang="en-US" sz="2800" b="1" dirty="0"/>
                <a:t>Weaknesses</a:t>
              </a:r>
              <a:endParaRPr lang="en-US" sz="1600" b="1" dirty="0"/>
            </a:p>
          </p:txBody>
        </p:sp>
        <p:sp>
          <p:nvSpPr>
            <p:cNvPr id="13" name="TextBox 12">
              <a:extLst>
                <a:ext uri="{FF2B5EF4-FFF2-40B4-BE49-F238E27FC236}">
                  <a16:creationId xmlns="" xmlns:a16="http://schemas.microsoft.com/office/drawing/2014/main" id="{AB0792FB-357E-4987-B1A7-8327343A484A}"/>
                </a:ext>
              </a:extLst>
            </p:cNvPr>
            <p:cNvSpPr txBox="1"/>
            <p:nvPr/>
          </p:nvSpPr>
          <p:spPr>
            <a:xfrm>
              <a:off x="6212762" y="5410946"/>
              <a:ext cx="2266967" cy="523220"/>
            </a:xfrm>
            <a:prstGeom prst="rect">
              <a:avLst/>
            </a:prstGeom>
            <a:noFill/>
          </p:spPr>
          <p:txBody>
            <a:bodyPr wrap="none" rtlCol="0">
              <a:spAutoFit/>
            </a:bodyPr>
            <a:lstStyle/>
            <a:p>
              <a:pPr algn="ctr"/>
              <a:r>
                <a:rPr lang="en-US" sz="2800" b="1" dirty="0"/>
                <a:t>Opportunities</a:t>
              </a:r>
              <a:endParaRPr lang="en-US" sz="1600" b="1" dirty="0"/>
            </a:p>
          </p:txBody>
        </p:sp>
        <p:sp>
          <p:nvSpPr>
            <p:cNvPr id="14" name="TextBox 13">
              <a:extLst>
                <a:ext uri="{FF2B5EF4-FFF2-40B4-BE49-F238E27FC236}">
                  <a16:creationId xmlns="" xmlns:a16="http://schemas.microsoft.com/office/drawing/2014/main" id="{2CE446B8-22E5-4076-BF56-AE2050C8F28F}"/>
                </a:ext>
              </a:extLst>
            </p:cNvPr>
            <p:cNvSpPr txBox="1"/>
            <p:nvPr/>
          </p:nvSpPr>
          <p:spPr>
            <a:xfrm>
              <a:off x="8664187" y="5410946"/>
              <a:ext cx="1785425" cy="523220"/>
            </a:xfrm>
            <a:prstGeom prst="rect">
              <a:avLst/>
            </a:prstGeom>
            <a:noFill/>
          </p:spPr>
          <p:txBody>
            <a:bodyPr wrap="none" rtlCol="0">
              <a:spAutoFit/>
            </a:bodyPr>
            <a:lstStyle/>
            <a:p>
              <a:pPr algn="ctr"/>
              <a:r>
                <a:rPr lang="en-US" sz="2800" b="1" dirty="0"/>
                <a:t>Challenges</a:t>
              </a:r>
              <a:endParaRPr lang="en-US" sz="1600" b="1" dirty="0"/>
            </a:p>
          </p:txBody>
        </p:sp>
      </p:grpSp>
    </p:spTree>
    <p:extLst>
      <p:ext uri="{BB962C8B-B14F-4D97-AF65-F5344CB8AC3E}">
        <p14:creationId xmlns:p14="http://schemas.microsoft.com/office/powerpoint/2010/main" val="1521740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955800" y="791136"/>
            <a:ext cx="8077200"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Title 8"/>
          <p:cNvSpPr>
            <a:spLocks noGrp="1"/>
          </p:cNvSpPr>
          <p:nvPr>
            <p:ph type="title"/>
          </p:nvPr>
        </p:nvSpPr>
        <p:spPr>
          <a:xfrm>
            <a:off x="609600" y="9525"/>
            <a:ext cx="10972800" cy="943444"/>
          </a:xfrm>
        </p:spPr>
        <p:txBody>
          <a:bodyPr>
            <a:normAutofit/>
          </a:bodyPr>
          <a:lstStyle/>
          <a:p>
            <a:r>
              <a:rPr lang="en-US" dirty="0" smtClean="0"/>
              <a:t>DPH’s 2018 SWOC</a:t>
            </a:r>
            <a:endParaRPr lang="en-US" dirty="0"/>
          </a:p>
        </p:txBody>
      </p:sp>
      <p:sp>
        <p:nvSpPr>
          <p:cNvPr id="3" name="Content Placeholder 2"/>
          <p:cNvSpPr>
            <a:spLocks noGrp="1"/>
          </p:cNvSpPr>
          <p:nvPr>
            <p:ph sz="half" idx="1"/>
          </p:nvPr>
        </p:nvSpPr>
        <p:spPr/>
        <p:txBody>
          <a:bodyPr>
            <a:normAutofit/>
          </a:bodyPr>
          <a:lstStyle/>
          <a:p>
            <a:pPr lvl="1"/>
            <a:endParaRPr lang="en-US" sz="2000" dirty="0"/>
          </a:p>
          <a:p>
            <a:pPr marL="457200" lvl="1" indent="0">
              <a:buNone/>
            </a:pPr>
            <a:endParaRPr lang="en-US" sz="2000" dirty="0"/>
          </a:p>
        </p:txBody>
      </p:sp>
      <p:graphicFrame>
        <p:nvGraphicFramePr>
          <p:cNvPr id="6" name="Table 5"/>
          <p:cNvGraphicFramePr>
            <a:graphicFrameLocks noGrp="1"/>
          </p:cNvGraphicFramePr>
          <p:nvPr>
            <p:extLst>
              <p:ext uri="{D42A27DB-BD31-4B8C-83A1-F6EECF244321}">
                <p14:modId xmlns:p14="http://schemas.microsoft.com/office/powerpoint/2010/main" val="3345334475"/>
              </p:ext>
            </p:extLst>
          </p:nvPr>
        </p:nvGraphicFramePr>
        <p:xfrm>
          <a:off x="504825" y="1023462"/>
          <a:ext cx="11201400" cy="5679440"/>
        </p:xfrm>
        <a:graphic>
          <a:graphicData uri="http://schemas.openxmlformats.org/drawingml/2006/table">
            <a:tbl>
              <a:tblPr firstRow="1" bandRow="1">
                <a:tableStyleId>{5940675A-B579-460E-94D1-54222C63F5DA}</a:tableStyleId>
              </a:tblPr>
              <a:tblGrid>
                <a:gridCol w="5600700"/>
                <a:gridCol w="5600700"/>
              </a:tblGrid>
              <a:tr h="370840">
                <a:tc gridSpan="2">
                  <a:txBody>
                    <a:bodyPr/>
                    <a:lstStyle/>
                    <a:p>
                      <a:pPr algn="ctr"/>
                      <a:r>
                        <a:rPr lang="en-US" sz="2400" b="1" dirty="0" smtClean="0"/>
                        <a:t>Internal</a:t>
                      </a:r>
                      <a:endParaRPr lang="en-US" sz="2400" b="1" dirty="0"/>
                    </a:p>
                  </a:txBody>
                  <a:tcPr>
                    <a:solidFill>
                      <a:srgbClr val="FFFF00"/>
                    </a:solidFill>
                  </a:tcPr>
                </a:tc>
                <a:tc hMerge="1">
                  <a:txBody>
                    <a:bodyPr/>
                    <a:lstStyle/>
                    <a:p>
                      <a:endParaRPr lang="en-US" dirty="0"/>
                    </a:p>
                  </a:txBody>
                  <a:tcPr/>
                </a:tc>
              </a:tr>
              <a:tr h="370840">
                <a:tc>
                  <a:txBody>
                    <a:bodyPr/>
                    <a:lstStyle/>
                    <a:p>
                      <a:pPr algn="ctr"/>
                      <a:r>
                        <a:rPr lang="en-US" b="1" i="1" dirty="0" smtClean="0"/>
                        <a:t>Strengths</a:t>
                      </a:r>
                      <a:endParaRPr lang="en-US" b="1" i="1" dirty="0"/>
                    </a:p>
                  </a:txBody>
                  <a:tcPr/>
                </a:tc>
                <a:tc>
                  <a:txBody>
                    <a:bodyPr/>
                    <a:lstStyle/>
                    <a:p>
                      <a:pPr algn="ctr"/>
                      <a:r>
                        <a:rPr lang="en-US" b="1" i="1" dirty="0" smtClean="0"/>
                        <a:t>Weaknesses</a:t>
                      </a:r>
                      <a:endParaRPr lang="en-US" b="1" i="1" dirty="0"/>
                    </a:p>
                  </a:txBody>
                  <a:tcPr/>
                </a:tc>
              </a:tr>
              <a:tr h="370840">
                <a:tc>
                  <a:txBody>
                    <a:bodyPr/>
                    <a:lstStyle/>
                    <a:p>
                      <a:pPr marL="285750" indent="-285750">
                        <a:buFont typeface="Arial" panose="020B0604020202020204" pitchFamily="34" charset="0"/>
                        <a:buChar char="•"/>
                      </a:pPr>
                      <a:r>
                        <a:rPr lang="en-US" dirty="0" smtClean="0"/>
                        <a:t>Dedicated, committed, responsive staff </a:t>
                      </a:r>
                    </a:p>
                    <a:p>
                      <a:pPr marL="285750" indent="-285750">
                        <a:buFont typeface="Arial" panose="020B0604020202020204" pitchFamily="34" charset="0"/>
                        <a:buChar char="•"/>
                      </a:pPr>
                      <a:r>
                        <a:rPr lang="en-US" dirty="0" smtClean="0"/>
                        <a:t>Responsive to emergent issues </a:t>
                      </a:r>
                    </a:p>
                    <a:p>
                      <a:pPr marL="285750" indent="-285750">
                        <a:buFont typeface="Arial" panose="020B0604020202020204" pitchFamily="34" charset="0"/>
                        <a:buChar char="•"/>
                      </a:pPr>
                      <a:r>
                        <a:rPr lang="en-US" dirty="0" smtClean="0"/>
                        <a:t>Diversified funding </a:t>
                      </a:r>
                    </a:p>
                    <a:p>
                      <a:pPr marL="285750" indent="-285750">
                        <a:buFont typeface="Arial" panose="020B0604020202020204" pitchFamily="34" charset="0"/>
                        <a:buChar char="•"/>
                      </a:pPr>
                      <a:r>
                        <a:rPr lang="en-US" dirty="0" smtClean="0"/>
                        <a:t>Expert and accessible leadership </a:t>
                      </a:r>
                    </a:p>
                    <a:p>
                      <a:pPr marL="285750" indent="-285750">
                        <a:buFont typeface="Arial" panose="020B0604020202020204" pitchFamily="34" charset="0"/>
                        <a:buChar char="•"/>
                      </a:pPr>
                      <a:r>
                        <a:rPr lang="en-US" dirty="0" smtClean="0"/>
                        <a:t>Strong regulatory role </a:t>
                      </a:r>
                    </a:p>
                  </a:txBody>
                  <a:tcPr/>
                </a:tc>
                <a:tc>
                  <a:txBody>
                    <a:bodyPr/>
                    <a:lstStyle/>
                    <a:p>
                      <a:pPr marL="285750" indent="-285750">
                        <a:buFont typeface="Arial" panose="020B0604020202020204" pitchFamily="34" charset="0"/>
                        <a:buChar char="•"/>
                      </a:pPr>
                      <a:r>
                        <a:rPr lang="en-US" dirty="0" smtClean="0"/>
                        <a:t>Communications (internal, external, branding)</a:t>
                      </a:r>
                    </a:p>
                    <a:p>
                      <a:pPr marL="285750" indent="-285750">
                        <a:buFont typeface="Arial" panose="020B0604020202020204" pitchFamily="34" charset="0"/>
                        <a:buChar char="•"/>
                      </a:pPr>
                      <a:r>
                        <a:rPr lang="en-US" dirty="0" smtClean="0"/>
                        <a:t>Data infrastructure/information management</a:t>
                      </a:r>
                    </a:p>
                    <a:p>
                      <a:pPr marL="285750" indent="-285750">
                        <a:buFont typeface="Arial" panose="020B0604020202020204" pitchFamily="34" charset="0"/>
                        <a:buChar char="•"/>
                      </a:pPr>
                      <a:r>
                        <a:rPr lang="en-US" dirty="0" err="1" smtClean="0"/>
                        <a:t>Siloed</a:t>
                      </a:r>
                      <a:r>
                        <a:rPr lang="en-US" dirty="0" smtClean="0"/>
                        <a:t> resources and approach to work/cross agency collaboration and information sharing</a:t>
                      </a:r>
                    </a:p>
                    <a:p>
                      <a:pPr marL="285750" indent="-285750">
                        <a:buFont typeface="Arial" panose="020B0604020202020204" pitchFamily="34" charset="0"/>
                        <a:buChar char="•"/>
                      </a:pPr>
                      <a:r>
                        <a:rPr lang="en-US" dirty="0" smtClean="0"/>
                        <a:t>Variances in funding</a:t>
                      </a:r>
                    </a:p>
                    <a:p>
                      <a:pPr marL="285750" indent="-285750">
                        <a:buFont typeface="Arial" panose="020B0604020202020204" pitchFamily="34" charset="0"/>
                        <a:buChar char="•"/>
                      </a:pPr>
                      <a:r>
                        <a:rPr lang="en-US" dirty="0" smtClean="0"/>
                        <a:t>Procedures and processes for business operations</a:t>
                      </a:r>
                    </a:p>
                  </a:txBody>
                  <a:tcPr/>
                </a:tc>
              </a:tr>
              <a:tr h="370840">
                <a:tc gridSpan="2">
                  <a:txBody>
                    <a:bodyPr/>
                    <a:lstStyle/>
                    <a:p>
                      <a:pPr algn="ctr"/>
                      <a:r>
                        <a:rPr lang="en-US" sz="2400" b="1" dirty="0" smtClean="0"/>
                        <a:t>External</a:t>
                      </a:r>
                      <a:endParaRPr lang="en-US" sz="2400" b="1" dirty="0"/>
                    </a:p>
                  </a:txBody>
                  <a:tcPr>
                    <a:solidFill>
                      <a:schemeClr val="accent3"/>
                    </a:solidFill>
                  </a:tcPr>
                </a:tc>
                <a:tc hMerge="1">
                  <a:txBody>
                    <a:bodyPr/>
                    <a:lstStyle/>
                    <a:p>
                      <a:endParaRPr lang="en-US" dirty="0"/>
                    </a:p>
                  </a:txBody>
                  <a:tcPr/>
                </a:tc>
              </a:tr>
              <a:tr h="370840">
                <a:tc>
                  <a:txBody>
                    <a:bodyPr/>
                    <a:lstStyle/>
                    <a:p>
                      <a:pPr algn="ctr"/>
                      <a:r>
                        <a:rPr lang="en-US" b="1" i="1" dirty="0" smtClean="0"/>
                        <a:t>Opportunities</a:t>
                      </a:r>
                      <a:endParaRPr lang="en-US" b="1" i="1" dirty="0"/>
                    </a:p>
                  </a:txBody>
                  <a:tcPr/>
                </a:tc>
                <a:tc>
                  <a:txBody>
                    <a:bodyPr/>
                    <a:lstStyle/>
                    <a:p>
                      <a:pPr algn="ctr"/>
                      <a:r>
                        <a:rPr lang="en-US" b="1" i="1" dirty="0" smtClean="0"/>
                        <a:t>Challenges</a:t>
                      </a:r>
                      <a:endParaRPr lang="en-US" b="1" i="1" dirty="0"/>
                    </a:p>
                  </a:txBody>
                  <a:tcPr/>
                </a:tc>
              </a:tr>
              <a:tr h="370840">
                <a:tc>
                  <a:txBody>
                    <a:bodyPr/>
                    <a:lstStyle/>
                    <a:p>
                      <a:pPr marL="285750" indent="-285750">
                        <a:buFont typeface="Arial" panose="020B0604020202020204" pitchFamily="34" charset="0"/>
                        <a:buChar char="•"/>
                      </a:pPr>
                      <a:r>
                        <a:rPr lang="en-US" dirty="0" smtClean="0"/>
                        <a:t>Public understanding/recognition of public health and its contributions</a:t>
                      </a:r>
                    </a:p>
                    <a:p>
                      <a:pPr marL="285750" indent="-285750">
                        <a:buFont typeface="Arial" panose="020B0604020202020204" pitchFamily="34" charset="0"/>
                        <a:buChar char="•"/>
                      </a:pPr>
                      <a:r>
                        <a:rPr lang="en-US" dirty="0" smtClean="0"/>
                        <a:t>Integrating public health and health care</a:t>
                      </a:r>
                    </a:p>
                    <a:p>
                      <a:pPr marL="285750" indent="-285750">
                        <a:buFont typeface="Arial" panose="020B0604020202020204" pitchFamily="34" charset="0"/>
                        <a:buChar char="•"/>
                      </a:pPr>
                      <a:r>
                        <a:rPr lang="en-US" dirty="0" smtClean="0"/>
                        <a:t>Increase focus on prevention and social determinants of health</a:t>
                      </a:r>
                    </a:p>
                    <a:p>
                      <a:pPr marL="285750" indent="-285750">
                        <a:buFont typeface="Arial" panose="020B0604020202020204" pitchFamily="34" charset="0"/>
                        <a:buChar char="•"/>
                      </a:pPr>
                      <a:r>
                        <a:rPr lang="en-US" dirty="0" smtClean="0"/>
                        <a:t>Strengthen Partnerships (e.g., state agencies, multisector, healthcare, communities etc.)</a:t>
                      </a:r>
                    </a:p>
                    <a:p>
                      <a:pPr marL="285750" indent="-285750">
                        <a:buFont typeface="Arial" panose="020B0604020202020204" pitchFamily="34" charset="0"/>
                        <a:buChar char="•"/>
                      </a:pPr>
                      <a:r>
                        <a:rPr lang="en-US" dirty="0" smtClean="0"/>
                        <a:t>New sources of funding</a:t>
                      </a:r>
                    </a:p>
                  </a:txBody>
                  <a:tcPr/>
                </a:tc>
                <a:tc>
                  <a:txBody>
                    <a:bodyPr/>
                    <a:lstStyle/>
                    <a:p>
                      <a:pPr marL="285750" indent="-285750">
                        <a:buFont typeface="Arial" panose="020B0604020202020204" pitchFamily="34" charset="0"/>
                        <a:buChar char="•"/>
                      </a:pPr>
                      <a:r>
                        <a:rPr lang="en-US" dirty="0" smtClean="0"/>
                        <a:t>Public understanding/recognition of public health and its contributions</a:t>
                      </a:r>
                    </a:p>
                    <a:p>
                      <a:pPr marL="285750" indent="-285750">
                        <a:buFont typeface="Arial" panose="020B0604020202020204" pitchFamily="34" charset="0"/>
                        <a:buChar char="•"/>
                      </a:pPr>
                      <a:r>
                        <a:rPr lang="en-US" dirty="0" smtClean="0"/>
                        <a:t>Integrating public health and health care</a:t>
                      </a:r>
                    </a:p>
                    <a:p>
                      <a:pPr marL="285750" indent="-285750">
                        <a:buFont typeface="Arial" panose="020B0604020202020204" pitchFamily="34" charset="0"/>
                        <a:buChar char="•"/>
                      </a:pPr>
                      <a:r>
                        <a:rPr lang="en-US" dirty="0" smtClean="0"/>
                        <a:t>Increase focus on prevention and social determinants of health</a:t>
                      </a:r>
                    </a:p>
                    <a:p>
                      <a:pPr marL="285750" indent="-285750">
                        <a:buFont typeface="Arial" panose="020B0604020202020204" pitchFamily="34" charset="0"/>
                        <a:buChar char="•"/>
                      </a:pPr>
                      <a:r>
                        <a:rPr lang="en-US" dirty="0" smtClean="0"/>
                        <a:t>Strengthen Partnerships (e.g., state agencies, multisector, healthcare, communities etc.)</a:t>
                      </a:r>
                    </a:p>
                    <a:p>
                      <a:pPr marL="285750" indent="-285750">
                        <a:buFont typeface="Arial" panose="020B0604020202020204" pitchFamily="34" charset="0"/>
                        <a:buChar char="•"/>
                      </a:pPr>
                      <a:r>
                        <a:rPr lang="en-US" dirty="0" smtClean="0"/>
                        <a:t>New sources of funding</a:t>
                      </a:r>
                    </a:p>
                  </a:txBody>
                  <a:tcPr/>
                </a:tc>
              </a:tr>
            </a:tbl>
          </a:graphicData>
        </a:graphic>
      </p:graphicFrame>
    </p:spTree>
    <p:extLst>
      <p:ext uri="{BB962C8B-B14F-4D97-AF65-F5344CB8AC3E}">
        <p14:creationId xmlns:p14="http://schemas.microsoft.com/office/powerpoint/2010/main" val="3999836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63A563E9-A9A4-4EAF-8508-928E1AC04DCE}"/>
              </a:ext>
            </a:extLst>
          </p:cNvPr>
          <p:cNvSpPr>
            <a:spLocks noGrp="1"/>
          </p:cNvSpPr>
          <p:nvPr>
            <p:ph type="title"/>
          </p:nvPr>
        </p:nvSpPr>
        <p:spPr>
          <a:xfrm>
            <a:off x="528202" y="290162"/>
            <a:ext cx="11353800" cy="753177"/>
          </a:xfrm>
        </p:spPr>
        <p:txBody>
          <a:bodyPr>
            <a:normAutofit fontScale="90000"/>
          </a:bodyPr>
          <a:lstStyle/>
          <a:p>
            <a:r>
              <a:rPr lang="en-US" b="0" dirty="0" smtClean="0"/>
              <a:t>E</a:t>
            </a:r>
            <a:r>
              <a:rPr lang="en-US" b="0" cap="none" dirty="0" smtClean="0"/>
              <a:t>merging Issues from DPH’s 2018 Strategic Planning Session</a:t>
            </a:r>
            <a:endParaRPr lang="en-US" b="0" dirty="0"/>
          </a:p>
        </p:txBody>
      </p:sp>
      <p:graphicFrame>
        <p:nvGraphicFramePr>
          <p:cNvPr id="9" name="Table 8"/>
          <p:cNvGraphicFramePr>
            <a:graphicFrameLocks noGrp="1"/>
          </p:cNvGraphicFramePr>
          <p:nvPr>
            <p:extLst>
              <p:ext uri="{D42A27DB-BD31-4B8C-83A1-F6EECF244321}">
                <p14:modId xmlns:p14="http://schemas.microsoft.com/office/powerpoint/2010/main" val="1806480556"/>
              </p:ext>
            </p:extLst>
          </p:nvPr>
        </p:nvGraphicFramePr>
        <p:xfrm>
          <a:off x="152400" y="2133600"/>
          <a:ext cx="11887200" cy="286512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xmlns="" val="20000"/>
                    </a:ext>
                  </a:extLst>
                </a:gridCol>
                <a:gridCol w="1981200">
                  <a:extLst>
                    <a:ext uri="{9D8B030D-6E8A-4147-A177-3AD203B41FA5}">
                      <a16:colId xmlns:a16="http://schemas.microsoft.com/office/drawing/2014/main" xmlns="" val="20001"/>
                    </a:ext>
                  </a:extLst>
                </a:gridCol>
                <a:gridCol w="1981200">
                  <a:extLst>
                    <a:ext uri="{9D8B030D-6E8A-4147-A177-3AD203B41FA5}">
                      <a16:colId xmlns:a16="http://schemas.microsoft.com/office/drawing/2014/main" xmlns="" val="20002"/>
                    </a:ext>
                  </a:extLst>
                </a:gridCol>
                <a:gridCol w="1981200">
                  <a:extLst>
                    <a:ext uri="{9D8B030D-6E8A-4147-A177-3AD203B41FA5}">
                      <a16:colId xmlns:a16="http://schemas.microsoft.com/office/drawing/2014/main" xmlns="" val="20003"/>
                    </a:ext>
                  </a:extLst>
                </a:gridCol>
                <a:gridCol w="1981200">
                  <a:extLst>
                    <a:ext uri="{9D8B030D-6E8A-4147-A177-3AD203B41FA5}">
                      <a16:colId xmlns:a16="http://schemas.microsoft.com/office/drawing/2014/main" xmlns="" val="20004"/>
                    </a:ext>
                  </a:extLst>
                </a:gridCol>
                <a:gridCol w="1981200">
                  <a:extLst>
                    <a:ext uri="{9D8B030D-6E8A-4147-A177-3AD203B41FA5}">
                      <a16:colId xmlns:a16="http://schemas.microsoft.com/office/drawing/2014/main" xmlns="" val="20005"/>
                    </a:ext>
                  </a:extLst>
                </a:gridCol>
              </a:tblGrid>
              <a:tr h="2854237">
                <a:tc>
                  <a:txBody>
                    <a:bodyPr/>
                    <a:lstStyle/>
                    <a:p>
                      <a:pPr algn="ctr"/>
                      <a:r>
                        <a:rPr lang="en-US" sz="1700" b="1" dirty="0" smtClean="0"/>
                        <a:t>Public Health 3.0</a:t>
                      </a:r>
                    </a:p>
                    <a:p>
                      <a:pPr algn="ctr"/>
                      <a:endParaRPr lang="en-US" b="0" dirty="0"/>
                    </a:p>
                    <a:p>
                      <a:pPr algn="ctr"/>
                      <a:endParaRPr lang="en-US" b="0" dirty="0"/>
                    </a:p>
                    <a:p>
                      <a:pPr algn="ctr"/>
                      <a:endParaRPr lang="en-US" b="0" dirty="0"/>
                    </a:p>
                    <a:p>
                      <a:pPr algn="ctr"/>
                      <a:endParaRPr lang="en-US" b="0" dirty="0"/>
                    </a:p>
                    <a:p>
                      <a:pPr algn="ctr"/>
                      <a:endParaRPr lang="en-US" b="0" dirty="0"/>
                    </a:p>
                    <a:p>
                      <a:pPr algn="ctr"/>
                      <a:endParaRPr lang="en-US" b="0" dirty="0"/>
                    </a:p>
                    <a:p>
                      <a:pPr algn="ctr"/>
                      <a:r>
                        <a:rPr lang="en-US" sz="1900" b="0" dirty="0" smtClean="0"/>
                        <a:t>A</a:t>
                      </a:r>
                      <a:r>
                        <a:rPr lang="en-US" sz="1900" b="0" baseline="0" dirty="0" smtClean="0"/>
                        <a:t> Renewed Approach to Public Health</a:t>
                      </a:r>
                      <a:endParaRPr lang="en-US" sz="1900" b="0" dirty="0"/>
                    </a:p>
                  </a:txBody>
                  <a:tcPr>
                    <a:solidFill>
                      <a:srgbClr val="C00000"/>
                    </a:solidFill>
                  </a:tcPr>
                </a:tc>
                <a:tc>
                  <a:txBody>
                    <a:bodyPr/>
                    <a:lstStyle/>
                    <a:p>
                      <a:pPr algn="ctr"/>
                      <a:r>
                        <a:rPr lang="en-US" sz="1800" b="1" dirty="0" smtClean="0"/>
                        <a:t>CDC 6|18</a:t>
                      </a:r>
                    </a:p>
                    <a:p>
                      <a:pPr algn="ctr"/>
                      <a:endParaRPr lang="en-US" b="0" dirty="0" smtClean="0"/>
                    </a:p>
                    <a:p>
                      <a:pPr algn="ctr"/>
                      <a:endParaRPr lang="en-US" b="0" dirty="0" smtClean="0"/>
                    </a:p>
                    <a:p>
                      <a:pPr algn="ctr"/>
                      <a:endParaRPr lang="en-US" b="0" dirty="0" smtClean="0"/>
                    </a:p>
                    <a:p>
                      <a:pPr algn="ctr"/>
                      <a:endParaRPr lang="en-US" b="0" dirty="0" smtClean="0"/>
                    </a:p>
                    <a:p>
                      <a:pPr algn="ctr"/>
                      <a:endParaRPr lang="en-US" b="0" dirty="0" smtClean="0"/>
                    </a:p>
                    <a:p>
                      <a:pPr algn="ctr"/>
                      <a:endParaRPr lang="en-US" sz="1200" b="0" dirty="0" smtClean="0"/>
                    </a:p>
                    <a:p>
                      <a:pPr algn="ctr"/>
                      <a:endParaRPr lang="en-US" sz="700" b="0" dirty="0" smtClean="0"/>
                    </a:p>
                    <a:p>
                      <a:pPr algn="ctr"/>
                      <a:r>
                        <a:rPr lang="en-US" sz="1800" b="0" dirty="0" smtClean="0"/>
                        <a:t>6 Ways to Spend Smarter for Healthier People</a:t>
                      </a:r>
                    </a:p>
                  </a:txBody>
                  <a:tcPr>
                    <a:solidFill>
                      <a:srgbClr val="92D050"/>
                    </a:solidFill>
                  </a:tcPr>
                </a:tc>
                <a:tc>
                  <a:txBody>
                    <a:bodyPr/>
                    <a:lstStyle/>
                    <a:p>
                      <a:pPr algn="ctr"/>
                      <a:r>
                        <a:rPr lang="en-US" sz="1600" b="1" dirty="0" smtClean="0"/>
                        <a:t>Health in All Policies</a:t>
                      </a:r>
                    </a:p>
                    <a:p>
                      <a:pPr algn="ctr"/>
                      <a:endParaRPr lang="en-US" sz="1600" b="1" dirty="0" smtClean="0"/>
                    </a:p>
                    <a:p>
                      <a:pPr algn="ctr"/>
                      <a:endParaRPr lang="en-US" sz="1600" b="1" dirty="0" smtClean="0"/>
                    </a:p>
                    <a:p>
                      <a:pPr algn="ctr"/>
                      <a:endParaRPr lang="en-US" sz="1600" b="1" dirty="0" smtClean="0"/>
                    </a:p>
                    <a:p>
                      <a:pPr algn="ctr"/>
                      <a:endParaRPr lang="en-US" sz="1600" b="1" dirty="0" smtClean="0"/>
                    </a:p>
                    <a:p>
                      <a:pPr algn="ctr"/>
                      <a:endParaRPr lang="en-US" sz="1600" b="1" dirty="0" smtClean="0"/>
                    </a:p>
                    <a:p>
                      <a:pPr algn="ctr"/>
                      <a:endParaRPr lang="en-US" sz="1600" b="1" dirty="0" smtClean="0"/>
                    </a:p>
                    <a:p>
                      <a:pPr algn="ctr"/>
                      <a:endParaRPr lang="en-US" sz="1600" b="1" dirty="0" smtClean="0"/>
                    </a:p>
                    <a:p>
                      <a:pPr algn="ctr"/>
                      <a:r>
                        <a:rPr lang="en-US" sz="1650" b="0" dirty="0" smtClean="0"/>
                        <a:t>Incorporating Health Across</a:t>
                      </a:r>
                      <a:r>
                        <a:rPr lang="en-US" sz="1650" b="0" baseline="0" dirty="0" smtClean="0"/>
                        <a:t> Sectors and Policy Areas</a:t>
                      </a:r>
                      <a:endParaRPr lang="en-US" sz="1650" b="0" dirty="0"/>
                    </a:p>
                  </a:txBody>
                  <a:tcPr>
                    <a:solidFill>
                      <a:srgbClr val="40AADA"/>
                    </a:solidFill>
                  </a:tcPr>
                </a:tc>
                <a:tc>
                  <a:txBody>
                    <a:bodyPr/>
                    <a:lstStyle/>
                    <a:p>
                      <a:pPr algn="ctr"/>
                      <a:r>
                        <a:rPr lang="en-US" b="1" dirty="0" smtClean="0"/>
                        <a:t>PHWINS</a:t>
                      </a:r>
                      <a:endParaRPr lang="en-US" b="1" dirty="0"/>
                    </a:p>
                    <a:p>
                      <a:pPr algn="ctr"/>
                      <a:endParaRPr lang="en-US" b="0" dirty="0"/>
                    </a:p>
                    <a:p>
                      <a:pPr algn="ctr"/>
                      <a:endParaRPr lang="en-US" b="0" dirty="0"/>
                    </a:p>
                    <a:p>
                      <a:pPr algn="ctr"/>
                      <a:endParaRPr lang="en-US" b="0" dirty="0"/>
                    </a:p>
                    <a:p>
                      <a:pPr algn="ctr"/>
                      <a:endParaRPr lang="en-US" b="0" dirty="0"/>
                    </a:p>
                    <a:p>
                      <a:pPr algn="ctr"/>
                      <a:endParaRPr lang="en-US" b="0" dirty="0"/>
                    </a:p>
                    <a:p>
                      <a:pPr algn="ctr">
                        <a:spcBef>
                          <a:spcPts val="400"/>
                        </a:spcBef>
                      </a:pPr>
                      <a:endParaRPr lang="en-US" sz="1600" b="0" dirty="0" smtClean="0"/>
                    </a:p>
                    <a:p>
                      <a:pPr algn="ctr">
                        <a:spcBef>
                          <a:spcPts val="400"/>
                        </a:spcBef>
                      </a:pPr>
                      <a:r>
                        <a:rPr lang="en-US" sz="1400" b="0" dirty="0" smtClean="0"/>
                        <a:t>Workforce demographics</a:t>
                      </a:r>
                      <a:r>
                        <a:rPr lang="en-US" sz="1400" b="0" baseline="0" dirty="0" smtClean="0"/>
                        <a:t> and</a:t>
                      </a:r>
                      <a:r>
                        <a:rPr lang="en-US" sz="1400" b="0" dirty="0" smtClean="0"/>
                        <a:t> perspectives on key issues, emerging concepts</a:t>
                      </a:r>
                      <a:endParaRPr lang="en-US" sz="1400" b="0" dirty="0"/>
                    </a:p>
                  </a:txBody>
                  <a:tcPr marL="0" marR="0">
                    <a:solidFill>
                      <a:srgbClr val="7030A0"/>
                    </a:solidFill>
                  </a:tcPr>
                </a:tc>
                <a:tc>
                  <a:txBody>
                    <a:bodyPr/>
                    <a:lstStyle/>
                    <a:p>
                      <a:pPr algn="ctr"/>
                      <a:r>
                        <a:rPr lang="en-US" sz="1600" b="1" dirty="0" smtClean="0"/>
                        <a:t>Public Health Accreditation Board</a:t>
                      </a:r>
                      <a:endParaRPr lang="en-US" sz="1600" b="1" baseline="0" dirty="0" smtClean="0"/>
                    </a:p>
                    <a:p>
                      <a:pPr algn="ctr"/>
                      <a:endParaRPr lang="en-US" sz="1600" b="0" baseline="0" dirty="0" smtClean="0"/>
                    </a:p>
                    <a:p>
                      <a:pPr algn="ctr"/>
                      <a:endParaRPr lang="en-US" sz="1600" b="0" baseline="0" dirty="0" smtClean="0"/>
                    </a:p>
                    <a:p>
                      <a:pPr algn="ctr"/>
                      <a:endParaRPr lang="en-US" sz="1600" b="0" baseline="0" dirty="0" smtClean="0"/>
                    </a:p>
                    <a:p>
                      <a:pPr algn="ctr"/>
                      <a:endParaRPr lang="en-US" sz="1600" b="0" baseline="0" dirty="0" smtClean="0"/>
                    </a:p>
                    <a:p>
                      <a:pPr algn="ctr"/>
                      <a:endParaRPr lang="en-US" sz="1600" b="0" baseline="0" dirty="0" smtClean="0"/>
                    </a:p>
                    <a:p>
                      <a:pPr algn="ctr"/>
                      <a:endParaRPr lang="en-US" sz="1600" b="0" baseline="0" dirty="0" smtClean="0"/>
                    </a:p>
                    <a:p>
                      <a:pPr algn="ctr">
                        <a:spcBef>
                          <a:spcPts val="300"/>
                        </a:spcBef>
                      </a:pPr>
                      <a:r>
                        <a:rPr lang="en-US" sz="1600" b="0" baseline="0" dirty="0" smtClean="0"/>
                        <a:t>Looking Ahead After 10 Years of Public Health Accreditation</a:t>
                      </a:r>
                    </a:p>
                  </a:txBody>
                  <a:tcPr marL="45720" marR="45720">
                    <a:solidFill>
                      <a:srgbClr val="ED7D31"/>
                    </a:solidFill>
                  </a:tcPr>
                </a:tc>
                <a:tc>
                  <a:txBody>
                    <a:bodyPr/>
                    <a:lstStyle/>
                    <a:p>
                      <a:pPr algn="ctr"/>
                      <a:r>
                        <a:rPr lang="en-US" sz="1800" b="1" dirty="0" smtClean="0"/>
                        <a:t>Healthy CT 2020</a:t>
                      </a:r>
                    </a:p>
                    <a:p>
                      <a:pPr algn="ctr"/>
                      <a:endParaRPr lang="en-US" sz="1800" b="1" dirty="0" smtClean="0"/>
                    </a:p>
                    <a:p>
                      <a:pPr algn="ctr"/>
                      <a:endParaRPr lang="en-US" sz="1800" b="1" dirty="0" smtClean="0"/>
                    </a:p>
                    <a:p>
                      <a:pPr algn="ctr"/>
                      <a:endParaRPr lang="en-US" sz="1800" b="1" dirty="0" smtClean="0"/>
                    </a:p>
                    <a:p>
                      <a:pPr algn="ctr"/>
                      <a:endParaRPr lang="en-US" sz="1800" b="1" dirty="0" smtClean="0"/>
                    </a:p>
                    <a:p>
                      <a:pPr algn="ctr"/>
                      <a:endParaRPr lang="en-US" sz="1800" b="1" dirty="0" smtClean="0"/>
                    </a:p>
                    <a:p>
                      <a:pPr algn="ctr"/>
                      <a:endParaRPr lang="en-US" sz="1800" b="1" dirty="0" smtClean="0"/>
                    </a:p>
                    <a:p>
                      <a:pPr algn="ctr">
                        <a:spcBef>
                          <a:spcPts val="800"/>
                        </a:spcBef>
                      </a:pPr>
                      <a:r>
                        <a:rPr lang="en-US" sz="1700" b="0" dirty="0" smtClean="0"/>
                        <a:t>Monitoring Health</a:t>
                      </a:r>
                      <a:r>
                        <a:rPr lang="en-US" sz="1700" b="0" baseline="0" dirty="0" smtClean="0"/>
                        <a:t> Improvement</a:t>
                      </a:r>
                      <a:endParaRPr lang="en-US" sz="1700" b="0" dirty="0"/>
                    </a:p>
                  </a:txBody>
                  <a:tcPr marL="45720" marR="45720" marT="18288">
                    <a:solidFill>
                      <a:srgbClr val="0070C0"/>
                    </a:solidFill>
                  </a:tcPr>
                </a:tc>
                <a:extLst>
                  <a:ext uri="{0D108BD9-81ED-4DB2-BD59-A6C34878D82A}">
                    <a16:rowId xmlns:a16="http://schemas.microsoft.com/office/drawing/2014/main" xmlns="" val="10000"/>
                  </a:ext>
                </a:extLst>
              </a:tr>
            </a:tbl>
          </a:graphicData>
        </a:graphic>
      </p:graphicFrame>
      <p:pic>
        <p:nvPicPr>
          <p:cNvPr id="11" name="Picture 10"/>
          <p:cNvPicPr>
            <a:picLocks noChangeAspect="1"/>
          </p:cNvPicPr>
          <p:nvPr/>
        </p:nvPicPr>
        <p:blipFill>
          <a:blip r:embed="rId3">
            <a:clrChange>
              <a:clrFrom>
                <a:srgbClr val="000000"/>
              </a:clrFrom>
              <a:clrTo>
                <a:srgbClr val="000000">
                  <a:alpha val="0"/>
                </a:srgbClr>
              </a:clrTo>
            </a:clrChange>
          </a:blip>
          <a:stretch>
            <a:fillRect/>
          </a:stretch>
        </p:blipFill>
        <p:spPr>
          <a:xfrm>
            <a:off x="528202" y="2769047"/>
            <a:ext cx="1212387" cy="1292409"/>
          </a:xfrm>
          <a:prstGeom prst="rect">
            <a:avLst/>
          </a:prstGeom>
        </p:spPr>
      </p:pic>
      <p:pic>
        <p:nvPicPr>
          <p:cNvPr id="12" name="Picture 11"/>
          <p:cNvPicPr>
            <a:picLocks noChangeAspect="1"/>
          </p:cNvPicPr>
          <p:nvPr/>
        </p:nvPicPr>
        <p:blipFill>
          <a:blip r:embed="rId4">
            <a:clrChange>
              <a:clrFrom>
                <a:srgbClr val="000000"/>
              </a:clrFrom>
              <a:clrTo>
                <a:srgbClr val="000000">
                  <a:alpha val="0"/>
                </a:srgbClr>
              </a:clrTo>
            </a:clrChange>
          </a:blip>
          <a:stretch>
            <a:fillRect/>
          </a:stretch>
        </p:blipFill>
        <p:spPr>
          <a:xfrm>
            <a:off x="6381988" y="2769047"/>
            <a:ext cx="1292409" cy="1292409"/>
          </a:xfrm>
          <a:prstGeom prst="rect">
            <a:avLst/>
          </a:prstGeom>
        </p:spPr>
      </p:pic>
      <p:pic>
        <p:nvPicPr>
          <p:cNvPr id="13" name="Picture 12"/>
          <p:cNvPicPr>
            <a:picLocks noChangeAspect="1"/>
          </p:cNvPicPr>
          <p:nvPr/>
        </p:nvPicPr>
        <p:blipFill>
          <a:blip r:embed="rId5">
            <a:clrChange>
              <a:clrFrom>
                <a:srgbClr val="000000"/>
              </a:clrFrom>
              <a:clrTo>
                <a:srgbClr val="000000">
                  <a:alpha val="0"/>
                </a:srgbClr>
              </a:clrTo>
            </a:clrChange>
          </a:blip>
          <a:stretch>
            <a:fillRect/>
          </a:stretch>
        </p:blipFill>
        <p:spPr>
          <a:xfrm>
            <a:off x="2526502" y="2832664"/>
            <a:ext cx="1165174" cy="1165174"/>
          </a:xfrm>
          <a:prstGeom prst="rect">
            <a:avLst/>
          </a:prstGeom>
        </p:spPr>
      </p:pic>
      <p:pic>
        <p:nvPicPr>
          <p:cNvPr id="14" name="Picture 13"/>
          <p:cNvPicPr>
            <a:picLocks noChangeAspect="1"/>
          </p:cNvPicPr>
          <p:nvPr/>
        </p:nvPicPr>
        <p:blipFill>
          <a:blip r:embed="rId6"/>
          <a:stretch>
            <a:fillRect/>
          </a:stretch>
        </p:blipFill>
        <p:spPr>
          <a:xfrm>
            <a:off x="4477589" y="2764530"/>
            <a:ext cx="1246885" cy="1267841"/>
          </a:xfrm>
          <a:prstGeom prst="rect">
            <a:avLst/>
          </a:prstGeom>
        </p:spPr>
      </p:pic>
      <p:pic>
        <p:nvPicPr>
          <p:cNvPr id="16" name="Picture 15"/>
          <p:cNvPicPr>
            <a:picLocks noChangeAspect="1"/>
          </p:cNvPicPr>
          <p:nvPr/>
        </p:nvPicPr>
        <p:blipFill>
          <a:blip r:embed="rId7"/>
          <a:stretch>
            <a:fillRect/>
          </a:stretch>
        </p:blipFill>
        <p:spPr>
          <a:xfrm>
            <a:off x="8249163" y="2764530"/>
            <a:ext cx="1535702" cy="1301442"/>
          </a:xfrm>
          <a:prstGeom prst="rect">
            <a:avLst/>
          </a:prstGeom>
        </p:spPr>
      </p:pic>
      <p:pic>
        <p:nvPicPr>
          <p:cNvPr id="18" name="Picture 17"/>
          <p:cNvPicPr>
            <a:picLocks noChangeAspect="1"/>
          </p:cNvPicPr>
          <p:nvPr/>
        </p:nvPicPr>
        <p:blipFill>
          <a:blip r:embed="rId8" cstate="print">
            <a:clrChange>
              <a:clrFrom>
                <a:srgbClr val="FFFFFF"/>
              </a:clrFrom>
              <a:clrTo>
                <a:srgbClr val="FFFFFF">
                  <a:alpha val="0"/>
                </a:srgbClr>
              </a:clrTo>
            </a:clrChange>
            <a:biLevel thresh="50000"/>
            <a:extLst>
              <a:ext uri="{28A0092B-C50C-407E-A947-70E740481C1C}">
                <a14:useLocalDpi xmlns:a14="http://schemas.microsoft.com/office/drawing/2010/main" val="0"/>
              </a:ext>
            </a:extLst>
          </a:blip>
          <a:stretch>
            <a:fillRect/>
          </a:stretch>
        </p:blipFill>
        <p:spPr>
          <a:xfrm>
            <a:off x="10312132" y="2699539"/>
            <a:ext cx="1533972" cy="1298300"/>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cxnSp>
        <p:nvCxnSpPr>
          <p:cNvPr id="17" name="Straight Connector 16"/>
          <p:cNvCxnSpPr/>
          <p:nvPr/>
        </p:nvCxnSpPr>
        <p:spPr>
          <a:xfrm>
            <a:off x="2057400" y="1143000"/>
            <a:ext cx="80772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17828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23E4B39-274A-4D5C-93D4-AAC3C9A03AA6}"/>
              </a:ext>
            </a:extLst>
          </p:cNvPr>
          <p:cNvSpPr>
            <a:spLocks noGrp="1"/>
          </p:cNvSpPr>
          <p:nvPr>
            <p:ph idx="1"/>
          </p:nvPr>
        </p:nvSpPr>
        <p:spPr>
          <a:xfrm>
            <a:off x="2323511" y="139330"/>
            <a:ext cx="7874000" cy="669553"/>
          </a:xfrm>
        </p:spPr>
        <p:txBody>
          <a:bodyPr>
            <a:normAutofit/>
          </a:bodyPr>
          <a:lstStyle/>
          <a:p>
            <a:pPr marL="0" indent="0">
              <a:buNone/>
            </a:pPr>
            <a:r>
              <a:rPr lang="en-US" altLang="en-US" sz="3600" dirty="0" smtClean="0">
                <a:latin typeface="+mj-lt"/>
              </a:rPr>
              <a:t>National Trends in Public Health Practice</a:t>
            </a:r>
            <a:endParaRPr lang="en-US" altLang="en-US" sz="3600" dirty="0">
              <a:latin typeface="+mj-lt"/>
            </a:endParaRPr>
          </a:p>
        </p:txBody>
      </p:sp>
      <p:sp>
        <p:nvSpPr>
          <p:cNvPr id="10" name="TextBox 4">
            <a:extLst>
              <a:ext uri="{FF2B5EF4-FFF2-40B4-BE49-F238E27FC236}">
                <a16:creationId xmlns:a16="http://schemas.microsoft.com/office/drawing/2014/main" xmlns="" id="{9EA289C3-9761-4F6B-844B-24063AFCDEAD}"/>
              </a:ext>
            </a:extLst>
          </p:cNvPr>
          <p:cNvSpPr txBox="1">
            <a:spLocks noChangeArrowheads="1"/>
          </p:cNvSpPr>
          <p:nvPr/>
        </p:nvSpPr>
        <p:spPr bwMode="auto">
          <a:xfrm>
            <a:off x="287993" y="1181099"/>
            <a:ext cx="8631417" cy="5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marL="342900" indent="-342900">
              <a:spcAft>
                <a:spcPts val="600"/>
              </a:spcAft>
              <a:buFont typeface="Arial" panose="020B0604020202020204" pitchFamily="34" charset="0"/>
              <a:buChar char="•"/>
            </a:pPr>
            <a:r>
              <a:rPr lang="en-US" altLang="en-US" sz="2600" dirty="0" smtClean="0">
                <a:solidFill>
                  <a:prstClr val="black"/>
                </a:solidFill>
                <a:latin typeface="+mn-lt"/>
                <a:hlinkClick r:id="rId3"/>
              </a:rPr>
              <a:t>Public </a:t>
            </a:r>
            <a:r>
              <a:rPr lang="en-US" altLang="en-US" sz="2600" dirty="0">
                <a:solidFill>
                  <a:prstClr val="black"/>
                </a:solidFill>
                <a:latin typeface="+mn-lt"/>
                <a:hlinkClick r:id="rId3"/>
              </a:rPr>
              <a:t>Health </a:t>
            </a:r>
            <a:r>
              <a:rPr lang="en-US" altLang="en-US" sz="2600" dirty="0" smtClean="0">
                <a:solidFill>
                  <a:prstClr val="black"/>
                </a:solidFill>
                <a:latin typeface="+mn-lt"/>
                <a:hlinkClick r:id="rId3"/>
              </a:rPr>
              <a:t>3.0</a:t>
            </a:r>
            <a:endParaRPr lang="en-US" altLang="en-US" sz="2600" dirty="0" smtClean="0">
              <a:solidFill>
                <a:prstClr val="black"/>
              </a:solidFill>
              <a:latin typeface="+mn-lt"/>
            </a:endParaRPr>
          </a:p>
          <a:p>
            <a:pPr marL="1085850" lvl="1" indent="-342900">
              <a:spcAft>
                <a:spcPts val="1200"/>
              </a:spcAft>
              <a:buFont typeface="Arial" panose="020B0604020202020204" pitchFamily="34" charset="0"/>
              <a:buChar char="•"/>
            </a:pPr>
            <a:r>
              <a:rPr lang="en-US" altLang="en-US" sz="2200" dirty="0" smtClean="0">
                <a:solidFill>
                  <a:prstClr val="black"/>
                </a:solidFill>
                <a:latin typeface="+mn-lt"/>
              </a:rPr>
              <a:t>New model to address social, environmental, and                   economic conditions to affect health equity</a:t>
            </a:r>
            <a:endParaRPr lang="en-US" altLang="en-US" sz="2200" dirty="0">
              <a:solidFill>
                <a:prstClr val="black"/>
              </a:solidFill>
              <a:latin typeface="+mn-lt"/>
            </a:endParaRPr>
          </a:p>
          <a:p>
            <a:pPr marL="57150" indent="-342900">
              <a:spcAft>
                <a:spcPts val="600"/>
              </a:spcAft>
              <a:buFont typeface="Arial" panose="020B0604020202020204" pitchFamily="34" charset="0"/>
              <a:buChar char="•"/>
            </a:pPr>
            <a:r>
              <a:rPr lang="en-US" altLang="en-US" sz="2600" dirty="0">
                <a:solidFill>
                  <a:prstClr val="black"/>
                </a:solidFill>
                <a:latin typeface="+mn-lt"/>
                <a:hlinkClick r:id="rId4"/>
              </a:rPr>
              <a:t>CDC 6|18 </a:t>
            </a:r>
            <a:r>
              <a:rPr lang="en-US" altLang="en-US" sz="2600" dirty="0" smtClean="0">
                <a:solidFill>
                  <a:prstClr val="black"/>
                </a:solidFill>
                <a:latin typeface="+mn-lt"/>
                <a:hlinkClick r:id="rId4"/>
              </a:rPr>
              <a:t>Initiative</a:t>
            </a:r>
            <a:endParaRPr lang="en-US" altLang="en-US" sz="2600" dirty="0" smtClean="0">
              <a:solidFill>
                <a:prstClr val="black"/>
              </a:solidFill>
              <a:latin typeface="+mn-lt"/>
            </a:endParaRPr>
          </a:p>
          <a:p>
            <a:pPr marL="800100" lvl="1" indent="-342900">
              <a:spcAft>
                <a:spcPts val="1200"/>
              </a:spcAft>
              <a:buFont typeface="Arial" panose="020B0604020202020204" pitchFamily="34" charset="0"/>
              <a:buChar char="•"/>
            </a:pPr>
            <a:r>
              <a:rPr lang="en-US" altLang="en-US" sz="2200" dirty="0" smtClean="0">
                <a:solidFill>
                  <a:prstClr val="black"/>
                </a:solidFill>
                <a:latin typeface="+mn-lt"/>
              </a:rPr>
              <a:t>Target high burden health conditions – tobacco use, high blood pressure, HAI, asthma, unintended pregnancy and diabetes</a:t>
            </a:r>
          </a:p>
          <a:p>
            <a:pPr marL="57150" indent="-342900">
              <a:spcAft>
                <a:spcPts val="600"/>
              </a:spcAft>
              <a:buFont typeface="Arial" panose="020B0604020202020204" pitchFamily="34" charset="0"/>
              <a:buChar char="•"/>
            </a:pPr>
            <a:r>
              <a:rPr lang="en-US" altLang="en-US" sz="2600" dirty="0" smtClean="0">
                <a:solidFill>
                  <a:prstClr val="black"/>
                </a:solidFill>
                <a:latin typeface="+mn-lt"/>
                <a:hlinkClick r:id="rId5"/>
              </a:rPr>
              <a:t>Health in All Policies</a:t>
            </a:r>
            <a:endParaRPr lang="en-US" altLang="en-US" sz="2600" dirty="0" smtClean="0">
              <a:solidFill>
                <a:prstClr val="black"/>
              </a:solidFill>
              <a:latin typeface="+mn-lt"/>
            </a:endParaRPr>
          </a:p>
          <a:p>
            <a:pPr marL="800100" lvl="1" indent="-342900">
              <a:spcAft>
                <a:spcPts val="1200"/>
              </a:spcAft>
              <a:buFont typeface="Arial" panose="020B0604020202020204" pitchFamily="34" charset="0"/>
              <a:buChar char="•"/>
            </a:pPr>
            <a:r>
              <a:rPr lang="en-US" altLang="en-US" sz="2200" dirty="0" smtClean="0">
                <a:solidFill>
                  <a:prstClr val="black"/>
                </a:solidFill>
                <a:latin typeface="+mn-lt"/>
              </a:rPr>
              <a:t>Decision-makers informed of health, equity, sustainability consequences of policy options</a:t>
            </a:r>
            <a:endParaRPr lang="en-US" altLang="en-US" sz="2200" dirty="0">
              <a:solidFill>
                <a:prstClr val="black"/>
              </a:solidFill>
              <a:latin typeface="+mn-lt"/>
            </a:endParaRPr>
          </a:p>
          <a:p>
            <a:pPr marL="57150" lvl="1" indent="-342900">
              <a:spcAft>
                <a:spcPts val="600"/>
              </a:spcAft>
              <a:buFont typeface="Arial" panose="020B0604020202020204" pitchFamily="34" charset="0"/>
              <a:buChar char="•"/>
            </a:pPr>
            <a:r>
              <a:rPr lang="en-US" altLang="en-US" sz="2600" dirty="0">
                <a:solidFill>
                  <a:prstClr val="black"/>
                </a:solidFill>
                <a:latin typeface="+mn-lt"/>
              </a:rPr>
              <a:t>Public Health Workforce Interests and Needs </a:t>
            </a:r>
            <a:r>
              <a:rPr lang="en-US" altLang="en-US" sz="2600" dirty="0" smtClean="0">
                <a:solidFill>
                  <a:prstClr val="black"/>
                </a:solidFill>
                <a:latin typeface="+mn-lt"/>
              </a:rPr>
              <a:t>Survey Results</a:t>
            </a:r>
            <a:endParaRPr lang="en-US" altLang="en-US" sz="2600" dirty="0">
              <a:solidFill>
                <a:prstClr val="black"/>
              </a:solidFill>
              <a:latin typeface="+mn-lt"/>
            </a:endParaRPr>
          </a:p>
          <a:p>
            <a:pPr marL="800100" lvl="1" indent="-342900">
              <a:spcAft>
                <a:spcPts val="1200"/>
              </a:spcAft>
              <a:buFont typeface="Arial" panose="020B0604020202020204" pitchFamily="34" charset="0"/>
              <a:buChar char="•"/>
            </a:pPr>
            <a:r>
              <a:rPr lang="en-US" altLang="en-US" sz="2200" dirty="0" smtClean="0">
                <a:solidFill>
                  <a:prstClr val="black"/>
                </a:solidFill>
                <a:latin typeface="+mn-lt"/>
              </a:rPr>
              <a:t>Focus on succession planning, training, job satisfaction and employee engagement</a:t>
            </a:r>
          </a:p>
          <a:p>
            <a:pPr marL="57150" indent="-342900">
              <a:spcAft>
                <a:spcPts val="1200"/>
              </a:spcAft>
              <a:buFont typeface="Arial" panose="020B0604020202020204" pitchFamily="34" charset="0"/>
              <a:buChar char="•"/>
            </a:pPr>
            <a:endParaRPr lang="en-US" altLang="en-US" sz="2600" dirty="0">
              <a:solidFill>
                <a:prstClr val="black"/>
              </a:solidFill>
              <a:latin typeface="+mn-lt"/>
            </a:endParaRPr>
          </a:p>
        </p:txBody>
      </p:sp>
      <p:pic>
        <p:nvPicPr>
          <p:cNvPr id="14" name="Picture 1">
            <a:extLst>
              <a:ext uri="{FF2B5EF4-FFF2-40B4-BE49-F238E27FC236}">
                <a16:creationId xmlns:a16="http://schemas.microsoft.com/office/drawing/2014/main" xmlns="" id="{E8C43363-6141-443C-9168-D80A9390320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31114" y="5752402"/>
            <a:ext cx="1976592" cy="96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rotWithShape="1">
          <a:blip r:embed="rId7"/>
          <a:srcRect l="731" r="811" b="1958"/>
          <a:stretch/>
        </p:blipFill>
        <p:spPr>
          <a:xfrm>
            <a:off x="7384474" y="1143000"/>
            <a:ext cx="4691968" cy="1764157"/>
          </a:xfrm>
          <a:prstGeom prst="rect">
            <a:avLst/>
          </a:prstGeom>
        </p:spPr>
      </p:pic>
      <p:pic>
        <p:nvPicPr>
          <p:cNvPr id="7" name="Picture 6"/>
          <p:cNvPicPr>
            <a:picLocks noChangeAspect="1"/>
          </p:cNvPicPr>
          <p:nvPr/>
        </p:nvPicPr>
        <p:blipFill>
          <a:blip r:embed="rId8"/>
          <a:stretch>
            <a:fillRect/>
          </a:stretch>
        </p:blipFill>
        <p:spPr>
          <a:xfrm>
            <a:off x="8569557" y="3153923"/>
            <a:ext cx="2321802" cy="1749231"/>
          </a:xfrm>
          <a:prstGeom prst="rect">
            <a:avLst/>
          </a:prstGeom>
          <a:ln>
            <a:noFill/>
          </a:ln>
          <a:effectLst>
            <a:outerShdw blurRad="50800" dist="152400" dir="2700000" algn="tl" rotWithShape="0">
              <a:prstClr val="black">
                <a:alpha val="40000"/>
              </a:prstClr>
            </a:outerShdw>
          </a:effectLst>
        </p:spPr>
      </p:pic>
      <p:pic>
        <p:nvPicPr>
          <p:cNvPr id="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97511" y="4947376"/>
            <a:ext cx="1706650" cy="187075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9" name="Straight Connector 8"/>
          <p:cNvCxnSpPr/>
          <p:nvPr/>
        </p:nvCxnSpPr>
        <p:spPr>
          <a:xfrm>
            <a:off x="2120311" y="808883"/>
            <a:ext cx="80772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25041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9384631" cy="762000"/>
          </a:xfrm>
        </p:spPr>
        <p:txBody>
          <a:bodyPr/>
          <a:lstStyle/>
          <a:p>
            <a:r>
              <a:rPr lang="en-US" dirty="0" smtClean="0"/>
              <a:t>DPH/Local/Other Partner Assessments</a:t>
            </a:r>
            <a:endParaRPr lang="en-US" dirty="0"/>
          </a:p>
        </p:txBody>
      </p:sp>
      <p:sp>
        <p:nvSpPr>
          <p:cNvPr id="3" name="Content Placeholder 2"/>
          <p:cNvSpPr>
            <a:spLocks noGrp="1"/>
          </p:cNvSpPr>
          <p:nvPr>
            <p:ph idx="1"/>
          </p:nvPr>
        </p:nvSpPr>
        <p:spPr>
          <a:xfrm>
            <a:off x="381000" y="1143000"/>
            <a:ext cx="10972800" cy="5105400"/>
          </a:xfrm>
        </p:spPr>
        <p:txBody>
          <a:bodyPr>
            <a:normAutofit fontScale="77500" lnSpcReduction="20000"/>
          </a:bodyPr>
          <a:lstStyle/>
          <a:p>
            <a:pPr marL="57150" indent="-342900">
              <a:spcAft>
                <a:spcPts val="1200"/>
              </a:spcAft>
            </a:pPr>
            <a:r>
              <a:rPr lang="en-US" altLang="en-US" sz="3600" dirty="0">
                <a:solidFill>
                  <a:prstClr val="black"/>
                </a:solidFill>
              </a:rPr>
              <a:t>State Health Improvement Plan (SHIP) Interim </a:t>
            </a:r>
            <a:r>
              <a:rPr lang="en-US" altLang="en-US" sz="3600" dirty="0" smtClean="0">
                <a:solidFill>
                  <a:prstClr val="black"/>
                </a:solidFill>
              </a:rPr>
              <a:t>Report</a:t>
            </a:r>
          </a:p>
          <a:p>
            <a:pPr marL="800100" lvl="1" indent="-342900">
              <a:spcAft>
                <a:spcPts val="1200"/>
              </a:spcAft>
            </a:pPr>
            <a:r>
              <a:rPr lang="en-US" altLang="en-US" sz="3100" dirty="0" smtClean="0">
                <a:solidFill>
                  <a:prstClr val="black"/>
                </a:solidFill>
              </a:rPr>
              <a:t>Persistent disparities across most health conditions</a:t>
            </a:r>
          </a:p>
          <a:p>
            <a:pPr marL="800100" lvl="1" indent="-342900">
              <a:spcAft>
                <a:spcPts val="1200"/>
              </a:spcAft>
            </a:pPr>
            <a:r>
              <a:rPr lang="en-US" altLang="en-US" sz="3100" dirty="0" smtClean="0">
                <a:solidFill>
                  <a:prstClr val="black"/>
                </a:solidFill>
              </a:rPr>
              <a:t>Data gaps and lags, alignment and focus of health priorities at all levels for maximum impact, continued focus on health equity and social determinants of health</a:t>
            </a:r>
            <a:endParaRPr lang="en-US" altLang="en-US" sz="3100" dirty="0">
              <a:solidFill>
                <a:prstClr val="black"/>
              </a:solidFill>
            </a:endParaRPr>
          </a:p>
          <a:p>
            <a:pPr marL="342900" indent="-342900">
              <a:spcAft>
                <a:spcPts val="1200"/>
              </a:spcAft>
            </a:pPr>
            <a:r>
              <a:rPr lang="en-US" altLang="en-US" sz="3600" dirty="0">
                <a:solidFill>
                  <a:prstClr val="black"/>
                </a:solidFill>
              </a:rPr>
              <a:t>Health Needs and Priorities identified at the Local </a:t>
            </a:r>
            <a:r>
              <a:rPr lang="en-US" altLang="en-US" sz="3600" dirty="0" smtClean="0">
                <a:solidFill>
                  <a:prstClr val="black"/>
                </a:solidFill>
              </a:rPr>
              <a:t>Level</a:t>
            </a:r>
          </a:p>
          <a:p>
            <a:pPr marL="800100" lvl="1" indent="-342900">
              <a:spcAft>
                <a:spcPts val="1200"/>
              </a:spcAft>
            </a:pPr>
            <a:r>
              <a:rPr lang="en-US" altLang="en-US" sz="3100" dirty="0" smtClean="0">
                <a:solidFill>
                  <a:prstClr val="black"/>
                </a:solidFill>
              </a:rPr>
              <a:t>Chronic disease (obesity, heart disease, diabetes, asthma, built environment)</a:t>
            </a:r>
          </a:p>
          <a:p>
            <a:pPr marL="800100" lvl="1" indent="-342900">
              <a:spcAft>
                <a:spcPts val="1200"/>
              </a:spcAft>
            </a:pPr>
            <a:r>
              <a:rPr lang="en-US" altLang="en-US" sz="3100" dirty="0" smtClean="0">
                <a:solidFill>
                  <a:prstClr val="black"/>
                </a:solidFill>
              </a:rPr>
              <a:t>Mental health, alcohol, and substance abuse (treatment, effective programs)</a:t>
            </a:r>
          </a:p>
          <a:p>
            <a:pPr marL="800100" lvl="1" indent="-342900">
              <a:spcAft>
                <a:spcPts val="1200"/>
              </a:spcAft>
            </a:pPr>
            <a:r>
              <a:rPr lang="en-US" altLang="en-US" sz="3100" dirty="0" smtClean="0">
                <a:solidFill>
                  <a:prstClr val="black"/>
                </a:solidFill>
              </a:rPr>
              <a:t>Access to health care (transportation, health literacy, costs and navigation, culturally appropriate services)</a:t>
            </a:r>
            <a:endParaRPr lang="en-US" altLang="en-US" sz="3100" dirty="0">
              <a:solidFill>
                <a:prstClr val="black"/>
              </a:solidFill>
            </a:endParaRPr>
          </a:p>
          <a:p>
            <a:pPr marL="0" indent="0">
              <a:buNone/>
            </a:pPr>
            <a:endParaRPr lang="en-US" dirty="0"/>
          </a:p>
        </p:txBody>
      </p:sp>
      <p:cxnSp>
        <p:nvCxnSpPr>
          <p:cNvPr id="4" name="Straight Connector 3"/>
          <p:cNvCxnSpPr/>
          <p:nvPr/>
        </p:nvCxnSpPr>
        <p:spPr>
          <a:xfrm>
            <a:off x="2177715" y="91440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spTree>
    <p:extLst>
      <p:ext uri="{BB962C8B-B14F-4D97-AF65-F5344CB8AC3E}">
        <p14:creationId xmlns:p14="http://schemas.microsoft.com/office/powerpoint/2010/main" val="4079793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44"/>
            <a:ext cx="10972800" cy="1067544"/>
          </a:xfrm>
        </p:spPr>
        <p:txBody>
          <a:bodyPr/>
          <a:lstStyle/>
          <a:p>
            <a:r>
              <a:rPr lang="en-US" dirty="0" smtClean="0"/>
              <a:t>Strategy Phase</a:t>
            </a:r>
            <a:endParaRPr lang="en-US" dirty="0"/>
          </a:p>
        </p:txBody>
      </p:sp>
      <p:sp>
        <p:nvSpPr>
          <p:cNvPr id="3" name="Content Placeholder 2"/>
          <p:cNvSpPr>
            <a:spLocks noGrp="1"/>
          </p:cNvSpPr>
          <p:nvPr>
            <p:ph idx="1"/>
          </p:nvPr>
        </p:nvSpPr>
        <p:spPr>
          <a:xfrm>
            <a:off x="304800" y="1295400"/>
            <a:ext cx="10972800" cy="5387454"/>
          </a:xfrm>
        </p:spPr>
        <p:txBody>
          <a:bodyPr>
            <a:normAutofit fontScale="85000" lnSpcReduction="20000"/>
          </a:bodyPr>
          <a:lstStyle/>
          <a:p>
            <a:r>
              <a:rPr lang="en-US" dirty="0"/>
              <a:t>Select 3-5 </a:t>
            </a:r>
            <a:r>
              <a:rPr lang="en-US" b="1" dirty="0"/>
              <a:t>Strategic Priorities</a:t>
            </a:r>
            <a:r>
              <a:rPr lang="en-US" dirty="0"/>
              <a:t>, or the few critical things a health agency must do in order to achieve its vision</a:t>
            </a:r>
          </a:p>
          <a:p>
            <a:pPr lvl="1"/>
            <a:r>
              <a:rPr lang="en-US" dirty="0"/>
              <a:t>Two tests of a strategic priority:</a:t>
            </a:r>
          </a:p>
          <a:p>
            <a:pPr lvl="2"/>
            <a:r>
              <a:rPr lang="en-US" dirty="0"/>
              <a:t>Is the priority </a:t>
            </a:r>
            <a:r>
              <a:rPr lang="en-US" u="sng" dirty="0"/>
              <a:t>necessary</a:t>
            </a:r>
            <a:r>
              <a:rPr lang="en-US" dirty="0"/>
              <a:t> to achieve the vision?</a:t>
            </a:r>
          </a:p>
          <a:p>
            <a:pPr lvl="2"/>
            <a:r>
              <a:rPr lang="en-US" dirty="0"/>
              <a:t>Are the strategic priorities together </a:t>
            </a:r>
            <a:r>
              <a:rPr lang="en-US" u="sng" dirty="0"/>
              <a:t>sufficient</a:t>
            </a:r>
            <a:r>
              <a:rPr lang="en-US" dirty="0"/>
              <a:t> to achieve the vision</a:t>
            </a:r>
            <a:r>
              <a:rPr lang="en-US" dirty="0" smtClean="0"/>
              <a:t>?</a:t>
            </a:r>
          </a:p>
          <a:p>
            <a:pPr lvl="1"/>
            <a:r>
              <a:rPr lang="en-US" dirty="0" smtClean="0"/>
              <a:t>Each Strategic Priority will have specific objectives identified that will address that priority</a:t>
            </a:r>
            <a:endParaRPr lang="en-US" dirty="0"/>
          </a:p>
          <a:p>
            <a:r>
              <a:rPr lang="en-US" dirty="0" smtClean="0"/>
              <a:t>If a CHA/CHIP has been developed - strategic priorities should include issues the HD will address as part of its collaborative contributions to implementing the CHIP</a:t>
            </a:r>
          </a:p>
          <a:p>
            <a:r>
              <a:rPr lang="en-US" dirty="0" smtClean="0"/>
              <a:t>If a CHA/CHIP has not yet been developed - link to the Strategic Plan by identifying strategies and objectives related to completing the plan</a:t>
            </a:r>
          </a:p>
          <a:p>
            <a:pPr lvl="1"/>
            <a:r>
              <a:rPr lang="en-US" dirty="0" smtClean="0"/>
              <a:t>i.e. working with the coalition, establishing CHIP priorities, identifying activities that must be completed to finalize the CHA or CHIP, finalizing performance measures, etc.</a:t>
            </a:r>
            <a:endParaRPr lang="en-US" dirty="0"/>
          </a:p>
        </p:txBody>
      </p:sp>
      <p:cxnSp>
        <p:nvCxnSpPr>
          <p:cNvPr id="4" name="Straight Connector 3"/>
          <p:cNvCxnSpPr/>
          <p:nvPr/>
        </p:nvCxnSpPr>
        <p:spPr>
          <a:xfrm>
            <a:off x="2133600" y="106680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spTree>
    <p:extLst>
      <p:ext uri="{BB962C8B-B14F-4D97-AF65-F5344CB8AC3E}">
        <p14:creationId xmlns:p14="http://schemas.microsoft.com/office/powerpoint/2010/main" val="2080776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28575"/>
            <a:ext cx="10972800" cy="1143000"/>
          </a:xfrm>
        </p:spPr>
        <p:txBody>
          <a:bodyPr/>
          <a:lstStyle/>
          <a:p>
            <a:r>
              <a:rPr lang="en-US" dirty="0" smtClean="0"/>
              <a:t>DPH’s 2017-2018 Strategic Priorities</a:t>
            </a:r>
            <a:endParaRPr lang="en-US" dirty="0"/>
          </a:p>
        </p:txBody>
      </p:sp>
      <p:sp>
        <p:nvSpPr>
          <p:cNvPr id="3" name="Content Placeholder 2"/>
          <p:cNvSpPr>
            <a:spLocks noGrp="1"/>
          </p:cNvSpPr>
          <p:nvPr>
            <p:ph idx="1"/>
          </p:nvPr>
        </p:nvSpPr>
        <p:spPr>
          <a:xfrm>
            <a:off x="344206" y="1371601"/>
            <a:ext cx="11353800" cy="3581400"/>
          </a:xfrm>
        </p:spPr>
        <p:txBody>
          <a:bodyPr>
            <a:normAutofit/>
          </a:bodyPr>
          <a:lstStyle/>
          <a:p>
            <a:r>
              <a:rPr lang="en-US" sz="2800" dirty="0" smtClean="0"/>
              <a:t>Strengthen Approaches and Capacity to Improve Population Health</a:t>
            </a:r>
          </a:p>
          <a:p>
            <a:r>
              <a:rPr lang="en-US" sz="2800" dirty="0"/>
              <a:t>Ensure Quality, Reliable, &amp; Accessible Health </a:t>
            </a:r>
            <a:r>
              <a:rPr lang="en-US" sz="2800" dirty="0" smtClean="0"/>
              <a:t>Information</a:t>
            </a:r>
          </a:p>
          <a:p>
            <a:r>
              <a:rPr lang="en-US" sz="2800" dirty="0"/>
              <a:t>Reduce Health Disparities for SHIP-6/18 Key Health Indicators </a:t>
            </a:r>
          </a:p>
          <a:p>
            <a:r>
              <a:rPr lang="en-US" sz="2800" dirty="0"/>
              <a:t>Foster &amp; </a:t>
            </a:r>
            <a:r>
              <a:rPr lang="en-US" sz="2800" dirty="0" smtClean="0"/>
              <a:t>Maintain a </a:t>
            </a:r>
            <a:r>
              <a:rPr lang="en-US" sz="2800" dirty="0"/>
              <a:t>Competent, </a:t>
            </a:r>
            <a:r>
              <a:rPr lang="en-US" sz="2800" dirty="0" smtClean="0"/>
              <a:t>Healthy</a:t>
            </a:r>
            <a:r>
              <a:rPr lang="en-US" sz="2800" dirty="0"/>
              <a:t>, </a:t>
            </a:r>
            <a:r>
              <a:rPr lang="en-US" sz="2800" dirty="0" smtClean="0"/>
              <a:t>Empowered Workforce</a:t>
            </a:r>
          </a:p>
          <a:p>
            <a:r>
              <a:rPr lang="en-US" sz="2800" dirty="0"/>
              <a:t>Build a </a:t>
            </a:r>
            <a:r>
              <a:rPr lang="en-US" sz="2800" dirty="0" smtClean="0"/>
              <a:t>Sustainable, Customer-Oriented Organization</a:t>
            </a:r>
            <a:endParaRPr lang="en-US" sz="2800" dirty="0"/>
          </a:p>
          <a:p>
            <a:endParaRPr lang="en-US" dirty="0" smtClean="0"/>
          </a:p>
          <a:p>
            <a:endParaRPr lang="en-US" dirty="0"/>
          </a:p>
        </p:txBody>
      </p:sp>
      <p:cxnSp>
        <p:nvCxnSpPr>
          <p:cNvPr id="4" name="Straight Connector 3"/>
          <p:cNvCxnSpPr/>
          <p:nvPr/>
        </p:nvCxnSpPr>
        <p:spPr>
          <a:xfrm>
            <a:off x="2133600" y="114300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sp>
        <p:nvSpPr>
          <p:cNvPr id="6" name="Content Placeholder 2"/>
          <p:cNvSpPr txBox="1">
            <a:spLocks/>
          </p:cNvSpPr>
          <p:nvPr/>
        </p:nvSpPr>
        <p:spPr>
          <a:xfrm>
            <a:off x="353731" y="4175113"/>
            <a:ext cx="11353800" cy="21568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b="1" dirty="0" smtClean="0"/>
              <a:t>Cross-Cutting Strategic Priorities</a:t>
            </a:r>
            <a:endParaRPr lang="en-US" sz="2800" dirty="0" smtClean="0"/>
          </a:p>
          <a:p>
            <a:r>
              <a:rPr lang="en-US" sz="2800" dirty="0" smtClean="0"/>
              <a:t>Foster a Culture of Performance Management and Quality Improvement</a:t>
            </a:r>
          </a:p>
          <a:p>
            <a:r>
              <a:rPr lang="en-US" sz="2800" dirty="0" smtClean="0"/>
              <a:t>Champion a Culture of Health Equity</a:t>
            </a:r>
          </a:p>
          <a:p>
            <a:r>
              <a:rPr lang="en-US" sz="2800" dirty="0" smtClean="0"/>
              <a:t>Promote the Value and Contributions of Public Health</a:t>
            </a:r>
          </a:p>
          <a:p>
            <a:endParaRPr lang="en-US" sz="2800" dirty="0" smtClean="0"/>
          </a:p>
          <a:p>
            <a:endParaRPr lang="en-US" sz="2800" dirty="0"/>
          </a:p>
        </p:txBody>
      </p:sp>
    </p:spTree>
    <p:extLst>
      <p:ext uri="{BB962C8B-B14F-4D97-AF65-F5344CB8AC3E}">
        <p14:creationId xmlns:p14="http://schemas.microsoft.com/office/powerpoint/2010/main" val="3635398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525"/>
            <a:ext cx="10972800" cy="1143000"/>
          </a:xfrm>
        </p:spPr>
        <p:txBody>
          <a:bodyPr>
            <a:noAutofit/>
          </a:bodyPr>
          <a:lstStyle/>
          <a:p>
            <a:r>
              <a:rPr lang="en-US" sz="4000" dirty="0" smtClean="0"/>
              <a:t>PHHS Block Grant Announcement</a:t>
            </a:r>
            <a:endParaRPr lang="en-US" sz="4000" dirty="0"/>
          </a:p>
        </p:txBody>
      </p:sp>
      <p:sp>
        <p:nvSpPr>
          <p:cNvPr id="5" name="Content Placeholder 4"/>
          <p:cNvSpPr>
            <a:spLocks noGrp="1"/>
          </p:cNvSpPr>
          <p:nvPr>
            <p:ph idx="1"/>
          </p:nvPr>
        </p:nvSpPr>
        <p:spPr>
          <a:xfrm>
            <a:off x="268006" y="1171575"/>
            <a:ext cx="11430000" cy="5686425"/>
          </a:xfrm>
        </p:spPr>
        <p:txBody>
          <a:bodyPr>
            <a:normAutofit/>
          </a:bodyPr>
          <a:lstStyle/>
          <a:p>
            <a:r>
              <a:rPr lang="en-US" dirty="0" smtClean="0"/>
              <a:t>Current cycle will be extended for 1 year to give the Commissioner time to revamp the menu </a:t>
            </a:r>
          </a:p>
          <a:p>
            <a:r>
              <a:rPr lang="en-US" dirty="0" smtClean="0"/>
              <a:t>LHDs currently using BG funds for accreditation, please send me a proposed budget for 10/1/2018 to 9/30/2019</a:t>
            </a:r>
          </a:p>
          <a:p>
            <a:pPr marL="0" indent="0">
              <a:buNone/>
            </a:pPr>
            <a:endParaRPr lang="en-US" sz="2400" dirty="0" smtClean="0"/>
          </a:p>
          <a:p>
            <a:r>
              <a:rPr lang="en-US" dirty="0" smtClean="0"/>
              <a:t>New contract cycle will start 10/1/2019 (new application should be ready by early 2019)</a:t>
            </a:r>
          </a:p>
          <a:p>
            <a:r>
              <a:rPr lang="en-US" dirty="0" smtClean="0"/>
              <a:t>New menu of activities planning to mirror the CDC 6|18 initiative (excluding teen pregnancy and healthcare-associated </a:t>
            </a:r>
            <a:r>
              <a:rPr lang="en-US" dirty="0"/>
              <a:t>i</a:t>
            </a:r>
            <a:r>
              <a:rPr lang="en-US" dirty="0" smtClean="0"/>
              <a:t>nfections), in addition to a few other program areas</a:t>
            </a:r>
          </a:p>
          <a:p>
            <a:endParaRPr lang="en-US" dirty="0"/>
          </a:p>
        </p:txBody>
      </p:sp>
      <p:cxnSp>
        <p:nvCxnSpPr>
          <p:cNvPr id="4" name="Straight Connector 3"/>
          <p:cNvCxnSpPr/>
          <p:nvPr/>
        </p:nvCxnSpPr>
        <p:spPr>
          <a:xfrm>
            <a:off x="2209800" y="1000125"/>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spTree>
    <p:extLst>
      <p:ext uri="{BB962C8B-B14F-4D97-AF65-F5344CB8AC3E}">
        <p14:creationId xmlns:p14="http://schemas.microsoft.com/office/powerpoint/2010/main" val="22911198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28575"/>
            <a:ext cx="10972800" cy="1143000"/>
          </a:xfrm>
        </p:spPr>
        <p:txBody>
          <a:bodyPr/>
          <a:lstStyle/>
          <a:p>
            <a:r>
              <a:rPr lang="en-US" dirty="0" smtClean="0"/>
              <a:t>DPH’s 2017-2018 Strategic Objectives Examples</a:t>
            </a:r>
            <a:endParaRPr lang="en-US" dirty="0"/>
          </a:p>
        </p:txBody>
      </p:sp>
      <p:sp>
        <p:nvSpPr>
          <p:cNvPr id="3" name="Content Placeholder 2"/>
          <p:cNvSpPr>
            <a:spLocks noGrp="1"/>
          </p:cNvSpPr>
          <p:nvPr>
            <p:ph idx="1"/>
          </p:nvPr>
        </p:nvSpPr>
        <p:spPr>
          <a:xfrm>
            <a:off x="152400" y="1295400"/>
            <a:ext cx="11867497" cy="5105400"/>
          </a:xfrm>
        </p:spPr>
        <p:txBody>
          <a:bodyPr>
            <a:normAutofit/>
          </a:bodyPr>
          <a:lstStyle/>
          <a:p>
            <a:r>
              <a:rPr lang="en-US" sz="2800" dirty="0" smtClean="0"/>
              <a:t>Strengthen Approaches and Capacity to Improve Population Health</a:t>
            </a:r>
          </a:p>
          <a:p>
            <a:pPr lvl="1"/>
            <a:r>
              <a:rPr lang="en-US" sz="2400" dirty="0" smtClean="0"/>
              <a:t>Build Depth and Breadth of Subject Matter Expertise</a:t>
            </a:r>
          </a:p>
          <a:p>
            <a:pPr lvl="1"/>
            <a:r>
              <a:rPr lang="en-US" sz="2400" dirty="0" smtClean="0"/>
              <a:t>Maintain PHAB Accreditation and Prepare for Re-accreditation</a:t>
            </a:r>
          </a:p>
          <a:p>
            <a:pPr lvl="1"/>
            <a:r>
              <a:rPr lang="en-US" sz="2400" dirty="0" smtClean="0"/>
              <a:t>Implement Strategies to Engage Partnerships and Address Gaps</a:t>
            </a:r>
          </a:p>
          <a:p>
            <a:pPr lvl="1"/>
            <a:r>
              <a:rPr lang="en-US" sz="2400" dirty="0" smtClean="0"/>
              <a:t>Implement the SHIP and DPH Priorities</a:t>
            </a:r>
            <a:endParaRPr lang="en-US" sz="2400" dirty="0"/>
          </a:p>
          <a:p>
            <a:r>
              <a:rPr lang="en-US" sz="2800" dirty="0"/>
              <a:t>Reduce Health Disparities for SHIP-6/18 Key Health Indicators </a:t>
            </a:r>
          </a:p>
          <a:p>
            <a:pPr lvl="1"/>
            <a:r>
              <a:rPr lang="en-US" sz="2400" dirty="0" smtClean="0"/>
              <a:t>Align Strategies to Reduce Hypertension, Tobacco Use, Diabetes, Asthma, and Obesity</a:t>
            </a:r>
          </a:p>
          <a:p>
            <a:pPr lvl="1"/>
            <a:r>
              <a:rPr lang="en-US" sz="2400" dirty="0" smtClean="0"/>
              <a:t>Align Strategies to Address Lead Poisoning, Healthy Homes, and Water Adequacy and Quality</a:t>
            </a:r>
          </a:p>
          <a:p>
            <a:r>
              <a:rPr lang="en-US" sz="2800" dirty="0" smtClean="0"/>
              <a:t>Foster &amp; Maintain a Competent, Healthy, Empowered Workforce</a:t>
            </a:r>
          </a:p>
          <a:p>
            <a:pPr lvl="1"/>
            <a:r>
              <a:rPr lang="en-US" sz="2400" dirty="0" smtClean="0"/>
              <a:t>Provide and Encourage Workforce Development and Advancement Opportunities</a:t>
            </a:r>
            <a:endParaRPr lang="en-US" sz="2400" dirty="0"/>
          </a:p>
        </p:txBody>
      </p:sp>
      <p:cxnSp>
        <p:nvCxnSpPr>
          <p:cNvPr id="4" name="Straight Connector 3"/>
          <p:cNvCxnSpPr/>
          <p:nvPr/>
        </p:nvCxnSpPr>
        <p:spPr>
          <a:xfrm>
            <a:off x="2133600" y="114300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spTree>
    <p:extLst>
      <p:ext uri="{BB962C8B-B14F-4D97-AF65-F5344CB8AC3E}">
        <p14:creationId xmlns:p14="http://schemas.microsoft.com/office/powerpoint/2010/main" val="3016361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cxnSp>
        <p:nvCxnSpPr>
          <p:cNvPr id="5" name="Straight Connector 4"/>
          <p:cNvCxnSpPr/>
          <p:nvPr/>
        </p:nvCxnSpPr>
        <p:spPr>
          <a:xfrm>
            <a:off x="1981200" y="1417638"/>
            <a:ext cx="8077200"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Title 8"/>
          <p:cNvSpPr>
            <a:spLocks noGrp="1"/>
          </p:cNvSpPr>
          <p:nvPr>
            <p:ph type="title"/>
          </p:nvPr>
        </p:nvSpPr>
        <p:spPr>
          <a:xfrm>
            <a:off x="609600" y="192882"/>
            <a:ext cx="10972800" cy="1143000"/>
          </a:xfrm>
        </p:spPr>
        <p:txBody>
          <a:bodyPr>
            <a:normAutofit fontScale="90000"/>
          </a:bodyPr>
          <a:lstStyle/>
          <a:p>
            <a:r>
              <a:rPr lang="en-US" dirty="0" smtClean="0"/>
              <a:t>Journal of Public Health Management and Practice – May/June 2018</a:t>
            </a:r>
            <a:endParaRPr lang="en-US" dirty="0"/>
          </a:p>
        </p:txBody>
      </p:sp>
      <p:sp>
        <p:nvSpPr>
          <p:cNvPr id="3" name="Content Placeholder 2"/>
          <p:cNvSpPr>
            <a:spLocks noGrp="1"/>
          </p:cNvSpPr>
          <p:nvPr>
            <p:ph sz="half" idx="1"/>
          </p:nvPr>
        </p:nvSpPr>
        <p:spPr/>
        <p:txBody>
          <a:bodyPr>
            <a:normAutofit fontScale="92500" lnSpcReduction="10000"/>
          </a:bodyPr>
          <a:lstStyle/>
          <a:p>
            <a:pPr lvl="1"/>
            <a:endParaRPr lang="en-US" sz="2000" dirty="0"/>
          </a:p>
          <a:p>
            <a:pPr marL="457200" lvl="1" indent="0">
              <a:buNone/>
            </a:pPr>
            <a:endParaRPr lang="en-US" sz="2000" dirty="0"/>
          </a:p>
        </p:txBody>
      </p:sp>
      <p:sp>
        <p:nvSpPr>
          <p:cNvPr id="10" name="Content Placeholder 9"/>
          <p:cNvSpPr>
            <a:spLocks noGrp="1"/>
          </p:cNvSpPr>
          <p:nvPr>
            <p:ph sz="half" idx="2"/>
          </p:nvPr>
        </p:nvSpPr>
        <p:spPr>
          <a:xfrm>
            <a:off x="304800" y="1499395"/>
            <a:ext cx="11887200" cy="5020609"/>
          </a:xfrm>
        </p:spPr>
        <p:txBody>
          <a:bodyPr>
            <a:normAutofit fontScale="92500" lnSpcReduction="10000"/>
          </a:bodyPr>
          <a:lstStyle/>
          <a:p>
            <a:r>
              <a:rPr lang="en-US" dirty="0">
                <a:hlinkClick r:id="rId4"/>
              </a:rPr>
              <a:t>https://</a:t>
            </a:r>
            <a:r>
              <a:rPr lang="en-US" dirty="0" smtClean="0">
                <a:hlinkClick r:id="rId4"/>
              </a:rPr>
              <a:t>journals.lww.com/jphmp/toc/2018/05001</a:t>
            </a:r>
            <a:endParaRPr lang="en-US" dirty="0" smtClean="0"/>
          </a:p>
          <a:p>
            <a:r>
              <a:rPr lang="en-US" dirty="0" smtClean="0"/>
              <a:t>PHAB’s 10 Years of Lessons Learned planning for and administering national public health accreditation and the impact it has had/is having on public health practice</a:t>
            </a:r>
          </a:p>
          <a:p>
            <a:r>
              <a:rPr lang="en-US" dirty="0" smtClean="0"/>
              <a:t>Supplement has four sections:</a:t>
            </a:r>
          </a:p>
          <a:p>
            <a:pPr lvl="1"/>
            <a:r>
              <a:rPr lang="en-US" dirty="0" smtClean="0"/>
              <a:t>Quality Improvement and Performance Management</a:t>
            </a:r>
          </a:p>
          <a:p>
            <a:pPr lvl="1"/>
            <a:r>
              <a:rPr lang="en-US" dirty="0" smtClean="0"/>
              <a:t>Partnerships</a:t>
            </a:r>
          </a:p>
          <a:p>
            <a:pPr lvl="1"/>
            <a:r>
              <a:rPr lang="en-US" dirty="0" smtClean="0"/>
              <a:t>Administration and Management</a:t>
            </a:r>
          </a:p>
          <a:p>
            <a:pPr lvl="1"/>
            <a:r>
              <a:rPr lang="en-US" dirty="0"/>
              <a:t>F</a:t>
            </a:r>
            <a:r>
              <a:rPr lang="en-US" dirty="0" smtClean="0"/>
              <a:t>uture Directions</a:t>
            </a:r>
          </a:p>
          <a:p>
            <a:r>
              <a:rPr lang="en-US" dirty="0"/>
              <a:t>Two </a:t>
            </a:r>
            <a:r>
              <a:rPr lang="en-US" dirty="0" smtClean="0"/>
              <a:t>particular articles </a:t>
            </a:r>
            <a:r>
              <a:rPr lang="en-US" dirty="0"/>
              <a:t>related to strategic planning</a:t>
            </a:r>
          </a:p>
          <a:p>
            <a:pPr lvl="1"/>
            <a:r>
              <a:rPr lang="en-US" dirty="0">
                <a:hlinkClick r:id="rId5"/>
              </a:rPr>
              <a:t>Kent County Health Department: Using an Agency Strategic Plan to Drive Improvement</a:t>
            </a:r>
            <a:r>
              <a:rPr lang="en-US" dirty="0"/>
              <a:t> </a:t>
            </a:r>
            <a:r>
              <a:rPr lang="en-US" dirty="0" smtClean="0"/>
              <a:t/>
            </a:r>
            <a:br>
              <a:rPr lang="en-US" dirty="0" smtClean="0"/>
            </a:br>
            <a:r>
              <a:rPr lang="en-US" dirty="0" smtClean="0"/>
              <a:t>(</a:t>
            </a:r>
            <a:r>
              <a:rPr lang="en-US" dirty="0"/>
              <a:t>Case Report in Administration and Management section)</a:t>
            </a:r>
          </a:p>
          <a:p>
            <a:pPr lvl="1"/>
            <a:r>
              <a:rPr lang="en-US" dirty="0">
                <a:hlinkClick r:id="rId6"/>
              </a:rPr>
              <a:t>Driving Change and Reinforcing Expectations by Linking Accreditation with Programmatic </a:t>
            </a:r>
            <a:r>
              <a:rPr lang="en-US" dirty="0" smtClean="0">
                <a:hlinkClick r:id="rId6"/>
              </a:rPr>
              <a:t/>
            </a:r>
            <a:br>
              <a:rPr lang="en-US" dirty="0" smtClean="0">
                <a:hlinkClick r:id="rId6"/>
              </a:rPr>
            </a:br>
            <a:r>
              <a:rPr lang="en-US" dirty="0" smtClean="0">
                <a:hlinkClick r:id="rId6"/>
              </a:rPr>
              <a:t>and </a:t>
            </a:r>
            <a:r>
              <a:rPr lang="en-US" dirty="0">
                <a:hlinkClick r:id="rId6"/>
              </a:rPr>
              <a:t>Strategic Priorities</a:t>
            </a:r>
            <a:r>
              <a:rPr lang="en-US" dirty="0"/>
              <a:t> (Commentary in Future Directions section)</a:t>
            </a:r>
          </a:p>
          <a:p>
            <a:endParaRPr lang="en-US" dirty="0" smtClean="0"/>
          </a:p>
        </p:txBody>
      </p:sp>
    </p:spTree>
    <p:extLst>
      <p:ext uri="{BB962C8B-B14F-4D97-AF65-F5344CB8AC3E}">
        <p14:creationId xmlns:p14="http://schemas.microsoft.com/office/powerpoint/2010/main" val="1405124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cxnSp>
        <p:nvCxnSpPr>
          <p:cNvPr id="5" name="Straight Connector 4"/>
          <p:cNvCxnSpPr/>
          <p:nvPr/>
        </p:nvCxnSpPr>
        <p:spPr>
          <a:xfrm>
            <a:off x="1981200" y="1417638"/>
            <a:ext cx="8077200"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Title 8"/>
          <p:cNvSpPr>
            <a:spLocks noGrp="1"/>
          </p:cNvSpPr>
          <p:nvPr>
            <p:ph type="title"/>
          </p:nvPr>
        </p:nvSpPr>
        <p:spPr>
          <a:xfrm>
            <a:off x="0" y="185739"/>
            <a:ext cx="12192000" cy="1143000"/>
          </a:xfrm>
        </p:spPr>
        <p:txBody>
          <a:bodyPr>
            <a:normAutofit fontScale="90000"/>
          </a:bodyPr>
          <a:lstStyle/>
          <a:p>
            <a:r>
              <a:rPr lang="en-US" dirty="0"/>
              <a:t>Kent County Health Department: </a:t>
            </a:r>
            <a:br>
              <a:rPr lang="en-US" dirty="0"/>
            </a:br>
            <a:r>
              <a:rPr lang="en-US" dirty="0"/>
              <a:t>Using an Agency Strategic Plan to Drive Improvement</a:t>
            </a:r>
          </a:p>
        </p:txBody>
      </p:sp>
      <p:sp>
        <p:nvSpPr>
          <p:cNvPr id="3" name="Content Placeholder 2"/>
          <p:cNvSpPr>
            <a:spLocks noGrp="1"/>
          </p:cNvSpPr>
          <p:nvPr>
            <p:ph sz="half" idx="1"/>
          </p:nvPr>
        </p:nvSpPr>
        <p:spPr/>
        <p:txBody>
          <a:bodyPr>
            <a:normAutofit lnSpcReduction="10000"/>
          </a:bodyPr>
          <a:lstStyle/>
          <a:p>
            <a:pPr lvl="1"/>
            <a:endParaRPr lang="en-US" sz="2000" dirty="0"/>
          </a:p>
          <a:p>
            <a:pPr marL="457200" lvl="1" indent="0">
              <a:buNone/>
            </a:pPr>
            <a:endParaRPr lang="en-US" sz="2000" dirty="0"/>
          </a:p>
        </p:txBody>
      </p:sp>
      <p:sp>
        <p:nvSpPr>
          <p:cNvPr id="10" name="Content Placeholder 9"/>
          <p:cNvSpPr>
            <a:spLocks noGrp="1"/>
          </p:cNvSpPr>
          <p:nvPr>
            <p:ph sz="half" idx="2"/>
          </p:nvPr>
        </p:nvSpPr>
        <p:spPr>
          <a:xfrm>
            <a:off x="304800" y="1638301"/>
            <a:ext cx="11887200" cy="5020609"/>
          </a:xfrm>
        </p:spPr>
        <p:txBody>
          <a:bodyPr>
            <a:normAutofit lnSpcReduction="10000"/>
          </a:bodyPr>
          <a:lstStyle/>
          <a:p>
            <a:r>
              <a:rPr lang="en-US" dirty="0" smtClean="0"/>
              <a:t>HD hired </a:t>
            </a:r>
            <a:r>
              <a:rPr lang="en-US" dirty="0"/>
              <a:t>an external consultant to facilitate information gathering and establishment of a staff-driven strategic planning </a:t>
            </a:r>
            <a:r>
              <a:rPr lang="en-US" dirty="0" smtClean="0"/>
              <a:t>committee</a:t>
            </a:r>
          </a:p>
          <a:p>
            <a:r>
              <a:rPr lang="en-US" dirty="0" smtClean="0"/>
              <a:t>Completed first Strategic Plan based on PHAB standards in 2013 and in an effort to be inclusive, the plan reflected all programs, new initiatives, and mandated programs/services</a:t>
            </a:r>
          </a:p>
          <a:p>
            <a:pPr lvl="1"/>
            <a:r>
              <a:rPr lang="en-US" dirty="0" smtClean="0"/>
              <a:t>2 years of progress monitoring determined that either little or no progress on goals, objectives and strategies on new initiatives was occurring, while mandated programs were constantly being reported as “continued work” or progress is ongoing</a:t>
            </a:r>
          </a:p>
          <a:p>
            <a:r>
              <a:rPr lang="en-US" dirty="0" smtClean="0"/>
              <a:t>Due to slow progress on goals, the HD revised their plan 2 years after the first, and removed goals, objectives and strategies associated with long-term activities because the HD knew mandated services would always be </a:t>
            </a:r>
            <a:br>
              <a:rPr lang="en-US" dirty="0" smtClean="0"/>
            </a:br>
            <a:r>
              <a:rPr lang="en-US" dirty="0" smtClean="0"/>
              <a:t>ongoing</a:t>
            </a:r>
          </a:p>
        </p:txBody>
      </p:sp>
    </p:spTree>
    <p:extLst>
      <p:ext uri="{BB962C8B-B14F-4D97-AF65-F5344CB8AC3E}">
        <p14:creationId xmlns:p14="http://schemas.microsoft.com/office/powerpoint/2010/main" val="1271076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cxnSp>
        <p:nvCxnSpPr>
          <p:cNvPr id="5" name="Straight Connector 4"/>
          <p:cNvCxnSpPr/>
          <p:nvPr/>
        </p:nvCxnSpPr>
        <p:spPr>
          <a:xfrm>
            <a:off x="1981200" y="1417638"/>
            <a:ext cx="8077200"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Title 8"/>
          <p:cNvSpPr>
            <a:spLocks noGrp="1"/>
          </p:cNvSpPr>
          <p:nvPr>
            <p:ph type="title"/>
          </p:nvPr>
        </p:nvSpPr>
        <p:spPr>
          <a:xfrm>
            <a:off x="0" y="185739"/>
            <a:ext cx="12192000" cy="1143000"/>
          </a:xfrm>
        </p:spPr>
        <p:txBody>
          <a:bodyPr>
            <a:normAutofit fontScale="90000"/>
          </a:bodyPr>
          <a:lstStyle/>
          <a:p>
            <a:r>
              <a:rPr lang="en-US" dirty="0"/>
              <a:t>Kent County Health Department: </a:t>
            </a:r>
            <a:br>
              <a:rPr lang="en-US" dirty="0"/>
            </a:br>
            <a:r>
              <a:rPr lang="en-US" dirty="0"/>
              <a:t>Using an Agency Strategic Plan to Drive Improvement</a:t>
            </a:r>
          </a:p>
        </p:txBody>
      </p:sp>
      <p:sp>
        <p:nvSpPr>
          <p:cNvPr id="3" name="Content Placeholder 2"/>
          <p:cNvSpPr>
            <a:spLocks noGrp="1"/>
          </p:cNvSpPr>
          <p:nvPr>
            <p:ph sz="half" idx="1"/>
          </p:nvPr>
        </p:nvSpPr>
        <p:spPr/>
        <p:txBody>
          <a:bodyPr>
            <a:normAutofit fontScale="92500" lnSpcReduction="10000"/>
          </a:bodyPr>
          <a:lstStyle/>
          <a:p>
            <a:pPr lvl="1"/>
            <a:endParaRPr lang="en-US" sz="2000" dirty="0"/>
          </a:p>
          <a:p>
            <a:pPr marL="457200" lvl="1" indent="0">
              <a:buNone/>
            </a:pPr>
            <a:endParaRPr lang="en-US" sz="2000" dirty="0"/>
          </a:p>
        </p:txBody>
      </p:sp>
      <p:sp>
        <p:nvSpPr>
          <p:cNvPr id="10" name="Content Placeholder 9"/>
          <p:cNvSpPr>
            <a:spLocks noGrp="1"/>
          </p:cNvSpPr>
          <p:nvPr>
            <p:ph sz="half" idx="2"/>
          </p:nvPr>
        </p:nvSpPr>
        <p:spPr>
          <a:xfrm>
            <a:off x="228600" y="1600201"/>
            <a:ext cx="11887200" cy="5219699"/>
          </a:xfrm>
        </p:spPr>
        <p:txBody>
          <a:bodyPr>
            <a:normAutofit fontScale="92500" lnSpcReduction="10000"/>
          </a:bodyPr>
          <a:lstStyle/>
          <a:p>
            <a:r>
              <a:rPr lang="en-US" dirty="0" smtClean="0"/>
              <a:t>The revised plan became more reflective of activities that encourage quality improvement and enhancement of agency operations</a:t>
            </a:r>
          </a:p>
          <a:p>
            <a:pPr lvl="1"/>
            <a:r>
              <a:rPr lang="en-US" dirty="0" smtClean="0"/>
              <a:t>Many goals, objectives, strategies in the revised plan were selected specifically to address gaps in the HD’s initial accreditation feedback</a:t>
            </a:r>
            <a:endParaRPr lang="en-US" dirty="0"/>
          </a:p>
          <a:p>
            <a:pPr lvl="1"/>
            <a:r>
              <a:rPr lang="en-US" dirty="0" smtClean="0"/>
              <a:t>Following the revision, there is a stronger emphasis on QI as it relates to the Strategic Plan and potential QI projects are identified during quarterly progress monitoring meetings</a:t>
            </a:r>
          </a:p>
          <a:p>
            <a:r>
              <a:rPr lang="en-US" b="1" dirty="0" smtClean="0"/>
              <a:t>Other Lessons Learned from Case Report</a:t>
            </a:r>
            <a:endParaRPr lang="en-US" b="1" dirty="0"/>
          </a:p>
          <a:p>
            <a:pPr lvl="1"/>
            <a:r>
              <a:rPr lang="en-US" dirty="0" smtClean="0">
                <a:solidFill>
                  <a:schemeClr val="accent1"/>
                </a:solidFill>
              </a:rPr>
              <a:t>Consider addressing gaps in your HD’s PHAB Readiness Checklist in the Strategic Plan through strategies and objectives (these are certainly measurable)</a:t>
            </a:r>
          </a:p>
          <a:p>
            <a:pPr lvl="1"/>
            <a:r>
              <a:rPr lang="en-US" dirty="0" smtClean="0"/>
              <a:t>Connect strategic plan to other agency initiatives, such as QI Plan, Workforce Development Plan, Performance Management System</a:t>
            </a:r>
          </a:p>
          <a:p>
            <a:pPr lvl="1"/>
            <a:r>
              <a:rPr lang="en-US" dirty="0" smtClean="0"/>
              <a:t>Strategic Plan is a living document that is regularly revisited and revised</a:t>
            </a:r>
          </a:p>
          <a:p>
            <a:pPr lvl="1"/>
            <a:r>
              <a:rPr lang="en-US" dirty="0" smtClean="0"/>
              <a:t>An external consultant is often helpful the first time a Strategic Plan is written, but future revisions and meaningful updates can be done by an internal staff person/committee</a:t>
            </a:r>
          </a:p>
          <a:p>
            <a:pPr lvl="1"/>
            <a:endParaRPr lang="en-US" dirty="0" smtClean="0"/>
          </a:p>
        </p:txBody>
      </p:sp>
    </p:spTree>
    <p:extLst>
      <p:ext uri="{BB962C8B-B14F-4D97-AF65-F5344CB8AC3E}">
        <p14:creationId xmlns:p14="http://schemas.microsoft.com/office/powerpoint/2010/main" val="3444014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600200"/>
            <a:ext cx="10210800" cy="4525963"/>
          </a:xfrm>
        </p:spPr>
        <p:txBody>
          <a:bodyPr>
            <a:normAutofit/>
          </a:bodyPr>
          <a:lstStyle/>
          <a:p>
            <a:pPr marL="0" indent="0">
              <a:buNone/>
            </a:pPr>
            <a:r>
              <a:rPr lang="en-US" dirty="0"/>
              <a:t>Next Meeting: </a:t>
            </a:r>
          </a:p>
          <a:p>
            <a:pPr marL="400050" lvl="1" indent="0">
              <a:buNone/>
            </a:pPr>
            <a:r>
              <a:rPr lang="en-US" dirty="0" smtClean="0"/>
              <a:t>August 22| 1-2pm</a:t>
            </a:r>
          </a:p>
          <a:p>
            <a:pPr marL="400050" lvl="1" indent="0">
              <a:buNone/>
            </a:pPr>
            <a:r>
              <a:rPr lang="en-US" b="1" dirty="0" smtClean="0"/>
              <a:t>Topic: </a:t>
            </a:r>
            <a:r>
              <a:rPr lang="en-US" dirty="0" smtClean="0"/>
              <a:t>Implementation of Strategic Plan</a:t>
            </a:r>
            <a:endParaRPr lang="en-US" dirty="0"/>
          </a:p>
        </p:txBody>
      </p:sp>
      <p:sp>
        <p:nvSpPr>
          <p:cNvPr id="4" name="Title 1"/>
          <p:cNvSpPr txBox="1">
            <a:spLocks/>
          </p:cNvSpPr>
          <p:nvPr/>
        </p:nvSpPr>
        <p:spPr>
          <a:xfrm>
            <a:off x="1858818" y="266701"/>
            <a:ext cx="8474364" cy="952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a:t>Up Next…</a:t>
            </a:r>
          </a:p>
        </p:txBody>
      </p:sp>
      <p:cxnSp>
        <p:nvCxnSpPr>
          <p:cNvPr id="5" name="Straight Connector 4"/>
          <p:cNvCxnSpPr/>
          <p:nvPr/>
        </p:nvCxnSpPr>
        <p:spPr>
          <a:xfrm>
            <a:off x="1981200" y="121920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spTree>
    <p:extLst>
      <p:ext uri="{BB962C8B-B14F-4D97-AF65-F5344CB8AC3E}">
        <p14:creationId xmlns:p14="http://schemas.microsoft.com/office/powerpoint/2010/main" val="1679587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cxnSp>
        <p:nvCxnSpPr>
          <p:cNvPr id="5" name="Straight Connector 4"/>
          <p:cNvCxnSpPr/>
          <p:nvPr/>
        </p:nvCxnSpPr>
        <p:spPr>
          <a:xfrm>
            <a:off x="2057399" y="3657600"/>
            <a:ext cx="80772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itle 2"/>
          <p:cNvSpPr>
            <a:spLocks noGrp="1"/>
          </p:cNvSpPr>
          <p:nvPr>
            <p:ph type="title"/>
          </p:nvPr>
        </p:nvSpPr>
        <p:spPr>
          <a:xfrm>
            <a:off x="1790700" y="1749927"/>
            <a:ext cx="8610599" cy="1143000"/>
          </a:xfrm>
        </p:spPr>
        <p:txBody>
          <a:bodyPr>
            <a:noAutofit/>
          </a:bodyPr>
          <a:lstStyle/>
          <a:p>
            <a:r>
              <a:rPr lang="en-US" sz="4000" dirty="0"/>
              <a:t>Developing a Strategic Plan</a:t>
            </a:r>
            <a:br>
              <a:rPr lang="en-US" sz="4000" dirty="0"/>
            </a:br>
            <a:r>
              <a:rPr lang="en-US" sz="4000" dirty="0" smtClean="0"/>
              <a:t>(Measure 5.3.1 and Measure 5.3.2)</a:t>
            </a:r>
            <a:r>
              <a:rPr lang="en-US" sz="4000" dirty="0"/>
              <a:t> </a:t>
            </a:r>
          </a:p>
        </p:txBody>
      </p:sp>
    </p:spTree>
    <p:extLst>
      <p:ext uri="{BB962C8B-B14F-4D97-AF65-F5344CB8AC3E}">
        <p14:creationId xmlns:p14="http://schemas.microsoft.com/office/powerpoint/2010/main" val="4256621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9602" y="76200"/>
            <a:ext cx="5886321" cy="994172"/>
          </a:xfrm>
        </p:spPr>
        <p:txBody>
          <a:bodyPr>
            <a:normAutofit/>
          </a:bodyPr>
          <a:lstStyle/>
          <a:p>
            <a:r>
              <a:rPr lang="en-US" dirty="0"/>
              <a:t>What is a Strategic Plan?</a:t>
            </a:r>
          </a:p>
        </p:txBody>
      </p:sp>
      <p:sp>
        <p:nvSpPr>
          <p:cNvPr id="3" name="Content Placeholder 2"/>
          <p:cNvSpPr>
            <a:spLocks noGrp="1"/>
          </p:cNvSpPr>
          <p:nvPr>
            <p:ph idx="1"/>
          </p:nvPr>
        </p:nvSpPr>
        <p:spPr>
          <a:xfrm>
            <a:off x="123567" y="1735635"/>
            <a:ext cx="8258433" cy="3613418"/>
          </a:xfrm>
        </p:spPr>
        <p:txBody>
          <a:bodyPr>
            <a:normAutofit fontScale="70000" lnSpcReduction="20000"/>
          </a:bodyPr>
          <a:lstStyle/>
          <a:p>
            <a:pPr marL="0" indent="0">
              <a:lnSpc>
                <a:spcPct val="110000"/>
              </a:lnSpc>
              <a:spcBef>
                <a:spcPts val="0"/>
              </a:spcBef>
              <a:buNone/>
            </a:pPr>
            <a:r>
              <a:rPr lang="en-US" altLang="en-US" sz="3400" dirty="0">
                <a:solidFill>
                  <a:srgbClr val="000000"/>
                </a:solidFill>
                <a:latin typeface="Arial" panose="020B0604020202020204" pitchFamily="34" charset="0"/>
              </a:rPr>
              <a:t>A strategic plan results from a </a:t>
            </a:r>
            <a:r>
              <a:rPr lang="en-US" altLang="en-US" sz="3400" i="1" dirty="0">
                <a:solidFill>
                  <a:srgbClr val="0082C8"/>
                </a:solidFill>
                <a:latin typeface="Arial" panose="020B0604020202020204" pitchFamily="34" charset="0"/>
              </a:rPr>
              <a:t>deliberate decision-making </a:t>
            </a:r>
            <a:r>
              <a:rPr lang="en-US" altLang="en-US" sz="3400" dirty="0">
                <a:solidFill>
                  <a:srgbClr val="000000"/>
                </a:solidFill>
                <a:latin typeface="Arial" panose="020B0604020202020204" pitchFamily="34" charset="0"/>
              </a:rPr>
              <a:t>process and defines where an organization is going. </a:t>
            </a:r>
          </a:p>
          <a:p>
            <a:pPr marL="0" indent="0">
              <a:lnSpc>
                <a:spcPct val="110000"/>
              </a:lnSpc>
              <a:spcBef>
                <a:spcPts val="0"/>
              </a:spcBef>
              <a:buNone/>
            </a:pPr>
            <a:endParaRPr lang="en-US" altLang="en-US" sz="3400" dirty="0">
              <a:solidFill>
                <a:srgbClr val="000000"/>
              </a:solidFill>
              <a:latin typeface="Arial" panose="020B0604020202020204" pitchFamily="34" charset="0"/>
            </a:endParaRPr>
          </a:p>
          <a:p>
            <a:pPr marL="0" indent="0">
              <a:lnSpc>
                <a:spcPct val="110000"/>
              </a:lnSpc>
              <a:spcBef>
                <a:spcPts val="0"/>
              </a:spcBef>
              <a:buNone/>
            </a:pPr>
            <a:r>
              <a:rPr lang="en-US" altLang="en-US" sz="3400" dirty="0">
                <a:solidFill>
                  <a:srgbClr val="000000"/>
                </a:solidFill>
                <a:latin typeface="Arial" panose="020B0604020202020204" pitchFamily="34" charset="0"/>
              </a:rPr>
              <a:t>The plan </a:t>
            </a:r>
            <a:r>
              <a:rPr lang="en-US" altLang="en-US" sz="3400" i="1" dirty="0">
                <a:solidFill>
                  <a:srgbClr val="000000"/>
                </a:solidFill>
                <a:latin typeface="Arial" panose="020B0604020202020204" pitchFamily="34" charset="0"/>
              </a:rPr>
              <a:t>sets the direction </a:t>
            </a:r>
            <a:r>
              <a:rPr lang="en-US" altLang="en-US" sz="3400" dirty="0">
                <a:solidFill>
                  <a:srgbClr val="000000"/>
                </a:solidFill>
                <a:latin typeface="Arial" panose="020B0604020202020204" pitchFamily="34" charset="0"/>
              </a:rPr>
              <a:t>for the organization and, through a </a:t>
            </a:r>
            <a:r>
              <a:rPr lang="en-US" altLang="en-US" sz="3400" i="1" dirty="0">
                <a:solidFill>
                  <a:srgbClr val="000000"/>
                </a:solidFill>
                <a:latin typeface="Arial" panose="020B0604020202020204" pitchFamily="34" charset="0"/>
              </a:rPr>
              <a:t>common understanding</a:t>
            </a:r>
            <a:r>
              <a:rPr lang="en-US" altLang="en-US" sz="3400" dirty="0">
                <a:solidFill>
                  <a:srgbClr val="000000"/>
                </a:solidFill>
                <a:latin typeface="Arial" panose="020B0604020202020204" pitchFamily="34" charset="0"/>
              </a:rPr>
              <a:t> of the mission, vision, goals, and objectives, </a:t>
            </a:r>
            <a:r>
              <a:rPr lang="en-US" altLang="en-US" sz="3400" i="1" dirty="0">
                <a:solidFill>
                  <a:srgbClr val="000000"/>
                </a:solidFill>
                <a:latin typeface="Arial" panose="020B0604020202020204" pitchFamily="34" charset="0"/>
              </a:rPr>
              <a:t>provides a template for all employees </a:t>
            </a:r>
          </a:p>
          <a:p>
            <a:pPr marL="0" indent="0">
              <a:lnSpc>
                <a:spcPct val="110000"/>
              </a:lnSpc>
              <a:spcBef>
                <a:spcPts val="0"/>
              </a:spcBef>
              <a:buNone/>
            </a:pPr>
            <a:r>
              <a:rPr lang="en-US" altLang="en-US" sz="3400" dirty="0">
                <a:solidFill>
                  <a:srgbClr val="000000"/>
                </a:solidFill>
                <a:latin typeface="Arial" panose="020B0604020202020204" pitchFamily="34" charset="0"/>
              </a:rPr>
              <a:t>and stakeholders to </a:t>
            </a:r>
            <a:r>
              <a:rPr lang="en-US" altLang="en-US" sz="3400" i="1" dirty="0">
                <a:solidFill>
                  <a:srgbClr val="000000"/>
                </a:solidFill>
                <a:latin typeface="Arial" panose="020B0604020202020204" pitchFamily="34" charset="0"/>
              </a:rPr>
              <a:t>make decisions that move </a:t>
            </a:r>
          </a:p>
          <a:p>
            <a:pPr marL="0" indent="0">
              <a:lnSpc>
                <a:spcPct val="110000"/>
              </a:lnSpc>
              <a:spcBef>
                <a:spcPts val="0"/>
              </a:spcBef>
              <a:buNone/>
            </a:pPr>
            <a:r>
              <a:rPr lang="en-US" altLang="en-US" sz="3400" i="1" dirty="0">
                <a:solidFill>
                  <a:srgbClr val="000000"/>
                </a:solidFill>
                <a:latin typeface="Arial" panose="020B0604020202020204" pitchFamily="34" charset="0"/>
              </a:rPr>
              <a:t>the organization forward.</a:t>
            </a:r>
          </a:p>
          <a:p>
            <a:pPr marL="0" indent="0">
              <a:lnSpc>
                <a:spcPct val="110000"/>
              </a:lnSpc>
              <a:spcBef>
                <a:spcPts val="0"/>
              </a:spcBef>
              <a:buNone/>
            </a:pPr>
            <a:endParaRPr lang="en-US" altLang="en-US" sz="3400" i="1" dirty="0">
              <a:solidFill>
                <a:srgbClr val="000000"/>
              </a:solidFill>
              <a:latin typeface="Arial" panose="020B0604020202020204" pitchFamily="34" charset="0"/>
            </a:endParaRPr>
          </a:p>
          <a:p>
            <a:pPr marL="0" indent="0">
              <a:lnSpc>
                <a:spcPct val="110000"/>
              </a:lnSpc>
              <a:spcBef>
                <a:spcPts val="0"/>
              </a:spcBef>
              <a:buNone/>
            </a:pPr>
            <a:r>
              <a:rPr lang="en-US" altLang="en-US" sz="3400" i="1" dirty="0">
                <a:solidFill>
                  <a:srgbClr val="000000"/>
                </a:solidFill>
                <a:latin typeface="Arial" panose="020B0604020202020204" pitchFamily="34" charset="0"/>
              </a:rPr>
              <a:t>-</a:t>
            </a:r>
            <a:r>
              <a:rPr lang="en-US" altLang="en-US" sz="3400" b="1" i="1" dirty="0">
                <a:solidFill>
                  <a:srgbClr val="000000"/>
                </a:solidFill>
                <a:latin typeface="Arial" panose="020B0604020202020204" pitchFamily="34" charset="0"/>
              </a:rPr>
              <a:t>Public Health Accreditation Board Glossary</a:t>
            </a:r>
            <a:endParaRPr lang="en-US" altLang="en-US" sz="3400" i="1" dirty="0">
              <a:solidFill>
                <a:srgbClr val="000000"/>
              </a:solidFill>
              <a:latin typeface="Arial" panose="020B0604020202020204" pitchFamily="34" charset="0"/>
            </a:endParaRPr>
          </a:p>
          <a:p>
            <a:endParaRPr lang="en-US" dirty="0"/>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8382000" y="1600200"/>
            <a:ext cx="3666869" cy="3720278"/>
          </a:xfrm>
          <a:prstGeom prst="rect">
            <a:avLst/>
          </a:prstGeom>
        </p:spPr>
      </p:pic>
      <p:cxnSp>
        <p:nvCxnSpPr>
          <p:cNvPr id="5" name="Straight Connector 4"/>
          <p:cNvCxnSpPr/>
          <p:nvPr/>
        </p:nvCxnSpPr>
        <p:spPr>
          <a:xfrm>
            <a:off x="1981200" y="1070372"/>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spTree>
    <p:extLst>
      <p:ext uri="{BB962C8B-B14F-4D97-AF65-F5344CB8AC3E}">
        <p14:creationId xmlns:p14="http://schemas.microsoft.com/office/powerpoint/2010/main" val="33314615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003"/>
            <a:ext cx="10437340" cy="994172"/>
          </a:xfrm>
        </p:spPr>
        <p:txBody>
          <a:bodyPr>
            <a:noAutofit/>
          </a:bodyPr>
          <a:lstStyle/>
          <a:p>
            <a:r>
              <a:rPr lang="en-US" sz="3200" dirty="0"/>
              <a:t>National Standards for the Strategic </a:t>
            </a:r>
            <a:r>
              <a:rPr lang="en-US" sz="3200" dirty="0" smtClean="0"/>
              <a:t>Plan Process</a:t>
            </a:r>
            <a:endParaRPr lang="en-US" sz="3200" dirty="0"/>
          </a:p>
        </p:txBody>
      </p:sp>
      <p:sp>
        <p:nvSpPr>
          <p:cNvPr id="3" name="Content Placeholder 2"/>
          <p:cNvSpPr>
            <a:spLocks noGrp="1"/>
          </p:cNvSpPr>
          <p:nvPr>
            <p:ph idx="1"/>
          </p:nvPr>
        </p:nvSpPr>
        <p:spPr>
          <a:xfrm>
            <a:off x="228600" y="1205284"/>
            <a:ext cx="11582400" cy="5652716"/>
          </a:xfrm>
        </p:spPr>
        <p:txBody>
          <a:bodyPr>
            <a:normAutofit fontScale="92500" lnSpcReduction="10000"/>
          </a:bodyPr>
          <a:lstStyle/>
          <a:p>
            <a:pPr marL="34527" indent="0">
              <a:buNone/>
              <a:defRPr/>
            </a:pPr>
            <a:r>
              <a:rPr lang="en-US" sz="2200" b="1" dirty="0" smtClean="0"/>
              <a:t>Measure 5.3.1A: Assessing health department’s strategic planning process</a:t>
            </a:r>
          </a:p>
          <a:p>
            <a:pPr marL="34527" indent="0">
              <a:buNone/>
              <a:defRPr/>
            </a:pPr>
            <a:r>
              <a:rPr lang="en-US" sz="2100" dirty="0" smtClean="0"/>
              <a:t>Describe </a:t>
            </a:r>
            <a:r>
              <a:rPr lang="en-US" sz="2100" dirty="0"/>
              <a:t>the department’s process used to continually track the implementation of the strategic plan and revise it as </a:t>
            </a:r>
            <a:r>
              <a:rPr lang="en-US" sz="2100" dirty="0" smtClean="0"/>
              <a:t>needed.</a:t>
            </a:r>
            <a:endParaRPr lang="en-US" sz="2100" dirty="0"/>
          </a:p>
          <a:p>
            <a:pPr lvl="1">
              <a:lnSpc>
                <a:spcPct val="100000"/>
              </a:lnSpc>
              <a:buFont typeface="Wingdings" panose="05000000000000000000" pitchFamily="2" charset="2"/>
              <a:buChar char="§"/>
              <a:defRPr/>
            </a:pPr>
            <a:r>
              <a:rPr lang="en-US" sz="1900" dirty="0" smtClean="0"/>
              <a:t>Must include a list of individuals who participated in the strategic planning process, with their titles. Participants must include various levels of staff as well as representatives of the HD’s governing entity</a:t>
            </a:r>
          </a:p>
          <a:p>
            <a:pPr lvl="1">
              <a:lnSpc>
                <a:spcPct val="100000"/>
              </a:lnSpc>
              <a:buFont typeface="Wingdings" panose="05000000000000000000" pitchFamily="2" charset="2"/>
              <a:buChar char="§"/>
              <a:defRPr/>
            </a:pPr>
            <a:r>
              <a:rPr lang="en-US" sz="1900" dirty="0" smtClean="0"/>
              <a:t>Must include a summary or overview of the strategic planning process, including number of meetings, duration of planning process, and methods used for the review of major elements by stakeholders. </a:t>
            </a:r>
          </a:p>
          <a:p>
            <a:pPr marL="0" indent="0">
              <a:buNone/>
              <a:defRPr/>
            </a:pPr>
            <a:endParaRPr lang="en-US" sz="1100" b="1" dirty="0" smtClean="0"/>
          </a:p>
          <a:p>
            <a:pPr marL="0" indent="0">
              <a:buNone/>
              <a:defRPr/>
            </a:pPr>
            <a:r>
              <a:rPr lang="en-US" sz="2200" b="1" dirty="0" smtClean="0"/>
              <a:t>Measure 5.3.2A: Assess the health department’s completion and adoption of a department strategic plan</a:t>
            </a:r>
          </a:p>
          <a:p>
            <a:pPr marL="0" indent="0">
              <a:buNone/>
              <a:defRPr/>
            </a:pPr>
            <a:r>
              <a:rPr lang="en-US" sz="2100" dirty="0" smtClean="0"/>
              <a:t>Strategic plan must include:</a:t>
            </a:r>
          </a:p>
          <a:p>
            <a:pPr lvl="1">
              <a:buFont typeface="Wingdings" panose="05000000000000000000" pitchFamily="2" charset="2"/>
              <a:buChar char="§"/>
              <a:defRPr/>
            </a:pPr>
            <a:r>
              <a:rPr lang="en-US" sz="1900" dirty="0" smtClean="0"/>
              <a:t>Mission, vision, and guiding principles/values</a:t>
            </a:r>
          </a:p>
          <a:p>
            <a:pPr lvl="1">
              <a:buFont typeface="Wingdings" panose="05000000000000000000" pitchFamily="2" charset="2"/>
              <a:buChar char="§"/>
              <a:defRPr/>
            </a:pPr>
            <a:r>
              <a:rPr lang="en-US" sz="1900" dirty="0"/>
              <a:t>S</a:t>
            </a:r>
            <a:r>
              <a:rPr lang="en-US" sz="1900" dirty="0" smtClean="0"/>
              <a:t>trategic priorities</a:t>
            </a:r>
          </a:p>
          <a:p>
            <a:pPr lvl="1">
              <a:buFont typeface="Wingdings" panose="05000000000000000000" pitchFamily="2" charset="2"/>
              <a:buChar char="§"/>
              <a:defRPr/>
            </a:pPr>
            <a:r>
              <a:rPr lang="en-US" sz="1900" dirty="0" smtClean="0"/>
              <a:t>Goals and objectives with measurable and time-framed targets (could be in another document, i.e. workplan)</a:t>
            </a:r>
          </a:p>
          <a:p>
            <a:pPr lvl="1">
              <a:buFont typeface="Wingdings" panose="05000000000000000000" pitchFamily="2" charset="2"/>
              <a:buChar char="§"/>
              <a:defRPr/>
            </a:pPr>
            <a:r>
              <a:rPr lang="en-US" sz="1900" dirty="0" smtClean="0"/>
              <a:t>Consider capacity for and enhancement of information management, workforce development, communication (incl. branding), and financial stability</a:t>
            </a:r>
          </a:p>
          <a:p>
            <a:pPr lvl="1">
              <a:buFont typeface="Wingdings" panose="05000000000000000000" pitchFamily="2" charset="2"/>
              <a:buChar char="§"/>
              <a:defRPr/>
            </a:pPr>
            <a:r>
              <a:rPr lang="en-US" sz="1900" dirty="0" smtClean="0"/>
              <a:t>Identification of external trends, events, or other factors that may impact community health or the </a:t>
            </a:r>
            <a:br>
              <a:rPr lang="en-US" sz="1900" dirty="0" smtClean="0"/>
            </a:br>
            <a:r>
              <a:rPr lang="en-US" sz="1900" dirty="0" smtClean="0"/>
              <a:t>department</a:t>
            </a:r>
          </a:p>
          <a:p>
            <a:pPr lvl="1">
              <a:buFont typeface="Wingdings" panose="05000000000000000000" pitchFamily="2" charset="2"/>
              <a:buChar char="§"/>
              <a:defRPr/>
            </a:pPr>
            <a:r>
              <a:rPr lang="en-US" sz="1900" dirty="0" smtClean="0"/>
              <a:t>Analysis of department’s strengths and challenges</a:t>
            </a:r>
          </a:p>
          <a:p>
            <a:pPr lvl="1">
              <a:buFont typeface="Wingdings" panose="05000000000000000000" pitchFamily="2" charset="2"/>
              <a:buChar char="§"/>
              <a:defRPr/>
            </a:pPr>
            <a:r>
              <a:rPr lang="en-US" sz="1900" dirty="0" smtClean="0"/>
              <a:t>Linkages with the health improvement plan and health department’s quality improvement plan</a:t>
            </a:r>
            <a:endParaRPr lang="en-US" sz="1900" dirty="0"/>
          </a:p>
          <a:p>
            <a:endParaRPr lang="en-US" dirty="0"/>
          </a:p>
        </p:txBody>
      </p:sp>
      <p:cxnSp>
        <p:nvCxnSpPr>
          <p:cNvPr id="4" name="Straight Connector 3"/>
          <p:cNvCxnSpPr/>
          <p:nvPr/>
        </p:nvCxnSpPr>
        <p:spPr>
          <a:xfrm>
            <a:off x="2209800" y="99060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spTree>
    <p:extLst>
      <p:ext uri="{BB962C8B-B14F-4D97-AF65-F5344CB8AC3E}">
        <p14:creationId xmlns:p14="http://schemas.microsoft.com/office/powerpoint/2010/main" val="781194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7125" y="76200"/>
            <a:ext cx="7651276" cy="994172"/>
          </a:xfrm>
        </p:spPr>
        <p:txBody>
          <a:bodyPr>
            <a:normAutofit/>
          </a:bodyPr>
          <a:lstStyle/>
          <a:p>
            <a:r>
              <a:rPr lang="en-US" dirty="0" smtClean="0"/>
              <a:t>Alignment of PHAB Prerequisites</a:t>
            </a:r>
            <a:endParaRPr lang="en-US" dirty="0"/>
          </a:p>
        </p:txBody>
      </p:sp>
      <p:cxnSp>
        <p:nvCxnSpPr>
          <p:cNvPr id="5" name="Straight Connector 4"/>
          <p:cNvCxnSpPr/>
          <p:nvPr/>
        </p:nvCxnSpPr>
        <p:spPr>
          <a:xfrm>
            <a:off x="2005862" y="99060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sp>
        <p:nvSpPr>
          <p:cNvPr id="17" name="Down Arrow 16"/>
          <p:cNvSpPr/>
          <p:nvPr/>
        </p:nvSpPr>
        <p:spPr>
          <a:xfrm>
            <a:off x="5822218" y="1737718"/>
            <a:ext cx="395164" cy="462257"/>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3720223" y="2781751"/>
            <a:ext cx="395164" cy="462257"/>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6478600" y="4820451"/>
            <a:ext cx="395164" cy="462257"/>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1981200" y="1216225"/>
            <a:ext cx="8198718" cy="5032177"/>
            <a:chOff x="1981200" y="1216225"/>
            <a:chExt cx="8198718" cy="5032177"/>
          </a:xfrm>
        </p:grpSpPr>
        <p:sp>
          <p:nvSpPr>
            <p:cNvPr id="9" name="Rounded Rectangle 8"/>
            <p:cNvSpPr/>
            <p:nvPr/>
          </p:nvSpPr>
          <p:spPr>
            <a:xfrm>
              <a:off x="1981200" y="1216225"/>
              <a:ext cx="8115300" cy="521495"/>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981200" y="2240163"/>
              <a:ext cx="8115300" cy="521495"/>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981200" y="3264101"/>
              <a:ext cx="4000500" cy="52149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096000" y="3264101"/>
              <a:ext cx="4000500" cy="521495"/>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6096000" y="4288039"/>
              <a:ext cx="3987062" cy="521495"/>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6096001" y="5311979"/>
              <a:ext cx="1160365" cy="936423"/>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7401809" y="5311977"/>
              <a:ext cx="1437391" cy="936423"/>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8983310" y="5311977"/>
              <a:ext cx="1075090" cy="936423"/>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7948875" y="2781751"/>
              <a:ext cx="395164" cy="462257"/>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7948875" y="3804644"/>
              <a:ext cx="395164" cy="462257"/>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7955282" y="4829626"/>
              <a:ext cx="395164" cy="462257"/>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9337769" y="4820451"/>
              <a:ext cx="395164" cy="462257"/>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551470" y="1245398"/>
              <a:ext cx="4974760" cy="461665"/>
            </a:xfrm>
            <a:prstGeom prst="rect">
              <a:avLst/>
            </a:prstGeom>
            <a:noFill/>
          </p:spPr>
          <p:txBody>
            <a:bodyPr wrap="none" rtlCol="0">
              <a:spAutoFit/>
            </a:bodyPr>
            <a:lstStyle/>
            <a:p>
              <a:r>
                <a:rPr lang="en-US" sz="2400" b="1" dirty="0" smtClean="0"/>
                <a:t>Community Health Assessment (CHA)</a:t>
              </a:r>
              <a:endParaRPr lang="en-US" sz="2400" b="1" dirty="0"/>
            </a:p>
          </p:txBody>
        </p:sp>
        <p:sp>
          <p:nvSpPr>
            <p:cNvPr id="25" name="TextBox 24"/>
            <p:cNvSpPr txBox="1"/>
            <p:nvPr/>
          </p:nvSpPr>
          <p:spPr>
            <a:xfrm>
              <a:off x="3094390" y="2270077"/>
              <a:ext cx="5888920" cy="461665"/>
            </a:xfrm>
            <a:prstGeom prst="rect">
              <a:avLst/>
            </a:prstGeom>
            <a:noFill/>
          </p:spPr>
          <p:txBody>
            <a:bodyPr wrap="none" rtlCol="0">
              <a:spAutoFit/>
            </a:bodyPr>
            <a:lstStyle/>
            <a:p>
              <a:r>
                <a:rPr lang="en-US" sz="2400" b="1" dirty="0" smtClean="0"/>
                <a:t>Community Health Improvement Plan (CHIP)</a:t>
              </a:r>
              <a:endParaRPr lang="en-US" sz="2400" b="1" dirty="0"/>
            </a:p>
          </p:txBody>
        </p:sp>
        <p:sp>
          <p:nvSpPr>
            <p:cNvPr id="26" name="TextBox 25"/>
            <p:cNvSpPr txBox="1"/>
            <p:nvPr/>
          </p:nvSpPr>
          <p:spPr>
            <a:xfrm>
              <a:off x="3287760" y="3291411"/>
              <a:ext cx="1260089" cy="461665"/>
            </a:xfrm>
            <a:prstGeom prst="rect">
              <a:avLst/>
            </a:prstGeom>
            <a:noFill/>
          </p:spPr>
          <p:txBody>
            <a:bodyPr wrap="none" rtlCol="0">
              <a:spAutoFit/>
            </a:bodyPr>
            <a:lstStyle/>
            <a:p>
              <a:r>
                <a:rPr lang="en-US" sz="2400" b="1" dirty="0" smtClean="0"/>
                <a:t>Partners</a:t>
              </a:r>
              <a:endParaRPr lang="en-US" sz="2400" b="1" dirty="0"/>
            </a:p>
          </p:txBody>
        </p:sp>
        <p:sp>
          <p:nvSpPr>
            <p:cNvPr id="27" name="TextBox 26"/>
            <p:cNvSpPr txBox="1"/>
            <p:nvPr/>
          </p:nvSpPr>
          <p:spPr>
            <a:xfrm>
              <a:off x="6337929" y="3291411"/>
              <a:ext cx="3503203" cy="461665"/>
            </a:xfrm>
            <a:prstGeom prst="rect">
              <a:avLst/>
            </a:prstGeom>
            <a:noFill/>
          </p:spPr>
          <p:txBody>
            <a:bodyPr wrap="none" rtlCol="0">
              <a:spAutoFit/>
            </a:bodyPr>
            <a:lstStyle/>
            <a:p>
              <a:r>
                <a:rPr lang="en-US" sz="2400" b="1" dirty="0" smtClean="0"/>
                <a:t>Public Health Department</a:t>
              </a:r>
              <a:endParaRPr lang="en-US" sz="2400" b="1" dirty="0"/>
            </a:p>
          </p:txBody>
        </p:sp>
        <p:sp>
          <p:nvSpPr>
            <p:cNvPr id="29" name="TextBox 28"/>
            <p:cNvSpPr txBox="1"/>
            <p:nvPr/>
          </p:nvSpPr>
          <p:spPr>
            <a:xfrm>
              <a:off x="7184783" y="4317953"/>
              <a:ext cx="1923347" cy="461665"/>
            </a:xfrm>
            <a:prstGeom prst="rect">
              <a:avLst/>
            </a:prstGeom>
            <a:noFill/>
          </p:spPr>
          <p:txBody>
            <a:bodyPr wrap="none" rtlCol="0">
              <a:spAutoFit/>
            </a:bodyPr>
            <a:lstStyle/>
            <a:p>
              <a:r>
                <a:rPr lang="en-US" sz="2400" b="1" dirty="0" smtClean="0"/>
                <a:t>Strategic Plan</a:t>
              </a:r>
              <a:endParaRPr lang="en-US" sz="2400" b="1" dirty="0"/>
            </a:p>
          </p:txBody>
        </p:sp>
        <p:sp>
          <p:nvSpPr>
            <p:cNvPr id="30" name="TextBox 29"/>
            <p:cNvSpPr txBox="1"/>
            <p:nvPr/>
          </p:nvSpPr>
          <p:spPr>
            <a:xfrm>
              <a:off x="6124589" y="5549355"/>
              <a:ext cx="1103187" cy="461665"/>
            </a:xfrm>
            <a:prstGeom prst="rect">
              <a:avLst/>
            </a:prstGeom>
            <a:noFill/>
          </p:spPr>
          <p:txBody>
            <a:bodyPr wrap="none" rtlCol="0">
              <a:spAutoFit/>
            </a:bodyPr>
            <a:lstStyle/>
            <a:p>
              <a:r>
                <a:rPr lang="en-US" sz="2400" b="1" dirty="0" smtClean="0"/>
                <a:t>QI Plan</a:t>
              </a:r>
              <a:endParaRPr lang="en-US" sz="2400" b="1" dirty="0"/>
            </a:p>
          </p:txBody>
        </p:sp>
        <p:sp>
          <p:nvSpPr>
            <p:cNvPr id="32" name="TextBox 31"/>
            <p:cNvSpPr txBox="1"/>
            <p:nvPr/>
          </p:nvSpPr>
          <p:spPr>
            <a:xfrm>
              <a:off x="7371886" y="5503188"/>
              <a:ext cx="1506393" cy="569387"/>
            </a:xfrm>
            <a:prstGeom prst="rect">
              <a:avLst/>
            </a:prstGeom>
            <a:noFill/>
          </p:spPr>
          <p:txBody>
            <a:bodyPr wrap="square" rtlCol="0">
              <a:spAutoFit/>
            </a:bodyPr>
            <a:lstStyle/>
            <a:p>
              <a:pPr algn="ctr"/>
              <a:r>
                <a:rPr lang="en-US" sz="1550" b="1" dirty="0" smtClean="0"/>
                <a:t>Implementation </a:t>
              </a:r>
            </a:p>
            <a:p>
              <a:pPr algn="ctr"/>
              <a:r>
                <a:rPr lang="en-US" sz="1550" b="1" dirty="0" smtClean="0"/>
                <a:t>Plans</a:t>
              </a:r>
              <a:endParaRPr lang="en-US" sz="1550" b="1" dirty="0"/>
            </a:p>
          </p:txBody>
        </p:sp>
        <p:sp>
          <p:nvSpPr>
            <p:cNvPr id="33" name="TextBox 32"/>
            <p:cNvSpPr txBox="1"/>
            <p:nvPr/>
          </p:nvSpPr>
          <p:spPr>
            <a:xfrm>
              <a:off x="8890783" y="5480105"/>
              <a:ext cx="1289135" cy="600164"/>
            </a:xfrm>
            <a:prstGeom prst="rect">
              <a:avLst/>
            </a:prstGeom>
            <a:noFill/>
          </p:spPr>
          <p:txBody>
            <a:bodyPr wrap="none" rtlCol="0">
              <a:spAutoFit/>
            </a:bodyPr>
            <a:lstStyle/>
            <a:p>
              <a:pPr algn="ctr"/>
              <a:r>
                <a:rPr lang="en-US" sz="1700" b="1" dirty="0" smtClean="0"/>
                <a:t>Other Plans </a:t>
              </a:r>
              <a:r>
                <a:rPr lang="en-US" sz="1600" b="1" dirty="0" smtClean="0"/>
                <a:t/>
              </a:r>
              <a:br>
                <a:rPr lang="en-US" sz="1600" b="1" dirty="0" smtClean="0"/>
              </a:br>
              <a:r>
                <a:rPr lang="en-US" sz="1600" b="1" dirty="0" smtClean="0"/>
                <a:t>(i.e. WDP)</a:t>
              </a:r>
              <a:endParaRPr lang="en-US" sz="1600" b="1" dirty="0"/>
            </a:p>
          </p:txBody>
        </p:sp>
      </p:grpSp>
    </p:spTree>
    <p:extLst>
      <p:ext uri="{BB962C8B-B14F-4D97-AF65-F5344CB8AC3E}">
        <p14:creationId xmlns:p14="http://schemas.microsoft.com/office/powerpoint/2010/main" val="780873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525"/>
            <a:ext cx="10972800" cy="1143000"/>
          </a:xfrm>
        </p:spPr>
        <p:txBody>
          <a:bodyPr>
            <a:noAutofit/>
          </a:bodyPr>
          <a:lstStyle/>
          <a:p>
            <a:r>
              <a:rPr lang="en-US" sz="4000" dirty="0" smtClean="0"/>
              <a:t>Forming a Strategic Planning Committee</a:t>
            </a:r>
            <a:endParaRPr lang="en-US" sz="4000" dirty="0"/>
          </a:p>
        </p:txBody>
      </p:sp>
      <p:sp>
        <p:nvSpPr>
          <p:cNvPr id="5" name="Content Placeholder 4"/>
          <p:cNvSpPr>
            <a:spLocks noGrp="1"/>
          </p:cNvSpPr>
          <p:nvPr>
            <p:ph idx="1"/>
          </p:nvPr>
        </p:nvSpPr>
        <p:spPr>
          <a:xfrm>
            <a:off x="268006" y="1171575"/>
            <a:ext cx="11430000" cy="5686425"/>
          </a:xfrm>
        </p:spPr>
        <p:txBody>
          <a:bodyPr>
            <a:normAutofit/>
          </a:bodyPr>
          <a:lstStyle/>
          <a:p>
            <a:r>
              <a:rPr lang="en-US" sz="2800" b="1" dirty="0" smtClean="0"/>
              <a:t>Responsibility: </a:t>
            </a:r>
            <a:r>
              <a:rPr lang="en-US" sz="2800" dirty="0" smtClean="0"/>
              <a:t>Oversee the strategic planning process and implementation of objectives, including monitoring progress after the plan is developed</a:t>
            </a:r>
          </a:p>
          <a:p>
            <a:r>
              <a:rPr lang="en-US" sz="2800" dirty="0" smtClean="0"/>
              <a:t>Diverse group of internal staff (5-12 members, depending on size of organization)</a:t>
            </a:r>
          </a:p>
          <a:p>
            <a:pPr lvl="1"/>
            <a:r>
              <a:rPr lang="en-US" sz="2400" dirty="0" smtClean="0"/>
              <a:t>Involvement and active participation of agency leadership is critical for plan development and implementation</a:t>
            </a:r>
          </a:p>
          <a:p>
            <a:pPr lvl="1"/>
            <a:r>
              <a:rPr lang="en-US" sz="2400" dirty="0" smtClean="0"/>
              <a:t>Should include staff of all levels and members of the advisory board if one exists</a:t>
            </a:r>
          </a:p>
          <a:p>
            <a:pPr lvl="1"/>
            <a:r>
              <a:rPr lang="en-US" sz="2400" dirty="0" smtClean="0"/>
              <a:t>For plan development and revision, committee should include external stakeholders and members of the governing entity</a:t>
            </a:r>
          </a:p>
          <a:p>
            <a:pPr lvl="2"/>
            <a:r>
              <a:rPr lang="en-US" sz="2000" dirty="0" smtClean="0">
                <a:hlinkClick r:id="rId3"/>
              </a:rPr>
              <a:t>NACCHO’s Strategic </a:t>
            </a:r>
            <a:r>
              <a:rPr lang="en-US" sz="2000" dirty="0">
                <a:hlinkClick r:id="rId3"/>
              </a:rPr>
              <a:t>P</a:t>
            </a:r>
            <a:r>
              <a:rPr lang="en-US" sz="2000" dirty="0" smtClean="0">
                <a:hlinkClick r:id="rId3"/>
              </a:rPr>
              <a:t>lanning Guide</a:t>
            </a:r>
            <a:r>
              <a:rPr lang="en-US" sz="2000" dirty="0" smtClean="0"/>
              <a:t> includes the following as potential external stakeholders: funders, state health department or other state agency reps, CHIP coalition members, partner agencies, other health departments, policy makers</a:t>
            </a:r>
            <a:endParaRPr lang="en-US" sz="2000" dirty="0"/>
          </a:p>
        </p:txBody>
      </p:sp>
      <p:cxnSp>
        <p:nvCxnSpPr>
          <p:cNvPr id="4" name="Straight Connector 3"/>
          <p:cNvCxnSpPr/>
          <p:nvPr/>
        </p:nvCxnSpPr>
        <p:spPr>
          <a:xfrm>
            <a:off x="2209800" y="1000125"/>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spTree>
    <p:extLst>
      <p:ext uri="{BB962C8B-B14F-4D97-AF65-F5344CB8AC3E}">
        <p14:creationId xmlns:p14="http://schemas.microsoft.com/office/powerpoint/2010/main" val="3423950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9814" y="-19049"/>
            <a:ext cx="7457172" cy="994172"/>
          </a:xfrm>
        </p:spPr>
        <p:txBody>
          <a:bodyPr>
            <a:normAutofit fontScale="90000"/>
          </a:bodyPr>
          <a:lstStyle/>
          <a:p>
            <a:r>
              <a:rPr lang="en-US" dirty="0"/>
              <a:t>Some Points on Strategic Planning</a:t>
            </a:r>
          </a:p>
        </p:txBody>
      </p:sp>
      <p:sp>
        <p:nvSpPr>
          <p:cNvPr id="3" name="Content Placeholder 2"/>
          <p:cNvSpPr>
            <a:spLocks noGrp="1"/>
          </p:cNvSpPr>
          <p:nvPr>
            <p:ph idx="1"/>
          </p:nvPr>
        </p:nvSpPr>
        <p:spPr>
          <a:xfrm>
            <a:off x="381000" y="1371600"/>
            <a:ext cx="11506200" cy="3810000"/>
          </a:xfrm>
        </p:spPr>
        <p:txBody>
          <a:bodyPr>
            <a:normAutofit fontScale="92500" lnSpcReduction="10000"/>
          </a:bodyPr>
          <a:lstStyle/>
          <a:p>
            <a:pPr marL="419100" indent="-385763">
              <a:spcBef>
                <a:spcPts val="800"/>
              </a:spcBef>
              <a:buFont typeface="+mj-lt"/>
              <a:buAutoNum type="arabicParenR"/>
            </a:pPr>
            <a:r>
              <a:rPr lang="en-US" altLang="en-US" sz="2700" dirty="0"/>
              <a:t>Strategic plans are strategic – consider 3-4 priorities</a:t>
            </a:r>
          </a:p>
          <a:p>
            <a:pPr marL="419100" indent="-385763">
              <a:spcBef>
                <a:spcPts val="800"/>
              </a:spcBef>
              <a:buFont typeface="+mj-lt"/>
              <a:buAutoNum type="arabicParenR"/>
            </a:pPr>
            <a:r>
              <a:rPr lang="en-US" altLang="en-US" sz="2700" dirty="0"/>
              <a:t>Strategic plans are living documents that are used, reviewed and revised</a:t>
            </a:r>
          </a:p>
          <a:p>
            <a:pPr marL="419100" indent="-385763">
              <a:spcBef>
                <a:spcPts val="800"/>
              </a:spcBef>
              <a:buFont typeface="+mj-lt"/>
              <a:buAutoNum type="arabicParenR"/>
            </a:pPr>
            <a:r>
              <a:rPr lang="en-US" altLang="en-US" sz="2700" dirty="0"/>
              <a:t>Strategic planning is not an isolated process. </a:t>
            </a:r>
            <a:r>
              <a:rPr lang="en-US" altLang="en-US" sz="2700" dirty="0" smtClean="0"/>
              <a:t>It </a:t>
            </a:r>
            <a:r>
              <a:rPr lang="en-US" altLang="en-US" sz="2700" dirty="0"/>
              <a:t>requires broad input and </a:t>
            </a:r>
            <a:r>
              <a:rPr lang="en-US" altLang="en-US" sz="2700" dirty="0" smtClean="0"/>
              <a:t>support (i.e. from stakeholders, governing entity, all levels of staff)</a:t>
            </a:r>
            <a:endParaRPr lang="en-US" altLang="en-US" sz="2700" dirty="0"/>
          </a:p>
          <a:p>
            <a:pPr marL="419100" indent="-385763">
              <a:spcBef>
                <a:spcPts val="800"/>
              </a:spcBef>
              <a:buFont typeface="+mj-lt"/>
              <a:buAutoNum type="arabicParenR"/>
            </a:pPr>
            <a:r>
              <a:rPr lang="en-US" altLang="en-US" sz="2700" dirty="0"/>
              <a:t>Strategic planning builds on other plans and assessments (i.e. SHA/SHIP, chronic disease plan, quality plan, health equity plan, etc.)</a:t>
            </a:r>
          </a:p>
          <a:p>
            <a:pPr marL="419100" indent="-385763">
              <a:spcBef>
                <a:spcPts val="800"/>
              </a:spcBef>
              <a:buFont typeface="+mj-lt"/>
              <a:buAutoNum type="arabicParenR"/>
            </a:pPr>
            <a:r>
              <a:rPr lang="en-US" altLang="en-US" sz="2700" dirty="0"/>
              <a:t>Perfect plans can be the enemy of the good – </a:t>
            </a:r>
            <a:r>
              <a:rPr lang="en-US" altLang="en-US" sz="2700" dirty="0" smtClean="0"/>
              <a:t>plan </a:t>
            </a:r>
            <a:r>
              <a:rPr lang="en-US" altLang="en-US" sz="2700" dirty="0"/>
              <a:t>it and act on it.  </a:t>
            </a:r>
            <a:r>
              <a:rPr lang="en-US" altLang="en-US" sz="2700" dirty="0" smtClean="0"/>
              <a:t/>
            </a:r>
            <a:br>
              <a:rPr lang="en-US" altLang="en-US" sz="2700" dirty="0" smtClean="0"/>
            </a:br>
            <a:r>
              <a:rPr lang="en-US" altLang="en-US" sz="2700" b="1" u="sng" dirty="0" smtClean="0"/>
              <a:t>It </a:t>
            </a:r>
            <a:r>
              <a:rPr lang="en-US" altLang="en-US" sz="2700" b="1" u="sng" dirty="0"/>
              <a:t>will be good enough</a:t>
            </a:r>
            <a:r>
              <a:rPr lang="en-US" altLang="en-US" sz="2700" dirty="0"/>
              <a:t>!</a:t>
            </a:r>
          </a:p>
          <a:p>
            <a:pPr marL="419100" indent="-385763">
              <a:spcBef>
                <a:spcPts val="800"/>
              </a:spcBef>
              <a:buFont typeface="+mj-lt"/>
              <a:buAutoNum type="arabicParenR"/>
            </a:pPr>
            <a:r>
              <a:rPr lang="en-US" altLang="en-US" sz="2700" dirty="0"/>
              <a:t>The agency strategic plan is for all staff! </a:t>
            </a:r>
          </a:p>
          <a:p>
            <a:pPr marL="0" indent="0">
              <a:buNone/>
            </a:pPr>
            <a:endParaRPr lang="en-US" dirty="0"/>
          </a:p>
        </p:txBody>
      </p:sp>
      <p:pic>
        <p:nvPicPr>
          <p:cNvPr id="4" name="Picture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5398595"/>
            <a:ext cx="2064619" cy="144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2209800" y="99060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spTree>
    <p:extLst>
      <p:ext uri="{BB962C8B-B14F-4D97-AF65-F5344CB8AC3E}">
        <p14:creationId xmlns:p14="http://schemas.microsoft.com/office/powerpoint/2010/main" val="2726236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133600" y="1143000"/>
            <a:ext cx="8077200"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200400" y="0"/>
            <a:ext cx="6324600" cy="1143000"/>
          </a:xfrm>
        </p:spPr>
        <p:txBody>
          <a:bodyPr>
            <a:normAutofit fontScale="90000"/>
          </a:bodyPr>
          <a:lstStyle/>
          <a:p>
            <a:r>
              <a:rPr lang="en-US" dirty="0"/>
              <a:t>Vision Statement</a:t>
            </a:r>
            <a:br>
              <a:rPr lang="en-US" dirty="0"/>
            </a:br>
            <a:r>
              <a:rPr lang="en-US" dirty="0"/>
              <a:t>“What We Want to Achieve”</a:t>
            </a:r>
          </a:p>
        </p:txBody>
      </p:sp>
      <p:sp>
        <p:nvSpPr>
          <p:cNvPr id="9" name="Content Placeholder 2"/>
          <p:cNvSpPr txBox="1">
            <a:spLocks/>
          </p:cNvSpPr>
          <p:nvPr/>
        </p:nvSpPr>
        <p:spPr>
          <a:xfrm>
            <a:off x="2133600" y="5566761"/>
            <a:ext cx="7886700" cy="748294"/>
          </a:xfrm>
          <a:prstGeom prst="rect">
            <a:avLst/>
          </a:prstGeom>
          <a:ln>
            <a:solidFill>
              <a:srgbClr val="C00000"/>
            </a:solidFill>
          </a:ln>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b="1" u="sng" dirty="0" smtClean="0"/>
              <a:t>DPH’s Vision</a:t>
            </a:r>
          </a:p>
          <a:p>
            <a:pPr marL="0" indent="0" algn="ctr">
              <a:buFont typeface="Arial" panose="020B0604020202020204" pitchFamily="34" charset="0"/>
              <a:buNone/>
            </a:pPr>
            <a:r>
              <a:rPr lang="en-US" dirty="0" smtClean="0"/>
              <a:t>Healthy People In Healthy Connecticut Communities</a:t>
            </a:r>
            <a:endParaRPr lang="en-US" dirty="0"/>
          </a:p>
        </p:txBody>
      </p:sp>
      <p:grpSp>
        <p:nvGrpSpPr>
          <p:cNvPr id="10" name="Group 9"/>
          <p:cNvGrpSpPr/>
          <p:nvPr/>
        </p:nvGrpSpPr>
        <p:grpSpPr>
          <a:xfrm>
            <a:off x="819426" y="1859340"/>
            <a:ext cx="3219173" cy="2493333"/>
            <a:chOff x="770418" y="1878423"/>
            <a:chExt cx="3504461" cy="2541881"/>
          </a:xfrm>
        </p:grpSpPr>
        <p:sp>
          <p:nvSpPr>
            <p:cNvPr id="11" name="Oval 10"/>
            <p:cNvSpPr/>
            <p:nvPr/>
          </p:nvSpPr>
          <p:spPr>
            <a:xfrm>
              <a:off x="1395664" y="3460607"/>
              <a:ext cx="2035940" cy="914400"/>
            </a:xfrm>
            <a:prstGeom prst="ellipse">
              <a:avLst/>
            </a:prstGeom>
            <a:solidFill>
              <a:schemeClr val="bg1"/>
            </a:soli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p:cNvPicPr>
              <a:picLocks noChangeAspect="1"/>
            </p:cNvPicPr>
            <p:nvPr/>
          </p:nvPicPr>
          <p:blipFill>
            <a:blip r:embed="rId3">
              <a:clrChange>
                <a:clrFrom>
                  <a:srgbClr val="FFFFFF"/>
                </a:clrFrom>
                <a:clrTo>
                  <a:srgbClr val="FFFFFF">
                    <a:alpha val="0"/>
                  </a:srgbClr>
                </a:clrTo>
              </a:clrChange>
            </a:blip>
            <a:stretch>
              <a:fillRect/>
            </a:stretch>
          </p:blipFill>
          <p:spPr>
            <a:xfrm flipH="1">
              <a:off x="770418" y="1878423"/>
              <a:ext cx="3504461" cy="2541881"/>
            </a:xfrm>
            <a:prstGeom prst="rect">
              <a:avLst/>
            </a:prstGeom>
          </p:spPr>
        </p:pic>
      </p:grpSp>
      <p:grpSp>
        <p:nvGrpSpPr>
          <p:cNvPr id="13" name="Group 12"/>
          <p:cNvGrpSpPr/>
          <p:nvPr/>
        </p:nvGrpSpPr>
        <p:grpSpPr>
          <a:xfrm>
            <a:off x="5257800" y="1897440"/>
            <a:ext cx="6477000" cy="3046988"/>
            <a:chOff x="5601902" y="1533364"/>
            <a:chExt cx="6332083" cy="4172534"/>
          </a:xfrm>
        </p:grpSpPr>
        <p:sp>
          <p:nvSpPr>
            <p:cNvPr id="14" name="TextBox 13"/>
            <p:cNvSpPr txBox="1"/>
            <p:nvPr/>
          </p:nvSpPr>
          <p:spPr>
            <a:xfrm>
              <a:off x="6025011" y="1533364"/>
              <a:ext cx="5908974" cy="4172534"/>
            </a:xfrm>
            <a:prstGeom prst="rect">
              <a:avLst/>
            </a:prstGeom>
            <a:noFill/>
          </p:spPr>
          <p:txBody>
            <a:bodyPr wrap="square" rtlCol="0">
              <a:spAutoFit/>
            </a:bodyPr>
            <a:lstStyle/>
            <a:p>
              <a:r>
                <a:rPr lang="en-US" sz="2400" dirty="0"/>
                <a:t>Articulates the future view of the organization and for the community.</a:t>
              </a:r>
            </a:p>
            <a:p>
              <a:endParaRPr lang="en-US" sz="2400" dirty="0"/>
            </a:p>
            <a:p>
              <a:r>
                <a:rPr lang="en-US" sz="2400" dirty="0"/>
                <a:t>Should be explicit, straightforward, and concise</a:t>
              </a:r>
            </a:p>
            <a:p>
              <a:endParaRPr lang="en-US" sz="2400" dirty="0"/>
            </a:p>
            <a:p>
              <a:r>
                <a:rPr lang="en-US" sz="2400" dirty="0"/>
                <a:t>What do we want to achieve? What will success look like?</a:t>
              </a:r>
            </a:p>
          </p:txBody>
        </p:sp>
        <p:grpSp>
          <p:nvGrpSpPr>
            <p:cNvPr id="15" name="Group 14"/>
            <p:cNvGrpSpPr/>
            <p:nvPr/>
          </p:nvGrpSpPr>
          <p:grpSpPr>
            <a:xfrm>
              <a:off x="5601902" y="4340958"/>
              <a:ext cx="481263" cy="738663"/>
              <a:chOff x="5291490" y="4105930"/>
              <a:chExt cx="481263" cy="738663"/>
            </a:xfrm>
          </p:grpSpPr>
          <p:sp>
            <p:nvSpPr>
              <p:cNvPr id="22" name="Rounded Rectangle 21"/>
              <p:cNvSpPr/>
              <p:nvPr/>
            </p:nvSpPr>
            <p:spPr>
              <a:xfrm>
                <a:off x="5349642" y="4237657"/>
                <a:ext cx="364958" cy="346029"/>
              </a:xfrm>
              <a:prstGeom prst="round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350"/>
              </a:p>
            </p:txBody>
          </p:sp>
          <p:sp>
            <p:nvSpPr>
              <p:cNvPr id="23" name="TextBox 22"/>
              <p:cNvSpPr txBox="1"/>
              <p:nvPr/>
            </p:nvSpPr>
            <p:spPr>
              <a:xfrm>
                <a:off x="5291490" y="4105930"/>
                <a:ext cx="481263" cy="738663"/>
              </a:xfrm>
              <a:prstGeom prst="rect">
                <a:avLst/>
              </a:prstGeom>
              <a:noFill/>
            </p:spPr>
            <p:txBody>
              <a:bodyPr wrap="square" rtlCol="0">
                <a:spAutoFit/>
              </a:bodyPr>
              <a:lstStyle/>
              <a:p>
                <a:pPr marL="214313" indent="-214313">
                  <a:buFont typeface="Wingdings" panose="05000000000000000000" pitchFamily="2" charset="2"/>
                  <a:buChar char="ü"/>
                </a:pPr>
                <a:r>
                  <a:rPr lang="en-US" sz="3000" dirty="0"/>
                  <a:t> </a:t>
                </a:r>
              </a:p>
            </p:txBody>
          </p:sp>
        </p:grpSp>
        <p:grpSp>
          <p:nvGrpSpPr>
            <p:cNvPr id="16" name="Group 15"/>
            <p:cNvGrpSpPr/>
            <p:nvPr/>
          </p:nvGrpSpPr>
          <p:grpSpPr>
            <a:xfrm>
              <a:off x="5601902" y="3029945"/>
              <a:ext cx="481263" cy="738662"/>
              <a:chOff x="5291488" y="4137537"/>
              <a:chExt cx="481263" cy="738662"/>
            </a:xfrm>
          </p:grpSpPr>
          <p:sp>
            <p:nvSpPr>
              <p:cNvPr id="20" name="Rounded Rectangle 19"/>
              <p:cNvSpPr/>
              <p:nvPr/>
            </p:nvSpPr>
            <p:spPr>
              <a:xfrm>
                <a:off x="5349642" y="4301725"/>
                <a:ext cx="364958" cy="346029"/>
              </a:xfrm>
              <a:prstGeom prst="round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350"/>
              </a:p>
            </p:txBody>
          </p:sp>
          <p:sp>
            <p:nvSpPr>
              <p:cNvPr id="21" name="TextBox 20"/>
              <p:cNvSpPr txBox="1"/>
              <p:nvPr/>
            </p:nvSpPr>
            <p:spPr>
              <a:xfrm>
                <a:off x="5291488" y="4137537"/>
                <a:ext cx="481263" cy="738662"/>
              </a:xfrm>
              <a:prstGeom prst="rect">
                <a:avLst/>
              </a:prstGeom>
              <a:noFill/>
            </p:spPr>
            <p:txBody>
              <a:bodyPr wrap="square" rtlCol="0">
                <a:spAutoFit/>
              </a:bodyPr>
              <a:lstStyle/>
              <a:p>
                <a:pPr marL="214313" indent="-214313">
                  <a:buFont typeface="Wingdings" panose="05000000000000000000" pitchFamily="2" charset="2"/>
                  <a:buChar char="ü"/>
                </a:pPr>
                <a:r>
                  <a:rPr lang="en-US" sz="3000" dirty="0"/>
                  <a:t> </a:t>
                </a:r>
              </a:p>
            </p:txBody>
          </p:sp>
        </p:grpSp>
        <p:grpSp>
          <p:nvGrpSpPr>
            <p:cNvPr id="17" name="Group 16"/>
            <p:cNvGrpSpPr/>
            <p:nvPr/>
          </p:nvGrpSpPr>
          <p:grpSpPr>
            <a:xfrm>
              <a:off x="5601902" y="1769506"/>
              <a:ext cx="481263" cy="738663"/>
              <a:chOff x="5291490" y="4105930"/>
              <a:chExt cx="481263" cy="738663"/>
            </a:xfrm>
          </p:grpSpPr>
          <p:sp>
            <p:nvSpPr>
              <p:cNvPr id="18" name="Rounded Rectangle 17"/>
              <p:cNvSpPr/>
              <p:nvPr/>
            </p:nvSpPr>
            <p:spPr>
              <a:xfrm>
                <a:off x="5349642" y="4237657"/>
                <a:ext cx="364958" cy="346029"/>
              </a:xfrm>
              <a:prstGeom prst="round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350"/>
              </a:p>
            </p:txBody>
          </p:sp>
          <p:sp>
            <p:nvSpPr>
              <p:cNvPr id="19" name="TextBox 18"/>
              <p:cNvSpPr txBox="1"/>
              <p:nvPr/>
            </p:nvSpPr>
            <p:spPr>
              <a:xfrm>
                <a:off x="5291490" y="4105930"/>
                <a:ext cx="481263" cy="738663"/>
              </a:xfrm>
              <a:prstGeom prst="rect">
                <a:avLst/>
              </a:prstGeom>
              <a:noFill/>
            </p:spPr>
            <p:txBody>
              <a:bodyPr wrap="square" rtlCol="0">
                <a:spAutoFit/>
              </a:bodyPr>
              <a:lstStyle/>
              <a:p>
                <a:pPr marL="214313" indent="-214313">
                  <a:buFont typeface="Wingdings" panose="05000000000000000000" pitchFamily="2" charset="2"/>
                  <a:buChar char="ü"/>
                </a:pPr>
                <a:r>
                  <a:rPr lang="en-US" sz="3000" dirty="0"/>
                  <a:t> </a:t>
                </a:r>
              </a:p>
            </p:txBody>
          </p:sp>
        </p:grpSp>
      </p:gr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spTree>
    <p:extLst>
      <p:ext uri="{BB962C8B-B14F-4D97-AF65-F5344CB8AC3E}">
        <p14:creationId xmlns:p14="http://schemas.microsoft.com/office/powerpoint/2010/main" val="1848957209"/>
      </p:ext>
    </p:extLst>
  </p:cSld>
  <p:clrMapOvr>
    <a:masterClrMapping/>
  </p:clrMapOvr>
</p:sld>
</file>

<file path=ppt/theme/theme1.xml><?xml version="1.0" encoding="utf-8"?>
<a:theme xmlns:a="http://schemas.openxmlformats.org/drawingml/2006/main" name="Office Theme">
  <a:themeElements>
    <a:clrScheme name="SiteCore Colors">
      <a:dk1>
        <a:sysClr val="windowText" lastClr="000000"/>
      </a:dk1>
      <a:lt1>
        <a:sysClr val="window" lastClr="FFFFFF"/>
      </a:lt1>
      <a:dk2>
        <a:srgbClr val="1F497D"/>
      </a:dk2>
      <a:lt2>
        <a:srgbClr val="EEECE1"/>
      </a:lt2>
      <a:accent1>
        <a:srgbClr val="0071BB"/>
      </a:accent1>
      <a:accent2>
        <a:srgbClr val="3A95D2"/>
      </a:accent2>
      <a:accent3>
        <a:srgbClr val="88BFE3"/>
      </a:accent3>
      <a:accent4>
        <a:srgbClr val="054266"/>
      </a:accent4>
      <a:accent5>
        <a:srgbClr val="053955"/>
      </a:accent5>
      <a:accent6>
        <a:srgbClr val="0081BD"/>
      </a:accent6>
      <a:hlink>
        <a:srgbClr val="054266"/>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20045</TotalTime>
  <Words>2266</Words>
  <Application>Microsoft Office PowerPoint</Application>
  <PresentationFormat>Widescreen</PresentationFormat>
  <Paragraphs>297</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Arial Black</vt:lpstr>
      <vt:lpstr>Calibri</vt:lpstr>
      <vt:lpstr>Wingdings</vt:lpstr>
      <vt:lpstr>Office Theme</vt:lpstr>
      <vt:lpstr>Accreditation Learning Community</vt:lpstr>
      <vt:lpstr>PHHS Block Grant Announcement</vt:lpstr>
      <vt:lpstr>Developing a Strategic Plan (Measure 5.3.1 and Measure 5.3.2) </vt:lpstr>
      <vt:lpstr>What is a Strategic Plan?</vt:lpstr>
      <vt:lpstr>National Standards for the Strategic Plan Process</vt:lpstr>
      <vt:lpstr>Alignment of PHAB Prerequisites</vt:lpstr>
      <vt:lpstr>Forming a Strategic Planning Committee</vt:lpstr>
      <vt:lpstr>Some Points on Strategic Planning</vt:lpstr>
      <vt:lpstr>Vision Statement “What We Want to Achieve”</vt:lpstr>
      <vt:lpstr>Mission Statement “Why We Exist”</vt:lpstr>
      <vt:lpstr>Value Statements “What Defines Us”</vt:lpstr>
      <vt:lpstr>Environmental Scan Phase</vt:lpstr>
      <vt:lpstr>SWOT (or SWOC)</vt:lpstr>
      <vt:lpstr>DPH’s 2018 SWOC</vt:lpstr>
      <vt:lpstr>Emerging Issues from DPH’s 2018 Strategic Planning Session</vt:lpstr>
      <vt:lpstr>PowerPoint Presentation</vt:lpstr>
      <vt:lpstr>DPH/Local/Other Partner Assessments</vt:lpstr>
      <vt:lpstr>Strategy Phase</vt:lpstr>
      <vt:lpstr>DPH’s 2017-2018 Strategic Priorities</vt:lpstr>
      <vt:lpstr>DPH’s 2017-2018 Strategic Objectives Examples</vt:lpstr>
      <vt:lpstr>Journal of Public Health Management and Practice – May/June 2018</vt:lpstr>
      <vt:lpstr>Kent County Health Department:  Using an Agency Strategic Plan to Drive Improvement</vt:lpstr>
      <vt:lpstr>Kent County Health Department:  Using an Agency Strategic Plan to Drive Improvement</vt:lpstr>
      <vt:lpstr>PowerPoint Presentation</vt:lpstr>
    </vt:vector>
  </TitlesOfParts>
  <Company>DPH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Management at  CT DPH</dc:title>
  <dc:creator>Holder, Etienne</dc:creator>
  <cp:lastModifiedBy>Touma, Melissa</cp:lastModifiedBy>
  <cp:revision>431</cp:revision>
  <cp:lastPrinted>2018-05-30T16:32:46Z</cp:lastPrinted>
  <dcterms:created xsi:type="dcterms:W3CDTF">2017-07-24T19:17:55Z</dcterms:created>
  <dcterms:modified xsi:type="dcterms:W3CDTF">2018-07-26T17:55:03Z</dcterms:modified>
</cp:coreProperties>
</file>