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0"/>
  </p:notesMasterIdLst>
  <p:sldIdLst>
    <p:sldId id="281" r:id="rId3"/>
    <p:sldId id="279" r:id="rId4"/>
    <p:sldId id="360" r:id="rId5"/>
    <p:sldId id="361" r:id="rId6"/>
    <p:sldId id="351" r:id="rId7"/>
    <p:sldId id="347" r:id="rId8"/>
    <p:sldId id="352" r:id="rId9"/>
    <p:sldId id="354" r:id="rId10"/>
    <p:sldId id="353" r:id="rId11"/>
    <p:sldId id="355" r:id="rId12"/>
    <p:sldId id="356" r:id="rId13"/>
    <p:sldId id="357" r:id="rId14"/>
    <p:sldId id="358" r:id="rId15"/>
    <p:sldId id="359" r:id="rId16"/>
    <p:sldId id="345" r:id="rId17"/>
    <p:sldId id="350" r:id="rId18"/>
    <p:sldId id="346" r:id="rId1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uma, Melissa" initials="TM" lastIdx="1" clrIdx="0">
    <p:extLst>
      <p:ext uri="{19B8F6BF-5375-455C-9EA6-DF929625EA0E}">
        <p15:presenceInfo xmlns:p15="http://schemas.microsoft.com/office/powerpoint/2012/main" userId="S-1-5-21-746137067-854245398-682003330-3955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82" autoAdjust="0"/>
  </p:normalViewPr>
  <p:slideViewPr>
    <p:cSldViewPr>
      <p:cViewPr varScale="1">
        <p:scale>
          <a:sx n="73" d="100"/>
          <a:sy n="73" d="100"/>
        </p:scale>
        <p:origin x="9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xec\dfs\DPH-Shared1\Planning\PWD\Surveys\Local%20Health%20Survey\2017\Talli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n-US" sz="2000" dirty="0"/>
              <a:t>Number of LHDs Participating in Accreditation</a:t>
            </a:r>
          </a:p>
          <a:p>
            <a:pPr>
              <a:defRPr/>
            </a:pPr>
            <a:r>
              <a:rPr lang="en-US" sz="1100" dirty="0"/>
              <a:t>Source: Local Health Department Survey, 2017</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 CHIP Accred'!$A$26</c:f>
              <c:strCache>
                <c:ptCount val="1"/>
                <c:pt idx="0">
                  <c:v>District HD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 CHIP Accred'!$B$25:$G$25</c:f>
              <c:strCache>
                <c:ptCount val="6"/>
                <c:pt idx="0">
                  <c:v>Accredited</c:v>
                </c:pt>
                <c:pt idx="1">
                  <c:v>Applied for accreditation</c:v>
                </c:pt>
                <c:pt idx="2">
                  <c:v>Registered in ePHAB</c:v>
                </c:pt>
                <c:pt idx="3">
                  <c:v>Plans to apply, not yet registered</c:v>
                </c:pt>
                <c:pt idx="4">
                  <c:v>Not decided</c:v>
                </c:pt>
                <c:pt idx="5">
                  <c:v>Not applying</c:v>
                </c:pt>
              </c:strCache>
            </c:strRef>
          </c:cat>
          <c:val>
            <c:numRef>
              <c:f>'CHA CHIP Accred'!$B$26:$G$26</c:f>
              <c:numCache>
                <c:formatCode>General</c:formatCode>
                <c:ptCount val="6"/>
                <c:pt idx="0">
                  <c:v>1</c:v>
                </c:pt>
                <c:pt idx="1">
                  <c:v>0</c:v>
                </c:pt>
                <c:pt idx="2">
                  <c:v>3</c:v>
                </c:pt>
                <c:pt idx="3">
                  <c:v>10</c:v>
                </c:pt>
                <c:pt idx="4">
                  <c:v>5</c:v>
                </c:pt>
                <c:pt idx="5">
                  <c:v>1</c:v>
                </c:pt>
              </c:numCache>
            </c:numRef>
          </c:val>
        </c:ser>
        <c:ser>
          <c:idx val="1"/>
          <c:order val="1"/>
          <c:tx>
            <c:strRef>
              <c:f>'CHA CHIP Accred'!$A$27</c:f>
              <c:strCache>
                <c:ptCount val="1"/>
                <c:pt idx="0">
                  <c:v>Full-Time HD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 CHIP Accred'!$B$25:$G$25</c:f>
              <c:strCache>
                <c:ptCount val="6"/>
                <c:pt idx="0">
                  <c:v>Accredited</c:v>
                </c:pt>
                <c:pt idx="1">
                  <c:v>Applied for accreditation</c:v>
                </c:pt>
                <c:pt idx="2">
                  <c:v>Registered in ePHAB</c:v>
                </c:pt>
                <c:pt idx="3">
                  <c:v>Plans to apply, not yet registered</c:v>
                </c:pt>
                <c:pt idx="4">
                  <c:v>Not decided</c:v>
                </c:pt>
                <c:pt idx="5">
                  <c:v>Not applying</c:v>
                </c:pt>
              </c:strCache>
            </c:strRef>
          </c:cat>
          <c:val>
            <c:numRef>
              <c:f>'CHA CHIP Accred'!$B$27:$G$27</c:f>
              <c:numCache>
                <c:formatCode>General</c:formatCode>
                <c:ptCount val="6"/>
                <c:pt idx="0">
                  <c:v>2</c:v>
                </c:pt>
                <c:pt idx="1">
                  <c:v>1</c:v>
                </c:pt>
                <c:pt idx="2">
                  <c:v>2</c:v>
                </c:pt>
                <c:pt idx="3">
                  <c:v>9</c:v>
                </c:pt>
                <c:pt idx="4">
                  <c:v>16</c:v>
                </c:pt>
                <c:pt idx="5">
                  <c:v>3</c:v>
                </c:pt>
              </c:numCache>
            </c:numRef>
          </c:val>
        </c:ser>
        <c:ser>
          <c:idx val="2"/>
          <c:order val="2"/>
          <c:tx>
            <c:strRef>
              <c:f>'CHA CHIP Accred'!$A$28</c:f>
              <c:strCache>
                <c:ptCount val="1"/>
                <c:pt idx="0">
                  <c:v>Part-Time HD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 CHIP Accred'!$B$25:$G$25</c:f>
              <c:strCache>
                <c:ptCount val="6"/>
                <c:pt idx="0">
                  <c:v>Accredited</c:v>
                </c:pt>
                <c:pt idx="1">
                  <c:v>Applied for accreditation</c:v>
                </c:pt>
                <c:pt idx="2">
                  <c:v>Registered in ePHAB</c:v>
                </c:pt>
                <c:pt idx="3">
                  <c:v>Plans to apply, not yet registered</c:v>
                </c:pt>
                <c:pt idx="4">
                  <c:v>Not decided</c:v>
                </c:pt>
                <c:pt idx="5">
                  <c:v>Not applying</c:v>
                </c:pt>
              </c:strCache>
            </c:strRef>
          </c:cat>
          <c:val>
            <c:numRef>
              <c:f>'CHA CHIP Accred'!$B$28:$G$28</c:f>
              <c:numCache>
                <c:formatCode>General</c:formatCode>
                <c:ptCount val="6"/>
                <c:pt idx="0">
                  <c:v>0</c:v>
                </c:pt>
                <c:pt idx="1">
                  <c:v>0</c:v>
                </c:pt>
                <c:pt idx="2">
                  <c:v>0</c:v>
                </c:pt>
                <c:pt idx="3">
                  <c:v>0</c:v>
                </c:pt>
                <c:pt idx="4">
                  <c:v>11</c:v>
                </c:pt>
                <c:pt idx="5">
                  <c:v>6</c:v>
                </c:pt>
              </c:numCache>
            </c:numRef>
          </c:val>
        </c:ser>
        <c:dLbls>
          <c:dLblPos val="outEnd"/>
          <c:showLegendKey val="0"/>
          <c:showVal val="1"/>
          <c:showCatName val="0"/>
          <c:showSerName val="0"/>
          <c:showPercent val="0"/>
          <c:showBubbleSize val="0"/>
        </c:dLbls>
        <c:gapWidth val="219"/>
        <c:overlap val="-27"/>
        <c:axId val="159808672"/>
        <c:axId val="163112048"/>
      </c:barChart>
      <c:catAx>
        <c:axId val="15980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3112048"/>
        <c:crosses val="autoZero"/>
        <c:auto val="1"/>
        <c:lblAlgn val="ctr"/>
        <c:lblOffset val="100"/>
        <c:noMultiLvlLbl val="0"/>
      </c:catAx>
      <c:valAx>
        <c:axId val="163112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59808672"/>
        <c:crosses val="autoZero"/>
        <c:crossBetween val="between"/>
      </c:valAx>
      <c:spPr>
        <a:noFill/>
        <a:ln>
          <a:noFill/>
        </a:ln>
        <a:effectLst/>
      </c:spPr>
    </c:plotArea>
    <c:legend>
      <c:legendPos val="b"/>
      <c:layout>
        <c:manualLayout>
          <c:xMode val="edge"/>
          <c:yMode val="edge"/>
          <c:x val="0.29438042571431167"/>
          <c:y val="0.93997279540779821"/>
          <c:w val="0.41123901495777543"/>
          <c:h val="6.002720459220178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1440" tIns="45720" rIns="91440" bIns="45720" rtlCol="0"/>
          <a:lstStyle>
            <a:lvl1pPr algn="r">
              <a:defRPr sz="1200"/>
            </a:lvl1pPr>
          </a:lstStyle>
          <a:p>
            <a:fld id="{D67D3304-5687-4526-BF6B-62F39789DFFF}" type="datetimeFigureOut">
              <a:rPr lang="en-US" smtClean="0"/>
              <a:t>1/29/2018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1440" tIns="45720" rIns="91440" bIns="45720" rtlCol="0" anchor="b"/>
          <a:lstStyle>
            <a:lvl1pPr algn="r">
              <a:defRPr sz="1200"/>
            </a:lvl1pPr>
          </a:lstStyle>
          <a:p>
            <a:fld id="{0CA242C5-3E60-4668-B23B-F17A02236ECA}" type="slidenum">
              <a:rPr lang="en-US" smtClean="0"/>
              <a:t>‹#›</a:t>
            </a:fld>
            <a:endParaRPr lang="en-US"/>
          </a:p>
        </p:txBody>
      </p:sp>
    </p:spTree>
    <p:extLst>
      <p:ext uri="{BB962C8B-B14F-4D97-AF65-F5344CB8AC3E}">
        <p14:creationId xmlns:p14="http://schemas.microsoft.com/office/powerpoint/2010/main" val="299894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1</a:t>
            </a:fld>
            <a:endParaRPr lang="en-US"/>
          </a:p>
        </p:txBody>
      </p:sp>
    </p:spTree>
    <p:extLst>
      <p:ext uri="{BB962C8B-B14F-4D97-AF65-F5344CB8AC3E}">
        <p14:creationId xmlns:p14="http://schemas.microsoft.com/office/powerpoint/2010/main" val="200817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10</a:t>
            </a:fld>
            <a:endParaRPr lang="en-US"/>
          </a:p>
        </p:txBody>
      </p:sp>
    </p:spTree>
    <p:extLst>
      <p:ext uri="{BB962C8B-B14F-4D97-AF65-F5344CB8AC3E}">
        <p14:creationId xmlns:p14="http://schemas.microsoft.com/office/powerpoint/2010/main" val="4175197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the plan listed potential partners, and did not specifically designate organizations that have accepted responsibility for implementing strategies, CT DPH provided the Action Agendas as additional documentation to demonstrate which organizations were responsible for priority objectives. The Action Agendas are the implementation worksheets of the state health improvement plan. </a:t>
            </a:r>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11</a:t>
            </a:fld>
            <a:endParaRPr lang="en-US"/>
          </a:p>
        </p:txBody>
      </p:sp>
    </p:spTree>
    <p:extLst>
      <p:ext uri="{BB962C8B-B14F-4D97-AF65-F5344CB8AC3E}">
        <p14:creationId xmlns:p14="http://schemas.microsoft.com/office/powerpoint/2010/main" val="4112369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state documentation, we needed to show consideration of local and tribal priorities in addition to national priorities. </a:t>
            </a:r>
          </a:p>
          <a:p>
            <a:endParaRPr lang="en-US" baseline="0" dirty="0" smtClean="0"/>
          </a:p>
          <a:p>
            <a:r>
              <a:rPr lang="en-US" baseline="0" dirty="0" smtClean="0"/>
              <a:t>Following our site visit, we focused on developing a formal process of identifying and documenting linkages between the State Health Improvement Plan and local Community Health Improvement Plans. I’ve shown this document on these webinars before and as you know, it is a working document, constantly being updated as we are made aware of completed CHIPs. It is available on the </a:t>
            </a:r>
            <a:r>
              <a:rPr lang="en-US" sz="1200" kern="1200" dirty="0" smtClean="0">
                <a:solidFill>
                  <a:schemeClr val="tx1"/>
                </a:solidFill>
                <a:effectLst/>
                <a:latin typeface="+mn-lt"/>
                <a:ea typeface="+mn-ea"/>
                <a:cs typeface="+mn-cs"/>
              </a:rPr>
              <a:t>Connecticut Health Improvement Coalition’s webpage and could</a:t>
            </a:r>
            <a:r>
              <a:rPr lang="en-US" sz="1200" kern="1200" baseline="0" dirty="0" smtClean="0">
                <a:solidFill>
                  <a:schemeClr val="tx1"/>
                </a:solidFill>
                <a:effectLst/>
                <a:latin typeface="+mn-lt"/>
                <a:ea typeface="+mn-ea"/>
                <a:cs typeface="+mn-cs"/>
              </a:rPr>
              <a:t> be a good tool for your department to use when considering state health improvement priorities for your CHIP.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we plan to use and align</a:t>
            </a:r>
            <a:r>
              <a:rPr lang="en-US" sz="1200" kern="1200" baseline="0" dirty="0" smtClean="0">
                <a:solidFill>
                  <a:schemeClr val="tx1"/>
                </a:solidFill>
                <a:effectLst/>
                <a:latin typeface="+mn-lt"/>
                <a:ea typeface="+mn-ea"/>
                <a:cs typeface="+mn-cs"/>
              </a:rPr>
              <a:t> with</a:t>
            </a:r>
            <a:r>
              <a:rPr lang="en-US" sz="1200" kern="1200" dirty="0" smtClean="0">
                <a:solidFill>
                  <a:schemeClr val="tx1"/>
                </a:solidFill>
                <a:effectLst/>
                <a:latin typeface="+mn-lt"/>
                <a:ea typeface="+mn-ea"/>
                <a:cs typeface="+mn-cs"/>
              </a:rPr>
              <a:t> these local level priorities and strategies as</a:t>
            </a:r>
            <a:r>
              <a:rPr lang="en-US" sz="1200" kern="1200" baseline="0" dirty="0" smtClean="0">
                <a:solidFill>
                  <a:schemeClr val="tx1"/>
                </a:solidFill>
                <a:effectLst/>
                <a:latin typeface="+mn-lt"/>
                <a:ea typeface="+mn-ea"/>
                <a:cs typeface="+mn-cs"/>
              </a:rPr>
              <a:t> we</a:t>
            </a:r>
            <a:r>
              <a:rPr lang="en-US" sz="1200" kern="1200" dirty="0" smtClean="0">
                <a:solidFill>
                  <a:schemeClr val="tx1"/>
                </a:solidFill>
                <a:effectLst/>
                <a:latin typeface="+mn-lt"/>
                <a:ea typeface="+mn-ea"/>
                <a:cs typeface="+mn-cs"/>
              </a:rPr>
              <a:t> update our own SHA/SHIP over the next two years. </a:t>
            </a:r>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12</a:t>
            </a:fld>
            <a:endParaRPr lang="en-US"/>
          </a:p>
        </p:txBody>
      </p:sp>
    </p:spTree>
    <p:extLst>
      <p:ext uri="{BB962C8B-B14F-4D97-AF65-F5344CB8AC3E}">
        <p14:creationId xmlns:p14="http://schemas.microsoft.com/office/powerpoint/2010/main" val="1598791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13</a:t>
            </a:fld>
            <a:endParaRPr lang="en-US"/>
          </a:p>
        </p:txBody>
      </p:sp>
    </p:spTree>
    <p:extLst>
      <p:ext uri="{BB962C8B-B14F-4D97-AF65-F5344CB8AC3E}">
        <p14:creationId xmlns:p14="http://schemas.microsoft.com/office/powerpoint/2010/main" val="1221860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14</a:t>
            </a:fld>
            <a:endParaRPr lang="en-US"/>
          </a:p>
        </p:txBody>
      </p:sp>
    </p:spTree>
    <p:extLst>
      <p:ext uri="{BB962C8B-B14F-4D97-AF65-F5344CB8AC3E}">
        <p14:creationId xmlns:p14="http://schemas.microsoft.com/office/powerpoint/2010/main" val="1612630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15</a:t>
            </a:fld>
            <a:endParaRPr lang="en-US"/>
          </a:p>
        </p:txBody>
      </p:sp>
    </p:spTree>
    <p:extLst>
      <p:ext uri="{BB962C8B-B14F-4D97-AF65-F5344CB8AC3E}">
        <p14:creationId xmlns:p14="http://schemas.microsoft.com/office/powerpoint/2010/main" val="3575206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16</a:t>
            </a:fld>
            <a:endParaRPr lang="en-US"/>
          </a:p>
        </p:txBody>
      </p:sp>
    </p:spTree>
    <p:extLst>
      <p:ext uri="{BB962C8B-B14F-4D97-AF65-F5344CB8AC3E}">
        <p14:creationId xmlns:p14="http://schemas.microsoft.com/office/powerpoint/2010/main" val="2258845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17</a:t>
            </a:fld>
            <a:endParaRPr lang="en-US"/>
          </a:p>
        </p:txBody>
      </p:sp>
    </p:spTree>
    <p:extLst>
      <p:ext uri="{BB962C8B-B14F-4D97-AF65-F5344CB8AC3E}">
        <p14:creationId xmlns:p14="http://schemas.microsoft.com/office/powerpoint/2010/main" val="127935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2</a:t>
            </a:fld>
            <a:endParaRPr lang="en-US"/>
          </a:p>
        </p:txBody>
      </p:sp>
    </p:spTree>
    <p:extLst>
      <p:ext uri="{BB962C8B-B14F-4D97-AF65-F5344CB8AC3E}">
        <p14:creationId xmlns:p14="http://schemas.microsoft.com/office/powerpoint/2010/main" val="94077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open-ended response also included requests to hear more about specific QI projects and cultural awareness, and from someone with expertise on finding/conducting evidence-based programs and reps from grant-making organizations which have supported LHD programming.</a:t>
            </a:r>
          </a:p>
          <a:p>
            <a:endParaRPr lang="en-US" baseline="0" dirty="0" smtClean="0"/>
          </a:p>
          <a:p>
            <a:r>
              <a:rPr lang="en-US" baseline="0" dirty="0" smtClean="0"/>
              <a:t>Another common request sought information about how to fund the accreditation process and other budget information. </a:t>
            </a:r>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3</a:t>
            </a:fld>
            <a:endParaRPr lang="en-US"/>
          </a:p>
        </p:txBody>
      </p:sp>
    </p:spTree>
    <p:extLst>
      <p:ext uri="{BB962C8B-B14F-4D97-AF65-F5344CB8AC3E}">
        <p14:creationId xmlns:p14="http://schemas.microsoft.com/office/powerpoint/2010/main" val="40019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is meant to give you an idea of the accreditation landscape across CT based on the Local Health Department Survey responses in</a:t>
            </a:r>
            <a:r>
              <a:rPr lang="en-US" baseline="0" dirty="0" smtClean="0"/>
              <a:t> 2017. We have 3 accredited local health departments, and one that has recently applied for accreditation. There are seven or eight other local health departments that indicated they plan to officially apply for accreditation in 2018. </a:t>
            </a:r>
          </a:p>
          <a:p>
            <a:endParaRPr lang="en-US" baseline="0" dirty="0" smtClean="0"/>
          </a:p>
          <a:p>
            <a:r>
              <a:rPr lang="en-US" baseline="0" dirty="0" smtClean="0"/>
              <a:t>As you know, our goal for this learning community is to improve local health capacity and readiness for accreditation through peer collaboration and resource sharing, and increase the number of accredited health departments in the state. This is also an activity that supports a State Health Improvement Plan objective in the Health Systems focus area, which is to increase the percentage of governmental public health jurisdictions that meet PHAB standards, and aligns with the national Healthy People 2020 objective to increase the number of local and tribal health agencies that are accredited.</a:t>
            </a:r>
          </a:p>
          <a:p>
            <a:endParaRPr lang="en-US" baseline="0" dirty="0" smtClean="0"/>
          </a:p>
          <a:p>
            <a:r>
              <a:rPr lang="en-US" dirty="0" smtClean="0"/>
              <a:t>http://www.portal.ct.gov/DPH/State-Health-Planning/Healthy-CT-2020-Dashboards/48-HLTHSYS-Infrastructure</a:t>
            </a:r>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4</a:t>
            </a:fld>
            <a:endParaRPr lang="en-US"/>
          </a:p>
        </p:txBody>
      </p:sp>
    </p:spTree>
    <p:extLst>
      <p:ext uri="{BB962C8B-B14F-4D97-AF65-F5344CB8AC3E}">
        <p14:creationId xmlns:p14="http://schemas.microsoft.com/office/powerpoint/2010/main" val="303874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5</a:t>
            </a:fld>
            <a:endParaRPr lang="en-US"/>
          </a:p>
        </p:txBody>
      </p:sp>
    </p:spTree>
    <p:extLst>
      <p:ext uri="{BB962C8B-B14F-4D97-AF65-F5344CB8AC3E}">
        <p14:creationId xmlns:p14="http://schemas.microsoft.com/office/powerpoint/2010/main" val="1946121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develop or revise</a:t>
            </a:r>
            <a:r>
              <a:rPr lang="en-US" baseline="0" dirty="0" smtClean="0"/>
              <a:t> the objectives, strategies, and even activities, for the implementation of your community health improvement plan, consider establishing alignment with the state health improvement priorities and strategies. Linking local health improvement plans with their state plans is a best practice reflected in the Healthy People 2020 Objective in Public Health Infrastructure – Increase the proportion of local public health agencies that have health improvement plans linked to their state plan.</a:t>
            </a:r>
          </a:p>
          <a:p>
            <a:endParaRPr lang="en-US" baseline="0" dirty="0" smtClean="0"/>
          </a:p>
          <a:p>
            <a:r>
              <a:rPr lang="en-US" dirty="0" smtClean="0"/>
              <a:t>To</a:t>
            </a:r>
            <a:r>
              <a:rPr lang="en-US" baseline="0" dirty="0" smtClean="0"/>
              <a:t> help this process, and to align our own efforts at the state with local efforts, we developed the SHIP/CHIP Linkages: Crosswalk of Priorities and Strategies, which I’ve shown here before. I provided the document as a handout, which you can access in your </a:t>
            </a:r>
            <a:r>
              <a:rPr lang="en-US" baseline="0" dirty="0" err="1" smtClean="0"/>
              <a:t>gotowebinar</a:t>
            </a:r>
            <a:r>
              <a:rPr lang="en-US" baseline="0" dirty="0" smtClean="0"/>
              <a:t> navigation panel. It is also online on the SHIP Coalition website. I will bring it up in a few slides as we walk through the requirements of Measure 5.2.2.</a:t>
            </a:r>
            <a:endParaRPr lang="en-US" dirty="0" smtClean="0"/>
          </a:p>
          <a:p>
            <a:endParaRPr lang="en-US" dirty="0" smtClean="0"/>
          </a:p>
          <a:p>
            <a:r>
              <a:rPr lang="en-US" dirty="0" smtClean="0"/>
              <a:t>Cross-jurisdictional sharing promotes</a:t>
            </a:r>
            <a:r>
              <a:rPr lang="en-US" baseline="0" dirty="0" smtClean="0"/>
              <a:t> a more robust public health infrastructure</a:t>
            </a:r>
          </a:p>
        </p:txBody>
      </p:sp>
      <p:sp>
        <p:nvSpPr>
          <p:cNvPr id="4" name="Slide Number Placeholder 3"/>
          <p:cNvSpPr>
            <a:spLocks noGrp="1"/>
          </p:cNvSpPr>
          <p:nvPr>
            <p:ph type="sldNum" sz="quarter" idx="10"/>
          </p:nvPr>
        </p:nvSpPr>
        <p:spPr/>
        <p:txBody>
          <a:bodyPr/>
          <a:lstStyle/>
          <a:p>
            <a:fld id="{0CA242C5-3E60-4668-B23B-F17A02236ECA}" type="slidenum">
              <a:rPr lang="en-US" smtClean="0"/>
              <a:t>6</a:t>
            </a:fld>
            <a:endParaRPr lang="en-US"/>
          </a:p>
        </p:txBody>
      </p:sp>
    </p:spTree>
    <p:extLst>
      <p:ext uri="{BB962C8B-B14F-4D97-AF65-F5344CB8AC3E}">
        <p14:creationId xmlns:p14="http://schemas.microsoft.com/office/powerpoint/2010/main" val="114834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you complete a CHIP with a hospital or</a:t>
            </a:r>
            <a:r>
              <a:rPr lang="en-US" baseline="0" dirty="0" smtClean="0"/>
              <a:t> develop one on your own, the plan must include the following components.</a:t>
            </a:r>
            <a:endParaRPr lang="en-US" dirty="0" smtClean="0"/>
          </a:p>
          <a:p>
            <a:endParaRPr lang="en-US" dirty="0" smtClean="0"/>
          </a:p>
          <a:p>
            <a:r>
              <a:rPr lang="en-US" dirty="0" smtClean="0"/>
              <a:t>The documentation must be dated within</a:t>
            </a:r>
            <a:r>
              <a:rPr lang="en-US" baseline="0" dirty="0" smtClean="0"/>
              <a:t> 5 years previous from the date of submission of the documentation to PHAB. For example, CT DPH set a goal submission date of March 31, 2017 when we started collecting documentation at the end of 2014. This meant that documentation dated within 5 years could be as old as March 31, 2012. Fortunately we didn’t have too many that were that old. By starting to collect our documentation so early, we were able fix or develop documentation for gaps as we came across them. While I don’t believe local health departments will need as much time as we did to collect documentation, it isn’t a bad idea to start early, get an inventory of what you have or don’t have in place, and give yourselves time to develop documentation for implementation of CHA/CHIP/Strategic Plan. </a:t>
            </a:r>
          </a:p>
          <a:p>
            <a:endParaRPr lang="en-US" baseline="0" dirty="0" smtClean="0"/>
          </a:p>
          <a:p>
            <a:r>
              <a:rPr lang="en-US" baseline="0" dirty="0" smtClean="0"/>
              <a:t>Its also a good idea to highlight or point out the date in a document you submit so that the reviewer does not have to go searching for it.</a:t>
            </a:r>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7</a:t>
            </a:fld>
            <a:endParaRPr lang="en-US"/>
          </a:p>
        </p:txBody>
      </p:sp>
    </p:spTree>
    <p:extLst>
      <p:ext uri="{BB962C8B-B14F-4D97-AF65-F5344CB8AC3E}">
        <p14:creationId xmlns:p14="http://schemas.microsoft.com/office/powerpoint/2010/main" val="100359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guide the site visitors through a</a:t>
            </a:r>
            <a:r>
              <a:rPr lang="en-US" baseline="0" dirty="0" smtClean="0"/>
              <a:t> long, multi-page and multi-component document, we added a cover page that acted as our documentation description in addition to directing the site reviewers. Even though most of this information can be found in the SHIP, we provided four files that specifically point to each component in the document.</a:t>
            </a:r>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8</a:t>
            </a:fld>
            <a:endParaRPr lang="en-US"/>
          </a:p>
        </p:txBody>
      </p:sp>
    </p:spTree>
    <p:extLst>
      <p:ext uri="{BB962C8B-B14F-4D97-AF65-F5344CB8AC3E}">
        <p14:creationId xmlns:p14="http://schemas.microsoft.com/office/powerpoint/2010/main" val="116584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9</a:t>
            </a:fld>
            <a:endParaRPr lang="en-US"/>
          </a:p>
        </p:txBody>
      </p:sp>
    </p:spTree>
    <p:extLst>
      <p:ext uri="{BB962C8B-B14F-4D97-AF65-F5344CB8AC3E}">
        <p14:creationId xmlns:p14="http://schemas.microsoft.com/office/powerpoint/2010/main" val="311505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0CAB09-C14F-4233-861D-0EBB3D6EDFB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60027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CAB09-C14F-4233-861D-0EBB3D6EDFB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47421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CAB09-C14F-4233-861D-0EBB3D6EDFB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170793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0CAB09-C14F-4233-861D-0EBB3D6EDFB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91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0CAB09-C14F-4233-861D-0EBB3D6EDFB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68038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CAB09-C14F-4233-861D-0EBB3D6EDFB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180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0CAB09-C14F-4233-861D-0EBB3D6EDFBD}"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2891196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0CAB09-C14F-4233-861D-0EBB3D6EDFBD}" type="datetimeFigureOut">
              <a:rPr lang="en-US" smtClean="0"/>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504796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0CAB09-C14F-4233-861D-0EBB3D6EDFBD}" type="datetimeFigureOut">
              <a:rPr lang="en-US" smtClean="0"/>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523112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30CAB09-C14F-4233-861D-0EBB3D6EDFBD}" type="datetimeFigureOut">
              <a:rPr lang="en-US" smtClean="0"/>
              <a:t>1/29/2018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622605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30CAB09-C14F-4233-861D-0EBB3D6EDFBD}" type="datetimeFigureOut">
              <a:rPr lang="en-US" smtClean="0"/>
              <a:t>1/29/2018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FE1A1FD-399F-4347-B824-3AD8A9500375}" type="slidenum">
              <a:rPr lang="en-US" smtClean="0"/>
              <a:t>‹#›</a:t>
            </a:fld>
            <a:endParaRPr lang="en-US"/>
          </a:p>
        </p:txBody>
      </p:sp>
    </p:spTree>
    <p:extLst>
      <p:ext uri="{BB962C8B-B14F-4D97-AF65-F5344CB8AC3E}">
        <p14:creationId xmlns:p14="http://schemas.microsoft.com/office/powerpoint/2010/main" val="387793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CAB09-C14F-4233-861D-0EBB3D6EDFB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546134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CAB09-C14F-4233-861D-0EBB3D6EDFBD}"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214088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0CAB09-C14F-4233-861D-0EBB3D6EDFB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55611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0CAB09-C14F-4233-861D-0EBB3D6EDFB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76900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CAB09-C14F-4233-861D-0EBB3D6EDFB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4211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0CAB09-C14F-4233-861D-0EBB3D6EDFBD}"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65143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0CAB09-C14F-4233-861D-0EBB3D6EDFBD}" type="datetimeFigureOut">
              <a:rPr lang="en-US" smtClean="0"/>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289093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0CAB09-C14F-4233-861D-0EBB3D6EDFBD}" type="datetimeFigureOut">
              <a:rPr lang="en-US" smtClean="0"/>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426898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CAB09-C14F-4233-861D-0EBB3D6EDFBD}" type="datetimeFigureOut">
              <a:rPr lang="en-US" smtClean="0"/>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9569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CAB09-C14F-4233-861D-0EBB3D6EDFBD}"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95936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CAB09-C14F-4233-861D-0EBB3D6EDFBD}"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17690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CAB09-C14F-4233-861D-0EBB3D6EDFBD}" type="datetimeFigureOut">
              <a:rPr lang="en-US" smtClean="0"/>
              <a:t>1/29/2018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1A1FD-399F-4347-B824-3AD8A9500375}" type="slidenum">
              <a:rPr lang="en-US" smtClean="0"/>
              <a:t>‹#›</a:t>
            </a:fld>
            <a:endParaRPr lang="en-US"/>
          </a:p>
        </p:txBody>
      </p:sp>
    </p:spTree>
    <p:extLst>
      <p:ext uri="{BB962C8B-B14F-4D97-AF65-F5344CB8AC3E}">
        <p14:creationId xmlns:p14="http://schemas.microsoft.com/office/powerpoint/2010/main" val="3413726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30CAB09-C14F-4233-861D-0EBB3D6EDFBD}" type="datetimeFigureOut">
              <a:rPr lang="en-US" smtClean="0"/>
              <a:t>1/29/2018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FE1A1FD-399F-4347-B824-3AD8A9500375}"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64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www.portal.ct.gov/-/media/Departments-and-Agencies/DPH/dph/state_health_planning/SHA-SHIP/2017/20171127CrosswalkVer4web.pdf?la=en"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ealthy%20CT%202020%20(SHIP)/Implementation/Crosswalk/CrosswalkVer4(web).xls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hyperlink" Target="http://www.portal.ct.gov/-/media/Departments-and-Agencies/DPH/dph/state_health_planning/SHA-SHIP/2017/20171127CrosswalkVer4web.pdf?la=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file:///\\exec\dfs\DPH-Agency\SHAREDOC\PHAB%20Accreditation\Initial%20Accreditation\DOCUMENT%20COLLECTION\Domain%205\Standard%205.2\Measure%205.2.2\Final%20(1%20ex)\Cover%20Page%205.2.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2506"/>
            <a:ext cx="8077200" cy="1470025"/>
          </a:xfrm>
        </p:spPr>
        <p:txBody>
          <a:bodyPr/>
          <a:lstStyle/>
          <a:p>
            <a:r>
              <a:rPr lang="en-US" dirty="0" smtClean="0"/>
              <a:t>Accreditation Learning Community</a:t>
            </a:r>
            <a:endParaRPr lang="en-US" dirty="0"/>
          </a:p>
        </p:txBody>
      </p:sp>
      <p:sp>
        <p:nvSpPr>
          <p:cNvPr id="3" name="Subtitle 2"/>
          <p:cNvSpPr>
            <a:spLocks noGrp="1"/>
          </p:cNvSpPr>
          <p:nvPr>
            <p:ph type="subTitle" idx="1"/>
          </p:nvPr>
        </p:nvSpPr>
        <p:spPr>
          <a:xfrm>
            <a:off x="1371600" y="3276600"/>
            <a:ext cx="6400800" cy="2339975"/>
          </a:xfrm>
        </p:spPr>
        <p:txBody>
          <a:bodyPr>
            <a:normAutofit fontScale="70000" lnSpcReduction="20000"/>
          </a:bodyPr>
          <a:lstStyle/>
          <a:p>
            <a:r>
              <a:rPr lang="en-US" sz="6000" dirty="0" smtClean="0"/>
              <a:t>January 24, 2018</a:t>
            </a:r>
          </a:p>
          <a:p>
            <a:r>
              <a:rPr lang="en-US" sz="6000" dirty="0" smtClean="0"/>
              <a:t>1:00-2:00pm</a:t>
            </a:r>
          </a:p>
          <a:p>
            <a:endParaRPr lang="en-US" dirty="0" smtClean="0"/>
          </a:p>
          <a:p>
            <a:r>
              <a:rPr lang="en-US" b="1" dirty="0"/>
              <a:t>Dial-In Number: </a:t>
            </a:r>
            <a:r>
              <a:rPr lang="en-US" dirty="0" smtClean="0"/>
              <a:t>1 877 916 8051</a:t>
            </a:r>
            <a:endParaRPr lang="en-US" dirty="0"/>
          </a:p>
          <a:p>
            <a:r>
              <a:rPr lang="en-US" b="1" dirty="0"/>
              <a:t>Access Code:</a:t>
            </a:r>
            <a:r>
              <a:rPr lang="en-US" dirty="0"/>
              <a:t> </a:t>
            </a:r>
            <a:r>
              <a:rPr lang="en-US" dirty="0" smtClean="0"/>
              <a:t>539-9866</a:t>
            </a:r>
            <a:endParaRPr lang="en-US" dirty="0"/>
          </a:p>
          <a:p>
            <a:endParaRPr lang="en-US" dirty="0"/>
          </a:p>
        </p:txBody>
      </p:sp>
      <p:cxnSp>
        <p:nvCxnSpPr>
          <p:cNvPr id="5" name="Straight Connector 4"/>
          <p:cNvCxnSpPr/>
          <p:nvPr/>
        </p:nvCxnSpPr>
        <p:spPr>
          <a:xfrm>
            <a:off x="533400" y="2532531"/>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325410"/>
            <a:ext cx="1216588" cy="1295400"/>
          </a:xfrm>
          <a:prstGeom prst="rect">
            <a:avLst/>
          </a:prstGeom>
        </p:spPr>
      </p:pic>
    </p:spTree>
    <p:extLst>
      <p:ext uri="{BB962C8B-B14F-4D97-AF65-F5344CB8AC3E}">
        <p14:creationId xmlns:p14="http://schemas.microsoft.com/office/powerpoint/2010/main" val="2848929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sp>
        <p:nvSpPr>
          <p:cNvPr id="12" name="Title 11"/>
          <p:cNvSpPr>
            <a:spLocks noGrp="1"/>
          </p:cNvSpPr>
          <p:nvPr>
            <p:ph type="title"/>
          </p:nvPr>
        </p:nvSpPr>
        <p:spPr/>
        <p:txBody>
          <a:bodyPr/>
          <a:lstStyle/>
          <a:p>
            <a:r>
              <a:rPr lang="en-US" dirty="0" smtClean="0"/>
              <a:t>Measure 5.2.2L RD1b</a:t>
            </a:r>
            <a:endParaRPr lang="en-US" dirty="0"/>
          </a:p>
        </p:txBody>
      </p:sp>
      <p:pic>
        <p:nvPicPr>
          <p:cNvPr id="3" name="Picture 2"/>
          <p:cNvPicPr>
            <a:picLocks noChangeAspect="1"/>
          </p:cNvPicPr>
          <p:nvPr/>
        </p:nvPicPr>
        <p:blipFill>
          <a:blip r:embed="rId4"/>
          <a:stretch>
            <a:fillRect/>
          </a:stretch>
        </p:blipFill>
        <p:spPr>
          <a:xfrm>
            <a:off x="381000" y="1828800"/>
            <a:ext cx="8564400" cy="1371600"/>
          </a:xfrm>
          <a:prstGeom prst="rect">
            <a:avLst/>
          </a:prstGeom>
        </p:spPr>
      </p:pic>
    </p:spTree>
    <p:extLst>
      <p:ext uri="{BB962C8B-B14F-4D97-AF65-F5344CB8AC3E}">
        <p14:creationId xmlns:p14="http://schemas.microsoft.com/office/powerpoint/2010/main" val="1976104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sp>
        <p:nvSpPr>
          <p:cNvPr id="12" name="Title 11"/>
          <p:cNvSpPr>
            <a:spLocks noGrp="1"/>
          </p:cNvSpPr>
          <p:nvPr>
            <p:ph type="title"/>
          </p:nvPr>
        </p:nvSpPr>
        <p:spPr/>
        <p:txBody>
          <a:bodyPr/>
          <a:lstStyle/>
          <a:p>
            <a:r>
              <a:rPr lang="en-US" dirty="0" smtClean="0"/>
              <a:t>Measure 5.2.2L RD1c</a:t>
            </a:r>
            <a:endParaRPr lang="en-US" dirty="0"/>
          </a:p>
        </p:txBody>
      </p:sp>
      <p:pic>
        <p:nvPicPr>
          <p:cNvPr id="4" name="Picture 3"/>
          <p:cNvPicPr>
            <a:picLocks noChangeAspect="1"/>
          </p:cNvPicPr>
          <p:nvPr/>
        </p:nvPicPr>
        <p:blipFill>
          <a:blip r:embed="rId4"/>
          <a:stretch>
            <a:fillRect/>
          </a:stretch>
        </p:blipFill>
        <p:spPr>
          <a:xfrm>
            <a:off x="152400" y="1404938"/>
            <a:ext cx="8904541" cy="1487876"/>
          </a:xfrm>
          <a:prstGeom prst="rect">
            <a:avLst/>
          </a:prstGeom>
        </p:spPr>
      </p:pic>
    </p:spTree>
    <p:extLst>
      <p:ext uri="{BB962C8B-B14F-4D97-AF65-F5344CB8AC3E}">
        <p14:creationId xmlns:p14="http://schemas.microsoft.com/office/powerpoint/2010/main" val="1706783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959" y="5801998"/>
            <a:ext cx="987988" cy="1051991"/>
          </a:xfrm>
          <a:prstGeom prst="rect">
            <a:avLst/>
          </a:prstGeom>
        </p:spPr>
      </p:pic>
      <p:sp>
        <p:nvSpPr>
          <p:cNvPr id="12" name="Title 11"/>
          <p:cNvSpPr>
            <a:spLocks noGrp="1"/>
          </p:cNvSpPr>
          <p:nvPr>
            <p:ph type="title"/>
          </p:nvPr>
        </p:nvSpPr>
        <p:spPr/>
        <p:txBody>
          <a:bodyPr/>
          <a:lstStyle/>
          <a:p>
            <a:r>
              <a:rPr lang="en-US" dirty="0" smtClean="0"/>
              <a:t>Measure 5.2.2L RD1d</a:t>
            </a:r>
            <a:endParaRPr lang="en-US" dirty="0"/>
          </a:p>
        </p:txBody>
      </p:sp>
      <p:pic>
        <p:nvPicPr>
          <p:cNvPr id="2" name="Picture 1"/>
          <p:cNvPicPr>
            <a:picLocks noChangeAspect="1"/>
          </p:cNvPicPr>
          <p:nvPr/>
        </p:nvPicPr>
        <p:blipFill>
          <a:blip r:embed="rId4"/>
          <a:stretch>
            <a:fillRect/>
          </a:stretch>
        </p:blipFill>
        <p:spPr>
          <a:xfrm>
            <a:off x="20053" y="1417638"/>
            <a:ext cx="9174843" cy="990600"/>
          </a:xfrm>
          <a:prstGeom prst="rect">
            <a:avLst/>
          </a:prstGeom>
        </p:spPr>
      </p:pic>
      <p:sp>
        <p:nvSpPr>
          <p:cNvPr id="7" name="TextBox 6"/>
          <p:cNvSpPr txBox="1"/>
          <p:nvPr/>
        </p:nvSpPr>
        <p:spPr>
          <a:xfrm>
            <a:off x="1600200" y="3673125"/>
            <a:ext cx="6155659" cy="400110"/>
          </a:xfrm>
          <a:prstGeom prst="rect">
            <a:avLst/>
          </a:prstGeom>
          <a:noFill/>
        </p:spPr>
        <p:txBody>
          <a:bodyPr wrap="none" rtlCol="0">
            <a:spAutoFit/>
          </a:bodyPr>
          <a:lstStyle/>
          <a:p>
            <a:r>
              <a:rPr lang="en-US" sz="2000" dirty="0" smtClean="0">
                <a:hlinkClick r:id="rId5"/>
              </a:rPr>
              <a:t>SHIP/CHIP Linkages: Crosswalk of Priorities and Strategies</a:t>
            </a:r>
            <a:endParaRPr lang="en-US" sz="2000" dirty="0"/>
          </a:p>
        </p:txBody>
      </p:sp>
    </p:spTree>
    <p:extLst>
      <p:ext uri="{BB962C8B-B14F-4D97-AF65-F5344CB8AC3E}">
        <p14:creationId xmlns:p14="http://schemas.microsoft.com/office/powerpoint/2010/main" val="197333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5806009"/>
            <a:ext cx="987988" cy="1051991"/>
          </a:xfrm>
          <a:prstGeom prst="rect">
            <a:avLst/>
          </a:prstGeom>
        </p:spPr>
      </p:pic>
      <p:sp>
        <p:nvSpPr>
          <p:cNvPr id="12" name="Title 11"/>
          <p:cNvSpPr>
            <a:spLocks noGrp="1"/>
          </p:cNvSpPr>
          <p:nvPr>
            <p:ph type="title"/>
          </p:nvPr>
        </p:nvSpPr>
        <p:spPr>
          <a:xfrm>
            <a:off x="457200" y="0"/>
            <a:ext cx="8229600" cy="592231"/>
          </a:xfrm>
        </p:spPr>
        <p:txBody>
          <a:bodyPr>
            <a:noAutofit/>
          </a:bodyPr>
          <a:lstStyle/>
          <a:p>
            <a:r>
              <a:rPr lang="en-US" sz="3600" dirty="0" smtClean="0"/>
              <a:t>Measure 5.2.3A</a:t>
            </a:r>
            <a:endParaRPr lang="en-US" sz="3600" dirty="0"/>
          </a:p>
        </p:txBody>
      </p:sp>
      <p:pic>
        <p:nvPicPr>
          <p:cNvPr id="4" name="Picture 3"/>
          <p:cNvPicPr>
            <a:picLocks noChangeAspect="1"/>
          </p:cNvPicPr>
          <p:nvPr/>
        </p:nvPicPr>
        <p:blipFill rotWithShape="1">
          <a:blip r:embed="rId4"/>
          <a:srcRect t="17464"/>
          <a:stretch/>
        </p:blipFill>
        <p:spPr>
          <a:xfrm>
            <a:off x="0" y="685800"/>
            <a:ext cx="9144000" cy="4229363"/>
          </a:xfrm>
          <a:prstGeom prst="rect">
            <a:avLst/>
          </a:prstGeom>
        </p:spPr>
      </p:pic>
    </p:spTree>
    <p:extLst>
      <p:ext uri="{BB962C8B-B14F-4D97-AF65-F5344CB8AC3E}">
        <p14:creationId xmlns:p14="http://schemas.microsoft.com/office/powerpoint/2010/main" val="1551291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3994" y="5806009"/>
            <a:ext cx="987988" cy="1051991"/>
          </a:xfrm>
          <a:prstGeom prst="rect">
            <a:avLst/>
          </a:prstGeom>
        </p:spPr>
      </p:pic>
      <p:sp>
        <p:nvSpPr>
          <p:cNvPr id="12" name="Title 11"/>
          <p:cNvSpPr>
            <a:spLocks noGrp="1"/>
          </p:cNvSpPr>
          <p:nvPr>
            <p:ph type="title"/>
          </p:nvPr>
        </p:nvSpPr>
        <p:spPr>
          <a:xfrm>
            <a:off x="378388" y="0"/>
            <a:ext cx="8229600" cy="563562"/>
          </a:xfrm>
        </p:spPr>
        <p:txBody>
          <a:bodyPr>
            <a:noAutofit/>
          </a:bodyPr>
          <a:lstStyle/>
          <a:p>
            <a:r>
              <a:rPr lang="en-US" sz="3600" dirty="0" smtClean="0"/>
              <a:t>Measure 5.2.4A</a:t>
            </a:r>
            <a:endParaRPr lang="en-US" sz="3600" dirty="0"/>
          </a:p>
        </p:txBody>
      </p:sp>
      <p:pic>
        <p:nvPicPr>
          <p:cNvPr id="5" name="Picture 4"/>
          <p:cNvPicPr>
            <a:picLocks noChangeAspect="1"/>
          </p:cNvPicPr>
          <p:nvPr/>
        </p:nvPicPr>
        <p:blipFill rotWithShape="1">
          <a:blip r:embed="rId4"/>
          <a:srcRect t="11605"/>
          <a:stretch/>
        </p:blipFill>
        <p:spPr>
          <a:xfrm>
            <a:off x="228600" y="526691"/>
            <a:ext cx="8286015" cy="5242447"/>
          </a:xfrm>
          <a:prstGeom prst="rect">
            <a:avLst/>
          </a:prstGeom>
        </p:spPr>
      </p:pic>
    </p:spTree>
    <p:extLst>
      <p:ext uri="{BB962C8B-B14F-4D97-AF65-F5344CB8AC3E}">
        <p14:creationId xmlns:p14="http://schemas.microsoft.com/office/powerpoint/2010/main" val="2594422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 y="1524000"/>
            <a:ext cx="8763000" cy="5334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5857805"/>
            <a:ext cx="874994" cy="931677"/>
          </a:xfrm>
          <a:prstGeom prst="rect">
            <a:avLst/>
          </a:prstGeom>
        </p:spPr>
      </p:pic>
    </p:spTree>
    <p:extLst>
      <p:ext uri="{BB962C8B-B14F-4D97-AF65-F5344CB8AC3E}">
        <p14:creationId xmlns:p14="http://schemas.microsoft.com/office/powerpoint/2010/main" val="44494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179"/>
            <a:ext cx="8229600" cy="1143000"/>
          </a:xfrm>
        </p:spPr>
        <p:txBody>
          <a:bodyPr/>
          <a:lstStyle/>
          <a:p>
            <a:r>
              <a:rPr lang="en-US" dirty="0" smtClean="0"/>
              <a:t>Open Discussion</a:t>
            </a:r>
            <a:endParaRPr lang="en-US" dirty="0"/>
          </a:p>
        </p:txBody>
      </p:sp>
      <p:sp>
        <p:nvSpPr>
          <p:cNvPr id="4" name="Content Placeholder 3"/>
          <p:cNvSpPr>
            <a:spLocks noGrp="1"/>
          </p:cNvSpPr>
          <p:nvPr>
            <p:ph idx="1"/>
          </p:nvPr>
        </p:nvSpPr>
        <p:spPr/>
        <p:txBody>
          <a:bodyPr>
            <a:normAutofit fontScale="92500"/>
          </a:bodyPr>
          <a:lstStyle/>
          <a:p>
            <a:r>
              <a:rPr lang="en-US" dirty="0" smtClean="0"/>
              <a:t>For LHDs who have developed a CHIP or are currently developing one, what have been your challenges? Successes?</a:t>
            </a:r>
          </a:p>
          <a:p>
            <a:r>
              <a:rPr lang="en-US" dirty="0"/>
              <a:t>Where has your health improvement plan linked with the state health improvement plan?</a:t>
            </a:r>
          </a:p>
          <a:p>
            <a:r>
              <a:rPr lang="en-US" dirty="0" smtClean="0"/>
              <a:t>Has anyone worked with a hospital in developing their CHA/CHIP? Please describe your experience(i.e. level of participation, if developing a supplemental plan) </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10" name="Straight Connector 9"/>
          <p:cNvCxnSpPr/>
          <p:nvPr/>
        </p:nvCxnSpPr>
        <p:spPr>
          <a:xfrm>
            <a:off x="457199" y="1019942"/>
            <a:ext cx="8077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193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18" y="1600200"/>
            <a:ext cx="8809182" cy="4525963"/>
          </a:xfrm>
        </p:spPr>
        <p:txBody>
          <a:bodyPr>
            <a:normAutofit/>
          </a:bodyPr>
          <a:lstStyle/>
          <a:p>
            <a:pPr marL="0" indent="0">
              <a:buNone/>
            </a:pPr>
            <a:r>
              <a:rPr lang="en-US" dirty="0" smtClean="0"/>
              <a:t>Next Meeting: </a:t>
            </a:r>
          </a:p>
          <a:p>
            <a:pPr marL="400050" lvl="1" indent="0">
              <a:buNone/>
            </a:pPr>
            <a:r>
              <a:rPr lang="en-US" dirty="0" smtClean="0"/>
              <a:t>February 28 | 1-2pm</a:t>
            </a:r>
            <a:endParaRPr lang="en-US" dirty="0"/>
          </a:p>
        </p:txBody>
      </p:sp>
      <p:sp>
        <p:nvSpPr>
          <p:cNvPr id="4" name="Title 1"/>
          <p:cNvSpPr txBox="1">
            <a:spLocks/>
          </p:cNvSpPr>
          <p:nvPr/>
        </p:nvSpPr>
        <p:spPr>
          <a:xfrm>
            <a:off x="334818" y="266701"/>
            <a:ext cx="847436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t>Up Next…</a:t>
            </a:r>
            <a:endParaRPr lang="en-US" sz="4800" dirty="0"/>
          </a:p>
        </p:txBody>
      </p:sp>
      <p:cxnSp>
        <p:nvCxnSpPr>
          <p:cNvPr id="5" name="Straight Connector 4"/>
          <p:cNvCxnSpPr/>
          <p:nvPr/>
        </p:nvCxnSpPr>
        <p:spPr>
          <a:xfrm>
            <a:off x="4572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5926323"/>
            <a:ext cx="874994" cy="931677"/>
          </a:xfrm>
          <a:prstGeom prst="rect">
            <a:avLst/>
          </a:prstGeom>
        </p:spPr>
      </p:pic>
    </p:spTree>
    <p:extLst>
      <p:ext uri="{BB962C8B-B14F-4D97-AF65-F5344CB8AC3E}">
        <p14:creationId xmlns:p14="http://schemas.microsoft.com/office/powerpoint/2010/main" val="1679587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1097"/>
            <a:ext cx="8229600" cy="1143000"/>
          </a:xfrm>
        </p:spPr>
        <p:txBody>
          <a:bodyPr/>
          <a:lstStyle/>
          <a:p>
            <a:r>
              <a:rPr lang="en-US" dirty="0" smtClean="0"/>
              <a:t>Agenda</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911206462"/>
              </p:ext>
            </p:extLst>
          </p:nvPr>
        </p:nvGraphicFramePr>
        <p:xfrm>
          <a:off x="838200" y="2504631"/>
          <a:ext cx="7086601" cy="1598610"/>
        </p:xfrm>
        <a:graphic>
          <a:graphicData uri="http://schemas.openxmlformats.org/drawingml/2006/table">
            <a:tbl>
              <a:tblPr firstRow="1" firstCol="1" bandRow="1"/>
              <a:tblGrid>
                <a:gridCol w="1101638"/>
                <a:gridCol w="3514405"/>
                <a:gridCol w="2470558"/>
              </a:tblGrid>
              <a:tr h="543369">
                <a:tc>
                  <a:txBody>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1:00 – 1:15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100" b="1" dirty="0" smtClean="0">
                          <a:effectLst/>
                          <a:latin typeface="Calibri" panose="020F0502020204030204" pitchFamily="34" charset="0"/>
                          <a:ea typeface="Times New Roman" panose="02020603050405020304" pitchFamily="18" charset="0"/>
                          <a:cs typeface="Times New Roman" panose="02020603050405020304" pitchFamily="18" charset="0"/>
                        </a:rPr>
                        <a:t>Updates/Evaluation Results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217170" marR="0">
                        <a:spcBef>
                          <a:spcPts val="0"/>
                        </a:spcBef>
                        <a:spcAft>
                          <a:spcPts val="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609600">
                <a:tc>
                  <a:txBody>
                    <a:bodyPr/>
                    <a:lstStyle/>
                    <a:p>
                      <a:pPr marL="0" marR="0">
                        <a:spcBef>
                          <a:spcPts val="0"/>
                        </a:spcBef>
                        <a:spcAft>
                          <a:spcPts val="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1:15 – 1:35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US" sz="1100" b="1" dirty="0" smtClean="0">
                          <a:effectLst/>
                          <a:latin typeface="Calibri" panose="020F0502020204030204" pitchFamily="34" charset="0"/>
                          <a:ea typeface="Times New Roman" panose="02020603050405020304" pitchFamily="18" charset="0"/>
                          <a:cs typeface="Times New Roman" panose="02020603050405020304" pitchFamily="18" charset="0"/>
                        </a:rPr>
                        <a:t>CHIP Requirements and Documentation Considerations</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        Melissa Touma</a:t>
                      </a:r>
                    </a:p>
                    <a:p>
                      <a:pPr marL="0" marR="0">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641">
                <a:tc>
                  <a:txBody>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1:35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2:00</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US" sz="1100" b="1" dirty="0" smtClean="0">
                          <a:effectLst/>
                          <a:latin typeface="Calibri" panose="020F0502020204030204" pitchFamily="34" charset="0"/>
                          <a:ea typeface="Times New Roman" panose="02020603050405020304" pitchFamily="18" charset="0"/>
                          <a:cs typeface="Times New Roman" panose="02020603050405020304" pitchFamily="18" charset="0"/>
                        </a:rPr>
                        <a:t>Open Discussion</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   ALC</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7" name="Rectangle 2"/>
          <p:cNvSpPr>
            <a:spLocks noChangeArrowheads="1"/>
          </p:cNvSpPr>
          <p:nvPr/>
        </p:nvSpPr>
        <p:spPr bwMode="auto">
          <a:xfrm>
            <a:off x="3069282" y="1437914"/>
            <a:ext cx="2624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Dial-In Number: </a:t>
            </a:r>
            <a:r>
              <a:rPr kumimoji="0" lang="en-US" altLang="en-US" sz="1400" b="0" i="0" u="none" strike="noStrike" cap="none" normalizeH="0" baseline="0" dirty="0" smtClean="0">
                <a:ln>
                  <a:noFill/>
                </a:ln>
                <a:solidFill>
                  <a:srgbClr val="666666"/>
                </a:solidFill>
                <a:effectLst/>
                <a:latin typeface="Calibri" panose="020F0502020204030204" pitchFamily="34" charset="0"/>
                <a:ea typeface="Calibri" panose="020F0502020204030204" pitchFamily="34" charset="0"/>
                <a:cs typeface="Helvetica" panose="020B0604020202020204" pitchFamily="34" charset="0"/>
              </a:rPr>
              <a:t>1- 877-916-8051</a:t>
            </a:r>
            <a:endParaRPr kumimoji="0" lang="en-US" altLang="en-US"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Access Code:</a:t>
            </a:r>
            <a:r>
              <a:rPr kumimoji="0" lang="en-US" altLang="en-US" sz="1400" b="0" i="0" u="none" strike="noStrike" cap="none" normalizeH="0" baseline="0" dirty="0" smtClean="0">
                <a:ln>
                  <a:noFill/>
                </a:ln>
                <a:solidFill>
                  <a:srgbClr val="666666"/>
                </a:solidFill>
                <a:effectLst/>
                <a:latin typeface="Calibri" panose="020F0502020204030204" pitchFamily="34" charset="0"/>
                <a:ea typeface="Calibri" panose="020F0502020204030204" pitchFamily="34" charset="0"/>
                <a:cs typeface="Helvetica" panose="020B0604020202020204" pitchFamily="34" charset="0"/>
              </a:rPr>
              <a:t> 539-9866</a:t>
            </a:r>
            <a:endParaRPr kumimoji="0" lang="en-US" altLang="en-US" sz="1050" b="0" i="0" u="none" strike="noStrike" cap="none" normalizeH="0" baseline="0" dirty="0" smtClean="0">
              <a:ln>
                <a:noFill/>
              </a:ln>
              <a:solidFill>
                <a:schemeClr val="tx1"/>
              </a:solidFill>
              <a:effectLst/>
            </a:endParaRPr>
          </a:p>
        </p:txBody>
      </p:sp>
      <p:sp>
        <p:nvSpPr>
          <p:cNvPr id="9" name="Rectangle 8"/>
          <p:cNvSpPr/>
          <p:nvPr/>
        </p:nvSpPr>
        <p:spPr>
          <a:xfrm>
            <a:off x="3184313" y="1164441"/>
            <a:ext cx="2394374" cy="289951"/>
          </a:xfrm>
          <a:prstGeom prst="rect">
            <a:avLst/>
          </a:prstGeom>
        </p:spPr>
        <p:txBody>
          <a:bodyPr wrap="none">
            <a:spAutoFit/>
          </a:bodyPr>
          <a:lstStyle/>
          <a:p>
            <a:pPr algn="ctr">
              <a:lnSpc>
                <a:spcPct val="107000"/>
              </a:lnSpc>
              <a:spcAft>
                <a:spcPts val="800"/>
              </a:spcAft>
            </a:pPr>
            <a:r>
              <a:rPr lang="en-US" sz="1200" dirty="0" smtClean="0">
                <a:latin typeface="Calibri" panose="020F0502020204030204" pitchFamily="34" charset="0"/>
                <a:ea typeface="Calibri" panose="020F0502020204030204" pitchFamily="34" charset="0"/>
                <a:cs typeface="Times New Roman" panose="02020603050405020304" pitchFamily="18" charset="0"/>
              </a:rPr>
              <a:t>January 24, 2018 </a:t>
            </a:r>
            <a:r>
              <a:rPr lang="en-US" sz="1200" dirty="0">
                <a:latin typeface="Calibri" panose="020F0502020204030204" pitchFamily="34" charset="0"/>
                <a:ea typeface="Calibri" panose="020F0502020204030204" pitchFamily="34" charset="0"/>
                <a:cs typeface="Times New Roman" panose="02020603050405020304" pitchFamily="18" charset="0"/>
              </a:rPr>
              <a:t>| 1:00pm-2:00pm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p:cNvCxnSpPr/>
          <p:nvPr/>
        </p:nvCxnSpPr>
        <p:spPr>
          <a:xfrm>
            <a:off x="457199" y="1019942"/>
            <a:ext cx="8077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864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179"/>
            <a:ext cx="8229600" cy="1143000"/>
          </a:xfrm>
        </p:spPr>
        <p:txBody>
          <a:bodyPr/>
          <a:lstStyle/>
          <a:p>
            <a:r>
              <a:rPr lang="en-US" dirty="0" smtClean="0"/>
              <a:t>Evaluation Results</a:t>
            </a:r>
            <a:endParaRPr lang="en-US" dirty="0"/>
          </a:p>
        </p:txBody>
      </p:sp>
      <p:sp>
        <p:nvSpPr>
          <p:cNvPr id="4" name="Content Placeholder 3"/>
          <p:cNvSpPr>
            <a:spLocks noGrp="1"/>
          </p:cNvSpPr>
          <p:nvPr>
            <p:ph idx="1"/>
          </p:nvPr>
        </p:nvSpPr>
        <p:spPr>
          <a:xfrm>
            <a:off x="1143000" y="1276977"/>
            <a:ext cx="6400800" cy="5334000"/>
          </a:xfrm>
        </p:spPr>
        <p:txBody>
          <a:bodyPr>
            <a:normAutofit/>
          </a:bodyPr>
          <a:lstStyle/>
          <a:p>
            <a:pPr marL="0" indent="0">
              <a:buNone/>
            </a:pPr>
            <a:r>
              <a:rPr lang="en-US" sz="2400" dirty="0" smtClean="0"/>
              <a:t>Topics </a:t>
            </a:r>
            <a:r>
              <a:rPr lang="en-US" sz="2400" dirty="0"/>
              <a:t>to hear more about:</a:t>
            </a:r>
          </a:p>
          <a:p>
            <a:r>
              <a:rPr lang="en-US" sz="2400" dirty="0"/>
              <a:t>Development of Key Documents/Plans</a:t>
            </a:r>
          </a:p>
          <a:p>
            <a:r>
              <a:rPr lang="en-US" sz="2400" dirty="0"/>
              <a:t>Performance Management/QI</a:t>
            </a:r>
          </a:p>
          <a:p>
            <a:r>
              <a:rPr lang="en-US" sz="2400" dirty="0"/>
              <a:t>Workforce </a:t>
            </a:r>
            <a:r>
              <a:rPr lang="en-US" sz="2400" dirty="0" smtClean="0"/>
              <a:t>Development</a:t>
            </a:r>
          </a:p>
          <a:p>
            <a:endParaRPr lang="en-US" sz="2400" dirty="0"/>
          </a:p>
          <a:p>
            <a:pPr marL="0" indent="0">
              <a:buNone/>
            </a:pPr>
            <a:r>
              <a:rPr lang="en-US" sz="2400" dirty="0"/>
              <a:t>Specific Domains to Review:</a:t>
            </a:r>
          </a:p>
          <a:p>
            <a:r>
              <a:rPr lang="fr-FR" sz="2400" dirty="0"/>
              <a:t>Domain 9</a:t>
            </a:r>
          </a:p>
          <a:p>
            <a:r>
              <a:rPr lang="fr-FR" sz="2400" dirty="0"/>
              <a:t>Domain 10</a:t>
            </a:r>
          </a:p>
          <a:p>
            <a:r>
              <a:rPr lang="fr-FR" sz="2400" dirty="0"/>
              <a:t>Domain 5</a:t>
            </a:r>
          </a:p>
          <a:p>
            <a:r>
              <a:rPr lang="fr-FR" sz="2400" dirty="0"/>
              <a:t>Domain 4</a:t>
            </a:r>
          </a:p>
          <a:p>
            <a:r>
              <a:rPr lang="fr-FR" sz="2400" dirty="0"/>
              <a:t>Domain 8</a:t>
            </a:r>
          </a:p>
          <a:p>
            <a:r>
              <a:rPr lang="fr-FR" sz="2400" dirty="0"/>
              <a:t>Domain </a:t>
            </a:r>
            <a:r>
              <a:rPr lang="fr-FR" sz="2400" dirty="0" smtClean="0"/>
              <a:t>1</a:t>
            </a:r>
            <a:endParaRPr lang="fr-FR"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10" name="Straight Connector 9"/>
          <p:cNvCxnSpPr/>
          <p:nvPr/>
        </p:nvCxnSpPr>
        <p:spPr>
          <a:xfrm>
            <a:off x="457199" y="1019942"/>
            <a:ext cx="8077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3812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179"/>
            <a:ext cx="8229600" cy="1143000"/>
          </a:xfrm>
        </p:spPr>
        <p:txBody>
          <a:bodyPr/>
          <a:lstStyle/>
          <a:p>
            <a:r>
              <a:rPr lang="en-US" dirty="0" smtClean="0"/>
              <a:t>Accreditation Landscape in CT</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10" name="Straight Connector 9"/>
          <p:cNvCxnSpPr/>
          <p:nvPr/>
        </p:nvCxnSpPr>
        <p:spPr>
          <a:xfrm>
            <a:off x="457199" y="1019942"/>
            <a:ext cx="80772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val="679542891"/>
              </p:ext>
            </p:extLst>
          </p:nvPr>
        </p:nvGraphicFramePr>
        <p:xfrm>
          <a:off x="750042" y="1486419"/>
          <a:ext cx="7484268" cy="40823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3063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0788" y="2117993"/>
            <a:ext cx="8229600" cy="1143000"/>
          </a:xfrm>
        </p:spPr>
        <p:txBody>
          <a:bodyPr>
            <a:normAutofit fontScale="90000"/>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CHIP </a:t>
            </a:r>
            <a:r>
              <a:rPr lang="en-US" dirty="0" smtClean="0">
                <a:latin typeface="Calibri" panose="020F0502020204030204" pitchFamily="34" charset="0"/>
                <a:ea typeface="Times New Roman" panose="02020603050405020304" pitchFamily="18" charset="0"/>
                <a:cs typeface="Times New Roman" panose="02020603050405020304" pitchFamily="18" charset="0"/>
              </a:rPr>
              <a:t>Requirements: </a:t>
            </a:r>
            <a:br>
              <a:rPr lang="en-US" dirty="0" smtClean="0">
                <a:latin typeface="Calibri" panose="020F0502020204030204" pitchFamily="34" charset="0"/>
                <a:ea typeface="Times New Roman" panose="02020603050405020304" pitchFamily="18" charset="0"/>
                <a:cs typeface="Times New Roman" panose="02020603050405020304" pitchFamily="18" charset="0"/>
              </a:rPr>
            </a:br>
            <a:r>
              <a:rPr lang="en-US" dirty="0" smtClean="0">
                <a:latin typeface="Calibri" panose="020F0502020204030204" pitchFamily="34" charset="0"/>
                <a:ea typeface="Times New Roman" panose="02020603050405020304" pitchFamily="18" charset="0"/>
                <a:cs typeface="Times New Roman" panose="02020603050405020304" pitchFamily="18" charset="0"/>
              </a:rPr>
              <a:t>Measures 5.2.2L, 5.2.3A, 5.2.4A</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10" name="Straight Connector 9"/>
          <p:cNvCxnSpPr/>
          <p:nvPr/>
        </p:nvCxnSpPr>
        <p:spPr>
          <a:xfrm>
            <a:off x="530788" y="3581400"/>
            <a:ext cx="8077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129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179"/>
            <a:ext cx="8229600" cy="1143000"/>
          </a:xfrm>
        </p:spPr>
        <p:txBody>
          <a:bodyPr/>
          <a:lstStyle/>
          <a:p>
            <a:r>
              <a:rPr lang="en-US" dirty="0" smtClean="0"/>
              <a:t>Healthy People 2020 Objective</a:t>
            </a:r>
            <a:endParaRPr lang="en-US" dirty="0"/>
          </a:p>
        </p:txBody>
      </p:sp>
      <p:sp>
        <p:nvSpPr>
          <p:cNvPr id="4" name="Content Placeholder 3"/>
          <p:cNvSpPr>
            <a:spLocks noGrp="1"/>
          </p:cNvSpPr>
          <p:nvPr>
            <p:ph idx="1"/>
          </p:nvPr>
        </p:nvSpPr>
        <p:spPr>
          <a:xfrm>
            <a:off x="449178" y="1371601"/>
            <a:ext cx="8303189" cy="4800600"/>
          </a:xfrm>
        </p:spPr>
        <p:txBody>
          <a:bodyPr>
            <a:normAutofit lnSpcReduction="10000"/>
          </a:bodyPr>
          <a:lstStyle/>
          <a:p>
            <a:pPr marL="0" indent="0">
              <a:buNone/>
            </a:pPr>
            <a:r>
              <a:rPr lang="en-US" sz="2400" dirty="0" smtClean="0"/>
              <a:t>PHI-15.4: Increase the proportion of local public health agencies that have health improvement plans linked to their State plan</a:t>
            </a:r>
            <a:endParaRPr lang="en-US" sz="2400" dirty="0"/>
          </a:p>
          <a:p>
            <a:pPr marL="0" indent="0">
              <a:buNone/>
            </a:pPr>
            <a:endParaRPr lang="en-US" sz="2400" dirty="0" smtClean="0">
              <a:hlinkClick r:id="rId3" action="ppaction://hlinkfile"/>
            </a:endParaRPr>
          </a:p>
          <a:p>
            <a:pPr marL="0" indent="0" algn="ctr">
              <a:buNone/>
            </a:pPr>
            <a:r>
              <a:rPr lang="en-US" sz="2000" dirty="0" smtClean="0">
                <a:hlinkClick r:id="rId4"/>
              </a:rPr>
              <a:t>SHIP/CHIP </a:t>
            </a:r>
            <a:r>
              <a:rPr lang="en-US" sz="2000" dirty="0">
                <a:hlinkClick r:id="rId4"/>
              </a:rPr>
              <a:t>Linkages: Crosswalk of Priorities and Strategies</a:t>
            </a:r>
            <a:endParaRPr lang="en-US" sz="2000" dirty="0"/>
          </a:p>
          <a:p>
            <a:pPr marL="0" indent="0">
              <a:buNone/>
            </a:pPr>
            <a:endParaRPr lang="en-US" dirty="0" smtClean="0"/>
          </a:p>
          <a:p>
            <a:pPr marL="0" indent="0">
              <a:buNone/>
            </a:pPr>
            <a:r>
              <a:rPr lang="en-US" sz="2400" dirty="0" smtClean="0"/>
              <a:t>Why link to State plan?</a:t>
            </a:r>
          </a:p>
          <a:p>
            <a:r>
              <a:rPr lang="en-US" sz="2400" dirty="0" smtClean="0"/>
              <a:t>Strategic way to leverage, coordinate, and target resources</a:t>
            </a:r>
          </a:p>
          <a:p>
            <a:r>
              <a:rPr lang="en-US" sz="2400" dirty="0" smtClean="0"/>
              <a:t>Increases awareness of health issues and demonstrates multiple communities need these issues addressed</a:t>
            </a:r>
          </a:p>
          <a:p>
            <a:r>
              <a:rPr lang="en-US" sz="2400" dirty="0" smtClean="0"/>
              <a:t>Build your health improvement strategies and objectives off lessons learned at the state-level (and from other local health improvement plans)</a:t>
            </a:r>
          </a:p>
          <a:p>
            <a:endParaRPr lang="en-US" sz="2400" dirty="0" smtClean="0"/>
          </a:p>
          <a:p>
            <a:pPr marL="0" indent="0">
              <a:buNone/>
            </a:pPr>
            <a:endParaRPr lang="en-US" sz="2400" dirty="0" smtClean="0"/>
          </a:p>
          <a:p>
            <a:endParaRPr lang="en-US" sz="24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0405" y="5806009"/>
            <a:ext cx="987988" cy="1051991"/>
          </a:xfrm>
          <a:prstGeom prst="rect">
            <a:avLst/>
          </a:prstGeom>
        </p:spPr>
      </p:pic>
      <p:cxnSp>
        <p:nvCxnSpPr>
          <p:cNvPr id="10" name="Straight Connector 9"/>
          <p:cNvCxnSpPr/>
          <p:nvPr/>
        </p:nvCxnSpPr>
        <p:spPr>
          <a:xfrm>
            <a:off x="457199" y="1019942"/>
            <a:ext cx="8077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93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pic>
        <p:nvPicPr>
          <p:cNvPr id="7" name="Picture 6"/>
          <p:cNvPicPr>
            <a:picLocks noChangeAspect="1"/>
          </p:cNvPicPr>
          <p:nvPr/>
        </p:nvPicPr>
        <p:blipFill>
          <a:blip r:embed="rId4"/>
          <a:stretch>
            <a:fillRect/>
          </a:stretch>
        </p:blipFill>
        <p:spPr>
          <a:xfrm>
            <a:off x="0" y="0"/>
            <a:ext cx="9144000" cy="3609238"/>
          </a:xfrm>
          <a:prstGeom prst="rect">
            <a:avLst/>
          </a:prstGeom>
        </p:spPr>
      </p:pic>
      <p:pic>
        <p:nvPicPr>
          <p:cNvPr id="9" name="Picture 8"/>
          <p:cNvPicPr>
            <a:picLocks noChangeAspect="1"/>
          </p:cNvPicPr>
          <p:nvPr/>
        </p:nvPicPr>
        <p:blipFill>
          <a:blip r:embed="rId5"/>
          <a:stretch>
            <a:fillRect/>
          </a:stretch>
        </p:blipFill>
        <p:spPr>
          <a:xfrm>
            <a:off x="0" y="3609238"/>
            <a:ext cx="9067800" cy="3292929"/>
          </a:xfrm>
          <a:prstGeom prst="rect">
            <a:avLst/>
          </a:prstGeom>
        </p:spPr>
      </p:pic>
      <p:sp>
        <p:nvSpPr>
          <p:cNvPr id="12" name="TextBox 11"/>
          <p:cNvSpPr txBox="1"/>
          <p:nvPr/>
        </p:nvSpPr>
        <p:spPr>
          <a:xfrm>
            <a:off x="7199594" y="1206336"/>
            <a:ext cx="2133600" cy="1134478"/>
          </a:xfrm>
          <a:prstGeom prst="rect">
            <a:avLst/>
          </a:prstGeom>
          <a:noFill/>
        </p:spPr>
        <p:txBody>
          <a:bodyPr wrap="square" rtlCol="0">
            <a:spAutoFit/>
          </a:bodyPr>
          <a:lstStyle/>
          <a:p>
            <a:pPr algn="ctr">
              <a:lnSpc>
                <a:spcPct val="107000"/>
              </a:lnSpc>
              <a:spcAft>
                <a:spcPts val="800"/>
              </a:spcAft>
            </a:pP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From the date of submission of the documentation to PHAB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Arrow Connector 13"/>
          <p:cNvCxnSpPr/>
          <p:nvPr/>
        </p:nvCxnSpPr>
        <p:spPr>
          <a:xfrm flipV="1">
            <a:off x="8382000" y="609600"/>
            <a:ext cx="152400" cy="5967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49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pic>
        <p:nvPicPr>
          <p:cNvPr id="6" name="Picture 5">
            <a:hlinkClick r:id="rId4" action="ppaction://hlinkfile"/>
          </p:cNvPr>
          <p:cNvPicPr>
            <a:picLocks noChangeAspect="1"/>
          </p:cNvPicPr>
          <p:nvPr/>
        </p:nvPicPr>
        <p:blipFill>
          <a:blip r:embed="rId5"/>
          <a:stretch>
            <a:fillRect/>
          </a:stretch>
        </p:blipFill>
        <p:spPr>
          <a:xfrm>
            <a:off x="1676400" y="0"/>
            <a:ext cx="5382336" cy="6858000"/>
          </a:xfrm>
          <a:prstGeom prst="rect">
            <a:avLst/>
          </a:prstGeom>
        </p:spPr>
      </p:pic>
    </p:spTree>
    <p:extLst>
      <p:ext uri="{BB962C8B-B14F-4D97-AF65-F5344CB8AC3E}">
        <p14:creationId xmlns:p14="http://schemas.microsoft.com/office/powerpoint/2010/main" val="75282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pic>
        <p:nvPicPr>
          <p:cNvPr id="10" name="Picture 9"/>
          <p:cNvPicPr>
            <a:picLocks noChangeAspect="1"/>
          </p:cNvPicPr>
          <p:nvPr/>
        </p:nvPicPr>
        <p:blipFill>
          <a:blip r:embed="rId4"/>
          <a:stretch>
            <a:fillRect/>
          </a:stretch>
        </p:blipFill>
        <p:spPr>
          <a:xfrm>
            <a:off x="457200" y="1676400"/>
            <a:ext cx="8379388" cy="3072442"/>
          </a:xfrm>
          <a:prstGeom prst="rect">
            <a:avLst/>
          </a:prstGeom>
        </p:spPr>
      </p:pic>
      <p:sp>
        <p:nvSpPr>
          <p:cNvPr id="12" name="Title 11"/>
          <p:cNvSpPr>
            <a:spLocks noGrp="1"/>
          </p:cNvSpPr>
          <p:nvPr>
            <p:ph type="title"/>
          </p:nvPr>
        </p:nvSpPr>
        <p:spPr/>
        <p:txBody>
          <a:bodyPr/>
          <a:lstStyle/>
          <a:p>
            <a:r>
              <a:rPr lang="en-US" dirty="0" smtClean="0"/>
              <a:t>Measure 5.2.2L RD1a</a:t>
            </a:r>
            <a:endParaRPr lang="en-US" dirty="0"/>
          </a:p>
        </p:txBody>
      </p:sp>
    </p:spTree>
    <p:extLst>
      <p:ext uri="{BB962C8B-B14F-4D97-AF65-F5344CB8AC3E}">
        <p14:creationId xmlns:p14="http://schemas.microsoft.com/office/powerpoint/2010/main" val="705522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6788</TotalTime>
  <Words>1164</Words>
  <Application>Microsoft Office PowerPoint</Application>
  <PresentationFormat>On-screen Show (4:3)</PresentationFormat>
  <Paragraphs>110</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Helvetica</vt:lpstr>
      <vt:lpstr>Times New Roman</vt:lpstr>
      <vt:lpstr>Office Theme</vt:lpstr>
      <vt:lpstr>Retrospect</vt:lpstr>
      <vt:lpstr>Accreditation Learning Community</vt:lpstr>
      <vt:lpstr>Agenda</vt:lpstr>
      <vt:lpstr>Evaluation Results</vt:lpstr>
      <vt:lpstr>Accreditation Landscape in CT</vt:lpstr>
      <vt:lpstr>CHIP Requirements:  Measures 5.2.2L, 5.2.3A, 5.2.4A</vt:lpstr>
      <vt:lpstr>Healthy People 2020 Objective</vt:lpstr>
      <vt:lpstr>PowerPoint Presentation</vt:lpstr>
      <vt:lpstr>PowerPoint Presentation</vt:lpstr>
      <vt:lpstr>Measure 5.2.2L RD1a</vt:lpstr>
      <vt:lpstr>Measure 5.2.2L RD1b</vt:lpstr>
      <vt:lpstr>Measure 5.2.2L RD1c</vt:lpstr>
      <vt:lpstr>Measure 5.2.2L RD1d</vt:lpstr>
      <vt:lpstr>Measure 5.2.3A</vt:lpstr>
      <vt:lpstr>Measure 5.2.4A</vt:lpstr>
      <vt:lpstr>Questions?</vt:lpstr>
      <vt:lpstr>Open Discussion</vt:lpstr>
      <vt:lpstr>PowerPoint Presentation</vt:lpstr>
    </vt:vector>
  </TitlesOfParts>
  <Company>DPH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 at  CT DPH</dc:title>
  <dc:creator>Holder, Etienne</dc:creator>
  <cp:lastModifiedBy>Touma, Melissa</cp:lastModifiedBy>
  <cp:revision>199</cp:revision>
  <cp:lastPrinted>2018-01-24T17:10:54Z</cp:lastPrinted>
  <dcterms:created xsi:type="dcterms:W3CDTF">2017-07-24T19:17:55Z</dcterms:created>
  <dcterms:modified xsi:type="dcterms:W3CDTF">2018-01-29T17:39:35Z</dcterms:modified>
</cp:coreProperties>
</file>