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 id="2147483756" r:id="rId2"/>
  </p:sldMasterIdLst>
  <p:notesMasterIdLst>
    <p:notesMasterId r:id="rId28"/>
  </p:notesMasterIdLst>
  <p:sldIdLst>
    <p:sldId id="281" r:id="rId3"/>
    <p:sldId id="467" r:id="rId4"/>
    <p:sldId id="470" r:id="rId5"/>
    <p:sldId id="468" r:id="rId6"/>
    <p:sldId id="482" r:id="rId7"/>
    <p:sldId id="479" r:id="rId8"/>
    <p:sldId id="469" r:id="rId9"/>
    <p:sldId id="472" r:id="rId10"/>
    <p:sldId id="480" r:id="rId11"/>
    <p:sldId id="481" r:id="rId12"/>
    <p:sldId id="484" r:id="rId13"/>
    <p:sldId id="488" r:id="rId14"/>
    <p:sldId id="489" r:id="rId15"/>
    <p:sldId id="490" r:id="rId16"/>
    <p:sldId id="491" r:id="rId17"/>
    <p:sldId id="493" r:id="rId18"/>
    <p:sldId id="473" r:id="rId19"/>
    <p:sldId id="474" r:id="rId20"/>
    <p:sldId id="475" r:id="rId21"/>
    <p:sldId id="476" r:id="rId22"/>
    <p:sldId id="477" r:id="rId23"/>
    <p:sldId id="496" r:id="rId24"/>
    <p:sldId id="494" r:id="rId25"/>
    <p:sldId id="464" r:id="rId26"/>
    <p:sldId id="466" r:id="rId27"/>
  </p:sldIdLst>
  <p:sldSz cx="12192000" cy="6858000"/>
  <p:notesSz cx="7010400" cy="92233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ouma, Melissa" initials="TM"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711" autoAdjust="0"/>
    <p:restoredTop sz="79272" autoAdjust="0"/>
  </p:normalViewPr>
  <p:slideViewPr>
    <p:cSldViewPr>
      <p:cViewPr varScale="1">
        <p:scale>
          <a:sx n="101" d="100"/>
          <a:sy n="101" d="100"/>
        </p:scale>
        <p:origin x="1158" y="114"/>
      </p:cViewPr>
      <p:guideLst>
        <p:guide orient="horz" pos="2160"/>
        <p:guide pos="3840"/>
      </p:guideLst>
    </p:cSldViewPr>
  </p:slideViewPr>
  <p:notesTextViewPr>
    <p:cViewPr>
      <p:scale>
        <a:sx n="150" d="100"/>
        <a:sy n="15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600" b="1" i="0" u="none" strike="noStrike" kern="1200" cap="all" baseline="0">
                <a:solidFill>
                  <a:schemeClr val="tx1">
                    <a:lumMod val="65000"/>
                    <a:lumOff val="35000"/>
                  </a:schemeClr>
                </a:solidFill>
                <a:latin typeface="+mn-lt"/>
                <a:ea typeface="+mn-ea"/>
                <a:cs typeface="+mn-cs"/>
              </a:defRPr>
            </a:pPr>
            <a:r>
              <a:rPr lang="en-US" sz="2400" dirty="0"/>
              <a:t>Q: Please select the topics you'd like to see in the next year of the ALC</a:t>
            </a:r>
          </a:p>
        </c:rich>
      </c:tx>
      <c:layout>
        <c:manualLayout>
          <c:xMode val="edge"/>
          <c:yMode val="edge"/>
          <c:x val="0.14647780925401321"/>
          <c:y val="0"/>
        </c:manualLayout>
      </c:layout>
      <c:overlay val="0"/>
      <c:spPr>
        <a:noFill/>
        <a:ln>
          <a:noFill/>
        </a:ln>
        <a:effectLst/>
      </c:spPr>
      <c:txPr>
        <a:bodyPr rot="0" spcFirstLastPara="1" vertOverflow="ellipsis" vert="horz" wrap="square" anchor="ctr" anchorCtr="1"/>
        <a:lstStyle/>
        <a:p>
          <a:pPr>
            <a:defRPr sz="2600" b="1" i="0" u="none" strike="noStrike" kern="1200" cap="all"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FC51-4A82-9EFB-408877B0625B}"/>
              </c:ext>
            </c:extLst>
          </c:dPt>
          <c:dPt>
            <c:idx val="1"/>
            <c:bubble3D val="0"/>
            <c:spPr>
              <a:solidFill>
                <a:schemeClr val="accent2"/>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FC51-4A82-9EFB-408877B0625B}"/>
              </c:ext>
            </c:extLst>
          </c:dPt>
          <c:dPt>
            <c:idx val="2"/>
            <c:bubble3D val="0"/>
            <c:spPr>
              <a:solidFill>
                <a:schemeClr val="accent3"/>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5-FC51-4A82-9EFB-408877B0625B}"/>
              </c:ext>
            </c:extLst>
          </c:dPt>
          <c:dPt>
            <c:idx val="3"/>
            <c:bubble3D val="0"/>
            <c:spPr>
              <a:solidFill>
                <a:schemeClr val="accent4"/>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7-FC51-4A82-9EFB-408877B0625B}"/>
              </c:ext>
            </c:extLst>
          </c:dPt>
          <c:dPt>
            <c:idx val="4"/>
            <c:bubble3D val="0"/>
            <c:spPr>
              <a:solidFill>
                <a:schemeClr val="accent5"/>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9-FC51-4A82-9EFB-408877B0625B}"/>
              </c:ext>
            </c:extLst>
          </c:dPt>
          <c:dPt>
            <c:idx val="5"/>
            <c:bubble3D val="0"/>
            <c:spPr>
              <a:solidFill>
                <a:schemeClr val="accent6"/>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B-FC51-4A82-9EFB-408877B0625B}"/>
              </c:ext>
            </c:extLst>
          </c:dPt>
          <c:dPt>
            <c:idx val="6"/>
            <c:bubble3D val="0"/>
            <c:spPr>
              <a:solidFill>
                <a:schemeClr val="accent1">
                  <a:lumMod val="60000"/>
                </a:schemeClr>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D-FC51-4A82-9EFB-408877B0625B}"/>
              </c:ext>
            </c:extLst>
          </c:dPt>
          <c:dPt>
            <c:idx val="7"/>
            <c:bubble3D val="0"/>
            <c:spPr>
              <a:solidFill>
                <a:schemeClr val="accent2">
                  <a:lumMod val="60000"/>
                </a:schemeClr>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F-FC51-4A82-9EFB-408877B0625B}"/>
              </c:ext>
            </c:extLst>
          </c:dPt>
          <c:dPt>
            <c:idx val="8"/>
            <c:bubble3D val="0"/>
            <c:spPr>
              <a:solidFill>
                <a:schemeClr val="accent3">
                  <a:lumMod val="60000"/>
                </a:schemeClr>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11-FC51-4A82-9EFB-408877B0625B}"/>
              </c:ext>
            </c:extLst>
          </c:dPt>
          <c:dPt>
            <c:idx val="9"/>
            <c:bubble3D val="0"/>
            <c:spPr>
              <a:solidFill>
                <a:schemeClr val="accent4">
                  <a:lumMod val="60000"/>
                </a:schemeClr>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13-FC51-4A82-9EFB-408877B0625B}"/>
              </c:ext>
            </c:extLst>
          </c:dPt>
          <c:dLbls>
            <c:dLbl>
              <c:idx val="0"/>
              <c:layout>
                <c:manualLayout>
                  <c:x val="2.5180988353792886E-3"/>
                  <c:y val="3.7617554858934171E-2"/>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1-FC51-4A82-9EFB-408877B0625B}"/>
                </c:ext>
                <c:ext xmlns:c15="http://schemas.microsoft.com/office/drawing/2012/chart" uri="{CE6537A1-D6FC-4f65-9D91-7224C49458BB}">
                  <c15:layout/>
                </c:ext>
              </c:extLst>
            </c:dLbl>
            <c:dLbl>
              <c:idx val="1"/>
              <c:layout>
                <c:manualLayout>
                  <c:x val="-2.5180988353792886E-3"/>
                  <c:y val="2.5078369905956112E-2"/>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2"/>
                      </a:solidFill>
                      <a:latin typeface="+mn-lt"/>
                      <a:ea typeface="+mn-ea"/>
                      <a:cs typeface="+mn-cs"/>
                    </a:defRPr>
                  </a:pPr>
                  <a:endParaRPr lang="en-US"/>
                </a:p>
              </c:txPr>
              <c:dLblPos val="bestFi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3-FC51-4A82-9EFB-408877B0625B}"/>
                </c:ext>
                <c:ext xmlns:c15="http://schemas.microsoft.com/office/drawing/2012/chart" uri="{CE6537A1-D6FC-4f65-9D91-7224C49458BB}">
                  <c15:layout/>
                </c:ext>
              </c:extLst>
            </c:dLbl>
            <c:dLbl>
              <c:idx val="2"/>
              <c:layout>
                <c:manualLayout>
                  <c:x val="-7.5542965061379582E-3"/>
                  <c:y val="-2.7168234064785787E-2"/>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3"/>
                      </a:solidFill>
                      <a:latin typeface="+mn-lt"/>
                      <a:ea typeface="+mn-ea"/>
                      <a:cs typeface="+mn-cs"/>
                    </a:defRPr>
                  </a:pPr>
                  <a:endParaRPr lang="en-US"/>
                </a:p>
              </c:txPr>
              <c:dLblPos val="bestFi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5-FC51-4A82-9EFB-408877B0625B}"/>
                </c:ext>
                <c:ext xmlns:c15="http://schemas.microsoft.com/office/drawing/2012/chart" uri="{CE6537A1-D6FC-4f65-9D91-7224C49458BB}">
                  <c15:layout/>
                </c:ext>
              </c:extLst>
            </c:dLbl>
            <c:dLbl>
              <c:idx val="3"/>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4"/>
                      </a:solidFill>
                      <a:latin typeface="+mn-lt"/>
                      <a:ea typeface="+mn-ea"/>
                      <a:cs typeface="+mn-cs"/>
                    </a:defRPr>
                  </a:pPr>
                  <a:endParaRPr lang="en-US"/>
                </a:p>
              </c:txPr>
              <c:dLblPos val="outEnd"/>
              <c:showLegendKey val="0"/>
              <c:showVal val="1"/>
              <c:showCatName val="1"/>
              <c:showSerName val="0"/>
              <c:showPercent val="0"/>
              <c:showBubbleSize val="0"/>
            </c:dLbl>
            <c:dLbl>
              <c:idx val="4"/>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5"/>
                      </a:solidFill>
                      <a:latin typeface="+mn-lt"/>
                      <a:ea typeface="+mn-ea"/>
                      <a:cs typeface="+mn-cs"/>
                    </a:defRPr>
                  </a:pPr>
                  <a:endParaRPr lang="en-US"/>
                </a:p>
              </c:txPr>
              <c:dLblPos val="outEnd"/>
              <c:showLegendKey val="0"/>
              <c:showVal val="1"/>
              <c:showCatName val="1"/>
              <c:showSerName val="0"/>
              <c:showPercent val="0"/>
              <c:showBubbleSize val="0"/>
            </c:dLbl>
            <c:dLbl>
              <c:idx val="5"/>
              <c:layout>
                <c:manualLayout>
                  <c:x val="3.39943342776204E-2"/>
                  <c:y val="4.1797283176593526E-3"/>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6"/>
                      </a:solidFill>
                      <a:latin typeface="+mn-lt"/>
                      <a:ea typeface="+mn-ea"/>
                      <a:cs typeface="+mn-cs"/>
                    </a:defRPr>
                  </a:pPr>
                  <a:endParaRPr lang="en-US"/>
                </a:p>
              </c:txPr>
              <c:dLblPos val="bestFi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B-FC51-4A82-9EFB-408877B0625B}"/>
                </c:ext>
                <c:ext xmlns:c15="http://schemas.microsoft.com/office/drawing/2012/chart" uri="{CE6537A1-D6FC-4f65-9D91-7224C49458BB}">
                  <c15:layout/>
                </c:ext>
              </c:extLst>
            </c:dLbl>
            <c:dLbl>
              <c:idx val="6"/>
              <c:layout>
                <c:manualLayout>
                  <c:x val="5.0361976707585772E-3"/>
                  <c:y val="-2.5078369905956112E-2"/>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1">
                          <a:lumMod val="60000"/>
                        </a:schemeClr>
                      </a:solidFill>
                      <a:latin typeface="+mn-lt"/>
                      <a:ea typeface="+mn-ea"/>
                      <a:cs typeface="+mn-cs"/>
                    </a:defRPr>
                  </a:pPr>
                  <a:endParaRPr lang="en-US"/>
                </a:p>
              </c:txPr>
              <c:dLblPos val="bestFi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D-FC51-4A82-9EFB-408877B0625B}"/>
                </c:ext>
                <c:ext xmlns:c15="http://schemas.microsoft.com/office/drawing/2012/chart" uri="{CE6537A1-D6FC-4f65-9D91-7224C49458BB}">
                  <c15:layout/>
                </c:ext>
              </c:extLst>
            </c:dLbl>
            <c:dLbl>
              <c:idx val="7"/>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2">
                          <a:lumMod val="60000"/>
                        </a:schemeClr>
                      </a:solidFill>
                      <a:latin typeface="+mn-lt"/>
                      <a:ea typeface="+mn-ea"/>
                      <a:cs typeface="+mn-cs"/>
                    </a:defRPr>
                  </a:pPr>
                  <a:endParaRPr lang="en-US"/>
                </a:p>
              </c:txPr>
              <c:dLblPos val="outEnd"/>
              <c:showLegendKey val="0"/>
              <c:showVal val="1"/>
              <c:showCatName val="1"/>
              <c:showSerName val="0"/>
              <c:showPercent val="0"/>
              <c:showBubbleSize val="0"/>
            </c:dLbl>
            <c:dLbl>
              <c:idx val="8"/>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3">
                          <a:lumMod val="60000"/>
                        </a:schemeClr>
                      </a:solidFill>
                      <a:latin typeface="+mn-lt"/>
                      <a:ea typeface="+mn-ea"/>
                      <a:cs typeface="+mn-cs"/>
                    </a:defRPr>
                  </a:pPr>
                  <a:endParaRPr lang="en-US"/>
                </a:p>
              </c:txPr>
              <c:dLblPos val="outEnd"/>
              <c:showLegendKey val="0"/>
              <c:showVal val="1"/>
              <c:showCatName val="1"/>
              <c:showSerName val="0"/>
              <c:showPercent val="0"/>
              <c:showBubbleSize val="0"/>
            </c:dLbl>
            <c:dLbl>
              <c:idx val="9"/>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4">
                          <a:lumMod val="60000"/>
                        </a:schemeClr>
                      </a:solidFill>
                      <a:latin typeface="+mn-lt"/>
                      <a:ea typeface="+mn-ea"/>
                      <a:cs typeface="+mn-cs"/>
                    </a:defRPr>
                  </a:pPr>
                  <a:endParaRPr lang="en-US"/>
                </a:p>
              </c:txPr>
              <c:dLblPos val="outEnd"/>
              <c:showLegendKey val="0"/>
              <c:showVal val="1"/>
              <c:showCatName val="1"/>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1"/>
                    </a:solidFill>
                    <a:latin typeface="+mn-lt"/>
                    <a:ea typeface="+mn-ea"/>
                    <a:cs typeface="+mn-cs"/>
                  </a:defRPr>
                </a:pPr>
                <a:endParaRPr lang="en-US"/>
              </a:p>
            </c:txPr>
            <c:dLblPos val="outEnd"/>
            <c:showLegendKey val="0"/>
            <c:showVal val="1"/>
            <c:showCatName val="1"/>
            <c:showSerName val="0"/>
            <c:showPercent val="0"/>
            <c:showBubbleSize val="0"/>
            <c:showLeaderLines val="0"/>
            <c:extLst xmlns:c16r2="http://schemas.microsoft.com/office/drawing/2015/06/chart">
              <c:ext xmlns:c15="http://schemas.microsoft.com/office/drawing/2012/chart" uri="{CE6537A1-D6FC-4f65-9D91-7224C49458BB}"/>
            </c:extLst>
          </c:dLbls>
          <c:cat>
            <c:strRef>
              <c:f>Sheet1!$B$5:$B$14</c:f>
              <c:strCache>
                <c:ptCount val="10"/>
                <c:pt idx="0">
                  <c:v>Development of Key Plans</c:v>
                </c:pt>
                <c:pt idx="1">
                  <c:v>Workforce Development</c:v>
                </c:pt>
                <c:pt idx="2">
                  <c:v>Performance Management</c:v>
                </c:pt>
                <c:pt idx="3">
                  <c:v>Specific Domains</c:v>
                </c:pt>
                <c:pt idx="4">
                  <c:v>Health Equity</c:v>
                </c:pt>
                <c:pt idx="5">
                  <c:v>Managing Teams</c:v>
                </c:pt>
                <c:pt idx="6">
                  <c:v>Documentation Collection </c:v>
                </c:pt>
                <c:pt idx="7">
                  <c:v>Engaging the Governing Entity</c:v>
                </c:pt>
                <c:pt idx="8">
                  <c:v>Promoting the Value of Accreditation</c:v>
                </c:pt>
                <c:pt idx="9">
                  <c:v>Other</c:v>
                </c:pt>
              </c:strCache>
            </c:strRef>
          </c:cat>
          <c:val>
            <c:numRef>
              <c:f>Sheet1!$C$5:$C$14</c:f>
              <c:numCache>
                <c:formatCode>0%</c:formatCode>
                <c:ptCount val="10"/>
                <c:pt idx="0">
                  <c:v>0.37</c:v>
                </c:pt>
                <c:pt idx="1">
                  <c:v>0.37</c:v>
                </c:pt>
                <c:pt idx="2">
                  <c:v>0.64</c:v>
                </c:pt>
                <c:pt idx="3">
                  <c:v>0.09</c:v>
                </c:pt>
                <c:pt idx="4">
                  <c:v>0.55000000000000004</c:v>
                </c:pt>
                <c:pt idx="5">
                  <c:v>0.18</c:v>
                </c:pt>
                <c:pt idx="6">
                  <c:v>0.18</c:v>
                </c:pt>
                <c:pt idx="7">
                  <c:v>0.45</c:v>
                </c:pt>
                <c:pt idx="8">
                  <c:v>0.45</c:v>
                </c:pt>
                <c:pt idx="9">
                  <c:v>0.37</c:v>
                </c:pt>
              </c:numCache>
            </c:numRef>
          </c:val>
          <c:extLst xmlns:c16r2="http://schemas.microsoft.com/office/drawing/2015/06/chart">
            <c:ext xmlns:c16="http://schemas.microsoft.com/office/drawing/2014/chart" uri="{C3380CC4-5D6E-409C-BE32-E72D297353CC}">
              <c16:uniqueId val="{00000014-FC51-4A82-9EFB-408877B0625B}"/>
            </c:ext>
          </c:extLst>
        </c:ser>
        <c:dLbls>
          <c:dLblPos val="outEnd"/>
          <c:showLegendKey val="0"/>
          <c:showVal val="1"/>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1169"/>
          </a:xfrm>
          <a:prstGeom prst="rect">
            <a:avLst/>
          </a:prstGeom>
        </p:spPr>
        <p:txBody>
          <a:bodyPr vert="horz" lIns="91429" tIns="45714" rIns="91429" bIns="45714" rtlCol="0"/>
          <a:lstStyle>
            <a:lvl1pPr algn="l">
              <a:defRPr sz="1200"/>
            </a:lvl1pPr>
          </a:lstStyle>
          <a:p>
            <a:endParaRPr lang="en-US"/>
          </a:p>
        </p:txBody>
      </p:sp>
      <p:sp>
        <p:nvSpPr>
          <p:cNvPr id="3" name="Date Placeholder 2"/>
          <p:cNvSpPr>
            <a:spLocks noGrp="1"/>
          </p:cNvSpPr>
          <p:nvPr>
            <p:ph type="dt" idx="1"/>
          </p:nvPr>
        </p:nvSpPr>
        <p:spPr>
          <a:xfrm>
            <a:off x="3970938" y="2"/>
            <a:ext cx="3037840" cy="461169"/>
          </a:xfrm>
          <a:prstGeom prst="rect">
            <a:avLst/>
          </a:prstGeom>
        </p:spPr>
        <p:txBody>
          <a:bodyPr vert="horz" lIns="91429" tIns="45714" rIns="91429" bIns="45714" rtlCol="0"/>
          <a:lstStyle>
            <a:lvl1pPr algn="r">
              <a:defRPr sz="1200"/>
            </a:lvl1pPr>
          </a:lstStyle>
          <a:p>
            <a:fld id="{D67D3304-5687-4526-BF6B-62F39789DFFF}" type="datetimeFigureOut">
              <a:rPr lang="en-US" smtClean="0"/>
              <a:t>1/23/2019</a:t>
            </a:fld>
            <a:endParaRPr lang="en-US"/>
          </a:p>
        </p:txBody>
      </p:sp>
      <p:sp>
        <p:nvSpPr>
          <p:cNvPr id="4" name="Slide Image Placeholder 3"/>
          <p:cNvSpPr>
            <a:spLocks noGrp="1" noRot="1" noChangeAspect="1"/>
          </p:cNvSpPr>
          <p:nvPr>
            <p:ph type="sldImg" idx="2"/>
          </p:nvPr>
        </p:nvSpPr>
        <p:spPr>
          <a:xfrm>
            <a:off x="431800" y="692150"/>
            <a:ext cx="6148388" cy="3457575"/>
          </a:xfrm>
          <a:prstGeom prst="rect">
            <a:avLst/>
          </a:prstGeom>
          <a:noFill/>
          <a:ln w="12700">
            <a:solidFill>
              <a:prstClr val="black"/>
            </a:solidFill>
          </a:ln>
        </p:spPr>
        <p:txBody>
          <a:bodyPr vert="horz" lIns="91429" tIns="45714" rIns="91429" bIns="45714" rtlCol="0" anchor="ctr"/>
          <a:lstStyle/>
          <a:p>
            <a:endParaRPr lang="en-US"/>
          </a:p>
        </p:txBody>
      </p:sp>
      <p:sp>
        <p:nvSpPr>
          <p:cNvPr id="5" name="Notes Placeholder 4"/>
          <p:cNvSpPr>
            <a:spLocks noGrp="1"/>
          </p:cNvSpPr>
          <p:nvPr>
            <p:ph type="body" sz="quarter" idx="3"/>
          </p:nvPr>
        </p:nvSpPr>
        <p:spPr>
          <a:xfrm>
            <a:off x="701040" y="4381105"/>
            <a:ext cx="5608320" cy="4150519"/>
          </a:xfrm>
          <a:prstGeom prst="rect">
            <a:avLst/>
          </a:prstGeom>
        </p:spPr>
        <p:txBody>
          <a:bodyPr vert="horz" lIns="91429" tIns="45714" rIns="91429" bIns="457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60610"/>
            <a:ext cx="3037840" cy="461169"/>
          </a:xfrm>
          <a:prstGeom prst="rect">
            <a:avLst/>
          </a:prstGeom>
        </p:spPr>
        <p:txBody>
          <a:bodyPr vert="horz" lIns="91429" tIns="45714" rIns="91429" bIns="45714"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60610"/>
            <a:ext cx="3037840" cy="461169"/>
          </a:xfrm>
          <a:prstGeom prst="rect">
            <a:avLst/>
          </a:prstGeom>
        </p:spPr>
        <p:txBody>
          <a:bodyPr vert="horz" lIns="91429" tIns="45714" rIns="91429" bIns="45714" rtlCol="0" anchor="b"/>
          <a:lstStyle>
            <a:lvl1pPr algn="r">
              <a:defRPr sz="1200"/>
            </a:lvl1pPr>
          </a:lstStyle>
          <a:p>
            <a:fld id="{0CA242C5-3E60-4668-B23B-F17A02236ECA}" type="slidenum">
              <a:rPr lang="en-US" smtClean="0"/>
              <a:t>‹#›</a:t>
            </a:fld>
            <a:endParaRPr lang="en-US"/>
          </a:p>
        </p:txBody>
      </p:sp>
    </p:spTree>
    <p:extLst>
      <p:ext uri="{BB962C8B-B14F-4D97-AF65-F5344CB8AC3E}">
        <p14:creationId xmlns:p14="http://schemas.microsoft.com/office/powerpoint/2010/main" val="2998943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692150"/>
            <a:ext cx="6148388" cy="3457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A242C5-3E60-4668-B23B-F17A02236ECA}" type="slidenum">
              <a:rPr lang="en-US" smtClean="0"/>
              <a:t>1</a:t>
            </a:fld>
            <a:endParaRPr lang="en-US"/>
          </a:p>
        </p:txBody>
      </p:sp>
    </p:spTree>
    <p:extLst>
      <p:ext uri="{BB962C8B-B14F-4D97-AF65-F5344CB8AC3E}">
        <p14:creationId xmlns:p14="http://schemas.microsoft.com/office/powerpoint/2010/main" val="20081738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A242C5-3E60-4668-B23B-F17A02236ECA}" type="slidenum">
              <a:rPr lang="en-US" smtClean="0"/>
              <a:t>10</a:t>
            </a:fld>
            <a:endParaRPr lang="en-US"/>
          </a:p>
        </p:txBody>
      </p:sp>
    </p:spTree>
    <p:extLst>
      <p:ext uri="{BB962C8B-B14F-4D97-AF65-F5344CB8AC3E}">
        <p14:creationId xmlns:p14="http://schemas.microsoft.com/office/powerpoint/2010/main" val="17322417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A242C5-3E60-4668-B23B-F17A02236ECA}"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15608615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A242C5-3E60-4668-B23B-F17A02236ECA}"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5454157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A242C5-3E60-4668-B23B-F17A02236ECA}"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28373951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A242C5-3E60-4668-B23B-F17A02236ECA}"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28356176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A242C5-3E60-4668-B23B-F17A02236ECA}"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22180990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692150"/>
            <a:ext cx="6148388" cy="3457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A242C5-3E60-4668-B23B-F17A02236ECA}" type="slidenum">
              <a:rPr lang="en-US" smtClean="0"/>
              <a:t>16</a:t>
            </a:fld>
            <a:endParaRPr lang="en-US"/>
          </a:p>
        </p:txBody>
      </p:sp>
    </p:spTree>
    <p:extLst>
      <p:ext uri="{BB962C8B-B14F-4D97-AF65-F5344CB8AC3E}">
        <p14:creationId xmlns:p14="http://schemas.microsoft.com/office/powerpoint/2010/main" val="38633500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692150"/>
            <a:ext cx="6148388" cy="3457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A242C5-3E60-4668-B23B-F17A02236ECA}" type="slidenum">
              <a:rPr lang="en-US" smtClean="0"/>
              <a:t>22</a:t>
            </a:fld>
            <a:endParaRPr lang="en-US"/>
          </a:p>
        </p:txBody>
      </p:sp>
    </p:spTree>
    <p:extLst>
      <p:ext uri="{BB962C8B-B14F-4D97-AF65-F5344CB8AC3E}">
        <p14:creationId xmlns:p14="http://schemas.microsoft.com/office/powerpoint/2010/main" val="39711739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A242C5-3E60-4668-B23B-F17A02236ECA}" type="slidenum">
              <a:rPr lang="en-US" smtClean="0"/>
              <a:t>23</a:t>
            </a:fld>
            <a:endParaRPr lang="en-US"/>
          </a:p>
        </p:txBody>
      </p:sp>
    </p:spTree>
    <p:extLst>
      <p:ext uri="{BB962C8B-B14F-4D97-AF65-F5344CB8AC3E}">
        <p14:creationId xmlns:p14="http://schemas.microsoft.com/office/powerpoint/2010/main" val="31454345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692150"/>
            <a:ext cx="6148388" cy="3457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A242C5-3E60-4668-B23B-F17A02236ECA}" type="slidenum">
              <a:rPr lang="en-US" smtClean="0"/>
              <a:t>24</a:t>
            </a:fld>
            <a:endParaRPr lang="en-US"/>
          </a:p>
        </p:txBody>
      </p:sp>
    </p:spTree>
    <p:extLst>
      <p:ext uri="{BB962C8B-B14F-4D97-AF65-F5344CB8AC3E}">
        <p14:creationId xmlns:p14="http://schemas.microsoft.com/office/powerpoint/2010/main" val="28123405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A242C5-3E60-4668-B23B-F17A02236ECA}" type="slidenum">
              <a:rPr lang="en-US" smtClean="0"/>
              <a:t>2</a:t>
            </a:fld>
            <a:endParaRPr lang="en-US"/>
          </a:p>
        </p:txBody>
      </p:sp>
    </p:spTree>
    <p:extLst>
      <p:ext uri="{BB962C8B-B14F-4D97-AF65-F5344CB8AC3E}">
        <p14:creationId xmlns:p14="http://schemas.microsoft.com/office/powerpoint/2010/main" val="42134123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0CA242C5-3E60-4668-B23B-F17A02236ECA}" type="slidenum">
              <a:rPr lang="en-US" smtClean="0"/>
              <a:t>25</a:t>
            </a:fld>
            <a:endParaRPr lang="en-US"/>
          </a:p>
        </p:txBody>
      </p:sp>
    </p:spTree>
    <p:extLst>
      <p:ext uri="{BB962C8B-B14F-4D97-AF65-F5344CB8AC3E}">
        <p14:creationId xmlns:p14="http://schemas.microsoft.com/office/powerpoint/2010/main" val="7627078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A242C5-3E60-4668-B23B-F17A02236ECA}" type="slidenum">
              <a:rPr lang="en-US" smtClean="0"/>
              <a:t>3</a:t>
            </a:fld>
            <a:endParaRPr lang="en-US"/>
          </a:p>
        </p:txBody>
      </p:sp>
    </p:spTree>
    <p:extLst>
      <p:ext uri="{BB962C8B-B14F-4D97-AF65-F5344CB8AC3E}">
        <p14:creationId xmlns:p14="http://schemas.microsoft.com/office/powerpoint/2010/main" val="1288285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A242C5-3E60-4668-B23B-F17A02236ECA}" type="slidenum">
              <a:rPr lang="en-US" smtClean="0"/>
              <a:t>4</a:t>
            </a:fld>
            <a:endParaRPr lang="en-US"/>
          </a:p>
        </p:txBody>
      </p:sp>
    </p:spTree>
    <p:extLst>
      <p:ext uri="{BB962C8B-B14F-4D97-AF65-F5344CB8AC3E}">
        <p14:creationId xmlns:p14="http://schemas.microsoft.com/office/powerpoint/2010/main" val="9279505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A242C5-3E60-4668-B23B-F17A02236ECA}" type="slidenum">
              <a:rPr lang="en-US" smtClean="0"/>
              <a:t>5</a:t>
            </a:fld>
            <a:endParaRPr lang="en-US"/>
          </a:p>
        </p:txBody>
      </p:sp>
    </p:spTree>
    <p:extLst>
      <p:ext uri="{BB962C8B-B14F-4D97-AF65-F5344CB8AC3E}">
        <p14:creationId xmlns:p14="http://schemas.microsoft.com/office/powerpoint/2010/main" val="10173976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A242C5-3E60-4668-B23B-F17A02236ECA}" type="slidenum">
              <a:rPr lang="en-US" smtClean="0"/>
              <a:t>6</a:t>
            </a:fld>
            <a:endParaRPr lang="en-US"/>
          </a:p>
        </p:txBody>
      </p:sp>
    </p:spTree>
    <p:extLst>
      <p:ext uri="{BB962C8B-B14F-4D97-AF65-F5344CB8AC3E}">
        <p14:creationId xmlns:p14="http://schemas.microsoft.com/office/powerpoint/2010/main" val="34802849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Provisional:</a:t>
            </a:r>
          </a:p>
          <a:p>
            <a:pPr marL="0" indent="0">
              <a:buNone/>
            </a:pPr>
            <a:r>
              <a:rPr lang="en-US" smtClean="0"/>
              <a:t>Increase capacity measures for participating LHDs</a:t>
            </a:r>
          </a:p>
          <a:p>
            <a:endParaRPr lang="en-US" dirty="0"/>
          </a:p>
        </p:txBody>
      </p:sp>
      <p:sp>
        <p:nvSpPr>
          <p:cNvPr id="4" name="Slide Number Placeholder 3"/>
          <p:cNvSpPr>
            <a:spLocks noGrp="1"/>
          </p:cNvSpPr>
          <p:nvPr>
            <p:ph type="sldNum" sz="quarter" idx="10"/>
          </p:nvPr>
        </p:nvSpPr>
        <p:spPr/>
        <p:txBody>
          <a:bodyPr/>
          <a:lstStyle/>
          <a:p>
            <a:fld id="{0CA242C5-3E60-4668-B23B-F17A02236ECA}" type="slidenum">
              <a:rPr lang="en-US" smtClean="0"/>
              <a:t>7</a:t>
            </a:fld>
            <a:endParaRPr lang="en-US"/>
          </a:p>
        </p:txBody>
      </p:sp>
    </p:spTree>
    <p:extLst>
      <p:ext uri="{BB962C8B-B14F-4D97-AF65-F5344CB8AC3E}">
        <p14:creationId xmlns:p14="http://schemas.microsoft.com/office/powerpoint/2010/main" val="24866285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A242C5-3E60-4668-B23B-F17A02236ECA}"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6082302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692150"/>
            <a:ext cx="6148388" cy="3457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A242C5-3E60-4668-B23B-F17A02236ECA}" type="slidenum">
              <a:rPr lang="en-US" smtClean="0"/>
              <a:t>9</a:t>
            </a:fld>
            <a:endParaRPr lang="en-US"/>
          </a:p>
        </p:txBody>
      </p:sp>
    </p:spTree>
    <p:extLst>
      <p:ext uri="{BB962C8B-B14F-4D97-AF65-F5344CB8AC3E}">
        <p14:creationId xmlns:p14="http://schemas.microsoft.com/office/powerpoint/2010/main" val="15194967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30CAB09-C14F-4233-861D-0EBB3D6EDFB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E1A1FD-399F-4347-B824-3AD8A9500375}" type="slidenum">
              <a:rPr lang="en-US" smtClean="0"/>
              <a:t>‹#›</a:t>
            </a:fld>
            <a:endParaRPr lang="en-US"/>
          </a:p>
        </p:txBody>
      </p:sp>
    </p:spTree>
    <p:extLst>
      <p:ext uri="{BB962C8B-B14F-4D97-AF65-F5344CB8AC3E}">
        <p14:creationId xmlns:p14="http://schemas.microsoft.com/office/powerpoint/2010/main" val="12486820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0CAB09-C14F-4233-861D-0EBB3D6EDFB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E1A1FD-399F-4347-B824-3AD8A9500375}" type="slidenum">
              <a:rPr lang="en-US" smtClean="0"/>
              <a:t>‹#›</a:t>
            </a:fld>
            <a:endParaRPr lang="en-US"/>
          </a:p>
        </p:txBody>
      </p:sp>
    </p:spTree>
    <p:extLst>
      <p:ext uri="{BB962C8B-B14F-4D97-AF65-F5344CB8AC3E}">
        <p14:creationId xmlns:p14="http://schemas.microsoft.com/office/powerpoint/2010/main" val="21482210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0CAB09-C14F-4233-861D-0EBB3D6EDFB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E1A1FD-399F-4347-B824-3AD8A9500375}" type="slidenum">
              <a:rPr lang="en-US" smtClean="0"/>
              <a:t>‹#›</a:t>
            </a:fld>
            <a:endParaRPr lang="en-US"/>
          </a:p>
        </p:txBody>
      </p:sp>
    </p:spTree>
    <p:extLst>
      <p:ext uri="{BB962C8B-B14F-4D97-AF65-F5344CB8AC3E}">
        <p14:creationId xmlns:p14="http://schemas.microsoft.com/office/powerpoint/2010/main" val="3444786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639F9D1-720F-464A-B3D8-AD799489D838}" type="datetimeFigureOut">
              <a:rPr lang="en-US" smtClean="0">
                <a:solidFill>
                  <a:prstClr val="black">
                    <a:tint val="75000"/>
                  </a:prstClr>
                </a:solidFill>
              </a:rPr>
              <a:pPr/>
              <a:t>1/23/2019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768BC5F-820A-4AE5-9747-192410E965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62429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639F9D1-720F-464A-B3D8-AD799489D838}" type="datetimeFigureOut">
              <a:rPr lang="en-US" smtClean="0">
                <a:solidFill>
                  <a:prstClr val="black">
                    <a:tint val="75000"/>
                  </a:prstClr>
                </a:solidFill>
              </a:rPr>
              <a:pPr/>
              <a:t>1/23/2019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768BC5F-820A-4AE5-9747-192410E965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11853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639F9D1-720F-464A-B3D8-AD799489D838}" type="datetimeFigureOut">
              <a:rPr lang="en-US" smtClean="0">
                <a:solidFill>
                  <a:prstClr val="black">
                    <a:tint val="75000"/>
                  </a:prstClr>
                </a:solidFill>
              </a:rPr>
              <a:pPr/>
              <a:t>1/23/2019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768BC5F-820A-4AE5-9747-192410E965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96444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639F9D1-720F-464A-B3D8-AD799489D838}" type="datetimeFigureOut">
              <a:rPr lang="en-US" smtClean="0">
                <a:solidFill>
                  <a:prstClr val="black">
                    <a:tint val="75000"/>
                  </a:prstClr>
                </a:solidFill>
              </a:rPr>
              <a:pPr/>
              <a:t>1/23/2019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768BC5F-820A-4AE5-9747-192410E965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21511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639F9D1-720F-464A-B3D8-AD799489D838}" type="datetimeFigureOut">
              <a:rPr lang="en-US" smtClean="0">
                <a:solidFill>
                  <a:prstClr val="black">
                    <a:tint val="75000"/>
                  </a:prstClr>
                </a:solidFill>
              </a:rPr>
              <a:pPr/>
              <a:t>1/23/2019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768BC5F-820A-4AE5-9747-192410E965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11311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639F9D1-720F-464A-B3D8-AD799489D838}" type="datetimeFigureOut">
              <a:rPr lang="en-US" smtClean="0">
                <a:solidFill>
                  <a:prstClr val="black">
                    <a:tint val="75000"/>
                  </a:prstClr>
                </a:solidFill>
              </a:rPr>
              <a:pPr/>
              <a:t>1/23/2019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768BC5F-820A-4AE5-9747-192410E965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43336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39F9D1-720F-464A-B3D8-AD799489D838}" type="datetimeFigureOut">
              <a:rPr lang="en-US" smtClean="0">
                <a:solidFill>
                  <a:prstClr val="black">
                    <a:tint val="75000"/>
                  </a:prstClr>
                </a:solidFill>
              </a:rPr>
              <a:pPr/>
              <a:t>1/23/2019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768BC5F-820A-4AE5-9747-192410E965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25383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639F9D1-720F-464A-B3D8-AD799489D838}" type="datetimeFigureOut">
              <a:rPr lang="en-US" smtClean="0">
                <a:solidFill>
                  <a:prstClr val="black">
                    <a:tint val="75000"/>
                  </a:prstClr>
                </a:solidFill>
              </a:rPr>
              <a:pPr/>
              <a:t>1/23/2019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768BC5F-820A-4AE5-9747-192410E965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5176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0CAB09-C14F-4233-861D-0EBB3D6EDFB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E1A1FD-399F-4347-B824-3AD8A9500375}" type="slidenum">
              <a:rPr lang="en-US" smtClean="0"/>
              <a:t>‹#›</a:t>
            </a:fld>
            <a:endParaRPr lang="en-US"/>
          </a:p>
        </p:txBody>
      </p:sp>
    </p:spTree>
    <p:extLst>
      <p:ext uri="{BB962C8B-B14F-4D97-AF65-F5344CB8AC3E}">
        <p14:creationId xmlns:p14="http://schemas.microsoft.com/office/powerpoint/2010/main" val="17024534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639F9D1-720F-464A-B3D8-AD799489D838}" type="datetimeFigureOut">
              <a:rPr lang="en-US" smtClean="0">
                <a:solidFill>
                  <a:prstClr val="black">
                    <a:tint val="75000"/>
                  </a:prstClr>
                </a:solidFill>
              </a:rPr>
              <a:pPr/>
              <a:t>1/23/2019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768BC5F-820A-4AE5-9747-192410E965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16280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639F9D1-720F-464A-B3D8-AD799489D838}" type="datetimeFigureOut">
              <a:rPr lang="en-US" smtClean="0">
                <a:solidFill>
                  <a:prstClr val="black">
                    <a:tint val="75000"/>
                  </a:prstClr>
                </a:solidFill>
              </a:rPr>
              <a:pPr/>
              <a:t>1/23/2019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768BC5F-820A-4AE5-9747-192410E965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01331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639F9D1-720F-464A-B3D8-AD799489D838}" type="datetimeFigureOut">
              <a:rPr lang="en-US" smtClean="0">
                <a:solidFill>
                  <a:prstClr val="black">
                    <a:tint val="75000"/>
                  </a:prstClr>
                </a:solidFill>
              </a:rPr>
              <a:pPr/>
              <a:t>1/23/2019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768BC5F-820A-4AE5-9747-192410E965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3915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0CAB09-C14F-4233-861D-0EBB3D6EDFB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E1A1FD-399F-4347-B824-3AD8A9500375}" type="slidenum">
              <a:rPr lang="en-US" smtClean="0"/>
              <a:t>‹#›</a:t>
            </a:fld>
            <a:endParaRPr lang="en-US"/>
          </a:p>
        </p:txBody>
      </p:sp>
    </p:spTree>
    <p:extLst>
      <p:ext uri="{BB962C8B-B14F-4D97-AF65-F5344CB8AC3E}">
        <p14:creationId xmlns:p14="http://schemas.microsoft.com/office/powerpoint/2010/main" val="4274721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30CAB09-C14F-4233-861D-0EBB3D6EDFB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E1A1FD-399F-4347-B824-3AD8A9500375}" type="slidenum">
              <a:rPr lang="en-US" smtClean="0"/>
              <a:t>‹#›</a:t>
            </a:fld>
            <a:endParaRPr lang="en-US"/>
          </a:p>
        </p:txBody>
      </p:sp>
    </p:spTree>
    <p:extLst>
      <p:ext uri="{BB962C8B-B14F-4D97-AF65-F5344CB8AC3E}">
        <p14:creationId xmlns:p14="http://schemas.microsoft.com/office/powerpoint/2010/main" val="34900131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30CAB09-C14F-4233-861D-0EBB3D6EDFBD}" type="datetimeFigureOut">
              <a:rPr lang="en-US" smtClean="0"/>
              <a:t>1/23/2019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FE1A1FD-399F-4347-B824-3AD8A9500375}" type="slidenum">
              <a:rPr lang="en-US" smtClean="0"/>
              <a:t>‹#›</a:t>
            </a:fld>
            <a:endParaRPr lang="en-US"/>
          </a:p>
        </p:txBody>
      </p:sp>
    </p:spTree>
    <p:extLst>
      <p:ext uri="{BB962C8B-B14F-4D97-AF65-F5344CB8AC3E}">
        <p14:creationId xmlns:p14="http://schemas.microsoft.com/office/powerpoint/2010/main" val="27864720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30CAB09-C14F-4233-861D-0EBB3D6EDFBD}" type="datetimeFigureOut">
              <a:rPr lang="en-US" smtClean="0"/>
              <a:t>1/23/2019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FE1A1FD-399F-4347-B824-3AD8A9500375}" type="slidenum">
              <a:rPr lang="en-US" smtClean="0"/>
              <a:t>‹#›</a:t>
            </a:fld>
            <a:endParaRPr lang="en-US"/>
          </a:p>
        </p:txBody>
      </p:sp>
    </p:spTree>
    <p:extLst>
      <p:ext uri="{BB962C8B-B14F-4D97-AF65-F5344CB8AC3E}">
        <p14:creationId xmlns:p14="http://schemas.microsoft.com/office/powerpoint/2010/main" val="245934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0CAB09-C14F-4233-861D-0EBB3D6EDFBD}" type="datetimeFigureOut">
              <a:rPr lang="en-US" smtClean="0"/>
              <a:t>1/23/2019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FE1A1FD-399F-4347-B824-3AD8A9500375}" type="slidenum">
              <a:rPr lang="en-US" smtClean="0"/>
              <a:t>‹#›</a:t>
            </a:fld>
            <a:endParaRPr lang="en-US"/>
          </a:p>
        </p:txBody>
      </p:sp>
    </p:spTree>
    <p:extLst>
      <p:ext uri="{BB962C8B-B14F-4D97-AF65-F5344CB8AC3E}">
        <p14:creationId xmlns:p14="http://schemas.microsoft.com/office/powerpoint/2010/main" val="3629063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30CAB09-C14F-4233-861D-0EBB3D6EDFB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E1A1FD-399F-4347-B824-3AD8A9500375}" type="slidenum">
              <a:rPr lang="en-US" smtClean="0"/>
              <a:t>‹#›</a:t>
            </a:fld>
            <a:endParaRPr lang="en-US"/>
          </a:p>
        </p:txBody>
      </p:sp>
    </p:spTree>
    <p:extLst>
      <p:ext uri="{BB962C8B-B14F-4D97-AF65-F5344CB8AC3E}">
        <p14:creationId xmlns:p14="http://schemas.microsoft.com/office/powerpoint/2010/main" val="2216886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30CAB09-C14F-4233-861D-0EBB3D6EDFB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E1A1FD-399F-4347-B824-3AD8A9500375}" type="slidenum">
              <a:rPr lang="en-US" smtClean="0"/>
              <a:t>‹#›</a:t>
            </a:fld>
            <a:endParaRPr lang="en-US"/>
          </a:p>
        </p:txBody>
      </p:sp>
    </p:spTree>
    <p:extLst>
      <p:ext uri="{BB962C8B-B14F-4D97-AF65-F5344CB8AC3E}">
        <p14:creationId xmlns:p14="http://schemas.microsoft.com/office/powerpoint/2010/main" val="30276646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0CAB09-C14F-4233-861D-0EBB3D6EDFBD}" type="datetimeFigureOut">
              <a:rPr lang="en-US" smtClean="0"/>
              <a:t>1/23/2019</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E1A1FD-399F-4347-B824-3AD8A9500375}" type="slidenum">
              <a:rPr lang="en-US" smtClean="0"/>
              <a:t>‹#›</a:t>
            </a:fld>
            <a:endParaRPr lang="en-US"/>
          </a:p>
        </p:txBody>
      </p:sp>
    </p:spTree>
    <p:extLst>
      <p:ext uri="{BB962C8B-B14F-4D97-AF65-F5344CB8AC3E}">
        <p14:creationId xmlns:p14="http://schemas.microsoft.com/office/powerpoint/2010/main" val="426575425"/>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39F9D1-720F-464A-B3D8-AD799489D838}" type="datetimeFigureOut">
              <a:rPr lang="en-US" smtClean="0">
                <a:solidFill>
                  <a:prstClr val="black">
                    <a:tint val="75000"/>
                  </a:prstClr>
                </a:solidFill>
              </a:rPr>
              <a:pPr/>
              <a:t>1/23/2019</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68BC5F-820A-4AE5-9747-192410E965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3352713"/>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ttendee.gotowebinar.com/rt/6051024100385559565"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gif"/></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gif"/><Relationship Id="rId5" Type="http://schemas.openxmlformats.org/officeDocument/2006/relationships/image" Target="../media/image4.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www.naccho.org/uploads/downloadable-resources/Programs/Public-Health-Infrastructure/Blueprint-for-Aligning-Performance-Measures.pdf"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portal.ct.gov/-/media/OHS/SIM/Population-Health-Council/HEC-Documents/CT-SIM-HEC-Framework-12-14-18---FOR-PUBLIC-COMMENT.PDF?la=en" TargetMode="External"/><Relationship Id="rId7"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gif"/><Relationship Id="rId5" Type="http://schemas.openxmlformats.org/officeDocument/2006/relationships/hyperlink" Target="mailto:OHS@ct.gov" TargetMode="External"/><Relationship Id="rId4" Type="http://schemas.openxmlformats.org/officeDocument/2006/relationships/hyperlink" Target="https://portal.ct.gov/OHS/SIM-Work-Groups/Population-Health-Council/Public-Comment"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r20.rs6.net/tn.jsp?f=001HkEY_yAaQtAJxbyT8yEKejeovqwcVCvsUMCDjKYV7QO6gr7XSPPW7qrKWhuEm6TYjnw9MjOpeIsdP672hNnMTymjaYGvLxGbnMTWFNRI_LJJIhlM0QpfILddzfym6taEG1duXdbLyStlXU6SID5xDllciAGk6EVJMYFoQMXosJQ=&amp;c=Yf5njAiYEsyhxw-nlBlC6YgWewduNZNQwETi09-fQoyTOPBoiAOdhw==&amp;ch=57PsH2h1Lhf0FU0yxno5tYttEl8ECCfLb7C9EElmq3n1X1k4djmWWQ=="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gif"/><Relationship Id="rId4" Type="http://schemas.openxmlformats.org/officeDocument/2006/relationships/hyperlink" Target="mailto:phast@uw.edu"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s://portal.ct.gov/-/media/Departments-and-Agencies/DPH/State-Health-Planning/Strategic-Planning/2018-Plan-Update-Summary-and-Process.pdf?la=en" TargetMode="External"/><Relationship Id="rId3" Type="http://schemas.openxmlformats.org/officeDocument/2006/relationships/hyperlink" Target="http://www.portal.ct.gov/AboutDPH" TargetMode="External"/><Relationship Id="rId7"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portal.ct.gov/-/media/Departments-and-Agencies/DPH/State-Health-Planning/Strategic-Planning/CTDPH2019Strategic-Plan-final.pdf?la=en" TargetMode="External"/><Relationship Id="rId5" Type="http://schemas.openxmlformats.org/officeDocument/2006/relationships/image" Target="../media/image4.png"/><Relationship Id="rId10" Type="http://schemas.openxmlformats.org/officeDocument/2006/relationships/hyperlink" Target="https://portal.ct.gov/-/media/Departments-and-Agencies/DPH/State-Health-Planning/Strategic-Planning/2019-2020-Strategic-Map.pdf?la=en" TargetMode="External"/><Relationship Id="rId4" Type="http://schemas.openxmlformats.org/officeDocument/2006/relationships/image" Target="../media/image1.gif"/><Relationship Id="rId9"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57400" y="1062507"/>
            <a:ext cx="8077200" cy="1470025"/>
          </a:xfrm>
        </p:spPr>
        <p:txBody>
          <a:bodyPr>
            <a:normAutofit/>
          </a:bodyPr>
          <a:lstStyle/>
          <a:p>
            <a:r>
              <a:rPr lang="en-US" dirty="0"/>
              <a:t>Accreditation Learning Community</a:t>
            </a:r>
          </a:p>
        </p:txBody>
      </p:sp>
      <p:sp>
        <p:nvSpPr>
          <p:cNvPr id="3" name="Subtitle 2"/>
          <p:cNvSpPr>
            <a:spLocks noGrp="1"/>
          </p:cNvSpPr>
          <p:nvPr>
            <p:ph type="subTitle" idx="1"/>
          </p:nvPr>
        </p:nvSpPr>
        <p:spPr>
          <a:xfrm>
            <a:off x="2362200" y="3352800"/>
            <a:ext cx="7391400" cy="2895599"/>
          </a:xfrm>
        </p:spPr>
        <p:txBody>
          <a:bodyPr>
            <a:normAutofit fontScale="62500" lnSpcReduction="20000"/>
          </a:bodyPr>
          <a:lstStyle/>
          <a:p>
            <a:r>
              <a:rPr lang="en-US" sz="6000" dirty="0">
                <a:solidFill>
                  <a:schemeClr val="tx1">
                    <a:lumMod val="50000"/>
                    <a:lumOff val="50000"/>
                  </a:schemeClr>
                </a:solidFill>
              </a:rPr>
              <a:t>January 23, 2019</a:t>
            </a:r>
          </a:p>
          <a:p>
            <a:r>
              <a:rPr lang="en-US" sz="6000" dirty="0">
                <a:solidFill>
                  <a:schemeClr val="tx1">
                    <a:lumMod val="50000"/>
                    <a:lumOff val="50000"/>
                  </a:schemeClr>
                </a:solidFill>
              </a:rPr>
              <a:t>1:00-2:00pm</a:t>
            </a:r>
          </a:p>
          <a:p>
            <a:endParaRPr lang="en-US" dirty="0">
              <a:solidFill>
                <a:schemeClr val="tx1">
                  <a:lumMod val="50000"/>
                  <a:lumOff val="50000"/>
                </a:schemeClr>
              </a:solidFill>
            </a:endParaRPr>
          </a:p>
          <a:p>
            <a:r>
              <a:rPr lang="en-US" b="1" dirty="0">
                <a:solidFill>
                  <a:schemeClr val="tx1">
                    <a:lumMod val="50000"/>
                    <a:lumOff val="50000"/>
                  </a:schemeClr>
                </a:solidFill>
              </a:rPr>
              <a:t>Dial-In Number: </a:t>
            </a:r>
            <a:r>
              <a:rPr lang="en-US" dirty="0">
                <a:solidFill>
                  <a:schemeClr val="tx1">
                    <a:lumMod val="50000"/>
                    <a:lumOff val="50000"/>
                  </a:schemeClr>
                </a:solidFill>
              </a:rPr>
              <a:t>1 877 916 8051</a:t>
            </a:r>
          </a:p>
          <a:p>
            <a:r>
              <a:rPr lang="en-US" b="1" dirty="0">
                <a:solidFill>
                  <a:schemeClr val="tx1">
                    <a:lumMod val="50000"/>
                    <a:lumOff val="50000"/>
                  </a:schemeClr>
                </a:solidFill>
              </a:rPr>
              <a:t>Access Code:</a:t>
            </a:r>
            <a:r>
              <a:rPr lang="en-US" dirty="0">
                <a:solidFill>
                  <a:schemeClr val="tx1">
                    <a:lumMod val="50000"/>
                    <a:lumOff val="50000"/>
                  </a:schemeClr>
                </a:solidFill>
              </a:rPr>
              <a:t> 539-9866</a:t>
            </a:r>
          </a:p>
          <a:p>
            <a:endParaRPr lang="en-US" dirty="0">
              <a:solidFill>
                <a:schemeClr val="tx1">
                  <a:lumMod val="50000"/>
                  <a:lumOff val="50000"/>
                </a:schemeClr>
              </a:solidFill>
            </a:endParaRPr>
          </a:p>
          <a:p>
            <a:r>
              <a:rPr lang="en-US" dirty="0">
                <a:hlinkClick r:id="rId3"/>
              </a:rPr>
              <a:t>https://attendee.gotowebinar.com/rt/6051024100385559565</a:t>
            </a:r>
            <a:endParaRPr lang="en-US" dirty="0">
              <a:solidFill>
                <a:schemeClr val="tx1">
                  <a:lumMod val="50000"/>
                  <a:lumOff val="50000"/>
                </a:schemeClr>
              </a:solidFill>
            </a:endParaRPr>
          </a:p>
        </p:txBody>
      </p:sp>
      <p:cxnSp>
        <p:nvCxnSpPr>
          <p:cNvPr id="5" name="Straight Connector 4"/>
          <p:cNvCxnSpPr/>
          <p:nvPr/>
        </p:nvCxnSpPr>
        <p:spPr>
          <a:xfrm>
            <a:off x="2057400" y="2532531"/>
            <a:ext cx="8077200" cy="0"/>
          </a:xfrm>
          <a:prstGeom prst="line">
            <a:avLst/>
          </a:prstGeom>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37312" y="5562600"/>
            <a:ext cx="1216588" cy="1295400"/>
          </a:xfrm>
          <a:prstGeom prst="rect">
            <a:avLst/>
          </a:prstGeom>
        </p:spPr>
      </p:pic>
    </p:spTree>
    <p:extLst>
      <p:ext uri="{BB962C8B-B14F-4D97-AF65-F5344CB8AC3E}">
        <p14:creationId xmlns:p14="http://schemas.microsoft.com/office/powerpoint/2010/main" val="28489297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Down Arrow 19"/>
          <p:cNvSpPr/>
          <p:nvPr/>
        </p:nvSpPr>
        <p:spPr>
          <a:xfrm rot="16200000">
            <a:off x="6777270" y="-1112717"/>
            <a:ext cx="876070" cy="9553804"/>
          </a:xfrm>
          <a:prstGeom prst="downArrow">
            <a:avLst>
              <a:gd name="adj1" fmla="val 50000"/>
              <a:gd name="adj2" fmla="val 6848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5800" y="-7977"/>
            <a:ext cx="10972800" cy="1143000"/>
          </a:xfrm>
        </p:spPr>
        <p:txBody>
          <a:bodyPr/>
          <a:lstStyle/>
          <a:p>
            <a:r>
              <a:rPr lang="en-US" dirty="0"/>
              <a:t>Aligning with Performance Management</a:t>
            </a:r>
          </a:p>
        </p:txBody>
      </p:sp>
      <p:cxnSp>
        <p:nvCxnSpPr>
          <p:cNvPr id="4" name="Straight Connector 3"/>
          <p:cNvCxnSpPr/>
          <p:nvPr/>
        </p:nvCxnSpPr>
        <p:spPr>
          <a:xfrm>
            <a:off x="2057400" y="1013112"/>
            <a:ext cx="8077200" cy="0"/>
          </a:xfrm>
          <a:prstGeom prst="line">
            <a:avLst/>
          </a:prstGeom>
        </p:spPr>
        <p:style>
          <a:lnRef idx="2">
            <a:schemeClr val="accent1"/>
          </a:lnRef>
          <a:fillRef idx="0">
            <a:schemeClr val="accent1"/>
          </a:fillRef>
          <a:effectRef idx="1">
            <a:schemeClr val="accent1"/>
          </a:effectRef>
          <a:fontRef idx="minor">
            <a:schemeClr val="tx1"/>
          </a:fontRef>
        </p:style>
      </p:cxnSp>
      <p:pic>
        <p:nvPicPr>
          <p:cNvPr id="7" name="Picture 2" descr="Image result for turning point performance managemen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985" r="4469"/>
          <a:stretch/>
        </p:blipFill>
        <p:spPr bwMode="auto">
          <a:xfrm>
            <a:off x="152400" y="2133600"/>
            <a:ext cx="2561308" cy="293134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4"/>
          <a:stretch>
            <a:fillRect/>
          </a:stretch>
        </p:blipFill>
        <p:spPr>
          <a:xfrm>
            <a:off x="3072932" y="2545798"/>
            <a:ext cx="1749444" cy="2244464"/>
          </a:xfrm>
          <a:prstGeom prst="rect">
            <a:avLst/>
          </a:prstGeom>
        </p:spPr>
      </p:pic>
      <p:pic>
        <p:nvPicPr>
          <p:cNvPr id="10" name="Picture 9"/>
          <p:cNvPicPr>
            <a:picLocks noChangeAspect="1"/>
          </p:cNvPicPr>
          <p:nvPr/>
        </p:nvPicPr>
        <p:blipFill>
          <a:blip r:embed="rId5"/>
          <a:stretch>
            <a:fillRect/>
          </a:stretch>
        </p:blipFill>
        <p:spPr>
          <a:xfrm>
            <a:off x="5181600" y="2545798"/>
            <a:ext cx="1738828" cy="2244464"/>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204012" y="5806009"/>
            <a:ext cx="987988" cy="1051991"/>
          </a:xfrm>
          <a:prstGeom prst="rect">
            <a:avLst/>
          </a:prstGeom>
        </p:spPr>
      </p:pic>
      <p:pic>
        <p:nvPicPr>
          <p:cNvPr id="11" name="Picture 10"/>
          <p:cNvPicPr>
            <a:picLocks noChangeAspect="1"/>
          </p:cNvPicPr>
          <p:nvPr/>
        </p:nvPicPr>
        <p:blipFill>
          <a:blip r:embed="rId7"/>
          <a:stretch>
            <a:fillRect/>
          </a:stretch>
        </p:blipFill>
        <p:spPr>
          <a:xfrm>
            <a:off x="7266760" y="2545798"/>
            <a:ext cx="1733848" cy="2244464"/>
          </a:xfrm>
          <a:prstGeom prst="rect">
            <a:avLst/>
          </a:prstGeom>
        </p:spPr>
      </p:pic>
      <p:pic>
        <p:nvPicPr>
          <p:cNvPr id="13" name="Picture 12"/>
          <p:cNvPicPr>
            <a:picLocks noChangeAspect="1"/>
          </p:cNvPicPr>
          <p:nvPr/>
        </p:nvPicPr>
        <p:blipFill>
          <a:blip r:embed="rId8"/>
          <a:stretch>
            <a:fillRect/>
          </a:stretch>
        </p:blipFill>
        <p:spPr>
          <a:xfrm>
            <a:off x="9335469" y="2538108"/>
            <a:ext cx="1750662" cy="2252154"/>
          </a:xfrm>
          <a:prstGeom prst="rect">
            <a:avLst/>
          </a:prstGeom>
        </p:spPr>
      </p:pic>
    </p:spTree>
    <p:extLst>
      <p:ext uri="{BB962C8B-B14F-4D97-AF65-F5344CB8AC3E}">
        <p14:creationId xmlns:p14="http://schemas.microsoft.com/office/powerpoint/2010/main" val="16876490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1143000"/>
          </a:xfrm>
        </p:spPr>
        <p:txBody>
          <a:bodyPr/>
          <a:lstStyle/>
          <a:p>
            <a:r>
              <a:rPr lang="en-US" dirty="0"/>
              <a:t>Agency Plan Alignment</a:t>
            </a:r>
          </a:p>
        </p:txBody>
      </p:sp>
      <p:cxnSp>
        <p:nvCxnSpPr>
          <p:cNvPr id="4" name="Straight Connector 3"/>
          <p:cNvCxnSpPr/>
          <p:nvPr/>
        </p:nvCxnSpPr>
        <p:spPr>
          <a:xfrm>
            <a:off x="2133600" y="1066800"/>
            <a:ext cx="8077200" cy="0"/>
          </a:xfrm>
          <a:prstGeom prst="line">
            <a:avLst/>
          </a:prstGeom>
        </p:spPr>
        <p:style>
          <a:lnRef idx="2">
            <a:schemeClr val="accent1"/>
          </a:lnRef>
          <a:fillRef idx="0">
            <a:schemeClr val="accent1"/>
          </a:fillRef>
          <a:effectRef idx="1">
            <a:schemeClr val="accent1"/>
          </a:effectRef>
          <a:fontRef idx="minor">
            <a:schemeClr val="tx1"/>
          </a:fontRef>
        </p:style>
      </p:cxn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04012" y="5806009"/>
            <a:ext cx="987988" cy="1051991"/>
          </a:xfrm>
          <a:prstGeom prst="rect">
            <a:avLst/>
          </a:prstGeom>
        </p:spPr>
      </p:pic>
      <p:grpSp>
        <p:nvGrpSpPr>
          <p:cNvPr id="9" name="Group 8">
            <a:extLst>
              <a:ext uri="{FF2B5EF4-FFF2-40B4-BE49-F238E27FC236}">
                <a16:creationId xmlns:a16="http://schemas.microsoft.com/office/drawing/2014/main" xmlns="" id="{8D2DB632-5E5F-4188-87B3-7EA80A74B31A}"/>
              </a:ext>
            </a:extLst>
          </p:cNvPr>
          <p:cNvGrpSpPr/>
          <p:nvPr/>
        </p:nvGrpSpPr>
        <p:grpSpPr>
          <a:xfrm>
            <a:off x="1996641" y="1447800"/>
            <a:ext cx="8115300" cy="4953001"/>
            <a:chOff x="1981200" y="1216225"/>
            <a:chExt cx="8115300" cy="4953001"/>
          </a:xfrm>
        </p:grpSpPr>
        <p:sp>
          <p:nvSpPr>
            <p:cNvPr id="10" name="Rounded Rectangle 8">
              <a:extLst>
                <a:ext uri="{FF2B5EF4-FFF2-40B4-BE49-F238E27FC236}">
                  <a16:creationId xmlns:a16="http://schemas.microsoft.com/office/drawing/2014/main" xmlns="" id="{0786DF13-CD61-4959-BC8A-3A77D266B92C}"/>
                </a:ext>
              </a:extLst>
            </p:cNvPr>
            <p:cNvSpPr/>
            <p:nvPr/>
          </p:nvSpPr>
          <p:spPr>
            <a:xfrm>
              <a:off x="1981200" y="1216225"/>
              <a:ext cx="8115300" cy="521495"/>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9">
              <a:extLst>
                <a:ext uri="{FF2B5EF4-FFF2-40B4-BE49-F238E27FC236}">
                  <a16:creationId xmlns:a16="http://schemas.microsoft.com/office/drawing/2014/main" xmlns="" id="{F71A73DC-48AF-4DF8-9FCF-366041B56F04}"/>
                </a:ext>
              </a:extLst>
            </p:cNvPr>
            <p:cNvSpPr/>
            <p:nvPr/>
          </p:nvSpPr>
          <p:spPr>
            <a:xfrm>
              <a:off x="1981200" y="2240163"/>
              <a:ext cx="8115300" cy="521495"/>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0">
              <a:extLst>
                <a:ext uri="{FF2B5EF4-FFF2-40B4-BE49-F238E27FC236}">
                  <a16:creationId xmlns:a16="http://schemas.microsoft.com/office/drawing/2014/main" xmlns="" id="{63D87CCA-59F0-4587-8F6B-DDE20DEFC708}"/>
                </a:ext>
              </a:extLst>
            </p:cNvPr>
            <p:cNvSpPr/>
            <p:nvPr/>
          </p:nvSpPr>
          <p:spPr>
            <a:xfrm>
              <a:off x="1981200" y="3264101"/>
              <a:ext cx="4000500" cy="521495"/>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1">
              <a:extLst>
                <a:ext uri="{FF2B5EF4-FFF2-40B4-BE49-F238E27FC236}">
                  <a16:creationId xmlns:a16="http://schemas.microsoft.com/office/drawing/2014/main" xmlns="" id="{F721F962-2350-418F-B6A2-0C094614180F}"/>
                </a:ext>
              </a:extLst>
            </p:cNvPr>
            <p:cNvSpPr/>
            <p:nvPr/>
          </p:nvSpPr>
          <p:spPr>
            <a:xfrm>
              <a:off x="6096000" y="3264101"/>
              <a:ext cx="4000500" cy="521495"/>
            </a:xfrm>
            <a:prstGeom prst="round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2">
              <a:extLst>
                <a:ext uri="{FF2B5EF4-FFF2-40B4-BE49-F238E27FC236}">
                  <a16:creationId xmlns:a16="http://schemas.microsoft.com/office/drawing/2014/main" xmlns="" id="{B93F81D8-92C7-4CF7-A55C-87EA3305703A}"/>
                </a:ext>
              </a:extLst>
            </p:cNvPr>
            <p:cNvSpPr/>
            <p:nvPr/>
          </p:nvSpPr>
          <p:spPr>
            <a:xfrm>
              <a:off x="6096000" y="4288039"/>
              <a:ext cx="3987062" cy="521495"/>
            </a:xfrm>
            <a:prstGeom prst="round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3">
              <a:extLst>
                <a:ext uri="{FF2B5EF4-FFF2-40B4-BE49-F238E27FC236}">
                  <a16:creationId xmlns:a16="http://schemas.microsoft.com/office/drawing/2014/main" xmlns="" id="{3A62008F-BBB6-4830-90B5-F39CFAE40884}"/>
                </a:ext>
              </a:extLst>
            </p:cNvPr>
            <p:cNvSpPr/>
            <p:nvPr/>
          </p:nvSpPr>
          <p:spPr>
            <a:xfrm>
              <a:off x="6096001" y="5311980"/>
              <a:ext cx="1160365" cy="857246"/>
            </a:xfrm>
            <a:prstGeom prst="round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4">
              <a:extLst>
                <a:ext uri="{FF2B5EF4-FFF2-40B4-BE49-F238E27FC236}">
                  <a16:creationId xmlns:a16="http://schemas.microsoft.com/office/drawing/2014/main" xmlns="" id="{531F161E-D8B5-4012-9F46-C6DC8182A8B4}"/>
                </a:ext>
              </a:extLst>
            </p:cNvPr>
            <p:cNvSpPr/>
            <p:nvPr/>
          </p:nvSpPr>
          <p:spPr>
            <a:xfrm>
              <a:off x="7401809" y="5311977"/>
              <a:ext cx="1437391" cy="857249"/>
            </a:xfrm>
            <a:prstGeom prst="round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5">
              <a:extLst>
                <a:ext uri="{FF2B5EF4-FFF2-40B4-BE49-F238E27FC236}">
                  <a16:creationId xmlns:a16="http://schemas.microsoft.com/office/drawing/2014/main" xmlns="" id="{0E1B59B0-6246-4C11-A8F0-6F85D4FA9196}"/>
                </a:ext>
              </a:extLst>
            </p:cNvPr>
            <p:cNvSpPr/>
            <p:nvPr/>
          </p:nvSpPr>
          <p:spPr>
            <a:xfrm>
              <a:off x="8983310" y="5311977"/>
              <a:ext cx="1075090" cy="857249"/>
            </a:xfrm>
            <a:prstGeom prst="round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own Arrow 18">
              <a:extLst>
                <a:ext uri="{FF2B5EF4-FFF2-40B4-BE49-F238E27FC236}">
                  <a16:creationId xmlns:a16="http://schemas.microsoft.com/office/drawing/2014/main" xmlns="" id="{BF88066D-9D90-4FFA-9E16-F0813981E24A}"/>
                </a:ext>
              </a:extLst>
            </p:cNvPr>
            <p:cNvSpPr/>
            <p:nvPr/>
          </p:nvSpPr>
          <p:spPr>
            <a:xfrm>
              <a:off x="7948875" y="2781751"/>
              <a:ext cx="395164" cy="462257"/>
            </a:xfrm>
            <a:prstGeom prst="down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own Arrow 19">
              <a:extLst>
                <a:ext uri="{FF2B5EF4-FFF2-40B4-BE49-F238E27FC236}">
                  <a16:creationId xmlns:a16="http://schemas.microsoft.com/office/drawing/2014/main" xmlns="" id="{2678F7A9-9D6D-476C-BB2F-B1A375567B0D}"/>
                </a:ext>
              </a:extLst>
            </p:cNvPr>
            <p:cNvSpPr/>
            <p:nvPr/>
          </p:nvSpPr>
          <p:spPr>
            <a:xfrm>
              <a:off x="7948875" y="3804644"/>
              <a:ext cx="395164" cy="462257"/>
            </a:xfrm>
            <a:prstGeom prst="down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own Arrow 21">
              <a:extLst>
                <a:ext uri="{FF2B5EF4-FFF2-40B4-BE49-F238E27FC236}">
                  <a16:creationId xmlns:a16="http://schemas.microsoft.com/office/drawing/2014/main" xmlns="" id="{83D49EE6-6DF4-4457-A1CE-648D10749060}"/>
                </a:ext>
              </a:extLst>
            </p:cNvPr>
            <p:cNvSpPr/>
            <p:nvPr/>
          </p:nvSpPr>
          <p:spPr>
            <a:xfrm>
              <a:off x="7922922" y="4820451"/>
              <a:ext cx="395164" cy="462257"/>
            </a:xfrm>
            <a:prstGeom prst="down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own Arrow 22">
              <a:extLst>
                <a:ext uri="{FF2B5EF4-FFF2-40B4-BE49-F238E27FC236}">
                  <a16:creationId xmlns:a16="http://schemas.microsoft.com/office/drawing/2014/main" xmlns="" id="{C6C046B3-5642-4048-8275-53174EADECF0}"/>
                </a:ext>
              </a:extLst>
            </p:cNvPr>
            <p:cNvSpPr/>
            <p:nvPr/>
          </p:nvSpPr>
          <p:spPr>
            <a:xfrm>
              <a:off x="9337769" y="4820451"/>
              <a:ext cx="395164" cy="462257"/>
            </a:xfrm>
            <a:prstGeom prst="down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xmlns="" id="{2754C1F3-D5CB-4181-9299-5EB558431B33}"/>
                </a:ext>
              </a:extLst>
            </p:cNvPr>
            <p:cNvSpPr txBox="1"/>
            <p:nvPr/>
          </p:nvSpPr>
          <p:spPr>
            <a:xfrm>
              <a:off x="3551470" y="1245398"/>
              <a:ext cx="4974760" cy="461665"/>
            </a:xfrm>
            <a:prstGeom prst="rect">
              <a:avLst/>
            </a:prstGeom>
            <a:noFill/>
          </p:spPr>
          <p:txBody>
            <a:bodyPr wrap="none" rtlCol="0">
              <a:spAutoFit/>
            </a:bodyPr>
            <a:lstStyle/>
            <a:p>
              <a:r>
                <a:rPr lang="en-US" sz="2400" b="1" dirty="0"/>
                <a:t>Community Health Assessment (CHA)</a:t>
              </a:r>
            </a:p>
          </p:txBody>
        </p:sp>
        <p:sp>
          <p:nvSpPr>
            <p:cNvPr id="23" name="TextBox 22">
              <a:extLst>
                <a:ext uri="{FF2B5EF4-FFF2-40B4-BE49-F238E27FC236}">
                  <a16:creationId xmlns:a16="http://schemas.microsoft.com/office/drawing/2014/main" xmlns="" id="{8CA6A0DA-41C8-48EB-850E-03E1836A2CA5}"/>
                </a:ext>
              </a:extLst>
            </p:cNvPr>
            <p:cNvSpPr txBox="1"/>
            <p:nvPr/>
          </p:nvSpPr>
          <p:spPr>
            <a:xfrm>
              <a:off x="3094390" y="2270077"/>
              <a:ext cx="5888920" cy="461665"/>
            </a:xfrm>
            <a:prstGeom prst="rect">
              <a:avLst/>
            </a:prstGeom>
            <a:noFill/>
          </p:spPr>
          <p:txBody>
            <a:bodyPr wrap="none" rtlCol="0">
              <a:spAutoFit/>
            </a:bodyPr>
            <a:lstStyle/>
            <a:p>
              <a:r>
                <a:rPr lang="en-US" sz="2400" b="1" dirty="0"/>
                <a:t>Community Health Improvement Plan (CHIP)</a:t>
              </a:r>
            </a:p>
          </p:txBody>
        </p:sp>
        <p:sp>
          <p:nvSpPr>
            <p:cNvPr id="24" name="TextBox 23">
              <a:extLst>
                <a:ext uri="{FF2B5EF4-FFF2-40B4-BE49-F238E27FC236}">
                  <a16:creationId xmlns:a16="http://schemas.microsoft.com/office/drawing/2014/main" xmlns="" id="{5A317B6C-0C71-4CEF-A3D3-CBD9E940BE4E}"/>
                </a:ext>
              </a:extLst>
            </p:cNvPr>
            <p:cNvSpPr txBox="1"/>
            <p:nvPr/>
          </p:nvSpPr>
          <p:spPr>
            <a:xfrm>
              <a:off x="3287760" y="3291411"/>
              <a:ext cx="1260089" cy="461665"/>
            </a:xfrm>
            <a:prstGeom prst="rect">
              <a:avLst/>
            </a:prstGeom>
            <a:noFill/>
          </p:spPr>
          <p:txBody>
            <a:bodyPr wrap="none" rtlCol="0">
              <a:spAutoFit/>
            </a:bodyPr>
            <a:lstStyle/>
            <a:p>
              <a:r>
                <a:rPr lang="en-US" sz="2400" b="1" dirty="0"/>
                <a:t>Partners</a:t>
              </a:r>
            </a:p>
          </p:txBody>
        </p:sp>
        <p:sp>
          <p:nvSpPr>
            <p:cNvPr id="25" name="TextBox 24">
              <a:extLst>
                <a:ext uri="{FF2B5EF4-FFF2-40B4-BE49-F238E27FC236}">
                  <a16:creationId xmlns:a16="http://schemas.microsoft.com/office/drawing/2014/main" xmlns="" id="{39A5BF75-4829-4A35-B0DB-E36BCB1240C0}"/>
                </a:ext>
              </a:extLst>
            </p:cNvPr>
            <p:cNvSpPr txBox="1"/>
            <p:nvPr/>
          </p:nvSpPr>
          <p:spPr>
            <a:xfrm>
              <a:off x="6337929" y="3291411"/>
              <a:ext cx="3503203" cy="461665"/>
            </a:xfrm>
            <a:prstGeom prst="rect">
              <a:avLst/>
            </a:prstGeom>
            <a:noFill/>
          </p:spPr>
          <p:txBody>
            <a:bodyPr wrap="none" rtlCol="0">
              <a:spAutoFit/>
            </a:bodyPr>
            <a:lstStyle/>
            <a:p>
              <a:r>
                <a:rPr lang="en-US" sz="2400" b="1" dirty="0"/>
                <a:t>Public Health Department</a:t>
              </a:r>
            </a:p>
          </p:txBody>
        </p:sp>
        <p:sp>
          <p:nvSpPr>
            <p:cNvPr id="26" name="TextBox 25">
              <a:extLst>
                <a:ext uri="{FF2B5EF4-FFF2-40B4-BE49-F238E27FC236}">
                  <a16:creationId xmlns:a16="http://schemas.microsoft.com/office/drawing/2014/main" xmlns="" id="{5F921A8E-268F-4E82-B0B2-8756C119934C}"/>
                </a:ext>
              </a:extLst>
            </p:cNvPr>
            <p:cNvSpPr txBox="1"/>
            <p:nvPr/>
          </p:nvSpPr>
          <p:spPr>
            <a:xfrm>
              <a:off x="7184783" y="4317953"/>
              <a:ext cx="1923347" cy="461665"/>
            </a:xfrm>
            <a:prstGeom prst="rect">
              <a:avLst/>
            </a:prstGeom>
            <a:noFill/>
          </p:spPr>
          <p:txBody>
            <a:bodyPr wrap="none" rtlCol="0">
              <a:spAutoFit/>
            </a:bodyPr>
            <a:lstStyle/>
            <a:p>
              <a:r>
                <a:rPr lang="en-US" sz="2400" b="1" dirty="0"/>
                <a:t>Strategic Plan</a:t>
              </a:r>
            </a:p>
          </p:txBody>
        </p:sp>
        <p:sp>
          <p:nvSpPr>
            <p:cNvPr id="27" name="TextBox 26">
              <a:extLst>
                <a:ext uri="{FF2B5EF4-FFF2-40B4-BE49-F238E27FC236}">
                  <a16:creationId xmlns:a16="http://schemas.microsoft.com/office/drawing/2014/main" xmlns="" id="{3B3CEF58-4E44-4076-A28F-3B75D4542894}"/>
                </a:ext>
              </a:extLst>
            </p:cNvPr>
            <p:cNvSpPr txBox="1"/>
            <p:nvPr/>
          </p:nvSpPr>
          <p:spPr>
            <a:xfrm>
              <a:off x="6133290" y="5503188"/>
              <a:ext cx="1103187" cy="461665"/>
            </a:xfrm>
            <a:prstGeom prst="rect">
              <a:avLst/>
            </a:prstGeom>
            <a:noFill/>
          </p:spPr>
          <p:txBody>
            <a:bodyPr wrap="none" rtlCol="0">
              <a:spAutoFit/>
            </a:bodyPr>
            <a:lstStyle/>
            <a:p>
              <a:r>
                <a:rPr lang="en-US" sz="2400" b="1" dirty="0"/>
                <a:t>QI Plan</a:t>
              </a:r>
            </a:p>
          </p:txBody>
        </p:sp>
        <p:sp>
          <p:nvSpPr>
            <p:cNvPr id="28" name="TextBox 27">
              <a:extLst>
                <a:ext uri="{FF2B5EF4-FFF2-40B4-BE49-F238E27FC236}">
                  <a16:creationId xmlns:a16="http://schemas.microsoft.com/office/drawing/2014/main" xmlns="" id="{1F6EF562-C2CB-4DE3-9842-F0602312B554}"/>
                </a:ext>
              </a:extLst>
            </p:cNvPr>
            <p:cNvSpPr txBox="1"/>
            <p:nvPr/>
          </p:nvSpPr>
          <p:spPr>
            <a:xfrm>
              <a:off x="7370667" y="5469782"/>
              <a:ext cx="1506393" cy="569387"/>
            </a:xfrm>
            <a:prstGeom prst="rect">
              <a:avLst/>
            </a:prstGeom>
            <a:noFill/>
          </p:spPr>
          <p:txBody>
            <a:bodyPr wrap="square" rtlCol="0">
              <a:spAutoFit/>
            </a:bodyPr>
            <a:lstStyle/>
            <a:p>
              <a:pPr algn="ctr"/>
              <a:r>
                <a:rPr lang="en-US" sz="1550" b="1" dirty="0"/>
                <a:t>Implementation </a:t>
              </a:r>
            </a:p>
            <a:p>
              <a:pPr algn="ctr"/>
              <a:r>
                <a:rPr lang="en-US" sz="1550" b="1" dirty="0"/>
                <a:t>Plans</a:t>
              </a:r>
            </a:p>
          </p:txBody>
        </p:sp>
        <p:sp>
          <p:nvSpPr>
            <p:cNvPr id="29" name="TextBox 28">
              <a:extLst>
                <a:ext uri="{FF2B5EF4-FFF2-40B4-BE49-F238E27FC236}">
                  <a16:creationId xmlns:a16="http://schemas.microsoft.com/office/drawing/2014/main" xmlns="" id="{51D8B721-817C-42B8-B06B-DD47B256335D}"/>
                </a:ext>
              </a:extLst>
            </p:cNvPr>
            <p:cNvSpPr txBox="1"/>
            <p:nvPr/>
          </p:nvSpPr>
          <p:spPr>
            <a:xfrm>
              <a:off x="9071922" y="5499241"/>
              <a:ext cx="926857" cy="523220"/>
            </a:xfrm>
            <a:prstGeom prst="rect">
              <a:avLst/>
            </a:prstGeom>
            <a:noFill/>
          </p:spPr>
          <p:txBody>
            <a:bodyPr wrap="none" rtlCol="0">
              <a:spAutoFit/>
            </a:bodyPr>
            <a:lstStyle/>
            <a:p>
              <a:pPr algn="ctr"/>
              <a:r>
                <a:rPr lang="en-US" sz="2800" b="1" dirty="0"/>
                <a:t>WDP</a:t>
              </a:r>
            </a:p>
          </p:txBody>
        </p:sp>
      </p:grpSp>
      <p:sp>
        <p:nvSpPr>
          <p:cNvPr id="30" name="Down Arrow 20">
            <a:extLst>
              <a:ext uri="{FF2B5EF4-FFF2-40B4-BE49-F238E27FC236}">
                <a16:creationId xmlns:a16="http://schemas.microsoft.com/office/drawing/2014/main" xmlns="" id="{FE76F0E3-9D4D-4951-AAD6-D00B7E20FB76}"/>
              </a:ext>
            </a:extLst>
          </p:cNvPr>
          <p:cNvSpPr/>
          <p:nvPr/>
        </p:nvSpPr>
        <p:spPr>
          <a:xfrm>
            <a:off x="6494041" y="5041109"/>
            <a:ext cx="395164" cy="462257"/>
          </a:xfrm>
          <a:prstGeom prst="down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Down Arrow 20">
            <a:extLst>
              <a:ext uri="{FF2B5EF4-FFF2-40B4-BE49-F238E27FC236}">
                <a16:creationId xmlns:a16="http://schemas.microsoft.com/office/drawing/2014/main" xmlns="" id="{20CE058D-33FD-4138-8B0A-C42C58C51F0C}"/>
              </a:ext>
            </a:extLst>
          </p:cNvPr>
          <p:cNvSpPr/>
          <p:nvPr/>
        </p:nvSpPr>
        <p:spPr>
          <a:xfrm>
            <a:off x="3735663" y="3012247"/>
            <a:ext cx="395164" cy="462257"/>
          </a:xfrm>
          <a:prstGeom prst="down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20">
            <a:extLst>
              <a:ext uri="{FF2B5EF4-FFF2-40B4-BE49-F238E27FC236}">
                <a16:creationId xmlns:a16="http://schemas.microsoft.com/office/drawing/2014/main" xmlns="" id="{43EF1FD8-4D15-4E58-B7AF-092D1004C220}"/>
              </a:ext>
            </a:extLst>
          </p:cNvPr>
          <p:cNvSpPr/>
          <p:nvPr/>
        </p:nvSpPr>
        <p:spPr>
          <a:xfrm>
            <a:off x="5722694" y="1978671"/>
            <a:ext cx="395164" cy="462257"/>
          </a:xfrm>
          <a:prstGeom prst="down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2"/>
          <p:cNvSpPr/>
          <p:nvPr/>
        </p:nvSpPr>
        <p:spPr>
          <a:xfrm>
            <a:off x="5991015" y="4360366"/>
            <a:ext cx="4289860" cy="219283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200401" y="5041109"/>
            <a:ext cx="2438400" cy="646331"/>
          </a:xfrm>
          <a:prstGeom prst="rect">
            <a:avLst/>
          </a:prstGeom>
          <a:solidFill>
            <a:schemeClr val="bg1"/>
          </a:solidFill>
          <a:ln>
            <a:solidFill>
              <a:srgbClr val="FF0000"/>
            </a:solidFill>
          </a:ln>
          <a:effectLst>
            <a:outerShdw blurRad="50800" dist="38100" dir="2700000" algn="tl" rotWithShape="0">
              <a:prstClr val="black">
                <a:alpha val="40000"/>
              </a:prstClr>
            </a:outerShdw>
          </a:effectLst>
        </p:spPr>
        <p:txBody>
          <a:bodyPr wrap="square" rtlCol="0">
            <a:spAutoFit/>
          </a:bodyPr>
          <a:lstStyle/>
          <a:p>
            <a:pPr algn="ctr"/>
            <a:r>
              <a:rPr lang="en-US" dirty="0" smtClean="0"/>
              <a:t>Performance Management System</a:t>
            </a:r>
            <a:endParaRPr lang="en-US" dirty="0"/>
          </a:p>
        </p:txBody>
      </p:sp>
    </p:spTree>
    <p:extLst>
      <p:ext uri="{BB962C8B-B14F-4D97-AF65-F5344CB8AC3E}">
        <p14:creationId xmlns:p14="http://schemas.microsoft.com/office/powerpoint/2010/main" val="3053804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6286"/>
            <a:ext cx="10972800" cy="1143000"/>
          </a:xfrm>
        </p:spPr>
        <p:txBody>
          <a:bodyPr/>
          <a:lstStyle/>
          <a:p>
            <a:r>
              <a:rPr lang="en-US" dirty="0" smtClean="0"/>
              <a:t>Starting with the CHIP and the SP…</a:t>
            </a:r>
            <a:endParaRPr lang="en-US" dirty="0"/>
          </a:p>
        </p:txBody>
      </p:sp>
      <p:cxnSp>
        <p:nvCxnSpPr>
          <p:cNvPr id="4" name="Straight Connector 3"/>
          <p:cNvCxnSpPr/>
          <p:nvPr/>
        </p:nvCxnSpPr>
        <p:spPr>
          <a:xfrm>
            <a:off x="2133600" y="1066800"/>
            <a:ext cx="8077200" cy="0"/>
          </a:xfrm>
          <a:prstGeom prst="line">
            <a:avLst/>
          </a:prstGeom>
        </p:spPr>
        <p:style>
          <a:lnRef idx="2">
            <a:schemeClr val="accent1"/>
          </a:lnRef>
          <a:fillRef idx="0">
            <a:schemeClr val="accent1"/>
          </a:fillRef>
          <a:effectRef idx="1">
            <a:schemeClr val="accent1"/>
          </a:effectRef>
          <a:fontRef idx="minor">
            <a:schemeClr val="tx1"/>
          </a:fontRef>
        </p:style>
      </p:cxn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04012" y="5806009"/>
            <a:ext cx="987988" cy="1051991"/>
          </a:xfrm>
          <a:prstGeom prst="rect">
            <a:avLst/>
          </a:prstGeom>
        </p:spPr>
      </p:pic>
      <p:sp>
        <p:nvSpPr>
          <p:cNvPr id="6" name="Content Placeholder 2"/>
          <p:cNvSpPr>
            <a:spLocks noGrp="1"/>
          </p:cNvSpPr>
          <p:nvPr>
            <p:ph idx="1"/>
          </p:nvPr>
        </p:nvSpPr>
        <p:spPr>
          <a:xfrm>
            <a:off x="338271" y="1295400"/>
            <a:ext cx="11887200" cy="3810000"/>
          </a:xfrm>
        </p:spPr>
        <p:txBody>
          <a:bodyPr>
            <a:normAutofit/>
          </a:bodyPr>
          <a:lstStyle/>
          <a:p>
            <a:r>
              <a:rPr lang="en-US" sz="3000" dirty="0" smtClean="0"/>
              <a:t>CHIP is the driver behind the health department’s strategic plan, so in some way, all items in the strategic plan should be aligned with the CHIP, even if indirectly</a:t>
            </a:r>
          </a:p>
          <a:p>
            <a:pPr lvl="1"/>
            <a:r>
              <a:rPr lang="en-US" sz="2600" dirty="0" smtClean="0"/>
              <a:t>This could mean your agency’s strategic priorities around human resources, workforce development, or technology are linked to your agency’s ability to address the health issues identified in the CHIP</a:t>
            </a:r>
          </a:p>
          <a:p>
            <a:pPr lvl="1"/>
            <a:r>
              <a:rPr lang="en-US" sz="2600" dirty="0" smtClean="0"/>
              <a:t>Your performance management system provides the connection between your agency strategic plan and your programs conducting the work</a:t>
            </a:r>
            <a:endParaRPr lang="en-US" sz="2600" dirty="0"/>
          </a:p>
        </p:txBody>
      </p:sp>
      <p:sp>
        <p:nvSpPr>
          <p:cNvPr id="3" name="TextBox 2"/>
          <p:cNvSpPr txBox="1"/>
          <p:nvPr/>
        </p:nvSpPr>
        <p:spPr>
          <a:xfrm>
            <a:off x="1394937" y="5410200"/>
            <a:ext cx="9402126" cy="646331"/>
          </a:xfrm>
          <a:prstGeom prst="rect">
            <a:avLst/>
          </a:prstGeom>
          <a:solidFill>
            <a:schemeClr val="bg1"/>
          </a:solidFill>
          <a:ln>
            <a:solidFill>
              <a:srgbClr val="0070C0"/>
            </a:solidFill>
          </a:ln>
          <a:effectLst>
            <a:outerShdw blurRad="50800" dist="38100" dir="5400000" algn="t" rotWithShape="0">
              <a:prstClr val="black">
                <a:alpha val="40000"/>
              </a:prstClr>
            </a:outerShdw>
          </a:effectLst>
        </p:spPr>
        <p:txBody>
          <a:bodyPr wrap="none" rtlCol="0">
            <a:spAutoFit/>
          </a:bodyPr>
          <a:lstStyle/>
          <a:p>
            <a:pPr algn="ctr"/>
            <a:r>
              <a:rPr lang="en-US" dirty="0" smtClean="0"/>
              <a:t>This concept still applies to agencies developing their CHA, CHIP, and/or SP – </a:t>
            </a:r>
          </a:p>
          <a:p>
            <a:pPr algn="ctr"/>
            <a:r>
              <a:rPr lang="en-US" dirty="0" smtClean="0"/>
              <a:t>Your performance management system can drive your work in order to complete those major plans</a:t>
            </a:r>
            <a:endParaRPr lang="en-US" dirty="0"/>
          </a:p>
        </p:txBody>
      </p:sp>
    </p:spTree>
    <p:extLst>
      <p:ext uri="{BB962C8B-B14F-4D97-AF65-F5344CB8AC3E}">
        <p14:creationId xmlns:p14="http://schemas.microsoft.com/office/powerpoint/2010/main" val="22114729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6286"/>
            <a:ext cx="10972800" cy="1143000"/>
          </a:xfrm>
        </p:spPr>
        <p:txBody>
          <a:bodyPr/>
          <a:lstStyle/>
          <a:p>
            <a:r>
              <a:rPr lang="en-US" dirty="0" smtClean="0"/>
              <a:t>…and thinking about the WDP and QIP…</a:t>
            </a:r>
            <a:endParaRPr lang="en-US" dirty="0"/>
          </a:p>
        </p:txBody>
      </p:sp>
      <p:cxnSp>
        <p:nvCxnSpPr>
          <p:cNvPr id="4" name="Straight Connector 3"/>
          <p:cNvCxnSpPr/>
          <p:nvPr/>
        </p:nvCxnSpPr>
        <p:spPr>
          <a:xfrm>
            <a:off x="2133600" y="1066800"/>
            <a:ext cx="8077200" cy="0"/>
          </a:xfrm>
          <a:prstGeom prst="line">
            <a:avLst/>
          </a:prstGeom>
        </p:spPr>
        <p:style>
          <a:lnRef idx="2">
            <a:schemeClr val="accent1"/>
          </a:lnRef>
          <a:fillRef idx="0">
            <a:schemeClr val="accent1"/>
          </a:fillRef>
          <a:effectRef idx="1">
            <a:schemeClr val="accent1"/>
          </a:effectRef>
          <a:fontRef idx="minor">
            <a:schemeClr val="tx1"/>
          </a:fontRef>
        </p:style>
      </p:cxn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04012" y="5806009"/>
            <a:ext cx="987988" cy="1051991"/>
          </a:xfrm>
          <a:prstGeom prst="rect">
            <a:avLst/>
          </a:prstGeom>
        </p:spPr>
      </p:pic>
      <p:sp>
        <p:nvSpPr>
          <p:cNvPr id="6" name="Content Placeholder 2"/>
          <p:cNvSpPr>
            <a:spLocks noGrp="1"/>
          </p:cNvSpPr>
          <p:nvPr>
            <p:ph idx="1"/>
          </p:nvPr>
        </p:nvSpPr>
        <p:spPr>
          <a:xfrm>
            <a:off x="304800" y="1262742"/>
            <a:ext cx="11887200" cy="4430782"/>
          </a:xfrm>
        </p:spPr>
        <p:txBody>
          <a:bodyPr>
            <a:normAutofit lnSpcReduction="10000"/>
          </a:bodyPr>
          <a:lstStyle/>
          <a:p>
            <a:r>
              <a:rPr lang="en-US" sz="3000" dirty="0" smtClean="0"/>
              <a:t>With the Workforce Development Plan and Quality Improvement Plan, you are planning at the programmatic level </a:t>
            </a:r>
          </a:p>
          <a:p>
            <a:pPr lvl="1"/>
            <a:r>
              <a:rPr lang="en-US" sz="2600" dirty="0" smtClean="0"/>
              <a:t>In order to improve, programs need items to measure on regularly</a:t>
            </a:r>
          </a:p>
          <a:p>
            <a:pPr lvl="1"/>
            <a:r>
              <a:rPr lang="en-US" sz="2600" dirty="0" smtClean="0"/>
              <a:t>Program process measure will eventually impact population health outcome indicators </a:t>
            </a:r>
          </a:p>
          <a:p>
            <a:pPr lvl="1"/>
            <a:r>
              <a:rPr lang="en-US" sz="2400" dirty="0"/>
              <a:t>The </a:t>
            </a:r>
            <a:r>
              <a:rPr lang="en-US" sz="2400" dirty="0" smtClean="0"/>
              <a:t>WDP assures </a:t>
            </a:r>
            <a:r>
              <a:rPr lang="en-US" sz="2400" dirty="0"/>
              <a:t>training and development for staff and is the final link in PHAB’s quantitative analysis of productivity and </a:t>
            </a:r>
            <a:r>
              <a:rPr lang="en-US" sz="2400" dirty="0" smtClean="0"/>
              <a:t>results</a:t>
            </a:r>
            <a:endParaRPr lang="en-US" sz="2400" dirty="0"/>
          </a:p>
          <a:p>
            <a:pPr lvl="1"/>
            <a:r>
              <a:rPr lang="en-US" sz="2400" dirty="0"/>
              <a:t>The agency can measure and develop workforce performance through three primary means: an annual performance appraisal (individual), biannual performance management reporting (program), and an employee engagement and organizational culture assessment (agency-wide). </a:t>
            </a:r>
            <a:endParaRPr lang="en-US" sz="2600" dirty="0" smtClean="0"/>
          </a:p>
          <a:p>
            <a:endParaRPr lang="en-US" sz="3000" dirty="0"/>
          </a:p>
        </p:txBody>
      </p:sp>
      <p:sp>
        <p:nvSpPr>
          <p:cNvPr id="3" name="TextBox 2"/>
          <p:cNvSpPr txBox="1"/>
          <p:nvPr/>
        </p:nvSpPr>
        <p:spPr>
          <a:xfrm>
            <a:off x="1295400" y="5740554"/>
            <a:ext cx="9372600" cy="923330"/>
          </a:xfrm>
          <a:prstGeom prst="rect">
            <a:avLst/>
          </a:prstGeom>
          <a:solidFill>
            <a:schemeClr val="bg1"/>
          </a:solidFill>
          <a:ln>
            <a:solidFill>
              <a:srgbClr val="0070C0"/>
            </a:solidFill>
          </a:ln>
          <a:effectLst>
            <a:outerShdw blurRad="50800" dist="38100" dir="5400000" algn="t" rotWithShape="0">
              <a:prstClr val="black">
                <a:alpha val="40000"/>
              </a:prstClr>
            </a:outerShdw>
          </a:effectLst>
        </p:spPr>
        <p:txBody>
          <a:bodyPr wrap="square" rtlCol="0">
            <a:spAutoFit/>
          </a:bodyPr>
          <a:lstStyle/>
          <a:p>
            <a:pPr algn="ctr"/>
            <a:r>
              <a:rPr lang="en-US" dirty="0" smtClean="0"/>
              <a:t>The dashboard your agency creates should allow for easy measuring of progress and assessment toward reaching targets.  The most important thing is not the system that is used, but the ease of its use.</a:t>
            </a:r>
            <a:endParaRPr lang="en-US" dirty="0"/>
          </a:p>
        </p:txBody>
      </p:sp>
    </p:spTree>
    <p:extLst>
      <p:ext uri="{BB962C8B-B14F-4D97-AF65-F5344CB8AC3E}">
        <p14:creationId xmlns:p14="http://schemas.microsoft.com/office/powerpoint/2010/main" val="11988155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6286"/>
            <a:ext cx="10972800" cy="1143000"/>
          </a:xfrm>
        </p:spPr>
        <p:txBody>
          <a:bodyPr/>
          <a:lstStyle/>
          <a:p>
            <a:r>
              <a:rPr lang="en-US" dirty="0" smtClean="0"/>
              <a:t>Performance Management Example</a:t>
            </a:r>
            <a:endParaRPr lang="en-US" dirty="0"/>
          </a:p>
        </p:txBody>
      </p:sp>
      <p:cxnSp>
        <p:nvCxnSpPr>
          <p:cNvPr id="4" name="Straight Connector 3"/>
          <p:cNvCxnSpPr/>
          <p:nvPr/>
        </p:nvCxnSpPr>
        <p:spPr>
          <a:xfrm>
            <a:off x="2133600" y="1066800"/>
            <a:ext cx="8077200" cy="0"/>
          </a:xfrm>
          <a:prstGeom prst="line">
            <a:avLst/>
          </a:prstGeom>
        </p:spPr>
        <p:style>
          <a:lnRef idx="2">
            <a:schemeClr val="accent1"/>
          </a:lnRef>
          <a:fillRef idx="0">
            <a:schemeClr val="accent1"/>
          </a:fillRef>
          <a:effectRef idx="1">
            <a:schemeClr val="accent1"/>
          </a:effectRef>
          <a:fontRef idx="minor">
            <a:schemeClr val="tx1"/>
          </a:fontRef>
        </p:style>
      </p:cxn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04012" y="5806009"/>
            <a:ext cx="987988" cy="1051991"/>
          </a:xfrm>
          <a:prstGeom prst="rect">
            <a:avLst/>
          </a:prstGeom>
        </p:spPr>
      </p:pic>
      <p:sp>
        <p:nvSpPr>
          <p:cNvPr id="7" name="TextBox 6"/>
          <p:cNvSpPr txBox="1"/>
          <p:nvPr/>
        </p:nvSpPr>
        <p:spPr>
          <a:xfrm>
            <a:off x="2286000" y="1516146"/>
            <a:ext cx="2081019" cy="523220"/>
          </a:xfrm>
          <a:prstGeom prst="rect">
            <a:avLst/>
          </a:prstGeom>
          <a:noFill/>
          <a:ln>
            <a:solidFill>
              <a:srgbClr val="0070C0"/>
            </a:solidFill>
          </a:ln>
        </p:spPr>
        <p:txBody>
          <a:bodyPr wrap="none" rtlCol="0">
            <a:spAutoFit/>
          </a:bodyPr>
          <a:lstStyle/>
          <a:p>
            <a:pPr algn="ctr"/>
            <a:r>
              <a:rPr lang="en-US" sz="2700" b="1" dirty="0" smtClean="0"/>
              <a:t>CHIP Priority</a:t>
            </a:r>
            <a:endParaRPr lang="en-US" sz="2700" b="1" dirty="0"/>
          </a:p>
        </p:txBody>
      </p:sp>
      <p:sp>
        <p:nvSpPr>
          <p:cNvPr id="8" name="TextBox 7"/>
          <p:cNvSpPr txBox="1"/>
          <p:nvPr/>
        </p:nvSpPr>
        <p:spPr>
          <a:xfrm>
            <a:off x="4367019" y="1517152"/>
            <a:ext cx="5613183" cy="521208"/>
          </a:xfrm>
          <a:prstGeom prst="rect">
            <a:avLst/>
          </a:prstGeom>
          <a:noFill/>
          <a:ln>
            <a:solidFill>
              <a:srgbClr val="0070C0"/>
            </a:solidFill>
          </a:ln>
        </p:spPr>
        <p:txBody>
          <a:bodyPr wrap="square" rtlCol="0">
            <a:spAutoFit/>
          </a:bodyPr>
          <a:lstStyle/>
          <a:p>
            <a:r>
              <a:rPr lang="en-US" sz="2600" dirty="0" smtClean="0"/>
              <a:t>Prevention and Wellness</a:t>
            </a:r>
            <a:endParaRPr lang="en-US" sz="2600" dirty="0"/>
          </a:p>
        </p:txBody>
      </p:sp>
      <p:sp>
        <p:nvSpPr>
          <p:cNvPr id="9" name="TextBox 8"/>
          <p:cNvSpPr txBox="1"/>
          <p:nvPr/>
        </p:nvSpPr>
        <p:spPr>
          <a:xfrm>
            <a:off x="2286001" y="2139503"/>
            <a:ext cx="2081019" cy="954107"/>
          </a:xfrm>
          <a:prstGeom prst="rect">
            <a:avLst/>
          </a:prstGeom>
          <a:noFill/>
          <a:ln>
            <a:solidFill>
              <a:srgbClr val="0070C0"/>
            </a:solidFill>
          </a:ln>
        </p:spPr>
        <p:txBody>
          <a:bodyPr wrap="square" rtlCol="0">
            <a:spAutoFit/>
          </a:bodyPr>
          <a:lstStyle/>
          <a:p>
            <a:pPr algn="ctr"/>
            <a:r>
              <a:rPr lang="en-US" sz="2800" b="1" dirty="0" smtClean="0"/>
              <a:t>Strategic Plan Goal</a:t>
            </a:r>
            <a:endParaRPr lang="en-US" sz="2800" b="1" dirty="0"/>
          </a:p>
        </p:txBody>
      </p:sp>
      <p:sp>
        <p:nvSpPr>
          <p:cNvPr id="18" name="TextBox 17"/>
          <p:cNvSpPr txBox="1"/>
          <p:nvPr/>
        </p:nvSpPr>
        <p:spPr>
          <a:xfrm>
            <a:off x="4367019" y="2141068"/>
            <a:ext cx="5613183" cy="950976"/>
          </a:xfrm>
          <a:prstGeom prst="rect">
            <a:avLst/>
          </a:prstGeom>
          <a:noFill/>
          <a:ln>
            <a:solidFill>
              <a:srgbClr val="0070C0"/>
            </a:solidFill>
          </a:ln>
        </p:spPr>
        <p:txBody>
          <a:bodyPr wrap="square" rtlCol="0">
            <a:spAutoFit/>
          </a:bodyPr>
          <a:lstStyle/>
          <a:p>
            <a:r>
              <a:rPr lang="en-US" sz="2600" dirty="0" smtClean="0"/>
              <a:t>Reduce the incidence of infectious diseases</a:t>
            </a:r>
            <a:endParaRPr lang="en-US" sz="2600" dirty="0"/>
          </a:p>
        </p:txBody>
      </p:sp>
      <p:sp>
        <p:nvSpPr>
          <p:cNvPr id="10" name="TextBox 9"/>
          <p:cNvSpPr txBox="1"/>
          <p:nvPr/>
        </p:nvSpPr>
        <p:spPr>
          <a:xfrm>
            <a:off x="2286001" y="3193748"/>
            <a:ext cx="2081019" cy="1200329"/>
          </a:xfrm>
          <a:prstGeom prst="rect">
            <a:avLst/>
          </a:prstGeom>
          <a:noFill/>
          <a:ln>
            <a:solidFill>
              <a:srgbClr val="0070C0"/>
            </a:solidFill>
          </a:ln>
        </p:spPr>
        <p:txBody>
          <a:bodyPr wrap="square" rtlCol="0">
            <a:spAutoFit/>
          </a:bodyPr>
          <a:lstStyle/>
          <a:p>
            <a:pPr algn="ctr"/>
            <a:r>
              <a:rPr lang="en-US" sz="2400" b="1" dirty="0" smtClean="0"/>
              <a:t>Program Performance Measure</a:t>
            </a:r>
            <a:endParaRPr lang="en-US" sz="2400" b="1" dirty="0"/>
          </a:p>
        </p:txBody>
      </p:sp>
      <p:sp>
        <p:nvSpPr>
          <p:cNvPr id="19" name="TextBox 18"/>
          <p:cNvSpPr txBox="1"/>
          <p:nvPr/>
        </p:nvSpPr>
        <p:spPr>
          <a:xfrm>
            <a:off x="4367019" y="3193748"/>
            <a:ext cx="5613183" cy="1200329"/>
          </a:xfrm>
          <a:prstGeom prst="rect">
            <a:avLst/>
          </a:prstGeom>
          <a:noFill/>
          <a:ln>
            <a:solidFill>
              <a:srgbClr val="0070C0"/>
            </a:solidFill>
          </a:ln>
        </p:spPr>
        <p:txBody>
          <a:bodyPr wrap="square" rtlCol="0">
            <a:spAutoFit/>
          </a:bodyPr>
          <a:lstStyle/>
          <a:p>
            <a:r>
              <a:rPr lang="en-US" sz="2400" dirty="0" smtClean="0"/>
              <a:t>Decrease by 5% the rate of adolescents and adults who have a reportable STI by December 2020</a:t>
            </a:r>
            <a:endParaRPr lang="en-US" sz="2400" dirty="0"/>
          </a:p>
        </p:txBody>
      </p:sp>
      <p:sp>
        <p:nvSpPr>
          <p:cNvPr id="11" name="TextBox 10"/>
          <p:cNvSpPr txBox="1"/>
          <p:nvPr/>
        </p:nvSpPr>
        <p:spPr>
          <a:xfrm>
            <a:off x="2286000" y="4496114"/>
            <a:ext cx="2081019" cy="704088"/>
          </a:xfrm>
          <a:prstGeom prst="rect">
            <a:avLst/>
          </a:prstGeom>
          <a:noFill/>
          <a:ln>
            <a:solidFill>
              <a:srgbClr val="0070C0"/>
            </a:solidFill>
          </a:ln>
        </p:spPr>
        <p:txBody>
          <a:bodyPr wrap="square" rtlCol="0" anchor="ctr">
            <a:spAutoFit/>
          </a:bodyPr>
          <a:lstStyle/>
          <a:p>
            <a:pPr algn="ctr"/>
            <a:r>
              <a:rPr lang="en-US" sz="2800" b="1" dirty="0" smtClean="0"/>
              <a:t>QI Goal</a:t>
            </a:r>
            <a:endParaRPr lang="en-US" sz="2800" b="1" dirty="0"/>
          </a:p>
        </p:txBody>
      </p:sp>
      <p:sp>
        <p:nvSpPr>
          <p:cNvPr id="23" name="TextBox 22"/>
          <p:cNvSpPr txBox="1"/>
          <p:nvPr/>
        </p:nvSpPr>
        <p:spPr>
          <a:xfrm>
            <a:off x="4367236" y="4494215"/>
            <a:ext cx="5612966" cy="707886"/>
          </a:xfrm>
          <a:prstGeom prst="rect">
            <a:avLst/>
          </a:prstGeom>
          <a:noFill/>
          <a:ln>
            <a:solidFill>
              <a:srgbClr val="0070C0"/>
            </a:solidFill>
          </a:ln>
        </p:spPr>
        <p:txBody>
          <a:bodyPr wrap="square" rtlCol="0">
            <a:spAutoFit/>
          </a:bodyPr>
          <a:lstStyle/>
          <a:p>
            <a:r>
              <a:rPr lang="en-US" sz="2000" dirty="0" smtClean="0"/>
              <a:t>Staff will identify and complete ≥1 QI project to increase efficiency in the STI program by Dec. 2019</a:t>
            </a:r>
            <a:endParaRPr lang="en-US" sz="2000" dirty="0"/>
          </a:p>
        </p:txBody>
      </p:sp>
      <p:sp>
        <p:nvSpPr>
          <p:cNvPr id="17" name="TextBox 16"/>
          <p:cNvSpPr txBox="1"/>
          <p:nvPr/>
        </p:nvSpPr>
        <p:spPr>
          <a:xfrm>
            <a:off x="2286000" y="5302792"/>
            <a:ext cx="2081019" cy="830997"/>
          </a:xfrm>
          <a:prstGeom prst="rect">
            <a:avLst/>
          </a:prstGeom>
          <a:noFill/>
          <a:ln>
            <a:solidFill>
              <a:srgbClr val="0070C0"/>
            </a:solidFill>
          </a:ln>
        </p:spPr>
        <p:txBody>
          <a:bodyPr wrap="square" rtlCol="0">
            <a:spAutoFit/>
          </a:bodyPr>
          <a:lstStyle/>
          <a:p>
            <a:pPr algn="ctr"/>
            <a:r>
              <a:rPr lang="en-US" sz="2400" b="1" dirty="0" smtClean="0"/>
              <a:t>WD/Employee Goal</a:t>
            </a:r>
            <a:endParaRPr lang="en-US" sz="2400" b="1" dirty="0"/>
          </a:p>
        </p:txBody>
      </p:sp>
      <p:sp>
        <p:nvSpPr>
          <p:cNvPr id="25" name="TextBox 24"/>
          <p:cNvSpPr txBox="1"/>
          <p:nvPr/>
        </p:nvSpPr>
        <p:spPr>
          <a:xfrm>
            <a:off x="4367019" y="5302238"/>
            <a:ext cx="5613183" cy="832104"/>
          </a:xfrm>
          <a:prstGeom prst="rect">
            <a:avLst/>
          </a:prstGeom>
          <a:noFill/>
          <a:ln>
            <a:solidFill>
              <a:srgbClr val="0070C0"/>
            </a:solidFill>
          </a:ln>
        </p:spPr>
        <p:txBody>
          <a:bodyPr wrap="square" rtlCol="0" anchor="ctr">
            <a:spAutoFit/>
          </a:bodyPr>
          <a:lstStyle/>
          <a:p>
            <a:r>
              <a:rPr lang="en-US" sz="2000" dirty="0" smtClean="0"/>
              <a:t>Collaborate with 20 new private medical providers to provide education on STI prevention and testing</a:t>
            </a:r>
            <a:endParaRPr lang="en-US" sz="2000" dirty="0"/>
          </a:p>
        </p:txBody>
      </p:sp>
      <p:sp>
        <p:nvSpPr>
          <p:cNvPr id="27" name="TextBox 26"/>
          <p:cNvSpPr txBox="1"/>
          <p:nvPr/>
        </p:nvSpPr>
        <p:spPr>
          <a:xfrm>
            <a:off x="1143000" y="6374416"/>
            <a:ext cx="8030596" cy="276999"/>
          </a:xfrm>
          <a:prstGeom prst="rect">
            <a:avLst/>
          </a:prstGeom>
          <a:noFill/>
        </p:spPr>
        <p:txBody>
          <a:bodyPr wrap="none" rtlCol="0">
            <a:spAutoFit/>
          </a:bodyPr>
          <a:lstStyle/>
          <a:p>
            <a:r>
              <a:rPr lang="en-US" sz="1200" dirty="0" smtClean="0"/>
              <a:t>Example from </a:t>
            </a:r>
            <a:r>
              <a:rPr lang="en-US" sz="1200" i="1" dirty="0" smtClean="0">
                <a:hlinkClick r:id="rId4"/>
              </a:rPr>
              <a:t>Blueprint to Align Local Public Health Systems</a:t>
            </a:r>
            <a:r>
              <a:rPr lang="en-US" sz="1200" i="1" dirty="0" smtClean="0"/>
              <a:t> </a:t>
            </a:r>
            <a:r>
              <a:rPr lang="en-US" sz="1200" dirty="0" smtClean="0"/>
              <a:t>by </a:t>
            </a:r>
            <a:r>
              <a:rPr lang="en-US" sz="1200" dirty="0" err="1" smtClean="0"/>
              <a:t>LakeCounty</a:t>
            </a:r>
            <a:r>
              <a:rPr lang="en-US" sz="1200" dirty="0" smtClean="0"/>
              <a:t> Health Department and Community Health Center</a:t>
            </a:r>
            <a:endParaRPr lang="en-US" sz="1200" dirty="0"/>
          </a:p>
        </p:txBody>
      </p:sp>
    </p:spTree>
    <p:extLst>
      <p:ext uri="{BB962C8B-B14F-4D97-AF65-F5344CB8AC3E}">
        <p14:creationId xmlns:p14="http://schemas.microsoft.com/office/powerpoint/2010/main" val="2330892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8" grpId="0" animBg="1"/>
      <p:bldP spid="10" grpId="0" animBg="1"/>
      <p:bldP spid="19" grpId="0" animBg="1"/>
      <p:bldP spid="11" grpId="0" animBg="1"/>
      <p:bldP spid="23" grpId="0" animBg="1"/>
      <p:bldP spid="17"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6286"/>
            <a:ext cx="10972800" cy="1143000"/>
          </a:xfrm>
        </p:spPr>
        <p:txBody>
          <a:bodyPr/>
          <a:lstStyle/>
          <a:p>
            <a:r>
              <a:rPr lang="en-US" dirty="0" smtClean="0"/>
              <a:t>Performance Management Example</a:t>
            </a:r>
            <a:endParaRPr lang="en-US" dirty="0"/>
          </a:p>
        </p:txBody>
      </p:sp>
      <p:cxnSp>
        <p:nvCxnSpPr>
          <p:cNvPr id="4" name="Straight Connector 3"/>
          <p:cNvCxnSpPr/>
          <p:nvPr/>
        </p:nvCxnSpPr>
        <p:spPr>
          <a:xfrm>
            <a:off x="2133600" y="1066800"/>
            <a:ext cx="8077200" cy="0"/>
          </a:xfrm>
          <a:prstGeom prst="line">
            <a:avLst/>
          </a:prstGeom>
        </p:spPr>
        <p:style>
          <a:lnRef idx="2">
            <a:schemeClr val="accent1"/>
          </a:lnRef>
          <a:fillRef idx="0">
            <a:schemeClr val="accent1"/>
          </a:fillRef>
          <a:effectRef idx="1">
            <a:schemeClr val="accent1"/>
          </a:effectRef>
          <a:fontRef idx="minor">
            <a:schemeClr val="tx1"/>
          </a:fontRef>
        </p:style>
      </p:cxn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04012" y="5806009"/>
            <a:ext cx="987988" cy="1051991"/>
          </a:xfrm>
          <a:prstGeom prst="rect">
            <a:avLst/>
          </a:prstGeom>
        </p:spPr>
      </p:pic>
      <p:sp>
        <p:nvSpPr>
          <p:cNvPr id="7" name="TextBox 6"/>
          <p:cNvSpPr txBox="1"/>
          <p:nvPr/>
        </p:nvSpPr>
        <p:spPr>
          <a:xfrm>
            <a:off x="2286000" y="1522834"/>
            <a:ext cx="2081019" cy="523220"/>
          </a:xfrm>
          <a:prstGeom prst="rect">
            <a:avLst/>
          </a:prstGeom>
          <a:noFill/>
          <a:ln>
            <a:solidFill>
              <a:srgbClr val="0070C0"/>
            </a:solidFill>
          </a:ln>
        </p:spPr>
        <p:txBody>
          <a:bodyPr wrap="none" rtlCol="0">
            <a:spAutoFit/>
          </a:bodyPr>
          <a:lstStyle/>
          <a:p>
            <a:pPr algn="ctr"/>
            <a:r>
              <a:rPr lang="en-US" sz="2700" b="1" dirty="0" smtClean="0"/>
              <a:t>CHIP Priority</a:t>
            </a:r>
            <a:endParaRPr lang="en-US" sz="2700" b="1" dirty="0"/>
          </a:p>
        </p:txBody>
      </p:sp>
      <p:sp>
        <p:nvSpPr>
          <p:cNvPr id="8" name="TextBox 7"/>
          <p:cNvSpPr txBox="1"/>
          <p:nvPr/>
        </p:nvSpPr>
        <p:spPr>
          <a:xfrm>
            <a:off x="4367019" y="1523840"/>
            <a:ext cx="5613183" cy="521208"/>
          </a:xfrm>
          <a:prstGeom prst="rect">
            <a:avLst/>
          </a:prstGeom>
          <a:noFill/>
          <a:ln>
            <a:solidFill>
              <a:srgbClr val="0070C0"/>
            </a:solidFill>
          </a:ln>
        </p:spPr>
        <p:txBody>
          <a:bodyPr wrap="square" rtlCol="0">
            <a:spAutoFit/>
          </a:bodyPr>
          <a:lstStyle/>
          <a:p>
            <a:r>
              <a:rPr lang="en-US" sz="2600" dirty="0" smtClean="0"/>
              <a:t>&lt;&lt;Still in Development&gt;&gt;</a:t>
            </a:r>
            <a:endParaRPr lang="en-US" sz="2600" dirty="0"/>
          </a:p>
        </p:txBody>
      </p:sp>
      <p:grpSp>
        <p:nvGrpSpPr>
          <p:cNvPr id="3" name="Group 2"/>
          <p:cNvGrpSpPr/>
          <p:nvPr/>
        </p:nvGrpSpPr>
        <p:grpSpPr>
          <a:xfrm>
            <a:off x="2286001" y="2154217"/>
            <a:ext cx="7694199" cy="954107"/>
            <a:chOff x="2286001" y="2154217"/>
            <a:chExt cx="7694199" cy="954107"/>
          </a:xfrm>
        </p:grpSpPr>
        <p:sp>
          <p:nvSpPr>
            <p:cNvPr id="9" name="TextBox 8"/>
            <p:cNvSpPr txBox="1"/>
            <p:nvPr/>
          </p:nvSpPr>
          <p:spPr>
            <a:xfrm>
              <a:off x="2286001" y="2154217"/>
              <a:ext cx="2081019" cy="954107"/>
            </a:xfrm>
            <a:prstGeom prst="rect">
              <a:avLst/>
            </a:prstGeom>
            <a:noFill/>
            <a:ln>
              <a:solidFill>
                <a:srgbClr val="0070C0"/>
              </a:solidFill>
            </a:ln>
          </p:spPr>
          <p:txBody>
            <a:bodyPr wrap="square" rtlCol="0">
              <a:spAutoFit/>
            </a:bodyPr>
            <a:lstStyle/>
            <a:p>
              <a:pPr algn="ctr"/>
              <a:r>
                <a:rPr lang="en-US" sz="2800" b="1" dirty="0" smtClean="0"/>
                <a:t>Strategic Plan Goal</a:t>
              </a:r>
              <a:endParaRPr lang="en-US" sz="2800" b="1" dirty="0"/>
            </a:p>
          </p:txBody>
        </p:sp>
        <p:sp>
          <p:nvSpPr>
            <p:cNvPr id="18" name="TextBox 17"/>
            <p:cNvSpPr txBox="1"/>
            <p:nvPr/>
          </p:nvSpPr>
          <p:spPr>
            <a:xfrm>
              <a:off x="4367017" y="2157348"/>
              <a:ext cx="5613183" cy="950976"/>
            </a:xfrm>
            <a:prstGeom prst="rect">
              <a:avLst/>
            </a:prstGeom>
            <a:noFill/>
            <a:ln>
              <a:solidFill>
                <a:srgbClr val="0070C0"/>
              </a:solidFill>
            </a:ln>
          </p:spPr>
          <p:txBody>
            <a:bodyPr wrap="square" rtlCol="0" anchor="ctr">
              <a:spAutoFit/>
            </a:bodyPr>
            <a:lstStyle/>
            <a:p>
              <a:r>
                <a:rPr lang="en-US" sz="2600" dirty="0" smtClean="0"/>
                <a:t>Ensure Programmatic Excellence</a:t>
              </a:r>
              <a:endParaRPr lang="en-US" sz="2600" dirty="0"/>
            </a:p>
          </p:txBody>
        </p:sp>
      </p:grpSp>
      <p:grpSp>
        <p:nvGrpSpPr>
          <p:cNvPr id="6" name="Group 5"/>
          <p:cNvGrpSpPr/>
          <p:nvPr/>
        </p:nvGrpSpPr>
        <p:grpSpPr>
          <a:xfrm>
            <a:off x="2286001" y="3192799"/>
            <a:ext cx="7694199" cy="1200329"/>
            <a:chOff x="2286001" y="3192799"/>
            <a:chExt cx="7694199" cy="1200329"/>
          </a:xfrm>
        </p:grpSpPr>
        <p:sp>
          <p:nvSpPr>
            <p:cNvPr id="10" name="TextBox 9"/>
            <p:cNvSpPr txBox="1"/>
            <p:nvPr/>
          </p:nvSpPr>
          <p:spPr>
            <a:xfrm>
              <a:off x="2286001" y="3192799"/>
              <a:ext cx="2081019" cy="1200329"/>
            </a:xfrm>
            <a:prstGeom prst="rect">
              <a:avLst/>
            </a:prstGeom>
            <a:noFill/>
            <a:ln>
              <a:solidFill>
                <a:srgbClr val="0070C0"/>
              </a:solidFill>
            </a:ln>
          </p:spPr>
          <p:txBody>
            <a:bodyPr wrap="square" rtlCol="0">
              <a:spAutoFit/>
            </a:bodyPr>
            <a:lstStyle/>
            <a:p>
              <a:pPr algn="ctr"/>
              <a:r>
                <a:rPr lang="en-US" sz="2400" b="1" dirty="0" smtClean="0"/>
                <a:t>Program Performance Measure</a:t>
              </a:r>
              <a:endParaRPr lang="en-US" sz="2400" b="1" dirty="0"/>
            </a:p>
          </p:txBody>
        </p:sp>
        <p:sp>
          <p:nvSpPr>
            <p:cNvPr id="19" name="TextBox 18"/>
            <p:cNvSpPr txBox="1"/>
            <p:nvPr/>
          </p:nvSpPr>
          <p:spPr>
            <a:xfrm>
              <a:off x="4367017" y="3194031"/>
              <a:ext cx="5613183" cy="1197864"/>
            </a:xfrm>
            <a:prstGeom prst="rect">
              <a:avLst/>
            </a:prstGeom>
            <a:noFill/>
            <a:ln>
              <a:solidFill>
                <a:srgbClr val="0070C0"/>
              </a:solidFill>
            </a:ln>
          </p:spPr>
          <p:txBody>
            <a:bodyPr wrap="square" rtlCol="0" anchor="ctr">
              <a:spAutoFit/>
            </a:bodyPr>
            <a:lstStyle/>
            <a:p>
              <a:r>
                <a:rPr lang="en-US" sz="2400" dirty="0" smtClean="0"/>
                <a:t>Apply for national public health accreditation by December 2020</a:t>
              </a:r>
              <a:endParaRPr lang="en-US" sz="2400" dirty="0"/>
            </a:p>
          </p:txBody>
        </p:sp>
      </p:grpSp>
      <p:grpSp>
        <p:nvGrpSpPr>
          <p:cNvPr id="12" name="Group 11"/>
          <p:cNvGrpSpPr/>
          <p:nvPr/>
        </p:nvGrpSpPr>
        <p:grpSpPr>
          <a:xfrm>
            <a:off x="2286000" y="4492032"/>
            <a:ext cx="7693983" cy="707886"/>
            <a:chOff x="2286000" y="4492032"/>
            <a:chExt cx="7693983" cy="707886"/>
          </a:xfrm>
        </p:grpSpPr>
        <p:sp>
          <p:nvSpPr>
            <p:cNvPr id="11" name="TextBox 10"/>
            <p:cNvSpPr txBox="1"/>
            <p:nvPr/>
          </p:nvSpPr>
          <p:spPr>
            <a:xfrm>
              <a:off x="2286000" y="4493931"/>
              <a:ext cx="2081019" cy="704088"/>
            </a:xfrm>
            <a:prstGeom prst="rect">
              <a:avLst/>
            </a:prstGeom>
            <a:noFill/>
            <a:ln>
              <a:solidFill>
                <a:srgbClr val="0070C0"/>
              </a:solidFill>
            </a:ln>
          </p:spPr>
          <p:txBody>
            <a:bodyPr wrap="square" rtlCol="0" anchor="ctr">
              <a:spAutoFit/>
            </a:bodyPr>
            <a:lstStyle/>
            <a:p>
              <a:pPr algn="ctr"/>
              <a:r>
                <a:rPr lang="en-US" sz="2800" b="1" dirty="0" smtClean="0"/>
                <a:t>QI Goal</a:t>
              </a:r>
              <a:endParaRPr lang="en-US" sz="2800" b="1" dirty="0"/>
            </a:p>
          </p:txBody>
        </p:sp>
        <p:sp>
          <p:nvSpPr>
            <p:cNvPr id="23" name="TextBox 22"/>
            <p:cNvSpPr txBox="1"/>
            <p:nvPr/>
          </p:nvSpPr>
          <p:spPr>
            <a:xfrm>
              <a:off x="4367017" y="4492032"/>
              <a:ext cx="5612966" cy="707886"/>
            </a:xfrm>
            <a:prstGeom prst="rect">
              <a:avLst/>
            </a:prstGeom>
            <a:noFill/>
            <a:ln>
              <a:solidFill>
                <a:srgbClr val="0070C0"/>
              </a:solidFill>
            </a:ln>
          </p:spPr>
          <p:txBody>
            <a:bodyPr wrap="square" rtlCol="0" anchor="ctr">
              <a:spAutoFit/>
            </a:bodyPr>
            <a:lstStyle/>
            <a:p>
              <a:r>
                <a:rPr lang="en-US" sz="2000" dirty="0" smtClean="0"/>
                <a:t>95% of staff will meet mandatory QI training goals by January 2020 </a:t>
              </a:r>
              <a:endParaRPr lang="en-US" sz="2000" dirty="0"/>
            </a:p>
          </p:txBody>
        </p:sp>
      </p:grpSp>
      <p:grpSp>
        <p:nvGrpSpPr>
          <p:cNvPr id="13" name="Group 12"/>
          <p:cNvGrpSpPr/>
          <p:nvPr/>
        </p:nvGrpSpPr>
        <p:grpSpPr>
          <a:xfrm>
            <a:off x="2286000" y="5333292"/>
            <a:ext cx="7694202" cy="832104"/>
            <a:chOff x="2286000" y="5333292"/>
            <a:chExt cx="7694202" cy="832104"/>
          </a:xfrm>
        </p:grpSpPr>
        <p:sp>
          <p:nvSpPr>
            <p:cNvPr id="17" name="TextBox 16"/>
            <p:cNvSpPr txBox="1"/>
            <p:nvPr/>
          </p:nvSpPr>
          <p:spPr>
            <a:xfrm>
              <a:off x="2286000" y="5333292"/>
              <a:ext cx="2081019" cy="832104"/>
            </a:xfrm>
            <a:prstGeom prst="rect">
              <a:avLst/>
            </a:prstGeom>
            <a:noFill/>
            <a:ln>
              <a:solidFill>
                <a:srgbClr val="0070C0"/>
              </a:solidFill>
            </a:ln>
          </p:spPr>
          <p:txBody>
            <a:bodyPr wrap="square" rtlCol="0" anchor="ctr">
              <a:spAutoFit/>
            </a:bodyPr>
            <a:lstStyle/>
            <a:p>
              <a:pPr algn="ctr"/>
              <a:r>
                <a:rPr lang="en-US" sz="2400" b="1" dirty="0" smtClean="0"/>
                <a:t>WD/Employee Goal</a:t>
              </a:r>
              <a:endParaRPr lang="en-US" sz="2400" b="1" dirty="0"/>
            </a:p>
          </p:txBody>
        </p:sp>
        <p:sp>
          <p:nvSpPr>
            <p:cNvPr id="25" name="TextBox 24"/>
            <p:cNvSpPr txBox="1"/>
            <p:nvPr/>
          </p:nvSpPr>
          <p:spPr>
            <a:xfrm>
              <a:off x="4367019" y="5333292"/>
              <a:ext cx="5613183" cy="832104"/>
            </a:xfrm>
            <a:prstGeom prst="rect">
              <a:avLst/>
            </a:prstGeom>
            <a:noFill/>
            <a:ln>
              <a:solidFill>
                <a:srgbClr val="0070C0"/>
              </a:solidFill>
            </a:ln>
          </p:spPr>
          <p:txBody>
            <a:bodyPr wrap="square" rtlCol="0" anchor="ctr">
              <a:spAutoFit/>
            </a:bodyPr>
            <a:lstStyle/>
            <a:p>
              <a:r>
                <a:rPr lang="en-US" sz="2000" dirty="0" smtClean="0"/>
                <a:t>Complete online training plan within 6 months of onboarding or by December 2019</a:t>
              </a:r>
              <a:endParaRPr lang="en-US" sz="2000" dirty="0"/>
            </a:p>
          </p:txBody>
        </p:sp>
      </p:grpSp>
    </p:spTree>
    <p:extLst>
      <p:ext uri="{BB962C8B-B14F-4D97-AF65-F5344CB8AC3E}">
        <p14:creationId xmlns:p14="http://schemas.microsoft.com/office/powerpoint/2010/main" val="15928027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828800" y="1928648"/>
            <a:ext cx="8474364" cy="128578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dirty="0" smtClean="0"/>
              <a:t>Local Health Spotlight: </a:t>
            </a:r>
          </a:p>
          <a:p>
            <a:r>
              <a:rPr lang="en-US" sz="4800" dirty="0" smtClean="0"/>
              <a:t>Naugatuck Valley Health District</a:t>
            </a:r>
            <a:endParaRPr lang="en-US" sz="4800" dirty="0"/>
          </a:p>
        </p:txBody>
      </p:sp>
      <p:cxnSp>
        <p:nvCxnSpPr>
          <p:cNvPr id="5" name="Straight Connector 4"/>
          <p:cNvCxnSpPr/>
          <p:nvPr/>
        </p:nvCxnSpPr>
        <p:spPr>
          <a:xfrm>
            <a:off x="2027382" y="3314699"/>
            <a:ext cx="8077200" cy="0"/>
          </a:xfrm>
          <a:prstGeom prst="line">
            <a:avLst/>
          </a:prstGeom>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04012" y="5806009"/>
            <a:ext cx="987988" cy="1051991"/>
          </a:xfrm>
          <a:prstGeom prst="rect">
            <a:avLst/>
          </a:prstGeom>
        </p:spPr>
      </p:pic>
      <p:sp>
        <p:nvSpPr>
          <p:cNvPr id="2" name="Rectangle 1"/>
          <p:cNvSpPr/>
          <p:nvPr/>
        </p:nvSpPr>
        <p:spPr>
          <a:xfrm>
            <a:off x="346960" y="1905000"/>
            <a:ext cx="11351046" cy="1200329"/>
          </a:xfrm>
          <a:prstGeom prst="rect">
            <a:avLst/>
          </a:prstGeom>
        </p:spPr>
        <p:txBody>
          <a:bodyPr wrap="square">
            <a:spAutoFit/>
          </a:bodyPr>
          <a:lstStyle/>
          <a:p>
            <a:pPr lvl="2"/>
            <a:endParaRPr lang="en-US" sz="2400" dirty="0"/>
          </a:p>
          <a:p>
            <a:pPr marL="914400" indent="-914400"/>
            <a:endParaRPr lang="en-US" sz="2400" dirty="0"/>
          </a:p>
          <a:p>
            <a:endParaRPr lang="en-US" sz="2400" dirty="0"/>
          </a:p>
        </p:txBody>
      </p:sp>
    </p:spTree>
    <p:extLst>
      <p:ext uri="{BB962C8B-B14F-4D97-AF65-F5344CB8AC3E}">
        <p14:creationId xmlns:p14="http://schemas.microsoft.com/office/powerpoint/2010/main" val="22536623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34645"/>
            <a:ext cx="11277600" cy="2064858"/>
          </a:xfrm>
        </p:spPr>
        <p:txBody>
          <a:bodyPr/>
          <a:lstStyle/>
          <a:p>
            <a:r>
              <a:rPr lang="en-US" b="1" dirty="0">
                <a:latin typeface="Calibri" panose="020F0502020204030204" pitchFamily="34" charset="0"/>
              </a:rPr>
              <a:t>Aligning Your Department’s Tools for Measuring Success</a:t>
            </a:r>
          </a:p>
        </p:txBody>
      </p:sp>
      <p:grpSp>
        <p:nvGrpSpPr>
          <p:cNvPr id="7" name="Group 6"/>
          <p:cNvGrpSpPr/>
          <p:nvPr/>
        </p:nvGrpSpPr>
        <p:grpSpPr>
          <a:xfrm>
            <a:off x="2865287" y="3840101"/>
            <a:ext cx="6461426" cy="2592938"/>
            <a:chOff x="3292174" y="3840101"/>
            <a:chExt cx="6461426" cy="2592938"/>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92174" y="3940591"/>
              <a:ext cx="2453240" cy="2476604"/>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0662" y="3840101"/>
              <a:ext cx="2592938" cy="2592938"/>
            </a:xfrm>
            <a:prstGeom prst="rect">
              <a:avLst/>
            </a:prstGeom>
          </p:spPr>
        </p:pic>
      </p:grpSp>
      <p:sp>
        <p:nvSpPr>
          <p:cNvPr id="6" name="TextBox 5"/>
          <p:cNvSpPr txBox="1"/>
          <p:nvPr/>
        </p:nvSpPr>
        <p:spPr>
          <a:xfrm>
            <a:off x="1925053" y="2531438"/>
            <a:ext cx="8341895" cy="1077218"/>
          </a:xfrm>
          <a:prstGeom prst="rect">
            <a:avLst/>
          </a:prstGeom>
          <a:noFill/>
        </p:spPr>
        <p:txBody>
          <a:bodyPr wrap="square" rtlCol="0">
            <a:spAutoFit/>
          </a:bodyPr>
          <a:lstStyle/>
          <a:p>
            <a:pPr algn="ctr"/>
            <a:r>
              <a:rPr lang="en-US" sz="3200" i="1" dirty="0">
                <a:solidFill>
                  <a:prstClr val="black"/>
                </a:solidFill>
              </a:rPr>
              <a:t>Joan Lane, Accreditation Coordinator</a:t>
            </a:r>
          </a:p>
          <a:p>
            <a:pPr algn="ctr"/>
            <a:r>
              <a:rPr lang="en-US" sz="3200" i="1" dirty="0">
                <a:solidFill>
                  <a:prstClr val="black"/>
                </a:solidFill>
              </a:rPr>
              <a:t>Naugatuck Valley Health District</a:t>
            </a:r>
          </a:p>
        </p:txBody>
      </p:sp>
    </p:spTree>
    <p:extLst>
      <p:ext uri="{BB962C8B-B14F-4D97-AF65-F5344CB8AC3E}">
        <p14:creationId xmlns:p14="http://schemas.microsoft.com/office/powerpoint/2010/main" val="10966741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800" b="1" dirty="0">
                <a:latin typeface="Calibri" panose="020F0502020204030204" pitchFamily="34" charset="0"/>
              </a:rPr>
              <a:t>What are our department’s “guideposts”?</a:t>
            </a:r>
          </a:p>
        </p:txBody>
      </p:sp>
      <p:sp>
        <p:nvSpPr>
          <p:cNvPr id="3" name="Content Placeholder 2"/>
          <p:cNvSpPr>
            <a:spLocks noGrp="1"/>
          </p:cNvSpPr>
          <p:nvPr>
            <p:ph idx="1"/>
          </p:nvPr>
        </p:nvSpPr>
        <p:spPr/>
        <p:txBody>
          <a:bodyPr>
            <a:normAutofit/>
          </a:bodyPr>
          <a:lstStyle/>
          <a:p>
            <a:r>
              <a:rPr lang="en-US" sz="4000" dirty="0"/>
              <a:t>Strategic Plan</a:t>
            </a:r>
          </a:p>
          <a:p>
            <a:r>
              <a:rPr lang="en-US" sz="4000" dirty="0"/>
              <a:t>Community Health Improvement Plan</a:t>
            </a:r>
          </a:p>
          <a:p>
            <a:r>
              <a:rPr lang="en-US" sz="4000" dirty="0"/>
              <a:t>Quality Improvement Plan</a:t>
            </a:r>
          </a:p>
          <a:p>
            <a:r>
              <a:rPr lang="en-US" sz="4000" dirty="0"/>
              <a:t>Workforce Development Plan</a:t>
            </a:r>
          </a:p>
          <a:p>
            <a:r>
              <a:rPr lang="en-US" sz="4000" dirty="0"/>
              <a:t>Performance Management Plan    </a:t>
            </a:r>
          </a:p>
        </p:txBody>
      </p:sp>
      <p:pic>
        <p:nvPicPr>
          <p:cNvPr id="4" name="Picture 14" descr="Image result for plan do study act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63188" y="3482382"/>
            <a:ext cx="2497054" cy="25532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41537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011" y="365125"/>
            <a:ext cx="11738811" cy="1460500"/>
          </a:xfrm>
        </p:spPr>
        <p:txBody>
          <a:bodyPr>
            <a:normAutofit/>
          </a:bodyPr>
          <a:lstStyle/>
          <a:p>
            <a:pPr algn="ctr"/>
            <a:r>
              <a:rPr lang="en-US" sz="4800" b="1" dirty="0">
                <a:latin typeface="Calibri" panose="020F0502020204030204" pitchFamily="34" charset="0"/>
              </a:rPr>
              <a:t>How do we “connect the dots”                                        among these guideposts? </a:t>
            </a:r>
          </a:p>
        </p:txBody>
      </p:sp>
      <p:sp>
        <p:nvSpPr>
          <p:cNvPr id="3" name="Content Placeholder 2"/>
          <p:cNvSpPr>
            <a:spLocks noGrp="1"/>
          </p:cNvSpPr>
          <p:nvPr>
            <p:ph idx="1"/>
          </p:nvPr>
        </p:nvSpPr>
        <p:spPr>
          <a:xfrm>
            <a:off x="838200" y="2328161"/>
            <a:ext cx="10515600" cy="4256722"/>
          </a:xfrm>
        </p:spPr>
        <p:txBody>
          <a:bodyPr>
            <a:normAutofit lnSpcReduction="10000"/>
          </a:bodyPr>
          <a:lstStyle/>
          <a:p>
            <a:r>
              <a:rPr lang="en-US" sz="3200" dirty="0"/>
              <a:t>Does our organizational Strategic Plan align with                                     our local  CHIP (which for us represents 6 municipalities)?</a:t>
            </a:r>
          </a:p>
          <a:p>
            <a:r>
              <a:rPr lang="en-US" sz="3200" dirty="0"/>
              <a:t>Does our Workforce Development Plan support the work indicated in the Strategic Plan and the CHIP?</a:t>
            </a:r>
          </a:p>
          <a:p>
            <a:r>
              <a:rPr lang="en-US" sz="3200" dirty="0"/>
              <a:t>Do the measures on our Performance Management System dashboard capture the key goals and objectives in our Strategic Plan and our CHIP?</a:t>
            </a:r>
          </a:p>
          <a:p>
            <a:r>
              <a:rPr lang="en-US" sz="3200" dirty="0"/>
              <a:t>Are we effectively using our Performance Management dashboard to identify Quality Improvement opportunities?</a:t>
            </a:r>
          </a:p>
        </p:txBody>
      </p:sp>
      <p:pic>
        <p:nvPicPr>
          <p:cNvPr id="2050" name="Picture 2" descr="Image result for connecting the do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27648" y="819534"/>
            <a:ext cx="2447257" cy="1729396"/>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66696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95"/>
            <a:ext cx="10972800" cy="1325562"/>
          </a:xfrm>
        </p:spPr>
        <p:txBody>
          <a:bodyPr>
            <a:normAutofit fontScale="90000"/>
          </a:bodyPr>
          <a:lstStyle/>
          <a:p>
            <a:r>
              <a:rPr lang="en-US" dirty="0"/>
              <a:t>SIM – Health Enhancement Communities (HEC)</a:t>
            </a:r>
            <a:br>
              <a:rPr lang="en-US" dirty="0"/>
            </a:br>
            <a:r>
              <a:rPr lang="en-US" dirty="0"/>
              <a:t>Public Comment Period Extended</a:t>
            </a:r>
          </a:p>
        </p:txBody>
      </p:sp>
      <p:sp>
        <p:nvSpPr>
          <p:cNvPr id="3" name="Content Placeholder 2"/>
          <p:cNvSpPr>
            <a:spLocks noGrp="1"/>
          </p:cNvSpPr>
          <p:nvPr>
            <p:ph idx="1"/>
          </p:nvPr>
        </p:nvSpPr>
        <p:spPr>
          <a:xfrm>
            <a:off x="381000" y="1447800"/>
            <a:ext cx="10972800" cy="5334000"/>
          </a:xfrm>
        </p:spPr>
        <p:txBody>
          <a:bodyPr>
            <a:normAutofit/>
          </a:bodyPr>
          <a:lstStyle/>
          <a:p>
            <a:pPr>
              <a:spcAft>
                <a:spcPts val="1000"/>
              </a:spcAft>
            </a:pPr>
            <a:r>
              <a:rPr lang="en-US" sz="2600" u="sng" dirty="0"/>
              <a:t>State Innovation Model (SIM) </a:t>
            </a:r>
            <a:r>
              <a:rPr lang="en-US" sz="2600" dirty="0"/>
              <a:t>is a Center for Medicare and Medicaid Innovation initiative to support the development and implementation of state-led, multi-payer healthcare payment and service delivery model reforms.</a:t>
            </a:r>
          </a:p>
          <a:p>
            <a:pPr>
              <a:spcAft>
                <a:spcPts val="1000"/>
              </a:spcAft>
            </a:pPr>
            <a:r>
              <a:rPr lang="en-US" sz="2600" u="sng" dirty="0"/>
              <a:t>Health Enhancement Community (HEC)</a:t>
            </a:r>
            <a:r>
              <a:rPr lang="en-US" sz="2600" dirty="0"/>
              <a:t>: a place-based initiative will support long-term, collaborative, and cross-sector efforts that improve community health in defined geographies through broad, systemic change (proposal recommends establishing 8-12 HECs across the state)</a:t>
            </a:r>
          </a:p>
          <a:p>
            <a:r>
              <a:rPr lang="en-US" sz="2600" b="1" dirty="0"/>
              <a:t>HEC Health Priority Areas:</a:t>
            </a:r>
          </a:p>
          <a:p>
            <a:pPr marL="914400" lvl="1" indent="-457200">
              <a:buFont typeface="+mj-lt"/>
              <a:buAutoNum type="arabicPeriod"/>
            </a:pPr>
            <a:r>
              <a:rPr lang="en-US" sz="2400" dirty="0"/>
              <a:t>Adverse Childhood Events (ACEs) – Improving child well-being for Pre-Birth to Children Age 8 years</a:t>
            </a:r>
          </a:p>
          <a:p>
            <a:pPr marL="914400" lvl="1" indent="-457200">
              <a:buFont typeface="+mj-lt"/>
              <a:buAutoNum type="arabicPeriod"/>
            </a:pPr>
            <a:r>
              <a:rPr lang="en-US" sz="2400" dirty="0"/>
              <a:t>Improving Health Weight and Physical Fitness for All Connecticut Residents</a:t>
            </a:r>
          </a:p>
        </p:txBody>
      </p:sp>
      <p:cxnSp>
        <p:nvCxnSpPr>
          <p:cNvPr id="4" name="Straight Connector 3"/>
          <p:cNvCxnSpPr/>
          <p:nvPr/>
        </p:nvCxnSpPr>
        <p:spPr>
          <a:xfrm>
            <a:off x="2133600" y="1326357"/>
            <a:ext cx="8077200" cy="0"/>
          </a:xfrm>
          <a:prstGeom prst="line">
            <a:avLst/>
          </a:prstGeom>
        </p:spPr>
        <p:style>
          <a:lnRef idx="2">
            <a:schemeClr val="accent1"/>
          </a:lnRef>
          <a:fillRef idx="0">
            <a:schemeClr val="accent1"/>
          </a:fillRef>
          <a:effectRef idx="1">
            <a:schemeClr val="accent1"/>
          </a:effectRef>
          <a:fontRef idx="minor">
            <a:schemeClr val="tx1"/>
          </a:fontRef>
        </p:style>
      </p:cxn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04012" y="5806009"/>
            <a:ext cx="987988" cy="1051991"/>
          </a:xfrm>
          <a:prstGeom prst="rect">
            <a:avLst/>
          </a:prstGeom>
        </p:spPr>
      </p:pic>
    </p:spTree>
    <p:extLst>
      <p:ext uri="{BB962C8B-B14F-4D97-AF65-F5344CB8AC3E}">
        <p14:creationId xmlns:p14="http://schemas.microsoft.com/office/powerpoint/2010/main" val="12667394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normAutofit/>
          </a:bodyPr>
          <a:lstStyle/>
          <a:p>
            <a:pPr algn="ctr"/>
            <a:r>
              <a:rPr lang="en-US" sz="4800" b="1" dirty="0">
                <a:latin typeface="Calibri" panose="020F0502020204030204" pitchFamily="34" charset="0"/>
              </a:rPr>
              <a:t>NVHD Example</a:t>
            </a:r>
          </a:p>
        </p:txBody>
      </p:sp>
      <p:sp>
        <p:nvSpPr>
          <p:cNvPr id="3" name="Content Placeholder 2"/>
          <p:cNvSpPr>
            <a:spLocks noGrp="1"/>
          </p:cNvSpPr>
          <p:nvPr>
            <p:ph idx="1"/>
          </p:nvPr>
        </p:nvSpPr>
        <p:spPr>
          <a:xfrm>
            <a:off x="838200" y="1161299"/>
            <a:ext cx="10515600" cy="4351338"/>
          </a:xfrm>
        </p:spPr>
        <p:txBody>
          <a:bodyPr>
            <a:normAutofit lnSpcReduction="10000"/>
          </a:bodyPr>
          <a:lstStyle/>
          <a:p>
            <a:pPr marL="0" indent="0">
              <a:buNone/>
            </a:pPr>
            <a:r>
              <a:rPr lang="en-US" sz="3200" b="1" dirty="0"/>
              <a:t>Strategic Priority 5:  Maintain high quality mandated services and implement evidence-based programs based on community needs assessments</a:t>
            </a:r>
          </a:p>
          <a:p>
            <a:r>
              <a:rPr lang="en-US" dirty="0"/>
              <a:t>CHIP goal:  Reduce asthma-related visits to Griffin Hospital ER</a:t>
            </a:r>
          </a:p>
          <a:p>
            <a:r>
              <a:rPr lang="en-US" dirty="0"/>
              <a:t>NVHD PM dashboard measure:  Deliver asthma management programs to childcare providers, parents/guardians</a:t>
            </a:r>
          </a:p>
          <a:p>
            <a:r>
              <a:rPr lang="en-US" dirty="0"/>
              <a:t>WD goal:  Ensure expertise of program delivery staff through ongoing training and skills enhancement</a:t>
            </a:r>
          </a:p>
          <a:p>
            <a:r>
              <a:rPr lang="en-US" dirty="0"/>
              <a:t>QI opportunity:  Measure satisfaction of program participants and modify program as indicated     </a:t>
            </a:r>
          </a:p>
          <a:p>
            <a:endParaRPr lang="en-US" dirty="0"/>
          </a:p>
          <a:p>
            <a:endParaRPr lang="en-US" dirty="0"/>
          </a:p>
          <a:p>
            <a:endParaRPr lang="en-US" dirty="0"/>
          </a:p>
        </p:txBody>
      </p:sp>
      <p:pic>
        <p:nvPicPr>
          <p:cNvPr id="4" name="Picture 16" descr="Image result for emergency ro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5085639"/>
            <a:ext cx="2671262" cy="1772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66995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a:latin typeface="Calibri" panose="020F0502020204030204" pitchFamily="34" charset="0"/>
              </a:rPr>
              <a:t>Challenges!</a:t>
            </a:r>
          </a:p>
        </p:txBody>
      </p:sp>
      <p:sp>
        <p:nvSpPr>
          <p:cNvPr id="3" name="Content Placeholder 2"/>
          <p:cNvSpPr>
            <a:spLocks noGrp="1"/>
          </p:cNvSpPr>
          <p:nvPr>
            <p:ph idx="1"/>
          </p:nvPr>
        </p:nvSpPr>
        <p:spPr>
          <a:xfrm>
            <a:off x="838200" y="1690688"/>
            <a:ext cx="10515600" cy="4351338"/>
          </a:xfrm>
        </p:spPr>
        <p:txBody>
          <a:bodyPr/>
          <a:lstStyle/>
          <a:p>
            <a:r>
              <a:rPr lang="en-US" sz="3600" dirty="0"/>
              <a:t>Ensuring that what we’re doing and measuring is what’s important to the health of the community</a:t>
            </a:r>
          </a:p>
          <a:p>
            <a:r>
              <a:rPr lang="en-US" sz="3600" dirty="0"/>
              <a:t>Ensuring that what we’re doing and measuring is attentive to PHAB emerging requirements</a:t>
            </a:r>
          </a:p>
          <a:p>
            <a:r>
              <a:rPr lang="en-US" sz="3600" dirty="0"/>
              <a:t>Continued focus on alignment among the components</a:t>
            </a:r>
          </a:p>
          <a:p>
            <a:endParaRPr lang="en-US" sz="3600" dirty="0"/>
          </a:p>
          <a:p>
            <a:pPr marL="0" indent="0">
              <a:buNone/>
            </a:pPr>
            <a:r>
              <a:rPr lang="en-US" dirty="0"/>
              <a:t> 		</a:t>
            </a:r>
          </a:p>
        </p:txBody>
      </p:sp>
      <p:pic>
        <p:nvPicPr>
          <p:cNvPr id="4" name="Picture 10" descr="Image result for public health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41695" y="4768557"/>
            <a:ext cx="2540957" cy="166432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2" descr="Image result for team working togeth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8354" y="4636041"/>
            <a:ext cx="2588294" cy="1941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62360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05000" y="2362200"/>
            <a:ext cx="8474364" cy="9524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dirty="0" smtClean="0"/>
              <a:t>Questions?</a:t>
            </a:r>
            <a:endParaRPr lang="en-US" sz="4800" dirty="0"/>
          </a:p>
        </p:txBody>
      </p:sp>
      <p:cxnSp>
        <p:nvCxnSpPr>
          <p:cNvPr id="5" name="Straight Connector 4"/>
          <p:cNvCxnSpPr/>
          <p:nvPr/>
        </p:nvCxnSpPr>
        <p:spPr>
          <a:xfrm>
            <a:off x="2027382" y="3314699"/>
            <a:ext cx="8077200" cy="0"/>
          </a:xfrm>
          <a:prstGeom prst="line">
            <a:avLst/>
          </a:prstGeom>
          <a:ln w="25400"/>
          <a:effectLst>
            <a:outerShdw blurRad="50800" dist="38100" dir="5400000" algn="t"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04012" y="5806009"/>
            <a:ext cx="987988" cy="1051991"/>
          </a:xfrm>
          <a:prstGeom prst="rect">
            <a:avLst/>
          </a:prstGeom>
        </p:spPr>
      </p:pic>
      <p:sp>
        <p:nvSpPr>
          <p:cNvPr id="2" name="Rectangle 1"/>
          <p:cNvSpPr/>
          <p:nvPr/>
        </p:nvSpPr>
        <p:spPr>
          <a:xfrm>
            <a:off x="346960" y="1905000"/>
            <a:ext cx="11351046" cy="1200329"/>
          </a:xfrm>
          <a:prstGeom prst="rect">
            <a:avLst/>
          </a:prstGeom>
        </p:spPr>
        <p:txBody>
          <a:bodyPr wrap="square">
            <a:spAutoFit/>
          </a:bodyPr>
          <a:lstStyle/>
          <a:p>
            <a:pPr lvl="2"/>
            <a:endParaRPr lang="en-US" sz="2400" dirty="0"/>
          </a:p>
          <a:p>
            <a:pPr marL="914400" indent="-914400"/>
            <a:endParaRPr lang="en-US" sz="2400" dirty="0"/>
          </a:p>
          <a:p>
            <a:endParaRPr lang="en-US" sz="2400" dirty="0"/>
          </a:p>
        </p:txBody>
      </p:sp>
    </p:spTree>
    <p:extLst>
      <p:ext uri="{BB962C8B-B14F-4D97-AF65-F5344CB8AC3E}">
        <p14:creationId xmlns:p14="http://schemas.microsoft.com/office/powerpoint/2010/main" val="28703182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8200" y="375745"/>
            <a:ext cx="3048000" cy="1036638"/>
          </a:xfrm>
        </p:spPr>
        <p:txBody>
          <a:bodyPr>
            <a:normAutofit/>
          </a:bodyPr>
          <a:lstStyle/>
          <a:p>
            <a:r>
              <a:rPr lang="en-US" dirty="0" smtClean="0"/>
              <a:t>Discussion</a:t>
            </a:r>
            <a:endParaRPr lang="en-US" dirty="0"/>
          </a:p>
        </p:txBody>
      </p:sp>
      <p:cxnSp>
        <p:nvCxnSpPr>
          <p:cNvPr id="4" name="Straight Connector 3"/>
          <p:cNvCxnSpPr/>
          <p:nvPr/>
        </p:nvCxnSpPr>
        <p:spPr>
          <a:xfrm>
            <a:off x="2133600" y="1417638"/>
            <a:ext cx="8077200" cy="0"/>
          </a:xfrm>
          <a:prstGeom prst="line">
            <a:avLst/>
          </a:prstGeom>
          <a:ln w="25400"/>
          <a:effectLst>
            <a:outerShdw blurRad="50800" dist="38100" dir="5400000" algn="t"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04012" y="5806009"/>
            <a:ext cx="987988" cy="1051991"/>
          </a:xfrm>
          <a:prstGeom prst="rect">
            <a:avLst/>
          </a:prstGeom>
        </p:spPr>
      </p:pic>
      <p:sp>
        <p:nvSpPr>
          <p:cNvPr id="7" name="Content Placeholder 3">
            <a:extLst>
              <a:ext uri="{FF2B5EF4-FFF2-40B4-BE49-F238E27FC236}">
                <a16:creationId xmlns:a16="http://schemas.microsoft.com/office/drawing/2014/main" xmlns="" id="{62A53FEB-8483-4ECC-8901-34BA339A6560}"/>
              </a:ext>
            </a:extLst>
          </p:cNvPr>
          <p:cNvSpPr txBox="1">
            <a:spLocks/>
          </p:cNvSpPr>
          <p:nvPr/>
        </p:nvSpPr>
        <p:spPr>
          <a:xfrm>
            <a:off x="533400" y="1905000"/>
            <a:ext cx="11125200" cy="4279120"/>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smtClean="0"/>
              <a:t>Share one successful strategy you’re using now to align plans</a:t>
            </a:r>
          </a:p>
          <a:p>
            <a:endParaRPr lang="en-US" sz="3200" dirty="0" smtClean="0"/>
          </a:p>
          <a:p>
            <a:r>
              <a:rPr lang="en-US" sz="3200" dirty="0" smtClean="0"/>
              <a:t>What are some challenges for incorporating the Performance Management System into your core plans?</a:t>
            </a:r>
          </a:p>
          <a:p>
            <a:r>
              <a:rPr lang="en-US" sz="3200" dirty="0" smtClean="0"/>
              <a:t>How does your agency staff connect their programmatic work to agency goals?</a:t>
            </a:r>
          </a:p>
          <a:p>
            <a:r>
              <a:rPr lang="en-US" sz="3200" dirty="0" smtClean="0"/>
              <a:t>What is your process for reviewing your performance measures?</a:t>
            </a:r>
          </a:p>
          <a:p>
            <a:endParaRPr lang="en-US" sz="3200" dirty="0"/>
          </a:p>
        </p:txBody>
      </p:sp>
    </p:spTree>
    <p:extLst>
      <p:ext uri="{BB962C8B-B14F-4D97-AF65-F5344CB8AC3E}">
        <p14:creationId xmlns:p14="http://schemas.microsoft.com/office/powerpoint/2010/main" val="2868903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600200"/>
            <a:ext cx="10210800" cy="4525963"/>
          </a:xfrm>
        </p:spPr>
        <p:txBody>
          <a:bodyPr>
            <a:normAutofit/>
          </a:bodyPr>
          <a:lstStyle/>
          <a:p>
            <a:pPr marL="0" indent="0">
              <a:buNone/>
            </a:pPr>
            <a:endParaRPr lang="en-US" dirty="0"/>
          </a:p>
          <a:p>
            <a:pPr marL="0" indent="0">
              <a:buNone/>
            </a:pPr>
            <a:endParaRPr lang="en-US" dirty="0"/>
          </a:p>
        </p:txBody>
      </p:sp>
      <p:sp>
        <p:nvSpPr>
          <p:cNvPr id="4" name="Title 1"/>
          <p:cNvSpPr txBox="1">
            <a:spLocks/>
          </p:cNvSpPr>
          <p:nvPr/>
        </p:nvSpPr>
        <p:spPr>
          <a:xfrm>
            <a:off x="1905000" y="2362200"/>
            <a:ext cx="8474364" cy="9524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dirty="0"/>
              <a:t>Issue Spotlight</a:t>
            </a:r>
          </a:p>
        </p:txBody>
      </p:sp>
      <p:cxnSp>
        <p:nvCxnSpPr>
          <p:cNvPr id="5" name="Straight Connector 4"/>
          <p:cNvCxnSpPr/>
          <p:nvPr/>
        </p:nvCxnSpPr>
        <p:spPr>
          <a:xfrm>
            <a:off x="2027382" y="3314699"/>
            <a:ext cx="8077200" cy="0"/>
          </a:xfrm>
          <a:prstGeom prst="line">
            <a:avLst/>
          </a:prstGeom>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04012" y="5806009"/>
            <a:ext cx="987988" cy="1051991"/>
          </a:xfrm>
          <a:prstGeom prst="rect">
            <a:avLst/>
          </a:prstGeom>
        </p:spPr>
      </p:pic>
      <p:sp>
        <p:nvSpPr>
          <p:cNvPr id="2" name="Rectangle 1"/>
          <p:cNvSpPr/>
          <p:nvPr/>
        </p:nvSpPr>
        <p:spPr>
          <a:xfrm>
            <a:off x="346960" y="1905000"/>
            <a:ext cx="11351046" cy="1200329"/>
          </a:xfrm>
          <a:prstGeom prst="rect">
            <a:avLst/>
          </a:prstGeom>
        </p:spPr>
        <p:txBody>
          <a:bodyPr wrap="square">
            <a:spAutoFit/>
          </a:bodyPr>
          <a:lstStyle/>
          <a:p>
            <a:pPr lvl="2"/>
            <a:endParaRPr lang="en-US" sz="2400" dirty="0"/>
          </a:p>
          <a:p>
            <a:pPr marL="914400" indent="-914400"/>
            <a:endParaRPr lang="en-US" sz="2400" dirty="0"/>
          </a:p>
          <a:p>
            <a:endParaRPr lang="en-US" sz="2400" dirty="0"/>
          </a:p>
        </p:txBody>
      </p:sp>
    </p:spTree>
    <p:extLst>
      <p:ext uri="{BB962C8B-B14F-4D97-AF65-F5344CB8AC3E}">
        <p14:creationId xmlns:p14="http://schemas.microsoft.com/office/powerpoint/2010/main" val="14100873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Next Meeting</a:t>
            </a:r>
          </a:p>
        </p:txBody>
      </p:sp>
      <p:sp>
        <p:nvSpPr>
          <p:cNvPr id="3" name="Content Placeholder 2"/>
          <p:cNvSpPr>
            <a:spLocks noGrp="1"/>
          </p:cNvSpPr>
          <p:nvPr>
            <p:ph idx="1"/>
          </p:nvPr>
        </p:nvSpPr>
        <p:spPr>
          <a:xfrm>
            <a:off x="609600" y="1676400"/>
            <a:ext cx="10972800" cy="2438399"/>
          </a:xfrm>
        </p:spPr>
        <p:txBody>
          <a:bodyPr>
            <a:normAutofit/>
          </a:bodyPr>
          <a:lstStyle/>
          <a:p>
            <a:pPr marL="0" indent="0" algn="ctr">
              <a:buNone/>
            </a:pPr>
            <a:r>
              <a:rPr lang="en-US" b="1" dirty="0"/>
              <a:t>February 27, </a:t>
            </a:r>
            <a:r>
              <a:rPr lang="en-US" b="1" dirty="0" smtClean="0"/>
              <a:t>2019 1-2pm</a:t>
            </a:r>
          </a:p>
          <a:p>
            <a:pPr marL="0" indent="0" algn="ctr">
              <a:buNone/>
            </a:pPr>
            <a:r>
              <a:rPr lang="en-US" dirty="0"/>
              <a:t>Writing an Agency’s Workforce Development Plan</a:t>
            </a:r>
            <a:endParaRPr lang="en-US" b="1" dirty="0"/>
          </a:p>
          <a:p>
            <a:pPr marL="0" indent="0">
              <a:buNone/>
            </a:pPr>
            <a:r>
              <a:rPr lang="en-US" dirty="0"/>
              <a:t>	</a:t>
            </a:r>
          </a:p>
        </p:txBody>
      </p:sp>
      <p:cxnSp>
        <p:nvCxnSpPr>
          <p:cNvPr id="7" name="Straight Connector 6"/>
          <p:cNvCxnSpPr/>
          <p:nvPr/>
        </p:nvCxnSpPr>
        <p:spPr>
          <a:xfrm>
            <a:off x="1981200" y="1219200"/>
            <a:ext cx="8077200" cy="0"/>
          </a:xfrm>
          <a:prstGeom prst="line">
            <a:avLst/>
          </a:prstGeom>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04012" y="5806009"/>
            <a:ext cx="987988" cy="1051991"/>
          </a:xfrm>
          <a:prstGeom prst="rect">
            <a:avLst/>
          </a:prstGeom>
        </p:spPr>
      </p:pic>
    </p:spTree>
    <p:extLst>
      <p:ext uri="{BB962C8B-B14F-4D97-AF65-F5344CB8AC3E}">
        <p14:creationId xmlns:p14="http://schemas.microsoft.com/office/powerpoint/2010/main" val="23170649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2076"/>
            <a:ext cx="10972800" cy="1325562"/>
          </a:xfrm>
        </p:spPr>
        <p:txBody>
          <a:bodyPr>
            <a:normAutofit fontScale="90000"/>
          </a:bodyPr>
          <a:lstStyle/>
          <a:p>
            <a:r>
              <a:rPr lang="en-US" dirty="0"/>
              <a:t>SIM – Health Enhancement Communities (HEC)</a:t>
            </a:r>
            <a:br>
              <a:rPr lang="en-US" dirty="0"/>
            </a:br>
            <a:r>
              <a:rPr lang="en-US" dirty="0"/>
              <a:t>Public Comment Period Extended</a:t>
            </a:r>
          </a:p>
        </p:txBody>
      </p:sp>
      <p:sp>
        <p:nvSpPr>
          <p:cNvPr id="3" name="Content Placeholder 2"/>
          <p:cNvSpPr>
            <a:spLocks noGrp="1"/>
          </p:cNvSpPr>
          <p:nvPr>
            <p:ph idx="1"/>
          </p:nvPr>
        </p:nvSpPr>
        <p:spPr>
          <a:xfrm>
            <a:off x="457200" y="1905000"/>
            <a:ext cx="10972800" cy="3810000"/>
          </a:xfrm>
        </p:spPr>
        <p:txBody>
          <a:bodyPr>
            <a:normAutofit/>
          </a:bodyPr>
          <a:lstStyle/>
          <a:p>
            <a:r>
              <a:rPr lang="en-US" sz="2800" dirty="0"/>
              <a:t>CT Team looking for feedback on the </a:t>
            </a:r>
            <a:r>
              <a:rPr lang="en-US" sz="2800" dirty="0">
                <a:hlinkClick r:id="rId3"/>
              </a:rPr>
              <a:t>proposed framework </a:t>
            </a:r>
            <a:r>
              <a:rPr lang="en-US" sz="2800" dirty="0"/>
              <a:t>and strategy</a:t>
            </a:r>
          </a:p>
          <a:p>
            <a:pPr marL="0" indent="0" algn="ctr">
              <a:buNone/>
            </a:pPr>
            <a:endParaRPr lang="en-US" sz="2800" dirty="0">
              <a:hlinkClick r:id="rId4"/>
            </a:endParaRPr>
          </a:p>
          <a:p>
            <a:pPr marL="0" indent="0" algn="ctr">
              <a:buNone/>
            </a:pPr>
            <a:r>
              <a:rPr lang="en-US" sz="2800" dirty="0">
                <a:hlinkClick r:id="rId4"/>
              </a:rPr>
              <a:t>https://portal.ct.gov/OHS/SIM-Work-Groups/Population-Health-Council/Public-Comment</a:t>
            </a:r>
            <a:endParaRPr lang="en-US" sz="2800" dirty="0"/>
          </a:p>
          <a:p>
            <a:pPr marL="0" indent="0" algn="ctr">
              <a:buNone/>
            </a:pPr>
            <a:endParaRPr lang="en-US" sz="2800" dirty="0"/>
          </a:p>
          <a:p>
            <a:r>
              <a:rPr lang="en-US" sz="2800" dirty="0"/>
              <a:t>Public comments and questions can be sent to </a:t>
            </a:r>
            <a:r>
              <a:rPr lang="en-US" sz="2800" u="sng" dirty="0">
                <a:hlinkClick r:id="rId5"/>
              </a:rPr>
              <a:t>OHS@ct.gov</a:t>
            </a:r>
            <a:endParaRPr lang="en-US" sz="2800" u="sng" dirty="0"/>
          </a:p>
          <a:p>
            <a:r>
              <a:rPr lang="en-US" sz="2800" dirty="0"/>
              <a:t>Comment period extended to </a:t>
            </a:r>
            <a:r>
              <a:rPr lang="en-US" sz="2800" b="1" dirty="0"/>
              <a:t>February 13, 2019</a:t>
            </a:r>
          </a:p>
        </p:txBody>
      </p:sp>
      <p:cxnSp>
        <p:nvCxnSpPr>
          <p:cNvPr id="4" name="Straight Connector 3"/>
          <p:cNvCxnSpPr/>
          <p:nvPr/>
        </p:nvCxnSpPr>
        <p:spPr>
          <a:xfrm>
            <a:off x="2133600" y="1417638"/>
            <a:ext cx="8077200" cy="0"/>
          </a:xfrm>
          <a:prstGeom prst="line">
            <a:avLst/>
          </a:prstGeom>
        </p:spPr>
        <p:style>
          <a:lnRef idx="2">
            <a:schemeClr val="accent1"/>
          </a:lnRef>
          <a:fillRef idx="0">
            <a:schemeClr val="accent1"/>
          </a:fillRef>
          <a:effectRef idx="1">
            <a:schemeClr val="accent1"/>
          </a:effectRef>
          <a:fontRef idx="minor">
            <a:schemeClr val="tx1"/>
          </a:fontRef>
        </p:style>
      </p:cxnSp>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204012" y="5806009"/>
            <a:ext cx="987988" cy="1051991"/>
          </a:xfrm>
          <a:prstGeom prst="rect">
            <a:avLst/>
          </a:prstGeom>
        </p:spPr>
      </p:pic>
      <p:pic>
        <p:nvPicPr>
          <p:cNvPr id="1026" name="Picture 2" descr="https://gallery.mailchimp.com/3ae05c19d630308e6213859c6/images/5acabe99-349b-4a9e-881c-5ac9551219e2.png"/>
          <p:cNvPicPr>
            <a:picLocks noChangeAspect="1" noChangeArrowheads="1"/>
          </p:cNvPicPr>
          <p:nvPr/>
        </p:nvPicPr>
        <p:blipFill rotWithShape="1">
          <a:blip r:embed="rId7">
            <a:extLst>
              <a:ext uri="{28A0092B-C50C-407E-A947-70E740481C1C}">
                <a14:useLocalDpi xmlns:a14="http://schemas.microsoft.com/office/drawing/2010/main" val="0"/>
              </a:ext>
            </a:extLst>
          </a:blip>
          <a:srcRect t="17813" r="75552" b="52073"/>
          <a:stretch/>
        </p:blipFill>
        <p:spPr bwMode="auto">
          <a:xfrm>
            <a:off x="228600" y="5793309"/>
            <a:ext cx="3349625" cy="988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73942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4452"/>
            <a:ext cx="11430000" cy="1143000"/>
          </a:xfrm>
        </p:spPr>
        <p:txBody>
          <a:bodyPr>
            <a:noAutofit/>
          </a:bodyPr>
          <a:lstStyle/>
          <a:p>
            <a:r>
              <a:rPr lang="en-US" sz="3500" dirty="0"/>
              <a:t>PHAB Update – </a:t>
            </a:r>
            <a:r>
              <a:rPr lang="en-US" sz="3200" dirty="0"/>
              <a:t/>
            </a:r>
            <a:br>
              <a:rPr lang="en-US" sz="3200" dirty="0"/>
            </a:br>
            <a:r>
              <a:rPr lang="en-US" sz="3200" dirty="0"/>
              <a:t>Uniform Chart of Accounts Available for Local Health Departments </a:t>
            </a:r>
          </a:p>
        </p:txBody>
      </p:sp>
      <p:sp>
        <p:nvSpPr>
          <p:cNvPr id="3" name="Content Placeholder 2"/>
          <p:cNvSpPr>
            <a:spLocks noGrp="1"/>
          </p:cNvSpPr>
          <p:nvPr>
            <p:ph idx="1"/>
          </p:nvPr>
        </p:nvSpPr>
        <p:spPr>
          <a:xfrm>
            <a:off x="381000" y="1524000"/>
            <a:ext cx="11277600" cy="2514600"/>
          </a:xfrm>
        </p:spPr>
        <p:txBody>
          <a:bodyPr>
            <a:noAutofit/>
          </a:bodyPr>
          <a:lstStyle/>
          <a:p>
            <a:pPr marL="0" indent="0">
              <a:buNone/>
            </a:pPr>
            <a:r>
              <a:rPr lang="en-US" sz="2200" dirty="0"/>
              <a:t>The Public Health Activities and Services Tracking (PHAST) team at the University of Washington, with support from the Robert Wood Johnson Foundation, invites LHDs to join the second phase of the Uniform Chart of Accounts (UCOA) project as practice partners and help them set the standard for comparing expenditures and revenues in public health.</a:t>
            </a:r>
          </a:p>
          <a:p>
            <a:pPr marL="0" indent="0">
              <a:buNone/>
            </a:pPr>
            <a:endParaRPr lang="en-US" sz="2200" dirty="0"/>
          </a:p>
          <a:p>
            <a:pPr marL="0" indent="0">
              <a:buNone/>
            </a:pPr>
            <a:r>
              <a:rPr lang="en-US" sz="2200" dirty="0"/>
              <a:t>To learn more about participating in the project, visit </a:t>
            </a:r>
            <a:r>
              <a:rPr lang="en-US" sz="2200" b="1" u="sng" dirty="0">
                <a:hlinkClick r:id="rId3"/>
              </a:rPr>
              <a:t>coa.phastdata.org</a:t>
            </a:r>
            <a:r>
              <a:rPr lang="en-US" sz="2200" dirty="0"/>
              <a:t> or email </a:t>
            </a:r>
            <a:r>
              <a:rPr lang="en-US" sz="2200" b="1" u="sng" dirty="0">
                <a:hlinkClick r:id="rId4"/>
              </a:rPr>
              <a:t>phast@uw.edu</a:t>
            </a:r>
            <a:r>
              <a:rPr lang="en-US" sz="2200" dirty="0"/>
              <a:t>.</a:t>
            </a:r>
          </a:p>
        </p:txBody>
      </p:sp>
      <p:cxnSp>
        <p:nvCxnSpPr>
          <p:cNvPr id="4" name="Straight Connector 3"/>
          <p:cNvCxnSpPr/>
          <p:nvPr/>
        </p:nvCxnSpPr>
        <p:spPr>
          <a:xfrm>
            <a:off x="2173006" y="1187452"/>
            <a:ext cx="8077200" cy="0"/>
          </a:xfrm>
          <a:prstGeom prst="line">
            <a:avLst/>
          </a:prstGeom>
        </p:spPr>
        <p:style>
          <a:lnRef idx="2">
            <a:schemeClr val="accent1"/>
          </a:lnRef>
          <a:fillRef idx="0">
            <a:schemeClr val="accent1"/>
          </a:fillRef>
          <a:effectRef idx="1">
            <a:schemeClr val="accent1"/>
          </a:effectRef>
          <a:fontRef idx="minor">
            <a:schemeClr val="tx1"/>
          </a:fontRef>
        </p:style>
      </p:cxn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204012" y="5806009"/>
            <a:ext cx="987988" cy="1051991"/>
          </a:xfrm>
          <a:prstGeom prst="rect">
            <a:avLst/>
          </a:prstGeom>
        </p:spPr>
      </p:pic>
      <p:pic>
        <p:nvPicPr>
          <p:cNvPr id="6" name="Picture 5"/>
          <p:cNvPicPr>
            <a:picLocks noChangeAspect="1"/>
          </p:cNvPicPr>
          <p:nvPr/>
        </p:nvPicPr>
        <p:blipFill>
          <a:blip r:embed="rId6"/>
          <a:stretch>
            <a:fillRect/>
          </a:stretch>
        </p:blipFill>
        <p:spPr>
          <a:xfrm>
            <a:off x="2995612" y="4152900"/>
            <a:ext cx="5895975" cy="2428875"/>
          </a:xfrm>
          <a:prstGeom prst="rect">
            <a:avLst/>
          </a:prstGeom>
        </p:spPr>
      </p:pic>
    </p:spTree>
    <p:extLst>
      <p:ext uri="{BB962C8B-B14F-4D97-AF65-F5344CB8AC3E}">
        <p14:creationId xmlns:p14="http://schemas.microsoft.com/office/powerpoint/2010/main" val="17084651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11430000" cy="1143000"/>
          </a:xfrm>
        </p:spPr>
        <p:txBody>
          <a:bodyPr>
            <a:noAutofit/>
          </a:bodyPr>
          <a:lstStyle/>
          <a:p>
            <a:r>
              <a:rPr lang="en-US" sz="3900" dirty="0"/>
              <a:t>DPH Strategic Plan 2019-2023 </a:t>
            </a:r>
          </a:p>
        </p:txBody>
      </p:sp>
      <p:sp>
        <p:nvSpPr>
          <p:cNvPr id="3" name="Content Placeholder 2"/>
          <p:cNvSpPr>
            <a:spLocks noGrp="1"/>
          </p:cNvSpPr>
          <p:nvPr>
            <p:ph idx="1"/>
          </p:nvPr>
        </p:nvSpPr>
        <p:spPr>
          <a:xfrm>
            <a:off x="3505200" y="1371600"/>
            <a:ext cx="4572000" cy="533401"/>
          </a:xfrm>
        </p:spPr>
        <p:txBody>
          <a:bodyPr>
            <a:noAutofit/>
          </a:bodyPr>
          <a:lstStyle/>
          <a:p>
            <a:pPr marL="0" indent="0">
              <a:buNone/>
            </a:pPr>
            <a:r>
              <a:rPr lang="en-US" sz="2200" dirty="0">
                <a:hlinkClick r:id="rId3"/>
              </a:rPr>
              <a:t>http://www.portal.ct.gov/AboutDPH</a:t>
            </a:r>
            <a:endParaRPr lang="en-US" sz="2200" dirty="0"/>
          </a:p>
          <a:p>
            <a:pPr marL="0" indent="0">
              <a:buNone/>
            </a:pPr>
            <a:endParaRPr lang="en-US" sz="2200" dirty="0"/>
          </a:p>
        </p:txBody>
      </p:sp>
      <p:cxnSp>
        <p:nvCxnSpPr>
          <p:cNvPr id="4" name="Straight Connector 3"/>
          <p:cNvCxnSpPr/>
          <p:nvPr/>
        </p:nvCxnSpPr>
        <p:spPr>
          <a:xfrm>
            <a:off x="2133600" y="990600"/>
            <a:ext cx="8077200" cy="0"/>
          </a:xfrm>
          <a:prstGeom prst="line">
            <a:avLst/>
          </a:prstGeom>
        </p:spPr>
        <p:style>
          <a:lnRef idx="2">
            <a:schemeClr val="accent1"/>
          </a:lnRef>
          <a:fillRef idx="0">
            <a:schemeClr val="accent1"/>
          </a:fillRef>
          <a:effectRef idx="1">
            <a:schemeClr val="accent1"/>
          </a:effectRef>
          <a:fontRef idx="minor">
            <a:schemeClr val="tx1"/>
          </a:fontRef>
        </p:style>
      </p:cxn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04012" y="5806009"/>
            <a:ext cx="987988" cy="1051991"/>
          </a:xfrm>
          <a:prstGeom prst="rect">
            <a:avLst/>
          </a:prstGeom>
        </p:spPr>
      </p:pic>
      <p:pic>
        <p:nvPicPr>
          <p:cNvPr id="7" name="Picture 6"/>
          <p:cNvPicPr>
            <a:picLocks noChangeAspect="1"/>
          </p:cNvPicPr>
          <p:nvPr/>
        </p:nvPicPr>
        <p:blipFill>
          <a:blip r:embed="rId5"/>
          <a:stretch>
            <a:fillRect/>
          </a:stretch>
        </p:blipFill>
        <p:spPr>
          <a:xfrm>
            <a:off x="685800" y="2133599"/>
            <a:ext cx="2743200" cy="3540899"/>
          </a:xfrm>
          <a:prstGeom prst="rect">
            <a:avLst/>
          </a:prstGeom>
        </p:spPr>
      </p:pic>
      <p:sp>
        <p:nvSpPr>
          <p:cNvPr id="8" name="Rectangle 7"/>
          <p:cNvSpPr/>
          <p:nvPr/>
        </p:nvSpPr>
        <p:spPr>
          <a:xfrm>
            <a:off x="798754" y="5844109"/>
            <a:ext cx="2517292" cy="369332"/>
          </a:xfrm>
          <a:prstGeom prst="rect">
            <a:avLst/>
          </a:prstGeom>
        </p:spPr>
        <p:txBody>
          <a:bodyPr wrap="none">
            <a:spAutoFit/>
          </a:bodyPr>
          <a:lstStyle/>
          <a:p>
            <a:r>
              <a:rPr lang="en-US" dirty="0">
                <a:hlinkClick r:id="rId6"/>
              </a:rPr>
              <a:t>2019-2023 Strategic Plan</a:t>
            </a:r>
            <a:endParaRPr lang="en-US" dirty="0"/>
          </a:p>
        </p:txBody>
      </p:sp>
      <p:pic>
        <p:nvPicPr>
          <p:cNvPr id="9" name="Picture 8"/>
          <p:cNvPicPr>
            <a:picLocks noChangeAspect="1"/>
          </p:cNvPicPr>
          <p:nvPr/>
        </p:nvPicPr>
        <p:blipFill>
          <a:blip r:embed="rId7"/>
          <a:stretch>
            <a:fillRect/>
          </a:stretch>
        </p:blipFill>
        <p:spPr>
          <a:xfrm>
            <a:off x="4401550" y="2147243"/>
            <a:ext cx="2735513" cy="3527255"/>
          </a:xfrm>
          <a:prstGeom prst="rect">
            <a:avLst/>
          </a:prstGeom>
        </p:spPr>
      </p:pic>
      <p:sp>
        <p:nvSpPr>
          <p:cNvPr id="10" name="TextBox 9"/>
          <p:cNvSpPr txBox="1"/>
          <p:nvPr/>
        </p:nvSpPr>
        <p:spPr>
          <a:xfrm>
            <a:off x="4398706" y="5844109"/>
            <a:ext cx="2741200" cy="369332"/>
          </a:xfrm>
          <a:prstGeom prst="rect">
            <a:avLst/>
          </a:prstGeom>
          <a:noFill/>
        </p:spPr>
        <p:txBody>
          <a:bodyPr wrap="none" rtlCol="0">
            <a:spAutoFit/>
          </a:bodyPr>
          <a:lstStyle/>
          <a:p>
            <a:r>
              <a:rPr lang="en-US" dirty="0">
                <a:hlinkClick r:id="rId8"/>
              </a:rPr>
              <a:t>2018 Strategic Plan Process</a:t>
            </a:r>
            <a:endParaRPr lang="en-US" dirty="0"/>
          </a:p>
        </p:txBody>
      </p:sp>
      <p:pic>
        <p:nvPicPr>
          <p:cNvPr id="11" name="Picture 10"/>
          <p:cNvPicPr>
            <a:picLocks noChangeAspect="1"/>
          </p:cNvPicPr>
          <p:nvPr/>
        </p:nvPicPr>
        <p:blipFill>
          <a:blip r:embed="rId9"/>
          <a:stretch>
            <a:fillRect/>
          </a:stretch>
        </p:blipFill>
        <p:spPr>
          <a:xfrm>
            <a:off x="8077200" y="2080998"/>
            <a:ext cx="2738357" cy="3646100"/>
          </a:xfrm>
          <a:prstGeom prst="rect">
            <a:avLst/>
          </a:prstGeom>
        </p:spPr>
      </p:pic>
      <p:sp>
        <p:nvSpPr>
          <p:cNvPr id="12" name="TextBox 11"/>
          <p:cNvSpPr txBox="1"/>
          <p:nvPr/>
        </p:nvSpPr>
        <p:spPr>
          <a:xfrm>
            <a:off x="8174908" y="5828200"/>
            <a:ext cx="2542940" cy="369332"/>
          </a:xfrm>
          <a:prstGeom prst="rect">
            <a:avLst/>
          </a:prstGeom>
          <a:noFill/>
        </p:spPr>
        <p:txBody>
          <a:bodyPr wrap="none" rtlCol="0">
            <a:spAutoFit/>
          </a:bodyPr>
          <a:lstStyle/>
          <a:p>
            <a:r>
              <a:rPr lang="en-US" dirty="0">
                <a:hlinkClick r:id="rId10"/>
              </a:rPr>
              <a:t>2019-2020 Strategic Map</a:t>
            </a:r>
            <a:endParaRPr lang="en-US" dirty="0"/>
          </a:p>
        </p:txBody>
      </p:sp>
    </p:spTree>
    <p:extLst>
      <p:ext uri="{BB962C8B-B14F-4D97-AF65-F5344CB8AC3E}">
        <p14:creationId xmlns:p14="http://schemas.microsoft.com/office/powerpoint/2010/main" val="16511325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2206" y="-251888"/>
            <a:ext cx="10972800" cy="1143000"/>
          </a:xfrm>
        </p:spPr>
        <p:txBody>
          <a:bodyPr/>
          <a:lstStyle/>
          <a:p>
            <a:r>
              <a:rPr lang="en-US" dirty="0"/>
              <a:t>ALC Evaluation Results</a:t>
            </a:r>
          </a:p>
        </p:txBody>
      </p:sp>
      <p:cxnSp>
        <p:nvCxnSpPr>
          <p:cNvPr id="4" name="Straight Connector 3"/>
          <p:cNvCxnSpPr/>
          <p:nvPr/>
        </p:nvCxnSpPr>
        <p:spPr>
          <a:xfrm>
            <a:off x="2209800" y="685800"/>
            <a:ext cx="8077200" cy="0"/>
          </a:xfrm>
          <a:prstGeom prst="line">
            <a:avLst/>
          </a:prstGeom>
        </p:spPr>
        <p:style>
          <a:lnRef idx="2">
            <a:schemeClr val="accent1"/>
          </a:lnRef>
          <a:fillRef idx="0">
            <a:schemeClr val="accent1"/>
          </a:fillRef>
          <a:effectRef idx="1">
            <a:schemeClr val="accent1"/>
          </a:effectRef>
          <a:fontRef idx="minor">
            <a:schemeClr val="tx1"/>
          </a:fontRef>
        </p:style>
      </p:cxn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04012" y="5806009"/>
            <a:ext cx="987988" cy="1051991"/>
          </a:xfrm>
          <a:prstGeom prst="rect">
            <a:avLst/>
          </a:prstGeom>
        </p:spPr>
      </p:pic>
      <p:graphicFrame>
        <p:nvGraphicFramePr>
          <p:cNvPr id="8" name="Chart 7"/>
          <p:cNvGraphicFramePr>
            <a:graphicFrameLocks/>
          </p:cNvGraphicFramePr>
          <p:nvPr>
            <p:extLst>
              <p:ext uri="{D42A27DB-BD31-4B8C-83A1-F6EECF244321}">
                <p14:modId xmlns:p14="http://schemas.microsoft.com/office/powerpoint/2010/main" val="3606386733"/>
              </p:ext>
            </p:extLst>
          </p:nvPr>
        </p:nvGraphicFramePr>
        <p:xfrm>
          <a:off x="852206" y="781050"/>
          <a:ext cx="10086975" cy="607695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948424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14302"/>
            <a:ext cx="10972800" cy="1143000"/>
          </a:xfrm>
        </p:spPr>
        <p:txBody>
          <a:bodyPr/>
          <a:lstStyle/>
          <a:p>
            <a:r>
              <a:rPr lang="en-US" dirty="0"/>
              <a:t>2019 Plan for ALC</a:t>
            </a:r>
          </a:p>
        </p:txBody>
      </p:sp>
      <p:sp>
        <p:nvSpPr>
          <p:cNvPr id="3" name="Content Placeholder 2"/>
          <p:cNvSpPr>
            <a:spLocks noGrp="1"/>
          </p:cNvSpPr>
          <p:nvPr>
            <p:ph idx="1"/>
          </p:nvPr>
        </p:nvSpPr>
        <p:spPr>
          <a:xfrm>
            <a:off x="225143" y="1371600"/>
            <a:ext cx="11966857" cy="5107520"/>
          </a:xfrm>
        </p:spPr>
        <p:txBody>
          <a:bodyPr>
            <a:normAutofit/>
          </a:bodyPr>
          <a:lstStyle/>
          <a:p>
            <a:pPr marL="0" indent="0">
              <a:buNone/>
            </a:pPr>
            <a:r>
              <a:rPr lang="en-US" b="1" dirty="0"/>
              <a:t>Performance Measures</a:t>
            </a:r>
          </a:p>
          <a:p>
            <a:pPr marL="0" indent="0">
              <a:buNone/>
            </a:pPr>
            <a:endParaRPr lang="en-US" sz="2000" b="1" dirty="0"/>
          </a:p>
          <a:p>
            <a:pPr marL="514350" indent="-514350">
              <a:buAutoNum type="arabicParenBoth"/>
            </a:pPr>
            <a:r>
              <a:rPr lang="en-US" dirty="0"/>
              <a:t>Increase average # participating departments on monthly calls/webinars</a:t>
            </a:r>
          </a:p>
          <a:p>
            <a:pPr marL="400050" lvl="1" indent="0">
              <a:buNone/>
            </a:pPr>
            <a:r>
              <a:rPr lang="en-US" dirty="0"/>
              <a:t>	Data Source: GoToWebinar </a:t>
            </a:r>
          </a:p>
          <a:p>
            <a:pPr marL="514350" indent="-514350">
              <a:buAutoNum type="arabicParenBoth"/>
            </a:pPr>
            <a:r>
              <a:rPr lang="en-US" dirty="0"/>
              <a:t>Increase effectiveness of monthly calls/webinars</a:t>
            </a:r>
          </a:p>
          <a:p>
            <a:pPr marL="0" indent="0">
              <a:buNone/>
            </a:pPr>
            <a:r>
              <a:rPr lang="en-US" dirty="0"/>
              <a:t>	</a:t>
            </a:r>
            <a:r>
              <a:rPr lang="en-US" sz="2800" dirty="0"/>
              <a:t>Data Source: ALC Evaluation</a:t>
            </a:r>
          </a:p>
          <a:p>
            <a:pPr marL="514350" indent="-514350">
              <a:buFont typeface="Wingdings" panose="05000000000000000000" pitchFamily="2" charset="2"/>
              <a:buAutoNum type="arabicParenBoth" startAt="3"/>
            </a:pPr>
            <a:r>
              <a:rPr lang="en-US" dirty="0"/>
              <a:t>Increase % of participating LHDs with the PHAB six-pack in place</a:t>
            </a:r>
          </a:p>
          <a:p>
            <a:pPr marL="914400" lvl="1" indent="0">
              <a:buNone/>
            </a:pPr>
            <a:r>
              <a:rPr lang="en-US" dirty="0"/>
              <a:t>Data Source: Local Health Annual Survey</a:t>
            </a:r>
          </a:p>
          <a:p>
            <a:pPr marL="0" indent="0">
              <a:buNone/>
            </a:pPr>
            <a:endParaRPr lang="en-US" dirty="0"/>
          </a:p>
        </p:txBody>
      </p:sp>
      <p:cxnSp>
        <p:nvCxnSpPr>
          <p:cNvPr id="4" name="Straight Connector 3"/>
          <p:cNvCxnSpPr/>
          <p:nvPr/>
        </p:nvCxnSpPr>
        <p:spPr>
          <a:xfrm>
            <a:off x="2133600" y="1143000"/>
            <a:ext cx="8077200" cy="0"/>
          </a:xfrm>
          <a:prstGeom prst="line">
            <a:avLst/>
          </a:prstGeom>
        </p:spPr>
        <p:style>
          <a:lnRef idx="2">
            <a:schemeClr val="accent1"/>
          </a:lnRef>
          <a:fillRef idx="0">
            <a:schemeClr val="accent1"/>
          </a:fillRef>
          <a:effectRef idx="1">
            <a:schemeClr val="accent1"/>
          </a:effectRef>
          <a:fontRef idx="minor">
            <a:schemeClr val="tx1"/>
          </a:fontRef>
        </p:style>
      </p:cxn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04012" y="5806009"/>
            <a:ext cx="987988" cy="1051991"/>
          </a:xfrm>
          <a:prstGeom prst="rect">
            <a:avLst/>
          </a:prstGeom>
        </p:spPr>
      </p:pic>
    </p:spTree>
    <p:extLst>
      <p:ext uri="{BB962C8B-B14F-4D97-AF65-F5344CB8AC3E}">
        <p14:creationId xmlns:p14="http://schemas.microsoft.com/office/powerpoint/2010/main" val="40552317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1143000"/>
          </a:xfrm>
        </p:spPr>
        <p:txBody>
          <a:bodyPr/>
          <a:lstStyle/>
          <a:p>
            <a:r>
              <a:rPr lang="en-US" dirty="0"/>
              <a:t>2019 Plan for ALC</a:t>
            </a:r>
          </a:p>
        </p:txBody>
      </p:sp>
      <p:sp>
        <p:nvSpPr>
          <p:cNvPr id="3" name="Content Placeholder 2"/>
          <p:cNvSpPr>
            <a:spLocks noGrp="1"/>
          </p:cNvSpPr>
          <p:nvPr>
            <p:ph idx="1"/>
          </p:nvPr>
        </p:nvSpPr>
        <p:spPr>
          <a:xfrm>
            <a:off x="304800" y="1600202"/>
            <a:ext cx="11887200" cy="4205808"/>
          </a:xfrm>
        </p:spPr>
        <p:txBody>
          <a:bodyPr/>
          <a:lstStyle/>
          <a:p>
            <a:pPr marL="0" indent="0">
              <a:buNone/>
            </a:pPr>
            <a:r>
              <a:rPr lang="en-US" b="1" dirty="0"/>
              <a:t>Topics - January to June</a:t>
            </a:r>
          </a:p>
          <a:p>
            <a:pPr marL="400050" lvl="1" indent="0">
              <a:buNone/>
            </a:pPr>
            <a:r>
              <a:rPr lang="en-US" sz="3000" i="1" dirty="0"/>
              <a:t>January</a:t>
            </a:r>
            <a:r>
              <a:rPr lang="en-US" sz="3000" dirty="0"/>
              <a:t> – Aligning Key Plans with the Performance Management System</a:t>
            </a:r>
          </a:p>
          <a:p>
            <a:pPr marL="400050" lvl="1" indent="0">
              <a:buNone/>
            </a:pPr>
            <a:r>
              <a:rPr lang="en-US" sz="3000" i="1" dirty="0"/>
              <a:t>February</a:t>
            </a:r>
            <a:r>
              <a:rPr lang="en-US" sz="3000" dirty="0"/>
              <a:t> – Writing an Agency’s Workforce Development Plan</a:t>
            </a:r>
          </a:p>
          <a:p>
            <a:pPr marL="400050" lvl="1" indent="0">
              <a:buNone/>
            </a:pPr>
            <a:r>
              <a:rPr lang="en-US" sz="3000" i="1" dirty="0"/>
              <a:t>March</a:t>
            </a:r>
            <a:r>
              <a:rPr lang="en-US" sz="3000" dirty="0"/>
              <a:t> – Health Equity (specific focus TBD)</a:t>
            </a:r>
          </a:p>
          <a:p>
            <a:pPr marL="400050" lvl="1" indent="0">
              <a:buNone/>
            </a:pPr>
            <a:r>
              <a:rPr lang="en-US" sz="3000" i="1" dirty="0"/>
              <a:t>April</a:t>
            </a:r>
            <a:r>
              <a:rPr lang="en-US" sz="3000" dirty="0"/>
              <a:t> – Promoting the Value of National Public Health Accreditation</a:t>
            </a:r>
          </a:p>
          <a:p>
            <a:pPr marL="400050" lvl="1" indent="0">
              <a:buNone/>
            </a:pPr>
            <a:r>
              <a:rPr lang="en-US" sz="3000" i="1" dirty="0"/>
              <a:t>May</a:t>
            </a:r>
            <a:r>
              <a:rPr lang="en-US" sz="3000" dirty="0"/>
              <a:t> – Procedure for Collecting Population-level Surveillance Data</a:t>
            </a:r>
          </a:p>
          <a:p>
            <a:pPr marL="400050" lvl="1" indent="0">
              <a:buNone/>
            </a:pPr>
            <a:r>
              <a:rPr lang="en-US" sz="3000" i="1" dirty="0"/>
              <a:t>June </a:t>
            </a:r>
            <a:r>
              <a:rPr lang="en-US" sz="3000" dirty="0"/>
              <a:t>– Writing an Agency’s Quality Improvement Plan</a:t>
            </a:r>
          </a:p>
        </p:txBody>
      </p:sp>
      <p:cxnSp>
        <p:nvCxnSpPr>
          <p:cNvPr id="4" name="Straight Connector 3"/>
          <p:cNvCxnSpPr/>
          <p:nvPr/>
        </p:nvCxnSpPr>
        <p:spPr>
          <a:xfrm>
            <a:off x="2133600" y="1066800"/>
            <a:ext cx="8077200" cy="0"/>
          </a:xfrm>
          <a:prstGeom prst="line">
            <a:avLst/>
          </a:prstGeom>
        </p:spPr>
        <p:style>
          <a:lnRef idx="2">
            <a:schemeClr val="accent1"/>
          </a:lnRef>
          <a:fillRef idx="0">
            <a:schemeClr val="accent1"/>
          </a:fillRef>
          <a:effectRef idx="1">
            <a:schemeClr val="accent1"/>
          </a:effectRef>
          <a:fontRef idx="minor">
            <a:schemeClr val="tx1"/>
          </a:fontRef>
        </p:style>
      </p:cxn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04012" y="5806009"/>
            <a:ext cx="987988" cy="1051991"/>
          </a:xfrm>
          <a:prstGeom prst="rect">
            <a:avLst/>
          </a:prstGeom>
        </p:spPr>
      </p:pic>
    </p:spTree>
    <p:extLst>
      <p:ext uri="{BB962C8B-B14F-4D97-AF65-F5344CB8AC3E}">
        <p14:creationId xmlns:p14="http://schemas.microsoft.com/office/powerpoint/2010/main" val="15788400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600200"/>
            <a:ext cx="10210800" cy="4525963"/>
          </a:xfrm>
        </p:spPr>
        <p:txBody>
          <a:bodyPr>
            <a:normAutofit/>
          </a:bodyPr>
          <a:lstStyle/>
          <a:p>
            <a:pPr marL="0" indent="0">
              <a:buNone/>
            </a:pPr>
            <a:endParaRPr lang="en-US" dirty="0"/>
          </a:p>
          <a:p>
            <a:pPr marL="0" indent="0">
              <a:buNone/>
            </a:pPr>
            <a:endParaRPr lang="en-US" dirty="0"/>
          </a:p>
        </p:txBody>
      </p:sp>
      <p:sp>
        <p:nvSpPr>
          <p:cNvPr id="4" name="Title 1"/>
          <p:cNvSpPr txBox="1">
            <a:spLocks/>
          </p:cNvSpPr>
          <p:nvPr/>
        </p:nvSpPr>
        <p:spPr>
          <a:xfrm>
            <a:off x="1524000" y="2448105"/>
            <a:ext cx="8854440" cy="9524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00050" lvl="1" indent="0" algn="ctr">
              <a:buNone/>
            </a:pPr>
            <a:r>
              <a:rPr lang="en-US" sz="4600" dirty="0"/>
              <a:t>Aligning Key Plans with the Performance Management System</a:t>
            </a:r>
          </a:p>
        </p:txBody>
      </p:sp>
      <p:cxnSp>
        <p:nvCxnSpPr>
          <p:cNvPr id="5" name="Straight Connector 4"/>
          <p:cNvCxnSpPr/>
          <p:nvPr/>
        </p:nvCxnSpPr>
        <p:spPr>
          <a:xfrm>
            <a:off x="2286000" y="3733890"/>
            <a:ext cx="8077200" cy="0"/>
          </a:xfrm>
          <a:prstGeom prst="line">
            <a:avLst/>
          </a:prstGeom>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04012" y="5806009"/>
            <a:ext cx="987988" cy="1051991"/>
          </a:xfrm>
          <a:prstGeom prst="rect">
            <a:avLst/>
          </a:prstGeom>
        </p:spPr>
      </p:pic>
      <p:sp>
        <p:nvSpPr>
          <p:cNvPr id="2" name="Rectangle 1"/>
          <p:cNvSpPr/>
          <p:nvPr/>
        </p:nvSpPr>
        <p:spPr>
          <a:xfrm>
            <a:off x="346960" y="1905000"/>
            <a:ext cx="11351046" cy="1200329"/>
          </a:xfrm>
          <a:prstGeom prst="rect">
            <a:avLst/>
          </a:prstGeom>
        </p:spPr>
        <p:txBody>
          <a:bodyPr wrap="square">
            <a:spAutoFit/>
          </a:bodyPr>
          <a:lstStyle/>
          <a:p>
            <a:pPr lvl="2"/>
            <a:endParaRPr lang="en-US" sz="2400" dirty="0"/>
          </a:p>
          <a:p>
            <a:pPr marL="914400" indent="-914400"/>
            <a:endParaRPr lang="en-US" sz="2400" dirty="0"/>
          </a:p>
          <a:p>
            <a:endParaRPr lang="en-US" sz="2400" dirty="0"/>
          </a:p>
        </p:txBody>
      </p:sp>
    </p:spTree>
    <p:extLst>
      <p:ext uri="{BB962C8B-B14F-4D97-AF65-F5344CB8AC3E}">
        <p14:creationId xmlns:p14="http://schemas.microsoft.com/office/powerpoint/2010/main" val="411845084"/>
      </p:ext>
    </p:extLst>
  </p:cSld>
  <p:clrMapOvr>
    <a:masterClrMapping/>
  </p:clrMapOvr>
  <p:timing>
    <p:tnLst>
      <p:par>
        <p:cTn id="1" dur="indefinite" restart="never" nodeType="tmRoot"/>
      </p:par>
    </p:tnLst>
  </p:timing>
</p:sld>
</file>

<file path=ppt/theme/theme1.xml><?xml version="1.0" encoding="utf-8"?>
<a:theme xmlns:a="http://schemas.openxmlformats.org/drawingml/2006/main" name="ALC Slides">
  <a:themeElements>
    <a:clrScheme name="SiteCore Colors">
      <a:dk1>
        <a:sysClr val="windowText" lastClr="000000"/>
      </a:dk1>
      <a:lt1>
        <a:sysClr val="window" lastClr="FFFFFF"/>
      </a:lt1>
      <a:dk2>
        <a:srgbClr val="1F497D"/>
      </a:dk2>
      <a:lt2>
        <a:srgbClr val="EEECE1"/>
      </a:lt2>
      <a:accent1>
        <a:srgbClr val="0071BB"/>
      </a:accent1>
      <a:accent2>
        <a:srgbClr val="3A95D2"/>
      </a:accent2>
      <a:accent3>
        <a:srgbClr val="88BFE3"/>
      </a:accent3>
      <a:accent4>
        <a:srgbClr val="054266"/>
      </a:accent4>
      <a:accent5>
        <a:srgbClr val="053955"/>
      </a:accent5>
      <a:accent6>
        <a:srgbClr val="0081BD"/>
      </a:accent6>
      <a:hlink>
        <a:srgbClr val="054266"/>
      </a:hlink>
      <a:folHlink>
        <a:srgbClr val="00206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LC Slides" id="{E4A6E3AE-5328-44BA-9E47-7A809850D826}" vid="{0E1DDDCB-3CF0-48B8-8D35-9924AA9738D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ALC Slides</Template>
  <TotalTime>28764</TotalTime>
  <Words>1176</Words>
  <Application>Microsoft Office PowerPoint</Application>
  <PresentationFormat>Widescreen</PresentationFormat>
  <Paragraphs>175</Paragraphs>
  <Slides>25</Slides>
  <Notes>20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25</vt:i4>
      </vt:variant>
    </vt:vector>
  </HeadingPairs>
  <TitlesOfParts>
    <vt:vector size="31" baseType="lpstr">
      <vt:lpstr>Arial</vt:lpstr>
      <vt:lpstr>Calibri</vt:lpstr>
      <vt:lpstr>Calibri Light</vt:lpstr>
      <vt:lpstr>Wingdings</vt:lpstr>
      <vt:lpstr>ALC Slides</vt:lpstr>
      <vt:lpstr>Office Theme</vt:lpstr>
      <vt:lpstr>Accreditation Learning Community</vt:lpstr>
      <vt:lpstr>SIM – Health Enhancement Communities (HEC) Public Comment Period Extended</vt:lpstr>
      <vt:lpstr>SIM – Health Enhancement Communities (HEC) Public Comment Period Extended</vt:lpstr>
      <vt:lpstr>PHAB Update –  Uniform Chart of Accounts Available for Local Health Departments </vt:lpstr>
      <vt:lpstr>DPH Strategic Plan 2019-2023 </vt:lpstr>
      <vt:lpstr>ALC Evaluation Results</vt:lpstr>
      <vt:lpstr>2019 Plan for ALC</vt:lpstr>
      <vt:lpstr>2019 Plan for ALC</vt:lpstr>
      <vt:lpstr>PowerPoint Presentation</vt:lpstr>
      <vt:lpstr>Aligning with Performance Management</vt:lpstr>
      <vt:lpstr>Agency Plan Alignment</vt:lpstr>
      <vt:lpstr>Starting with the CHIP and the SP…</vt:lpstr>
      <vt:lpstr>…and thinking about the WDP and QIP…</vt:lpstr>
      <vt:lpstr>Performance Management Example</vt:lpstr>
      <vt:lpstr>Performance Management Example</vt:lpstr>
      <vt:lpstr>PowerPoint Presentation</vt:lpstr>
      <vt:lpstr>Aligning Your Department’s Tools for Measuring Success</vt:lpstr>
      <vt:lpstr>What are our department’s “guideposts”?</vt:lpstr>
      <vt:lpstr>How do we “connect the dots”                                        among these guideposts? </vt:lpstr>
      <vt:lpstr>NVHD Example</vt:lpstr>
      <vt:lpstr>Challenges!</vt:lpstr>
      <vt:lpstr>PowerPoint Presentation</vt:lpstr>
      <vt:lpstr>Discussion</vt:lpstr>
      <vt:lpstr>PowerPoint Presentation</vt:lpstr>
      <vt:lpstr>Next Meeting</vt:lpstr>
    </vt:vector>
  </TitlesOfParts>
  <Company>DPH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Performance Management at  CT DPH</dc:title>
  <dc:creator>Holder, Etienne</dc:creator>
  <cp:lastModifiedBy>Touma, Melissa</cp:lastModifiedBy>
  <cp:revision>690</cp:revision>
  <cp:lastPrinted>2019-01-17T19:01:05Z</cp:lastPrinted>
  <dcterms:created xsi:type="dcterms:W3CDTF">2017-07-24T19:17:55Z</dcterms:created>
  <dcterms:modified xsi:type="dcterms:W3CDTF">2019-01-23T14:57:09Z</dcterms:modified>
</cp:coreProperties>
</file>