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430" r:id="rId3"/>
    <p:sldId id="397" r:id="rId4"/>
    <p:sldId id="436" r:id="rId5"/>
    <p:sldId id="413" r:id="rId6"/>
    <p:sldId id="402" r:id="rId7"/>
    <p:sldId id="431" r:id="rId8"/>
    <p:sldId id="437" r:id="rId9"/>
    <p:sldId id="432" r:id="rId10"/>
    <p:sldId id="433" r:id="rId11"/>
    <p:sldId id="438" r:id="rId12"/>
    <p:sldId id="444" r:id="rId13"/>
    <p:sldId id="445" r:id="rId14"/>
    <p:sldId id="447" r:id="rId15"/>
    <p:sldId id="448" r:id="rId16"/>
    <p:sldId id="449" r:id="rId17"/>
    <p:sldId id="452" r:id="rId18"/>
    <p:sldId id="450" r:id="rId19"/>
    <p:sldId id="451" r:id="rId20"/>
    <p:sldId id="443" r:id="rId21"/>
    <p:sldId id="446" r:id="rId22"/>
    <p:sldId id="346" r:id="rId2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uma, Melissa" initials="T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79676" autoAdjust="0"/>
  </p:normalViewPr>
  <p:slideViewPr>
    <p:cSldViewPr>
      <p:cViewPr varScale="1">
        <p:scale>
          <a:sx n="102" d="100"/>
          <a:sy n="102" d="100"/>
        </p:scale>
        <p:origin x="924" y="102"/>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1429" tIns="45714" rIns="91429" bIns="45714" rtlCol="0"/>
          <a:lstStyle>
            <a:lvl1pPr algn="r">
              <a:defRPr sz="1200"/>
            </a:lvl1pPr>
          </a:lstStyle>
          <a:p>
            <a:fld id="{D67D3304-5687-4526-BF6B-62F39789DFFF}" type="datetimeFigureOut">
              <a:rPr lang="en-US" smtClean="0"/>
              <a:t>8/23/2018</a:t>
            </a:fld>
            <a:endParaRPr lang="en-US"/>
          </a:p>
        </p:txBody>
      </p:sp>
      <p:sp>
        <p:nvSpPr>
          <p:cNvPr id="4" name="Slide Image Placeholder 3"/>
          <p:cNvSpPr>
            <a:spLocks noGrp="1" noRot="1" noChangeAspect="1"/>
          </p:cNvSpPr>
          <p:nvPr>
            <p:ph type="sldImg" idx="2"/>
          </p:nvPr>
        </p:nvSpPr>
        <p:spPr>
          <a:xfrm>
            <a:off x="331788" y="696913"/>
            <a:ext cx="6196012" cy="348615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2971800" cy="464820"/>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0"/>
            <a:ext cx="2971800" cy="464820"/>
          </a:xfrm>
          <a:prstGeom prst="rect">
            <a:avLst/>
          </a:prstGeom>
        </p:spPr>
        <p:txBody>
          <a:bodyPr vert="horz" lIns="91429" tIns="45714" rIns="91429" bIns="45714" rtlCol="0" anchor="b"/>
          <a:lstStyle>
            <a:lvl1pPr algn="r">
              <a:defRPr sz="1200"/>
            </a:lvl1pPr>
          </a:lstStyle>
          <a:p>
            <a:fld id="{0CA242C5-3E60-4668-B23B-F17A02236ECA}" type="slidenum">
              <a:rPr lang="en-US" smtClean="0"/>
              <a:t>‹#›</a:t>
            </a:fld>
            <a:endParaRPr lang="en-US"/>
          </a:p>
        </p:txBody>
      </p:sp>
    </p:spTree>
    <p:extLst>
      <p:ext uri="{BB962C8B-B14F-4D97-AF65-F5344CB8AC3E}">
        <p14:creationId xmlns:p14="http://schemas.microsoft.com/office/powerpoint/2010/main" val="299894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1</a:t>
            </a:fld>
            <a:endParaRPr lang="en-US"/>
          </a:p>
        </p:txBody>
      </p:sp>
    </p:spTree>
    <p:extLst>
      <p:ext uri="{BB962C8B-B14F-4D97-AF65-F5344CB8AC3E}">
        <p14:creationId xmlns:p14="http://schemas.microsoft.com/office/powerpoint/2010/main" val="200817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10</a:t>
            </a:fld>
            <a:endParaRPr lang="en-US"/>
          </a:p>
        </p:txBody>
      </p:sp>
    </p:spTree>
    <p:extLst>
      <p:ext uri="{BB962C8B-B14F-4D97-AF65-F5344CB8AC3E}">
        <p14:creationId xmlns:p14="http://schemas.microsoft.com/office/powerpoint/2010/main" val="86362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11</a:t>
            </a:fld>
            <a:endParaRPr lang="en-US"/>
          </a:p>
        </p:txBody>
      </p:sp>
    </p:spTree>
    <p:extLst>
      <p:ext uri="{BB962C8B-B14F-4D97-AF65-F5344CB8AC3E}">
        <p14:creationId xmlns:p14="http://schemas.microsoft.com/office/powerpoint/2010/main" val="265630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12</a:t>
            </a:fld>
            <a:endParaRPr lang="en-US"/>
          </a:p>
        </p:txBody>
      </p:sp>
    </p:spTree>
    <p:extLst>
      <p:ext uri="{BB962C8B-B14F-4D97-AF65-F5344CB8AC3E}">
        <p14:creationId xmlns:p14="http://schemas.microsoft.com/office/powerpoint/2010/main" val="143663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13</a:t>
            </a:fld>
            <a:endParaRPr lang="en-US"/>
          </a:p>
        </p:txBody>
      </p:sp>
    </p:spTree>
    <p:extLst>
      <p:ext uri="{BB962C8B-B14F-4D97-AF65-F5344CB8AC3E}">
        <p14:creationId xmlns:p14="http://schemas.microsoft.com/office/powerpoint/2010/main" val="176166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sp>
      <p:sp>
        <p:nvSpPr>
          <p:cNvPr id="3" name="Notes Placeholder 2"/>
          <p:cNvSpPr>
            <a:spLocks noGrp="1"/>
          </p:cNvSpPr>
          <p:nvPr>
            <p:ph type="body" idx="1"/>
          </p:nvPr>
        </p:nvSpPr>
        <p:spPr/>
        <p:txBody>
          <a:bodyPr/>
          <a:lstStyle/>
          <a:p>
            <a:r>
              <a:rPr lang="en-US" dirty="0" smtClean="0"/>
              <a:t>Always</a:t>
            </a:r>
            <a:r>
              <a:rPr lang="en-US" baseline="0" dirty="0" smtClean="0"/>
              <a:t> r</a:t>
            </a:r>
            <a:r>
              <a:rPr lang="en-US" dirty="0" smtClean="0"/>
              <a:t>eview guidance:</a:t>
            </a:r>
            <a:r>
              <a:rPr lang="en-US" baseline="0" dirty="0" smtClean="0"/>
              <a:t> </a:t>
            </a:r>
            <a:endParaRPr lang="en-US" dirty="0" smtClean="0"/>
          </a:p>
          <a:p>
            <a:r>
              <a:rPr lang="en-US" dirty="0" smtClean="0"/>
              <a:t>In guidance</a:t>
            </a:r>
            <a:r>
              <a:rPr lang="en-US" baseline="0" dirty="0" smtClean="0"/>
              <a:t> v 1.5-  Reports must be completed no less frequently than annually. </a:t>
            </a:r>
            <a:endParaRPr lang="en-US" dirty="0"/>
          </a:p>
        </p:txBody>
      </p:sp>
      <p:sp>
        <p:nvSpPr>
          <p:cNvPr id="4" name="Slide Number Placeholder 3"/>
          <p:cNvSpPr>
            <a:spLocks noGrp="1"/>
          </p:cNvSpPr>
          <p:nvPr>
            <p:ph type="sldNum" sz="quarter" idx="10"/>
          </p:nvPr>
        </p:nvSpPr>
        <p:spPr/>
        <p:txBody>
          <a:bodyPr/>
          <a:lstStyle/>
          <a:p>
            <a:fld id="{1B72E088-4A33-417B-AB0A-2A8474B2DC43}" type="slidenum">
              <a:rPr lang="en-US" smtClean="0"/>
              <a:t>15</a:t>
            </a:fld>
            <a:endParaRPr lang="en-US"/>
          </a:p>
        </p:txBody>
      </p:sp>
    </p:spTree>
    <p:extLst>
      <p:ext uri="{BB962C8B-B14F-4D97-AF65-F5344CB8AC3E}">
        <p14:creationId xmlns:p14="http://schemas.microsoft.com/office/powerpoint/2010/main" val="1985793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r>
              <a:rPr lang="en-US" b="1" u="sng" baseline="0" dirty="0" smtClean="0"/>
              <a:t>Implementation Progress</a:t>
            </a:r>
          </a:p>
          <a:p>
            <a:pPr marL="228600" indent="-228600">
              <a:buFont typeface="+mj-lt"/>
              <a:buAutoNum type="arabicPeriod"/>
            </a:pPr>
            <a:r>
              <a:rPr lang="en-US" baseline="0" dirty="0" smtClean="0"/>
              <a:t>Targets are monitored by the supervisors weekly.</a:t>
            </a:r>
          </a:p>
          <a:p>
            <a:pPr marL="228600" indent="-228600">
              <a:buFont typeface="+mj-lt"/>
              <a:buAutoNum type="arabicPeriod"/>
            </a:pPr>
            <a:r>
              <a:rPr lang="en-US" baseline="0" dirty="0" smtClean="0"/>
              <a:t>The Senior Management Team reviews and reports out on progress of the strategic plan weekly during meetings with the Director of Health.</a:t>
            </a:r>
          </a:p>
          <a:p>
            <a:pPr marL="228600" indent="-228600">
              <a:buFont typeface="+mj-lt"/>
              <a:buAutoNum type="arabicPeriod"/>
            </a:pPr>
            <a:r>
              <a:rPr lang="en-US" baseline="0" dirty="0" smtClean="0"/>
              <a:t>The Director of Health utilizes a Gantt chart to monitor the timeframes. </a:t>
            </a:r>
          </a:p>
          <a:p>
            <a:endParaRPr lang="en-US" dirty="0"/>
          </a:p>
        </p:txBody>
      </p:sp>
      <p:sp>
        <p:nvSpPr>
          <p:cNvPr id="4" name="Slide Number Placeholder 3"/>
          <p:cNvSpPr>
            <a:spLocks noGrp="1"/>
          </p:cNvSpPr>
          <p:nvPr>
            <p:ph type="sldNum" sz="quarter" idx="10"/>
          </p:nvPr>
        </p:nvSpPr>
        <p:spPr/>
        <p:txBody>
          <a:bodyPr/>
          <a:lstStyle/>
          <a:p>
            <a:fld id="{1B72E088-4A33-417B-AB0A-2A8474B2DC43}" type="slidenum">
              <a:rPr lang="en-US" smtClean="0"/>
              <a:t>16</a:t>
            </a:fld>
            <a:endParaRPr lang="en-US"/>
          </a:p>
        </p:txBody>
      </p:sp>
    </p:spTree>
    <p:extLst>
      <p:ext uri="{BB962C8B-B14F-4D97-AF65-F5344CB8AC3E}">
        <p14:creationId xmlns:p14="http://schemas.microsoft.com/office/powerpoint/2010/main" val="3574702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sp>
      <p:sp>
        <p:nvSpPr>
          <p:cNvPr id="3" name="Notes Placeholder 2"/>
          <p:cNvSpPr>
            <a:spLocks noGrp="1"/>
          </p:cNvSpPr>
          <p:nvPr>
            <p:ph type="body" idx="1"/>
          </p:nvPr>
        </p:nvSpPr>
        <p:spPr/>
        <p:txBody>
          <a:bodyPr/>
          <a:lstStyle/>
          <a:p>
            <a:r>
              <a:rPr lang="en-US" dirty="0" smtClean="0"/>
              <a:t>Goal 1: Continue to be Leaders in Public Health Practice</a:t>
            </a:r>
          </a:p>
          <a:p>
            <a:r>
              <a:rPr lang="en-US" dirty="0" smtClean="0"/>
              <a:t>Goal 2: Maximize Capacity of Staff and Volunteers</a:t>
            </a:r>
          </a:p>
          <a:p>
            <a:r>
              <a:rPr lang="en-US" dirty="0" smtClean="0"/>
              <a:t>Goal 3: Strengthen Public Awareness of Health Department Programs and Services and Effectively Communicate their Value</a:t>
            </a:r>
          </a:p>
          <a:p>
            <a:endParaRPr lang="en-US" dirty="0" smtClean="0"/>
          </a:p>
          <a:p>
            <a:r>
              <a:rPr lang="en-US" b="1" u="sng" dirty="0" smtClean="0"/>
              <a:t>Example</a:t>
            </a:r>
            <a:r>
              <a:rPr lang="en-US" b="1" u="sng" baseline="0" dirty="0" smtClean="0"/>
              <a:t>: </a:t>
            </a:r>
          </a:p>
          <a:p>
            <a:r>
              <a:rPr lang="en-US" baseline="0" dirty="0" smtClean="0"/>
              <a:t>1.2 Maintain Core Functions </a:t>
            </a:r>
          </a:p>
          <a:p>
            <a:r>
              <a:rPr lang="en-US" baseline="0" dirty="0" smtClean="0"/>
              <a:t>1.2.1 Meet state and local mandates </a:t>
            </a:r>
          </a:p>
          <a:p>
            <a:r>
              <a:rPr lang="en-US" dirty="0" smtClean="0"/>
              <a:t>Director of</a:t>
            </a:r>
            <a:r>
              <a:rPr lang="en-US" baseline="0" dirty="0" smtClean="0"/>
              <a:t> Environmental Services reports on # of inspections</a:t>
            </a:r>
          </a:p>
          <a:p>
            <a:endParaRPr lang="en-US" baseline="0" dirty="0" smtClean="0"/>
          </a:p>
          <a:p>
            <a:pPr marL="0" indent="0">
              <a:buFont typeface="+mj-lt"/>
              <a:buNone/>
            </a:pPr>
            <a:r>
              <a:rPr lang="en-US" b="1" u="sng" baseline="0" dirty="0" smtClean="0"/>
              <a:t>Notes </a:t>
            </a:r>
          </a:p>
          <a:p>
            <a:pPr marL="628650" lvl="1" indent="-171450">
              <a:buFont typeface="Arial" panose="020B0604020202020204" pitchFamily="34" charset="0"/>
              <a:buChar char="•"/>
            </a:pPr>
            <a:r>
              <a:rPr lang="en-US" baseline="0" dirty="0" smtClean="0"/>
              <a:t>Our supervisors meet weekly and report on their divisions. </a:t>
            </a:r>
          </a:p>
          <a:p>
            <a:pPr marL="628650" lvl="1" indent="-171450">
              <a:buFont typeface="Arial" panose="020B0604020202020204" pitchFamily="34" charset="0"/>
              <a:buChar char="•"/>
            </a:pPr>
            <a:r>
              <a:rPr lang="en-US" baseline="0" dirty="0" smtClean="0"/>
              <a:t>We have a sign in sheet for each meeting. </a:t>
            </a:r>
          </a:p>
          <a:p>
            <a:pPr marL="628650" lvl="1" indent="-171450">
              <a:buFont typeface="Arial" panose="020B0604020202020204" pitchFamily="34" charset="0"/>
              <a:buChar char="•"/>
            </a:pPr>
            <a:r>
              <a:rPr lang="en-US" baseline="0" dirty="0" smtClean="0"/>
              <a:t>Supervisors also complete monthly management reports. </a:t>
            </a:r>
          </a:p>
          <a:p>
            <a:pPr marL="628650" lvl="1" indent="-171450">
              <a:buFont typeface="Arial" panose="020B0604020202020204" pitchFamily="34" charset="0"/>
              <a:buChar char="•"/>
            </a:pPr>
            <a:r>
              <a:rPr lang="en-US" baseline="0" dirty="0" smtClean="0"/>
              <a:t>Annual review to the BOH </a:t>
            </a:r>
          </a:p>
          <a:p>
            <a:pPr marL="628650" lvl="1" indent="-171450">
              <a:buFont typeface="Arial" panose="020B0604020202020204" pitchFamily="34" charset="0"/>
              <a:buChar char="•"/>
            </a:pPr>
            <a:r>
              <a:rPr lang="en-US" baseline="0" dirty="0" smtClean="0"/>
              <a:t>Update plan every few years. The plan is only for a 2 year timeframe.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i="0" u="sng" baseline="0" dirty="0" smtClean="0"/>
              <a:t>Reaccreditation</a:t>
            </a:r>
          </a:p>
          <a:p>
            <a:pPr marL="0" indent="0">
              <a:buFont typeface="Arial" panose="020B0604020202020204" pitchFamily="34" charset="0"/>
              <a:buNone/>
            </a:pPr>
            <a:r>
              <a:rPr lang="en-US" baseline="0" dirty="0" smtClean="0"/>
              <a:t>Reaccreditation: 5.3.  Requirements </a:t>
            </a:r>
            <a:r>
              <a:rPr lang="en-US" u="sng" baseline="0" dirty="0" smtClean="0"/>
              <a:t>Narrative Description </a:t>
            </a:r>
            <a:r>
              <a:rPr lang="en-US" baseline="0" dirty="0" smtClean="0"/>
              <a:t>of the current process </a:t>
            </a:r>
          </a:p>
          <a:p>
            <a:pPr marL="0" indent="0">
              <a:buFont typeface="Arial" panose="020B0604020202020204" pitchFamily="34" charset="0"/>
              <a:buNone/>
            </a:pPr>
            <a:r>
              <a:rPr lang="en-US" baseline="0" dirty="0" smtClean="0"/>
              <a:t>Describe the department’s process used to continually track the implementation of the strategic plan and revise it, as needed.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B72E088-4A33-417B-AB0A-2A8474B2DC43}" type="slidenum">
              <a:rPr lang="en-US" smtClean="0"/>
              <a:t>18</a:t>
            </a:fld>
            <a:endParaRPr lang="en-US"/>
          </a:p>
        </p:txBody>
      </p:sp>
    </p:spTree>
    <p:extLst>
      <p:ext uri="{BB962C8B-B14F-4D97-AF65-F5344CB8AC3E}">
        <p14:creationId xmlns:p14="http://schemas.microsoft.com/office/powerpoint/2010/main" val="3622069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20</a:t>
            </a:fld>
            <a:endParaRPr lang="en-US"/>
          </a:p>
        </p:txBody>
      </p:sp>
    </p:spTree>
    <p:extLst>
      <p:ext uri="{BB962C8B-B14F-4D97-AF65-F5344CB8AC3E}">
        <p14:creationId xmlns:p14="http://schemas.microsoft.com/office/powerpoint/2010/main" val="65714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21</a:t>
            </a:fld>
            <a:endParaRPr lang="en-US"/>
          </a:p>
        </p:txBody>
      </p:sp>
    </p:spTree>
    <p:extLst>
      <p:ext uri="{BB962C8B-B14F-4D97-AF65-F5344CB8AC3E}">
        <p14:creationId xmlns:p14="http://schemas.microsoft.com/office/powerpoint/2010/main" val="38773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22</a:t>
            </a:fld>
            <a:endParaRPr lang="en-US"/>
          </a:p>
        </p:txBody>
      </p:sp>
    </p:spTree>
    <p:extLst>
      <p:ext uri="{BB962C8B-B14F-4D97-AF65-F5344CB8AC3E}">
        <p14:creationId xmlns:p14="http://schemas.microsoft.com/office/powerpoint/2010/main" val="127935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2</a:t>
            </a:fld>
            <a:endParaRPr lang="en-US"/>
          </a:p>
        </p:txBody>
      </p:sp>
    </p:spTree>
    <p:extLst>
      <p:ext uri="{BB962C8B-B14F-4D97-AF65-F5344CB8AC3E}">
        <p14:creationId xmlns:p14="http://schemas.microsoft.com/office/powerpoint/2010/main" val="15702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3</a:t>
            </a:fld>
            <a:endParaRPr lang="en-US"/>
          </a:p>
        </p:txBody>
      </p:sp>
    </p:spTree>
    <p:extLst>
      <p:ext uri="{BB962C8B-B14F-4D97-AF65-F5344CB8AC3E}">
        <p14:creationId xmlns:p14="http://schemas.microsoft.com/office/powerpoint/2010/main" val="217029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4</a:t>
            </a:fld>
            <a:endParaRPr lang="en-US"/>
          </a:p>
        </p:txBody>
      </p:sp>
    </p:spTree>
    <p:extLst>
      <p:ext uri="{BB962C8B-B14F-4D97-AF65-F5344CB8AC3E}">
        <p14:creationId xmlns:p14="http://schemas.microsoft.com/office/powerpoint/2010/main" val="341673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337" indent="0">
              <a:spcBef>
                <a:spcPts val="800"/>
              </a:spcBef>
              <a:buFont typeface="+mj-lt"/>
              <a:buNone/>
            </a:pPr>
            <a:endParaRPr lang="en-US" altLang="en-US" sz="1200" dirty="0"/>
          </a:p>
        </p:txBody>
      </p:sp>
      <p:sp>
        <p:nvSpPr>
          <p:cNvPr id="4" name="Slide Number Placeholder 3"/>
          <p:cNvSpPr>
            <a:spLocks noGrp="1"/>
          </p:cNvSpPr>
          <p:nvPr>
            <p:ph type="sldNum" sz="quarter" idx="10"/>
          </p:nvPr>
        </p:nvSpPr>
        <p:spPr/>
        <p:txBody>
          <a:bodyPr/>
          <a:lstStyle/>
          <a:p>
            <a:fld id="{0CA242C5-3E60-4668-B23B-F17A02236ECA}" type="slidenum">
              <a:rPr lang="en-US" smtClean="0"/>
              <a:t>5</a:t>
            </a:fld>
            <a:endParaRPr lang="en-US"/>
          </a:p>
        </p:txBody>
      </p:sp>
    </p:spTree>
    <p:extLst>
      <p:ext uri="{BB962C8B-B14F-4D97-AF65-F5344CB8AC3E}">
        <p14:creationId xmlns:p14="http://schemas.microsoft.com/office/powerpoint/2010/main" val="13634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6</a:t>
            </a:fld>
            <a:endParaRPr lang="en-US"/>
          </a:p>
        </p:txBody>
      </p:sp>
    </p:spTree>
    <p:extLst>
      <p:ext uri="{BB962C8B-B14F-4D97-AF65-F5344CB8AC3E}">
        <p14:creationId xmlns:p14="http://schemas.microsoft.com/office/powerpoint/2010/main" val="227734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7</a:t>
            </a:fld>
            <a:endParaRPr lang="en-US"/>
          </a:p>
        </p:txBody>
      </p:sp>
    </p:spTree>
    <p:extLst>
      <p:ext uri="{BB962C8B-B14F-4D97-AF65-F5344CB8AC3E}">
        <p14:creationId xmlns:p14="http://schemas.microsoft.com/office/powerpoint/2010/main" val="271048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8</a:t>
            </a:fld>
            <a:endParaRPr lang="en-US"/>
          </a:p>
        </p:txBody>
      </p:sp>
    </p:spTree>
    <p:extLst>
      <p:ext uri="{BB962C8B-B14F-4D97-AF65-F5344CB8AC3E}">
        <p14:creationId xmlns:p14="http://schemas.microsoft.com/office/powerpoint/2010/main" val="54580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9</a:t>
            </a:fld>
            <a:endParaRPr lang="en-US"/>
          </a:p>
        </p:txBody>
      </p:sp>
    </p:spTree>
    <p:extLst>
      <p:ext uri="{BB962C8B-B14F-4D97-AF65-F5344CB8AC3E}">
        <p14:creationId xmlns:p14="http://schemas.microsoft.com/office/powerpoint/2010/main" val="2664479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0CAB09-C14F-4233-861D-0EBB3D6EDFBD}"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6002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7421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079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5461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CAB09-C14F-4233-861D-0EBB3D6EDFBD}"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4211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0CAB09-C14F-4233-861D-0EBB3D6EDFBD}"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65143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0CAB09-C14F-4233-861D-0EBB3D6EDFBD}"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89093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CAB09-C14F-4233-861D-0EBB3D6EDFBD}"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26898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AB09-C14F-4233-861D-0EBB3D6EDFBD}"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6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936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690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AB09-C14F-4233-861D-0EBB3D6EDFBD}" type="datetimeFigureOut">
              <a:rPr lang="en-US" smtClean="0"/>
              <a:t>8/23/2018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1A1FD-399F-4347-B824-3AD8A9500375}" type="slidenum">
              <a:rPr lang="en-US" smtClean="0"/>
              <a:t>‹#›</a:t>
            </a:fld>
            <a:endParaRPr lang="en-US"/>
          </a:p>
        </p:txBody>
      </p:sp>
    </p:spTree>
    <p:extLst>
      <p:ext uri="{BB962C8B-B14F-4D97-AF65-F5344CB8AC3E}">
        <p14:creationId xmlns:p14="http://schemas.microsoft.com/office/powerpoint/2010/main" val="341372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hyperlink" Target="Strategic%20Plan%202016%20Progress%20Report.docx"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hyperlink" Target="http://www.norwalkct.org/DocumentCenter/View/10765/Norwalk-Health-Department-Strategic-Plan-2017-18?bidI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Mdimeglio@norwalkct.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62507"/>
            <a:ext cx="8077200" cy="1470025"/>
          </a:xfrm>
        </p:spPr>
        <p:txBody>
          <a:bodyPr/>
          <a:lstStyle/>
          <a:p>
            <a:r>
              <a:rPr lang="en-US" dirty="0"/>
              <a:t>Accreditation Learning Community</a:t>
            </a:r>
          </a:p>
        </p:txBody>
      </p:sp>
      <p:sp>
        <p:nvSpPr>
          <p:cNvPr id="3" name="Subtitle 2"/>
          <p:cNvSpPr>
            <a:spLocks noGrp="1"/>
          </p:cNvSpPr>
          <p:nvPr>
            <p:ph type="subTitle" idx="1"/>
          </p:nvPr>
        </p:nvSpPr>
        <p:spPr>
          <a:xfrm>
            <a:off x="2895600" y="3276601"/>
            <a:ext cx="6400800" cy="2339975"/>
          </a:xfrm>
        </p:spPr>
        <p:txBody>
          <a:bodyPr>
            <a:normAutofit fontScale="70000" lnSpcReduction="20000"/>
          </a:bodyPr>
          <a:lstStyle/>
          <a:p>
            <a:r>
              <a:rPr lang="en-US" sz="6000" dirty="0">
                <a:solidFill>
                  <a:schemeClr val="tx1">
                    <a:lumMod val="50000"/>
                    <a:lumOff val="50000"/>
                  </a:schemeClr>
                </a:solidFill>
              </a:rPr>
              <a:t>August 22, 2018</a:t>
            </a:r>
          </a:p>
          <a:p>
            <a:r>
              <a:rPr lang="en-US" sz="6000" dirty="0">
                <a:solidFill>
                  <a:schemeClr val="tx1">
                    <a:lumMod val="50000"/>
                    <a:lumOff val="50000"/>
                  </a:schemeClr>
                </a:solidFill>
              </a:rPr>
              <a:t>1:00-2:00pm</a:t>
            </a:r>
          </a:p>
          <a:p>
            <a:endParaRPr lang="en-US" dirty="0">
              <a:solidFill>
                <a:schemeClr val="tx1">
                  <a:lumMod val="50000"/>
                  <a:lumOff val="50000"/>
                </a:schemeClr>
              </a:solidFill>
            </a:endParaRPr>
          </a:p>
          <a:p>
            <a:r>
              <a:rPr lang="en-US" b="1" dirty="0">
                <a:solidFill>
                  <a:schemeClr val="tx1">
                    <a:lumMod val="50000"/>
                    <a:lumOff val="50000"/>
                  </a:schemeClr>
                </a:solidFill>
              </a:rPr>
              <a:t>Dial-In Number: </a:t>
            </a:r>
            <a:r>
              <a:rPr lang="en-US" dirty="0">
                <a:solidFill>
                  <a:schemeClr val="tx1">
                    <a:lumMod val="50000"/>
                    <a:lumOff val="50000"/>
                  </a:schemeClr>
                </a:solidFill>
              </a:rPr>
              <a:t>1 877 916 8051</a:t>
            </a:r>
          </a:p>
          <a:p>
            <a:r>
              <a:rPr lang="en-US" b="1" dirty="0">
                <a:solidFill>
                  <a:schemeClr val="tx1">
                    <a:lumMod val="50000"/>
                    <a:lumOff val="50000"/>
                  </a:schemeClr>
                </a:solidFill>
              </a:rPr>
              <a:t>Access Code:</a:t>
            </a:r>
            <a:r>
              <a:rPr lang="en-US" dirty="0">
                <a:solidFill>
                  <a:schemeClr val="tx1">
                    <a:lumMod val="50000"/>
                    <a:lumOff val="50000"/>
                  </a:schemeClr>
                </a:solidFill>
              </a:rPr>
              <a:t> 539-9866</a:t>
            </a:r>
          </a:p>
          <a:p>
            <a:endParaRPr lang="en-US" dirty="0">
              <a:solidFill>
                <a:schemeClr val="tx1">
                  <a:lumMod val="50000"/>
                  <a:lumOff val="50000"/>
                </a:schemeClr>
              </a:solidFill>
            </a:endParaRPr>
          </a:p>
        </p:txBody>
      </p:sp>
      <p:cxnSp>
        <p:nvCxnSpPr>
          <p:cNvPr id="5" name="Straight Connector 4"/>
          <p:cNvCxnSpPr/>
          <p:nvPr/>
        </p:nvCxnSpPr>
        <p:spPr>
          <a:xfrm>
            <a:off x="2057400" y="2532531"/>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7312" y="5562600"/>
            <a:ext cx="1216588" cy="1295400"/>
          </a:xfrm>
          <a:prstGeom prst="rect">
            <a:avLst/>
          </a:prstGeom>
        </p:spPr>
      </p:pic>
    </p:spTree>
    <p:extLst>
      <p:ext uri="{BB962C8B-B14F-4D97-AF65-F5344CB8AC3E}">
        <p14:creationId xmlns:p14="http://schemas.microsoft.com/office/powerpoint/2010/main" val="284892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138"/>
            <a:ext cx="10972800" cy="1143000"/>
          </a:xfrm>
        </p:spPr>
        <p:txBody>
          <a:bodyPr>
            <a:noAutofit/>
          </a:bodyPr>
          <a:lstStyle/>
          <a:p>
            <a:r>
              <a:rPr lang="en-US" sz="4000" dirty="0" smtClean="0"/>
              <a:t>Workplan Phase</a:t>
            </a:r>
            <a:endParaRPr lang="en-US" sz="4000" dirty="0"/>
          </a:p>
        </p:txBody>
      </p:sp>
      <p:sp>
        <p:nvSpPr>
          <p:cNvPr id="3" name="Content Placeholder 2"/>
          <p:cNvSpPr>
            <a:spLocks noGrp="1"/>
          </p:cNvSpPr>
          <p:nvPr>
            <p:ph idx="1"/>
          </p:nvPr>
        </p:nvSpPr>
        <p:spPr>
          <a:xfrm>
            <a:off x="304800" y="1153510"/>
            <a:ext cx="10972800" cy="5333999"/>
          </a:xfrm>
        </p:spPr>
        <p:txBody>
          <a:bodyPr/>
          <a:lstStyle/>
          <a:p>
            <a:r>
              <a:rPr lang="en-US" dirty="0" smtClean="0"/>
              <a:t>This phase involves developing a detailed workplan to implement priorities</a:t>
            </a:r>
            <a:endParaRPr lang="en-US" dirty="0"/>
          </a:p>
          <a:p>
            <a:r>
              <a:rPr lang="en-US" dirty="0" err="1" smtClean="0"/>
              <a:t>Workplans</a:t>
            </a:r>
            <a:r>
              <a:rPr lang="en-US" dirty="0" smtClean="0"/>
              <a:t> should:</a:t>
            </a:r>
          </a:p>
          <a:p>
            <a:pPr lvl="1"/>
            <a:r>
              <a:rPr lang="en-US" b="1" dirty="0" smtClean="0"/>
              <a:t>Include an appropriate level of detail </a:t>
            </a:r>
            <a:r>
              <a:rPr lang="en-US" dirty="0" smtClean="0"/>
              <a:t>– which programs or activities are going to be implemented for the upcoming year, by whom, by when</a:t>
            </a:r>
          </a:p>
          <a:p>
            <a:pPr lvl="1"/>
            <a:r>
              <a:rPr lang="en-US" b="1" dirty="0" smtClean="0"/>
              <a:t>Use a format that allows for periodic reports on progress toward specific goals/objectives </a:t>
            </a:r>
            <a:r>
              <a:rPr lang="en-US" dirty="0" smtClean="0"/>
              <a:t>– performance or process measures should track progress of objectives/activities</a:t>
            </a:r>
          </a:p>
          <a:p>
            <a:pPr lvl="1"/>
            <a:r>
              <a:rPr lang="en-US" b="1" dirty="0" smtClean="0"/>
              <a:t>Use a structure that lets the reader easily see how activities are linked to strategic plan objectives</a:t>
            </a:r>
            <a:endParaRPr lang="en-US" b="1" dirty="0"/>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1789265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138"/>
            <a:ext cx="10972800" cy="1143000"/>
          </a:xfrm>
        </p:spPr>
        <p:txBody>
          <a:bodyPr>
            <a:noAutofit/>
          </a:bodyPr>
          <a:lstStyle/>
          <a:p>
            <a:r>
              <a:rPr lang="en-US" sz="4000" dirty="0" smtClean="0"/>
              <a:t>DPH Documentation/Process for 5.3.3A</a:t>
            </a:r>
            <a:endParaRPr lang="en-US" sz="4000" dirty="0"/>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7" name="Picture 6"/>
          <p:cNvPicPr>
            <a:picLocks noChangeAspect="1"/>
          </p:cNvPicPr>
          <p:nvPr/>
        </p:nvPicPr>
        <p:blipFill rotWithShape="1">
          <a:blip r:embed="rId4"/>
          <a:srcRect t="1658" b="5176"/>
          <a:stretch/>
        </p:blipFill>
        <p:spPr>
          <a:xfrm>
            <a:off x="1942482" y="990600"/>
            <a:ext cx="8164454" cy="5846379"/>
          </a:xfrm>
          <a:prstGeom prst="rect">
            <a:avLst/>
          </a:prstGeom>
        </p:spPr>
      </p:pic>
    </p:spTree>
    <p:extLst>
      <p:ext uri="{BB962C8B-B14F-4D97-AF65-F5344CB8AC3E}">
        <p14:creationId xmlns:p14="http://schemas.microsoft.com/office/powerpoint/2010/main" val="3849107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138"/>
            <a:ext cx="10972800" cy="1143000"/>
          </a:xfrm>
        </p:spPr>
        <p:txBody>
          <a:bodyPr>
            <a:noAutofit/>
          </a:bodyPr>
          <a:lstStyle/>
          <a:p>
            <a:r>
              <a:rPr lang="en-US" sz="4000" dirty="0" smtClean="0"/>
              <a:t>DPH Documentation/Process for 5.3.3A</a:t>
            </a:r>
            <a:endParaRPr lang="en-US" sz="4000" dirty="0"/>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3" name="Picture 2"/>
          <p:cNvPicPr>
            <a:picLocks noChangeAspect="1"/>
          </p:cNvPicPr>
          <p:nvPr/>
        </p:nvPicPr>
        <p:blipFill rotWithShape="1">
          <a:blip r:embed="rId4"/>
          <a:srcRect b="8343"/>
          <a:stretch/>
        </p:blipFill>
        <p:spPr>
          <a:xfrm>
            <a:off x="1676400" y="1002342"/>
            <a:ext cx="9172617" cy="5826755"/>
          </a:xfrm>
          <a:prstGeom prst="rect">
            <a:avLst/>
          </a:prstGeom>
        </p:spPr>
      </p:pic>
    </p:spTree>
    <p:extLst>
      <p:ext uri="{BB962C8B-B14F-4D97-AF65-F5344CB8AC3E}">
        <p14:creationId xmlns:p14="http://schemas.microsoft.com/office/powerpoint/2010/main" val="312899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138"/>
            <a:ext cx="10972800" cy="1143000"/>
          </a:xfrm>
        </p:spPr>
        <p:txBody>
          <a:bodyPr>
            <a:noAutofit/>
          </a:bodyPr>
          <a:lstStyle/>
          <a:p>
            <a:r>
              <a:rPr lang="en-US" sz="4000" dirty="0" smtClean="0"/>
              <a:t>DPH Documentation/Process for 5.3.3A</a:t>
            </a:r>
            <a:endParaRPr lang="en-US" sz="4000" dirty="0"/>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5" name="Picture 4"/>
          <p:cNvPicPr>
            <a:picLocks noChangeAspect="1"/>
          </p:cNvPicPr>
          <p:nvPr/>
        </p:nvPicPr>
        <p:blipFill>
          <a:blip r:embed="rId4"/>
          <a:stretch>
            <a:fillRect/>
          </a:stretch>
        </p:blipFill>
        <p:spPr>
          <a:xfrm>
            <a:off x="1524000" y="1129862"/>
            <a:ext cx="9275980" cy="5347138"/>
          </a:xfrm>
          <a:prstGeom prst="rect">
            <a:avLst/>
          </a:prstGeom>
        </p:spPr>
      </p:pic>
    </p:spTree>
    <p:extLst>
      <p:ext uri="{BB962C8B-B14F-4D97-AF65-F5344CB8AC3E}">
        <p14:creationId xmlns:p14="http://schemas.microsoft.com/office/powerpoint/2010/main" val="2959423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Bookman Old Style" panose="02050604050505020204" pitchFamily="18" charset="0"/>
              </a:rPr>
              <a:t>Norwalk </a:t>
            </a:r>
            <a:r>
              <a:rPr lang="en-US" sz="3200" dirty="0">
                <a:latin typeface="Bookman Old Style" panose="02050604050505020204" pitchFamily="18" charset="0"/>
              </a:rPr>
              <a:t>Health Department</a:t>
            </a:r>
            <a:br>
              <a:rPr lang="en-US" sz="3200" dirty="0">
                <a:latin typeface="Bookman Old Style" panose="02050604050505020204" pitchFamily="18" charset="0"/>
              </a:rPr>
            </a:br>
            <a:r>
              <a:rPr lang="en-US" sz="3200" dirty="0">
                <a:latin typeface="Bookman Old Style" panose="02050604050505020204" pitchFamily="18" charset="0"/>
              </a:rPr>
              <a:t>Nationally accredited since 2014</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0400" y="2438400"/>
            <a:ext cx="7315200" cy="3657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590800"/>
            <a:ext cx="3532909" cy="3429000"/>
          </a:xfrm>
          <a:prstGeom prst="rect">
            <a:avLst/>
          </a:prstGeom>
        </p:spPr>
      </p:pic>
      <p:sp>
        <p:nvSpPr>
          <p:cNvPr id="6" name="Rectangle 5"/>
          <p:cNvSpPr/>
          <p:nvPr/>
        </p:nvSpPr>
        <p:spPr>
          <a:xfrm>
            <a:off x="0" y="1447800"/>
            <a:ext cx="12192000" cy="76200"/>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59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dirty="0" smtClean="0">
                <a:latin typeface="Bookman Old Style" panose="02050604050505020204" pitchFamily="18" charset="0"/>
                <a:cs typeface="Times New Roman" panose="02020603050405020304" pitchFamily="18" charset="0"/>
              </a:rPr>
              <a:t>Norwalk Health Department </a:t>
            </a:r>
            <a:endParaRPr lang="en-US" sz="3200" dirty="0">
              <a:latin typeface="Bookman Old Style" panose="02050604050505020204" pitchFamily="18" charset="0"/>
              <a:cs typeface="Times New Roman" panose="02020603050405020304" pitchFamily="18" charset="0"/>
            </a:endParaRPr>
          </a:p>
        </p:txBody>
      </p:sp>
      <p:sp>
        <p:nvSpPr>
          <p:cNvPr id="5" name="Content Placeholder 4"/>
          <p:cNvSpPr>
            <a:spLocks noGrp="1"/>
          </p:cNvSpPr>
          <p:nvPr>
            <p:ph idx="1"/>
          </p:nvPr>
        </p:nvSpPr>
        <p:spPr/>
        <p:txBody>
          <a:bodyPr/>
          <a:lstStyle/>
          <a:p>
            <a:r>
              <a:rPr lang="en-US" dirty="0" smtClean="0">
                <a:latin typeface="Bookman Old Style" panose="02050604050505020204" pitchFamily="18" charset="0"/>
                <a:cs typeface="Times New Roman" panose="02020603050405020304" pitchFamily="18" charset="0"/>
              </a:rPr>
              <a:t>5.3.3 A v1.0 –  </a:t>
            </a:r>
            <a:r>
              <a:rPr lang="en-US" sz="2400" u="sng" dirty="0" smtClean="0">
                <a:solidFill>
                  <a:srgbClr val="00B0F0"/>
                </a:solidFill>
                <a:latin typeface="Bookman Old Style" panose="02050604050505020204" pitchFamily="18" charset="0"/>
                <a:cs typeface="Times New Roman" panose="02020603050405020304" pitchFamily="18" charset="0"/>
              </a:rPr>
              <a:t>Annual reports </a:t>
            </a:r>
            <a:r>
              <a:rPr lang="en-US" sz="2400" dirty="0" smtClean="0">
                <a:latin typeface="Bookman Old Style" panose="02050604050505020204" pitchFamily="18" charset="0"/>
                <a:cs typeface="Times New Roman" panose="02020603050405020304" pitchFamily="18" charset="0"/>
              </a:rPr>
              <a:t>of progress towards goals and objectives contained in the plan, including monitoring and conclusions on progress toward meeting targets</a:t>
            </a:r>
          </a:p>
          <a:p>
            <a:r>
              <a:rPr lang="en-US" dirty="0" smtClean="0">
                <a:latin typeface="Bookman Old Style" panose="02050604050505020204" pitchFamily="18" charset="0"/>
                <a:cs typeface="Times New Roman" panose="02020603050405020304" pitchFamily="18" charset="0"/>
              </a:rPr>
              <a:t>5.3.3 A v1.5 –  </a:t>
            </a:r>
            <a:r>
              <a:rPr lang="en-US" sz="2400" dirty="0" smtClean="0">
                <a:latin typeface="Bookman Old Style" panose="02050604050505020204" pitchFamily="18" charset="0"/>
                <a:cs typeface="Times New Roman" panose="02020603050405020304" pitchFamily="18" charset="0"/>
              </a:rPr>
              <a:t>Progress towards achievement of the goals and objectives contained in the plan </a:t>
            </a:r>
          </a:p>
          <a:p>
            <a:endParaRPr lang="en-US" sz="2400" dirty="0">
              <a:latin typeface="Bookman Old Style" panose="020506040505050202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430850"/>
            <a:ext cx="3283712" cy="914400"/>
          </a:xfrm>
          <a:prstGeom prst="rect">
            <a:avLst/>
          </a:prstGeom>
        </p:spPr>
      </p:pic>
      <p:sp>
        <p:nvSpPr>
          <p:cNvPr id="7" name="Rectangle 6"/>
          <p:cNvSpPr/>
          <p:nvPr/>
        </p:nvSpPr>
        <p:spPr>
          <a:xfrm>
            <a:off x="0" y="1447800"/>
            <a:ext cx="12192000" cy="76200"/>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413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801" y="176021"/>
            <a:ext cx="10972800" cy="1143000"/>
          </a:xfrm>
        </p:spPr>
        <p:txBody>
          <a:bodyPr>
            <a:normAutofit/>
          </a:bodyPr>
          <a:lstStyle/>
          <a:p>
            <a:r>
              <a:rPr lang="en-US" sz="3600" dirty="0" smtClean="0">
                <a:latin typeface="Bookman Old Style" panose="02050604050505020204" pitchFamily="18" charset="0"/>
              </a:rPr>
              <a:t>Required Documentation Examples </a:t>
            </a:r>
            <a:endParaRPr lang="en-US" sz="3600" dirty="0">
              <a:latin typeface="Bookman Old Style" panose="02050604050505020204" pitchFamily="18" charset="0"/>
            </a:endParaRP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0062" t="21264" r="29751"/>
          <a:stretch/>
        </p:blipFill>
        <p:spPr bwMode="auto">
          <a:xfrm>
            <a:off x="781539" y="2655274"/>
            <a:ext cx="4876800" cy="388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82" t="17801" r="16526" b="20682"/>
          <a:stretch/>
        </p:blipFill>
        <p:spPr bwMode="auto">
          <a:xfrm>
            <a:off x="6400800" y="1614309"/>
            <a:ext cx="5486400" cy="199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09" t="25944" r="16912" b="12202"/>
          <a:stretch/>
        </p:blipFill>
        <p:spPr bwMode="auto">
          <a:xfrm>
            <a:off x="6400800" y="3750183"/>
            <a:ext cx="5486400" cy="210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5143" t="59823" r="37429" b="20268"/>
          <a:stretch/>
        </p:blipFill>
        <p:spPr bwMode="auto">
          <a:xfrm>
            <a:off x="193067" y="1316052"/>
            <a:ext cx="5899135" cy="127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99" y="1155735"/>
            <a:ext cx="12192000" cy="76200"/>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4489" y="5943600"/>
            <a:ext cx="3283712" cy="914400"/>
          </a:xfrm>
          <a:prstGeom prst="rect">
            <a:avLst/>
          </a:prstGeom>
        </p:spPr>
      </p:pic>
    </p:spTree>
    <p:extLst>
      <p:ext uri="{BB962C8B-B14F-4D97-AF65-F5344CB8AC3E}">
        <p14:creationId xmlns:p14="http://schemas.microsoft.com/office/powerpoint/2010/main" val="713105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01C4CD3-2720-4F2A-9D8A-DB1F57582BFB}" type="slidenum">
              <a:rPr lang="en-US" smtClean="0"/>
              <a:t>17</a:t>
            </a:fld>
            <a:endParaRPr lang="en-US"/>
          </a:p>
        </p:txBody>
      </p:sp>
      <p:sp>
        <p:nvSpPr>
          <p:cNvPr id="4" name="Title 3"/>
          <p:cNvSpPr>
            <a:spLocks noGrp="1"/>
          </p:cNvSpPr>
          <p:nvPr>
            <p:ph type="title"/>
          </p:nvPr>
        </p:nvSpPr>
        <p:spPr>
          <a:xfrm>
            <a:off x="615696" y="-76200"/>
            <a:ext cx="10972800" cy="1143000"/>
          </a:xfrm>
        </p:spPr>
        <p:txBody>
          <a:bodyPr>
            <a:normAutofit/>
          </a:bodyPr>
          <a:lstStyle/>
          <a:p>
            <a:r>
              <a:rPr lang="en-US" sz="3600" dirty="0">
                <a:latin typeface="Bookman Old Style" panose="02050604050505020204" pitchFamily="18" charset="0"/>
              </a:rPr>
              <a:t>Strategic Plan progress Update</a:t>
            </a:r>
          </a:p>
        </p:txBody>
      </p:sp>
      <p:pic>
        <p:nvPicPr>
          <p:cNvPr id="7" name="Content Placeholder 6" descr="Strategic Plan 2016 Progress Report.docx - Microsoft Word">
            <a:hlinkClick r:id="rId2" action="ppaction://hlinkfile"/>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670" t="20611" r="12875" b="4023"/>
          <a:stretch/>
        </p:blipFill>
        <p:spPr>
          <a:xfrm>
            <a:off x="2057400" y="885470"/>
            <a:ext cx="7315200" cy="546478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1816" y="5919216"/>
            <a:ext cx="3283712" cy="914400"/>
          </a:xfrm>
          <a:prstGeom prst="rect">
            <a:avLst/>
          </a:prstGeom>
        </p:spPr>
      </p:pic>
    </p:spTree>
    <p:extLst>
      <p:ext uri="{BB962C8B-B14F-4D97-AF65-F5344CB8AC3E}">
        <p14:creationId xmlns:p14="http://schemas.microsoft.com/office/powerpoint/2010/main" val="1251855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oAutofit/>
          </a:bodyPr>
          <a:lstStyle/>
          <a:p>
            <a:r>
              <a:rPr lang="en-US" sz="3200" dirty="0" smtClean="0">
                <a:latin typeface="Bookman Old Style" panose="02050604050505020204" pitchFamily="18" charset="0"/>
              </a:rPr>
              <a:t>NHD 2017-2018 Strategic Plan</a:t>
            </a:r>
            <a:endParaRPr lang="en-US" sz="3200" dirty="0">
              <a:latin typeface="Bookman Old Style" panose="02050604050505020204" pitchFamily="18" charset="0"/>
            </a:endParaRPr>
          </a:p>
        </p:txBody>
      </p:sp>
      <p:pic>
        <p:nvPicPr>
          <p:cNvPr id="2050" name="Picture 2">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0593" t="17609" r="19309" b="6488"/>
          <a:stretch/>
        </p:blipFill>
        <p:spPr bwMode="auto">
          <a:xfrm>
            <a:off x="914400" y="1074052"/>
            <a:ext cx="10566400" cy="5421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522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07" y="1997161"/>
            <a:ext cx="10357293" cy="2283824"/>
          </a:xfrm>
        </p:spPr>
        <p:txBody>
          <a:bodyPr>
            <a:normAutofit fontScale="90000"/>
          </a:bodyPr>
          <a:lstStyle/>
          <a:p>
            <a:pPr algn="ctr"/>
            <a:r>
              <a:rPr lang="en-US" sz="3600" b="0" cap="none" dirty="0" smtClean="0">
                <a:latin typeface="Bookman Old Style" panose="02050604050505020204" pitchFamily="18" charset="0"/>
              </a:rPr>
              <a:t>Megan DiMeglio</a:t>
            </a:r>
            <a:br>
              <a:rPr lang="en-US" sz="3600" b="0" cap="none" dirty="0" smtClean="0">
                <a:latin typeface="Bookman Old Style" panose="02050604050505020204" pitchFamily="18" charset="0"/>
              </a:rPr>
            </a:br>
            <a:r>
              <a:rPr lang="en-US" sz="3600" b="0" cap="none" dirty="0" smtClean="0">
                <a:latin typeface="Bookman Old Style" panose="02050604050505020204" pitchFamily="18" charset="0"/>
              </a:rPr>
              <a:t>Project Coordinator </a:t>
            </a:r>
            <a:br>
              <a:rPr lang="en-US" sz="3600" b="0" cap="none" dirty="0" smtClean="0">
                <a:latin typeface="Bookman Old Style" panose="02050604050505020204" pitchFamily="18" charset="0"/>
              </a:rPr>
            </a:br>
            <a:r>
              <a:rPr lang="en-US" sz="3600" b="0" cap="none" dirty="0" smtClean="0">
                <a:solidFill>
                  <a:schemeClr val="accent1"/>
                </a:solidFill>
                <a:latin typeface="Bookman Old Style" panose="02050604050505020204" pitchFamily="18" charset="0"/>
                <a:hlinkClick r:id="rId2"/>
              </a:rPr>
              <a:t>Mdimeglio@norwalkct.org</a:t>
            </a:r>
            <a:r>
              <a:rPr lang="en-US" sz="3600" b="0" cap="none" dirty="0" smtClean="0">
                <a:solidFill>
                  <a:schemeClr val="accent1"/>
                </a:solidFill>
                <a:latin typeface="Bookman Old Style" panose="02050604050505020204" pitchFamily="18" charset="0"/>
              </a:rPr>
              <a:t/>
            </a:r>
            <a:br>
              <a:rPr lang="en-US" sz="3600" b="0" cap="none" dirty="0" smtClean="0">
                <a:solidFill>
                  <a:schemeClr val="accent1"/>
                </a:solidFill>
                <a:latin typeface="Bookman Old Style" panose="02050604050505020204" pitchFamily="18" charset="0"/>
              </a:rPr>
            </a:br>
            <a:r>
              <a:rPr lang="en-US" sz="3600" b="0" cap="none" dirty="0" smtClean="0">
                <a:latin typeface="Bookman Old Style" panose="02050604050505020204" pitchFamily="18" charset="0"/>
              </a:rPr>
              <a:t>203-854-7984</a:t>
            </a:r>
            <a:endParaRPr lang="en-US" sz="3600" b="0" cap="none" dirty="0">
              <a:latin typeface="Bookman Old Style" panose="020506040505050202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800" y="4267200"/>
            <a:ext cx="4651925" cy="1295400"/>
          </a:xfrm>
          <a:prstGeom prst="rect">
            <a:avLst/>
          </a:prstGeom>
        </p:spPr>
      </p:pic>
    </p:spTree>
    <p:extLst>
      <p:ext uri="{BB962C8B-B14F-4D97-AF65-F5344CB8AC3E}">
        <p14:creationId xmlns:p14="http://schemas.microsoft.com/office/powerpoint/2010/main" val="3695614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525"/>
            <a:ext cx="10972800" cy="1143000"/>
          </a:xfrm>
        </p:spPr>
        <p:txBody>
          <a:bodyPr>
            <a:noAutofit/>
          </a:bodyPr>
          <a:lstStyle/>
          <a:p>
            <a:r>
              <a:rPr lang="en-US" sz="4000" dirty="0" smtClean="0"/>
              <a:t>Aligning SHIP with local CHIPs</a:t>
            </a:r>
            <a:endParaRPr lang="en-US" sz="4000" dirty="0"/>
          </a:p>
        </p:txBody>
      </p:sp>
      <p:cxnSp>
        <p:nvCxnSpPr>
          <p:cNvPr id="4" name="Straight Connector 3"/>
          <p:cNvCxnSpPr/>
          <p:nvPr/>
        </p:nvCxnSpPr>
        <p:spPr>
          <a:xfrm>
            <a:off x="2209800" y="1000125"/>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501975723"/>
              </p:ext>
            </p:extLst>
          </p:nvPr>
        </p:nvGraphicFramePr>
        <p:xfrm>
          <a:off x="228603" y="1228435"/>
          <a:ext cx="10975409" cy="4577574"/>
        </p:xfrm>
        <a:graphic>
          <a:graphicData uri="http://schemas.openxmlformats.org/drawingml/2006/table">
            <a:tbl>
              <a:tblPr/>
              <a:tblGrid>
                <a:gridCol w="1479311"/>
                <a:gridCol w="847522"/>
                <a:gridCol w="681869"/>
                <a:gridCol w="678018"/>
                <a:gridCol w="816704"/>
                <a:gridCol w="635642"/>
                <a:gridCol w="913011"/>
                <a:gridCol w="774327"/>
                <a:gridCol w="708837"/>
                <a:gridCol w="708837"/>
                <a:gridCol w="913011"/>
                <a:gridCol w="909160"/>
                <a:gridCol w="909160"/>
              </a:tblGrid>
              <a:tr h="657802">
                <a:tc>
                  <a:txBody>
                    <a:bodyPr/>
                    <a:lstStyle/>
                    <a:p>
                      <a:pPr algn="ctr" fontAlgn="ctr"/>
                      <a:r>
                        <a:rPr lang="en-US" sz="1200" b="0" i="0" u="none" strike="noStrike" dirty="0">
                          <a:solidFill>
                            <a:srgbClr val="000000"/>
                          </a:solidFill>
                          <a:effectLst/>
                          <a:latin typeface="Calibri" panose="020F0502020204030204" pitchFamily="34" charset="0"/>
                        </a:rPr>
                        <a:t>State Health Improvement Plan</a:t>
                      </a:r>
                    </a:p>
                  </a:txBody>
                  <a:tcPr marL="8554" marR="8554" marT="855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Bridgeport</a:t>
                      </a:r>
                    </a:p>
                  </a:txBody>
                  <a:tcPr marL="8554" marR="8554" marT="8554"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Norwalk</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Hartford</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Naugatuck Valley</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Central CT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Wallingford</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Greater Danbury</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Greater New Haven</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East Shore District</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Manchester</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Chesprocott</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Ledge Light Health District</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8536">
                <a:tc>
                  <a:txBody>
                    <a:bodyPr/>
                    <a:lstStyle/>
                    <a:p>
                      <a:pPr algn="ctr" fontAlgn="ctr"/>
                      <a:r>
                        <a:rPr lang="en-US" sz="1400" b="1" i="0" u="none" strike="noStrike" dirty="0">
                          <a:solidFill>
                            <a:srgbClr val="002060"/>
                          </a:solidFill>
                          <a:effectLst/>
                          <a:latin typeface="Calibri" panose="020F0502020204030204" pitchFamily="34" charset="0"/>
                        </a:rPr>
                        <a:t>Maternal, Infant, and Child Health</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8536">
                <a:tc>
                  <a:txBody>
                    <a:bodyPr/>
                    <a:lstStyle/>
                    <a:p>
                      <a:pPr algn="ctr" fontAlgn="ctr"/>
                      <a:r>
                        <a:rPr lang="en-US" sz="1400" b="1" i="0" u="none" strike="noStrike" dirty="0">
                          <a:solidFill>
                            <a:srgbClr val="009900"/>
                          </a:solidFill>
                          <a:effectLst/>
                          <a:latin typeface="Calibri" panose="020F0502020204030204" pitchFamily="34" charset="0"/>
                        </a:rPr>
                        <a:t>Environmental Risk Factors and Health</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802">
                <a:tc>
                  <a:txBody>
                    <a:bodyPr/>
                    <a:lstStyle/>
                    <a:p>
                      <a:pPr algn="ctr" fontAlgn="ctr"/>
                      <a:r>
                        <a:rPr lang="en-US" sz="1400" b="1" i="0" u="none" strike="noStrike" dirty="0">
                          <a:solidFill>
                            <a:srgbClr val="009999"/>
                          </a:solidFill>
                          <a:effectLst/>
                          <a:latin typeface="Calibri" panose="020F0502020204030204" pitchFamily="34" charset="0"/>
                        </a:rPr>
                        <a:t>Chronic Disease Prevention and Control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802">
                <a:tc>
                  <a:txBody>
                    <a:bodyPr/>
                    <a:lstStyle/>
                    <a:p>
                      <a:pPr algn="ctr" fontAlgn="ctr"/>
                      <a:r>
                        <a:rPr lang="en-US" sz="1400" b="1" i="0" u="none" strike="noStrike" dirty="0">
                          <a:solidFill>
                            <a:srgbClr val="BF8F00"/>
                          </a:solidFill>
                          <a:effectLst/>
                          <a:latin typeface="Calibri" panose="020F0502020204030204" pitchFamily="34" charset="0"/>
                        </a:rPr>
                        <a:t>Infectious Disease Prevention and Control</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802">
                <a:tc>
                  <a:txBody>
                    <a:bodyPr/>
                    <a:lstStyle/>
                    <a:p>
                      <a:pPr algn="ctr" fontAlgn="ctr"/>
                      <a:r>
                        <a:rPr lang="en-US" sz="1400" b="1" i="0" u="none" strike="noStrike" dirty="0">
                          <a:solidFill>
                            <a:srgbClr val="C00000"/>
                          </a:solidFill>
                          <a:effectLst/>
                          <a:latin typeface="Calibri" panose="020F0502020204030204" pitchFamily="34" charset="0"/>
                        </a:rPr>
                        <a:t>Injury and Violence Prevention</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802">
                <a:tc>
                  <a:txBody>
                    <a:bodyPr/>
                    <a:lstStyle/>
                    <a:p>
                      <a:pPr algn="ctr" fontAlgn="ctr"/>
                      <a:r>
                        <a:rPr lang="en-US" sz="1400" b="1" i="0" u="none" strike="noStrike" dirty="0">
                          <a:solidFill>
                            <a:srgbClr val="E26714"/>
                          </a:solidFill>
                          <a:effectLst/>
                          <a:latin typeface="Calibri" panose="020F0502020204030204" pitchFamily="34" charset="0"/>
                        </a:rPr>
                        <a:t>Mental Health, Alcohol, and </a:t>
                      </a:r>
                      <a:r>
                        <a:rPr lang="en-US" sz="1400" b="1" i="0" u="none" strike="noStrike" dirty="0" smtClean="0">
                          <a:solidFill>
                            <a:srgbClr val="E26714"/>
                          </a:solidFill>
                          <a:effectLst/>
                          <a:latin typeface="Calibri" panose="020F0502020204030204" pitchFamily="34" charset="0"/>
                        </a:rPr>
                        <a:t>Substance </a:t>
                      </a:r>
                      <a:r>
                        <a:rPr lang="en-US" sz="1400" b="1" i="0" u="none" strike="noStrike" dirty="0">
                          <a:solidFill>
                            <a:srgbClr val="E26714"/>
                          </a:solidFill>
                          <a:effectLst/>
                          <a:latin typeface="Calibri" panose="020F0502020204030204" pitchFamily="34" charset="0"/>
                        </a:rPr>
                        <a:t>Abuse</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X</a:t>
                      </a:r>
                      <a:endParaRPr lang="en-US" sz="1000" b="0" i="0" u="none" strike="noStrike" dirty="0">
                        <a:solidFill>
                          <a:srgbClr val="000000"/>
                        </a:solidFill>
                        <a:effectLst/>
                        <a:latin typeface="Calibri" panose="020F0502020204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492">
                <a:tc>
                  <a:txBody>
                    <a:bodyPr/>
                    <a:lstStyle/>
                    <a:p>
                      <a:pPr algn="ctr" fontAlgn="ctr"/>
                      <a:r>
                        <a:rPr lang="en-US" sz="1400" b="1" i="0" u="none" strike="noStrike" dirty="0">
                          <a:solidFill>
                            <a:srgbClr val="7030A0"/>
                          </a:solidFill>
                          <a:effectLst/>
                          <a:latin typeface="Calibri" panose="020F0502020204030204" pitchFamily="34" charset="0"/>
                        </a:rPr>
                        <a:t>Health Systems</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X</a:t>
                      </a:r>
                      <a:endParaRPr lang="en-US" sz="1000" b="0" i="0" u="none" strike="noStrike" dirty="0">
                        <a:solidFill>
                          <a:srgbClr val="000000"/>
                        </a:solidFill>
                        <a:effectLst/>
                        <a:latin typeface="Calibri" panose="020F0502020204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X</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1119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138"/>
            <a:ext cx="10972800" cy="1143000"/>
          </a:xfrm>
        </p:spPr>
        <p:txBody>
          <a:bodyPr>
            <a:noAutofit/>
          </a:bodyPr>
          <a:lstStyle/>
          <a:p>
            <a:r>
              <a:rPr lang="en-US" sz="4000" dirty="0" smtClean="0"/>
              <a:t>Discussion Questions</a:t>
            </a:r>
            <a:endParaRPr lang="en-US" sz="4000" dirty="0"/>
          </a:p>
        </p:txBody>
      </p:sp>
      <p:sp>
        <p:nvSpPr>
          <p:cNvPr id="3" name="Content Placeholder 2"/>
          <p:cNvSpPr>
            <a:spLocks noGrp="1"/>
          </p:cNvSpPr>
          <p:nvPr>
            <p:ph idx="1"/>
          </p:nvPr>
        </p:nvSpPr>
        <p:spPr>
          <a:xfrm>
            <a:off x="304800" y="1153510"/>
            <a:ext cx="10972800" cy="5018689"/>
          </a:xfrm>
        </p:spPr>
        <p:txBody>
          <a:bodyPr>
            <a:normAutofit/>
          </a:bodyPr>
          <a:lstStyle/>
          <a:p>
            <a:r>
              <a:rPr lang="en-US" dirty="0" smtClean="0"/>
              <a:t>How is your department linking accreditation to its strategic plan? </a:t>
            </a:r>
          </a:p>
          <a:p>
            <a:r>
              <a:rPr lang="en-US" dirty="0" smtClean="0"/>
              <a:t>How about the CHA/CHIP?</a:t>
            </a:r>
          </a:p>
          <a:p>
            <a:r>
              <a:rPr lang="en-US" dirty="0" smtClean="0"/>
              <a:t>What challenges has your agency experienced in developing or implementation your strategic plan? </a:t>
            </a:r>
          </a:p>
          <a:p>
            <a:r>
              <a:rPr lang="en-US" dirty="0" smtClean="0"/>
              <a:t>Any successes?</a:t>
            </a:r>
            <a:endParaRPr lang="en-US" dirty="0"/>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123515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138"/>
            <a:ext cx="10972800" cy="1143000"/>
          </a:xfrm>
        </p:spPr>
        <p:txBody>
          <a:bodyPr>
            <a:noAutofit/>
          </a:bodyPr>
          <a:lstStyle/>
          <a:p>
            <a:r>
              <a:rPr lang="en-US" sz="4000" dirty="0" smtClean="0"/>
              <a:t>Tips for Strategic Planning and Implementation</a:t>
            </a:r>
            <a:endParaRPr lang="en-US" sz="4000" dirty="0"/>
          </a:p>
        </p:txBody>
      </p:sp>
      <p:sp>
        <p:nvSpPr>
          <p:cNvPr id="3" name="Content Placeholder 2"/>
          <p:cNvSpPr>
            <a:spLocks noGrp="1"/>
          </p:cNvSpPr>
          <p:nvPr>
            <p:ph idx="1"/>
          </p:nvPr>
        </p:nvSpPr>
        <p:spPr>
          <a:xfrm>
            <a:off x="304800" y="1153510"/>
            <a:ext cx="10972800" cy="5333999"/>
          </a:xfrm>
        </p:spPr>
        <p:txBody>
          <a:bodyPr>
            <a:normAutofit lnSpcReduction="10000"/>
          </a:bodyPr>
          <a:lstStyle/>
          <a:p>
            <a:r>
              <a:rPr lang="en-US" dirty="0"/>
              <a:t>Remember that strategic plans should be living documents that are applied, tested, and revised </a:t>
            </a:r>
            <a:r>
              <a:rPr lang="en-US" dirty="0" smtClean="0"/>
              <a:t>when appropriate.</a:t>
            </a:r>
          </a:p>
          <a:p>
            <a:r>
              <a:rPr lang="en-US" dirty="0" smtClean="0"/>
              <a:t>To monitor implementation, you may choose to assign one individual as the “prime mover” for each overall strategy in the strategic plan. </a:t>
            </a:r>
          </a:p>
          <a:p>
            <a:r>
              <a:rPr lang="en-US" dirty="0"/>
              <a:t>Conduct an annual strategy update </a:t>
            </a:r>
            <a:r>
              <a:rPr lang="en-US" dirty="0" smtClean="0"/>
              <a:t>to</a:t>
            </a:r>
            <a:r>
              <a:rPr lang="en-US" dirty="0"/>
              <a:t>:</a:t>
            </a:r>
          </a:p>
          <a:p>
            <a:pPr marL="0" indent="0">
              <a:buNone/>
            </a:pPr>
            <a:r>
              <a:rPr lang="en-US" dirty="0" smtClean="0"/>
              <a:t>	1</a:t>
            </a:r>
            <a:r>
              <a:rPr lang="en-US" dirty="0"/>
              <a:t>. Review progress on implementation.</a:t>
            </a:r>
          </a:p>
          <a:p>
            <a:pPr marL="0" indent="0">
              <a:buNone/>
            </a:pPr>
            <a:r>
              <a:rPr lang="en-US" dirty="0" smtClean="0"/>
              <a:t>	2. </a:t>
            </a:r>
            <a:r>
              <a:rPr lang="en-US" dirty="0"/>
              <a:t>Set implementation priorities for the next 12 months.</a:t>
            </a:r>
          </a:p>
          <a:p>
            <a:pPr marL="0" indent="0">
              <a:buNone/>
            </a:pPr>
            <a:r>
              <a:rPr lang="en-US" dirty="0" smtClean="0"/>
              <a:t>	3. </a:t>
            </a:r>
            <a:r>
              <a:rPr lang="en-US" dirty="0"/>
              <a:t>Align human and financial resources with the updated </a:t>
            </a:r>
            <a:r>
              <a:rPr lang="en-US" dirty="0" smtClean="0"/>
              <a:t>	map </a:t>
            </a:r>
            <a:r>
              <a:rPr lang="en-US" dirty="0"/>
              <a:t>and implementation </a:t>
            </a:r>
            <a:r>
              <a:rPr lang="en-US" dirty="0" smtClean="0"/>
              <a:t>priorities</a:t>
            </a:r>
            <a:r>
              <a:rPr lang="en-US" dirty="0"/>
              <a:t>.</a:t>
            </a:r>
            <a:endParaRPr lang="en-US" b="1" dirty="0"/>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1448414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10210800" cy="4525963"/>
          </a:xfrm>
        </p:spPr>
        <p:txBody>
          <a:bodyPr>
            <a:normAutofit/>
          </a:bodyPr>
          <a:lstStyle/>
          <a:p>
            <a:pPr marL="0" indent="0">
              <a:buNone/>
            </a:pPr>
            <a:r>
              <a:rPr lang="en-US" dirty="0"/>
              <a:t>Next Meeting: </a:t>
            </a:r>
          </a:p>
          <a:p>
            <a:pPr marL="400050" lvl="1" indent="0">
              <a:buNone/>
            </a:pPr>
            <a:r>
              <a:rPr lang="en-US" dirty="0"/>
              <a:t>September </a:t>
            </a:r>
            <a:r>
              <a:rPr lang="en-US" dirty="0" smtClean="0"/>
              <a:t>27| </a:t>
            </a:r>
            <a:r>
              <a:rPr lang="en-US" dirty="0"/>
              <a:t>1-2pm</a:t>
            </a:r>
          </a:p>
          <a:p>
            <a:pPr marL="400050" lvl="1" indent="0">
              <a:buNone/>
            </a:pPr>
            <a:r>
              <a:rPr lang="en-US" b="1" dirty="0"/>
              <a:t>Topic: </a:t>
            </a:r>
            <a:r>
              <a:rPr lang="en-US" dirty="0" smtClean="0"/>
              <a:t>Domain 12 – Engaging the Governing Entity</a:t>
            </a:r>
            <a:endParaRPr lang="en-US" dirty="0"/>
          </a:p>
        </p:txBody>
      </p:sp>
      <p:sp>
        <p:nvSpPr>
          <p:cNvPr id="4" name="Title 1"/>
          <p:cNvSpPr txBox="1">
            <a:spLocks/>
          </p:cNvSpPr>
          <p:nvPr/>
        </p:nvSpPr>
        <p:spPr>
          <a:xfrm>
            <a:off x="1858818" y="266701"/>
            <a:ext cx="8474364" cy="952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t>Up Next…</a:t>
            </a:r>
          </a:p>
        </p:txBody>
      </p:sp>
      <p:cxnSp>
        <p:nvCxnSpPr>
          <p:cNvPr id="5" name="Straight Connector 4"/>
          <p:cNvCxnSpPr/>
          <p:nvPr/>
        </p:nvCxnSpPr>
        <p:spPr>
          <a:xfrm>
            <a:off x="19812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167958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cxnSp>
        <p:nvCxnSpPr>
          <p:cNvPr id="5" name="Straight Connector 4"/>
          <p:cNvCxnSpPr/>
          <p:nvPr/>
        </p:nvCxnSpPr>
        <p:spPr>
          <a:xfrm>
            <a:off x="2057399" y="36576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1790700" y="1749927"/>
            <a:ext cx="8610599" cy="1143000"/>
          </a:xfrm>
        </p:spPr>
        <p:txBody>
          <a:bodyPr>
            <a:noAutofit/>
          </a:bodyPr>
          <a:lstStyle/>
          <a:p>
            <a:r>
              <a:rPr lang="en-US" sz="4000" dirty="0"/>
              <a:t>Implementing a Strategic Plan</a:t>
            </a:r>
            <a:br>
              <a:rPr lang="en-US" sz="4000" dirty="0"/>
            </a:br>
            <a:r>
              <a:rPr lang="en-US" sz="4000" dirty="0"/>
              <a:t>(Measure 5.3.3) </a:t>
            </a:r>
          </a:p>
        </p:txBody>
      </p:sp>
    </p:spTree>
    <p:extLst>
      <p:ext uri="{BB962C8B-B14F-4D97-AF65-F5344CB8AC3E}">
        <p14:creationId xmlns:p14="http://schemas.microsoft.com/office/powerpoint/2010/main" val="425662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003"/>
            <a:ext cx="10437340" cy="994172"/>
          </a:xfrm>
        </p:spPr>
        <p:txBody>
          <a:bodyPr>
            <a:noAutofit/>
          </a:bodyPr>
          <a:lstStyle/>
          <a:p>
            <a:r>
              <a:rPr lang="en-US" sz="4000" dirty="0" smtClean="0"/>
              <a:t>Recap from July’s ALC</a:t>
            </a:r>
            <a:endParaRPr lang="en-US" sz="4000" dirty="0"/>
          </a:p>
        </p:txBody>
      </p:sp>
      <p:sp>
        <p:nvSpPr>
          <p:cNvPr id="3" name="Content Placeholder 2"/>
          <p:cNvSpPr>
            <a:spLocks noGrp="1"/>
          </p:cNvSpPr>
          <p:nvPr>
            <p:ph idx="1"/>
          </p:nvPr>
        </p:nvSpPr>
        <p:spPr>
          <a:xfrm>
            <a:off x="228600" y="1205284"/>
            <a:ext cx="11582400" cy="5652716"/>
          </a:xfrm>
        </p:spPr>
        <p:txBody>
          <a:bodyPr>
            <a:normAutofit lnSpcReduction="10000"/>
          </a:bodyPr>
          <a:lstStyle/>
          <a:p>
            <a:pPr marL="377427">
              <a:defRPr/>
            </a:pPr>
            <a:r>
              <a:rPr lang="en-US" sz="2400" dirty="0" smtClean="0"/>
              <a:t>Form a Strategic Planning Committee that consists of a diverse group of internal staff and external stakeholders/members of the LHD’s governing entity</a:t>
            </a:r>
          </a:p>
          <a:p>
            <a:pPr marL="377427">
              <a:defRPr/>
            </a:pPr>
            <a:r>
              <a:rPr lang="en-US" altLang="en-US" sz="2400" dirty="0" smtClean="0"/>
              <a:t>Strategic </a:t>
            </a:r>
            <a:r>
              <a:rPr lang="en-US" altLang="en-US" sz="2400" dirty="0"/>
              <a:t>plans are living documents that are used, reviewed and </a:t>
            </a:r>
            <a:r>
              <a:rPr lang="en-US" altLang="en-US" sz="2400" dirty="0" smtClean="0"/>
              <a:t>revised</a:t>
            </a:r>
          </a:p>
          <a:p>
            <a:pPr marL="377427">
              <a:defRPr/>
            </a:pPr>
            <a:r>
              <a:rPr lang="en-US" altLang="en-US" sz="2400" dirty="0" smtClean="0"/>
              <a:t>Perfect </a:t>
            </a:r>
            <a:r>
              <a:rPr lang="en-US" altLang="en-US" sz="2400" dirty="0"/>
              <a:t>plans can be the enemy of the good – plan it and act on it.  </a:t>
            </a:r>
            <a:br>
              <a:rPr lang="en-US" altLang="en-US" sz="2400" dirty="0"/>
            </a:br>
            <a:r>
              <a:rPr lang="en-US" altLang="en-US" sz="2400" b="1" u="sng" dirty="0"/>
              <a:t>It will be good </a:t>
            </a:r>
            <a:r>
              <a:rPr lang="en-US" altLang="en-US" sz="2400" b="1" u="sng" dirty="0" smtClean="0"/>
              <a:t>enough</a:t>
            </a:r>
            <a:r>
              <a:rPr lang="en-US" altLang="en-US" sz="2400" dirty="0" smtClean="0"/>
              <a:t>!</a:t>
            </a:r>
          </a:p>
          <a:p>
            <a:pPr marL="377427">
              <a:defRPr/>
            </a:pPr>
            <a:r>
              <a:rPr lang="en-US" altLang="en-US" sz="2400" dirty="0" smtClean="0"/>
              <a:t>The </a:t>
            </a:r>
            <a:r>
              <a:rPr lang="en-US" altLang="en-US" sz="2400" dirty="0"/>
              <a:t>agency strategic plan is for all staff! </a:t>
            </a:r>
            <a:endParaRPr lang="en-US" altLang="en-US" sz="2400" dirty="0" smtClean="0"/>
          </a:p>
          <a:p>
            <a:pPr marL="34527" indent="0">
              <a:buNone/>
              <a:defRPr/>
            </a:pPr>
            <a:endParaRPr lang="en-US" altLang="en-US" sz="2400" dirty="0"/>
          </a:p>
          <a:p>
            <a:r>
              <a:rPr lang="en-US" altLang="en-US" sz="2400" b="1" dirty="0" smtClean="0"/>
              <a:t>Vision </a:t>
            </a:r>
            <a:r>
              <a:rPr lang="en-US" altLang="en-US" sz="2400" dirty="0" smtClean="0"/>
              <a:t>- </a:t>
            </a:r>
            <a:r>
              <a:rPr lang="en-US" sz="2400" dirty="0"/>
              <a:t>Articulates the future view of the organization and for the </a:t>
            </a:r>
            <a:r>
              <a:rPr lang="en-US" sz="2400" dirty="0" smtClean="0"/>
              <a:t>community. Should </a:t>
            </a:r>
            <a:r>
              <a:rPr lang="en-US" sz="2400" dirty="0"/>
              <a:t>be explicit, straightforward, and </a:t>
            </a:r>
            <a:r>
              <a:rPr lang="en-US" sz="2400" dirty="0" smtClean="0"/>
              <a:t>concise. What </a:t>
            </a:r>
            <a:r>
              <a:rPr lang="en-US" sz="2400" dirty="0"/>
              <a:t>do we want to achieve? What will success look like</a:t>
            </a:r>
            <a:r>
              <a:rPr lang="en-US" sz="2400" dirty="0" smtClean="0"/>
              <a:t>?</a:t>
            </a:r>
          </a:p>
          <a:p>
            <a:r>
              <a:rPr lang="en-US" sz="2400" b="1" dirty="0" smtClean="0"/>
              <a:t>Mission - </a:t>
            </a:r>
            <a:r>
              <a:rPr lang="en-US" sz="2400" dirty="0"/>
              <a:t>Clearly describes an agency’s purpose: why it exists, what it does, and whom it serves</a:t>
            </a:r>
          </a:p>
          <a:p>
            <a:r>
              <a:rPr lang="en-US" sz="2400" b="1" dirty="0" smtClean="0"/>
              <a:t>Value Statements </a:t>
            </a:r>
            <a:r>
              <a:rPr lang="en-US" sz="2400" dirty="0" smtClean="0"/>
              <a:t>- Are </a:t>
            </a:r>
            <a:r>
              <a:rPr lang="en-US" sz="2400" dirty="0"/>
              <a:t>guiding principles that provide a framework for how </a:t>
            </a:r>
            <a:r>
              <a:rPr lang="en-US" sz="2400" dirty="0" smtClean="0"/>
              <a:t>things       are </a:t>
            </a:r>
            <a:r>
              <a:rPr lang="en-US" sz="2400" dirty="0"/>
              <a:t>done in the organization</a:t>
            </a:r>
          </a:p>
          <a:p>
            <a:endParaRPr lang="en-US" sz="2000" b="1" dirty="0"/>
          </a:p>
          <a:p>
            <a:pPr marL="34527" indent="0">
              <a:buNone/>
              <a:defRPr/>
            </a:pPr>
            <a:endParaRPr lang="en-US" altLang="en-US" sz="2000" dirty="0"/>
          </a:p>
          <a:p>
            <a:pPr marL="377427">
              <a:defRPr/>
            </a:pPr>
            <a:endParaRPr lang="en-US" altLang="en-US" sz="2000" dirty="0"/>
          </a:p>
          <a:p>
            <a:pPr marL="377427">
              <a:defRPr/>
            </a:pPr>
            <a:endParaRPr lang="en-US" sz="1900" dirty="0"/>
          </a:p>
          <a:p>
            <a:endParaRPr lang="en-US" dirty="0"/>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34276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125" y="76200"/>
            <a:ext cx="7651276" cy="994172"/>
          </a:xfrm>
        </p:spPr>
        <p:txBody>
          <a:bodyPr>
            <a:normAutofit/>
          </a:bodyPr>
          <a:lstStyle/>
          <a:p>
            <a:r>
              <a:rPr lang="en-US" dirty="0"/>
              <a:t>Alignment of PHAB Prerequisites</a:t>
            </a:r>
          </a:p>
        </p:txBody>
      </p:sp>
      <p:cxnSp>
        <p:nvCxnSpPr>
          <p:cNvPr id="5" name="Straight Connector 4"/>
          <p:cNvCxnSpPr/>
          <p:nvPr/>
        </p:nvCxnSpPr>
        <p:spPr>
          <a:xfrm>
            <a:off x="2005862"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17" name="Down Arrow 16"/>
          <p:cNvSpPr/>
          <p:nvPr/>
        </p:nvSpPr>
        <p:spPr>
          <a:xfrm>
            <a:off x="5822218" y="1737718"/>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3720223" y="27817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6478600" y="48204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981200" y="1216225"/>
            <a:ext cx="8198718" cy="5032177"/>
            <a:chOff x="1981200" y="1216225"/>
            <a:chExt cx="8198718" cy="5032177"/>
          </a:xfrm>
        </p:grpSpPr>
        <p:sp>
          <p:nvSpPr>
            <p:cNvPr id="9" name="Rounded Rectangle 8"/>
            <p:cNvSpPr/>
            <p:nvPr/>
          </p:nvSpPr>
          <p:spPr>
            <a:xfrm>
              <a:off x="1981200" y="1216225"/>
              <a:ext cx="8115300" cy="52149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81200" y="2240163"/>
              <a:ext cx="8115300" cy="52149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81200" y="3264101"/>
              <a:ext cx="4000500" cy="52149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96000" y="3264101"/>
              <a:ext cx="4000500" cy="52149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096000" y="4288039"/>
              <a:ext cx="3987062" cy="52149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096001" y="5311979"/>
              <a:ext cx="1160365" cy="93642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401809" y="5311977"/>
              <a:ext cx="1437391" cy="93642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983310" y="5311977"/>
              <a:ext cx="1075090" cy="93642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948875" y="27817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7948875" y="3804644"/>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7955282" y="4829626"/>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9337769" y="48204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551470" y="1245398"/>
              <a:ext cx="4974760" cy="461665"/>
            </a:xfrm>
            <a:prstGeom prst="rect">
              <a:avLst/>
            </a:prstGeom>
            <a:noFill/>
          </p:spPr>
          <p:txBody>
            <a:bodyPr wrap="none" rtlCol="0">
              <a:spAutoFit/>
            </a:bodyPr>
            <a:lstStyle/>
            <a:p>
              <a:r>
                <a:rPr lang="en-US" sz="2400" b="1" dirty="0"/>
                <a:t>Community Health Assessment (CHA)</a:t>
              </a:r>
            </a:p>
          </p:txBody>
        </p:sp>
        <p:sp>
          <p:nvSpPr>
            <p:cNvPr id="25" name="TextBox 24"/>
            <p:cNvSpPr txBox="1"/>
            <p:nvPr/>
          </p:nvSpPr>
          <p:spPr>
            <a:xfrm>
              <a:off x="3094390" y="2270077"/>
              <a:ext cx="5888920" cy="461665"/>
            </a:xfrm>
            <a:prstGeom prst="rect">
              <a:avLst/>
            </a:prstGeom>
            <a:noFill/>
          </p:spPr>
          <p:txBody>
            <a:bodyPr wrap="none" rtlCol="0">
              <a:spAutoFit/>
            </a:bodyPr>
            <a:lstStyle/>
            <a:p>
              <a:r>
                <a:rPr lang="en-US" sz="2400" b="1" dirty="0"/>
                <a:t>Community Health Improvement Plan (CHIP)</a:t>
              </a:r>
            </a:p>
          </p:txBody>
        </p:sp>
        <p:sp>
          <p:nvSpPr>
            <p:cNvPr id="26" name="TextBox 25"/>
            <p:cNvSpPr txBox="1"/>
            <p:nvPr/>
          </p:nvSpPr>
          <p:spPr>
            <a:xfrm>
              <a:off x="3287760" y="3291411"/>
              <a:ext cx="1260089" cy="461665"/>
            </a:xfrm>
            <a:prstGeom prst="rect">
              <a:avLst/>
            </a:prstGeom>
            <a:noFill/>
          </p:spPr>
          <p:txBody>
            <a:bodyPr wrap="none" rtlCol="0">
              <a:spAutoFit/>
            </a:bodyPr>
            <a:lstStyle/>
            <a:p>
              <a:r>
                <a:rPr lang="en-US" sz="2400" b="1" dirty="0"/>
                <a:t>Partners</a:t>
              </a:r>
            </a:p>
          </p:txBody>
        </p:sp>
        <p:sp>
          <p:nvSpPr>
            <p:cNvPr id="27" name="TextBox 26"/>
            <p:cNvSpPr txBox="1"/>
            <p:nvPr/>
          </p:nvSpPr>
          <p:spPr>
            <a:xfrm>
              <a:off x="6337929" y="3291411"/>
              <a:ext cx="3503203" cy="461665"/>
            </a:xfrm>
            <a:prstGeom prst="rect">
              <a:avLst/>
            </a:prstGeom>
            <a:noFill/>
          </p:spPr>
          <p:txBody>
            <a:bodyPr wrap="none" rtlCol="0">
              <a:spAutoFit/>
            </a:bodyPr>
            <a:lstStyle/>
            <a:p>
              <a:r>
                <a:rPr lang="en-US" sz="2400" b="1" dirty="0"/>
                <a:t>Public Health Department</a:t>
              </a:r>
            </a:p>
          </p:txBody>
        </p:sp>
        <p:sp>
          <p:nvSpPr>
            <p:cNvPr id="29" name="TextBox 28"/>
            <p:cNvSpPr txBox="1"/>
            <p:nvPr/>
          </p:nvSpPr>
          <p:spPr>
            <a:xfrm>
              <a:off x="7184783" y="4317953"/>
              <a:ext cx="1923347" cy="461665"/>
            </a:xfrm>
            <a:prstGeom prst="rect">
              <a:avLst/>
            </a:prstGeom>
            <a:noFill/>
          </p:spPr>
          <p:txBody>
            <a:bodyPr wrap="none" rtlCol="0">
              <a:spAutoFit/>
            </a:bodyPr>
            <a:lstStyle/>
            <a:p>
              <a:r>
                <a:rPr lang="en-US" sz="2400" b="1" dirty="0"/>
                <a:t>Strategic Plan</a:t>
              </a:r>
            </a:p>
          </p:txBody>
        </p:sp>
        <p:sp>
          <p:nvSpPr>
            <p:cNvPr id="30" name="TextBox 29"/>
            <p:cNvSpPr txBox="1"/>
            <p:nvPr/>
          </p:nvSpPr>
          <p:spPr>
            <a:xfrm>
              <a:off x="6124589" y="5549355"/>
              <a:ext cx="1103187" cy="461665"/>
            </a:xfrm>
            <a:prstGeom prst="rect">
              <a:avLst/>
            </a:prstGeom>
            <a:noFill/>
          </p:spPr>
          <p:txBody>
            <a:bodyPr wrap="none" rtlCol="0">
              <a:spAutoFit/>
            </a:bodyPr>
            <a:lstStyle/>
            <a:p>
              <a:r>
                <a:rPr lang="en-US" sz="2400" b="1" dirty="0"/>
                <a:t>QI Plan</a:t>
              </a:r>
            </a:p>
          </p:txBody>
        </p:sp>
        <p:sp>
          <p:nvSpPr>
            <p:cNvPr id="32" name="TextBox 31"/>
            <p:cNvSpPr txBox="1"/>
            <p:nvPr/>
          </p:nvSpPr>
          <p:spPr>
            <a:xfrm>
              <a:off x="7371886" y="5503188"/>
              <a:ext cx="1506393" cy="569387"/>
            </a:xfrm>
            <a:prstGeom prst="rect">
              <a:avLst/>
            </a:prstGeom>
            <a:noFill/>
          </p:spPr>
          <p:txBody>
            <a:bodyPr wrap="square" rtlCol="0">
              <a:spAutoFit/>
            </a:bodyPr>
            <a:lstStyle/>
            <a:p>
              <a:pPr algn="ctr"/>
              <a:r>
                <a:rPr lang="en-US" sz="1550" b="1" dirty="0"/>
                <a:t>Implementation </a:t>
              </a:r>
            </a:p>
            <a:p>
              <a:pPr algn="ctr"/>
              <a:r>
                <a:rPr lang="en-US" sz="1550" b="1" dirty="0"/>
                <a:t>Plans</a:t>
              </a:r>
            </a:p>
          </p:txBody>
        </p:sp>
        <p:sp>
          <p:nvSpPr>
            <p:cNvPr id="33" name="TextBox 32"/>
            <p:cNvSpPr txBox="1"/>
            <p:nvPr/>
          </p:nvSpPr>
          <p:spPr>
            <a:xfrm>
              <a:off x="8890783" y="5480105"/>
              <a:ext cx="1289135" cy="600164"/>
            </a:xfrm>
            <a:prstGeom prst="rect">
              <a:avLst/>
            </a:prstGeom>
            <a:noFill/>
          </p:spPr>
          <p:txBody>
            <a:bodyPr wrap="none" rtlCol="0">
              <a:spAutoFit/>
            </a:bodyPr>
            <a:lstStyle/>
            <a:p>
              <a:pPr algn="ctr"/>
              <a:r>
                <a:rPr lang="en-US" sz="1700" b="1" dirty="0"/>
                <a:t>Other Plans </a:t>
              </a:r>
              <a:r>
                <a:rPr lang="en-US" sz="1600" b="1" dirty="0"/>
                <a:t/>
              </a:r>
              <a:br>
                <a:rPr lang="en-US" sz="1600" b="1" dirty="0"/>
              </a:br>
              <a:r>
                <a:rPr lang="en-US" sz="1600" b="1" dirty="0"/>
                <a:t>(i.e. WDP)</a:t>
              </a:r>
            </a:p>
          </p:txBody>
        </p:sp>
      </p:grpSp>
    </p:spTree>
    <p:extLst>
      <p:ext uri="{BB962C8B-B14F-4D97-AF65-F5344CB8AC3E}">
        <p14:creationId xmlns:p14="http://schemas.microsoft.com/office/powerpoint/2010/main" val="780873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003"/>
            <a:ext cx="10437340" cy="994172"/>
          </a:xfrm>
        </p:spPr>
        <p:txBody>
          <a:bodyPr>
            <a:noAutofit/>
          </a:bodyPr>
          <a:lstStyle/>
          <a:p>
            <a:r>
              <a:rPr lang="en-US" sz="3200" dirty="0"/>
              <a:t>National Standards for the Strategic Plan Process</a:t>
            </a:r>
          </a:p>
        </p:txBody>
      </p:sp>
      <p:sp>
        <p:nvSpPr>
          <p:cNvPr id="3" name="Content Placeholder 2"/>
          <p:cNvSpPr>
            <a:spLocks noGrp="1"/>
          </p:cNvSpPr>
          <p:nvPr>
            <p:ph idx="1"/>
          </p:nvPr>
        </p:nvSpPr>
        <p:spPr>
          <a:xfrm>
            <a:off x="228600" y="1205284"/>
            <a:ext cx="11582400" cy="4600725"/>
          </a:xfrm>
        </p:spPr>
        <p:txBody>
          <a:bodyPr>
            <a:normAutofit/>
          </a:bodyPr>
          <a:lstStyle/>
          <a:p>
            <a:pPr marL="34527" indent="0">
              <a:buNone/>
              <a:defRPr/>
            </a:pPr>
            <a:r>
              <a:rPr lang="en-US" sz="2200" b="1" dirty="0"/>
              <a:t>Measure 5.3.3A – Implemented department strategic plan</a:t>
            </a:r>
            <a:endParaRPr lang="en-US" sz="2200" dirty="0"/>
          </a:p>
          <a:p>
            <a:pPr marL="34527" indent="0">
              <a:buNone/>
              <a:defRPr/>
            </a:pPr>
            <a:r>
              <a:rPr lang="en-US" sz="2200" dirty="0"/>
              <a:t>The health department must provide reports developed since the plan’s adoption showing that it has reviewed the strategic plan and has monitored and assessed progress towards reaching the goals and objectives.</a:t>
            </a:r>
          </a:p>
          <a:p>
            <a:pPr marL="34527" indent="0">
              <a:buNone/>
              <a:defRPr/>
            </a:pPr>
            <a:endParaRPr lang="en-US" sz="2200" dirty="0"/>
          </a:p>
          <a:p>
            <a:pPr marL="34527" indent="0">
              <a:buNone/>
              <a:defRPr/>
            </a:pPr>
            <a:r>
              <a:rPr lang="en-US" sz="2200" dirty="0"/>
              <a:t>The reports must include how the targets were monitored and must be completed no less frequently than annually. </a:t>
            </a:r>
          </a:p>
          <a:p>
            <a:pPr marL="34527" indent="0">
              <a:buNone/>
              <a:defRPr/>
            </a:pPr>
            <a:endParaRPr lang="en-US" sz="2200" dirty="0"/>
          </a:p>
          <a:p>
            <a:pPr marL="34527" indent="0">
              <a:buNone/>
              <a:defRPr/>
            </a:pPr>
            <a:r>
              <a:rPr lang="en-US" sz="2200" dirty="0"/>
              <a:t>One example must be dated within 14 months; second example may be older, but within 5 years</a:t>
            </a:r>
            <a:endParaRPr lang="en-US" sz="1900" dirty="0"/>
          </a:p>
          <a:p>
            <a:endParaRPr lang="en-US" dirty="0"/>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781194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003"/>
            <a:ext cx="10437340" cy="994172"/>
          </a:xfrm>
        </p:spPr>
        <p:txBody>
          <a:bodyPr>
            <a:noAutofit/>
          </a:bodyPr>
          <a:lstStyle/>
          <a:p>
            <a:r>
              <a:rPr lang="en-US" sz="4000" dirty="0"/>
              <a:t>Strategy </a:t>
            </a:r>
            <a:r>
              <a:rPr lang="en-US" sz="4000" dirty="0" smtClean="0"/>
              <a:t>Phase – Priorities (or Goals)</a:t>
            </a:r>
            <a:endParaRPr lang="en-US" sz="4000" dirty="0"/>
          </a:p>
        </p:txBody>
      </p:sp>
      <p:sp>
        <p:nvSpPr>
          <p:cNvPr id="3" name="Content Placeholder 2"/>
          <p:cNvSpPr>
            <a:spLocks noGrp="1"/>
          </p:cNvSpPr>
          <p:nvPr>
            <p:ph idx="1"/>
          </p:nvPr>
        </p:nvSpPr>
        <p:spPr>
          <a:xfrm>
            <a:off x="228600" y="1205284"/>
            <a:ext cx="11582400" cy="5424116"/>
          </a:xfrm>
        </p:spPr>
        <p:txBody>
          <a:bodyPr>
            <a:normAutofit fontScale="92500" lnSpcReduction="10000"/>
          </a:bodyPr>
          <a:lstStyle/>
          <a:p>
            <a:r>
              <a:rPr lang="en-US" altLang="en-US" dirty="0"/>
              <a:t>Strategic plans are strategic – consider 3-4 </a:t>
            </a:r>
            <a:r>
              <a:rPr lang="en-US" altLang="en-US" dirty="0" smtClean="0"/>
              <a:t>priorities</a:t>
            </a:r>
          </a:p>
          <a:p>
            <a:pPr lvl="1"/>
            <a:r>
              <a:rPr lang="en-US" dirty="0"/>
              <a:t>Two tests of a strategic priority:</a:t>
            </a:r>
          </a:p>
          <a:p>
            <a:pPr lvl="2"/>
            <a:r>
              <a:rPr lang="en-US" dirty="0"/>
              <a:t>Is the priority </a:t>
            </a:r>
            <a:r>
              <a:rPr lang="en-US" u="sng" dirty="0"/>
              <a:t>necessary</a:t>
            </a:r>
            <a:r>
              <a:rPr lang="en-US" dirty="0"/>
              <a:t> to achieve the vision?</a:t>
            </a:r>
          </a:p>
          <a:p>
            <a:pPr lvl="2"/>
            <a:r>
              <a:rPr lang="en-US" dirty="0"/>
              <a:t>Are the strategic priorities together </a:t>
            </a:r>
            <a:r>
              <a:rPr lang="en-US" u="sng" dirty="0"/>
              <a:t>sufficient</a:t>
            </a:r>
            <a:r>
              <a:rPr lang="en-US" dirty="0"/>
              <a:t> to achieve the vision?</a:t>
            </a:r>
          </a:p>
          <a:p>
            <a:pPr lvl="1"/>
            <a:r>
              <a:rPr lang="en-US" dirty="0"/>
              <a:t>Each Strategic Priority will have specific objectives identified that will address that </a:t>
            </a:r>
            <a:r>
              <a:rPr lang="en-US" dirty="0" smtClean="0"/>
              <a:t>priority</a:t>
            </a:r>
          </a:p>
          <a:p>
            <a:pPr marL="457200" lvl="1" indent="0">
              <a:buNone/>
            </a:pPr>
            <a:endParaRPr lang="en-US" dirty="0"/>
          </a:p>
          <a:p>
            <a:r>
              <a:rPr lang="en-US" dirty="0" smtClean="0"/>
              <a:t>For </a:t>
            </a:r>
            <a:r>
              <a:rPr lang="en-US" dirty="0"/>
              <a:t>LHDs that have prepared a CHA or CHIP, agency strategic priorities should align with the broader priorities identified through those processes</a:t>
            </a:r>
          </a:p>
          <a:p>
            <a:r>
              <a:rPr lang="en-US" dirty="0"/>
              <a:t>For LHDs working on their CHA or CHIP, agency strategic priorities can still align with these processes, especially in getting systems in place</a:t>
            </a:r>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3299289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003"/>
            <a:ext cx="10437340" cy="994172"/>
          </a:xfrm>
        </p:spPr>
        <p:txBody>
          <a:bodyPr>
            <a:noAutofit/>
          </a:bodyPr>
          <a:lstStyle/>
          <a:p>
            <a:r>
              <a:rPr lang="en-US" sz="4000" dirty="0"/>
              <a:t>Strategy </a:t>
            </a:r>
            <a:r>
              <a:rPr lang="en-US" sz="4000" dirty="0" smtClean="0"/>
              <a:t>Phase - Objectives</a:t>
            </a:r>
            <a:endParaRPr lang="en-US" sz="4000" dirty="0"/>
          </a:p>
        </p:txBody>
      </p:sp>
      <p:sp>
        <p:nvSpPr>
          <p:cNvPr id="3" name="Content Placeholder 2"/>
          <p:cNvSpPr>
            <a:spLocks noGrp="1"/>
          </p:cNvSpPr>
          <p:nvPr>
            <p:ph idx="1"/>
          </p:nvPr>
        </p:nvSpPr>
        <p:spPr>
          <a:xfrm>
            <a:off x="228600" y="1205284"/>
            <a:ext cx="11582400" cy="5424116"/>
          </a:xfrm>
        </p:spPr>
        <p:txBody>
          <a:bodyPr>
            <a:normAutofit/>
          </a:bodyPr>
          <a:lstStyle/>
          <a:p>
            <a:r>
              <a:rPr lang="en-US" dirty="0" smtClean="0"/>
              <a:t>Objectives are a higher level of specificity in defining what is meant by the strategic priority or goal</a:t>
            </a:r>
          </a:p>
          <a:p>
            <a:r>
              <a:rPr lang="en-US" dirty="0" smtClean="0"/>
              <a:t>Objectives are still the “what” level of strategy, not the “how” level of implementation</a:t>
            </a:r>
          </a:p>
          <a:p>
            <a:endParaRPr lang="en-US" dirty="0"/>
          </a:p>
          <a:p>
            <a:r>
              <a:rPr lang="en-US" dirty="0" smtClean="0"/>
              <a:t>To get organized for implementation, prioritize objectives to focus on in Year 1 </a:t>
            </a:r>
          </a:p>
          <a:p>
            <a:pPr lvl="1"/>
            <a:r>
              <a:rPr lang="en-US" dirty="0" smtClean="0"/>
              <a:t>1. From </a:t>
            </a:r>
            <a:r>
              <a:rPr lang="en-US" dirty="0"/>
              <a:t>our list of objectives, what needs to be done first?</a:t>
            </a:r>
          </a:p>
          <a:p>
            <a:pPr lvl="1"/>
            <a:r>
              <a:rPr lang="en-US" dirty="0"/>
              <a:t>2. Are there any easy wins we can accomplish to create momentum?</a:t>
            </a:r>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1096099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003"/>
            <a:ext cx="10437340" cy="994172"/>
          </a:xfrm>
        </p:spPr>
        <p:txBody>
          <a:bodyPr>
            <a:noAutofit/>
          </a:bodyPr>
          <a:lstStyle/>
          <a:p>
            <a:r>
              <a:rPr lang="en-US" sz="4000" dirty="0"/>
              <a:t>Strategic Map</a:t>
            </a:r>
          </a:p>
        </p:txBody>
      </p:sp>
      <p:sp>
        <p:nvSpPr>
          <p:cNvPr id="3" name="Content Placeholder 2"/>
          <p:cNvSpPr>
            <a:spLocks noGrp="1"/>
          </p:cNvSpPr>
          <p:nvPr>
            <p:ph idx="1"/>
          </p:nvPr>
        </p:nvSpPr>
        <p:spPr>
          <a:xfrm>
            <a:off x="457200" y="1371600"/>
            <a:ext cx="5943600" cy="5257800"/>
          </a:xfrm>
        </p:spPr>
        <p:txBody>
          <a:bodyPr>
            <a:normAutofit/>
          </a:bodyPr>
          <a:lstStyle/>
          <a:p>
            <a:r>
              <a:rPr lang="en-US" sz="2400" dirty="0"/>
              <a:t>DPH went with the Strategic Map as way to display the agency’s strategic goals and </a:t>
            </a:r>
            <a:r>
              <a:rPr lang="en-US" sz="2400" dirty="0" smtClean="0"/>
              <a:t>objectives (updated annually)</a:t>
            </a:r>
            <a:endParaRPr lang="en-US" sz="2400" dirty="0"/>
          </a:p>
          <a:p>
            <a:r>
              <a:rPr lang="en-US" sz="2400" dirty="0"/>
              <a:t>It is a one-page visual shorthand of the strategic plan</a:t>
            </a:r>
          </a:p>
          <a:p>
            <a:r>
              <a:rPr lang="en-US" sz="2400" dirty="0"/>
              <a:t>Colored boxes are strategic objectives that have been prioritized by staff on the Public Health Strategic Team (which means they get extra attention and focus, and are tracked through implementation worksheets)</a:t>
            </a:r>
          </a:p>
          <a:p>
            <a:r>
              <a:rPr lang="en-US" sz="2400" dirty="0"/>
              <a:t>DPH had 14 prioritized objectives in 2017-2018 (WAY TOO MANY)</a:t>
            </a:r>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5" name="Picture 4">
            <a:extLst>
              <a:ext uri="{FF2B5EF4-FFF2-40B4-BE49-F238E27FC236}">
                <a16:creationId xmlns:a16="http://schemas.microsoft.com/office/drawing/2014/main" xmlns="" id="{392E5196-B8BC-4714-95C3-720563D37E1D}"/>
              </a:ext>
            </a:extLst>
          </p:cNvPr>
          <p:cNvPicPr>
            <a:picLocks noChangeAspect="1"/>
          </p:cNvPicPr>
          <p:nvPr/>
        </p:nvPicPr>
        <p:blipFill>
          <a:blip r:embed="rId4"/>
          <a:stretch>
            <a:fillRect/>
          </a:stretch>
        </p:blipFill>
        <p:spPr>
          <a:xfrm>
            <a:off x="6858000" y="1175548"/>
            <a:ext cx="4173499" cy="5551289"/>
          </a:xfrm>
          <a:prstGeom prst="rect">
            <a:avLst/>
          </a:prstGeom>
        </p:spPr>
      </p:pic>
    </p:spTree>
    <p:extLst>
      <p:ext uri="{BB962C8B-B14F-4D97-AF65-F5344CB8AC3E}">
        <p14:creationId xmlns:p14="http://schemas.microsoft.com/office/powerpoint/2010/main" val="1622366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iteCore Colors">
      <a:dk1>
        <a:sysClr val="windowText" lastClr="000000"/>
      </a:dk1>
      <a:lt1>
        <a:sysClr val="window" lastClr="FFFFFF"/>
      </a:lt1>
      <a:dk2>
        <a:srgbClr val="1F497D"/>
      </a:dk2>
      <a:lt2>
        <a:srgbClr val="EEECE1"/>
      </a:lt2>
      <a:accent1>
        <a:srgbClr val="0071BB"/>
      </a:accent1>
      <a:accent2>
        <a:srgbClr val="3A95D2"/>
      </a:accent2>
      <a:accent3>
        <a:srgbClr val="88BFE3"/>
      </a:accent3>
      <a:accent4>
        <a:srgbClr val="054266"/>
      </a:accent4>
      <a:accent5>
        <a:srgbClr val="053955"/>
      </a:accent5>
      <a:accent6>
        <a:srgbClr val="0081BD"/>
      </a:accent6>
      <a:hlink>
        <a:srgbClr val="054266"/>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20901</TotalTime>
  <Words>1056</Words>
  <Application>Microsoft Office PowerPoint</Application>
  <PresentationFormat>Widescreen</PresentationFormat>
  <Paragraphs>241</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Bookman Old Style</vt:lpstr>
      <vt:lpstr>Calibri</vt:lpstr>
      <vt:lpstr>Times New Roman</vt:lpstr>
      <vt:lpstr>Office Theme</vt:lpstr>
      <vt:lpstr>Accreditation Learning Community</vt:lpstr>
      <vt:lpstr>Aligning SHIP with local CHIPs</vt:lpstr>
      <vt:lpstr>Implementing a Strategic Plan (Measure 5.3.3) </vt:lpstr>
      <vt:lpstr>Recap from July’s ALC</vt:lpstr>
      <vt:lpstr>Alignment of PHAB Prerequisites</vt:lpstr>
      <vt:lpstr>National Standards for the Strategic Plan Process</vt:lpstr>
      <vt:lpstr>Strategy Phase – Priorities (or Goals)</vt:lpstr>
      <vt:lpstr>Strategy Phase - Objectives</vt:lpstr>
      <vt:lpstr>Strategic Map</vt:lpstr>
      <vt:lpstr>Workplan Phase</vt:lpstr>
      <vt:lpstr>DPH Documentation/Process for 5.3.3A</vt:lpstr>
      <vt:lpstr>DPH Documentation/Process for 5.3.3A</vt:lpstr>
      <vt:lpstr>DPH Documentation/Process for 5.3.3A</vt:lpstr>
      <vt:lpstr>Norwalk Health Department Nationally accredited since 2014</vt:lpstr>
      <vt:lpstr>Norwalk Health Department </vt:lpstr>
      <vt:lpstr>Required Documentation Examples </vt:lpstr>
      <vt:lpstr>Strategic Plan progress Update</vt:lpstr>
      <vt:lpstr>NHD 2017-2018 Strategic Plan</vt:lpstr>
      <vt:lpstr>Megan DiMeglio Project Coordinator  Mdimeglio@norwalkct.org 203-854-7984</vt:lpstr>
      <vt:lpstr>Discussion Questions</vt:lpstr>
      <vt:lpstr>Tips for Strategic Planning and Implementation</vt:lpstr>
      <vt:lpstr>PowerPoint Presentation</vt:lpstr>
    </vt:vector>
  </TitlesOfParts>
  <Company>DPH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at  CT DPH</dc:title>
  <dc:creator>Holder, Etienne</dc:creator>
  <cp:lastModifiedBy>Touma, Melissa</cp:lastModifiedBy>
  <cp:revision>470</cp:revision>
  <cp:lastPrinted>2018-05-30T16:32:46Z</cp:lastPrinted>
  <dcterms:created xsi:type="dcterms:W3CDTF">2017-07-24T19:17:55Z</dcterms:created>
  <dcterms:modified xsi:type="dcterms:W3CDTF">2018-08-23T14:09:24Z</dcterms:modified>
</cp:coreProperties>
</file>