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0"/>
  </p:notesMasterIdLst>
  <p:sldIdLst>
    <p:sldId id="266" r:id="rId5"/>
    <p:sldId id="309" r:id="rId6"/>
    <p:sldId id="313" r:id="rId7"/>
    <p:sldId id="310" r:id="rId8"/>
    <p:sldId id="311" r:id="rId9"/>
    <p:sldId id="312" r:id="rId10"/>
    <p:sldId id="322" r:id="rId11"/>
    <p:sldId id="314" r:id="rId12"/>
    <p:sldId id="315" r:id="rId13"/>
    <p:sldId id="316" r:id="rId14"/>
    <p:sldId id="317" r:id="rId15"/>
    <p:sldId id="318" r:id="rId16"/>
    <p:sldId id="319" r:id="rId17"/>
    <p:sldId id="320" r:id="rId18"/>
    <p:sldId id="32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14" autoAdjust="0"/>
  </p:normalViewPr>
  <p:slideViewPr>
    <p:cSldViewPr snapToGrid="0">
      <p:cViewPr varScale="1">
        <p:scale>
          <a:sx n="90" d="100"/>
          <a:sy n="90" d="100"/>
        </p:scale>
        <p:origin x="576"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44CB4-CDBB-4082-AC7A-5D77A4FCA86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D2257EA-8DE6-46C8-BE97-FF5B1FA01C43}">
      <dgm:prSet/>
      <dgm:spPr/>
      <dgm:t>
        <a:bodyPr/>
        <a:lstStyle/>
        <a:p>
          <a:r>
            <a:rPr lang="en-US"/>
            <a:t>Help patients with basic living activities</a:t>
          </a:r>
        </a:p>
      </dgm:t>
    </dgm:pt>
    <dgm:pt modelId="{9C5552CA-4564-4BE8-A95F-32B8319730CD}" type="parTrans" cxnId="{FCC22947-EA50-4714-854C-525136D0B9B6}">
      <dgm:prSet/>
      <dgm:spPr/>
      <dgm:t>
        <a:bodyPr/>
        <a:lstStyle/>
        <a:p>
          <a:endParaRPr lang="en-US"/>
        </a:p>
      </dgm:t>
    </dgm:pt>
    <dgm:pt modelId="{2DD6BDB1-1F45-430A-996E-36531FC49644}" type="sibTrans" cxnId="{FCC22947-EA50-4714-854C-525136D0B9B6}">
      <dgm:prSet/>
      <dgm:spPr/>
      <dgm:t>
        <a:bodyPr/>
        <a:lstStyle/>
        <a:p>
          <a:endParaRPr lang="en-US"/>
        </a:p>
      </dgm:t>
    </dgm:pt>
    <dgm:pt modelId="{2A197DD4-D54A-4793-A2C7-E8F89A7D17AD}">
      <dgm:prSet/>
      <dgm:spPr/>
      <dgm:t>
        <a:bodyPr/>
        <a:lstStyle/>
        <a:p>
          <a:r>
            <a:rPr lang="en-US"/>
            <a:t>Listen to health concerns of patients</a:t>
          </a:r>
        </a:p>
      </dgm:t>
    </dgm:pt>
    <dgm:pt modelId="{A5DECF73-2081-4020-8E62-2D4EBC85188A}" type="parTrans" cxnId="{33A8D7B9-B8B2-44CC-A831-DE6EEBF4BD40}">
      <dgm:prSet/>
      <dgm:spPr/>
      <dgm:t>
        <a:bodyPr/>
        <a:lstStyle/>
        <a:p>
          <a:endParaRPr lang="en-US"/>
        </a:p>
      </dgm:t>
    </dgm:pt>
    <dgm:pt modelId="{CFEEB7B6-B8AE-411D-927C-348F634274A6}" type="sibTrans" cxnId="{33A8D7B9-B8B2-44CC-A831-DE6EEBF4BD40}">
      <dgm:prSet/>
      <dgm:spPr/>
      <dgm:t>
        <a:bodyPr/>
        <a:lstStyle/>
        <a:p>
          <a:endParaRPr lang="en-US"/>
        </a:p>
      </dgm:t>
    </dgm:pt>
    <dgm:pt modelId="{B7DB22E6-E9F3-43C4-AE4D-88B38D39B6E4}">
      <dgm:prSet/>
      <dgm:spPr/>
      <dgm:t>
        <a:bodyPr/>
        <a:lstStyle/>
        <a:p>
          <a:r>
            <a:rPr lang="en-US"/>
            <a:t>Measure vital signs</a:t>
          </a:r>
        </a:p>
      </dgm:t>
    </dgm:pt>
    <dgm:pt modelId="{9BC653AA-9A1A-416A-B6D3-DF71269E4CB3}" type="parTrans" cxnId="{7976027C-52B7-4CCB-B64F-4CDBC3E1B579}">
      <dgm:prSet/>
      <dgm:spPr/>
      <dgm:t>
        <a:bodyPr/>
        <a:lstStyle/>
        <a:p>
          <a:endParaRPr lang="en-US"/>
        </a:p>
      </dgm:t>
    </dgm:pt>
    <dgm:pt modelId="{AED69F91-9AC6-4B46-9428-CF4912DCD30A}" type="sibTrans" cxnId="{7976027C-52B7-4CCB-B64F-4CDBC3E1B579}">
      <dgm:prSet/>
      <dgm:spPr/>
      <dgm:t>
        <a:bodyPr/>
        <a:lstStyle/>
        <a:p>
          <a:endParaRPr lang="en-US"/>
        </a:p>
      </dgm:t>
    </dgm:pt>
    <dgm:pt modelId="{91024FF4-C9C4-4C01-AAEF-21CE645D7CF6}">
      <dgm:prSet/>
      <dgm:spPr/>
      <dgm:t>
        <a:bodyPr/>
        <a:lstStyle/>
        <a:p>
          <a:r>
            <a:rPr lang="en-US"/>
            <a:t>Housekeeping</a:t>
          </a:r>
        </a:p>
      </dgm:t>
    </dgm:pt>
    <dgm:pt modelId="{12A1CF8A-47EE-42E6-9BBD-A11EFC7FEFA4}" type="parTrans" cxnId="{D475DAF6-C63E-4E31-AB99-09DD04E8FF67}">
      <dgm:prSet/>
      <dgm:spPr/>
      <dgm:t>
        <a:bodyPr/>
        <a:lstStyle/>
        <a:p>
          <a:endParaRPr lang="en-US"/>
        </a:p>
      </dgm:t>
    </dgm:pt>
    <dgm:pt modelId="{6398CEEF-C1C2-44A9-AE0A-74CA4C20D8C9}" type="sibTrans" cxnId="{D475DAF6-C63E-4E31-AB99-09DD04E8FF67}">
      <dgm:prSet/>
      <dgm:spPr/>
      <dgm:t>
        <a:bodyPr/>
        <a:lstStyle/>
        <a:p>
          <a:endParaRPr lang="en-US"/>
        </a:p>
      </dgm:t>
    </dgm:pt>
    <dgm:pt modelId="{76E1F591-AF7A-4383-8607-3959F3C386B6}">
      <dgm:prSet/>
      <dgm:spPr/>
      <dgm:t>
        <a:bodyPr/>
        <a:lstStyle/>
        <a:p>
          <a:r>
            <a:rPr lang="en-US"/>
            <a:t>Tending to patient issues and problems</a:t>
          </a:r>
        </a:p>
      </dgm:t>
    </dgm:pt>
    <dgm:pt modelId="{414715C7-43A2-46A4-A23C-397DB4E60B53}" type="parTrans" cxnId="{74360B29-29B1-4795-B088-20016340BB50}">
      <dgm:prSet/>
      <dgm:spPr/>
      <dgm:t>
        <a:bodyPr/>
        <a:lstStyle/>
        <a:p>
          <a:endParaRPr lang="en-US"/>
        </a:p>
      </dgm:t>
    </dgm:pt>
    <dgm:pt modelId="{3B372931-1B12-40CC-9B8B-6FBD3AE1E383}" type="sibTrans" cxnId="{74360B29-29B1-4795-B088-20016340BB50}">
      <dgm:prSet/>
      <dgm:spPr/>
      <dgm:t>
        <a:bodyPr/>
        <a:lstStyle/>
        <a:p>
          <a:endParaRPr lang="en-US"/>
        </a:p>
      </dgm:t>
    </dgm:pt>
    <dgm:pt modelId="{AE3A418C-49D8-4A30-B7E9-2022B3E78117}" type="pres">
      <dgm:prSet presAssocID="{CB744CB4-CDBB-4082-AC7A-5D77A4FCA864}" presName="linear" presStyleCnt="0">
        <dgm:presLayoutVars>
          <dgm:animLvl val="lvl"/>
          <dgm:resizeHandles val="exact"/>
        </dgm:presLayoutVars>
      </dgm:prSet>
      <dgm:spPr/>
    </dgm:pt>
    <dgm:pt modelId="{46127058-A600-48FB-A6B2-CFB8B2F9F4C4}" type="pres">
      <dgm:prSet presAssocID="{ED2257EA-8DE6-46C8-BE97-FF5B1FA01C43}" presName="parentText" presStyleLbl="node1" presStyleIdx="0" presStyleCnt="5">
        <dgm:presLayoutVars>
          <dgm:chMax val="0"/>
          <dgm:bulletEnabled val="1"/>
        </dgm:presLayoutVars>
      </dgm:prSet>
      <dgm:spPr/>
    </dgm:pt>
    <dgm:pt modelId="{2F4B1607-99F1-43FB-9267-C094E8186721}" type="pres">
      <dgm:prSet presAssocID="{2DD6BDB1-1F45-430A-996E-36531FC49644}" presName="spacer" presStyleCnt="0"/>
      <dgm:spPr/>
    </dgm:pt>
    <dgm:pt modelId="{5B378A69-2058-496F-86A7-0B2E4BD6BEB6}" type="pres">
      <dgm:prSet presAssocID="{2A197DD4-D54A-4793-A2C7-E8F89A7D17AD}" presName="parentText" presStyleLbl="node1" presStyleIdx="1" presStyleCnt="5">
        <dgm:presLayoutVars>
          <dgm:chMax val="0"/>
          <dgm:bulletEnabled val="1"/>
        </dgm:presLayoutVars>
      </dgm:prSet>
      <dgm:spPr/>
    </dgm:pt>
    <dgm:pt modelId="{7A1537A3-CA5C-42EE-BC47-C1E22A6765DC}" type="pres">
      <dgm:prSet presAssocID="{CFEEB7B6-B8AE-411D-927C-348F634274A6}" presName="spacer" presStyleCnt="0"/>
      <dgm:spPr/>
    </dgm:pt>
    <dgm:pt modelId="{F330DB63-7904-435F-933B-A4CEEA6530A5}" type="pres">
      <dgm:prSet presAssocID="{B7DB22E6-E9F3-43C4-AE4D-88B38D39B6E4}" presName="parentText" presStyleLbl="node1" presStyleIdx="2" presStyleCnt="5">
        <dgm:presLayoutVars>
          <dgm:chMax val="0"/>
          <dgm:bulletEnabled val="1"/>
        </dgm:presLayoutVars>
      </dgm:prSet>
      <dgm:spPr/>
    </dgm:pt>
    <dgm:pt modelId="{F02C236C-51E4-48AD-92D0-0E9C9D19228D}" type="pres">
      <dgm:prSet presAssocID="{AED69F91-9AC6-4B46-9428-CF4912DCD30A}" presName="spacer" presStyleCnt="0"/>
      <dgm:spPr/>
    </dgm:pt>
    <dgm:pt modelId="{450B8248-4356-4C86-A4E1-27212F161C8F}" type="pres">
      <dgm:prSet presAssocID="{91024FF4-C9C4-4C01-AAEF-21CE645D7CF6}" presName="parentText" presStyleLbl="node1" presStyleIdx="3" presStyleCnt="5">
        <dgm:presLayoutVars>
          <dgm:chMax val="0"/>
          <dgm:bulletEnabled val="1"/>
        </dgm:presLayoutVars>
      </dgm:prSet>
      <dgm:spPr/>
    </dgm:pt>
    <dgm:pt modelId="{335BE152-F374-4489-9E5F-214D9018ACEB}" type="pres">
      <dgm:prSet presAssocID="{6398CEEF-C1C2-44A9-AE0A-74CA4C20D8C9}" presName="spacer" presStyleCnt="0"/>
      <dgm:spPr/>
    </dgm:pt>
    <dgm:pt modelId="{F1DF1249-E700-4DB8-A323-D0AC01F0F2F3}" type="pres">
      <dgm:prSet presAssocID="{76E1F591-AF7A-4383-8607-3959F3C386B6}" presName="parentText" presStyleLbl="node1" presStyleIdx="4" presStyleCnt="5">
        <dgm:presLayoutVars>
          <dgm:chMax val="0"/>
          <dgm:bulletEnabled val="1"/>
        </dgm:presLayoutVars>
      </dgm:prSet>
      <dgm:spPr/>
    </dgm:pt>
  </dgm:ptLst>
  <dgm:cxnLst>
    <dgm:cxn modelId="{9C0E2E1E-FBE7-4DAC-9533-CC701E4BF27D}" type="presOf" srcId="{ED2257EA-8DE6-46C8-BE97-FF5B1FA01C43}" destId="{46127058-A600-48FB-A6B2-CFB8B2F9F4C4}" srcOrd="0" destOrd="0" presId="urn:microsoft.com/office/officeart/2005/8/layout/vList2"/>
    <dgm:cxn modelId="{74360B29-29B1-4795-B088-20016340BB50}" srcId="{CB744CB4-CDBB-4082-AC7A-5D77A4FCA864}" destId="{76E1F591-AF7A-4383-8607-3959F3C386B6}" srcOrd="4" destOrd="0" parTransId="{414715C7-43A2-46A4-A23C-397DB4E60B53}" sibTransId="{3B372931-1B12-40CC-9B8B-6FBD3AE1E383}"/>
    <dgm:cxn modelId="{FCC22947-EA50-4714-854C-525136D0B9B6}" srcId="{CB744CB4-CDBB-4082-AC7A-5D77A4FCA864}" destId="{ED2257EA-8DE6-46C8-BE97-FF5B1FA01C43}" srcOrd="0" destOrd="0" parTransId="{9C5552CA-4564-4BE8-A95F-32B8319730CD}" sibTransId="{2DD6BDB1-1F45-430A-996E-36531FC49644}"/>
    <dgm:cxn modelId="{42DE2352-1AA8-4C7B-ACC8-7626343545AB}" type="presOf" srcId="{B7DB22E6-E9F3-43C4-AE4D-88B38D39B6E4}" destId="{F330DB63-7904-435F-933B-A4CEEA6530A5}" srcOrd="0" destOrd="0" presId="urn:microsoft.com/office/officeart/2005/8/layout/vList2"/>
    <dgm:cxn modelId="{7976027C-52B7-4CCB-B64F-4CDBC3E1B579}" srcId="{CB744CB4-CDBB-4082-AC7A-5D77A4FCA864}" destId="{B7DB22E6-E9F3-43C4-AE4D-88B38D39B6E4}" srcOrd="2" destOrd="0" parTransId="{9BC653AA-9A1A-416A-B6D3-DF71269E4CB3}" sibTransId="{AED69F91-9AC6-4B46-9428-CF4912DCD30A}"/>
    <dgm:cxn modelId="{87558385-1172-45FE-9C9D-E2C5EFD85797}" type="presOf" srcId="{91024FF4-C9C4-4C01-AAEF-21CE645D7CF6}" destId="{450B8248-4356-4C86-A4E1-27212F161C8F}" srcOrd="0" destOrd="0" presId="urn:microsoft.com/office/officeart/2005/8/layout/vList2"/>
    <dgm:cxn modelId="{8900A4A9-DB46-42E7-BFCB-E9ECBDDCE3D2}" type="presOf" srcId="{CB744CB4-CDBB-4082-AC7A-5D77A4FCA864}" destId="{AE3A418C-49D8-4A30-B7E9-2022B3E78117}" srcOrd="0" destOrd="0" presId="urn:microsoft.com/office/officeart/2005/8/layout/vList2"/>
    <dgm:cxn modelId="{B35EC7B6-6CAF-4C54-A1AA-F69145BDE469}" type="presOf" srcId="{2A197DD4-D54A-4793-A2C7-E8F89A7D17AD}" destId="{5B378A69-2058-496F-86A7-0B2E4BD6BEB6}" srcOrd="0" destOrd="0" presId="urn:microsoft.com/office/officeart/2005/8/layout/vList2"/>
    <dgm:cxn modelId="{33A8D7B9-B8B2-44CC-A831-DE6EEBF4BD40}" srcId="{CB744CB4-CDBB-4082-AC7A-5D77A4FCA864}" destId="{2A197DD4-D54A-4793-A2C7-E8F89A7D17AD}" srcOrd="1" destOrd="0" parTransId="{A5DECF73-2081-4020-8E62-2D4EBC85188A}" sibTransId="{CFEEB7B6-B8AE-411D-927C-348F634274A6}"/>
    <dgm:cxn modelId="{DBA55FF0-FDE0-42F6-BEE0-28C4395F08E1}" type="presOf" srcId="{76E1F591-AF7A-4383-8607-3959F3C386B6}" destId="{F1DF1249-E700-4DB8-A323-D0AC01F0F2F3}" srcOrd="0" destOrd="0" presId="urn:microsoft.com/office/officeart/2005/8/layout/vList2"/>
    <dgm:cxn modelId="{D475DAF6-C63E-4E31-AB99-09DD04E8FF67}" srcId="{CB744CB4-CDBB-4082-AC7A-5D77A4FCA864}" destId="{91024FF4-C9C4-4C01-AAEF-21CE645D7CF6}" srcOrd="3" destOrd="0" parTransId="{12A1CF8A-47EE-42E6-9BBD-A11EFC7FEFA4}" sibTransId="{6398CEEF-C1C2-44A9-AE0A-74CA4C20D8C9}"/>
    <dgm:cxn modelId="{1DAB7FDB-F514-4FC7-BB33-B74CDA631454}" type="presParOf" srcId="{AE3A418C-49D8-4A30-B7E9-2022B3E78117}" destId="{46127058-A600-48FB-A6B2-CFB8B2F9F4C4}" srcOrd="0" destOrd="0" presId="urn:microsoft.com/office/officeart/2005/8/layout/vList2"/>
    <dgm:cxn modelId="{AC4AFA5E-968C-43F8-982A-2702BBAEC3B8}" type="presParOf" srcId="{AE3A418C-49D8-4A30-B7E9-2022B3E78117}" destId="{2F4B1607-99F1-43FB-9267-C094E8186721}" srcOrd="1" destOrd="0" presId="urn:microsoft.com/office/officeart/2005/8/layout/vList2"/>
    <dgm:cxn modelId="{5C6E5C48-A2C0-4646-82C7-B8D2794A8C10}" type="presParOf" srcId="{AE3A418C-49D8-4A30-B7E9-2022B3E78117}" destId="{5B378A69-2058-496F-86A7-0B2E4BD6BEB6}" srcOrd="2" destOrd="0" presId="urn:microsoft.com/office/officeart/2005/8/layout/vList2"/>
    <dgm:cxn modelId="{CD5E9598-11FF-4B72-9123-AA35B5CB2372}" type="presParOf" srcId="{AE3A418C-49D8-4A30-B7E9-2022B3E78117}" destId="{7A1537A3-CA5C-42EE-BC47-C1E22A6765DC}" srcOrd="3" destOrd="0" presId="urn:microsoft.com/office/officeart/2005/8/layout/vList2"/>
    <dgm:cxn modelId="{A055918A-F1FF-4D60-AE0B-8C4E9EA71DA8}" type="presParOf" srcId="{AE3A418C-49D8-4A30-B7E9-2022B3E78117}" destId="{F330DB63-7904-435F-933B-A4CEEA6530A5}" srcOrd="4" destOrd="0" presId="urn:microsoft.com/office/officeart/2005/8/layout/vList2"/>
    <dgm:cxn modelId="{52AB1D5E-55D6-4500-BD3D-C39B0626B6E6}" type="presParOf" srcId="{AE3A418C-49D8-4A30-B7E9-2022B3E78117}" destId="{F02C236C-51E4-48AD-92D0-0E9C9D19228D}" srcOrd="5" destOrd="0" presId="urn:microsoft.com/office/officeart/2005/8/layout/vList2"/>
    <dgm:cxn modelId="{7DD325E9-E9C2-4928-A2BA-E2A7734E15EE}" type="presParOf" srcId="{AE3A418C-49D8-4A30-B7E9-2022B3E78117}" destId="{450B8248-4356-4C86-A4E1-27212F161C8F}" srcOrd="6" destOrd="0" presId="urn:microsoft.com/office/officeart/2005/8/layout/vList2"/>
    <dgm:cxn modelId="{481CE806-1880-4800-93EB-A0E99F8A44EA}" type="presParOf" srcId="{AE3A418C-49D8-4A30-B7E9-2022B3E78117}" destId="{335BE152-F374-4489-9E5F-214D9018ACEB}" srcOrd="7" destOrd="0" presId="urn:microsoft.com/office/officeart/2005/8/layout/vList2"/>
    <dgm:cxn modelId="{38745829-BEA1-4760-9783-20875DFCD3CE}" type="presParOf" srcId="{AE3A418C-49D8-4A30-B7E9-2022B3E78117}" destId="{F1DF1249-E700-4DB8-A323-D0AC01F0F2F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6F766E-9DF9-477C-89FF-42E681C8AB0E}"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CAD012F0-6F4D-4809-A424-985C4B6DCB4B}">
      <dgm:prSet/>
      <dgm:spPr/>
      <dgm:t>
        <a:bodyPr/>
        <a:lstStyle/>
        <a:p>
          <a:r>
            <a:rPr lang="en-US"/>
            <a:t>Monitor symptoms</a:t>
          </a:r>
        </a:p>
      </dgm:t>
    </dgm:pt>
    <dgm:pt modelId="{9848065E-DEB3-4D88-9A59-8D5D47F79056}" type="parTrans" cxnId="{12F07775-78D8-450D-9DDE-FB70F95DC3E2}">
      <dgm:prSet/>
      <dgm:spPr/>
      <dgm:t>
        <a:bodyPr/>
        <a:lstStyle/>
        <a:p>
          <a:endParaRPr lang="en-US"/>
        </a:p>
      </dgm:t>
    </dgm:pt>
    <dgm:pt modelId="{0D3E9680-8C87-4926-8F99-5EC9C3127074}" type="sibTrans" cxnId="{12F07775-78D8-450D-9DDE-FB70F95DC3E2}">
      <dgm:prSet/>
      <dgm:spPr/>
      <dgm:t>
        <a:bodyPr/>
        <a:lstStyle/>
        <a:p>
          <a:endParaRPr lang="en-US"/>
        </a:p>
      </dgm:t>
    </dgm:pt>
    <dgm:pt modelId="{BDAFC056-A629-4D1F-8EE2-3B6697B4C868}">
      <dgm:prSet/>
      <dgm:spPr/>
      <dgm:t>
        <a:bodyPr/>
        <a:lstStyle/>
        <a:p>
          <a:r>
            <a:rPr lang="en-US"/>
            <a:t>Prevent the spread of the virus</a:t>
          </a:r>
        </a:p>
      </dgm:t>
    </dgm:pt>
    <dgm:pt modelId="{0AEDB509-696F-4840-81F3-A0F9E6F2C1E2}" type="parTrans" cxnId="{828B6B1D-084C-4EE9-8BA8-F6335E3926B5}">
      <dgm:prSet/>
      <dgm:spPr/>
      <dgm:t>
        <a:bodyPr/>
        <a:lstStyle/>
        <a:p>
          <a:endParaRPr lang="en-US"/>
        </a:p>
      </dgm:t>
    </dgm:pt>
    <dgm:pt modelId="{F9AA7464-1913-457B-AEEF-AB995027AF68}" type="sibTrans" cxnId="{828B6B1D-084C-4EE9-8BA8-F6335E3926B5}">
      <dgm:prSet/>
      <dgm:spPr/>
      <dgm:t>
        <a:bodyPr/>
        <a:lstStyle/>
        <a:p>
          <a:endParaRPr lang="en-US"/>
        </a:p>
      </dgm:t>
    </dgm:pt>
    <dgm:pt modelId="{4D14193D-B5DD-4873-AA28-57D4BDB0F7A3}">
      <dgm:prSet/>
      <dgm:spPr/>
      <dgm:t>
        <a:bodyPr/>
        <a:lstStyle/>
        <a:p>
          <a:r>
            <a:rPr lang="en-US"/>
            <a:t>Treat symptoms</a:t>
          </a:r>
        </a:p>
      </dgm:t>
    </dgm:pt>
    <dgm:pt modelId="{16CD71FB-7339-4936-B67C-AF2ED78DF3A1}" type="parTrans" cxnId="{BDBE5E67-F1E3-4A67-9842-6F7CB3B84F5D}">
      <dgm:prSet/>
      <dgm:spPr/>
      <dgm:t>
        <a:bodyPr/>
        <a:lstStyle/>
        <a:p>
          <a:endParaRPr lang="en-US"/>
        </a:p>
      </dgm:t>
    </dgm:pt>
    <dgm:pt modelId="{A7E667BA-3431-464F-8578-72A99D1E1318}" type="sibTrans" cxnId="{BDBE5E67-F1E3-4A67-9842-6F7CB3B84F5D}">
      <dgm:prSet/>
      <dgm:spPr/>
      <dgm:t>
        <a:bodyPr/>
        <a:lstStyle/>
        <a:p>
          <a:endParaRPr lang="en-US"/>
        </a:p>
      </dgm:t>
    </dgm:pt>
    <dgm:pt modelId="{CCDE8523-3DAB-4813-9C9A-3915AE0548CF}">
      <dgm:prSet/>
      <dgm:spPr/>
      <dgm:t>
        <a:bodyPr/>
        <a:lstStyle/>
        <a:p>
          <a:r>
            <a:rPr lang="en-US"/>
            <a:t>Decide when to end isolation</a:t>
          </a:r>
        </a:p>
      </dgm:t>
    </dgm:pt>
    <dgm:pt modelId="{04391BD4-DDC1-4FBC-9ACD-B9D4ECF9C996}" type="parTrans" cxnId="{AD0A696C-20D1-4DD2-B881-1A8B94CF4AF4}">
      <dgm:prSet/>
      <dgm:spPr/>
      <dgm:t>
        <a:bodyPr/>
        <a:lstStyle/>
        <a:p>
          <a:endParaRPr lang="en-US"/>
        </a:p>
      </dgm:t>
    </dgm:pt>
    <dgm:pt modelId="{5129D13E-F4A1-4F0D-9BEF-93F929060367}" type="sibTrans" cxnId="{AD0A696C-20D1-4DD2-B881-1A8B94CF4AF4}">
      <dgm:prSet/>
      <dgm:spPr/>
      <dgm:t>
        <a:bodyPr/>
        <a:lstStyle/>
        <a:p>
          <a:endParaRPr lang="en-US"/>
        </a:p>
      </dgm:t>
    </dgm:pt>
    <dgm:pt modelId="{F6D3741F-4C2A-4160-ABB7-6AB4AF9D41E4}" type="pres">
      <dgm:prSet presAssocID="{176F766E-9DF9-477C-89FF-42E681C8AB0E}" presName="Name0" presStyleCnt="0">
        <dgm:presLayoutVars>
          <dgm:dir/>
          <dgm:resizeHandles val="exact"/>
        </dgm:presLayoutVars>
      </dgm:prSet>
      <dgm:spPr/>
    </dgm:pt>
    <dgm:pt modelId="{6F2FF3AE-1F81-48BB-92DE-B1171CA63896}" type="pres">
      <dgm:prSet presAssocID="{CAD012F0-6F4D-4809-A424-985C4B6DCB4B}" presName="node" presStyleLbl="node1" presStyleIdx="0" presStyleCnt="4">
        <dgm:presLayoutVars>
          <dgm:bulletEnabled val="1"/>
        </dgm:presLayoutVars>
      </dgm:prSet>
      <dgm:spPr/>
    </dgm:pt>
    <dgm:pt modelId="{3753297C-5A1C-49D4-B12B-C2493AD50BE5}" type="pres">
      <dgm:prSet presAssocID="{0D3E9680-8C87-4926-8F99-5EC9C3127074}" presName="sibTrans" presStyleLbl="sibTrans1D1" presStyleIdx="0" presStyleCnt="3"/>
      <dgm:spPr/>
    </dgm:pt>
    <dgm:pt modelId="{9C2181E7-FFA1-4D55-8481-3B96B855B72B}" type="pres">
      <dgm:prSet presAssocID="{0D3E9680-8C87-4926-8F99-5EC9C3127074}" presName="connectorText" presStyleLbl="sibTrans1D1" presStyleIdx="0" presStyleCnt="3"/>
      <dgm:spPr/>
    </dgm:pt>
    <dgm:pt modelId="{AE5E537F-45BB-4C21-A663-77771A276778}" type="pres">
      <dgm:prSet presAssocID="{BDAFC056-A629-4D1F-8EE2-3B6697B4C868}" presName="node" presStyleLbl="node1" presStyleIdx="1" presStyleCnt="4">
        <dgm:presLayoutVars>
          <dgm:bulletEnabled val="1"/>
        </dgm:presLayoutVars>
      </dgm:prSet>
      <dgm:spPr/>
    </dgm:pt>
    <dgm:pt modelId="{318BD353-80AF-491D-90BF-22493A79739E}" type="pres">
      <dgm:prSet presAssocID="{F9AA7464-1913-457B-AEEF-AB995027AF68}" presName="sibTrans" presStyleLbl="sibTrans1D1" presStyleIdx="1" presStyleCnt="3"/>
      <dgm:spPr/>
    </dgm:pt>
    <dgm:pt modelId="{26BC2E06-920C-4548-B307-D47F30EE9CC2}" type="pres">
      <dgm:prSet presAssocID="{F9AA7464-1913-457B-AEEF-AB995027AF68}" presName="connectorText" presStyleLbl="sibTrans1D1" presStyleIdx="1" presStyleCnt="3"/>
      <dgm:spPr/>
    </dgm:pt>
    <dgm:pt modelId="{9194C539-A139-438D-8700-9D0A191744B7}" type="pres">
      <dgm:prSet presAssocID="{4D14193D-B5DD-4873-AA28-57D4BDB0F7A3}" presName="node" presStyleLbl="node1" presStyleIdx="2" presStyleCnt="4">
        <dgm:presLayoutVars>
          <dgm:bulletEnabled val="1"/>
        </dgm:presLayoutVars>
      </dgm:prSet>
      <dgm:spPr/>
    </dgm:pt>
    <dgm:pt modelId="{C7C2FF1E-25EE-4600-A5EA-2339321EE199}" type="pres">
      <dgm:prSet presAssocID="{A7E667BA-3431-464F-8578-72A99D1E1318}" presName="sibTrans" presStyleLbl="sibTrans1D1" presStyleIdx="2" presStyleCnt="3"/>
      <dgm:spPr/>
    </dgm:pt>
    <dgm:pt modelId="{705C97D3-CACB-45E3-8854-3C9472D83429}" type="pres">
      <dgm:prSet presAssocID="{A7E667BA-3431-464F-8578-72A99D1E1318}" presName="connectorText" presStyleLbl="sibTrans1D1" presStyleIdx="2" presStyleCnt="3"/>
      <dgm:spPr/>
    </dgm:pt>
    <dgm:pt modelId="{8C44B75A-5EE8-450A-AEBE-441CF2E8E94E}" type="pres">
      <dgm:prSet presAssocID="{CCDE8523-3DAB-4813-9C9A-3915AE0548CF}" presName="node" presStyleLbl="node1" presStyleIdx="3" presStyleCnt="4">
        <dgm:presLayoutVars>
          <dgm:bulletEnabled val="1"/>
        </dgm:presLayoutVars>
      </dgm:prSet>
      <dgm:spPr/>
    </dgm:pt>
  </dgm:ptLst>
  <dgm:cxnLst>
    <dgm:cxn modelId="{E60AB209-9A49-414D-B266-4F0B225BBDA0}" type="presOf" srcId="{F9AA7464-1913-457B-AEEF-AB995027AF68}" destId="{318BD353-80AF-491D-90BF-22493A79739E}" srcOrd="0" destOrd="0" presId="urn:microsoft.com/office/officeart/2016/7/layout/RepeatingBendingProcessNew"/>
    <dgm:cxn modelId="{6FCAFF13-E148-43F6-BCD1-788ECE3B79A6}" type="presOf" srcId="{A7E667BA-3431-464F-8578-72A99D1E1318}" destId="{C7C2FF1E-25EE-4600-A5EA-2339321EE199}" srcOrd="0" destOrd="0" presId="urn:microsoft.com/office/officeart/2016/7/layout/RepeatingBendingProcessNew"/>
    <dgm:cxn modelId="{DCB52B15-EF50-47DC-83B5-B26E880C8EDF}" type="presOf" srcId="{A7E667BA-3431-464F-8578-72A99D1E1318}" destId="{705C97D3-CACB-45E3-8854-3C9472D83429}" srcOrd="1" destOrd="0" presId="urn:microsoft.com/office/officeart/2016/7/layout/RepeatingBendingProcessNew"/>
    <dgm:cxn modelId="{828B6B1D-084C-4EE9-8BA8-F6335E3926B5}" srcId="{176F766E-9DF9-477C-89FF-42E681C8AB0E}" destId="{BDAFC056-A629-4D1F-8EE2-3B6697B4C868}" srcOrd="1" destOrd="0" parTransId="{0AEDB509-696F-4840-81F3-A0F9E6F2C1E2}" sibTransId="{F9AA7464-1913-457B-AEEF-AB995027AF68}"/>
    <dgm:cxn modelId="{DB5C763C-279D-490E-A654-B8546E47D503}" type="presOf" srcId="{4D14193D-B5DD-4873-AA28-57D4BDB0F7A3}" destId="{9194C539-A139-438D-8700-9D0A191744B7}" srcOrd="0" destOrd="0" presId="urn:microsoft.com/office/officeart/2016/7/layout/RepeatingBendingProcessNew"/>
    <dgm:cxn modelId="{BDBE5E67-F1E3-4A67-9842-6F7CB3B84F5D}" srcId="{176F766E-9DF9-477C-89FF-42E681C8AB0E}" destId="{4D14193D-B5DD-4873-AA28-57D4BDB0F7A3}" srcOrd="2" destOrd="0" parTransId="{16CD71FB-7339-4936-B67C-AF2ED78DF3A1}" sibTransId="{A7E667BA-3431-464F-8578-72A99D1E1318}"/>
    <dgm:cxn modelId="{AD0A696C-20D1-4DD2-B881-1A8B94CF4AF4}" srcId="{176F766E-9DF9-477C-89FF-42E681C8AB0E}" destId="{CCDE8523-3DAB-4813-9C9A-3915AE0548CF}" srcOrd="3" destOrd="0" parTransId="{04391BD4-DDC1-4FBC-9ACD-B9D4ECF9C996}" sibTransId="{5129D13E-F4A1-4F0D-9BEF-93F929060367}"/>
    <dgm:cxn modelId="{7B463653-4FAC-4BD6-8726-780A5AA1F069}" type="presOf" srcId="{CAD012F0-6F4D-4809-A424-985C4B6DCB4B}" destId="{6F2FF3AE-1F81-48BB-92DE-B1171CA63896}" srcOrd="0" destOrd="0" presId="urn:microsoft.com/office/officeart/2016/7/layout/RepeatingBendingProcessNew"/>
    <dgm:cxn modelId="{12F07775-78D8-450D-9DDE-FB70F95DC3E2}" srcId="{176F766E-9DF9-477C-89FF-42E681C8AB0E}" destId="{CAD012F0-6F4D-4809-A424-985C4B6DCB4B}" srcOrd="0" destOrd="0" parTransId="{9848065E-DEB3-4D88-9A59-8D5D47F79056}" sibTransId="{0D3E9680-8C87-4926-8F99-5EC9C3127074}"/>
    <dgm:cxn modelId="{554CE992-F13F-4EF8-961D-07D07BC2274D}" type="presOf" srcId="{176F766E-9DF9-477C-89FF-42E681C8AB0E}" destId="{F6D3741F-4C2A-4160-ABB7-6AB4AF9D41E4}" srcOrd="0" destOrd="0" presId="urn:microsoft.com/office/officeart/2016/7/layout/RepeatingBendingProcessNew"/>
    <dgm:cxn modelId="{F9C10DA6-F787-4122-B364-7BDB35EF5A53}" type="presOf" srcId="{BDAFC056-A629-4D1F-8EE2-3B6697B4C868}" destId="{AE5E537F-45BB-4C21-A663-77771A276778}" srcOrd="0" destOrd="0" presId="urn:microsoft.com/office/officeart/2016/7/layout/RepeatingBendingProcessNew"/>
    <dgm:cxn modelId="{C7D403BD-4F5B-4944-BB4B-2B3AFBB89ED8}" type="presOf" srcId="{F9AA7464-1913-457B-AEEF-AB995027AF68}" destId="{26BC2E06-920C-4548-B307-D47F30EE9CC2}" srcOrd="1" destOrd="0" presId="urn:microsoft.com/office/officeart/2016/7/layout/RepeatingBendingProcessNew"/>
    <dgm:cxn modelId="{FD165BDF-CA28-49A0-AE65-A17FABC6AC65}" type="presOf" srcId="{0D3E9680-8C87-4926-8F99-5EC9C3127074}" destId="{3753297C-5A1C-49D4-B12B-C2493AD50BE5}" srcOrd="0" destOrd="0" presId="urn:microsoft.com/office/officeart/2016/7/layout/RepeatingBendingProcessNew"/>
    <dgm:cxn modelId="{1AC893FA-6EA0-4F05-B001-B9E7BF429754}" type="presOf" srcId="{0D3E9680-8C87-4926-8F99-5EC9C3127074}" destId="{9C2181E7-FFA1-4D55-8481-3B96B855B72B}" srcOrd="1" destOrd="0" presId="urn:microsoft.com/office/officeart/2016/7/layout/RepeatingBendingProcessNew"/>
    <dgm:cxn modelId="{E0CA64FB-E157-4C3D-B44E-BEE6B82D43BA}" type="presOf" srcId="{CCDE8523-3DAB-4813-9C9A-3915AE0548CF}" destId="{8C44B75A-5EE8-450A-AEBE-441CF2E8E94E}" srcOrd="0" destOrd="0" presId="urn:microsoft.com/office/officeart/2016/7/layout/RepeatingBendingProcessNew"/>
    <dgm:cxn modelId="{F9EA6D14-1B96-4042-90EC-84261FF9E362}" type="presParOf" srcId="{F6D3741F-4C2A-4160-ABB7-6AB4AF9D41E4}" destId="{6F2FF3AE-1F81-48BB-92DE-B1171CA63896}" srcOrd="0" destOrd="0" presId="urn:microsoft.com/office/officeart/2016/7/layout/RepeatingBendingProcessNew"/>
    <dgm:cxn modelId="{8C2090AE-6DE2-48DC-AAEC-40D34429888E}" type="presParOf" srcId="{F6D3741F-4C2A-4160-ABB7-6AB4AF9D41E4}" destId="{3753297C-5A1C-49D4-B12B-C2493AD50BE5}" srcOrd="1" destOrd="0" presId="urn:microsoft.com/office/officeart/2016/7/layout/RepeatingBendingProcessNew"/>
    <dgm:cxn modelId="{9CF09D8B-DC44-4E8B-80DF-39596B9B2F4F}" type="presParOf" srcId="{3753297C-5A1C-49D4-B12B-C2493AD50BE5}" destId="{9C2181E7-FFA1-4D55-8481-3B96B855B72B}" srcOrd="0" destOrd="0" presId="urn:microsoft.com/office/officeart/2016/7/layout/RepeatingBendingProcessNew"/>
    <dgm:cxn modelId="{08EBBF51-D4F0-496B-B65E-EA12E29F3323}" type="presParOf" srcId="{F6D3741F-4C2A-4160-ABB7-6AB4AF9D41E4}" destId="{AE5E537F-45BB-4C21-A663-77771A276778}" srcOrd="2" destOrd="0" presId="urn:microsoft.com/office/officeart/2016/7/layout/RepeatingBendingProcessNew"/>
    <dgm:cxn modelId="{3DE9CB73-E59B-491C-B33A-1C56EC67A1B3}" type="presParOf" srcId="{F6D3741F-4C2A-4160-ABB7-6AB4AF9D41E4}" destId="{318BD353-80AF-491D-90BF-22493A79739E}" srcOrd="3" destOrd="0" presId="urn:microsoft.com/office/officeart/2016/7/layout/RepeatingBendingProcessNew"/>
    <dgm:cxn modelId="{A7E5C5B9-BC15-48DA-A6A9-601539A9B612}" type="presParOf" srcId="{318BD353-80AF-491D-90BF-22493A79739E}" destId="{26BC2E06-920C-4548-B307-D47F30EE9CC2}" srcOrd="0" destOrd="0" presId="urn:microsoft.com/office/officeart/2016/7/layout/RepeatingBendingProcessNew"/>
    <dgm:cxn modelId="{484133FD-4638-4FC7-9147-4D80C76B1097}" type="presParOf" srcId="{F6D3741F-4C2A-4160-ABB7-6AB4AF9D41E4}" destId="{9194C539-A139-438D-8700-9D0A191744B7}" srcOrd="4" destOrd="0" presId="urn:microsoft.com/office/officeart/2016/7/layout/RepeatingBendingProcessNew"/>
    <dgm:cxn modelId="{E4972197-007D-4B77-99CE-7F34BC0BB21D}" type="presParOf" srcId="{F6D3741F-4C2A-4160-ABB7-6AB4AF9D41E4}" destId="{C7C2FF1E-25EE-4600-A5EA-2339321EE199}" srcOrd="5" destOrd="0" presId="urn:microsoft.com/office/officeart/2016/7/layout/RepeatingBendingProcessNew"/>
    <dgm:cxn modelId="{0A239CE8-0E2B-4B17-A26C-8469257C8C8C}" type="presParOf" srcId="{C7C2FF1E-25EE-4600-A5EA-2339321EE199}" destId="{705C97D3-CACB-45E3-8854-3C9472D83429}" srcOrd="0" destOrd="0" presId="urn:microsoft.com/office/officeart/2016/7/layout/RepeatingBendingProcessNew"/>
    <dgm:cxn modelId="{180500CC-D35C-44E6-A667-85E8D3AE4E13}" type="presParOf" srcId="{F6D3741F-4C2A-4160-ABB7-6AB4AF9D41E4}" destId="{8C44B75A-5EE8-450A-AEBE-441CF2E8E94E}"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3A883-8E93-48BD-951D-18D07942266F}"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921C0AAE-D283-41F7-BC3F-EE1876422B9B}">
      <dgm:prSet/>
      <dgm:spPr/>
      <dgm:t>
        <a:bodyPr/>
        <a:lstStyle/>
        <a:p>
          <a:r>
            <a:rPr lang="en-US"/>
            <a:t>Healthcare personnel caring for patients with confirmed or possible COVID-19 should adhere to CDC recommendations for infection prevention and control. </a:t>
          </a:r>
        </a:p>
      </dgm:t>
    </dgm:pt>
    <dgm:pt modelId="{D3BBEA44-2678-4415-A2B8-C8A85FA6B6A8}" type="parTrans" cxnId="{20E2C847-F952-40DC-B7AB-CA951A960303}">
      <dgm:prSet/>
      <dgm:spPr/>
      <dgm:t>
        <a:bodyPr/>
        <a:lstStyle/>
        <a:p>
          <a:endParaRPr lang="en-US"/>
        </a:p>
      </dgm:t>
    </dgm:pt>
    <dgm:pt modelId="{AA93C8A1-9EEB-4004-95E6-9473863FED1D}" type="sibTrans" cxnId="{20E2C847-F952-40DC-B7AB-CA951A960303}">
      <dgm:prSet/>
      <dgm:spPr/>
      <dgm:t>
        <a:bodyPr/>
        <a:lstStyle/>
        <a:p>
          <a:endParaRPr lang="en-US"/>
        </a:p>
      </dgm:t>
    </dgm:pt>
    <dgm:pt modelId="{FFCAC5D2-674D-4199-8334-2088033B3986}">
      <dgm:prSet/>
      <dgm:spPr/>
      <dgm:t>
        <a:bodyPr/>
        <a:lstStyle/>
        <a:p>
          <a:r>
            <a:rPr lang="en-US" dirty="0"/>
            <a:t>Assess and triage those patients with acute respiratory symp­toms and risk factors for COVID-19 to minimize chances of exposure, including placing a facemask on the patient and placing them in an examination room with the door closed in an Airborne Infection Isolation Room (AIIR), if available.</a:t>
          </a:r>
        </a:p>
      </dgm:t>
    </dgm:pt>
    <dgm:pt modelId="{9612547B-764F-4603-A417-CD1D67FF730F}" type="parTrans" cxnId="{2D0CBBCF-5FB1-477C-A3D4-428AA8B56786}">
      <dgm:prSet/>
      <dgm:spPr/>
      <dgm:t>
        <a:bodyPr/>
        <a:lstStyle/>
        <a:p>
          <a:endParaRPr lang="en-US"/>
        </a:p>
      </dgm:t>
    </dgm:pt>
    <dgm:pt modelId="{378D5CA8-BE14-44A8-97A6-39D42FFA2D40}" type="sibTrans" cxnId="{2D0CBBCF-5FB1-477C-A3D4-428AA8B56786}">
      <dgm:prSet/>
      <dgm:spPr/>
      <dgm:t>
        <a:bodyPr/>
        <a:lstStyle/>
        <a:p>
          <a:endParaRPr lang="en-US"/>
        </a:p>
      </dgm:t>
    </dgm:pt>
    <dgm:pt modelId="{C5D2BB91-8D49-4E23-94EC-CCF009A9FB10}">
      <dgm:prSet/>
      <dgm:spPr/>
      <dgm:t>
        <a:bodyPr/>
        <a:lstStyle/>
        <a:p>
          <a:r>
            <a:rPr lang="en-US"/>
            <a:t>Use standard precautions, contact precautions, and airborne precautions and eye protection when caring for patients with confirmed or possible COVID-19.</a:t>
          </a:r>
        </a:p>
      </dgm:t>
    </dgm:pt>
    <dgm:pt modelId="{8E45A20A-FB40-4E8F-9E96-16D54E6E208B}" type="parTrans" cxnId="{08E782F2-8A6C-4661-8770-564954C72F72}">
      <dgm:prSet/>
      <dgm:spPr/>
      <dgm:t>
        <a:bodyPr/>
        <a:lstStyle/>
        <a:p>
          <a:endParaRPr lang="en-US"/>
        </a:p>
      </dgm:t>
    </dgm:pt>
    <dgm:pt modelId="{26637F85-A5A4-4D79-A224-A80C902358BC}" type="sibTrans" cxnId="{08E782F2-8A6C-4661-8770-564954C72F72}">
      <dgm:prSet/>
      <dgm:spPr/>
      <dgm:t>
        <a:bodyPr/>
        <a:lstStyle/>
        <a:p>
          <a:endParaRPr lang="en-US"/>
        </a:p>
      </dgm:t>
    </dgm:pt>
    <dgm:pt modelId="{3BE7CC38-97CE-47EB-8DEF-71A6B85761F7}">
      <dgm:prSet/>
      <dgm:spPr/>
      <dgm:t>
        <a:bodyPr/>
        <a:lstStyle/>
        <a:p>
          <a:r>
            <a:rPr lang="en-US"/>
            <a:t>Perform hand hygiene with alcohol-based hand rub before and after all patient contact, contact with potentially infectious material, and before putting on and upon removal of PPE, including gloves. Use soap and water if hands are visibly soiled.</a:t>
          </a:r>
        </a:p>
      </dgm:t>
    </dgm:pt>
    <dgm:pt modelId="{4F7DC2DA-CE33-4E1B-B5C1-0215E1EC6A50}" type="parTrans" cxnId="{CF6E1E20-AE90-4829-8F01-2A9466B7CAF0}">
      <dgm:prSet/>
      <dgm:spPr/>
      <dgm:t>
        <a:bodyPr/>
        <a:lstStyle/>
        <a:p>
          <a:endParaRPr lang="en-US"/>
        </a:p>
      </dgm:t>
    </dgm:pt>
    <dgm:pt modelId="{00366BE9-8DD6-4E5E-85B2-5720AFFBF9E3}" type="sibTrans" cxnId="{CF6E1E20-AE90-4829-8F01-2A9466B7CAF0}">
      <dgm:prSet/>
      <dgm:spPr/>
      <dgm:t>
        <a:bodyPr/>
        <a:lstStyle/>
        <a:p>
          <a:endParaRPr lang="en-US"/>
        </a:p>
      </dgm:t>
    </dgm:pt>
    <dgm:pt modelId="{36551C0E-BFEF-45D5-BAB4-2C6C23B88A66}" type="pres">
      <dgm:prSet presAssocID="{B813A883-8E93-48BD-951D-18D07942266F}" presName="vert0" presStyleCnt="0">
        <dgm:presLayoutVars>
          <dgm:dir/>
          <dgm:animOne val="branch"/>
          <dgm:animLvl val="lvl"/>
        </dgm:presLayoutVars>
      </dgm:prSet>
      <dgm:spPr/>
    </dgm:pt>
    <dgm:pt modelId="{F94E7495-871C-4515-BF6F-88778F52B503}" type="pres">
      <dgm:prSet presAssocID="{921C0AAE-D283-41F7-BC3F-EE1876422B9B}" presName="thickLine" presStyleLbl="alignNode1" presStyleIdx="0" presStyleCnt="4"/>
      <dgm:spPr/>
    </dgm:pt>
    <dgm:pt modelId="{0354C6AD-18DD-41B2-B6F0-93E1012A4705}" type="pres">
      <dgm:prSet presAssocID="{921C0AAE-D283-41F7-BC3F-EE1876422B9B}" presName="horz1" presStyleCnt="0"/>
      <dgm:spPr/>
    </dgm:pt>
    <dgm:pt modelId="{FDAD44EC-EE78-4F4A-A1C7-E931FA7E6033}" type="pres">
      <dgm:prSet presAssocID="{921C0AAE-D283-41F7-BC3F-EE1876422B9B}" presName="tx1" presStyleLbl="revTx" presStyleIdx="0" presStyleCnt="4"/>
      <dgm:spPr/>
    </dgm:pt>
    <dgm:pt modelId="{EA48017E-0059-4FB0-ABE4-E2DB60FFEE07}" type="pres">
      <dgm:prSet presAssocID="{921C0AAE-D283-41F7-BC3F-EE1876422B9B}" presName="vert1" presStyleCnt="0"/>
      <dgm:spPr/>
    </dgm:pt>
    <dgm:pt modelId="{7D69A031-94D8-4CE9-8398-2EF9FAE357CD}" type="pres">
      <dgm:prSet presAssocID="{FFCAC5D2-674D-4199-8334-2088033B3986}" presName="thickLine" presStyleLbl="alignNode1" presStyleIdx="1" presStyleCnt="4"/>
      <dgm:spPr/>
    </dgm:pt>
    <dgm:pt modelId="{70E9C7B5-3F7A-4BCB-8ACC-6FF6F8770B71}" type="pres">
      <dgm:prSet presAssocID="{FFCAC5D2-674D-4199-8334-2088033B3986}" presName="horz1" presStyleCnt="0"/>
      <dgm:spPr/>
    </dgm:pt>
    <dgm:pt modelId="{F57D21E0-CA37-4957-A365-94628F9B168E}" type="pres">
      <dgm:prSet presAssocID="{FFCAC5D2-674D-4199-8334-2088033B3986}" presName="tx1" presStyleLbl="revTx" presStyleIdx="1" presStyleCnt="4"/>
      <dgm:spPr/>
    </dgm:pt>
    <dgm:pt modelId="{87585C98-B8E2-4F6C-9F12-0096D45B84FC}" type="pres">
      <dgm:prSet presAssocID="{FFCAC5D2-674D-4199-8334-2088033B3986}" presName="vert1" presStyleCnt="0"/>
      <dgm:spPr/>
    </dgm:pt>
    <dgm:pt modelId="{A2F148E4-7649-4A32-9D06-826ED29C0584}" type="pres">
      <dgm:prSet presAssocID="{C5D2BB91-8D49-4E23-94EC-CCF009A9FB10}" presName="thickLine" presStyleLbl="alignNode1" presStyleIdx="2" presStyleCnt="4"/>
      <dgm:spPr/>
    </dgm:pt>
    <dgm:pt modelId="{E5C09437-45BB-443C-920E-8C11D68AA1E5}" type="pres">
      <dgm:prSet presAssocID="{C5D2BB91-8D49-4E23-94EC-CCF009A9FB10}" presName="horz1" presStyleCnt="0"/>
      <dgm:spPr/>
    </dgm:pt>
    <dgm:pt modelId="{6202F0A5-58DE-4B54-AD9F-32FA55F78F38}" type="pres">
      <dgm:prSet presAssocID="{C5D2BB91-8D49-4E23-94EC-CCF009A9FB10}" presName="tx1" presStyleLbl="revTx" presStyleIdx="2" presStyleCnt="4"/>
      <dgm:spPr/>
    </dgm:pt>
    <dgm:pt modelId="{4E5C69AC-A876-4C05-9796-9D7821734164}" type="pres">
      <dgm:prSet presAssocID="{C5D2BB91-8D49-4E23-94EC-CCF009A9FB10}" presName="vert1" presStyleCnt="0"/>
      <dgm:spPr/>
    </dgm:pt>
    <dgm:pt modelId="{0F68BAE1-C92F-4E3B-9CCC-43953BA5E3C3}" type="pres">
      <dgm:prSet presAssocID="{3BE7CC38-97CE-47EB-8DEF-71A6B85761F7}" presName="thickLine" presStyleLbl="alignNode1" presStyleIdx="3" presStyleCnt="4"/>
      <dgm:spPr/>
    </dgm:pt>
    <dgm:pt modelId="{444C19D0-59CC-47A9-A75A-3A74FE1B9C5F}" type="pres">
      <dgm:prSet presAssocID="{3BE7CC38-97CE-47EB-8DEF-71A6B85761F7}" presName="horz1" presStyleCnt="0"/>
      <dgm:spPr/>
    </dgm:pt>
    <dgm:pt modelId="{353C2E5B-DE44-4944-8ADF-FBF607E7F766}" type="pres">
      <dgm:prSet presAssocID="{3BE7CC38-97CE-47EB-8DEF-71A6B85761F7}" presName="tx1" presStyleLbl="revTx" presStyleIdx="3" presStyleCnt="4"/>
      <dgm:spPr/>
    </dgm:pt>
    <dgm:pt modelId="{5DDEBFE6-D213-4131-967D-3E7D0C34EB38}" type="pres">
      <dgm:prSet presAssocID="{3BE7CC38-97CE-47EB-8DEF-71A6B85761F7}" presName="vert1" presStyleCnt="0"/>
      <dgm:spPr/>
    </dgm:pt>
  </dgm:ptLst>
  <dgm:cxnLst>
    <dgm:cxn modelId="{11ECC814-2FCD-4D5C-B28D-26B2C9156CFF}" type="presOf" srcId="{B813A883-8E93-48BD-951D-18D07942266F}" destId="{36551C0E-BFEF-45D5-BAB4-2C6C23B88A66}" srcOrd="0" destOrd="0" presId="urn:microsoft.com/office/officeart/2008/layout/LinedList"/>
    <dgm:cxn modelId="{CF6E1E20-AE90-4829-8F01-2A9466B7CAF0}" srcId="{B813A883-8E93-48BD-951D-18D07942266F}" destId="{3BE7CC38-97CE-47EB-8DEF-71A6B85761F7}" srcOrd="3" destOrd="0" parTransId="{4F7DC2DA-CE33-4E1B-B5C1-0215E1EC6A50}" sibTransId="{00366BE9-8DD6-4E5E-85B2-5720AFFBF9E3}"/>
    <dgm:cxn modelId="{7E904637-300F-46F4-A031-FE50291ECDD8}" type="presOf" srcId="{C5D2BB91-8D49-4E23-94EC-CCF009A9FB10}" destId="{6202F0A5-58DE-4B54-AD9F-32FA55F78F38}" srcOrd="0" destOrd="0" presId="urn:microsoft.com/office/officeart/2008/layout/LinedList"/>
    <dgm:cxn modelId="{A4B4E242-239D-4941-A8D4-EE5BCF4DFAD0}" type="presOf" srcId="{921C0AAE-D283-41F7-BC3F-EE1876422B9B}" destId="{FDAD44EC-EE78-4F4A-A1C7-E931FA7E6033}" srcOrd="0" destOrd="0" presId="urn:microsoft.com/office/officeart/2008/layout/LinedList"/>
    <dgm:cxn modelId="{20E2C847-F952-40DC-B7AB-CA951A960303}" srcId="{B813A883-8E93-48BD-951D-18D07942266F}" destId="{921C0AAE-D283-41F7-BC3F-EE1876422B9B}" srcOrd="0" destOrd="0" parTransId="{D3BBEA44-2678-4415-A2B8-C8A85FA6B6A8}" sibTransId="{AA93C8A1-9EEB-4004-95E6-9473863FED1D}"/>
    <dgm:cxn modelId="{2D0CBBCF-5FB1-477C-A3D4-428AA8B56786}" srcId="{B813A883-8E93-48BD-951D-18D07942266F}" destId="{FFCAC5D2-674D-4199-8334-2088033B3986}" srcOrd="1" destOrd="0" parTransId="{9612547B-764F-4603-A417-CD1D67FF730F}" sibTransId="{378D5CA8-BE14-44A8-97A6-39D42FFA2D40}"/>
    <dgm:cxn modelId="{63A731D4-07C9-4EAB-8886-3A8EDF2C6A94}" type="presOf" srcId="{3BE7CC38-97CE-47EB-8DEF-71A6B85761F7}" destId="{353C2E5B-DE44-4944-8ADF-FBF607E7F766}" srcOrd="0" destOrd="0" presId="urn:microsoft.com/office/officeart/2008/layout/LinedList"/>
    <dgm:cxn modelId="{08E782F2-8A6C-4661-8770-564954C72F72}" srcId="{B813A883-8E93-48BD-951D-18D07942266F}" destId="{C5D2BB91-8D49-4E23-94EC-CCF009A9FB10}" srcOrd="2" destOrd="0" parTransId="{8E45A20A-FB40-4E8F-9E96-16D54E6E208B}" sibTransId="{26637F85-A5A4-4D79-A224-A80C902358BC}"/>
    <dgm:cxn modelId="{69D216FF-325C-4E6C-9503-494363D0B7D7}" type="presOf" srcId="{FFCAC5D2-674D-4199-8334-2088033B3986}" destId="{F57D21E0-CA37-4957-A365-94628F9B168E}" srcOrd="0" destOrd="0" presId="urn:microsoft.com/office/officeart/2008/layout/LinedList"/>
    <dgm:cxn modelId="{8E32AD2C-B3E5-4276-B9FE-A1A76FD4B491}" type="presParOf" srcId="{36551C0E-BFEF-45D5-BAB4-2C6C23B88A66}" destId="{F94E7495-871C-4515-BF6F-88778F52B503}" srcOrd="0" destOrd="0" presId="urn:microsoft.com/office/officeart/2008/layout/LinedList"/>
    <dgm:cxn modelId="{2555D9A6-C990-4A62-9EB0-72CB2F74BF0A}" type="presParOf" srcId="{36551C0E-BFEF-45D5-BAB4-2C6C23B88A66}" destId="{0354C6AD-18DD-41B2-B6F0-93E1012A4705}" srcOrd="1" destOrd="0" presId="urn:microsoft.com/office/officeart/2008/layout/LinedList"/>
    <dgm:cxn modelId="{D238C2EE-B7F1-4D7B-B9A5-49F2E297E0B4}" type="presParOf" srcId="{0354C6AD-18DD-41B2-B6F0-93E1012A4705}" destId="{FDAD44EC-EE78-4F4A-A1C7-E931FA7E6033}" srcOrd="0" destOrd="0" presId="urn:microsoft.com/office/officeart/2008/layout/LinedList"/>
    <dgm:cxn modelId="{9396F32A-79A5-4E23-ACDB-3E483A968F31}" type="presParOf" srcId="{0354C6AD-18DD-41B2-B6F0-93E1012A4705}" destId="{EA48017E-0059-4FB0-ABE4-E2DB60FFEE07}" srcOrd="1" destOrd="0" presId="urn:microsoft.com/office/officeart/2008/layout/LinedList"/>
    <dgm:cxn modelId="{BEF1BE90-45B8-4E69-9058-B1D9DADE5989}" type="presParOf" srcId="{36551C0E-BFEF-45D5-BAB4-2C6C23B88A66}" destId="{7D69A031-94D8-4CE9-8398-2EF9FAE357CD}" srcOrd="2" destOrd="0" presId="urn:microsoft.com/office/officeart/2008/layout/LinedList"/>
    <dgm:cxn modelId="{7F40A639-A2CE-4C88-A31B-A47EA5725099}" type="presParOf" srcId="{36551C0E-BFEF-45D5-BAB4-2C6C23B88A66}" destId="{70E9C7B5-3F7A-4BCB-8ACC-6FF6F8770B71}" srcOrd="3" destOrd="0" presId="urn:microsoft.com/office/officeart/2008/layout/LinedList"/>
    <dgm:cxn modelId="{F0C68D9F-3949-43AF-A7F4-DA703A7C6566}" type="presParOf" srcId="{70E9C7B5-3F7A-4BCB-8ACC-6FF6F8770B71}" destId="{F57D21E0-CA37-4957-A365-94628F9B168E}" srcOrd="0" destOrd="0" presId="urn:microsoft.com/office/officeart/2008/layout/LinedList"/>
    <dgm:cxn modelId="{FC585E23-05D7-4D56-A3FC-0A10EF2A5AD3}" type="presParOf" srcId="{70E9C7B5-3F7A-4BCB-8ACC-6FF6F8770B71}" destId="{87585C98-B8E2-4F6C-9F12-0096D45B84FC}" srcOrd="1" destOrd="0" presId="urn:microsoft.com/office/officeart/2008/layout/LinedList"/>
    <dgm:cxn modelId="{E0258723-1949-417D-A095-0DDABE9B36DC}" type="presParOf" srcId="{36551C0E-BFEF-45D5-BAB4-2C6C23B88A66}" destId="{A2F148E4-7649-4A32-9D06-826ED29C0584}" srcOrd="4" destOrd="0" presId="urn:microsoft.com/office/officeart/2008/layout/LinedList"/>
    <dgm:cxn modelId="{F16A62D7-565E-4951-B6C7-96346EB0BE2D}" type="presParOf" srcId="{36551C0E-BFEF-45D5-BAB4-2C6C23B88A66}" destId="{E5C09437-45BB-443C-920E-8C11D68AA1E5}" srcOrd="5" destOrd="0" presId="urn:microsoft.com/office/officeart/2008/layout/LinedList"/>
    <dgm:cxn modelId="{A061D7BF-953F-4C1A-BAF8-F81B09614213}" type="presParOf" srcId="{E5C09437-45BB-443C-920E-8C11D68AA1E5}" destId="{6202F0A5-58DE-4B54-AD9F-32FA55F78F38}" srcOrd="0" destOrd="0" presId="urn:microsoft.com/office/officeart/2008/layout/LinedList"/>
    <dgm:cxn modelId="{7D1AC649-AEC8-46C4-B155-61787F018D41}" type="presParOf" srcId="{E5C09437-45BB-443C-920E-8C11D68AA1E5}" destId="{4E5C69AC-A876-4C05-9796-9D7821734164}" srcOrd="1" destOrd="0" presId="urn:microsoft.com/office/officeart/2008/layout/LinedList"/>
    <dgm:cxn modelId="{A2EA1292-14D3-42AB-9646-731FBD0E057B}" type="presParOf" srcId="{36551C0E-BFEF-45D5-BAB4-2C6C23B88A66}" destId="{0F68BAE1-C92F-4E3B-9CCC-43953BA5E3C3}" srcOrd="6" destOrd="0" presId="urn:microsoft.com/office/officeart/2008/layout/LinedList"/>
    <dgm:cxn modelId="{C7C7AF0F-9EF2-4F49-AE97-20B77DCD435A}" type="presParOf" srcId="{36551C0E-BFEF-45D5-BAB4-2C6C23B88A66}" destId="{444C19D0-59CC-47A9-A75A-3A74FE1B9C5F}" srcOrd="7" destOrd="0" presId="urn:microsoft.com/office/officeart/2008/layout/LinedList"/>
    <dgm:cxn modelId="{83030233-FE05-4ECE-AEC6-87D6BE0A8E76}" type="presParOf" srcId="{444C19D0-59CC-47A9-A75A-3A74FE1B9C5F}" destId="{353C2E5B-DE44-4944-8ADF-FBF607E7F766}" srcOrd="0" destOrd="0" presId="urn:microsoft.com/office/officeart/2008/layout/LinedList"/>
    <dgm:cxn modelId="{CF63DC7F-42E3-4CDC-95A8-4E3C2DBA80B7}" type="presParOf" srcId="{444C19D0-59CC-47A9-A75A-3A74FE1B9C5F}" destId="{5DDEBFE6-D213-4131-967D-3E7D0C34EB3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27058-A600-48FB-A6B2-CFB8B2F9F4C4}">
      <dsp:nvSpPr>
        <dsp:cNvPr id="0" name=""/>
        <dsp:cNvSpPr/>
      </dsp:nvSpPr>
      <dsp:spPr>
        <a:xfrm>
          <a:off x="0" y="832896"/>
          <a:ext cx="6797675" cy="72539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Help patients with basic living activities</a:t>
          </a:r>
        </a:p>
      </dsp:txBody>
      <dsp:txXfrm>
        <a:off x="35411" y="868307"/>
        <a:ext cx="6726853" cy="654577"/>
      </dsp:txXfrm>
    </dsp:sp>
    <dsp:sp modelId="{5B378A69-2058-496F-86A7-0B2E4BD6BEB6}">
      <dsp:nvSpPr>
        <dsp:cNvPr id="0" name=""/>
        <dsp:cNvSpPr/>
      </dsp:nvSpPr>
      <dsp:spPr>
        <a:xfrm>
          <a:off x="0" y="1647576"/>
          <a:ext cx="6797675" cy="725399"/>
        </a:xfrm>
        <a:prstGeom prst="roundRect">
          <a:avLst/>
        </a:prstGeom>
        <a:solidFill>
          <a:schemeClr val="accent5">
            <a:hueOff val="373404"/>
            <a:satOff val="-1030"/>
            <a:lumOff val="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Listen to health concerns of patients</a:t>
          </a:r>
        </a:p>
      </dsp:txBody>
      <dsp:txXfrm>
        <a:off x="35411" y="1682987"/>
        <a:ext cx="6726853" cy="654577"/>
      </dsp:txXfrm>
    </dsp:sp>
    <dsp:sp modelId="{F330DB63-7904-435F-933B-A4CEEA6530A5}">
      <dsp:nvSpPr>
        <dsp:cNvPr id="0" name=""/>
        <dsp:cNvSpPr/>
      </dsp:nvSpPr>
      <dsp:spPr>
        <a:xfrm>
          <a:off x="0" y="2462256"/>
          <a:ext cx="6797675" cy="725399"/>
        </a:xfrm>
        <a:prstGeom prst="roundRect">
          <a:avLst/>
        </a:prstGeom>
        <a:solidFill>
          <a:schemeClr val="accent5">
            <a:hueOff val="746807"/>
            <a:satOff val="-2060"/>
            <a:lumOff val="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Measure vital signs</a:t>
          </a:r>
        </a:p>
      </dsp:txBody>
      <dsp:txXfrm>
        <a:off x="35411" y="2497667"/>
        <a:ext cx="6726853" cy="654577"/>
      </dsp:txXfrm>
    </dsp:sp>
    <dsp:sp modelId="{450B8248-4356-4C86-A4E1-27212F161C8F}">
      <dsp:nvSpPr>
        <dsp:cNvPr id="0" name=""/>
        <dsp:cNvSpPr/>
      </dsp:nvSpPr>
      <dsp:spPr>
        <a:xfrm>
          <a:off x="0" y="3276936"/>
          <a:ext cx="6797675" cy="725399"/>
        </a:xfrm>
        <a:prstGeom prst="roundRect">
          <a:avLst/>
        </a:prstGeom>
        <a:solidFill>
          <a:schemeClr val="accent5">
            <a:hueOff val="1120211"/>
            <a:satOff val="-3089"/>
            <a:lumOff val="1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Housekeeping</a:t>
          </a:r>
        </a:p>
      </dsp:txBody>
      <dsp:txXfrm>
        <a:off x="35411" y="3312347"/>
        <a:ext cx="6726853" cy="654577"/>
      </dsp:txXfrm>
    </dsp:sp>
    <dsp:sp modelId="{F1DF1249-E700-4DB8-A323-D0AC01F0F2F3}">
      <dsp:nvSpPr>
        <dsp:cNvPr id="0" name=""/>
        <dsp:cNvSpPr/>
      </dsp:nvSpPr>
      <dsp:spPr>
        <a:xfrm>
          <a:off x="0" y="4091616"/>
          <a:ext cx="6797675" cy="725399"/>
        </a:xfrm>
        <a:prstGeom prst="roundRect">
          <a:avLst/>
        </a:prstGeom>
        <a:solidFill>
          <a:schemeClr val="accent5">
            <a:hueOff val="1493614"/>
            <a:satOff val="-4119"/>
            <a:lumOff val="1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Tending to patient issues and problems</a:t>
          </a:r>
        </a:p>
      </dsp:txBody>
      <dsp:txXfrm>
        <a:off x="35411" y="4127027"/>
        <a:ext cx="6726853" cy="654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3297C-5A1C-49D4-B12B-C2493AD50BE5}">
      <dsp:nvSpPr>
        <dsp:cNvPr id="0" name=""/>
        <dsp:cNvSpPr/>
      </dsp:nvSpPr>
      <dsp:spPr>
        <a:xfrm>
          <a:off x="3046631" y="1514729"/>
          <a:ext cx="670211" cy="91440"/>
        </a:xfrm>
        <a:custGeom>
          <a:avLst/>
          <a:gdLst/>
          <a:ahLst/>
          <a:cxnLst/>
          <a:rect l="0" t="0" r="0" b="0"/>
          <a:pathLst>
            <a:path>
              <a:moveTo>
                <a:pt x="0" y="45720"/>
              </a:moveTo>
              <a:lnTo>
                <a:pt x="67021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4217" y="1556944"/>
        <a:ext cx="35040" cy="7008"/>
      </dsp:txXfrm>
    </dsp:sp>
    <dsp:sp modelId="{6F2FF3AE-1F81-48BB-92DE-B1171CA63896}">
      <dsp:nvSpPr>
        <dsp:cNvPr id="0" name=""/>
        <dsp:cNvSpPr/>
      </dsp:nvSpPr>
      <dsp:spPr>
        <a:xfrm>
          <a:off x="1427" y="646347"/>
          <a:ext cx="3047004" cy="18282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06" tIns="156723" rIns="149306" bIns="156723" numCol="1" spcCol="1270" anchor="ctr" anchorCtr="0">
          <a:noAutofit/>
        </a:bodyPr>
        <a:lstStyle/>
        <a:p>
          <a:pPr marL="0" lvl="0" indent="0" algn="ctr" defTabSz="1689100">
            <a:lnSpc>
              <a:spcPct val="90000"/>
            </a:lnSpc>
            <a:spcBef>
              <a:spcPct val="0"/>
            </a:spcBef>
            <a:spcAft>
              <a:spcPct val="35000"/>
            </a:spcAft>
            <a:buNone/>
          </a:pPr>
          <a:r>
            <a:rPr lang="en-US" sz="3800" kern="1200"/>
            <a:t>Monitor symptoms</a:t>
          </a:r>
        </a:p>
      </dsp:txBody>
      <dsp:txXfrm>
        <a:off x="1427" y="646347"/>
        <a:ext cx="3047004" cy="1828202"/>
      </dsp:txXfrm>
    </dsp:sp>
    <dsp:sp modelId="{318BD353-80AF-491D-90BF-22493A79739E}">
      <dsp:nvSpPr>
        <dsp:cNvPr id="0" name=""/>
        <dsp:cNvSpPr/>
      </dsp:nvSpPr>
      <dsp:spPr>
        <a:xfrm>
          <a:off x="1524929" y="2472750"/>
          <a:ext cx="3747815" cy="670211"/>
        </a:xfrm>
        <a:custGeom>
          <a:avLst/>
          <a:gdLst/>
          <a:ahLst/>
          <a:cxnLst/>
          <a:rect l="0" t="0" r="0" b="0"/>
          <a:pathLst>
            <a:path>
              <a:moveTo>
                <a:pt x="3747815" y="0"/>
              </a:moveTo>
              <a:lnTo>
                <a:pt x="3747815" y="352205"/>
              </a:lnTo>
              <a:lnTo>
                <a:pt x="0" y="352205"/>
              </a:lnTo>
              <a:lnTo>
                <a:pt x="0" y="670211"/>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3518" y="2804351"/>
        <a:ext cx="190638" cy="7008"/>
      </dsp:txXfrm>
    </dsp:sp>
    <dsp:sp modelId="{AE5E537F-45BB-4C21-A663-77771A276778}">
      <dsp:nvSpPr>
        <dsp:cNvPr id="0" name=""/>
        <dsp:cNvSpPr/>
      </dsp:nvSpPr>
      <dsp:spPr>
        <a:xfrm>
          <a:off x="3749243" y="646347"/>
          <a:ext cx="3047004" cy="18282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06" tIns="156723" rIns="149306" bIns="156723" numCol="1" spcCol="1270" anchor="ctr" anchorCtr="0">
          <a:noAutofit/>
        </a:bodyPr>
        <a:lstStyle/>
        <a:p>
          <a:pPr marL="0" lvl="0" indent="0" algn="ctr" defTabSz="1689100">
            <a:lnSpc>
              <a:spcPct val="90000"/>
            </a:lnSpc>
            <a:spcBef>
              <a:spcPct val="0"/>
            </a:spcBef>
            <a:spcAft>
              <a:spcPct val="35000"/>
            </a:spcAft>
            <a:buNone/>
          </a:pPr>
          <a:r>
            <a:rPr lang="en-US" sz="3800" kern="1200"/>
            <a:t>Prevent the spread of the virus</a:t>
          </a:r>
        </a:p>
      </dsp:txBody>
      <dsp:txXfrm>
        <a:off x="3749243" y="646347"/>
        <a:ext cx="3047004" cy="1828202"/>
      </dsp:txXfrm>
    </dsp:sp>
    <dsp:sp modelId="{C7C2FF1E-25EE-4600-A5EA-2339321EE199}">
      <dsp:nvSpPr>
        <dsp:cNvPr id="0" name=""/>
        <dsp:cNvSpPr/>
      </dsp:nvSpPr>
      <dsp:spPr>
        <a:xfrm>
          <a:off x="3046631" y="4043742"/>
          <a:ext cx="670211" cy="91440"/>
        </a:xfrm>
        <a:custGeom>
          <a:avLst/>
          <a:gdLst/>
          <a:ahLst/>
          <a:cxnLst/>
          <a:rect l="0" t="0" r="0" b="0"/>
          <a:pathLst>
            <a:path>
              <a:moveTo>
                <a:pt x="0" y="45720"/>
              </a:moveTo>
              <a:lnTo>
                <a:pt x="67021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4217" y="4085958"/>
        <a:ext cx="35040" cy="7008"/>
      </dsp:txXfrm>
    </dsp:sp>
    <dsp:sp modelId="{9194C539-A139-438D-8700-9D0A191744B7}">
      <dsp:nvSpPr>
        <dsp:cNvPr id="0" name=""/>
        <dsp:cNvSpPr/>
      </dsp:nvSpPr>
      <dsp:spPr>
        <a:xfrm>
          <a:off x="1427" y="3175361"/>
          <a:ext cx="3047004" cy="18282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06" tIns="156723" rIns="149306" bIns="156723" numCol="1" spcCol="1270" anchor="ctr" anchorCtr="0">
          <a:noAutofit/>
        </a:bodyPr>
        <a:lstStyle/>
        <a:p>
          <a:pPr marL="0" lvl="0" indent="0" algn="ctr" defTabSz="1689100">
            <a:lnSpc>
              <a:spcPct val="90000"/>
            </a:lnSpc>
            <a:spcBef>
              <a:spcPct val="0"/>
            </a:spcBef>
            <a:spcAft>
              <a:spcPct val="35000"/>
            </a:spcAft>
            <a:buNone/>
          </a:pPr>
          <a:r>
            <a:rPr lang="en-US" sz="3800" kern="1200"/>
            <a:t>Treat symptoms</a:t>
          </a:r>
        </a:p>
      </dsp:txBody>
      <dsp:txXfrm>
        <a:off x="1427" y="3175361"/>
        <a:ext cx="3047004" cy="1828202"/>
      </dsp:txXfrm>
    </dsp:sp>
    <dsp:sp modelId="{8C44B75A-5EE8-450A-AEBE-441CF2E8E94E}">
      <dsp:nvSpPr>
        <dsp:cNvPr id="0" name=""/>
        <dsp:cNvSpPr/>
      </dsp:nvSpPr>
      <dsp:spPr>
        <a:xfrm>
          <a:off x="3749243" y="3175361"/>
          <a:ext cx="3047004" cy="18282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06" tIns="156723" rIns="149306" bIns="156723" numCol="1" spcCol="1270" anchor="ctr" anchorCtr="0">
          <a:noAutofit/>
        </a:bodyPr>
        <a:lstStyle/>
        <a:p>
          <a:pPr marL="0" lvl="0" indent="0" algn="ctr" defTabSz="1689100">
            <a:lnSpc>
              <a:spcPct val="90000"/>
            </a:lnSpc>
            <a:spcBef>
              <a:spcPct val="0"/>
            </a:spcBef>
            <a:spcAft>
              <a:spcPct val="35000"/>
            </a:spcAft>
            <a:buNone/>
          </a:pPr>
          <a:r>
            <a:rPr lang="en-US" sz="3800" kern="1200"/>
            <a:t>Decide when to end isolation</a:t>
          </a:r>
        </a:p>
      </dsp:txBody>
      <dsp:txXfrm>
        <a:off x="3749243" y="3175361"/>
        <a:ext cx="3047004" cy="1828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E7495-871C-4515-BF6F-88778F52B503}">
      <dsp:nvSpPr>
        <dsp:cNvPr id="0" name=""/>
        <dsp:cNvSpPr/>
      </dsp:nvSpPr>
      <dsp:spPr>
        <a:xfrm>
          <a:off x="0" y="0"/>
          <a:ext cx="67976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AD44EC-EE78-4F4A-A1C7-E931FA7E6033}">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Healthcare personnel caring for patients with confirmed or possible COVID-19 should adhere to CDC recommendations for infection prevention and control. </a:t>
          </a:r>
        </a:p>
      </dsp:txBody>
      <dsp:txXfrm>
        <a:off x="0" y="0"/>
        <a:ext cx="6797675" cy="1412477"/>
      </dsp:txXfrm>
    </dsp:sp>
    <dsp:sp modelId="{7D69A031-94D8-4CE9-8398-2EF9FAE357CD}">
      <dsp:nvSpPr>
        <dsp:cNvPr id="0" name=""/>
        <dsp:cNvSpPr/>
      </dsp:nvSpPr>
      <dsp:spPr>
        <a:xfrm>
          <a:off x="0" y="1412478"/>
          <a:ext cx="67976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D21E0-CA37-4957-A365-94628F9B168E}">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Assess and triage those patients with acute respiratory symp­toms and risk factors for COVID-19 to minimize chances of exposure, including placing a facemask on the patient and placing them in an examination room with the door closed in an Airborne Infection Isolation Room (AIIR), if available.</a:t>
          </a:r>
        </a:p>
      </dsp:txBody>
      <dsp:txXfrm>
        <a:off x="0" y="1412477"/>
        <a:ext cx="6797675" cy="1412477"/>
      </dsp:txXfrm>
    </dsp:sp>
    <dsp:sp modelId="{A2F148E4-7649-4A32-9D06-826ED29C0584}">
      <dsp:nvSpPr>
        <dsp:cNvPr id="0" name=""/>
        <dsp:cNvSpPr/>
      </dsp:nvSpPr>
      <dsp:spPr>
        <a:xfrm>
          <a:off x="0" y="2824956"/>
          <a:ext cx="67976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2F0A5-58DE-4B54-AD9F-32FA55F78F38}">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Use standard precautions, contact precautions, and airborne precautions and eye protection when caring for patients with confirmed or possible COVID-19.</a:t>
          </a:r>
        </a:p>
      </dsp:txBody>
      <dsp:txXfrm>
        <a:off x="0" y="2824955"/>
        <a:ext cx="6797675" cy="1412477"/>
      </dsp:txXfrm>
    </dsp:sp>
    <dsp:sp modelId="{0F68BAE1-C92F-4E3B-9CCC-43953BA5E3C3}">
      <dsp:nvSpPr>
        <dsp:cNvPr id="0" name=""/>
        <dsp:cNvSpPr/>
      </dsp:nvSpPr>
      <dsp:spPr>
        <a:xfrm>
          <a:off x="0" y="4237434"/>
          <a:ext cx="67976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3C2E5B-DE44-4944-8ADF-FBF607E7F766}">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Perform hand hygiene with alcohol-based hand rub before and after all patient contact, contact with potentially infectious material, and before putting on and upon removal of PPE, including gloves. Use soap and water if hands are visibly soiled.</a:t>
          </a:r>
        </a:p>
      </dsp:txBody>
      <dsp:txXfrm>
        <a:off x="0" y="4237433"/>
        <a:ext cx="6797675" cy="14124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8AEDF-5606-4DF9-9F30-A309FCAC3AC4}" type="datetimeFigureOut">
              <a:rPr lang="en-US" smtClean="0"/>
              <a:t>5/28/2020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5E9CD-8577-4D14-ACC1-4FF4B1A2FEC2}" type="slidenum">
              <a:rPr lang="en-US" smtClean="0"/>
              <a:t>‹#›</a:t>
            </a:fld>
            <a:endParaRPr lang="en-US"/>
          </a:p>
        </p:txBody>
      </p:sp>
    </p:spTree>
    <p:extLst>
      <p:ext uri="{BB962C8B-B14F-4D97-AF65-F5344CB8AC3E}">
        <p14:creationId xmlns:p14="http://schemas.microsoft.com/office/powerpoint/2010/main" val="358802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“Caring for Patients in Isolation: A </a:t>
            </a:r>
            <a:r>
              <a:rPr lang="en-US" dirty="0" err="1"/>
              <a:t>PCT</a:t>
            </a:r>
            <a:r>
              <a:rPr lang="en-US" dirty="0"/>
              <a:t> Guide”.</a:t>
            </a:r>
          </a:p>
          <a:p>
            <a:r>
              <a:rPr lang="en-US" dirty="0"/>
              <a:t>In this training you will learn how to work with COVID-19 patients or other patients that are in isolation.</a:t>
            </a:r>
          </a:p>
          <a:p>
            <a:endParaRPr lang="en-US" dirty="0"/>
          </a:p>
          <a:p>
            <a:r>
              <a:rPr lang="en-US" b="1" dirty="0">
                <a:solidFill>
                  <a:srgbClr val="FF0000"/>
                </a:solidFill>
              </a:rPr>
              <a:t>Instructions for navigating the WBT go here.</a:t>
            </a:r>
          </a:p>
        </p:txBody>
      </p:sp>
      <p:sp>
        <p:nvSpPr>
          <p:cNvPr id="4" name="Slide Number Placeholder 3"/>
          <p:cNvSpPr>
            <a:spLocks noGrp="1"/>
          </p:cNvSpPr>
          <p:nvPr>
            <p:ph type="sldNum" sz="quarter" idx="5"/>
          </p:nvPr>
        </p:nvSpPr>
        <p:spPr/>
        <p:txBody>
          <a:bodyPr/>
          <a:lstStyle/>
          <a:p>
            <a:fld id="{AE25E9CD-8577-4D14-ACC1-4FF4B1A2FEC2}" type="slidenum">
              <a:rPr lang="en-US" smtClean="0"/>
              <a:t>1</a:t>
            </a:fld>
            <a:endParaRPr lang="en-US"/>
          </a:p>
        </p:txBody>
      </p:sp>
    </p:spTree>
    <p:extLst>
      <p:ext uri="{BB962C8B-B14F-4D97-AF65-F5344CB8AC3E}">
        <p14:creationId xmlns:p14="http://schemas.microsoft.com/office/powerpoint/2010/main" val="718382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Fully cover torso from neck to knees, arms to end of wrists, and wrap around the back.</a:t>
            </a:r>
          </a:p>
          <a:p>
            <a:pPr lvl="0"/>
            <a:r>
              <a:rPr lang="en-US" dirty="0"/>
              <a:t>Fasten in back of neck and waist.</a:t>
            </a:r>
          </a:p>
          <a:p>
            <a:r>
              <a:rPr lang="en-US" dirty="0"/>
              <a:t>To remove the gown, first release the tie, then grasp the gown at the hip area, and pull the gown down and away from the sides of your body.</a:t>
            </a:r>
          </a:p>
          <a:p>
            <a:r>
              <a:rPr lang="en-US" dirty="0"/>
              <a:t>Once the gown is off your shoulders, pull one arm at a time from the sleeves of the gown so that the gown arms are bunched at your wrists. Then, roll the exposed side of the gown inward until it’s a tight ball. Dispose of it.</a:t>
            </a:r>
          </a:p>
          <a:p>
            <a:endParaRPr lang="en-US" dirty="0"/>
          </a:p>
        </p:txBody>
      </p:sp>
      <p:sp>
        <p:nvSpPr>
          <p:cNvPr id="4" name="Slide Number Placeholder 3"/>
          <p:cNvSpPr>
            <a:spLocks noGrp="1"/>
          </p:cNvSpPr>
          <p:nvPr>
            <p:ph type="sldNum" sz="quarter" idx="5"/>
          </p:nvPr>
        </p:nvSpPr>
        <p:spPr/>
        <p:txBody>
          <a:bodyPr/>
          <a:lstStyle/>
          <a:p>
            <a:fld id="{AE25E9CD-8577-4D14-ACC1-4FF4B1A2FEC2}" type="slidenum">
              <a:rPr lang="en-US" smtClean="0"/>
              <a:t>10</a:t>
            </a:fld>
            <a:endParaRPr lang="en-US"/>
          </a:p>
        </p:txBody>
      </p:sp>
    </p:spTree>
    <p:extLst>
      <p:ext uri="{BB962C8B-B14F-4D97-AF65-F5344CB8AC3E}">
        <p14:creationId xmlns:p14="http://schemas.microsoft.com/office/powerpoint/2010/main" val="384496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Secure the ties or elastic bands at the middle of the head and neck.</a:t>
            </a:r>
          </a:p>
          <a:p>
            <a:pPr lvl="0"/>
            <a:r>
              <a:rPr lang="en-US" dirty="0"/>
              <a:t>Fit the flexible band to the bridge of the nose.</a:t>
            </a:r>
          </a:p>
          <a:p>
            <a:pPr lvl="0"/>
            <a:r>
              <a:rPr lang="en-US" dirty="0"/>
              <a:t>Fit snug to the face and below the chin.</a:t>
            </a:r>
          </a:p>
          <a:p>
            <a:pPr lvl="0"/>
            <a:r>
              <a:rPr lang="en-US" dirty="0"/>
              <a:t>To remove the mask first, tilt your head forward. Then, use two hands to grab the bottom strap, pull to the sides, then over your head. Next, use both hands to grab the upper strap, pull to the sides, then over your head. Keep tension on the upper strap as you remove it, which will let the mask fall forward. Dispose of the mask.</a:t>
            </a:r>
          </a:p>
          <a:p>
            <a:endParaRPr lang="en-US" dirty="0"/>
          </a:p>
        </p:txBody>
      </p:sp>
      <p:sp>
        <p:nvSpPr>
          <p:cNvPr id="4" name="Slide Number Placeholder 3"/>
          <p:cNvSpPr>
            <a:spLocks noGrp="1"/>
          </p:cNvSpPr>
          <p:nvPr>
            <p:ph type="sldNum" sz="quarter" idx="5"/>
          </p:nvPr>
        </p:nvSpPr>
        <p:spPr/>
        <p:txBody>
          <a:bodyPr/>
          <a:lstStyle/>
          <a:p>
            <a:fld id="{AE25E9CD-8577-4D14-ACC1-4FF4B1A2FEC2}" type="slidenum">
              <a:rPr lang="en-US" smtClean="0"/>
              <a:t>11</a:t>
            </a:fld>
            <a:endParaRPr lang="en-US"/>
          </a:p>
        </p:txBody>
      </p:sp>
    </p:spTree>
    <p:extLst>
      <p:ext uri="{BB962C8B-B14F-4D97-AF65-F5344CB8AC3E}">
        <p14:creationId xmlns:p14="http://schemas.microsoft.com/office/powerpoint/2010/main" val="2431199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over the face and eyes and adjust to fit.</a:t>
            </a:r>
          </a:p>
          <a:p>
            <a:r>
              <a:rPr lang="en-US" dirty="0"/>
              <a:t>To remove the face shield, tilt your head forward slightly, grab the strap at the temples and pull it forward and over your head, which will let the face shield fall from your face. Dispose of the face shield.</a:t>
            </a:r>
          </a:p>
          <a:p>
            <a:endParaRPr lang="en-US" dirty="0"/>
          </a:p>
        </p:txBody>
      </p:sp>
      <p:sp>
        <p:nvSpPr>
          <p:cNvPr id="4" name="Slide Number Placeholder 3"/>
          <p:cNvSpPr>
            <a:spLocks noGrp="1"/>
          </p:cNvSpPr>
          <p:nvPr>
            <p:ph type="sldNum" sz="quarter" idx="5"/>
          </p:nvPr>
        </p:nvSpPr>
        <p:spPr/>
        <p:txBody>
          <a:bodyPr/>
          <a:lstStyle/>
          <a:p>
            <a:fld id="{AE25E9CD-8577-4D14-ACC1-4FF4B1A2FEC2}" type="slidenum">
              <a:rPr lang="en-US" smtClean="0"/>
              <a:t>12</a:t>
            </a:fld>
            <a:endParaRPr lang="en-US"/>
          </a:p>
        </p:txBody>
      </p:sp>
    </p:spTree>
    <p:extLst>
      <p:ext uri="{BB962C8B-B14F-4D97-AF65-F5344CB8AC3E}">
        <p14:creationId xmlns:p14="http://schemas.microsoft.com/office/powerpoint/2010/main" val="95656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 the gloves to cover the wrist of the isolation gown.</a:t>
            </a:r>
          </a:p>
          <a:p>
            <a:r>
              <a:rPr lang="en-US" dirty="0"/>
              <a:t>To remove the gloves, grasp the outside of one glove at the wrist. Do not touch your bare skin. Peel the glove away from your body, pulling it inside out. Hold the glove you just removed in your gloved hand. Peel off the second glove by putting your fingers inside the glove at the top of your wrist. Turn the second glove inside out while pulling it away from your body, leaving the first glove inside the second. Dispose of the gloves safely. Do not reuse the gloves. Clean your hands immediately after removing gloves.</a:t>
            </a:r>
          </a:p>
          <a:p>
            <a:endParaRPr lang="en-US" dirty="0"/>
          </a:p>
        </p:txBody>
      </p:sp>
      <p:sp>
        <p:nvSpPr>
          <p:cNvPr id="4" name="Slide Number Placeholder 3"/>
          <p:cNvSpPr>
            <a:spLocks noGrp="1"/>
          </p:cNvSpPr>
          <p:nvPr>
            <p:ph type="sldNum" sz="quarter" idx="5"/>
          </p:nvPr>
        </p:nvSpPr>
        <p:spPr/>
        <p:txBody>
          <a:bodyPr/>
          <a:lstStyle/>
          <a:p>
            <a:fld id="{AE25E9CD-8577-4D14-ACC1-4FF4B1A2FEC2}" type="slidenum">
              <a:rPr lang="en-US" smtClean="0"/>
              <a:t>13</a:t>
            </a:fld>
            <a:endParaRPr lang="en-US"/>
          </a:p>
        </p:txBody>
      </p:sp>
    </p:spTree>
    <p:extLst>
      <p:ext uri="{BB962C8B-B14F-4D97-AF65-F5344CB8AC3E}">
        <p14:creationId xmlns:p14="http://schemas.microsoft.com/office/powerpoint/2010/main" val="288980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 safe work practices to protect yourself and limit the spread of contamination. </a:t>
            </a:r>
            <a:endParaRPr lang="en-US" dirty="0"/>
          </a:p>
          <a:p>
            <a:pPr lvl="0"/>
            <a:r>
              <a:rPr lang="en-US" dirty="0"/>
              <a:t>Keep your hands away from your face at all times.</a:t>
            </a:r>
          </a:p>
          <a:p>
            <a:pPr lvl="0"/>
            <a:r>
              <a:rPr lang="en-US" dirty="0"/>
              <a:t>Limit the surfaces touched. It’s important to remember this to prevent cross-contamination.</a:t>
            </a:r>
          </a:p>
          <a:p>
            <a:pPr lvl="0"/>
            <a:r>
              <a:rPr lang="en-US" dirty="0"/>
              <a:t>Change gloves after each patient interaction. Perform hand hygiene. Wash your hands with soap and water after every patient interaction.</a:t>
            </a:r>
          </a:p>
          <a:p>
            <a:pPr lvl="0"/>
            <a:endParaRPr lang="en-US" dirty="0"/>
          </a:p>
          <a:p>
            <a:endParaRPr lang="en-US" dirty="0"/>
          </a:p>
        </p:txBody>
      </p:sp>
      <p:sp>
        <p:nvSpPr>
          <p:cNvPr id="4" name="Slide Number Placeholder 3"/>
          <p:cNvSpPr>
            <a:spLocks noGrp="1"/>
          </p:cNvSpPr>
          <p:nvPr>
            <p:ph type="sldNum" sz="quarter" idx="5"/>
          </p:nvPr>
        </p:nvSpPr>
        <p:spPr/>
        <p:txBody>
          <a:bodyPr/>
          <a:lstStyle/>
          <a:p>
            <a:fld id="{AE25E9CD-8577-4D14-ACC1-4FF4B1A2FEC2}" type="slidenum">
              <a:rPr lang="en-US" smtClean="0"/>
              <a:t>14</a:t>
            </a:fld>
            <a:endParaRPr lang="en-US"/>
          </a:p>
        </p:txBody>
      </p:sp>
    </p:spTree>
    <p:extLst>
      <p:ext uri="{BB962C8B-B14F-4D97-AF65-F5344CB8AC3E}">
        <p14:creationId xmlns:p14="http://schemas.microsoft.com/office/powerpoint/2010/main" val="120273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Patient Care Technician </a:t>
            </a:r>
            <a:r>
              <a:rPr lang="en-US" dirty="0"/>
              <a:t>is a healthcare professional who assists patients with various healthcare needs, under the direct supervision of a registered nurse or a licensed practical nurse. As a </a:t>
            </a:r>
            <a:r>
              <a:rPr lang="en-US" sz="1800" dirty="0">
                <a:effectLst/>
                <a:latin typeface="Calibri" panose="020F0502020204030204" pitchFamily="34" charset="0"/>
                <a:ea typeface="Calibri" panose="020F0502020204030204" pitchFamily="34" charset="0"/>
                <a:cs typeface="Times New Roman" panose="02020603050405020304" pitchFamily="18" charset="0"/>
              </a:rPr>
              <a:t>Patient Care Technician </a:t>
            </a:r>
            <a:r>
              <a:rPr lang="en-US" dirty="0"/>
              <a:t>you have five primary duties and responsibilities. They are:</a:t>
            </a:r>
          </a:p>
          <a:p>
            <a:r>
              <a:rPr lang="en-US" b="1" dirty="0"/>
              <a:t>Help Patients With Their Basic Living Activities. </a:t>
            </a:r>
            <a:r>
              <a:rPr lang="en-US" dirty="0"/>
              <a:t>The most critical care that CNAs provide is to help patients with basic living activities that they cannot currently do for themselves without assistance. Some of the things that you will help with include cleaning and bathing your patients. Many patients have a great deal of difficulty keeping themselves clean when they are in the hospital or nursing home. It is of great importance for you to help to keep them as clean as possible, and you will spend much of your time doing this.</a:t>
            </a:r>
          </a:p>
          <a:p>
            <a:pPr marL="171450" lvl="0" indent="-171450">
              <a:buFont typeface="Arial" panose="020B0604020202020204" pitchFamily="34" charset="0"/>
              <a:buChar char="•"/>
            </a:pPr>
            <a:r>
              <a:rPr lang="en-US" dirty="0"/>
              <a:t>Take care of combing hair, shaving caring for nails and brushing teeth.</a:t>
            </a:r>
          </a:p>
          <a:p>
            <a:pPr marL="171450" lvl="0" indent="-171450">
              <a:buFont typeface="Arial" panose="020B0604020202020204" pitchFamily="34" charset="0"/>
              <a:buChar char="•"/>
            </a:pPr>
            <a:r>
              <a:rPr lang="en-US" dirty="0"/>
              <a:t>Help your patient use the toilet and to get dressed.</a:t>
            </a:r>
          </a:p>
          <a:p>
            <a:pPr marL="171450" lvl="0" indent="-171450">
              <a:buFont typeface="Arial" panose="020B0604020202020204" pitchFamily="34" charset="0"/>
              <a:buChar char="•"/>
            </a:pPr>
            <a:r>
              <a:rPr lang="en-US" dirty="0"/>
              <a:t>Turn, transfer and reposition your patients between the wheelchair and bed.</a:t>
            </a:r>
          </a:p>
          <a:p>
            <a:pPr marL="171450" lvl="0" indent="-171450">
              <a:buFont typeface="Arial" panose="020B0604020202020204" pitchFamily="34" charset="0"/>
              <a:buChar char="•"/>
            </a:pPr>
            <a:r>
              <a:rPr lang="en-US" dirty="0"/>
              <a:t>Help to take patients to eat and to participate in various activities.</a:t>
            </a:r>
          </a:p>
          <a:p>
            <a:pPr marL="171450" lvl="0" indent="-171450">
              <a:buFont typeface="Arial" panose="020B0604020202020204" pitchFamily="34" charset="0"/>
              <a:buChar char="•"/>
            </a:pPr>
            <a:r>
              <a:rPr lang="en-US" dirty="0"/>
              <a:t>Serve the patients meals and in some cases, to help them eat if they cannot do it for themselves.</a:t>
            </a:r>
          </a:p>
          <a:p>
            <a:pPr lvl="0"/>
            <a:r>
              <a:rPr lang="en-US" b="1" dirty="0"/>
              <a:t>Listen to the Health Concerns Of Patients. </a:t>
            </a:r>
            <a:r>
              <a:rPr lang="en-US" dirty="0"/>
              <a:t>One of your key roles is to assist your RN supervisor in doing his or her job. One of the ways that you do this is to talk to the patient while you are doing your work. You will need to listen to their health concerns and record them in notes, either on paper or in an electronic system. After that, you will need to report this new health information to nurses in an accurate fashion.</a:t>
            </a:r>
          </a:p>
          <a:p>
            <a:pPr lvl="0"/>
            <a:r>
              <a:rPr lang="en-US" b="1" dirty="0"/>
              <a:t>Measure Vital Signs. </a:t>
            </a:r>
            <a:r>
              <a:rPr lang="en-US" dirty="0"/>
              <a:t>When you are going about your tasks of feeding your patients, bathing them and helping with their activities of daily living, you will also need to take vital signs every day.  These include:  temperature, blood pressure, pulse, weight and pain levels..</a:t>
            </a:r>
          </a:p>
          <a:p>
            <a:pPr lvl="0"/>
            <a:r>
              <a:rPr lang="en-US" b="1" dirty="0"/>
              <a:t> Housekeeping. </a:t>
            </a:r>
            <a:r>
              <a:rPr lang="en-US" dirty="0"/>
              <a:t>The person that you are caring for does not have the ability to take care of him or herself, so they will not be able to take care of their immediate environment either. You will need to clean the room in which the person is staying every few days. Also, you will need to move the patient out of the bed every few days to change the linens.</a:t>
            </a:r>
          </a:p>
          <a:p>
            <a:r>
              <a:rPr lang="en-US" b="1" dirty="0"/>
              <a:t>Tending to Patient Issues and Problems. </a:t>
            </a:r>
            <a:r>
              <a:rPr lang="en-US" dirty="0"/>
              <a:t>You will be dealing with a person with a number of health problems, which will vary depending upon the patient. You are going to need to spend much of your time as a Personal Care Technician working to manage those problems. For example, you will in some cases need to tend to patient wounds. You will need to clean them, dress them, and ensure that they are healing properly. Also, you will need to work to prevent bed sores in your patients. You will need to reposition your patient often and turn them regularly.</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AE25E9CD-8577-4D14-ACC1-4FF4B1A2FEC2}" type="slidenum">
              <a:rPr lang="en-US" smtClean="0"/>
              <a:t>2</a:t>
            </a:fld>
            <a:endParaRPr lang="en-US" dirty="0"/>
          </a:p>
        </p:txBody>
      </p:sp>
    </p:spTree>
    <p:extLst>
      <p:ext uri="{BB962C8B-B14F-4D97-AF65-F5344CB8AC3E}">
        <p14:creationId xmlns:p14="http://schemas.microsoft.com/office/powerpoint/2010/main" val="250360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Patient Care Technician </a:t>
            </a:r>
            <a:r>
              <a:rPr lang="en-US" dirty="0">
                <a:solidFill>
                  <a:schemeClr val="tx1"/>
                </a:solidFill>
              </a:rPr>
              <a:t>can work </a:t>
            </a:r>
            <a:r>
              <a:rPr lang="en-US" dirty="0"/>
              <a:t>under the supervision of a registered or enrolled nurse to help provide basic nursing care such as showering, hair, skin and mouth care. They can assist with activities essential for daily living including helping people with dressing and feeding. </a:t>
            </a:r>
          </a:p>
          <a:p>
            <a:r>
              <a:rPr lang="en-US" dirty="0"/>
              <a:t>They may also perform simple wound dressings, transport stable patients or residents between beds or wards, and undertake nursing observations such as pulse, temperature and respiratory rates.</a:t>
            </a:r>
          </a:p>
          <a:p>
            <a:endParaRPr lang="en-US" dirty="0"/>
          </a:p>
        </p:txBody>
      </p:sp>
      <p:sp>
        <p:nvSpPr>
          <p:cNvPr id="4" name="Slide Number Placeholder 3"/>
          <p:cNvSpPr>
            <a:spLocks noGrp="1"/>
          </p:cNvSpPr>
          <p:nvPr>
            <p:ph type="sldNum" sz="quarter" idx="5"/>
          </p:nvPr>
        </p:nvSpPr>
        <p:spPr/>
        <p:txBody>
          <a:bodyPr/>
          <a:lstStyle/>
          <a:p>
            <a:fld id="{AE25E9CD-8577-4D14-ACC1-4FF4B1A2FEC2}" type="slidenum">
              <a:rPr lang="en-US" smtClean="0"/>
              <a:t>3</a:t>
            </a:fld>
            <a:endParaRPr lang="en-US"/>
          </a:p>
        </p:txBody>
      </p:sp>
    </p:spTree>
    <p:extLst>
      <p:ext uri="{BB962C8B-B14F-4D97-AF65-F5344CB8AC3E}">
        <p14:creationId xmlns:p14="http://schemas.microsoft.com/office/powerpoint/2010/main" val="59241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a:t>
            </a:r>
            <a:r>
              <a:rPr lang="en-US" sz="1800" dirty="0">
                <a:effectLst/>
                <a:latin typeface="Calibri" panose="020F0502020204030204" pitchFamily="34" charset="0"/>
                <a:ea typeface="Calibri" panose="020F0502020204030204" pitchFamily="34" charset="0"/>
                <a:cs typeface="Times New Roman" panose="02020603050405020304" pitchFamily="18" charset="0"/>
              </a:rPr>
              <a:t>Patient Care Technician</a:t>
            </a:r>
            <a:r>
              <a:rPr lang="en-US" dirty="0"/>
              <a:t>, your role may involve caring for patients in isolation, either due to a positive diagnosis for COVID-19 or because they are suspected of having the virus.</a:t>
            </a:r>
          </a:p>
          <a:p>
            <a:endParaRPr lang="en-US" dirty="0"/>
          </a:p>
          <a:p>
            <a:r>
              <a:rPr lang="en-US" dirty="0"/>
              <a:t>The Centers for Disease Control and Prevention recommends four steps for caring for a person with COVID-19: monitor the person for worsening symptoms, prevent the spread of germs, treat their symptoms and, finally, decide when to end isolation.</a:t>
            </a:r>
          </a:p>
          <a:p>
            <a:r>
              <a:rPr lang="en-US" b="1" dirty="0"/>
              <a:t>Monitor symptoms. </a:t>
            </a:r>
            <a:r>
              <a:rPr lang="en-US" dirty="0"/>
              <a:t>If the person’s symptoms worsen, contact your nurse and or physician. Signs that someone may require immediate medical attention include pain or pressure in the chest, shortness of breath, confusion or turning blue.</a:t>
            </a:r>
          </a:p>
          <a:p>
            <a:r>
              <a:rPr lang="en-US" b="1" dirty="0"/>
              <a:t>Prevent the spread of the virus. </a:t>
            </a:r>
            <a:r>
              <a:rPr lang="en-US" dirty="0"/>
              <a:t>The most important thing to do to prevent the spread of the virus is to isolate the patient. Try to limit the patient’s movements. Use fresh towels, bedding and dishes with infected patients. And use personal protective equipment (PPE) when entering the patient’s room.</a:t>
            </a:r>
          </a:p>
          <a:p>
            <a:r>
              <a:rPr lang="en-US" b="1" dirty="0"/>
              <a:t>Treat the symptoms. </a:t>
            </a:r>
            <a:r>
              <a:rPr lang="en-US" dirty="0"/>
              <a:t>Patients should drink lots of fluids to stay hydrated. They need rest. Over-the-counter medications such as Tylenol can help with fever., but only if ordered by your nurse or physician.</a:t>
            </a:r>
          </a:p>
          <a:p>
            <a:r>
              <a:rPr lang="en-US" b="1" dirty="0"/>
              <a:t>Decide when to end isolation. </a:t>
            </a:r>
            <a:r>
              <a:rPr lang="en-US" dirty="0"/>
              <a:t>The CDC recommends waiting until the person’s fever has subsided for 72 hours (three full days of no fever without the use of fever-reducing medication), other symptoms such as shortness of breath have improved, and at least seven days have passed since their symptoms first appeared. However, your nurse and/or physician will make that decision.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25E9CD-8577-4D14-ACC1-4FF4B1A2FEC2}" type="slidenum">
              <a:rPr lang="en-US" smtClean="0"/>
              <a:t>4</a:t>
            </a:fld>
            <a:endParaRPr lang="en-US"/>
          </a:p>
        </p:txBody>
      </p:sp>
    </p:spTree>
    <p:extLst>
      <p:ext uri="{BB962C8B-B14F-4D97-AF65-F5344CB8AC3E}">
        <p14:creationId xmlns:p14="http://schemas.microsoft.com/office/powerpoint/2010/main" val="3639781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 federal government guidelines recommend halting all visits except during end-of-life and other extraordinary situations, when visitors should be equipped with personal protective gear. The federal agency that regulates nursing homes urges them to designate separate facilities to keep COVID-19 residents away from those who have tested negative.</a:t>
            </a:r>
          </a:p>
          <a:p>
            <a:endParaRPr lang="en-US" dirty="0"/>
          </a:p>
        </p:txBody>
      </p:sp>
      <p:sp>
        <p:nvSpPr>
          <p:cNvPr id="4" name="Slide Number Placeholder 3"/>
          <p:cNvSpPr>
            <a:spLocks noGrp="1"/>
          </p:cNvSpPr>
          <p:nvPr>
            <p:ph type="sldNum" sz="quarter" idx="5"/>
          </p:nvPr>
        </p:nvSpPr>
        <p:spPr/>
        <p:txBody>
          <a:bodyPr/>
          <a:lstStyle/>
          <a:p>
            <a:fld id="{AE25E9CD-8577-4D14-ACC1-4FF4B1A2FEC2}" type="slidenum">
              <a:rPr lang="en-US" smtClean="0"/>
              <a:t>5</a:t>
            </a:fld>
            <a:endParaRPr lang="en-US"/>
          </a:p>
        </p:txBody>
      </p:sp>
    </p:spTree>
    <p:extLst>
      <p:ext uri="{BB962C8B-B14F-4D97-AF65-F5344CB8AC3E}">
        <p14:creationId xmlns:p14="http://schemas.microsoft.com/office/powerpoint/2010/main" val="342313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Routine cleaning and disinfection procedures are appropriate for SARS-CoV-2 in healthcare settings, including those patient-care areas in which aerosol-generating procedures are performed. Products with EPA-approved emerging viral pathogens claims are recommended for use against SARS-CoV-2. Management of laundry, food service utensils, and medical waste should also be performed in accordance with routine procedures.</a:t>
            </a:r>
          </a:p>
          <a:p>
            <a:endParaRPr lang="en-US" dirty="0"/>
          </a:p>
        </p:txBody>
      </p:sp>
      <p:sp>
        <p:nvSpPr>
          <p:cNvPr id="4" name="Slide Number Placeholder 3"/>
          <p:cNvSpPr>
            <a:spLocks noGrp="1"/>
          </p:cNvSpPr>
          <p:nvPr>
            <p:ph type="sldNum" sz="quarter" idx="5"/>
          </p:nvPr>
        </p:nvSpPr>
        <p:spPr/>
        <p:txBody>
          <a:bodyPr/>
          <a:lstStyle/>
          <a:p>
            <a:fld id="{AE25E9CD-8577-4D14-ACC1-4FF4B1A2FEC2}" type="slidenum">
              <a:rPr lang="en-US" smtClean="0"/>
              <a:t>6</a:t>
            </a:fld>
            <a:endParaRPr lang="en-US"/>
          </a:p>
        </p:txBody>
      </p:sp>
    </p:spTree>
    <p:extLst>
      <p:ext uri="{BB962C8B-B14F-4D97-AF65-F5344CB8AC3E}">
        <p14:creationId xmlns:p14="http://schemas.microsoft.com/office/powerpoint/2010/main" val="363921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In-home care patients should be screened for fever, shortness of breath and cough.</a:t>
            </a:r>
          </a:p>
          <a:p>
            <a:r>
              <a:rPr lang="en-US" dirty="0"/>
              <a:t>Your day should start and end with self-monitoring.</a:t>
            </a:r>
          </a:p>
          <a:p>
            <a:r>
              <a:rPr lang="en-US" dirty="0"/>
              <a:t>If symptoms are presenting, but there's been no known exposure to COVID-19, wear goggles, gloves and a surgical mask.</a:t>
            </a:r>
          </a:p>
          <a:p>
            <a:endParaRPr lang="en-US" dirty="0"/>
          </a:p>
        </p:txBody>
      </p:sp>
      <p:sp>
        <p:nvSpPr>
          <p:cNvPr id="4" name="Slide Number Placeholder 3"/>
          <p:cNvSpPr>
            <a:spLocks noGrp="1"/>
          </p:cNvSpPr>
          <p:nvPr>
            <p:ph type="sldNum" sz="quarter" idx="5"/>
          </p:nvPr>
        </p:nvSpPr>
        <p:spPr/>
        <p:txBody>
          <a:bodyPr/>
          <a:lstStyle/>
          <a:p>
            <a:fld id="{AE25E9CD-8577-4D14-ACC1-4FF4B1A2FEC2}" type="slidenum">
              <a:rPr lang="en-US" smtClean="0"/>
              <a:t>7</a:t>
            </a:fld>
            <a:endParaRPr lang="en-US"/>
          </a:p>
        </p:txBody>
      </p:sp>
    </p:spTree>
    <p:extLst>
      <p:ext uri="{BB962C8B-B14F-4D97-AF65-F5344CB8AC3E}">
        <p14:creationId xmlns:p14="http://schemas.microsoft.com/office/powerpoint/2010/main" val="207302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personnel caring for patients with confirmed or possible COVID-19 should adhere to CDC recommendations for infection prevention and control. </a:t>
            </a:r>
          </a:p>
          <a:p>
            <a:pPr lvl="0"/>
            <a:r>
              <a:rPr lang="en-US" dirty="0"/>
              <a:t>Assess and triage those patients with acute respiratory symp­toms and risk factors for COVID-19 to minimize chances of exposure, including placing a facemask on the patient and placing them in an examination room with the door closed in an Airborne Infection Isolation Room (AIIR), if available.</a:t>
            </a:r>
          </a:p>
          <a:p>
            <a:pPr lvl="0"/>
            <a:r>
              <a:rPr lang="en-US" dirty="0"/>
              <a:t>Use standard precautions, contact precautions, and airborne precautions and eye protection when caring for patients with confirmed or possible COVID-19.</a:t>
            </a:r>
          </a:p>
          <a:p>
            <a:pPr lvl="0"/>
            <a:r>
              <a:rPr lang="en-US" dirty="0"/>
              <a:t>Perform hand hygiene with alcohol-based hand rub before and after all patient contact, contact with potentially infectious material, and before putting on and upon removal of PPE, including gloves. Use soap and water if hands are visibly soiled.</a:t>
            </a:r>
          </a:p>
          <a:p>
            <a:endParaRPr lang="en-US" dirty="0"/>
          </a:p>
        </p:txBody>
      </p:sp>
      <p:sp>
        <p:nvSpPr>
          <p:cNvPr id="4" name="Slide Number Placeholder 3"/>
          <p:cNvSpPr>
            <a:spLocks noGrp="1"/>
          </p:cNvSpPr>
          <p:nvPr>
            <p:ph type="sldNum" sz="quarter" idx="5"/>
          </p:nvPr>
        </p:nvSpPr>
        <p:spPr/>
        <p:txBody>
          <a:bodyPr/>
          <a:lstStyle/>
          <a:p>
            <a:fld id="{AE25E9CD-8577-4D14-ACC1-4FF4B1A2FEC2}" type="slidenum">
              <a:rPr lang="en-US" smtClean="0"/>
              <a:t>8</a:t>
            </a:fld>
            <a:endParaRPr lang="en-US"/>
          </a:p>
        </p:txBody>
      </p:sp>
    </p:spTree>
    <p:extLst>
      <p:ext uri="{BB962C8B-B14F-4D97-AF65-F5344CB8AC3E}">
        <p14:creationId xmlns:p14="http://schemas.microsoft.com/office/powerpoint/2010/main" val="416847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type of PPE used will vary based on the level of precautions required, such as standard and contact, droplet or airborne infection isolation precautions. The procedure for putting on and removing PPE should be tailored to the specific type of PPE.</a:t>
            </a:r>
          </a:p>
          <a:p>
            <a:endParaRPr lang="en-US" dirty="0"/>
          </a:p>
          <a:p>
            <a:r>
              <a:rPr lang="en-US" dirty="0"/>
              <a:t>In the next few slides, you will learn appropriate use of PPE.</a:t>
            </a:r>
          </a:p>
        </p:txBody>
      </p:sp>
      <p:sp>
        <p:nvSpPr>
          <p:cNvPr id="4" name="Slide Number Placeholder 3"/>
          <p:cNvSpPr>
            <a:spLocks noGrp="1"/>
          </p:cNvSpPr>
          <p:nvPr>
            <p:ph type="sldNum" sz="quarter" idx="5"/>
          </p:nvPr>
        </p:nvSpPr>
        <p:spPr/>
        <p:txBody>
          <a:bodyPr/>
          <a:lstStyle/>
          <a:p>
            <a:fld id="{AE25E9CD-8577-4D14-ACC1-4FF4B1A2FEC2}" type="slidenum">
              <a:rPr lang="en-US" smtClean="0"/>
              <a:t>9</a:t>
            </a:fld>
            <a:endParaRPr lang="en-US"/>
          </a:p>
        </p:txBody>
      </p:sp>
    </p:spTree>
    <p:extLst>
      <p:ext uri="{BB962C8B-B14F-4D97-AF65-F5344CB8AC3E}">
        <p14:creationId xmlns:p14="http://schemas.microsoft.com/office/powerpoint/2010/main" val="251838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5/28/2020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5/28/2020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5/28/2020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5/28/2020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5/28/2020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5/28/2020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5/28/2020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5/28/2020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5/28/2020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5/28/2020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voanews.com/covid-19-pandemic/nations-seek-ease-nursing-home-loneliness-yet-keep-safe" TargetMode="External"/><Relationship Id="rId7" Type="http://schemas.openxmlformats.org/officeDocument/2006/relationships/hyperlink" Target="https://www.latimes.com/california/story/2020-03-25/how-to-care-for-someone-with-covid-19" TargetMode="External"/><Relationship Id="rId2" Type="http://schemas.openxmlformats.org/officeDocument/2006/relationships/hyperlink" Target="https://www.cdc.gov/coronavirus/2019-ncov/hcp/caring-for-patients-H.pdf" TargetMode="External"/><Relationship Id="rId1" Type="http://schemas.openxmlformats.org/officeDocument/2006/relationships/slideLayout" Target="../slideLayouts/slideLayout2.xml"/><Relationship Id="rId6" Type="http://schemas.openxmlformats.org/officeDocument/2006/relationships/hyperlink" Target="https://nursejournal.org/certified-nursing-assistant/certified-nursing-assistant-responsibilities/" TargetMode="External"/><Relationship Id="rId5" Type="http://schemas.openxmlformats.org/officeDocument/2006/relationships/hyperlink" Target="http://www.tribtown.com/2020/04/14/health_department_shares_info_on_how_to_care_for_virus_patients/" TargetMode="External"/><Relationship Id="rId4" Type="http://schemas.openxmlformats.org/officeDocument/2006/relationships/hyperlink" Target="https://theconversation.com/using-nursing-assistants-to-fill-coronavirus-gaps-brings-risks-if-theyre-not-up-to-the-job-134242"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b="1" dirty="0"/>
              <a:t>Caring for Patients in Isolation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pPr algn="ctr"/>
            <a:r>
              <a:rPr lang="en-US" b="1" dirty="0"/>
              <a:t>A Temporary nurse aide Guide</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45DE42-F662-41E3-87E3-6DA136D5227C}"/>
              </a:ext>
            </a:extLst>
          </p:cNvPr>
          <p:cNvSpPr>
            <a:spLocks noGrp="1"/>
          </p:cNvSpPr>
          <p:nvPr>
            <p:ph type="title"/>
          </p:nvPr>
        </p:nvSpPr>
        <p:spPr>
          <a:xfrm>
            <a:off x="5172074" y="286603"/>
            <a:ext cx="5983605" cy="1450757"/>
          </a:xfrm>
        </p:spPr>
        <p:txBody>
          <a:bodyPr>
            <a:normAutofit/>
          </a:bodyPr>
          <a:lstStyle/>
          <a:p>
            <a:r>
              <a:rPr lang="en-US" b="1" dirty="0"/>
              <a:t>Gown</a:t>
            </a:r>
          </a:p>
        </p:txBody>
      </p:sp>
      <p:pic>
        <p:nvPicPr>
          <p:cNvPr id="5" name="Picture 4" descr="A group of people posing for the camera&#10;&#10;Description automatically generated">
            <a:extLst>
              <a:ext uri="{FF2B5EF4-FFF2-40B4-BE49-F238E27FC236}">
                <a16:creationId xmlns:a16="http://schemas.microsoft.com/office/drawing/2014/main" id="{670B10C6-6608-45B2-AD8C-0574C2734CA5}"/>
              </a:ext>
            </a:extLst>
          </p:cNvPr>
          <p:cNvPicPr>
            <a:picLocks noChangeAspect="1"/>
          </p:cNvPicPr>
          <p:nvPr/>
        </p:nvPicPr>
        <p:blipFill rotWithShape="1">
          <a:blip r:embed="rId3"/>
          <a:srcRect r="-1" b="1922"/>
          <a:stretch/>
        </p:blipFill>
        <p:spPr>
          <a:xfrm>
            <a:off x="20" y="10"/>
            <a:ext cx="4580077" cy="6857990"/>
          </a:xfrm>
          <a:prstGeom prst="rect">
            <a:avLst/>
          </a:prstGeom>
        </p:spPr>
      </p:pic>
      <p:cxnSp>
        <p:nvCxnSpPr>
          <p:cNvPr id="12" name="Straight Connector 11">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409374-D91F-4E29-8668-D615C1945A66}"/>
              </a:ext>
            </a:extLst>
          </p:cNvPr>
          <p:cNvSpPr>
            <a:spLocks noGrp="1"/>
          </p:cNvSpPr>
          <p:nvPr>
            <p:ph idx="1"/>
          </p:nvPr>
        </p:nvSpPr>
        <p:spPr>
          <a:xfrm>
            <a:off x="5172074" y="2108201"/>
            <a:ext cx="5983606" cy="3760891"/>
          </a:xfrm>
        </p:spPr>
        <p:txBody>
          <a:bodyPr>
            <a:normAutofit fontScale="92500" lnSpcReduction="10000"/>
          </a:bodyPr>
          <a:lstStyle/>
          <a:p>
            <a:pPr lvl="0"/>
            <a:r>
              <a:rPr lang="en-US" dirty="0"/>
              <a:t>Fully cover torso from neck to knees, arms to end of wrists, and wrap around the back.</a:t>
            </a:r>
          </a:p>
          <a:p>
            <a:pPr lvl="0"/>
            <a:r>
              <a:rPr lang="en-US" dirty="0"/>
              <a:t>Fasten in back of neck and waist.</a:t>
            </a:r>
          </a:p>
          <a:p>
            <a:r>
              <a:rPr lang="en-US" dirty="0"/>
              <a:t>To remove the gown, first release the tie, then grasp the gown at the hip area, and pull the gown down and away from the sides of your body.</a:t>
            </a:r>
          </a:p>
          <a:p>
            <a:r>
              <a:rPr lang="en-US" dirty="0"/>
              <a:t>Once the gown is off your shoulders, pull one arm at a time from the sleeves of the gown so that the gown arms are bunched at your wrists. Then, roll the exposed side of the gown inward until it’s a tight ball. Dispose of it.</a:t>
            </a:r>
          </a:p>
          <a:p>
            <a:pPr lvl="0"/>
            <a:endParaRPr lang="en-US" dirty="0"/>
          </a:p>
          <a:p>
            <a:endParaRPr lang="en-US" dirty="0"/>
          </a:p>
        </p:txBody>
      </p:sp>
    </p:spTree>
    <p:extLst>
      <p:ext uri="{BB962C8B-B14F-4D97-AF65-F5344CB8AC3E}">
        <p14:creationId xmlns:p14="http://schemas.microsoft.com/office/powerpoint/2010/main" val="2866943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2F915-3B92-4558-8EAC-D7B1E3617677}"/>
              </a:ext>
            </a:extLst>
          </p:cNvPr>
          <p:cNvSpPr>
            <a:spLocks noGrp="1"/>
          </p:cNvSpPr>
          <p:nvPr>
            <p:ph type="title"/>
          </p:nvPr>
        </p:nvSpPr>
        <p:spPr>
          <a:xfrm>
            <a:off x="5172074" y="286603"/>
            <a:ext cx="5983605" cy="1450757"/>
          </a:xfrm>
        </p:spPr>
        <p:txBody>
          <a:bodyPr>
            <a:normAutofit/>
          </a:bodyPr>
          <a:lstStyle/>
          <a:p>
            <a:r>
              <a:rPr lang="en-US" b="1" dirty="0"/>
              <a:t>Mask</a:t>
            </a:r>
          </a:p>
        </p:txBody>
      </p:sp>
      <p:pic>
        <p:nvPicPr>
          <p:cNvPr id="5" name="Picture 4" descr="A person wearing a blue shirt&#10;&#10;Description automatically generated">
            <a:extLst>
              <a:ext uri="{FF2B5EF4-FFF2-40B4-BE49-F238E27FC236}">
                <a16:creationId xmlns:a16="http://schemas.microsoft.com/office/drawing/2014/main" id="{1B2A2B53-92BD-4593-8427-AD205039ADB5}"/>
              </a:ext>
            </a:extLst>
          </p:cNvPr>
          <p:cNvPicPr>
            <a:picLocks noChangeAspect="1"/>
          </p:cNvPicPr>
          <p:nvPr/>
        </p:nvPicPr>
        <p:blipFill rotWithShape="1">
          <a:blip r:embed="rId3"/>
          <a:srcRect l="28445"/>
          <a:stretch/>
        </p:blipFill>
        <p:spPr>
          <a:xfrm>
            <a:off x="20" y="10"/>
            <a:ext cx="4580077" cy="6400784"/>
          </a:xfrm>
          <a:prstGeom prst="rect">
            <a:avLst/>
          </a:prstGeom>
        </p:spPr>
      </p:pic>
      <p:cxnSp>
        <p:nvCxnSpPr>
          <p:cNvPr id="12" name="Straight Connector 11">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CB9172-30C8-4AD8-86BF-5D27FEADBD5F}"/>
              </a:ext>
            </a:extLst>
          </p:cNvPr>
          <p:cNvSpPr>
            <a:spLocks noGrp="1"/>
          </p:cNvSpPr>
          <p:nvPr>
            <p:ph idx="1"/>
          </p:nvPr>
        </p:nvSpPr>
        <p:spPr>
          <a:xfrm>
            <a:off x="5172074" y="2108201"/>
            <a:ext cx="5983606" cy="3760891"/>
          </a:xfrm>
        </p:spPr>
        <p:txBody>
          <a:bodyPr>
            <a:normAutofit lnSpcReduction="10000"/>
          </a:bodyPr>
          <a:lstStyle/>
          <a:p>
            <a:pPr lvl="0"/>
            <a:r>
              <a:rPr lang="en-US" dirty="0"/>
              <a:t>Secure the ties or elastic bands at the middle of the head and neck.</a:t>
            </a:r>
          </a:p>
          <a:p>
            <a:pPr lvl="0"/>
            <a:r>
              <a:rPr lang="en-US" dirty="0"/>
              <a:t>Fit the flexible band to the bridge of the nose.</a:t>
            </a:r>
          </a:p>
          <a:p>
            <a:pPr lvl="0"/>
            <a:r>
              <a:rPr lang="en-US" dirty="0"/>
              <a:t>Fit snug to the face and below the chin.</a:t>
            </a:r>
          </a:p>
          <a:p>
            <a:pPr lvl="0"/>
            <a:r>
              <a:rPr lang="en-US" dirty="0"/>
              <a:t>To remove the mask first, tilt your head forward. Then, use two hands to grab the bottom strap, pull to the sides, then over your head. Next, use both hands to grab the upper strap, pull to the sides, then over your head. Keep tension on the upper strap as you remove it, which will let the mask fall forward. Dispose of the mask.</a:t>
            </a:r>
          </a:p>
        </p:txBody>
      </p:sp>
      <p:sp>
        <p:nvSpPr>
          <p:cNvPr id="14" name="Rectangle 13">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918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FAC5CD-7A88-47AA-A84E-4C4B7B1C6594}"/>
              </a:ext>
            </a:extLst>
          </p:cNvPr>
          <p:cNvSpPr>
            <a:spLocks noGrp="1"/>
          </p:cNvSpPr>
          <p:nvPr>
            <p:ph type="title"/>
          </p:nvPr>
        </p:nvSpPr>
        <p:spPr>
          <a:xfrm>
            <a:off x="5172074" y="286603"/>
            <a:ext cx="5983605" cy="1450757"/>
          </a:xfrm>
        </p:spPr>
        <p:txBody>
          <a:bodyPr>
            <a:normAutofit/>
          </a:bodyPr>
          <a:lstStyle/>
          <a:p>
            <a:r>
              <a:rPr lang="en-US" b="1" dirty="0"/>
              <a:t>Goggles or Face Shield</a:t>
            </a:r>
          </a:p>
        </p:txBody>
      </p:sp>
      <p:pic>
        <p:nvPicPr>
          <p:cNvPr id="5" name="Picture 4" descr="A person wearing a hat&#10;&#10;Description automatically generated">
            <a:extLst>
              <a:ext uri="{FF2B5EF4-FFF2-40B4-BE49-F238E27FC236}">
                <a16:creationId xmlns:a16="http://schemas.microsoft.com/office/drawing/2014/main" id="{61BF25C1-A076-4C0A-A4E0-2BBA2545B61C}"/>
              </a:ext>
            </a:extLst>
          </p:cNvPr>
          <p:cNvPicPr>
            <a:picLocks noChangeAspect="1"/>
          </p:cNvPicPr>
          <p:nvPr/>
        </p:nvPicPr>
        <p:blipFill rotWithShape="1">
          <a:blip r:embed="rId3"/>
          <a:srcRect l="18197" r="15018"/>
          <a:stretch/>
        </p:blipFill>
        <p:spPr>
          <a:xfrm>
            <a:off x="20" y="10"/>
            <a:ext cx="4580077" cy="6857990"/>
          </a:xfrm>
          <a:prstGeom prst="rect">
            <a:avLst/>
          </a:prstGeom>
        </p:spPr>
      </p:pic>
      <p:cxnSp>
        <p:nvCxnSpPr>
          <p:cNvPr id="12" name="Straight Connector 11">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131D7A-1C23-4CDD-86B0-C6D17D0B58F1}"/>
              </a:ext>
            </a:extLst>
          </p:cNvPr>
          <p:cNvSpPr>
            <a:spLocks noGrp="1"/>
          </p:cNvSpPr>
          <p:nvPr>
            <p:ph idx="1"/>
          </p:nvPr>
        </p:nvSpPr>
        <p:spPr>
          <a:xfrm>
            <a:off x="5172074" y="2108201"/>
            <a:ext cx="5983606" cy="3760891"/>
          </a:xfrm>
        </p:spPr>
        <p:txBody>
          <a:bodyPr>
            <a:normAutofit/>
          </a:bodyPr>
          <a:lstStyle/>
          <a:p>
            <a:r>
              <a:rPr lang="en-US" dirty="0"/>
              <a:t>Place over the face and eyes and adjust to fit.</a:t>
            </a:r>
          </a:p>
          <a:p>
            <a:r>
              <a:rPr lang="en-US" dirty="0"/>
              <a:t>To remove the face shield, tilt your head forward slightly, grab the strap at the temples and pull it forward and over your head, which will let the face shield fall from your face. Dispose of the face shield.</a:t>
            </a:r>
          </a:p>
          <a:p>
            <a:endParaRPr lang="en-US" dirty="0"/>
          </a:p>
        </p:txBody>
      </p:sp>
    </p:spTree>
    <p:extLst>
      <p:ext uri="{BB962C8B-B14F-4D97-AF65-F5344CB8AC3E}">
        <p14:creationId xmlns:p14="http://schemas.microsoft.com/office/powerpoint/2010/main" val="471203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FABC-FB93-42F6-87D0-574BB01E06B4}"/>
              </a:ext>
            </a:extLst>
          </p:cNvPr>
          <p:cNvSpPr>
            <a:spLocks noGrp="1"/>
          </p:cNvSpPr>
          <p:nvPr>
            <p:ph type="title"/>
          </p:nvPr>
        </p:nvSpPr>
        <p:spPr/>
        <p:txBody>
          <a:bodyPr>
            <a:normAutofit/>
          </a:bodyPr>
          <a:lstStyle/>
          <a:p>
            <a:r>
              <a:rPr lang="en-US" b="1" dirty="0"/>
              <a:t>Gloves</a:t>
            </a:r>
          </a:p>
        </p:txBody>
      </p:sp>
      <p:sp>
        <p:nvSpPr>
          <p:cNvPr id="3" name="Content Placeholder 2">
            <a:extLst>
              <a:ext uri="{FF2B5EF4-FFF2-40B4-BE49-F238E27FC236}">
                <a16:creationId xmlns:a16="http://schemas.microsoft.com/office/drawing/2014/main" id="{8BE6AE9F-20BF-488A-802F-EBDE4AC0432C}"/>
              </a:ext>
            </a:extLst>
          </p:cNvPr>
          <p:cNvSpPr>
            <a:spLocks noGrp="1"/>
          </p:cNvSpPr>
          <p:nvPr>
            <p:ph sz="half" idx="1"/>
          </p:nvPr>
        </p:nvSpPr>
        <p:spPr/>
        <p:txBody>
          <a:bodyPr>
            <a:noAutofit/>
          </a:bodyPr>
          <a:lstStyle/>
          <a:p>
            <a:r>
              <a:rPr lang="en-US" dirty="0">
                <a:solidFill>
                  <a:schemeClr val="tx1"/>
                </a:solidFill>
              </a:rPr>
              <a:t>Extend to cover the wrist of the isolation gown.</a:t>
            </a:r>
          </a:p>
          <a:p>
            <a:r>
              <a:rPr lang="en-US" dirty="0">
                <a:solidFill>
                  <a:schemeClr val="tx1"/>
                </a:solidFill>
              </a:rPr>
              <a:t>To remove the gloves, grasp the outside of one glove at the wrist. </a:t>
            </a:r>
          </a:p>
          <a:p>
            <a:r>
              <a:rPr lang="en-US" dirty="0">
                <a:solidFill>
                  <a:schemeClr val="tx1"/>
                </a:solidFill>
              </a:rPr>
              <a:t>Do not touch your bare skin. </a:t>
            </a:r>
          </a:p>
          <a:p>
            <a:r>
              <a:rPr lang="en-US" dirty="0">
                <a:solidFill>
                  <a:schemeClr val="tx1"/>
                </a:solidFill>
              </a:rPr>
              <a:t>Peel the glove away from your body, pulling it inside out. Hold the glove you just removed in your gloved hand. </a:t>
            </a:r>
          </a:p>
          <a:p>
            <a:r>
              <a:rPr lang="en-US" dirty="0">
                <a:solidFill>
                  <a:schemeClr val="tx1"/>
                </a:solidFill>
              </a:rPr>
              <a:t>Clean your hands immediately after removing gloves.</a:t>
            </a:r>
          </a:p>
          <a:p>
            <a:endParaRPr lang="en-US" sz="1400" dirty="0"/>
          </a:p>
        </p:txBody>
      </p:sp>
      <p:sp>
        <p:nvSpPr>
          <p:cNvPr id="4" name="Content Placeholder 3">
            <a:extLst>
              <a:ext uri="{FF2B5EF4-FFF2-40B4-BE49-F238E27FC236}">
                <a16:creationId xmlns:a16="http://schemas.microsoft.com/office/drawing/2014/main" id="{929D7EF2-F19F-491E-B7D7-C30E2E52F697}"/>
              </a:ext>
            </a:extLst>
          </p:cNvPr>
          <p:cNvSpPr>
            <a:spLocks noGrp="1"/>
          </p:cNvSpPr>
          <p:nvPr>
            <p:ph sz="half" idx="2"/>
          </p:nvPr>
        </p:nvSpPr>
        <p:spPr/>
        <p:txBody>
          <a:bodyPr/>
          <a:lstStyle/>
          <a:p>
            <a:r>
              <a:rPr lang="en-US" dirty="0">
                <a:solidFill>
                  <a:schemeClr val="tx1"/>
                </a:solidFill>
              </a:rPr>
              <a:t>Peel off the second glove by putting your fingers inside the glove at the top of your wrist. </a:t>
            </a:r>
          </a:p>
          <a:p>
            <a:r>
              <a:rPr lang="en-US" dirty="0">
                <a:solidFill>
                  <a:schemeClr val="tx1"/>
                </a:solidFill>
              </a:rPr>
              <a:t>urn the second glove inside out while pulling it away from your body, leaving the first glove inside the second. </a:t>
            </a:r>
          </a:p>
          <a:p>
            <a:r>
              <a:rPr lang="en-US" dirty="0">
                <a:solidFill>
                  <a:schemeClr val="tx1"/>
                </a:solidFill>
              </a:rPr>
              <a:t>Dispose of the gloves safely. </a:t>
            </a:r>
          </a:p>
          <a:p>
            <a:r>
              <a:rPr lang="en-US" dirty="0">
                <a:solidFill>
                  <a:schemeClr val="tx1"/>
                </a:solidFill>
              </a:rPr>
              <a:t>Do not reuse the gloves. </a:t>
            </a:r>
          </a:p>
          <a:p>
            <a:endParaRPr lang="en-US" dirty="0"/>
          </a:p>
        </p:txBody>
      </p:sp>
      <p:pic>
        <p:nvPicPr>
          <p:cNvPr id="5" name="Picture 4" descr="A close up of a persons hand&#10;&#10;Description automatically generated">
            <a:extLst>
              <a:ext uri="{FF2B5EF4-FFF2-40B4-BE49-F238E27FC236}">
                <a16:creationId xmlns:a16="http://schemas.microsoft.com/office/drawing/2014/main" id="{82658C78-D8BF-4345-B5C4-1BBCBE2F65C8}"/>
              </a:ext>
            </a:extLst>
          </p:cNvPr>
          <p:cNvPicPr>
            <a:picLocks noChangeAspect="1"/>
          </p:cNvPicPr>
          <p:nvPr/>
        </p:nvPicPr>
        <p:blipFill>
          <a:blip r:embed="rId3"/>
          <a:stretch>
            <a:fillRect/>
          </a:stretch>
        </p:blipFill>
        <p:spPr>
          <a:xfrm>
            <a:off x="7963295" y="116389"/>
            <a:ext cx="1745034" cy="1745034"/>
          </a:xfrm>
          <a:prstGeom prst="rect">
            <a:avLst/>
          </a:prstGeom>
        </p:spPr>
      </p:pic>
    </p:spTree>
    <p:extLst>
      <p:ext uri="{BB962C8B-B14F-4D97-AF65-F5344CB8AC3E}">
        <p14:creationId xmlns:p14="http://schemas.microsoft.com/office/powerpoint/2010/main" val="3390057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BE8E0-6193-4BC7-93B9-E8C234B3EE28}"/>
              </a:ext>
            </a:extLst>
          </p:cNvPr>
          <p:cNvSpPr>
            <a:spLocks noGrp="1"/>
          </p:cNvSpPr>
          <p:nvPr>
            <p:ph type="title"/>
          </p:nvPr>
        </p:nvSpPr>
        <p:spPr>
          <a:xfrm>
            <a:off x="6411685" y="634946"/>
            <a:ext cx="5127171" cy="1450757"/>
          </a:xfrm>
        </p:spPr>
        <p:txBody>
          <a:bodyPr>
            <a:normAutofit/>
          </a:bodyPr>
          <a:lstStyle/>
          <a:p>
            <a:r>
              <a:rPr lang="en-US" b="1" dirty="0"/>
              <a:t>Use Safe Work Practices</a:t>
            </a:r>
          </a:p>
        </p:txBody>
      </p:sp>
      <p:pic>
        <p:nvPicPr>
          <p:cNvPr id="5" name="Picture 4" descr="A picture containing headdress, blue, clothes, sitting&#10;&#10;Description automatically generated">
            <a:extLst>
              <a:ext uri="{FF2B5EF4-FFF2-40B4-BE49-F238E27FC236}">
                <a16:creationId xmlns:a16="http://schemas.microsoft.com/office/drawing/2014/main" id="{B4933F48-60DC-45CA-A898-55631D203238}"/>
              </a:ext>
            </a:extLst>
          </p:cNvPr>
          <p:cNvPicPr>
            <a:picLocks noChangeAspect="1"/>
          </p:cNvPicPr>
          <p:nvPr/>
        </p:nvPicPr>
        <p:blipFill>
          <a:blip r:embed="rId3"/>
          <a:stretch>
            <a:fillRect/>
          </a:stretch>
        </p:blipFill>
        <p:spPr>
          <a:xfrm>
            <a:off x="643192" y="1229235"/>
            <a:ext cx="5115347" cy="4079489"/>
          </a:xfrm>
          <a:prstGeom prst="rect">
            <a:avLst/>
          </a:prstGeom>
        </p:spPr>
      </p:pic>
      <p:cxnSp>
        <p:nvCxnSpPr>
          <p:cNvPr id="12" name="Straight Connector 11">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55DC812-6EEA-435B-B161-AB4E125026A2}"/>
              </a:ext>
            </a:extLst>
          </p:cNvPr>
          <p:cNvSpPr>
            <a:spLocks noGrp="1"/>
          </p:cNvSpPr>
          <p:nvPr>
            <p:ph idx="1"/>
          </p:nvPr>
        </p:nvSpPr>
        <p:spPr>
          <a:xfrm>
            <a:off x="6411684" y="2407436"/>
            <a:ext cx="5127172" cy="3461658"/>
          </a:xfrm>
        </p:spPr>
        <p:txBody>
          <a:bodyPr>
            <a:normAutofit/>
          </a:bodyPr>
          <a:lstStyle/>
          <a:p>
            <a:pPr lvl="0"/>
            <a:r>
              <a:rPr lang="en-US" dirty="0"/>
              <a:t>Keep hands away from face.</a:t>
            </a:r>
          </a:p>
          <a:p>
            <a:pPr lvl="0"/>
            <a:r>
              <a:rPr lang="en-US" dirty="0"/>
              <a:t>Limit surfaces touched.</a:t>
            </a:r>
          </a:p>
          <a:p>
            <a:pPr lvl="0"/>
            <a:r>
              <a:rPr lang="en-US" dirty="0"/>
              <a:t>Change gloves after each patient interaction.</a:t>
            </a:r>
          </a:p>
          <a:p>
            <a:pPr lvl="0"/>
            <a:r>
              <a:rPr lang="en-US" dirty="0"/>
              <a:t>Perform hand hygiene.</a:t>
            </a:r>
          </a:p>
          <a:p>
            <a:endParaRPr lang="en-US" dirty="0"/>
          </a:p>
        </p:txBody>
      </p:sp>
      <p:sp>
        <p:nvSpPr>
          <p:cNvPr id="14" name="Rectangle 13">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079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69952-E696-4258-A7EC-0CC584CBFFC0}"/>
              </a:ext>
            </a:extLst>
          </p:cNvPr>
          <p:cNvSpPr>
            <a:spLocks noGrp="1"/>
          </p:cNvSpPr>
          <p:nvPr>
            <p:ph type="title"/>
          </p:nvPr>
        </p:nvSpPr>
        <p:spPr>
          <a:xfrm>
            <a:off x="643468" y="643467"/>
            <a:ext cx="3073550" cy="5126203"/>
          </a:xfrm>
        </p:spPr>
        <p:txBody>
          <a:bodyPr anchor="ctr">
            <a:normAutofit/>
          </a:bodyPr>
          <a:lstStyle/>
          <a:p>
            <a:pPr algn="r"/>
            <a:r>
              <a:rPr lang="en-US" b="1" dirty="0"/>
              <a:t>Resources</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15E58A-C6A3-4D3B-9019-CA26CE307BFA}"/>
              </a:ext>
            </a:extLst>
          </p:cNvPr>
          <p:cNvSpPr>
            <a:spLocks noGrp="1"/>
          </p:cNvSpPr>
          <p:nvPr>
            <p:ph idx="1"/>
          </p:nvPr>
        </p:nvSpPr>
        <p:spPr>
          <a:xfrm>
            <a:off x="4363786" y="621697"/>
            <a:ext cx="6791894" cy="5147973"/>
          </a:xfrm>
        </p:spPr>
        <p:txBody>
          <a:bodyPr anchor="ctr">
            <a:normAutofit/>
          </a:bodyPr>
          <a:lstStyle/>
          <a:p>
            <a:pPr>
              <a:lnSpc>
                <a:spcPct val="100000"/>
              </a:lnSpc>
            </a:pPr>
            <a:r>
              <a:rPr lang="en-US" u="sng" dirty="0">
                <a:hlinkClick r:id="rId2"/>
              </a:rPr>
              <a:t>https://www.cdc.gov/coronavirus/2019-ncov/hcp/caring-for-patients-H.pdf</a:t>
            </a:r>
            <a:endParaRPr lang="en-US" dirty="0"/>
          </a:p>
          <a:p>
            <a:pPr>
              <a:lnSpc>
                <a:spcPct val="100000"/>
              </a:lnSpc>
            </a:pPr>
            <a:r>
              <a:rPr lang="en-US" u="sng" dirty="0">
                <a:hlinkClick r:id="rId3"/>
              </a:rPr>
              <a:t>https://www.voanews.com/covid-19-pandemic/nations-seek-ease-nursing-home-loneliness-yet-keep-safe</a:t>
            </a:r>
            <a:endParaRPr lang="en-US" dirty="0"/>
          </a:p>
          <a:p>
            <a:pPr>
              <a:lnSpc>
                <a:spcPct val="100000"/>
              </a:lnSpc>
            </a:pPr>
            <a:r>
              <a:rPr lang="en-US" u="sng" dirty="0">
                <a:hlinkClick r:id="rId4"/>
              </a:rPr>
              <a:t>https://theconversation.com/using-nursing-assistants-to-fill-coronavirus-gaps-brings-risks-if-theyre-not-up-to-the-job-134242</a:t>
            </a:r>
            <a:endParaRPr lang="en-US" dirty="0"/>
          </a:p>
          <a:p>
            <a:pPr>
              <a:lnSpc>
                <a:spcPct val="100000"/>
              </a:lnSpc>
            </a:pPr>
            <a:r>
              <a:rPr lang="en-US" u="sng" dirty="0">
                <a:hlinkClick r:id="rId5"/>
              </a:rPr>
              <a:t>http://www.tribtown.com/2020/04/14/health_department_shares_info_on_how_to_care_for_virus_patients/</a:t>
            </a:r>
            <a:endParaRPr lang="en-US" dirty="0"/>
          </a:p>
          <a:p>
            <a:pPr>
              <a:lnSpc>
                <a:spcPct val="100000"/>
              </a:lnSpc>
            </a:pPr>
            <a:r>
              <a:rPr lang="en-US" u="sng" dirty="0">
                <a:hlinkClick r:id="rId6"/>
              </a:rPr>
              <a:t>https://nursejournal.org/certified-nursing-assistant/certified-nursing-assistant-responsibilities/</a:t>
            </a:r>
            <a:endParaRPr lang="en-US" dirty="0"/>
          </a:p>
          <a:p>
            <a:pPr>
              <a:lnSpc>
                <a:spcPct val="100000"/>
              </a:lnSpc>
            </a:pPr>
            <a:r>
              <a:rPr lang="en-US" u="sng" dirty="0">
                <a:hlinkClick r:id="rId7"/>
              </a:rPr>
              <a:t>https://www.latimes.com/california/story/2020-03-25/how-to-care-for-someone-with-covid-19</a:t>
            </a:r>
            <a:endParaRPr lang="en-US" dirty="0"/>
          </a:p>
          <a:p>
            <a:pPr>
              <a:lnSpc>
                <a:spcPct val="100000"/>
              </a:lnSpc>
            </a:pPr>
            <a:endParaRPr lang="en-US" dirty="0"/>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12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30B4495-5B3F-4B97-B690-E54324C36A34}"/>
              </a:ext>
            </a:extLst>
          </p:cNvPr>
          <p:cNvSpPr>
            <a:spLocks noGrp="1"/>
          </p:cNvSpPr>
          <p:nvPr>
            <p:ph type="title"/>
          </p:nvPr>
        </p:nvSpPr>
        <p:spPr>
          <a:xfrm>
            <a:off x="492370" y="516835"/>
            <a:ext cx="3084844" cy="5772840"/>
          </a:xfrm>
        </p:spPr>
        <p:txBody>
          <a:bodyPr anchor="ctr">
            <a:normAutofit/>
          </a:bodyPr>
          <a:lstStyle/>
          <a:p>
            <a:r>
              <a:rPr lang="en-US" sz="3600" b="1" dirty="0">
                <a:solidFill>
                  <a:schemeClr val="bg1"/>
                </a:solidFill>
              </a:rPr>
              <a:t>Temporary Nurse Aide Primary Duties</a:t>
            </a:r>
          </a:p>
        </p:txBody>
      </p:sp>
      <p:graphicFrame>
        <p:nvGraphicFramePr>
          <p:cNvPr id="5" name="Content Placeholder 2">
            <a:extLst>
              <a:ext uri="{FF2B5EF4-FFF2-40B4-BE49-F238E27FC236}">
                <a16:creationId xmlns:a16="http://schemas.microsoft.com/office/drawing/2014/main" id="{70C6B849-D1C1-47F1-B620-9EE9A83A9F19}"/>
              </a:ext>
            </a:extLst>
          </p:cNvPr>
          <p:cNvGraphicFramePr>
            <a:graphicFrameLocks noGrp="1"/>
          </p:cNvGraphicFramePr>
          <p:nvPr>
            <p:ph idx="1"/>
            <p:extLst>
              <p:ext uri="{D42A27DB-BD31-4B8C-83A1-F6EECF244321}">
                <p14:modId xmlns:p14="http://schemas.microsoft.com/office/powerpoint/2010/main" val="413540740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538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884C68-299F-45E5-B053-21FA5EAD00FA}"/>
              </a:ext>
            </a:extLst>
          </p:cNvPr>
          <p:cNvSpPr>
            <a:spLocks noGrp="1"/>
          </p:cNvSpPr>
          <p:nvPr>
            <p:ph type="title"/>
          </p:nvPr>
        </p:nvSpPr>
        <p:spPr>
          <a:xfrm>
            <a:off x="1097280" y="286603"/>
            <a:ext cx="10058400" cy="1450757"/>
          </a:xfrm>
        </p:spPr>
        <p:txBody>
          <a:bodyPr anchor="ctr">
            <a:normAutofit/>
          </a:bodyPr>
          <a:lstStyle/>
          <a:p>
            <a:r>
              <a:rPr lang="en-US" b="1" dirty="0">
                <a:solidFill>
                  <a:srgbClr val="FFFFFF"/>
                </a:solidFill>
              </a:rPr>
              <a:t>What a Temporary Nurse Aide Can Do</a:t>
            </a:r>
          </a:p>
        </p:txBody>
      </p:sp>
      <p:sp>
        <p:nvSpPr>
          <p:cNvPr id="3" name="Content Placeholder 2">
            <a:extLst>
              <a:ext uri="{FF2B5EF4-FFF2-40B4-BE49-F238E27FC236}">
                <a16:creationId xmlns:a16="http://schemas.microsoft.com/office/drawing/2014/main" id="{D1F8D7D1-86D6-4944-9BA8-2E2F2682ABB4}"/>
              </a:ext>
            </a:extLst>
          </p:cNvPr>
          <p:cNvSpPr>
            <a:spLocks noGrp="1"/>
          </p:cNvSpPr>
          <p:nvPr>
            <p:ph idx="1"/>
          </p:nvPr>
        </p:nvSpPr>
        <p:spPr>
          <a:xfrm>
            <a:off x="1096963" y="2675694"/>
            <a:ext cx="10058400" cy="3193294"/>
          </a:xfrm>
        </p:spPr>
        <p:txBody>
          <a:bodyPr>
            <a:normAutofit/>
          </a:bodyPr>
          <a:lstStyle/>
          <a:p>
            <a:r>
              <a:rPr lang="en-US" dirty="0"/>
              <a:t>A Temporary Nurse Aide can work under the supervision of a registered or enrolled nurse to help provide basic nursing care such as showering, hair, skin and mouth care. They can assist with activities essential for daily living including helping people with dressing and feeding. </a:t>
            </a:r>
          </a:p>
          <a:p>
            <a:r>
              <a:rPr lang="en-US" dirty="0"/>
              <a:t>They may also perform simple wound dressings, transport stable patients or residents between beds or wards, and undertake nursing observations such as pulse, temperature and respiratory rates.</a:t>
            </a:r>
          </a:p>
          <a:p>
            <a:endParaRPr lang="en-US" dirty="0"/>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519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16657D-8063-417F-A662-F809A9DF3DAA}"/>
              </a:ext>
            </a:extLst>
          </p:cNvPr>
          <p:cNvSpPr>
            <a:spLocks noGrp="1"/>
          </p:cNvSpPr>
          <p:nvPr>
            <p:ph type="title"/>
          </p:nvPr>
        </p:nvSpPr>
        <p:spPr>
          <a:xfrm>
            <a:off x="492370" y="516835"/>
            <a:ext cx="3084844" cy="5772840"/>
          </a:xfrm>
        </p:spPr>
        <p:txBody>
          <a:bodyPr anchor="ctr">
            <a:normAutofit/>
          </a:bodyPr>
          <a:lstStyle/>
          <a:p>
            <a:r>
              <a:rPr lang="en-US" sz="3600" b="1" dirty="0">
                <a:solidFill>
                  <a:schemeClr val="bg1"/>
                </a:solidFill>
              </a:rPr>
              <a:t>Caring for Patients in Isolation</a:t>
            </a:r>
          </a:p>
        </p:txBody>
      </p:sp>
      <p:graphicFrame>
        <p:nvGraphicFramePr>
          <p:cNvPr id="5" name="Content Placeholder 2">
            <a:extLst>
              <a:ext uri="{FF2B5EF4-FFF2-40B4-BE49-F238E27FC236}">
                <a16:creationId xmlns:a16="http://schemas.microsoft.com/office/drawing/2014/main" id="{C6F3B546-C77B-4AD9-894B-AEA0F48ACE63}"/>
              </a:ext>
            </a:extLst>
          </p:cNvPr>
          <p:cNvGraphicFramePr>
            <a:graphicFrameLocks noGrp="1"/>
          </p:cNvGraphicFramePr>
          <p:nvPr>
            <p:ph idx="1"/>
            <p:extLst>
              <p:ext uri="{D42A27DB-BD31-4B8C-83A1-F6EECF244321}">
                <p14:modId xmlns:p14="http://schemas.microsoft.com/office/powerpoint/2010/main" val="147115139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657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436F09-E87C-44C6-96C0-8FD9235BE427}"/>
              </a:ext>
            </a:extLst>
          </p:cNvPr>
          <p:cNvSpPr>
            <a:spLocks noGrp="1"/>
          </p:cNvSpPr>
          <p:nvPr>
            <p:ph type="title"/>
          </p:nvPr>
        </p:nvSpPr>
        <p:spPr>
          <a:xfrm>
            <a:off x="492369" y="605896"/>
            <a:ext cx="3642309" cy="5646208"/>
          </a:xfrm>
        </p:spPr>
        <p:txBody>
          <a:bodyPr anchor="ctr">
            <a:normAutofit/>
          </a:bodyPr>
          <a:lstStyle/>
          <a:p>
            <a:r>
              <a:rPr lang="en-US" sz="4400" b="1" dirty="0">
                <a:solidFill>
                  <a:srgbClr val="FFFFFF"/>
                </a:solidFill>
              </a:rPr>
              <a:t>Visits for COVID-19 Positive Patients</a:t>
            </a:r>
          </a:p>
        </p:txBody>
      </p:sp>
      <p:sp>
        <p:nvSpPr>
          <p:cNvPr id="3" name="Content Placeholder 2">
            <a:extLst>
              <a:ext uri="{FF2B5EF4-FFF2-40B4-BE49-F238E27FC236}">
                <a16:creationId xmlns:a16="http://schemas.microsoft.com/office/drawing/2014/main" id="{D6158C76-81EF-4390-86F8-FE3A29E141CA}"/>
              </a:ext>
            </a:extLst>
          </p:cNvPr>
          <p:cNvSpPr>
            <a:spLocks noGrp="1"/>
          </p:cNvSpPr>
          <p:nvPr>
            <p:ph idx="1"/>
          </p:nvPr>
        </p:nvSpPr>
        <p:spPr>
          <a:xfrm>
            <a:off x="5231958" y="605896"/>
            <a:ext cx="5923721" cy="5646208"/>
          </a:xfrm>
        </p:spPr>
        <p:txBody>
          <a:bodyPr anchor="ctr">
            <a:normAutofit/>
          </a:bodyPr>
          <a:lstStyle/>
          <a:p>
            <a:r>
              <a:rPr lang="en-US" sz="2400" dirty="0"/>
              <a:t>In the U.S., federal government guidelines recommend halting all visits except during end-of-life and other extraordinary situations, when visitors should be equipped with personal protective gear. </a:t>
            </a:r>
          </a:p>
          <a:p>
            <a:r>
              <a:rPr lang="en-US" sz="2400" dirty="0"/>
              <a:t>The federal agency that regulates nursing homes urges them to designate separate facilities to keep COVID-19 residents away from those who have tested negative.</a:t>
            </a:r>
          </a:p>
          <a:p>
            <a:endParaRPr lang="en-US" sz="2400" dirty="0"/>
          </a:p>
        </p:txBody>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874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970DBA-CC4E-403E-9D2C-67B603DD181A}"/>
              </a:ext>
            </a:extLst>
          </p:cNvPr>
          <p:cNvSpPr>
            <a:spLocks noGrp="1"/>
          </p:cNvSpPr>
          <p:nvPr>
            <p:ph type="title"/>
          </p:nvPr>
        </p:nvSpPr>
        <p:spPr>
          <a:xfrm>
            <a:off x="1097280" y="286603"/>
            <a:ext cx="10058400" cy="1450757"/>
          </a:xfrm>
        </p:spPr>
        <p:txBody>
          <a:bodyPr anchor="ctr">
            <a:normAutofit/>
          </a:bodyPr>
          <a:lstStyle/>
          <a:p>
            <a:r>
              <a:rPr lang="en-US" b="1" dirty="0">
                <a:solidFill>
                  <a:srgbClr val="FFFFFF"/>
                </a:solidFill>
              </a:rPr>
              <a:t>Environmental Cleaning and Disinfection</a:t>
            </a:r>
          </a:p>
        </p:txBody>
      </p:sp>
      <p:sp>
        <p:nvSpPr>
          <p:cNvPr id="3" name="Content Placeholder 2">
            <a:extLst>
              <a:ext uri="{FF2B5EF4-FFF2-40B4-BE49-F238E27FC236}">
                <a16:creationId xmlns:a16="http://schemas.microsoft.com/office/drawing/2014/main" id="{EC0624C0-0145-4781-9726-9A1AE1C4835F}"/>
              </a:ext>
            </a:extLst>
          </p:cNvPr>
          <p:cNvSpPr>
            <a:spLocks noGrp="1"/>
          </p:cNvSpPr>
          <p:nvPr>
            <p:ph idx="1"/>
          </p:nvPr>
        </p:nvSpPr>
        <p:spPr>
          <a:xfrm>
            <a:off x="1096963" y="2675694"/>
            <a:ext cx="10058400" cy="3193294"/>
          </a:xfrm>
        </p:spPr>
        <p:txBody>
          <a:bodyPr>
            <a:normAutofit/>
          </a:bodyPr>
          <a:lstStyle/>
          <a:p>
            <a:r>
              <a:rPr lang="en-US" dirty="0"/>
              <a:t>Routine cleaning and disinfection procedures are appropriate for SARS-CoV-2 in healthcare settings, including those patient-care areas in which aerosol-generating procedures are performed. </a:t>
            </a:r>
          </a:p>
          <a:p>
            <a:r>
              <a:rPr lang="en-US" dirty="0"/>
              <a:t>Products with EPA-approved emerging viral pathogens claims are recommended for use against SARS-CoV-2. </a:t>
            </a:r>
          </a:p>
          <a:p>
            <a:r>
              <a:rPr lang="en-US" dirty="0"/>
              <a:t>Management of laundry, food service utensils, and medical waste should also be performed in accordance with routine procedures.</a:t>
            </a:r>
          </a:p>
          <a:p>
            <a:endParaRPr lang="en-US" dirty="0"/>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7424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B2C538-7AF4-4981-B04D-C721197975BE}"/>
              </a:ext>
            </a:extLst>
          </p:cNvPr>
          <p:cNvSpPr>
            <a:spLocks noGrp="1"/>
          </p:cNvSpPr>
          <p:nvPr>
            <p:ph type="title"/>
          </p:nvPr>
        </p:nvSpPr>
        <p:spPr>
          <a:xfrm>
            <a:off x="492369" y="605896"/>
            <a:ext cx="3642309" cy="5646208"/>
          </a:xfrm>
        </p:spPr>
        <p:txBody>
          <a:bodyPr anchor="ctr">
            <a:normAutofit/>
          </a:bodyPr>
          <a:lstStyle/>
          <a:p>
            <a:r>
              <a:rPr lang="en-US" sz="4400" b="1" dirty="0">
                <a:solidFill>
                  <a:srgbClr val="FFFFFF"/>
                </a:solidFill>
              </a:rPr>
              <a:t>In-Home Care</a:t>
            </a:r>
          </a:p>
        </p:txBody>
      </p:sp>
      <p:sp>
        <p:nvSpPr>
          <p:cNvPr id="3" name="Content Placeholder 2">
            <a:extLst>
              <a:ext uri="{FF2B5EF4-FFF2-40B4-BE49-F238E27FC236}">
                <a16:creationId xmlns:a16="http://schemas.microsoft.com/office/drawing/2014/main" id="{9FCC2BEA-83AC-459F-BEB3-2D64747B2F96}"/>
              </a:ext>
            </a:extLst>
          </p:cNvPr>
          <p:cNvSpPr>
            <a:spLocks noGrp="1"/>
          </p:cNvSpPr>
          <p:nvPr>
            <p:ph idx="1"/>
          </p:nvPr>
        </p:nvSpPr>
        <p:spPr>
          <a:xfrm>
            <a:off x="5231958" y="605896"/>
            <a:ext cx="5923721" cy="5646208"/>
          </a:xfrm>
        </p:spPr>
        <p:txBody>
          <a:bodyPr anchor="ctr">
            <a:normAutofit/>
          </a:bodyPr>
          <a:lstStyle/>
          <a:p>
            <a:r>
              <a:rPr lang="en-US" sz="2400" dirty="0"/>
              <a:t>In-home care patients should be screened for fever, shortness of breath and cough.</a:t>
            </a:r>
          </a:p>
          <a:p>
            <a:r>
              <a:rPr lang="en-US" sz="2400" dirty="0"/>
              <a:t>Your day should start and end with self-monitoring.</a:t>
            </a:r>
          </a:p>
          <a:p>
            <a:r>
              <a:rPr lang="en-US" sz="2400" dirty="0"/>
              <a:t>If symptoms are presenting, but there's been no known exposure to COVID-19, wear goggles, gloves and a surgical mask.</a:t>
            </a:r>
          </a:p>
          <a:p>
            <a:endParaRPr lang="en-US" sz="2400" dirty="0"/>
          </a:p>
        </p:txBody>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96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8CD1EB-E4B6-4792-940C-E87DEE610B3F}"/>
              </a:ext>
            </a:extLst>
          </p:cNvPr>
          <p:cNvSpPr>
            <a:spLocks noGrp="1"/>
          </p:cNvSpPr>
          <p:nvPr>
            <p:ph type="title"/>
          </p:nvPr>
        </p:nvSpPr>
        <p:spPr>
          <a:xfrm>
            <a:off x="492370" y="516835"/>
            <a:ext cx="3084844" cy="5772840"/>
          </a:xfrm>
        </p:spPr>
        <p:txBody>
          <a:bodyPr anchor="ctr">
            <a:normAutofit/>
          </a:bodyPr>
          <a:lstStyle/>
          <a:p>
            <a:r>
              <a:rPr lang="en-US" sz="3600" b="1" dirty="0">
                <a:solidFill>
                  <a:schemeClr val="bg1"/>
                </a:solidFill>
              </a:rPr>
              <a:t>How You Can Protect Yourself</a:t>
            </a:r>
          </a:p>
        </p:txBody>
      </p:sp>
      <p:graphicFrame>
        <p:nvGraphicFramePr>
          <p:cNvPr id="5" name="Content Placeholder 2">
            <a:extLst>
              <a:ext uri="{FF2B5EF4-FFF2-40B4-BE49-F238E27FC236}">
                <a16:creationId xmlns:a16="http://schemas.microsoft.com/office/drawing/2014/main" id="{3B395968-166B-44A0-9ECD-7B260CBD92C3}"/>
              </a:ext>
            </a:extLst>
          </p:cNvPr>
          <p:cNvGraphicFramePr>
            <a:graphicFrameLocks noGrp="1"/>
          </p:cNvGraphicFramePr>
          <p:nvPr>
            <p:ph idx="1"/>
            <p:extLst>
              <p:ext uri="{D42A27DB-BD31-4B8C-83A1-F6EECF244321}">
                <p14:modId xmlns:p14="http://schemas.microsoft.com/office/powerpoint/2010/main" val="165119372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402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BD28754-C53B-420C-A269-614AC6C2774C}"/>
              </a:ext>
            </a:extLst>
          </p:cNvPr>
          <p:cNvSpPr>
            <a:spLocks noGrp="1"/>
          </p:cNvSpPr>
          <p:nvPr>
            <p:ph type="title"/>
          </p:nvPr>
        </p:nvSpPr>
        <p:spPr>
          <a:xfrm>
            <a:off x="492369" y="605896"/>
            <a:ext cx="3642309" cy="5646208"/>
          </a:xfrm>
        </p:spPr>
        <p:txBody>
          <a:bodyPr anchor="ctr">
            <a:normAutofit/>
          </a:bodyPr>
          <a:lstStyle/>
          <a:p>
            <a:r>
              <a:rPr lang="en-US" sz="4400" b="1" dirty="0">
                <a:solidFill>
                  <a:srgbClr val="FFFFFF"/>
                </a:solidFill>
              </a:rPr>
              <a:t>Personal Protective Equipment (PPE)</a:t>
            </a:r>
          </a:p>
        </p:txBody>
      </p:sp>
      <p:sp>
        <p:nvSpPr>
          <p:cNvPr id="3" name="Content Placeholder 2">
            <a:extLst>
              <a:ext uri="{FF2B5EF4-FFF2-40B4-BE49-F238E27FC236}">
                <a16:creationId xmlns:a16="http://schemas.microsoft.com/office/drawing/2014/main" id="{1074A87B-025D-428D-B119-2ACA66AE37B4}"/>
              </a:ext>
            </a:extLst>
          </p:cNvPr>
          <p:cNvSpPr>
            <a:spLocks noGrp="1"/>
          </p:cNvSpPr>
          <p:nvPr>
            <p:ph idx="1"/>
          </p:nvPr>
        </p:nvSpPr>
        <p:spPr>
          <a:xfrm>
            <a:off x="5231958" y="605896"/>
            <a:ext cx="5923721" cy="5646208"/>
          </a:xfrm>
        </p:spPr>
        <p:txBody>
          <a:bodyPr anchor="ctr">
            <a:normAutofit/>
          </a:bodyPr>
          <a:lstStyle/>
          <a:p>
            <a:r>
              <a:rPr lang="en-US" sz="2400" dirty="0"/>
              <a:t>The type of PPE used will vary based on the level of precautions required, such as standard and contact, droplet or airborne infection isolation precautions. </a:t>
            </a:r>
          </a:p>
          <a:p>
            <a:r>
              <a:rPr lang="en-US" sz="2400" dirty="0"/>
              <a:t>The procedure for putting on and removing PPE should be tailored to the specific type of PPE.</a:t>
            </a:r>
          </a:p>
          <a:p>
            <a:endParaRPr lang="en-US" sz="2400" dirty="0"/>
          </a:p>
        </p:txBody>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2398525"/>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2823</Words>
  <Application>Microsoft Office PowerPoint</Application>
  <PresentationFormat>Widescreen</PresentationFormat>
  <Paragraphs>137</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Georgia Pro Cond Light</vt:lpstr>
      <vt:lpstr>Speak Pro</vt:lpstr>
      <vt:lpstr>RetrospectVTI</vt:lpstr>
      <vt:lpstr>Caring for Patients in Isolation</vt:lpstr>
      <vt:lpstr>Temporary Nurse Aide Primary Duties</vt:lpstr>
      <vt:lpstr>What a Temporary Nurse Aide Can Do</vt:lpstr>
      <vt:lpstr>Caring for Patients in Isolation</vt:lpstr>
      <vt:lpstr>Visits for COVID-19 Positive Patients</vt:lpstr>
      <vt:lpstr>Environmental Cleaning and Disinfection</vt:lpstr>
      <vt:lpstr>In-Home Care</vt:lpstr>
      <vt:lpstr>How You Can Protect Yourself</vt:lpstr>
      <vt:lpstr>Personal Protective Equipment (PPE)</vt:lpstr>
      <vt:lpstr>Gown</vt:lpstr>
      <vt:lpstr>Mask</vt:lpstr>
      <vt:lpstr>Goggles or Face Shield</vt:lpstr>
      <vt:lpstr>Gloves</vt:lpstr>
      <vt:lpstr>Use Safe Work Practices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2020-04-20T19:08:38Z</dcterms:created>
  <dcterms:modified xsi:type="dcterms:W3CDTF">2020-05-28T21:03:15Z</dcterms:modified>
</cp:coreProperties>
</file>