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8" r:id="rId2"/>
  </p:sldMasterIdLst>
  <p:notesMasterIdLst>
    <p:notesMasterId r:id="rId11"/>
  </p:notesMasterIdLst>
  <p:sldIdLst>
    <p:sldId id="266" r:id="rId3"/>
    <p:sldId id="267" r:id="rId4"/>
    <p:sldId id="258" r:id="rId5"/>
    <p:sldId id="262" r:id="rId6"/>
    <p:sldId id="263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0E0A8D-6F28-D6D7-9E94-7948095B405C}" name="Filek, Karri L" initials="FKL" userId="S::Karri.Filek@ct.gov::a93622c7-bc62-429a-a36c-74411203167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A2"/>
    <a:srgbClr val="0000CC"/>
    <a:srgbClr val="00290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715" autoAdjust="0"/>
  </p:normalViewPr>
  <p:slideViewPr>
    <p:cSldViewPr snapToGrid="0">
      <p:cViewPr varScale="1">
        <p:scale>
          <a:sx n="47" d="100"/>
          <a:sy n="47" d="100"/>
        </p:scale>
        <p:origin x="14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D6FEE-51FF-4CDF-9464-92607FF656E6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0C7BC-3A8C-4939-8577-9BDA73278A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1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0C7BC-3A8C-4939-8577-9BDA73278A3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21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31E8A-617C-42F4-A6D2-ADF47FD26A7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4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0C7BC-3A8C-4939-8577-9BDA73278A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20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0C7BC-3A8C-4939-8577-9BDA73278A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18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0C7BC-3A8C-4939-8577-9BDA73278A3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4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DSS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8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67451"/>
            <a:ext cx="10506322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9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67451"/>
            <a:ext cx="10506322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0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67451"/>
            <a:ext cx="10506322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84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1B3581-59D1-7444-9F35-DC6E3343B931}"/>
              </a:ext>
            </a:extLst>
          </p:cNvPr>
          <p:cNvCxnSpPr>
            <a:cxnSpLocks/>
          </p:cNvCxnSpPr>
          <p:nvPr/>
        </p:nvCxnSpPr>
        <p:spPr>
          <a:xfrm>
            <a:off x="461130" y="5519566"/>
            <a:ext cx="11269741" cy="0"/>
          </a:xfrm>
          <a:prstGeom prst="line">
            <a:avLst/>
          </a:prstGeom>
          <a:ln w="12700">
            <a:solidFill>
              <a:srgbClr val="004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CAF7AC6E-34B5-9146-84F6-05638BFE4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4930" y="5674613"/>
            <a:ext cx="1917366" cy="818875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04CF0F3-9D86-374A-8D4A-6E7696F23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5138" y="6269038"/>
            <a:ext cx="8145462" cy="3222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1400" i="1">
                <a:solidFill>
                  <a:srgbClr val="004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49C1FD6C-D826-AE4F-A5A4-0D872791C3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5138" y="5824538"/>
            <a:ext cx="8145462" cy="3222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600" i="0">
                <a:solidFill>
                  <a:srgbClr val="004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387DD464-7266-284C-A5E7-229089DB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23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1B3581-59D1-7444-9F35-DC6E3343B931}"/>
              </a:ext>
            </a:extLst>
          </p:cNvPr>
          <p:cNvCxnSpPr>
            <a:cxnSpLocks/>
          </p:cNvCxnSpPr>
          <p:nvPr/>
        </p:nvCxnSpPr>
        <p:spPr>
          <a:xfrm>
            <a:off x="461130" y="5519566"/>
            <a:ext cx="11269741" cy="0"/>
          </a:xfrm>
          <a:prstGeom prst="line">
            <a:avLst/>
          </a:prstGeom>
          <a:ln w="12700">
            <a:solidFill>
              <a:srgbClr val="004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CAF7AC6E-34B5-9146-84F6-05638BFE4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4930" y="5674613"/>
            <a:ext cx="1917366" cy="818875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04CF0F3-9D86-374A-8D4A-6E7696F23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5138" y="6269038"/>
            <a:ext cx="8145462" cy="3222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1400" i="1">
                <a:solidFill>
                  <a:srgbClr val="004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49C1FD6C-D826-AE4F-A5A4-0D872791C3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5138" y="5824538"/>
            <a:ext cx="8145462" cy="3222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600" i="0">
                <a:solidFill>
                  <a:srgbClr val="004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387DD464-7266-284C-A5E7-229089DB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43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1B3581-59D1-7444-9F35-DC6E3343B931}"/>
              </a:ext>
            </a:extLst>
          </p:cNvPr>
          <p:cNvCxnSpPr>
            <a:cxnSpLocks/>
          </p:cNvCxnSpPr>
          <p:nvPr/>
        </p:nvCxnSpPr>
        <p:spPr>
          <a:xfrm>
            <a:off x="461130" y="5519566"/>
            <a:ext cx="11269741" cy="0"/>
          </a:xfrm>
          <a:prstGeom prst="line">
            <a:avLst/>
          </a:prstGeom>
          <a:ln w="12700">
            <a:solidFill>
              <a:srgbClr val="004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CAF7AC6E-34B5-9146-84F6-05638BFE4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4930" y="5674613"/>
            <a:ext cx="1917366" cy="818875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04CF0F3-9D86-374A-8D4A-6E7696F23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5138" y="6269038"/>
            <a:ext cx="8145462" cy="3222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1400" i="1">
                <a:solidFill>
                  <a:srgbClr val="004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49C1FD6C-D826-AE4F-A5A4-0D872791C3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5138" y="5824538"/>
            <a:ext cx="8145462" cy="3222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600" i="0">
                <a:solidFill>
                  <a:srgbClr val="004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387DD464-7266-284C-A5E7-229089DB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75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1B3581-59D1-7444-9F35-DC6E3343B931}"/>
              </a:ext>
            </a:extLst>
          </p:cNvPr>
          <p:cNvCxnSpPr>
            <a:cxnSpLocks/>
          </p:cNvCxnSpPr>
          <p:nvPr/>
        </p:nvCxnSpPr>
        <p:spPr>
          <a:xfrm>
            <a:off x="461130" y="5519566"/>
            <a:ext cx="11269741" cy="0"/>
          </a:xfrm>
          <a:prstGeom prst="line">
            <a:avLst/>
          </a:prstGeom>
          <a:ln w="12700">
            <a:solidFill>
              <a:srgbClr val="004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CAF7AC6E-34B5-9146-84F6-05638BFE4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4930" y="5674613"/>
            <a:ext cx="1917366" cy="818875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04CF0F3-9D86-374A-8D4A-6E7696F23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5138" y="6269038"/>
            <a:ext cx="8145462" cy="3222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1400" i="1">
                <a:solidFill>
                  <a:srgbClr val="004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49C1FD6C-D826-AE4F-A5A4-0D872791C3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5138" y="5824538"/>
            <a:ext cx="8145462" cy="3222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600" i="0">
                <a:solidFill>
                  <a:srgbClr val="004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387DD464-7266-284C-A5E7-229089DB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86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1B3581-59D1-7444-9F35-DC6E3343B931}"/>
              </a:ext>
            </a:extLst>
          </p:cNvPr>
          <p:cNvCxnSpPr>
            <a:cxnSpLocks/>
          </p:cNvCxnSpPr>
          <p:nvPr/>
        </p:nvCxnSpPr>
        <p:spPr>
          <a:xfrm>
            <a:off x="461130" y="5519566"/>
            <a:ext cx="11269741" cy="0"/>
          </a:xfrm>
          <a:prstGeom prst="line">
            <a:avLst/>
          </a:prstGeom>
          <a:ln w="12700">
            <a:solidFill>
              <a:srgbClr val="004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CAF7AC6E-34B5-9146-84F6-05638BFE4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4930" y="5674613"/>
            <a:ext cx="1917366" cy="818875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04CF0F3-9D86-374A-8D4A-6E7696F239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6269038"/>
            <a:ext cx="8145462" cy="3222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1200" i="1">
                <a:solidFill>
                  <a:srgbClr val="00402B"/>
                </a:solidFill>
                <a:latin typeface="Heveltic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Co-Leader, Community Options Unit, Division of Health Services, Department of Social Services, State of Connecticut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49C1FD6C-D826-AE4F-A5A4-0D872791C3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824538"/>
            <a:ext cx="8145462" cy="219703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1200" i="0">
                <a:solidFill>
                  <a:srgbClr val="00402B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/>
              <a:t>Dawn Lambert</a:t>
            </a:r>
          </a:p>
        </p:txBody>
      </p:sp>
    </p:spTree>
    <p:extLst>
      <p:ext uri="{BB962C8B-B14F-4D97-AF65-F5344CB8AC3E}">
        <p14:creationId xmlns:p14="http://schemas.microsoft.com/office/powerpoint/2010/main" val="1061610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1372-C212-4AA8-9E52-BB50C8653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B324A-5E42-422D-B2F0-8B5F225AF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8A8FA-ADBC-4EE6-B930-F7711CEB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7B650-B91C-4182-A1FF-BFAC60B5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6208-4645-44F0-9B50-5AFD2F43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25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2D3E-59F3-4FF2-A5E8-14C3AC73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99379-31CA-4F59-8633-7361851D5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0072F-4935-4DB1-8A72-B23C2A754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5262C-C24E-4A4C-9475-DBB1F52E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A036-72C1-48A8-8CF7-CEE70739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9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6234" y="1616076"/>
            <a:ext cx="7615767" cy="22701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en-US" sz="1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" y="1616076"/>
            <a:ext cx="4542367" cy="2270125"/>
          </a:xfrm>
          <a:prstGeom prst="rect">
            <a:avLst/>
          </a:prstGeom>
          <a:solidFill>
            <a:srgbClr val="2906A2"/>
          </a:solidFill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en-US" sz="1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7" descr="DSS LOGO vector differ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98800"/>
            <a:ext cx="42672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/>
        </p:nvSpPr>
        <p:spPr>
          <a:xfrm>
            <a:off x="-16933" y="-103188"/>
            <a:ext cx="12208933" cy="16906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10"/>
          <p:cNvSpPr/>
          <p:nvPr/>
        </p:nvSpPr>
        <p:spPr>
          <a:xfrm>
            <a:off x="-16933" y="3919538"/>
            <a:ext cx="12208933" cy="297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6175" y="2130426"/>
            <a:ext cx="7615825" cy="800665"/>
          </a:xfrm>
          <a:noFill/>
        </p:spPr>
        <p:txBody>
          <a:bodyPr anchor="t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173" y="2983261"/>
            <a:ext cx="7615827" cy="87788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67451"/>
            <a:ext cx="10506322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UConn Health, Center on Aging Operating Agency: CT Department of Social Services Funder: Centers for Medicare and Medicaid Services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2249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44C73-BC2B-4FE8-8A26-C7C3632A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E226F-A2AE-4CC3-863F-4F33EAE75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0C5B3-FB82-421F-9E44-48DE6095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224D5-A688-4EF5-88C4-B1D8F4AD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622B6-A5D0-46B9-BE04-8975779A1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73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238E4-8668-4775-86D8-C6E206294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5BB70-A755-43F1-8E86-4741019DF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6DFA6-3255-48D1-A2C7-E27E139F9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ADC7E-53CD-4F52-88DB-8F45D934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6DB46-D000-407F-979D-EE9EA430E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9D3E4-A38A-4049-9E46-E7EE0A36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51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403D-182B-430D-80FA-2D172801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8794B-557E-4228-AA87-66A7663A2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93C72-223F-458A-B8BA-05A270C9E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4CD86-64AD-4732-A96A-7EDBE654D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FF7030-2B93-4E04-B727-BF751C546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FC1A9-C24D-4613-9460-F69E28F4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B3C5C-2952-47BE-9231-9F3BE94F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89CA04-F213-44A4-AE0F-A0641FFC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49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5E49-F9ED-4443-9382-100F7C41E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FE9C1-B9BD-4AA8-8257-F37518DCF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2B951-4215-486C-844F-F3F194A0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8AD9A-BECF-47A5-B0E7-B7800696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47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A8B65C-6384-42F3-8773-49F283E9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71C9C-F505-491B-B037-9F6A4C50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6C533-6AFF-4A5F-885A-A257FE1F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845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73768-610A-4301-96F3-08C6C830B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9F482-CC55-4D34-8A0F-3C6CFE7F4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7A6B1-4751-41FD-93F3-C184ED1BC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E19ED-7A2F-49B5-ACEE-92D662C4D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47E80-AA03-4D30-836C-E8233EAE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B3071-FC1C-418D-8A38-053CA136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445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5642-CC95-4E23-83FF-C47953350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F29A44-B408-4FF5-9D8F-4E816FAFE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F0E3-CA73-47C1-8B3E-FB2A1B4EC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53650-4AB8-457E-954C-844E6083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E8C12-BCD9-4EAB-A709-3CBBE06E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60B65-AE98-4A7D-B1A3-7A7BC584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752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E28D-3DD2-4718-9D2C-F29D952F4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81F1B-A1C3-409F-B5FF-82B36B055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CF578-1DB7-4ACF-BA11-E80BB8C5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370E7-4341-4E79-9ABC-82F694C1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5AB4A-E5E1-485A-B2D0-42701B47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877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1B09E5-EEED-42A8-8DBD-1914EF8A8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1A1AB-B46E-463D-9E2B-7A4F0FE6C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7A957-59A7-4723-92BF-1FA8CA18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213C9-B930-48B6-8911-A14350C8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03E5C-DC48-4503-87F6-5E55C1CE4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1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6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544639"/>
            <a:ext cx="10363200" cy="136207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algn="l">
              <a:defRPr sz="4000" b="1" u="none" cap="none">
                <a:solidFill>
                  <a:srgbClr val="2906A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7728" y="6356351"/>
            <a:ext cx="434671" cy="365125"/>
          </a:xfrm>
        </p:spPr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0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3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0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SS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780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9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113183"/>
            <a:ext cx="10972800" cy="501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1338" y="6356351"/>
            <a:ext cx="371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47246D2-F9CD-42D2-BCCD-BE6D96742C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939793"/>
          </a:xfrm>
          <a:prstGeom prst="rect">
            <a:avLst/>
          </a:prstGeom>
          <a:solidFill>
            <a:srgbClr val="2906A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31" name="Picture 8" descr="DSS LOGO vector difference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-1"/>
            <a:ext cx="4267200" cy="93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984251" y="639942"/>
            <a:ext cx="11034183" cy="0"/>
          </a:xfrm>
          <a:prstGeom prst="line">
            <a:avLst/>
          </a:prstGeom>
          <a:ln w="25400">
            <a:solidFill>
              <a:srgbClr val="F0E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4165601" y="41276"/>
            <a:ext cx="785283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398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2906A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E912D-4127-432D-9CF6-AD0AF3DB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820DF-6434-4983-8ED4-986CDC06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F035D-20F9-4289-BA90-C61D0F302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BD7E8-30D2-40A9-8F8C-647734549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UConn Health, Center on Aging Operating Agency: CT Department of Social Services Funder: Centers for Medicare and Medicaid Services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C8D54-7530-4508-86BD-B96CE2340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9B7C-4F01-454C-B522-1513896368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uconn.edu/aging/research-report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myplacect.org/landing/mfp/" TargetMode="External"/><Relationship Id="rId4" Type="http://schemas.openxmlformats.org/officeDocument/2006/relationships/hyperlink" Target="https://ctmf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BA710-4D8C-47C0-8287-33E18CFD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1544639"/>
            <a:ext cx="10363200" cy="22386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Nursing Home Financial Advisory Committee</a:t>
            </a:r>
            <a:br>
              <a:rPr lang="en-US" dirty="0"/>
            </a:br>
            <a:r>
              <a:rPr lang="en-US" dirty="0"/>
              <a:t>Money Follows the Person </a:t>
            </a:r>
            <a:r>
              <a:rPr lang="en-US"/>
              <a:t>Program Update</a:t>
            </a:r>
            <a:br>
              <a:rPr lang="en-US"/>
            </a:br>
            <a:r>
              <a:rPr lang="en-US"/>
              <a:t>4/12/23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C5289-C031-4828-9FDD-25A84AE33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1863" y="4084161"/>
            <a:ext cx="10363200" cy="1500187"/>
          </a:xfrm>
        </p:spPr>
        <p:txBody>
          <a:bodyPr/>
          <a:lstStyle/>
          <a:p>
            <a:pPr algn="ctr"/>
            <a:r>
              <a:rPr lang="en-US" dirty="0"/>
              <a:t>Lauren Carabetta, Program Manager</a:t>
            </a:r>
          </a:p>
          <a:p>
            <a:pPr algn="ctr"/>
            <a:r>
              <a:rPr lang="en-US" dirty="0"/>
              <a:t>Money Follows the Person Program</a:t>
            </a:r>
          </a:p>
          <a:p>
            <a:pPr algn="ctr"/>
            <a:r>
              <a:rPr lang="en-US" dirty="0"/>
              <a:t>Department of Social Services (DSS) Community Options Unit- Strategy Group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D0B83-F653-4CE1-F281-DA8F9D92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6D2-F9CD-42D2-BCCD-BE6D96742C3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0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B6F67-78DD-86ED-31A4-1F7279459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Follows the Person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836A2-B0D3-2771-5822-B3B6BD07A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Money Follows the Person Rebalancing Demonstration was created by Section 6071 of the Deficit Reduction Act of 2005</a:t>
            </a:r>
          </a:p>
          <a:p>
            <a:r>
              <a:rPr lang="en-US" dirty="0"/>
              <a:t>Supports states’ efforts to “rebalance” their long-term support systems, so that individuals can choose where to live and receive services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18326-5B49-D4D5-DD30-45324A2B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6D2-F9CD-42D2-BCCD-BE6D96742C3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9B172-434D-6D88-616D-B7C15D28E745}"/>
              </a:ext>
            </a:extLst>
          </p:cNvPr>
          <p:cNvSpPr txBox="1"/>
          <p:nvPr/>
        </p:nvSpPr>
        <p:spPr>
          <a:xfrm>
            <a:off x="826769" y="6219982"/>
            <a:ext cx="1075563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UConn Health, Center on Aging, Operating Agency: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Department of Social Services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Funder: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Centers for Medicare and Medicaid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Money Follows the Person Report Quarter 4: October 1-December 31, 2022 (Based on latest data available at the end of the quarter)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1263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CA00-BFAC-41E7-97BF-A92296F6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1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FC058E4C-D69A-2E3E-5833-B2A61D856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Transition 5200 people from qualified institutions to the community</a:t>
            </a:r>
            <a:endParaRPr lang="en-US" baseline="30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FB3B1-7FDE-40CE-8B0C-3483643D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0D-E143-44DF-84D6-81DC526F02A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C0ABC3-2A36-456F-1B2E-3451E029A4BC}"/>
              </a:ext>
            </a:extLst>
          </p:cNvPr>
          <p:cNvSpPr txBox="1"/>
          <p:nvPr/>
        </p:nvSpPr>
        <p:spPr>
          <a:xfrm>
            <a:off x="2903220" y="2776750"/>
            <a:ext cx="5989320" cy="1685846"/>
          </a:xfrm>
          <a:prstGeom prst="rect">
            <a:avLst/>
          </a:prstGeom>
          <a:noFill/>
          <a:ln w="57150">
            <a:solidFill>
              <a:srgbClr val="2906A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/>
              <a:t>Benchmark 1: Total Transitions = 7,571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Demonstration = 7,102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Non-demonstration = 469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20DCF9-4C73-9EF1-2366-B111594F911D}"/>
              </a:ext>
            </a:extLst>
          </p:cNvPr>
          <p:cNvSpPr txBox="1"/>
          <p:nvPr/>
        </p:nvSpPr>
        <p:spPr>
          <a:xfrm>
            <a:off x="826769" y="6330704"/>
            <a:ext cx="107556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UConn Health, Center on Aging,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Transition Data as of 3/31/23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9338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2E2D-8322-46DE-B107-FAB31ADB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2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1F802D-5292-D5AA-5D43-EB421CF94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Increase dollars to home and community-based services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0CEA4-3C23-41C4-B256-B0AE4AD4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0D-E143-44DF-84D6-81DC526F02A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9BE1143-2410-8DBC-1B4C-CED52109B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198" y="1678473"/>
            <a:ext cx="7139603" cy="428798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AE959BD-E093-F447-6E06-6047C0790690}"/>
              </a:ext>
            </a:extLst>
          </p:cNvPr>
          <p:cNvSpPr txBox="1"/>
          <p:nvPr/>
        </p:nvSpPr>
        <p:spPr>
          <a:xfrm>
            <a:off x="826769" y="6219982"/>
            <a:ext cx="1075563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UConn Health, Center on Aging, Operating Agency: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Department of Social Services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Funder: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Centers for Medicare and Medicaid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Money Follows the Person Report Quarter 4: October 1-December 31, 2022 (Based on latest data available at the end of the quarter)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8877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57EED-AA62-4EC2-896F-20AA1FD7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CC6927-68C3-0BB2-9198-F2F71F3DB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Increase hospital discharges to the community rather than to institutions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F420F-1784-431F-AD23-C1C8ECE4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0D-E143-44DF-84D6-81DC526F02A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A707D3C-927D-011B-667E-7114D4815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010" y="1500478"/>
            <a:ext cx="6752020" cy="474078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2C027F7-E27A-7551-D378-9B1866C37946}"/>
              </a:ext>
            </a:extLst>
          </p:cNvPr>
          <p:cNvSpPr txBox="1"/>
          <p:nvPr/>
        </p:nvSpPr>
        <p:spPr>
          <a:xfrm>
            <a:off x="718185" y="6290321"/>
            <a:ext cx="1075563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UConn Health, Center on Aging, Operating Agency: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Department of Social Services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Funder: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Centers for Medicare and Medicaid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Money Follows the Person Report Quarter 4: October 1-December 31, 2022 (Based on latest data available at the end of the quarter)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6146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75277-4CB2-458C-8430-B42711AFC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E47B9-8E5C-4ACF-9555-31B22895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0D-E143-44DF-84D6-81DC526F02A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DAE9C88-AF70-7A55-D022-5D8DFFA98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Increase probability of returning to the community during the six months following nursing home admission</a:t>
            </a:r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BD77532-6B33-BE90-7B24-9CAEDCA17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728" y="1947798"/>
            <a:ext cx="7200788" cy="41783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45802A9-C7F0-C859-A66C-E7260C1A9C28}"/>
              </a:ext>
            </a:extLst>
          </p:cNvPr>
          <p:cNvSpPr txBox="1"/>
          <p:nvPr/>
        </p:nvSpPr>
        <p:spPr>
          <a:xfrm>
            <a:off x="718185" y="6290321"/>
            <a:ext cx="1075563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UConn Health, Center on Aging, Operating Agency: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Department of Social Services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Funder: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Centers for Medicare and Medicaid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Money Follows the Person Report Quarter 4: October 1-December 31, 2022 (Based on latest data available at the end of the quarter)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47296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904E-45E7-4DCD-A927-5A88641E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C4367-B235-4BB7-9037-5E92E65D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0D-E143-44DF-84D6-81DC526F02A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C59B5B01-A254-124D-A68B-17D3D80C3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Increase the percentage of long-term care participants living in the community compared to an institution</a:t>
            </a:r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73D2BA5-2BA6-14AC-3472-AFA53762F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621" y="1856708"/>
            <a:ext cx="6263640" cy="438454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4E34973-A627-7665-E586-DF403C04CE45}"/>
              </a:ext>
            </a:extLst>
          </p:cNvPr>
          <p:cNvSpPr txBox="1"/>
          <p:nvPr/>
        </p:nvSpPr>
        <p:spPr>
          <a:xfrm>
            <a:off x="718185" y="6290321"/>
            <a:ext cx="1075563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UConn Health, Center on Aging, Operating Agency: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Department of Social Services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Funder: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Centers for Medicare and Medicaid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CT Money Follows the Person Report Quarter 4: October 1-December 31, 2022 (Based on latest data available at the end of the quarter)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5257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7EAA2-3B47-2183-2800-15519B6B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A15F5-96B1-A2BE-AD44-4EDAD2EF9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Reports: </a:t>
            </a:r>
            <a:r>
              <a:rPr lang="en-US" dirty="0">
                <a:hlinkClick r:id="rId3"/>
              </a:rPr>
              <a:t>Research Reports | UConn Center on Aging</a:t>
            </a:r>
            <a:endParaRPr lang="en-US" dirty="0"/>
          </a:p>
          <a:p>
            <a:r>
              <a:rPr lang="en-US" dirty="0"/>
              <a:t>Application: </a:t>
            </a:r>
            <a:r>
              <a:rPr lang="en-US" dirty="0">
                <a:hlinkClick r:id="rId4"/>
              </a:rPr>
              <a:t>Apply CT MFP – Home</a:t>
            </a:r>
            <a:endParaRPr lang="en-US" dirty="0"/>
          </a:p>
          <a:p>
            <a:r>
              <a:rPr lang="en-US" dirty="0"/>
              <a:t>Information: </a:t>
            </a:r>
            <a:r>
              <a:rPr lang="en-US" dirty="0">
                <a:hlinkClick r:id="rId5"/>
              </a:rPr>
              <a:t>Money Follows the Person (MFP) | </a:t>
            </a:r>
            <a:r>
              <a:rPr lang="en-US" dirty="0" err="1">
                <a:hlinkClick r:id="rId5"/>
              </a:rPr>
              <a:t>MyPlaceCT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FAF74-A3BB-0CAA-6142-3CAB53A5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6D2-F9CD-42D2-BCCD-BE6D96742C3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85085"/>
      </p:ext>
    </p:extLst>
  </p:cSld>
  <p:clrMapOvr>
    <a:masterClrMapping/>
  </p:clrMapOvr>
</p:sld>
</file>

<file path=ppt/theme/theme1.xml><?xml version="1.0" encoding="utf-8"?>
<a:theme xmlns:a="http://schemas.openxmlformats.org/drawingml/2006/main" name="DSS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S Theme" id="{4600E7B1-29A4-462C-8491-8949E7972607}" vid="{DC1CFE52-A912-4811-8EA3-1D6F5A3ED52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DSS Theme</Template>
  <TotalTime>1145</TotalTime>
  <Words>467</Words>
  <Application>Microsoft Office PowerPoint</Application>
  <PresentationFormat>Widescreen</PresentationFormat>
  <Paragraphs>48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Heveltica</vt:lpstr>
      <vt:lpstr>Wingdings</vt:lpstr>
      <vt:lpstr>DSS Theme</vt:lpstr>
      <vt:lpstr>Custom Design</vt:lpstr>
      <vt:lpstr>Nursing Home Financial Advisory Committee Money Follows the Person Program Update 4/12/23</vt:lpstr>
      <vt:lpstr>Money Follows the Person Overview</vt:lpstr>
      <vt:lpstr>Benchmark 1</vt:lpstr>
      <vt:lpstr>Benchmark 2</vt:lpstr>
      <vt:lpstr>Benchmark 3</vt:lpstr>
      <vt:lpstr>Benchmark 4</vt:lpstr>
      <vt:lpstr>Benchmark 5</vt:lpstr>
      <vt:lpstr>Helpful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Carabetta, Lauren</dc:creator>
  <cp:lastModifiedBy>Carabetta, Lauren</cp:lastModifiedBy>
  <cp:revision>62</cp:revision>
  <dcterms:created xsi:type="dcterms:W3CDTF">2022-09-12T12:05:15Z</dcterms:created>
  <dcterms:modified xsi:type="dcterms:W3CDTF">2023-04-11T15:27:36Z</dcterms:modified>
</cp:coreProperties>
</file>