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1A_CFBA0A3C.xml" ContentType="application/vnd.ms-powerpoint.comments+xml"/>
  <Override PartName="/ppt/notesSlides/notesSlide2.xml" ContentType="application/vnd.openxmlformats-officedocument.presentationml.notesSlide+xml"/>
  <Override PartName="/ppt/comments/modernComment_110_34B90109.xml" ContentType="application/vnd.ms-powerpoint.comments+xml"/>
  <Override PartName="/ppt/notesSlides/notesSlide3.xml" ContentType="application/vnd.openxmlformats-officedocument.presentationml.notesSlide+xml"/>
  <Override PartName="/ppt/comments/modernComment_112_F347BC86.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modernComment_116_EEFABA37.xml" ContentType="application/vnd.ms-powerpoint.comments+xml"/>
  <Override PartName="/ppt/comments/modernComment_119_2A3687E7.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9"/>
    <p:sldMasterId id="2147483669" r:id="rId10"/>
  </p:sldMasterIdLst>
  <p:notesMasterIdLst>
    <p:notesMasterId r:id="rId39"/>
  </p:notesMasterIdLst>
  <p:sldIdLst>
    <p:sldId id="277" r:id="rId11"/>
    <p:sldId id="268" r:id="rId12"/>
    <p:sldId id="269" r:id="rId13"/>
    <p:sldId id="270" r:id="rId14"/>
    <p:sldId id="282" r:id="rId15"/>
    <p:sldId id="272" r:id="rId16"/>
    <p:sldId id="274" r:id="rId17"/>
    <p:sldId id="275" r:id="rId18"/>
    <p:sldId id="276" r:id="rId19"/>
    <p:sldId id="278" r:id="rId20"/>
    <p:sldId id="281" r:id="rId21"/>
    <p:sldId id="284" r:id="rId22"/>
    <p:sldId id="280" r:id="rId23"/>
    <p:sldId id="286" r:id="rId24"/>
    <p:sldId id="285" r:id="rId25"/>
    <p:sldId id="256" r:id="rId26"/>
    <p:sldId id="257" r:id="rId27"/>
    <p:sldId id="819" r:id="rId28"/>
    <p:sldId id="266" r:id="rId29"/>
    <p:sldId id="267" r:id="rId30"/>
    <p:sldId id="258" r:id="rId31"/>
    <p:sldId id="259" r:id="rId32"/>
    <p:sldId id="262" r:id="rId33"/>
    <p:sldId id="824" r:id="rId34"/>
    <p:sldId id="818" r:id="rId35"/>
    <p:sldId id="827" r:id="rId36"/>
    <p:sldId id="825" r:id="rId37"/>
    <p:sldId id="273" r:id="rId38"/>
  </p:sldIdLst>
  <p:sldSz cx="9144000" cy="5143500" type="screen16x9"/>
  <p:notesSz cx="6858000" cy="9144000"/>
  <p:embeddedFontLst>
    <p:embeddedFont>
      <p:font typeface="Georgia" panose="02040502050405020303" pitchFamily="18" charset="0"/>
      <p:regular r:id="rId40"/>
      <p:bold r:id="rId41"/>
      <p:italic r:id="rId42"/>
      <p:boldItalic r:id="rId43"/>
    </p:embeddedFont>
    <p:embeddedFont>
      <p:font typeface="Open Sans" panose="020B060402020202020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Poppins SemiBold"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914201-6A79-5332-1D5B-9FDCF8D4092F}" name="Cullen, Lorraine" initials="" userId="S::Lorraine.Cullen@ct.gov::2c352681-1cbb-48a7-b702-f8eac648ecf3" providerId="AD"/>
  <p188:author id="{EF27E51E-DDFF-32AD-7510-3B6542789B0E}" name="Allan, Melia" initials="AM" userId="S::melia.allan@ct.gov::f2c56549-8351-4edf-9ca5-6848f1df5cd3" providerId="AD"/>
  <p188:author id="{DF12F01E-F34A-D0CA-CAAE-78CE728B82A5}" name="Cass, Barbara" initials="BC" userId="S::Barbara.Cass@ct.gov::058caed9-bd85-41a7-b31a-256e21a9938f" providerId="AD"/>
  <p188:author id="{37D94F38-F758-6A44-C217-886956B9C300}" name="Allan, Melia" initials="MA" userId="S::Melia.Allan@ct.gov::f2c56549-8351-4edf-9ca5-6848f1df5cd3" providerId="AD"/>
  <p188:author id="{133B1C49-0835-8E62-781C-C84CE3678E08}" name="Cullen, Lorraine" initials="CL" userId="S::lorraine.cullen@ct.gov::2c352681-1cbb-48a7-b702-f8eac648ecf3" providerId="AD"/>
  <p188:author id="{13613A58-6D5D-72EB-F0A0-53AF5EF20081}" name="Mazzatto, Nicholas" initials="MN" userId="S::nicholas.mazzatto@ct.gov::2f31389a-a818-421c-a068-56c40d3d4ea9" providerId="AD"/>
  <p188:author id="{AADE04A1-6213-23F7-5CBB-D9A319916557}" name="Allan, Melia" initials="AM" userId="Allan, Melia" providerId="None"/>
  <p188:author id="{8F52DDEC-D0C5-68F0-3DF9-D758E58439E8}" name="Cass, Barbara" initials="CB" userId="S::barbara.cass@ct.gov::058caed9-bd85-41a7-b31a-256e21a993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70E8"/>
    <a:srgbClr val="ED1C24"/>
    <a:srgbClr val="E8EBFA"/>
    <a:srgbClr val="CDD5F6"/>
    <a:srgbClr val="7094F5"/>
    <a:srgbClr val="F9A91A"/>
    <a:srgbClr val="FFC000"/>
    <a:srgbClr val="04722F"/>
    <a:srgbClr val="02B346"/>
    <a:srgbClr val="003D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ADB94-EE34-137C-B9BF-735FCA23575E}" v="2" dt="2025-01-08T14:11:09.899"/>
    <p1510:client id="{9297C554-555D-4EB4-B646-F346F5B2228D}" v="59" dt="2025-01-08T14:15:40.463"/>
    <p1510:client id="{BCA014E1-4B53-5CC3-8484-5D446AAF40BF}" v="4" dt="2025-01-08T13:22:28.9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customXml" Target="../customXml/item5.xml"/><Relationship Id="rId61" Type="http://schemas.microsoft.com/office/2015/10/relationships/revisionInfo" Target="revisionInfo.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font" Target="fonts/font2.fntdata"/><Relationship Id="rId54" Type="http://schemas.openxmlformats.org/officeDocument/2006/relationships/font" Target="fonts/font15.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Master" Target="slideMasters/slideMaster2.xml"/><Relationship Id="rId31" Type="http://schemas.openxmlformats.org/officeDocument/2006/relationships/slide" Target="slides/slide21.xml"/><Relationship Id="rId44" Type="http://schemas.openxmlformats.org/officeDocument/2006/relationships/font" Target="fonts/font5.fntdata"/><Relationship Id="rId52" Type="http://schemas.openxmlformats.org/officeDocument/2006/relationships/font" Target="fonts/font13.fntdata"/><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an, Melia" userId="f2c56549-8351-4edf-9ca5-6848f1df5cd3" providerId="ADAL" clId="{9297C554-555D-4EB4-B646-F346F5B2228D}"/>
    <pc:docChg chg="undo custSel addSld delSld modSld">
      <pc:chgData name="Allan, Melia" userId="f2c56549-8351-4edf-9ca5-6848f1df5cd3" providerId="ADAL" clId="{9297C554-555D-4EB4-B646-F346F5B2228D}" dt="2025-01-08T14:15:40.463" v="2027" actId="20577"/>
      <pc:docMkLst>
        <pc:docMk/>
      </pc:docMkLst>
      <pc:sldChg chg="modSp add mod">
        <pc:chgData name="Allan, Melia" userId="f2c56549-8351-4edf-9ca5-6848f1df5cd3" providerId="ADAL" clId="{9297C554-555D-4EB4-B646-F346F5B2228D}" dt="2025-01-06T18:48:00.177" v="1212" actId="27636"/>
        <pc:sldMkLst>
          <pc:docMk/>
          <pc:sldMk cId="1500059254" sldId="256"/>
        </pc:sldMkLst>
        <pc:spChg chg="mod">
          <ac:chgData name="Allan, Melia" userId="f2c56549-8351-4edf-9ca5-6848f1df5cd3" providerId="ADAL" clId="{9297C554-555D-4EB4-B646-F346F5B2228D}" dt="2025-01-06T18:48:00.177" v="1212" actId="27636"/>
          <ac:spMkLst>
            <pc:docMk/>
            <pc:sldMk cId="1500059254" sldId="256"/>
            <ac:spMk id="2" creationId="{C474F518-2F7F-DAAE-8B23-9F797E16D901}"/>
          </ac:spMkLst>
        </pc:spChg>
      </pc:sldChg>
      <pc:sldChg chg="add">
        <pc:chgData name="Allan, Melia" userId="f2c56549-8351-4edf-9ca5-6848f1df5cd3" providerId="ADAL" clId="{9297C554-555D-4EB4-B646-F346F5B2228D}" dt="2025-01-06T18:48:00.120" v="1211"/>
        <pc:sldMkLst>
          <pc:docMk/>
          <pc:sldMk cId="1283770685" sldId="257"/>
        </pc:sldMkLst>
      </pc:sldChg>
      <pc:sldChg chg="modSp add mod">
        <pc:chgData name="Allan, Melia" userId="f2c56549-8351-4edf-9ca5-6848f1df5cd3" providerId="ADAL" clId="{9297C554-555D-4EB4-B646-F346F5B2228D}" dt="2025-01-06T18:48:00.232" v="1216" actId="27636"/>
        <pc:sldMkLst>
          <pc:docMk/>
          <pc:sldMk cId="3900785678" sldId="258"/>
        </pc:sldMkLst>
        <pc:spChg chg="mod">
          <ac:chgData name="Allan, Melia" userId="f2c56549-8351-4edf-9ca5-6848f1df5cd3" providerId="ADAL" clId="{9297C554-555D-4EB4-B646-F346F5B2228D}" dt="2025-01-06T18:48:00.232" v="1216" actId="27636"/>
          <ac:spMkLst>
            <pc:docMk/>
            <pc:sldMk cId="3900785678" sldId="258"/>
            <ac:spMk id="4" creationId="{CB622C91-9B71-A3AA-3D9E-F50999FC1296}"/>
          </ac:spMkLst>
        </pc:spChg>
      </pc:sldChg>
      <pc:sldChg chg="modSp add mod">
        <pc:chgData name="Allan, Melia" userId="f2c56549-8351-4edf-9ca5-6848f1df5cd3" providerId="ADAL" clId="{9297C554-555D-4EB4-B646-F346F5B2228D}" dt="2025-01-06T18:48:00.245" v="1218" actId="27636"/>
        <pc:sldMkLst>
          <pc:docMk/>
          <pc:sldMk cId="1829873937" sldId="259"/>
        </pc:sldMkLst>
        <pc:spChg chg="mod">
          <ac:chgData name="Allan, Melia" userId="f2c56549-8351-4edf-9ca5-6848f1df5cd3" providerId="ADAL" clId="{9297C554-555D-4EB4-B646-F346F5B2228D}" dt="2025-01-06T18:48:00.245" v="1218" actId="27636"/>
          <ac:spMkLst>
            <pc:docMk/>
            <pc:sldMk cId="1829873937" sldId="259"/>
            <ac:spMk id="4" creationId="{971E09A0-3F1E-230B-241E-B1C5C3B1E3E1}"/>
          </ac:spMkLst>
        </pc:spChg>
        <pc:spChg chg="mod">
          <ac:chgData name="Allan, Melia" userId="f2c56549-8351-4edf-9ca5-6848f1df5cd3" providerId="ADAL" clId="{9297C554-555D-4EB4-B646-F346F5B2228D}" dt="2025-01-06T18:48:00.244" v="1217" actId="27636"/>
          <ac:spMkLst>
            <pc:docMk/>
            <pc:sldMk cId="1829873937" sldId="259"/>
            <ac:spMk id="12" creationId="{C8336943-D652-7EDB-AD74-D4527CF69F7E}"/>
          </ac:spMkLst>
        </pc:spChg>
      </pc:sldChg>
      <pc:sldChg chg="add">
        <pc:chgData name="Allan, Melia" userId="f2c56549-8351-4edf-9ca5-6848f1df5cd3" providerId="ADAL" clId="{9297C554-555D-4EB4-B646-F346F5B2228D}" dt="2025-01-06T18:48:00.120" v="1211"/>
        <pc:sldMkLst>
          <pc:docMk/>
          <pc:sldMk cId="3455395635" sldId="262"/>
        </pc:sldMkLst>
      </pc:sldChg>
      <pc:sldChg chg="modSp add mod">
        <pc:chgData name="Allan, Melia" userId="f2c56549-8351-4edf-9ca5-6848f1df5cd3" providerId="ADAL" clId="{9297C554-555D-4EB4-B646-F346F5B2228D}" dt="2025-01-06T18:48:00.226" v="1214" actId="27636"/>
        <pc:sldMkLst>
          <pc:docMk/>
          <pc:sldMk cId="3867431989" sldId="266"/>
        </pc:sldMkLst>
        <pc:spChg chg="mod">
          <ac:chgData name="Allan, Melia" userId="f2c56549-8351-4edf-9ca5-6848f1df5cd3" providerId="ADAL" clId="{9297C554-555D-4EB4-B646-F346F5B2228D}" dt="2025-01-06T18:48:00.226" v="1214" actId="27636"/>
          <ac:spMkLst>
            <pc:docMk/>
            <pc:sldMk cId="3867431989" sldId="266"/>
            <ac:spMk id="2" creationId="{102D8637-AAD4-B1D2-502A-D679B03DAE7B}"/>
          </ac:spMkLst>
        </pc:spChg>
      </pc:sldChg>
      <pc:sldChg chg="modSp add mod">
        <pc:chgData name="Allan, Melia" userId="f2c56549-8351-4edf-9ca5-6848f1df5cd3" providerId="ADAL" clId="{9297C554-555D-4EB4-B646-F346F5B2228D}" dt="2025-01-06T18:48:00.230" v="1215" actId="27636"/>
        <pc:sldMkLst>
          <pc:docMk/>
          <pc:sldMk cId="1650078809" sldId="267"/>
        </pc:sldMkLst>
        <pc:spChg chg="mod">
          <ac:chgData name="Allan, Melia" userId="f2c56549-8351-4edf-9ca5-6848f1df5cd3" providerId="ADAL" clId="{9297C554-555D-4EB4-B646-F346F5B2228D}" dt="2025-01-06T18:48:00.230" v="1215" actId="27636"/>
          <ac:spMkLst>
            <pc:docMk/>
            <pc:sldMk cId="1650078809" sldId="267"/>
            <ac:spMk id="2" creationId="{B09C2BC9-BA83-FBEF-EC8B-869B46A76859}"/>
          </ac:spMkLst>
        </pc:spChg>
      </pc:sldChg>
      <pc:sldChg chg="modSp mod">
        <pc:chgData name="Allan, Melia" userId="f2c56549-8351-4edf-9ca5-6848f1df5cd3" providerId="ADAL" clId="{9297C554-555D-4EB4-B646-F346F5B2228D}" dt="2025-01-07T16:42:25.862" v="1857" actId="20577"/>
        <pc:sldMkLst>
          <pc:docMk/>
          <pc:sldMk cId="24622786" sldId="268"/>
        </pc:sldMkLst>
        <pc:spChg chg="mod">
          <ac:chgData name="Allan, Melia" userId="f2c56549-8351-4edf-9ca5-6848f1df5cd3" providerId="ADAL" clId="{9297C554-555D-4EB4-B646-F346F5B2228D}" dt="2025-01-07T16:42:25.862" v="1857" actId="20577"/>
          <ac:spMkLst>
            <pc:docMk/>
            <pc:sldMk cId="24622786" sldId="268"/>
            <ac:spMk id="3" creationId="{3F564DFD-14F0-52E4-366C-A3F79018C03D}"/>
          </ac:spMkLst>
        </pc:spChg>
      </pc:sldChg>
      <pc:sldChg chg="addSp delSp modSp mod">
        <pc:chgData name="Allan, Melia" userId="f2c56549-8351-4edf-9ca5-6848f1df5cd3" providerId="ADAL" clId="{9297C554-555D-4EB4-B646-F346F5B2228D}" dt="2025-01-06T15:38:30.349" v="1210" actId="20577"/>
        <pc:sldMkLst>
          <pc:docMk/>
          <pc:sldMk cId="2988003765" sldId="270"/>
        </pc:sldMkLst>
        <pc:spChg chg="mod">
          <ac:chgData name="Allan, Melia" userId="f2c56549-8351-4edf-9ca5-6848f1df5cd3" providerId="ADAL" clId="{9297C554-555D-4EB4-B646-F346F5B2228D}" dt="2025-01-02T15:10:06.325" v="1058" actId="1076"/>
          <ac:spMkLst>
            <pc:docMk/>
            <pc:sldMk cId="2988003765" sldId="270"/>
            <ac:spMk id="3" creationId="{807D33AE-5B59-1AE3-73B4-81789C35E28A}"/>
          </ac:spMkLst>
        </pc:spChg>
        <pc:spChg chg="mod">
          <ac:chgData name="Allan, Melia" userId="f2c56549-8351-4edf-9ca5-6848f1df5cd3" providerId="ADAL" clId="{9297C554-555D-4EB4-B646-F346F5B2228D}" dt="2025-01-06T15:38:30.349" v="1210" actId="20577"/>
          <ac:spMkLst>
            <pc:docMk/>
            <pc:sldMk cId="2988003765" sldId="270"/>
            <ac:spMk id="5" creationId="{EC94155E-7A9B-7099-F9C1-9445195F8E08}"/>
          </ac:spMkLst>
        </pc:spChg>
      </pc:sldChg>
      <pc:sldChg chg="modSp mod">
        <pc:chgData name="Allan, Melia" userId="f2c56549-8351-4edf-9ca5-6848f1df5cd3" providerId="ADAL" clId="{9297C554-555D-4EB4-B646-F346F5B2228D}" dt="2025-01-02T15:42:09.754" v="1084" actId="1076"/>
        <pc:sldMkLst>
          <pc:docMk/>
          <pc:sldMk cId="4081564806" sldId="274"/>
        </pc:sldMkLst>
        <pc:graphicFrameChg chg="mod modGraphic">
          <ac:chgData name="Allan, Melia" userId="f2c56549-8351-4edf-9ca5-6848f1df5cd3" providerId="ADAL" clId="{9297C554-555D-4EB4-B646-F346F5B2228D}" dt="2025-01-02T15:42:09.754" v="1084" actId="1076"/>
          <ac:graphicFrameMkLst>
            <pc:docMk/>
            <pc:sldMk cId="4081564806" sldId="274"/>
            <ac:graphicFrameMk id="5" creationId="{065A9ED0-E2A4-F969-3E15-C74AF592A3E0}"/>
          </ac:graphicFrameMkLst>
        </pc:graphicFrameChg>
      </pc:sldChg>
      <pc:sldChg chg="addSp delSp modSp mod">
        <pc:chgData name="Allan, Melia" userId="f2c56549-8351-4edf-9ca5-6848f1df5cd3" providerId="ADAL" clId="{9297C554-555D-4EB4-B646-F346F5B2228D}" dt="2025-01-02T15:05:30.216" v="927"/>
        <pc:sldMkLst>
          <pc:docMk/>
          <pc:sldMk cId="2008191077" sldId="275"/>
        </pc:sldMkLst>
        <pc:graphicFrameChg chg="add mod">
          <ac:chgData name="Allan, Melia" userId="f2c56549-8351-4edf-9ca5-6848f1df5cd3" providerId="ADAL" clId="{9297C554-555D-4EB4-B646-F346F5B2228D}" dt="2025-01-02T15:03:22.791" v="923" actId="1076"/>
          <ac:graphicFrameMkLst>
            <pc:docMk/>
            <pc:sldMk cId="2008191077" sldId="275"/>
            <ac:graphicFrameMk id="7" creationId="{AD2FFF33-796A-9F34-5FDE-4195C63DB18B}"/>
          </ac:graphicFrameMkLst>
        </pc:graphicFrameChg>
      </pc:sldChg>
      <pc:sldChg chg="addSp modSp mod">
        <pc:chgData name="Allan, Melia" userId="f2c56549-8351-4edf-9ca5-6848f1df5cd3" providerId="ADAL" clId="{9297C554-555D-4EB4-B646-F346F5B2228D}" dt="2025-01-02T14:56:51.508" v="908" actId="20577"/>
        <pc:sldMkLst>
          <pc:docMk/>
          <pc:sldMk cId="1832253179" sldId="276"/>
        </pc:sldMkLst>
        <pc:spChg chg="add mod">
          <ac:chgData name="Allan, Melia" userId="f2c56549-8351-4edf-9ca5-6848f1df5cd3" providerId="ADAL" clId="{9297C554-555D-4EB4-B646-F346F5B2228D}" dt="2025-01-02T14:56:51.508" v="908" actId="20577"/>
          <ac:spMkLst>
            <pc:docMk/>
            <pc:sldMk cId="1832253179" sldId="276"/>
            <ac:spMk id="3" creationId="{CF37850D-1611-87E3-59AB-74FEFEA03EDF}"/>
          </ac:spMkLst>
        </pc:spChg>
        <pc:graphicFrameChg chg="mod modGraphic">
          <ac:chgData name="Allan, Melia" userId="f2c56549-8351-4edf-9ca5-6848f1df5cd3" providerId="ADAL" clId="{9297C554-555D-4EB4-B646-F346F5B2228D}" dt="2025-01-02T14:56:22.213" v="906" actId="20577"/>
          <ac:graphicFrameMkLst>
            <pc:docMk/>
            <pc:sldMk cId="1832253179" sldId="276"/>
            <ac:graphicFrameMk id="5" creationId="{60AA0F60-F23B-1C35-FA5A-20B0A6EA352B}"/>
          </ac:graphicFrameMkLst>
        </pc:graphicFrameChg>
      </pc:sldChg>
      <pc:sldChg chg="modSp mod modCm">
        <pc:chgData name="Allan, Melia" userId="f2c56549-8351-4edf-9ca5-6848f1df5cd3" providerId="ADAL" clId="{9297C554-555D-4EB4-B646-F346F5B2228D}" dt="2025-01-06T14:16:06.601" v="1182" actId="20577"/>
        <pc:sldMkLst>
          <pc:docMk/>
          <pc:sldMk cId="4009409079" sldId="278"/>
        </pc:sldMkLst>
        <pc:graphicFrameChg chg="mod modGraphic">
          <ac:chgData name="Allan, Melia" userId="f2c56549-8351-4edf-9ca5-6848f1df5cd3" providerId="ADAL" clId="{9297C554-555D-4EB4-B646-F346F5B2228D}" dt="2025-01-06T14:16:06.601" v="1182" actId="20577"/>
          <ac:graphicFrameMkLst>
            <pc:docMk/>
            <pc:sldMk cId="4009409079" sldId="278"/>
            <ac:graphicFrameMk id="4" creationId="{D31A587D-A5C8-7040-842A-55539D5D2EC6}"/>
          </ac:graphicFrameMkLst>
        </pc:graphicFrameChg>
        <pc:extLst>
          <p:ext xmlns:p="http://schemas.openxmlformats.org/presentationml/2006/main" uri="{D6D511B9-2390-475A-947B-AFAB55BFBCF1}">
            <pc226:cmChg xmlns:pc226="http://schemas.microsoft.com/office/powerpoint/2022/06/main/command" chg="mod">
              <pc226:chgData name="Allan, Melia" userId="f2c56549-8351-4edf-9ca5-6848f1df5cd3" providerId="ADAL" clId="{9297C554-555D-4EB4-B646-F346F5B2228D}" dt="2025-01-02T14:18:13.902" v="480" actId="20577"/>
              <pc2:cmMkLst xmlns:pc2="http://schemas.microsoft.com/office/powerpoint/2019/9/main/command">
                <pc:docMk/>
                <pc:sldMk cId="4009409079" sldId="278"/>
                <pc2:cmMk id="{B3B3455A-F66B-4516-B0EB-CB753A8BCEDB}"/>
              </pc2:cmMkLst>
            </pc226:cmChg>
            <pc226:cmChg xmlns:pc226="http://schemas.microsoft.com/office/powerpoint/2022/06/main/command" chg="mod">
              <pc226:chgData name="Allan, Melia" userId="f2c56549-8351-4edf-9ca5-6848f1df5cd3" providerId="ADAL" clId="{9297C554-555D-4EB4-B646-F346F5B2228D}" dt="2025-01-02T14:18:29.048" v="485" actId="20577"/>
              <pc2:cmMkLst xmlns:pc2="http://schemas.microsoft.com/office/powerpoint/2019/9/main/command">
                <pc:docMk/>
                <pc:sldMk cId="4009409079" sldId="278"/>
                <pc2:cmMk id="{C35505C2-C4D6-4521-AF2A-765453A5F502}"/>
              </pc2:cmMkLst>
            </pc226:cmChg>
          </p:ext>
        </pc:extLst>
      </pc:sldChg>
      <pc:sldChg chg="modSp mod">
        <pc:chgData name="Allan, Melia" userId="f2c56549-8351-4edf-9ca5-6848f1df5cd3" providerId="ADAL" clId="{9297C554-555D-4EB4-B646-F346F5B2228D}" dt="2025-01-06T14:28:25.568" v="1191" actId="207"/>
        <pc:sldMkLst>
          <pc:docMk/>
          <pc:sldMk cId="1503532735" sldId="280"/>
        </pc:sldMkLst>
        <pc:graphicFrameChg chg="mod modVis">
          <ac:chgData name="Allan, Melia" userId="f2c56549-8351-4edf-9ca5-6848f1df5cd3" providerId="ADAL" clId="{9297C554-555D-4EB4-B646-F346F5B2228D}" dt="2025-01-06T14:28:25.568" v="1191" actId="207"/>
          <ac:graphicFrameMkLst>
            <pc:docMk/>
            <pc:sldMk cId="1503532735" sldId="280"/>
            <ac:graphicFrameMk id="4" creationId="{54DD0FDA-1DCF-CA84-0BC3-5078D7C46DBB}"/>
          </ac:graphicFrameMkLst>
        </pc:graphicFrameChg>
      </pc:sldChg>
      <pc:sldChg chg="modSp mod">
        <pc:chgData name="Allan, Melia" userId="f2c56549-8351-4edf-9ca5-6848f1df5cd3" providerId="ADAL" clId="{9297C554-555D-4EB4-B646-F346F5B2228D}" dt="2025-01-02T14:20:50.937" v="697" actId="20577"/>
        <pc:sldMkLst>
          <pc:docMk/>
          <pc:sldMk cId="708216807" sldId="281"/>
        </pc:sldMkLst>
        <pc:graphicFrameChg chg="modGraphic">
          <ac:chgData name="Allan, Melia" userId="f2c56549-8351-4edf-9ca5-6848f1df5cd3" providerId="ADAL" clId="{9297C554-555D-4EB4-B646-F346F5B2228D}" dt="2025-01-02T14:20:50.937" v="697" actId="20577"/>
          <ac:graphicFrameMkLst>
            <pc:docMk/>
            <pc:sldMk cId="708216807" sldId="281"/>
            <ac:graphicFrameMk id="4" creationId="{83D9F0A5-9D26-0B7A-431F-0A9B69A10E4E}"/>
          </ac:graphicFrameMkLst>
        </pc:graphicFrameChg>
      </pc:sldChg>
      <pc:sldChg chg="addSp delSp modSp">
        <pc:chgData name="Allan, Melia" userId="f2c56549-8351-4edf-9ca5-6848f1df5cd3" providerId="ADAL" clId="{9297C554-555D-4EB4-B646-F346F5B2228D}" dt="2025-01-02T18:41:02.849" v="1096" actId="1076"/>
        <pc:sldMkLst>
          <pc:docMk/>
          <pc:sldMk cId="3485076028" sldId="282"/>
        </pc:sldMkLst>
        <pc:picChg chg="add mod">
          <ac:chgData name="Allan, Melia" userId="f2c56549-8351-4edf-9ca5-6848f1df5cd3" providerId="ADAL" clId="{9297C554-555D-4EB4-B646-F346F5B2228D}" dt="2025-01-02T18:41:02.849" v="1096" actId="1076"/>
          <ac:picMkLst>
            <pc:docMk/>
            <pc:sldMk cId="3485076028" sldId="282"/>
            <ac:picMk id="3074" creationId="{D28D0788-F277-4B1A-9099-4ECD27013A39}"/>
          </ac:picMkLst>
        </pc:picChg>
      </pc:sldChg>
      <pc:sldChg chg="addSp delSp modSp del mod">
        <pc:chgData name="Allan, Melia" userId="f2c56549-8351-4edf-9ca5-6848f1df5cd3" providerId="ADAL" clId="{9297C554-555D-4EB4-B646-F346F5B2228D}" dt="2025-01-02T14:37:20.106" v="787" actId="47"/>
        <pc:sldMkLst>
          <pc:docMk/>
          <pc:sldMk cId="2372878426" sldId="283"/>
        </pc:sldMkLst>
      </pc:sldChg>
      <pc:sldChg chg="addSp delSp modSp add mod modCm">
        <pc:chgData name="Allan, Melia" userId="f2c56549-8351-4edf-9ca5-6848f1df5cd3" providerId="ADAL" clId="{9297C554-555D-4EB4-B646-F346F5B2228D}" dt="2025-01-06T14:26:59.976" v="1190" actId="20577"/>
        <pc:sldMkLst>
          <pc:docMk/>
          <pc:sldMk cId="2661774667" sldId="284"/>
        </pc:sldMkLst>
        <pc:spChg chg="mod">
          <ac:chgData name="Allan, Melia" userId="f2c56549-8351-4edf-9ca5-6848f1df5cd3" providerId="ADAL" clId="{9297C554-555D-4EB4-B646-F346F5B2228D}" dt="2025-01-02T15:08:49.174" v="956" actId="1076"/>
          <ac:spMkLst>
            <pc:docMk/>
            <pc:sldMk cId="2661774667" sldId="284"/>
            <ac:spMk id="16" creationId="{68F4E798-914B-4B00-3864-39750262B977}"/>
          </ac:spMkLst>
        </pc:spChg>
        <pc:graphicFrameChg chg="mod">
          <ac:chgData name="Allan, Melia" userId="f2c56549-8351-4edf-9ca5-6848f1df5cd3" providerId="ADAL" clId="{9297C554-555D-4EB4-B646-F346F5B2228D}" dt="2025-01-02T14:25:02.282" v="723" actId="1036"/>
          <ac:graphicFrameMkLst>
            <pc:docMk/>
            <pc:sldMk cId="2661774667" sldId="284"/>
            <ac:graphicFrameMk id="5" creationId="{78BAEDAA-4501-CDCE-DCB0-AE4BE07769D7}"/>
          </ac:graphicFrameMkLst>
        </pc:graphicFrameChg>
        <pc:graphicFrameChg chg="mod">
          <ac:chgData name="Allan, Melia" userId="f2c56549-8351-4edf-9ca5-6848f1df5cd3" providerId="ADAL" clId="{9297C554-555D-4EB4-B646-F346F5B2228D}" dt="2025-01-06T13:09:31.427" v="1099" actId="12788"/>
          <ac:graphicFrameMkLst>
            <pc:docMk/>
            <pc:sldMk cId="2661774667" sldId="284"/>
            <ac:graphicFrameMk id="7" creationId="{D4C50E4D-617F-990B-9265-E087723571C1}"/>
          </ac:graphicFrameMkLst>
        </pc:graphicFrameChg>
        <pc:graphicFrameChg chg="mod">
          <ac:chgData name="Allan, Melia" userId="f2c56549-8351-4edf-9ca5-6848f1df5cd3" providerId="ADAL" clId="{9297C554-555D-4EB4-B646-F346F5B2228D}" dt="2025-01-06T13:09:31.427" v="1099" actId="12788"/>
          <ac:graphicFrameMkLst>
            <pc:docMk/>
            <pc:sldMk cId="2661774667" sldId="284"/>
            <ac:graphicFrameMk id="8" creationId="{1313281A-B8DE-8C44-0491-D12150DACF04}"/>
          </ac:graphicFrameMkLst>
        </pc:graphicFrameChg>
        <pc:graphicFrameChg chg="mod">
          <ac:chgData name="Allan, Melia" userId="f2c56549-8351-4edf-9ca5-6848f1df5cd3" providerId="ADAL" clId="{9297C554-555D-4EB4-B646-F346F5B2228D}" dt="2025-01-06T13:09:16.313" v="1098" actId="1076"/>
          <ac:graphicFrameMkLst>
            <pc:docMk/>
            <pc:sldMk cId="2661774667" sldId="284"/>
            <ac:graphicFrameMk id="9" creationId="{5A5EAA15-2CC0-F8F3-332A-51FB5F4FA31F}"/>
          </ac:graphicFrameMkLst>
        </pc:graphicFrameChg>
        <pc:graphicFrameChg chg="mod">
          <ac:chgData name="Allan, Melia" userId="f2c56549-8351-4edf-9ca5-6848f1df5cd3" providerId="ADAL" clId="{9297C554-555D-4EB4-B646-F346F5B2228D}" dt="2025-01-06T13:09:16.313" v="1098" actId="1076"/>
          <ac:graphicFrameMkLst>
            <pc:docMk/>
            <pc:sldMk cId="2661774667" sldId="284"/>
            <ac:graphicFrameMk id="21" creationId="{5D19158E-D226-190D-E623-6565740E722C}"/>
          </ac:graphicFrameMkLst>
        </pc:graphicFrameChg>
        <pc:graphicFrameChg chg="mod">
          <ac:chgData name="Allan, Melia" userId="f2c56549-8351-4edf-9ca5-6848f1df5cd3" providerId="ADAL" clId="{9297C554-555D-4EB4-B646-F346F5B2228D}" dt="2025-01-06T13:09:16.313" v="1098" actId="1076"/>
          <ac:graphicFrameMkLst>
            <pc:docMk/>
            <pc:sldMk cId="2661774667" sldId="284"/>
            <ac:graphicFrameMk id="25" creationId="{AE50A4AB-D88F-98F7-CC3F-911DE871D243}"/>
          </ac:graphicFrameMkLst>
        </pc:graphicFrameChg>
        <pc:graphicFrameChg chg="add mod modGraphic">
          <ac:chgData name="Allan, Melia" userId="f2c56549-8351-4edf-9ca5-6848f1df5cd3" providerId="ADAL" clId="{9297C554-555D-4EB4-B646-F346F5B2228D}" dt="2025-01-06T14:26:59.976" v="1190" actId="20577"/>
          <ac:graphicFrameMkLst>
            <pc:docMk/>
            <pc:sldMk cId="2661774667" sldId="284"/>
            <ac:graphicFrameMk id="30" creationId="{02BB2B33-3229-7B4A-D5D9-198A5C61401C}"/>
          </ac:graphicFrameMkLst>
        </pc:graphicFrameChg>
        <pc:graphicFrameChg chg="add mod modGraphic">
          <ac:chgData name="Allan, Melia" userId="f2c56549-8351-4edf-9ca5-6848f1df5cd3" providerId="ADAL" clId="{9297C554-555D-4EB4-B646-F346F5B2228D}" dt="2025-01-06T13:09:41.205" v="1101" actId="552"/>
          <ac:graphicFrameMkLst>
            <pc:docMk/>
            <pc:sldMk cId="2661774667" sldId="284"/>
            <ac:graphicFrameMk id="35" creationId="{64A66891-A35F-763E-9ACE-7D58A543FEE8}"/>
          </ac:graphicFrameMkLst>
        </pc:graphicFrameChg>
        <pc:picChg chg="mod">
          <ac:chgData name="Allan, Melia" userId="f2c56549-8351-4edf-9ca5-6848f1df5cd3" providerId="ADAL" clId="{9297C554-555D-4EB4-B646-F346F5B2228D}" dt="2025-01-02T14:25:02.282" v="723" actId="1036"/>
          <ac:picMkLst>
            <pc:docMk/>
            <pc:sldMk cId="2661774667" sldId="284"/>
            <ac:picMk id="6" creationId="{84318E73-40CE-DC1A-548A-3EFA416671F8}"/>
          </ac:picMkLst>
        </pc:picChg>
        <pc:picChg chg="mod">
          <ac:chgData name="Allan, Melia" userId="f2c56549-8351-4edf-9ca5-6848f1df5cd3" providerId="ADAL" clId="{9297C554-555D-4EB4-B646-F346F5B2228D}" dt="2025-01-02T14:25:02.282" v="723" actId="1036"/>
          <ac:picMkLst>
            <pc:docMk/>
            <pc:sldMk cId="2661774667" sldId="284"/>
            <ac:picMk id="10" creationId="{F98B20BE-8153-3B20-8009-79C90EFB5232}"/>
          </ac:picMkLst>
        </pc:picChg>
        <pc:picChg chg="mod">
          <ac:chgData name="Allan, Melia" userId="f2c56549-8351-4edf-9ca5-6848f1df5cd3" providerId="ADAL" clId="{9297C554-555D-4EB4-B646-F346F5B2228D}" dt="2025-01-02T14:25:02.282" v="723" actId="1036"/>
          <ac:picMkLst>
            <pc:docMk/>
            <pc:sldMk cId="2661774667" sldId="284"/>
            <ac:picMk id="22" creationId="{6EC85DB9-EBE0-2ACF-BF34-9A4E8B3C61D8}"/>
          </ac:picMkLst>
        </pc:picChg>
        <pc:picChg chg="mod">
          <ac:chgData name="Allan, Melia" userId="f2c56549-8351-4edf-9ca5-6848f1df5cd3" providerId="ADAL" clId="{9297C554-555D-4EB4-B646-F346F5B2228D}" dt="2025-01-02T14:25:02.282" v="723" actId="1036"/>
          <ac:picMkLst>
            <pc:docMk/>
            <pc:sldMk cId="2661774667" sldId="284"/>
            <ac:picMk id="27" creationId="{6D6ED4B7-3DF9-2F69-026A-21A69DC6E1B5}"/>
          </ac:picMkLst>
        </pc:picChg>
        <pc:picChg chg="mod">
          <ac:chgData name="Allan, Melia" userId="f2c56549-8351-4edf-9ca5-6848f1df5cd3" providerId="ADAL" clId="{9297C554-555D-4EB4-B646-F346F5B2228D}" dt="2025-01-02T14:25:02.282" v="723" actId="1036"/>
          <ac:picMkLst>
            <pc:docMk/>
            <pc:sldMk cId="2661774667" sldId="284"/>
            <ac:picMk id="28" creationId="{3891CA0F-F679-E21F-B645-43C392A4330B}"/>
          </ac:picMkLst>
        </pc:picChg>
        <pc:picChg chg="mod">
          <ac:chgData name="Allan, Melia" userId="f2c56549-8351-4edf-9ca5-6848f1df5cd3" providerId="ADAL" clId="{9297C554-555D-4EB4-B646-F346F5B2228D}" dt="2025-01-02T14:25:02.282" v="723" actId="1036"/>
          <ac:picMkLst>
            <pc:docMk/>
            <pc:sldMk cId="2661774667" sldId="284"/>
            <ac:picMk id="29" creationId="{877570E7-D854-4505-F57B-4E16385C649F}"/>
          </ac:picMkLst>
        </pc:picChg>
        <pc:picChg chg="add mod">
          <ac:chgData name="Allan, Melia" userId="f2c56549-8351-4edf-9ca5-6848f1df5cd3" providerId="ADAL" clId="{9297C554-555D-4EB4-B646-F346F5B2228D}" dt="2025-01-02T14:36:40.795" v="786" actId="1076"/>
          <ac:picMkLst>
            <pc:docMk/>
            <pc:sldMk cId="2661774667" sldId="284"/>
            <ac:picMk id="36" creationId="{416C75A9-20B7-58F1-5037-2AB9557474CC}"/>
          </ac:picMkLst>
        </pc:picChg>
        <pc:cxnChg chg="mod">
          <ac:chgData name="Allan, Melia" userId="f2c56549-8351-4edf-9ca5-6848f1df5cd3" providerId="ADAL" clId="{9297C554-555D-4EB4-B646-F346F5B2228D}" dt="2025-01-02T14:25:02.282" v="723" actId="1036"/>
          <ac:cxnSpMkLst>
            <pc:docMk/>
            <pc:sldMk cId="2661774667" sldId="284"/>
            <ac:cxnSpMk id="17" creationId="{F9726F55-996B-B468-DC6F-A35B8E52D35E}"/>
          </ac:cxnSpMkLst>
        </pc:cxnChg>
        <pc:cxnChg chg="mod">
          <ac:chgData name="Allan, Melia" userId="f2c56549-8351-4edf-9ca5-6848f1df5cd3" providerId="ADAL" clId="{9297C554-555D-4EB4-B646-F346F5B2228D}" dt="2025-01-02T14:25:02.282" v="723" actId="1036"/>
          <ac:cxnSpMkLst>
            <pc:docMk/>
            <pc:sldMk cId="2661774667" sldId="284"/>
            <ac:cxnSpMk id="18" creationId="{46253F2D-5804-7C2B-C4C8-B48A99E64B0F}"/>
          </ac:cxnSpMkLst>
        </pc:cxnChg>
        <pc:cxnChg chg="mod">
          <ac:chgData name="Allan, Melia" userId="f2c56549-8351-4edf-9ca5-6848f1df5cd3" providerId="ADAL" clId="{9297C554-555D-4EB4-B646-F346F5B2228D}" dt="2025-01-02T14:25:02.282" v="723" actId="1036"/>
          <ac:cxnSpMkLst>
            <pc:docMk/>
            <pc:sldMk cId="2661774667" sldId="284"/>
            <ac:cxnSpMk id="19" creationId="{5CD7E41F-5116-D908-4311-2F35A029DA7E}"/>
          </ac:cxnSpMkLst>
        </pc:cxnChg>
        <pc:cxnChg chg="mod">
          <ac:chgData name="Allan, Melia" userId="f2c56549-8351-4edf-9ca5-6848f1df5cd3" providerId="ADAL" clId="{9297C554-555D-4EB4-B646-F346F5B2228D}" dt="2025-01-02T14:25:02.282" v="723" actId="1036"/>
          <ac:cxnSpMkLst>
            <pc:docMk/>
            <pc:sldMk cId="2661774667" sldId="284"/>
            <ac:cxnSpMk id="23" creationId="{18E45A72-AC17-305D-868F-E0ED3D608124}"/>
          </ac:cxnSpMkLst>
        </pc:cxnChg>
        <pc:cxnChg chg="mod">
          <ac:chgData name="Allan, Melia" userId="f2c56549-8351-4edf-9ca5-6848f1df5cd3" providerId="ADAL" clId="{9297C554-555D-4EB4-B646-F346F5B2228D}" dt="2025-01-02T14:25:02.282" v="723" actId="1036"/>
          <ac:cxnSpMkLst>
            <pc:docMk/>
            <pc:sldMk cId="2661774667" sldId="284"/>
            <ac:cxnSpMk id="24" creationId="{68DF4EA7-7456-CCD6-81E8-75128E750656}"/>
          </ac:cxnSpMkLst>
        </pc:cxnChg>
        <pc:cxnChg chg="mod">
          <ac:chgData name="Allan, Melia" userId="f2c56549-8351-4edf-9ca5-6848f1df5cd3" providerId="ADAL" clId="{9297C554-555D-4EB4-B646-F346F5B2228D}" dt="2025-01-02T14:25:02.282" v="723" actId="1036"/>
          <ac:cxnSpMkLst>
            <pc:docMk/>
            <pc:sldMk cId="2661774667" sldId="284"/>
            <ac:cxnSpMk id="26" creationId="{26CBBA4D-0D6A-D553-00F3-29B5F0945D4D}"/>
          </ac:cxnSpMkLst>
        </pc:cxnChg>
        <pc:cxnChg chg="add mod">
          <ac:chgData name="Allan, Melia" userId="f2c56549-8351-4edf-9ca5-6848f1df5cd3" providerId="ADAL" clId="{9297C554-555D-4EB4-B646-F346F5B2228D}" dt="2025-01-02T14:25:16.363" v="727" actId="1076"/>
          <ac:cxnSpMkLst>
            <pc:docMk/>
            <pc:sldMk cId="2661774667" sldId="284"/>
            <ac:cxnSpMk id="32" creationId="{145757C2-1F23-C410-E281-D185C931E35D}"/>
          </ac:cxnSpMkLst>
        </pc:cxnChg>
        <pc:extLst>
          <p:ext xmlns:p="http://schemas.openxmlformats.org/presentationml/2006/main" uri="{D6D511B9-2390-475A-947B-AFAB55BFBCF1}">
            <pc226:cmChg xmlns:pc226="http://schemas.microsoft.com/office/powerpoint/2022/06/main/command" chg="mod">
              <pc226:chgData name="Allan, Melia" userId="f2c56549-8351-4edf-9ca5-6848f1df5cd3" providerId="ADAL" clId="{9297C554-555D-4EB4-B646-F346F5B2228D}" dt="2025-01-06T14:26:59.976" v="1190" actId="20577"/>
              <pc2:cmMkLst xmlns:pc2="http://schemas.microsoft.com/office/powerpoint/2019/9/main/command">
                <pc:docMk/>
                <pc:sldMk cId="2661774667" sldId="284"/>
                <pc2:cmMk id="{FF791CB1-7522-474E-8A93-23CE6BBA7350}"/>
              </pc2:cmMkLst>
            </pc226:cmChg>
          </p:ext>
        </pc:extLst>
      </pc:sldChg>
      <pc:sldChg chg="addSp delSp modSp new mod">
        <pc:chgData name="Allan, Melia" userId="f2c56549-8351-4edf-9ca5-6848f1df5cd3" providerId="ADAL" clId="{9297C554-555D-4EB4-B646-F346F5B2228D}" dt="2025-01-02T15:08:43.285" v="955" actId="207"/>
        <pc:sldMkLst>
          <pc:docMk/>
          <pc:sldMk cId="3877378723" sldId="285"/>
        </pc:sldMkLst>
        <pc:spChg chg="mod">
          <ac:chgData name="Allan, Melia" userId="f2c56549-8351-4edf-9ca5-6848f1df5cd3" providerId="ADAL" clId="{9297C554-555D-4EB4-B646-F346F5B2228D}" dt="2025-01-02T15:08:18.479" v="951" actId="20577"/>
          <ac:spMkLst>
            <pc:docMk/>
            <pc:sldMk cId="3877378723" sldId="285"/>
            <ac:spMk id="2" creationId="{D5574A3F-9745-923D-852D-1E4D50F7A623}"/>
          </ac:spMkLst>
        </pc:spChg>
        <pc:spChg chg="add mod">
          <ac:chgData name="Allan, Melia" userId="f2c56549-8351-4edf-9ca5-6848f1df5cd3" providerId="ADAL" clId="{9297C554-555D-4EB4-B646-F346F5B2228D}" dt="2025-01-02T15:08:43.285" v="955" actId="207"/>
          <ac:spMkLst>
            <pc:docMk/>
            <pc:sldMk cId="3877378723" sldId="285"/>
            <ac:spMk id="4" creationId="{232C2BA3-521C-DECE-F935-8E6CB12531C9}"/>
          </ac:spMkLst>
        </pc:spChg>
      </pc:sldChg>
      <pc:sldChg chg="modSp new mod modNotesTx">
        <pc:chgData name="Allan, Melia" userId="f2c56549-8351-4edf-9ca5-6848f1df5cd3" providerId="ADAL" clId="{9297C554-555D-4EB4-B646-F346F5B2228D}" dt="2025-01-08T14:15:40.463" v="2027" actId="20577"/>
        <pc:sldMkLst>
          <pc:docMk/>
          <pc:sldMk cId="4025996012" sldId="286"/>
        </pc:sldMkLst>
        <pc:spChg chg="mod">
          <ac:chgData name="Allan, Melia" userId="f2c56549-8351-4edf-9ca5-6848f1df5cd3" providerId="ADAL" clId="{9297C554-555D-4EB4-B646-F346F5B2228D}" dt="2025-01-07T16:41:52.074" v="1792" actId="20577"/>
          <ac:spMkLst>
            <pc:docMk/>
            <pc:sldMk cId="4025996012" sldId="286"/>
            <ac:spMk id="2" creationId="{CBE0903E-D3D1-8D06-C6BD-79949499DD48}"/>
          </ac:spMkLst>
        </pc:spChg>
        <pc:spChg chg="mod">
          <ac:chgData name="Allan, Melia" userId="f2c56549-8351-4edf-9ca5-6848f1df5cd3" providerId="ADAL" clId="{9297C554-555D-4EB4-B646-F346F5B2228D}" dt="2025-01-08T14:15:40.463" v="2027" actId="20577"/>
          <ac:spMkLst>
            <pc:docMk/>
            <pc:sldMk cId="4025996012" sldId="286"/>
            <ac:spMk id="3" creationId="{66D02D63-8058-9345-4540-D7C07EB6DBF0}"/>
          </ac:spMkLst>
        </pc:spChg>
      </pc:sldChg>
      <pc:sldChg chg="modSp add mod">
        <pc:chgData name="Allan, Melia" userId="f2c56549-8351-4edf-9ca5-6848f1df5cd3" providerId="ADAL" clId="{9297C554-555D-4EB4-B646-F346F5B2228D}" dt="2025-01-06T18:48:00.251" v="1220" actId="27636"/>
        <pc:sldMkLst>
          <pc:docMk/>
          <pc:sldMk cId="2737467185" sldId="818"/>
        </pc:sldMkLst>
        <pc:spChg chg="mod">
          <ac:chgData name="Allan, Melia" userId="f2c56549-8351-4edf-9ca5-6848f1df5cd3" providerId="ADAL" clId="{9297C554-555D-4EB4-B646-F346F5B2228D}" dt="2025-01-06T18:48:00.251" v="1220" actId="27636"/>
          <ac:spMkLst>
            <pc:docMk/>
            <pc:sldMk cId="2737467185" sldId="818"/>
            <ac:spMk id="2" creationId="{4EA2F5EC-E130-BAA0-F651-3D208CF7389C}"/>
          </ac:spMkLst>
        </pc:spChg>
      </pc:sldChg>
      <pc:sldChg chg="modSp add mod">
        <pc:chgData name="Allan, Melia" userId="f2c56549-8351-4edf-9ca5-6848f1df5cd3" providerId="ADAL" clId="{9297C554-555D-4EB4-B646-F346F5B2228D}" dt="2025-01-06T18:48:00.223" v="1213" actId="27636"/>
        <pc:sldMkLst>
          <pc:docMk/>
          <pc:sldMk cId="1337139046" sldId="819"/>
        </pc:sldMkLst>
        <pc:spChg chg="mod">
          <ac:chgData name="Allan, Melia" userId="f2c56549-8351-4edf-9ca5-6848f1df5cd3" providerId="ADAL" clId="{9297C554-555D-4EB4-B646-F346F5B2228D}" dt="2025-01-06T18:48:00.223" v="1213" actId="27636"/>
          <ac:spMkLst>
            <pc:docMk/>
            <pc:sldMk cId="1337139046" sldId="819"/>
            <ac:spMk id="4" creationId="{6473B2AF-19C1-1B6C-A48B-E8CFF6A3A74B}"/>
          </ac:spMkLst>
        </pc:spChg>
      </pc:sldChg>
      <pc:sldChg chg="modSp add mod">
        <pc:chgData name="Allan, Melia" userId="f2c56549-8351-4edf-9ca5-6848f1df5cd3" providerId="ADAL" clId="{9297C554-555D-4EB4-B646-F346F5B2228D}" dt="2025-01-06T18:48:00.251" v="1219" actId="27636"/>
        <pc:sldMkLst>
          <pc:docMk/>
          <pc:sldMk cId="1426685186" sldId="824"/>
        </pc:sldMkLst>
        <pc:spChg chg="mod">
          <ac:chgData name="Allan, Melia" userId="f2c56549-8351-4edf-9ca5-6848f1df5cd3" providerId="ADAL" clId="{9297C554-555D-4EB4-B646-F346F5B2228D}" dt="2025-01-06T18:48:00.251" v="1219" actId="27636"/>
          <ac:spMkLst>
            <pc:docMk/>
            <pc:sldMk cId="1426685186" sldId="824"/>
            <ac:spMk id="2" creationId="{1518F4D1-2794-2349-4550-24FB2603D3DB}"/>
          </ac:spMkLst>
        </pc:spChg>
      </pc:sldChg>
      <pc:sldChg chg="add">
        <pc:chgData name="Allan, Melia" userId="f2c56549-8351-4edf-9ca5-6848f1df5cd3" providerId="ADAL" clId="{9297C554-555D-4EB4-B646-F346F5B2228D}" dt="2025-01-06T18:48:00.120" v="1211"/>
        <pc:sldMkLst>
          <pc:docMk/>
          <pc:sldMk cId="1194271969" sldId="825"/>
        </pc:sldMkLst>
      </pc:sldChg>
      <pc:sldChg chg="modSp add mod">
        <pc:chgData name="Allan, Melia" userId="f2c56549-8351-4edf-9ca5-6848f1df5cd3" providerId="ADAL" clId="{9297C554-555D-4EB4-B646-F346F5B2228D}" dt="2025-01-06T18:48:00.260" v="1221" actId="27636"/>
        <pc:sldMkLst>
          <pc:docMk/>
          <pc:sldMk cId="2395093703" sldId="827"/>
        </pc:sldMkLst>
        <pc:spChg chg="mod">
          <ac:chgData name="Allan, Melia" userId="f2c56549-8351-4edf-9ca5-6848f1df5cd3" providerId="ADAL" clId="{9297C554-555D-4EB4-B646-F346F5B2228D}" dt="2025-01-06T18:48:00.260" v="1221" actId="27636"/>
          <ac:spMkLst>
            <pc:docMk/>
            <pc:sldMk cId="2395093703" sldId="827"/>
            <ac:spMk id="2" creationId="{A1E8C3C6-4FC1-E10B-64B3-905D3DF7E662}"/>
          </ac:spMkLst>
        </pc:spChg>
      </pc:sldChg>
    </pc:docChg>
  </pc:docChgLst>
  <pc:docChgLst>
    <pc:chgData name="Allan, Melia" userId="S::melia.allan@ct.gov::f2c56549-8351-4edf-9ca5-6848f1df5cd3" providerId="AD" clId="Web-{BB52C604-F886-7714-9621-AE7AE0F48812}"/>
    <pc:docChg chg="mod modSld">
      <pc:chgData name="Allan, Melia" userId="S::melia.allan@ct.gov::f2c56549-8351-4edf-9ca5-6848f1df5cd3" providerId="AD" clId="Web-{BB52C604-F886-7714-9621-AE7AE0F48812}" dt="2024-09-09T15:10:22.450" v="312"/>
      <pc:docMkLst>
        <pc:docMk/>
      </pc:docMkLst>
      <pc:sldChg chg="modSp">
        <pc:chgData name="Allan, Melia" userId="S::melia.allan@ct.gov::f2c56549-8351-4edf-9ca5-6848f1df5cd3" providerId="AD" clId="Web-{BB52C604-F886-7714-9621-AE7AE0F48812}" dt="2024-09-09T14:57:32.766" v="8" actId="1076"/>
        <pc:sldMkLst>
          <pc:docMk/>
          <pc:sldMk cId="24622786" sldId="268"/>
        </pc:sldMkLst>
      </pc:sldChg>
      <pc:sldChg chg="modSp">
        <pc:chgData name="Allan, Melia" userId="S::melia.allan@ct.gov::f2c56549-8351-4edf-9ca5-6848f1df5cd3" providerId="AD" clId="Web-{BB52C604-F886-7714-9621-AE7AE0F48812}" dt="2024-09-09T14:57:51.517" v="12" actId="1076"/>
        <pc:sldMkLst>
          <pc:docMk/>
          <pc:sldMk cId="1041034282" sldId="269"/>
        </pc:sldMkLst>
      </pc:sldChg>
      <pc:sldChg chg="modSp">
        <pc:chgData name="Allan, Melia" userId="S::melia.allan@ct.gov::f2c56549-8351-4edf-9ca5-6848f1df5cd3" providerId="AD" clId="Web-{BB52C604-F886-7714-9621-AE7AE0F48812}" dt="2024-09-09T15:00:52.273" v="51" actId="20577"/>
        <pc:sldMkLst>
          <pc:docMk/>
          <pc:sldMk cId="1832253179" sldId="276"/>
        </pc:sldMkLst>
      </pc:sldChg>
      <pc:sldChg chg="modSp">
        <pc:chgData name="Allan, Melia" userId="S::melia.allan@ct.gov::f2c56549-8351-4edf-9ca5-6848f1df5cd3" providerId="AD" clId="Web-{BB52C604-F886-7714-9621-AE7AE0F48812}" dt="2024-09-09T14:57:07.265" v="3" actId="20577"/>
        <pc:sldMkLst>
          <pc:docMk/>
          <pc:sldMk cId="1858989829" sldId="277"/>
        </pc:sldMkLst>
      </pc:sldChg>
      <pc:sldChg chg="modSp">
        <pc:chgData name="Allan, Melia" userId="S::melia.allan@ct.gov::f2c56549-8351-4edf-9ca5-6848f1df5cd3" providerId="AD" clId="Web-{BB52C604-F886-7714-9621-AE7AE0F48812}" dt="2024-09-09T15:02:47.887" v="145"/>
        <pc:sldMkLst>
          <pc:docMk/>
          <pc:sldMk cId="4009409079" sldId="278"/>
        </pc:sldMkLst>
      </pc:sldChg>
      <pc:sldChg chg="addSp delSp modSp">
        <pc:chgData name="Allan, Melia" userId="S::melia.allan@ct.gov::f2c56549-8351-4edf-9ca5-6848f1df5cd3" providerId="AD" clId="Web-{BB52C604-F886-7714-9621-AE7AE0F48812}" dt="2024-09-09T15:10:22.450" v="312"/>
        <pc:sldMkLst>
          <pc:docMk/>
          <pc:sldMk cId="725541637" sldId="279"/>
        </pc:sldMkLst>
      </pc:sldChg>
      <pc:sldChg chg="modSp">
        <pc:chgData name="Allan, Melia" userId="S::melia.allan@ct.gov::f2c56549-8351-4edf-9ca5-6848f1df5cd3" providerId="AD" clId="Web-{BB52C604-F886-7714-9621-AE7AE0F48812}" dt="2024-09-09T15:08:35.305" v="238"/>
        <pc:sldMkLst>
          <pc:docMk/>
          <pc:sldMk cId="708216807" sldId="281"/>
        </pc:sldMkLst>
      </pc:sldChg>
    </pc:docChg>
  </pc:docChgLst>
  <pc:docChgLst>
    <pc:chgData name="Mazzatto, Nicholas" userId="S::nicholas.mazzatto@ct.gov::2f31389a-a818-421c-a068-56c40d3d4ea9" providerId="AD" clId="Web-{D7593667-A803-80AE-0FFD-B5D541E4A54A}"/>
    <pc:docChg chg="modSld">
      <pc:chgData name="Mazzatto, Nicholas" userId="S::nicholas.mazzatto@ct.gov::2f31389a-a818-421c-a068-56c40d3d4ea9" providerId="AD" clId="Web-{D7593667-A803-80AE-0FFD-B5D541E4A54A}" dt="2025-01-06T12:45:08.185" v="1016"/>
      <pc:docMkLst>
        <pc:docMk/>
      </pc:docMkLst>
      <pc:sldChg chg="addSp delSp modSp">
        <pc:chgData name="Mazzatto, Nicholas" userId="S::nicholas.mazzatto@ct.gov::2f31389a-a818-421c-a068-56c40d3d4ea9" providerId="AD" clId="Web-{D7593667-A803-80AE-0FFD-B5D541E4A54A}" dt="2025-01-06T12:20:34.294" v="3" actId="1076"/>
        <pc:sldMkLst>
          <pc:docMk/>
          <pc:sldMk cId="1041034282" sldId="269"/>
        </pc:sldMkLst>
      </pc:sldChg>
      <pc:sldChg chg="modSp">
        <pc:chgData name="Mazzatto, Nicholas" userId="S::nicholas.mazzatto@ct.gov::2f31389a-a818-421c-a068-56c40d3d4ea9" providerId="AD" clId="Web-{D7593667-A803-80AE-0FFD-B5D541E4A54A}" dt="2025-01-06T12:21:42.216" v="5" actId="20577"/>
        <pc:sldMkLst>
          <pc:docMk/>
          <pc:sldMk cId="884539657" sldId="272"/>
        </pc:sldMkLst>
        <pc:spChg chg="mod">
          <ac:chgData name="Mazzatto, Nicholas" userId="S::nicholas.mazzatto@ct.gov::2f31389a-a818-421c-a068-56c40d3d4ea9" providerId="AD" clId="Web-{D7593667-A803-80AE-0FFD-B5D541E4A54A}" dt="2025-01-06T12:21:42.216" v="5" actId="20577"/>
          <ac:spMkLst>
            <pc:docMk/>
            <pc:sldMk cId="884539657" sldId="272"/>
            <ac:spMk id="3" creationId="{20CDF75B-EAED-3F57-D37F-6D1461005ED8}"/>
          </ac:spMkLst>
        </pc:spChg>
      </pc:sldChg>
      <pc:sldChg chg="modSp">
        <pc:chgData name="Mazzatto, Nicholas" userId="S::nicholas.mazzatto@ct.gov::2f31389a-a818-421c-a068-56c40d3d4ea9" providerId="AD" clId="Web-{D7593667-A803-80AE-0FFD-B5D541E4A54A}" dt="2025-01-06T12:45:08.185" v="1016"/>
        <pc:sldMkLst>
          <pc:docMk/>
          <pc:sldMk cId="4081564806" sldId="274"/>
        </pc:sldMkLst>
        <pc:graphicFrameChg chg="mod modGraphic">
          <ac:chgData name="Mazzatto, Nicholas" userId="S::nicholas.mazzatto@ct.gov::2f31389a-a818-421c-a068-56c40d3d4ea9" providerId="AD" clId="Web-{D7593667-A803-80AE-0FFD-B5D541E4A54A}" dt="2025-01-06T12:45:08.185" v="1016"/>
          <ac:graphicFrameMkLst>
            <pc:docMk/>
            <pc:sldMk cId="4081564806" sldId="274"/>
            <ac:graphicFrameMk id="5" creationId="{065A9ED0-E2A4-F969-3E15-C74AF592A3E0}"/>
          </ac:graphicFrameMkLst>
        </pc:graphicFrameChg>
      </pc:sldChg>
    </pc:docChg>
  </pc:docChgLst>
  <pc:docChgLst>
    <pc:chgData name="Allan, Melia" userId="S::melia.allan@ct.gov::f2c56549-8351-4edf-9ca5-6848f1df5cd3" providerId="AD" clId="Web-{B6D97804-8EDA-0505-0E13-6901E5CFF0B0}"/>
    <pc:docChg chg="modSld">
      <pc:chgData name="Allan, Melia" userId="S::melia.allan@ct.gov::f2c56549-8351-4edf-9ca5-6848f1df5cd3" providerId="AD" clId="Web-{B6D97804-8EDA-0505-0E13-6901E5CFF0B0}" dt="2024-10-02T12:52:52.453" v="52" actId="1076"/>
      <pc:docMkLst>
        <pc:docMk/>
      </pc:docMkLst>
      <pc:sldChg chg="modSp">
        <pc:chgData name="Allan, Melia" userId="S::melia.allan@ct.gov::f2c56549-8351-4edf-9ca5-6848f1df5cd3" providerId="AD" clId="Web-{B6D97804-8EDA-0505-0E13-6901E5CFF0B0}" dt="2024-10-02T12:52:52.453" v="52" actId="1076"/>
        <pc:sldMkLst>
          <pc:docMk/>
          <pc:sldMk cId="4081564806" sldId="274"/>
        </pc:sldMkLst>
      </pc:sldChg>
    </pc:docChg>
  </pc:docChgLst>
  <pc:docChgLst>
    <pc:chgData name="Allan, Melia" userId="S::melia.allan@ct.gov::f2c56549-8351-4edf-9ca5-6848f1df5cd3" providerId="AD" clId="Web-{79E921FC-5E55-8313-684A-65976DB8FABB}"/>
    <pc:docChg chg="modSld">
      <pc:chgData name="Allan, Melia" userId="S::melia.allan@ct.gov::f2c56549-8351-4edf-9ca5-6848f1df5cd3" providerId="AD" clId="Web-{79E921FC-5E55-8313-684A-65976DB8FABB}" dt="2024-10-09T14:59:46.247" v="12"/>
      <pc:docMkLst>
        <pc:docMk/>
      </pc:docMkLst>
      <pc:sldChg chg="modSp">
        <pc:chgData name="Allan, Melia" userId="S::melia.allan@ct.gov::f2c56549-8351-4edf-9ca5-6848f1df5cd3" providerId="AD" clId="Web-{79E921FC-5E55-8313-684A-65976DB8FABB}" dt="2024-10-09T14:59:46.247" v="12"/>
        <pc:sldMkLst>
          <pc:docMk/>
          <pc:sldMk cId="4009409079" sldId="278"/>
        </pc:sldMkLst>
      </pc:sldChg>
    </pc:docChg>
  </pc:docChgLst>
  <pc:docChgLst>
    <pc:chgData name="Allan, Melia" userId="f2c56549-8351-4edf-9ca5-6848f1df5cd3" providerId="ADAL" clId="{D2D8E968-44E2-4D96-A639-6AF1D9217E14}"/>
    <pc:docChg chg="undo custSel addSld modSld">
      <pc:chgData name="Allan, Melia" userId="f2c56549-8351-4edf-9ca5-6848f1df5cd3" providerId="ADAL" clId="{D2D8E968-44E2-4D96-A639-6AF1D9217E14}" dt="2024-09-09T15:54:38.846" v="529"/>
      <pc:docMkLst>
        <pc:docMk/>
      </pc:docMkLst>
      <pc:sldChg chg="addSp delSp modSp add mod">
        <pc:chgData name="Allan, Melia" userId="f2c56549-8351-4edf-9ca5-6848f1df5cd3" providerId="ADAL" clId="{D2D8E968-44E2-4D96-A639-6AF1D9217E14}" dt="2024-09-09T15:54:38.846" v="529"/>
        <pc:sldMkLst>
          <pc:docMk/>
          <pc:sldMk cId="2372878426" sldId="283"/>
        </pc:sldMkLst>
      </pc:sldChg>
    </pc:docChg>
  </pc:docChgLst>
  <pc:docChgLst>
    <pc:chgData name="Mazzatto, Nicholas" userId="S::nicholas.mazzatto@ct.gov::2f31389a-a818-421c-a068-56c40d3d4ea9" providerId="AD" clId="Web-{76F3F79B-E165-FEF5-9B8B-179C52F2DBA8}"/>
    <pc:docChg chg="modSld">
      <pc:chgData name="Mazzatto, Nicholas" userId="S::nicholas.mazzatto@ct.gov::2f31389a-a818-421c-a068-56c40d3d4ea9" providerId="AD" clId="Web-{76F3F79B-E165-FEF5-9B8B-179C52F2DBA8}" dt="2024-10-01T14:59:53.759" v="395" actId="1076"/>
      <pc:docMkLst>
        <pc:docMk/>
      </pc:docMkLst>
      <pc:sldChg chg="addSp delSp modSp">
        <pc:chgData name="Mazzatto, Nicholas" userId="S::nicholas.mazzatto@ct.gov::2f31389a-a818-421c-a068-56c40d3d4ea9" providerId="AD" clId="Web-{76F3F79B-E165-FEF5-9B8B-179C52F2DBA8}" dt="2024-10-01T14:59:53.759" v="395" actId="1076"/>
        <pc:sldMkLst>
          <pc:docMk/>
          <pc:sldMk cId="1041034282" sldId="269"/>
        </pc:sldMkLst>
      </pc:sldChg>
      <pc:sldChg chg="addSp delSp modSp">
        <pc:chgData name="Mazzatto, Nicholas" userId="S::nicholas.mazzatto@ct.gov::2f31389a-a818-421c-a068-56c40d3d4ea9" providerId="AD" clId="Web-{76F3F79B-E165-FEF5-9B8B-179C52F2DBA8}" dt="2024-10-01T14:55:26.898" v="389"/>
        <pc:sldMkLst>
          <pc:docMk/>
          <pc:sldMk cId="4081564806" sldId="274"/>
        </pc:sldMkLst>
      </pc:sldChg>
    </pc:docChg>
  </pc:docChgLst>
  <pc:docChgLst>
    <pc:chgData name="Allan, Melia" userId="S::melia.allan@ct.gov::f2c56549-8351-4edf-9ca5-6848f1df5cd3" providerId="AD" clId="Web-{08D5397C-D436-31E5-27D0-2613914120AA}"/>
    <pc:docChg chg="modSld sldOrd">
      <pc:chgData name="Allan, Melia" userId="S::melia.allan@ct.gov::f2c56549-8351-4edf-9ca5-6848f1df5cd3" providerId="AD" clId="Web-{08D5397C-D436-31E5-27D0-2613914120AA}" dt="2024-09-10T15:56:23.348" v="23" actId="1076"/>
      <pc:docMkLst>
        <pc:docMk/>
      </pc:docMkLst>
      <pc:sldChg chg="modSp ord">
        <pc:chgData name="Allan, Melia" userId="S::melia.allan@ct.gov::f2c56549-8351-4edf-9ca5-6848f1df5cd3" providerId="AD" clId="Web-{08D5397C-D436-31E5-27D0-2613914120AA}" dt="2024-09-10T15:56:23.348" v="23" actId="1076"/>
        <pc:sldMkLst>
          <pc:docMk/>
          <pc:sldMk cId="2372878426" sldId="283"/>
        </pc:sldMkLst>
      </pc:sldChg>
    </pc:docChg>
  </pc:docChgLst>
  <pc:docChgLst>
    <pc:chgData name="Allan, Melia" userId="S::melia.allan@ct.gov::f2c56549-8351-4edf-9ca5-6848f1df5cd3" providerId="AD" clId="Web-{172633D1-F05E-EB64-51CB-B958A5D0D80F}"/>
    <pc:docChg chg="modSld">
      <pc:chgData name="Allan, Melia" userId="S::melia.allan@ct.gov::f2c56549-8351-4edf-9ca5-6848f1df5cd3" providerId="AD" clId="Web-{172633D1-F05E-EB64-51CB-B958A5D0D80F}" dt="2024-12-13T15:40:09.689" v="14" actId="20577"/>
      <pc:docMkLst>
        <pc:docMk/>
      </pc:docMkLst>
      <pc:sldChg chg="modSp">
        <pc:chgData name="Allan, Melia" userId="S::melia.allan@ct.gov::f2c56549-8351-4edf-9ca5-6848f1df5cd3" providerId="AD" clId="Web-{172633D1-F05E-EB64-51CB-B958A5D0D80F}" dt="2024-12-13T15:40:09.689" v="14" actId="20577"/>
        <pc:sldMkLst>
          <pc:docMk/>
          <pc:sldMk cId="2988003765" sldId="270"/>
        </pc:sldMkLst>
        <pc:spChg chg="mod">
          <ac:chgData name="Allan, Melia" userId="S::melia.allan@ct.gov::f2c56549-8351-4edf-9ca5-6848f1df5cd3" providerId="AD" clId="Web-{172633D1-F05E-EB64-51CB-B958A5D0D80F}" dt="2024-12-13T15:40:03.143" v="6" actId="20577"/>
          <ac:spMkLst>
            <pc:docMk/>
            <pc:sldMk cId="2988003765" sldId="270"/>
            <ac:spMk id="2" creationId="{34F5F397-EBEA-A074-72E1-6731D41B0C6A}"/>
          </ac:spMkLst>
        </pc:spChg>
        <pc:spChg chg="mod">
          <ac:chgData name="Allan, Melia" userId="S::melia.allan@ct.gov::f2c56549-8351-4edf-9ca5-6848f1df5cd3" providerId="AD" clId="Web-{172633D1-F05E-EB64-51CB-B958A5D0D80F}" dt="2024-12-13T15:39:58.846" v="5" actId="20577"/>
          <ac:spMkLst>
            <pc:docMk/>
            <pc:sldMk cId="2988003765" sldId="270"/>
            <ac:spMk id="3" creationId="{807D33AE-5B59-1AE3-73B4-81789C35E28A}"/>
          </ac:spMkLst>
        </pc:spChg>
        <pc:spChg chg="mod">
          <ac:chgData name="Allan, Melia" userId="S::melia.allan@ct.gov::f2c56549-8351-4edf-9ca5-6848f1df5cd3" providerId="AD" clId="Web-{172633D1-F05E-EB64-51CB-B958A5D0D80F}" dt="2024-12-13T15:40:09.689" v="14" actId="20577"/>
          <ac:spMkLst>
            <pc:docMk/>
            <pc:sldMk cId="2988003765" sldId="270"/>
            <ac:spMk id="5" creationId="{EC94155E-7A9B-7099-F9C1-9445195F8E08}"/>
          </ac:spMkLst>
        </pc:spChg>
      </pc:sldChg>
    </pc:docChg>
  </pc:docChgLst>
  <pc:docChgLst>
    <pc:chgData name="Mazzatto, Nicholas" userId="S::nicholas.mazzatto@ct.gov::2f31389a-a818-421c-a068-56c40d3d4ea9" providerId="AD" clId="Web-{50B0A871-6B95-2759-B3DA-931F2A9D41B9}"/>
    <pc:docChg chg="modSld">
      <pc:chgData name="Mazzatto, Nicholas" userId="S::nicholas.mazzatto@ct.gov::2f31389a-a818-421c-a068-56c40d3d4ea9" providerId="AD" clId="Web-{50B0A871-6B95-2759-B3DA-931F2A9D41B9}" dt="2024-10-01T16:59:00.118" v="265" actId="1076"/>
      <pc:docMkLst>
        <pc:docMk/>
      </pc:docMkLst>
      <pc:sldChg chg="modSp">
        <pc:chgData name="Mazzatto, Nicholas" userId="S::nicholas.mazzatto@ct.gov::2f31389a-a818-421c-a068-56c40d3d4ea9" providerId="AD" clId="Web-{50B0A871-6B95-2759-B3DA-931F2A9D41B9}" dt="2024-10-01T16:59:00.118" v="265" actId="1076"/>
        <pc:sldMkLst>
          <pc:docMk/>
          <pc:sldMk cId="884539657" sldId="272"/>
        </pc:sldMkLst>
      </pc:sldChg>
    </pc:docChg>
  </pc:docChgLst>
  <pc:docChgLst>
    <pc:chgData name="Mazzatto, Nicholas" userId="S::nicholas.mazzatto@ct.gov::2f31389a-a818-421c-a068-56c40d3d4ea9" providerId="AD" clId="Web-{BCA014E1-4B53-5CC3-8484-5D446AAF40BF}"/>
    <pc:docChg chg="modSld">
      <pc:chgData name="Mazzatto, Nicholas" userId="S::nicholas.mazzatto@ct.gov::2f31389a-a818-421c-a068-56c40d3d4ea9" providerId="AD" clId="Web-{BCA014E1-4B53-5CC3-8484-5D446AAF40BF}" dt="2025-01-08T13:22:28.912" v="3" actId="1076"/>
      <pc:docMkLst>
        <pc:docMk/>
      </pc:docMkLst>
      <pc:sldChg chg="addSp delSp modSp">
        <pc:chgData name="Mazzatto, Nicholas" userId="S::nicholas.mazzatto@ct.gov::2f31389a-a818-421c-a068-56c40d3d4ea9" providerId="AD" clId="Web-{BCA014E1-4B53-5CC3-8484-5D446AAF40BF}" dt="2025-01-08T13:22:28.912" v="3" actId="1076"/>
        <pc:sldMkLst>
          <pc:docMk/>
          <pc:sldMk cId="1041034282" sldId="269"/>
        </pc:sldMkLst>
        <pc:picChg chg="add mod">
          <ac:chgData name="Mazzatto, Nicholas" userId="S::nicholas.mazzatto@ct.gov::2f31389a-a818-421c-a068-56c40d3d4ea9" providerId="AD" clId="Web-{BCA014E1-4B53-5CC3-8484-5D446AAF40BF}" dt="2025-01-08T13:22:28.912" v="3" actId="1076"/>
          <ac:picMkLst>
            <pc:docMk/>
            <pc:sldMk cId="1041034282" sldId="269"/>
            <ac:picMk id="4" creationId="{CA29513F-9192-0E61-F89E-8EFCEEC065C7}"/>
          </ac:picMkLst>
        </pc:picChg>
        <pc:picChg chg="del">
          <ac:chgData name="Mazzatto, Nicholas" userId="S::nicholas.mazzatto@ct.gov::2f31389a-a818-421c-a068-56c40d3d4ea9" providerId="AD" clId="Web-{BCA014E1-4B53-5CC3-8484-5D446AAF40BF}" dt="2025-01-08T13:22:07.833" v="0"/>
          <ac:picMkLst>
            <pc:docMk/>
            <pc:sldMk cId="1041034282" sldId="269"/>
            <ac:picMk id="5" creationId="{4B40D503-C24C-8813-1C27-939C15F5E059}"/>
          </ac:picMkLst>
        </pc:picChg>
      </pc:sldChg>
    </pc:docChg>
  </pc:docChgLst>
  <pc:docChgLst>
    <pc:chgData name="Allan, Melia" userId="S::melia.allan@ct.gov::f2c56549-8351-4edf-9ca5-6848f1df5cd3" providerId="AD" clId="Web-{B9EC37A0-C766-F616-A48B-9EEA6827089E}"/>
    <pc:docChg chg="modSld">
      <pc:chgData name="Allan, Melia" userId="S::melia.allan@ct.gov::f2c56549-8351-4edf-9ca5-6848f1df5cd3" providerId="AD" clId="Web-{B9EC37A0-C766-F616-A48B-9EEA6827089E}" dt="2025-01-06T13:08:40.866" v="22"/>
      <pc:docMkLst>
        <pc:docMk/>
      </pc:docMkLst>
      <pc:sldChg chg="modSp">
        <pc:chgData name="Allan, Melia" userId="S::melia.allan@ct.gov::f2c56549-8351-4edf-9ca5-6848f1df5cd3" providerId="AD" clId="Web-{B9EC37A0-C766-F616-A48B-9EEA6827089E}" dt="2025-01-06T13:08:40.866" v="22"/>
        <pc:sldMkLst>
          <pc:docMk/>
          <pc:sldMk cId="2661774667" sldId="284"/>
        </pc:sldMkLst>
        <pc:graphicFrameChg chg="mod">
          <ac:chgData name="Allan, Melia" userId="S::melia.allan@ct.gov::f2c56549-8351-4edf-9ca5-6848f1df5cd3" providerId="AD" clId="Web-{B9EC37A0-C766-F616-A48B-9EEA6827089E}" dt="2025-01-06T13:07:39.132" v="0" actId="1076"/>
          <ac:graphicFrameMkLst>
            <pc:docMk/>
            <pc:sldMk cId="2661774667" sldId="284"/>
            <ac:graphicFrameMk id="5" creationId="{78BAEDAA-4501-CDCE-DCB0-AE4BE07769D7}"/>
          </ac:graphicFrameMkLst>
        </pc:graphicFrameChg>
        <pc:graphicFrameChg chg="mod">
          <ac:chgData name="Allan, Melia" userId="S::melia.allan@ct.gov::f2c56549-8351-4edf-9ca5-6848f1df5cd3" providerId="AD" clId="Web-{B9EC37A0-C766-F616-A48B-9EEA6827089E}" dt="2025-01-06T13:07:39.179" v="1" actId="1076"/>
          <ac:graphicFrameMkLst>
            <pc:docMk/>
            <pc:sldMk cId="2661774667" sldId="284"/>
            <ac:graphicFrameMk id="7" creationId="{D4C50E4D-617F-990B-9265-E087723571C1}"/>
          </ac:graphicFrameMkLst>
        </pc:graphicFrameChg>
        <pc:graphicFrameChg chg="mod">
          <ac:chgData name="Allan, Melia" userId="S::melia.allan@ct.gov::f2c56549-8351-4edf-9ca5-6848f1df5cd3" providerId="AD" clId="Web-{B9EC37A0-C766-F616-A48B-9EEA6827089E}" dt="2025-01-06T13:07:39.225" v="2" actId="1076"/>
          <ac:graphicFrameMkLst>
            <pc:docMk/>
            <pc:sldMk cId="2661774667" sldId="284"/>
            <ac:graphicFrameMk id="8" creationId="{1313281A-B8DE-8C44-0491-D12150DACF04}"/>
          </ac:graphicFrameMkLst>
        </pc:graphicFrameChg>
        <pc:graphicFrameChg chg="mod modGraphic">
          <ac:chgData name="Allan, Melia" userId="S::melia.allan@ct.gov::f2c56549-8351-4edf-9ca5-6848f1df5cd3" providerId="AD" clId="Web-{B9EC37A0-C766-F616-A48B-9EEA6827089E}" dt="2025-01-06T13:08:40.866" v="22"/>
          <ac:graphicFrameMkLst>
            <pc:docMk/>
            <pc:sldMk cId="2661774667" sldId="284"/>
            <ac:graphicFrameMk id="9" creationId="{5A5EAA15-2CC0-F8F3-332A-51FB5F4FA31F}"/>
          </ac:graphicFrameMkLst>
        </pc:graphicFrameChg>
        <pc:graphicFrameChg chg="mod">
          <ac:chgData name="Allan, Melia" userId="S::melia.allan@ct.gov::f2c56549-8351-4edf-9ca5-6848f1df5cd3" providerId="AD" clId="Web-{B9EC37A0-C766-F616-A48B-9EEA6827089E}" dt="2025-01-06T13:07:39.725" v="13" actId="1076"/>
          <ac:graphicFrameMkLst>
            <pc:docMk/>
            <pc:sldMk cId="2661774667" sldId="284"/>
            <ac:graphicFrameMk id="21" creationId="{5D19158E-D226-190D-E623-6565740E722C}"/>
          </ac:graphicFrameMkLst>
        </pc:graphicFrameChg>
        <pc:graphicFrameChg chg="mod">
          <ac:chgData name="Allan, Melia" userId="S::melia.allan@ct.gov::f2c56549-8351-4edf-9ca5-6848f1df5cd3" providerId="AD" clId="Web-{B9EC37A0-C766-F616-A48B-9EEA6827089E}" dt="2025-01-06T13:07:39.554" v="9" actId="1076"/>
          <ac:graphicFrameMkLst>
            <pc:docMk/>
            <pc:sldMk cId="2661774667" sldId="284"/>
            <ac:graphicFrameMk id="25" creationId="{AE50A4AB-D88F-98F7-CC3F-911DE871D243}"/>
          </ac:graphicFrameMkLst>
        </pc:graphicFrameChg>
        <pc:picChg chg="mod">
          <ac:chgData name="Allan, Melia" userId="S::melia.allan@ct.gov::f2c56549-8351-4edf-9ca5-6848f1df5cd3" providerId="AD" clId="Web-{B9EC37A0-C766-F616-A48B-9EEA6827089E}" dt="2025-01-06T13:07:39.632" v="11" actId="1076"/>
          <ac:picMkLst>
            <pc:docMk/>
            <pc:sldMk cId="2661774667" sldId="284"/>
            <ac:picMk id="6" creationId="{84318E73-40CE-DC1A-548A-3EFA416671F8}"/>
          </ac:picMkLst>
        </pc:picChg>
        <pc:picChg chg="mod">
          <ac:chgData name="Allan, Melia" userId="S::melia.allan@ct.gov::f2c56549-8351-4edf-9ca5-6848f1df5cd3" providerId="AD" clId="Web-{B9EC37A0-C766-F616-A48B-9EEA6827089E}" dt="2025-01-06T13:07:39.679" v="12" actId="1076"/>
          <ac:picMkLst>
            <pc:docMk/>
            <pc:sldMk cId="2661774667" sldId="284"/>
            <ac:picMk id="10" creationId="{F98B20BE-8153-3B20-8009-79C90EFB5232}"/>
          </ac:picMkLst>
        </pc:picChg>
        <pc:picChg chg="mod">
          <ac:chgData name="Allan, Melia" userId="S::melia.allan@ct.gov::f2c56549-8351-4edf-9ca5-6848f1df5cd3" providerId="AD" clId="Web-{B9EC37A0-C766-F616-A48B-9EEA6827089E}" dt="2025-01-06T13:07:39.757" v="14" actId="1076"/>
          <ac:picMkLst>
            <pc:docMk/>
            <pc:sldMk cId="2661774667" sldId="284"/>
            <ac:picMk id="22" creationId="{6EC85DB9-EBE0-2ACF-BF34-9A4E8B3C61D8}"/>
          </ac:picMkLst>
        </pc:picChg>
        <pc:picChg chg="mod">
          <ac:chgData name="Allan, Melia" userId="S::melia.allan@ct.gov::f2c56549-8351-4edf-9ca5-6848f1df5cd3" providerId="AD" clId="Web-{B9EC37A0-C766-F616-A48B-9EEA6827089E}" dt="2025-01-06T13:07:39.804" v="15" actId="1076"/>
          <ac:picMkLst>
            <pc:docMk/>
            <pc:sldMk cId="2661774667" sldId="284"/>
            <ac:picMk id="27" creationId="{6D6ED4B7-3DF9-2F69-026A-21A69DC6E1B5}"/>
          </ac:picMkLst>
        </pc:picChg>
        <pc:picChg chg="mod">
          <ac:chgData name="Allan, Melia" userId="S::melia.allan@ct.gov::f2c56549-8351-4edf-9ca5-6848f1df5cd3" providerId="AD" clId="Web-{B9EC37A0-C766-F616-A48B-9EEA6827089E}" dt="2025-01-06T13:07:39.850" v="16" actId="1076"/>
          <ac:picMkLst>
            <pc:docMk/>
            <pc:sldMk cId="2661774667" sldId="284"/>
            <ac:picMk id="28" creationId="{3891CA0F-F679-E21F-B645-43C392A4330B}"/>
          </ac:picMkLst>
        </pc:picChg>
        <pc:picChg chg="mod">
          <ac:chgData name="Allan, Melia" userId="S::melia.allan@ct.gov::f2c56549-8351-4edf-9ca5-6848f1df5cd3" providerId="AD" clId="Web-{B9EC37A0-C766-F616-A48B-9EEA6827089E}" dt="2025-01-06T13:07:39.897" v="17" actId="1076"/>
          <ac:picMkLst>
            <pc:docMk/>
            <pc:sldMk cId="2661774667" sldId="284"/>
            <ac:picMk id="29" creationId="{877570E7-D854-4505-F57B-4E16385C649F}"/>
          </ac:picMkLst>
        </pc:picChg>
        <pc:cxnChg chg="mod">
          <ac:chgData name="Allan, Melia" userId="S::melia.allan@ct.gov::f2c56549-8351-4edf-9ca5-6848f1df5cd3" providerId="AD" clId="Web-{B9EC37A0-C766-F616-A48B-9EEA6827089E}" dt="2025-01-06T13:07:39.335" v="4" actId="1076"/>
          <ac:cxnSpMkLst>
            <pc:docMk/>
            <pc:sldMk cId="2661774667" sldId="284"/>
            <ac:cxnSpMk id="17" creationId="{F9726F55-996B-B468-DC6F-A35B8E52D35E}"/>
          </ac:cxnSpMkLst>
        </pc:cxnChg>
        <pc:cxnChg chg="mod">
          <ac:chgData name="Allan, Melia" userId="S::melia.allan@ct.gov::f2c56549-8351-4edf-9ca5-6848f1df5cd3" providerId="AD" clId="Web-{B9EC37A0-C766-F616-A48B-9EEA6827089E}" dt="2025-01-06T13:07:39.366" v="5" actId="1076"/>
          <ac:cxnSpMkLst>
            <pc:docMk/>
            <pc:sldMk cId="2661774667" sldId="284"/>
            <ac:cxnSpMk id="18" creationId="{46253F2D-5804-7C2B-C4C8-B48A99E64B0F}"/>
          </ac:cxnSpMkLst>
        </pc:cxnChg>
        <pc:cxnChg chg="mod">
          <ac:chgData name="Allan, Melia" userId="S::melia.allan@ct.gov::f2c56549-8351-4edf-9ca5-6848f1df5cd3" providerId="AD" clId="Web-{B9EC37A0-C766-F616-A48B-9EEA6827089E}" dt="2025-01-06T13:07:39.413" v="6" actId="1076"/>
          <ac:cxnSpMkLst>
            <pc:docMk/>
            <pc:sldMk cId="2661774667" sldId="284"/>
            <ac:cxnSpMk id="19" creationId="{5CD7E41F-5116-D908-4311-2F35A029DA7E}"/>
          </ac:cxnSpMkLst>
        </pc:cxnChg>
        <pc:cxnChg chg="mod">
          <ac:chgData name="Allan, Melia" userId="S::melia.allan@ct.gov::f2c56549-8351-4edf-9ca5-6848f1df5cd3" providerId="AD" clId="Web-{B9EC37A0-C766-F616-A48B-9EEA6827089E}" dt="2025-01-06T13:07:39.460" v="7" actId="1076"/>
          <ac:cxnSpMkLst>
            <pc:docMk/>
            <pc:sldMk cId="2661774667" sldId="284"/>
            <ac:cxnSpMk id="23" creationId="{18E45A72-AC17-305D-868F-E0ED3D608124}"/>
          </ac:cxnSpMkLst>
        </pc:cxnChg>
        <pc:cxnChg chg="mod">
          <ac:chgData name="Allan, Melia" userId="S::melia.allan@ct.gov::f2c56549-8351-4edf-9ca5-6848f1df5cd3" providerId="AD" clId="Web-{B9EC37A0-C766-F616-A48B-9EEA6827089E}" dt="2025-01-06T13:07:39.507" v="8" actId="1076"/>
          <ac:cxnSpMkLst>
            <pc:docMk/>
            <pc:sldMk cId="2661774667" sldId="284"/>
            <ac:cxnSpMk id="24" creationId="{68DF4EA7-7456-CCD6-81E8-75128E750656}"/>
          </ac:cxnSpMkLst>
        </pc:cxnChg>
        <pc:cxnChg chg="mod">
          <ac:chgData name="Allan, Melia" userId="S::melia.allan@ct.gov::f2c56549-8351-4edf-9ca5-6848f1df5cd3" providerId="AD" clId="Web-{B9EC37A0-C766-F616-A48B-9EEA6827089E}" dt="2025-01-06T13:07:39.585" v="10" actId="1076"/>
          <ac:cxnSpMkLst>
            <pc:docMk/>
            <pc:sldMk cId="2661774667" sldId="284"/>
            <ac:cxnSpMk id="26" creationId="{26CBBA4D-0D6A-D553-00F3-29B5F0945D4D}"/>
          </ac:cxnSpMkLst>
        </pc:cxnChg>
      </pc:sldChg>
    </pc:docChg>
  </pc:docChgLst>
  <pc:docChgLst>
    <pc:chgData name="Allan, Melia" userId="f2c56549-8351-4edf-9ca5-6848f1df5cd3" providerId="ADAL" clId="{3022E3F7-C2A6-49F8-83DE-01D86E9EFC28}"/>
    <pc:docChg chg="modSld">
      <pc:chgData name="Allan, Melia" userId="f2c56549-8351-4edf-9ca5-6848f1df5cd3" providerId="ADAL" clId="{3022E3F7-C2A6-49F8-83DE-01D86E9EFC28}" dt="2024-12-13T15:46:04.451" v="61" actId="27918"/>
      <pc:docMkLst>
        <pc:docMk/>
      </pc:docMkLst>
      <pc:sldChg chg="modSp mod">
        <pc:chgData name="Allan, Melia" userId="f2c56549-8351-4edf-9ca5-6848f1df5cd3" providerId="ADAL" clId="{3022E3F7-C2A6-49F8-83DE-01D86E9EFC28}" dt="2024-12-13T15:46:04.451" v="61" actId="27918"/>
        <pc:sldMkLst>
          <pc:docMk/>
          <pc:sldMk cId="2988003765" sldId="270"/>
        </pc:sldMkLst>
        <pc:spChg chg="mod">
          <ac:chgData name="Allan, Melia" userId="f2c56549-8351-4edf-9ca5-6848f1df5cd3" providerId="ADAL" clId="{3022E3F7-C2A6-49F8-83DE-01D86E9EFC28}" dt="2024-12-13T15:45:51.646" v="58" actId="20577"/>
          <ac:spMkLst>
            <pc:docMk/>
            <pc:sldMk cId="2988003765" sldId="270"/>
            <ac:spMk id="3" creationId="{807D33AE-5B59-1AE3-73B4-81789C35E28A}"/>
          </ac:spMkLst>
        </pc:spChg>
        <pc:graphicFrameChg chg="mod">
          <ac:chgData name="Allan, Melia" userId="f2c56549-8351-4edf-9ca5-6848f1df5cd3" providerId="ADAL" clId="{3022E3F7-C2A6-49F8-83DE-01D86E9EFC28}" dt="2024-12-13T15:45:14.090" v="14" actId="403"/>
          <ac:graphicFrameMkLst>
            <pc:docMk/>
            <pc:sldMk cId="2988003765" sldId="270"/>
            <ac:graphicFrameMk id="4" creationId="{8AC91727-218F-B9DB-8DDE-D60CE3CA21D7}"/>
          </ac:graphicFrameMkLst>
        </pc:graphicFrameChg>
      </pc:sldChg>
    </pc:docChg>
  </pc:docChgLst>
  <pc:docChgLst>
    <pc:chgData name="Allan, Melia" userId="f2c56549-8351-4edf-9ca5-6848f1df5cd3" providerId="ADAL" clId="{82344E41-B5FC-4B0A-BEFE-39F7CB57418C}"/>
    <pc:docChg chg="undo custSel modSld">
      <pc:chgData name="Allan, Melia" userId="f2c56549-8351-4edf-9ca5-6848f1df5cd3" providerId="ADAL" clId="{82344E41-B5FC-4B0A-BEFE-39F7CB57418C}" dt="2024-10-02T14:11:38.354" v="814" actId="14100"/>
      <pc:docMkLst>
        <pc:docMk/>
      </pc:docMkLst>
      <pc:sldChg chg="modSp mod">
        <pc:chgData name="Allan, Melia" userId="f2c56549-8351-4edf-9ca5-6848f1df5cd3" providerId="ADAL" clId="{82344E41-B5FC-4B0A-BEFE-39F7CB57418C}" dt="2024-10-02T14:10:49.507" v="798" actId="1035"/>
        <pc:sldMkLst>
          <pc:docMk/>
          <pc:sldMk cId="24622786" sldId="268"/>
        </pc:sldMkLst>
      </pc:sldChg>
      <pc:sldChg chg="modSp mod">
        <pc:chgData name="Allan, Melia" userId="f2c56549-8351-4edf-9ca5-6848f1df5cd3" providerId="ADAL" clId="{82344E41-B5FC-4B0A-BEFE-39F7CB57418C}" dt="2024-10-02T14:10:52.476" v="800" actId="1035"/>
        <pc:sldMkLst>
          <pc:docMk/>
          <pc:sldMk cId="1041034282" sldId="269"/>
        </pc:sldMkLst>
      </pc:sldChg>
      <pc:sldChg chg="modSp mod">
        <pc:chgData name="Allan, Melia" userId="f2c56549-8351-4edf-9ca5-6848f1df5cd3" providerId="ADAL" clId="{82344E41-B5FC-4B0A-BEFE-39F7CB57418C}" dt="2024-10-02T14:10:55.283" v="802" actId="1035"/>
        <pc:sldMkLst>
          <pc:docMk/>
          <pc:sldMk cId="2988003765" sldId="270"/>
        </pc:sldMkLst>
      </pc:sldChg>
      <pc:sldChg chg="modSp mod">
        <pc:chgData name="Allan, Melia" userId="f2c56549-8351-4edf-9ca5-6848f1df5cd3" providerId="ADAL" clId="{82344E41-B5FC-4B0A-BEFE-39F7CB57418C}" dt="2024-10-02T14:11:00.259" v="804" actId="1035"/>
        <pc:sldMkLst>
          <pc:docMk/>
          <pc:sldMk cId="884539657" sldId="272"/>
        </pc:sldMkLst>
      </pc:sldChg>
      <pc:sldChg chg="modSp mod">
        <pc:chgData name="Allan, Melia" userId="f2c56549-8351-4edf-9ca5-6848f1df5cd3" providerId="ADAL" clId="{82344E41-B5FC-4B0A-BEFE-39F7CB57418C}" dt="2024-10-02T14:10:30.731" v="790" actId="1035"/>
        <pc:sldMkLst>
          <pc:docMk/>
          <pc:sldMk cId="2996697919" sldId="273"/>
        </pc:sldMkLst>
      </pc:sldChg>
      <pc:sldChg chg="modSp mod">
        <pc:chgData name="Allan, Melia" userId="f2c56549-8351-4edf-9ca5-6848f1df5cd3" providerId="ADAL" clId="{82344E41-B5FC-4B0A-BEFE-39F7CB57418C}" dt="2024-10-02T14:11:06.974" v="806" actId="1036"/>
        <pc:sldMkLst>
          <pc:docMk/>
          <pc:sldMk cId="4081564806" sldId="274"/>
        </pc:sldMkLst>
      </pc:sldChg>
      <pc:sldChg chg="addSp delSp modSp mod">
        <pc:chgData name="Allan, Melia" userId="f2c56549-8351-4edf-9ca5-6848f1df5cd3" providerId="ADAL" clId="{82344E41-B5FC-4B0A-BEFE-39F7CB57418C}" dt="2024-10-02T14:11:10.586" v="808" actId="1035"/>
        <pc:sldMkLst>
          <pc:docMk/>
          <pc:sldMk cId="2008191077" sldId="275"/>
        </pc:sldMkLst>
      </pc:sldChg>
      <pc:sldChg chg="modSp mod">
        <pc:chgData name="Allan, Melia" userId="f2c56549-8351-4edf-9ca5-6848f1df5cd3" providerId="ADAL" clId="{82344E41-B5FC-4B0A-BEFE-39F7CB57418C}" dt="2024-10-02T14:11:13.717" v="810" actId="1035"/>
        <pc:sldMkLst>
          <pc:docMk/>
          <pc:sldMk cId="1832253179" sldId="276"/>
        </pc:sldMkLst>
      </pc:sldChg>
      <pc:sldChg chg="modSp mod">
        <pc:chgData name="Allan, Melia" userId="f2c56549-8351-4edf-9ca5-6848f1df5cd3" providerId="ADAL" clId="{82344E41-B5FC-4B0A-BEFE-39F7CB57418C}" dt="2024-10-02T14:11:38.354" v="814" actId="14100"/>
        <pc:sldMkLst>
          <pc:docMk/>
          <pc:sldMk cId="1858989829" sldId="277"/>
        </pc:sldMkLst>
      </pc:sldChg>
      <pc:sldChg chg="modSp mod">
        <pc:chgData name="Allan, Melia" userId="f2c56549-8351-4edf-9ca5-6848f1df5cd3" providerId="ADAL" clId="{82344E41-B5FC-4B0A-BEFE-39F7CB57418C}" dt="2024-10-02T14:11:17.092" v="812" actId="1035"/>
        <pc:sldMkLst>
          <pc:docMk/>
          <pc:sldMk cId="4009409079" sldId="278"/>
        </pc:sldMkLst>
      </pc:sldChg>
      <pc:sldChg chg="modSp mod">
        <pc:chgData name="Allan, Melia" userId="f2c56549-8351-4edf-9ca5-6848f1df5cd3" providerId="ADAL" clId="{82344E41-B5FC-4B0A-BEFE-39F7CB57418C}" dt="2024-10-02T14:10:35.516" v="792" actId="1035"/>
        <pc:sldMkLst>
          <pc:docMk/>
          <pc:sldMk cId="1503532735" sldId="280"/>
        </pc:sldMkLst>
      </pc:sldChg>
      <pc:sldChg chg="modSp mod">
        <pc:chgData name="Allan, Melia" userId="f2c56549-8351-4edf-9ca5-6848f1df5cd3" providerId="ADAL" clId="{82344E41-B5FC-4B0A-BEFE-39F7CB57418C}" dt="2024-10-02T14:10:41.899" v="796" actId="1035"/>
        <pc:sldMkLst>
          <pc:docMk/>
          <pc:sldMk cId="708216807" sldId="281"/>
        </pc:sldMkLst>
      </pc:sldChg>
      <pc:sldChg chg="addSp delSp modSp mod">
        <pc:chgData name="Allan, Melia" userId="f2c56549-8351-4edf-9ca5-6848f1df5cd3" providerId="ADAL" clId="{82344E41-B5FC-4B0A-BEFE-39F7CB57418C}" dt="2024-10-02T14:10:39.221" v="794" actId="1035"/>
        <pc:sldMkLst>
          <pc:docMk/>
          <pc:sldMk cId="2372878426" sldId="283"/>
        </pc:sldMkLst>
      </pc:sldChg>
    </pc:docChg>
  </pc:docChgLst>
  <pc:docChgLst>
    <pc:chgData name="Allan, Melia" userId="S::melia.allan@ct.gov::f2c56549-8351-4edf-9ca5-6848f1df5cd3" providerId="AD" clId="Web-{8D759FC3-48D0-369F-2AA6-B5AE3DFC6737}"/>
    <pc:docChg chg="modSld">
      <pc:chgData name="Allan, Melia" userId="S::melia.allan@ct.gov::f2c56549-8351-4edf-9ca5-6848f1df5cd3" providerId="AD" clId="Web-{8D759FC3-48D0-369F-2AA6-B5AE3DFC6737}" dt="2024-09-30T18:24:08.599" v="33" actId="1076"/>
      <pc:docMkLst>
        <pc:docMk/>
      </pc:docMkLst>
      <pc:sldChg chg="addSp modSp">
        <pc:chgData name="Allan, Melia" userId="S::melia.allan@ct.gov::f2c56549-8351-4edf-9ca5-6848f1df5cd3" providerId="AD" clId="Web-{8D759FC3-48D0-369F-2AA6-B5AE3DFC6737}" dt="2024-09-30T18:24:08.599" v="33" actId="1076"/>
        <pc:sldMkLst>
          <pc:docMk/>
          <pc:sldMk cId="2988003765" sldId="270"/>
        </pc:sldMkLst>
      </pc:sldChg>
    </pc:docChg>
  </pc:docChgLst>
  <pc:docChgLst>
    <pc:chgData name="Cullen, Lorraine" userId="S::lorraine.cullen@ct.gov::2c352681-1cbb-48a7-b702-f8eac648ecf3" providerId="AD" clId="Web-{0D7ADB94-EE34-137C-B9BF-735FCA23575E}"/>
    <pc:docChg chg="modSld">
      <pc:chgData name="Cullen, Lorraine" userId="S::lorraine.cullen@ct.gov::2c352681-1cbb-48a7-b702-f8eac648ecf3" providerId="AD" clId="Web-{0D7ADB94-EE34-137C-B9BF-735FCA23575E}" dt="2025-01-08T14:11:09.899" v="1" actId="20577"/>
      <pc:docMkLst>
        <pc:docMk/>
      </pc:docMkLst>
      <pc:sldChg chg="modSp">
        <pc:chgData name="Cullen, Lorraine" userId="S::lorraine.cullen@ct.gov::2c352681-1cbb-48a7-b702-f8eac648ecf3" providerId="AD" clId="Web-{0D7ADB94-EE34-137C-B9BF-735FCA23575E}" dt="2025-01-08T14:11:09.899" v="1" actId="20577"/>
        <pc:sldMkLst>
          <pc:docMk/>
          <pc:sldMk cId="4025996012" sldId="286"/>
        </pc:sldMkLst>
        <pc:spChg chg="mod">
          <ac:chgData name="Cullen, Lorraine" userId="S::lorraine.cullen@ct.gov::2c352681-1cbb-48a7-b702-f8eac648ecf3" providerId="AD" clId="Web-{0D7ADB94-EE34-137C-B9BF-735FCA23575E}" dt="2025-01-08T14:11:09.899" v="1" actId="20577"/>
          <ac:spMkLst>
            <pc:docMk/>
            <pc:sldMk cId="4025996012" sldId="286"/>
            <ac:spMk id="3" creationId="{66D02D63-8058-9345-4540-D7C07EB6DBF0}"/>
          </ac:spMkLst>
        </pc:spChg>
      </pc:sldChg>
    </pc:docChg>
  </pc:docChgLst>
  <pc:docChgLst>
    <pc:chgData name="Allan, Melia" userId="S::melia.allan@ct.gov::f2c56549-8351-4edf-9ca5-6848f1df5cd3" providerId="AD" clId="Web-{06C622CA-23D3-BB1F-5D4D-46904671FB39}"/>
    <pc:docChg chg="modSld">
      <pc:chgData name="Allan, Melia" userId="S::melia.allan@ct.gov::f2c56549-8351-4edf-9ca5-6848f1df5cd3" providerId="AD" clId="Web-{06C622CA-23D3-BB1F-5D4D-46904671FB39}" dt="2024-10-03T16:34:06.402" v="29" actId="20577"/>
      <pc:docMkLst>
        <pc:docMk/>
      </pc:docMkLst>
      <pc:sldChg chg="modSp">
        <pc:chgData name="Allan, Melia" userId="S::melia.allan@ct.gov::f2c56549-8351-4edf-9ca5-6848f1df5cd3" providerId="AD" clId="Web-{06C622CA-23D3-BB1F-5D4D-46904671FB39}" dt="2024-10-03T16:34:06.402" v="29" actId="20577"/>
        <pc:sldMkLst>
          <pc:docMk/>
          <pc:sldMk cId="1858989829" sldId="277"/>
        </pc:sldMkLst>
      </pc:sldChg>
    </pc:docChg>
  </pc:docChgLst>
  <pc:docChgLst>
    <pc:chgData name="Allan, Melia" userId="S::melia.allan@ct.gov::f2c56549-8351-4edf-9ca5-6848f1df5cd3" providerId="AD" clId="Web-{CF6D29D1-0C9C-1ED1-9A55-780850E8F88B}"/>
    <pc:docChg chg="modSld">
      <pc:chgData name="Allan, Melia" userId="S::melia.allan@ct.gov::f2c56549-8351-4edf-9ca5-6848f1df5cd3" providerId="AD" clId="Web-{CF6D29D1-0C9C-1ED1-9A55-780850E8F88B}" dt="2024-12-09T17:00:19.699" v="121"/>
      <pc:docMkLst>
        <pc:docMk/>
      </pc:docMkLst>
      <pc:sldChg chg="modSp">
        <pc:chgData name="Allan, Melia" userId="S::melia.allan@ct.gov::f2c56549-8351-4edf-9ca5-6848f1df5cd3" providerId="AD" clId="Web-{CF6D29D1-0C9C-1ED1-9A55-780850E8F88B}" dt="2024-12-09T16:15:19.430" v="14" actId="14100"/>
        <pc:sldMkLst>
          <pc:docMk/>
          <pc:sldMk cId="24622786" sldId="268"/>
        </pc:sldMkLst>
        <pc:spChg chg="mod">
          <ac:chgData name="Allan, Melia" userId="S::melia.allan@ct.gov::f2c56549-8351-4edf-9ca5-6848f1df5cd3" providerId="AD" clId="Web-{CF6D29D1-0C9C-1ED1-9A55-780850E8F88B}" dt="2024-12-09T16:15:19.430" v="14" actId="14100"/>
          <ac:spMkLst>
            <pc:docMk/>
            <pc:sldMk cId="24622786" sldId="268"/>
            <ac:spMk id="3" creationId="{3F564DFD-14F0-52E4-366C-A3F79018C03D}"/>
          </ac:spMkLst>
        </pc:spChg>
      </pc:sldChg>
      <pc:sldChg chg="delSp modSp">
        <pc:chgData name="Allan, Melia" userId="S::melia.allan@ct.gov::f2c56549-8351-4edf-9ca5-6848f1df5cd3" providerId="AD" clId="Web-{CF6D29D1-0C9C-1ED1-9A55-780850E8F88B}" dt="2024-12-09T16:21:47.233" v="17"/>
        <pc:sldMkLst>
          <pc:docMk/>
          <pc:sldMk cId="884539657" sldId="272"/>
        </pc:sldMkLst>
      </pc:sldChg>
      <pc:sldChg chg="modSp">
        <pc:chgData name="Allan, Melia" userId="S::melia.allan@ct.gov::f2c56549-8351-4edf-9ca5-6848f1df5cd3" providerId="AD" clId="Web-{CF6D29D1-0C9C-1ED1-9A55-780850E8F88B}" dt="2024-12-09T16:55:28.826" v="42" actId="20577"/>
        <pc:sldMkLst>
          <pc:docMk/>
          <pc:sldMk cId="2008191077" sldId="275"/>
        </pc:sldMkLst>
        <pc:spChg chg="mod">
          <ac:chgData name="Allan, Melia" userId="S::melia.allan@ct.gov::f2c56549-8351-4edf-9ca5-6848f1df5cd3" providerId="AD" clId="Web-{CF6D29D1-0C9C-1ED1-9A55-780850E8F88B}" dt="2024-12-09T16:55:28.826" v="42" actId="20577"/>
          <ac:spMkLst>
            <pc:docMk/>
            <pc:sldMk cId="2008191077" sldId="275"/>
            <ac:spMk id="2" creationId="{EADBAEAE-F0B4-B210-06F0-FBD11FDB2AAA}"/>
          </ac:spMkLst>
        </pc:spChg>
      </pc:sldChg>
      <pc:sldChg chg="modSp">
        <pc:chgData name="Allan, Melia" userId="S::melia.allan@ct.gov::f2c56549-8351-4edf-9ca5-6848f1df5cd3" providerId="AD" clId="Web-{CF6D29D1-0C9C-1ED1-9A55-780850E8F88B}" dt="2024-12-09T16:55:54.960" v="66"/>
        <pc:sldMkLst>
          <pc:docMk/>
          <pc:sldMk cId="1832253179" sldId="276"/>
        </pc:sldMkLst>
        <pc:spChg chg="mod">
          <ac:chgData name="Allan, Melia" userId="S::melia.allan@ct.gov::f2c56549-8351-4edf-9ca5-6848f1df5cd3" providerId="AD" clId="Web-{CF6D29D1-0C9C-1ED1-9A55-780850E8F88B}" dt="2024-12-09T16:24:15.188" v="22" actId="20577"/>
          <ac:spMkLst>
            <pc:docMk/>
            <pc:sldMk cId="1832253179" sldId="276"/>
            <ac:spMk id="2" creationId="{10658D9A-08DB-2127-1F67-EF28DDEE5FB2}"/>
          </ac:spMkLst>
        </pc:spChg>
        <pc:graphicFrameChg chg="mod modGraphic">
          <ac:chgData name="Allan, Melia" userId="S::melia.allan@ct.gov::f2c56549-8351-4edf-9ca5-6848f1df5cd3" providerId="AD" clId="Web-{CF6D29D1-0C9C-1ED1-9A55-780850E8F88B}" dt="2024-12-09T16:55:54.960" v="66"/>
          <ac:graphicFrameMkLst>
            <pc:docMk/>
            <pc:sldMk cId="1832253179" sldId="276"/>
            <ac:graphicFrameMk id="5" creationId="{60AA0F60-F23B-1C35-FA5A-20B0A6EA352B}"/>
          </ac:graphicFrameMkLst>
        </pc:graphicFrameChg>
      </pc:sldChg>
      <pc:sldChg chg="modSp">
        <pc:chgData name="Allan, Melia" userId="S::melia.allan@ct.gov::f2c56549-8351-4edf-9ca5-6848f1df5cd3" providerId="AD" clId="Web-{CF6D29D1-0C9C-1ED1-9A55-780850E8F88B}" dt="2024-12-09T16:15:04.602" v="9" actId="20577"/>
        <pc:sldMkLst>
          <pc:docMk/>
          <pc:sldMk cId="1858989829" sldId="277"/>
        </pc:sldMkLst>
        <pc:spChg chg="mod">
          <ac:chgData name="Allan, Melia" userId="S::melia.allan@ct.gov::f2c56549-8351-4edf-9ca5-6848f1df5cd3" providerId="AD" clId="Web-{CF6D29D1-0C9C-1ED1-9A55-780850E8F88B}" dt="2024-12-09T16:15:04.602" v="9" actId="20577"/>
          <ac:spMkLst>
            <pc:docMk/>
            <pc:sldMk cId="1858989829" sldId="277"/>
            <ac:spMk id="14" creationId="{9A12116A-5FF0-CEA0-0E85-F450CD6613B5}"/>
          </ac:spMkLst>
        </pc:spChg>
      </pc:sldChg>
      <pc:sldChg chg="modSp">
        <pc:chgData name="Allan, Melia" userId="S::melia.allan@ct.gov::f2c56549-8351-4edf-9ca5-6848f1df5cd3" providerId="AD" clId="Web-{CF6D29D1-0C9C-1ED1-9A55-780850E8F88B}" dt="2024-12-09T16:25:56.846" v="38" actId="20577"/>
        <pc:sldMkLst>
          <pc:docMk/>
          <pc:sldMk cId="4009409079" sldId="278"/>
        </pc:sldMkLst>
        <pc:spChg chg="mod">
          <ac:chgData name="Allan, Melia" userId="S::melia.allan@ct.gov::f2c56549-8351-4edf-9ca5-6848f1df5cd3" providerId="AD" clId="Web-{CF6D29D1-0C9C-1ED1-9A55-780850E8F88B}" dt="2024-12-09T16:25:56.846" v="38" actId="20577"/>
          <ac:spMkLst>
            <pc:docMk/>
            <pc:sldMk cId="4009409079" sldId="278"/>
            <ac:spMk id="2" creationId="{19FB19DF-97FA-B5C7-1658-7E7AC4ADD365}"/>
          </ac:spMkLst>
        </pc:spChg>
      </pc:sldChg>
      <pc:sldChg chg="modSp">
        <pc:chgData name="Allan, Melia" userId="S::melia.allan@ct.gov::f2c56549-8351-4edf-9ca5-6848f1df5cd3" providerId="AD" clId="Web-{CF6D29D1-0C9C-1ED1-9A55-780850E8F88B}" dt="2024-12-09T17:00:19.699" v="121"/>
        <pc:sldMkLst>
          <pc:docMk/>
          <pc:sldMk cId="708216807" sldId="281"/>
        </pc:sldMkLst>
        <pc:graphicFrameChg chg="mod modGraphic">
          <ac:chgData name="Allan, Melia" userId="S::melia.allan@ct.gov::f2c56549-8351-4edf-9ca5-6848f1df5cd3" providerId="AD" clId="Web-{CF6D29D1-0C9C-1ED1-9A55-780850E8F88B}" dt="2024-12-09T17:00:19.699" v="121"/>
          <ac:graphicFrameMkLst>
            <pc:docMk/>
            <pc:sldMk cId="708216807" sldId="281"/>
            <ac:graphicFrameMk id="4" creationId="{83D9F0A5-9D26-0B7A-431F-0A9B69A10E4E}"/>
          </ac:graphicFrameMkLst>
        </pc:graphicFrameChg>
      </pc:sldChg>
      <pc:sldChg chg="modSp">
        <pc:chgData name="Allan, Melia" userId="S::melia.allan@ct.gov::f2c56549-8351-4edf-9ca5-6848f1df5cd3" providerId="AD" clId="Web-{CF6D29D1-0C9C-1ED1-9A55-780850E8F88B}" dt="2024-12-09T16:28:27.473" v="41" actId="20577"/>
        <pc:sldMkLst>
          <pc:docMk/>
          <pc:sldMk cId="2372878426" sldId="283"/>
        </pc:sldMkLst>
      </pc:sldChg>
    </pc:docChg>
  </pc:docChgLst>
  <pc:docChgLst>
    <pc:chgData name="Allan, Melia" userId="S::melia.allan@ct.gov::f2c56549-8351-4edf-9ca5-6848f1df5cd3" providerId="AD" clId="Web-{5D1D37CE-9FD9-9A36-4B2C-139A0766C500}"/>
    <pc:docChg chg="delSld">
      <pc:chgData name="Allan, Melia" userId="S::melia.allan@ct.gov::f2c56549-8351-4edf-9ca5-6848f1df5cd3" providerId="AD" clId="Web-{5D1D37CE-9FD9-9A36-4B2C-139A0766C500}" dt="2024-09-23T13:14:03.943" v="0"/>
      <pc:docMkLst>
        <pc:docMk/>
      </pc:docMkLst>
      <pc:sldChg chg="del">
        <pc:chgData name="Allan, Melia" userId="S::melia.allan@ct.gov::f2c56549-8351-4edf-9ca5-6848f1df5cd3" providerId="AD" clId="Web-{5D1D37CE-9FD9-9A36-4B2C-139A0766C500}" dt="2024-09-23T13:14:03.943" v="0"/>
        <pc:sldMkLst>
          <pc:docMk/>
          <pc:sldMk cId="725541637" sldId="27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E_B21951B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tgovexec-my.sharepoint.com/personal/melia_allan_ct_gov/Documents/Working%20Groups/NHFAC/CHOW%20Chart%204-10_7-10_and_10-0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18_599E16BF.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Capacity</a:t>
            </a:r>
          </a:p>
        </c:rich>
      </c:tx>
      <c:layout>
        <c:manualLayout>
          <c:xMode val="edge"/>
          <c:yMode val="edge"/>
          <c:x val="0.44462527390308143"/>
          <c:y val="1.085382265366562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Capacity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F5-43F2-B787-9BB951539F14}"/>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7FF5-43F2-B787-9BB951539F14}"/>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7FF5-43F2-B787-9BB951539F14}"/>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7FF5-43F2-B787-9BB951539F14}"/>
              </c:ext>
            </c:extLst>
          </c:dPt>
          <c:dLbls>
            <c:dLbl>
              <c:idx val="0"/>
              <c:layout>
                <c:manualLayout>
                  <c:x val="3.8558772291625207E-3"/>
                  <c:y val="-6.605733325280803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FF5-43F2-B787-9BB951539F14}"/>
                </c:ext>
              </c:extLst>
            </c:dLbl>
            <c:dLbl>
              <c:idx val="1"/>
              <c:layout>
                <c:manualLayout>
                  <c:x val="1.4619559598308832E-2"/>
                  <c:y val="-3.6593335468013417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FF5-43F2-B787-9BB951539F14}"/>
                </c:ext>
              </c:extLst>
            </c:dLbl>
            <c:dLbl>
              <c:idx val="2"/>
              <c:layout>
                <c:manualLayout>
                  <c:x val="1.5256860222991294E-3"/>
                  <c:y val="5.6841554700417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FF5-43F2-B787-9BB951539F14}"/>
                </c:ext>
              </c:extLst>
            </c:dLbl>
            <c:dLbl>
              <c:idx val="3"/>
              <c:layout>
                <c:manualLayout>
                  <c:x val="3.9219141364562121E-3"/>
                  <c:y val="-9.7809749866392577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FF5-43F2-B787-9BB951539F14}"/>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Sheet1!$B$2:$B$5</c:f>
              <c:numCache>
                <c:formatCode>General</c:formatCode>
                <c:ptCount val="4"/>
                <c:pt idx="0">
                  <c:v>13</c:v>
                </c:pt>
                <c:pt idx="1">
                  <c:v>80</c:v>
                </c:pt>
                <c:pt idx="2">
                  <c:v>88</c:v>
                </c:pt>
                <c:pt idx="3">
                  <c:v>15</c:v>
                </c:pt>
              </c:numCache>
            </c:numRef>
          </c:val>
          <c:extLst>
            <c:ext xmlns:c16="http://schemas.microsoft.com/office/drawing/2014/chart" uri="{C3380CC4-5D6E-409C-BE32-E72D297353CC}">
              <c16:uniqueId val="{00000008-7FF5-43F2-B787-9BB951539F14}"/>
            </c:ext>
          </c:extLst>
        </c:ser>
        <c:ser>
          <c:idx val="1"/>
          <c:order val="1"/>
          <c:tx>
            <c:strRef>
              <c:f>Sheet1!$A$3</c:f>
              <c:strCache>
                <c:ptCount val="1"/>
                <c:pt idx="0">
                  <c:v>50-119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9-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Sheet1!$B$3</c:f>
              <c:numCache>
                <c:formatCode>General</c:formatCode>
                <c:ptCount val="1"/>
                <c:pt idx="0">
                  <c:v>80</c:v>
                </c:pt>
              </c:numCache>
            </c:numRef>
          </c:val>
          <c:extLst>
            <c:ext xmlns:c16="http://schemas.microsoft.com/office/drawing/2014/chart" uri="{C3380CC4-5D6E-409C-BE32-E72D297353CC}">
              <c16:uniqueId val="{00000008-3303-784D-8D7C-15DA8F624077}"/>
            </c:ext>
          </c:extLst>
        </c:ser>
        <c:ser>
          <c:idx val="2"/>
          <c:order val="2"/>
          <c:tx>
            <c:strRef>
              <c:f>Sheet1!$A$4</c:f>
              <c:strCache>
                <c:ptCount val="1"/>
                <c:pt idx="0">
                  <c:v>120-199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Sheet1!$B$4</c:f>
              <c:numCache>
                <c:formatCode>General</c:formatCode>
                <c:ptCount val="1"/>
                <c:pt idx="0">
                  <c:v>88</c:v>
                </c:pt>
              </c:numCache>
            </c:numRef>
          </c:val>
          <c:extLst>
            <c:ext xmlns:c16="http://schemas.microsoft.com/office/drawing/2014/chart" uri="{C3380CC4-5D6E-409C-BE32-E72D297353CC}">
              <c16:uniqueId val="{00000009-3303-784D-8D7C-15DA8F624077}"/>
            </c:ext>
          </c:extLst>
        </c:ser>
        <c:ser>
          <c:idx val="3"/>
          <c:order val="3"/>
          <c:tx>
            <c:strRef>
              <c:f>Sheet1!$A$5</c:f>
              <c:strCache>
                <c:ptCount val="1"/>
                <c:pt idx="0">
                  <c:v>200+ Beds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D-4E80-D64C-800D-DCB4A1F83A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1-49 Beds</c:v>
                </c:pt>
                <c:pt idx="1">
                  <c:v>50-119 Beds</c:v>
                </c:pt>
                <c:pt idx="2">
                  <c:v>120-199 Beds</c:v>
                </c:pt>
                <c:pt idx="3">
                  <c:v>200+ Beds</c:v>
                </c:pt>
              </c:strCache>
            </c:strRef>
          </c:cat>
          <c:val>
            <c:numRef>
              <c:f>Sheet1!$B$5</c:f>
              <c:numCache>
                <c:formatCode>General</c:formatCode>
                <c:ptCount val="1"/>
                <c:pt idx="0">
                  <c:v>15</c:v>
                </c:pt>
              </c:numCache>
            </c:numRef>
          </c:val>
          <c:extLst>
            <c:ext xmlns:c16="http://schemas.microsoft.com/office/drawing/2014/chart" uri="{C3380CC4-5D6E-409C-BE32-E72D297353CC}">
              <c16:uniqueId val="{0000000A-3303-784D-8D7C-15DA8F62407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rtl="0">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solidFill>
                  <a:sysClr val="windowText" lastClr="000000"/>
                </a:solidFill>
              </a:rPr>
              <a:t>CHOW Activity SFY 2022-2025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2"/>
          <c:order val="2"/>
          <c:tx>
            <c:strRef>
              <c:f>Sheet1!$D$31</c:f>
              <c:strCache>
                <c:ptCount val="1"/>
                <c:pt idx="0">
                  <c:v>Completed</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Sheet1!$E$30:$H$30</c:f>
              <c:numCache>
                <c:formatCode>General</c:formatCode>
                <c:ptCount val="4"/>
                <c:pt idx="0">
                  <c:v>2022</c:v>
                </c:pt>
                <c:pt idx="1">
                  <c:v>2023</c:v>
                </c:pt>
                <c:pt idx="2">
                  <c:v>2024</c:v>
                </c:pt>
                <c:pt idx="3">
                  <c:v>2025</c:v>
                </c:pt>
              </c:numCache>
            </c:numRef>
          </c:cat>
          <c:val>
            <c:numRef>
              <c:f>Sheet1!$E$31:$H$31</c:f>
              <c:numCache>
                <c:formatCode>General</c:formatCode>
                <c:ptCount val="4"/>
                <c:pt idx="0">
                  <c:v>11</c:v>
                </c:pt>
                <c:pt idx="1">
                  <c:v>10</c:v>
                </c:pt>
                <c:pt idx="2">
                  <c:v>19</c:v>
                </c:pt>
                <c:pt idx="3">
                  <c:v>12</c:v>
                </c:pt>
              </c:numCache>
            </c:numRef>
          </c:val>
          <c:extLst>
            <c:ext xmlns:c16="http://schemas.microsoft.com/office/drawing/2014/chart" uri="{C3380CC4-5D6E-409C-BE32-E72D297353CC}">
              <c16:uniqueId val="{00000000-D7AA-4C12-960B-B011913D1D01}"/>
            </c:ext>
          </c:extLst>
        </c:ser>
        <c:ser>
          <c:idx val="3"/>
          <c:order val="3"/>
          <c:tx>
            <c:strRef>
              <c:f>Sheet1!$D$32</c:f>
              <c:strCache>
                <c:ptCount val="1"/>
                <c:pt idx="0">
                  <c:v>Pending</c:v>
                </c:pt>
              </c:strCache>
            </c:strRef>
          </c:tx>
          <c:spPr>
            <a:noFill/>
            <a:ln w="28575">
              <a:solidFill>
                <a:srgbClr val="FF0000"/>
              </a:solidFill>
              <a:prstDash val="solid"/>
            </a:ln>
            <a:effectLst/>
          </c:spPr>
          <c:invertIfNegative val="0"/>
          <c:dPt>
            <c:idx val="2"/>
            <c:invertIfNegative val="0"/>
            <c:bubble3D val="0"/>
            <c:spPr>
              <a:noFill/>
              <a:ln w="28575">
                <a:solidFill>
                  <a:srgbClr val="FF0000"/>
                </a:solidFill>
                <a:prstDash val="dash"/>
              </a:ln>
              <a:effectLst/>
            </c:spPr>
            <c:extLst>
              <c:ext xmlns:c16="http://schemas.microsoft.com/office/drawing/2014/chart" uri="{C3380CC4-5D6E-409C-BE32-E72D297353CC}">
                <c16:uniqueId val="{00000002-D7AA-4C12-960B-B011913D1D01}"/>
              </c:ext>
            </c:extLst>
          </c:dPt>
          <c:dPt>
            <c:idx val="3"/>
            <c:invertIfNegative val="0"/>
            <c:bubble3D val="0"/>
            <c:spPr>
              <a:noFill/>
              <a:ln w="28575">
                <a:solidFill>
                  <a:srgbClr val="FF0000"/>
                </a:solidFill>
                <a:prstDash val="dash"/>
              </a:ln>
              <a:effectLst/>
            </c:spPr>
            <c:extLst>
              <c:ext xmlns:c16="http://schemas.microsoft.com/office/drawing/2014/chart" uri="{C3380CC4-5D6E-409C-BE32-E72D297353CC}">
                <c16:uniqueId val="{00000004-D7AA-4C12-960B-B011913D1D01}"/>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Sheet1!$E$30:$H$30</c:f>
              <c:numCache>
                <c:formatCode>General</c:formatCode>
                <c:ptCount val="4"/>
                <c:pt idx="0">
                  <c:v>2022</c:v>
                </c:pt>
                <c:pt idx="1">
                  <c:v>2023</c:v>
                </c:pt>
                <c:pt idx="2">
                  <c:v>2024</c:v>
                </c:pt>
                <c:pt idx="3">
                  <c:v>2025</c:v>
                </c:pt>
              </c:numCache>
            </c:numRef>
          </c:cat>
          <c:val>
            <c:numRef>
              <c:f>Sheet1!$E$32:$H$32</c:f>
              <c:numCache>
                <c:formatCode>General</c:formatCode>
                <c:ptCount val="4"/>
                <c:pt idx="3">
                  <c:v>12</c:v>
                </c:pt>
              </c:numCache>
            </c:numRef>
          </c:val>
          <c:extLst>
            <c:ext xmlns:c16="http://schemas.microsoft.com/office/drawing/2014/chart" uri="{C3380CC4-5D6E-409C-BE32-E72D297353CC}">
              <c16:uniqueId val="{00000005-D7AA-4C12-960B-B011913D1D01}"/>
            </c:ext>
          </c:extLst>
        </c:ser>
        <c:dLbls>
          <c:showLegendKey val="0"/>
          <c:showVal val="0"/>
          <c:showCatName val="0"/>
          <c:showSerName val="0"/>
          <c:showPercent val="0"/>
          <c:showBubbleSize val="0"/>
        </c:dLbls>
        <c:gapWidth val="150"/>
        <c:overlap val="100"/>
        <c:axId val="801859551"/>
        <c:axId val="801867711"/>
        <c:extLst>
          <c:ext xmlns:c15="http://schemas.microsoft.com/office/drawing/2012/chart" uri="{02D57815-91ED-43cb-92C2-25804820EDAC}">
            <c15:filteredBarSeries>
              <c15:ser>
                <c:idx val="0"/>
                <c:order val="0"/>
                <c:tx>
                  <c:strRef>
                    <c:extLst>
                      <c:ext uri="{02D57815-91ED-43cb-92C2-25804820EDAC}">
                        <c15:formulaRef>
                          <c15:sqref>Sheet1!$D$29</c15:sqref>
                        </c15:formulaRef>
                      </c:ext>
                    </c:extLst>
                    <c:strCache>
                      <c:ptCount val="1"/>
                      <c:pt idx="0">
                        <c:v>CHOW Activity SFY 2022-2025</c:v>
                      </c:pt>
                    </c:strCache>
                  </c:strRef>
                </c:tx>
                <c:spPr>
                  <a:solidFill>
                    <a:schemeClr val="accent1"/>
                  </a:solidFill>
                  <a:ln>
                    <a:noFill/>
                  </a:ln>
                  <a:effectLst/>
                </c:spPr>
                <c:invertIfNegative val="0"/>
                <c:cat>
                  <c:numRef>
                    <c:extLst>
                      <c:ext uri="{02D57815-91ED-43cb-92C2-25804820EDAC}">
                        <c15:formulaRef>
                          <c15:sqref>Sheet1!$E$30:$H$30</c15:sqref>
                        </c15:formulaRef>
                      </c:ext>
                    </c:extLst>
                    <c:numCache>
                      <c:formatCode>General</c:formatCode>
                      <c:ptCount val="4"/>
                      <c:pt idx="0">
                        <c:v>2022</c:v>
                      </c:pt>
                      <c:pt idx="1">
                        <c:v>2023</c:v>
                      </c:pt>
                      <c:pt idx="2">
                        <c:v>2024</c:v>
                      </c:pt>
                      <c:pt idx="3">
                        <c:v>2025</c:v>
                      </c:pt>
                    </c:numCache>
                  </c:numRef>
                </c:cat>
                <c:val>
                  <c:numRef>
                    <c:extLst>
                      <c:ext uri="{02D57815-91ED-43cb-92C2-25804820EDAC}">
                        <c15:formulaRef>
                          <c15:sqref>Sheet1!$E$29:$H$29</c15:sqref>
                        </c15:formulaRef>
                      </c:ext>
                    </c:extLst>
                    <c:numCache>
                      <c:formatCode>General</c:formatCode>
                      <c:ptCount val="4"/>
                    </c:numCache>
                  </c:numRef>
                </c:val>
                <c:extLst>
                  <c:ext xmlns:c16="http://schemas.microsoft.com/office/drawing/2014/chart" uri="{C3380CC4-5D6E-409C-BE32-E72D297353CC}">
                    <c16:uniqueId val="{00000006-D7AA-4C12-960B-B011913D1D0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Sheet1!$D$30</c15:sqref>
                        </c15:formulaRef>
                      </c:ext>
                    </c:extLst>
                    <c:strCache>
                      <c:ptCount val="1"/>
                      <c:pt idx="0">
                        <c:v>Year</c:v>
                      </c:pt>
                    </c:strCache>
                  </c:strRef>
                </c:tx>
                <c:spPr>
                  <a:solidFill>
                    <a:schemeClr val="accent2"/>
                  </a:solidFill>
                  <a:ln>
                    <a:noFill/>
                  </a:ln>
                  <a:effectLst/>
                </c:spPr>
                <c:invertIfNegative val="0"/>
                <c:cat>
                  <c:numRef>
                    <c:extLst xmlns:c15="http://schemas.microsoft.com/office/drawing/2012/chart">
                      <c:ext xmlns:c15="http://schemas.microsoft.com/office/drawing/2012/chart" uri="{02D57815-91ED-43cb-92C2-25804820EDAC}">
                        <c15:formulaRef>
                          <c15:sqref>Sheet1!$E$30:$H$30</c15:sqref>
                        </c15:formulaRef>
                      </c:ext>
                    </c:extLst>
                    <c:numCache>
                      <c:formatCode>General</c:formatCode>
                      <c:ptCount val="4"/>
                      <c:pt idx="0">
                        <c:v>2022</c:v>
                      </c:pt>
                      <c:pt idx="1">
                        <c:v>2023</c:v>
                      </c:pt>
                      <c:pt idx="2">
                        <c:v>2024</c:v>
                      </c:pt>
                      <c:pt idx="3">
                        <c:v>2025</c:v>
                      </c:pt>
                    </c:numCache>
                  </c:numRef>
                </c:cat>
                <c:val>
                  <c:numRef>
                    <c:extLst xmlns:c15="http://schemas.microsoft.com/office/drawing/2012/chart">
                      <c:ext xmlns:c15="http://schemas.microsoft.com/office/drawing/2012/chart" uri="{02D57815-91ED-43cb-92C2-25804820EDAC}">
                        <c15:formulaRef>
                          <c15:sqref>Sheet1!$E$30:$H$30</c15:sqref>
                        </c15:formulaRef>
                      </c:ext>
                    </c:extLst>
                    <c:numCache>
                      <c:formatCode>General</c:formatCode>
                      <c:ptCount val="4"/>
                      <c:pt idx="0">
                        <c:v>2022</c:v>
                      </c:pt>
                      <c:pt idx="1">
                        <c:v>2023</c:v>
                      </c:pt>
                      <c:pt idx="2">
                        <c:v>2024</c:v>
                      </c:pt>
                      <c:pt idx="3">
                        <c:v>2025</c:v>
                      </c:pt>
                    </c:numCache>
                  </c:numRef>
                </c:val>
                <c:extLst xmlns:c15="http://schemas.microsoft.com/office/drawing/2012/chart">
                  <c:ext xmlns:c16="http://schemas.microsoft.com/office/drawing/2014/chart" uri="{C3380CC4-5D6E-409C-BE32-E72D297353CC}">
                    <c16:uniqueId val="{00000007-D7AA-4C12-960B-B011913D1D01}"/>
                  </c:ext>
                </c:extLst>
              </c15:ser>
            </c15:filteredBarSeries>
          </c:ext>
        </c:extLst>
      </c:barChart>
      <c:catAx>
        <c:axId val="80185955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01867711"/>
        <c:crosses val="autoZero"/>
        <c:auto val="1"/>
        <c:lblAlgn val="ctr"/>
        <c:lblOffset val="100"/>
        <c:noMultiLvlLbl val="0"/>
      </c:catAx>
      <c:valAx>
        <c:axId val="801867711"/>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801859551"/>
        <c:crosses val="autoZero"/>
        <c:crossBetween val="between"/>
      </c:valAx>
      <c:spPr>
        <a:noFill/>
        <a:ln>
          <a:noFill/>
        </a:ln>
        <a:effectLst/>
      </c:spPr>
    </c:plotArea>
    <c:legend>
      <c:legendPos val="b"/>
      <c:overlay val="0"/>
      <c:spPr>
        <a:noFill/>
        <a:ln w="0">
          <a:noFill/>
          <a:prstDash val="solid"/>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r>
              <a:rPr lang="en-US">
                <a:solidFill>
                  <a:schemeClr val="tx1"/>
                </a:solidFill>
              </a:rPr>
              <a:t>Immediate Jeopardy FFY 2023-2025</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bg2"/>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FFY-2023</c:v>
                </c:pt>
              </c:strCache>
            </c:strRef>
          </c:tx>
          <c:spPr>
            <a:ln w="44450" cap="rnd">
              <a:solidFill>
                <a:schemeClr val="accent4"/>
              </a:solidFill>
              <a:round/>
            </a:ln>
            <a:effectLst/>
          </c:spPr>
          <c:marker>
            <c:symbol val="none"/>
          </c:marker>
          <c:dLbls>
            <c:dLbl>
              <c:idx val="0"/>
              <c:layout>
                <c:manualLayout>
                  <c:x val="-1.9376569725136728E-2"/>
                  <c:y val="3.74514136171121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65E-BD4E-9831-8DD2D4C75E96}"/>
                </c:ext>
              </c:extLst>
            </c:dLbl>
            <c:dLbl>
              <c:idx val="1"/>
              <c:layout>
                <c:manualLayout>
                  <c:x val="-1.6395558998192672E-2"/>
                  <c:y val="4.1071768333666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5E-BD4E-9831-8DD2D4C75E96}"/>
                </c:ext>
              </c:extLst>
            </c:dLbl>
            <c:dLbl>
              <c:idx val="2"/>
              <c:layout>
                <c:manualLayout>
                  <c:x val="-2.0867075088608782E-2"/>
                  <c:y val="3.612843691445267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2.2208529915733632E-2"/>
                      <c:h val="8.0089948250649884E-2"/>
                    </c:manualLayout>
                  </c15:layout>
                </c:ext>
                <c:ext xmlns:c16="http://schemas.microsoft.com/office/drawing/2014/chart" uri="{C3380CC4-5D6E-409C-BE32-E72D297353CC}">
                  <c16:uniqueId val="{00000000-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Sheet1!$B$2:$B$5</c:f>
              <c:numCache>
                <c:formatCode>General</c:formatCode>
                <c:ptCount val="4"/>
                <c:pt idx="0">
                  <c:v>4</c:v>
                </c:pt>
                <c:pt idx="1">
                  <c:v>7</c:v>
                </c:pt>
                <c:pt idx="2">
                  <c:v>6</c:v>
                </c:pt>
                <c:pt idx="3">
                  <c:v>6</c:v>
                </c:pt>
              </c:numCache>
            </c:numRef>
          </c:val>
          <c:smooth val="0"/>
          <c:extLst>
            <c:ext xmlns:c16="http://schemas.microsoft.com/office/drawing/2014/chart" uri="{C3380CC4-5D6E-409C-BE32-E72D297353CC}">
              <c16:uniqueId val="{00000000-5F3D-45EF-8667-574F1D4F5681}"/>
            </c:ext>
          </c:extLst>
        </c:ser>
        <c:ser>
          <c:idx val="1"/>
          <c:order val="1"/>
          <c:tx>
            <c:strRef>
              <c:f>Sheet1!$C$1</c:f>
              <c:strCache>
                <c:ptCount val="1"/>
                <c:pt idx="0">
                  <c:v>FFY-2024</c:v>
                </c:pt>
              </c:strCache>
            </c:strRef>
          </c:tx>
          <c:spPr>
            <a:ln w="44450" cap="rnd">
              <a:solidFill>
                <a:schemeClr val="accent5"/>
              </a:solidFill>
              <a:round/>
            </a:ln>
            <a:effectLst/>
          </c:spPr>
          <c:marker>
            <c:symbol val="none"/>
          </c:marker>
          <c:dLbls>
            <c:dLbl>
              <c:idx val="0"/>
              <c:layout>
                <c:manualLayout>
                  <c:x val="-1.9376569725136728E-2"/>
                  <c:y val="3.76492252968381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65E-BD4E-9831-8DD2D4C75E96}"/>
                </c:ext>
              </c:extLst>
            </c:dLbl>
            <c:dLbl>
              <c:idx val="1"/>
              <c:layout>
                <c:manualLayout>
                  <c:x val="-1.9376569725136673E-2"/>
                  <c:y val="3.2705710815575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5E-BD4E-9831-8DD2D4C75E96}"/>
                </c:ext>
              </c:extLst>
            </c:dLbl>
            <c:dLbl>
              <c:idx val="2"/>
              <c:layout>
                <c:manualLayout>
                  <c:x val="-2.0867075088608782E-2"/>
                  <c:y val="4.1071697465445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Sheet1!$C$2:$C$5</c:f>
              <c:numCache>
                <c:formatCode>General</c:formatCode>
                <c:ptCount val="4"/>
                <c:pt idx="0">
                  <c:v>5</c:v>
                </c:pt>
                <c:pt idx="1">
                  <c:v>5</c:v>
                </c:pt>
                <c:pt idx="2">
                  <c:v>8</c:v>
                </c:pt>
                <c:pt idx="3">
                  <c:v>5</c:v>
                </c:pt>
              </c:numCache>
            </c:numRef>
          </c:val>
          <c:smooth val="0"/>
          <c:extLst>
            <c:ext xmlns:c16="http://schemas.microsoft.com/office/drawing/2014/chart" uri="{C3380CC4-5D6E-409C-BE32-E72D297353CC}">
              <c16:uniqueId val="{00000001-5F3D-45EF-8667-574F1D4F5681}"/>
            </c:ext>
          </c:extLst>
        </c:ser>
        <c:ser>
          <c:idx val="2"/>
          <c:order val="2"/>
          <c:tx>
            <c:strRef>
              <c:f>Sheet1!$D$1</c:f>
              <c:strCache>
                <c:ptCount val="1"/>
                <c:pt idx="0">
                  <c:v>FFY-2025</c:v>
                </c:pt>
              </c:strCache>
            </c:strRef>
          </c:tx>
          <c:spPr>
            <a:ln w="44450" cap="rnd">
              <a:solidFill>
                <a:srgbClr val="FF0000"/>
              </a:solidFill>
              <a:round/>
            </a:ln>
            <a:effectLst/>
          </c:spPr>
          <c:marker>
            <c:symbol val="none"/>
          </c:marker>
          <c:dPt>
            <c:idx val="0"/>
            <c:marker>
              <c:symbol val="none"/>
            </c:marker>
            <c:bubble3D val="0"/>
            <c:spPr>
              <a:ln w="44450" cap="rnd">
                <a:solidFill>
                  <a:srgbClr val="ED1C24"/>
                </a:solidFill>
                <a:round/>
              </a:ln>
              <a:effectLst/>
            </c:spPr>
            <c:extLst>
              <c:ext xmlns:c16="http://schemas.microsoft.com/office/drawing/2014/chart" uri="{C3380CC4-5D6E-409C-BE32-E72D297353CC}">
                <c16:uniqueId val="{00000003-F65E-BD4E-9831-8DD2D4C75E96}"/>
              </c:ext>
            </c:extLst>
          </c:dPt>
          <c:dLbls>
            <c:dLbl>
              <c:idx val="0"/>
              <c:layout>
                <c:manualLayout>
                  <c:x val="-1.7886064361664671E-2"/>
                  <c:y val="-4.1269509145171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5E-BD4E-9831-8DD2D4C75E96}"/>
                </c:ext>
              </c:extLst>
            </c:dLbl>
            <c:dLbl>
              <c:idx val="1"/>
              <c:layout>
                <c:manualLayout>
                  <c:x val="-1.6395558998192672E-2"/>
                  <c:y val="4.44944156948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65E-BD4E-9831-8DD2D4C75E96}"/>
                </c:ext>
              </c:extLst>
            </c:dLbl>
            <c:dLbl>
              <c:idx val="2"/>
              <c:layout>
                <c:manualLayout>
                  <c:x val="-2.0121822406872755E-2"/>
                  <c:y val="3.8242279440611933E-2"/>
                </c:manualLayout>
              </c:layout>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15:layout>
                    <c:manualLayout>
                      <c:w val="2.369903527920569E-2"/>
                      <c:h val="7.3244653528372131E-2"/>
                    </c:manualLayout>
                  </c15:layout>
                  <c15:showDataLabelsRange val="0"/>
                </c:ext>
                <c:ext xmlns:c16="http://schemas.microsoft.com/office/drawing/2014/chart" uri="{C3380CC4-5D6E-409C-BE32-E72D297353CC}">
                  <c16:uniqueId val="{00000007-F65E-BD4E-9831-8DD2D4C75E9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FFY-Q1</c:v>
                </c:pt>
                <c:pt idx="1">
                  <c:v>FFY-Q2</c:v>
                </c:pt>
                <c:pt idx="2">
                  <c:v>FFY-Q3</c:v>
                </c:pt>
                <c:pt idx="3">
                  <c:v>FFY-Q4</c:v>
                </c:pt>
              </c:strCache>
            </c:strRef>
          </c:cat>
          <c:val>
            <c:numRef>
              <c:f>Sheet1!$D$2:$D$5</c:f>
              <c:numCache>
                <c:formatCode>General</c:formatCode>
                <c:ptCount val="4"/>
                <c:pt idx="0">
                  <c:v>5</c:v>
                </c:pt>
              </c:numCache>
            </c:numRef>
          </c:val>
          <c:smooth val="0"/>
          <c:extLst>
            <c:ext xmlns:c16="http://schemas.microsoft.com/office/drawing/2014/chart" uri="{C3380CC4-5D6E-409C-BE32-E72D297353CC}">
              <c16:uniqueId val="{00000002-5F3D-45EF-8667-574F1D4F5681}"/>
            </c:ext>
          </c:extLst>
        </c:ser>
        <c:dLbls>
          <c:showLegendKey val="0"/>
          <c:showVal val="0"/>
          <c:showCatName val="0"/>
          <c:showSerName val="0"/>
          <c:showPercent val="0"/>
          <c:showBubbleSize val="0"/>
        </c:dLbls>
        <c:smooth val="0"/>
        <c:axId val="1873227327"/>
        <c:axId val="1873231167"/>
      </c:lineChart>
      <c:catAx>
        <c:axId val="187322732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73231167"/>
        <c:crosses val="autoZero"/>
        <c:auto val="1"/>
        <c:lblAlgn val="ctr"/>
        <c:lblOffset val="100"/>
        <c:noMultiLvlLbl val="0"/>
      </c:catAx>
      <c:valAx>
        <c:axId val="18732311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73227327"/>
        <c:crosses val="autoZero"/>
        <c:crossBetween val="between"/>
      </c:valAx>
      <c:spPr>
        <a:noFill/>
        <a:ln>
          <a:noFill/>
        </a:ln>
        <a:effectLst/>
      </c:spPr>
    </c:plotArea>
    <c:legend>
      <c:legendPos val="b"/>
      <c:layout>
        <c:manualLayout>
          <c:xMode val="edge"/>
          <c:yMode val="edge"/>
          <c:x val="0.12578386498603386"/>
          <c:y val="0.90881711539500365"/>
          <c:w val="0.68732155012557805"/>
          <c:h val="9.118282919803869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110_34B90109.xml><?xml version="1.0" encoding="utf-8"?>
<p188:cmLst xmlns:a="http://schemas.openxmlformats.org/drawingml/2006/main" xmlns:r="http://schemas.openxmlformats.org/officeDocument/2006/relationships" xmlns:p188="http://schemas.microsoft.com/office/powerpoint/2018/8/main">
  <p188:cm id="{9A5AE486-56DF-4AE8-82E8-25B23179A392}" authorId="{EF27E51E-DDFF-32AD-7510-3B6542789B0E}" status="resolved" created="2024-12-09T16:50:50.259" complete="100000">
    <pc:sldMkLst xmlns:pc="http://schemas.microsoft.com/office/powerpoint/2013/main/command">
      <pc:docMk/>
      <pc:sldMk cId="884539657" sldId="272"/>
    </pc:sldMkLst>
    <p188:replyLst>
      <p188:reply id="{59EED371-1ECD-4C6F-8933-A2F6ED0A41F4}" authorId="{13613A58-6D5D-72EB-F0A0-53AF5EF20081}" created="2025-01-06T12:21:39.966">
        <p188:txBody>
          <a:bodyPr/>
          <a:lstStyle/>
          <a:p>
            <a:r>
              <a:rPr lang="en-US"/>
              <a:t>Did we want to include the two Athena Bristol homes even though they have not submitted a CON for either facility?</a:t>
            </a:r>
          </a:p>
        </p188:txBody>
      </p188:reply>
    </p188:replyLst>
    <p188:txBody>
      <a:bodyPr/>
      <a:lstStyle/>
      <a:p>
        <a:r>
          <a:rPr lang="en-US"/>
          <a:t>DSS Slide - to be updated</a:t>
        </a:r>
      </a:p>
    </p188:txBody>
  </p188:cm>
</p188:cmLst>
</file>

<file path=ppt/comments/modernComment_112_F347BC86.xml><?xml version="1.0" encoding="utf-8"?>
<p188:cmLst xmlns:a="http://schemas.openxmlformats.org/drawingml/2006/main" xmlns:r="http://schemas.openxmlformats.org/officeDocument/2006/relationships" xmlns:p188="http://schemas.microsoft.com/office/powerpoint/2018/8/main">
  <p188:cm id="{9E2378A6-3A3A-43FD-88F2-47625D2B25C2}" authorId="{EF27E51E-DDFF-32AD-7510-3B6542789B0E}" created="2024-12-09T16:50:42.556">
    <pc:sldMkLst xmlns:pc="http://schemas.microsoft.com/office/powerpoint/2013/main/command">
      <pc:docMk/>
      <pc:sldMk cId="4081564806" sldId="274"/>
    </pc:sldMkLst>
    <p188:txBody>
      <a:bodyPr/>
      <a:lstStyle/>
      <a:p>
        <a:r>
          <a:rPr lang="en-US"/>
          <a:t>DSS Slide - to be updated</a:t>
        </a:r>
      </a:p>
    </p188:txBody>
  </p188:cm>
</p188:cmLst>
</file>

<file path=ppt/comments/modernComment_116_EEFABA37.xml><?xml version="1.0" encoding="utf-8"?>
<p188:cmLst xmlns:a="http://schemas.openxmlformats.org/drawingml/2006/main" xmlns:r="http://schemas.openxmlformats.org/officeDocument/2006/relationships" xmlns:p188="http://schemas.microsoft.com/office/powerpoint/2018/8/main">
  <p188:cm id="{B27921E5-620C-44D6-BFC5-4C73E919AF8F}" authorId="{EF27E51E-DDFF-32AD-7510-3B6542789B0E}" created="2024-12-09T16:56:26.398">
    <ac:txMkLst xmlns:ac="http://schemas.microsoft.com/office/drawing/2013/main/command">
      <pc:docMk xmlns:pc="http://schemas.microsoft.com/office/powerpoint/2013/main/command"/>
      <pc:sldMk xmlns:pc="http://schemas.microsoft.com/office/powerpoint/2013/main/command" cId="4009409079" sldId="278"/>
      <ac:spMk id="2" creationId="{19FB19DF-97FA-B5C7-1658-7E7AC4ADD365}"/>
      <ac:txMk cp="32" len="6">
        <ac:context len="114" hash="2511444006"/>
      </ac:txMk>
    </ac:txMkLst>
    <p188:pos x="4039643" y="336636"/>
    <p188:txBody>
      <a:bodyPr/>
      <a:lstStyle/>
      <a:p>
        <a:r>
          <a:rPr lang="en-US"/>
          <a:t>DPH slide - needs to be updated
leaving the examples for Lorraine's reference!</a:t>
        </a:r>
      </a:p>
    </p188:txBody>
  </p188:cm>
</p188:cmLst>
</file>

<file path=ppt/comments/modernComment_119_2A3687E7.xml><?xml version="1.0" encoding="utf-8"?>
<p188:cmLst xmlns:a="http://schemas.openxmlformats.org/drawingml/2006/main" xmlns:r="http://schemas.openxmlformats.org/officeDocument/2006/relationships" xmlns:p188="http://schemas.microsoft.com/office/powerpoint/2018/8/main">
  <p188:cm id="{918E96DF-2D03-4DBA-A08C-1C53AA3C7525}" authorId="{EF27E51E-DDFF-32AD-7510-3B6542789B0E}" status="resolved" created="2024-12-09T17:00:37.152" complete="100000">
    <ac:deMkLst xmlns:ac="http://schemas.microsoft.com/office/drawing/2013/main/command">
      <pc:docMk xmlns:pc="http://schemas.microsoft.com/office/powerpoint/2013/main/command"/>
      <pc:sldMk xmlns:pc="http://schemas.microsoft.com/office/powerpoint/2013/main/command" cId="708216807" sldId="281"/>
      <ac:graphicFrameMk id="4" creationId="{83D9F0A5-9D26-0B7A-431F-0A9B69A10E4E}"/>
    </ac:deMkLst>
    <p188:txBody>
      <a:bodyPr/>
      <a:lstStyle/>
      <a:p>
        <a:r>
          <a:rPr lang="en-US"/>
          <a:t>DPH slide
thinking about keeping the previous 3 quarters for comparison and bumping off the oldest quarter each time?</a:t>
        </a:r>
      </a:p>
    </p188:txBody>
  </p188:cm>
</p188:cmLst>
</file>

<file path=ppt/comments/modernComment_11A_CFBA0A3C.xml><?xml version="1.0" encoding="utf-8"?>
<p188:cmLst xmlns:a="http://schemas.openxmlformats.org/drawingml/2006/main" xmlns:r="http://schemas.openxmlformats.org/officeDocument/2006/relationships" xmlns:p188="http://schemas.microsoft.com/office/powerpoint/2018/8/main">
  <p188:cm id="{371E2243-5BEE-4EC2-8A5E-43B8A3C68944}" authorId="{EF27E51E-DDFF-32AD-7510-3B6542789B0E}" status="resolved" created="2024-12-09T16:51:21.447" complete="100000">
    <pc:sldMkLst xmlns:pc="http://schemas.microsoft.com/office/powerpoint/2013/main/command">
      <pc:docMk/>
      <pc:sldMk cId="3485076028" sldId="282"/>
    </pc:sldMkLst>
    <p188:txBody>
      <a:bodyPr/>
      <a:lstStyle/>
      <a:p>
        <a:r>
          <a:rPr lang="en-US"/>
          <a:t>DPH - get map from Gary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860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There were no additional receiverships, bankruptcies, temp. managers, or closures during the quarter ended 6/30/24.</a:t>
            </a:r>
          </a:p>
          <a:p>
            <a:pPr>
              <a:buNone/>
            </a:pPr>
            <a:br>
              <a:rPr lang="en-US"/>
            </a:br>
            <a:endParaRPr lang="en-US"/>
          </a:p>
        </p:txBody>
      </p:sp>
    </p:spTree>
    <p:extLst>
      <p:ext uri="{BB962C8B-B14F-4D97-AF65-F5344CB8AC3E}">
        <p14:creationId xmlns:p14="http://schemas.microsoft.com/office/powerpoint/2010/main" val="139361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t>Updated! No interim rate requests during the quarter ended 6/30/24.</a:t>
            </a:r>
          </a:p>
        </p:txBody>
      </p:sp>
    </p:spTree>
    <p:extLst>
      <p:ext uri="{BB962C8B-B14F-4D97-AF65-F5344CB8AC3E}">
        <p14:creationId xmlns:p14="http://schemas.microsoft.com/office/powerpoint/2010/main" val="109284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Back to basics training on Nov 13, 8:30-4:30</a:t>
            </a:r>
          </a:p>
          <a:p>
            <a:r>
              <a:rPr lang="en-US"/>
              <a:t>Target audience – NH administrators and directors of nursing</a:t>
            </a:r>
          </a:p>
          <a:p>
            <a:r>
              <a:rPr lang="en-US"/>
              <a:t>200 attendees</a:t>
            </a:r>
          </a:p>
          <a:p>
            <a:r>
              <a:rPr lang="en-US"/>
              <a:t>Presentations from DPH, DSS, and LTC ombudsperson</a:t>
            </a:r>
          </a:p>
          <a:p>
            <a:r>
              <a:rPr lang="en-US"/>
              <a:t>Topics ranged from Medicaid in nursing homes, to resident rights, key legislation, survey process and preparedness, and the role of nursing home administrator and director of nursing</a:t>
            </a:r>
          </a:p>
          <a:p>
            <a:r>
              <a:rPr lang="en-US"/>
              <a:t>Training was paid for using CMP money available to DPH from CMS</a:t>
            </a:r>
          </a:p>
          <a:p>
            <a:endParaRPr lang="en-US"/>
          </a:p>
          <a:p>
            <a:endParaRPr lang="en-US"/>
          </a:p>
          <a:p>
            <a:endParaRPr lang="en-US"/>
          </a:p>
        </p:txBody>
      </p:sp>
    </p:spTree>
    <p:extLst>
      <p:ext uri="{BB962C8B-B14F-4D97-AF65-F5344CB8AC3E}">
        <p14:creationId xmlns:p14="http://schemas.microsoft.com/office/powerpoint/2010/main" val="369985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3.png"/><Relationship Id="rId7" Type="http://schemas.openxmlformats.org/officeDocument/2006/relationships/image" Target="../media/image5.emf"/><Relationship Id="rId12" Type="http://schemas.openxmlformats.org/officeDocument/2006/relationships/image" Target="../media/image8.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7.png"/><Relationship Id="rId5" Type="http://schemas.openxmlformats.org/officeDocument/2006/relationships/image" Target="../media/image4.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6.png"/><Relationship Id="rId14" Type="http://schemas.openxmlformats.org/officeDocument/2006/relationships/image" Target="../media/image9.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reserve="1" userDrawn="1">
  <p:cSld name="Table of Contents">
    <p:spTree>
      <p:nvGrpSpPr>
        <p:cNvPr id="1" name="Shape 13"/>
        <p:cNvGrpSpPr/>
        <p:nvPr/>
      </p:nvGrpSpPr>
      <p:grpSpPr>
        <a:xfrm>
          <a:off x="0" y="0"/>
          <a:ext cx="0" cy="0"/>
          <a:chOff x="0" y="0"/>
          <a:chExt cx="0" cy="0"/>
        </a:xfrm>
      </p:grpSpPr>
      <p:sp>
        <p:nvSpPr>
          <p:cNvPr id="9" name="Text Placeholder 8">
            <a:extLst>
              <a:ext uri="{FF2B5EF4-FFF2-40B4-BE49-F238E27FC236}">
                <a16:creationId xmlns:a16="http://schemas.microsoft.com/office/drawing/2014/main" id="{EC13F86C-4F2E-90A3-24CE-FAE6F5494E9A}"/>
              </a:ext>
            </a:extLst>
          </p:cNvPr>
          <p:cNvSpPr>
            <a:spLocks noGrp="1"/>
          </p:cNvSpPr>
          <p:nvPr>
            <p:ph type="body" sz="quarter" idx="13"/>
          </p:nvPr>
        </p:nvSpPr>
        <p:spPr>
          <a:xfrm>
            <a:off x="4343914" y="1028715"/>
            <a:ext cx="4054475" cy="3281362"/>
          </a:xfrm>
        </p:spPr>
        <p:txBody>
          <a:bodyPr>
            <a:normAutofit/>
          </a:bodyPr>
          <a:lstStyle>
            <a:lvl1pPr marL="457200" indent="-342900">
              <a:lnSpc>
                <a:spcPct val="150000"/>
              </a:lnSpc>
              <a:buClr>
                <a:srgbClr val="3371E7"/>
              </a:buClr>
              <a:buSzPct val="100000"/>
              <a:buFont typeface="+mj-lt"/>
              <a:buAutoNum type="arabicPeriod"/>
              <a:defRPr sz="1200" b="1">
                <a:solidFill>
                  <a:srgbClr val="3370E8"/>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rgbClr val="3371E7"/>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3" name="Google Shape;95;p19">
            <a:extLst>
              <a:ext uri="{FF2B5EF4-FFF2-40B4-BE49-F238E27FC236}">
                <a16:creationId xmlns:a16="http://schemas.microsoft.com/office/drawing/2014/main" id="{B9D160B0-497E-04F2-AE76-1042055F0269}"/>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
        <p:nvSpPr>
          <p:cNvPr id="5" name="Google Shape;104;p20">
            <a:extLst>
              <a:ext uri="{FF2B5EF4-FFF2-40B4-BE49-F238E27FC236}">
                <a16:creationId xmlns:a16="http://schemas.microsoft.com/office/drawing/2014/main" id="{5F876389-FBF8-503E-BBAC-1164163C47FD}"/>
              </a:ext>
            </a:extLst>
          </p:cNvPr>
          <p:cNvSpPr txBox="1"/>
          <p:nvPr userDrawn="1"/>
        </p:nvSpPr>
        <p:spPr>
          <a:xfrm>
            <a:off x="753775" y="1641600"/>
            <a:ext cx="3072600" cy="186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Table of </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r>
              <a:rPr lang="en" sz="4000">
                <a:solidFill>
                  <a:srgbClr val="3371E7"/>
                </a:solidFill>
                <a:latin typeface="Poppins SemiBold"/>
                <a:ea typeface="Poppins SemiBold"/>
                <a:cs typeface="Poppins SemiBold"/>
                <a:sym typeface="Poppins SemiBold"/>
              </a:rPr>
              <a:t>contents</a:t>
            </a:r>
            <a:endParaRPr sz="4000">
              <a:solidFill>
                <a:srgbClr val="3371E7"/>
              </a:solidFill>
              <a:latin typeface="Poppins SemiBold"/>
              <a:ea typeface="Poppins SemiBold"/>
              <a:cs typeface="Poppins SemiBold"/>
              <a:sym typeface="Poppins SemiBold"/>
            </a:endParaRPr>
          </a:p>
          <a:p>
            <a:pPr marL="0" lvl="0" indent="0" algn="l" rtl="0">
              <a:spcBef>
                <a:spcPts val="0"/>
              </a:spcBef>
              <a:spcAft>
                <a:spcPts val="0"/>
              </a:spcAft>
              <a:buNone/>
            </a:pPr>
            <a:endParaRPr sz="3400">
              <a:solidFill>
                <a:srgbClr val="3371E7"/>
              </a:solidFill>
              <a:latin typeface="Poppins"/>
              <a:ea typeface="Poppins"/>
              <a:cs typeface="Poppins"/>
              <a:sym typeface="Poppins"/>
            </a:endParaRPr>
          </a:p>
        </p:txBody>
      </p:sp>
    </p:spTree>
    <p:extLst>
      <p:ext uri="{BB962C8B-B14F-4D97-AF65-F5344CB8AC3E}">
        <p14:creationId xmlns:p14="http://schemas.microsoft.com/office/powerpoint/2010/main" val="1787881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Closing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ED0E15-DF7B-B84A-DCA2-7921ECBD4B17}"/>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6" name="TextBox 5">
            <a:extLst>
              <a:ext uri="{FF2B5EF4-FFF2-40B4-BE49-F238E27FC236}">
                <a16:creationId xmlns:a16="http://schemas.microsoft.com/office/drawing/2014/main" id="{D4874343-ED96-6F41-C989-727B8AC3F46F}"/>
              </a:ext>
            </a:extLst>
          </p:cNvPr>
          <p:cNvSpPr txBox="1"/>
          <p:nvPr userDrawn="1"/>
        </p:nvSpPr>
        <p:spPr>
          <a:xfrm>
            <a:off x="1350532" y="3415307"/>
            <a:ext cx="2025704" cy="369332"/>
          </a:xfrm>
          <a:prstGeom prst="rect">
            <a:avLst/>
          </a:prstGeom>
          <a:noFill/>
        </p:spPr>
        <p:txBody>
          <a:bodyPr wrap="square" rtlCol="0">
            <a:spAutoFit/>
          </a:bodyPr>
          <a:lstStyle/>
          <a:p>
            <a:pPr algn="l"/>
            <a:r>
              <a:rPr lang="en-US" sz="1800" b="0">
                <a:solidFill>
                  <a:schemeClr val="bg1"/>
                </a:solidFill>
              </a:rPr>
              <a:t>CLAconnect.com</a:t>
            </a:r>
          </a:p>
        </p:txBody>
      </p:sp>
      <p:pic>
        <p:nvPicPr>
          <p:cNvPr id="7" name="Picture 6">
            <a:hlinkClick r:id="rId2"/>
            <a:extLst>
              <a:ext uri="{FF2B5EF4-FFF2-40B4-BE49-F238E27FC236}">
                <a16:creationId xmlns:a16="http://schemas.microsoft.com/office/drawing/2014/main" id="{957DB0C5-16E9-ED72-F0CA-B4D6B0BF1F4E}"/>
              </a:ext>
            </a:extLst>
          </p:cNvPr>
          <p:cNvPicPr>
            <a:picLocks noChangeAspect="1"/>
          </p:cNvPicPr>
          <p:nvPr userDrawn="1"/>
        </p:nvPicPr>
        <p:blipFill>
          <a:blip r:embed="rId3">
            <a:alphaModFix amt="85000"/>
            <a:extLst>
              <a:ext uri="{28A0092B-C50C-407E-A947-70E740481C1C}">
                <a14:useLocalDpi xmlns:a14="http://schemas.microsoft.com/office/drawing/2010/main" val="0"/>
              </a:ext>
            </a:extLst>
          </a:blip>
          <a:srcRect/>
          <a:stretch/>
        </p:blipFill>
        <p:spPr>
          <a:xfrm>
            <a:off x="2259160" y="3880617"/>
            <a:ext cx="229981" cy="222341"/>
          </a:xfrm>
          <a:prstGeom prst="rect">
            <a:avLst/>
          </a:prstGeom>
        </p:spPr>
      </p:pic>
      <p:pic>
        <p:nvPicPr>
          <p:cNvPr id="8" name="Picture 7">
            <a:hlinkClick r:id="rId4"/>
            <a:extLst>
              <a:ext uri="{FF2B5EF4-FFF2-40B4-BE49-F238E27FC236}">
                <a16:creationId xmlns:a16="http://schemas.microsoft.com/office/drawing/2014/main" id="{7CD9B882-8B32-8344-11C5-A98B78BE3EE8}"/>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9" name="Picture 8">
            <a:hlinkClick r:id="rId6"/>
            <a:extLst>
              <a:ext uri="{FF2B5EF4-FFF2-40B4-BE49-F238E27FC236}">
                <a16:creationId xmlns:a16="http://schemas.microsoft.com/office/drawing/2014/main" id="{DCC8C19E-2F27-467B-32E1-90387981536D}"/>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10" name="Picture 9">
            <a:hlinkClick r:id="rId8"/>
            <a:extLst>
              <a:ext uri="{FF2B5EF4-FFF2-40B4-BE49-F238E27FC236}">
                <a16:creationId xmlns:a16="http://schemas.microsoft.com/office/drawing/2014/main" id="{A29D7AB9-1DB5-0DA0-4AEF-725A45B7AAA9}"/>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11" name="Picture 10">
            <a:hlinkClick r:id="rId10"/>
            <a:extLst>
              <a:ext uri="{FF2B5EF4-FFF2-40B4-BE49-F238E27FC236}">
                <a16:creationId xmlns:a16="http://schemas.microsoft.com/office/drawing/2014/main" id="{8F790A7C-62BD-98BF-0317-B49CE2E1EBD1}"/>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2" name="Content Placeholder 3">
            <a:extLst>
              <a:ext uri="{FF2B5EF4-FFF2-40B4-BE49-F238E27FC236}">
                <a16:creationId xmlns:a16="http://schemas.microsoft.com/office/drawing/2014/main" id="{0C6E5874-0E94-56AB-0EDF-AE33FD13974B}"/>
              </a:ext>
            </a:extLst>
          </p:cNvPr>
          <p:cNvSpPr>
            <a:spLocks noGrp="1"/>
          </p:cNvSpPr>
          <p:nvPr>
            <p:ph sz="half" idx="2" hasCustomPrompt="1"/>
          </p:nvPr>
        </p:nvSpPr>
        <p:spPr>
          <a:xfrm>
            <a:off x="1350532" y="326018"/>
            <a:ext cx="4210049" cy="2590800"/>
          </a:xfrm>
          <a:noFill/>
        </p:spPr>
        <p:txBody>
          <a:bodyPr anchor="ctr" anchorCtr="0"/>
          <a:lstStyle>
            <a:lvl1pPr marL="0" indent="3175">
              <a:spcBef>
                <a:spcPts val="0"/>
              </a:spcBef>
              <a:buNone/>
              <a:defRPr sz="2400" b="0" i="1">
                <a:solidFill>
                  <a:schemeClr val="bg1"/>
                </a:solidFill>
                <a:latin typeface="Georgia" panose="02040502050405020303" pitchFamily="18" charset="0"/>
              </a:defRPr>
            </a:lvl1pPr>
            <a:lvl2pPr marL="0" indent="3175">
              <a:spcBef>
                <a:spcPts val="0"/>
              </a:spcBef>
              <a:buNone/>
              <a:defRPr sz="1800" b="0">
                <a:solidFill>
                  <a:schemeClr val="bg1"/>
                </a:solidFill>
              </a:defRPr>
            </a:lvl2pPr>
            <a:lvl3pPr marL="0" indent="3175">
              <a:spcBef>
                <a:spcPts val="0"/>
              </a:spcBef>
              <a:buNone/>
              <a:defRPr sz="1600" b="0">
                <a:solidFill>
                  <a:schemeClr val="bg1"/>
                </a:solidFill>
              </a:defRPr>
            </a:lvl3pPr>
            <a:lvl4pPr marL="3175" indent="-3175">
              <a:spcBef>
                <a:spcPts val="0"/>
              </a:spcBef>
              <a:buNone/>
              <a:defRPr sz="1400" b="0">
                <a:solidFill>
                  <a:schemeClr val="bg1"/>
                </a:solidFill>
              </a:defRPr>
            </a:lvl4pPr>
            <a:lvl5pPr marL="0" indent="3175">
              <a:spcBef>
                <a:spcPts val="0"/>
              </a:spcBef>
              <a:buNone/>
              <a:defRPr sz="1400" b="0">
                <a:solidFill>
                  <a:schemeClr val="bg1"/>
                </a:solidFill>
              </a:defRPr>
            </a:lvl5pPr>
            <a:lvl6pPr>
              <a:defRPr sz="1800"/>
            </a:lvl6pPr>
            <a:lvl7pPr>
              <a:defRPr sz="1800"/>
            </a:lvl7pPr>
            <a:lvl8pPr>
              <a:defRPr sz="1800"/>
            </a:lvl8pPr>
            <a:lvl9pPr>
              <a:defRPr sz="1800"/>
            </a:lvl9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pic>
        <p:nvPicPr>
          <p:cNvPr id="15" name="Picture 14" descr="Icon&#10;&#10;Description automatically generated">
            <a:extLst>
              <a:ext uri="{FF2B5EF4-FFF2-40B4-BE49-F238E27FC236}">
                <a16:creationId xmlns:a16="http://schemas.microsoft.com/office/drawing/2014/main" id="{EF7A6A09-0AFC-3E85-A15C-907C511C9D3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7" name="TextBox 16">
            <a:extLst>
              <a:ext uri="{FF2B5EF4-FFF2-40B4-BE49-F238E27FC236}">
                <a16:creationId xmlns:a16="http://schemas.microsoft.com/office/drawing/2014/main" id="{51E490E3-8DC5-F1FF-1DD3-8CCF5DD65522}"/>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a:solidFill>
                  <a:schemeClr val="bg1"/>
                </a:solidFill>
              </a:rPr>
              <a:t>CPAs  |  CONSULTANTS  |  WEALTH ADVISORS</a:t>
            </a:r>
          </a:p>
        </p:txBody>
      </p:sp>
      <p:sp>
        <p:nvSpPr>
          <p:cNvPr id="19" name="Rectangle 18">
            <a:extLst>
              <a:ext uri="{FF2B5EF4-FFF2-40B4-BE49-F238E27FC236}">
                <a16:creationId xmlns:a16="http://schemas.microsoft.com/office/drawing/2014/main" id="{A16B435C-7235-8E60-A1E2-EC36F464B8F0}"/>
              </a:ext>
            </a:extLst>
          </p:cNvPr>
          <p:cNvSpPr/>
          <p:nvPr userDrawn="1"/>
        </p:nvSpPr>
        <p:spPr>
          <a:xfrm>
            <a:off x="1321035" y="4509592"/>
            <a:ext cx="6807711"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Calibri" panose="020F0502020204030204" pitchFamily="34" charset="0"/>
                <a:cs typeface="Calibri" panose="020F0502020204030204" pitchFamily="34" charset="0"/>
              </a:rPr>
              <a:t>©2024 CliftonLarsonAllen LLP. CLA (CliftonLarsonAllen LLP) </a:t>
            </a:r>
            <a:r>
              <a:rPr lang="en-US" sz="800" b="0" i="0" kern="1200">
                <a:solidFill>
                  <a:schemeClr val="bg1"/>
                </a:solidFill>
                <a:latin typeface="Calibri" panose="020F0502020204030204" pitchFamily="34" charset="0"/>
                <a:ea typeface="+mn-ea"/>
                <a:cs typeface="Calibri" panose="020F0502020204030204" pitchFamily="34" charset="0"/>
              </a:rPr>
              <a:t>is an </a:t>
            </a:r>
            <a:r>
              <a:rPr lang="en-US" sz="800" b="0" i="0">
                <a:solidFill>
                  <a:schemeClr val="bg1"/>
                </a:solidFill>
                <a:latin typeface="Calibri" panose="020F0502020204030204" pitchFamily="34" charset="0"/>
                <a:cs typeface="Calibri" panose="020F0502020204030204" pitchFamily="34" charset="0"/>
              </a:rPr>
              <a:t>independent network member of CLA Global. See </a:t>
            </a:r>
            <a:r>
              <a:rPr lang="en-US" sz="800" b="0" i="0">
                <a:solidFill>
                  <a:schemeClr val="bg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a:solidFill>
                  <a:schemeClr val="bg1"/>
                </a:solidFill>
                <a:latin typeface="Calibri" panose="020F0502020204030204" pitchFamily="34" charset="0"/>
                <a:cs typeface="Calibri" panose="020F0502020204030204" pitchFamily="34" charset="0"/>
              </a:rPr>
              <a:t>. </a:t>
            </a:r>
            <a:br>
              <a:rPr lang="en-US" sz="800" b="0" i="0">
                <a:solidFill>
                  <a:schemeClr val="bg1"/>
                </a:solidFill>
                <a:latin typeface="Calibri" panose="020F0502020204030204" pitchFamily="34" charset="0"/>
                <a:cs typeface="Calibri" panose="020F0502020204030204" pitchFamily="34" charset="0"/>
              </a:rPr>
            </a:br>
            <a:r>
              <a:rPr lang="en-US" sz="800" b="0" i="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0" name="Picture 19">
            <a:extLst>
              <a:ext uri="{FF2B5EF4-FFF2-40B4-BE49-F238E27FC236}">
                <a16:creationId xmlns:a16="http://schemas.microsoft.com/office/drawing/2014/main" id="{4084DDEC-229B-DFAC-92C6-48B9AEF23AD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73998" y="3437167"/>
            <a:ext cx="697827" cy="694944"/>
          </a:xfrm>
          <a:prstGeom prst="rect">
            <a:avLst/>
          </a:prstGeom>
        </p:spPr>
      </p:pic>
      <p:sp>
        <p:nvSpPr>
          <p:cNvPr id="21" name="Slide Number Placeholder 5">
            <a:extLst>
              <a:ext uri="{FF2B5EF4-FFF2-40B4-BE49-F238E27FC236}">
                <a16:creationId xmlns:a16="http://schemas.microsoft.com/office/drawing/2014/main" id="{9DDF8FBE-E58A-9D2E-1758-C71B632CFF8C}"/>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1652200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SECOND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lang="en-US"/>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96369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1_Section header">
    <p:spTree>
      <p:nvGrpSpPr>
        <p:cNvPr id="1" name="Shape 13"/>
        <p:cNvGrpSpPr/>
        <p:nvPr/>
      </p:nvGrpSpPr>
      <p:grpSpPr>
        <a:xfrm>
          <a:off x="0" y="0"/>
          <a:ext cx="0" cy="0"/>
          <a:chOff x="0" y="0"/>
          <a:chExt cx="0" cy="0"/>
        </a:xfrm>
      </p:grpSpPr>
      <p:sp>
        <p:nvSpPr>
          <p:cNvPr id="4" name="Rectangle 3">
            <a:extLst>
              <a:ext uri="{FF2B5EF4-FFF2-40B4-BE49-F238E27FC236}">
                <a16:creationId xmlns:a16="http://schemas.microsoft.com/office/drawing/2014/main" id="{5848A094-969E-48EF-A809-53A4995F59F5}"/>
              </a:ext>
            </a:extLst>
          </p:cNvPr>
          <p:cNvSpPr/>
          <p:nvPr userDrawn="1"/>
        </p:nvSpPr>
        <p:spPr>
          <a:xfrm>
            <a:off x="0" y="0"/>
            <a:ext cx="9144000" cy="5143500"/>
          </a:xfrm>
          <a:prstGeom prst="rect">
            <a:avLst/>
          </a:prstGeom>
          <a:solidFill>
            <a:srgbClr val="337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68B519F-C49A-345B-0697-A1E2F6CC2DA5}"/>
              </a:ext>
            </a:extLst>
          </p:cNvPr>
          <p:cNvSpPr>
            <a:spLocks noGrp="1"/>
          </p:cNvSpPr>
          <p:nvPr>
            <p:ph type="body" sz="quarter" idx="13"/>
          </p:nvPr>
        </p:nvSpPr>
        <p:spPr>
          <a:xfrm>
            <a:off x="197244" y="1550535"/>
            <a:ext cx="4742150" cy="1960562"/>
          </a:xfrm>
        </p:spPr>
        <p:txBody>
          <a:bodyPr>
            <a:noAutofit/>
          </a:bodyPr>
          <a:lstStyle>
            <a:lvl1pPr marL="114300" indent="0">
              <a:lnSpc>
                <a:spcPct val="100000"/>
              </a:lnSpc>
              <a:buNone/>
              <a:defRPr sz="4700" b="1">
                <a:solidFill>
                  <a:schemeClr val="bg1"/>
                </a:solidFill>
                <a:latin typeface="+mn-lt"/>
                <a:cs typeface="Poppins SemiBold" panose="00000700000000000000" pitchFamily="2" charset="0"/>
              </a:defRPr>
            </a:lvl1pPr>
          </a:lstStyle>
          <a:p>
            <a:pPr lvl="0"/>
            <a:r>
              <a:rPr lang="en-US"/>
              <a:t>Click to edit Master text styles</a:t>
            </a:r>
          </a:p>
        </p:txBody>
      </p:sp>
      <p:sp>
        <p:nvSpPr>
          <p:cNvPr id="15" name="Google Shape;15;p3"/>
          <p:cNvSpPr txBox="1">
            <a:spLocks noGrp="1"/>
          </p:cNvSpPr>
          <p:nvPr>
            <p:ph type="sldNum" idx="12"/>
          </p:nvPr>
        </p:nvSpPr>
        <p:spPr>
          <a:xfrm>
            <a:off x="8358162" y="4810169"/>
            <a:ext cx="548700" cy="227190"/>
          </a:xfrm>
          <a:prstGeom prst="rect">
            <a:avLst/>
          </a:prstGeom>
        </p:spPr>
        <p:txBody>
          <a:bodyPr spcFirstLastPara="1" wrap="square" lIns="91425" tIns="91425" rIns="91425" bIns="91425" anchor="ctr" anchorCtr="0">
            <a:noAutofit/>
          </a:bodyPr>
          <a:lstStyle>
            <a:lvl1pPr lvl="0">
              <a:buNone/>
              <a:defRPr sz="700" b="1">
                <a:solidFill>
                  <a:schemeClr val="bg1"/>
                </a:solidFill>
                <a:latin typeface="+mn-lt"/>
                <a:cs typeface="Poppins SemiBold" panose="00000700000000000000" pitchFamily="2" charset="0"/>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2" name="Google Shape;94;p19">
            <a:extLst>
              <a:ext uri="{FF2B5EF4-FFF2-40B4-BE49-F238E27FC236}">
                <a16:creationId xmlns:a16="http://schemas.microsoft.com/office/drawing/2014/main" id="{8E8A1A5E-D989-1B34-B788-06B6BC7E5580}"/>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sp>
        <p:nvSpPr>
          <p:cNvPr id="6" name="Google Shape;110;p21">
            <a:extLst>
              <a:ext uri="{FF2B5EF4-FFF2-40B4-BE49-F238E27FC236}">
                <a16:creationId xmlns:a16="http://schemas.microsoft.com/office/drawing/2014/main" id="{3C3C8957-8E7B-83FC-230B-3E1D5820D7B1}"/>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chemeClr val="lt1"/>
                </a:solidFill>
                <a:latin typeface="+mn-lt"/>
                <a:ea typeface="Poppins SemiBold"/>
                <a:cs typeface="Poppins SemiBold"/>
                <a:sym typeface="Poppins SemiBold"/>
              </a:rPr>
              <a:t>Connecticut Public Health</a:t>
            </a:r>
            <a:endParaRPr sz="800" b="1">
              <a:solidFill>
                <a:schemeClr val="lt1"/>
              </a:solidFill>
              <a:latin typeface="+mn-lt"/>
              <a:ea typeface="Poppins SemiBold"/>
              <a:cs typeface="Poppins SemiBold"/>
              <a:sym typeface="Poppins SemiBold"/>
            </a:endParaRPr>
          </a:p>
        </p:txBody>
      </p:sp>
      <p:cxnSp>
        <p:nvCxnSpPr>
          <p:cNvPr id="7" name="Google Shape;111;p21">
            <a:extLst>
              <a:ext uri="{FF2B5EF4-FFF2-40B4-BE49-F238E27FC236}">
                <a16:creationId xmlns:a16="http://schemas.microsoft.com/office/drawing/2014/main" id="{9FCF6609-DB3B-1203-E242-DFBE647AEA98}"/>
              </a:ext>
            </a:extLst>
          </p:cNvPr>
          <p:cNvCxnSpPr/>
          <p:nvPr userDrawn="1"/>
        </p:nvCxnSpPr>
        <p:spPr>
          <a:xfrm rot="10800000">
            <a:off x="318600" y="4766180"/>
            <a:ext cx="8506800" cy="0"/>
          </a:xfrm>
          <a:prstGeom prst="straightConnector1">
            <a:avLst/>
          </a:prstGeom>
          <a:noFill/>
          <a:ln w="9525" cap="flat" cmpd="sng">
            <a:solidFill>
              <a:schemeClr val="lt1"/>
            </a:solidFill>
            <a:prstDash val="solid"/>
            <a:round/>
            <a:headEnd type="none" w="med" len="med"/>
            <a:tailEnd type="none" w="med" len="med"/>
          </a:ln>
        </p:spPr>
      </p:cxnSp>
    </p:spTree>
    <p:extLst>
      <p:ext uri="{BB962C8B-B14F-4D97-AF65-F5344CB8AC3E}">
        <p14:creationId xmlns:p14="http://schemas.microsoft.com/office/powerpoint/2010/main" val="1291447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mn-lt"/>
                <a:cs typeface="Poppins SemiBold" panose="00000700000000000000" pitchFamily="2"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mn-lt"/>
                <a:cs typeface="Poppins" panose="00000500000000000000" pitchFamily="2"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mn-lt"/>
              </a:rPr>
              <a:pPr/>
              <a:t>‹#›</a:t>
            </a:fld>
            <a:endParaRPr lang="en" b="1">
              <a:latin typeface="+mn-lt"/>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mn-lt"/>
                <a:ea typeface="Poppins SemiBold"/>
                <a:cs typeface="Poppins SemiBold"/>
                <a:sym typeface="Poppins SemiBold"/>
              </a:rPr>
              <a:t>Connecticut Public Health</a:t>
            </a:r>
            <a:endParaRPr sz="800" b="1">
              <a:solidFill>
                <a:srgbClr val="3371E7"/>
              </a:solidFill>
              <a:latin typeface="+mn-lt"/>
              <a:ea typeface="Poppins SemiBold"/>
              <a:cs typeface="Poppins SemiBold"/>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reserve="1">
  <p:cSld name="Table/Chart PRIMAR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32757"/>
            <a:ext cx="8520600" cy="297925"/>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1200" b="1">
                <a:solidFill>
                  <a:srgbClr val="3370E8"/>
                </a:solidFill>
                <a:latin typeface="Arial" panose="020B0604020202020204" pitchFamily="34" charset="0"/>
                <a:cs typeface="Arial" panose="020B0604020202020204" pitchFamily="34"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p>
        </p:txBody>
      </p:sp>
      <p:sp>
        <p:nvSpPr>
          <p:cNvPr id="18" name="Google Shape;18;p4"/>
          <p:cNvSpPr txBox="1">
            <a:spLocks noGrp="1"/>
          </p:cNvSpPr>
          <p:nvPr>
            <p:ph type="body" idx="1"/>
          </p:nvPr>
        </p:nvSpPr>
        <p:spPr>
          <a:xfrm>
            <a:off x="311700" y="791943"/>
            <a:ext cx="8520600" cy="3719784"/>
          </a:xfrm>
          <a:prstGeom prst="rect">
            <a:avLst/>
          </a:prstGeom>
        </p:spPr>
        <p:txBody>
          <a:bodyPr spcFirstLastPara="1" wrap="square" lIns="91425" tIns="91425" rIns="91425" bIns="91425" anchor="t" anchorCtr="0">
            <a:normAutofit/>
          </a:bodyPr>
          <a:lstStyle>
            <a:lvl1pPr marL="171450" lvl="0" indent="-171450">
              <a:spcBef>
                <a:spcPts val="0"/>
              </a:spcBef>
              <a:spcAft>
                <a:spcPts val="0"/>
              </a:spcAft>
              <a:buSzPct val="100000"/>
              <a:buFont typeface="Arial" panose="020B0604020202020204" pitchFamily="34" charset="0"/>
              <a:buChar char="•"/>
              <a:defRPr sz="1100" b="0">
                <a:solidFill>
                  <a:schemeClr val="tx1"/>
                </a:solidFill>
                <a:latin typeface="Arial" panose="020B0604020202020204" pitchFamily="34" charset="0"/>
                <a:cs typeface="Arial" panose="020B0604020202020204" pitchFamily="34" charset="0"/>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Click to edit Master text styles</a:t>
            </a:r>
          </a:p>
        </p:txBody>
      </p:sp>
      <p:sp>
        <p:nvSpPr>
          <p:cNvPr id="2" name="Google Shape;15;p3">
            <a:extLst>
              <a:ext uri="{FF2B5EF4-FFF2-40B4-BE49-F238E27FC236}">
                <a16:creationId xmlns:a16="http://schemas.microsoft.com/office/drawing/2014/main" id="{B15DC82E-BA6E-EAB5-04BD-969EAD7E679C}"/>
              </a:ext>
            </a:extLst>
          </p:cNvPr>
          <p:cNvSpPr txBox="1">
            <a:spLocks/>
          </p:cNvSpPr>
          <p:nvPr userDrawn="1"/>
        </p:nvSpPr>
        <p:spPr>
          <a:xfrm>
            <a:off x="8358162" y="4810169"/>
            <a:ext cx="548700" cy="22719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700" b="0" i="0" u="none" strike="noStrike" cap="none">
                <a:solidFill>
                  <a:srgbClr val="3371E7"/>
                </a:solidFill>
                <a:latin typeface="Poppins SemiBold" panose="00000700000000000000" pitchFamily="2" charset="0"/>
                <a:ea typeface="Arial"/>
                <a:cs typeface="Poppins SemiBold" panose="00000700000000000000" pitchFamily="2" charset="0"/>
                <a:sym typeface="Arial"/>
              </a:defRPr>
            </a:lvl1pPr>
            <a:lvl2pPr marR="0" lvl="1"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b="1" smtClean="0">
                <a:latin typeface="Arial" panose="020B0604020202020204" pitchFamily="34" charset="0"/>
                <a:cs typeface="Arial" panose="020B0604020202020204" pitchFamily="34" charset="0"/>
              </a:rPr>
              <a:pPr/>
              <a:t>‹#›</a:t>
            </a:fld>
            <a:endParaRPr lang="en" b="1">
              <a:latin typeface="Arial" panose="020B0604020202020204" pitchFamily="34" charset="0"/>
              <a:cs typeface="Arial" panose="020B0604020202020204" pitchFamily="34" charset="0"/>
            </a:endParaRPr>
          </a:p>
        </p:txBody>
      </p:sp>
      <p:sp>
        <p:nvSpPr>
          <p:cNvPr id="3" name="Google Shape;94;p19">
            <a:extLst>
              <a:ext uri="{FF2B5EF4-FFF2-40B4-BE49-F238E27FC236}">
                <a16:creationId xmlns:a16="http://schemas.microsoft.com/office/drawing/2014/main" id="{1349046C-DD55-90B8-2239-839BA906E1F7}"/>
              </a:ext>
            </a:extLst>
          </p:cNvPr>
          <p:cNvSpPr txBox="1"/>
          <p:nvPr userDrawn="1"/>
        </p:nvSpPr>
        <p:spPr>
          <a:xfrm>
            <a:off x="229900" y="4802249"/>
            <a:ext cx="3000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solidFill>
                  <a:srgbClr val="3371E7"/>
                </a:solidFill>
                <a:latin typeface="Arial" panose="020B0604020202020204" pitchFamily="34" charset="0"/>
                <a:ea typeface="Poppins SemiBold"/>
                <a:cs typeface="Arial" panose="020B0604020202020204" pitchFamily="34" charset="0"/>
                <a:sym typeface="Poppins SemiBold"/>
              </a:rPr>
              <a:t>Connecticut Public Health</a:t>
            </a:r>
            <a:endParaRPr sz="800" b="1">
              <a:solidFill>
                <a:srgbClr val="3371E7"/>
              </a:solidFill>
              <a:latin typeface="Arial" panose="020B0604020202020204" pitchFamily="34" charset="0"/>
              <a:ea typeface="Poppins SemiBold"/>
              <a:cs typeface="Arial" panose="020B0604020202020204" pitchFamily="34" charset="0"/>
              <a:sym typeface="Poppins SemiBold"/>
            </a:endParaRPr>
          </a:p>
        </p:txBody>
      </p:sp>
      <p:cxnSp>
        <p:nvCxnSpPr>
          <p:cNvPr id="4" name="Google Shape;95;p19">
            <a:extLst>
              <a:ext uri="{FF2B5EF4-FFF2-40B4-BE49-F238E27FC236}">
                <a16:creationId xmlns:a16="http://schemas.microsoft.com/office/drawing/2014/main" id="{86BD8646-4DB9-3CB0-E55A-4B9221153448}"/>
              </a:ext>
            </a:extLst>
          </p:cNvPr>
          <p:cNvCxnSpPr/>
          <p:nvPr userDrawn="1"/>
        </p:nvCxnSpPr>
        <p:spPr>
          <a:xfrm rot="10800000">
            <a:off x="318600" y="4766180"/>
            <a:ext cx="8506800" cy="0"/>
          </a:xfrm>
          <a:prstGeom prst="straightConnector1">
            <a:avLst/>
          </a:prstGeom>
          <a:noFill/>
          <a:ln w="9525" cap="flat" cmpd="sng">
            <a:solidFill>
              <a:schemeClr val="dk1"/>
            </a:solidFill>
            <a:prstDash val="solid"/>
            <a:round/>
            <a:headEnd type="none" w="med" len="med"/>
            <a:tailEnd type="none" w="med" len="med"/>
          </a:ln>
        </p:spPr>
      </p:cxnSp>
    </p:spTree>
    <p:extLst>
      <p:ext uri="{BB962C8B-B14F-4D97-AF65-F5344CB8AC3E}">
        <p14:creationId xmlns:p14="http://schemas.microsoft.com/office/powerpoint/2010/main" val="333726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428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863157-8CA8-E570-1659-767D716883EB}"/>
              </a:ext>
            </a:extLst>
          </p:cNvPr>
          <p:cNvSpPr/>
          <p:nvPr userDrawn="1"/>
        </p:nvSpPr>
        <p:spPr bwMode="auto">
          <a:xfrm>
            <a:off x="0" y="0"/>
            <a:ext cx="9144000" cy="5143500"/>
          </a:xfrm>
          <a:prstGeom prst="rect">
            <a:avLst/>
          </a:prstGeom>
          <a:gradFill flip="none" rotWithShape="1">
            <a:gsLst>
              <a:gs pos="0">
                <a:srgbClr val="2E334E"/>
              </a:gs>
              <a:gs pos="100000">
                <a:srgbClr val="1E2133"/>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5" name="Picture 14">
            <a:extLst>
              <a:ext uri="{FF2B5EF4-FFF2-40B4-BE49-F238E27FC236}">
                <a16:creationId xmlns:a16="http://schemas.microsoft.com/office/drawing/2014/main" id="{67E1E95A-6136-8ABE-9492-90AB58F391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1444" y="449804"/>
            <a:ext cx="3265438" cy="727082"/>
          </a:xfrm>
          <a:prstGeom prst="rect">
            <a:avLst/>
          </a:prstGeom>
        </p:spPr>
      </p:pic>
      <p:sp>
        <p:nvSpPr>
          <p:cNvPr id="16" name="Rectangle 4">
            <a:extLst>
              <a:ext uri="{FF2B5EF4-FFF2-40B4-BE49-F238E27FC236}">
                <a16:creationId xmlns:a16="http://schemas.microsoft.com/office/drawing/2014/main" id="{0F936631-F66F-4650-0232-62BA9FBA4399}"/>
              </a:ext>
            </a:extLst>
          </p:cNvPr>
          <p:cNvSpPr>
            <a:spLocks noGrp="1" noChangeArrowheads="1"/>
          </p:cNvSpPr>
          <p:nvPr>
            <p:ph type="subTitle" idx="1" hasCustomPrompt="1"/>
          </p:nvPr>
        </p:nvSpPr>
        <p:spPr>
          <a:xfrm>
            <a:off x="620219" y="3159085"/>
            <a:ext cx="7903563" cy="367202"/>
          </a:xfrm>
          <a:noFill/>
        </p:spPr>
        <p:txBody>
          <a:bodyPr/>
          <a:lstStyle>
            <a:lvl1pPr marL="0" indent="0" algn="ctr">
              <a:buFontTx/>
              <a:buNone/>
              <a:defRPr sz="2000" b="0">
                <a:solidFill>
                  <a:schemeClr val="bg1"/>
                </a:solidFill>
                <a:latin typeface="Calibri" panose="020F0502020204030204" pitchFamily="34" charset="0"/>
                <a:cs typeface="Calibri" panose="020F0502020204030204" pitchFamily="34" charset="0"/>
              </a:defRPr>
            </a:lvl1pPr>
          </a:lstStyle>
          <a:p>
            <a:r>
              <a:rPr lang="en-US"/>
              <a:t>Click to edit subtitle</a:t>
            </a:r>
          </a:p>
        </p:txBody>
      </p:sp>
      <p:sp>
        <p:nvSpPr>
          <p:cNvPr id="17" name="Title 1">
            <a:extLst>
              <a:ext uri="{FF2B5EF4-FFF2-40B4-BE49-F238E27FC236}">
                <a16:creationId xmlns:a16="http://schemas.microsoft.com/office/drawing/2014/main" id="{A4481956-8951-DEB9-AEA3-9C3CAC18F0A6}"/>
              </a:ext>
            </a:extLst>
          </p:cNvPr>
          <p:cNvSpPr>
            <a:spLocks noGrp="1"/>
          </p:cNvSpPr>
          <p:nvPr>
            <p:ph type="title" hasCustomPrompt="1"/>
          </p:nvPr>
        </p:nvSpPr>
        <p:spPr>
          <a:xfrm>
            <a:off x="620220" y="1653219"/>
            <a:ext cx="7903561" cy="1394460"/>
          </a:xfrm>
          <a:noFill/>
        </p:spPr>
        <p:txBody>
          <a:bodyPr anchor="b"/>
          <a:lstStyle>
            <a:lvl1pPr algn="ctr">
              <a:defRPr sz="4000" b="0">
                <a:solidFill>
                  <a:schemeClr val="bg1"/>
                </a:solidFill>
                <a:latin typeface="Calibri" panose="020F0502020204030204" pitchFamily="34" charset="0"/>
                <a:cs typeface="Calibri" panose="020F0502020204030204" pitchFamily="34" charset="0"/>
              </a:defRPr>
            </a:lvl1pPr>
          </a:lstStyle>
          <a:p>
            <a:r>
              <a:rPr lang="en-US"/>
              <a:t>Click to Edit Title</a:t>
            </a:r>
          </a:p>
        </p:txBody>
      </p:sp>
      <p:sp>
        <p:nvSpPr>
          <p:cNvPr id="18" name="Slide Number Placeholder 5">
            <a:extLst>
              <a:ext uri="{FF2B5EF4-FFF2-40B4-BE49-F238E27FC236}">
                <a16:creationId xmlns:a16="http://schemas.microsoft.com/office/drawing/2014/main" id="{52F2C51A-BAFA-87B2-5435-2170BDE9185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F8E24598-D429-A34B-B4A6-5808099B37D3}" type="slidenum">
              <a:rPr lang="en-US" smtClean="0"/>
              <a:pPr/>
              <a:t>‹#›</a:t>
            </a:fld>
            <a:endParaRPr lang="en-US"/>
          </a:p>
        </p:txBody>
      </p:sp>
      <p:sp>
        <p:nvSpPr>
          <p:cNvPr id="19" name="Rectangle 18">
            <a:extLst>
              <a:ext uri="{FF2B5EF4-FFF2-40B4-BE49-F238E27FC236}">
                <a16:creationId xmlns:a16="http://schemas.microsoft.com/office/drawing/2014/main" id="{B5E79F4A-F3A5-8F33-42E8-17CE93922686}"/>
              </a:ext>
            </a:extLst>
          </p:cNvPr>
          <p:cNvSpPr/>
          <p:nvPr userDrawn="1"/>
        </p:nvSpPr>
        <p:spPr>
          <a:xfrm>
            <a:off x="420811" y="4768127"/>
            <a:ext cx="7697452"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0" i="0">
                <a:solidFill>
                  <a:schemeClr val="bg2">
                    <a:lumMod val="75000"/>
                  </a:schemeClr>
                </a:solidFill>
                <a:latin typeface="Calibri" panose="020F0502020204030204" pitchFamily="34" charset="0"/>
                <a:cs typeface="Calibri" panose="020F0502020204030204" pitchFamily="34" charset="0"/>
              </a:rPr>
              <a:t>©2024 CliftonLarsonAllen LLP. CLA (CliftonLarsonAllen LLP) </a:t>
            </a:r>
            <a:r>
              <a:rPr lang="en-US" sz="700" b="0" i="0" kern="1200">
                <a:solidFill>
                  <a:schemeClr val="bg2">
                    <a:lumMod val="75000"/>
                  </a:schemeClr>
                </a:solidFill>
                <a:latin typeface="Calibri" panose="020F0502020204030204" pitchFamily="34" charset="0"/>
                <a:ea typeface="+mn-ea"/>
                <a:cs typeface="Calibri" panose="020F0502020204030204" pitchFamily="34" charset="0"/>
              </a:rPr>
              <a:t>is an </a:t>
            </a:r>
            <a:r>
              <a:rPr lang="en-US" sz="700" b="0" i="0">
                <a:solidFill>
                  <a:schemeClr val="bg2">
                    <a:lumMod val="75000"/>
                  </a:schemeClr>
                </a:solidFill>
                <a:latin typeface="Calibri" panose="020F0502020204030204" pitchFamily="34" charset="0"/>
                <a:cs typeface="Calibri" panose="020F0502020204030204" pitchFamily="34" charset="0"/>
              </a:rPr>
              <a:t>independent network member of CLA Global. See </a:t>
            </a:r>
            <a:r>
              <a:rPr lang="en-US" sz="700" b="0" i="0">
                <a:solidFill>
                  <a:schemeClr val="bg2">
                    <a:lumMod val="75000"/>
                  </a:schemeClr>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a:solidFill>
                  <a:schemeClr val="bg2">
                    <a:lumMod val="75000"/>
                  </a:schemeClr>
                </a:solidFill>
                <a:latin typeface="Calibri" panose="020F0502020204030204" pitchFamily="34" charset="0"/>
                <a:cs typeface="Calibri" panose="020F0502020204030204" pitchFamily="34" charset="0"/>
              </a:rPr>
              <a:t>. </a:t>
            </a:r>
            <a:br>
              <a:rPr lang="en-US" sz="700" b="0" i="0">
                <a:solidFill>
                  <a:schemeClr val="bg2">
                    <a:lumMod val="75000"/>
                  </a:schemeClr>
                </a:solidFill>
                <a:latin typeface="Calibri" panose="020F0502020204030204" pitchFamily="34" charset="0"/>
                <a:cs typeface="Calibri" panose="020F0502020204030204" pitchFamily="34" charset="0"/>
              </a:rPr>
            </a:br>
            <a:r>
              <a:rPr lang="en-US" sz="700" b="0" i="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Tree>
    <p:extLst>
      <p:ext uri="{BB962C8B-B14F-4D97-AF65-F5344CB8AC3E}">
        <p14:creationId xmlns:p14="http://schemas.microsoft.com/office/powerpoint/2010/main" val="398945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1_Opening Disclaim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a:xfrm>
            <a:off x="295015" y="4935744"/>
            <a:ext cx="2895600" cy="171450"/>
          </a:xfrm>
        </p:spPr>
        <p:txBody>
          <a:bodyPr/>
          <a:lstStyle/>
          <a:p>
            <a:endParaRPr lang="en-US"/>
          </a:p>
        </p:txBody>
      </p:sp>
      <p:grpSp>
        <p:nvGrpSpPr>
          <p:cNvPr id="5" name="Group 4">
            <a:extLst>
              <a:ext uri="{FF2B5EF4-FFF2-40B4-BE49-F238E27FC236}">
                <a16:creationId xmlns:a16="http://schemas.microsoft.com/office/drawing/2014/main" id="{87020407-D88B-47CB-870A-C2B0386CED2C}"/>
              </a:ext>
            </a:extLst>
          </p:cNvPr>
          <p:cNvGrpSpPr/>
          <p:nvPr/>
        </p:nvGrpSpPr>
        <p:grpSpPr>
          <a:xfrm>
            <a:off x="161778" y="950624"/>
            <a:ext cx="8820444" cy="3626265"/>
            <a:chOff x="161778" y="950624"/>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950624"/>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950625"/>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300" kern="0">
                  <a:solidFill>
                    <a:schemeClr val="accent1"/>
                  </a:solidFill>
                  <a:latin typeface="Calibri" panose="020F0502020204030204" pitchFamily="34" charset="0"/>
                  <a:cs typeface="Calibri" panose="020F0502020204030204" pitchFamily="34" charset="0"/>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3" y="222666"/>
            <a:ext cx="559060" cy="559060"/>
          </a:xfrm>
          <a:prstGeom prst="rect">
            <a:avLst/>
          </a:prstGeom>
        </p:spPr>
      </p:pic>
      <p:sp>
        <p:nvSpPr>
          <p:cNvPr id="2" name="TextBox 1">
            <a:extLst>
              <a:ext uri="{FF2B5EF4-FFF2-40B4-BE49-F238E27FC236}">
                <a16:creationId xmlns:a16="http://schemas.microsoft.com/office/drawing/2014/main" id="{A76F42C4-9951-F867-7111-963899D848E3}"/>
              </a:ext>
            </a:extLst>
          </p:cNvPr>
          <p:cNvSpPr txBox="1"/>
          <p:nvPr userDrawn="1"/>
        </p:nvSpPr>
        <p:spPr>
          <a:xfrm>
            <a:off x="284663" y="4742014"/>
            <a:ext cx="1384300" cy="200055"/>
          </a:xfrm>
          <a:prstGeom prst="rect">
            <a:avLst/>
          </a:prstGeom>
          <a:noFill/>
        </p:spPr>
        <p:txBody>
          <a:bodyPr wrap="square" anchor="ctr" anchorCtr="0">
            <a:spAutoFit/>
          </a:bodyPr>
          <a:lstStyle/>
          <a:p>
            <a:pPr algn="l"/>
            <a:r>
              <a:rPr lang="en-US" sz="700">
                <a:solidFill>
                  <a:schemeClr val="accent1"/>
                </a:solidFill>
              </a:rPr>
              <a:t>©2024 CliftonLarsonAllen LLP</a:t>
            </a:r>
          </a:p>
        </p:txBody>
      </p:sp>
      <p:sp>
        <p:nvSpPr>
          <p:cNvPr id="3" name="Slide Number Placeholder 5">
            <a:extLst>
              <a:ext uri="{FF2B5EF4-FFF2-40B4-BE49-F238E27FC236}">
                <a16:creationId xmlns:a16="http://schemas.microsoft.com/office/drawing/2014/main" id="{AEF7DDCB-1037-9C1A-882F-5DE10CD21F6B}"/>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1528027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3200"/>
            </a:lvl1pPr>
          </a:lstStyle>
          <a:p>
            <a:r>
              <a:rPr lang="en-US"/>
              <a:t>Click to Edit Title</a:t>
            </a:r>
          </a:p>
        </p:txBody>
      </p:sp>
      <p:sp>
        <p:nvSpPr>
          <p:cNvPr id="3" name="Content Placeholder 2"/>
          <p:cNvSpPr>
            <a:spLocks noGrp="1"/>
          </p:cNvSpPr>
          <p:nvPr>
            <p:ph idx="1" hasCustomPrompt="1"/>
          </p:nvPr>
        </p:nvSpPr>
        <p:spPr>
          <a:xfrm>
            <a:off x="457200" y="804672"/>
            <a:ext cx="8229600" cy="3672078"/>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solidFill>
                <a:schemeClr val="accent1"/>
              </a:solidFill>
            </a:endParaRPr>
          </a:p>
        </p:txBody>
      </p:sp>
      <p:sp>
        <p:nvSpPr>
          <p:cNvPr id="5" name="Slide Number Placeholder 5">
            <a:extLst>
              <a:ext uri="{FF2B5EF4-FFF2-40B4-BE49-F238E27FC236}">
                <a16:creationId xmlns:a16="http://schemas.microsoft.com/office/drawing/2014/main" id="{3ECEE8F1-6244-75B0-A891-BC86FECC5895}"/>
              </a:ext>
            </a:extLst>
          </p:cNvPr>
          <p:cNvSpPr>
            <a:spLocks noGrp="1"/>
          </p:cNvSpPr>
          <p:nvPr>
            <p:ph type="sldNum" sz="quarter" idx="4"/>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226127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457201" y="1294208"/>
            <a:ext cx="4040188"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000" b="0" i="1">
                <a:solidFill>
                  <a:schemeClr val="accent2">
                    <a:lumMod val="50000"/>
                  </a:schemeClr>
                </a:solidFill>
                <a:latin typeface="Georgia" panose="02040502050405020303" pitchFamily="18"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7" y="1294208"/>
            <a:ext cx="4041775" cy="3201591"/>
          </a:xfrm>
        </p:spPr>
        <p:txBody>
          <a:bodyPr/>
          <a:lstStyle>
            <a:lvl1pPr>
              <a:defRPr sz="2400">
                <a:latin typeface="Calibri" panose="020F0502020204030204" pitchFamily="34" charset="0"/>
                <a:cs typeface="Calibri" panose="020F0502020204030204" pitchFamily="34" charset="0"/>
              </a:defRPr>
            </a:lvl1pPr>
            <a:lvl2pPr>
              <a:defRPr sz="20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vl6pPr>
              <a:defRPr sz="1600"/>
            </a:lvl6pPr>
            <a:lvl7pPr>
              <a:defRPr sz="1600"/>
            </a:lvl7pPr>
            <a:lvl8pPr>
              <a:defRPr sz="1600"/>
            </a:lvl8pPr>
            <a:lvl9pPr>
              <a:defRPr sz="1600"/>
            </a:lvl9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lvl1pPr>
              <a:defRPr sz="3200"/>
            </a:lvl1pPr>
          </a:lstStyle>
          <a:p>
            <a:r>
              <a:rPr lang="en-US"/>
              <a:t>Click to Edit Title</a:t>
            </a:r>
          </a:p>
        </p:txBody>
      </p:sp>
      <p:sp>
        <p:nvSpPr>
          <p:cNvPr id="8" name="Slide Number Placeholder 5">
            <a:extLst>
              <a:ext uri="{FF2B5EF4-FFF2-40B4-BE49-F238E27FC236}">
                <a16:creationId xmlns:a16="http://schemas.microsoft.com/office/drawing/2014/main" id="{166ED9E7-A111-CB56-8A61-2CC9CB1F80A3}"/>
              </a:ext>
            </a:extLst>
          </p:cNvPr>
          <p:cNvSpPr>
            <a:spLocks noGrp="1"/>
          </p:cNvSpPr>
          <p:nvPr>
            <p:ph type="sldNum" sz="quarter" idx="11"/>
          </p:nvPr>
        </p:nvSpPr>
        <p:spPr>
          <a:xfrm>
            <a:off x="8572280" y="4670591"/>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a:p>
        </p:txBody>
      </p:sp>
    </p:spTree>
    <p:extLst>
      <p:ext uri="{BB962C8B-B14F-4D97-AF65-F5344CB8AC3E}">
        <p14:creationId xmlns:p14="http://schemas.microsoft.com/office/powerpoint/2010/main" val="40288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50" r:id="rId3"/>
    <p:sldLayoutId id="2147483667" r:id="rId4"/>
    <p:sldLayoutId id="2147483670" r:id="rId5"/>
    <p:sldLayoutId id="2147483671" r:id="rId6"/>
    <p:sldLayoutId id="2147483672" r:id="rId7"/>
    <p:sldLayoutId id="2147483673" r:id="rId8"/>
    <p:sldLayoutId id="2147483674" r:id="rId9"/>
    <p:sldLayoutId id="2147483675"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5B8D10-F7D1-63AF-38CE-91AA453EDFE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A9D68A-AFD2-8523-14E5-F98196B3D41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F5AF4D-C85B-DA95-993E-A2EEC072FC5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28BAFCAD-17AB-4C47-82DE-A33E6B576C44}" type="datetimeFigureOut">
              <a:rPr lang="en-US" smtClean="0"/>
              <a:t>1/8/2025</a:t>
            </a:fld>
            <a:endParaRPr lang="en-US"/>
          </a:p>
        </p:txBody>
      </p:sp>
      <p:sp>
        <p:nvSpPr>
          <p:cNvPr id="5" name="Footer Placeholder 4">
            <a:extLst>
              <a:ext uri="{FF2B5EF4-FFF2-40B4-BE49-F238E27FC236}">
                <a16:creationId xmlns:a16="http://schemas.microsoft.com/office/drawing/2014/main" id="{4D9DF70F-8C89-1F9D-EEB7-D8B4FB69B3BF}"/>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27D42C0-0145-DE59-37FA-7C3C53142F0F}"/>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82000"/>
                  </a:schemeClr>
                </a:solidFill>
              </a:defRPr>
            </a:lvl1pPr>
          </a:lstStyle>
          <a:p>
            <a:fld id="{6D351006-C151-47CD-8140-09E45284C956}" type="slidenum">
              <a:rPr lang="en-US" smtClean="0"/>
              <a:t>‹#›</a:t>
            </a:fld>
            <a:endParaRPr lang="en-US"/>
          </a:p>
        </p:txBody>
      </p:sp>
    </p:spTree>
    <p:extLst>
      <p:ext uri="{BB962C8B-B14F-4D97-AF65-F5344CB8AC3E}">
        <p14:creationId xmlns:p14="http://schemas.microsoft.com/office/powerpoint/2010/main" val="1506077720"/>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116_EEFABA3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microsoft.com/office/2018/10/relationships/comments" Target="../comments/modernComment_119_2A3687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3.xml"/><Relationship Id="rId1" Type="http://schemas.openxmlformats.org/officeDocument/2006/relationships/customXml" Target="../../customXml/item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ustomXml" Target="../../customXml/item8.xml"/><Relationship Id="rId1" Type="http://schemas.openxmlformats.org/officeDocument/2006/relationships/customXml" Target="../../customXml/item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laconnect.com/en/resources/white-papers/snf-cost-comparison-industry-trends-report"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7.xml"/><Relationship Id="rId1" Type="http://schemas.openxmlformats.org/officeDocument/2006/relationships/customXml" Target="../../customXml/item1.xml"/><Relationship Id="rId5" Type="http://schemas.openxmlformats.org/officeDocument/2006/relationships/image" Target="../media/image16.png"/><Relationship Id="rId4" Type="http://schemas.openxmlformats.org/officeDocument/2006/relationships/hyperlink" Target="https://data.cms.gov/tools/medicare-enrollment-dashboar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customXml" Target="../../customXml/item2.xml"/><Relationship Id="rId1" Type="http://schemas.openxmlformats.org/officeDocument/2006/relationships/customXml" Target="../../customXml/item4.xml"/><Relationship Id="rId5" Type="http://schemas.openxmlformats.org/officeDocument/2006/relationships/hyperlink" Target="https://data.cms.gov/tools/medicare-enrollment-dashboard" TargetMode="Externa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s://www.cms.gov/files/document/2025-ma-part-d-landscape-state-state-fact-sheet.pdf" TargetMode="External"/><Relationship Id="rId2" Type="http://schemas.openxmlformats.org/officeDocument/2006/relationships/hyperlink" Target="https://data.cms.gov/tools/medicare-enrollment-dashboard" TargetMode="Externa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hyperlink" Target="https://ecap-directory-dev.s3.amazonaws.com/MA%20analysis%20ZHSG-CORE%2011-9-22.pdf" TargetMode="External"/><Relationship Id="rId2" Type="http://schemas.openxmlformats.org/officeDocument/2006/relationships/hyperlink" Target="https://skillednursingnews.com/2023/05/big-trouble-medicare-advantage-rates-strain-snf-margins-deepen-sectors-pain/"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s://www.claconnect.com/en/resources/white-papers/snf-cost-comparison-industry-trends-report" TargetMode="External"/><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laconnect.com/en/resources/white-papers/snf-cost-comparison-industry-trends-report"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medpac.gov/wp-content/uploads/2023/10/Tab-E-SNF-payment-adequacy-December-2024_SEC-1.pdf"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Jonathan.Fink@CLAconnect.com" TargetMode="External"/><Relationship Id="rId2" Type="http://schemas.openxmlformats.org/officeDocument/2006/relationships/hyperlink" Target="mailto:Jennifer.Boese@claconnect.com"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1A_CFBA0A3C.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10_34B90109.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2_F347BC86.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71E8"/>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497B6A4A-855F-B779-E782-97AE8AF9BA3A}"/>
              </a:ext>
            </a:extLst>
          </p:cNvPr>
          <p:cNvSpPr txBox="1"/>
          <p:nvPr/>
        </p:nvSpPr>
        <p:spPr>
          <a:xfrm>
            <a:off x="768349" y="3907631"/>
            <a:ext cx="7756441" cy="1041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Aft>
                <a:spcPts val="800"/>
              </a:spcAft>
            </a:pPr>
            <a:r>
              <a:rPr lang="en-US" sz="1100">
                <a:solidFill>
                  <a:srgbClr val="FFFFFF"/>
                </a:solidFill>
                <a:latin typeface="Open Sans"/>
              </a:rPr>
              <a:t>Members: </a:t>
            </a:r>
            <a:endParaRPr lang="en-US" sz="1100">
              <a:latin typeface="Open Sans"/>
            </a:endParaRPr>
          </a:p>
          <a:p>
            <a:pPr algn="ctr"/>
            <a:r>
              <a:rPr lang="en-US" sz="1100">
                <a:solidFill>
                  <a:srgbClr val="FFFFFF"/>
                </a:solidFill>
                <a:latin typeface="Open Sans"/>
              </a:rPr>
              <a:t>Nicole Godburn, DSS, Director of Rate Setting; Lorraine Cullen, DPH, Branch Chief, Healthcare Quality and Safety; Barbara Cass, DPH, Senior Advisor to the Commissioner for LTC; Claudio Gualtieri, Senior Policy Advisor to the Secretary of OPM; Mairead Painter, State LTC Ombudsperson; Michael Morris, CHEFA; Margaret Morelli, Executive Director, Leading Age CT; Matthew Barrett, Executive Director CAHCF.</a:t>
            </a:r>
            <a:endParaRPr lang="en-US" sz="1100">
              <a:latin typeface="Open Sans"/>
              <a:ea typeface="Open Sans"/>
              <a:cs typeface="Open Sans"/>
            </a:endParaRPr>
          </a:p>
        </p:txBody>
      </p:sp>
      <p:grpSp>
        <p:nvGrpSpPr>
          <p:cNvPr id="11" name="Group 10">
            <a:extLst>
              <a:ext uri="{FF2B5EF4-FFF2-40B4-BE49-F238E27FC236}">
                <a16:creationId xmlns:a16="http://schemas.microsoft.com/office/drawing/2014/main" id="{B22658B8-058A-57E8-C1C2-2D0F7DCA180E}"/>
              </a:ext>
            </a:extLst>
          </p:cNvPr>
          <p:cNvGrpSpPr/>
          <p:nvPr/>
        </p:nvGrpSpPr>
        <p:grpSpPr>
          <a:xfrm>
            <a:off x="326642" y="838674"/>
            <a:ext cx="8490715" cy="2565357"/>
            <a:chOff x="257907" y="862528"/>
            <a:chExt cx="8490715" cy="2565357"/>
          </a:xfrm>
        </p:grpSpPr>
        <p:grpSp>
          <p:nvGrpSpPr>
            <p:cNvPr id="2" name="Group 2"/>
            <p:cNvGrpSpPr/>
            <p:nvPr/>
          </p:nvGrpSpPr>
          <p:grpSpPr>
            <a:xfrm>
              <a:off x="257907" y="862528"/>
              <a:ext cx="4623693" cy="2565357"/>
              <a:chOff x="0" y="0"/>
              <a:chExt cx="12329844" cy="6840954"/>
            </a:xfrm>
          </p:grpSpPr>
          <p:sp>
            <p:nvSpPr>
              <p:cNvPr id="3" name="Freeform 3"/>
              <p:cNvSpPr/>
              <p:nvPr/>
            </p:nvSpPr>
            <p:spPr>
              <a:xfrm>
                <a:off x="1177888" y="0"/>
                <a:ext cx="9974067" cy="5590542"/>
              </a:xfrm>
              <a:custGeom>
                <a:avLst/>
                <a:gdLst/>
                <a:ahLst/>
                <a:cxnLst/>
                <a:rect l="l" t="t" r="r" b="b"/>
                <a:pathLst>
                  <a:path w="9974067" h="5590542">
                    <a:moveTo>
                      <a:pt x="0" y="0"/>
                    </a:moveTo>
                    <a:lnTo>
                      <a:pt x="9974067" y="0"/>
                    </a:lnTo>
                    <a:lnTo>
                      <a:pt x="9974067" y="5590542"/>
                    </a:lnTo>
                    <a:lnTo>
                      <a:pt x="0" y="5590542"/>
                    </a:lnTo>
                    <a:lnTo>
                      <a:pt x="0" y="0"/>
                    </a:lnTo>
                    <a:close/>
                  </a:path>
                </a:pathLst>
              </a:custGeom>
              <a:blipFill>
                <a:blip r:embed="rId2"/>
                <a:stretch>
                  <a:fillRect t="-69635" r="-144473" b="-75707"/>
                </a:stretch>
              </a:blipFill>
            </p:spPr>
            <p:txBody>
              <a:bodyPr/>
              <a:lstStyle/>
              <a:p>
                <a:endParaRPr lang="en-US" sz="450"/>
              </a:p>
            </p:txBody>
          </p:sp>
          <p:sp>
            <p:nvSpPr>
              <p:cNvPr id="4" name="Freeform 4"/>
              <p:cNvSpPr/>
              <p:nvPr/>
            </p:nvSpPr>
            <p:spPr>
              <a:xfrm>
                <a:off x="0" y="5069965"/>
                <a:ext cx="12329844" cy="1770989"/>
              </a:xfrm>
              <a:custGeom>
                <a:avLst/>
                <a:gdLst/>
                <a:ahLst/>
                <a:cxnLst/>
                <a:rect l="l" t="t" r="r" b="b"/>
                <a:pathLst>
                  <a:path w="12329844" h="1770989">
                    <a:moveTo>
                      <a:pt x="0" y="0"/>
                    </a:moveTo>
                    <a:lnTo>
                      <a:pt x="12329844" y="0"/>
                    </a:lnTo>
                    <a:lnTo>
                      <a:pt x="12329844" y="1770990"/>
                    </a:lnTo>
                    <a:lnTo>
                      <a:pt x="0" y="1770990"/>
                    </a:lnTo>
                    <a:lnTo>
                      <a:pt x="0" y="0"/>
                    </a:lnTo>
                    <a:close/>
                  </a:path>
                </a:pathLst>
              </a:custGeom>
              <a:blipFill>
                <a:blip r:embed="rId3"/>
                <a:stretch>
                  <a:fillRect/>
                </a:stretch>
              </a:blipFill>
            </p:spPr>
            <p:txBody>
              <a:bodyPr/>
              <a:lstStyle/>
              <a:p>
                <a:endParaRPr lang="en-US" sz="450"/>
              </a:p>
            </p:txBody>
          </p:sp>
        </p:grpSp>
        <p:grpSp>
          <p:nvGrpSpPr>
            <p:cNvPr id="9" name="Group 8">
              <a:extLst>
                <a:ext uri="{FF2B5EF4-FFF2-40B4-BE49-F238E27FC236}">
                  <a16:creationId xmlns:a16="http://schemas.microsoft.com/office/drawing/2014/main" id="{404202D4-2F6A-EA98-5B27-5C7EC440BA31}"/>
                </a:ext>
              </a:extLst>
            </p:cNvPr>
            <p:cNvGrpSpPr/>
            <p:nvPr/>
          </p:nvGrpSpPr>
          <p:grpSpPr>
            <a:xfrm>
              <a:off x="5195936" y="1244943"/>
              <a:ext cx="3552686" cy="1800527"/>
              <a:chOff x="5036910" y="1281740"/>
              <a:chExt cx="3552686" cy="1800527"/>
            </a:xfrm>
          </p:grpSpPr>
          <p:sp>
            <p:nvSpPr>
              <p:cNvPr id="12" name="TITLE">
                <a:extLst>
                  <a:ext uri="{FF2B5EF4-FFF2-40B4-BE49-F238E27FC236}">
                    <a16:creationId xmlns:a16="http://schemas.microsoft.com/office/drawing/2014/main" id="{6560D839-E6B7-3958-423D-1A9E461B79B6}"/>
                  </a:ext>
                </a:extLst>
              </p:cNvPr>
              <p:cNvSpPr txBox="1">
                <a:spLocks/>
              </p:cNvSpPr>
              <p:nvPr/>
            </p:nvSpPr>
            <p:spPr>
              <a:xfrm>
                <a:off x="5036910" y="1281740"/>
                <a:ext cx="3552686" cy="1399105"/>
              </a:xfrm>
              <a:prstGeom prst="rect">
                <a:avLst/>
              </a:prstGeom>
            </p:spPr>
            <p:txBody>
              <a:bodyPr lIns="91440" tIns="45720" rIns="91440" bIns="45720" anchor="t">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a:solidFill>
                      <a:schemeClr val="bg1"/>
                    </a:solidFill>
                    <a:cs typeface="Poppins SemiBold"/>
                  </a:rPr>
                  <a:t>Nursing Home Financial Advisory Committee</a:t>
                </a:r>
                <a:endParaRPr lang="en-US" sz="2800" b="1">
                  <a:solidFill>
                    <a:schemeClr val="bg1"/>
                  </a:solidFill>
                </a:endParaRPr>
              </a:p>
            </p:txBody>
          </p:sp>
          <p:sp>
            <p:nvSpPr>
              <p:cNvPr id="14" name="DATE">
                <a:extLst>
                  <a:ext uri="{FF2B5EF4-FFF2-40B4-BE49-F238E27FC236}">
                    <a16:creationId xmlns:a16="http://schemas.microsoft.com/office/drawing/2014/main" id="{9A12116A-5FF0-CEA0-0E85-F450CD6613B5}"/>
                  </a:ext>
                </a:extLst>
              </p:cNvPr>
              <p:cNvSpPr txBox="1">
                <a:spLocks/>
              </p:cNvSpPr>
              <p:nvPr/>
            </p:nvSpPr>
            <p:spPr>
              <a:xfrm>
                <a:off x="5036910" y="2688667"/>
                <a:ext cx="3543439" cy="393600"/>
              </a:xfrm>
              <a:prstGeom prst="rect">
                <a:avLst/>
              </a:prstGeom>
            </p:spPr>
            <p:txBody>
              <a:bodyPr lIns="91440" tIns="45720" rIns="91440" bIns="45720" anchor="ct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a:solidFill>
                      <a:schemeClr val="bg1"/>
                    </a:solidFill>
                    <a:cs typeface="Poppins"/>
                  </a:rPr>
                  <a:t>January 8, 2025</a:t>
                </a:r>
                <a:endParaRPr lang="en-US">
                  <a:solidFill>
                    <a:schemeClr val="bg1"/>
                  </a:solidFill>
                </a:endParaRPr>
              </a:p>
            </p:txBody>
          </p:sp>
        </p:grpSp>
        <p:cxnSp>
          <p:nvCxnSpPr>
            <p:cNvPr id="7" name="Straight Connector 6">
              <a:extLst>
                <a:ext uri="{FF2B5EF4-FFF2-40B4-BE49-F238E27FC236}">
                  <a16:creationId xmlns:a16="http://schemas.microsoft.com/office/drawing/2014/main" id="{6A3BE035-883D-E740-F9B6-DC39561725E0}"/>
                </a:ext>
              </a:extLst>
            </p:cNvPr>
            <p:cNvCxnSpPr>
              <a:cxnSpLocks/>
            </p:cNvCxnSpPr>
            <p:nvPr/>
          </p:nvCxnSpPr>
          <p:spPr>
            <a:xfrm>
              <a:off x="4969065" y="1002206"/>
              <a:ext cx="0" cy="2286000"/>
            </a:xfrm>
            <a:prstGeom prst="line">
              <a:avLst/>
            </a:prstGeom>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858989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B19DF-97FA-B5C7-1658-7E7AC4ADD365}"/>
              </a:ext>
            </a:extLst>
          </p:cNvPr>
          <p:cNvSpPr>
            <a:spLocks noGrp="1"/>
          </p:cNvSpPr>
          <p:nvPr>
            <p:ph type="title"/>
          </p:nvPr>
        </p:nvSpPr>
        <p:spPr>
          <a:xfrm>
            <a:off x="311700" y="232757"/>
            <a:ext cx="8520600" cy="797925"/>
          </a:xfrm>
        </p:spPr>
        <p:txBody>
          <a:bodyPr>
            <a:noAutofit/>
          </a:bodyPr>
          <a:lstStyle/>
          <a:p>
            <a:pPr>
              <a:lnSpc>
                <a:spcPct val="150000"/>
              </a:lnSpc>
              <a:spcAft>
                <a:spcPts val="600"/>
              </a:spcAft>
            </a:pPr>
            <a:r>
              <a:rPr lang="en-US" sz="1600">
                <a:solidFill>
                  <a:schemeClr val="accent1"/>
                </a:solidFill>
                <a:cs typeface="Poppins SemiBold"/>
              </a:rPr>
              <a:t>Nursing Home Quality and Safety Issues</a:t>
            </a:r>
            <a:br>
              <a:rPr lang="en-US" sz="1600"/>
            </a:br>
            <a:r>
              <a:rPr lang="en-US" b="0" i="0" u="none" strike="noStrike">
                <a:solidFill>
                  <a:schemeClr val="accent1"/>
                </a:solidFill>
                <a:effectLst/>
                <a:cs typeface="Poppins SemiBold"/>
              </a:rPr>
              <a:t>Top Five Federal Tags for the period </a:t>
            </a:r>
            <a:r>
              <a:rPr lang="en-US" b="0">
                <a:solidFill>
                  <a:schemeClr val="accent1"/>
                </a:solidFill>
                <a:cs typeface="Poppins SemiBold"/>
              </a:rPr>
              <a:t>October 1</a:t>
            </a:r>
            <a:r>
              <a:rPr lang="en-US" b="0" i="0" u="none" strike="noStrike">
                <a:solidFill>
                  <a:schemeClr val="accent1"/>
                </a:solidFill>
                <a:effectLst/>
                <a:cs typeface="Poppins SemiBold"/>
              </a:rPr>
              <a:t>, 2024, to </a:t>
            </a:r>
            <a:r>
              <a:rPr lang="en-US" b="0">
                <a:solidFill>
                  <a:schemeClr val="accent1"/>
                </a:solidFill>
                <a:cs typeface="Poppins SemiBold"/>
              </a:rPr>
              <a:t>December 31</a:t>
            </a:r>
            <a:r>
              <a:rPr lang="en-US" b="0" i="0" u="none" strike="noStrike">
                <a:solidFill>
                  <a:schemeClr val="accent1"/>
                </a:solidFill>
                <a:effectLst/>
                <a:cs typeface="Poppins SemiBold"/>
              </a:rPr>
              <a:t>, 2024</a:t>
            </a:r>
            <a:endParaRPr lang="en-US" sz="1600">
              <a:solidFill>
                <a:schemeClr val="accent1"/>
              </a:solidFill>
              <a:cs typeface="Poppins SemiBold"/>
            </a:endParaRPr>
          </a:p>
        </p:txBody>
      </p:sp>
      <p:graphicFrame>
        <p:nvGraphicFramePr>
          <p:cNvPr id="4" name="Content Placeholder 4">
            <a:extLst>
              <a:ext uri="{FF2B5EF4-FFF2-40B4-BE49-F238E27FC236}">
                <a16:creationId xmlns:a16="http://schemas.microsoft.com/office/drawing/2014/main" id="{D31A587D-A5C8-7040-842A-55539D5D2EC6}"/>
              </a:ext>
            </a:extLst>
          </p:cNvPr>
          <p:cNvGraphicFramePr>
            <a:graphicFrameLocks/>
          </p:cNvGraphicFramePr>
          <p:nvPr>
            <p:extLst>
              <p:ext uri="{D42A27DB-BD31-4B8C-83A1-F6EECF244321}">
                <p14:modId xmlns:p14="http://schemas.microsoft.com/office/powerpoint/2010/main" val="653991294"/>
              </p:ext>
            </p:extLst>
          </p:nvPr>
        </p:nvGraphicFramePr>
        <p:xfrm>
          <a:off x="320044" y="1104882"/>
          <a:ext cx="8503909" cy="2438400"/>
        </p:xfrm>
        <a:graphic>
          <a:graphicData uri="http://schemas.openxmlformats.org/drawingml/2006/table">
            <a:tbl>
              <a:tblPr firstRow="1" bandRow="1">
                <a:tableStyleId>{5C22544A-7EE6-4342-B048-85BDC9FD1C3A}</a:tableStyleId>
              </a:tblPr>
              <a:tblGrid>
                <a:gridCol w="594359">
                  <a:extLst>
                    <a:ext uri="{9D8B030D-6E8A-4147-A177-3AD203B41FA5}">
                      <a16:colId xmlns:a16="http://schemas.microsoft.com/office/drawing/2014/main" val="3868202784"/>
                    </a:ext>
                  </a:extLst>
                </a:gridCol>
                <a:gridCol w="1161143">
                  <a:extLst>
                    <a:ext uri="{9D8B030D-6E8A-4147-A177-3AD203B41FA5}">
                      <a16:colId xmlns:a16="http://schemas.microsoft.com/office/drawing/2014/main" val="2180913764"/>
                    </a:ext>
                  </a:extLst>
                </a:gridCol>
                <a:gridCol w="2530928">
                  <a:extLst>
                    <a:ext uri="{9D8B030D-6E8A-4147-A177-3AD203B41FA5}">
                      <a16:colId xmlns:a16="http://schemas.microsoft.com/office/drawing/2014/main" val="1086616003"/>
                    </a:ext>
                  </a:extLst>
                </a:gridCol>
                <a:gridCol w="4217479">
                  <a:extLst>
                    <a:ext uri="{9D8B030D-6E8A-4147-A177-3AD203B41FA5}">
                      <a16:colId xmlns:a16="http://schemas.microsoft.com/office/drawing/2014/main" val="3204154024"/>
                    </a:ext>
                  </a:extLst>
                </a:gridCol>
              </a:tblGrid>
              <a:tr h="274320">
                <a:tc>
                  <a:txBody>
                    <a:bodyPr/>
                    <a:lstStyle/>
                    <a:p>
                      <a:pPr lvl="0" algn="l">
                        <a:buNone/>
                      </a:pPr>
                      <a:r>
                        <a:rPr lang="en-US" sz="1100" b="1" i="0">
                          <a:solidFill>
                            <a:srgbClr val="F2F2F2"/>
                          </a:solidFill>
                          <a:effectLst/>
                          <a:latin typeface="+mj-lt"/>
                        </a:rPr>
                        <a:t>Rank</a:t>
                      </a:r>
                    </a:p>
                  </a:txBody>
                  <a:tcPr/>
                </a:tc>
                <a:tc>
                  <a:txBody>
                    <a:bodyPr/>
                    <a:lstStyle/>
                    <a:p>
                      <a:pPr algn="l" rtl="0" fontAlgn="base"/>
                      <a:r>
                        <a:rPr lang="en-US" sz="1100" b="1" i="0">
                          <a:solidFill>
                            <a:srgbClr val="F2F2F2"/>
                          </a:solidFill>
                          <a:effectLst/>
                          <a:latin typeface="+mj-lt"/>
                        </a:rPr>
                        <a:t>Tag Number​</a:t>
                      </a:r>
                    </a:p>
                  </a:txBody>
                  <a:tcPr/>
                </a:tc>
                <a:tc>
                  <a:txBody>
                    <a:bodyPr/>
                    <a:lstStyle/>
                    <a:p>
                      <a:pPr algn="l" rtl="0" fontAlgn="base"/>
                      <a:r>
                        <a:rPr lang="en-US" sz="1100" b="1" i="0">
                          <a:solidFill>
                            <a:srgbClr val="F2F2F2"/>
                          </a:solidFill>
                          <a:effectLst/>
                          <a:latin typeface="+mj-lt"/>
                        </a:rPr>
                        <a:t>Description​</a:t>
                      </a:r>
                    </a:p>
                  </a:txBody>
                  <a:tcPr/>
                </a:tc>
                <a:tc>
                  <a:txBody>
                    <a:bodyPr/>
                    <a:lstStyle/>
                    <a:p>
                      <a:r>
                        <a:rPr lang="en-US" sz="1000">
                          <a:latin typeface="+mj-lt"/>
                        </a:rPr>
                        <a:t>Examples</a:t>
                      </a:r>
                    </a:p>
                  </a:txBody>
                  <a:tcPr/>
                </a:tc>
                <a:extLst>
                  <a:ext uri="{0D108BD9-81ED-4DB2-BD59-A6C34878D82A}">
                    <a16:rowId xmlns:a16="http://schemas.microsoft.com/office/drawing/2014/main" val="1692463672"/>
                  </a:ext>
                </a:extLst>
              </a:tr>
              <a:tr h="274320">
                <a:tc>
                  <a:txBody>
                    <a:bodyPr/>
                    <a:lstStyle/>
                    <a:p>
                      <a:pPr lvl="0" algn="ctr">
                        <a:buNone/>
                      </a:pPr>
                      <a:r>
                        <a:rPr lang="en-US" sz="1100" b="0" i="0">
                          <a:solidFill>
                            <a:schemeClr val="tx1"/>
                          </a:solidFill>
                          <a:effectLst/>
                          <a:latin typeface="+mj-lt"/>
                        </a:rPr>
                        <a:t>1</a:t>
                      </a:r>
                    </a:p>
                  </a:txBody>
                  <a:tcPr anchor="ctr"/>
                </a:tc>
                <a:tc>
                  <a:txBody>
                    <a:bodyPr/>
                    <a:lstStyle/>
                    <a:p>
                      <a:pPr algn="ctr" rtl="0" fontAlgn="base"/>
                      <a:r>
                        <a:rPr lang="en-US" sz="1100" b="0" i="0">
                          <a:solidFill>
                            <a:schemeClr val="tx1"/>
                          </a:solidFill>
                          <a:effectLst/>
                          <a:latin typeface="+mj-lt"/>
                        </a:rPr>
                        <a:t>F684</a:t>
                      </a:r>
                    </a:p>
                  </a:txBody>
                  <a:tcPr anchor="ctr"/>
                </a:tc>
                <a:tc>
                  <a:txBody>
                    <a:bodyPr/>
                    <a:lstStyle/>
                    <a:p>
                      <a:pPr algn="l" rtl="0" fontAlgn="base"/>
                      <a:r>
                        <a:rPr lang="en-US" sz="1100" b="0" i="0">
                          <a:solidFill>
                            <a:schemeClr val="tx1"/>
                          </a:solidFill>
                          <a:effectLst/>
                          <a:latin typeface="+mj-lt"/>
                        </a:rPr>
                        <a:t>Quality of Care</a:t>
                      </a:r>
                    </a:p>
                  </a:txBody>
                  <a:tcPr anchor="ctr"/>
                </a:tc>
                <a:tc>
                  <a:txBody>
                    <a:bodyPr/>
                    <a:lstStyle/>
                    <a:p>
                      <a:r>
                        <a:rPr lang="en-US" sz="1100">
                          <a:solidFill>
                            <a:schemeClr val="tx1"/>
                          </a:solidFill>
                          <a:latin typeface="+mj-lt"/>
                          <a:ea typeface="Open Sans" panose="020B0606030504020204" pitchFamily="34" charset="0"/>
                          <a:cs typeface="Open Sans" panose="020B0606030504020204" pitchFamily="34" charset="0"/>
                        </a:rPr>
                        <a:t>Failed to ensure resident known to wander had physician’s orders and care plan in place for wander guard, in accordance with facility’s policies.</a:t>
                      </a:r>
                    </a:p>
                  </a:txBody>
                  <a:tcPr anchor="ctr"/>
                </a:tc>
                <a:extLst>
                  <a:ext uri="{0D108BD9-81ED-4DB2-BD59-A6C34878D82A}">
                    <a16:rowId xmlns:a16="http://schemas.microsoft.com/office/drawing/2014/main" val="2131278316"/>
                  </a:ext>
                </a:extLst>
              </a:tr>
              <a:tr h="274320">
                <a:tc>
                  <a:txBody>
                    <a:bodyPr/>
                    <a:lstStyle/>
                    <a:p>
                      <a:pPr lvl="0" algn="ctr">
                        <a:buNone/>
                      </a:pPr>
                      <a:r>
                        <a:rPr lang="en-US" sz="1100" b="0" i="0">
                          <a:solidFill>
                            <a:schemeClr val="tx1"/>
                          </a:solidFill>
                          <a:effectLst/>
                          <a:latin typeface="+mj-lt"/>
                        </a:rPr>
                        <a:t>2</a:t>
                      </a:r>
                    </a:p>
                  </a:txBody>
                  <a:tcPr anchor="ctr"/>
                </a:tc>
                <a:tc>
                  <a:txBody>
                    <a:bodyPr/>
                    <a:lstStyle/>
                    <a:p>
                      <a:pPr algn="ctr" rtl="0" fontAlgn="base"/>
                      <a:r>
                        <a:rPr lang="en-US" sz="1100" b="0" i="0">
                          <a:solidFill>
                            <a:schemeClr val="tx1"/>
                          </a:solidFill>
                          <a:effectLst/>
                          <a:latin typeface="+mj-lt"/>
                        </a:rPr>
                        <a:t>F689</a:t>
                      </a:r>
                    </a:p>
                  </a:txBody>
                  <a:tcPr anchor="ctr"/>
                </a:tc>
                <a:tc>
                  <a:txBody>
                    <a:bodyPr/>
                    <a:lstStyle/>
                    <a:p>
                      <a:pPr algn="l" rtl="0" fontAlgn="base"/>
                      <a:r>
                        <a:rPr lang="en-US" sz="1100" b="0" i="0">
                          <a:solidFill>
                            <a:schemeClr val="tx1"/>
                          </a:solidFill>
                          <a:effectLst/>
                          <a:latin typeface="+mj-lt"/>
                        </a:rPr>
                        <a:t>Free of Accident Hazards/Supervision/Devices</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solidFill>
                            <a:schemeClr val="tx1"/>
                          </a:solidFill>
                          <a:latin typeface="+mj-lt"/>
                          <a:ea typeface="Open Sans" panose="020B0606030504020204" pitchFamily="34" charset="0"/>
                          <a:cs typeface="Open Sans" panose="020B0606030504020204" pitchFamily="34" charset="0"/>
                        </a:rPr>
                        <a:t>Failure to ensure appropriate interventions in place for resident at risk for falls.</a:t>
                      </a:r>
                    </a:p>
                  </a:txBody>
                  <a:tcPr anchor="ctr"/>
                </a:tc>
                <a:extLst>
                  <a:ext uri="{0D108BD9-81ED-4DB2-BD59-A6C34878D82A}">
                    <a16:rowId xmlns:a16="http://schemas.microsoft.com/office/drawing/2014/main" val="3449206227"/>
                  </a:ext>
                </a:extLst>
              </a:tr>
              <a:tr h="274320">
                <a:tc>
                  <a:txBody>
                    <a:bodyPr/>
                    <a:lstStyle/>
                    <a:p>
                      <a:pPr lvl="0" algn="ctr">
                        <a:buNone/>
                      </a:pPr>
                      <a:r>
                        <a:rPr lang="en-US" sz="1100" b="0" i="0">
                          <a:solidFill>
                            <a:schemeClr val="tx1"/>
                          </a:solidFill>
                          <a:effectLst/>
                          <a:latin typeface="+mj-lt"/>
                        </a:rPr>
                        <a:t>3</a:t>
                      </a:r>
                    </a:p>
                  </a:txBody>
                  <a:tcPr anchor="ctr"/>
                </a:tc>
                <a:tc>
                  <a:txBody>
                    <a:bodyPr/>
                    <a:lstStyle/>
                    <a:p>
                      <a:pPr algn="ctr" rtl="0" fontAlgn="base"/>
                      <a:r>
                        <a:rPr lang="en-US" sz="1100" b="0" i="0">
                          <a:solidFill>
                            <a:schemeClr val="tx1"/>
                          </a:solidFill>
                          <a:effectLst/>
                          <a:latin typeface="+mj-lt"/>
                        </a:rPr>
                        <a:t>F600</a:t>
                      </a:r>
                    </a:p>
                  </a:txBody>
                  <a:tcPr anchor="ctr"/>
                </a:tc>
                <a:tc>
                  <a:txBody>
                    <a:bodyPr/>
                    <a:lstStyle/>
                    <a:p>
                      <a:pPr algn="l" rtl="0" fontAlgn="base"/>
                      <a:r>
                        <a:rPr lang="en-US" sz="1100" b="0" i="0">
                          <a:solidFill>
                            <a:schemeClr val="tx1"/>
                          </a:solidFill>
                          <a:effectLst/>
                          <a:latin typeface="+mj-lt"/>
                        </a:rPr>
                        <a:t>Free from Abuse and Neglect</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latin typeface="+mj-lt"/>
                          <a:ea typeface="Open Sans" panose="020B0606030504020204" pitchFamily="34" charset="0"/>
                          <a:cs typeface="Open Sans" panose="020B0606030504020204" pitchFamily="34" charset="0"/>
                        </a:rPr>
                        <a:t>Failure to provide care timely.</a:t>
                      </a:r>
                      <a:endParaRPr lang="en-US" sz="1100">
                        <a:solidFill>
                          <a:schemeClr val="tx1"/>
                        </a:solidFill>
                        <a:latin typeface="+mj-lt"/>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279461624"/>
                  </a:ext>
                </a:extLst>
              </a:tr>
              <a:tr h="274320">
                <a:tc>
                  <a:txBody>
                    <a:bodyPr/>
                    <a:lstStyle/>
                    <a:p>
                      <a:pPr lvl="0" algn="ctr">
                        <a:buNone/>
                      </a:pPr>
                      <a:r>
                        <a:rPr lang="en-US" sz="1100" b="0" i="0">
                          <a:solidFill>
                            <a:schemeClr val="tx1"/>
                          </a:solidFill>
                          <a:effectLst/>
                          <a:latin typeface="+mj-lt"/>
                        </a:rPr>
                        <a:t>4</a:t>
                      </a:r>
                    </a:p>
                  </a:txBody>
                  <a:tcPr anchor="ctr"/>
                </a:tc>
                <a:tc>
                  <a:txBody>
                    <a:bodyPr/>
                    <a:lstStyle/>
                    <a:p>
                      <a:pPr algn="ctr" rtl="0" fontAlgn="base"/>
                      <a:r>
                        <a:rPr lang="en-US" sz="1100" b="0" i="0">
                          <a:solidFill>
                            <a:schemeClr val="tx1"/>
                          </a:solidFill>
                          <a:effectLst/>
                          <a:latin typeface="+mj-lt"/>
                        </a:rPr>
                        <a:t>F609</a:t>
                      </a:r>
                    </a:p>
                  </a:txBody>
                  <a:tcPr anchor="ctr"/>
                </a:tc>
                <a:tc>
                  <a:txBody>
                    <a:bodyPr/>
                    <a:lstStyle/>
                    <a:p>
                      <a:pPr algn="l" rtl="0" fontAlgn="base"/>
                      <a:r>
                        <a:rPr lang="en-US" sz="1100" b="0" i="0">
                          <a:solidFill>
                            <a:schemeClr val="tx1"/>
                          </a:solidFill>
                          <a:effectLst/>
                          <a:latin typeface="+mj-lt"/>
                        </a:rPr>
                        <a:t>Reporting of Alleged Violations</a:t>
                      </a:r>
                    </a:p>
                  </a:txBody>
                  <a:tcPr anchor="ct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a:latin typeface="+mj-lt"/>
                          <a:ea typeface="Open Sans" panose="020B0606030504020204" pitchFamily="34" charset="0"/>
                          <a:cs typeface="Open Sans" panose="020B0606030504020204" pitchFamily="34" charset="0"/>
                        </a:rPr>
                        <a:t>Failure to notify state agency according to established timeframes when resident complained of new, severe wrist pain of unknown origin.</a:t>
                      </a:r>
                      <a:endParaRPr lang="en-US" sz="1100">
                        <a:solidFill>
                          <a:schemeClr val="tx1"/>
                        </a:solidFill>
                        <a:latin typeface="+mj-lt"/>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971418835"/>
                  </a:ext>
                </a:extLst>
              </a:tr>
              <a:tr h="274320">
                <a:tc>
                  <a:txBody>
                    <a:bodyPr/>
                    <a:lstStyle/>
                    <a:p>
                      <a:pPr lvl="0" algn="ctr">
                        <a:buNone/>
                      </a:pPr>
                      <a:r>
                        <a:rPr lang="en-US" sz="1100" b="0" i="0">
                          <a:solidFill>
                            <a:schemeClr val="tx1"/>
                          </a:solidFill>
                          <a:effectLst/>
                          <a:latin typeface="+mj-lt"/>
                        </a:rPr>
                        <a:t>5</a:t>
                      </a:r>
                    </a:p>
                  </a:txBody>
                  <a:tcPr anchor="ctr"/>
                </a:tc>
                <a:tc>
                  <a:txBody>
                    <a:bodyPr/>
                    <a:lstStyle/>
                    <a:p>
                      <a:pPr algn="ctr" rtl="0" fontAlgn="base"/>
                      <a:r>
                        <a:rPr lang="en-US" sz="1100" b="0" i="0">
                          <a:solidFill>
                            <a:schemeClr val="tx1"/>
                          </a:solidFill>
                          <a:effectLst/>
                          <a:latin typeface="+mj-lt"/>
                        </a:rPr>
                        <a:t>F880</a:t>
                      </a:r>
                    </a:p>
                  </a:txBody>
                  <a:tcPr anchor="ctr"/>
                </a:tc>
                <a:tc>
                  <a:txBody>
                    <a:bodyPr/>
                    <a:lstStyle/>
                    <a:p>
                      <a:pPr algn="l" rtl="0" fontAlgn="base"/>
                      <a:r>
                        <a:rPr lang="en-US" sz="1100" b="0" i="0">
                          <a:solidFill>
                            <a:schemeClr val="tx1"/>
                          </a:solidFill>
                          <a:effectLst/>
                          <a:latin typeface="+mj-lt"/>
                        </a:rPr>
                        <a:t>Infection Prevention and Control</a:t>
                      </a:r>
                    </a:p>
                  </a:txBody>
                  <a:tcPr anchor="ctr"/>
                </a:tc>
                <a:tc>
                  <a:txBody>
                    <a:bodyPr/>
                    <a:lstStyle/>
                    <a:p>
                      <a:r>
                        <a:rPr lang="en-US" sz="1100">
                          <a:latin typeface="+mj-lt"/>
                          <a:ea typeface="Open Sans" panose="020B0606030504020204" pitchFamily="34" charset="0"/>
                          <a:cs typeface="Open Sans" panose="020B0606030504020204" pitchFamily="34" charset="0"/>
                        </a:rPr>
                        <a:t>Failure to ensure water management plan was followed.</a:t>
                      </a:r>
                      <a:endParaRPr lang="en-US" sz="1100">
                        <a:solidFill>
                          <a:schemeClr val="tx1"/>
                        </a:solidFill>
                        <a:latin typeface="+mj-lt"/>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2276860362"/>
                  </a:ext>
                </a:extLst>
              </a:tr>
            </a:tbl>
          </a:graphicData>
        </a:graphic>
      </p:graphicFrame>
      <p:sp>
        <p:nvSpPr>
          <p:cNvPr id="5" name="TextBox 4">
            <a:extLst>
              <a:ext uri="{FF2B5EF4-FFF2-40B4-BE49-F238E27FC236}">
                <a16:creationId xmlns:a16="http://schemas.microsoft.com/office/drawing/2014/main" id="{E1C51A47-B177-22A2-D547-8C8BB0478E9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4009409079"/>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AD20-F9E2-F455-EF7A-F158BCD4379A}"/>
              </a:ext>
            </a:extLst>
          </p:cNvPr>
          <p:cNvSpPr>
            <a:spLocks noGrp="1"/>
          </p:cNvSpPr>
          <p:nvPr>
            <p:ph type="title"/>
          </p:nvPr>
        </p:nvSpPr>
        <p:spPr>
          <a:xfrm>
            <a:off x="311700" y="238265"/>
            <a:ext cx="8520600" cy="297925"/>
          </a:xfrm>
        </p:spPr>
        <p:txBody>
          <a:bodyPr>
            <a:noAutofit/>
          </a:bodyPr>
          <a:lstStyle/>
          <a:p>
            <a:r>
              <a:rPr lang="en-US" sz="1600"/>
              <a:t>Top 5 Most Frequently Cited Deficiencies</a:t>
            </a:r>
          </a:p>
        </p:txBody>
      </p:sp>
      <p:graphicFrame>
        <p:nvGraphicFramePr>
          <p:cNvPr id="4" name="Content Placeholder 4">
            <a:extLst>
              <a:ext uri="{FF2B5EF4-FFF2-40B4-BE49-F238E27FC236}">
                <a16:creationId xmlns:a16="http://schemas.microsoft.com/office/drawing/2014/main" id="{83D9F0A5-9D26-0B7A-431F-0A9B69A10E4E}"/>
              </a:ext>
            </a:extLst>
          </p:cNvPr>
          <p:cNvGraphicFramePr>
            <a:graphicFrameLocks/>
          </p:cNvGraphicFramePr>
          <p:nvPr>
            <p:extLst>
              <p:ext uri="{D42A27DB-BD31-4B8C-83A1-F6EECF244321}">
                <p14:modId xmlns:p14="http://schemas.microsoft.com/office/powerpoint/2010/main" val="3906454616"/>
              </p:ext>
            </p:extLst>
          </p:nvPr>
        </p:nvGraphicFramePr>
        <p:xfrm>
          <a:off x="397081" y="925187"/>
          <a:ext cx="8343019" cy="2453138"/>
        </p:xfrm>
        <a:graphic>
          <a:graphicData uri="http://schemas.openxmlformats.org/drawingml/2006/table">
            <a:tbl>
              <a:tblPr firstRow="1" bandRow="1">
                <a:tableStyleId>{5C22544A-7EE6-4342-B048-85BDC9FD1C3A}</a:tableStyleId>
              </a:tblPr>
              <a:tblGrid>
                <a:gridCol w="602815">
                  <a:extLst>
                    <a:ext uri="{9D8B030D-6E8A-4147-A177-3AD203B41FA5}">
                      <a16:colId xmlns:a16="http://schemas.microsoft.com/office/drawing/2014/main" val="114236358"/>
                    </a:ext>
                  </a:extLst>
                </a:gridCol>
                <a:gridCol w="1636210">
                  <a:extLst>
                    <a:ext uri="{9D8B030D-6E8A-4147-A177-3AD203B41FA5}">
                      <a16:colId xmlns:a16="http://schemas.microsoft.com/office/drawing/2014/main" val="686709745"/>
                    </a:ext>
                  </a:extLst>
                </a:gridCol>
                <a:gridCol w="1980677">
                  <a:extLst>
                    <a:ext uri="{9D8B030D-6E8A-4147-A177-3AD203B41FA5}">
                      <a16:colId xmlns:a16="http://schemas.microsoft.com/office/drawing/2014/main" val="3457465618"/>
                    </a:ext>
                  </a:extLst>
                </a:gridCol>
                <a:gridCol w="2066794">
                  <a:extLst>
                    <a:ext uri="{9D8B030D-6E8A-4147-A177-3AD203B41FA5}">
                      <a16:colId xmlns:a16="http://schemas.microsoft.com/office/drawing/2014/main" val="757340608"/>
                    </a:ext>
                  </a:extLst>
                </a:gridCol>
                <a:gridCol w="2056523">
                  <a:extLst>
                    <a:ext uri="{9D8B030D-6E8A-4147-A177-3AD203B41FA5}">
                      <a16:colId xmlns:a16="http://schemas.microsoft.com/office/drawing/2014/main" val="2205590623"/>
                    </a:ext>
                  </a:extLst>
                </a:gridCol>
              </a:tblGrid>
              <a:tr h="246888">
                <a:tc>
                  <a:txBody>
                    <a:bodyPr/>
                    <a:lstStyle/>
                    <a:p>
                      <a:pPr algn="ctr"/>
                      <a:r>
                        <a:rPr lang="en-US" sz="1000">
                          <a:latin typeface="+mj-lt"/>
                        </a:rPr>
                        <a:t>Rank</a:t>
                      </a:r>
                    </a:p>
                  </a:txBody>
                  <a:tcPr anchor="ctr"/>
                </a:tc>
                <a:tc>
                  <a:txBody>
                    <a:bodyPr/>
                    <a:lstStyle/>
                    <a:p>
                      <a:pPr algn="ctr"/>
                      <a:r>
                        <a:rPr lang="en-US" sz="1400">
                          <a:latin typeface="+mj-lt"/>
                        </a:rPr>
                        <a:t>Q2</a:t>
                      </a:r>
                    </a:p>
                    <a:p>
                      <a:pPr lvl="0" algn="ctr">
                        <a:buNone/>
                      </a:pPr>
                      <a:r>
                        <a:rPr lang="en-US" sz="1000">
                          <a:latin typeface="+mj-lt"/>
                        </a:rPr>
                        <a:t>Period 1/1/24-3/31/24</a:t>
                      </a:r>
                    </a:p>
                  </a:txBody>
                  <a:tcPr anchor="ctr"/>
                </a:tc>
                <a:tc>
                  <a:txBody>
                    <a:bodyPr/>
                    <a:lstStyle/>
                    <a:p>
                      <a:pPr algn="ctr"/>
                      <a:r>
                        <a:rPr lang="en-US" sz="1400">
                          <a:latin typeface="+mj-lt"/>
                        </a:rPr>
                        <a:t>Q3</a:t>
                      </a:r>
                    </a:p>
                    <a:p>
                      <a:pPr lvl="0" algn="ctr">
                        <a:buNone/>
                      </a:pPr>
                      <a:r>
                        <a:rPr lang="en-US" sz="1000">
                          <a:latin typeface="+mj-lt"/>
                        </a:rPr>
                        <a:t>Period 4/1/24-6/30/24</a:t>
                      </a:r>
                    </a:p>
                  </a:txBody>
                  <a:tcPr anchor="ctr"/>
                </a:tc>
                <a:tc>
                  <a:txBody>
                    <a:bodyPr/>
                    <a:lstStyle/>
                    <a:p>
                      <a:pPr algn="ctr"/>
                      <a:r>
                        <a:rPr lang="en-US" sz="1400">
                          <a:latin typeface="+mj-lt"/>
                        </a:rPr>
                        <a:t>Q4</a:t>
                      </a:r>
                    </a:p>
                    <a:p>
                      <a:pPr lvl="0" algn="ctr">
                        <a:buNone/>
                      </a:pPr>
                      <a:r>
                        <a:rPr lang="en-US" sz="1000">
                          <a:latin typeface="+mj-lt"/>
                        </a:rPr>
                        <a:t>Period 7/1/24-9/30/24</a:t>
                      </a:r>
                    </a:p>
                  </a:txBody>
                  <a:tcPr anchor="ctr">
                    <a:solidFill>
                      <a:srgbClr val="3370E8"/>
                    </a:solidFill>
                  </a:tcPr>
                </a:tc>
                <a:tc>
                  <a:txBody>
                    <a:bodyPr/>
                    <a:lstStyle/>
                    <a:p>
                      <a:pPr lvl="0" algn="ctr">
                        <a:buNone/>
                      </a:pPr>
                      <a:r>
                        <a:rPr lang="en-US" sz="1500" b="1" i="0" u="none" strike="noStrike" noProof="0">
                          <a:solidFill>
                            <a:srgbClr val="FFFFFF"/>
                          </a:solidFill>
                          <a:latin typeface="+mj-lt"/>
                        </a:rPr>
                        <a:t>Q1</a:t>
                      </a:r>
                    </a:p>
                    <a:p>
                      <a:pPr lvl="0" algn="ctr">
                        <a:buNone/>
                      </a:pPr>
                      <a:r>
                        <a:rPr lang="en-US" sz="1100" b="1" i="0" u="none" strike="noStrike" noProof="0">
                          <a:solidFill>
                            <a:srgbClr val="FFFFFF"/>
                          </a:solidFill>
                          <a:latin typeface="+mj-lt"/>
                        </a:rPr>
                        <a:t>Period 10/1/24-12/31/24</a:t>
                      </a:r>
                    </a:p>
                  </a:txBody>
                  <a:tcPr anchor="ctr">
                    <a:solidFill>
                      <a:schemeClr val="accent3"/>
                    </a:solidFill>
                  </a:tcPr>
                </a:tc>
                <a:extLst>
                  <a:ext uri="{0D108BD9-81ED-4DB2-BD59-A6C34878D82A}">
                    <a16:rowId xmlns:a16="http://schemas.microsoft.com/office/drawing/2014/main" val="2353582688"/>
                  </a:ext>
                </a:extLst>
              </a:tr>
              <a:tr h="380498">
                <a:tc>
                  <a:txBody>
                    <a:bodyPr/>
                    <a:lstStyle/>
                    <a:p>
                      <a:pPr algn="ctr"/>
                      <a:r>
                        <a:rPr lang="en-US" sz="1000">
                          <a:latin typeface="+mj-lt"/>
                        </a:rPr>
                        <a:t>1</a:t>
                      </a:r>
                    </a:p>
                  </a:txBody>
                  <a:tcPr anchor="ctr"/>
                </a:tc>
                <a:tc>
                  <a:txBody>
                    <a:bodyPr/>
                    <a:lstStyle/>
                    <a:p>
                      <a:r>
                        <a:rPr lang="en-US" sz="1000">
                          <a:latin typeface="+mj-lt"/>
                        </a:rPr>
                        <a:t>F884 (NHSN Reporting)*</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F684​ (Quality of Care​)</a:t>
                      </a:r>
                    </a:p>
                  </a:txBody>
                  <a:tcPr anchor="ctr"/>
                </a:tc>
                <a:tc>
                  <a:txBody>
                    <a:bodyPr/>
                    <a:lstStyle/>
                    <a:p>
                      <a:r>
                        <a:rPr lang="en-US" sz="1000">
                          <a:latin typeface="+mj-lt"/>
                        </a:rPr>
                        <a:t>F684 (Quality of Care)</a:t>
                      </a:r>
                    </a:p>
                  </a:txBody>
                  <a:tcPr anchor="ctr"/>
                </a:tc>
                <a:tc>
                  <a:txBody>
                    <a:bodyPr/>
                    <a:lstStyle/>
                    <a:p>
                      <a:pPr lvl="0">
                        <a:buNone/>
                      </a:pPr>
                      <a:r>
                        <a:rPr lang="en-US" sz="1000">
                          <a:latin typeface="+mj-lt"/>
                        </a:rPr>
                        <a:t>F684 (Quality of Care)</a:t>
                      </a:r>
                    </a:p>
                  </a:txBody>
                  <a:tcPr anchor="ctr"/>
                </a:tc>
                <a:extLst>
                  <a:ext uri="{0D108BD9-81ED-4DB2-BD59-A6C34878D82A}">
                    <a16:rowId xmlns:a16="http://schemas.microsoft.com/office/drawing/2014/main" val="1728224867"/>
                  </a:ext>
                </a:extLst>
              </a:tr>
              <a:tr h="246888">
                <a:tc>
                  <a:txBody>
                    <a:bodyPr/>
                    <a:lstStyle/>
                    <a:p>
                      <a:pPr algn="ctr"/>
                      <a:r>
                        <a:rPr lang="en-US" sz="1000">
                          <a:latin typeface="+mj-lt"/>
                        </a:rPr>
                        <a:t>2</a:t>
                      </a:r>
                    </a:p>
                  </a:txBody>
                  <a:tcPr anchor="ctr"/>
                </a:tc>
                <a:tc>
                  <a:txBody>
                    <a:bodyPr/>
                    <a:lstStyle/>
                    <a:p>
                      <a:r>
                        <a:rPr lang="en-US" sz="1000">
                          <a:latin typeface="+mj-lt"/>
                        </a:rPr>
                        <a:t>F684 (Quality of Care)</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F689​ (Free From Accidents/ Hazards/Supervision/Devices​)</a:t>
                      </a:r>
                    </a:p>
                  </a:txBody>
                  <a:tcPr anchor="ctr"/>
                </a:tc>
                <a:tc>
                  <a:txBody>
                    <a:bodyPr/>
                    <a:lstStyle/>
                    <a:p>
                      <a:r>
                        <a:rPr lang="en-US" sz="1000" b="0" i="0">
                          <a:solidFill>
                            <a:schemeClr val="tx1"/>
                          </a:solidFill>
                          <a:effectLst/>
                          <a:latin typeface="+mj-lt"/>
                        </a:rPr>
                        <a:t>F689 (Free From Accidents/ Hazards/Supervision/Devices​)</a:t>
                      </a:r>
                      <a:endParaRPr lang="en-US" sz="1000">
                        <a:latin typeface="+mj-lt"/>
                      </a:endParaRPr>
                    </a:p>
                  </a:txBody>
                  <a:tcPr anchor="ctr"/>
                </a:tc>
                <a:tc>
                  <a:txBody>
                    <a:bodyPr/>
                    <a:lstStyle/>
                    <a:p>
                      <a:pPr lvl="0">
                        <a:buNone/>
                      </a:pPr>
                      <a:r>
                        <a:rPr lang="en-US" sz="1000" b="0" i="0">
                          <a:solidFill>
                            <a:schemeClr val="tx1"/>
                          </a:solidFill>
                          <a:effectLst/>
                          <a:latin typeface="+mj-lt"/>
                        </a:rPr>
                        <a:t>F689 (Free of Accident Hazards/Supervision/Devices)</a:t>
                      </a:r>
                    </a:p>
                  </a:txBody>
                  <a:tcPr anchor="ctr"/>
                </a:tc>
                <a:extLst>
                  <a:ext uri="{0D108BD9-81ED-4DB2-BD59-A6C34878D82A}">
                    <a16:rowId xmlns:a16="http://schemas.microsoft.com/office/drawing/2014/main" val="34429853"/>
                  </a:ext>
                </a:extLst>
              </a:tr>
              <a:tr h="388770">
                <a:tc>
                  <a:txBody>
                    <a:bodyPr/>
                    <a:lstStyle/>
                    <a:p>
                      <a:pPr algn="ctr"/>
                      <a:r>
                        <a:rPr lang="en-US" sz="1000">
                          <a:latin typeface="+mj-lt"/>
                        </a:rPr>
                        <a:t>3</a:t>
                      </a:r>
                    </a:p>
                  </a:txBody>
                  <a:tcPr anchor="ctr"/>
                </a:tc>
                <a:tc>
                  <a:txBody>
                    <a:bodyPr/>
                    <a:lstStyle/>
                    <a:p>
                      <a:r>
                        <a:rPr lang="en-US" sz="1000">
                          <a:latin typeface="+mj-lt"/>
                        </a:rPr>
                        <a:t>F600 (Abuse/Neglect)</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F842​ (Resident Records​)</a:t>
                      </a:r>
                    </a:p>
                  </a:txBody>
                  <a:tcPr anchor="ctr"/>
                </a:tc>
                <a:tc>
                  <a:txBody>
                    <a:bodyPr/>
                    <a:lstStyle/>
                    <a:p>
                      <a:r>
                        <a:rPr lang="en-US" sz="1000">
                          <a:latin typeface="+mj-lt"/>
                        </a:rPr>
                        <a:t>F550 (Resident Rights/Exercise of Rights)</a:t>
                      </a:r>
                    </a:p>
                  </a:txBody>
                  <a:tcPr anchor="ctr"/>
                </a:tc>
                <a:tc>
                  <a:txBody>
                    <a:bodyPr/>
                    <a:lstStyle/>
                    <a:p>
                      <a:pPr lvl="0">
                        <a:buNone/>
                      </a:pPr>
                      <a:r>
                        <a:rPr lang="en-US" sz="1000">
                          <a:latin typeface="+mj-lt"/>
                        </a:rPr>
                        <a:t>F600 (Free from Abuse and Neglect)</a:t>
                      </a:r>
                    </a:p>
                  </a:txBody>
                  <a:tcPr anchor="ctr"/>
                </a:tc>
                <a:extLst>
                  <a:ext uri="{0D108BD9-81ED-4DB2-BD59-A6C34878D82A}">
                    <a16:rowId xmlns:a16="http://schemas.microsoft.com/office/drawing/2014/main" val="2686866409"/>
                  </a:ext>
                </a:extLst>
              </a:tr>
              <a:tr h="322596">
                <a:tc>
                  <a:txBody>
                    <a:bodyPr/>
                    <a:lstStyle/>
                    <a:p>
                      <a:pPr algn="ctr"/>
                      <a:r>
                        <a:rPr lang="en-US" sz="1000">
                          <a:latin typeface="+mj-lt"/>
                        </a:rPr>
                        <a:t>4</a:t>
                      </a:r>
                    </a:p>
                  </a:txBody>
                  <a:tcPr anchor="ctr"/>
                </a:tc>
                <a:tc>
                  <a:txBody>
                    <a:bodyPr/>
                    <a:lstStyle/>
                    <a:p>
                      <a:r>
                        <a:rPr lang="en-US" sz="1000">
                          <a:latin typeface="+mj-lt"/>
                        </a:rPr>
                        <a:t>F656 (Comp. Care Plan)</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F600​ (Free From Abuse/Neglect​)</a:t>
                      </a:r>
                    </a:p>
                  </a:txBody>
                  <a:tcPr anchor="ctr"/>
                </a:tc>
                <a:tc>
                  <a:txBody>
                    <a:bodyPr/>
                    <a:lstStyle/>
                    <a:p>
                      <a:r>
                        <a:rPr lang="en-US" sz="1000">
                          <a:latin typeface="+mj-lt"/>
                        </a:rPr>
                        <a:t>F842 (Resident Records)</a:t>
                      </a:r>
                    </a:p>
                  </a:txBody>
                  <a:tcPr anchor="ctr"/>
                </a:tc>
                <a:tc>
                  <a:txBody>
                    <a:bodyPr/>
                    <a:lstStyle/>
                    <a:p>
                      <a:pPr lvl="0">
                        <a:buNone/>
                      </a:pPr>
                      <a:r>
                        <a:rPr lang="en-US" sz="1000">
                          <a:latin typeface="+mj-lt"/>
                        </a:rPr>
                        <a:t>F609 (Reporting of Alleged Violations)</a:t>
                      </a:r>
                    </a:p>
                  </a:txBody>
                  <a:tcPr anchor="ctr"/>
                </a:tc>
                <a:extLst>
                  <a:ext uri="{0D108BD9-81ED-4DB2-BD59-A6C34878D82A}">
                    <a16:rowId xmlns:a16="http://schemas.microsoft.com/office/drawing/2014/main" val="1981409131"/>
                  </a:ext>
                </a:extLst>
              </a:tr>
              <a:tr h="246888">
                <a:tc>
                  <a:txBody>
                    <a:bodyPr/>
                    <a:lstStyle/>
                    <a:p>
                      <a:pPr algn="ctr"/>
                      <a:r>
                        <a:rPr lang="en-US" sz="1000">
                          <a:latin typeface="+mj-lt"/>
                        </a:rPr>
                        <a:t>5</a:t>
                      </a:r>
                    </a:p>
                  </a:txBody>
                  <a:tcPr anchor="ctr"/>
                </a:tc>
                <a:tc>
                  <a:txBody>
                    <a:bodyPr/>
                    <a:lstStyle/>
                    <a:p>
                      <a:r>
                        <a:rPr lang="en-US" sz="1000">
                          <a:latin typeface="+mj-lt"/>
                        </a:rPr>
                        <a:t>F842 (Resident Records)</a:t>
                      </a:r>
                    </a:p>
                  </a:txBody>
                  <a:tcPr anchor="ctr"/>
                </a:tc>
                <a:tc>
                  <a:txBody>
                    <a:bodyPr/>
                    <a:lstStyle/>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F656​ (Develop/Implement </a:t>
                      </a:r>
                    </a:p>
                    <a:p>
                      <a:pPr marL="0" marR="0" lvl="0" indent="0" algn="l" defTabSz="914400" rtl="0" eaLnBrk="1" fontAlgn="base" latinLnBrk="0" hangingPunct="1">
                        <a:lnSpc>
                          <a:spcPct val="100000"/>
                        </a:lnSpc>
                        <a:spcBef>
                          <a:spcPts val="0"/>
                        </a:spcBef>
                        <a:spcAft>
                          <a:spcPts val="0"/>
                        </a:spcAft>
                        <a:buClr>
                          <a:srgbClr val="000000"/>
                        </a:buClr>
                        <a:buSzTx/>
                        <a:buFont typeface="Arial"/>
                        <a:buNone/>
                        <a:tabLst/>
                        <a:defRPr/>
                      </a:pPr>
                      <a:r>
                        <a:rPr lang="en-US" sz="1000" b="0" i="0">
                          <a:solidFill>
                            <a:schemeClr val="tx1"/>
                          </a:solidFill>
                          <a:effectLst/>
                          <a:latin typeface="+mj-lt"/>
                        </a:rPr>
                        <a:t>Comprehensive Care Plan​)</a:t>
                      </a:r>
                    </a:p>
                  </a:txBody>
                  <a:tcPr anchor="ctr"/>
                </a:tc>
                <a:tc>
                  <a:txBody>
                    <a:bodyPr/>
                    <a:lstStyle/>
                    <a:p>
                      <a:r>
                        <a:rPr lang="en-US" sz="1000">
                          <a:latin typeface="+mj-lt"/>
                        </a:rPr>
                        <a:t>F657 (Care Plan Timing and Revision)</a:t>
                      </a:r>
                    </a:p>
                  </a:txBody>
                  <a:tcPr anchor="ctr"/>
                </a:tc>
                <a:tc>
                  <a:txBody>
                    <a:bodyPr/>
                    <a:lstStyle/>
                    <a:p>
                      <a:pPr lvl="0">
                        <a:buNone/>
                      </a:pPr>
                      <a:r>
                        <a:rPr lang="en-US" sz="1000">
                          <a:latin typeface="+mj-lt"/>
                        </a:rPr>
                        <a:t>F880 (Infection Prevention and Control)</a:t>
                      </a:r>
                    </a:p>
                  </a:txBody>
                  <a:tcPr anchor="ctr"/>
                </a:tc>
                <a:extLst>
                  <a:ext uri="{0D108BD9-81ED-4DB2-BD59-A6C34878D82A}">
                    <a16:rowId xmlns:a16="http://schemas.microsoft.com/office/drawing/2014/main" val="92955367"/>
                  </a:ext>
                </a:extLst>
              </a:tr>
            </a:tbl>
          </a:graphicData>
        </a:graphic>
      </p:graphicFrame>
      <p:sp>
        <p:nvSpPr>
          <p:cNvPr id="5" name="TextBox 4">
            <a:extLst>
              <a:ext uri="{FF2B5EF4-FFF2-40B4-BE49-F238E27FC236}">
                <a16:creationId xmlns:a16="http://schemas.microsoft.com/office/drawing/2014/main" id="{28CCF9CA-ABB1-DAB5-0F4A-02479A3B49D1}"/>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70821680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DAB50-DB3F-C177-DA8C-0FF553E5D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7D55B0-3FFA-6041-3006-ED85A2A1E5A9}"/>
              </a:ext>
            </a:extLst>
          </p:cNvPr>
          <p:cNvSpPr>
            <a:spLocks noGrp="1"/>
          </p:cNvSpPr>
          <p:nvPr>
            <p:ph type="title"/>
          </p:nvPr>
        </p:nvSpPr>
        <p:spPr>
          <a:xfrm>
            <a:off x="97848" y="192281"/>
            <a:ext cx="8520600" cy="297925"/>
          </a:xfrm>
        </p:spPr>
        <p:txBody>
          <a:bodyPr>
            <a:noAutofit/>
          </a:bodyPr>
          <a:lstStyle/>
          <a:p>
            <a:r>
              <a:rPr lang="en-US" sz="1600">
                <a:cs typeface="Poppins SemiBold"/>
              </a:rPr>
              <a:t>Immediate Jeopardy FFY 2025</a:t>
            </a:r>
            <a:endParaRPr lang="en-US" sz="1600"/>
          </a:p>
        </p:txBody>
      </p:sp>
      <p:sp>
        <p:nvSpPr>
          <p:cNvPr id="4" name="TextBox 3">
            <a:extLst>
              <a:ext uri="{FF2B5EF4-FFF2-40B4-BE49-F238E27FC236}">
                <a16:creationId xmlns:a16="http://schemas.microsoft.com/office/drawing/2014/main" id="{0C14B457-76EE-4283-64D4-746ACE19BA4B}"/>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5" name="Table 4">
            <a:extLst>
              <a:ext uri="{FF2B5EF4-FFF2-40B4-BE49-F238E27FC236}">
                <a16:creationId xmlns:a16="http://schemas.microsoft.com/office/drawing/2014/main" id="{78BAEDAA-4501-CDCE-DCB0-AE4BE07769D7}"/>
              </a:ext>
            </a:extLst>
          </p:cNvPr>
          <p:cNvGraphicFramePr>
            <a:graphicFrameLocks noGrp="1"/>
          </p:cNvGraphicFramePr>
          <p:nvPr>
            <p:extLst>
              <p:ext uri="{D42A27DB-BD31-4B8C-83A1-F6EECF244321}">
                <p14:modId xmlns:p14="http://schemas.microsoft.com/office/powerpoint/2010/main" val="1396304118"/>
              </p:ext>
            </p:extLst>
          </p:nvPr>
        </p:nvGraphicFramePr>
        <p:xfrm>
          <a:off x="91618" y="533274"/>
          <a:ext cx="1920241" cy="3124200"/>
        </p:xfrm>
        <a:graphic>
          <a:graphicData uri="http://schemas.openxmlformats.org/drawingml/2006/table">
            <a:tbl>
              <a:tblPr firstRow="1" bandRow="1">
                <a:tableStyleId>{5C22544A-7EE6-4342-B048-85BDC9FD1C3A}</a:tableStyleId>
              </a:tblPr>
              <a:tblGrid>
                <a:gridCol w="972747">
                  <a:extLst>
                    <a:ext uri="{9D8B030D-6E8A-4147-A177-3AD203B41FA5}">
                      <a16:colId xmlns:a16="http://schemas.microsoft.com/office/drawing/2014/main" val="2740655816"/>
                    </a:ext>
                  </a:extLst>
                </a:gridCol>
                <a:gridCol w="215011">
                  <a:extLst>
                    <a:ext uri="{9D8B030D-6E8A-4147-A177-3AD203B41FA5}">
                      <a16:colId xmlns:a16="http://schemas.microsoft.com/office/drawing/2014/main" val="1160717301"/>
                    </a:ext>
                  </a:extLst>
                </a:gridCol>
                <a:gridCol w="732483">
                  <a:extLst>
                    <a:ext uri="{9D8B030D-6E8A-4147-A177-3AD203B41FA5}">
                      <a16:colId xmlns:a16="http://schemas.microsoft.com/office/drawing/2014/main" val="2152498504"/>
                    </a:ext>
                  </a:extLst>
                </a:gridCol>
              </a:tblGrid>
              <a:tr h="438912">
                <a:tc>
                  <a:txBody>
                    <a:bodyPr/>
                    <a:lstStyle/>
                    <a:p>
                      <a:pPr lvl="0" algn="ctr">
                        <a:buNone/>
                      </a:pPr>
                      <a:r>
                        <a:rPr lang="en-US" sz="1600" b="1" i="0" u="none" strike="noStrike" noProof="0">
                          <a:solidFill>
                            <a:srgbClr val="FFFFFF"/>
                          </a:solidFill>
                          <a:latin typeface="Arial"/>
                        </a:rPr>
                        <a:t>Q2</a:t>
                      </a:r>
                      <a:endParaRPr lang="en-US"/>
                    </a:p>
                    <a:p>
                      <a:pPr lvl="0" algn="ctr">
                        <a:buNone/>
                      </a:pPr>
                      <a:r>
                        <a:rPr lang="en-US" sz="900"/>
                        <a:t>1/1/24-3/31/24</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34538042"/>
                  </a:ext>
                </a:extLst>
              </a:tr>
              <a:tr h="274320">
                <a:tc gridSpan="3">
                  <a:txBody>
                    <a:bodyPr/>
                    <a:lstStyle/>
                    <a:p>
                      <a:pPr algn="ctr"/>
                      <a:r>
                        <a:rPr lang="en-US" sz="900" b="1" i="1">
                          <a:solidFill>
                            <a:srgbClr val="FF0000"/>
                          </a:solidFill>
                        </a:rPr>
                        <a:t>6</a:t>
                      </a:r>
                      <a:r>
                        <a:rPr lang="en-US" sz="900" b="1" i="1">
                          <a:solidFill>
                            <a:schemeClr val="tx1"/>
                          </a:solidFill>
                        </a:rPr>
                        <a:t> IJs across </a:t>
                      </a:r>
                      <a:r>
                        <a:rPr lang="en-US" sz="900" b="1" i="1">
                          <a:solidFill>
                            <a:srgbClr val="FF0000"/>
                          </a:solidFill>
                        </a:rPr>
                        <a:t>5</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marL="45720" marR="45720" anchor="ctr">
                    <a:lnR w="12700" cap="flat" cmpd="sng" algn="ctr">
                      <a:solidFill>
                        <a:schemeClr val="accent1"/>
                      </a:solidFill>
                      <a:prstDash val="solid"/>
                      <a:round/>
                      <a:headEnd type="none" w="med" len="med"/>
                      <a:tailEnd type="none" w="med" len="med"/>
                    </a:lnR>
                    <a:solidFill>
                      <a:srgbClr val="92D050"/>
                    </a:solidFill>
                  </a:tcPr>
                </a:tc>
                <a:extLst>
                  <a:ext uri="{0D108BD9-81ED-4DB2-BD59-A6C34878D82A}">
                    <a16:rowId xmlns:a16="http://schemas.microsoft.com/office/drawing/2014/main" val="334656660"/>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F684. Quality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t>Care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169948"/>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F689. Free From Accidents/Hazard Supervision/Device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1416803"/>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F760. Significant Medication Errors </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8697133"/>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F600. Free from Abuse/Neglect</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74223781"/>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F678. CPR</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3342884806"/>
                  </a:ext>
                </a:extLst>
              </a:tr>
              <a:tr h="27432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F805. Food in Form to Meet Individual Needs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01815013"/>
                  </a:ext>
                </a:extLst>
              </a:tr>
            </a:tbl>
          </a:graphicData>
        </a:graphic>
      </p:graphicFrame>
      <p:graphicFrame>
        <p:nvGraphicFramePr>
          <p:cNvPr id="7" name="Table 6">
            <a:extLst>
              <a:ext uri="{FF2B5EF4-FFF2-40B4-BE49-F238E27FC236}">
                <a16:creationId xmlns:a16="http://schemas.microsoft.com/office/drawing/2014/main" id="{D4C50E4D-617F-990B-9265-E087723571C1}"/>
              </a:ext>
            </a:extLst>
          </p:cNvPr>
          <p:cNvGraphicFramePr>
            <a:graphicFrameLocks noGrp="1"/>
          </p:cNvGraphicFramePr>
          <p:nvPr>
            <p:extLst>
              <p:ext uri="{D42A27DB-BD31-4B8C-83A1-F6EECF244321}">
                <p14:modId xmlns:p14="http://schemas.microsoft.com/office/powerpoint/2010/main" val="1707350020"/>
              </p:ext>
            </p:extLst>
          </p:nvPr>
        </p:nvGraphicFramePr>
        <p:xfrm>
          <a:off x="2408970" y="533274"/>
          <a:ext cx="1920240" cy="1981200"/>
        </p:xfrm>
        <a:graphic>
          <a:graphicData uri="http://schemas.openxmlformats.org/drawingml/2006/table">
            <a:tbl>
              <a:tblPr firstRow="1" bandRow="1">
                <a:tableStyleId>{5C22544A-7EE6-4342-B048-85BDC9FD1C3A}</a:tableStyleId>
              </a:tblPr>
              <a:tblGrid>
                <a:gridCol w="1106916">
                  <a:extLst>
                    <a:ext uri="{9D8B030D-6E8A-4147-A177-3AD203B41FA5}">
                      <a16:colId xmlns:a16="http://schemas.microsoft.com/office/drawing/2014/main" val="4017760458"/>
                    </a:ext>
                  </a:extLst>
                </a:gridCol>
                <a:gridCol w="813324">
                  <a:extLst>
                    <a:ext uri="{9D8B030D-6E8A-4147-A177-3AD203B41FA5}">
                      <a16:colId xmlns:a16="http://schemas.microsoft.com/office/drawing/2014/main" val="1422639911"/>
                    </a:ext>
                  </a:extLst>
                </a:gridCol>
              </a:tblGrid>
              <a:tr h="274320">
                <a:tc>
                  <a:txBody>
                    <a:bodyPr/>
                    <a:lstStyle/>
                    <a:p>
                      <a:pPr lvl="0" algn="ctr">
                        <a:buNone/>
                      </a:pPr>
                      <a:r>
                        <a:rPr lang="en-US" sz="1600" b="1" i="0" u="none" strike="noStrike" noProof="0">
                          <a:solidFill>
                            <a:srgbClr val="FFFFFF"/>
                          </a:solidFill>
                          <a:latin typeface="Arial"/>
                        </a:rPr>
                        <a:t>Q3</a:t>
                      </a:r>
                      <a:endParaRPr lang="en-US"/>
                    </a:p>
                    <a:p>
                      <a:pPr lvl="0" algn="ctr">
                        <a:buNone/>
                      </a:pPr>
                      <a:r>
                        <a:rPr lang="en-US" sz="900"/>
                        <a:t>4/1/24-6/30/24</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74451668"/>
                  </a:ext>
                </a:extLst>
              </a:tr>
              <a:tr h="274320">
                <a:tc gridSpan="2">
                  <a:txBody>
                    <a:bodyPr/>
                    <a:lstStyle/>
                    <a:p>
                      <a:pPr algn="ctr"/>
                      <a:r>
                        <a:rPr lang="en-US" sz="900" b="1" i="1">
                          <a:solidFill>
                            <a:srgbClr val="FF0000"/>
                          </a:solidFill>
                        </a:rPr>
                        <a:t>9</a:t>
                      </a:r>
                      <a:r>
                        <a:rPr lang="en-US" sz="900" b="1" i="1">
                          <a:solidFill>
                            <a:schemeClr val="tx1"/>
                          </a:solidFill>
                        </a:rPr>
                        <a:t> IJs across </a:t>
                      </a:r>
                      <a:r>
                        <a:rPr lang="en-US" sz="900" b="1" i="1">
                          <a:solidFill>
                            <a:srgbClr val="FF0000"/>
                          </a:solidFill>
                        </a:rPr>
                        <a:t>8</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marL="45720" marR="45720" anchor="ctr">
                    <a:lnR w="12700" cap="flat" cmpd="sng" algn="ctr">
                      <a:solidFill>
                        <a:schemeClr val="accent1"/>
                      </a:solidFill>
                      <a:prstDash val="solid"/>
                      <a:round/>
                      <a:headEnd type="none" w="med" len="med"/>
                      <a:tailEnd type="none" w="med" len="med"/>
                    </a:lnR>
                    <a:solidFill>
                      <a:srgbClr val="92D050"/>
                    </a:solidFill>
                  </a:tcPr>
                </a:tc>
                <a:extLst>
                  <a:ext uri="{0D108BD9-81ED-4DB2-BD59-A6C34878D82A}">
                    <a16:rowId xmlns:a16="http://schemas.microsoft.com/office/drawing/2014/main" val="2119805518"/>
                  </a:ext>
                </a:extLst>
              </a:tr>
              <a:tr h="274320">
                <a:tc>
                  <a:txBody>
                    <a:bodyPr/>
                    <a:lstStyle/>
                    <a:p>
                      <a:r>
                        <a:rPr lang="en-US" sz="900"/>
                        <a:t>F684. Quality of Care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26458782"/>
                  </a:ext>
                </a:extLst>
              </a:tr>
              <a:tr h="274320">
                <a:tc>
                  <a:txBody>
                    <a:bodyPr/>
                    <a:lstStyle/>
                    <a:p>
                      <a:r>
                        <a:rPr lang="en-US" sz="900"/>
                        <a:t>F689. Free of Accident and Hazards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81450259"/>
                  </a:ext>
                </a:extLst>
              </a:tr>
              <a:tr h="274320">
                <a:tc>
                  <a:txBody>
                    <a:bodyPr/>
                    <a:lstStyle/>
                    <a:p>
                      <a:r>
                        <a:rPr lang="en-US" sz="900"/>
                        <a:t>F760. Significant Medication Errors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95507134"/>
                  </a:ext>
                </a:extLst>
              </a:tr>
            </a:tbl>
          </a:graphicData>
        </a:graphic>
      </p:graphicFrame>
      <p:graphicFrame>
        <p:nvGraphicFramePr>
          <p:cNvPr id="8" name="Table 7">
            <a:extLst>
              <a:ext uri="{FF2B5EF4-FFF2-40B4-BE49-F238E27FC236}">
                <a16:creationId xmlns:a16="http://schemas.microsoft.com/office/drawing/2014/main" id="{1313281A-B8DE-8C44-0491-D12150DACF04}"/>
              </a:ext>
            </a:extLst>
          </p:cNvPr>
          <p:cNvGraphicFramePr>
            <a:graphicFrameLocks noGrp="1"/>
          </p:cNvGraphicFramePr>
          <p:nvPr>
            <p:extLst>
              <p:ext uri="{D42A27DB-BD31-4B8C-83A1-F6EECF244321}">
                <p14:modId xmlns:p14="http://schemas.microsoft.com/office/powerpoint/2010/main" val="3366514330"/>
              </p:ext>
            </p:extLst>
          </p:nvPr>
        </p:nvGraphicFramePr>
        <p:xfrm>
          <a:off x="2408970" y="2893051"/>
          <a:ext cx="1920240" cy="1005840"/>
        </p:xfrm>
        <a:graphic>
          <a:graphicData uri="http://schemas.openxmlformats.org/drawingml/2006/table">
            <a:tbl>
              <a:tblPr firstRow="1" bandRow="1">
                <a:tableStyleId>{5C22544A-7EE6-4342-B048-85BDC9FD1C3A}</a:tableStyleId>
              </a:tblPr>
              <a:tblGrid>
                <a:gridCol w="1106916">
                  <a:extLst>
                    <a:ext uri="{9D8B030D-6E8A-4147-A177-3AD203B41FA5}">
                      <a16:colId xmlns:a16="http://schemas.microsoft.com/office/drawing/2014/main" val="3809672071"/>
                    </a:ext>
                  </a:extLst>
                </a:gridCol>
                <a:gridCol w="813324">
                  <a:extLst>
                    <a:ext uri="{9D8B030D-6E8A-4147-A177-3AD203B41FA5}">
                      <a16:colId xmlns:a16="http://schemas.microsoft.com/office/drawing/2014/main" val="2985256593"/>
                    </a:ext>
                  </a:extLst>
                </a:gridCol>
              </a:tblGrid>
              <a:tr h="274320">
                <a:tc>
                  <a:txBody>
                    <a:bodyPr/>
                    <a:lstStyle/>
                    <a:p>
                      <a:r>
                        <a:rPr lang="en-US" sz="900" b="0">
                          <a:solidFill>
                            <a:schemeClr val="tx1"/>
                          </a:solidFill>
                        </a:rPr>
                        <a:t>F658. Services Provided Meet Professional Standards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Complaint</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2286116988"/>
                  </a:ext>
                </a:extLst>
              </a:tr>
              <a:tr h="274320">
                <a:tc>
                  <a:txBody>
                    <a:bodyPr/>
                    <a:lstStyle/>
                    <a:p>
                      <a:r>
                        <a:rPr lang="en-US" sz="900"/>
                        <a:t>K358. (Life Safety) Fire Alarm System</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900"/>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07826740"/>
                  </a:ext>
                </a:extLst>
              </a:tr>
            </a:tbl>
          </a:graphicData>
        </a:graphic>
      </p:graphicFrame>
      <p:graphicFrame>
        <p:nvGraphicFramePr>
          <p:cNvPr id="9" name="Table 8">
            <a:extLst>
              <a:ext uri="{FF2B5EF4-FFF2-40B4-BE49-F238E27FC236}">
                <a16:creationId xmlns:a16="http://schemas.microsoft.com/office/drawing/2014/main" id="{5A5EAA15-2CC0-F8F3-332A-51FB5F4FA31F}"/>
              </a:ext>
            </a:extLst>
          </p:cNvPr>
          <p:cNvGraphicFramePr>
            <a:graphicFrameLocks noGrp="1"/>
          </p:cNvGraphicFramePr>
          <p:nvPr>
            <p:extLst>
              <p:ext uri="{D42A27DB-BD31-4B8C-83A1-F6EECF244321}">
                <p14:modId xmlns:p14="http://schemas.microsoft.com/office/powerpoint/2010/main" val="1275133337"/>
              </p:ext>
            </p:extLst>
          </p:nvPr>
        </p:nvGraphicFramePr>
        <p:xfrm>
          <a:off x="4761490" y="533274"/>
          <a:ext cx="1922681" cy="1618332"/>
        </p:xfrm>
        <a:graphic>
          <a:graphicData uri="http://schemas.openxmlformats.org/drawingml/2006/table">
            <a:tbl>
              <a:tblPr firstRow="1" bandRow="1">
                <a:tableStyleId>{5C22544A-7EE6-4342-B048-85BDC9FD1C3A}</a:tableStyleId>
              </a:tblPr>
              <a:tblGrid>
                <a:gridCol w="1030952">
                  <a:extLst>
                    <a:ext uri="{9D8B030D-6E8A-4147-A177-3AD203B41FA5}">
                      <a16:colId xmlns:a16="http://schemas.microsoft.com/office/drawing/2014/main" val="2740655816"/>
                    </a:ext>
                  </a:extLst>
                </a:gridCol>
                <a:gridCol w="115417">
                  <a:extLst>
                    <a:ext uri="{9D8B030D-6E8A-4147-A177-3AD203B41FA5}">
                      <a16:colId xmlns:a16="http://schemas.microsoft.com/office/drawing/2014/main" val="1160717301"/>
                    </a:ext>
                  </a:extLst>
                </a:gridCol>
                <a:gridCol w="776312">
                  <a:extLst>
                    <a:ext uri="{9D8B030D-6E8A-4147-A177-3AD203B41FA5}">
                      <a16:colId xmlns:a16="http://schemas.microsoft.com/office/drawing/2014/main" val="2152498504"/>
                    </a:ext>
                  </a:extLst>
                </a:gridCol>
              </a:tblGrid>
              <a:tr h="446570">
                <a:tc>
                  <a:txBody>
                    <a:bodyPr/>
                    <a:lstStyle/>
                    <a:p>
                      <a:pPr lvl="0" algn="ctr">
                        <a:buNone/>
                      </a:pPr>
                      <a:r>
                        <a:rPr lang="en-US" sz="1600" b="1" i="0" u="none" strike="noStrike" noProof="0">
                          <a:solidFill>
                            <a:srgbClr val="FFFFFF"/>
                          </a:solidFill>
                          <a:latin typeface="Arial"/>
                        </a:rPr>
                        <a:t>Q4</a:t>
                      </a:r>
                      <a:endParaRPr lang="en-US"/>
                    </a:p>
                    <a:p>
                      <a:pPr lvl="0" algn="ctr">
                        <a:buNone/>
                      </a:pPr>
                      <a:r>
                        <a:rPr lang="en-US" sz="900"/>
                        <a:t>7/1/24-9/30/24</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pPr algn="ct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434538042"/>
                  </a:ext>
                </a:extLst>
              </a:tr>
              <a:tr h="274320">
                <a:tc gridSpan="3">
                  <a:txBody>
                    <a:bodyPr/>
                    <a:lstStyle/>
                    <a:p>
                      <a:pPr algn="ctr"/>
                      <a:r>
                        <a:rPr lang="en-US" sz="900" b="1" i="1">
                          <a:solidFill>
                            <a:srgbClr val="FF0000"/>
                          </a:solidFill>
                        </a:rPr>
                        <a:t>7</a:t>
                      </a:r>
                      <a:r>
                        <a:rPr lang="en-US" sz="900" b="1" i="1">
                          <a:solidFill>
                            <a:schemeClr val="tx1"/>
                          </a:solidFill>
                        </a:rPr>
                        <a:t> IJs across </a:t>
                      </a:r>
                      <a:r>
                        <a:rPr lang="en-US" sz="900" b="1" i="1">
                          <a:solidFill>
                            <a:srgbClr val="FF0000"/>
                          </a:solidFill>
                        </a:rPr>
                        <a:t>5</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marL="45720" marR="45720" anchor="ctr">
                    <a:lnR w="12700" cap="flat" cmpd="sng" algn="ctr">
                      <a:solidFill>
                        <a:schemeClr val="accent1"/>
                      </a:solidFill>
                      <a:prstDash val="solid"/>
                      <a:round/>
                      <a:headEnd type="none" w="med" len="med"/>
                      <a:tailEnd type="none" w="med" len="med"/>
                    </a:lnR>
                    <a:solidFill>
                      <a:srgbClr val="92D050"/>
                    </a:solidFill>
                  </a:tcPr>
                </a:tc>
                <a:extLst>
                  <a:ext uri="{0D108BD9-81ED-4DB2-BD59-A6C34878D82A}">
                    <a16:rowId xmlns:a16="http://schemas.microsoft.com/office/drawing/2014/main" val="334656660"/>
                  </a:ext>
                </a:extLst>
              </a:tr>
              <a:tr h="3657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F684. Quality of Care</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Complaint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41169948"/>
                  </a:ext>
                </a:extLst>
              </a:tr>
              <a:tr h="50581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F689. Free of Accident and Hazards</a:t>
                      </a:r>
                      <a:r>
                        <a:rPr lang="en-US" sz="800" i="1">
                          <a:solidFill>
                            <a:srgbClr val="FF0000"/>
                          </a:solidFill>
                        </a:rPr>
                        <a:t> at 2 facilities</a:t>
                      </a:r>
                      <a:endParaRPr lang="en-US" sz="900" i="1">
                        <a:solidFill>
                          <a:srgbClr val="FF0000"/>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a:t>Certification Survey &amp; 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1416803"/>
                  </a:ext>
                </a:extLst>
              </a:tr>
            </a:tbl>
          </a:graphicData>
        </a:graphic>
      </p:graphicFrame>
      <p:sp>
        <p:nvSpPr>
          <p:cNvPr id="16" name="TextBox 15">
            <a:extLst>
              <a:ext uri="{FF2B5EF4-FFF2-40B4-BE49-F238E27FC236}">
                <a16:creationId xmlns:a16="http://schemas.microsoft.com/office/drawing/2014/main" id="{68F4E798-914B-4B00-3864-39750262B977}"/>
              </a:ext>
            </a:extLst>
          </p:cNvPr>
          <p:cNvSpPr txBox="1"/>
          <p:nvPr/>
        </p:nvSpPr>
        <p:spPr>
          <a:xfrm>
            <a:off x="97848" y="3954131"/>
            <a:ext cx="3603295" cy="830997"/>
          </a:xfrm>
          <a:prstGeom prst="rect">
            <a:avLst/>
          </a:prstGeom>
          <a:noFill/>
        </p:spPr>
        <p:txBody>
          <a:bodyPr wrap="square" rtlCol="0">
            <a:spAutoFit/>
          </a:bodyPr>
          <a:lstStyle/>
          <a:p>
            <a:pPr marL="171450" indent="-171450">
              <a:buClr>
                <a:srgbClr val="C00000"/>
              </a:buClr>
              <a:buFont typeface="Arial" panose="020B0604020202020204" pitchFamily="34" charset="0"/>
              <a:buChar char="•"/>
            </a:pPr>
            <a:r>
              <a:rPr lang="en-US" sz="1200">
                <a:solidFill>
                  <a:srgbClr val="C00000"/>
                </a:solidFill>
              </a:rPr>
              <a:t>A red arrow indicates IJ deficiencies that have been seen across quarters.</a:t>
            </a:r>
          </a:p>
          <a:p>
            <a:pPr marL="171450" indent="-171450">
              <a:buClr>
                <a:srgbClr val="C00000"/>
              </a:buClr>
              <a:buFont typeface="Arial" panose="020B0604020202020204" pitchFamily="34" charset="0"/>
              <a:buChar char="•"/>
            </a:pPr>
            <a:r>
              <a:rPr lang="en-US" sz="1200">
                <a:solidFill>
                  <a:srgbClr val="C00000"/>
                </a:solidFill>
              </a:rPr>
              <a:t>An exclamation point indicates an IJ that was </a:t>
            </a:r>
            <a:r>
              <a:rPr lang="en-US" sz="1200" i="1">
                <a:solidFill>
                  <a:srgbClr val="C00000"/>
                </a:solidFill>
              </a:rPr>
              <a:t>not seen </a:t>
            </a:r>
            <a:r>
              <a:rPr lang="en-US" sz="1200">
                <a:solidFill>
                  <a:srgbClr val="C00000"/>
                </a:solidFill>
              </a:rPr>
              <a:t>in the previous quarter.</a:t>
            </a:r>
          </a:p>
        </p:txBody>
      </p:sp>
      <p:cxnSp>
        <p:nvCxnSpPr>
          <p:cNvPr id="17" name="Straight Arrow Connector 16">
            <a:extLst>
              <a:ext uri="{FF2B5EF4-FFF2-40B4-BE49-F238E27FC236}">
                <a16:creationId xmlns:a16="http://schemas.microsoft.com/office/drawing/2014/main" id="{F9726F55-996B-B468-DC6F-A35B8E52D35E}"/>
              </a:ext>
            </a:extLst>
          </p:cNvPr>
          <p:cNvCxnSpPr>
            <a:cxnSpLocks/>
          </p:cNvCxnSpPr>
          <p:nvPr/>
        </p:nvCxnSpPr>
        <p:spPr>
          <a:xfrm>
            <a:off x="2051530" y="1455038"/>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6253F2D-5804-7C2B-C4C8-B48A99E64B0F}"/>
              </a:ext>
            </a:extLst>
          </p:cNvPr>
          <p:cNvCxnSpPr>
            <a:cxnSpLocks/>
          </p:cNvCxnSpPr>
          <p:nvPr/>
        </p:nvCxnSpPr>
        <p:spPr>
          <a:xfrm>
            <a:off x="2051530" y="1911980"/>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CD7E41F-5116-D908-4311-2F35A029DA7E}"/>
              </a:ext>
            </a:extLst>
          </p:cNvPr>
          <p:cNvCxnSpPr>
            <a:cxnSpLocks/>
          </p:cNvCxnSpPr>
          <p:nvPr/>
        </p:nvCxnSpPr>
        <p:spPr>
          <a:xfrm>
            <a:off x="2051530" y="2337225"/>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8E45A72-AC17-305D-868F-E0ED3D608124}"/>
              </a:ext>
            </a:extLst>
          </p:cNvPr>
          <p:cNvCxnSpPr>
            <a:cxnSpLocks/>
          </p:cNvCxnSpPr>
          <p:nvPr/>
        </p:nvCxnSpPr>
        <p:spPr>
          <a:xfrm>
            <a:off x="4387107" y="1467378"/>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8DF4EA7-7456-CCD6-81E8-75128E750656}"/>
              </a:ext>
            </a:extLst>
          </p:cNvPr>
          <p:cNvCxnSpPr>
            <a:cxnSpLocks/>
          </p:cNvCxnSpPr>
          <p:nvPr/>
        </p:nvCxnSpPr>
        <p:spPr>
          <a:xfrm>
            <a:off x="4387107" y="1911980"/>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5" name="Table 24">
            <a:extLst>
              <a:ext uri="{FF2B5EF4-FFF2-40B4-BE49-F238E27FC236}">
                <a16:creationId xmlns:a16="http://schemas.microsoft.com/office/drawing/2014/main" id="{AE50A4AB-D88F-98F7-CC3F-911DE871D243}"/>
              </a:ext>
            </a:extLst>
          </p:cNvPr>
          <p:cNvGraphicFramePr>
            <a:graphicFrameLocks noGrp="1"/>
          </p:cNvGraphicFramePr>
          <p:nvPr>
            <p:extLst>
              <p:ext uri="{D42A27DB-BD31-4B8C-83A1-F6EECF244321}">
                <p14:modId xmlns:p14="http://schemas.microsoft.com/office/powerpoint/2010/main" val="3392427507"/>
              </p:ext>
            </p:extLst>
          </p:nvPr>
        </p:nvGraphicFramePr>
        <p:xfrm>
          <a:off x="4761490" y="2527291"/>
          <a:ext cx="1922681" cy="365760"/>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F600. Free from Abuse/Neglect</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bl>
          </a:graphicData>
        </a:graphic>
      </p:graphicFrame>
      <p:cxnSp>
        <p:nvCxnSpPr>
          <p:cNvPr id="26" name="Straight Arrow Connector 25">
            <a:extLst>
              <a:ext uri="{FF2B5EF4-FFF2-40B4-BE49-F238E27FC236}">
                <a16:creationId xmlns:a16="http://schemas.microsoft.com/office/drawing/2014/main" id="{26CBBA4D-0D6A-D553-00F3-29B5F0945D4D}"/>
              </a:ext>
            </a:extLst>
          </p:cNvPr>
          <p:cNvCxnSpPr>
            <a:cxnSpLocks/>
          </p:cNvCxnSpPr>
          <p:nvPr/>
        </p:nvCxnSpPr>
        <p:spPr>
          <a:xfrm flipV="1">
            <a:off x="2055387" y="2706411"/>
            <a:ext cx="2606040" cy="752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descr="Warning PNGs for Free Download">
            <a:extLst>
              <a:ext uri="{FF2B5EF4-FFF2-40B4-BE49-F238E27FC236}">
                <a16:creationId xmlns:a16="http://schemas.microsoft.com/office/drawing/2014/main" id="{84318E73-40CE-DC1A-548A-3EFA41667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594" y="3037600"/>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arning PNGs for Free Download">
            <a:extLst>
              <a:ext uri="{FF2B5EF4-FFF2-40B4-BE49-F238E27FC236}">
                <a16:creationId xmlns:a16="http://schemas.microsoft.com/office/drawing/2014/main" id="{F98B20BE-8153-3B20-8009-79C90EFB5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597" y="3576361"/>
            <a:ext cx="263932" cy="263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5D19158E-D226-190D-E623-6565740E722C}"/>
              </a:ext>
            </a:extLst>
          </p:cNvPr>
          <p:cNvGraphicFramePr>
            <a:graphicFrameLocks noGrp="1"/>
          </p:cNvGraphicFramePr>
          <p:nvPr>
            <p:extLst>
              <p:ext uri="{D42A27DB-BD31-4B8C-83A1-F6EECF244321}">
                <p14:modId xmlns:p14="http://schemas.microsoft.com/office/powerpoint/2010/main" val="2637123722"/>
              </p:ext>
            </p:extLst>
          </p:nvPr>
        </p:nvGraphicFramePr>
        <p:xfrm>
          <a:off x="4761490" y="3082217"/>
          <a:ext cx="1922681" cy="1600200"/>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F609. Reporting of Alleged Violations</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3552064456"/>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F610. Investigate/ Prevent/Correct Alleged Violation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K341. Fire Alarm System - Installation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4131211124"/>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K351. Sprinkler System - Installation</a:t>
                      </a: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Certification Survey</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897094093"/>
                  </a:ext>
                </a:extLst>
              </a:tr>
            </a:tbl>
          </a:graphicData>
        </a:graphic>
      </p:graphicFrame>
      <p:pic>
        <p:nvPicPr>
          <p:cNvPr id="22" name="Picture 2" descr="Warning PNGs for Free Download">
            <a:extLst>
              <a:ext uri="{FF2B5EF4-FFF2-40B4-BE49-F238E27FC236}">
                <a16:creationId xmlns:a16="http://schemas.microsoft.com/office/drawing/2014/main" id="{6EC85DB9-EBE0-2ACF-BF34-9A4E8B3C6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603" y="3112389"/>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Warning PNGs for Free Download">
            <a:extLst>
              <a:ext uri="{FF2B5EF4-FFF2-40B4-BE49-F238E27FC236}">
                <a16:creationId xmlns:a16="http://schemas.microsoft.com/office/drawing/2014/main" id="{6D6ED4B7-3DF9-2F69-026A-21A69DC6E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603" y="3582825"/>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Warning PNGs for Free Download">
            <a:extLst>
              <a:ext uri="{FF2B5EF4-FFF2-40B4-BE49-F238E27FC236}">
                <a16:creationId xmlns:a16="http://schemas.microsoft.com/office/drawing/2014/main" id="{3891CA0F-F679-E21F-B645-43C392A43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603" y="4017780"/>
            <a:ext cx="263932" cy="26393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Warning PNGs for Free Download">
            <a:extLst>
              <a:ext uri="{FF2B5EF4-FFF2-40B4-BE49-F238E27FC236}">
                <a16:creationId xmlns:a16="http://schemas.microsoft.com/office/drawing/2014/main" id="{877570E7-D854-4505-F57B-4E16385C6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1603" y="4369630"/>
            <a:ext cx="263932" cy="2639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0" name="Table 29">
            <a:extLst>
              <a:ext uri="{FF2B5EF4-FFF2-40B4-BE49-F238E27FC236}">
                <a16:creationId xmlns:a16="http://schemas.microsoft.com/office/drawing/2014/main" id="{02BB2B33-3229-7B4A-D5D9-198A5C61401C}"/>
              </a:ext>
            </a:extLst>
          </p:cNvPr>
          <p:cNvGraphicFramePr>
            <a:graphicFrameLocks noGrp="1"/>
          </p:cNvGraphicFramePr>
          <p:nvPr>
            <p:extLst>
              <p:ext uri="{D42A27DB-BD31-4B8C-83A1-F6EECF244321}">
                <p14:modId xmlns:p14="http://schemas.microsoft.com/office/powerpoint/2010/main" val="2577580841"/>
              </p:ext>
            </p:extLst>
          </p:nvPr>
        </p:nvGraphicFramePr>
        <p:xfrm>
          <a:off x="7123472" y="519234"/>
          <a:ext cx="1922681" cy="746760"/>
        </p:xfrm>
        <a:graphic>
          <a:graphicData uri="http://schemas.openxmlformats.org/drawingml/2006/table">
            <a:tbl>
              <a:tblPr firstRow="1" bandRow="1">
                <a:tableStyleId>{5C22544A-7EE6-4342-B048-85BDC9FD1C3A}</a:tableStyleId>
              </a:tblPr>
              <a:tblGrid>
                <a:gridCol w="1030952">
                  <a:extLst>
                    <a:ext uri="{9D8B030D-6E8A-4147-A177-3AD203B41FA5}">
                      <a16:colId xmlns:a16="http://schemas.microsoft.com/office/drawing/2014/main" val="2740655816"/>
                    </a:ext>
                  </a:extLst>
                </a:gridCol>
                <a:gridCol w="891729">
                  <a:extLst>
                    <a:ext uri="{9D8B030D-6E8A-4147-A177-3AD203B41FA5}">
                      <a16:colId xmlns:a16="http://schemas.microsoft.com/office/drawing/2014/main" val="1160717301"/>
                    </a:ext>
                  </a:extLst>
                </a:gridCol>
              </a:tblGrid>
              <a:tr h="446570">
                <a:tc>
                  <a:txBody>
                    <a:bodyPr/>
                    <a:lstStyle/>
                    <a:p>
                      <a:pPr lvl="0" algn="ctr">
                        <a:buNone/>
                      </a:pPr>
                      <a:r>
                        <a:rPr lang="en-US" sz="1600" b="1" i="0" u="none" strike="noStrike" noProof="0">
                          <a:solidFill>
                            <a:srgbClr val="FFFFFF"/>
                          </a:solidFill>
                          <a:latin typeface="Arial"/>
                        </a:rPr>
                        <a:t>Q1</a:t>
                      </a:r>
                      <a:endParaRPr lang="en-US"/>
                    </a:p>
                    <a:p>
                      <a:pPr lvl="0" algn="ctr">
                        <a:buNone/>
                      </a:pPr>
                      <a:r>
                        <a:rPr lang="en-US" sz="900"/>
                        <a:t>10/1/24-12/31/24</a:t>
                      </a:r>
                    </a:p>
                  </a:txBody>
                  <a:tcPr marL="45720" marR="4572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25000"/>
                      </a:schemeClr>
                    </a:solidFill>
                  </a:tcPr>
                </a:tc>
                <a:tc>
                  <a:txBody>
                    <a:bodyPr/>
                    <a:lstStyle/>
                    <a:p>
                      <a:pPr lvl="0" algn="ctr">
                        <a:buNone/>
                      </a:pPr>
                      <a:r>
                        <a:rPr lang="en-US" sz="900"/>
                        <a:t>Reason for Investigation</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lumMod val="25000"/>
                      </a:schemeClr>
                    </a:solidFill>
                  </a:tcPr>
                </a:tc>
                <a:extLst>
                  <a:ext uri="{0D108BD9-81ED-4DB2-BD59-A6C34878D82A}">
                    <a16:rowId xmlns:a16="http://schemas.microsoft.com/office/drawing/2014/main" val="434538042"/>
                  </a:ext>
                </a:extLst>
              </a:tr>
              <a:tr h="274320">
                <a:tc gridSpan="2">
                  <a:txBody>
                    <a:bodyPr/>
                    <a:lstStyle/>
                    <a:p>
                      <a:pPr algn="ctr"/>
                      <a:r>
                        <a:rPr lang="en-US" sz="900" b="1" i="1">
                          <a:solidFill>
                            <a:srgbClr val="FF0000"/>
                          </a:solidFill>
                        </a:rPr>
                        <a:t>5</a:t>
                      </a:r>
                      <a:r>
                        <a:rPr lang="en-US" sz="900" b="1" i="1">
                          <a:solidFill>
                            <a:schemeClr val="tx1"/>
                          </a:solidFill>
                        </a:rPr>
                        <a:t> IJs across </a:t>
                      </a:r>
                      <a:r>
                        <a:rPr lang="en-US" sz="900" b="1" i="1">
                          <a:solidFill>
                            <a:srgbClr val="FF0000"/>
                          </a:solidFill>
                        </a:rPr>
                        <a:t>5</a:t>
                      </a:r>
                      <a:r>
                        <a:rPr lang="en-US" sz="900" b="1" i="1">
                          <a:solidFill>
                            <a:schemeClr val="tx1"/>
                          </a:solidFill>
                        </a:rPr>
                        <a:t> facilities</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extLst>
                  <a:ext uri="{0D108BD9-81ED-4DB2-BD59-A6C34878D82A}">
                    <a16:rowId xmlns:a16="http://schemas.microsoft.com/office/drawing/2014/main" val="334656660"/>
                  </a:ext>
                </a:extLst>
              </a:tr>
            </a:tbl>
          </a:graphicData>
        </a:graphic>
      </p:graphicFrame>
      <p:cxnSp>
        <p:nvCxnSpPr>
          <p:cNvPr id="32" name="Straight Arrow Connector 31">
            <a:extLst>
              <a:ext uri="{FF2B5EF4-FFF2-40B4-BE49-F238E27FC236}">
                <a16:creationId xmlns:a16="http://schemas.microsoft.com/office/drawing/2014/main" id="{145757C2-1F23-C410-E281-D185C931E35D}"/>
              </a:ext>
            </a:extLst>
          </p:cNvPr>
          <p:cNvCxnSpPr>
            <a:cxnSpLocks/>
          </p:cNvCxnSpPr>
          <p:nvPr/>
        </p:nvCxnSpPr>
        <p:spPr>
          <a:xfrm>
            <a:off x="6786988" y="1884387"/>
            <a:ext cx="274320" cy="0"/>
          </a:xfrm>
          <a:prstGeom prst="straightConnector1">
            <a:avLst/>
          </a:prstGeom>
          <a:ln w="28575">
            <a:solidFill>
              <a:srgbClr val="ED1C24"/>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5" name="Table 34">
            <a:extLst>
              <a:ext uri="{FF2B5EF4-FFF2-40B4-BE49-F238E27FC236}">
                <a16:creationId xmlns:a16="http://schemas.microsoft.com/office/drawing/2014/main" id="{64A66891-A35F-763E-9ACE-7D58A543FEE8}"/>
              </a:ext>
            </a:extLst>
          </p:cNvPr>
          <p:cNvGraphicFramePr>
            <a:graphicFrameLocks noGrp="1"/>
          </p:cNvGraphicFramePr>
          <p:nvPr>
            <p:extLst>
              <p:ext uri="{D42A27DB-BD31-4B8C-83A1-F6EECF244321}">
                <p14:modId xmlns:p14="http://schemas.microsoft.com/office/powerpoint/2010/main" val="260842247"/>
              </p:ext>
            </p:extLst>
          </p:nvPr>
        </p:nvGraphicFramePr>
        <p:xfrm>
          <a:off x="7123472" y="1646272"/>
          <a:ext cx="1922681" cy="1012847"/>
        </p:xfrm>
        <a:graphic>
          <a:graphicData uri="http://schemas.openxmlformats.org/drawingml/2006/table">
            <a:tbl>
              <a:tblPr firstRow="1" bandRow="1">
                <a:tableStyleId>{5C22544A-7EE6-4342-B048-85BDC9FD1C3A}</a:tableStyleId>
              </a:tblPr>
              <a:tblGrid>
                <a:gridCol w="1146369">
                  <a:extLst>
                    <a:ext uri="{9D8B030D-6E8A-4147-A177-3AD203B41FA5}">
                      <a16:colId xmlns:a16="http://schemas.microsoft.com/office/drawing/2014/main" val="315756705"/>
                    </a:ext>
                  </a:extLst>
                </a:gridCol>
                <a:gridCol w="776312">
                  <a:extLst>
                    <a:ext uri="{9D8B030D-6E8A-4147-A177-3AD203B41FA5}">
                      <a16:colId xmlns:a16="http://schemas.microsoft.com/office/drawing/2014/main" val="161854997"/>
                    </a:ext>
                  </a:extLst>
                </a:gridCol>
              </a:tblGrid>
              <a:tr h="5099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tx1"/>
                          </a:solidFill>
                        </a:rPr>
                        <a:t>F689. Free of Accident and Hazards </a:t>
                      </a:r>
                      <a:r>
                        <a:rPr lang="en-US" sz="800" b="0" i="1">
                          <a:solidFill>
                            <a:srgbClr val="FF0000"/>
                          </a:solidFill>
                        </a:rPr>
                        <a:t>at 4 facilities</a:t>
                      </a:r>
                      <a:endParaRPr lang="en-US" sz="900" b="0" i="1">
                        <a:solidFill>
                          <a:srgbClr val="FF0000"/>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CDD5F6"/>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CDD5F6"/>
                    </a:solidFill>
                  </a:tcPr>
                </a:tc>
                <a:extLst>
                  <a:ext uri="{0D108BD9-81ED-4DB2-BD59-A6C34878D82A}">
                    <a16:rowId xmlns:a16="http://schemas.microsoft.com/office/drawing/2014/main" val="1218092624"/>
                  </a:ext>
                </a:extLst>
              </a:tr>
              <a:tr h="365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t>F805 Food in Form to Meet Individual Needs</a:t>
                      </a:r>
                      <a:endParaRPr lang="en-US" sz="900" b="0" i="1">
                        <a:solidFill>
                          <a:srgbClr val="FF0000"/>
                        </a:solidFill>
                      </a:endParaRPr>
                    </a:p>
                  </a:txBody>
                  <a:tcPr marL="45720" marR="4572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E8EBFA"/>
                    </a:solidFill>
                  </a:tcPr>
                </a:tc>
                <a:tc>
                  <a:txBody>
                    <a:bodyPr/>
                    <a:lstStyle/>
                    <a:p>
                      <a:r>
                        <a:rPr lang="en-US" sz="900" b="0">
                          <a:solidFill>
                            <a:schemeClr val="tx1"/>
                          </a:solidFill>
                        </a:rPr>
                        <a:t>Reportable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E8EBFA"/>
                    </a:solidFill>
                  </a:tcPr>
                </a:tc>
                <a:extLst>
                  <a:ext uri="{0D108BD9-81ED-4DB2-BD59-A6C34878D82A}">
                    <a16:rowId xmlns:a16="http://schemas.microsoft.com/office/drawing/2014/main" val="2494762571"/>
                  </a:ext>
                </a:extLst>
              </a:tr>
            </a:tbl>
          </a:graphicData>
        </a:graphic>
      </p:graphicFrame>
      <p:pic>
        <p:nvPicPr>
          <p:cNvPr id="36" name="Picture 2" descr="Warning PNGs for Free Download">
            <a:extLst>
              <a:ext uri="{FF2B5EF4-FFF2-40B4-BE49-F238E27FC236}">
                <a16:creationId xmlns:a16="http://schemas.microsoft.com/office/drawing/2014/main" id="{416C75A9-20B7-58F1-5037-2AB955747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484" y="2302435"/>
            <a:ext cx="263932" cy="2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77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4ECA3-BA5C-3D24-6FDD-A9CD065D2319}"/>
              </a:ext>
            </a:extLst>
          </p:cNvPr>
          <p:cNvSpPr>
            <a:spLocks noGrp="1"/>
          </p:cNvSpPr>
          <p:nvPr>
            <p:ph type="title"/>
          </p:nvPr>
        </p:nvSpPr>
        <p:spPr/>
        <p:txBody>
          <a:bodyPr>
            <a:noAutofit/>
          </a:bodyPr>
          <a:lstStyle/>
          <a:p>
            <a:r>
              <a:rPr lang="en-US" sz="1600"/>
              <a:t>IJs over time, Facilities Impacted</a:t>
            </a:r>
          </a:p>
        </p:txBody>
      </p:sp>
      <p:graphicFrame>
        <p:nvGraphicFramePr>
          <p:cNvPr id="4" name="Content Placeholder 5">
            <a:extLst>
              <a:ext uri="{FF2B5EF4-FFF2-40B4-BE49-F238E27FC236}">
                <a16:creationId xmlns:a16="http://schemas.microsoft.com/office/drawing/2014/main" id="{54DD0FDA-1DCF-CA84-0BC3-5078D7C46DBB}"/>
              </a:ext>
            </a:extLst>
          </p:cNvPr>
          <p:cNvGraphicFramePr>
            <a:graphicFrameLocks/>
          </p:cNvGraphicFramePr>
          <p:nvPr>
            <p:extLst>
              <p:ext uri="{D42A27DB-BD31-4B8C-83A1-F6EECF244321}">
                <p14:modId xmlns:p14="http://schemas.microsoft.com/office/powerpoint/2010/main" val="1602788540"/>
              </p:ext>
            </p:extLst>
          </p:nvPr>
        </p:nvGraphicFramePr>
        <p:xfrm>
          <a:off x="311700" y="716460"/>
          <a:ext cx="8520600" cy="3938089"/>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6C5F05-565D-5FD1-3025-F44AFE45576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1503532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0903E-D3D1-8D06-C6BD-79949499DD48}"/>
              </a:ext>
            </a:extLst>
          </p:cNvPr>
          <p:cNvSpPr>
            <a:spLocks noGrp="1"/>
          </p:cNvSpPr>
          <p:nvPr>
            <p:ph type="title"/>
          </p:nvPr>
        </p:nvSpPr>
        <p:spPr/>
        <p:txBody>
          <a:bodyPr>
            <a:noAutofit/>
          </a:bodyPr>
          <a:lstStyle/>
          <a:p>
            <a:r>
              <a:rPr lang="en-US" sz="1600"/>
              <a:t>Back To Basics Training Update</a:t>
            </a:r>
          </a:p>
        </p:txBody>
      </p:sp>
      <p:sp>
        <p:nvSpPr>
          <p:cNvPr id="3" name="Text Placeholder 2">
            <a:extLst>
              <a:ext uri="{FF2B5EF4-FFF2-40B4-BE49-F238E27FC236}">
                <a16:creationId xmlns:a16="http://schemas.microsoft.com/office/drawing/2014/main" id="{66D02D63-8058-9345-4540-D7C07EB6DBF0}"/>
              </a:ext>
            </a:extLst>
          </p:cNvPr>
          <p:cNvSpPr>
            <a:spLocks noGrp="1"/>
          </p:cNvSpPr>
          <p:nvPr>
            <p:ph type="body" idx="1"/>
          </p:nvPr>
        </p:nvSpPr>
        <p:spPr/>
        <p:txBody>
          <a:bodyPr>
            <a:normAutofit/>
          </a:bodyPr>
          <a:lstStyle/>
          <a:p>
            <a:r>
              <a:rPr lang="en-US" sz="1800">
                <a:cs typeface="Poppins"/>
              </a:rPr>
              <a:t>DPH hosted a Back to Basics Training on Nov 13, 2024.</a:t>
            </a:r>
          </a:p>
          <a:p>
            <a:pPr lvl="1"/>
            <a:r>
              <a:rPr lang="en-US" sz="1600"/>
              <a:t>Training lasted from 8:30am - 4:30pm.</a:t>
            </a:r>
          </a:p>
          <a:p>
            <a:pPr lvl="1"/>
            <a:r>
              <a:rPr lang="en-US" sz="1600"/>
              <a:t>In collaboration with DSS and the Long-Term Care Ombudsman Program.</a:t>
            </a:r>
          </a:p>
          <a:p>
            <a:r>
              <a:rPr lang="en-US" sz="1800"/>
              <a:t>Target audience: nursing home administrators and directors of nursing.</a:t>
            </a:r>
          </a:p>
          <a:p>
            <a:r>
              <a:rPr lang="en-US" sz="1800"/>
              <a:t>Key points:</a:t>
            </a:r>
          </a:p>
          <a:p>
            <a:pPr lvl="1"/>
            <a:r>
              <a:rPr lang="en-US" sz="1600"/>
              <a:t>200 attendees.</a:t>
            </a:r>
          </a:p>
          <a:p>
            <a:pPr lvl="1"/>
            <a:r>
              <a:rPr lang="en-US" sz="1600"/>
              <a:t>Topics ranged from Medicaid in nursing homes, to resident rights, key legislation, survey process and preparedness, and the role of nursing home administrator and director of nursing.</a:t>
            </a:r>
          </a:p>
          <a:p>
            <a:pPr lvl="1"/>
            <a:r>
              <a:rPr lang="en-US" sz="1600"/>
              <a:t>Training was paid for using CMP money available to DPH from CMS.</a:t>
            </a:r>
          </a:p>
        </p:txBody>
      </p:sp>
    </p:spTree>
    <p:extLst>
      <p:ext uri="{BB962C8B-B14F-4D97-AF65-F5344CB8AC3E}">
        <p14:creationId xmlns:p14="http://schemas.microsoft.com/office/powerpoint/2010/main" val="402599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574A3F-9745-923D-852D-1E4D50F7A623}"/>
              </a:ext>
            </a:extLst>
          </p:cNvPr>
          <p:cNvSpPr>
            <a:spLocks noGrp="1"/>
          </p:cNvSpPr>
          <p:nvPr>
            <p:ph type="body" sz="quarter" idx="13"/>
          </p:nvPr>
        </p:nvSpPr>
        <p:spPr/>
        <p:txBody>
          <a:bodyPr/>
          <a:lstStyle/>
          <a:p>
            <a:r>
              <a:rPr lang="en-US"/>
              <a:t>CLA Presentation</a:t>
            </a:r>
          </a:p>
        </p:txBody>
      </p:sp>
      <p:sp>
        <p:nvSpPr>
          <p:cNvPr id="4" name="TextBox 3">
            <a:extLst>
              <a:ext uri="{FF2B5EF4-FFF2-40B4-BE49-F238E27FC236}">
                <a16:creationId xmlns:a16="http://schemas.microsoft.com/office/drawing/2014/main" id="{232C2BA3-521C-DECE-F935-8E6CB12531C9}"/>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bg1"/>
                </a:solidFill>
              </a:rPr>
              <a:t>Connecticut Department of Social Services</a:t>
            </a:r>
          </a:p>
        </p:txBody>
      </p:sp>
    </p:spTree>
    <p:extLst>
      <p:ext uri="{BB962C8B-B14F-4D97-AF65-F5344CB8AC3E}">
        <p14:creationId xmlns:p14="http://schemas.microsoft.com/office/powerpoint/2010/main" val="3877378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474F518-2F7F-DAAE-8B23-9F797E16D901}"/>
              </a:ext>
            </a:extLst>
          </p:cNvPr>
          <p:cNvSpPr>
            <a:spLocks noGrp="1"/>
          </p:cNvSpPr>
          <p:nvPr>
            <p:ph type="subTitle" idx="4294967295"/>
          </p:nvPr>
        </p:nvSpPr>
        <p:spPr>
          <a:xfrm>
            <a:off x="620219" y="3159085"/>
            <a:ext cx="7903563" cy="367202"/>
          </a:xfrm>
        </p:spPr>
        <p:txBody>
          <a:bodyPr>
            <a:normAutofit fontScale="55000" lnSpcReduction="20000"/>
          </a:bodyPr>
          <a:lstStyle/>
          <a:p>
            <a:pPr marL="0" indent="0" algn="ctr">
              <a:buNone/>
            </a:pPr>
            <a:r>
              <a:rPr lang="en-US" sz="2000">
                <a:solidFill>
                  <a:schemeClr val="bg1"/>
                </a:solidFill>
              </a:rPr>
              <a:t>January 8, 2025</a:t>
            </a:r>
          </a:p>
        </p:txBody>
      </p:sp>
      <p:sp>
        <p:nvSpPr>
          <p:cNvPr id="3" name="Title 2">
            <a:extLst>
              <a:ext uri="{FF2B5EF4-FFF2-40B4-BE49-F238E27FC236}">
                <a16:creationId xmlns:a16="http://schemas.microsoft.com/office/drawing/2014/main" id="{5C2B5F67-042F-0574-237C-50ADB0FE800C}"/>
              </a:ext>
            </a:extLst>
          </p:cNvPr>
          <p:cNvSpPr>
            <a:spLocks noGrp="1"/>
          </p:cNvSpPr>
          <p:nvPr>
            <p:ph type="title"/>
          </p:nvPr>
        </p:nvSpPr>
        <p:spPr>
          <a:xfrm>
            <a:off x="620220" y="1653219"/>
            <a:ext cx="7903561" cy="1394460"/>
          </a:xfrm>
        </p:spPr>
        <p:txBody>
          <a:bodyPr/>
          <a:lstStyle/>
          <a:p>
            <a:r>
              <a:rPr lang="en-US" sz="3200"/>
              <a:t>Understanding Medicare Advantage &amp; Payor Mix Impacts on Connecticut Nursing Homes</a:t>
            </a:r>
            <a:endParaRPr lang="en-US"/>
          </a:p>
        </p:txBody>
      </p:sp>
      <p:sp>
        <p:nvSpPr>
          <p:cNvPr id="4" name="Slide Number Placeholder 3">
            <a:extLst>
              <a:ext uri="{FF2B5EF4-FFF2-40B4-BE49-F238E27FC236}">
                <a16:creationId xmlns:a16="http://schemas.microsoft.com/office/drawing/2014/main" id="{D2A12856-B777-E61C-B040-04AF683B4F1F}"/>
              </a:ext>
            </a:extLst>
          </p:cNvPr>
          <p:cNvSpPr>
            <a:spLocks noGrp="1"/>
          </p:cNvSpPr>
          <p:nvPr>
            <p:ph type="sldNum" sz="quarter" idx="4"/>
          </p:nvPr>
        </p:nvSpPr>
        <p:spPr>
          <a:xfrm>
            <a:off x="8686800" y="4772025"/>
            <a:ext cx="395782" cy="342900"/>
          </a:xfrm>
        </p:spPr>
        <p:txBody>
          <a:bodyPr/>
          <a:lstStyle/>
          <a:p>
            <a:fld id="{F8E24598-D429-A34B-B4A6-5808099B37D3}" type="slidenum">
              <a:rPr lang="en-US" smtClean="0"/>
              <a:pPr/>
              <a:t>16</a:t>
            </a:fld>
            <a:endParaRPr lang="en-US"/>
          </a:p>
        </p:txBody>
      </p:sp>
    </p:spTree>
    <p:custDataLst>
      <p:custData r:id="rId1"/>
      <p:custData r:id="rId2"/>
    </p:custDataLst>
    <p:extLst>
      <p:ext uri="{BB962C8B-B14F-4D97-AF65-F5344CB8AC3E}">
        <p14:creationId xmlns:p14="http://schemas.microsoft.com/office/powerpoint/2010/main" val="1500059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951AA4-0627-29DA-4BA2-88CE3F164CC0}"/>
              </a:ext>
            </a:extLst>
          </p:cNvPr>
          <p:cNvSpPr>
            <a:spLocks noGrp="1"/>
          </p:cNvSpPr>
          <p:nvPr>
            <p:ph type="sldNum" sz="quarter" idx="4"/>
          </p:nvPr>
        </p:nvSpPr>
        <p:spPr/>
        <p:txBody>
          <a:bodyPr/>
          <a:lstStyle/>
          <a:p>
            <a:fld id="{6DAB3F6F-6A30-410C-8DAB-3E7769D71CBC}" type="slidenum">
              <a:rPr lang="en-US" smtClean="0"/>
              <a:pPr/>
              <a:t>17</a:t>
            </a:fld>
            <a:endParaRPr lang="en-US"/>
          </a:p>
        </p:txBody>
      </p:sp>
    </p:spTree>
    <p:custDataLst>
      <p:custData r:id="rId1"/>
      <p:custData r:id="rId2"/>
    </p:custDataLst>
    <p:extLst>
      <p:ext uri="{BB962C8B-B14F-4D97-AF65-F5344CB8AC3E}">
        <p14:creationId xmlns:p14="http://schemas.microsoft.com/office/powerpoint/2010/main" val="128377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2EA-C4DA-B1E0-5B27-7099283979B1}"/>
              </a:ext>
            </a:extLst>
          </p:cNvPr>
          <p:cNvSpPr>
            <a:spLocks noGrp="1"/>
          </p:cNvSpPr>
          <p:nvPr>
            <p:ph type="title"/>
          </p:nvPr>
        </p:nvSpPr>
        <p:spPr>
          <a:xfrm>
            <a:off x="457200" y="292642"/>
            <a:ext cx="8229600" cy="685800"/>
          </a:xfrm>
        </p:spPr>
        <p:txBody>
          <a:bodyPr wrap="square" anchor="ctr">
            <a:normAutofit fontScale="90000"/>
          </a:bodyPr>
          <a:lstStyle/>
          <a:p>
            <a:pPr algn="ctr"/>
            <a:r>
              <a:rPr lang="en-US"/>
              <a:t>CLA 39</a:t>
            </a:r>
            <a:r>
              <a:rPr lang="en-US" baseline="30000"/>
              <a:t>th</a:t>
            </a:r>
            <a:r>
              <a:rPr lang="en-US"/>
              <a:t> SNF Cost Comparison, Trends Report</a:t>
            </a:r>
            <a:br>
              <a:rPr lang="en-US"/>
            </a:br>
            <a:r>
              <a:rPr lang="en-US" sz="2700" i="1"/>
              <a:t>Theme: The Great Divergence</a:t>
            </a:r>
            <a:endParaRPr lang="en-US" i="1"/>
          </a:p>
        </p:txBody>
      </p:sp>
      <p:pic>
        <p:nvPicPr>
          <p:cNvPr id="5" name="Picture 4" descr="A screenshot of a computer&#10;&#10;Description automatically generated">
            <a:extLst>
              <a:ext uri="{FF2B5EF4-FFF2-40B4-BE49-F238E27FC236}">
                <a16:creationId xmlns:a16="http://schemas.microsoft.com/office/drawing/2014/main" id="{FFB07BB8-B4A5-0368-123C-241BF521A3E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327497" y="1175322"/>
            <a:ext cx="6528188" cy="3345698"/>
          </a:xfrm>
          <a:prstGeom prst="rect">
            <a:avLst/>
          </a:prstGeom>
          <a:noFill/>
        </p:spPr>
      </p:pic>
      <p:sp>
        <p:nvSpPr>
          <p:cNvPr id="4" name="Slide Number Placeholder 3">
            <a:extLst>
              <a:ext uri="{FF2B5EF4-FFF2-40B4-BE49-F238E27FC236}">
                <a16:creationId xmlns:a16="http://schemas.microsoft.com/office/drawing/2014/main" id="{6473B2AF-19C1-1B6C-A48B-E8CFF6A3A74B}"/>
              </a:ext>
            </a:extLst>
          </p:cNvPr>
          <p:cNvSpPr>
            <a:spLocks noGrp="1"/>
          </p:cNvSpPr>
          <p:nvPr>
            <p:ph type="sldNum" sz="quarter" idx="4"/>
          </p:nvPr>
        </p:nvSpPr>
        <p:spPr>
          <a:xfrm>
            <a:off x="8572280" y="4670591"/>
            <a:ext cx="395782" cy="342900"/>
          </a:xfrm>
        </p:spPr>
        <p:txBody>
          <a:bodyPr anchor="ctr">
            <a:normAutofit fontScale="77500" lnSpcReduction="20000"/>
          </a:bodyPr>
          <a:lstStyle/>
          <a:p>
            <a:pPr>
              <a:spcAft>
                <a:spcPts val="600"/>
              </a:spcAft>
            </a:pPr>
            <a:fld id="{6DAB3F6F-6A30-410C-8DAB-3E7769D71CBC}" type="slidenum">
              <a:rPr lang="en-US" smtClean="0"/>
              <a:pPr>
                <a:spcAft>
                  <a:spcPts val="600"/>
                </a:spcAft>
              </a:pPr>
              <a:t>18</a:t>
            </a:fld>
            <a:endParaRPr lang="en-US"/>
          </a:p>
        </p:txBody>
      </p:sp>
      <p:sp>
        <p:nvSpPr>
          <p:cNvPr id="7" name="TextBox 6">
            <a:extLst>
              <a:ext uri="{FF2B5EF4-FFF2-40B4-BE49-F238E27FC236}">
                <a16:creationId xmlns:a16="http://schemas.microsoft.com/office/drawing/2014/main" id="{A1AE7CE3-5CB3-103D-DE9E-8D70267AE86F}"/>
              </a:ext>
            </a:extLst>
          </p:cNvPr>
          <p:cNvSpPr txBox="1"/>
          <p:nvPr/>
        </p:nvSpPr>
        <p:spPr>
          <a:xfrm>
            <a:off x="2005150" y="4521020"/>
            <a:ext cx="5486398" cy="246221"/>
          </a:xfrm>
          <a:prstGeom prst="rect">
            <a:avLst/>
          </a:prstGeom>
          <a:noFill/>
        </p:spPr>
        <p:txBody>
          <a:bodyPr wrap="square">
            <a:spAutoFit/>
          </a:bodyPr>
          <a:lstStyle/>
          <a:p>
            <a:r>
              <a:rPr lang="en-US" sz="1000">
                <a:hlinkClick r:id="rId3"/>
              </a:rPr>
              <a:t>https://www.claconnect.com/en/resources/white-papers/snf-cost-comparison-industry-trends-report</a:t>
            </a:r>
            <a:endParaRPr lang="en-US" sz="1000"/>
          </a:p>
        </p:txBody>
      </p:sp>
    </p:spTree>
    <p:extLst>
      <p:ext uri="{BB962C8B-B14F-4D97-AF65-F5344CB8AC3E}">
        <p14:creationId xmlns:p14="http://schemas.microsoft.com/office/powerpoint/2010/main" val="1337139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D8637-AAD4-B1D2-502A-D679B03DAE7B}"/>
              </a:ext>
            </a:extLst>
          </p:cNvPr>
          <p:cNvSpPr>
            <a:spLocks noGrp="1"/>
          </p:cNvSpPr>
          <p:nvPr>
            <p:ph type="title"/>
          </p:nvPr>
        </p:nvSpPr>
        <p:spPr/>
        <p:txBody>
          <a:bodyPr>
            <a:normAutofit fontScale="90000"/>
          </a:bodyPr>
          <a:lstStyle/>
          <a:p>
            <a:r>
              <a:rPr lang="en-US"/>
              <a:t>Why are we talking about Medicare Advantage?</a:t>
            </a:r>
          </a:p>
        </p:txBody>
      </p:sp>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p:txBody>
          <a:bodyPr/>
          <a:lstStyle/>
          <a:p>
            <a:fld id="{6DAB3F6F-6A30-410C-8DAB-3E7769D71CBC}" type="slidenum">
              <a:rPr lang="en-US" smtClean="0"/>
              <a:pPr/>
              <a:t>19</a:t>
            </a:fld>
            <a:endParaRPr lang="en-US"/>
          </a:p>
        </p:txBody>
      </p:sp>
      <p:sp>
        <p:nvSpPr>
          <p:cNvPr id="7" name="TextBox 6">
            <a:extLst>
              <a:ext uri="{FF2B5EF4-FFF2-40B4-BE49-F238E27FC236}">
                <a16:creationId xmlns:a16="http://schemas.microsoft.com/office/drawing/2014/main" id="{BA9C5FD5-4079-42ED-7299-442410A15B86}"/>
              </a:ext>
            </a:extLst>
          </p:cNvPr>
          <p:cNvSpPr txBox="1"/>
          <p:nvPr/>
        </p:nvSpPr>
        <p:spPr>
          <a:xfrm>
            <a:off x="175938" y="998704"/>
            <a:ext cx="2242836" cy="3739485"/>
          </a:xfrm>
          <a:prstGeom prst="rect">
            <a:avLst/>
          </a:prstGeom>
          <a:noFill/>
        </p:spPr>
        <p:txBody>
          <a:bodyPr wrap="square" rtlCol="0">
            <a:spAutoFit/>
          </a:bodyPr>
          <a:lstStyle/>
          <a:p>
            <a:pPr>
              <a:buClr>
                <a:schemeClr val="accent2"/>
              </a:buClr>
            </a:pPr>
            <a:r>
              <a:rPr lang="en-US" sz="2000" i="1"/>
              <a:t>Because…</a:t>
            </a:r>
          </a:p>
          <a:p>
            <a:pPr>
              <a:buClr>
                <a:schemeClr val="accent2"/>
              </a:buClr>
            </a:pPr>
            <a:endParaRPr lang="en-US" sz="900"/>
          </a:p>
          <a:p>
            <a:pPr marL="342900" indent="-342900">
              <a:buClr>
                <a:schemeClr val="accent2"/>
              </a:buClr>
              <a:buAutoNum type="arabicPeriod"/>
            </a:pPr>
            <a:r>
              <a:rPr lang="en-US" sz="1600"/>
              <a:t>Over 50% of all eligible beneficiaries select MA over for fee-for-service </a:t>
            </a:r>
          </a:p>
          <a:p>
            <a:pPr marL="342900" indent="-342900">
              <a:buClr>
                <a:schemeClr val="accent2"/>
              </a:buClr>
              <a:buAutoNum type="arabicPeriod"/>
            </a:pPr>
            <a:r>
              <a:rPr lang="en-US" sz="1600"/>
              <a:t>It has been continuously growing</a:t>
            </a:r>
          </a:p>
          <a:p>
            <a:pPr marL="342900" indent="-342900">
              <a:buClr>
                <a:schemeClr val="accent2"/>
              </a:buClr>
              <a:buAutoNum type="arabicPeriod"/>
            </a:pPr>
            <a:r>
              <a:rPr lang="en-US" sz="1600"/>
              <a:t>It has very real revenue impacts for providers compared to traditional Fee-For-Service (FFS) revenues</a:t>
            </a:r>
            <a:endParaRPr lang="en-US"/>
          </a:p>
        </p:txBody>
      </p:sp>
      <p:sp>
        <p:nvSpPr>
          <p:cNvPr id="9" name="TextBox 8">
            <a:extLst>
              <a:ext uri="{FF2B5EF4-FFF2-40B4-BE49-F238E27FC236}">
                <a16:creationId xmlns:a16="http://schemas.microsoft.com/office/drawing/2014/main" id="{8E69D5C2-6A60-158B-3906-EE562D627FB5}"/>
              </a:ext>
            </a:extLst>
          </p:cNvPr>
          <p:cNvSpPr txBox="1"/>
          <p:nvPr/>
        </p:nvSpPr>
        <p:spPr>
          <a:xfrm>
            <a:off x="3666564" y="4670591"/>
            <a:ext cx="4572000" cy="276999"/>
          </a:xfrm>
          <a:prstGeom prst="rect">
            <a:avLst/>
          </a:prstGeom>
          <a:noFill/>
        </p:spPr>
        <p:txBody>
          <a:bodyPr wrap="square">
            <a:spAutoFit/>
          </a:bodyPr>
          <a:lstStyle/>
          <a:p>
            <a:r>
              <a:rPr lang="en-US" sz="1200">
                <a:hlinkClick r:id="rId4"/>
              </a:rPr>
              <a:t>https://data.cms.gov/tools/medicare-enrollment-dashboard</a:t>
            </a:r>
            <a:r>
              <a:rPr lang="en-US" sz="1200"/>
              <a:t> </a:t>
            </a:r>
          </a:p>
        </p:txBody>
      </p:sp>
      <p:pic>
        <p:nvPicPr>
          <p:cNvPr id="10" name="Picture 9">
            <a:extLst>
              <a:ext uri="{FF2B5EF4-FFF2-40B4-BE49-F238E27FC236}">
                <a16:creationId xmlns:a16="http://schemas.microsoft.com/office/drawing/2014/main" id="{370A3EEE-7AB3-AA8E-3D68-6DE533A6A1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42279" y="998704"/>
            <a:ext cx="6412472" cy="3607812"/>
          </a:xfrm>
          <a:prstGeom prst="rect">
            <a:avLst/>
          </a:prstGeom>
        </p:spPr>
      </p:pic>
    </p:spTree>
    <p:custDataLst>
      <p:custData r:id="rId1"/>
      <p:custData r:id="rId2"/>
    </p:custDataLst>
    <p:extLst>
      <p:ext uri="{BB962C8B-B14F-4D97-AF65-F5344CB8AC3E}">
        <p14:creationId xmlns:p14="http://schemas.microsoft.com/office/powerpoint/2010/main" val="386743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AE654-2A5F-A1F5-6568-3771D19C555D}"/>
              </a:ext>
            </a:extLst>
          </p:cNvPr>
          <p:cNvSpPr>
            <a:spLocks noGrp="1"/>
          </p:cNvSpPr>
          <p:nvPr>
            <p:ph type="body" sz="quarter" idx="13"/>
          </p:nvPr>
        </p:nvSpPr>
        <p:spPr>
          <a:xfrm>
            <a:off x="401352" y="2212181"/>
            <a:ext cx="3006219" cy="719137"/>
          </a:xfrm>
        </p:spPr>
        <p:txBody>
          <a:bodyPr/>
          <a:lstStyle/>
          <a:p>
            <a:r>
              <a:rPr lang="en-US" sz="3200">
                <a:cs typeface="Poppins SemiBold"/>
              </a:rPr>
              <a:t>Agenda</a:t>
            </a:r>
          </a:p>
        </p:txBody>
      </p:sp>
      <p:sp>
        <p:nvSpPr>
          <p:cNvPr id="3" name="TextBox 2">
            <a:extLst>
              <a:ext uri="{FF2B5EF4-FFF2-40B4-BE49-F238E27FC236}">
                <a16:creationId xmlns:a16="http://schemas.microsoft.com/office/drawing/2014/main" id="{3F564DFD-14F0-52E4-366C-A3F79018C03D}"/>
              </a:ext>
            </a:extLst>
          </p:cNvPr>
          <p:cNvSpPr txBox="1"/>
          <p:nvPr/>
        </p:nvSpPr>
        <p:spPr>
          <a:xfrm>
            <a:off x="4233253" y="1279548"/>
            <a:ext cx="434956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bg1"/>
              </a:buClr>
              <a:buAutoNum type="arabicPeriod"/>
            </a:pPr>
            <a:r>
              <a:rPr lang="en-US">
                <a:solidFill>
                  <a:schemeClr val="bg1"/>
                </a:solidFill>
                <a:latin typeface="Open Sans"/>
              </a:rPr>
              <a:t>Welcome/Call to Order​</a:t>
            </a:r>
          </a:p>
          <a:p>
            <a:pPr marL="342900" indent="-342900">
              <a:buClr>
                <a:schemeClr val="bg1"/>
              </a:buClr>
              <a:buAutoNum type="arabicPeriod"/>
            </a:pPr>
            <a:r>
              <a:rPr lang="en-US">
                <a:solidFill>
                  <a:schemeClr val="bg1"/>
                </a:solidFill>
                <a:latin typeface="Open Sans"/>
              </a:rPr>
              <a:t>Approval of October 9, 2024 Meeting Minutes​</a:t>
            </a:r>
          </a:p>
          <a:p>
            <a:pPr marL="342900" indent="-342900">
              <a:buClr>
                <a:schemeClr val="bg1"/>
              </a:buClr>
              <a:buAutoNum type="arabicPeriod"/>
            </a:pPr>
            <a:r>
              <a:rPr lang="en-US">
                <a:solidFill>
                  <a:schemeClr val="bg1"/>
                </a:solidFill>
                <a:latin typeface="Open Sans"/>
              </a:rPr>
              <a:t>General Nursing Home Data for the Quarter and Year-To-Date​</a:t>
            </a:r>
          </a:p>
          <a:p>
            <a:pPr marL="800100" lvl="1" indent="-342900">
              <a:buClr>
                <a:schemeClr val="bg1"/>
              </a:buClr>
              <a:buFont typeface="+mj-lt"/>
              <a:buAutoNum type="alphaLcParenR"/>
            </a:pPr>
            <a:r>
              <a:rPr lang="en-US">
                <a:solidFill>
                  <a:schemeClr val="bg1"/>
                </a:solidFill>
                <a:latin typeface="Open Sans"/>
              </a:rPr>
              <a:t>Licensed Beds and Census​</a:t>
            </a:r>
          </a:p>
          <a:p>
            <a:pPr marL="800100" lvl="1" indent="-342900">
              <a:buClr>
                <a:schemeClr val="bg1"/>
              </a:buClr>
              <a:buFont typeface="+mj-lt"/>
              <a:buAutoNum type="alphaLcParenR"/>
            </a:pPr>
            <a:r>
              <a:rPr lang="en-US">
                <a:solidFill>
                  <a:schemeClr val="bg1"/>
                </a:solidFill>
                <a:latin typeface="Open Sans"/>
              </a:rPr>
              <a:t>Facilities by Size and Region​</a:t>
            </a:r>
          </a:p>
          <a:p>
            <a:pPr marL="342900" indent="-342900">
              <a:buClr>
                <a:schemeClr val="bg1"/>
              </a:buClr>
              <a:buAutoNum type="arabicPeriod"/>
            </a:pPr>
            <a:r>
              <a:rPr lang="en-US">
                <a:solidFill>
                  <a:schemeClr val="bg1"/>
                </a:solidFill>
                <a:latin typeface="Open Sans"/>
              </a:rPr>
              <a:t>Receiverships, Bankruptcies, Closures, Temporary Managers​</a:t>
            </a:r>
          </a:p>
          <a:p>
            <a:pPr marL="342900" indent="-342900">
              <a:buClr>
                <a:schemeClr val="bg1"/>
              </a:buClr>
              <a:buAutoNum type="arabicPeriod"/>
            </a:pPr>
            <a:r>
              <a:rPr lang="en-US">
                <a:solidFill>
                  <a:schemeClr val="bg1"/>
                </a:solidFill>
                <a:latin typeface="Open Sans"/>
              </a:rPr>
              <a:t>Request for Interim Rates​</a:t>
            </a:r>
          </a:p>
          <a:p>
            <a:pPr marL="342900" indent="-342900">
              <a:buClr>
                <a:schemeClr val="bg1"/>
              </a:buClr>
              <a:buAutoNum type="arabicPeriod"/>
            </a:pPr>
            <a:r>
              <a:rPr lang="en-US">
                <a:solidFill>
                  <a:schemeClr val="bg1"/>
                </a:solidFill>
                <a:latin typeface="Open Sans"/>
              </a:rPr>
              <a:t>Change in Ownerships (CHOW’s)​</a:t>
            </a:r>
          </a:p>
          <a:p>
            <a:pPr marL="342900" indent="-342900">
              <a:buClr>
                <a:schemeClr val="bg1"/>
              </a:buClr>
              <a:buAutoNum type="arabicPeriod"/>
            </a:pPr>
            <a:r>
              <a:rPr lang="en-US">
                <a:solidFill>
                  <a:schemeClr val="bg1"/>
                </a:solidFill>
                <a:latin typeface="Open Sans"/>
              </a:rPr>
              <a:t>Healthcare Quality and Safety Issues​</a:t>
            </a:r>
          </a:p>
          <a:p>
            <a:pPr marL="342900" indent="-342900">
              <a:buClr>
                <a:schemeClr val="bg1"/>
              </a:buClr>
              <a:buAutoNum type="arabicPeriod"/>
            </a:pPr>
            <a:r>
              <a:rPr lang="en-US">
                <a:solidFill>
                  <a:schemeClr val="bg1"/>
                </a:solidFill>
                <a:latin typeface="Open Sans"/>
              </a:rPr>
              <a:t>Back to Basics Training Update</a:t>
            </a:r>
          </a:p>
          <a:p>
            <a:pPr marL="342900" indent="-342900">
              <a:buClr>
                <a:schemeClr val="bg1"/>
              </a:buClr>
              <a:buAutoNum type="arabicPeriod"/>
            </a:pPr>
            <a:r>
              <a:rPr lang="en-US">
                <a:solidFill>
                  <a:schemeClr val="bg1"/>
                </a:solidFill>
                <a:latin typeface="Open Sans"/>
              </a:rPr>
              <a:t>CLA Presentation – Medicare Advantage</a:t>
            </a:r>
          </a:p>
          <a:p>
            <a:pPr marL="342900" indent="-342900">
              <a:buClr>
                <a:schemeClr val="bg1"/>
              </a:buClr>
              <a:buAutoNum type="arabicPeriod"/>
            </a:pPr>
            <a:r>
              <a:rPr lang="en-US">
                <a:solidFill>
                  <a:schemeClr val="bg1"/>
                </a:solidFill>
                <a:latin typeface="Open Sans"/>
              </a:rPr>
              <a:t>Discussion</a:t>
            </a:r>
          </a:p>
        </p:txBody>
      </p:sp>
      <p:sp>
        <p:nvSpPr>
          <p:cNvPr id="4" name="TextBox 3">
            <a:extLst>
              <a:ext uri="{FF2B5EF4-FFF2-40B4-BE49-F238E27FC236}">
                <a16:creationId xmlns:a16="http://schemas.microsoft.com/office/drawing/2014/main" id="{66A2841E-7E5E-2F37-8FC9-AAB2A0B45143}"/>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bg1"/>
                </a:solidFill>
              </a:rPr>
              <a:t>Connecticut Department of Social Services</a:t>
            </a:r>
          </a:p>
        </p:txBody>
      </p:sp>
    </p:spTree>
    <p:extLst>
      <p:ext uri="{BB962C8B-B14F-4D97-AF65-F5344CB8AC3E}">
        <p14:creationId xmlns:p14="http://schemas.microsoft.com/office/powerpoint/2010/main" val="24622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C2BC9-BA83-FBEF-EC8B-869B46A76859}"/>
              </a:ext>
            </a:extLst>
          </p:cNvPr>
          <p:cNvSpPr>
            <a:spLocks noGrp="1"/>
          </p:cNvSpPr>
          <p:nvPr>
            <p:ph type="title"/>
          </p:nvPr>
        </p:nvSpPr>
        <p:spPr/>
        <p:txBody>
          <a:bodyPr>
            <a:normAutofit fontScale="90000"/>
          </a:bodyPr>
          <a:lstStyle/>
          <a:p>
            <a:r>
              <a:rPr lang="en-US"/>
              <a:t>Medicare Advantage: Capitation payments</a:t>
            </a:r>
          </a:p>
        </p:txBody>
      </p:sp>
      <p:sp>
        <p:nvSpPr>
          <p:cNvPr id="3" name="Content Placeholder 2">
            <a:extLst>
              <a:ext uri="{FF2B5EF4-FFF2-40B4-BE49-F238E27FC236}">
                <a16:creationId xmlns:a16="http://schemas.microsoft.com/office/drawing/2014/main" id="{233E8F6D-9A5F-E640-5D54-6E7338DE8EFE}"/>
              </a:ext>
            </a:extLst>
          </p:cNvPr>
          <p:cNvSpPr>
            <a:spLocks noGrp="1"/>
          </p:cNvSpPr>
          <p:nvPr>
            <p:ph idx="1"/>
          </p:nvPr>
        </p:nvSpPr>
        <p:spPr/>
        <p:txBody>
          <a:bodyPr/>
          <a:lstStyle/>
          <a:p>
            <a:r>
              <a:rPr lang="en-US"/>
              <a:t>Medicare Advantage plans are paid a Per Member Per Month capitation rate regardless of amount of services </a:t>
            </a:r>
          </a:p>
          <a:p>
            <a:r>
              <a:rPr lang="en-US"/>
              <a:t>Rate is created from a county benchmark compared to the plan bid. This creates a base rate. The base rate is adjusted based on the beneficiary’s risk score (i.e.: comorbidities, age etc.) to reflect patient acuity/risk. This is the risk adjustment.</a:t>
            </a:r>
          </a:p>
          <a:p>
            <a:endParaRPr lang="en-US"/>
          </a:p>
        </p:txBody>
      </p:sp>
      <p:sp>
        <p:nvSpPr>
          <p:cNvPr id="4" name="Slide Number Placeholder 3">
            <a:extLst>
              <a:ext uri="{FF2B5EF4-FFF2-40B4-BE49-F238E27FC236}">
                <a16:creationId xmlns:a16="http://schemas.microsoft.com/office/drawing/2014/main" id="{DFD062FC-060E-AD52-48E7-8A83F670A1B2}"/>
              </a:ext>
            </a:extLst>
          </p:cNvPr>
          <p:cNvSpPr>
            <a:spLocks noGrp="1"/>
          </p:cNvSpPr>
          <p:nvPr>
            <p:ph type="sldNum" sz="quarter" idx="4"/>
          </p:nvPr>
        </p:nvSpPr>
        <p:spPr/>
        <p:txBody>
          <a:bodyPr/>
          <a:lstStyle/>
          <a:p>
            <a:fld id="{6DAB3F6F-6A30-410C-8DAB-3E7769D71CBC}" type="slidenum">
              <a:rPr lang="en-US" smtClean="0"/>
              <a:pPr/>
              <a:t>20</a:t>
            </a:fld>
            <a:endParaRPr lang="en-US"/>
          </a:p>
        </p:txBody>
      </p:sp>
      <p:pic>
        <p:nvPicPr>
          <p:cNvPr id="6" name="Picture 5">
            <a:extLst>
              <a:ext uri="{FF2B5EF4-FFF2-40B4-BE49-F238E27FC236}">
                <a16:creationId xmlns:a16="http://schemas.microsoft.com/office/drawing/2014/main" id="{E817F0B2-1DF5-737A-AB04-3D382AE3893F}"/>
              </a:ext>
            </a:extLst>
          </p:cNvPr>
          <p:cNvPicPr>
            <a:picLocks noChangeAspect="1"/>
          </p:cNvPicPr>
          <p:nvPr/>
        </p:nvPicPr>
        <p:blipFill rotWithShape="1">
          <a:blip r:embed="rId2"/>
          <a:srcRect t="6188" b="10673"/>
          <a:stretch/>
        </p:blipFill>
        <p:spPr>
          <a:xfrm>
            <a:off x="1729223" y="3164585"/>
            <a:ext cx="5783200" cy="1719863"/>
          </a:xfrm>
          <a:prstGeom prst="rect">
            <a:avLst/>
          </a:prstGeom>
        </p:spPr>
      </p:pic>
    </p:spTree>
    <p:extLst>
      <p:ext uri="{BB962C8B-B14F-4D97-AF65-F5344CB8AC3E}">
        <p14:creationId xmlns:p14="http://schemas.microsoft.com/office/powerpoint/2010/main" val="165007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0E0248-B813-DF5C-4B81-39191D05025A}"/>
              </a:ext>
            </a:extLst>
          </p:cNvPr>
          <p:cNvSpPr>
            <a:spLocks noGrp="1"/>
          </p:cNvSpPr>
          <p:nvPr>
            <p:ph type="title"/>
          </p:nvPr>
        </p:nvSpPr>
        <p:spPr>
          <a:xfrm>
            <a:off x="457200" y="144838"/>
            <a:ext cx="8229600" cy="685800"/>
          </a:xfrm>
        </p:spPr>
        <p:txBody>
          <a:bodyPr/>
          <a:lstStyle/>
          <a:p>
            <a:r>
              <a:rPr lang="en-US"/>
              <a:t>Connecticut </a:t>
            </a:r>
          </a:p>
        </p:txBody>
      </p:sp>
      <p:sp>
        <p:nvSpPr>
          <p:cNvPr id="4" name="Slide Number Placeholder 3">
            <a:extLst>
              <a:ext uri="{FF2B5EF4-FFF2-40B4-BE49-F238E27FC236}">
                <a16:creationId xmlns:a16="http://schemas.microsoft.com/office/drawing/2014/main" id="{CB622C91-9B71-A3AA-3D9E-F50999FC1296}"/>
              </a:ext>
            </a:extLst>
          </p:cNvPr>
          <p:cNvSpPr>
            <a:spLocks noGrp="1"/>
          </p:cNvSpPr>
          <p:nvPr>
            <p:ph type="sldNum" sz="quarter" idx="4"/>
          </p:nvPr>
        </p:nvSpPr>
        <p:spPr>
          <a:xfrm>
            <a:off x="8572280" y="4670591"/>
            <a:ext cx="395782" cy="342900"/>
          </a:xfrm>
        </p:spPr>
        <p:txBody>
          <a:bodyPr anchor="ctr">
            <a:normAutofit fontScale="77500" lnSpcReduction="20000"/>
          </a:bodyPr>
          <a:lstStyle/>
          <a:p>
            <a:pPr>
              <a:spcAft>
                <a:spcPts val="600"/>
              </a:spcAft>
            </a:pPr>
            <a:fld id="{6DAB3F6F-6A30-410C-8DAB-3E7769D71CBC}" type="slidenum">
              <a:rPr lang="en-US" smtClean="0"/>
              <a:pPr>
                <a:spcAft>
                  <a:spcPts val="600"/>
                </a:spcAft>
              </a:pPr>
              <a:t>21</a:t>
            </a:fld>
            <a:endParaRPr lang="en-US"/>
          </a:p>
        </p:txBody>
      </p:sp>
      <p:pic>
        <p:nvPicPr>
          <p:cNvPr id="7" name="Picture 6">
            <a:extLst>
              <a:ext uri="{FF2B5EF4-FFF2-40B4-BE49-F238E27FC236}">
                <a16:creationId xmlns:a16="http://schemas.microsoft.com/office/drawing/2014/main" id="{CD9D8569-1017-F559-B22E-64A6300AD9B8}"/>
              </a:ext>
            </a:extLst>
          </p:cNvPr>
          <p:cNvPicPr>
            <a:picLocks noChangeAspect="1"/>
          </p:cNvPicPr>
          <p:nvPr/>
        </p:nvPicPr>
        <p:blipFill>
          <a:blip r:embed="rId4" cstate="screen">
            <a:extLst>
              <a:ext uri="{28A0092B-C50C-407E-A947-70E740481C1C}">
                <a14:useLocalDpi xmlns:a14="http://schemas.microsoft.com/office/drawing/2010/main"/>
              </a:ext>
            </a:extLst>
          </a:blip>
          <a:srcRect l="1054" b="-971"/>
          <a:stretch/>
        </p:blipFill>
        <p:spPr>
          <a:xfrm>
            <a:off x="404948" y="914611"/>
            <a:ext cx="8454933" cy="3672007"/>
          </a:xfrm>
          <a:prstGeom prst="rect">
            <a:avLst/>
          </a:prstGeom>
        </p:spPr>
      </p:pic>
      <p:sp>
        <p:nvSpPr>
          <p:cNvPr id="9" name="TextBox 8">
            <a:extLst>
              <a:ext uri="{FF2B5EF4-FFF2-40B4-BE49-F238E27FC236}">
                <a16:creationId xmlns:a16="http://schemas.microsoft.com/office/drawing/2014/main" id="{B8B95BE1-98B7-D6A8-32B7-1F70BB5DC4F5}"/>
              </a:ext>
            </a:extLst>
          </p:cNvPr>
          <p:cNvSpPr txBox="1"/>
          <p:nvPr/>
        </p:nvSpPr>
        <p:spPr>
          <a:xfrm>
            <a:off x="2632166" y="4629330"/>
            <a:ext cx="4572000" cy="369332"/>
          </a:xfrm>
          <a:prstGeom prst="rect">
            <a:avLst/>
          </a:prstGeom>
          <a:noFill/>
        </p:spPr>
        <p:txBody>
          <a:bodyPr wrap="square">
            <a:spAutoFit/>
          </a:bodyPr>
          <a:lstStyle/>
          <a:p>
            <a:r>
              <a:rPr lang="en-US">
                <a:hlinkClick r:id="rId5"/>
              </a:rPr>
              <a:t>Medicare Enrollment Dashboard | CMS Data</a:t>
            </a:r>
            <a:endParaRPr lang="en-US"/>
          </a:p>
        </p:txBody>
      </p:sp>
    </p:spTree>
    <p:custDataLst>
      <p:custData r:id="rId1"/>
      <p:custData r:id="rId2"/>
    </p:custDataLst>
    <p:extLst>
      <p:ext uri="{BB962C8B-B14F-4D97-AF65-F5344CB8AC3E}">
        <p14:creationId xmlns:p14="http://schemas.microsoft.com/office/powerpoint/2010/main" val="390078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
            <a:extLst>
              <a:ext uri="{FF2B5EF4-FFF2-40B4-BE49-F238E27FC236}">
                <a16:creationId xmlns:a16="http://schemas.microsoft.com/office/drawing/2014/main" id="{C8336943-D652-7EDB-AD74-D4527CF69F7E}"/>
              </a:ext>
            </a:extLst>
          </p:cNvPr>
          <p:cNvSpPr>
            <a:spLocks noGrp="1"/>
          </p:cNvSpPr>
          <p:nvPr>
            <p:ph type="body" idx="1"/>
          </p:nvPr>
        </p:nvSpPr>
        <p:spPr>
          <a:xfrm>
            <a:off x="457201" y="795337"/>
            <a:ext cx="4040188" cy="479822"/>
          </a:xfrm>
        </p:spPr>
        <p:txBody>
          <a:bodyPr>
            <a:normAutofit fontScale="92500" lnSpcReduction="20000"/>
          </a:bodyPr>
          <a:lstStyle/>
          <a:p>
            <a:r>
              <a:rPr lang="en-US"/>
              <a:t>Medicare Advantage in 2025</a:t>
            </a:r>
          </a:p>
        </p:txBody>
      </p:sp>
      <p:sp>
        <p:nvSpPr>
          <p:cNvPr id="9" name="TextBox 8">
            <a:extLst>
              <a:ext uri="{FF2B5EF4-FFF2-40B4-BE49-F238E27FC236}">
                <a16:creationId xmlns:a16="http://schemas.microsoft.com/office/drawing/2014/main" id="{FAFFA362-6DC6-2B45-059F-DC8F09AE7B6B}"/>
              </a:ext>
            </a:extLst>
          </p:cNvPr>
          <p:cNvSpPr txBox="1"/>
          <p:nvPr/>
        </p:nvSpPr>
        <p:spPr bwMode="auto">
          <a:xfrm>
            <a:off x="457201" y="1294208"/>
            <a:ext cx="3517096" cy="32015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indent="-342900" fontAlgn="base">
              <a:lnSpc>
                <a:spcPct val="90000"/>
              </a:lnSpc>
              <a:spcBef>
                <a:spcPct val="20000"/>
              </a:spcBef>
              <a:spcAft>
                <a:spcPct val="0"/>
              </a:spcAft>
              <a:buClr>
                <a:schemeClr val="accent2"/>
              </a:buClr>
              <a:buSzPct val="120000"/>
              <a:buFont typeface="Arial" panose="020B0604020202020204" pitchFamily="34" charset="0"/>
              <a:buChar char="•"/>
            </a:pPr>
            <a:r>
              <a:rPr lang="en-US" sz="1500">
                <a:solidFill>
                  <a:schemeClr val="tx2"/>
                </a:solidFill>
                <a:latin typeface="Calibri" panose="020F0502020204030204" pitchFamily="34" charset="0"/>
                <a:cs typeface="Calibri" panose="020F0502020204030204" pitchFamily="34" charset="0"/>
              </a:rPr>
              <a:t>The average monthly Medicare Advantage plan premium changed from $19.77 in 2024 to $20.03 in 2025</a:t>
            </a:r>
          </a:p>
          <a:p>
            <a:pPr marL="342900" indent="-342900" fontAlgn="base">
              <a:lnSpc>
                <a:spcPct val="90000"/>
              </a:lnSpc>
              <a:spcBef>
                <a:spcPct val="20000"/>
              </a:spcBef>
              <a:spcAft>
                <a:spcPct val="0"/>
              </a:spcAft>
              <a:buClr>
                <a:schemeClr val="accent2"/>
              </a:buClr>
              <a:buSzPct val="120000"/>
              <a:buFont typeface="Arial" panose="020B0604020202020204" pitchFamily="34" charset="0"/>
              <a:buChar char="•"/>
            </a:pPr>
            <a:r>
              <a:rPr lang="en-US" sz="1500">
                <a:solidFill>
                  <a:schemeClr val="tx2"/>
                </a:solidFill>
                <a:latin typeface="Calibri" panose="020F0502020204030204" pitchFamily="34" charset="0"/>
                <a:cs typeface="Calibri" panose="020F0502020204030204" pitchFamily="34" charset="0"/>
              </a:rPr>
              <a:t>61 Medicare Advantage plans are available in 2025, compared to 51 plans in 2024 </a:t>
            </a:r>
          </a:p>
          <a:p>
            <a:pPr marL="342900" indent="-342900" fontAlgn="base">
              <a:lnSpc>
                <a:spcPct val="90000"/>
              </a:lnSpc>
              <a:spcBef>
                <a:spcPct val="20000"/>
              </a:spcBef>
              <a:spcAft>
                <a:spcPct val="0"/>
              </a:spcAft>
              <a:buClr>
                <a:schemeClr val="accent2"/>
              </a:buClr>
              <a:buSzPct val="120000"/>
              <a:buFont typeface="Arial" panose="020B0604020202020204" pitchFamily="34" charset="0"/>
              <a:buChar char="•"/>
            </a:pPr>
            <a:r>
              <a:rPr lang="en-US" sz="1500">
                <a:solidFill>
                  <a:schemeClr val="tx2"/>
                </a:solidFill>
                <a:latin typeface="Calibri" panose="020F0502020204030204" pitchFamily="34" charset="0"/>
                <a:cs typeface="Calibri" panose="020F0502020204030204" pitchFamily="34" charset="0"/>
              </a:rPr>
              <a:t>100% of people with Medicare have access to a Medicare Advantage plan. </a:t>
            </a:r>
          </a:p>
          <a:p>
            <a:pPr marL="342900" indent="-342900" fontAlgn="base">
              <a:lnSpc>
                <a:spcPct val="90000"/>
              </a:lnSpc>
              <a:spcBef>
                <a:spcPct val="20000"/>
              </a:spcBef>
              <a:spcAft>
                <a:spcPct val="0"/>
              </a:spcAft>
              <a:buClr>
                <a:schemeClr val="accent2"/>
              </a:buClr>
              <a:buSzPct val="120000"/>
              <a:buFont typeface="Arial" panose="020B0604020202020204" pitchFamily="34" charset="0"/>
              <a:buChar char="•"/>
            </a:pPr>
            <a:r>
              <a:rPr lang="en-US" sz="1500">
                <a:solidFill>
                  <a:schemeClr val="tx2"/>
                </a:solidFill>
                <a:latin typeface="Calibri" panose="020F0502020204030204" pitchFamily="34" charset="0"/>
                <a:cs typeface="Calibri" panose="020F0502020204030204" pitchFamily="34" charset="0"/>
              </a:rPr>
              <a:t>$0 is the lowest monthly premium for a Medicare Advantage plan. </a:t>
            </a:r>
          </a:p>
          <a:p>
            <a:pPr marL="342900" indent="-342900" fontAlgn="base">
              <a:lnSpc>
                <a:spcPct val="90000"/>
              </a:lnSpc>
              <a:spcBef>
                <a:spcPct val="20000"/>
              </a:spcBef>
              <a:spcAft>
                <a:spcPct val="0"/>
              </a:spcAft>
              <a:buClr>
                <a:schemeClr val="accent2"/>
              </a:buClr>
              <a:buSzPct val="120000"/>
              <a:buFont typeface="Arial" panose="020B0604020202020204" pitchFamily="34" charset="0"/>
              <a:buChar char="•"/>
            </a:pPr>
            <a:r>
              <a:rPr lang="en-US" sz="1500">
                <a:solidFill>
                  <a:schemeClr val="tx2"/>
                </a:solidFill>
                <a:latin typeface="Calibri" panose="020F0502020204030204" pitchFamily="34" charset="0"/>
                <a:cs typeface="Calibri" panose="020F0502020204030204" pitchFamily="34" charset="0"/>
              </a:rPr>
              <a:t>100% of people with Medicare will have access to a Medicare Advantage plan with a $0 monthly premium.</a:t>
            </a:r>
          </a:p>
        </p:txBody>
      </p:sp>
      <p:sp>
        <p:nvSpPr>
          <p:cNvPr id="10" name="TextBox 9">
            <a:extLst>
              <a:ext uri="{FF2B5EF4-FFF2-40B4-BE49-F238E27FC236}">
                <a16:creationId xmlns:a16="http://schemas.microsoft.com/office/drawing/2014/main" id="{E583F23D-7251-8DAB-BFE7-3F1B58E5A62E}"/>
              </a:ext>
            </a:extLst>
          </p:cNvPr>
          <p:cNvSpPr txBox="1"/>
          <p:nvPr/>
        </p:nvSpPr>
        <p:spPr bwMode="auto">
          <a:xfrm>
            <a:off x="5177196" y="4580005"/>
            <a:ext cx="4041775" cy="380179"/>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rmAutofit/>
          </a:bodyPr>
          <a:lstStyle/>
          <a:p>
            <a:pPr fontAlgn="base">
              <a:lnSpc>
                <a:spcPct val="90000"/>
              </a:lnSpc>
              <a:spcBef>
                <a:spcPct val="20000"/>
              </a:spcBef>
              <a:spcAft>
                <a:spcPct val="0"/>
              </a:spcAft>
              <a:buClr>
                <a:schemeClr val="accent2"/>
              </a:buClr>
              <a:buSzPct val="120000"/>
            </a:pPr>
            <a:r>
              <a:rPr lang="en-US" sz="900" b="0">
                <a:solidFill>
                  <a:schemeClr val="accent2">
                    <a:lumMod val="50000"/>
                  </a:schemeClr>
                </a:solidFill>
                <a:ea typeface="+mn-ea"/>
                <a:cs typeface="Calibri Light" panose="020F0302020204030204" pitchFamily="34" charset="0"/>
                <a:hlinkClick r:id="rId2">
                  <a:extLst>
                    <a:ext uri="{A12FA001-AC4F-418D-AE19-62706E023703}">
                      <ahyp:hlinkClr xmlns:ahyp="http://schemas.microsoft.com/office/drawing/2018/hyperlinkcolor" val="tx"/>
                    </a:ext>
                  </a:extLst>
                </a:hlinkClick>
              </a:rPr>
              <a:t>Medicare Enrollment Dashboard | CMS Data</a:t>
            </a:r>
          </a:p>
          <a:p>
            <a:pPr fontAlgn="base">
              <a:lnSpc>
                <a:spcPct val="90000"/>
              </a:lnSpc>
              <a:spcBef>
                <a:spcPct val="20000"/>
              </a:spcBef>
              <a:spcAft>
                <a:spcPct val="0"/>
              </a:spcAft>
              <a:buClr>
                <a:schemeClr val="accent2"/>
              </a:buClr>
              <a:buSzPct val="120000"/>
            </a:pPr>
            <a:r>
              <a:rPr lang="en-US" sz="900">
                <a:hlinkClick r:id="rId3"/>
              </a:rPr>
              <a:t>2025-ma-part-d-landscape-state-state-fact-sheet.pdf</a:t>
            </a:r>
            <a:endParaRPr lang="en-US" sz="900" b="0">
              <a:solidFill>
                <a:schemeClr val="accent2">
                  <a:lumMod val="50000"/>
                </a:schemeClr>
              </a:solidFill>
              <a:ea typeface="+mn-ea"/>
              <a:cs typeface="Calibri Light" panose="020F0302020204030204" pitchFamily="34" charset="0"/>
            </a:endParaRPr>
          </a:p>
        </p:txBody>
      </p:sp>
      <p:pic>
        <p:nvPicPr>
          <p:cNvPr id="6" name="Picture 5">
            <a:extLst>
              <a:ext uri="{FF2B5EF4-FFF2-40B4-BE49-F238E27FC236}">
                <a16:creationId xmlns:a16="http://schemas.microsoft.com/office/drawing/2014/main" id="{9518E453-9A2D-32FD-56DA-E7D14BBD1DFC}"/>
              </a:ext>
            </a:extLst>
          </p:cNvPr>
          <p:cNvPicPr>
            <a:picLocks noChangeAspect="1"/>
          </p:cNvPicPr>
          <p:nvPr/>
        </p:nvPicPr>
        <p:blipFill>
          <a:blip r:embed="rId4"/>
          <a:srcRect l="2916" t="2630" r="7695" b="4687"/>
          <a:stretch/>
        </p:blipFill>
        <p:spPr>
          <a:xfrm>
            <a:off x="4114800" y="880246"/>
            <a:ext cx="4742228" cy="3564783"/>
          </a:xfrm>
          <a:prstGeom prst="rect">
            <a:avLst/>
          </a:prstGeom>
          <a:noFill/>
          <a:ln>
            <a:solidFill>
              <a:schemeClr val="accent1"/>
            </a:solidFill>
          </a:ln>
        </p:spPr>
      </p:pic>
      <p:sp>
        <p:nvSpPr>
          <p:cNvPr id="2" name="Title 1">
            <a:extLst>
              <a:ext uri="{FF2B5EF4-FFF2-40B4-BE49-F238E27FC236}">
                <a16:creationId xmlns:a16="http://schemas.microsoft.com/office/drawing/2014/main" id="{0877E978-1D1F-AFE1-D60A-B731327292FD}"/>
              </a:ext>
            </a:extLst>
          </p:cNvPr>
          <p:cNvSpPr>
            <a:spLocks noGrp="1"/>
          </p:cNvSpPr>
          <p:nvPr>
            <p:ph type="title"/>
          </p:nvPr>
        </p:nvSpPr>
        <p:spPr>
          <a:xfrm>
            <a:off x="457200" y="73152"/>
            <a:ext cx="8229600" cy="685800"/>
          </a:xfrm>
        </p:spPr>
        <p:txBody>
          <a:bodyPr vert="horz" wrap="square" lIns="91440" tIns="45720" rIns="91440" bIns="45720" numCol="1" anchor="ctr" anchorCtr="0" compatLnSpc="1">
            <a:prstTxWarp prst="textNoShape">
              <a:avLst/>
            </a:prstTxWarp>
            <a:normAutofit/>
          </a:bodyPr>
          <a:lstStyle/>
          <a:p>
            <a:r>
              <a:rPr lang="en-US" b="0">
                <a:latin typeface="Calibri" panose="020F0502020204030204" pitchFamily="34" charset="0"/>
                <a:ea typeface="+mj-ea"/>
                <a:cs typeface="Calibri" panose="020F0502020204030204" pitchFamily="34" charset="0"/>
              </a:rPr>
              <a:t>Connecticut: MA vs. FFS</a:t>
            </a:r>
          </a:p>
        </p:txBody>
      </p:sp>
      <p:sp>
        <p:nvSpPr>
          <p:cNvPr id="4" name="Slide Number Placeholder 3">
            <a:extLst>
              <a:ext uri="{FF2B5EF4-FFF2-40B4-BE49-F238E27FC236}">
                <a16:creationId xmlns:a16="http://schemas.microsoft.com/office/drawing/2014/main" id="{971E09A0-3F1E-230B-241E-B1C5C3B1E3E1}"/>
              </a:ext>
            </a:extLst>
          </p:cNvPr>
          <p:cNvSpPr>
            <a:spLocks noGrp="1"/>
          </p:cNvSpPr>
          <p:nvPr>
            <p:ph type="sldNum" sz="quarter" idx="11"/>
          </p:nvPr>
        </p:nvSpPr>
        <p:spPr>
          <a:xfrm>
            <a:off x="8572280" y="4670591"/>
            <a:ext cx="395782" cy="342900"/>
          </a:xfrm>
        </p:spPr>
        <p:txBody>
          <a:bodyPr anchor="ctr" anchorCtr="0">
            <a:normAutofit fontScale="77500" lnSpcReduction="20000"/>
          </a:bodyPr>
          <a:lstStyle/>
          <a:p>
            <a:pPr>
              <a:spcAft>
                <a:spcPts val="600"/>
              </a:spcAft>
            </a:pPr>
            <a:fld id="{6DAB3F6F-6A30-410C-8DAB-3E7769D71CBC}" type="slidenum">
              <a:rPr lang="en-US" smtClean="0"/>
              <a:pPr>
                <a:spcAft>
                  <a:spcPts val="600"/>
                </a:spcAft>
              </a:pPr>
              <a:t>22</a:t>
            </a:fld>
            <a:endParaRPr lang="en-US"/>
          </a:p>
        </p:txBody>
      </p:sp>
    </p:spTree>
    <p:extLst>
      <p:ext uri="{BB962C8B-B14F-4D97-AF65-F5344CB8AC3E}">
        <p14:creationId xmlns:p14="http://schemas.microsoft.com/office/powerpoint/2010/main" val="182987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4CFBA-1E74-B714-FF05-D9047DC34BD1}"/>
              </a:ext>
            </a:extLst>
          </p:cNvPr>
          <p:cNvSpPr>
            <a:spLocks noGrp="1"/>
          </p:cNvSpPr>
          <p:nvPr>
            <p:ph type="title"/>
          </p:nvPr>
        </p:nvSpPr>
        <p:spPr>
          <a:xfrm>
            <a:off x="472941" y="170661"/>
            <a:ext cx="7127329" cy="678432"/>
          </a:xfrm>
        </p:spPr>
        <p:txBody>
          <a:bodyPr/>
          <a:lstStyle/>
          <a:p>
            <a:r>
              <a:rPr lang="en-US"/>
              <a:t>Medicare Advantage vs FFS </a:t>
            </a:r>
            <a:endParaRPr lang="en-US" sz="2800" i="1"/>
          </a:p>
        </p:txBody>
      </p:sp>
      <p:sp>
        <p:nvSpPr>
          <p:cNvPr id="4" name="Slide Number Placeholder 3">
            <a:extLst>
              <a:ext uri="{FF2B5EF4-FFF2-40B4-BE49-F238E27FC236}">
                <a16:creationId xmlns:a16="http://schemas.microsoft.com/office/drawing/2014/main" id="{49E5D031-E2E2-B38B-4E2B-70B0D0B1DFA0}"/>
              </a:ext>
            </a:extLst>
          </p:cNvPr>
          <p:cNvSpPr>
            <a:spLocks noGrp="1"/>
          </p:cNvSpPr>
          <p:nvPr>
            <p:ph type="sldNum" sz="quarter" idx="4"/>
          </p:nvPr>
        </p:nvSpPr>
        <p:spPr/>
        <p:txBody>
          <a:bodyPr/>
          <a:lstStyle/>
          <a:p>
            <a:fld id="{6DAB3F6F-6A30-410C-8DAB-3E7769D71CBC}" type="slidenum">
              <a:rPr lang="en-US" smtClean="0"/>
              <a:pPr/>
              <a:t>23</a:t>
            </a:fld>
            <a:endParaRPr lang="en-US"/>
          </a:p>
        </p:txBody>
      </p:sp>
      <p:sp>
        <p:nvSpPr>
          <p:cNvPr id="7" name="TextBox 6">
            <a:extLst>
              <a:ext uri="{FF2B5EF4-FFF2-40B4-BE49-F238E27FC236}">
                <a16:creationId xmlns:a16="http://schemas.microsoft.com/office/drawing/2014/main" id="{611EEED0-F5FA-865A-90D5-40D8F0448B40}"/>
              </a:ext>
            </a:extLst>
          </p:cNvPr>
          <p:cNvSpPr txBox="1"/>
          <p:nvPr/>
        </p:nvSpPr>
        <p:spPr>
          <a:xfrm>
            <a:off x="4786576" y="2145510"/>
            <a:ext cx="3545989" cy="400110"/>
          </a:xfrm>
          <a:prstGeom prst="rect">
            <a:avLst/>
          </a:prstGeom>
          <a:noFill/>
        </p:spPr>
        <p:txBody>
          <a:bodyPr wrap="square">
            <a:spAutoFit/>
          </a:bodyPr>
          <a:lstStyle/>
          <a:p>
            <a:r>
              <a:rPr lang="en-US" sz="2000" i="1">
                <a:solidFill>
                  <a:schemeClr val="accent2"/>
                </a:solidFill>
                <a:latin typeface="Georgia" panose="02040502050405020303" pitchFamily="18" charset="0"/>
              </a:rPr>
              <a:t>Zimmet - eCapintel Research</a:t>
            </a:r>
          </a:p>
        </p:txBody>
      </p:sp>
      <p:sp>
        <p:nvSpPr>
          <p:cNvPr id="9" name="TextBox 8">
            <a:extLst>
              <a:ext uri="{FF2B5EF4-FFF2-40B4-BE49-F238E27FC236}">
                <a16:creationId xmlns:a16="http://schemas.microsoft.com/office/drawing/2014/main" id="{163B60AF-3E22-0A9A-34C8-EC8C877CC07A}"/>
              </a:ext>
            </a:extLst>
          </p:cNvPr>
          <p:cNvSpPr txBox="1"/>
          <p:nvPr/>
        </p:nvSpPr>
        <p:spPr>
          <a:xfrm>
            <a:off x="420693" y="2558146"/>
            <a:ext cx="3892744" cy="1846659"/>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Clr>
                <a:schemeClr val="accent2"/>
              </a:buClr>
              <a:buFont typeface="Arial" panose="020B0604020202020204" pitchFamily="34" charset="0"/>
              <a:buChar char="•"/>
            </a:pPr>
            <a:r>
              <a:rPr lang="en-US" sz="1600">
                <a:solidFill>
                  <a:srgbClr val="373641"/>
                </a:solidFill>
                <a:highlight>
                  <a:srgbClr val="FFFFFF"/>
                </a:highlight>
              </a:rPr>
              <a:t>NIC data showed traditional </a:t>
            </a:r>
            <a:r>
              <a:rPr lang="en-US" sz="1600" b="0" i="0">
                <a:solidFill>
                  <a:srgbClr val="373641"/>
                </a:solidFill>
                <a:effectLst/>
                <a:highlight>
                  <a:srgbClr val="FFFFFF"/>
                </a:highlight>
                <a:latin typeface="+mn-lt"/>
              </a:rPr>
              <a:t>Medicare rates nationally at nearly $600 per resident day, while managed Medicare paid $468 per day.</a:t>
            </a:r>
          </a:p>
          <a:p>
            <a:pPr marL="285750" indent="-285750">
              <a:buClr>
                <a:schemeClr val="accent2"/>
              </a:buClr>
              <a:buFont typeface="Arial" panose="020B0604020202020204" pitchFamily="34" charset="0"/>
              <a:buChar char="•"/>
            </a:pPr>
            <a:r>
              <a:rPr lang="en-US" sz="1200">
                <a:hlinkClick r:id="rId2"/>
              </a:rPr>
              <a:t>https://skillednursingnews.com/2023/05/big-trouble-medicare-advantage-rates-strain-snf-margins-deepen-sectors-pain/</a:t>
            </a:r>
            <a:endParaRPr lang="en-US" sz="1200"/>
          </a:p>
          <a:p>
            <a:endParaRPr lang="en-US" sz="1400">
              <a:solidFill>
                <a:srgbClr val="373641"/>
              </a:solidFill>
              <a:highlight>
                <a:srgbClr val="FFFFFF"/>
              </a:highlight>
              <a:latin typeface="+mn-lt"/>
            </a:endParaRPr>
          </a:p>
        </p:txBody>
      </p:sp>
      <p:sp>
        <p:nvSpPr>
          <p:cNvPr id="10" name="TextBox 9">
            <a:extLst>
              <a:ext uri="{FF2B5EF4-FFF2-40B4-BE49-F238E27FC236}">
                <a16:creationId xmlns:a16="http://schemas.microsoft.com/office/drawing/2014/main" id="{ED89495B-3DE1-61F7-937C-AB08A71B58FC}"/>
              </a:ext>
            </a:extLst>
          </p:cNvPr>
          <p:cNvSpPr txBox="1"/>
          <p:nvPr/>
        </p:nvSpPr>
        <p:spPr>
          <a:xfrm>
            <a:off x="501379" y="785263"/>
            <a:ext cx="8268791" cy="132343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
                <a:schemeClr val="accent2"/>
              </a:buClr>
              <a:buFont typeface="Arial" panose="020B0604020202020204" pitchFamily="34" charset="0"/>
              <a:buChar char="•"/>
            </a:pPr>
            <a:r>
              <a:rPr lang="en-US" sz="2000"/>
              <a:t>Anecdotally and research shows MA plans pay less than FFS, oftentimes significantly less </a:t>
            </a:r>
          </a:p>
          <a:p>
            <a:pPr marL="285750" indent="-285750">
              <a:buClr>
                <a:schemeClr val="accent2"/>
              </a:buClr>
              <a:buFont typeface="Arial" panose="020B0604020202020204" pitchFamily="34" charset="0"/>
              <a:buChar char="•"/>
            </a:pPr>
            <a:r>
              <a:rPr lang="en-US" sz="2000"/>
              <a:t>How much less depends on different factors (market-specific factors, MA penetration, number of SNF beds, competition, strength of providers etc.)</a:t>
            </a:r>
          </a:p>
        </p:txBody>
      </p:sp>
      <p:sp>
        <p:nvSpPr>
          <p:cNvPr id="12" name="TextBox 11">
            <a:extLst>
              <a:ext uri="{FF2B5EF4-FFF2-40B4-BE49-F238E27FC236}">
                <a16:creationId xmlns:a16="http://schemas.microsoft.com/office/drawing/2014/main" id="{2FB9113D-390B-387F-09DD-F91314221169}"/>
              </a:ext>
            </a:extLst>
          </p:cNvPr>
          <p:cNvSpPr txBox="1"/>
          <p:nvPr/>
        </p:nvSpPr>
        <p:spPr>
          <a:xfrm>
            <a:off x="420693" y="2149623"/>
            <a:ext cx="3099747" cy="369332"/>
          </a:xfrm>
          <a:prstGeom prst="rect">
            <a:avLst/>
          </a:prstGeom>
          <a:noFill/>
        </p:spPr>
        <p:txBody>
          <a:bodyPr wrap="square">
            <a:spAutoFit/>
          </a:bodyPr>
          <a:lstStyle/>
          <a:p>
            <a:r>
              <a:rPr lang="en-US" i="1">
                <a:solidFill>
                  <a:schemeClr val="accent2"/>
                </a:solidFill>
                <a:latin typeface="Georgia" panose="02040502050405020303" pitchFamily="18" charset="0"/>
              </a:rPr>
              <a:t>National Investment Center</a:t>
            </a:r>
          </a:p>
        </p:txBody>
      </p:sp>
      <p:sp>
        <p:nvSpPr>
          <p:cNvPr id="13" name="TextBox 12">
            <a:extLst>
              <a:ext uri="{FF2B5EF4-FFF2-40B4-BE49-F238E27FC236}">
                <a16:creationId xmlns:a16="http://schemas.microsoft.com/office/drawing/2014/main" id="{1826BEB2-3A23-72AF-E33B-754855A435AD}"/>
              </a:ext>
            </a:extLst>
          </p:cNvPr>
          <p:cNvSpPr txBox="1"/>
          <p:nvPr/>
        </p:nvSpPr>
        <p:spPr>
          <a:xfrm>
            <a:off x="4786576" y="2558146"/>
            <a:ext cx="3892744" cy="1815882"/>
          </a:xfrm>
          <a:prstGeom prst="rect">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buClr>
                <a:schemeClr val="accent2"/>
              </a:buClr>
              <a:buFont typeface="Arial" panose="020B0604020202020204" pitchFamily="34" charset="0"/>
              <a:buChar char="•"/>
            </a:pPr>
            <a:r>
              <a:rPr lang="en-US" sz="1600">
                <a:solidFill>
                  <a:srgbClr val="373641"/>
                </a:solidFill>
                <a:highlight>
                  <a:srgbClr val="FFFFFF"/>
                </a:highlight>
              </a:rPr>
              <a:t>Looked at 13 markets nationally with over 1,500 admissions (2021-2022)</a:t>
            </a:r>
          </a:p>
          <a:p>
            <a:pPr marL="285750" indent="-285750">
              <a:buClr>
                <a:schemeClr val="accent2"/>
              </a:buClr>
              <a:buFont typeface="Arial" panose="020B0604020202020204" pitchFamily="34" charset="0"/>
              <a:buChar char="•"/>
            </a:pPr>
            <a:r>
              <a:rPr lang="en-US" sz="1600" b="0" i="0">
                <a:solidFill>
                  <a:srgbClr val="373641"/>
                </a:solidFill>
                <a:effectLst/>
                <a:highlight>
                  <a:srgbClr val="FFFFFF"/>
                </a:highlight>
                <a:latin typeface="+mn-lt"/>
              </a:rPr>
              <a:t>All markets showed MA paid less (7-42% less per day; 45-66% less per admission)</a:t>
            </a:r>
          </a:p>
          <a:p>
            <a:pPr marL="285750" indent="-285750">
              <a:buClr>
                <a:schemeClr val="accent2"/>
              </a:buClr>
              <a:buFont typeface="Arial" panose="020B0604020202020204" pitchFamily="34" charset="0"/>
              <a:buChar char="•"/>
            </a:pPr>
            <a:r>
              <a:rPr lang="en-US" sz="1200">
                <a:hlinkClick r:id="rId3"/>
              </a:rPr>
              <a:t>https://ecap-directory-dev.s3.amazonaws.com/MA%20analysis%20ZHSG-CORE%2011-9-22.pdf</a:t>
            </a:r>
            <a:r>
              <a:rPr lang="en-US" sz="1200"/>
              <a:t> </a:t>
            </a:r>
          </a:p>
          <a:p>
            <a:pPr>
              <a:buClr>
                <a:schemeClr val="accent2"/>
              </a:buClr>
            </a:pPr>
            <a:endParaRPr lang="en-US" sz="1200"/>
          </a:p>
        </p:txBody>
      </p:sp>
    </p:spTree>
    <p:extLst>
      <p:ext uri="{BB962C8B-B14F-4D97-AF65-F5344CB8AC3E}">
        <p14:creationId xmlns:p14="http://schemas.microsoft.com/office/powerpoint/2010/main" val="3455395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8F4D1-2794-2349-4550-24FB2603D3DB}"/>
              </a:ext>
            </a:extLst>
          </p:cNvPr>
          <p:cNvSpPr>
            <a:spLocks noGrp="1"/>
          </p:cNvSpPr>
          <p:nvPr>
            <p:ph type="title"/>
          </p:nvPr>
        </p:nvSpPr>
        <p:spPr/>
        <p:txBody>
          <a:bodyPr>
            <a:normAutofit fontScale="90000"/>
          </a:bodyPr>
          <a:lstStyle/>
          <a:p>
            <a:r>
              <a:rPr lang="en-US"/>
              <a:t>CLA’s 39</a:t>
            </a:r>
            <a:r>
              <a:rPr lang="en-US" baseline="30000"/>
              <a:t>th</a:t>
            </a:r>
            <a:r>
              <a:rPr lang="en-US"/>
              <a:t> Trends Report: Payor Mix</a:t>
            </a:r>
          </a:p>
        </p:txBody>
      </p:sp>
      <p:sp>
        <p:nvSpPr>
          <p:cNvPr id="3" name="Content Placeholder 2">
            <a:extLst>
              <a:ext uri="{FF2B5EF4-FFF2-40B4-BE49-F238E27FC236}">
                <a16:creationId xmlns:a16="http://schemas.microsoft.com/office/drawing/2014/main" id="{93654CC3-B942-1DDE-28CB-7C2EA6FDE15F}"/>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6A23680D-F6AE-3BE6-8318-278AE2ACDB58}"/>
              </a:ext>
            </a:extLst>
          </p:cNvPr>
          <p:cNvSpPr>
            <a:spLocks noGrp="1"/>
          </p:cNvSpPr>
          <p:nvPr>
            <p:ph type="sldNum" sz="quarter" idx="4"/>
          </p:nvPr>
        </p:nvSpPr>
        <p:spPr/>
        <p:txBody>
          <a:bodyPr/>
          <a:lstStyle/>
          <a:p>
            <a:fld id="{6DAB3F6F-6A30-410C-8DAB-3E7769D71CBC}" type="slidenum">
              <a:rPr lang="en-US" smtClean="0"/>
              <a:pPr/>
              <a:t>24</a:t>
            </a:fld>
            <a:endParaRPr lang="en-US"/>
          </a:p>
        </p:txBody>
      </p:sp>
      <p:pic>
        <p:nvPicPr>
          <p:cNvPr id="6" name="Picture 5">
            <a:extLst>
              <a:ext uri="{FF2B5EF4-FFF2-40B4-BE49-F238E27FC236}">
                <a16:creationId xmlns:a16="http://schemas.microsoft.com/office/drawing/2014/main" id="{5C272B61-1B60-E5FC-82BE-930747A8DD09}"/>
              </a:ext>
            </a:extLst>
          </p:cNvPr>
          <p:cNvPicPr>
            <a:picLocks noChangeAspect="1"/>
          </p:cNvPicPr>
          <p:nvPr/>
        </p:nvPicPr>
        <p:blipFill>
          <a:blip r:embed="rId2"/>
          <a:stretch>
            <a:fillRect/>
          </a:stretch>
        </p:blipFill>
        <p:spPr>
          <a:xfrm>
            <a:off x="457200" y="804672"/>
            <a:ext cx="8253543" cy="3824093"/>
          </a:xfrm>
          <a:prstGeom prst="rect">
            <a:avLst/>
          </a:prstGeom>
        </p:spPr>
      </p:pic>
      <p:sp>
        <p:nvSpPr>
          <p:cNvPr id="8" name="TextBox 7">
            <a:extLst>
              <a:ext uri="{FF2B5EF4-FFF2-40B4-BE49-F238E27FC236}">
                <a16:creationId xmlns:a16="http://schemas.microsoft.com/office/drawing/2014/main" id="{B744993B-B1FF-98ED-8701-F43DE86A273D}"/>
              </a:ext>
            </a:extLst>
          </p:cNvPr>
          <p:cNvSpPr txBox="1"/>
          <p:nvPr/>
        </p:nvSpPr>
        <p:spPr>
          <a:xfrm>
            <a:off x="1848394" y="4670591"/>
            <a:ext cx="5976257" cy="246221"/>
          </a:xfrm>
          <a:prstGeom prst="rect">
            <a:avLst/>
          </a:prstGeom>
          <a:noFill/>
        </p:spPr>
        <p:txBody>
          <a:bodyPr wrap="square">
            <a:spAutoFit/>
          </a:bodyPr>
          <a:lstStyle/>
          <a:p>
            <a:pPr algn="ctr"/>
            <a:r>
              <a:rPr lang="en-US" sz="1000">
                <a:hlinkClick r:id="rId3"/>
              </a:rPr>
              <a:t>https://www.claconnect.com/en/resources/white-papers/snf-cost-comparison-industry-trends-report</a:t>
            </a:r>
            <a:endParaRPr lang="en-US" sz="1000"/>
          </a:p>
        </p:txBody>
      </p:sp>
    </p:spTree>
    <p:extLst>
      <p:ext uri="{BB962C8B-B14F-4D97-AF65-F5344CB8AC3E}">
        <p14:creationId xmlns:p14="http://schemas.microsoft.com/office/powerpoint/2010/main" val="142668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2F5EC-E130-BAA0-F651-3D208CF7389C}"/>
              </a:ext>
            </a:extLst>
          </p:cNvPr>
          <p:cNvSpPr>
            <a:spLocks noGrp="1"/>
          </p:cNvSpPr>
          <p:nvPr>
            <p:ph type="title"/>
          </p:nvPr>
        </p:nvSpPr>
        <p:spPr/>
        <p:txBody>
          <a:bodyPr>
            <a:normAutofit fontScale="90000"/>
          </a:bodyPr>
          <a:lstStyle/>
          <a:p>
            <a:r>
              <a:rPr lang="en-US"/>
              <a:t>CLA 39</a:t>
            </a:r>
            <a:r>
              <a:rPr lang="en-US" baseline="30000"/>
              <a:t>th</a:t>
            </a:r>
            <a:r>
              <a:rPr lang="en-US"/>
              <a:t> Report: CT Median Payor Mix</a:t>
            </a:r>
          </a:p>
        </p:txBody>
      </p:sp>
      <p:sp>
        <p:nvSpPr>
          <p:cNvPr id="4" name="Slide Number Placeholder 3">
            <a:extLst>
              <a:ext uri="{FF2B5EF4-FFF2-40B4-BE49-F238E27FC236}">
                <a16:creationId xmlns:a16="http://schemas.microsoft.com/office/drawing/2014/main" id="{1D061DFB-4B67-5A80-5E39-B730C5393C79}"/>
              </a:ext>
            </a:extLst>
          </p:cNvPr>
          <p:cNvSpPr>
            <a:spLocks noGrp="1"/>
          </p:cNvSpPr>
          <p:nvPr>
            <p:ph type="sldNum" sz="quarter" idx="4"/>
          </p:nvPr>
        </p:nvSpPr>
        <p:spPr/>
        <p:txBody>
          <a:bodyPr/>
          <a:lstStyle/>
          <a:p>
            <a:fld id="{6DAB3F6F-6A30-410C-8DAB-3E7769D71CBC}" type="slidenum">
              <a:rPr lang="en-US" smtClean="0"/>
              <a:pPr/>
              <a:t>25</a:t>
            </a:fld>
            <a:endParaRPr lang="en-US"/>
          </a:p>
        </p:txBody>
      </p:sp>
      <p:sp>
        <p:nvSpPr>
          <p:cNvPr id="7" name="TextBox 6">
            <a:extLst>
              <a:ext uri="{FF2B5EF4-FFF2-40B4-BE49-F238E27FC236}">
                <a16:creationId xmlns:a16="http://schemas.microsoft.com/office/drawing/2014/main" id="{896A0ABC-FF6F-F4FC-7636-355885C0DE43}"/>
              </a:ext>
            </a:extLst>
          </p:cNvPr>
          <p:cNvSpPr txBox="1"/>
          <p:nvPr/>
        </p:nvSpPr>
        <p:spPr>
          <a:xfrm>
            <a:off x="2403565" y="4670591"/>
            <a:ext cx="5110841" cy="430887"/>
          </a:xfrm>
          <a:prstGeom prst="rect">
            <a:avLst/>
          </a:prstGeom>
          <a:noFill/>
        </p:spPr>
        <p:txBody>
          <a:bodyPr wrap="square">
            <a:spAutoFit/>
          </a:bodyPr>
          <a:lstStyle/>
          <a:p>
            <a:pPr algn="ctr"/>
            <a:r>
              <a:rPr lang="en-US" sz="1100">
                <a:hlinkClick r:id="rId2"/>
              </a:rPr>
              <a:t>https://www.claconnect.com/en/resources/white-papers/snf-cost-comparison-industry-trends-report</a:t>
            </a:r>
            <a:endParaRPr lang="en-US" sz="1100"/>
          </a:p>
        </p:txBody>
      </p:sp>
      <p:pic>
        <p:nvPicPr>
          <p:cNvPr id="15" name="Picture 14">
            <a:extLst>
              <a:ext uri="{FF2B5EF4-FFF2-40B4-BE49-F238E27FC236}">
                <a16:creationId xmlns:a16="http://schemas.microsoft.com/office/drawing/2014/main" id="{52E48D07-39E0-0953-D527-B86E85484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810233"/>
            <a:ext cx="6718704" cy="3880764"/>
          </a:xfrm>
          <a:prstGeom prst="rect">
            <a:avLst/>
          </a:prstGeom>
        </p:spPr>
      </p:pic>
    </p:spTree>
    <p:extLst>
      <p:ext uri="{BB962C8B-B14F-4D97-AF65-F5344CB8AC3E}">
        <p14:creationId xmlns:p14="http://schemas.microsoft.com/office/powerpoint/2010/main" val="2737467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C3C6-4FC1-E10B-64B3-905D3DF7E662}"/>
              </a:ext>
            </a:extLst>
          </p:cNvPr>
          <p:cNvSpPr>
            <a:spLocks noGrp="1"/>
          </p:cNvSpPr>
          <p:nvPr>
            <p:ph type="title"/>
          </p:nvPr>
        </p:nvSpPr>
        <p:spPr/>
        <p:txBody>
          <a:bodyPr>
            <a:normAutofit fontScale="90000"/>
          </a:bodyPr>
          <a:lstStyle/>
          <a:p>
            <a:r>
              <a:rPr lang="en-US"/>
              <a:t>Nursing Home Outlook?</a:t>
            </a:r>
          </a:p>
        </p:txBody>
      </p:sp>
      <p:sp>
        <p:nvSpPr>
          <p:cNvPr id="4" name="Slide Number Placeholder 3">
            <a:extLst>
              <a:ext uri="{FF2B5EF4-FFF2-40B4-BE49-F238E27FC236}">
                <a16:creationId xmlns:a16="http://schemas.microsoft.com/office/drawing/2014/main" id="{0E98BB22-2327-7CBE-B0FA-2D91DD41FCC6}"/>
              </a:ext>
            </a:extLst>
          </p:cNvPr>
          <p:cNvSpPr>
            <a:spLocks noGrp="1"/>
          </p:cNvSpPr>
          <p:nvPr>
            <p:ph type="sldNum" sz="quarter" idx="4"/>
          </p:nvPr>
        </p:nvSpPr>
        <p:spPr/>
        <p:txBody>
          <a:bodyPr/>
          <a:lstStyle/>
          <a:p>
            <a:fld id="{6DAB3F6F-6A30-410C-8DAB-3E7769D71CBC}" type="slidenum">
              <a:rPr lang="en-US" smtClean="0"/>
              <a:pPr/>
              <a:t>26</a:t>
            </a:fld>
            <a:endParaRPr lang="en-US"/>
          </a:p>
        </p:txBody>
      </p:sp>
      <p:sp>
        <p:nvSpPr>
          <p:cNvPr id="11" name="TextBox 10">
            <a:extLst>
              <a:ext uri="{FF2B5EF4-FFF2-40B4-BE49-F238E27FC236}">
                <a16:creationId xmlns:a16="http://schemas.microsoft.com/office/drawing/2014/main" id="{F86FAF15-C018-8E3C-5C40-1680D24FC570}"/>
              </a:ext>
            </a:extLst>
          </p:cNvPr>
          <p:cNvSpPr txBox="1"/>
          <p:nvPr/>
        </p:nvSpPr>
        <p:spPr>
          <a:xfrm>
            <a:off x="4759874" y="4076854"/>
            <a:ext cx="4010297" cy="261610"/>
          </a:xfrm>
          <a:prstGeom prst="rect">
            <a:avLst/>
          </a:prstGeom>
          <a:noFill/>
        </p:spPr>
        <p:txBody>
          <a:bodyPr wrap="square">
            <a:spAutoFit/>
          </a:bodyPr>
          <a:lstStyle/>
          <a:p>
            <a:r>
              <a:rPr lang="en-US" sz="1050">
                <a:hlinkClick r:id="rId2"/>
              </a:rPr>
              <a:t>Tab-E-SNF-payment-adequacy-December-2024_SEC-1.pdf</a:t>
            </a:r>
            <a:endParaRPr lang="en-US" sz="1050"/>
          </a:p>
        </p:txBody>
      </p:sp>
      <p:pic>
        <p:nvPicPr>
          <p:cNvPr id="10" name="Picture 9">
            <a:extLst>
              <a:ext uri="{FF2B5EF4-FFF2-40B4-BE49-F238E27FC236}">
                <a16:creationId xmlns:a16="http://schemas.microsoft.com/office/drawing/2014/main" id="{C4C3D1CF-CFE1-4EEA-7462-3BFEEE04330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15129" y="1239670"/>
            <a:ext cx="4934957" cy="2735684"/>
          </a:xfrm>
          <a:prstGeom prst="rect">
            <a:avLst/>
          </a:prstGeom>
        </p:spPr>
      </p:pic>
      <p:sp>
        <p:nvSpPr>
          <p:cNvPr id="5" name="Content Placeholder 2">
            <a:extLst>
              <a:ext uri="{FF2B5EF4-FFF2-40B4-BE49-F238E27FC236}">
                <a16:creationId xmlns:a16="http://schemas.microsoft.com/office/drawing/2014/main" id="{84940D29-9AA9-4ECB-FE17-A4DF005075E8}"/>
              </a:ext>
            </a:extLst>
          </p:cNvPr>
          <p:cNvSpPr txBox="1">
            <a:spLocks/>
          </p:cNvSpPr>
          <p:nvPr/>
        </p:nvSpPr>
        <p:spPr bwMode="auto">
          <a:xfrm>
            <a:off x="457200" y="952916"/>
            <a:ext cx="3316196" cy="32376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anose="020F0502020204030204" pitchFamily="34" charset="0"/>
                <a:ea typeface="+mn-ea"/>
                <a:cs typeface="Calibri" panose="020F0502020204030204"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anose="020F0502020204030204" pitchFamily="34" charset="0"/>
                <a:ea typeface="+mn-ea"/>
                <a:cs typeface="Calibri" panose="020F0502020204030204"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anose="020F0502020204030204" pitchFamily="34" charset="0"/>
                <a:ea typeface="+mn-ea"/>
                <a:cs typeface="Calibri" panose="020F0502020204030204"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r>
              <a:rPr lang="en-US" sz="2000" kern="0"/>
              <a:t>Medicare FFS rates are sufficient (see MedPAC graphic at right)</a:t>
            </a:r>
          </a:p>
          <a:p>
            <a:pPr lvl="1"/>
            <a:r>
              <a:rPr lang="en-US" sz="1600" kern="0"/>
              <a:t>Don’t expect any increases</a:t>
            </a:r>
          </a:p>
          <a:p>
            <a:r>
              <a:rPr lang="en-US" sz="2000" kern="0"/>
              <a:t>MA growth will continue</a:t>
            </a:r>
          </a:p>
          <a:p>
            <a:pPr lvl="1"/>
            <a:r>
              <a:rPr lang="en-US" sz="1600" kern="0"/>
              <a:t>Congress may look at adm burden but not payment adequacy </a:t>
            </a:r>
          </a:p>
          <a:p>
            <a:r>
              <a:rPr lang="en-US" sz="2000" kern="0"/>
              <a:t>Adequate Medicaid rates are essential</a:t>
            </a:r>
          </a:p>
        </p:txBody>
      </p:sp>
    </p:spTree>
    <p:extLst>
      <p:ext uri="{BB962C8B-B14F-4D97-AF65-F5344CB8AC3E}">
        <p14:creationId xmlns:p14="http://schemas.microsoft.com/office/powerpoint/2010/main" val="2395093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33136-4BC2-9AE9-8A79-AB8F92711BE9}"/>
              </a:ext>
            </a:extLst>
          </p:cNvPr>
          <p:cNvSpPr>
            <a:spLocks noGrp="1"/>
          </p:cNvSpPr>
          <p:nvPr>
            <p:ph sz="half" idx="2"/>
          </p:nvPr>
        </p:nvSpPr>
        <p:spPr/>
        <p:txBody>
          <a:bodyPr/>
          <a:lstStyle/>
          <a:p>
            <a:r>
              <a:rPr lang="en-US"/>
              <a:t>Questions?</a:t>
            </a:r>
          </a:p>
          <a:p>
            <a:endParaRPr lang="en-US" sz="1600" b="1" i="0" kern="0"/>
          </a:p>
          <a:p>
            <a:r>
              <a:rPr lang="en-US" sz="1400" i="0" kern="0"/>
              <a:t>Jennifer Boese, MS</a:t>
            </a:r>
          </a:p>
          <a:p>
            <a:r>
              <a:rPr lang="en-US" sz="1050" kern="0"/>
              <a:t>Director, Health Care Policy &amp; Innovation</a:t>
            </a:r>
          </a:p>
          <a:p>
            <a:r>
              <a:rPr lang="en-US" sz="1050" kern="0">
                <a:hlinkClick r:id="rId2"/>
              </a:rPr>
              <a:t>Jennifer.Boese@CLAConnect.com</a:t>
            </a:r>
            <a:r>
              <a:rPr lang="en-US" sz="1050" kern="0"/>
              <a:t> </a:t>
            </a:r>
          </a:p>
          <a:p>
            <a:endParaRPr lang="en-US"/>
          </a:p>
          <a:p>
            <a:r>
              <a:rPr lang="en-US" sz="1400" i="0"/>
              <a:t>Jonathan Fink, CPA</a:t>
            </a:r>
          </a:p>
          <a:p>
            <a:r>
              <a:rPr lang="en-US" sz="1050"/>
              <a:t>Principal</a:t>
            </a:r>
          </a:p>
          <a:p>
            <a:r>
              <a:rPr lang="en-US" sz="1050">
                <a:hlinkClick r:id="rId3"/>
              </a:rPr>
              <a:t>Jonathan.Fink@CLAConnect.com</a:t>
            </a:r>
            <a:r>
              <a:rPr lang="en-US" sz="1050"/>
              <a:t> </a:t>
            </a:r>
          </a:p>
        </p:txBody>
      </p:sp>
      <p:sp>
        <p:nvSpPr>
          <p:cNvPr id="3" name="Slide Number Placeholder 2">
            <a:extLst>
              <a:ext uri="{FF2B5EF4-FFF2-40B4-BE49-F238E27FC236}">
                <a16:creationId xmlns:a16="http://schemas.microsoft.com/office/drawing/2014/main" id="{82952280-B6F2-5F7B-DF78-EE0D61BB3A5E}"/>
              </a:ext>
            </a:extLst>
          </p:cNvPr>
          <p:cNvSpPr>
            <a:spLocks noGrp="1"/>
          </p:cNvSpPr>
          <p:nvPr>
            <p:ph type="sldNum" sz="quarter" idx="4"/>
          </p:nvPr>
        </p:nvSpPr>
        <p:spPr/>
        <p:txBody>
          <a:bodyPr/>
          <a:lstStyle/>
          <a:p>
            <a:fld id="{6DAB3F6F-6A30-410C-8DAB-3E7769D71CBC}" type="slidenum">
              <a:rPr lang="en-US" smtClean="0"/>
              <a:pPr/>
              <a:t>27</a:t>
            </a:fld>
            <a:endParaRPr lang="en-US"/>
          </a:p>
        </p:txBody>
      </p:sp>
    </p:spTree>
    <p:extLst>
      <p:ext uri="{BB962C8B-B14F-4D97-AF65-F5344CB8AC3E}">
        <p14:creationId xmlns:p14="http://schemas.microsoft.com/office/powerpoint/2010/main" val="119427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6D2439-F1CD-9F92-C2D9-1F05C2840C4F}"/>
              </a:ext>
            </a:extLst>
          </p:cNvPr>
          <p:cNvSpPr>
            <a:spLocks noGrp="1"/>
          </p:cNvSpPr>
          <p:nvPr>
            <p:ph type="body" sz="quarter" idx="13"/>
          </p:nvPr>
        </p:nvSpPr>
        <p:spPr/>
        <p:txBody>
          <a:bodyPr/>
          <a:lstStyle/>
          <a:p>
            <a:r>
              <a:rPr lang="en-US" sz="4000"/>
              <a:t>Discussion</a:t>
            </a:r>
          </a:p>
        </p:txBody>
      </p:sp>
      <p:sp>
        <p:nvSpPr>
          <p:cNvPr id="3" name="TextBox 2">
            <a:extLst>
              <a:ext uri="{FF2B5EF4-FFF2-40B4-BE49-F238E27FC236}">
                <a16:creationId xmlns:a16="http://schemas.microsoft.com/office/drawing/2014/main" id="{6E10CCB0-FFF0-07D9-1970-1C49699A62F0}"/>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bg1"/>
                </a:solidFill>
              </a:rPr>
              <a:t>Connecticut Department of Social Services</a:t>
            </a:r>
          </a:p>
        </p:txBody>
      </p:sp>
    </p:spTree>
    <p:extLst>
      <p:ext uri="{BB962C8B-B14F-4D97-AF65-F5344CB8AC3E}">
        <p14:creationId xmlns:p14="http://schemas.microsoft.com/office/powerpoint/2010/main" val="299669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89DB-D09D-0E76-7220-71132278241A}"/>
              </a:ext>
            </a:extLst>
          </p:cNvPr>
          <p:cNvSpPr>
            <a:spLocks noGrp="1"/>
          </p:cNvSpPr>
          <p:nvPr>
            <p:ph type="title"/>
          </p:nvPr>
        </p:nvSpPr>
        <p:spPr/>
        <p:txBody>
          <a:bodyPr>
            <a:noAutofit/>
          </a:bodyPr>
          <a:lstStyle/>
          <a:p>
            <a:r>
              <a:rPr lang="en-US" sz="1600"/>
              <a:t>Bed Capacity-Census Data</a:t>
            </a:r>
          </a:p>
        </p:txBody>
      </p:sp>
      <p:sp>
        <p:nvSpPr>
          <p:cNvPr id="3" name="TextBox 2">
            <a:extLst>
              <a:ext uri="{FF2B5EF4-FFF2-40B4-BE49-F238E27FC236}">
                <a16:creationId xmlns:a16="http://schemas.microsoft.com/office/drawing/2014/main" id="{4E999702-3C16-DC20-FC20-1C34E29FC0D1}"/>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pic>
        <p:nvPicPr>
          <p:cNvPr id="4" name="Picture 3">
            <a:extLst>
              <a:ext uri="{FF2B5EF4-FFF2-40B4-BE49-F238E27FC236}">
                <a16:creationId xmlns:a16="http://schemas.microsoft.com/office/drawing/2014/main" id="{CA29513F-9192-0E61-F89E-8EFCEEC065C7}"/>
              </a:ext>
            </a:extLst>
          </p:cNvPr>
          <p:cNvPicPr>
            <a:picLocks noChangeAspect="1"/>
          </p:cNvPicPr>
          <p:nvPr/>
        </p:nvPicPr>
        <p:blipFill>
          <a:blip r:embed="rId3"/>
          <a:stretch>
            <a:fillRect/>
          </a:stretch>
        </p:blipFill>
        <p:spPr>
          <a:xfrm>
            <a:off x="325164" y="620551"/>
            <a:ext cx="8483819" cy="4227564"/>
          </a:xfrm>
          <a:prstGeom prst="rect">
            <a:avLst/>
          </a:prstGeom>
        </p:spPr>
      </p:pic>
    </p:spTree>
    <p:extLst>
      <p:ext uri="{BB962C8B-B14F-4D97-AF65-F5344CB8AC3E}">
        <p14:creationId xmlns:p14="http://schemas.microsoft.com/office/powerpoint/2010/main" val="1041034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5F397-EBEA-A074-72E1-6731D41B0C6A}"/>
              </a:ext>
            </a:extLst>
          </p:cNvPr>
          <p:cNvSpPr>
            <a:spLocks noGrp="1"/>
          </p:cNvSpPr>
          <p:nvPr>
            <p:ph type="title"/>
          </p:nvPr>
        </p:nvSpPr>
        <p:spPr>
          <a:xfrm>
            <a:off x="311700" y="232757"/>
            <a:ext cx="8520600" cy="709778"/>
          </a:xfrm>
        </p:spPr>
        <p:txBody>
          <a:bodyPr>
            <a:noAutofit/>
          </a:bodyPr>
          <a:lstStyle/>
          <a:p>
            <a:r>
              <a:rPr lang="en-US" sz="1600">
                <a:cs typeface="Poppins SemiBold"/>
              </a:rPr>
              <a:t>Number of Homes by Bed Count</a:t>
            </a:r>
            <a:br>
              <a:rPr lang="en-US" sz="1600"/>
            </a:br>
            <a:r>
              <a:rPr lang="en-US" sz="1600">
                <a:cs typeface="Poppins SemiBold"/>
              </a:rPr>
              <a:t>N=196* Nursing Homes</a:t>
            </a:r>
          </a:p>
        </p:txBody>
      </p:sp>
      <p:graphicFrame>
        <p:nvGraphicFramePr>
          <p:cNvPr id="4" name="Content Placeholder 6">
            <a:extLst>
              <a:ext uri="{FF2B5EF4-FFF2-40B4-BE49-F238E27FC236}">
                <a16:creationId xmlns:a16="http://schemas.microsoft.com/office/drawing/2014/main" id="{8AC91727-218F-B9DB-8DDE-D60CE3CA21D7}"/>
              </a:ext>
            </a:extLst>
          </p:cNvPr>
          <p:cNvGraphicFramePr>
            <a:graphicFrameLocks noGrp="1"/>
          </p:cNvGraphicFramePr>
          <p:nvPr>
            <p:extLst>
              <p:ext uri="{D42A27DB-BD31-4B8C-83A1-F6EECF244321}">
                <p14:modId xmlns:p14="http://schemas.microsoft.com/office/powerpoint/2010/main" val="823630777"/>
              </p:ext>
            </p:extLst>
          </p:nvPr>
        </p:nvGraphicFramePr>
        <p:xfrm>
          <a:off x="0" y="885600"/>
          <a:ext cx="8994970" cy="351028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2">
            <a:extLst>
              <a:ext uri="{FF2B5EF4-FFF2-40B4-BE49-F238E27FC236}">
                <a16:creationId xmlns:a16="http://schemas.microsoft.com/office/drawing/2014/main" id="{EC94155E-7A9B-7099-F9C1-9445195F8E08}"/>
              </a:ext>
            </a:extLst>
          </p:cNvPr>
          <p:cNvSpPr txBox="1"/>
          <p:nvPr/>
        </p:nvSpPr>
        <p:spPr>
          <a:xfrm>
            <a:off x="6966000" y="4395884"/>
            <a:ext cx="1866300"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*updated 12/31/2024</a:t>
            </a:r>
          </a:p>
        </p:txBody>
      </p:sp>
      <p:sp>
        <p:nvSpPr>
          <p:cNvPr id="6" name="TextBox 5">
            <a:extLst>
              <a:ext uri="{FF2B5EF4-FFF2-40B4-BE49-F238E27FC236}">
                <a16:creationId xmlns:a16="http://schemas.microsoft.com/office/drawing/2014/main" id="{62EA0FCE-913D-A353-0C8E-A811282E0B84}"/>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
        <p:nvSpPr>
          <p:cNvPr id="3" name="TextBox 2">
            <a:extLst>
              <a:ext uri="{FF2B5EF4-FFF2-40B4-BE49-F238E27FC236}">
                <a16:creationId xmlns:a16="http://schemas.microsoft.com/office/drawing/2014/main" id="{807D33AE-5B59-1AE3-73B4-81789C35E28A}"/>
              </a:ext>
            </a:extLst>
          </p:cNvPr>
          <p:cNvSpPr txBox="1"/>
          <p:nvPr/>
        </p:nvSpPr>
        <p:spPr>
          <a:xfrm>
            <a:off x="311700" y="1976712"/>
            <a:ext cx="277409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t>There was one new closure in Q1 of 2025.</a:t>
            </a:r>
          </a:p>
          <a:p>
            <a:endParaRPr lang="en-US" i="1"/>
          </a:p>
          <a:p>
            <a:r>
              <a:rPr lang="en-US" i="1"/>
              <a:t>Abbott Terrace Health Center had 205 licensed beds and closed on 11/05/2024.</a:t>
            </a:r>
          </a:p>
        </p:txBody>
      </p:sp>
    </p:spTree>
    <p:extLst>
      <p:ext uri="{BB962C8B-B14F-4D97-AF65-F5344CB8AC3E}">
        <p14:creationId xmlns:p14="http://schemas.microsoft.com/office/powerpoint/2010/main" val="298800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28D0788-F277-4B1A-9099-4ECD27013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144000" cy="511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07602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F3825-E67F-593E-04DC-C3E7D031AA79}"/>
              </a:ext>
            </a:extLst>
          </p:cNvPr>
          <p:cNvSpPr>
            <a:spLocks noGrp="1"/>
          </p:cNvSpPr>
          <p:nvPr>
            <p:ph type="title"/>
          </p:nvPr>
        </p:nvSpPr>
        <p:spPr>
          <a:xfrm>
            <a:off x="311700" y="232757"/>
            <a:ext cx="8520600" cy="559182"/>
          </a:xfrm>
        </p:spPr>
        <p:txBody>
          <a:bodyPr>
            <a:normAutofit/>
          </a:bodyPr>
          <a:lstStyle/>
          <a:p>
            <a:r>
              <a:rPr lang="en-US" sz="1600"/>
              <a:t>Nursing Home Receiverships, Bankruptcies, Temporary Managers and Closures</a:t>
            </a:r>
          </a:p>
        </p:txBody>
      </p:sp>
      <p:sp>
        <p:nvSpPr>
          <p:cNvPr id="3" name="Text Placeholder 2">
            <a:extLst>
              <a:ext uri="{FF2B5EF4-FFF2-40B4-BE49-F238E27FC236}">
                <a16:creationId xmlns:a16="http://schemas.microsoft.com/office/drawing/2014/main" id="{20CDF75B-EAED-3F57-D37F-6D1461005ED8}"/>
              </a:ext>
            </a:extLst>
          </p:cNvPr>
          <p:cNvSpPr>
            <a:spLocks noGrp="1"/>
          </p:cNvSpPr>
          <p:nvPr>
            <p:ph type="body" idx="1"/>
          </p:nvPr>
        </p:nvSpPr>
        <p:spPr>
          <a:xfrm>
            <a:off x="311700" y="3869871"/>
            <a:ext cx="8520600" cy="641855"/>
          </a:xfrm>
        </p:spPr>
        <p:txBody>
          <a:bodyPr/>
          <a:lstStyle/>
          <a:p>
            <a:pPr marL="0" indent="0">
              <a:buNone/>
            </a:pPr>
            <a:r>
              <a:rPr lang="en-US">
                <a:cs typeface="Poppins"/>
              </a:rPr>
              <a:t>*2024: Chesterfields, Touchpoints of Farmington, </a:t>
            </a:r>
            <a:r>
              <a:rPr lang="en-US" err="1">
                <a:cs typeface="Poppins"/>
              </a:rPr>
              <a:t>Crestfield</a:t>
            </a:r>
            <a:r>
              <a:rPr lang="en-US">
                <a:cs typeface="Poppins"/>
              </a:rPr>
              <a:t>, Middlesex Health Care</a:t>
            </a:r>
          </a:p>
          <a:p>
            <a:pPr marL="0" indent="0">
              <a:lnSpc>
                <a:spcPct val="114999"/>
              </a:lnSpc>
              <a:buNone/>
            </a:pPr>
            <a:r>
              <a:rPr lang="en-US">
                <a:cs typeface="Poppins"/>
              </a:rPr>
              <a:t>*2025: Abbott Terrace </a:t>
            </a:r>
            <a:endParaRPr lang="en-US"/>
          </a:p>
        </p:txBody>
      </p:sp>
      <p:graphicFrame>
        <p:nvGraphicFramePr>
          <p:cNvPr id="6" name="Table 5">
            <a:extLst>
              <a:ext uri="{FF2B5EF4-FFF2-40B4-BE49-F238E27FC236}">
                <a16:creationId xmlns:a16="http://schemas.microsoft.com/office/drawing/2014/main" id="{65361F28-D721-8F01-9813-4F84F5BFF84D}"/>
              </a:ext>
            </a:extLst>
          </p:cNvPr>
          <p:cNvGraphicFramePr>
            <a:graphicFrameLocks noGrp="1"/>
          </p:cNvGraphicFramePr>
          <p:nvPr>
            <p:extLst>
              <p:ext uri="{D42A27DB-BD31-4B8C-83A1-F6EECF244321}">
                <p14:modId xmlns:p14="http://schemas.microsoft.com/office/powerpoint/2010/main" val="4122958927"/>
              </p:ext>
            </p:extLst>
          </p:nvPr>
        </p:nvGraphicFramePr>
        <p:xfrm>
          <a:off x="311150" y="918420"/>
          <a:ext cx="8521700" cy="2557488"/>
        </p:xfrm>
        <a:graphic>
          <a:graphicData uri="http://schemas.openxmlformats.org/drawingml/2006/table">
            <a:tbl>
              <a:tblPr/>
              <a:tblGrid>
                <a:gridCol w="1167136">
                  <a:extLst>
                    <a:ext uri="{9D8B030D-6E8A-4147-A177-3AD203B41FA5}">
                      <a16:colId xmlns:a16="http://schemas.microsoft.com/office/drawing/2014/main" val="2553966295"/>
                    </a:ext>
                  </a:extLst>
                </a:gridCol>
                <a:gridCol w="1999700">
                  <a:extLst>
                    <a:ext uri="{9D8B030D-6E8A-4147-A177-3AD203B41FA5}">
                      <a16:colId xmlns:a16="http://schemas.microsoft.com/office/drawing/2014/main" val="1018978948"/>
                    </a:ext>
                  </a:extLst>
                </a:gridCol>
                <a:gridCol w="1355821">
                  <a:extLst>
                    <a:ext uri="{9D8B030D-6E8A-4147-A177-3AD203B41FA5}">
                      <a16:colId xmlns:a16="http://schemas.microsoft.com/office/drawing/2014/main" val="2806525376"/>
                    </a:ext>
                  </a:extLst>
                </a:gridCol>
                <a:gridCol w="2102086">
                  <a:extLst>
                    <a:ext uri="{9D8B030D-6E8A-4147-A177-3AD203B41FA5}">
                      <a16:colId xmlns:a16="http://schemas.microsoft.com/office/drawing/2014/main" val="1100811974"/>
                    </a:ext>
                  </a:extLst>
                </a:gridCol>
                <a:gridCol w="1896957">
                  <a:extLst>
                    <a:ext uri="{9D8B030D-6E8A-4147-A177-3AD203B41FA5}">
                      <a16:colId xmlns:a16="http://schemas.microsoft.com/office/drawing/2014/main" val="3106407390"/>
                    </a:ext>
                  </a:extLst>
                </a:gridCol>
              </a:tblGrid>
              <a:tr h="975043">
                <a:tc>
                  <a:txBody>
                    <a:bodyPr/>
                    <a:lstStyle/>
                    <a:p>
                      <a:pPr algn="ctr" fontAlgn="base"/>
                      <a:r>
                        <a:rPr lang="en-US" sz="1500" b="1" i="0" u="none" strike="noStrike">
                          <a:solidFill>
                            <a:srgbClr val="F2F2F2"/>
                          </a:solidFill>
                          <a:effectLst/>
                          <a:latin typeface="Open Sans"/>
                        </a:rPr>
                        <a:t>​Fiscal Year</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Receivership​</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Bankruptcy</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Temporary Manager​</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ase"/>
                      <a:r>
                        <a:rPr lang="en-US" sz="1500" b="1" i="0" u="none" strike="noStrike">
                          <a:solidFill>
                            <a:srgbClr val="F2F2F2"/>
                          </a:solidFill>
                          <a:effectLst/>
                          <a:latin typeface="Open Sans"/>
                        </a:rPr>
                        <a:t>Closure</a:t>
                      </a:r>
                      <a:r>
                        <a:rPr lang="en-US" sz="1500" b="1" i="0">
                          <a:solidFill>
                            <a:srgbClr val="F2F2F2"/>
                          </a:solidFill>
                          <a:effectLst/>
                          <a:latin typeface="Open Sans"/>
                        </a:rPr>
                        <a:t>​</a:t>
                      </a:r>
                      <a:endParaRPr lang="en-US" sz="1100" b="1" i="0">
                        <a:solidFill>
                          <a:srgbClr val="F2F2F2"/>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28072964"/>
                  </a:ext>
                </a:extLst>
              </a:tr>
              <a:tr h="783230">
                <a:tc>
                  <a:txBody>
                    <a:bodyPr/>
                    <a:lstStyle/>
                    <a:p>
                      <a:pPr lvl="0" algn="ctr">
                        <a:buNone/>
                      </a:pPr>
                      <a:r>
                        <a:rPr lang="en-US" sz="1400" b="0" i="0">
                          <a:solidFill>
                            <a:schemeClr val="tx1"/>
                          </a:solidFill>
                          <a:effectLst/>
                          <a:latin typeface="Open Sans"/>
                        </a:rPr>
                        <a:t>SFY 25</a:t>
                      </a:r>
                      <a:endParaRPr lang="en-US"/>
                    </a:p>
                    <a:p>
                      <a:pPr lvl="0" algn="ctr">
                        <a:buNone/>
                      </a:pPr>
                      <a:r>
                        <a:rPr lang="en-US" sz="1400" b="0" i="0">
                          <a:solidFill>
                            <a:schemeClr val="tx1"/>
                          </a:solidFill>
                          <a:effectLst/>
                          <a:latin typeface="Open Sans"/>
                        </a:rPr>
                        <a:t>7/1/24-6/30/25</a:t>
                      </a: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0</a:t>
                      </a: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vl="0" algn="ctr">
                        <a:buNone/>
                      </a:pPr>
                      <a:r>
                        <a:rPr lang="en-US" sz="1400" b="0" i="0">
                          <a:solidFill>
                            <a:schemeClr val="tx1"/>
                          </a:solidFill>
                          <a:effectLst/>
                          <a:latin typeface="Open Sans"/>
                        </a:rPr>
                        <a:t>1*</a:t>
                      </a: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325830824"/>
                  </a:ext>
                </a:extLst>
              </a:tr>
              <a:tr h="799215">
                <a:tc>
                  <a:txBody>
                    <a:bodyPr/>
                    <a:lstStyle/>
                    <a:p>
                      <a:pPr algn="ctr" fontAlgn="base"/>
                      <a:r>
                        <a:rPr lang="en-US" sz="1400" b="0" i="0" u="none" strike="noStrike">
                          <a:solidFill>
                            <a:schemeClr val="tx1"/>
                          </a:solidFill>
                          <a:effectLst/>
                          <a:latin typeface="Open Sans"/>
                        </a:rPr>
                        <a:t>SFY24</a:t>
                      </a:r>
                      <a:r>
                        <a:rPr lang="en-US" sz="1400" b="0" i="0">
                          <a:solidFill>
                            <a:schemeClr val="tx1"/>
                          </a:solidFill>
                          <a:effectLst/>
                          <a:latin typeface="Open Sans"/>
                        </a:rPr>
                        <a:t>​</a:t>
                      </a:r>
                      <a:endParaRPr lang="en-US" sz="1100" b="0" i="0">
                        <a:solidFill>
                          <a:schemeClr val="tx1"/>
                        </a:solidFill>
                        <a:effectLst/>
                        <a:latin typeface="Open Sans"/>
                      </a:endParaRPr>
                    </a:p>
                    <a:p>
                      <a:pPr algn="ctr" fontAlgn="base"/>
                      <a:r>
                        <a:rPr lang="en-US" sz="1400" b="0" i="0" u="none" strike="noStrike">
                          <a:solidFill>
                            <a:schemeClr val="tx1"/>
                          </a:solidFill>
                          <a:effectLst/>
                          <a:latin typeface="Open Sans"/>
                        </a:rPr>
                        <a:t>7/1/23-6/30/24</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952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l" fontAlgn="base"/>
                      <a:r>
                        <a:rPr lang="en-US" sz="1400" b="0" i="0" u="none" strike="noStrike">
                          <a:solidFill>
                            <a:schemeClr val="tx1"/>
                          </a:solidFill>
                          <a:effectLst/>
                          <a:latin typeface="Open Sans"/>
                        </a:rPr>
                        <a:t> Trinity Terraces  </a:t>
                      </a:r>
                      <a:r>
                        <a:rPr lang="en-US" sz="1400" b="0" i="0">
                          <a:solidFill>
                            <a:schemeClr val="tx1"/>
                          </a:solidFill>
                          <a:effectLst/>
                          <a:latin typeface="Open Sans"/>
                        </a:rPr>
                        <a:t>​</a:t>
                      </a:r>
                      <a:endParaRPr lang="en-US" sz="1100" b="0" i="0">
                        <a:solidFill>
                          <a:schemeClr val="tx1"/>
                        </a:solidFill>
                        <a:effectLst/>
                        <a:latin typeface="Open Sans"/>
                      </a:endParaRPr>
                    </a:p>
                    <a:p>
                      <a:pPr algn="l" fontAlgn="base"/>
                      <a:r>
                        <a:rPr lang="en-US" sz="1400" b="0" i="0" u="none" strike="noStrike">
                          <a:solidFill>
                            <a:schemeClr val="tx1"/>
                          </a:solidFill>
                          <a:effectLst/>
                          <a:latin typeface="Open Sans"/>
                        </a:rPr>
                        <a:t>(Jan. 2024, 46 beds)</a:t>
                      </a:r>
                      <a:r>
                        <a:rPr lang="en-US" sz="1400" b="0" i="0">
                          <a:solidFill>
                            <a:schemeClr val="tx1"/>
                          </a:solidFill>
                          <a:effectLst/>
                          <a:latin typeface="Open Sans"/>
                        </a:rPr>
                        <a:t>​</a:t>
                      </a:r>
                      <a:endParaRPr lang="en-US" sz="1100" b="0" i="0">
                        <a:solidFill>
                          <a:schemeClr val="tx1"/>
                        </a:solidFill>
                        <a:effectLst/>
                        <a:latin typeface="Open Sans"/>
                      </a:endParaRPr>
                    </a:p>
                    <a:p>
                      <a:pPr algn="l" fontAlgn="base"/>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0</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0</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base"/>
                      <a:r>
                        <a:rPr lang="en-US" sz="1400" b="0" i="0" u="none" strike="noStrike">
                          <a:solidFill>
                            <a:schemeClr val="tx1"/>
                          </a:solidFill>
                          <a:effectLst/>
                          <a:latin typeface="Open Sans"/>
                        </a:rPr>
                        <a:t>4*</a:t>
                      </a:r>
                      <a:r>
                        <a:rPr lang="en-US" sz="1400" b="0" i="0">
                          <a:solidFill>
                            <a:schemeClr val="tx1"/>
                          </a:solidFill>
                          <a:effectLst/>
                          <a:latin typeface="Open Sans"/>
                        </a:rPr>
                        <a:t>​</a:t>
                      </a:r>
                      <a:endParaRPr lang="en-US" sz="1100" b="0" i="0">
                        <a:solidFill>
                          <a:schemeClr val="tx1"/>
                        </a:solidFill>
                        <a:effectLst/>
                        <a:latin typeface="Open Sans"/>
                      </a:endParaRPr>
                    </a:p>
                  </a:txBody>
                  <a:tcPr marL="69922" marR="69922" marT="34961" marB="34961" anchor="ctr">
                    <a:lnL w="12700" cap="flat" cmpd="sng" algn="ctr">
                      <a:solidFill>
                        <a:schemeClr val="bg1"/>
                      </a:solidFill>
                      <a:prstDash val="solid"/>
                      <a:round/>
                      <a:headEnd type="none" w="med" len="med"/>
                      <a:tailEnd type="none" w="med" len="med"/>
                    </a:lnL>
                    <a:lnR w="11544"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1544"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3504729931"/>
                  </a:ext>
                </a:extLst>
              </a:tr>
            </a:tbl>
          </a:graphicData>
        </a:graphic>
      </p:graphicFrame>
      <p:sp>
        <p:nvSpPr>
          <p:cNvPr id="4" name="TextBox 3">
            <a:extLst>
              <a:ext uri="{FF2B5EF4-FFF2-40B4-BE49-F238E27FC236}">
                <a16:creationId xmlns:a16="http://schemas.microsoft.com/office/drawing/2014/main" id="{55F6F36F-2391-D18E-BEAE-FB0DD8D4BFBD}"/>
              </a:ext>
            </a:extLst>
          </p:cNvPr>
          <p:cNvSpPr txBox="1"/>
          <p:nvPr/>
        </p:nvSpPr>
        <p:spPr>
          <a:xfrm>
            <a:off x="1598212" y="4846909"/>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spTree>
    <p:extLst>
      <p:ext uri="{BB962C8B-B14F-4D97-AF65-F5344CB8AC3E}">
        <p14:creationId xmlns:p14="http://schemas.microsoft.com/office/powerpoint/2010/main" val="884539657"/>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EA1-C211-0F74-4D94-328F641AFEEC}"/>
              </a:ext>
            </a:extLst>
          </p:cNvPr>
          <p:cNvSpPr>
            <a:spLocks noGrp="1"/>
          </p:cNvSpPr>
          <p:nvPr>
            <p:ph type="title"/>
          </p:nvPr>
        </p:nvSpPr>
        <p:spPr>
          <a:xfrm>
            <a:off x="283593" y="389766"/>
            <a:ext cx="8520600" cy="297925"/>
          </a:xfrm>
        </p:spPr>
        <p:txBody>
          <a:bodyPr>
            <a:noAutofit/>
          </a:bodyPr>
          <a:lstStyle/>
          <a:p>
            <a:r>
              <a:rPr lang="en-US" sz="1600"/>
              <a:t>Request for Interim Rates</a:t>
            </a:r>
          </a:p>
        </p:txBody>
      </p:sp>
      <p:sp>
        <p:nvSpPr>
          <p:cNvPr id="4" name="TextBox 3">
            <a:extLst>
              <a:ext uri="{FF2B5EF4-FFF2-40B4-BE49-F238E27FC236}">
                <a16:creationId xmlns:a16="http://schemas.microsoft.com/office/drawing/2014/main" id="{8B23A4D9-3003-A4B2-E019-74F37CCE869F}"/>
              </a:ext>
            </a:extLst>
          </p:cNvPr>
          <p:cNvSpPr txBox="1"/>
          <p:nvPr/>
        </p:nvSpPr>
        <p:spPr>
          <a:xfrm>
            <a:off x="1598211" y="4848974"/>
            <a:ext cx="2422245" cy="215444"/>
          </a:xfrm>
          <a:prstGeom prst="rect">
            <a:avLst/>
          </a:prstGeom>
          <a:noFill/>
        </p:spPr>
        <p:txBody>
          <a:bodyPr wrap="square" rtlCol="0">
            <a:spAutoFit/>
          </a:bodyPr>
          <a:lstStyle/>
          <a:p>
            <a:r>
              <a:rPr lang="en-US" sz="800" b="1">
                <a:solidFill>
                  <a:schemeClr val="accent1"/>
                </a:solidFill>
              </a:rPr>
              <a:t>Connecticut Department of Social Services</a:t>
            </a:r>
          </a:p>
        </p:txBody>
      </p:sp>
      <p:graphicFrame>
        <p:nvGraphicFramePr>
          <p:cNvPr id="5" name="Content Placeholder 4">
            <a:extLst>
              <a:ext uri="{FF2B5EF4-FFF2-40B4-BE49-F238E27FC236}">
                <a16:creationId xmlns:a16="http://schemas.microsoft.com/office/drawing/2014/main" id="{065A9ED0-E2A4-F969-3E15-C74AF592A3E0}"/>
              </a:ext>
            </a:extLst>
          </p:cNvPr>
          <p:cNvGraphicFramePr>
            <a:graphicFrameLocks/>
          </p:cNvGraphicFramePr>
          <p:nvPr>
            <p:extLst>
              <p:ext uri="{D42A27DB-BD31-4B8C-83A1-F6EECF244321}">
                <p14:modId xmlns:p14="http://schemas.microsoft.com/office/powerpoint/2010/main" val="3518719049"/>
              </p:ext>
            </p:extLst>
          </p:nvPr>
        </p:nvGraphicFramePr>
        <p:xfrm>
          <a:off x="335017" y="906517"/>
          <a:ext cx="8551045" cy="3509519"/>
        </p:xfrm>
        <a:graphic>
          <a:graphicData uri="http://schemas.openxmlformats.org/drawingml/2006/table">
            <a:tbl>
              <a:tblPr firstRow="1" bandRow="1">
                <a:tableStyleId>{5C22544A-7EE6-4342-B048-85BDC9FD1C3A}</a:tableStyleId>
              </a:tblPr>
              <a:tblGrid>
                <a:gridCol w="1226754">
                  <a:extLst>
                    <a:ext uri="{9D8B030D-6E8A-4147-A177-3AD203B41FA5}">
                      <a16:colId xmlns:a16="http://schemas.microsoft.com/office/drawing/2014/main" val="3077273405"/>
                    </a:ext>
                  </a:extLst>
                </a:gridCol>
                <a:gridCol w="2157283">
                  <a:extLst>
                    <a:ext uri="{9D8B030D-6E8A-4147-A177-3AD203B41FA5}">
                      <a16:colId xmlns:a16="http://schemas.microsoft.com/office/drawing/2014/main" val="1578323594"/>
                    </a:ext>
                  </a:extLst>
                </a:gridCol>
                <a:gridCol w="1449809">
                  <a:extLst>
                    <a:ext uri="{9D8B030D-6E8A-4147-A177-3AD203B41FA5}">
                      <a16:colId xmlns:a16="http://schemas.microsoft.com/office/drawing/2014/main" val="2287140516"/>
                    </a:ext>
                  </a:extLst>
                </a:gridCol>
                <a:gridCol w="3717199">
                  <a:extLst>
                    <a:ext uri="{9D8B030D-6E8A-4147-A177-3AD203B41FA5}">
                      <a16:colId xmlns:a16="http://schemas.microsoft.com/office/drawing/2014/main" val="373933457"/>
                    </a:ext>
                  </a:extLst>
                </a:gridCol>
              </a:tblGrid>
              <a:tr h="279905">
                <a:tc>
                  <a:txBody>
                    <a:bodyPr/>
                    <a:lstStyle/>
                    <a:p>
                      <a:r>
                        <a:rPr lang="en-US" sz="1000">
                          <a:latin typeface="Arial"/>
                        </a:rPr>
                        <a:t>Facility </a:t>
                      </a:r>
                    </a:p>
                  </a:txBody>
                  <a:tcPr/>
                </a:tc>
                <a:tc>
                  <a:txBody>
                    <a:bodyPr/>
                    <a:lstStyle/>
                    <a:p>
                      <a:r>
                        <a:rPr lang="en-US" sz="1000">
                          <a:latin typeface="Arial"/>
                        </a:rPr>
                        <a:t>Reason</a:t>
                      </a:r>
                    </a:p>
                  </a:txBody>
                  <a:tcPr/>
                </a:tc>
                <a:tc>
                  <a:txBody>
                    <a:bodyPr/>
                    <a:lstStyle/>
                    <a:p>
                      <a:pPr lvl="0">
                        <a:buNone/>
                      </a:pPr>
                      <a:r>
                        <a:rPr lang="en-US" sz="1000">
                          <a:latin typeface="Arial"/>
                        </a:rPr>
                        <a:t>Date</a:t>
                      </a:r>
                    </a:p>
                  </a:txBody>
                  <a:tcPr/>
                </a:tc>
                <a:tc>
                  <a:txBody>
                    <a:bodyPr/>
                    <a:lstStyle/>
                    <a:p>
                      <a:r>
                        <a:rPr lang="en-US" sz="1000">
                          <a:latin typeface="Arial"/>
                        </a:rPr>
                        <a:t>Determination</a:t>
                      </a:r>
                    </a:p>
                  </a:txBody>
                  <a:tcPr/>
                </a:tc>
                <a:extLst>
                  <a:ext uri="{0D108BD9-81ED-4DB2-BD59-A6C34878D82A}">
                    <a16:rowId xmlns:a16="http://schemas.microsoft.com/office/drawing/2014/main" val="278994828"/>
                  </a:ext>
                </a:extLst>
              </a:tr>
              <a:tr h="682269">
                <a:tc>
                  <a:txBody>
                    <a:bodyPr/>
                    <a:lstStyle/>
                    <a:p>
                      <a:pPr lvl="0">
                        <a:buNone/>
                      </a:pPr>
                      <a:r>
                        <a:rPr lang="en-US" sz="1050">
                          <a:solidFill>
                            <a:schemeClr val="tx1"/>
                          </a:solidFill>
                          <a:latin typeface="Arial"/>
                        </a:rPr>
                        <a:t> CY 2023 Summary – 7 Requests </a:t>
                      </a:r>
                    </a:p>
                  </a:txBody>
                  <a:tcPr/>
                </a:tc>
                <a:tc>
                  <a:txBody>
                    <a:bodyPr/>
                    <a:lstStyle/>
                    <a:p>
                      <a:pPr lvl="0">
                        <a:buNone/>
                      </a:pPr>
                      <a:r>
                        <a:rPr lang="en-US" sz="1050" b="0" i="0" u="none" strike="noStrike" noProof="0">
                          <a:solidFill>
                            <a:schemeClr val="tx1"/>
                          </a:solidFill>
                          <a:latin typeface="Arial"/>
                        </a:rPr>
                        <a:t>Increased costs since last rate rebasing </a:t>
                      </a:r>
                      <a:endParaRPr lang="en-US" sz="1050"/>
                    </a:p>
                    <a:p>
                      <a:pPr lvl="0">
                        <a:buNone/>
                      </a:pPr>
                      <a:r>
                        <a:rPr lang="en-US" sz="1050" b="0" i="0" u="none" strike="noStrike" noProof="0">
                          <a:solidFill>
                            <a:schemeClr val="tx1"/>
                          </a:solidFill>
                          <a:latin typeface="Arial"/>
                        </a:rPr>
                        <a:t>(labor, temp staffing, food, utility)</a:t>
                      </a:r>
                      <a:endParaRPr lang="en-US" sz="1050"/>
                    </a:p>
                  </a:txBody>
                  <a:tcPr/>
                </a:tc>
                <a:tc>
                  <a:txBody>
                    <a:bodyPr/>
                    <a:lstStyle/>
                    <a:p>
                      <a:pPr lvl="0">
                        <a:buNone/>
                      </a:pPr>
                      <a:r>
                        <a:rPr lang="en-US" sz="1050">
                          <a:solidFill>
                            <a:schemeClr val="tx1"/>
                          </a:solidFill>
                          <a:latin typeface="Arial"/>
                        </a:rPr>
                        <a:t>Q1 2023 –Q4 2023</a:t>
                      </a:r>
                    </a:p>
                  </a:txBody>
                  <a:tcPr/>
                </a:tc>
                <a:tc>
                  <a:txBody>
                    <a:bodyPr/>
                    <a:lstStyle/>
                    <a:p>
                      <a:pPr lvl="0">
                        <a:buNone/>
                      </a:pPr>
                      <a:r>
                        <a:rPr lang="en-US" sz="1050" b="0" i="0" u="none" strike="noStrike" noProof="0">
                          <a:solidFill>
                            <a:schemeClr val="tx1"/>
                          </a:solidFill>
                          <a:latin typeface="Arial"/>
                        </a:rPr>
                        <a:t>1 Facility Closed</a:t>
                      </a:r>
                    </a:p>
                    <a:p>
                      <a:pPr lvl="0">
                        <a:buNone/>
                      </a:pPr>
                      <a:r>
                        <a:rPr lang="en-US" sz="1050" b="0" i="0" u="none" strike="noStrike" noProof="0">
                          <a:solidFill>
                            <a:schemeClr val="tx1"/>
                          </a:solidFill>
                          <a:latin typeface="Arial"/>
                        </a:rPr>
                        <a:t>5 Not Granted</a:t>
                      </a:r>
                    </a:p>
                    <a:p>
                      <a:pPr lvl="0">
                        <a:buNone/>
                      </a:pPr>
                      <a:r>
                        <a:rPr lang="en-US" sz="1050" b="0" i="0" u="none" strike="noStrike" noProof="0">
                          <a:solidFill>
                            <a:schemeClr val="tx1"/>
                          </a:solidFill>
                          <a:latin typeface="Arial"/>
                        </a:rPr>
                        <a:t>1 Approved</a:t>
                      </a:r>
                    </a:p>
                  </a:txBody>
                  <a:tcPr/>
                </a:tc>
                <a:extLst>
                  <a:ext uri="{0D108BD9-81ED-4DB2-BD59-A6C34878D82A}">
                    <a16:rowId xmlns:a16="http://schemas.microsoft.com/office/drawing/2014/main" val="2224032154"/>
                  </a:ext>
                </a:extLst>
              </a:tr>
              <a:tr h="682269">
                <a:tc>
                  <a:txBody>
                    <a:bodyPr/>
                    <a:lstStyle/>
                    <a:p>
                      <a:pPr lvl="0">
                        <a:buNone/>
                      </a:pPr>
                      <a:r>
                        <a:rPr lang="en-US" sz="1050">
                          <a:solidFill>
                            <a:schemeClr val="tx1"/>
                          </a:solidFill>
                          <a:latin typeface="Arial"/>
                        </a:rPr>
                        <a:t>Bel-Air</a:t>
                      </a:r>
                    </a:p>
                  </a:txBody>
                  <a:tcPr/>
                </a:tc>
                <a:tc>
                  <a:txBody>
                    <a:bodyPr/>
                    <a:lstStyle/>
                    <a:p>
                      <a:pPr lvl="0">
                        <a:buNone/>
                      </a:pPr>
                      <a:r>
                        <a:rPr lang="en-US" sz="1050">
                          <a:solidFill>
                            <a:schemeClr val="tx1"/>
                          </a:solidFill>
                          <a:latin typeface="Arial"/>
                        </a:rPr>
                        <a:t>Increased staffing costs for specialized cardiac unit (specialized staff)</a:t>
                      </a:r>
                    </a:p>
                  </a:txBody>
                  <a:tcPr/>
                </a:tc>
                <a:tc>
                  <a:txBody>
                    <a:bodyPr/>
                    <a:lstStyle/>
                    <a:p>
                      <a:pPr lvl="0">
                        <a:buNone/>
                      </a:pPr>
                      <a:r>
                        <a:rPr lang="en-US" sz="1050">
                          <a:solidFill>
                            <a:schemeClr val="tx1"/>
                          </a:solidFill>
                          <a:latin typeface="Arial"/>
                        </a:rPr>
                        <a:t>Q1 2024</a:t>
                      </a:r>
                    </a:p>
                  </a:txBody>
                  <a:tcPr/>
                </a:tc>
                <a:tc>
                  <a:txBody>
                    <a:bodyPr/>
                    <a:lstStyle/>
                    <a:p>
                      <a:pPr lvl="0">
                        <a:buNone/>
                      </a:pPr>
                      <a:r>
                        <a:rPr lang="en-US" sz="1100" b="0" i="0" u="none" strike="noStrike" noProof="0">
                          <a:solidFill>
                            <a:schemeClr val="tx1"/>
                          </a:solidFill>
                          <a:latin typeface="Arial"/>
                        </a:rPr>
                        <a:t>Request Granted</a:t>
                      </a:r>
                      <a:endParaRPr lang="en-US" sz="1100">
                        <a:solidFill>
                          <a:schemeClr val="tx1"/>
                        </a:solidFill>
                        <a:latin typeface="Arial"/>
                      </a:endParaRPr>
                    </a:p>
                  </a:txBody>
                  <a:tcPr/>
                </a:tc>
                <a:extLst>
                  <a:ext uri="{0D108BD9-81ED-4DB2-BD59-A6C34878D82A}">
                    <a16:rowId xmlns:a16="http://schemas.microsoft.com/office/drawing/2014/main" val="341027338"/>
                  </a:ext>
                </a:extLst>
              </a:tr>
              <a:tr h="679887">
                <a:tc>
                  <a:txBody>
                    <a:bodyPr/>
                    <a:lstStyle/>
                    <a:p>
                      <a:pPr marL="0" lvl="0" algn="l">
                        <a:lnSpc>
                          <a:spcPct val="100000"/>
                        </a:lnSpc>
                        <a:spcBef>
                          <a:spcPts val="0"/>
                        </a:spcBef>
                        <a:spcAft>
                          <a:spcPts val="0"/>
                        </a:spcAft>
                        <a:buNone/>
                      </a:pPr>
                      <a:r>
                        <a:rPr lang="en-US" sz="1050" b="0">
                          <a:solidFill>
                            <a:schemeClr val="tx1"/>
                          </a:solidFill>
                          <a:latin typeface="Arial"/>
                        </a:rPr>
                        <a:t>Geer Nursing</a:t>
                      </a:r>
                    </a:p>
                  </a:txBody>
                  <a:tcPr/>
                </a:tc>
                <a:tc>
                  <a:txBody>
                    <a:bodyPr/>
                    <a:lstStyle/>
                    <a:p>
                      <a:pPr marL="0" lvl="0" algn="l">
                        <a:lnSpc>
                          <a:spcPct val="100000"/>
                        </a:lnSpc>
                        <a:spcBef>
                          <a:spcPts val="0"/>
                        </a:spcBef>
                        <a:spcAft>
                          <a:spcPts val="0"/>
                        </a:spcAft>
                        <a:buNone/>
                      </a:pPr>
                      <a:r>
                        <a:rPr lang="en-US" sz="1050" b="0">
                          <a:solidFill>
                            <a:schemeClr val="tx1"/>
                          </a:solidFill>
                          <a:latin typeface="Arial"/>
                        </a:rPr>
                        <a:t>Substantiated vendor cost increase due to geographic location of facility (Canaan, CT)</a:t>
                      </a:r>
                    </a:p>
                  </a:txBody>
                  <a:tcPr/>
                </a:tc>
                <a:tc>
                  <a:txBody>
                    <a:bodyPr/>
                    <a:lstStyle/>
                    <a:p>
                      <a:pPr marL="0" lvl="0" algn="l">
                        <a:lnSpc>
                          <a:spcPct val="100000"/>
                        </a:lnSpc>
                        <a:spcBef>
                          <a:spcPts val="0"/>
                        </a:spcBef>
                        <a:spcAft>
                          <a:spcPts val="0"/>
                        </a:spcAft>
                        <a:buNone/>
                      </a:pPr>
                      <a:r>
                        <a:rPr lang="en-US" sz="1050" b="0">
                          <a:solidFill>
                            <a:schemeClr val="tx1"/>
                          </a:solidFill>
                          <a:latin typeface="Arial"/>
                        </a:rPr>
                        <a:t>Q1 2024</a:t>
                      </a:r>
                    </a:p>
                  </a:txBody>
                  <a:tcPr/>
                </a:tc>
                <a:tc>
                  <a:txBody>
                    <a:bodyPr/>
                    <a:lstStyle/>
                    <a:p>
                      <a:pPr marL="0" lvl="0" algn="l">
                        <a:lnSpc>
                          <a:spcPct val="100000"/>
                        </a:lnSpc>
                        <a:spcBef>
                          <a:spcPts val="0"/>
                        </a:spcBef>
                        <a:spcAft>
                          <a:spcPts val="0"/>
                        </a:spcAft>
                        <a:buNone/>
                      </a:pPr>
                      <a:r>
                        <a:rPr lang="en-US" sz="1050" b="0" noProof="0">
                          <a:solidFill>
                            <a:schemeClr val="tx1"/>
                          </a:solidFill>
                          <a:latin typeface="Arial"/>
                        </a:rPr>
                        <a:t>Request Granted</a:t>
                      </a:r>
                    </a:p>
                  </a:txBody>
                  <a:tcPr/>
                </a:tc>
                <a:extLst>
                  <a:ext uri="{0D108BD9-81ED-4DB2-BD59-A6C34878D82A}">
                    <a16:rowId xmlns:a16="http://schemas.microsoft.com/office/drawing/2014/main" val="3629845988"/>
                  </a:ext>
                </a:extLst>
              </a:tr>
              <a:tr h="251262">
                <a:tc gridSpan="4">
                  <a:txBody>
                    <a:bodyPr/>
                    <a:lstStyle/>
                    <a:p>
                      <a:pPr marL="0" lvl="0" algn="l">
                        <a:lnSpc>
                          <a:spcPct val="100000"/>
                        </a:lnSpc>
                        <a:spcBef>
                          <a:spcPts val="0"/>
                        </a:spcBef>
                        <a:spcAft>
                          <a:spcPts val="0"/>
                        </a:spcAft>
                        <a:buNone/>
                      </a:pPr>
                      <a:r>
                        <a:rPr lang="en-US" sz="1050" b="1">
                          <a:solidFill>
                            <a:schemeClr val="tx1"/>
                          </a:solidFill>
                          <a:latin typeface="Arial"/>
                        </a:rPr>
                        <a:t>No Requests During Q2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51378142"/>
                  </a:ext>
                </a:extLst>
              </a:tr>
              <a:tr h="251262">
                <a:tc gridSpan="4">
                  <a:txBody>
                    <a:bodyPr/>
                    <a:lstStyle/>
                    <a:p>
                      <a:pPr marL="0" lvl="0" algn="l">
                        <a:lnSpc>
                          <a:spcPct val="100000"/>
                        </a:lnSpc>
                        <a:spcBef>
                          <a:spcPts val="0"/>
                        </a:spcBef>
                        <a:spcAft>
                          <a:spcPts val="0"/>
                        </a:spcAft>
                        <a:buNone/>
                      </a:pPr>
                      <a:r>
                        <a:rPr lang="en-US" sz="1050" b="1">
                          <a:solidFill>
                            <a:schemeClr val="tx1"/>
                          </a:solidFill>
                          <a:latin typeface="Arial"/>
                        </a:rPr>
                        <a:t>No Requests During Q3 2024</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9597273"/>
                  </a:ext>
                </a:extLst>
              </a:tr>
              <a:tr h="682269">
                <a:tc>
                  <a:txBody>
                    <a:bodyPr/>
                    <a:lstStyle/>
                    <a:p>
                      <a:pPr marL="0" lvl="0" algn="l">
                        <a:lnSpc>
                          <a:spcPct val="100000"/>
                        </a:lnSpc>
                        <a:spcBef>
                          <a:spcPts val="0"/>
                        </a:spcBef>
                        <a:spcAft>
                          <a:spcPts val="0"/>
                        </a:spcAft>
                        <a:buNone/>
                      </a:pPr>
                      <a:r>
                        <a:rPr lang="en-US" sz="1050" b="0">
                          <a:solidFill>
                            <a:schemeClr val="tx1"/>
                          </a:solidFill>
                          <a:latin typeface="Arial"/>
                        </a:rPr>
                        <a:t>Apple Facilities – 6 Requests</a:t>
                      </a:r>
                    </a:p>
                  </a:txBody>
                  <a:tcPr/>
                </a:tc>
                <a:tc>
                  <a:txBody>
                    <a:bodyPr/>
                    <a:lstStyle/>
                    <a:p>
                      <a:pPr marL="0" lvl="0" algn="l">
                        <a:lnSpc>
                          <a:spcPct val="100000"/>
                        </a:lnSpc>
                        <a:spcBef>
                          <a:spcPts val="0"/>
                        </a:spcBef>
                        <a:spcAft>
                          <a:spcPts val="0"/>
                        </a:spcAft>
                        <a:buNone/>
                      </a:pPr>
                      <a:r>
                        <a:rPr lang="en-US" sz="1050" b="0">
                          <a:solidFill>
                            <a:schemeClr val="tx1"/>
                          </a:solidFill>
                          <a:latin typeface="Arial"/>
                        </a:rPr>
                        <a:t>Increased costs since last rate rebasing (temp staffing, direct care costs, financial losses)</a:t>
                      </a:r>
                    </a:p>
                  </a:txBody>
                  <a:tcPr/>
                </a:tc>
                <a:tc>
                  <a:txBody>
                    <a:bodyPr/>
                    <a:lstStyle/>
                    <a:p>
                      <a:pPr marL="0" lvl="0" algn="l">
                        <a:lnSpc>
                          <a:spcPct val="100000"/>
                        </a:lnSpc>
                        <a:spcBef>
                          <a:spcPts val="0"/>
                        </a:spcBef>
                        <a:spcAft>
                          <a:spcPts val="0"/>
                        </a:spcAft>
                        <a:buNone/>
                      </a:pPr>
                      <a:r>
                        <a:rPr lang="en-US" sz="1050" b="0">
                          <a:solidFill>
                            <a:schemeClr val="tx1"/>
                          </a:solidFill>
                          <a:latin typeface="Arial"/>
                        </a:rPr>
                        <a:t>Q4 2024</a:t>
                      </a:r>
                    </a:p>
                  </a:txBody>
                  <a:tcPr/>
                </a:tc>
                <a:tc>
                  <a:txBody>
                    <a:bodyPr/>
                    <a:lstStyle/>
                    <a:p>
                      <a:pPr marL="0" lvl="0" algn="l">
                        <a:lnSpc>
                          <a:spcPct val="100000"/>
                        </a:lnSpc>
                        <a:spcBef>
                          <a:spcPts val="0"/>
                        </a:spcBef>
                        <a:spcAft>
                          <a:spcPts val="0"/>
                        </a:spcAft>
                        <a:buNone/>
                      </a:pPr>
                      <a:r>
                        <a:rPr lang="en-US" sz="1050" b="0" noProof="0">
                          <a:solidFill>
                            <a:schemeClr val="tx1"/>
                          </a:solidFill>
                          <a:latin typeface="Arial"/>
                        </a:rPr>
                        <a:t>Request Under Review</a:t>
                      </a:r>
                    </a:p>
                  </a:txBody>
                  <a:tcPr/>
                </a:tc>
                <a:extLst>
                  <a:ext uri="{0D108BD9-81ED-4DB2-BD59-A6C34878D82A}">
                    <a16:rowId xmlns:a16="http://schemas.microsoft.com/office/drawing/2014/main" val="1558572912"/>
                  </a:ext>
                </a:extLst>
              </a:tr>
            </a:tbl>
          </a:graphicData>
        </a:graphic>
      </p:graphicFrame>
    </p:spTree>
    <p:extLst>
      <p:ext uri="{BB962C8B-B14F-4D97-AF65-F5344CB8AC3E}">
        <p14:creationId xmlns:p14="http://schemas.microsoft.com/office/powerpoint/2010/main" val="4081564806"/>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AEAE-F0B4-B210-06F0-FBD11FDB2AAA}"/>
              </a:ext>
            </a:extLst>
          </p:cNvPr>
          <p:cNvSpPr>
            <a:spLocks noGrp="1"/>
          </p:cNvSpPr>
          <p:nvPr>
            <p:ph type="title"/>
          </p:nvPr>
        </p:nvSpPr>
        <p:spPr/>
        <p:txBody>
          <a:bodyPr>
            <a:noAutofit/>
          </a:bodyPr>
          <a:lstStyle/>
          <a:p>
            <a:r>
              <a:rPr lang="en-US" sz="1600">
                <a:cs typeface="Poppins SemiBold"/>
              </a:rPr>
              <a:t>Change of Ownership (CHOW) SFY 2022-2025</a:t>
            </a:r>
            <a:endParaRPr lang="en-US" sz="1600"/>
          </a:p>
        </p:txBody>
      </p:sp>
      <p:sp>
        <p:nvSpPr>
          <p:cNvPr id="4" name="TextBox 3">
            <a:extLst>
              <a:ext uri="{FF2B5EF4-FFF2-40B4-BE49-F238E27FC236}">
                <a16:creationId xmlns:a16="http://schemas.microsoft.com/office/drawing/2014/main" id="{B5256039-DB4E-E90A-EB30-F4528A5FF62A}"/>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7" name="Chart 6">
            <a:extLst>
              <a:ext uri="{FF2B5EF4-FFF2-40B4-BE49-F238E27FC236}">
                <a16:creationId xmlns:a16="http://schemas.microsoft.com/office/drawing/2014/main" id="{AD2FFF33-796A-9F34-5FDE-4195C63DB18B}"/>
              </a:ext>
            </a:extLst>
          </p:cNvPr>
          <p:cNvGraphicFramePr>
            <a:graphicFrameLocks/>
          </p:cNvGraphicFramePr>
          <p:nvPr>
            <p:extLst>
              <p:ext uri="{D42A27DB-BD31-4B8C-83A1-F6EECF244321}">
                <p14:modId xmlns:p14="http://schemas.microsoft.com/office/powerpoint/2010/main" val="2186511990"/>
              </p:ext>
            </p:extLst>
          </p:nvPr>
        </p:nvGraphicFramePr>
        <p:xfrm>
          <a:off x="1207516" y="548508"/>
          <a:ext cx="6728967" cy="42985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8191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58D9A-08DB-2127-1F67-EF28DDEE5FB2}"/>
              </a:ext>
            </a:extLst>
          </p:cNvPr>
          <p:cNvSpPr>
            <a:spLocks noGrp="1"/>
          </p:cNvSpPr>
          <p:nvPr>
            <p:ph type="title"/>
          </p:nvPr>
        </p:nvSpPr>
        <p:spPr/>
        <p:txBody>
          <a:bodyPr>
            <a:noAutofit/>
          </a:bodyPr>
          <a:lstStyle/>
          <a:p>
            <a:r>
              <a:rPr lang="en-US" sz="1600">
                <a:cs typeface="Poppins SemiBold"/>
              </a:rPr>
              <a:t>CHOW Activity: 10/01/24-12/31/24	</a:t>
            </a:r>
          </a:p>
        </p:txBody>
      </p:sp>
      <p:sp>
        <p:nvSpPr>
          <p:cNvPr id="4" name="TextBox 3">
            <a:extLst>
              <a:ext uri="{FF2B5EF4-FFF2-40B4-BE49-F238E27FC236}">
                <a16:creationId xmlns:a16="http://schemas.microsoft.com/office/drawing/2014/main" id="{16FBC46D-3E32-1DF5-7124-D61BE97DB74F}"/>
              </a:ext>
            </a:extLst>
          </p:cNvPr>
          <p:cNvSpPr txBox="1"/>
          <p:nvPr/>
        </p:nvSpPr>
        <p:spPr>
          <a:xfrm>
            <a:off x="1598212" y="4847023"/>
            <a:ext cx="2291012" cy="215444"/>
          </a:xfrm>
          <a:prstGeom prst="rect">
            <a:avLst/>
          </a:prstGeom>
          <a:noFill/>
        </p:spPr>
        <p:txBody>
          <a:bodyPr wrap="none" rtlCol="0">
            <a:spAutoFit/>
          </a:bodyPr>
          <a:lstStyle/>
          <a:p>
            <a:r>
              <a:rPr lang="en-US" sz="800" b="1">
                <a:solidFill>
                  <a:schemeClr val="accent1"/>
                </a:solidFill>
              </a:rPr>
              <a:t>Connecticut Department of Social Services</a:t>
            </a:r>
          </a:p>
        </p:txBody>
      </p:sp>
      <p:graphicFrame>
        <p:nvGraphicFramePr>
          <p:cNvPr id="5" name="Content Placeholder 8">
            <a:extLst>
              <a:ext uri="{FF2B5EF4-FFF2-40B4-BE49-F238E27FC236}">
                <a16:creationId xmlns:a16="http://schemas.microsoft.com/office/drawing/2014/main" id="{60AA0F60-F23B-1C35-FA5A-20B0A6EA352B}"/>
              </a:ext>
            </a:extLst>
          </p:cNvPr>
          <p:cNvGraphicFramePr>
            <a:graphicFrameLocks/>
          </p:cNvGraphicFramePr>
          <p:nvPr>
            <p:extLst>
              <p:ext uri="{D42A27DB-BD31-4B8C-83A1-F6EECF244321}">
                <p14:modId xmlns:p14="http://schemas.microsoft.com/office/powerpoint/2010/main" val="1481565214"/>
              </p:ext>
            </p:extLst>
          </p:nvPr>
        </p:nvGraphicFramePr>
        <p:xfrm>
          <a:off x="311702" y="1035312"/>
          <a:ext cx="8520598" cy="3566160"/>
        </p:xfrm>
        <a:graphic>
          <a:graphicData uri="http://schemas.openxmlformats.org/drawingml/2006/table">
            <a:tbl>
              <a:tblPr firstRow="1" bandRow="1">
                <a:tableStyleId>{5C22544A-7EE6-4342-B048-85BDC9FD1C3A}</a:tableStyleId>
              </a:tblPr>
              <a:tblGrid>
                <a:gridCol w="943786">
                  <a:extLst>
                    <a:ext uri="{9D8B030D-6E8A-4147-A177-3AD203B41FA5}">
                      <a16:colId xmlns:a16="http://schemas.microsoft.com/office/drawing/2014/main" val="1703861469"/>
                    </a:ext>
                  </a:extLst>
                </a:gridCol>
                <a:gridCol w="3647714">
                  <a:extLst>
                    <a:ext uri="{9D8B030D-6E8A-4147-A177-3AD203B41FA5}">
                      <a16:colId xmlns:a16="http://schemas.microsoft.com/office/drawing/2014/main" val="3513399790"/>
                    </a:ext>
                  </a:extLst>
                </a:gridCol>
                <a:gridCol w="1267200">
                  <a:extLst>
                    <a:ext uri="{9D8B030D-6E8A-4147-A177-3AD203B41FA5}">
                      <a16:colId xmlns:a16="http://schemas.microsoft.com/office/drawing/2014/main" val="4035761622"/>
                    </a:ext>
                  </a:extLst>
                </a:gridCol>
                <a:gridCol w="1000800">
                  <a:extLst>
                    <a:ext uri="{9D8B030D-6E8A-4147-A177-3AD203B41FA5}">
                      <a16:colId xmlns:a16="http://schemas.microsoft.com/office/drawing/2014/main" val="830361939"/>
                    </a:ext>
                  </a:extLst>
                </a:gridCol>
                <a:gridCol w="1661098">
                  <a:extLst>
                    <a:ext uri="{9D8B030D-6E8A-4147-A177-3AD203B41FA5}">
                      <a16:colId xmlns:a16="http://schemas.microsoft.com/office/drawing/2014/main" val="1646206254"/>
                    </a:ext>
                  </a:extLst>
                </a:gridCol>
              </a:tblGrid>
              <a:tr h="365760">
                <a:tc>
                  <a:txBody>
                    <a:bodyPr/>
                    <a:lstStyle/>
                    <a:p>
                      <a:pPr algn="ctr"/>
                      <a:r>
                        <a:rPr lang="en-US" sz="1200"/>
                        <a:t>Date</a:t>
                      </a:r>
                    </a:p>
                  </a:txBody>
                  <a:tcPr anchor="ctr"/>
                </a:tc>
                <a:tc>
                  <a:txBody>
                    <a:bodyPr/>
                    <a:lstStyle/>
                    <a:p>
                      <a:pPr algn="ctr"/>
                      <a:r>
                        <a:rPr lang="en-US" sz="1200"/>
                        <a:t>Prior Doing Business As (DBA)</a:t>
                      </a:r>
                    </a:p>
                  </a:txBody>
                  <a:tcPr anchor="ctr"/>
                </a:tc>
                <a:tc>
                  <a:txBody>
                    <a:bodyPr/>
                    <a:lstStyle/>
                    <a:p>
                      <a:pPr algn="ctr"/>
                      <a:r>
                        <a:rPr lang="en-US" sz="1200"/>
                        <a:t>Licensed Bed Count</a:t>
                      </a:r>
                    </a:p>
                  </a:txBody>
                  <a:tcPr anchor="ctr"/>
                </a:tc>
                <a:tc>
                  <a:txBody>
                    <a:bodyPr/>
                    <a:lstStyle/>
                    <a:p>
                      <a:pPr algn="ctr"/>
                      <a:r>
                        <a:rPr lang="en-US" sz="1200"/>
                        <a:t>Town</a:t>
                      </a:r>
                    </a:p>
                  </a:txBody>
                  <a:tcPr anchor="ctr"/>
                </a:tc>
                <a:tc>
                  <a:txBody>
                    <a:bodyPr/>
                    <a:lstStyle/>
                    <a:p>
                      <a:pPr algn="ctr"/>
                      <a:r>
                        <a:rPr lang="en-US" sz="1200"/>
                        <a:t>For Profit (FP)</a:t>
                      </a:r>
                    </a:p>
                    <a:p>
                      <a:pPr algn="ctr"/>
                      <a:r>
                        <a:rPr lang="en-US" sz="1200"/>
                        <a:t>Not For Profit (NFP)</a:t>
                      </a:r>
                    </a:p>
                  </a:txBody>
                  <a:tcPr anchor="ctr"/>
                </a:tc>
                <a:extLst>
                  <a:ext uri="{0D108BD9-81ED-4DB2-BD59-A6C34878D82A}">
                    <a16:rowId xmlns:a16="http://schemas.microsoft.com/office/drawing/2014/main" val="2629373950"/>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West River</a:t>
                      </a:r>
                      <a:endParaRPr lang="en-US" sz="1100"/>
                    </a:p>
                  </a:txBody>
                  <a:tcPr anchor="ctr"/>
                </a:tc>
                <a:tc>
                  <a:txBody>
                    <a:bodyPr/>
                    <a:lstStyle/>
                    <a:p>
                      <a:pPr lvl="0" algn="ctr">
                        <a:buNone/>
                      </a:pPr>
                      <a:r>
                        <a:rPr lang="en-US" sz="1100"/>
                        <a:t>120</a:t>
                      </a:r>
                    </a:p>
                  </a:txBody>
                  <a:tcPr anchor="ctr"/>
                </a:tc>
                <a:tc>
                  <a:txBody>
                    <a:bodyPr/>
                    <a:lstStyle/>
                    <a:p>
                      <a:pPr lvl="0" algn="ctr">
                        <a:buNone/>
                      </a:pPr>
                      <a:r>
                        <a:rPr lang="en-US" sz="1100"/>
                        <a:t>Milford</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2440186196"/>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Milford</a:t>
                      </a:r>
                      <a:endParaRPr lang="en-US" sz="1100"/>
                    </a:p>
                  </a:txBody>
                  <a:tcPr anchor="ctr"/>
                </a:tc>
                <a:tc>
                  <a:txBody>
                    <a:bodyPr/>
                    <a:lstStyle/>
                    <a:p>
                      <a:pPr lvl="0" algn="ctr">
                        <a:buNone/>
                      </a:pPr>
                      <a:r>
                        <a:rPr lang="en-US" sz="1100"/>
                        <a:t>120</a:t>
                      </a:r>
                    </a:p>
                  </a:txBody>
                  <a:tcPr anchor="ctr"/>
                </a:tc>
                <a:tc>
                  <a:txBody>
                    <a:bodyPr/>
                    <a:lstStyle/>
                    <a:p>
                      <a:pPr lvl="0" algn="ctr">
                        <a:buNone/>
                      </a:pPr>
                      <a:r>
                        <a:rPr lang="en-US" sz="1100"/>
                        <a:t>Milford</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4012752850"/>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Long Ridge</a:t>
                      </a:r>
                      <a:endParaRPr lang="en-US" sz="1100"/>
                    </a:p>
                  </a:txBody>
                  <a:tcPr anchor="ctr"/>
                </a:tc>
                <a:tc>
                  <a:txBody>
                    <a:bodyPr/>
                    <a:lstStyle/>
                    <a:p>
                      <a:pPr lvl="0" algn="ctr">
                        <a:buNone/>
                      </a:pPr>
                      <a:r>
                        <a:rPr lang="en-US" sz="1100"/>
                        <a:t>120</a:t>
                      </a:r>
                    </a:p>
                  </a:txBody>
                  <a:tcPr anchor="ctr"/>
                </a:tc>
                <a:tc>
                  <a:txBody>
                    <a:bodyPr/>
                    <a:lstStyle/>
                    <a:p>
                      <a:pPr lvl="0" algn="ctr">
                        <a:buNone/>
                      </a:pPr>
                      <a:r>
                        <a:rPr lang="en-US" sz="1100"/>
                        <a:t>Stamford</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1000816567"/>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Newington</a:t>
                      </a:r>
                      <a:endParaRPr lang="en-US" sz="1100"/>
                    </a:p>
                  </a:txBody>
                  <a:tcPr anchor="ctr"/>
                </a:tc>
                <a:tc>
                  <a:txBody>
                    <a:bodyPr/>
                    <a:lstStyle/>
                    <a:p>
                      <a:pPr lvl="0" algn="ctr">
                        <a:buNone/>
                      </a:pPr>
                      <a:r>
                        <a:rPr lang="en-US" sz="1100"/>
                        <a:t>180</a:t>
                      </a:r>
                    </a:p>
                  </a:txBody>
                  <a:tcPr anchor="ctr"/>
                </a:tc>
                <a:tc>
                  <a:txBody>
                    <a:bodyPr/>
                    <a:lstStyle/>
                    <a:p>
                      <a:pPr lvl="0" algn="ctr">
                        <a:buNone/>
                      </a:pPr>
                      <a:r>
                        <a:rPr lang="en-US" sz="1100"/>
                        <a:t>Newington</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3189850969"/>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Danbury</a:t>
                      </a:r>
                      <a:endParaRPr lang="en-US" sz="1100"/>
                    </a:p>
                  </a:txBody>
                  <a:tcPr anchor="ctr"/>
                </a:tc>
                <a:tc>
                  <a:txBody>
                    <a:bodyPr/>
                    <a:lstStyle/>
                    <a:p>
                      <a:pPr lvl="0" algn="ctr">
                        <a:buNone/>
                      </a:pPr>
                      <a:r>
                        <a:rPr lang="en-US" sz="1100"/>
                        <a:t>120</a:t>
                      </a:r>
                    </a:p>
                  </a:txBody>
                  <a:tcPr anchor="ctr"/>
                </a:tc>
                <a:tc>
                  <a:txBody>
                    <a:bodyPr/>
                    <a:lstStyle/>
                    <a:p>
                      <a:pPr lvl="0" algn="ctr">
                        <a:buNone/>
                      </a:pPr>
                      <a:r>
                        <a:rPr lang="en-US" sz="1100"/>
                        <a:t>Danbury</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1288590089"/>
                  </a:ext>
                </a:extLst>
              </a:tr>
              <a:tr h="0">
                <a:tc>
                  <a:txBody>
                    <a:bodyPr/>
                    <a:lstStyle/>
                    <a:p>
                      <a:pPr lvl="0" algn="ctr">
                        <a:buNone/>
                      </a:pPr>
                      <a:r>
                        <a:rPr lang="en-US" sz="1100"/>
                        <a:t>10/01/2024</a:t>
                      </a:r>
                    </a:p>
                  </a:txBody>
                  <a:tcPr anchor="ctr"/>
                </a:tc>
                <a:tc>
                  <a:txBody>
                    <a:bodyPr/>
                    <a:lstStyle/>
                    <a:p>
                      <a:pPr lvl="0" algn="ctr">
                        <a:buNone/>
                      </a:pPr>
                      <a:r>
                        <a:rPr lang="en-US" sz="1100">
                          <a:effectLst/>
                        </a:rPr>
                        <a:t>Civita Care Center at Cheshire</a:t>
                      </a:r>
                      <a:endParaRPr lang="en-US" sz="1100"/>
                    </a:p>
                  </a:txBody>
                  <a:tcPr anchor="ctr"/>
                </a:tc>
                <a:tc>
                  <a:txBody>
                    <a:bodyPr/>
                    <a:lstStyle/>
                    <a:p>
                      <a:pPr lvl="0" algn="ctr">
                        <a:buNone/>
                      </a:pPr>
                      <a:r>
                        <a:rPr lang="en-US" sz="1100"/>
                        <a:t>85</a:t>
                      </a:r>
                    </a:p>
                  </a:txBody>
                  <a:tcPr anchor="ctr"/>
                </a:tc>
                <a:tc>
                  <a:txBody>
                    <a:bodyPr/>
                    <a:lstStyle/>
                    <a:p>
                      <a:pPr lvl="0" algn="ctr">
                        <a:buNone/>
                      </a:pPr>
                      <a:r>
                        <a:rPr lang="en-US" sz="1100"/>
                        <a:t>Cheshire</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1022715821"/>
                  </a:ext>
                </a:extLst>
              </a:tr>
              <a:tr h="0">
                <a:tc>
                  <a:txBody>
                    <a:bodyPr/>
                    <a:lstStyle/>
                    <a:p>
                      <a:pPr lvl="0" algn="ctr">
                        <a:buNone/>
                      </a:pPr>
                      <a:r>
                        <a:rPr lang="en-US" sz="1100"/>
                        <a:t>10/10/2024</a:t>
                      </a:r>
                    </a:p>
                  </a:txBody>
                  <a:tcPr anchor="ctr"/>
                </a:tc>
                <a:tc>
                  <a:txBody>
                    <a:bodyPr/>
                    <a:lstStyle/>
                    <a:p>
                      <a:pPr lvl="0" algn="ctr">
                        <a:buNone/>
                      </a:pPr>
                      <a:r>
                        <a:rPr lang="en-US" sz="1100">
                          <a:effectLst/>
                        </a:rPr>
                        <a:t>Laurel Ridge Center for Health and Rehabilitation</a:t>
                      </a:r>
                      <a:endParaRPr lang="en-US" sz="1100"/>
                    </a:p>
                  </a:txBody>
                  <a:tcPr anchor="ctr"/>
                </a:tc>
                <a:tc>
                  <a:txBody>
                    <a:bodyPr/>
                    <a:lstStyle/>
                    <a:p>
                      <a:pPr lvl="0" algn="ctr">
                        <a:buNone/>
                      </a:pPr>
                      <a:r>
                        <a:rPr lang="en-US" sz="1100"/>
                        <a:t>126</a:t>
                      </a:r>
                    </a:p>
                  </a:txBody>
                  <a:tcPr anchor="ctr"/>
                </a:tc>
                <a:tc>
                  <a:txBody>
                    <a:bodyPr/>
                    <a:lstStyle/>
                    <a:p>
                      <a:pPr lvl="0" algn="ctr">
                        <a:buNone/>
                      </a:pPr>
                      <a:r>
                        <a:rPr lang="en-US" sz="1100"/>
                        <a:t>Ridgefield</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1998442075"/>
                  </a:ext>
                </a:extLst>
              </a:tr>
              <a:tr h="0">
                <a:tc>
                  <a:txBody>
                    <a:bodyPr/>
                    <a:lstStyle/>
                    <a:p>
                      <a:pPr lvl="0" algn="ctr">
                        <a:buNone/>
                      </a:pPr>
                      <a:r>
                        <a:rPr lang="en-US" sz="1100"/>
                        <a:t>10/10/2024</a:t>
                      </a:r>
                    </a:p>
                  </a:txBody>
                  <a:tcPr anchor="ctr"/>
                </a:tc>
                <a:tc>
                  <a:txBody>
                    <a:bodyPr/>
                    <a:lstStyle/>
                    <a:p>
                      <a:pPr lvl="0" algn="ctr">
                        <a:buNone/>
                      </a:pPr>
                      <a:r>
                        <a:rPr lang="en-US" sz="1100">
                          <a:effectLst/>
                        </a:rPr>
                        <a:t>Glastonbury Center for Health &amp; Rehabilitation</a:t>
                      </a:r>
                      <a:endParaRPr lang="en-US" sz="1100"/>
                    </a:p>
                  </a:txBody>
                  <a:tcPr anchor="ctr"/>
                </a:tc>
                <a:tc>
                  <a:txBody>
                    <a:bodyPr/>
                    <a:lstStyle/>
                    <a:p>
                      <a:pPr lvl="0" algn="ctr">
                        <a:buNone/>
                      </a:pPr>
                      <a:r>
                        <a:rPr lang="en-US" sz="1100"/>
                        <a:t>105</a:t>
                      </a:r>
                    </a:p>
                  </a:txBody>
                  <a:tcPr anchor="ctr"/>
                </a:tc>
                <a:tc>
                  <a:txBody>
                    <a:bodyPr/>
                    <a:lstStyle/>
                    <a:p>
                      <a:pPr lvl="0" algn="ctr">
                        <a:buNone/>
                      </a:pPr>
                      <a:r>
                        <a:rPr lang="en-US" sz="1100"/>
                        <a:t>Glastonbury</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1403878762"/>
                  </a:ext>
                </a:extLst>
              </a:tr>
              <a:tr h="0">
                <a:tc>
                  <a:txBody>
                    <a:bodyPr/>
                    <a:lstStyle/>
                    <a:p>
                      <a:pPr lvl="0" algn="ctr">
                        <a:buNone/>
                      </a:pPr>
                      <a:r>
                        <a:rPr lang="en-US" sz="1100"/>
                        <a:t>10/10/2024</a:t>
                      </a:r>
                    </a:p>
                  </a:txBody>
                  <a:tcPr anchor="ctr"/>
                </a:tc>
                <a:tc>
                  <a:txBody>
                    <a:bodyPr/>
                    <a:lstStyle/>
                    <a:p>
                      <a:pPr lvl="0" algn="ctr">
                        <a:buNone/>
                      </a:pPr>
                      <a:r>
                        <a:rPr lang="en-US" sz="1100" err="1">
                          <a:effectLst/>
                        </a:rPr>
                        <a:t>Maefair</a:t>
                      </a:r>
                      <a:r>
                        <a:rPr lang="en-US" sz="1100">
                          <a:effectLst/>
                        </a:rPr>
                        <a:t> Center for Health &amp; Rehabilitation</a:t>
                      </a:r>
                      <a:endParaRPr lang="en-US" sz="1100"/>
                    </a:p>
                  </a:txBody>
                  <a:tcPr anchor="ctr"/>
                </a:tc>
                <a:tc>
                  <a:txBody>
                    <a:bodyPr/>
                    <a:lstStyle/>
                    <a:p>
                      <a:pPr lvl="0" algn="ctr">
                        <a:buNone/>
                      </a:pPr>
                      <a:r>
                        <a:rPr lang="en-US" sz="1100"/>
                        <a:t>134</a:t>
                      </a:r>
                    </a:p>
                  </a:txBody>
                  <a:tcPr anchor="ctr"/>
                </a:tc>
                <a:tc>
                  <a:txBody>
                    <a:bodyPr/>
                    <a:lstStyle/>
                    <a:p>
                      <a:pPr lvl="0" algn="ctr">
                        <a:buNone/>
                      </a:pPr>
                      <a:r>
                        <a:rPr lang="en-US" sz="1100"/>
                        <a:t>Trumbull</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610531408"/>
                  </a:ext>
                </a:extLst>
              </a:tr>
              <a:tr h="0">
                <a:tc>
                  <a:txBody>
                    <a:bodyPr/>
                    <a:lstStyle/>
                    <a:p>
                      <a:pPr lvl="0" algn="ctr">
                        <a:buNone/>
                      </a:pPr>
                      <a:r>
                        <a:rPr lang="en-US" sz="1100"/>
                        <a:t>10/10/2024</a:t>
                      </a:r>
                    </a:p>
                  </a:txBody>
                  <a:tcPr anchor="ctr"/>
                </a:tc>
                <a:tc>
                  <a:txBody>
                    <a:bodyPr/>
                    <a:lstStyle/>
                    <a:p>
                      <a:pPr lvl="0" algn="ctr">
                        <a:buNone/>
                      </a:pPr>
                      <a:r>
                        <a:rPr lang="en-US" sz="1100">
                          <a:effectLst/>
                        </a:rPr>
                        <a:t>Shady Knoll Center for Health &amp; Rehabilitation</a:t>
                      </a:r>
                      <a:endParaRPr lang="en-US" sz="1100"/>
                    </a:p>
                  </a:txBody>
                  <a:tcPr anchor="ctr"/>
                </a:tc>
                <a:tc>
                  <a:txBody>
                    <a:bodyPr/>
                    <a:lstStyle/>
                    <a:p>
                      <a:pPr lvl="0" algn="ctr">
                        <a:buNone/>
                      </a:pPr>
                      <a:r>
                        <a:rPr lang="en-US" sz="1100"/>
                        <a:t>128</a:t>
                      </a:r>
                    </a:p>
                  </a:txBody>
                  <a:tcPr anchor="ctr"/>
                </a:tc>
                <a:tc>
                  <a:txBody>
                    <a:bodyPr/>
                    <a:lstStyle/>
                    <a:p>
                      <a:pPr lvl="0" algn="ctr">
                        <a:buNone/>
                      </a:pPr>
                      <a:r>
                        <a:rPr lang="en-US" sz="1100"/>
                        <a:t>Seymour</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3734180145"/>
                  </a:ext>
                </a:extLst>
              </a:tr>
              <a:tr h="0">
                <a:tc>
                  <a:txBody>
                    <a:bodyPr/>
                    <a:lstStyle/>
                    <a:p>
                      <a:pPr lvl="0" algn="ctr">
                        <a:buNone/>
                      </a:pPr>
                      <a:r>
                        <a:rPr lang="en-US" sz="1100"/>
                        <a:t>10/10/2024</a:t>
                      </a:r>
                    </a:p>
                  </a:txBody>
                  <a:tcPr anchor="ctr"/>
                </a:tc>
                <a:tc>
                  <a:txBody>
                    <a:bodyPr/>
                    <a:lstStyle/>
                    <a:p>
                      <a:pPr lvl="0" algn="ctr">
                        <a:buNone/>
                      </a:pPr>
                      <a:r>
                        <a:rPr lang="en-US" sz="1100">
                          <a:effectLst/>
                        </a:rPr>
                        <a:t>Summit at Plantsville Center for Health &amp; Rehabilitation</a:t>
                      </a:r>
                      <a:endParaRPr lang="en-US" sz="1100"/>
                    </a:p>
                  </a:txBody>
                  <a:tcPr anchor="ctr"/>
                </a:tc>
                <a:tc>
                  <a:txBody>
                    <a:bodyPr/>
                    <a:lstStyle/>
                    <a:p>
                      <a:pPr lvl="0" algn="ctr">
                        <a:buNone/>
                      </a:pPr>
                      <a:r>
                        <a:rPr lang="en-US" sz="1100"/>
                        <a:t>150</a:t>
                      </a:r>
                    </a:p>
                  </a:txBody>
                  <a:tcPr anchor="ctr"/>
                </a:tc>
                <a:tc>
                  <a:txBody>
                    <a:bodyPr/>
                    <a:lstStyle/>
                    <a:p>
                      <a:pPr lvl="0" algn="ctr">
                        <a:buNone/>
                      </a:pPr>
                      <a:r>
                        <a:rPr lang="en-US" sz="1100"/>
                        <a:t>Plantsville</a:t>
                      </a:r>
                    </a:p>
                  </a:txBody>
                  <a:tcPr anchor="ctr"/>
                </a:tc>
                <a:tc>
                  <a:txBody>
                    <a:bodyPr/>
                    <a:lstStyle/>
                    <a:p>
                      <a:pPr lvl="0" algn="ctr">
                        <a:buNone/>
                      </a:pPr>
                      <a:r>
                        <a:rPr lang="en-US" sz="1100"/>
                        <a:t>FP</a:t>
                      </a:r>
                    </a:p>
                  </a:txBody>
                  <a:tcPr anchor="ctr"/>
                </a:tc>
                <a:extLst>
                  <a:ext uri="{0D108BD9-81ED-4DB2-BD59-A6C34878D82A}">
                    <a16:rowId xmlns:a16="http://schemas.microsoft.com/office/drawing/2014/main" val="3247694549"/>
                  </a:ext>
                </a:extLst>
              </a:tr>
              <a:tr h="0">
                <a:tc>
                  <a:txBody>
                    <a:bodyPr/>
                    <a:lstStyle/>
                    <a:p>
                      <a:pPr lvl="0" algn="ctr">
                        <a:buNone/>
                      </a:pPr>
                      <a:r>
                        <a:rPr lang="en-US" sz="1100"/>
                        <a:t>12/31/2024</a:t>
                      </a:r>
                    </a:p>
                  </a:txBody>
                  <a:tcPr anchor="ctr"/>
                </a:tc>
                <a:tc>
                  <a:txBody>
                    <a:bodyPr/>
                    <a:lstStyle/>
                    <a:p>
                      <a:pPr lvl="0" algn="ctr">
                        <a:buNone/>
                      </a:pPr>
                      <a:r>
                        <a:rPr lang="en-US" sz="1100" err="1"/>
                        <a:t>Masonicare</a:t>
                      </a:r>
                      <a:r>
                        <a:rPr lang="en-US" sz="1100"/>
                        <a:t> at Bishop Wicke Health Center</a:t>
                      </a:r>
                    </a:p>
                  </a:txBody>
                  <a:tcPr anchor="ctr"/>
                </a:tc>
                <a:tc>
                  <a:txBody>
                    <a:bodyPr/>
                    <a:lstStyle/>
                    <a:p>
                      <a:pPr lvl="0" algn="ctr">
                        <a:buNone/>
                      </a:pPr>
                      <a:r>
                        <a:rPr lang="en-US" sz="1100"/>
                        <a:t>120</a:t>
                      </a:r>
                    </a:p>
                  </a:txBody>
                  <a:tcPr anchor="ctr"/>
                </a:tc>
                <a:tc>
                  <a:txBody>
                    <a:bodyPr/>
                    <a:lstStyle/>
                    <a:p>
                      <a:pPr lvl="0" algn="ctr">
                        <a:buNone/>
                      </a:pPr>
                      <a:r>
                        <a:rPr lang="en-US" sz="1100"/>
                        <a:t>Shelton</a:t>
                      </a:r>
                    </a:p>
                  </a:txBody>
                  <a:tcPr anchor="ctr"/>
                </a:tc>
                <a:tc>
                  <a:txBody>
                    <a:bodyPr/>
                    <a:lstStyle/>
                    <a:p>
                      <a:pPr lvl="0" algn="ctr">
                        <a:buNone/>
                      </a:pPr>
                      <a:r>
                        <a:rPr lang="en-US" sz="1100"/>
                        <a:t>NFP</a:t>
                      </a:r>
                    </a:p>
                  </a:txBody>
                  <a:tcPr anchor="ctr"/>
                </a:tc>
                <a:extLst>
                  <a:ext uri="{0D108BD9-81ED-4DB2-BD59-A6C34878D82A}">
                    <a16:rowId xmlns:a16="http://schemas.microsoft.com/office/drawing/2014/main" val="3468346195"/>
                  </a:ext>
                </a:extLst>
              </a:tr>
            </a:tbl>
          </a:graphicData>
        </a:graphic>
      </p:graphicFrame>
      <p:sp>
        <p:nvSpPr>
          <p:cNvPr id="3" name="TextBox 2">
            <a:extLst>
              <a:ext uri="{FF2B5EF4-FFF2-40B4-BE49-F238E27FC236}">
                <a16:creationId xmlns:a16="http://schemas.microsoft.com/office/drawing/2014/main" id="{CF37850D-1611-87E3-59AB-74FEFEA03EDF}"/>
              </a:ext>
            </a:extLst>
          </p:cNvPr>
          <p:cNvSpPr txBox="1"/>
          <p:nvPr/>
        </p:nvSpPr>
        <p:spPr>
          <a:xfrm>
            <a:off x="311700" y="600657"/>
            <a:ext cx="4397100" cy="276999"/>
          </a:xfrm>
          <a:prstGeom prst="rect">
            <a:avLst/>
          </a:prstGeom>
          <a:noFill/>
        </p:spPr>
        <p:txBody>
          <a:bodyPr wrap="square" rtlCol="0">
            <a:spAutoFit/>
          </a:bodyPr>
          <a:lstStyle/>
          <a:p>
            <a:r>
              <a:rPr lang="en-US" sz="1200" i="1">
                <a:solidFill>
                  <a:srgbClr val="3370E8"/>
                </a:solidFill>
              </a:rPr>
              <a:t>There were 12 CHOWs in the past quarter.</a:t>
            </a:r>
          </a:p>
        </p:txBody>
      </p:sp>
    </p:spTree>
    <p:extLst>
      <p:ext uri="{BB962C8B-B14F-4D97-AF65-F5344CB8AC3E}">
        <p14:creationId xmlns:p14="http://schemas.microsoft.com/office/powerpoint/2010/main" val="1832253179"/>
      </p:ext>
    </p:extLst>
  </p:cSld>
  <p:clrMapOvr>
    <a:masterClrMapping/>
  </p:clrMapOvr>
</p:sld>
</file>

<file path=ppt/theme/theme1.xml><?xml version="1.0" encoding="utf-8"?>
<a:theme xmlns:a="http://schemas.openxmlformats.org/drawingml/2006/main" name="Simple Light">
  <a:themeElements>
    <a:clrScheme name="DPH Primary">
      <a:dk1>
        <a:srgbClr val="000000"/>
      </a:dk1>
      <a:lt1>
        <a:srgbClr val="FFFFFF"/>
      </a:lt1>
      <a:dk2>
        <a:srgbClr val="595959"/>
      </a:dk2>
      <a:lt2>
        <a:srgbClr val="EEEEEE"/>
      </a:lt2>
      <a:accent1>
        <a:srgbClr val="3371E7"/>
      </a:accent1>
      <a:accent2>
        <a:srgbClr val="C6D4FB"/>
      </a:accent2>
      <a:accent3>
        <a:srgbClr val="00214D"/>
      </a:accent3>
      <a:accent4>
        <a:srgbClr val="003D9C"/>
      </a:accent4>
      <a:accent5>
        <a:srgbClr val="7094F5"/>
      </a:accent5>
      <a:accent6>
        <a:srgbClr val="FFFFFF"/>
      </a:accent6>
      <a:hlink>
        <a:srgbClr val="3371E7"/>
      </a:hlink>
      <a:folHlink>
        <a:srgbClr val="3371E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PH PPT Template Arial.potx" id="{4627BB07-AFFB-421A-9DC0-623677847BCF}" vid="{3D90875B-AB71-475A-81BA-29DECA7B7212}"/>
    </a:ext>
  </a:extLst>
</a:theme>
</file>

<file path=ppt/theme/theme2.xml><?xml version="1.0" encoding="utf-8"?>
<a:theme xmlns:a="http://schemas.openxmlformats.org/drawingml/2006/main" name="Custom Design">
  <a:themeElements>
    <a:clrScheme name="DPH Secondary">
      <a:dk1>
        <a:srgbClr val="000000"/>
      </a:dk1>
      <a:lt1>
        <a:srgbClr val="FFFFFF"/>
      </a:lt1>
      <a:dk2>
        <a:srgbClr val="595959"/>
      </a:dk2>
      <a:lt2>
        <a:srgbClr val="EEEEEE"/>
      </a:lt2>
      <a:accent1>
        <a:srgbClr val="04722F"/>
      </a:accent1>
      <a:accent2>
        <a:srgbClr val="02B346"/>
      </a:accent2>
      <a:accent3>
        <a:srgbClr val="F27124"/>
      </a:accent3>
      <a:accent4>
        <a:srgbClr val="FAAA19"/>
      </a:accent4>
      <a:accent5>
        <a:srgbClr val="D8343E"/>
      </a:accent5>
      <a:accent6>
        <a:srgbClr val="94343E"/>
      </a:accent6>
      <a:hlink>
        <a:srgbClr val="3371E7"/>
      </a:hlink>
      <a:folHlink>
        <a:srgbClr val="3371E7"/>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PH PPT Template Arial.potx" id="{4627BB07-AFFB-421A-9DC0-623677847BCF}" vid="{7E92A2E6-6510-4F0A-84DE-7F7AD4528C6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914022848052330500","enableDocumentContentUpdater":false,"version":"2.0"}]]></TemplafySlideTemplateConfiguration>
</file>

<file path=customXml/item3.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SlideTemplateConfiguration><![CDATA[{"slideVersion":1,"isValidatorEnabled":false,"isLocked":false,"elementsMetadata":[],"slideId":"914022848052330499","enableDocumentContentUpdater":false,"version":"2.0"}]]></TemplafySlideTemplateConfiguration>
</file>

<file path=customXml/item6.xml><?xml version="1.0" encoding="utf-8"?>
<TemplafySlideTemplateConfiguration><![CDATA[{"slideVersion":1,"isValidatorEnabled":false,"isLocked":false,"elementsMetadata":[],"slideId":"914022848052330498","enableDocumentContentUpdater":false,"version":"2.0"}]]></TemplafySlideTemplateConfiguration>
</file>

<file path=customXml/item7.xml><?xml version="1.0" encoding="utf-8"?>
<TemplafySlideTemplateConfiguration><![CDATA[{"slideVersion":1,"isValidatorEnabled":false,"isLocked":false,"elementsMetadata":[],"slideId":"914022848052330500","enableDocumentContentUpdater":false,"version":"2.0"}]]></TemplafySlideTemplateConfiguration>
</file>

<file path=customXml/item8.xml><?xml version="1.0" encoding="utf-8"?>
<TemplafySlideFormConfiguration><![CDATA[{"formFields":[],"formDataEntries":[]}]]></TemplafySlideFormConfiguration>
</file>

<file path=customXml/itemProps1.xml><?xml version="1.0" encoding="utf-8"?>
<ds:datastoreItem xmlns:ds="http://schemas.openxmlformats.org/officeDocument/2006/customXml" ds:itemID="{61D919EF-BAFE-4238-9EC6-B27FDCF62250}">
  <ds:schemaRefs/>
</ds:datastoreItem>
</file>

<file path=customXml/itemProps2.xml><?xml version="1.0" encoding="utf-8"?>
<ds:datastoreItem xmlns:ds="http://schemas.openxmlformats.org/officeDocument/2006/customXml" ds:itemID="{E0B79AD4-561A-4F79-B9F4-28E89BBC6DB6}">
  <ds:schemaRefs/>
</ds:datastoreItem>
</file>

<file path=customXml/itemProps3.xml><?xml version="1.0" encoding="utf-8"?>
<ds:datastoreItem xmlns:ds="http://schemas.openxmlformats.org/officeDocument/2006/customXml" ds:itemID="{3231C0C0-71A2-42C3-85AE-7B1049C69F2A}">
  <ds:schemaRefs/>
</ds:datastoreItem>
</file>

<file path=customXml/itemProps4.xml><?xml version="1.0" encoding="utf-8"?>
<ds:datastoreItem xmlns:ds="http://schemas.openxmlformats.org/officeDocument/2006/customXml" ds:itemID="{2667E522-7E7C-4481-AAE0-35F76EABFA35}">
  <ds:schemaRefs/>
</ds:datastoreItem>
</file>

<file path=customXml/itemProps5.xml><?xml version="1.0" encoding="utf-8"?>
<ds:datastoreItem xmlns:ds="http://schemas.openxmlformats.org/officeDocument/2006/customXml" ds:itemID="{8A4EBA5F-E573-4809-86FD-5CF41CE3BA09}">
  <ds:schemaRefs/>
</ds:datastoreItem>
</file>

<file path=customXml/itemProps6.xml><?xml version="1.0" encoding="utf-8"?>
<ds:datastoreItem xmlns:ds="http://schemas.openxmlformats.org/officeDocument/2006/customXml" ds:itemID="{5E8CB93B-E7FC-4871-8D23-4A7810C55F40}">
  <ds:schemaRefs/>
</ds:datastoreItem>
</file>

<file path=customXml/itemProps7.xml><?xml version="1.0" encoding="utf-8"?>
<ds:datastoreItem xmlns:ds="http://schemas.openxmlformats.org/officeDocument/2006/customXml" ds:itemID="{8F5F591A-958A-4611-BA69-8C3A7186C68C}">
  <ds:schemaRefs/>
</ds:datastoreItem>
</file>

<file path=customXml/itemProps8.xml><?xml version="1.0" encoding="utf-8"?>
<ds:datastoreItem xmlns:ds="http://schemas.openxmlformats.org/officeDocument/2006/customXml" ds:itemID="{2B985BA4-0D59-4229-B170-86A0ABEE69C0}">
  <ds:schemaRefs/>
</ds:datastoreItem>
</file>

<file path=docProps/app.xml><?xml version="1.0" encoding="utf-8"?>
<Properties xmlns="http://schemas.openxmlformats.org/officeDocument/2006/extended-properties" xmlns:vt="http://schemas.openxmlformats.org/officeDocument/2006/docPropsVTypes">
  <Template>DPH PPT Template Arial</Template>
  <Application>Microsoft Office PowerPoint</Application>
  <PresentationFormat>On-screen Show (16:9)</PresentationFormat>
  <Slides>28</Slides>
  <Notes>4</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Simple Light</vt:lpstr>
      <vt:lpstr>Custom Design</vt:lpstr>
      <vt:lpstr>PowerPoint Presentation</vt:lpstr>
      <vt:lpstr>PowerPoint Presentation</vt:lpstr>
      <vt:lpstr>Bed Capacity-Census Data</vt:lpstr>
      <vt:lpstr>Number of Homes by Bed Count N=196* Nursing Homes</vt:lpstr>
      <vt:lpstr>PowerPoint Presentation</vt:lpstr>
      <vt:lpstr>Nursing Home Receiverships, Bankruptcies, Temporary Managers and Closures</vt:lpstr>
      <vt:lpstr>Request for Interim Rates</vt:lpstr>
      <vt:lpstr>Change of Ownership (CHOW) SFY 2022-2025</vt:lpstr>
      <vt:lpstr>CHOW Activity: 10/01/24-12/31/24 </vt:lpstr>
      <vt:lpstr>Nursing Home Quality and Safety Issues Top Five Federal Tags for the period October 1, 2024, to December 31, 2024</vt:lpstr>
      <vt:lpstr>Top 5 Most Frequently Cited Deficiencies</vt:lpstr>
      <vt:lpstr>Immediate Jeopardy FFY 2025</vt:lpstr>
      <vt:lpstr>IJs over time, Facilities Impacted</vt:lpstr>
      <vt:lpstr>Back To Basics Training Update</vt:lpstr>
      <vt:lpstr>PowerPoint Presentation</vt:lpstr>
      <vt:lpstr>Understanding Medicare Advantage &amp; Payor Mix Impacts on Connecticut Nursing Homes</vt:lpstr>
      <vt:lpstr>PowerPoint Presentation</vt:lpstr>
      <vt:lpstr>CLA 39th SNF Cost Comparison, Trends Report Theme: The Great Divergence</vt:lpstr>
      <vt:lpstr>Why are we talking about Medicare Advantage?</vt:lpstr>
      <vt:lpstr>Medicare Advantage: Capitation payments</vt:lpstr>
      <vt:lpstr>Connecticut </vt:lpstr>
      <vt:lpstr>Connecticut: MA vs. FFS</vt:lpstr>
      <vt:lpstr>Medicare Advantage vs FFS </vt:lpstr>
      <vt:lpstr>CLA’s 39th Trends Report: Payor Mix</vt:lpstr>
      <vt:lpstr>CLA 39th Report: CT Median Payor Mix</vt:lpstr>
      <vt:lpstr>Nursing Home Outlook?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creator>Chris Boyle</dc:creator>
  <cp:revision>1</cp:revision>
  <dcterms:created xsi:type="dcterms:W3CDTF">2024-04-18T18:07:11Z</dcterms:created>
  <dcterms:modified xsi:type="dcterms:W3CDTF">2025-01-08T14:16:23Z</dcterms:modified>
</cp:coreProperties>
</file>