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99" r:id="rId5"/>
    <p:sldId id="259" r:id="rId6"/>
    <p:sldId id="397" r:id="rId7"/>
    <p:sldId id="262" r:id="rId8"/>
    <p:sldId id="400" r:id="rId9"/>
    <p:sldId id="396" r:id="rId10"/>
    <p:sldId id="264" r:id="rId11"/>
    <p:sldId id="270" r:id="rId12"/>
    <p:sldId id="272" r:id="rId13"/>
    <p:sldId id="273" r:id="rId14"/>
    <p:sldId id="274" r:id="rId15"/>
    <p:sldId id="268" r:id="rId16"/>
    <p:sldId id="275" r:id="rId17"/>
    <p:sldId id="266"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59240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248911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239885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42105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260207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231940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10938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275205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134564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204856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41E8BD-B419-494F-A5AA-D0FE57C96987}"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D53E93-B7B5-4450-9E4A-808DC1E87517}" type="slidenum">
              <a:rPr lang="en-US" smtClean="0"/>
              <a:t>‹#›</a:t>
            </a:fld>
            <a:endParaRPr lang="en-US" dirty="0"/>
          </a:p>
        </p:txBody>
      </p:sp>
    </p:spTree>
    <p:extLst>
      <p:ext uri="{BB962C8B-B14F-4D97-AF65-F5344CB8AC3E}">
        <p14:creationId xmlns:p14="http://schemas.microsoft.com/office/powerpoint/2010/main" val="152499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1E8BD-B419-494F-A5AA-D0FE57C96987}" type="datetimeFigureOut">
              <a:rPr lang="en-US" smtClean="0"/>
              <a:t>11/13/2019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3E93-B7B5-4450-9E4A-808DC1E87517}" type="slidenum">
              <a:rPr lang="en-US" smtClean="0"/>
              <a:t>‹#›</a:t>
            </a:fld>
            <a:endParaRPr lang="en-US" dirty="0"/>
          </a:p>
        </p:txBody>
      </p:sp>
    </p:spTree>
    <p:extLst>
      <p:ext uri="{BB962C8B-B14F-4D97-AF65-F5344CB8AC3E}">
        <p14:creationId xmlns:p14="http://schemas.microsoft.com/office/powerpoint/2010/main" val="3394499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ms.gov/Medicare/Provider-Enrollment-and-Certification/SurveyCertificationGenInfo/Policy-and-Memos-to-States-and-Regions-Items/QSO19-07-N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Family">
            <a:extLst>
              <a:ext uri="{FF2B5EF4-FFF2-40B4-BE49-F238E27FC236}">
                <a16:creationId xmlns:a16="http://schemas.microsoft.com/office/drawing/2014/main" xmlns="" id="{46DB8172-793A-4561-91A0-A726A3B9F4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09770" y="1815320"/>
            <a:ext cx="4141760" cy="4141760"/>
          </a:xfrm>
          <a:prstGeom prst="rect">
            <a:avLst/>
          </a:prstGeom>
        </p:spPr>
      </p:pic>
      <p:sp>
        <p:nvSpPr>
          <p:cNvPr id="5" name="Subtitle 4">
            <a:extLst>
              <a:ext uri="{FF2B5EF4-FFF2-40B4-BE49-F238E27FC236}">
                <a16:creationId xmlns:a16="http://schemas.microsoft.com/office/drawing/2014/main" xmlns="" id="{6EBF1316-6A0A-46AB-9C55-427EC76B10E9}"/>
              </a:ext>
            </a:extLst>
          </p:cNvPr>
          <p:cNvSpPr>
            <a:spLocks noGrp="1"/>
          </p:cNvSpPr>
          <p:nvPr>
            <p:ph type="subTitle" idx="1"/>
          </p:nvPr>
        </p:nvSpPr>
        <p:spPr>
          <a:xfrm>
            <a:off x="340470" y="1"/>
            <a:ext cx="6421721" cy="2438400"/>
          </a:xfrm>
        </p:spPr>
        <p:txBody>
          <a:bodyPr>
            <a:noAutofit/>
          </a:bodyPr>
          <a:lstStyle/>
          <a:p>
            <a:endParaRPr lang="en-US" sz="4400" dirty="0"/>
          </a:p>
          <a:p>
            <a:endParaRPr lang="en-US" sz="4400" dirty="0"/>
          </a:p>
          <a:p>
            <a:r>
              <a:rPr lang="en-US" sz="4400" b="1" dirty="0"/>
              <a:t>Group One</a:t>
            </a:r>
          </a:p>
          <a:p>
            <a:r>
              <a:rPr lang="en-US" sz="4400" b="1" dirty="0"/>
              <a:t>Late Adopters</a:t>
            </a:r>
          </a:p>
          <a:p>
            <a:r>
              <a:rPr lang="en-US" sz="4400" b="1" i="1" dirty="0"/>
              <a:t>Meadowbrook of Granby</a:t>
            </a:r>
          </a:p>
          <a:p>
            <a:r>
              <a:rPr lang="en-US" sz="4400" b="1"/>
              <a:t>2019</a:t>
            </a:r>
            <a:endParaRPr lang="en-US" sz="4400" b="1" dirty="0"/>
          </a:p>
        </p:txBody>
      </p:sp>
    </p:spTree>
    <p:extLst>
      <p:ext uri="{BB962C8B-B14F-4D97-AF65-F5344CB8AC3E}">
        <p14:creationId xmlns:p14="http://schemas.microsoft.com/office/powerpoint/2010/main" val="158935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380588" y="965199"/>
            <a:ext cx="6766078" cy="4927601"/>
          </a:xfrm>
        </p:spPr>
        <p:txBody>
          <a:bodyPr vert="horz" lIns="91440" tIns="45720" rIns="91440" bIns="45720" rtlCol="0" anchor="ctr">
            <a:normAutofit/>
          </a:bodyPr>
          <a:lstStyle/>
          <a:p>
            <a:r>
              <a:rPr lang="en-US" sz="5400" kern="1200">
                <a:solidFill>
                  <a:schemeClr val="tx1">
                    <a:lumMod val="85000"/>
                    <a:lumOff val="15000"/>
                  </a:schemeClr>
                </a:solidFill>
                <a:latin typeface="+mj-lt"/>
                <a:ea typeface="+mj-ea"/>
                <a:cs typeface="+mj-cs"/>
              </a:rPr>
              <a:t>     </a:t>
            </a:r>
            <a:r>
              <a:rPr lang="en-US" sz="5400" b="1" kern="1200">
                <a:solidFill>
                  <a:schemeClr val="tx1">
                    <a:lumMod val="85000"/>
                    <a:lumOff val="15000"/>
                  </a:schemeClr>
                </a:solidFill>
                <a:latin typeface="+mj-lt"/>
                <a:ea typeface="+mj-ea"/>
                <a:cs typeface="+mj-cs"/>
              </a:rPr>
              <a:t>Guest Speakers</a:t>
            </a:r>
          </a:p>
        </p:txBody>
      </p:sp>
      <p:cxnSp>
        <p:nvCxnSpPr>
          <p:cNvPr id="16" name="Straight Connector 15">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08DC9B-2AC1-49DE-8788-C1371B96BEDC}"/>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Dr. Allen Power                </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AE11A6A-2F0F-4C40-8B7E-3C5BD867902D}"/>
              </a:ext>
            </a:extLst>
          </p:cNvPr>
          <p:cNvSpPr>
            <a:spLocks noGrp="1"/>
          </p:cNvSpPr>
          <p:nvPr>
            <p:ph idx="1"/>
          </p:nvPr>
        </p:nvSpPr>
        <p:spPr>
          <a:xfrm>
            <a:off x="4976031" y="963877"/>
            <a:ext cx="6377769" cy="4930246"/>
          </a:xfrm>
        </p:spPr>
        <p:txBody>
          <a:bodyPr anchor="ctr">
            <a:normAutofit/>
          </a:bodyPr>
          <a:lstStyle/>
          <a:p>
            <a:r>
              <a:rPr lang="en-US" sz="1500"/>
              <a:t>Board certified internist</a:t>
            </a:r>
          </a:p>
          <a:p>
            <a:r>
              <a:rPr lang="en-US" sz="1500"/>
              <a:t>Clinical associate professor at the University of Rochester</a:t>
            </a:r>
          </a:p>
          <a:p>
            <a:r>
              <a:rPr lang="en-US" sz="1500"/>
              <a:t>Educator on models of care for older adults loving with changing cognitive abilities</a:t>
            </a:r>
          </a:p>
          <a:p>
            <a:r>
              <a:rPr lang="en-US" sz="1500"/>
              <a:t>Author of </a:t>
            </a:r>
            <a:r>
              <a:rPr lang="en-US" sz="1500" i="1"/>
              <a:t>Dementia Beyond Disease</a:t>
            </a:r>
          </a:p>
          <a:p>
            <a:r>
              <a:rPr lang="en-US" sz="1500"/>
              <a:t>Focus on reducing the rate of anti psychotic medications in people living with dementia</a:t>
            </a:r>
          </a:p>
          <a:p>
            <a:r>
              <a:rPr lang="en-US" sz="1500"/>
              <a:t>Educates on dementia as a progressive disease; need to change our narrow focus</a:t>
            </a:r>
          </a:p>
          <a:p>
            <a:r>
              <a:rPr lang="en-US" sz="1500"/>
              <a:t>Educates on the effects of sundowning and the increased impact of forcing people into patterns</a:t>
            </a:r>
          </a:p>
          <a:p>
            <a:r>
              <a:rPr lang="en-US" sz="1500"/>
              <a:t>Observed that people with dementia become more agitated when labels are placed on them</a:t>
            </a:r>
          </a:p>
          <a:p>
            <a:r>
              <a:rPr lang="en-US" sz="1500"/>
              <a:t>Caretakers need to look for unmet need (hunger, pain , thirst etc.)</a:t>
            </a:r>
          </a:p>
          <a:p>
            <a:r>
              <a:rPr lang="en-US" sz="1500"/>
              <a:t>Eniourages caretakers to look at lifelong patterns of the person with dementia</a:t>
            </a:r>
          </a:p>
          <a:p>
            <a:endParaRPr lang="en-US" sz="1500"/>
          </a:p>
        </p:txBody>
      </p:sp>
    </p:spTree>
    <p:extLst>
      <p:ext uri="{BB962C8B-B14F-4D97-AF65-F5344CB8AC3E}">
        <p14:creationId xmlns:p14="http://schemas.microsoft.com/office/powerpoint/2010/main" val="13976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080DC-0DD2-4E7A-B429-8779001DC815}"/>
              </a:ext>
            </a:extLst>
          </p:cNvPr>
          <p:cNvSpPr>
            <a:spLocks noGrp="1"/>
          </p:cNvSpPr>
          <p:nvPr>
            <p:ph type="title"/>
          </p:nvPr>
        </p:nvSpPr>
        <p:spPr/>
        <p:txBody>
          <a:bodyPr/>
          <a:lstStyle/>
          <a:p>
            <a:r>
              <a:rPr lang="en-US" dirty="0"/>
              <a:t>                         Kathy Bradley</a:t>
            </a:r>
          </a:p>
        </p:txBody>
      </p:sp>
      <p:sp>
        <p:nvSpPr>
          <p:cNvPr id="3" name="Content Placeholder 2">
            <a:extLst>
              <a:ext uri="{FF2B5EF4-FFF2-40B4-BE49-F238E27FC236}">
                <a16:creationId xmlns:a16="http://schemas.microsoft.com/office/drawing/2014/main" xmlns="" id="{AD7F7762-896A-46A0-ABCB-02B77274557E}"/>
              </a:ext>
            </a:extLst>
          </p:cNvPr>
          <p:cNvSpPr>
            <a:spLocks noGrp="1"/>
          </p:cNvSpPr>
          <p:nvPr>
            <p:ph idx="1"/>
          </p:nvPr>
        </p:nvSpPr>
        <p:spPr>
          <a:xfrm>
            <a:off x="838200" y="1406769"/>
            <a:ext cx="10515600" cy="4770194"/>
          </a:xfrm>
        </p:spPr>
        <p:txBody>
          <a:bodyPr>
            <a:normAutofit lnSpcReduction="10000"/>
          </a:bodyPr>
          <a:lstStyle/>
          <a:p>
            <a:r>
              <a:rPr lang="en-US" sz="2000" dirty="0"/>
              <a:t>Founder and CEO of </a:t>
            </a:r>
            <a:r>
              <a:rPr lang="en-US" sz="2000" i="1" dirty="0"/>
              <a:t>Our Mother’s Voice</a:t>
            </a:r>
          </a:p>
          <a:p>
            <a:r>
              <a:rPr lang="en-US" sz="2000" dirty="0"/>
              <a:t>Established organization while dealing with the struggles of securing care for her mother who was living with dementia</a:t>
            </a:r>
          </a:p>
          <a:p>
            <a:r>
              <a:rPr lang="en-US" sz="2000" dirty="0"/>
              <a:t>Kathy’s organization focuses on interpreting non-verbal behavior of people living with dementia</a:t>
            </a:r>
          </a:p>
          <a:p>
            <a:r>
              <a:rPr lang="en-US" sz="2000" dirty="0"/>
              <a:t>Educates caretakers that “acting out” can be the persons only means of communication</a:t>
            </a:r>
          </a:p>
          <a:p>
            <a:r>
              <a:rPr lang="en-US" sz="2000" dirty="0"/>
              <a:t>Educates caretakers that the core of the person has not changed, only executive and cognitive abilities have.</a:t>
            </a:r>
          </a:p>
          <a:p>
            <a:r>
              <a:rPr lang="en-US" sz="2000" dirty="0"/>
              <a:t>Organization educates caretakers on the importance of speaking to people ate eye level</a:t>
            </a:r>
          </a:p>
          <a:p>
            <a:r>
              <a:rPr lang="en-US" sz="2000" dirty="0"/>
              <a:t>Encourages smiling and using calm, reassuring voice</a:t>
            </a:r>
          </a:p>
          <a:p>
            <a:r>
              <a:rPr lang="en-US" sz="2000" dirty="0"/>
              <a:t>Discover and use preferred salutation such Mr. Smith, Dotty or Al</a:t>
            </a:r>
          </a:p>
          <a:p>
            <a:r>
              <a:rPr lang="en-US" sz="2000" dirty="0"/>
              <a:t>Always ask if they are ready for you to do what you need/want them to do</a:t>
            </a:r>
          </a:p>
          <a:p>
            <a:r>
              <a:rPr lang="en-US" sz="2000" dirty="0"/>
              <a:t>Explain Clearly what you will be doing or need them to do</a:t>
            </a:r>
          </a:p>
          <a:p>
            <a:r>
              <a:rPr lang="en-US" sz="2000" dirty="0"/>
              <a:t>Explain all medications and their purpose</a:t>
            </a:r>
          </a:p>
          <a:p>
            <a:endParaRPr lang="en-US" sz="2000" dirty="0"/>
          </a:p>
        </p:txBody>
      </p:sp>
    </p:spTree>
    <p:extLst>
      <p:ext uri="{BB962C8B-B14F-4D97-AF65-F5344CB8AC3E}">
        <p14:creationId xmlns:p14="http://schemas.microsoft.com/office/powerpoint/2010/main" val="266773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F6AE5-FD04-4A29-A028-9C31777F8497}"/>
              </a:ext>
            </a:extLst>
          </p:cNvPr>
          <p:cNvSpPr>
            <a:spLocks noGrp="1"/>
          </p:cNvSpPr>
          <p:nvPr>
            <p:ph type="title"/>
          </p:nvPr>
        </p:nvSpPr>
        <p:spPr/>
        <p:txBody>
          <a:bodyPr/>
          <a:lstStyle/>
          <a:p>
            <a:r>
              <a:rPr lang="en-US" dirty="0"/>
              <a:t>                      Kathy Bradley Cont.</a:t>
            </a:r>
          </a:p>
        </p:txBody>
      </p:sp>
      <p:sp>
        <p:nvSpPr>
          <p:cNvPr id="3" name="Content Placeholder 2">
            <a:extLst>
              <a:ext uri="{FF2B5EF4-FFF2-40B4-BE49-F238E27FC236}">
                <a16:creationId xmlns:a16="http://schemas.microsoft.com/office/drawing/2014/main" xmlns="" id="{7824DFDD-163E-4AE7-B148-5006731D0FB8}"/>
              </a:ext>
            </a:extLst>
          </p:cNvPr>
          <p:cNvSpPr>
            <a:spLocks noGrp="1"/>
          </p:cNvSpPr>
          <p:nvPr>
            <p:ph idx="1"/>
          </p:nvPr>
        </p:nvSpPr>
        <p:spPr/>
        <p:txBody>
          <a:bodyPr>
            <a:normAutofit/>
          </a:bodyPr>
          <a:lstStyle/>
          <a:p>
            <a:r>
              <a:rPr lang="en-US" sz="2000" dirty="0"/>
              <a:t>Identify food before putting it their mouths</a:t>
            </a:r>
          </a:p>
          <a:p>
            <a:r>
              <a:rPr lang="en-US" sz="2000" dirty="0"/>
              <a:t>If a person is resistant, offer space and return shortly after for another attempt</a:t>
            </a:r>
          </a:p>
          <a:p>
            <a:r>
              <a:rPr lang="en-US" sz="2000" dirty="0"/>
              <a:t>Use a gentle touch</a:t>
            </a:r>
          </a:p>
          <a:p>
            <a:r>
              <a:rPr lang="en-US" sz="2000" dirty="0"/>
              <a:t>Always alert the person before moving their wheelchair.</a:t>
            </a:r>
          </a:p>
        </p:txBody>
      </p:sp>
    </p:spTree>
    <p:extLst>
      <p:ext uri="{BB962C8B-B14F-4D97-AF65-F5344CB8AC3E}">
        <p14:creationId xmlns:p14="http://schemas.microsoft.com/office/powerpoint/2010/main" val="271102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E90EB1-637C-4C06-B99A-9F79E8F40424}"/>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                           Angela Norman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0912EC6-4533-4E58-900F-2EA3C02AD035}"/>
              </a:ext>
            </a:extLst>
          </p:cNvPr>
          <p:cNvSpPr>
            <a:spLocks noGrp="1"/>
          </p:cNvSpPr>
          <p:nvPr>
            <p:ph idx="1"/>
          </p:nvPr>
        </p:nvSpPr>
        <p:spPr>
          <a:xfrm>
            <a:off x="4976031" y="963877"/>
            <a:ext cx="6377769" cy="4930246"/>
          </a:xfrm>
        </p:spPr>
        <p:txBody>
          <a:bodyPr anchor="ctr">
            <a:normAutofit/>
          </a:bodyPr>
          <a:lstStyle/>
          <a:p>
            <a:r>
              <a:rPr lang="en-US" sz="1700"/>
              <a:t>Director of Centers on Aging</a:t>
            </a:r>
          </a:p>
          <a:p>
            <a:r>
              <a:rPr lang="en-US" sz="1700"/>
              <a:t>Educates new ways to communicate with people with dementia</a:t>
            </a:r>
          </a:p>
          <a:p>
            <a:r>
              <a:rPr lang="en-US" sz="1700"/>
              <a:t>Reframe approach with person centered care plans; more proactive, less reactive</a:t>
            </a:r>
          </a:p>
          <a:p>
            <a:r>
              <a:rPr lang="en-US" sz="1700"/>
              <a:t>Educates on tone, body language and validation therapy</a:t>
            </a:r>
          </a:p>
          <a:p>
            <a:r>
              <a:rPr lang="en-US" sz="1700"/>
              <a:t>Pay attention to the body language and facial gestures of the person (sad, stressed, nervous, etc)</a:t>
            </a:r>
          </a:p>
          <a:p>
            <a:r>
              <a:rPr lang="en-US" sz="1700"/>
              <a:t>Don’t try to figure them out, just reassure and support them in the moment</a:t>
            </a:r>
          </a:p>
          <a:p>
            <a:r>
              <a:rPr lang="en-US" sz="1700"/>
              <a:t>Always validate before you redirect</a:t>
            </a:r>
          </a:p>
          <a:p>
            <a:r>
              <a:rPr lang="en-US" sz="1700"/>
              <a:t>How can we support and love them through the hard moments?</a:t>
            </a:r>
          </a:p>
          <a:p>
            <a:r>
              <a:rPr lang="en-US" sz="1700"/>
              <a:t>Discuss amongst care team any observations and noted distress</a:t>
            </a:r>
          </a:p>
          <a:p>
            <a:r>
              <a:rPr lang="en-US" sz="1700"/>
              <a:t>Encourage well being such as, security, autonomy, meaning, growth and joy</a:t>
            </a:r>
          </a:p>
          <a:p>
            <a:r>
              <a:rPr lang="en-US" sz="1700"/>
              <a:t>Takes an entire team to have sustainable success</a:t>
            </a:r>
          </a:p>
          <a:p>
            <a:endParaRPr lang="en-US" sz="1700"/>
          </a:p>
          <a:p>
            <a:endParaRPr lang="en-US" sz="1700"/>
          </a:p>
        </p:txBody>
      </p:sp>
    </p:spTree>
    <p:extLst>
      <p:ext uri="{BB962C8B-B14F-4D97-AF65-F5344CB8AC3E}">
        <p14:creationId xmlns:p14="http://schemas.microsoft.com/office/powerpoint/2010/main" val="236070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6561FF-A390-4319-8781-5274910CF442}"/>
              </a:ext>
            </a:extLst>
          </p:cNvPr>
          <p:cNvSpPr>
            <a:spLocks noGrp="1"/>
          </p:cNvSpPr>
          <p:nvPr>
            <p:ph type="ctrTitle"/>
          </p:nvPr>
        </p:nvSpPr>
        <p:spPr>
          <a:xfrm>
            <a:off x="1524000" y="1122362"/>
            <a:ext cx="8984566" cy="3646586"/>
          </a:xfrm>
          <a:gradFill>
            <a:gsLst>
              <a:gs pos="6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Meadowbrook of Granby’s Performance </a:t>
            </a:r>
            <a:r>
              <a:rPr lang="en-US" dirty="0"/>
              <a:t>Improvement Plan</a:t>
            </a:r>
          </a:p>
        </p:txBody>
      </p:sp>
    </p:spTree>
    <p:extLst>
      <p:ext uri="{BB962C8B-B14F-4D97-AF65-F5344CB8AC3E}">
        <p14:creationId xmlns:p14="http://schemas.microsoft.com/office/powerpoint/2010/main" val="154536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5244234-4DA9-417B-9EDB-D0A2CC2A3C4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Performance Improvement Plan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51FF35D-1BB8-41D0-803A-06E2A882F3EC}"/>
              </a:ext>
            </a:extLst>
          </p:cNvPr>
          <p:cNvSpPr>
            <a:spLocks noGrp="1"/>
          </p:cNvSpPr>
          <p:nvPr>
            <p:ph idx="1"/>
          </p:nvPr>
        </p:nvSpPr>
        <p:spPr>
          <a:xfrm>
            <a:off x="4976031" y="963877"/>
            <a:ext cx="6377769" cy="4930246"/>
          </a:xfrm>
        </p:spPr>
        <p:txBody>
          <a:bodyPr anchor="ctr">
            <a:normAutofit/>
          </a:bodyPr>
          <a:lstStyle/>
          <a:p>
            <a:r>
              <a:rPr lang="en-US" sz="2000" dirty="0"/>
              <a:t>Meadowbrook of Granby will advance dementia education throughout the facility by; building an education center for families and staff. DNS to educate all staff including 2</a:t>
            </a:r>
            <a:r>
              <a:rPr lang="en-US" sz="2000" baseline="30000" dirty="0"/>
              <a:t>nd</a:t>
            </a:r>
            <a:r>
              <a:rPr lang="en-US" sz="2000" dirty="0"/>
              <a:t> and 3</a:t>
            </a:r>
            <a:r>
              <a:rPr lang="en-US" sz="2000" baseline="30000" dirty="0"/>
              <a:t>rd</a:t>
            </a:r>
            <a:r>
              <a:rPr lang="en-US" sz="2000" dirty="0"/>
              <a:t> shift to 100% by 2019 year end.</a:t>
            </a:r>
          </a:p>
          <a:p>
            <a:r>
              <a:rPr lang="en-US" sz="2000" dirty="0"/>
              <a:t>Reduce antipsychotic use to below current state average by providing education to staff. The DNS will continue to monitor the percentage of medication use on a weekly basis through PCC and Casper </a:t>
            </a:r>
            <a:r>
              <a:rPr lang="en-US" sz="2000" dirty="0" smtClean="0"/>
              <a:t>report.  Task force to include Pharmacy consultant, Psych group, as well as attending physicians.</a:t>
            </a:r>
            <a:endParaRPr lang="en-US" sz="2000" dirty="0"/>
          </a:p>
          <a:p>
            <a:r>
              <a:rPr lang="en-US" sz="2000" dirty="0" smtClean="0"/>
              <a:t>Ongoing monthly education for staff on dementia. As well as quarterly educational meetings for families and the extended the </a:t>
            </a:r>
            <a:r>
              <a:rPr lang="en-US" sz="2000" dirty="0"/>
              <a:t>community</a:t>
            </a:r>
          </a:p>
          <a:p>
            <a:r>
              <a:rPr lang="en-US" sz="2000" dirty="0"/>
              <a:t>Involved parties; Administrator, Director of Nurses, Social Services, Director of Recreation (Dementia Educator, CDP</a:t>
            </a:r>
            <a:r>
              <a:rPr lang="en-US" sz="2000" dirty="0" smtClean="0"/>
              <a:t>),and Lead C.N.A.’s</a:t>
            </a:r>
            <a:endParaRPr lang="en-US" sz="2000" dirty="0"/>
          </a:p>
        </p:txBody>
      </p:sp>
    </p:spTree>
    <p:extLst>
      <p:ext uri="{BB962C8B-B14F-4D97-AF65-F5344CB8AC3E}">
        <p14:creationId xmlns:p14="http://schemas.microsoft.com/office/powerpoint/2010/main" val="288196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Next?</a:t>
            </a:r>
          </a:p>
        </p:txBody>
      </p:sp>
      <p:sp>
        <p:nvSpPr>
          <p:cNvPr id="3" name="Content Placeholder 2"/>
          <p:cNvSpPr>
            <a:spLocks noGrp="1"/>
          </p:cNvSpPr>
          <p:nvPr>
            <p:ph idx="1"/>
          </p:nvPr>
        </p:nvSpPr>
        <p:spPr/>
        <p:txBody>
          <a:bodyPr/>
          <a:lstStyle/>
          <a:p>
            <a:r>
              <a:rPr lang="en-US" dirty="0" smtClean="0"/>
              <a:t>Continued vigilance with Antipsychotic Usage.</a:t>
            </a:r>
          </a:p>
          <a:p>
            <a:r>
              <a:rPr lang="en-US" dirty="0" smtClean="0"/>
              <a:t>Ongoing Monthly Dementia Committee meetings</a:t>
            </a:r>
          </a:p>
          <a:p>
            <a:r>
              <a:rPr lang="en-US" dirty="0" smtClean="0"/>
              <a:t>Education, education, education……</a:t>
            </a:r>
          </a:p>
          <a:p>
            <a:r>
              <a:rPr lang="en-US" dirty="0" smtClean="0"/>
              <a:t>Current rate of Long-Stay AP is currently at 13.33%.  This is less than the State average of 16.31% and National average of 14.33%</a:t>
            </a:r>
            <a:endParaRPr lang="en-US" dirty="0"/>
          </a:p>
        </p:txBody>
      </p:sp>
    </p:spTree>
    <p:extLst>
      <p:ext uri="{BB962C8B-B14F-4D97-AF65-F5344CB8AC3E}">
        <p14:creationId xmlns:p14="http://schemas.microsoft.com/office/powerpoint/2010/main" val="50869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What is a Group One Late Adopter?</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dirty="0"/>
              <a:t>With a look back period beginning 1/01/2016 – If a facility has been cited 3 or more times for noncompliance with federal regulations related to unnecessary medications or psychotropic </a:t>
            </a:r>
            <a:r>
              <a:rPr lang="en-US" sz="2400" dirty="0" smtClean="0"/>
              <a:t>medications they fall under the Group One category.</a:t>
            </a:r>
            <a:endParaRPr lang="en-US" sz="2400" dirty="0"/>
          </a:p>
          <a:p>
            <a:r>
              <a:rPr lang="en-US" sz="2400" dirty="0"/>
              <a:t>Subject to a new Enforcement Policy and Oversight.</a:t>
            </a:r>
          </a:p>
          <a:p>
            <a:r>
              <a:rPr lang="en-US" sz="2400" dirty="0"/>
              <a:t>Group Two Late Adopters have received less than 3 citations since 1/1/2016</a:t>
            </a:r>
            <a:r>
              <a:rPr lang="en-US" sz="2400" dirty="0" smtClean="0"/>
              <a:t>.</a:t>
            </a:r>
          </a:p>
          <a:p>
            <a:r>
              <a:rPr lang="en-US" sz="2400" dirty="0" smtClean="0"/>
              <a:t>The positive component is that there are tools and resources to help facilities that are in this category.</a:t>
            </a:r>
            <a:endParaRPr lang="en-US" sz="2400" dirty="0"/>
          </a:p>
        </p:txBody>
      </p:sp>
    </p:spTree>
    <p:extLst>
      <p:ext uri="{BB962C8B-B14F-4D97-AF65-F5344CB8AC3E}">
        <p14:creationId xmlns:p14="http://schemas.microsoft.com/office/powerpoint/2010/main" val="58443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How did we find out we were in this category?</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200" dirty="0"/>
              <a:t>I began my employment as Administrator of Meadowbrook on 3/20/19. </a:t>
            </a:r>
            <a:r>
              <a:rPr lang="en-US" sz="2200" dirty="0" smtClean="0"/>
              <a:t>A week later I </a:t>
            </a:r>
            <a:r>
              <a:rPr lang="en-US" sz="2200" dirty="0"/>
              <a:t>reviewed a Casper report to see how my new building was fairing and then I saw the RED LETTERS on my Casper that literally jumped off the page!</a:t>
            </a:r>
          </a:p>
          <a:p>
            <a:r>
              <a:rPr lang="en-US" sz="2200" dirty="0"/>
              <a:t>After a brief moment of panic, I regained my thoughts and clicked on the provided link </a:t>
            </a:r>
            <a:r>
              <a:rPr lang="en-US" sz="2200" dirty="0">
                <a:hlinkClick r:id="rId2"/>
              </a:rPr>
              <a:t>https://www.cms.gov/Medicare/Provider-Enrollment-and-Certification/SurveyCertificationGenInfo/Policy-and-Memos-to-States-and-Regions-Items/QSO19-07-NH</a:t>
            </a:r>
            <a:r>
              <a:rPr lang="en-US" sz="2200" dirty="0"/>
              <a:t> </a:t>
            </a:r>
          </a:p>
          <a:p>
            <a:r>
              <a:rPr lang="en-US" sz="2200" dirty="0"/>
              <a:t>The next few days and weeks were spent researching what this really meant and </a:t>
            </a:r>
            <a:r>
              <a:rPr lang="en-US" sz="2200" dirty="0" smtClean="0"/>
              <a:t>how my team was </a:t>
            </a:r>
            <a:r>
              <a:rPr lang="en-US" sz="2200" dirty="0"/>
              <a:t>going to bring Meadowbrook of Granby through this process.  </a:t>
            </a:r>
          </a:p>
        </p:txBody>
      </p:sp>
    </p:spTree>
    <p:extLst>
      <p:ext uri="{BB962C8B-B14F-4D97-AF65-F5344CB8AC3E}">
        <p14:creationId xmlns:p14="http://schemas.microsoft.com/office/powerpoint/2010/main" val="152131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Qualidigm</a:t>
            </a:r>
            <a:r>
              <a:rPr lang="en-US" dirty="0"/>
              <a:t> </a:t>
            </a:r>
          </a:p>
        </p:txBody>
      </p:sp>
      <p:sp>
        <p:nvSpPr>
          <p:cNvPr id="3" name="Content Placeholder 2"/>
          <p:cNvSpPr>
            <a:spLocks noGrp="1"/>
          </p:cNvSpPr>
          <p:nvPr>
            <p:ph idx="1"/>
          </p:nvPr>
        </p:nvSpPr>
        <p:spPr/>
        <p:txBody>
          <a:bodyPr>
            <a:normAutofit fontScale="92500"/>
          </a:bodyPr>
          <a:lstStyle/>
          <a:p>
            <a:r>
              <a:rPr lang="en-US" dirty="0" err="1" smtClean="0"/>
              <a:t>Qualidigm</a:t>
            </a:r>
            <a:r>
              <a:rPr lang="en-US" dirty="0" smtClean="0"/>
              <a:t> called Meadowbrook and we quickly set up an in person meeting to discuss the issues surrounding dementia, antipsychotic usage, and our ranking when compared to other facilities in state as well as nation wide.  </a:t>
            </a:r>
          </a:p>
          <a:p>
            <a:r>
              <a:rPr lang="en-US" dirty="0" smtClean="0"/>
              <a:t>It was noted that Meadowbrook was on a great track for improvement and that our numbers were just about where they should be. Quarter 1 2017 for Long-Stay AP QM was 25.75% and moved to 16.66% for Quarter 3 2018.</a:t>
            </a:r>
          </a:p>
          <a:p>
            <a:r>
              <a:rPr lang="en-US" dirty="0" err="1" smtClean="0"/>
              <a:t>Qualidigm</a:t>
            </a:r>
            <a:r>
              <a:rPr lang="en-US" dirty="0" smtClean="0"/>
              <a:t> reviewed the resources that they have to assist us in our journey.  Meadowbrook of Granby along with a representative from our Psych team joined </a:t>
            </a:r>
            <a:r>
              <a:rPr lang="en-US" dirty="0" err="1" smtClean="0"/>
              <a:t>Qualidigm’s</a:t>
            </a:r>
            <a:r>
              <a:rPr lang="en-US" dirty="0" smtClean="0"/>
              <a:t> Partnership to Improve Dementia Care in Nursing Homes Focus Group Meeting.</a:t>
            </a:r>
            <a:endParaRPr lang="en-US" dirty="0"/>
          </a:p>
        </p:txBody>
      </p:sp>
    </p:spTree>
    <p:extLst>
      <p:ext uri="{BB962C8B-B14F-4D97-AF65-F5344CB8AC3E}">
        <p14:creationId xmlns:p14="http://schemas.microsoft.com/office/powerpoint/2010/main" val="198277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Federal Dementia Focused Survey</a:t>
            </a:r>
            <a:br>
              <a:rPr lang="en-US" dirty="0">
                <a:solidFill>
                  <a:schemeClr val="accent1"/>
                </a:solidFill>
              </a:rPr>
            </a:br>
            <a:r>
              <a:rPr lang="en-US" dirty="0">
                <a:solidFill>
                  <a:schemeClr val="accent1"/>
                </a:solidFill>
              </a:rPr>
              <a:t>4/30/19 – 5/02/19</a:t>
            </a:r>
          </a:p>
        </p:txBody>
      </p:sp>
      <p:sp>
        <p:nvSpPr>
          <p:cNvPr id="3" name="Content Placeholder 2"/>
          <p:cNvSpPr>
            <a:spLocks noGrp="1"/>
          </p:cNvSpPr>
          <p:nvPr>
            <p:ph idx="1"/>
          </p:nvPr>
        </p:nvSpPr>
        <p:spPr>
          <a:xfrm>
            <a:off x="4976031" y="437882"/>
            <a:ext cx="6377769" cy="5679583"/>
          </a:xfrm>
        </p:spPr>
        <p:txBody>
          <a:bodyPr anchor="ctr">
            <a:normAutofit lnSpcReduction="10000"/>
          </a:bodyPr>
          <a:lstStyle/>
          <a:p>
            <a:r>
              <a:rPr lang="en-US" sz="2400" dirty="0"/>
              <a:t>In come the Feds</a:t>
            </a:r>
          </a:p>
          <a:p>
            <a:r>
              <a:rPr lang="en-US" sz="2400" dirty="0" smtClean="0"/>
              <a:t> A few days after our initial meeting with </a:t>
            </a:r>
            <a:r>
              <a:rPr lang="en-US" sz="2400" dirty="0" err="1" smtClean="0"/>
              <a:t>Qualidigm</a:t>
            </a:r>
            <a:r>
              <a:rPr lang="en-US" sz="2400" dirty="0" smtClean="0"/>
              <a:t>, two surveyors joined us to complete our Federal Dementia Focused Survey.</a:t>
            </a:r>
          </a:p>
          <a:p>
            <a:r>
              <a:rPr lang="en-US" sz="2400" dirty="0" smtClean="0"/>
              <a:t>The entrance and survey process was similar to an annual DPH inspection.</a:t>
            </a:r>
          </a:p>
          <a:p>
            <a:r>
              <a:rPr lang="en-US" sz="2400" dirty="0" smtClean="0"/>
              <a:t>They requested laptops, PCC access, current matrix, bath/shower schedules, meal times, activity calendars, dates and times of care plan meetings that were going to occur during the survey (with those res with dementia diagnosis), copies of policies and procedures related to dementia care, QA, dementia education, list of staff, physician/medical staff contact info, and staffing schedules.</a:t>
            </a:r>
          </a:p>
          <a:p>
            <a:r>
              <a:rPr lang="en-US" sz="2400" dirty="0" smtClean="0"/>
              <a:t>They also asked if anyone was on </a:t>
            </a:r>
            <a:r>
              <a:rPr lang="en-US" sz="2400" dirty="0" err="1" smtClean="0"/>
              <a:t>Nuedexta</a:t>
            </a:r>
            <a:r>
              <a:rPr lang="en-US" sz="2400" dirty="0" smtClean="0"/>
              <a:t>.</a:t>
            </a:r>
          </a:p>
          <a:p>
            <a:endParaRPr lang="en-US" sz="2400" dirty="0"/>
          </a:p>
        </p:txBody>
      </p:sp>
    </p:spTree>
    <p:extLst>
      <p:ext uri="{BB962C8B-B14F-4D97-AF65-F5344CB8AC3E}">
        <p14:creationId xmlns:p14="http://schemas.microsoft.com/office/powerpoint/2010/main" val="237372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Federal Dementia Survey</a:t>
            </a:r>
            <a:endParaRPr lang="en-US" dirty="0"/>
          </a:p>
        </p:txBody>
      </p:sp>
      <p:sp>
        <p:nvSpPr>
          <p:cNvPr id="4" name="Text Placeholder 3"/>
          <p:cNvSpPr>
            <a:spLocks noGrp="1"/>
          </p:cNvSpPr>
          <p:nvPr>
            <p:ph type="body" idx="1"/>
          </p:nvPr>
        </p:nvSpPr>
        <p:spPr/>
        <p:txBody>
          <a:bodyPr>
            <a:normAutofit/>
          </a:bodyPr>
          <a:lstStyle/>
          <a:p>
            <a:pPr algn="ctr"/>
            <a:r>
              <a:rPr lang="en-US" dirty="0" smtClean="0"/>
              <a:t>Survey </a:t>
            </a:r>
            <a:endParaRPr lang="en-US" dirty="0"/>
          </a:p>
        </p:txBody>
      </p:sp>
      <p:sp>
        <p:nvSpPr>
          <p:cNvPr id="7" name="Content Placeholder 6"/>
          <p:cNvSpPr>
            <a:spLocks noGrp="1"/>
          </p:cNvSpPr>
          <p:nvPr>
            <p:ph sz="half" idx="2"/>
          </p:nvPr>
        </p:nvSpPr>
        <p:spPr/>
        <p:txBody>
          <a:bodyPr>
            <a:normAutofit fontScale="70000" lnSpcReduction="20000"/>
          </a:bodyPr>
          <a:lstStyle/>
          <a:p>
            <a:r>
              <a:rPr lang="en-US" dirty="0"/>
              <a:t>5 Resident Sample from a 90 bed building</a:t>
            </a:r>
          </a:p>
          <a:p>
            <a:r>
              <a:rPr lang="en-US" dirty="0"/>
              <a:t>With 58 of those residents having a dementia </a:t>
            </a:r>
            <a:r>
              <a:rPr lang="en-US" dirty="0" smtClean="0"/>
              <a:t>diagnosis</a:t>
            </a:r>
          </a:p>
          <a:p>
            <a:r>
              <a:rPr lang="en-US" dirty="0" smtClean="0"/>
              <a:t>They requested 2 C.N.A.’s to take them on a tour of the facility</a:t>
            </a:r>
            <a:endParaRPr lang="en-US" dirty="0"/>
          </a:p>
          <a:p>
            <a:r>
              <a:rPr lang="en-US" dirty="0"/>
              <a:t>Day 1 – Involved a lot of data collection and basic interviews</a:t>
            </a:r>
          </a:p>
          <a:p>
            <a:r>
              <a:rPr lang="en-US" dirty="0"/>
              <a:t>Day 2 – Lots of observation and more </a:t>
            </a:r>
            <a:r>
              <a:rPr lang="en-US" dirty="0" smtClean="0"/>
              <a:t>interviews.  The surveyors spoke with the Psych team, Pharmacist, and Prescribing Physicians</a:t>
            </a:r>
            <a:endParaRPr lang="en-US" dirty="0"/>
          </a:p>
          <a:p>
            <a:r>
              <a:rPr lang="en-US" dirty="0"/>
              <a:t>Day 3  - </a:t>
            </a:r>
            <a:r>
              <a:rPr lang="en-US" dirty="0" smtClean="0"/>
              <a:t>The surveyors came in and wrapped up their survey and exited early this day.</a:t>
            </a:r>
            <a:endParaRPr lang="en-US" dirty="0"/>
          </a:p>
          <a:p>
            <a:endParaRPr lang="en-US" dirty="0"/>
          </a:p>
        </p:txBody>
      </p:sp>
      <p:sp>
        <p:nvSpPr>
          <p:cNvPr id="8" name="Text Placeholder 7"/>
          <p:cNvSpPr>
            <a:spLocks noGrp="1"/>
          </p:cNvSpPr>
          <p:nvPr>
            <p:ph type="body" sz="quarter" idx="3"/>
          </p:nvPr>
        </p:nvSpPr>
        <p:spPr/>
        <p:txBody>
          <a:bodyPr/>
          <a:lstStyle/>
          <a:p>
            <a:pPr algn="ctr"/>
            <a:r>
              <a:rPr lang="en-US" dirty="0" smtClean="0"/>
              <a:t>Findings</a:t>
            </a:r>
            <a:endParaRPr lang="en-US" dirty="0"/>
          </a:p>
        </p:txBody>
      </p:sp>
      <p:sp>
        <p:nvSpPr>
          <p:cNvPr id="9" name="Content Placeholder 8"/>
          <p:cNvSpPr>
            <a:spLocks noGrp="1"/>
          </p:cNvSpPr>
          <p:nvPr>
            <p:ph sz="quarter" idx="4"/>
          </p:nvPr>
        </p:nvSpPr>
        <p:spPr/>
        <p:txBody>
          <a:bodyPr/>
          <a:lstStyle/>
          <a:p>
            <a:r>
              <a:rPr lang="en-US" dirty="0" smtClean="0"/>
              <a:t>They had 4 findings upon exit.</a:t>
            </a:r>
          </a:p>
          <a:p>
            <a:r>
              <a:rPr lang="en-US" dirty="0" smtClean="0"/>
              <a:t>F641 – Accuracy of Assessments</a:t>
            </a:r>
          </a:p>
          <a:p>
            <a:r>
              <a:rPr lang="en-US" dirty="0" smtClean="0"/>
              <a:t>F684 – Quality of Care</a:t>
            </a:r>
          </a:p>
          <a:p>
            <a:r>
              <a:rPr lang="en-US" dirty="0" smtClean="0"/>
              <a:t>F757 – Drug Regimen is Free from Unnecessary Drugs</a:t>
            </a:r>
          </a:p>
          <a:p>
            <a:r>
              <a:rPr lang="en-US" dirty="0" smtClean="0"/>
              <a:t>F758 – Free from Unnecessary Psychotropic Meds/PRN Usage</a:t>
            </a:r>
            <a:endParaRPr lang="en-US" dirty="0"/>
          </a:p>
        </p:txBody>
      </p:sp>
    </p:spTree>
    <p:extLst>
      <p:ext uri="{BB962C8B-B14F-4D97-AF65-F5344CB8AC3E}">
        <p14:creationId xmlns:p14="http://schemas.microsoft.com/office/powerpoint/2010/main" val="429243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9257"/>
            <a:ext cx="10515600" cy="1886856"/>
          </a:xfrm>
        </p:spPr>
        <p:txBody>
          <a:bodyPr>
            <a:normAutofit fontScale="90000"/>
          </a:bodyPr>
          <a:lstStyle/>
          <a:p>
            <a:pPr algn="ctr"/>
            <a:r>
              <a:rPr lang="en-US" dirty="0"/>
              <a:t>CMPRP</a:t>
            </a:r>
            <a:br>
              <a:rPr lang="en-US" dirty="0"/>
            </a:br>
            <a:r>
              <a:rPr lang="en-US" dirty="0"/>
              <a:t>Civil Monetary Penalty Reinvestment Program – Improving Dementia Technical Assistant Program</a:t>
            </a:r>
            <a:br>
              <a:rPr lang="en-US" dirty="0"/>
            </a:br>
            <a:endParaRPr lang="en-US" dirty="0"/>
          </a:p>
        </p:txBody>
      </p:sp>
      <p:sp>
        <p:nvSpPr>
          <p:cNvPr id="3" name="Content Placeholder 2"/>
          <p:cNvSpPr>
            <a:spLocks noGrp="1"/>
          </p:cNvSpPr>
          <p:nvPr>
            <p:ph idx="1"/>
          </p:nvPr>
        </p:nvSpPr>
        <p:spPr>
          <a:xfrm>
            <a:off x="838200" y="2656113"/>
            <a:ext cx="10515600" cy="3520849"/>
          </a:xfrm>
        </p:spPr>
        <p:txBody>
          <a:bodyPr/>
          <a:lstStyle/>
          <a:p>
            <a:r>
              <a:rPr lang="en-US" dirty="0" smtClean="0"/>
              <a:t>The Centers for Medicare &amp; Medicaid Services (CMS) launched a new program designed to help nursing home staff improve dementia care, reduce adverse events and improve staffing quality.  To aid staff in this journey, the CMPRP offers free resources and opportunities including one-on-one virtual Technical Assistance for nursing home staff to improve dementia care.  </a:t>
            </a:r>
          </a:p>
          <a:p>
            <a:r>
              <a:rPr lang="en-US" dirty="0" smtClean="0"/>
              <a:t>The Program consists of 8 weekly webinars.</a:t>
            </a:r>
          </a:p>
        </p:txBody>
      </p:sp>
    </p:spTree>
    <p:extLst>
      <p:ext uri="{BB962C8B-B14F-4D97-AF65-F5344CB8AC3E}">
        <p14:creationId xmlns:p14="http://schemas.microsoft.com/office/powerpoint/2010/main" val="95926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CMPRP Continued</a:t>
            </a:r>
            <a:endParaRPr lang="en-US" dirty="0"/>
          </a:p>
        </p:txBody>
      </p:sp>
      <p:sp>
        <p:nvSpPr>
          <p:cNvPr id="3" name="Content Placeholder 2"/>
          <p:cNvSpPr>
            <a:spLocks noGrp="1"/>
          </p:cNvSpPr>
          <p:nvPr>
            <p:ph idx="1"/>
          </p:nvPr>
        </p:nvSpPr>
        <p:spPr/>
        <p:txBody>
          <a:bodyPr/>
          <a:lstStyle/>
          <a:p>
            <a:r>
              <a:rPr lang="en-US" dirty="0"/>
              <a:t>We filled out a brief </a:t>
            </a:r>
            <a:r>
              <a:rPr lang="en-US" dirty="0" smtClean="0"/>
              <a:t>questionnaire </a:t>
            </a:r>
            <a:r>
              <a:rPr lang="en-US" dirty="0"/>
              <a:t>about our facility and registered for the 8 week Webinar program</a:t>
            </a:r>
          </a:p>
          <a:p>
            <a:r>
              <a:rPr lang="en-US" dirty="0"/>
              <a:t>CMS partnered with Deloitte Consulting to provide one to one Technical Assistance to a selection of nursing homes.  The 8 week program </a:t>
            </a:r>
            <a:r>
              <a:rPr lang="en-US" dirty="0" smtClean="0"/>
              <a:t>is </a:t>
            </a:r>
            <a:r>
              <a:rPr lang="en-US" dirty="0"/>
              <a:t>customized to fit the unique needs of each participating facility.  </a:t>
            </a:r>
            <a:endParaRPr lang="en-US" dirty="0" smtClean="0"/>
          </a:p>
          <a:p>
            <a:r>
              <a:rPr lang="en-US" dirty="0" smtClean="0"/>
              <a:t>They had our team complete a Fish Bone Diagram which is on the next slide, as well as a Performance Improvement Plan.</a:t>
            </a:r>
            <a:endParaRPr lang="en-US" dirty="0"/>
          </a:p>
          <a:p>
            <a:endParaRPr lang="en-US" dirty="0"/>
          </a:p>
        </p:txBody>
      </p:sp>
    </p:spTree>
    <p:extLst>
      <p:ext uri="{BB962C8B-B14F-4D97-AF65-F5344CB8AC3E}">
        <p14:creationId xmlns:p14="http://schemas.microsoft.com/office/powerpoint/2010/main" val="351985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FAA34-4B62-4AF2-A1AD-A1905AC8330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xmlns="" id="{25FEC713-E8E7-46B9-8912-E08092382F8C}"/>
              </a:ext>
            </a:extLst>
          </p:cNvPr>
          <p:cNvSpPr>
            <a:spLocks noGrp="1"/>
          </p:cNvSpPr>
          <p:nvPr>
            <p:ph type="sldNum" sz="quarter" idx="12"/>
          </p:nvPr>
        </p:nvSpPr>
        <p:spPr/>
        <p:txBody>
          <a:bodyPr/>
          <a:lstStyle/>
          <a:p>
            <a:fld id="{50EAAB15-E3BF-489B-AC8A-7CC8552C7769}" type="slidenum">
              <a:rPr lang="en-US" smtClean="0"/>
              <a:t>9</a:t>
            </a:fld>
            <a:endParaRPr lang="en-US" dirty="0"/>
          </a:p>
        </p:txBody>
      </p:sp>
      <p:pic>
        <p:nvPicPr>
          <p:cNvPr id="7" name="Content Placeholder 6">
            <a:extLst>
              <a:ext uri="{FF2B5EF4-FFF2-40B4-BE49-F238E27FC236}">
                <a16:creationId xmlns:a16="http://schemas.microsoft.com/office/drawing/2014/main" xmlns="" id="{75DADAD7-84FF-4745-84F1-A5E1A2B0C7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74" y="0"/>
            <a:ext cx="11184835" cy="6648516"/>
          </a:xfrm>
        </p:spPr>
      </p:pic>
    </p:spTree>
    <p:extLst>
      <p:ext uri="{BB962C8B-B14F-4D97-AF65-F5344CB8AC3E}">
        <p14:creationId xmlns:p14="http://schemas.microsoft.com/office/powerpoint/2010/main" val="406316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1334</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What is a Group One Late Adopter?</vt:lpstr>
      <vt:lpstr>How did we find out we were in this category?</vt:lpstr>
      <vt:lpstr>Qualidigm </vt:lpstr>
      <vt:lpstr>Federal Dementia Focused Survey 4/30/19 – 5/02/19</vt:lpstr>
      <vt:lpstr>Federal Dementia Survey</vt:lpstr>
      <vt:lpstr>CMPRP Civil Monetary Penalty Reinvestment Program – Improving Dementia Technical Assistant Program </vt:lpstr>
      <vt:lpstr>CMPRP Continued</vt:lpstr>
      <vt:lpstr>PowerPoint Presentation</vt:lpstr>
      <vt:lpstr>     Guest Speakers</vt:lpstr>
      <vt:lpstr>Dr. Allen Power                </vt:lpstr>
      <vt:lpstr>                         Kathy Bradley</vt:lpstr>
      <vt:lpstr>                      Kathy Bradley Cont.</vt:lpstr>
      <vt:lpstr>                           Angela Norman</vt:lpstr>
      <vt:lpstr>Meadowbrook of Granby’s Performance Improvement Plan</vt:lpstr>
      <vt:lpstr>Performance Improvement Plan</vt:lpstr>
      <vt:lpstr>What is Next?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recreation@meadowbrookofgranby.com</dc:creator>
  <cp:lastModifiedBy>Davis, Cheryl</cp:lastModifiedBy>
  <cp:revision>37</cp:revision>
  <cp:lastPrinted>2019-10-23T17:14:22Z</cp:lastPrinted>
  <dcterms:created xsi:type="dcterms:W3CDTF">2019-10-22T12:16:53Z</dcterms:created>
  <dcterms:modified xsi:type="dcterms:W3CDTF">2019-11-13T16:38:30Z</dcterms:modified>
</cp:coreProperties>
</file>