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680" r:id="rId4"/>
  </p:sldMasterIdLst>
  <p:notesMasterIdLst>
    <p:notesMasterId r:id="rId86"/>
  </p:notesMasterIdLst>
  <p:handoutMasterIdLst>
    <p:handoutMasterId r:id="rId87"/>
  </p:handoutMasterIdLst>
  <p:sldIdLst>
    <p:sldId id="256" r:id="rId5"/>
    <p:sldId id="352" r:id="rId6"/>
    <p:sldId id="358" r:id="rId7"/>
    <p:sldId id="400" r:id="rId8"/>
    <p:sldId id="390" r:id="rId9"/>
    <p:sldId id="353" r:id="rId10"/>
    <p:sldId id="354" r:id="rId11"/>
    <p:sldId id="355" r:id="rId12"/>
    <p:sldId id="360" r:id="rId13"/>
    <p:sldId id="389" r:id="rId14"/>
    <p:sldId id="363" r:id="rId15"/>
    <p:sldId id="362" r:id="rId16"/>
    <p:sldId id="388" r:id="rId17"/>
    <p:sldId id="416" r:id="rId18"/>
    <p:sldId id="417" r:id="rId19"/>
    <p:sldId id="418" r:id="rId20"/>
    <p:sldId id="419" r:id="rId21"/>
    <p:sldId id="420" r:id="rId22"/>
    <p:sldId id="421" r:id="rId23"/>
    <p:sldId id="428" r:id="rId24"/>
    <p:sldId id="364" r:id="rId25"/>
    <p:sldId id="365" r:id="rId26"/>
    <p:sldId id="422" r:id="rId27"/>
    <p:sldId id="366" r:id="rId28"/>
    <p:sldId id="391" r:id="rId29"/>
    <p:sldId id="429" r:id="rId30"/>
    <p:sldId id="393" r:id="rId31"/>
    <p:sldId id="408" r:id="rId32"/>
    <p:sldId id="407" r:id="rId33"/>
    <p:sldId id="338" r:id="rId34"/>
    <p:sldId id="339" r:id="rId35"/>
    <p:sldId id="340" r:id="rId36"/>
    <p:sldId id="341" r:id="rId37"/>
    <p:sldId id="373" r:id="rId38"/>
    <p:sldId id="374" r:id="rId39"/>
    <p:sldId id="379" r:id="rId40"/>
    <p:sldId id="409" r:id="rId41"/>
    <p:sldId id="410" r:id="rId42"/>
    <p:sldId id="394" r:id="rId43"/>
    <p:sldId id="342" r:id="rId44"/>
    <p:sldId id="346" r:id="rId45"/>
    <p:sldId id="343" r:id="rId46"/>
    <p:sldId id="344" r:id="rId47"/>
    <p:sldId id="345" r:id="rId48"/>
    <p:sldId id="348" r:id="rId49"/>
    <p:sldId id="396" r:id="rId50"/>
    <p:sldId id="336" r:id="rId51"/>
    <p:sldId id="263" r:id="rId52"/>
    <p:sldId id="285" r:id="rId53"/>
    <p:sldId id="411" r:id="rId54"/>
    <p:sldId id="351" r:id="rId55"/>
    <p:sldId id="412" r:id="rId56"/>
    <p:sldId id="284" r:id="rId57"/>
    <p:sldId id="287" r:id="rId58"/>
    <p:sldId id="286" r:id="rId59"/>
    <p:sldId id="403" r:id="rId60"/>
    <p:sldId id="424" r:id="rId61"/>
    <p:sldId id="425" r:id="rId62"/>
    <p:sldId id="426" r:id="rId63"/>
    <p:sldId id="423" r:id="rId64"/>
    <p:sldId id="427" r:id="rId65"/>
    <p:sldId id="414" r:id="rId66"/>
    <p:sldId id="279" r:id="rId67"/>
    <p:sldId id="406" r:id="rId68"/>
    <p:sldId id="415" r:id="rId69"/>
    <p:sldId id="267" r:id="rId70"/>
    <p:sldId id="380" r:id="rId71"/>
    <p:sldId id="430" r:id="rId72"/>
    <p:sldId id="383" r:id="rId73"/>
    <p:sldId id="395" r:id="rId74"/>
    <p:sldId id="401" r:id="rId75"/>
    <p:sldId id="413" r:id="rId76"/>
    <p:sldId id="281" r:id="rId77"/>
    <p:sldId id="402" r:id="rId78"/>
    <p:sldId id="381" r:id="rId79"/>
    <p:sldId id="431" r:id="rId80"/>
    <p:sldId id="432" r:id="rId81"/>
    <p:sldId id="433" r:id="rId82"/>
    <p:sldId id="434" r:id="rId83"/>
    <p:sldId id="436" r:id="rId84"/>
    <p:sldId id="435" r:id="rId85"/>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521415D9-36F7-43E2-AB2F-B90AF26B5E84}">
      <p14:sectionLst xmlns:p14="http://schemas.microsoft.com/office/powerpoint/2010/main">
        <p14:section name="Default Section" id="{BBC6834A-CB8F-4AAA-8468-B49BE9696B56}">
          <p14:sldIdLst>
            <p14:sldId id="256"/>
            <p14:sldId id="352"/>
            <p14:sldId id="358"/>
            <p14:sldId id="400"/>
            <p14:sldId id="390"/>
            <p14:sldId id="353"/>
            <p14:sldId id="354"/>
            <p14:sldId id="355"/>
            <p14:sldId id="360"/>
            <p14:sldId id="389"/>
            <p14:sldId id="363"/>
            <p14:sldId id="362"/>
            <p14:sldId id="388"/>
            <p14:sldId id="416"/>
            <p14:sldId id="417"/>
            <p14:sldId id="418"/>
            <p14:sldId id="419"/>
            <p14:sldId id="420"/>
            <p14:sldId id="421"/>
            <p14:sldId id="428"/>
            <p14:sldId id="364"/>
            <p14:sldId id="365"/>
            <p14:sldId id="422"/>
            <p14:sldId id="366"/>
            <p14:sldId id="391"/>
            <p14:sldId id="429"/>
            <p14:sldId id="393"/>
            <p14:sldId id="408"/>
            <p14:sldId id="407"/>
            <p14:sldId id="338"/>
            <p14:sldId id="339"/>
            <p14:sldId id="340"/>
            <p14:sldId id="341"/>
            <p14:sldId id="373"/>
            <p14:sldId id="374"/>
            <p14:sldId id="379"/>
            <p14:sldId id="409"/>
            <p14:sldId id="410"/>
            <p14:sldId id="394"/>
            <p14:sldId id="342"/>
            <p14:sldId id="346"/>
            <p14:sldId id="343"/>
            <p14:sldId id="344"/>
            <p14:sldId id="345"/>
            <p14:sldId id="348"/>
            <p14:sldId id="396"/>
            <p14:sldId id="336"/>
            <p14:sldId id="263"/>
            <p14:sldId id="285"/>
            <p14:sldId id="411"/>
            <p14:sldId id="351"/>
            <p14:sldId id="412"/>
            <p14:sldId id="284"/>
            <p14:sldId id="287"/>
            <p14:sldId id="286"/>
            <p14:sldId id="403"/>
            <p14:sldId id="424"/>
            <p14:sldId id="425"/>
            <p14:sldId id="426"/>
            <p14:sldId id="423"/>
            <p14:sldId id="427"/>
            <p14:sldId id="414"/>
            <p14:sldId id="279"/>
            <p14:sldId id="406"/>
            <p14:sldId id="415"/>
            <p14:sldId id="267"/>
            <p14:sldId id="380"/>
            <p14:sldId id="430"/>
            <p14:sldId id="383"/>
            <p14:sldId id="395"/>
            <p14:sldId id="401"/>
            <p14:sldId id="413"/>
            <p14:sldId id="281"/>
            <p14:sldId id="402"/>
          </p14:sldIdLst>
        </p14:section>
        <p14:section name="Untitled Section" id="{14B6A330-30E7-4C27-B734-824CEE495C0C}">
          <p14:sldIdLst>
            <p14:sldId id="381"/>
            <p14:sldId id="431"/>
            <p14:sldId id="432"/>
            <p14:sldId id="433"/>
            <p14:sldId id="434"/>
            <p14:sldId id="436"/>
            <p14:sldId id="43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go, Luz" initials="HL" lastIdx="1" clrIdx="0">
    <p:extLst>
      <p:ext uri="{19B8F6BF-5375-455C-9EA6-DF929625EA0E}">
        <p15:presenceInfo xmlns:p15="http://schemas.microsoft.com/office/powerpoint/2012/main" userId="S::Luz.Hago@ct.gov::3aa9523a-8b2b-47d7-bca8-2f62d35820a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66"/>
    <a:srgbClr val="000000"/>
    <a:srgbClr val="CC3300"/>
    <a:srgbClr val="C0C0C0"/>
    <a:srgbClr val="006600"/>
    <a:srgbClr val="008000"/>
    <a:srgbClr val="009900"/>
    <a:srgbClr val="99FFF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539" autoAdjust="0"/>
    <p:restoredTop sz="90151" autoAdjust="0"/>
  </p:normalViewPr>
  <p:slideViewPr>
    <p:cSldViewPr>
      <p:cViewPr varScale="1">
        <p:scale>
          <a:sx n="117" d="100"/>
          <a:sy n="117" d="100"/>
        </p:scale>
        <p:origin x="103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0" d="100"/>
          <a:sy n="100" d="100"/>
        </p:scale>
        <p:origin x="3504" y="8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viewProps" Target="viewProps.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handoutMaster" Target="handoutMasters/handout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5-13T14:27:54.270" idx="1">
    <p:pos x="10" y="10"/>
    <p:text/>
    <p:extLst>
      <p:ext uri="{C676402C-5697-4E1C-873F-D02D1690AC5C}">
        <p15:threadingInfo xmlns:p15="http://schemas.microsoft.com/office/powerpoint/2012/main" timeZoneBias="240"/>
      </p:ext>
    </p:extLst>
  </p:cm>
</p:cmLst>
</file>

<file path=ppt/diagrams/_rels/data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svg"/><Relationship Id="rId1"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8F74D1-8A05-46B7-96C1-72504620360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6D44B244-4A6B-424A-A0AF-DA34B42BAA41}">
      <dgm:prSet phldrT="[Text]"/>
      <dgm:spPr/>
      <dgm:t>
        <a:bodyPr/>
        <a:lstStyle/>
        <a:p>
          <a:r>
            <a:rPr lang="en-US" dirty="0"/>
            <a:t>USDA-FDA</a:t>
          </a:r>
        </a:p>
      </dgm:t>
    </dgm:pt>
    <dgm:pt modelId="{C91A0565-0280-4C35-BC2E-5A07DA899F33}" type="parTrans" cxnId="{FB10DEC5-6F8F-43A9-A118-4D4120BA273F}">
      <dgm:prSet/>
      <dgm:spPr/>
      <dgm:t>
        <a:bodyPr/>
        <a:lstStyle/>
        <a:p>
          <a:endParaRPr lang="en-US"/>
        </a:p>
      </dgm:t>
    </dgm:pt>
    <dgm:pt modelId="{7AC30B05-C528-4081-8E79-DE0F654445DC}" type="sibTrans" cxnId="{FB10DEC5-6F8F-43A9-A118-4D4120BA273F}">
      <dgm:prSet/>
      <dgm:spPr/>
      <dgm:t>
        <a:bodyPr/>
        <a:lstStyle/>
        <a:p>
          <a:endParaRPr lang="en-US"/>
        </a:p>
      </dgm:t>
    </dgm:pt>
    <dgm:pt modelId="{7B6A645E-18F5-440B-81B9-FADBED6593CD}" type="asst">
      <dgm:prSet phldrT="[Text]"/>
      <dgm:spPr/>
      <dgm:t>
        <a:bodyPr/>
        <a:lstStyle/>
        <a:p>
          <a:r>
            <a:rPr lang="en-US" dirty="0"/>
            <a:t>CFSAN</a:t>
          </a:r>
        </a:p>
      </dgm:t>
    </dgm:pt>
    <dgm:pt modelId="{60188ADD-BCAF-48EB-948D-B34D2F9501FA}" type="parTrans" cxnId="{0EDBAB40-2DD4-4C5E-A322-BE86139E7490}">
      <dgm:prSet/>
      <dgm:spPr/>
      <dgm:t>
        <a:bodyPr/>
        <a:lstStyle/>
        <a:p>
          <a:endParaRPr lang="en-US"/>
        </a:p>
      </dgm:t>
    </dgm:pt>
    <dgm:pt modelId="{CB905F1A-3DF3-4255-9A5D-85439FC3F8C4}" type="sibTrans" cxnId="{0EDBAB40-2DD4-4C5E-A322-BE86139E7490}">
      <dgm:prSet/>
      <dgm:spPr/>
      <dgm:t>
        <a:bodyPr/>
        <a:lstStyle/>
        <a:p>
          <a:endParaRPr lang="en-US"/>
        </a:p>
      </dgm:t>
    </dgm:pt>
    <dgm:pt modelId="{D286AA0D-9E50-4908-B150-9B47DA3DBFF8}">
      <dgm:prSet phldrT="[Text]"/>
      <dgm:spPr/>
      <dgm:t>
        <a:bodyPr/>
        <a:lstStyle/>
        <a:p>
          <a:r>
            <a:rPr lang="en-US" dirty="0"/>
            <a:t>ONLDS</a:t>
          </a:r>
        </a:p>
      </dgm:t>
    </dgm:pt>
    <dgm:pt modelId="{8DEC48D2-C49C-4880-BBAF-A99EAB415B4A}" type="parTrans" cxnId="{8846560D-C3C8-4906-BEBF-C71FDF8B1D8E}">
      <dgm:prSet/>
      <dgm:spPr/>
      <dgm:t>
        <a:bodyPr/>
        <a:lstStyle/>
        <a:p>
          <a:endParaRPr lang="en-US"/>
        </a:p>
      </dgm:t>
    </dgm:pt>
    <dgm:pt modelId="{EBC03DA1-6041-42D4-89F8-7313C7E5E9B3}" type="sibTrans" cxnId="{8846560D-C3C8-4906-BEBF-C71FDF8B1D8E}">
      <dgm:prSet/>
      <dgm:spPr/>
      <dgm:t>
        <a:bodyPr/>
        <a:lstStyle/>
        <a:p>
          <a:endParaRPr lang="en-US"/>
        </a:p>
      </dgm:t>
    </dgm:pt>
    <dgm:pt modelId="{AF416491-28C0-4A4A-9423-C8EDC1E49F44}">
      <dgm:prSet phldrT="[Text]"/>
      <dgm:spPr/>
      <dgm:t>
        <a:bodyPr/>
        <a:lstStyle/>
        <a:p>
          <a:r>
            <a:rPr lang="en-US" dirty="0"/>
            <a:t>FFDCA</a:t>
          </a:r>
        </a:p>
      </dgm:t>
    </dgm:pt>
    <dgm:pt modelId="{C557932C-5507-4E16-B692-18CFC62A6FD6}" type="parTrans" cxnId="{1FF2A320-223F-456D-B7FA-D8C4ED3937CA}">
      <dgm:prSet/>
      <dgm:spPr/>
      <dgm:t>
        <a:bodyPr/>
        <a:lstStyle/>
        <a:p>
          <a:endParaRPr lang="en-US"/>
        </a:p>
      </dgm:t>
    </dgm:pt>
    <dgm:pt modelId="{D82FE904-130C-4D20-A1C7-59FB3B807537}" type="sibTrans" cxnId="{1FF2A320-223F-456D-B7FA-D8C4ED3937CA}">
      <dgm:prSet/>
      <dgm:spPr/>
      <dgm:t>
        <a:bodyPr/>
        <a:lstStyle/>
        <a:p>
          <a:endParaRPr lang="en-US"/>
        </a:p>
      </dgm:t>
    </dgm:pt>
    <dgm:pt modelId="{DF73C1B5-1469-49D8-9C81-78D9B986D85C}">
      <dgm:prSet phldrT="[Text]"/>
      <dgm:spPr/>
      <dgm:t>
        <a:bodyPr/>
        <a:lstStyle/>
        <a:p>
          <a:r>
            <a:rPr lang="en-US" dirty="0"/>
            <a:t>OFAS </a:t>
          </a:r>
        </a:p>
      </dgm:t>
    </dgm:pt>
    <dgm:pt modelId="{8E06EF35-E127-4C38-8E40-2F236C7BC139}" type="parTrans" cxnId="{62122194-867C-4A12-A466-7BF7D6C648D6}">
      <dgm:prSet/>
      <dgm:spPr/>
      <dgm:t>
        <a:bodyPr/>
        <a:lstStyle/>
        <a:p>
          <a:endParaRPr lang="en-US"/>
        </a:p>
      </dgm:t>
    </dgm:pt>
    <dgm:pt modelId="{BC966D79-86DA-40FD-965A-A15F42428DA6}" type="sibTrans" cxnId="{62122194-867C-4A12-A466-7BF7D6C648D6}">
      <dgm:prSet/>
      <dgm:spPr/>
      <dgm:t>
        <a:bodyPr/>
        <a:lstStyle/>
        <a:p>
          <a:endParaRPr lang="en-US"/>
        </a:p>
      </dgm:t>
    </dgm:pt>
    <dgm:pt modelId="{898A27AB-F8C0-45A5-B806-438CA18F8183}" type="pres">
      <dgm:prSet presAssocID="{358F74D1-8A05-46B7-96C1-725046203608}" presName="hierChild1" presStyleCnt="0">
        <dgm:presLayoutVars>
          <dgm:orgChart val="1"/>
          <dgm:chPref val="1"/>
          <dgm:dir/>
          <dgm:animOne val="branch"/>
          <dgm:animLvl val="lvl"/>
          <dgm:resizeHandles/>
        </dgm:presLayoutVars>
      </dgm:prSet>
      <dgm:spPr/>
    </dgm:pt>
    <dgm:pt modelId="{2C6EC5B3-E32A-40F4-B3E6-0C95670C5DA4}" type="pres">
      <dgm:prSet presAssocID="{6D44B244-4A6B-424A-A0AF-DA34B42BAA41}" presName="hierRoot1" presStyleCnt="0">
        <dgm:presLayoutVars>
          <dgm:hierBranch val="init"/>
        </dgm:presLayoutVars>
      </dgm:prSet>
      <dgm:spPr/>
    </dgm:pt>
    <dgm:pt modelId="{80B07DFE-20A0-4B27-9441-E5504A25E3B2}" type="pres">
      <dgm:prSet presAssocID="{6D44B244-4A6B-424A-A0AF-DA34B42BAA41}" presName="rootComposite1" presStyleCnt="0"/>
      <dgm:spPr/>
    </dgm:pt>
    <dgm:pt modelId="{25BD1BB7-FDAD-48F4-982D-9AA4728CE05A}" type="pres">
      <dgm:prSet presAssocID="{6D44B244-4A6B-424A-A0AF-DA34B42BAA41}" presName="rootText1" presStyleLbl="node0" presStyleIdx="0" presStyleCnt="1" custScaleX="135214">
        <dgm:presLayoutVars>
          <dgm:chPref val="3"/>
        </dgm:presLayoutVars>
      </dgm:prSet>
      <dgm:spPr/>
    </dgm:pt>
    <dgm:pt modelId="{ADB55364-CE81-4A3C-9E8A-61FE34AE9413}" type="pres">
      <dgm:prSet presAssocID="{6D44B244-4A6B-424A-A0AF-DA34B42BAA41}" presName="rootConnector1" presStyleLbl="node1" presStyleIdx="0" presStyleCnt="0"/>
      <dgm:spPr/>
    </dgm:pt>
    <dgm:pt modelId="{B520CFBB-006B-4AB3-9984-C7D3E9777D5B}" type="pres">
      <dgm:prSet presAssocID="{6D44B244-4A6B-424A-A0AF-DA34B42BAA41}" presName="hierChild2" presStyleCnt="0"/>
      <dgm:spPr/>
    </dgm:pt>
    <dgm:pt modelId="{75C2944E-FE6A-4559-B337-90D3D21D5714}" type="pres">
      <dgm:prSet presAssocID="{8DEC48D2-C49C-4880-BBAF-A99EAB415B4A}" presName="Name37" presStyleLbl="parChTrans1D2" presStyleIdx="0" presStyleCnt="4"/>
      <dgm:spPr/>
    </dgm:pt>
    <dgm:pt modelId="{B844CC99-331C-4D9A-B7F8-2E3AC9BF0E84}" type="pres">
      <dgm:prSet presAssocID="{D286AA0D-9E50-4908-B150-9B47DA3DBFF8}" presName="hierRoot2" presStyleCnt="0">
        <dgm:presLayoutVars>
          <dgm:hierBranch val="init"/>
        </dgm:presLayoutVars>
      </dgm:prSet>
      <dgm:spPr/>
    </dgm:pt>
    <dgm:pt modelId="{4F7715C3-F95E-4E6C-AA2A-1D1B852A0870}" type="pres">
      <dgm:prSet presAssocID="{D286AA0D-9E50-4908-B150-9B47DA3DBFF8}" presName="rootComposite" presStyleCnt="0"/>
      <dgm:spPr/>
    </dgm:pt>
    <dgm:pt modelId="{970A8E88-54D0-48A6-91C8-73830EE05754}" type="pres">
      <dgm:prSet presAssocID="{D286AA0D-9E50-4908-B150-9B47DA3DBFF8}" presName="rootText" presStyleLbl="node2" presStyleIdx="0" presStyleCnt="3" custScaleX="114536">
        <dgm:presLayoutVars>
          <dgm:chPref val="3"/>
        </dgm:presLayoutVars>
      </dgm:prSet>
      <dgm:spPr/>
    </dgm:pt>
    <dgm:pt modelId="{F04D211C-5B6F-48D1-8924-53F0B959B2B0}" type="pres">
      <dgm:prSet presAssocID="{D286AA0D-9E50-4908-B150-9B47DA3DBFF8}" presName="rootConnector" presStyleLbl="node2" presStyleIdx="0" presStyleCnt="3"/>
      <dgm:spPr/>
    </dgm:pt>
    <dgm:pt modelId="{5AC1C8C9-8D69-4573-ABC1-3BCDC709829E}" type="pres">
      <dgm:prSet presAssocID="{D286AA0D-9E50-4908-B150-9B47DA3DBFF8}" presName="hierChild4" presStyleCnt="0"/>
      <dgm:spPr/>
    </dgm:pt>
    <dgm:pt modelId="{2210FA84-B15F-4D68-B572-EDC1FA4762A4}" type="pres">
      <dgm:prSet presAssocID="{D286AA0D-9E50-4908-B150-9B47DA3DBFF8}" presName="hierChild5" presStyleCnt="0"/>
      <dgm:spPr/>
    </dgm:pt>
    <dgm:pt modelId="{A993ABAB-B171-4454-901C-9515E3DFB6BD}" type="pres">
      <dgm:prSet presAssocID="{C557932C-5507-4E16-B692-18CFC62A6FD6}" presName="Name37" presStyleLbl="parChTrans1D2" presStyleIdx="1" presStyleCnt="4"/>
      <dgm:spPr/>
    </dgm:pt>
    <dgm:pt modelId="{CBA9D229-D699-4445-96C8-F5D779463344}" type="pres">
      <dgm:prSet presAssocID="{AF416491-28C0-4A4A-9423-C8EDC1E49F44}" presName="hierRoot2" presStyleCnt="0">
        <dgm:presLayoutVars>
          <dgm:hierBranch val="init"/>
        </dgm:presLayoutVars>
      </dgm:prSet>
      <dgm:spPr/>
    </dgm:pt>
    <dgm:pt modelId="{F407FBB9-01AB-49B0-904F-407333C9341F}" type="pres">
      <dgm:prSet presAssocID="{AF416491-28C0-4A4A-9423-C8EDC1E49F44}" presName="rootComposite" presStyleCnt="0"/>
      <dgm:spPr/>
    </dgm:pt>
    <dgm:pt modelId="{0FD5888F-380A-4100-A4A4-731518A5A8DF}" type="pres">
      <dgm:prSet presAssocID="{AF416491-28C0-4A4A-9423-C8EDC1E49F44}" presName="rootText" presStyleLbl="node2" presStyleIdx="1" presStyleCnt="3" custScaleX="120678">
        <dgm:presLayoutVars>
          <dgm:chPref val="3"/>
        </dgm:presLayoutVars>
      </dgm:prSet>
      <dgm:spPr/>
    </dgm:pt>
    <dgm:pt modelId="{4671883A-9264-4B06-80F8-3349EF94E104}" type="pres">
      <dgm:prSet presAssocID="{AF416491-28C0-4A4A-9423-C8EDC1E49F44}" presName="rootConnector" presStyleLbl="node2" presStyleIdx="1" presStyleCnt="3"/>
      <dgm:spPr/>
    </dgm:pt>
    <dgm:pt modelId="{02C9DA4C-293C-41FE-AAB5-6DE0BD2D959B}" type="pres">
      <dgm:prSet presAssocID="{AF416491-28C0-4A4A-9423-C8EDC1E49F44}" presName="hierChild4" presStyleCnt="0"/>
      <dgm:spPr/>
    </dgm:pt>
    <dgm:pt modelId="{47F03085-BD9C-4129-82B4-62AD78C2FAC2}" type="pres">
      <dgm:prSet presAssocID="{AF416491-28C0-4A4A-9423-C8EDC1E49F44}" presName="hierChild5" presStyleCnt="0"/>
      <dgm:spPr/>
    </dgm:pt>
    <dgm:pt modelId="{1974D4A4-4AD7-4CE8-B7EE-8A12297B575C}" type="pres">
      <dgm:prSet presAssocID="{8E06EF35-E127-4C38-8E40-2F236C7BC139}" presName="Name37" presStyleLbl="parChTrans1D2" presStyleIdx="2" presStyleCnt="4"/>
      <dgm:spPr/>
    </dgm:pt>
    <dgm:pt modelId="{67240214-FBB4-46D5-AEC2-3C4E3FB2C09B}" type="pres">
      <dgm:prSet presAssocID="{DF73C1B5-1469-49D8-9C81-78D9B986D85C}" presName="hierRoot2" presStyleCnt="0">
        <dgm:presLayoutVars>
          <dgm:hierBranch val="init"/>
        </dgm:presLayoutVars>
      </dgm:prSet>
      <dgm:spPr/>
    </dgm:pt>
    <dgm:pt modelId="{75A50D18-8B66-41BC-AE5F-8C967F360583}" type="pres">
      <dgm:prSet presAssocID="{DF73C1B5-1469-49D8-9C81-78D9B986D85C}" presName="rootComposite" presStyleCnt="0"/>
      <dgm:spPr/>
    </dgm:pt>
    <dgm:pt modelId="{BAF9C2AC-E295-4AC2-8688-C77321AA993F}" type="pres">
      <dgm:prSet presAssocID="{DF73C1B5-1469-49D8-9C81-78D9B986D85C}" presName="rootText" presStyleLbl="node2" presStyleIdx="2" presStyleCnt="3">
        <dgm:presLayoutVars>
          <dgm:chPref val="3"/>
        </dgm:presLayoutVars>
      </dgm:prSet>
      <dgm:spPr/>
    </dgm:pt>
    <dgm:pt modelId="{479D5815-121D-48BE-9649-06064EE0D6F8}" type="pres">
      <dgm:prSet presAssocID="{DF73C1B5-1469-49D8-9C81-78D9B986D85C}" presName="rootConnector" presStyleLbl="node2" presStyleIdx="2" presStyleCnt="3"/>
      <dgm:spPr/>
    </dgm:pt>
    <dgm:pt modelId="{456DD075-A7D1-408A-8208-44746ABC7E86}" type="pres">
      <dgm:prSet presAssocID="{DF73C1B5-1469-49D8-9C81-78D9B986D85C}" presName="hierChild4" presStyleCnt="0"/>
      <dgm:spPr/>
    </dgm:pt>
    <dgm:pt modelId="{E6DDFFCD-C3CC-4480-B2D7-B78688DC930C}" type="pres">
      <dgm:prSet presAssocID="{DF73C1B5-1469-49D8-9C81-78D9B986D85C}" presName="hierChild5" presStyleCnt="0"/>
      <dgm:spPr/>
    </dgm:pt>
    <dgm:pt modelId="{3AF25DF7-8A72-4D57-8B79-9A746FC22984}" type="pres">
      <dgm:prSet presAssocID="{6D44B244-4A6B-424A-A0AF-DA34B42BAA41}" presName="hierChild3" presStyleCnt="0"/>
      <dgm:spPr/>
    </dgm:pt>
    <dgm:pt modelId="{06393094-783D-4ADB-AB9A-AD98550A018F}" type="pres">
      <dgm:prSet presAssocID="{60188ADD-BCAF-48EB-948D-B34D2F9501FA}" presName="Name111" presStyleLbl="parChTrans1D2" presStyleIdx="3" presStyleCnt="4"/>
      <dgm:spPr/>
    </dgm:pt>
    <dgm:pt modelId="{539F5698-82C6-4211-9ADC-C4A4BE337002}" type="pres">
      <dgm:prSet presAssocID="{7B6A645E-18F5-440B-81B9-FADBED6593CD}" presName="hierRoot3" presStyleCnt="0">
        <dgm:presLayoutVars>
          <dgm:hierBranch val="init"/>
        </dgm:presLayoutVars>
      </dgm:prSet>
      <dgm:spPr/>
    </dgm:pt>
    <dgm:pt modelId="{C9A6A970-F196-4B24-90F9-537551BBCC79}" type="pres">
      <dgm:prSet presAssocID="{7B6A645E-18F5-440B-81B9-FADBED6593CD}" presName="rootComposite3" presStyleCnt="0"/>
      <dgm:spPr/>
    </dgm:pt>
    <dgm:pt modelId="{6BC8A39A-621D-4B1E-B1DC-4D9C8B6F85EB}" type="pres">
      <dgm:prSet presAssocID="{7B6A645E-18F5-440B-81B9-FADBED6593CD}" presName="rootText3" presStyleLbl="asst1" presStyleIdx="0" presStyleCnt="1">
        <dgm:presLayoutVars>
          <dgm:chPref val="3"/>
        </dgm:presLayoutVars>
      </dgm:prSet>
      <dgm:spPr/>
    </dgm:pt>
    <dgm:pt modelId="{E301FE20-A216-47F3-A975-EC014ACA1EF7}" type="pres">
      <dgm:prSet presAssocID="{7B6A645E-18F5-440B-81B9-FADBED6593CD}" presName="rootConnector3" presStyleLbl="asst1" presStyleIdx="0" presStyleCnt="1"/>
      <dgm:spPr/>
    </dgm:pt>
    <dgm:pt modelId="{588C6B80-8009-44E7-9E86-63B49E279BF1}" type="pres">
      <dgm:prSet presAssocID="{7B6A645E-18F5-440B-81B9-FADBED6593CD}" presName="hierChild6" presStyleCnt="0"/>
      <dgm:spPr/>
    </dgm:pt>
    <dgm:pt modelId="{614971F9-92EE-4BDD-B2C5-174945DD231D}" type="pres">
      <dgm:prSet presAssocID="{7B6A645E-18F5-440B-81B9-FADBED6593CD}" presName="hierChild7" presStyleCnt="0"/>
      <dgm:spPr/>
    </dgm:pt>
  </dgm:ptLst>
  <dgm:cxnLst>
    <dgm:cxn modelId="{8846560D-C3C8-4906-BEBF-C71FDF8B1D8E}" srcId="{6D44B244-4A6B-424A-A0AF-DA34B42BAA41}" destId="{D286AA0D-9E50-4908-B150-9B47DA3DBFF8}" srcOrd="1" destOrd="0" parTransId="{8DEC48D2-C49C-4880-BBAF-A99EAB415B4A}" sibTransId="{EBC03DA1-6041-42D4-89F8-7313C7E5E9B3}"/>
    <dgm:cxn modelId="{1FF2A320-223F-456D-B7FA-D8C4ED3937CA}" srcId="{6D44B244-4A6B-424A-A0AF-DA34B42BAA41}" destId="{AF416491-28C0-4A4A-9423-C8EDC1E49F44}" srcOrd="2" destOrd="0" parTransId="{C557932C-5507-4E16-B692-18CFC62A6FD6}" sibTransId="{D82FE904-130C-4D20-A1C7-59FB3B807537}"/>
    <dgm:cxn modelId="{082B1928-3D31-4FC7-9A0D-C4D4CD803443}" type="presOf" srcId="{DF73C1B5-1469-49D8-9C81-78D9B986D85C}" destId="{479D5815-121D-48BE-9649-06064EE0D6F8}" srcOrd="1" destOrd="0" presId="urn:microsoft.com/office/officeart/2005/8/layout/orgChart1"/>
    <dgm:cxn modelId="{8E049837-3E41-4F86-82E8-0571E09DC751}" type="presOf" srcId="{7B6A645E-18F5-440B-81B9-FADBED6593CD}" destId="{6BC8A39A-621D-4B1E-B1DC-4D9C8B6F85EB}" srcOrd="0" destOrd="0" presId="urn:microsoft.com/office/officeart/2005/8/layout/orgChart1"/>
    <dgm:cxn modelId="{CF061B3C-44BE-4A09-A1BD-E4ED7E13E4C8}" type="presOf" srcId="{60188ADD-BCAF-48EB-948D-B34D2F9501FA}" destId="{06393094-783D-4ADB-AB9A-AD98550A018F}" srcOrd="0" destOrd="0" presId="urn:microsoft.com/office/officeart/2005/8/layout/orgChart1"/>
    <dgm:cxn modelId="{0EDBAB40-2DD4-4C5E-A322-BE86139E7490}" srcId="{6D44B244-4A6B-424A-A0AF-DA34B42BAA41}" destId="{7B6A645E-18F5-440B-81B9-FADBED6593CD}" srcOrd="0" destOrd="0" parTransId="{60188ADD-BCAF-48EB-948D-B34D2F9501FA}" sibTransId="{CB905F1A-3DF3-4255-9A5D-85439FC3F8C4}"/>
    <dgm:cxn modelId="{A11A2F5B-2BED-414D-9575-8335A91F9D9A}" type="presOf" srcId="{6D44B244-4A6B-424A-A0AF-DA34B42BAA41}" destId="{25BD1BB7-FDAD-48F4-982D-9AA4728CE05A}" srcOrd="0" destOrd="0" presId="urn:microsoft.com/office/officeart/2005/8/layout/orgChart1"/>
    <dgm:cxn modelId="{ED1ED463-3A6B-4F18-8B84-F223370054FE}" type="presOf" srcId="{6D44B244-4A6B-424A-A0AF-DA34B42BAA41}" destId="{ADB55364-CE81-4A3C-9E8A-61FE34AE9413}" srcOrd="1" destOrd="0" presId="urn:microsoft.com/office/officeart/2005/8/layout/orgChart1"/>
    <dgm:cxn modelId="{7B92FF4E-C09D-4225-B581-6A338FF92E85}" type="presOf" srcId="{D286AA0D-9E50-4908-B150-9B47DA3DBFF8}" destId="{970A8E88-54D0-48A6-91C8-73830EE05754}" srcOrd="0" destOrd="0" presId="urn:microsoft.com/office/officeart/2005/8/layout/orgChart1"/>
    <dgm:cxn modelId="{38659670-12D2-4938-B710-F34DBDFDC96C}" type="presOf" srcId="{DF73C1B5-1469-49D8-9C81-78D9B986D85C}" destId="{BAF9C2AC-E295-4AC2-8688-C77321AA993F}" srcOrd="0" destOrd="0" presId="urn:microsoft.com/office/officeart/2005/8/layout/orgChart1"/>
    <dgm:cxn modelId="{62122194-867C-4A12-A466-7BF7D6C648D6}" srcId="{6D44B244-4A6B-424A-A0AF-DA34B42BAA41}" destId="{DF73C1B5-1469-49D8-9C81-78D9B986D85C}" srcOrd="3" destOrd="0" parTransId="{8E06EF35-E127-4C38-8E40-2F236C7BC139}" sibTransId="{BC966D79-86DA-40FD-965A-A15F42428DA6}"/>
    <dgm:cxn modelId="{937918A3-99B8-43C0-A2F3-D5A6AD975E14}" type="presOf" srcId="{AF416491-28C0-4A4A-9423-C8EDC1E49F44}" destId="{4671883A-9264-4B06-80F8-3349EF94E104}" srcOrd="1" destOrd="0" presId="urn:microsoft.com/office/officeart/2005/8/layout/orgChart1"/>
    <dgm:cxn modelId="{F08275AC-4FC7-4BAA-AEC4-B3C8C89F3E9A}" type="presOf" srcId="{AF416491-28C0-4A4A-9423-C8EDC1E49F44}" destId="{0FD5888F-380A-4100-A4A4-731518A5A8DF}" srcOrd="0" destOrd="0" presId="urn:microsoft.com/office/officeart/2005/8/layout/orgChart1"/>
    <dgm:cxn modelId="{3DA6B5B4-944F-4B2B-9832-1D35B3DE02D2}" type="presOf" srcId="{8E06EF35-E127-4C38-8E40-2F236C7BC139}" destId="{1974D4A4-4AD7-4CE8-B7EE-8A12297B575C}" srcOrd="0" destOrd="0" presId="urn:microsoft.com/office/officeart/2005/8/layout/orgChart1"/>
    <dgm:cxn modelId="{400827B8-51A3-4DE1-A8A8-56991D3774FC}" type="presOf" srcId="{8DEC48D2-C49C-4880-BBAF-A99EAB415B4A}" destId="{75C2944E-FE6A-4559-B337-90D3D21D5714}" srcOrd="0" destOrd="0" presId="urn:microsoft.com/office/officeart/2005/8/layout/orgChart1"/>
    <dgm:cxn modelId="{51F662C5-A84C-4B51-BA2E-1D50BBE5D437}" type="presOf" srcId="{C557932C-5507-4E16-B692-18CFC62A6FD6}" destId="{A993ABAB-B171-4454-901C-9515E3DFB6BD}" srcOrd="0" destOrd="0" presId="urn:microsoft.com/office/officeart/2005/8/layout/orgChart1"/>
    <dgm:cxn modelId="{FB10DEC5-6F8F-43A9-A118-4D4120BA273F}" srcId="{358F74D1-8A05-46B7-96C1-725046203608}" destId="{6D44B244-4A6B-424A-A0AF-DA34B42BAA41}" srcOrd="0" destOrd="0" parTransId="{C91A0565-0280-4C35-BC2E-5A07DA899F33}" sibTransId="{7AC30B05-C528-4081-8E79-DE0F654445DC}"/>
    <dgm:cxn modelId="{0E5654EC-41B9-40AC-8192-92B6CDB27F05}" type="presOf" srcId="{D286AA0D-9E50-4908-B150-9B47DA3DBFF8}" destId="{F04D211C-5B6F-48D1-8924-53F0B959B2B0}" srcOrd="1" destOrd="0" presId="urn:microsoft.com/office/officeart/2005/8/layout/orgChart1"/>
    <dgm:cxn modelId="{3D90AEF1-422A-4230-8BDD-4DB01974BC6E}" type="presOf" srcId="{358F74D1-8A05-46B7-96C1-725046203608}" destId="{898A27AB-F8C0-45A5-B806-438CA18F8183}" srcOrd="0" destOrd="0" presId="urn:microsoft.com/office/officeart/2005/8/layout/orgChart1"/>
    <dgm:cxn modelId="{25A032F8-F935-49B0-8F27-582804024C2C}" type="presOf" srcId="{7B6A645E-18F5-440B-81B9-FADBED6593CD}" destId="{E301FE20-A216-47F3-A975-EC014ACA1EF7}" srcOrd="1" destOrd="0" presId="urn:microsoft.com/office/officeart/2005/8/layout/orgChart1"/>
    <dgm:cxn modelId="{6E1BE65C-04F9-45D1-9000-C5D12F3CEAFA}" type="presParOf" srcId="{898A27AB-F8C0-45A5-B806-438CA18F8183}" destId="{2C6EC5B3-E32A-40F4-B3E6-0C95670C5DA4}" srcOrd="0" destOrd="0" presId="urn:microsoft.com/office/officeart/2005/8/layout/orgChart1"/>
    <dgm:cxn modelId="{4179E717-3CE7-4A9C-975C-A8C3B05A2C77}" type="presParOf" srcId="{2C6EC5B3-E32A-40F4-B3E6-0C95670C5DA4}" destId="{80B07DFE-20A0-4B27-9441-E5504A25E3B2}" srcOrd="0" destOrd="0" presId="urn:microsoft.com/office/officeart/2005/8/layout/orgChart1"/>
    <dgm:cxn modelId="{D1A4703D-8ED8-4729-9DDA-B3B536CB2F82}" type="presParOf" srcId="{80B07DFE-20A0-4B27-9441-E5504A25E3B2}" destId="{25BD1BB7-FDAD-48F4-982D-9AA4728CE05A}" srcOrd="0" destOrd="0" presId="urn:microsoft.com/office/officeart/2005/8/layout/orgChart1"/>
    <dgm:cxn modelId="{0E66D499-6C7E-4DB8-B470-9FC5037878B6}" type="presParOf" srcId="{80B07DFE-20A0-4B27-9441-E5504A25E3B2}" destId="{ADB55364-CE81-4A3C-9E8A-61FE34AE9413}" srcOrd="1" destOrd="0" presId="urn:microsoft.com/office/officeart/2005/8/layout/orgChart1"/>
    <dgm:cxn modelId="{9F1C6316-D55A-4524-8827-6120DB62F173}" type="presParOf" srcId="{2C6EC5B3-E32A-40F4-B3E6-0C95670C5DA4}" destId="{B520CFBB-006B-4AB3-9984-C7D3E9777D5B}" srcOrd="1" destOrd="0" presId="urn:microsoft.com/office/officeart/2005/8/layout/orgChart1"/>
    <dgm:cxn modelId="{6587BE28-5D99-4AF7-9F2A-8B6467105BF9}" type="presParOf" srcId="{B520CFBB-006B-4AB3-9984-C7D3E9777D5B}" destId="{75C2944E-FE6A-4559-B337-90D3D21D5714}" srcOrd="0" destOrd="0" presId="urn:microsoft.com/office/officeart/2005/8/layout/orgChart1"/>
    <dgm:cxn modelId="{DB9FDF33-D6D0-4637-B292-2F95BC9D9A3A}" type="presParOf" srcId="{B520CFBB-006B-4AB3-9984-C7D3E9777D5B}" destId="{B844CC99-331C-4D9A-B7F8-2E3AC9BF0E84}" srcOrd="1" destOrd="0" presId="urn:microsoft.com/office/officeart/2005/8/layout/orgChart1"/>
    <dgm:cxn modelId="{80EE20D8-B2C4-4784-8064-FD2140C46C70}" type="presParOf" srcId="{B844CC99-331C-4D9A-B7F8-2E3AC9BF0E84}" destId="{4F7715C3-F95E-4E6C-AA2A-1D1B852A0870}" srcOrd="0" destOrd="0" presId="urn:microsoft.com/office/officeart/2005/8/layout/orgChart1"/>
    <dgm:cxn modelId="{44EB7BEC-0E39-4BF2-99B9-828E3D27AE45}" type="presParOf" srcId="{4F7715C3-F95E-4E6C-AA2A-1D1B852A0870}" destId="{970A8E88-54D0-48A6-91C8-73830EE05754}" srcOrd="0" destOrd="0" presId="urn:microsoft.com/office/officeart/2005/8/layout/orgChart1"/>
    <dgm:cxn modelId="{BB553853-C625-48F1-A438-BFD40699A706}" type="presParOf" srcId="{4F7715C3-F95E-4E6C-AA2A-1D1B852A0870}" destId="{F04D211C-5B6F-48D1-8924-53F0B959B2B0}" srcOrd="1" destOrd="0" presId="urn:microsoft.com/office/officeart/2005/8/layout/orgChart1"/>
    <dgm:cxn modelId="{43658914-8E02-4B76-B1E6-AC8CB4040922}" type="presParOf" srcId="{B844CC99-331C-4D9A-B7F8-2E3AC9BF0E84}" destId="{5AC1C8C9-8D69-4573-ABC1-3BCDC709829E}" srcOrd="1" destOrd="0" presId="urn:microsoft.com/office/officeart/2005/8/layout/orgChart1"/>
    <dgm:cxn modelId="{0FD192F9-F62A-45C6-9B02-B71E7978C84D}" type="presParOf" srcId="{B844CC99-331C-4D9A-B7F8-2E3AC9BF0E84}" destId="{2210FA84-B15F-4D68-B572-EDC1FA4762A4}" srcOrd="2" destOrd="0" presId="urn:microsoft.com/office/officeart/2005/8/layout/orgChart1"/>
    <dgm:cxn modelId="{FDF83C6C-EE38-45E5-91C8-98AA5BBB3DAF}" type="presParOf" srcId="{B520CFBB-006B-4AB3-9984-C7D3E9777D5B}" destId="{A993ABAB-B171-4454-901C-9515E3DFB6BD}" srcOrd="2" destOrd="0" presId="urn:microsoft.com/office/officeart/2005/8/layout/orgChart1"/>
    <dgm:cxn modelId="{53E57045-CFFF-4FB1-870D-6D0A346F1B4C}" type="presParOf" srcId="{B520CFBB-006B-4AB3-9984-C7D3E9777D5B}" destId="{CBA9D229-D699-4445-96C8-F5D779463344}" srcOrd="3" destOrd="0" presId="urn:microsoft.com/office/officeart/2005/8/layout/orgChart1"/>
    <dgm:cxn modelId="{1942D327-CA50-4570-BB8D-D56C94C66E51}" type="presParOf" srcId="{CBA9D229-D699-4445-96C8-F5D779463344}" destId="{F407FBB9-01AB-49B0-904F-407333C9341F}" srcOrd="0" destOrd="0" presId="urn:microsoft.com/office/officeart/2005/8/layout/orgChart1"/>
    <dgm:cxn modelId="{59F76438-5E03-442B-8678-A15D081D9F52}" type="presParOf" srcId="{F407FBB9-01AB-49B0-904F-407333C9341F}" destId="{0FD5888F-380A-4100-A4A4-731518A5A8DF}" srcOrd="0" destOrd="0" presId="urn:microsoft.com/office/officeart/2005/8/layout/orgChart1"/>
    <dgm:cxn modelId="{4F70D3DB-9E95-4621-8AD6-3ECAEC91F20D}" type="presParOf" srcId="{F407FBB9-01AB-49B0-904F-407333C9341F}" destId="{4671883A-9264-4B06-80F8-3349EF94E104}" srcOrd="1" destOrd="0" presId="urn:microsoft.com/office/officeart/2005/8/layout/orgChart1"/>
    <dgm:cxn modelId="{15953867-0C0C-4B81-871A-1BCFECC070BB}" type="presParOf" srcId="{CBA9D229-D699-4445-96C8-F5D779463344}" destId="{02C9DA4C-293C-41FE-AAB5-6DE0BD2D959B}" srcOrd="1" destOrd="0" presId="urn:microsoft.com/office/officeart/2005/8/layout/orgChart1"/>
    <dgm:cxn modelId="{EEF9E48C-8B58-478A-A376-05673E1E6468}" type="presParOf" srcId="{CBA9D229-D699-4445-96C8-F5D779463344}" destId="{47F03085-BD9C-4129-82B4-62AD78C2FAC2}" srcOrd="2" destOrd="0" presId="urn:microsoft.com/office/officeart/2005/8/layout/orgChart1"/>
    <dgm:cxn modelId="{E4A7010F-8B40-4AA0-B4FB-D5682643A18F}" type="presParOf" srcId="{B520CFBB-006B-4AB3-9984-C7D3E9777D5B}" destId="{1974D4A4-4AD7-4CE8-B7EE-8A12297B575C}" srcOrd="4" destOrd="0" presId="urn:microsoft.com/office/officeart/2005/8/layout/orgChart1"/>
    <dgm:cxn modelId="{AB36E311-7A47-4ABE-9DA9-F6A6A4F08957}" type="presParOf" srcId="{B520CFBB-006B-4AB3-9984-C7D3E9777D5B}" destId="{67240214-FBB4-46D5-AEC2-3C4E3FB2C09B}" srcOrd="5" destOrd="0" presId="urn:microsoft.com/office/officeart/2005/8/layout/orgChart1"/>
    <dgm:cxn modelId="{1C393D76-6046-4FDD-880B-7CC920684BAB}" type="presParOf" srcId="{67240214-FBB4-46D5-AEC2-3C4E3FB2C09B}" destId="{75A50D18-8B66-41BC-AE5F-8C967F360583}" srcOrd="0" destOrd="0" presId="urn:microsoft.com/office/officeart/2005/8/layout/orgChart1"/>
    <dgm:cxn modelId="{46D4D8F7-00E0-4849-8EAE-B6878669B600}" type="presParOf" srcId="{75A50D18-8B66-41BC-AE5F-8C967F360583}" destId="{BAF9C2AC-E295-4AC2-8688-C77321AA993F}" srcOrd="0" destOrd="0" presId="urn:microsoft.com/office/officeart/2005/8/layout/orgChart1"/>
    <dgm:cxn modelId="{8323EAA1-617F-4FC2-8DB3-EEC8046C2A59}" type="presParOf" srcId="{75A50D18-8B66-41BC-AE5F-8C967F360583}" destId="{479D5815-121D-48BE-9649-06064EE0D6F8}" srcOrd="1" destOrd="0" presId="urn:microsoft.com/office/officeart/2005/8/layout/orgChart1"/>
    <dgm:cxn modelId="{B36A25B9-91FA-4017-9A0C-D62BEA5BB66F}" type="presParOf" srcId="{67240214-FBB4-46D5-AEC2-3C4E3FB2C09B}" destId="{456DD075-A7D1-408A-8208-44746ABC7E86}" srcOrd="1" destOrd="0" presId="urn:microsoft.com/office/officeart/2005/8/layout/orgChart1"/>
    <dgm:cxn modelId="{31CE83E2-8836-46B3-A7AF-451B132206BF}" type="presParOf" srcId="{67240214-FBB4-46D5-AEC2-3C4E3FB2C09B}" destId="{E6DDFFCD-C3CC-4480-B2D7-B78688DC930C}" srcOrd="2" destOrd="0" presId="urn:microsoft.com/office/officeart/2005/8/layout/orgChart1"/>
    <dgm:cxn modelId="{F2DEDDBD-3E4A-42A7-94A6-EE6103400611}" type="presParOf" srcId="{2C6EC5B3-E32A-40F4-B3E6-0C95670C5DA4}" destId="{3AF25DF7-8A72-4D57-8B79-9A746FC22984}" srcOrd="2" destOrd="0" presId="urn:microsoft.com/office/officeart/2005/8/layout/orgChart1"/>
    <dgm:cxn modelId="{88F615C1-3B6A-4A88-99F0-ABE04133DAFE}" type="presParOf" srcId="{3AF25DF7-8A72-4D57-8B79-9A746FC22984}" destId="{06393094-783D-4ADB-AB9A-AD98550A018F}" srcOrd="0" destOrd="0" presId="urn:microsoft.com/office/officeart/2005/8/layout/orgChart1"/>
    <dgm:cxn modelId="{0B461200-3A89-40BC-8926-2488B6284543}" type="presParOf" srcId="{3AF25DF7-8A72-4D57-8B79-9A746FC22984}" destId="{539F5698-82C6-4211-9ADC-C4A4BE337002}" srcOrd="1" destOrd="0" presId="urn:microsoft.com/office/officeart/2005/8/layout/orgChart1"/>
    <dgm:cxn modelId="{33BA2D85-3B15-4926-8B94-A8C0AC1DC6FA}" type="presParOf" srcId="{539F5698-82C6-4211-9ADC-C4A4BE337002}" destId="{C9A6A970-F196-4B24-90F9-537551BBCC79}" srcOrd="0" destOrd="0" presId="urn:microsoft.com/office/officeart/2005/8/layout/orgChart1"/>
    <dgm:cxn modelId="{B6BF081C-092E-4583-8D19-7BE1E4C479B9}" type="presParOf" srcId="{C9A6A970-F196-4B24-90F9-537551BBCC79}" destId="{6BC8A39A-621D-4B1E-B1DC-4D9C8B6F85EB}" srcOrd="0" destOrd="0" presId="urn:microsoft.com/office/officeart/2005/8/layout/orgChart1"/>
    <dgm:cxn modelId="{24068900-02D1-4732-84B2-98E56DCEA99C}" type="presParOf" srcId="{C9A6A970-F196-4B24-90F9-537551BBCC79}" destId="{E301FE20-A216-47F3-A975-EC014ACA1EF7}" srcOrd="1" destOrd="0" presId="urn:microsoft.com/office/officeart/2005/8/layout/orgChart1"/>
    <dgm:cxn modelId="{98252A99-6E38-4354-89BC-621B634A92B9}" type="presParOf" srcId="{539F5698-82C6-4211-9ADC-C4A4BE337002}" destId="{588C6B80-8009-44E7-9E86-63B49E279BF1}" srcOrd="1" destOrd="0" presId="urn:microsoft.com/office/officeart/2005/8/layout/orgChart1"/>
    <dgm:cxn modelId="{EBCFB9AD-08AF-4C85-89F0-8D83CA0F4F9C}" type="presParOf" srcId="{539F5698-82C6-4211-9ADC-C4A4BE337002}" destId="{614971F9-92EE-4BDD-B2C5-174945DD231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E5B7D2F-3692-4994-B48D-AF49285D86E8}"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EB437C12-A4D0-42C3-9B5B-0A2E9217A323}">
      <dgm:prSet/>
      <dgm:spPr/>
      <dgm:t>
        <a:bodyPr/>
        <a:lstStyle/>
        <a:p>
          <a:r>
            <a:rPr lang="en-US"/>
            <a:t>When issuing Ready-to-Feed (RTF) formula:</a:t>
          </a:r>
        </a:p>
      </dgm:t>
    </dgm:pt>
    <dgm:pt modelId="{1E03F20B-A7F8-4EDB-A0FA-77A4F487E5E3}" type="parTrans" cxnId="{BEDC1197-858C-4ECE-9CB2-BE96C61AFB4B}">
      <dgm:prSet/>
      <dgm:spPr/>
      <dgm:t>
        <a:bodyPr/>
        <a:lstStyle/>
        <a:p>
          <a:endParaRPr lang="en-US"/>
        </a:p>
      </dgm:t>
    </dgm:pt>
    <dgm:pt modelId="{2A082E76-DC67-4925-9437-B584BCE5C541}" type="sibTrans" cxnId="{BEDC1197-858C-4ECE-9CB2-BE96C61AFB4B}">
      <dgm:prSet/>
      <dgm:spPr/>
      <dgm:t>
        <a:bodyPr/>
        <a:lstStyle/>
        <a:p>
          <a:endParaRPr lang="en-US"/>
        </a:p>
      </dgm:t>
    </dgm:pt>
    <dgm:pt modelId="{A610B0CD-E5DE-4A70-8BBA-2D0BBB8306BB}">
      <dgm:prSet/>
      <dgm:spPr/>
      <dgm:t>
        <a:bodyPr/>
        <a:lstStyle/>
        <a:p>
          <a:r>
            <a:rPr lang="en-US"/>
            <a:t>The participant’s condition should be re-assessed in a period not to exceed 3 months</a:t>
          </a:r>
        </a:p>
      </dgm:t>
    </dgm:pt>
    <dgm:pt modelId="{1674B5FC-C405-4B88-9645-CA811BDA4F30}" type="parTrans" cxnId="{1172221A-9C40-4B85-B287-50E1CF0226ED}">
      <dgm:prSet/>
      <dgm:spPr/>
      <dgm:t>
        <a:bodyPr/>
        <a:lstStyle/>
        <a:p>
          <a:endParaRPr lang="en-US"/>
        </a:p>
      </dgm:t>
    </dgm:pt>
    <dgm:pt modelId="{F9ECD1F0-BE2D-4CE4-8037-D69E89D8AC77}" type="sibTrans" cxnId="{1172221A-9C40-4B85-B287-50E1CF0226ED}">
      <dgm:prSet/>
      <dgm:spPr/>
      <dgm:t>
        <a:bodyPr/>
        <a:lstStyle/>
        <a:p>
          <a:endParaRPr lang="en-US"/>
        </a:p>
      </dgm:t>
    </dgm:pt>
    <dgm:pt modelId="{14562709-B9A7-4025-A6B5-5BD79CD27308}">
      <dgm:prSet/>
      <dgm:spPr/>
      <dgm:t>
        <a:bodyPr/>
        <a:lstStyle/>
        <a:p>
          <a:r>
            <a:rPr lang="en-US"/>
            <a:t>And as the medical condition improves, transition back to a non-RTF formula.  </a:t>
          </a:r>
        </a:p>
      </dgm:t>
    </dgm:pt>
    <dgm:pt modelId="{2DD04CEA-1E11-463E-BAD7-7ADFC943D3B8}" type="parTrans" cxnId="{7A836BF6-6184-4458-9B32-A19652DF4A65}">
      <dgm:prSet/>
      <dgm:spPr/>
      <dgm:t>
        <a:bodyPr/>
        <a:lstStyle/>
        <a:p>
          <a:endParaRPr lang="en-US"/>
        </a:p>
      </dgm:t>
    </dgm:pt>
    <dgm:pt modelId="{1CA23A56-95DE-4117-8433-76F13D903159}" type="sibTrans" cxnId="{7A836BF6-6184-4458-9B32-A19652DF4A65}">
      <dgm:prSet/>
      <dgm:spPr/>
      <dgm:t>
        <a:bodyPr/>
        <a:lstStyle/>
        <a:p>
          <a:endParaRPr lang="en-US"/>
        </a:p>
      </dgm:t>
    </dgm:pt>
    <dgm:pt modelId="{A1D6527B-5EDF-4A8B-823A-5F2D91A21199}" type="pres">
      <dgm:prSet presAssocID="{2E5B7D2F-3692-4994-B48D-AF49285D86E8}" presName="vert0" presStyleCnt="0">
        <dgm:presLayoutVars>
          <dgm:dir/>
          <dgm:animOne val="branch"/>
          <dgm:animLvl val="lvl"/>
        </dgm:presLayoutVars>
      </dgm:prSet>
      <dgm:spPr/>
    </dgm:pt>
    <dgm:pt modelId="{899FF588-F1D9-435B-B46C-3DB2B8BE3687}" type="pres">
      <dgm:prSet presAssocID="{EB437C12-A4D0-42C3-9B5B-0A2E9217A323}" presName="thickLine" presStyleLbl="alignNode1" presStyleIdx="0" presStyleCnt="3"/>
      <dgm:spPr/>
    </dgm:pt>
    <dgm:pt modelId="{B2301633-1963-4625-8A7D-A2F2294F1AD8}" type="pres">
      <dgm:prSet presAssocID="{EB437C12-A4D0-42C3-9B5B-0A2E9217A323}" presName="horz1" presStyleCnt="0"/>
      <dgm:spPr/>
    </dgm:pt>
    <dgm:pt modelId="{C7E1C4EC-A101-416B-A13A-5EE2AB63E992}" type="pres">
      <dgm:prSet presAssocID="{EB437C12-A4D0-42C3-9B5B-0A2E9217A323}" presName="tx1" presStyleLbl="revTx" presStyleIdx="0" presStyleCnt="3"/>
      <dgm:spPr/>
    </dgm:pt>
    <dgm:pt modelId="{E8E5E4AE-64C0-4E47-BE58-F04E37F9A56F}" type="pres">
      <dgm:prSet presAssocID="{EB437C12-A4D0-42C3-9B5B-0A2E9217A323}" presName="vert1" presStyleCnt="0"/>
      <dgm:spPr/>
    </dgm:pt>
    <dgm:pt modelId="{B4A11793-261E-43C2-A43F-872AECEB2E49}" type="pres">
      <dgm:prSet presAssocID="{A610B0CD-E5DE-4A70-8BBA-2D0BBB8306BB}" presName="thickLine" presStyleLbl="alignNode1" presStyleIdx="1" presStyleCnt="3"/>
      <dgm:spPr/>
    </dgm:pt>
    <dgm:pt modelId="{ED5B1327-34F9-4BC6-B353-59E1198FC530}" type="pres">
      <dgm:prSet presAssocID="{A610B0CD-E5DE-4A70-8BBA-2D0BBB8306BB}" presName="horz1" presStyleCnt="0"/>
      <dgm:spPr/>
    </dgm:pt>
    <dgm:pt modelId="{0DE60830-4B5D-4F60-99A2-37E8927B1815}" type="pres">
      <dgm:prSet presAssocID="{A610B0CD-E5DE-4A70-8BBA-2D0BBB8306BB}" presName="tx1" presStyleLbl="revTx" presStyleIdx="1" presStyleCnt="3"/>
      <dgm:spPr/>
    </dgm:pt>
    <dgm:pt modelId="{62410EAB-71D3-4A6C-8144-DB7CADA9A57E}" type="pres">
      <dgm:prSet presAssocID="{A610B0CD-E5DE-4A70-8BBA-2D0BBB8306BB}" presName="vert1" presStyleCnt="0"/>
      <dgm:spPr/>
    </dgm:pt>
    <dgm:pt modelId="{DD0A0CB1-2EBF-46CB-8CDD-239AB2C40399}" type="pres">
      <dgm:prSet presAssocID="{14562709-B9A7-4025-A6B5-5BD79CD27308}" presName="thickLine" presStyleLbl="alignNode1" presStyleIdx="2" presStyleCnt="3"/>
      <dgm:spPr/>
    </dgm:pt>
    <dgm:pt modelId="{8DE51CCA-E9F0-43F1-B3C0-9664528A4BB2}" type="pres">
      <dgm:prSet presAssocID="{14562709-B9A7-4025-A6B5-5BD79CD27308}" presName="horz1" presStyleCnt="0"/>
      <dgm:spPr/>
    </dgm:pt>
    <dgm:pt modelId="{68046A57-0D00-4661-9956-7FBDCFE8D848}" type="pres">
      <dgm:prSet presAssocID="{14562709-B9A7-4025-A6B5-5BD79CD27308}" presName="tx1" presStyleLbl="revTx" presStyleIdx="2" presStyleCnt="3"/>
      <dgm:spPr/>
    </dgm:pt>
    <dgm:pt modelId="{337769F9-3735-4D35-AB59-D0FE89D63411}" type="pres">
      <dgm:prSet presAssocID="{14562709-B9A7-4025-A6B5-5BD79CD27308}" presName="vert1" presStyleCnt="0"/>
      <dgm:spPr/>
    </dgm:pt>
  </dgm:ptLst>
  <dgm:cxnLst>
    <dgm:cxn modelId="{1172221A-9C40-4B85-B287-50E1CF0226ED}" srcId="{2E5B7D2F-3692-4994-B48D-AF49285D86E8}" destId="{A610B0CD-E5DE-4A70-8BBA-2D0BBB8306BB}" srcOrd="1" destOrd="0" parTransId="{1674B5FC-C405-4B88-9645-CA811BDA4F30}" sibTransId="{F9ECD1F0-BE2D-4CE4-8037-D69E89D8AC77}"/>
    <dgm:cxn modelId="{E0BB762F-8E19-436D-8875-F762A8208E3B}" type="presOf" srcId="{A610B0CD-E5DE-4A70-8BBA-2D0BBB8306BB}" destId="{0DE60830-4B5D-4F60-99A2-37E8927B1815}" srcOrd="0" destOrd="0" presId="urn:microsoft.com/office/officeart/2008/layout/LinedList"/>
    <dgm:cxn modelId="{215D9F87-44FD-4F85-8326-1B9568852F6E}" type="presOf" srcId="{2E5B7D2F-3692-4994-B48D-AF49285D86E8}" destId="{A1D6527B-5EDF-4A8B-823A-5F2D91A21199}" srcOrd="0" destOrd="0" presId="urn:microsoft.com/office/officeart/2008/layout/LinedList"/>
    <dgm:cxn modelId="{BEDC1197-858C-4ECE-9CB2-BE96C61AFB4B}" srcId="{2E5B7D2F-3692-4994-B48D-AF49285D86E8}" destId="{EB437C12-A4D0-42C3-9B5B-0A2E9217A323}" srcOrd="0" destOrd="0" parTransId="{1E03F20B-A7F8-4EDB-A0FA-77A4F487E5E3}" sibTransId="{2A082E76-DC67-4925-9437-B584BCE5C541}"/>
    <dgm:cxn modelId="{5B43F9CF-415E-4B2E-B92C-656EC20278B8}" type="presOf" srcId="{EB437C12-A4D0-42C3-9B5B-0A2E9217A323}" destId="{C7E1C4EC-A101-416B-A13A-5EE2AB63E992}" srcOrd="0" destOrd="0" presId="urn:microsoft.com/office/officeart/2008/layout/LinedList"/>
    <dgm:cxn modelId="{106808E2-94A1-4C1C-B76C-6A30CDD4A436}" type="presOf" srcId="{14562709-B9A7-4025-A6B5-5BD79CD27308}" destId="{68046A57-0D00-4661-9956-7FBDCFE8D848}" srcOrd="0" destOrd="0" presId="urn:microsoft.com/office/officeart/2008/layout/LinedList"/>
    <dgm:cxn modelId="{7A836BF6-6184-4458-9B32-A19652DF4A65}" srcId="{2E5B7D2F-3692-4994-B48D-AF49285D86E8}" destId="{14562709-B9A7-4025-A6B5-5BD79CD27308}" srcOrd="2" destOrd="0" parTransId="{2DD04CEA-1E11-463E-BAD7-7ADFC943D3B8}" sibTransId="{1CA23A56-95DE-4117-8433-76F13D903159}"/>
    <dgm:cxn modelId="{79030AFB-3E48-46B9-9149-66994ED9E41A}" type="presParOf" srcId="{A1D6527B-5EDF-4A8B-823A-5F2D91A21199}" destId="{899FF588-F1D9-435B-B46C-3DB2B8BE3687}" srcOrd="0" destOrd="0" presId="urn:microsoft.com/office/officeart/2008/layout/LinedList"/>
    <dgm:cxn modelId="{56FFD589-581D-478B-BF8B-B66F7ABB30EC}" type="presParOf" srcId="{A1D6527B-5EDF-4A8B-823A-5F2D91A21199}" destId="{B2301633-1963-4625-8A7D-A2F2294F1AD8}" srcOrd="1" destOrd="0" presId="urn:microsoft.com/office/officeart/2008/layout/LinedList"/>
    <dgm:cxn modelId="{3A20DFD0-6DAF-460B-8DAC-462CFD7CAFC8}" type="presParOf" srcId="{B2301633-1963-4625-8A7D-A2F2294F1AD8}" destId="{C7E1C4EC-A101-416B-A13A-5EE2AB63E992}" srcOrd="0" destOrd="0" presId="urn:microsoft.com/office/officeart/2008/layout/LinedList"/>
    <dgm:cxn modelId="{CD51E5A1-9EBB-4C07-B605-3FDC15AF851C}" type="presParOf" srcId="{B2301633-1963-4625-8A7D-A2F2294F1AD8}" destId="{E8E5E4AE-64C0-4E47-BE58-F04E37F9A56F}" srcOrd="1" destOrd="0" presId="urn:microsoft.com/office/officeart/2008/layout/LinedList"/>
    <dgm:cxn modelId="{EEC49BF3-A9E5-4167-9818-C0E9114B4E29}" type="presParOf" srcId="{A1D6527B-5EDF-4A8B-823A-5F2D91A21199}" destId="{B4A11793-261E-43C2-A43F-872AECEB2E49}" srcOrd="2" destOrd="0" presId="urn:microsoft.com/office/officeart/2008/layout/LinedList"/>
    <dgm:cxn modelId="{40578F64-BB57-4C75-99AA-CF8019B77417}" type="presParOf" srcId="{A1D6527B-5EDF-4A8B-823A-5F2D91A21199}" destId="{ED5B1327-34F9-4BC6-B353-59E1198FC530}" srcOrd="3" destOrd="0" presId="urn:microsoft.com/office/officeart/2008/layout/LinedList"/>
    <dgm:cxn modelId="{3B1DD45E-077F-471D-B453-73E95FABE3BE}" type="presParOf" srcId="{ED5B1327-34F9-4BC6-B353-59E1198FC530}" destId="{0DE60830-4B5D-4F60-99A2-37E8927B1815}" srcOrd="0" destOrd="0" presId="urn:microsoft.com/office/officeart/2008/layout/LinedList"/>
    <dgm:cxn modelId="{EF2FA7F3-34ED-46D5-A2D2-9FBFC83EB065}" type="presParOf" srcId="{ED5B1327-34F9-4BC6-B353-59E1198FC530}" destId="{62410EAB-71D3-4A6C-8144-DB7CADA9A57E}" srcOrd="1" destOrd="0" presId="urn:microsoft.com/office/officeart/2008/layout/LinedList"/>
    <dgm:cxn modelId="{9950B5E9-47A8-41B7-8171-A1604135A2B5}" type="presParOf" srcId="{A1D6527B-5EDF-4A8B-823A-5F2D91A21199}" destId="{DD0A0CB1-2EBF-46CB-8CDD-239AB2C40399}" srcOrd="4" destOrd="0" presId="urn:microsoft.com/office/officeart/2008/layout/LinedList"/>
    <dgm:cxn modelId="{0839C326-D07F-40A4-8B89-81795CCA4A4C}" type="presParOf" srcId="{A1D6527B-5EDF-4A8B-823A-5F2D91A21199}" destId="{8DE51CCA-E9F0-43F1-B3C0-9664528A4BB2}" srcOrd="5" destOrd="0" presId="urn:microsoft.com/office/officeart/2008/layout/LinedList"/>
    <dgm:cxn modelId="{A3697EAE-7BC0-4C4E-AE32-5B38F5A5C82D}" type="presParOf" srcId="{8DE51CCA-E9F0-43F1-B3C0-9664528A4BB2}" destId="{68046A57-0D00-4661-9956-7FBDCFE8D848}" srcOrd="0" destOrd="0" presId="urn:microsoft.com/office/officeart/2008/layout/LinedList"/>
    <dgm:cxn modelId="{9765E857-6F74-4522-BC33-57BF74C7C27A}" type="presParOf" srcId="{8DE51CCA-E9F0-43F1-B3C0-9664528A4BB2}" destId="{337769F9-3735-4D35-AB59-D0FE89D6341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5B39BF-257A-44C1-80B0-0BB3690F16F4}"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8A7121D1-F27A-4960-A7BA-3B4EF6255031}">
      <dgm:prSet/>
      <dgm:spPr/>
      <dgm:t>
        <a:bodyPr/>
        <a:lstStyle/>
        <a:p>
          <a:r>
            <a:rPr lang="en-US"/>
            <a:t>A process of modifying food packages by the CPA to better meet the supplemental nutrition needs of individual participants. </a:t>
          </a:r>
        </a:p>
      </dgm:t>
    </dgm:pt>
    <dgm:pt modelId="{B0496B9C-1B16-4174-B0C5-3F7AA5A770F2}" type="parTrans" cxnId="{1A8788F2-DCE0-4ABE-8CDA-492DB862CB45}">
      <dgm:prSet/>
      <dgm:spPr/>
      <dgm:t>
        <a:bodyPr/>
        <a:lstStyle/>
        <a:p>
          <a:endParaRPr lang="en-US"/>
        </a:p>
      </dgm:t>
    </dgm:pt>
    <dgm:pt modelId="{B9FAFF05-7AF3-4142-B4ED-7AFAA08D2110}" type="sibTrans" cxnId="{1A8788F2-DCE0-4ABE-8CDA-492DB862CB45}">
      <dgm:prSet/>
      <dgm:spPr/>
      <dgm:t>
        <a:bodyPr/>
        <a:lstStyle/>
        <a:p>
          <a:endParaRPr lang="en-US"/>
        </a:p>
      </dgm:t>
    </dgm:pt>
    <dgm:pt modelId="{1F60D0B6-A015-45B1-9C87-5C1E7E2ECB31}">
      <dgm:prSet/>
      <dgm:spPr/>
      <dgm:t>
        <a:bodyPr/>
        <a:lstStyle/>
        <a:p>
          <a:r>
            <a:rPr lang="en-US" dirty="0"/>
            <a:t>It is based on assessment of the participant’s nutritional risk condition, breastfeeding assessment, dietary needs, and personal preferences. </a:t>
          </a:r>
        </a:p>
      </dgm:t>
    </dgm:pt>
    <dgm:pt modelId="{C952ABF6-FBBB-4DDB-B6AA-47B5433E12A9}" type="parTrans" cxnId="{562E5F8B-F492-43E7-B57C-3C02CB27C0F1}">
      <dgm:prSet/>
      <dgm:spPr/>
      <dgm:t>
        <a:bodyPr/>
        <a:lstStyle/>
        <a:p>
          <a:endParaRPr lang="en-US"/>
        </a:p>
      </dgm:t>
    </dgm:pt>
    <dgm:pt modelId="{F29DD56E-6C52-4786-802A-E018DFF06C91}" type="sibTrans" cxnId="{562E5F8B-F492-43E7-B57C-3C02CB27C0F1}">
      <dgm:prSet/>
      <dgm:spPr/>
      <dgm:t>
        <a:bodyPr/>
        <a:lstStyle/>
        <a:p>
          <a:endParaRPr lang="en-US"/>
        </a:p>
      </dgm:t>
    </dgm:pt>
    <dgm:pt modelId="{21FD3BBC-572D-4899-8B3F-1F7914BB21B2}">
      <dgm:prSet/>
      <dgm:spPr/>
      <dgm:t>
        <a:bodyPr/>
        <a:lstStyle/>
        <a:p>
          <a:r>
            <a:rPr lang="en-US" dirty="0"/>
            <a:t>Minimize formula return to  the local agency. Help to establish breastmilk supply.</a:t>
          </a:r>
        </a:p>
        <a:p>
          <a:r>
            <a:rPr lang="en-US" dirty="0"/>
            <a:t>Decrease non-redemption rate.  </a:t>
          </a:r>
        </a:p>
      </dgm:t>
    </dgm:pt>
    <dgm:pt modelId="{5C6BFAF4-2F72-4ECD-B444-0F1A2B6F9C29}" type="parTrans" cxnId="{1FFE1D7F-CEA9-4CEA-96D8-ECB9B536BDC3}">
      <dgm:prSet/>
      <dgm:spPr/>
      <dgm:t>
        <a:bodyPr/>
        <a:lstStyle/>
        <a:p>
          <a:endParaRPr lang="en-US"/>
        </a:p>
      </dgm:t>
    </dgm:pt>
    <dgm:pt modelId="{98D333DF-D141-41C4-9D7B-650DE4894C86}" type="sibTrans" cxnId="{1FFE1D7F-CEA9-4CEA-96D8-ECB9B536BDC3}">
      <dgm:prSet/>
      <dgm:spPr/>
      <dgm:t>
        <a:bodyPr/>
        <a:lstStyle/>
        <a:p>
          <a:endParaRPr lang="en-US"/>
        </a:p>
      </dgm:t>
    </dgm:pt>
    <dgm:pt modelId="{26A10E23-CCED-4111-918D-FFF267029F8C}" type="pres">
      <dgm:prSet presAssocID="{BC5B39BF-257A-44C1-80B0-0BB3690F16F4}" presName="Name0" presStyleCnt="0">
        <dgm:presLayoutVars>
          <dgm:dir/>
          <dgm:animLvl val="lvl"/>
          <dgm:resizeHandles val="exact"/>
        </dgm:presLayoutVars>
      </dgm:prSet>
      <dgm:spPr/>
    </dgm:pt>
    <dgm:pt modelId="{9AC3A798-DEC3-432A-BA30-2507394326DE}" type="pres">
      <dgm:prSet presAssocID="{21FD3BBC-572D-4899-8B3F-1F7914BB21B2}" presName="boxAndChildren" presStyleCnt="0"/>
      <dgm:spPr/>
    </dgm:pt>
    <dgm:pt modelId="{E35F8F1F-D69E-40A0-AB70-E17BA65060A7}" type="pres">
      <dgm:prSet presAssocID="{21FD3BBC-572D-4899-8B3F-1F7914BB21B2}" presName="parentTextBox" presStyleLbl="node1" presStyleIdx="0" presStyleCnt="3"/>
      <dgm:spPr/>
    </dgm:pt>
    <dgm:pt modelId="{A9CAB757-993D-4A8F-B258-365084886672}" type="pres">
      <dgm:prSet presAssocID="{F29DD56E-6C52-4786-802A-E018DFF06C91}" presName="sp" presStyleCnt="0"/>
      <dgm:spPr/>
    </dgm:pt>
    <dgm:pt modelId="{78A66FAA-AF70-4A1C-A741-6E8A83EEB8E7}" type="pres">
      <dgm:prSet presAssocID="{1F60D0B6-A015-45B1-9C87-5C1E7E2ECB31}" presName="arrowAndChildren" presStyleCnt="0"/>
      <dgm:spPr/>
    </dgm:pt>
    <dgm:pt modelId="{FCA7D1D9-7D0F-43D4-AA2B-380DF1982800}" type="pres">
      <dgm:prSet presAssocID="{1F60D0B6-A015-45B1-9C87-5C1E7E2ECB31}" presName="parentTextArrow" presStyleLbl="node1" presStyleIdx="1" presStyleCnt="3"/>
      <dgm:spPr/>
    </dgm:pt>
    <dgm:pt modelId="{5E815FB4-8F80-4185-A5A9-4CD486B9DBF2}" type="pres">
      <dgm:prSet presAssocID="{B9FAFF05-7AF3-4142-B4ED-7AFAA08D2110}" presName="sp" presStyleCnt="0"/>
      <dgm:spPr/>
    </dgm:pt>
    <dgm:pt modelId="{299D168A-074C-4814-9396-9FAE199D2E03}" type="pres">
      <dgm:prSet presAssocID="{8A7121D1-F27A-4960-A7BA-3B4EF6255031}" presName="arrowAndChildren" presStyleCnt="0"/>
      <dgm:spPr/>
    </dgm:pt>
    <dgm:pt modelId="{C71292BE-6C9E-413E-9C60-44919F411FC4}" type="pres">
      <dgm:prSet presAssocID="{8A7121D1-F27A-4960-A7BA-3B4EF6255031}" presName="parentTextArrow" presStyleLbl="node1" presStyleIdx="2" presStyleCnt="3"/>
      <dgm:spPr/>
    </dgm:pt>
  </dgm:ptLst>
  <dgm:cxnLst>
    <dgm:cxn modelId="{5B1C1351-426D-430D-93C4-7E0ECDB41C1B}" type="presOf" srcId="{BC5B39BF-257A-44C1-80B0-0BB3690F16F4}" destId="{26A10E23-CCED-4111-918D-FFF267029F8C}" srcOrd="0" destOrd="0" presId="urn:microsoft.com/office/officeart/2005/8/layout/process4"/>
    <dgm:cxn modelId="{1FFE1D7F-CEA9-4CEA-96D8-ECB9B536BDC3}" srcId="{BC5B39BF-257A-44C1-80B0-0BB3690F16F4}" destId="{21FD3BBC-572D-4899-8B3F-1F7914BB21B2}" srcOrd="2" destOrd="0" parTransId="{5C6BFAF4-2F72-4ECD-B444-0F1A2B6F9C29}" sibTransId="{98D333DF-D141-41C4-9D7B-650DE4894C86}"/>
    <dgm:cxn modelId="{562E5F8B-F492-43E7-B57C-3C02CB27C0F1}" srcId="{BC5B39BF-257A-44C1-80B0-0BB3690F16F4}" destId="{1F60D0B6-A015-45B1-9C87-5C1E7E2ECB31}" srcOrd="1" destOrd="0" parTransId="{C952ABF6-FBBB-4DDB-B6AA-47B5433E12A9}" sibTransId="{F29DD56E-6C52-4786-802A-E018DFF06C91}"/>
    <dgm:cxn modelId="{EAD1BCA7-C3FB-4E28-91F7-6F380B8A87D9}" type="presOf" srcId="{1F60D0B6-A015-45B1-9C87-5C1E7E2ECB31}" destId="{FCA7D1D9-7D0F-43D4-AA2B-380DF1982800}" srcOrd="0" destOrd="0" presId="urn:microsoft.com/office/officeart/2005/8/layout/process4"/>
    <dgm:cxn modelId="{77158EAC-E9F1-41E6-8FF6-9C5DCF1525C6}" type="presOf" srcId="{21FD3BBC-572D-4899-8B3F-1F7914BB21B2}" destId="{E35F8F1F-D69E-40A0-AB70-E17BA65060A7}" srcOrd="0" destOrd="0" presId="urn:microsoft.com/office/officeart/2005/8/layout/process4"/>
    <dgm:cxn modelId="{1A8788F2-DCE0-4ABE-8CDA-492DB862CB45}" srcId="{BC5B39BF-257A-44C1-80B0-0BB3690F16F4}" destId="{8A7121D1-F27A-4960-A7BA-3B4EF6255031}" srcOrd="0" destOrd="0" parTransId="{B0496B9C-1B16-4174-B0C5-3F7AA5A770F2}" sibTransId="{B9FAFF05-7AF3-4142-B4ED-7AFAA08D2110}"/>
    <dgm:cxn modelId="{8B013BF3-6E1D-459C-8E3A-F9283AE51C09}" type="presOf" srcId="{8A7121D1-F27A-4960-A7BA-3B4EF6255031}" destId="{C71292BE-6C9E-413E-9C60-44919F411FC4}" srcOrd="0" destOrd="0" presId="urn:microsoft.com/office/officeart/2005/8/layout/process4"/>
    <dgm:cxn modelId="{42FF047F-AE23-4AD3-A26D-75927FFE3374}" type="presParOf" srcId="{26A10E23-CCED-4111-918D-FFF267029F8C}" destId="{9AC3A798-DEC3-432A-BA30-2507394326DE}" srcOrd="0" destOrd="0" presId="urn:microsoft.com/office/officeart/2005/8/layout/process4"/>
    <dgm:cxn modelId="{719749C3-2A62-4682-B240-3627ACE58462}" type="presParOf" srcId="{9AC3A798-DEC3-432A-BA30-2507394326DE}" destId="{E35F8F1F-D69E-40A0-AB70-E17BA65060A7}" srcOrd="0" destOrd="0" presId="urn:microsoft.com/office/officeart/2005/8/layout/process4"/>
    <dgm:cxn modelId="{DF1FE2B0-F5BA-467C-AC95-A0F58DE654A5}" type="presParOf" srcId="{26A10E23-CCED-4111-918D-FFF267029F8C}" destId="{A9CAB757-993D-4A8F-B258-365084886672}" srcOrd="1" destOrd="0" presId="urn:microsoft.com/office/officeart/2005/8/layout/process4"/>
    <dgm:cxn modelId="{087882DD-5D57-4C32-9B04-E5FF89AB8890}" type="presParOf" srcId="{26A10E23-CCED-4111-918D-FFF267029F8C}" destId="{78A66FAA-AF70-4A1C-A741-6E8A83EEB8E7}" srcOrd="2" destOrd="0" presId="urn:microsoft.com/office/officeart/2005/8/layout/process4"/>
    <dgm:cxn modelId="{58F71E92-3A6C-415E-9C4F-7051E44CC68A}" type="presParOf" srcId="{78A66FAA-AF70-4A1C-A741-6E8A83EEB8E7}" destId="{FCA7D1D9-7D0F-43D4-AA2B-380DF1982800}" srcOrd="0" destOrd="0" presId="urn:microsoft.com/office/officeart/2005/8/layout/process4"/>
    <dgm:cxn modelId="{4690E205-8188-4598-B52E-51CC99C638F4}" type="presParOf" srcId="{26A10E23-CCED-4111-918D-FFF267029F8C}" destId="{5E815FB4-8F80-4185-A5A9-4CD486B9DBF2}" srcOrd="3" destOrd="0" presId="urn:microsoft.com/office/officeart/2005/8/layout/process4"/>
    <dgm:cxn modelId="{02B6A763-EE41-4757-B0E5-4DCD2A46F0F7}" type="presParOf" srcId="{26A10E23-CCED-4111-918D-FFF267029F8C}" destId="{299D168A-074C-4814-9396-9FAE199D2E03}" srcOrd="4" destOrd="0" presId="urn:microsoft.com/office/officeart/2005/8/layout/process4"/>
    <dgm:cxn modelId="{579D63E3-E720-4F0F-8C08-B42658A65D4F}" type="presParOf" srcId="{299D168A-074C-4814-9396-9FAE199D2E03}" destId="{C71292BE-6C9E-413E-9C60-44919F411FC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2FBE64-7A7C-4AC9-8428-42285DDD4204}" type="doc">
      <dgm:prSet loTypeId="urn:microsoft.com/office/officeart/2005/8/layout/hierarchy2" loCatId="hierarchy" qsTypeId="urn:microsoft.com/office/officeart/2005/8/quickstyle/simple1" qsCatId="simple" csTypeId="urn:microsoft.com/office/officeart/2005/8/colors/colorful1" csCatId="colorful"/>
      <dgm:spPr/>
      <dgm:t>
        <a:bodyPr/>
        <a:lstStyle/>
        <a:p>
          <a:endParaRPr lang="en-US"/>
        </a:p>
      </dgm:t>
    </dgm:pt>
    <dgm:pt modelId="{4942B04E-1A1B-4DB1-AD1C-E166C49154BA}">
      <dgm:prSet/>
      <dgm:spPr/>
      <dgm:t>
        <a:bodyPr/>
        <a:lstStyle/>
        <a:p>
          <a:r>
            <a:rPr lang="en-US"/>
            <a:t>Reissuance of formula returned by participants is not permitted. </a:t>
          </a:r>
        </a:p>
      </dgm:t>
    </dgm:pt>
    <dgm:pt modelId="{8C0151E6-B8F0-40D8-A702-3E7FEF47A77B}" type="parTrans" cxnId="{56F00728-068A-41FE-A588-61374E1D6819}">
      <dgm:prSet/>
      <dgm:spPr/>
      <dgm:t>
        <a:bodyPr/>
        <a:lstStyle/>
        <a:p>
          <a:endParaRPr lang="en-US"/>
        </a:p>
      </dgm:t>
    </dgm:pt>
    <dgm:pt modelId="{8B8245CF-FA0C-4710-9FFC-32AAE696362C}" type="sibTrans" cxnId="{56F00728-068A-41FE-A588-61374E1D6819}">
      <dgm:prSet/>
      <dgm:spPr/>
      <dgm:t>
        <a:bodyPr/>
        <a:lstStyle/>
        <a:p>
          <a:endParaRPr lang="en-US"/>
        </a:p>
      </dgm:t>
    </dgm:pt>
    <dgm:pt modelId="{4C5154B5-B69C-4E67-944F-B8C49C902DF8}">
      <dgm:prSet/>
      <dgm:spPr/>
      <dgm:t>
        <a:bodyPr/>
        <a:lstStyle/>
        <a:p>
          <a:r>
            <a:rPr lang="en-US"/>
            <a:t>All returned formula must be discarded in such a way to prevent human consumption: </a:t>
          </a:r>
        </a:p>
      </dgm:t>
    </dgm:pt>
    <dgm:pt modelId="{FA8BA2AE-9E2D-4023-8E13-1AE48E24C84E}" type="parTrans" cxnId="{BF291990-8418-4E59-8398-E360CE384DDA}">
      <dgm:prSet/>
      <dgm:spPr/>
      <dgm:t>
        <a:bodyPr/>
        <a:lstStyle/>
        <a:p>
          <a:endParaRPr lang="en-US"/>
        </a:p>
      </dgm:t>
    </dgm:pt>
    <dgm:pt modelId="{F2C9DCD8-1961-41D7-B509-A648072CC595}" type="sibTrans" cxnId="{BF291990-8418-4E59-8398-E360CE384DDA}">
      <dgm:prSet/>
      <dgm:spPr/>
      <dgm:t>
        <a:bodyPr/>
        <a:lstStyle/>
        <a:p>
          <a:endParaRPr lang="en-US"/>
        </a:p>
      </dgm:t>
    </dgm:pt>
    <dgm:pt modelId="{127B4C5F-6ECE-4C66-8E37-3904862B4E45}">
      <dgm:prSet/>
      <dgm:spPr/>
      <dgm:t>
        <a:bodyPr/>
        <a:lstStyle/>
        <a:p>
          <a:r>
            <a:rPr lang="en-US"/>
            <a:t>Open returned container and discard contents fully, followed by the canister</a:t>
          </a:r>
        </a:p>
      </dgm:t>
    </dgm:pt>
    <dgm:pt modelId="{6079AD0E-D43F-4451-AFDC-45E5214734FD}" type="parTrans" cxnId="{B87E5035-73A1-49AD-B975-24B9D28989AE}">
      <dgm:prSet/>
      <dgm:spPr/>
      <dgm:t>
        <a:bodyPr/>
        <a:lstStyle/>
        <a:p>
          <a:endParaRPr lang="en-US"/>
        </a:p>
      </dgm:t>
    </dgm:pt>
    <dgm:pt modelId="{F9056BA1-E0AF-4EBB-9C2B-6A0DB03C75FF}" type="sibTrans" cxnId="{B87E5035-73A1-49AD-B975-24B9D28989AE}">
      <dgm:prSet/>
      <dgm:spPr/>
      <dgm:t>
        <a:bodyPr/>
        <a:lstStyle/>
        <a:p>
          <a:endParaRPr lang="en-US"/>
        </a:p>
      </dgm:t>
    </dgm:pt>
    <dgm:pt modelId="{26AB9C74-0E86-4172-ACF5-5D965EE809FE}">
      <dgm:prSet/>
      <dgm:spPr/>
      <dgm:t>
        <a:bodyPr/>
        <a:lstStyle/>
        <a:p>
          <a:r>
            <a:rPr lang="en-US"/>
            <a:t>Concentrate and RTU can be poured down the drain</a:t>
          </a:r>
        </a:p>
      </dgm:t>
    </dgm:pt>
    <dgm:pt modelId="{E35F5A21-5957-4828-AACA-5C10BC9E0615}" type="parTrans" cxnId="{6558A5F2-6FEF-4A1C-B527-787C9AE6DB9A}">
      <dgm:prSet/>
      <dgm:spPr/>
      <dgm:t>
        <a:bodyPr/>
        <a:lstStyle/>
        <a:p>
          <a:endParaRPr lang="en-US"/>
        </a:p>
      </dgm:t>
    </dgm:pt>
    <dgm:pt modelId="{93E30EE4-7DD5-4C92-9554-EC04FED89444}" type="sibTrans" cxnId="{6558A5F2-6FEF-4A1C-B527-787C9AE6DB9A}">
      <dgm:prSet/>
      <dgm:spPr/>
      <dgm:t>
        <a:bodyPr/>
        <a:lstStyle/>
        <a:p>
          <a:endParaRPr lang="en-US"/>
        </a:p>
      </dgm:t>
    </dgm:pt>
    <dgm:pt modelId="{EB27F868-D1C0-4E39-8F61-79865611B246}">
      <dgm:prSet/>
      <dgm:spPr/>
      <dgm:t>
        <a:bodyPr/>
        <a:lstStyle/>
        <a:p>
          <a:r>
            <a:rPr lang="en-US"/>
            <a:t>Powder can be discarded in any trash receptacle</a:t>
          </a:r>
        </a:p>
      </dgm:t>
    </dgm:pt>
    <dgm:pt modelId="{B5A58AA4-BA70-484A-9AFB-AE6E0CF464AF}" type="parTrans" cxnId="{A1EAFBDD-7EE3-4963-BC21-07E08F0BB909}">
      <dgm:prSet/>
      <dgm:spPr/>
      <dgm:t>
        <a:bodyPr/>
        <a:lstStyle/>
        <a:p>
          <a:endParaRPr lang="en-US"/>
        </a:p>
      </dgm:t>
    </dgm:pt>
    <dgm:pt modelId="{7B32B068-11CD-41F4-92A8-ECA265998E39}" type="sibTrans" cxnId="{A1EAFBDD-7EE3-4963-BC21-07E08F0BB909}">
      <dgm:prSet/>
      <dgm:spPr/>
      <dgm:t>
        <a:bodyPr/>
        <a:lstStyle/>
        <a:p>
          <a:endParaRPr lang="en-US"/>
        </a:p>
      </dgm:t>
    </dgm:pt>
    <dgm:pt modelId="{940E4FD9-8883-4981-9F14-E133C9DCCF4F}" type="pres">
      <dgm:prSet presAssocID="{172FBE64-7A7C-4AC9-8428-42285DDD4204}" presName="diagram" presStyleCnt="0">
        <dgm:presLayoutVars>
          <dgm:chPref val="1"/>
          <dgm:dir/>
          <dgm:animOne val="branch"/>
          <dgm:animLvl val="lvl"/>
          <dgm:resizeHandles val="exact"/>
        </dgm:presLayoutVars>
      </dgm:prSet>
      <dgm:spPr/>
    </dgm:pt>
    <dgm:pt modelId="{3F3B695F-BE5D-4BFB-8DD3-B77DFBFE60E5}" type="pres">
      <dgm:prSet presAssocID="{4942B04E-1A1B-4DB1-AD1C-E166C49154BA}" presName="root1" presStyleCnt="0"/>
      <dgm:spPr/>
    </dgm:pt>
    <dgm:pt modelId="{4E07B6FB-E3EE-4A24-A57B-C3C5B9E13367}" type="pres">
      <dgm:prSet presAssocID="{4942B04E-1A1B-4DB1-AD1C-E166C49154BA}" presName="LevelOneTextNode" presStyleLbl="node0" presStyleIdx="0" presStyleCnt="2">
        <dgm:presLayoutVars>
          <dgm:chPref val="3"/>
        </dgm:presLayoutVars>
      </dgm:prSet>
      <dgm:spPr/>
    </dgm:pt>
    <dgm:pt modelId="{13C4019E-5091-468F-8012-397E7430268D}" type="pres">
      <dgm:prSet presAssocID="{4942B04E-1A1B-4DB1-AD1C-E166C49154BA}" presName="level2hierChild" presStyleCnt="0"/>
      <dgm:spPr/>
    </dgm:pt>
    <dgm:pt modelId="{356DFCC8-01DF-4AEE-B3B9-B02C19125D10}" type="pres">
      <dgm:prSet presAssocID="{4C5154B5-B69C-4E67-944F-B8C49C902DF8}" presName="root1" presStyleCnt="0"/>
      <dgm:spPr/>
    </dgm:pt>
    <dgm:pt modelId="{2D7D80DF-B45B-4475-85DA-3BE8C9AB9BFC}" type="pres">
      <dgm:prSet presAssocID="{4C5154B5-B69C-4E67-944F-B8C49C902DF8}" presName="LevelOneTextNode" presStyleLbl="node0" presStyleIdx="1" presStyleCnt="2">
        <dgm:presLayoutVars>
          <dgm:chPref val="3"/>
        </dgm:presLayoutVars>
      </dgm:prSet>
      <dgm:spPr/>
    </dgm:pt>
    <dgm:pt modelId="{8FA02184-35FE-4AFB-A503-018D6E067BA0}" type="pres">
      <dgm:prSet presAssocID="{4C5154B5-B69C-4E67-944F-B8C49C902DF8}" presName="level2hierChild" presStyleCnt="0"/>
      <dgm:spPr/>
    </dgm:pt>
    <dgm:pt modelId="{60B0FAAB-F464-4E60-AB29-00FC4D9310CD}" type="pres">
      <dgm:prSet presAssocID="{6079AD0E-D43F-4451-AFDC-45E5214734FD}" presName="conn2-1" presStyleLbl="parChTrans1D2" presStyleIdx="0" presStyleCnt="3"/>
      <dgm:spPr/>
    </dgm:pt>
    <dgm:pt modelId="{1BFF90A8-287F-4DFA-95CC-6E1EE16B0F22}" type="pres">
      <dgm:prSet presAssocID="{6079AD0E-D43F-4451-AFDC-45E5214734FD}" presName="connTx" presStyleLbl="parChTrans1D2" presStyleIdx="0" presStyleCnt="3"/>
      <dgm:spPr/>
    </dgm:pt>
    <dgm:pt modelId="{C8B24CA9-DABE-4CB0-BB87-FB1761A3A739}" type="pres">
      <dgm:prSet presAssocID="{127B4C5F-6ECE-4C66-8E37-3904862B4E45}" presName="root2" presStyleCnt="0"/>
      <dgm:spPr/>
    </dgm:pt>
    <dgm:pt modelId="{1FA8C867-0B1C-4542-A897-CD330A54C390}" type="pres">
      <dgm:prSet presAssocID="{127B4C5F-6ECE-4C66-8E37-3904862B4E45}" presName="LevelTwoTextNode" presStyleLbl="node2" presStyleIdx="0" presStyleCnt="3">
        <dgm:presLayoutVars>
          <dgm:chPref val="3"/>
        </dgm:presLayoutVars>
      </dgm:prSet>
      <dgm:spPr/>
    </dgm:pt>
    <dgm:pt modelId="{812A128F-4EB1-46DC-AE39-333349F09565}" type="pres">
      <dgm:prSet presAssocID="{127B4C5F-6ECE-4C66-8E37-3904862B4E45}" presName="level3hierChild" presStyleCnt="0"/>
      <dgm:spPr/>
    </dgm:pt>
    <dgm:pt modelId="{D426D0E1-3C69-4185-B4F7-CD2965E9FC7C}" type="pres">
      <dgm:prSet presAssocID="{E35F5A21-5957-4828-AACA-5C10BC9E0615}" presName="conn2-1" presStyleLbl="parChTrans1D2" presStyleIdx="1" presStyleCnt="3"/>
      <dgm:spPr/>
    </dgm:pt>
    <dgm:pt modelId="{64EC2301-C0CF-467E-80F2-10FD50AB1805}" type="pres">
      <dgm:prSet presAssocID="{E35F5A21-5957-4828-AACA-5C10BC9E0615}" presName="connTx" presStyleLbl="parChTrans1D2" presStyleIdx="1" presStyleCnt="3"/>
      <dgm:spPr/>
    </dgm:pt>
    <dgm:pt modelId="{9FEF9AF7-F3AC-4617-A4BB-705E0EF653DC}" type="pres">
      <dgm:prSet presAssocID="{26AB9C74-0E86-4172-ACF5-5D965EE809FE}" presName="root2" presStyleCnt="0"/>
      <dgm:spPr/>
    </dgm:pt>
    <dgm:pt modelId="{101ED420-DD6A-484A-81C7-6BD965FADE5D}" type="pres">
      <dgm:prSet presAssocID="{26AB9C74-0E86-4172-ACF5-5D965EE809FE}" presName="LevelTwoTextNode" presStyleLbl="node2" presStyleIdx="1" presStyleCnt="3">
        <dgm:presLayoutVars>
          <dgm:chPref val="3"/>
        </dgm:presLayoutVars>
      </dgm:prSet>
      <dgm:spPr/>
    </dgm:pt>
    <dgm:pt modelId="{72D39D1C-8023-4AE2-B349-BC6995493953}" type="pres">
      <dgm:prSet presAssocID="{26AB9C74-0E86-4172-ACF5-5D965EE809FE}" presName="level3hierChild" presStyleCnt="0"/>
      <dgm:spPr/>
    </dgm:pt>
    <dgm:pt modelId="{08BFEC1E-7E16-4130-84F2-F4CE2037BECF}" type="pres">
      <dgm:prSet presAssocID="{B5A58AA4-BA70-484A-9AFB-AE6E0CF464AF}" presName="conn2-1" presStyleLbl="parChTrans1D2" presStyleIdx="2" presStyleCnt="3"/>
      <dgm:spPr/>
    </dgm:pt>
    <dgm:pt modelId="{844E2F07-A812-4733-B52A-16CAD38BA6DD}" type="pres">
      <dgm:prSet presAssocID="{B5A58AA4-BA70-484A-9AFB-AE6E0CF464AF}" presName="connTx" presStyleLbl="parChTrans1D2" presStyleIdx="2" presStyleCnt="3"/>
      <dgm:spPr/>
    </dgm:pt>
    <dgm:pt modelId="{E21DAAA2-76F1-474E-9299-667F35C01753}" type="pres">
      <dgm:prSet presAssocID="{EB27F868-D1C0-4E39-8F61-79865611B246}" presName="root2" presStyleCnt="0"/>
      <dgm:spPr/>
    </dgm:pt>
    <dgm:pt modelId="{58C952B8-3FD7-483E-BAA6-56A07E7EA27B}" type="pres">
      <dgm:prSet presAssocID="{EB27F868-D1C0-4E39-8F61-79865611B246}" presName="LevelTwoTextNode" presStyleLbl="node2" presStyleIdx="2" presStyleCnt="3">
        <dgm:presLayoutVars>
          <dgm:chPref val="3"/>
        </dgm:presLayoutVars>
      </dgm:prSet>
      <dgm:spPr/>
    </dgm:pt>
    <dgm:pt modelId="{8A8B0562-B7EB-47AD-BB09-62EB34268092}" type="pres">
      <dgm:prSet presAssocID="{EB27F868-D1C0-4E39-8F61-79865611B246}" presName="level3hierChild" presStyleCnt="0"/>
      <dgm:spPr/>
    </dgm:pt>
  </dgm:ptLst>
  <dgm:cxnLst>
    <dgm:cxn modelId="{99906301-DCDF-4B00-A676-273DE148F566}" type="presOf" srcId="{4942B04E-1A1B-4DB1-AD1C-E166C49154BA}" destId="{4E07B6FB-E3EE-4A24-A57B-C3C5B9E13367}" srcOrd="0" destOrd="0" presId="urn:microsoft.com/office/officeart/2005/8/layout/hierarchy2"/>
    <dgm:cxn modelId="{427F3B1A-53EE-40F4-BD47-65C96357544A}" type="presOf" srcId="{B5A58AA4-BA70-484A-9AFB-AE6E0CF464AF}" destId="{844E2F07-A812-4733-B52A-16CAD38BA6DD}" srcOrd="1" destOrd="0" presId="urn:microsoft.com/office/officeart/2005/8/layout/hierarchy2"/>
    <dgm:cxn modelId="{56F00728-068A-41FE-A588-61374E1D6819}" srcId="{172FBE64-7A7C-4AC9-8428-42285DDD4204}" destId="{4942B04E-1A1B-4DB1-AD1C-E166C49154BA}" srcOrd="0" destOrd="0" parTransId="{8C0151E6-B8F0-40D8-A702-3E7FEF47A77B}" sibTransId="{8B8245CF-FA0C-4710-9FFC-32AAE696362C}"/>
    <dgm:cxn modelId="{A114A929-2FF1-4BD6-B420-FB3098610D35}" type="presOf" srcId="{6079AD0E-D43F-4451-AFDC-45E5214734FD}" destId="{1BFF90A8-287F-4DFA-95CC-6E1EE16B0F22}" srcOrd="1" destOrd="0" presId="urn:microsoft.com/office/officeart/2005/8/layout/hierarchy2"/>
    <dgm:cxn modelId="{97CCDF2E-5D19-4CD6-A218-827859D7DB29}" type="presOf" srcId="{4C5154B5-B69C-4E67-944F-B8C49C902DF8}" destId="{2D7D80DF-B45B-4475-85DA-3BE8C9AB9BFC}" srcOrd="0" destOrd="0" presId="urn:microsoft.com/office/officeart/2005/8/layout/hierarchy2"/>
    <dgm:cxn modelId="{31B40833-7FDC-4A95-A24B-C49C385CBFA0}" type="presOf" srcId="{E35F5A21-5957-4828-AACA-5C10BC9E0615}" destId="{64EC2301-C0CF-467E-80F2-10FD50AB1805}" srcOrd="1" destOrd="0" presId="urn:microsoft.com/office/officeart/2005/8/layout/hierarchy2"/>
    <dgm:cxn modelId="{B87E5035-73A1-49AD-B975-24B9D28989AE}" srcId="{4C5154B5-B69C-4E67-944F-B8C49C902DF8}" destId="{127B4C5F-6ECE-4C66-8E37-3904862B4E45}" srcOrd="0" destOrd="0" parTransId="{6079AD0E-D43F-4451-AFDC-45E5214734FD}" sibTransId="{F9056BA1-E0AF-4EBB-9C2B-6A0DB03C75FF}"/>
    <dgm:cxn modelId="{4429197B-C666-4EC7-AD71-A6E891A8F1D6}" type="presOf" srcId="{EB27F868-D1C0-4E39-8F61-79865611B246}" destId="{58C952B8-3FD7-483E-BAA6-56A07E7EA27B}" srcOrd="0" destOrd="0" presId="urn:microsoft.com/office/officeart/2005/8/layout/hierarchy2"/>
    <dgm:cxn modelId="{BF291990-8418-4E59-8398-E360CE384DDA}" srcId="{172FBE64-7A7C-4AC9-8428-42285DDD4204}" destId="{4C5154B5-B69C-4E67-944F-B8C49C902DF8}" srcOrd="1" destOrd="0" parTransId="{FA8BA2AE-9E2D-4023-8E13-1AE48E24C84E}" sibTransId="{F2C9DCD8-1961-41D7-B509-A648072CC595}"/>
    <dgm:cxn modelId="{8F1B7C94-6405-4C30-AD33-4C0C4B6C9DE2}" type="presOf" srcId="{B5A58AA4-BA70-484A-9AFB-AE6E0CF464AF}" destId="{08BFEC1E-7E16-4130-84F2-F4CE2037BECF}" srcOrd="0" destOrd="0" presId="urn:microsoft.com/office/officeart/2005/8/layout/hierarchy2"/>
    <dgm:cxn modelId="{2A76F7BA-E633-45C9-A333-CD6F337EA0E5}" type="presOf" srcId="{E35F5A21-5957-4828-AACA-5C10BC9E0615}" destId="{D426D0E1-3C69-4185-B4F7-CD2965E9FC7C}" srcOrd="0" destOrd="0" presId="urn:microsoft.com/office/officeart/2005/8/layout/hierarchy2"/>
    <dgm:cxn modelId="{884558C1-DB62-4115-BB77-C84F69A112DC}" type="presOf" srcId="{127B4C5F-6ECE-4C66-8E37-3904862B4E45}" destId="{1FA8C867-0B1C-4542-A897-CD330A54C390}" srcOrd="0" destOrd="0" presId="urn:microsoft.com/office/officeart/2005/8/layout/hierarchy2"/>
    <dgm:cxn modelId="{F214D8CC-5781-46D1-A224-CC6F2555CC0C}" type="presOf" srcId="{26AB9C74-0E86-4172-ACF5-5D965EE809FE}" destId="{101ED420-DD6A-484A-81C7-6BD965FADE5D}" srcOrd="0" destOrd="0" presId="urn:microsoft.com/office/officeart/2005/8/layout/hierarchy2"/>
    <dgm:cxn modelId="{1C7031DD-ADDD-4B77-A461-7D6BDA35E93D}" type="presOf" srcId="{172FBE64-7A7C-4AC9-8428-42285DDD4204}" destId="{940E4FD9-8883-4981-9F14-E133C9DCCF4F}" srcOrd="0" destOrd="0" presId="urn:microsoft.com/office/officeart/2005/8/layout/hierarchy2"/>
    <dgm:cxn modelId="{A1EAFBDD-7EE3-4963-BC21-07E08F0BB909}" srcId="{4C5154B5-B69C-4E67-944F-B8C49C902DF8}" destId="{EB27F868-D1C0-4E39-8F61-79865611B246}" srcOrd="2" destOrd="0" parTransId="{B5A58AA4-BA70-484A-9AFB-AE6E0CF464AF}" sibTransId="{7B32B068-11CD-41F4-92A8-ECA265998E39}"/>
    <dgm:cxn modelId="{6CA2B9EE-6A38-4EE8-8FDB-2B701E08361E}" type="presOf" srcId="{6079AD0E-D43F-4451-AFDC-45E5214734FD}" destId="{60B0FAAB-F464-4E60-AB29-00FC4D9310CD}" srcOrd="0" destOrd="0" presId="urn:microsoft.com/office/officeart/2005/8/layout/hierarchy2"/>
    <dgm:cxn modelId="{6558A5F2-6FEF-4A1C-B527-787C9AE6DB9A}" srcId="{4C5154B5-B69C-4E67-944F-B8C49C902DF8}" destId="{26AB9C74-0E86-4172-ACF5-5D965EE809FE}" srcOrd="1" destOrd="0" parTransId="{E35F5A21-5957-4828-AACA-5C10BC9E0615}" sibTransId="{93E30EE4-7DD5-4C92-9554-EC04FED89444}"/>
    <dgm:cxn modelId="{71049406-BC3B-4855-9F59-0D544AC4F8D4}" type="presParOf" srcId="{940E4FD9-8883-4981-9F14-E133C9DCCF4F}" destId="{3F3B695F-BE5D-4BFB-8DD3-B77DFBFE60E5}" srcOrd="0" destOrd="0" presId="urn:microsoft.com/office/officeart/2005/8/layout/hierarchy2"/>
    <dgm:cxn modelId="{4A44F9CF-496C-4303-8727-D0B4EDCADF29}" type="presParOf" srcId="{3F3B695F-BE5D-4BFB-8DD3-B77DFBFE60E5}" destId="{4E07B6FB-E3EE-4A24-A57B-C3C5B9E13367}" srcOrd="0" destOrd="0" presId="urn:microsoft.com/office/officeart/2005/8/layout/hierarchy2"/>
    <dgm:cxn modelId="{4578E18B-3707-4A1B-98FB-E7FEEA13D84C}" type="presParOf" srcId="{3F3B695F-BE5D-4BFB-8DD3-B77DFBFE60E5}" destId="{13C4019E-5091-468F-8012-397E7430268D}" srcOrd="1" destOrd="0" presId="urn:microsoft.com/office/officeart/2005/8/layout/hierarchy2"/>
    <dgm:cxn modelId="{7D929677-AB05-4ECA-B9EF-2E6B3A94CC98}" type="presParOf" srcId="{940E4FD9-8883-4981-9F14-E133C9DCCF4F}" destId="{356DFCC8-01DF-4AEE-B3B9-B02C19125D10}" srcOrd="1" destOrd="0" presId="urn:microsoft.com/office/officeart/2005/8/layout/hierarchy2"/>
    <dgm:cxn modelId="{79341571-85DB-405E-BAD6-9A885E2B9A24}" type="presParOf" srcId="{356DFCC8-01DF-4AEE-B3B9-B02C19125D10}" destId="{2D7D80DF-B45B-4475-85DA-3BE8C9AB9BFC}" srcOrd="0" destOrd="0" presId="urn:microsoft.com/office/officeart/2005/8/layout/hierarchy2"/>
    <dgm:cxn modelId="{4C311CB8-BD1C-4EEB-8DCD-BD1152BFD2B6}" type="presParOf" srcId="{356DFCC8-01DF-4AEE-B3B9-B02C19125D10}" destId="{8FA02184-35FE-4AFB-A503-018D6E067BA0}" srcOrd="1" destOrd="0" presId="urn:microsoft.com/office/officeart/2005/8/layout/hierarchy2"/>
    <dgm:cxn modelId="{9F8AE0B0-4D22-49F2-B410-AFF6B360F45A}" type="presParOf" srcId="{8FA02184-35FE-4AFB-A503-018D6E067BA0}" destId="{60B0FAAB-F464-4E60-AB29-00FC4D9310CD}" srcOrd="0" destOrd="0" presId="urn:microsoft.com/office/officeart/2005/8/layout/hierarchy2"/>
    <dgm:cxn modelId="{79811DE2-F04C-4FEA-90B8-74449222F16A}" type="presParOf" srcId="{60B0FAAB-F464-4E60-AB29-00FC4D9310CD}" destId="{1BFF90A8-287F-4DFA-95CC-6E1EE16B0F22}" srcOrd="0" destOrd="0" presId="urn:microsoft.com/office/officeart/2005/8/layout/hierarchy2"/>
    <dgm:cxn modelId="{DA5198E6-9712-4DA0-A3A1-576FE8F68E3A}" type="presParOf" srcId="{8FA02184-35FE-4AFB-A503-018D6E067BA0}" destId="{C8B24CA9-DABE-4CB0-BB87-FB1761A3A739}" srcOrd="1" destOrd="0" presId="urn:microsoft.com/office/officeart/2005/8/layout/hierarchy2"/>
    <dgm:cxn modelId="{A2CBCBDD-2D49-40CF-ACFA-7DC9EFAF10CC}" type="presParOf" srcId="{C8B24CA9-DABE-4CB0-BB87-FB1761A3A739}" destId="{1FA8C867-0B1C-4542-A897-CD330A54C390}" srcOrd="0" destOrd="0" presId="urn:microsoft.com/office/officeart/2005/8/layout/hierarchy2"/>
    <dgm:cxn modelId="{A4DAED38-2B9E-47B2-8DE4-6E88DAE6CDE7}" type="presParOf" srcId="{C8B24CA9-DABE-4CB0-BB87-FB1761A3A739}" destId="{812A128F-4EB1-46DC-AE39-333349F09565}" srcOrd="1" destOrd="0" presId="urn:microsoft.com/office/officeart/2005/8/layout/hierarchy2"/>
    <dgm:cxn modelId="{FDBEEA80-A111-4EB7-B313-13ABD12653C8}" type="presParOf" srcId="{8FA02184-35FE-4AFB-A503-018D6E067BA0}" destId="{D426D0E1-3C69-4185-B4F7-CD2965E9FC7C}" srcOrd="2" destOrd="0" presId="urn:microsoft.com/office/officeart/2005/8/layout/hierarchy2"/>
    <dgm:cxn modelId="{7246F226-8D48-466E-B02A-1B2D405015A6}" type="presParOf" srcId="{D426D0E1-3C69-4185-B4F7-CD2965E9FC7C}" destId="{64EC2301-C0CF-467E-80F2-10FD50AB1805}" srcOrd="0" destOrd="0" presId="urn:microsoft.com/office/officeart/2005/8/layout/hierarchy2"/>
    <dgm:cxn modelId="{0244CD85-00F4-4F0B-890F-79FF6DF81898}" type="presParOf" srcId="{8FA02184-35FE-4AFB-A503-018D6E067BA0}" destId="{9FEF9AF7-F3AC-4617-A4BB-705E0EF653DC}" srcOrd="3" destOrd="0" presId="urn:microsoft.com/office/officeart/2005/8/layout/hierarchy2"/>
    <dgm:cxn modelId="{582652F9-AA5B-47C8-8CB3-4BDE8FD8C02F}" type="presParOf" srcId="{9FEF9AF7-F3AC-4617-A4BB-705E0EF653DC}" destId="{101ED420-DD6A-484A-81C7-6BD965FADE5D}" srcOrd="0" destOrd="0" presId="urn:microsoft.com/office/officeart/2005/8/layout/hierarchy2"/>
    <dgm:cxn modelId="{6E27D5E9-7B16-4F72-B825-EFDB97A1DF61}" type="presParOf" srcId="{9FEF9AF7-F3AC-4617-A4BB-705E0EF653DC}" destId="{72D39D1C-8023-4AE2-B349-BC6995493953}" srcOrd="1" destOrd="0" presId="urn:microsoft.com/office/officeart/2005/8/layout/hierarchy2"/>
    <dgm:cxn modelId="{F96EFEFD-1719-40CB-9051-E3EC646574E8}" type="presParOf" srcId="{8FA02184-35FE-4AFB-A503-018D6E067BA0}" destId="{08BFEC1E-7E16-4130-84F2-F4CE2037BECF}" srcOrd="4" destOrd="0" presId="urn:microsoft.com/office/officeart/2005/8/layout/hierarchy2"/>
    <dgm:cxn modelId="{65055101-82F4-446B-9553-18ED0D20CF91}" type="presParOf" srcId="{08BFEC1E-7E16-4130-84F2-F4CE2037BECF}" destId="{844E2F07-A812-4733-B52A-16CAD38BA6DD}" srcOrd="0" destOrd="0" presId="urn:microsoft.com/office/officeart/2005/8/layout/hierarchy2"/>
    <dgm:cxn modelId="{DFF80482-B386-493D-AC60-739AC39DDD75}" type="presParOf" srcId="{8FA02184-35FE-4AFB-A503-018D6E067BA0}" destId="{E21DAAA2-76F1-474E-9299-667F35C01753}" srcOrd="5" destOrd="0" presId="urn:microsoft.com/office/officeart/2005/8/layout/hierarchy2"/>
    <dgm:cxn modelId="{442DC279-0BA9-4AF3-8714-20E03880B307}" type="presParOf" srcId="{E21DAAA2-76F1-474E-9299-667F35C01753}" destId="{58C952B8-3FD7-483E-BAA6-56A07E7EA27B}" srcOrd="0" destOrd="0" presId="urn:microsoft.com/office/officeart/2005/8/layout/hierarchy2"/>
    <dgm:cxn modelId="{C0892388-7F42-49CA-BA1F-27A77E517175}" type="presParOf" srcId="{E21DAAA2-76F1-474E-9299-667F35C01753}" destId="{8A8B0562-B7EB-47AD-BB09-62EB3426809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373659-0658-4480-B3E6-2B042515B098}"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CEC81BF3-AE13-444B-B685-D3D3641E5386}">
      <dgm:prSet/>
      <dgm:spPr/>
      <dgm:t>
        <a:bodyPr/>
        <a:lstStyle/>
        <a:p>
          <a:r>
            <a:rPr lang="en-US"/>
            <a:t>When discussing amount of formula a partially (mostly)breastfeeding infant 3 months old is fed, the authorized person provides the following information: </a:t>
          </a:r>
        </a:p>
      </dgm:t>
    </dgm:pt>
    <dgm:pt modelId="{7D3D0245-101C-47FD-A411-9C9B872A5060}" type="parTrans" cxnId="{F9B2E276-59DA-43CE-B929-A926541DB2ED}">
      <dgm:prSet/>
      <dgm:spPr/>
      <dgm:t>
        <a:bodyPr/>
        <a:lstStyle/>
        <a:p>
          <a:endParaRPr lang="en-US"/>
        </a:p>
      </dgm:t>
    </dgm:pt>
    <dgm:pt modelId="{F8818F10-4DA1-4B3F-A2EA-B8C28F82C42C}" type="sibTrans" cxnId="{F9B2E276-59DA-43CE-B929-A926541DB2ED}">
      <dgm:prSet/>
      <dgm:spPr/>
      <dgm:t>
        <a:bodyPr/>
        <a:lstStyle/>
        <a:p>
          <a:endParaRPr lang="en-US"/>
        </a:p>
      </dgm:t>
    </dgm:pt>
    <dgm:pt modelId="{77939C9A-82A2-4E7E-ABAC-87E66CADC22A}">
      <dgm:prSet/>
      <dgm:spPr/>
      <dgm:t>
        <a:bodyPr/>
        <a:lstStyle/>
        <a:p>
          <a:r>
            <a:rPr lang="en-US"/>
            <a:t>Breast milk at 6:00 AM, 8:00AM, 10:00 AM,  12PM, 5PM, 8PM, 10PM </a:t>
          </a:r>
        </a:p>
      </dgm:t>
    </dgm:pt>
    <dgm:pt modelId="{3B7B2070-DF5C-4BC8-8A02-110846518A66}" type="parTrans" cxnId="{26A1DBDF-4260-4027-AF1D-17E18C20F0A0}">
      <dgm:prSet/>
      <dgm:spPr/>
      <dgm:t>
        <a:bodyPr/>
        <a:lstStyle/>
        <a:p>
          <a:endParaRPr lang="en-US"/>
        </a:p>
      </dgm:t>
    </dgm:pt>
    <dgm:pt modelId="{90D22F3B-3959-4B6E-9E0C-412E1199573B}" type="sibTrans" cxnId="{26A1DBDF-4260-4027-AF1D-17E18C20F0A0}">
      <dgm:prSet/>
      <dgm:spPr/>
      <dgm:t>
        <a:bodyPr/>
        <a:lstStyle/>
        <a:p>
          <a:endParaRPr lang="en-US"/>
        </a:p>
      </dgm:t>
    </dgm:pt>
    <dgm:pt modelId="{665D3C12-6233-430C-B666-1402D911AC40}">
      <dgm:prSet/>
      <dgm:spPr/>
      <dgm:t>
        <a:bodyPr/>
        <a:lstStyle/>
        <a:p>
          <a:r>
            <a:rPr lang="en-US"/>
            <a:t>Similac Advance feeds 3 ounces at 2 PM,  12AM, 3AM </a:t>
          </a:r>
        </a:p>
      </dgm:t>
    </dgm:pt>
    <dgm:pt modelId="{6743C4A4-0A9D-455C-9B5C-E48A64F5029D}" type="parTrans" cxnId="{187421ED-7310-435B-8DCE-88905947730C}">
      <dgm:prSet/>
      <dgm:spPr/>
      <dgm:t>
        <a:bodyPr/>
        <a:lstStyle/>
        <a:p>
          <a:endParaRPr lang="en-US"/>
        </a:p>
      </dgm:t>
    </dgm:pt>
    <dgm:pt modelId="{8B24B19E-FC95-4531-BA6D-5C6955CB1A3B}" type="sibTrans" cxnId="{187421ED-7310-435B-8DCE-88905947730C}">
      <dgm:prSet/>
      <dgm:spPr/>
      <dgm:t>
        <a:bodyPr/>
        <a:lstStyle/>
        <a:p>
          <a:endParaRPr lang="en-US"/>
        </a:p>
      </dgm:t>
    </dgm:pt>
    <dgm:pt modelId="{94E3E1AE-079A-4ABB-9B0E-F69883464C10}">
      <dgm:prSet/>
      <dgm:spPr/>
      <dgm:t>
        <a:bodyPr/>
        <a:lstStyle/>
        <a:p>
          <a:r>
            <a:rPr lang="en-US"/>
            <a:t>How much formula in cans will need for one month? </a:t>
          </a:r>
        </a:p>
      </dgm:t>
    </dgm:pt>
    <dgm:pt modelId="{D429DC71-5A03-4C15-AE46-758EF763B7E9}" type="parTrans" cxnId="{7B0BD418-307A-4A98-8669-F6BEC3E370B8}">
      <dgm:prSet/>
      <dgm:spPr/>
      <dgm:t>
        <a:bodyPr/>
        <a:lstStyle/>
        <a:p>
          <a:endParaRPr lang="en-US"/>
        </a:p>
      </dgm:t>
    </dgm:pt>
    <dgm:pt modelId="{F1987A85-C451-4308-97FB-0E4F85165C5B}" type="sibTrans" cxnId="{7B0BD418-307A-4A98-8669-F6BEC3E370B8}">
      <dgm:prSet/>
      <dgm:spPr/>
      <dgm:t>
        <a:bodyPr/>
        <a:lstStyle/>
        <a:p>
          <a:endParaRPr lang="en-US"/>
        </a:p>
      </dgm:t>
    </dgm:pt>
    <dgm:pt modelId="{2D96E668-147B-4595-9F09-DEE7EB53CA3B}" type="pres">
      <dgm:prSet presAssocID="{C3373659-0658-4480-B3E6-2B042515B098}" presName="vert0" presStyleCnt="0">
        <dgm:presLayoutVars>
          <dgm:dir/>
          <dgm:animOne val="branch"/>
          <dgm:animLvl val="lvl"/>
        </dgm:presLayoutVars>
      </dgm:prSet>
      <dgm:spPr/>
    </dgm:pt>
    <dgm:pt modelId="{07299DEF-C97E-4A50-9607-549662236235}" type="pres">
      <dgm:prSet presAssocID="{CEC81BF3-AE13-444B-B685-D3D3641E5386}" presName="thickLine" presStyleLbl="alignNode1" presStyleIdx="0" presStyleCnt="4"/>
      <dgm:spPr/>
    </dgm:pt>
    <dgm:pt modelId="{8CAE181E-CDF9-46D5-8599-6095CC4661C1}" type="pres">
      <dgm:prSet presAssocID="{CEC81BF3-AE13-444B-B685-D3D3641E5386}" presName="horz1" presStyleCnt="0"/>
      <dgm:spPr/>
    </dgm:pt>
    <dgm:pt modelId="{477C7367-491C-48AF-B9DB-0AF90867BFA3}" type="pres">
      <dgm:prSet presAssocID="{CEC81BF3-AE13-444B-B685-D3D3641E5386}" presName="tx1" presStyleLbl="revTx" presStyleIdx="0" presStyleCnt="4"/>
      <dgm:spPr/>
    </dgm:pt>
    <dgm:pt modelId="{BFF6D2B8-E398-4F32-A4D2-BC60C1E25420}" type="pres">
      <dgm:prSet presAssocID="{CEC81BF3-AE13-444B-B685-D3D3641E5386}" presName="vert1" presStyleCnt="0"/>
      <dgm:spPr/>
    </dgm:pt>
    <dgm:pt modelId="{C2C7255A-8D8F-4B6B-A806-0FE5314E658E}" type="pres">
      <dgm:prSet presAssocID="{77939C9A-82A2-4E7E-ABAC-87E66CADC22A}" presName="thickLine" presStyleLbl="alignNode1" presStyleIdx="1" presStyleCnt="4"/>
      <dgm:spPr/>
    </dgm:pt>
    <dgm:pt modelId="{53ECDB23-5629-42D9-A82A-C5ABDCF9E3E2}" type="pres">
      <dgm:prSet presAssocID="{77939C9A-82A2-4E7E-ABAC-87E66CADC22A}" presName="horz1" presStyleCnt="0"/>
      <dgm:spPr/>
    </dgm:pt>
    <dgm:pt modelId="{586AA5D5-9AE7-4DE6-BF0F-1C95E20E8139}" type="pres">
      <dgm:prSet presAssocID="{77939C9A-82A2-4E7E-ABAC-87E66CADC22A}" presName="tx1" presStyleLbl="revTx" presStyleIdx="1" presStyleCnt="4"/>
      <dgm:spPr/>
    </dgm:pt>
    <dgm:pt modelId="{AA955541-A3E9-4C73-8F5B-7BC1FC2014CF}" type="pres">
      <dgm:prSet presAssocID="{77939C9A-82A2-4E7E-ABAC-87E66CADC22A}" presName="vert1" presStyleCnt="0"/>
      <dgm:spPr/>
    </dgm:pt>
    <dgm:pt modelId="{1BECBE1B-817D-48AA-8FF7-6B1244F9F477}" type="pres">
      <dgm:prSet presAssocID="{665D3C12-6233-430C-B666-1402D911AC40}" presName="thickLine" presStyleLbl="alignNode1" presStyleIdx="2" presStyleCnt="4"/>
      <dgm:spPr/>
    </dgm:pt>
    <dgm:pt modelId="{08ED2068-EEE6-40E6-B9EB-E5A141B605AF}" type="pres">
      <dgm:prSet presAssocID="{665D3C12-6233-430C-B666-1402D911AC40}" presName="horz1" presStyleCnt="0"/>
      <dgm:spPr/>
    </dgm:pt>
    <dgm:pt modelId="{FEF683C2-560C-4AF0-9FF7-1E8796F65FC7}" type="pres">
      <dgm:prSet presAssocID="{665D3C12-6233-430C-B666-1402D911AC40}" presName="tx1" presStyleLbl="revTx" presStyleIdx="2" presStyleCnt="4"/>
      <dgm:spPr/>
    </dgm:pt>
    <dgm:pt modelId="{D0B196E9-28EE-476E-A7C0-3D78B16BA369}" type="pres">
      <dgm:prSet presAssocID="{665D3C12-6233-430C-B666-1402D911AC40}" presName="vert1" presStyleCnt="0"/>
      <dgm:spPr/>
    </dgm:pt>
    <dgm:pt modelId="{B8D283AF-8A13-45ED-9ACD-2D7F2E4FD39E}" type="pres">
      <dgm:prSet presAssocID="{94E3E1AE-079A-4ABB-9B0E-F69883464C10}" presName="thickLine" presStyleLbl="alignNode1" presStyleIdx="3" presStyleCnt="4"/>
      <dgm:spPr/>
    </dgm:pt>
    <dgm:pt modelId="{6D0E581D-C5A2-435F-B456-AE36FFAC2DBC}" type="pres">
      <dgm:prSet presAssocID="{94E3E1AE-079A-4ABB-9B0E-F69883464C10}" presName="horz1" presStyleCnt="0"/>
      <dgm:spPr/>
    </dgm:pt>
    <dgm:pt modelId="{BAE84696-4A81-4359-A653-772CAB5C50FF}" type="pres">
      <dgm:prSet presAssocID="{94E3E1AE-079A-4ABB-9B0E-F69883464C10}" presName="tx1" presStyleLbl="revTx" presStyleIdx="3" presStyleCnt="4"/>
      <dgm:spPr/>
    </dgm:pt>
    <dgm:pt modelId="{6652CE28-B244-4C3A-B3F0-5148DC79794B}" type="pres">
      <dgm:prSet presAssocID="{94E3E1AE-079A-4ABB-9B0E-F69883464C10}" presName="vert1" presStyleCnt="0"/>
      <dgm:spPr/>
    </dgm:pt>
  </dgm:ptLst>
  <dgm:cxnLst>
    <dgm:cxn modelId="{B9535A07-AD41-4A5F-95CC-6EE76CACB637}" type="presOf" srcId="{C3373659-0658-4480-B3E6-2B042515B098}" destId="{2D96E668-147B-4595-9F09-DEE7EB53CA3B}" srcOrd="0" destOrd="0" presId="urn:microsoft.com/office/officeart/2008/layout/LinedList"/>
    <dgm:cxn modelId="{7B0BD418-307A-4A98-8669-F6BEC3E370B8}" srcId="{C3373659-0658-4480-B3E6-2B042515B098}" destId="{94E3E1AE-079A-4ABB-9B0E-F69883464C10}" srcOrd="3" destOrd="0" parTransId="{D429DC71-5A03-4C15-AE46-758EF763B7E9}" sibTransId="{F1987A85-C451-4308-97FB-0E4F85165C5B}"/>
    <dgm:cxn modelId="{36E7B836-F56F-49E8-A51C-D3AF778E35E0}" type="presOf" srcId="{665D3C12-6233-430C-B666-1402D911AC40}" destId="{FEF683C2-560C-4AF0-9FF7-1E8796F65FC7}" srcOrd="0" destOrd="0" presId="urn:microsoft.com/office/officeart/2008/layout/LinedList"/>
    <dgm:cxn modelId="{F9B2E276-59DA-43CE-B929-A926541DB2ED}" srcId="{C3373659-0658-4480-B3E6-2B042515B098}" destId="{CEC81BF3-AE13-444B-B685-D3D3641E5386}" srcOrd="0" destOrd="0" parTransId="{7D3D0245-101C-47FD-A411-9C9B872A5060}" sibTransId="{F8818F10-4DA1-4B3F-A2EA-B8C28F82C42C}"/>
    <dgm:cxn modelId="{9E1DCD9E-79A2-447A-BF29-44ECA9BD86AD}" type="presOf" srcId="{77939C9A-82A2-4E7E-ABAC-87E66CADC22A}" destId="{586AA5D5-9AE7-4DE6-BF0F-1C95E20E8139}" srcOrd="0" destOrd="0" presId="urn:microsoft.com/office/officeart/2008/layout/LinedList"/>
    <dgm:cxn modelId="{F9CEC1D2-45E1-4982-A60B-0BEBB3FD8008}" type="presOf" srcId="{94E3E1AE-079A-4ABB-9B0E-F69883464C10}" destId="{BAE84696-4A81-4359-A653-772CAB5C50FF}" srcOrd="0" destOrd="0" presId="urn:microsoft.com/office/officeart/2008/layout/LinedList"/>
    <dgm:cxn modelId="{26A1DBDF-4260-4027-AF1D-17E18C20F0A0}" srcId="{C3373659-0658-4480-B3E6-2B042515B098}" destId="{77939C9A-82A2-4E7E-ABAC-87E66CADC22A}" srcOrd="1" destOrd="0" parTransId="{3B7B2070-DF5C-4BC8-8A02-110846518A66}" sibTransId="{90D22F3B-3959-4B6E-9E0C-412E1199573B}"/>
    <dgm:cxn modelId="{187421ED-7310-435B-8DCE-88905947730C}" srcId="{C3373659-0658-4480-B3E6-2B042515B098}" destId="{665D3C12-6233-430C-B666-1402D911AC40}" srcOrd="2" destOrd="0" parTransId="{6743C4A4-0A9D-455C-9B5C-E48A64F5029D}" sibTransId="{8B24B19E-FC95-4531-BA6D-5C6955CB1A3B}"/>
    <dgm:cxn modelId="{67B31CF2-2037-46AB-B5C4-7DB4CED3CFB3}" type="presOf" srcId="{CEC81BF3-AE13-444B-B685-D3D3641E5386}" destId="{477C7367-491C-48AF-B9DB-0AF90867BFA3}" srcOrd="0" destOrd="0" presId="urn:microsoft.com/office/officeart/2008/layout/LinedList"/>
    <dgm:cxn modelId="{F8A2AF70-EA9F-4F5B-92C0-9109A666C2E4}" type="presParOf" srcId="{2D96E668-147B-4595-9F09-DEE7EB53CA3B}" destId="{07299DEF-C97E-4A50-9607-549662236235}" srcOrd="0" destOrd="0" presId="urn:microsoft.com/office/officeart/2008/layout/LinedList"/>
    <dgm:cxn modelId="{E71E5794-0FCB-4A95-9D6C-D300E9A2392E}" type="presParOf" srcId="{2D96E668-147B-4595-9F09-DEE7EB53CA3B}" destId="{8CAE181E-CDF9-46D5-8599-6095CC4661C1}" srcOrd="1" destOrd="0" presId="urn:microsoft.com/office/officeart/2008/layout/LinedList"/>
    <dgm:cxn modelId="{67DA8460-F022-4151-A630-643D67A3049C}" type="presParOf" srcId="{8CAE181E-CDF9-46D5-8599-6095CC4661C1}" destId="{477C7367-491C-48AF-B9DB-0AF90867BFA3}" srcOrd="0" destOrd="0" presId="urn:microsoft.com/office/officeart/2008/layout/LinedList"/>
    <dgm:cxn modelId="{99C85C01-9221-4F35-BED6-B5EE419B0CFD}" type="presParOf" srcId="{8CAE181E-CDF9-46D5-8599-6095CC4661C1}" destId="{BFF6D2B8-E398-4F32-A4D2-BC60C1E25420}" srcOrd="1" destOrd="0" presId="urn:microsoft.com/office/officeart/2008/layout/LinedList"/>
    <dgm:cxn modelId="{18D16644-3F69-47FE-9A53-B87D85AF2DC4}" type="presParOf" srcId="{2D96E668-147B-4595-9F09-DEE7EB53CA3B}" destId="{C2C7255A-8D8F-4B6B-A806-0FE5314E658E}" srcOrd="2" destOrd="0" presId="urn:microsoft.com/office/officeart/2008/layout/LinedList"/>
    <dgm:cxn modelId="{BB95EC4C-708D-4658-9B50-6971729C51D3}" type="presParOf" srcId="{2D96E668-147B-4595-9F09-DEE7EB53CA3B}" destId="{53ECDB23-5629-42D9-A82A-C5ABDCF9E3E2}" srcOrd="3" destOrd="0" presId="urn:microsoft.com/office/officeart/2008/layout/LinedList"/>
    <dgm:cxn modelId="{DD7CE8B1-FE79-47E5-906B-BEB4C957CB3B}" type="presParOf" srcId="{53ECDB23-5629-42D9-A82A-C5ABDCF9E3E2}" destId="{586AA5D5-9AE7-4DE6-BF0F-1C95E20E8139}" srcOrd="0" destOrd="0" presId="urn:microsoft.com/office/officeart/2008/layout/LinedList"/>
    <dgm:cxn modelId="{E525C75E-9036-4C5D-BCAE-0C1B49B2DA04}" type="presParOf" srcId="{53ECDB23-5629-42D9-A82A-C5ABDCF9E3E2}" destId="{AA955541-A3E9-4C73-8F5B-7BC1FC2014CF}" srcOrd="1" destOrd="0" presId="urn:microsoft.com/office/officeart/2008/layout/LinedList"/>
    <dgm:cxn modelId="{B086D263-4877-4C69-A65F-A906FC3A9923}" type="presParOf" srcId="{2D96E668-147B-4595-9F09-DEE7EB53CA3B}" destId="{1BECBE1B-817D-48AA-8FF7-6B1244F9F477}" srcOrd="4" destOrd="0" presId="urn:microsoft.com/office/officeart/2008/layout/LinedList"/>
    <dgm:cxn modelId="{05EA7BB1-7385-482C-8AB3-AA9AC2456C3A}" type="presParOf" srcId="{2D96E668-147B-4595-9F09-DEE7EB53CA3B}" destId="{08ED2068-EEE6-40E6-B9EB-E5A141B605AF}" srcOrd="5" destOrd="0" presId="urn:microsoft.com/office/officeart/2008/layout/LinedList"/>
    <dgm:cxn modelId="{07563FD5-473F-4DE5-A4C4-1ABC22F67927}" type="presParOf" srcId="{08ED2068-EEE6-40E6-B9EB-E5A141B605AF}" destId="{FEF683C2-560C-4AF0-9FF7-1E8796F65FC7}" srcOrd="0" destOrd="0" presId="urn:microsoft.com/office/officeart/2008/layout/LinedList"/>
    <dgm:cxn modelId="{24DFD755-A537-430A-A0C9-455C5781AB68}" type="presParOf" srcId="{08ED2068-EEE6-40E6-B9EB-E5A141B605AF}" destId="{D0B196E9-28EE-476E-A7C0-3D78B16BA369}" srcOrd="1" destOrd="0" presId="urn:microsoft.com/office/officeart/2008/layout/LinedList"/>
    <dgm:cxn modelId="{5DFD0F8A-D8A1-4FE0-8AAB-93D8B52E5E65}" type="presParOf" srcId="{2D96E668-147B-4595-9F09-DEE7EB53CA3B}" destId="{B8D283AF-8A13-45ED-9ACD-2D7F2E4FD39E}" srcOrd="6" destOrd="0" presId="urn:microsoft.com/office/officeart/2008/layout/LinedList"/>
    <dgm:cxn modelId="{86F3E991-1870-4788-8660-5B4AEFD5572A}" type="presParOf" srcId="{2D96E668-147B-4595-9F09-DEE7EB53CA3B}" destId="{6D0E581D-C5A2-435F-B456-AE36FFAC2DBC}" srcOrd="7" destOrd="0" presId="urn:microsoft.com/office/officeart/2008/layout/LinedList"/>
    <dgm:cxn modelId="{5AD3DB30-6E0D-4169-97DC-C9835DD1C523}" type="presParOf" srcId="{6D0E581D-C5A2-435F-B456-AE36FFAC2DBC}" destId="{BAE84696-4A81-4359-A653-772CAB5C50FF}" srcOrd="0" destOrd="0" presId="urn:microsoft.com/office/officeart/2008/layout/LinedList"/>
    <dgm:cxn modelId="{94267550-806B-4CBC-9B67-2F10655959D2}" type="presParOf" srcId="{6D0E581D-C5A2-435F-B456-AE36FFAC2DBC}" destId="{6652CE28-B244-4C3A-B3F0-5148DC79794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865EA7-33E7-48C4-BB2A-1F599E607133}"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96D74FDF-B558-4A5D-BCA2-8E97F0C64180}">
      <dgm:prSet/>
      <dgm:spPr/>
      <dgm:t>
        <a:bodyPr/>
        <a:lstStyle/>
        <a:p>
          <a:r>
            <a:rPr lang="en-US"/>
            <a:t>Similac Advance Powder 1 can = 90 reconstituted fluid ounces</a:t>
          </a:r>
        </a:p>
      </dgm:t>
    </dgm:pt>
    <dgm:pt modelId="{00CB3072-4FD4-4D53-A822-1CCD8A3CA3B3}" type="parTrans" cxnId="{2518FD21-1F74-483C-98AC-0E4630E4B986}">
      <dgm:prSet/>
      <dgm:spPr/>
      <dgm:t>
        <a:bodyPr/>
        <a:lstStyle/>
        <a:p>
          <a:endParaRPr lang="en-US"/>
        </a:p>
      </dgm:t>
    </dgm:pt>
    <dgm:pt modelId="{8D237FF9-5D37-4E3E-A2B7-B05EB3037E71}" type="sibTrans" cxnId="{2518FD21-1F74-483C-98AC-0E4630E4B986}">
      <dgm:prSet/>
      <dgm:spPr/>
      <dgm:t>
        <a:bodyPr/>
        <a:lstStyle/>
        <a:p>
          <a:endParaRPr lang="en-US"/>
        </a:p>
      </dgm:t>
    </dgm:pt>
    <dgm:pt modelId="{0369E730-DB17-4A0B-A129-E51F2D087930}">
      <dgm:prSet/>
      <dgm:spPr/>
      <dgm:t>
        <a:bodyPr/>
        <a:lstStyle/>
        <a:p>
          <a:r>
            <a:rPr lang="en-US"/>
            <a:t>Infant drinks 9 ounces daily or 270 ounces per month. </a:t>
          </a:r>
        </a:p>
      </dgm:t>
    </dgm:pt>
    <dgm:pt modelId="{83DAD3D7-6718-4F2E-99FC-BA63AFFA9E9F}" type="parTrans" cxnId="{CA403E09-D813-45E2-8AC8-B5FC9565B4BA}">
      <dgm:prSet/>
      <dgm:spPr/>
      <dgm:t>
        <a:bodyPr/>
        <a:lstStyle/>
        <a:p>
          <a:endParaRPr lang="en-US"/>
        </a:p>
      </dgm:t>
    </dgm:pt>
    <dgm:pt modelId="{1A452943-1D4D-401E-9789-8D50C742BBE1}" type="sibTrans" cxnId="{CA403E09-D813-45E2-8AC8-B5FC9565B4BA}">
      <dgm:prSet/>
      <dgm:spPr/>
      <dgm:t>
        <a:bodyPr/>
        <a:lstStyle/>
        <a:p>
          <a:endParaRPr lang="en-US"/>
        </a:p>
      </dgm:t>
    </dgm:pt>
    <dgm:pt modelId="{0A668756-7D4E-42C7-977E-E4C7FE689E2C}">
      <dgm:prSet/>
      <dgm:spPr/>
      <dgm:t>
        <a:bodyPr/>
        <a:lstStyle/>
        <a:p>
          <a:r>
            <a:rPr lang="en-US"/>
            <a:t>Will need 3 cans of formula. </a:t>
          </a:r>
        </a:p>
      </dgm:t>
    </dgm:pt>
    <dgm:pt modelId="{FFE0209E-BB45-450A-A2C2-D677B925EE00}" type="parTrans" cxnId="{30EAE48D-8798-4BB1-ABF9-AAEDD964E636}">
      <dgm:prSet/>
      <dgm:spPr/>
      <dgm:t>
        <a:bodyPr/>
        <a:lstStyle/>
        <a:p>
          <a:endParaRPr lang="en-US"/>
        </a:p>
      </dgm:t>
    </dgm:pt>
    <dgm:pt modelId="{299C14F3-7E86-4481-8A1F-0DE54EA11542}" type="sibTrans" cxnId="{30EAE48D-8798-4BB1-ABF9-AAEDD964E636}">
      <dgm:prSet/>
      <dgm:spPr/>
      <dgm:t>
        <a:bodyPr/>
        <a:lstStyle/>
        <a:p>
          <a:endParaRPr lang="en-US"/>
        </a:p>
      </dgm:t>
    </dgm:pt>
    <dgm:pt modelId="{0A174698-A3A0-491D-83D0-8B54454C8C5A}">
      <dgm:prSet/>
      <dgm:spPr/>
      <dgm:t>
        <a:bodyPr/>
        <a:lstStyle/>
        <a:p>
          <a:r>
            <a:rPr lang="en-US"/>
            <a:t>(At 3 months old the maximum WIC provides for mostly breastfeeding is 4 cans)</a:t>
          </a:r>
        </a:p>
      </dgm:t>
    </dgm:pt>
    <dgm:pt modelId="{D441D521-A8AF-4F0C-8F02-EE36E540576A}" type="parTrans" cxnId="{04EF3936-6FEB-4E81-A21D-E4C586E042FA}">
      <dgm:prSet/>
      <dgm:spPr/>
      <dgm:t>
        <a:bodyPr/>
        <a:lstStyle/>
        <a:p>
          <a:endParaRPr lang="en-US"/>
        </a:p>
      </dgm:t>
    </dgm:pt>
    <dgm:pt modelId="{65061360-56CD-4C45-BDE8-BBDB386C623B}" type="sibTrans" cxnId="{04EF3936-6FEB-4E81-A21D-E4C586E042FA}">
      <dgm:prSet/>
      <dgm:spPr/>
      <dgm:t>
        <a:bodyPr/>
        <a:lstStyle/>
        <a:p>
          <a:endParaRPr lang="en-US"/>
        </a:p>
      </dgm:t>
    </dgm:pt>
    <dgm:pt modelId="{66AE021C-D0BA-4278-A587-2D9C34CEC435}" type="pres">
      <dgm:prSet presAssocID="{B9865EA7-33E7-48C4-BB2A-1F599E607133}" presName="vert0" presStyleCnt="0">
        <dgm:presLayoutVars>
          <dgm:dir/>
          <dgm:animOne val="branch"/>
          <dgm:animLvl val="lvl"/>
        </dgm:presLayoutVars>
      </dgm:prSet>
      <dgm:spPr/>
    </dgm:pt>
    <dgm:pt modelId="{E087693E-68AB-49A2-BCAC-ACE94A9C1FB5}" type="pres">
      <dgm:prSet presAssocID="{96D74FDF-B558-4A5D-BCA2-8E97F0C64180}" presName="thickLine" presStyleLbl="alignNode1" presStyleIdx="0" presStyleCnt="4"/>
      <dgm:spPr/>
    </dgm:pt>
    <dgm:pt modelId="{59D68E20-939C-4F46-898F-D80AB83B55B2}" type="pres">
      <dgm:prSet presAssocID="{96D74FDF-B558-4A5D-BCA2-8E97F0C64180}" presName="horz1" presStyleCnt="0"/>
      <dgm:spPr/>
    </dgm:pt>
    <dgm:pt modelId="{AAA774CA-3969-4B40-BC96-993A476A76CE}" type="pres">
      <dgm:prSet presAssocID="{96D74FDF-B558-4A5D-BCA2-8E97F0C64180}" presName="tx1" presStyleLbl="revTx" presStyleIdx="0" presStyleCnt="4"/>
      <dgm:spPr/>
    </dgm:pt>
    <dgm:pt modelId="{84EF28C7-1C10-46F5-9603-83F0BA305E44}" type="pres">
      <dgm:prSet presAssocID="{96D74FDF-B558-4A5D-BCA2-8E97F0C64180}" presName="vert1" presStyleCnt="0"/>
      <dgm:spPr/>
    </dgm:pt>
    <dgm:pt modelId="{A3D4778B-DD29-4761-B3A6-0CEA0C9E94A1}" type="pres">
      <dgm:prSet presAssocID="{0369E730-DB17-4A0B-A129-E51F2D087930}" presName="thickLine" presStyleLbl="alignNode1" presStyleIdx="1" presStyleCnt="4"/>
      <dgm:spPr/>
    </dgm:pt>
    <dgm:pt modelId="{201097DA-BE99-4C51-9ACD-919BE116B0C6}" type="pres">
      <dgm:prSet presAssocID="{0369E730-DB17-4A0B-A129-E51F2D087930}" presName="horz1" presStyleCnt="0"/>
      <dgm:spPr/>
    </dgm:pt>
    <dgm:pt modelId="{28590DAF-6207-4984-99FF-6907297C0758}" type="pres">
      <dgm:prSet presAssocID="{0369E730-DB17-4A0B-A129-E51F2D087930}" presName="tx1" presStyleLbl="revTx" presStyleIdx="1" presStyleCnt="4"/>
      <dgm:spPr/>
    </dgm:pt>
    <dgm:pt modelId="{07434CE8-145D-4C0B-9799-2F7648AB37D2}" type="pres">
      <dgm:prSet presAssocID="{0369E730-DB17-4A0B-A129-E51F2D087930}" presName="vert1" presStyleCnt="0"/>
      <dgm:spPr/>
    </dgm:pt>
    <dgm:pt modelId="{02E41B2E-E9BE-4FE5-B75B-3A7F15C73E21}" type="pres">
      <dgm:prSet presAssocID="{0A668756-7D4E-42C7-977E-E4C7FE689E2C}" presName="thickLine" presStyleLbl="alignNode1" presStyleIdx="2" presStyleCnt="4"/>
      <dgm:spPr/>
    </dgm:pt>
    <dgm:pt modelId="{337CCC46-3768-4808-86AB-C775470072AB}" type="pres">
      <dgm:prSet presAssocID="{0A668756-7D4E-42C7-977E-E4C7FE689E2C}" presName="horz1" presStyleCnt="0"/>
      <dgm:spPr/>
    </dgm:pt>
    <dgm:pt modelId="{AC62D318-CBF7-49B8-B8E0-9F2DFAC32A41}" type="pres">
      <dgm:prSet presAssocID="{0A668756-7D4E-42C7-977E-E4C7FE689E2C}" presName="tx1" presStyleLbl="revTx" presStyleIdx="2" presStyleCnt="4"/>
      <dgm:spPr/>
    </dgm:pt>
    <dgm:pt modelId="{9C58C26D-B6A9-4E67-88FB-03C2D6F16693}" type="pres">
      <dgm:prSet presAssocID="{0A668756-7D4E-42C7-977E-E4C7FE689E2C}" presName="vert1" presStyleCnt="0"/>
      <dgm:spPr/>
    </dgm:pt>
    <dgm:pt modelId="{F0702FC1-71AF-4981-BA76-2A3C592CF457}" type="pres">
      <dgm:prSet presAssocID="{0A174698-A3A0-491D-83D0-8B54454C8C5A}" presName="thickLine" presStyleLbl="alignNode1" presStyleIdx="3" presStyleCnt="4"/>
      <dgm:spPr/>
    </dgm:pt>
    <dgm:pt modelId="{77BC8C94-17CB-468B-84EF-0C2B41D66BBC}" type="pres">
      <dgm:prSet presAssocID="{0A174698-A3A0-491D-83D0-8B54454C8C5A}" presName="horz1" presStyleCnt="0"/>
      <dgm:spPr/>
    </dgm:pt>
    <dgm:pt modelId="{3EC924E9-E0C3-43FE-97BC-45241E6DF428}" type="pres">
      <dgm:prSet presAssocID="{0A174698-A3A0-491D-83D0-8B54454C8C5A}" presName="tx1" presStyleLbl="revTx" presStyleIdx="3" presStyleCnt="4"/>
      <dgm:spPr/>
    </dgm:pt>
    <dgm:pt modelId="{30F1E4EF-88DF-442A-9615-74E0CB4B5E84}" type="pres">
      <dgm:prSet presAssocID="{0A174698-A3A0-491D-83D0-8B54454C8C5A}" presName="vert1" presStyleCnt="0"/>
      <dgm:spPr/>
    </dgm:pt>
  </dgm:ptLst>
  <dgm:cxnLst>
    <dgm:cxn modelId="{CA403E09-D813-45E2-8AC8-B5FC9565B4BA}" srcId="{B9865EA7-33E7-48C4-BB2A-1F599E607133}" destId="{0369E730-DB17-4A0B-A129-E51F2D087930}" srcOrd="1" destOrd="0" parTransId="{83DAD3D7-6718-4F2E-99FC-BA63AFFA9E9F}" sibTransId="{1A452943-1D4D-401E-9789-8D50C742BBE1}"/>
    <dgm:cxn modelId="{E665AB18-0768-4323-8F57-C2CA2E73BC5F}" type="presOf" srcId="{96D74FDF-B558-4A5D-BCA2-8E97F0C64180}" destId="{AAA774CA-3969-4B40-BC96-993A476A76CE}" srcOrd="0" destOrd="0" presId="urn:microsoft.com/office/officeart/2008/layout/LinedList"/>
    <dgm:cxn modelId="{2518FD21-1F74-483C-98AC-0E4630E4B986}" srcId="{B9865EA7-33E7-48C4-BB2A-1F599E607133}" destId="{96D74FDF-B558-4A5D-BCA2-8E97F0C64180}" srcOrd="0" destOrd="0" parTransId="{00CB3072-4FD4-4D53-A822-1CCD8A3CA3B3}" sibTransId="{8D237FF9-5D37-4E3E-A2B7-B05EB3037E71}"/>
    <dgm:cxn modelId="{04EF3936-6FEB-4E81-A21D-E4C586E042FA}" srcId="{B9865EA7-33E7-48C4-BB2A-1F599E607133}" destId="{0A174698-A3A0-491D-83D0-8B54454C8C5A}" srcOrd="3" destOrd="0" parTransId="{D441D521-A8AF-4F0C-8F02-EE36E540576A}" sibTransId="{65061360-56CD-4C45-BDE8-BBDB386C623B}"/>
    <dgm:cxn modelId="{C85FB949-F097-4D4D-9AAB-6D0C4E02C222}" type="presOf" srcId="{0A668756-7D4E-42C7-977E-E4C7FE689E2C}" destId="{AC62D318-CBF7-49B8-B8E0-9F2DFAC32A41}" srcOrd="0" destOrd="0" presId="urn:microsoft.com/office/officeart/2008/layout/LinedList"/>
    <dgm:cxn modelId="{CDBC0E56-D06E-422D-9892-A5973C5BD3B1}" type="presOf" srcId="{0369E730-DB17-4A0B-A129-E51F2D087930}" destId="{28590DAF-6207-4984-99FF-6907297C0758}" srcOrd="0" destOrd="0" presId="urn:microsoft.com/office/officeart/2008/layout/LinedList"/>
    <dgm:cxn modelId="{30EAE48D-8798-4BB1-ABF9-AAEDD964E636}" srcId="{B9865EA7-33E7-48C4-BB2A-1F599E607133}" destId="{0A668756-7D4E-42C7-977E-E4C7FE689E2C}" srcOrd="2" destOrd="0" parTransId="{FFE0209E-BB45-450A-A2C2-D677B925EE00}" sibTransId="{299C14F3-7E86-4481-8A1F-0DE54EA11542}"/>
    <dgm:cxn modelId="{996D04A5-DAD0-48A9-A10C-BB5A91A614E4}" type="presOf" srcId="{B9865EA7-33E7-48C4-BB2A-1F599E607133}" destId="{66AE021C-D0BA-4278-A587-2D9C34CEC435}" srcOrd="0" destOrd="0" presId="urn:microsoft.com/office/officeart/2008/layout/LinedList"/>
    <dgm:cxn modelId="{AD686ED7-7575-4F4B-BAE1-B0B9BB4A026E}" type="presOf" srcId="{0A174698-A3A0-491D-83D0-8B54454C8C5A}" destId="{3EC924E9-E0C3-43FE-97BC-45241E6DF428}" srcOrd="0" destOrd="0" presId="urn:microsoft.com/office/officeart/2008/layout/LinedList"/>
    <dgm:cxn modelId="{ADF252FE-AA57-4207-8AB1-DCF623411458}" type="presParOf" srcId="{66AE021C-D0BA-4278-A587-2D9C34CEC435}" destId="{E087693E-68AB-49A2-BCAC-ACE94A9C1FB5}" srcOrd="0" destOrd="0" presId="urn:microsoft.com/office/officeart/2008/layout/LinedList"/>
    <dgm:cxn modelId="{0C9C4EC6-23FF-43E9-8087-7C93C46E5DBB}" type="presParOf" srcId="{66AE021C-D0BA-4278-A587-2D9C34CEC435}" destId="{59D68E20-939C-4F46-898F-D80AB83B55B2}" srcOrd="1" destOrd="0" presId="urn:microsoft.com/office/officeart/2008/layout/LinedList"/>
    <dgm:cxn modelId="{A70E0CB8-0FE1-4038-BEF3-F387E731C2E5}" type="presParOf" srcId="{59D68E20-939C-4F46-898F-D80AB83B55B2}" destId="{AAA774CA-3969-4B40-BC96-993A476A76CE}" srcOrd="0" destOrd="0" presId="urn:microsoft.com/office/officeart/2008/layout/LinedList"/>
    <dgm:cxn modelId="{25730BE2-50E8-4749-B06E-99E1402560D4}" type="presParOf" srcId="{59D68E20-939C-4F46-898F-D80AB83B55B2}" destId="{84EF28C7-1C10-46F5-9603-83F0BA305E44}" srcOrd="1" destOrd="0" presId="urn:microsoft.com/office/officeart/2008/layout/LinedList"/>
    <dgm:cxn modelId="{D61EF682-2D50-43C2-AA84-7055B27160F8}" type="presParOf" srcId="{66AE021C-D0BA-4278-A587-2D9C34CEC435}" destId="{A3D4778B-DD29-4761-B3A6-0CEA0C9E94A1}" srcOrd="2" destOrd="0" presId="urn:microsoft.com/office/officeart/2008/layout/LinedList"/>
    <dgm:cxn modelId="{4A7400C7-31D0-4043-B089-23EF379444B2}" type="presParOf" srcId="{66AE021C-D0BA-4278-A587-2D9C34CEC435}" destId="{201097DA-BE99-4C51-9ACD-919BE116B0C6}" srcOrd="3" destOrd="0" presId="urn:microsoft.com/office/officeart/2008/layout/LinedList"/>
    <dgm:cxn modelId="{6758A1EB-56B8-403A-A4B5-33233439B0B0}" type="presParOf" srcId="{201097DA-BE99-4C51-9ACD-919BE116B0C6}" destId="{28590DAF-6207-4984-99FF-6907297C0758}" srcOrd="0" destOrd="0" presId="urn:microsoft.com/office/officeart/2008/layout/LinedList"/>
    <dgm:cxn modelId="{71F5BD25-830C-4B8C-8B17-DFFC72E60A60}" type="presParOf" srcId="{201097DA-BE99-4C51-9ACD-919BE116B0C6}" destId="{07434CE8-145D-4C0B-9799-2F7648AB37D2}" srcOrd="1" destOrd="0" presId="urn:microsoft.com/office/officeart/2008/layout/LinedList"/>
    <dgm:cxn modelId="{74231FEA-D1CA-4122-AD3E-C1F6D37E1C2B}" type="presParOf" srcId="{66AE021C-D0BA-4278-A587-2D9C34CEC435}" destId="{02E41B2E-E9BE-4FE5-B75B-3A7F15C73E21}" srcOrd="4" destOrd="0" presId="urn:microsoft.com/office/officeart/2008/layout/LinedList"/>
    <dgm:cxn modelId="{857B21B9-2F28-4FD9-B7E6-2D16BCB23DFA}" type="presParOf" srcId="{66AE021C-D0BA-4278-A587-2D9C34CEC435}" destId="{337CCC46-3768-4808-86AB-C775470072AB}" srcOrd="5" destOrd="0" presId="urn:microsoft.com/office/officeart/2008/layout/LinedList"/>
    <dgm:cxn modelId="{E666A135-8469-4EDA-9283-32EA7806EFE7}" type="presParOf" srcId="{337CCC46-3768-4808-86AB-C775470072AB}" destId="{AC62D318-CBF7-49B8-B8E0-9F2DFAC32A41}" srcOrd="0" destOrd="0" presId="urn:microsoft.com/office/officeart/2008/layout/LinedList"/>
    <dgm:cxn modelId="{E0D9350D-7847-4F19-A454-047B530F7514}" type="presParOf" srcId="{337CCC46-3768-4808-86AB-C775470072AB}" destId="{9C58C26D-B6A9-4E67-88FB-03C2D6F16693}" srcOrd="1" destOrd="0" presId="urn:microsoft.com/office/officeart/2008/layout/LinedList"/>
    <dgm:cxn modelId="{A1FACC1B-5C8C-465E-BD2E-8692DF83A7FC}" type="presParOf" srcId="{66AE021C-D0BA-4278-A587-2D9C34CEC435}" destId="{F0702FC1-71AF-4981-BA76-2A3C592CF457}" srcOrd="6" destOrd="0" presId="urn:microsoft.com/office/officeart/2008/layout/LinedList"/>
    <dgm:cxn modelId="{202705FA-F72E-4EEC-966F-ED2C4527662B}" type="presParOf" srcId="{66AE021C-D0BA-4278-A587-2D9C34CEC435}" destId="{77BC8C94-17CB-468B-84EF-0C2B41D66BBC}" srcOrd="7" destOrd="0" presId="urn:microsoft.com/office/officeart/2008/layout/LinedList"/>
    <dgm:cxn modelId="{89FBCA56-FC6D-4177-9CFC-43608246A8E4}" type="presParOf" srcId="{77BC8C94-17CB-468B-84EF-0C2B41D66BBC}" destId="{3EC924E9-E0C3-43FE-97BC-45241E6DF428}" srcOrd="0" destOrd="0" presId="urn:microsoft.com/office/officeart/2008/layout/LinedList"/>
    <dgm:cxn modelId="{DE19BC58-2E3D-4E97-B063-DB410571778B}" type="presParOf" srcId="{77BC8C94-17CB-468B-84EF-0C2B41D66BBC}" destId="{30F1E4EF-88DF-442A-9615-74E0CB4B5E8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C4DCBE4-9044-471C-BEED-575CD57C61F7}"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FEBB5611-997B-4C7C-A7C5-29DD3F64594C}">
      <dgm:prSet/>
      <dgm:spPr/>
      <dgm:t>
        <a:bodyPr/>
        <a:lstStyle/>
        <a:p>
          <a:r>
            <a:rPr lang="en-US"/>
            <a:t>Similac Advance Powder 1 can = 90 reconstituted fluid ounces</a:t>
          </a:r>
        </a:p>
      </dgm:t>
    </dgm:pt>
    <dgm:pt modelId="{1ADF7947-CD56-4B4D-8584-D65EE34CD9BA}" type="parTrans" cxnId="{99B706B7-62A3-4ADD-A905-104781453933}">
      <dgm:prSet/>
      <dgm:spPr/>
      <dgm:t>
        <a:bodyPr/>
        <a:lstStyle/>
        <a:p>
          <a:endParaRPr lang="en-US"/>
        </a:p>
      </dgm:t>
    </dgm:pt>
    <dgm:pt modelId="{56C477CF-D737-4918-90D7-793DAB1F8CAA}" type="sibTrans" cxnId="{99B706B7-62A3-4ADD-A905-104781453933}">
      <dgm:prSet/>
      <dgm:spPr/>
      <dgm:t>
        <a:bodyPr/>
        <a:lstStyle/>
        <a:p>
          <a:endParaRPr lang="en-US"/>
        </a:p>
      </dgm:t>
    </dgm:pt>
    <dgm:pt modelId="{D2BDEB67-83E1-4FA8-9F2A-40D063989363}">
      <dgm:prSet/>
      <dgm:spPr/>
      <dgm:t>
        <a:bodyPr/>
        <a:lstStyle/>
        <a:p>
          <a:r>
            <a:rPr lang="en-US"/>
            <a:t>Infant drinks  ounces daily or 600 ounces per month. </a:t>
          </a:r>
        </a:p>
      </dgm:t>
    </dgm:pt>
    <dgm:pt modelId="{C6BE44C0-ECC4-406B-868B-AAD0C7B456D6}" type="parTrans" cxnId="{9285B1D5-5946-4DBF-96C9-7EC845CBF72C}">
      <dgm:prSet/>
      <dgm:spPr/>
      <dgm:t>
        <a:bodyPr/>
        <a:lstStyle/>
        <a:p>
          <a:endParaRPr lang="en-US"/>
        </a:p>
      </dgm:t>
    </dgm:pt>
    <dgm:pt modelId="{B54792A4-5EBC-4136-BDD2-654E609E570C}" type="sibTrans" cxnId="{9285B1D5-5946-4DBF-96C9-7EC845CBF72C}">
      <dgm:prSet/>
      <dgm:spPr/>
      <dgm:t>
        <a:bodyPr/>
        <a:lstStyle/>
        <a:p>
          <a:endParaRPr lang="en-US"/>
        </a:p>
      </dgm:t>
    </dgm:pt>
    <dgm:pt modelId="{3579B853-8810-4884-8AA5-389DBAB746F9}">
      <dgm:prSet/>
      <dgm:spPr/>
      <dgm:t>
        <a:bodyPr/>
        <a:lstStyle/>
        <a:p>
          <a:r>
            <a:rPr lang="en-US"/>
            <a:t>Will need 6.6 (7) cans of formula. </a:t>
          </a:r>
        </a:p>
      </dgm:t>
    </dgm:pt>
    <dgm:pt modelId="{688C0CC0-B42D-4A2C-A972-BAD7C56B9C87}" type="parTrans" cxnId="{7BBC6F6B-B714-4570-9AE3-38C9F06CD5C4}">
      <dgm:prSet/>
      <dgm:spPr/>
      <dgm:t>
        <a:bodyPr/>
        <a:lstStyle/>
        <a:p>
          <a:endParaRPr lang="en-US"/>
        </a:p>
      </dgm:t>
    </dgm:pt>
    <dgm:pt modelId="{01781B1E-4B89-4812-BA5D-4DA4F4AAAB30}" type="sibTrans" cxnId="{7BBC6F6B-B714-4570-9AE3-38C9F06CD5C4}">
      <dgm:prSet/>
      <dgm:spPr/>
      <dgm:t>
        <a:bodyPr/>
        <a:lstStyle/>
        <a:p>
          <a:endParaRPr lang="en-US"/>
        </a:p>
      </dgm:t>
    </dgm:pt>
    <dgm:pt modelId="{477E795B-8614-41AD-9328-7C3714D86F67}">
      <dgm:prSet/>
      <dgm:spPr/>
      <dgm:t>
        <a:bodyPr/>
        <a:lstStyle/>
        <a:p>
          <a:r>
            <a:rPr lang="en-US"/>
            <a:t>(At 5 months old the maximum WIC provides for limited breastfeeding is 10 cans). </a:t>
          </a:r>
        </a:p>
      </dgm:t>
    </dgm:pt>
    <dgm:pt modelId="{F18FA7F0-4625-4BCC-876A-E38EB6DE809D}" type="parTrans" cxnId="{4AD97ED7-15DB-4A23-A839-06E2289F7DE9}">
      <dgm:prSet/>
      <dgm:spPr/>
      <dgm:t>
        <a:bodyPr/>
        <a:lstStyle/>
        <a:p>
          <a:endParaRPr lang="en-US"/>
        </a:p>
      </dgm:t>
    </dgm:pt>
    <dgm:pt modelId="{6B1C856D-D7AC-4D64-B0DB-D5FA8DF2A147}" type="sibTrans" cxnId="{4AD97ED7-15DB-4A23-A839-06E2289F7DE9}">
      <dgm:prSet/>
      <dgm:spPr/>
      <dgm:t>
        <a:bodyPr/>
        <a:lstStyle/>
        <a:p>
          <a:endParaRPr lang="en-US"/>
        </a:p>
      </dgm:t>
    </dgm:pt>
    <dgm:pt modelId="{2814E6E2-01AA-4B4E-8FD5-56F543A24A86}" type="pres">
      <dgm:prSet presAssocID="{DC4DCBE4-9044-471C-BEED-575CD57C61F7}" presName="vert0" presStyleCnt="0">
        <dgm:presLayoutVars>
          <dgm:dir/>
          <dgm:animOne val="branch"/>
          <dgm:animLvl val="lvl"/>
        </dgm:presLayoutVars>
      </dgm:prSet>
      <dgm:spPr/>
    </dgm:pt>
    <dgm:pt modelId="{9385C406-F65B-4837-956A-18B12F854D2B}" type="pres">
      <dgm:prSet presAssocID="{FEBB5611-997B-4C7C-A7C5-29DD3F64594C}" presName="thickLine" presStyleLbl="alignNode1" presStyleIdx="0" presStyleCnt="4"/>
      <dgm:spPr/>
    </dgm:pt>
    <dgm:pt modelId="{1E9EB424-8B01-4753-837B-4E360F51D90E}" type="pres">
      <dgm:prSet presAssocID="{FEBB5611-997B-4C7C-A7C5-29DD3F64594C}" presName="horz1" presStyleCnt="0"/>
      <dgm:spPr/>
    </dgm:pt>
    <dgm:pt modelId="{843968E7-6E7A-4CBC-959C-7F854D0D0A7E}" type="pres">
      <dgm:prSet presAssocID="{FEBB5611-997B-4C7C-A7C5-29DD3F64594C}" presName="tx1" presStyleLbl="revTx" presStyleIdx="0" presStyleCnt="4"/>
      <dgm:spPr/>
    </dgm:pt>
    <dgm:pt modelId="{43B27ECB-B1D7-4E3B-9053-91A27E295934}" type="pres">
      <dgm:prSet presAssocID="{FEBB5611-997B-4C7C-A7C5-29DD3F64594C}" presName="vert1" presStyleCnt="0"/>
      <dgm:spPr/>
    </dgm:pt>
    <dgm:pt modelId="{E3994CDF-95E5-4C74-9A59-499C65D877FE}" type="pres">
      <dgm:prSet presAssocID="{D2BDEB67-83E1-4FA8-9F2A-40D063989363}" presName="thickLine" presStyleLbl="alignNode1" presStyleIdx="1" presStyleCnt="4"/>
      <dgm:spPr/>
    </dgm:pt>
    <dgm:pt modelId="{4F627233-7DD4-4F24-A8D0-49EFC85893D6}" type="pres">
      <dgm:prSet presAssocID="{D2BDEB67-83E1-4FA8-9F2A-40D063989363}" presName="horz1" presStyleCnt="0"/>
      <dgm:spPr/>
    </dgm:pt>
    <dgm:pt modelId="{2722B439-D3AD-460E-8603-CDC3373D7A16}" type="pres">
      <dgm:prSet presAssocID="{D2BDEB67-83E1-4FA8-9F2A-40D063989363}" presName="tx1" presStyleLbl="revTx" presStyleIdx="1" presStyleCnt="4"/>
      <dgm:spPr/>
    </dgm:pt>
    <dgm:pt modelId="{69ADA9FB-B689-4C22-B65A-45C5F052C002}" type="pres">
      <dgm:prSet presAssocID="{D2BDEB67-83E1-4FA8-9F2A-40D063989363}" presName="vert1" presStyleCnt="0"/>
      <dgm:spPr/>
    </dgm:pt>
    <dgm:pt modelId="{2E134673-CC7C-4DD7-824A-B5E328DAC1C8}" type="pres">
      <dgm:prSet presAssocID="{3579B853-8810-4884-8AA5-389DBAB746F9}" presName="thickLine" presStyleLbl="alignNode1" presStyleIdx="2" presStyleCnt="4"/>
      <dgm:spPr/>
    </dgm:pt>
    <dgm:pt modelId="{678052FF-A2F5-419B-893C-696B178108C4}" type="pres">
      <dgm:prSet presAssocID="{3579B853-8810-4884-8AA5-389DBAB746F9}" presName="horz1" presStyleCnt="0"/>
      <dgm:spPr/>
    </dgm:pt>
    <dgm:pt modelId="{1BA186B5-124C-4BE5-862D-C97250AFE5F0}" type="pres">
      <dgm:prSet presAssocID="{3579B853-8810-4884-8AA5-389DBAB746F9}" presName="tx1" presStyleLbl="revTx" presStyleIdx="2" presStyleCnt="4"/>
      <dgm:spPr/>
    </dgm:pt>
    <dgm:pt modelId="{CC06C16E-46F4-491C-8B2A-2701F5E91484}" type="pres">
      <dgm:prSet presAssocID="{3579B853-8810-4884-8AA5-389DBAB746F9}" presName="vert1" presStyleCnt="0"/>
      <dgm:spPr/>
    </dgm:pt>
    <dgm:pt modelId="{6F4F00B4-93F5-4D15-AE5D-79C7EB9D9A9C}" type="pres">
      <dgm:prSet presAssocID="{477E795B-8614-41AD-9328-7C3714D86F67}" presName="thickLine" presStyleLbl="alignNode1" presStyleIdx="3" presStyleCnt="4"/>
      <dgm:spPr/>
    </dgm:pt>
    <dgm:pt modelId="{B654D51A-01FB-4749-BF6C-F66BA234C2FA}" type="pres">
      <dgm:prSet presAssocID="{477E795B-8614-41AD-9328-7C3714D86F67}" presName="horz1" presStyleCnt="0"/>
      <dgm:spPr/>
    </dgm:pt>
    <dgm:pt modelId="{3DD6B782-5A4A-49DA-A8D1-6B2472118EF5}" type="pres">
      <dgm:prSet presAssocID="{477E795B-8614-41AD-9328-7C3714D86F67}" presName="tx1" presStyleLbl="revTx" presStyleIdx="3" presStyleCnt="4"/>
      <dgm:spPr/>
    </dgm:pt>
    <dgm:pt modelId="{47DEFBD6-F914-466B-9492-9B63A66A3BF0}" type="pres">
      <dgm:prSet presAssocID="{477E795B-8614-41AD-9328-7C3714D86F67}" presName="vert1" presStyleCnt="0"/>
      <dgm:spPr/>
    </dgm:pt>
  </dgm:ptLst>
  <dgm:cxnLst>
    <dgm:cxn modelId="{69602227-3F92-4748-B9AA-1D109C6F0711}" type="presOf" srcId="{3579B853-8810-4884-8AA5-389DBAB746F9}" destId="{1BA186B5-124C-4BE5-862D-C97250AFE5F0}" srcOrd="0" destOrd="0" presId="urn:microsoft.com/office/officeart/2008/layout/LinedList"/>
    <dgm:cxn modelId="{34A42831-E3BE-4F9B-82EB-D8F18329F80D}" type="presOf" srcId="{D2BDEB67-83E1-4FA8-9F2A-40D063989363}" destId="{2722B439-D3AD-460E-8603-CDC3373D7A16}" srcOrd="0" destOrd="0" presId="urn:microsoft.com/office/officeart/2008/layout/LinedList"/>
    <dgm:cxn modelId="{7BBC6F6B-B714-4570-9AE3-38C9F06CD5C4}" srcId="{DC4DCBE4-9044-471C-BEED-575CD57C61F7}" destId="{3579B853-8810-4884-8AA5-389DBAB746F9}" srcOrd="2" destOrd="0" parTransId="{688C0CC0-B42D-4A2C-A972-BAD7C56B9C87}" sibTransId="{01781B1E-4B89-4812-BA5D-4DA4F4AAAB30}"/>
    <dgm:cxn modelId="{2245DDA6-BD59-4326-8186-A82F04DEBF8D}" type="presOf" srcId="{477E795B-8614-41AD-9328-7C3714D86F67}" destId="{3DD6B782-5A4A-49DA-A8D1-6B2472118EF5}" srcOrd="0" destOrd="0" presId="urn:microsoft.com/office/officeart/2008/layout/LinedList"/>
    <dgm:cxn modelId="{63FDA0A8-EFC3-485D-B062-8A226295D7C8}" type="presOf" srcId="{FEBB5611-997B-4C7C-A7C5-29DD3F64594C}" destId="{843968E7-6E7A-4CBC-959C-7F854D0D0A7E}" srcOrd="0" destOrd="0" presId="urn:microsoft.com/office/officeart/2008/layout/LinedList"/>
    <dgm:cxn modelId="{99B706B7-62A3-4ADD-A905-104781453933}" srcId="{DC4DCBE4-9044-471C-BEED-575CD57C61F7}" destId="{FEBB5611-997B-4C7C-A7C5-29DD3F64594C}" srcOrd="0" destOrd="0" parTransId="{1ADF7947-CD56-4B4D-8584-D65EE34CD9BA}" sibTransId="{56C477CF-D737-4918-90D7-793DAB1F8CAA}"/>
    <dgm:cxn modelId="{9285B1D5-5946-4DBF-96C9-7EC845CBF72C}" srcId="{DC4DCBE4-9044-471C-BEED-575CD57C61F7}" destId="{D2BDEB67-83E1-4FA8-9F2A-40D063989363}" srcOrd="1" destOrd="0" parTransId="{C6BE44C0-ECC4-406B-868B-AAD0C7B456D6}" sibTransId="{B54792A4-5EBC-4136-BDD2-654E609E570C}"/>
    <dgm:cxn modelId="{4AD97ED7-15DB-4A23-A839-06E2289F7DE9}" srcId="{DC4DCBE4-9044-471C-BEED-575CD57C61F7}" destId="{477E795B-8614-41AD-9328-7C3714D86F67}" srcOrd="3" destOrd="0" parTransId="{F18FA7F0-4625-4BCC-876A-E38EB6DE809D}" sibTransId="{6B1C856D-D7AC-4D64-B0DB-D5FA8DF2A147}"/>
    <dgm:cxn modelId="{E4F105E0-02B0-4700-B8A6-E55F2AD8D1FE}" type="presOf" srcId="{DC4DCBE4-9044-471C-BEED-575CD57C61F7}" destId="{2814E6E2-01AA-4B4E-8FD5-56F543A24A86}" srcOrd="0" destOrd="0" presId="urn:microsoft.com/office/officeart/2008/layout/LinedList"/>
    <dgm:cxn modelId="{22B1CB40-8835-407B-9839-E2F3E5348C65}" type="presParOf" srcId="{2814E6E2-01AA-4B4E-8FD5-56F543A24A86}" destId="{9385C406-F65B-4837-956A-18B12F854D2B}" srcOrd="0" destOrd="0" presId="urn:microsoft.com/office/officeart/2008/layout/LinedList"/>
    <dgm:cxn modelId="{FFF74D14-CBAC-4FC0-8F7D-ECA43E69E2BD}" type="presParOf" srcId="{2814E6E2-01AA-4B4E-8FD5-56F543A24A86}" destId="{1E9EB424-8B01-4753-837B-4E360F51D90E}" srcOrd="1" destOrd="0" presId="urn:microsoft.com/office/officeart/2008/layout/LinedList"/>
    <dgm:cxn modelId="{1616F33D-71B3-4921-9DD5-1F84BA17827F}" type="presParOf" srcId="{1E9EB424-8B01-4753-837B-4E360F51D90E}" destId="{843968E7-6E7A-4CBC-959C-7F854D0D0A7E}" srcOrd="0" destOrd="0" presId="urn:microsoft.com/office/officeart/2008/layout/LinedList"/>
    <dgm:cxn modelId="{D3716476-2670-4D39-8630-F77AFDA173A8}" type="presParOf" srcId="{1E9EB424-8B01-4753-837B-4E360F51D90E}" destId="{43B27ECB-B1D7-4E3B-9053-91A27E295934}" srcOrd="1" destOrd="0" presId="urn:microsoft.com/office/officeart/2008/layout/LinedList"/>
    <dgm:cxn modelId="{AA75FC00-68C4-4776-8E7B-E010EC4F23BD}" type="presParOf" srcId="{2814E6E2-01AA-4B4E-8FD5-56F543A24A86}" destId="{E3994CDF-95E5-4C74-9A59-499C65D877FE}" srcOrd="2" destOrd="0" presId="urn:microsoft.com/office/officeart/2008/layout/LinedList"/>
    <dgm:cxn modelId="{06FF29EA-7B36-42BB-9FA0-23A7A3A7BE8B}" type="presParOf" srcId="{2814E6E2-01AA-4B4E-8FD5-56F543A24A86}" destId="{4F627233-7DD4-4F24-A8D0-49EFC85893D6}" srcOrd="3" destOrd="0" presId="urn:microsoft.com/office/officeart/2008/layout/LinedList"/>
    <dgm:cxn modelId="{F302E3B6-B382-4C34-8452-22646C4F0E4E}" type="presParOf" srcId="{4F627233-7DD4-4F24-A8D0-49EFC85893D6}" destId="{2722B439-D3AD-460E-8603-CDC3373D7A16}" srcOrd="0" destOrd="0" presId="urn:microsoft.com/office/officeart/2008/layout/LinedList"/>
    <dgm:cxn modelId="{3BFA68CF-7D22-4B2C-948C-23FDB13ED1A3}" type="presParOf" srcId="{4F627233-7DD4-4F24-A8D0-49EFC85893D6}" destId="{69ADA9FB-B689-4C22-B65A-45C5F052C002}" srcOrd="1" destOrd="0" presId="urn:microsoft.com/office/officeart/2008/layout/LinedList"/>
    <dgm:cxn modelId="{CA39456D-BBC4-42FA-A9C1-F8B2493A1BCC}" type="presParOf" srcId="{2814E6E2-01AA-4B4E-8FD5-56F543A24A86}" destId="{2E134673-CC7C-4DD7-824A-B5E328DAC1C8}" srcOrd="4" destOrd="0" presId="urn:microsoft.com/office/officeart/2008/layout/LinedList"/>
    <dgm:cxn modelId="{C9099296-D699-440E-AD4E-585396EDE254}" type="presParOf" srcId="{2814E6E2-01AA-4B4E-8FD5-56F543A24A86}" destId="{678052FF-A2F5-419B-893C-696B178108C4}" srcOrd="5" destOrd="0" presId="urn:microsoft.com/office/officeart/2008/layout/LinedList"/>
    <dgm:cxn modelId="{4FF43D0A-3F9D-4B68-AE2D-B350D4D10229}" type="presParOf" srcId="{678052FF-A2F5-419B-893C-696B178108C4}" destId="{1BA186B5-124C-4BE5-862D-C97250AFE5F0}" srcOrd="0" destOrd="0" presId="urn:microsoft.com/office/officeart/2008/layout/LinedList"/>
    <dgm:cxn modelId="{43CCFF56-30EF-4F5F-AAAD-300A9504F8E2}" type="presParOf" srcId="{678052FF-A2F5-419B-893C-696B178108C4}" destId="{CC06C16E-46F4-491C-8B2A-2701F5E91484}" srcOrd="1" destOrd="0" presId="urn:microsoft.com/office/officeart/2008/layout/LinedList"/>
    <dgm:cxn modelId="{ECBDEB1A-673F-4C80-8EDA-848C6E42DC22}" type="presParOf" srcId="{2814E6E2-01AA-4B4E-8FD5-56F543A24A86}" destId="{6F4F00B4-93F5-4D15-AE5D-79C7EB9D9A9C}" srcOrd="6" destOrd="0" presId="urn:microsoft.com/office/officeart/2008/layout/LinedList"/>
    <dgm:cxn modelId="{BA919EB2-18E2-484B-A927-49EA2D1A1F3E}" type="presParOf" srcId="{2814E6E2-01AA-4B4E-8FD5-56F543A24A86}" destId="{B654D51A-01FB-4749-BF6C-F66BA234C2FA}" srcOrd="7" destOrd="0" presId="urn:microsoft.com/office/officeart/2008/layout/LinedList"/>
    <dgm:cxn modelId="{0466CB9A-DF6A-4669-88E4-3767D338CE20}" type="presParOf" srcId="{B654D51A-01FB-4749-BF6C-F66BA234C2FA}" destId="{3DD6B782-5A4A-49DA-A8D1-6B2472118EF5}" srcOrd="0" destOrd="0" presId="urn:microsoft.com/office/officeart/2008/layout/LinedList"/>
    <dgm:cxn modelId="{B79AFBA5-856E-4BF4-9AB0-E3AEF5CD0D58}" type="presParOf" srcId="{B654D51A-01FB-4749-BF6C-F66BA234C2FA}" destId="{47DEFBD6-F914-466B-9492-9B63A66A3BF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0EE1CE8-E7E6-4EC6-9251-62ED70589B8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0A824FF-605A-4D60-9B68-DF15B365D149}">
      <dgm:prSet/>
      <dgm:spPr/>
      <dgm:t>
        <a:bodyPr/>
        <a:lstStyle/>
        <a:p>
          <a:r>
            <a:rPr lang="en-US"/>
            <a:t>Make referrals to other social services programs </a:t>
          </a:r>
        </a:p>
      </dgm:t>
    </dgm:pt>
    <dgm:pt modelId="{0786A2FA-177A-4954-901D-F5A265BF47FF}" type="parTrans" cxnId="{2845A9A5-6722-4A4B-A735-5C672EECFD49}">
      <dgm:prSet/>
      <dgm:spPr/>
      <dgm:t>
        <a:bodyPr/>
        <a:lstStyle/>
        <a:p>
          <a:endParaRPr lang="en-US"/>
        </a:p>
      </dgm:t>
    </dgm:pt>
    <dgm:pt modelId="{5CB589D8-4862-4481-8677-B9846208A134}" type="sibTrans" cxnId="{2845A9A5-6722-4A4B-A735-5C672EECFD49}">
      <dgm:prSet/>
      <dgm:spPr/>
      <dgm:t>
        <a:bodyPr/>
        <a:lstStyle/>
        <a:p>
          <a:endParaRPr lang="en-US"/>
        </a:p>
      </dgm:t>
    </dgm:pt>
    <dgm:pt modelId="{B5018344-8B27-46C7-812F-8D4E21526824}">
      <dgm:prSet/>
      <dgm:spPr/>
      <dgm:t>
        <a:bodyPr/>
        <a:lstStyle/>
        <a:p>
          <a:r>
            <a:rPr lang="en-US"/>
            <a:t>To learn more about other nutrition assistance programs go to </a:t>
          </a:r>
          <a:r>
            <a:rPr lang="en-US" u="sng"/>
            <a:t>http://www.benefits.gov/</a:t>
          </a:r>
          <a:endParaRPr lang="en-US"/>
        </a:p>
      </dgm:t>
    </dgm:pt>
    <dgm:pt modelId="{ACC2C534-AC01-44E6-99F8-BC463274CEFC}" type="parTrans" cxnId="{E81F54FC-C4D5-4FA6-A226-A94302F9426E}">
      <dgm:prSet/>
      <dgm:spPr/>
      <dgm:t>
        <a:bodyPr/>
        <a:lstStyle/>
        <a:p>
          <a:endParaRPr lang="en-US"/>
        </a:p>
      </dgm:t>
    </dgm:pt>
    <dgm:pt modelId="{1E758520-EE27-4A26-BC80-40E28AB0249A}" type="sibTrans" cxnId="{E81F54FC-C4D5-4FA6-A226-A94302F9426E}">
      <dgm:prSet/>
      <dgm:spPr/>
      <dgm:t>
        <a:bodyPr/>
        <a:lstStyle/>
        <a:p>
          <a:endParaRPr lang="en-US"/>
        </a:p>
      </dgm:t>
    </dgm:pt>
    <dgm:pt modelId="{126251B3-3140-436F-B6AC-F087DEB3AEFE}" type="pres">
      <dgm:prSet presAssocID="{50EE1CE8-E7E6-4EC6-9251-62ED70589B8C}" presName="root" presStyleCnt="0">
        <dgm:presLayoutVars>
          <dgm:dir/>
          <dgm:resizeHandles val="exact"/>
        </dgm:presLayoutVars>
      </dgm:prSet>
      <dgm:spPr/>
    </dgm:pt>
    <dgm:pt modelId="{33CEEDA9-C4C3-4FEC-8D3A-F78E3C7A9B05}" type="pres">
      <dgm:prSet presAssocID="{90A824FF-605A-4D60-9B68-DF15B365D149}" presName="compNode" presStyleCnt="0"/>
      <dgm:spPr/>
    </dgm:pt>
    <dgm:pt modelId="{B87113DA-0892-49CE-B948-E934C0276724}" type="pres">
      <dgm:prSet presAssocID="{90A824FF-605A-4D60-9B68-DF15B365D149}" presName="bgRect" presStyleLbl="bgShp" presStyleIdx="0" presStyleCnt="2"/>
      <dgm:spPr/>
    </dgm:pt>
    <dgm:pt modelId="{578B774D-666A-415C-8957-F413A205B994}" type="pres">
      <dgm:prSet presAssocID="{90A824FF-605A-4D60-9B68-DF15B365D14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542FC509-F84D-45BA-A4BC-5649119251C3}" type="pres">
      <dgm:prSet presAssocID="{90A824FF-605A-4D60-9B68-DF15B365D149}" presName="spaceRect" presStyleCnt="0"/>
      <dgm:spPr/>
    </dgm:pt>
    <dgm:pt modelId="{32BEB2D1-551C-4705-A426-EE97EEC04D91}" type="pres">
      <dgm:prSet presAssocID="{90A824FF-605A-4D60-9B68-DF15B365D149}" presName="parTx" presStyleLbl="revTx" presStyleIdx="0" presStyleCnt="2">
        <dgm:presLayoutVars>
          <dgm:chMax val="0"/>
          <dgm:chPref val="0"/>
        </dgm:presLayoutVars>
      </dgm:prSet>
      <dgm:spPr/>
    </dgm:pt>
    <dgm:pt modelId="{1D1FADF4-7426-4BE9-975E-4946B2875BC1}" type="pres">
      <dgm:prSet presAssocID="{5CB589D8-4862-4481-8677-B9846208A134}" presName="sibTrans" presStyleCnt="0"/>
      <dgm:spPr/>
    </dgm:pt>
    <dgm:pt modelId="{42AE0468-064B-4116-B3CB-2B9BEF26F47F}" type="pres">
      <dgm:prSet presAssocID="{B5018344-8B27-46C7-812F-8D4E21526824}" presName="compNode" presStyleCnt="0"/>
      <dgm:spPr/>
    </dgm:pt>
    <dgm:pt modelId="{57C9F806-0759-4159-9860-F41A8E95809D}" type="pres">
      <dgm:prSet presAssocID="{B5018344-8B27-46C7-812F-8D4E21526824}" presName="bgRect" presStyleLbl="bgShp" presStyleIdx="1" presStyleCnt="2"/>
      <dgm:spPr/>
    </dgm:pt>
    <dgm:pt modelId="{02B06B06-6A56-4385-BF94-3385BC03746B}" type="pres">
      <dgm:prSet presAssocID="{B5018344-8B27-46C7-812F-8D4E2152682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rk and knife"/>
        </a:ext>
      </dgm:extLst>
    </dgm:pt>
    <dgm:pt modelId="{F937A422-AAA0-48D5-B51A-9759B8EC7DB4}" type="pres">
      <dgm:prSet presAssocID="{B5018344-8B27-46C7-812F-8D4E21526824}" presName="spaceRect" presStyleCnt="0"/>
      <dgm:spPr/>
    </dgm:pt>
    <dgm:pt modelId="{9E3537F4-9C33-4DC2-8A20-01D8F7453C72}" type="pres">
      <dgm:prSet presAssocID="{B5018344-8B27-46C7-812F-8D4E21526824}" presName="parTx" presStyleLbl="revTx" presStyleIdx="1" presStyleCnt="2">
        <dgm:presLayoutVars>
          <dgm:chMax val="0"/>
          <dgm:chPref val="0"/>
        </dgm:presLayoutVars>
      </dgm:prSet>
      <dgm:spPr/>
    </dgm:pt>
  </dgm:ptLst>
  <dgm:cxnLst>
    <dgm:cxn modelId="{821F2611-2B41-4CB2-B0B5-83D448B8B9D1}" type="presOf" srcId="{90A824FF-605A-4D60-9B68-DF15B365D149}" destId="{32BEB2D1-551C-4705-A426-EE97EEC04D91}" srcOrd="0" destOrd="0" presId="urn:microsoft.com/office/officeart/2018/2/layout/IconVerticalSolidList"/>
    <dgm:cxn modelId="{2845A9A5-6722-4A4B-A735-5C672EECFD49}" srcId="{50EE1CE8-E7E6-4EC6-9251-62ED70589B8C}" destId="{90A824FF-605A-4D60-9B68-DF15B365D149}" srcOrd="0" destOrd="0" parTransId="{0786A2FA-177A-4954-901D-F5A265BF47FF}" sibTransId="{5CB589D8-4862-4481-8677-B9846208A134}"/>
    <dgm:cxn modelId="{3D968BAA-99DA-4463-9F70-7DCFCC552AC6}" type="presOf" srcId="{B5018344-8B27-46C7-812F-8D4E21526824}" destId="{9E3537F4-9C33-4DC2-8A20-01D8F7453C72}" srcOrd="0" destOrd="0" presId="urn:microsoft.com/office/officeart/2018/2/layout/IconVerticalSolidList"/>
    <dgm:cxn modelId="{9688A7AF-0C4B-4C56-AF21-E109E6AB303A}" type="presOf" srcId="{50EE1CE8-E7E6-4EC6-9251-62ED70589B8C}" destId="{126251B3-3140-436F-B6AC-F087DEB3AEFE}" srcOrd="0" destOrd="0" presId="urn:microsoft.com/office/officeart/2018/2/layout/IconVerticalSolidList"/>
    <dgm:cxn modelId="{E81F54FC-C4D5-4FA6-A226-A94302F9426E}" srcId="{50EE1CE8-E7E6-4EC6-9251-62ED70589B8C}" destId="{B5018344-8B27-46C7-812F-8D4E21526824}" srcOrd="1" destOrd="0" parTransId="{ACC2C534-AC01-44E6-99F8-BC463274CEFC}" sibTransId="{1E758520-EE27-4A26-BC80-40E28AB0249A}"/>
    <dgm:cxn modelId="{859D7D72-DAB5-49B8-A1FF-5F135907924F}" type="presParOf" srcId="{126251B3-3140-436F-B6AC-F087DEB3AEFE}" destId="{33CEEDA9-C4C3-4FEC-8D3A-F78E3C7A9B05}" srcOrd="0" destOrd="0" presId="urn:microsoft.com/office/officeart/2018/2/layout/IconVerticalSolidList"/>
    <dgm:cxn modelId="{E0E4418B-6659-417D-B9FA-96273A7B23CC}" type="presParOf" srcId="{33CEEDA9-C4C3-4FEC-8D3A-F78E3C7A9B05}" destId="{B87113DA-0892-49CE-B948-E934C0276724}" srcOrd="0" destOrd="0" presId="urn:microsoft.com/office/officeart/2018/2/layout/IconVerticalSolidList"/>
    <dgm:cxn modelId="{BA7ECC8B-2E58-4386-8C8F-5ED1B2BF76AC}" type="presParOf" srcId="{33CEEDA9-C4C3-4FEC-8D3A-F78E3C7A9B05}" destId="{578B774D-666A-415C-8957-F413A205B994}" srcOrd="1" destOrd="0" presId="urn:microsoft.com/office/officeart/2018/2/layout/IconVerticalSolidList"/>
    <dgm:cxn modelId="{5DF486E3-7498-42F8-A84D-AA2675889B29}" type="presParOf" srcId="{33CEEDA9-C4C3-4FEC-8D3A-F78E3C7A9B05}" destId="{542FC509-F84D-45BA-A4BC-5649119251C3}" srcOrd="2" destOrd="0" presId="urn:microsoft.com/office/officeart/2018/2/layout/IconVerticalSolidList"/>
    <dgm:cxn modelId="{5680F781-6D74-427E-9EC4-EC58CA5F9578}" type="presParOf" srcId="{33CEEDA9-C4C3-4FEC-8D3A-F78E3C7A9B05}" destId="{32BEB2D1-551C-4705-A426-EE97EEC04D91}" srcOrd="3" destOrd="0" presId="urn:microsoft.com/office/officeart/2018/2/layout/IconVerticalSolidList"/>
    <dgm:cxn modelId="{12DBB0E6-0EBE-4F2E-94FF-EADC67B26E8A}" type="presParOf" srcId="{126251B3-3140-436F-B6AC-F087DEB3AEFE}" destId="{1D1FADF4-7426-4BE9-975E-4946B2875BC1}" srcOrd="1" destOrd="0" presId="urn:microsoft.com/office/officeart/2018/2/layout/IconVerticalSolidList"/>
    <dgm:cxn modelId="{55EBFD61-785F-415D-BC84-83EC609F7BB4}" type="presParOf" srcId="{126251B3-3140-436F-B6AC-F087DEB3AEFE}" destId="{42AE0468-064B-4116-B3CB-2B9BEF26F47F}" srcOrd="2" destOrd="0" presId="urn:microsoft.com/office/officeart/2018/2/layout/IconVerticalSolidList"/>
    <dgm:cxn modelId="{496C81E3-C911-4D32-82CF-E7A28EC89E9E}" type="presParOf" srcId="{42AE0468-064B-4116-B3CB-2B9BEF26F47F}" destId="{57C9F806-0759-4159-9860-F41A8E95809D}" srcOrd="0" destOrd="0" presId="urn:microsoft.com/office/officeart/2018/2/layout/IconVerticalSolidList"/>
    <dgm:cxn modelId="{2D2DA3D4-7BCD-4353-B9BA-B8CE25B53367}" type="presParOf" srcId="{42AE0468-064B-4116-B3CB-2B9BEF26F47F}" destId="{02B06B06-6A56-4385-BF94-3385BC03746B}" srcOrd="1" destOrd="0" presId="urn:microsoft.com/office/officeart/2018/2/layout/IconVerticalSolidList"/>
    <dgm:cxn modelId="{48EA06DB-5BD3-4C86-BC44-95393EF6F35A}" type="presParOf" srcId="{42AE0468-064B-4116-B3CB-2B9BEF26F47F}" destId="{F937A422-AAA0-48D5-B51A-9759B8EC7DB4}" srcOrd="2" destOrd="0" presId="urn:microsoft.com/office/officeart/2018/2/layout/IconVerticalSolidList"/>
    <dgm:cxn modelId="{7D831029-3DF3-43F4-8B1C-2F6E6F8313E8}" type="presParOf" srcId="{42AE0468-064B-4116-B3CB-2B9BEF26F47F}" destId="{9E3537F4-9C33-4DC2-8A20-01D8F7453C7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D58A2A7-2A9E-436C-81FE-823C710C798E}"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839C3073-A3B0-4C7E-B5B6-50F90E0D0092}">
      <dgm:prSet/>
      <dgm:spPr/>
      <dgm:t>
        <a:bodyPr/>
        <a:lstStyle/>
        <a:p>
          <a:r>
            <a:rPr lang="en-US"/>
            <a:t>Require by law to competitively bid infant formula rebate contracts with infant formula manufacturers </a:t>
          </a:r>
        </a:p>
      </dgm:t>
    </dgm:pt>
    <dgm:pt modelId="{56BE52E0-F44C-4040-A389-F7ECDACD2B62}" type="parTrans" cxnId="{8B3A8DD5-8DDE-4465-BCD1-31C0CEA73C09}">
      <dgm:prSet/>
      <dgm:spPr/>
      <dgm:t>
        <a:bodyPr/>
        <a:lstStyle/>
        <a:p>
          <a:endParaRPr lang="en-US"/>
        </a:p>
      </dgm:t>
    </dgm:pt>
    <dgm:pt modelId="{3B808A29-891E-42CE-9A44-55B39E69FAE5}" type="sibTrans" cxnId="{8B3A8DD5-8DDE-4465-BCD1-31C0CEA73C09}">
      <dgm:prSet/>
      <dgm:spPr/>
      <dgm:t>
        <a:bodyPr/>
        <a:lstStyle/>
        <a:p>
          <a:endParaRPr lang="en-US"/>
        </a:p>
      </dgm:t>
    </dgm:pt>
    <dgm:pt modelId="{7ACC139A-7A92-4A4B-BE54-62BF5D0D9C96}">
      <dgm:prSet/>
      <dgm:spPr/>
      <dgm:t>
        <a:bodyPr/>
        <a:lstStyle/>
        <a:p>
          <a:r>
            <a:rPr lang="en-US"/>
            <a:t>“</a:t>
          </a:r>
          <a:r>
            <a:rPr lang="en-US" i="1"/>
            <a:t>A contract is awarded by the State agency as a result of that bid</a:t>
          </a:r>
          <a:r>
            <a:rPr lang="en-US"/>
            <a:t>”</a:t>
          </a:r>
        </a:p>
      </dgm:t>
    </dgm:pt>
    <dgm:pt modelId="{BDDD0AAC-DB76-4AE1-9B8C-26AE017321D8}" type="parTrans" cxnId="{7A42D316-F141-4584-BA64-4E1CD725AB6F}">
      <dgm:prSet/>
      <dgm:spPr/>
      <dgm:t>
        <a:bodyPr/>
        <a:lstStyle/>
        <a:p>
          <a:endParaRPr lang="en-US"/>
        </a:p>
      </dgm:t>
    </dgm:pt>
    <dgm:pt modelId="{4C35B868-78CD-4E90-9A76-F4E1C464839D}" type="sibTrans" cxnId="{7A42D316-F141-4584-BA64-4E1CD725AB6F}">
      <dgm:prSet/>
      <dgm:spPr/>
      <dgm:t>
        <a:bodyPr/>
        <a:lstStyle/>
        <a:p>
          <a:endParaRPr lang="en-US"/>
        </a:p>
      </dgm:t>
    </dgm:pt>
    <dgm:pt modelId="{3FEE31E5-9934-427D-8768-E5B124039C38}">
      <dgm:prSet/>
      <dgm:spPr/>
      <dgm:t>
        <a:bodyPr/>
        <a:lstStyle/>
        <a:p>
          <a:r>
            <a:rPr lang="en-US"/>
            <a:t>The state agency must use the </a:t>
          </a:r>
          <a:r>
            <a:rPr lang="en-US" b="1"/>
            <a:t>primary contract infant formula as the first choice of issuance</a:t>
          </a:r>
          <a:r>
            <a:rPr lang="en-US"/>
            <a:t> </a:t>
          </a:r>
        </a:p>
      </dgm:t>
    </dgm:pt>
    <dgm:pt modelId="{5B390CF3-61DA-4A92-BD58-15EDDD44CF5B}" type="parTrans" cxnId="{3080AE7F-D675-4170-93C0-ECBBB6319DD3}">
      <dgm:prSet/>
      <dgm:spPr/>
      <dgm:t>
        <a:bodyPr/>
        <a:lstStyle/>
        <a:p>
          <a:endParaRPr lang="en-US"/>
        </a:p>
      </dgm:t>
    </dgm:pt>
    <dgm:pt modelId="{FC2D4D1C-4E16-4D21-BEDF-C60F7A4C932B}" type="sibTrans" cxnId="{3080AE7F-D675-4170-93C0-ECBBB6319DD3}">
      <dgm:prSet/>
      <dgm:spPr/>
      <dgm:t>
        <a:bodyPr/>
        <a:lstStyle/>
        <a:p>
          <a:endParaRPr lang="en-US"/>
        </a:p>
      </dgm:t>
    </dgm:pt>
    <dgm:pt modelId="{C0AC2223-D9C4-4936-BAC2-8E9A64F0E79B}">
      <dgm:prSet/>
      <dgm:spPr/>
      <dgm:t>
        <a:bodyPr/>
        <a:lstStyle/>
        <a:p>
          <a:r>
            <a:rPr lang="en-US"/>
            <a:t>Contract brand infant formula </a:t>
          </a:r>
        </a:p>
      </dgm:t>
    </dgm:pt>
    <dgm:pt modelId="{625FF47E-9D50-44F3-8E9C-7182167B74ED}" type="parTrans" cxnId="{B1C77248-52F8-40E6-A6BA-AB5DD288E6C6}">
      <dgm:prSet/>
      <dgm:spPr/>
      <dgm:t>
        <a:bodyPr/>
        <a:lstStyle/>
        <a:p>
          <a:endParaRPr lang="en-US"/>
        </a:p>
      </dgm:t>
    </dgm:pt>
    <dgm:pt modelId="{36DEDD4D-71C9-492B-96CD-5144F892A442}" type="sibTrans" cxnId="{B1C77248-52F8-40E6-A6BA-AB5DD288E6C6}">
      <dgm:prSet/>
      <dgm:spPr/>
      <dgm:t>
        <a:bodyPr/>
        <a:lstStyle/>
        <a:p>
          <a:endParaRPr lang="en-US"/>
        </a:p>
      </dgm:t>
    </dgm:pt>
    <dgm:pt modelId="{6A564A56-A933-4FB8-97BB-81C3A12D5112}" type="pres">
      <dgm:prSet presAssocID="{AD58A2A7-2A9E-436C-81FE-823C710C798E}" presName="vert0" presStyleCnt="0">
        <dgm:presLayoutVars>
          <dgm:dir/>
          <dgm:animOne val="branch"/>
          <dgm:animLvl val="lvl"/>
        </dgm:presLayoutVars>
      </dgm:prSet>
      <dgm:spPr/>
    </dgm:pt>
    <dgm:pt modelId="{4D215F1C-4849-45C4-87CC-1564B35E5FCC}" type="pres">
      <dgm:prSet presAssocID="{839C3073-A3B0-4C7E-B5B6-50F90E0D0092}" presName="thickLine" presStyleLbl="alignNode1" presStyleIdx="0" presStyleCnt="4"/>
      <dgm:spPr/>
    </dgm:pt>
    <dgm:pt modelId="{6CFB8B1E-7353-4842-B4D0-7A96E5DF9EBF}" type="pres">
      <dgm:prSet presAssocID="{839C3073-A3B0-4C7E-B5B6-50F90E0D0092}" presName="horz1" presStyleCnt="0"/>
      <dgm:spPr/>
    </dgm:pt>
    <dgm:pt modelId="{F812076F-240E-40BB-9350-664D81E9BFA6}" type="pres">
      <dgm:prSet presAssocID="{839C3073-A3B0-4C7E-B5B6-50F90E0D0092}" presName="tx1" presStyleLbl="revTx" presStyleIdx="0" presStyleCnt="4"/>
      <dgm:spPr/>
    </dgm:pt>
    <dgm:pt modelId="{EB23D9C9-DA6E-4546-94B6-8FFAA5A08681}" type="pres">
      <dgm:prSet presAssocID="{839C3073-A3B0-4C7E-B5B6-50F90E0D0092}" presName="vert1" presStyleCnt="0"/>
      <dgm:spPr/>
    </dgm:pt>
    <dgm:pt modelId="{3D0A7E9B-3C63-46DD-BE45-2BF3EC0753C4}" type="pres">
      <dgm:prSet presAssocID="{7ACC139A-7A92-4A4B-BE54-62BF5D0D9C96}" presName="thickLine" presStyleLbl="alignNode1" presStyleIdx="1" presStyleCnt="4"/>
      <dgm:spPr/>
    </dgm:pt>
    <dgm:pt modelId="{9FB1518D-3608-4F0A-921B-C51CFC816F29}" type="pres">
      <dgm:prSet presAssocID="{7ACC139A-7A92-4A4B-BE54-62BF5D0D9C96}" presName="horz1" presStyleCnt="0"/>
      <dgm:spPr/>
    </dgm:pt>
    <dgm:pt modelId="{ADE7F3CC-7217-4A08-9D1A-5AE6DE1E0926}" type="pres">
      <dgm:prSet presAssocID="{7ACC139A-7A92-4A4B-BE54-62BF5D0D9C96}" presName="tx1" presStyleLbl="revTx" presStyleIdx="1" presStyleCnt="4"/>
      <dgm:spPr/>
    </dgm:pt>
    <dgm:pt modelId="{D10EC237-596A-4D24-817B-2A396D0A19DA}" type="pres">
      <dgm:prSet presAssocID="{7ACC139A-7A92-4A4B-BE54-62BF5D0D9C96}" presName="vert1" presStyleCnt="0"/>
      <dgm:spPr/>
    </dgm:pt>
    <dgm:pt modelId="{94CFFF17-E2CC-40EB-AFA0-29B93340335F}" type="pres">
      <dgm:prSet presAssocID="{3FEE31E5-9934-427D-8768-E5B124039C38}" presName="thickLine" presStyleLbl="alignNode1" presStyleIdx="2" presStyleCnt="4"/>
      <dgm:spPr/>
    </dgm:pt>
    <dgm:pt modelId="{B743E1A4-01E7-4441-BCDE-792997528115}" type="pres">
      <dgm:prSet presAssocID="{3FEE31E5-9934-427D-8768-E5B124039C38}" presName="horz1" presStyleCnt="0"/>
      <dgm:spPr/>
    </dgm:pt>
    <dgm:pt modelId="{C0C07B1E-34D7-4CCC-8DA9-3E238E3E96D8}" type="pres">
      <dgm:prSet presAssocID="{3FEE31E5-9934-427D-8768-E5B124039C38}" presName="tx1" presStyleLbl="revTx" presStyleIdx="2" presStyleCnt="4"/>
      <dgm:spPr/>
    </dgm:pt>
    <dgm:pt modelId="{DAD02B39-F9B2-4BCF-85A4-C53F89657723}" type="pres">
      <dgm:prSet presAssocID="{3FEE31E5-9934-427D-8768-E5B124039C38}" presName="vert1" presStyleCnt="0"/>
      <dgm:spPr/>
    </dgm:pt>
    <dgm:pt modelId="{26636DA3-6404-4DD3-AB16-484A48351257}" type="pres">
      <dgm:prSet presAssocID="{C0AC2223-D9C4-4936-BAC2-8E9A64F0E79B}" presName="thickLine" presStyleLbl="alignNode1" presStyleIdx="3" presStyleCnt="4"/>
      <dgm:spPr/>
    </dgm:pt>
    <dgm:pt modelId="{88250C4D-91B0-4A65-8E30-2C05150253B6}" type="pres">
      <dgm:prSet presAssocID="{C0AC2223-D9C4-4936-BAC2-8E9A64F0E79B}" presName="horz1" presStyleCnt="0"/>
      <dgm:spPr/>
    </dgm:pt>
    <dgm:pt modelId="{CB7978C8-24E9-4BFE-B50B-69B13FB4CA32}" type="pres">
      <dgm:prSet presAssocID="{C0AC2223-D9C4-4936-BAC2-8E9A64F0E79B}" presName="tx1" presStyleLbl="revTx" presStyleIdx="3" presStyleCnt="4"/>
      <dgm:spPr/>
    </dgm:pt>
    <dgm:pt modelId="{1D2BC453-6978-45CD-8C42-F268F61268E4}" type="pres">
      <dgm:prSet presAssocID="{C0AC2223-D9C4-4936-BAC2-8E9A64F0E79B}" presName="vert1" presStyleCnt="0"/>
      <dgm:spPr/>
    </dgm:pt>
  </dgm:ptLst>
  <dgm:cxnLst>
    <dgm:cxn modelId="{7A42D316-F141-4584-BA64-4E1CD725AB6F}" srcId="{AD58A2A7-2A9E-436C-81FE-823C710C798E}" destId="{7ACC139A-7A92-4A4B-BE54-62BF5D0D9C96}" srcOrd="1" destOrd="0" parTransId="{BDDD0AAC-DB76-4AE1-9B8C-26AE017321D8}" sibTransId="{4C35B868-78CD-4E90-9A76-F4E1C464839D}"/>
    <dgm:cxn modelId="{79EE3165-863E-401F-B94A-16BB839D389F}" type="presOf" srcId="{AD58A2A7-2A9E-436C-81FE-823C710C798E}" destId="{6A564A56-A933-4FB8-97BB-81C3A12D5112}" srcOrd="0" destOrd="0" presId="urn:microsoft.com/office/officeart/2008/layout/LinedList"/>
    <dgm:cxn modelId="{B1C77248-52F8-40E6-A6BA-AB5DD288E6C6}" srcId="{AD58A2A7-2A9E-436C-81FE-823C710C798E}" destId="{C0AC2223-D9C4-4936-BAC2-8E9A64F0E79B}" srcOrd="3" destOrd="0" parTransId="{625FF47E-9D50-44F3-8E9C-7182167B74ED}" sibTransId="{36DEDD4D-71C9-492B-96CD-5144F892A442}"/>
    <dgm:cxn modelId="{4A06CA58-8452-42FE-9748-FB07AD0215D2}" type="presOf" srcId="{7ACC139A-7A92-4A4B-BE54-62BF5D0D9C96}" destId="{ADE7F3CC-7217-4A08-9D1A-5AE6DE1E0926}" srcOrd="0" destOrd="0" presId="urn:microsoft.com/office/officeart/2008/layout/LinedList"/>
    <dgm:cxn modelId="{3080AE7F-D675-4170-93C0-ECBBB6319DD3}" srcId="{AD58A2A7-2A9E-436C-81FE-823C710C798E}" destId="{3FEE31E5-9934-427D-8768-E5B124039C38}" srcOrd="2" destOrd="0" parTransId="{5B390CF3-61DA-4A92-BD58-15EDDD44CF5B}" sibTransId="{FC2D4D1C-4E16-4D21-BEDF-C60F7A4C932B}"/>
    <dgm:cxn modelId="{EA726DB0-BBC5-48A1-AA80-D33528B3F06D}" type="presOf" srcId="{3FEE31E5-9934-427D-8768-E5B124039C38}" destId="{C0C07B1E-34D7-4CCC-8DA9-3E238E3E96D8}" srcOrd="0" destOrd="0" presId="urn:microsoft.com/office/officeart/2008/layout/LinedList"/>
    <dgm:cxn modelId="{8B3A8DD5-8DDE-4465-BCD1-31C0CEA73C09}" srcId="{AD58A2A7-2A9E-436C-81FE-823C710C798E}" destId="{839C3073-A3B0-4C7E-B5B6-50F90E0D0092}" srcOrd="0" destOrd="0" parTransId="{56BE52E0-F44C-4040-A389-F7ECDACD2B62}" sibTransId="{3B808A29-891E-42CE-9A44-55B39E69FAE5}"/>
    <dgm:cxn modelId="{0AECB8E3-1DEB-447A-9488-3F7E111B9AA4}" type="presOf" srcId="{839C3073-A3B0-4C7E-B5B6-50F90E0D0092}" destId="{F812076F-240E-40BB-9350-664D81E9BFA6}" srcOrd="0" destOrd="0" presId="urn:microsoft.com/office/officeart/2008/layout/LinedList"/>
    <dgm:cxn modelId="{044BB3EF-574E-4742-8425-03762A0306D1}" type="presOf" srcId="{C0AC2223-D9C4-4936-BAC2-8E9A64F0E79B}" destId="{CB7978C8-24E9-4BFE-B50B-69B13FB4CA32}" srcOrd="0" destOrd="0" presId="urn:microsoft.com/office/officeart/2008/layout/LinedList"/>
    <dgm:cxn modelId="{3250F2D5-68EA-436D-8901-EB5F754CA585}" type="presParOf" srcId="{6A564A56-A933-4FB8-97BB-81C3A12D5112}" destId="{4D215F1C-4849-45C4-87CC-1564B35E5FCC}" srcOrd="0" destOrd="0" presId="urn:microsoft.com/office/officeart/2008/layout/LinedList"/>
    <dgm:cxn modelId="{EE3E390D-F86C-4455-8559-BE1D3CA3E50E}" type="presParOf" srcId="{6A564A56-A933-4FB8-97BB-81C3A12D5112}" destId="{6CFB8B1E-7353-4842-B4D0-7A96E5DF9EBF}" srcOrd="1" destOrd="0" presId="urn:microsoft.com/office/officeart/2008/layout/LinedList"/>
    <dgm:cxn modelId="{87720F11-F915-4093-BBCA-5657BA4D34D4}" type="presParOf" srcId="{6CFB8B1E-7353-4842-B4D0-7A96E5DF9EBF}" destId="{F812076F-240E-40BB-9350-664D81E9BFA6}" srcOrd="0" destOrd="0" presId="urn:microsoft.com/office/officeart/2008/layout/LinedList"/>
    <dgm:cxn modelId="{ED659E49-92DB-41B8-B994-D149C6F5CBE6}" type="presParOf" srcId="{6CFB8B1E-7353-4842-B4D0-7A96E5DF9EBF}" destId="{EB23D9C9-DA6E-4546-94B6-8FFAA5A08681}" srcOrd="1" destOrd="0" presId="urn:microsoft.com/office/officeart/2008/layout/LinedList"/>
    <dgm:cxn modelId="{0DC2864C-D074-42D5-BB13-2B427D0E56BA}" type="presParOf" srcId="{6A564A56-A933-4FB8-97BB-81C3A12D5112}" destId="{3D0A7E9B-3C63-46DD-BE45-2BF3EC0753C4}" srcOrd="2" destOrd="0" presId="urn:microsoft.com/office/officeart/2008/layout/LinedList"/>
    <dgm:cxn modelId="{6C6B07CA-5C06-45D4-A391-668A8A0A034A}" type="presParOf" srcId="{6A564A56-A933-4FB8-97BB-81C3A12D5112}" destId="{9FB1518D-3608-4F0A-921B-C51CFC816F29}" srcOrd="3" destOrd="0" presId="urn:microsoft.com/office/officeart/2008/layout/LinedList"/>
    <dgm:cxn modelId="{081F9DC7-9705-4DBE-ABD7-62C1CF1AE07E}" type="presParOf" srcId="{9FB1518D-3608-4F0A-921B-C51CFC816F29}" destId="{ADE7F3CC-7217-4A08-9D1A-5AE6DE1E0926}" srcOrd="0" destOrd="0" presId="urn:microsoft.com/office/officeart/2008/layout/LinedList"/>
    <dgm:cxn modelId="{334D2A35-262F-46EF-B134-8F906B873E12}" type="presParOf" srcId="{9FB1518D-3608-4F0A-921B-C51CFC816F29}" destId="{D10EC237-596A-4D24-817B-2A396D0A19DA}" srcOrd="1" destOrd="0" presId="urn:microsoft.com/office/officeart/2008/layout/LinedList"/>
    <dgm:cxn modelId="{EB32A621-3680-4CFE-9E2B-2EC82158E8C0}" type="presParOf" srcId="{6A564A56-A933-4FB8-97BB-81C3A12D5112}" destId="{94CFFF17-E2CC-40EB-AFA0-29B93340335F}" srcOrd="4" destOrd="0" presId="urn:microsoft.com/office/officeart/2008/layout/LinedList"/>
    <dgm:cxn modelId="{A7FD86D1-A768-49A3-AF18-A2F0B04CD4BF}" type="presParOf" srcId="{6A564A56-A933-4FB8-97BB-81C3A12D5112}" destId="{B743E1A4-01E7-4441-BCDE-792997528115}" srcOrd="5" destOrd="0" presId="urn:microsoft.com/office/officeart/2008/layout/LinedList"/>
    <dgm:cxn modelId="{7CC42428-1C35-4ABD-927A-8863FF88CB4A}" type="presParOf" srcId="{B743E1A4-01E7-4441-BCDE-792997528115}" destId="{C0C07B1E-34D7-4CCC-8DA9-3E238E3E96D8}" srcOrd="0" destOrd="0" presId="urn:microsoft.com/office/officeart/2008/layout/LinedList"/>
    <dgm:cxn modelId="{C5885903-D24A-4618-B1AE-6AD50B92C2E3}" type="presParOf" srcId="{B743E1A4-01E7-4441-BCDE-792997528115}" destId="{DAD02B39-F9B2-4BCF-85A4-C53F89657723}" srcOrd="1" destOrd="0" presId="urn:microsoft.com/office/officeart/2008/layout/LinedList"/>
    <dgm:cxn modelId="{06DA5698-CE0E-44A8-B5CC-1A57DE336654}" type="presParOf" srcId="{6A564A56-A933-4FB8-97BB-81C3A12D5112}" destId="{26636DA3-6404-4DD3-AB16-484A48351257}" srcOrd="6" destOrd="0" presId="urn:microsoft.com/office/officeart/2008/layout/LinedList"/>
    <dgm:cxn modelId="{7851AC9A-F2D9-4903-A4BF-1C201FE2A1B0}" type="presParOf" srcId="{6A564A56-A933-4FB8-97BB-81C3A12D5112}" destId="{88250C4D-91B0-4A65-8E30-2C05150253B6}" srcOrd="7" destOrd="0" presId="urn:microsoft.com/office/officeart/2008/layout/LinedList"/>
    <dgm:cxn modelId="{57159DFB-6CBA-4D8A-BFDB-63FB6ECC7DAB}" type="presParOf" srcId="{88250C4D-91B0-4A65-8E30-2C05150253B6}" destId="{CB7978C8-24E9-4BFE-B50B-69B13FB4CA32}" srcOrd="0" destOrd="0" presId="urn:microsoft.com/office/officeart/2008/layout/LinedList"/>
    <dgm:cxn modelId="{56922116-BE29-42B7-9E5D-DDD202D0EB49}" type="presParOf" srcId="{88250C4D-91B0-4A65-8E30-2C05150253B6}" destId="{1D2BC453-6978-45CD-8C42-F268F61268E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B09B9DF-510A-4CE4-BF83-E0ED1047DA6E}"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68BD589C-AC3C-46DE-963F-CB74B0B459EF}">
      <dgm:prSet/>
      <dgm:spPr/>
      <dgm:t>
        <a:bodyPr/>
        <a:lstStyle/>
        <a:p>
          <a:r>
            <a:rPr lang="en-US"/>
            <a:t>Request from manufacturers or from a local agency </a:t>
          </a:r>
        </a:p>
      </dgm:t>
    </dgm:pt>
    <dgm:pt modelId="{D13C20B6-3F1F-4E8A-A9EF-06D06F2C3150}" type="parTrans" cxnId="{E30F35AF-3F74-4E12-8E0E-3451C88CEB06}">
      <dgm:prSet/>
      <dgm:spPr/>
      <dgm:t>
        <a:bodyPr/>
        <a:lstStyle/>
        <a:p>
          <a:endParaRPr lang="en-US"/>
        </a:p>
      </dgm:t>
    </dgm:pt>
    <dgm:pt modelId="{1CF7A8A8-8934-456A-9A22-2038A8ABD6B3}" type="sibTrans" cxnId="{E30F35AF-3F74-4E12-8E0E-3451C88CEB06}">
      <dgm:prSet/>
      <dgm:spPr/>
      <dgm:t>
        <a:bodyPr/>
        <a:lstStyle/>
        <a:p>
          <a:endParaRPr lang="en-US"/>
        </a:p>
      </dgm:t>
    </dgm:pt>
    <dgm:pt modelId="{D464E384-9E85-428A-8B08-6175A7077C23}">
      <dgm:prSet/>
      <dgm:spPr/>
      <dgm:t>
        <a:bodyPr/>
        <a:lstStyle/>
        <a:p>
          <a:r>
            <a:rPr lang="en-US"/>
            <a:t>Discussion of the exclusiveness of the formula, ingredients</a:t>
          </a:r>
        </a:p>
      </dgm:t>
    </dgm:pt>
    <dgm:pt modelId="{C2E1FC02-8DB7-42F9-9544-3B26E9E62A91}" type="parTrans" cxnId="{DFD2F641-C6BD-4E2F-B86E-FEBC981D1B3E}">
      <dgm:prSet/>
      <dgm:spPr/>
      <dgm:t>
        <a:bodyPr/>
        <a:lstStyle/>
        <a:p>
          <a:endParaRPr lang="en-US"/>
        </a:p>
      </dgm:t>
    </dgm:pt>
    <dgm:pt modelId="{D498C9BD-8239-4246-BE19-6A18BE518DF2}" type="sibTrans" cxnId="{DFD2F641-C6BD-4E2F-B86E-FEBC981D1B3E}">
      <dgm:prSet/>
      <dgm:spPr/>
      <dgm:t>
        <a:bodyPr/>
        <a:lstStyle/>
        <a:p>
          <a:endParaRPr lang="en-US"/>
        </a:p>
      </dgm:t>
    </dgm:pt>
    <dgm:pt modelId="{FEC38C31-B8D8-4C15-99F7-ABDF1B2F447B}">
      <dgm:prSet/>
      <dgm:spPr/>
      <dgm:t>
        <a:bodyPr/>
        <a:lstStyle/>
        <a:p>
          <a:r>
            <a:rPr lang="en-US"/>
            <a:t>Comparison with the current formulary with similar products  description and indication for use </a:t>
          </a:r>
        </a:p>
      </dgm:t>
    </dgm:pt>
    <dgm:pt modelId="{285A42FC-0C0F-4C9F-BCDA-7C8B021BE973}" type="parTrans" cxnId="{4CC61519-227F-4F3C-8D43-A3AB7C14E3FE}">
      <dgm:prSet/>
      <dgm:spPr/>
      <dgm:t>
        <a:bodyPr/>
        <a:lstStyle/>
        <a:p>
          <a:endParaRPr lang="en-US"/>
        </a:p>
      </dgm:t>
    </dgm:pt>
    <dgm:pt modelId="{B7CF0737-9110-4811-B16E-3CCAAA0F5E2B}" type="sibTrans" cxnId="{4CC61519-227F-4F3C-8D43-A3AB7C14E3FE}">
      <dgm:prSet/>
      <dgm:spPr/>
      <dgm:t>
        <a:bodyPr/>
        <a:lstStyle/>
        <a:p>
          <a:endParaRPr lang="en-US"/>
        </a:p>
      </dgm:t>
    </dgm:pt>
    <dgm:pt modelId="{6004E302-58C7-4261-8334-426BC96F9B94}">
      <dgm:prSet/>
      <dgm:spPr/>
      <dgm:t>
        <a:bodyPr/>
        <a:lstStyle/>
        <a:p>
          <a:r>
            <a:rPr lang="en-US"/>
            <a:t>Be in the market for at least one year, demonstrate safety, benefit of formula by submitting research papers. </a:t>
          </a:r>
        </a:p>
      </dgm:t>
    </dgm:pt>
    <dgm:pt modelId="{A11D0E2E-CF14-4933-BB3A-B06A2B30E4E8}" type="parTrans" cxnId="{7046BAB0-D1EA-4583-B793-69C6AB0A02BF}">
      <dgm:prSet/>
      <dgm:spPr/>
      <dgm:t>
        <a:bodyPr/>
        <a:lstStyle/>
        <a:p>
          <a:endParaRPr lang="en-US"/>
        </a:p>
      </dgm:t>
    </dgm:pt>
    <dgm:pt modelId="{99A2B36E-8CBC-4EDC-9B75-335E48C2CF85}" type="sibTrans" cxnId="{7046BAB0-D1EA-4583-B793-69C6AB0A02BF}">
      <dgm:prSet/>
      <dgm:spPr/>
      <dgm:t>
        <a:bodyPr/>
        <a:lstStyle/>
        <a:p>
          <a:endParaRPr lang="en-US"/>
        </a:p>
      </dgm:t>
    </dgm:pt>
    <dgm:pt modelId="{0176DC4E-2625-403D-B305-01CEB95E7CEF}" type="pres">
      <dgm:prSet presAssocID="{BB09B9DF-510A-4CE4-BF83-E0ED1047DA6E}" presName="vert0" presStyleCnt="0">
        <dgm:presLayoutVars>
          <dgm:dir/>
          <dgm:animOne val="branch"/>
          <dgm:animLvl val="lvl"/>
        </dgm:presLayoutVars>
      </dgm:prSet>
      <dgm:spPr/>
    </dgm:pt>
    <dgm:pt modelId="{86F91F50-2353-4F04-A4D2-BC28A690761B}" type="pres">
      <dgm:prSet presAssocID="{68BD589C-AC3C-46DE-963F-CB74B0B459EF}" presName="thickLine" presStyleLbl="alignNode1" presStyleIdx="0" presStyleCnt="4"/>
      <dgm:spPr/>
    </dgm:pt>
    <dgm:pt modelId="{8F61BC6D-F2A5-4576-9DFD-39B614A40D28}" type="pres">
      <dgm:prSet presAssocID="{68BD589C-AC3C-46DE-963F-CB74B0B459EF}" presName="horz1" presStyleCnt="0"/>
      <dgm:spPr/>
    </dgm:pt>
    <dgm:pt modelId="{ECFECAB2-0741-4FD1-A1BF-ED253C40A349}" type="pres">
      <dgm:prSet presAssocID="{68BD589C-AC3C-46DE-963F-CB74B0B459EF}" presName="tx1" presStyleLbl="revTx" presStyleIdx="0" presStyleCnt="4"/>
      <dgm:spPr/>
    </dgm:pt>
    <dgm:pt modelId="{E749B1DC-4006-4B02-9A38-E75B7CCB2E49}" type="pres">
      <dgm:prSet presAssocID="{68BD589C-AC3C-46DE-963F-CB74B0B459EF}" presName="vert1" presStyleCnt="0"/>
      <dgm:spPr/>
    </dgm:pt>
    <dgm:pt modelId="{FFE52FCF-3681-485D-9D89-87621B0231C4}" type="pres">
      <dgm:prSet presAssocID="{D464E384-9E85-428A-8B08-6175A7077C23}" presName="thickLine" presStyleLbl="alignNode1" presStyleIdx="1" presStyleCnt="4"/>
      <dgm:spPr/>
    </dgm:pt>
    <dgm:pt modelId="{39D692FD-21A2-4C12-A0FA-0A4D3DBEAB3E}" type="pres">
      <dgm:prSet presAssocID="{D464E384-9E85-428A-8B08-6175A7077C23}" presName="horz1" presStyleCnt="0"/>
      <dgm:spPr/>
    </dgm:pt>
    <dgm:pt modelId="{DD7E8DF6-7D5F-46C5-AD6A-6F987106F94D}" type="pres">
      <dgm:prSet presAssocID="{D464E384-9E85-428A-8B08-6175A7077C23}" presName="tx1" presStyleLbl="revTx" presStyleIdx="1" presStyleCnt="4"/>
      <dgm:spPr/>
    </dgm:pt>
    <dgm:pt modelId="{B4EB1DF1-FCCB-48A5-9C6E-EA9B9D0C6440}" type="pres">
      <dgm:prSet presAssocID="{D464E384-9E85-428A-8B08-6175A7077C23}" presName="vert1" presStyleCnt="0"/>
      <dgm:spPr/>
    </dgm:pt>
    <dgm:pt modelId="{C9427774-A71C-4FB0-A4BE-9F452CA2F808}" type="pres">
      <dgm:prSet presAssocID="{FEC38C31-B8D8-4C15-99F7-ABDF1B2F447B}" presName="thickLine" presStyleLbl="alignNode1" presStyleIdx="2" presStyleCnt="4"/>
      <dgm:spPr/>
    </dgm:pt>
    <dgm:pt modelId="{6D1BCAB6-995E-4C79-BE97-59980F7EDA17}" type="pres">
      <dgm:prSet presAssocID="{FEC38C31-B8D8-4C15-99F7-ABDF1B2F447B}" presName="horz1" presStyleCnt="0"/>
      <dgm:spPr/>
    </dgm:pt>
    <dgm:pt modelId="{3B405BB7-E115-47FF-8F2D-18951228FAF2}" type="pres">
      <dgm:prSet presAssocID="{FEC38C31-B8D8-4C15-99F7-ABDF1B2F447B}" presName="tx1" presStyleLbl="revTx" presStyleIdx="2" presStyleCnt="4"/>
      <dgm:spPr/>
    </dgm:pt>
    <dgm:pt modelId="{1834F846-DB67-42E0-A749-43B0EFD4DEE0}" type="pres">
      <dgm:prSet presAssocID="{FEC38C31-B8D8-4C15-99F7-ABDF1B2F447B}" presName="vert1" presStyleCnt="0"/>
      <dgm:spPr/>
    </dgm:pt>
    <dgm:pt modelId="{2D45EB88-8ABA-48A0-A9CE-697A71DCC563}" type="pres">
      <dgm:prSet presAssocID="{6004E302-58C7-4261-8334-426BC96F9B94}" presName="thickLine" presStyleLbl="alignNode1" presStyleIdx="3" presStyleCnt="4"/>
      <dgm:spPr/>
    </dgm:pt>
    <dgm:pt modelId="{5B80C958-BEB0-4796-901C-3F17298287E0}" type="pres">
      <dgm:prSet presAssocID="{6004E302-58C7-4261-8334-426BC96F9B94}" presName="horz1" presStyleCnt="0"/>
      <dgm:spPr/>
    </dgm:pt>
    <dgm:pt modelId="{DCEC90DB-3A8D-4C16-96EB-95578DDDD0FC}" type="pres">
      <dgm:prSet presAssocID="{6004E302-58C7-4261-8334-426BC96F9B94}" presName="tx1" presStyleLbl="revTx" presStyleIdx="3" presStyleCnt="4"/>
      <dgm:spPr/>
    </dgm:pt>
    <dgm:pt modelId="{BCDC5F57-7CEA-440B-B7E6-0759352968CC}" type="pres">
      <dgm:prSet presAssocID="{6004E302-58C7-4261-8334-426BC96F9B94}" presName="vert1" presStyleCnt="0"/>
      <dgm:spPr/>
    </dgm:pt>
  </dgm:ptLst>
  <dgm:cxnLst>
    <dgm:cxn modelId="{D2B25610-3D9F-439A-8CC7-82F13BC38F9D}" type="presOf" srcId="{FEC38C31-B8D8-4C15-99F7-ABDF1B2F447B}" destId="{3B405BB7-E115-47FF-8F2D-18951228FAF2}" srcOrd="0" destOrd="0" presId="urn:microsoft.com/office/officeart/2008/layout/LinedList"/>
    <dgm:cxn modelId="{4CC61519-227F-4F3C-8D43-A3AB7C14E3FE}" srcId="{BB09B9DF-510A-4CE4-BF83-E0ED1047DA6E}" destId="{FEC38C31-B8D8-4C15-99F7-ABDF1B2F447B}" srcOrd="2" destOrd="0" parTransId="{285A42FC-0C0F-4C9F-BCDA-7C8B021BE973}" sibTransId="{B7CF0737-9110-4811-B16E-3CCAAA0F5E2B}"/>
    <dgm:cxn modelId="{DFD2F641-C6BD-4E2F-B86E-FEBC981D1B3E}" srcId="{BB09B9DF-510A-4CE4-BF83-E0ED1047DA6E}" destId="{D464E384-9E85-428A-8B08-6175A7077C23}" srcOrd="1" destOrd="0" parTransId="{C2E1FC02-8DB7-42F9-9544-3B26E9E62A91}" sibTransId="{D498C9BD-8239-4246-BE19-6A18BE518DF2}"/>
    <dgm:cxn modelId="{5BB7A66B-3A64-45C3-934F-871BE8F63E5B}" type="presOf" srcId="{D464E384-9E85-428A-8B08-6175A7077C23}" destId="{DD7E8DF6-7D5F-46C5-AD6A-6F987106F94D}" srcOrd="0" destOrd="0" presId="urn:microsoft.com/office/officeart/2008/layout/LinedList"/>
    <dgm:cxn modelId="{E30F35AF-3F74-4E12-8E0E-3451C88CEB06}" srcId="{BB09B9DF-510A-4CE4-BF83-E0ED1047DA6E}" destId="{68BD589C-AC3C-46DE-963F-CB74B0B459EF}" srcOrd="0" destOrd="0" parTransId="{D13C20B6-3F1F-4E8A-A9EF-06D06F2C3150}" sibTransId="{1CF7A8A8-8934-456A-9A22-2038A8ABD6B3}"/>
    <dgm:cxn modelId="{A3D44EB0-433C-42D3-947F-5888C86F2BCD}" type="presOf" srcId="{68BD589C-AC3C-46DE-963F-CB74B0B459EF}" destId="{ECFECAB2-0741-4FD1-A1BF-ED253C40A349}" srcOrd="0" destOrd="0" presId="urn:microsoft.com/office/officeart/2008/layout/LinedList"/>
    <dgm:cxn modelId="{7046BAB0-D1EA-4583-B793-69C6AB0A02BF}" srcId="{BB09B9DF-510A-4CE4-BF83-E0ED1047DA6E}" destId="{6004E302-58C7-4261-8334-426BC96F9B94}" srcOrd="3" destOrd="0" parTransId="{A11D0E2E-CF14-4933-BB3A-B06A2B30E4E8}" sibTransId="{99A2B36E-8CBC-4EDC-9B75-335E48C2CF85}"/>
    <dgm:cxn modelId="{7D8155DC-34CC-4C2A-A662-AB91A5213BE7}" type="presOf" srcId="{BB09B9DF-510A-4CE4-BF83-E0ED1047DA6E}" destId="{0176DC4E-2625-403D-B305-01CEB95E7CEF}" srcOrd="0" destOrd="0" presId="urn:microsoft.com/office/officeart/2008/layout/LinedList"/>
    <dgm:cxn modelId="{1C8122E5-1A19-439E-8BE2-7F9444C397B5}" type="presOf" srcId="{6004E302-58C7-4261-8334-426BC96F9B94}" destId="{DCEC90DB-3A8D-4C16-96EB-95578DDDD0FC}" srcOrd="0" destOrd="0" presId="urn:microsoft.com/office/officeart/2008/layout/LinedList"/>
    <dgm:cxn modelId="{144858D8-3A0A-4912-98C2-65C9EEA53857}" type="presParOf" srcId="{0176DC4E-2625-403D-B305-01CEB95E7CEF}" destId="{86F91F50-2353-4F04-A4D2-BC28A690761B}" srcOrd="0" destOrd="0" presId="urn:microsoft.com/office/officeart/2008/layout/LinedList"/>
    <dgm:cxn modelId="{01600820-75E8-4CFB-9D12-5FC04F5D8311}" type="presParOf" srcId="{0176DC4E-2625-403D-B305-01CEB95E7CEF}" destId="{8F61BC6D-F2A5-4576-9DFD-39B614A40D28}" srcOrd="1" destOrd="0" presId="urn:microsoft.com/office/officeart/2008/layout/LinedList"/>
    <dgm:cxn modelId="{DD9E745B-D55F-4723-99E0-00D8000C3921}" type="presParOf" srcId="{8F61BC6D-F2A5-4576-9DFD-39B614A40D28}" destId="{ECFECAB2-0741-4FD1-A1BF-ED253C40A349}" srcOrd="0" destOrd="0" presId="urn:microsoft.com/office/officeart/2008/layout/LinedList"/>
    <dgm:cxn modelId="{05E3996E-28C3-4215-80BF-209542226651}" type="presParOf" srcId="{8F61BC6D-F2A5-4576-9DFD-39B614A40D28}" destId="{E749B1DC-4006-4B02-9A38-E75B7CCB2E49}" srcOrd="1" destOrd="0" presId="urn:microsoft.com/office/officeart/2008/layout/LinedList"/>
    <dgm:cxn modelId="{D0B7EC55-6D29-4A52-82E6-CE3FE7366DD7}" type="presParOf" srcId="{0176DC4E-2625-403D-B305-01CEB95E7CEF}" destId="{FFE52FCF-3681-485D-9D89-87621B0231C4}" srcOrd="2" destOrd="0" presId="urn:microsoft.com/office/officeart/2008/layout/LinedList"/>
    <dgm:cxn modelId="{267CD014-8092-4368-877F-68ECA72F9D4B}" type="presParOf" srcId="{0176DC4E-2625-403D-B305-01CEB95E7CEF}" destId="{39D692FD-21A2-4C12-A0FA-0A4D3DBEAB3E}" srcOrd="3" destOrd="0" presId="urn:microsoft.com/office/officeart/2008/layout/LinedList"/>
    <dgm:cxn modelId="{0A38A09C-1098-40B9-912D-253180514157}" type="presParOf" srcId="{39D692FD-21A2-4C12-A0FA-0A4D3DBEAB3E}" destId="{DD7E8DF6-7D5F-46C5-AD6A-6F987106F94D}" srcOrd="0" destOrd="0" presId="urn:microsoft.com/office/officeart/2008/layout/LinedList"/>
    <dgm:cxn modelId="{A8734FBE-E471-460F-A8B3-5D0D59A337CB}" type="presParOf" srcId="{39D692FD-21A2-4C12-A0FA-0A4D3DBEAB3E}" destId="{B4EB1DF1-FCCB-48A5-9C6E-EA9B9D0C6440}" srcOrd="1" destOrd="0" presId="urn:microsoft.com/office/officeart/2008/layout/LinedList"/>
    <dgm:cxn modelId="{B4D5C7FC-A66F-4073-9093-D21DCA1A060F}" type="presParOf" srcId="{0176DC4E-2625-403D-B305-01CEB95E7CEF}" destId="{C9427774-A71C-4FB0-A4BE-9F452CA2F808}" srcOrd="4" destOrd="0" presId="urn:microsoft.com/office/officeart/2008/layout/LinedList"/>
    <dgm:cxn modelId="{AD5A335F-E2DF-4FB4-B52D-F6D9969AD0BF}" type="presParOf" srcId="{0176DC4E-2625-403D-B305-01CEB95E7CEF}" destId="{6D1BCAB6-995E-4C79-BE97-59980F7EDA17}" srcOrd="5" destOrd="0" presId="urn:microsoft.com/office/officeart/2008/layout/LinedList"/>
    <dgm:cxn modelId="{F27E4368-3EA3-44EA-8F92-F5A8B18A0321}" type="presParOf" srcId="{6D1BCAB6-995E-4C79-BE97-59980F7EDA17}" destId="{3B405BB7-E115-47FF-8F2D-18951228FAF2}" srcOrd="0" destOrd="0" presId="urn:microsoft.com/office/officeart/2008/layout/LinedList"/>
    <dgm:cxn modelId="{FEB5E34D-01B9-4B35-8071-3928A3EDAF53}" type="presParOf" srcId="{6D1BCAB6-995E-4C79-BE97-59980F7EDA17}" destId="{1834F846-DB67-42E0-A749-43B0EFD4DEE0}" srcOrd="1" destOrd="0" presId="urn:microsoft.com/office/officeart/2008/layout/LinedList"/>
    <dgm:cxn modelId="{67BA8467-5B3D-405C-82FD-331E0D68C449}" type="presParOf" srcId="{0176DC4E-2625-403D-B305-01CEB95E7CEF}" destId="{2D45EB88-8ABA-48A0-A9CE-697A71DCC563}" srcOrd="6" destOrd="0" presId="urn:microsoft.com/office/officeart/2008/layout/LinedList"/>
    <dgm:cxn modelId="{42050ACA-81BA-4652-91E0-566FBB74AC6A}" type="presParOf" srcId="{0176DC4E-2625-403D-B305-01CEB95E7CEF}" destId="{5B80C958-BEB0-4796-901C-3F17298287E0}" srcOrd="7" destOrd="0" presId="urn:microsoft.com/office/officeart/2008/layout/LinedList"/>
    <dgm:cxn modelId="{34C31DD1-AD73-4152-A9B5-F3385A68B760}" type="presParOf" srcId="{5B80C958-BEB0-4796-901C-3F17298287E0}" destId="{DCEC90DB-3A8D-4C16-96EB-95578DDDD0FC}" srcOrd="0" destOrd="0" presId="urn:microsoft.com/office/officeart/2008/layout/LinedList"/>
    <dgm:cxn modelId="{64221D5C-5852-436D-9EEF-96851CE74CE5}" type="presParOf" srcId="{5B80C958-BEB0-4796-901C-3F17298287E0}" destId="{BCDC5F57-7CEA-440B-B7E6-0759352968C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93094-783D-4ADB-AB9A-AD98550A018F}">
      <dsp:nvSpPr>
        <dsp:cNvPr id="0" name=""/>
        <dsp:cNvSpPr/>
      </dsp:nvSpPr>
      <dsp:spPr>
        <a:xfrm>
          <a:off x="3723991" y="1214669"/>
          <a:ext cx="219358" cy="960999"/>
        </a:xfrm>
        <a:custGeom>
          <a:avLst/>
          <a:gdLst/>
          <a:ahLst/>
          <a:cxnLst/>
          <a:rect l="0" t="0" r="0" b="0"/>
          <a:pathLst>
            <a:path>
              <a:moveTo>
                <a:pt x="219358" y="0"/>
              </a:moveTo>
              <a:lnTo>
                <a:pt x="219358" y="960999"/>
              </a:lnTo>
              <a:lnTo>
                <a:pt x="0" y="9609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74D4A4-4AD7-4CE8-B7EE-8A12297B575C}">
      <dsp:nvSpPr>
        <dsp:cNvPr id="0" name=""/>
        <dsp:cNvSpPr/>
      </dsp:nvSpPr>
      <dsp:spPr>
        <a:xfrm>
          <a:off x="3943350" y="1214669"/>
          <a:ext cx="2895678" cy="1921998"/>
        </a:xfrm>
        <a:custGeom>
          <a:avLst/>
          <a:gdLst/>
          <a:ahLst/>
          <a:cxnLst/>
          <a:rect l="0" t="0" r="0" b="0"/>
          <a:pathLst>
            <a:path>
              <a:moveTo>
                <a:pt x="0" y="0"/>
              </a:moveTo>
              <a:lnTo>
                <a:pt x="0" y="1702639"/>
              </a:lnTo>
              <a:lnTo>
                <a:pt x="2895678" y="1702639"/>
              </a:lnTo>
              <a:lnTo>
                <a:pt x="2895678" y="19219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93ABAB-B171-4454-901C-9515E3DFB6BD}">
      <dsp:nvSpPr>
        <dsp:cNvPr id="0" name=""/>
        <dsp:cNvSpPr/>
      </dsp:nvSpPr>
      <dsp:spPr>
        <a:xfrm>
          <a:off x="3943350" y="1214669"/>
          <a:ext cx="151837" cy="1921998"/>
        </a:xfrm>
        <a:custGeom>
          <a:avLst/>
          <a:gdLst/>
          <a:ahLst/>
          <a:cxnLst/>
          <a:rect l="0" t="0" r="0" b="0"/>
          <a:pathLst>
            <a:path>
              <a:moveTo>
                <a:pt x="0" y="0"/>
              </a:moveTo>
              <a:lnTo>
                <a:pt x="0" y="1702639"/>
              </a:lnTo>
              <a:lnTo>
                <a:pt x="151837" y="1702639"/>
              </a:lnTo>
              <a:lnTo>
                <a:pt x="151837" y="19219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C2944E-FE6A-4559-B337-90D3D21D5714}">
      <dsp:nvSpPr>
        <dsp:cNvPr id="0" name=""/>
        <dsp:cNvSpPr/>
      </dsp:nvSpPr>
      <dsp:spPr>
        <a:xfrm>
          <a:off x="1199509" y="1214669"/>
          <a:ext cx="2743840" cy="1921998"/>
        </a:xfrm>
        <a:custGeom>
          <a:avLst/>
          <a:gdLst/>
          <a:ahLst/>
          <a:cxnLst/>
          <a:rect l="0" t="0" r="0" b="0"/>
          <a:pathLst>
            <a:path>
              <a:moveTo>
                <a:pt x="2743840" y="0"/>
              </a:moveTo>
              <a:lnTo>
                <a:pt x="2743840" y="1702639"/>
              </a:lnTo>
              <a:lnTo>
                <a:pt x="0" y="1702639"/>
              </a:lnTo>
              <a:lnTo>
                <a:pt x="0" y="19219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5BD1BB7-FDAD-48F4-982D-9AA4728CE05A}">
      <dsp:nvSpPr>
        <dsp:cNvPr id="0" name=""/>
        <dsp:cNvSpPr/>
      </dsp:nvSpPr>
      <dsp:spPr>
        <a:xfrm>
          <a:off x="2530953" y="170105"/>
          <a:ext cx="2824793" cy="10445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2266950">
            <a:lnSpc>
              <a:spcPct val="90000"/>
            </a:lnSpc>
            <a:spcBef>
              <a:spcPct val="0"/>
            </a:spcBef>
            <a:spcAft>
              <a:spcPct val="35000"/>
            </a:spcAft>
            <a:buNone/>
          </a:pPr>
          <a:r>
            <a:rPr lang="en-US" sz="5100" kern="1200" dirty="0"/>
            <a:t>USDA-FDA</a:t>
          </a:r>
        </a:p>
      </dsp:txBody>
      <dsp:txXfrm>
        <a:off x="2530953" y="170105"/>
        <a:ext cx="2824793" cy="1044564"/>
      </dsp:txXfrm>
    </dsp:sp>
    <dsp:sp modelId="{970A8E88-54D0-48A6-91C8-73830EE05754}">
      <dsp:nvSpPr>
        <dsp:cNvPr id="0" name=""/>
        <dsp:cNvSpPr/>
      </dsp:nvSpPr>
      <dsp:spPr>
        <a:xfrm>
          <a:off x="3107" y="3136668"/>
          <a:ext cx="2392803" cy="10445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2266950">
            <a:lnSpc>
              <a:spcPct val="90000"/>
            </a:lnSpc>
            <a:spcBef>
              <a:spcPct val="0"/>
            </a:spcBef>
            <a:spcAft>
              <a:spcPct val="35000"/>
            </a:spcAft>
            <a:buNone/>
          </a:pPr>
          <a:r>
            <a:rPr lang="en-US" sz="5100" kern="1200" dirty="0"/>
            <a:t>ONLDS</a:t>
          </a:r>
        </a:p>
      </dsp:txBody>
      <dsp:txXfrm>
        <a:off x="3107" y="3136668"/>
        <a:ext cx="2392803" cy="1044564"/>
      </dsp:txXfrm>
    </dsp:sp>
    <dsp:sp modelId="{0FD5888F-380A-4100-A4A4-731518A5A8DF}">
      <dsp:nvSpPr>
        <dsp:cNvPr id="0" name=""/>
        <dsp:cNvSpPr/>
      </dsp:nvSpPr>
      <dsp:spPr>
        <a:xfrm>
          <a:off x="2834628" y="3136668"/>
          <a:ext cx="2521118" cy="10445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2266950">
            <a:lnSpc>
              <a:spcPct val="90000"/>
            </a:lnSpc>
            <a:spcBef>
              <a:spcPct val="0"/>
            </a:spcBef>
            <a:spcAft>
              <a:spcPct val="35000"/>
            </a:spcAft>
            <a:buNone/>
          </a:pPr>
          <a:r>
            <a:rPr lang="en-US" sz="5100" kern="1200" dirty="0"/>
            <a:t>FFDCA</a:t>
          </a:r>
        </a:p>
      </dsp:txBody>
      <dsp:txXfrm>
        <a:off x="2834628" y="3136668"/>
        <a:ext cx="2521118" cy="1044564"/>
      </dsp:txXfrm>
    </dsp:sp>
    <dsp:sp modelId="{BAF9C2AC-E295-4AC2-8688-C77321AA993F}">
      <dsp:nvSpPr>
        <dsp:cNvPr id="0" name=""/>
        <dsp:cNvSpPr/>
      </dsp:nvSpPr>
      <dsp:spPr>
        <a:xfrm>
          <a:off x="5794463" y="3136668"/>
          <a:ext cx="2089128" cy="10445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2266950">
            <a:lnSpc>
              <a:spcPct val="90000"/>
            </a:lnSpc>
            <a:spcBef>
              <a:spcPct val="0"/>
            </a:spcBef>
            <a:spcAft>
              <a:spcPct val="35000"/>
            </a:spcAft>
            <a:buNone/>
          </a:pPr>
          <a:r>
            <a:rPr lang="en-US" sz="5100" kern="1200" dirty="0"/>
            <a:t>OFAS </a:t>
          </a:r>
        </a:p>
      </dsp:txBody>
      <dsp:txXfrm>
        <a:off x="5794463" y="3136668"/>
        <a:ext cx="2089128" cy="1044564"/>
      </dsp:txXfrm>
    </dsp:sp>
    <dsp:sp modelId="{6BC8A39A-621D-4B1E-B1DC-4D9C8B6F85EB}">
      <dsp:nvSpPr>
        <dsp:cNvPr id="0" name=""/>
        <dsp:cNvSpPr/>
      </dsp:nvSpPr>
      <dsp:spPr>
        <a:xfrm>
          <a:off x="1634863" y="1653386"/>
          <a:ext cx="2089128" cy="10445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2266950">
            <a:lnSpc>
              <a:spcPct val="90000"/>
            </a:lnSpc>
            <a:spcBef>
              <a:spcPct val="0"/>
            </a:spcBef>
            <a:spcAft>
              <a:spcPct val="35000"/>
            </a:spcAft>
            <a:buNone/>
          </a:pPr>
          <a:r>
            <a:rPr lang="en-US" sz="5100" kern="1200" dirty="0"/>
            <a:t>CFSAN</a:t>
          </a:r>
        </a:p>
      </dsp:txBody>
      <dsp:txXfrm>
        <a:off x="1634863" y="1653386"/>
        <a:ext cx="2089128" cy="104456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9FF588-F1D9-435B-B46C-3DB2B8BE3687}">
      <dsp:nvSpPr>
        <dsp:cNvPr id="0" name=""/>
        <dsp:cNvSpPr/>
      </dsp:nvSpPr>
      <dsp:spPr>
        <a:xfrm>
          <a:off x="0" y="2879"/>
          <a:ext cx="494151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E1C4EC-A101-416B-A13A-5EE2AB63E992}">
      <dsp:nvSpPr>
        <dsp:cNvPr id="0" name=""/>
        <dsp:cNvSpPr/>
      </dsp:nvSpPr>
      <dsp:spPr>
        <a:xfrm>
          <a:off x="0" y="2879"/>
          <a:ext cx="4941519" cy="1963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When issuing Ready-to-Feed (RTF) formula:</a:t>
          </a:r>
        </a:p>
      </dsp:txBody>
      <dsp:txXfrm>
        <a:off x="0" y="2879"/>
        <a:ext cx="4941519" cy="1963661"/>
      </dsp:txXfrm>
    </dsp:sp>
    <dsp:sp modelId="{B4A11793-261E-43C2-A43F-872AECEB2E49}">
      <dsp:nvSpPr>
        <dsp:cNvPr id="0" name=""/>
        <dsp:cNvSpPr/>
      </dsp:nvSpPr>
      <dsp:spPr>
        <a:xfrm>
          <a:off x="0" y="1966540"/>
          <a:ext cx="494151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E60830-4B5D-4F60-99A2-37E8927B1815}">
      <dsp:nvSpPr>
        <dsp:cNvPr id="0" name=""/>
        <dsp:cNvSpPr/>
      </dsp:nvSpPr>
      <dsp:spPr>
        <a:xfrm>
          <a:off x="0" y="1966540"/>
          <a:ext cx="4941519" cy="1963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The participant’s condition should be re-assessed in a period not to exceed 3 months</a:t>
          </a:r>
        </a:p>
      </dsp:txBody>
      <dsp:txXfrm>
        <a:off x="0" y="1966540"/>
        <a:ext cx="4941519" cy="1963661"/>
      </dsp:txXfrm>
    </dsp:sp>
    <dsp:sp modelId="{DD0A0CB1-2EBF-46CB-8CDD-239AB2C40399}">
      <dsp:nvSpPr>
        <dsp:cNvPr id="0" name=""/>
        <dsp:cNvSpPr/>
      </dsp:nvSpPr>
      <dsp:spPr>
        <a:xfrm>
          <a:off x="0" y="3930202"/>
          <a:ext cx="494151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046A57-0D00-4661-9956-7FBDCFE8D848}">
      <dsp:nvSpPr>
        <dsp:cNvPr id="0" name=""/>
        <dsp:cNvSpPr/>
      </dsp:nvSpPr>
      <dsp:spPr>
        <a:xfrm>
          <a:off x="0" y="3930202"/>
          <a:ext cx="4941519" cy="1963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And as the medical condition improves, transition back to a non-RTF formula.  </a:t>
          </a:r>
        </a:p>
      </dsp:txBody>
      <dsp:txXfrm>
        <a:off x="0" y="3930202"/>
        <a:ext cx="4941519" cy="19636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5F8F1F-D69E-40A0-AB70-E17BA65060A7}">
      <dsp:nvSpPr>
        <dsp:cNvPr id="0" name=""/>
        <dsp:cNvSpPr/>
      </dsp:nvSpPr>
      <dsp:spPr>
        <a:xfrm>
          <a:off x="0" y="4438790"/>
          <a:ext cx="4941519" cy="145691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Minimize formula return to  the local agency. Help to establish breastmilk supply.</a:t>
          </a:r>
        </a:p>
        <a:p>
          <a:pPr marL="0" lvl="0" indent="0" algn="ctr" defTabSz="889000">
            <a:lnSpc>
              <a:spcPct val="90000"/>
            </a:lnSpc>
            <a:spcBef>
              <a:spcPct val="0"/>
            </a:spcBef>
            <a:spcAft>
              <a:spcPct val="35000"/>
            </a:spcAft>
            <a:buNone/>
          </a:pPr>
          <a:r>
            <a:rPr lang="en-US" sz="2000" kern="1200" dirty="0"/>
            <a:t>Decrease non-redemption rate.  </a:t>
          </a:r>
        </a:p>
      </dsp:txBody>
      <dsp:txXfrm>
        <a:off x="0" y="4438790"/>
        <a:ext cx="4941519" cy="1456910"/>
      </dsp:txXfrm>
    </dsp:sp>
    <dsp:sp modelId="{FCA7D1D9-7D0F-43D4-AA2B-380DF1982800}">
      <dsp:nvSpPr>
        <dsp:cNvPr id="0" name=""/>
        <dsp:cNvSpPr/>
      </dsp:nvSpPr>
      <dsp:spPr>
        <a:xfrm rot="10800000">
          <a:off x="0" y="2219916"/>
          <a:ext cx="4941519" cy="2240727"/>
        </a:xfrm>
        <a:prstGeom prst="upArrowCallou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It is based on assessment of the participant’s nutritional risk condition, breastfeeding assessment, dietary needs, and personal preferences. </a:t>
          </a:r>
        </a:p>
      </dsp:txBody>
      <dsp:txXfrm rot="10800000">
        <a:off x="0" y="2219916"/>
        <a:ext cx="4941519" cy="1455957"/>
      </dsp:txXfrm>
    </dsp:sp>
    <dsp:sp modelId="{C71292BE-6C9E-413E-9C60-44919F411FC4}">
      <dsp:nvSpPr>
        <dsp:cNvPr id="0" name=""/>
        <dsp:cNvSpPr/>
      </dsp:nvSpPr>
      <dsp:spPr>
        <a:xfrm rot="10800000">
          <a:off x="0" y="1042"/>
          <a:ext cx="4941519" cy="2240727"/>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A process of modifying food packages by the CPA to better meet the supplemental nutrition needs of individual participants. </a:t>
          </a:r>
        </a:p>
      </dsp:txBody>
      <dsp:txXfrm rot="10800000">
        <a:off x="0" y="1042"/>
        <a:ext cx="4941519" cy="14559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7B6FB-E3EE-4A24-A57B-C3C5B9E13367}">
      <dsp:nvSpPr>
        <dsp:cNvPr id="0" name=""/>
        <dsp:cNvSpPr/>
      </dsp:nvSpPr>
      <dsp:spPr>
        <a:xfrm>
          <a:off x="346" y="1249962"/>
          <a:ext cx="2058677" cy="1029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Reissuance of formula returned by participants is not permitted. </a:t>
          </a:r>
        </a:p>
      </dsp:txBody>
      <dsp:txXfrm>
        <a:off x="30494" y="1280110"/>
        <a:ext cx="1998381" cy="969042"/>
      </dsp:txXfrm>
    </dsp:sp>
    <dsp:sp modelId="{2D7D80DF-B45B-4475-85DA-3BE8C9AB9BFC}">
      <dsp:nvSpPr>
        <dsp:cNvPr id="0" name=""/>
        <dsp:cNvSpPr/>
      </dsp:nvSpPr>
      <dsp:spPr>
        <a:xfrm>
          <a:off x="346" y="2433702"/>
          <a:ext cx="2058677" cy="1029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All returned formula must be discarded in such a way to prevent human consumption: </a:t>
          </a:r>
        </a:p>
      </dsp:txBody>
      <dsp:txXfrm>
        <a:off x="30494" y="2463850"/>
        <a:ext cx="1998381" cy="969042"/>
      </dsp:txXfrm>
    </dsp:sp>
    <dsp:sp modelId="{60B0FAAB-F464-4E60-AB29-00FC4D9310CD}">
      <dsp:nvSpPr>
        <dsp:cNvPr id="0" name=""/>
        <dsp:cNvSpPr/>
      </dsp:nvSpPr>
      <dsp:spPr>
        <a:xfrm rot="18289469">
          <a:off x="1749763" y="2340791"/>
          <a:ext cx="1441992" cy="31420"/>
        </a:xfrm>
        <a:custGeom>
          <a:avLst/>
          <a:gdLst/>
          <a:ahLst/>
          <a:cxnLst/>
          <a:rect l="0" t="0" r="0" b="0"/>
          <a:pathLst>
            <a:path>
              <a:moveTo>
                <a:pt x="0" y="15710"/>
              </a:moveTo>
              <a:lnTo>
                <a:pt x="1441992" y="1571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34709" y="2320451"/>
        <a:ext cx="72099" cy="72099"/>
      </dsp:txXfrm>
    </dsp:sp>
    <dsp:sp modelId="{1FA8C867-0B1C-4542-A897-CD330A54C390}">
      <dsp:nvSpPr>
        <dsp:cNvPr id="0" name=""/>
        <dsp:cNvSpPr/>
      </dsp:nvSpPr>
      <dsp:spPr>
        <a:xfrm>
          <a:off x="2882494" y="1249962"/>
          <a:ext cx="2058677" cy="102933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Open returned container and discard contents fully, followed by the canister</a:t>
          </a:r>
        </a:p>
      </dsp:txBody>
      <dsp:txXfrm>
        <a:off x="2912642" y="1280110"/>
        <a:ext cx="1998381" cy="969042"/>
      </dsp:txXfrm>
    </dsp:sp>
    <dsp:sp modelId="{D426D0E1-3C69-4185-B4F7-CD2965E9FC7C}">
      <dsp:nvSpPr>
        <dsp:cNvPr id="0" name=""/>
        <dsp:cNvSpPr/>
      </dsp:nvSpPr>
      <dsp:spPr>
        <a:xfrm>
          <a:off x="2059024" y="2932661"/>
          <a:ext cx="823470" cy="31420"/>
        </a:xfrm>
        <a:custGeom>
          <a:avLst/>
          <a:gdLst/>
          <a:ahLst/>
          <a:cxnLst/>
          <a:rect l="0" t="0" r="0" b="0"/>
          <a:pathLst>
            <a:path>
              <a:moveTo>
                <a:pt x="0" y="15710"/>
              </a:moveTo>
              <a:lnTo>
                <a:pt x="823470" y="1571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50172" y="2927784"/>
        <a:ext cx="41173" cy="41173"/>
      </dsp:txXfrm>
    </dsp:sp>
    <dsp:sp modelId="{101ED420-DD6A-484A-81C7-6BD965FADE5D}">
      <dsp:nvSpPr>
        <dsp:cNvPr id="0" name=""/>
        <dsp:cNvSpPr/>
      </dsp:nvSpPr>
      <dsp:spPr>
        <a:xfrm>
          <a:off x="2882494" y="2433702"/>
          <a:ext cx="2058677" cy="102933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Concentrate and RTU can be poured down the drain</a:t>
          </a:r>
        </a:p>
      </dsp:txBody>
      <dsp:txXfrm>
        <a:off x="2912642" y="2463850"/>
        <a:ext cx="1998381" cy="969042"/>
      </dsp:txXfrm>
    </dsp:sp>
    <dsp:sp modelId="{08BFEC1E-7E16-4130-84F2-F4CE2037BECF}">
      <dsp:nvSpPr>
        <dsp:cNvPr id="0" name=""/>
        <dsp:cNvSpPr/>
      </dsp:nvSpPr>
      <dsp:spPr>
        <a:xfrm rot="3310531">
          <a:off x="1749763" y="3524530"/>
          <a:ext cx="1441992" cy="31420"/>
        </a:xfrm>
        <a:custGeom>
          <a:avLst/>
          <a:gdLst/>
          <a:ahLst/>
          <a:cxnLst/>
          <a:rect l="0" t="0" r="0" b="0"/>
          <a:pathLst>
            <a:path>
              <a:moveTo>
                <a:pt x="0" y="15710"/>
              </a:moveTo>
              <a:lnTo>
                <a:pt x="1441992" y="1571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34709" y="3504191"/>
        <a:ext cx="72099" cy="72099"/>
      </dsp:txXfrm>
    </dsp:sp>
    <dsp:sp modelId="{58C952B8-3FD7-483E-BAA6-56A07E7EA27B}">
      <dsp:nvSpPr>
        <dsp:cNvPr id="0" name=""/>
        <dsp:cNvSpPr/>
      </dsp:nvSpPr>
      <dsp:spPr>
        <a:xfrm>
          <a:off x="2882494" y="3617441"/>
          <a:ext cx="2058677" cy="102933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Powder can be discarded in any trash receptacle</a:t>
          </a:r>
        </a:p>
      </dsp:txBody>
      <dsp:txXfrm>
        <a:off x="2912642" y="3647589"/>
        <a:ext cx="1998381" cy="9690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99DEF-C97E-4A50-9607-549662236235}">
      <dsp:nvSpPr>
        <dsp:cNvPr id="0" name=""/>
        <dsp:cNvSpPr/>
      </dsp:nvSpPr>
      <dsp:spPr>
        <a:xfrm>
          <a:off x="0" y="0"/>
          <a:ext cx="494151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7C7367-491C-48AF-B9DB-0AF90867BFA3}">
      <dsp:nvSpPr>
        <dsp:cNvPr id="0" name=""/>
        <dsp:cNvSpPr/>
      </dsp:nvSpPr>
      <dsp:spPr>
        <a:xfrm>
          <a:off x="0" y="0"/>
          <a:ext cx="4941519" cy="1474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When discussing amount of formula a partially (mostly)breastfeeding infant 3 months old is fed, the authorized person provides the following information: </a:t>
          </a:r>
        </a:p>
      </dsp:txBody>
      <dsp:txXfrm>
        <a:off x="0" y="0"/>
        <a:ext cx="4941519" cy="1474185"/>
      </dsp:txXfrm>
    </dsp:sp>
    <dsp:sp modelId="{C2C7255A-8D8F-4B6B-A806-0FE5314E658E}">
      <dsp:nvSpPr>
        <dsp:cNvPr id="0" name=""/>
        <dsp:cNvSpPr/>
      </dsp:nvSpPr>
      <dsp:spPr>
        <a:xfrm>
          <a:off x="0" y="1474185"/>
          <a:ext cx="4941519"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6AA5D5-9AE7-4DE6-BF0F-1C95E20E8139}">
      <dsp:nvSpPr>
        <dsp:cNvPr id="0" name=""/>
        <dsp:cNvSpPr/>
      </dsp:nvSpPr>
      <dsp:spPr>
        <a:xfrm>
          <a:off x="0" y="1474185"/>
          <a:ext cx="4941519" cy="1474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Breast milk at 6:00 AM, 8:00AM, 10:00 AM,  12PM, 5PM, 8PM, 10PM </a:t>
          </a:r>
        </a:p>
      </dsp:txBody>
      <dsp:txXfrm>
        <a:off x="0" y="1474185"/>
        <a:ext cx="4941519" cy="1474185"/>
      </dsp:txXfrm>
    </dsp:sp>
    <dsp:sp modelId="{1BECBE1B-817D-48AA-8FF7-6B1244F9F477}">
      <dsp:nvSpPr>
        <dsp:cNvPr id="0" name=""/>
        <dsp:cNvSpPr/>
      </dsp:nvSpPr>
      <dsp:spPr>
        <a:xfrm>
          <a:off x="0" y="2948371"/>
          <a:ext cx="4941519"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F683C2-560C-4AF0-9FF7-1E8796F65FC7}">
      <dsp:nvSpPr>
        <dsp:cNvPr id="0" name=""/>
        <dsp:cNvSpPr/>
      </dsp:nvSpPr>
      <dsp:spPr>
        <a:xfrm>
          <a:off x="0" y="2948371"/>
          <a:ext cx="4941519" cy="1474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Similac Advance feeds 3 ounces at 2 PM,  12AM, 3AM </a:t>
          </a:r>
        </a:p>
      </dsp:txBody>
      <dsp:txXfrm>
        <a:off x="0" y="2948371"/>
        <a:ext cx="4941519" cy="1474185"/>
      </dsp:txXfrm>
    </dsp:sp>
    <dsp:sp modelId="{B8D283AF-8A13-45ED-9ACD-2D7F2E4FD39E}">
      <dsp:nvSpPr>
        <dsp:cNvPr id="0" name=""/>
        <dsp:cNvSpPr/>
      </dsp:nvSpPr>
      <dsp:spPr>
        <a:xfrm>
          <a:off x="0" y="4422557"/>
          <a:ext cx="4941519"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E84696-4A81-4359-A653-772CAB5C50FF}">
      <dsp:nvSpPr>
        <dsp:cNvPr id="0" name=""/>
        <dsp:cNvSpPr/>
      </dsp:nvSpPr>
      <dsp:spPr>
        <a:xfrm>
          <a:off x="0" y="4422557"/>
          <a:ext cx="4941519" cy="1474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How much formula in cans will need for one month? </a:t>
          </a:r>
        </a:p>
      </dsp:txBody>
      <dsp:txXfrm>
        <a:off x="0" y="4422557"/>
        <a:ext cx="4941519" cy="14741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7693E-68AB-49A2-BCAC-ACE94A9C1FB5}">
      <dsp:nvSpPr>
        <dsp:cNvPr id="0" name=""/>
        <dsp:cNvSpPr/>
      </dsp:nvSpPr>
      <dsp:spPr>
        <a:xfrm>
          <a:off x="0" y="0"/>
          <a:ext cx="494151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A774CA-3969-4B40-BC96-993A476A76CE}">
      <dsp:nvSpPr>
        <dsp:cNvPr id="0" name=""/>
        <dsp:cNvSpPr/>
      </dsp:nvSpPr>
      <dsp:spPr>
        <a:xfrm>
          <a:off x="0" y="0"/>
          <a:ext cx="4941519" cy="1474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Similac Advance Powder 1 can = 90 reconstituted fluid ounces</a:t>
          </a:r>
        </a:p>
      </dsp:txBody>
      <dsp:txXfrm>
        <a:off x="0" y="0"/>
        <a:ext cx="4941519" cy="1474185"/>
      </dsp:txXfrm>
    </dsp:sp>
    <dsp:sp modelId="{A3D4778B-DD29-4761-B3A6-0CEA0C9E94A1}">
      <dsp:nvSpPr>
        <dsp:cNvPr id="0" name=""/>
        <dsp:cNvSpPr/>
      </dsp:nvSpPr>
      <dsp:spPr>
        <a:xfrm>
          <a:off x="0" y="1474185"/>
          <a:ext cx="494151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590DAF-6207-4984-99FF-6907297C0758}">
      <dsp:nvSpPr>
        <dsp:cNvPr id="0" name=""/>
        <dsp:cNvSpPr/>
      </dsp:nvSpPr>
      <dsp:spPr>
        <a:xfrm>
          <a:off x="0" y="1474185"/>
          <a:ext cx="4941519" cy="1474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Infant drinks 9 ounces daily or 270 ounces per month. </a:t>
          </a:r>
        </a:p>
      </dsp:txBody>
      <dsp:txXfrm>
        <a:off x="0" y="1474185"/>
        <a:ext cx="4941519" cy="1474185"/>
      </dsp:txXfrm>
    </dsp:sp>
    <dsp:sp modelId="{02E41B2E-E9BE-4FE5-B75B-3A7F15C73E21}">
      <dsp:nvSpPr>
        <dsp:cNvPr id="0" name=""/>
        <dsp:cNvSpPr/>
      </dsp:nvSpPr>
      <dsp:spPr>
        <a:xfrm>
          <a:off x="0" y="2948371"/>
          <a:ext cx="494151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62D318-CBF7-49B8-B8E0-9F2DFAC32A41}">
      <dsp:nvSpPr>
        <dsp:cNvPr id="0" name=""/>
        <dsp:cNvSpPr/>
      </dsp:nvSpPr>
      <dsp:spPr>
        <a:xfrm>
          <a:off x="0" y="2948371"/>
          <a:ext cx="4941519" cy="1474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Will need 3 cans of formula. </a:t>
          </a:r>
        </a:p>
      </dsp:txBody>
      <dsp:txXfrm>
        <a:off x="0" y="2948371"/>
        <a:ext cx="4941519" cy="1474185"/>
      </dsp:txXfrm>
    </dsp:sp>
    <dsp:sp modelId="{F0702FC1-71AF-4981-BA76-2A3C592CF457}">
      <dsp:nvSpPr>
        <dsp:cNvPr id="0" name=""/>
        <dsp:cNvSpPr/>
      </dsp:nvSpPr>
      <dsp:spPr>
        <a:xfrm>
          <a:off x="0" y="4422557"/>
          <a:ext cx="494151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C924E9-E0C3-43FE-97BC-45241E6DF428}">
      <dsp:nvSpPr>
        <dsp:cNvPr id="0" name=""/>
        <dsp:cNvSpPr/>
      </dsp:nvSpPr>
      <dsp:spPr>
        <a:xfrm>
          <a:off x="0" y="4422557"/>
          <a:ext cx="4941519" cy="1474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(At 3 months old the maximum WIC provides for mostly breastfeeding is 4 cans)</a:t>
          </a:r>
        </a:p>
      </dsp:txBody>
      <dsp:txXfrm>
        <a:off x="0" y="4422557"/>
        <a:ext cx="4941519" cy="14741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C406-F65B-4837-956A-18B12F854D2B}">
      <dsp:nvSpPr>
        <dsp:cNvPr id="0" name=""/>
        <dsp:cNvSpPr/>
      </dsp:nvSpPr>
      <dsp:spPr>
        <a:xfrm>
          <a:off x="0" y="0"/>
          <a:ext cx="494151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3968E7-6E7A-4CBC-959C-7F854D0D0A7E}">
      <dsp:nvSpPr>
        <dsp:cNvPr id="0" name=""/>
        <dsp:cNvSpPr/>
      </dsp:nvSpPr>
      <dsp:spPr>
        <a:xfrm>
          <a:off x="0" y="0"/>
          <a:ext cx="4941519" cy="1474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Similac Advance Powder 1 can = 90 reconstituted fluid ounces</a:t>
          </a:r>
        </a:p>
      </dsp:txBody>
      <dsp:txXfrm>
        <a:off x="0" y="0"/>
        <a:ext cx="4941519" cy="1474185"/>
      </dsp:txXfrm>
    </dsp:sp>
    <dsp:sp modelId="{E3994CDF-95E5-4C74-9A59-499C65D877FE}">
      <dsp:nvSpPr>
        <dsp:cNvPr id="0" name=""/>
        <dsp:cNvSpPr/>
      </dsp:nvSpPr>
      <dsp:spPr>
        <a:xfrm>
          <a:off x="0" y="1474185"/>
          <a:ext cx="4941519"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22B439-D3AD-460E-8603-CDC3373D7A16}">
      <dsp:nvSpPr>
        <dsp:cNvPr id="0" name=""/>
        <dsp:cNvSpPr/>
      </dsp:nvSpPr>
      <dsp:spPr>
        <a:xfrm>
          <a:off x="0" y="1474185"/>
          <a:ext cx="4941519" cy="1474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Infant drinks  ounces daily or 600 ounces per month. </a:t>
          </a:r>
        </a:p>
      </dsp:txBody>
      <dsp:txXfrm>
        <a:off x="0" y="1474185"/>
        <a:ext cx="4941519" cy="1474185"/>
      </dsp:txXfrm>
    </dsp:sp>
    <dsp:sp modelId="{2E134673-CC7C-4DD7-824A-B5E328DAC1C8}">
      <dsp:nvSpPr>
        <dsp:cNvPr id="0" name=""/>
        <dsp:cNvSpPr/>
      </dsp:nvSpPr>
      <dsp:spPr>
        <a:xfrm>
          <a:off x="0" y="2948371"/>
          <a:ext cx="4941519"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A186B5-124C-4BE5-862D-C97250AFE5F0}">
      <dsp:nvSpPr>
        <dsp:cNvPr id="0" name=""/>
        <dsp:cNvSpPr/>
      </dsp:nvSpPr>
      <dsp:spPr>
        <a:xfrm>
          <a:off x="0" y="2948371"/>
          <a:ext cx="4941519" cy="1474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Will need 6.6 (7) cans of formula. </a:t>
          </a:r>
        </a:p>
      </dsp:txBody>
      <dsp:txXfrm>
        <a:off x="0" y="2948371"/>
        <a:ext cx="4941519" cy="1474185"/>
      </dsp:txXfrm>
    </dsp:sp>
    <dsp:sp modelId="{6F4F00B4-93F5-4D15-AE5D-79C7EB9D9A9C}">
      <dsp:nvSpPr>
        <dsp:cNvPr id="0" name=""/>
        <dsp:cNvSpPr/>
      </dsp:nvSpPr>
      <dsp:spPr>
        <a:xfrm>
          <a:off x="0" y="4422557"/>
          <a:ext cx="4941519"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D6B782-5A4A-49DA-A8D1-6B2472118EF5}">
      <dsp:nvSpPr>
        <dsp:cNvPr id="0" name=""/>
        <dsp:cNvSpPr/>
      </dsp:nvSpPr>
      <dsp:spPr>
        <a:xfrm>
          <a:off x="0" y="4422557"/>
          <a:ext cx="4941519" cy="1474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(At 5 months old the maximum WIC provides for limited breastfeeding is 10 cans). </a:t>
          </a:r>
        </a:p>
      </dsp:txBody>
      <dsp:txXfrm>
        <a:off x="0" y="4422557"/>
        <a:ext cx="4941519" cy="14741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7113DA-0892-49CE-B948-E934C0276724}">
      <dsp:nvSpPr>
        <dsp:cNvPr id="0" name=""/>
        <dsp:cNvSpPr/>
      </dsp:nvSpPr>
      <dsp:spPr>
        <a:xfrm>
          <a:off x="0" y="958220"/>
          <a:ext cx="4941519" cy="176902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8B774D-666A-415C-8957-F413A205B994}">
      <dsp:nvSpPr>
        <dsp:cNvPr id="0" name=""/>
        <dsp:cNvSpPr/>
      </dsp:nvSpPr>
      <dsp:spPr>
        <a:xfrm>
          <a:off x="535129" y="1356250"/>
          <a:ext cx="972962" cy="9729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BEB2D1-551C-4705-A426-EE97EEC04D91}">
      <dsp:nvSpPr>
        <dsp:cNvPr id="0" name=""/>
        <dsp:cNvSpPr/>
      </dsp:nvSpPr>
      <dsp:spPr>
        <a:xfrm>
          <a:off x="2043221" y="958220"/>
          <a:ext cx="2898297" cy="1769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222" tIns="187222" rIns="187222" bIns="187222" numCol="1" spcCol="1270" anchor="ctr" anchorCtr="0">
          <a:noAutofit/>
        </a:bodyPr>
        <a:lstStyle/>
        <a:p>
          <a:pPr marL="0" lvl="0" indent="0" algn="l" defTabSz="800100">
            <a:lnSpc>
              <a:spcPct val="90000"/>
            </a:lnSpc>
            <a:spcBef>
              <a:spcPct val="0"/>
            </a:spcBef>
            <a:spcAft>
              <a:spcPct val="35000"/>
            </a:spcAft>
            <a:buNone/>
          </a:pPr>
          <a:r>
            <a:rPr lang="en-US" sz="1800" kern="1200"/>
            <a:t>Make referrals to other social services programs </a:t>
          </a:r>
        </a:p>
      </dsp:txBody>
      <dsp:txXfrm>
        <a:off x="2043221" y="958220"/>
        <a:ext cx="2898297" cy="1769022"/>
      </dsp:txXfrm>
    </dsp:sp>
    <dsp:sp modelId="{57C9F806-0759-4159-9860-F41A8E95809D}">
      <dsp:nvSpPr>
        <dsp:cNvPr id="0" name=""/>
        <dsp:cNvSpPr/>
      </dsp:nvSpPr>
      <dsp:spPr>
        <a:xfrm>
          <a:off x="0" y="3169499"/>
          <a:ext cx="4941519" cy="176902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B06B06-6A56-4385-BF94-3385BC03746B}">
      <dsp:nvSpPr>
        <dsp:cNvPr id="0" name=""/>
        <dsp:cNvSpPr/>
      </dsp:nvSpPr>
      <dsp:spPr>
        <a:xfrm>
          <a:off x="535129" y="3567529"/>
          <a:ext cx="972962" cy="9729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3537F4-9C33-4DC2-8A20-01D8F7453C72}">
      <dsp:nvSpPr>
        <dsp:cNvPr id="0" name=""/>
        <dsp:cNvSpPr/>
      </dsp:nvSpPr>
      <dsp:spPr>
        <a:xfrm>
          <a:off x="2043221" y="3169499"/>
          <a:ext cx="2898297" cy="1769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222" tIns="187222" rIns="187222" bIns="187222" numCol="1" spcCol="1270" anchor="ctr" anchorCtr="0">
          <a:noAutofit/>
        </a:bodyPr>
        <a:lstStyle/>
        <a:p>
          <a:pPr marL="0" lvl="0" indent="0" algn="l" defTabSz="800100">
            <a:lnSpc>
              <a:spcPct val="90000"/>
            </a:lnSpc>
            <a:spcBef>
              <a:spcPct val="0"/>
            </a:spcBef>
            <a:spcAft>
              <a:spcPct val="35000"/>
            </a:spcAft>
            <a:buNone/>
          </a:pPr>
          <a:r>
            <a:rPr lang="en-US" sz="1800" kern="1200"/>
            <a:t>To learn more about other nutrition assistance programs go to </a:t>
          </a:r>
          <a:r>
            <a:rPr lang="en-US" sz="1800" u="sng" kern="1200"/>
            <a:t>http://www.benefits.gov/</a:t>
          </a:r>
          <a:endParaRPr lang="en-US" sz="1800" kern="1200"/>
        </a:p>
      </dsp:txBody>
      <dsp:txXfrm>
        <a:off x="2043221" y="3169499"/>
        <a:ext cx="2898297" cy="17690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215F1C-4849-45C4-87CC-1564B35E5FCC}">
      <dsp:nvSpPr>
        <dsp:cNvPr id="0" name=""/>
        <dsp:cNvSpPr/>
      </dsp:nvSpPr>
      <dsp:spPr>
        <a:xfrm>
          <a:off x="0" y="0"/>
          <a:ext cx="486713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12076F-240E-40BB-9350-664D81E9BFA6}">
      <dsp:nvSpPr>
        <dsp:cNvPr id="0" name=""/>
        <dsp:cNvSpPr/>
      </dsp:nvSpPr>
      <dsp:spPr>
        <a:xfrm>
          <a:off x="0" y="0"/>
          <a:ext cx="4867132" cy="1313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Require by law to competitively bid infant formula rebate contracts with infant formula manufacturers </a:t>
          </a:r>
        </a:p>
      </dsp:txBody>
      <dsp:txXfrm>
        <a:off x="0" y="0"/>
        <a:ext cx="4867132" cy="1313140"/>
      </dsp:txXfrm>
    </dsp:sp>
    <dsp:sp modelId="{3D0A7E9B-3C63-46DD-BE45-2BF3EC0753C4}">
      <dsp:nvSpPr>
        <dsp:cNvPr id="0" name=""/>
        <dsp:cNvSpPr/>
      </dsp:nvSpPr>
      <dsp:spPr>
        <a:xfrm>
          <a:off x="0" y="1313140"/>
          <a:ext cx="486713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E7F3CC-7217-4A08-9D1A-5AE6DE1E0926}">
      <dsp:nvSpPr>
        <dsp:cNvPr id="0" name=""/>
        <dsp:cNvSpPr/>
      </dsp:nvSpPr>
      <dsp:spPr>
        <a:xfrm>
          <a:off x="0" y="1313140"/>
          <a:ext cx="4867132" cy="1313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a:t>
          </a:r>
          <a:r>
            <a:rPr lang="en-US" sz="2500" i="1" kern="1200"/>
            <a:t>A contract is awarded by the State agency as a result of that bid</a:t>
          </a:r>
          <a:r>
            <a:rPr lang="en-US" sz="2500" kern="1200"/>
            <a:t>”</a:t>
          </a:r>
        </a:p>
      </dsp:txBody>
      <dsp:txXfrm>
        <a:off x="0" y="1313140"/>
        <a:ext cx="4867132" cy="1313140"/>
      </dsp:txXfrm>
    </dsp:sp>
    <dsp:sp modelId="{94CFFF17-E2CC-40EB-AFA0-29B93340335F}">
      <dsp:nvSpPr>
        <dsp:cNvPr id="0" name=""/>
        <dsp:cNvSpPr/>
      </dsp:nvSpPr>
      <dsp:spPr>
        <a:xfrm>
          <a:off x="0" y="2626280"/>
          <a:ext cx="486713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C07B1E-34D7-4CCC-8DA9-3E238E3E96D8}">
      <dsp:nvSpPr>
        <dsp:cNvPr id="0" name=""/>
        <dsp:cNvSpPr/>
      </dsp:nvSpPr>
      <dsp:spPr>
        <a:xfrm>
          <a:off x="0" y="2626280"/>
          <a:ext cx="4867132" cy="1313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The state agency must use the </a:t>
          </a:r>
          <a:r>
            <a:rPr lang="en-US" sz="2500" b="1" kern="1200"/>
            <a:t>primary contract infant formula as the first choice of issuance</a:t>
          </a:r>
          <a:r>
            <a:rPr lang="en-US" sz="2500" kern="1200"/>
            <a:t> </a:t>
          </a:r>
        </a:p>
      </dsp:txBody>
      <dsp:txXfrm>
        <a:off x="0" y="2626280"/>
        <a:ext cx="4867132" cy="1313140"/>
      </dsp:txXfrm>
    </dsp:sp>
    <dsp:sp modelId="{26636DA3-6404-4DD3-AB16-484A48351257}">
      <dsp:nvSpPr>
        <dsp:cNvPr id="0" name=""/>
        <dsp:cNvSpPr/>
      </dsp:nvSpPr>
      <dsp:spPr>
        <a:xfrm>
          <a:off x="0" y="3939420"/>
          <a:ext cx="486713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7978C8-24E9-4BFE-B50B-69B13FB4CA32}">
      <dsp:nvSpPr>
        <dsp:cNvPr id="0" name=""/>
        <dsp:cNvSpPr/>
      </dsp:nvSpPr>
      <dsp:spPr>
        <a:xfrm>
          <a:off x="0" y="3939420"/>
          <a:ext cx="4867132" cy="1313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Contract brand infant formula </a:t>
          </a:r>
        </a:p>
      </dsp:txBody>
      <dsp:txXfrm>
        <a:off x="0" y="3939420"/>
        <a:ext cx="4867132" cy="13131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91F50-2353-4F04-A4D2-BC28A690761B}">
      <dsp:nvSpPr>
        <dsp:cNvPr id="0" name=""/>
        <dsp:cNvSpPr/>
      </dsp:nvSpPr>
      <dsp:spPr>
        <a:xfrm>
          <a:off x="0" y="0"/>
          <a:ext cx="494151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FECAB2-0741-4FD1-A1BF-ED253C40A349}">
      <dsp:nvSpPr>
        <dsp:cNvPr id="0" name=""/>
        <dsp:cNvSpPr/>
      </dsp:nvSpPr>
      <dsp:spPr>
        <a:xfrm>
          <a:off x="0" y="0"/>
          <a:ext cx="4941519" cy="1474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Request from manufacturers or from a local agency </a:t>
          </a:r>
        </a:p>
      </dsp:txBody>
      <dsp:txXfrm>
        <a:off x="0" y="0"/>
        <a:ext cx="4941519" cy="1474185"/>
      </dsp:txXfrm>
    </dsp:sp>
    <dsp:sp modelId="{FFE52FCF-3681-485D-9D89-87621B0231C4}">
      <dsp:nvSpPr>
        <dsp:cNvPr id="0" name=""/>
        <dsp:cNvSpPr/>
      </dsp:nvSpPr>
      <dsp:spPr>
        <a:xfrm>
          <a:off x="0" y="1474185"/>
          <a:ext cx="4941519"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7E8DF6-7D5F-46C5-AD6A-6F987106F94D}">
      <dsp:nvSpPr>
        <dsp:cNvPr id="0" name=""/>
        <dsp:cNvSpPr/>
      </dsp:nvSpPr>
      <dsp:spPr>
        <a:xfrm>
          <a:off x="0" y="1474185"/>
          <a:ext cx="4941519" cy="1474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Discussion of the exclusiveness of the formula, ingredients</a:t>
          </a:r>
        </a:p>
      </dsp:txBody>
      <dsp:txXfrm>
        <a:off x="0" y="1474185"/>
        <a:ext cx="4941519" cy="1474185"/>
      </dsp:txXfrm>
    </dsp:sp>
    <dsp:sp modelId="{C9427774-A71C-4FB0-A4BE-9F452CA2F808}">
      <dsp:nvSpPr>
        <dsp:cNvPr id="0" name=""/>
        <dsp:cNvSpPr/>
      </dsp:nvSpPr>
      <dsp:spPr>
        <a:xfrm>
          <a:off x="0" y="2948371"/>
          <a:ext cx="4941519"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405BB7-E115-47FF-8F2D-18951228FAF2}">
      <dsp:nvSpPr>
        <dsp:cNvPr id="0" name=""/>
        <dsp:cNvSpPr/>
      </dsp:nvSpPr>
      <dsp:spPr>
        <a:xfrm>
          <a:off x="0" y="2948371"/>
          <a:ext cx="4941519" cy="1474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Comparison with the current formulary with similar products  description and indication for use </a:t>
          </a:r>
        </a:p>
      </dsp:txBody>
      <dsp:txXfrm>
        <a:off x="0" y="2948371"/>
        <a:ext cx="4941519" cy="1474185"/>
      </dsp:txXfrm>
    </dsp:sp>
    <dsp:sp modelId="{2D45EB88-8ABA-48A0-A9CE-697A71DCC563}">
      <dsp:nvSpPr>
        <dsp:cNvPr id="0" name=""/>
        <dsp:cNvSpPr/>
      </dsp:nvSpPr>
      <dsp:spPr>
        <a:xfrm>
          <a:off x="0" y="4422557"/>
          <a:ext cx="4941519"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EC90DB-3A8D-4C16-96EB-95578DDDD0FC}">
      <dsp:nvSpPr>
        <dsp:cNvPr id="0" name=""/>
        <dsp:cNvSpPr/>
      </dsp:nvSpPr>
      <dsp:spPr>
        <a:xfrm>
          <a:off x="0" y="4422557"/>
          <a:ext cx="4941519" cy="1474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Be in the market for at least one year, demonstrate safety, benefit of formula by submitting research papers. </a:t>
          </a:r>
        </a:p>
      </dsp:txBody>
      <dsp:txXfrm>
        <a:off x="0" y="4422557"/>
        <a:ext cx="4941519" cy="147418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4"/>
            <a:ext cx="2971800" cy="460375"/>
          </a:xfrm>
          <a:prstGeom prst="rect">
            <a:avLst/>
          </a:prstGeom>
          <a:noFill/>
          <a:ln w="9525">
            <a:noFill/>
            <a:miter lim="800000"/>
            <a:headEnd/>
            <a:tailEnd/>
          </a:ln>
          <a:effectLst/>
        </p:spPr>
        <p:txBody>
          <a:bodyPr vert="horz" wrap="square" lIns="93466" tIns="46734" rIns="93466" bIns="46734" numCol="1" anchor="t" anchorCtr="0" compatLnSpc="1">
            <a:prstTxWarp prst="textNoShape">
              <a:avLst/>
            </a:prstTxWarp>
          </a:bodyPr>
          <a:lstStyle>
            <a:lvl1pPr defTabSz="935038" eaLnBrk="0" hangingPunct="0">
              <a:defRPr sz="1200">
                <a:solidFill>
                  <a:srgbClr val="CC3300"/>
                </a:solidFill>
              </a:defRPr>
            </a:lvl1pPr>
          </a:lstStyle>
          <a:p>
            <a:pPr>
              <a:defRPr/>
            </a:pPr>
            <a:endParaRPr lang="en-US" dirty="0"/>
          </a:p>
        </p:txBody>
      </p:sp>
      <p:sp>
        <p:nvSpPr>
          <p:cNvPr id="24579" name="Rectangle 3"/>
          <p:cNvSpPr>
            <a:spLocks noGrp="1" noChangeArrowheads="1"/>
          </p:cNvSpPr>
          <p:nvPr>
            <p:ph type="dt" sz="quarter" idx="1"/>
          </p:nvPr>
        </p:nvSpPr>
        <p:spPr bwMode="auto">
          <a:xfrm>
            <a:off x="3886200" y="4"/>
            <a:ext cx="2971800" cy="460375"/>
          </a:xfrm>
          <a:prstGeom prst="rect">
            <a:avLst/>
          </a:prstGeom>
          <a:noFill/>
          <a:ln w="9525">
            <a:noFill/>
            <a:miter lim="800000"/>
            <a:headEnd/>
            <a:tailEnd/>
          </a:ln>
          <a:effectLst/>
        </p:spPr>
        <p:txBody>
          <a:bodyPr vert="horz" wrap="square" lIns="93466" tIns="46734" rIns="93466" bIns="46734" numCol="1" anchor="t" anchorCtr="0" compatLnSpc="1">
            <a:prstTxWarp prst="textNoShape">
              <a:avLst/>
            </a:prstTxWarp>
          </a:bodyPr>
          <a:lstStyle>
            <a:lvl1pPr algn="r" defTabSz="935038" eaLnBrk="0" hangingPunct="0">
              <a:defRPr sz="1200">
                <a:solidFill>
                  <a:srgbClr val="CC3300"/>
                </a:solidFill>
              </a:defRPr>
            </a:lvl1pPr>
          </a:lstStyle>
          <a:p>
            <a:pPr>
              <a:defRPr/>
            </a:pPr>
            <a:endParaRPr lang="en-US" dirty="0"/>
          </a:p>
        </p:txBody>
      </p:sp>
      <p:sp>
        <p:nvSpPr>
          <p:cNvPr id="24580" name="Rectangle 4"/>
          <p:cNvSpPr>
            <a:spLocks noGrp="1" noChangeArrowheads="1"/>
          </p:cNvSpPr>
          <p:nvPr>
            <p:ph type="ftr" sz="quarter" idx="2"/>
          </p:nvPr>
        </p:nvSpPr>
        <p:spPr bwMode="auto">
          <a:xfrm>
            <a:off x="0" y="8836030"/>
            <a:ext cx="2971800" cy="460375"/>
          </a:xfrm>
          <a:prstGeom prst="rect">
            <a:avLst/>
          </a:prstGeom>
          <a:noFill/>
          <a:ln w="9525">
            <a:noFill/>
            <a:miter lim="800000"/>
            <a:headEnd/>
            <a:tailEnd/>
          </a:ln>
          <a:effectLst/>
        </p:spPr>
        <p:txBody>
          <a:bodyPr vert="horz" wrap="square" lIns="93466" tIns="46734" rIns="93466" bIns="46734" numCol="1" anchor="b" anchorCtr="0" compatLnSpc="1">
            <a:prstTxWarp prst="textNoShape">
              <a:avLst/>
            </a:prstTxWarp>
          </a:bodyPr>
          <a:lstStyle>
            <a:lvl1pPr defTabSz="935038" eaLnBrk="0" hangingPunct="0">
              <a:defRPr sz="1200">
                <a:solidFill>
                  <a:srgbClr val="CC3300"/>
                </a:solidFill>
              </a:defRPr>
            </a:lvl1pPr>
          </a:lstStyle>
          <a:p>
            <a:pPr>
              <a:defRPr/>
            </a:pPr>
            <a:endParaRPr lang="en-US" dirty="0"/>
          </a:p>
        </p:txBody>
      </p:sp>
      <p:sp>
        <p:nvSpPr>
          <p:cNvPr id="24581" name="Rectangle 5"/>
          <p:cNvSpPr>
            <a:spLocks noGrp="1" noChangeArrowheads="1"/>
          </p:cNvSpPr>
          <p:nvPr>
            <p:ph type="sldNum" sz="quarter" idx="3"/>
          </p:nvPr>
        </p:nvSpPr>
        <p:spPr bwMode="auto">
          <a:xfrm>
            <a:off x="3886200" y="8836030"/>
            <a:ext cx="2971800" cy="460375"/>
          </a:xfrm>
          <a:prstGeom prst="rect">
            <a:avLst/>
          </a:prstGeom>
          <a:noFill/>
          <a:ln w="9525">
            <a:noFill/>
            <a:miter lim="800000"/>
            <a:headEnd/>
            <a:tailEnd/>
          </a:ln>
          <a:effectLst/>
        </p:spPr>
        <p:txBody>
          <a:bodyPr vert="horz" wrap="square" lIns="93466" tIns="46734" rIns="93466" bIns="46734" numCol="1" anchor="b" anchorCtr="0" compatLnSpc="1">
            <a:prstTxWarp prst="textNoShape">
              <a:avLst/>
            </a:prstTxWarp>
          </a:bodyPr>
          <a:lstStyle>
            <a:lvl1pPr algn="r" defTabSz="935038" eaLnBrk="0" hangingPunct="0">
              <a:defRPr sz="1200">
                <a:solidFill>
                  <a:srgbClr val="CC3300"/>
                </a:solidFill>
              </a:defRPr>
            </a:lvl1pPr>
          </a:lstStyle>
          <a:p>
            <a:pPr>
              <a:defRPr/>
            </a:pPr>
            <a:fld id="{7D93F318-183E-465C-B500-EE4C6A4A1DD5}" type="slidenum">
              <a:rPr lang="en-US"/>
              <a:pPr>
                <a:defRPr/>
              </a:pPr>
              <a:t>‹#›</a:t>
            </a:fld>
            <a:endParaRPr lang="en-US" dirty="0"/>
          </a:p>
        </p:txBody>
      </p:sp>
    </p:spTree>
    <p:extLst>
      <p:ext uri="{BB962C8B-B14F-4D97-AF65-F5344CB8AC3E}">
        <p14:creationId xmlns:p14="http://schemas.microsoft.com/office/powerpoint/2010/main" val="20334618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814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bwMode="auto">
          <a:xfrm>
            <a:off x="1104900" y="696913"/>
            <a:ext cx="4648200" cy="3486150"/>
          </a:xfrm>
          <a:prstGeom prst="rect">
            <a:avLst/>
          </a:prstGeom>
          <a:noFill/>
          <a:ln w="12700">
            <a:solidFill>
              <a:srgbClr val="000000"/>
            </a:solidFill>
            <a:miter lim="800000"/>
            <a:headEnd/>
            <a:tailEnd/>
          </a:ln>
        </p:spPr>
      </p:sp>
      <p:sp>
        <p:nvSpPr>
          <p:cNvPr id="25603" name="Notes Placeholder 2"/>
          <p:cNvSpPr>
            <a:spLocks noGrp="1"/>
          </p:cNvSpPr>
          <p:nvPr>
            <p:ph type="body" idx="1"/>
          </p:nvPr>
        </p:nvSpPr>
        <p:spPr bwMode="auto">
          <a:xfrm>
            <a:off x="685800" y="4416430"/>
            <a:ext cx="5486400" cy="4183063"/>
          </a:xfrm>
          <a:prstGeom prst="rect">
            <a:avLst/>
          </a:prstGeom>
          <a:noFill/>
          <a:ln>
            <a:miter lim="800000"/>
            <a:headEnd/>
            <a:tailEnd/>
          </a:ln>
        </p:spPr>
        <p:txBody>
          <a:bodyPr/>
          <a:lstStyle/>
          <a:p>
            <a:r>
              <a:rPr lang="en-US" dirty="0"/>
              <a:t>I will be covering </a:t>
            </a:r>
          </a:p>
          <a:p>
            <a:r>
              <a:rPr lang="en-US" dirty="0"/>
              <a:t>WIC Contract</a:t>
            </a:r>
            <a:r>
              <a:rPr lang="en-US" baseline="0" dirty="0"/>
              <a:t> &amp; Specialized Formulas &amp; Medical Foods</a:t>
            </a:r>
            <a:r>
              <a:rPr lang="en-US" dirty="0"/>
              <a:t>.  Any one of these could take at least an hour in themselves, so there is no way we will be able to cover everything.  </a:t>
            </a:r>
          </a:p>
          <a:p>
            <a:r>
              <a:rPr lang="en-US" dirty="0"/>
              <a:t>Rather, this will be an overview of key things with some additional resources provided as well for future references</a:t>
            </a:r>
          </a:p>
          <a:p>
            <a:endParaRPr lang="en-US" dirty="0"/>
          </a:p>
          <a:p>
            <a:r>
              <a:rPr lang="en-US" dirty="0"/>
              <a:t>The formula presentation will focus on the</a:t>
            </a:r>
            <a:r>
              <a:rPr lang="en-US" baseline="0" dirty="0"/>
              <a:t> </a:t>
            </a:r>
            <a:r>
              <a:rPr lang="en-US" dirty="0"/>
              <a:t>contract formula policy, when medical documentation is required to issue a</a:t>
            </a:r>
            <a:r>
              <a:rPr lang="en-US" baseline="0" dirty="0"/>
              <a:t> food package with formulas</a:t>
            </a:r>
            <a:r>
              <a:rPr lang="en-US" dirty="0"/>
              <a:t>.</a:t>
            </a:r>
          </a:p>
        </p:txBody>
      </p:sp>
    </p:spTree>
    <p:extLst>
      <p:ext uri="{BB962C8B-B14F-4D97-AF65-F5344CB8AC3E}">
        <p14:creationId xmlns:p14="http://schemas.microsoft.com/office/powerpoint/2010/main" val="959771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5800" y="4473578"/>
            <a:ext cx="5486400" cy="3660775"/>
          </a:xfrm>
          <a:prstGeom prst="rect">
            <a:avLst/>
          </a:prstGeom>
        </p:spPr>
        <p:txBody>
          <a:bodyPr/>
          <a:lstStyle/>
          <a:p>
            <a:endParaRPr lang="en-US" dirty="0"/>
          </a:p>
        </p:txBody>
      </p:sp>
    </p:spTree>
    <p:extLst>
      <p:ext uri="{BB962C8B-B14F-4D97-AF65-F5344CB8AC3E}">
        <p14:creationId xmlns:p14="http://schemas.microsoft.com/office/powerpoint/2010/main" val="1332914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685800" y="4416428"/>
            <a:ext cx="5486400" cy="4183063"/>
          </a:xfrm>
          <a:prstGeom prst="rect">
            <a:avLst/>
          </a:prstGeom>
        </p:spPr>
        <p:txBody>
          <a:bodyPr/>
          <a:lstStyle/>
          <a:p>
            <a:r>
              <a:rPr lang="en-US" baseline="0" dirty="0"/>
              <a:t>The food packages for partially (mostly) breastfed mothers and infants are designed to provide for the supplemental nutrition needs of the mother and infant, provide minimal formula supplementation to help mothers maintain milk production, and </a:t>
            </a:r>
            <a:r>
              <a:rPr lang="en-US" b="1" baseline="0" dirty="0"/>
              <a:t>provide incentives for continued breastfeeding by way of a larger variety and quantity of food than the full formula/postpartum packages. </a:t>
            </a:r>
          </a:p>
          <a:p>
            <a:r>
              <a:rPr lang="en-US" baseline="0" dirty="0"/>
              <a:t>FNS emphasizes that the benefits of the partially breastfed food packages </a:t>
            </a:r>
            <a:r>
              <a:rPr lang="en-US" b="1" i="1" baseline="0" dirty="0"/>
              <a:t>are lost if the breastfeeding mother-infant is issued the full formula/postpartum packages.</a:t>
            </a:r>
            <a:r>
              <a:rPr lang="en-US" baseline="0" dirty="0"/>
              <a:t>  Appropriate support and counseling should be provided to mothers to minimize the number of breastfeeding infants receiving the full formula packages. </a:t>
            </a:r>
            <a:endParaRPr lang="en-US" dirty="0"/>
          </a:p>
          <a:p>
            <a:endParaRPr lang="en-US" dirty="0"/>
          </a:p>
        </p:txBody>
      </p:sp>
    </p:spTree>
    <p:extLst>
      <p:ext uri="{BB962C8B-B14F-4D97-AF65-F5344CB8AC3E}">
        <p14:creationId xmlns:p14="http://schemas.microsoft.com/office/powerpoint/2010/main" val="159449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685800" y="4416428"/>
            <a:ext cx="5486400" cy="4183063"/>
          </a:xfrm>
          <a:prstGeom prst="rect">
            <a:avLst/>
          </a:prstGeom>
        </p:spPr>
        <p:txBody>
          <a:bodyPr/>
          <a:lstStyle/>
          <a:p>
            <a:r>
              <a:rPr lang="en-US" dirty="0"/>
              <a:t>CPA – Competent</a:t>
            </a:r>
            <a:r>
              <a:rPr lang="en-US" baseline="0" dirty="0"/>
              <a:t> Professional Authority </a:t>
            </a:r>
          </a:p>
          <a:p>
            <a:r>
              <a:rPr lang="en-US" baseline="0" dirty="0"/>
              <a:t>CT State Plan WIC 100 – Administration WIC 100=01 Local WIC Agency Staffing </a:t>
            </a:r>
          </a:p>
          <a:p>
            <a:r>
              <a:rPr lang="en-US" baseline="0" dirty="0"/>
              <a:t>CPA will provide support for breastfeeding by assessing the infant’s hydration (wet &amp; soiled diapers), nutritional status (anthropometrics trend) and growth.  If abnormal findings, the CPA will set a nutrition plan in base of breastfeeding frequency, needs to increase feedings. </a:t>
            </a:r>
          </a:p>
          <a:p>
            <a:r>
              <a:rPr lang="en-US" baseline="0" dirty="0"/>
              <a:t>WIC staff are expected to individually tailor the amounts of infant formula based on the assessed needs of the breastfeeding infant and provide the minimal amount of formula that meets but does not exceed the infant’s nutritional needs (this amount will be less than the Full Nutrition Benefit. </a:t>
            </a:r>
          </a:p>
        </p:txBody>
      </p:sp>
    </p:spTree>
    <p:extLst>
      <p:ext uri="{BB962C8B-B14F-4D97-AF65-F5344CB8AC3E}">
        <p14:creationId xmlns:p14="http://schemas.microsoft.com/office/powerpoint/2010/main" val="2494888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5800" y="4473578"/>
            <a:ext cx="5486400" cy="3660775"/>
          </a:xfrm>
          <a:prstGeom prst="rect">
            <a:avLst/>
          </a:prstGeom>
        </p:spPr>
        <p:txBody>
          <a:bodyPr/>
          <a:lstStyle/>
          <a:p>
            <a:r>
              <a:rPr lang="en-US" dirty="0"/>
              <a:t>CPA – Competent Professional</a:t>
            </a:r>
            <a:r>
              <a:rPr lang="en-US" baseline="0" dirty="0"/>
              <a:t> Authority.  With Nutrition Tailoring l</a:t>
            </a:r>
            <a:r>
              <a:rPr lang="en-US" dirty="0"/>
              <a:t>ess likely that formula</a:t>
            </a:r>
            <a:r>
              <a:rPr lang="en-US" baseline="0" dirty="0"/>
              <a:t> is returned back to the WIC office.  Prevent temptation to be used in fraudulent practices (selling it in internet) </a:t>
            </a:r>
          </a:p>
          <a:p>
            <a:endParaRPr lang="en-US" baseline="0" dirty="0"/>
          </a:p>
          <a:p>
            <a:r>
              <a:rPr lang="en-US" baseline="0" dirty="0"/>
              <a:t>AAP (American Academy of Pediatrics) recommends exclusive breastfeeding for the first 6 months of life, followed by continued breastfeeding as complementary foods are introduced, with continuation of breastfeeding for 1 year or longer as mutually desired by the mother and child. While the fat content of human milk increases with breastfeeding duration, human milk should not be discontinued for concerns about being overweight. </a:t>
            </a:r>
            <a:endParaRPr lang="en-US" dirty="0"/>
          </a:p>
        </p:txBody>
      </p:sp>
    </p:spTree>
    <p:extLst>
      <p:ext uri="{BB962C8B-B14F-4D97-AF65-F5344CB8AC3E}">
        <p14:creationId xmlns:p14="http://schemas.microsoft.com/office/powerpoint/2010/main" val="3510250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endParaRPr lang="en-US"/>
          </a:p>
        </p:txBody>
      </p:sp>
    </p:spTree>
    <p:extLst>
      <p:ext uri="{BB962C8B-B14F-4D97-AF65-F5344CB8AC3E}">
        <p14:creationId xmlns:p14="http://schemas.microsoft.com/office/powerpoint/2010/main" val="4236054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pPr marL="171450" indent="-171450">
              <a:buFont typeface="Wingdings" panose="05000000000000000000" pitchFamily="2" charset="2"/>
              <a:buChar char="§"/>
            </a:pPr>
            <a:r>
              <a:rPr lang="en-US" dirty="0"/>
              <a:t>When tolerance of formula has not been well established, the authorized person</a:t>
            </a:r>
            <a:r>
              <a:rPr lang="en-US" baseline="0" dirty="0"/>
              <a:t> should be instructed to redeem the formula cautiously.  Instruct the participant to buy formula in small increments until tolerance is well established. </a:t>
            </a:r>
          </a:p>
          <a:p>
            <a:endParaRPr lang="en-US" baseline="0" dirty="0"/>
          </a:p>
          <a:p>
            <a:pPr marL="171450" indent="-171450">
              <a:buFont typeface="Arial" panose="020B0604020202020204" pitchFamily="34" charset="0"/>
              <a:buChar char="•"/>
            </a:pPr>
            <a:r>
              <a:rPr lang="en-US" sz="1200" kern="1200" dirty="0">
                <a:solidFill>
                  <a:schemeClr val="tx1"/>
                </a:solidFill>
                <a:effectLst/>
                <a:latin typeface="Times New Roman" pitchFamily="18" charset="0"/>
                <a:ea typeface="+mn-ea"/>
                <a:cs typeface="+mn-cs"/>
              </a:rPr>
              <a:t>Infant formula for partially breastfeeding infants should be tailored after a careful assessment of nutritional needs by CPA. </a:t>
            </a:r>
            <a:endParaRPr lang="en-US" dirty="0">
              <a:effectLst/>
            </a:endParaRPr>
          </a:p>
          <a:p>
            <a:r>
              <a:rPr lang="en-US" sz="1200" kern="1200" dirty="0">
                <a:solidFill>
                  <a:schemeClr val="tx1"/>
                </a:solidFill>
                <a:effectLst/>
                <a:latin typeface="Times New Roman" pitchFamily="18" charset="0"/>
                <a:ea typeface="+mn-ea"/>
                <a:cs typeface="+mn-cs"/>
              </a:rPr>
              <a:t>    Any WIC formula in Food Package III for infants, children and women should be tailored based on the assessed needs, and not exceed the</a:t>
            </a:r>
          </a:p>
          <a:p>
            <a:r>
              <a:rPr lang="en-US" sz="1200" kern="1200" dirty="0">
                <a:solidFill>
                  <a:schemeClr val="tx1"/>
                </a:solidFill>
                <a:effectLst/>
                <a:latin typeface="Times New Roman" pitchFamily="18" charset="0"/>
                <a:ea typeface="+mn-ea"/>
                <a:cs typeface="+mn-cs"/>
              </a:rPr>
              <a:t>    nutritional needs of the participant. (Refer to WIC 300-02 Food Package Prescription/Food Package Tailoring Guidelines)</a:t>
            </a:r>
          </a:p>
          <a:p>
            <a:endParaRPr lang="en-US" sz="1200" kern="1200" dirty="0">
              <a:solidFill>
                <a:schemeClr val="tx1"/>
              </a:solidFill>
              <a:effectLst/>
              <a:latin typeface="Times New Roman" pitchFamily="18"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en-US" sz="1200" kern="1200" dirty="0">
                <a:solidFill>
                  <a:schemeClr val="tx1"/>
                </a:solidFill>
                <a:effectLst/>
                <a:latin typeface="Times New Roman" pitchFamily="18" charset="0"/>
                <a:ea typeface="+mn-ea"/>
                <a:cs typeface="+mn-cs"/>
              </a:rPr>
              <a:t>Local Agency staff should carefully explain that attempting to sell, trade or donate WIC food benefits (including formula) constitutes a participant violation, and that any unused formula must be returned to the WIC Program. </a:t>
            </a:r>
            <a:endParaRPr lang="en-US" dirty="0">
              <a:effectLst/>
            </a:endParaRPr>
          </a:p>
          <a:p>
            <a:pPr marL="0" indent="0">
              <a:buFont typeface="Wingdings" panose="05000000000000000000" pitchFamily="2" charset="2"/>
              <a:buNone/>
            </a:pPr>
            <a:endParaRPr lang="en-US" sz="1200" kern="1200" dirty="0">
              <a:solidFill>
                <a:schemeClr val="tx1"/>
              </a:solidFill>
              <a:effectLst/>
              <a:latin typeface="Times New Roman" pitchFamily="18" charset="0"/>
              <a:ea typeface="+mn-ea"/>
              <a:cs typeface="+mn-cs"/>
            </a:endParaRPr>
          </a:p>
          <a:p>
            <a:endParaRPr lang="en-US" dirty="0"/>
          </a:p>
        </p:txBody>
      </p:sp>
    </p:spTree>
    <p:extLst>
      <p:ext uri="{BB962C8B-B14F-4D97-AF65-F5344CB8AC3E}">
        <p14:creationId xmlns:p14="http://schemas.microsoft.com/office/powerpoint/2010/main" val="2499000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endParaRPr lang="en-US"/>
          </a:p>
        </p:txBody>
      </p:sp>
    </p:spTree>
    <p:extLst>
      <p:ext uri="{BB962C8B-B14F-4D97-AF65-F5344CB8AC3E}">
        <p14:creationId xmlns:p14="http://schemas.microsoft.com/office/powerpoint/2010/main" val="1722162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endParaRPr lang="en-US"/>
          </a:p>
        </p:txBody>
      </p:sp>
    </p:spTree>
    <p:extLst>
      <p:ext uri="{BB962C8B-B14F-4D97-AF65-F5344CB8AC3E}">
        <p14:creationId xmlns:p14="http://schemas.microsoft.com/office/powerpoint/2010/main" val="1956705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endParaRPr lang="en-US"/>
          </a:p>
        </p:txBody>
      </p:sp>
    </p:spTree>
    <p:extLst>
      <p:ext uri="{BB962C8B-B14F-4D97-AF65-F5344CB8AC3E}">
        <p14:creationId xmlns:p14="http://schemas.microsoft.com/office/powerpoint/2010/main" val="1810178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endParaRPr lang="en-US"/>
          </a:p>
        </p:txBody>
      </p:sp>
    </p:spTree>
    <p:extLst>
      <p:ext uri="{BB962C8B-B14F-4D97-AF65-F5344CB8AC3E}">
        <p14:creationId xmlns:p14="http://schemas.microsoft.com/office/powerpoint/2010/main" val="4007960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endParaRPr lang="en-US"/>
          </a:p>
        </p:txBody>
      </p:sp>
    </p:spTree>
    <p:extLst>
      <p:ext uri="{BB962C8B-B14F-4D97-AF65-F5344CB8AC3E}">
        <p14:creationId xmlns:p14="http://schemas.microsoft.com/office/powerpoint/2010/main" val="2096871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685800" y="4416428"/>
            <a:ext cx="5486400" cy="4183063"/>
          </a:xfrm>
          <a:prstGeom prst="rect">
            <a:avLst/>
          </a:prstGeom>
        </p:spPr>
        <p:txBody>
          <a:bodyPr/>
          <a:lstStyle/>
          <a:p>
            <a:r>
              <a:rPr lang="en-US" dirty="0"/>
              <a:t>WIC formula issuance is based on prescribed</a:t>
            </a:r>
            <a:r>
              <a:rPr lang="en-US" baseline="0" dirty="0"/>
              <a:t> food packages according to the category and nutritional needs of the participant in quantities that do not exceed the regulatory maximum.  If more formula is needed is important to perform referrals to social services programs. </a:t>
            </a:r>
            <a:endParaRPr lang="en-US" dirty="0"/>
          </a:p>
        </p:txBody>
      </p:sp>
    </p:spTree>
    <p:extLst>
      <p:ext uri="{BB962C8B-B14F-4D97-AF65-F5344CB8AC3E}">
        <p14:creationId xmlns:p14="http://schemas.microsoft.com/office/powerpoint/2010/main" val="2824978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685800" y="4416428"/>
            <a:ext cx="5486400" cy="4183063"/>
          </a:xfrm>
          <a:prstGeom prst="rect">
            <a:avLst/>
          </a:prstGeom>
        </p:spPr>
        <p:txBody>
          <a:bodyPr/>
          <a:lstStyle/>
          <a:p>
            <a:r>
              <a:rPr lang="en-US" dirty="0"/>
              <a:t>States</a:t>
            </a:r>
            <a:r>
              <a:rPr lang="en-US" baseline="0" dirty="0"/>
              <a:t> agencies are required by law to competitively bid infant formula rebate contracts with infant formula manufacturers.  T</a:t>
            </a:r>
            <a:r>
              <a:rPr lang="en-US" dirty="0"/>
              <a:t>his means WIC agencies</a:t>
            </a:r>
            <a:r>
              <a:rPr lang="en-US" baseline="0" dirty="0"/>
              <a:t> agree to provide the winning bidder’s brand of infant formula to infants and in return the manufacturer gives the WIC agency a rebate for each can of infant formula purchased by WIC participants (Abbott is 100% of rebate for each can).  The rebate dollars help WIC serve more participants.  In fiscal year 2013,  rebates supported about 23 percent of all WIC participants. In addition to the primary contract infant formula, the manufacturers must pay a rebate on any infant formula in its products line that the state agency chooses to authorize (except exempt infant formula).   All are referred to as contract brand infant formula</a:t>
            </a:r>
            <a:endParaRPr lang="en-US" dirty="0"/>
          </a:p>
        </p:txBody>
      </p:sp>
    </p:spTree>
    <p:extLst>
      <p:ext uri="{BB962C8B-B14F-4D97-AF65-F5344CB8AC3E}">
        <p14:creationId xmlns:p14="http://schemas.microsoft.com/office/powerpoint/2010/main" val="2758607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685800" y="4416428"/>
            <a:ext cx="5486400" cy="4183063"/>
          </a:xfrm>
          <a:prstGeom prst="rect">
            <a:avLst/>
          </a:prstGeom>
        </p:spPr>
        <p:txBody>
          <a:bodyPr/>
          <a:lstStyle/>
          <a:p>
            <a:r>
              <a:rPr lang="en-US" dirty="0"/>
              <a:t>When</a:t>
            </a:r>
            <a:r>
              <a:rPr lang="en-US" baseline="0" dirty="0"/>
              <a:t> determining which infant formulas to authorize on CT approved product listing (APL), in addition to the terms of the formula rebate contract, CT-WIC also must consider product availability, product container size, as well as participant acceptance.  Also CT-WIC verify that products meet minimum Federal requirements when formulating and updating APL . NUPC – WIC National UPC database – is intended to serve as a centralized repository of information about food products that have been determined to meet the minimum WIC federal requirements.  The database identifies food categories, subcategories, brand, package size, UPC and other relevant information necessary for a State agency to evaluate food products for inclusion on CT APL. </a:t>
            </a:r>
            <a:endParaRPr lang="en-US" dirty="0"/>
          </a:p>
        </p:txBody>
      </p:sp>
    </p:spTree>
    <p:extLst>
      <p:ext uri="{BB962C8B-B14F-4D97-AF65-F5344CB8AC3E}">
        <p14:creationId xmlns:p14="http://schemas.microsoft.com/office/powerpoint/2010/main" val="3403499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5800" y="4473577"/>
            <a:ext cx="5486400" cy="3660775"/>
          </a:xfrm>
          <a:prstGeom prst="rect">
            <a:avLst/>
          </a:prstGeom>
        </p:spPr>
        <p:txBody>
          <a:bodyPr/>
          <a:lstStyle/>
          <a:p>
            <a:r>
              <a:rPr lang="en-US" dirty="0"/>
              <a:t>Connecticut</a:t>
            </a:r>
            <a:r>
              <a:rPr lang="en-US" baseline="0" dirty="0"/>
              <a:t> State WIC Office get a request from manufacturers or from a local agency. </a:t>
            </a:r>
          </a:p>
          <a:p>
            <a:endParaRPr lang="en-US" baseline="0" dirty="0"/>
          </a:p>
          <a:p>
            <a:r>
              <a:rPr lang="en-US" baseline="0" dirty="0"/>
              <a:t>Nutrition Services Unit Team meet to discuss the exclusiveness of the formula, and ingredients. </a:t>
            </a:r>
          </a:p>
          <a:p>
            <a:endParaRPr lang="en-US" baseline="0" dirty="0"/>
          </a:p>
          <a:p>
            <a:r>
              <a:rPr lang="en-US" baseline="0" dirty="0"/>
              <a:t>Make a comparison with the current formulary with similar product description and indication for use. </a:t>
            </a:r>
          </a:p>
          <a:p>
            <a:endParaRPr lang="en-US" baseline="0" dirty="0"/>
          </a:p>
          <a:p>
            <a:r>
              <a:rPr lang="en-US" baseline="0" dirty="0"/>
              <a:t>Prior to approval, the formula needs to be in the market for at least one year, demonstrate safety and benefit </a:t>
            </a:r>
          </a:p>
          <a:p>
            <a:r>
              <a:rPr lang="en-US" baseline="0" dirty="0"/>
              <a:t>of formula by submitting research papers. </a:t>
            </a:r>
            <a:endParaRPr lang="en-US" dirty="0"/>
          </a:p>
        </p:txBody>
      </p:sp>
    </p:spTree>
    <p:extLst>
      <p:ext uri="{BB962C8B-B14F-4D97-AF65-F5344CB8AC3E}">
        <p14:creationId xmlns:p14="http://schemas.microsoft.com/office/powerpoint/2010/main" val="30142998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endParaRPr lang="en-US"/>
          </a:p>
        </p:txBody>
      </p:sp>
    </p:spTree>
    <p:extLst>
      <p:ext uri="{BB962C8B-B14F-4D97-AF65-F5344CB8AC3E}">
        <p14:creationId xmlns:p14="http://schemas.microsoft.com/office/powerpoint/2010/main" val="34050642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endParaRPr lang="en-US"/>
          </a:p>
        </p:txBody>
      </p:sp>
    </p:spTree>
    <p:extLst>
      <p:ext uri="{BB962C8B-B14F-4D97-AF65-F5344CB8AC3E}">
        <p14:creationId xmlns:p14="http://schemas.microsoft.com/office/powerpoint/2010/main" val="27769496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5800" y="4473575"/>
            <a:ext cx="5486400" cy="3660775"/>
          </a:xfrm>
          <a:prstGeom prst="rect">
            <a:avLst/>
          </a:prstGeom>
        </p:spPr>
        <p:txBody>
          <a:bodyPr/>
          <a:lstStyle/>
          <a:p>
            <a:endParaRPr lang="en-US"/>
          </a:p>
        </p:txBody>
      </p:sp>
    </p:spTree>
    <p:extLst>
      <p:ext uri="{BB962C8B-B14F-4D97-AF65-F5344CB8AC3E}">
        <p14:creationId xmlns:p14="http://schemas.microsoft.com/office/powerpoint/2010/main" val="40812725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5800" y="4473578"/>
            <a:ext cx="5486400" cy="3660775"/>
          </a:xfrm>
          <a:prstGeom prst="rect">
            <a:avLst/>
          </a:prstGeom>
        </p:spPr>
        <p:txBody>
          <a:bodyPr/>
          <a:lstStyle/>
          <a:p>
            <a:endParaRPr lang="en-US" dirty="0"/>
          </a:p>
        </p:txBody>
      </p:sp>
    </p:spTree>
    <p:extLst>
      <p:ext uri="{BB962C8B-B14F-4D97-AF65-F5344CB8AC3E}">
        <p14:creationId xmlns:p14="http://schemas.microsoft.com/office/powerpoint/2010/main" val="36869288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endParaRPr lang="en-US"/>
          </a:p>
        </p:txBody>
      </p:sp>
    </p:spTree>
    <p:extLst>
      <p:ext uri="{BB962C8B-B14F-4D97-AF65-F5344CB8AC3E}">
        <p14:creationId xmlns:p14="http://schemas.microsoft.com/office/powerpoint/2010/main" val="2108114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endParaRPr lang="en-US"/>
          </a:p>
        </p:txBody>
      </p:sp>
    </p:spTree>
    <p:extLst>
      <p:ext uri="{BB962C8B-B14F-4D97-AF65-F5344CB8AC3E}">
        <p14:creationId xmlns:p14="http://schemas.microsoft.com/office/powerpoint/2010/main" val="417209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685800" y="4416428"/>
            <a:ext cx="5486400" cy="4183063"/>
          </a:xfrm>
          <a:prstGeom prst="rect">
            <a:avLst/>
          </a:prstGeo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In order for an infant formula to be legally marketed and distributed in the United States, it has to have met all applicable USDA-FDA laws and regulations. </a:t>
            </a:r>
            <a:endParaRPr lang="en-US" dirty="0"/>
          </a:p>
          <a:p>
            <a:r>
              <a:rPr lang="en-US" b="1" dirty="0"/>
              <a:t>CFSA –Center</a:t>
            </a:r>
            <a:r>
              <a:rPr lang="en-US" b="1" baseline="0" dirty="0"/>
              <a:t> for Food Safety and Applied Nutrition </a:t>
            </a:r>
            <a:r>
              <a:rPr lang="en-US" baseline="0" dirty="0"/>
              <a:t>– is responsible for regulation of infant formula.  </a:t>
            </a:r>
          </a:p>
          <a:p>
            <a:r>
              <a:rPr lang="en-US" baseline="0" dirty="0"/>
              <a:t>Subdivisions: </a:t>
            </a:r>
          </a:p>
          <a:p>
            <a:r>
              <a:rPr lang="en-US" b="1" baseline="0" dirty="0"/>
              <a:t>ONLDS – The Office of Nutrition Labeling and Dietary Supplements </a:t>
            </a:r>
            <a:r>
              <a:rPr lang="en-US" baseline="0" dirty="0"/>
              <a:t>– has program responsibility for infant formula.  </a:t>
            </a:r>
          </a:p>
          <a:p>
            <a:r>
              <a:rPr lang="en-US" baseline="0" dirty="0"/>
              <a:t>Evaluates whether the infant formula manufacturer has met the requirement under section 412 of </a:t>
            </a:r>
            <a:r>
              <a:rPr lang="en-US" b="1" baseline="0" dirty="0"/>
              <a:t>Federal Food, Drug, and Cosmetic Act</a:t>
            </a:r>
            <a:r>
              <a:rPr lang="en-US" baseline="0" dirty="0"/>
              <a:t> </a:t>
            </a:r>
            <a:r>
              <a:rPr lang="en-US" b="1" baseline="0" dirty="0"/>
              <a:t>(FFDCA). </a:t>
            </a:r>
          </a:p>
          <a:p>
            <a:r>
              <a:rPr lang="en-US" b="1" baseline="0" dirty="0"/>
              <a:t>OFAS – The Office of Food Additive Safety</a:t>
            </a:r>
            <a:r>
              <a:rPr lang="en-US" baseline="0" dirty="0"/>
              <a:t> has program responsibility for food ingredients and packaging. </a:t>
            </a:r>
          </a:p>
          <a:p>
            <a:r>
              <a:rPr lang="en-US" baseline="0" dirty="0"/>
              <a:t>Under the section 201 (s) of the </a:t>
            </a:r>
            <a:r>
              <a:rPr lang="en-US" b="1" baseline="0" dirty="0"/>
              <a:t>Federal Food, Drug, and Cosmetic Act</a:t>
            </a:r>
            <a:r>
              <a:rPr lang="en-US" baseline="0" dirty="0"/>
              <a:t> </a:t>
            </a:r>
            <a:r>
              <a:rPr lang="en-US" b="1" baseline="0" dirty="0"/>
              <a:t>(FFDCA)</a:t>
            </a:r>
            <a:r>
              <a:rPr lang="en-US" baseline="0" dirty="0"/>
              <a:t> OFAS evaluates the safety of substances intended for use in or in contact with infant formula. </a:t>
            </a:r>
          </a:p>
          <a:p>
            <a:r>
              <a:rPr lang="en-US" baseline="0" dirty="0"/>
              <a:t>ONLDS consults with OFAS regarding the safety of ingredients in infant formula and of packaging materials for infant formula. </a:t>
            </a:r>
          </a:p>
        </p:txBody>
      </p:sp>
    </p:spTree>
    <p:extLst>
      <p:ext uri="{BB962C8B-B14F-4D97-AF65-F5344CB8AC3E}">
        <p14:creationId xmlns:p14="http://schemas.microsoft.com/office/powerpoint/2010/main" val="34195627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7737"/>
          </a:xfrm>
          <a:prstGeom prst="rect">
            <a:avLst/>
          </a:prstGeom>
        </p:spPr>
      </p:sp>
      <p:sp>
        <p:nvSpPr>
          <p:cNvPr id="3" name="Notes Placeholder 2"/>
          <p:cNvSpPr>
            <a:spLocks noGrp="1"/>
          </p:cNvSpPr>
          <p:nvPr>
            <p:ph type="body" idx="1"/>
          </p:nvPr>
        </p:nvSpPr>
        <p:spPr>
          <a:xfrm>
            <a:off x="686421" y="4416194"/>
            <a:ext cx="5485158" cy="4182580"/>
          </a:xfrm>
          <a:prstGeom prst="rect">
            <a:avLst/>
          </a:prstGeom>
        </p:spPr>
        <p:txBody>
          <a:bodyPr/>
          <a:lstStyle/>
          <a:p>
            <a:r>
              <a:rPr lang="en-US" dirty="0"/>
              <a:t>This</a:t>
            </a:r>
            <a:r>
              <a:rPr lang="en-US" baseline="0" dirty="0"/>
              <a:t> product does not require a prescription. </a:t>
            </a:r>
            <a:endParaRPr lang="en-US" dirty="0"/>
          </a:p>
        </p:txBody>
      </p:sp>
      <p:sp>
        <p:nvSpPr>
          <p:cNvPr id="4" name="Slide Number Placeholder 3"/>
          <p:cNvSpPr>
            <a:spLocks noGrp="1"/>
          </p:cNvSpPr>
          <p:nvPr>
            <p:ph type="sldNum" sz="quarter" idx="10"/>
          </p:nvPr>
        </p:nvSpPr>
        <p:spPr>
          <a:xfrm>
            <a:off x="3884030" y="8829183"/>
            <a:ext cx="2972421" cy="465621"/>
          </a:xfrm>
          <a:prstGeom prst="rect">
            <a:avLst/>
          </a:prstGeom>
        </p:spPr>
        <p:txBody>
          <a:bodyPr/>
          <a:lstStyle/>
          <a:p>
            <a:fld id="{94948556-AE22-480C-B1C9-AB8AC32C54B3}" type="slidenum">
              <a:rPr lang="en-US" smtClean="0"/>
              <a:t>30</a:t>
            </a:fld>
            <a:endParaRPr lang="en-US" dirty="0"/>
          </a:p>
        </p:txBody>
      </p:sp>
    </p:spTree>
    <p:extLst>
      <p:ext uri="{BB962C8B-B14F-4D97-AF65-F5344CB8AC3E}">
        <p14:creationId xmlns:p14="http://schemas.microsoft.com/office/powerpoint/2010/main" val="41716773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7737"/>
          </a:xfrm>
          <a:prstGeom prst="rect">
            <a:avLst/>
          </a:prstGeom>
        </p:spPr>
      </p:sp>
      <p:sp>
        <p:nvSpPr>
          <p:cNvPr id="3" name="Notes Placeholder 2"/>
          <p:cNvSpPr>
            <a:spLocks noGrp="1"/>
          </p:cNvSpPr>
          <p:nvPr>
            <p:ph type="body" idx="1"/>
          </p:nvPr>
        </p:nvSpPr>
        <p:spPr>
          <a:xfrm>
            <a:off x="686421" y="4416194"/>
            <a:ext cx="5485158" cy="4182580"/>
          </a:xfrm>
          <a:prstGeom prst="rect">
            <a:avLst/>
          </a:prstGeom>
        </p:spPr>
        <p:txBody>
          <a:bodyPr/>
          <a:lstStyle/>
          <a:p>
            <a:r>
              <a:rPr lang="en-US" dirty="0"/>
              <a:t>This product also</a:t>
            </a:r>
            <a:r>
              <a:rPr lang="en-US" baseline="0" dirty="0"/>
              <a:t> does not require a prescription. </a:t>
            </a:r>
            <a:endParaRPr lang="en-US" dirty="0"/>
          </a:p>
        </p:txBody>
      </p:sp>
      <p:sp>
        <p:nvSpPr>
          <p:cNvPr id="4" name="Slide Number Placeholder 3"/>
          <p:cNvSpPr>
            <a:spLocks noGrp="1"/>
          </p:cNvSpPr>
          <p:nvPr>
            <p:ph type="sldNum" sz="quarter" idx="10"/>
          </p:nvPr>
        </p:nvSpPr>
        <p:spPr>
          <a:xfrm>
            <a:off x="3884030" y="8829183"/>
            <a:ext cx="2972421" cy="465621"/>
          </a:xfrm>
          <a:prstGeom prst="rect">
            <a:avLst/>
          </a:prstGeom>
        </p:spPr>
        <p:txBody>
          <a:bodyPr/>
          <a:lstStyle/>
          <a:p>
            <a:fld id="{94948556-AE22-480C-B1C9-AB8AC32C54B3}" type="slidenum">
              <a:rPr lang="en-US" smtClean="0"/>
              <a:t>31</a:t>
            </a:fld>
            <a:endParaRPr lang="en-US" dirty="0"/>
          </a:p>
        </p:txBody>
      </p:sp>
    </p:spTree>
    <p:extLst>
      <p:ext uri="{BB962C8B-B14F-4D97-AF65-F5344CB8AC3E}">
        <p14:creationId xmlns:p14="http://schemas.microsoft.com/office/powerpoint/2010/main" val="2416843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7737"/>
          </a:xfrm>
          <a:prstGeom prst="rect">
            <a:avLst/>
          </a:prstGeom>
        </p:spPr>
      </p:sp>
      <p:sp>
        <p:nvSpPr>
          <p:cNvPr id="3" name="Notes Placeholder 2"/>
          <p:cNvSpPr>
            <a:spLocks noGrp="1"/>
          </p:cNvSpPr>
          <p:nvPr>
            <p:ph type="body" idx="1"/>
          </p:nvPr>
        </p:nvSpPr>
        <p:spPr>
          <a:xfrm>
            <a:off x="686421" y="4416194"/>
            <a:ext cx="5485158" cy="4182580"/>
          </a:xfrm>
          <a:prstGeom prst="rect">
            <a:avLst/>
          </a:prstGeom>
        </p:spPr>
        <p:txBody>
          <a:bodyPr/>
          <a:lstStyle/>
          <a:p>
            <a:endParaRPr lang="en-US" dirty="0"/>
          </a:p>
        </p:txBody>
      </p:sp>
      <p:sp>
        <p:nvSpPr>
          <p:cNvPr id="4" name="Slide Number Placeholder 3"/>
          <p:cNvSpPr>
            <a:spLocks noGrp="1"/>
          </p:cNvSpPr>
          <p:nvPr>
            <p:ph type="sldNum" sz="quarter" idx="10"/>
          </p:nvPr>
        </p:nvSpPr>
        <p:spPr>
          <a:xfrm>
            <a:off x="3884030" y="8829183"/>
            <a:ext cx="2972421" cy="465621"/>
          </a:xfrm>
          <a:prstGeom prst="rect">
            <a:avLst/>
          </a:prstGeom>
        </p:spPr>
        <p:txBody>
          <a:bodyPr/>
          <a:lstStyle/>
          <a:p>
            <a:fld id="{94948556-AE22-480C-B1C9-AB8AC32C54B3}" type="slidenum">
              <a:rPr lang="en-US" smtClean="0"/>
              <a:t>32</a:t>
            </a:fld>
            <a:endParaRPr lang="en-US" dirty="0"/>
          </a:p>
        </p:txBody>
      </p:sp>
    </p:spTree>
    <p:extLst>
      <p:ext uri="{BB962C8B-B14F-4D97-AF65-F5344CB8AC3E}">
        <p14:creationId xmlns:p14="http://schemas.microsoft.com/office/powerpoint/2010/main" val="26800233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104900" y="696913"/>
            <a:ext cx="4648200" cy="348773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xfrm>
            <a:off x="686421" y="4416194"/>
            <a:ext cx="5485158" cy="41825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a:xfrm>
            <a:off x="3884030" y="8829183"/>
            <a:ext cx="2972421" cy="465621"/>
          </a:xfrm>
          <a:prstGeom prst="rect">
            <a:avLst/>
          </a:prstGeom>
        </p:spPr>
        <p:txBody>
          <a:bodyPr/>
          <a:lstStyle/>
          <a:p>
            <a:pPr>
              <a:defRPr/>
            </a:pPr>
            <a:fld id="{9DC09FC9-F2D7-4EB2-A166-F8B23F3C79FB}" type="slidenum">
              <a:rPr lang="en-US" smtClean="0"/>
              <a:pPr>
                <a:defRPr/>
              </a:pPr>
              <a:t>33</a:t>
            </a:fld>
            <a:endParaRPr lang="en-US" dirty="0"/>
          </a:p>
        </p:txBody>
      </p:sp>
    </p:spTree>
    <p:extLst>
      <p:ext uri="{BB962C8B-B14F-4D97-AF65-F5344CB8AC3E}">
        <p14:creationId xmlns:p14="http://schemas.microsoft.com/office/powerpoint/2010/main" val="21767752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endParaRPr lang="en-US"/>
          </a:p>
        </p:txBody>
      </p:sp>
    </p:spTree>
    <p:extLst>
      <p:ext uri="{BB962C8B-B14F-4D97-AF65-F5344CB8AC3E}">
        <p14:creationId xmlns:p14="http://schemas.microsoft.com/office/powerpoint/2010/main" val="24804150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685800" y="4416428"/>
            <a:ext cx="5486400" cy="4183063"/>
          </a:xfrm>
          <a:prstGeom prst="rect">
            <a:avLst/>
          </a:prstGeom>
        </p:spPr>
        <p:txBody>
          <a:bodyPr/>
          <a:lstStyle/>
          <a:p>
            <a:r>
              <a:rPr lang="en-US" dirty="0"/>
              <a:t>CPA</a:t>
            </a:r>
            <a:r>
              <a:rPr lang="en-US" baseline="0" dirty="0"/>
              <a:t> – Competent Professional authority </a:t>
            </a:r>
            <a:endParaRPr lang="en-US" dirty="0"/>
          </a:p>
        </p:txBody>
      </p:sp>
    </p:spTree>
    <p:extLst>
      <p:ext uri="{BB962C8B-B14F-4D97-AF65-F5344CB8AC3E}">
        <p14:creationId xmlns:p14="http://schemas.microsoft.com/office/powerpoint/2010/main" val="14616957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685800" y="4416428"/>
            <a:ext cx="5486400" cy="4183063"/>
          </a:xfrm>
          <a:prstGeom prst="rect">
            <a:avLst/>
          </a:prstGeo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 addition to those requirements, there are two</a:t>
            </a:r>
            <a:r>
              <a:rPr lang="en-US" baseline="0" dirty="0"/>
              <a:t> additional conditions which may be used to issue RTF in Food Package III: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If a RTF form better accommodates the participant’s condition; or If it improves the participant’s compliance in consuming the prescribed WIC formula. </a:t>
            </a:r>
            <a:endParaRPr lang="en-US" dirty="0"/>
          </a:p>
          <a:p>
            <a:endParaRPr lang="en-US" dirty="0"/>
          </a:p>
        </p:txBody>
      </p:sp>
    </p:spTree>
    <p:extLst>
      <p:ext uri="{BB962C8B-B14F-4D97-AF65-F5344CB8AC3E}">
        <p14:creationId xmlns:p14="http://schemas.microsoft.com/office/powerpoint/2010/main" val="31142460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WIC Nutritionist should engage in communication with the Health Care Provider to determine the best form of formula that meets the needs of the participant.  In specific cases, with appropriate documentation, RTF may be medically appropriate.  These include: </a:t>
            </a:r>
          </a:p>
          <a:p>
            <a:endParaRPr lang="en-US" dirty="0"/>
          </a:p>
        </p:txBody>
      </p:sp>
    </p:spTree>
    <p:extLst>
      <p:ext uri="{BB962C8B-B14F-4D97-AF65-F5344CB8AC3E}">
        <p14:creationId xmlns:p14="http://schemas.microsoft.com/office/powerpoint/2010/main" val="30402663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r>
              <a:rPr lang="en-US" dirty="0"/>
              <a:t>What ingredient is</a:t>
            </a:r>
            <a:r>
              <a:rPr lang="en-US" baseline="0" dirty="0"/>
              <a:t> not tolerated by the infant in the powder form? Refer to the arrows above</a:t>
            </a:r>
            <a:endParaRPr lang="en-US" dirty="0"/>
          </a:p>
        </p:txBody>
      </p:sp>
    </p:spTree>
    <p:extLst>
      <p:ext uri="{BB962C8B-B14F-4D97-AF65-F5344CB8AC3E}">
        <p14:creationId xmlns:p14="http://schemas.microsoft.com/office/powerpoint/2010/main" val="6433536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endParaRPr lang="en-US"/>
          </a:p>
        </p:txBody>
      </p:sp>
    </p:spTree>
    <p:extLst>
      <p:ext uri="{BB962C8B-B14F-4D97-AF65-F5344CB8AC3E}">
        <p14:creationId xmlns:p14="http://schemas.microsoft.com/office/powerpoint/2010/main" val="2939727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r>
              <a:rPr lang="en-US" dirty="0"/>
              <a:t>https://portal.ct.gov/DPH/WIC/Resources-for-Local-Agency-Staff</a:t>
            </a:r>
          </a:p>
          <a:p>
            <a:endParaRPr lang="en-US" dirty="0"/>
          </a:p>
        </p:txBody>
      </p:sp>
    </p:spTree>
    <p:extLst>
      <p:ext uri="{BB962C8B-B14F-4D97-AF65-F5344CB8AC3E}">
        <p14:creationId xmlns:p14="http://schemas.microsoft.com/office/powerpoint/2010/main" val="38264478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7737"/>
          </a:xfrm>
          <a:prstGeom prst="rect">
            <a:avLst/>
          </a:prstGeom>
        </p:spPr>
      </p:sp>
      <p:sp>
        <p:nvSpPr>
          <p:cNvPr id="3" name="Notes Placeholder 2"/>
          <p:cNvSpPr>
            <a:spLocks noGrp="1"/>
          </p:cNvSpPr>
          <p:nvPr>
            <p:ph type="body" idx="1"/>
          </p:nvPr>
        </p:nvSpPr>
        <p:spPr>
          <a:xfrm>
            <a:off x="686421" y="4416194"/>
            <a:ext cx="5485158" cy="4182580"/>
          </a:xfrm>
          <a:prstGeom prst="rect">
            <a:avLst/>
          </a:prstGeom>
        </p:spPr>
        <p:txBody>
          <a:bodyPr/>
          <a:lstStyle/>
          <a:p>
            <a:r>
              <a:rPr lang="en-US" dirty="0"/>
              <a:t>If a parent chooses to switch to Similac Advance, medical</a:t>
            </a:r>
            <a:r>
              <a:rPr lang="en-US" baseline="0" dirty="0"/>
              <a:t> documentation wi</a:t>
            </a:r>
            <a:r>
              <a:rPr lang="en-US" dirty="0"/>
              <a:t>ll not be required.</a:t>
            </a:r>
          </a:p>
        </p:txBody>
      </p:sp>
      <p:sp>
        <p:nvSpPr>
          <p:cNvPr id="4" name="Slide Number Placeholder 3"/>
          <p:cNvSpPr>
            <a:spLocks noGrp="1"/>
          </p:cNvSpPr>
          <p:nvPr>
            <p:ph type="sldNum" sz="quarter" idx="10"/>
          </p:nvPr>
        </p:nvSpPr>
        <p:spPr>
          <a:xfrm>
            <a:off x="3884030" y="8829183"/>
            <a:ext cx="2972421" cy="465621"/>
          </a:xfrm>
          <a:prstGeom prst="rect">
            <a:avLst/>
          </a:prstGeom>
        </p:spPr>
        <p:txBody>
          <a:bodyPr/>
          <a:lstStyle/>
          <a:p>
            <a:fld id="{94948556-AE22-480C-B1C9-AB8AC32C54B3}" type="slidenum">
              <a:rPr lang="en-US" smtClean="0"/>
              <a:t>40</a:t>
            </a:fld>
            <a:endParaRPr lang="en-US" dirty="0"/>
          </a:p>
        </p:txBody>
      </p:sp>
    </p:spTree>
    <p:extLst>
      <p:ext uri="{BB962C8B-B14F-4D97-AF65-F5344CB8AC3E}">
        <p14:creationId xmlns:p14="http://schemas.microsoft.com/office/powerpoint/2010/main" val="30090641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685800" y="4416428"/>
            <a:ext cx="5486400" cy="4183063"/>
          </a:xfrm>
          <a:prstGeom prst="rect">
            <a:avLst/>
          </a:prstGeom>
        </p:spPr>
        <p:txBody>
          <a:bodyPr/>
          <a:lstStyle/>
          <a:p>
            <a:endParaRPr lang="en-US" dirty="0"/>
          </a:p>
        </p:txBody>
      </p:sp>
    </p:spTree>
    <p:extLst>
      <p:ext uri="{BB962C8B-B14F-4D97-AF65-F5344CB8AC3E}">
        <p14:creationId xmlns:p14="http://schemas.microsoft.com/office/powerpoint/2010/main" val="31174005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7737"/>
          </a:xfrm>
          <a:prstGeom prst="rect">
            <a:avLst/>
          </a:prstGeom>
        </p:spPr>
      </p:sp>
      <p:sp>
        <p:nvSpPr>
          <p:cNvPr id="3" name="Notes Placeholder 2"/>
          <p:cNvSpPr>
            <a:spLocks noGrp="1"/>
          </p:cNvSpPr>
          <p:nvPr>
            <p:ph type="body" idx="1"/>
          </p:nvPr>
        </p:nvSpPr>
        <p:spPr>
          <a:xfrm>
            <a:off x="686421" y="4416194"/>
            <a:ext cx="5485158" cy="4182580"/>
          </a:xfrm>
          <a:prstGeom prst="rect">
            <a:avLst/>
          </a:prstGeom>
        </p:spPr>
        <p:txBody>
          <a:bodyPr/>
          <a:lstStyle/>
          <a:p>
            <a:r>
              <a:rPr lang="en-US" dirty="0"/>
              <a:t>This</a:t>
            </a:r>
            <a:r>
              <a:rPr lang="en-US" baseline="0" dirty="0"/>
              <a:t> product only is available in powder form. </a:t>
            </a:r>
          </a:p>
          <a:p>
            <a:endParaRPr lang="en-US" baseline="0" dirty="0"/>
          </a:p>
          <a:p>
            <a:r>
              <a:rPr lang="en-US" baseline="0" dirty="0"/>
              <a:t>Since this formula contains partially hydrolyzed proteins, this may be similar to Gentlease and may be better tolerated by some infants. </a:t>
            </a:r>
          </a:p>
          <a:p>
            <a:endParaRPr lang="en-US" baseline="0" dirty="0"/>
          </a:p>
          <a:p>
            <a:r>
              <a:rPr lang="en-US" baseline="0" dirty="0"/>
              <a:t>This formula requires medical documentation.</a:t>
            </a:r>
            <a:endParaRPr lang="en-US" dirty="0"/>
          </a:p>
        </p:txBody>
      </p:sp>
      <p:sp>
        <p:nvSpPr>
          <p:cNvPr id="4" name="Slide Number Placeholder 3"/>
          <p:cNvSpPr>
            <a:spLocks noGrp="1"/>
          </p:cNvSpPr>
          <p:nvPr>
            <p:ph type="sldNum" sz="quarter" idx="10"/>
          </p:nvPr>
        </p:nvSpPr>
        <p:spPr>
          <a:xfrm>
            <a:off x="3884030" y="8829183"/>
            <a:ext cx="2972421" cy="465621"/>
          </a:xfrm>
          <a:prstGeom prst="rect">
            <a:avLst/>
          </a:prstGeom>
        </p:spPr>
        <p:txBody>
          <a:bodyPr/>
          <a:lstStyle/>
          <a:p>
            <a:fld id="{94948556-AE22-480C-B1C9-AB8AC32C54B3}" type="slidenum">
              <a:rPr lang="en-US" smtClean="0"/>
              <a:t>42</a:t>
            </a:fld>
            <a:endParaRPr lang="en-US" dirty="0"/>
          </a:p>
        </p:txBody>
      </p:sp>
    </p:spTree>
    <p:extLst>
      <p:ext uri="{BB962C8B-B14F-4D97-AF65-F5344CB8AC3E}">
        <p14:creationId xmlns:p14="http://schemas.microsoft.com/office/powerpoint/2010/main" val="26736922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7737"/>
          </a:xfrm>
          <a:prstGeom prst="rect">
            <a:avLst/>
          </a:prstGeom>
        </p:spPr>
      </p:sp>
      <p:sp>
        <p:nvSpPr>
          <p:cNvPr id="3" name="Notes Placeholder 2"/>
          <p:cNvSpPr>
            <a:spLocks noGrp="1"/>
          </p:cNvSpPr>
          <p:nvPr>
            <p:ph type="body" idx="1"/>
          </p:nvPr>
        </p:nvSpPr>
        <p:spPr>
          <a:xfrm>
            <a:off x="686421" y="4416194"/>
            <a:ext cx="5485158" cy="4182580"/>
          </a:xfrm>
          <a:prstGeom prst="rect">
            <a:avLst/>
          </a:prstGeom>
        </p:spPr>
        <p:txBody>
          <a:bodyPr/>
          <a:lstStyle/>
          <a:p>
            <a:endParaRPr lang="en-US" dirty="0"/>
          </a:p>
          <a:p>
            <a:r>
              <a:rPr lang="en-US" dirty="0"/>
              <a:t>Similac Sensitive</a:t>
            </a:r>
            <a:r>
              <a:rPr lang="en-US" baseline="0" dirty="0"/>
              <a:t> is available in Powder and Ready to Feed forms. Please </a:t>
            </a:r>
            <a:r>
              <a:rPr lang="en-US" dirty="0"/>
              <a:t>continue to only provide RTF products based on the individual need such as poor water supply, prematurity or low cognitive levels.</a:t>
            </a:r>
          </a:p>
          <a:p>
            <a:endParaRPr lang="en-US" dirty="0"/>
          </a:p>
          <a:p>
            <a:r>
              <a:rPr lang="en-US" dirty="0"/>
              <a:t>This formula may be suitable for infants</a:t>
            </a:r>
            <a:r>
              <a:rPr lang="en-US" baseline="0" dirty="0"/>
              <a:t> who are on Gentlease due to lactose sensitivity.</a:t>
            </a:r>
          </a:p>
          <a:p>
            <a:endParaRPr lang="en-US" baseline="0" dirty="0"/>
          </a:p>
          <a:p>
            <a:r>
              <a:rPr lang="en-US" baseline="0" dirty="0"/>
              <a:t>Medical documentation is also required for this formula.</a:t>
            </a:r>
            <a:endParaRPr lang="en-US" dirty="0"/>
          </a:p>
        </p:txBody>
      </p:sp>
      <p:sp>
        <p:nvSpPr>
          <p:cNvPr id="4" name="Slide Number Placeholder 3"/>
          <p:cNvSpPr>
            <a:spLocks noGrp="1"/>
          </p:cNvSpPr>
          <p:nvPr>
            <p:ph type="sldNum" sz="quarter" idx="10"/>
          </p:nvPr>
        </p:nvSpPr>
        <p:spPr>
          <a:xfrm>
            <a:off x="3884030" y="8829183"/>
            <a:ext cx="2972421" cy="465621"/>
          </a:xfrm>
          <a:prstGeom prst="rect">
            <a:avLst/>
          </a:prstGeom>
        </p:spPr>
        <p:txBody>
          <a:bodyPr/>
          <a:lstStyle/>
          <a:p>
            <a:fld id="{94948556-AE22-480C-B1C9-AB8AC32C54B3}" type="slidenum">
              <a:rPr lang="en-US" smtClean="0"/>
              <a:t>43</a:t>
            </a:fld>
            <a:endParaRPr lang="en-US" dirty="0"/>
          </a:p>
        </p:txBody>
      </p:sp>
    </p:spTree>
    <p:extLst>
      <p:ext uri="{BB962C8B-B14F-4D97-AF65-F5344CB8AC3E}">
        <p14:creationId xmlns:p14="http://schemas.microsoft.com/office/powerpoint/2010/main" val="30034173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7737"/>
          </a:xfrm>
          <a:prstGeom prst="rect">
            <a:avLst/>
          </a:prstGeom>
        </p:spPr>
      </p:sp>
      <p:sp>
        <p:nvSpPr>
          <p:cNvPr id="3" name="Notes Placeholder 2"/>
          <p:cNvSpPr>
            <a:spLocks noGrp="1"/>
          </p:cNvSpPr>
          <p:nvPr>
            <p:ph type="body" idx="1"/>
          </p:nvPr>
        </p:nvSpPr>
        <p:spPr>
          <a:xfrm>
            <a:off x="686421" y="4416194"/>
            <a:ext cx="5485158" cy="4182580"/>
          </a:xfrm>
          <a:prstGeom prst="rect">
            <a:avLst/>
          </a:prstGeom>
        </p:spPr>
        <p:txBody>
          <a:bodyPr/>
          <a:lstStyle/>
          <a:p>
            <a:r>
              <a:rPr lang="en-US" dirty="0"/>
              <a:t>This formula</a:t>
            </a:r>
            <a:r>
              <a:rPr lang="en-US" baseline="0" dirty="0"/>
              <a:t> is offered in powder and RTF forms.</a:t>
            </a:r>
          </a:p>
          <a:p>
            <a:endParaRPr lang="en-US" baseline="0" dirty="0"/>
          </a:p>
          <a:p>
            <a:r>
              <a:rPr lang="en-US" baseline="0" dirty="0"/>
              <a:t>Similac for Spit-Up is a good replacement for infants who are issued Enfamil AR. </a:t>
            </a:r>
          </a:p>
          <a:p>
            <a:endParaRPr lang="en-US" baseline="0" dirty="0"/>
          </a:p>
          <a:p>
            <a:r>
              <a:rPr lang="en-US" baseline="0" dirty="0"/>
              <a:t>This product </a:t>
            </a:r>
            <a:r>
              <a:rPr lang="en-US" b="1" baseline="0" dirty="0"/>
              <a:t>requires medical documentation and ICD 10 code such as GI reflux</a:t>
            </a:r>
            <a:r>
              <a:rPr lang="en-US" baseline="0" dirty="0"/>
              <a:t>. </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For 2020 – These formulas will be reformulated to provide 20 Cal/Oz.  Therefore</a:t>
            </a:r>
            <a:r>
              <a:rPr lang="en-US" baseline="0" dirty="0"/>
              <a:t> Medical Documentation will no longer be required for Similac Sensitive and Similac Total Comfort. </a:t>
            </a:r>
            <a:endParaRPr lang="en-US" dirty="0"/>
          </a:p>
          <a:p>
            <a:endParaRPr lang="en-US" dirty="0"/>
          </a:p>
        </p:txBody>
      </p:sp>
      <p:sp>
        <p:nvSpPr>
          <p:cNvPr id="4" name="Slide Number Placeholder 3"/>
          <p:cNvSpPr>
            <a:spLocks noGrp="1"/>
          </p:cNvSpPr>
          <p:nvPr>
            <p:ph type="sldNum" sz="quarter" idx="10"/>
          </p:nvPr>
        </p:nvSpPr>
        <p:spPr>
          <a:xfrm>
            <a:off x="3884030" y="8829183"/>
            <a:ext cx="2972421" cy="465621"/>
          </a:xfrm>
          <a:prstGeom prst="rect">
            <a:avLst/>
          </a:prstGeom>
        </p:spPr>
        <p:txBody>
          <a:bodyPr/>
          <a:lstStyle/>
          <a:p>
            <a:fld id="{94948556-AE22-480C-B1C9-AB8AC32C54B3}" type="slidenum">
              <a:rPr lang="en-US" smtClean="0"/>
              <a:t>44</a:t>
            </a:fld>
            <a:endParaRPr lang="en-US" dirty="0"/>
          </a:p>
        </p:txBody>
      </p:sp>
    </p:spTree>
    <p:extLst>
      <p:ext uri="{BB962C8B-B14F-4D97-AF65-F5344CB8AC3E}">
        <p14:creationId xmlns:p14="http://schemas.microsoft.com/office/powerpoint/2010/main" val="12592043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r>
              <a:rPr lang="en-US" dirty="0"/>
              <a:t>Last year, Similac for Spit UP</a:t>
            </a:r>
            <a:r>
              <a:rPr lang="en-US" baseline="0" dirty="0"/>
              <a:t> RTF was discontinued by the manufacturer/company.  </a:t>
            </a:r>
            <a:endParaRPr lang="en-US" dirty="0"/>
          </a:p>
        </p:txBody>
      </p:sp>
    </p:spTree>
    <p:extLst>
      <p:ext uri="{BB962C8B-B14F-4D97-AF65-F5344CB8AC3E}">
        <p14:creationId xmlns:p14="http://schemas.microsoft.com/office/powerpoint/2010/main" val="5275199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endParaRPr lang="en-US"/>
          </a:p>
        </p:txBody>
      </p:sp>
    </p:spTree>
    <p:extLst>
      <p:ext uri="{BB962C8B-B14F-4D97-AF65-F5344CB8AC3E}">
        <p14:creationId xmlns:p14="http://schemas.microsoft.com/office/powerpoint/2010/main" val="20332353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685800" y="4416428"/>
            <a:ext cx="5486400" cy="4183063"/>
          </a:xfrm>
          <a:prstGeom prst="rect">
            <a:avLst/>
          </a:prstGeom>
        </p:spPr>
        <p:txBody>
          <a:bodyPr/>
          <a:lstStyle/>
          <a:p>
            <a:r>
              <a:rPr lang="en-US" dirty="0"/>
              <a:t>CT-WIC</a:t>
            </a:r>
            <a:r>
              <a:rPr lang="en-US" baseline="0" dirty="0"/>
              <a:t> Policy 400- 11 - </a:t>
            </a:r>
            <a:r>
              <a:rPr lang="en-US" dirty="0"/>
              <a:t>WIC Medical Documentation must comply with WIC regulations.  Medical</a:t>
            </a:r>
            <a:r>
              <a:rPr lang="en-US" baseline="0" dirty="0"/>
              <a:t> documentation verifies that the WIC participant has a medical condition that requires the use of formula and that the participant has medical supervision for the dietary management of their medical condition. Medical documentation is required for issuance of infant formula, exempt infant formula, and WIC-eligible nutritionals in Food Package III. </a:t>
            </a:r>
            <a:endParaRPr lang="en-US" dirty="0"/>
          </a:p>
        </p:txBody>
      </p:sp>
    </p:spTree>
    <p:extLst>
      <p:ext uri="{BB962C8B-B14F-4D97-AF65-F5344CB8AC3E}">
        <p14:creationId xmlns:p14="http://schemas.microsoft.com/office/powerpoint/2010/main" val="22066405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xfrm>
            <a:off x="1127125" y="692150"/>
            <a:ext cx="4605338" cy="3455988"/>
          </a:xfrm>
          <a:prstGeom prst="rect">
            <a:avLst/>
          </a:prstGeom>
          <a:noFill/>
          <a:ln>
            <a:solidFill>
              <a:srgbClr val="000000"/>
            </a:solidFill>
            <a:miter lim="800000"/>
            <a:headEnd/>
            <a:tailEnd/>
          </a:ln>
        </p:spPr>
      </p:sp>
      <p:sp>
        <p:nvSpPr>
          <p:cNvPr id="28675" name="Rectangle 3"/>
          <p:cNvSpPr>
            <a:spLocks noGrp="1" noChangeArrowheads="1"/>
          </p:cNvSpPr>
          <p:nvPr>
            <p:ph type="body" idx="1"/>
          </p:nvPr>
        </p:nvSpPr>
        <p:spPr bwMode="auto">
          <a:xfrm>
            <a:off x="914400" y="4379915"/>
            <a:ext cx="5029200" cy="4224337"/>
          </a:xfrm>
          <a:prstGeom prst="rect">
            <a:avLst/>
          </a:prstGeom>
          <a:noFill/>
          <a:ln>
            <a:miter lim="800000"/>
            <a:headEnd/>
            <a:tailEnd/>
          </a:ln>
        </p:spPr>
        <p:txBody>
          <a:bodyPr lIns="93466" tIns="46734" rIns="93466" bIns="46734"/>
          <a:lstStyle/>
          <a:p>
            <a:r>
              <a:rPr lang="en-US" dirty="0"/>
              <a:t>Essentially someone who is authorized by CT Law to sign the medical documentation form.  Therefore, this does NOT include RD’s.</a:t>
            </a:r>
          </a:p>
          <a:p>
            <a:r>
              <a:rPr lang="en-US" dirty="0"/>
              <a:t>Note: While an RD can sign a certification form,</a:t>
            </a:r>
            <a:r>
              <a:rPr lang="en-US" baseline="0" dirty="0"/>
              <a:t> </a:t>
            </a:r>
            <a:r>
              <a:rPr lang="en-US" dirty="0"/>
              <a:t>cannot sign WIC prescription form.</a:t>
            </a:r>
          </a:p>
          <a:p>
            <a:endParaRPr lang="en-US" dirty="0"/>
          </a:p>
          <a:p>
            <a:r>
              <a:rPr lang="en-US" dirty="0"/>
              <a:t>Medical documentation means</a:t>
            </a:r>
            <a:r>
              <a:rPr lang="en-US" baseline="0" dirty="0"/>
              <a:t> a determination by a licensed health care professional authorized to write medical prescriptions under State law.</a:t>
            </a:r>
          </a:p>
          <a:p>
            <a:r>
              <a:rPr lang="en-US" sz="1200" kern="1200" dirty="0">
                <a:solidFill>
                  <a:schemeClr val="tx1"/>
                </a:solidFill>
                <a:effectLst/>
                <a:latin typeface="Times New Roman" pitchFamily="18" charset="0"/>
                <a:ea typeface="+mn-ea"/>
                <a:cs typeface="+mn-cs"/>
              </a:rPr>
              <a:t>D.O. doctor is an osteopathic physician who practices medicine whose medical school training included a focus on the muscular and skeletal system to treat problems throughout the body.  It regard the body as an integral whole, rather than treating for specific symptoms only. </a:t>
            </a:r>
          </a:p>
          <a:p>
            <a:r>
              <a:rPr lang="en-US" sz="1200" b="1" kern="1200" dirty="0">
                <a:solidFill>
                  <a:schemeClr val="tx1"/>
                </a:solidFill>
                <a:effectLst/>
                <a:latin typeface="Times New Roman" pitchFamily="18" charset="0"/>
                <a:ea typeface="+mn-ea"/>
                <a:cs typeface="+mn-cs"/>
              </a:rPr>
              <a:t>DOs are licensed in all 50 States to practice medicine and surgery and to prescribe medications</a:t>
            </a:r>
            <a:r>
              <a:rPr lang="en-US" sz="1200" kern="1200" dirty="0">
                <a:solidFill>
                  <a:schemeClr val="tx1"/>
                </a:solidFill>
                <a:effectLst/>
                <a:latin typeface="Times New Roman" pitchFamily="18" charset="0"/>
                <a:ea typeface="+mn-ea"/>
                <a:cs typeface="+mn-cs"/>
              </a:rPr>
              <a:t>. </a:t>
            </a:r>
          </a:p>
          <a:p>
            <a:r>
              <a:rPr lang="en-US" sz="1200" kern="1200" dirty="0">
                <a:solidFill>
                  <a:schemeClr val="tx1"/>
                </a:solidFill>
                <a:effectLst/>
                <a:latin typeface="Times New Roman" pitchFamily="18" charset="0"/>
                <a:ea typeface="+mn-ea"/>
                <a:cs typeface="+mn-cs"/>
              </a:rPr>
              <a:t>MD is a medical doctor, an allopathic physician that treat disease symptoms. </a:t>
            </a:r>
          </a:p>
          <a:p>
            <a:r>
              <a:rPr lang="en-US" sz="1200" kern="1200" dirty="0">
                <a:solidFill>
                  <a:schemeClr val="tx1"/>
                </a:solidFill>
                <a:effectLst/>
                <a:latin typeface="Times New Roman" pitchFamily="18" charset="0"/>
                <a:ea typeface="+mn-ea"/>
                <a:cs typeface="+mn-cs"/>
              </a:rPr>
              <a:t>The education for both degrees is similar and both required to complete accredited medical residencies. </a:t>
            </a:r>
          </a:p>
          <a:p>
            <a:r>
              <a:rPr lang="en-US" sz="1200" kern="1200" dirty="0">
                <a:solidFill>
                  <a:schemeClr val="tx1"/>
                </a:solidFill>
                <a:effectLst/>
                <a:latin typeface="Times New Roman" pitchFamily="18" charset="0"/>
                <a:ea typeface="+mn-ea"/>
                <a:cs typeface="+mn-cs"/>
              </a:rPr>
              <a:t>D.O. requires additional classes between 300 and 500 hours on the skeletal system and interactions of the body with diseases. </a:t>
            </a:r>
          </a:p>
          <a:p>
            <a:endParaRPr lang="en-US" dirty="0"/>
          </a:p>
          <a:p>
            <a:endParaRPr lang="en-US" dirty="0"/>
          </a:p>
        </p:txBody>
      </p:sp>
    </p:spTree>
    <p:extLst>
      <p:ext uri="{BB962C8B-B14F-4D97-AF65-F5344CB8AC3E}">
        <p14:creationId xmlns:p14="http://schemas.microsoft.com/office/powerpoint/2010/main" val="10276401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bwMode="auto">
          <a:xfrm>
            <a:off x="1104900" y="696913"/>
            <a:ext cx="4648200" cy="3486150"/>
          </a:xfrm>
          <a:prstGeom prst="rect">
            <a:avLst/>
          </a:prstGeom>
          <a:noFill/>
          <a:ln w="12700">
            <a:solidFill>
              <a:srgbClr val="000000"/>
            </a:solidFill>
            <a:miter lim="800000"/>
            <a:headEnd/>
            <a:tailEnd/>
          </a:ln>
        </p:spPr>
      </p:sp>
      <p:sp>
        <p:nvSpPr>
          <p:cNvPr id="33795" name="Notes Placeholder 2"/>
          <p:cNvSpPr>
            <a:spLocks noGrp="1"/>
          </p:cNvSpPr>
          <p:nvPr>
            <p:ph type="body" idx="1"/>
          </p:nvPr>
        </p:nvSpPr>
        <p:spPr bwMode="auto">
          <a:xfrm>
            <a:off x="685800" y="4416430"/>
            <a:ext cx="5486400" cy="4183063"/>
          </a:xfrm>
          <a:prstGeom prst="rect">
            <a:avLst/>
          </a:prstGeom>
          <a:noFill/>
          <a:ln>
            <a:miter lim="800000"/>
            <a:headEnd/>
            <a:tailEnd/>
          </a:ln>
        </p:spPr>
        <p:txBody>
          <a:bodyPr/>
          <a:lstStyle/>
          <a:p>
            <a:r>
              <a:rPr lang="en-US" dirty="0"/>
              <a:t>Sometimes the HCP</a:t>
            </a:r>
            <a:r>
              <a:rPr lang="en-US" baseline="0" dirty="0"/>
              <a:t> wants a caloric density different than the standard dilution – for which needs to write the Instruction for preparation.  MMA (Maximum Monthly Allowance)  </a:t>
            </a:r>
            <a:endParaRPr lang="en-US" dirty="0"/>
          </a:p>
        </p:txBody>
      </p:sp>
    </p:spTree>
    <p:extLst>
      <p:ext uri="{BB962C8B-B14F-4D97-AF65-F5344CB8AC3E}">
        <p14:creationId xmlns:p14="http://schemas.microsoft.com/office/powerpoint/2010/main" val="2210903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endParaRPr lang="en-US"/>
          </a:p>
        </p:txBody>
      </p:sp>
    </p:spTree>
    <p:extLst>
      <p:ext uri="{BB962C8B-B14F-4D97-AF65-F5344CB8AC3E}">
        <p14:creationId xmlns:p14="http://schemas.microsoft.com/office/powerpoint/2010/main" val="27282697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endParaRPr lang="en-US"/>
          </a:p>
        </p:txBody>
      </p:sp>
    </p:spTree>
    <p:extLst>
      <p:ext uri="{BB962C8B-B14F-4D97-AF65-F5344CB8AC3E}">
        <p14:creationId xmlns:p14="http://schemas.microsoft.com/office/powerpoint/2010/main" val="15201330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endParaRPr lang="en-US"/>
          </a:p>
        </p:txBody>
      </p:sp>
    </p:spTree>
    <p:extLst>
      <p:ext uri="{BB962C8B-B14F-4D97-AF65-F5344CB8AC3E}">
        <p14:creationId xmlns:p14="http://schemas.microsoft.com/office/powerpoint/2010/main" val="19985010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r>
              <a:rPr lang="en-US" dirty="0"/>
              <a:t>The ‘length of use’ start to count</a:t>
            </a:r>
            <a:r>
              <a:rPr lang="en-US" baseline="0" dirty="0"/>
              <a:t> the date the Health Care Provided signed the form, and not the date in which the local agency received the medical documentation form. </a:t>
            </a:r>
            <a:endParaRPr lang="en-US" dirty="0"/>
          </a:p>
        </p:txBody>
      </p:sp>
    </p:spTree>
    <p:extLst>
      <p:ext uri="{BB962C8B-B14F-4D97-AF65-F5344CB8AC3E}">
        <p14:creationId xmlns:p14="http://schemas.microsoft.com/office/powerpoint/2010/main" val="38314591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bwMode="auto">
          <a:xfrm>
            <a:off x="1104900" y="696913"/>
            <a:ext cx="4648200" cy="3486150"/>
          </a:xfrm>
          <a:prstGeom prst="rect">
            <a:avLst/>
          </a:prstGeom>
          <a:noFill/>
          <a:ln w="12700">
            <a:solidFill>
              <a:srgbClr val="000000"/>
            </a:solidFill>
            <a:miter lim="800000"/>
            <a:headEnd/>
            <a:tailEnd/>
          </a:ln>
        </p:spPr>
      </p:sp>
      <p:sp>
        <p:nvSpPr>
          <p:cNvPr id="31747" name="Notes Placeholder 2"/>
          <p:cNvSpPr>
            <a:spLocks noGrp="1"/>
          </p:cNvSpPr>
          <p:nvPr>
            <p:ph type="body" idx="1"/>
          </p:nvPr>
        </p:nvSpPr>
        <p:spPr bwMode="auto">
          <a:xfrm>
            <a:off x="685800" y="4416430"/>
            <a:ext cx="5486400" cy="4183063"/>
          </a:xfrm>
          <a:prstGeom prst="rect">
            <a:avLst/>
          </a:prstGeom>
          <a:noFill/>
          <a:ln>
            <a:miter lim="800000"/>
            <a:headEnd/>
            <a:tailEnd/>
          </a:ln>
        </p:spPr>
        <p:txBody>
          <a:bodyPr/>
          <a:lstStyle/>
          <a:p>
            <a:r>
              <a:rPr lang="en-US" dirty="0"/>
              <a:t>Rationale for formula should be based on indications for usage a related ICD-9 code (not enough to have just a code-the whole picture needs to make sense)</a:t>
            </a:r>
          </a:p>
          <a:p>
            <a:r>
              <a:rPr lang="en-US" dirty="0"/>
              <a:t>Disallows</a:t>
            </a:r>
            <a:r>
              <a:rPr lang="en-US" baseline="0" dirty="0"/>
              <a:t> – exclude, disqualifies, omits, disregards, leave out :  fussiness, flatulence, etc. </a:t>
            </a:r>
            <a:endParaRPr lang="en-US" dirty="0"/>
          </a:p>
          <a:p>
            <a:r>
              <a:rPr lang="en-US" dirty="0"/>
              <a:t>Important to remember-not all ICD10-codes are medical dx’s</a:t>
            </a:r>
          </a:p>
          <a:p>
            <a:r>
              <a:rPr lang="en-US" dirty="0"/>
              <a:t>Not all medical dx’s have ICD-10 codes</a:t>
            </a:r>
          </a:p>
        </p:txBody>
      </p:sp>
    </p:spTree>
    <p:extLst>
      <p:ext uri="{BB962C8B-B14F-4D97-AF65-F5344CB8AC3E}">
        <p14:creationId xmlns:p14="http://schemas.microsoft.com/office/powerpoint/2010/main" val="37746737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xfrm>
            <a:off x="1104900" y="696913"/>
            <a:ext cx="4648200" cy="3486150"/>
          </a:xfrm>
          <a:prstGeom prst="rect">
            <a:avLst/>
          </a:prstGeom>
          <a:noFill/>
          <a:ln w="12700">
            <a:solidFill>
              <a:srgbClr val="000000"/>
            </a:solidFill>
            <a:miter lim="800000"/>
            <a:headEnd/>
            <a:tailEnd/>
          </a:ln>
        </p:spPr>
      </p:sp>
      <p:sp>
        <p:nvSpPr>
          <p:cNvPr id="32771" name="Notes Placeholder 2"/>
          <p:cNvSpPr>
            <a:spLocks noGrp="1"/>
          </p:cNvSpPr>
          <p:nvPr>
            <p:ph type="body" idx="1"/>
          </p:nvPr>
        </p:nvSpPr>
        <p:spPr bwMode="auto">
          <a:xfrm>
            <a:off x="685800" y="4416430"/>
            <a:ext cx="5486400" cy="4183063"/>
          </a:xfrm>
          <a:prstGeom prst="rect">
            <a:avLst/>
          </a:prstGeom>
          <a:noFill/>
          <a:ln>
            <a:miter lim="800000"/>
            <a:headEnd/>
            <a:tailEnd/>
          </a:ln>
        </p:spPr>
        <p:txBody>
          <a:bodyPr/>
          <a:lstStyle/>
          <a:p>
            <a:r>
              <a:rPr lang="en-US" dirty="0"/>
              <a:t>Website address: http://icd9cm.chrisendres.com/</a:t>
            </a:r>
          </a:p>
          <a:p>
            <a:endParaRPr lang="en-US" dirty="0"/>
          </a:p>
          <a:p>
            <a:r>
              <a:rPr lang="en-US" dirty="0"/>
              <a:t>Bottom line use a common sense approach, contact HCP for clarifications, contact State WIC office if needed</a:t>
            </a:r>
          </a:p>
          <a:p>
            <a:endParaRPr lang="en-US" dirty="0"/>
          </a:p>
          <a:p>
            <a:r>
              <a:rPr lang="en-US" dirty="0"/>
              <a:t>i. e. PediaSure</a:t>
            </a:r>
            <a:r>
              <a:rPr lang="en-US" baseline="0" dirty="0"/>
              <a:t> – Failure to Thrive – But BMI %tile is above 95%tile.  </a:t>
            </a:r>
            <a:endParaRPr lang="en-US" dirty="0"/>
          </a:p>
        </p:txBody>
      </p:sp>
    </p:spTree>
    <p:extLst>
      <p:ext uri="{BB962C8B-B14F-4D97-AF65-F5344CB8AC3E}">
        <p14:creationId xmlns:p14="http://schemas.microsoft.com/office/powerpoint/2010/main" val="24623788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endParaRPr lang="en-US"/>
          </a:p>
        </p:txBody>
      </p:sp>
    </p:spTree>
    <p:extLst>
      <p:ext uri="{BB962C8B-B14F-4D97-AF65-F5344CB8AC3E}">
        <p14:creationId xmlns:p14="http://schemas.microsoft.com/office/powerpoint/2010/main" val="5806615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endParaRPr lang="en-US"/>
          </a:p>
        </p:txBody>
      </p:sp>
    </p:spTree>
    <p:extLst>
      <p:ext uri="{BB962C8B-B14F-4D97-AF65-F5344CB8AC3E}">
        <p14:creationId xmlns:p14="http://schemas.microsoft.com/office/powerpoint/2010/main" val="23368940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5800" y="4473575"/>
            <a:ext cx="5486400" cy="3660775"/>
          </a:xfrm>
          <a:prstGeom prst="rect">
            <a:avLst/>
          </a:prstGeom>
        </p:spPr>
        <p:txBody>
          <a:bodyPr/>
          <a:lstStyle/>
          <a:p>
            <a:endParaRPr lang="en-US"/>
          </a:p>
        </p:txBody>
      </p:sp>
    </p:spTree>
    <p:extLst>
      <p:ext uri="{BB962C8B-B14F-4D97-AF65-F5344CB8AC3E}">
        <p14:creationId xmlns:p14="http://schemas.microsoft.com/office/powerpoint/2010/main" val="73808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5800" y="4473575"/>
            <a:ext cx="5486400" cy="3660775"/>
          </a:xfrm>
          <a:prstGeom prst="rect">
            <a:avLst/>
          </a:prstGeom>
        </p:spPr>
        <p:txBody>
          <a:bodyPr/>
          <a:lstStyle/>
          <a:p>
            <a:endParaRPr lang="en-US"/>
          </a:p>
        </p:txBody>
      </p:sp>
    </p:spTree>
    <p:extLst>
      <p:ext uri="{BB962C8B-B14F-4D97-AF65-F5344CB8AC3E}">
        <p14:creationId xmlns:p14="http://schemas.microsoft.com/office/powerpoint/2010/main" val="31352549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5800" y="4473575"/>
            <a:ext cx="5486400" cy="3660775"/>
          </a:xfrm>
          <a:prstGeom prst="rect">
            <a:avLst/>
          </a:prstGeom>
        </p:spPr>
        <p:txBody>
          <a:bodyPr/>
          <a:lstStyle/>
          <a:p>
            <a:endParaRPr lang="en-US"/>
          </a:p>
        </p:txBody>
      </p:sp>
    </p:spTree>
    <p:extLst>
      <p:ext uri="{BB962C8B-B14F-4D97-AF65-F5344CB8AC3E}">
        <p14:creationId xmlns:p14="http://schemas.microsoft.com/office/powerpoint/2010/main" val="3202524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Exempt: These formulas must be used under the direction of a physician since feeding requirements (amount, scheduling, special preparations) may be quite different from regular formulas.</a:t>
            </a:r>
          </a:p>
          <a:p>
            <a:endParaRPr lang="en-US" dirty="0"/>
          </a:p>
        </p:txBody>
      </p:sp>
    </p:spTree>
    <p:extLst>
      <p:ext uri="{BB962C8B-B14F-4D97-AF65-F5344CB8AC3E}">
        <p14:creationId xmlns:p14="http://schemas.microsoft.com/office/powerpoint/2010/main" val="32524774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5800" y="4473575"/>
            <a:ext cx="5486400" cy="3660775"/>
          </a:xfrm>
          <a:prstGeom prst="rect">
            <a:avLst/>
          </a:prstGeom>
        </p:spPr>
        <p:txBody>
          <a:bodyPr/>
          <a:lstStyle/>
          <a:p>
            <a:endParaRPr lang="en-US" dirty="0"/>
          </a:p>
        </p:txBody>
      </p:sp>
    </p:spTree>
    <p:extLst>
      <p:ext uri="{BB962C8B-B14F-4D97-AF65-F5344CB8AC3E}">
        <p14:creationId xmlns:p14="http://schemas.microsoft.com/office/powerpoint/2010/main" val="18619549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5800" y="4473575"/>
            <a:ext cx="5486400" cy="3660775"/>
          </a:xfrm>
          <a:prstGeom prst="rect">
            <a:avLst/>
          </a:prstGeom>
        </p:spPr>
        <p:txBody>
          <a:bodyPr/>
          <a:lstStyle/>
          <a:p>
            <a:endParaRPr lang="en-US"/>
          </a:p>
        </p:txBody>
      </p:sp>
    </p:spTree>
    <p:extLst>
      <p:ext uri="{BB962C8B-B14F-4D97-AF65-F5344CB8AC3E}">
        <p14:creationId xmlns:p14="http://schemas.microsoft.com/office/powerpoint/2010/main" val="26758200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r>
              <a:rPr lang="en-US" dirty="0"/>
              <a:t>The</a:t>
            </a:r>
            <a:r>
              <a:rPr lang="en-US" baseline="0" dirty="0"/>
              <a:t> date the HCP signed the form is important, because that is the date in which the Length of Use start counting. </a:t>
            </a:r>
            <a:endParaRPr lang="en-US" dirty="0"/>
          </a:p>
        </p:txBody>
      </p:sp>
    </p:spTree>
    <p:extLst>
      <p:ext uri="{BB962C8B-B14F-4D97-AF65-F5344CB8AC3E}">
        <p14:creationId xmlns:p14="http://schemas.microsoft.com/office/powerpoint/2010/main" val="24707708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5800" y="4473578"/>
            <a:ext cx="5486400" cy="3660775"/>
          </a:xfrm>
          <a:prstGeom prst="rect">
            <a:avLst/>
          </a:prstGeom>
        </p:spPr>
        <p:txBody>
          <a:bodyPr/>
          <a:lstStyle/>
          <a:p>
            <a:endParaRPr lang="en-US" dirty="0"/>
          </a:p>
        </p:txBody>
      </p:sp>
    </p:spTree>
    <p:extLst>
      <p:ext uri="{BB962C8B-B14F-4D97-AF65-F5344CB8AC3E}">
        <p14:creationId xmlns:p14="http://schemas.microsoft.com/office/powerpoint/2010/main" val="41012368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5800" y="4473578"/>
            <a:ext cx="5486400" cy="3660775"/>
          </a:xfrm>
          <a:prstGeom prst="rect">
            <a:avLst/>
          </a:prstGeom>
        </p:spPr>
        <p:txBody>
          <a:bodyPr/>
          <a:lstStyle/>
          <a:p>
            <a:r>
              <a:rPr lang="en-US" dirty="0"/>
              <a:t>Document on the Medical Documentation form that the order is a verbal order (V.O.), date it, and sign your name.  Also</a:t>
            </a:r>
            <a:r>
              <a:rPr lang="en-US" baseline="0" dirty="0"/>
              <a:t> specify the name/credentials of the Health Care Provider who gave the verbal order. </a:t>
            </a:r>
          </a:p>
          <a:p>
            <a:endParaRPr lang="en-US" baseline="0" dirty="0"/>
          </a:p>
          <a:p>
            <a:r>
              <a:rPr lang="en-US" baseline="0" dirty="0"/>
              <a:t>Once all necessary information is obtained, a local agency CPA must sign and date the form, and scan into CT-WIC. </a:t>
            </a:r>
            <a:endParaRPr lang="en-US" dirty="0"/>
          </a:p>
        </p:txBody>
      </p:sp>
    </p:spTree>
    <p:extLst>
      <p:ext uri="{BB962C8B-B14F-4D97-AF65-F5344CB8AC3E}">
        <p14:creationId xmlns:p14="http://schemas.microsoft.com/office/powerpoint/2010/main" val="298711521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endParaRPr lang="en-US"/>
          </a:p>
        </p:txBody>
      </p:sp>
    </p:spTree>
    <p:extLst>
      <p:ext uri="{BB962C8B-B14F-4D97-AF65-F5344CB8AC3E}">
        <p14:creationId xmlns:p14="http://schemas.microsoft.com/office/powerpoint/2010/main" val="154600661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xfrm>
            <a:off x="1127125" y="692150"/>
            <a:ext cx="4605338" cy="3455988"/>
          </a:xfrm>
          <a:prstGeom prst="rect">
            <a:avLst/>
          </a:prstGeom>
          <a:noFill/>
          <a:ln>
            <a:solidFill>
              <a:srgbClr val="000000"/>
            </a:solidFill>
            <a:miter lim="800000"/>
            <a:headEnd/>
            <a:tailEnd/>
          </a:ln>
        </p:spPr>
      </p:sp>
      <p:sp>
        <p:nvSpPr>
          <p:cNvPr id="34819" name="Rectangle 3"/>
          <p:cNvSpPr>
            <a:spLocks noGrp="1" noChangeArrowheads="1"/>
          </p:cNvSpPr>
          <p:nvPr>
            <p:ph type="body" idx="1"/>
          </p:nvPr>
        </p:nvSpPr>
        <p:spPr bwMode="auto">
          <a:xfrm>
            <a:off x="914400" y="4379915"/>
            <a:ext cx="5029200" cy="4224337"/>
          </a:xfrm>
          <a:prstGeom prst="rect">
            <a:avLst/>
          </a:prstGeom>
          <a:noFill/>
          <a:ln>
            <a:miter lim="800000"/>
            <a:headEnd/>
            <a:tailEnd/>
          </a:ln>
        </p:spPr>
        <p:txBody>
          <a:bodyPr lIns="93466" tIns="46734" rIns="93466" bIns="46734"/>
          <a:lstStyle/>
          <a:p>
            <a:r>
              <a:rPr lang="en-US" dirty="0"/>
              <a:t>Coordinate with vendor unit if availability issues</a:t>
            </a:r>
          </a:p>
          <a:p>
            <a:endParaRPr lang="en-US" dirty="0"/>
          </a:p>
        </p:txBody>
      </p:sp>
    </p:spTree>
    <p:extLst>
      <p:ext uri="{BB962C8B-B14F-4D97-AF65-F5344CB8AC3E}">
        <p14:creationId xmlns:p14="http://schemas.microsoft.com/office/powerpoint/2010/main" val="37247848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685800" y="4416428"/>
            <a:ext cx="5486400" cy="4183063"/>
          </a:xfrm>
          <a:prstGeom prst="rect">
            <a:avLst/>
          </a:prstGeom>
        </p:spPr>
        <p:txBody>
          <a:bodyPr/>
          <a:lstStyle/>
          <a:p>
            <a:r>
              <a:rPr lang="en-US" dirty="0"/>
              <a:t>‘This</a:t>
            </a:r>
            <a:r>
              <a:rPr lang="en-US" baseline="0" dirty="0"/>
              <a:t> process’ – refer to the e CT-WIC.</a:t>
            </a:r>
            <a:endParaRPr lang="en-US" dirty="0"/>
          </a:p>
        </p:txBody>
      </p:sp>
    </p:spTree>
    <p:extLst>
      <p:ext uri="{BB962C8B-B14F-4D97-AF65-F5344CB8AC3E}">
        <p14:creationId xmlns:p14="http://schemas.microsoft.com/office/powerpoint/2010/main" val="397732794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5800" y="4473575"/>
            <a:ext cx="5486400" cy="3660775"/>
          </a:xfrm>
          <a:prstGeom prst="rect">
            <a:avLst/>
          </a:prstGeom>
        </p:spPr>
        <p:txBody>
          <a:bodyPr/>
          <a:lstStyle/>
          <a:p>
            <a:endParaRPr lang="en-US"/>
          </a:p>
        </p:txBody>
      </p:sp>
    </p:spTree>
    <p:extLst>
      <p:ext uri="{BB962C8B-B14F-4D97-AF65-F5344CB8AC3E}">
        <p14:creationId xmlns:p14="http://schemas.microsoft.com/office/powerpoint/2010/main" val="144303180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endParaRPr lang="en-US"/>
          </a:p>
        </p:txBody>
      </p:sp>
    </p:spTree>
    <p:extLst>
      <p:ext uri="{BB962C8B-B14F-4D97-AF65-F5344CB8AC3E}">
        <p14:creationId xmlns:p14="http://schemas.microsoft.com/office/powerpoint/2010/main" val="858423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r>
              <a:rPr lang="en-US" dirty="0"/>
              <a:t>Partially hydrolyzed</a:t>
            </a:r>
            <a:r>
              <a:rPr lang="en-US" baseline="0" dirty="0"/>
              <a:t> – Similac Total Comfort </a:t>
            </a:r>
            <a:endParaRPr lang="en-US" dirty="0"/>
          </a:p>
        </p:txBody>
      </p:sp>
    </p:spTree>
    <p:extLst>
      <p:ext uri="{BB962C8B-B14F-4D97-AF65-F5344CB8AC3E}">
        <p14:creationId xmlns:p14="http://schemas.microsoft.com/office/powerpoint/2010/main" val="27891075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5800" y="4473578"/>
            <a:ext cx="5486400" cy="3660775"/>
          </a:xfrm>
          <a:prstGeom prst="rect">
            <a:avLst/>
          </a:prstGeom>
        </p:spPr>
        <p:txBody>
          <a:bodyPr/>
          <a:lstStyle/>
          <a:p>
            <a:r>
              <a:rPr lang="en-US" dirty="0"/>
              <a:t>Local agencies should use the Formula Usage Report in CT-WIC to track, monitor and review the issuance of any  formula. </a:t>
            </a:r>
          </a:p>
        </p:txBody>
      </p:sp>
    </p:spTree>
    <p:extLst>
      <p:ext uri="{BB962C8B-B14F-4D97-AF65-F5344CB8AC3E}">
        <p14:creationId xmlns:p14="http://schemas.microsoft.com/office/powerpoint/2010/main" val="6511514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5800" y="4473578"/>
            <a:ext cx="5486400" cy="3660775"/>
          </a:xfrm>
          <a:prstGeom prst="rect">
            <a:avLst/>
          </a:prstGeom>
        </p:spPr>
        <p:txBody>
          <a:bodyPr/>
          <a:lstStyle/>
          <a:p>
            <a:endParaRPr lang="en-US" dirty="0"/>
          </a:p>
        </p:txBody>
      </p:sp>
    </p:spTree>
    <p:extLst>
      <p:ext uri="{BB962C8B-B14F-4D97-AF65-F5344CB8AC3E}">
        <p14:creationId xmlns:p14="http://schemas.microsoft.com/office/powerpoint/2010/main" val="290632938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Program</a:t>
            </a:r>
            <a:r>
              <a:rPr lang="en-US" baseline="0" dirty="0"/>
              <a:t> Nutritionist can look ID of participants and monitor that the specialized formula has a Medical Documentation scanned into the file, that the Medical Documentation is correctly completed by the HCP; duration in comparison with issuance; if the ICD 10 code matches the formula; etc.  </a:t>
            </a:r>
            <a:endParaRPr lang="en-US" dirty="0"/>
          </a:p>
          <a:p>
            <a:endParaRPr lang="en-US" dirty="0"/>
          </a:p>
        </p:txBody>
      </p:sp>
    </p:spTree>
    <p:extLst>
      <p:ext uri="{BB962C8B-B14F-4D97-AF65-F5344CB8AC3E}">
        <p14:creationId xmlns:p14="http://schemas.microsoft.com/office/powerpoint/2010/main" val="376944196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bwMode="auto">
          <a:xfrm>
            <a:off x="1104900" y="696913"/>
            <a:ext cx="4648200" cy="3486150"/>
          </a:xfrm>
          <a:prstGeom prst="rect">
            <a:avLst/>
          </a:prstGeom>
          <a:noFill/>
          <a:ln w="12700">
            <a:solidFill>
              <a:srgbClr val="000000"/>
            </a:solidFill>
            <a:miter lim="800000"/>
            <a:headEnd/>
            <a:tailEnd/>
          </a:ln>
        </p:spPr>
      </p:sp>
      <p:sp>
        <p:nvSpPr>
          <p:cNvPr id="36867" name="Notes Placeholder 2"/>
          <p:cNvSpPr>
            <a:spLocks noGrp="1"/>
          </p:cNvSpPr>
          <p:nvPr>
            <p:ph type="body" idx="1"/>
          </p:nvPr>
        </p:nvSpPr>
        <p:spPr bwMode="auto">
          <a:xfrm>
            <a:off x="685800" y="4416430"/>
            <a:ext cx="5486400" cy="4183063"/>
          </a:xfrm>
          <a:prstGeom prst="rect">
            <a:avLst/>
          </a:prstGeom>
          <a:noFill/>
          <a:ln>
            <a:miter lim="800000"/>
            <a:headEnd/>
            <a:tailEnd/>
          </a:ln>
        </p:spPr>
        <p:txBody>
          <a:bodyPr/>
          <a:lstStyle/>
          <a:p>
            <a:r>
              <a:rPr lang="en-US" dirty="0"/>
              <a:t>There is a form for this (not formula reconciliation form) but Carol will accept e-mails on this.</a:t>
            </a:r>
          </a:p>
        </p:txBody>
      </p:sp>
    </p:spTree>
    <p:extLst>
      <p:ext uri="{BB962C8B-B14F-4D97-AF65-F5344CB8AC3E}">
        <p14:creationId xmlns:p14="http://schemas.microsoft.com/office/powerpoint/2010/main" val="82563015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endParaRPr lang="en-US"/>
          </a:p>
        </p:txBody>
      </p:sp>
    </p:spTree>
    <p:extLst>
      <p:ext uri="{BB962C8B-B14F-4D97-AF65-F5344CB8AC3E}">
        <p14:creationId xmlns:p14="http://schemas.microsoft.com/office/powerpoint/2010/main" val="114396360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endParaRPr lang="en-US"/>
          </a:p>
        </p:txBody>
      </p:sp>
    </p:spTree>
    <p:extLst>
      <p:ext uri="{BB962C8B-B14F-4D97-AF65-F5344CB8AC3E}">
        <p14:creationId xmlns:p14="http://schemas.microsoft.com/office/powerpoint/2010/main" val="3239830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5800" y="4473578"/>
            <a:ext cx="5486400" cy="3660775"/>
          </a:xfrm>
          <a:prstGeom prst="rect">
            <a:avLst/>
          </a:prstGeom>
        </p:spPr>
        <p:txBody>
          <a:bodyPr/>
          <a:lstStyle/>
          <a:p>
            <a:r>
              <a:rPr lang="en-US" dirty="0"/>
              <a:t>Extensively</a:t>
            </a:r>
            <a:r>
              <a:rPr lang="en-US" baseline="0" dirty="0"/>
              <a:t> hydrolyzed (peptide based) – Nutramigen, RTF, Nutramigen with Enflora LGG, </a:t>
            </a:r>
            <a:r>
              <a:rPr lang="en-US" baseline="0" dirty="0" err="1"/>
              <a:t>Pregestimil</a:t>
            </a:r>
            <a:endParaRPr lang="en-US" baseline="0" dirty="0"/>
          </a:p>
          <a:p>
            <a:endParaRPr lang="en-US" baseline="0" dirty="0"/>
          </a:p>
          <a:p>
            <a:r>
              <a:rPr lang="en-US" baseline="0" dirty="0" err="1"/>
              <a:t>Aminoacid</a:t>
            </a:r>
            <a:r>
              <a:rPr lang="en-US" baseline="0" dirty="0"/>
              <a:t>- based – EleCare, Neocate Infant with DHA/ARA/ </a:t>
            </a:r>
            <a:r>
              <a:rPr lang="en-US" baseline="0" dirty="0" err="1"/>
              <a:t>Puramino</a:t>
            </a:r>
            <a:r>
              <a:rPr lang="en-US" baseline="0" dirty="0"/>
              <a:t>; , Similac </a:t>
            </a:r>
            <a:r>
              <a:rPr lang="en-US" baseline="0" dirty="0" err="1"/>
              <a:t>Alimentum</a:t>
            </a:r>
            <a:r>
              <a:rPr lang="en-US" baseline="0" dirty="0"/>
              <a:t>; </a:t>
            </a:r>
          </a:p>
          <a:p>
            <a:endParaRPr lang="en-US" baseline="0" dirty="0"/>
          </a:p>
          <a:p>
            <a:endParaRPr lang="en-US" dirty="0"/>
          </a:p>
        </p:txBody>
      </p:sp>
    </p:spTree>
    <p:extLst>
      <p:ext uri="{BB962C8B-B14F-4D97-AF65-F5344CB8AC3E}">
        <p14:creationId xmlns:p14="http://schemas.microsoft.com/office/powerpoint/2010/main" val="349022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792"/>
            <a:ext cx="5485158" cy="3660958"/>
          </a:xfrm>
          <a:prstGeom prst="rect">
            <a:avLst/>
          </a:prstGeom>
        </p:spPr>
        <p:txBody>
          <a:bodyPr/>
          <a:lstStyle/>
          <a:p>
            <a:r>
              <a:rPr lang="en-US" dirty="0"/>
              <a:t>Food</a:t>
            </a:r>
            <a:r>
              <a:rPr lang="en-US" baseline="0" dirty="0"/>
              <a:t> package III – Any Participant’s category that health condition require infant formula (nonexempt, exempt, or metabolic formula, medical food) and that correspond with nutrition assessment and with ICD 10 code in medical documentation.  </a:t>
            </a:r>
            <a:endParaRPr lang="en-US" dirty="0"/>
          </a:p>
        </p:txBody>
      </p:sp>
    </p:spTree>
    <p:extLst>
      <p:ext uri="{BB962C8B-B14F-4D97-AF65-F5344CB8AC3E}">
        <p14:creationId xmlns:p14="http://schemas.microsoft.com/office/powerpoint/2010/main" val="4245812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A29189B-1D04-459F-B64C-FBBCB98D4BEB}" type="slidenum">
              <a:rPr lang="en-US" smtClean="0"/>
              <a:pPr>
                <a:defRPr/>
              </a:pPr>
              <a:t>‹#›</a:t>
            </a:fld>
            <a:endParaRPr lang="en-US" dirty="0"/>
          </a:p>
        </p:txBody>
      </p:sp>
    </p:spTree>
    <p:extLst>
      <p:ext uri="{BB962C8B-B14F-4D97-AF65-F5344CB8AC3E}">
        <p14:creationId xmlns:p14="http://schemas.microsoft.com/office/powerpoint/2010/main" val="336734962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5971A11-C8A8-405E-A7D6-9FFC51423B8F}" type="slidenum">
              <a:rPr lang="en-US" smtClean="0"/>
              <a:pPr>
                <a:defRPr/>
              </a:pPr>
              <a:t>‹#›</a:t>
            </a:fld>
            <a:endParaRPr lang="en-US" sz="1400" dirty="0"/>
          </a:p>
        </p:txBody>
      </p:sp>
    </p:spTree>
    <p:extLst>
      <p:ext uri="{BB962C8B-B14F-4D97-AF65-F5344CB8AC3E}">
        <p14:creationId xmlns:p14="http://schemas.microsoft.com/office/powerpoint/2010/main" val="4091301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7E5771F-DEBC-4046-8DAA-B11FE3E42ACA}" type="slidenum">
              <a:rPr lang="en-US" smtClean="0"/>
              <a:pPr>
                <a:defRPr/>
              </a:pPr>
              <a:t>‹#›</a:t>
            </a:fld>
            <a:endParaRPr lang="en-US" sz="1400" dirty="0"/>
          </a:p>
        </p:txBody>
      </p:sp>
    </p:spTree>
    <p:extLst>
      <p:ext uri="{BB962C8B-B14F-4D97-AF65-F5344CB8AC3E}">
        <p14:creationId xmlns:p14="http://schemas.microsoft.com/office/powerpoint/2010/main" val="189649780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6490EC2-C472-484F-B443-7C6C03D1BF2A}" type="slidenum">
              <a:rPr lang="en-US" smtClean="0"/>
              <a:pPr>
                <a:defRPr/>
              </a:pPr>
              <a:t>‹#›</a:t>
            </a:fld>
            <a:endParaRPr lang="en-US" sz="1400" dirty="0"/>
          </a:p>
        </p:txBody>
      </p:sp>
    </p:spTree>
    <p:extLst>
      <p:ext uri="{BB962C8B-B14F-4D97-AF65-F5344CB8AC3E}">
        <p14:creationId xmlns:p14="http://schemas.microsoft.com/office/powerpoint/2010/main" val="399871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ADE3347-9BE5-4B31-BC39-19D45AF3E3A7}" type="slidenum">
              <a:rPr lang="en-US" smtClean="0"/>
              <a:pPr>
                <a:defRPr/>
              </a:pPr>
              <a:t>‹#›</a:t>
            </a:fld>
            <a:endParaRPr lang="en-US" sz="1400" dirty="0"/>
          </a:p>
        </p:txBody>
      </p:sp>
    </p:spTree>
    <p:extLst>
      <p:ext uri="{BB962C8B-B14F-4D97-AF65-F5344CB8AC3E}">
        <p14:creationId xmlns:p14="http://schemas.microsoft.com/office/powerpoint/2010/main" val="50601985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9ADDBCB-B7D4-45F1-BAC0-4F906ABB2C87}" type="slidenum">
              <a:rPr lang="en-US" smtClean="0"/>
              <a:pPr>
                <a:defRPr/>
              </a:pPr>
              <a:t>‹#›</a:t>
            </a:fld>
            <a:endParaRPr lang="en-US" sz="1400" dirty="0"/>
          </a:p>
        </p:txBody>
      </p:sp>
    </p:spTree>
    <p:extLst>
      <p:ext uri="{BB962C8B-B14F-4D97-AF65-F5344CB8AC3E}">
        <p14:creationId xmlns:p14="http://schemas.microsoft.com/office/powerpoint/2010/main" val="324016550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6AF74A1A-F3CF-4778-91EF-B57BB7D11F79}" type="slidenum">
              <a:rPr lang="en-US" smtClean="0"/>
              <a:pPr>
                <a:defRPr/>
              </a:pPr>
              <a:t>‹#›</a:t>
            </a:fld>
            <a:endParaRPr lang="en-US" sz="1400" dirty="0"/>
          </a:p>
        </p:txBody>
      </p:sp>
    </p:spTree>
    <p:extLst>
      <p:ext uri="{BB962C8B-B14F-4D97-AF65-F5344CB8AC3E}">
        <p14:creationId xmlns:p14="http://schemas.microsoft.com/office/powerpoint/2010/main" val="208354770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B67C4B96-F22C-4DA5-BE4E-FB13D50DF918}" type="slidenum">
              <a:rPr lang="en-US" smtClean="0"/>
              <a:pPr>
                <a:defRPr/>
              </a:pPr>
              <a:t>‹#›</a:t>
            </a:fld>
            <a:endParaRPr lang="en-US" sz="1400" dirty="0"/>
          </a:p>
        </p:txBody>
      </p:sp>
    </p:spTree>
    <p:extLst>
      <p:ext uri="{BB962C8B-B14F-4D97-AF65-F5344CB8AC3E}">
        <p14:creationId xmlns:p14="http://schemas.microsoft.com/office/powerpoint/2010/main" val="354439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BDAFF1D2-F68F-4B48-92E5-458443F8B826}" type="slidenum">
              <a:rPr lang="en-US" smtClean="0"/>
              <a:pPr>
                <a:defRPr/>
              </a:pPr>
              <a:t>‹#›</a:t>
            </a:fld>
            <a:endParaRPr lang="en-US" sz="1400" dirty="0"/>
          </a:p>
        </p:txBody>
      </p:sp>
    </p:spTree>
    <p:extLst>
      <p:ext uri="{BB962C8B-B14F-4D97-AF65-F5344CB8AC3E}">
        <p14:creationId xmlns:p14="http://schemas.microsoft.com/office/powerpoint/2010/main" val="307684573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7332A9D3-A627-4B80-8C4B-91EED192D3F4}" type="slidenum">
              <a:rPr lang="en-US" smtClean="0"/>
              <a:pPr>
                <a:defRPr/>
              </a:pPr>
              <a:t>‹#›</a:t>
            </a:fld>
            <a:endParaRPr lang="en-US" sz="1400" dirty="0"/>
          </a:p>
        </p:txBody>
      </p:sp>
    </p:spTree>
    <p:extLst>
      <p:ext uri="{BB962C8B-B14F-4D97-AF65-F5344CB8AC3E}">
        <p14:creationId xmlns:p14="http://schemas.microsoft.com/office/powerpoint/2010/main" val="352243544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3DC48A0E-5D72-4B4C-B50E-2035D22BAD65}" type="slidenum">
              <a:rPr lang="en-US" smtClean="0"/>
              <a:pPr>
                <a:defRPr/>
              </a:pPr>
              <a:t>‹#›</a:t>
            </a:fld>
            <a:endParaRPr lang="en-US" sz="1400" dirty="0"/>
          </a:p>
        </p:txBody>
      </p:sp>
    </p:spTree>
    <p:extLst>
      <p:ext uri="{BB962C8B-B14F-4D97-AF65-F5344CB8AC3E}">
        <p14:creationId xmlns:p14="http://schemas.microsoft.com/office/powerpoint/2010/main" val="2021761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A88731E0-6296-41C3-BE70-5E107B951A8B}" type="slidenum">
              <a:rPr lang="en-US" smtClean="0"/>
              <a:pPr>
                <a:defRPr/>
              </a:pPr>
              <a:t>‹#›</a:t>
            </a:fld>
            <a:endParaRPr lang="en-US" sz="1400" dirty="0"/>
          </a:p>
        </p:txBody>
      </p:sp>
    </p:spTree>
    <p:extLst>
      <p:ext uri="{BB962C8B-B14F-4D97-AF65-F5344CB8AC3E}">
        <p14:creationId xmlns:p14="http://schemas.microsoft.com/office/powerpoint/2010/main" val="2222938017"/>
      </p:ext>
    </p:extLst>
  </p:cSld>
  <p:clrMap bg1="lt1" tx1="dk1" bg2="lt2" tx2="dk2" accent1="accent1" accent2="accent2" accent3="accent3" accent4="accent4" accent5="accent5" accent6="accent6" hlink="hlink" folHlink="folHlink"/>
  <p:sldLayoutIdLst>
    <p:sldLayoutId id="2147484681" r:id="rId1"/>
    <p:sldLayoutId id="2147484682" r:id="rId2"/>
    <p:sldLayoutId id="2147484683" r:id="rId3"/>
    <p:sldLayoutId id="2147484684" r:id="rId4"/>
    <p:sldLayoutId id="2147484685" r:id="rId5"/>
    <p:sldLayoutId id="2147484686" r:id="rId6"/>
    <p:sldLayoutId id="2147484687" r:id="rId7"/>
    <p:sldLayoutId id="2147484688" r:id="rId8"/>
    <p:sldLayoutId id="2147484689" r:id="rId9"/>
    <p:sldLayoutId id="2147484690" r:id="rId10"/>
    <p:sldLayoutId id="214748469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18.jpeg"/><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image" Target="../media/image21.jpeg"/><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30.jpeg"/></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2.emf"/><Relationship Id="rId4" Type="http://schemas.openxmlformats.org/officeDocument/2006/relationships/oleObject" Target="../embeddings/oleObject1.bin"/></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6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 name="Rectangle 198">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A55B759-31A7-423C-9BC2-A8BC09FE9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4874" y="-478"/>
            <a:ext cx="5065739"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617D17FB-975C-487E-8519-38E547609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8"/>
            <a:ext cx="4790210" cy="6858478"/>
          </a:xfrm>
          <a:custGeom>
            <a:avLst/>
            <a:gdLst>
              <a:gd name="connsiteX0" fmla="*/ 433167 w 6386947"/>
              <a:gd name="connsiteY0" fmla="*/ 0 h 6858478"/>
              <a:gd name="connsiteX1" fmla="*/ 2138767 w 6386947"/>
              <a:gd name="connsiteY1" fmla="*/ 0 h 6858478"/>
              <a:gd name="connsiteX2" fmla="*/ 3204995 w 6386947"/>
              <a:gd name="connsiteY2" fmla="*/ 0 h 6858478"/>
              <a:gd name="connsiteX3" fmla="*/ 3210572 w 6386947"/>
              <a:gd name="connsiteY3" fmla="*/ 0 h 6858478"/>
              <a:gd name="connsiteX4" fmla="*/ 6386947 w 6386947"/>
              <a:gd name="connsiteY4" fmla="*/ 6858478 h 6858478"/>
              <a:gd name="connsiteX5" fmla="*/ 1832610 w 6386947"/>
              <a:gd name="connsiteY5" fmla="*/ 6858478 h 6858478"/>
              <a:gd name="connsiteX6" fmla="*/ 433167 w 6386947"/>
              <a:gd name="connsiteY6" fmla="*/ 6858478 h 6858478"/>
              <a:gd name="connsiteX7" fmla="*/ 0 w 6386947"/>
              <a:gd name="connsiteY7" fmla="*/ 6858478 h 6858478"/>
              <a:gd name="connsiteX8" fmla="*/ 0 w 6386947"/>
              <a:gd name="connsiteY8" fmla="*/ 478 h 6858478"/>
              <a:gd name="connsiteX9" fmla="*/ 433167 w 6386947"/>
              <a:gd name="connsiteY9" fmla="*/ 478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86947" h="6858478">
                <a:moveTo>
                  <a:pt x="433167" y="0"/>
                </a:moveTo>
                <a:lnTo>
                  <a:pt x="2138767" y="0"/>
                </a:lnTo>
                <a:lnTo>
                  <a:pt x="3204995" y="0"/>
                </a:lnTo>
                <a:lnTo>
                  <a:pt x="3210572" y="0"/>
                </a:lnTo>
                <a:lnTo>
                  <a:pt x="6386947" y="6858478"/>
                </a:lnTo>
                <a:lnTo>
                  <a:pt x="1832610" y="6858478"/>
                </a:lnTo>
                <a:lnTo>
                  <a:pt x="433167" y="6858478"/>
                </a:lnTo>
                <a:lnTo>
                  <a:pt x="0" y="6858478"/>
                </a:lnTo>
                <a:lnTo>
                  <a:pt x="0" y="478"/>
                </a:lnTo>
                <a:lnTo>
                  <a:pt x="433167" y="478"/>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74" name="Rectangle 2"/>
          <p:cNvSpPr>
            <a:spLocks noGrp="1" noChangeArrowheads="1"/>
          </p:cNvSpPr>
          <p:nvPr>
            <p:ph type="ctrTitle"/>
          </p:nvPr>
        </p:nvSpPr>
        <p:spPr>
          <a:xfrm>
            <a:off x="603504" y="3993681"/>
            <a:ext cx="3043380" cy="2249424"/>
          </a:xfrm>
        </p:spPr>
        <p:txBody>
          <a:bodyPr lIns="92075" tIns="46038" rIns="92075" bIns="46038" anchor="t">
            <a:normAutofit/>
          </a:bodyPr>
          <a:lstStyle/>
          <a:p>
            <a:pPr algn="l" eaLnBrk="1" hangingPunct="1">
              <a:defRPr/>
            </a:pPr>
            <a:r>
              <a:rPr lang="en-US" sz="2600" b="1" dirty="0"/>
              <a:t>WIC Contract &amp; Specialized Formulas &amp; Medical Food</a:t>
            </a:r>
            <a:br>
              <a:rPr lang="en-US" sz="2600" b="1" dirty="0"/>
            </a:br>
            <a:r>
              <a:rPr lang="en-US" sz="2600" b="1" dirty="0"/>
              <a:t>Key Nutrition Policies, References, and Revisions</a:t>
            </a:r>
          </a:p>
        </p:txBody>
      </p:sp>
      <p:sp>
        <p:nvSpPr>
          <p:cNvPr id="1030" name="Rectangle 3"/>
          <p:cNvSpPr>
            <a:spLocks noGrp="1" noChangeArrowheads="1"/>
          </p:cNvSpPr>
          <p:nvPr>
            <p:ph type="subTitle" idx="1"/>
          </p:nvPr>
        </p:nvSpPr>
        <p:spPr>
          <a:xfrm>
            <a:off x="603504" y="2724912"/>
            <a:ext cx="2554033" cy="1155525"/>
          </a:xfrm>
        </p:spPr>
        <p:txBody>
          <a:bodyPr lIns="92075" tIns="46038" rIns="92075" bIns="46038" anchor="b">
            <a:normAutofit/>
          </a:bodyPr>
          <a:lstStyle/>
          <a:p>
            <a:pPr marL="342900" indent="-342900" algn="l" eaLnBrk="1" hangingPunct="1"/>
            <a:r>
              <a:rPr lang="en-US" sz="1600" b="1" dirty="0"/>
              <a:t>Connecticut WIC Program</a:t>
            </a:r>
          </a:p>
          <a:p>
            <a:pPr marL="342900" indent="-342900" algn="l" eaLnBrk="1" hangingPunct="1"/>
            <a:r>
              <a:rPr lang="en-US" sz="1600" b="1" dirty="0"/>
              <a:t>Local WIC Staff Orientation</a:t>
            </a:r>
          </a:p>
          <a:p>
            <a:pPr marL="342900" indent="-342900" algn="l" eaLnBrk="1" hangingPunct="1"/>
            <a:r>
              <a:rPr lang="en-US" sz="1600" b="1" dirty="0"/>
              <a:t>May 2021</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5335" y="538962"/>
            <a:ext cx="4276585" cy="265148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0603" y="3601309"/>
            <a:ext cx="2611316" cy="2611316"/>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a:xfrm>
            <a:off x="884419" y="826680"/>
            <a:ext cx="7375161" cy="1325563"/>
          </a:xfrm>
        </p:spPr>
        <p:txBody>
          <a:bodyPr>
            <a:normAutofit/>
          </a:bodyPr>
          <a:lstStyle/>
          <a:p>
            <a:pPr algn="ctr"/>
            <a:r>
              <a:rPr lang="en-US" sz="3500" b="1">
                <a:solidFill>
                  <a:srgbClr val="FFFFFF"/>
                </a:solidFill>
              </a:rPr>
              <a:t>Determining food package issuance </a:t>
            </a:r>
          </a:p>
        </p:txBody>
      </p:sp>
      <p:sp>
        <p:nvSpPr>
          <p:cNvPr id="2" name="Content Placeholder 1"/>
          <p:cNvSpPr>
            <a:spLocks noGrp="1"/>
          </p:cNvSpPr>
          <p:nvPr>
            <p:ph idx="1"/>
          </p:nvPr>
        </p:nvSpPr>
        <p:spPr>
          <a:xfrm>
            <a:off x="884419" y="3092970"/>
            <a:ext cx="7375161" cy="2693976"/>
          </a:xfrm>
        </p:spPr>
        <p:txBody>
          <a:bodyPr>
            <a:normAutofit/>
          </a:bodyPr>
          <a:lstStyle/>
          <a:p>
            <a:pPr marL="0" indent="0">
              <a:spcAft>
                <a:spcPts val="0"/>
              </a:spcAft>
              <a:buNone/>
            </a:pPr>
            <a:r>
              <a:rPr lang="en-US" sz="1700">
                <a:solidFill>
                  <a:srgbClr val="000000"/>
                </a:solidFill>
              </a:rPr>
              <a:t>Who is a Competent Professional Authority (CPA) on the local agency?</a:t>
            </a:r>
          </a:p>
          <a:p>
            <a:pPr marL="0" indent="0">
              <a:spcAft>
                <a:spcPts val="0"/>
              </a:spcAft>
              <a:buNone/>
            </a:pPr>
            <a:r>
              <a:rPr lang="en-US" sz="1700" b="1">
                <a:solidFill>
                  <a:srgbClr val="000000"/>
                </a:solidFill>
              </a:rPr>
              <a:t>Nutritionist </a:t>
            </a:r>
          </a:p>
          <a:p>
            <a:pPr marL="0" indent="0">
              <a:spcAft>
                <a:spcPts val="0"/>
              </a:spcAft>
              <a:buNone/>
            </a:pPr>
            <a:endParaRPr lang="en-US" sz="1700" b="1">
              <a:solidFill>
                <a:srgbClr val="000000"/>
              </a:solidFill>
            </a:endParaRPr>
          </a:p>
          <a:p>
            <a:pPr marL="0" indent="0">
              <a:spcAft>
                <a:spcPts val="0"/>
              </a:spcAft>
              <a:buNone/>
            </a:pPr>
            <a:r>
              <a:rPr lang="en-US" sz="1700">
                <a:solidFill>
                  <a:srgbClr val="000000"/>
                </a:solidFill>
              </a:rPr>
              <a:t>A CPA is staff who is authorized to determine nutritional risks and prescribe supplemental foods for WIC participants.</a:t>
            </a:r>
          </a:p>
        </p:txBody>
      </p:sp>
    </p:spTree>
    <p:extLst>
      <p:ext uri="{BB962C8B-B14F-4D97-AF65-F5344CB8AC3E}">
        <p14:creationId xmlns:p14="http://schemas.microsoft.com/office/powerpoint/2010/main" val="142721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a:xfrm>
            <a:off x="884419" y="826680"/>
            <a:ext cx="7375161" cy="1325563"/>
          </a:xfrm>
        </p:spPr>
        <p:txBody>
          <a:bodyPr>
            <a:normAutofit/>
          </a:bodyPr>
          <a:lstStyle/>
          <a:p>
            <a:pPr algn="ctr"/>
            <a:r>
              <a:rPr lang="en-US" sz="3500" b="1">
                <a:solidFill>
                  <a:srgbClr val="FFFFFF"/>
                </a:solidFill>
              </a:rPr>
              <a:t>Determining food package issuance</a:t>
            </a:r>
          </a:p>
        </p:txBody>
      </p:sp>
      <p:sp>
        <p:nvSpPr>
          <p:cNvPr id="2" name="Content Placeholder 1"/>
          <p:cNvSpPr>
            <a:spLocks noGrp="1"/>
          </p:cNvSpPr>
          <p:nvPr>
            <p:ph idx="1"/>
          </p:nvPr>
        </p:nvSpPr>
        <p:spPr>
          <a:xfrm>
            <a:off x="884419" y="3092970"/>
            <a:ext cx="7375161" cy="2693976"/>
          </a:xfrm>
        </p:spPr>
        <p:txBody>
          <a:bodyPr>
            <a:normAutofit/>
          </a:bodyPr>
          <a:lstStyle/>
          <a:p>
            <a:pPr>
              <a:buFont typeface="Wingdings" panose="05000000000000000000" pitchFamily="2" charset="2"/>
              <a:buChar char="ü"/>
            </a:pPr>
            <a:r>
              <a:rPr lang="en-US" sz="1700">
                <a:solidFill>
                  <a:srgbClr val="000000"/>
                </a:solidFill>
              </a:rPr>
              <a:t>It is the intent of the WIC Program that all breastfeeding women be supported to </a:t>
            </a:r>
            <a:r>
              <a:rPr lang="en-US" sz="1700" b="1" i="1">
                <a:solidFill>
                  <a:srgbClr val="000000"/>
                </a:solidFill>
              </a:rPr>
              <a:t>exclusively breastfeed their infant </a:t>
            </a:r>
            <a:r>
              <a:rPr lang="en-US" sz="1700">
                <a:solidFill>
                  <a:srgbClr val="000000"/>
                </a:solidFill>
              </a:rPr>
              <a:t>and to choose the fully breastfeeding food package without infant formula.</a:t>
            </a:r>
          </a:p>
          <a:p>
            <a:pPr>
              <a:buFont typeface="Wingdings" panose="05000000000000000000" pitchFamily="2" charset="2"/>
              <a:buChar char="ü"/>
            </a:pPr>
            <a:r>
              <a:rPr lang="en-US" sz="1700">
                <a:solidFill>
                  <a:srgbClr val="000000"/>
                </a:solidFill>
              </a:rPr>
              <a:t>Inquire with the target to discover the reason the mother believes the baby needs infant formula and </a:t>
            </a:r>
            <a:r>
              <a:rPr lang="en-US" sz="1700" b="1" i="1">
                <a:solidFill>
                  <a:srgbClr val="000000"/>
                </a:solidFill>
              </a:rPr>
              <a:t>ensure she receives support and referrals as appropriate to continue to breastfeed.</a:t>
            </a:r>
          </a:p>
          <a:p>
            <a:pPr>
              <a:buFont typeface="Wingdings" panose="05000000000000000000" pitchFamily="2" charset="2"/>
              <a:buChar char="ü"/>
            </a:pPr>
            <a:r>
              <a:rPr lang="en-US" sz="1700">
                <a:solidFill>
                  <a:srgbClr val="000000"/>
                </a:solidFill>
              </a:rPr>
              <a:t>In CT some agencies have </a:t>
            </a:r>
            <a:r>
              <a:rPr lang="en-US" sz="1700" b="1" i="1">
                <a:solidFill>
                  <a:srgbClr val="000000"/>
                </a:solidFill>
              </a:rPr>
              <a:t>peer breastfeeding support </a:t>
            </a:r>
            <a:r>
              <a:rPr lang="en-US" sz="1700">
                <a:solidFill>
                  <a:srgbClr val="000000"/>
                </a:solidFill>
              </a:rPr>
              <a:t>and a great number of nutritionist have become </a:t>
            </a:r>
            <a:r>
              <a:rPr lang="en-US" sz="1700" b="1" i="1">
                <a:solidFill>
                  <a:srgbClr val="000000"/>
                </a:solidFill>
              </a:rPr>
              <a:t>Certified Lactation Counselors (CLC).</a:t>
            </a:r>
          </a:p>
        </p:txBody>
      </p:sp>
    </p:spTree>
    <p:extLst>
      <p:ext uri="{BB962C8B-B14F-4D97-AF65-F5344CB8AC3E}">
        <p14:creationId xmlns:p14="http://schemas.microsoft.com/office/powerpoint/2010/main" val="231549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a:xfrm>
            <a:off x="480059" y="2053641"/>
            <a:ext cx="2751871" cy="2760098"/>
          </a:xfrm>
        </p:spPr>
        <p:txBody>
          <a:bodyPr>
            <a:normAutofit/>
          </a:bodyPr>
          <a:lstStyle/>
          <a:p>
            <a:r>
              <a:rPr lang="en-US" b="1">
                <a:solidFill>
                  <a:srgbClr val="FFFFFF"/>
                </a:solidFill>
              </a:rPr>
              <a:t>Determining food package issuance</a:t>
            </a:r>
          </a:p>
        </p:txBody>
      </p:sp>
      <p:sp>
        <p:nvSpPr>
          <p:cNvPr id="2" name="Content Placeholder 1"/>
          <p:cNvSpPr>
            <a:spLocks noGrp="1"/>
          </p:cNvSpPr>
          <p:nvPr>
            <p:ph idx="1"/>
          </p:nvPr>
        </p:nvSpPr>
        <p:spPr>
          <a:xfrm>
            <a:off x="4567930" y="801866"/>
            <a:ext cx="3979563" cy="5230634"/>
          </a:xfrm>
        </p:spPr>
        <p:txBody>
          <a:bodyPr anchor="ctr">
            <a:normAutofit/>
          </a:bodyPr>
          <a:lstStyle/>
          <a:p>
            <a:pPr>
              <a:buFont typeface="Wingdings" panose="05000000000000000000" pitchFamily="2" charset="2"/>
              <a:buChar char="ü"/>
            </a:pPr>
            <a:r>
              <a:rPr lang="en-US" dirty="0">
                <a:solidFill>
                  <a:srgbClr val="000000"/>
                </a:solidFill>
              </a:rPr>
              <a:t>The CPA performs an </a:t>
            </a:r>
            <a:r>
              <a:rPr lang="en-US" b="1" i="1" dirty="0">
                <a:solidFill>
                  <a:srgbClr val="000000"/>
                </a:solidFill>
              </a:rPr>
              <a:t>assessment of breastfeeding status and risk.</a:t>
            </a:r>
          </a:p>
          <a:p>
            <a:pPr>
              <a:buFont typeface="Wingdings" panose="05000000000000000000" pitchFamily="2" charset="2"/>
              <a:buChar char="ü"/>
            </a:pPr>
            <a:r>
              <a:rPr lang="en-US" dirty="0">
                <a:solidFill>
                  <a:srgbClr val="000000"/>
                </a:solidFill>
              </a:rPr>
              <a:t>Food packages </a:t>
            </a:r>
            <a:r>
              <a:rPr lang="en-US" b="1" i="1" dirty="0">
                <a:solidFill>
                  <a:srgbClr val="000000"/>
                </a:solidFill>
              </a:rPr>
              <a:t>are tailored </a:t>
            </a:r>
            <a:r>
              <a:rPr lang="en-US" dirty="0">
                <a:solidFill>
                  <a:srgbClr val="000000"/>
                </a:solidFill>
              </a:rPr>
              <a:t>based on nutritional needs and preferences.</a:t>
            </a:r>
          </a:p>
          <a:p>
            <a:pPr>
              <a:buFont typeface="Wingdings" panose="05000000000000000000" pitchFamily="2" charset="2"/>
              <a:buChar char="ü"/>
            </a:pPr>
            <a:r>
              <a:rPr lang="en-US" dirty="0">
                <a:solidFill>
                  <a:srgbClr val="000000"/>
                </a:solidFill>
              </a:rPr>
              <a:t>Determine appropriate nutrition breastfeeding education.</a:t>
            </a:r>
          </a:p>
          <a:p>
            <a:pPr>
              <a:buFont typeface="Wingdings" panose="05000000000000000000" pitchFamily="2" charset="2"/>
              <a:buChar char="ü"/>
            </a:pPr>
            <a:r>
              <a:rPr lang="en-US" dirty="0">
                <a:solidFill>
                  <a:srgbClr val="000000"/>
                </a:solidFill>
              </a:rPr>
              <a:t>Make referrals to health and social services for follow up as necessary and appropriate. </a:t>
            </a:r>
          </a:p>
        </p:txBody>
      </p:sp>
    </p:spTree>
    <p:extLst>
      <p:ext uri="{BB962C8B-B14F-4D97-AF65-F5344CB8AC3E}">
        <p14:creationId xmlns:p14="http://schemas.microsoft.com/office/powerpoint/2010/main" val="3116956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3746" y="303591"/>
            <a:ext cx="3251495"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45770" y="637125"/>
            <a:ext cx="2851707" cy="5256371"/>
          </a:xfrm>
        </p:spPr>
        <p:txBody>
          <a:bodyPr>
            <a:normAutofit/>
          </a:bodyPr>
          <a:lstStyle/>
          <a:p>
            <a:r>
              <a:rPr lang="en-US" sz="4200" b="1"/>
              <a:t>Nutrition Tailoring </a:t>
            </a:r>
          </a:p>
        </p:txBody>
      </p:sp>
      <p:graphicFrame>
        <p:nvGraphicFramePr>
          <p:cNvPr id="5" name="Content Placeholder 1">
            <a:extLst>
              <a:ext uri="{FF2B5EF4-FFF2-40B4-BE49-F238E27FC236}">
                <a16:creationId xmlns:a16="http://schemas.microsoft.com/office/drawing/2014/main" id="{385B950E-A854-4BF6-8A51-9AB1EC809B13}"/>
              </a:ext>
            </a:extLst>
          </p:cNvPr>
          <p:cNvGraphicFramePr>
            <a:graphicFrameLocks noGrp="1"/>
          </p:cNvGraphicFramePr>
          <p:nvPr>
            <p:ph idx="1"/>
            <p:extLst>
              <p:ext uri="{D42A27DB-BD31-4B8C-83A1-F6EECF244321}">
                <p14:modId xmlns:p14="http://schemas.microsoft.com/office/powerpoint/2010/main" val="3657001816"/>
              </p:ext>
            </p:extLst>
          </p:nvPr>
        </p:nvGraphicFramePr>
        <p:xfrm>
          <a:off x="3875238" y="303591"/>
          <a:ext cx="4941519"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8385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3746" y="303591"/>
            <a:ext cx="3251495"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5770" y="637125"/>
            <a:ext cx="2851707" cy="5256371"/>
          </a:xfrm>
        </p:spPr>
        <p:txBody>
          <a:bodyPr>
            <a:normAutofit/>
          </a:bodyPr>
          <a:lstStyle/>
          <a:p>
            <a:r>
              <a:rPr lang="en-US" sz="4200" b="1"/>
              <a:t>Policy WIC 400-15 </a:t>
            </a:r>
            <a:br>
              <a:rPr lang="en-US" sz="4200" b="1"/>
            </a:br>
            <a:r>
              <a:rPr lang="en-US" sz="4200" b="1"/>
              <a:t>WIC Formula Return </a:t>
            </a:r>
          </a:p>
        </p:txBody>
      </p:sp>
      <p:graphicFrame>
        <p:nvGraphicFramePr>
          <p:cNvPr id="5" name="Content Placeholder 2">
            <a:extLst>
              <a:ext uri="{FF2B5EF4-FFF2-40B4-BE49-F238E27FC236}">
                <a16:creationId xmlns:a16="http://schemas.microsoft.com/office/drawing/2014/main" id="{9386ECF5-C3E8-49CD-B686-E7B6AF3DCABD}"/>
              </a:ext>
            </a:extLst>
          </p:cNvPr>
          <p:cNvGraphicFramePr>
            <a:graphicFrameLocks noGrp="1"/>
          </p:cNvGraphicFramePr>
          <p:nvPr>
            <p:ph idx="1"/>
            <p:extLst>
              <p:ext uri="{D42A27DB-BD31-4B8C-83A1-F6EECF244321}">
                <p14:modId xmlns:p14="http://schemas.microsoft.com/office/powerpoint/2010/main" val="2107854614"/>
              </p:ext>
            </p:extLst>
          </p:nvPr>
        </p:nvGraphicFramePr>
        <p:xfrm>
          <a:off x="3875238" y="303591"/>
          <a:ext cx="4941519"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606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963877"/>
            <a:ext cx="2620771" cy="4930246"/>
          </a:xfrm>
        </p:spPr>
        <p:txBody>
          <a:bodyPr>
            <a:normAutofit/>
          </a:bodyPr>
          <a:lstStyle/>
          <a:p>
            <a:pPr algn="r"/>
            <a:r>
              <a:rPr lang="en-US" b="1">
                <a:solidFill>
                  <a:schemeClr val="accent1"/>
                </a:solidFill>
              </a:rPr>
              <a:t>Policy WiC 400-15 </a:t>
            </a:r>
            <a:br>
              <a:rPr lang="en-US" b="1">
                <a:solidFill>
                  <a:schemeClr val="accent1"/>
                </a:solidFill>
              </a:rPr>
            </a:br>
            <a:r>
              <a:rPr lang="en-US" b="1">
                <a:solidFill>
                  <a:schemeClr val="accent1"/>
                </a:solidFill>
              </a:rPr>
              <a:t>WIC Formula Return </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023" y="963877"/>
            <a:ext cx="4783327" cy="4930246"/>
          </a:xfrm>
        </p:spPr>
        <p:txBody>
          <a:bodyPr anchor="ctr">
            <a:normAutofit/>
          </a:bodyPr>
          <a:lstStyle/>
          <a:p>
            <a:r>
              <a:rPr lang="en-US"/>
              <a:t>Tips for reducing formula returns and /or formula sales: </a:t>
            </a:r>
          </a:p>
          <a:p>
            <a:pPr marL="0" indent="0">
              <a:buNone/>
            </a:pPr>
            <a:endParaRPr lang="en-US"/>
          </a:p>
          <a:p>
            <a:pPr lvl="1">
              <a:buFont typeface="Wingdings" panose="05000000000000000000" pitchFamily="2" charset="2"/>
              <a:buChar char="q"/>
            </a:pPr>
            <a:r>
              <a:rPr lang="en-US" sz="2100"/>
              <a:t>   Educate participants on how to redeem their formula benefits</a:t>
            </a:r>
          </a:p>
          <a:p>
            <a:pPr marL="342900" lvl="1" indent="0">
              <a:buNone/>
            </a:pPr>
            <a:endParaRPr lang="en-US" sz="2100"/>
          </a:p>
          <a:p>
            <a:pPr lvl="1">
              <a:buFont typeface="Wingdings" panose="05000000000000000000" pitchFamily="2" charset="2"/>
              <a:buChar char="q"/>
            </a:pPr>
            <a:r>
              <a:rPr lang="en-US" sz="2100"/>
              <a:t>   Tailor WIC Formulas when indicated  </a:t>
            </a:r>
          </a:p>
          <a:p>
            <a:pPr marL="342900" lvl="1" indent="0">
              <a:buNone/>
            </a:pPr>
            <a:endParaRPr lang="en-US" sz="2100"/>
          </a:p>
          <a:p>
            <a:pPr lvl="1">
              <a:buFont typeface="Wingdings" panose="05000000000000000000" pitchFamily="2" charset="2"/>
              <a:buChar char="q"/>
            </a:pPr>
            <a:r>
              <a:rPr lang="en-US" sz="2100"/>
              <a:t>   Review the Participants Right and Responsibilities </a:t>
            </a:r>
          </a:p>
        </p:txBody>
      </p:sp>
    </p:spTree>
    <p:extLst>
      <p:ext uri="{BB962C8B-B14F-4D97-AF65-F5344CB8AC3E}">
        <p14:creationId xmlns:p14="http://schemas.microsoft.com/office/powerpoint/2010/main" val="1723138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3746" y="303591"/>
            <a:ext cx="3251495"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5770" y="637125"/>
            <a:ext cx="2851707" cy="5256371"/>
          </a:xfrm>
        </p:spPr>
        <p:txBody>
          <a:bodyPr>
            <a:normAutofit/>
          </a:bodyPr>
          <a:lstStyle/>
          <a:p>
            <a:r>
              <a:rPr lang="en-US" sz="3600" b="1"/>
              <a:t>Practice tailoring Formula </a:t>
            </a:r>
            <a:br>
              <a:rPr lang="en-US" sz="3600" b="1"/>
            </a:br>
            <a:r>
              <a:rPr lang="en-US" sz="3600" b="1"/>
              <a:t>(Mostly Breastfeeding)  </a:t>
            </a:r>
          </a:p>
        </p:txBody>
      </p:sp>
      <p:graphicFrame>
        <p:nvGraphicFramePr>
          <p:cNvPr id="5" name="Content Placeholder 2">
            <a:extLst>
              <a:ext uri="{FF2B5EF4-FFF2-40B4-BE49-F238E27FC236}">
                <a16:creationId xmlns:a16="http://schemas.microsoft.com/office/drawing/2014/main" id="{73D3AEC1-B7AF-4453-A042-96B6DD802EB8}"/>
              </a:ext>
            </a:extLst>
          </p:cNvPr>
          <p:cNvGraphicFramePr>
            <a:graphicFrameLocks noGrp="1"/>
          </p:cNvGraphicFramePr>
          <p:nvPr>
            <p:ph idx="1"/>
            <p:extLst>
              <p:ext uri="{D42A27DB-BD31-4B8C-83A1-F6EECF244321}">
                <p14:modId xmlns:p14="http://schemas.microsoft.com/office/powerpoint/2010/main" val="2994855386"/>
              </p:ext>
            </p:extLst>
          </p:nvPr>
        </p:nvGraphicFramePr>
        <p:xfrm>
          <a:off x="3875238" y="303591"/>
          <a:ext cx="4941519"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4987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3746" y="303591"/>
            <a:ext cx="3251495"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5770" y="637125"/>
            <a:ext cx="2851707" cy="5256371"/>
          </a:xfrm>
        </p:spPr>
        <p:txBody>
          <a:bodyPr>
            <a:normAutofit/>
          </a:bodyPr>
          <a:lstStyle/>
          <a:p>
            <a:r>
              <a:rPr lang="en-US" sz="3600" b="1"/>
              <a:t>Practice tailoring Formula </a:t>
            </a:r>
            <a:br>
              <a:rPr lang="en-US" sz="3600" b="1"/>
            </a:br>
            <a:r>
              <a:rPr lang="en-US" sz="3600" b="1"/>
              <a:t>(Mostly Breastfeeding) </a:t>
            </a:r>
          </a:p>
        </p:txBody>
      </p:sp>
      <p:graphicFrame>
        <p:nvGraphicFramePr>
          <p:cNvPr id="16" name="Content Placeholder 2">
            <a:extLst>
              <a:ext uri="{FF2B5EF4-FFF2-40B4-BE49-F238E27FC236}">
                <a16:creationId xmlns:a16="http://schemas.microsoft.com/office/drawing/2014/main" id="{C7E2217B-BD50-43D8-87EF-E90479AA7D8F}"/>
              </a:ext>
            </a:extLst>
          </p:cNvPr>
          <p:cNvGraphicFramePr>
            <a:graphicFrameLocks noGrp="1"/>
          </p:cNvGraphicFramePr>
          <p:nvPr>
            <p:ph idx="1"/>
            <p:extLst>
              <p:ext uri="{D42A27DB-BD31-4B8C-83A1-F6EECF244321}">
                <p14:modId xmlns:p14="http://schemas.microsoft.com/office/powerpoint/2010/main" val="403411243"/>
              </p:ext>
            </p:extLst>
          </p:nvPr>
        </p:nvGraphicFramePr>
        <p:xfrm>
          <a:off x="3875238" y="303591"/>
          <a:ext cx="4941519"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0515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00762" y="563918"/>
            <a:ext cx="3089954" cy="5978614"/>
            <a:chOff x="7513372" y="803186"/>
            <a:chExt cx="4163968" cy="5978614"/>
          </a:xfrm>
        </p:grpSpPr>
        <p:sp>
          <p:nvSpPr>
            <p:cNvPr id="2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823851" y="885651"/>
            <a:ext cx="2422352" cy="4624603"/>
          </a:xfrm>
        </p:spPr>
        <p:txBody>
          <a:bodyPr>
            <a:normAutofit/>
          </a:bodyPr>
          <a:lstStyle/>
          <a:p>
            <a:r>
              <a:rPr lang="en-US" sz="2800" b="1">
                <a:solidFill>
                  <a:srgbClr val="FFFFFF"/>
                </a:solidFill>
              </a:rPr>
              <a:t>Practice Tailoring Formula  </a:t>
            </a:r>
            <a:br>
              <a:rPr lang="en-US" sz="2800" b="1">
                <a:solidFill>
                  <a:srgbClr val="FFFFFF"/>
                </a:solidFill>
              </a:rPr>
            </a:br>
            <a:r>
              <a:rPr lang="en-US" sz="2800" b="1">
                <a:solidFill>
                  <a:srgbClr val="FFFFFF"/>
                </a:solidFill>
              </a:rPr>
              <a:t>(Limited Breastfeeding) </a:t>
            </a:r>
          </a:p>
        </p:txBody>
      </p:sp>
      <p:sp>
        <p:nvSpPr>
          <p:cNvPr id="3" name="Content Placeholder 2"/>
          <p:cNvSpPr>
            <a:spLocks noGrp="1"/>
          </p:cNvSpPr>
          <p:nvPr>
            <p:ph idx="1"/>
          </p:nvPr>
        </p:nvSpPr>
        <p:spPr>
          <a:xfrm>
            <a:off x="3734031" y="885651"/>
            <a:ext cx="4893915" cy="4616849"/>
          </a:xfrm>
        </p:spPr>
        <p:txBody>
          <a:bodyPr anchor="ctr">
            <a:normAutofit/>
          </a:bodyPr>
          <a:lstStyle/>
          <a:p>
            <a:r>
              <a:rPr lang="en-US"/>
              <a:t>When discussing amount of formula a partially (limited) breastfeeding infant 5 months old is fed, the authorized person provides the following information: </a:t>
            </a:r>
          </a:p>
          <a:p>
            <a:r>
              <a:rPr lang="en-US"/>
              <a:t>Breast milk at 7 AM, 5 PM, 10 PM (Bedtime) </a:t>
            </a:r>
          </a:p>
          <a:p>
            <a:r>
              <a:rPr lang="en-US"/>
              <a:t>Formula Similac Advance 9 AM, 12 PM, 3 PM, 7 PM –</a:t>
            </a:r>
          </a:p>
          <a:p>
            <a:r>
              <a:rPr lang="en-US"/>
              <a:t>5 ounces each feeding  </a:t>
            </a:r>
          </a:p>
          <a:p>
            <a:r>
              <a:rPr lang="en-US"/>
              <a:t>How much formula in cans will need for one month? </a:t>
            </a:r>
          </a:p>
          <a:p>
            <a:endParaRPr lang="en-US"/>
          </a:p>
          <a:p>
            <a:endParaRPr lang="en-US" dirty="0"/>
          </a:p>
        </p:txBody>
      </p:sp>
    </p:spTree>
    <p:extLst>
      <p:ext uri="{BB962C8B-B14F-4D97-AF65-F5344CB8AC3E}">
        <p14:creationId xmlns:p14="http://schemas.microsoft.com/office/powerpoint/2010/main" val="495345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3746" y="303591"/>
            <a:ext cx="3251495"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5770" y="637125"/>
            <a:ext cx="2851707" cy="5256371"/>
          </a:xfrm>
        </p:spPr>
        <p:txBody>
          <a:bodyPr>
            <a:normAutofit/>
          </a:bodyPr>
          <a:lstStyle/>
          <a:p>
            <a:r>
              <a:rPr lang="en-US" sz="3600" b="1"/>
              <a:t>Practice Tailoring Formula  </a:t>
            </a:r>
            <a:br>
              <a:rPr lang="en-US" sz="3600" b="1"/>
            </a:br>
            <a:r>
              <a:rPr lang="en-US" sz="3600" b="1"/>
              <a:t>(Limited Breastfeeding) </a:t>
            </a:r>
          </a:p>
        </p:txBody>
      </p:sp>
      <p:graphicFrame>
        <p:nvGraphicFramePr>
          <p:cNvPr id="5" name="Content Placeholder 2">
            <a:extLst>
              <a:ext uri="{FF2B5EF4-FFF2-40B4-BE49-F238E27FC236}">
                <a16:creationId xmlns:a16="http://schemas.microsoft.com/office/drawing/2014/main" id="{353DE934-5D65-4C0C-AEB7-F99E151C43FF}"/>
              </a:ext>
            </a:extLst>
          </p:cNvPr>
          <p:cNvGraphicFramePr>
            <a:graphicFrameLocks noGrp="1"/>
          </p:cNvGraphicFramePr>
          <p:nvPr>
            <p:ph idx="1"/>
            <p:extLst>
              <p:ext uri="{D42A27DB-BD31-4B8C-83A1-F6EECF244321}">
                <p14:modId xmlns:p14="http://schemas.microsoft.com/office/powerpoint/2010/main" val="4229093543"/>
              </p:ext>
            </p:extLst>
          </p:nvPr>
        </p:nvGraphicFramePr>
        <p:xfrm>
          <a:off x="3875238" y="303591"/>
          <a:ext cx="4941519"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2477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240022" y="365760"/>
            <a:ext cx="7025402" cy="1188720"/>
          </a:xfrm>
        </p:spPr>
        <p:txBody>
          <a:bodyPr>
            <a:normAutofit/>
          </a:bodyPr>
          <a:lstStyle/>
          <a:p>
            <a:r>
              <a:rPr lang="en-US" b="1"/>
              <a:t>Objectives</a:t>
            </a:r>
            <a:r>
              <a:rPr lang="en-US"/>
              <a:t> </a:t>
            </a:r>
            <a:endParaRPr lang="en-US" dirty="0"/>
          </a:p>
        </p:txBody>
      </p:sp>
      <p:sp>
        <p:nvSpPr>
          <p:cNvPr id="14"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Content Placeholder 1"/>
          <p:cNvSpPr>
            <a:spLocks noGrp="1"/>
          </p:cNvSpPr>
          <p:nvPr>
            <p:ph idx="1"/>
          </p:nvPr>
        </p:nvSpPr>
        <p:spPr>
          <a:xfrm>
            <a:off x="1240022" y="2176272"/>
            <a:ext cx="7025403" cy="4041648"/>
          </a:xfrm>
        </p:spPr>
        <p:txBody>
          <a:bodyPr anchor="t">
            <a:normAutofit/>
          </a:bodyPr>
          <a:lstStyle/>
          <a:p>
            <a:pPr marL="0" indent="0">
              <a:buNone/>
            </a:pPr>
            <a:endParaRPr lang="en-US" dirty="0"/>
          </a:p>
          <a:p>
            <a:pPr marL="0" indent="0">
              <a:buNone/>
            </a:pPr>
            <a:endParaRPr lang="en-US" dirty="0"/>
          </a:p>
          <a:p>
            <a:pPr marL="0" indent="0">
              <a:buNone/>
            </a:pPr>
            <a:r>
              <a:rPr lang="en-US" b="1"/>
              <a:t>New WIC staff will be able to</a:t>
            </a:r>
            <a:r>
              <a:rPr lang="en-US"/>
              <a:t>: </a:t>
            </a:r>
            <a:endParaRPr lang="en-US" dirty="0"/>
          </a:p>
          <a:p>
            <a:r>
              <a:rPr lang="en-US"/>
              <a:t>Review Regulatory Agencies &amp; Formula Protection</a:t>
            </a:r>
          </a:p>
          <a:p>
            <a:r>
              <a:rPr lang="en-US"/>
              <a:t>Review Formula Related CT-WIC Policies </a:t>
            </a:r>
          </a:p>
          <a:p>
            <a:r>
              <a:rPr lang="en-US"/>
              <a:t>Mention types of Infant Formula, Specialized Formulas, and Medical Food</a:t>
            </a:r>
          </a:p>
          <a:p>
            <a:r>
              <a:rPr lang="en-US"/>
              <a:t>Discuss WIC Contract formulas</a:t>
            </a:r>
          </a:p>
          <a:p>
            <a:r>
              <a:rPr lang="en-US"/>
              <a:t>Discuss Medical Documentation </a:t>
            </a:r>
          </a:p>
          <a:p>
            <a:pPr marL="0" indent="0">
              <a:buNone/>
            </a:pPr>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439293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3746" y="303591"/>
            <a:ext cx="3251495"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45770" y="637125"/>
            <a:ext cx="2851707" cy="5256371"/>
          </a:xfrm>
        </p:spPr>
        <p:txBody>
          <a:bodyPr>
            <a:normAutofit/>
          </a:bodyPr>
          <a:lstStyle/>
          <a:p>
            <a:r>
              <a:rPr lang="en-US" sz="4200" b="1"/>
              <a:t>When more than regulatory maximum of formula is needed. </a:t>
            </a:r>
          </a:p>
        </p:txBody>
      </p:sp>
      <p:graphicFrame>
        <p:nvGraphicFramePr>
          <p:cNvPr id="5" name="Content Placeholder 1">
            <a:extLst>
              <a:ext uri="{FF2B5EF4-FFF2-40B4-BE49-F238E27FC236}">
                <a16:creationId xmlns:a16="http://schemas.microsoft.com/office/drawing/2014/main" id="{DFDF409B-7275-43D3-9E30-5C5E872C3AE7}"/>
              </a:ext>
            </a:extLst>
          </p:cNvPr>
          <p:cNvGraphicFramePr>
            <a:graphicFrameLocks noGrp="1"/>
          </p:cNvGraphicFramePr>
          <p:nvPr>
            <p:ph idx="1"/>
            <p:extLst>
              <p:ext uri="{D42A27DB-BD31-4B8C-83A1-F6EECF244321}">
                <p14:modId xmlns:p14="http://schemas.microsoft.com/office/powerpoint/2010/main" val="444628869"/>
              </p:ext>
            </p:extLst>
          </p:nvPr>
        </p:nvGraphicFramePr>
        <p:xfrm>
          <a:off x="3875238" y="303591"/>
          <a:ext cx="4941519"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15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3E57A3F2-3497-430E-BCD2-151E9B574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88B1F424-0E60-4F04-AFC7-00E1F2110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390858" y="911116"/>
            <a:ext cx="515815"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6B509DD1-7F4E-4C4D-9B18-626473A5F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600123" y="643467"/>
            <a:ext cx="307028"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BB89D3BB-9A77-48E3-8C98-9A0A1DD4F7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6646" y="644382"/>
            <a:ext cx="289201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itle 2"/>
          <p:cNvSpPr>
            <a:spLocks noGrp="1"/>
          </p:cNvSpPr>
          <p:nvPr>
            <p:ph type="title"/>
          </p:nvPr>
        </p:nvSpPr>
        <p:spPr>
          <a:xfrm>
            <a:off x="992065" y="1522820"/>
            <a:ext cx="2061031" cy="3601914"/>
          </a:xfrm>
        </p:spPr>
        <p:txBody>
          <a:bodyPr anchor="ctr">
            <a:normAutofit/>
          </a:bodyPr>
          <a:lstStyle/>
          <a:p>
            <a:r>
              <a:rPr lang="en-US" sz="3100" b="1">
                <a:solidFill>
                  <a:srgbClr val="FFFFFF"/>
                </a:solidFill>
              </a:rPr>
              <a:t>WIC Rebate Contract Formula </a:t>
            </a:r>
          </a:p>
        </p:txBody>
      </p:sp>
      <p:graphicFrame>
        <p:nvGraphicFramePr>
          <p:cNvPr id="14" name="Content Placeholder 1">
            <a:extLst>
              <a:ext uri="{FF2B5EF4-FFF2-40B4-BE49-F238E27FC236}">
                <a16:creationId xmlns:a16="http://schemas.microsoft.com/office/drawing/2014/main" id="{1C592EC4-D25C-465E-96B2-E2EAE1764037}"/>
              </a:ext>
            </a:extLst>
          </p:cNvPr>
          <p:cNvGraphicFramePr>
            <a:graphicFrameLocks noGrp="1"/>
          </p:cNvGraphicFramePr>
          <p:nvPr>
            <p:ph idx="1"/>
            <p:extLst>
              <p:ext uri="{D42A27DB-BD31-4B8C-83A1-F6EECF244321}">
                <p14:modId xmlns:p14="http://schemas.microsoft.com/office/powerpoint/2010/main" val="4193376365"/>
              </p:ext>
            </p:extLst>
          </p:nvPr>
        </p:nvGraphicFramePr>
        <p:xfrm>
          <a:off x="3782136" y="643467"/>
          <a:ext cx="4867132" cy="5252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7393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82133" y="457201"/>
            <a:ext cx="7704667" cy="1142999"/>
          </a:xfrm>
        </p:spPr>
        <p:txBody>
          <a:bodyPr>
            <a:normAutofit/>
          </a:bodyPr>
          <a:lstStyle/>
          <a:p>
            <a:r>
              <a:rPr lang="en-US" b="1" dirty="0"/>
              <a:t>CT Approved Product Listing (APL)</a:t>
            </a:r>
          </a:p>
        </p:txBody>
      </p:sp>
      <p:sp>
        <p:nvSpPr>
          <p:cNvPr id="2" name="Content Placeholder 1"/>
          <p:cNvSpPr>
            <a:spLocks noGrp="1"/>
          </p:cNvSpPr>
          <p:nvPr>
            <p:ph idx="1"/>
          </p:nvPr>
        </p:nvSpPr>
        <p:spPr>
          <a:xfrm>
            <a:off x="982133" y="1600200"/>
            <a:ext cx="7704667" cy="4876800"/>
          </a:xfrm>
        </p:spPr>
        <p:txBody>
          <a:bodyPr>
            <a:noAutofit/>
          </a:bodyPr>
          <a:lstStyle/>
          <a:p>
            <a:r>
              <a:rPr lang="en-US" sz="2400" dirty="0"/>
              <a:t>Infant formula rebate contract</a:t>
            </a:r>
          </a:p>
          <a:p>
            <a:r>
              <a:rPr lang="en-US" sz="2400" dirty="0"/>
              <a:t>Nutritional integrity and provision of maximum allowance of supplemental food</a:t>
            </a:r>
          </a:p>
          <a:p>
            <a:r>
              <a:rPr lang="en-US" sz="2400" dirty="0"/>
              <a:t>Special medical/nutritional needs of participants</a:t>
            </a:r>
          </a:p>
          <a:p>
            <a:r>
              <a:rPr lang="en-US" sz="2400" dirty="0"/>
              <a:t>Input form stakeholders (participants, health care providers, staff, vendors, and food manufacturers)</a:t>
            </a:r>
          </a:p>
          <a:p>
            <a:r>
              <a:rPr lang="en-US" sz="2400" dirty="0"/>
              <a:t>Religious consideration such as provision of Kosher/Halal foods </a:t>
            </a:r>
          </a:p>
          <a:p>
            <a:r>
              <a:rPr lang="en-US" sz="2400" dirty="0"/>
              <a:t>Availability, packaging, cost, product distribution within the State, participant acceptance, and administrative feasibility</a:t>
            </a:r>
          </a:p>
          <a:p>
            <a:r>
              <a:rPr lang="en-US" sz="2400" dirty="0"/>
              <a:t>Tools available: NUPC , eWIC Infant Formula Calculator</a:t>
            </a:r>
          </a:p>
        </p:txBody>
      </p:sp>
    </p:spTree>
    <p:extLst>
      <p:ext uri="{BB962C8B-B14F-4D97-AF65-F5344CB8AC3E}">
        <p14:creationId xmlns:p14="http://schemas.microsoft.com/office/powerpoint/2010/main" val="726146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3746" y="303591"/>
            <a:ext cx="3251495"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5770" y="637125"/>
            <a:ext cx="2851707" cy="5256371"/>
          </a:xfrm>
        </p:spPr>
        <p:txBody>
          <a:bodyPr>
            <a:normAutofit/>
          </a:bodyPr>
          <a:lstStyle/>
          <a:p>
            <a:r>
              <a:rPr lang="en-US" sz="4200"/>
              <a:t>How Special Formulas Get CT-WIC Approved</a:t>
            </a:r>
          </a:p>
        </p:txBody>
      </p:sp>
      <p:graphicFrame>
        <p:nvGraphicFramePr>
          <p:cNvPr id="5" name="Content Placeholder 2">
            <a:extLst>
              <a:ext uri="{FF2B5EF4-FFF2-40B4-BE49-F238E27FC236}">
                <a16:creationId xmlns:a16="http://schemas.microsoft.com/office/drawing/2014/main" id="{B9C89866-3DE1-4868-A056-1B8A3B091D4F}"/>
              </a:ext>
            </a:extLst>
          </p:cNvPr>
          <p:cNvGraphicFramePr>
            <a:graphicFrameLocks noGrp="1"/>
          </p:cNvGraphicFramePr>
          <p:nvPr>
            <p:ph idx="1"/>
            <p:extLst>
              <p:ext uri="{D42A27DB-BD31-4B8C-83A1-F6EECF244321}">
                <p14:modId xmlns:p14="http://schemas.microsoft.com/office/powerpoint/2010/main" val="2354321038"/>
              </p:ext>
            </p:extLst>
          </p:nvPr>
        </p:nvGraphicFramePr>
        <p:xfrm>
          <a:off x="3875238" y="303591"/>
          <a:ext cx="4941519"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9217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82133" y="457201"/>
            <a:ext cx="7704667" cy="838199"/>
          </a:xfrm>
        </p:spPr>
        <p:txBody>
          <a:bodyPr/>
          <a:lstStyle/>
          <a:p>
            <a:r>
              <a:rPr lang="en-US" b="1" dirty="0"/>
              <a:t>CT APL in the WEB Page </a:t>
            </a:r>
          </a:p>
        </p:txBody>
      </p:sp>
      <p:pic>
        <p:nvPicPr>
          <p:cNvPr id="4" name="Content Placeholder 3"/>
          <p:cNvPicPr>
            <a:picLocks noGrp="1" noChangeAspect="1"/>
          </p:cNvPicPr>
          <p:nvPr>
            <p:ph idx="1"/>
          </p:nvPr>
        </p:nvPicPr>
        <p:blipFill>
          <a:blip r:embed="rId3"/>
          <a:stretch>
            <a:fillRect/>
          </a:stretch>
        </p:blipFill>
        <p:spPr>
          <a:xfrm>
            <a:off x="2183159" y="1825625"/>
            <a:ext cx="4777681" cy="4351338"/>
          </a:xfrm>
          <a:prstGeom prst="rect">
            <a:avLst/>
          </a:prstGeom>
          <a:ln>
            <a:solidFill>
              <a:schemeClr val="tx1"/>
            </a:solidFill>
          </a:ln>
        </p:spPr>
      </p:pic>
      <p:sp>
        <p:nvSpPr>
          <p:cNvPr id="5" name="Right Arrow 4"/>
          <p:cNvSpPr/>
          <p:nvPr/>
        </p:nvSpPr>
        <p:spPr>
          <a:xfrm>
            <a:off x="914400" y="3581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8804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200400" y="152400"/>
            <a:ext cx="5667374" cy="6421079"/>
          </a:xfrm>
          <a:prstGeom prst="rect">
            <a:avLst/>
          </a:prstGeom>
          <a:ln>
            <a:solidFill>
              <a:schemeClr val="tx1"/>
            </a:solidFill>
          </a:ln>
        </p:spPr>
      </p:pic>
      <p:sp>
        <p:nvSpPr>
          <p:cNvPr id="5" name="Right Arrow 4"/>
          <p:cNvSpPr/>
          <p:nvPr/>
        </p:nvSpPr>
        <p:spPr>
          <a:xfrm>
            <a:off x="2185897" y="152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a:off x="2185897" y="13716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p:cNvSpPr/>
          <p:nvPr/>
        </p:nvSpPr>
        <p:spPr>
          <a:xfrm>
            <a:off x="2173865" y="36576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a:off x="2173865" y="259481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58842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BC243E-80DD-4851-8C0F-0E93262ADAD5}"/>
              </a:ext>
            </a:extLst>
          </p:cNvPr>
          <p:cNvPicPr>
            <a:picLocks noChangeAspect="1"/>
          </p:cNvPicPr>
          <p:nvPr/>
        </p:nvPicPr>
        <p:blipFill>
          <a:blip r:embed="rId3"/>
          <a:stretch>
            <a:fillRect/>
          </a:stretch>
        </p:blipFill>
        <p:spPr>
          <a:xfrm>
            <a:off x="0" y="32321"/>
            <a:ext cx="9144000" cy="6793357"/>
          </a:xfrm>
          <a:prstGeom prst="rect">
            <a:avLst/>
          </a:prstGeom>
        </p:spPr>
      </p:pic>
    </p:spTree>
    <p:extLst>
      <p:ext uri="{BB962C8B-B14F-4D97-AF65-F5344CB8AC3E}">
        <p14:creationId xmlns:p14="http://schemas.microsoft.com/office/powerpoint/2010/main" val="2258424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190" r="1190"/>
          <a:stretch/>
        </p:blipFill>
        <p:spPr>
          <a:xfrm>
            <a:off x="2362200" y="76200"/>
            <a:ext cx="6248400" cy="6629400"/>
          </a:xfrm>
          <a:prstGeom prst="rect">
            <a:avLst/>
          </a:prstGeom>
          <a:ln>
            <a:solidFill>
              <a:schemeClr val="tx1"/>
            </a:solidFill>
          </a:ln>
        </p:spPr>
      </p:pic>
    </p:spTree>
    <p:extLst>
      <p:ext uri="{BB962C8B-B14F-4D97-AF65-F5344CB8AC3E}">
        <p14:creationId xmlns:p14="http://schemas.microsoft.com/office/powerpoint/2010/main" val="2747674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28650" y="963877"/>
            <a:ext cx="2620771" cy="4930246"/>
          </a:xfrm>
        </p:spPr>
        <p:txBody>
          <a:bodyPr>
            <a:normAutofit/>
          </a:bodyPr>
          <a:lstStyle/>
          <a:p>
            <a:pPr algn="r"/>
            <a:r>
              <a:rPr lang="en-US" b="1">
                <a:solidFill>
                  <a:schemeClr val="accent1"/>
                </a:solidFill>
              </a:rPr>
              <a:t>WIC Contract Formula </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idx="1"/>
          </p:nvPr>
        </p:nvSpPr>
        <p:spPr>
          <a:xfrm>
            <a:off x="3732023" y="963877"/>
            <a:ext cx="4783327" cy="4930246"/>
          </a:xfrm>
        </p:spPr>
        <p:txBody>
          <a:bodyPr anchor="ctr">
            <a:normAutofit/>
          </a:bodyPr>
          <a:lstStyle/>
          <a:p>
            <a:pPr marL="0" indent="0">
              <a:buNone/>
            </a:pPr>
            <a:endParaRPr lang="en-US" sz="1500" b="1" i="1"/>
          </a:p>
          <a:p>
            <a:pPr marL="0" indent="0">
              <a:buNone/>
            </a:pPr>
            <a:r>
              <a:rPr lang="en-US" sz="1500" b="1" i="1"/>
              <a:t>Similac Advance, Similac Soy Isomil</a:t>
            </a:r>
            <a:r>
              <a:rPr lang="en-US" sz="1500" i="1"/>
              <a:t>, are Abbott Company standard </a:t>
            </a:r>
            <a:r>
              <a:rPr lang="en-US" sz="1500"/>
              <a:t>contract infant formulas</a:t>
            </a:r>
          </a:p>
          <a:p>
            <a:pPr marL="0" indent="0">
              <a:buNone/>
            </a:pPr>
            <a:r>
              <a:rPr lang="en-US" sz="1500"/>
              <a:t>*Current policy: only standard contract formula are allowed. All other formulas will need medical documentation and/or a qualifying medical condition documented by a healthcare provider.</a:t>
            </a:r>
          </a:p>
          <a:p>
            <a:pPr marL="0" indent="0">
              <a:buNone/>
            </a:pPr>
            <a:endParaRPr lang="en-US" sz="1500"/>
          </a:p>
          <a:p>
            <a:pPr marL="0" indent="0">
              <a:buNone/>
            </a:pPr>
            <a:r>
              <a:rPr lang="en-US" sz="1500"/>
              <a:t>ALSO, other contract formulas for mild intolerance include: </a:t>
            </a:r>
          </a:p>
          <a:p>
            <a:r>
              <a:rPr lang="en-US" sz="1500" b="1" i="1"/>
              <a:t>Similac Sensitive </a:t>
            </a:r>
          </a:p>
          <a:p>
            <a:r>
              <a:rPr lang="en-US" sz="1500" b="1" i="1"/>
              <a:t>Similac Total Comfort</a:t>
            </a:r>
          </a:p>
          <a:p>
            <a:r>
              <a:rPr lang="en-US" sz="1500" b="1" i="1"/>
              <a:t>Similac for Spit up for GER, </a:t>
            </a:r>
          </a:p>
          <a:p>
            <a:pPr marL="0" indent="0">
              <a:buNone/>
            </a:pPr>
            <a:r>
              <a:rPr lang="en-US" sz="1500"/>
              <a:t>*These 3 formulas has been reformulated from 19 Calories per ounce to 20 Calories per ounce formula. The new reformulation started to appear on shelves on October 2020 and December 2020.  It is  required to receive medical documentation from a healthcare provider in order to issue these formulas until supplies has been depleted on shelves of old reformulation. </a:t>
            </a:r>
          </a:p>
          <a:p>
            <a:pPr marL="0" indent="0">
              <a:buNone/>
            </a:pPr>
            <a:endParaRPr lang="en-US" sz="1500"/>
          </a:p>
          <a:p>
            <a:pPr marL="0" indent="0">
              <a:buNone/>
            </a:pPr>
            <a:endParaRPr lang="en-US" sz="1500"/>
          </a:p>
        </p:txBody>
      </p:sp>
    </p:spTree>
    <p:extLst>
      <p:ext uri="{BB962C8B-B14F-4D97-AF65-F5344CB8AC3E}">
        <p14:creationId xmlns:p14="http://schemas.microsoft.com/office/powerpoint/2010/main" val="2702960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963877"/>
            <a:ext cx="2620771" cy="4930246"/>
          </a:xfrm>
        </p:spPr>
        <p:txBody>
          <a:bodyPr>
            <a:normAutofit/>
          </a:bodyPr>
          <a:lstStyle/>
          <a:p>
            <a:pPr algn="r"/>
            <a:r>
              <a:rPr lang="en-US" b="1">
                <a:solidFill>
                  <a:schemeClr val="accent1"/>
                </a:solidFill>
              </a:rPr>
              <a:t>Non-contract Infant Formulas or Medical Food </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023" y="963877"/>
            <a:ext cx="4783327" cy="4930246"/>
          </a:xfrm>
        </p:spPr>
        <p:txBody>
          <a:bodyPr anchor="ctr">
            <a:normAutofit/>
          </a:bodyPr>
          <a:lstStyle/>
          <a:p>
            <a:pPr marL="914400" lvl="2" indent="0">
              <a:spcAft>
                <a:spcPts val="0"/>
              </a:spcAft>
              <a:buNone/>
            </a:pPr>
            <a:r>
              <a:rPr lang="en-US" sz="1800" dirty="0"/>
              <a:t>Non-contract </a:t>
            </a:r>
            <a:r>
              <a:rPr lang="en-US" sz="1800" b="1" u="sng" dirty="0"/>
              <a:t>standard formulas are not allowed</a:t>
            </a:r>
            <a:r>
              <a:rPr lang="en-US" sz="1800" dirty="0"/>
              <a:t>. These include cow, soy, and cow’s milk based lactose-free/low-lactose standard formulas. </a:t>
            </a:r>
          </a:p>
          <a:p>
            <a:pPr marL="914400" lvl="2" indent="0">
              <a:spcAft>
                <a:spcPts val="0"/>
              </a:spcAft>
              <a:buNone/>
            </a:pPr>
            <a:endParaRPr lang="en-US" sz="1800" i="1" dirty="0"/>
          </a:p>
          <a:p>
            <a:pPr marL="914400" lvl="2" indent="0">
              <a:spcAft>
                <a:spcPts val="0"/>
              </a:spcAft>
              <a:buNone/>
            </a:pPr>
            <a:r>
              <a:rPr lang="en-US" sz="1800" i="1" dirty="0"/>
              <a:t>For example, Enfamil Infant, Enfamil </a:t>
            </a:r>
            <a:r>
              <a:rPr lang="en-US" sz="1800" i="1" dirty="0" err="1"/>
              <a:t>Prosobee</a:t>
            </a:r>
            <a:r>
              <a:rPr lang="en-US" sz="1800" i="1" dirty="0"/>
              <a:t> or Enfamil </a:t>
            </a:r>
            <a:r>
              <a:rPr lang="en-US" sz="1800" i="1" dirty="0" err="1"/>
              <a:t>Gentlease</a:t>
            </a:r>
            <a:r>
              <a:rPr lang="en-US" sz="1800" i="1" dirty="0"/>
              <a:t> </a:t>
            </a:r>
            <a:r>
              <a:rPr lang="en-US" sz="1800" b="1" i="1" dirty="0"/>
              <a:t>ARE NOT </a:t>
            </a:r>
            <a:r>
              <a:rPr lang="en-US" sz="1800" i="1" dirty="0"/>
              <a:t>allowed formula products through the Connecticut WIC Program. </a:t>
            </a:r>
          </a:p>
          <a:p>
            <a:pPr marL="914400" lvl="2" indent="0">
              <a:spcAft>
                <a:spcPts val="0"/>
              </a:spcAft>
              <a:buNone/>
            </a:pPr>
            <a:endParaRPr lang="en-US" sz="1800" i="1" dirty="0"/>
          </a:p>
          <a:p>
            <a:pPr marL="914400" lvl="2" indent="0">
              <a:spcAft>
                <a:spcPts val="0"/>
              </a:spcAft>
              <a:buNone/>
            </a:pPr>
            <a:r>
              <a:rPr lang="en-US" sz="1800" dirty="0"/>
              <a:t>*Other formulas (exempt, metabolic, hypoallergenic, premature, etc.) continue to be allowed with medical documentation based on ICD-10 medical codes</a:t>
            </a:r>
          </a:p>
          <a:p>
            <a:pPr marL="914400" lvl="2" indent="0">
              <a:spcAft>
                <a:spcPts val="0"/>
              </a:spcAft>
              <a:buNone/>
            </a:pPr>
            <a:endParaRPr lang="en-US" sz="1800" dirty="0"/>
          </a:p>
          <a:p>
            <a:pPr marL="0" indent="0">
              <a:spcAft>
                <a:spcPts val="0"/>
              </a:spcAft>
              <a:buNone/>
            </a:pPr>
            <a:r>
              <a:rPr lang="en-US" sz="1800" dirty="0"/>
              <a:t>     </a:t>
            </a:r>
          </a:p>
          <a:p>
            <a:endParaRPr lang="en-US" sz="1800" dirty="0"/>
          </a:p>
        </p:txBody>
      </p:sp>
    </p:spTree>
    <p:extLst>
      <p:ext uri="{BB962C8B-B14F-4D97-AF65-F5344CB8AC3E}">
        <p14:creationId xmlns:p14="http://schemas.microsoft.com/office/powerpoint/2010/main" val="3608942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0">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a:bodyPr>
          <a:lstStyle/>
          <a:p>
            <a:r>
              <a:rPr lang="en-US" dirty="0"/>
              <a:t>Regulatory Agencies and Formula Protection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901371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6297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Specifications of Standard Infant Formula and Indications for Use  </a:t>
            </a:r>
          </a:p>
        </p:txBody>
      </p:sp>
      <p:sp>
        <p:nvSpPr>
          <p:cNvPr id="4" name="Text Placeholder 3"/>
          <p:cNvSpPr>
            <a:spLocks noGrp="1"/>
          </p:cNvSpPr>
          <p:nvPr>
            <p:ph type="body" idx="1"/>
          </p:nvPr>
        </p:nvSpPr>
        <p:spPr>
          <a:xfrm>
            <a:off x="766266" y="2269330"/>
            <a:ext cx="3272334" cy="1769269"/>
          </a:xfrm>
        </p:spPr>
        <p:txBody>
          <a:bodyPr>
            <a:noAutofit/>
          </a:bodyPr>
          <a:lstStyle/>
          <a:p>
            <a:r>
              <a:rPr lang="en-US" sz="2800" b="1" dirty="0">
                <a:solidFill>
                  <a:schemeClr val="tx1"/>
                </a:solidFill>
              </a:rPr>
              <a:t>Similac Advance </a:t>
            </a:r>
          </a:p>
          <a:p>
            <a:r>
              <a:rPr lang="en-US" sz="1600" dirty="0">
                <a:solidFill>
                  <a:schemeClr val="tx1"/>
                </a:solidFill>
              </a:rPr>
              <a:t>Powder 12.4 oz.. can Yields 90 fl oz..</a:t>
            </a:r>
          </a:p>
          <a:p>
            <a:r>
              <a:rPr lang="en-US" sz="1600" dirty="0">
                <a:solidFill>
                  <a:schemeClr val="tx1"/>
                </a:solidFill>
              </a:rPr>
              <a:t>Concentrate Liquid can 13 fl oz.. </a:t>
            </a:r>
          </a:p>
          <a:p>
            <a:r>
              <a:rPr lang="en-US" sz="1600" dirty="0">
                <a:solidFill>
                  <a:schemeClr val="tx1"/>
                </a:solidFill>
              </a:rPr>
              <a:t>Yields 26 fl oz..</a:t>
            </a:r>
          </a:p>
          <a:p>
            <a:r>
              <a:rPr lang="en-US" sz="1600" dirty="0">
                <a:solidFill>
                  <a:schemeClr val="tx1"/>
                </a:solidFill>
              </a:rPr>
              <a:t>Ready to Feed 32 fl oz.. plastic bottle </a:t>
            </a:r>
          </a:p>
        </p:txBody>
      </p:sp>
      <p:pic>
        <p:nvPicPr>
          <p:cNvPr id="11"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881873" y="4518748"/>
            <a:ext cx="1202061" cy="109487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3"/>
          </p:nvPr>
        </p:nvSpPr>
        <p:spPr/>
        <p:txBody>
          <a:bodyPr/>
          <a:lstStyle/>
          <a:p>
            <a:r>
              <a:rPr lang="en-US" b="1" dirty="0">
                <a:solidFill>
                  <a:schemeClr val="tx1"/>
                </a:solidFill>
              </a:rPr>
              <a:t>Infant formula with iron</a:t>
            </a:r>
          </a:p>
        </p:txBody>
      </p:sp>
      <p:sp>
        <p:nvSpPr>
          <p:cNvPr id="7" name="Content Placeholder 6"/>
          <p:cNvSpPr>
            <a:spLocks noGrp="1"/>
          </p:cNvSpPr>
          <p:nvPr>
            <p:ph sz="quarter" idx="4"/>
          </p:nvPr>
        </p:nvSpPr>
        <p:spPr/>
        <p:txBody>
          <a:bodyPr>
            <a:normAutofit fontScale="92500" lnSpcReduction="10000"/>
          </a:bodyPr>
          <a:lstStyle/>
          <a:p>
            <a:r>
              <a:rPr lang="en-US" sz="3800" b="1" dirty="0"/>
              <a:t>20 kcal/fl oz.</a:t>
            </a:r>
            <a:r>
              <a:rPr lang="en-US" dirty="0"/>
              <a:t>. </a:t>
            </a:r>
          </a:p>
          <a:p>
            <a:r>
              <a:rPr lang="en-US" dirty="0"/>
              <a:t>Milk based</a:t>
            </a:r>
          </a:p>
          <a:p>
            <a:r>
              <a:rPr lang="en-US" dirty="0"/>
              <a:t>DHA for brain and eye development</a:t>
            </a:r>
          </a:p>
          <a:p>
            <a:r>
              <a:rPr lang="en-US" dirty="0"/>
              <a:t>Lutein to support eye health</a:t>
            </a:r>
          </a:p>
          <a:p>
            <a:r>
              <a:rPr lang="en-US" dirty="0"/>
              <a:t>Vitamin E and Carotenoids (found in breastmilk)</a:t>
            </a:r>
          </a:p>
          <a:p>
            <a:r>
              <a:rPr lang="en-US" dirty="0"/>
              <a:t>Prebiotics</a:t>
            </a:r>
          </a:p>
          <a:p>
            <a:r>
              <a:rPr lang="en-US" dirty="0"/>
              <a:t>Clinically proven tolerance in newborns</a:t>
            </a:r>
          </a:p>
          <a:p>
            <a:r>
              <a:rPr lang="en-US" dirty="0"/>
              <a:t>Gluten free</a:t>
            </a:r>
          </a:p>
          <a:p>
            <a:r>
              <a:rPr lang="en-US" dirty="0"/>
              <a:t>Kosher, Halal</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3986" y="3937222"/>
            <a:ext cx="1371600" cy="16764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48988" y="4463664"/>
            <a:ext cx="819944" cy="114995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6589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Specifications of Standard Infant Formula and Indications for Use </a:t>
            </a:r>
          </a:p>
        </p:txBody>
      </p:sp>
      <p:sp>
        <p:nvSpPr>
          <p:cNvPr id="3" name="Text Placeholder 2"/>
          <p:cNvSpPr>
            <a:spLocks noGrp="1"/>
          </p:cNvSpPr>
          <p:nvPr>
            <p:ph type="body" idx="1"/>
          </p:nvPr>
        </p:nvSpPr>
        <p:spPr>
          <a:xfrm>
            <a:off x="834445" y="2261018"/>
            <a:ext cx="3412958" cy="1589087"/>
          </a:xfrm>
        </p:spPr>
        <p:txBody>
          <a:bodyPr>
            <a:normAutofit fontScale="92500" lnSpcReduction="20000"/>
          </a:bodyPr>
          <a:lstStyle/>
          <a:p>
            <a:r>
              <a:rPr lang="en-US" sz="3300" b="1" dirty="0">
                <a:solidFill>
                  <a:srgbClr val="000000"/>
                </a:solidFill>
              </a:rPr>
              <a:t>Similac Soy Isomil </a:t>
            </a:r>
          </a:p>
          <a:p>
            <a:r>
              <a:rPr lang="en-US" sz="1700" dirty="0">
                <a:solidFill>
                  <a:srgbClr val="000000"/>
                </a:solidFill>
              </a:rPr>
              <a:t>Powder 12.4 oz.. Yields 90 fl oz.. </a:t>
            </a:r>
          </a:p>
          <a:p>
            <a:r>
              <a:rPr lang="en-US" sz="1700" dirty="0">
                <a:solidFill>
                  <a:srgbClr val="000000"/>
                </a:solidFill>
              </a:rPr>
              <a:t>Concentrate Liquid 13 oz.. can </a:t>
            </a:r>
          </a:p>
          <a:p>
            <a:r>
              <a:rPr lang="en-US" sz="1700" dirty="0">
                <a:solidFill>
                  <a:srgbClr val="000000"/>
                </a:solidFill>
              </a:rPr>
              <a:t>Yields 26 oz..</a:t>
            </a:r>
          </a:p>
          <a:p>
            <a:r>
              <a:rPr lang="en-US" sz="1700" dirty="0">
                <a:solidFill>
                  <a:srgbClr val="000000"/>
                </a:solidFill>
              </a:rPr>
              <a:t>Ready to Feed  32 oz.. plastic bottle</a:t>
            </a:r>
            <a:r>
              <a:rPr lang="en-US" dirty="0">
                <a:solidFill>
                  <a:srgbClr val="000000"/>
                </a:solidFill>
              </a:rPr>
              <a:t> </a:t>
            </a:r>
          </a:p>
        </p:txBody>
      </p:sp>
      <p:pic>
        <p:nvPicPr>
          <p:cNvPr id="9" name="Picture 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3471" y="4638574"/>
            <a:ext cx="1371600" cy="160982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3"/>
          </p:nvPr>
        </p:nvSpPr>
        <p:spPr/>
        <p:txBody>
          <a:bodyPr/>
          <a:lstStyle/>
          <a:p>
            <a:r>
              <a:rPr lang="en-US" b="1" dirty="0">
                <a:solidFill>
                  <a:srgbClr val="000000"/>
                </a:solidFill>
              </a:rPr>
              <a:t>Infant Formula with iron </a:t>
            </a:r>
          </a:p>
        </p:txBody>
      </p:sp>
      <p:sp>
        <p:nvSpPr>
          <p:cNvPr id="6" name="Content Placeholder 5"/>
          <p:cNvSpPr>
            <a:spLocks noGrp="1"/>
          </p:cNvSpPr>
          <p:nvPr>
            <p:ph sz="quarter" idx="4"/>
          </p:nvPr>
        </p:nvSpPr>
        <p:spPr/>
        <p:txBody>
          <a:bodyPr>
            <a:normAutofit fontScale="92500" lnSpcReduction="10000"/>
          </a:bodyPr>
          <a:lstStyle/>
          <a:p>
            <a:r>
              <a:rPr lang="en-US" sz="3800" b="1" dirty="0"/>
              <a:t>20 Cal/fl oz. </a:t>
            </a:r>
          </a:p>
          <a:p>
            <a:r>
              <a:rPr lang="en-US" sz="2200" dirty="0"/>
              <a:t>Soy based </a:t>
            </a:r>
          </a:p>
          <a:p>
            <a:r>
              <a:rPr lang="en-US" sz="2200" dirty="0"/>
              <a:t>Fussiness and gas, parent choice, vegetarian families</a:t>
            </a:r>
          </a:p>
          <a:p>
            <a:pPr marL="0" indent="0">
              <a:buNone/>
            </a:pPr>
            <a:r>
              <a:rPr lang="en-US" sz="2200" dirty="0"/>
              <a:t>Lactose free</a:t>
            </a:r>
          </a:p>
          <a:p>
            <a:r>
              <a:rPr lang="en-US" sz="2200" dirty="0"/>
              <a:t>DHA, Lutein, Vitamin E, and carotenoids</a:t>
            </a:r>
          </a:p>
          <a:p>
            <a:r>
              <a:rPr lang="en-US" sz="2200" dirty="0"/>
              <a:t>Prebiotics</a:t>
            </a:r>
          </a:p>
          <a:p>
            <a:r>
              <a:rPr lang="en-US" sz="2200" dirty="0"/>
              <a:t>Gluten-free</a:t>
            </a:r>
          </a:p>
          <a:p>
            <a:r>
              <a:rPr lang="en-US" sz="2200" dirty="0"/>
              <a:t>Kosher, Halal </a:t>
            </a:r>
          </a:p>
          <a:p>
            <a:endParaRPr lang="en-US" sz="2200"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36337" y="4664304"/>
            <a:ext cx="838200" cy="12954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75803" y="4191000"/>
            <a:ext cx="1371600" cy="1828800"/>
          </a:xfrm>
          <a:prstGeom prst="ellipse">
            <a:avLst/>
          </a:prstGeom>
          <a:ln>
            <a:noFill/>
          </a:ln>
          <a:effectLst>
            <a:softEdge rad="112500"/>
          </a:effectLst>
        </p:spPr>
      </p:pic>
    </p:spTree>
    <p:extLst>
      <p:ext uri="{BB962C8B-B14F-4D97-AF65-F5344CB8AC3E}">
        <p14:creationId xmlns:p14="http://schemas.microsoft.com/office/powerpoint/2010/main" val="33853380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1414272"/>
          </a:xfrm>
        </p:spPr>
        <p:txBody>
          <a:bodyPr rtlCol="0">
            <a:normAutofit fontScale="90000"/>
          </a:bodyPr>
          <a:lstStyle/>
          <a:p>
            <a:pPr eaLnBrk="1" fontAlgn="auto" hangingPunct="1">
              <a:spcAft>
                <a:spcPts val="0"/>
              </a:spcAft>
              <a:defRPr/>
            </a:pPr>
            <a:br>
              <a:rPr lang="en-US" dirty="0"/>
            </a:br>
            <a:r>
              <a:rPr lang="en-US" sz="4000" b="1" dirty="0"/>
              <a:t>Similac Advance &amp; Similac Soy Isomil Standard Formula </a:t>
            </a:r>
            <a:br>
              <a:rPr lang="en-US" sz="4000" b="1" dirty="0"/>
            </a:br>
            <a:r>
              <a:rPr lang="en-US" sz="4000" b="1" dirty="0"/>
              <a:t>WIC Approved vs. Not Approved</a:t>
            </a:r>
            <a:br>
              <a:rPr lang="en-US" b="1" dirty="0"/>
            </a:br>
            <a:endParaRPr lang="en-US" b="1" dirty="0"/>
          </a:p>
        </p:txBody>
      </p:sp>
      <p:sp>
        <p:nvSpPr>
          <p:cNvPr id="24578" name="Content Placeholder 2"/>
          <p:cNvSpPr>
            <a:spLocks noGrp="1"/>
          </p:cNvSpPr>
          <p:nvPr>
            <p:ph idx="1"/>
          </p:nvPr>
        </p:nvSpPr>
        <p:spPr>
          <a:xfrm>
            <a:off x="457200" y="2514600"/>
            <a:ext cx="8229600" cy="3611563"/>
          </a:xfrm>
        </p:spPr>
        <p:txBody>
          <a:bodyPr>
            <a:normAutofit/>
          </a:bodyPr>
          <a:lstStyle/>
          <a:p>
            <a:pPr marL="0" indent="0" eaLnBrk="1" hangingPunct="1">
              <a:buFont typeface="Arial" charset="0"/>
              <a:buNone/>
              <a:defRPr/>
            </a:pPr>
            <a:r>
              <a:rPr lang="en-US" altLang="en-US" sz="3000" b="1" dirty="0"/>
              <a:t>WIC Approved</a:t>
            </a:r>
          </a:p>
          <a:p>
            <a:pPr eaLnBrk="1" hangingPunct="1">
              <a:defRPr/>
            </a:pPr>
            <a:r>
              <a:rPr lang="en-US" altLang="en-US" sz="3000" dirty="0"/>
              <a:t>Powder in cans</a:t>
            </a:r>
          </a:p>
          <a:p>
            <a:pPr eaLnBrk="1" hangingPunct="1">
              <a:defRPr/>
            </a:pPr>
            <a:r>
              <a:rPr lang="en-US" altLang="en-US" sz="3000" dirty="0"/>
              <a:t>20 calories per ounce</a:t>
            </a:r>
          </a:p>
          <a:p>
            <a:pPr eaLnBrk="1" hangingPunct="1">
              <a:defRPr/>
            </a:pPr>
            <a:endParaRPr lang="en-US" altLang="en-US" dirty="0"/>
          </a:p>
          <a:p>
            <a:pPr marL="0" indent="0" eaLnBrk="1" hangingPunct="1">
              <a:buFont typeface="Arial" charset="0"/>
              <a:buNone/>
              <a:defRPr/>
            </a:pPr>
            <a:r>
              <a:rPr lang="en-US" altLang="en-US" sz="3000" b="1" dirty="0"/>
              <a:t>NOT</a:t>
            </a:r>
            <a:r>
              <a:rPr lang="en-US" altLang="en-US" sz="3000" dirty="0"/>
              <a:t> </a:t>
            </a:r>
            <a:r>
              <a:rPr lang="en-US" altLang="en-US" sz="3000" b="1" dirty="0"/>
              <a:t>Approved</a:t>
            </a:r>
          </a:p>
          <a:p>
            <a:pPr eaLnBrk="1" hangingPunct="1">
              <a:defRPr/>
            </a:pPr>
            <a:r>
              <a:rPr lang="en-US" altLang="en-US" sz="3000" dirty="0"/>
              <a:t>Powder in tubs</a:t>
            </a:r>
          </a:p>
          <a:p>
            <a:pPr eaLnBrk="1" hangingPunct="1">
              <a:defRPr/>
            </a:pPr>
            <a:r>
              <a:rPr lang="en-US" altLang="en-US" sz="3000" dirty="0"/>
              <a:t>19 calories per ounce</a:t>
            </a:r>
          </a:p>
          <a:p>
            <a:pPr eaLnBrk="1" hangingPunct="1">
              <a:defRPr/>
            </a:pPr>
            <a:endParaRPr lang="en-US" altLang="en-US" dirty="0"/>
          </a:p>
          <a:p>
            <a:pPr eaLnBrk="1" hangingPunct="1">
              <a:defRPr/>
            </a:pPr>
            <a:endParaRPr lang="en-US" altLang="en-US" dirty="0"/>
          </a:p>
        </p:txBody>
      </p:sp>
      <p:pic>
        <p:nvPicPr>
          <p:cNvPr id="122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3650" y="2362200"/>
            <a:ext cx="1955800" cy="19335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2362200"/>
            <a:ext cx="1862138" cy="190658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3988" y="4861354"/>
            <a:ext cx="1403350" cy="11620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70659" y="4877830"/>
            <a:ext cx="1408113" cy="11620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5233988" y="4765074"/>
            <a:ext cx="1403350" cy="1295400"/>
          </a:xfrm>
          <a:prstGeom prst="line">
            <a:avLst/>
          </a:prstGeom>
          <a:ln w="5715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233988" y="4724400"/>
            <a:ext cx="1403350" cy="13360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7196830" y="4765074"/>
            <a:ext cx="1447801" cy="1295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219056" y="4838700"/>
            <a:ext cx="1403351" cy="1219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7208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7713" y="3951178"/>
            <a:ext cx="1676400" cy="216985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897" y="3733800"/>
            <a:ext cx="2286000" cy="28956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1210733" y="149433"/>
            <a:ext cx="7704667" cy="1347534"/>
          </a:xfrm>
        </p:spPr>
        <p:txBody>
          <a:bodyPr rtlCol="0">
            <a:normAutofit fontScale="90000"/>
          </a:bodyPr>
          <a:lstStyle/>
          <a:p>
            <a:pPr eaLnBrk="1" fontAlgn="auto" hangingPunct="1">
              <a:spcAft>
                <a:spcPts val="0"/>
              </a:spcAft>
              <a:defRPr/>
            </a:pPr>
            <a:br>
              <a:rPr lang="en-US" dirty="0"/>
            </a:br>
            <a:r>
              <a:rPr lang="en-US" b="1" dirty="0"/>
              <a:t>Similac Standard Formula Products – WIC Approved vs. Not Approved</a:t>
            </a:r>
            <a:br>
              <a:rPr lang="en-US" b="1" dirty="0"/>
            </a:br>
            <a:endParaRPr lang="en-US" b="1" dirty="0"/>
          </a:p>
        </p:txBody>
      </p:sp>
      <p:sp>
        <p:nvSpPr>
          <p:cNvPr id="25602" name="Content Placeholder 2"/>
          <p:cNvSpPr>
            <a:spLocks noGrp="1"/>
          </p:cNvSpPr>
          <p:nvPr>
            <p:ph sz="half" idx="1"/>
          </p:nvPr>
        </p:nvSpPr>
        <p:spPr>
          <a:xfrm>
            <a:off x="914400" y="1845085"/>
            <a:ext cx="3581400" cy="2209800"/>
          </a:xfrm>
          <a:prstGeom prst="rect">
            <a:avLst/>
          </a:prstGeom>
        </p:spPr>
        <p:txBody>
          <a:bodyPr>
            <a:normAutofit/>
          </a:bodyPr>
          <a:lstStyle/>
          <a:p>
            <a:pPr marL="0" indent="0" eaLnBrk="1" hangingPunct="1">
              <a:buFont typeface="Arial" charset="0"/>
              <a:buNone/>
              <a:defRPr/>
            </a:pPr>
            <a:r>
              <a:rPr lang="en-US" altLang="en-US" b="1" dirty="0"/>
              <a:t>WIC Approved</a:t>
            </a:r>
          </a:p>
          <a:p>
            <a:pPr eaLnBrk="1" hangingPunct="1">
              <a:defRPr/>
            </a:pPr>
            <a:r>
              <a:rPr lang="en-US" altLang="en-US" dirty="0"/>
              <a:t>Similac Advance RTF</a:t>
            </a:r>
          </a:p>
          <a:p>
            <a:pPr eaLnBrk="1" hangingPunct="1">
              <a:defRPr/>
            </a:pPr>
            <a:r>
              <a:rPr lang="en-US" altLang="en-US" dirty="0"/>
              <a:t>20 calories per ounce</a:t>
            </a:r>
          </a:p>
          <a:p>
            <a:pPr eaLnBrk="1" hangingPunct="1">
              <a:defRPr/>
            </a:pPr>
            <a:r>
              <a:rPr lang="en-US" altLang="en-US" b="1" dirty="0"/>
              <a:t>Dark blue label</a:t>
            </a:r>
          </a:p>
        </p:txBody>
      </p:sp>
      <p:sp>
        <p:nvSpPr>
          <p:cNvPr id="25603" name="Content Placeholder 5"/>
          <p:cNvSpPr>
            <a:spLocks noGrp="1"/>
          </p:cNvSpPr>
          <p:nvPr>
            <p:ph sz="half" idx="2"/>
          </p:nvPr>
        </p:nvSpPr>
        <p:spPr>
          <a:xfrm>
            <a:off x="4876800" y="1573167"/>
            <a:ext cx="4038600" cy="2617833"/>
          </a:xfrm>
          <a:prstGeom prst="rect">
            <a:avLst/>
          </a:prstGeom>
        </p:spPr>
        <p:txBody>
          <a:bodyPr>
            <a:normAutofit/>
          </a:bodyPr>
          <a:lstStyle/>
          <a:p>
            <a:pPr marL="0" indent="0" eaLnBrk="1" hangingPunct="1">
              <a:buFont typeface="Arial" charset="0"/>
              <a:buNone/>
              <a:defRPr/>
            </a:pPr>
            <a:r>
              <a:rPr lang="en-US" altLang="en-US" b="1" dirty="0"/>
              <a:t>NOT Approved</a:t>
            </a:r>
          </a:p>
          <a:p>
            <a:pPr marL="0" indent="0" eaLnBrk="1" hangingPunct="1">
              <a:buNone/>
              <a:defRPr/>
            </a:pPr>
            <a:r>
              <a:rPr lang="en-US" altLang="en-US" dirty="0"/>
              <a:t>Similac Advance RTF</a:t>
            </a:r>
          </a:p>
          <a:p>
            <a:pPr marL="0" indent="0" eaLnBrk="1" hangingPunct="1">
              <a:buNone/>
              <a:defRPr/>
            </a:pPr>
            <a:r>
              <a:rPr lang="en-US" altLang="en-US" dirty="0"/>
              <a:t>19 calories per ounce</a:t>
            </a:r>
          </a:p>
          <a:p>
            <a:pPr marL="0" indent="0" eaLnBrk="1" hangingPunct="1">
              <a:buNone/>
              <a:defRPr/>
            </a:pPr>
            <a:r>
              <a:rPr lang="en-US" altLang="en-US" dirty="0"/>
              <a:t>Stage 1</a:t>
            </a:r>
          </a:p>
          <a:p>
            <a:pPr marL="0" indent="0" eaLnBrk="1" hangingPunct="1">
              <a:buNone/>
              <a:defRPr/>
            </a:pPr>
            <a:r>
              <a:rPr lang="en-US" altLang="en-US" b="1" dirty="0"/>
              <a:t>Light blue label</a:t>
            </a:r>
          </a:p>
          <a:p>
            <a:pPr marL="0" indent="0" eaLnBrk="1" hangingPunct="1">
              <a:buNone/>
              <a:defRPr/>
            </a:pPr>
            <a:endParaRPr lang="en-US" altLang="en-US" sz="3000" dirty="0"/>
          </a:p>
        </p:txBody>
      </p:sp>
      <p:cxnSp>
        <p:nvCxnSpPr>
          <p:cNvPr id="10" name="Straight Connector 9"/>
          <p:cNvCxnSpPr/>
          <p:nvPr/>
        </p:nvCxnSpPr>
        <p:spPr>
          <a:xfrm>
            <a:off x="5716462" y="4572000"/>
            <a:ext cx="1403351" cy="1219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672012" y="4533900"/>
            <a:ext cx="1447801" cy="1295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6470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Federal Regulation 246.10 (e) (1) (iv)</a:t>
            </a:r>
          </a:p>
        </p:txBody>
      </p:sp>
      <p:sp>
        <p:nvSpPr>
          <p:cNvPr id="5" name="Content Placeholder 4"/>
          <p:cNvSpPr>
            <a:spLocks noGrp="1"/>
          </p:cNvSpPr>
          <p:nvPr>
            <p:ph idx="1"/>
          </p:nvPr>
        </p:nvSpPr>
        <p:spPr/>
        <p:txBody>
          <a:bodyPr/>
          <a:lstStyle/>
          <a:p>
            <a:pPr marL="0" indent="0">
              <a:buNone/>
            </a:pPr>
            <a:r>
              <a:rPr lang="en-US" sz="2400" b="1" dirty="0"/>
              <a:t>Local agencies must issue all WIC formulas (WIC formulas mean all infant formula, exempt infant formula and WIC-eligible nutritionals) :</a:t>
            </a:r>
          </a:p>
          <a:p>
            <a:r>
              <a:rPr lang="en-US" sz="3200" b="1" dirty="0"/>
              <a:t>Concentrated Liquid </a:t>
            </a:r>
          </a:p>
          <a:p>
            <a:r>
              <a:rPr lang="en-US" sz="3200" b="1" dirty="0"/>
              <a:t>Powder</a:t>
            </a:r>
          </a:p>
          <a:p>
            <a:pPr marL="1554480" lvl="5" indent="0">
              <a:buNone/>
            </a:pPr>
            <a:endParaRPr lang="en-US" sz="3200" b="1" dirty="0"/>
          </a:p>
        </p:txBody>
      </p:sp>
    </p:spTree>
    <p:extLst>
      <p:ext uri="{BB962C8B-B14F-4D97-AF65-F5344CB8AC3E}">
        <p14:creationId xmlns:p14="http://schemas.microsoft.com/office/powerpoint/2010/main" val="40894110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28650" y="963877"/>
            <a:ext cx="2620771" cy="4930246"/>
          </a:xfrm>
        </p:spPr>
        <p:txBody>
          <a:bodyPr>
            <a:normAutofit/>
          </a:bodyPr>
          <a:lstStyle/>
          <a:p>
            <a:pPr algn="r"/>
            <a:r>
              <a:rPr lang="en-US" b="1">
                <a:solidFill>
                  <a:schemeClr val="accent1"/>
                </a:solidFill>
              </a:rPr>
              <a:t>Policy CT-WIC 400-10 </a:t>
            </a:r>
            <a:br>
              <a:rPr lang="en-US" b="1">
                <a:solidFill>
                  <a:schemeClr val="accent1"/>
                </a:solidFill>
              </a:rPr>
            </a:br>
            <a:r>
              <a:rPr lang="en-US" b="1">
                <a:solidFill>
                  <a:schemeClr val="accent1"/>
                </a:solidFill>
              </a:rPr>
              <a:t>Federal Regulation 246.10 (e) (1) (iv)</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3732023" y="963877"/>
            <a:ext cx="4783327" cy="4930246"/>
          </a:xfrm>
        </p:spPr>
        <p:txBody>
          <a:bodyPr anchor="ctr">
            <a:normAutofit/>
          </a:bodyPr>
          <a:lstStyle/>
          <a:p>
            <a:pPr marL="0" indent="0">
              <a:buNone/>
            </a:pPr>
            <a:r>
              <a:rPr lang="en-US"/>
              <a:t>Ready-to-feed WIC formulas may be authorized when the CPA determines that: </a:t>
            </a:r>
          </a:p>
          <a:p>
            <a:pPr lvl="2"/>
            <a:r>
              <a:rPr lang="en-US" sz="2100"/>
              <a:t>The participant’s household has an unsanitary or restricted water supply or poor refrigeration</a:t>
            </a:r>
          </a:p>
          <a:p>
            <a:pPr lvl="2"/>
            <a:r>
              <a:rPr lang="en-US" sz="2100"/>
              <a:t>The person caring for the participant may have difficulty in correctly diluting concentrated or powder forms</a:t>
            </a:r>
          </a:p>
          <a:p>
            <a:pPr lvl="2"/>
            <a:r>
              <a:rPr lang="en-US" sz="2100"/>
              <a:t>The WIC infant formula is only available in ready-to-feed”</a:t>
            </a:r>
          </a:p>
        </p:txBody>
      </p:sp>
    </p:spTree>
    <p:extLst>
      <p:ext uri="{BB962C8B-B14F-4D97-AF65-F5344CB8AC3E}">
        <p14:creationId xmlns:p14="http://schemas.microsoft.com/office/powerpoint/2010/main" val="26781234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28650" y="963877"/>
            <a:ext cx="2620771" cy="4930246"/>
          </a:xfrm>
        </p:spPr>
        <p:txBody>
          <a:bodyPr>
            <a:normAutofit/>
          </a:bodyPr>
          <a:lstStyle/>
          <a:p>
            <a:pPr algn="r"/>
            <a:r>
              <a:rPr lang="en-US" b="1">
                <a:solidFill>
                  <a:schemeClr val="accent1"/>
                </a:solidFill>
              </a:rPr>
              <a:t>Policy CT-WIC 400-10 </a:t>
            </a:r>
            <a:br>
              <a:rPr lang="en-US" b="1">
                <a:solidFill>
                  <a:schemeClr val="accent1"/>
                </a:solidFill>
              </a:rPr>
            </a:br>
            <a:r>
              <a:rPr lang="en-US" b="1">
                <a:solidFill>
                  <a:schemeClr val="accent1"/>
                </a:solidFill>
              </a:rPr>
              <a:t>Federal Regulation 246.10 (e) (3) (iii)</a:t>
            </a:r>
          </a:p>
        </p:txBody>
      </p:sp>
      <p:cxnSp>
        <p:nvCxnSpPr>
          <p:cNvPr id="21"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3732023" y="963877"/>
            <a:ext cx="4783327" cy="4930246"/>
          </a:xfrm>
        </p:spPr>
        <p:txBody>
          <a:bodyPr anchor="ctr">
            <a:normAutofit/>
          </a:bodyPr>
          <a:lstStyle/>
          <a:p>
            <a:pPr marL="0" indent="0">
              <a:buNone/>
            </a:pPr>
            <a:endParaRPr lang="en-US" b="1" dirty="0"/>
          </a:p>
          <a:p>
            <a:pPr marL="0" indent="0">
              <a:buNone/>
            </a:pPr>
            <a:r>
              <a:rPr lang="en-US" b="1"/>
              <a:t>RTF in Food Package III </a:t>
            </a:r>
          </a:p>
          <a:p>
            <a:r>
              <a:rPr lang="en-US"/>
              <a:t>Better accommodates the participant’s condition</a:t>
            </a:r>
          </a:p>
          <a:p>
            <a:r>
              <a:rPr lang="en-US"/>
              <a:t>It improves the participant’s compliance in consuming the prescribed WIC formula</a:t>
            </a:r>
          </a:p>
          <a:p>
            <a:pPr marL="914400" lvl="2" indent="0">
              <a:buNone/>
            </a:pPr>
            <a:endParaRPr lang="en-US" sz="2100"/>
          </a:p>
        </p:txBody>
      </p:sp>
    </p:spTree>
    <p:extLst>
      <p:ext uri="{BB962C8B-B14F-4D97-AF65-F5344CB8AC3E}">
        <p14:creationId xmlns:p14="http://schemas.microsoft.com/office/powerpoint/2010/main" val="36223941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718879" y="800392"/>
            <a:ext cx="7698523" cy="1212102"/>
          </a:xfrm>
        </p:spPr>
        <p:txBody>
          <a:bodyPr>
            <a:normAutofit/>
          </a:bodyPr>
          <a:lstStyle/>
          <a:p>
            <a:r>
              <a:rPr lang="en-US" sz="1900" b="1">
                <a:solidFill>
                  <a:srgbClr val="FFFFFF"/>
                </a:solidFill>
              </a:rPr>
              <a:t>Policy CT-WIC 400-10: </a:t>
            </a:r>
            <a:br>
              <a:rPr lang="en-US" sz="1900" b="1">
                <a:solidFill>
                  <a:srgbClr val="FFFFFF"/>
                </a:solidFill>
              </a:rPr>
            </a:br>
            <a:r>
              <a:rPr lang="en-US" sz="1900" b="1">
                <a:solidFill>
                  <a:srgbClr val="FFFFFF"/>
                </a:solidFill>
              </a:rPr>
              <a:t>Revised to Provide Direction on the </a:t>
            </a:r>
            <a:br>
              <a:rPr lang="en-US" sz="1900" b="1">
                <a:solidFill>
                  <a:srgbClr val="FFFFFF"/>
                </a:solidFill>
              </a:rPr>
            </a:br>
            <a:r>
              <a:rPr lang="en-US" sz="1900" b="1">
                <a:solidFill>
                  <a:srgbClr val="FFFFFF"/>
                </a:solidFill>
              </a:rPr>
              <a:t>Health Risks in Food Package III </a:t>
            </a:r>
            <a:br>
              <a:rPr lang="en-US" sz="1900" b="1">
                <a:solidFill>
                  <a:srgbClr val="FFFFFF"/>
                </a:solidFill>
              </a:rPr>
            </a:br>
            <a:r>
              <a:rPr lang="en-US" sz="1900" b="1">
                <a:solidFill>
                  <a:srgbClr val="FFFFFF"/>
                </a:solidFill>
              </a:rPr>
              <a:t>to Issue RTF formula </a:t>
            </a:r>
          </a:p>
        </p:txBody>
      </p:sp>
      <p:sp>
        <p:nvSpPr>
          <p:cNvPr id="3" name="Content Placeholder 2"/>
          <p:cNvSpPr>
            <a:spLocks noGrp="1"/>
          </p:cNvSpPr>
          <p:nvPr>
            <p:ph idx="1"/>
          </p:nvPr>
        </p:nvSpPr>
        <p:spPr>
          <a:xfrm>
            <a:off x="1025718" y="2490436"/>
            <a:ext cx="7281746" cy="3567173"/>
          </a:xfrm>
        </p:spPr>
        <p:txBody>
          <a:bodyPr anchor="ctr">
            <a:normAutofit/>
          </a:bodyPr>
          <a:lstStyle/>
          <a:p>
            <a:pPr marL="0" indent="0">
              <a:buNone/>
            </a:pPr>
            <a:r>
              <a:rPr lang="en-US" b="1"/>
              <a:t>Risk 362- Developmental, sensory or motor delays </a:t>
            </a:r>
            <a:r>
              <a:rPr lang="en-US"/>
              <a:t>interfering with the ability to eat (Autism with eating disturbances sensory-taste)</a:t>
            </a:r>
          </a:p>
          <a:p>
            <a:pPr marL="0" lvl="0" indent="0">
              <a:buNone/>
            </a:pPr>
            <a:r>
              <a:rPr lang="en-US" b="1"/>
              <a:t>Risk 353- Food allergies </a:t>
            </a:r>
            <a:r>
              <a:rPr lang="en-US"/>
              <a:t>(hypersensitivity to powdered formula) </a:t>
            </a:r>
          </a:p>
          <a:p>
            <a:pPr marL="0" lvl="0" indent="0">
              <a:buNone/>
            </a:pPr>
            <a:r>
              <a:rPr lang="en-US" b="1"/>
              <a:t>Risk 352a  352b- Nutrition related infectious diseases, Acute and Chronic</a:t>
            </a:r>
            <a:r>
              <a:rPr lang="en-US"/>
              <a:t> that require specialized formula in ready to feed form </a:t>
            </a:r>
          </a:p>
          <a:p>
            <a:pPr marL="0" lvl="0" indent="0">
              <a:buNone/>
            </a:pPr>
            <a:r>
              <a:rPr lang="en-US" b="1"/>
              <a:t>Risk 358- Eating disorders that involve food aversion </a:t>
            </a:r>
            <a:r>
              <a:rPr lang="en-US"/>
              <a:t>to the extent of putting at risk intake of essential nutrients</a:t>
            </a:r>
          </a:p>
          <a:p>
            <a:endParaRPr lang="en-US" dirty="0"/>
          </a:p>
        </p:txBody>
      </p:sp>
    </p:spTree>
    <p:extLst>
      <p:ext uri="{BB962C8B-B14F-4D97-AF65-F5344CB8AC3E}">
        <p14:creationId xmlns:p14="http://schemas.microsoft.com/office/powerpoint/2010/main" val="31118161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264525315"/>
              </p:ext>
            </p:extLst>
          </p:nvPr>
        </p:nvGraphicFramePr>
        <p:xfrm>
          <a:off x="1600200" y="76201"/>
          <a:ext cx="7391400" cy="6465087"/>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240513">
                <a:tc>
                  <a:txBody>
                    <a:bodyPr/>
                    <a:lstStyle/>
                    <a:p>
                      <a:r>
                        <a:rPr lang="en-US" sz="1400" dirty="0"/>
                        <a:t>Similac Alimentum </a:t>
                      </a:r>
                      <a:r>
                        <a:rPr lang="en-US" sz="1400" b="1" dirty="0"/>
                        <a:t>RTF</a:t>
                      </a:r>
                    </a:p>
                  </a:txBody>
                  <a:tcPr/>
                </a:tc>
                <a:tc>
                  <a:txBody>
                    <a:bodyPr/>
                    <a:lstStyle/>
                    <a:p>
                      <a:r>
                        <a:rPr lang="en-US" sz="1400" dirty="0"/>
                        <a:t>Similac Alimentum</a:t>
                      </a:r>
                      <a:r>
                        <a:rPr lang="en-US" sz="1400" baseline="0" dirty="0"/>
                        <a:t> Powder </a:t>
                      </a:r>
                      <a:endParaRPr lang="en-US" sz="1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160287">
                <a:tc>
                  <a:txBody>
                    <a:bodyPr/>
                    <a:lstStyle/>
                    <a:p>
                      <a:r>
                        <a:rPr lang="en-US" sz="800" kern="1200" dirty="0">
                          <a:solidFill>
                            <a:schemeClr val="accent6">
                              <a:lumMod val="50000"/>
                            </a:schemeClr>
                          </a:solidFill>
                          <a:effectLst/>
                          <a:latin typeface="+mn-lt"/>
                          <a:ea typeface="+mn-ea"/>
                          <a:cs typeface="+mn-cs"/>
                        </a:rPr>
                        <a:t>Water (87%) </a:t>
                      </a:r>
                    </a:p>
                    <a:p>
                      <a:r>
                        <a:rPr lang="en-US" sz="800" kern="1200" dirty="0">
                          <a:solidFill>
                            <a:schemeClr val="dk1"/>
                          </a:solidFill>
                          <a:effectLst/>
                          <a:latin typeface="+mn-lt"/>
                          <a:ea typeface="+mn-ea"/>
                          <a:cs typeface="+mn-cs"/>
                        </a:rPr>
                        <a:t>Casein Hydrolysate </a:t>
                      </a:r>
                      <a:r>
                        <a:rPr lang="en-US" sz="800" kern="1200" dirty="0">
                          <a:solidFill>
                            <a:schemeClr val="accent4">
                              <a:lumMod val="75000"/>
                            </a:schemeClr>
                          </a:solidFill>
                          <a:effectLst/>
                          <a:latin typeface="+mn-lt"/>
                          <a:ea typeface="+mn-ea"/>
                          <a:cs typeface="+mn-cs"/>
                        </a:rPr>
                        <a:t>(2%)</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800" kern="1200" dirty="0">
                          <a:solidFill>
                            <a:schemeClr val="dk1"/>
                          </a:solidFill>
                          <a:effectLst/>
                          <a:latin typeface="+mn-lt"/>
                          <a:ea typeface="+mn-ea"/>
                          <a:cs typeface="+mn-cs"/>
                        </a:rPr>
                        <a:t>Sugar (4%)</a:t>
                      </a:r>
                    </a:p>
                    <a:p>
                      <a:r>
                        <a:rPr lang="en-US" sz="800" kern="1200" dirty="0">
                          <a:solidFill>
                            <a:schemeClr val="accent6">
                              <a:lumMod val="50000"/>
                            </a:schemeClr>
                          </a:solidFill>
                          <a:effectLst/>
                          <a:latin typeface="+mn-lt"/>
                          <a:ea typeface="+mn-ea"/>
                          <a:cs typeface="+mn-cs"/>
                        </a:rPr>
                        <a:t>Modified Tapioca Starch </a:t>
                      </a:r>
                      <a:r>
                        <a:rPr lang="en-US" sz="800" kern="1200" dirty="0">
                          <a:solidFill>
                            <a:schemeClr val="dk1"/>
                          </a:solidFill>
                          <a:effectLst/>
                          <a:latin typeface="+mn-lt"/>
                          <a:ea typeface="+mn-ea"/>
                          <a:cs typeface="+mn-cs"/>
                        </a:rPr>
                        <a:t>(2%)</a:t>
                      </a:r>
                    </a:p>
                    <a:p>
                      <a:r>
                        <a:rPr lang="en-US" sz="800" kern="1200" dirty="0">
                          <a:solidFill>
                            <a:schemeClr val="dk1"/>
                          </a:solidFill>
                          <a:effectLst/>
                          <a:latin typeface="+mn-lt"/>
                          <a:ea typeface="+mn-ea"/>
                          <a:cs typeface="+mn-cs"/>
                        </a:rPr>
                        <a:t>Safflower Oil (1%)</a:t>
                      </a:r>
                    </a:p>
                    <a:p>
                      <a:r>
                        <a:rPr lang="en-US" sz="800" kern="1200" dirty="0">
                          <a:solidFill>
                            <a:schemeClr val="dk1"/>
                          </a:solidFill>
                          <a:effectLst/>
                          <a:latin typeface="+mn-lt"/>
                          <a:ea typeface="+mn-ea"/>
                          <a:cs typeface="+mn-cs"/>
                        </a:rPr>
                        <a:t>MCT </a:t>
                      </a:r>
                      <a:r>
                        <a:rPr lang="en-US" sz="800" kern="1200" dirty="0">
                          <a:solidFill>
                            <a:schemeClr val="accent4">
                              <a:lumMod val="75000"/>
                            </a:schemeClr>
                          </a:solidFill>
                          <a:effectLst/>
                          <a:latin typeface="+mn-lt"/>
                          <a:ea typeface="+mn-ea"/>
                          <a:cs typeface="+mn-cs"/>
                        </a:rPr>
                        <a:t>(1%)</a:t>
                      </a:r>
                    </a:p>
                    <a:p>
                      <a:r>
                        <a:rPr lang="en-US" sz="800" kern="1200" dirty="0">
                          <a:solidFill>
                            <a:schemeClr val="dk1"/>
                          </a:solidFill>
                          <a:effectLst/>
                          <a:latin typeface="+mn-lt"/>
                          <a:ea typeface="+mn-ea"/>
                          <a:cs typeface="+mn-cs"/>
                        </a:rPr>
                        <a:t>Soy Oil </a:t>
                      </a:r>
                      <a:r>
                        <a:rPr lang="en-US" sz="800" kern="1200" dirty="0">
                          <a:solidFill>
                            <a:schemeClr val="accent4">
                              <a:lumMod val="75000"/>
                            </a:schemeClr>
                          </a:solidFill>
                          <a:effectLst/>
                          <a:latin typeface="+mn-lt"/>
                          <a:ea typeface="+mn-ea"/>
                          <a:cs typeface="+mn-cs"/>
                        </a:rPr>
                        <a:t>(1%)</a:t>
                      </a:r>
                    </a:p>
                    <a:p>
                      <a:endParaRPr lang="en-US" sz="800" b="1" kern="1200" dirty="0">
                        <a:solidFill>
                          <a:schemeClr val="dk1"/>
                        </a:solidFill>
                        <a:effectLst/>
                        <a:latin typeface="+mn-lt"/>
                        <a:ea typeface="+mn-ea"/>
                        <a:cs typeface="+mn-cs"/>
                      </a:endParaRPr>
                    </a:p>
                    <a:p>
                      <a:r>
                        <a:rPr lang="en-US" sz="800" b="1" kern="1200" dirty="0">
                          <a:solidFill>
                            <a:schemeClr val="dk1"/>
                          </a:solidFill>
                          <a:effectLst/>
                          <a:latin typeface="+mn-lt"/>
                          <a:ea typeface="+mn-ea"/>
                          <a:cs typeface="+mn-cs"/>
                        </a:rPr>
                        <a:t>Less than </a:t>
                      </a:r>
                      <a:r>
                        <a:rPr lang="en-US" sz="800" b="1" kern="1200" dirty="0">
                          <a:solidFill>
                            <a:schemeClr val="accent4">
                              <a:lumMod val="75000"/>
                            </a:schemeClr>
                          </a:solidFill>
                          <a:effectLst/>
                          <a:latin typeface="+mn-lt"/>
                          <a:ea typeface="+mn-ea"/>
                          <a:cs typeface="+mn-cs"/>
                        </a:rPr>
                        <a:t>0.5% </a:t>
                      </a:r>
                      <a:r>
                        <a:rPr lang="en-US" sz="800" b="1" kern="1200" dirty="0">
                          <a:solidFill>
                            <a:schemeClr val="dk1"/>
                          </a:solidFill>
                          <a:effectLst/>
                          <a:latin typeface="+mn-lt"/>
                          <a:ea typeface="+mn-ea"/>
                          <a:cs typeface="+mn-cs"/>
                        </a:rPr>
                        <a:t>of: </a:t>
                      </a:r>
                      <a:endParaRPr lang="en-US" sz="800" kern="1200" dirty="0">
                        <a:solidFill>
                          <a:schemeClr val="dk1"/>
                        </a:solidFill>
                        <a:effectLst/>
                        <a:latin typeface="+mn-lt"/>
                        <a:ea typeface="+mn-ea"/>
                        <a:cs typeface="+mn-cs"/>
                      </a:endParaRPr>
                    </a:p>
                    <a:p>
                      <a:r>
                        <a:rPr lang="en-US" sz="800" kern="1200" dirty="0">
                          <a:solidFill>
                            <a:schemeClr val="dk1"/>
                          </a:solidFill>
                          <a:effectLst/>
                          <a:latin typeface="+mn-lt"/>
                          <a:ea typeface="+mn-ea"/>
                          <a:cs typeface="+mn-cs"/>
                        </a:rPr>
                        <a:t>C. Cohnii Oil (Source of DHA)</a:t>
                      </a:r>
                    </a:p>
                    <a:p>
                      <a:r>
                        <a:rPr lang="en-US" sz="800" kern="1200" dirty="0">
                          <a:solidFill>
                            <a:schemeClr val="dk1"/>
                          </a:solidFill>
                          <a:effectLst/>
                          <a:latin typeface="+mn-lt"/>
                          <a:ea typeface="+mn-ea"/>
                          <a:cs typeface="+mn-cs"/>
                        </a:rPr>
                        <a:t>M. Alpina Oil (Source of ARA)</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800" kern="1200" dirty="0">
                          <a:solidFill>
                            <a:schemeClr val="accent6">
                              <a:lumMod val="50000"/>
                            </a:schemeClr>
                          </a:solidFill>
                          <a:effectLst/>
                          <a:latin typeface="+mn-lt"/>
                          <a:ea typeface="+mn-ea"/>
                          <a:cs typeface="+mn-cs"/>
                        </a:rPr>
                        <a:t>Calcium Citrate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800" kern="1200" dirty="0">
                          <a:solidFill>
                            <a:schemeClr val="accent6">
                              <a:lumMod val="50000"/>
                            </a:schemeClr>
                          </a:solidFill>
                          <a:effectLst/>
                          <a:latin typeface="+mn-lt"/>
                          <a:ea typeface="+mn-ea"/>
                          <a:cs typeface="+mn-cs"/>
                        </a:rPr>
                        <a:t>Calcium Hydroxide</a:t>
                      </a:r>
                    </a:p>
                    <a:p>
                      <a:r>
                        <a:rPr lang="en-US" sz="800" kern="1200" dirty="0">
                          <a:solidFill>
                            <a:schemeClr val="dk1"/>
                          </a:solidFill>
                          <a:effectLst/>
                          <a:latin typeface="+mn-lt"/>
                          <a:ea typeface="+mn-ea"/>
                          <a:cs typeface="+mn-cs"/>
                        </a:rPr>
                        <a:t>Calcium Phosphate</a:t>
                      </a:r>
                    </a:p>
                    <a:p>
                      <a:pPr marL="0" marR="0" lvl="0" indent="0" algn="l" defTabSz="457200" rtl="0" eaLnBrk="1" fontAlgn="auto" latinLnBrk="0" hangingPunct="1">
                        <a:lnSpc>
                          <a:spcPct val="100000"/>
                        </a:lnSpc>
                        <a:spcBef>
                          <a:spcPts val="0"/>
                        </a:spcBef>
                        <a:spcAft>
                          <a:spcPts val="0"/>
                        </a:spcAft>
                        <a:buClrTx/>
                        <a:buSzTx/>
                        <a:buFontTx/>
                        <a:buNone/>
                        <a:tabLst/>
                        <a:defRPr/>
                      </a:pPr>
                      <a:r>
                        <a:rPr lang="es-US" sz="800" kern="1200" dirty="0">
                          <a:solidFill>
                            <a:schemeClr val="dk1"/>
                          </a:solidFill>
                          <a:effectLst/>
                          <a:latin typeface="+mn-lt"/>
                          <a:ea typeface="+mn-ea"/>
                          <a:cs typeface="+mn-cs"/>
                        </a:rPr>
                        <a:t>Calcium Pantothenate</a:t>
                      </a:r>
                      <a:endParaRPr lang="en-US" sz="800" kern="1200" dirty="0">
                        <a:solidFill>
                          <a:schemeClr val="dk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US" sz="800" kern="1200" dirty="0">
                          <a:solidFill>
                            <a:schemeClr val="accent6">
                              <a:lumMod val="50000"/>
                            </a:schemeClr>
                          </a:solidFill>
                          <a:effectLst/>
                          <a:latin typeface="+mn-lt"/>
                          <a:ea typeface="+mn-ea"/>
                          <a:cs typeface="+mn-cs"/>
                        </a:rPr>
                        <a:t>Carrageenan (emulsifier)</a:t>
                      </a:r>
                      <a:endParaRPr lang="en-US" sz="800" kern="1200" dirty="0">
                        <a:solidFill>
                          <a:schemeClr val="accent6">
                            <a:lumMod val="50000"/>
                          </a:schemeClr>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800" kern="1200" dirty="0">
                          <a:solidFill>
                            <a:schemeClr val="dk1"/>
                          </a:solidFill>
                          <a:effectLst/>
                          <a:latin typeface="+mn-lt"/>
                          <a:ea typeface="+mn-ea"/>
                          <a:cs typeface="+mn-cs"/>
                        </a:rPr>
                        <a:t>Potassium Citrate</a:t>
                      </a:r>
                    </a:p>
                    <a:p>
                      <a:r>
                        <a:rPr lang="en-US" sz="800" kern="1200" dirty="0">
                          <a:solidFill>
                            <a:schemeClr val="dk1"/>
                          </a:solidFill>
                          <a:effectLst/>
                          <a:latin typeface="+mn-lt"/>
                          <a:ea typeface="+mn-ea"/>
                          <a:cs typeface="+mn-cs"/>
                        </a:rPr>
                        <a:t>Potassium Chloride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800" kern="1200" dirty="0">
                          <a:solidFill>
                            <a:schemeClr val="dk1"/>
                          </a:solidFill>
                          <a:effectLst/>
                          <a:latin typeface="+mn-lt"/>
                          <a:ea typeface="+mn-ea"/>
                          <a:cs typeface="+mn-cs"/>
                        </a:rPr>
                        <a:t>Potassium Hydroxide</a:t>
                      </a:r>
                    </a:p>
                    <a:p>
                      <a:r>
                        <a:rPr lang="en-US" sz="800" kern="1200" dirty="0">
                          <a:solidFill>
                            <a:schemeClr val="accent6">
                              <a:lumMod val="50000"/>
                            </a:schemeClr>
                          </a:solidFill>
                          <a:effectLst/>
                          <a:latin typeface="+mn-lt"/>
                          <a:ea typeface="+mn-ea"/>
                          <a:cs typeface="+mn-cs"/>
                        </a:rPr>
                        <a:t>Potassium Phosphate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800" kern="1200" dirty="0">
                          <a:solidFill>
                            <a:schemeClr val="dk1"/>
                          </a:solidFill>
                          <a:effectLst/>
                          <a:latin typeface="+mn-lt"/>
                          <a:ea typeface="+mn-ea"/>
                          <a:cs typeface="+mn-cs"/>
                        </a:rPr>
                        <a:t>Potassium Iodine</a:t>
                      </a:r>
                    </a:p>
                    <a:p>
                      <a:r>
                        <a:rPr lang="en-US" sz="800" kern="1200" dirty="0">
                          <a:solidFill>
                            <a:schemeClr val="dk1"/>
                          </a:solidFill>
                          <a:effectLst/>
                          <a:latin typeface="+mn-lt"/>
                          <a:ea typeface="+mn-ea"/>
                          <a:cs typeface="+mn-cs"/>
                        </a:rPr>
                        <a:t> Magnessium Chloride</a:t>
                      </a:r>
                    </a:p>
                    <a:p>
                      <a:pPr marL="0" marR="0" lvl="0" indent="0" algn="l" defTabSz="457200" rtl="0" eaLnBrk="1" fontAlgn="auto" latinLnBrk="0" hangingPunct="1">
                        <a:lnSpc>
                          <a:spcPct val="100000"/>
                        </a:lnSpc>
                        <a:spcBef>
                          <a:spcPts val="0"/>
                        </a:spcBef>
                        <a:spcAft>
                          <a:spcPts val="0"/>
                        </a:spcAft>
                        <a:buClrTx/>
                        <a:buSzTx/>
                        <a:buFontTx/>
                        <a:buNone/>
                        <a:tabLst/>
                        <a:defRPr/>
                      </a:pPr>
                      <a:r>
                        <a:rPr lang="es-US" sz="800" kern="1200" dirty="0">
                          <a:solidFill>
                            <a:schemeClr val="dk1"/>
                          </a:solidFill>
                          <a:effectLst/>
                          <a:latin typeface="+mn-lt"/>
                          <a:ea typeface="+mn-ea"/>
                          <a:cs typeface="+mn-cs"/>
                        </a:rPr>
                        <a:t>Ascorbic Acid </a:t>
                      </a:r>
                      <a:endParaRPr lang="en-US" sz="800" kern="1200" dirty="0">
                        <a:solidFill>
                          <a:schemeClr val="dk1"/>
                        </a:solidFill>
                        <a:effectLst/>
                        <a:latin typeface="+mn-lt"/>
                        <a:ea typeface="+mn-ea"/>
                        <a:cs typeface="+mn-cs"/>
                      </a:endParaRPr>
                    </a:p>
                    <a:p>
                      <a:r>
                        <a:rPr lang="en-US" sz="800" kern="1200" dirty="0">
                          <a:solidFill>
                            <a:schemeClr val="dk1"/>
                          </a:solidFill>
                          <a:effectLst/>
                          <a:latin typeface="+mn-lt"/>
                          <a:ea typeface="+mn-ea"/>
                          <a:cs typeface="+mn-cs"/>
                        </a:rPr>
                        <a:t>Salt</a:t>
                      </a:r>
                    </a:p>
                    <a:p>
                      <a:pPr marL="0" marR="0" lvl="0" indent="0" algn="l" defTabSz="457200" rtl="0" eaLnBrk="1" fontAlgn="auto" latinLnBrk="0" hangingPunct="1">
                        <a:lnSpc>
                          <a:spcPct val="100000"/>
                        </a:lnSpc>
                        <a:spcBef>
                          <a:spcPts val="0"/>
                        </a:spcBef>
                        <a:spcAft>
                          <a:spcPts val="0"/>
                        </a:spcAft>
                        <a:buClrTx/>
                        <a:buSzTx/>
                        <a:buFontTx/>
                        <a:buNone/>
                        <a:tabLst/>
                        <a:defRPr/>
                      </a:pPr>
                      <a:r>
                        <a:rPr lang="es-US" sz="800" kern="1200" dirty="0">
                          <a:solidFill>
                            <a:schemeClr val="dk1"/>
                          </a:solidFill>
                          <a:effectLst/>
                          <a:latin typeface="+mn-lt"/>
                          <a:ea typeface="+mn-ea"/>
                          <a:cs typeface="+mn-cs"/>
                        </a:rPr>
                        <a:t>L-Carnitine</a:t>
                      </a:r>
                      <a:endParaRPr lang="en-US" sz="800" kern="1200" dirty="0">
                        <a:solidFill>
                          <a:schemeClr val="dk1"/>
                        </a:solidFill>
                        <a:effectLst/>
                        <a:latin typeface="+mn-lt"/>
                        <a:ea typeface="+mn-ea"/>
                        <a:cs typeface="+mn-cs"/>
                      </a:endParaRPr>
                    </a:p>
                    <a:p>
                      <a:r>
                        <a:rPr lang="en-US" sz="800" kern="1200" dirty="0">
                          <a:solidFill>
                            <a:schemeClr val="dk1"/>
                          </a:solidFill>
                          <a:effectLst/>
                          <a:latin typeface="+mn-lt"/>
                          <a:ea typeface="+mn-ea"/>
                          <a:cs typeface="+mn-cs"/>
                        </a:rPr>
                        <a:t>L-Cystine Dihydrochloride</a:t>
                      </a:r>
                    </a:p>
                    <a:p>
                      <a:r>
                        <a:rPr lang="en-US" sz="800" kern="1200" dirty="0">
                          <a:solidFill>
                            <a:schemeClr val="dk1"/>
                          </a:solidFill>
                          <a:effectLst/>
                          <a:latin typeface="+mn-lt"/>
                          <a:ea typeface="+mn-ea"/>
                          <a:cs typeface="+mn-cs"/>
                        </a:rPr>
                        <a:t>L-Tyrosine</a:t>
                      </a:r>
                    </a:p>
                    <a:p>
                      <a:r>
                        <a:rPr lang="en-US" sz="800" kern="1200" dirty="0">
                          <a:solidFill>
                            <a:schemeClr val="dk1"/>
                          </a:solidFill>
                          <a:effectLst/>
                          <a:latin typeface="+mn-lt"/>
                          <a:ea typeface="+mn-ea"/>
                          <a:cs typeface="+mn-cs"/>
                        </a:rPr>
                        <a:t>L-Tryptophan</a:t>
                      </a:r>
                    </a:p>
                    <a:p>
                      <a:r>
                        <a:rPr lang="en-US" sz="800" kern="1200" dirty="0">
                          <a:solidFill>
                            <a:schemeClr val="dk1"/>
                          </a:solidFill>
                          <a:effectLst/>
                          <a:latin typeface="+mn-lt"/>
                          <a:ea typeface="+mn-ea"/>
                          <a:cs typeface="+mn-cs"/>
                        </a:rPr>
                        <a:t>Choline Chloride</a:t>
                      </a:r>
                    </a:p>
                    <a:p>
                      <a:r>
                        <a:rPr lang="en-US" sz="800" kern="1200" dirty="0">
                          <a:solidFill>
                            <a:schemeClr val="dk1"/>
                          </a:solidFill>
                          <a:effectLst/>
                          <a:latin typeface="+mn-lt"/>
                          <a:ea typeface="+mn-ea"/>
                          <a:cs typeface="+mn-cs"/>
                        </a:rPr>
                        <a:t>Ferrous Sulfate</a:t>
                      </a:r>
                    </a:p>
                    <a:p>
                      <a:r>
                        <a:rPr lang="en-US" sz="800" kern="1200" dirty="0">
                          <a:solidFill>
                            <a:schemeClr val="dk1"/>
                          </a:solidFill>
                          <a:effectLst/>
                          <a:latin typeface="+mn-lt"/>
                          <a:ea typeface="+mn-ea"/>
                          <a:cs typeface="+mn-cs"/>
                        </a:rPr>
                        <a:t>Taurine</a:t>
                      </a:r>
                    </a:p>
                    <a:p>
                      <a:r>
                        <a:rPr lang="en-US" sz="800" kern="1200" dirty="0">
                          <a:solidFill>
                            <a:schemeClr val="dk1"/>
                          </a:solidFill>
                          <a:effectLst/>
                          <a:latin typeface="+mn-lt"/>
                          <a:ea typeface="+mn-ea"/>
                          <a:cs typeface="+mn-cs"/>
                        </a:rPr>
                        <a:t>M-Inositol  </a:t>
                      </a:r>
                    </a:p>
                    <a:p>
                      <a:r>
                        <a:rPr lang="en-US" sz="800" kern="1200" dirty="0">
                          <a:solidFill>
                            <a:schemeClr val="dk1"/>
                          </a:solidFill>
                          <a:effectLst/>
                          <a:latin typeface="+mn-lt"/>
                          <a:ea typeface="+mn-ea"/>
                          <a:cs typeface="+mn-cs"/>
                        </a:rPr>
                        <a:t>dl-alpha-Tocopheryl Acetate</a:t>
                      </a:r>
                    </a:p>
                    <a:p>
                      <a:r>
                        <a:rPr lang="en-US" sz="800" kern="1200" dirty="0">
                          <a:solidFill>
                            <a:schemeClr val="dk1"/>
                          </a:solidFill>
                          <a:effectLst/>
                          <a:latin typeface="+mn-lt"/>
                          <a:ea typeface="+mn-ea"/>
                          <a:cs typeface="+mn-cs"/>
                        </a:rPr>
                        <a:t>Zinc Sulfate</a:t>
                      </a:r>
                    </a:p>
                    <a:p>
                      <a:r>
                        <a:rPr lang="es-US" sz="800" kern="1200" dirty="0">
                          <a:solidFill>
                            <a:schemeClr val="dk1"/>
                          </a:solidFill>
                          <a:effectLst/>
                          <a:latin typeface="+mn-lt"/>
                          <a:ea typeface="+mn-ea"/>
                          <a:cs typeface="+mn-cs"/>
                        </a:rPr>
                        <a:t>Niacinamide</a:t>
                      </a:r>
                      <a:endParaRPr lang="en-US" sz="800" kern="1200" dirty="0">
                        <a:solidFill>
                          <a:schemeClr val="dk1"/>
                        </a:solidFill>
                        <a:effectLst/>
                        <a:latin typeface="+mn-lt"/>
                        <a:ea typeface="+mn-ea"/>
                        <a:cs typeface="+mn-cs"/>
                      </a:endParaRPr>
                    </a:p>
                    <a:p>
                      <a:r>
                        <a:rPr lang="en-US" sz="800" kern="1200" dirty="0">
                          <a:solidFill>
                            <a:schemeClr val="dk1"/>
                          </a:solidFill>
                          <a:effectLst/>
                          <a:latin typeface="+mn-lt"/>
                          <a:ea typeface="+mn-ea"/>
                          <a:cs typeface="+mn-cs"/>
                        </a:rPr>
                        <a:t>Vitamin A Palmitate</a:t>
                      </a:r>
                    </a:p>
                    <a:p>
                      <a:r>
                        <a:rPr lang="en-US" sz="800" kern="1200" dirty="0">
                          <a:solidFill>
                            <a:schemeClr val="accent6">
                              <a:lumMod val="50000"/>
                            </a:schemeClr>
                          </a:solidFill>
                          <a:effectLst/>
                          <a:latin typeface="+mn-lt"/>
                          <a:ea typeface="+mn-ea"/>
                          <a:cs typeface="+mn-cs"/>
                        </a:rPr>
                        <a:t>Copper Sulfate</a:t>
                      </a:r>
                    </a:p>
                    <a:p>
                      <a:r>
                        <a:rPr lang="en-US" sz="800" kern="1200" dirty="0">
                          <a:solidFill>
                            <a:schemeClr val="dk1"/>
                          </a:solidFill>
                          <a:effectLst/>
                          <a:latin typeface="+mn-lt"/>
                          <a:ea typeface="+mn-ea"/>
                          <a:cs typeface="+mn-cs"/>
                        </a:rPr>
                        <a:t>Thiamine Hydrochloride</a:t>
                      </a:r>
                    </a:p>
                    <a:p>
                      <a:r>
                        <a:rPr lang="en-US" sz="800" kern="1200" dirty="0">
                          <a:solidFill>
                            <a:schemeClr val="dk1"/>
                          </a:solidFill>
                          <a:effectLst/>
                          <a:latin typeface="+mn-lt"/>
                          <a:ea typeface="+mn-ea"/>
                          <a:cs typeface="+mn-cs"/>
                        </a:rPr>
                        <a:t>Riboflavin</a:t>
                      </a:r>
                    </a:p>
                    <a:p>
                      <a:r>
                        <a:rPr lang="en-US" sz="800" kern="1200" dirty="0">
                          <a:solidFill>
                            <a:schemeClr val="dk1"/>
                          </a:solidFill>
                          <a:effectLst/>
                          <a:latin typeface="+mn-lt"/>
                          <a:ea typeface="+mn-ea"/>
                          <a:cs typeface="+mn-cs"/>
                        </a:rPr>
                        <a:t>Pyridoxine Hydrochloride</a:t>
                      </a:r>
                    </a:p>
                    <a:p>
                      <a:r>
                        <a:rPr lang="en-US" sz="800" kern="1200" dirty="0">
                          <a:solidFill>
                            <a:schemeClr val="dk1"/>
                          </a:solidFill>
                          <a:effectLst/>
                          <a:latin typeface="+mn-lt"/>
                          <a:ea typeface="+mn-ea"/>
                          <a:cs typeface="+mn-cs"/>
                        </a:rPr>
                        <a:t>Folic Acid</a:t>
                      </a:r>
                    </a:p>
                    <a:p>
                      <a:r>
                        <a:rPr lang="en-US" sz="800" kern="1200" dirty="0">
                          <a:solidFill>
                            <a:schemeClr val="dk1"/>
                          </a:solidFill>
                          <a:effectLst/>
                          <a:latin typeface="+mn-lt"/>
                          <a:ea typeface="+mn-ea"/>
                          <a:cs typeface="+mn-cs"/>
                        </a:rPr>
                        <a:t>Phylloquinone (Vitamin K) </a:t>
                      </a:r>
                    </a:p>
                    <a:p>
                      <a:r>
                        <a:rPr lang="en-US" sz="800" kern="1200" dirty="0">
                          <a:solidFill>
                            <a:schemeClr val="dk1"/>
                          </a:solidFill>
                          <a:effectLst/>
                          <a:latin typeface="+mn-lt"/>
                          <a:ea typeface="+mn-ea"/>
                          <a:cs typeface="+mn-cs"/>
                        </a:rPr>
                        <a:t>Biotin</a:t>
                      </a:r>
                    </a:p>
                    <a:p>
                      <a:r>
                        <a:rPr lang="es-US" sz="800" kern="1200" dirty="0">
                          <a:solidFill>
                            <a:schemeClr val="dk1"/>
                          </a:solidFill>
                          <a:effectLst/>
                          <a:latin typeface="+mn-lt"/>
                          <a:ea typeface="+mn-ea"/>
                          <a:cs typeface="+mn-cs"/>
                        </a:rPr>
                        <a:t>Sodium Selenate</a:t>
                      </a:r>
                      <a:endParaRPr lang="en-US" sz="800" kern="1200" dirty="0">
                        <a:solidFill>
                          <a:schemeClr val="dk1"/>
                        </a:solidFill>
                        <a:effectLst/>
                        <a:latin typeface="+mn-lt"/>
                        <a:ea typeface="+mn-ea"/>
                        <a:cs typeface="+mn-cs"/>
                      </a:endParaRPr>
                    </a:p>
                    <a:p>
                      <a:r>
                        <a:rPr lang="es-US" sz="800" kern="1200" dirty="0">
                          <a:solidFill>
                            <a:schemeClr val="dk1"/>
                          </a:solidFill>
                          <a:effectLst/>
                          <a:latin typeface="+mn-lt"/>
                          <a:ea typeface="+mn-ea"/>
                          <a:cs typeface="+mn-cs"/>
                        </a:rPr>
                        <a:t>Vitamin D3</a:t>
                      </a:r>
                      <a:endParaRPr lang="en-US" sz="800" kern="1200" dirty="0">
                        <a:solidFill>
                          <a:schemeClr val="dk1"/>
                        </a:solidFill>
                        <a:effectLst/>
                        <a:latin typeface="+mn-lt"/>
                        <a:ea typeface="+mn-ea"/>
                        <a:cs typeface="+mn-cs"/>
                      </a:endParaRPr>
                    </a:p>
                    <a:p>
                      <a:r>
                        <a:rPr lang="es-US" sz="800" kern="1200" dirty="0">
                          <a:solidFill>
                            <a:schemeClr val="dk1"/>
                          </a:solidFill>
                          <a:effectLst/>
                          <a:latin typeface="+mn-lt"/>
                          <a:ea typeface="+mn-ea"/>
                          <a:cs typeface="+mn-cs"/>
                        </a:rPr>
                        <a:t>Vitamin B12 </a:t>
                      </a:r>
                      <a:endParaRPr lang="en-US" sz="800" kern="1200" dirty="0">
                        <a:solidFill>
                          <a:schemeClr val="dk1"/>
                        </a:solidFill>
                        <a:effectLst/>
                        <a:latin typeface="+mn-lt"/>
                        <a:ea typeface="+mn-ea"/>
                        <a:cs typeface="+mn-cs"/>
                      </a:endParaRPr>
                    </a:p>
                    <a:p>
                      <a:endParaRPr lang="en-US" dirty="0"/>
                    </a:p>
                  </a:txBody>
                  <a:tcPr>
                    <a:lnR w="12700" cap="flat" cmpd="sng" algn="ctr">
                      <a:solidFill>
                        <a:schemeClr val="tx1"/>
                      </a:solidFill>
                      <a:prstDash val="solid"/>
                      <a:round/>
                      <a:headEnd type="none" w="med" len="med"/>
                      <a:tailEnd type="none" w="med" len="med"/>
                    </a:lnR>
                  </a:tcPr>
                </a:tc>
                <a:tc>
                  <a:txBody>
                    <a:bodyPr/>
                    <a:lstStyle/>
                    <a:p>
                      <a:r>
                        <a:rPr lang="en-US" sz="800" kern="1200" dirty="0">
                          <a:solidFill>
                            <a:srgbClr val="FF0000"/>
                          </a:solidFill>
                          <a:effectLst/>
                          <a:latin typeface="+mn-lt"/>
                          <a:ea typeface="+mn-ea"/>
                          <a:cs typeface="+mn-cs"/>
                        </a:rPr>
                        <a:t>Corn Maltodextrin </a:t>
                      </a:r>
                      <a:r>
                        <a:rPr lang="en-US" sz="800" kern="1200" dirty="0">
                          <a:solidFill>
                            <a:schemeClr val="dk1"/>
                          </a:solidFill>
                          <a:effectLst/>
                          <a:latin typeface="+mn-lt"/>
                          <a:ea typeface="+mn-ea"/>
                          <a:cs typeface="+mn-cs"/>
                        </a:rPr>
                        <a:t>(35%)</a:t>
                      </a:r>
                    </a:p>
                    <a:p>
                      <a:r>
                        <a:rPr lang="en-US" sz="800" kern="1200" dirty="0">
                          <a:solidFill>
                            <a:schemeClr val="dk1"/>
                          </a:solidFill>
                          <a:effectLst/>
                          <a:latin typeface="+mn-lt"/>
                          <a:ea typeface="+mn-ea"/>
                          <a:cs typeface="+mn-cs"/>
                        </a:rPr>
                        <a:t> Casein Hydrolysate </a:t>
                      </a:r>
                      <a:r>
                        <a:rPr lang="en-US" sz="800" kern="1200" dirty="0">
                          <a:solidFill>
                            <a:schemeClr val="accent4">
                              <a:lumMod val="75000"/>
                            </a:schemeClr>
                          </a:solidFill>
                          <a:effectLst/>
                          <a:latin typeface="+mn-lt"/>
                          <a:ea typeface="+mn-ea"/>
                          <a:cs typeface="+mn-cs"/>
                        </a:rPr>
                        <a:t>(18%)</a:t>
                      </a:r>
                    </a:p>
                    <a:p>
                      <a:r>
                        <a:rPr lang="en-US" sz="800" kern="1200" dirty="0">
                          <a:solidFill>
                            <a:schemeClr val="dk1"/>
                          </a:solidFill>
                          <a:effectLst/>
                          <a:latin typeface="+mn-lt"/>
                          <a:ea typeface="+mn-ea"/>
                          <a:cs typeface="+mn-cs"/>
                        </a:rPr>
                        <a:t>Sugar (15%)</a:t>
                      </a:r>
                    </a:p>
                    <a:p>
                      <a:r>
                        <a:rPr lang="en-US" sz="800" kern="1200" dirty="0">
                          <a:solidFill>
                            <a:schemeClr val="dk1"/>
                          </a:solidFill>
                          <a:effectLst/>
                          <a:latin typeface="+mn-lt"/>
                          <a:ea typeface="+mn-ea"/>
                          <a:cs typeface="+mn-cs"/>
                        </a:rPr>
                        <a:t> High Oleic Safflower Oil (10%)</a:t>
                      </a:r>
                    </a:p>
                    <a:p>
                      <a:r>
                        <a:rPr lang="en-US" sz="800" kern="1200" dirty="0">
                          <a:solidFill>
                            <a:schemeClr val="dk1"/>
                          </a:solidFill>
                          <a:effectLst/>
                          <a:latin typeface="+mn-lt"/>
                          <a:ea typeface="+mn-ea"/>
                          <a:cs typeface="+mn-cs"/>
                        </a:rPr>
                        <a:t>MCT </a:t>
                      </a:r>
                      <a:r>
                        <a:rPr lang="en-US" sz="800" kern="1200" dirty="0">
                          <a:solidFill>
                            <a:schemeClr val="accent4">
                              <a:lumMod val="75000"/>
                            </a:schemeClr>
                          </a:solidFill>
                          <a:effectLst/>
                          <a:latin typeface="+mn-lt"/>
                          <a:ea typeface="+mn-ea"/>
                          <a:cs typeface="+mn-cs"/>
                        </a:rPr>
                        <a:t>(10%)</a:t>
                      </a:r>
                    </a:p>
                    <a:p>
                      <a:r>
                        <a:rPr lang="en-US" sz="800" kern="1200" dirty="0">
                          <a:solidFill>
                            <a:schemeClr val="dk1"/>
                          </a:solidFill>
                          <a:effectLst/>
                          <a:latin typeface="+mn-lt"/>
                          <a:ea typeface="+mn-ea"/>
                          <a:cs typeface="+mn-cs"/>
                        </a:rPr>
                        <a:t>Soy Oil </a:t>
                      </a:r>
                      <a:r>
                        <a:rPr lang="en-US" sz="800" kern="1200" dirty="0">
                          <a:solidFill>
                            <a:schemeClr val="accent4">
                              <a:lumMod val="75000"/>
                            </a:schemeClr>
                          </a:solidFill>
                          <a:effectLst/>
                          <a:latin typeface="+mn-lt"/>
                          <a:ea typeface="+mn-ea"/>
                          <a:cs typeface="+mn-cs"/>
                        </a:rPr>
                        <a:t>(8%)</a:t>
                      </a:r>
                    </a:p>
                    <a:p>
                      <a:endParaRPr lang="en-US" sz="800" b="1" kern="1200" dirty="0">
                        <a:solidFill>
                          <a:schemeClr val="dk1"/>
                        </a:solidFill>
                        <a:effectLst/>
                        <a:latin typeface="+mn-lt"/>
                        <a:ea typeface="+mn-ea"/>
                        <a:cs typeface="+mn-cs"/>
                      </a:endParaRPr>
                    </a:p>
                    <a:p>
                      <a:r>
                        <a:rPr lang="en-US" sz="800" b="1" kern="1200" dirty="0">
                          <a:solidFill>
                            <a:schemeClr val="dk1"/>
                          </a:solidFill>
                          <a:effectLst/>
                          <a:latin typeface="+mn-lt"/>
                          <a:ea typeface="+mn-ea"/>
                          <a:cs typeface="+mn-cs"/>
                        </a:rPr>
                        <a:t>Less than </a:t>
                      </a:r>
                      <a:r>
                        <a:rPr lang="en-US" sz="800" b="1" kern="1200" dirty="0">
                          <a:solidFill>
                            <a:schemeClr val="accent4">
                              <a:lumMod val="75000"/>
                            </a:schemeClr>
                          </a:solidFill>
                          <a:effectLst/>
                          <a:latin typeface="+mn-lt"/>
                          <a:ea typeface="+mn-ea"/>
                          <a:cs typeface="+mn-cs"/>
                        </a:rPr>
                        <a:t>2%</a:t>
                      </a:r>
                      <a:r>
                        <a:rPr lang="en-US" sz="800" b="1" kern="1200" dirty="0">
                          <a:solidFill>
                            <a:schemeClr val="dk1"/>
                          </a:solidFill>
                          <a:effectLst/>
                          <a:latin typeface="+mn-lt"/>
                          <a:ea typeface="+mn-ea"/>
                          <a:cs typeface="+mn-cs"/>
                        </a:rPr>
                        <a:t> of: </a:t>
                      </a:r>
                      <a:endParaRPr lang="en-US" sz="800" kern="1200" dirty="0">
                        <a:solidFill>
                          <a:schemeClr val="dk1"/>
                        </a:solidFill>
                        <a:effectLst/>
                        <a:latin typeface="+mn-lt"/>
                        <a:ea typeface="+mn-ea"/>
                        <a:cs typeface="+mn-cs"/>
                      </a:endParaRPr>
                    </a:p>
                    <a:p>
                      <a:r>
                        <a:rPr lang="en-US" sz="800" kern="1200" dirty="0">
                          <a:solidFill>
                            <a:schemeClr val="dk1"/>
                          </a:solidFill>
                          <a:effectLst/>
                          <a:latin typeface="+mn-lt"/>
                          <a:ea typeface="+mn-ea"/>
                          <a:cs typeface="+mn-cs"/>
                        </a:rPr>
                        <a:t>C. Cohnii Oil (Source of DHA)</a:t>
                      </a:r>
                    </a:p>
                    <a:p>
                      <a:r>
                        <a:rPr lang="en-US" sz="800" kern="1200" dirty="0">
                          <a:solidFill>
                            <a:schemeClr val="dk1"/>
                          </a:solidFill>
                          <a:effectLst/>
                          <a:latin typeface="+mn-lt"/>
                          <a:ea typeface="+mn-ea"/>
                          <a:cs typeface="+mn-cs"/>
                        </a:rPr>
                        <a:t>M. Alpina Oil (Source of ARA)</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800" kern="1200" dirty="0">
                          <a:solidFill>
                            <a:schemeClr val="dk1"/>
                          </a:solidFill>
                          <a:effectLst/>
                          <a:latin typeface="+mn-lt"/>
                          <a:ea typeface="+mn-ea"/>
                          <a:cs typeface="+mn-cs"/>
                        </a:rPr>
                        <a:t>Calcium Carbonate</a:t>
                      </a:r>
                    </a:p>
                    <a:p>
                      <a:r>
                        <a:rPr lang="en-US" sz="800" kern="1200" dirty="0">
                          <a:solidFill>
                            <a:schemeClr val="dk1"/>
                          </a:solidFill>
                          <a:effectLst/>
                          <a:latin typeface="+mn-lt"/>
                          <a:ea typeface="+mn-ea"/>
                          <a:cs typeface="+mn-cs"/>
                        </a:rPr>
                        <a:t>Calcium Phosphate</a:t>
                      </a:r>
                    </a:p>
                    <a:p>
                      <a:pPr marL="0" marR="0" lvl="0" indent="0" algn="l" defTabSz="457200" rtl="0" eaLnBrk="1" fontAlgn="auto" latinLnBrk="0" hangingPunct="1">
                        <a:lnSpc>
                          <a:spcPct val="100000"/>
                        </a:lnSpc>
                        <a:spcBef>
                          <a:spcPts val="0"/>
                        </a:spcBef>
                        <a:spcAft>
                          <a:spcPts val="0"/>
                        </a:spcAft>
                        <a:buClrTx/>
                        <a:buSzTx/>
                        <a:buFontTx/>
                        <a:buNone/>
                        <a:tabLst/>
                        <a:defRPr/>
                      </a:pPr>
                      <a:r>
                        <a:rPr lang="es-US" sz="800" kern="1200" dirty="0">
                          <a:solidFill>
                            <a:schemeClr val="dk1"/>
                          </a:solidFill>
                          <a:effectLst/>
                          <a:latin typeface="+mn-lt"/>
                          <a:ea typeface="+mn-ea"/>
                          <a:cs typeface="+mn-cs"/>
                        </a:rPr>
                        <a:t>Calcium Pantothenate</a:t>
                      </a:r>
                      <a:endParaRPr lang="en-US" sz="800" kern="1200" dirty="0">
                        <a:solidFill>
                          <a:schemeClr val="dk1"/>
                        </a:solidFill>
                        <a:effectLst/>
                        <a:latin typeface="+mn-lt"/>
                        <a:ea typeface="+mn-ea"/>
                        <a:cs typeface="+mn-cs"/>
                      </a:endParaRPr>
                    </a:p>
                    <a:p>
                      <a:r>
                        <a:rPr lang="en-US" sz="800" b="0" kern="1200" dirty="0">
                          <a:solidFill>
                            <a:srgbClr val="FF0000"/>
                          </a:solidFill>
                          <a:effectLst/>
                          <a:latin typeface="+mn-lt"/>
                          <a:ea typeface="+mn-ea"/>
                          <a:cs typeface="+mn-cs"/>
                        </a:rPr>
                        <a:t>DATEM (Diacetyl Tartaric Acid Esters of Monoglycerides) </a:t>
                      </a:r>
                      <a:r>
                        <a:rPr lang="en-US" sz="800" b="1" kern="1200" dirty="0">
                          <a:solidFill>
                            <a:schemeClr val="accent6">
                              <a:lumMod val="50000"/>
                            </a:schemeClr>
                          </a:solidFill>
                          <a:effectLst/>
                          <a:latin typeface="+mn-lt"/>
                          <a:ea typeface="+mn-ea"/>
                          <a:cs typeface="+mn-cs"/>
                        </a:rPr>
                        <a:t>(</a:t>
                      </a:r>
                      <a:r>
                        <a:rPr lang="en-US" sz="800" b="0" kern="1200" dirty="0">
                          <a:solidFill>
                            <a:schemeClr val="accent6">
                              <a:lumMod val="50000"/>
                            </a:schemeClr>
                          </a:solidFill>
                          <a:effectLst/>
                          <a:latin typeface="+mn-lt"/>
                          <a:ea typeface="+mn-ea"/>
                          <a:cs typeface="+mn-cs"/>
                        </a:rPr>
                        <a:t>emulsifier)</a:t>
                      </a:r>
                      <a:endParaRPr lang="en-US" sz="800" kern="1200" dirty="0">
                        <a:solidFill>
                          <a:schemeClr val="accent6">
                            <a:lumMod val="50000"/>
                          </a:schemeClr>
                        </a:solidFill>
                        <a:effectLst/>
                        <a:latin typeface="+mn-lt"/>
                        <a:ea typeface="+mn-ea"/>
                        <a:cs typeface="+mn-cs"/>
                      </a:endParaRPr>
                    </a:p>
                    <a:p>
                      <a:r>
                        <a:rPr lang="en-US" sz="800" b="0" kern="1200" dirty="0">
                          <a:solidFill>
                            <a:schemeClr val="dk1"/>
                          </a:solidFill>
                          <a:effectLst/>
                          <a:latin typeface="+mn-lt"/>
                          <a:ea typeface="+mn-ea"/>
                          <a:cs typeface="+mn-cs"/>
                        </a:rPr>
                        <a:t>Potassium Citrate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800" kern="1200" dirty="0">
                          <a:solidFill>
                            <a:schemeClr val="dk1"/>
                          </a:solidFill>
                          <a:effectLst/>
                          <a:latin typeface="+mn-lt"/>
                          <a:ea typeface="+mn-ea"/>
                          <a:cs typeface="+mn-cs"/>
                        </a:rPr>
                        <a:t>Potassium Chloride</a:t>
                      </a:r>
                    </a:p>
                    <a:p>
                      <a:pPr marL="0" marR="0" lvl="0" indent="0" algn="l" defTabSz="457200" rtl="0" eaLnBrk="1" fontAlgn="auto" latinLnBrk="0" hangingPunct="1">
                        <a:lnSpc>
                          <a:spcPct val="100000"/>
                        </a:lnSpc>
                        <a:spcBef>
                          <a:spcPts val="0"/>
                        </a:spcBef>
                        <a:spcAft>
                          <a:spcPts val="0"/>
                        </a:spcAft>
                        <a:buClrTx/>
                        <a:buSzTx/>
                        <a:buFontTx/>
                        <a:buNone/>
                        <a:tabLst/>
                        <a:defRPr/>
                      </a:pPr>
                      <a:r>
                        <a:rPr lang="es-US" sz="800" kern="1200" dirty="0">
                          <a:solidFill>
                            <a:schemeClr val="dk1"/>
                          </a:solidFill>
                          <a:effectLst/>
                          <a:latin typeface="+mn-lt"/>
                          <a:ea typeface="+mn-ea"/>
                          <a:cs typeface="+mn-cs"/>
                        </a:rPr>
                        <a:t>Potassium Hydroxide</a:t>
                      </a:r>
                      <a:endParaRPr lang="en-US" sz="800" kern="1200" dirty="0">
                        <a:solidFill>
                          <a:schemeClr val="dk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800" kern="1200" dirty="0">
                          <a:solidFill>
                            <a:schemeClr val="dk1"/>
                          </a:solidFill>
                          <a:effectLst/>
                          <a:latin typeface="+mn-lt"/>
                          <a:ea typeface="+mn-ea"/>
                          <a:cs typeface="+mn-cs"/>
                        </a:rPr>
                        <a:t>Potassium Iodine</a:t>
                      </a:r>
                    </a:p>
                    <a:p>
                      <a:r>
                        <a:rPr lang="en-US" sz="800" b="0" kern="1200" dirty="0">
                          <a:solidFill>
                            <a:srgbClr val="FF0000"/>
                          </a:solidFill>
                          <a:effectLst/>
                          <a:latin typeface="+mn-lt"/>
                          <a:ea typeface="+mn-ea"/>
                          <a:cs typeface="+mn-cs"/>
                        </a:rPr>
                        <a:t>Xanthan Gum (thickening agent) </a:t>
                      </a:r>
                      <a:endParaRPr lang="en-US" sz="800" kern="1200" dirty="0">
                        <a:solidFill>
                          <a:srgbClr val="FF0000"/>
                        </a:solidFill>
                        <a:effectLst/>
                        <a:latin typeface="+mn-lt"/>
                        <a:ea typeface="+mn-ea"/>
                        <a:cs typeface="+mn-cs"/>
                      </a:endParaRPr>
                    </a:p>
                    <a:p>
                      <a:r>
                        <a:rPr lang="en-US" sz="800" kern="1200" dirty="0">
                          <a:solidFill>
                            <a:schemeClr val="dk1"/>
                          </a:solidFill>
                          <a:effectLst/>
                          <a:latin typeface="+mn-lt"/>
                          <a:ea typeface="+mn-ea"/>
                          <a:cs typeface="+mn-cs"/>
                        </a:rPr>
                        <a:t>Magnessium Chloride</a:t>
                      </a:r>
                    </a:p>
                    <a:p>
                      <a:r>
                        <a:rPr lang="en-US" sz="800" b="1" kern="1200" dirty="0">
                          <a:solidFill>
                            <a:srgbClr val="FF0000"/>
                          </a:solidFill>
                          <a:effectLst/>
                          <a:latin typeface="+mn-lt"/>
                          <a:ea typeface="+mn-ea"/>
                          <a:cs typeface="+mn-cs"/>
                        </a:rPr>
                        <a:t>Monoglycerides</a:t>
                      </a:r>
                      <a:r>
                        <a:rPr lang="en-US" sz="800" kern="1200" dirty="0">
                          <a:solidFill>
                            <a:schemeClr val="dk1"/>
                          </a:solidFill>
                          <a:effectLst/>
                          <a:latin typeface="+mn-lt"/>
                          <a:ea typeface="+mn-ea"/>
                          <a:cs typeface="+mn-cs"/>
                        </a:rPr>
                        <a:t> </a:t>
                      </a:r>
                    </a:p>
                    <a:p>
                      <a:r>
                        <a:rPr lang="en-US" sz="800" kern="1200" dirty="0">
                          <a:solidFill>
                            <a:schemeClr val="dk1"/>
                          </a:solidFill>
                          <a:effectLst/>
                          <a:latin typeface="+mn-lt"/>
                          <a:ea typeface="+mn-ea"/>
                          <a:cs typeface="+mn-cs"/>
                        </a:rPr>
                        <a:t>Ascorbic Acid</a:t>
                      </a:r>
                    </a:p>
                    <a:p>
                      <a:r>
                        <a:rPr lang="en-US" sz="800" kern="1200" dirty="0">
                          <a:solidFill>
                            <a:schemeClr val="dk1"/>
                          </a:solidFill>
                          <a:effectLst/>
                          <a:latin typeface="+mn-lt"/>
                          <a:ea typeface="+mn-ea"/>
                          <a:cs typeface="+mn-cs"/>
                        </a:rPr>
                        <a:t>Salt</a:t>
                      </a:r>
                    </a:p>
                    <a:p>
                      <a:pPr marL="0" marR="0" lvl="0" indent="0" algn="l" defTabSz="457200" rtl="0" eaLnBrk="1" fontAlgn="auto" latinLnBrk="0" hangingPunct="1">
                        <a:lnSpc>
                          <a:spcPct val="100000"/>
                        </a:lnSpc>
                        <a:spcBef>
                          <a:spcPts val="0"/>
                        </a:spcBef>
                        <a:spcAft>
                          <a:spcPts val="0"/>
                        </a:spcAft>
                        <a:buClrTx/>
                        <a:buSzTx/>
                        <a:buFontTx/>
                        <a:buNone/>
                        <a:tabLst/>
                        <a:defRPr/>
                      </a:pPr>
                      <a:r>
                        <a:rPr lang="es-US" sz="800" kern="1200" dirty="0">
                          <a:solidFill>
                            <a:schemeClr val="dk1"/>
                          </a:solidFill>
                          <a:effectLst/>
                          <a:latin typeface="+mn-lt"/>
                          <a:ea typeface="+mn-ea"/>
                          <a:cs typeface="+mn-cs"/>
                        </a:rPr>
                        <a:t>L-Carnitine</a:t>
                      </a:r>
                      <a:endParaRPr lang="en-US" sz="800" kern="1200" dirty="0">
                        <a:solidFill>
                          <a:schemeClr val="dk1"/>
                        </a:solidFill>
                        <a:effectLst/>
                        <a:latin typeface="+mn-lt"/>
                        <a:ea typeface="+mn-ea"/>
                        <a:cs typeface="+mn-cs"/>
                      </a:endParaRPr>
                    </a:p>
                    <a:p>
                      <a:r>
                        <a:rPr lang="en-US" sz="800" kern="1200" dirty="0">
                          <a:solidFill>
                            <a:schemeClr val="dk1"/>
                          </a:solidFill>
                          <a:effectLst/>
                          <a:latin typeface="+mn-lt"/>
                          <a:ea typeface="+mn-ea"/>
                          <a:cs typeface="+mn-cs"/>
                        </a:rPr>
                        <a:t>L-Cystine Dihydrochloride</a:t>
                      </a:r>
                    </a:p>
                    <a:p>
                      <a:r>
                        <a:rPr lang="en-US" sz="800" kern="1200" dirty="0">
                          <a:solidFill>
                            <a:schemeClr val="dk1"/>
                          </a:solidFill>
                          <a:effectLst/>
                          <a:latin typeface="+mn-lt"/>
                          <a:ea typeface="+mn-ea"/>
                          <a:cs typeface="+mn-cs"/>
                        </a:rPr>
                        <a:t>L-Tyrosine</a:t>
                      </a:r>
                    </a:p>
                    <a:p>
                      <a:r>
                        <a:rPr lang="en-US" sz="800" kern="1200" dirty="0">
                          <a:solidFill>
                            <a:schemeClr val="dk1"/>
                          </a:solidFill>
                          <a:effectLst/>
                          <a:latin typeface="+mn-lt"/>
                          <a:ea typeface="+mn-ea"/>
                          <a:cs typeface="+mn-cs"/>
                        </a:rPr>
                        <a:t>L-Tryptophan</a:t>
                      </a:r>
                    </a:p>
                    <a:p>
                      <a:r>
                        <a:rPr lang="en-US" sz="800" kern="1200" dirty="0">
                          <a:solidFill>
                            <a:schemeClr val="dk1"/>
                          </a:solidFill>
                          <a:effectLst/>
                          <a:latin typeface="+mn-lt"/>
                          <a:ea typeface="+mn-ea"/>
                          <a:cs typeface="+mn-cs"/>
                        </a:rPr>
                        <a:t>Choline Chloride</a:t>
                      </a:r>
                    </a:p>
                    <a:p>
                      <a:r>
                        <a:rPr lang="en-US" sz="800" kern="1200" dirty="0">
                          <a:solidFill>
                            <a:schemeClr val="dk1"/>
                          </a:solidFill>
                          <a:effectLst/>
                          <a:latin typeface="+mn-lt"/>
                          <a:ea typeface="+mn-ea"/>
                          <a:cs typeface="+mn-cs"/>
                        </a:rPr>
                        <a:t>Ferrous Sulfate</a:t>
                      </a:r>
                    </a:p>
                    <a:p>
                      <a:r>
                        <a:rPr lang="en-US" sz="800" kern="1200" dirty="0">
                          <a:solidFill>
                            <a:schemeClr val="dk1"/>
                          </a:solidFill>
                          <a:effectLst/>
                          <a:latin typeface="+mn-lt"/>
                          <a:ea typeface="+mn-ea"/>
                          <a:cs typeface="+mn-cs"/>
                        </a:rPr>
                        <a:t>Taurine</a:t>
                      </a:r>
                    </a:p>
                    <a:p>
                      <a:r>
                        <a:rPr lang="en-US" sz="800" kern="1200" dirty="0">
                          <a:solidFill>
                            <a:schemeClr val="dk1"/>
                          </a:solidFill>
                          <a:effectLst/>
                          <a:latin typeface="+mn-lt"/>
                          <a:ea typeface="+mn-ea"/>
                          <a:cs typeface="+mn-cs"/>
                        </a:rPr>
                        <a:t>M-Inositol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800" kern="1200" dirty="0">
                          <a:solidFill>
                            <a:schemeClr val="dk1"/>
                          </a:solidFill>
                          <a:effectLst/>
                          <a:latin typeface="+mn-lt"/>
                          <a:ea typeface="+mn-ea"/>
                          <a:cs typeface="+mn-cs"/>
                        </a:rPr>
                        <a:t>dl-alpha-Tocopheryl Acetate</a:t>
                      </a:r>
                    </a:p>
                    <a:p>
                      <a:r>
                        <a:rPr lang="en-US" sz="800" kern="1200" dirty="0">
                          <a:solidFill>
                            <a:srgbClr val="FF0000"/>
                          </a:solidFill>
                          <a:effectLst/>
                          <a:latin typeface="+mn-lt"/>
                          <a:ea typeface="+mn-ea"/>
                          <a:cs typeface="+mn-cs"/>
                        </a:rPr>
                        <a:t>Ascorbyl Palmitate (fat-soluble form of </a:t>
                      </a:r>
                      <a:r>
                        <a:rPr lang="en-US" sz="800" b="0" kern="1200" dirty="0">
                          <a:solidFill>
                            <a:srgbClr val="FF0000"/>
                          </a:solidFill>
                          <a:effectLst/>
                          <a:latin typeface="+mn-lt"/>
                          <a:ea typeface="+mn-ea"/>
                          <a:cs typeface="+mn-cs"/>
                        </a:rPr>
                        <a:t>vitamin C)</a:t>
                      </a:r>
                      <a:endParaRPr lang="en-US" sz="800" kern="1200" dirty="0">
                        <a:solidFill>
                          <a:srgbClr val="FF0000"/>
                        </a:solidFill>
                        <a:effectLst/>
                        <a:latin typeface="+mn-lt"/>
                        <a:ea typeface="+mn-ea"/>
                        <a:cs typeface="+mn-cs"/>
                      </a:endParaRPr>
                    </a:p>
                    <a:p>
                      <a:r>
                        <a:rPr lang="en-US" sz="800" kern="1200" dirty="0">
                          <a:solidFill>
                            <a:schemeClr val="dk1"/>
                          </a:solidFill>
                          <a:effectLst/>
                          <a:latin typeface="+mn-lt"/>
                          <a:ea typeface="+mn-ea"/>
                          <a:cs typeface="+mn-cs"/>
                        </a:rPr>
                        <a:t>Zinc Sulfate</a:t>
                      </a:r>
                    </a:p>
                    <a:p>
                      <a:r>
                        <a:rPr lang="es-US" sz="800" kern="1200" dirty="0">
                          <a:solidFill>
                            <a:schemeClr val="dk1"/>
                          </a:solidFill>
                          <a:effectLst/>
                          <a:latin typeface="+mn-lt"/>
                          <a:ea typeface="+mn-ea"/>
                          <a:cs typeface="+mn-cs"/>
                        </a:rPr>
                        <a:t>Niacinamide</a:t>
                      </a:r>
                      <a:endParaRPr lang="en-US" sz="800" kern="1200" dirty="0">
                        <a:solidFill>
                          <a:schemeClr val="dk1"/>
                        </a:solidFill>
                        <a:effectLst/>
                        <a:latin typeface="+mn-lt"/>
                        <a:ea typeface="+mn-ea"/>
                        <a:cs typeface="+mn-cs"/>
                      </a:endParaRPr>
                    </a:p>
                    <a:p>
                      <a:r>
                        <a:rPr lang="es-US" sz="800" kern="1200" dirty="0">
                          <a:solidFill>
                            <a:srgbClr val="FF0000"/>
                          </a:solidFill>
                          <a:effectLst/>
                          <a:latin typeface="+mn-lt"/>
                          <a:ea typeface="+mn-ea"/>
                          <a:cs typeface="+mn-cs"/>
                        </a:rPr>
                        <a:t>Mixed Tocopherols</a:t>
                      </a:r>
                      <a:endParaRPr lang="en-US" sz="800" kern="1200" dirty="0">
                        <a:solidFill>
                          <a:srgbClr val="FF0000"/>
                        </a:solidFill>
                        <a:effectLst/>
                        <a:latin typeface="+mn-lt"/>
                        <a:ea typeface="+mn-ea"/>
                        <a:cs typeface="+mn-cs"/>
                      </a:endParaRPr>
                    </a:p>
                    <a:p>
                      <a:r>
                        <a:rPr lang="es-US" sz="800" kern="1200" dirty="0">
                          <a:solidFill>
                            <a:srgbClr val="FF0000"/>
                          </a:solidFill>
                          <a:effectLst/>
                          <a:latin typeface="+mn-lt"/>
                          <a:ea typeface="+mn-ea"/>
                          <a:cs typeface="+mn-cs"/>
                        </a:rPr>
                        <a:t>Cupric Sulfate</a:t>
                      </a:r>
                      <a:endParaRPr lang="en-US" sz="800" kern="1200" dirty="0">
                        <a:solidFill>
                          <a:srgbClr val="FF0000"/>
                        </a:solidFill>
                        <a:effectLst/>
                        <a:latin typeface="+mn-lt"/>
                        <a:ea typeface="+mn-ea"/>
                        <a:cs typeface="+mn-cs"/>
                      </a:endParaRPr>
                    </a:p>
                    <a:p>
                      <a:r>
                        <a:rPr lang="es-US" sz="800" kern="1200" dirty="0">
                          <a:solidFill>
                            <a:schemeClr val="dk1"/>
                          </a:solidFill>
                          <a:effectLst/>
                          <a:latin typeface="+mn-lt"/>
                          <a:ea typeface="+mn-ea"/>
                          <a:cs typeface="+mn-cs"/>
                        </a:rPr>
                        <a:t>Vitamin A Palmitate</a:t>
                      </a:r>
                      <a:endParaRPr lang="en-US" sz="800" kern="1200" dirty="0">
                        <a:solidFill>
                          <a:schemeClr val="dk1"/>
                        </a:solidFill>
                        <a:effectLst/>
                        <a:latin typeface="+mn-lt"/>
                        <a:ea typeface="+mn-ea"/>
                        <a:cs typeface="+mn-cs"/>
                      </a:endParaRPr>
                    </a:p>
                    <a:p>
                      <a:r>
                        <a:rPr lang="en-US" sz="800" kern="1200" dirty="0">
                          <a:solidFill>
                            <a:schemeClr val="dk1"/>
                          </a:solidFill>
                          <a:effectLst/>
                          <a:latin typeface="+mn-lt"/>
                          <a:ea typeface="+mn-ea"/>
                          <a:cs typeface="+mn-cs"/>
                        </a:rPr>
                        <a:t>Thiamine Chloride Hydrochloride</a:t>
                      </a:r>
                    </a:p>
                    <a:p>
                      <a:r>
                        <a:rPr lang="en-US" sz="800" kern="1200" dirty="0">
                          <a:solidFill>
                            <a:schemeClr val="dk1"/>
                          </a:solidFill>
                          <a:effectLst/>
                          <a:latin typeface="+mn-lt"/>
                          <a:ea typeface="+mn-ea"/>
                          <a:cs typeface="+mn-cs"/>
                        </a:rPr>
                        <a:t>Riboflavin</a:t>
                      </a:r>
                    </a:p>
                    <a:p>
                      <a:r>
                        <a:rPr lang="en-US" sz="800" kern="1200" dirty="0">
                          <a:solidFill>
                            <a:schemeClr val="dk1"/>
                          </a:solidFill>
                          <a:effectLst/>
                          <a:latin typeface="+mn-lt"/>
                          <a:ea typeface="+mn-ea"/>
                          <a:cs typeface="+mn-cs"/>
                        </a:rPr>
                        <a:t>Pyridoxine Hydrochloride</a:t>
                      </a:r>
                    </a:p>
                    <a:p>
                      <a:r>
                        <a:rPr lang="en-US" sz="800" kern="1200" dirty="0">
                          <a:solidFill>
                            <a:schemeClr val="dk1"/>
                          </a:solidFill>
                          <a:effectLst/>
                          <a:latin typeface="+mn-lt"/>
                          <a:ea typeface="+mn-ea"/>
                          <a:cs typeface="+mn-cs"/>
                        </a:rPr>
                        <a:t>Folic Acid</a:t>
                      </a:r>
                    </a:p>
                    <a:p>
                      <a:r>
                        <a:rPr lang="es-US" sz="800" kern="1200" dirty="0">
                          <a:solidFill>
                            <a:schemeClr val="dk1"/>
                          </a:solidFill>
                          <a:effectLst/>
                          <a:latin typeface="+mn-lt"/>
                          <a:ea typeface="+mn-ea"/>
                          <a:cs typeface="+mn-cs"/>
                        </a:rPr>
                        <a:t>Phylloquinone (Vitamin K) </a:t>
                      </a:r>
                      <a:endParaRPr lang="en-US" sz="800" kern="1200" dirty="0">
                        <a:solidFill>
                          <a:schemeClr val="dk1"/>
                        </a:solidFill>
                        <a:effectLst/>
                        <a:latin typeface="+mn-lt"/>
                        <a:ea typeface="+mn-ea"/>
                        <a:cs typeface="+mn-cs"/>
                      </a:endParaRPr>
                    </a:p>
                    <a:p>
                      <a:r>
                        <a:rPr lang="en-US" sz="800" kern="1200" dirty="0">
                          <a:solidFill>
                            <a:schemeClr val="dk1"/>
                          </a:solidFill>
                          <a:effectLst/>
                          <a:latin typeface="+mn-lt"/>
                          <a:ea typeface="+mn-ea"/>
                          <a:cs typeface="+mn-cs"/>
                        </a:rPr>
                        <a:t>Biotin</a:t>
                      </a:r>
                    </a:p>
                    <a:p>
                      <a:r>
                        <a:rPr lang="en-US" sz="800" kern="1200" dirty="0">
                          <a:solidFill>
                            <a:schemeClr val="dk1"/>
                          </a:solidFill>
                          <a:effectLst/>
                          <a:latin typeface="+mn-lt"/>
                          <a:ea typeface="+mn-ea"/>
                          <a:cs typeface="+mn-cs"/>
                        </a:rPr>
                        <a:t>Sodium Selenate</a:t>
                      </a:r>
                    </a:p>
                    <a:p>
                      <a:r>
                        <a:rPr lang="es-US" sz="800" kern="1200" dirty="0">
                          <a:solidFill>
                            <a:schemeClr val="dk1"/>
                          </a:solidFill>
                          <a:effectLst/>
                          <a:latin typeface="+mn-lt"/>
                          <a:ea typeface="+mn-ea"/>
                          <a:cs typeface="+mn-cs"/>
                        </a:rPr>
                        <a:t>Vitamin D3</a:t>
                      </a:r>
                      <a:endParaRPr lang="en-US" sz="800" kern="1200" dirty="0">
                        <a:solidFill>
                          <a:schemeClr val="dk1"/>
                        </a:solidFill>
                        <a:effectLst/>
                        <a:latin typeface="+mn-lt"/>
                        <a:ea typeface="+mn-ea"/>
                        <a:cs typeface="+mn-cs"/>
                      </a:endParaRPr>
                    </a:p>
                    <a:p>
                      <a:r>
                        <a:rPr lang="es-US" sz="800" kern="1200" dirty="0">
                          <a:solidFill>
                            <a:schemeClr val="dk1"/>
                          </a:solidFill>
                          <a:effectLst/>
                          <a:latin typeface="+mn-lt"/>
                          <a:ea typeface="+mn-ea"/>
                          <a:cs typeface="+mn-cs"/>
                        </a:rPr>
                        <a:t>Vitamin B12  (Cyanocobalamin)</a:t>
                      </a: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cxnSp>
        <p:nvCxnSpPr>
          <p:cNvPr id="10" name="Straight Arrow Connector 9"/>
          <p:cNvCxnSpPr/>
          <p:nvPr/>
        </p:nvCxnSpPr>
        <p:spPr>
          <a:xfrm flipH="1">
            <a:off x="6400800" y="381000"/>
            <a:ext cx="609600" cy="76200"/>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8305800" y="1981200"/>
            <a:ext cx="609600" cy="76200"/>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6781800" y="2590800"/>
            <a:ext cx="609600" cy="76200"/>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22896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3746" y="303591"/>
            <a:ext cx="3251495"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5770" y="637125"/>
            <a:ext cx="2851707" cy="5256371"/>
          </a:xfrm>
        </p:spPr>
        <p:txBody>
          <a:bodyPr>
            <a:normAutofit/>
          </a:bodyPr>
          <a:lstStyle/>
          <a:p>
            <a:r>
              <a:rPr lang="en-US" sz="4200" b="1"/>
              <a:t>Policy CT-WIC 400-10 </a:t>
            </a:r>
            <a:br>
              <a:rPr lang="en-US" sz="4200" b="1"/>
            </a:br>
            <a:r>
              <a:rPr lang="en-US" sz="4200" b="1"/>
              <a:t>Federal Regulation 246.10 (e) (3) (iii)</a:t>
            </a:r>
          </a:p>
        </p:txBody>
      </p:sp>
      <p:graphicFrame>
        <p:nvGraphicFramePr>
          <p:cNvPr id="5" name="Content Placeholder 2">
            <a:extLst>
              <a:ext uri="{FF2B5EF4-FFF2-40B4-BE49-F238E27FC236}">
                <a16:creationId xmlns:a16="http://schemas.microsoft.com/office/drawing/2014/main" id="{EFDB41C3-39CA-443F-A79B-D2208FCF5860}"/>
              </a:ext>
            </a:extLst>
          </p:cNvPr>
          <p:cNvGraphicFramePr>
            <a:graphicFrameLocks noGrp="1"/>
          </p:cNvGraphicFramePr>
          <p:nvPr>
            <p:ph idx="1"/>
            <p:extLst>
              <p:ext uri="{D42A27DB-BD31-4B8C-83A1-F6EECF244321}">
                <p14:modId xmlns:p14="http://schemas.microsoft.com/office/powerpoint/2010/main" val="3966056304"/>
              </p:ext>
            </p:extLst>
          </p:nvPr>
        </p:nvGraphicFramePr>
        <p:xfrm>
          <a:off x="3875238" y="303591"/>
          <a:ext cx="4941519"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0434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65604" y="76200"/>
            <a:ext cx="5857875" cy="6615289"/>
          </a:xfrm>
          <a:prstGeom prst="rect">
            <a:avLst/>
          </a:prstGeom>
          <a:ln>
            <a:solidFill>
              <a:schemeClr val="tx1"/>
            </a:solidFill>
          </a:ln>
        </p:spPr>
      </p:pic>
      <p:sp>
        <p:nvSpPr>
          <p:cNvPr id="5" name="Right Arrow 4"/>
          <p:cNvSpPr/>
          <p:nvPr/>
        </p:nvSpPr>
        <p:spPr>
          <a:xfrm>
            <a:off x="1524000" y="3657600"/>
            <a:ext cx="978408" cy="152399"/>
          </a:xfrm>
          <a:prstGeom prst="rightArrow">
            <a:avLst/>
          </a:prstGeom>
          <a:solidFill>
            <a:schemeClr val="accent1">
              <a:lumMod val="60000"/>
              <a:lumOff val="40000"/>
            </a:schemeClr>
          </a:solidFill>
          <a:ln>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a:off x="1524000" y="4328844"/>
            <a:ext cx="978408" cy="152399"/>
          </a:xfrm>
          <a:prstGeom prst="rightArrow">
            <a:avLst/>
          </a:prstGeom>
          <a:solidFill>
            <a:schemeClr val="accent1">
              <a:lumMod val="60000"/>
              <a:lumOff val="40000"/>
            </a:schemeClr>
          </a:solidFill>
          <a:ln>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p:cNvSpPr/>
          <p:nvPr/>
        </p:nvSpPr>
        <p:spPr>
          <a:xfrm>
            <a:off x="1524000" y="4923888"/>
            <a:ext cx="978408" cy="152399"/>
          </a:xfrm>
          <a:prstGeom prst="rightArrow">
            <a:avLst/>
          </a:prstGeom>
          <a:solidFill>
            <a:schemeClr val="accent1">
              <a:lumMod val="60000"/>
              <a:lumOff val="40000"/>
            </a:schemeClr>
          </a:solidFill>
          <a:ln>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a:off x="1524000" y="5245176"/>
            <a:ext cx="978408" cy="152399"/>
          </a:xfrm>
          <a:prstGeom prst="rightArrow">
            <a:avLst/>
          </a:prstGeom>
          <a:solidFill>
            <a:schemeClr val="accent1">
              <a:lumMod val="60000"/>
              <a:lumOff val="40000"/>
            </a:schemeClr>
          </a:solidFill>
          <a:ln>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27249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990600" y="609600"/>
            <a:ext cx="7391400" cy="1260475"/>
          </a:xfrm>
        </p:spPr>
        <p:txBody>
          <a:bodyPr rtlCol="0">
            <a:normAutofit fontScale="90000"/>
          </a:bodyPr>
          <a:lstStyle/>
          <a:p>
            <a:pPr eaLnBrk="1" fontAlgn="auto" hangingPunct="1">
              <a:spcAft>
                <a:spcPts val="0"/>
              </a:spcAft>
              <a:defRPr/>
            </a:pPr>
            <a:br>
              <a:rPr lang="en-US" dirty="0"/>
            </a:br>
            <a:r>
              <a:rPr lang="en-US" b="1" dirty="0">
                <a:solidFill>
                  <a:srgbClr val="000000"/>
                </a:solidFill>
              </a:rPr>
              <a:t>Other Standard Similac Products Included in Rebate Contract </a:t>
            </a:r>
            <a:br>
              <a:rPr lang="en-US" sz="2700" b="1" dirty="0"/>
            </a:br>
            <a:endParaRPr lang="en-US" sz="2700" b="1" dirty="0"/>
          </a:p>
        </p:txBody>
      </p:sp>
      <p:sp>
        <p:nvSpPr>
          <p:cNvPr id="6" name="Content Placeholder 5"/>
          <p:cNvSpPr>
            <a:spLocks noGrp="1"/>
          </p:cNvSpPr>
          <p:nvPr>
            <p:ph idx="1"/>
          </p:nvPr>
        </p:nvSpPr>
        <p:spPr>
          <a:xfrm>
            <a:off x="990600" y="2286000"/>
            <a:ext cx="8001000" cy="3886200"/>
          </a:xfrm>
        </p:spPr>
        <p:txBody>
          <a:bodyPr rtlCol="0">
            <a:normAutofit/>
          </a:bodyPr>
          <a:lstStyle/>
          <a:p>
            <a:pPr>
              <a:spcAft>
                <a:spcPts val="1200"/>
              </a:spcAft>
              <a:defRPr/>
            </a:pPr>
            <a:endParaRPr lang="en-US" sz="2400" dirty="0"/>
          </a:p>
          <a:p>
            <a:pPr>
              <a:spcAft>
                <a:spcPts val="1200"/>
              </a:spcAft>
              <a:defRPr/>
            </a:pPr>
            <a:endParaRPr lang="en-US" sz="2400" dirty="0"/>
          </a:p>
          <a:p>
            <a:pPr>
              <a:spcAft>
                <a:spcPts val="1200"/>
              </a:spcAft>
              <a:defRPr/>
            </a:pPr>
            <a:r>
              <a:rPr lang="en-US" sz="2400" dirty="0"/>
              <a:t>Similac Total Comfort</a:t>
            </a:r>
          </a:p>
          <a:p>
            <a:pPr>
              <a:spcAft>
                <a:spcPts val="1200"/>
              </a:spcAft>
              <a:defRPr/>
            </a:pPr>
            <a:r>
              <a:rPr lang="en-US" sz="2400" dirty="0"/>
              <a:t>Similac Sensitive </a:t>
            </a:r>
          </a:p>
          <a:p>
            <a:pPr>
              <a:spcAft>
                <a:spcPts val="1200"/>
              </a:spcAft>
              <a:defRPr/>
            </a:pPr>
            <a:r>
              <a:rPr lang="en-US" sz="2400" dirty="0"/>
              <a:t>Similac for Spit Up</a:t>
            </a:r>
          </a:p>
          <a:p>
            <a:pPr marL="0" indent="0" eaLnBrk="1" fontAlgn="auto" hangingPunct="1">
              <a:spcAft>
                <a:spcPts val="1200"/>
              </a:spcAft>
              <a:buNone/>
              <a:defRPr/>
            </a:pPr>
            <a:r>
              <a:rPr lang="en-US" sz="2600" b="1" dirty="0"/>
              <a:t>All are </a:t>
            </a:r>
            <a:r>
              <a:rPr lang="en-US" sz="2600" b="1" u="sng" dirty="0"/>
              <a:t>19 Cal/oz</a:t>
            </a:r>
            <a:r>
              <a:rPr lang="en-US" sz="2600" b="1" dirty="0"/>
              <a:t> which require </a:t>
            </a:r>
            <a:r>
              <a:rPr lang="en-US" sz="2600" b="1" u="sng" dirty="0"/>
              <a:t>Medical Documentation</a:t>
            </a:r>
            <a:r>
              <a:rPr lang="en-US" sz="2600" b="1" dirty="0"/>
              <a:t>!  </a:t>
            </a:r>
          </a:p>
          <a:p>
            <a:pPr marL="0" indent="0" eaLnBrk="1" fontAlgn="auto" hangingPunct="1">
              <a:spcAft>
                <a:spcPts val="0"/>
              </a:spcAft>
              <a:buFont typeface="Arial" panose="020B0604020202020204" pitchFamily="34" charset="0"/>
              <a:buNone/>
              <a:defRPr/>
            </a:pPr>
            <a:endParaRPr lang="en-US" dirty="0"/>
          </a:p>
        </p:txBody>
      </p:sp>
    </p:spTree>
    <p:extLst>
      <p:ext uri="{BB962C8B-B14F-4D97-AF65-F5344CB8AC3E}">
        <p14:creationId xmlns:p14="http://schemas.microsoft.com/office/powerpoint/2010/main" val="39968730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US" sz="3500" b="1">
                <a:solidFill>
                  <a:srgbClr val="FFFFFF"/>
                </a:solidFill>
              </a:rPr>
              <a:t>Federal Regulation 246.10 (d) (1) (vi) </a:t>
            </a:r>
          </a:p>
        </p:txBody>
      </p:sp>
      <p:sp>
        <p:nvSpPr>
          <p:cNvPr id="3" name="Content Placeholder 2"/>
          <p:cNvSpPr>
            <a:spLocks noGrp="1"/>
          </p:cNvSpPr>
          <p:nvPr>
            <p:ph idx="1"/>
          </p:nvPr>
        </p:nvSpPr>
        <p:spPr>
          <a:xfrm>
            <a:off x="884419" y="3092970"/>
            <a:ext cx="7375161" cy="2693976"/>
          </a:xfrm>
        </p:spPr>
        <p:txBody>
          <a:bodyPr>
            <a:normAutofit/>
          </a:bodyPr>
          <a:lstStyle/>
          <a:p>
            <a:pPr>
              <a:spcAft>
                <a:spcPts val="0"/>
              </a:spcAft>
            </a:pPr>
            <a:r>
              <a:rPr lang="en-US" sz="1700" i="1">
                <a:solidFill>
                  <a:srgbClr val="000000"/>
                </a:solidFill>
              </a:rPr>
              <a:t>“Medical Documentation. Supplemental foods requiring medical documentation</a:t>
            </a:r>
            <a:r>
              <a:rPr lang="en-US" sz="1700">
                <a:solidFill>
                  <a:srgbClr val="000000"/>
                </a:solidFill>
              </a:rPr>
              <a:t>.” </a:t>
            </a:r>
          </a:p>
          <a:p>
            <a:pPr>
              <a:spcAft>
                <a:spcPts val="0"/>
              </a:spcAft>
            </a:pPr>
            <a:endParaRPr lang="en-US" sz="1700">
              <a:solidFill>
                <a:srgbClr val="000000"/>
              </a:solidFill>
            </a:endParaRPr>
          </a:p>
          <a:p>
            <a:pPr>
              <a:spcAft>
                <a:spcPts val="0"/>
              </a:spcAft>
            </a:pPr>
            <a:r>
              <a:rPr lang="en-US" sz="1700" i="1">
                <a:solidFill>
                  <a:srgbClr val="000000"/>
                </a:solidFill>
              </a:rPr>
              <a:t>“Any contract brand infant formula that does not meet the requirements in Table 4 of paragraph (e)(12) of this section.” </a:t>
            </a:r>
          </a:p>
          <a:p>
            <a:pPr>
              <a:spcAft>
                <a:spcPts val="0"/>
              </a:spcAft>
            </a:pPr>
            <a:endParaRPr lang="en-US" sz="1700" i="1">
              <a:solidFill>
                <a:srgbClr val="000000"/>
              </a:solidFill>
            </a:endParaRPr>
          </a:p>
          <a:p>
            <a:pPr>
              <a:spcAft>
                <a:spcPts val="0"/>
              </a:spcAft>
            </a:pPr>
            <a:r>
              <a:rPr lang="en-US" sz="1700" i="1" u="sng">
                <a:solidFill>
                  <a:srgbClr val="000000"/>
                </a:solidFill>
              </a:rPr>
              <a:t>“Provide at least 67 kilocalories per 100 milliliter (approximately 20 Kilocalories per fluid ounce) at standard dilution</a:t>
            </a:r>
            <a:r>
              <a:rPr lang="en-US" sz="1700" i="1">
                <a:solidFill>
                  <a:srgbClr val="000000"/>
                </a:solidFill>
              </a:rPr>
              <a:t>.”</a:t>
            </a:r>
          </a:p>
        </p:txBody>
      </p:sp>
    </p:spTree>
    <p:extLst>
      <p:ext uri="{BB962C8B-B14F-4D97-AF65-F5344CB8AC3E}">
        <p14:creationId xmlns:p14="http://schemas.microsoft.com/office/powerpoint/2010/main" val="1004593859"/>
      </p:ext>
    </p:extLst>
  </p:cSld>
  <p:clrMapOvr>
    <a:masterClrMapping/>
  </p:clrMapOvr>
  <mc:AlternateContent xmlns:mc="http://schemas.openxmlformats.org/markup-compatibility/2006" xmlns:p14="http://schemas.microsoft.com/office/powerpoint/2010/main">
    <mc:Choice Requires="p14">
      <p:transition spd="slow" p14:dur="3400" advTm="3000">
        <p14:reveal/>
      </p:transition>
    </mc:Choice>
    <mc:Fallback xmlns="">
      <p:transition spd="slow" advTm="300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771" y="533400"/>
            <a:ext cx="8686800" cy="1252728"/>
          </a:xfrm>
        </p:spPr>
        <p:txBody>
          <a:bodyPr>
            <a:normAutofit/>
          </a:bodyPr>
          <a:lstStyle/>
          <a:p>
            <a:r>
              <a:rPr lang="en-US" b="1" dirty="0"/>
              <a:t>Specifications of Other Standard Infant Formula and Indications for Use </a:t>
            </a:r>
          </a:p>
        </p:txBody>
      </p:sp>
      <p:sp>
        <p:nvSpPr>
          <p:cNvPr id="3" name="Text Placeholder 2"/>
          <p:cNvSpPr>
            <a:spLocks noGrp="1"/>
          </p:cNvSpPr>
          <p:nvPr>
            <p:ph type="body" idx="1"/>
          </p:nvPr>
        </p:nvSpPr>
        <p:spPr>
          <a:xfrm>
            <a:off x="1040029" y="1806910"/>
            <a:ext cx="3476283" cy="1658936"/>
          </a:xfrm>
        </p:spPr>
        <p:txBody>
          <a:bodyPr>
            <a:normAutofit fontScale="40000" lnSpcReduction="20000"/>
          </a:bodyPr>
          <a:lstStyle/>
          <a:p>
            <a:r>
              <a:rPr lang="en-US" sz="6200" b="1" dirty="0">
                <a:solidFill>
                  <a:schemeClr val="tx1"/>
                </a:solidFill>
              </a:rPr>
              <a:t>Similac Total Comfort</a:t>
            </a:r>
          </a:p>
          <a:p>
            <a:r>
              <a:rPr lang="en-US" sz="6200" dirty="0">
                <a:solidFill>
                  <a:schemeClr val="tx1"/>
                </a:solidFill>
              </a:rPr>
              <a:t>*ONLY </a:t>
            </a:r>
            <a:r>
              <a:rPr lang="en-US" sz="6200" b="1" dirty="0">
                <a:solidFill>
                  <a:schemeClr val="tx1"/>
                </a:solidFill>
              </a:rPr>
              <a:t>Powder</a:t>
            </a:r>
            <a:r>
              <a:rPr lang="en-US" sz="6200" dirty="0">
                <a:solidFill>
                  <a:schemeClr val="tx1"/>
                </a:solidFill>
              </a:rPr>
              <a:t> 12 oz.. can Yields 90 fl oz.. </a:t>
            </a:r>
          </a:p>
          <a:p>
            <a:r>
              <a:rPr lang="en-US" sz="2800" dirty="0"/>
              <a:t>  </a:t>
            </a:r>
          </a:p>
        </p:txBody>
      </p:sp>
      <p:pic>
        <p:nvPicPr>
          <p:cNvPr id="7" name="Picture 10" descr="C:\Users\rcolchamiro\AppData\Local\Microsoft\Windows\Temporary Internet Files\Content.Outlook\EZZRC527\TOT-12oz-FRONT-D (2).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1261586" y="3015254"/>
            <a:ext cx="2606040" cy="266422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3"/>
          </p:nvPr>
        </p:nvSpPr>
        <p:spPr>
          <a:xfrm>
            <a:off x="4921171" y="1676400"/>
            <a:ext cx="4110536" cy="889699"/>
          </a:xfrm>
        </p:spPr>
        <p:txBody>
          <a:bodyPr>
            <a:normAutofit/>
          </a:bodyPr>
          <a:lstStyle/>
          <a:p>
            <a:r>
              <a:rPr lang="en-US" b="1" dirty="0">
                <a:solidFill>
                  <a:schemeClr val="tx1"/>
                </a:solidFill>
              </a:rPr>
              <a:t>Partially Hydrolyzed- Protein Infant formula w/ Iron </a:t>
            </a:r>
          </a:p>
        </p:txBody>
      </p:sp>
      <p:sp>
        <p:nvSpPr>
          <p:cNvPr id="6" name="Content Placeholder 5"/>
          <p:cNvSpPr>
            <a:spLocks noGrp="1"/>
          </p:cNvSpPr>
          <p:nvPr>
            <p:ph sz="quarter" idx="4"/>
          </p:nvPr>
        </p:nvSpPr>
        <p:spPr>
          <a:xfrm>
            <a:off x="4921171" y="2743200"/>
            <a:ext cx="3672248" cy="2665259"/>
          </a:xfrm>
        </p:spPr>
        <p:txBody>
          <a:bodyPr>
            <a:normAutofit fontScale="92500" lnSpcReduction="20000"/>
          </a:bodyPr>
          <a:lstStyle/>
          <a:p>
            <a:r>
              <a:rPr lang="en-US" sz="2600" b="1" dirty="0"/>
              <a:t>Recently changed to 20 Calories per fl oz. </a:t>
            </a:r>
          </a:p>
          <a:p>
            <a:r>
              <a:rPr lang="en-US" dirty="0"/>
              <a:t>For fussiness and gas due to lactose sensitivity.</a:t>
            </a:r>
          </a:p>
          <a:p>
            <a:r>
              <a:rPr lang="en-US" dirty="0"/>
              <a:t>DHA, Lutein, and Vitamin E found in breast milk </a:t>
            </a:r>
          </a:p>
          <a:p>
            <a:r>
              <a:rPr lang="en-US" dirty="0"/>
              <a:t>Prebiotics</a:t>
            </a:r>
          </a:p>
          <a:p>
            <a:r>
              <a:rPr lang="en-US" dirty="0"/>
              <a:t>Gluten Free</a:t>
            </a:r>
          </a:p>
          <a:p>
            <a:r>
              <a:rPr lang="en-US" dirty="0"/>
              <a:t>Kosher, Halal </a:t>
            </a:r>
          </a:p>
        </p:txBody>
      </p:sp>
    </p:spTree>
    <p:extLst>
      <p:ext uri="{BB962C8B-B14F-4D97-AF65-F5344CB8AC3E}">
        <p14:creationId xmlns:p14="http://schemas.microsoft.com/office/powerpoint/2010/main" val="9377228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848" y="443464"/>
            <a:ext cx="8001000" cy="1252728"/>
          </a:xfrm>
        </p:spPr>
        <p:txBody>
          <a:bodyPr>
            <a:normAutofit/>
          </a:bodyPr>
          <a:lstStyle/>
          <a:p>
            <a:r>
              <a:rPr lang="en-US" b="1" dirty="0"/>
              <a:t>Specifications of Other Standard Infant Formula and Indications for Use </a:t>
            </a:r>
          </a:p>
        </p:txBody>
      </p:sp>
      <p:sp>
        <p:nvSpPr>
          <p:cNvPr id="3" name="Text Placeholder 2"/>
          <p:cNvSpPr>
            <a:spLocks noGrp="1"/>
          </p:cNvSpPr>
          <p:nvPr>
            <p:ph type="body" idx="1"/>
          </p:nvPr>
        </p:nvSpPr>
        <p:spPr>
          <a:xfrm>
            <a:off x="609600" y="2187175"/>
            <a:ext cx="4040188" cy="1284288"/>
          </a:xfrm>
        </p:spPr>
        <p:txBody>
          <a:bodyPr>
            <a:normAutofit fontScale="77500" lnSpcReduction="20000"/>
          </a:bodyPr>
          <a:lstStyle/>
          <a:p>
            <a:r>
              <a:rPr lang="en-US" sz="3300" b="1" dirty="0">
                <a:solidFill>
                  <a:schemeClr val="tx1"/>
                </a:solidFill>
              </a:rPr>
              <a:t>Similac Sensitive</a:t>
            </a:r>
          </a:p>
          <a:p>
            <a:r>
              <a:rPr lang="en-US" sz="2600" b="1" u="sng" dirty="0">
                <a:solidFill>
                  <a:schemeClr val="tx1"/>
                </a:solidFill>
              </a:rPr>
              <a:t>Powder</a:t>
            </a:r>
            <a:r>
              <a:rPr lang="en-US" sz="2600" dirty="0">
                <a:solidFill>
                  <a:schemeClr val="tx1"/>
                </a:solidFill>
              </a:rPr>
              <a:t> 12 oz.. can Yields 90 fl oz.. </a:t>
            </a:r>
          </a:p>
          <a:p>
            <a:r>
              <a:rPr lang="en-US" sz="2600" b="1" u="sng" dirty="0">
                <a:solidFill>
                  <a:schemeClr val="tx1"/>
                </a:solidFill>
              </a:rPr>
              <a:t>Ready to feed </a:t>
            </a:r>
            <a:r>
              <a:rPr lang="en-US" sz="2600" dirty="0">
                <a:solidFill>
                  <a:schemeClr val="tx1"/>
                </a:solidFill>
              </a:rPr>
              <a:t>32 fl oz.. bottle </a:t>
            </a:r>
          </a:p>
        </p:txBody>
      </p:sp>
      <p:pic>
        <p:nvPicPr>
          <p:cNvPr id="7" name="Picture 12" descr="C:\Users\rcolchamiro\AppData\Local\Microsoft\Windows\Temporary Internet Files\Content.Outlook\EZZRC527\SSE-12oz-FRONT-D (2).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4346899"/>
            <a:ext cx="1866996" cy="21336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3"/>
          </p:nvPr>
        </p:nvSpPr>
        <p:spPr>
          <a:xfrm>
            <a:off x="5181600" y="1676400"/>
            <a:ext cx="3601292" cy="592463"/>
          </a:xfrm>
        </p:spPr>
        <p:txBody>
          <a:bodyPr/>
          <a:lstStyle/>
          <a:p>
            <a:pPr>
              <a:spcAft>
                <a:spcPts val="0"/>
              </a:spcAft>
            </a:pPr>
            <a:r>
              <a:rPr lang="en-US" b="1" dirty="0">
                <a:solidFill>
                  <a:schemeClr val="tx1"/>
                </a:solidFill>
              </a:rPr>
              <a:t>Infant Formula w/ Iron</a:t>
            </a:r>
          </a:p>
        </p:txBody>
      </p:sp>
      <p:sp>
        <p:nvSpPr>
          <p:cNvPr id="6" name="Content Placeholder 5"/>
          <p:cNvSpPr>
            <a:spLocks noGrp="1"/>
          </p:cNvSpPr>
          <p:nvPr>
            <p:ph sz="quarter" idx="4"/>
          </p:nvPr>
        </p:nvSpPr>
        <p:spPr>
          <a:xfrm>
            <a:off x="5181600" y="2404046"/>
            <a:ext cx="3672248" cy="2665259"/>
          </a:xfrm>
        </p:spPr>
        <p:txBody>
          <a:bodyPr>
            <a:normAutofit fontScale="77500" lnSpcReduction="20000"/>
          </a:bodyPr>
          <a:lstStyle/>
          <a:p>
            <a:r>
              <a:rPr lang="en-US" sz="2800" b="1" dirty="0"/>
              <a:t>Recently change to 20 Cal/</a:t>
            </a:r>
            <a:r>
              <a:rPr lang="en-US" sz="2800" b="1" dirty="0" err="1"/>
              <a:t>fl</a:t>
            </a:r>
            <a:r>
              <a:rPr lang="en-US" sz="2800" b="1" dirty="0"/>
              <a:t> oz.</a:t>
            </a:r>
          </a:p>
          <a:p>
            <a:r>
              <a:rPr lang="en-US" dirty="0"/>
              <a:t>For fussiness and gas due to lactose sensitivity</a:t>
            </a:r>
          </a:p>
          <a:p>
            <a:r>
              <a:rPr lang="en-US" dirty="0"/>
              <a:t>DHA, Lutein, and Vitamin E found in breastmilk </a:t>
            </a:r>
          </a:p>
          <a:p>
            <a:r>
              <a:rPr lang="en-US" dirty="0"/>
              <a:t>Prebiotics</a:t>
            </a:r>
          </a:p>
          <a:p>
            <a:r>
              <a:rPr lang="en-US" dirty="0"/>
              <a:t>Low Osmolality (200mOsm/kg water)</a:t>
            </a:r>
          </a:p>
          <a:p>
            <a:r>
              <a:rPr lang="en-US" dirty="0"/>
              <a:t>Gluten Free</a:t>
            </a:r>
          </a:p>
          <a:p>
            <a:r>
              <a:rPr lang="en-US" dirty="0"/>
              <a:t>Kosher, Halal </a:t>
            </a: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2032" y="3420979"/>
            <a:ext cx="2189163" cy="30480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9132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47693"/>
            <a:ext cx="8686800" cy="1252728"/>
          </a:xfrm>
        </p:spPr>
        <p:txBody>
          <a:bodyPr>
            <a:normAutofit/>
          </a:bodyPr>
          <a:lstStyle/>
          <a:p>
            <a:r>
              <a:rPr lang="en-US" dirty="0"/>
              <a:t>Specifications of Other Standard Infant Formula and Indications for Use </a:t>
            </a:r>
          </a:p>
        </p:txBody>
      </p:sp>
      <p:sp>
        <p:nvSpPr>
          <p:cNvPr id="3" name="Text Placeholder 2"/>
          <p:cNvSpPr>
            <a:spLocks noGrp="1"/>
          </p:cNvSpPr>
          <p:nvPr>
            <p:ph type="body" idx="1"/>
          </p:nvPr>
        </p:nvSpPr>
        <p:spPr>
          <a:xfrm>
            <a:off x="836612" y="1282433"/>
            <a:ext cx="4040188" cy="1512887"/>
          </a:xfrm>
        </p:spPr>
        <p:txBody>
          <a:bodyPr>
            <a:normAutofit/>
          </a:bodyPr>
          <a:lstStyle/>
          <a:p>
            <a:r>
              <a:rPr lang="en-US" sz="2800" b="1" dirty="0">
                <a:solidFill>
                  <a:schemeClr val="tx1"/>
                </a:solidFill>
              </a:rPr>
              <a:t>Similac for Spit-Up </a:t>
            </a:r>
          </a:p>
          <a:p>
            <a:r>
              <a:rPr lang="en-US" sz="2000" b="1" u="sng" dirty="0">
                <a:solidFill>
                  <a:schemeClr val="tx1"/>
                </a:solidFill>
              </a:rPr>
              <a:t>Powder</a:t>
            </a:r>
            <a:r>
              <a:rPr lang="en-US" sz="2000" dirty="0">
                <a:solidFill>
                  <a:schemeClr val="tx1"/>
                </a:solidFill>
              </a:rPr>
              <a:t> 12 oz. Yields 90 fl oz.</a:t>
            </a:r>
          </a:p>
        </p:txBody>
      </p:sp>
      <p:pic>
        <p:nvPicPr>
          <p:cNvPr id="7" name="Picture 11" descr="C:\Users\rcolchamiro\AppData\Local\Microsoft\Windows\Temporary Internet Files\Content.Outlook\EZZRC527\SUE-12oz-FRONT-D (2).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3352800"/>
            <a:ext cx="2133600" cy="203819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3"/>
          </p:nvPr>
        </p:nvSpPr>
        <p:spPr>
          <a:xfrm>
            <a:off x="4876800" y="1645986"/>
            <a:ext cx="3601290" cy="533400"/>
          </a:xfrm>
        </p:spPr>
        <p:txBody>
          <a:bodyPr/>
          <a:lstStyle/>
          <a:p>
            <a:r>
              <a:rPr lang="en-US" b="1" dirty="0">
                <a:solidFill>
                  <a:schemeClr val="tx1"/>
                </a:solidFill>
              </a:rPr>
              <a:t>Infant Formula w/ Iron</a:t>
            </a:r>
          </a:p>
        </p:txBody>
      </p:sp>
      <p:sp>
        <p:nvSpPr>
          <p:cNvPr id="6" name="Content Placeholder 5"/>
          <p:cNvSpPr>
            <a:spLocks noGrp="1"/>
          </p:cNvSpPr>
          <p:nvPr>
            <p:ph sz="quarter" idx="4"/>
          </p:nvPr>
        </p:nvSpPr>
        <p:spPr>
          <a:xfrm>
            <a:off x="5105400" y="2156625"/>
            <a:ext cx="3672248" cy="4701375"/>
          </a:xfrm>
        </p:spPr>
        <p:txBody>
          <a:bodyPr>
            <a:normAutofit fontScale="85000" lnSpcReduction="20000"/>
          </a:bodyPr>
          <a:lstStyle/>
          <a:p>
            <a:r>
              <a:rPr lang="en-US" sz="3100" b="1" dirty="0"/>
              <a:t>Will change to 20 Cal/</a:t>
            </a:r>
            <a:r>
              <a:rPr lang="en-US" sz="3100" b="1" dirty="0" err="1"/>
              <a:t>fl</a:t>
            </a:r>
            <a:r>
              <a:rPr lang="en-US" sz="3100" b="1" dirty="0"/>
              <a:t> oz by 12/20 </a:t>
            </a:r>
          </a:p>
          <a:p>
            <a:r>
              <a:rPr lang="en-US" dirty="0"/>
              <a:t>Reduce frequency of spit-up</a:t>
            </a:r>
          </a:p>
          <a:p>
            <a:r>
              <a:rPr lang="en-US" dirty="0"/>
              <a:t>Suitable for lactose sensitivity </a:t>
            </a:r>
          </a:p>
          <a:p>
            <a:r>
              <a:rPr lang="en-US" dirty="0"/>
              <a:t>DHA, Lutein, Vitamin E, Carotenoids found in breast milk</a:t>
            </a:r>
          </a:p>
          <a:p>
            <a:r>
              <a:rPr lang="en-US" b="1" dirty="0"/>
              <a:t>Added rice starch</a:t>
            </a:r>
          </a:p>
          <a:p>
            <a:r>
              <a:rPr lang="en-US" dirty="0"/>
              <a:t>Prebiotics</a:t>
            </a:r>
          </a:p>
          <a:p>
            <a:r>
              <a:rPr lang="en-US" dirty="0"/>
              <a:t>Gluten Free</a:t>
            </a:r>
          </a:p>
          <a:p>
            <a:r>
              <a:rPr lang="en-US" dirty="0"/>
              <a:t>Kosher, Halal </a:t>
            </a:r>
          </a:p>
          <a:p>
            <a:r>
              <a:rPr lang="en-US" sz="3200" b="1" dirty="0"/>
              <a:t>Continue to Require Medical Documentation and ICD 10 code such as GER.</a:t>
            </a:r>
          </a:p>
          <a:p>
            <a:endParaRPr lang="en-US" dirty="0"/>
          </a:p>
          <a:p>
            <a:endParaRPr lang="en-US" dirty="0"/>
          </a:p>
          <a:p>
            <a:endParaRPr lang="en-US" dirty="0"/>
          </a:p>
        </p:txBody>
      </p:sp>
    </p:spTree>
    <p:extLst>
      <p:ext uri="{BB962C8B-B14F-4D97-AF65-F5344CB8AC3E}">
        <p14:creationId xmlns:p14="http://schemas.microsoft.com/office/powerpoint/2010/main" val="18221839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1622520720"/>
              </p:ext>
            </p:extLst>
          </p:nvPr>
        </p:nvGraphicFramePr>
        <p:xfrm>
          <a:off x="2667000" y="76201"/>
          <a:ext cx="6131790" cy="6634396"/>
        </p:xfrm>
        <a:graphic>
          <a:graphicData uri="http://schemas.openxmlformats.org/presentationml/2006/ole">
            <mc:AlternateContent xmlns:mc="http://schemas.openxmlformats.org/markup-compatibility/2006">
              <mc:Choice xmlns:v="urn:schemas-microsoft-com:vml" Requires="v">
                <p:oleObj spid="_x0000_s1160" name="Acrobat Document" r:id="rId4" imgW="5829199" imgH="7543800" progId="Acrobat.Document.2015">
                  <p:embed/>
                </p:oleObj>
              </mc:Choice>
              <mc:Fallback>
                <p:oleObj name="Acrobat Document" r:id="rId4" imgW="5829199" imgH="7543800" progId="Acrobat.Document.2015">
                  <p:embed/>
                  <p:pic>
                    <p:nvPicPr>
                      <p:cNvPr id="0" name=""/>
                      <p:cNvPicPr/>
                      <p:nvPr/>
                    </p:nvPicPr>
                    <p:blipFill>
                      <a:blip r:embed="rId5"/>
                      <a:stretch>
                        <a:fillRect/>
                      </a:stretch>
                    </p:blipFill>
                    <p:spPr>
                      <a:xfrm>
                        <a:off x="2667000" y="76201"/>
                        <a:ext cx="6131790" cy="6634396"/>
                      </a:xfrm>
                      <a:prstGeom prst="rect">
                        <a:avLst/>
                      </a:prstGeom>
                      <a:ln>
                        <a:solidFill>
                          <a:schemeClr val="tx1"/>
                        </a:solidFill>
                      </a:ln>
                    </p:spPr>
                  </p:pic>
                </p:oleObj>
              </mc:Fallback>
            </mc:AlternateContent>
          </a:graphicData>
        </a:graphic>
      </p:graphicFrame>
      <p:cxnSp>
        <p:nvCxnSpPr>
          <p:cNvPr id="4" name="Straight Connector 3"/>
          <p:cNvCxnSpPr/>
          <p:nvPr/>
        </p:nvCxnSpPr>
        <p:spPr>
          <a:xfrm>
            <a:off x="5452774" y="914400"/>
            <a:ext cx="560242" cy="613611"/>
          </a:xfrm>
          <a:prstGeom prst="line">
            <a:avLst/>
          </a:prstGeom>
          <a:ln w="38100">
            <a:solidFill>
              <a:srgbClr val="00FF6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5452774" y="914400"/>
            <a:ext cx="414626" cy="613611"/>
          </a:xfrm>
          <a:prstGeom prst="line">
            <a:avLst/>
          </a:prstGeom>
          <a:ln w="38100">
            <a:solidFill>
              <a:srgbClr val="00FF66"/>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4455226" y="1752600"/>
            <a:ext cx="304800" cy="533400"/>
          </a:xfrm>
          <a:prstGeom prst="line">
            <a:avLst/>
          </a:prstGeom>
          <a:ln w="38100">
            <a:solidFill>
              <a:srgbClr val="00FF6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455226" y="1752600"/>
            <a:ext cx="304800" cy="533400"/>
          </a:xfrm>
          <a:prstGeom prst="line">
            <a:avLst/>
          </a:prstGeom>
          <a:ln w="38100">
            <a:solidFill>
              <a:srgbClr val="00FF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010400" y="1752600"/>
            <a:ext cx="304800" cy="533400"/>
          </a:xfrm>
          <a:prstGeom prst="line">
            <a:avLst/>
          </a:prstGeom>
          <a:ln w="38100">
            <a:solidFill>
              <a:srgbClr val="00FF6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7032171" y="1752600"/>
            <a:ext cx="304800" cy="533400"/>
          </a:xfrm>
          <a:prstGeom prst="line">
            <a:avLst/>
          </a:prstGeom>
          <a:ln w="38100">
            <a:solidFill>
              <a:srgbClr val="00FF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76747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6201" y="2053641"/>
            <a:ext cx="3429000" cy="2760098"/>
          </a:xfrm>
        </p:spPr>
        <p:txBody>
          <a:bodyPr>
            <a:normAutofit/>
          </a:bodyPr>
          <a:lstStyle/>
          <a:p>
            <a:br>
              <a:rPr lang="en-US" b="1" dirty="0">
                <a:solidFill>
                  <a:srgbClr val="FFFFFF"/>
                </a:solidFill>
              </a:rPr>
            </a:br>
            <a:r>
              <a:rPr lang="en-US" b="1" dirty="0">
                <a:solidFill>
                  <a:srgbClr val="FFFFFF"/>
                </a:solidFill>
              </a:rPr>
              <a:t>Special Formulas: CT-WIC Definition</a:t>
            </a:r>
            <a:br>
              <a:rPr lang="en-US" dirty="0">
                <a:solidFill>
                  <a:srgbClr val="FFFFFF"/>
                </a:solidFill>
              </a:rPr>
            </a:br>
            <a:endParaRPr lang="en-US" dirty="0">
              <a:solidFill>
                <a:srgbClr val="FFFFFF"/>
              </a:solidFill>
            </a:endParaRPr>
          </a:p>
        </p:txBody>
      </p:sp>
      <p:sp>
        <p:nvSpPr>
          <p:cNvPr id="3" name="Content Placeholder 2"/>
          <p:cNvSpPr>
            <a:spLocks noGrp="1"/>
          </p:cNvSpPr>
          <p:nvPr>
            <p:ph idx="1"/>
          </p:nvPr>
        </p:nvSpPr>
        <p:spPr>
          <a:xfrm>
            <a:off x="4567930" y="801866"/>
            <a:ext cx="3979563" cy="5230634"/>
          </a:xfrm>
        </p:spPr>
        <p:txBody>
          <a:bodyPr anchor="ctr">
            <a:normAutofit/>
          </a:bodyPr>
          <a:lstStyle/>
          <a:p>
            <a:r>
              <a:rPr lang="en-US">
                <a:solidFill>
                  <a:srgbClr val="000000"/>
                </a:solidFill>
              </a:rPr>
              <a:t>Any formula </a:t>
            </a:r>
            <a:r>
              <a:rPr lang="en-US" u="sng">
                <a:solidFill>
                  <a:srgbClr val="000000"/>
                </a:solidFill>
              </a:rPr>
              <a:t>other than</a:t>
            </a:r>
            <a:r>
              <a:rPr lang="en-US">
                <a:solidFill>
                  <a:srgbClr val="000000"/>
                </a:solidFill>
              </a:rPr>
              <a:t> </a:t>
            </a:r>
            <a:r>
              <a:rPr lang="en-US" i="1">
                <a:solidFill>
                  <a:srgbClr val="000000"/>
                </a:solidFill>
              </a:rPr>
              <a:t>Similac Advance, Similac Soy Isomil, Similac Total Comfort, Similac Sensitive, Similac for Spit UP </a:t>
            </a:r>
          </a:p>
          <a:p>
            <a:pPr>
              <a:buNone/>
            </a:pPr>
            <a:r>
              <a:rPr lang="en-US">
                <a:solidFill>
                  <a:srgbClr val="000000"/>
                </a:solidFill>
              </a:rPr>
              <a:t> </a:t>
            </a:r>
          </a:p>
          <a:p>
            <a:r>
              <a:rPr lang="en-US">
                <a:solidFill>
                  <a:srgbClr val="000000"/>
                </a:solidFill>
              </a:rPr>
              <a:t>Must be approved by USDA and CT WIC (Special Formula Approval List)</a:t>
            </a:r>
          </a:p>
          <a:p>
            <a:pPr>
              <a:buNone/>
            </a:pPr>
            <a:endParaRPr lang="en-US">
              <a:solidFill>
                <a:srgbClr val="000000"/>
              </a:solidFill>
            </a:endParaRPr>
          </a:p>
          <a:p>
            <a:r>
              <a:rPr lang="en-US">
                <a:solidFill>
                  <a:srgbClr val="000000"/>
                </a:solidFill>
              </a:rPr>
              <a:t>Requires medical documentation with medical rationale (ICD-10 code)</a:t>
            </a:r>
          </a:p>
          <a:p>
            <a:pPr>
              <a:buNone/>
            </a:pPr>
            <a:endParaRPr lang="en-US">
              <a:solidFill>
                <a:srgbClr val="000000"/>
              </a:solidFill>
            </a:endParaRPr>
          </a:p>
          <a:p>
            <a:r>
              <a:rPr lang="en-US">
                <a:solidFill>
                  <a:srgbClr val="000000"/>
                </a:solidFill>
              </a:rPr>
              <a:t>Includes formulas for women, infants and children.</a:t>
            </a:r>
          </a:p>
          <a:p>
            <a:endParaRPr lang="en-US">
              <a:solidFill>
                <a:srgbClr val="000000"/>
              </a:solidFill>
            </a:endParaRPr>
          </a:p>
          <a:p>
            <a:endParaRPr lang="en-US">
              <a:solidFill>
                <a:srgbClr val="000000"/>
              </a:solidFill>
            </a:endParaRPr>
          </a:p>
        </p:txBody>
      </p:sp>
    </p:spTree>
    <p:extLst>
      <p:ext uri="{BB962C8B-B14F-4D97-AF65-F5344CB8AC3E}">
        <p14:creationId xmlns:p14="http://schemas.microsoft.com/office/powerpoint/2010/main" val="24491005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0718" y="76200"/>
            <a:ext cx="6662764" cy="914400"/>
          </a:xfrm>
        </p:spPr>
        <p:txBody>
          <a:bodyPr>
            <a:normAutofit/>
          </a:bodyPr>
          <a:lstStyle/>
          <a:p>
            <a:r>
              <a:rPr lang="en-US" sz="3600" dirty="0"/>
              <a:t>Medical Documentation Form</a:t>
            </a:r>
          </a:p>
        </p:txBody>
      </p:sp>
      <p:pic>
        <p:nvPicPr>
          <p:cNvPr id="5" name="Picture 4">
            <a:extLst>
              <a:ext uri="{FF2B5EF4-FFF2-40B4-BE49-F238E27FC236}">
                <a16:creationId xmlns:a16="http://schemas.microsoft.com/office/drawing/2014/main" id="{0703F8DD-7C6A-4BEE-B721-A572DC492CE3}"/>
              </a:ext>
            </a:extLst>
          </p:cNvPr>
          <p:cNvPicPr>
            <a:picLocks noChangeAspect="1"/>
          </p:cNvPicPr>
          <p:nvPr/>
        </p:nvPicPr>
        <p:blipFill>
          <a:blip r:embed="rId3"/>
          <a:stretch>
            <a:fillRect/>
          </a:stretch>
        </p:blipFill>
        <p:spPr>
          <a:xfrm>
            <a:off x="2040718" y="838200"/>
            <a:ext cx="5655482" cy="5943599"/>
          </a:xfrm>
          <a:prstGeom prst="rect">
            <a:avLst/>
          </a:prstGeom>
        </p:spPr>
      </p:pic>
    </p:spTree>
    <p:extLst>
      <p:ext uri="{BB962C8B-B14F-4D97-AF65-F5344CB8AC3E}">
        <p14:creationId xmlns:p14="http://schemas.microsoft.com/office/powerpoint/2010/main" val="27419738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315" name="Title 3"/>
          <p:cNvSpPr>
            <a:spLocks noGrp="1"/>
          </p:cNvSpPr>
          <p:nvPr>
            <p:ph type="title"/>
          </p:nvPr>
        </p:nvSpPr>
        <p:spPr>
          <a:xfrm>
            <a:off x="480059" y="2053641"/>
            <a:ext cx="2751871" cy="2760098"/>
          </a:xfrm>
        </p:spPr>
        <p:txBody>
          <a:bodyPr>
            <a:normAutofit/>
          </a:bodyPr>
          <a:lstStyle/>
          <a:p>
            <a:r>
              <a:rPr lang="en-US" b="1" dirty="0">
                <a:solidFill>
                  <a:srgbClr val="FFFFFF"/>
                </a:solidFill>
              </a:rPr>
              <a:t>Medical Documentation</a:t>
            </a:r>
            <a:br>
              <a:rPr lang="en-US" b="1" dirty="0">
                <a:solidFill>
                  <a:srgbClr val="FFFFFF"/>
                </a:solidFill>
              </a:rPr>
            </a:br>
            <a:r>
              <a:rPr lang="en-US" b="1" dirty="0">
                <a:solidFill>
                  <a:srgbClr val="FFFFFF"/>
                </a:solidFill>
              </a:rPr>
              <a:t>Approved HCP Signatures</a:t>
            </a:r>
          </a:p>
        </p:txBody>
      </p:sp>
      <p:sp>
        <p:nvSpPr>
          <p:cNvPr id="13314" name="Rectangle 3"/>
          <p:cNvSpPr>
            <a:spLocks noGrp="1" noChangeArrowheads="1"/>
          </p:cNvSpPr>
          <p:nvPr>
            <p:ph idx="1"/>
          </p:nvPr>
        </p:nvSpPr>
        <p:spPr>
          <a:xfrm>
            <a:off x="4567930" y="801866"/>
            <a:ext cx="3979563" cy="5230634"/>
          </a:xfrm>
        </p:spPr>
        <p:txBody>
          <a:bodyPr lIns="92075" tIns="46038" rIns="92075" bIns="46038" anchor="ctr">
            <a:normAutofit/>
          </a:bodyPr>
          <a:lstStyle/>
          <a:p>
            <a:pPr marL="457200" lvl="1" indent="0">
              <a:buNone/>
            </a:pPr>
            <a:r>
              <a:rPr lang="en-US" sz="2100">
                <a:solidFill>
                  <a:srgbClr val="000000"/>
                </a:solidFill>
              </a:rPr>
              <a:t>CT Medical Documentation can be signed only by: </a:t>
            </a:r>
          </a:p>
          <a:p>
            <a:pPr marL="457200" lvl="1" indent="0">
              <a:buNone/>
            </a:pPr>
            <a:endParaRPr lang="en-US" sz="2100">
              <a:solidFill>
                <a:srgbClr val="000000"/>
              </a:solidFill>
            </a:endParaRPr>
          </a:p>
          <a:p>
            <a:pPr lvl="1"/>
            <a:r>
              <a:rPr lang="en-US" sz="2100" b="1">
                <a:solidFill>
                  <a:srgbClr val="000000"/>
                </a:solidFill>
              </a:rPr>
              <a:t>Medical Doctor (M.D.) (D.O.)</a:t>
            </a:r>
          </a:p>
          <a:p>
            <a:pPr lvl="1"/>
            <a:endParaRPr lang="en-US" sz="2100" b="1">
              <a:solidFill>
                <a:srgbClr val="000000"/>
              </a:solidFill>
            </a:endParaRPr>
          </a:p>
          <a:p>
            <a:pPr lvl="1"/>
            <a:r>
              <a:rPr lang="en-US" sz="2100" b="1">
                <a:solidFill>
                  <a:srgbClr val="000000"/>
                </a:solidFill>
              </a:rPr>
              <a:t>Advanced Practice Registered Nurse (APRN)</a:t>
            </a:r>
          </a:p>
          <a:p>
            <a:pPr lvl="1"/>
            <a:endParaRPr lang="en-US" sz="2100" b="1">
              <a:solidFill>
                <a:srgbClr val="000000"/>
              </a:solidFill>
            </a:endParaRPr>
          </a:p>
          <a:p>
            <a:pPr lvl="1"/>
            <a:r>
              <a:rPr lang="en-US" sz="2100" b="1">
                <a:solidFill>
                  <a:srgbClr val="000000"/>
                </a:solidFill>
              </a:rPr>
              <a:t>Physician’s Assistant (PA)</a:t>
            </a:r>
          </a:p>
          <a:p>
            <a:pPr marL="0" indent="0" eaLnBrk="1" hangingPunct="1">
              <a:buNone/>
            </a:pPr>
            <a:endParaRPr lang="en-US">
              <a:solidFill>
                <a:srgbClr val="00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4114800"/>
            <a:ext cx="8229600" cy="2508250"/>
          </a:xfrm>
          <a:prstGeom prst="rect">
            <a:avLst/>
          </a:prstGeom>
        </p:spPr>
        <p:txBody>
          <a:bodyPr/>
          <a:lstStyle/>
          <a:p>
            <a:pPr>
              <a:lnSpc>
                <a:spcPct val="80000"/>
              </a:lnSpc>
              <a:spcBef>
                <a:spcPct val="20000"/>
              </a:spcBef>
              <a:buClr>
                <a:srgbClr val="A50021"/>
              </a:buClr>
              <a:buSzPct val="75000"/>
              <a:defRPr/>
            </a:pPr>
            <a:endParaRPr lang="en-US" sz="2800" b="1" kern="0" dirty="0">
              <a:solidFill>
                <a:srgbClr val="006600"/>
              </a:solidFill>
              <a:latin typeface="+mn-lt"/>
            </a:endParaRPr>
          </a:p>
        </p:txBody>
      </p:sp>
      <p:sp>
        <p:nvSpPr>
          <p:cNvPr id="5" name="Rectangle 7"/>
          <p:cNvSpPr txBox="1">
            <a:spLocks noChangeArrowheads="1"/>
          </p:cNvSpPr>
          <p:nvPr/>
        </p:nvSpPr>
        <p:spPr>
          <a:xfrm>
            <a:off x="533400" y="0"/>
            <a:ext cx="8229600" cy="804863"/>
          </a:xfrm>
          <a:prstGeom prst="rect">
            <a:avLst/>
          </a:prstGeom>
        </p:spPr>
        <p:txBody>
          <a:bodyPr/>
          <a:lstStyle/>
          <a:p>
            <a:pPr algn="ctr">
              <a:defRPr/>
            </a:pPr>
            <a:endParaRPr lang="en-US" sz="4400" b="1" kern="0" dirty="0">
              <a:solidFill>
                <a:srgbClr val="002060"/>
              </a:solidFill>
              <a:latin typeface="+mj-lt"/>
              <a:ea typeface="+mj-ea"/>
              <a:cs typeface="+mj-cs"/>
            </a:endParaRPr>
          </a:p>
        </p:txBody>
      </p:sp>
      <p:sp>
        <p:nvSpPr>
          <p:cNvPr id="3" name="Title 2"/>
          <p:cNvSpPr>
            <a:spLocks noGrp="1"/>
          </p:cNvSpPr>
          <p:nvPr>
            <p:ph type="title"/>
          </p:nvPr>
        </p:nvSpPr>
        <p:spPr>
          <a:xfrm>
            <a:off x="609600" y="638662"/>
            <a:ext cx="8229600" cy="1252728"/>
          </a:xfrm>
        </p:spPr>
        <p:txBody>
          <a:bodyPr>
            <a:normAutofit/>
          </a:bodyPr>
          <a:lstStyle/>
          <a:p>
            <a:r>
              <a:rPr lang="en-US" dirty="0"/>
              <a:t>Formula Requested Section</a:t>
            </a:r>
          </a:p>
        </p:txBody>
      </p:sp>
      <p:sp>
        <p:nvSpPr>
          <p:cNvPr id="6" name="Content Placeholder 5"/>
          <p:cNvSpPr>
            <a:spLocks noGrp="1"/>
          </p:cNvSpPr>
          <p:nvPr>
            <p:ph idx="1"/>
          </p:nvPr>
        </p:nvSpPr>
        <p:spPr>
          <a:xfrm>
            <a:off x="788099" y="4489077"/>
            <a:ext cx="7408333" cy="1775896"/>
          </a:xfrm>
        </p:spPr>
        <p:txBody>
          <a:bodyPr>
            <a:normAutofit/>
          </a:bodyPr>
          <a:lstStyle/>
          <a:p>
            <a:r>
              <a:rPr lang="en-US" kern="0" dirty="0"/>
              <a:t>Ounces/day, instructions for preparation</a:t>
            </a:r>
          </a:p>
          <a:p>
            <a:r>
              <a:rPr lang="en-US" kern="0" dirty="0"/>
              <a:t>Disclaimer re: amount of formula is supplemental, coordinate with Medicaid/insurance company if formula needed is more than MMA WIC can provide</a:t>
            </a:r>
          </a:p>
          <a:p>
            <a:endParaRPr lang="en-US" b="1" kern="0" dirty="0">
              <a:solidFill>
                <a:srgbClr val="006600"/>
              </a:solidFill>
            </a:endParaRPr>
          </a:p>
          <a:p>
            <a:pPr marL="0" indent="0">
              <a:buNone/>
            </a:pPr>
            <a:endParaRPr lang="en-US" dirty="0"/>
          </a:p>
        </p:txBody>
      </p:sp>
      <p:sp>
        <p:nvSpPr>
          <p:cNvPr id="8" name="Left Arrow 7"/>
          <p:cNvSpPr>
            <a:spLocks noChangeArrowheads="1"/>
          </p:cNvSpPr>
          <p:nvPr/>
        </p:nvSpPr>
        <p:spPr bwMode="auto">
          <a:xfrm rot="10162458">
            <a:off x="470461" y="2803487"/>
            <a:ext cx="673100" cy="206430"/>
          </a:xfrm>
          <a:prstGeom prst="leftArrow">
            <a:avLst>
              <a:gd name="adj1" fmla="val 50000"/>
              <a:gd name="adj2" fmla="val 50032"/>
            </a:avLst>
          </a:prstGeom>
          <a:solidFill>
            <a:schemeClr val="accent1">
              <a:lumMod val="75000"/>
            </a:schemeClr>
          </a:solidFill>
          <a:ln w="25400" algn="ctr">
            <a:solidFill>
              <a:schemeClr val="tx1">
                <a:lumMod val="75000"/>
                <a:lumOff val="25000"/>
              </a:schemeClr>
            </a:solidFill>
            <a:miter lim="800000"/>
            <a:headEnd/>
            <a:tailEnd/>
          </a:ln>
        </p:spPr>
        <p:txBody>
          <a:bodyPr anchor="ctr"/>
          <a:lstStyle/>
          <a:p>
            <a:pPr>
              <a:defRPr/>
            </a:pPr>
            <a:endParaRPr lang="en-US" sz="1800" dirty="0">
              <a:solidFill>
                <a:schemeClr val="lt1"/>
              </a:solidFill>
              <a:latin typeface="+mn-lt"/>
            </a:endParaRPr>
          </a:p>
        </p:txBody>
      </p:sp>
      <p:sp>
        <p:nvSpPr>
          <p:cNvPr id="9" name="Left Arrow 8"/>
          <p:cNvSpPr>
            <a:spLocks noChangeArrowheads="1"/>
          </p:cNvSpPr>
          <p:nvPr/>
        </p:nvSpPr>
        <p:spPr bwMode="auto">
          <a:xfrm rot="9842025">
            <a:off x="442770" y="3636532"/>
            <a:ext cx="673100" cy="195125"/>
          </a:xfrm>
          <a:prstGeom prst="leftArrow">
            <a:avLst>
              <a:gd name="adj1" fmla="val 50000"/>
              <a:gd name="adj2" fmla="val 50032"/>
            </a:avLst>
          </a:prstGeom>
          <a:solidFill>
            <a:schemeClr val="accent1">
              <a:lumMod val="75000"/>
            </a:schemeClr>
          </a:solidFill>
          <a:ln w="25400" algn="ctr">
            <a:solidFill>
              <a:schemeClr val="tx1">
                <a:lumMod val="65000"/>
                <a:lumOff val="35000"/>
              </a:schemeClr>
            </a:solidFill>
            <a:miter lim="800000"/>
            <a:headEnd/>
            <a:tailEnd/>
          </a:ln>
        </p:spPr>
        <p:txBody>
          <a:bodyPr anchor="ctr"/>
          <a:lstStyle/>
          <a:p>
            <a:pPr>
              <a:defRPr/>
            </a:pPr>
            <a:endParaRPr lang="en-US" sz="1800" dirty="0">
              <a:solidFill>
                <a:schemeClr val="lt1"/>
              </a:solidFill>
              <a:latin typeface="+mn-lt"/>
            </a:endParaRPr>
          </a:p>
        </p:txBody>
      </p:sp>
      <p:pic>
        <p:nvPicPr>
          <p:cNvPr id="4" name="Picture 3">
            <a:extLst>
              <a:ext uri="{FF2B5EF4-FFF2-40B4-BE49-F238E27FC236}">
                <a16:creationId xmlns:a16="http://schemas.microsoft.com/office/drawing/2014/main" id="{FA268B38-DE85-45DA-AC10-45860F8BBFA7}"/>
              </a:ext>
            </a:extLst>
          </p:cNvPr>
          <p:cNvPicPr>
            <a:picLocks noChangeAspect="1"/>
          </p:cNvPicPr>
          <p:nvPr/>
        </p:nvPicPr>
        <p:blipFill>
          <a:blip r:embed="rId3"/>
          <a:stretch>
            <a:fillRect/>
          </a:stretch>
        </p:blipFill>
        <p:spPr>
          <a:xfrm>
            <a:off x="1156822" y="2630303"/>
            <a:ext cx="6996577" cy="159739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718879" y="800392"/>
            <a:ext cx="7698523" cy="1212102"/>
          </a:xfrm>
        </p:spPr>
        <p:txBody>
          <a:bodyPr>
            <a:normAutofit/>
          </a:bodyPr>
          <a:lstStyle/>
          <a:p>
            <a:r>
              <a:rPr lang="en-US" sz="3500" b="1">
                <a:solidFill>
                  <a:srgbClr val="FFFFFF"/>
                </a:solidFill>
              </a:rPr>
              <a:t>Infant Formulas &amp; </a:t>
            </a:r>
            <a:br>
              <a:rPr lang="en-US" sz="3500" b="1">
                <a:solidFill>
                  <a:srgbClr val="FFFFFF"/>
                </a:solidFill>
              </a:rPr>
            </a:br>
            <a:r>
              <a:rPr lang="en-US" sz="3500" b="1">
                <a:solidFill>
                  <a:srgbClr val="FFFFFF"/>
                </a:solidFill>
              </a:rPr>
              <a:t>WIC-eligible nutritionals </a:t>
            </a:r>
          </a:p>
        </p:txBody>
      </p:sp>
      <p:sp>
        <p:nvSpPr>
          <p:cNvPr id="3" name="Content Placeholder 2"/>
          <p:cNvSpPr>
            <a:spLocks noGrp="1"/>
          </p:cNvSpPr>
          <p:nvPr>
            <p:ph idx="1"/>
          </p:nvPr>
        </p:nvSpPr>
        <p:spPr>
          <a:xfrm>
            <a:off x="1025718" y="2490436"/>
            <a:ext cx="7281746" cy="3567173"/>
          </a:xfrm>
        </p:spPr>
        <p:txBody>
          <a:bodyPr anchor="ctr">
            <a:normAutofit/>
          </a:bodyPr>
          <a:lstStyle/>
          <a:p>
            <a:r>
              <a:rPr lang="en-US" b="1"/>
              <a:t>Infant formulas </a:t>
            </a:r>
            <a:r>
              <a:rPr lang="en-US"/>
              <a:t>are nutritionally complete, not requiring the addition of any ingredients other than water before being served in a liquid state.  They are intended for enteral digestion and it can be used as an oral and/or tube feeding. </a:t>
            </a:r>
          </a:p>
          <a:p>
            <a:endParaRPr lang="en-US" b="1"/>
          </a:p>
          <a:p>
            <a:r>
              <a:rPr lang="en-US" b="1"/>
              <a:t>WIC-medical food/nutritionals </a:t>
            </a:r>
            <a:r>
              <a:rPr lang="en-US"/>
              <a:t>serve the purpose of a food, meal, and provides a source of calories and one or more nutrients (may be nutritionally complete or incomplete).  They are intended for inborn errors of metabolism, malabsorption syndromes, severe food allergies, etc</a:t>
            </a:r>
            <a:r>
              <a:rPr lang="en-US" dirty="0"/>
              <a:t>.  </a:t>
            </a:r>
          </a:p>
        </p:txBody>
      </p:sp>
    </p:spTree>
    <p:extLst>
      <p:ext uri="{BB962C8B-B14F-4D97-AF65-F5344CB8AC3E}">
        <p14:creationId xmlns:p14="http://schemas.microsoft.com/office/powerpoint/2010/main" val="31772580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832734" cy="685800"/>
          </a:xfrm>
        </p:spPr>
        <p:txBody>
          <a:bodyPr>
            <a:noAutofit/>
          </a:bodyPr>
          <a:lstStyle/>
          <a:p>
            <a:r>
              <a:rPr lang="en-US" sz="2600" b="1" dirty="0"/>
              <a:t>Medical Documentation:  Local WIC Nutritionist Role</a:t>
            </a:r>
          </a:p>
        </p:txBody>
      </p:sp>
      <p:sp>
        <p:nvSpPr>
          <p:cNvPr id="4" name="Text Placeholder 3"/>
          <p:cNvSpPr>
            <a:spLocks noGrp="1"/>
          </p:cNvSpPr>
          <p:nvPr>
            <p:ph type="body" sz="half" idx="2"/>
          </p:nvPr>
        </p:nvSpPr>
        <p:spPr>
          <a:xfrm>
            <a:off x="1113524" y="1524000"/>
            <a:ext cx="2662534" cy="4572000"/>
          </a:xfrm>
        </p:spPr>
        <p:txBody>
          <a:bodyPr>
            <a:normAutofit/>
          </a:bodyPr>
          <a:lstStyle/>
          <a:p>
            <a:pPr marL="285750" indent="-285750" algn="l">
              <a:buFont typeface="Arial" panose="020B0604020202020204" pitchFamily="34" charset="0"/>
              <a:buChar char="•"/>
            </a:pPr>
            <a:r>
              <a:rPr lang="en-US" sz="2000" dirty="0"/>
              <a:t>Refer to the various formula references in the State Plan, local agency formula files and State memos/emails</a:t>
            </a:r>
          </a:p>
          <a:p>
            <a:pPr marL="285750" indent="-285750" algn="l">
              <a:buFont typeface="Arial" panose="020B0604020202020204" pitchFamily="34" charset="0"/>
              <a:buChar char="•"/>
            </a:pPr>
            <a:endParaRPr lang="en-US" sz="1800" dirty="0"/>
          </a:p>
          <a:p>
            <a:pPr marL="285750" indent="-285750" algn="l">
              <a:buFont typeface="Arial" panose="020B0604020202020204" pitchFamily="34" charset="0"/>
              <a:buChar char="•"/>
            </a:pPr>
            <a:r>
              <a:rPr lang="en-US" sz="2000" dirty="0"/>
              <a:t>Contacts State WIC Office for technical assistance if needed</a:t>
            </a:r>
          </a:p>
          <a:p>
            <a:endParaRPr lang="en-US" dirty="0"/>
          </a:p>
          <a:p>
            <a:endParaRPr lang="en-US"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3" t="9600" r="1664" b="800"/>
          <a:stretch/>
        </p:blipFill>
        <p:spPr bwMode="auto">
          <a:xfrm>
            <a:off x="3996341" y="1447800"/>
            <a:ext cx="4977493" cy="4724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Left Arrow 4"/>
          <p:cNvSpPr>
            <a:spLocks noChangeArrowheads="1"/>
          </p:cNvSpPr>
          <p:nvPr/>
        </p:nvSpPr>
        <p:spPr bwMode="auto">
          <a:xfrm>
            <a:off x="8382000" y="3962400"/>
            <a:ext cx="673100" cy="331788"/>
          </a:xfrm>
          <a:prstGeom prst="leftArrow">
            <a:avLst>
              <a:gd name="adj1" fmla="val 50000"/>
              <a:gd name="adj2" fmla="val 50032"/>
            </a:avLst>
          </a:prstGeom>
          <a:solidFill>
            <a:schemeClr val="accent1"/>
          </a:solidFill>
          <a:ln w="25400" algn="ctr">
            <a:solidFill>
              <a:srgbClr val="0000FF"/>
            </a:solidFill>
            <a:miter lim="800000"/>
            <a:headEnd/>
            <a:tailEnd/>
          </a:ln>
        </p:spPr>
        <p:txBody>
          <a:bodyPr anchor="ctr"/>
          <a:lstStyle/>
          <a:p>
            <a:pPr>
              <a:defRPr/>
            </a:pPr>
            <a:endParaRPr lang="en-US" sz="1800" dirty="0">
              <a:solidFill>
                <a:schemeClr val="lt1"/>
              </a:solidFill>
              <a:latin typeface="+mn-lt"/>
            </a:endParaRPr>
          </a:p>
        </p:txBody>
      </p:sp>
    </p:spTree>
    <p:extLst>
      <p:ext uri="{BB962C8B-B14F-4D97-AF65-F5344CB8AC3E}">
        <p14:creationId xmlns:p14="http://schemas.microsoft.com/office/powerpoint/2010/main" val="23854755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556" y="228600"/>
            <a:ext cx="7843241" cy="609600"/>
          </a:xfrm>
        </p:spPr>
        <p:txBody>
          <a:bodyPr>
            <a:normAutofit/>
          </a:bodyPr>
          <a:lstStyle/>
          <a:p>
            <a:r>
              <a:rPr lang="en-US" sz="2800" b="1" dirty="0"/>
              <a:t>Medical Documentation:  Local WIC Nutritionist Role</a:t>
            </a:r>
          </a:p>
        </p:txBody>
      </p:sp>
      <p:sp>
        <p:nvSpPr>
          <p:cNvPr id="4" name="Text Placeholder 3"/>
          <p:cNvSpPr>
            <a:spLocks noGrp="1"/>
          </p:cNvSpPr>
          <p:nvPr>
            <p:ph type="body" sz="half" idx="2"/>
          </p:nvPr>
        </p:nvSpPr>
        <p:spPr>
          <a:xfrm>
            <a:off x="849926" y="1371600"/>
            <a:ext cx="2662534" cy="4648201"/>
          </a:xfrm>
        </p:spPr>
        <p:txBody>
          <a:bodyPr>
            <a:normAutofit/>
          </a:bodyPr>
          <a:lstStyle/>
          <a:p>
            <a:pPr marL="285750" indent="-285750" algn="l">
              <a:spcAft>
                <a:spcPts val="0"/>
              </a:spcAft>
              <a:buFont typeface="Arial" panose="020B0604020202020204" pitchFamily="34" charset="0"/>
              <a:buChar char="•"/>
            </a:pPr>
            <a:r>
              <a:rPr lang="en-US" sz="2000" dirty="0"/>
              <a:t>Screens WIC medical documentation form</a:t>
            </a:r>
          </a:p>
          <a:p>
            <a:pPr marL="285750" indent="-285750" algn="l">
              <a:spcAft>
                <a:spcPts val="0"/>
              </a:spcAft>
              <a:buFont typeface="Arial" panose="020B0604020202020204" pitchFamily="34" charset="0"/>
              <a:buChar char="•"/>
            </a:pPr>
            <a:endParaRPr lang="en-US" sz="2000" dirty="0"/>
          </a:p>
          <a:p>
            <a:pPr marL="285750" indent="-285750" algn="l">
              <a:spcAft>
                <a:spcPts val="0"/>
              </a:spcAft>
              <a:buFont typeface="Arial" panose="020B0604020202020204" pitchFamily="34" charset="0"/>
              <a:buChar char="•"/>
            </a:pPr>
            <a:r>
              <a:rPr lang="en-US" sz="2000" dirty="0"/>
              <a:t>Contacts Health Care Provider for clarification</a:t>
            </a:r>
          </a:p>
          <a:p>
            <a:pPr marL="285750" indent="-285750" algn="l">
              <a:spcAft>
                <a:spcPts val="0"/>
              </a:spcAft>
              <a:buFont typeface="Arial" panose="020B0604020202020204" pitchFamily="34" charset="0"/>
              <a:buChar char="•"/>
            </a:pPr>
            <a:endParaRPr lang="en-US" sz="2000" dirty="0"/>
          </a:p>
          <a:p>
            <a:pPr marL="285750" indent="-285750" algn="l">
              <a:spcAft>
                <a:spcPts val="0"/>
              </a:spcAft>
              <a:buFont typeface="Arial" panose="020B0604020202020204" pitchFamily="34" charset="0"/>
              <a:buChar char="•"/>
            </a:pPr>
            <a:r>
              <a:rPr lang="en-US" sz="2000" dirty="0"/>
              <a:t>Ensure the product is WIC approved</a:t>
            </a:r>
          </a:p>
          <a:p>
            <a:pPr marL="285750" indent="-285750" algn="l">
              <a:spcAft>
                <a:spcPts val="0"/>
              </a:spcAft>
              <a:buFont typeface="Arial" panose="020B0604020202020204" pitchFamily="34" charset="0"/>
              <a:buChar char="•"/>
            </a:pPr>
            <a:endParaRPr lang="en-US" sz="2000" dirty="0"/>
          </a:p>
          <a:p>
            <a:pPr marL="285750" indent="-285750" algn="l">
              <a:spcAft>
                <a:spcPts val="0"/>
              </a:spcAft>
              <a:buFont typeface="Arial" panose="020B0604020202020204" pitchFamily="34" charset="0"/>
              <a:buChar char="•"/>
            </a:pPr>
            <a:r>
              <a:rPr lang="en-US" sz="2000" dirty="0"/>
              <a:t>Check for age appropriateness, medical rationale</a:t>
            </a:r>
          </a:p>
          <a:p>
            <a:pPr>
              <a:spcAft>
                <a:spcPts val="0"/>
              </a:spcAft>
            </a:pPr>
            <a:endParaRPr lang="en-US" sz="1800" dirty="0"/>
          </a:p>
          <a:p>
            <a:pPr>
              <a:spcAft>
                <a:spcPts val="0"/>
              </a:spcAft>
            </a:pPr>
            <a:endParaRPr lang="en-US" sz="1800" dirty="0"/>
          </a:p>
        </p:txBody>
      </p:sp>
      <p:sp>
        <p:nvSpPr>
          <p:cNvPr id="5" name="Left Arrow 4"/>
          <p:cNvSpPr>
            <a:spLocks noChangeArrowheads="1"/>
          </p:cNvSpPr>
          <p:nvPr/>
        </p:nvSpPr>
        <p:spPr bwMode="auto">
          <a:xfrm>
            <a:off x="8451022" y="1981200"/>
            <a:ext cx="673100" cy="331788"/>
          </a:xfrm>
          <a:prstGeom prst="leftArrow">
            <a:avLst>
              <a:gd name="adj1" fmla="val 50000"/>
              <a:gd name="adj2" fmla="val 50032"/>
            </a:avLst>
          </a:prstGeom>
          <a:solidFill>
            <a:schemeClr val="accent1"/>
          </a:solidFill>
          <a:ln w="25400" algn="ctr">
            <a:solidFill>
              <a:srgbClr val="0000FF"/>
            </a:solidFill>
            <a:miter lim="800000"/>
            <a:headEnd/>
            <a:tailEnd/>
          </a:ln>
        </p:spPr>
        <p:txBody>
          <a:bodyPr anchor="ctr"/>
          <a:lstStyle/>
          <a:p>
            <a:pPr>
              <a:defRPr/>
            </a:pPr>
            <a:endParaRPr lang="en-US" sz="1800" dirty="0">
              <a:solidFill>
                <a:schemeClr val="lt1"/>
              </a:solidFill>
              <a:latin typeface="+mn-lt"/>
            </a:endParaRPr>
          </a:p>
        </p:txBody>
      </p:sp>
      <p:pic>
        <p:nvPicPr>
          <p:cNvPr id="3" name="Picture 2">
            <a:extLst>
              <a:ext uri="{FF2B5EF4-FFF2-40B4-BE49-F238E27FC236}">
                <a16:creationId xmlns:a16="http://schemas.microsoft.com/office/drawing/2014/main" id="{FB4C60D3-82B3-4E13-A420-14A801A468E9}"/>
              </a:ext>
            </a:extLst>
          </p:cNvPr>
          <p:cNvPicPr>
            <a:picLocks noChangeAspect="1"/>
          </p:cNvPicPr>
          <p:nvPr/>
        </p:nvPicPr>
        <p:blipFill>
          <a:blip r:embed="rId3"/>
          <a:stretch>
            <a:fillRect/>
          </a:stretch>
        </p:blipFill>
        <p:spPr>
          <a:xfrm>
            <a:off x="3886200" y="861391"/>
            <a:ext cx="4535613" cy="5615609"/>
          </a:xfrm>
          <a:prstGeom prst="rect">
            <a:avLst/>
          </a:prstGeom>
        </p:spPr>
      </p:pic>
      <p:sp>
        <p:nvSpPr>
          <p:cNvPr id="7" name="Left Arrow 4">
            <a:extLst>
              <a:ext uri="{FF2B5EF4-FFF2-40B4-BE49-F238E27FC236}">
                <a16:creationId xmlns:a16="http://schemas.microsoft.com/office/drawing/2014/main" id="{C82C4127-600E-4242-86EF-186D3F9460F6}"/>
              </a:ext>
            </a:extLst>
          </p:cNvPr>
          <p:cNvSpPr>
            <a:spLocks noChangeArrowheads="1"/>
          </p:cNvSpPr>
          <p:nvPr/>
        </p:nvSpPr>
        <p:spPr bwMode="auto">
          <a:xfrm>
            <a:off x="8421813" y="3529806"/>
            <a:ext cx="673100" cy="331788"/>
          </a:xfrm>
          <a:prstGeom prst="leftArrow">
            <a:avLst>
              <a:gd name="adj1" fmla="val 50000"/>
              <a:gd name="adj2" fmla="val 50032"/>
            </a:avLst>
          </a:prstGeom>
          <a:solidFill>
            <a:schemeClr val="accent1"/>
          </a:solidFill>
          <a:ln w="25400" algn="ctr">
            <a:solidFill>
              <a:srgbClr val="0000FF"/>
            </a:solidFill>
            <a:miter lim="800000"/>
            <a:headEnd/>
            <a:tailEnd/>
          </a:ln>
        </p:spPr>
        <p:txBody>
          <a:bodyPr anchor="ctr"/>
          <a:lstStyle/>
          <a:p>
            <a:pPr>
              <a:defRPr/>
            </a:pPr>
            <a:endParaRPr lang="en-US" sz="1800" dirty="0">
              <a:solidFill>
                <a:schemeClr val="lt1"/>
              </a:solidFill>
              <a:latin typeface="+mn-lt"/>
            </a:endParaRPr>
          </a:p>
        </p:txBody>
      </p:sp>
    </p:spTree>
    <p:extLst>
      <p:ext uri="{BB962C8B-B14F-4D97-AF65-F5344CB8AC3E}">
        <p14:creationId xmlns:p14="http://schemas.microsoft.com/office/powerpoint/2010/main" val="37738514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650" y="304800"/>
            <a:ext cx="7467601" cy="990600"/>
          </a:xfrm>
        </p:spPr>
        <p:txBody>
          <a:bodyPr>
            <a:normAutofit/>
          </a:bodyPr>
          <a:lstStyle/>
          <a:p>
            <a:r>
              <a:rPr lang="en-US" b="1" dirty="0"/>
              <a:t>Medical Documentation Screening: </a:t>
            </a:r>
            <a:br>
              <a:rPr lang="en-US" b="1" dirty="0"/>
            </a:br>
            <a:r>
              <a:rPr lang="en-US" b="1" dirty="0"/>
              <a:t>Length of Use (LOU)</a:t>
            </a:r>
          </a:p>
        </p:txBody>
      </p:sp>
      <p:sp>
        <p:nvSpPr>
          <p:cNvPr id="4" name="Text Placeholder 3"/>
          <p:cNvSpPr>
            <a:spLocks noGrp="1"/>
          </p:cNvSpPr>
          <p:nvPr>
            <p:ph type="body" sz="half" idx="2"/>
          </p:nvPr>
        </p:nvSpPr>
        <p:spPr>
          <a:xfrm>
            <a:off x="1113524" y="1524000"/>
            <a:ext cx="2662534" cy="4267200"/>
          </a:xfrm>
        </p:spPr>
        <p:txBody>
          <a:bodyPr>
            <a:normAutofit fontScale="62500" lnSpcReduction="20000"/>
          </a:bodyPr>
          <a:lstStyle/>
          <a:p>
            <a:endParaRPr lang="en-US" dirty="0"/>
          </a:p>
          <a:p>
            <a:pPr marL="285750" indent="-285750" algn="l">
              <a:lnSpc>
                <a:spcPct val="120000"/>
              </a:lnSpc>
              <a:spcAft>
                <a:spcPts val="0"/>
              </a:spcAft>
              <a:buFont typeface="Arial" panose="020B0604020202020204" pitchFamily="34" charset="0"/>
              <a:buChar char="•"/>
            </a:pPr>
            <a:r>
              <a:rPr lang="en-US" sz="2600" dirty="0"/>
              <a:t>Issuance must not exceed expiration date</a:t>
            </a:r>
          </a:p>
          <a:p>
            <a:pPr marL="285750" indent="-285750" algn="l">
              <a:lnSpc>
                <a:spcPct val="120000"/>
              </a:lnSpc>
              <a:spcAft>
                <a:spcPts val="0"/>
              </a:spcAft>
              <a:buFont typeface="Arial" panose="020B0604020202020204" pitchFamily="34" charset="0"/>
              <a:buChar char="•"/>
            </a:pPr>
            <a:endParaRPr lang="en-US" sz="2600" dirty="0"/>
          </a:p>
          <a:p>
            <a:pPr marL="285750" indent="-285750" algn="l">
              <a:lnSpc>
                <a:spcPct val="120000"/>
              </a:lnSpc>
              <a:spcAft>
                <a:spcPts val="0"/>
              </a:spcAft>
              <a:buFont typeface="Arial" panose="020B0604020202020204" pitchFamily="34" charset="0"/>
              <a:buChar char="•"/>
            </a:pPr>
            <a:r>
              <a:rPr lang="en-US" sz="2600" dirty="0"/>
              <a:t>New order immediately invalidates previous order</a:t>
            </a:r>
          </a:p>
          <a:p>
            <a:pPr marL="285750" indent="-285750" algn="l">
              <a:lnSpc>
                <a:spcPct val="120000"/>
              </a:lnSpc>
              <a:spcAft>
                <a:spcPts val="0"/>
              </a:spcAft>
              <a:buFont typeface="Arial" panose="020B0604020202020204" pitchFamily="34" charset="0"/>
              <a:buChar char="•"/>
            </a:pPr>
            <a:endParaRPr lang="en-US" sz="2600" dirty="0"/>
          </a:p>
          <a:p>
            <a:pPr marL="285750" indent="-285750" algn="l">
              <a:lnSpc>
                <a:spcPct val="120000"/>
              </a:lnSpc>
              <a:spcAft>
                <a:spcPts val="0"/>
              </a:spcAft>
              <a:buFont typeface="Arial" panose="020B0604020202020204" pitchFamily="34" charset="0"/>
              <a:buChar char="•"/>
            </a:pPr>
            <a:r>
              <a:rPr lang="en-US" sz="2600" dirty="0"/>
              <a:t>Need new form with recertification</a:t>
            </a:r>
          </a:p>
          <a:p>
            <a:pPr marL="285750" indent="-285750" algn="l">
              <a:lnSpc>
                <a:spcPct val="120000"/>
              </a:lnSpc>
              <a:spcAft>
                <a:spcPts val="0"/>
              </a:spcAft>
              <a:buFont typeface="Arial" panose="020B0604020202020204" pitchFamily="34" charset="0"/>
              <a:buChar char="•"/>
            </a:pPr>
            <a:endParaRPr lang="en-US" sz="2600" dirty="0"/>
          </a:p>
          <a:p>
            <a:pPr marL="285750" indent="-285750" algn="l">
              <a:lnSpc>
                <a:spcPct val="120000"/>
              </a:lnSpc>
              <a:spcAft>
                <a:spcPts val="0"/>
              </a:spcAft>
              <a:buFont typeface="Arial" panose="020B0604020202020204" pitchFamily="34" charset="0"/>
              <a:buChar char="•"/>
            </a:pPr>
            <a:r>
              <a:rPr lang="en-US" sz="2600" dirty="0"/>
              <a:t>Maximum LOI is 6 months</a:t>
            </a:r>
          </a:p>
          <a:p>
            <a:pPr>
              <a:lnSpc>
                <a:spcPct val="120000"/>
              </a:lnSpc>
              <a:spcAft>
                <a:spcPts val="0"/>
              </a:spcAft>
            </a:pPr>
            <a:endParaRPr lang="en-US" sz="2300" dirty="0"/>
          </a:p>
          <a:p>
            <a:endParaRPr lang="en-US" dirty="0"/>
          </a:p>
        </p:txBody>
      </p:sp>
      <p:pic>
        <p:nvPicPr>
          <p:cNvPr id="7" name="Picture 6">
            <a:extLst>
              <a:ext uri="{FF2B5EF4-FFF2-40B4-BE49-F238E27FC236}">
                <a16:creationId xmlns:a16="http://schemas.microsoft.com/office/drawing/2014/main" id="{7D80455E-7E24-49E9-972D-92FA390A5196}"/>
              </a:ext>
            </a:extLst>
          </p:cNvPr>
          <p:cNvPicPr>
            <a:picLocks noChangeAspect="1"/>
          </p:cNvPicPr>
          <p:nvPr/>
        </p:nvPicPr>
        <p:blipFill>
          <a:blip r:embed="rId3"/>
          <a:stretch>
            <a:fillRect/>
          </a:stretch>
        </p:blipFill>
        <p:spPr>
          <a:xfrm>
            <a:off x="3795937" y="1156252"/>
            <a:ext cx="3747864" cy="5410200"/>
          </a:xfrm>
          <a:prstGeom prst="rect">
            <a:avLst/>
          </a:prstGeom>
        </p:spPr>
      </p:pic>
      <p:sp>
        <p:nvSpPr>
          <p:cNvPr id="8" name="Left Arrow 4">
            <a:extLst>
              <a:ext uri="{FF2B5EF4-FFF2-40B4-BE49-F238E27FC236}">
                <a16:creationId xmlns:a16="http://schemas.microsoft.com/office/drawing/2014/main" id="{C695B9EC-F813-4C95-85EE-3802B3D09B5D}"/>
              </a:ext>
            </a:extLst>
          </p:cNvPr>
          <p:cNvSpPr>
            <a:spLocks noChangeArrowheads="1"/>
          </p:cNvSpPr>
          <p:nvPr/>
        </p:nvSpPr>
        <p:spPr bwMode="auto">
          <a:xfrm>
            <a:off x="7190142" y="5459412"/>
            <a:ext cx="840333" cy="331788"/>
          </a:xfrm>
          <a:prstGeom prst="leftArrow">
            <a:avLst>
              <a:gd name="adj1" fmla="val 50000"/>
              <a:gd name="adj2" fmla="val 50032"/>
            </a:avLst>
          </a:prstGeom>
          <a:solidFill>
            <a:schemeClr val="accent1"/>
          </a:solidFill>
          <a:ln w="25400" algn="ctr">
            <a:solidFill>
              <a:srgbClr val="0000FF"/>
            </a:solidFill>
            <a:miter lim="800000"/>
            <a:headEnd/>
            <a:tailEnd/>
          </a:ln>
        </p:spPr>
        <p:txBody>
          <a:bodyPr anchor="ctr"/>
          <a:lstStyle/>
          <a:p>
            <a:pPr>
              <a:defRPr/>
            </a:pPr>
            <a:endParaRPr lang="en-US" sz="1800" dirty="0">
              <a:solidFill>
                <a:schemeClr val="lt1"/>
              </a:solidFill>
              <a:latin typeface="+mn-lt"/>
            </a:endParaRPr>
          </a:p>
        </p:txBody>
      </p:sp>
      <p:sp>
        <p:nvSpPr>
          <p:cNvPr id="9" name="Left Arrow 4">
            <a:extLst>
              <a:ext uri="{FF2B5EF4-FFF2-40B4-BE49-F238E27FC236}">
                <a16:creationId xmlns:a16="http://schemas.microsoft.com/office/drawing/2014/main" id="{B356F6BE-03A2-46A8-B092-65F4BB617B09}"/>
              </a:ext>
            </a:extLst>
          </p:cNvPr>
          <p:cNvSpPr>
            <a:spLocks noChangeArrowheads="1"/>
          </p:cNvSpPr>
          <p:nvPr/>
        </p:nvSpPr>
        <p:spPr bwMode="auto">
          <a:xfrm>
            <a:off x="7143513" y="2819400"/>
            <a:ext cx="840333" cy="228600"/>
          </a:xfrm>
          <a:prstGeom prst="leftArrow">
            <a:avLst>
              <a:gd name="adj1" fmla="val 50000"/>
              <a:gd name="adj2" fmla="val 50032"/>
            </a:avLst>
          </a:prstGeom>
          <a:solidFill>
            <a:schemeClr val="accent1"/>
          </a:solidFill>
          <a:ln w="25400" algn="ctr">
            <a:solidFill>
              <a:srgbClr val="0000FF"/>
            </a:solidFill>
            <a:miter lim="800000"/>
            <a:headEnd/>
            <a:tailEnd/>
          </a:ln>
        </p:spPr>
        <p:txBody>
          <a:bodyPr anchor="ctr"/>
          <a:lstStyle/>
          <a:p>
            <a:pPr>
              <a:defRPr/>
            </a:pPr>
            <a:endParaRPr lang="en-US" sz="1800" dirty="0">
              <a:solidFill>
                <a:schemeClr val="lt1"/>
              </a:solidFill>
              <a:latin typeface="+mn-lt"/>
            </a:endParaRPr>
          </a:p>
        </p:txBody>
      </p:sp>
    </p:spTree>
    <p:extLst>
      <p:ext uri="{BB962C8B-B14F-4D97-AF65-F5344CB8AC3E}">
        <p14:creationId xmlns:p14="http://schemas.microsoft.com/office/powerpoint/2010/main" val="3494785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457200" y="0"/>
            <a:ext cx="8229600" cy="728663"/>
          </a:xfrm>
          <a:prstGeom prst="rect">
            <a:avLst/>
          </a:prstGeom>
        </p:spPr>
        <p:txBody>
          <a:bodyPr/>
          <a:lstStyle/>
          <a:p>
            <a:pPr>
              <a:defRPr/>
            </a:pPr>
            <a:endParaRPr lang="en-US" sz="4000" b="1" kern="0" dirty="0">
              <a:solidFill>
                <a:srgbClr val="002060"/>
              </a:solidFill>
              <a:latin typeface="+mj-lt"/>
              <a:ea typeface="+mj-ea"/>
              <a:cs typeface="+mj-cs"/>
            </a:endParaRPr>
          </a:p>
        </p:txBody>
      </p:sp>
      <p:sp>
        <p:nvSpPr>
          <p:cNvPr id="3" name="Content Placeholder 7"/>
          <p:cNvSpPr txBox="1">
            <a:spLocks/>
          </p:cNvSpPr>
          <p:nvPr/>
        </p:nvSpPr>
        <p:spPr>
          <a:xfrm>
            <a:off x="381000" y="2438400"/>
            <a:ext cx="8610600" cy="3581400"/>
          </a:xfrm>
          <a:prstGeom prst="rect">
            <a:avLst/>
          </a:prstGeom>
        </p:spPr>
        <p:txBody>
          <a:bodyPr/>
          <a:lstStyle/>
          <a:p>
            <a:pPr marL="273050" indent="-273050">
              <a:lnSpc>
                <a:spcPct val="80000"/>
              </a:lnSpc>
              <a:spcBef>
                <a:spcPct val="20000"/>
              </a:spcBef>
              <a:buClr>
                <a:srgbClr val="A50021"/>
              </a:buClr>
              <a:buSzPct val="75000"/>
              <a:defRPr/>
            </a:pPr>
            <a:endParaRPr lang="en-US" sz="2800" b="1" kern="0" dirty="0">
              <a:solidFill>
                <a:srgbClr val="006600"/>
              </a:solidFill>
              <a:latin typeface="+mn-lt"/>
            </a:endParaRPr>
          </a:p>
          <a:p>
            <a:pPr marL="273050" indent="-273050">
              <a:lnSpc>
                <a:spcPct val="80000"/>
              </a:lnSpc>
              <a:spcBef>
                <a:spcPct val="20000"/>
              </a:spcBef>
              <a:buClr>
                <a:srgbClr val="A50021"/>
              </a:buClr>
              <a:buSzPct val="75000"/>
              <a:defRPr/>
            </a:pPr>
            <a:endParaRPr lang="en-US" sz="2800" b="1" kern="0" dirty="0">
              <a:solidFill>
                <a:srgbClr val="006600"/>
              </a:solidFill>
              <a:latin typeface="+mn-lt"/>
            </a:endParaRPr>
          </a:p>
        </p:txBody>
      </p:sp>
      <p:sp>
        <p:nvSpPr>
          <p:cNvPr id="4" name="Title 3"/>
          <p:cNvSpPr>
            <a:spLocks noGrp="1"/>
          </p:cNvSpPr>
          <p:nvPr>
            <p:ph type="title"/>
          </p:nvPr>
        </p:nvSpPr>
        <p:spPr>
          <a:xfrm>
            <a:off x="983673" y="952290"/>
            <a:ext cx="6781800" cy="718051"/>
          </a:xfrm>
        </p:spPr>
        <p:txBody>
          <a:bodyPr>
            <a:normAutofit fontScale="90000"/>
          </a:bodyPr>
          <a:lstStyle/>
          <a:p>
            <a:r>
              <a:rPr lang="en-US" sz="2800" b="1" dirty="0"/>
              <a:t>Medical Conditions –ICD-10 Codes</a:t>
            </a:r>
            <a:br>
              <a:rPr lang="en-US" sz="2800" b="1" dirty="0"/>
            </a:br>
            <a:endParaRPr lang="en-US" sz="2800" b="1" dirty="0"/>
          </a:p>
        </p:txBody>
      </p:sp>
      <p:sp>
        <p:nvSpPr>
          <p:cNvPr id="7" name="Content Placeholder 6"/>
          <p:cNvSpPr>
            <a:spLocks noGrp="1"/>
          </p:cNvSpPr>
          <p:nvPr>
            <p:ph idx="1"/>
          </p:nvPr>
        </p:nvSpPr>
        <p:spPr>
          <a:xfrm>
            <a:off x="602673" y="3733800"/>
            <a:ext cx="7162800" cy="3124200"/>
          </a:xfrm>
        </p:spPr>
        <p:txBody>
          <a:bodyPr>
            <a:normAutofit/>
          </a:bodyPr>
          <a:lstStyle/>
          <a:p>
            <a:endParaRPr lang="en-US" kern="0" dirty="0">
              <a:solidFill>
                <a:srgbClr val="006600"/>
              </a:solidFill>
            </a:endParaRPr>
          </a:p>
          <a:p>
            <a:r>
              <a:rPr lang="en-US" kern="0" dirty="0"/>
              <a:t>Most common nutrition-related diagnoses are listed. </a:t>
            </a:r>
          </a:p>
          <a:p>
            <a:r>
              <a:rPr lang="en-US" kern="0" dirty="0"/>
              <a:t>Has “Other diagnosis with ICD-10 code” option to be considered on a case-by-case basis</a:t>
            </a:r>
          </a:p>
          <a:p>
            <a:pPr marL="0" indent="0">
              <a:buNone/>
            </a:pPr>
            <a:r>
              <a:rPr lang="en-US" b="1" kern="0" dirty="0"/>
              <a:t>*CAUTION: Symptoms are disallowed. </a:t>
            </a:r>
          </a:p>
          <a:p>
            <a:pPr marL="0" indent="0">
              <a:buNone/>
            </a:pPr>
            <a:r>
              <a:rPr lang="en-US" i="1" kern="0" dirty="0"/>
              <a:t>For example, </a:t>
            </a:r>
            <a:r>
              <a:rPr lang="en-US" b="1" i="1" kern="0" dirty="0"/>
              <a:t>formula intolerance </a:t>
            </a:r>
            <a:r>
              <a:rPr lang="en-US" i="1" kern="0" dirty="0"/>
              <a:t>is not an acceptable medical condition/ICD-10 code.</a:t>
            </a:r>
          </a:p>
          <a:p>
            <a:pPr marL="0" indent="0">
              <a:buNone/>
            </a:pPr>
            <a:endParaRPr lang="en-US" b="1" kern="0" dirty="0">
              <a:solidFill>
                <a:srgbClr val="006600"/>
              </a:solidFill>
            </a:endParaRPr>
          </a:p>
          <a:p>
            <a:endParaRPr lang="en-US" dirty="0"/>
          </a:p>
        </p:txBody>
      </p:sp>
      <p:sp>
        <p:nvSpPr>
          <p:cNvPr id="8" name="Left Arrow 7"/>
          <p:cNvSpPr>
            <a:spLocks noChangeArrowheads="1"/>
          </p:cNvSpPr>
          <p:nvPr/>
        </p:nvSpPr>
        <p:spPr bwMode="auto">
          <a:xfrm>
            <a:off x="8021729" y="1730984"/>
            <a:ext cx="840333" cy="331788"/>
          </a:xfrm>
          <a:prstGeom prst="leftArrow">
            <a:avLst>
              <a:gd name="adj1" fmla="val 50000"/>
              <a:gd name="adj2" fmla="val 50032"/>
            </a:avLst>
          </a:prstGeom>
          <a:solidFill>
            <a:schemeClr val="accent1"/>
          </a:solidFill>
          <a:ln w="25400" algn="ctr">
            <a:solidFill>
              <a:srgbClr val="0000FF"/>
            </a:solidFill>
            <a:miter lim="800000"/>
            <a:headEnd/>
            <a:tailEnd/>
          </a:ln>
        </p:spPr>
        <p:txBody>
          <a:bodyPr anchor="ctr"/>
          <a:lstStyle/>
          <a:p>
            <a:pPr>
              <a:defRPr/>
            </a:pPr>
            <a:endParaRPr lang="en-US" sz="1800" dirty="0">
              <a:solidFill>
                <a:schemeClr val="lt1"/>
              </a:solidFill>
              <a:latin typeface="+mn-lt"/>
            </a:endParaRPr>
          </a:p>
        </p:txBody>
      </p:sp>
      <p:pic>
        <p:nvPicPr>
          <p:cNvPr id="5" name="Picture 4">
            <a:extLst>
              <a:ext uri="{FF2B5EF4-FFF2-40B4-BE49-F238E27FC236}">
                <a16:creationId xmlns:a16="http://schemas.microsoft.com/office/drawing/2014/main" id="{E65DC0AB-C4DE-4880-887C-F4EA77ACF9E0}"/>
              </a:ext>
            </a:extLst>
          </p:cNvPr>
          <p:cNvPicPr>
            <a:picLocks noChangeAspect="1"/>
          </p:cNvPicPr>
          <p:nvPr/>
        </p:nvPicPr>
        <p:blipFill>
          <a:blip r:embed="rId3"/>
          <a:stretch>
            <a:fillRect/>
          </a:stretch>
        </p:blipFill>
        <p:spPr>
          <a:xfrm>
            <a:off x="-16565" y="1861831"/>
            <a:ext cx="7941365" cy="1951055"/>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518823"/>
            <a:ext cx="8991600" cy="1219200"/>
          </a:xfrm>
          <a:prstGeom prst="rect">
            <a:avLst/>
          </a:prstGeom>
        </p:spPr>
        <p:txBody>
          <a:bodyPr/>
          <a:lstStyle/>
          <a:p>
            <a:pPr algn="ctr">
              <a:defRPr/>
            </a:pPr>
            <a:endParaRPr lang="en-US" sz="4000" b="1" kern="0" dirty="0">
              <a:solidFill>
                <a:schemeClr val="tx2"/>
              </a:solidFill>
              <a:latin typeface="+mj-lt"/>
              <a:ea typeface="+mj-ea"/>
              <a:cs typeface="+mj-cs"/>
            </a:endParaRPr>
          </a:p>
        </p:txBody>
      </p:sp>
      <p:sp>
        <p:nvSpPr>
          <p:cNvPr id="3" name="Content Placeholder 2"/>
          <p:cNvSpPr txBox="1">
            <a:spLocks/>
          </p:cNvSpPr>
          <p:nvPr/>
        </p:nvSpPr>
        <p:spPr>
          <a:xfrm>
            <a:off x="-228600" y="3962400"/>
            <a:ext cx="8839200" cy="4648200"/>
          </a:xfrm>
          <a:prstGeom prst="rect">
            <a:avLst/>
          </a:prstGeom>
        </p:spPr>
        <p:txBody>
          <a:bodyPr/>
          <a:lstStyle/>
          <a:p>
            <a:pPr>
              <a:spcBef>
                <a:spcPct val="20000"/>
              </a:spcBef>
              <a:buClr>
                <a:srgbClr val="A50021"/>
              </a:buClr>
              <a:buSzPct val="75000"/>
              <a:defRPr/>
            </a:pPr>
            <a:endParaRPr lang="en-US" sz="3200" b="1" kern="0" dirty="0">
              <a:solidFill>
                <a:srgbClr val="006600"/>
              </a:solidFill>
              <a:latin typeface="+mn-lt"/>
            </a:endParaRPr>
          </a:p>
        </p:txBody>
      </p:sp>
      <p:sp>
        <p:nvSpPr>
          <p:cNvPr id="4" name="Title 3"/>
          <p:cNvSpPr>
            <a:spLocks noGrp="1"/>
          </p:cNvSpPr>
          <p:nvPr>
            <p:ph type="title"/>
          </p:nvPr>
        </p:nvSpPr>
        <p:spPr>
          <a:xfrm>
            <a:off x="1066800" y="504098"/>
            <a:ext cx="7391400" cy="1252728"/>
          </a:xfrm>
        </p:spPr>
        <p:txBody>
          <a:bodyPr>
            <a:normAutofit fontScale="90000"/>
          </a:bodyPr>
          <a:lstStyle/>
          <a:p>
            <a:r>
              <a:rPr lang="en-US" sz="3600" b="1" dirty="0"/>
              <a:t>What do you do if the ICD-10 Code or Medical Diagnosis is missing on the form?</a:t>
            </a:r>
          </a:p>
        </p:txBody>
      </p:sp>
      <p:sp>
        <p:nvSpPr>
          <p:cNvPr id="5" name="Content Placeholder 4"/>
          <p:cNvSpPr>
            <a:spLocks noGrp="1"/>
          </p:cNvSpPr>
          <p:nvPr>
            <p:ph idx="1"/>
          </p:nvPr>
        </p:nvSpPr>
        <p:spPr>
          <a:xfrm>
            <a:off x="914400" y="2133600"/>
            <a:ext cx="7408333" cy="4413584"/>
          </a:xfrm>
        </p:spPr>
        <p:txBody>
          <a:bodyPr>
            <a:normAutofit fontScale="55000" lnSpcReduction="20000"/>
          </a:bodyPr>
          <a:lstStyle/>
          <a:p>
            <a:pPr>
              <a:lnSpc>
                <a:spcPct val="120000"/>
              </a:lnSpc>
              <a:spcAft>
                <a:spcPts val="0"/>
              </a:spcAft>
            </a:pPr>
            <a:r>
              <a:rPr lang="en-US" sz="4200" kern="0" dirty="0"/>
              <a:t>If only diagnosis provided: Refer to list (or website) for code. In some cases, diagnosis alone may be sufficient.</a:t>
            </a:r>
          </a:p>
          <a:p>
            <a:pPr>
              <a:lnSpc>
                <a:spcPct val="120000"/>
              </a:lnSpc>
              <a:spcAft>
                <a:spcPts val="0"/>
              </a:spcAft>
            </a:pPr>
            <a:endParaRPr lang="en-US" sz="4200" kern="0" dirty="0"/>
          </a:p>
          <a:p>
            <a:pPr>
              <a:lnSpc>
                <a:spcPct val="120000"/>
              </a:lnSpc>
              <a:spcAft>
                <a:spcPts val="0"/>
              </a:spcAft>
            </a:pPr>
            <a:r>
              <a:rPr lang="en-US" sz="4200" b="1" kern="0" dirty="0"/>
              <a:t>If only code provided: Need to contact HCP</a:t>
            </a:r>
          </a:p>
          <a:p>
            <a:pPr>
              <a:lnSpc>
                <a:spcPct val="120000"/>
              </a:lnSpc>
              <a:spcAft>
                <a:spcPts val="0"/>
              </a:spcAft>
            </a:pPr>
            <a:endParaRPr lang="en-US" sz="4200" kern="0" dirty="0"/>
          </a:p>
          <a:p>
            <a:pPr>
              <a:lnSpc>
                <a:spcPct val="120000"/>
              </a:lnSpc>
              <a:spcAft>
                <a:spcPts val="0"/>
              </a:spcAft>
            </a:pPr>
            <a:r>
              <a:rPr lang="en-US" sz="4200" kern="0" dirty="0"/>
              <a:t>If both code and diagnosis are provided, but don’t match up ICD-10 code reference list, follow-up with HCP</a:t>
            </a:r>
          </a:p>
          <a:p>
            <a:pPr>
              <a:lnSpc>
                <a:spcPct val="120000"/>
              </a:lnSpc>
              <a:spcAft>
                <a:spcPts val="0"/>
              </a:spcAft>
            </a:pPr>
            <a:endParaRPr lang="en-US" sz="4200" kern="0" dirty="0"/>
          </a:p>
          <a:p>
            <a:pPr>
              <a:lnSpc>
                <a:spcPct val="120000"/>
              </a:lnSpc>
              <a:spcAft>
                <a:spcPts val="0"/>
              </a:spcAft>
            </a:pPr>
            <a:r>
              <a:rPr lang="en-US" sz="4200" kern="0" dirty="0"/>
              <a:t>If both code and diagnosis provided and match, but the rationale is in question: Contact HCP</a:t>
            </a:r>
          </a:p>
          <a:p>
            <a:pPr>
              <a:lnSpc>
                <a:spcPct val="120000"/>
              </a:lnSpc>
              <a:spcAft>
                <a:spcPts val="0"/>
              </a:spcAft>
            </a:pPr>
            <a:endParaRPr lang="en-US" sz="3200" b="1" kern="0" dirty="0">
              <a:solidFill>
                <a:srgbClr val="006600"/>
              </a:solidFill>
            </a:endParaRPr>
          </a:p>
          <a:p>
            <a:endParaRPr lang="en-US" b="1" kern="0" dirty="0">
              <a:solidFill>
                <a:srgbClr val="006600"/>
              </a:solidFill>
            </a:endParaRPr>
          </a:p>
          <a:p>
            <a:endParaRPr lang="en-US" b="1" kern="0" dirty="0">
              <a:solidFill>
                <a:srgbClr val="006600"/>
              </a:solidFill>
            </a:endParaRPr>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p:cNvSpPr txBox="1">
            <a:spLocks/>
          </p:cNvSpPr>
          <p:nvPr/>
        </p:nvSpPr>
        <p:spPr>
          <a:xfrm>
            <a:off x="381000" y="4191000"/>
            <a:ext cx="8534400" cy="2397125"/>
          </a:xfrm>
          <a:prstGeom prst="rect">
            <a:avLst/>
          </a:prstGeom>
        </p:spPr>
        <p:txBody>
          <a:bodyPr/>
          <a:lstStyle/>
          <a:p>
            <a:pPr>
              <a:lnSpc>
                <a:spcPct val="80000"/>
              </a:lnSpc>
              <a:spcBef>
                <a:spcPct val="20000"/>
              </a:spcBef>
              <a:buClr>
                <a:srgbClr val="A50021"/>
              </a:buClr>
              <a:buSzPct val="75000"/>
              <a:defRPr/>
            </a:pPr>
            <a:endParaRPr lang="en-US" sz="2600" b="1" kern="0" dirty="0">
              <a:solidFill>
                <a:srgbClr val="006600"/>
              </a:solidFill>
              <a:latin typeface="+mn-lt"/>
            </a:endParaRPr>
          </a:p>
        </p:txBody>
      </p:sp>
      <p:sp>
        <p:nvSpPr>
          <p:cNvPr id="4" name="Rectangle 6"/>
          <p:cNvSpPr txBox="1">
            <a:spLocks noChangeArrowheads="1"/>
          </p:cNvSpPr>
          <p:nvPr/>
        </p:nvSpPr>
        <p:spPr>
          <a:xfrm>
            <a:off x="419100" y="228600"/>
            <a:ext cx="8229600" cy="762000"/>
          </a:xfrm>
          <a:prstGeom prst="rect">
            <a:avLst/>
          </a:prstGeom>
        </p:spPr>
        <p:txBody>
          <a:bodyPr/>
          <a:lstStyle/>
          <a:p>
            <a:pPr algn="ctr">
              <a:defRPr/>
            </a:pPr>
            <a:endParaRPr lang="en-US" sz="4400" b="1" kern="0" dirty="0">
              <a:solidFill>
                <a:srgbClr val="002060"/>
              </a:solidFill>
              <a:latin typeface="+mj-lt"/>
              <a:ea typeface="+mj-ea"/>
              <a:cs typeface="+mj-cs"/>
            </a:endParaRPr>
          </a:p>
        </p:txBody>
      </p:sp>
      <p:sp>
        <p:nvSpPr>
          <p:cNvPr id="3" name="Title 2"/>
          <p:cNvSpPr>
            <a:spLocks noGrp="1"/>
          </p:cNvSpPr>
          <p:nvPr>
            <p:ph type="title"/>
          </p:nvPr>
        </p:nvSpPr>
        <p:spPr>
          <a:xfrm>
            <a:off x="685800" y="945312"/>
            <a:ext cx="8229600" cy="600456"/>
          </a:xfrm>
        </p:spPr>
        <p:txBody>
          <a:bodyPr>
            <a:normAutofit/>
          </a:bodyPr>
          <a:lstStyle/>
          <a:p>
            <a:r>
              <a:rPr lang="en-US" b="1" dirty="0"/>
              <a:t>Supplemental Foods</a:t>
            </a:r>
          </a:p>
        </p:txBody>
      </p:sp>
      <p:sp>
        <p:nvSpPr>
          <p:cNvPr id="5" name="Content Placeholder 4"/>
          <p:cNvSpPr>
            <a:spLocks noGrp="1"/>
          </p:cNvSpPr>
          <p:nvPr>
            <p:ph idx="1"/>
          </p:nvPr>
        </p:nvSpPr>
        <p:spPr>
          <a:xfrm>
            <a:off x="1676400" y="4324220"/>
            <a:ext cx="6637866" cy="2209800"/>
          </a:xfrm>
        </p:spPr>
        <p:txBody>
          <a:bodyPr>
            <a:normAutofit/>
          </a:bodyPr>
          <a:lstStyle/>
          <a:p>
            <a:r>
              <a:rPr lang="en-US" kern="0" dirty="0"/>
              <a:t>In addition to exempt infant formula (child or adult), WIC can provide supplemental foods for participants such as formula, food and/or whole/2%/1%/skim milk. </a:t>
            </a:r>
          </a:p>
          <a:p>
            <a:r>
              <a:rPr lang="en-US" kern="0" dirty="0"/>
              <a:t>WIC Supplemental Foods </a:t>
            </a:r>
            <a:r>
              <a:rPr lang="en-US" b="1" kern="0" dirty="0"/>
              <a:t>NOT</a:t>
            </a:r>
            <a:r>
              <a:rPr lang="en-US" kern="0" dirty="0"/>
              <a:t> to be given to a participant based on a medical diagnosis which contraindicates a food to be present in a participant’s diet.</a:t>
            </a:r>
            <a:endParaRPr lang="en-US" dirty="0"/>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2235150"/>
            <a:ext cx="6058746" cy="1867161"/>
          </a:xfrm>
          <a:prstGeom prst="rect">
            <a:avLst/>
          </a:prstGeom>
          <a:ln>
            <a:solidFill>
              <a:schemeClr val="tx1"/>
            </a:solid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304800" y="1524000"/>
            <a:ext cx="3321718" cy="2971800"/>
          </a:xfrm>
        </p:spPr>
        <p:txBody>
          <a:bodyPr>
            <a:normAutofit/>
          </a:bodyPr>
          <a:lstStyle/>
          <a:p>
            <a:r>
              <a:rPr lang="en-US" sz="2800" b="1" dirty="0"/>
              <a:t>Ask yourself…</a:t>
            </a:r>
          </a:p>
          <a:p>
            <a:r>
              <a:rPr lang="en-US" sz="2400" dirty="0"/>
              <a:t>Would you approve this? </a:t>
            </a:r>
          </a:p>
          <a:p>
            <a:r>
              <a:rPr lang="en-US" sz="2400" dirty="0"/>
              <a:t>What would you question?</a:t>
            </a:r>
          </a:p>
          <a:p>
            <a:r>
              <a:rPr lang="en-US" sz="2400" dirty="0"/>
              <a:t>How would you go about addressing this?</a:t>
            </a:r>
          </a:p>
        </p:txBody>
      </p:sp>
      <p:pic>
        <p:nvPicPr>
          <p:cNvPr id="3" name="Picture 2"/>
          <p:cNvPicPr>
            <a:picLocks noChangeAspect="1"/>
          </p:cNvPicPr>
          <p:nvPr/>
        </p:nvPicPr>
        <p:blipFill>
          <a:blip r:embed="rId3"/>
          <a:stretch>
            <a:fillRect/>
          </a:stretch>
        </p:blipFill>
        <p:spPr>
          <a:xfrm>
            <a:off x="4953000" y="-304800"/>
            <a:ext cx="5347352" cy="6858000"/>
          </a:xfrm>
          <a:prstGeom prst="rect">
            <a:avLst/>
          </a:prstGeom>
        </p:spPr>
      </p:pic>
      <p:sp>
        <p:nvSpPr>
          <p:cNvPr id="4" name="Rectangle 3"/>
          <p:cNvSpPr/>
          <p:nvPr/>
        </p:nvSpPr>
        <p:spPr>
          <a:xfrm>
            <a:off x="5257800" y="3048"/>
            <a:ext cx="44958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5943600" y="5257800"/>
            <a:ext cx="3810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10413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404937" y="1185862"/>
            <a:ext cx="6334125" cy="4486275"/>
          </a:xfrm>
          <a:prstGeom prst="rect">
            <a:avLst/>
          </a:prstGeom>
        </p:spPr>
      </p:pic>
    </p:spTree>
    <p:extLst>
      <p:ext uri="{BB962C8B-B14F-4D97-AF65-F5344CB8AC3E}">
        <p14:creationId xmlns:p14="http://schemas.microsoft.com/office/powerpoint/2010/main" val="37210584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23962" y="1219200"/>
            <a:ext cx="6696075" cy="4419600"/>
          </a:xfrm>
          <a:prstGeom prst="rect">
            <a:avLst/>
          </a:prstGeom>
        </p:spPr>
      </p:pic>
    </p:spTree>
    <p:extLst>
      <p:ext uri="{BB962C8B-B14F-4D97-AF65-F5344CB8AC3E}">
        <p14:creationId xmlns:p14="http://schemas.microsoft.com/office/powerpoint/2010/main" val="21644056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81125" y="1143000"/>
            <a:ext cx="6381750" cy="4572000"/>
          </a:xfrm>
          <a:prstGeom prst="rect">
            <a:avLst/>
          </a:prstGeom>
        </p:spPr>
      </p:pic>
    </p:spTree>
    <p:extLst>
      <p:ext uri="{BB962C8B-B14F-4D97-AF65-F5344CB8AC3E}">
        <p14:creationId xmlns:p14="http://schemas.microsoft.com/office/powerpoint/2010/main" val="4243765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7">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0087"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28650" y="621792"/>
            <a:ext cx="3596367" cy="5413248"/>
          </a:xfrm>
        </p:spPr>
        <p:txBody>
          <a:bodyPr>
            <a:normAutofit/>
          </a:bodyPr>
          <a:lstStyle/>
          <a:p>
            <a:r>
              <a:rPr lang="en-US" sz="4500" b="1" dirty="0">
                <a:solidFill>
                  <a:schemeClr val="bg1"/>
                </a:solidFill>
              </a:rPr>
              <a:t>Two Regulatory Categories of </a:t>
            </a:r>
            <a:br>
              <a:rPr lang="en-US" sz="4500" b="1" dirty="0">
                <a:solidFill>
                  <a:schemeClr val="bg1"/>
                </a:solidFill>
              </a:rPr>
            </a:br>
            <a:r>
              <a:rPr lang="en-US" sz="4500" b="1" dirty="0">
                <a:solidFill>
                  <a:schemeClr val="bg1"/>
                </a:solidFill>
              </a:rPr>
              <a:t>Infant Formula  </a:t>
            </a:r>
          </a:p>
        </p:txBody>
      </p:sp>
      <p:sp>
        <p:nvSpPr>
          <p:cNvPr id="2" name="Content Placeholder 1"/>
          <p:cNvSpPr>
            <a:spLocks noGrp="1"/>
          </p:cNvSpPr>
          <p:nvPr>
            <p:ph idx="1"/>
          </p:nvPr>
        </p:nvSpPr>
        <p:spPr>
          <a:xfrm>
            <a:off x="4891087" y="621792"/>
            <a:ext cx="3624262" cy="5413248"/>
          </a:xfrm>
        </p:spPr>
        <p:txBody>
          <a:bodyPr anchor="ctr">
            <a:normAutofit/>
          </a:bodyPr>
          <a:lstStyle/>
          <a:p>
            <a:r>
              <a:rPr lang="en-US" b="1" u="sng"/>
              <a:t>Non-Exempt</a:t>
            </a:r>
            <a:r>
              <a:rPr lang="en-US"/>
              <a:t>: formulas for term infant with generally good health status (e-WIC category 21)</a:t>
            </a:r>
          </a:p>
          <a:p>
            <a:endParaRPr lang="en-US" dirty="0"/>
          </a:p>
          <a:p>
            <a:r>
              <a:rPr lang="en-US" b="1" u="sng"/>
              <a:t>Exempt</a:t>
            </a:r>
            <a:r>
              <a:rPr lang="en-US"/>
              <a:t>: formula products for infants use for prematurity, inborn errors of metabolism, low birth weight, malabsorption problems, or who otherwise have an unusual medical or dietary problem (e-WIC category 31)</a:t>
            </a:r>
          </a:p>
          <a:p>
            <a:pPr marL="0" indent="0">
              <a:buNone/>
            </a:pPr>
            <a:endParaRPr lang="en-US" dirty="0"/>
          </a:p>
        </p:txBody>
      </p:sp>
    </p:spTree>
    <p:extLst>
      <p:ext uri="{BB962C8B-B14F-4D97-AF65-F5344CB8AC3E}">
        <p14:creationId xmlns:p14="http://schemas.microsoft.com/office/powerpoint/2010/main" val="38237329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dirty="0"/>
          </a:p>
        </p:txBody>
      </p:sp>
      <p:pic>
        <p:nvPicPr>
          <p:cNvPr id="11" name="Content Placeholder 10"/>
          <p:cNvPicPr>
            <a:picLocks noGrp="1" noChangeAspect="1"/>
          </p:cNvPicPr>
          <p:nvPr>
            <p:ph idx="1"/>
          </p:nvPr>
        </p:nvPicPr>
        <p:blipFill>
          <a:blip r:embed="rId3"/>
          <a:stretch>
            <a:fillRect/>
          </a:stretch>
        </p:blipFill>
        <p:spPr>
          <a:xfrm>
            <a:off x="1066800" y="228600"/>
            <a:ext cx="7772400" cy="6781799"/>
          </a:xfrm>
          <a:prstGeom prst="rect">
            <a:avLst/>
          </a:prstGeom>
        </p:spPr>
      </p:pic>
      <p:sp>
        <p:nvSpPr>
          <p:cNvPr id="10" name="Text Placeholder 9"/>
          <p:cNvSpPr>
            <a:spLocks noGrp="1"/>
          </p:cNvSpPr>
          <p:nvPr>
            <p:ph type="body" sz="half" idx="2"/>
          </p:nvPr>
        </p:nvSpPr>
        <p:spPr/>
        <p:txBody>
          <a:bodyPr/>
          <a:lstStyle/>
          <a:p>
            <a:endParaRPr lang="en-US" dirty="0"/>
          </a:p>
        </p:txBody>
      </p:sp>
      <p:sp>
        <p:nvSpPr>
          <p:cNvPr id="12" name="Rectangle 11"/>
          <p:cNvSpPr/>
          <p:nvPr/>
        </p:nvSpPr>
        <p:spPr>
          <a:xfrm>
            <a:off x="1143000" y="152401"/>
            <a:ext cx="73152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43000" y="5638800"/>
            <a:ext cx="67056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09164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09600" y="457200"/>
            <a:ext cx="7591425" cy="2771775"/>
          </a:xfrm>
          <a:prstGeom prst="rect">
            <a:avLst/>
          </a:prstGeom>
        </p:spPr>
      </p:pic>
      <p:pic>
        <p:nvPicPr>
          <p:cNvPr id="3" name="Picture 2"/>
          <p:cNvPicPr>
            <a:picLocks noChangeAspect="1"/>
          </p:cNvPicPr>
          <p:nvPr/>
        </p:nvPicPr>
        <p:blipFill>
          <a:blip r:embed="rId4"/>
          <a:stretch>
            <a:fillRect/>
          </a:stretch>
        </p:blipFill>
        <p:spPr>
          <a:xfrm>
            <a:off x="609600" y="4267200"/>
            <a:ext cx="7848600" cy="1295400"/>
          </a:xfrm>
          <a:prstGeom prst="rect">
            <a:avLst/>
          </a:prstGeom>
        </p:spPr>
      </p:pic>
    </p:spTree>
    <p:extLst>
      <p:ext uri="{BB962C8B-B14F-4D97-AF65-F5344CB8AC3E}">
        <p14:creationId xmlns:p14="http://schemas.microsoft.com/office/powerpoint/2010/main" val="42522994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50EADA-111A-4FE3-8154-6946D51D4A0A}"/>
              </a:ext>
            </a:extLst>
          </p:cNvPr>
          <p:cNvPicPr>
            <a:picLocks noChangeAspect="1"/>
          </p:cNvPicPr>
          <p:nvPr/>
        </p:nvPicPr>
        <p:blipFill>
          <a:blip r:embed="rId3"/>
          <a:stretch>
            <a:fillRect/>
          </a:stretch>
        </p:blipFill>
        <p:spPr>
          <a:xfrm>
            <a:off x="2424630" y="298313"/>
            <a:ext cx="4294740" cy="6286859"/>
          </a:xfrm>
          <a:prstGeom prst="rect">
            <a:avLst/>
          </a:prstGeom>
        </p:spPr>
      </p:pic>
      <p:sp>
        <p:nvSpPr>
          <p:cNvPr id="17" name="Left Arrow 13">
            <a:extLst>
              <a:ext uri="{FF2B5EF4-FFF2-40B4-BE49-F238E27FC236}">
                <a16:creationId xmlns:a16="http://schemas.microsoft.com/office/drawing/2014/main" id="{821CEA7E-29AB-415B-B324-E421D84A1FCE}"/>
              </a:ext>
            </a:extLst>
          </p:cNvPr>
          <p:cNvSpPr/>
          <p:nvPr/>
        </p:nvSpPr>
        <p:spPr>
          <a:xfrm>
            <a:off x="6488122" y="140388"/>
            <a:ext cx="2631509" cy="661851"/>
          </a:xfrm>
          <a:prstGeom prst="leftArrow">
            <a:avLst/>
          </a:prstGeom>
          <a:solidFill>
            <a:srgbClr val="F53B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Participant ID#</a:t>
            </a:r>
          </a:p>
        </p:txBody>
      </p:sp>
      <p:sp>
        <p:nvSpPr>
          <p:cNvPr id="18" name="Left Arrow 8">
            <a:extLst>
              <a:ext uri="{FF2B5EF4-FFF2-40B4-BE49-F238E27FC236}">
                <a16:creationId xmlns:a16="http://schemas.microsoft.com/office/drawing/2014/main" id="{EA6D15E2-CD99-4E52-95D2-6BD84716EB75}"/>
              </a:ext>
            </a:extLst>
          </p:cNvPr>
          <p:cNvSpPr/>
          <p:nvPr/>
        </p:nvSpPr>
        <p:spPr>
          <a:xfrm>
            <a:off x="6488122" y="593641"/>
            <a:ext cx="2139680" cy="1297330"/>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Weeks Gestation (prematurity)</a:t>
            </a:r>
          </a:p>
        </p:txBody>
      </p:sp>
      <p:sp>
        <p:nvSpPr>
          <p:cNvPr id="19" name="Left Arrow 10">
            <a:extLst>
              <a:ext uri="{FF2B5EF4-FFF2-40B4-BE49-F238E27FC236}">
                <a16:creationId xmlns:a16="http://schemas.microsoft.com/office/drawing/2014/main" id="{C7FA5591-5D3E-4986-8C49-4FCF4F325B4B}"/>
              </a:ext>
            </a:extLst>
          </p:cNvPr>
          <p:cNvSpPr/>
          <p:nvPr/>
        </p:nvSpPr>
        <p:spPr>
          <a:xfrm>
            <a:off x="6546248" y="2055533"/>
            <a:ext cx="2680246" cy="586004"/>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Length of Use </a:t>
            </a:r>
          </a:p>
        </p:txBody>
      </p:sp>
      <p:sp>
        <p:nvSpPr>
          <p:cNvPr id="20" name="Left Arrow 15">
            <a:extLst>
              <a:ext uri="{FF2B5EF4-FFF2-40B4-BE49-F238E27FC236}">
                <a16:creationId xmlns:a16="http://schemas.microsoft.com/office/drawing/2014/main" id="{B95616B5-C9F4-429E-8AD5-57CDC18188FC}"/>
              </a:ext>
            </a:extLst>
          </p:cNvPr>
          <p:cNvSpPr/>
          <p:nvPr/>
        </p:nvSpPr>
        <p:spPr>
          <a:xfrm>
            <a:off x="6629400" y="3221264"/>
            <a:ext cx="2584752" cy="570715"/>
          </a:xfrm>
          <a:prstGeom prst="lef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ICD-10 Code</a:t>
            </a:r>
          </a:p>
        </p:txBody>
      </p:sp>
      <p:sp>
        <p:nvSpPr>
          <p:cNvPr id="21" name="Left Arrow 14">
            <a:extLst>
              <a:ext uri="{FF2B5EF4-FFF2-40B4-BE49-F238E27FC236}">
                <a16:creationId xmlns:a16="http://schemas.microsoft.com/office/drawing/2014/main" id="{2C2A725B-C488-44E0-BEAB-6DA4B7932E6E}"/>
              </a:ext>
            </a:extLst>
          </p:cNvPr>
          <p:cNvSpPr/>
          <p:nvPr/>
        </p:nvSpPr>
        <p:spPr>
          <a:xfrm>
            <a:off x="6518470" y="4426168"/>
            <a:ext cx="2479109" cy="670547"/>
          </a:xfrm>
          <a:prstGeom prst="leftArrow">
            <a:avLst/>
          </a:prstGeom>
          <a:solidFill>
            <a:srgbClr val="2B6C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Food NOT Allowed </a:t>
            </a:r>
          </a:p>
        </p:txBody>
      </p:sp>
      <p:sp>
        <p:nvSpPr>
          <p:cNvPr id="22" name="Left Arrow 12">
            <a:extLst>
              <a:ext uri="{FF2B5EF4-FFF2-40B4-BE49-F238E27FC236}">
                <a16:creationId xmlns:a16="http://schemas.microsoft.com/office/drawing/2014/main" id="{D5F7061F-B290-4C97-B865-8ACDE88AF774}"/>
              </a:ext>
            </a:extLst>
          </p:cNvPr>
          <p:cNvSpPr/>
          <p:nvPr/>
        </p:nvSpPr>
        <p:spPr>
          <a:xfrm>
            <a:off x="6282020" y="5969444"/>
            <a:ext cx="2932131" cy="615728"/>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CPA Signature</a:t>
            </a:r>
          </a:p>
        </p:txBody>
      </p:sp>
      <p:sp>
        <p:nvSpPr>
          <p:cNvPr id="23" name="Right Arrow 7">
            <a:extLst>
              <a:ext uri="{FF2B5EF4-FFF2-40B4-BE49-F238E27FC236}">
                <a16:creationId xmlns:a16="http://schemas.microsoft.com/office/drawing/2014/main" id="{CB444CC7-D894-481F-A4CB-8C20C76FB8E0}"/>
              </a:ext>
            </a:extLst>
          </p:cNvPr>
          <p:cNvSpPr/>
          <p:nvPr/>
        </p:nvSpPr>
        <p:spPr>
          <a:xfrm>
            <a:off x="43611" y="533401"/>
            <a:ext cx="2470990" cy="990600"/>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Parent/Guardian name</a:t>
            </a:r>
          </a:p>
        </p:txBody>
      </p:sp>
      <p:sp>
        <p:nvSpPr>
          <p:cNvPr id="24" name="Right Arrow 9">
            <a:extLst>
              <a:ext uri="{FF2B5EF4-FFF2-40B4-BE49-F238E27FC236}">
                <a16:creationId xmlns:a16="http://schemas.microsoft.com/office/drawing/2014/main" id="{A6D46E0C-A699-408F-ADE1-9B8C36BD5EF4}"/>
              </a:ext>
            </a:extLst>
          </p:cNvPr>
          <p:cNvSpPr/>
          <p:nvPr/>
        </p:nvSpPr>
        <p:spPr>
          <a:xfrm>
            <a:off x="43611" y="1297219"/>
            <a:ext cx="2514601" cy="1773464"/>
          </a:xfrm>
          <a:prstGeom prst="righ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Caloric Density/ Instructions for Preparation </a:t>
            </a:r>
          </a:p>
        </p:txBody>
      </p:sp>
      <p:sp>
        <p:nvSpPr>
          <p:cNvPr id="25" name="Right Arrow 11">
            <a:extLst>
              <a:ext uri="{FF2B5EF4-FFF2-40B4-BE49-F238E27FC236}">
                <a16:creationId xmlns:a16="http://schemas.microsoft.com/office/drawing/2014/main" id="{428E204D-AC8D-4C00-8D19-A06317A466E4}"/>
              </a:ext>
            </a:extLst>
          </p:cNvPr>
          <p:cNvSpPr/>
          <p:nvPr/>
        </p:nvSpPr>
        <p:spPr>
          <a:xfrm>
            <a:off x="66802" y="4399664"/>
            <a:ext cx="2479109" cy="2717541"/>
          </a:xfrm>
          <a:prstGeom prst="rightArrow">
            <a:avLst/>
          </a:prstGeom>
          <a:solidFill>
            <a:srgbClr val="7208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HCP: Signature, Date, Printed Name,  Address/Stamp, Phone/Fax </a:t>
            </a:r>
          </a:p>
        </p:txBody>
      </p:sp>
    </p:spTree>
    <p:extLst>
      <p:ext uri="{BB962C8B-B14F-4D97-AF65-F5344CB8AC3E}">
        <p14:creationId xmlns:p14="http://schemas.microsoft.com/office/powerpoint/2010/main" val="25960773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3"/>
          <p:cNvSpPr>
            <a:spLocks noGrp="1"/>
          </p:cNvSpPr>
          <p:nvPr>
            <p:ph type="title"/>
          </p:nvPr>
        </p:nvSpPr>
        <p:spPr>
          <a:xfrm>
            <a:off x="838200" y="685800"/>
            <a:ext cx="7924800" cy="1143000"/>
          </a:xfrm>
        </p:spPr>
        <p:txBody>
          <a:bodyPr>
            <a:normAutofit fontScale="90000"/>
          </a:bodyPr>
          <a:lstStyle/>
          <a:p>
            <a:pPr algn="ctr"/>
            <a:r>
              <a:rPr lang="en-US" sz="4000" b="1" dirty="0"/>
              <a:t>HCP Medical Documentation:  </a:t>
            </a:r>
            <a:br>
              <a:rPr lang="en-US" sz="4000" b="1" dirty="0"/>
            </a:br>
            <a:r>
              <a:rPr lang="en-US" sz="4000" b="1" dirty="0"/>
              <a:t>Verbal Orders</a:t>
            </a:r>
          </a:p>
        </p:txBody>
      </p:sp>
      <p:sp>
        <p:nvSpPr>
          <p:cNvPr id="19458" name="Rectangle 3"/>
          <p:cNvSpPr>
            <a:spLocks noGrp="1" noChangeArrowheads="1"/>
          </p:cNvSpPr>
          <p:nvPr>
            <p:ph idx="1"/>
          </p:nvPr>
        </p:nvSpPr>
        <p:spPr>
          <a:xfrm>
            <a:off x="838200" y="1828800"/>
            <a:ext cx="8077200" cy="4724400"/>
          </a:xfrm>
        </p:spPr>
        <p:txBody>
          <a:bodyPr>
            <a:normAutofit/>
          </a:bodyPr>
          <a:lstStyle/>
          <a:p>
            <a:pPr eaLnBrk="1" hangingPunct="1"/>
            <a:endParaRPr lang="en-US" b="1" dirty="0">
              <a:solidFill>
                <a:srgbClr val="006600"/>
              </a:solidFill>
            </a:endParaRPr>
          </a:p>
          <a:p>
            <a:pPr eaLnBrk="1" hangingPunct="1"/>
            <a:r>
              <a:rPr lang="en-US" sz="2400" dirty="0">
                <a:solidFill>
                  <a:srgbClr val="000000"/>
                </a:solidFill>
              </a:rPr>
              <a:t>Verbal orders (VO) are ok in emergency</a:t>
            </a:r>
          </a:p>
          <a:p>
            <a:pPr eaLnBrk="1" hangingPunct="1">
              <a:buFont typeface="Wingdings" pitchFamily="2" charset="2"/>
              <a:buNone/>
            </a:pPr>
            <a:endParaRPr lang="en-US" sz="2400" dirty="0">
              <a:solidFill>
                <a:srgbClr val="000000"/>
              </a:solidFill>
            </a:endParaRPr>
          </a:p>
          <a:p>
            <a:pPr eaLnBrk="1" hangingPunct="1"/>
            <a:r>
              <a:rPr lang="en-US" sz="2400" dirty="0">
                <a:solidFill>
                  <a:srgbClr val="000000"/>
                </a:solidFill>
              </a:rPr>
              <a:t>Document orders received and by whom    </a:t>
            </a:r>
          </a:p>
          <a:p>
            <a:pPr eaLnBrk="1" hangingPunct="1"/>
            <a:endParaRPr lang="en-US" sz="2400" dirty="0">
              <a:solidFill>
                <a:srgbClr val="000000"/>
              </a:solidFill>
            </a:endParaRPr>
          </a:p>
          <a:p>
            <a:pPr eaLnBrk="1" hangingPunct="1"/>
            <a:r>
              <a:rPr lang="en-US" sz="2400" dirty="0">
                <a:solidFill>
                  <a:srgbClr val="000000"/>
                </a:solidFill>
              </a:rPr>
              <a:t>VO must be followed by written documentation within 24 business hours </a:t>
            </a:r>
          </a:p>
          <a:p>
            <a:pPr eaLnBrk="1" hangingPunct="1">
              <a:buFont typeface="Wingdings" pitchFamily="2" charset="2"/>
              <a:buNone/>
            </a:pPr>
            <a:r>
              <a:rPr lang="en-US" sz="2400" dirty="0">
                <a:solidFill>
                  <a:srgbClr val="000000"/>
                </a:solidFill>
              </a:rPr>
              <a:t>	( 1 business day)</a:t>
            </a:r>
          </a:p>
          <a:p>
            <a:pPr eaLnBrk="1" hangingPunct="1">
              <a:buFont typeface="Wingdings" pitchFamily="2" charset="2"/>
              <a:buNone/>
            </a:pPr>
            <a:r>
              <a:rPr lang="en-US" sz="2400" dirty="0">
                <a:solidFill>
                  <a:srgbClr val="000000"/>
                </a:solidFill>
              </a:rPr>
              <a:t>*</a:t>
            </a:r>
            <a:r>
              <a:rPr lang="en-US" sz="2400" b="1" dirty="0">
                <a:solidFill>
                  <a:srgbClr val="000000"/>
                </a:solidFill>
              </a:rPr>
              <a:t>Refer to WIC Policy 400-11 Use of Medical Documentation Form</a:t>
            </a:r>
          </a:p>
          <a:p>
            <a:pPr eaLnBrk="1" hangingPunct="1"/>
            <a:endParaRPr lang="en-US" dirty="0">
              <a:solidFill>
                <a:srgbClr val="00000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161867" cy="1295399"/>
          </a:xfrm>
        </p:spPr>
        <p:txBody>
          <a:bodyPr>
            <a:noAutofit/>
          </a:bodyPr>
          <a:lstStyle/>
          <a:p>
            <a:pPr algn="ctr"/>
            <a:r>
              <a:rPr lang="en-US" sz="4800" b="1" dirty="0"/>
              <a:t>HCP Medical Documentation: </a:t>
            </a:r>
            <a:br>
              <a:rPr lang="en-US" sz="4800" b="1" dirty="0"/>
            </a:br>
            <a:r>
              <a:rPr lang="en-US" sz="4800" b="1" dirty="0"/>
              <a:t>   Verbal Orders</a:t>
            </a:r>
          </a:p>
        </p:txBody>
      </p:sp>
      <p:sp>
        <p:nvSpPr>
          <p:cNvPr id="3" name="Content Placeholder 2"/>
          <p:cNvSpPr>
            <a:spLocks noGrp="1"/>
          </p:cNvSpPr>
          <p:nvPr>
            <p:ph idx="1"/>
          </p:nvPr>
        </p:nvSpPr>
        <p:spPr>
          <a:xfrm>
            <a:off x="685800" y="2514600"/>
            <a:ext cx="7704667" cy="2819400"/>
          </a:xfrm>
        </p:spPr>
        <p:txBody>
          <a:bodyPr>
            <a:normAutofit/>
          </a:bodyPr>
          <a:lstStyle/>
          <a:p>
            <a:pPr marL="0" indent="0">
              <a:buNone/>
            </a:pPr>
            <a:endParaRPr lang="en-US" dirty="0"/>
          </a:p>
          <a:p>
            <a:pPr marL="0" indent="0">
              <a:buNone/>
            </a:pPr>
            <a:r>
              <a:rPr lang="en-US" sz="4000" dirty="0"/>
              <a:t>Similac Alimentum, Powder V.O. Dave Smith, MD received by Jane Doe, WIC Nutritionist 5/4/2018. </a:t>
            </a:r>
          </a:p>
        </p:txBody>
      </p:sp>
    </p:spTree>
    <p:extLst>
      <p:ext uri="{BB962C8B-B14F-4D97-AF65-F5344CB8AC3E}">
        <p14:creationId xmlns:p14="http://schemas.microsoft.com/office/powerpoint/2010/main" val="12549724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52400"/>
            <a:ext cx="7290054" cy="1600200"/>
          </a:xfrm>
        </p:spPr>
        <p:txBody>
          <a:bodyPr>
            <a:normAutofit fontScale="90000"/>
          </a:bodyPr>
          <a:lstStyle/>
          <a:p>
            <a:pPr algn="ctr"/>
            <a:br>
              <a:rPr lang="en-US" b="1" dirty="0"/>
            </a:br>
            <a:br>
              <a:rPr lang="en-US" b="1" dirty="0"/>
            </a:br>
            <a:br>
              <a:rPr lang="en-US" b="1" dirty="0"/>
            </a:br>
            <a:br>
              <a:rPr lang="en-US" b="1" dirty="0"/>
            </a:br>
            <a:r>
              <a:rPr lang="en-US" sz="6700" b="1" dirty="0"/>
              <a:t>Food Package III </a:t>
            </a:r>
            <a:br>
              <a:rPr lang="en-US" sz="6700" b="1" dirty="0"/>
            </a:br>
            <a:br>
              <a:rPr lang="en-US" sz="6700" b="1" dirty="0"/>
            </a:br>
            <a:endParaRPr lang="en-US" sz="6700" dirty="0"/>
          </a:p>
        </p:txBody>
      </p:sp>
      <p:sp>
        <p:nvSpPr>
          <p:cNvPr id="2" name="Rectangle 1"/>
          <p:cNvSpPr/>
          <p:nvPr/>
        </p:nvSpPr>
        <p:spPr>
          <a:xfrm>
            <a:off x="1600200" y="2895600"/>
            <a:ext cx="6096000" cy="1446550"/>
          </a:xfrm>
          <a:prstGeom prst="rect">
            <a:avLst/>
          </a:prstGeom>
        </p:spPr>
        <p:txBody>
          <a:bodyPr wrap="square">
            <a:spAutoFit/>
          </a:bodyPr>
          <a:lstStyle/>
          <a:p>
            <a:pPr algn="ctr"/>
            <a:r>
              <a:rPr lang="en-US" sz="4400" b="1" dirty="0"/>
              <a:t>SOAP</a:t>
            </a:r>
            <a:r>
              <a:rPr lang="en-US" sz="4400" dirty="0"/>
              <a:t> </a:t>
            </a:r>
            <a:r>
              <a:rPr lang="en-US" sz="4400" b="1" dirty="0"/>
              <a:t>Progress</a:t>
            </a:r>
            <a:r>
              <a:rPr lang="en-US" sz="4400" dirty="0"/>
              <a:t> </a:t>
            </a:r>
            <a:r>
              <a:rPr lang="en-US" sz="4400" b="1" dirty="0"/>
              <a:t>Note</a:t>
            </a:r>
            <a:r>
              <a:rPr lang="en-US" sz="4400" dirty="0"/>
              <a:t> needs to be completed! </a:t>
            </a:r>
          </a:p>
        </p:txBody>
      </p:sp>
    </p:spTree>
    <p:extLst>
      <p:ext uri="{BB962C8B-B14F-4D97-AF65-F5344CB8AC3E}">
        <p14:creationId xmlns:p14="http://schemas.microsoft.com/office/powerpoint/2010/main" val="34051154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3"/>
          <p:cNvSpPr>
            <a:spLocks noGrp="1"/>
          </p:cNvSpPr>
          <p:nvPr>
            <p:ph type="title"/>
          </p:nvPr>
        </p:nvSpPr>
        <p:spPr>
          <a:xfrm>
            <a:off x="1066800" y="838200"/>
            <a:ext cx="7543800" cy="1143000"/>
          </a:xfrm>
        </p:spPr>
        <p:txBody>
          <a:bodyPr>
            <a:normAutofit fontScale="90000"/>
          </a:bodyPr>
          <a:lstStyle/>
          <a:p>
            <a:pPr algn="ctr"/>
            <a:r>
              <a:rPr lang="en-US" sz="4000" b="1" dirty="0"/>
              <a:t>Connecticut WIC Purchasing:</a:t>
            </a:r>
            <a:br>
              <a:rPr lang="en-US" sz="4000" b="1" dirty="0"/>
            </a:br>
            <a:r>
              <a:rPr lang="en-US" sz="4000" b="1" dirty="0"/>
              <a:t>Special Formula Purchases</a:t>
            </a:r>
          </a:p>
        </p:txBody>
      </p:sp>
      <p:sp>
        <p:nvSpPr>
          <p:cNvPr id="20482" name="Rectangle 3"/>
          <p:cNvSpPr>
            <a:spLocks noGrp="1" noChangeArrowheads="1"/>
          </p:cNvSpPr>
          <p:nvPr>
            <p:ph idx="1"/>
          </p:nvPr>
        </p:nvSpPr>
        <p:spPr>
          <a:xfrm>
            <a:off x="838200" y="2971800"/>
            <a:ext cx="8153400" cy="2971800"/>
          </a:xfrm>
          <a:noFill/>
        </p:spPr>
        <p:txBody>
          <a:bodyPr lIns="92075" tIns="46038" rIns="92075" bIns="46038">
            <a:normAutofit/>
          </a:bodyPr>
          <a:lstStyle/>
          <a:p>
            <a:pPr marL="0" indent="0" eaLnBrk="1" hangingPunct="1">
              <a:lnSpc>
                <a:spcPct val="90000"/>
              </a:lnSpc>
              <a:buNone/>
            </a:pPr>
            <a:r>
              <a:rPr lang="en-US" sz="2800" dirty="0">
                <a:solidFill>
                  <a:srgbClr val="000000"/>
                </a:solidFill>
              </a:rPr>
              <a:t>All formula products - Standard or Specialized - and Medical Foods</a:t>
            </a:r>
          </a:p>
          <a:p>
            <a:pPr lvl="1">
              <a:lnSpc>
                <a:spcPct val="90000"/>
              </a:lnSpc>
            </a:pPr>
            <a:r>
              <a:rPr lang="en-US" sz="2800" dirty="0">
                <a:solidFill>
                  <a:srgbClr val="000000"/>
                </a:solidFill>
              </a:rPr>
              <a:t>Could be already available in stores </a:t>
            </a:r>
          </a:p>
          <a:p>
            <a:pPr lvl="1">
              <a:lnSpc>
                <a:spcPct val="90000"/>
              </a:lnSpc>
            </a:pPr>
            <a:r>
              <a:rPr lang="en-US" sz="2800" dirty="0">
                <a:solidFill>
                  <a:srgbClr val="000000"/>
                </a:solidFill>
              </a:rPr>
              <a:t>Or can be arranged to be available</a:t>
            </a:r>
          </a:p>
          <a:p>
            <a:pPr eaLnBrk="1" hangingPunct="1">
              <a:lnSpc>
                <a:spcPct val="90000"/>
              </a:lnSpc>
            </a:pPr>
            <a:endParaRPr lang="en-US" b="1" dirty="0">
              <a:solidFill>
                <a:srgbClr val="006600"/>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a:xfrm>
            <a:off x="480059" y="2053641"/>
            <a:ext cx="2751871" cy="2760098"/>
          </a:xfrm>
        </p:spPr>
        <p:txBody>
          <a:bodyPr>
            <a:normAutofit/>
          </a:bodyPr>
          <a:lstStyle/>
          <a:p>
            <a:r>
              <a:rPr lang="en-US" b="1">
                <a:solidFill>
                  <a:srgbClr val="FFFFFF"/>
                </a:solidFill>
              </a:rPr>
              <a:t>Numbered Memorandum 16-005</a:t>
            </a:r>
          </a:p>
        </p:txBody>
      </p:sp>
      <p:sp>
        <p:nvSpPr>
          <p:cNvPr id="2" name="Content Placeholder 1"/>
          <p:cNvSpPr>
            <a:spLocks noGrp="1"/>
          </p:cNvSpPr>
          <p:nvPr>
            <p:ph idx="1"/>
          </p:nvPr>
        </p:nvSpPr>
        <p:spPr>
          <a:xfrm>
            <a:off x="4567930" y="801866"/>
            <a:ext cx="3979563" cy="5230634"/>
          </a:xfrm>
        </p:spPr>
        <p:txBody>
          <a:bodyPr anchor="ctr">
            <a:normAutofit/>
          </a:bodyPr>
          <a:lstStyle/>
          <a:p>
            <a:pPr marL="0" indent="0">
              <a:spcAft>
                <a:spcPts val="0"/>
              </a:spcAft>
              <a:buNone/>
            </a:pPr>
            <a:r>
              <a:rPr lang="en-US">
                <a:solidFill>
                  <a:srgbClr val="000000"/>
                </a:solidFill>
              </a:rPr>
              <a:t>The WIC Nutritionist or other CPA is expected to assist the Authorized Person in identifying and </a:t>
            </a:r>
            <a:r>
              <a:rPr lang="en-US" b="1">
                <a:solidFill>
                  <a:srgbClr val="000000"/>
                </a:solidFill>
              </a:rPr>
              <a:t>contacting at least one WIC authorized retail and/or grocery store pharmacy</a:t>
            </a:r>
            <a:r>
              <a:rPr lang="en-US">
                <a:solidFill>
                  <a:srgbClr val="000000"/>
                </a:solidFill>
              </a:rPr>
              <a:t>. </a:t>
            </a:r>
          </a:p>
          <a:p>
            <a:pPr marL="0" indent="0">
              <a:spcAft>
                <a:spcPts val="0"/>
              </a:spcAft>
              <a:buNone/>
            </a:pPr>
            <a:endParaRPr lang="en-US">
              <a:solidFill>
                <a:srgbClr val="000000"/>
              </a:solidFill>
            </a:endParaRPr>
          </a:p>
          <a:p>
            <a:pPr marL="0" indent="0">
              <a:spcAft>
                <a:spcPts val="0"/>
              </a:spcAft>
              <a:buNone/>
            </a:pPr>
            <a:r>
              <a:rPr lang="en-US">
                <a:solidFill>
                  <a:srgbClr val="000000"/>
                </a:solidFill>
              </a:rPr>
              <a:t>The nutritionist or other CPA </a:t>
            </a:r>
            <a:r>
              <a:rPr lang="en-US" b="1">
                <a:solidFill>
                  <a:srgbClr val="000000"/>
                </a:solidFill>
              </a:rPr>
              <a:t>will inquire if the prescribed WIC Special formula is in stock</a:t>
            </a:r>
            <a:r>
              <a:rPr lang="en-US">
                <a:solidFill>
                  <a:srgbClr val="000000"/>
                </a:solidFill>
              </a:rPr>
              <a:t>. </a:t>
            </a:r>
          </a:p>
          <a:p>
            <a:pPr marL="0" indent="0">
              <a:spcAft>
                <a:spcPts val="0"/>
              </a:spcAft>
              <a:buNone/>
            </a:pPr>
            <a:endParaRPr lang="en-US" b="1">
              <a:solidFill>
                <a:srgbClr val="000000"/>
              </a:solidFill>
            </a:endParaRPr>
          </a:p>
          <a:p>
            <a:pPr marL="0" indent="0">
              <a:spcAft>
                <a:spcPts val="0"/>
              </a:spcAft>
              <a:buNone/>
            </a:pPr>
            <a:r>
              <a:rPr lang="en-US" b="1">
                <a:solidFill>
                  <a:srgbClr val="000000"/>
                </a:solidFill>
              </a:rPr>
              <a:t>If it is not, assist the participant in placing the first-time order. </a:t>
            </a:r>
          </a:p>
          <a:p>
            <a:endParaRPr lang="en-US">
              <a:solidFill>
                <a:srgbClr val="000000"/>
              </a:solidFill>
            </a:endParaRPr>
          </a:p>
        </p:txBody>
      </p:sp>
    </p:spTree>
    <p:extLst>
      <p:ext uri="{BB962C8B-B14F-4D97-AF65-F5344CB8AC3E}">
        <p14:creationId xmlns:p14="http://schemas.microsoft.com/office/powerpoint/2010/main" val="26629118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D85BBC-581B-498A-91A6-3CF338139C7E}"/>
              </a:ext>
            </a:extLst>
          </p:cNvPr>
          <p:cNvPicPr>
            <a:picLocks noChangeAspect="1"/>
          </p:cNvPicPr>
          <p:nvPr/>
        </p:nvPicPr>
        <p:blipFill>
          <a:blip r:embed="rId3"/>
          <a:stretch>
            <a:fillRect/>
          </a:stretch>
        </p:blipFill>
        <p:spPr>
          <a:xfrm>
            <a:off x="0" y="381000"/>
            <a:ext cx="9144000" cy="5577119"/>
          </a:xfrm>
          <a:prstGeom prst="rect">
            <a:avLst/>
          </a:prstGeom>
        </p:spPr>
      </p:pic>
    </p:spTree>
    <p:extLst>
      <p:ext uri="{BB962C8B-B14F-4D97-AF65-F5344CB8AC3E}">
        <p14:creationId xmlns:p14="http://schemas.microsoft.com/office/powerpoint/2010/main" val="8882187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0059" y="2053641"/>
            <a:ext cx="2751871" cy="2760098"/>
          </a:xfrm>
        </p:spPr>
        <p:txBody>
          <a:bodyPr>
            <a:normAutofit/>
          </a:bodyPr>
          <a:lstStyle/>
          <a:p>
            <a:r>
              <a:rPr lang="en-US" b="1">
                <a:solidFill>
                  <a:srgbClr val="FFFFFF"/>
                </a:solidFill>
              </a:rPr>
              <a:t>Handouts on formula preparation</a:t>
            </a:r>
          </a:p>
        </p:txBody>
      </p:sp>
      <p:sp>
        <p:nvSpPr>
          <p:cNvPr id="3" name="Content Placeholder 2"/>
          <p:cNvSpPr>
            <a:spLocks noGrp="1"/>
          </p:cNvSpPr>
          <p:nvPr>
            <p:ph idx="1"/>
          </p:nvPr>
        </p:nvSpPr>
        <p:spPr>
          <a:xfrm>
            <a:off x="4567930" y="801866"/>
            <a:ext cx="3979563" cy="5230634"/>
          </a:xfrm>
        </p:spPr>
        <p:txBody>
          <a:bodyPr anchor="ctr">
            <a:normAutofit/>
          </a:bodyPr>
          <a:lstStyle/>
          <a:p>
            <a:r>
              <a:rPr lang="en-US">
                <a:solidFill>
                  <a:srgbClr val="000000"/>
                </a:solidFill>
              </a:rPr>
              <a:t>Powder form</a:t>
            </a:r>
          </a:p>
          <a:p>
            <a:pPr>
              <a:spcAft>
                <a:spcPts val="0"/>
              </a:spcAft>
            </a:pPr>
            <a:endParaRPr lang="en-US">
              <a:solidFill>
                <a:srgbClr val="000000"/>
              </a:solidFill>
            </a:endParaRPr>
          </a:p>
          <a:p>
            <a:pPr>
              <a:spcAft>
                <a:spcPts val="0"/>
              </a:spcAft>
            </a:pPr>
            <a:r>
              <a:rPr lang="en-US">
                <a:solidFill>
                  <a:srgbClr val="000000"/>
                </a:solidFill>
              </a:rPr>
              <a:t>Concentrated and Ready to feed form </a:t>
            </a:r>
          </a:p>
          <a:p>
            <a:pPr>
              <a:spcAft>
                <a:spcPts val="0"/>
              </a:spcAft>
            </a:pPr>
            <a:endParaRPr lang="en-US">
              <a:solidFill>
                <a:srgbClr val="000000"/>
              </a:solidFill>
            </a:endParaRPr>
          </a:p>
          <a:p>
            <a:pPr>
              <a:spcAft>
                <a:spcPts val="0"/>
              </a:spcAft>
            </a:pPr>
            <a:r>
              <a:rPr lang="en-US">
                <a:solidFill>
                  <a:srgbClr val="000000"/>
                </a:solidFill>
              </a:rPr>
              <a:t>English and Spanish</a:t>
            </a:r>
          </a:p>
          <a:p>
            <a:pPr>
              <a:spcAft>
                <a:spcPts val="0"/>
              </a:spcAft>
            </a:pPr>
            <a:endParaRPr lang="en-US">
              <a:solidFill>
                <a:srgbClr val="000000"/>
              </a:solidFill>
            </a:endParaRPr>
          </a:p>
          <a:p>
            <a:pPr>
              <a:spcAft>
                <a:spcPts val="0"/>
              </a:spcAft>
            </a:pPr>
            <a:r>
              <a:rPr lang="en-US">
                <a:solidFill>
                  <a:srgbClr val="000000"/>
                </a:solidFill>
              </a:rPr>
              <a:t>Sent via e-mail to local agencies </a:t>
            </a:r>
          </a:p>
        </p:txBody>
      </p:sp>
    </p:spTree>
    <p:extLst>
      <p:ext uri="{BB962C8B-B14F-4D97-AF65-F5344CB8AC3E}">
        <p14:creationId xmlns:p14="http://schemas.microsoft.com/office/powerpoint/2010/main" val="1199552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0087"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28650" y="621792"/>
            <a:ext cx="3596367" cy="5413248"/>
          </a:xfrm>
        </p:spPr>
        <p:txBody>
          <a:bodyPr>
            <a:normAutofit/>
          </a:bodyPr>
          <a:lstStyle/>
          <a:p>
            <a:r>
              <a:rPr lang="en-US" sz="4500" b="1">
                <a:solidFill>
                  <a:schemeClr val="bg1"/>
                </a:solidFill>
              </a:rPr>
              <a:t>Types of Infant Formulas</a:t>
            </a:r>
          </a:p>
        </p:txBody>
      </p:sp>
      <p:sp>
        <p:nvSpPr>
          <p:cNvPr id="2" name="Content Placeholder 1"/>
          <p:cNvSpPr>
            <a:spLocks noGrp="1"/>
          </p:cNvSpPr>
          <p:nvPr>
            <p:ph idx="1"/>
          </p:nvPr>
        </p:nvSpPr>
        <p:spPr>
          <a:xfrm>
            <a:off x="4891087" y="621792"/>
            <a:ext cx="3624262" cy="5413248"/>
          </a:xfrm>
        </p:spPr>
        <p:txBody>
          <a:bodyPr anchor="ctr">
            <a:normAutofit/>
          </a:bodyPr>
          <a:lstStyle/>
          <a:p>
            <a:r>
              <a:rPr lang="en-US" sz="1600" b="1" u="sng"/>
              <a:t>Milk-based </a:t>
            </a:r>
            <a:r>
              <a:rPr lang="en-US" sz="1600"/>
              <a:t>– Carbohydrate source is lactose and contain cow’s milk protein (for healthy term infants)</a:t>
            </a:r>
          </a:p>
          <a:p>
            <a:endParaRPr lang="en-US" sz="1600"/>
          </a:p>
          <a:p>
            <a:r>
              <a:rPr lang="en-US" sz="1600" b="1" u="sng"/>
              <a:t>Soy-based</a:t>
            </a:r>
            <a:r>
              <a:rPr lang="en-US" sz="1600"/>
              <a:t> – Contain soy protein and does not contain lactose. Carbohydrate source is sucrose and/or corn syrup solids and corn maltodextrins (for healthy term infants)</a:t>
            </a:r>
          </a:p>
          <a:p>
            <a:endParaRPr lang="en-US" sz="1600"/>
          </a:p>
          <a:p>
            <a:r>
              <a:rPr lang="en-US" sz="1600" b="1" u="sng"/>
              <a:t>Hydrolyzed formulas</a:t>
            </a:r>
            <a:r>
              <a:rPr lang="en-US" sz="1600"/>
              <a:t>-</a:t>
            </a:r>
            <a:r>
              <a:rPr lang="en-US" sz="1600" b="1"/>
              <a:t> </a:t>
            </a:r>
            <a:r>
              <a:rPr lang="en-US" sz="1600"/>
              <a:t>often called “predigested” contains smaller protein molecules that can be digested easier. </a:t>
            </a:r>
          </a:p>
          <a:p>
            <a:endParaRPr lang="en-US" sz="1600"/>
          </a:p>
          <a:p>
            <a:pPr lvl="1">
              <a:buFont typeface="Wingdings" panose="05000000000000000000" pitchFamily="2" charset="2"/>
              <a:buChar char="q"/>
            </a:pPr>
            <a:r>
              <a:rPr lang="en-US" sz="1600" b="1" u="sng"/>
              <a:t>Partially Hydrolyzed</a:t>
            </a:r>
            <a:r>
              <a:rPr lang="en-US" sz="1600" b="1"/>
              <a:t> </a:t>
            </a:r>
            <a:r>
              <a:rPr lang="en-US" sz="1600"/>
              <a:t>– for mild tolerance symptoms, for easy digestion. Contraindicated in the management of infants with documented cow’s milk protein allergy. </a:t>
            </a:r>
          </a:p>
        </p:txBody>
      </p:sp>
    </p:spTree>
    <p:extLst>
      <p:ext uri="{BB962C8B-B14F-4D97-AF65-F5344CB8AC3E}">
        <p14:creationId xmlns:p14="http://schemas.microsoft.com/office/powerpoint/2010/main" val="25208192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38200"/>
            <a:ext cx="7704667" cy="838199"/>
          </a:xfrm>
        </p:spPr>
        <p:txBody>
          <a:bodyPr/>
          <a:lstStyle/>
          <a:p>
            <a:r>
              <a:rPr lang="en-US" b="1" dirty="0"/>
              <a:t>Formula Usage Report</a:t>
            </a:r>
          </a:p>
        </p:txBody>
      </p:sp>
      <p:pic>
        <p:nvPicPr>
          <p:cNvPr id="8" name="Content Placeholder 7"/>
          <p:cNvPicPr>
            <a:picLocks noGrp="1" noChangeAspect="1"/>
          </p:cNvPicPr>
          <p:nvPr>
            <p:ph idx="1"/>
          </p:nvPr>
        </p:nvPicPr>
        <p:blipFill>
          <a:blip r:embed="rId3"/>
          <a:stretch>
            <a:fillRect/>
          </a:stretch>
        </p:blipFill>
        <p:spPr>
          <a:xfrm>
            <a:off x="1788021" y="1825625"/>
            <a:ext cx="5567958" cy="4351338"/>
          </a:xfrm>
          <a:prstGeom prst="rect">
            <a:avLst/>
          </a:prstGeom>
          <a:ln>
            <a:solidFill>
              <a:schemeClr val="tx1"/>
            </a:solidFill>
          </a:ln>
        </p:spPr>
      </p:pic>
    </p:spTree>
    <p:extLst>
      <p:ext uri="{BB962C8B-B14F-4D97-AF65-F5344CB8AC3E}">
        <p14:creationId xmlns:p14="http://schemas.microsoft.com/office/powerpoint/2010/main" val="736543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7704667" cy="685799"/>
          </a:xfrm>
        </p:spPr>
        <p:txBody>
          <a:bodyPr>
            <a:normAutofit/>
          </a:bodyPr>
          <a:lstStyle/>
          <a:p>
            <a:r>
              <a:rPr lang="en-US" dirty="0"/>
              <a:t>Formula Usage Report</a:t>
            </a:r>
          </a:p>
        </p:txBody>
      </p:sp>
      <p:pic>
        <p:nvPicPr>
          <p:cNvPr id="4" name="Content Placeholder 3"/>
          <p:cNvPicPr>
            <a:picLocks noGrp="1" noChangeAspect="1"/>
          </p:cNvPicPr>
          <p:nvPr>
            <p:ph idx="1"/>
          </p:nvPr>
        </p:nvPicPr>
        <p:blipFill rotWithShape="1">
          <a:blip r:embed="rId3"/>
          <a:stretch/>
        </p:blipFill>
        <p:spPr>
          <a:xfrm>
            <a:off x="1828800" y="2209800"/>
            <a:ext cx="5142777" cy="4022725"/>
          </a:xfrm>
          <a:prstGeom prst="rect">
            <a:avLst/>
          </a:prstGeom>
        </p:spPr>
      </p:pic>
      <p:sp>
        <p:nvSpPr>
          <p:cNvPr id="5" name="Left Arrow 4"/>
          <p:cNvSpPr>
            <a:spLocks noChangeArrowheads="1"/>
          </p:cNvSpPr>
          <p:nvPr/>
        </p:nvSpPr>
        <p:spPr bwMode="auto">
          <a:xfrm rot="9842025">
            <a:off x="2604653" y="4813211"/>
            <a:ext cx="673100" cy="195125"/>
          </a:xfrm>
          <a:prstGeom prst="leftArrow">
            <a:avLst>
              <a:gd name="adj1" fmla="val 50000"/>
              <a:gd name="adj2" fmla="val 50032"/>
            </a:avLst>
          </a:prstGeom>
          <a:solidFill>
            <a:schemeClr val="accent1">
              <a:lumMod val="75000"/>
            </a:schemeClr>
          </a:solidFill>
          <a:ln w="25400" algn="ctr">
            <a:solidFill>
              <a:schemeClr val="tx1">
                <a:lumMod val="65000"/>
                <a:lumOff val="35000"/>
              </a:schemeClr>
            </a:solidFill>
            <a:miter lim="800000"/>
            <a:headEnd/>
            <a:tailEnd/>
          </a:ln>
        </p:spPr>
        <p:txBody>
          <a:bodyPr anchor="ctr"/>
          <a:lstStyle/>
          <a:p>
            <a:pPr>
              <a:defRPr/>
            </a:pPr>
            <a:endParaRPr lang="en-US" sz="1800" dirty="0">
              <a:solidFill>
                <a:schemeClr val="lt1"/>
              </a:solidFill>
              <a:latin typeface="+mn-lt"/>
            </a:endParaRPr>
          </a:p>
        </p:txBody>
      </p:sp>
    </p:spTree>
    <p:extLst>
      <p:ext uri="{BB962C8B-B14F-4D97-AF65-F5344CB8AC3E}">
        <p14:creationId xmlns:p14="http://schemas.microsoft.com/office/powerpoint/2010/main" val="3386007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90677" y="985837"/>
            <a:ext cx="5750719" cy="4929188"/>
          </a:xfrm>
          <a:prstGeom prst="rect">
            <a:avLst/>
          </a:prstGeom>
          <a:ln w="38100">
            <a:solidFill>
              <a:schemeClr val="tx1"/>
            </a:solidFill>
          </a:ln>
        </p:spPr>
      </p:pic>
      <p:sp>
        <p:nvSpPr>
          <p:cNvPr id="3" name="Rectangle 2"/>
          <p:cNvSpPr/>
          <p:nvPr/>
        </p:nvSpPr>
        <p:spPr>
          <a:xfrm>
            <a:off x="1922690" y="3110593"/>
            <a:ext cx="1053193" cy="2804432"/>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Rectangle 3"/>
          <p:cNvSpPr/>
          <p:nvPr/>
        </p:nvSpPr>
        <p:spPr>
          <a:xfrm>
            <a:off x="3526972" y="3110593"/>
            <a:ext cx="640896" cy="2804432"/>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p:nvSpPr>
        <p:spPr>
          <a:xfrm>
            <a:off x="6188529" y="3110593"/>
            <a:ext cx="640896" cy="2804432"/>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7115795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p:cNvSpPr>
            <a:spLocks noGrp="1" noChangeArrowheads="1"/>
          </p:cNvSpPr>
          <p:nvPr>
            <p:ph type="title"/>
          </p:nvPr>
        </p:nvSpPr>
        <p:spPr>
          <a:xfrm>
            <a:off x="628650" y="963877"/>
            <a:ext cx="2620771" cy="4930246"/>
          </a:xfrm>
        </p:spPr>
        <p:txBody>
          <a:bodyPr>
            <a:normAutofit/>
          </a:bodyPr>
          <a:lstStyle/>
          <a:p>
            <a:pPr algn="r" eaLnBrk="1" hangingPunct="1"/>
            <a:r>
              <a:rPr lang="en-US" b="1">
                <a:solidFill>
                  <a:schemeClr val="accent1"/>
                </a:solidFill>
              </a:rPr>
              <a:t>State WIC Office: Who To Call For What</a:t>
            </a:r>
          </a:p>
        </p:txBody>
      </p:sp>
      <p:cxnSp>
        <p:nvCxnSpPr>
          <p:cNvPr id="74" name="Straight Connector 7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2531" name="Rectangle 3"/>
          <p:cNvSpPr>
            <a:spLocks noGrp="1" noChangeArrowheads="1"/>
          </p:cNvSpPr>
          <p:nvPr>
            <p:ph idx="1"/>
          </p:nvPr>
        </p:nvSpPr>
        <p:spPr>
          <a:xfrm>
            <a:off x="3732023" y="963877"/>
            <a:ext cx="4783327" cy="4930246"/>
          </a:xfrm>
        </p:spPr>
        <p:txBody>
          <a:bodyPr anchor="ctr">
            <a:normAutofit/>
          </a:bodyPr>
          <a:lstStyle/>
          <a:p>
            <a:pPr eaLnBrk="1" hangingPunct="1">
              <a:spcAft>
                <a:spcPts val="0"/>
              </a:spcAft>
            </a:pPr>
            <a:endParaRPr lang="en-US"/>
          </a:p>
          <a:p>
            <a:pPr eaLnBrk="1" hangingPunct="1">
              <a:spcAft>
                <a:spcPts val="0"/>
              </a:spcAft>
            </a:pPr>
            <a:endParaRPr lang="en-US"/>
          </a:p>
          <a:p>
            <a:pPr eaLnBrk="1" hangingPunct="1">
              <a:spcAft>
                <a:spcPts val="0"/>
              </a:spcAft>
            </a:pPr>
            <a:r>
              <a:rPr lang="en-US"/>
              <a:t>Luz Hago or other Nutrition staff - Nutrition/Clinical Issues</a:t>
            </a:r>
          </a:p>
          <a:p>
            <a:pPr eaLnBrk="1" hangingPunct="1">
              <a:spcAft>
                <a:spcPts val="0"/>
              </a:spcAft>
            </a:pPr>
            <a:endParaRPr lang="en-US"/>
          </a:p>
          <a:p>
            <a:pPr>
              <a:spcAft>
                <a:spcPts val="0"/>
              </a:spcAft>
            </a:pPr>
            <a:r>
              <a:rPr lang="en-US"/>
              <a:t>Rafael Lima / Barbara Quiros or other Food Delivery (FD) unit staff -Local store availability</a:t>
            </a:r>
          </a:p>
          <a:p>
            <a:pPr>
              <a:spcAft>
                <a:spcPts val="0"/>
              </a:spcAft>
            </a:pPr>
            <a:endParaRPr lang="en-US"/>
          </a:p>
          <a:p>
            <a:pPr>
              <a:spcAft>
                <a:spcPts val="0"/>
              </a:spcAft>
            </a:pPr>
            <a:r>
              <a:rPr lang="en-US" dirty="0"/>
              <a:t>For CT-WIC Food Package assignments issues contact Pam Beaulieu, Nutrition Consultant State of CT </a:t>
            </a:r>
          </a:p>
          <a:p>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a:off x="3200400" y="2438400"/>
            <a:ext cx="3657600" cy="2057400"/>
          </a:xfrm>
          <a:prstGeom prst="round2SameRect">
            <a:avLst/>
          </a:prstGeom>
          <a:solidFill>
            <a:schemeClr val="tx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n w="0"/>
                <a:solidFill>
                  <a:schemeClr val="accent1">
                    <a:lumMod val="20000"/>
                    <a:lumOff val="80000"/>
                  </a:schemeClr>
                </a:solidFill>
                <a:effectLst>
                  <a:outerShdw blurRad="38100" dist="25400" dir="5400000" algn="ctr" rotWithShape="0">
                    <a:srgbClr val="6E747A">
                      <a:alpha val="43000"/>
                    </a:srgbClr>
                  </a:outerShdw>
                </a:effectLst>
              </a:rPr>
              <a:t>Questions?</a:t>
            </a:r>
            <a:r>
              <a:rPr lang="en-US" dirty="0">
                <a:ln w="0"/>
                <a:solidFill>
                  <a:schemeClr val="accent1">
                    <a:lumMod val="20000"/>
                    <a:lumOff val="80000"/>
                  </a:schemeClr>
                </a:solidFill>
                <a:effectLst>
                  <a:outerShdw blurRad="38100" dist="25400" dir="5400000" algn="ctr" rotWithShape="0">
                    <a:srgbClr val="6E747A">
                      <a:alpha val="43000"/>
                    </a:srgbClr>
                  </a:outerShdw>
                </a:effectLst>
              </a:rPr>
              <a:t> </a:t>
            </a:r>
          </a:p>
        </p:txBody>
      </p:sp>
    </p:spTree>
    <p:extLst>
      <p:ext uri="{BB962C8B-B14F-4D97-AF65-F5344CB8AC3E}">
        <p14:creationId xmlns:p14="http://schemas.microsoft.com/office/powerpoint/2010/main" val="964182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7095" t="9405" r="14529" b="1764"/>
          <a:stretch/>
        </p:blipFill>
        <p:spPr bwMode="auto">
          <a:xfrm>
            <a:off x="2667000" y="152400"/>
            <a:ext cx="6096000" cy="6477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6190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BCB6F3-6281-4721-9546-59DCF2B332DD}"/>
              </a:ext>
            </a:extLst>
          </p:cNvPr>
          <p:cNvPicPr>
            <a:picLocks noChangeAspect="1"/>
          </p:cNvPicPr>
          <p:nvPr/>
        </p:nvPicPr>
        <p:blipFill>
          <a:blip r:embed="rId2"/>
          <a:stretch>
            <a:fillRect/>
          </a:stretch>
        </p:blipFill>
        <p:spPr>
          <a:xfrm>
            <a:off x="0" y="833526"/>
            <a:ext cx="9144000" cy="5190947"/>
          </a:xfrm>
          <a:prstGeom prst="rect">
            <a:avLst/>
          </a:prstGeom>
        </p:spPr>
      </p:pic>
    </p:spTree>
    <p:extLst>
      <p:ext uri="{BB962C8B-B14F-4D97-AF65-F5344CB8AC3E}">
        <p14:creationId xmlns:p14="http://schemas.microsoft.com/office/powerpoint/2010/main" val="31249254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C98801-F078-41A7-8B8A-78767DA85573}"/>
              </a:ext>
            </a:extLst>
          </p:cNvPr>
          <p:cNvPicPr>
            <a:picLocks noChangeAspect="1"/>
          </p:cNvPicPr>
          <p:nvPr/>
        </p:nvPicPr>
        <p:blipFill>
          <a:blip r:embed="rId2"/>
          <a:stretch>
            <a:fillRect/>
          </a:stretch>
        </p:blipFill>
        <p:spPr>
          <a:xfrm>
            <a:off x="0" y="654480"/>
            <a:ext cx="9144000" cy="5549039"/>
          </a:xfrm>
          <a:prstGeom prst="rect">
            <a:avLst/>
          </a:prstGeom>
        </p:spPr>
      </p:pic>
    </p:spTree>
    <p:extLst>
      <p:ext uri="{BB962C8B-B14F-4D97-AF65-F5344CB8AC3E}">
        <p14:creationId xmlns:p14="http://schemas.microsoft.com/office/powerpoint/2010/main" val="5403432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FE1B46-502C-4DFC-9AA8-DC52F7425E56}"/>
              </a:ext>
            </a:extLst>
          </p:cNvPr>
          <p:cNvPicPr>
            <a:picLocks noChangeAspect="1"/>
          </p:cNvPicPr>
          <p:nvPr/>
        </p:nvPicPr>
        <p:blipFill>
          <a:blip r:embed="rId2"/>
          <a:stretch>
            <a:fillRect/>
          </a:stretch>
        </p:blipFill>
        <p:spPr>
          <a:xfrm>
            <a:off x="0" y="635948"/>
            <a:ext cx="9144000" cy="5586103"/>
          </a:xfrm>
          <a:prstGeom prst="rect">
            <a:avLst/>
          </a:prstGeom>
        </p:spPr>
      </p:pic>
    </p:spTree>
    <p:extLst>
      <p:ext uri="{BB962C8B-B14F-4D97-AF65-F5344CB8AC3E}">
        <p14:creationId xmlns:p14="http://schemas.microsoft.com/office/powerpoint/2010/main" val="19865562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3E0270-D5AE-4EB7-8E98-338DA9A9927A}"/>
              </a:ext>
            </a:extLst>
          </p:cNvPr>
          <p:cNvPicPr>
            <a:picLocks noChangeAspect="1"/>
          </p:cNvPicPr>
          <p:nvPr/>
        </p:nvPicPr>
        <p:blipFill>
          <a:blip r:embed="rId2"/>
          <a:stretch>
            <a:fillRect/>
          </a:stretch>
        </p:blipFill>
        <p:spPr>
          <a:xfrm>
            <a:off x="0" y="663348"/>
            <a:ext cx="9144000" cy="5531304"/>
          </a:xfrm>
          <a:prstGeom prst="rect">
            <a:avLst/>
          </a:prstGeom>
        </p:spPr>
      </p:pic>
    </p:spTree>
    <p:extLst>
      <p:ext uri="{BB962C8B-B14F-4D97-AF65-F5344CB8AC3E}">
        <p14:creationId xmlns:p14="http://schemas.microsoft.com/office/powerpoint/2010/main" val="186274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0087"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28650" y="621792"/>
            <a:ext cx="3596367" cy="5413248"/>
          </a:xfrm>
        </p:spPr>
        <p:txBody>
          <a:bodyPr>
            <a:normAutofit/>
          </a:bodyPr>
          <a:lstStyle/>
          <a:p>
            <a:r>
              <a:rPr lang="en-US" sz="4500" b="1">
                <a:solidFill>
                  <a:schemeClr val="bg1"/>
                </a:solidFill>
              </a:rPr>
              <a:t>Types of Infant Formulas</a:t>
            </a:r>
          </a:p>
        </p:txBody>
      </p:sp>
      <p:sp>
        <p:nvSpPr>
          <p:cNvPr id="2" name="Content Placeholder 1"/>
          <p:cNvSpPr>
            <a:spLocks noGrp="1"/>
          </p:cNvSpPr>
          <p:nvPr>
            <p:ph idx="1"/>
          </p:nvPr>
        </p:nvSpPr>
        <p:spPr>
          <a:xfrm>
            <a:off x="4891087" y="621792"/>
            <a:ext cx="3624262" cy="5413248"/>
          </a:xfrm>
        </p:spPr>
        <p:txBody>
          <a:bodyPr anchor="ctr">
            <a:normAutofit/>
          </a:bodyPr>
          <a:lstStyle/>
          <a:p>
            <a:pPr>
              <a:buFont typeface="Wingdings" panose="05000000000000000000" pitchFamily="2" charset="2"/>
              <a:buChar char="q"/>
            </a:pPr>
            <a:r>
              <a:rPr lang="en-US" b="1" u="sng"/>
              <a:t>Extensively Hydrolyzed-</a:t>
            </a:r>
            <a:r>
              <a:rPr lang="en-US"/>
              <a:t> Hypoallergenic formulas are marketed for infants with allergies or intolerances to milk or soy-based infant formulas or those with a family history of allergies.  </a:t>
            </a:r>
          </a:p>
          <a:p>
            <a:pPr>
              <a:buFont typeface="Wingdings" panose="05000000000000000000" pitchFamily="2" charset="2"/>
              <a:buChar char="q"/>
            </a:pPr>
            <a:r>
              <a:rPr lang="en-US" b="1" u="sng"/>
              <a:t>Amino Acid-Based-</a:t>
            </a:r>
            <a:r>
              <a:rPr lang="en-US"/>
              <a:t> formulas are indicated for extreme protein hypersensitivity, when symptoms persist even when extensively hydrolyzed protein formulas are used. </a:t>
            </a:r>
          </a:p>
        </p:txBody>
      </p:sp>
    </p:spTree>
    <p:extLst>
      <p:ext uri="{BB962C8B-B14F-4D97-AF65-F5344CB8AC3E}">
        <p14:creationId xmlns:p14="http://schemas.microsoft.com/office/powerpoint/2010/main" val="4961086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D3C992-5577-4ED6-865E-FFBB60CAFD66}"/>
              </a:ext>
            </a:extLst>
          </p:cNvPr>
          <p:cNvPicPr>
            <a:picLocks noChangeAspect="1"/>
          </p:cNvPicPr>
          <p:nvPr/>
        </p:nvPicPr>
        <p:blipFill>
          <a:blip r:embed="rId2"/>
          <a:stretch>
            <a:fillRect/>
          </a:stretch>
        </p:blipFill>
        <p:spPr>
          <a:xfrm>
            <a:off x="0" y="644856"/>
            <a:ext cx="9144000" cy="5568287"/>
          </a:xfrm>
          <a:prstGeom prst="rect">
            <a:avLst/>
          </a:prstGeom>
        </p:spPr>
      </p:pic>
    </p:spTree>
    <p:extLst>
      <p:ext uri="{BB962C8B-B14F-4D97-AF65-F5344CB8AC3E}">
        <p14:creationId xmlns:p14="http://schemas.microsoft.com/office/powerpoint/2010/main" val="16050363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3A370F-4D5F-4374-BA8B-66215161CAEF}"/>
              </a:ext>
            </a:extLst>
          </p:cNvPr>
          <p:cNvPicPr>
            <a:picLocks noChangeAspect="1"/>
          </p:cNvPicPr>
          <p:nvPr/>
        </p:nvPicPr>
        <p:blipFill>
          <a:blip r:embed="rId2"/>
          <a:stretch>
            <a:fillRect/>
          </a:stretch>
        </p:blipFill>
        <p:spPr>
          <a:xfrm>
            <a:off x="0" y="2205027"/>
            <a:ext cx="9144000" cy="2447946"/>
          </a:xfrm>
          <a:prstGeom prst="rect">
            <a:avLst/>
          </a:prstGeom>
        </p:spPr>
      </p:pic>
    </p:spTree>
    <p:extLst>
      <p:ext uri="{BB962C8B-B14F-4D97-AF65-F5344CB8AC3E}">
        <p14:creationId xmlns:p14="http://schemas.microsoft.com/office/powerpoint/2010/main" val="3791056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itle 2"/>
          <p:cNvSpPr>
            <a:spLocks noGrp="1"/>
          </p:cNvSpPr>
          <p:nvPr>
            <p:ph type="title"/>
          </p:nvPr>
        </p:nvSpPr>
        <p:spPr>
          <a:xfrm>
            <a:off x="718879" y="800392"/>
            <a:ext cx="7698523" cy="1212102"/>
          </a:xfrm>
        </p:spPr>
        <p:txBody>
          <a:bodyPr>
            <a:normAutofit/>
          </a:bodyPr>
          <a:lstStyle/>
          <a:p>
            <a:r>
              <a:rPr lang="en-US" sz="3500" b="1">
                <a:solidFill>
                  <a:srgbClr val="FFFFFF"/>
                </a:solidFill>
              </a:rPr>
              <a:t>WIC is a supplemental program</a:t>
            </a:r>
          </a:p>
        </p:txBody>
      </p:sp>
      <p:sp>
        <p:nvSpPr>
          <p:cNvPr id="2" name="Content Placeholder 1"/>
          <p:cNvSpPr>
            <a:spLocks noGrp="1"/>
          </p:cNvSpPr>
          <p:nvPr>
            <p:ph idx="1"/>
          </p:nvPr>
        </p:nvSpPr>
        <p:spPr>
          <a:xfrm>
            <a:off x="1025718" y="2490436"/>
            <a:ext cx="7281746" cy="3567173"/>
          </a:xfrm>
        </p:spPr>
        <p:txBody>
          <a:bodyPr anchor="ctr">
            <a:normAutofit/>
          </a:bodyPr>
          <a:lstStyle/>
          <a:p>
            <a:r>
              <a:rPr lang="en-US" sz="1800" b="1"/>
              <a:t>Food packages I, II, III</a:t>
            </a:r>
          </a:p>
          <a:p>
            <a:pPr marL="301943" lvl="1" indent="0">
              <a:buNone/>
            </a:pPr>
            <a:r>
              <a:rPr lang="en-US"/>
              <a:t>(I) Fully Formula Fed, Partially Breastfeeding for 0-3 months, 4-5 months </a:t>
            </a:r>
          </a:p>
          <a:p>
            <a:pPr marL="301943" lvl="1" indent="0">
              <a:buNone/>
            </a:pPr>
            <a:endParaRPr lang="en-US"/>
          </a:p>
          <a:p>
            <a:pPr marL="301943" lvl="1" indent="0">
              <a:buNone/>
            </a:pPr>
            <a:r>
              <a:rPr lang="en-US"/>
              <a:t>(II) Fully Formula Fed, Partially Breastfeeding for 6-11 months, </a:t>
            </a:r>
          </a:p>
          <a:p>
            <a:pPr marL="301943" lvl="1" indent="0">
              <a:buNone/>
            </a:pPr>
            <a:endParaRPr lang="en-US"/>
          </a:p>
          <a:p>
            <a:pPr marL="301943" lvl="1" indent="0">
              <a:buNone/>
            </a:pPr>
            <a:r>
              <a:rPr lang="en-US"/>
              <a:t>(III) -Infant Formulas, Exempt Infant Formulas 0 to 11 months </a:t>
            </a:r>
          </a:p>
          <a:p>
            <a:pPr marL="301943" lvl="1" indent="0">
              <a:buNone/>
            </a:pPr>
            <a:r>
              <a:rPr lang="en-US"/>
              <a:t>     -WIC-Eligible Nutritionals for children 1 through 4 years</a:t>
            </a:r>
          </a:p>
          <a:p>
            <a:pPr marL="301943" lvl="1" indent="0">
              <a:buNone/>
            </a:pPr>
            <a:r>
              <a:rPr lang="en-US"/>
              <a:t>     - and for Women pregnant and partially breastfeeding up to</a:t>
            </a:r>
          </a:p>
          <a:p>
            <a:pPr marL="301943" lvl="1" indent="0">
              <a:buNone/>
            </a:pPr>
            <a:r>
              <a:rPr lang="en-US"/>
              <a:t>     1year post partum, Post partum up to 6 months </a:t>
            </a:r>
          </a:p>
          <a:p>
            <a:pPr marL="301943" lvl="1" indent="0">
              <a:buNone/>
            </a:pPr>
            <a:r>
              <a:rPr lang="en-US"/>
              <a:t>      postpartum, Fully breastfeeding up to 1 year</a:t>
            </a:r>
          </a:p>
          <a:p>
            <a:pPr marL="301943" lvl="1" indent="0">
              <a:buNone/>
            </a:pPr>
            <a:r>
              <a:rPr lang="en-US"/>
              <a:t>      postpartum.  </a:t>
            </a:r>
          </a:p>
        </p:txBody>
      </p:sp>
    </p:spTree>
    <p:extLst>
      <p:ext uri="{BB962C8B-B14F-4D97-AF65-F5344CB8AC3E}">
        <p14:creationId xmlns:p14="http://schemas.microsoft.com/office/powerpoint/2010/main" val="33300330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1862A7241CD5C4BB9A49AEC91EB145E" ma:contentTypeVersion="13" ma:contentTypeDescription="Create a new document." ma:contentTypeScope="" ma:versionID="09c98a4d730db02b1f2166a3c964772b">
  <xsd:schema xmlns:xsd="http://www.w3.org/2001/XMLSchema" xmlns:xs="http://www.w3.org/2001/XMLSchema" xmlns:p="http://schemas.microsoft.com/office/2006/metadata/properties" xmlns:ns1="http://schemas.microsoft.com/sharepoint/v3" xmlns:ns3="26e7f4b6-3714-4cf5-b0ae-a47b16f23eba" xmlns:ns4="c867d1a5-5827-4927-b797-91c0fe867b8f" targetNamespace="http://schemas.microsoft.com/office/2006/metadata/properties" ma:root="true" ma:fieldsID="735d9f43325a3bbcd3eb18cd4f370535" ns1:_="" ns3:_="" ns4:_="">
    <xsd:import namespace="http://schemas.microsoft.com/sharepoint/v3"/>
    <xsd:import namespace="26e7f4b6-3714-4cf5-b0ae-a47b16f23eba"/>
    <xsd:import namespace="c867d1a5-5827-4927-b797-91c0fe867b8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1:_ip_UnifiedCompliancePolicyProperties" minOccurs="0"/>
                <xsd:element ref="ns1:_ip_UnifiedCompliancePolicyUIAction" minOccurs="0"/>
                <xsd:element ref="ns4:MediaServiceAutoTags" minOccurs="0"/>
                <xsd:element ref="ns4:MediaServiceGenerationTime" minOccurs="0"/>
                <xsd:element ref="ns4:MediaServiceEventHashCode" minOccurs="0"/>
                <xsd:element ref="ns4:MediaServiceDateTaken" minOccurs="0"/>
                <xsd:element ref="ns4:MediaServiceLocation"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e7f4b6-3714-4cf5-b0ae-a47b16f23eb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67d1a5-5827-4927-b797-91c0fe867b8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726ED9-D227-4830-86E4-728CEF9733DD}">
  <ds:schemaRefs>
    <ds:schemaRef ds:uri="http://schemas.microsoft.com/sharepoint/v3/contenttype/forms"/>
  </ds:schemaRefs>
</ds:datastoreItem>
</file>

<file path=customXml/itemProps2.xml><?xml version="1.0" encoding="utf-8"?>
<ds:datastoreItem xmlns:ds="http://schemas.openxmlformats.org/officeDocument/2006/customXml" ds:itemID="{43B7E616-0A71-4C91-A93B-F1FFF95123E1}">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E5D16A78-515F-46BC-BAA2-121CEDC53C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6e7f4b6-3714-4cf5-b0ae-a47b16f23eba"/>
    <ds:schemaRef ds:uri="c867d1a5-5827-4927-b797-91c0fe867b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183</TotalTime>
  <Words>5622</Words>
  <Application>Microsoft Office PowerPoint</Application>
  <PresentationFormat>On-screen Show (4:3)</PresentationFormat>
  <Paragraphs>591</Paragraphs>
  <Slides>81</Slides>
  <Notes>75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81</vt:i4>
      </vt:variant>
    </vt:vector>
  </HeadingPairs>
  <TitlesOfParts>
    <vt:vector size="88" baseType="lpstr">
      <vt:lpstr>Arial</vt:lpstr>
      <vt:lpstr>Calibri</vt:lpstr>
      <vt:lpstr>Calibri Light</vt:lpstr>
      <vt:lpstr>Times New Roman</vt:lpstr>
      <vt:lpstr>Wingdings</vt:lpstr>
      <vt:lpstr>Office Theme</vt:lpstr>
      <vt:lpstr>Acrobat Document</vt:lpstr>
      <vt:lpstr>WIC Contract &amp; Specialized Formulas &amp; Medical Food Key Nutrition Policies, References, and Revisions</vt:lpstr>
      <vt:lpstr>Objectives </vt:lpstr>
      <vt:lpstr>Regulatory Agencies and Formula Protection </vt:lpstr>
      <vt:lpstr>PowerPoint Presentation</vt:lpstr>
      <vt:lpstr>Infant Formulas &amp;  WIC-eligible nutritionals </vt:lpstr>
      <vt:lpstr>Two Regulatory Categories of  Infant Formula  </vt:lpstr>
      <vt:lpstr>Types of Infant Formulas</vt:lpstr>
      <vt:lpstr>Types of Infant Formulas</vt:lpstr>
      <vt:lpstr>WIC is a supplemental program</vt:lpstr>
      <vt:lpstr>Determining food package issuance </vt:lpstr>
      <vt:lpstr>Determining food package issuance</vt:lpstr>
      <vt:lpstr>Determining food package issuance</vt:lpstr>
      <vt:lpstr>Nutrition Tailoring </vt:lpstr>
      <vt:lpstr>Policy WIC 400-15  WIC Formula Return </vt:lpstr>
      <vt:lpstr>Policy WiC 400-15  WIC Formula Return </vt:lpstr>
      <vt:lpstr>Practice tailoring Formula  (Mostly Breastfeeding)  </vt:lpstr>
      <vt:lpstr>Practice tailoring Formula  (Mostly Breastfeeding) </vt:lpstr>
      <vt:lpstr>Practice Tailoring Formula   (Limited Breastfeeding) </vt:lpstr>
      <vt:lpstr>Practice Tailoring Formula   (Limited Breastfeeding) </vt:lpstr>
      <vt:lpstr>When more than regulatory maximum of formula is needed. </vt:lpstr>
      <vt:lpstr>WIC Rebate Contract Formula </vt:lpstr>
      <vt:lpstr>CT Approved Product Listing (APL)</vt:lpstr>
      <vt:lpstr>How Special Formulas Get CT-WIC Approved</vt:lpstr>
      <vt:lpstr>CT APL in the WEB Page </vt:lpstr>
      <vt:lpstr>PowerPoint Presentation</vt:lpstr>
      <vt:lpstr>PowerPoint Presentation</vt:lpstr>
      <vt:lpstr>PowerPoint Presentation</vt:lpstr>
      <vt:lpstr>WIC Contract Formula </vt:lpstr>
      <vt:lpstr>Non-contract Infant Formulas or Medical Food </vt:lpstr>
      <vt:lpstr>Specifications of Standard Infant Formula and Indications for Use  </vt:lpstr>
      <vt:lpstr>Specifications of Standard Infant Formula and Indications for Use </vt:lpstr>
      <vt:lpstr> Similac Advance &amp; Similac Soy Isomil Standard Formula  WIC Approved vs. Not Approved </vt:lpstr>
      <vt:lpstr> Similac Standard Formula Products – WIC Approved vs. Not Approved </vt:lpstr>
      <vt:lpstr>Federal Regulation 246.10 (e) (1) (iv)</vt:lpstr>
      <vt:lpstr>Policy CT-WIC 400-10  Federal Regulation 246.10 (e) (1) (iv)</vt:lpstr>
      <vt:lpstr>Policy CT-WIC 400-10  Federal Regulation 246.10 (e) (3) (iii)</vt:lpstr>
      <vt:lpstr>Policy CT-WIC 400-10:  Revised to Provide Direction on the  Health Risks in Food Package III  to Issue RTF formula </vt:lpstr>
      <vt:lpstr>PowerPoint Presentation</vt:lpstr>
      <vt:lpstr>Policy CT-WIC 400-10  Federal Regulation 246.10 (e) (3) (iii)</vt:lpstr>
      <vt:lpstr> Other Standard Similac Products Included in Rebate Contract  </vt:lpstr>
      <vt:lpstr>Federal Regulation 246.10 (d) (1) (vi) </vt:lpstr>
      <vt:lpstr>Specifications of Other Standard Infant Formula and Indications for Use </vt:lpstr>
      <vt:lpstr>Specifications of Other Standard Infant Formula and Indications for Use </vt:lpstr>
      <vt:lpstr>Specifications of Other Standard Infant Formula and Indications for Use </vt:lpstr>
      <vt:lpstr>PowerPoint Presentation</vt:lpstr>
      <vt:lpstr> Special Formulas: CT-WIC Definition </vt:lpstr>
      <vt:lpstr>Medical Documentation Form</vt:lpstr>
      <vt:lpstr>Medical Documentation Approved HCP Signatures</vt:lpstr>
      <vt:lpstr>Formula Requested Section</vt:lpstr>
      <vt:lpstr>Medical Documentation:  Local WIC Nutritionist Role</vt:lpstr>
      <vt:lpstr>Medical Documentation:  Local WIC Nutritionist Role</vt:lpstr>
      <vt:lpstr>Medical Documentation Screening:  Length of Use (LOU)</vt:lpstr>
      <vt:lpstr>Medical Conditions –ICD-10 Codes </vt:lpstr>
      <vt:lpstr>What do you do if the ICD-10 Code or Medical Diagnosis is missing on the form?</vt:lpstr>
      <vt:lpstr>Supplemental Foods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HCP Medical Documentation:   Verbal Orders</vt:lpstr>
      <vt:lpstr>HCP Medical Documentation:     Verbal Orders</vt:lpstr>
      <vt:lpstr>    Food Package III   </vt:lpstr>
      <vt:lpstr>Connecticut WIC Purchasing: Special Formula Purchases</vt:lpstr>
      <vt:lpstr>Numbered Memorandum 16-005</vt:lpstr>
      <vt:lpstr>PowerPoint Presentation</vt:lpstr>
      <vt:lpstr>Handouts on formula preparation</vt:lpstr>
      <vt:lpstr>Formula Usage Report</vt:lpstr>
      <vt:lpstr>Formula Usage Report</vt:lpstr>
      <vt:lpstr>PowerPoint Presentation</vt:lpstr>
      <vt:lpstr>State WIC Office: Who To Call For What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WIC Contract &amp; Specialized Formulas &amp; Medical Food Key Nutrition Policies, References, and Revisions</dc:title>
  <dc:creator>Hago, Luz</dc:creator>
  <cp:lastModifiedBy>Marszalek, Eric</cp:lastModifiedBy>
  <cp:revision>12</cp:revision>
  <dcterms:created xsi:type="dcterms:W3CDTF">2020-08-26T19:28:35Z</dcterms:created>
  <dcterms:modified xsi:type="dcterms:W3CDTF">2021-05-17T13:23:06Z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0x010100E1862A7241CD5C4BB9A49AEC91EB145E</vt:lpwstr>
  </property>
</Properties>
</file>