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4"/>
  </p:sldMasterIdLst>
  <p:notesMasterIdLst>
    <p:notesMasterId r:id="rId24"/>
  </p:notesMasterIdLst>
  <p:handoutMasterIdLst>
    <p:handoutMasterId r:id="rId25"/>
  </p:handoutMasterIdLst>
  <p:sldIdLst>
    <p:sldId id="274" r:id="rId5"/>
    <p:sldId id="270" r:id="rId6"/>
    <p:sldId id="273" r:id="rId7"/>
    <p:sldId id="281" r:id="rId8"/>
    <p:sldId id="272" r:id="rId9"/>
    <p:sldId id="282" r:id="rId10"/>
    <p:sldId id="262" r:id="rId11"/>
    <p:sldId id="283" r:id="rId12"/>
    <p:sldId id="284" r:id="rId13"/>
    <p:sldId id="285" r:id="rId14"/>
    <p:sldId id="289" r:id="rId15"/>
    <p:sldId id="292" r:id="rId16"/>
    <p:sldId id="291" r:id="rId17"/>
    <p:sldId id="286" r:id="rId18"/>
    <p:sldId id="293" r:id="rId19"/>
    <p:sldId id="294" r:id="rId20"/>
    <p:sldId id="295" r:id="rId21"/>
    <p:sldId id="296" r:id="rId22"/>
    <p:sldId id="297" r:id="rId23"/>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1591"/>
    <a:srgbClr val="D79129"/>
    <a:srgbClr val="006600"/>
    <a:srgbClr val="000000"/>
    <a:srgbClr val="CC3300"/>
    <a:srgbClr val="0000CC"/>
    <a:srgbClr val="0000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3FBF2C-4536-4B0C-AB19-7B789F999B11}" v="8" dt="2020-10-29T23:45:31.0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47925" autoAdjust="0"/>
  </p:normalViewPr>
  <p:slideViewPr>
    <p:cSldViewPr>
      <p:cViewPr varScale="1">
        <p:scale>
          <a:sx n="41" d="100"/>
          <a:sy n="41" d="100"/>
        </p:scale>
        <p:origin x="2309" y="3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266" y="43"/>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diagrams/_rels/data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C56EE6-81B3-407E-92BF-612E7FD0837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7A21A32-E9DB-4B6A-952C-9D23DB0D1485}">
      <dgm:prSet/>
      <dgm:spPr/>
      <dgm:t>
        <a:bodyPr/>
        <a:lstStyle/>
        <a:p>
          <a:r>
            <a:rPr lang="en-US" b="1" dirty="0"/>
            <a:t>Must be measurable</a:t>
          </a:r>
          <a:endParaRPr lang="en-US" dirty="0"/>
        </a:p>
      </dgm:t>
    </dgm:pt>
    <dgm:pt modelId="{74B94723-C60A-4090-9E58-327E5587CF24}" type="parTrans" cxnId="{28B469E1-4E0A-4EC9-AE02-8CC99BAF0392}">
      <dgm:prSet/>
      <dgm:spPr/>
      <dgm:t>
        <a:bodyPr/>
        <a:lstStyle/>
        <a:p>
          <a:endParaRPr lang="en-US"/>
        </a:p>
      </dgm:t>
    </dgm:pt>
    <dgm:pt modelId="{5F8B3E27-789A-4914-913E-46AFA8F4E731}" type="sibTrans" cxnId="{28B469E1-4E0A-4EC9-AE02-8CC99BAF0392}">
      <dgm:prSet/>
      <dgm:spPr/>
      <dgm:t>
        <a:bodyPr/>
        <a:lstStyle/>
        <a:p>
          <a:endParaRPr lang="en-US"/>
        </a:p>
      </dgm:t>
    </dgm:pt>
    <dgm:pt modelId="{BD8ACD51-28DD-4F67-B8ED-65BB90964A7C}">
      <dgm:prSet/>
      <dgm:spPr/>
      <dgm:t>
        <a:bodyPr/>
        <a:lstStyle/>
        <a:p>
          <a:r>
            <a:rPr lang="en-US" b="1" dirty="0"/>
            <a:t>Based on data</a:t>
          </a:r>
          <a:endParaRPr lang="en-US" dirty="0"/>
        </a:p>
      </dgm:t>
    </dgm:pt>
    <dgm:pt modelId="{EFCFD976-267B-4B44-9A53-59EEAACD7A5F}" type="parTrans" cxnId="{5CAB86BB-F486-45CF-A5E0-52C514D9C341}">
      <dgm:prSet/>
      <dgm:spPr/>
      <dgm:t>
        <a:bodyPr/>
        <a:lstStyle/>
        <a:p>
          <a:endParaRPr lang="en-US"/>
        </a:p>
      </dgm:t>
    </dgm:pt>
    <dgm:pt modelId="{F33D2A36-70F8-42CA-A18C-DF5B092C7888}" type="sibTrans" cxnId="{5CAB86BB-F486-45CF-A5E0-52C514D9C341}">
      <dgm:prSet/>
      <dgm:spPr/>
      <dgm:t>
        <a:bodyPr/>
        <a:lstStyle/>
        <a:p>
          <a:endParaRPr lang="en-US"/>
        </a:p>
      </dgm:t>
    </dgm:pt>
    <dgm:pt modelId="{69C0A042-1955-4AA7-8959-108967ED5C96}">
      <dgm:prSet/>
      <dgm:spPr/>
      <dgm:t>
        <a:bodyPr/>
        <a:lstStyle/>
        <a:p>
          <a:r>
            <a:rPr lang="en-US" b="1" dirty="0"/>
            <a:t>Evaluation. Did we accomplish what we wanted to?</a:t>
          </a:r>
          <a:endParaRPr lang="en-US" dirty="0"/>
        </a:p>
      </dgm:t>
    </dgm:pt>
    <dgm:pt modelId="{53D34F9D-4DFB-494C-85A0-71D21F40523D}" type="parTrans" cxnId="{2035F5E3-679F-47CE-A1D5-95F0DF874206}">
      <dgm:prSet/>
      <dgm:spPr/>
      <dgm:t>
        <a:bodyPr/>
        <a:lstStyle/>
        <a:p>
          <a:endParaRPr lang="en-US"/>
        </a:p>
      </dgm:t>
    </dgm:pt>
    <dgm:pt modelId="{13A3A727-E194-4165-A600-978AFF1F7001}" type="sibTrans" cxnId="{2035F5E3-679F-47CE-A1D5-95F0DF874206}">
      <dgm:prSet/>
      <dgm:spPr/>
      <dgm:t>
        <a:bodyPr/>
        <a:lstStyle/>
        <a:p>
          <a:endParaRPr lang="en-US"/>
        </a:p>
      </dgm:t>
    </dgm:pt>
    <dgm:pt modelId="{8589D81D-7138-4313-950D-2802AECF7892}">
      <dgm:prSet/>
      <dgm:spPr/>
      <dgm:t>
        <a:bodyPr/>
        <a:lstStyle/>
        <a:p>
          <a:r>
            <a:rPr lang="en-US" b="1" dirty="0"/>
            <a:t>Let us know that our hard work is paying off!</a:t>
          </a:r>
          <a:endParaRPr lang="en-US" dirty="0"/>
        </a:p>
      </dgm:t>
    </dgm:pt>
    <dgm:pt modelId="{3D58F8AE-EB4C-49EA-9784-D44FE3CC485A}" type="parTrans" cxnId="{792F006A-CD03-460C-A7C9-2AE7D320E38D}">
      <dgm:prSet/>
      <dgm:spPr/>
      <dgm:t>
        <a:bodyPr/>
        <a:lstStyle/>
        <a:p>
          <a:endParaRPr lang="en-US"/>
        </a:p>
      </dgm:t>
    </dgm:pt>
    <dgm:pt modelId="{E2FC9C36-931F-4BB2-B006-852360414337}" type="sibTrans" cxnId="{792F006A-CD03-460C-A7C9-2AE7D320E38D}">
      <dgm:prSet/>
      <dgm:spPr/>
      <dgm:t>
        <a:bodyPr/>
        <a:lstStyle/>
        <a:p>
          <a:endParaRPr lang="en-US"/>
        </a:p>
      </dgm:t>
    </dgm:pt>
    <dgm:pt modelId="{87F5AEAD-46CE-48EC-ADB6-190635C848AF}" type="pres">
      <dgm:prSet presAssocID="{EFC56EE6-81B3-407E-92BF-612E7FD0837E}" presName="linear" presStyleCnt="0">
        <dgm:presLayoutVars>
          <dgm:animLvl val="lvl"/>
          <dgm:resizeHandles val="exact"/>
        </dgm:presLayoutVars>
      </dgm:prSet>
      <dgm:spPr/>
    </dgm:pt>
    <dgm:pt modelId="{BB5D67FD-692D-4695-807E-9F6EB46DC122}" type="pres">
      <dgm:prSet presAssocID="{27A21A32-E9DB-4B6A-952C-9D23DB0D1485}" presName="parentText" presStyleLbl="node1" presStyleIdx="0" presStyleCnt="4">
        <dgm:presLayoutVars>
          <dgm:chMax val="0"/>
          <dgm:bulletEnabled val="1"/>
        </dgm:presLayoutVars>
      </dgm:prSet>
      <dgm:spPr/>
    </dgm:pt>
    <dgm:pt modelId="{C14191F9-D72D-4B14-BC62-BBFAF46D8668}" type="pres">
      <dgm:prSet presAssocID="{5F8B3E27-789A-4914-913E-46AFA8F4E731}" presName="spacer" presStyleCnt="0"/>
      <dgm:spPr/>
    </dgm:pt>
    <dgm:pt modelId="{161720A2-334D-4D1A-97D3-A59D490E70EA}" type="pres">
      <dgm:prSet presAssocID="{BD8ACD51-28DD-4F67-B8ED-65BB90964A7C}" presName="parentText" presStyleLbl="node1" presStyleIdx="1" presStyleCnt="4">
        <dgm:presLayoutVars>
          <dgm:chMax val="0"/>
          <dgm:bulletEnabled val="1"/>
        </dgm:presLayoutVars>
      </dgm:prSet>
      <dgm:spPr/>
    </dgm:pt>
    <dgm:pt modelId="{C12828E3-1F91-4A99-A84E-32BD789CA241}" type="pres">
      <dgm:prSet presAssocID="{F33D2A36-70F8-42CA-A18C-DF5B092C7888}" presName="spacer" presStyleCnt="0"/>
      <dgm:spPr/>
    </dgm:pt>
    <dgm:pt modelId="{CC84A953-E7CD-457A-B1E8-6CDEB5E9F4C4}" type="pres">
      <dgm:prSet presAssocID="{69C0A042-1955-4AA7-8959-108967ED5C96}" presName="parentText" presStyleLbl="node1" presStyleIdx="2" presStyleCnt="4">
        <dgm:presLayoutVars>
          <dgm:chMax val="0"/>
          <dgm:bulletEnabled val="1"/>
        </dgm:presLayoutVars>
      </dgm:prSet>
      <dgm:spPr/>
    </dgm:pt>
    <dgm:pt modelId="{ACB2EDDD-B969-4CA0-9A37-E70DC7AD40AE}" type="pres">
      <dgm:prSet presAssocID="{13A3A727-E194-4165-A600-978AFF1F7001}" presName="spacer" presStyleCnt="0"/>
      <dgm:spPr/>
    </dgm:pt>
    <dgm:pt modelId="{E33316EB-8102-4F1B-BEA3-E0FE13375BA2}" type="pres">
      <dgm:prSet presAssocID="{8589D81D-7138-4313-950D-2802AECF7892}" presName="parentText" presStyleLbl="node1" presStyleIdx="3" presStyleCnt="4">
        <dgm:presLayoutVars>
          <dgm:chMax val="0"/>
          <dgm:bulletEnabled val="1"/>
        </dgm:presLayoutVars>
      </dgm:prSet>
      <dgm:spPr/>
    </dgm:pt>
  </dgm:ptLst>
  <dgm:cxnLst>
    <dgm:cxn modelId="{94611803-EFCF-4BD5-9AB3-642B8F2F1E16}" type="presOf" srcId="{8589D81D-7138-4313-950D-2802AECF7892}" destId="{E33316EB-8102-4F1B-BEA3-E0FE13375BA2}" srcOrd="0" destOrd="0" presId="urn:microsoft.com/office/officeart/2005/8/layout/vList2"/>
    <dgm:cxn modelId="{792F006A-CD03-460C-A7C9-2AE7D320E38D}" srcId="{EFC56EE6-81B3-407E-92BF-612E7FD0837E}" destId="{8589D81D-7138-4313-950D-2802AECF7892}" srcOrd="3" destOrd="0" parTransId="{3D58F8AE-EB4C-49EA-9784-D44FE3CC485A}" sibTransId="{E2FC9C36-931F-4BB2-B006-852360414337}"/>
    <dgm:cxn modelId="{54FF446D-6F59-4803-B5BB-A0CE913D858A}" type="presOf" srcId="{69C0A042-1955-4AA7-8959-108967ED5C96}" destId="{CC84A953-E7CD-457A-B1E8-6CDEB5E9F4C4}" srcOrd="0" destOrd="0" presId="urn:microsoft.com/office/officeart/2005/8/layout/vList2"/>
    <dgm:cxn modelId="{75E7F574-32F8-4809-AE89-F19B071D458A}" type="presOf" srcId="{27A21A32-E9DB-4B6A-952C-9D23DB0D1485}" destId="{BB5D67FD-692D-4695-807E-9F6EB46DC122}" srcOrd="0" destOrd="0" presId="urn:microsoft.com/office/officeart/2005/8/layout/vList2"/>
    <dgm:cxn modelId="{FE49BC7D-9477-4D01-8078-3EC005421A71}" type="presOf" srcId="{BD8ACD51-28DD-4F67-B8ED-65BB90964A7C}" destId="{161720A2-334D-4D1A-97D3-A59D490E70EA}" srcOrd="0" destOrd="0" presId="urn:microsoft.com/office/officeart/2005/8/layout/vList2"/>
    <dgm:cxn modelId="{5CAB86BB-F486-45CF-A5E0-52C514D9C341}" srcId="{EFC56EE6-81B3-407E-92BF-612E7FD0837E}" destId="{BD8ACD51-28DD-4F67-B8ED-65BB90964A7C}" srcOrd="1" destOrd="0" parTransId="{EFCFD976-267B-4B44-9A53-59EEAACD7A5F}" sibTransId="{F33D2A36-70F8-42CA-A18C-DF5B092C7888}"/>
    <dgm:cxn modelId="{149BF9BD-7BB5-4438-8C01-FBB8E178BC09}" type="presOf" srcId="{EFC56EE6-81B3-407E-92BF-612E7FD0837E}" destId="{87F5AEAD-46CE-48EC-ADB6-190635C848AF}" srcOrd="0" destOrd="0" presId="urn:microsoft.com/office/officeart/2005/8/layout/vList2"/>
    <dgm:cxn modelId="{28B469E1-4E0A-4EC9-AE02-8CC99BAF0392}" srcId="{EFC56EE6-81B3-407E-92BF-612E7FD0837E}" destId="{27A21A32-E9DB-4B6A-952C-9D23DB0D1485}" srcOrd="0" destOrd="0" parTransId="{74B94723-C60A-4090-9E58-327E5587CF24}" sibTransId="{5F8B3E27-789A-4914-913E-46AFA8F4E731}"/>
    <dgm:cxn modelId="{2035F5E3-679F-47CE-A1D5-95F0DF874206}" srcId="{EFC56EE6-81B3-407E-92BF-612E7FD0837E}" destId="{69C0A042-1955-4AA7-8959-108967ED5C96}" srcOrd="2" destOrd="0" parTransId="{53D34F9D-4DFB-494C-85A0-71D21F40523D}" sibTransId="{13A3A727-E194-4165-A600-978AFF1F7001}"/>
    <dgm:cxn modelId="{2D38B36C-44A6-4BDA-9833-F978FF70A8E8}" type="presParOf" srcId="{87F5AEAD-46CE-48EC-ADB6-190635C848AF}" destId="{BB5D67FD-692D-4695-807E-9F6EB46DC122}" srcOrd="0" destOrd="0" presId="urn:microsoft.com/office/officeart/2005/8/layout/vList2"/>
    <dgm:cxn modelId="{C12679D0-2EC7-4257-A87C-535BDFCE91A0}" type="presParOf" srcId="{87F5AEAD-46CE-48EC-ADB6-190635C848AF}" destId="{C14191F9-D72D-4B14-BC62-BBFAF46D8668}" srcOrd="1" destOrd="0" presId="urn:microsoft.com/office/officeart/2005/8/layout/vList2"/>
    <dgm:cxn modelId="{2AA965FB-AAA9-4807-9745-7C582E4894A1}" type="presParOf" srcId="{87F5AEAD-46CE-48EC-ADB6-190635C848AF}" destId="{161720A2-334D-4D1A-97D3-A59D490E70EA}" srcOrd="2" destOrd="0" presId="urn:microsoft.com/office/officeart/2005/8/layout/vList2"/>
    <dgm:cxn modelId="{27333D94-2A92-42BA-B101-7C9BCDC81E71}" type="presParOf" srcId="{87F5AEAD-46CE-48EC-ADB6-190635C848AF}" destId="{C12828E3-1F91-4A99-A84E-32BD789CA241}" srcOrd="3" destOrd="0" presId="urn:microsoft.com/office/officeart/2005/8/layout/vList2"/>
    <dgm:cxn modelId="{554F341F-5AE6-488F-BBF8-67504F7F9CD7}" type="presParOf" srcId="{87F5AEAD-46CE-48EC-ADB6-190635C848AF}" destId="{CC84A953-E7CD-457A-B1E8-6CDEB5E9F4C4}" srcOrd="4" destOrd="0" presId="urn:microsoft.com/office/officeart/2005/8/layout/vList2"/>
    <dgm:cxn modelId="{73CD177B-0E08-41AA-B311-F53332393B37}" type="presParOf" srcId="{87F5AEAD-46CE-48EC-ADB6-190635C848AF}" destId="{ACB2EDDD-B969-4CA0-9A37-E70DC7AD40AE}" srcOrd="5" destOrd="0" presId="urn:microsoft.com/office/officeart/2005/8/layout/vList2"/>
    <dgm:cxn modelId="{BBA0F608-5949-4CC2-BF34-9BB66875AC31}" type="presParOf" srcId="{87F5AEAD-46CE-48EC-ADB6-190635C848AF}" destId="{E33316EB-8102-4F1B-BEA3-E0FE13375BA2}"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BCE117-98BA-4D44-BA8E-3657919658B4}"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6230BE4-78EA-4975-8F0F-3E2D145F6B38}">
      <dgm:prSet/>
      <dgm:spPr/>
      <dgm:t>
        <a:bodyPr/>
        <a:lstStyle/>
        <a:p>
          <a:pPr>
            <a:defRPr cap="all"/>
          </a:pPr>
          <a:r>
            <a:rPr lang="en-US" b="1" dirty="0"/>
            <a:t>Report to funders</a:t>
          </a:r>
          <a:endParaRPr lang="en-US" dirty="0"/>
        </a:p>
      </dgm:t>
    </dgm:pt>
    <dgm:pt modelId="{C272A3AD-AF83-46CF-BEA2-B2E6298F97AA}" type="parTrans" cxnId="{8719632C-9C03-4BAE-B4C9-9A1B81BB009F}">
      <dgm:prSet/>
      <dgm:spPr/>
      <dgm:t>
        <a:bodyPr/>
        <a:lstStyle/>
        <a:p>
          <a:endParaRPr lang="en-US"/>
        </a:p>
      </dgm:t>
    </dgm:pt>
    <dgm:pt modelId="{1BA51583-8A2C-4C6E-B86F-E14B4EF77A05}" type="sibTrans" cxnId="{8719632C-9C03-4BAE-B4C9-9A1B81BB009F}">
      <dgm:prSet/>
      <dgm:spPr/>
      <dgm:t>
        <a:bodyPr/>
        <a:lstStyle/>
        <a:p>
          <a:endParaRPr lang="en-US"/>
        </a:p>
      </dgm:t>
    </dgm:pt>
    <dgm:pt modelId="{E49DFAAD-D912-4945-BDDD-F1EEF27999AE}">
      <dgm:prSet/>
      <dgm:spPr/>
      <dgm:t>
        <a:bodyPr/>
        <a:lstStyle/>
        <a:p>
          <a:pPr>
            <a:defRPr cap="all"/>
          </a:pPr>
          <a:r>
            <a:rPr lang="en-US" b="1" dirty="0"/>
            <a:t>Monitor trends </a:t>
          </a:r>
          <a:endParaRPr lang="en-US" dirty="0"/>
        </a:p>
      </dgm:t>
    </dgm:pt>
    <dgm:pt modelId="{AEAB8ECF-6F20-4A2B-9B0F-3F24CF7BE431}" type="parTrans" cxnId="{91D5CD91-CF9F-4BA9-8B51-F7FFA7F6BB40}">
      <dgm:prSet/>
      <dgm:spPr/>
      <dgm:t>
        <a:bodyPr/>
        <a:lstStyle/>
        <a:p>
          <a:endParaRPr lang="en-US"/>
        </a:p>
      </dgm:t>
    </dgm:pt>
    <dgm:pt modelId="{17019323-9E0E-449B-9CA5-4369E55416DC}" type="sibTrans" cxnId="{91D5CD91-CF9F-4BA9-8B51-F7FFA7F6BB40}">
      <dgm:prSet/>
      <dgm:spPr/>
      <dgm:t>
        <a:bodyPr/>
        <a:lstStyle/>
        <a:p>
          <a:endParaRPr lang="en-US"/>
        </a:p>
      </dgm:t>
    </dgm:pt>
    <dgm:pt modelId="{78804288-8D80-416C-91DE-BE62F52E1274}">
      <dgm:prSet/>
      <dgm:spPr/>
      <dgm:t>
        <a:bodyPr/>
        <a:lstStyle/>
        <a:p>
          <a:pPr>
            <a:defRPr cap="all"/>
          </a:pPr>
          <a:r>
            <a:rPr lang="en-US" b="1" dirty="0"/>
            <a:t>Target resources</a:t>
          </a:r>
          <a:endParaRPr lang="en-US" dirty="0"/>
        </a:p>
      </dgm:t>
    </dgm:pt>
    <dgm:pt modelId="{43D4FF18-27D1-4AB0-B22F-9CA323B9E91A}" type="parTrans" cxnId="{2797744C-C688-4E6E-98F3-912FD7AC302E}">
      <dgm:prSet/>
      <dgm:spPr/>
      <dgm:t>
        <a:bodyPr/>
        <a:lstStyle/>
        <a:p>
          <a:endParaRPr lang="en-US"/>
        </a:p>
      </dgm:t>
    </dgm:pt>
    <dgm:pt modelId="{579B3884-8DF3-46EE-84FE-0207AF7FAC00}" type="sibTrans" cxnId="{2797744C-C688-4E6E-98F3-912FD7AC302E}">
      <dgm:prSet/>
      <dgm:spPr/>
      <dgm:t>
        <a:bodyPr/>
        <a:lstStyle/>
        <a:p>
          <a:endParaRPr lang="en-US"/>
        </a:p>
      </dgm:t>
    </dgm:pt>
    <dgm:pt modelId="{A08377C4-F2EC-49AA-8F78-9A3B01955F11}">
      <dgm:prSet/>
      <dgm:spPr/>
      <dgm:t>
        <a:bodyPr/>
        <a:lstStyle/>
        <a:p>
          <a:pPr>
            <a:defRPr cap="all"/>
          </a:pPr>
          <a:r>
            <a:rPr lang="en-US" b="1" dirty="0"/>
            <a:t>Plan for future, quality improvements</a:t>
          </a:r>
          <a:endParaRPr lang="en-US" dirty="0"/>
        </a:p>
      </dgm:t>
    </dgm:pt>
    <dgm:pt modelId="{A9446B79-5513-46CE-B77F-91F4EC9BA5C1}" type="parTrans" cxnId="{791FCE5D-F09B-4859-8080-794B78C3F948}">
      <dgm:prSet/>
      <dgm:spPr/>
      <dgm:t>
        <a:bodyPr/>
        <a:lstStyle/>
        <a:p>
          <a:endParaRPr lang="en-US"/>
        </a:p>
      </dgm:t>
    </dgm:pt>
    <dgm:pt modelId="{F66B506C-3B00-4954-A12E-6FE310A8964A}" type="sibTrans" cxnId="{791FCE5D-F09B-4859-8080-794B78C3F948}">
      <dgm:prSet/>
      <dgm:spPr/>
      <dgm:t>
        <a:bodyPr/>
        <a:lstStyle/>
        <a:p>
          <a:endParaRPr lang="en-US"/>
        </a:p>
      </dgm:t>
    </dgm:pt>
    <dgm:pt modelId="{1FA249A5-C9C6-482A-BBC9-9709EF9D02AB}" type="pres">
      <dgm:prSet presAssocID="{A2BCE117-98BA-4D44-BA8E-3657919658B4}" presName="root" presStyleCnt="0">
        <dgm:presLayoutVars>
          <dgm:dir/>
          <dgm:resizeHandles val="exact"/>
        </dgm:presLayoutVars>
      </dgm:prSet>
      <dgm:spPr/>
    </dgm:pt>
    <dgm:pt modelId="{371F5815-91F7-4C8F-A08B-5E6C917A24E0}" type="pres">
      <dgm:prSet presAssocID="{46230BE4-78EA-4975-8F0F-3E2D145F6B38}" presName="compNode" presStyleCnt="0"/>
      <dgm:spPr/>
    </dgm:pt>
    <dgm:pt modelId="{01DA4A38-63F6-4F3A-8F13-520F359A8F2D}" type="pres">
      <dgm:prSet presAssocID="{46230BE4-78EA-4975-8F0F-3E2D145F6B38}" presName="iconBgRect" presStyleLbl="bgShp" presStyleIdx="0" presStyleCnt="4"/>
      <dgm:spPr/>
    </dgm:pt>
    <dgm:pt modelId="{89521D68-ABA4-47EA-BADC-3A1606F80109}" type="pres">
      <dgm:prSet presAssocID="{46230BE4-78EA-4975-8F0F-3E2D145F6B3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DDF2D02B-CE23-4E62-AF5F-AFD323D29183}" type="pres">
      <dgm:prSet presAssocID="{46230BE4-78EA-4975-8F0F-3E2D145F6B38}" presName="spaceRect" presStyleCnt="0"/>
      <dgm:spPr/>
    </dgm:pt>
    <dgm:pt modelId="{230446DB-0BE9-4E55-BDDD-68216751475E}" type="pres">
      <dgm:prSet presAssocID="{46230BE4-78EA-4975-8F0F-3E2D145F6B38}" presName="textRect" presStyleLbl="revTx" presStyleIdx="0" presStyleCnt="4">
        <dgm:presLayoutVars>
          <dgm:chMax val="1"/>
          <dgm:chPref val="1"/>
        </dgm:presLayoutVars>
      </dgm:prSet>
      <dgm:spPr/>
    </dgm:pt>
    <dgm:pt modelId="{90D00656-9575-4AB8-A34B-6A81A8EE7000}" type="pres">
      <dgm:prSet presAssocID="{1BA51583-8A2C-4C6E-B86F-E14B4EF77A05}" presName="sibTrans" presStyleCnt="0"/>
      <dgm:spPr/>
    </dgm:pt>
    <dgm:pt modelId="{31EF12BF-A6A0-42BF-8048-681B10A852C8}" type="pres">
      <dgm:prSet presAssocID="{E49DFAAD-D912-4945-BDDD-F1EEF27999AE}" presName="compNode" presStyleCnt="0"/>
      <dgm:spPr/>
    </dgm:pt>
    <dgm:pt modelId="{CA974E4C-0CE7-438E-AEFC-DC8F8BF75B5C}" type="pres">
      <dgm:prSet presAssocID="{E49DFAAD-D912-4945-BDDD-F1EEF27999AE}" presName="iconBgRect" presStyleLbl="bgShp" presStyleIdx="1" presStyleCnt="4"/>
      <dgm:spPr/>
    </dgm:pt>
    <dgm:pt modelId="{0143625B-2C63-4418-84CD-CD1894B2AF87}" type="pres">
      <dgm:prSet presAssocID="{E49DFAAD-D912-4945-BDDD-F1EEF27999A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A1BD6E32-6A9E-4768-AB8D-1BD042B440DC}" type="pres">
      <dgm:prSet presAssocID="{E49DFAAD-D912-4945-BDDD-F1EEF27999AE}" presName="spaceRect" presStyleCnt="0"/>
      <dgm:spPr/>
    </dgm:pt>
    <dgm:pt modelId="{52B6E529-223A-4CF2-8B8D-1AFDFE2CC436}" type="pres">
      <dgm:prSet presAssocID="{E49DFAAD-D912-4945-BDDD-F1EEF27999AE}" presName="textRect" presStyleLbl="revTx" presStyleIdx="1" presStyleCnt="4">
        <dgm:presLayoutVars>
          <dgm:chMax val="1"/>
          <dgm:chPref val="1"/>
        </dgm:presLayoutVars>
      </dgm:prSet>
      <dgm:spPr/>
    </dgm:pt>
    <dgm:pt modelId="{0ECEAAD9-092E-4994-8033-E8610FEC14BE}" type="pres">
      <dgm:prSet presAssocID="{17019323-9E0E-449B-9CA5-4369E55416DC}" presName="sibTrans" presStyleCnt="0"/>
      <dgm:spPr/>
    </dgm:pt>
    <dgm:pt modelId="{6294D89A-BBF1-4457-9FA5-0F6E34B3726C}" type="pres">
      <dgm:prSet presAssocID="{78804288-8D80-416C-91DE-BE62F52E1274}" presName="compNode" presStyleCnt="0"/>
      <dgm:spPr/>
    </dgm:pt>
    <dgm:pt modelId="{FFF3BDFF-7208-4FD7-836B-2BE297F26245}" type="pres">
      <dgm:prSet presAssocID="{78804288-8D80-416C-91DE-BE62F52E1274}" presName="iconBgRect" presStyleLbl="bgShp" presStyleIdx="2" presStyleCnt="4"/>
      <dgm:spPr/>
    </dgm:pt>
    <dgm:pt modelId="{7B644BFC-FE3B-4465-8687-E308DB4C97E7}" type="pres">
      <dgm:prSet presAssocID="{78804288-8D80-416C-91DE-BE62F52E127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22E7CA9C-76FE-45EE-8EA8-1246EDB86A7B}" type="pres">
      <dgm:prSet presAssocID="{78804288-8D80-416C-91DE-BE62F52E1274}" presName="spaceRect" presStyleCnt="0"/>
      <dgm:spPr/>
    </dgm:pt>
    <dgm:pt modelId="{DE3EF738-CC29-44A9-9FB5-7552A16496E6}" type="pres">
      <dgm:prSet presAssocID="{78804288-8D80-416C-91DE-BE62F52E1274}" presName="textRect" presStyleLbl="revTx" presStyleIdx="2" presStyleCnt="4">
        <dgm:presLayoutVars>
          <dgm:chMax val="1"/>
          <dgm:chPref val="1"/>
        </dgm:presLayoutVars>
      </dgm:prSet>
      <dgm:spPr/>
    </dgm:pt>
    <dgm:pt modelId="{0D7B6CC3-465D-4377-8FE5-5A2D41FEFF50}" type="pres">
      <dgm:prSet presAssocID="{579B3884-8DF3-46EE-84FE-0207AF7FAC00}" presName="sibTrans" presStyleCnt="0"/>
      <dgm:spPr/>
    </dgm:pt>
    <dgm:pt modelId="{FF8F3CCA-E26E-42C0-AA4D-00E22A73DCF6}" type="pres">
      <dgm:prSet presAssocID="{A08377C4-F2EC-49AA-8F78-9A3B01955F11}" presName="compNode" presStyleCnt="0"/>
      <dgm:spPr/>
    </dgm:pt>
    <dgm:pt modelId="{0DB315C7-E90A-4F2A-848B-0462BBE6BC10}" type="pres">
      <dgm:prSet presAssocID="{A08377C4-F2EC-49AA-8F78-9A3B01955F11}" presName="iconBgRect" presStyleLbl="bgShp" presStyleIdx="3" presStyleCnt="4"/>
      <dgm:spPr/>
    </dgm:pt>
    <dgm:pt modelId="{37612F42-3AA5-4ACA-A15B-CA9D0F39A77D}" type="pres">
      <dgm:prSet presAssocID="{A08377C4-F2EC-49AA-8F78-9A3B01955F1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A2DE066A-496F-4471-AF1D-60345973571D}" type="pres">
      <dgm:prSet presAssocID="{A08377C4-F2EC-49AA-8F78-9A3B01955F11}" presName="spaceRect" presStyleCnt="0"/>
      <dgm:spPr/>
    </dgm:pt>
    <dgm:pt modelId="{7FB0150A-8DC6-4D16-A13E-953EC93F5B24}" type="pres">
      <dgm:prSet presAssocID="{A08377C4-F2EC-49AA-8F78-9A3B01955F11}" presName="textRect" presStyleLbl="revTx" presStyleIdx="3" presStyleCnt="4">
        <dgm:presLayoutVars>
          <dgm:chMax val="1"/>
          <dgm:chPref val="1"/>
        </dgm:presLayoutVars>
      </dgm:prSet>
      <dgm:spPr/>
    </dgm:pt>
  </dgm:ptLst>
  <dgm:cxnLst>
    <dgm:cxn modelId="{E67AC81E-7051-4DD9-B73B-22E833D969C3}" type="presOf" srcId="{A08377C4-F2EC-49AA-8F78-9A3B01955F11}" destId="{7FB0150A-8DC6-4D16-A13E-953EC93F5B24}" srcOrd="0" destOrd="0" presId="urn:microsoft.com/office/officeart/2018/5/layout/IconCircleLabelList"/>
    <dgm:cxn modelId="{8719632C-9C03-4BAE-B4C9-9A1B81BB009F}" srcId="{A2BCE117-98BA-4D44-BA8E-3657919658B4}" destId="{46230BE4-78EA-4975-8F0F-3E2D145F6B38}" srcOrd="0" destOrd="0" parTransId="{C272A3AD-AF83-46CF-BEA2-B2E6298F97AA}" sibTransId="{1BA51583-8A2C-4C6E-B86F-E14B4EF77A05}"/>
    <dgm:cxn modelId="{791FCE5D-F09B-4859-8080-794B78C3F948}" srcId="{A2BCE117-98BA-4D44-BA8E-3657919658B4}" destId="{A08377C4-F2EC-49AA-8F78-9A3B01955F11}" srcOrd="3" destOrd="0" parTransId="{A9446B79-5513-46CE-B77F-91F4EC9BA5C1}" sibTransId="{F66B506C-3B00-4954-A12E-6FE310A8964A}"/>
    <dgm:cxn modelId="{618C1361-7911-481D-A327-8872D469AFD6}" type="presOf" srcId="{78804288-8D80-416C-91DE-BE62F52E1274}" destId="{DE3EF738-CC29-44A9-9FB5-7552A16496E6}" srcOrd="0" destOrd="0" presId="urn:microsoft.com/office/officeart/2018/5/layout/IconCircleLabelList"/>
    <dgm:cxn modelId="{2797744C-C688-4E6E-98F3-912FD7AC302E}" srcId="{A2BCE117-98BA-4D44-BA8E-3657919658B4}" destId="{78804288-8D80-416C-91DE-BE62F52E1274}" srcOrd="2" destOrd="0" parTransId="{43D4FF18-27D1-4AB0-B22F-9CA323B9E91A}" sibTransId="{579B3884-8DF3-46EE-84FE-0207AF7FAC00}"/>
    <dgm:cxn modelId="{DC4F2582-C340-46F2-A471-33D8AB0212F6}" type="presOf" srcId="{A2BCE117-98BA-4D44-BA8E-3657919658B4}" destId="{1FA249A5-C9C6-482A-BBC9-9709EF9D02AB}" srcOrd="0" destOrd="0" presId="urn:microsoft.com/office/officeart/2018/5/layout/IconCircleLabelList"/>
    <dgm:cxn modelId="{E159BE89-A61C-4D3A-A334-AEC3292FBB82}" type="presOf" srcId="{E49DFAAD-D912-4945-BDDD-F1EEF27999AE}" destId="{52B6E529-223A-4CF2-8B8D-1AFDFE2CC436}" srcOrd="0" destOrd="0" presId="urn:microsoft.com/office/officeart/2018/5/layout/IconCircleLabelList"/>
    <dgm:cxn modelId="{91D5CD91-CF9F-4BA9-8B51-F7FFA7F6BB40}" srcId="{A2BCE117-98BA-4D44-BA8E-3657919658B4}" destId="{E49DFAAD-D912-4945-BDDD-F1EEF27999AE}" srcOrd="1" destOrd="0" parTransId="{AEAB8ECF-6F20-4A2B-9B0F-3F24CF7BE431}" sibTransId="{17019323-9E0E-449B-9CA5-4369E55416DC}"/>
    <dgm:cxn modelId="{48A54BAE-79F9-4E86-BB00-BBA7F754B967}" type="presOf" srcId="{46230BE4-78EA-4975-8F0F-3E2D145F6B38}" destId="{230446DB-0BE9-4E55-BDDD-68216751475E}" srcOrd="0" destOrd="0" presId="urn:microsoft.com/office/officeart/2018/5/layout/IconCircleLabelList"/>
    <dgm:cxn modelId="{A1BD6315-47CC-4B69-942C-7A0D9A223283}" type="presParOf" srcId="{1FA249A5-C9C6-482A-BBC9-9709EF9D02AB}" destId="{371F5815-91F7-4C8F-A08B-5E6C917A24E0}" srcOrd="0" destOrd="0" presId="urn:microsoft.com/office/officeart/2018/5/layout/IconCircleLabelList"/>
    <dgm:cxn modelId="{847E0582-FA54-41E3-B127-CA074169D8F9}" type="presParOf" srcId="{371F5815-91F7-4C8F-A08B-5E6C917A24E0}" destId="{01DA4A38-63F6-4F3A-8F13-520F359A8F2D}" srcOrd="0" destOrd="0" presId="urn:microsoft.com/office/officeart/2018/5/layout/IconCircleLabelList"/>
    <dgm:cxn modelId="{617BE516-420B-4723-9393-1C3E504CD430}" type="presParOf" srcId="{371F5815-91F7-4C8F-A08B-5E6C917A24E0}" destId="{89521D68-ABA4-47EA-BADC-3A1606F80109}" srcOrd="1" destOrd="0" presId="urn:microsoft.com/office/officeart/2018/5/layout/IconCircleLabelList"/>
    <dgm:cxn modelId="{88801FC5-4E94-408C-BF06-BBD9319FAF70}" type="presParOf" srcId="{371F5815-91F7-4C8F-A08B-5E6C917A24E0}" destId="{DDF2D02B-CE23-4E62-AF5F-AFD323D29183}" srcOrd="2" destOrd="0" presId="urn:microsoft.com/office/officeart/2018/5/layout/IconCircleLabelList"/>
    <dgm:cxn modelId="{A031E815-240C-4181-A1BE-40BF14FD0DF1}" type="presParOf" srcId="{371F5815-91F7-4C8F-A08B-5E6C917A24E0}" destId="{230446DB-0BE9-4E55-BDDD-68216751475E}" srcOrd="3" destOrd="0" presId="urn:microsoft.com/office/officeart/2018/5/layout/IconCircleLabelList"/>
    <dgm:cxn modelId="{36561A46-E8EB-4D3C-86A9-E54469DA4D30}" type="presParOf" srcId="{1FA249A5-C9C6-482A-BBC9-9709EF9D02AB}" destId="{90D00656-9575-4AB8-A34B-6A81A8EE7000}" srcOrd="1" destOrd="0" presId="urn:microsoft.com/office/officeart/2018/5/layout/IconCircleLabelList"/>
    <dgm:cxn modelId="{0C400F99-FA2C-46F0-B610-98C565DD3555}" type="presParOf" srcId="{1FA249A5-C9C6-482A-BBC9-9709EF9D02AB}" destId="{31EF12BF-A6A0-42BF-8048-681B10A852C8}" srcOrd="2" destOrd="0" presId="urn:microsoft.com/office/officeart/2018/5/layout/IconCircleLabelList"/>
    <dgm:cxn modelId="{AC191ED9-3DDE-4BB4-A39C-F3EBF97AAF70}" type="presParOf" srcId="{31EF12BF-A6A0-42BF-8048-681B10A852C8}" destId="{CA974E4C-0CE7-438E-AEFC-DC8F8BF75B5C}" srcOrd="0" destOrd="0" presId="urn:microsoft.com/office/officeart/2018/5/layout/IconCircleLabelList"/>
    <dgm:cxn modelId="{73390821-6418-4160-B1D5-A03B31C1B562}" type="presParOf" srcId="{31EF12BF-A6A0-42BF-8048-681B10A852C8}" destId="{0143625B-2C63-4418-84CD-CD1894B2AF87}" srcOrd="1" destOrd="0" presId="urn:microsoft.com/office/officeart/2018/5/layout/IconCircleLabelList"/>
    <dgm:cxn modelId="{0AD19EAE-1587-4788-BA16-1A3C354169D2}" type="presParOf" srcId="{31EF12BF-A6A0-42BF-8048-681B10A852C8}" destId="{A1BD6E32-6A9E-4768-AB8D-1BD042B440DC}" srcOrd="2" destOrd="0" presId="urn:microsoft.com/office/officeart/2018/5/layout/IconCircleLabelList"/>
    <dgm:cxn modelId="{A93FDB3A-2B36-4906-A88B-BE7A457478CA}" type="presParOf" srcId="{31EF12BF-A6A0-42BF-8048-681B10A852C8}" destId="{52B6E529-223A-4CF2-8B8D-1AFDFE2CC436}" srcOrd="3" destOrd="0" presId="urn:microsoft.com/office/officeart/2018/5/layout/IconCircleLabelList"/>
    <dgm:cxn modelId="{35B85900-8F75-453E-A8A6-349AF693C5E6}" type="presParOf" srcId="{1FA249A5-C9C6-482A-BBC9-9709EF9D02AB}" destId="{0ECEAAD9-092E-4994-8033-E8610FEC14BE}" srcOrd="3" destOrd="0" presId="urn:microsoft.com/office/officeart/2018/5/layout/IconCircleLabelList"/>
    <dgm:cxn modelId="{2C75C69E-B9CA-4F77-AF0D-A219903FE09E}" type="presParOf" srcId="{1FA249A5-C9C6-482A-BBC9-9709EF9D02AB}" destId="{6294D89A-BBF1-4457-9FA5-0F6E34B3726C}" srcOrd="4" destOrd="0" presId="urn:microsoft.com/office/officeart/2018/5/layout/IconCircleLabelList"/>
    <dgm:cxn modelId="{73BB77D0-C05E-43F2-B054-499F7424A114}" type="presParOf" srcId="{6294D89A-BBF1-4457-9FA5-0F6E34B3726C}" destId="{FFF3BDFF-7208-4FD7-836B-2BE297F26245}" srcOrd="0" destOrd="0" presId="urn:microsoft.com/office/officeart/2018/5/layout/IconCircleLabelList"/>
    <dgm:cxn modelId="{4C76ACDA-F5E8-449F-A590-A3D62F85D6E1}" type="presParOf" srcId="{6294D89A-BBF1-4457-9FA5-0F6E34B3726C}" destId="{7B644BFC-FE3B-4465-8687-E308DB4C97E7}" srcOrd="1" destOrd="0" presId="urn:microsoft.com/office/officeart/2018/5/layout/IconCircleLabelList"/>
    <dgm:cxn modelId="{1CDE5CDD-443A-4936-A469-F47390FFF7B1}" type="presParOf" srcId="{6294D89A-BBF1-4457-9FA5-0F6E34B3726C}" destId="{22E7CA9C-76FE-45EE-8EA8-1246EDB86A7B}" srcOrd="2" destOrd="0" presId="urn:microsoft.com/office/officeart/2018/5/layout/IconCircleLabelList"/>
    <dgm:cxn modelId="{62EEC779-0A00-4BE5-AFF8-59DFBDE20873}" type="presParOf" srcId="{6294D89A-BBF1-4457-9FA5-0F6E34B3726C}" destId="{DE3EF738-CC29-44A9-9FB5-7552A16496E6}" srcOrd="3" destOrd="0" presId="urn:microsoft.com/office/officeart/2018/5/layout/IconCircleLabelList"/>
    <dgm:cxn modelId="{41C7FB9A-2789-4D82-BDC2-88201709977E}" type="presParOf" srcId="{1FA249A5-C9C6-482A-BBC9-9709EF9D02AB}" destId="{0D7B6CC3-465D-4377-8FE5-5A2D41FEFF50}" srcOrd="5" destOrd="0" presId="urn:microsoft.com/office/officeart/2018/5/layout/IconCircleLabelList"/>
    <dgm:cxn modelId="{DDF05C88-5F91-498D-AE9A-E0878A8CEC19}" type="presParOf" srcId="{1FA249A5-C9C6-482A-BBC9-9709EF9D02AB}" destId="{FF8F3CCA-E26E-42C0-AA4D-00E22A73DCF6}" srcOrd="6" destOrd="0" presId="urn:microsoft.com/office/officeart/2018/5/layout/IconCircleLabelList"/>
    <dgm:cxn modelId="{5BC643F4-993A-4470-84D4-85DDA1CAB17B}" type="presParOf" srcId="{FF8F3CCA-E26E-42C0-AA4D-00E22A73DCF6}" destId="{0DB315C7-E90A-4F2A-848B-0462BBE6BC10}" srcOrd="0" destOrd="0" presId="urn:microsoft.com/office/officeart/2018/5/layout/IconCircleLabelList"/>
    <dgm:cxn modelId="{4229E42C-7D4B-46F7-ACF3-CC1F1BC023BC}" type="presParOf" srcId="{FF8F3CCA-E26E-42C0-AA4D-00E22A73DCF6}" destId="{37612F42-3AA5-4ACA-A15B-CA9D0F39A77D}" srcOrd="1" destOrd="0" presId="urn:microsoft.com/office/officeart/2018/5/layout/IconCircleLabelList"/>
    <dgm:cxn modelId="{E21BA7F7-5341-48AD-A159-DB074A42010E}" type="presParOf" srcId="{FF8F3CCA-E26E-42C0-AA4D-00E22A73DCF6}" destId="{A2DE066A-496F-4471-AF1D-60345973571D}" srcOrd="2" destOrd="0" presId="urn:microsoft.com/office/officeart/2018/5/layout/IconCircleLabelList"/>
    <dgm:cxn modelId="{2B09602A-7477-4628-BFC2-511FCA6A05BA}" type="presParOf" srcId="{FF8F3CCA-E26E-42C0-AA4D-00E22A73DCF6}" destId="{7FB0150A-8DC6-4D16-A13E-953EC93F5B24}"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C18F7B-22EC-4684-8277-C6A7273E42BA}"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0A01D92F-E245-49DD-BB3B-379555DFC2DD}">
      <dgm:prSet/>
      <dgm:spPr/>
      <dgm:t>
        <a:bodyPr/>
        <a:lstStyle/>
        <a:p>
          <a:r>
            <a:rPr lang="en-US" b="1" dirty="0"/>
            <a:t>Report to funders </a:t>
          </a:r>
          <a:r>
            <a:rPr lang="en-US" b="1" dirty="0">
              <a:sym typeface="Wingdings" panose="05000000000000000000" pitchFamily="2" charset="2"/>
            </a:rPr>
            <a:t></a:t>
          </a:r>
          <a:r>
            <a:rPr lang="en-US" b="1" dirty="0"/>
            <a:t> State agency</a:t>
          </a:r>
          <a:endParaRPr lang="en-US" dirty="0"/>
        </a:p>
      </dgm:t>
    </dgm:pt>
    <dgm:pt modelId="{76755AD2-E52B-4C8B-B242-8E1E4C8B749D}" type="parTrans" cxnId="{31E636A8-ED02-45EB-B695-9F38725D8CC3}">
      <dgm:prSet/>
      <dgm:spPr/>
      <dgm:t>
        <a:bodyPr/>
        <a:lstStyle/>
        <a:p>
          <a:endParaRPr lang="en-US"/>
        </a:p>
      </dgm:t>
    </dgm:pt>
    <dgm:pt modelId="{F0AA8720-CE08-4BE0-840B-750D11BB27E3}" type="sibTrans" cxnId="{31E636A8-ED02-45EB-B695-9F38725D8CC3}">
      <dgm:prSet/>
      <dgm:spPr/>
      <dgm:t>
        <a:bodyPr/>
        <a:lstStyle/>
        <a:p>
          <a:endParaRPr lang="en-US"/>
        </a:p>
      </dgm:t>
    </dgm:pt>
    <dgm:pt modelId="{995C3C80-A0D1-4E60-AC58-68015FF75693}">
      <dgm:prSet/>
      <dgm:spPr/>
      <dgm:t>
        <a:bodyPr/>
        <a:lstStyle/>
        <a:p>
          <a:r>
            <a:rPr lang="en-US" b="1" dirty="0"/>
            <a:t>Foundation of local agency plan </a:t>
          </a:r>
          <a:endParaRPr lang="en-US" dirty="0"/>
        </a:p>
      </dgm:t>
    </dgm:pt>
    <dgm:pt modelId="{8F8FD8CD-FF6F-48E3-AC4C-761F55B2AA7B}" type="parTrans" cxnId="{680126F7-B88A-47DE-A38B-1B1D25688B42}">
      <dgm:prSet/>
      <dgm:spPr/>
      <dgm:t>
        <a:bodyPr/>
        <a:lstStyle/>
        <a:p>
          <a:endParaRPr lang="en-US"/>
        </a:p>
      </dgm:t>
    </dgm:pt>
    <dgm:pt modelId="{5F205F55-5F37-4544-BC6C-FF8C482BD704}" type="sibTrans" cxnId="{680126F7-B88A-47DE-A38B-1B1D25688B42}">
      <dgm:prSet/>
      <dgm:spPr/>
      <dgm:t>
        <a:bodyPr/>
        <a:lstStyle/>
        <a:p>
          <a:endParaRPr lang="en-US"/>
        </a:p>
      </dgm:t>
    </dgm:pt>
    <dgm:pt modelId="{89B4582F-6C7F-4684-8E09-260B44E29008}">
      <dgm:prSet/>
      <dgm:spPr/>
      <dgm:t>
        <a:bodyPr/>
        <a:lstStyle/>
        <a:p>
          <a:r>
            <a:rPr lang="en-US" b="1" dirty="0"/>
            <a:t>Target resources</a:t>
          </a:r>
          <a:endParaRPr lang="en-US" dirty="0"/>
        </a:p>
      </dgm:t>
    </dgm:pt>
    <dgm:pt modelId="{5C2403D8-5563-4094-935B-6833DBFCEB35}" type="parTrans" cxnId="{C5EAF2F7-8702-4F61-9D30-F8CC1B42F77A}">
      <dgm:prSet/>
      <dgm:spPr/>
      <dgm:t>
        <a:bodyPr/>
        <a:lstStyle/>
        <a:p>
          <a:endParaRPr lang="en-US"/>
        </a:p>
      </dgm:t>
    </dgm:pt>
    <dgm:pt modelId="{E0D1A578-136B-4C4F-B0E3-8D541E1DE9B6}" type="sibTrans" cxnId="{C5EAF2F7-8702-4F61-9D30-F8CC1B42F77A}">
      <dgm:prSet/>
      <dgm:spPr/>
      <dgm:t>
        <a:bodyPr/>
        <a:lstStyle/>
        <a:p>
          <a:endParaRPr lang="en-US"/>
        </a:p>
      </dgm:t>
    </dgm:pt>
    <dgm:pt modelId="{D81231FD-EEA8-4047-9E2D-12839DD852AB}">
      <dgm:prSet/>
      <dgm:spPr/>
      <dgm:t>
        <a:bodyPr/>
        <a:lstStyle/>
        <a:p>
          <a:r>
            <a:rPr lang="en-US" b="1" dirty="0"/>
            <a:t>Monitor progress and readjust strategies as needed</a:t>
          </a:r>
          <a:endParaRPr lang="en-US" dirty="0"/>
        </a:p>
      </dgm:t>
    </dgm:pt>
    <dgm:pt modelId="{02F8FFA2-09AD-4F1A-850F-4DE0D3A02FFC}" type="parTrans" cxnId="{EC25563B-DAF2-425C-A8F4-099C6F2F7A9B}">
      <dgm:prSet/>
      <dgm:spPr/>
      <dgm:t>
        <a:bodyPr/>
        <a:lstStyle/>
        <a:p>
          <a:endParaRPr lang="en-US"/>
        </a:p>
      </dgm:t>
    </dgm:pt>
    <dgm:pt modelId="{07169F1F-73E9-4D79-8EDC-60B4CD5D3B85}" type="sibTrans" cxnId="{EC25563B-DAF2-425C-A8F4-099C6F2F7A9B}">
      <dgm:prSet/>
      <dgm:spPr/>
      <dgm:t>
        <a:bodyPr/>
        <a:lstStyle/>
        <a:p>
          <a:endParaRPr lang="en-US"/>
        </a:p>
      </dgm:t>
    </dgm:pt>
    <dgm:pt modelId="{A8122372-DDEF-4436-B48F-5EBC227C8039}" type="pres">
      <dgm:prSet presAssocID="{34C18F7B-22EC-4684-8277-C6A7273E42BA}" presName="root" presStyleCnt="0">
        <dgm:presLayoutVars>
          <dgm:dir/>
          <dgm:resizeHandles val="exact"/>
        </dgm:presLayoutVars>
      </dgm:prSet>
      <dgm:spPr/>
    </dgm:pt>
    <dgm:pt modelId="{C904D96F-77DB-4712-8C5B-6DBABC059341}" type="pres">
      <dgm:prSet presAssocID="{0A01D92F-E245-49DD-BB3B-379555DFC2DD}" presName="compNode" presStyleCnt="0"/>
      <dgm:spPr/>
    </dgm:pt>
    <dgm:pt modelId="{0C5404B1-DD9C-495D-B5B5-885C7CF83115}" type="pres">
      <dgm:prSet presAssocID="{0A01D92F-E245-49DD-BB3B-379555DFC2D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FF338DA5-C7F8-402E-AE95-44D42F4EAA02}" type="pres">
      <dgm:prSet presAssocID="{0A01D92F-E245-49DD-BB3B-379555DFC2DD}" presName="spaceRect" presStyleCnt="0"/>
      <dgm:spPr/>
    </dgm:pt>
    <dgm:pt modelId="{13C37440-BE4B-429B-860E-57BB3C24E81F}" type="pres">
      <dgm:prSet presAssocID="{0A01D92F-E245-49DD-BB3B-379555DFC2DD}" presName="textRect" presStyleLbl="revTx" presStyleIdx="0" presStyleCnt="4">
        <dgm:presLayoutVars>
          <dgm:chMax val="1"/>
          <dgm:chPref val="1"/>
        </dgm:presLayoutVars>
      </dgm:prSet>
      <dgm:spPr/>
    </dgm:pt>
    <dgm:pt modelId="{179C9DF0-42F3-46CF-A3CC-C587B6F0E230}" type="pres">
      <dgm:prSet presAssocID="{F0AA8720-CE08-4BE0-840B-750D11BB27E3}" presName="sibTrans" presStyleCnt="0"/>
      <dgm:spPr/>
    </dgm:pt>
    <dgm:pt modelId="{9830A876-EAFA-4636-8838-5223CBB8C092}" type="pres">
      <dgm:prSet presAssocID="{995C3C80-A0D1-4E60-AC58-68015FF75693}" presName="compNode" presStyleCnt="0"/>
      <dgm:spPr/>
    </dgm:pt>
    <dgm:pt modelId="{9EAF48B2-4676-44BA-BBE7-BA9BF49F4DD4}" type="pres">
      <dgm:prSet presAssocID="{995C3C80-A0D1-4E60-AC58-68015FF7569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874D4CA9-2541-4FB7-985D-3748D61FD918}" type="pres">
      <dgm:prSet presAssocID="{995C3C80-A0D1-4E60-AC58-68015FF75693}" presName="spaceRect" presStyleCnt="0"/>
      <dgm:spPr/>
    </dgm:pt>
    <dgm:pt modelId="{716B4F19-C3A3-4495-B502-7801AEE0336C}" type="pres">
      <dgm:prSet presAssocID="{995C3C80-A0D1-4E60-AC58-68015FF75693}" presName="textRect" presStyleLbl="revTx" presStyleIdx="1" presStyleCnt="4">
        <dgm:presLayoutVars>
          <dgm:chMax val="1"/>
          <dgm:chPref val="1"/>
        </dgm:presLayoutVars>
      </dgm:prSet>
      <dgm:spPr/>
    </dgm:pt>
    <dgm:pt modelId="{0B620ADD-2217-4D85-A2BB-1EEF270F3FF9}" type="pres">
      <dgm:prSet presAssocID="{5F205F55-5F37-4544-BC6C-FF8C482BD704}" presName="sibTrans" presStyleCnt="0"/>
      <dgm:spPr/>
    </dgm:pt>
    <dgm:pt modelId="{1598407F-98CA-4B87-B6A1-E4ED7A636252}" type="pres">
      <dgm:prSet presAssocID="{89B4582F-6C7F-4684-8E09-260B44E29008}" presName="compNode" presStyleCnt="0"/>
      <dgm:spPr/>
    </dgm:pt>
    <dgm:pt modelId="{E0C1B926-0143-4DC4-87D4-8D8E9E3FAC13}" type="pres">
      <dgm:prSet presAssocID="{89B4582F-6C7F-4684-8E09-260B44E2900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506B0EA6-1118-467D-95B9-A57F8088F3CD}" type="pres">
      <dgm:prSet presAssocID="{89B4582F-6C7F-4684-8E09-260B44E29008}" presName="spaceRect" presStyleCnt="0"/>
      <dgm:spPr/>
    </dgm:pt>
    <dgm:pt modelId="{B7694F86-8DDE-492E-8F0E-EF3A8314A7FD}" type="pres">
      <dgm:prSet presAssocID="{89B4582F-6C7F-4684-8E09-260B44E29008}" presName="textRect" presStyleLbl="revTx" presStyleIdx="2" presStyleCnt="4">
        <dgm:presLayoutVars>
          <dgm:chMax val="1"/>
          <dgm:chPref val="1"/>
        </dgm:presLayoutVars>
      </dgm:prSet>
      <dgm:spPr/>
    </dgm:pt>
    <dgm:pt modelId="{0DAEA891-D83D-4781-92F3-93281FBE777D}" type="pres">
      <dgm:prSet presAssocID="{E0D1A578-136B-4C4F-B0E3-8D541E1DE9B6}" presName="sibTrans" presStyleCnt="0"/>
      <dgm:spPr/>
    </dgm:pt>
    <dgm:pt modelId="{578F99F2-B06E-4D8F-81B4-9438DE87BA0C}" type="pres">
      <dgm:prSet presAssocID="{D81231FD-EEA8-4047-9E2D-12839DD852AB}" presName="compNode" presStyleCnt="0"/>
      <dgm:spPr/>
    </dgm:pt>
    <dgm:pt modelId="{C52DEFC5-04C6-4DDF-B791-0D5D7BCB0E90}" type="pres">
      <dgm:prSet presAssocID="{D81231FD-EEA8-4047-9E2D-12839DD852A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813774D7-9DA8-45A9-B65E-6B4D677F1163}" type="pres">
      <dgm:prSet presAssocID="{D81231FD-EEA8-4047-9E2D-12839DD852AB}" presName="spaceRect" presStyleCnt="0"/>
      <dgm:spPr/>
    </dgm:pt>
    <dgm:pt modelId="{ADEA9A64-B2AA-4580-B6AB-F88F7FF80BE7}" type="pres">
      <dgm:prSet presAssocID="{D81231FD-EEA8-4047-9E2D-12839DD852AB}" presName="textRect" presStyleLbl="revTx" presStyleIdx="3" presStyleCnt="4">
        <dgm:presLayoutVars>
          <dgm:chMax val="1"/>
          <dgm:chPref val="1"/>
        </dgm:presLayoutVars>
      </dgm:prSet>
      <dgm:spPr/>
    </dgm:pt>
  </dgm:ptLst>
  <dgm:cxnLst>
    <dgm:cxn modelId="{4B5D331C-92A0-4A86-81E4-BE8FE26E372E}" type="presOf" srcId="{D81231FD-EEA8-4047-9E2D-12839DD852AB}" destId="{ADEA9A64-B2AA-4580-B6AB-F88F7FF80BE7}" srcOrd="0" destOrd="0" presId="urn:microsoft.com/office/officeart/2018/2/layout/IconLabelList"/>
    <dgm:cxn modelId="{EC25563B-DAF2-425C-A8F4-099C6F2F7A9B}" srcId="{34C18F7B-22EC-4684-8277-C6A7273E42BA}" destId="{D81231FD-EEA8-4047-9E2D-12839DD852AB}" srcOrd="3" destOrd="0" parTransId="{02F8FFA2-09AD-4F1A-850F-4DE0D3A02FFC}" sibTransId="{07169F1F-73E9-4D79-8EDC-60B4CD5D3B85}"/>
    <dgm:cxn modelId="{A3ACE86A-D3BF-408A-B63D-F1756384FE12}" type="presOf" srcId="{995C3C80-A0D1-4E60-AC58-68015FF75693}" destId="{716B4F19-C3A3-4495-B502-7801AEE0336C}" srcOrd="0" destOrd="0" presId="urn:microsoft.com/office/officeart/2018/2/layout/IconLabelList"/>
    <dgm:cxn modelId="{016C376F-7C19-43FC-853D-6D4E6C31A15A}" type="presOf" srcId="{34C18F7B-22EC-4684-8277-C6A7273E42BA}" destId="{A8122372-DDEF-4436-B48F-5EBC227C8039}" srcOrd="0" destOrd="0" presId="urn:microsoft.com/office/officeart/2018/2/layout/IconLabelList"/>
    <dgm:cxn modelId="{BAA5AF70-C4B3-4827-BC2E-621A7F7642C7}" type="presOf" srcId="{89B4582F-6C7F-4684-8E09-260B44E29008}" destId="{B7694F86-8DDE-492E-8F0E-EF3A8314A7FD}" srcOrd="0" destOrd="0" presId="urn:microsoft.com/office/officeart/2018/2/layout/IconLabelList"/>
    <dgm:cxn modelId="{31E636A8-ED02-45EB-B695-9F38725D8CC3}" srcId="{34C18F7B-22EC-4684-8277-C6A7273E42BA}" destId="{0A01D92F-E245-49DD-BB3B-379555DFC2DD}" srcOrd="0" destOrd="0" parTransId="{76755AD2-E52B-4C8B-B242-8E1E4C8B749D}" sibTransId="{F0AA8720-CE08-4BE0-840B-750D11BB27E3}"/>
    <dgm:cxn modelId="{A8DFCDCD-C89B-4620-8C4E-2C1DC2BC56DC}" type="presOf" srcId="{0A01D92F-E245-49DD-BB3B-379555DFC2DD}" destId="{13C37440-BE4B-429B-860E-57BB3C24E81F}" srcOrd="0" destOrd="0" presId="urn:microsoft.com/office/officeart/2018/2/layout/IconLabelList"/>
    <dgm:cxn modelId="{680126F7-B88A-47DE-A38B-1B1D25688B42}" srcId="{34C18F7B-22EC-4684-8277-C6A7273E42BA}" destId="{995C3C80-A0D1-4E60-AC58-68015FF75693}" srcOrd="1" destOrd="0" parTransId="{8F8FD8CD-FF6F-48E3-AC4C-761F55B2AA7B}" sibTransId="{5F205F55-5F37-4544-BC6C-FF8C482BD704}"/>
    <dgm:cxn modelId="{C5EAF2F7-8702-4F61-9D30-F8CC1B42F77A}" srcId="{34C18F7B-22EC-4684-8277-C6A7273E42BA}" destId="{89B4582F-6C7F-4684-8E09-260B44E29008}" srcOrd="2" destOrd="0" parTransId="{5C2403D8-5563-4094-935B-6833DBFCEB35}" sibTransId="{E0D1A578-136B-4C4F-B0E3-8D541E1DE9B6}"/>
    <dgm:cxn modelId="{BDF04EC4-1D81-4B3A-92E9-9084A8CFCD3D}" type="presParOf" srcId="{A8122372-DDEF-4436-B48F-5EBC227C8039}" destId="{C904D96F-77DB-4712-8C5B-6DBABC059341}" srcOrd="0" destOrd="0" presId="urn:microsoft.com/office/officeart/2018/2/layout/IconLabelList"/>
    <dgm:cxn modelId="{01ADC801-7B4B-43BA-86C9-822DF52E4A12}" type="presParOf" srcId="{C904D96F-77DB-4712-8C5B-6DBABC059341}" destId="{0C5404B1-DD9C-495D-B5B5-885C7CF83115}" srcOrd="0" destOrd="0" presId="urn:microsoft.com/office/officeart/2018/2/layout/IconLabelList"/>
    <dgm:cxn modelId="{43C6E2ED-7DBF-48EB-8CCC-B7449BD753D4}" type="presParOf" srcId="{C904D96F-77DB-4712-8C5B-6DBABC059341}" destId="{FF338DA5-C7F8-402E-AE95-44D42F4EAA02}" srcOrd="1" destOrd="0" presId="urn:microsoft.com/office/officeart/2018/2/layout/IconLabelList"/>
    <dgm:cxn modelId="{FBD642DB-934B-44A9-A43F-1D1826008C2A}" type="presParOf" srcId="{C904D96F-77DB-4712-8C5B-6DBABC059341}" destId="{13C37440-BE4B-429B-860E-57BB3C24E81F}" srcOrd="2" destOrd="0" presId="urn:microsoft.com/office/officeart/2018/2/layout/IconLabelList"/>
    <dgm:cxn modelId="{2F121AB0-2ADC-47CC-9338-C44A586880C0}" type="presParOf" srcId="{A8122372-DDEF-4436-B48F-5EBC227C8039}" destId="{179C9DF0-42F3-46CF-A3CC-C587B6F0E230}" srcOrd="1" destOrd="0" presId="urn:microsoft.com/office/officeart/2018/2/layout/IconLabelList"/>
    <dgm:cxn modelId="{FD41FBB2-51D8-4681-AD91-669E4BA1CD11}" type="presParOf" srcId="{A8122372-DDEF-4436-B48F-5EBC227C8039}" destId="{9830A876-EAFA-4636-8838-5223CBB8C092}" srcOrd="2" destOrd="0" presId="urn:microsoft.com/office/officeart/2018/2/layout/IconLabelList"/>
    <dgm:cxn modelId="{3FE27FA8-FC8C-497A-B9C9-4115F0ABAB24}" type="presParOf" srcId="{9830A876-EAFA-4636-8838-5223CBB8C092}" destId="{9EAF48B2-4676-44BA-BBE7-BA9BF49F4DD4}" srcOrd="0" destOrd="0" presId="urn:microsoft.com/office/officeart/2018/2/layout/IconLabelList"/>
    <dgm:cxn modelId="{3F3A976F-A232-43B8-ADE2-F534DEC34B1B}" type="presParOf" srcId="{9830A876-EAFA-4636-8838-5223CBB8C092}" destId="{874D4CA9-2541-4FB7-985D-3748D61FD918}" srcOrd="1" destOrd="0" presId="urn:microsoft.com/office/officeart/2018/2/layout/IconLabelList"/>
    <dgm:cxn modelId="{6E9FD00D-CA6E-45A2-A730-AE7420E6B0AD}" type="presParOf" srcId="{9830A876-EAFA-4636-8838-5223CBB8C092}" destId="{716B4F19-C3A3-4495-B502-7801AEE0336C}" srcOrd="2" destOrd="0" presId="urn:microsoft.com/office/officeart/2018/2/layout/IconLabelList"/>
    <dgm:cxn modelId="{5E4FFB70-5634-4F6A-AA2A-261A235F4161}" type="presParOf" srcId="{A8122372-DDEF-4436-B48F-5EBC227C8039}" destId="{0B620ADD-2217-4D85-A2BB-1EEF270F3FF9}" srcOrd="3" destOrd="0" presId="urn:microsoft.com/office/officeart/2018/2/layout/IconLabelList"/>
    <dgm:cxn modelId="{05ECE302-6455-42C7-A2C8-D415658687A0}" type="presParOf" srcId="{A8122372-DDEF-4436-B48F-5EBC227C8039}" destId="{1598407F-98CA-4B87-B6A1-E4ED7A636252}" srcOrd="4" destOrd="0" presId="urn:microsoft.com/office/officeart/2018/2/layout/IconLabelList"/>
    <dgm:cxn modelId="{A978ECA9-2266-40BB-8877-583EA72BE7C9}" type="presParOf" srcId="{1598407F-98CA-4B87-B6A1-E4ED7A636252}" destId="{E0C1B926-0143-4DC4-87D4-8D8E9E3FAC13}" srcOrd="0" destOrd="0" presId="urn:microsoft.com/office/officeart/2018/2/layout/IconLabelList"/>
    <dgm:cxn modelId="{B6A06A7F-8E03-490F-92A9-B9DBC6D3B4FE}" type="presParOf" srcId="{1598407F-98CA-4B87-B6A1-E4ED7A636252}" destId="{506B0EA6-1118-467D-95B9-A57F8088F3CD}" srcOrd="1" destOrd="0" presId="urn:microsoft.com/office/officeart/2018/2/layout/IconLabelList"/>
    <dgm:cxn modelId="{1DD8EDEF-75C5-463C-BDFD-7687CB66D514}" type="presParOf" srcId="{1598407F-98CA-4B87-B6A1-E4ED7A636252}" destId="{B7694F86-8DDE-492E-8F0E-EF3A8314A7FD}" srcOrd="2" destOrd="0" presId="urn:microsoft.com/office/officeart/2018/2/layout/IconLabelList"/>
    <dgm:cxn modelId="{E39A556C-F92D-4CA7-AB58-285432FFE984}" type="presParOf" srcId="{A8122372-DDEF-4436-B48F-5EBC227C8039}" destId="{0DAEA891-D83D-4781-92F3-93281FBE777D}" srcOrd="5" destOrd="0" presId="urn:microsoft.com/office/officeart/2018/2/layout/IconLabelList"/>
    <dgm:cxn modelId="{3FD528F5-7B6B-4EF3-ABAA-E3AA1DDCF888}" type="presParOf" srcId="{A8122372-DDEF-4436-B48F-5EBC227C8039}" destId="{578F99F2-B06E-4D8F-81B4-9438DE87BA0C}" srcOrd="6" destOrd="0" presId="urn:microsoft.com/office/officeart/2018/2/layout/IconLabelList"/>
    <dgm:cxn modelId="{83DA2074-A530-4667-BE82-08D27A11AE76}" type="presParOf" srcId="{578F99F2-B06E-4D8F-81B4-9438DE87BA0C}" destId="{C52DEFC5-04C6-4DDF-B791-0D5D7BCB0E90}" srcOrd="0" destOrd="0" presId="urn:microsoft.com/office/officeart/2018/2/layout/IconLabelList"/>
    <dgm:cxn modelId="{28B56B46-36F1-4818-BD2F-496D2A7D3FF1}" type="presParOf" srcId="{578F99F2-B06E-4D8F-81B4-9438DE87BA0C}" destId="{813774D7-9DA8-45A9-B65E-6B4D677F1163}" srcOrd="1" destOrd="0" presId="urn:microsoft.com/office/officeart/2018/2/layout/IconLabelList"/>
    <dgm:cxn modelId="{3F1CF97C-D4A5-4EF5-BABB-7699F9A21F64}" type="presParOf" srcId="{578F99F2-B06E-4D8F-81B4-9438DE87BA0C}" destId="{ADEA9A64-B2AA-4580-B6AB-F88F7FF80BE7}"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78CAF1-6670-4F0F-8B05-8E8B9ADDD124}"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44BE34CB-8495-41E3-8B99-8C272981AEBF}">
      <dgm:prSet/>
      <dgm:spPr/>
      <dgm:t>
        <a:bodyPr/>
        <a:lstStyle/>
        <a:p>
          <a:r>
            <a:rPr lang="en-US" b="1" dirty="0"/>
            <a:t>An elementary school friend of yours shares with you that she’s expecting her 1</a:t>
          </a:r>
          <a:r>
            <a:rPr lang="en-US" b="1" baseline="30000" dirty="0"/>
            <a:t>st</a:t>
          </a:r>
          <a:r>
            <a:rPr lang="en-US" b="1" dirty="0"/>
            <a:t> child and she is very anxious.</a:t>
          </a:r>
          <a:endParaRPr lang="en-US" dirty="0"/>
        </a:p>
      </dgm:t>
    </dgm:pt>
    <dgm:pt modelId="{189DC586-EA52-4D80-B3D5-D741A2872F2B}" type="parTrans" cxnId="{AC73A5EE-B960-4F6F-B405-EAD5C710921C}">
      <dgm:prSet/>
      <dgm:spPr/>
      <dgm:t>
        <a:bodyPr/>
        <a:lstStyle/>
        <a:p>
          <a:endParaRPr lang="en-US"/>
        </a:p>
      </dgm:t>
    </dgm:pt>
    <dgm:pt modelId="{8F8F94AC-CF0F-4029-995C-5F961C3239C0}" type="sibTrans" cxnId="{AC73A5EE-B960-4F6F-B405-EAD5C710921C}">
      <dgm:prSet/>
      <dgm:spPr/>
      <dgm:t>
        <a:bodyPr/>
        <a:lstStyle/>
        <a:p>
          <a:endParaRPr lang="en-US"/>
        </a:p>
      </dgm:t>
    </dgm:pt>
    <dgm:pt modelId="{399F41CA-3EED-4AAE-B7A2-9DBFA1771EB8}">
      <dgm:prSet/>
      <dgm:spPr/>
      <dgm:t>
        <a:bodyPr/>
        <a:lstStyle/>
        <a:p>
          <a:r>
            <a:rPr lang="en-US" dirty="0"/>
            <a:t>What advice would you give to her?</a:t>
          </a:r>
        </a:p>
      </dgm:t>
    </dgm:pt>
    <dgm:pt modelId="{FA8AA00F-3462-4F37-835E-C1C249645769}" type="parTrans" cxnId="{810D128A-E00A-44EC-9C3B-CEEBD6921DA7}">
      <dgm:prSet/>
      <dgm:spPr/>
      <dgm:t>
        <a:bodyPr/>
        <a:lstStyle/>
        <a:p>
          <a:endParaRPr lang="en-US"/>
        </a:p>
      </dgm:t>
    </dgm:pt>
    <dgm:pt modelId="{C409C350-751F-4369-9102-0AFAE483DD67}" type="sibTrans" cxnId="{810D128A-E00A-44EC-9C3B-CEEBD6921DA7}">
      <dgm:prSet/>
      <dgm:spPr/>
      <dgm:t>
        <a:bodyPr/>
        <a:lstStyle/>
        <a:p>
          <a:endParaRPr lang="en-US"/>
        </a:p>
      </dgm:t>
    </dgm:pt>
    <dgm:pt modelId="{F84C4D97-8E4E-4A04-88BE-9C3E91ACE4BF}" type="pres">
      <dgm:prSet presAssocID="{9078CAF1-6670-4F0F-8B05-8E8B9ADDD124}" presName="hierChild1" presStyleCnt="0">
        <dgm:presLayoutVars>
          <dgm:chPref val="1"/>
          <dgm:dir/>
          <dgm:animOne val="branch"/>
          <dgm:animLvl val="lvl"/>
          <dgm:resizeHandles/>
        </dgm:presLayoutVars>
      </dgm:prSet>
      <dgm:spPr/>
    </dgm:pt>
    <dgm:pt modelId="{48848A92-68A5-4A04-8226-155A2499D465}" type="pres">
      <dgm:prSet presAssocID="{44BE34CB-8495-41E3-8B99-8C272981AEBF}" presName="hierRoot1" presStyleCnt="0"/>
      <dgm:spPr/>
    </dgm:pt>
    <dgm:pt modelId="{7CC41A13-D955-4293-9C0C-80F0276E2990}" type="pres">
      <dgm:prSet presAssocID="{44BE34CB-8495-41E3-8B99-8C272981AEBF}" presName="composite" presStyleCnt="0"/>
      <dgm:spPr/>
    </dgm:pt>
    <dgm:pt modelId="{9138D601-1575-4E18-B93C-2C0726B365E3}" type="pres">
      <dgm:prSet presAssocID="{44BE34CB-8495-41E3-8B99-8C272981AEBF}" presName="background" presStyleLbl="node0" presStyleIdx="0" presStyleCnt="2"/>
      <dgm:spPr/>
    </dgm:pt>
    <dgm:pt modelId="{D90C6D12-CF38-4BD4-B0FB-4D5C1DD18E82}" type="pres">
      <dgm:prSet presAssocID="{44BE34CB-8495-41E3-8B99-8C272981AEBF}" presName="text" presStyleLbl="fgAcc0" presStyleIdx="0" presStyleCnt="2">
        <dgm:presLayoutVars>
          <dgm:chPref val="3"/>
        </dgm:presLayoutVars>
      </dgm:prSet>
      <dgm:spPr/>
    </dgm:pt>
    <dgm:pt modelId="{32A9B9E8-47F0-4166-A7AF-A29C491951E9}" type="pres">
      <dgm:prSet presAssocID="{44BE34CB-8495-41E3-8B99-8C272981AEBF}" presName="hierChild2" presStyleCnt="0"/>
      <dgm:spPr/>
    </dgm:pt>
    <dgm:pt modelId="{D4BBBEBE-8BF5-4C48-B605-AE9E62CD31EF}" type="pres">
      <dgm:prSet presAssocID="{399F41CA-3EED-4AAE-B7A2-9DBFA1771EB8}" presName="hierRoot1" presStyleCnt="0"/>
      <dgm:spPr/>
    </dgm:pt>
    <dgm:pt modelId="{F84C593E-8BA7-4A74-BE41-5C4D244C2C9E}" type="pres">
      <dgm:prSet presAssocID="{399F41CA-3EED-4AAE-B7A2-9DBFA1771EB8}" presName="composite" presStyleCnt="0"/>
      <dgm:spPr/>
    </dgm:pt>
    <dgm:pt modelId="{E72B82BB-914E-40C9-A45E-D1AEF3710004}" type="pres">
      <dgm:prSet presAssocID="{399F41CA-3EED-4AAE-B7A2-9DBFA1771EB8}" presName="background" presStyleLbl="node0" presStyleIdx="1" presStyleCnt="2"/>
      <dgm:spPr/>
    </dgm:pt>
    <dgm:pt modelId="{1165F131-CB4F-46DE-8930-072640842D3E}" type="pres">
      <dgm:prSet presAssocID="{399F41CA-3EED-4AAE-B7A2-9DBFA1771EB8}" presName="text" presStyleLbl="fgAcc0" presStyleIdx="1" presStyleCnt="2">
        <dgm:presLayoutVars>
          <dgm:chPref val="3"/>
        </dgm:presLayoutVars>
      </dgm:prSet>
      <dgm:spPr/>
    </dgm:pt>
    <dgm:pt modelId="{9F5AEA1F-E12A-4BAA-899A-FA4EF2AD5B22}" type="pres">
      <dgm:prSet presAssocID="{399F41CA-3EED-4AAE-B7A2-9DBFA1771EB8}" presName="hierChild2" presStyleCnt="0"/>
      <dgm:spPr/>
    </dgm:pt>
  </dgm:ptLst>
  <dgm:cxnLst>
    <dgm:cxn modelId="{788D2D17-7BF1-4AD9-A83D-65DCD8226208}" type="presOf" srcId="{399F41CA-3EED-4AAE-B7A2-9DBFA1771EB8}" destId="{1165F131-CB4F-46DE-8930-072640842D3E}" srcOrd="0" destOrd="0" presId="urn:microsoft.com/office/officeart/2005/8/layout/hierarchy1"/>
    <dgm:cxn modelId="{810D128A-E00A-44EC-9C3B-CEEBD6921DA7}" srcId="{9078CAF1-6670-4F0F-8B05-8E8B9ADDD124}" destId="{399F41CA-3EED-4AAE-B7A2-9DBFA1771EB8}" srcOrd="1" destOrd="0" parTransId="{FA8AA00F-3462-4F37-835E-C1C249645769}" sibTransId="{C409C350-751F-4369-9102-0AFAE483DD67}"/>
    <dgm:cxn modelId="{FAC40A90-3748-4906-B4E2-E6AF099899F4}" type="presOf" srcId="{9078CAF1-6670-4F0F-8B05-8E8B9ADDD124}" destId="{F84C4D97-8E4E-4A04-88BE-9C3E91ACE4BF}" srcOrd="0" destOrd="0" presId="urn:microsoft.com/office/officeart/2005/8/layout/hierarchy1"/>
    <dgm:cxn modelId="{AC73A5EE-B960-4F6F-B405-EAD5C710921C}" srcId="{9078CAF1-6670-4F0F-8B05-8E8B9ADDD124}" destId="{44BE34CB-8495-41E3-8B99-8C272981AEBF}" srcOrd="0" destOrd="0" parTransId="{189DC586-EA52-4D80-B3D5-D741A2872F2B}" sibTransId="{8F8F94AC-CF0F-4029-995C-5F961C3239C0}"/>
    <dgm:cxn modelId="{E0BF01FE-1029-4EF5-900D-49F0EF24DD1A}" type="presOf" srcId="{44BE34CB-8495-41E3-8B99-8C272981AEBF}" destId="{D90C6D12-CF38-4BD4-B0FB-4D5C1DD18E82}" srcOrd="0" destOrd="0" presId="urn:microsoft.com/office/officeart/2005/8/layout/hierarchy1"/>
    <dgm:cxn modelId="{6A7C1AD3-01C5-422A-B4D0-6457FDA7D9DD}" type="presParOf" srcId="{F84C4D97-8E4E-4A04-88BE-9C3E91ACE4BF}" destId="{48848A92-68A5-4A04-8226-155A2499D465}" srcOrd="0" destOrd="0" presId="urn:microsoft.com/office/officeart/2005/8/layout/hierarchy1"/>
    <dgm:cxn modelId="{63F1551A-20F3-45A9-B047-CE794A15FD03}" type="presParOf" srcId="{48848A92-68A5-4A04-8226-155A2499D465}" destId="{7CC41A13-D955-4293-9C0C-80F0276E2990}" srcOrd="0" destOrd="0" presId="urn:microsoft.com/office/officeart/2005/8/layout/hierarchy1"/>
    <dgm:cxn modelId="{C11A5530-7820-48EC-A1B7-FE1C0766ABCC}" type="presParOf" srcId="{7CC41A13-D955-4293-9C0C-80F0276E2990}" destId="{9138D601-1575-4E18-B93C-2C0726B365E3}" srcOrd="0" destOrd="0" presId="urn:microsoft.com/office/officeart/2005/8/layout/hierarchy1"/>
    <dgm:cxn modelId="{5D0509E3-9CDD-4E2F-889A-3803869E4A57}" type="presParOf" srcId="{7CC41A13-D955-4293-9C0C-80F0276E2990}" destId="{D90C6D12-CF38-4BD4-B0FB-4D5C1DD18E82}" srcOrd="1" destOrd="0" presId="urn:microsoft.com/office/officeart/2005/8/layout/hierarchy1"/>
    <dgm:cxn modelId="{FA5319C3-0E2C-42C6-8564-5B72AAB36809}" type="presParOf" srcId="{48848A92-68A5-4A04-8226-155A2499D465}" destId="{32A9B9E8-47F0-4166-A7AF-A29C491951E9}" srcOrd="1" destOrd="0" presId="urn:microsoft.com/office/officeart/2005/8/layout/hierarchy1"/>
    <dgm:cxn modelId="{198862E0-FB3B-42DB-9351-84C82C18B896}" type="presParOf" srcId="{F84C4D97-8E4E-4A04-88BE-9C3E91ACE4BF}" destId="{D4BBBEBE-8BF5-4C48-B605-AE9E62CD31EF}" srcOrd="1" destOrd="0" presId="urn:microsoft.com/office/officeart/2005/8/layout/hierarchy1"/>
    <dgm:cxn modelId="{F8296577-47F3-4117-99FC-AFC8FD10C5B1}" type="presParOf" srcId="{D4BBBEBE-8BF5-4C48-B605-AE9E62CD31EF}" destId="{F84C593E-8BA7-4A74-BE41-5C4D244C2C9E}" srcOrd="0" destOrd="0" presId="urn:microsoft.com/office/officeart/2005/8/layout/hierarchy1"/>
    <dgm:cxn modelId="{35AEB0E9-AD62-48A9-8BDC-168CA6289C76}" type="presParOf" srcId="{F84C593E-8BA7-4A74-BE41-5C4D244C2C9E}" destId="{E72B82BB-914E-40C9-A45E-D1AEF3710004}" srcOrd="0" destOrd="0" presId="urn:microsoft.com/office/officeart/2005/8/layout/hierarchy1"/>
    <dgm:cxn modelId="{00F303BB-CAAF-48ED-90AD-E225C540C6FF}" type="presParOf" srcId="{F84C593E-8BA7-4A74-BE41-5C4D244C2C9E}" destId="{1165F131-CB4F-46DE-8930-072640842D3E}" srcOrd="1" destOrd="0" presId="urn:microsoft.com/office/officeart/2005/8/layout/hierarchy1"/>
    <dgm:cxn modelId="{70C6397E-89D0-4B60-B956-FCB3B7BDE44C}" type="presParOf" srcId="{D4BBBEBE-8BF5-4C48-B605-AE9E62CD31EF}" destId="{9F5AEA1F-E12A-4BAA-899A-FA4EF2AD5B2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D67FD-692D-4695-807E-9F6EB46DC122}">
      <dsp:nvSpPr>
        <dsp:cNvPr id="0" name=""/>
        <dsp:cNvSpPr/>
      </dsp:nvSpPr>
      <dsp:spPr>
        <a:xfrm>
          <a:off x="0" y="26463"/>
          <a:ext cx="6391275" cy="123147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t>Must be measurable</a:t>
          </a:r>
          <a:endParaRPr lang="en-US" sz="3100" kern="1200" dirty="0"/>
        </a:p>
      </dsp:txBody>
      <dsp:txXfrm>
        <a:off x="60116" y="86579"/>
        <a:ext cx="6271043" cy="1111247"/>
      </dsp:txXfrm>
    </dsp:sp>
    <dsp:sp modelId="{161720A2-334D-4D1A-97D3-A59D490E70EA}">
      <dsp:nvSpPr>
        <dsp:cNvPr id="0" name=""/>
        <dsp:cNvSpPr/>
      </dsp:nvSpPr>
      <dsp:spPr>
        <a:xfrm>
          <a:off x="0" y="1347223"/>
          <a:ext cx="6391275" cy="1231479"/>
        </a:xfrm>
        <a:prstGeom prst="roundRect">
          <a:avLst/>
        </a:prstGeom>
        <a:solidFill>
          <a:schemeClr val="accent2">
            <a:hueOff val="-6588574"/>
            <a:satOff val="30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t>Based on data</a:t>
          </a:r>
          <a:endParaRPr lang="en-US" sz="3100" kern="1200" dirty="0"/>
        </a:p>
      </dsp:txBody>
      <dsp:txXfrm>
        <a:off x="60116" y="1407339"/>
        <a:ext cx="6271043" cy="1111247"/>
      </dsp:txXfrm>
    </dsp:sp>
    <dsp:sp modelId="{CC84A953-E7CD-457A-B1E8-6CDEB5E9F4C4}">
      <dsp:nvSpPr>
        <dsp:cNvPr id="0" name=""/>
        <dsp:cNvSpPr/>
      </dsp:nvSpPr>
      <dsp:spPr>
        <a:xfrm>
          <a:off x="0" y="2667983"/>
          <a:ext cx="6391275" cy="1231479"/>
        </a:xfrm>
        <a:prstGeom prst="roundRect">
          <a:avLst/>
        </a:prstGeom>
        <a:solidFill>
          <a:schemeClr val="accent2">
            <a:hueOff val="-13177148"/>
            <a:satOff val="6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t>Evaluation. Did we accomplish what we wanted to?</a:t>
          </a:r>
          <a:endParaRPr lang="en-US" sz="3100" kern="1200" dirty="0"/>
        </a:p>
      </dsp:txBody>
      <dsp:txXfrm>
        <a:off x="60116" y="2728099"/>
        <a:ext cx="6271043" cy="1111247"/>
      </dsp:txXfrm>
    </dsp:sp>
    <dsp:sp modelId="{E33316EB-8102-4F1B-BEA3-E0FE13375BA2}">
      <dsp:nvSpPr>
        <dsp:cNvPr id="0" name=""/>
        <dsp:cNvSpPr/>
      </dsp:nvSpPr>
      <dsp:spPr>
        <a:xfrm>
          <a:off x="0" y="3988743"/>
          <a:ext cx="6391275" cy="1231479"/>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t>Let us know that our hard work is paying off!</a:t>
          </a:r>
          <a:endParaRPr lang="en-US" sz="3100" kern="1200" dirty="0"/>
        </a:p>
      </dsp:txBody>
      <dsp:txXfrm>
        <a:off x="60116" y="4048859"/>
        <a:ext cx="6271043" cy="11112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A4A38-63F6-4F3A-8F13-520F359A8F2D}">
      <dsp:nvSpPr>
        <dsp:cNvPr id="0" name=""/>
        <dsp:cNvSpPr/>
      </dsp:nvSpPr>
      <dsp:spPr>
        <a:xfrm>
          <a:off x="585598" y="533524"/>
          <a:ext cx="1247171" cy="124717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521D68-ABA4-47EA-BADC-3A1606F80109}">
      <dsp:nvSpPr>
        <dsp:cNvPr id="0" name=""/>
        <dsp:cNvSpPr/>
      </dsp:nvSpPr>
      <dsp:spPr>
        <a:xfrm>
          <a:off x="851389" y="799314"/>
          <a:ext cx="715590" cy="7155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30446DB-0BE9-4E55-BDDD-68216751475E}">
      <dsp:nvSpPr>
        <dsp:cNvPr id="0" name=""/>
        <dsp:cNvSpPr/>
      </dsp:nvSpPr>
      <dsp:spPr>
        <a:xfrm>
          <a:off x="186912" y="2169158"/>
          <a:ext cx="204454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b="1" kern="1200" dirty="0"/>
            <a:t>Report to funders</a:t>
          </a:r>
          <a:endParaRPr lang="en-US" sz="1700" kern="1200" dirty="0"/>
        </a:p>
      </dsp:txBody>
      <dsp:txXfrm>
        <a:off x="186912" y="2169158"/>
        <a:ext cx="2044543" cy="720000"/>
      </dsp:txXfrm>
    </dsp:sp>
    <dsp:sp modelId="{CA974E4C-0CE7-438E-AEFC-DC8F8BF75B5C}">
      <dsp:nvSpPr>
        <dsp:cNvPr id="0" name=""/>
        <dsp:cNvSpPr/>
      </dsp:nvSpPr>
      <dsp:spPr>
        <a:xfrm>
          <a:off x="2987936" y="533524"/>
          <a:ext cx="1247171" cy="124717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43625B-2C63-4418-84CD-CD1894B2AF87}">
      <dsp:nvSpPr>
        <dsp:cNvPr id="0" name=""/>
        <dsp:cNvSpPr/>
      </dsp:nvSpPr>
      <dsp:spPr>
        <a:xfrm>
          <a:off x="3253727" y="799314"/>
          <a:ext cx="715590" cy="7155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2B6E529-223A-4CF2-8B8D-1AFDFE2CC436}">
      <dsp:nvSpPr>
        <dsp:cNvPr id="0" name=""/>
        <dsp:cNvSpPr/>
      </dsp:nvSpPr>
      <dsp:spPr>
        <a:xfrm>
          <a:off x="2589250" y="2169158"/>
          <a:ext cx="204454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b="1" kern="1200" dirty="0"/>
            <a:t>Monitor trends </a:t>
          </a:r>
          <a:endParaRPr lang="en-US" sz="1700" kern="1200" dirty="0"/>
        </a:p>
      </dsp:txBody>
      <dsp:txXfrm>
        <a:off x="2589250" y="2169158"/>
        <a:ext cx="2044543" cy="720000"/>
      </dsp:txXfrm>
    </dsp:sp>
    <dsp:sp modelId="{FFF3BDFF-7208-4FD7-836B-2BE297F26245}">
      <dsp:nvSpPr>
        <dsp:cNvPr id="0" name=""/>
        <dsp:cNvSpPr/>
      </dsp:nvSpPr>
      <dsp:spPr>
        <a:xfrm>
          <a:off x="5390274" y="533524"/>
          <a:ext cx="1247171" cy="124717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644BFC-FE3B-4465-8687-E308DB4C97E7}">
      <dsp:nvSpPr>
        <dsp:cNvPr id="0" name=""/>
        <dsp:cNvSpPr/>
      </dsp:nvSpPr>
      <dsp:spPr>
        <a:xfrm>
          <a:off x="5656065" y="799314"/>
          <a:ext cx="715590" cy="7155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E3EF738-CC29-44A9-9FB5-7552A16496E6}">
      <dsp:nvSpPr>
        <dsp:cNvPr id="0" name=""/>
        <dsp:cNvSpPr/>
      </dsp:nvSpPr>
      <dsp:spPr>
        <a:xfrm>
          <a:off x="4991589" y="2169158"/>
          <a:ext cx="204454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b="1" kern="1200" dirty="0"/>
            <a:t>Target resources</a:t>
          </a:r>
          <a:endParaRPr lang="en-US" sz="1700" kern="1200" dirty="0"/>
        </a:p>
      </dsp:txBody>
      <dsp:txXfrm>
        <a:off x="4991589" y="2169158"/>
        <a:ext cx="2044543" cy="720000"/>
      </dsp:txXfrm>
    </dsp:sp>
    <dsp:sp modelId="{0DB315C7-E90A-4F2A-848B-0462BBE6BC10}">
      <dsp:nvSpPr>
        <dsp:cNvPr id="0" name=""/>
        <dsp:cNvSpPr/>
      </dsp:nvSpPr>
      <dsp:spPr>
        <a:xfrm>
          <a:off x="7792613" y="533524"/>
          <a:ext cx="1247171" cy="124717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612F42-3AA5-4ACA-A15B-CA9D0F39A77D}">
      <dsp:nvSpPr>
        <dsp:cNvPr id="0" name=""/>
        <dsp:cNvSpPr/>
      </dsp:nvSpPr>
      <dsp:spPr>
        <a:xfrm>
          <a:off x="8058403" y="799314"/>
          <a:ext cx="715590" cy="7155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FB0150A-8DC6-4D16-A13E-953EC93F5B24}">
      <dsp:nvSpPr>
        <dsp:cNvPr id="0" name=""/>
        <dsp:cNvSpPr/>
      </dsp:nvSpPr>
      <dsp:spPr>
        <a:xfrm>
          <a:off x="7393927" y="2169158"/>
          <a:ext cx="204454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b="1" kern="1200" dirty="0"/>
            <a:t>Plan for future, quality improvements</a:t>
          </a:r>
          <a:endParaRPr lang="en-US" sz="1700" kern="1200" dirty="0"/>
        </a:p>
      </dsp:txBody>
      <dsp:txXfrm>
        <a:off x="7393927" y="2169158"/>
        <a:ext cx="2044543"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5404B1-DD9C-495D-B5B5-885C7CF83115}">
      <dsp:nvSpPr>
        <dsp:cNvPr id="0" name=""/>
        <dsp:cNvSpPr/>
      </dsp:nvSpPr>
      <dsp:spPr>
        <a:xfrm>
          <a:off x="1499986" y="388543"/>
          <a:ext cx="939129" cy="9391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3C37440-BE4B-429B-860E-57BB3C24E81F}">
      <dsp:nvSpPr>
        <dsp:cNvPr id="0" name=""/>
        <dsp:cNvSpPr/>
      </dsp:nvSpPr>
      <dsp:spPr>
        <a:xfrm>
          <a:off x="926074" y="1642474"/>
          <a:ext cx="208695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1" kern="1200" dirty="0"/>
            <a:t>Report to funders </a:t>
          </a:r>
          <a:r>
            <a:rPr lang="en-US" sz="1600" b="1" kern="1200" dirty="0">
              <a:sym typeface="Wingdings" panose="05000000000000000000" pitchFamily="2" charset="2"/>
            </a:rPr>
            <a:t></a:t>
          </a:r>
          <a:r>
            <a:rPr lang="en-US" sz="1600" b="1" kern="1200" dirty="0"/>
            <a:t> State agency</a:t>
          </a:r>
          <a:endParaRPr lang="en-US" sz="1600" kern="1200" dirty="0"/>
        </a:p>
      </dsp:txBody>
      <dsp:txXfrm>
        <a:off x="926074" y="1642474"/>
        <a:ext cx="2086954" cy="720000"/>
      </dsp:txXfrm>
    </dsp:sp>
    <dsp:sp modelId="{9EAF48B2-4676-44BA-BBE7-BA9BF49F4DD4}">
      <dsp:nvSpPr>
        <dsp:cNvPr id="0" name=""/>
        <dsp:cNvSpPr/>
      </dsp:nvSpPr>
      <dsp:spPr>
        <a:xfrm>
          <a:off x="3952158" y="388543"/>
          <a:ext cx="939129" cy="9391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16B4F19-C3A3-4495-B502-7801AEE0336C}">
      <dsp:nvSpPr>
        <dsp:cNvPr id="0" name=""/>
        <dsp:cNvSpPr/>
      </dsp:nvSpPr>
      <dsp:spPr>
        <a:xfrm>
          <a:off x="3378246" y="1642474"/>
          <a:ext cx="208695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1" kern="1200" dirty="0"/>
            <a:t>Foundation of local agency plan </a:t>
          </a:r>
          <a:endParaRPr lang="en-US" sz="1600" kern="1200" dirty="0"/>
        </a:p>
      </dsp:txBody>
      <dsp:txXfrm>
        <a:off x="3378246" y="1642474"/>
        <a:ext cx="2086954" cy="720000"/>
      </dsp:txXfrm>
    </dsp:sp>
    <dsp:sp modelId="{E0C1B926-0143-4DC4-87D4-8D8E9E3FAC13}">
      <dsp:nvSpPr>
        <dsp:cNvPr id="0" name=""/>
        <dsp:cNvSpPr/>
      </dsp:nvSpPr>
      <dsp:spPr>
        <a:xfrm>
          <a:off x="1499986" y="2884212"/>
          <a:ext cx="939129" cy="9391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7694F86-8DDE-492E-8F0E-EF3A8314A7FD}">
      <dsp:nvSpPr>
        <dsp:cNvPr id="0" name=""/>
        <dsp:cNvSpPr/>
      </dsp:nvSpPr>
      <dsp:spPr>
        <a:xfrm>
          <a:off x="926074" y="4138143"/>
          <a:ext cx="208695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1" kern="1200" dirty="0"/>
            <a:t>Target resources</a:t>
          </a:r>
          <a:endParaRPr lang="en-US" sz="1600" kern="1200" dirty="0"/>
        </a:p>
      </dsp:txBody>
      <dsp:txXfrm>
        <a:off x="926074" y="4138143"/>
        <a:ext cx="2086954" cy="720000"/>
      </dsp:txXfrm>
    </dsp:sp>
    <dsp:sp modelId="{C52DEFC5-04C6-4DDF-B791-0D5D7BCB0E90}">
      <dsp:nvSpPr>
        <dsp:cNvPr id="0" name=""/>
        <dsp:cNvSpPr/>
      </dsp:nvSpPr>
      <dsp:spPr>
        <a:xfrm>
          <a:off x="3952158" y="2884212"/>
          <a:ext cx="939129" cy="93912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DEA9A64-B2AA-4580-B6AB-F88F7FF80BE7}">
      <dsp:nvSpPr>
        <dsp:cNvPr id="0" name=""/>
        <dsp:cNvSpPr/>
      </dsp:nvSpPr>
      <dsp:spPr>
        <a:xfrm>
          <a:off x="3378246" y="4138143"/>
          <a:ext cx="208695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1" kern="1200" dirty="0"/>
            <a:t>Monitor progress and readjust strategies as needed</a:t>
          </a:r>
          <a:endParaRPr lang="en-US" sz="1600" kern="1200" dirty="0"/>
        </a:p>
      </dsp:txBody>
      <dsp:txXfrm>
        <a:off x="3378246" y="4138143"/>
        <a:ext cx="2086954"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8D601-1575-4E18-B93C-2C0726B365E3}">
      <dsp:nvSpPr>
        <dsp:cNvPr id="0" name=""/>
        <dsp:cNvSpPr/>
      </dsp:nvSpPr>
      <dsp:spPr>
        <a:xfrm>
          <a:off x="1174" y="184257"/>
          <a:ext cx="4124157" cy="261883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D90C6D12-CF38-4BD4-B0FB-4D5C1DD18E82}">
      <dsp:nvSpPr>
        <dsp:cNvPr id="0" name=""/>
        <dsp:cNvSpPr/>
      </dsp:nvSpPr>
      <dsp:spPr>
        <a:xfrm>
          <a:off x="459414" y="619585"/>
          <a:ext cx="4124157" cy="2618839"/>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An elementary school friend of yours shares with you that she’s expecting her 1</a:t>
          </a:r>
          <a:r>
            <a:rPr lang="en-US" sz="2600" b="1" kern="1200" baseline="30000" dirty="0"/>
            <a:t>st</a:t>
          </a:r>
          <a:r>
            <a:rPr lang="en-US" sz="2600" b="1" kern="1200" dirty="0"/>
            <a:t> child and she is very anxious.</a:t>
          </a:r>
          <a:endParaRPr lang="en-US" sz="2600" kern="1200" dirty="0"/>
        </a:p>
      </dsp:txBody>
      <dsp:txXfrm>
        <a:off x="536117" y="696288"/>
        <a:ext cx="3970751" cy="2465433"/>
      </dsp:txXfrm>
    </dsp:sp>
    <dsp:sp modelId="{E72B82BB-914E-40C9-A45E-D1AEF3710004}">
      <dsp:nvSpPr>
        <dsp:cNvPr id="0" name=""/>
        <dsp:cNvSpPr/>
      </dsp:nvSpPr>
      <dsp:spPr>
        <a:xfrm>
          <a:off x="5041811" y="184257"/>
          <a:ext cx="4124157" cy="261883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1165F131-CB4F-46DE-8930-072640842D3E}">
      <dsp:nvSpPr>
        <dsp:cNvPr id="0" name=""/>
        <dsp:cNvSpPr/>
      </dsp:nvSpPr>
      <dsp:spPr>
        <a:xfrm>
          <a:off x="5500051" y="619585"/>
          <a:ext cx="4124157" cy="2618839"/>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What advice would you give to her?</a:t>
          </a:r>
        </a:p>
      </dsp:txBody>
      <dsp:txXfrm>
        <a:off x="5576754" y="696288"/>
        <a:ext cx="3970751" cy="246543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026"/>
          <p:cNvSpPr>
            <a:spLocks noGrp="1" noChangeArrowheads="1"/>
          </p:cNvSpPr>
          <p:nvPr>
            <p:ph type="hdr" sz="quarter"/>
          </p:nvPr>
        </p:nvSpPr>
        <p:spPr bwMode="auto">
          <a:xfrm>
            <a:off x="0" y="0"/>
            <a:ext cx="3077739" cy="469745"/>
          </a:xfrm>
          <a:prstGeom prst="rect">
            <a:avLst/>
          </a:prstGeom>
          <a:noFill/>
          <a:ln w="9525">
            <a:noFill/>
            <a:miter lim="800000"/>
            <a:headEnd/>
            <a:tailEnd/>
          </a:ln>
          <a:effectLst/>
        </p:spPr>
        <p:txBody>
          <a:bodyPr vert="horz" wrap="square" lIns="95115" tIns="47558" rIns="95115" bIns="47558" numCol="1" anchor="t" anchorCtr="0" compatLnSpc="1">
            <a:prstTxWarp prst="textNoShape">
              <a:avLst/>
            </a:prstTxWarp>
          </a:bodyPr>
          <a:lstStyle>
            <a:lvl1pPr defTabSz="951246">
              <a:defRPr sz="1200">
                <a:cs typeface="+mn-cs"/>
              </a:defRPr>
            </a:lvl1pPr>
          </a:lstStyle>
          <a:p>
            <a:pPr>
              <a:defRPr/>
            </a:pPr>
            <a:endParaRPr lang="en-US" dirty="0"/>
          </a:p>
        </p:txBody>
      </p:sp>
      <p:sp>
        <p:nvSpPr>
          <p:cNvPr id="10243" name="Rectangle 1027"/>
          <p:cNvSpPr>
            <a:spLocks noGrp="1" noChangeArrowheads="1"/>
          </p:cNvSpPr>
          <p:nvPr>
            <p:ph type="dt" sz="quarter" idx="1"/>
          </p:nvPr>
        </p:nvSpPr>
        <p:spPr bwMode="auto">
          <a:xfrm>
            <a:off x="4024736" y="0"/>
            <a:ext cx="3077739" cy="469745"/>
          </a:xfrm>
          <a:prstGeom prst="rect">
            <a:avLst/>
          </a:prstGeom>
          <a:noFill/>
          <a:ln w="9525">
            <a:noFill/>
            <a:miter lim="800000"/>
            <a:headEnd/>
            <a:tailEnd/>
          </a:ln>
          <a:effectLst/>
        </p:spPr>
        <p:txBody>
          <a:bodyPr vert="horz" wrap="square" lIns="95115" tIns="47558" rIns="95115" bIns="47558" numCol="1" anchor="t" anchorCtr="0" compatLnSpc="1">
            <a:prstTxWarp prst="textNoShape">
              <a:avLst/>
            </a:prstTxWarp>
          </a:bodyPr>
          <a:lstStyle>
            <a:lvl1pPr algn="r" defTabSz="951246">
              <a:defRPr sz="1200">
                <a:cs typeface="+mn-cs"/>
              </a:defRPr>
            </a:lvl1pPr>
          </a:lstStyle>
          <a:p>
            <a:pPr>
              <a:defRPr/>
            </a:pPr>
            <a:endParaRPr lang="en-US" dirty="0"/>
          </a:p>
        </p:txBody>
      </p:sp>
      <p:sp>
        <p:nvSpPr>
          <p:cNvPr id="10244" name="Rectangle 1028"/>
          <p:cNvSpPr>
            <a:spLocks noGrp="1" noChangeArrowheads="1"/>
          </p:cNvSpPr>
          <p:nvPr>
            <p:ph type="ftr" sz="quarter" idx="2"/>
          </p:nvPr>
        </p:nvSpPr>
        <p:spPr bwMode="auto">
          <a:xfrm>
            <a:off x="0" y="8918736"/>
            <a:ext cx="3077739" cy="469744"/>
          </a:xfrm>
          <a:prstGeom prst="rect">
            <a:avLst/>
          </a:prstGeom>
          <a:noFill/>
          <a:ln w="9525">
            <a:noFill/>
            <a:miter lim="800000"/>
            <a:headEnd/>
            <a:tailEnd/>
          </a:ln>
          <a:effectLst/>
        </p:spPr>
        <p:txBody>
          <a:bodyPr vert="horz" wrap="square" lIns="95115" tIns="47558" rIns="95115" bIns="47558" numCol="1" anchor="b" anchorCtr="0" compatLnSpc="1">
            <a:prstTxWarp prst="textNoShape">
              <a:avLst/>
            </a:prstTxWarp>
          </a:bodyPr>
          <a:lstStyle>
            <a:lvl1pPr defTabSz="951246">
              <a:defRPr sz="1200">
                <a:cs typeface="+mn-cs"/>
              </a:defRPr>
            </a:lvl1pPr>
          </a:lstStyle>
          <a:p>
            <a:pPr>
              <a:defRPr/>
            </a:pPr>
            <a:endParaRPr lang="en-US" dirty="0"/>
          </a:p>
        </p:txBody>
      </p:sp>
      <p:sp>
        <p:nvSpPr>
          <p:cNvPr id="10245" name="Rectangle 1029"/>
          <p:cNvSpPr>
            <a:spLocks noGrp="1" noChangeArrowheads="1"/>
          </p:cNvSpPr>
          <p:nvPr>
            <p:ph type="sldNum" sz="quarter" idx="3"/>
          </p:nvPr>
        </p:nvSpPr>
        <p:spPr bwMode="auto">
          <a:xfrm>
            <a:off x="4024736" y="8918736"/>
            <a:ext cx="3077739" cy="469744"/>
          </a:xfrm>
          <a:prstGeom prst="rect">
            <a:avLst/>
          </a:prstGeom>
          <a:noFill/>
          <a:ln w="9525">
            <a:noFill/>
            <a:miter lim="800000"/>
            <a:headEnd/>
            <a:tailEnd/>
          </a:ln>
          <a:effectLst/>
        </p:spPr>
        <p:txBody>
          <a:bodyPr vert="horz" wrap="square" lIns="95115" tIns="47558" rIns="95115" bIns="47558" numCol="1" anchor="b" anchorCtr="0" compatLnSpc="1">
            <a:prstTxWarp prst="textNoShape">
              <a:avLst/>
            </a:prstTxWarp>
          </a:bodyPr>
          <a:lstStyle>
            <a:lvl1pPr algn="r" defTabSz="951246">
              <a:defRPr sz="1200">
                <a:cs typeface="+mn-cs"/>
              </a:defRPr>
            </a:lvl1pPr>
          </a:lstStyle>
          <a:p>
            <a:pPr>
              <a:defRPr/>
            </a:pPr>
            <a:fld id="{775E2111-C72A-46AE-A015-EF832CBD2CC1}" type="slidenum">
              <a:rPr lang="en-US"/>
              <a:pPr>
                <a:defRPr/>
              </a:pPr>
              <a:t>‹#›</a:t>
            </a:fld>
            <a:endParaRPr lang="en-US" dirty="0"/>
          </a:p>
        </p:txBody>
      </p:sp>
    </p:spTree>
    <p:extLst>
      <p:ext uri="{BB962C8B-B14F-4D97-AF65-F5344CB8AC3E}">
        <p14:creationId xmlns:p14="http://schemas.microsoft.com/office/powerpoint/2010/main" val="2437291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77739" cy="469745"/>
          </a:xfrm>
          <a:prstGeom prst="rect">
            <a:avLst/>
          </a:prstGeom>
          <a:noFill/>
          <a:ln w="9525">
            <a:noFill/>
            <a:miter lim="800000"/>
            <a:headEnd/>
            <a:tailEnd/>
          </a:ln>
          <a:effectLst/>
        </p:spPr>
        <p:txBody>
          <a:bodyPr vert="horz" wrap="square" lIns="95115" tIns="47558" rIns="95115" bIns="47558" numCol="1" anchor="t" anchorCtr="0" compatLnSpc="1">
            <a:prstTxWarp prst="textNoShape">
              <a:avLst/>
            </a:prstTxWarp>
          </a:bodyPr>
          <a:lstStyle>
            <a:lvl1pPr defTabSz="951246">
              <a:defRPr sz="1200">
                <a:cs typeface="+mn-cs"/>
              </a:defRPr>
            </a:lvl1pPr>
          </a:lstStyle>
          <a:p>
            <a:pPr>
              <a:defRPr/>
            </a:pPr>
            <a:endParaRPr lang="en-US" dirty="0"/>
          </a:p>
        </p:txBody>
      </p:sp>
      <p:sp>
        <p:nvSpPr>
          <p:cNvPr id="11267" name="Rectangle 3"/>
          <p:cNvSpPr>
            <a:spLocks noGrp="1" noChangeArrowheads="1"/>
          </p:cNvSpPr>
          <p:nvPr>
            <p:ph type="dt" idx="1"/>
          </p:nvPr>
        </p:nvSpPr>
        <p:spPr bwMode="auto">
          <a:xfrm>
            <a:off x="4024736" y="0"/>
            <a:ext cx="3077739" cy="469745"/>
          </a:xfrm>
          <a:prstGeom prst="rect">
            <a:avLst/>
          </a:prstGeom>
          <a:noFill/>
          <a:ln w="9525">
            <a:noFill/>
            <a:miter lim="800000"/>
            <a:headEnd/>
            <a:tailEnd/>
          </a:ln>
          <a:effectLst/>
        </p:spPr>
        <p:txBody>
          <a:bodyPr vert="horz" wrap="square" lIns="95115" tIns="47558" rIns="95115" bIns="47558" numCol="1" anchor="t" anchorCtr="0" compatLnSpc="1">
            <a:prstTxWarp prst="textNoShape">
              <a:avLst/>
            </a:prstTxWarp>
          </a:bodyPr>
          <a:lstStyle>
            <a:lvl1pPr algn="r" defTabSz="951246">
              <a:defRPr sz="1200">
                <a:cs typeface="+mn-cs"/>
              </a:defRPr>
            </a:lvl1pPr>
          </a:lstStyle>
          <a:p>
            <a:pPr>
              <a:defRPr/>
            </a:pPr>
            <a:endParaRPr lang="en-US" dirty="0"/>
          </a:p>
        </p:txBody>
      </p:sp>
      <p:sp>
        <p:nvSpPr>
          <p:cNvPr id="17412" name="Rectangle 4"/>
          <p:cNvSpPr>
            <a:spLocks noGrp="1" noRot="1" noChangeAspect="1" noChangeArrowheads="1" noTextEdit="1"/>
          </p:cNvSpPr>
          <p:nvPr>
            <p:ph type="sldImg" idx="2"/>
          </p:nvPr>
        </p:nvSpPr>
        <p:spPr bwMode="auto">
          <a:xfrm>
            <a:off x="420688" y="703263"/>
            <a:ext cx="6261100" cy="3521075"/>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46997" y="4460171"/>
            <a:ext cx="5208482" cy="4224494"/>
          </a:xfrm>
          <a:prstGeom prst="rect">
            <a:avLst/>
          </a:prstGeom>
          <a:noFill/>
          <a:ln w="9525">
            <a:noFill/>
            <a:miter lim="800000"/>
            <a:headEnd/>
            <a:tailEnd/>
          </a:ln>
          <a:effectLst/>
        </p:spPr>
        <p:txBody>
          <a:bodyPr vert="horz" wrap="square" lIns="95115" tIns="47558" rIns="95115" bIns="4755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918736"/>
            <a:ext cx="3077739" cy="469744"/>
          </a:xfrm>
          <a:prstGeom prst="rect">
            <a:avLst/>
          </a:prstGeom>
          <a:noFill/>
          <a:ln w="9525">
            <a:noFill/>
            <a:miter lim="800000"/>
            <a:headEnd/>
            <a:tailEnd/>
          </a:ln>
          <a:effectLst/>
        </p:spPr>
        <p:txBody>
          <a:bodyPr vert="horz" wrap="square" lIns="95115" tIns="47558" rIns="95115" bIns="47558" numCol="1" anchor="b" anchorCtr="0" compatLnSpc="1">
            <a:prstTxWarp prst="textNoShape">
              <a:avLst/>
            </a:prstTxWarp>
          </a:bodyPr>
          <a:lstStyle>
            <a:lvl1pPr defTabSz="951246">
              <a:defRPr sz="1200">
                <a:cs typeface="+mn-cs"/>
              </a:defRPr>
            </a:lvl1pPr>
          </a:lstStyle>
          <a:p>
            <a:pPr>
              <a:defRPr/>
            </a:pPr>
            <a:endParaRPr lang="en-US" dirty="0"/>
          </a:p>
        </p:txBody>
      </p:sp>
      <p:sp>
        <p:nvSpPr>
          <p:cNvPr id="11271" name="Rectangle 7"/>
          <p:cNvSpPr>
            <a:spLocks noGrp="1" noChangeArrowheads="1"/>
          </p:cNvSpPr>
          <p:nvPr>
            <p:ph type="sldNum" sz="quarter" idx="5"/>
          </p:nvPr>
        </p:nvSpPr>
        <p:spPr bwMode="auto">
          <a:xfrm>
            <a:off x="4024736" y="8918736"/>
            <a:ext cx="3077739" cy="469744"/>
          </a:xfrm>
          <a:prstGeom prst="rect">
            <a:avLst/>
          </a:prstGeom>
          <a:noFill/>
          <a:ln w="9525">
            <a:noFill/>
            <a:miter lim="800000"/>
            <a:headEnd/>
            <a:tailEnd/>
          </a:ln>
          <a:effectLst/>
        </p:spPr>
        <p:txBody>
          <a:bodyPr vert="horz" wrap="square" lIns="95115" tIns="47558" rIns="95115" bIns="47558" numCol="1" anchor="b" anchorCtr="0" compatLnSpc="1">
            <a:prstTxWarp prst="textNoShape">
              <a:avLst/>
            </a:prstTxWarp>
          </a:bodyPr>
          <a:lstStyle>
            <a:lvl1pPr algn="r" defTabSz="951246">
              <a:defRPr sz="1200">
                <a:cs typeface="+mn-cs"/>
              </a:defRPr>
            </a:lvl1pPr>
          </a:lstStyle>
          <a:p>
            <a:pPr>
              <a:defRPr/>
            </a:pPr>
            <a:fld id="{3038B4EA-2CEF-4812-AA1E-91E6794FF374}" type="slidenum">
              <a:rPr lang="en-US"/>
              <a:pPr>
                <a:defRPr/>
              </a:pPr>
              <a:t>‹#›</a:t>
            </a:fld>
            <a:endParaRPr lang="en-US" dirty="0"/>
          </a:p>
        </p:txBody>
      </p:sp>
    </p:spTree>
    <p:extLst>
      <p:ext uri="{BB962C8B-B14F-4D97-AF65-F5344CB8AC3E}">
        <p14:creationId xmlns:p14="http://schemas.microsoft.com/office/powerpoint/2010/main" val="9243600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set of slides takes you through the CT WIC Program Outcome objectives.  At the end of the slide deck, there are discussion questions that we will review during our live session the afternoon of Nov 19</a:t>
            </a:r>
            <a:r>
              <a:rPr lang="en-US" baseline="30000" dirty="0"/>
              <a:t>th</a:t>
            </a:r>
            <a:r>
              <a:rPr lang="en-US" dirty="0"/>
              <a:t> so please make sure you come prepare to share your thoughts.  </a:t>
            </a:r>
          </a:p>
        </p:txBody>
      </p:sp>
      <p:sp>
        <p:nvSpPr>
          <p:cNvPr id="4" name="Slide Number Placeholder 3"/>
          <p:cNvSpPr>
            <a:spLocks noGrp="1"/>
          </p:cNvSpPr>
          <p:nvPr>
            <p:ph type="sldNum" sz="quarter" idx="5"/>
          </p:nvPr>
        </p:nvSpPr>
        <p:spPr/>
        <p:txBody>
          <a:bodyPr/>
          <a:lstStyle/>
          <a:p>
            <a:pPr>
              <a:defRPr/>
            </a:pPr>
            <a:fld id="{3038B4EA-2CEF-4812-AA1E-91E6794FF374}" type="slidenum">
              <a:rPr lang="en-US" smtClean="0"/>
              <a:pPr>
                <a:defRPr/>
              </a:pPr>
              <a:t>1</a:t>
            </a:fld>
            <a:endParaRPr lang="en-US" dirty="0"/>
          </a:p>
        </p:txBody>
      </p:sp>
    </p:spTree>
    <p:extLst>
      <p:ext uri="{BB962C8B-B14F-4D97-AF65-F5344CB8AC3E}">
        <p14:creationId xmlns:p14="http://schemas.microsoft.com/office/powerpoint/2010/main" val="2622625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desired health outcome for a pregnant woman:</a:t>
            </a:r>
          </a:p>
          <a:p>
            <a:r>
              <a:rPr lang="en-US" dirty="0"/>
              <a:t>We strive to have all pregnant participants to </a:t>
            </a:r>
            <a:r>
              <a:rPr lang="en-US" b="1" dirty="0"/>
              <a:t>deliver a health, full-term infant while maintaining optimal health status. </a:t>
            </a:r>
          </a:p>
          <a:p>
            <a:r>
              <a:rPr lang="en-US" b="0" dirty="0"/>
              <a:t>The way in which we assess if the desired health outcome is realized, is by reviewing the health determinants outlines on the slide above. </a:t>
            </a:r>
          </a:p>
          <a:p>
            <a:r>
              <a:rPr lang="en-US" b="0" dirty="0"/>
              <a:t>For a quick example, we assess if a participant receives ongoing health care by 1.) asking her about her health care provider, and 2.) checking in to see if she is keeping her scheduled appointments. </a:t>
            </a:r>
          </a:p>
          <a:p>
            <a:r>
              <a:rPr lang="en-US" b="0" dirty="0"/>
              <a:t>If she doesn’t have a provider, we refer her to one.  </a:t>
            </a:r>
          </a:p>
          <a:p>
            <a:endParaRPr lang="en-US" dirty="0"/>
          </a:p>
        </p:txBody>
      </p:sp>
      <p:sp>
        <p:nvSpPr>
          <p:cNvPr id="4" name="Slide Number Placeholder 3"/>
          <p:cNvSpPr>
            <a:spLocks noGrp="1"/>
          </p:cNvSpPr>
          <p:nvPr>
            <p:ph type="sldNum" sz="quarter" idx="5"/>
          </p:nvPr>
        </p:nvSpPr>
        <p:spPr/>
        <p:txBody>
          <a:bodyPr/>
          <a:lstStyle/>
          <a:p>
            <a:pPr>
              <a:defRPr/>
            </a:pPr>
            <a:fld id="{3038B4EA-2CEF-4812-AA1E-91E6794FF374}" type="slidenum">
              <a:rPr lang="en-US" smtClean="0"/>
              <a:pPr>
                <a:defRPr/>
              </a:pPr>
              <a:t>10</a:t>
            </a:fld>
            <a:endParaRPr lang="en-US" dirty="0"/>
          </a:p>
        </p:txBody>
      </p:sp>
    </p:spTree>
    <p:extLst>
      <p:ext uri="{BB962C8B-B14F-4D97-AF65-F5344CB8AC3E}">
        <p14:creationId xmlns:p14="http://schemas.microsoft.com/office/powerpoint/2010/main" val="2237962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your position may not have a direct impact on the nutrition status of participants ALL WIC staff impact positive health outcomes by working as a team.  </a:t>
            </a:r>
          </a:p>
          <a:p>
            <a:r>
              <a:rPr lang="en-US" dirty="0"/>
              <a:t>We have enclosed a handout that talks about how you can incorporate VENA skills into your role at WIC.  Please review and then come prepare to discuss when we meet in November.  </a:t>
            </a:r>
          </a:p>
          <a:p>
            <a:r>
              <a:rPr lang="en-US" dirty="0"/>
              <a:t>Make sure you write any questions that you may have about these topics so we can address when we talk!</a:t>
            </a:r>
          </a:p>
          <a:p>
            <a:endParaRPr lang="en-US" dirty="0"/>
          </a:p>
        </p:txBody>
      </p:sp>
      <p:sp>
        <p:nvSpPr>
          <p:cNvPr id="4" name="Slide Number Placeholder 3"/>
          <p:cNvSpPr>
            <a:spLocks noGrp="1"/>
          </p:cNvSpPr>
          <p:nvPr>
            <p:ph type="sldNum" sz="quarter" idx="5"/>
          </p:nvPr>
        </p:nvSpPr>
        <p:spPr/>
        <p:txBody>
          <a:bodyPr/>
          <a:lstStyle/>
          <a:p>
            <a:pPr>
              <a:defRPr/>
            </a:pPr>
            <a:fld id="{3038B4EA-2CEF-4812-AA1E-91E6794FF374}" type="slidenum">
              <a:rPr lang="en-US" smtClean="0"/>
              <a:pPr>
                <a:defRPr/>
              </a:pPr>
              <a:t>11</a:t>
            </a:fld>
            <a:endParaRPr lang="en-US" dirty="0"/>
          </a:p>
        </p:txBody>
      </p:sp>
    </p:spTree>
    <p:extLst>
      <p:ext uri="{BB962C8B-B14F-4D97-AF65-F5344CB8AC3E}">
        <p14:creationId xmlns:p14="http://schemas.microsoft.com/office/powerpoint/2010/main" val="2760186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420">
              <a:defRPr/>
            </a:pPr>
            <a:r>
              <a:rPr lang="en-US" dirty="0"/>
              <a:t>This handout we will review about how you can incorporate VENA skills into your role at WIC.  Please review and then come prepare to discuss when we meet in November.  </a:t>
            </a:r>
          </a:p>
          <a:p>
            <a:endParaRPr lang="en-US" dirty="0"/>
          </a:p>
        </p:txBody>
      </p:sp>
      <p:sp>
        <p:nvSpPr>
          <p:cNvPr id="4" name="Slide Number Placeholder 3"/>
          <p:cNvSpPr>
            <a:spLocks noGrp="1"/>
          </p:cNvSpPr>
          <p:nvPr>
            <p:ph type="sldNum" sz="quarter" idx="5"/>
          </p:nvPr>
        </p:nvSpPr>
        <p:spPr/>
        <p:txBody>
          <a:bodyPr/>
          <a:lstStyle/>
          <a:p>
            <a:pPr>
              <a:defRPr/>
            </a:pPr>
            <a:fld id="{3038B4EA-2CEF-4812-AA1E-91E6794FF374}" type="slidenum">
              <a:rPr lang="en-US" smtClean="0"/>
              <a:pPr>
                <a:defRPr/>
              </a:pPr>
              <a:t>12</a:t>
            </a:fld>
            <a:endParaRPr lang="en-US" dirty="0"/>
          </a:p>
        </p:txBody>
      </p:sp>
    </p:spTree>
    <p:extLst>
      <p:ext uri="{BB962C8B-B14F-4D97-AF65-F5344CB8AC3E}">
        <p14:creationId xmlns:p14="http://schemas.microsoft.com/office/powerpoint/2010/main" val="1248914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our current outreach efforts.  We have ways to document these efforts at subsequent certifications so we can track to see what outreach activities are effective.</a:t>
            </a:r>
          </a:p>
          <a:p>
            <a:endParaRPr lang="en-US" dirty="0"/>
          </a:p>
        </p:txBody>
      </p:sp>
      <p:sp>
        <p:nvSpPr>
          <p:cNvPr id="4" name="Slide Number Placeholder 3"/>
          <p:cNvSpPr>
            <a:spLocks noGrp="1"/>
          </p:cNvSpPr>
          <p:nvPr>
            <p:ph type="sldNum" sz="quarter" idx="5"/>
          </p:nvPr>
        </p:nvSpPr>
        <p:spPr/>
        <p:txBody>
          <a:bodyPr/>
          <a:lstStyle/>
          <a:p>
            <a:pPr>
              <a:defRPr/>
            </a:pPr>
            <a:fld id="{3038B4EA-2CEF-4812-AA1E-91E6794FF374}" type="slidenum">
              <a:rPr lang="en-US" smtClean="0"/>
              <a:pPr>
                <a:defRPr/>
              </a:pPr>
              <a:t>13</a:t>
            </a:fld>
            <a:endParaRPr lang="en-US" dirty="0"/>
          </a:p>
        </p:txBody>
      </p:sp>
    </p:spTree>
    <p:extLst>
      <p:ext uri="{BB962C8B-B14F-4D97-AF65-F5344CB8AC3E}">
        <p14:creationId xmlns:p14="http://schemas.microsoft.com/office/powerpoint/2010/main" val="598734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come together in November, we can talk more about how you see your role in achieving WIC’s positive health outcomes. </a:t>
            </a:r>
          </a:p>
          <a:p>
            <a:endParaRPr lang="en-US" dirty="0"/>
          </a:p>
        </p:txBody>
      </p:sp>
      <p:sp>
        <p:nvSpPr>
          <p:cNvPr id="4" name="Slide Number Placeholder 3"/>
          <p:cNvSpPr>
            <a:spLocks noGrp="1"/>
          </p:cNvSpPr>
          <p:nvPr>
            <p:ph type="sldNum" sz="quarter" idx="5"/>
          </p:nvPr>
        </p:nvSpPr>
        <p:spPr/>
        <p:txBody>
          <a:bodyPr/>
          <a:lstStyle/>
          <a:p>
            <a:pPr>
              <a:defRPr/>
            </a:pPr>
            <a:fld id="{3038B4EA-2CEF-4812-AA1E-91E6794FF374}" type="slidenum">
              <a:rPr lang="en-US" smtClean="0"/>
              <a:pPr>
                <a:defRPr/>
              </a:pPr>
              <a:t>14</a:t>
            </a:fld>
            <a:endParaRPr lang="en-US" dirty="0"/>
          </a:p>
        </p:txBody>
      </p:sp>
    </p:spTree>
    <p:extLst>
      <p:ext uri="{BB962C8B-B14F-4D97-AF65-F5344CB8AC3E}">
        <p14:creationId xmlns:p14="http://schemas.microsoft.com/office/powerpoint/2010/main" val="2071061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few slides are a series of scenarios that we will review in November as well.  Please come prepared to talk about your responses to these situations. </a:t>
            </a:r>
          </a:p>
          <a:p>
            <a:endParaRPr lang="en-US" dirty="0"/>
          </a:p>
        </p:txBody>
      </p:sp>
      <p:sp>
        <p:nvSpPr>
          <p:cNvPr id="4" name="Slide Number Placeholder 3"/>
          <p:cNvSpPr>
            <a:spLocks noGrp="1"/>
          </p:cNvSpPr>
          <p:nvPr>
            <p:ph type="sldNum" sz="quarter" idx="5"/>
          </p:nvPr>
        </p:nvSpPr>
        <p:spPr/>
        <p:txBody>
          <a:bodyPr/>
          <a:lstStyle/>
          <a:p>
            <a:pPr>
              <a:defRPr/>
            </a:pPr>
            <a:fld id="{3038B4EA-2CEF-4812-AA1E-91E6794FF374}" type="slidenum">
              <a:rPr lang="en-US" smtClean="0"/>
              <a:pPr>
                <a:defRPr/>
              </a:pPr>
              <a:t>15</a:t>
            </a:fld>
            <a:endParaRPr lang="en-US" dirty="0"/>
          </a:p>
        </p:txBody>
      </p:sp>
    </p:spTree>
    <p:extLst>
      <p:ext uri="{BB962C8B-B14F-4D97-AF65-F5344CB8AC3E}">
        <p14:creationId xmlns:p14="http://schemas.microsoft.com/office/powerpoint/2010/main" val="4290309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overjoyed that you have decided to work for Connecticut WIC.  The sentiment on this slide is on behalf of all State agency staff.  </a:t>
            </a:r>
          </a:p>
          <a:p>
            <a:r>
              <a:rPr lang="en-US" dirty="0"/>
              <a:t>Welcome.  </a:t>
            </a:r>
          </a:p>
          <a:p>
            <a:endParaRPr lang="en-US" dirty="0"/>
          </a:p>
        </p:txBody>
      </p:sp>
      <p:sp>
        <p:nvSpPr>
          <p:cNvPr id="4" name="Slide Number Placeholder 3"/>
          <p:cNvSpPr>
            <a:spLocks noGrp="1"/>
          </p:cNvSpPr>
          <p:nvPr>
            <p:ph type="sldNum" sz="quarter" idx="5"/>
          </p:nvPr>
        </p:nvSpPr>
        <p:spPr/>
        <p:txBody>
          <a:bodyPr/>
          <a:lstStyle/>
          <a:p>
            <a:pPr>
              <a:defRPr/>
            </a:pPr>
            <a:fld id="{3038B4EA-2CEF-4812-AA1E-91E6794FF374}" type="slidenum">
              <a:rPr lang="en-US" smtClean="0"/>
              <a:pPr>
                <a:defRPr/>
              </a:pPr>
              <a:t>19</a:t>
            </a:fld>
            <a:endParaRPr lang="en-US" dirty="0"/>
          </a:p>
        </p:txBody>
      </p:sp>
    </p:spTree>
    <p:extLst>
      <p:ext uri="{BB962C8B-B14F-4D97-AF65-F5344CB8AC3E}">
        <p14:creationId xmlns:p14="http://schemas.microsoft.com/office/powerpoint/2010/main" val="524215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420688" y="703263"/>
            <a:ext cx="6261100" cy="3521075"/>
          </a:xfrm>
          <a:ln/>
        </p:spPr>
      </p:sp>
      <p:sp>
        <p:nvSpPr>
          <p:cNvPr id="18435" name="Notes Placeholder 2"/>
          <p:cNvSpPr>
            <a:spLocks noGrp="1"/>
          </p:cNvSpPr>
          <p:nvPr>
            <p:ph type="body" idx="1"/>
          </p:nvPr>
        </p:nvSpPr>
        <p:spPr>
          <a:noFill/>
          <a:ln/>
        </p:spPr>
        <p:txBody>
          <a:bodyPr/>
          <a:lstStyle/>
          <a:p>
            <a:pPr eaLnBrk="1" hangingPunct="1"/>
            <a:r>
              <a:rPr lang="en-US" dirty="0"/>
              <a:t>Many programs and businesses have objectives.  Objectives can be short and/or long term. </a:t>
            </a:r>
          </a:p>
          <a:p>
            <a:pPr eaLnBrk="1" hangingPunct="1"/>
            <a:r>
              <a:rPr lang="en-US" dirty="0"/>
              <a:t>Objectives help you to:</a:t>
            </a:r>
          </a:p>
          <a:p>
            <a:pPr eaLnBrk="1" hangingPunct="1"/>
            <a:r>
              <a:rPr lang="en-US" dirty="0"/>
              <a:t>Plan to determine where you want to be</a:t>
            </a:r>
          </a:p>
          <a:p>
            <a:pPr eaLnBrk="1" hangingPunct="1"/>
            <a:r>
              <a:rPr lang="en-US" dirty="0"/>
              <a:t>Decide what you want to happen</a:t>
            </a:r>
          </a:p>
          <a:p>
            <a:pPr eaLnBrk="1" hangingPunct="1"/>
            <a:endParaRPr lang="en-US" dirty="0"/>
          </a:p>
          <a:p>
            <a:pPr eaLnBrk="1" hangingPunct="1"/>
            <a:r>
              <a:rPr lang="en-US" dirty="0"/>
              <a:t>Objectives must be measurable</a:t>
            </a:r>
          </a:p>
          <a:p>
            <a:pPr eaLnBrk="1" hangingPunct="1"/>
            <a:endParaRPr lang="en-US" dirty="0"/>
          </a:p>
        </p:txBody>
      </p:sp>
      <p:sp>
        <p:nvSpPr>
          <p:cNvPr id="18436" name="Slide Number Placeholder 3"/>
          <p:cNvSpPr>
            <a:spLocks noGrp="1"/>
          </p:cNvSpPr>
          <p:nvPr>
            <p:ph type="sldNum" sz="quarter" idx="5"/>
          </p:nvPr>
        </p:nvSpPr>
        <p:spPr>
          <a:noFill/>
        </p:spPr>
        <p:txBody>
          <a:bodyPr/>
          <a:lstStyle/>
          <a:p>
            <a:fld id="{EA7BCA4B-4F40-45B2-A1E8-7CE06154AE10}" type="slidenum">
              <a:rPr lang="en-US" smtClean="0">
                <a:cs typeface="Arial" charset="0"/>
              </a:rPr>
              <a:pPr/>
              <a:t>2</a:t>
            </a:fld>
            <a:endParaRPr lang="en-US" dirty="0">
              <a:cs typeface="Arial" charset="0"/>
            </a:endParaRPr>
          </a:p>
        </p:txBody>
      </p:sp>
    </p:spTree>
    <p:extLst>
      <p:ext uri="{BB962C8B-B14F-4D97-AF65-F5344CB8AC3E}">
        <p14:creationId xmlns:p14="http://schemas.microsoft.com/office/powerpoint/2010/main" val="2436050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few slides are reviews the WIC Outcome objectives that we have established as a state. </a:t>
            </a:r>
          </a:p>
          <a:p>
            <a:r>
              <a:rPr lang="en-US" dirty="0"/>
              <a:t>Objectives are a part of both our State agency plan as well as your Local agency plan or (LAP).  </a:t>
            </a:r>
          </a:p>
          <a:p>
            <a:r>
              <a:rPr lang="en-US" dirty="0"/>
              <a:t>We submit our State agency plan to USDA annually on August 15</a:t>
            </a:r>
            <a:r>
              <a:rPr lang="en-US" baseline="30000" dirty="0"/>
              <a:t>th</a:t>
            </a:r>
            <a:r>
              <a:rPr lang="en-US" dirty="0"/>
              <a:t>.  </a:t>
            </a:r>
          </a:p>
          <a:p>
            <a:r>
              <a:rPr lang="en-US" dirty="0"/>
              <a:t>We require local agencies to submit their LAP to us on September 30</a:t>
            </a:r>
            <a:r>
              <a:rPr lang="en-US" baseline="30000" dirty="0"/>
              <a:t>th</a:t>
            </a:r>
            <a:r>
              <a:rPr lang="en-US" dirty="0"/>
              <a:t> each year.  Each local program is required to address these 6 outcome objectives in the LAP.</a:t>
            </a:r>
          </a:p>
          <a:p>
            <a:endParaRPr lang="en-US" dirty="0"/>
          </a:p>
          <a:p>
            <a:r>
              <a:rPr lang="en-US" dirty="0"/>
              <a:t>The 3 objectives on this slide are focused on our prenatal participants.  They </a:t>
            </a:r>
            <a:r>
              <a:rPr lang="en-US" noProof="0" dirty="0"/>
              <a:t>are: increasing </a:t>
            </a:r>
            <a:r>
              <a:rPr lang="en-US" dirty="0"/>
              <a:t>1st trimester enrollment, improving prenatal weight gain (in the appropriate range based on pre-pregnancy weight); and reduce incidence of low birth weight infants.  </a:t>
            </a:r>
          </a:p>
          <a:p>
            <a:endParaRPr lang="en-US" dirty="0"/>
          </a:p>
          <a:p>
            <a:r>
              <a:rPr lang="en-US" dirty="0"/>
              <a:t>Of these 3 objectives, which do you think is the most important and why?  Write it down so we can talk about in November.  </a:t>
            </a:r>
          </a:p>
        </p:txBody>
      </p:sp>
      <p:sp>
        <p:nvSpPr>
          <p:cNvPr id="4" name="Slide Number Placeholder 3"/>
          <p:cNvSpPr>
            <a:spLocks noGrp="1"/>
          </p:cNvSpPr>
          <p:nvPr>
            <p:ph type="sldNum" sz="quarter" idx="5"/>
          </p:nvPr>
        </p:nvSpPr>
        <p:spPr/>
        <p:txBody>
          <a:bodyPr/>
          <a:lstStyle/>
          <a:p>
            <a:pPr>
              <a:defRPr/>
            </a:pPr>
            <a:fld id="{3038B4EA-2CEF-4812-AA1E-91E6794FF374}" type="slidenum">
              <a:rPr lang="en-US" smtClean="0"/>
              <a:pPr>
                <a:defRPr/>
              </a:pPr>
              <a:t>3</a:t>
            </a:fld>
            <a:endParaRPr lang="en-US" dirty="0"/>
          </a:p>
        </p:txBody>
      </p:sp>
    </p:spTree>
    <p:extLst>
      <p:ext uri="{BB962C8B-B14F-4D97-AF65-F5344CB8AC3E}">
        <p14:creationId xmlns:p14="http://schemas.microsoft.com/office/powerpoint/2010/main" val="2877438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covers the 3 objectives for breastfeeding women and child participants.  </a:t>
            </a:r>
          </a:p>
          <a:p>
            <a:endParaRPr lang="en-US" dirty="0"/>
          </a:p>
          <a:p>
            <a:r>
              <a:rPr lang="en-US" dirty="0"/>
              <a:t>We have goals to increase breastfeeding initiation AND duration.  More detail about breastfeeding was covered in the breastfeeding presentation. </a:t>
            </a:r>
          </a:p>
          <a:p>
            <a:endParaRPr lang="en-US" dirty="0"/>
          </a:p>
          <a:p>
            <a:r>
              <a:rPr lang="en-US" dirty="0"/>
              <a:t>When WIC was implemented in 1973, anemia, or low iron was a major issue for children in the US.  Over the past 40+ years, WIC has helped reduce the prevalence of anemia nationally, however safeguarding against anemia remains as part of our program’s goals, so we do not regress.  Like the notorious RBG said in her dissent of the SCOTUS decision to gut the voting rights act, “You don’t throw out your umbrella in the middle of a rainstorm because you aren’t getting wet.”   IN CT we still have pockets of high anemia rates, so we need to continue to monitor and connect participants to quality health care when needed. </a:t>
            </a:r>
          </a:p>
          <a:p>
            <a:endParaRPr lang="en-US" dirty="0"/>
          </a:p>
          <a:p>
            <a:r>
              <a:rPr lang="en-US" dirty="0"/>
              <a:t>Reduction of childhood overweight and obesity is a more recent objective, and it is one that we need to be sensitive about and responsive to participant feelings on this topic.  We all know that excess weight can be a risk factor for chronic health diseases such as diabetes, heart disease and/or hypertension.  Maintaining a healthy weight in childhood can help reduce the risk of these conditions.  </a:t>
            </a:r>
          </a:p>
          <a:p>
            <a:r>
              <a:rPr lang="en-US" dirty="0"/>
              <a:t>Nutrition staff receive training on how to discuss weight with families and how to build up confidence and health behaviors and make sure that participants can incorporate healthy habits at any size or age </a:t>
            </a:r>
          </a:p>
        </p:txBody>
      </p:sp>
      <p:sp>
        <p:nvSpPr>
          <p:cNvPr id="4" name="Slide Number Placeholder 3"/>
          <p:cNvSpPr>
            <a:spLocks noGrp="1"/>
          </p:cNvSpPr>
          <p:nvPr>
            <p:ph type="sldNum" sz="quarter" idx="5"/>
          </p:nvPr>
        </p:nvSpPr>
        <p:spPr/>
        <p:txBody>
          <a:bodyPr/>
          <a:lstStyle/>
          <a:p>
            <a:pPr>
              <a:defRPr/>
            </a:pPr>
            <a:fld id="{3038B4EA-2CEF-4812-AA1E-91E6794FF374}" type="slidenum">
              <a:rPr lang="en-US" smtClean="0"/>
              <a:pPr>
                <a:defRPr/>
              </a:pPr>
              <a:t>4</a:t>
            </a:fld>
            <a:endParaRPr lang="en-US" dirty="0"/>
          </a:p>
        </p:txBody>
      </p:sp>
    </p:spTree>
    <p:extLst>
      <p:ext uri="{BB962C8B-B14F-4D97-AF65-F5344CB8AC3E}">
        <p14:creationId xmlns:p14="http://schemas.microsoft.com/office/powerpoint/2010/main" val="4260149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are Objectives important to the State agency?  Well, we have several reasons that are listed on the slide.  </a:t>
            </a:r>
          </a:p>
          <a:p>
            <a:r>
              <a:rPr lang="en-US" dirty="0"/>
              <a:t>First and foremost, because WIC is a federal nutrition program, we at the State agency need to ensure we are spending taxpayer funds appropriately.  We use data on our core nutrition objectives to monitor trends and ensure we are targeting our limited resources effectively.  The data that we get from CT-WIC (data that you and your Nutrition staff colleagues enter in CT-WIC, allow us to generate reports and determine how </a:t>
            </a:r>
            <a:r>
              <a:rPr lang="en-US" dirty="0">
                <a:solidFill>
                  <a:schemeClr val="accent5">
                    <a:lumMod val="75000"/>
                  </a:schemeClr>
                </a:solidFill>
                <a:highlight>
                  <a:srgbClr val="FFFF00"/>
                </a:highlight>
              </a:rPr>
              <a:t>to</a:t>
            </a:r>
            <a:r>
              <a:rPr lang="en-US" dirty="0">
                <a:highlight>
                  <a:srgbClr val="FFFF00"/>
                </a:highlight>
              </a:rPr>
              <a:t> </a:t>
            </a:r>
            <a:r>
              <a:rPr lang="en-US" dirty="0"/>
              <a:t>effectively assess our interventions and allows us to plan for the future as well as improve our service delivery. </a:t>
            </a:r>
          </a:p>
          <a:p>
            <a:endParaRPr lang="en-US" dirty="0"/>
          </a:p>
        </p:txBody>
      </p:sp>
      <p:sp>
        <p:nvSpPr>
          <p:cNvPr id="4" name="Slide Number Placeholder 3"/>
          <p:cNvSpPr>
            <a:spLocks noGrp="1"/>
          </p:cNvSpPr>
          <p:nvPr>
            <p:ph type="sldNum" sz="quarter" idx="5"/>
          </p:nvPr>
        </p:nvSpPr>
        <p:spPr/>
        <p:txBody>
          <a:bodyPr/>
          <a:lstStyle/>
          <a:p>
            <a:pPr>
              <a:defRPr/>
            </a:pPr>
            <a:fld id="{3038B4EA-2CEF-4812-AA1E-91E6794FF374}" type="slidenum">
              <a:rPr lang="en-US" smtClean="0"/>
              <a:pPr>
                <a:defRPr/>
              </a:pPr>
              <a:t>5</a:t>
            </a:fld>
            <a:endParaRPr lang="en-US" dirty="0"/>
          </a:p>
        </p:txBody>
      </p:sp>
    </p:spTree>
    <p:extLst>
      <p:ext uri="{BB962C8B-B14F-4D97-AF65-F5344CB8AC3E}">
        <p14:creationId xmlns:p14="http://schemas.microsoft.com/office/powerpoint/2010/main" val="3646245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 data are important to your local agency because your management needs to report progress annually to us, at the State.  The data is the foundation of your LAP,  Management staff can use progress and results from your annual strategies and activities to then target your local level resources as well as making any adjustments as needed if the original plans aren’t producing results. </a:t>
            </a:r>
          </a:p>
        </p:txBody>
      </p:sp>
      <p:sp>
        <p:nvSpPr>
          <p:cNvPr id="4" name="Slide Number Placeholder 3"/>
          <p:cNvSpPr>
            <a:spLocks noGrp="1"/>
          </p:cNvSpPr>
          <p:nvPr>
            <p:ph type="sldNum" sz="quarter" idx="5"/>
          </p:nvPr>
        </p:nvSpPr>
        <p:spPr/>
        <p:txBody>
          <a:bodyPr/>
          <a:lstStyle/>
          <a:p>
            <a:pPr>
              <a:defRPr/>
            </a:pPr>
            <a:fld id="{3038B4EA-2CEF-4812-AA1E-91E6794FF374}" type="slidenum">
              <a:rPr lang="en-US" smtClean="0"/>
              <a:pPr>
                <a:defRPr/>
              </a:pPr>
              <a:t>6</a:t>
            </a:fld>
            <a:endParaRPr lang="en-US" dirty="0"/>
          </a:p>
        </p:txBody>
      </p:sp>
    </p:spTree>
    <p:extLst>
      <p:ext uri="{BB962C8B-B14F-4D97-AF65-F5344CB8AC3E}">
        <p14:creationId xmlns:p14="http://schemas.microsoft.com/office/powerpoint/2010/main" val="2650877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704551C1-2C7C-4B90-AE8F-2401995C51FD}" type="slidenum">
              <a:rPr lang="en-US" smtClean="0">
                <a:cs typeface="Arial" charset="0"/>
              </a:rPr>
              <a:pPr/>
              <a:t>7</a:t>
            </a:fld>
            <a:endParaRPr lang="en-US" dirty="0">
              <a:cs typeface="Arial" charset="0"/>
            </a:endParaRPr>
          </a:p>
        </p:txBody>
      </p:sp>
      <p:sp>
        <p:nvSpPr>
          <p:cNvPr id="19459" name="Rectangle 2"/>
          <p:cNvSpPr>
            <a:spLocks noGrp="1" noRot="1" noChangeAspect="1" noChangeArrowheads="1" noTextEdit="1"/>
          </p:cNvSpPr>
          <p:nvPr>
            <p:ph type="sldImg"/>
          </p:nvPr>
        </p:nvSpPr>
        <p:spPr>
          <a:xfrm>
            <a:off x="420688" y="703263"/>
            <a:ext cx="6261100" cy="3521075"/>
          </a:xfrm>
          <a:ln/>
        </p:spPr>
      </p:sp>
      <p:sp>
        <p:nvSpPr>
          <p:cNvPr id="19460" name="Rectangle 3"/>
          <p:cNvSpPr>
            <a:spLocks noGrp="1" noChangeArrowheads="1"/>
          </p:cNvSpPr>
          <p:nvPr>
            <p:ph type="body" idx="1"/>
          </p:nvPr>
        </p:nvSpPr>
        <p:spPr>
          <a:noFill/>
          <a:ln/>
        </p:spPr>
        <p:txBody>
          <a:bodyPr/>
          <a:lstStyle/>
          <a:p>
            <a:pPr eaLnBrk="1" hangingPunct="1"/>
            <a:r>
              <a:rPr lang="en-US" dirty="0"/>
              <a:t>There is one objective that is defined as a process objective </a:t>
            </a:r>
            <a:r>
              <a:rPr lang="en-US" strike="sngStrike" dirty="0"/>
              <a:t>related to </a:t>
            </a:r>
            <a:r>
              <a:rPr lang="en-US" dirty="0"/>
              <a:t>1</a:t>
            </a:r>
            <a:r>
              <a:rPr lang="en-US" baseline="30000" dirty="0"/>
              <a:t>st</a:t>
            </a:r>
            <a:r>
              <a:rPr lang="en-US" dirty="0"/>
              <a:t> trimester enrollment.  As we talked about previously, this is the KEY objective that allows the other prenatal based objectives to become their most effective.  Research and data show that women that participate in WIC for 6 months or more, during pregnancy, have better pregnancy outcomes.  We are always striving to get moms on the program as early as possible in order to maximize this effect.  </a:t>
            </a:r>
          </a:p>
        </p:txBody>
      </p:sp>
    </p:spTree>
    <p:extLst>
      <p:ext uri="{BB962C8B-B14F-4D97-AF65-F5344CB8AC3E}">
        <p14:creationId xmlns:p14="http://schemas.microsoft.com/office/powerpoint/2010/main" val="4253525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 bit about why working for WIC is important to you?  Take a few moments and write down a few reasons that you can share during our discussion in November.  </a:t>
            </a:r>
          </a:p>
          <a:p>
            <a:endParaRPr lang="en-US" dirty="0"/>
          </a:p>
        </p:txBody>
      </p:sp>
      <p:sp>
        <p:nvSpPr>
          <p:cNvPr id="4" name="Slide Number Placeholder 3"/>
          <p:cNvSpPr>
            <a:spLocks noGrp="1"/>
          </p:cNvSpPr>
          <p:nvPr>
            <p:ph type="sldNum" sz="quarter" idx="5"/>
          </p:nvPr>
        </p:nvSpPr>
        <p:spPr/>
        <p:txBody>
          <a:bodyPr/>
          <a:lstStyle/>
          <a:p>
            <a:pPr>
              <a:defRPr/>
            </a:pPr>
            <a:fld id="{3038B4EA-2CEF-4812-AA1E-91E6794FF374}" type="slidenum">
              <a:rPr lang="en-US" smtClean="0"/>
              <a:pPr>
                <a:defRPr/>
              </a:pPr>
              <a:t>8</a:t>
            </a:fld>
            <a:endParaRPr lang="en-US" dirty="0"/>
          </a:p>
        </p:txBody>
      </p:sp>
    </p:spTree>
    <p:extLst>
      <p:ext uri="{BB962C8B-B14F-4D97-AF65-F5344CB8AC3E}">
        <p14:creationId xmlns:p14="http://schemas.microsoft.com/office/powerpoint/2010/main" val="1416100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420688" y="703263"/>
            <a:ext cx="6261100" cy="3521075"/>
          </a:xfrm>
          <a:ln/>
        </p:spPr>
      </p:sp>
      <p:sp>
        <p:nvSpPr>
          <p:cNvPr id="20483" name="Rectangle 3"/>
          <p:cNvSpPr>
            <a:spLocks noGrp="1" noChangeArrowheads="1"/>
          </p:cNvSpPr>
          <p:nvPr>
            <p:ph type="body" idx="1"/>
          </p:nvPr>
        </p:nvSpPr>
        <p:spPr>
          <a:noFill/>
          <a:ln/>
        </p:spPr>
        <p:txBody>
          <a:bodyPr/>
          <a:lstStyle/>
          <a:p>
            <a:pPr eaLnBrk="1" hangingPunct="1"/>
            <a:endParaRPr lang="en-US" dirty="0"/>
          </a:p>
          <a:p>
            <a:pPr eaLnBrk="1" hangingPunct="1"/>
            <a:r>
              <a:rPr lang="en-US" dirty="0"/>
              <a:t>Whatever your reason(s) is/are for your working at WIC.  Mellessa and I would like to give you ONE amazing reason why working for WIC is important to us.  (and we hope you).</a:t>
            </a:r>
          </a:p>
          <a:p>
            <a:pPr eaLnBrk="1" hangingPunct="1"/>
            <a:endParaRPr lang="en-US" dirty="0"/>
          </a:p>
          <a:p>
            <a:pPr eaLnBrk="1" hangingPunct="1"/>
            <a:r>
              <a:rPr lang="en-US" dirty="0"/>
              <a:t>You see WIC isn’t just a JOB, you are part of a national health promotion program that has improved families nutrition and overall health for over 40 years.  </a:t>
            </a:r>
          </a:p>
          <a:p>
            <a:pPr eaLnBrk="1" hangingPunct="1"/>
            <a:endParaRPr lang="en-US" dirty="0"/>
          </a:p>
          <a:p>
            <a:pPr eaLnBrk="1" hangingPunct="1"/>
            <a:r>
              <a:rPr lang="en-US" dirty="0"/>
              <a:t>The image on the right, is of the VENA Guidance.  Released in 2006, the Value Enhanced Nutrition Assessment in WIC guidance was developed to ensure that WIC nutrition assessment is more consistent across all states.  Much of the VENA guidance, was based on the Healthy People (HP2010) goals and objectives.  Since that time, we have moved to HP2020 and now HP2030 with many of the same national health goals for maternal and child health.  </a:t>
            </a:r>
          </a:p>
          <a:p>
            <a:pPr eaLnBrk="1" hangingPunct="1"/>
            <a:endParaRPr lang="en-US" dirty="0"/>
          </a:p>
          <a:p>
            <a:pPr eaLnBrk="1" hangingPunct="1"/>
            <a:r>
              <a:rPr lang="en-US" dirty="0"/>
              <a:t>While HealthyPeople.gov outlines goals and objectives for certain populations of people, the VENA guidance outlines for each participant category, desired health outcomes, Health Determinants, and Health Status (which is the data and labs we collect).</a:t>
            </a:r>
          </a:p>
          <a:p>
            <a:pPr eaLnBrk="1" hangingPunct="1"/>
            <a:endParaRPr lang="en-US" dirty="0"/>
          </a:p>
          <a:p>
            <a:pPr eaLnBrk="1" hangingPunct="1"/>
            <a:r>
              <a:rPr lang="en-US" dirty="0"/>
              <a:t>The next few slides will show an example of what we mean my this.  While you review the slides, </a:t>
            </a:r>
            <a:r>
              <a:rPr lang="en-US" dirty="0">
                <a:highlight>
                  <a:srgbClr val="FFFF00"/>
                </a:highlight>
              </a:rPr>
              <a:t>think</a:t>
            </a:r>
            <a:r>
              <a:rPr lang="en-US" dirty="0"/>
              <a:t> about how you in your role may impact routine processes.  Think about how you interact with nutrition staff to make a participant’s WIC visit, efficient and effective.  </a:t>
            </a:r>
          </a:p>
        </p:txBody>
      </p:sp>
    </p:spTree>
    <p:extLst>
      <p:ext uri="{BB962C8B-B14F-4D97-AF65-F5344CB8AC3E}">
        <p14:creationId xmlns:p14="http://schemas.microsoft.com/office/powerpoint/2010/main" val="12548448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pPr>
              <a:defRPr/>
            </a:pPr>
            <a:fld id="{D9AF866C-BC16-4F98-B32A-71C989731560}" type="datetimeFigureOut">
              <a:rPr lang="en-US" smtClean="0"/>
              <a:pPr>
                <a:defRPr/>
              </a:pPr>
              <a:t>10/30/2020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pPr>
              <a:defRPr/>
            </a:pPr>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pPr>
              <a:defRPr/>
            </a:pPr>
            <a:fld id="{7BEC24E4-0BC2-481C-878E-13165FECC983}" type="slidenum">
              <a:rPr lang="en-US" smtClean="0"/>
              <a:pPr>
                <a:defRPr/>
              </a:pPr>
              <a:t>‹#›</a:t>
            </a:fld>
            <a:endParaRPr lang="en-US" dirty="0"/>
          </a:p>
        </p:txBody>
      </p:sp>
    </p:spTree>
    <p:extLst>
      <p:ext uri="{BB962C8B-B14F-4D97-AF65-F5344CB8AC3E}">
        <p14:creationId xmlns:p14="http://schemas.microsoft.com/office/powerpoint/2010/main" val="222426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19E68B3-1B3C-4AFB-8B1F-C9FC5E9F5193}" type="datetimeFigureOut">
              <a:rPr lang="en-US" smtClean="0"/>
              <a:pPr>
                <a:defRPr/>
              </a:pPr>
              <a:t>10/30/2020</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a:defRPr/>
            </a:pPr>
            <a:fld id="{27C505DF-A9E9-41EA-893C-4967B0BF7110}" type="slidenum">
              <a:rPr lang="en-US" smtClean="0"/>
              <a:pPr>
                <a:defRPr/>
              </a:pPr>
              <a:t>‹#›</a:t>
            </a:fld>
            <a:endParaRPr lang="en-US" dirty="0"/>
          </a:p>
        </p:txBody>
      </p:sp>
    </p:spTree>
    <p:extLst>
      <p:ext uri="{BB962C8B-B14F-4D97-AF65-F5344CB8AC3E}">
        <p14:creationId xmlns:p14="http://schemas.microsoft.com/office/powerpoint/2010/main" val="1034812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19E68B3-1B3C-4AFB-8B1F-C9FC5E9F5193}" type="datetimeFigureOut">
              <a:rPr lang="en-US" smtClean="0"/>
              <a:pPr>
                <a:defRPr/>
              </a:pPr>
              <a:t>10/30/2020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defRPr/>
            </a:pPr>
            <a:fld id="{27C505DF-A9E9-41EA-893C-4967B0BF7110}" type="slidenum">
              <a:rPr lang="en-US" smtClean="0"/>
              <a:pPr>
                <a:defRPr/>
              </a:pPr>
              <a:t>‹#›</a:t>
            </a:fld>
            <a:endParaRPr lang="en-US" dirty="0"/>
          </a:p>
        </p:txBody>
      </p:sp>
    </p:spTree>
    <p:extLst>
      <p:ext uri="{BB962C8B-B14F-4D97-AF65-F5344CB8AC3E}">
        <p14:creationId xmlns:p14="http://schemas.microsoft.com/office/powerpoint/2010/main" val="439069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19E68B3-1B3C-4AFB-8B1F-C9FC5E9F5193}" type="datetimeFigureOut">
              <a:rPr lang="en-US" smtClean="0"/>
              <a:pPr>
                <a:defRPr/>
              </a:pPr>
              <a:t>10/30/2020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defRPr/>
            </a:pPr>
            <a:fld id="{27C505DF-A9E9-41EA-893C-4967B0BF7110}" type="slidenum">
              <a:rPr lang="en-US" smtClean="0"/>
              <a:pPr>
                <a:defRPr/>
              </a:pPr>
              <a:t>‹#›</a:t>
            </a:fld>
            <a:endParaRPr lang="en-US" dirty="0"/>
          </a:p>
        </p:txBody>
      </p:sp>
    </p:spTree>
    <p:extLst>
      <p:ext uri="{BB962C8B-B14F-4D97-AF65-F5344CB8AC3E}">
        <p14:creationId xmlns:p14="http://schemas.microsoft.com/office/powerpoint/2010/main" val="2642228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19E68B3-1B3C-4AFB-8B1F-C9FC5E9F5193}" type="datetimeFigureOut">
              <a:rPr lang="en-US" smtClean="0"/>
              <a:pPr>
                <a:defRPr/>
              </a:pPr>
              <a:t>10/30/2020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defRPr/>
            </a:pPr>
            <a:fld id="{27C505DF-A9E9-41EA-893C-4967B0BF7110}" type="slidenum">
              <a:rPr lang="en-US" smtClean="0"/>
              <a:pPr>
                <a:defRPr/>
              </a:pPr>
              <a:t>‹#›</a:t>
            </a:fld>
            <a:endParaRPr lang="en-US" dirty="0"/>
          </a:p>
        </p:txBody>
      </p:sp>
    </p:spTree>
    <p:extLst>
      <p:ext uri="{BB962C8B-B14F-4D97-AF65-F5344CB8AC3E}">
        <p14:creationId xmlns:p14="http://schemas.microsoft.com/office/powerpoint/2010/main" val="3219905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419E68B3-1B3C-4AFB-8B1F-C9FC5E9F5193}" type="datetimeFigureOut">
              <a:rPr lang="en-US" smtClean="0"/>
              <a:pPr>
                <a:defRPr/>
              </a:pPr>
              <a:t>10/30/2020</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27C505DF-A9E9-41EA-893C-4967B0BF7110}" type="slidenum">
              <a:rPr lang="en-US" smtClean="0"/>
              <a:pPr>
                <a:defRPr/>
              </a:pPr>
              <a:t>‹#›</a:t>
            </a:fld>
            <a:endParaRPr lang="en-US" dirty="0"/>
          </a:p>
        </p:txBody>
      </p:sp>
    </p:spTree>
    <p:extLst>
      <p:ext uri="{BB962C8B-B14F-4D97-AF65-F5344CB8AC3E}">
        <p14:creationId xmlns:p14="http://schemas.microsoft.com/office/powerpoint/2010/main" val="1126449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419E68B3-1B3C-4AFB-8B1F-C9FC5E9F5193}" type="datetimeFigureOut">
              <a:rPr lang="en-US" smtClean="0"/>
              <a:pPr>
                <a:defRPr/>
              </a:pPr>
              <a:t>10/30/2020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27C505DF-A9E9-41EA-893C-4967B0BF7110}" type="slidenum">
              <a:rPr lang="en-US" smtClean="0"/>
              <a:pPr>
                <a:defRPr/>
              </a:pPr>
              <a:t>‹#›</a:t>
            </a:fld>
            <a:endParaRPr lang="en-US" dirty="0"/>
          </a:p>
        </p:txBody>
      </p:sp>
    </p:spTree>
    <p:extLst>
      <p:ext uri="{BB962C8B-B14F-4D97-AF65-F5344CB8AC3E}">
        <p14:creationId xmlns:p14="http://schemas.microsoft.com/office/powerpoint/2010/main" val="3835335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pPr>
              <a:defRPr/>
            </a:pPr>
            <a:fld id="{45540E48-8322-4679-8ECA-E4D98CF3148C}" type="datetimeFigureOut">
              <a:rPr lang="en-US" smtClean="0"/>
              <a:pPr>
                <a:defRPr/>
              </a:pPr>
              <a:t>10/30/2020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9F0A9CE-76A2-454F-8D82-9E5560E2334D}" type="slidenum">
              <a:rPr lang="en-US" smtClean="0"/>
              <a:pPr>
                <a:defRPr/>
              </a:pPr>
              <a:t>‹#›</a:t>
            </a:fld>
            <a:endParaRPr lang="en-US" dirty="0"/>
          </a:p>
        </p:txBody>
      </p:sp>
    </p:spTree>
    <p:extLst>
      <p:ext uri="{BB962C8B-B14F-4D97-AF65-F5344CB8AC3E}">
        <p14:creationId xmlns:p14="http://schemas.microsoft.com/office/powerpoint/2010/main" val="1047677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pPr>
              <a:defRPr/>
            </a:pPr>
            <a:fld id="{3690D5B5-45D8-4098-86AA-2F416EBCDEE1}" type="datetimeFigureOut">
              <a:rPr lang="en-US" smtClean="0"/>
              <a:pPr>
                <a:defRPr/>
              </a:pPr>
              <a:t>10/30/2020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defRPr/>
            </a:pPr>
            <a:fld id="{8DCC6646-923B-485D-8934-3BCD7C434F1D}" type="slidenum">
              <a:rPr lang="en-US" smtClean="0"/>
              <a:pPr>
                <a:defRPr/>
              </a:pPr>
              <a:t>‹#›</a:t>
            </a:fld>
            <a:endParaRPr lang="en-US" dirty="0"/>
          </a:p>
        </p:txBody>
      </p:sp>
    </p:spTree>
    <p:extLst>
      <p:ext uri="{BB962C8B-B14F-4D97-AF65-F5344CB8AC3E}">
        <p14:creationId xmlns:p14="http://schemas.microsoft.com/office/powerpoint/2010/main" val="10680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fld id="{06652143-780F-4085-95E9-F0351EC18FDC}" type="datetimeFigureOut">
              <a:rPr lang="en-US"/>
              <a:pPr>
                <a:defRPr/>
              </a:pPr>
              <a:t>10/30/2020</a:t>
            </a:fld>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0C0C880A-8DAF-43EB-8D7E-8EBE17482A67}" type="slidenum">
              <a:rPr lang="en-US"/>
              <a:pPr>
                <a:defRPr/>
              </a:pPr>
              <a:t>‹#›</a:t>
            </a:fld>
            <a:endParaRPr lang="en-US" dirty="0"/>
          </a:p>
        </p:txBody>
      </p:sp>
    </p:spTree>
    <p:extLst>
      <p:ext uri="{BB962C8B-B14F-4D97-AF65-F5344CB8AC3E}">
        <p14:creationId xmlns:p14="http://schemas.microsoft.com/office/powerpoint/2010/main" val="4027353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38E6622C-E911-4AE5-AC8F-68A41335FEE1}" type="datetimeFigureOut">
              <a:rPr lang="en-US" smtClean="0"/>
              <a:pPr>
                <a:defRPr/>
              </a:pPr>
              <a:t>10/30/2020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A3CCB31-5F0C-419E-A505-9E4EBBDC81CE}" type="slidenum">
              <a:rPr lang="en-US" smtClean="0"/>
              <a:pPr>
                <a:defRPr/>
              </a:pPr>
              <a:t>‹#›</a:t>
            </a:fld>
            <a:endParaRPr lang="en-US" dirty="0"/>
          </a:p>
        </p:txBody>
      </p:sp>
    </p:spTree>
    <p:extLst>
      <p:ext uri="{BB962C8B-B14F-4D97-AF65-F5344CB8AC3E}">
        <p14:creationId xmlns:p14="http://schemas.microsoft.com/office/powerpoint/2010/main" val="3163943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66A66DD-A3AF-4B78-A10B-504B95ECB6CD}" type="datetimeFigureOut">
              <a:rPr lang="en-US" smtClean="0"/>
              <a:pPr>
                <a:defRPr/>
              </a:pPr>
              <a:t>10/30/2020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defRPr/>
            </a:pPr>
            <a:fld id="{54775055-29E9-4866-A418-0C9E9E45A413}" type="slidenum">
              <a:rPr lang="en-US" smtClean="0"/>
              <a:pPr>
                <a:defRPr/>
              </a:pPr>
              <a:t>‹#›</a:t>
            </a:fld>
            <a:endParaRPr lang="en-US" dirty="0"/>
          </a:p>
        </p:txBody>
      </p:sp>
    </p:spTree>
    <p:extLst>
      <p:ext uri="{BB962C8B-B14F-4D97-AF65-F5344CB8AC3E}">
        <p14:creationId xmlns:p14="http://schemas.microsoft.com/office/powerpoint/2010/main" val="2946848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F77F0793-836B-492D-AAAB-609FEBABCDE9}" type="datetimeFigureOut">
              <a:rPr lang="en-US" smtClean="0"/>
              <a:pPr>
                <a:defRPr/>
              </a:pPr>
              <a:t>10/30/2020</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B05FCB4-0CAB-4535-A3F1-4041E72914F5}" type="slidenum">
              <a:rPr lang="en-US" smtClean="0"/>
              <a:pPr>
                <a:defRPr/>
              </a:pPr>
              <a:t>‹#›</a:t>
            </a:fld>
            <a:endParaRPr lang="en-US" dirty="0"/>
          </a:p>
        </p:txBody>
      </p:sp>
    </p:spTree>
    <p:extLst>
      <p:ext uri="{BB962C8B-B14F-4D97-AF65-F5344CB8AC3E}">
        <p14:creationId xmlns:p14="http://schemas.microsoft.com/office/powerpoint/2010/main" val="1492431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5E30813E-3C1F-4EE2-897B-174D89709C23}" type="datetimeFigureOut">
              <a:rPr lang="en-US" smtClean="0"/>
              <a:pPr>
                <a:defRPr/>
              </a:pPr>
              <a:t>10/30/2020</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5C0755FA-A1C3-4F37-A4C8-D9A3A30C7E2C}" type="slidenum">
              <a:rPr lang="en-US" smtClean="0"/>
              <a:pPr>
                <a:defRPr/>
              </a:pPr>
              <a:t>‹#›</a:t>
            </a:fld>
            <a:endParaRPr lang="en-US" dirty="0"/>
          </a:p>
        </p:txBody>
      </p:sp>
    </p:spTree>
    <p:extLst>
      <p:ext uri="{BB962C8B-B14F-4D97-AF65-F5344CB8AC3E}">
        <p14:creationId xmlns:p14="http://schemas.microsoft.com/office/powerpoint/2010/main" val="2556512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8051476F-E399-46CE-923D-0B50DBD3AFD3}" type="datetimeFigureOut">
              <a:rPr lang="en-US" smtClean="0"/>
              <a:pPr>
                <a:defRPr/>
              </a:pPr>
              <a:t>10/30/2020</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77453FBD-7F22-4ED3-A96F-51D8A4E91C54}" type="slidenum">
              <a:rPr lang="en-US" smtClean="0"/>
              <a:pPr>
                <a:defRPr/>
              </a:pPr>
              <a:t>‹#›</a:t>
            </a:fld>
            <a:endParaRPr lang="en-US" dirty="0"/>
          </a:p>
        </p:txBody>
      </p:sp>
    </p:spTree>
    <p:extLst>
      <p:ext uri="{BB962C8B-B14F-4D97-AF65-F5344CB8AC3E}">
        <p14:creationId xmlns:p14="http://schemas.microsoft.com/office/powerpoint/2010/main" val="4230717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4E67AE4-FCC5-4B47-B0F2-3F23211B1A56}" type="datetimeFigureOut">
              <a:rPr lang="en-US" smtClean="0"/>
              <a:pPr>
                <a:defRPr/>
              </a:pPr>
              <a:t>10/30/2020</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pPr>
              <a:defRPr/>
            </a:pPr>
            <a:fld id="{6F663030-10AA-41DC-ADB0-AD51A68BDC14}" type="slidenum">
              <a:rPr lang="en-US" smtClean="0"/>
              <a:pPr>
                <a:defRPr/>
              </a:pPr>
              <a:t>‹#›</a:t>
            </a:fld>
            <a:endParaRPr lang="en-US" dirty="0"/>
          </a:p>
        </p:txBody>
      </p:sp>
    </p:spTree>
    <p:extLst>
      <p:ext uri="{BB962C8B-B14F-4D97-AF65-F5344CB8AC3E}">
        <p14:creationId xmlns:p14="http://schemas.microsoft.com/office/powerpoint/2010/main" val="168985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56C40B6-839D-4BA5-A9A2-26B6EA15EA09}" type="datetimeFigureOut">
              <a:rPr lang="en-US" smtClean="0"/>
              <a:pPr>
                <a:defRPr/>
              </a:pPr>
              <a:t>10/30/2020</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a:defRPr/>
            </a:pPr>
            <a:fld id="{A53ABDC4-2C4C-4CD1-BB06-980D1B54244C}" type="slidenum">
              <a:rPr lang="en-US" smtClean="0"/>
              <a:pPr>
                <a:defRPr/>
              </a:pPr>
              <a:t>‹#›</a:t>
            </a:fld>
            <a:endParaRPr lang="en-US" dirty="0"/>
          </a:p>
        </p:txBody>
      </p:sp>
    </p:spTree>
    <p:extLst>
      <p:ext uri="{BB962C8B-B14F-4D97-AF65-F5344CB8AC3E}">
        <p14:creationId xmlns:p14="http://schemas.microsoft.com/office/powerpoint/2010/main" val="153898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2BADBDB-FB8A-4104-8F18-F8CE2ED5815A}" type="datetimeFigureOut">
              <a:rPr lang="en-US" smtClean="0"/>
              <a:pPr>
                <a:defRPr/>
              </a:pPr>
              <a:t>10/30/2020</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a:defRPr/>
            </a:pPr>
            <a:fld id="{ABCCF7A2-AE27-4079-83F4-724521A6003E}" type="slidenum">
              <a:rPr lang="en-US" smtClean="0"/>
              <a:pPr>
                <a:defRPr/>
              </a:pPr>
              <a:t>‹#›</a:t>
            </a:fld>
            <a:endParaRPr lang="en-US" dirty="0"/>
          </a:p>
        </p:txBody>
      </p:sp>
    </p:spTree>
    <p:extLst>
      <p:ext uri="{BB962C8B-B14F-4D97-AF65-F5344CB8AC3E}">
        <p14:creationId xmlns:p14="http://schemas.microsoft.com/office/powerpoint/2010/main" val="720676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a:defRPr/>
            </a:pPr>
            <a:fld id="{419E68B3-1B3C-4AFB-8B1F-C9FC5E9F5193}" type="datetimeFigureOut">
              <a:rPr lang="en-US" smtClean="0"/>
              <a:pPr>
                <a:defRPr/>
              </a:pPr>
              <a:t>10/30/2020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a:defRPr/>
            </a:pPr>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a:defRPr/>
            </a:pPr>
            <a:fld id="{27C505DF-A9E9-41EA-893C-4967B0BF7110}" type="slidenum">
              <a:rPr lang="en-US" smtClean="0"/>
              <a:pPr>
                <a:defRPr/>
              </a:pPr>
              <a:t>‹#›</a:t>
            </a:fld>
            <a:endParaRPr lang="en-US" dirty="0"/>
          </a:p>
        </p:txBody>
      </p:sp>
    </p:spTree>
    <p:extLst>
      <p:ext uri="{BB962C8B-B14F-4D97-AF65-F5344CB8AC3E}">
        <p14:creationId xmlns:p14="http://schemas.microsoft.com/office/powerpoint/2010/main" val="4042289355"/>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 id="2147483851"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middleeastmonitor.com/20170901-egypt-promotes-birth-control-to-fight-rapid-population-growth/" TargetMode="External"/><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hyperlink" Target="http://www.pngall.com/weight-scale-png" TargetMode="External"/><Relationship Id="rId4" Type="http://schemas.openxmlformats.org/officeDocument/2006/relationships/image" Target="../media/image3.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5.sv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Freeform: Shape 191">
            <a:extLst>
              <a:ext uri="{FF2B5EF4-FFF2-40B4-BE49-F238E27FC236}">
                <a16:creationId xmlns:a16="http://schemas.microsoft.com/office/drawing/2014/main" id="{3945859F-6A37-47EF-A754-6C2573345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685016" y="1712395"/>
            <a:ext cx="3007479" cy="440926"/>
          </a:xfrm>
          <a:custGeom>
            <a:avLst/>
            <a:gdLst>
              <a:gd name="connsiteX0" fmla="*/ 2993621 w 3007479"/>
              <a:gd name="connsiteY0" fmla="*/ 440924 h 440926"/>
              <a:gd name="connsiteX1" fmla="*/ 3007479 w 3007479"/>
              <a:gd name="connsiteY1" fmla="*/ 0 h 440926"/>
              <a:gd name="connsiteX2" fmla="*/ 2897609 w 3007479"/>
              <a:gd name="connsiteY2" fmla="*/ 17001 h 440926"/>
              <a:gd name="connsiteX3" fmla="*/ 2787738 w 3007479"/>
              <a:gd name="connsiteY3" fmla="*/ 33334 h 440926"/>
              <a:gd name="connsiteX4" fmla="*/ 2677868 w 3007479"/>
              <a:gd name="connsiteY4" fmla="*/ 49168 h 440926"/>
              <a:gd name="connsiteX5" fmla="*/ 2567668 w 3007479"/>
              <a:gd name="connsiteY5" fmla="*/ 62751 h 440926"/>
              <a:gd name="connsiteX6" fmla="*/ 2457468 w 3007479"/>
              <a:gd name="connsiteY6" fmla="*/ 76418 h 440926"/>
              <a:gd name="connsiteX7" fmla="*/ 2347268 w 3007479"/>
              <a:gd name="connsiteY7" fmla="*/ 89251 h 440926"/>
              <a:gd name="connsiteX8" fmla="*/ 2238387 w 3007479"/>
              <a:gd name="connsiteY8" fmla="*/ 100168 h 440926"/>
              <a:gd name="connsiteX9" fmla="*/ 2127527 w 3007479"/>
              <a:gd name="connsiteY9" fmla="*/ 110419 h 440926"/>
              <a:gd name="connsiteX10" fmla="*/ 2017657 w 3007479"/>
              <a:gd name="connsiteY10" fmla="*/ 120002 h 440926"/>
              <a:gd name="connsiteX11" fmla="*/ 1909766 w 3007479"/>
              <a:gd name="connsiteY11" fmla="*/ 128169 h 440926"/>
              <a:gd name="connsiteX12" fmla="*/ 1799896 w 3007479"/>
              <a:gd name="connsiteY12" fmla="*/ 136336 h 440926"/>
              <a:gd name="connsiteX13" fmla="*/ 1692005 w 3007479"/>
              <a:gd name="connsiteY13" fmla="*/ 143252 h 440926"/>
              <a:gd name="connsiteX14" fmla="*/ 1584115 w 3007479"/>
              <a:gd name="connsiteY14" fmla="*/ 148669 h 440926"/>
              <a:gd name="connsiteX15" fmla="*/ 1476224 w 3007479"/>
              <a:gd name="connsiteY15" fmla="*/ 154169 h 440926"/>
              <a:gd name="connsiteX16" fmla="*/ 1369653 w 3007479"/>
              <a:gd name="connsiteY16" fmla="*/ 158836 h 440926"/>
              <a:gd name="connsiteX17" fmla="*/ 1264402 w 3007479"/>
              <a:gd name="connsiteY17" fmla="*/ 162336 h 440926"/>
              <a:gd name="connsiteX18" fmla="*/ 1158491 w 3007479"/>
              <a:gd name="connsiteY18" fmla="*/ 165003 h 440926"/>
              <a:gd name="connsiteX19" fmla="*/ 1053900 w 3007479"/>
              <a:gd name="connsiteY19" fmla="*/ 167753 h 440926"/>
              <a:gd name="connsiteX20" fmla="*/ 950629 w 3007479"/>
              <a:gd name="connsiteY20" fmla="*/ 169086 h 440926"/>
              <a:gd name="connsiteX21" fmla="*/ 847687 w 3007479"/>
              <a:gd name="connsiteY21" fmla="*/ 170503 h 440926"/>
              <a:gd name="connsiteX22" fmla="*/ 745735 w 3007479"/>
              <a:gd name="connsiteY22" fmla="*/ 171086 h 440926"/>
              <a:gd name="connsiteX23" fmla="*/ 644774 w 3007479"/>
              <a:gd name="connsiteY23" fmla="*/ 170503 h 440926"/>
              <a:gd name="connsiteX24" fmla="*/ 545131 w 3007479"/>
              <a:gd name="connsiteY24" fmla="*/ 170503 h 440926"/>
              <a:gd name="connsiteX25" fmla="*/ 446479 w 3007479"/>
              <a:gd name="connsiteY25" fmla="*/ 169086 h 440926"/>
              <a:gd name="connsiteX26" fmla="*/ 349147 w 3007479"/>
              <a:gd name="connsiteY26" fmla="*/ 167003 h 440926"/>
              <a:gd name="connsiteX27" fmla="*/ 253464 w 3007479"/>
              <a:gd name="connsiteY27" fmla="*/ 165003 h 440926"/>
              <a:gd name="connsiteX28" fmla="*/ 159431 w 3007479"/>
              <a:gd name="connsiteY28" fmla="*/ 162919 h 440926"/>
              <a:gd name="connsiteX29" fmla="*/ 66058 w 3007479"/>
              <a:gd name="connsiteY29" fmla="*/ 159586 h 440926"/>
              <a:gd name="connsiteX30" fmla="*/ 7814 w 3007479"/>
              <a:gd name="connsiteY30" fmla="*/ 157372 h 440926"/>
              <a:gd name="connsiteX31" fmla="*/ 0 w 3007479"/>
              <a:gd name="connsiteY31" fmla="*/ 253957 h 440926"/>
              <a:gd name="connsiteX32" fmla="*/ 170198 w 3007479"/>
              <a:gd name="connsiteY32" fmla="*/ 274946 h 440926"/>
              <a:gd name="connsiteX33" fmla="*/ 2993621 w 3007479"/>
              <a:gd name="connsiteY33" fmla="*/ 440924 h 44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007479" h="440926">
                <a:moveTo>
                  <a:pt x="2993621" y="440924"/>
                </a:moveTo>
                <a:cubicBezTo>
                  <a:pt x="3003850" y="163169"/>
                  <a:pt x="2997251" y="277754"/>
                  <a:pt x="3007479" y="0"/>
                </a:cubicBezTo>
                <a:lnTo>
                  <a:pt x="2897609" y="17001"/>
                </a:lnTo>
                <a:lnTo>
                  <a:pt x="2787738" y="33334"/>
                </a:lnTo>
                <a:lnTo>
                  <a:pt x="2677868" y="49168"/>
                </a:lnTo>
                <a:lnTo>
                  <a:pt x="2567668" y="62751"/>
                </a:lnTo>
                <a:lnTo>
                  <a:pt x="2457468" y="76418"/>
                </a:lnTo>
                <a:lnTo>
                  <a:pt x="2347268" y="89251"/>
                </a:lnTo>
                <a:lnTo>
                  <a:pt x="2238387" y="100168"/>
                </a:lnTo>
                <a:lnTo>
                  <a:pt x="2127527" y="110419"/>
                </a:lnTo>
                <a:lnTo>
                  <a:pt x="2017657" y="120002"/>
                </a:lnTo>
                <a:lnTo>
                  <a:pt x="1909766" y="128169"/>
                </a:lnTo>
                <a:lnTo>
                  <a:pt x="1799896" y="136336"/>
                </a:lnTo>
                <a:lnTo>
                  <a:pt x="1692005" y="143252"/>
                </a:lnTo>
                <a:lnTo>
                  <a:pt x="1584115" y="148669"/>
                </a:lnTo>
                <a:lnTo>
                  <a:pt x="1476224" y="154169"/>
                </a:lnTo>
                <a:lnTo>
                  <a:pt x="1369653" y="158836"/>
                </a:lnTo>
                <a:lnTo>
                  <a:pt x="1264402" y="162336"/>
                </a:lnTo>
                <a:lnTo>
                  <a:pt x="1158491" y="165003"/>
                </a:lnTo>
                <a:lnTo>
                  <a:pt x="1053900" y="167753"/>
                </a:lnTo>
                <a:lnTo>
                  <a:pt x="950629" y="169086"/>
                </a:lnTo>
                <a:lnTo>
                  <a:pt x="847687" y="170503"/>
                </a:lnTo>
                <a:lnTo>
                  <a:pt x="745735" y="171086"/>
                </a:lnTo>
                <a:lnTo>
                  <a:pt x="644774" y="170503"/>
                </a:lnTo>
                <a:lnTo>
                  <a:pt x="545131" y="170503"/>
                </a:lnTo>
                <a:lnTo>
                  <a:pt x="446479" y="169086"/>
                </a:lnTo>
                <a:lnTo>
                  <a:pt x="349147" y="167003"/>
                </a:lnTo>
                <a:lnTo>
                  <a:pt x="253464" y="165003"/>
                </a:lnTo>
                <a:lnTo>
                  <a:pt x="159431" y="162919"/>
                </a:lnTo>
                <a:lnTo>
                  <a:pt x="66058" y="159586"/>
                </a:lnTo>
                <a:lnTo>
                  <a:pt x="7814" y="157372"/>
                </a:lnTo>
                <a:lnTo>
                  <a:pt x="0" y="253957"/>
                </a:lnTo>
                <a:lnTo>
                  <a:pt x="170198" y="274946"/>
                </a:lnTo>
                <a:cubicBezTo>
                  <a:pt x="958081" y="365183"/>
                  <a:pt x="2341122" y="441398"/>
                  <a:pt x="2993621" y="440924"/>
                </a:cubicBezTo>
                <a:close/>
              </a:path>
            </a:pathLst>
          </a:custGeom>
          <a:solidFill>
            <a:schemeClr val="bg1">
              <a:alpha val="20000"/>
            </a:schemeClr>
          </a:solidFill>
          <a:ln>
            <a:noFill/>
          </a:ln>
        </p:spPr>
      </p:sp>
      <p:pic>
        <p:nvPicPr>
          <p:cNvPr id="5125" name="Picture 12" descr="MP900442384[1]"/>
          <p:cNvPicPr>
            <a:picLocks noChangeAspect="1" noChangeArrowheads="1"/>
          </p:cNvPicPr>
          <p:nvPr/>
        </p:nvPicPr>
        <p:blipFill rotWithShape="1">
          <a:blip r:embed="rId3" cstate="print"/>
          <a:srcRect t="16780" r="4" b="1059"/>
          <a:stretch/>
        </p:blipFill>
        <p:spPr bwMode="auto">
          <a:xfrm>
            <a:off x="2897312" y="402165"/>
            <a:ext cx="2458976" cy="3026834"/>
          </a:xfrm>
          <a:custGeom>
            <a:avLst/>
            <a:gdLst/>
            <a:ahLst/>
            <a:cxnLst/>
            <a:rect l="l" t="t" r="r" b="b"/>
            <a:pathLst>
              <a:path w="2458976" h="3026834">
                <a:moveTo>
                  <a:pt x="0" y="0"/>
                </a:moveTo>
                <a:lnTo>
                  <a:pt x="1205516" y="0"/>
                </a:lnTo>
                <a:lnTo>
                  <a:pt x="2005988" y="0"/>
                </a:lnTo>
                <a:lnTo>
                  <a:pt x="2458976" y="0"/>
                </a:lnTo>
                <a:lnTo>
                  <a:pt x="2435610" y="137419"/>
                </a:lnTo>
                <a:lnTo>
                  <a:pt x="2413341" y="274232"/>
                </a:lnTo>
                <a:lnTo>
                  <a:pt x="2391544" y="411650"/>
                </a:lnTo>
                <a:lnTo>
                  <a:pt x="2372882" y="549673"/>
                </a:lnTo>
                <a:lnTo>
                  <a:pt x="2354064" y="687092"/>
                </a:lnTo>
                <a:lnTo>
                  <a:pt x="2336500" y="825115"/>
                </a:lnTo>
                <a:lnTo>
                  <a:pt x="2321445" y="961323"/>
                </a:lnTo>
                <a:lnTo>
                  <a:pt x="2307175" y="1099347"/>
                </a:lnTo>
                <a:lnTo>
                  <a:pt x="2294158" y="1236765"/>
                </a:lnTo>
                <a:lnTo>
                  <a:pt x="2282867" y="1371761"/>
                </a:lnTo>
                <a:lnTo>
                  <a:pt x="2271576" y="1508574"/>
                </a:lnTo>
                <a:lnTo>
                  <a:pt x="2262167" y="1643572"/>
                </a:lnTo>
                <a:lnTo>
                  <a:pt x="2254797" y="1778568"/>
                </a:lnTo>
                <a:lnTo>
                  <a:pt x="2247113" y="1912960"/>
                </a:lnTo>
                <a:lnTo>
                  <a:pt x="2240683" y="2046141"/>
                </a:lnTo>
                <a:lnTo>
                  <a:pt x="2236135" y="2178111"/>
                </a:lnTo>
                <a:lnTo>
                  <a:pt x="2232215" y="2310081"/>
                </a:lnTo>
                <a:lnTo>
                  <a:pt x="2228451" y="2440840"/>
                </a:lnTo>
                <a:lnTo>
                  <a:pt x="2226726" y="2569783"/>
                </a:lnTo>
                <a:lnTo>
                  <a:pt x="2224844" y="2698726"/>
                </a:lnTo>
                <a:lnTo>
                  <a:pt x="2223903" y="2825853"/>
                </a:lnTo>
                <a:lnTo>
                  <a:pt x="2224844" y="2951770"/>
                </a:lnTo>
                <a:lnTo>
                  <a:pt x="2224844" y="3026834"/>
                </a:lnTo>
                <a:lnTo>
                  <a:pt x="0" y="3026834"/>
                </a:lnTo>
                <a:close/>
              </a:path>
            </a:pathLst>
          </a:custGeom>
          <a:noFill/>
        </p:spPr>
      </p:pic>
      <p:pic>
        <p:nvPicPr>
          <p:cNvPr id="5126" name="Picture 14" descr="MP900442378[1]"/>
          <p:cNvPicPr>
            <a:picLocks noChangeAspect="1" noChangeArrowheads="1"/>
          </p:cNvPicPr>
          <p:nvPr/>
        </p:nvPicPr>
        <p:blipFill rotWithShape="1">
          <a:blip r:embed="rId4" cstate="print"/>
          <a:srcRect l="25394" r="19349" b="-2"/>
          <a:stretch/>
        </p:blipFill>
        <p:spPr bwMode="auto">
          <a:xfrm>
            <a:off x="2897312" y="3496514"/>
            <a:ext cx="2458976" cy="2959321"/>
          </a:xfrm>
          <a:custGeom>
            <a:avLst/>
            <a:gdLst/>
            <a:ahLst/>
            <a:cxnLst/>
            <a:rect l="l" t="t" r="r" b="b"/>
            <a:pathLst>
              <a:path w="2458976" h="2959321">
                <a:moveTo>
                  <a:pt x="0" y="0"/>
                </a:moveTo>
                <a:lnTo>
                  <a:pt x="2223746" y="0"/>
                </a:lnTo>
                <a:lnTo>
                  <a:pt x="2223746" y="48534"/>
                </a:lnTo>
                <a:lnTo>
                  <a:pt x="2225628" y="169274"/>
                </a:lnTo>
                <a:lnTo>
                  <a:pt x="2228451" y="287647"/>
                </a:lnTo>
                <a:lnTo>
                  <a:pt x="2231117" y="404836"/>
                </a:lnTo>
                <a:lnTo>
                  <a:pt x="2234096" y="519657"/>
                </a:lnTo>
                <a:lnTo>
                  <a:pt x="2238644" y="633887"/>
                </a:lnTo>
                <a:lnTo>
                  <a:pt x="2243505" y="746342"/>
                </a:lnTo>
                <a:lnTo>
                  <a:pt x="2247896" y="856428"/>
                </a:lnTo>
                <a:lnTo>
                  <a:pt x="2260285" y="1071275"/>
                </a:lnTo>
                <a:lnTo>
                  <a:pt x="2273458" y="1277244"/>
                </a:lnTo>
                <a:lnTo>
                  <a:pt x="2287258" y="1474926"/>
                </a:lnTo>
                <a:lnTo>
                  <a:pt x="2302470" y="1661955"/>
                </a:lnTo>
                <a:lnTo>
                  <a:pt x="2318308" y="1840698"/>
                </a:lnTo>
                <a:lnTo>
                  <a:pt x="2335402" y="2006420"/>
                </a:lnTo>
                <a:lnTo>
                  <a:pt x="2352182" y="2162080"/>
                </a:lnTo>
                <a:lnTo>
                  <a:pt x="2368961" y="2305311"/>
                </a:lnTo>
                <a:lnTo>
                  <a:pt x="2384800" y="2436705"/>
                </a:lnTo>
                <a:lnTo>
                  <a:pt x="2399855" y="2553302"/>
                </a:lnTo>
                <a:lnTo>
                  <a:pt x="2414125" y="2658654"/>
                </a:lnTo>
                <a:lnTo>
                  <a:pt x="2426044" y="2747433"/>
                </a:lnTo>
                <a:lnTo>
                  <a:pt x="2437335" y="2822009"/>
                </a:lnTo>
                <a:lnTo>
                  <a:pt x="2453487" y="2924401"/>
                </a:lnTo>
                <a:lnTo>
                  <a:pt x="2458976" y="2959321"/>
                </a:lnTo>
                <a:lnTo>
                  <a:pt x="2004890" y="2959321"/>
                </a:lnTo>
                <a:lnTo>
                  <a:pt x="1209122" y="2959321"/>
                </a:lnTo>
                <a:lnTo>
                  <a:pt x="0" y="2959321"/>
                </a:lnTo>
                <a:close/>
              </a:path>
            </a:pathLst>
          </a:custGeom>
          <a:noFill/>
        </p:spPr>
      </p:pic>
      <p:sp>
        <p:nvSpPr>
          <p:cNvPr id="193" name="Freeform 5">
            <a:extLst>
              <a:ext uri="{FF2B5EF4-FFF2-40B4-BE49-F238E27FC236}">
                <a16:creationId xmlns:a16="http://schemas.microsoft.com/office/drawing/2014/main" id="{1AD5EB79-7F9A-4BBC-92A5-188382CBA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5122" name="Title 1"/>
          <p:cNvSpPr>
            <a:spLocks noGrp="1"/>
          </p:cNvSpPr>
          <p:nvPr>
            <p:ph type="ctrTitle"/>
          </p:nvPr>
        </p:nvSpPr>
        <p:spPr>
          <a:xfrm>
            <a:off x="5695061" y="1241266"/>
            <a:ext cx="5428551" cy="3153753"/>
          </a:xfrm>
        </p:spPr>
        <p:txBody>
          <a:bodyPr>
            <a:normAutofit/>
          </a:bodyPr>
          <a:lstStyle/>
          <a:p>
            <a:pPr eaLnBrk="1" hangingPunct="1">
              <a:lnSpc>
                <a:spcPct val="90000"/>
              </a:lnSpc>
            </a:pPr>
            <a:br>
              <a:rPr lang="en-US" sz="4200" b="1" dirty="0"/>
            </a:br>
            <a:r>
              <a:rPr lang="en-US" sz="4200" b="1" dirty="0"/>
              <a:t>The Power of Positive Health Outcomes</a:t>
            </a:r>
            <a:br>
              <a:rPr lang="en-US" sz="4200" b="1" dirty="0"/>
            </a:br>
            <a:endParaRPr lang="en-US" sz="4200" b="1" dirty="0"/>
          </a:p>
        </p:txBody>
      </p:sp>
      <p:sp>
        <p:nvSpPr>
          <p:cNvPr id="5123" name="Rectangle 17"/>
          <p:cNvSpPr>
            <a:spLocks noGrp="1" noChangeArrowheads="1"/>
          </p:cNvSpPr>
          <p:nvPr>
            <p:ph type="subTitle" idx="1"/>
          </p:nvPr>
        </p:nvSpPr>
        <p:spPr>
          <a:xfrm>
            <a:off x="5695061" y="4591665"/>
            <a:ext cx="5428551" cy="1622322"/>
          </a:xfrm>
        </p:spPr>
        <p:txBody>
          <a:bodyPr>
            <a:normAutofit/>
          </a:bodyPr>
          <a:lstStyle/>
          <a:p>
            <a:pPr eaLnBrk="1" hangingPunct="1"/>
            <a:r>
              <a:rPr lang="en-US" b="1" dirty="0"/>
              <a:t>Overview of CT WIC Outcome Objectives</a:t>
            </a:r>
          </a:p>
        </p:txBody>
      </p:sp>
      <p:pic>
        <p:nvPicPr>
          <p:cNvPr id="5129" name="Picture 7"/>
          <p:cNvPicPr>
            <a:picLocks noChangeAspect="1" noChangeArrowheads="1"/>
          </p:cNvPicPr>
          <p:nvPr/>
        </p:nvPicPr>
        <p:blipFill rotWithShape="1">
          <a:blip r:embed="rId5" cstate="print"/>
          <a:srcRect r="6" b="12415"/>
          <a:stretch/>
        </p:blipFill>
        <p:spPr bwMode="auto">
          <a:xfrm>
            <a:off x="474990" y="469682"/>
            <a:ext cx="2365028" cy="2959319"/>
          </a:xfrm>
          <a:prstGeom prst="rect">
            <a:avLst/>
          </a:prstGeom>
          <a:noFill/>
        </p:spPr>
      </p:pic>
      <p:sp>
        <p:nvSpPr>
          <p:cNvPr id="194" name="Rectangle 193">
            <a:extLst>
              <a:ext uri="{FF2B5EF4-FFF2-40B4-BE49-F238E27FC236}">
                <a16:creationId xmlns:a16="http://schemas.microsoft.com/office/drawing/2014/main" id="{B9B8A17F-DC3A-4D9A-AA53-9BFB894CD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124" name="Picture 3"/>
          <p:cNvPicPr>
            <a:picLocks noChangeAspect="1" noChangeArrowheads="1"/>
          </p:cNvPicPr>
          <p:nvPr/>
        </p:nvPicPr>
        <p:blipFill rotWithShape="1">
          <a:blip r:embed="rId6" cstate="print"/>
          <a:srcRect l="10735" r="21013" b="-1"/>
          <a:stretch/>
        </p:blipFill>
        <p:spPr bwMode="auto">
          <a:xfrm>
            <a:off x="474991" y="3496515"/>
            <a:ext cx="2365028" cy="2891804"/>
          </a:xfrm>
          <a:prstGeom prst="rect">
            <a:avLst/>
          </a:prstGeom>
          <a:noFill/>
        </p:spPr>
      </p:pic>
      <p:pic>
        <p:nvPicPr>
          <p:cNvPr id="6" name="Picture 5" descr="A picture containing person, indoor, car, person&#10;&#10;Description automatically generated">
            <a:extLst>
              <a:ext uri="{FF2B5EF4-FFF2-40B4-BE49-F238E27FC236}">
                <a16:creationId xmlns:a16="http://schemas.microsoft.com/office/drawing/2014/main" id="{11056421-6EC7-494F-9A35-E9461D1956A3}"/>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2734394" y="837110"/>
            <a:ext cx="2438400" cy="1625600"/>
          </a:xfrm>
          <a:prstGeom prst="rect">
            <a:avLst/>
          </a:prstGeom>
        </p:spPr>
      </p:pic>
      <p:pic>
        <p:nvPicPr>
          <p:cNvPr id="9" name="Picture 8" descr="A hand holding a watch in front of a clock&#10;&#10;Description automatically generated">
            <a:extLst>
              <a:ext uri="{FF2B5EF4-FFF2-40B4-BE49-F238E27FC236}">
                <a16:creationId xmlns:a16="http://schemas.microsoft.com/office/drawing/2014/main" id="{0276D5DE-D828-45CE-B164-7A9A9C17F3C5}"/>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2581996" y="3784671"/>
            <a:ext cx="2133604" cy="142341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 name="Rectangle 199">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204" name="Freeform: Shape 203">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dirty="0"/>
          </a:p>
        </p:txBody>
      </p:sp>
      <p:sp>
        <p:nvSpPr>
          <p:cNvPr id="206" name="Rectangle 205">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08"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accent1"/>
          </a:solidFill>
          <a:ln>
            <a:noFill/>
          </a:ln>
        </p:spPr>
      </p:sp>
      <p:sp>
        <p:nvSpPr>
          <p:cNvPr id="15362" name="Rectangle 2"/>
          <p:cNvSpPr>
            <a:spLocks noGrp="1" noChangeArrowheads="1"/>
          </p:cNvSpPr>
          <p:nvPr>
            <p:ph type="title"/>
          </p:nvPr>
        </p:nvSpPr>
        <p:spPr>
          <a:xfrm>
            <a:off x="1683171" y="838200"/>
            <a:ext cx="8825659" cy="977902"/>
          </a:xfrm>
        </p:spPr>
        <p:txBody>
          <a:bodyPr>
            <a:normAutofit/>
          </a:bodyPr>
          <a:lstStyle/>
          <a:p>
            <a:pPr algn="ctr" eaLnBrk="1" hangingPunct="1">
              <a:lnSpc>
                <a:spcPct val="90000"/>
              </a:lnSpc>
            </a:pPr>
            <a:r>
              <a:rPr lang="en-US" sz="3100" b="1" dirty="0">
                <a:solidFill>
                  <a:srgbClr val="EBEBEB"/>
                </a:solidFill>
              </a:rPr>
              <a:t>Desired health outcome: </a:t>
            </a:r>
            <a:br>
              <a:rPr lang="en-US" sz="3100" b="1" dirty="0">
                <a:solidFill>
                  <a:srgbClr val="EBEBEB"/>
                </a:solidFill>
              </a:rPr>
            </a:br>
            <a:r>
              <a:rPr lang="en-US" sz="3100" b="1" dirty="0">
                <a:solidFill>
                  <a:srgbClr val="EBEBEB"/>
                </a:solidFill>
              </a:rPr>
              <a:t>Pregnant woman</a:t>
            </a:r>
          </a:p>
        </p:txBody>
      </p:sp>
      <p:sp>
        <p:nvSpPr>
          <p:cNvPr id="67587" name="Rectangle 3"/>
          <p:cNvSpPr>
            <a:spLocks noGrp="1" noChangeArrowheads="1"/>
          </p:cNvSpPr>
          <p:nvPr>
            <p:ph idx="1"/>
          </p:nvPr>
        </p:nvSpPr>
        <p:spPr>
          <a:xfrm>
            <a:off x="685801" y="2757942"/>
            <a:ext cx="10896600" cy="3261857"/>
          </a:xfrm>
        </p:spPr>
        <p:txBody>
          <a:bodyPr>
            <a:normAutofit/>
          </a:bodyPr>
          <a:lstStyle/>
          <a:p>
            <a:pPr eaLnBrk="1" hangingPunct="1">
              <a:lnSpc>
                <a:spcPct val="90000"/>
              </a:lnSpc>
              <a:buFont typeface="Wingdings" pitchFamily="2" charset="2"/>
              <a:buNone/>
            </a:pPr>
            <a:r>
              <a:rPr lang="en-US" sz="2000" b="1" dirty="0">
                <a:solidFill>
                  <a:srgbClr val="404040"/>
                </a:solidFill>
              </a:rPr>
              <a:t>Delivers a healthy, full-term infant while maintaining optimal health status</a:t>
            </a:r>
          </a:p>
          <a:p>
            <a:pPr eaLnBrk="1" hangingPunct="1">
              <a:lnSpc>
                <a:spcPct val="90000"/>
              </a:lnSpc>
              <a:buFont typeface="Wingdings" pitchFamily="2" charset="2"/>
              <a:buNone/>
            </a:pPr>
            <a:endParaRPr lang="en-US" sz="1900" dirty="0">
              <a:solidFill>
                <a:srgbClr val="404040"/>
              </a:solidFill>
            </a:endParaRPr>
          </a:p>
          <a:p>
            <a:pPr eaLnBrk="1" hangingPunct="1">
              <a:lnSpc>
                <a:spcPct val="90000"/>
              </a:lnSpc>
              <a:buFont typeface="Wingdings" pitchFamily="2" charset="2"/>
              <a:buChar char="Ø"/>
            </a:pPr>
            <a:r>
              <a:rPr lang="en-US" sz="1900" dirty="0">
                <a:solidFill>
                  <a:srgbClr val="404040"/>
                </a:solidFill>
              </a:rPr>
              <a:t>Receives ongoing health care</a:t>
            </a:r>
          </a:p>
          <a:p>
            <a:pPr eaLnBrk="1" hangingPunct="1">
              <a:lnSpc>
                <a:spcPct val="90000"/>
              </a:lnSpc>
              <a:buFont typeface="Wingdings" pitchFamily="2" charset="2"/>
              <a:buChar char="Ø"/>
            </a:pPr>
            <a:r>
              <a:rPr lang="en-US" sz="1900" dirty="0">
                <a:solidFill>
                  <a:srgbClr val="404040"/>
                </a:solidFill>
              </a:rPr>
              <a:t>Achieves recommended maternal weight</a:t>
            </a:r>
          </a:p>
          <a:p>
            <a:pPr eaLnBrk="1" hangingPunct="1">
              <a:lnSpc>
                <a:spcPct val="90000"/>
              </a:lnSpc>
              <a:buFont typeface="Wingdings" pitchFamily="2" charset="2"/>
              <a:buChar char="Ø"/>
            </a:pPr>
            <a:r>
              <a:rPr lang="en-US" sz="1900" dirty="0">
                <a:solidFill>
                  <a:srgbClr val="404040"/>
                </a:solidFill>
              </a:rPr>
              <a:t>Remains free from nutrition or food-related illness</a:t>
            </a:r>
          </a:p>
          <a:p>
            <a:pPr eaLnBrk="1" hangingPunct="1">
              <a:lnSpc>
                <a:spcPct val="90000"/>
              </a:lnSpc>
              <a:buFont typeface="Wingdings" pitchFamily="2" charset="2"/>
              <a:buChar char="Ø"/>
            </a:pPr>
            <a:r>
              <a:rPr lang="en-US" sz="1900" dirty="0">
                <a:solidFill>
                  <a:srgbClr val="404040"/>
                </a:solidFill>
              </a:rPr>
              <a:t>Avoid alcohol, tobacco and illicit drugs</a:t>
            </a:r>
          </a:p>
          <a:p>
            <a:pPr eaLnBrk="1" hangingPunct="1">
              <a:lnSpc>
                <a:spcPct val="90000"/>
              </a:lnSpc>
              <a:buFont typeface="Wingdings" pitchFamily="2" charset="2"/>
              <a:buChar char="Ø"/>
            </a:pPr>
            <a:r>
              <a:rPr lang="en-US" sz="1900" dirty="0">
                <a:solidFill>
                  <a:srgbClr val="404040"/>
                </a:solidFill>
              </a:rPr>
              <a:t>Chooses a varied diet to meet needs</a:t>
            </a:r>
          </a:p>
          <a:p>
            <a:pPr eaLnBrk="1" hangingPunct="1">
              <a:lnSpc>
                <a:spcPct val="90000"/>
              </a:lnSpc>
              <a:buFont typeface="Wingdings" pitchFamily="2" charset="2"/>
              <a:buChar char="Ø"/>
            </a:pPr>
            <a:r>
              <a:rPr lang="en-US" sz="1900" dirty="0">
                <a:solidFill>
                  <a:srgbClr val="404040"/>
                </a:solidFill>
              </a:rPr>
              <a:t>Makes an informed decision to breastfeed her infant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67587">
                                            <p:txEl>
                                              <p:pRg st="2" end="2"/>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67587">
                                            <p:txEl>
                                              <p:pRg st="3" end="3"/>
                                            </p:txEl>
                                          </p:spTgt>
                                        </p:tgtEl>
                                        <p:attrNameLst>
                                          <p:attrName>style.color</p:attrName>
                                        </p:attrNameLst>
                                      </p:cBhvr>
                                      <p:to>
                                        <a:schemeClr val="accent2"/>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67587">
                                            <p:txEl>
                                              <p:pRg st="7" end="7"/>
                                            </p:txEl>
                                          </p:spTgt>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67587">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dirty="0"/>
          </a:p>
        </p:txBody>
      </p:sp>
      <p:sp useBgFill="1">
        <p:nvSpPr>
          <p:cNvPr id="17" name="Rectangle 16">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4" name="Title 3"/>
          <p:cNvSpPr>
            <a:spLocks noGrp="1"/>
          </p:cNvSpPr>
          <p:nvPr>
            <p:ph type="title"/>
          </p:nvPr>
        </p:nvSpPr>
        <p:spPr>
          <a:xfrm>
            <a:off x="1199405" y="2099733"/>
            <a:ext cx="8825658" cy="2677648"/>
          </a:xfrm>
        </p:spPr>
        <p:txBody>
          <a:bodyPr vert="horz" lIns="91440" tIns="45720" rIns="91440" bIns="45720" rtlCol="0" anchor="b">
            <a:normAutofit/>
          </a:bodyPr>
          <a:lstStyle/>
          <a:p>
            <a:r>
              <a:rPr lang="en-US" sz="5400" dirty="0">
                <a:solidFill>
                  <a:schemeClr val="tx2">
                    <a:lumMod val="75000"/>
                  </a:schemeClr>
                </a:solidFill>
              </a:rPr>
              <a:t>Your Questions?</a:t>
            </a:r>
          </a:p>
        </p:txBody>
      </p:sp>
      <p:sp>
        <p:nvSpPr>
          <p:cNvPr id="19" name="Rectangle 18">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9198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1"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2"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4" name="Rectangle 23">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38ABDB68-E3D5-448E-97D3-06FFEF680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8" name="Freeform 5">
            <a:extLst>
              <a:ext uri="{FF2B5EF4-FFF2-40B4-BE49-F238E27FC236}">
                <a16:creationId xmlns:a16="http://schemas.microsoft.com/office/drawing/2014/main" id="{B8DD7FEB-D9F3-4F5B-982C-36B0664D0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30" name="Freeform 5">
            <a:extLst>
              <a:ext uri="{FF2B5EF4-FFF2-40B4-BE49-F238E27FC236}">
                <a16:creationId xmlns:a16="http://schemas.microsoft.com/office/drawing/2014/main" id="{96BA11E4-0636-4FA9-A836-2A4FB1764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5" name="Title 4"/>
          <p:cNvSpPr>
            <a:spLocks noGrp="1"/>
          </p:cNvSpPr>
          <p:nvPr>
            <p:ph type="title"/>
          </p:nvPr>
        </p:nvSpPr>
        <p:spPr>
          <a:xfrm>
            <a:off x="639098" y="629265"/>
            <a:ext cx="6072776" cy="1622322"/>
          </a:xfrm>
        </p:spPr>
        <p:txBody>
          <a:bodyPr vert="horz" lIns="91440" tIns="45720" rIns="91440" bIns="45720" rtlCol="0" anchor="ctr">
            <a:normAutofit/>
          </a:bodyPr>
          <a:lstStyle/>
          <a:p>
            <a:r>
              <a:rPr lang="en-US" b="0" i="0" kern="1200" dirty="0">
                <a:solidFill>
                  <a:srgbClr val="EBEBEB"/>
                </a:solidFill>
                <a:latin typeface="+mj-lt"/>
                <a:ea typeface="+mj-ea"/>
                <a:cs typeface="+mj-cs"/>
              </a:rPr>
              <a:t>Your Role in VENA</a:t>
            </a:r>
          </a:p>
        </p:txBody>
      </p:sp>
      <p:sp>
        <p:nvSpPr>
          <p:cNvPr id="32" name="Freeform: Shape 31">
            <a:extLst>
              <a:ext uri="{FF2B5EF4-FFF2-40B4-BE49-F238E27FC236}">
                <a16:creationId xmlns:a16="http://schemas.microsoft.com/office/drawing/2014/main" id="{5681882E-BDD0-4311-AF62-E80196285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pic>
        <p:nvPicPr>
          <p:cNvPr id="8" name="Content Placeholder 7"/>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7033100" y="741505"/>
            <a:ext cx="4510443" cy="5392571"/>
          </a:xfrm>
          <a:prstGeom prst="rect">
            <a:avLst/>
          </a:prstGeom>
        </p:spPr>
      </p:pic>
      <p:sp>
        <p:nvSpPr>
          <p:cNvPr id="34" name="Rectangle 33">
            <a:extLst>
              <a:ext uri="{FF2B5EF4-FFF2-40B4-BE49-F238E27FC236}">
                <a16:creationId xmlns:a16="http://schemas.microsoft.com/office/drawing/2014/main" id="{EADD3260-4BDA-459B-A162-5E1B897E38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6" name="Oval 35">
            <a:extLst>
              <a:ext uri="{FF2B5EF4-FFF2-40B4-BE49-F238E27FC236}">
                <a16:creationId xmlns:a16="http://schemas.microsoft.com/office/drawing/2014/main" id="{283DA7DD-CA37-4ED7-8710-48E56B063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a:extLst>
              <a:ext uri="{FF2B5EF4-FFF2-40B4-BE49-F238E27FC236}">
                <a16:creationId xmlns:a16="http://schemas.microsoft.com/office/drawing/2014/main" id="{B92F2E3C-66CD-4DEB-BA14-2A5912B65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Content Placeholder 6"/>
          <p:cNvSpPr>
            <a:spLocks noGrp="1"/>
          </p:cNvSpPr>
          <p:nvPr>
            <p:ph sz="half" idx="2"/>
          </p:nvPr>
        </p:nvSpPr>
        <p:spPr>
          <a:xfrm>
            <a:off x="639098" y="2418735"/>
            <a:ext cx="5295705" cy="3811740"/>
          </a:xfrm>
        </p:spPr>
        <p:txBody>
          <a:bodyPr vert="horz" lIns="91440" tIns="45720" rIns="91440" bIns="45720" rtlCol="0" anchor="ctr">
            <a:normAutofit/>
          </a:bodyPr>
          <a:lstStyle/>
          <a:p>
            <a:r>
              <a:rPr lang="en-US" dirty="0">
                <a:solidFill>
                  <a:srgbClr val="FFFFFF"/>
                </a:solidFill>
              </a:rPr>
              <a:t>Be Welcoming &amp; Organized</a:t>
            </a:r>
          </a:p>
          <a:p>
            <a:pPr marL="0" indent="0"/>
            <a:endParaRPr lang="en-US" dirty="0">
              <a:solidFill>
                <a:srgbClr val="FFFFFF"/>
              </a:solidFill>
            </a:endParaRPr>
          </a:p>
          <a:p>
            <a:r>
              <a:rPr lang="en-US" dirty="0">
                <a:solidFill>
                  <a:srgbClr val="FFFFFF"/>
                </a:solidFill>
              </a:rPr>
              <a:t>Listen Actively</a:t>
            </a:r>
          </a:p>
          <a:p>
            <a:pPr marL="0" indent="0"/>
            <a:endParaRPr lang="en-US" dirty="0">
              <a:solidFill>
                <a:srgbClr val="FFFFFF"/>
              </a:solidFill>
            </a:endParaRPr>
          </a:p>
          <a:p>
            <a:r>
              <a:rPr lang="en-US" dirty="0">
                <a:solidFill>
                  <a:srgbClr val="FFFFFF"/>
                </a:solidFill>
              </a:rPr>
              <a:t>Observe &amp; Affirm</a:t>
            </a:r>
          </a:p>
          <a:p>
            <a:pPr marL="0" indent="0"/>
            <a:endParaRPr lang="en-US" dirty="0">
              <a:solidFill>
                <a:srgbClr val="FFFFFF"/>
              </a:solidFill>
            </a:endParaRPr>
          </a:p>
          <a:p>
            <a:r>
              <a:rPr lang="en-US" dirty="0">
                <a:solidFill>
                  <a:srgbClr val="FFFFFF"/>
                </a:solidFill>
              </a:rPr>
              <a:t>Remember the Goal</a:t>
            </a:r>
          </a:p>
        </p:txBody>
      </p:sp>
    </p:spTree>
    <p:extLst>
      <p:ext uri="{BB962C8B-B14F-4D97-AF65-F5344CB8AC3E}">
        <p14:creationId xmlns:p14="http://schemas.microsoft.com/office/powerpoint/2010/main" val="407311075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ED2E2BB-3846-41EB-9F1E-92C33C4A8F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6" name="Rectangle 15">
              <a:extLst>
                <a:ext uri="{FF2B5EF4-FFF2-40B4-BE49-F238E27FC236}">
                  <a16:creationId xmlns:a16="http://schemas.microsoft.com/office/drawing/2014/main" id="{C73D5773-5AC9-444A-A47A-EB6656ACD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Freeform 5">
              <a:extLst>
                <a:ext uri="{FF2B5EF4-FFF2-40B4-BE49-F238E27FC236}">
                  <a16:creationId xmlns:a16="http://schemas.microsoft.com/office/drawing/2014/main" id="{81EB4475-C020-4325-AF59-31FCBFB7C5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9" name="Rectangle 18">
            <a:extLst>
              <a:ext uri="{FF2B5EF4-FFF2-40B4-BE49-F238E27FC236}">
                <a16:creationId xmlns:a16="http://schemas.microsoft.com/office/drawing/2014/main" id="{F7689D68-C339-4D5B-9DAA-E13F6BD4D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Title 5"/>
          <p:cNvSpPr>
            <a:spLocks noGrp="1"/>
          </p:cNvSpPr>
          <p:nvPr>
            <p:ph type="title"/>
          </p:nvPr>
        </p:nvSpPr>
        <p:spPr>
          <a:xfrm>
            <a:off x="8160773" y="1277653"/>
            <a:ext cx="3020133" cy="3117366"/>
          </a:xfrm>
        </p:spPr>
        <p:txBody>
          <a:bodyPr vert="horz" lIns="91440" tIns="45720" rIns="91440" bIns="45720" rtlCol="0" anchor="b">
            <a:normAutofit/>
          </a:bodyPr>
          <a:lstStyle/>
          <a:p>
            <a:pPr>
              <a:lnSpc>
                <a:spcPct val="90000"/>
              </a:lnSpc>
            </a:pPr>
            <a:r>
              <a:rPr lang="en-US" sz="4200" b="0" i="0" kern="1200" dirty="0">
                <a:solidFill>
                  <a:schemeClr val="bg2"/>
                </a:solidFill>
                <a:latin typeface="+mj-lt"/>
                <a:ea typeface="+mj-ea"/>
                <a:cs typeface="+mj-cs"/>
              </a:rPr>
              <a:t>Help us Learn about Outreach Efforts!</a:t>
            </a:r>
          </a:p>
        </p:txBody>
      </p:sp>
      <p:sp>
        <p:nvSpPr>
          <p:cNvPr id="21" name="Rectangle 20">
            <a:extLst>
              <a:ext uri="{FF2B5EF4-FFF2-40B4-BE49-F238E27FC236}">
                <a16:creationId xmlns:a16="http://schemas.microsoft.com/office/drawing/2014/main" id="{2CE4F249-AC71-406E-8410-03E1C8809E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762" y="1113062"/>
            <a:ext cx="6470908" cy="4628759"/>
          </a:xfrm>
          <a:prstGeom prst="rect">
            <a:avLst/>
          </a:prstGeom>
          <a:solidFill>
            <a:srgbClr val="FFFFFE"/>
          </a:solidFill>
          <a:ln w="15875">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Content Placeholder 9" descr="Text, letter&#10;&#10;Description automatically generated"/>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273488" y="1499942"/>
            <a:ext cx="2983692" cy="3854998"/>
          </a:xfrm>
          <a:prstGeom prst="roundRect">
            <a:avLst>
              <a:gd name="adj" fmla="val 1858"/>
            </a:avLst>
          </a:prstGeom>
          <a:effectLst/>
        </p:spPr>
      </p:pic>
      <p:pic>
        <p:nvPicPr>
          <p:cNvPr id="9" name="Content Placeholder 8" descr="Graphical user interface&#10;&#10;Description automatically generated"/>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4420905" y="1519136"/>
            <a:ext cx="2996039" cy="3816610"/>
          </a:xfrm>
          <a:prstGeom prst="roundRect">
            <a:avLst>
              <a:gd name="adj" fmla="val 1858"/>
            </a:avLst>
          </a:prstGeom>
          <a:effectLst/>
        </p:spPr>
      </p:pic>
    </p:spTree>
    <p:extLst>
      <p:ext uri="{BB962C8B-B14F-4D97-AF65-F5344CB8AC3E}">
        <p14:creationId xmlns:p14="http://schemas.microsoft.com/office/powerpoint/2010/main" val="1847730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7" name="Rectangle 76">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386" name="Rectangle 4"/>
          <p:cNvSpPr>
            <a:spLocks noGrp="1" noChangeArrowheads="1"/>
          </p:cNvSpPr>
          <p:nvPr>
            <p:ph type="title"/>
          </p:nvPr>
        </p:nvSpPr>
        <p:spPr>
          <a:xfrm>
            <a:off x="7007145" y="1241266"/>
            <a:ext cx="4535926" cy="3153753"/>
          </a:xfrm>
        </p:spPr>
        <p:txBody>
          <a:bodyPr vert="horz" lIns="91440" tIns="45720" rIns="91440" bIns="45720" rtlCol="0" anchor="b">
            <a:normAutofit/>
          </a:bodyPr>
          <a:lstStyle/>
          <a:p>
            <a:pPr>
              <a:lnSpc>
                <a:spcPct val="90000"/>
              </a:lnSpc>
            </a:pPr>
            <a:r>
              <a:rPr lang="en-US" sz="3400" b="0" i="0" kern="1200" dirty="0">
                <a:solidFill>
                  <a:srgbClr val="EBEBEB"/>
                </a:solidFill>
                <a:latin typeface="+mj-lt"/>
                <a:ea typeface="+mj-ea"/>
                <a:cs typeface="+mj-cs"/>
              </a:rPr>
              <a:t>Your thoughts?</a:t>
            </a:r>
            <a:br>
              <a:rPr lang="en-US" sz="3400" b="0" i="0" kern="1200" dirty="0">
                <a:solidFill>
                  <a:srgbClr val="EBEBEB"/>
                </a:solidFill>
                <a:latin typeface="+mj-lt"/>
                <a:ea typeface="+mj-ea"/>
                <a:cs typeface="+mj-cs"/>
              </a:rPr>
            </a:br>
            <a:br>
              <a:rPr lang="en-US" sz="3400" b="0" i="0" kern="1200" dirty="0">
                <a:solidFill>
                  <a:srgbClr val="EBEBEB"/>
                </a:solidFill>
                <a:latin typeface="+mj-lt"/>
                <a:ea typeface="+mj-ea"/>
                <a:cs typeface="+mj-cs"/>
              </a:rPr>
            </a:br>
            <a:r>
              <a:rPr lang="en-US" sz="3400" b="0" i="0" kern="1200" dirty="0">
                <a:solidFill>
                  <a:srgbClr val="EBEBEB"/>
                </a:solidFill>
                <a:latin typeface="+mj-lt"/>
                <a:ea typeface="+mj-ea"/>
                <a:cs typeface="+mj-cs"/>
              </a:rPr>
              <a:t>Let’s discuss your role in WIC’s positive health outcomes.</a:t>
            </a:r>
          </a:p>
        </p:txBody>
      </p:sp>
      <p:grpSp>
        <p:nvGrpSpPr>
          <p:cNvPr id="79" name="Group 78">
            <a:extLst>
              <a:ext uri="{FF2B5EF4-FFF2-40B4-BE49-F238E27FC236}">
                <a16:creationId xmlns:a16="http://schemas.microsoft.com/office/drawing/2014/main" id="{7E2D86BB-893F-471B-AD66-50E01777C0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3" y="396837"/>
            <a:ext cx="6451503" cy="6058999"/>
            <a:chOff x="423333" y="396837"/>
            <a:chExt cx="6451503" cy="6058999"/>
          </a:xfrm>
        </p:grpSpPr>
        <p:sp>
          <p:nvSpPr>
            <p:cNvPr id="80" name="Rectangle 79">
              <a:extLst>
                <a:ext uri="{FF2B5EF4-FFF2-40B4-BE49-F238E27FC236}">
                  <a16:creationId xmlns:a16="http://schemas.microsoft.com/office/drawing/2014/main" id="{61E3F80D-79C6-468A-83E4-3FEA58556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3" y="402165"/>
              <a:ext cx="52293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1" name="Freeform 5">
              <a:extLst>
                <a:ext uri="{FF2B5EF4-FFF2-40B4-BE49-F238E27FC236}">
                  <a16:creationId xmlns:a16="http://schemas.microsoft.com/office/drawing/2014/main" id="{009504C1-96CE-44B4-8DF0-613CF9D1D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1F299836-4C10-4395-B386-C0FA537C4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70" name="Graphic 69" descr="Thought bubble">
            <a:extLst>
              <a:ext uri="{FF2B5EF4-FFF2-40B4-BE49-F238E27FC236}">
                <a16:creationId xmlns:a16="http://schemas.microsoft.com/office/drawing/2014/main" id="{E39F30F0-AB39-4328-8DA1-BF0A8E2E9A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7252" y="1114621"/>
            <a:ext cx="4628758" cy="462875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0">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9" name="Group 12">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4" name="Rectangle 13">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4" name="TextBox 3"/>
          <p:cNvSpPr txBox="1"/>
          <p:nvPr/>
        </p:nvSpPr>
        <p:spPr>
          <a:xfrm>
            <a:off x="1000372" y="1209957"/>
            <a:ext cx="3034580" cy="4438087"/>
          </a:xfrm>
          <a:prstGeom prst="rect">
            <a:avLst/>
          </a:prstGeom>
        </p:spPr>
        <p:txBody>
          <a:bodyPr vert="horz" lIns="91440" tIns="45720" rIns="91440" bIns="45720" rtlCol="0" anchor="ctr">
            <a:normAutofit/>
          </a:bodyPr>
          <a:lstStyle/>
          <a:p>
            <a:pPr algn="r">
              <a:spcBef>
                <a:spcPct val="0"/>
              </a:spcBef>
              <a:spcAft>
                <a:spcPts val="600"/>
              </a:spcAft>
            </a:pPr>
            <a:r>
              <a:rPr lang="en-US" sz="3200" dirty="0">
                <a:latin typeface="+mj-lt"/>
                <a:ea typeface="+mj-ea"/>
                <a:cs typeface="+mj-cs"/>
              </a:rPr>
              <a:t>Scenario #1</a:t>
            </a:r>
          </a:p>
        </p:txBody>
      </p:sp>
      <p:cxnSp>
        <p:nvCxnSpPr>
          <p:cNvPr id="17" name="Straight Connector 16">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678424" y="1059025"/>
            <a:ext cx="6141973" cy="4739950"/>
          </a:xfrm>
        </p:spPr>
        <p:txBody>
          <a:bodyPr vert="horz" lIns="91440" tIns="45720" rIns="91440" bIns="45720" rtlCol="0" anchor="ctr">
            <a:normAutofit/>
          </a:bodyPr>
          <a:lstStyle/>
          <a:p>
            <a:pPr marL="0" indent="0"/>
            <a:r>
              <a:rPr lang="en-US" dirty="0">
                <a:solidFill>
                  <a:schemeClr val="tx1"/>
                </a:solidFill>
              </a:rPr>
              <a:t>A dad who very recently lost his wife and now must care for their 23mo old and 11mo old children, shows up 40 minutes late for his 2x recert appointments. He is very upset because he’s late, the 2yr old just spilled chocolate milk all over himself in the car </a:t>
            </a:r>
            <a:r>
              <a:rPr lang="en-US" u="sng" dirty="0">
                <a:solidFill>
                  <a:schemeClr val="tx1"/>
                </a:solidFill>
              </a:rPr>
              <a:t>and</a:t>
            </a:r>
            <a:r>
              <a:rPr lang="en-US" dirty="0">
                <a:solidFill>
                  <a:schemeClr val="tx1"/>
                </a:solidFill>
              </a:rPr>
              <a:t> he does not have proof of income nor the WIC forms he was told to bring.  </a:t>
            </a:r>
          </a:p>
          <a:p>
            <a:pPr marL="0" indent="0">
              <a:buNone/>
            </a:pPr>
            <a:endParaRPr lang="en-US" dirty="0">
              <a:solidFill>
                <a:schemeClr val="tx1"/>
              </a:solidFill>
            </a:endParaRPr>
          </a:p>
          <a:p>
            <a:pPr marL="0" indent="0"/>
            <a:r>
              <a:rPr lang="en-US" dirty="0">
                <a:solidFill>
                  <a:schemeClr val="tx1"/>
                </a:solidFill>
              </a:rPr>
              <a:t>How can you help this family?</a:t>
            </a:r>
          </a:p>
        </p:txBody>
      </p:sp>
    </p:spTree>
    <p:extLst>
      <p:ext uri="{BB962C8B-B14F-4D97-AF65-F5344CB8AC3E}">
        <p14:creationId xmlns:p14="http://schemas.microsoft.com/office/powerpoint/2010/main" val="3668403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a:off x="1154954" y="855482"/>
            <a:ext cx="8761413" cy="898674"/>
          </a:xfrm>
          <a:prstGeom prst="rect">
            <a:avLst/>
          </a:prstGeom>
        </p:spPr>
        <p:txBody>
          <a:bodyPr vert="horz" lIns="91440" tIns="45720" rIns="91440" bIns="45720" rtlCol="0" anchor="b">
            <a:normAutofit/>
          </a:bodyPr>
          <a:lstStyle/>
          <a:p>
            <a:pPr>
              <a:spcBef>
                <a:spcPct val="0"/>
              </a:spcBef>
              <a:spcAft>
                <a:spcPts val="600"/>
              </a:spcAft>
            </a:pPr>
            <a:r>
              <a:rPr lang="en-US" sz="3600" dirty="0">
                <a:solidFill>
                  <a:schemeClr val="tx2"/>
                </a:solidFill>
                <a:latin typeface="+mj-lt"/>
                <a:ea typeface="+mj-ea"/>
                <a:cs typeface="+mj-cs"/>
              </a:rPr>
              <a:t>Scenario #2</a:t>
            </a:r>
          </a:p>
        </p:txBody>
      </p:sp>
      <p:sp>
        <p:nvSpPr>
          <p:cNvPr id="13" name="Rectangle 12">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1154954" y="2079173"/>
            <a:ext cx="10198846" cy="3730689"/>
          </a:xfrm>
        </p:spPr>
        <p:txBody>
          <a:bodyPr vert="horz" lIns="91440" tIns="45720" rIns="91440" bIns="45720" rtlCol="0" anchor="ctr">
            <a:normAutofit/>
          </a:bodyPr>
          <a:lstStyle/>
          <a:p>
            <a:pPr marL="0" indent="0">
              <a:buNone/>
            </a:pPr>
            <a:r>
              <a:rPr lang="en-US" dirty="0">
                <a:solidFill>
                  <a:schemeClr val="tx1"/>
                </a:solidFill>
              </a:rPr>
              <a:t>Dad shared with you that both children were seen by the doctor the previous week and she told him that the 2y/o needs extra iron/multivitamins.</a:t>
            </a:r>
          </a:p>
          <a:p>
            <a:endParaRPr lang="en-US" dirty="0">
              <a:solidFill>
                <a:schemeClr val="tx1"/>
              </a:solidFill>
            </a:endParaRPr>
          </a:p>
          <a:p>
            <a:r>
              <a:rPr lang="en-US" dirty="0">
                <a:solidFill>
                  <a:schemeClr val="tx1"/>
                </a:solidFill>
              </a:rPr>
              <a:t>Is there a Statewide objective that can be impacted here? Which one?</a:t>
            </a:r>
          </a:p>
          <a:p>
            <a:r>
              <a:rPr lang="en-US" dirty="0">
                <a:solidFill>
                  <a:schemeClr val="tx1"/>
                </a:solidFill>
              </a:rPr>
              <a:t>What is your role once you became aware of this information?</a:t>
            </a:r>
          </a:p>
        </p:txBody>
      </p:sp>
    </p:spTree>
    <p:extLst>
      <p:ext uri="{BB962C8B-B14F-4D97-AF65-F5344CB8AC3E}">
        <p14:creationId xmlns:p14="http://schemas.microsoft.com/office/powerpoint/2010/main" val="835527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4" name="TextBox 3"/>
          <p:cNvSpPr txBox="1"/>
          <p:nvPr/>
        </p:nvSpPr>
        <p:spPr>
          <a:xfrm>
            <a:off x="1154954" y="973668"/>
            <a:ext cx="8761413" cy="706964"/>
          </a:xfrm>
          <a:prstGeom prst="rect">
            <a:avLst/>
          </a:prstGeom>
        </p:spPr>
        <p:txBody>
          <a:bodyPr vert="horz" lIns="91440" tIns="45720" rIns="91440" bIns="45720" rtlCol="0" anchor="ctr">
            <a:normAutofit/>
          </a:bodyPr>
          <a:lstStyle/>
          <a:p>
            <a:pPr>
              <a:spcBef>
                <a:spcPct val="0"/>
              </a:spcBef>
              <a:spcAft>
                <a:spcPts val="600"/>
              </a:spcAft>
            </a:pPr>
            <a:r>
              <a:rPr lang="en-US" sz="3600" dirty="0">
                <a:solidFill>
                  <a:srgbClr val="FFFFFF"/>
                </a:solidFill>
                <a:latin typeface="+mj-lt"/>
                <a:ea typeface="+mj-ea"/>
                <a:cs typeface="+mj-cs"/>
              </a:rPr>
              <a:t>Scenario #3</a:t>
            </a:r>
          </a:p>
        </p:txBody>
      </p:sp>
      <p:sp>
        <p:nvSpPr>
          <p:cNvPr id="14" name="Rectangle 13">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6" name="Content Placeholder 2">
            <a:extLst>
              <a:ext uri="{FF2B5EF4-FFF2-40B4-BE49-F238E27FC236}">
                <a16:creationId xmlns:a16="http://schemas.microsoft.com/office/drawing/2014/main" id="{F327D772-BF88-47A0-AD3B-73F85966B5EC}"/>
              </a:ext>
            </a:extLst>
          </p:cNvPr>
          <p:cNvGraphicFramePr>
            <a:graphicFrameLocks noGrp="1"/>
          </p:cNvGraphicFramePr>
          <p:nvPr>
            <p:ph idx="1"/>
            <p:extLst>
              <p:ext uri="{D42A27DB-BD31-4B8C-83A1-F6EECF244321}">
                <p14:modId xmlns:p14="http://schemas.microsoft.com/office/powerpoint/2010/main" val="3180964065"/>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745915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3" name="Group 12">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4" name="Rectangle 13">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4" name="TextBox 3"/>
          <p:cNvSpPr txBox="1"/>
          <p:nvPr/>
        </p:nvSpPr>
        <p:spPr>
          <a:xfrm>
            <a:off x="1000372" y="1209957"/>
            <a:ext cx="3034580" cy="4438087"/>
          </a:xfrm>
          <a:prstGeom prst="rect">
            <a:avLst/>
          </a:prstGeom>
        </p:spPr>
        <p:txBody>
          <a:bodyPr vert="horz" lIns="91440" tIns="45720" rIns="91440" bIns="45720" rtlCol="0" anchor="ctr">
            <a:normAutofit/>
          </a:bodyPr>
          <a:lstStyle/>
          <a:p>
            <a:pPr algn="r">
              <a:spcBef>
                <a:spcPct val="0"/>
              </a:spcBef>
              <a:spcAft>
                <a:spcPts val="600"/>
              </a:spcAft>
            </a:pPr>
            <a:r>
              <a:rPr lang="en-US" sz="3200" dirty="0">
                <a:latin typeface="+mj-lt"/>
                <a:ea typeface="+mj-ea"/>
                <a:cs typeface="+mj-cs"/>
              </a:rPr>
              <a:t>Scenario #4</a:t>
            </a:r>
          </a:p>
        </p:txBody>
      </p:sp>
      <p:cxnSp>
        <p:nvCxnSpPr>
          <p:cNvPr id="17" name="Straight Connector 16">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678424" y="1059025"/>
            <a:ext cx="6339114" cy="4739950"/>
          </a:xfrm>
        </p:spPr>
        <p:txBody>
          <a:bodyPr vert="horz" lIns="91440" tIns="45720" rIns="91440" bIns="45720" rtlCol="0" anchor="ctr">
            <a:normAutofit/>
          </a:bodyPr>
          <a:lstStyle/>
          <a:p>
            <a:pPr marL="0" indent="0">
              <a:buNone/>
            </a:pPr>
            <a:r>
              <a:rPr lang="en-US" dirty="0">
                <a:solidFill>
                  <a:schemeClr val="tx1"/>
                </a:solidFill>
              </a:rPr>
              <a:t>You have supported your friend through out the pregnancy. You have made suggestions that have worked for her and now she has a healthy, happy 1month old baby. She’s exclusively breastfeeding comfortably.</a:t>
            </a:r>
          </a:p>
          <a:p>
            <a:endParaRPr lang="en-US" dirty="0">
              <a:solidFill>
                <a:schemeClr val="tx1"/>
              </a:solidFill>
            </a:endParaRPr>
          </a:p>
          <a:p>
            <a:r>
              <a:rPr lang="en-US" dirty="0">
                <a:solidFill>
                  <a:schemeClr val="tx1"/>
                </a:solidFill>
              </a:rPr>
              <a:t>How do you feel about the role you have played?</a:t>
            </a:r>
          </a:p>
          <a:p>
            <a:r>
              <a:rPr lang="en-US" dirty="0">
                <a:solidFill>
                  <a:schemeClr val="tx1"/>
                </a:solidFill>
              </a:rPr>
              <a:t>Was that the desired health outcome?</a:t>
            </a:r>
          </a:p>
        </p:txBody>
      </p:sp>
    </p:spTree>
    <p:extLst>
      <p:ext uri="{BB962C8B-B14F-4D97-AF65-F5344CB8AC3E}">
        <p14:creationId xmlns:p14="http://schemas.microsoft.com/office/powerpoint/2010/main" val="2683089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6DFBE54E-A701-4039-AC57-CF06B37CC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Freeform 5">
            <a:extLst>
              <a:ext uri="{FF2B5EF4-FFF2-40B4-BE49-F238E27FC236}">
                <a16:creationId xmlns:a16="http://schemas.microsoft.com/office/drawing/2014/main" id="{D33A9890-FE1F-4F08-8EF4-FD2B43954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pic>
        <p:nvPicPr>
          <p:cNvPr id="4" name="Picture 3" descr="Logo&#10;&#10;Description automatically generated">
            <a:extLst>
              <a:ext uri="{FF2B5EF4-FFF2-40B4-BE49-F238E27FC236}">
                <a16:creationId xmlns:a16="http://schemas.microsoft.com/office/drawing/2014/main" id="{3A719C89-4D3D-4058-8174-47086BEF0644}"/>
              </a:ext>
            </a:extLst>
          </p:cNvPr>
          <p:cNvPicPr>
            <a:picLocks noChangeAspect="1"/>
          </p:cNvPicPr>
          <p:nvPr/>
        </p:nvPicPr>
        <p:blipFill rotWithShape="1">
          <a:blip r:embed="rId4">
            <a:duotone>
              <a:prstClr val="black"/>
              <a:schemeClr val="accent5">
                <a:tint val="45000"/>
                <a:satMod val="400000"/>
              </a:schemeClr>
            </a:duotone>
            <a:alphaModFix amt="25000"/>
            <a:extLst>
              <a:ext uri="{28A0092B-C50C-407E-A947-70E740481C1C}">
                <a14:useLocalDpi xmlns:a14="http://schemas.microsoft.com/office/drawing/2010/main" val="0"/>
              </a:ext>
            </a:extLst>
          </a:blip>
          <a:srcRect t="1853" r="9090" b="20767"/>
          <a:stretch/>
        </p:blipFill>
        <p:spPr>
          <a:xfrm>
            <a:off x="474133" y="474134"/>
            <a:ext cx="11243734" cy="5909733"/>
          </a:xfrm>
          <a:prstGeom prst="rect">
            <a:avLst/>
          </a:prstGeom>
        </p:spPr>
      </p:pic>
      <p:sp>
        <p:nvSpPr>
          <p:cNvPr id="36" name="Rectangle 35">
            <a:extLst>
              <a:ext uri="{FF2B5EF4-FFF2-40B4-BE49-F238E27FC236}">
                <a16:creationId xmlns:a16="http://schemas.microsoft.com/office/drawing/2014/main" id="{92515798-C8A3-40E7-A830-82681C81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1154954" y="1820333"/>
            <a:ext cx="8825659" cy="4199467"/>
          </a:xfrm>
        </p:spPr>
        <p:txBody>
          <a:bodyPr anchor="ctr">
            <a:normAutofit/>
          </a:bodyPr>
          <a:lstStyle/>
          <a:p>
            <a:pPr marL="0" indent="0">
              <a:buNone/>
            </a:pPr>
            <a:r>
              <a:rPr lang="en-US" sz="3600" dirty="0">
                <a:solidFill>
                  <a:srgbClr val="FFFFFF"/>
                </a:solidFill>
              </a:rPr>
              <a:t>Welcome to WIC…</a:t>
            </a:r>
          </a:p>
          <a:p>
            <a:pPr marL="0" indent="0">
              <a:buNone/>
            </a:pPr>
            <a:r>
              <a:rPr lang="en-US" sz="3600" b="1" dirty="0">
                <a:solidFill>
                  <a:srgbClr val="FFFFFF"/>
                </a:solidFill>
              </a:rPr>
              <a:t>“You</a:t>
            </a:r>
            <a:r>
              <a:rPr lang="en-US" sz="3600" dirty="0">
                <a:solidFill>
                  <a:srgbClr val="FFFFFF"/>
                </a:solidFill>
              </a:rPr>
              <a:t> play an important role in the lives of the families you serve! Thank you. Let your </a:t>
            </a:r>
            <a:r>
              <a:rPr lang="en-US" sz="3600" b="1" dirty="0">
                <a:solidFill>
                  <a:srgbClr val="FFFFFF"/>
                </a:solidFill>
              </a:rPr>
              <a:t>empathy</a:t>
            </a:r>
            <a:r>
              <a:rPr lang="en-US" sz="3600" dirty="0">
                <a:solidFill>
                  <a:srgbClr val="FFFFFF"/>
                </a:solidFill>
              </a:rPr>
              <a:t>, </a:t>
            </a:r>
            <a:r>
              <a:rPr lang="en-US" sz="3600" b="1" dirty="0">
                <a:solidFill>
                  <a:srgbClr val="FFFFFF"/>
                </a:solidFill>
              </a:rPr>
              <a:t>welcoming attitude </a:t>
            </a:r>
            <a:r>
              <a:rPr lang="en-US" sz="3600" dirty="0">
                <a:solidFill>
                  <a:srgbClr val="FFFFFF"/>
                </a:solidFill>
              </a:rPr>
              <a:t>and </a:t>
            </a:r>
            <a:r>
              <a:rPr lang="en-US" sz="3600" b="1" dirty="0">
                <a:solidFill>
                  <a:srgbClr val="FFFFFF"/>
                </a:solidFill>
              </a:rPr>
              <a:t>willingness to help shine through. Thank you!”</a:t>
            </a:r>
          </a:p>
        </p:txBody>
      </p:sp>
    </p:spTree>
    <p:extLst>
      <p:ext uri="{BB962C8B-B14F-4D97-AF65-F5344CB8AC3E}">
        <p14:creationId xmlns:p14="http://schemas.microsoft.com/office/powerpoint/2010/main" val="390867296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86" name="Group 85">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7" name="Rectangle 86">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Oval 87">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9" name="Oval 88">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0" name="Rectangle 89">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1"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2"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3"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6146" name="Rectangle 2"/>
          <p:cNvSpPr>
            <a:spLocks noGrp="1" noChangeArrowheads="1"/>
          </p:cNvSpPr>
          <p:nvPr>
            <p:ph type="title" idx="4294967295"/>
          </p:nvPr>
        </p:nvSpPr>
        <p:spPr>
          <a:xfrm>
            <a:off x="1154955" y="973667"/>
            <a:ext cx="2942210" cy="4833745"/>
          </a:xfrm>
        </p:spPr>
        <p:txBody>
          <a:bodyPr vert="horz" lIns="91440" tIns="45720" rIns="91440" bIns="45720" rtlCol="0" anchor="ctr">
            <a:normAutofit/>
          </a:bodyPr>
          <a:lstStyle/>
          <a:p>
            <a:r>
              <a:rPr lang="en-US" dirty="0">
                <a:solidFill>
                  <a:srgbClr val="EBEBEB"/>
                </a:solidFill>
              </a:rPr>
              <a:t>Overview of Objectives</a:t>
            </a:r>
          </a:p>
        </p:txBody>
      </p:sp>
      <p:sp>
        <p:nvSpPr>
          <p:cNvPr id="95" name="Rectangle 94">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6149" name="Rectangle 3">
            <a:extLst>
              <a:ext uri="{FF2B5EF4-FFF2-40B4-BE49-F238E27FC236}">
                <a16:creationId xmlns:a16="http://schemas.microsoft.com/office/drawing/2014/main" id="{B55D507A-628B-4739-8686-E6BD0C10999B}"/>
              </a:ext>
            </a:extLst>
          </p:cNvPr>
          <p:cNvGraphicFramePr/>
          <p:nvPr>
            <p:extLst>
              <p:ext uri="{D42A27DB-BD31-4B8C-83A1-F6EECF244321}">
                <p14:modId xmlns:p14="http://schemas.microsoft.com/office/powerpoint/2010/main" val="4076920310"/>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83" name="Group 91">
            <a:extLst>
              <a:ext uri="{FF2B5EF4-FFF2-40B4-BE49-F238E27FC236}">
                <a16:creationId xmlns:a16="http://schemas.microsoft.com/office/drawing/2014/main" id="{EAA979B0-4062-4F2D-8410-EB5084A6F2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3" name="Rectangle 92">
              <a:extLst>
                <a:ext uri="{FF2B5EF4-FFF2-40B4-BE49-F238E27FC236}">
                  <a16:creationId xmlns:a16="http://schemas.microsoft.com/office/drawing/2014/main" id="{ECE8ADEF-DA03-407C-81EB-B5ECE8448E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4" name="Oval 93">
              <a:extLst>
                <a:ext uri="{FF2B5EF4-FFF2-40B4-BE49-F238E27FC236}">
                  <a16:creationId xmlns:a16="http://schemas.microsoft.com/office/drawing/2014/main" id="{E183118F-EAB8-4813-A448-5EC60FF75C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5" name="Oval 94">
              <a:extLst>
                <a:ext uri="{FF2B5EF4-FFF2-40B4-BE49-F238E27FC236}">
                  <a16:creationId xmlns:a16="http://schemas.microsoft.com/office/drawing/2014/main" id="{7B0D8352-8EE2-4390-95C6-5462EFE8C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7" name="Oval 96">
              <a:extLst>
                <a:ext uri="{FF2B5EF4-FFF2-40B4-BE49-F238E27FC236}">
                  <a16:creationId xmlns:a16="http://schemas.microsoft.com/office/drawing/2014/main" id="{F9D0A7D9-D2D7-4057-AFE3-133333548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8" name="Oval 97">
              <a:extLst>
                <a:ext uri="{FF2B5EF4-FFF2-40B4-BE49-F238E27FC236}">
                  <a16:creationId xmlns:a16="http://schemas.microsoft.com/office/drawing/2014/main" id="{F86C6EE3-301D-4744-870D-5AC3DAB8C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9" name="Oval 98">
              <a:extLst>
                <a:ext uri="{FF2B5EF4-FFF2-40B4-BE49-F238E27FC236}">
                  <a16:creationId xmlns:a16="http://schemas.microsoft.com/office/drawing/2014/main" id="{AAB51E2E-AFE1-46C7-BFC5-69E0F5A29E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0" name="Freeform 5">
              <a:extLst>
                <a:ext uri="{FF2B5EF4-FFF2-40B4-BE49-F238E27FC236}">
                  <a16:creationId xmlns:a16="http://schemas.microsoft.com/office/drawing/2014/main" id="{F88CA023-D37B-44A7-B3A6-C6A36AAB0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1" name="Freeform 5">
              <a:extLst>
                <a:ext uri="{FF2B5EF4-FFF2-40B4-BE49-F238E27FC236}">
                  <a16:creationId xmlns:a16="http://schemas.microsoft.com/office/drawing/2014/main" id="{D650DE4B-DDC6-4A96-A1D1-753C0728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02" name="Freeform 5">
              <a:extLst>
                <a:ext uri="{FF2B5EF4-FFF2-40B4-BE49-F238E27FC236}">
                  <a16:creationId xmlns:a16="http://schemas.microsoft.com/office/drawing/2014/main" id="{E9B79AA0-183D-4601-A7F2-A50A28A8E1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184" name="Rectangle 102">
            <a:extLst>
              <a:ext uri="{FF2B5EF4-FFF2-40B4-BE49-F238E27FC236}">
                <a16:creationId xmlns:a16="http://schemas.microsoft.com/office/drawing/2014/main" id="{4F03ED98-831F-4563-BEB3-C67C31E3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185" name="Rectangle 104">
            <a:extLst>
              <a:ext uri="{FF2B5EF4-FFF2-40B4-BE49-F238E27FC236}">
                <a16:creationId xmlns:a16="http://schemas.microsoft.com/office/drawing/2014/main" id="{4D40B773-7B09-4CA5-ACEF-6D8094970A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186" name="Freeform: Shape 106">
            <a:extLst>
              <a:ext uri="{FF2B5EF4-FFF2-40B4-BE49-F238E27FC236}">
                <a16:creationId xmlns:a16="http://schemas.microsoft.com/office/drawing/2014/main" id="{9680A730-D307-4619-A089-699C8994C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00913" y="588083"/>
            <a:ext cx="6053670" cy="5681834"/>
          </a:xfrm>
          <a:custGeom>
            <a:avLst/>
            <a:gdLst>
              <a:gd name="connsiteX0" fmla="*/ 6053670 w 6053670"/>
              <a:gd name="connsiteY0" fmla="*/ 1098 h 5681834"/>
              <a:gd name="connsiteX1" fmla="*/ 6053670 w 6053670"/>
              <a:gd name="connsiteY1" fmla="*/ 1012899 h 5681834"/>
              <a:gd name="connsiteX2" fmla="*/ 6053670 w 6053670"/>
              <a:gd name="connsiteY2" fmla="*/ 1254558 h 5681834"/>
              <a:gd name="connsiteX3" fmla="*/ 6053670 w 6053670"/>
              <a:gd name="connsiteY3" fmla="*/ 5681834 h 5681834"/>
              <a:gd name="connsiteX4" fmla="*/ 0 w 6053670"/>
              <a:gd name="connsiteY4" fmla="*/ 5681834 h 5681834"/>
              <a:gd name="connsiteX5" fmla="*/ 0 w 6053670"/>
              <a:gd name="connsiteY5" fmla="*/ 1249853 h 5681834"/>
              <a:gd name="connsiteX6" fmla="*/ 0 w 6053670"/>
              <a:gd name="connsiteY6" fmla="*/ 1012899 h 5681834"/>
              <a:gd name="connsiteX7" fmla="*/ 0 w 6053670"/>
              <a:gd name="connsiteY7" fmla="*/ 0 h 5681834"/>
              <a:gd name="connsiteX8" fmla="*/ 35717 w 6053670"/>
              <a:gd name="connsiteY8" fmla="*/ 5488 h 5681834"/>
              <a:gd name="connsiteX9" fmla="*/ 140445 w 6053670"/>
              <a:gd name="connsiteY9" fmla="*/ 21641 h 5681834"/>
              <a:gd name="connsiteX10" fmla="*/ 216722 w 6053670"/>
              <a:gd name="connsiteY10" fmla="*/ 32932 h 5681834"/>
              <a:gd name="connsiteX11" fmla="*/ 307527 w 6053670"/>
              <a:gd name="connsiteY11" fmla="*/ 44850 h 5681834"/>
              <a:gd name="connsiteX12" fmla="*/ 415282 w 6053670"/>
              <a:gd name="connsiteY12" fmla="*/ 59121 h 5681834"/>
              <a:gd name="connsiteX13" fmla="*/ 534539 w 6053670"/>
              <a:gd name="connsiteY13" fmla="*/ 74175 h 5681834"/>
              <a:gd name="connsiteX14" fmla="*/ 668931 w 6053670"/>
              <a:gd name="connsiteY14" fmla="*/ 90014 h 5681834"/>
              <a:gd name="connsiteX15" fmla="*/ 815430 w 6053670"/>
              <a:gd name="connsiteY15" fmla="*/ 106794 h 5681834"/>
              <a:gd name="connsiteX16" fmla="*/ 974641 w 6053670"/>
              <a:gd name="connsiteY16" fmla="*/ 123574 h 5681834"/>
              <a:gd name="connsiteX17" fmla="*/ 1144144 w 6053670"/>
              <a:gd name="connsiteY17" fmla="*/ 140667 h 5681834"/>
              <a:gd name="connsiteX18" fmla="*/ 1326965 w 6053670"/>
              <a:gd name="connsiteY18" fmla="*/ 156506 h 5681834"/>
              <a:gd name="connsiteX19" fmla="*/ 1518261 w 6053670"/>
              <a:gd name="connsiteY19" fmla="*/ 171717 h 5681834"/>
              <a:gd name="connsiteX20" fmla="*/ 1720453 w 6053670"/>
              <a:gd name="connsiteY20" fmla="*/ 185518 h 5681834"/>
              <a:gd name="connsiteX21" fmla="*/ 1931121 w 6053670"/>
              <a:gd name="connsiteY21" fmla="*/ 198690 h 5681834"/>
              <a:gd name="connsiteX22" fmla="*/ 2150869 w 6053670"/>
              <a:gd name="connsiteY22" fmla="*/ 211079 h 5681834"/>
              <a:gd name="connsiteX23" fmla="*/ 2263467 w 6053670"/>
              <a:gd name="connsiteY23" fmla="*/ 215470 h 5681834"/>
              <a:gd name="connsiteX24" fmla="*/ 2378487 w 6053670"/>
              <a:gd name="connsiteY24" fmla="*/ 220332 h 5681834"/>
              <a:gd name="connsiteX25" fmla="*/ 2495323 w 6053670"/>
              <a:gd name="connsiteY25" fmla="*/ 224879 h 5681834"/>
              <a:gd name="connsiteX26" fmla="*/ 2612764 w 6053670"/>
              <a:gd name="connsiteY26" fmla="*/ 227859 h 5681834"/>
              <a:gd name="connsiteX27" fmla="*/ 2732627 w 6053670"/>
              <a:gd name="connsiteY27" fmla="*/ 230525 h 5681834"/>
              <a:gd name="connsiteX28" fmla="*/ 2853700 w 6053670"/>
              <a:gd name="connsiteY28" fmla="*/ 233348 h 5681834"/>
              <a:gd name="connsiteX29" fmla="*/ 2977195 w 6053670"/>
              <a:gd name="connsiteY29" fmla="*/ 235229 h 5681834"/>
              <a:gd name="connsiteX30" fmla="*/ 3101901 w 6053670"/>
              <a:gd name="connsiteY30" fmla="*/ 235229 h 5681834"/>
              <a:gd name="connsiteX31" fmla="*/ 3227817 w 6053670"/>
              <a:gd name="connsiteY31" fmla="*/ 236170 h 5681834"/>
              <a:gd name="connsiteX32" fmla="*/ 3354944 w 6053670"/>
              <a:gd name="connsiteY32" fmla="*/ 235229 h 5681834"/>
              <a:gd name="connsiteX33" fmla="*/ 3483887 w 6053670"/>
              <a:gd name="connsiteY33" fmla="*/ 233348 h 5681834"/>
              <a:gd name="connsiteX34" fmla="*/ 3612830 w 6053670"/>
              <a:gd name="connsiteY34" fmla="*/ 231623 h 5681834"/>
              <a:gd name="connsiteX35" fmla="*/ 3743590 w 6053670"/>
              <a:gd name="connsiteY35" fmla="*/ 227859 h 5681834"/>
              <a:gd name="connsiteX36" fmla="*/ 3875560 w 6053670"/>
              <a:gd name="connsiteY36" fmla="*/ 223938 h 5681834"/>
              <a:gd name="connsiteX37" fmla="*/ 4007530 w 6053670"/>
              <a:gd name="connsiteY37" fmla="*/ 219391 h 5681834"/>
              <a:gd name="connsiteX38" fmla="*/ 4140710 w 6053670"/>
              <a:gd name="connsiteY38" fmla="*/ 212961 h 5681834"/>
              <a:gd name="connsiteX39" fmla="*/ 4275102 w 6053670"/>
              <a:gd name="connsiteY39" fmla="*/ 205277 h 5681834"/>
              <a:gd name="connsiteX40" fmla="*/ 4410098 w 6053670"/>
              <a:gd name="connsiteY40" fmla="*/ 197907 h 5681834"/>
              <a:gd name="connsiteX41" fmla="*/ 4545096 w 6053670"/>
              <a:gd name="connsiteY41" fmla="*/ 188498 h 5681834"/>
              <a:gd name="connsiteX42" fmla="*/ 4681909 w 6053670"/>
              <a:gd name="connsiteY42" fmla="*/ 177207 h 5681834"/>
              <a:gd name="connsiteX43" fmla="*/ 4816905 w 6053670"/>
              <a:gd name="connsiteY43" fmla="*/ 165916 h 5681834"/>
              <a:gd name="connsiteX44" fmla="*/ 4954323 w 6053670"/>
              <a:gd name="connsiteY44" fmla="*/ 152899 h 5681834"/>
              <a:gd name="connsiteX45" fmla="*/ 5092347 w 6053670"/>
              <a:gd name="connsiteY45" fmla="*/ 138629 h 5681834"/>
              <a:gd name="connsiteX46" fmla="*/ 5228555 w 6053670"/>
              <a:gd name="connsiteY46" fmla="*/ 123574 h 5681834"/>
              <a:gd name="connsiteX47" fmla="*/ 5366578 w 6053670"/>
              <a:gd name="connsiteY47" fmla="*/ 106010 h 5681834"/>
              <a:gd name="connsiteX48" fmla="*/ 5503997 w 6053670"/>
              <a:gd name="connsiteY48" fmla="*/ 87192 h 5681834"/>
              <a:gd name="connsiteX49" fmla="*/ 5642020 w 6053670"/>
              <a:gd name="connsiteY49" fmla="*/ 68530 h 5681834"/>
              <a:gd name="connsiteX50" fmla="*/ 5779438 w 6053670"/>
              <a:gd name="connsiteY50" fmla="*/ 46733 h 5681834"/>
              <a:gd name="connsiteX51" fmla="*/ 5916251 w 6053670"/>
              <a:gd name="connsiteY51" fmla="*/ 24464 h 5681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681834">
                <a:moveTo>
                  <a:pt x="6053670" y="1098"/>
                </a:moveTo>
                <a:lnTo>
                  <a:pt x="6053670" y="1012899"/>
                </a:lnTo>
                <a:lnTo>
                  <a:pt x="6053670" y="1254558"/>
                </a:lnTo>
                <a:lnTo>
                  <a:pt x="6053670" y="5681834"/>
                </a:lnTo>
                <a:lnTo>
                  <a:pt x="0" y="5681834"/>
                </a:lnTo>
                <a:lnTo>
                  <a:pt x="0" y="1249853"/>
                </a:lnTo>
                <a:lnTo>
                  <a:pt x="0" y="101289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7187" name="Freeform 5">
            <a:extLst>
              <a:ext uri="{FF2B5EF4-FFF2-40B4-BE49-F238E27FC236}">
                <a16:creationId xmlns:a16="http://schemas.microsoft.com/office/drawing/2014/main" id="{9768AB41-1F45-4D7D-8E9F-F32F00C123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7188" name="Freeform 5">
            <a:extLst>
              <a:ext uri="{FF2B5EF4-FFF2-40B4-BE49-F238E27FC236}">
                <a16:creationId xmlns:a16="http://schemas.microsoft.com/office/drawing/2014/main" id="{22CC7380-78F8-4871-A3DB-C4F04F396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598383"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7170" name="Rectangle 2"/>
          <p:cNvSpPr>
            <a:spLocks noGrp="1" noChangeArrowheads="1"/>
          </p:cNvSpPr>
          <p:nvPr>
            <p:ph type="title" idx="4294967295"/>
          </p:nvPr>
        </p:nvSpPr>
        <p:spPr>
          <a:xfrm>
            <a:off x="639098" y="629265"/>
            <a:ext cx="5373877" cy="1622322"/>
          </a:xfrm>
        </p:spPr>
        <p:txBody>
          <a:bodyPr vert="horz" lIns="91440" tIns="45720" rIns="91440" bIns="45720" rtlCol="0" anchor="ctr">
            <a:normAutofit/>
          </a:bodyPr>
          <a:lstStyle/>
          <a:p>
            <a:r>
              <a:rPr lang="en-US" dirty="0">
                <a:solidFill>
                  <a:schemeClr val="tx1"/>
                </a:solidFill>
              </a:rPr>
              <a:t>Core Objectives</a:t>
            </a:r>
          </a:p>
        </p:txBody>
      </p:sp>
      <p:pic>
        <p:nvPicPr>
          <p:cNvPr id="7172" name="Picture 10" descr="MP900442378[1]"/>
          <p:cNvPicPr>
            <a:picLocks noChangeAspect="1" noChangeArrowheads="1"/>
          </p:cNvPicPr>
          <p:nvPr/>
        </p:nvPicPr>
        <p:blipFill rotWithShape="1">
          <a:blip r:embed="rId4" cstate="print"/>
          <a:srcRect l="587" r="-1" b="-1"/>
          <a:stretch/>
        </p:blipFill>
        <p:spPr bwMode="auto">
          <a:xfrm>
            <a:off x="6633676" y="645107"/>
            <a:ext cx="4909867" cy="3284348"/>
          </a:xfrm>
          <a:prstGeom prst="rect">
            <a:avLst/>
          </a:prstGeom>
          <a:noFill/>
        </p:spPr>
      </p:pic>
      <p:sp>
        <p:nvSpPr>
          <p:cNvPr id="113" name="Rectangle 112">
            <a:extLst>
              <a:ext uri="{FF2B5EF4-FFF2-40B4-BE49-F238E27FC236}">
                <a16:creationId xmlns:a16="http://schemas.microsoft.com/office/drawing/2014/main" id="{B4FA2E53-B132-494A-BD39-D0FF6158E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171" name="Rectangle 3"/>
          <p:cNvSpPr>
            <a:spLocks noGrp="1" noChangeArrowheads="1"/>
          </p:cNvSpPr>
          <p:nvPr>
            <p:ph type="body" idx="4294967295"/>
          </p:nvPr>
        </p:nvSpPr>
        <p:spPr>
          <a:xfrm>
            <a:off x="639098" y="2418735"/>
            <a:ext cx="5373877" cy="3811740"/>
          </a:xfrm>
        </p:spPr>
        <p:txBody>
          <a:bodyPr vert="horz" lIns="91440" tIns="45720" rIns="91440" bIns="45720" rtlCol="0" anchor="ctr">
            <a:normAutofit/>
          </a:bodyPr>
          <a:lstStyle/>
          <a:p>
            <a:r>
              <a:rPr lang="en-US" dirty="0">
                <a:solidFill>
                  <a:schemeClr val="tx1"/>
                </a:solidFill>
              </a:rPr>
              <a:t>Increase 1</a:t>
            </a:r>
            <a:r>
              <a:rPr lang="en-US" baseline="30000" dirty="0">
                <a:solidFill>
                  <a:schemeClr val="tx1"/>
                </a:solidFill>
              </a:rPr>
              <a:t>st</a:t>
            </a:r>
            <a:r>
              <a:rPr lang="en-US" dirty="0">
                <a:solidFill>
                  <a:schemeClr val="tx1"/>
                </a:solidFill>
              </a:rPr>
              <a:t> trimester entry into WIC</a:t>
            </a:r>
          </a:p>
          <a:p>
            <a:endParaRPr lang="en-US" dirty="0">
              <a:solidFill>
                <a:schemeClr val="tx1"/>
              </a:solidFill>
            </a:endParaRPr>
          </a:p>
          <a:p>
            <a:r>
              <a:rPr lang="en-US" dirty="0">
                <a:solidFill>
                  <a:schemeClr val="tx1"/>
                </a:solidFill>
              </a:rPr>
              <a:t>Pregnant women gain appropriate weight</a:t>
            </a:r>
          </a:p>
          <a:p>
            <a:pPr marL="0" indent="0"/>
            <a:endParaRPr lang="en-US" dirty="0">
              <a:solidFill>
                <a:schemeClr val="tx1"/>
              </a:solidFill>
            </a:endParaRPr>
          </a:p>
          <a:p>
            <a:r>
              <a:rPr lang="en-US" dirty="0">
                <a:solidFill>
                  <a:schemeClr val="tx1"/>
                </a:solidFill>
              </a:rPr>
              <a:t>Decrease low birth weight (LBW)</a:t>
            </a:r>
          </a:p>
          <a:p>
            <a:endParaRPr lang="en-US" dirty="0">
              <a:solidFill>
                <a:schemeClr val="tx1"/>
              </a:solidFill>
            </a:endParaRPr>
          </a:p>
        </p:txBody>
      </p:sp>
      <p:pic>
        <p:nvPicPr>
          <p:cNvPr id="7173" name="Picture 12" descr="MP900448398[1]"/>
          <p:cNvPicPr>
            <a:picLocks noChangeAspect="1" noChangeArrowheads="1"/>
          </p:cNvPicPr>
          <p:nvPr/>
        </p:nvPicPr>
        <p:blipFill rotWithShape="1">
          <a:blip r:embed="rId5" cstate="print"/>
          <a:srcRect l="9647" r="16701"/>
          <a:stretch/>
        </p:blipFill>
        <p:spPr bwMode="auto">
          <a:xfrm>
            <a:off x="6633676" y="4095905"/>
            <a:ext cx="2358033" cy="2137077"/>
          </a:xfrm>
          <a:prstGeom prst="rect">
            <a:avLst/>
          </a:prstGeom>
          <a:noFill/>
        </p:spPr>
      </p:pic>
      <p:pic>
        <p:nvPicPr>
          <p:cNvPr id="7174" name="Picture 13" descr="MP900321087[1]"/>
          <p:cNvPicPr>
            <a:picLocks noChangeAspect="1" noChangeArrowheads="1"/>
          </p:cNvPicPr>
          <p:nvPr/>
        </p:nvPicPr>
        <p:blipFill rotWithShape="1">
          <a:blip r:embed="rId6" cstate="print"/>
          <a:srcRect r="20302" b="6"/>
          <a:stretch/>
        </p:blipFill>
        <p:spPr bwMode="auto">
          <a:xfrm>
            <a:off x="9155160" y="4095374"/>
            <a:ext cx="2388383" cy="2135102"/>
          </a:xfrm>
          <a:prstGeom prst="rect">
            <a:avLst/>
          </a:prstGeom>
          <a:noFill/>
        </p:spPr>
      </p:pic>
    </p:spTree>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54954" y="973668"/>
            <a:ext cx="8761413" cy="706964"/>
          </a:xfrm>
        </p:spPr>
        <p:txBody>
          <a:bodyPr>
            <a:normAutofit/>
          </a:bodyPr>
          <a:lstStyle/>
          <a:p>
            <a:pPr eaLnBrk="1" hangingPunct="1"/>
            <a:r>
              <a:rPr lang="en-US" dirty="0"/>
              <a:t>Core Objectives</a:t>
            </a:r>
          </a:p>
        </p:txBody>
      </p:sp>
      <p:sp>
        <p:nvSpPr>
          <p:cNvPr id="8195" name="Rectangle 3"/>
          <p:cNvSpPr>
            <a:spLocks noGrp="1" noChangeArrowheads="1"/>
          </p:cNvSpPr>
          <p:nvPr>
            <p:ph idx="1"/>
          </p:nvPr>
        </p:nvSpPr>
        <p:spPr>
          <a:xfrm>
            <a:off x="1154955" y="2603500"/>
            <a:ext cx="4551406" cy="3416300"/>
          </a:xfrm>
        </p:spPr>
        <p:txBody>
          <a:bodyPr anchor="ctr">
            <a:normAutofit/>
          </a:bodyPr>
          <a:lstStyle/>
          <a:p>
            <a:pPr eaLnBrk="1" hangingPunct="1"/>
            <a:r>
              <a:rPr lang="en-US" b="1" dirty="0"/>
              <a:t>Increase breastfeeding</a:t>
            </a:r>
          </a:p>
          <a:p>
            <a:pPr marL="0" indent="0" eaLnBrk="1" hangingPunct="1">
              <a:buNone/>
            </a:pPr>
            <a:endParaRPr lang="en-US" b="1" dirty="0"/>
          </a:p>
          <a:p>
            <a:pPr eaLnBrk="1" hangingPunct="1"/>
            <a:r>
              <a:rPr lang="en-US" b="1" dirty="0"/>
              <a:t>Decrease anemia (low iron)</a:t>
            </a:r>
          </a:p>
          <a:p>
            <a:pPr eaLnBrk="1" hangingPunct="1"/>
            <a:endParaRPr lang="en-US" b="1" dirty="0"/>
          </a:p>
          <a:p>
            <a:pPr eaLnBrk="1" hangingPunct="1"/>
            <a:r>
              <a:rPr lang="en-US" b="1" dirty="0"/>
              <a:t>Reduce risk of childhood overweight and obesity </a:t>
            </a:r>
          </a:p>
        </p:txBody>
      </p:sp>
      <p:pic>
        <p:nvPicPr>
          <p:cNvPr id="8197" name="Picture 7"/>
          <p:cNvPicPr>
            <a:picLocks noChangeAspect="1" noChangeArrowheads="1"/>
          </p:cNvPicPr>
          <p:nvPr/>
        </p:nvPicPr>
        <p:blipFill>
          <a:blip r:embed="rId3" cstate="print"/>
          <a:stretch>
            <a:fillRect/>
          </a:stretch>
        </p:blipFill>
        <p:spPr bwMode="auto">
          <a:xfrm>
            <a:off x="6158171" y="2603500"/>
            <a:ext cx="2391410" cy="3416299"/>
          </a:xfrm>
          <a:prstGeom prst="roundRect">
            <a:avLst>
              <a:gd name="adj" fmla="val 1858"/>
            </a:avLst>
          </a:prstGeom>
          <a:noFill/>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6888" y="2603500"/>
            <a:ext cx="1758956" cy="1628663"/>
          </a:xfrm>
          <a:prstGeom prst="roundRect">
            <a:avLst>
              <a:gd name="adj" fmla="val 1858"/>
            </a:avLst>
          </a:prstGeom>
          <a:effectLst/>
        </p:spPr>
      </p:pic>
      <p:pic>
        <p:nvPicPr>
          <p:cNvPr id="8196" name="Picture 3"/>
          <p:cNvPicPr>
            <a:picLocks noChangeAspect="1" noChangeArrowheads="1"/>
          </p:cNvPicPr>
          <p:nvPr/>
        </p:nvPicPr>
        <p:blipFill>
          <a:blip r:embed="rId5" cstate="print"/>
          <a:stretch>
            <a:fillRect/>
          </a:stretch>
        </p:blipFill>
        <p:spPr bwMode="auto">
          <a:xfrm>
            <a:off x="8928624" y="4391136"/>
            <a:ext cx="1951587" cy="1628663"/>
          </a:xfrm>
          <a:prstGeom prst="roundRect">
            <a:avLst>
              <a:gd name="adj" fmla="val 1858"/>
            </a:avLst>
          </a:prstGeom>
          <a:noFill/>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86" name="Group 85">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7" name="Rectangle 86">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9218" name="Rectangle 2"/>
          <p:cNvSpPr>
            <a:spLocks noGrp="1" noChangeArrowheads="1"/>
          </p:cNvSpPr>
          <p:nvPr>
            <p:ph type="title" idx="4294967295"/>
          </p:nvPr>
        </p:nvSpPr>
        <p:spPr>
          <a:xfrm>
            <a:off x="1154954" y="973668"/>
            <a:ext cx="8761413" cy="706964"/>
          </a:xfrm>
        </p:spPr>
        <p:txBody>
          <a:bodyPr vert="horz" lIns="91440" tIns="45720" rIns="91440" bIns="45720" rtlCol="0" anchor="ctr">
            <a:normAutofit/>
          </a:bodyPr>
          <a:lstStyle/>
          <a:p>
            <a:r>
              <a:rPr lang="en-US" dirty="0">
                <a:solidFill>
                  <a:srgbClr val="FFFFFF"/>
                </a:solidFill>
              </a:rPr>
              <a:t>Why is this important to the State?</a:t>
            </a:r>
          </a:p>
        </p:txBody>
      </p:sp>
      <p:sp>
        <p:nvSpPr>
          <p:cNvPr id="90" name="Rectangle 89">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9221" name="Rectangle 3">
            <a:extLst>
              <a:ext uri="{FF2B5EF4-FFF2-40B4-BE49-F238E27FC236}">
                <a16:creationId xmlns:a16="http://schemas.microsoft.com/office/drawing/2014/main" id="{EAA2FDE6-7BDB-49BF-B5FC-D5B375CEA4F7}"/>
              </a:ext>
            </a:extLst>
          </p:cNvPr>
          <p:cNvGraphicFramePr/>
          <p:nvPr>
            <p:extLst>
              <p:ext uri="{D42A27DB-BD31-4B8C-83A1-F6EECF244321}">
                <p14:modId xmlns:p14="http://schemas.microsoft.com/office/powerpoint/2010/main" val="2896864679"/>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8"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9"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0"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242" name="Rectangle 2"/>
          <p:cNvSpPr>
            <a:spLocks noGrp="1" noChangeArrowheads="1"/>
          </p:cNvSpPr>
          <p:nvPr>
            <p:ph type="title"/>
          </p:nvPr>
        </p:nvSpPr>
        <p:spPr>
          <a:xfrm>
            <a:off x="1154955" y="973667"/>
            <a:ext cx="2942210" cy="4833745"/>
          </a:xfrm>
        </p:spPr>
        <p:txBody>
          <a:bodyPr>
            <a:normAutofit/>
          </a:bodyPr>
          <a:lstStyle/>
          <a:p>
            <a:pPr eaLnBrk="1" hangingPunct="1"/>
            <a:r>
              <a:rPr lang="en-US" b="1" dirty="0">
                <a:solidFill>
                  <a:srgbClr val="EBEBEB"/>
                </a:solidFill>
              </a:rPr>
              <a:t>Why is this important to your agency?</a:t>
            </a:r>
          </a:p>
        </p:txBody>
      </p:sp>
      <p:sp>
        <p:nvSpPr>
          <p:cNvPr id="82" name="Rectangle 81">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10245" name="Rectangle 3">
            <a:extLst>
              <a:ext uri="{FF2B5EF4-FFF2-40B4-BE49-F238E27FC236}">
                <a16:creationId xmlns:a16="http://schemas.microsoft.com/office/drawing/2014/main" id="{1E1E6638-D862-4A87-A4A1-6BE3212DB709}"/>
              </a:ext>
            </a:extLst>
          </p:cNvPr>
          <p:cNvGraphicFramePr>
            <a:graphicFrameLocks noGrp="1"/>
          </p:cNvGraphicFramePr>
          <p:nvPr>
            <p:ph idx="1"/>
            <p:extLst>
              <p:ext uri="{D42A27DB-BD31-4B8C-83A1-F6EECF244321}">
                <p14:modId xmlns:p14="http://schemas.microsoft.com/office/powerpoint/2010/main" val="2058701967"/>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6" name="Rectangle 85">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D82EB7D3-3AD8-4ED1-9E1A-2906E1463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423335" y="404829"/>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267" name="Rectangle 2"/>
          <p:cNvSpPr>
            <a:spLocks noGrp="1" noChangeArrowheads="1"/>
          </p:cNvSpPr>
          <p:nvPr>
            <p:ph type="title" idx="4294967295"/>
          </p:nvPr>
        </p:nvSpPr>
        <p:spPr>
          <a:xfrm>
            <a:off x="561110" y="973668"/>
            <a:ext cx="4177867" cy="1391692"/>
          </a:xfrm>
        </p:spPr>
        <p:txBody>
          <a:bodyPr vert="horz" lIns="91440" tIns="45720" rIns="91440" bIns="45720" rtlCol="0" anchor="ctr">
            <a:normAutofit/>
          </a:bodyPr>
          <a:lstStyle/>
          <a:p>
            <a:r>
              <a:rPr lang="en-US" dirty="0">
                <a:solidFill>
                  <a:schemeClr val="tx2"/>
                </a:solidFill>
              </a:rPr>
              <a:t>Outreach Process Objective  </a:t>
            </a:r>
          </a:p>
        </p:txBody>
      </p:sp>
      <p:sp>
        <p:nvSpPr>
          <p:cNvPr id="11268" name="Rectangle 3"/>
          <p:cNvSpPr>
            <a:spLocks noGrp="1" noChangeArrowheads="1"/>
          </p:cNvSpPr>
          <p:nvPr>
            <p:ph type="body" idx="4294967295"/>
          </p:nvPr>
        </p:nvSpPr>
        <p:spPr>
          <a:xfrm>
            <a:off x="561110" y="2603500"/>
            <a:ext cx="4072673" cy="3416300"/>
          </a:xfrm>
        </p:spPr>
        <p:txBody>
          <a:bodyPr vert="horz" lIns="91440" tIns="45720" rIns="91440" bIns="45720" rtlCol="0">
            <a:normAutofit/>
          </a:bodyPr>
          <a:lstStyle/>
          <a:p>
            <a:r>
              <a:rPr lang="en-US" dirty="0"/>
              <a:t>To increase to </a:t>
            </a:r>
            <a:r>
              <a:rPr lang="en-US" b="1" dirty="0"/>
              <a:t>40% the rate of first trimester enrollment </a:t>
            </a:r>
            <a:r>
              <a:rPr lang="en-US" dirty="0"/>
              <a:t>of pregnant women.</a:t>
            </a:r>
          </a:p>
          <a:p>
            <a:endParaRPr lang="en-US" dirty="0"/>
          </a:p>
          <a:p>
            <a:r>
              <a:rPr lang="en-US" dirty="0"/>
              <a:t>Measure includes breastfeeding and postpartum women who were on WIC for at least 6 months during pregnancy.</a:t>
            </a:r>
          </a:p>
        </p:txBody>
      </p:sp>
      <p:pic>
        <p:nvPicPr>
          <p:cNvPr id="11266" name="Picture 5" descr="MP900442378[1]"/>
          <p:cNvPicPr>
            <a:picLocks noChangeAspect="1" noChangeArrowheads="1"/>
          </p:cNvPicPr>
          <p:nvPr/>
        </p:nvPicPr>
        <p:blipFill rotWithShape="1">
          <a:blip r:embed="rId4" cstate="print"/>
          <a:srcRect l="15937" r="9991"/>
          <a:stretch/>
        </p:blipFill>
        <p:spPr bwMode="auto">
          <a:xfrm>
            <a:off x="5120117" y="461681"/>
            <a:ext cx="6585549" cy="5934638"/>
          </a:xfrm>
          <a:custGeom>
            <a:avLst/>
            <a:gdLst/>
            <a:ahLst/>
            <a:cxnLst/>
            <a:rect l="l" t="t" r="r" b="b"/>
            <a:pathLst>
              <a:path w="6585549" h="5934638">
                <a:moveTo>
                  <a:pt x="225406" y="0"/>
                </a:moveTo>
                <a:lnTo>
                  <a:pt x="6585549" y="0"/>
                </a:lnTo>
                <a:lnTo>
                  <a:pt x="6585549" y="5934638"/>
                </a:lnTo>
                <a:lnTo>
                  <a:pt x="226600" y="5934638"/>
                </a:lnTo>
                <a:lnTo>
                  <a:pt x="214529" y="5856373"/>
                </a:lnTo>
                <a:lnTo>
                  <a:pt x="203238" y="5780097"/>
                </a:lnTo>
                <a:lnTo>
                  <a:pt x="191320" y="5689292"/>
                </a:lnTo>
                <a:lnTo>
                  <a:pt x="177049" y="5581536"/>
                </a:lnTo>
                <a:lnTo>
                  <a:pt x="161995" y="5462279"/>
                </a:lnTo>
                <a:lnTo>
                  <a:pt x="146156" y="5327888"/>
                </a:lnTo>
                <a:lnTo>
                  <a:pt x="129376" y="5181389"/>
                </a:lnTo>
                <a:lnTo>
                  <a:pt x="112596" y="5022177"/>
                </a:lnTo>
                <a:lnTo>
                  <a:pt x="95503" y="4852675"/>
                </a:lnTo>
                <a:lnTo>
                  <a:pt x="79664" y="4669854"/>
                </a:lnTo>
                <a:lnTo>
                  <a:pt x="64453" y="4478558"/>
                </a:lnTo>
                <a:lnTo>
                  <a:pt x="50652" y="4276365"/>
                </a:lnTo>
                <a:lnTo>
                  <a:pt x="37480" y="4065697"/>
                </a:lnTo>
                <a:lnTo>
                  <a:pt x="25091" y="3845949"/>
                </a:lnTo>
                <a:lnTo>
                  <a:pt x="20700" y="3733351"/>
                </a:lnTo>
                <a:lnTo>
                  <a:pt x="15838" y="3618331"/>
                </a:lnTo>
                <a:lnTo>
                  <a:pt x="11291" y="3501495"/>
                </a:lnTo>
                <a:lnTo>
                  <a:pt x="8311" y="3384054"/>
                </a:lnTo>
                <a:lnTo>
                  <a:pt x="5645" y="3264191"/>
                </a:lnTo>
                <a:lnTo>
                  <a:pt x="2822" y="3143118"/>
                </a:lnTo>
                <a:lnTo>
                  <a:pt x="941" y="3019623"/>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a:noFill/>
        </p:spPr>
      </p:pic>
      <p:sp>
        <p:nvSpPr>
          <p:cNvPr id="90"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45327" y="190332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2" name="Rectangle 71">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72">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Oval 73">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9"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0"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2" name="Rectangle 81">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4" name="Rectangle 83">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dirty="0"/>
          </a:p>
        </p:txBody>
      </p:sp>
      <p:sp useBgFill="1">
        <p:nvSpPr>
          <p:cNvPr id="86" name="Rectangle 85">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13314" name="Rectangle 2"/>
          <p:cNvSpPr>
            <a:spLocks noGrp="1" noChangeArrowheads="1"/>
          </p:cNvSpPr>
          <p:nvPr>
            <p:ph type="title"/>
          </p:nvPr>
        </p:nvSpPr>
        <p:spPr>
          <a:xfrm>
            <a:off x="1154954" y="855482"/>
            <a:ext cx="8761413" cy="898674"/>
          </a:xfrm>
        </p:spPr>
        <p:txBody>
          <a:bodyPr vert="horz" lIns="91440" tIns="45720" rIns="91440" bIns="45720" rtlCol="0" anchor="b">
            <a:normAutofit/>
          </a:bodyPr>
          <a:lstStyle/>
          <a:p>
            <a:r>
              <a:rPr lang="en-US" dirty="0">
                <a:solidFill>
                  <a:schemeClr val="tx2"/>
                </a:solidFill>
              </a:rPr>
              <a:t>Why is this important to you?</a:t>
            </a:r>
          </a:p>
        </p:txBody>
      </p:sp>
      <p:sp>
        <p:nvSpPr>
          <p:cNvPr id="88" name="Rectangle 87">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extBox 1"/>
          <p:cNvSpPr txBox="1"/>
          <p:nvPr/>
        </p:nvSpPr>
        <p:spPr>
          <a:xfrm>
            <a:off x="1154954" y="2079173"/>
            <a:ext cx="8182191" cy="3730689"/>
          </a:xfrm>
          <a:prstGeom prst="rect">
            <a:avLst/>
          </a:prstGeom>
        </p:spPr>
        <p:txBody>
          <a:bodyPr vert="horz" lIns="91440" tIns="45720" rIns="91440" bIns="45720" rtlCol="0" anchor="ctr">
            <a:normAutofit/>
          </a:bodyPr>
          <a:lstStyle/>
          <a:p>
            <a:pPr>
              <a:spcBef>
                <a:spcPts val="1000"/>
              </a:spcBef>
              <a:buClr>
                <a:schemeClr val="accent1"/>
              </a:buClr>
              <a:buSzPct val="80000"/>
              <a:buFont typeface="Wingdings 3" charset="2"/>
              <a:buChar char=""/>
            </a:pPr>
            <a:r>
              <a:rPr lang="en-US" dirty="0"/>
              <a:t>___________________________________________</a:t>
            </a:r>
          </a:p>
          <a:p>
            <a:pPr>
              <a:spcBef>
                <a:spcPts val="1000"/>
              </a:spcBef>
              <a:buClr>
                <a:schemeClr val="accent1"/>
              </a:buClr>
              <a:buSzPct val="80000"/>
              <a:buFont typeface="Wingdings 3" charset="2"/>
              <a:buChar char=""/>
            </a:pPr>
            <a:endParaRPr lang="en-US" dirty="0"/>
          </a:p>
          <a:p>
            <a:pPr>
              <a:spcBef>
                <a:spcPts val="1000"/>
              </a:spcBef>
              <a:buClr>
                <a:schemeClr val="accent1"/>
              </a:buClr>
              <a:buSzPct val="80000"/>
              <a:buFont typeface="Wingdings 3" charset="2"/>
              <a:buChar char=""/>
            </a:pPr>
            <a:r>
              <a:rPr lang="en-US" dirty="0"/>
              <a:t>___________________________________________</a:t>
            </a:r>
          </a:p>
          <a:p>
            <a:pPr>
              <a:spcBef>
                <a:spcPts val="1000"/>
              </a:spcBef>
              <a:buClr>
                <a:schemeClr val="accent1"/>
              </a:buClr>
              <a:buSzPct val="80000"/>
              <a:buFont typeface="Wingdings 3" charset="2"/>
              <a:buChar char=""/>
            </a:pPr>
            <a:endParaRPr lang="en-US" dirty="0"/>
          </a:p>
          <a:p>
            <a:pPr>
              <a:spcBef>
                <a:spcPts val="1000"/>
              </a:spcBef>
              <a:buClr>
                <a:schemeClr val="accent1"/>
              </a:buClr>
              <a:buSzPct val="80000"/>
              <a:buFont typeface="Wingdings 3" charset="2"/>
              <a:buChar char=""/>
            </a:pPr>
            <a:r>
              <a:rPr lang="en-US" dirty="0"/>
              <a:t>___________________________________________</a:t>
            </a:r>
          </a:p>
          <a:p>
            <a:pPr>
              <a:spcBef>
                <a:spcPts val="1000"/>
              </a:spcBef>
              <a:buClr>
                <a:schemeClr val="accent1"/>
              </a:buClr>
              <a:buSzPct val="80000"/>
              <a:buFont typeface="Wingdings 3" charset="2"/>
              <a:buChar char=""/>
            </a:pPr>
            <a:endParaRPr lang="en-US" dirty="0"/>
          </a:p>
          <a:p>
            <a:pPr>
              <a:spcBef>
                <a:spcPts val="1000"/>
              </a:spcBef>
              <a:buClr>
                <a:schemeClr val="accent1"/>
              </a:buClr>
              <a:buSzPct val="80000"/>
              <a:buFont typeface="Wingdings 3" charset="2"/>
              <a:buChar char=""/>
            </a:pPr>
            <a:r>
              <a:rPr lang="en-US" dirty="0"/>
              <a:t>___________________________________________</a:t>
            </a:r>
          </a:p>
          <a:p>
            <a:pPr>
              <a:spcBef>
                <a:spcPts val="1000"/>
              </a:spcBef>
              <a:buClr>
                <a:schemeClr val="accent1"/>
              </a:buClr>
              <a:buSzPct val="80000"/>
              <a:buFont typeface="Wingdings 3" charset="2"/>
              <a:buChar char=""/>
            </a:pPr>
            <a:endParaRPr lang="en-US" dirty="0"/>
          </a:p>
          <a:p>
            <a:pPr>
              <a:spcBef>
                <a:spcPts val="1000"/>
              </a:spcBef>
              <a:buClr>
                <a:schemeClr val="accent1"/>
              </a:buClr>
              <a:buSzPct val="80000"/>
              <a:buFont typeface="Wingdings 3" charset="2"/>
              <a:buChar char=""/>
            </a:pPr>
            <a:r>
              <a:rPr lang="en-US" dirty="0"/>
              <a:t>___________________________________________</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4342" name="Group 90">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3" name="Rectangle 92">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5" name="Oval 94">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7" name="Oval 96">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9" name="Oval 98">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0" name="Oval 99">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1" name="Oval 100">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2"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3"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04"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343" name="Rectangle 104">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344" name="Rectangle 105">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sp>
      <p:sp>
        <p:nvSpPr>
          <p:cNvPr id="14345"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4346"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4338" name="Rectangle 4"/>
          <p:cNvSpPr>
            <a:spLocks noGrp="1" noChangeArrowheads="1"/>
          </p:cNvSpPr>
          <p:nvPr>
            <p:ph type="title"/>
          </p:nvPr>
        </p:nvSpPr>
        <p:spPr>
          <a:xfrm>
            <a:off x="639098" y="629265"/>
            <a:ext cx="6072776" cy="1622322"/>
          </a:xfrm>
        </p:spPr>
        <p:txBody>
          <a:bodyPr vert="horz" lIns="91440" tIns="45720" rIns="91440" bIns="45720" rtlCol="0" anchor="ctr">
            <a:normAutofit/>
          </a:bodyPr>
          <a:lstStyle/>
          <a:p>
            <a:r>
              <a:rPr lang="en-US" dirty="0">
                <a:solidFill>
                  <a:srgbClr val="FFFFFF"/>
                </a:solidFill>
              </a:rPr>
              <a:t>I’ll give you one reason…..</a:t>
            </a:r>
          </a:p>
        </p:txBody>
      </p:sp>
      <p:pic>
        <p:nvPicPr>
          <p:cNvPr id="14340" name="Picture 7"/>
          <p:cNvPicPr>
            <a:picLocks noGrp="1" noChangeAspect="1" noChangeArrowheads="1"/>
          </p:cNvPicPr>
          <p:nvPr>
            <p:ph sz="half" idx="2"/>
          </p:nvPr>
        </p:nvPicPr>
        <p:blipFill rotWithShape="1">
          <a:blip r:embed="rId4" cstate="print"/>
          <a:srcRect b="8178"/>
          <a:stretch/>
        </p:blipFill>
        <p:spPr>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a:noFill/>
        </p:spPr>
      </p:pic>
      <p:sp>
        <p:nvSpPr>
          <p:cNvPr id="110" name="Rectangle 109">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2" name="Oval 111">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4" name="Oval 113">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339" name="Rectangle 8"/>
          <p:cNvSpPr>
            <a:spLocks noGrp="1" noChangeArrowheads="1"/>
          </p:cNvSpPr>
          <p:nvPr>
            <p:ph type="body" sz="half" idx="1"/>
          </p:nvPr>
        </p:nvSpPr>
        <p:spPr>
          <a:xfrm>
            <a:off x="639098" y="1971268"/>
            <a:ext cx="6072776" cy="3811740"/>
          </a:xfrm>
        </p:spPr>
        <p:txBody>
          <a:bodyPr vert="horz" lIns="91440" tIns="45720" rIns="91440" bIns="45720" rtlCol="0" anchor="ctr">
            <a:normAutofit/>
          </a:bodyPr>
          <a:lstStyle/>
          <a:p>
            <a:pPr>
              <a:lnSpc>
                <a:spcPct val="90000"/>
              </a:lnSpc>
            </a:pPr>
            <a:endParaRPr lang="en-US" dirty="0">
              <a:solidFill>
                <a:srgbClr val="FFFFFF"/>
              </a:solidFill>
            </a:endParaRPr>
          </a:p>
          <a:p>
            <a:pPr marL="0" indent="0">
              <a:lnSpc>
                <a:spcPct val="90000"/>
              </a:lnSpc>
              <a:buNone/>
            </a:pPr>
            <a:r>
              <a:rPr lang="en-US" sz="2400" b="1" dirty="0">
                <a:solidFill>
                  <a:srgbClr val="FFFFFF"/>
                </a:solidFill>
              </a:rPr>
              <a:t>WIC isn’t just a JOB.</a:t>
            </a:r>
          </a:p>
          <a:p>
            <a:pPr>
              <a:lnSpc>
                <a:spcPct val="90000"/>
              </a:lnSpc>
            </a:pPr>
            <a:endParaRPr lang="en-US" dirty="0">
              <a:solidFill>
                <a:srgbClr val="FFFFFF"/>
              </a:solidFill>
            </a:endParaRPr>
          </a:p>
          <a:p>
            <a:pPr lvl="1">
              <a:lnSpc>
                <a:spcPct val="90000"/>
              </a:lnSpc>
            </a:pPr>
            <a:r>
              <a:rPr lang="en-US" dirty="0">
                <a:solidFill>
                  <a:srgbClr val="FFFFFF"/>
                </a:solidFill>
              </a:rPr>
              <a:t>We have a role in helping participants achieve Positive Health Outcomes</a:t>
            </a:r>
          </a:p>
          <a:p>
            <a:pPr>
              <a:lnSpc>
                <a:spcPct val="90000"/>
              </a:lnSpc>
            </a:pPr>
            <a:endParaRPr lang="en-US" dirty="0">
              <a:solidFill>
                <a:srgbClr val="FFFFFF"/>
              </a:solidFill>
            </a:endParaRPr>
          </a:p>
          <a:p>
            <a:pPr lvl="1">
              <a:lnSpc>
                <a:spcPct val="90000"/>
              </a:lnSpc>
            </a:pPr>
            <a:r>
              <a:rPr lang="en-US" dirty="0">
                <a:solidFill>
                  <a:srgbClr val="FFFFFF"/>
                </a:solidFill>
              </a:rPr>
              <a:t>Based on national health policy HP2010 &amp; now HP2020, HP2030.</a:t>
            </a:r>
          </a:p>
          <a:p>
            <a:pPr>
              <a:lnSpc>
                <a:spcPct val="90000"/>
              </a:lnSpc>
            </a:pPr>
            <a:endParaRPr lang="en-US" dirty="0">
              <a:solidFill>
                <a:srgbClr val="FFFFFF"/>
              </a:solidFill>
            </a:endParaRPr>
          </a:p>
          <a:p>
            <a:pPr lvl="1">
              <a:lnSpc>
                <a:spcPct val="90000"/>
              </a:lnSpc>
            </a:pPr>
            <a:r>
              <a:rPr lang="en-US" dirty="0">
                <a:solidFill>
                  <a:srgbClr val="FFFFFF"/>
                </a:solidFill>
              </a:rPr>
              <a:t>Considers “health determinants” i.e. behaviors, health history, family and social environment</a:t>
            </a:r>
          </a:p>
        </p:txBody>
      </p:sp>
    </p:spTree>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8FEA1B76112F44681D5E1DEE2EDFD1D" ma:contentTypeVersion="7" ma:contentTypeDescription="Create a new document." ma:contentTypeScope="" ma:versionID="81896983e7116dfccefe64c3c3017b49">
  <xsd:schema xmlns:xsd="http://www.w3.org/2001/XMLSchema" xmlns:xs="http://www.w3.org/2001/XMLSchema" xmlns:p="http://schemas.microsoft.com/office/2006/metadata/properties" xmlns:ns1="http://schemas.microsoft.com/sharepoint/v3" xmlns:ns3="70f47c09-23d8-4598-a0e8-4920206073b7" xmlns:ns4="53234a40-c204-4dcb-9940-267ccdabb745" targetNamespace="http://schemas.microsoft.com/office/2006/metadata/properties" ma:root="true" ma:fieldsID="effe0ca620eff9949ea1f2f85bb96266" ns1:_="" ns3:_="" ns4:_="">
    <xsd:import namespace="http://schemas.microsoft.com/sharepoint/v3"/>
    <xsd:import namespace="70f47c09-23d8-4598-a0e8-4920206073b7"/>
    <xsd:import namespace="53234a40-c204-4dcb-9940-267ccdabb74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f47c09-23d8-4598-a0e8-4920206073b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234a40-c204-4dcb-9940-267ccdabb74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E06767-FAA8-4428-A070-4B978AB7C9EA}">
  <ds:schemaRefs>
    <ds:schemaRef ds:uri="70f47c09-23d8-4598-a0e8-4920206073b7"/>
    <ds:schemaRef ds:uri="http://schemas.microsoft.com/office/infopath/2007/PartnerControls"/>
    <ds:schemaRef ds:uri="http://purl.org/dc/elements/1.1/"/>
    <ds:schemaRef ds:uri="http://schemas.microsoft.com/office/2006/metadata/properties"/>
    <ds:schemaRef ds:uri="http://purl.org/dc/terms/"/>
    <ds:schemaRef ds:uri="53234a40-c204-4dcb-9940-267ccdabb745"/>
    <ds:schemaRef ds:uri="http://schemas.openxmlformats.org/package/2006/metadata/core-properties"/>
    <ds:schemaRef ds:uri="http://schemas.microsoft.com/office/2006/documentManagement/types"/>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75DF861B-FE00-476E-A9BC-245D2989EE03}">
  <ds:schemaRefs>
    <ds:schemaRef ds:uri="http://schemas.microsoft.com/sharepoint/v3/contenttype/forms"/>
  </ds:schemaRefs>
</ds:datastoreItem>
</file>

<file path=customXml/itemProps3.xml><?xml version="1.0" encoding="utf-8"?>
<ds:datastoreItem xmlns:ds="http://schemas.openxmlformats.org/officeDocument/2006/customXml" ds:itemID="{AF6E40CA-5F99-43D6-AB39-3F9FE5C615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0f47c09-23d8-4598-a0e8-4920206073b7"/>
    <ds:schemaRef ds:uri="53234a40-c204-4dcb-9940-267ccdabb7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307</TotalTime>
  <Words>2018</Words>
  <Application>Microsoft Office PowerPoint</Application>
  <PresentationFormat>Widescreen</PresentationFormat>
  <Paragraphs>158</Paragraphs>
  <Slides>19</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Century Gothic</vt:lpstr>
      <vt:lpstr>Times New Roman</vt:lpstr>
      <vt:lpstr>Wingdings</vt:lpstr>
      <vt:lpstr>Wingdings 3</vt:lpstr>
      <vt:lpstr>Ion Boardroom</vt:lpstr>
      <vt:lpstr> The Power of Positive Health Outcomes </vt:lpstr>
      <vt:lpstr>Overview of Objectives</vt:lpstr>
      <vt:lpstr>Core Objectives</vt:lpstr>
      <vt:lpstr>Core Objectives</vt:lpstr>
      <vt:lpstr>Why is this important to the State?</vt:lpstr>
      <vt:lpstr>Why is this important to your agency?</vt:lpstr>
      <vt:lpstr>Outreach Process Objective  </vt:lpstr>
      <vt:lpstr>Why is this important to you?</vt:lpstr>
      <vt:lpstr>I’ll give you one reason…..</vt:lpstr>
      <vt:lpstr>Desired health outcome:  Pregnant woman</vt:lpstr>
      <vt:lpstr>Your Questions?</vt:lpstr>
      <vt:lpstr>Your Role in VENA</vt:lpstr>
      <vt:lpstr>Help us Learn about Outreach Efforts!</vt:lpstr>
      <vt:lpstr>Your thoughts?  Let’s discuss your role in WIC’s positive health outcomes.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Positive Health Outcomes</dc:title>
  <dc:creator>Lonczak, Marilyn</dc:creator>
  <cp:lastModifiedBy>McPherson-Milling, Mellessa</cp:lastModifiedBy>
  <cp:revision>15</cp:revision>
  <dcterms:created xsi:type="dcterms:W3CDTF">2020-10-01T17:05:13Z</dcterms:created>
  <dcterms:modified xsi:type="dcterms:W3CDTF">2020-10-30T17:43:17Z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0x010100A8FEA1B76112F44681D5E1DEE2EDFD1D</vt:lpwstr>
  </property>
</Properties>
</file>