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6" r:id="rId2"/>
  </p:sldMasterIdLst>
  <p:notesMasterIdLst>
    <p:notesMasterId r:id="rId24"/>
  </p:notesMasterIdLst>
  <p:handoutMasterIdLst>
    <p:handoutMasterId r:id="rId25"/>
  </p:handoutMasterIdLst>
  <p:sldIdLst>
    <p:sldId id="257" r:id="rId3"/>
    <p:sldId id="258" r:id="rId4"/>
    <p:sldId id="268" r:id="rId5"/>
    <p:sldId id="296" r:id="rId6"/>
    <p:sldId id="263" r:id="rId7"/>
    <p:sldId id="265" r:id="rId8"/>
    <p:sldId id="298" r:id="rId9"/>
    <p:sldId id="266" r:id="rId10"/>
    <p:sldId id="275" r:id="rId11"/>
    <p:sldId id="278" r:id="rId12"/>
    <p:sldId id="279" r:id="rId13"/>
    <p:sldId id="280" r:id="rId14"/>
    <p:sldId id="281" r:id="rId15"/>
    <p:sldId id="297" r:id="rId16"/>
    <p:sldId id="284" r:id="rId17"/>
    <p:sldId id="286" r:id="rId18"/>
    <p:sldId id="267" r:id="rId19"/>
    <p:sldId id="290" r:id="rId20"/>
    <p:sldId id="291" r:id="rId21"/>
    <p:sldId id="294" r:id="rId22"/>
    <p:sldId id="295"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51" autoAdjust="0"/>
  </p:normalViewPr>
  <p:slideViewPr>
    <p:cSldViewPr snapToGrid="0">
      <p:cViewPr varScale="1">
        <p:scale>
          <a:sx n="70" d="100"/>
          <a:sy n="70" d="100"/>
        </p:scale>
        <p:origin x="269" y="6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4" d="100"/>
          <a:sy n="64" d="100"/>
        </p:scale>
        <p:origin x="3158"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ata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D9001-AD17-4413-9A2A-4867E53C15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5178E25-F7AC-401D-BC40-F30F692C71D8}">
      <dgm:prSet/>
      <dgm:spPr/>
      <dgm:t>
        <a:bodyPr/>
        <a:lstStyle/>
        <a:p>
          <a:pPr>
            <a:lnSpc>
              <a:spcPct val="100000"/>
            </a:lnSpc>
          </a:pPr>
          <a:r>
            <a:rPr lang="en-US" dirty="0"/>
            <a:t>Identify 1 Outcome Objective and 2 Nutrition Objectives</a:t>
          </a:r>
        </a:p>
      </dgm:t>
    </dgm:pt>
    <dgm:pt modelId="{EF075E30-3DF2-4D51-8B9F-7937CE9A81C6}" type="parTrans" cxnId="{E645BD28-ACC4-42E8-8BF5-7412762DEADA}">
      <dgm:prSet/>
      <dgm:spPr/>
      <dgm:t>
        <a:bodyPr/>
        <a:lstStyle/>
        <a:p>
          <a:endParaRPr lang="en-US"/>
        </a:p>
      </dgm:t>
    </dgm:pt>
    <dgm:pt modelId="{B745CE74-35C0-48C2-BEEC-5ECAC09BD8FB}" type="sibTrans" cxnId="{E645BD28-ACC4-42E8-8BF5-7412762DEADA}">
      <dgm:prSet/>
      <dgm:spPr/>
      <dgm:t>
        <a:bodyPr/>
        <a:lstStyle/>
        <a:p>
          <a:endParaRPr lang="en-US"/>
        </a:p>
      </dgm:t>
    </dgm:pt>
    <dgm:pt modelId="{3A01937F-5E22-42A9-9EEC-B281B8A82F07}">
      <dgm:prSet/>
      <dgm:spPr/>
      <dgm:t>
        <a:bodyPr/>
        <a:lstStyle/>
        <a:p>
          <a:pPr>
            <a:lnSpc>
              <a:spcPct val="100000"/>
            </a:lnSpc>
          </a:pPr>
          <a:r>
            <a:rPr lang="en-US"/>
            <a:t>Develop 1 SMART Strategy</a:t>
          </a:r>
        </a:p>
      </dgm:t>
    </dgm:pt>
    <dgm:pt modelId="{4733D49E-061E-4BB3-B029-1BED5B7B3B82}" type="parTrans" cxnId="{9D93CC86-1643-44B3-BD39-1D08F2159292}">
      <dgm:prSet/>
      <dgm:spPr/>
      <dgm:t>
        <a:bodyPr/>
        <a:lstStyle/>
        <a:p>
          <a:endParaRPr lang="en-US"/>
        </a:p>
      </dgm:t>
    </dgm:pt>
    <dgm:pt modelId="{C6AC4754-3A06-4EF0-9C49-B0E480D6FA55}" type="sibTrans" cxnId="{9D93CC86-1643-44B3-BD39-1D08F2159292}">
      <dgm:prSet/>
      <dgm:spPr/>
      <dgm:t>
        <a:bodyPr/>
        <a:lstStyle/>
        <a:p>
          <a:endParaRPr lang="en-US"/>
        </a:p>
      </dgm:t>
    </dgm:pt>
    <dgm:pt modelId="{81F73C69-CA6F-445F-99CF-6395BDF66498}">
      <dgm:prSet/>
      <dgm:spPr/>
      <dgm:t>
        <a:bodyPr/>
        <a:lstStyle/>
        <a:p>
          <a:pPr>
            <a:lnSpc>
              <a:spcPct val="100000"/>
            </a:lnSpc>
          </a:pPr>
          <a:r>
            <a:rPr lang="en-US" dirty="0"/>
            <a:t>Identify 1 role a Nutritionist plays in achieving an Objective</a:t>
          </a:r>
        </a:p>
      </dgm:t>
    </dgm:pt>
    <dgm:pt modelId="{B780FD4A-F5E3-4316-AF80-5CBB43985BBA}" type="parTrans" cxnId="{03345A11-B116-4D7A-9017-CD9BD7287C5F}">
      <dgm:prSet/>
      <dgm:spPr/>
      <dgm:t>
        <a:bodyPr/>
        <a:lstStyle/>
        <a:p>
          <a:endParaRPr lang="en-US"/>
        </a:p>
      </dgm:t>
    </dgm:pt>
    <dgm:pt modelId="{FE5167B7-F515-434E-839D-E2C355DC9825}" type="sibTrans" cxnId="{03345A11-B116-4D7A-9017-CD9BD7287C5F}">
      <dgm:prSet/>
      <dgm:spPr/>
      <dgm:t>
        <a:bodyPr/>
        <a:lstStyle/>
        <a:p>
          <a:endParaRPr lang="en-US"/>
        </a:p>
      </dgm:t>
    </dgm:pt>
    <dgm:pt modelId="{96B1274E-AFE9-44D8-B8EE-7CBEBB99B92A}">
      <dgm:prSet/>
      <dgm:spPr/>
      <dgm:t>
        <a:bodyPr/>
        <a:lstStyle/>
        <a:p>
          <a:pPr>
            <a:lnSpc>
              <a:spcPct val="100000"/>
            </a:lnSpc>
          </a:pPr>
          <a:r>
            <a:rPr lang="en-US" dirty="0"/>
            <a:t>Identify where the </a:t>
          </a:r>
          <a:r>
            <a:rPr lang="en-US" dirty="0" err="1"/>
            <a:t>ReNEW</a:t>
          </a:r>
          <a:r>
            <a:rPr lang="en-US" dirty="0"/>
            <a:t> developed Lesson Plans and other Guidance Documents can be found</a:t>
          </a:r>
        </a:p>
      </dgm:t>
    </dgm:pt>
    <dgm:pt modelId="{A4591CFC-0F60-4516-9DE3-E58805773711}" type="parTrans" cxnId="{3542FEDD-8535-4CD1-8B8E-6B9FEC6134D8}">
      <dgm:prSet/>
      <dgm:spPr/>
      <dgm:t>
        <a:bodyPr/>
        <a:lstStyle/>
        <a:p>
          <a:endParaRPr lang="en-US"/>
        </a:p>
      </dgm:t>
    </dgm:pt>
    <dgm:pt modelId="{98CFCBCC-E097-483C-931D-FCAB9C075C92}" type="sibTrans" cxnId="{3542FEDD-8535-4CD1-8B8E-6B9FEC6134D8}">
      <dgm:prSet/>
      <dgm:spPr/>
      <dgm:t>
        <a:bodyPr/>
        <a:lstStyle/>
        <a:p>
          <a:endParaRPr lang="en-US"/>
        </a:p>
      </dgm:t>
    </dgm:pt>
    <dgm:pt modelId="{036A4A90-E972-49DB-8DCE-E169BEE3F007}" type="pres">
      <dgm:prSet presAssocID="{9FFD9001-AD17-4413-9A2A-4867E53C154E}" presName="root" presStyleCnt="0">
        <dgm:presLayoutVars>
          <dgm:dir/>
          <dgm:resizeHandles val="exact"/>
        </dgm:presLayoutVars>
      </dgm:prSet>
      <dgm:spPr/>
    </dgm:pt>
    <dgm:pt modelId="{DBB2F556-D672-46BC-9F46-9244D4C865AF}" type="pres">
      <dgm:prSet presAssocID="{E5178E25-F7AC-401D-BC40-F30F692C71D8}" presName="compNode" presStyleCnt="0"/>
      <dgm:spPr/>
    </dgm:pt>
    <dgm:pt modelId="{66A623FD-A7E3-4507-ABE5-622589498097}" type="pres">
      <dgm:prSet presAssocID="{E5178E25-F7AC-401D-BC40-F30F692C71D8}" presName="bgRect" presStyleLbl="bgShp" presStyleIdx="0" presStyleCnt="4"/>
      <dgm:spPr/>
    </dgm:pt>
    <dgm:pt modelId="{AFF450CA-4815-45F9-977F-4F677542281A}" type="pres">
      <dgm:prSet presAssocID="{E5178E25-F7AC-401D-BC40-F30F692C71D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C0119D19-D8A1-453D-AFD8-4D87EB5229D8}" type="pres">
      <dgm:prSet presAssocID="{E5178E25-F7AC-401D-BC40-F30F692C71D8}" presName="spaceRect" presStyleCnt="0"/>
      <dgm:spPr/>
    </dgm:pt>
    <dgm:pt modelId="{65855F5F-D815-49DB-9C84-7A1D5C1BB782}" type="pres">
      <dgm:prSet presAssocID="{E5178E25-F7AC-401D-BC40-F30F692C71D8}" presName="parTx" presStyleLbl="revTx" presStyleIdx="0" presStyleCnt="4">
        <dgm:presLayoutVars>
          <dgm:chMax val="0"/>
          <dgm:chPref val="0"/>
        </dgm:presLayoutVars>
      </dgm:prSet>
      <dgm:spPr/>
    </dgm:pt>
    <dgm:pt modelId="{AE853106-C0AB-4972-9D12-654689235250}" type="pres">
      <dgm:prSet presAssocID="{B745CE74-35C0-48C2-BEEC-5ECAC09BD8FB}" presName="sibTrans" presStyleCnt="0"/>
      <dgm:spPr/>
    </dgm:pt>
    <dgm:pt modelId="{6EC58A51-2E2E-45E2-8994-B4033DF086BA}" type="pres">
      <dgm:prSet presAssocID="{3A01937F-5E22-42A9-9EEC-B281B8A82F07}" presName="compNode" presStyleCnt="0"/>
      <dgm:spPr/>
    </dgm:pt>
    <dgm:pt modelId="{2CA84FC1-D7AD-41D9-AC00-899A0A1FB266}" type="pres">
      <dgm:prSet presAssocID="{3A01937F-5E22-42A9-9EEC-B281B8A82F07}" presName="bgRect" presStyleLbl="bgShp" presStyleIdx="1" presStyleCnt="4"/>
      <dgm:spPr/>
    </dgm:pt>
    <dgm:pt modelId="{17D8E82B-FA59-477E-801C-CAA551B53F21}" type="pres">
      <dgm:prSet presAssocID="{3A01937F-5E22-42A9-9EEC-B281B8A82F0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B5149C04-7533-44BB-BF5E-31FC5FD94C0F}" type="pres">
      <dgm:prSet presAssocID="{3A01937F-5E22-42A9-9EEC-B281B8A82F07}" presName="spaceRect" presStyleCnt="0"/>
      <dgm:spPr/>
    </dgm:pt>
    <dgm:pt modelId="{2B1D2099-5BF7-40F9-ADF7-762346D526EC}" type="pres">
      <dgm:prSet presAssocID="{3A01937F-5E22-42A9-9EEC-B281B8A82F07}" presName="parTx" presStyleLbl="revTx" presStyleIdx="1" presStyleCnt="4">
        <dgm:presLayoutVars>
          <dgm:chMax val="0"/>
          <dgm:chPref val="0"/>
        </dgm:presLayoutVars>
      </dgm:prSet>
      <dgm:spPr/>
    </dgm:pt>
    <dgm:pt modelId="{E48D0E98-95AB-4B72-8BB8-6381DA34784F}" type="pres">
      <dgm:prSet presAssocID="{C6AC4754-3A06-4EF0-9C49-B0E480D6FA55}" presName="sibTrans" presStyleCnt="0"/>
      <dgm:spPr/>
    </dgm:pt>
    <dgm:pt modelId="{41973AF2-F324-4549-BD56-A340100357BA}" type="pres">
      <dgm:prSet presAssocID="{81F73C69-CA6F-445F-99CF-6395BDF66498}" presName="compNode" presStyleCnt="0"/>
      <dgm:spPr/>
    </dgm:pt>
    <dgm:pt modelId="{E8EC9D8D-797E-43E2-9789-1625D9F31F05}" type="pres">
      <dgm:prSet presAssocID="{81F73C69-CA6F-445F-99CF-6395BDF66498}" presName="bgRect" presStyleLbl="bgShp" presStyleIdx="2" presStyleCnt="4"/>
      <dgm:spPr/>
    </dgm:pt>
    <dgm:pt modelId="{80233DD5-711D-4457-9F4C-0A40B71C02BA}" type="pres">
      <dgm:prSet presAssocID="{81F73C69-CA6F-445F-99CF-6395BDF6649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BA783F4F-5985-4F3E-888C-7E6B84548AD4}" type="pres">
      <dgm:prSet presAssocID="{81F73C69-CA6F-445F-99CF-6395BDF66498}" presName="spaceRect" presStyleCnt="0"/>
      <dgm:spPr/>
    </dgm:pt>
    <dgm:pt modelId="{407C75F6-962F-42E9-91BC-29552B58A3E1}" type="pres">
      <dgm:prSet presAssocID="{81F73C69-CA6F-445F-99CF-6395BDF66498}" presName="parTx" presStyleLbl="revTx" presStyleIdx="2" presStyleCnt="4">
        <dgm:presLayoutVars>
          <dgm:chMax val="0"/>
          <dgm:chPref val="0"/>
        </dgm:presLayoutVars>
      </dgm:prSet>
      <dgm:spPr/>
    </dgm:pt>
    <dgm:pt modelId="{4350CD1F-A962-4843-84A5-84AB0FEA8354}" type="pres">
      <dgm:prSet presAssocID="{FE5167B7-F515-434E-839D-E2C355DC9825}" presName="sibTrans" presStyleCnt="0"/>
      <dgm:spPr/>
    </dgm:pt>
    <dgm:pt modelId="{9867147B-5D1A-46CE-B65C-9A8C61C05835}" type="pres">
      <dgm:prSet presAssocID="{96B1274E-AFE9-44D8-B8EE-7CBEBB99B92A}" presName="compNode" presStyleCnt="0"/>
      <dgm:spPr/>
    </dgm:pt>
    <dgm:pt modelId="{52081FFD-3C2A-4C5A-B492-C9C1B01919C8}" type="pres">
      <dgm:prSet presAssocID="{96B1274E-AFE9-44D8-B8EE-7CBEBB99B92A}" presName="bgRect" presStyleLbl="bgShp" presStyleIdx="3" presStyleCnt="4"/>
      <dgm:spPr/>
    </dgm:pt>
    <dgm:pt modelId="{CC8E6269-069C-4F29-8D1B-E0238BB4EE6F}" type="pres">
      <dgm:prSet presAssocID="{96B1274E-AFE9-44D8-B8EE-7CBEBB99B92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87BEDD11-B117-48C3-8082-2A6C9327EB2E}" type="pres">
      <dgm:prSet presAssocID="{96B1274E-AFE9-44D8-B8EE-7CBEBB99B92A}" presName="spaceRect" presStyleCnt="0"/>
      <dgm:spPr/>
    </dgm:pt>
    <dgm:pt modelId="{3311AD11-8770-4E7F-AE5B-207F0EAA570B}" type="pres">
      <dgm:prSet presAssocID="{96B1274E-AFE9-44D8-B8EE-7CBEBB99B92A}" presName="parTx" presStyleLbl="revTx" presStyleIdx="3" presStyleCnt="4">
        <dgm:presLayoutVars>
          <dgm:chMax val="0"/>
          <dgm:chPref val="0"/>
        </dgm:presLayoutVars>
      </dgm:prSet>
      <dgm:spPr/>
    </dgm:pt>
  </dgm:ptLst>
  <dgm:cxnLst>
    <dgm:cxn modelId="{03345A11-B116-4D7A-9017-CD9BD7287C5F}" srcId="{9FFD9001-AD17-4413-9A2A-4867E53C154E}" destId="{81F73C69-CA6F-445F-99CF-6395BDF66498}" srcOrd="2" destOrd="0" parTransId="{B780FD4A-F5E3-4316-AF80-5CBB43985BBA}" sibTransId="{FE5167B7-F515-434E-839D-E2C355DC9825}"/>
    <dgm:cxn modelId="{E645BD28-ACC4-42E8-8BF5-7412762DEADA}" srcId="{9FFD9001-AD17-4413-9A2A-4867E53C154E}" destId="{E5178E25-F7AC-401D-BC40-F30F692C71D8}" srcOrd="0" destOrd="0" parTransId="{EF075E30-3DF2-4D51-8B9F-7937CE9A81C6}" sibTransId="{B745CE74-35C0-48C2-BEEC-5ECAC09BD8FB}"/>
    <dgm:cxn modelId="{69CFBE4E-AAB6-4A17-88EF-B88BDCC6905B}" type="presOf" srcId="{9FFD9001-AD17-4413-9A2A-4867E53C154E}" destId="{036A4A90-E972-49DB-8DCE-E169BEE3F007}" srcOrd="0" destOrd="0" presId="urn:microsoft.com/office/officeart/2018/2/layout/IconVerticalSolidList"/>
    <dgm:cxn modelId="{A6C27972-1179-42D1-85F7-A3B3DF6E619D}" type="presOf" srcId="{3A01937F-5E22-42A9-9EEC-B281B8A82F07}" destId="{2B1D2099-5BF7-40F9-ADF7-762346D526EC}" srcOrd="0" destOrd="0" presId="urn:microsoft.com/office/officeart/2018/2/layout/IconVerticalSolidList"/>
    <dgm:cxn modelId="{9D93CC86-1643-44B3-BD39-1D08F2159292}" srcId="{9FFD9001-AD17-4413-9A2A-4867E53C154E}" destId="{3A01937F-5E22-42A9-9EEC-B281B8A82F07}" srcOrd="1" destOrd="0" parTransId="{4733D49E-061E-4BB3-B029-1BED5B7B3B82}" sibTransId="{C6AC4754-3A06-4EF0-9C49-B0E480D6FA55}"/>
    <dgm:cxn modelId="{1CE4FE99-F53E-4EBF-B568-E07DFF525335}" type="presOf" srcId="{E5178E25-F7AC-401D-BC40-F30F692C71D8}" destId="{65855F5F-D815-49DB-9C84-7A1D5C1BB782}" srcOrd="0" destOrd="0" presId="urn:microsoft.com/office/officeart/2018/2/layout/IconVerticalSolidList"/>
    <dgm:cxn modelId="{C26BFCB4-D848-471B-AEF5-54D0B57940FB}" type="presOf" srcId="{96B1274E-AFE9-44D8-B8EE-7CBEBB99B92A}" destId="{3311AD11-8770-4E7F-AE5B-207F0EAA570B}" srcOrd="0" destOrd="0" presId="urn:microsoft.com/office/officeart/2018/2/layout/IconVerticalSolidList"/>
    <dgm:cxn modelId="{EECD21D9-1549-4DA0-93CA-1A8409FC6A18}" type="presOf" srcId="{81F73C69-CA6F-445F-99CF-6395BDF66498}" destId="{407C75F6-962F-42E9-91BC-29552B58A3E1}" srcOrd="0" destOrd="0" presId="urn:microsoft.com/office/officeart/2018/2/layout/IconVerticalSolidList"/>
    <dgm:cxn modelId="{3542FEDD-8535-4CD1-8B8E-6B9FEC6134D8}" srcId="{9FFD9001-AD17-4413-9A2A-4867E53C154E}" destId="{96B1274E-AFE9-44D8-B8EE-7CBEBB99B92A}" srcOrd="3" destOrd="0" parTransId="{A4591CFC-0F60-4516-9DE3-E58805773711}" sibTransId="{98CFCBCC-E097-483C-931D-FCAB9C075C92}"/>
    <dgm:cxn modelId="{197D814F-D5B3-4D4B-BCF6-09243B09554B}" type="presParOf" srcId="{036A4A90-E972-49DB-8DCE-E169BEE3F007}" destId="{DBB2F556-D672-46BC-9F46-9244D4C865AF}" srcOrd="0" destOrd="0" presId="urn:microsoft.com/office/officeart/2018/2/layout/IconVerticalSolidList"/>
    <dgm:cxn modelId="{DDEF5359-9CC8-41F8-8F09-76A271694F49}" type="presParOf" srcId="{DBB2F556-D672-46BC-9F46-9244D4C865AF}" destId="{66A623FD-A7E3-4507-ABE5-622589498097}" srcOrd="0" destOrd="0" presId="urn:microsoft.com/office/officeart/2018/2/layout/IconVerticalSolidList"/>
    <dgm:cxn modelId="{24032217-5E23-4FCB-B98B-FC2E737F06BA}" type="presParOf" srcId="{DBB2F556-D672-46BC-9F46-9244D4C865AF}" destId="{AFF450CA-4815-45F9-977F-4F677542281A}" srcOrd="1" destOrd="0" presId="urn:microsoft.com/office/officeart/2018/2/layout/IconVerticalSolidList"/>
    <dgm:cxn modelId="{2864DA1D-3145-4435-ABA7-31C4D554BA2D}" type="presParOf" srcId="{DBB2F556-D672-46BC-9F46-9244D4C865AF}" destId="{C0119D19-D8A1-453D-AFD8-4D87EB5229D8}" srcOrd="2" destOrd="0" presId="urn:microsoft.com/office/officeart/2018/2/layout/IconVerticalSolidList"/>
    <dgm:cxn modelId="{1AF29B43-6935-4396-9B6E-5DDFF5191146}" type="presParOf" srcId="{DBB2F556-D672-46BC-9F46-9244D4C865AF}" destId="{65855F5F-D815-49DB-9C84-7A1D5C1BB782}" srcOrd="3" destOrd="0" presId="urn:microsoft.com/office/officeart/2018/2/layout/IconVerticalSolidList"/>
    <dgm:cxn modelId="{355A1A46-02A9-47BB-8ED0-8AB2D0B96A10}" type="presParOf" srcId="{036A4A90-E972-49DB-8DCE-E169BEE3F007}" destId="{AE853106-C0AB-4972-9D12-654689235250}" srcOrd="1" destOrd="0" presId="urn:microsoft.com/office/officeart/2018/2/layout/IconVerticalSolidList"/>
    <dgm:cxn modelId="{6E520766-2B3A-44B6-B4EA-03E5BA764F78}" type="presParOf" srcId="{036A4A90-E972-49DB-8DCE-E169BEE3F007}" destId="{6EC58A51-2E2E-45E2-8994-B4033DF086BA}" srcOrd="2" destOrd="0" presId="urn:microsoft.com/office/officeart/2018/2/layout/IconVerticalSolidList"/>
    <dgm:cxn modelId="{B1216474-899E-4801-89B2-1CDF5A293814}" type="presParOf" srcId="{6EC58A51-2E2E-45E2-8994-B4033DF086BA}" destId="{2CA84FC1-D7AD-41D9-AC00-899A0A1FB266}" srcOrd="0" destOrd="0" presId="urn:microsoft.com/office/officeart/2018/2/layout/IconVerticalSolidList"/>
    <dgm:cxn modelId="{FB2199CB-901F-4388-9458-393910707A71}" type="presParOf" srcId="{6EC58A51-2E2E-45E2-8994-B4033DF086BA}" destId="{17D8E82B-FA59-477E-801C-CAA551B53F21}" srcOrd="1" destOrd="0" presId="urn:microsoft.com/office/officeart/2018/2/layout/IconVerticalSolidList"/>
    <dgm:cxn modelId="{97A2C76F-BAD2-4E81-BB15-92FED9CB8858}" type="presParOf" srcId="{6EC58A51-2E2E-45E2-8994-B4033DF086BA}" destId="{B5149C04-7533-44BB-BF5E-31FC5FD94C0F}" srcOrd="2" destOrd="0" presId="urn:microsoft.com/office/officeart/2018/2/layout/IconVerticalSolidList"/>
    <dgm:cxn modelId="{21A15580-A593-4AF5-B465-FCDCF7641C79}" type="presParOf" srcId="{6EC58A51-2E2E-45E2-8994-B4033DF086BA}" destId="{2B1D2099-5BF7-40F9-ADF7-762346D526EC}" srcOrd="3" destOrd="0" presId="urn:microsoft.com/office/officeart/2018/2/layout/IconVerticalSolidList"/>
    <dgm:cxn modelId="{0642800C-DAB2-4D86-A146-C285C8DFDE90}" type="presParOf" srcId="{036A4A90-E972-49DB-8DCE-E169BEE3F007}" destId="{E48D0E98-95AB-4B72-8BB8-6381DA34784F}" srcOrd="3" destOrd="0" presId="urn:microsoft.com/office/officeart/2018/2/layout/IconVerticalSolidList"/>
    <dgm:cxn modelId="{83D716A1-C497-47D4-9A6F-F6F8D11E5F32}" type="presParOf" srcId="{036A4A90-E972-49DB-8DCE-E169BEE3F007}" destId="{41973AF2-F324-4549-BD56-A340100357BA}" srcOrd="4" destOrd="0" presId="urn:microsoft.com/office/officeart/2018/2/layout/IconVerticalSolidList"/>
    <dgm:cxn modelId="{BA1B1A5B-2C6D-4EDD-A470-1D15143A1E05}" type="presParOf" srcId="{41973AF2-F324-4549-BD56-A340100357BA}" destId="{E8EC9D8D-797E-43E2-9789-1625D9F31F05}" srcOrd="0" destOrd="0" presId="urn:microsoft.com/office/officeart/2018/2/layout/IconVerticalSolidList"/>
    <dgm:cxn modelId="{87429AE3-DF1C-414E-BB68-7DB5D88B5931}" type="presParOf" srcId="{41973AF2-F324-4549-BD56-A340100357BA}" destId="{80233DD5-711D-4457-9F4C-0A40B71C02BA}" srcOrd="1" destOrd="0" presId="urn:microsoft.com/office/officeart/2018/2/layout/IconVerticalSolidList"/>
    <dgm:cxn modelId="{B523A054-1A00-47CC-BC6A-F546D499BBC6}" type="presParOf" srcId="{41973AF2-F324-4549-BD56-A340100357BA}" destId="{BA783F4F-5985-4F3E-888C-7E6B84548AD4}" srcOrd="2" destOrd="0" presId="urn:microsoft.com/office/officeart/2018/2/layout/IconVerticalSolidList"/>
    <dgm:cxn modelId="{F7C13C79-2D92-4865-9FED-DE36694DF5D9}" type="presParOf" srcId="{41973AF2-F324-4549-BD56-A340100357BA}" destId="{407C75F6-962F-42E9-91BC-29552B58A3E1}" srcOrd="3" destOrd="0" presId="urn:microsoft.com/office/officeart/2018/2/layout/IconVerticalSolidList"/>
    <dgm:cxn modelId="{ED7B838A-2DCF-4D46-99E2-A8D00F6327EA}" type="presParOf" srcId="{036A4A90-E972-49DB-8DCE-E169BEE3F007}" destId="{4350CD1F-A962-4843-84A5-84AB0FEA8354}" srcOrd="5" destOrd="0" presId="urn:microsoft.com/office/officeart/2018/2/layout/IconVerticalSolidList"/>
    <dgm:cxn modelId="{A07A7FEB-186C-467C-9FAA-37FC51408EE5}" type="presParOf" srcId="{036A4A90-E972-49DB-8DCE-E169BEE3F007}" destId="{9867147B-5D1A-46CE-B65C-9A8C61C05835}" srcOrd="6" destOrd="0" presId="urn:microsoft.com/office/officeart/2018/2/layout/IconVerticalSolidList"/>
    <dgm:cxn modelId="{5544D4B4-99B0-4D90-963C-A76B842F023B}" type="presParOf" srcId="{9867147B-5D1A-46CE-B65C-9A8C61C05835}" destId="{52081FFD-3C2A-4C5A-B492-C9C1B01919C8}" srcOrd="0" destOrd="0" presId="urn:microsoft.com/office/officeart/2018/2/layout/IconVerticalSolidList"/>
    <dgm:cxn modelId="{609453DA-2E26-41C8-BE46-0497497312E5}" type="presParOf" srcId="{9867147B-5D1A-46CE-B65C-9A8C61C05835}" destId="{CC8E6269-069C-4F29-8D1B-E0238BB4EE6F}" srcOrd="1" destOrd="0" presId="urn:microsoft.com/office/officeart/2018/2/layout/IconVerticalSolidList"/>
    <dgm:cxn modelId="{6C211739-7722-4B9B-A477-BF67B81B140A}" type="presParOf" srcId="{9867147B-5D1A-46CE-B65C-9A8C61C05835}" destId="{87BEDD11-B117-48C3-8082-2A6C9327EB2E}" srcOrd="2" destOrd="0" presId="urn:microsoft.com/office/officeart/2018/2/layout/IconVerticalSolidList"/>
    <dgm:cxn modelId="{1DD944BA-2792-4A39-8E51-B37F56E26A46}" type="presParOf" srcId="{9867147B-5D1A-46CE-B65C-9A8C61C05835}" destId="{3311AD11-8770-4E7F-AE5B-207F0EAA570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1B80B3-5794-4EF1-838A-9929E6427814}"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FA8F5232-7ABA-40CB-86E9-9D765A355C6A}">
      <dgm:prSet/>
      <dgm:spPr/>
      <dgm:t>
        <a:bodyPr/>
        <a:lstStyle/>
        <a:p>
          <a:r>
            <a:rPr lang="en-US" dirty="0"/>
            <a:t>Counseling</a:t>
          </a:r>
        </a:p>
      </dgm:t>
    </dgm:pt>
    <dgm:pt modelId="{146FF85A-05C3-47E4-90F8-FD7F296B42BB}" type="parTrans" cxnId="{3B2A7446-A728-4684-9D8E-BA43AEB119E6}">
      <dgm:prSet/>
      <dgm:spPr/>
      <dgm:t>
        <a:bodyPr/>
        <a:lstStyle/>
        <a:p>
          <a:endParaRPr lang="en-US"/>
        </a:p>
      </dgm:t>
    </dgm:pt>
    <dgm:pt modelId="{D466ED2C-72DC-4031-A84B-E925A03AFA85}" type="sibTrans" cxnId="{3B2A7446-A728-4684-9D8E-BA43AEB119E6}">
      <dgm:prSet/>
      <dgm:spPr/>
      <dgm:t>
        <a:bodyPr/>
        <a:lstStyle/>
        <a:p>
          <a:endParaRPr lang="en-US"/>
        </a:p>
      </dgm:t>
    </dgm:pt>
    <dgm:pt modelId="{600729CD-24C0-426D-A557-DA6151806D48}">
      <dgm:prSet custT="1"/>
      <dgm:spPr/>
      <dgm:t>
        <a:bodyPr/>
        <a:lstStyle/>
        <a:p>
          <a:pPr>
            <a:buFont typeface="Arial" panose="020B0604020202020204" pitchFamily="34" charset="0"/>
            <a:buChar char="•"/>
          </a:pPr>
          <a:r>
            <a:rPr lang="en-US" sz="2400" dirty="0"/>
            <a:t>Conduct nutrition assessment</a:t>
          </a:r>
        </a:p>
        <a:p>
          <a:pPr>
            <a:buFont typeface="Arial" panose="020B0604020202020204" pitchFamily="34" charset="0"/>
            <a:buChar char="•"/>
          </a:pPr>
          <a:r>
            <a:rPr lang="en-US" sz="2400" dirty="0"/>
            <a:t>Assist the participant in setting a goal</a:t>
          </a:r>
        </a:p>
        <a:p>
          <a:pPr>
            <a:buFont typeface="Arial" panose="020B0604020202020204" pitchFamily="34" charset="0"/>
            <a:buNone/>
          </a:pPr>
          <a:r>
            <a:rPr lang="en-US" sz="2400" dirty="0"/>
            <a:t>Provide food benefits</a:t>
          </a:r>
        </a:p>
        <a:p>
          <a:pPr>
            <a:buFont typeface="Arial" panose="020B0604020202020204" pitchFamily="34" charset="0"/>
            <a:buNone/>
          </a:pPr>
          <a:r>
            <a:rPr lang="en-US" sz="2400" dirty="0"/>
            <a:t>Make relevant referrals</a:t>
          </a:r>
        </a:p>
      </dgm:t>
    </dgm:pt>
    <dgm:pt modelId="{AAC1C221-C31D-406B-BD6A-87424B8DCC9E}" type="parTrans" cxnId="{8C7E33DD-71A6-4F64-AA65-23B43A319FD7}">
      <dgm:prSet/>
      <dgm:spPr/>
      <dgm:t>
        <a:bodyPr/>
        <a:lstStyle/>
        <a:p>
          <a:endParaRPr lang="en-US"/>
        </a:p>
      </dgm:t>
    </dgm:pt>
    <dgm:pt modelId="{7D46E67D-8B7B-4E90-9971-3508FE6C28DA}" type="sibTrans" cxnId="{8C7E33DD-71A6-4F64-AA65-23B43A319FD7}">
      <dgm:prSet/>
      <dgm:spPr/>
      <dgm:t>
        <a:bodyPr/>
        <a:lstStyle/>
        <a:p>
          <a:endParaRPr lang="en-US"/>
        </a:p>
      </dgm:t>
    </dgm:pt>
    <dgm:pt modelId="{061856A8-3F1E-4974-B7D6-A48A00D8FBB8}">
      <dgm:prSet/>
      <dgm:spPr/>
      <dgm:t>
        <a:bodyPr/>
        <a:lstStyle/>
        <a:p>
          <a:r>
            <a:rPr lang="en-US" dirty="0"/>
            <a:t>LAP </a:t>
          </a:r>
        </a:p>
      </dgm:t>
    </dgm:pt>
    <dgm:pt modelId="{45891A58-09F3-4DB8-9389-2771CB3D39D4}" type="parTrans" cxnId="{F3B9E8B4-F027-47C4-AEB5-4AE729AC346C}">
      <dgm:prSet/>
      <dgm:spPr/>
      <dgm:t>
        <a:bodyPr/>
        <a:lstStyle/>
        <a:p>
          <a:endParaRPr lang="en-US"/>
        </a:p>
      </dgm:t>
    </dgm:pt>
    <dgm:pt modelId="{98E008A5-1C75-42FE-918B-D6FB489BB236}" type="sibTrans" cxnId="{F3B9E8B4-F027-47C4-AEB5-4AE729AC346C}">
      <dgm:prSet/>
      <dgm:spPr/>
      <dgm:t>
        <a:bodyPr/>
        <a:lstStyle/>
        <a:p>
          <a:endParaRPr lang="en-US"/>
        </a:p>
      </dgm:t>
    </dgm:pt>
    <dgm:pt modelId="{5FFA6DCA-35D7-491A-B963-7BEFE79FF9CD}">
      <dgm:prSet custT="1"/>
      <dgm:spPr/>
      <dgm:t>
        <a:bodyPr/>
        <a:lstStyle/>
        <a:p>
          <a:r>
            <a:rPr lang="en-US" sz="2400" dirty="0"/>
            <a:t>May conduct special chart audits/observations to evaluate effectiveness of strategies</a:t>
          </a:r>
        </a:p>
      </dgm:t>
    </dgm:pt>
    <dgm:pt modelId="{556CAF67-2644-4933-B3BE-A32CF73792FF}" type="parTrans" cxnId="{021023E4-C105-49F6-BDBD-19D4F4EDCC68}">
      <dgm:prSet/>
      <dgm:spPr/>
      <dgm:t>
        <a:bodyPr/>
        <a:lstStyle/>
        <a:p>
          <a:endParaRPr lang="en-US"/>
        </a:p>
      </dgm:t>
    </dgm:pt>
    <dgm:pt modelId="{AFEB9694-83F9-4879-866E-BE772B040DF4}" type="sibTrans" cxnId="{021023E4-C105-49F6-BDBD-19D4F4EDCC68}">
      <dgm:prSet/>
      <dgm:spPr/>
      <dgm:t>
        <a:bodyPr/>
        <a:lstStyle/>
        <a:p>
          <a:endParaRPr lang="en-US"/>
        </a:p>
      </dgm:t>
    </dgm:pt>
    <dgm:pt modelId="{CC763AE3-1215-435E-865B-4B578DCDF523}">
      <dgm:prSet custT="1"/>
      <dgm:spPr/>
      <dgm:t>
        <a:bodyPr/>
        <a:lstStyle/>
        <a:p>
          <a:r>
            <a:rPr lang="en-US" sz="2400" dirty="0"/>
            <a:t>Work with local agency management in achieving goals in the LAP</a:t>
          </a:r>
        </a:p>
      </dgm:t>
    </dgm:pt>
    <dgm:pt modelId="{E6E57562-2EA0-4AE3-9230-2E2BA20877B9}" type="parTrans" cxnId="{F63FED5E-4AE5-4FD0-869D-765073521E33}">
      <dgm:prSet/>
      <dgm:spPr/>
      <dgm:t>
        <a:bodyPr/>
        <a:lstStyle/>
        <a:p>
          <a:endParaRPr lang="en-US"/>
        </a:p>
      </dgm:t>
    </dgm:pt>
    <dgm:pt modelId="{62743E90-540D-4188-9030-C393AEDB0BF2}" type="sibTrans" cxnId="{F63FED5E-4AE5-4FD0-869D-765073521E33}">
      <dgm:prSet/>
      <dgm:spPr/>
      <dgm:t>
        <a:bodyPr/>
        <a:lstStyle/>
        <a:p>
          <a:endParaRPr lang="en-US"/>
        </a:p>
      </dgm:t>
    </dgm:pt>
    <dgm:pt modelId="{C885557E-4CAF-4CC3-9A2F-281CF720D318}" type="pres">
      <dgm:prSet presAssocID="{861B80B3-5794-4EF1-838A-9929E6427814}" presName="Name0" presStyleCnt="0">
        <dgm:presLayoutVars>
          <dgm:dir/>
          <dgm:animLvl val="lvl"/>
          <dgm:resizeHandles val="exact"/>
        </dgm:presLayoutVars>
      </dgm:prSet>
      <dgm:spPr/>
    </dgm:pt>
    <dgm:pt modelId="{6BB2281C-F24A-4F55-958F-718ADEAA2407}" type="pres">
      <dgm:prSet presAssocID="{FA8F5232-7ABA-40CB-86E9-9D765A355C6A}" presName="linNode" presStyleCnt="0"/>
      <dgm:spPr/>
    </dgm:pt>
    <dgm:pt modelId="{95128465-BD0E-4FEF-A5F8-FE89189417FC}" type="pres">
      <dgm:prSet presAssocID="{FA8F5232-7ABA-40CB-86E9-9D765A355C6A}" presName="parentText" presStyleLbl="alignNode1" presStyleIdx="0" presStyleCnt="2">
        <dgm:presLayoutVars>
          <dgm:chMax val="1"/>
          <dgm:bulletEnabled/>
        </dgm:presLayoutVars>
      </dgm:prSet>
      <dgm:spPr/>
    </dgm:pt>
    <dgm:pt modelId="{54DC073B-8E0A-4EFA-BB9A-B0FA080DDBF8}" type="pres">
      <dgm:prSet presAssocID="{FA8F5232-7ABA-40CB-86E9-9D765A355C6A}" presName="descendantText" presStyleLbl="alignAccFollowNode1" presStyleIdx="0" presStyleCnt="2">
        <dgm:presLayoutVars>
          <dgm:bulletEnabled/>
        </dgm:presLayoutVars>
      </dgm:prSet>
      <dgm:spPr/>
    </dgm:pt>
    <dgm:pt modelId="{DCA365AB-00A4-4734-BEEB-806B4C0A763A}" type="pres">
      <dgm:prSet presAssocID="{D466ED2C-72DC-4031-A84B-E925A03AFA85}" presName="sp" presStyleCnt="0"/>
      <dgm:spPr/>
    </dgm:pt>
    <dgm:pt modelId="{159CA907-015D-448A-B13A-3D2F4848DD63}" type="pres">
      <dgm:prSet presAssocID="{061856A8-3F1E-4974-B7D6-A48A00D8FBB8}" presName="linNode" presStyleCnt="0"/>
      <dgm:spPr/>
    </dgm:pt>
    <dgm:pt modelId="{AFA103A6-3348-44F7-B26D-7D163FDDAB6A}" type="pres">
      <dgm:prSet presAssocID="{061856A8-3F1E-4974-B7D6-A48A00D8FBB8}" presName="parentText" presStyleLbl="alignNode1" presStyleIdx="1" presStyleCnt="2" custLinFactNeighborX="-861">
        <dgm:presLayoutVars>
          <dgm:chMax val="1"/>
          <dgm:bulletEnabled/>
        </dgm:presLayoutVars>
      </dgm:prSet>
      <dgm:spPr/>
    </dgm:pt>
    <dgm:pt modelId="{E187AE15-FD01-462E-A15C-502255F4C7AF}" type="pres">
      <dgm:prSet presAssocID="{061856A8-3F1E-4974-B7D6-A48A00D8FBB8}" presName="descendantText" presStyleLbl="alignAccFollowNode1" presStyleIdx="1" presStyleCnt="2" custLinFactNeighborY="17081">
        <dgm:presLayoutVars>
          <dgm:bulletEnabled/>
        </dgm:presLayoutVars>
      </dgm:prSet>
      <dgm:spPr/>
    </dgm:pt>
  </dgm:ptLst>
  <dgm:cxnLst>
    <dgm:cxn modelId="{C10C6721-128A-47C7-9F8D-5C2879548892}" type="presOf" srcId="{061856A8-3F1E-4974-B7D6-A48A00D8FBB8}" destId="{AFA103A6-3348-44F7-B26D-7D163FDDAB6A}" srcOrd="0" destOrd="0" presId="urn:microsoft.com/office/officeart/2016/7/layout/VerticalSolidActionList"/>
    <dgm:cxn modelId="{E4761123-73FE-4403-8EF2-DC4C8D72DD41}" type="presOf" srcId="{CC763AE3-1215-435E-865B-4B578DCDF523}" destId="{E187AE15-FD01-462E-A15C-502255F4C7AF}" srcOrd="0" destOrd="0" presId="urn:microsoft.com/office/officeart/2016/7/layout/VerticalSolidActionList"/>
    <dgm:cxn modelId="{F63FED5E-4AE5-4FD0-869D-765073521E33}" srcId="{061856A8-3F1E-4974-B7D6-A48A00D8FBB8}" destId="{CC763AE3-1215-435E-865B-4B578DCDF523}" srcOrd="0" destOrd="0" parTransId="{E6E57562-2EA0-4AE3-9230-2E2BA20877B9}" sibTransId="{62743E90-540D-4188-9030-C393AEDB0BF2}"/>
    <dgm:cxn modelId="{3B2A7446-A728-4684-9D8E-BA43AEB119E6}" srcId="{861B80B3-5794-4EF1-838A-9929E6427814}" destId="{FA8F5232-7ABA-40CB-86E9-9D765A355C6A}" srcOrd="0" destOrd="0" parTransId="{146FF85A-05C3-47E4-90F8-FD7F296B42BB}" sibTransId="{D466ED2C-72DC-4031-A84B-E925A03AFA85}"/>
    <dgm:cxn modelId="{28A7E14D-BFA5-42DB-92A6-7A55F265D2DB}" type="presOf" srcId="{861B80B3-5794-4EF1-838A-9929E6427814}" destId="{C885557E-4CAF-4CC3-9A2F-281CF720D318}" srcOrd="0" destOrd="0" presId="urn:microsoft.com/office/officeart/2016/7/layout/VerticalSolidActionList"/>
    <dgm:cxn modelId="{309DC284-B0EA-40A9-AD11-97D99098ACEC}" type="presOf" srcId="{5FFA6DCA-35D7-491A-B963-7BEFE79FF9CD}" destId="{E187AE15-FD01-462E-A15C-502255F4C7AF}" srcOrd="0" destOrd="1" presId="urn:microsoft.com/office/officeart/2016/7/layout/VerticalSolidActionList"/>
    <dgm:cxn modelId="{F8207D89-3CC5-4480-ACC2-B748BBFC3632}" type="presOf" srcId="{600729CD-24C0-426D-A557-DA6151806D48}" destId="{54DC073B-8E0A-4EFA-BB9A-B0FA080DDBF8}" srcOrd="0" destOrd="0" presId="urn:microsoft.com/office/officeart/2016/7/layout/VerticalSolidActionList"/>
    <dgm:cxn modelId="{F3B9E8B4-F027-47C4-AEB5-4AE729AC346C}" srcId="{861B80B3-5794-4EF1-838A-9929E6427814}" destId="{061856A8-3F1E-4974-B7D6-A48A00D8FBB8}" srcOrd="1" destOrd="0" parTransId="{45891A58-09F3-4DB8-9389-2771CB3D39D4}" sibTransId="{98E008A5-1C75-42FE-918B-D6FB489BB236}"/>
    <dgm:cxn modelId="{3AA234C1-5121-4A5D-9499-DB1250D1677E}" type="presOf" srcId="{FA8F5232-7ABA-40CB-86E9-9D765A355C6A}" destId="{95128465-BD0E-4FEF-A5F8-FE89189417FC}" srcOrd="0" destOrd="0" presId="urn:microsoft.com/office/officeart/2016/7/layout/VerticalSolidActionList"/>
    <dgm:cxn modelId="{8C7E33DD-71A6-4F64-AA65-23B43A319FD7}" srcId="{FA8F5232-7ABA-40CB-86E9-9D765A355C6A}" destId="{600729CD-24C0-426D-A557-DA6151806D48}" srcOrd="0" destOrd="0" parTransId="{AAC1C221-C31D-406B-BD6A-87424B8DCC9E}" sibTransId="{7D46E67D-8B7B-4E90-9971-3508FE6C28DA}"/>
    <dgm:cxn modelId="{021023E4-C105-49F6-BDBD-19D4F4EDCC68}" srcId="{061856A8-3F1E-4974-B7D6-A48A00D8FBB8}" destId="{5FFA6DCA-35D7-491A-B963-7BEFE79FF9CD}" srcOrd="1" destOrd="0" parTransId="{556CAF67-2644-4933-B3BE-A32CF73792FF}" sibTransId="{AFEB9694-83F9-4879-866E-BE772B040DF4}"/>
    <dgm:cxn modelId="{A0548FA6-A676-4025-BCFF-D0BFFA45E547}" type="presParOf" srcId="{C885557E-4CAF-4CC3-9A2F-281CF720D318}" destId="{6BB2281C-F24A-4F55-958F-718ADEAA2407}" srcOrd="0" destOrd="0" presId="urn:microsoft.com/office/officeart/2016/7/layout/VerticalSolidActionList"/>
    <dgm:cxn modelId="{86BEE7D9-B206-49D2-962E-FEDD1C6BEE45}" type="presParOf" srcId="{6BB2281C-F24A-4F55-958F-718ADEAA2407}" destId="{95128465-BD0E-4FEF-A5F8-FE89189417FC}" srcOrd="0" destOrd="0" presId="urn:microsoft.com/office/officeart/2016/7/layout/VerticalSolidActionList"/>
    <dgm:cxn modelId="{1D2C74A3-935A-4D53-A151-020C9B0CA834}" type="presParOf" srcId="{6BB2281C-F24A-4F55-958F-718ADEAA2407}" destId="{54DC073B-8E0A-4EFA-BB9A-B0FA080DDBF8}" srcOrd="1" destOrd="0" presId="urn:microsoft.com/office/officeart/2016/7/layout/VerticalSolidActionList"/>
    <dgm:cxn modelId="{391A69D0-E421-4DEA-90E7-824BC85F9A1B}" type="presParOf" srcId="{C885557E-4CAF-4CC3-9A2F-281CF720D318}" destId="{DCA365AB-00A4-4734-BEEB-806B4C0A763A}" srcOrd="1" destOrd="0" presId="urn:microsoft.com/office/officeart/2016/7/layout/VerticalSolidActionList"/>
    <dgm:cxn modelId="{54213030-74A4-4B68-95DB-4AD6F34D6850}" type="presParOf" srcId="{C885557E-4CAF-4CC3-9A2F-281CF720D318}" destId="{159CA907-015D-448A-B13A-3D2F4848DD63}" srcOrd="2" destOrd="0" presId="urn:microsoft.com/office/officeart/2016/7/layout/VerticalSolidActionList"/>
    <dgm:cxn modelId="{1F3F4B18-A249-4A71-9574-1DB839FC8A6B}" type="presParOf" srcId="{159CA907-015D-448A-B13A-3D2F4848DD63}" destId="{AFA103A6-3348-44F7-B26D-7D163FDDAB6A}" srcOrd="0" destOrd="0" presId="urn:microsoft.com/office/officeart/2016/7/layout/VerticalSolidActionList"/>
    <dgm:cxn modelId="{CD8B4956-DCBD-4CFE-8F29-D9A34537F06D}" type="presParOf" srcId="{159CA907-015D-448A-B13A-3D2F4848DD63}" destId="{E187AE15-FD01-462E-A15C-502255F4C7AF}"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8AD746-ACD2-4828-923E-1450770B08F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1AD7697-5EEC-4202-A32E-20D73E5AAC6D}">
      <dgm:prSet/>
      <dgm:spPr/>
      <dgm:t>
        <a:bodyPr/>
        <a:lstStyle/>
        <a:p>
          <a:pPr>
            <a:lnSpc>
              <a:spcPct val="100000"/>
            </a:lnSpc>
          </a:pPr>
          <a:r>
            <a:rPr lang="en-US" b="1"/>
            <a:t>Overview</a:t>
          </a:r>
          <a:endParaRPr lang="en-US"/>
        </a:p>
      </dgm:t>
    </dgm:pt>
    <dgm:pt modelId="{E7E499CB-3029-4E6C-922D-090379F15368}" type="parTrans" cxnId="{56466C09-8E8D-44F5-91FC-D7EFE0AECCBF}">
      <dgm:prSet/>
      <dgm:spPr/>
      <dgm:t>
        <a:bodyPr/>
        <a:lstStyle/>
        <a:p>
          <a:endParaRPr lang="en-US"/>
        </a:p>
      </dgm:t>
    </dgm:pt>
    <dgm:pt modelId="{E9167107-8DF1-40AF-ABE2-7C8C5C916461}" type="sibTrans" cxnId="{56466C09-8E8D-44F5-91FC-D7EFE0AECCBF}">
      <dgm:prSet/>
      <dgm:spPr/>
      <dgm:t>
        <a:bodyPr/>
        <a:lstStyle/>
        <a:p>
          <a:endParaRPr lang="en-US"/>
        </a:p>
      </dgm:t>
    </dgm:pt>
    <dgm:pt modelId="{376047C1-3C5C-4721-867C-624C467FA1EA}">
      <dgm:prSet/>
      <dgm:spPr/>
      <dgm:t>
        <a:bodyPr/>
        <a:lstStyle/>
        <a:p>
          <a:pPr>
            <a:lnSpc>
              <a:spcPct val="100000"/>
            </a:lnSpc>
          </a:pPr>
          <a:r>
            <a:rPr lang="en-US" b="1" u="none" dirty="0"/>
            <a:t>Evaluation </a:t>
          </a:r>
          <a:r>
            <a:rPr lang="en-US" b="1" dirty="0"/>
            <a:t>of Prior Year’s Objectives: State and Local</a:t>
          </a:r>
          <a:endParaRPr lang="en-US" dirty="0"/>
        </a:p>
      </dgm:t>
    </dgm:pt>
    <dgm:pt modelId="{2093611F-79DC-49B6-826F-79FA980104AF}" type="parTrans" cxnId="{ABB22E5F-95B4-4C19-90AD-6686CD97A342}">
      <dgm:prSet/>
      <dgm:spPr/>
      <dgm:t>
        <a:bodyPr/>
        <a:lstStyle/>
        <a:p>
          <a:endParaRPr lang="en-US"/>
        </a:p>
      </dgm:t>
    </dgm:pt>
    <dgm:pt modelId="{40D22284-008E-4C4C-BBDE-00ACD0A7D22A}" type="sibTrans" cxnId="{ABB22E5F-95B4-4C19-90AD-6686CD97A342}">
      <dgm:prSet/>
      <dgm:spPr/>
      <dgm:t>
        <a:bodyPr/>
        <a:lstStyle/>
        <a:p>
          <a:endParaRPr lang="en-US"/>
        </a:p>
      </dgm:t>
    </dgm:pt>
    <dgm:pt modelId="{FB3E4F47-4ECF-4016-8819-44E03A29E311}">
      <dgm:prSet/>
      <dgm:spPr/>
      <dgm:t>
        <a:bodyPr/>
        <a:lstStyle/>
        <a:p>
          <a:pPr>
            <a:lnSpc>
              <a:spcPct val="100000"/>
            </a:lnSpc>
          </a:pPr>
          <a:r>
            <a:rPr lang="en-US" b="1"/>
            <a:t>Needs Assessment</a:t>
          </a:r>
          <a:endParaRPr lang="en-US"/>
        </a:p>
      </dgm:t>
    </dgm:pt>
    <dgm:pt modelId="{0AB71CEA-F1FE-428C-B57E-C9A9CDB2495C}" type="parTrans" cxnId="{0EEABCF5-64F2-4BF6-8FDB-8A713EBAB8BC}">
      <dgm:prSet/>
      <dgm:spPr/>
      <dgm:t>
        <a:bodyPr/>
        <a:lstStyle/>
        <a:p>
          <a:endParaRPr lang="en-US"/>
        </a:p>
      </dgm:t>
    </dgm:pt>
    <dgm:pt modelId="{8153CF0E-6824-4D31-8A00-C18EAFC3C35B}" type="sibTrans" cxnId="{0EEABCF5-64F2-4BF6-8FDB-8A713EBAB8BC}">
      <dgm:prSet/>
      <dgm:spPr/>
      <dgm:t>
        <a:bodyPr/>
        <a:lstStyle/>
        <a:p>
          <a:endParaRPr lang="en-US"/>
        </a:p>
      </dgm:t>
    </dgm:pt>
    <dgm:pt modelId="{B36CDECA-BE9B-4CB5-B4C3-06309732E5DF}">
      <dgm:prSet custT="1"/>
      <dgm:spPr/>
      <dgm:t>
        <a:bodyPr/>
        <a:lstStyle/>
        <a:p>
          <a:pPr>
            <a:lnSpc>
              <a:spcPct val="100000"/>
            </a:lnSpc>
            <a:spcAft>
              <a:spcPts val="0"/>
            </a:spcAft>
          </a:pPr>
          <a:r>
            <a:rPr lang="en-US" sz="1800" b="1" dirty="0">
              <a:solidFill>
                <a:schemeClr val="accent6"/>
              </a:solidFill>
            </a:rPr>
            <a:t>Program       Participant</a:t>
          </a:r>
        </a:p>
        <a:p>
          <a:pPr>
            <a:lnSpc>
              <a:spcPct val="100000"/>
            </a:lnSpc>
            <a:spcAft>
              <a:spcPts val="0"/>
            </a:spcAft>
          </a:pPr>
          <a:endParaRPr lang="en-US" sz="1800" b="1" dirty="0">
            <a:solidFill>
              <a:schemeClr val="accent6"/>
            </a:solidFill>
          </a:endParaRPr>
        </a:p>
      </dgm:t>
    </dgm:pt>
    <dgm:pt modelId="{242BE4D3-00CB-4649-9CA1-88249F8BBD35}" type="parTrans" cxnId="{624156DC-55BE-41FB-AE98-FB08AFB0D2CA}">
      <dgm:prSet/>
      <dgm:spPr/>
      <dgm:t>
        <a:bodyPr/>
        <a:lstStyle/>
        <a:p>
          <a:endParaRPr lang="en-US"/>
        </a:p>
      </dgm:t>
    </dgm:pt>
    <dgm:pt modelId="{F8C75A30-5646-414E-9A77-3C659DD02158}" type="sibTrans" cxnId="{624156DC-55BE-41FB-AE98-FB08AFB0D2CA}">
      <dgm:prSet/>
      <dgm:spPr/>
      <dgm:t>
        <a:bodyPr/>
        <a:lstStyle/>
        <a:p>
          <a:endParaRPr lang="en-US"/>
        </a:p>
      </dgm:t>
    </dgm:pt>
    <dgm:pt modelId="{BE94810D-A19B-4F8B-B515-9F38ECADB2D7}">
      <dgm:prSet/>
      <dgm:spPr/>
      <dgm:t>
        <a:bodyPr/>
        <a:lstStyle/>
        <a:p>
          <a:pPr>
            <a:lnSpc>
              <a:spcPct val="100000"/>
            </a:lnSpc>
          </a:pPr>
          <a:r>
            <a:rPr lang="en-US" b="1" u="none" dirty="0"/>
            <a:t>Resource Allocation (</a:t>
          </a:r>
          <a:r>
            <a:rPr lang="en-US" b="1" dirty="0"/>
            <a:t>Upcoming Year’s Objectives): State and Local</a:t>
          </a:r>
          <a:endParaRPr lang="en-US" dirty="0"/>
        </a:p>
      </dgm:t>
    </dgm:pt>
    <dgm:pt modelId="{5B41EDF7-5BB5-4A3B-856A-CB0FD902D0EA}" type="parTrans" cxnId="{77B67762-ADC9-43C0-9A9E-DD52E3A64B8C}">
      <dgm:prSet/>
      <dgm:spPr/>
      <dgm:t>
        <a:bodyPr/>
        <a:lstStyle/>
        <a:p>
          <a:endParaRPr lang="en-US"/>
        </a:p>
      </dgm:t>
    </dgm:pt>
    <dgm:pt modelId="{9AEABA11-B7ED-4AC2-8022-633B51F88611}" type="sibTrans" cxnId="{77B67762-ADC9-43C0-9A9E-DD52E3A64B8C}">
      <dgm:prSet/>
      <dgm:spPr/>
      <dgm:t>
        <a:bodyPr/>
        <a:lstStyle/>
        <a:p>
          <a:endParaRPr lang="en-US"/>
        </a:p>
      </dgm:t>
    </dgm:pt>
    <dgm:pt modelId="{FD39B381-EC04-436E-95B8-A2CA3DBAE109}">
      <dgm:prSet/>
      <dgm:spPr/>
      <dgm:t>
        <a:bodyPr/>
        <a:lstStyle/>
        <a:p>
          <a:pPr>
            <a:lnSpc>
              <a:spcPct val="100000"/>
            </a:lnSpc>
          </a:pPr>
          <a:r>
            <a:rPr lang="en-US" b="1" dirty="0"/>
            <a:t>Emergency Preparedness and Response Planning</a:t>
          </a:r>
          <a:endParaRPr lang="en-US" dirty="0"/>
        </a:p>
      </dgm:t>
    </dgm:pt>
    <dgm:pt modelId="{8FE535E7-06F4-43D5-9522-C6ACB5DE25C9}" type="parTrans" cxnId="{970E001E-1037-4553-B393-DEBBC9C0CDCB}">
      <dgm:prSet/>
      <dgm:spPr/>
      <dgm:t>
        <a:bodyPr/>
        <a:lstStyle/>
        <a:p>
          <a:endParaRPr lang="en-US"/>
        </a:p>
      </dgm:t>
    </dgm:pt>
    <dgm:pt modelId="{785E728A-A238-41D2-93D5-FDEC9EEF7F99}" type="sibTrans" cxnId="{970E001E-1037-4553-B393-DEBBC9C0CDCB}">
      <dgm:prSet/>
      <dgm:spPr/>
      <dgm:t>
        <a:bodyPr/>
        <a:lstStyle/>
        <a:p>
          <a:endParaRPr lang="en-US"/>
        </a:p>
      </dgm:t>
    </dgm:pt>
    <dgm:pt modelId="{E2C49997-84D9-4B11-87BA-1945BDF0FC78}">
      <dgm:prSet custT="1"/>
      <dgm:spPr/>
      <dgm:t>
        <a:bodyPr/>
        <a:lstStyle/>
        <a:p>
          <a:pPr>
            <a:lnSpc>
              <a:spcPct val="100000"/>
            </a:lnSpc>
            <a:spcAft>
              <a:spcPts val="0"/>
            </a:spcAft>
          </a:pPr>
          <a:r>
            <a:rPr lang="en-US" sz="1800" b="1" dirty="0">
              <a:solidFill>
                <a:schemeClr val="accent6"/>
              </a:solidFill>
            </a:rPr>
            <a:t>Staff	       Community</a:t>
          </a:r>
        </a:p>
      </dgm:t>
    </dgm:pt>
    <dgm:pt modelId="{CDCB5C43-424B-479A-81EB-FB72BD959501}" type="sibTrans" cxnId="{AD795434-6A55-4F45-9265-65CB1B16AF93}">
      <dgm:prSet/>
      <dgm:spPr/>
      <dgm:t>
        <a:bodyPr/>
        <a:lstStyle/>
        <a:p>
          <a:endParaRPr lang="en-US"/>
        </a:p>
      </dgm:t>
    </dgm:pt>
    <dgm:pt modelId="{4EF4B081-84C2-4ACF-B583-FDC5BC036568}" type="parTrans" cxnId="{AD795434-6A55-4F45-9265-65CB1B16AF93}">
      <dgm:prSet/>
      <dgm:spPr/>
      <dgm:t>
        <a:bodyPr/>
        <a:lstStyle/>
        <a:p>
          <a:endParaRPr lang="en-US"/>
        </a:p>
      </dgm:t>
    </dgm:pt>
    <dgm:pt modelId="{C7FF501E-68F8-46E6-B3C4-8ED71E18D03C}" type="pres">
      <dgm:prSet presAssocID="{128AD746-ACD2-4828-923E-1450770B08FB}" presName="root" presStyleCnt="0">
        <dgm:presLayoutVars>
          <dgm:dir/>
          <dgm:resizeHandles val="exact"/>
        </dgm:presLayoutVars>
      </dgm:prSet>
      <dgm:spPr/>
    </dgm:pt>
    <dgm:pt modelId="{4858AD5C-7FCE-4945-A5D4-D2B96E9B6757}" type="pres">
      <dgm:prSet presAssocID="{01AD7697-5EEC-4202-A32E-20D73E5AAC6D}" presName="compNode" presStyleCnt="0"/>
      <dgm:spPr/>
    </dgm:pt>
    <dgm:pt modelId="{DD79712B-B89D-4F61-8731-F3D8CD9DE459}" type="pres">
      <dgm:prSet presAssocID="{01AD7697-5EEC-4202-A32E-20D73E5AAC6D}" presName="bgRect" presStyleLbl="bgShp" presStyleIdx="0" presStyleCnt="5"/>
      <dgm:spPr/>
    </dgm:pt>
    <dgm:pt modelId="{05D279C5-11FA-4460-B40C-81EE35AA3A2F}" type="pres">
      <dgm:prSet presAssocID="{01AD7697-5EEC-4202-A32E-20D73E5AAC6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nufacturing"/>
        </a:ext>
      </dgm:extLst>
    </dgm:pt>
    <dgm:pt modelId="{87D5EEA8-E27B-431E-A1A2-534AD85CE336}" type="pres">
      <dgm:prSet presAssocID="{01AD7697-5EEC-4202-A32E-20D73E5AAC6D}" presName="spaceRect" presStyleCnt="0"/>
      <dgm:spPr/>
    </dgm:pt>
    <dgm:pt modelId="{775AB66C-3691-450E-9616-C3522E9C9378}" type="pres">
      <dgm:prSet presAssocID="{01AD7697-5EEC-4202-A32E-20D73E5AAC6D}" presName="parTx" presStyleLbl="revTx" presStyleIdx="0" presStyleCnt="6">
        <dgm:presLayoutVars>
          <dgm:chMax val="0"/>
          <dgm:chPref val="0"/>
        </dgm:presLayoutVars>
      </dgm:prSet>
      <dgm:spPr/>
    </dgm:pt>
    <dgm:pt modelId="{68CAA737-047D-4B58-8715-46F387B34A02}" type="pres">
      <dgm:prSet presAssocID="{E9167107-8DF1-40AF-ABE2-7C8C5C916461}" presName="sibTrans" presStyleCnt="0"/>
      <dgm:spPr/>
    </dgm:pt>
    <dgm:pt modelId="{77A7ED97-A14B-49CE-B671-18361A7EFC73}" type="pres">
      <dgm:prSet presAssocID="{376047C1-3C5C-4721-867C-624C467FA1EA}" presName="compNode" presStyleCnt="0"/>
      <dgm:spPr/>
    </dgm:pt>
    <dgm:pt modelId="{D88771A2-8406-4157-9CA1-175FA99424A1}" type="pres">
      <dgm:prSet presAssocID="{376047C1-3C5C-4721-867C-624C467FA1EA}" presName="bgRect" presStyleLbl="bgShp" presStyleIdx="1" presStyleCnt="5"/>
      <dgm:spPr/>
    </dgm:pt>
    <dgm:pt modelId="{00951493-6AE2-4D35-84E2-BFDA1C9D34EB}" type="pres">
      <dgm:prSet presAssocID="{376047C1-3C5C-4721-867C-624C467FA1E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ancial"/>
        </a:ext>
      </dgm:extLst>
    </dgm:pt>
    <dgm:pt modelId="{333CE3FD-BD73-4F88-ACCF-F75A81EC2010}" type="pres">
      <dgm:prSet presAssocID="{376047C1-3C5C-4721-867C-624C467FA1EA}" presName="spaceRect" presStyleCnt="0"/>
      <dgm:spPr/>
    </dgm:pt>
    <dgm:pt modelId="{72B8B35D-C54D-4B90-BDE0-17FFB35C8F73}" type="pres">
      <dgm:prSet presAssocID="{376047C1-3C5C-4721-867C-624C467FA1EA}" presName="parTx" presStyleLbl="revTx" presStyleIdx="1" presStyleCnt="6">
        <dgm:presLayoutVars>
          <dgm:chMax val="0"/>
          <dgm:chPref val="0"/>
        </dgm:presLayoutVars>
      </dgm:prSet>
      <dgm:spPr/>
    </dgm:pt>
    <dgm:pt modelId="{5D4FE7AA-8B4E-4C54-A704-D29EDA6FD8C0}" type="pres">
      <dgm:prSet presAssocID="{40D22284-008E-4C4C-BBDE-00ACD0A7D22A}" presName="sibTrans" presStyleCnt="0"/>
      <dgm:spPr/>
    </dgm:pt>
    <dgm:pt modelId="{05C2093A-CB7C-4F4D-B27A-DB3720AEE124}" type="pres">
      <dgm:prSet presAssocID="{FB3E4F47-4ECF-4016-8819-44E03A29E311}" presName="compNode" presStyleCnt="0"/>
      <dgm:spPr/>
    </dgm:pt>
    <dgm:pt modelId="{F2E658E7-01C0-412E-9475-9B21EAA03480}" type="pres">
      <dgm:prSet presAssocID="{FB3E4F47-4ECF-4016-8819-44E03A29E311}" presName="bgRect" presStyleLbl="bgShp" presStyleIdx="2" presStyleCnt="5" custLinFactNeighborX="1451"/>
      <dgm:spPr/>
    </dgm:pt>
    <dgm:pt modelId="{DACCF9F3-0521-4624-A891-6DC9D2D65860}" type="pres">
      <dgm:prSet presAssocID="{FB3E4F47-4ECF-4016-8819-44E03A29E31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st Plan"/>
        </a:ext>
      </dgm:extLst>
    </dgm:pt>
    <dgm:pt modelId="{D6616431-3124-453C-8E43-091FDCF91AA1}" type="pres">
      <dgm:prSet presAssocID="{FB3E4F47-4ECF-4016-8819-44E03A29E311}" presName="spaceRect" presStyleCnt="0"/>
      <dgm:spPr/>
    </dgm:pt>
    <dgm:pt modelId="{A544E319-6122-43E1-8FEC-80DD821219F7}" type="pres">
      <dgm:prSet presAssocID="{FB3E4F47-4ECF-4016-8819-44E03A29E311}" presName="parTx" presStyleLbl="revTx" presStyleIdx="2" presStyleCnt="6">
        <dgm:presLayoutVars>
          <dgm:chMax val="0"/>
          <dgm:chPref val="0"/>
        </dgm:presLayoutVars>
      </dgm:prSet>
      <dgm:spPr/>
    </dgm:pt>
    <dgm:pt modelId="{48416D02-1D2A-4B03-B42C-B65799CBCF4C}" type="pres">
      <dgm:prSet presAssocID="{FB3E4F47-4ECF-4016-8819-44E03A29E311}" presName="desTx" presStyleLbl="revTx" presStyleIdx="3" presStyleCnt="6" custScaleX="111807" custLinFactNeighborX="-23347" custLinFactNeighborY="1364">
        <dgm:presLayoutVars/>
      </dgm:prSet>
      <dgm:spPr/>
    </dgm:pt>
    <dgm:pt modelId="{242F5181-7F55-4D16-8C7B-7A6A7722F75A}" type="pres">
      <dgm:prSet presAssocID="{8153CF0E-6824-4D31-8A00-C18EAFC3C35B}" presName="sibTrans" presStyleCnt="0"/>
      <dgm:spPr/>
    </dgm:pt>
    <dgm:pt modelId="{01EA3BF7-D18B-4CF4-84DD-077876961B7B}" type="pres">
      <dgm:prSet presAssocID="{BE94810D-A19B-4F8B-B515-9F38ECADB2D7}" presName="compNode" presStyleCnt="0"/>
      <dgm:spPr/>
    </dgm:pt>
    <dgm:pt modelId="{7DCDAA0B-2449-46E8-A274-92D3407DAF44}" type="pres">
      <dgm:prSet presAssocID="{BE94810D-A19B-4F8B-B515-9F38ECADB2D7}" presName="bgRect" presStyleLbl="bgShp" presStyleIdx="3" presStyleCnt="5"/>
      <dgm:spPr/>
    </dgm:pt>
    <dgm:pt modelId="{B760B576-CB27-4F0F-8E79-6F2D478CC219}" type="pres">
      <dgm:prSet presAssocID="{BE94810D-A19B-4F8B-B515-9F38ECADB2D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kforce Management"/>
        </a:ext>
      </dgm:extLst>
    </dgm:pt>
    <dgm:pt modelId="{094A3934-E137-45EF-9765-363E26BAD4F2}" type="pres">
      <dgm:prSet presAssocID="{BE94810D-A19B-4F8B-B515-9F38ECADB2D7}" presName="spaceRect" presStyleCnt="0"/>
      <dgm:spPr/>
    </dgm:pt>
    <dgm:pt modelId="{2D5DE4C4-1675-49F0-8701-4B296BF4850B}" type="pres">
      <dgm:prSet presAssocID="{BE94810D-A19B-4F8B-B515-9F38ECADB2D7}" presName="parTx" presStyleLbl="revTx" presStyleIdx="4" presStyleCnt="6">
        <dgm:presLayoutVars>
          <dgm:chMax val="0"/>
          <dgm:chPref val="0"/>
        </dgm:presLayoutVars>
      </dgm:prSet>
      <dgm:spPr/>
    </dgm:pt>
    <dgm:pt modelId="{2DB9C25F-501D-4F95-84AF-D34E814C9AD9}" type="pres">
      <dgm:prSet presAssocID="{9AEABA11-B7ED-4AC2-8022-633B51F88611}" presName="sibTrans" presStyleCnt="0"/>
      <dgm:spPr/>
    </dgm:pt>
    <dgm:pt modelId="{7DFBF2F3-223F-4A56-AD49-EBF9A8C946F8}" type="pres">
      <dgm:prSet presAssocID="{FD39B381-EC04-436E-95B8-A2CA3DBAE109}" presName="compNode" presStyleCnt="0"/>
      <dgm:spPr/>
    </dgm:pt>
    <dgm:pt modelId="{8266DA8C-836F-42B6-BB8C-B90D48F575B5}" type="pres">
      <dgm:prSet presAssocID="{FD39B381-EC04-436E-95B8-A2CA3DBAE109}" presName="bgRect" presStyleLbl="bgShp" presStyleIdx="4" presStyleCnt="5"/>
      <dgm:spPr/>
    </dgm:pt>
    <dgm:pt modelId="{64003169-0C26-4C29-A14D-5F81C669F589}" type="pres">
      <dgm:prSet presAssocID="{FD39B381-EC04-436E-95B8-A2CA3DBAE10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arning"/>
        </a:ext>
      </dgm:extLst>
    </dgm:pt>
    <dgm:pt modelId="{134661DA-3067-418B-926B-EE1A00A603CA}" type="pres">
      <dgm:prSet presAssocID="{FD39B381-EC04-436E-95B8-A2CA3DBAE109}" presName="spaceRect" presStyleCnt="0"/>
      <dgm:spPr/>
    </dgm:pt>
    <dgm:pt modelId="{D035E4C0-F252-43BE-BC31-4B83DA7C0133}" type="pres">
      <dgm:prSet presAssocID="{FD39B381-EC04-436E-95B8-A2CA3DBAE109}" presName="parTx" presStyleLbl="revTx" presStyleIdx="5" presStyleCnt="6">
        <dgm:presLayoutVars>
          <dgm:chMax val="0"/>
          <dgm:chPref val="0"/>
        </dgm:presLayoutVars>
      </dgm:prSet>
      <dgm:spPr/>
    </dgm:pt>
  </dgm:ptLst>
  <dgm:cxnLst>
    <dgm:cxn modelId="{56466C09-8E8D-44F5-91FC-D7EFE0AECCBF}" srcId="{128AD746-ACD2-4828-923E-1450770B08FB}" destId="{01AD7697-5EEC-4202-A32E-20D73E5AAC6D}" srcOrd="0" destOrd="0" parTransId="{E7E499CB-3029-4E6C-922D-090379F15368}" sibTransId="{E9167107-8DF1-40AF-ABE2-7C8C5C916461}"/>
    <dgm:cxn modelId="{4C75C21C-C8A5-432F-AE3F-CE35CD9C83E1}" type="presOf" srcId="{128AD746-ACD2-4828-923E-1450770B08FB}" destId="{C7FF501E-68F8-46E6-B3C4-8ED71E18D03C}" srcOrd="0" destOrd="0" presId="urn:microsoft.com/office/officeart/2018/2/layout/IconVerticalSolidList"/>
    <dgm:cxn modelId="{970E001E-1037-4553-B393-DEBBC9C0CDCB}" srcId="{128AD746-ACD2-4828-923E-1450770B08FB}" destId="{FD39B381-EC04-436E-95B8-A2CA3DBAE109}" srcOrd="4" destOrd="0" parTransId="{8FE535E7-06F4-43D5-9522-C6ACB5DE25C9}" sibTransId="{785E728A-A238-41D2-93D5-FDEC9EEF7F99}"/>
    <dgm:cxn modelId="{0E754F30-B624-4A03-A99C-A0C6A2CB11E5}" type="presOf" srcId="{376047C1-3C5C-4721-867C-624C467FA1EA}" destId="{72B8B35D-C54D-4B90-BDE0-17FFB35C8F73}" srcOrd="0" destOrd="0" presId="urn:microsoft.com/office/officeart/2018/2/layout/IconVerticalSolidList"/>
    <dgm:cxn modelId="{AD795434-6A55-4F45-9265-65CB1B16AF93}" srcId="{FB3E4F47-4ECF-4016-8819-44E03A29E311}" destId="{E2C49997-84D9-4B11-87BA-1945BDF0FC78}" srcOrd="1" destOrd="0" parTransId="{4EF4B081-84C2-4ACF-B583-FDC5BC036568}" sibTransId="{CDCB5C43-424B-479A-81EB-FB72BD959501}"/>
    <dgm:cxn modelId="{B5CAB037-CFF8-454B-9A39-9D3DE06ABCE9}" type="presOf" srcId="{E2C49997-84D9-4B11-87BA-1945BDF0FC78}" destId="{48416D02-1D2A-4B03-B42C-B65799CBCF4C}" srcOrd="0" destOrd="1" presId="urn:microsoft.com/office/officeart/2018/2/layout/IconVerticalSolidList"/>
    <dgm:cxn modelId="{ABB22E5F-95B4-4C19-90AD-6686CD97A342}" srcId="{128AD746-ACD2-4828-923E-1450770B08FB}" destId="{376047C1-3C5C-4721-867C-624C467FA1EA}" srcOrd="1" destOrd="0" parTransId="{2093611F-79DC-49B6-826F-79FA980104AF}" sibTransId="{40D22284-008E-4C4C-BBDE-00ACD0A7D22A}"/>
    <dgm:cxn modelId="{77B67762-ADC9-43C0-9A9E-DD52E3A64B8C}" srcId="{128AD746-ACD2-4828-923E-1450770B08FB}" destId="{BE94810D-A19B-4F8B-B515-9F38ECADB2D7}" srcOrd="3" destOrd="0" parTransId="{5B41EDF7-5BB5-4A3B-856A-CB0FD902D0EA}" sibTransId="{9AEABA11-B7ED-4AC2-8022-633B51F88611}"/>
    <dgm:cxn modelId="{D4C2DD49-1F88-44E6-8138-782EE6C00213}" type="presOf" srcId="{BE94810D-A19B-4F8B-B515-9F38ECADB2D7}" destId="{2D5DE4C4-1675-49F0-8701-4B296BF4850B}" srcOrd="0" destOrd="0" presId="urn:microsoft.com/office/officeart/2018/2/layout/IconVerticalSolidList"/>
    <dgm:cxn modelId="{1C698474-5F6E-429F-9AB7-0C60BEC2B2A9}" type="presOf" srcId="{FB3E4F47-4ECF-4016-8819-44E03A29E311}" destId="{A544E319-6122-43E1-8FEC-80DD821219F7}" srcOrd="0" destOrd="0" presId="urn:microsoft.com/office/officeart/2018/2/layout/IconVerticalSolidList"/>
    <dgm:cxn modelId="{B483E8AE-E368-4F42-A581-7674CD49A7E4}" type="presOf" srcId="{01AD7697-5EEC-4202-A32E-20D73E5AAC6D}" destId="{775AB66C-3691-450E-9616-C3522E9C9378}" srcOrd="0" destOrd="0" presId="urn:microsoft.com/office/officeart/2018/2/layout/IconVerticalSolidList"/>
    <dgm:cxn modelId="{F16ED8D2-A481-413C-BE3A-96E331129A95}" type="presOf" srcId="{B36CDECA-BE9B-4CB5-B4C3-06309732E5DF}" destId="{48416D02-1D2A-4B03-B42C-B65799CBCF4C}" srcOrd="0" destOrd="0" presId="urn:microsoft.com/office/officeart/2018/2/layout/IconVerticalSolidList"/>
    <dgm:cxn modelId="{624156DC-55BE-41FB-AE98-FB08AFB0D2CA}" srcId="{FB3E4F47-4ECF-4016-8819-44E03A29E311}" destId="{B36CDECA-BE9B-4CB5-B4C3-06309732E5DF}" srcOrd="0" destOrd="0" parTransId="{242BE4D3-00CB-4649-9CA1-88249F8BBD35}" sibTransId="{F8C75A30-5646-414E-9A77-3C659DD02158}"/>
    <dgm:cxn modelId="{9C785CF4-1E6A-4DF0-92B3-7D22C08DA5FE}" type="presOf" srcId="{FD39B381-EC04-436E-95B8-A2CA3DBAE109}" destId="{D035E4C0-F252-43BE-BC31-4B83DA7C0133}" srcOrd="0" destOrd="0" presId="urn:microsoft.com/office/officeart/2018/2/layout/IconVerticalSolidList"/>
    <dgm:cxn modelId="{0EEABCF5-64F2-4BF6-8FDB-8A713EBAB8BC}" srcId="{128AD746-ACD2-4828-923E-1450770B08FB}" destId="{FB3E4F47-4ECF-4016-8819-44E03A29E311}" srcOrd="2" destOrd="0" parTransId="{0AB71CEA-F1FE-428C-B57E-C9A9CDB2495C}" sibTransId="{8153CF0E-6824-4D31-8A00-C18EAFC3C35B}"/>
    <dgm:cxn modelId="{7A4DE279-B5AB-4D33-99CA-E048DEA9D09E}" type="presParOf" srcId="{C7FF501E-68F8-46E6-B3C4-8ED71E18D03C}" destId="{4858AD5C-7FCE-4945-A5D4-D2B96E9B6757}" srcOrd="0" destOrd="0" presId="urn:microsoft.com/office/officeart/2018/2/layout/IconVerticalSolidList"/>
    <dgm:cxn modelId="{016B80B5-4E75-42E8-8FCF-E0435DC51BC7}" type="presParOf" srcId="{4858AD5C-7FCE-4945-A5D4-D2B96E9B6757}" destId="{DD79712B-B89D-4F61-8731-F3D8CD9DE459}" srcOrd="0" destOrd="0" presId="urn:microsoft.com/office/officeart/2018/2/layout/IconVerticalSolidList"/>
    <dgm:cxn modelId="{FD4417F3-D7E7-41E9-8BFD-91E1E39861EE}" type="presParOf" srcId="{4858AD5C-7FCE-4945-A5D4-D2B96E9B6757}" destId="{05D279C5-11FA-4460-B40C-81EE35AA3A2F}" srcOrd="1" destOrd="0" presId="urn:microsoft.com/office/officeart/2018/2/layout/IconVerticalSolidList"/>
    <dgm:cxn modelId="{B202B3DA-7B94-4D34-9E56-7CB3A95B7F47}" type="presParOf" srcId="{4858AD5C-7FCE-4945-A5D4-D2B96E9B6757}" destId="{87D5EEA8-E27B-431E-A1A2-534AD85CE336}" srcOrd="2" destOrd="0" presId="urn:microsoft.com/office/officeart/2018/2/layout/IconVerticalSolidList"/>
    <dgm:cxn modelId="{A759D7C4-B1AE-4B13-A6D3-62172AB31548}" type="presParOf" srcId="{4858AD5C-7FCE-4945-A5D4-D2B96E9B6757}" destId="{775AB66C-3691-450E-9616-C3522E9C9378}" srcOrd="3" destOrd="0" presId="urn:microsoft.com/office/officeart/2018/2/layout/IconVerticalSolidList"/>
    <dgm:cxn modelId="{B480A662-3033-4CCD-A68D-7CBD1801DC3D}" type="presParOf" srcId="{C7FF501E-68F8-46E6-B3C4-8ED71E18D03C}" destId="{68CAA737-047D-4B58-8715-46F387B34A02}" srcOrd="1" destOrd="0" presId="urn:microsoft.com/office/officeart/2018/2/layout/IconVerticalSolidList"/>
    <dgm:cxn modelId="{D101565E-3707-420A-AB01-2876AD2ACCF2}" type="presParOf" srcId="{C7FF501E-68F8-46E6-B3C4-8ED71E18D03C}" destId="{77A7ED97-A14B-49CE-B671-18361A7EFC73}" srcOrd="2" destOrd="0" presId="urn:microsoft.com/office/officeart/2018/2/layout/IconVerticalSolidList"/>
    <dgm:cxn modelId="{654788C1-9F35-4A90-83D6-015A3523FB63}" type="presParOf" srcId="{77A7ED97-A14B-49CE-B671-18361A7EFC73}" destId="{D88771A2-8406-4157-9CA1-175FA99424A1}" srcOrd="0" destOrd="0" presId="urn:microsoft.com/office/officeart/2018/2/layout/IconVerticalSolidList"/>
    <dgm:cxn modelId="{5587C1A1-CD7D-4D89-ACD8-CA8C7EDA5560}" type="presParOf" srcId="{77A7ED97-A14B-49CE-B671-18361A7EFC73}" destId="{00951493-6AE2-4D35-84E2-BFDA1C9D34EB}" srcOrd="1" destOrd="0" presId="urn:microsoft.com/office/officeart/2018/2/layout/IconVerticalSolidList"/>
    <dgm:cxn modelId="{82E4F9E8-C262-42C8-ADDF-B997285D27CF}" type="presParOf" srcId="{77A7ED97-A14B-49CE-B671-18361A7EFC73}" destId="{333CE3FD-BD73-4F88-ACCF-F75A81EC2010}" srcOrd="2" destOrd="0" presId="urn:microsoft.com/office/officeart/2018/2/layout/IconVerticalSolidList"/>
    <dgm:cxn modelId="{C4490461-9906-4718-908E-9D48AC4A9E08}" type="presParOf" srcId="{77A7ED97-A14B-49CE-B671-18361A7EFC73}" destId="{72B8B35D-C54D-4B90-BDE0-17FFB35C8F73}" srcOrd="3" destOrd="0" presId="urn:microsoft.com/office/officeart/2018/2/layout/IconVerticalSolidList"/>
    <dgm:cxn modelId="{A037BB5B-A6AB-4E3E-8547-FD12F855C988}" type="presParOf" srcId="{C7FF501E-68F8-46E6-B3C4-8ED71E18D03C}" destId="{5D4FE7AA-8B4E-4C54-A704-D29EDA6FD8C0}" srcOrd="3" destOrd="0" presId="urn:microsoft.com/office/officeart/2018/2/layout/IconVerticalSolidList"/>
    <dgm:cxn modelId="{EDAEE99F-7AD7-402E-A107-4AFF661CA32B}" type="presParOf" srcId="{C7FF501E-68F8-46E6-B3C4-8ED71E18D03C}" destId="{05C2093A-CB7C-4F4D-B27A-DB3720AEE124}" srcOrd="4" destOrd="0" presId="urn:microsoft.com/office/officeart/2018/2/layout/IconVerticalSolidList"/>
    <dgm:cxn modelId="{6B0334B0-DCD1-4E94-983A-58D787C45094}" type="presParOf" srcId="{05C2093A-CB7C-4F4D-B27A-DB3720AEE124}" destId="{F2E658E7-01C0-412E-9475-9B21EAA03480}" srcOrd="0" destOrd="0" presId="urn:microsoft.com/office/officeart/2018/2/layout/IconVerticalSolidList"/>
    <dgm:cxn modelId="{B6E9E8CC-9D4F-4716-BED1-DAAAD0F30953}" type="presParOf" srcId="{05C2093A-CB7C-4F4D-B27A-DB3720AEE124}" destId="{DACCF9F3-0521-4624-A891-6DC9D2D65860}" srcOrd="1" destOrd="0" presId="urn:microsoft.com/office/officeart/2018/2/layout/IconVerticalSolidList"/>
    <dgm:cxn modelId="{DE5DB2AB-F4EF-4B19-A116-318AD9FC23E8}" type="presParOf" srcId="{05C2093A-CB7C-4F4D-B27A-DB3720AEE124}" destId="{D6616431-3124-453C-8E43-091FDCF91AA1}" srcOrd="2" destOrd="0" presId="urn:microsoft.com/office/officeart/2018/2/layout/IconVerticalSolidList"/>
    <dgm:cxn modelId="{11E66A28-4D7F-4F98-A78C-DAEEF66BCC70}" type="presParOf" srcId="{05C2093A-CB7C-4F4D-B27A-DB3720AEE124}" destId="{A544E319-6122-43E1-8FEC-80DD821219F7}" srcOrd="3" destOrd="0" presId="urn:microsoft.com/office/officeart/2018/2/layout/IconVerticalSolidList"/>
    <dgm:cxn modelId="{32477E8D-7598-4334-8F22-E809711085C0}" type="presParOf" srcId="{05C2093A-CB7C-4F4D-B27A-DB3720AEE124}" destId="{48416D02-1D2A-4B03-B42C-B65799CBCF4C}" srcOrd="4" destOrd="0" presId="urn:microsoft.com/office/officeart/2018/2/layout/IconVerticalSolidList"/>
    <dgm:cxn modelId="{FB1C0C0F-4475-4916-ABCD-39D5D18C1892}" type="presParOf" srcId="{C7FF501E-68F8-46E6-B3C4-8ED71E18D03C}" destId="{242F5181-7F55-4D16-8C7B-7A6A7722F75A}" srcOrd="5" destOrd="0" presId="urn:microsoft.com/office/officeart/2018/2/layout/IconVerticalSolidList"/>
    <dgm:cxn modelId="{29767868-49F3-4E18-A924-57647A82563E}" type="presParOf" srcId="{C7FF501E-68F8-46E6-B3C4-8ED71E18D03C}" destId="{01EA3BF7-D18B-4CF4-84DD-077876961B7B}" srcOrd="6" destOrd="0" presId="urn:microsoft.com/office/officeart/2018/2/layout/IconVerticalSolidList"/>
    <dgm:cxn modelId="{03127C63-1043-4283-9FD3-D04A1A056217}" type="presParOf" srcId="{01EA3BF7-D18B-4CF4-84DD-077876961B7B}" destId="{7DCDAA0B-2449-46E8-A274-92D3407DAF44}" srcOrd="0" destOrd="0" presId="urn:microsoft.com/office/officeart/2018/2/layout/IconVerticalSolidList"/>
    <dgm:cxn modelId="{EC96C7BC-8408-4647-8E9C-7AD596EFD99A}" type="presParOf" srcId="{01EA3BF7-D18B-4CF4-84DD-077876961B7B}" destId="{B760B576-CB27-4F0F-8E79-6F2D478CC219}" srcOrd="1" destOrd="0" presId="urn:microsoft.com/office/officeart/2018/2/layout/IconVerticalSolidList"/>
    <dgm:cxn modelId="{E23DEE29-C412-4053-BC17-596EB5B32C47}" type="presParOf" srcId="{01EA3BF7-D18B-4CF4-84DD-077876961B7B}" destId="{094A3934-E137-45EF-9765-363E26BAD4F2}" srcOrd="2" destOrd="0" presId="urn:microsoft.com/office/officeart/2018/2/layout/IconVerticalSolidList"/>
    <dgm:cxn modelId="{8AA58816-6A38-4D10-89CA-517E91E75729}" type="presParOf" srcId="{01EA3BF7-D18B-4CF4-84DD-077876961B7B}" destId="{2D5DE4C4-1675-49F0-8701-4B296BF4850B}" srcOrd="3" destOrd="0" presId="urn:microsoft.com/office/officeart/2018/2/layout/IconVerticalSolidList"/>
    <dgm:cxn modelId="{5A55EA18-09A8-4743-A00F-62D6CB6B8038}" type="presParOf" srcId="{C7FF501E-68F8-46E6-B3C4-8ED71E18D03C}" destId="{2DB9C25F-501D-4F95-84AF-D34E814C9AD9}" srcOrd="7" destOrd="0" presId="urn:microsoft.com/office/officeart/2018/2/layout/IconVerticalSolidList"/>
    <dgm:cxn modelId="{BD23D14B-607C-4228-B135-BCFC1BAAA7F8}" type="presParOf" srcId="{C7FF501E-68F8-46E6-B3C4-8ED71E18D03C}" destId="{7DFBF2F3-223F-4A56-AD49-EBF9A8C946F8}" srcOrd="8" destOrd="0" presId="urn:microsoft.com/office/officeart/2018/2/layout/IconVerticalSolidList"/>
    <dgm:cxn modelId="{F65F67FA-4DDD-4E27-B02F-512C0DA8012F}" type="presParOf" srcId="{7DFBF2F3-223F-4A56-AD49-EBF9A8C946F8}" destId="{8266DA8C-836F-42B6-BB8C-B90D48F575B5}" srcOrd="0" destOrd="0" presId="urn:microsoft.com/office/officeart/2018/2/layout/IconVerticalSolidList"/>
    <dgm:cxn modelId="{E27325A8-8799-4DE2-8100-27E8EE1FED28}" type="presParOf" srcId="{7DFBF2F3-223F-4A56-AD49-EBF9A8C946F8}" destId="{64003169-0C26-4C29-A14D-5F81C669F589}" srcOrd="1" destOrd="0" presId="urn:microsoft.com/office/officeart/2018/2/layout/IconVerticalSolidList"/>
    <dgm:cxn modelId="{FD36DF3E-0CB1-4134-B89B-C60318A0DBAE}" type="presParOf" srcId="{7DFBF2F3-223F-4A56-AD49-EBF9A8C946F8}" destId="{134661DA-3067-418B-926B-EE1A00A603CA}" srcOrd="2" destOrd="0" presId="urn:microsoft.com/office/officeart/2018/2/layout/IconVerticalSolidList"/>
    <dgm:cxn modelId="{9B8CD47E-B7DF-4BF7-8315-41CE627BA82F}" type="presParOf" srcId="{7DFBF2F3-223F-4A56-AD49-EBF9A8C946F8}" destId="{D035E4C0-F252-43BE-BC31-4B83DA7C013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A68883-F467-4F22-90C8-775E08A35E6D}"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D7F05BE8-61D2-4F10-8CC4-F37DA6F2E678}">
      <dgm:prSet phldrT="[Text]"/>
      <dgm:spPr/>
      <dgm:t>
        <a:bodyPr/>
        <a:lstStyle/>
        <a:p>
          <a:pPr>
            <a:lnSpc>
              <a:spcPct val="100000"/>
            </a:lnSpc>
          </a:pPr>
          <a:r>
            <a:rPr lang="en-US"/>
            <a:t>Relevant to the goals and objective  </a:t>
          </a:r>
          <a:endParaRPr lang="en-US" dirty="0"/>
        </a:p>
      </dgm:t>
    </dgm:pt>
    <dgm:pt modelId="{1AFDB01E-FB42-408E-928E-A599617E30A4}" type="parTrans" cxnId="{D4D06B92-4730-4F97-AEB4-79043C095477}">
      <dgm:prSet/>
      <dgm:spPr/>
      <dgm:t>
        <a:bodyPr/>
        <a:lstStyle/>
        <a:p>
          <a:endParaRPr lang="en-US"/>
        </a:p>
      </dgm:t>
    </dgm:pt>
    <dgm:pt modelId="{F63F16CA-FD07-4DB0-9CBE-430A39BC76DB}" type="sibTrans" cxnId="{D4D06B92-4730-4F97-AEB4-79043C095477}">
      <dgm:prSet/>
      <dgm:spPr/>
      <dgm:t>
        <a:bodyPr/>
        <a:lstStyle/>
        <a:p>
          <a:endParaRPr lang="en-US"/>
        </a:p>
      </dgm:t>
    </dgm:pt>
    <dgm:pt modelId="{5EF0445A-7C10-4C9C-9BF5-B693A9279E21}">
      <dgm:prSet phldrT="[Text]"/>
      <dgm:spPr/>
      <dgm:t>
        <a:bodyPr/>
        <a:lstStyle/>
        <a:p>
          <a:pPr>
            <a:lnSpc>
              <a:spcPct val="100000"/>
            </a:lnSpc>
          </a:pPr>
          <a:r>
            <a:rPr lang="en-US"/>
            <a:t>Use action verbs</a:t>
          </a:r>
          <a:endParaRPr lang="en-US" dirty="0"/>
        </a:p>
      </dgm:t>
    </dgm:pt>
    <dgm:pt modelId="{16132454-DA1A-41CA-A825-192D9BDE4991}" type="sibTrans" cxnId="{E9450CDC-6CE9-40AE-A63A-2B46B3099DC8}">
      <dgm:prSet/>
      <dgm:spPr/>
      <dgm:t>
        <a:bodyPr/>
        <a:lstStyle/>
        <a:p>
          <a:endParaRPr lang="en-US"/>
        </a:p>
      </dgm:t>
    </dgm:pt>
    <dgm:pt modelId="{2F4C1F94-4AFA-451B-B301-CA19263846D8}" type="parTrans" cxnId="{E9450CDC-6CE9-40AE-A63A-2B46B3099DC8}">
      <dgm:prSet/>
      <dgm:spPr/>
      <dgm:t>
        <a:bodyPr/>
        <a:lstStyle/>
        <a:p>
          <a:endParaRPr lang="en-US"/>
        </a:p>
      </dgm:t>
    </dgm:pt>
    <dgm:pt modelId="{42CAE8AE-560B-4A6D-A1E4-E783F2673AE1}">
      <dgm:prSet phldrT="[Text]"/>
      <dgm:spPr/>
      <dgm:t>
        <a:bodyPr/>
        <a:lstStyle/>
        <a:p>
          <a:pPr>
            <a:lnSpc>
              <a:spcPct val="100000"/>
            </a:lnSpc>
          </a:pPr>
          <a:r>
            <a:rPr lang="en-US"/>
            <a:t>Available resources</a:t>
          </a:r>
          <a:endParaRPr lang="en-US" dirty="0"/>
        </a:p>
      </dgm:t>
    </dgm:pt>
    <dgm:pt modelId="{CCF85C8A-63AE-4A0B-B77A-2CD14E392EEA}" type="sibTrans" cxnId="{0DBE28FC-9F94-4DB1-B95E-277846772470}">
      <dgm:prSet/>
      <dgm:spPr/>
      <dgm:t>
        <a:bodyPr/>
        <a:lstStyle/>
        <a:p>
          <a:endParaRPr lang="en-US"/>
        </a:p>
      </dgm:t>
    </dgm:pt>
    <dgm:pt modelId="{B74ECB27-CDB7-4C00-807C-654F83018AB8}" type="parTrans" cxnId="{0DBE28FC-9F94-4DB1-B95E-277846772470}">
      <dgm:prSet/>
      <dgm:spPr/>
      <dgm:t>
        <a:bodyPr/>
        <a:lstStyle/>
        <a:p>
          <a:endParaRPr lang="en-US"/>
        </a:p>
      </dgm:t>
    </dgm:pt>
    <dgm:pt modelId="{45D63176-076F-4CBD-B560-A31D00CA4396}">
      <dgm:prSet phldrT="[Text]"/>
      <dgm:spPr/>
      <dgm:t>
        <a:bodyPr/>
        <a:lstStyle/>
        <a:p>
          <a:pPr>
            <a:lnSpc>
              <a:spcPct val="100000"/>
            </a:lnSpc>
          </a:pPr>
          <a:r>
            <a:rPr lang="en-US"/>
            <a:t>What to do</a:t>
          </a:r>
          <a:endParaRPr lang="en-US" dirty="0"/>
        </a:p>
      </dgm:t>
    </dgm:pt>
    <dgm:pt modelId="{C45D3B70-C7BB-4D90-88CF-B8DBD51E47CE}" type="sibTrans" cxnId="{223FD8AD-E73C-4FB6-98EF-DA5B38232A0B}">
      <dgm:prSet/>
      <dgm:spPr/>
      <dgm:t>
        <a:bodyPr/>
        <a:lstStyle/>
        <a:p>
          <a:endParaRPr lang="en-US"/>
        </a:p>
      </dgm:t>
    </dgm:pt>
    <dgm:pt modelId="{D2F97883-0F67-4976-B685-8554CED24716}" type="parTrans" cxnId="{223FD8AD-E73C-4FB6-98EF-DA5B38232A0B}">
      <dgm:prSet/>
      <dgm:spPr/>
      <dgm:t>
        <a:bodyPr/>
        <a:lstStyle/>
        <a:p>
          <a:endParaRPr lang="en-US"/>
        </a:p>
      </dgm:t>
    </dgm:pt>
    <dgm:pt modelId="{FBBF6E10-323C-4A45-9791-C58CC04B8270}">
      <dgm:prSet phldrT="[Text]"/>
      <dgm:spPr/>
      <dgm:t>
        <a:bodyPr/>
        <a:lstStyle/>
        <a:p>
          <a:pPr>
            <a:lnSpc>
              <a:spcPct val="100000"/>
            </a:lnSpc>
          </a:pPr>
          <a:r>
            <a:rPr lang="en-US"/>
            <a:t>Baseline measurement</a:t>
          </a:r>
          <a:endParaRPr lang="en-US" dirty="0"/>
        </a:p>
      </dgm:t>
    </dgm:pt>
    <dgm:pt modelId="{2FCCDFBF-9059-4B75-BEF4-C3CB9BF38DBC}" type="sibTrans" cxnId="{7098AFDF-02F7-48C1-AB92-5C18EF6173A5}">
      <dgm:prSet/>
      <dgm:spPr/>
      <dgm:t>
        <a:bodyPr/>
        <a:lstStyle/>
        <a:p>
          <a:endParaRPr lang="en-US"/>
        </a:p>
      </dgm:t>
    </dgm:pt>
    <dgm:pt modelId="{A11BAB96-C72E-4B35-A511-5DB9B5A68ED5}" type="parTrans" cxnId="{7098AFDF-02F7-48C1-AB92-5C18EF6173A5}">
      <dgm:prSet/>
      <dgm:spPr/>
      <dgm:t>
        <a:bodyPr/>
        <a:lstStyle/>
        <a:p>
          <a:endParaRPr lang="en-US"/>
        </a:p>
      </dgm:t>
    </dgm:pt>
    <dgm:pt modelId="{4B73064D-3AF7-4D1E-B0DE-869C441EA01E}">
      <dgm:prSet phldrT="[Text]"/>
      <dgm:spPr/>
      <dgm:t>
        <a:bodyPr/>
        <a:lstStyle/>
        <a:p>
          <a:pPr>
            <a:lnSpc>
              <a:spcPct val="100000"/>
            </a:lnSpc>
          </a:pPr>
          <a:r>
            <a:rPr lang="en-US"/>
            <a:t>Can be counted</a:t>
          </a:r>
          <a:endParaRPr lang="en-US" dirty="0"/>
        </a:p>
      </dgm:t>
    </dgm:pt>
    <dgm:pt modelId="{9773CCD4-AF92-49B3-BC15-5F507B7B2594}" type="sibTrans" cxnId="{FFECD4C0-FDF4-4120-81FA-9F4BF6236639}">
      <dgm:prSet/>
      <dgm:spPr/>
      <dgm:t>
        <a:bodyPr/>
        <a:lstStyle/>
        <a:p>
          <a:endParaRPr lang="en-US"/>
        </a:p>
      </dgm:t>
    </dgm:pt>
    <dgm:pt modelId="{F5FED7C9-A2E8-4868-A324-0F41847BC1ED}" type="parTrans" cxnId="{FFECD4C0-FDF4-4120-81FA-9F4BF6236639}">
      <dgm:prSet/>
      <dgm:spPr/>
      <dgm:t>
        <a:bodyPr/>
        <a:lstStyle/>
        <a:p>
          <a:endParaRPr lang="en-US"/>
        </a:p>
      </dgm:t>
    </dgm:pt>
    <dgm:pt modelId="{456B0D94-2FB8-464C-974B-CB278BAF8924}">
      <dgm:prSet phldrT="[Text]"/>
      <dgm:spPr/>
      <dgm:t>
        <a:bodyPr/>
        <a:lstStyle/>
        <a:p>
          <a:pPr>
            <a:lnSpc>
              <a:spcPct val="100000"/>
            </a:lnSpc>
            <a:defRPr b="1"/>
          </a:pPr>
          <a:r>
            <a:rPr lang="en-US"/>
            <a:t>Specific</a:t>
          </a:r>
        </a:p>
      </dgm:t>
    </dgm:pt>
    <dgm:pt modelId="{698D133E-6B39-4072-8F6D-A10745F8C007}" type="sibTrans" cxnId="{C2D7DF1B-1B3B-4DA1-AEA6-A83758D04AD6}">
      <dgm:prSet/>
      <dgm:spPr/>
      <dgm:t>
        <a:bodyPr/>
        <a:lstStyle/>
        <a:p>
          <a:endParaRPr lang="en-US"/>
        </a:p>
      </dgm:t>
    </dgm:pt>
    <dgm:pt modelId="{D98CB459-88EA-4F78-A47C-F10D71F04199}" type="parTrans" cxnId="{C2D7DF1B-1B3B-4DA1-AEA6-A83758D04AD6}">
      <dgm:prSet/>
      <dgm:spPr/>
      <dgm:t>
        <a:bodyPr/>
        <a:lstStyle/>
        <a:p>
          <a:endParaRPr lang="en-US"/>
        </a:p>
      </dgm:t>
    </dgm:pt>
    <dgm:pt modelId="{14001D80-24E5-4D4F-B1EC-2D974ABFF6DE}">
      <dgm:prSet phldrT="[Text]"/>
      <dgm:spPr/>
      <dgm:t>
        <a:bodyPr/>
        <a:lstStyle/>
        <a:p>
          <a:pPr>
            <a:lnSpc>
              <a:spcPct val="100000"/>
            </a:lnSpc>
            <a:defRPr b="1"/>
          </a:pPr>
          <a:r>
            <a:rPr lang="en-US"/>
            <a:t>Measurable</a:t>
          </a:r>
        </a:p>
      </dgm:t>
    </dgm:pt>
    <dgm:pt modelId="{883231AF-7017-4251-97F4-9670CF2F1117}" type="sibTrans" cxnId="{66B230E3-B32A-4424-9ADA-D7B0D5C41657}">
      <dgm:prSet/>
      <dgm:spPr/>
      <dgm:t>
        <a:bodyPr/>
        <a:lstStyle/>
        <a:p>
          <a:endParaRPr lang="en-US"/>
        </a:p>
      </dgm:t>
    </dgm:pt>
    <dgm:pt modelId="{36FD3D8A-E310-45F5-9FBE-D7E42CFF4268}" type="parTrans" cxnId="{66B230E3-B32A-4424-9ADA-D7B0D5C41657}">
      <dgm:prSet/>
      <dgm:spPr/>
      <dgm:t>
        <a:bodyPr/>
        <a:lstStyle/>
        <a:p>
          <a:endParaRPr lang="en-US"/>
        </a:p>
      </dgm:t>
    </dgm:pt>
    <dgm:pt modelId="{27B9F413-62BA-4B2E-99DF-38F5E2F37790}">
      <dgm:prSet phldrT="[Text]"/>
      <dgm:spPr/>
      <dgm:t>
        <a:bodyPr/>
        <a:lstStyle/>
        <a:p>
          <a:pPr>
            <a:lnSpc>
              <a:spcPct val="100000"/>
            </a:lnSpc>
          </a:pPr>
          <a:r>
            <a:rPr lang="en-US"/>
            <a:t>Attainable</a:t>
          </a:r>
          <a:endParaRPr lang="en-US" dirty="0"/>
        </a:p>
      </dgm:t>
    </dgm:pt>
    <dgm:pt modelId="{E10C465B-CF14-4585-9020-0BA796D230F6}" type="sibTrans" cxnId="{E02BABFB-457E-4EE3-B1DC-74C9A3CF3DED}">
      <dgm:prSet/>
      <dgm:spPr/>
      <dgm:t>
        <a:bodyPr/>
        <a:lstStyle/>
        <a:p>
          <a:endParaRPr lang="en-US"/>
        </a:p>
      </dgm:t>
    </dgm:pt>
    <dgm:pt modelId="{8C384670-6411-40A2-AD1D-B57DB5266B80}" type="parTrans" cxnId="{E02BABFB-457E-4EE3-B1DC-74C9A3CF3DED}">
      <dgm:prSet/>
      <dgm:spPr/>
      <dgm:t>
        <a:bodyPr/>
        <a:lstStyle/>
        <a:p>
          <a:endParaRPr lang="en-US"/>
        </a:p>
      </dgm:t>
    </dgm:pt>
    <dgm:pt modelId="{925ED983-CD90-467F-869D-0AEEEB3DB09A}">
      <dgm:prSet phldrT="[Text]"/>
      <dgm:spPr/>
      <dgm:t>
        <a:bodyPr/>
        <a:lstStyle/>
        <a:p>
          <a:pPr>
            <a:lnSpc>
              <a:spcPct val="100000"/>
            </a:lnSpc>
            <a:defRPr b="1"/>
          </a:pPr>
          <a:r>
            <a:rPr lang="en-US"/>
            <a:t>Achievable</a:t>
          </a:r>
        </a:p>
      </dgm:t>
    </dgm:pt>
    <dgm:pt modelId="{589138CD-C15B-427D-8D71-0EBEDCC96CF8}" type="sibTrans" cxnId="{9C825651-E8AB-4627-9D3C-4CCD6CF856C5}">
      <dgm:prSet/>
      <dgm:spPr/>
      <dgm:t>
        <a:bodyPr/>
        <a:lstStyle/>
        <a:p>
          <a:endParaRPr lang="en-US"/>
        </a:p>
      </dgm:t>
    </dgm:pt>
    <dgm:pt modelId="{48B9D647-14FE-47B0-A473-5FC01B39A69F}" type="parTrans" cxnId="{9C825651-E8AB-4627-9D3C-4CCD6CF856C5}">
      <dgm:prSet/>
      <dgm:spPr/>
      <dgm:t>
        <a:bodyPr/>
        <a:lstStyle/>
        <a:p>
          <a:endParaRPr lang="en-US"/>
        </a:p>
      </dgm:t>
    </dgm:pt>
    <dgm:pt modelId="{F608F77D-2E47-483D-A979-07E960F7D6BA}">
      <dgm:prSet phldrT="[Text]"/>
      <dgm:spPr/>
      <dgm:t>
        <a:bodyPr/>
        <a:lstStyle/>
        <a:p>
          <a:pPr>
            <a:lnSpc>
              <a:spcPct val="100000"/>
            </a:lnSpc>
            <a:defRPr b="1"/>
          </a:pPr>
          <a:r>
            <a:rPr lang="en-US"/>
            <a:t>Realistic</a:t>
          </a:r>
        </a:p>
      </dgm:t>
    </dgm:pt>
    <dgm:pt modelId="{902F60A3-9490-4B2C-8C65-CCB63E97281E}" type="parTrans" cxnId="{FCC0573E-113D-497F-A353-8EEAD79AE210}">
      <dgm:prSet/>
      <dgm:spPr/>
      <dgm:t>
        <a:bodyPr/>
        <a:lstStyle/>
        <a:p>
          <a:endParaRPr lang="en-US"/>
        </a:p>
      </dgm:t>
    </dgm:pt>
    <dgm:pt modelId="{BAE2EDE6-2272-4599-B320-780926B6A1BE}" type="sibTrans" cxnId="{FCC0573E-113D-497F-A353-8EEAD79AE210}">
      <dgm:prSet/>
      <dgm:spPr/>
      <dgm:t>
        <a:bodyPr/>
        <a:lstStyle/>
        <a:p>
          <a:endParaRPr lang="en-US"/>
        </a:p>
      </dgm:t>
    </dgm:pt>
    <dgm:pt modelId="{F567370F-8F9D-4FA3-BD4E-AE830B1A34DB}">
      <dgm:prSet phldrT="[Text]"/>
      <dgm:spPr/>
      <dgm:t>
        <a:bodyPr/>
        <a:lstStyle/>
        <a:p>
          <a:pPr>
            <a:lnSpc>
              <a:spcPct val="100000"/>
            </a:lnSpc>
            <a:defRPr b="1"/>
          </a:pPr>
          <a:r>
            <a:rPr lang="en-US"/>
            <a:t>Time Based</a:t>
          </a:r>
        </a:p>
      </dgm:t>
    </dgm:pt>
    <dgm:pt modelId="{5BA2ABE1-4FA9-4F11-8FCD-E38BAC3E25D1}" type="parTrans" cxnId="{C35B73A0-E9A7-4E37-BB3D-7E97D6D9FB52}">
      <dgm:prSet/>
      <dgm:spPr/>
      <dgm:t>
        <a:bodyPr/>
        <a:lstStyle/>
        <a:p>
          <a:endParaRPr lang="en-US"/>
        </a:p>
      </dgm:t>
    </dgm:pt>
    <dgm:pt modelId="{8551A3EA-0EDD-440D-95AB-87B3C37E5BE6}" type="sibTrans" cxnId="{C35B73A0-E9A7-4E37-BB3D-7E97D6D9FB52}">
      <dgm:prSet/>
      <dgm:spPr/>
      <dgm:t>
        <a:bodyPr/>
        <a:lstStyle/>
        <a:p>
          <a:endParaRPr lang="en-US"/>
        </a:p>
      </dgm:t>
    </dgm:pt>
    <dgm:pt modelId="{049FC7F7-B916-4315-847F-5DD14D1EBF6E}">
      <dgm:prSet phldrT="[Text]"/>
      <dgm:spPr/>
      <dgm:t>
        <a:bodyPr/>
        <a:lstStyle/>
        <a:p>
          <a:pPr>
            <a:lnSpc>
              <a:spcPct val="100000"/>
            </a:lnSpc>
          </a:pPr>
          <a:r>
            <a:rPr lang="en-US"/>
            <a:t>Specific time</a:t>
          </a:r>
          <a:endParaRPr lang="en-US" dirty="0"/>
        </a:p>
      </dgm:t>
    </dgm:pt>
    <dgm:pt modelId="{F74F6195-1DC9-472B-A420-D3D62EB7FA17}" type="parTrans" cxnId="{3B99AB38-8595-4F57-89D8-8A9AC12B1D3B}">
      <dgm:prSet/>
      <dgm:spPr/>
      <dgm:t>
        <a:bodyPr/>
        <a:lstStyle/>
        <a:p>
          <a:endParaRPr lang="en-US"/>
        </a:p>
      </dgm:t>
    </dgm:pt>
    <dgm:pt modelId="{778B1CD9-C4F3-47DD-AD68-AC9D4F79C683}" type="sibTrans" cxnId="{3B99AB38-8595-4F57-89D8-8A9AC12B1D3B}">
      <dgm:prSet/>
      <dgm:spPr/>
      <dgm:t>
        <a:bodyPr/>
        <a:lstStyle/>
        <a:p>
          <a:endParaRPr lang="en-US"/>
        </a:p>
      </dgm:t>
    </dgm:pt>
    <dgm:pt modelId="{A1FCE7D8-CCA6-4833-8700-E0FD9AD3988A}">
      <dgm:prSet phldrT="[Text]"/>
      <dgm:spPr/>
      <dgm:t>
        <a:bodyPr/>
        <a:lstStyle/>
        <a:p>
          <a:pPr>
            <a:lnSpc>
              <a:spcPct val="100000"/>
            </a:lnSpc>
          </a:pPr>
          <a:r>
            <a:rPr lang="en-US"/>
            <a:t>Reasonable time </a:t>
          </a:r>
          <a:endParaRPr lang="en-US" dirty="0"/>
        </a:p>
      </dgm:t>
    </dgm:pt>
    <dgm:pt modelId="{8D697383-4155-4662-B88D-FB7EC76CDA60}" type="parTrans" cxnId="{6C8FAAA8-5006-4740-A51E-6BE869DD6E5C}">
      <dgm:prSet/>
      <dgm:spPr/>
      <dgm:t>
        <a:bodyPr/>
        <a:lstStyle/>
        <a:p>
          <a:endParaRPr lang="en-US"/>
        </a:p>
      </dgm:t>
    </dgm:pt>
    <dgm:pt modelId="{21F79181-4C22-40B1-86F5-43D1CCBCA487}" type="sibTrans" cxnId="{6C8FAAA8-5006-4740-A51E-6BE869DD6E5C}">
      <dgm:prSet/>
      <dgm:spPr/>
      <dgm:t>
        <a:bodyPr/>
        <a:lstStyle/>
        <a:p>
          <a:endParaRPr lang="en-US"/>
        </a:p>
      </dgm:t>
    </dgm:pt>
    <dgm:pt modelId="{0D1D81A6-93B5-4392-B1B3-F8D8DBDC4D3F}" type="pres">
      <dgm:prSet presAssocID="{92A68883-F467-4F22-90C8-775E08A35E6D}" presName="root" presStyleCnt="0">
        <dgm:presLayoutVars>
          <dgm:dir/>
          <dgm:resizeHandles val="exact"/>
        </dgm:presLayoutVars>
      </dgm:prSet>
      <dgm:spPr/>
    </dgm:pt>
    <dgm:pt modelId="{E523CA14-D4A8-4E30-B193-76B5413F96F0}" type="pres">
      <dgm:prSet presAssocID="{456B0D94-2FB8-464C-974B-CB278BAF8924}" presName="compNode" presStyleCnt="0"/>
      <dgm:spPr/>
    </dgm:pt>
    <dgm:pt modelId="{3B082FE5-DA8A-47F7-B86A-D259945DFE0D}" type="pres">
      <dgm:prSet presAssocID="{456B0D94-2FB8-464C-974B-CB278BAF892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4E8EAC88-7600-4EE7-8DBD-A3E848A50746}" type="pres">
      <dgm:prSet presAssocID="{456B0D94-2FB8-464C-974B-CB278BAF8924}" presName="iconSpace" presStyleCnt="0"/>
      <dgm:spPr/>
    </dgm:pt>
    <dgm:pt modelId="{46F64C8D-2E5A-44FE-99A7-2BBB6202F5B5}" type="pres">
      <dgm:prSet presAssocID="{456B0D94-2FB8-464C-974B-CB278BAF8924}" presName="parTx" presStyleLbl="revTx" presStyleIdx="0" presStyleCnt="10">
        <dgm:presLayoutVars>
          <dgm:chMax val="0"/>
          <dgm:chPref val="0"/>
        </dgm:presLayoutVars>
      </dgm:prSet>
      <dgm:spPr/>
    </dgm:pt>
    <dgm:pt modelId="{F6C19127-A531-45E0-9015-0A3E2D591487}" type="pres">
      <dgm:prSet presAssocID="{456B0D94-2FB8-464C-974B-CB278BAF8924}" presName="txSpace" presStyleCnt="0"/>
      <dgm:spPr/>
    </dgm:pt>
    <dgm:pt modelId="{B84D9CBC-5E40-4658-A853-802496F8B509}" type="pres">
      <dgm:prSet presAssocID="{456B0D94-2FB8-464C-974B-CB278BAF8924}" presName="desTx" presStyleLbl="revTx" presStyleIdx="1" presStyleCnt="10">
        <dgm:presLayoutVars/>
      </dgm:prSet>
      <dgm:spPr/>
    </dgm:pt>
    <dgm:pt modelId="{84EE4B4E-2BD8-42C5-B952-4CC9D6881A81}" type="pres">
      <dgm:prSet presAssocID="{698D133E-6B39-4072-8F6D-A10745F8C007}" presName="sibTrans" presStyleCnt="0"/>
      <dgm:spPr/>
    </dgm:pt>
    <dgm:pt modelId="{CCFB17EA-D2D9-454B-9857-2466BE5313B7}" type="pres">
      <dgm:prSet presAssocID="{14001D80-24E5-4D4F-B1EC-2D974ABFF6DE}" presName="compNode" presStyleCnt="0"/>
      <dgm:spPr/>
    </dgm:pt>
    <dgm:pt modelId="{36AD266B-B842-43EA-8056-6B572DA9EC74}" type="pres">
      <dgm:prSet presAssocID="{14001D80-24E5-4D4F-B1EC-2D974ABFF6D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ler"/>
        </a:ext>
      </dgm:extLst>
    </dgm:pt>
    <dgm:pt modelId="{12E8CCA6-8BB3-4A6D-BF75-5D49D8591ADD}" type="pres">
      <dgm:prSet presAssocID="{14001D80-24E5-4D4F-B1EC-2D974ABFF6DE}" presName="iconSpace" presStyleCnt="0"/>
      <dgm:spPr/>
    </dgm:pt>
    <dgm:pt modelId="{262A8E02-E42C-4125-8F5D-7F7F44B561C6}" type="pres">
      <dgm:prSet presAssocID="{14001D80-24E5-4D4F-B1EC-2D974ABFF6DE}" presName="parTx" presStyleLbl="revTx" presStyleIdx="2" presStyleCnt="10">
        <dgm:presLayoutVars>
          <dgm:chMax val="0"/>
          <dgm:chPref val="0"/>
        </dgm:presLayoutVars>
      </dgm:prSet>
      <dgm:spPr/>
    </dgm:pt>
    <dgm:pt modelId="{032FFB57-AB9A-4177-898B-9E44C2E5A2F6}" type="pres">
      <dgm:prSet presAssocID="{14001D80-24E5-4D4F-B1EC-2D974ABFF6DE}" presName="txSpace" presStyleCnt="0"/>
      <dgm:spPr/>
    </dgm:pt>
    <dgm:pt modelId="{CF4493D2-EE89-44EF-A916-41D368FECCE6}" type="pres">
      <dgm:prSet presAssocID="{14001D80-24E5-4D4F-B1EC-2D974ABFF6DE}" presName="desTx" presStyleLbl="revTx" presStyleIdx="3" presStyleCnt="10">
        <dgm:presLayoutVars/>
      </dgm:prSet>
      <dgm:spPr/>
    </dgm:pt>
    <dgm:pt modelId="{EDDBC1D9-7AAC-4F5E-B1DA-13FFA480F469}" type="pres">
      <dgm:prSet presAssocID="{883231AF-7017-4251-97F4-9670CF2F1117}" presName="sibTrans" presStyleCnt="0"/>
      <dgm:spPr/>
    </dgm:pt>
    <dgm:pt modelId="{5849B982-E34C-45EB-9316-417BC85A4F50}" type="pres">
      <dgm:prSet presAssocID="{925ED983-CD90-467F-869D-0AEEEB3DB09A}" presName="compNode" presStyleCnt="0"/>
      <dgm:spPr/>
    </dgm:pt>
    <dgm:pt modelId="{5F13942C-1762-4838-8A9D-30D5410FCF95}" type="pres">
      <dgm:prSet presAssocID="{925ED983-CD90-467F-869D-0AEEEB3DB09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56F6678D-05E3-42B2-A92D-3BCE07CD27B3}" type="pres">
      <dgm:prSet presAssocID="{925ED983-CD90-467F-869D-0AEEEB3DB09A}" presName="iconSpace" presStyleCnt="0"/>
      <dgm:spPr/>
    </dgm:pt>
    <dgm:pt modelId="{48EE060B-BCCB-4E03-BD19-A0FD7A1E606F}" type="pres">
      <dgm:prSet presAssocID="{925ED983-CD90-467F-869D-0AEEEB3DB09A}" presName="parTx" presStyleLbl="revTx" presStyleIdx="4" presStyleCnt="10">
        <dgm:presLayoutVars>
          <dgm:chMax val="0"/>
          <dgm:chPref val="0"/>
        </dgm:presLayoutVars>
      </dgm:prSet>
      <dgm:spPr/>
    </dgm:pt>
    <dgm:pt modelId="{74319CD2-180F-4255-AFAD-74E3DD0621C9}" type="pres">
      <dgm:prSet presAssocID="{925ED983-CD90-467F-869D-0AEEEB3DB09A}" presName="txSpace" presStyleCnt="0"/>
      <dgm:spPr/>
    </dgm:pt>
    <dgm:pt modelId="{463E2D4F-5E40-4D06-8716-23A5538EDE6F}" type="pres">
      <dgm:prSet presAssocID="{925ED983-CD90-467F-869D-0AEEEB3DB09A}" presName="desTx" presStyleLbl="revTx" presStyleIdx="5" presStyleCnt="10">
        <dgm:presLayoutVars/>
      </dgm:prSet>
      <dgm:spPr/>
    </dgm:pt>
    <dgm:pt modelId="{D7AE2DF1-F480-4CBF-BA5B-BB9218682B84}" type="pres">
      <dgm:prSet presAssocID="{589138CD-C15B-427D-8D71-0EBEDCC96CF8}" presName="sibTrans" presStyleCnt="0"/>
      <dgm:spPr/>
    </dgm:pt>
    <dgm:pt modelId="{F2123DAC-2ABB-44C9-ADE9-48254725CAC6}" type="pres">
      <dgm:prSet presAssocID="{F608F77D-2E47-483D-A979-07E960F7D6BA}" presName="compNode" presStyleCnt="0"/>
      <dgm:spPr/>
    </dgm:pt>
    <dgm:pt modelId="{85AC1C16-7A76-48EF-89D4-B0379BFDB5D3}" type="pres">
      <dgm:prSet presAssocID="{F608F77D-2E47-483D-A979-07E960F7D6B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CD47BBEA-9992-423C-85E7-DAB356E38AFC}" type="pres">
      <dgm:prSet presAssocID="{F608F77D-2E47-483D-A979-07E960F7D6BA}" presName="iconSpace" presStyleCnt="0"/>
      <dgm:spPr/>
    </dgm:pt>
    <dgm:pt modelId="{F6963B60-EBA1-4DC2-8F9A-709260626403}" type="pres">
      <dgm:prSet presAssocID="{F608F77D-2E47-483D-A979-07E960F7D6BA}" presName="parTx" presStyleLbl="revTx" presStyleIdx="6" presStyleCnt="10">
        <dgm:presLayoutVars>
          <dgm:chMax val="0"/>
          <dgm:chPref val="0"/>
        </dgm:presLayoutVars>
      </dgm:prSet>
      <dgm:spPr/>
    </dgm:pt>
    <dgm:pt modelId="{EB9FF0F1-E45F-40FA-9994-F7429AE8CE0B}" type="pres">
      <dgm:prSet presAssocID="{F608F77D-2E47-483D-A979-07E960F7D6BA}" presName="txSpace" presStyleCnt="0"/>
      <dgm:spPr/>
    </dgm:pt>
    <dgm:pt modelId="{6A1B56AB-5681-402D-8DA1-4B28DFD6FAB9}" type="pres">
      <dgm:prSet presAssocID="{F608F77D-2E47-483D-A979-07E960F7D6BA}" presName="desTx" presStyleLbl="revTx" presStyleIdx="7" presStyleCnt="10">
        <dgm:presLayoutVars/>
      </dgm:prSet>
      <dgm:spPr/>
    </dgm:pt>
    <dgm:pt modelId="{E5D7CBE4-B0A4-4C00-8CDA-A2A9C1ED1F54}" type="pres">
      <dgm:prSet presAssocID="{BAE2EDE6-2272-4599-B320-780926B6A1BE}" presName="sibTrans" presStyleCnt="0"/>
      <dgm:spPr/>
    </dgm:pt>
    <dgm:pt modelId="{B592CD70-1DCE-4A92-8C19-489CF3D61F0F}" type="pres">
      <dgm:prSet presAssocID="{F567370F-8F9D-4FA3-BD4E-AE830B1A34DB}" presName="compNode" presStyleCnt="0"/>
      <dgm:spPr/>
    </dgm:pt>
    <dgm:pt modelId="{7BF51F2F-B70C-4DFC-87C2-DDC2306554D7}" type="pres">
      <dgm:prSet presAssocID="{F567370F-8F9D-4FA3-BD4E-AE830B1A34D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6CB5FCFF-BE26-41A0-8806-9A32C9E12446}" type="pres">
      <dgm:prSet presAssocID="{F567370F-8F9D-4FA3-BD4E-AE830B1A34DB}" presName="iconSpace" presStyleCnt="0"/>
      <dgm:spPr/>
    </dgm:pt>
    <dgm:pt modelId="{6B2402B4-5977-46FA-8560-87A9E742CA23}" type="pres">
      <dgm:prSet presAssocID="{F567370F-8F9D-4FA3-BD4E-AE830B1A34DB}" presName="parTx" presStyleLbl="revTx" presStyleIdx="8" presStyleCnt="10">
        <dgm:presLayoutVars>
          <dgm:chMax val="0"/>
          <dgm:chPref val="0"/>
        </dgm:presLayoutVars>
      </dgm:prSet>
      <dgm:spPr/>
    </dgm:pt>
    <dgm:pt modelId="{89556424-DB9F-451E-BA57-FB2AB4A8098B}" type="pres">
      <dgm:prSet presAssocID="{F567370F-8F9D-4FA3-BD4E-AE830B1A34DB}" presName="txSpace" presStyleCnt="0"/>
      <dgm:spPr/>
    </dgm:pt>
    <dgm:pt modelId="{BB774939-FF92-4384-A17D-9D5DEE1107A0}" type="pres">
      <dgm:prSet presAssocID="{F567370F-8F9D-4FA3-BD4E-AE830B1A34DB}" presName="desTx" presStyleLbl="revTx" presStyleIdx="9" presStyleCnt="10">
        <dgm:presLayoutVars/>
      </dgm:prSet>
      <dgm:spPr/>
    </dgm:pt>
  </dgm:ptLst>
  <dgm:cxnLst>
    <dgm:cxn modelId="{593B2A0F-909C-4C4C-96F4-CAE4E589AF18}" type="presOf" srcId="{42CAE8AE-560B-4A6D-A1E4-E783F2673AE1}" destId="{463E2D4F-5E40-4D06-8716-23A5538EDE6F}" srcOrd="0" destOrd="1" presId="urn:microsoft.com/office/officeart/2018/5/layout/CenteredIconLabelDescriptionList"/>
    <dgm:cxn modelId="{C2D7DF1B-1B3B-4DA1-AEA6-A83758D04AD6}" srcId="{92A68883-F467-4F22-90C8-775E08A35E6D}" destId="{456B0D94-2FB8-464C-974B-CB278BAF8924}" srcOrd="0" destOrd="0" parTransId="{D98CB459-88EA-4F78-A47C-F10D71F04199}" sibTransId="{698D133E-6B39-4072-8F6D-A10745F8C007}"/>
    <dgm:cxn modelId="{E3D8AA30-6D80-4698-8EB4-D55BA0DEED06}" type="presOf" srcId="{456B0D94-2FB8-464C-974B-CB278BAF8924}" destId="{46F64C8D-2E5A-44FE-99A7-2BBB6202F5B5}" srcOrd="0" destOrd="0" presId="urn:microsoft.com/office/officeart/2018/5/layout/CenteredIconLabelDescriptionList"/>
    <dgm:cxn modelId="{58909838-8CF5-43E5-8D9F-0353B7B224B2}" type="presOf" srcId="{92A68883-F467-4F22-90C8-775E08A35E6D}" destId="{0D1D81A6-93B5-4392-B1B3-F8D8DBDC4D3F}" srcOrd="0" destOrd="0" presId="urn:microsoft.com/office/officeart/2018/5/layout/CenteredIconLabelDescriptionList"/>
    <dgm:cxn modelId="{3B99AB38-8595-4F57-89D8-8A9AC12B1D3B}" srcId="{F567370F-8F9D-4FA3-BD4E-AE830B1A34DB}" destId="{049FC7F7-B916-4315-847F-5DD14D1EBF6E}" srcOrd="0" destOrd="0" parTransId="{F74F6195-1DC9-472B-A420-D3D62EB7FA17}" sibTransId="{778B1CD9-C4F3-47DD-AD68-AC9D4F79C683}"/>
    <dgm:cxn modelId="{57E4593C-5CF3-4489-BB6D-C6C01A8F136F}" type="presOf" srcId="{FBBF6E10-323C-4A45-9791-C58CC04B8270}" destId="{CF4493D2-EE89-44EF-A916-41D368FECCE6}" srcOrd="0" destOrd="1" presId="urn:microsoft.com/office/officeart/2018/5/layout/CenteredIconLabelDescriptionList"/>
    <dgm:cxn modelId="{FCC0573E-113D-497F-A353-8EEAD79AE210}" srcId="{92A68883-F467-4F22-90C8-775E08A35E6D}" destId="{F608F77D-2E47-483D-A979-07E960F7D6BA}" srcOrd="3" destOrd="0" parTransId="{902F60A3-9490-4B2C-8C65-CCB63E97281E}" sibTransId="{BAE2EDE6-2272-4599-B320-780926B6A1BE}"/>
    <dgm:cxn modelId="{C8D89064-27C5-4B7E-96BF-C535B31C3A14}" type="presOf" srcId="{5EF0445A-7C10-4C9C-9BF5-B693A9279E21}" destId="{B84D9CBC-5E40-4658-A853-802496F8B509}" srcOrd="0" destOrd="1" presId="urn:microsoft.com/office/officeart/2018/5/layout/CenteredIconLabelDescriptionList"/>
    <dgm:cxn modelId="{F6FE7665-7186-459B-9733-EAFD31491C42}" type="presOf" srcId="{4B73064D-3AF7-4D1E-B0DE-869C441EA01E}" destId="{CF4493D2-EE89-44EF-A916-41D368FECCE6}" srcOrd="0" destOrd="0" presId="urn:microsoft.com/office/officeart/2018/5/layout/CenteredIconLabelDescriptionList"/>
    <dgm:cxn modelId="{64E63E6A-6CE1-4B99-AD33-3C24C6E18304}" type="presOf" srcId="{D7F05BE8-61D2-4F10-8CC4-F37DA6F2E678}" destId="{6A1B56AB-5681-402D-8DA1-4B28DFD6FAB9}" srcOrd="0" destOrd="0" presId="urn:microsoft.com/office/officeart/2018/5/layout/CenteredIconLabelDescriptionList"/>
    <dgm:cxn modelId="{6026566E-5B4C-4BAE-9956-89B2C35AF374}" type="presOf" srcId="{14001D80-24E5-4D4F-B1EC-2D974ABFF6DE}" destId="{262A8E02-E42C-4125-8F5D-7F7F44B561C6}" srcOrd="0" destOrd="0" presId="urn:microsoft.com/office/officeart/2018/5/layout/CenteredIconLabelDescriptionList"/>
    <dgm:cxn modelId="{1E843950-A63D-4333-9A0B-4DD82E591F5E}" type="presOf" srcId="{27B9F413-62BA-4B2E-99DF-38F5E2F37790}" destId="{463E2D4F-5E40-4D06-8716-23A5538EDE6F}" srcOrd="0" destOrd="0" presId="urn:microsoft.com/office/officeart/2018/5/layout/CenteredIconLabelDescriptionList"/>
    <dgm:cxn modelId="{9C825651-E8AB-4627-9D3C-4CCD6CF856C5}" srcId="{92A68883-F467-4F22-90C8-775E08A35E6D}" destId="{925ED983-CD90-467F-869D-0AEEEB3DB09A}" srcOrd="2" destOrd="0" parTransId="{48B9D647-14FE-47B0-A473-5FC01B39A69F}" sibTransId="{589138CD-C15B-427D-8D71-0EBEDCC96CF8}"/>
    <dgm:cxn modelId="{D4D06B92-4730-4F97-AEB4-79043C095477}" srcId="{F608F77D-2E47-483D-A979-07E960F7D6BA}" destId="{D7F05BE8-61D2-4F10-8CC4-F37DA6F2E678}" srcOrd="0" destOrd="0" parTransId="{1AFDB01E-FB42-408E-928E-A599617E30A4}" sibTransId="{F63F16CA-FD07-4DB0-9CBE-430A39BC76DB}"/>
    <dgm:cxn modelId="{32909095-9276-4591-BE15-9765E576889E}" type="presOf" srcId="{F608F77D-2E47-483D-A979-07E960F7D6BA}" destId="{F6963B60-EBA1-4DC2-8F9A-709260626403}" srcOrd="0" destOrd="0" presId="urn:microsoft.com/office/officeart/2018/5/layout/CenteredIconLabelDescriptionList"/>
    <dgm:cxn modelId="{C35B73A0-E9A7-4E37-BB3D-7E97D6D9FB52}" srcId="{92A68883-F467-4F22-90C8-775E08A35E6D}" destId="{F567370F-8F9D-4FA3-BD4E-AE830B1A34DB}" srcOrd="4" destOrd="0" parTransId="{5BA2ABE1-4FA9-4F11-8FCD-E38BAC3E25D1}" sibTransId="{8551A3EA-0EDD-440D-95AB-87B3C37E5BE6}"/>
    <dgm:cxn modelId="{6C8FAAA8-5006-4740-A51E-6BE869DD6E5C}" srcId="{F567370F-8F9D-4FA3-BD4E-AE830B1A34DB}" destId="{A1FCE7D8-CCA6-4833-8700-E0FD9AD3988A}" srcOrd="1" destOrd="0" parTransId="{8D697383-4155-4662-B88D-FB7EC76CDA60}" sibTransId="{21F79181-4C22-40B1-86F5-43D1CCBCA487}"/>
    <dgm:cxn modelId="{CDCC7EA9-4C8A-4BA6-B918-61BBDD6A951F}" type="presOf" srcId="{049FC7F7-B916-4315-847F-5DD14D1EBF6E}" destId="{BB774939-FF92-4384-A17D-9D5DEE1107A0}" srcOrd="0" destOrd="0" presId="urn:microsoft.com/office/officeart/2018/5/layout/CenteredIconLabelDescriptionList"/>
    <dgm:cxn modelId="{223FD8AD-E73C-4FB6-98EF-DA5B38232A0B}" srcId="{456B0D94-2FB8-464C-974B-CB278BAF8924}" destId="{45D63176-076F-4CBD-B560-A31D00CA4396}" srcOrd="0" destOrd="0" parTransId="{D2F97883-0F67-4976-B685-8554CED24716}" sibTransId="{C45D3B70-C7BB-4D90-88CF-B8DBD51E47CE}"/>
    <dgm:cxn modelId="{D1D4C1B9-F63B-4982-8BF3-FBE3E25B8C60}" type="presOf" srcId="{A1FCE7D8-CCA6-4833-8700-E0FD9AD3988A}" destId="{BB774939-FF92-4384-A17D-9D5DEE1107A0}" srcOrd="0" destOrd="1" presId="urn:microsoft.com/office/officeart/2018/5/layout/CenteredIconLabelDescriptionList"/>
    <dgm:cxn modelId="{FFECD4C0-FDF4-4120-81FA-9F4BF6236639}" srcId="{14001D80-24E5-4D4F-B1EC-2D974ABFF6DE}" destId="{4B73064D-3AF7-4D1E-B0DE-869C441EA01E}" srcOrd="0" destOrd="0" parTransId="{F5FED7C9-A2E8-4868-A324-0F41847BC1ED}" sibTransId="{9773CCD4-AF92-49B3-BC15-5F507B7B2594}"/>
    <dgm:cxn modelId="{AF49FDC2-62A5-457F-ABA5-9C364598090D}" type="presOf" srcId="{F567370F-8F9D-4FA3-BD4E-AE830B1A34DB}" destId="{6B2402B4-5977-46FA-8560-87A9E742CA23}" srcOrd="0" destOrd="0" presId="urn:microsoft.com/office/officeart/2018/5/layout/CenteredIconLabelDescriptionList"/>
    <dgm:cxn modelId="{A29F6BD2-B11F-49BD-AB65-303BCD875337}" type="presOf" srcId="{45D63176-076F-4CBD-B560-A31D00CA4396}" destId="{B84D9CBC-5E40-4658-A853-802496F8B509}" srcOrd="0" destOrd="0" presId="urn:microsoft.com/office/officeart/2018/5/layout/CenteredIconLabelDescriptionList"/>
    <dgm:cxn modelId="{E9450CDC-6CE9-40AE-A63A-2B46B3099DC8}" srcId="{456B0D94-2FB8-464C-974B-CB278BAF8924}" destId="{5EF0445A-7C10-4C9C-9BF5-B693A9279E21}" srcOrd="1" destOrd="0" parTransId="{2F4C1F94-4AFA-451B-B301-CA19263846D8}" sibTransId="{16132454-DA1A-41CA-A825-192D9BDE4991}"/>
    <dgm:cxn modelId="{259E4ADC-8846-4276-BF0B-CBA350A6B1A9}" type="presOf" srcId="{925ED983-CD90-467F-869D-0AEEEB3DB09A}" destId="{48EE060B-BCCB-4E03-BD19-A0FD7A1E606F}" srcOrd="0" destOrd="0" presId="urn:microsoft.com/office/officeart/2018/5/layout/CenteredIconLabelDescriptionList"/>
    <dgm:cxn modelId="{7098AFDF-02F7-48C1-AB92-5C18EF6173A5}" srcId="{14001D80-24E5-4D4F-B1EC-2D974ABFF6DE}" destId="{FBBF6E10-323C-4A45-9791-C58CC04B8270}" srcOrd="1" destOrd="0" parTransId="{A11BAB96-C72E-4B35-A511-5DB9B5A68ED5}" sibTransId="{2FCCDFBF-9059-4B75-BEF4-C3CB9BF38DBC}"/>
    <dgm:cxn modelId="{66B230E3-B32A-4424-9ADA-D7B0D5C41657}" srcId="{92A68883-F467-4F22-90C8-775E08A35E6D}" destId="{14001D80-24E5-4D4F-B1EC-2D974ABFF6DE}" srcOrd="1" destOrd="0" parTransId="{36FD3D8A-E310-45F5-9FBE-D7E42CFF4268}" sibTransId="{883231AF-7017-4251-97F4-9670CF2F1117}"/>
    <dgm:cxn modelId="{E02BABFB-457E-4EE3-B1DC-74C9A3CF3DED}" srcId="{925ED983-CD90-467F-869D-0AEEEB3DB09A}" destId="{27B9F413-62BA-4B2E-99DF-38F5E2F37790}" srcOrd="0" destOrd="0" parTransId="{8C384670-6411-40A2-AD1D-B57DB5266B80}" sibTransId="{E10C465B-CF14-4585-9020-0BA796D230F6}"/>
    <dgm:cxn modelId="{0DBE28FC-9F94-4DB1-B95E-277846772470}" srcId="{925ED983-CD90-467F-869D-0AEEEB3DB09A}" destId="{42CAE8AE-560B-4A6D-A1E4-E783F2673AE1}" srcOrd="1" destOrd="0" parTransId="{B74ECB27-CDB7-4C00-807C-654F83018AB8}" sibTransId="{CCF85C8A-63AE-4A0B-B77A-2CD14E392EEA}"/>
    <dgm:cxn modelId="{7AEB3CEE-5580-4F21-B72D-8C39320AE74A}" type="presParOf" srcId="{0D1D81A6-93B5-4392-B1B3-F8D8DBDC4D3F}" destId="{E523CA14-D4A8-4E30-B193-76B5413F96F0}" srcOrd="0" destOrd="0" presId="urn:microsoft.com/office/officeart/2018/5/layout/CenteredIconLabelDescriptionList"/>
    <dgm:cxn modelId="{07344FE0-E576-4AD8-92C5-3173A0C50A39}" type="presParOf" srcId="{E523CA14-D4A8-4E30-B193-76B5413F96F0}" destId="{3B082FE5-DA8A-47F7-B86A-D259945DFE0D}" srcOrd="0" destOrd="0" presId="urn:microsoft.com/office/officeart/2018/5/layout/CenteredIconLabelDescriptionList"/>
    <dgm:cxn modelId="{648360BB-14DB-4BD9-BA7A-220499D15A04}" type="presParOf" srcId="{E523CA14-D4A8-4E30-B193-76B5413F96F0}" destId="{4E8EAC88-7600-4EE7-8DBD-A3E848A50746}" srcOrd="1" destOrd="0" presId="urn:microsoft.com/office/officeart/2018/5/layout/CenteredIconLabelDescriptionList"/>
    <dgm:cxn modelId="{B6BD8FDF-703E-48EA-91C5-70FEF08F1CD9}" type="presParOf" srcId="{E523CA14-D4A8-4E30-B193-76B5413F96F0}" destId="{46F64C8D-2E5A-44FE-99A7-2BBB6202F5B5}" srcOrd="2" destOrd="0" presId="urn:microsoft.com/office/officeart/2018/5/layout/CenteredIconLabelDescriptionList"/>
    <dgm:cxn modelId="{7107A67C-6E62-411B-A923-1EABCDC8D06D}" type="presParOf" srcId="{E523CA14-D4A8-4E30-B193-76B5413F96F0}" destId="{F6C19127-A531-45E0-9015-0A3E2D591487}" srcOrd="3" destOrd="0" presId="urn:microsoft.com/office/officeart/2018/5/layout/CenteredIconLabelDescriptionList"/>
    <dgm:cxn modelId="{39398177-B05B-4501-AD21-77A3AED11633}" type="presParOf" srcId="{E523CA14-D4A8-4E30-B193-76B5413F96F0}" destId="{B84D9CBC-5E40-4658-A853-802496F8B509}" srcOrd="4" destOrd="0" presId="urn:microsoft.com/office/officeart/2018/5/layout/CenteredIconLabelDescriptionList"/>
    <dgm:cxn modelId="{2B32A086-BEF9-4AE9-8352-CF31D26B3228}" type="presParOf" srcId="{0D1D81A6-93B5-4392-B1B3-F8D8DBDC4D3F}" destId="{84EE4B4E-2BD8-42C5-B952-4CC9D6881A81}" srcOrd="1" destOrd="0" presId="urn:microsoft.com/office/officeart/2018/5/layout/CenteredIconLabelDescriptionList"/>
    <dgm:cxn modelId="{96892E79-67F6-4EC2-9449-AA8E1C3B17CB}" type="presParOf" srcId="{0D1D81A6-93B5-4392-B1B3-F8D8DBDC4D3F}" destId="{CCFB17EA-D2D9-454B-9857-2466BE5313B7}" srcOrd="2" destOrd="0" presId="urn:microsoft.com/office/officeart/2018/5/layout/CenteredIconLabelDescriptionList"/>
    <dgm:cxn modelId="{A2B98C44-4B7B-41D6-B9E2-65F8F7750B6B}" type="presParOf" srcId="{CCFB17EA-D2D9-454B-9857-2466BE5313B7}" destId="{36AD266B-B842-43EA-8056-6B572DA9EC74}" srcOrd="0" destOrd="0" presId="urn:microsoft.com/office/officeart/2018/5/layout/CenteredIconLabelDescriptionList"/>
    <dgm:cxn modelId="{E271BBEE-5827-45D2-9AD8-E2CD4660AC0E}" type="presParOf" srcId="{CCFB17EA-D2D9-454B-9857-2466BE5313B7}" destId="{12E8CCA6-8BB3-4A6D-BF75-5D49D8591ADD}" srcOrd="1" destOrd="0" presId="urn:microsoft.com/office/officeart/2018/5/layout/CenteredIconLabelDescriptionList"/>
    <dgm:cxn modelId="{531CA8CD-3E36-47EE-A62F-7B5CA531B76E}" type="presParOf" srcId="{CCFB17EA-D2D9-454B-9857-2466BE5313B7}" destId="{262A8E02-E42C-4125-8F5D-7F7F44B561C6}" srcOrd="2" destOrd="0" presId="urn:microsoft.com/office/officeart/2018/5/layout/CenteredIconLabelDescriptionList"/>
    <dgm:cxn modelId="{B78C3734-FF56-4CA8-A4B8-4481C5F4C05A}" type="presParOf" srcId="{CCFB17EA-D2D9-454B-9857-2466BE5313B7}" destId="{032FFB57-AB9A-4177-898B-9E44C2E5A2F6}" srcOrd="3" destOrd="0" presId="urn:microsoft.com/office/officeart/2018/5/layout/CenteredIconLabelDescriptionList"/>
    <dgm:cxn modelId="{3D0DCD6F-E848-495A-9C54-EE646F5B4A5D}" type="presParOf" srcId="{CCFB17EA-D2D9-454B-9857-2466BE5313B7}" destId="{CF4493D2-EE89-44EF-A916-41D368FECCE6}" srcOrd="4" destOrd="0" presId="urn:microsoft.com/office/officeart/2018/5/layout/CenteredIconLabelDescriptionList"/>
    <dgm:cxn modelId="{AA7A99A7-6E50-4A8A-9BC5-B62D3A1D295A}" type="presParOf" srcId="{0D1D81A6-93B5-4392-B1B3-F8D8DBDC4D3F}" destId="{EDDBC1D9-7AAC-4F5E-B1DA-13FFA480F469}" srcOrd="3" destOrd="0" presId="urn:microsoft.com/office/officeart/2018/5/layout/CenteredIconLabelDescriptionList"/>
    <dgm:cxn modelId="{F0040568-6DFD-4B7F-A44D-0F134F721E4F}" type="presParOf" srcId="{0D1D81A6-93B5-4392-B1B3-F8D8DBDC4D3F}" destId="{5849B982-E34C-45EB-9316-417BC85A4F50}" srcOrd="4" destOrd="0" presId="urn:microsoft.com/office/officeart/2018/5/layout/CenteredIconLabelDescriptionList"/>
    <dgm:cxn modelId="{0314D075-A0FE-4899-8FDF-B97E23C1FD71}" type="presParOf" srcId="{5849B982-E34C-45EB-9316-417BC85A4F50}" destId="{5F13942C-1762-4838-8A9D-30D5410FCF95}" srcOrd="0" destOrd="0" presId="urn:microsoft.com/office/officeart/2018/5/layout/CenteredIconLabelDescriptionList"/>
    <dgm:cxn modelId="{5501307D-6CA4-42E6-B13A-A18E3F6762CD}" type="presParOf" srcId="{5849B982-E34C-45EB-9316-417BC85A4F50}" destId="{56F6678D-05E3-42B2-A92D-3BCE07CD27B3}" srcOrd="1" destOrd="0" presId="urn:microsoft.com/office/officeart/2018/5/layout/CenteredIconLabelDescriptionList"/>
    <dgm:cxn modelId="{1921A8F9-CCD0-4C44-8C97-81F83B517819}" type="presParOf" srcId="{5849B982-E34C-45EB-9316-417BC85A4F50}" destId="{48EE060B-BCCB-4E03-BD19-A0FD7A1E606F}" srcOrd="2" destOrd="0" presId="urn:microsoft.com/office/officeart/2018/5/layout/CenteredIconLabelDescriptionList"/>
    <dgm:cxn modelId="{C841CFA4-4F5B-45EB-A0E9-7A5A70DCC60C}" type="presParOf" srcId="{5849B982-E34C-45EB-9316-417BC85A4F50}" destId="{74319CD2-180F-4255-AFAD-74E3DD0621C9}" srcOrd="3" destOrd="0" presId="urn:microsoft.com/office/officeart/2018/5/layout/CenteredIconLabelDescriptionList"/>
    <dgm:cxn modelId="{1987ABD2-E955-477C-9D38-87F77145E507}" type="presParOf" srcId="{5849B982-E34C-45EB-9316-417BC85A4F50}" destId="{463E2D4F-5E40-4D06-8716-23A5538EDE6F}" srcOrd="4" destOrd="0" presId="urn:microsoft.com/office/officeart/2018/5/layout/CenteredIconLabelDescriptionList"/>
    <dgm:cxn modelId="{E1F25A23-8C76-4B73-B6CE-B6585550C2AB}" type="presParOf" srcId="{0D1D81A6-93B5-4392-B1B3-F8D8DBDC4D3F}" destId="{D7AE2DF1-F480-4CBF-BA5B-BB9218682B84}" srcOrd="5" destOrd="0" presId="urn:microsoft.com/office/officeart/2018/5/layout/CenteredIconLabelDescriptionList"/>
    <dgm:cxn modelId="{8874F2E4-7BB3-4424-B2CE-15313875C93A}" type="presParOf" srcId="{0D1D81A6-93B5-4392-B1B3-F8D8DBDC4D3F}" destId="{F2123DAC-2ABB-44C9-ADE9-48254725CAC6}" srcOrd="6" destOrd="0" presId="urn:microsoft.com/office/officeart/2018/5/layout/CenteredIconLabelDescriptionList"/>
    <dgm:cxn modelId="{E71A65A9-DAB2-47D7-B6C0-572F6B437504}" type="presParOf" srcId="{F2123DAC-2ABB-44C9-ADE9-48254725CAC6}" destId="{85AC1C16-7A76-48EF-89D4-B0379BFDB5D3}" srcOrd="0" destOrd="0" presId="urn:microsoft.com/office/officeart/2018/5/layout/CenteredIconLabelDescriptionList"/>
    <dgm:cxn modelId="{6A2228FD-56FF-408A-95AD-2A569FD6F7D7}" type="presParOf" srcId="{F2123DAC-2ABB-44C9-ADE9-48254725CAC6}" destId="{CD47BBEA-9992-423C-85E7-DAB356E38AFC}" srcOrd="1" destOrd="0" presId="urn:microsoft.com/office/officeart/2018/5/layout/CenteredIconLabelDescriptionList"/>
    <dgm:cxn modelId="{EEB1C26B-C2E2-4FD3-B18F-EECCE744E7DB}" type="presParOf" srcId="{F2123DAC-2ABB-44C9-ADE9-48254725CAC6}" destId="{F6963B60-EBA1-4DC2-8F9A-709260626403}" srcOrd="2" destOrd="0" presId="urn:microsoft.com/office/officeart/2018/5/layout/CenteredIconLabelDescriptionList"/>
    <dgm:cxn modelId="{E7C90F90-19C4-4285-B444-9CAA7F043113}" type="presParOf" srcId="{F2123DAC-2ABB-44C9-ADE9-48254725CAC6}" destId="{EB9FF0F1-E45F-40FA-9994-F7429AE8CE0B}" srcOrd="3" destOrd="0" presId="urn:microsoft.com/office/officeart/2018/5/layout/CenteredIconLabelDescriptionList"/>
    <dgm:cxn modelId="{B61269A2-1628-46AE-8665-3AE7E676BD04}" type="presParOf" srcId="{F2123DAC-2ABB-44C9-ADE9-48254725CAC6}" destId="{6A1B56AB-5681-402D-8DA1-4B28DFD6FAB9}" srcOrd="4" destOrd="0" presId="urn:microsoft.com/office/officeart/2018/5/layout/CenteredIconLabelDescriptionList"/>
    <dgm:cxn modelId="{47791DBB-7D9A-435C-A0A5-DD1F9E4D3FD3}" type="presParOf" srcId="{0D1D81A6-93B5-4392-B1B3-F8D8DBDC4D3F}" destId="{E5D7CBE4-B0A4-4C00-8CDA-A2A9C1ED1F54}" srcOrd="7" destOrd="0" presId="urn:microsoft.com/office/officeart/2018/5/layout/CenteredIconLabelDescriptionList"/>
    <dgm:cxn modelId="{8A442B03-3CEC-44DA-BBCD-8AE2E9AD6582}" type="presParOf" srcId="{0D1D81A6-93B5-4392-B1B3-F8D8DBDC4D3F}" destId="{B592CD70-1DCE-4A92-8C19-489CF3D61F0F}" srcOrd="8" destOrd="0" presId="urn:microsoft.com/office/officeart/2018/5/layout/CenteredIconLabelDescriptionList"/>
    <dgm:cxn modelId="{DE21A68A-49C4-4F04-AB3D-C7CB2B80397D}" type="presParOf" srcId="{B592CD70-1DCE-4A92-8C19-489CF3D61F0F}" destId="{7BF51F2F-B70C-4DFC-87C2-DDC2306554D7}" srcOrd="0" destOrd="0" presId="urn:microsoft.com/office/officeart/2018/5/layout/CenteredIconLabelDescriptionList"/>
    <dgm:cxn modelId="{530FC2A6-9D1A-4494-ABD9-6D874421B241}" type="presParOf" srcId="{B592CD70-1DCE-4A92-8C19-489CF3D61F0F}" destId="{6CB5FCFF-BE26-41A0-8806-9A32C9E12446}" srcOrd="1" destOrd="0" presId="urn:microsoft.com/office/officeart/2018/5/layout/CenteredIconLabelDescriptionList"/>
    <dgm:cxn modelId="{F0A29351-A451-4ADB-A05B-0E088ECD502B}" type="presParOf" srcId="{B592CD70-1DCE-4A92-8C19-489CF3D61F0F}" destId="{6B2402B4-5977-46FA-8560-87A9E742CA23}" srcOrd="2" destOrd="0" presId="urn:microsoft.com/office/officeart/2018/5/layout/CenteredIconLabelDescriptionList"/>
    <dgm:cxn modelId="{384127A6-A09C-4655-A2B2-2F18AE47BD2C}" type="presParOf" srcId="{B592CD70-1DCE-4A92-8C19-489CF3D61F0F}" destId="{89556424-DB9F-451E-BA57-FB2AB4A8098B}" srcOrd="3" destOrd="0" presId="urn:microsoft.com/office/officeart/2018/5/layout/CenteredIconLabelDescriptionList"/>
    <dgm:cxn modelId="{A2BA057A-73CD-40D8-8794-2E861E61146E}" type="presParOf" srcId="{B592CD70-1DCE-4A92-8C19-489CF3D61F0F}" destId="{BB774939-FF92-4384-A17D-9D5DEE1107A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3D6A77C-8CB6-47C9-951A-F771F5953E5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5E290C-54E0-4F95-B47F-B61AA74141D1}">
      <dgm:prSet/>
      <dgm:spPr/>
      <dgm:t>
        <a:bodyPr/>
        <a:lstStyle/>
        <a:p>
          <a:pPr>
            <a:lnSpc>
              <a:spcPct val="100000"/>
            </a:lnSpc>
            <a:defRPr b="1"/>
          </a:pPr>
          <a:r>
            <a:rPr lang="en-US"/>
            <a:t>How the program is perceived by the participants</a:t>
          </a:r>
        </a:p>
      </dgm:t>
    </dgm:pt>
    <dgm:pt modelId="{687F6499-D0C1-4FCA-9B10-F44B5C404D41}" type="parTrans" cxnId="{26147B65-B1C9-4FB2-9042-1318DA1A3BA3}">
      <dgm:prSet/>
      <dgm:spPr/>
      <dgm:t>
        <a:bodyPr/>
        <a:lstStyle/>
        <a:p>
          <a:endParaRPr lang="en-US"/>
        </a:p>
      </dgm:t>
    </dgm:pt>
    <dgm:pt modelId="{2B76D528-9453-4003-BA51-FF5A4C4FB301}" type="sibTrans" cxnId="{26147B65-B1C9-4FB2-9042-1318DA1A3BA3}">
      <dgm:prSet/>
      <dgm:spPr/>
      <dgm:t>
        <a:bodyPr/>
        <a:lstStyle/>
        <a:p>
          <a:endParaRPr lang="en-US"/>
        </a:p>
      </dgm:t>
    </dgm:pt>
    <dgm:pt modelId="{A927AC3D-B4C2-42C9-8F99-1935A49525E8}">
      <dgm:prSet/>
      <dgm:spPr/>
      <dgm:t>
        <a:bodyPr/>
        <a:lstStyle/>
        <a:p>
          <a:pPr>
            <a:lnSpc>
              <a:spcPct val="100000"/>
            </a:lnSpc>
            <a:defRPr b="1"/>
          </a:pPr>
          <a:r>
            <a:rPr lang="en-US"/>
            <a:t>The barriers participants are facing </a:t>
          </a:r>
        </a:p>
      </dgm:t>
    </dgm:pt>
    <dgm:pt modelId="{2D19EEA8-64AE-4185-B1A0-4C706E785B48}" type="parTrans" cxnId="{A2E40362-75CC-4E68-B9D8-76D68D113A05}">
      <dgm:prSet/>
      <dgm:spPr/>
      <dgm:t>
        <a:bodyPr/>
        <a:lstStyle/>
        <a:p>
          <a:endParaRPr lang="en-US"/>
        </a:p>
      </dgm:t>
    </dgm:pt>
    <dgm:pt modelId="{E2683816-F958-43D8-83D9-96F6F78FCFB5}" type="sibTrans" cxnId="{A2E40362-75CC-4E68-B9D8-76D68D113A05}">
      <dgm:prSet/>
      <dgm:spPr/>
      <dgm:t>
        <a:bodyPr/>
        <a:lstStyle/>
        <a:p>
          <a:endParaRPr lang="en-US"/>
        </a:p>
      </dgm:t>
    </dgm:pt>
    <dgm:pt modelId="{4DE26FAA-20B9-4BF6-9CFC-1E393F60F871}">
      <dgm:prSet/>
      <dgm:spPr/>
      <dgm:t>
        <a:bodyPr/>
        <a:lstStyle/>
        <a:p>
          <a:pPr>
            <a:lnSpc>
              <a:spcPct val="100000"/>
            </a:lnSpc>
          </a:pPr>
          <a:r>
            <a:rPr lang="en-US" b="1"/>
            <a:t>Ex. Late arrival to appointments</a:t>
          </a:r>
          <a:endParaRPr lang="en-US"/>
        </a:p>
      </dgm:t>
    </dgm:pt>
    <dgm:pt modelId="{AF104BDD-9720-41C7-B3F3-CEF549B6E11F}" type="parTrans" cxnId="{A4BFE01A-047E-4AD9-B02D-6A6F30C1A42E}">
      <dgm:prSet/>
      <dgm:spPr/>
      <dgm:t>
        <a:bodyPr/>
        <a:lstStyle/>
        <a:p>
          <a:endParaRPr lang="en-US"/>
        </a:p>
      </dgm:t>
    </dgm:pt>
    <dgm:pt modelId="{DCFB5FCD-74B6-4D77-A830-7B6E087C8198}" type="sibTrans" cxnId="{A4BFE01A-047E-4AD9-B02D-6A6F30C1A42E}">
      <dgm:prSet/>
      <dgm:spPr/>
      <dgm:t>
        <a:bodyPr/>
        <a:lstStyle/>
        <a:p>
          <a:endParaRPr lang="en-US"/>
        </a:p>
      </dgm:t>
    </dgm:pt>
    <dgm:pt modelId="{20404A6E-CD00-4A94-A5ED-92D003EECD6E}">
      <dgm:prSet/>
      <dgm:spPr/>
      <dgm:t>
        <a:bodyPr/>
        <a:lstStyle/>
        <a:p>
          <a:pPr>
            <a:lnSpc>
              <a:spcPct val="100000"/>
            </a:lnSpc>
            <a:defRPr b="1"/>
          </a:pPr>
          <a:r>
            <a:rPr lang="en-US"/>
            <a:t>What needs to be prioritized when setting measurable goals?</a:t>
          </a:r>
        </a:p>
      </dgm:t>
    </dgm:pt>
    <dgm:pt modelId="{A70494F0-AA56-43C1-B494-0054BEA5610C}" type="parTrans" cxnId="{8CCFD5E8-6393-4E92-AF05-629293F00942}">
      <dgm:prSet/>
      <dgm:spPr/>
      <dgm:t>
        <a:bodyPr/>
        <a:lstStyle/>
        <a:p>
          <a:endParaRPr lang="en-US"/>
        </a:p>
      </dgm:t>
    </dgm:pt>
    <dgm:pt modelId="{FF298C5B-8401-4981-B08A-39BE83C42424}" type="sibTrans" cxnId="{8CCFD5E8-6393-4E92-AF05-629293F00942}">
      <dgm:prSet/>
      <dgm:spPr/>
      <dgm:t>
        <a:bodyPr/>
        <a:lstStyle/>
        <a:p>
          <a:endParaRPr lang="en-US"/>
        </a:p>
      </dgm:t>
    </dgm:pt>
    <dgm:pt modelId="{5DA71B87-F443-4912-A0F7-32C86D1FAC1A}">
      <dgm:prSet/>
      <dgm:spPr/>
      <dgm:t>
        <a:bodyPr/>
        <a:lstStyle/>
        <a:p>
          <a:pPr>
            <a:lnSpc>
              <a:spcPct val="100000"/>
            </a:lnSpc>
          </a:pPr>
          <a:r>
            <a:rPr lang="en-US" b="1"/>
            <a:t>Ex. 96% of participants have trouble with parking at your local agency and many arrive late to their appointments</a:t>
          </a:r>
          <a:endParaRPr lang="en-US"/>
        </a:p>
      </dgm:t>
    </dgm:pt>
    <dgm:pt modelId="{89F28668-8323-42BD-881E-A7A94B6AB770}" type="parTrans" cxnId="{CF26B083-A49B-4E73-A7D8-3A09EF3C2773}">
      <dgm:prSet/>
      <dgm:spPr/>
      <dgm:t>
        <a:bodyPr/>
        <a:lstStyle/>
        <a:p>
          <a:endParaRPr lang="en-US"/>
        </a:p>
      </dgm:t>
    </dgm:pt>
    <dgm:pt modelId="{DBCEF729-F3D4-4B1D-B341-327448B8477C}" type="sibTrans" cxnId="{CF26B083-A49B-4E73-A7D8-3A09EF3C2773}">
      <dgm:prSet/>
      <dgm:spPr/>
      <dgm:t>
        <a:bodyPr/>
        <a:lstStyle/>
        <a:p>
          <a:endParaRPr lang="en-US"/>
        </a:p>
      </dgm:t>
    </dgm:pt>
    <dgm:pt modelId="{C6197173-3D85-4460-ABBA-521BCF693C81}">
      <dgm:prSet/>
      <dgm:spPr/>
      <dgm:t>
        <a:bodyPr/>
        <a:lstStyle/>
        <a:p>
          <a:pPr>
            <a:lnSpc>
              <a:spcPct val="100000"/>
            </a:lnSpc>
            <a:defRPr b="1"/>
          </a:pPr>
          <a:r>
            <a:rPr lang="en-US"/>
            <a:t>What nutrition topics are of interest to mothers</a:t>
          </a:r>
        </a:p>
      </dgm:t>
    </dgm:pt>
    <dgm:pt modelId="{8421D6EA-777F-42E5-A25C-78D9923E09B3}" type="parTrans" cxnId="{51C2BFD5-9348-41B7-8245-CE5DA69A48A2}">
      <dgm:prSet/>
      <dgm:spPr/>
      <dgm:t>
        <a:bodyPr/>
        <a:lstStyle/>
        <a:p>
          <a:endParaRPr lang="en-US"/>
        </a:p>
      </dgm:t>
    </dgm:pt>
    <dgm:pt modelId="{8D44E270-8039-4DDF-8D5E-7760B6C9C773}" type="sibTrans" cxnId="{51C2BFD5-9348-41B7-8245-CE5DA69A48A2}">
      <dgm:prSet/>
      <dgm:spPr/>
      <dgm:t>
        <a:bodyPr/>
        <a:lstStyle/>
        <a:p>
          <a:endParaRPr lang="en-US"/>
        </a:p>
      </dgm:t>
    </dgm:pt>
    <dgm:pt modelId="{F54B4D5B-6471-45FF-BA56-7DE12E1584B6}">
      <dgm:prSet/>
      <dgm:spPr/>
      <dgm:t>
        <a:bodyPr/>
        <a:lstStyle/>
        <a:p>
          <a:pPr>
            <a:lnSpc>
              <a:spcPct val="100000"/>
            </a:lnSpc>
          </a:pPr>
          <a:r>
            <a:rPr lang="en-US" b="1"/>
            <a:t>Ex. 77% of moms want more education on finding reputable nutrition information on the internet</a:t>
          </a:r>
          <a:endParaRPr lang="en-US"/>
        </a:p>
      </dgm:t>
    </dgm:pt>
    <dgm:pt modelId="{DF2DCF83-CA47-4D5A-988D-33FFD8C02C8B}" type="parTrans" cxnId="{62B7FF65-CD6E-4A73-9035-00E325D7C524}">
      <dgm:prSet/>
      <dgm:spPr/>
      <dgm:t>
        <a:bodyPr/>
        <a:lstStyle/>
        <a:p>
          <a:endParaRPr lang="en-US"/>
        </a:p>
      </dgm:t>
    </dgm:pt>
    <dgm:pt modelId="{F33D6F2D-20B7-4661-BCC5-12918DA01C24}" type="sibTrans" cxnId="{62B7FF65-CD6E-4A73-9035-00E325D7C524}">
      <dgm:prSet/>
      <dgm:spPr/>
      <dgm:t>
        <a:bodyPr/>
        <a:lstStyle/>
        <a:p>
          <a:endParaRPr lang="en-US"/>
        </a:p>
      </dgm:t>
    </dgm:pt>
    <dgm:pt modelId="{BC7067AE-AB2B-4786-AF12-494D22F18D5F}">
      <dgm:prSet/>
      <dgm:spPr/>
      <dgm:t>
        <a:bodyPr/>
        <a:lstStyle/>
        <a:p>
          <a:pPr>
            <a:lnSpc>
              <a:spcPct val="100000"/>
            </a:lnSpc>
          </a:pPr>
          <a:r>
            <a:rPr lang="en-US" b="1"/>
            <a:t>Ex. 99% of moms want more healthy recipes provided to them</a:t>
          </a:r>
          <a:endParaRPr lang="en-US"/>
        </a:p>
      </dgm:t>
    </dgm:pt>
    <dgm:pt modelId="{81D4B4CA-D9DA-409E-82AA-C69F9178ACA0}" type="parTrans" cxnId="{5A65F3E3-CBC1-491D-BB4C-E2F02D77A280}">
      <dgm:prSet/>
      <dgm:spPr/>
      <dgm:t>
        <a:bodyPr/>
        <a:lstStyle/>
        <a:p>
          <a:endParaRPr lang="en-US"/>
        </a:p>
      </dgm:t>
    </dgm:pt>
    <dgm:pt modelId="{9C05052E-C237-47E3-BA7E-57DF63B0C9ED}" type="sibTrans" cxnId="{5A65F3E3-CBC1-491D-BB4C-E2F02D77A280}">
      <dgm:prSet/>
      <dgm:spPr/>
      <dgm:t>
        <a:bodyPr/>
        <a:lstStyle/>
        <a:p>
          <a:endParaRPr lang="en-US"/>
        </a:p>
      </dgm:t>
    </dgm:pt>
    <dgm:pt modelId="{873233AA-52DE-4D83-B614-17D6EFA7B084}" type="pres">
      <dgm:prSet presAssocID="{73D6A77C-8CB6-47C9-951A-F771F5953E5B}" presName="root" presStyleCnt="0">
        <dgm:presLayoutVars>
          <dgm:dir/>
          <dgm:resizeHandles val="exact"/>
        </dgm:presLayoutVars>
      </dgm:prSet>
      <dgm:spPr/>
    </dgm:pt>
    <dgm:pt modelId="{1C8F70DB-CDE8-4937-BF09-B6968C52AFD2}" type="pres">
      <dgm:prSet presAssocID="{D45E290C-54E0-4F95-B47F-B61AA74141D1}" presName="compNode" presStyleCnt="0"/>
      <dgm:spPr/>
    </dgm:pt>
    <dgm:pt modelId="{5842C4A0-5E3D-411E-B64A-06CD6E42A48F}" type="pres">
      <dgm:prSet presAssocID="{D45E290C-54E0-4F95-B47F-B61AA74141D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1C8BDD59-F947-47C8-AD4B-E97802BB530F}" type="pres">
      <dgm:prSet presAssocID="{D45E290C-54E0-4F95-B47F-B61AA74141D1}" presName="iconSpace" presStyleCnt="0"/>
      <dgm:spPr/>
    </dgm:pt>
    <dgm:pt modelId="{C345F9AF-A7F2-4447-A42B-49EB1E057372}" type="pres">
      <dgm:prSet presAssocID="{D45E290C-54E0-4F95-B47F-B61AA74141D1}" presName="parTx" presStyleLbl="revTx" presStyleIdx="0" presStyleCnt="8">
        <dgm:presLayoutVars>
          <dgm:chMax val="0"/>
          <dgm:chPref val="0"/>
        </dgm:presLayoutVars>
      </dgm:prSet>
      <dgm:spPr/>
    </dgm:pt>
    <dgm:pt modelId="{82F3014C-46DD-46BD-8214-7E6690D9C771}" type="pres">
      <dgm:prSet presAssocID="{D45E290C-54E0-4F95-B47F-B61AA74141D1}" presName="txSpace" presStyleCnt="0"/>
      <dgm:spPr/>
    </dgm:pt>
    <dgm:pt modelId="{384E2E05-FE5E-4F90-9590-C6BC3AC33B5C}" type="pres">
      <dgm:prSet presAssocID="{D45E290C-54E0-4F95-B47F-B61AA74141D1}" presName="desTx" presStyleLbl="revTx" presStyleIdx="1" presStyleCnt="8">
        <dgm:presLayoutVars/>
      </dgm:prSet>
      <dgm:spPr/>
    </dgm:pt>
    <dgm:pt modelId="{63CEC443-D48E-472E-A2DE-6D32B1A11B74}" type="pres">
      <dgm:prSet presAssocID="{2B76D528-9453-4003-BA51-FF5A4C4FB301}" presName="sibTrans" presStyleCnt="0"/>
      <dgm:spPr/>
    </dgm:pt>
    <dgm:pt modelId="{667A04E1-A208-44BD-A761-2008C467491A}" type="pres">
      <dgm:prSet presAssocID="{A927AC3D-B4C2-42C9-8F99-1935A49525E8}" presName="compNode" presStyleCnt="0"/>
      <dgm:spPr/>
    </dgm:pt>
    <dgm:pt modelId="{156E4541-BD0B-4EC2-AC3F-9D496221ADFD}" type="pres">
      <dgm:prSet presAssocID="{A927AC3D-B4C2-42C9-8F99-1935A49525E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ck"/>
        </a:ext>
      </dgm:extLst>
    </dgm:pt>
    <dgm:pt modelId="{41E76E19-F6E0-43B6-A231-F93A93800C79}" type="pres">
      <dgm:prSet presAssocID="{A927AC3D-B4C2-42C9-8F99-1935A49525E8}" presName="iconSpace" presStyleCnt="0"/>
      <dgm:spPr/>
    </dgm:pt>
    <dgm:pt modelId="{137DC2AA-FCBA-495B-9307-3A86DDB98395}" type="pres">
      <dgm:prSet presAssocID="{A927AC3D-B4C2-42C9-8F99-1935A49525E8}" presName="parTx" presStyleLbl="revTx" presStyleIdx="2" presStyleCnt="8">
        <dgm:presLayoutVars>
          <dgm:chMax val="0"/>
          <dgm:chPref val="0"/>
        </dgm:presLayoutVars>
      </dgm:prSet>
      <dgm:spPr/>
    </dgm:pt>
    <dgm:pt modelId="{CD835877-43A7-4205-8ACB-7D019D34B571}" type="pres">
      <dgm:prSet presAssocID="{A927AC3D-B4C2-42C9-8F99-1935A49525E8}" presName="txSpace" presStyleCnt="0"/>
      <dgm:spPr/>
    </dgm:pt>
    <dgm:pt modelId="{82F5E004-4BED-4167-BEC9-7B00D3CCD344}" type="pres">
      <dgm:prSet presAssocID="{A927AC3D-B4C2-42C9-8F99-1935A49525E8}" presName="desTx" presStyleLbl="revTx" presStyleIdx="3" presStyleCnt="8">
        <dgm:presLayoutVars/>
      </dgm:prSet>
      <dgm:spPr/>
    </dgm:pt>
    <dgm:pt modelId="{6F2C167E-9888-48A0-BB5B-A75A2B29CE91}" type="pres">
      <dgm:prSet presAssocID="{E2683816-F958-43D8-83D9-96F6F78FCFB5}" presName="sibTrans" presStyleCnt="0"/>
      <dgm:spPr/>
    </dgm:pt>
    <dgm:pt modelId="{2878A8B6-9080-4EB2-94B1-E04E95C1957A}" type="pres">
      <dgm:prSet presAssocID="{20404A6E-CD00-4A94-A5ED-92D003EECD6E}" presName="compNode" presStyleCnt="0"/>
      <dgm:spPr/>
    </dgm:pt>
    <dgm:pt modelId="{7A57F34D-24C9-4E48-B0AC-C1596D3D525A}" type="pres">
      <dgm:prSet presAssocID="{20404A6E-CD00-4A94-A5ED-92D003EECD6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0D64A92E-4957-482A-B0A1-19DDFB6AC7E2}" type="pres">
      <dgm:prSet presAssocID="{20404A6E-CD00-4A94-A5ED-92D003EECD6E}" presName="iconSpace" presStyleCnt="0"/>
      <dgm:spPr/>
    </dgm:pt>
    <dgm:pt modelId="{934223E9-258A-4368-AD5C-30F09D3B2220}" type="pres">
      <dgm:prSet presAssocID="{20404A6E-CD00-4A94-A5ED-92D003EECD6E}" presName="parTx" presStyleLbl="revTx" presStyleIdx="4" presStyleCnt="8">
        <dgm:presLayoutVars>
          <dgm:chMax val="0"/>
          <dgm:chPref val="0"/>
        </dgm:presLayoutVars>
      </dgm:prSet>
      <dgm:spPr/>
    </dgm:pt>
    <dgm:pt modelId="{50843D48-444D-456D-A5C6-D396CF15DA68}" type="pres">
      <dgm:prSet presAssocID="{20404A6E-CD00-4A94-A5ED-92D003EECD6E}" presName="txSpace" presStyleCnt="0"/>
      <dgm:spPr/>
    </dgm:pt>
    <dgm:pt modelId="{16DE26DD-70B3-4D97-866D-CFDC3B828410}" type="pres">
      <dgm:prSet presAssocID="{20404A6E-CD00-4A94-A5ED-92D003EECD6E}" presName="desTx" presStyleLbl="revTx" presStyleIdx="5" presStyleCnt="8">
        <dgm:presLayoutVars/>
      </dgm:prSet>
      <dgm:spPr/>
    </dgm:pt>
    <dgm:pt modelId="{9632B454-B48D-4DB1-A209-014835439282}" type="pres">
      <dgm:prSet presAssocID="{FF298C5B-8401-4981-B08A-39BE83C42424}" presName="sibTrans" presStyleCnt="0"/>
      <dgm:spPr/>
    </dgm:pt>
    <dgm:pt modelId="{ACFD1979-0A91-4106-91EB-F0460F325576}" type="pres">
      <dgm:prSet presAssocID="{C6197173-3D85-4460-ABBA-521BCF693C81}" presName="compNode" presStyleCnt="0"/>
      <dgm:spPr/>
    </dgm:pt>
    <dgm:pt modelId="{7E0281DB-4DCB-4343-8D10-16A3F187CC92}" type="pres">
      <dgm:prSet presAssocID="{C6197173-3D85-4460-ABBA-521BCF693C8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00A5FBE6-97E5-4AB5-9D92-A5D87F5C62D1}" type="pres">
      <dgm:prSet presAssocID="{C6197173-3D85-4460-ABBA-521BCF693C81}" presName="iconSpace" presStyleCnt="0"/>
      <dgm:spPr/>
    </dgm:pt>
    <dgm:pt modelId="{CAC88D4D-2E3D-4B18-B150-00B8891319AA}" type="pres">
      <dgm:prSet presAssocID="{C6197173-3D85-4460-ABBA-521BCF693C81}" presName="parTx" presStyleLbl="revTx" presStyleIdx="6" presStyleCnt="8">
        <dgm:presLayoutVars>
          <dgm:chMax val="0"/>
          <dgm:chPref val="0"/>
        </dgm:presLayoutVars>
      </dgm:prSet>
      <dgm:spPr/>
    </dgm:pt>
    <dgm:pt modelId="{ABE18AD8-13AA-450B-8E7A-9A95327BF99E}" type="pres">
      <dgm:prSet presAssocID="{C6197173-3D85-4460-ABBA-521BCF693C81}" presName="txSpace" presStyleCnt="0"/>
      <dgm:spPr/>
    </dgm:pt>
    <dgm:pt modelId="{61715FDB-949A-46A9-B9DF-25A8E230CE83}" type="pres">
      <dgm:prSet presAssocID="{C6197173-3D85-4460-ABBA-521BCF693C81}" presName="desTx" presStyleLbl="revTx" presStyleIdx="7" presStyleCnt="8">
        <dgm:presLayoutVars/>
      </dgm:prSet>
      <dgm:spPr/>
    </dgm:pt>
  </dgm:ptLst>
  <dgm:cxnLst>
    <dgm:cxn modelId="{4FBB0D0F-66C3-4FE8-9CA7-5050A221A999}" type="presOf" srcId="{BC7067AE-AB2B-4786-AF12-494D22F18D5F}" destId="{61715FDB-949A-46A9-B9DF-25A8E230CE83}" srcOrd="0" destOrd="1" presId="urn:microsoft.com/office/officeart/2018/5/layout/CenteredIconLabelDescriptionList"/>
    <dgm:cxn modelId="{1BD15318-B803-41B7-ADF5-CD6FB5B818D8}" type="presOf" srcId="{5DA71B87-F443-4912-A0F7-32C86D1FAC1A}" destId="{16DE26DD-70B3-4D97-866D-CFDC3B828410}" srcOrd="0" destOrd="0" presId="urn:microsoft.com/office/officeart/2018/5/layout/CenteredIconLabelDescriptionList"/>
    <dgm:cxn modelId="{A4BFE01A-047E-4AD9-B02D-6A6F30C1A42E}" srcId="{A927AC3D-B4C2-42C9-8F99-1935A49525E8}" destId="{4DE26FAA-20B9-4BF6-9CFC-1E393F60F871}" srcOrd="0" destOrd="0" parTransId="{AF104BDD-9720-41C7-B3F3-CEF549B6E11F}" sibTransId="{DCFB5FCD-74B6-4D77-A830-7B6E087C8198}"/>
    <dgm:cxn modelId="{FD31D220-3317-422F-B576-9397952E5051}" type="presOf" srcId="{73D6A77C-8CB6-47C9-951A-F771F5953E5B}" destId="{873233AA-52DE-4D83-B614-17D6EFA7B084}" srcOrd="0" destOrd="0" presId="urn:microsoft.com/office/officeart/2018/5/layout/CenteredIconLabelDescriptionList"/>
    <dgm:cxn modelId="{EC567D29-632C-4657-947A-2F14AFF596D5}" type="presOf" srcId="{F54B4D5B-6471-45FF-BA56-7DE12E1584B6}" destId="{61715FDB-949A-46A9-B9DF-25A8E230CE83}" srcOrd="0" destOrd="0" presId="urn:microsoft.com/office/officeart/2018/5/layout/CenteredIconLabelDescriptionList"/>
    <dgm:cxn modelId="{A2E40362-75CC-4E68-B9D8-76D68D113A05}" srcId="{73D6A77C-8CB6-47C9-951A-F771F5953E5B}" destId="{A927AC3D-B4C2-42C9-8F99-1935A49525E8}" srcOrd="1" destOrd="0" parTransId="{2D19EEA8-64AE-4185-B1A0-4C706E785B48}" sibTransId="{E2683816-F958-43D8-83D9-96F6F78FCFB5}"/>
    <dgm:cxn modelId="{963ACA42-015D-4251-896A-DE2480D33D12}" type="presOf" srcId="{D45E290C-54E0-4F95-B47F-B61AA74141D1}" destId="{C345F9AF-A7F2-4447-A42B-49EB1E057372}" srcOrd="0" destOrd="0" presId="urn:microsoft.com/office/officeart/2018/5/layout/CenteredIconLabelDescriptionList"/>
    <dgm:cxn modelId="{26147B65-B1C9-4FB2-9042-1318DA1A3BA3}" srcId="{73D6A77C-8CB6-47C9-951A-F771F5953E5B}" destId="{D45E290C-54E0-4F95-B47F-B61AA74141D1}" srcOrd="0" destOrd="0" parTransId="{687F6499-D0C1-4FCA-9B10-F44B5C404D41}" sibTransId="{2B76D528-9453-4003-BA51-FF5A4C4FB301}"/>
    <dgm:cxn modelId="{62B7FF65-CD6E-4A73-9035-00E325D7C524}" srcId="{C6197173-3D85-4460-ABBA-521BCF693C81}" destId="{F54B4D5B-6471-45FF-BA56-7DE12E1584B6}" srcOrd="0" destOrd="0" parTransId="{DF2DCF83-CA47-4D5A-988D-33FFD8C02C8B}" sibTransId="{F33D6F2D-20B7-4661-BCC5-12918DA01C24}"/>
    <dgm:cxn modelId="{CF26B083-A49B-4E73-A7D8-3A09EF3C2773}" srcId="{20404A6E-CD00-4A94-A5ED-92D003EECD6E}" destId="{5DA71B87-F443-4912-A0F7-32C86D1FAC1A}" srcOrd="0" destOrd="0" parTransId="{89F28668-8323-42BD-881E-A7A94B6AB770}" sibTransId="{DBCEF729-F3D4-4B1D-B341-327448B8477C}"/>
    <dgm:cxn modelId="{434613D5-E389-4401-99E6-BC65324F38FC}" type="presOf" srcId="{20404A6E-CD00-4A94-A5ED-92D003EECD6E}" destId="{934223E9-258A-4368-AD5C-30F09D3B2220}" srcOrd="0" destOrd="0" presId="urn:microsoft.com/office/officeart/2018/5/layout/CenteredIconLabelDescriptionList"/>
    <dgm:cxn modelId="{51C2BFD5-9348-41B7-8245-CE5DA69A48A2}" srcId="{73D6A77C-8CB6-47C9-951A-F771F5953E5B}" destId="{C6197173-3D85-4460-ABBA-521BCF693C81}" srcOrd="3" destOrd="0" parTransId="{8421D6EA-777F-42E5-A25C-78D9923E09B3}" sibTransId="{8D44E270-8039-4DDF-8D5E-7760B6C9C773}"/>
    <dgm:cxn modelId="{FF8EEAE2-6771-44C7-8752-D6BD789D985B}" type="presOf" srcId="{C6197173-3D85-4460-ABBA-521BCF693C81}" destId="{CAC88D4D-2E3D-4B18-B150-00B8891319AA}" srcOrd="0" destOrd="0" presId="urn:microsoft.com/office/officeart/2018/5/layout/CenteredIconLabelDescriptionList"/>
    <dgm:cxn modelId="{5A65F3E3-CBC1-491D-BB4C-E2F02D77A280}" srcId="{C6197173-3D85-4460-ABBA-521BCF693C81}" destId="{BC7067AE-AB2B-4786-AF12-494D22F18D5F}" srcOrd="1" destOrd="0" parTransId="{81D4B4CA-D9DA-409E-82AA-C69F9178ACA0}" sibTransId="{9C05052E-C237-47E3-BA7E-57DF63B0C9ED}"/>
    <dgm:cxn modelId="{CED265E8-E49D-487C-87C9-1852240D09A2}" type="presOf" srcId="{4DE26FAA-20B9-4BF6-9CFC-1E393F60F871}" destId="{82F5E004-4BED-4167-BEC9-7B00D3CCD344}" srcOrd="0" destOrd="0" presId="urn:microsoft.com/office/officeart/2018/5/layout/CenteredIconLabelDescriptionList"/>
    <dgm:cxn modelId="{8CCFD5E8-6393-4E92-AF05-629293F00942}" srcId="{73D6A77C-8CB6-47C9-951A-F771F5953E5B}" destId="{20404A6E-CD00-4A94-A5ED-92D003EECD6E}" srcOrd="2" destOrd="0" parTransId="{A70494F0-AA56-43C1-B494-0054BEA5610C}" sibTransId="{FF298C5B-8401-4981-B08A-39BE83C42424}"/>
    <dgm:cxn modelId="{28841FF9-F6C7-4B15-8188-85981C38B1E9}" type="presOf" srcId="{A927AC3D-B4C2-42C9-8F99-1935A49525E8}" destId="{137DC2AA-FCBA-495B-9307-3A86DDB98395}" srcOrd="0" destOrd="0" presId="urn:microsoft.com/office/officeart/2018/5/layout/CenteredIconLabelDescriptionList"/>
    <dgm:cxn modelId="{22401C3F-A64B-4901-AEC8-62C2F560EC73}" type="presParOf" srcId="{873233AA-52DE-4D83-B614-17D6EFA7B084}" destId="{1C8F70DB-CDE8-4937-BF09-B6968C52AFD2}" srcOrd="0" destOrd="0" presId="urn:microsoft.com/office/officeart/2018/5/layout/CenteredIconLabelDescriptionList"/>
    <dgm:cxn modelId="{7801E29E-8C72-412F-B885-BEC65B9A6B74}" type="presParOf" srcId="{1C8F70DB-CDE8-4937-BF09-B6968C52AFD2}" destId="{5842C4A0-5E3D-411E-B64A-06CD6E42A48F}" srcOrd="0" destOrd="0" presId="urn:microsoft.com/office/officeart/2018/5/layout/CenteredIconLabelDescriptionList"/>
    <dgm:cxn modelId="{A31238CF-BBD2-42A4-AE3E-DED77AA3C73F}" type="presParOf" srcId="{1C8F70DB-CDE8-4937-BF09-B6968C52AFD2}" destId="{1C8BDD59-F947-47C8-AD4B-E97802BB530F}" srcOrd="1" destOrd="0" presId="urn:microsoft.com/office/officeart/2018/5/layout/CenteredIconLabelDescriptionList"/>
    <dgm:cxn modelId="{63920877-93B2-45B3-A501-EB38C6B37D8F}" type="presParOf" srcId="{1C8F70DB-CDE8-4937-BF09-B6968C52AFD2}" destId="{C345F9AF-A7F2-4447-A42B-49EB1E057372}" srcOrd="2" destOrd="0" presId="urn:microsoft.com/office/officeart/2018/5/layout/CenteredIconLabelDescriptionList"/>
    <dgm:cxn modelId="{45F2B456-E8C1-4A89-ACB0-30911CCB2D11}" type="presParOf" srcId="{1C8F70DB-CDE8-4937-BF09-B6968C52AFD2}" destId="{82F3014C-46DD-46BD-8214-7E6690D9C771}" srcOrd="3" destOrd="0" presId="urn:microsoft.com/office/officeart/2018/5/layout/CenteredIconLabelDescriptionList"/>
    <dgm:cxn modelId="{15FAAC2B-3D5E-45DD-9F53-267977A4794D}" type="presParOf" srcId="{1C8F70DB-CDE8-4937-BF09-B6968C52AFD2}" destId="{384E2E05-FE5E-4F90-9590-C6BC3AC33B5C}" srcOrd="4" destOrd="0" presId="urn:microsoft.com/office/officeart/2018/5/layout/CenteredIconLabelDescriptionList"/>
    <dgm:cxn modelId="{78C5BB9C-9ABB-400F-A3B4-8E8392760C2E}" type="presParOf" srcId="{873233AA-52DE-4D83-B614-17D6EFA7B084}" destId="{63CEC443-D48E-472E-A2DE-6D32B1A11B74}" srcOrd="1" destOrd="0" presId="urn:microsoft.com/office/officeart/2018/5/layout/CenteredIconLabelDescriptionList"/>
    <dgm:cxn modelId="{CDD494DD-AFCE-4370-9AB0-986C623D02F3}" type="presParOf" srcId="{873233AA-52DE-4D83-B614-17D6EFA7B084}" destId="{667A04E1-A208-44BD-A761-2008C467491A}" srcOrd="2" destOrd="0" presId="urn:microsoft.com/office/officeart/2018/5/layout/CenteredIconLabelDescriptionList"/>
    <dgm:cxn modelId="{33B301ED-652A-4E85-9657-BD0E679C70C2}" type="presParOf" srcId="{667A04E1-A208-44BD-A761-2008C467491A}" destId="{156E4541-BD0B-4EC2-AC3F-9D496221ADFD}" srcOrd="0" destOrd="0" presId="urn:microsoft.com/office/officeart/2018/5/layout/CenteredIconLabelDescriptionList"/>
    <dgm:cxn modelId="{25F564AC-9E7D-420B-B8B3-DF290917A5EA}" type="presParOf" srcId="{667A04E1-A208-44BD-A761-2008C467491A}" destId="{41E76E19-F6E0-43B6-A231-F93A93800C79}" srcOrd="1" destOrd="0" presId="urn:microsoft.com/office/officeart/2018/5/layout/CenteredIconLabelDescriptionList"/>
    <dgm:cxn modelId="{5DAB195C-0B6A-4987-BAA4-2B8DA8843E12}" type="presParOf" srcId="{667A04E1-A208-44BD-A761-2008C467491A}" destId="{137DC2AA-FCBA-495B-9307-3A86DDB98395}" srcOrd="2" destOrd="0" presId="urn:microsoft.com/office/officeart/2018/5/layout/CenteredIconLabelDescriptionList"/>
    <dgm:cxn modelId="{AF3373A2-611F-46C4-AC5B-4694B5D4470E}" type="presParOf" srcId="{667A04E1-A208-44BD-A761-2008C467491A}" destId="{CD835877-43A7-4205-8ACB-7D019D34B571}" srcOrd="3" destOrd="0" presId="urn:microsoft.com/office/officeart/2018/5/layout/CenteredIconLabelDescriptionList"/>
    <dgm:cxn modelId="{225C55E1-D242-4CDE-BE32-A4575F28277D}" type="presParOf" srcId="{667A04E1-A208-44BD-A761-2008C467491A}" destId="{82F5E004-4BED-4167-BEC9-7B00D3CCD344}" srcOrd="4" destOrd="0" presId="urn:microsoft.com/office/officeart/2018/5/layout/CenteredIconLabelDescriptionList"/>
    <dgm:cxn modelId="{D82F8102-17A3-4953-91F5-1D952FDD0054}" type="presParOf" srcId="{873233AA-52DE-4D83-B614-17D6EFA7B084}" destId="{6F2C167E-9888-48A0-BB5B-A75A2B29CE91}" srcOrd="3" destOrd="0" presId="urn:microsoft.com/office/officeart/2018/5/layout/CenteredIconLabelDescriptionList"/>
    <dgm:cxn modelId="{2D5FC9B4-2EE6-43D3-B81D-0878B664FD72}" type="presParOf" srcId="{873233AA-52DE-4D83-B614-17D6EFA7B084}" destId="{2878A8B6-9080-4EB2-94B1-E04E95C1957A}" srcOrd="4" destOrd="0" presId="urn:microsoft.com/office/officeart/2018/5/layout/CenteredIconLabelDescriptionList"/>
    <dgm:cxn modelId="{2A6A1252-A92E-4CF6-B352-865929A5DCC7}" type="presParOf" srcId="{2878A8B6-9080-4EB2-94B1-E04E95C1957A}" destId="{7A57F34D-24C9-4E48-B0AC-C1596D3D525A}" srcOrd="0" destOrd="0" presId="urn:microsoft.com/office/officeart/2018/5/layout/CenteredIconLabelDescriptionList"/>
    <dgm:cxn modelId="{7674E4DB-0675-4F44-936A-E7872D1EA307}" type="presParOf" srcId="{2878A8B6-9080-4EB2-94B1-E04E95C1957A}" destId="{0D64A92E-4957-482A-B0A1-19DDFB6AC7E2}" srcOrd="1" destOrd="0" presId="urn:microsoft.com/office/officeart/2018/5/layout/CenteredIconLabelDescriptionList"/>
    <dgm:cxn modelId="{2B09942B-D8BF-46C9-B3AB-91D65D69E6E1}" type="presParOf" srcId="{2878A8B6-9080-4EB2-94B1-E04E95C1957A}" destId="{934223E9-258A-4368-AD5C-30F09D3B2220}" srcOrd="2" destOrd="0" presId="urn:microsoft.com/office/officeart/2018/5/layout/CenteredIconLabelDescriptionList"/>
    <dgm:cxn modelId="{E08B2E63-84A8-4C6B-88BE-0D53BB03C3E5}" type="presParOf" srcId="{2878A8B6-9080-4EB2-94B1-E04E95C1957A}" destId="{50843D48-444D-456D-A5C6-D396CF15DA68}" srcOrd="3" destOrd="0" presId="urn:microsoft.com/office/officeart/2018/5/layout/CenteredIconLabelDescriptionList"/>
    <dgm:cxn modelId="{664DFB0F-C052-4F0D-984B-ACD360C0FC11}" type="presParOf" srcId="{2878A8B6-9080-4EB2-94B1-E04E95C1957A}" destId="{16DE26DD-70B3-4D97-866D-CFDC3B828410}" srcOrd="4" destOrd="0" presId="urn:microsoft.com/office/officeart/2018/5/layout/CenteredIconLabelDescriptionList"/>
    <dgm:cxn modelId="{E5430132-8817-43D0-853A-E3CE885DC09D}" type="presParOf" srcId="{873233AA-52DE-4D83-B614-17D6EFA7B084}" destId="{9632B454-B48D-4DB1-A209-014835439282}" srcOrd="5" destOrd="0" presId="urn:microsoft.com/office/officeart/2018/5/layout/CenteredIconLabelDescriptionList"/>
    <dgm:cxn modelId="{E47DD519-A5E7-44F6-BC40-0A52D6A84CA8}" type="presParOf" srcId="{873233AA-52DE-4D83-B614-17D6EFA7B084}" destId="{ACFD1979-0A91-4106-91EB-F0460F325576}" srcOrd="6" destOrd="0" presId="urn:microsoft.com/office/officeart/2018/5/layout/CenteredIconLabelDescriptionList"/>
    <dgm:cxn modelId="{C21A00F4-9005-4E51-8BA1-36A6769C6335}" type="presParOf" srcId="{ACFD1979-0A91-4106-91EB-F0460F325576}" destId="{7E0281DB-4DCB-4343-8D10-16A3F187CC92}" srcOrd="0" destOrd="0" presId="urn:microsoft.com/office/officeart/2018/5/layout/CenteredIconLabelDescriptionList"/>
    <dgm:cxn modelId="{C6CD4FF5-8D3C-4003-A64C-3844A798288D}" type="presParOf" srcId="{ACFD1979-0A91-4106-91EB-F0460F325576}" destId="{00A5FBE6-97E5-4AB5-9D92-A5D87F5C62D1}" srcOrd="1" destOrd="0" presId="urn:microsoft.com/office/officeart/2018/5/layout/CenteredIconLabelDescriptionList"/>
    <dgm:cxn modelId="{38AC4159-C5C2-42B3-975B-AC2D43C45CCD}" type="presParOf" srcId="{ACFD1979-0A91-4106-91EB-F0460F325576}" destId="{CAC88D4D-2E3D-4B18-B150-00B8891319AA}" srcOrd="2" destOrd="0" presId="urn:microsoft.com/office/officeart/2018/5/layout/CenteredIconLabelDescriptionList"/>
    <dgm:cxn modelId="{4E9F0D85-AA03-4529-946D-B4633CD9C022}" type="presParOf" srcId="{ACFD1979-0A91-4106-91EB-F0460F325576}" destId="{ABE18AD8-13AA-450B-8E7A-9A95327BF99E}" srcOrd="3" destOrd="0" presId="urn:microsoft.com/office/officeart/2018/5/layout/CenteredIconLabelDescriptionList"/>
    <dgm:cxn modelId="{AAE060E4-7C97-4553-BFFA-565B653F7AD5}" type="presParOf" srcId="{ACFD1979-0A91-4106-91EB-F0460F325576}" destId="{61715FDB-949A-46A9-B9DF-25A8E230CE83}"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623FD-A7E3-4507-ABE5-622589498097}">
      <dsp:nvSpPr>
        <dsp:cNvPr id="0" name=""/>
        <dsp:cNvSpPr/>
      </dsp:nvSpPr>
      <dsp:spPr>
        <a:xfrm>
          <a:off x="0" y="2447"/>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F450CA-4815-45F9-977F-4F677542281A}">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855F5F-D815-49DB-9C84-7A1D5C1BB782}">
      <dsp:nvSpPr>
        <dsp:cNvPr id="0" name=""/>
        <dsp:cNvSpPr/>
      </dsp:nvSpPr>
      <dsp:spPr>
        <a:xfrm>
          <a:off x="1432649" y="2447"/>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33450">
            <a:lnSpc>
              <a:spcPct val="100000"/>
            </a:lnSpc>
            <a:spcBef>
              <a:spcPct val="0"/>
            </a:spcBef>
            <a:spcAft>
              <a:spcPct val="35000"/>
            </a:spcAft>
            <a:buNone/>
          </a:pPr>
          <a:r>
            <a:rPr lang="en-US" sz="2100" kern="1200" dirty="0"/>
            <a:t>Identify 1 Outcome Objective and 2 Nutrition Objectives</a:t>
          </a:r>
        </a:p>
      </dsp:txBody>
      <dsp:txXfrm>
        <a:off x="1432649" y="2447"/>
        <a:ext cx="5156041" cy="1240389"/>
      </dsp:txXfrm>
    </dsp:sp>
    <dsp:sp modelId="{2CA84FC1-D7AD-41D9-AC00-899A0A1FB266}">
      <dsp:nvSpPr>
        <dsp:cNvPr id="0" name=""/>
        <dsp:cNvSpPr/>
      </dsp:nvSpPr>
      <dsp:spPr>
        <a:xfrm>
          <a:off x="0" y="1552933"/>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8E82B-FA59-477E-801C-CAA551B53F21}">
      <dsp:nvSpPr>
        <dsp:cNvPr id="0" name=""/>
        <dsp:cNvSpPr/>
      </dsp:nvSpPr>
      <dsp:spPr>
        <a:xfrm>
          <a:off x="375217" y="1832021"/>
          <a:ext cx="682214" cy="6822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1D2099-5BF7-40F9-ADF7-762346D526EC}">
      <dsp:nvSpPr>
        <dsp:cNvPr id="0" name=""/>
        <dsp:cNvSpPr/>
      </dsp:nvSpPr>
      <dsp:spPr>
        <a:xfrm>
          <a:off x="1432649" y="1552933"/>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33450">
            <a:lnSpc>
              <a:spcPct val="100000"/>
            </a:lnSpc>
            <a:spcBef>
              <a:spcPct val="0"/>
            </a:spcBef>
            <a:spcAft>
              <a:spcPct val="35000"/>
            </a:spcAft>
            <a:buNone/>
          </a:pPr>
          <a:r>
            <a:rPr lang="en-US" sz="2100" kern="1200"/>
            <a:t>Develop 1 SMART Strategy</a:t>
          </a:r>
        </a:p>
      </dsp:txBody>
      <dsp:txXfrm>
        <a:off x="1432649" y="1552933"/>
        <a:ext cx="5156041" cy="1240389"/>
      </dsp:txXfrm>
    </dsp:sp>
    <dsp:sp modelId="{E8EC9D8D-797E-43E2-9789-1625D9F31F05}">
      <dsp:nvSpPr>
        <dsp:cNvPr id="0" name=""/>
        <dsp:cNvSpPr/>
      </dsp:nvSpPr>
      <dsp:spPr>
        <a:xfrm>
          <a:off x="0" y="3103420"/>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233DD5-711D-4457-9F4C-0A40B71C02BA}">
      <dsp:nvSpPr>
        <dsp:cNvPr id="0" name=""/>
        <dsp:cNvSpPr/>
      </dsp:nvSpPr>
      <dsp:spPr>
        <a:xfrm>
          <a:off x="375217" y="3382507"/>
          <a:ext cx="682214" cy="6822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7C75F6-962F-42E9-91BC-29552B58A3E1}">
      <dsp:nvSpPr>
        <dsp:cNvPr id="0" name=""/>
        <dsp:cNvSpPr/>
      </dsp:nvSpPr>
      <dsp:spPr>
        <a:xfrm>
          <a:off x="1432649" y="3103420"/>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33450">
            <a:lnSpc>
              <a:spcPct val="100000"/>
            </a:lnSpc>
            <a:spcBef>
              <a:spcPct val="0"/>
            </a:spcBef>
            <a:spcAft>
              <a:spcPct val="35000"/>
            </a:spcAft>
            <a:buNone/>
          </a:pPr>
          <a:r>
            <a:rPr lang="en-US" sz="2100" kern="1200" dirty="0"/>
            <a:t>Identify 1 role a Nutritionist plays in achieving an Objective</a:t>
          </a:r>
        </a:p>
      </dsp:txBody>
      <dsp:txXfrm>
        <a:off x="1432649" y="3103420"/>
        <a:ext cx="5156041" cy="1240389"/>
      </dsp:txXfrm>
    </dsp:sp>
    <dsp:sp modelId="{52081FFD-3C2A-4C5A-B492-C9C1B01919C8}">
      <dsp:nvSpPr>
        <dsp:cNvPr id="0" name=""/>
        <dsp:cNvSpPr/>
      </dsp:nvSpPr>
      <dsp:spPr>
        <a:xfrm>
          <a:off x="0" y="4653906"/>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8E6269-069C-4F29-8D1B-E0238BB4EE6F}">
      <dsp:nvSpPr>
        <dsp:cNvPr id="0" name=""/>
        <dsp:cNvSpPr/>
      </dsp:nvSpPr>
      <dsp:spPr>
        <a:xfrm>
          <a:off x="375217" y="4932994"/>
          <a:ext cx="682214" cy="6822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11AD11-8770-4E7F-AE5B-207F0EAA570B}">
      <dsp:nvSpPr>
        <dsp:cNvPr id="0" name=""/>
        <dsp:cNvSpPr/>
      </dsp:nvSpPr>
      <dsp:spPr>
        <a:xfrm>
          <a:off x="1432649" y="4653906"/>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33450">
            <a:lnSpc>
              <a:spcPct val="100000"/>
            </a:lnSpc>
            <a:spcBef>
              <a:spcPct val="0"/>
            </a:spcBef>
            <a:spcAft>
              <a:spcPct val="35000"/>
            </a:spcAft>
            <a:buNone/>
          </a:pPr>
          <a:r>
            <a:rPr lang="en-US" sz="2100" kern="1200" dirty="0"/>
            <a:t>Identify where the </a:t>
          </a:r>
          <a:r>
            <a:rPr lang="en-US" sz="2100" kern="1200" dirty="0" err="1"/>
            <a:t>ReNEW</a:t>
          </a:r>
          <a:r>
            <a:rPr lang="en-US" sz="2100" kern="1200" dirty="0"/>
            <a:t> developed Lesson Plans and other Guidance Documents can be found</a:t>
          </a:r>
        </a:p>
      </dsp:txBody>
      <dsp:txXfrm>
        <a:off x="1432649" y="4653906"/>
        <a:ext cx="5156041" cy="1240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C073B-8E0A-4EFA-BB9A-B0FA080DDBF8}">
      <dsp:nvSpPr>
        <dsp:cNvPr id="0" name=""/>
        <dsp:cNvSpPr/>
      </dsp:nvSpPr>
      <dsp:spPr>
        <a:xfrm>
          <a:off x="2281497" y="382"/>
          <a:ext cx="9125989" cy="211192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070" tIns="536430" rIns="177070" bIns="53643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t>Conduct nutrition assessment</a:t>
          </a:r>
        </a:p>
        <a:p>
          <a:pPr marL="0" lvl="0" indent="0" algn="l" defTabSz="1066800">
            <a:lnSpc>
              <a:spcPct val="90000"/>
            </a:lnSpc>
            <a:spcBef>
              <a:spcPct val="0"/>
            </a:spcBef>
            <a:spcAft>
              <a:spcPct val="35000"/>
            </a:spcAft>
            <a:buFont typeface="Arial" panose="020B0604020202020204" pitchFamily="34" charset="0"/>
            <a:buNone/>
          </a:pPr>
          <a:r>
            <a:rPr lang="en-US" sz="2400" kern="1200" dirty="0"/>
            <a:t>Assist the participant in setting a goal</a:t>
          </a:r>
        </a:p>
        <a:p>
          <a:pPr marL="0" lvl="0" indent="0" algn="l" defTabSz="1066800">
            <a:lnSpc>
              <a:spcPct val="90000"/>
            </a:lnSpc>
            <a:spcBef>
              <a:spcPct val="0"/>
            </a:spcBef>
            <a:spcAft>
              <a:spcPct val="35000"/>
            </a:spcAft>
            <a:buFont typeface="Arial" panose="020B0604020202020204" pitchFamily="34" charset="0"/>
            <a:buNone/>
          </a:pPr>
          <a:r>
            <a:rPr lang="en-US" sz="2400" kern="1200" dirty="0"/>
            <a:t>Provide food benefits</a:t>
          </a:r>
        </a:p>
        <a:p>
          <a:pPr marL="0" lvl="0" indent="0" algn="l" defTabSz="1066800">
            <a:lnSpc>
              <a:spcPct val="90000"/>
            </a:lnSpc>
            <a:spcBef>
              <a:spcPct val="0"/>
            </a:spcBef>
            <a:spcAft>
              <a:spcPct val="35000"/>
            </a:spcAft>
            <a:buFont typeface="Arial" panose="020B0604020202020204" pitchFamily="34" charset="0"/>
            <a:buNone/>
          </a:pPr>
          <a:r>
            <a:rPr lang="en-US" sz="2400" kern="1200" dirty="0"/>
            <a:t>Make relevant referrals</a:t>
          </a:r>
        </a:p>
      </dsp:txBody>
      <dsp:txXfrm>
        <a:off x="2281497" y="382"/>
        <a:ext cx="9125989" cy="2111928"/>
      </dsp:txXfrm>
    </dsp:sp>
    <dsp:sp modelId="{95128465-BD0E-4FEF-A5F8-FE89189417FC}">
      <dsp:nvSpPr>
        <dsp:cNvPr id="0" name=""/>
        <dsp:cNvSpPr/>
      </dsp:nvSpPr>
      <dsp:spPr>
        <a:xfrm>
          <a:off x="0" y="382"/>
          <a:ext cx="2281497" cy="211192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29" tIns="208612" rIns="120729" bIns="208612" numCol="1" spcCol="1270" anchor="ctr" anchorCtr="0">
          <a:noAutofit/>
        </a:bodyPr>
        <a:lstStyle/>
        <a:p>
          <a:pPr marL="0" lvl="0" indent="0" algn="ctr" defTabSz="1244600">
            <a:lnSpc>
              <a:spcPct val="90000"/>
            </a:lnSpc>
            <a:spcBef>
              <a:spcPct val="0"/>
            </a:spcBef>
            <a:spcAft>
              <a:spcPct val="35000"/>
            </a:spcAft>
            <a:buNone/>
          </a:pPr>
          <a:r>
            <a:rPr lang="en-US" sz="2800" kern="1200" dirty="0"/>
            <a:t>Counseling</a:t>
          </a:r>
        </a:p>
      </dsp:txBody>
      <dsp:txXfrm>
        <a:off x="0" y="382"/>
        <a:ext cx="2281497" cy="2111928"/>
      </dsp:txXfrm>
    </dsp:sp>
    <dsp:sp modelId="{E187AE15-FD01-462E-A15C-502255F4C7AF}">
      <dsp:nvSpPr>
        <dsp:cNvPr id="0" name=""/>
        <dsp:cNvSpPr/>
      </dsp:nvSpPr>
      <dsp:spPr>
        <a:xfrm>
          <a:off x="2281497" y="2239409"/>
          <a:ext cx="9125989" cy="2111928"/>
        </a:xfrm>
        <a:prstGeom prst="rect">
          <a:avLst/>
        </a:prstGeom>
        <a:solidFill>
          <a:schemeClr val="accent2">
            <a:tint val="40000"/>
            <a:alpha val="90000"/>
            <a:hueOff val="-1429471"/>
            <a:satOff val="-67252"/>
            <a:lumOff val="-5516"/>
            <a:alphaOff val="0"/>
          </a:schemeClr>
        </a:solidFill>
        <a:ln w="12700" cap="flat" cmpd="sng" algn="ctr">
          <a:solidFill>
            <a:schemeClr val="accent2">
              <a:tint val="40000"/>
              <a:alpha val="90000"/>
              <a:hueOff val="-1429471"/>
              <a:satOff val="-67252"/>
              <a:lumOff val="-55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070" tIns="536430" rIns="177070" bIns="536430" numCol="1" spcCol="1270" anchor="ctr" anchorCtr="0">
          <a:noAutofit/>
        </a:bodyPr>
        <a:lstStyle/>
        <a:p>
          <a:pPr marL="0" lvl="0" indent="0" algn="l" defTabSz="1066800">
            <a:lnSpc>
              <a:spcPct val="90000"/>
            </a:lnSpc>
            <a:spcBef>
              <a:spcPct val="0"/>
            </a:spcBef>
            <a:spcAft>
              <a:spcPct val="35000"/>
            </a:spcAft>
            <a:buNone/>
          </a:pPr>
          <a:r>
            <a:rPr lang="en-US" sz="2400" kern="1200" dirty="0"/>
            <a:t>Work with local agency management in achieving goals in the LAP</a:t>
          </a:r>
        </a:p>
        <a:p>
          <a:pPr marL="0" lvl="0" indent="0" algn="l" defTabSz="1066800">
            <a:lnSpc>
              <a:spcPct val="90000"/>
            </a:lnSpc>
            <a:spcBef>
              <a:spcPct val="0"/>
            </a:spcBef>
            <a:spcAft>
              <a:spcPct val="35000"/>
            </a:spcAft>
            <a:buNone/>
          </a:pPr>
          <a:r>
            <a:rPr lang="en-US" sz="2400" kern="1200" dirty="0"/>
            <a:t>May conduct special chart audits/observations to evaluate effectiveness of strategies</a:t>
          </a:r>
        </a:p>
      </dsp:txBody>
      <dsp:txXfrm>
        <a:off x="2281497" y="2239409"/>
        <a:ext cx="9125989" cy="2111928"/>
      </dsp:txXfrm>
    </dsp:sp>
    <dsp:sp modelId="{AFA103A6-3348-44F7-B26D-7D163FDDAB6A}">
      <dsp:nvSpPr>
        <dsp:cNvPr id="0" name=""/>
        <dsp:cNvSpPr/>
      </dsp:nvSpPr>
      <dsp:spPr>
        <a:xfrm>
          <a:off x="0" y="2239026"/>
          <a:ext cx="2281497" cy="2111928"/>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29" tIns="208612" rIns="120729" bIns="208612" numCol="1" spcCol="1270" anchor="ctr" anchorCtr="0">
          <a:noAutofit/>
        </a:bodyPr>
        <a:lstStyle/>
        <a:p>
          <a:pPr marL="0" lvl="0" indent="0" algn="ctr" defTabSz="1244600">
            <a:lnSpc>
              <a:spcPct val="90000"/>
            </a:lnSpc>
            <a:spcBef>
              <a:spcPct val="0"/>
            </a:spcBef>
            <a:spcAft>
              <a:spcPct val="35000"/>
            </a:spcAft>
            <a:buNone/>
          </a:pPr>
          <a:r>
            <a:rPr lang="en-US" sz="2800" kern="1200" dirty="0"/>
            <a:t>LAP </a:t>
          </a:r>
        </a:p>
      </dsp:txBody>
      <dsp:txXfrm>
        <a:off x="0" y="2239026"/>
        <a:ext cx="2281497" cy="2111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9712B-B89D-4F61-8731-F3D8CD9DE459}">
      <dsp:nvSpPr>
        <dsp:cNvPr id="0" name=""/>
        <dsp:cNvSpPr/>
      </dsp:nvSpPr>
      <dsp:spPr>
        <a:xfrm>
          <a:off x="-72438" y="13222"/>
          <a:ext cx="6588691" cy="9783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D279C5-11FA-4460-B40C-81EE35AA3A2F}">
      <dsp:nvSpPr>
        <dsp:cNvPr id="0" name=""/>
        <dsp:cNvSpPr/>
      </dsp:nvSpPr>
      <dsp:spPr>
        <a:xfrm>
          <a:off x="223522" y="233358"/>
          <a:ext cx="538110" cy="5381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5AB66C-3691-450E-9616-C3522E9C9378}">
      <dsp:nvSpPr>
        <dsp:cNvPr id="0" name=""/>
        <dsp:cNvSpPr/>
      </dsp:nvSpPr>
      <dsp:spPr>
        <a:xfrm>
          <a:off x="1057593" y="13222"/>
          <a:ext cx="5456448" cy="97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6" tIns="103546" rIns="103546" bIns="103546" numCol="1" spcCol="1270" anchor="ctr" anchorCtr="0">
          <a:noAutofit/>
        </a:bodyPr>
        <a:lstStyle/>
        <a:p>
          <a:pPr marL="0" lvl="0" indent="0" algn="l" defTabSz="844550">
            <a:lnSpc>
              <a:spcPct val="100000"/>
            </a:lnSpc>
            <a:spcBef>
              <a:spcPct val="0"/>
            </a:spcBef>
            <a:spcAft>
              <a:spcPct val="35000"/>
            </a:spcAft>
            <a:buNone/>
          </a:pPr>
          <a:r>
            <a:rPr lang="en-US" sz="1900" b="1" kern="1200"/>
            <a:t>Overview</a:t>
          </a:r>
          <a:endParaRPr lang="en-US" sz="1900" kern="1200"/>
        </a:p>
      </dsp:txBody>
      <dsp:txXfrm>
        <a:off x="1057593" y="13222"/>
        <a:ext cx="5456448" cy="978382"/>
      </dsp:txXfrm>
    </dsp:sp>
    <dsp:sp modelId="{D88771A2-8406-4157-9CA1-175FA99424A1}">
      <dsp:nvSpPr>
        <dsp:cNvPr id="0" name=""/>
        <dsp:cNvSpPr/>
      </dsp:nvSpPr>
      <dsp:spPr>
        <a:xfrm>
          <a:off x="-72438" y="1236201"/>
          <a:ext cx="6588691" cy="9783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951493-6AE2-4D35-84E2-BFDA1C9D34EB}">
      <dsp:nvSpPr>
        <dsp:cNvPr id="0" name=""/>
        <dsp:cNvSpPr/>
      </dsp:nvSpPr>
      <dsp:spPr>
        <a:xfrm>
          <a:off x="223522" y="1456337"/>
          <a:ext cx="538110" cy="5381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B8B35D-C54D-4B90-BDE0-17FFB35C8F73}">
      <dsp:nvSpPr>
        <dsp:cNvPr id="0" name=""/>
        <dsp:cNvSpPr/>
      </dsp:nvSpPr>
      <dsp:spPr>
        <a:xfrm>
          <a:off x="1057593" y="1236201"/>
          <a:ext cx="5456448" cy="97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6" tIns="103546" rIns="103546" bIns="103546" numCol="1" spcCol="1270" anchor="ctr" anchorCtr="0">
          <a:noAutofit/>
        </a:bodyPr>
        <a:lstStyle/>
        <a:p>
          <a:pPr marL="0" lvl="0" indent="0" algn="l" defTabSz="844550">
            <a:lnSpc>
              <a:spcPct val="100000"/>
            </a:lnSpc>
            <a:spcBef>
              <a:spcPct val="0"/>
            </a:spcBef>
            <a:spcAft>
              <a:spcPct val="35000"/>
            </a:spcAft>
            <a:buNone/>
          </a:pPr>
          <a:r>
            <a:rPr lang="en-US" sz="1900" b="1" u="none" kern="1200" dirty="0"/>
            <a:t>Evaluation </a:t>
          </a:r>
          <a:r>
            <a:rPr lang="en-US" sz="1900" b="1" kern="1200" dirty="0"/>
            <a:t>of Prior Year’s Objectives: State and Local</a:t>
          </a:r>
          <a:endParaRPr lang="en-US" sz="1900" kern="1200" dirty="0"/>
        </a:p>
      </dsp:txBody>
      <dsp:txXfrm>
        <a:off x="1057593" y="1236201"/>
        <a:ext cx="5456448" cy="978382"/>
      </dsp:txXfrm>
    </dsp:sp>
    <dsp:sp modelId="{F2E658E7-01C0-412E-9475-9B21EAA03480}">
      <dsp:nvSpPr>
        <dsp:cNvPr id="0" name=""/>
        <dsp:cNvSpPr/>
      </dsp:nvSpPr>
      <dsp:spPr>
        <a:xfrm>
          <a:off x="0" y="2459180"/>
          <a:ext cx="6588691" cy="9783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CF9F3-0521-4624-A891-6DC9D2D65860}">
      <dsp:nvSpPr>
        <dsp:cNvPr id="0" name=""/>
        <dsp:cNvSpPr/>
      </dsp:nvSpPr>
      <dsp:spPr>
        <a:xfrm>
          <a:off x="223522" y="2679316"/>
          <a:ext cx="538110" cy="5381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44E319-6122-43E1-8FEC-80DD821219F7}">
      <dsp:nvSpPr>
        <dsp:cNvPr id="0" name=""/>
        <dsp:cNvSpPr/>
      </dsp:nvSpPr>
      <dsp:spPr>
        <a:xfrm>
          <a:off x="1057593" y="2459180"/>
          <a:ext cx="2964910" cy="97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6" tIns="103546" rIns="103546" bIns="103546" numCol="1" spcCol="1270" anchor="ctr" anchorCtr="0">
          <a:noAutofit/>
        </a:bodyPr>
        <a:lstStyle/>
        <a:p>
          <a:pPr marL="0" lvl="0" indent="0" algn="l" defTabSz="844550">
            <a:lnSpc>
              <a:spcPct val="100000"/>
            </a:lnSpc>
            <a:spcBef>
              <a:spcPct val="0"/>
            </a:spcBef>
            <a:spcAft>
              <a:spcPct val="35000"/>
            </a:spcAft>
            <a:buNone/>
          </a:pPr>
          <a:r>
            <a:rPr lang="en-US" sz="1900" b="1" kern="1200"/>
            <a:t>Needs Assessment</a:t>
          </a:r>
          <a:endParaRPr lang="en-US" sz="1900" kern="1200"/>
        </a:p>
      </dsp:txBody>
      <dsp:txXfrm>
        <a:off x="1057593" y="2459180"/>
        <a:ext cx="2964910" cy="978382"/>
      </dsp:txXfrm>
    </dsp:sp>
    <dsp:sp modelId="{48416D02-1D2A-4B03-B42C-B65799CBCF4C}">
      <dsp:nvSpPr>
        <dsp:cNvPr id="0" name=""/>
        <dsp:cNvSpPr/>
      </dsp:nvSpPr>
      <dsp:spPr>
        <a:xfrm>
          <a:off x="3293717" y="2472525"/>
          <a:ext cx="2785713" cy="97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6" tIns="103546" rIns="103546" bIns="103546" numCol="1" spcCol="1270" anchor="ctr" anchorCtr="0">
          <a:noAutofit/>
        </a:bodyPr>
        <a:lstStyle/>
        <a:p>
          <a:pPr marL="0" lvl="0" indent="0" algn="l" defTabSz="800100">
            <a:lnSpc>
              <a:spcPct val="100000"/>
            </a:lnSpc>
            <a:spcBef>
              <a:spcPct val="0"/>
            </a:spcBef>
            <a:spcAft>
              <a:spcPts val="0"/>
            </a:spcAft>
            <a:buNone/>
          </a:pPr>
          <a:r>
            <a:rPr lang="en-US" sz="1800" b="1" kern="1200" dirty="0">
              <a:solidFill>
                <a:schemeClr val="accent6"/>
              </a:solidFill>
            </a:rPr>
            <a:t>Program       Participant</a:t>
          </a:r>
        </a:p>
        <a:p>
          <a:pPr marL="0" lvl="0" indent="0" algn="l" defTabSz="800100">
            <a:lnSpc>
              <a:spcPct val="100000"/>
            </a:lnSpc>
            <a:spcBef>
              <a:spcPct val="0"/>
            </a:spcBef>
            <a:spcAft>
              <a:spcPts val="0"/>
            </a:spcAft>
            <a:buNone/>
          </a:pPr>
          <a:endParaRPr lang="en-US" sz="1800" b="1" kern="1200" dirty="0">
            <a:solidFill>
              <a:schemeClr val="accent6"/>
            </a:solidFill>
          </a:endParaRPr>
        </a:p>
        <a:p>
          <a:pPr marL="0" lvl="0" indent="0" algn="l" defTabSz="800100">
            <a:lnSpc>
              <a:spcPct val="100000"/>
            </a:lnSpc>
            <a:spcBef>
              <a:spcPct val="0"/>
            </a:spcBef>
            <a:spcAft>
              <a:spcPts val="0"/>
            </a:spcAft>
            <a:buNone/>
          </a:pPr>
          <a:r>
            <a:rPr lang="en-US" sz="1800" b="1" kern="1200" dirty="0">
              <a:solidFill>
                <a:schemeClr val="accent6"/>
              </a:solidFill>
            </a:rPr>
            <a:t>Staff	       Community</a:t>
          </a:r>
        </a:p>
      </dsp:txBody>
      <dsp:txXfrm>
        <a:off x="3293717" y="2472525"/>
        <a:ext cx="2785713" cy="978382"/>
      </dsp:txXfrm>
    </dsp:sp>
    <dsp:sp modelId="{7DCDAA0B-2449-46E8-A274-92D3407DAF44}">
      <dsp:nvSpPr>
        <dsp:cNvPr id="0" name=""/>
        <dsp:cNvSpPr/>
      </dsp:nvSpPr>
      <dsp:spPr>
        <a:xfrm>
          <a:off x="-72438" y="3682158"/>
          <a:ext cx="6588691" cy="9783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60B576-CB27-4F0F-8E79-6F2D478CC219}">
      <dsp:nvSpPr>
        <dsp:cNvPr id="0" name=""/>
        <dsp:cNvSpPr/>
      </dsp:nvSpPr>
      <dsp:spPr>
        <a:xfrm>
          <a:off x="223522" y="3902294"/>
          <a:ext cx="538110" cy="5381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5DE4C4-1675-49F0-8701-4B296BF4850B}">
      <dsp:nvSpPr>
        <dsp:cNvPr id="0" name=""/>
        <dsp:cNvSpPr/>
      </dsp:nvSpPr>
      <dsp:spPr>
        <a:xfrm>
          <a:off x="1057593" y="3682158"/>
          <a:ext cx="5456448" cy="97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6" tIns="103546" rIns="103546" bIns="103546" numCol="1" spcCol="1270" anchor="ctr" anchorCtr="0">
          <a:noAutofit/>
        </a:bodyPr>
        <a:lstStyle/>
        <a:p>
          <a:pPr marL="0" lvl="0" indent="0" algn="l" defTabSz="844550">
            <a:lnSpc>
              <a:spcPct val="100000"/>
            </a:lnSpc>
            <a:spcBef>
              <a:spcPct val="0"/>
            </a:spcBef>
            <a:spcAft>
              <a:spcPct val="35000"/>
            </a:spcAft>
            <a:buNone/>
          </a:pPr>
          <a:r>
            <a:rPr lang="en-US" sz="1900" b="1" u="none" kern="1200" dirty="0"/>
            <a:t>Resource Allocation (</a:t>
          </a:r>
          <a:r>
            <a:rPr lang="en-US" sz="1900" b="1" kern="1200" dirty="0"/>
            <a:t>Upcoming Year’s Objectives): State and Local</a:t>
          </a:r>
          <a:endParaRPr lang="en-US" sz="1900" kern="1200" dirty="0"/>
        </a:p>
      </dsp:txBody>
      <dsp:txXfrm>
        <a:off x="1057593" y="3682158"/>
        <a:ext cx="5456448" cy="978382"/>
      </dsp:txXfrm>
    </dsp:sp>
    <dsp:sp modelId="{8266DA8C-836F-42B6-BB8C-B90D48F575B5}">
      <dsp:nvSpPr>
        <dsp:cNvPr id="0" name=""/>
        <dsp:cNvSpPr/>
      </dsp:nvSpPr>
      <dsp:spPr>
        <a:xfrm>
          <a:off x="-72438" y="4905137"/>
          <a:ext cx="6588691" cy="9783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003169-0C26-4C29-A14D-5F81C669F589}">
      <dsp:nvSpPr>
        <dsp:cNvPr id="0" name=""/>
        <dsp:cNvSpPr/>
      </dsp:nvSpPr>
      <dsp:spPr>
        <a:xfrm>
          <a:off x="223522" y="5125273"/>
          <a:ext cx="538110" cy="5381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35E4C0-F252-43BE-BC31-4B83DA7C0133}">
      <dsp:nvSpPr>
        <dsp:cNvPr id="0" name=""/>
        <dsp:cNvSpPr/>
      </dsp:nvSpPr>
      <dsp:spPr>
        <a:xfrm>
          <a:off x="1057593" y="4905137"/>
          <a:ext cx="5456448" cy="97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6" tIns="103546" rIns="103546" bIns="103546" numCol="1" spcCol="1270" anchor="ctr" anchorCtr="0">
          <a:noAutofit/>
        </a:bodyPr>
        <a:lstStyle/>
        <a:p>
          <a:pPr marL="0" lvl="0" indent="0" algn="l" defTabSz="844550">
            <a:lnSpc>
              <a:spcPct val="100000"/>
            </a:lnSpc>
            <a:spcBef>
              <a:spcPct val="0"/>
            </a:spcBef>
            <a:spcAft>
              <a:spcPct val="35000"/>
            </a:spcAft>
            <a:buNone/>
          </a:pPr>
          <a:r>
            <a:rPr lang="en-US" sz="1900" b="1" kern="1200" dirty="0"/>
            <a:t>Emergency Preparedness and Response Planning</a:t>
          </a:r>
          <a:endParaRPr lang="en-US" sz="1900" kern="1200" dirty="0"/>
        </a:p>
      </dsp:txBody>
      <dsp:txXfrm>
        <a:off x="1057593" y="4905137"/>
        <a:ext cx="5456448" cy="978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82FE5-DA8A-47F7-B86A-D259945DFE0D}">
      <dsp:nvSpPr>
        <dsp:cNvPr id="0" name=""/>
        <dsp:cNvSpPr/>
      </dsp:nvSpPr>
      <dsp:spPr>
        <a:xfrm>
          <a:off x="602725" y="1196617"/>
          <a:ext cx="645257" cy="645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F64C8D-2E5A-44FE-99A7-2BBB6202F5B5}">
      <dsp:nvSpPr>
        <dsp:cNvPr id="0" name=""/>
        <dsp:cNvSpPr/>
      </dsp:nvSpPr>
      <dsp:spPr>
        <a:xfrm>
          <a:off x="3557" y="1926074"/>
          <a:ext cx="1843593" cy="27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a:t>Specific</a:t>
          </a:r>
        </a:p>
      </dsp:txBody>
      <dsp:txXfrm>
        <a:off x="3557" y="1926074"/>
        <a:ext cx="1843593" cy="276539"/>
      </dsp:txXfrm>
    </dsp:sp>
    <dsp:sp modelId="{B84D9CBC-5E40-4658-A853-802496F8B509}">
      <dsp:nvSpPr>
        <dsp:cNvPr id="0" name=""/>
        <dsp:cNvSpPr/>
      </dsp:nvSpPr>
      <dsp:spPr>
        <a:xfrm>
          <a:off x="3557" y="2241775"/>
          <a:ext cx="1843593" cy="91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What to do</a:t>
          </a:r>
          <a:endParaRPr lang="en-US" sz="1300" kern="1200" dirty="0"/>
        </a:p>
        <a:p>
          <a:pPr marL="0" lvl="0" indent="0" algn="ctr" defTabSz="577850">
            <a:lnSpc>
              <a:spcPct val="100000"/>
            </a:lnSpc>
            <a:spcBef>
              <a:spcPct val="0"/>
            </a:spcBef>
            <a:spcAft>
              <a:spcPct val="35000"/>
            </a:spcAft>
            <a:buNone/>
          </a:pPr>
          <a:r>
            <a:rPr lang="en-US" sz="1300" kern="1200"/>
            <a:t>Use action verbs</a:t>
          </a:r>
          <a:endParaRPr lang="en-US" sz="1300" kern="1200" dirty="0"/>
        </a:p>
      </dsp:txBody>
      <dsp:txXfrm>
        <a:off x="3557" y="2241775"/>
        <a:ext cx="1843593" cy="912944"/>
      </dsp:txXfrm>
    </dsp:sp>
    <dsp:sp modelId="{36AD266B-B842-43EA-8056-6B572DA9EC74}">
      <dsp:nvSpPr>
        <dsp:cNvPr id="0" name=""/>
        <dsp:cNvSpPr/>
      </dsp:nvSpPr>
      <dsp:spPr>
        <a:xfrm>
          <a:off x="2768948" y="1196617"/>
          <a:ext cx="645257" cy="645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2A8E02-E42C-4125-8F5D-7F7F44B561C6}">
      <dsp:nvSpPr>
        <dsp:cNvPr id="0" name=""/>
        <dsp:cNvSpPr/>
      </dsp:nvSpPr>
      <dsp:spPr>
        <a:xfrm>
          <a:off x="2169780" y="1926074"/>
          <a:ext cx="1843593" cy="27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a:t>Measurable</a:t>
          </a:r>
        </a:p>
      </dsp:txBody>
      <dsp:txXfrm>
        <a:off x="2169780" y="1926074"/>
        <a:ext cx="1843593" cy="276539"/>
      </dsp:txXfrm>
    </dsp:sp>
    <dsp:sp modelId="{CF4493D2-EE89-44EF-A916-41D368FECCE6}">
      <dsp:nvSpPr>
        <dsp:cNvPr id="0" name=""/>
        <dsp:cNvSpPr/>
      </dsp:nvSpPr>
      <dsp:spPr>
        <a:xfrm>
          <a:off x="2169780" y="2241775"/>
          <a:ext cx="1843593" cy="91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Can be counted</a:t>
          </a:r>
          <a:endParaRPr lang="en-US" sz="1300" kern="1200" dirty="0"/>
        </a:p>
        <a:p>
          <a:pPr marL="0" lvl="0" indent="0" algn="ctr" defTabSz="577850">
            <a:lnSpc>
              <a:spcPct val="100000"/>
            </a:lnSpc>
            <a:spcBef>
              <a:spcPct val="0"/>
            </a:spcBef>
            <a:spcAft>
              <a:spcPct val="35000"/>
            </a:spcAft>
            <a:buNone/>
          </a:pPr>
          <a:r>
            <a:rPr lang="en-US" sz="1300" kern="1200"/>
            <a:t>Baseline measurement</a:t>
          </a:r>
          <a:endParaRPr lang="en-US" sz="1300" kern="1200" dirty="0"/>
        </a:p>
      </dsp:txBody>
      <dsp:txXfrm>
        <a:off x="2169780" y="2241775"/>
        <a:ext cx="1843593" cy="912944"/>
      </dsp:txXfrm>
    </dsp:sp>
    <dsp:sp modelId="{5F13942C-1762-4838-8A9D-30D5410FCF95}">
      <dsp:nvSpPr>
        <dsp:cNvPr id="0" name=""/>
        <dsp:cNvSpPr/>
      </dsp:nvSpPr>
      <dsp:spPr>
        <a:xfrm>
          <a:off x="4935171" y="1196617"/>
          <a:ext cx="645257" cy="6452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EE060B-BCCB-4E03-BD19-A0FD7A1E606F}">
      <dsp:nvSpPr>
        <dsp:cNvPr id="0" name=""/>
        <dsp:cNvSpPr/>
      </dsp:nvSpPr>
      <dsp:spPr>
        <a:xfrm>
          <a:off x="4336003" y="1926074"/>
          <a:ext cx="1843593" cy="27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a:t>Achievable</a:t>
          </a:r>
        </a:p>
      </dsp:txBody>
      <dsp:txXfrm>
        <a:off x="4336003" y="1926074"/>
        <a:ext cx="1843593" cy="276539"/>
      </dsp:txXfrm>
    </dsp:sp>
    <dsp:sp modelId="{463E2D4F-5E40-4D06-8716-23A5538EDE6F}">
      <dsp:nvSpPr>
        <dsp:cNvPr id="0" name=""/>
        <dsp:cNvSpPr/>
      </dsp:nvSpPr>
      <dsp:spPr>
        <a:xfrm>
          <a:off x="4336003" y="2241775"/>
          <a:ext cx="1843593" cy="91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Attainable</a:t>
          </a:r>
          <a:endParaRPr lang="en-US" sz="1300" kern="1200" dirty="0"/>
        </a:p>
        <a:p>
          <a:pPr marL="0" lvl="0" indent="0" algn="ctr" defTabSz="577850">
            <a:lnSpc>
              <a:spcPct val="100000"/>
            </a:lnSpc>
            <a:spcBef>
              <a:spcPct val="0"/>
            </a:spcBef>
            <a:spcAft>
              <a:spcPct val="35000"/>
            </a:spcAft>
            <a:buNone/>
          </a:pPr>
          <a:r>
            <a:rPr lang="en-US" sz="1300" kern="1200"/>
            <a:t>Available resources</a:t>
          </a:r>
          <a:endParaRPr lang="en-US" sz="1300" kern="1200" dirty="0"/>
        </a:p>
      </dsp:txBody>
      <dsp:txXfrm>
        <a:off x="4336003" y="2241775"/>
        <a:ext cx="1843593" cy="912944"/>
      </dsp:txXfrm>
    </dsp:sp>
    <dsp:sp modelId="{85AC1C16-7A76-48EF-89D4-B0379BFDB5D3}">
      <dsp:nvSpPr>
        <dsp:cNvPr id="0" name=""/>
        <dsp:cNvSpPr/>
      </dsp:nvSpPr>
      <dsp:spPr>
        <a:xfrm>
          <a:off x="7101393" y="1196617"/>
          <a:ext cx="645257" cy="6452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963B60-EBA1-4DC2-8F9A-709260626403}">
      <dsp:nvSpPr>
        <dsp:cNvPr id="0" name=""/>
        <dsp:cNvSpPr/>
      </dsp:nvSpPr>
      <dsp:spPr>
        <a:xfrm>
          <a:off x="6502225" y="1926074"/>
          <a:ext cx="1843593" cy="27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a:t>Realistic</a:t>
          </a:r>
        </a:p>
      </dsp:txBody>
      <dsp:txXfrm>
        <a:off x="6502225" y="1926074"/>
        <a:ext cx="1843593" cy="276539"/>
      </dsp:txXfrm>
    </dsp:sp>
    <dsp:sp modelId="{6A1B56AB-5681-402D-8DA1-4B28DFD6FAB9}">
      <dsp:nvSpPr>
        <dsp:cNvPr id="0" name=""/>
        <dsp:cNvSpPr/>
      </dsp:nvSpPr>
      <dsp:spPr>
        <a:xfrm>
          <a:off x="6502225" y="2241775"/>
          <a:ext cx="1843593" cy="91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Relevant to the goals and objective  </a:t>
          </a:r>
          <a:endParaRPr lang="en-US" sz="1300" kern="1200" dirty="0"/>
        </a:p>
      </dsp:txBody>
      <dsp:txXfrm>
        <a:off x="6502225" y="2241775"/>
        <a:ext cx="1843593" cy="912944"/>
      </dsp:txXfrm>
    </dsp:sp>
    <dsp:sp modelId="{7BF51F2F-B70C-4DFC-87C2-DDC2306554D7}">
      <dsp:nvSpPr>
        <dsp:cNvPr id="0" name=""/>
        <dsp:cNvSpPr/>
      </dsp:nvSpPr>
      <dsp:spPr>
        <a:xfrm>
          <a:off x="9267616" y="1196617"/>
          <a:ext cx="645257" cy="6452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2402B4-5977-46FA-8560-87A9E742CA23}">
      <dsp:nvSpPr>
        <dsp:cNvPr id="0" name=""/>
        <dsp:cNvSpPr/>
      </dsp:nvSpPr>
      <dsp:spPr>
        <a:xfrm>
          <a:off x="8668448" y="1926074"/>
          <a:ext cx="1843593" cy="27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a:t>Time Based</a:t>
          </a:r>
        </a:p>
      </dsp:txBody>
      <dsp:txXfrm>
        <a:off x="8668448" y="1926074"/>
        <a:ext cx="1843593" cy="276539"/>
      </dsp:txXfrm>
    </dsp:sp>
    <dsp:sp modelId="{BB774939-FF92-4384-A17D-9D5DEE1107A0}">
      <dsp:nvSpPr>
        <dsp:cNvPr id="0" name=""/>
        <dsp:cNvSpPr/>
      </dsp:nvSpPr>
      <dsp:spPr>
        <a:xfrm>
          <a:off x="8668448" y="2241775"/>
          <a:ext cx="1843593" cy="91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Specific time</a:t>
          </a:r>
          <a:endParaRPr lang="en-US" sz="1300" kern="1200" dirty="0"/>
        </a:p>
        <a:p>
          <a:pPr marL="0" lvl="0" indent="0" algn="ctr" defTabSz="577850">
            <a:lnSpc>
              <a:spcPct val="100000"/>
            </a:lnSpc>
            <a:spcBef>
              <a:spcPct val="0"/>
            </a:spcBef>
            <a:spcAft>
              <a:spcPct val="35000"/>
            </a:spcAft>
            <a:buNone/>
          </a:pPr>
          <a:r>
            <a:rPr lang="en-US" sz="1300" kern="1200"/>
            <a:t>Reasonable time </a:t>
          </a:r>
          <a:endParaRPr lang="en-US" sz="1300" kern="1200" dirty="0"/>
        </a:p>
      </dsp:txBody>
      <dsp:txXfrm>
        <a:off x="8668448" y="2241775"/>
        <a:ext cx="1843593" cy="9129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2C4A0-5E3D-411E-B64A-06CD6E42A48F}">
      <dsp:nvSpPr>
        <dsp:cNvPr id="0" name=""/>
        <dsp:cNvSpPr/>
      </dsp:nvSpPr>
      <dsp:spPr>
        <a:xfrm>
          <a:off x="762194" y="889076"/>
          <a:ext cx="812109" cy="812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45F9AF-A7F2-4447-A42B-49EB1E057372}">
      <dsp:nvSpPr>
        <dsp:cNvPr id="0" name=""/>
        <dsp:cNvSpPr/>
      </dsp:nvSpPr>
      <dsp:spPr>
        <a:xfrm>
          <a:off x="8092" y="1811885"/>
          <a:ext cx="2320312" cy="652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How the program is perceived by the participants</a:t>
          </a:r>
        </a:p>
      </dsp:txBody>
      <dsp:txXfrm>
        <a:off x="8092" y="1811885"/>
        <a:ext cx="2320312" cy="652587"/>
      </dsp:txXfrm>
    </dsp:sp>
    <dsp:sp modelId="{384E2E05-FE5E-4F90-9590-C6BC3AC33B5C}">
      <dsp:nvSpPr>
        <dsp:cNvPr id="0" name=""/>
        <dsp:cNvSpPr/>
      </dsp:nvSpPr>
      <dsp:spPr>
        <a:xfrm>
          <a:off x="8092" y="2515960"/>
          <a:ext cx="2320312" cy="947506"/>
        </a:xfrm>
        <a:prstGeom prst="rect">
          <a:avLst/>
        </a:prstGeom>
        <a:noFill/>
        <a:ln>
          <a:noFill/>
        </a:ln>
        <a:effectLst/>
      </dsp:spPr>
      <dsp:style>
        <a:lnRef idx="0">
          <a:scrgbClr r="0" g="0" b="0"/>
        </a:lnRef>
        <a:fillRef idx="0">
          <a:scrgbClr r="0" g="0" b="0"/>
        </a:fillRef>
        <a:effectRef idx="0">
          <a:scrgbClr r="0" g="0" b="0"/>
        </a:effectRef>
        <a:fontRef idx="minor"/>
      </dsp:style>
    </dsp:sp>
    <dsp:sp modelId="{156E4541-BD0B-4EC2-AC3F-9D496221ADFD}">
      <dsp:nvSpPr>
        <dsp:cNvPr id="0" name=""/>
        <dsp:cNvSpPr/>
      </dsp:nvSpPr>
      <dsp:spPr>
        <a:xfrm>
          <a:off x="3488561" y="889076"/>
          <a:ext cx="812109" cy="812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7DC2AA-FCBA-495B-9307-3A86DDB98395}">
      <dsp:nvSpPr>
        <dsp:cNvPr id="0" name=""/>
        <dsp:cNvSpPr/>
      </dsp:nvSpPr>
      <dsp:spPr>
        <a:xfrm>
          <a:off x="2734460" y="1811885"/>
          <a:ext cx="2320312" cy="652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The barriers participants are facing </a:t>
          </a:r>
        </a:p>
      </dsp:txBody>
      <dsp:txXfrm>
        <a:off x="2734460" y="1811885"/>
        <a:ext cx="2320312" cy="652587"/>
      </dsp:txXfrm>
    </dsp:sp>
    <dsp:sp modelId="{82F5E004-4BED-4167-BEC9-7B00D3CCD344}">
      <dsp:nvSpPr>
        <dsp:cNvPr id="0" name=""/>
        <dsp:cNvSpPr/>
      </dsp:nvSpPr>
      <dsp:spPr>
        <a:xfrm>
          <a:off x="2734460" y="2515960"/>
          <a:ext cx="2320312" cy="947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Ex. Late arrival to appointments</a:t>
          </a:r>
          <a:endParaRPr lang="en-US" sz="1100" kern="1200"/>
        </a:p>
      </dsp:txBody>
      <dsp:txXfrm>
        <a:off x="2734460" y="2515960"/>
        <a:ext cx="2320312" cy="947506"/>
      </dsp:txXfrm>
    </dsp:sp>
    <dsp:sp modelId="{7A57F34D-24C9-4E48-B0AC-C1596D3D525A}">
      <dsp:nvSpPr>
        <dsp:cNvPr id="0" name=""/>
        <dsp:cNvSpPr/>
      </dsp:nvSpPr>
      <dsp:spPr>
        <a:xfrm>
          <a:off x="6214928" y="889076"/>
          <a:ext cx="812109" cy="81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4223E9-258A-4368-AD5C-30F09D3B2220}">
      <dsp:nvSpPr>
        <dsp:cNvPr id="0" name=""/>
        <dsp:cNvSpPr/>
      </dsp:nvSpPr>
      <dsp:spPr>
        <a:xfrm>
          <a:off x="5460827" y="1811885"/>
          <a:ext cx="2320312" cy="652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What needs to be prioritized when setting measurable goals?</a:t>
          </a:r>
        </a:p>
      </dsp:txBody>
      <dsp:txXfrm>
        <a:off x="5460827" y="1811885"/>
        <a:ext cx="2320312" cy="652587"/>
      </dsp:txXfrm>
    </dsp:sp>
    <dsp:sp modelId="{16DE26DD-70B3-4D97-866D-CFDC3B828410}">
      <dsp:nvSpPr>
        <dsp:cNvPr id="0" name=""/>
        <dsp:cNvSpPr/>
      </dsp:nvSpPr>
      <dsp:spPr>
        <a:xfrm>
          <a:off x="5460827" y="2515960"/>
          <a:ext cx="2320312" cy="947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Ex. 96% of participants have trouble with parking at your local agency and many arrive late to their appointments</a:t>
          </a:r>
          <a:endParaRPr lang="en-US" sz="1100" kern="1200"/>
        </a:p>
      </dsp:txBody>
      <dsp:txXfrm>
        <a:off x="5460827" y="2515960"/>
        <a:ext cx="2320312" cy="947506"/>
      </dsp:txXfrm>
    </dsp:sp>
    <dsp:sp modelId="{7E0281DB-4DCB-4343-8D10-16A3F187CC92}">
      <dsp:nvSpPr>
        <dsp:cNvPr id="0" name=""/>
        <dsp:cNvSpPr/>
      </dsp:nvSpPr>
      <dsp:spPr>
        <a:xfrm>
          <a:off x="8941296" y="889076"/>
          <a:ext cx="812109" cy="812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C88D4D-2E3D-4B18-B150-00B8891319AA}">
      <dsp:nvSpPr>
        <dsp:cNvPr id="0" name=""/>
        <dsp:cNvSpPr/>
      </dsp:nvSpPr>
      <dsp:spPr>
        <a:xfrm>
          <a:off x="8187194" y="1811885"/>
          <a:ext cx="2320312" cy="652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What nutrition topics are of interest to mothers</a:t>
          </a:r>
        </a:p>
      </dsp:txBody>
      <dsp:txXfrm>
        <a:off x="8187194" y="1811885"/>
        <a:ext cx="2320312" cy="652587"/>
      </dsp:txXfrm>
    </dsp:sp>
    <dsp:sp modelId="{61715FDB-949A-46A9-B9DF-25A8E230CE83}">
      <dsp:nvSpPr>
        <dsp:cNvPr id="0" name=""/>
        <dsp:cNvSpPr/>
      </dsp:nvSpPr>
      <dsp:spPr>
        <a:xfrm>
          <a:off x="8187194" y="2515960"/>
          <a:ext cx="2320312" cy="947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Ex. 77% of moms want more education on finding reputable nutrition information on the internet</a:t>
          </a:r>
          <a:endParaRPr lang="en-US" sz="1100" kern="1200"/>
        </a:p>
        <a:p>
          <a:pPr marL="0" lvl="0" indent="0" algn="ctr" defTabSz="488950">
            <a:lnSpc>
              <a:spcPct val="100000"/>
            </a:lnSpc>
            <a:spcBef>
              <a:spcPct val="0"/>
            </a:spcBef>
            <a:spcAft>
              <a:spcPct val="35000"/>
            </a:spcAft>
            <a:buNone/>
          </a:pPr>
          <a:r>
            <a:rPr lang="en-US" sz="1100" b="1" kern="1200"/>
            <a:t>Ex. 99% of moms want more healthy recipes provided to them</a:t>
          </a:r>
          <a:endParaRPr lang="en-US" sz="1100" kern="1200"/>
        </a:p>
      </dsp:txBody>
      <dsp:txXfrm>
        <a:off x="8187194" y="2515960"/>
        <a:ext cx="2320312" cy="9475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BFE7F33-2322-4D47-92C5-BDF079D4C26E}" type="datetimeFigureOut">
              <a:rPr lang="en-US" smtClean="0"/>
              <a:t>11/9/2020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E6DDCE3-E483-44ED-BB43-1D9176DEA819}" type="slidenum">
              <a:rPr lang="en-US" smtClean="0"/>
              <a:t>‹#›</a:t>
            </a:fld>
            <a:endParaRPr lang="en-US"/>
          </a:p>
        </p:txBody>
      </p:sp>
    </p:spTree>
    <p:extLst>
      <p:ext uri="{BB962C8B-B14F-4D97-AF65-F5344CB8AC3E}">
        <p14:creationId xmlns:p14="http://schemas.microsoft.com/office/powerpoint/2010/main" val="65837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DF679E-2551-43AB-90F8-85E320B440F5}" type="datetimeFigureOut">
              <a:rPr lang="en-US" smtClean="0"/>
              <a:t>11/9/2020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0CA5D5-EFA7-4175-BF21-8F743A57C036}" type="slidenum">
              <a:rPr lang="en-US" smtClean="0"/>
              <a:t>‹#›</a:t>
            </a:fld>
            <a:endParaRPr lang="en-US"/>
          </a:p>
        </p:txBody>
      </p:sp>
    </p:spTree>
    <p:extLst>
      <p:ext uri="{BB962C8B-B14F-4D97-AF65-F5344CB8AC3E}">
        <p14:creationId xmlns:p14="http://schemas.microsoft.com/office/powerpoint/2010/main" val="193399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final presentation for the New Staff WIC Orientation, Connecting the Dots: The Local Agency Plan or commonly referred to as the LAP. This presentation focuses on not only creating a workable document for local agency staff but use of the LAP by all local agency staff encompasses all the content that was provided to you during this orientation, whether it was in the form of a self-guided presentation or a live webinar. </a:t>
            </a:r>
          </a:p>
        </p:txBody>
      </p:sp>
      <p:sp>
        <p:nvSpPr>
          <p:cNvPr id="4" name="Slide Number Placeholder 3"/>
          <p:cNvSpPr>
            <a:spLocks noGrp="1"/>
          </p:cNvSpPr>
          <p:nvPr>
            <p:ph type="sldNum" sz="quarter" idx="5"/>
          </p:nvPr>
        </p:nvSpPr>
        <p:spPr/>
        <p:txBody>
          <a:bodyPr/>
          <a:lstStyle/>
          <a:p>
            <a:fld id="{620CA5D5-EFA7-4175-BF21-8F743A57C036}" type="slidenum">
              <a:rPr lang="en-US" smtClean="0"/>
              <a:t>1</a:t>
            </a:fld>
            <a:endParaRPr lang="en-US"/>
          </a:p>
        </p:txBody>
      </p:sp>
    </p:spTree>
    <p:extLst>
      <p:ext uri="{BB962C8B-B14F-4D97-AF65-F5344CB8AC3E}">
        <p14:creationId xmlns:p14="http://schemas.microsoft.com/office/powerpoint/2010/main" val="383730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of your objectives, you will meet your target as well as the State targets. But, for other objectives, you will need to set goals and strategies to improve rates. </a:t>
            </a:r>
          </a:p>
          <a:p>
            <a:r>
              <a:rPr lang="en-US" dirty="0"/>
              <a:t>In this example, we are looking at an objective that did not meet the target rate - the Obesity target and the results for FY 2020. In order to set a target for FY 2020, you must look at previous year’s results. In FY 2019, the actual Local Agency result was a 14% Obesity rate. The local agency decided to set an ambitious target at 12.5% for FY 2020. However, the actual results for FY 2020 ended up being 15%. What happened? It could be that the target was set much lower than it should have been and was unrealistic for staff to achieve at that time. Another reason could be that the strategy that was developed was not SMART. In the next few slides, we will look at examples of a SMART and NOT SMART strategy. </a:t>
            </a:r>
          </a:p>
        </p:txBody>
      </p:sp>
      <p:sp>
        <p:nvSpPr>
          <p:cNvPr id="4" name="Slide Number Placeholder 3"/>
          <p:cNvSpPr>
            <a:spLocks noGrp="1"/>
          </p:cNvSpPr>
          <p:nvPr>
            <p:ph type="sldNum" sz="quarter" idx="5"/>
          </p:nvPr>
        </p:nvSpPr>
        <p:spPr/>
        <p:txBody>
          <a:bodyPr/>
          <a:lstStyle/>
          <a:p>
            <a:fld id="{620CA5D5-EFA7-4175-BF21-8F743A57C036}" type="slidenum">
              <a:rPr lang="en-US" smtClean="0"/>
              <a:t>10</a:t>
            </a:fld>
            <a:endParaRPr lang="en-US"/>
          </a:p>
        </p:txBody>
      </p:sp>
    </p:spTree>
    <p:extLst>
      <p:ext uri="{BB962C8B-B14F-4D97-AF65-F5344CB8AC3E}">
        <p14:creationId xmlns:p14="http://schemas.microsoft.com/office/powerpoint/2010/main" val="3550822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slide showed an FY 2020 rate for Obesity at 15%. What target should be set? Is the local agency in a place where they can be aggressive or non-aggressive with this goal? Let’s assume they are in-between and set the target at 14% for FY 2021. Ask yourself the questions on these slides.  </a:t>
            </a:r>
          </a:p>
        </p:txBody>
      </p:sp>
      <p:sp>
        <p:nvSpPr>
          <p:cNvPr id="4" name="Slide Number Placeholder 3"/>
          <p:cNvSpPr>
            <a:spLocks noGrp="1"/>
          </p:cNvSpPr>
          <p:nvPr>
            <p:ph type="sldNum" sz="quarter" idx="5"/>
          </p:nvPr>
        </p:nvSpPr>
        <p:spPr/>
        <p:txBody>
          <a:bodyPr/>
          <a:lstStyle/>
          <a:p>
            <a:fld id="{620CA5D5-EFA7-4175-BF21-8F743A57C036}" type="slidenum">
              <a:rPr lang="en-US" smtClean="0"/>
              <a:t>11</a:t>
            </a:fld>
            <a:endParaRPr lang="en-US"/>
          </a:p>
        </p:txBody>
      </p:sp>
    </p:spTree>
    <p:extLst>
      <p:ext uri="{BB962C8B-B14F-4D97-AF65-F5344CB8AC3E}">
        <p14:creationId xmlns:p14="http://schemas.microsoft.com/office/powerpoint/2010/main" val="1103597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The Objective reads: </a:t>
            </a:r>
            <a:r>
              <a:rPr lang="en-US" dirty="0"/>
              <a:t>Decrease obesity in children enrolled in the WIC Program from 15% to 14% by September 2021. </a:t>
            </a:r>
          </a:p>
          <a:p>
            <a:r>
              <a:rPr lang="en-US" b="1" dirty="0"/>
              <a:t>The Strategy reads: </a:t>
            </a:r>
            <a:r>
              <a:rPr lang="en-US" dirty="0"/>
              <a:t>Encourage mom to provide more nutritious snacks with fruits, vegetables and nuts. </a:t>
            </a:r>
          </a:p>
          <a:p>
            <a:r>
              <a:rPr lang="en-US" dirty="0"/>
              <a:t>This strategy is not specific – it’s too broad. It is not measurable. How will the local agency evaluate the effectiveness of this strategy? There are no evaluation tools indicated that will be used. It is unclear if it is achievable or realistic. And lastly, even though the Objective states the obesity rates will decrease to 14% by September 2021, there is no mid-way check-in to evaluate progress. A mid-way check-in can be an important step because minor changes to the strategy may be needed in order to achieve success.  </a:t>
            </a:r>
            <a:r>
              <a:rPr lang="en-US" baseline="0" dirty="0"/>
              <a:t>It is good to identify a timeframe for when the strategy should be evaluated and completed. </a:t>
            </a:r>
            <a:endParaRPr lang="en-US" dirty="0"/>
          </a:p>
        </p:txBody>
      </p:sp>
      <p:sp>
        <p:nvSpPr>
          <p:cNvPr id="4" name="Slide Number Placeholder 3"/>
          <p:cNvSpPr>
            <a:spLocks noGrp="1"/>
          </p:cNvSpPr>
          <p:nvPr>
            <p:ph type="sldNum" sz="quarter" idx="10"/>
          </p:nvPr>
        </p:nvSpPr>
        <p:spPr/>
        <p:txBody>
          <a:bodyPr/>
          <a:lstStyle/>
          <a:p>
            <a:fld id="{77950EF0-B812-4E6A-8952-BA8D11F97728}" type="slidenum">
              <a:rPr lang="en-US" smtClean="0"/>
              <a:pPr/>
              <a:t>12</a:t>
            </a:fld>
            <a:endParaRPr lang="en-US" dirty="0"/>
          </a:p>
        </p:txBody>
      </p:sp>
    </p:spTree>
    <p:extLst>
      <p:ext uri="{BB962C8B-B14F-4D97-AF65-F5344CB8AC3E}">
        <p14:creationId xmlns:p14="http://schemas.microsoft.com/office/powerpoint/2010/main" val="2724983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objective has been improved by adding 2 SMART strategies. Both strategies are specific in that they are actionable and achievable. They are measurable because actual evaluation tools will be used to determine effectiveness. It is realistic in that the staff can incorporate the strategies easily and the evaluations could be a simple addition to the Program Nutritionists quarterly observations and chart audits. Also, this type of evaluation could easily be assigned to a nutritionist who is interested in assisting with this objective. And finally, it is time based due to the addition of adding the evaluation methods in Quarters 2 and 3. </a:t>
            </a:r>
          </a:p>
        </p:txBody>
      </p:sp>
      <p:sp>
        <p:nvSpPr>
          <p:cNvPr id="4" name="Slide Number Placeholder 3"/>
          <p:cNvSpPr>
            <a:spLocks noGrp="1"/>
          </p:cNvSpPr>
          <p:nvPr>
            <p:ph type="sldNum" sz="quarter" idx="10"/>
          </p:nvPr>
        </p:nvSpPr>
        <p:spPr/>
        <p:txBody>
          <a:bodyPr/>
          <a:lstStyle/>
          <a:p>
            <a:fld id="{77950EF0-B812-4E6A-8952-BA8D11F97728}" type="slidenum">
              <a:rPr lang="en-US" smtClean="0"/>
              <a:pPr/>
              <a:t>13</a:t>
            </a:fld>
            <a:endParaRPr lang="en-US" dirty="0"/>
          </a:p>
        </p:txBody>
      </p:sp>
    </p:spTree>
    <p:extLst>
      <p:ext uri="{BB962C8B-B14F-4D97-AF65-F5344CB8AC3E}">
        <p14:creationId xmlns:p14="http://schemas.microsoft.com/office/powerpoint/2010/main" val="2850773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updated workplan that can be found in the LAP. </a:t>
            </a:r>
          </a:p>
        </p:txBody>
      </p:sp>
      <p:sp>
        <p:nvSpPr>
          <p:cNvPr id="4" name="Slide Number Placeholder 3"/>
          <p:cNvSpPr>
            <a:spLocks noGrp="1"/>
          </p:cNvSpPr>
          <p:nvPr>
            <p:ph type="sldNum" sz="quarter" idx="5"/>
          </p:nvPr>
        </p:nvSpPr>
        <p:spPr/>
        <p:txBody>
          <a:bodyPr/>
          <a:lstStyle/>
          <a:p>
            <a:fld id="{620CA5D5-EFA7-4175-BF21-8F743A57C036}" type="slidenum">
              <a:rPr lang="en-US" smtClean="0"/>
              <a:t>14</a:t>
            </a:fld>
            <a:endParaRPr lang="en-US"/>
          </a:p>
        </p:txBody>
      </p:sp>
    </p:spTree>
    <p:extLst>
      <p:ext uri="{BB962C8B-B14F-4D97-AF65-F5344CB8AC3E}">
        <p14:creationId xmlns:p14="http://schemas.microsoft.com/office/powerpoint/2010/main" val="3284629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a:t>Evaluation tools are not just observations and chart audits. They can be participant survey results, audit findings, CT-WIC reports and data reports provided by the State agency. </a:t>
            </a:r>
          </a:p>
        </p:txBody>
      </p:sp>
      <p:sp>
        <p:nvSpPr>
          <p:cNvPr id="4" name="Slide Number Placeholder 3"/>
          <p:cNvSpPr>
            <a:spLocks noGrp="1"/>
          </p:cNvSpPr>
          <p:nvPr>
            <p:ph type="sldNum" sz="quarter" idx="10"/>
          </p:nvPr>
        </p:nvSpPr>
        <p:spPr/>
        <p:txBody>
          <a:bodyPr/>
          <a:lstStyle/>
          <a:p>
            <a:fld id="{77950EF0-B812-4E6A-8952-BA8D11F97728}" type="slidenum">
              <a:rPr lang="en-US" smtClean="0"/>
              <a:pPr/>
              <a:t>15</a:t>
            </a:fld>
            <a:endParaRPr lang="en-US" dirty="0"/>
          </a:p>
        </p:txBody>
      </p:sp>
    </p:spTree>
    <p:extLst>
      <p:ext uri="{BB962C8B-B14F-4D97-AF65-F5344CB8AC3E}">
        <p14:creationId xmlns:p14="http://schemas.microsoft.com/office/powerpoint/2010/main" val="2722471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Participant Satisfaction Survey, offered through Survey Monkey, is now created by the State WIC agency and distributed via One Call Now text messages directly to participants. The survey is intended to determine the following information from WIC participants:</a:t>
            </a:r>
          </a:p>
          <a:p>
            <a:pPr marL="171450" indent="-171450">
              <a:buFont typeface="Arial" panose="020B0604020202020204" pitchFamily="34" charset="0"/>
              <a:buChar char="•"/>
            </a:pPr>
            <a:r>
              <a:rPr lang="en-US" dirty="0"/>
              <a:t>How is the program perceived by participants?</a:t>
            </a:r>
          </a:p>
          <a:p>
            <a:pPr marL="171450" indent="-171450">
              <a:buFont typeface="Arial" panose="020B0604020202020204" pitchFamily="34" charset="0"/>
              <a:buChar char="•"/>
            </a:pPr>
            <a:r>
              <a:rPr lang="en-US" dirty="0"/>
              <a:t>What barriers do participants face? Do they have transportation issues? Are more late hours needed do to their work schedule?</a:t>
            </a:r>
          </a:p>
          <a:p>
            <a:pPr marL="171450" indent="-171450">
              <a:buFont typeface="Arial" panose="020B0604020202020204" pitchFamily="34" charset="0"/>
              <a:buChar char="•"/>
            </a:pPr>
            <a:r>
              <a:rPr lang="en-US" dirty="0"/>
              <a:t>How do you know what to prioritize when setting targets and creating goals/strategies?</a:t>
            </a:r>
          </a:p>
          <a:p>
            <a:pPr marL="171450" indent="-171450">
              <a:buFont typeface="Arial" panose="020B0604020202020204" pitchFamily="34" charset="0"/>
              <a:buChar char="•"/>
            </a:pPr>
            <a:r>
              <a:rPr lang="en-US" dirty="0"/>
              <a:t>What nutrition topics are of interest to mothers?</a:t>
            </a:r>
          </a:p>
          <a:p>
            <a:pPr marL="171450" indent="-171450">
              <a:buFont typeface="Arial" panose="020B0604020202020204" pitchFamily="34" charset="0"/>
              <a:buChar char="•"/>
            </a:pPr>
            <a:r>
              <a:rPr lang="en-US" dirty="0"/>
              <a:t>How has their shopping experience been using the eWIC card?</a:t>
            </a:r>
          </a:p>
        </p:txBody>
      </p:sp>
      <p:sp>
        <p:nvSpPr>
          <p:cNvPr id="4" name="Slide Number Placeholder 3"/>
          <p:cNvSpPr>
            <a:spLocks noGrp="1"/>
          </p:cNvSpPr>
          <p:nvPr>
            <p:ph type="sldNum" sz="quarter" idx="5"/>
          </p:nvPr>
        </p:nvSpPr>
        <p:spPr/>
        <p:txBody>
          <a:bodyPr/>
          <a:lstStyle/>
          <a:p>
            <a:fld id="{620CA5D5-EFA7-4175-BF21-8F743A57C036}" type="slidenum">
              <a:rPr lang="en-US" smtClean="0"/>
              <a:t>16</a:t>
            </a:fld>
            <a:endParaRPr lang="en-US"/>
          </a:p>
        </p:txBody>
      </p:sp>
    </p:spTree>
    <p:extLst>
      <p:ext uri="{BB962C8B-B14F-4D97-AF65-F5344CB8AC3E}">
        <p14:creationId xmlns:p14="http://schemas.microsoft.com/office/powerpoint/2010/main" val="2944602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years, the State WIC agency has worked with local agency WIC staff on creating guidance documents to assist nutrition staff in meeting the needs of the participant during nutrition assessments and counseling sessions. These guidance documents have been used in local agency strategies in previous years, especially when there is a need for it. For example, your local agency may wish to improve the Maternal Weight Gain rates by re-training or training all nutrition staff on the “Adequate Weight Gain During Pregnancy, Guidelines for Consistent Messaging” guidance document and how to use the Tell Me More About You survey for participants.</a:t>
            </a:r>
          </a:p>
          <a:p>
            <a:r>
              <a:rPr lang="en-US" dirty="0"/>
              <a:t>The State WIC agency is working on getting these documents uploaded to the State WIC webpage. In the meantime, your Program Nutritionist should have electronic copies of some, if not all these documents. Please have your Program Nutritionist reach out to your State agency liaison if your local agency does not have an electronic copy. </a:t>
            </a:r>
          </a:p>
        </p:txBody>
      </p:sp>
      <p:sp>
        <p:nvSpPr>
          <p:cNvPr id="4" name="Slide Number Placeholder 3"/>
          <p:cNvSpPr>
            <a:spLocks noGrp="1"/>
          </p:cNvSpPr>
          <p:nvPr>
            <p:ph type="sldNum" sz="quarter" idx="5"/>
          </p:nvPr>
        </p:nvSpPr>
        <p:spPr/>
        <p:txBody>
          <a:bodyPr/>
          <a:lstStyle/>
          <a:p>
            <a:fld id="{620CA5D5-EFA7-4175-BF21-8F743A57C036}" type="slidenum">
              <a:rPr lang="en-US" smtClean="0"/>
              <a:t>17</a:t>
            </a:fld>
            <a:endParaRPr lang="en-US"/>
          </a:p>
        </p:txBody>
      </p:sp>
    </p:spTree>
    <p:extLst>
      <p:ext uri="{BB962C8B-B14F-4D97-AF65-F5344CB8AC3E}">
        <p14:creationId xmlns:p14="http://schemas.microsoft.com/office/powerpoint/2010/main" val="2978607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WIC agency in partnership with select local agency staff, has developed specific lesson plans for local agency nutritionists and nutrition aides. The intent of the lesson plans is to use them in a facilitated group discussion setting. However, they can be used one on one with participants. The topics of these lesson plans coincide directly with the State Objectives and can be used as a strategy to improve objective rates. </a:t>
            </a:r>
          </a:p>
        </p:txBody>
      </p:sp>
      <p:sp>
        <p:nvSpPr>
          <p:cNvPr id="4" name="Slide Number Placeholder 3"/>
          <p:cNvSpPr>
            <a:spLocks noGrp="1"/>
          </p:cNvSpPr>
          <p:nvPr>
            <p:ph type="sldNum" sz="quarter" idx="5"/>
          </p:nvPr>
        </p:nvSpPr>
        <p:spPr/>
        <p:txBody>
          <a:bodyPr/>
          <a:lstStyle/>
          <a:p>
            <a:fld id="{620CA5D5-EFA7-4175-BF21-8F743A57C036}" type="slidenum">
              <a:rPr lang="en-US" smtClean="0"/>
              <a:t>18</a:t>
            </a:fld>
            <a:endParaRPr lang="en-US"/>
          </a:p>
        </p:txBody>
      </p:sp>
    </p:spTree>
    <p:extLst>
      <p:ext uri="{BB962C8B-B14F-4D97-AF65-F5344CB8AC3E}">
        <p14:creationId xmlns:p14="http://schemas.microsoft.com/office/powerpoint/2010/main" val="4133412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Lessons Plans are broken out in these sections in order to provide direction and organization when facilitating group discussions. </a:t>
            </a:r>
          </a:p>
        </p:txBody>
      </p:sp>
      <p:sp>
        <p:nvSpPr>
          <p:cNvPr id="4" name="Slide Number Placeholder 3"/>
          <p:cNvSpPr>
            <a:spLocks noGrp="1"/>
          </p:cNvSpPr>
          <p:nvPr>
            <p:ph type="sldNum" sz="quarter" idx="10"/>
          </p:nvPr>
        </p:nvSpPr>
        <p:spPr/>
        <p:txBody>
          <a:bodyPr/>
          <a:lstStyle/>
          <a:p>
            <a:fld id="{5ED31EC1-465B-4304-A21C-54C2DEF8E17A}" type="slidenum">
              <a:rPr lang="en-US" smtClean="0"/>
              <a:t>19</a:t>
            </a:fld>
            <a:endParaRPr lang="en-US"/>
          </a:p>
        </p:txBody>
      </p:sp>
    </p:spTree>
    <p:extLst>
      <p:ext uri="{BB962C8B-B14F-4D97-AF65-F5344CB8AC3E}">
        <p14:creationId xmlns:p14="http://schemas.microsoft.com/office/powerpoint/2010/main" val="16625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listed on this slide are only a sample of what you will learn about during this presentation. You will be able to: Identify 1 Outcome Objective and 2 Nutrition Objectives, Develop 1 SMART Strategy, Identify 1 role a Nutritionist plays in achieving an Objective, and Identify where the </a:t>
            </a:r>
            <a:r>
              <a:rPr lang="en-US" dirty="0" err="1"/>
              <a:t>ReNEW</a:t>
            </a:r>
            <a:r>
              <a:rPr lang="en-US" dirty="0"/>
              <a:t> developed Lesson Plans and other Guidance Documents can be found. </a:t>
            </a:r>
          </a:p>
        </p:txBody>
      </p:sp>
      <p:sp>
        <p:nvSpPr>
          <p:cNvPr id="4" name="Slide Number Placeholder 3"/>
          <p:cNvSpPr>
            <a:spLocks noGrp="1"/>
          </p:cNvSpPr>
          <p:nvPr>
            <p:ph type="sldNum" sz="quarter" idx="5"/>
          </p:nvPr>
        </p:nvSpPr>
        <p:spPr/>
        <p:txBody>
          <a:bodyPr/>
          <a:lstStyle/>
          <a:p>
            <a:fld id="{620CA5D5-EFA7-4175-BF21-8F743A57C036}" type="slidenum">
              <a:rPr lang="en-US" smtClean="0"/>
              <a:t>2</a:t>
            </a:fld>
            <a:endParaRPr lang="en-US"/>
          </a:p>
        </p:txBody>
      </p:sp>
    </p:spTree>
    <p:extLst>
      <p:ext uri="{BB962C8B-B14F-4D97-AF65-F5344CB8AC3E}">
        <p14:creationId xmlns:p14="http://schemas.microsoft.com/office/powerpoint/2010/main" val="3398008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a:t>
            </a:r>
            <a:r>
              <a:rPr lang="en-US" dirty="0" err="1"/>
              <a:t>ReNEW</a:t>
            </a:r>
            <a:r>
              <a:rPr lang="en-US" dirty="0"/>
              <a:t> Nutrition Education Pamphlets are intended to be </a:t>
            </a:r>
            <a:r>
              <a:rPr lang="en-US" u="sng" dirty="0"/>
              <a:t>discussed </a:t>
            </a:r>
            <a:r>
              <a:rPr lang="en-US" dirty="0"/>
              <a:t>and provided to WIC participants as appropriate. They are meant to offer anticipatory guidance to participants for where they are at the moment. These documents must not simply be given to participants without a discussion on what the content is. These can be really good tools to use in helping a participant set a goal. Local agencies are able to order a supply of these handouts through the State agency. If you have not seen these before, ask your Program Nutritionist where you can find them.  </a:t>
            </a:r>
          </a:p>
        </p:txBody>
      </p:sp>
      <p:sp>
        <p:nvSpPr>
          <p:cNvPr id="4" name="Slide Number Placeholder 3"/>
          <p:cNvSpPr>
            <a:spLocks noGrp="1"/>
          </p:cNvSpPr>
          <p:nvPr>
            <p:ph type="sldNum" sz="quarter" idx="10"/>
          </p:nvPr>
        </p:nvSpPr>
        <p:spPr/>
        <p:txBody>
          <a:bodyPr/>
          <a:lstStyle/>
          <a:p>
            <a:fld id="{5ED31EC1-465B-4304-A21C-54C2DEF8E17A}" type="slidenum">
              <a:rPr lang="en-US" smtClean="0"/>
              <a:t>20</a:t>
            </a:fld>
            <a:endParaRPr lang="en-US"/>
          </a:p>
        </p:txBody>
      </p:sp>
    </p:spTree>
    <p:extLst>
      <p:ext uri="{BB962C8B-B14F-4D97-AF65-F5344CB8AC3E}">
        <p14:creationId xmlns:p14="http://schemas.microsoft.com/office/powerpoint/2010/main" val="2005118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USDA states that “The WIC Program aims to safeguard the health of low-income women, infants, and children up to age 5 who are at nutrition risk by providing nutritious foods to supplement diets, information on healthy eating, and referrals to health care”. </a:t>
            </a:r>
          </a:p>
          <a:p>
            <a:pPr marL="171450" indent="-171450">
              <a:buFont typeface="Arial" panose="020B0604020202020204" pitchFamily="34" charset="0"/>
              <a:buChar char="•"/>
            </a:pPr>
            <a:r>
              <a:rPr lang="en-US" dirty="0"/>
              <a:t>The LAP is a combined effort among all local agency WIC staff to carry out these program goals and objectives. </a:t>
            </a:r>
          </a:p>
          <a:p>
            <a:pPr marL="171450" indent="-171450">
              <a:buFont typeface="Arial" panose="020B0604020202020204" pitchFamily="34" charset="0"/>
              <a:buChar char="•"/>
            </a:pPr>
            <a:r>
              <a:rPr lang="en-US" dirty="0"/>
              <a:t>The LAP is a required document that must be submitted to the State WIC agency annually no later than the last day of the fiscal year – September 30. </a:t>
            </a:r>
          </a:p>
          <a:p>
            <a:pPr marL="171450" indent="-171450">
              <a:buFont typeface="Arial" panose="020B0604020202020204" pitchFamily="34" charset="0"/>
              <a:buChar char="•"/>
            </a:pPr>
            <a:r>
              <a:rPr lang="en-US" dirty="0"/>
              <a:t>Once the LAP is submitted to the State WIC agency, the State Nutrition Unit reviews each plan and the State agency liaison consolidates recommendations, suggestions and comments for the local agency. Some the feedback requires immediate attention with a re-submission while other feedback is taken into consideration when working on the LAP for the following year. While the Program Coordinator and Program Nutritionists are the typical writers of the LAP, all staff have a hand in carrying out certain strategies to achieve a target goal. The next slide will discuss what the Nutritionists’ role is in the LAP. The LAP is a working document. This means that even though the submission date is by September 30, local agency staff continue to document progress or modifications to strategies that were set in place. Ongoing documentation in the LAP holds local WIC agency staff accountable in following through with set strategies and making sure target dates are kept. The State WIC agency also completes a plan, called the State Plan, and it is submitted to the FNS USDA Northeast Regional Office (NERO) in Boston annually in August. The State Plan can be located on the State of Connecticut Department of Public Health WIC webpage. </a:t>
            </a:r>
          </a:p>
        </p:txBody>
      </p:sp>
      <p:sp>
        <p:nvSpPr>
          <p:cNvPr id="4" name="Slide Number Placeholder 3"/>
          <p:cNvSpPr>
            <a:spLocks noGrp="1"/>
          </p:cNvSpPr>
          <p:nvPr>
            <p:ph type="sldNum" sz="quarter" idx="5"/>
          </p:nvPr>
        </p:nvSpPr>
        <p:spPr/>
        <p:txBody>
          <a:bodyPr/>
          <a:lstStyle/>
          <a:p>
            <a:fld id="{620CA5D5-EFA7-4175-BF21-8F743A57C036}" type="slidenum">
              <a:rPr lang="en-US" smtClean="0"/>
              <a:t>3</a:t>
            </a:fld>
            <a:endParaRPr lang="en-US"/>
          </a:p>
        </p:txBody>
      </p:sp>
    </p:spTree>
    <p:extLst>
      <p:ext uri="{BB962C8B-B14F-4D97-AF65-F5344CB8AC3E}">
        <p14:creationId xmlns:p14="http://schemas.microsoft.com/office/powerpoint/2010/main" val="290562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Nutritionist is one role within the WIC Program. However, a Nutritionist can be tasked with more than simply counseling a participant. The LAP is a document that can help local agency staff meet specific goals and strategies that are driven by data. This data can come in the form of monthly and quarterly reports prepared by the State WIC epidemiologist or it can come from data gathered by local agency staff. Data gathered at the local agency level consists of the following: chart audit and observation findings, participant and staff survey results, community data, </a:t>
            </a:r>
            <a:r>
              <a:rPr lang="en-US" dirty="0" err="1"/>
              <a:t>etc</a:t>
            </a:r>
            <a:r>
              <a:rPr lang="en-US" dirty="0"/>
              <a:t>… In most local agencies, the Program Coordinator and Program Nutritionist are charged with updating, evaluating and creating the contents of the LAP. In order to have an effective LAP that is for the benefit of the participants, the Nutritionist must work with local agency management staff in achieving the goals of the LAP. For example, to decrease anemia rates among 2-5 year old children enrolled in WIC, a strategy is to retrain all nutrition staff in anemia prevention and trained in a new office process in obtaining hemoglobin/hematocrit levels from the targeted population. Another way a nutritionist can be involved in the LAP is to conduct chart audits and/or observations specific to a set strategy. Another example related to anemia prevention could be that a Nutritionist will conduct 5 chart audits in each quarter for the 2</a:t>
            </a:r>
            <a:r>
              <a:rPr lang="en-US" baseline="30000" dirty="0"/>
              <a:t>nd</a:t>
            </a:r>
            <a:r>
              <a:rPr lang="en-US" dirty="0"/>
              <a:t>, 3</a:t>
            </a:r>
            <a:r>
              <a:rPr lang="en-US" baseline="30000" dirty="0"/>
              <a:t>rd</a:t>
            </a:r>
            <a:r>
              <a:rPr lang="en-US" dirty="0"/>
              <a:t> and 4</a:t>
            </a:r>
            <a:r>
              <a:rPr lang="en-US" baseline="30000" dirty="0"/>
              <a:t>th</a:t>
            </a:r>
            <a:r>
              <a:rPr lang="en-US" dirty="0"/>
              <a:t> quarters of the fiscal year. The Nutritionist will target charts of 2-5-year old's who are anemic and look for documentation that the new office process in obtaining bloodwork is being followed. Not all local agencies have Nutrition staff conducting specific chart audits/observations for the LAP.  When all staff are involved in the process, success may be more likely. </a:t>
            </a:r>
          </a:p>
        </p:txBody>
      </p:sp>
      <p:sp>
        <p:nvSpPr>
          <p:cNvPr id="4" name="Slide Number Placeholder 3"/>
          <p:cNvSpPr>
            <a:spLocks noGrp="1"/>
          </p:cNvSpPr>
          <p:nvPr>
            <p:ph type="sldNum" sz="quarter" idx="5"/>
          </p:nvPr>
        </p:nvSpPr>
        <p:spPr/>
        <p:txBody>
          <a:bodyPr/>
          <a:lstStyle/>
          <a:p>
            <a:fld id="{620CA5D5-EFA7-4175-BF21-8F743A57C036}" type="slidenum">
              <a:rPr lang="en-US" smtClean="0"/>
              <a:t>4</a:t>
            </a:fld>
            <a:endParaRPr lang="en-US"/>
          </a:p>
        </p:txBody>
      </p:sp>
    </p:spTree>
    <p:extLst>
      <p:ext uri="{BB962C8B-B14F-4D97-AF65-F5344CB8AC3E}">
        <p14:creationId xmlns:p14="http://schemas.microsoft.com/office/powerpoint/2010/main" val="141725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648199"/>
            <a:ext cx="5608320" cy="3954379"/>
          </a:xfrm>
        </p:spPr>
        <p:txBody>
          <a:bodyPr>
            <a:normAutofit fontScale="92500" lnSpcReduction="20000"/>
          </a:bodyPr>
          <a:lstStyle/>
          <a:p>
            <a:r>
              <a:rPr lang="en-US" b="1" dirty="0"/>
              <a:t>The Local Agency Plan has the following main parts: Overview, Evaluation of Prior Year’s Objectives: State and Local, Needs Assessment, Resource Allocation: State and Local and Emergency Preparedness and Response Planning. </a:t>
            </a:r>
          </a:p>
          <a:p>
            <a:r>
              <a:rPr lang="en-US" b="1" u="sng" dirty="0"/>
              <a:t>Section I, the Overview</a:t>
            </a:r>
            <a:r>
              <a:rPr lang="en-US" dirty="0"/>
              <a:t> provides a detailed description of the host agency and local agency. This includes organizational charts for both entities, specific initiatives/community partnerships/cooperative agreements which benefit WIC participants, a description of permanent/sub-contracted/satellite locations including service hours, and staff and participant details. </a:t>
            </a:r>
          </a:p>
          <a:p>
            <a:r>
              <a:rPr lang="en-US" b="1" u="sng" dirty="0"/>
              <a:t>The Evaluation section is split into Sections II (Evaluation of the Prior Year’s Workplan) and III (Local Agency Objectives – Prior Year)</a:t>
            </a:r>
            <a:r>
              <a:rPr lang="en-US" dirty="0"/>
              <a:t>. This section evaluates the effectiveness of the strategies set in the previous year’s Resource Allocation. A Progress area is written for both of these sections to determine if the targets, strategies and goals were met. It is in this area where it will be determined if further action is needed in these areas for the upcoming fiscal year. A description of relevant Outreach activities and a Staff Training Log/Summary is in this section as well. </a:t>
            </a:r>
          </a:p>
          <a:p>
            <a:r>
              <a:rPr lang="en-US" b="1" u="sng" dirty="0"/>
              <a:t>Section IV is the Needs Assessment.</a:t>
            </a:r>
            <a:r>
              <a:rPr lang="en-US" dirty="0"/>
              <a:t> This section provides data on the following needs: Program, Staff, Participant and Community. Data is gathered from all these areas to help local agency staff identify specific goals and objectives to work on for the upcoming fiscal year. </a:t>
            </a:r>
          </a:p>
          <a:p>
            <a:r>
              <a:rPr lang="en-US" b="1" u="sng" dirty="0"/>
              <a:t>Section V is Resource Allocation and Section VI is Local Agency Developed Objectives.</a:t>
            </a:r>
            <a:r>
              <a:rPr lang="en-US" dirty="0"/>
              <a:t> These sections are dedicated to describing how the local agency will use its funds to improve state outcomes and local agency identified outcomes. This also includes an Outreach Activities and Staff Training plan.</a:t>
            </a:r>
          </a:p>
          <a:p>
            <a:r>
              <a:rPr lang="en-US" b="1" u="sng" dirty="0"/>
              <a:t>Section VII is a Wrap-up Statement and Section VIII is the Emergency Preparedness and Response Planning area</a:t>
            </a:r>
            <a:r>
              <a:rPr lang="en-US" dirty="0"/>
              <a:t>. A specific template for Emergency Preparedness and Response Planning is provided by the State agency and the local agency is responsible for completing these plans. These plans will include plans for when a WIC office is displaced and securing an alternate location for WIC services to be offered to participants during the emergency. </a:t>
            </a:r>
          </a:p>
          <a:p>
            <a:endParaRPr lang="en-US" dirty="0"/>
          </a:p>
          <a:p>
            <a:endParaRPr lang="en-US" dirty="0"/>
          </a:p>
        </p:txBody>
      </p:sp>
      <p:sp>
        <p:nvSpPr>
          <p:cNvPr id="4" name="Slide Number Placeholder 3"/>
          <p:cNvSpPr>
            <a:spLocks noGrp="1"/>
          </p:cNvSpPr>
          <p:nvPr>
            <p:ph type="sldNum" sz="quarter" idx="5"/>
          </p:nvPr>
        </p:nvSpPr>
        <p:spPr/>
        <p:txBody>
          <a:bodyPr/>
          <a:lstStyle/>
          <a:p>
            <a:fld id="{620CA5D5-EFA7-4175-BF21-8F743A57C036}" type="slidenum">
              <a:rPr lang="en-US" smtClean="0"/>
              <a:t>5</a:t>
            </a:fld>
            <a:endParaRPr lang="en-US" dirty="0"/>
          </a:p>
        </p:txBody>
      </p:sp>
    </p:spTree>
    <p:extLst>
      <p:ext uri="{BB962C8B-B14F-4D97-AF65-F5344CB8AC3E}">
        <p14:creationId xmlns:p14="http://schemas.microsoft.com/office/powerpoint/2010/main" val="2017231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previous slide, we discussed the Evaluation of Prior Year’s Objectives: State and Resource Allocation (Upcoming Year’s Objectives). This slide provides a list of the State Outcome and Nutrition Objectives. The Targets (or Goals) are set by the State WIC agency based on data reports developed by the State WIC Epidemiologist. The State agency and the local agencies use these objectives to gauge the effectiveness of the WIC program from providing nutrition education counseling to issuing WIC food benefits to providing relevant referrals. </a:t>
            </a:r>
          </a:p>
          <a:p>
            <a:pPr marL="171450" indent="-171450">
              <a:buFont typeface="Arial" panose="020B0604020202020204" pitchFamily="34" charset="0"/>
              <a:buChar char="•"/>
            </a:pPr>
            <a:r>
              <a:rPr lang="en-US" dirty="0"/>
              <a:t>First Trimester Enrollment is an outcome objective focusing on increasing the rate of first trimester enrollment of pregnant women. First trimester enrollment in the WIC program can improve birth outcomes such as improved maternal weight gain during pregnancy, decreasing premature delivery and low birth weight rates. Targeted outreach to providers serving prenatal women is a common strategy for this objective.</a:t>
            </a:r>
          </a:p>
          <a:p>
            <a:pPr marL="171450" indent="-171450">
              <a:buFont typeface="Arial" panose="020B0604020202020204" pitchFamily="34" charset="0"/>
              <a:buChar char="•"/>
            </a:pPr>
            <a:r>
              <a:rPr lang="en-US" dirty="0"/>
              <a:t>The next 7 objectives are all Nutrition specific objectives. The Maternal Weight Gain objective tracks the percentage of pregnant women who gain appropriate weight. Data provided by the State agency contains all pre-pregnancy weight classifications so that local agencies can determine which group(s) has more needs and where strategies can be focused.</a:t>
            </a:r>
          </a:p>
          <a:p>
            <a:pPr marL="171450" indent="-171450">
              <a:buFont typeface="Arial" panose="020B0604020202020204" pitchFamily="34" charset="0"/>
              <a:buChar char="•"/>
            </a:pPr>
            <a:r>
              <a:rPr lang="en-US" dirty="0"/>
              <a:t>The Low Birth Weight and Anemia objectives target infants and children in reducing and/or eliminating those risks. </a:t>
            </a:r>
          </a:p>
          <a:p>
            <a:pPr marL="171450" indent="-171450">
              <a:buFont typeface="Arial" panose="020B0604020202020204" pitchFamily="34" charset="0"/>
              <a:buChar char="•"/>
            </a:pPr>
            <a:r>
              <a:rPr lang="en-US" dirty="0"/>
              <a:t>The Breastfeeding Initiation and Duration objectives targets infants enrolled in the WIC Program. Typically, the local agency Breastfeeding Coordinators have a hand in developing the strategies for these objectives. </a:t>
            </a:r>
          </a:p>
          <a:p>
            <a:pPr marL="171450" indent="-171450">
              <a:buFont typeface="Arial" panose="020B0604020202020204" pitchFamily="34" charset="0"/>
              <a:buChar char="•"/>
            </a:pPr>
            <a:r>
              <a:rPr lang="en-US" dirty="0"/>
              <a:t>The Overweight and Obesity objectives provide the rates of children 2-5 years of age who are on. In many local agencies, nutrition staff are also involved in creating strategies to help decrease these rates.</a:t>
            </a:r>
          </a:p>
        </p:txBody>
      </p:sp>
      <p:sp>
        <p:nvSpPr>
          <p:cNvPr id="4" name="Slide Number Placeholder 3"/>
          <p:cNvSpPr>
            <a:spLocks noGrp="1"/>
          </p:cNvSpPr>
          <p:nvPr>
            <p:ph type="sldNum" sz="quarter" idx="5"/>
          </p:nvPr>
        </p:nvSpPr>
        <p:spPr/>
        <p:txBody>
          <a:bodyPr/>
          <a:lstStyle/>
          <a:p>
            <a:fld id="{620CA5D5-EFA7-4175-BF21-8F743A57C036}" type="slidenum">
              <a:rPr lang="en-US" smtClean="0"/>
              <a:t>6</a:t>
            </a:fld>
            <a:endParaRPr lang="en-US"/>
          </a:p>
        </p:txBody>
      </p:sp>
    </p:spTree>
    <p:extLst>
      <p:ext uri="{BB962C8B-B14F-4D97-AF65-F5344CB8AC3E}">
        <p14:creationId xmlns:p14="http://schemas.microsoft.com/office/powerpoint/2010/main" val="705325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an objective, Childhood Obesity. The State’s target is: The prevalence rate of BMI ≥ 95</a:t>
            </a:r>
            <a:r>
              <a:rPr lang="en-US" baseline="30000" dirty="0"/>
              <a:t>th</a:t>
            </a:r>
            <a:r>
              <a:rPr lang="en-US" dirty="0"/>
              <a:t> percentile for children 2-5 years of age does not exceed 10%. This applies to children who have been on WIC for at least 1 year. Why 1 year on WIC? When a child is on WIC for 1 year, this allows for the data to reflect on any positive or negative changes to a child’s BMI since they have been receiving WIC services. Over time, we can analyze trends from this data and come up with strategies to improve rates.</a:t>
            </a:r>
          </a:p>
        </p:txBody>
      </p:sp>
      <p:sp>
        <p:nvSpPr>
          <p:cNvPr id="4" name="Slide Number Placeholder 3"/>
          <p:cNvSpPr>
            <a:spLocks noGrp="1"/>
          </p:cNvSpPr>
          <p:nvPr>
            <p:ph type="sldNum" sz="quarter" idx="5"/>
          </p:nvPr>
        </p:nvSpPr>
        <p:spPr/>
        <p:txBody>
          <a:bodyPr/>
          <a:lstStyle/>
          <a:p>
            <a:fld id="{620CA5D5-EFA7-4175-BF21-8F743A57C036}" type="slidenum">
              <a:rPr lang="en-US" smtClean="0"/>
              <a:t>7</a:t>
            </a:fld>
            <a:endParaRPr lang="en-US"/>
          </a:p>
        </p:txBody>
      </p:sp>
    </p:spTree>
    <p:extLst>
      <p:ext uri="{BB962C8B-B14F-4D97-AF65-F5344CB8AC3E}">
        <p14:creationId xmlns:p14="http://schemas.microsoft.com/office/powerpoint/2010/main" val="88203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data report provided by the WIC Epidemiologist on Childhood Overweight and Obesity. This specific chart displays obesity among all the permanent WIC sites in Connecticut for the Reporting Period of September 2020. At the far right of the bar graph, there is a white spotted red bar with a value of 15.9%. This represents the Statewide average for Obesity among all of the permanent locations. Look on this chart to see if you can find the obesity rate for your local agency permanent site. Rates range from the lowest at 8.1% to the highest at 25.5%. </a:t>
            </a:r>
          </a:p>
        </p:txBody>
      </p:sp>
      <p:sp>
        <p:nvSpPr>
          <p:cNvPr id="4" name="Slide Number Placeholder 3"/>
          <p:cNvSpPr>
            <a:spLocks noGrp="1"/>
          </p:cNvSpPr>
          <p:nvPr>
            <p:ph type="sldNum" sz="quarter" idx="5"/>
          </p:nvPr>
        </p:nvSpPr>
        <p:spPr/>
        <p:txBody>
          <a:bodyPr/>
          <a:lstStyle/>
          <a:p>
            <a:fld id="{620CA5D5-EFA7-4175-BF21-8F743A57C036}" type="slidenum">
              <a:rPr lang="en-US" smtClean="0"/>
              <a:t>8</a:t>
            </a:fld>
            <a:endParaRPr lang="en-US"/>
          </a:p>
        </p:txBody>
      </p:sp>
    </p:spTree>
    <p:extLst>
      <p:ext uri="{BB962C8B-B14F-4D97-AF65-F5344CB8AC3E}">
        <p14:creationId xmlns:p14="http://schemas.microsoft.com/office/powerpoint/2010/main" val="3709948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taken a look at a specific objective – Obesity rates – and the current rates, let’s look at creating strategies to improve rates. Specifically, SMART Goal Setting. There are 5 points to a SMART goal: Specific, Measurable, Achievable, Realistic and Time Based. When all of these are put in place, you are more likely to follow through with strategies and achieve your goal. It is also easier to evaluate your accomplishments. </a:t>
            </a:r>
          </a:p>
          <a:p>
            <a:r>
              <a:rPr lang="en-US" dirty="0"/>
              <a:t>SPECIFIC - What are you going to be doing and for whom? Is it clear or is the goal too broad? It’s important to use action verbs such as train, increase, decrease, build, </a:t>
            </a:r>
            <a:r>
              <a:rPr lang="en-US" dirty="0" err="1"/>
              <a:t>etc</a:t>
            </a:r>
            <a:r>
              <a:rPr lang="en-US" dirty="0"/>
              <a:t>… Avoid verbs that are hard to evaluate such as encourage, support, coordinate, </a:t>
            </a:r>
            <a:r>
              <a:rPr lang="en-US" dirty="0" err="1"/>
              <a:t>etc</a:t>
            </a:r>
            <a:r>
              <a:rPr lang="en-US" dirty="0"/>
              <a:t>…</a:t>
            </a:r>
          </a:p>
          <a:p>
            <a:r>
              <a:rPr lang="en-US" dirty="0"/>
              <a:t>MEASURABLE - This means that a goal or strategy can be counted or quantified. Do you want to know if a rate increases or decreases? If this is a first-time goal, a baseline measurement will be the first step. Ex. “Baseline to be determined by conducting 10 chart audits in each quarter for Q1 and Q2.” It is good to identify the tool that is being used.</a:t>
            </a:r>
          </a:p>
          <a:p>
            <a:r>
              <a:rPr lang="en-US" dirty="0"/>
              <a:t>ACHIEVABLE – Can you achieve this goal with the resources you currently have? If limited resources are available, will the effort needed be enough to attain the goal? </a:t>
            </a:r>
          </a:p>
          <a:p>
            <a:r>
              <a:rPr lang="en-US" dirty="0"/>
              <a:t>REALISTIC – Will this objective have an effect on the goals of the program?</a:t>
            </a:r>
          </a:p>
          <a:p>
            <a:r>
              <a:rPr lang="en-US" dirty="0"/>
              <a:t>TIME BASED – When will this goal be achieved? </a:t>
            </a:r>
          </a:p>
        </p:txBody>
      </p:sp>
      <p:sp>
        <p:nvSpPr>
          <p:cNvPr id="4" name="Slide Number Placeholder 3"/>
          <p:cNvSpPr>
            <a:spLocks noGrp="1"/>
          </p:cNvSpPr>
          <p:nvPr>
            <p:ph type="sldNum" sz="quarter" idx="5"/>
          </p:nvPr>
        </p:nvSpPr>
        <p:spPr/>
        <p:txBody>
          <a:bodyPr/>
          <a:lstStyle/>
          <a:p>
            <a:fld id="{620CA5D5-EFA7-4175-BF21-8F743A57C036}" type="slidenum">
              <a:rPr lang="en-US" smtClean="0"/>
              <a:t>9</a:t>
            </a:fld>
            <a:endParaRPr lang="en-US"/>
          </a:p>
        </p:txBody>
      </p:sp>
    </p:spTree>
    <p:extLst>
      <p:ext uri="{BB962C8B-B14F-4D97-AF65-F5344CB8AC3E}">
        <p14:creationId xmlns:p14="http://schemas.microsoft.com/office/powerpoint/2010/main" val="2536572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0296AE-6FF8-4661-AAF4-B86844E15977}"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1FB4A-361E-425B-91C1-6CBECCE03545}" type="slidenum">
              <a:rPr lang="en-US" smtClean="0"/>
              <a:t>‹#›</a:t>
            </a:fld>
            <a:endParaRPr lang="en-US"/>
          </a:p>
        </p:txBody>
      </p:sp>
    </p:spTree>
    <p:extLst>
      <p:ext uri="{BB962C8B-B14F-4D97-AF65-F5344CB8AC3E}">
        <p14:creationId xmlns:p14="http://schemas.microsoft.com/office/powerpoint/2010/main" val="337041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32A7D7-D560-4C43-B6F2-A7996CE5C9B9}"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04436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32A7D7-D560-4C43-B6F2-A7996CE5C9B9}"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27043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32A7D7-D560-4C43-B6F2-A7996CE5C9B9}"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07135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0296AE-6FF8-4661-AAF4-B86844E15977}"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1FB4A-361E-425B-91C1-6CBECCE03545}" type="slidenum">
              <a:rPr lang="en-US" smtClean="0"/>
              <a:t>‹#›</a:t>
            </a:fld>
            <a:endParaRPr lang="en-US"/>
          </a:p>
        </p:txBody>
      </p:sp>
    </p:spTree>
    <p:extLst>
      <p:ext uri="{BB962C8B-B14F-4D97-AF65-F5344CB8AC3E}">
        <p14:creationId xmlns:p14="http://schemas.microsoft.com/office/powerpoint/2010/main" val="20567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32A7D7-D560-4C43-B6F2-A7996CE5C9B9}"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403407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32A7D7-D560-4C43-B6F2-A7996CE5C9B9}"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42904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32A7D7-D560-4C43-B6F2-A7996CE5C9B9}"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4438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2A7D7-D560-4C43-B6F2-A7996CE5C9B9}" type="datetimeFigureOut">
              <a:rPr lang="en-US" smtClean="0"/>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72672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32A7D7-D560-4C43-B6F2-A7996CE5C9B9}"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72805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0296AE-6FF8-4661-AAF4-B86844E15977}"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1FB4A-361E-425B-91C1-6CBECCE03545}" type="slidenum">
              <a:rPr lang="en-US" smtClean="0"/>
              <a:t>‹#›</a:t>
            </a:fld>
            <a:endParaRPr lang="en-US"/>
          </a:p>
        </p:txBody>
      </p:sp>
    </p:spTree>
    <p:extLst>
      <p:ext uri="{BB962C8B-B14F-4D97-AF65-F5344CB8AC3E}">
        <p14:creationId xmlns:p14="http://schemas.microsoft.com/office/powerpoint/2010/main" val="112106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2A7D7-D560-4C43-B6F2-A7996CE5C9B9}" type="datetimeFigureOut">
              <a:rPr lang="en-US" smtClean="0"/>
              <a:pPr/>
              <a:t>11/9/2020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1E28F-C526-4978-8D63-D21257ECD59D}" type="slidenum">
              <a:rPr lang="en-US" smtClean="0"/>
              <a:pPr/>
              <a:t>‹#›</a:t>
            </a:fld>
            <a:endParaRPr lang="en-US"/>
          </a:p>
        </p:txBody>
      </p:sp>
    </p:spTree>
    <p:extLst>
      <p:ext uri="{BB962C8B-B14F-4D97-AF65-F5344CB8AC3E}">
        <p14:creationId xmlns:p14="http://schemas.microsoft.com/office/powerpoint/2010/main" val="33478016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Pamela.Beaulieu@ct.gov" TargetMode="External"/><Relationship Id="rId1" Type="http://schemas.openxmlformats.org/officeDocument/2006/relationships/slideLayout" Target="../slideLayouts/slideLayout2.xml"/><Relationship Id="rId4" Type="http://schemas.openxmlformats.org/officeDocument/2006/relationships/hyperlink" Target="https://pixabay.com/en/question-board-chalk-school-126237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3">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41610" y="1880644"/>
            <a:ext cx="9144000" cy="2387600"/>
          </a:xfrm>
        </p:spPr>
        <p:txBody>
          <a:bodyPr/>
          <a:lstStyle/>
          <a:p>
            <a:r>
              <a:rPr lang="en-US" b="1" dirty="0"/>
              <a:t>Connecting the Dots:</a:t>
            </a:r>
            <a:br>
              <a:rPr lang="en-US" b="1" dirty="0"/>
            </a:br>
            <a:r>
              <a:rPr lang="en-US" b="1" dirty="0"/>
              <a:t>The Local Agency Plan (LAP)</a:t>
            </a:r>
          </a:p>
        </p:txBody>
      </p:sp>
      <p:sp>
        <p:nvSpPr>
          <p:cNvPr id="4" name="TextBox 3"/>
          <p:cNvSpPr txBox="1"/>
          <p:nvPr/>
        </p:nvSpPr>
        <p:spPr>
          <a:xfrm>
            <a:off x="2744505" y="5979218"/>
            <a:ext cx="6938210" cy="430887"/>
          </a:xfrm>
          <a:prstGeom prst="rect">
            <a:avLst/>
          </a:prstGeom>
          <a:noFill/>
        </p:spPr>
        <p:txBody>
          <a:bodyPr wrap="square" rtlCol="0">
            <a:spAutoFit/>
          </a:bodyPr>
          <a:lstStyle/>
          <a:p>
            <a:pPr algn="ctr"/>
            <a:r>
              <a:rPr lang="en-US" sz="2200" b="1" dirty="0"/>
              <a:t>New Staff WIC Orientation: Thursday, November 19, 2020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 y="5852161"/>
            <a:ext cx="1023557" cy="1023557"/>
          </a:xfrm>
          <a:prstGeom prst="rect">
            <a:avLst/>
          </a:prstGeom>
          <a:ln>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52160"/>
            <a:ext cx="1036979" cy="1036979"/>
          </a:xfrm>
          <a:prstGeom prst="rect">
            <a:avLst/>
          </a:prstGeom>
          <a:ln>
            <a:solidFill>
              <a:schemeClr val="tx1"/>
            </a:solidFill>
          </a:ln>
        </p:spPr>
      </p:pic>
    </p:spTree>
    <p:extLst>
      <p:ext uri="{BB962C8B-B14F-4D97-AF65-F5344CB8AC3E}">
        <p14:creationId xmlns:p14="http://schemas.microsoft.com/office/powerpoint/2010/main" val="320369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Flowchart: Document 3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br>
              <a:rPr lang="en-US" sz="3200" b="1" kern="1200">
                <a:solidFill>
                  <a:srgbClr val="FFFFFF"/>
                </a:solidFill>
                <a:latin typeface="+mj-lt"/>
                <a:ea typeface="+mj-ea"/>
                <a:cs typeface="+mj-cs"/>
              </a:rPr>
            </a:br>
            <a:r>
              <a:rPr lang="en-US" sz="3200" b="1" kern="1200">
                <a:solidFill>
                  <a:srgbClr val="FFFFFF"/>
                </a:solidFill>
                <a:latin typeface="+mj-lt"/>
                <a:ea typeface="+mj-ea"/>
                <a:cs typeface="+mj-cs"/>
              </a:rPr>
              <a:t>Example: Goal NOT Met</a:t>
            </a:r>
            <a:br>
              <a:rPr lang="en-US" sz="3200" b="1" kern="1200">
                <a:solidFill>
                  <a:srgbClr val="FFFFFF"/>
                </a:solidFill>
                <a:latin typeface="+mj-lt"/>
                <a:ea typeface="+mj-ea"/>
                <a:cs typeface="+mj-cs"/>
              </a:rPr>
            </a:br>
            <a:endParaRPr lang="en-US" sz="3200" b="1" kern="1200">
              <a:solidFill>
                <a:srgbClr val="FFFFFF"/>
              </a:solidFill>
              <a:latin typeface="+mj-lt"/>
              <a:ea typeface="+mj-ea"/>
              <a:cs typeface="+mj-cs"/>
            </a:endParaRPr>
          </a:p>
        </p:txBody>
      </p:sp>
      <p:graphicFrame>
        <p:nvGraphicFramePr>
          <p:cNvPr id="9" name="Table 8"/>
          <p:cNvGraphicFramePr>
            <a:graphicFrameLocks noGrp="1"/>
          </p:cNvGraphicFramePr>
          <p:nvPr>
            <p:extLst>
              <p:ext uri="{D42A27DB-BD31-4B8C-83A1-F6EECF244321}">
                <p14:modId xmlns:p14="http://schemas.microsoft.com/office/powerpoint/2010/main" val="1965529523"/>
              </p:ext>
            </p:extLst>
          </p:nvPr>
        </p:nvGraphicFramePr>
        <p:xfrm>
          <a:off x="4207933" y="1345561"/>
          <a:ext cx="7347539" cy="4167854"/>
        </p:xfrm>
        <a:graphic>
          <a:graphicData uri="http://schemas.openxmlformats.org/drawingml/2006/table">
            <a:tbl>
              <a:tblPr firstRow="1" bandRow="1">
                <a:noFill/>
                <a:tableStyleId>{5C22544A-7EE6-4342-B048-85BDC9FD1C3A}</a:tableStyleId>
              </a:tblPr>
              <a:tblGrid>
                <a:gridCol w="3112419">
                  <a:extLst>
                    <a:ext uri="{9D8B030D-6E8A-4147-A177-3AD203B41FA5}">
                      <a16:colId xmlns:a16="http://schemas.microsoft.com/office/drawing/2014/main" val="20000"/>
                    </a:ext>
                  </a:extLst>
                </a:gridCol>
                <a:gridCol w="1397639">
                  <a:extLst>
                    <a:ext uri="{9D8B030D-6E8A-4147-A177-3AD203B41FA5}">
                      <a16:colId xmlns:a16="http://schemas.microsoft.com/office/drawing/2014/main" val="20001"/>
                    </a:ext>
                  </a:extLst>
                </a:gridCol>
                <a:gridCol w="1397639">
                  <a:extLst>
                    <a:ext uri="{9D8B030D-6E8A-4147-A177-3AD203B41FA5}">
                      <a16:colId xmlns:a16="http://schemas.microsoft.com/office/drawing/2014/main" val="20002"/>
                    </a:ext>
                  </a:extLst>
                </a:gridCol>
                <a:gridCol w="1439842">
                  <a:extLst>
                    <a:ext uri="{9D8B030D-6E8A-4147-A177-3AD203B41FA5}">
                      <a16:colId xmlns:a16="http://schemas.microsoft.com/office/drawing/2014/main" val="20003"/>
                    </a:ext>
                  </a:extLst>
                </a:gridCol>
              </a:tblGrid>
              <a:tr h="859472">
                <a:tc gridSpan="4">
                  <a:txBody>
                    <a:bodyPr/>
                    <a:lstStyle/>
                    <a:p>
                      <a:pPr algn="ctr"/>
                      <a:r>
                        <a:rPr lang="en-US" sz="2600" b="1" cap="none" spc="30">
                          <a:solidFill>
                            <a:schemeClr val="tx1"/>
                          </a:solidFill>
                        </a:rPr>
                        <a:t>Obesity Objective:</a:t>
                      </a:r>
                      <a:r>
                        <a:rPr lang="en-US" sz="2600" b="1" cap="none" spc="30" baseline="0">
                          <a:solidFill>
                            <a:schemeClr val="tx1"/>
                          </a:solidFill>
                        </a:rPr>
                        <a:t> Results</a:t>
                      </a:r>
                      <a:endParaRPr lang="en-US" sz="2600" b="1" cap="none" spc="30">
                        <a:solidFill>
                          <a:schemeClr val="tx1"/>
                        </a:solidFill>
                      </a:endParaRPr>
                    </a:p>
                  </a:txBody>
                  <a:tcPr marL="0" marR="14420" marT="216252" marB="216252" anchor="ctr">
                    <a:lnL w="12700" cmpd="sng">
                      <a:noFill/>
                    </a:lnL>
                    <a:lnR w="12700" cmpd="sng">
                      <a:noFill/>
                    </a:lnR>
                    <a:lnT w="19050" cap="flat" cmpd="sng" algn="ctr">
                      <a:solidFill>
                        <a:schemeClr val="accent1"/>
                      </a:solidFill>
                      <a:prstDash val="solid"/>
                    </a:lnT>
                    <a:lnB w="38100" cmpd="sng">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54191">
                <a:tc>
                  <a:txBody>
                    <a:bodyPr/>
                    <a:lstStyle/>
                    <a:p>
                      <a:pPr algn="ctr"/>
                      <a:r>
                        <a:rPr lang="en-US" sz="1900" b="1" cap="none" spc="0">
                          <a:solidFill>
                            <a:schemeClr val="tx1"/>
                          </a:solidFill>
                        </a:rPr>
                        <a:t>State Target</a:t>
                      </a:r>
                    </a:p>
                  </a:txBody>
                  <a:tcPr marL="0" marR="324377" marT="216252" marB="216252"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ctr"/>
                      <a:r>
                        <a:rPr lang="en-US" sz="1900" b="1" cap="none" spc="0" dirty="0">
                          <a:solidFill>
                            <a:schemeClr val="tx1"/>
                          </a:solidFill>
                        </a:rPr>
                        <a:t>Local Agency Result:</a:t>
                      </a:r>
                      <a:r>
                        <a:rPr lang="en-US" sz="1900" b="1" cap="none" spc="0" baseline="0" dirty="0">
                          <a:solidFill>
                            <a:schemeClr val="tx1"/>
                          </a:solidFill>
                        </a:rPr>
                        <a:t> </a:t>
                      </a:r>
                    </a:p>
                    <a:p>
                      <a:pPr algn="ctr"/>
                      <a:r>
                        <a:rPr lang="en-US" sz="1900" b="1" cap="none" spc="0" baseline="0" dirty="0">
                          <a:solidFill>
                            <a:schemeClr val="tx1"/>
                          </a:solidFill>
                        </a:rPr>
                        <a:t>FY 2019</a:t>
                      </a:r>
                      <a:endParaRPr lang="en-US" sz="1900" b="1" cap="none" spc="0" dirty="0">
                        <a:solidFill>
                          <a:schemeClr val="tx1"/>
                        </a:solidFill>
                      </a:endParaRPr>
                    </a:p>
                  </a:txBody>
                  <a:tcPr marL="0" marR="324377" marT="216252" marB="216252"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ctr"/>
                      <a:r>
                        <a:rPr lang="en-US" sz="1900" b="1" cap="none" spc="0" dirty="0">
                          <a:solidFill>
                            <a:schemeClr val="tx1"/>
                          </a:solidFill>
                        </a:rPr>
                        <a:t>Local Agency Target:</a:t>
                      </a:r>
                    </a:p>
                    <a:p>
                      <a:pPr algn="ctr"/>
                      <a:r>
                        <a:rPr lang="en-US" sz="1900" b="1" cap="none" spc="0" dirty="0">
                          <a:solidFill>
                            <a:schemeClr val="tx1"/>
                          </a:solidFill>
                        </a:rPr>
                        <a:t>FY 2020</a:t>
                      </a:r>
                    </a:p>
                  </a:txBody>
                  <a:tcPr marL="0" marR="324377" marT="216252" marB="216252"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ctr"/>
                      <a:r>
                        <a:rPr lang="en-US" sz="1900" b="1" cap="none" spc="0" dirty="0">
                          <a:solidFill>
                            <a:schemeClr val="accent1"/>
                          </a:solidFill>
                        </a:rPr>
                        <a:t>Local</a:t>
                      </a:r>
                      <a:r>
                        <a:rPr lang="en-US" sz="1900" b="1" cap="none" spc="0" baseline="0" dirty="0">
                          <a:solidFill>
                            <a:schemeClr val="accent1"/>
                          </a:solidFill>
                        </a:rPr>
                        <a:t> Agency Results:</a:t>
                      </a:r>
                    </a:p>
                    <a:p>
                      <a:pPr algn="ctr"/>
                      <a:r>
                        <a:rPr lang="en-US" sz="1900" b="1" cap="none" spc="0" baseline="0" dirty="0">
                          <a:solidFill>
                            <a:schemeClr val="accent1"/>
                          </a:solidFill>
                        </a:rPr>
                        <a:t>FY 2020</a:t>
                      </a:r>
                      <a:endParaRPr lang="en-US" sz="1900" b="1" cap="none" spc="0" dirty="0">
                        <a:solidFill>
                          <a:schemeClr val="accent1"/>
                        </a:solidFill>
                      </a:endParaRPr>
                    </a:p>
                  </a:txBody>
                  <a:tcPr marL="0" marR="324377" marT="216252" marB="216252" anchor="ctr">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10001"/>
                  </a:ext>
                </a:extLst>
              </a:tr>
              <a:tr h="1654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cap="none" spc="0">
                          <a:solidFill>
                            <a:schemeClr val="tx1"/>
                          </a:solidFill>
                        </a:rPr>
                        <a:t>Obesity: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cap="none" spc="0">
                          <a:solidFill>
                            <a:schemeClr val="tx1"/>
                          </a:solidFill>
                        </a:rPr>
                        <a:t>BMI ≥95% for children 2-5 years of age does not exceed 10%</a:t>
                      </a:r>
                    </a:p>
                  </a:txBody>
                  <a:tcPr marL="72101" marR="324377" marT="216252" marB="216252"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US" sz="1900" b="1" cap="none" spc="0">
                          <a:solidFill>
                            <a:schemeClr val="tx1"/>
                          </a:solidFill>
                        </a:rPr>
                        <a:t>14%</a:t>
                      </a:r>
                    </a:p>
                  </a:txBody>
                  <a:tcPr marL="72101" marR="324377" marT="216252" marB="216252"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US" sz="1900" b="1" cap="none" spc="0">
                          <a:solidFill>
                            <a:schemeClr val="tx1"/>
                          </a:solidFill>
                        </a:rPr>
                        <a:t>12.5%</a:t>
                      </a:r>
                    </a:p>
                  </a:txBody>
                  <a:tcPr marL="72101" marR="324377" marT="216252" marB="216252"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US" sz="1900" b="1" cap="none" spc="0" dirty="0">
                          <a:solidFill>
                            <a:schemeClr val="bg1"/>
                          </a:solidFill>
                        </a:rPr>
                        <a:t>15%</a:t>
                      </a:r>
                    </a:p>
                  </a:txBody>
                  <a:tcPr marL="72101" marR="324377" marT="216252" marB="216252"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85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dirty="0">
                <a:solidFill>
                  <a:srgbClr val="FFFFFF"/>
                </a:solidFill>
              </a:rPr>
              <a:t>Setting Your Target for FY 2021  </a:t>
            </a:r>
          </a:p>
        </p:txBody>
      </p:sp>
      <p:sp>
        <p:nvSpPr>
          <p:cNvPr id="24"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167272" y="591344"/>
            <a:ext cx="7882766" cy="5585619"/>
          </a:xfrm>
        </p:spPr>
        <p:txBody>
          <a:bodyPr anchor="ctr">
            <a:normAutofit/>
          </a:bodyPr>
          <a:lstStyle/>
          <a:p>
            <a:pPr marL="0" indent="0">
              <a:buNone/>
            </a:pPr>
            <a:r>
              <a:rPr lang="en-US" dirty="0"/>
              <a:t>Obesity – </a:t>
            </a:r>
            <a:r>
              <a:rPr lang="en-US" b="1" dirty="0"/>
              <a:t>14%</a:t>
            </a:r>
            <a:r>
              <a:rPr lang="en-US" dirty="0"/>
              <a:t> </a:t>
            </a:r>
          </a:p>
          <a:p>
            <a:pPr marL="0" indent="0">
              <a:buNone/>
            </a:pPr>
            <a:endParaRPr lang="en-US" dirty="0"/>
          </a:p>
          <a:p>
            <a:pPr marL="0" indent="0">
              <a:buNone/>
            </a:pPr>
            <a:r>
              <a:rPr lang="en-US" dirty="0"/>
              <a:t>How is the local agency planning to reach this target?</a:t>
            </a:r>
          </a:p>
          <a:p>
            <a:pPr marL="0" indent="0">
              <a:buNone/>
            </a:pPr>
            <a:endParaRPr lang="en-US" dirty="0"/>
          </a:p>
          <a:p>
            <a:pPr lvl="1"/>
            <a:r>
              <a:rPr lang="en-US" dirty="0"/>
              <a:t>Set objectives and strategies that are SMART. </a:t>
            </a:r>
          </a:p>
          <a:p>
            <a:pPr lvl="1"/>
            <a:r>
              <a:rPr lang="en-US" dirty="0"/>
              <a:t>Think about resources – Professional Staff, Paraprofessional staff </a:t>
            </a:r>
          </a:p>
          <a:p>
            <a:pPr lvl="1"/>
            <a:r>
              <a:rPr lang="en-US" dirty="0"/>
              <a:t>What tools are already available?</a:t>
            </a:r>
          </a:p>
          <a:p>
            <a:pPr lvl="1"/>
            <a:r>
              <a:rPr lang="en-US" dirty="0"/>
              <a:t>What tools have been created by </a:t>
            </a:r>
            <a:r>
              <a:rPr lang="en-US" dirty="0" err="1"/>
              <a:t>ReNEW</a:t>
            </a:r>
            <a:r>
              <a:rPr lang="en-US" dirty="0"/>
              <a:t> 2.0 education subcommittee?</a:t>
            </a:r>
          </a:p>
          <a:p>
            <a:pPr lvl="1"/>
            <a:r>
              <a:rPr lang="en-US" dirty="0"/>
              <a:t>What evaluation activities will be implemented to measure accomplishments and outcomes?    </a:t>
            </a:r>
          </a:p>
        </p:txBody>
      </p:sp>
    </p:spTree>
    <p:extLst>
      <p:ext uri="{BB962C8B-B14F-4D97-AF65-F5344CB8AC3E}">
        <p14:creationId xmlns:p14="http://schemas.microsoft.com/office/powerpoint/2010/main" val="118945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521299508"/>
              </p:ext>
            </p:extLst>
          </p:nvPr>
        </p:nvGraphicFramePr>
        <p:xfrm>
          <a:off x="412896" y="1818168"/>
          <a:ext cx="11366205" cy="4626884"/>
        </p:xfrm>
        <a:graphic>
          <a:graphicData uri="http://schemas.openxmlformats.org/drawingml/2006/table">
            <a:tbl>
              <a:tblPr firstRow="1" bandRow="1">
                <a:tableStyleId>{5C22544A-7EE6-4342-B048-85BDC9FD1C3A}</a:tableStyleId>
              </a:tblPr>
              <a:tblGrid>
                <a:gridCol w="2273241">
                  <a:extLst>
                    <a:ext uri="{9D8B030D-6E8A-4147-A177-3AD203B41FA5}">
                      <a16:colId xmlns:a16="http://schemas.microsoft.com/office/drawing/2014/main" val="20000"/>
                    </a:ext>
                  </a:extLst>
                </a:gridCol>
                <a:gridCol w="2273241">
                  <a:extLst>
                    <a:ext uri="{9D8B030D-6E8A-4147-A177-3AD203B41FA5}">
                      <a16:colId xmlns:a16="http://schemas.microsoft.com/office/drawing/2014/main" val="20001"/>
                    </a:ext>
                  </a:extLst>
                </a:gridCol>
                <a:gridCol w="2273241">
                  <a:extLst>
                    <a:ext uri="{9D8B030D-6E8A-4147-A177-3AD203B41FA5}">
                      <a16:colId xmlns:a16="http://schemas.microsoft.com/office/drawing/2014/main" val="20002"/>
                    </a:ext>
                  </a:extLst>
                </a:gridCol>
                <a:gridCol w="2273241">
                  <a:extLst>
                    <a:ext uri="{9D8B030D-6E8A-4147-A177-3AD203B41FA5}">
                      <a16:colId xmlns:a16="http://schemas.microsoft.com/office/drawing/2014/main" val="20003"/>
                    </a:ext>
                  </a:extLst>
                </a:gridCol>
                <a:gridCol w="2273241">
                  <a:extLst>
                    <a:ext uri="{9D8B030D-6E8A-4147-A177-3AD203B41FA5}">
                      <a16:colId xmlns:a16="http://schemas.microsoft.com/office/drawing/2014/main" val="20004"/>
                    </a:ext>
                  </a:extLst>
                </a:gridCol>
              </a:tblGrid>
              <a:tr h="238026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Objective: </a:t>
                      </a:r>
                      <a:r>
                        <a:rPr lang="en-US" sz="2800" b="0" dirty="0">
                          <a:solidFill>
                            <a:schemeClr val="tx1"/>
                          </a:solidFill>
                        </a:rPr>
                        <a:t>Decrease obesity in children enrolled in the WIC Program from 15% to 14% by September 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Strategy:</a:t>
                      </a:r>
                      <a:r>
                        <a:rPr lang="en-US" sz="2800" baseline="0" dirty="0">
                          <a:solidFill>
                            <a:schemeClr val="tx1"/>
                          </a:solidFill>
                        </a:rPr>
                        <a:t> </a:t>
                      </a:r>
                      <a:r>
                        <a:rPr lang="en-US" sz="2800" b="0" dirty="0">
                          <a:solidFill>
                            <a:schemeClr val="tx1"/>
                          </a:solidFill>
                        </a:rPr>
                        <a:t>Encourage mom to provide more nutritious snacks with fruits, vegetables and nuts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1050118">
                <a:tc>
                  <a:txBody>
                    <a:bodyPr/>
                    <a:lstStyle/>
                    <a:p>
                      <a:pPr algn="ctr"/>
                      <a:endParaRPr lang="en-US" b="1" dirty="0"/>
                    </a:p>
                    <a:p>
                      <a:pPr algn="ctr"/>
                      <a:r>
                        <a:rPr lang="en-US" b="1" dirty="0"/>
                        <a:t>Specific </a:t>
                      </a:r>
                    </a:p>
                  </a:txBody>
                  <a:tcP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a:endParaRPr lang="en-US" b="1" dirty="0"/>
                    </a:p>
                    <a:p>
                      <a:pPr algn="ctr"/>
                      <a:r>
                        <a:rPr lang="en-US" b="1" dirty="0"/>
                        <a:t>Measurable </a:t>
                      </a:r>
                    </a:p>
                  </a:txBody>
                  <a:tcPr>
                    <a:solidFill>
                      <a:schemeClr val="accent2">
                        <a:lumMod val="60000"/>
                        <a:lumOff val="40000"/>
                      </a:schemeClr>
                    </a:solidFill>
                  </a:tcPr>
                </a:tc>
                <a:tc>
                  <a:txBody>
                    <a:bodyPr/>
                    <a:lstStyle/>
                    <a:p>
                      <a:pPr algn="ctr"/>
                      <a:endParaRPr lang="en-US" b="1" dirty="0"/>
                    </a:p>
                    <a:p>
                      <a:pPr algn="ctr"/>
                      <a:r>
                        <a:rPr lang="en-US" b="1" dirty="0"/>
                        <a:t>Achievable</a:t>
                      </a:r>
                    </a:p>
                  </a:txBody>
                  <a:tcPr>
                    <a:solidFill>
                      <a:schemeClr val="accent2">
                        <a:lumMod val="60000"/>
                        <a:lumOff val="40000"/>
                      </a:schemeClr>
                    </a:solidFill>
                  </a:tcPr>
                </a:tc>
                <a:tc>
                  <a:txBody>
                    <a:bodyPr/>
                    <a:lstStyle/>
                    <a:p>
                      <a:pPr algn="ctr"/>
                      <a:endParaRPr lang="en-US" b="1" dirty="0"/>
                    </a:p>
                    <a:p>
                      <a:pPr algn="ctr"/>
                      <a:r>
                        <a:rPr lang="en-US" b="1" dirty="0"/>
                        <a:t>Realistic/</a:t>
                      </a:r>
                    </a:p>
                    <a:p>
                      <a:pPr algn="ctr"/>
                      <a:r>
                        <a:rPr lang="en-US" b="1" dirty="0"/>
                        <a:t>Relevant </a:t>
                      </a:r>
                    </a:p>
                  </a:txBody>
                  <a:tcPr>
                    <a:solidFill>
                      <a:schemeClr val="accent2">
                        <a:lumMod val="60000"/>
                        <a:lumOff val="40000"/>
                      </a:schemeClr>
                    </a:solidFill>
                  </a:tcPr>
                </a:tc>
                <a:tc>
                  <a:txBody>
                    <a:bodyPr/>
                    <a:lstStyle/>
                    <a:p>
                      <a:pPr algn="ctr"/>
                      <a:endParaRPr lang="en-US" b="1" dirty="0"/>
                    </a:p>
                    <a:p>
                      <a:pPr algn="ctr"/>
                      <a:r>
                        <a:rPr lang="en-US" b="1" dirty="0"/>
                        <a:t>Time based </a:t>
                      </a:r>
                    </a:p>
                  </a:txBody>
                  <a:tcPr>
                    <a:lnR w="12700" cap="flat" cmpd="sng" algn="ctr">
                      <a:solidFill>
                        <a:schemeClr val="tx1"/>
                      </a:solidFill>
                      <a:prstDash val="solid"/>
                      <a:round/>
                      <a:headEnd type="none" w="med" len="med"/>
                      <a:tailEnd type="none" w="med" len="med"/>
                    </a:lnR>
                    <a:solidFill>
                      <a:schemeClr val="accent2">
                        <a:lumMod val="60000"/>
                        <a:lumOff val="40000"/>
                      </a:schemeClr>
                    </a:solidFill>
                  </a:tcPr>
                </a:tc>
                <a:extLst>
                  <a:ext uri="{0D108BD9-81ED-4DB2-BD59-A6C34878D82A}">
                    <a16:rowId xmlns:a16="http://schemas.microsoft.com/office/drawing/2014/main" val="10001"/>
                  </a:ext>
                </a:extLst>
              </a:tr>
              <a:tr h="1196499">
                <a:tc>
                  <a:txBody>
                    <a:bodyPr/>
                    <a:lstStyle/>
                    <a:p>
                      <a:pPr algn="ctr"/>
                      <a:r>
                        <a:rPr lang="en-US" dirty="0"/>
                        <a:t> </a:t>
                      </a:r>
                    </a:p>
                    <a:p>
                      <a:pPr algn="ctr"/>
                      <a:r>
                        <a:rPr lang="en-US" dirty="0"/>
                        <a:t>No</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dirty="0"/>
                    </a:p>
                    <a:p>
                      <a:pPr algn="ctr"/>
                      <a:r>
                        <a:rPr lang="en-US" dirty="0"/>
                        <a:t> No</a:t>
                      </a:r>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dirty="0"/>
                    </a:p>
                    <a:p>
                      <a:pPr algn="ctr"/>
                      <a:r>
                        <a:rPr lang="en-US" dirty="0"/>
                        <a:t>Not determined</a:t>
                      </a:r>
                      <a:r>
                        <a:rPr lang="en-US" baseline="0" dirty="0"/>
                        <a:t> at this point</a:t>
                      </a:r>
                      <a:endParaRPr lang="en-US"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dirty="0"/>
                    </a:p>
                    <a:p>
                      <a:pPr algn="ctr"/>
                      <a:r>
                        <a:rPr lang="en-US" dirty="0"/>
                        <a:t>Not determined at this point</a:t>
                      </a:r>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dirty="0"/>
                    </a:p>
                    <a:p>
                      <a:pPr algn="ctr"/>
                      <a:r>
                        <a:rPr lang="en-US" dirty="0"/>
                        <a:t>Needs work</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1030197" y="412948"/>
            <a:ext cx="10623884" cy="1235075"/>
          </a:xfrm>
        </p:spPr>
        <p:txBody>
          <a:bodyPr>
            <a:normAutofit fontScale="90000"/>
          </a:bodyPr>
          <a:lstStyle/>
          <a:p>
            <a:pPr algn="ctr"/>
            <a:r>
              <a:rPr lang="en-US" dirty="0"/>
              <a:t>Strategy: Nutrition Objective on Childhood Obesity</a:t>
            </a:r>
            <a:br>
              <a:rPr lang="en-US" dirty="0"/>
            </a:br>
            <a:r>
              <a:rPr lang="en-US" b="1" dirty="0">
                <a:solidFill>
                  <a:schemeClr val="accent1"/>
                </a:solidFill>
              </a:rPr>
              <a:t>SMART or NOT SMART?</a:t>
            </a:r>
          </a:p>
        </p:txBody>
      </p:sp>
    </p:spTree>
    <p:extLst>
      <p:ext uri="{BB962C8B-B14F-4D97-AF65-F5344CB8AC3E}">
        <p14:creationId xmlns:p14="http://schemas.microsoft.com/office/powerpoint/2010/main" val="8321558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67384226"/>
              </p:ext>
            </p:extLst>
          </p:nvPr>
        </p:nvGraphicFramePr>
        <p:xfrm>
          <a:off x="570012" y="1584158"/>
          <a:ext cx="11067805" cy="4884844"/>
        </p:xfrm>
        <a:graphic>
          <a:graphicData uri="http://schemas.openxmlformats.org/drawingml/2006/table">
            <a:tbl>
              <a:tblPr firstRow="1" bandRow="1">
                <a:tableStyleId>{5C22544A-7EE6-4342-B048-85BDC9FD1C3A}</a:tableStyleId>
              </a:tblPr>
              <a:tblGrid>
                <a:gridCol w="2213561">
                  <a:extLst>
                    <a:ext uri="{9D8B030D-6E8A-4147-A177-3AD203B41FA5}">
                      <a16:colId xmlns:a16="http://schemas.microsoft.com/office/drawing/2014/main" val="20000"/>
                    </a:ext>
                  </a:extLst>
                </a:gridCol>
                <a:gridCol w="2213561">
                  <a:extLst>
                    <a:ext uri="{9D8B030D-6E8A-4147-A177-3AD203B41FA5}">
                      <a16:colId xmlns:a16="http://schemas.microsoft.com/office/drawing/2014/main" val="20001"/>
                    </a:ext>
                  </a:extLst>
                </a:gridCol>
                <a:gridCol w="2213561">
                  <a:extLst>
                    <a:ext uri="{9D8B030D-6E8A-4147-A177-3AD203B41FA5}">
                      <a16:colId xmlns:a16="http://schemas.microsoft.com/office/drawing/2014/main" val="20002"/>
                    </a:ext>
                  </a:extLst>
                </a:gridCol>
                <a:gridCol w="2213561">
                  <a:extLst>
                    <a:ext uri="{9D8B030D-6E8A-4147-A177-3AD203B41FA5}">
                      <a16:colId xmlns:a16="http://schemas.microsoft.com/office/drawing/2014/main" val="20003"/>
                    </a:ext>
                  </a:extLst>
                </a:gridCol>
                <a:gridCol w="2213561">
                  <a:extLst>
                    <a:ext uri="{9D8B030D-6E8A-4147-A177-3AD203B41FA5}">
                      <a16:colId xmlns:a16="http://schemas.microsoft.com/office/drawing/2014/main" val="20004"/>
                    </a:ext>
                  </a:extLst>
                </a:gridCol>
              </a:tblGrid>
              <a:tr h="226085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Objective: </a:t>
                      </a:r>
                      <a:r>
                        <a:rPr lang="en-US" sz="1800" b="0" dirty="0">
                          <a:solidFill>
                            <a:schemeClr val="tx1"/>
                          </a:solidFill>
                        </a:rPr>
                        <a:t>Decrease obesity in children enrolled in the WIC Program from 15% to 14% by September 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Strategy #1: </a:t>
                      </a:r>
                      <a:r>
                        <a:rPr lang="en-US" b="0" baseline="0" dirty="0">
                          <a:solidFill>
                            <a:schemeClr val="tx1"/>
                          </a:solidFill>
                        </a:rPr>
                        <a:t>The tool “Tell me more about your child” will be implemented for children 2-5 years of age at follow-up appointments in Quarter 1. The Program Nutritionist will conduct 3 observations for each nutritionist and nutrition aide each in Quarters 2 and 3.</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rPr>
                        <a:t> </a:t>
                      </a:r>
                      <a:endParaRPr lang="en-US"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Strategy #2: </a:t>
                      </a:r>
                      <a:r>
                        <a:rPr lang="en-US" b="0" baseline="0" dirty="0">
                          <a:solidFill>
                            <a:schemeClr val="tx1"/>
                          </a:solidFill>
                        </a:rPr>
                        <a:t>Investigate the percentage of nutritionists documenting individualized goals and action plans for children with obesity problems. The Program Nutritionist will conduct 10 chart audits each in Quarters 2 and 3 specifically targeting children assigned the obesity risk factor.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1178874">
                <a:tc>
                  <a:txBody>
                    <a:bodyPr/>
                    <a:lstStyle/>
                    <a:p>
                      <a:pPr algn="ctr"/>
                      <a:r>
                        <a:rPr lang="en-US" b="1" dirty="0"/>
                        <a:t>Specific </a:t>
                      </a:r>
                    </a:p>
                  </a:txBody>
                  <a:tcPr anchor="ct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a:r>
                        <a:rPr lang="en-US" b="1" dirty="0"/>
                        <a:t>Measurable </a:t>
                      </a:r>
                    </a:p>
                  </a:txBody>
                  <a:tcPr anchor="ctr">
                    <a:solidFill>
                      <a:schemeClr val="accent2">
                        <a:lumMod val="60000"/>
                        <a:lumOff val="40000"/>
                      </a:schemeClr>
                    </a:solidFill>
                  </a:tcPr>
                </a:tc>
                <a:tc>
                  <a:txBody>
                    <a:bodyPr/>
                    <a:lstStyle/>
                    <a:p>
                      <a:pPr algn="ctr"/>
                      <a:r>
                        <a:rPr lang="en-US" b="1" dirty="0"/>
                        <a:t>Achievable</a:t>
                      </a:r>
                    </a:p>
                  </a:txBody>
                  <a:tcPr anchor="ctr">
                    <a:solidFill>
                      <a:schemeClr val="accent2">
                        <a:lumMod val="60000"/>
                        <a:lumOff val="40000"/>
                      </a:schemeClr>
                    </a:solidFill>
                  </a:tcPr>
                </a:tc>
                <a:tc>
                  <a:txBody>
                    <a:bodyPr/>
                    <a:lstStyle/>
                    <a:p>
                      <a:pPr algn="ctr"/>
                      <a:r>
                        <a:rPr lang="en-US" b="1" dirty="0"/>
                        <a:t>Realistic/</a:t>
                      </a:r>
                    </a:p>
                    <a:p>
                      <a:pPr algn="ctr"/>
                      <a:r>
                        <a:rPr lang="en-US" b="1" dirty="0"/>
                        <a:t>Relevant </a:t>
                      </a:r>
                    </a:p>
                  </a:txBody>
                  <a:tcPr anchor="ctr">
                    <a:solidFill>
                      <a:schemeClr val="accent2">
                        <a:lumMod val="60000"/>
                        <a:lumOff val="40000"/>
                      </a:schemeClr>
                    </a:solidFill>
                  </a:tcPr>
                </a:tc>
                <a:tc>
                  <a:txBody>
                    <a:bodyPr/>
                    <a:lstStyle/>
                    <a:p>
                      <a:pPr algn="ctr"/>
                      <a:r>
                        <a:rPr lang="en-US" b="1" dirty="0"/>
                        <a:t>Time based </a:t>
                      </a:r>
                    </a:p>
                  </a:txBody>
                  <a:tcPr anchor="ctr">
                    <a:lnR w="12700" cap="flat" cmpd="sng" algn="ctr">
                      <a:solidFill>
                        <a:schemeClr val="tx1"/>
                      </a:solidFill>
                      <a:prstDash val="solid"/>
                      <a:round/>
                      <a:headEnd type="none" w="med" len="med"/>
                      <a:tailEnd type="none" w="med" len="med"/>
                    </a:lnR>
                    <a:solidFill>
                      <a:schemeClr val="accent2">
                        <a:lumMod val="60000"/>
                        <a:lumOff val="40000"/>
                      </a:schemeClr>
                    </a:solidFill>
                  </a:tcPr>
                </a:tc>
                <a:extLst>
                  <a:ext uri="{0D108BD9-81ED-4DB2-BD59-A6C34878D82A}">
                    <a16:rowId xmlns:a16="http://schemas.microsoft.com/office/drawing/2014/main" val="10001"/>
                  </a:ext>
                </a:extLst>
              </a:tr>
              <a:tr h="1145650">
                <a:tc>
                  <a:txBody>
                    <a:bodyPr/>
                    <a:lstStyle/>
                    <a:p>
                      <a:pPr algn="ctr"/>
                      <a:r>
                        <a:rPr lang="en-US" dirty="0"/>
                        <a:t>Yes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dirty="0"/>
                        <a:t> Yes</a:t>
                      </a:r>
                    </a:p>
                  </a:txBody>
                  <a:tcPr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dirty="0"/>
                        <a:t>Yes</a:t>
                      </a:r>
                    </a:p>
                  </a:txBody>
                  <a:tcPr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dirty="0"/>
                        <a:t>Yes</a:t>
                      </a:r>
                    </a:p>
                  </a:txBody>
                  <a:tcPr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dirty="0"/>
                        <a:t> Yes</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a:xfrm>
            <a:off x="808120" y="349083"/>
            <a:ext cx="10631211" cy="1235075"/>
          </a:xfrm>
          <a:pattFill prst="pct5">
            <a:fgClr>
              <a:schemeClr val="accent3">
                <a:lumMod val="20000"/>
                <a:lumOff val="80000"/>
              </a:schemeClr>
            </a:fgClr>
            <a:bgClr>
              <a:schemeClr val="bg1"/>
            </a:bgClr>
          </a:pattFill>
        </p:spPr>
        <p:txBody>
          <a:bodyPr>
            <a:normAutofit fontScale="90000"/>
          </a:bodyPr>
          <a:lstStyle/>
          <a:p>
            <a:pPr algn="ctr"/>
            <a:r>
              <a:rPr lang="en-US" dirty="0"/>
              <a:t>Strategy: Nutrition Objective on Childhood Obesity</a:t>
            </a:r>
            <a:br>
              <a:rPr lang="en-US" dirty="0"/>
            </a:br>
            <a:r>
              <a:rPr lang="en-US" b="1" dirty="0">
                <a:solidFill>
                  <a:schemeClr val="accent1"/>
                </a:solidFill>
              </a:rPr>
              <a:t>SMART or NOT SMART?</a:t>
            </a:r>
          </a:p>
        </p:txBody>
      </p:sp>
    </p:spTree>
    <p:extLst>
      <p:ext uri="{BB962C8B-B14F-4D97-AF65-F5344CB8AC3E}">
        <p14:creationId xmlns:p14="http://schemas.microsoft.com/office/powerpoint/2010/main" val="303323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3252" y="106878"/>
            <a:ext cx="10515600" cy="1156298"/>
          </a:xfrm>
        </p:spPr>
        <p:txBody>
          <a:bodyPr/>
          <a:lstStyle/>
          <a:p>
            <a:r>
              <a:rPr lang="en-US" dirty="0"/>
              <a:t>Updated Workplan for Obesity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7538824"/>
              </p:ext>
            </p:extLst>
          </p:nvPr>
        </p:nvGraphicFramePr>
        <p:xfrm>
          <a:off x="958438" y="2486196"/>
          <a:ext cx="10390413" cy="4072048"/>
        </p:xfrm>
        <a:graphic>
          <a:graphicData uri="http://schemas.openxmlformats.org/drawingml/2006/table">
            <a:tbl>
              <a:tblPr firstRow="1" firstCol="1" bandRow="1">
                <a:solidFill>
                  <a:schemeClr val="accent2"/>
                </a:solidFill>
                <a:tableStyleId>{5C22544A-7EE6-4342-B048-85BDC9FD1C3A}</a:tableStyleId>
              </a:tblPr>
              <a:tblGrid>
                <a:gridCol w="1964041">
                  <a:extLst>
                    <a:ext uri="{9D8B030D-6E8A-4147-A177-3AD203B41FA5}">
                      <a16:colId xmlns:a16="http://schemas.microsoft.com/office/drawing/2014/main" val="20000"/>
                    </a:ext>
                  </a:extLst>
                </a:gridCol>
                <a:gridCol w="4308220">
                  <a:extLst>
                    <a:ext uri="{9D8B030D-6E8A-4147-A177-3AD203B41FA5}">
                      <a16:colId xmlns:a16="http://schemas.microsoft.com/office/drawing/2014/main" val="20001"/>
                    </a:ext>
                  </a:extLst>
                </a:gridCol>
                <a:gridCol w="4118152">
                  <a:extLst>
                    <a:ext uri="{9D8B030D-6E8A-4147-A177-3AD203B41FA5}">
                      <a16:colId xmlns:a16="http://schemas.microsoft.com/office/drawing/2014/main" val="20002"/>
                    </a:ext>
                  </a:extLst>
                </a:gridCol>
              </a:tblGrid>
              <a:tr h="1603168">
                <a:tc>
                  <a:txBody>
                    <a:bodyPr/>
                    <a:lstStyle/>
                    <a:p>
                      <a:pPr marL="0" marR="0" algn="ctr">
                        <a:lnSpc>
                          <a:spcPct val="107000"/>
                        </a:lnSpc>
                        <a:spcBef>
                          <a:spcPts val="0"/>
                        </a:spcBef>
                        <a:spcAft>
                          <a:spcPts val="800"/>
                        </a:spcAft>
                      </a:pPr>
                      <a:r>
                        <a:rPr lang="en-US" sz="2000" dirty="0">
                          <a:solidFill>
                            <a:schemeClr val="tx1"/>
                          </a:solidFill>
                          <a:effectLst/>
                        </a:rPr>
                        <a:t>Problem, Issue, Need(Optional)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solidFill>
                  </a:tcPr>
                </a:tc>
                <a:tc>
                  <a:txBody>
                    <a:bodyPr/>
                    <a:lstStyle/>
                    <a:p>
                      <a:pPr marL="0" marR="0" algn="ctr">
                        <a:lnSpc>
                          <a:spcPct val="107000"/>
                        </a:lnSpc>
                        <a:spcBef>
                          <a:spcPts val="0"/>
                        </a:spcBef>
                        <a:spcAft>
                          <a:spcPts val="800"/>
                        </a:spcAft>
                      </a:pPr>
                      <a:r>
                        <a:rPr lang="en-US" sz="2000" dirty="0">
                          <a:solidFill>
                            <a:schemeClr val="tx1"/>
                          </a:solidFill>
                          <a:effectLst/>
                        </a:rPr>
                        <a:t>SMART Strategies                                                                                       (Includes audience, staff involved and target date)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2"/>
                    </a:solidFill>
                  </a:tcPr>
                </a:tc>
                <a:tc>
                  <a:txBody>
                    <a:bodyPr/>
                    <a:lstStyle/>
                    <a:p>
                      <a:pPr marL="0" marR="0" algn="ctr">
                        <a:lnSpc>
                          <a:spcPct val="107000"/>
                        </a:lnSpc>
                        <a:spcBef>
                          <a:spcPts val="0"/>
                        </a:spcBef>
                        <a:spcAft>
                          <a:spcPts val="800"/>
                        </a:spcAft>
                      </a:pPr>
                      <a:r>
                        <a:rPr lang="en-US" sz="2000" dirty="0">
                          <a:solidFill>
                            <a:schemeClr val="tx1"/>
                          </a:solidFill>
                          <a:effectLst/>
                        </a:rPr>
                        <a:t>Evaluation Sources                                                             </a:t>
                      </a:r>
                    </a:p>
                    <a:p>
                      <a:pPr marL="0" marR="0" algn="ctr">
                        <a:lnSpc>
                          <a:spcPct val="107000"/>
                        </a:lnSpc>
                        <a:spcBef>
                          <a:spcPts val="0"/>
                        </a:spcBef>
                        <a:spcAft>
                          <a:spcPts val="800"/>
                        </a:spcAft>
                      </a:pPr>
                      <a:r>
                        <a:rPr lang="en-US" sz="2000" dirty="0">
                          <a:solidFill>
                            <a:schemeClr val="tx1"/>
                          </a:solidFill>
                          <a:effectLst/>
                        </a:rPr>
                        <a:t>(e.g. chart audit, observations, peer review, surveys, and pre/posttests)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10000"/>
                  </a:ext>
                </a:extLst>
              </a:tr>
              <a:tr h="681950">
                <a:tc rowSpan="2">
                  <a:txBody>
                    <a:bodyPr/>
                    <a:lstStyle/>
                    <a:p>
                      <a:pPr marL="0" marR="0">
                        <a:lnSpc>
                          <a:spcPct val="107000"/>
                        </a:lnSpc>
                        <a:spcBef>
                          <a:spcPts val="0"/>
                        </a:spcBef>
                        <a:spcAft>
                          <a:spcPts val="800"/>
                        </a:spcAft>
                      </a:pPr>
                      <a:r>
                        <a:rPr lang="en-US" sz="1800" dirty="0">
                          <a:solidFill>
                            <a:schemeClr val="tx1"/>
                          </a:solidFill>
                          <a:effectLst/>
                        </a:rPr>
                        <a:t>Decrease obesity</a:t>
                      </a:r>
                      <a:r>
                        <a:rPr lang="en-US" sz="1800" baseline="0" dirty="0">
                          <a:solidFill>
                            <a:schemeClr val="tx1"/>
                          </a:solidFill>
                          <a:effectLst/>
                        </a:rPr>
                        <a:t> in children enrolled in the WIC Program from 15% to 14% by September 2021.</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#1: The tool “Tell me more about your child” will be implemented for children 2-5 years of age at follow-up appointments.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solidFill>
                          <a:schemeClr val="tx1"/>
                        </a:solidFill>
                      </a:endParaRPr>
                    </a:p>
                  </a:txBody>
                  <a:tcPr marL="68580" marR="68580" marT="0" marB="0">
                    <a:solidFill>
                      <a:schemeClr val="accent2">
                        <a:lumMod val="60000"/>
                        <a:lumOff val="40000"/>
                      </a:schemeClr>
                    </a:solidFill>
                  </a:tcPr>
                </a:tc>
                <a:tc>
                  <a:txBody>
                    <a:bodyPr/>
                    <a:lstStyle/>
                    <a:p>
                      <a:pPr marL="0" marR="0">
                        <a:lnSpc>
                          <a:spcPct val="107000"/>
                        </a:lnSpc>
                        <a:spcBef>
                          <a:spcPts val="0"/>
                        </a:spcBef>
                        <a:spcAft>
                          <a:spcPts val="800"/>
                        </a:spcAft>
                      </a:pPr>
                      <a:r>
                        <a:rPr lang="en-US" sz="1800" dirty="0">
                          <a:effectLst/>
                        </a:rPr>
                        <a:t>The Program Nutritionist will conduct 40 chart audits total in </a:t>
                      </a:r>
                      <a:r>
                        <a:rPr lang="en-US" sz="1800" baseline="0" dirty="0">
                          <a:effectLst/>
                        </a:rPr>
                        <a:t>Quarters 1 and 2 of FY 2020 by March 2020.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accent2">
                        <a:lumMod val="60000"/>
                        <a:lumOff val="40000"/>
                      </a:schemeClr>
                    </a:solidFill>
                  </a:tcPr>
                </a:tc>
                <a:extLst>
                  <a:ext uri="{0D108BD9-81ED-4DB2-BD59-A6C34878D82A}">
                    <a16:rowId xmlns:a16="http://schemas.microsoft.com/office/drawing/2014/main" val="10001"/>
                  </a:ext>
                </a:extLst>
              </a:tr>
              <a:tr h="736550">
                <a:tc vMerge="1">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#2: </a:t>
                      </a:r>
                      <a:r>
                        <a:rPr lang="en-US" b="0" baseline="0" dirty="0">
                          <a:solidFill>
                            <a:schemeClr val="tx1"/>
                          </a:solidFill>
                        </a:rPr>
                        <a:t>Investigate the percentage of nutritionists documenting individualized goals and action plans for children with obesity problems.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solidFill>
                          <a:schemeClr val="tx1"/>
                        </a:solidFill>
                      </a:endParaRPr>
                    </a:p>
                  </a:txBody>
                  <a:tcPr marL="68580" marR="68580" marT="0" marB="0">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800"/>
                        </a:spcAft>
                      </a:pPr>
                      <a:r>
                        <a:rPr lang="en-US" sz="1800" dirty="0">
                          <a:effectLst/>
                        </a:rPr>
                        <a:t>The Program Nutritionist will conduct 20 chart audits by May 31, 2020.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833252" y="1135354"/>
            <a:ext cx="1058091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Nutrition Outcome Objective:     </a:t>
            </a: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The prevalence rate of BMI </a:t>
            </a: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&gt;</a:t>
            </a: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95</a:t>
            </a:r>
            <a:r>
              <a:rPr kumimoji="0" lang="en-US" altLang="en-US" sz="2000" b="1"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a:t>
            </a: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percentile for children 2-5 					years of age does not exceed 10%.</a:t>
            </a:r>
            <a:endParaRPr kumimoji="0" lang="en-US" altLang="en-US" sz="2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Local Agency Target:</a:t>
            </a:r>
            <a:r>
              <a:rPr kumimoji="0" lang="en-US" altLang="en-US" sz="2000" i="0" u="none" strike="noStrike" cap="none" normalizeH="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2000" b="1" i="0" u="none" strike="noStrike" cap="none" normalizeH="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2000" b="1" i="0" u="none" strike="noStrike" cap="none" normalizeH="0" baseline="0" dirty="0">
                <a:ln>
                  <a:noFill/>
                </a:ln>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14</a:t>
            </a:r>
            <a:r>
              <a:rPr kumimoji="0" lang="en-US" altLang="en-US" sz="2000" b="1" i="0" u="none" strike="noStrike" cap="none" normalizeH="0" baseline="0" dirty="0">
                <a:ln>
                  <a:noFill/>
                </a:ln>
                <a:solidFill>
                  <a:schemeClr val="accent6"/>
                </a:solidFill>
                <a:effectLst/>
                <a:latin typeface="Calibri" panose="020F0502020204030204" pitchFamily="34" charset="0"/>
                <a:ea typeface="Times New Roman" panose="02020603050405020304" pitchFamily="18" charset="0"/>
                <a:cs typeface="Arial" panose="020B0604020202020204" pitchFamily="34" charset="0"/>
              </a:rPr>
              <a:t>%</a:t>
            </a:r>
            <a:r>
              <a:rPr kumimoji="0" lang="en-US" altLang="en-US" sz="20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20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0846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Evaluation Tools</a:t>
            </a:r>
          </a:p>
        </p:txBody>
      </p:sp>
      <p:sp>
        <p:nvSpPr>
          <p:cNvPr id="4" name="Content Placeholder 3"/>
          <p:cNvSpPr>
            <a:spLocks noGrp="1"/>
          </p:cNvSpPr>
          <p:nvPr>
            <p:ph sz="half" idx="2"/>
          </p:nvPr>
        </p:nvSpPr>
        <p:spPr>
          <a:xfrm>
            <a:off x="839788" y="1690688"/>
            <a:ext cx="5157787" cy="4498975"/>
          </a:xfrm>
        </p:spPr>
        <p:txBody>
          <a:bodyPr>
            <a:normAutofit/>
          </a:bodyPr>
          <a:lstStyle/>
          <a:p>
            <a:r>
              <a:rPr lang="en-US" dirty="0">
                <a:solidFill>
                  <a:schemeClr val="accent3"/>
                </a:solidFill>
              </a:rPr>
              <a:t>Chart Audits</a:t>
            </a:r>
          </a:p>
          <a:p>
            <a:r>
              <a:rPr lang="en-US" dirty="0">
                <a:solidFill>
                  <a:schemeClr val="accent3"/>
                </a:solidFill>
              </a:rPr>
              <a:t>Observations</a:t>
            </a:r>
          </a:p>
          <a:p>
            <a:r>
              <a:rPr lang="en-US" dirty="0">
                <a:solidFill>
                  <a:schemeClr val="accent3"/>
                </a:solidFill>
              </a:rPr>
              <a:t>Local Agency Self-Evaluation</a:t>
            </a:r>
          </a:p>
          <a:p>
            <a:r>
              <a:rPr lang="en-US" dirty="0">
                <a:solidFill>
                  <a:schemeClr val="accent3"/>
                </a:solidFill>
              </a:rPr>
              <a:t>Participant Satisfaction Survey</a:t>
            </a:r>
          </a:p>
          <a:p>
            <a:r>
              <a:rPr lang="en-US" dirty="0">
                <a:solidFill>
                  <a:schemeClr val="accent3"/>
                </a:solidFill>
              </a:rPr>
              <a:t>Suggestion Box</a:t>
            </a:r>
          </a:p>
          <a:p>
            <a:r>
              <a:rPr lang="en-US" dirty="0">
                <a:solidFill>
                  <a:schemeClr val="accent3"/>
                </a:solidFill>
              </a:rPr>
              <a:t>Audit Findings:</a:t>
            </a:r>
          </a:p>
          <a:p>
            <a:pPr lvl="1"/>
            <a:r>
              <a:rPr lang="en-US" dirty="0">
                <a:solidFill>
                  <a:schemeClr val="accent3"/>
                </a:solidFill>
              </a:rPr>
              <a:t>State agency</a:t>
            </a:r>
          </a:p>
          <a:p>
            <a:pPr lvl="1"/>
            <a:r>
              <a:rPr lang="en-US" dirty="0">
                <a:solidFill>
                  <a:schemeClr val="accent3"/>
                </a:solidFill>
              </a:rPr>
              <a:t>Local agency</a:t>
            </a:r>
          </a:p>
          <a:p>
            <a:pPr lvl="1"/>
            <a:endParaRPr lang="en-US" dirty="0">
              <a:solidFill>
                <a:schemeClr val="accent1"/>
              </a:solidFill>
            </a:endParaRPr>
          </a:p>
        </p:txBody>
      </p:sp>
      <p:sp>
        <p:nvSpPr>
          <p:cNvPr id="6" name="Content Placeholder 5"/>
          <p:cNvSpPr>
            <a:spLocks noGrp="1"/>
          </p:cNvSpPr>
          <p:nvPr>
            <p:ph sz="quarter" idx="4"/>
          </p:nvPr>
        </p:nvSpPr>
        <p:spPr>
          <a:xfrm>
            <a:off x="6172200" y="1690688"/>
            <a:ext cx="5183188" cy="4498975"/>
          </a:xfrm>
        </p:spPr>
        <p:txBody>
          <a:bodyPr>
            <a:normAutofit/>
          </a:bodyPr>
          <a:lstStyle/>
          <a:p>
            <a:r>
              <a:rPr lang="en-US" dirty="0">
                <a:solidFill>
                  <a:schemeClr val="accent3"/>
                </a:solidFill>
              </a:rPr>
              <a:t>CT-WIC Reports:</a:t>
            </a:r>
          </a:p>
          <a:p>
            <a:pPr lvl="1"/>
            <a:r>
              <a:rPr lang="en-US" dirty="0">
                <a:solidFill>
                  <a:schemeClr val="accent3"/>
                </a:solidFill>
              </a:rPr>
              <a:t>Predefined (Misc. dropdown)</a:t>
            </a:r>
          </a:p>
          <a:p>
            <a:pPr lvl="1"/>
            <a:r>
              <a:rPr lang="en-US" dirty="0">
                <a:solidFill>
                  <a:schemeClr val="accent3"/>
                </a:solidFill>
              </a:rPr>
              <a:t>Clinic &amp; Admin module</a:t>
            </a:r>
          </a:p>
          <a:p>
            <a:pPr lvl="1"/>
            <a:endParaRPr lang="en-US" dirty="0">
              <a:solidFill>
                <a:schemeClr val="accent3"/>
              </a:solidFill>
            </a:endParaRPr>
          </a:p>
          <a:p>
            <a:r>
              <a:rPr lang="en-US" dirty="0">
                <a:solidFill>
                  <a:schemeClr val="accent3"/>
                </a:solidFill>
              </a:rPr>
              <a:t>Data Reports (provided by State agency): </a:t>
            </a:r>
          </a:p>
          <a:p>
            <a:pPr lvl="1"/>
            <a:r>
              <a:rPr lang="en-US" dirty="0">
                <a:solidFill>
                  <a:schemeClr val="accent3"/>
                </a:solidFill>
              </a:rPr>
              <a:t>Annual </a:t>
            </a:r>
          </a:p>
          <a:p>
            <a:pPr lvl="1"/>
            <a:r>
              <a:rPr lang="en-US" dirty="0">
                <a:solidFill>
                  <a:schemeClr val="accent3"/>
                </a:solidFill>
              </a:rPr>
              <a:t>Quarterly</a:t>
            </a:r>
          </a:p>
          <a:p>
            <a:pPr lvl="1"/>
            <a:r>
              <a:rPr lang="en-US" dirty="0">
                <a:solidFill>
                  <a:schemeClr val="accent3"/>
                </a:solidFill>
              </a:rPr>
              <a:t>Monthly</a:t>
            </a:r>
          </a:p>
          <a:p>
            <a:endParaRPr lang="en-US" dirty="0">
              <a:solidFill>
                <a:schemeClr val="accent3"/>
              </a:solidFill>
            </a:endParaRPr>
          </a:p>
        </p:txBody>
      </p:sp>
    </p:spTree>
    <p:extLst>
      <p:ext uri="{BB962C8B-B14F-4D97-AF65-F5344CB8AC3E}">
        <p14:creationId xmlns:p14="http://schemas.microsoft.com/office/powerpoint/2010/main" val="64311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a:bodyPr>
          <a:lstStyle/>
          <a:p>
            <a:pPr algn="ctr"/>
            <a:r>
              <a:rPr lang="en-US" sz="3600" b="1"/>
              <a:t>Participant Satisfaction Survey Results – </a:t>
            </a:r>
            <a:br>
              <a:rPr lang="en-US" sz="3600" b="1"/>
            </a:br>
            <a:r>
              <a:rPr lang="en-US" sz="3600" b="1"/>
              <a:t>What Information Will You Get From It? </a:t>
            </a:r>
          </a:p>
        </p:txBody>
      </p:sp>
      <p:graphicFrame>
        <p:nvGraphicFramePr>
          <p:cNvPr id="5" name="Content Placeholder 2">
            <a:extLst>
              <a:ext uri="{FF2B5EF4-FFF2-40B4-BE49-F238E27FC236}">
                <a16:creationId xmlns:a16="http://schemas.microsoft.com/office/drawing/2014/main" id="{1A80976B-E97B-4E02-88B9-A923544B8DC2}"/>
              </a:ext>
            </a:extLst>
          </p:cNvPr>
          <p:cNvGraphicFramePr>
            <a:graphicFrameLocks noGrp="1"/>
          </p:cNvGraphicFramePr>
          <p:nvPr>
            <p:ph idx="1"/>
            <p:extLst>
              <p:ext uri="{D42A27DB-BD31-4B8C-83A1-F6EECF244321}">
                <p14:modId xmlns:p14="http://schemas.microsoft.com/office/powerpoint/2010/main" val="73286220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1" y="637762"/>
            <a:ext cx="9888496" cy="900131"/>
          </a:xfrm>
        </p:spPr>
        <p:txBody>
          <a:bodyPr anchor="t">
            <a:normAutofit/>
          </a:bodyPr>
          <a:lstStyle/>
          <a:p>
            <a:r>
              <a:rPr lang="en-US" sz="4000" b="1">
                <a:solidFill>
                  <a:schemeClr val="bg1"/>
                </a:solidFill>
              </a:rPr>
              <a:t>Guidance Documents Available – for Staff</a:t>
            </a:r>
          </a:p>
        </p:txBody>
      </p:sp>
      <p:sp>
        <p:nvSpPr>
          <p:cNvPr id="21"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55548" y="2217343"/>
            <a:ext cx="9880893" cy="3959619"/>
          </a:xfrm>
        </p:spPr>
        <p:txBody>
          <a:bodyPr>
            <a:normAutofit/>
          </a:bodyPr>
          <a:lstStyle/>
          <a:p>
            <a:r>
              <a:rPr lang="en-US" sz="2400" b="1"/>
              <a:t>iPAUSE</a:t>
            </a:r>
          </a:p>
          <a:p>
            <a:r>
              <a:rPr lang="en-US" sz="2400" b="1"/>
              <a:t>Consistent Education Messages: Childhood Overweight and Obesity Guide for BMI Assessment and Effective Communication with Families </a:t>
            </a:r>
            <a:r>
              <a:rPr lang="en-US" sz="2400"/>
              <a:t>– includes “Tell Me More About Your Child”, a guide to start a conversation with families</a:t>
            </a:r>
          </a:p>
          <a:p>
            <a:r>
              <a:rPr lang="en-US" sz="2400" b="1"/>
              <a:t>Motivational Interviewing (MI) Guidance</a:t>
            </a:r>
          </a:p>
          <a:p>
            <a:r>
              <a:rPr lang="en-US" sz="2400" b="1"/>
              <a:t>Adequate Weight Gain During Pregnancy, Guidelines for Consistent Messaging </a:t>
            </a:r>
            <a:r>
              <a:rPr lang="en-US" sz="2400"/>
              <a:t>– includes a survey: “Tell me more about you…”</a:t>
            </a:r>
          </a:p>
          <a:p>
            <a:r>
              <a:rPr lang="en-US" sz="2400" b="1"/>
              <a:t>Breastfeeding Content Sheets </a:t>
            </a:r>
            <a:r>
              <a:rPr lang="en-US" sz="2400"/>
              <a:t>– topics range from “Building and Maintaining a Milk Supply” to “Secrets of Baby Behavior”</a:t>
            </a:r>
          </a:p>
          <a:p>
            <a:pPr>
              <a:buFont typeface="Wingdings" panose="05000000000000000000" pitchFamily="2" charset="2"/>
              <a:buChar char="ü"/>
            </a:pPr>
            <a:endParaRPr lang="en-US" sz="2400" b="1"/>
          </a:p>
          <a:p>
            <a:pPr>
              <a:buFont typeface="Wingdings" panose="05000000000000000000" pitchFamily="2" charset="2"/>
              <a:buChar char="ü"/>
            </a:pPr>
            <a:endParaRPr lang="en-US" sz="2400"/>
          </a:p>
        </p:txBody>
      </p:sp>
    </p:spTree>
    <p:extLst>
      <p:ext uri="{BB962C8B-B14F-4D97-AF65-F5344CB8AC3E}">
        <p14:creationId xmlns:p14="http://schemas.microsoft.com/office/powerpoint/2010/main" val="149837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8" y="932826"/>
            <a:ext cx="5277333" cy="1325563"/>
          </a:xfrm>
        </p:spPr>
        <p:txBody>
          <a:bodyPr>
            <a:normAutofit/>
          </a:bodyPr>
          <a:lstStyle/>
          <a:p>
            <a:r>
              <a:rPr lang="en-US" b="1" dirty="0"/>
              <a:t>Lesson Plans </a:t>
            </a:r>
          </a:p>
        </p:txBody>
      </p:sp>
      <p:sp>
        <p:nvSpPr>
          <p:cNvPr id="39" name="Content Placeholder 2"/>
          <p:cNvSpPr>
            <a:spLocks noGrp="1"/>
          </p:cNvSpPr>
          <p:nvPr>
            <p:ph idx="1"/>
          </p:nvPr>
        </p:nvSpPr>
        <p:spPr>
          <a:xfrm>
            <a:off x="805543" y="2258389"/>
            <a:ext cx="5272888" cy="4192515"/>
          </a:xfrm>
        </p:spPr>
        <p:txBody>
          <a:bodyPr anchor="t">
            <a:normAutofit/>
          </a:bodyPr>
          <a:lstStyle/>
          <a:p>
            <a:pPr>
              <a:buFont typeface="Wingdings" panose="05000000000000000000" pitchFamily="2" charset="2"/>
              <a:buChar char="ü"/>
            </a:pPr>
            <a:r>
              <a:rPr lang="en-US" dirty="0"/>
              <a:t>Anemia Prevention and Iron Rich Food Sources</a:t>
            </a:r>
          </a:p>
          <a:p>
            <a:pPr marL="0" indent="0">
              <a:buNone/>
            </a:pPr>
            <a:endParaRPr lang="en-US" dirty="0"/>
          </a:p>
          <a:p>
            <a:pPr>
              <a:buFont typeface="Wingdings" panose="05000000000000000000" pitchFamily="2" charset="2"/>
              <a:buChar char="ü"/>
            </a:pPr>
            <a:r>
              <a:rPr lang="en-US" dirty="0"/>
              <a:t>Fruit and Vegetables for Children</a:t>
            </a:r>
          </a:p>
          <a:p>
            <a:pPr marL="0" indent="0">
              <a:buNone/>
            </a:pPr>
            <a:endParaRPr lang="en-US" dirty="0"/>
          </a:p>
          <a:p>
            <a:pPr>
              <a:buFont typeface="Wingdings" panose="05000000000000000000" pitchFamily="2" charset="2"/>
              <a:buChar char="ü"/>
            </a:pPr>
            <a:r>
              <a:rPr lang="en-US" dirty="0"/>
              <a:t>Introduction to Food</a:t>
            </a:r>
          </a:p>
          <a:p>
            <a:pPr marL="0" indent="0">
              <a:buNone/>
            </a:pPr>
            <a:endParaRPr lang="en-US" dirty="0"/>
          </a:p>
          <a:p>
            <a:pPr>
              <a:buFont typeface="Wingdings" panose="05000000000000000000" pitchFamily="2" charset="2"/>
              <a:buChar char="ü"/>
            </a:pPr>
            <a:r>
              <a:rPr lang="en-US" dirty="0"/>
              <a:t>Physical Activity (Playing) </a:t>
            </a:r>
          </a:p>
          <a:p>
            <a:pPr marL="0" indent="0">
              <a:buNone/>
            </a:pPr>
            <a:endParaRPr lang="en-US" sz="1800" b="1" dirty="0"/>
          </a:p>
        </p:txBody>
      </p:sp>
      <p:sp>
        <p:nvSpPr>
          <p:cNvPr id="44"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descr="Avocado">
            <a:extLst>
              <a:ext uri="{FF2B5EF4-FFF2-40B4-BE49-F238E27FC236}">
                <a16:creationId xmlns:a16="http://schemas.microsoft.com/office/drawing/2014/main" id="{0C099E0F-DB5F-49DD-8700-6353AB06B6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4800" y="1957050"/>
            <a:ext cx="3945463" cy="3945463"/>
          </a:xfrm>
          <a:prstGeom prst="rect">
            <a:avLst/>
          </a:prstGeom>
        </p:spPr>
      </p:pic>
    </p:spTree>
    <p:extLst>
      <p:ext uri="{BB962C8B-B14F-4D97-AF65-F5344CB8AC3E}">
        <p14:creationId xmlns:p14="http://schemas.microsoft.com/office/powerpoint/2010/main" val="15575675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4000" b="1">
                <a:solidFill>
                  <a:srgbClr val="FFFFFF"/>
                </a:solidFill>
              </a:rPr>
              <a:t>Outline of Lesson Plans</a:t>
            </a:r>
          </a:p>
        </p:txBody>
      </p:sp>
      <p:sp>
        <p:nvSpPr>
          <p:cNvPr id="3" name="Content Placeholder 2"/>
          <p:cNvSpPr>
            <a:spLocks noGrp="1"/>
          </p:cNvSpPr>
          <p:nvPr>
            <p:ph idx="1"/>
          </p:nvPr>
        </p:nvSpPr>
        <p:spPr>
          <a:xfrm>
            <a:off x="1367624" y="2490436"/>
            <a:ext cx="9708995" cy="3567173"/>
          </a:xfrm>
        </p:spPr>
        <p:txBody>
          <a:bodyPr anchor="ctr">
            <a:normAutofit/>
          </a:bodyPr>
          <a:lstStyle/>
          <a:p>
            <a:pPr marL="0" indent="0">
              <a:buNone/>
            </a:pPr>
            <a:r>
              <a:rPr lang="en-US" sz="2400" b="1">
                <a:latin typeface="+mj-lt"/>
              </a:rPr>
              <a:t>The Lesson Plan provides the following answers/guidance for a chosen subject: </a:t>
            </a:r>
          </a:p>
          <a:p>
            <a:pPr lvl="1">
              <a:buFont typeface="Wingdings" panose="05000000000000000000" pitchFamily="2" charset="2"/>
              <a:buChar char="ü"/>
            </a:pPr>
            <a:r>
              <a:rPr lang="en-US">
                <a:latin typeface="+mj-lt"/>
              </a:rPr>
              <a:t>Why is this important?</a:t>
            </a:r>
          </a:p>
          <a:p>
            <a:pPr lvl="1">
              <a:buFont typeface="Wingdings" panose="05000000000000000000" pitchFamily="2" charset="2"/>
              <a:buChar char="ü"/>
            </a:pPr>
            <a:r>
              <a:rPr lang="en-US">
                <a:latin typeface="+mj-lt"/>
              </a:rPr>
              <a:t>Learning Objectives</a:t>
            </a:r>
          </a:p>
          <a:p>
            <a:pPr lvl="1">
              <a:buFont typeface="Wingdings" panose="05000000000000000000" pitchFamily="2" charset="2"/>
              <a:buChar char="ü"/>
            </a:pPr>
            <a:r>
              <a:rPr lang="en-US">
                <a:latin typeface="+mj-lt"/>
              </a:rPr>
              <a:t>Key Educational Messages</a:t>
            </a:r>
          </a:p>
          <a:p>
            <a:pPr lvl="1">
              <a:buFont typeface="Wingdings" panose="05000000000000000000" pitchFamily="2" charset="2"/>
              <a:buChar char="ü"/>
            </a:pPr>
            <a:r>
              <a:rPr lang="en-US">
                <a:latin typeface="+mj-lt"/>
              </a:rPr>
              <a:t>Resources Brochures</a:t>
            </a:r>
          </a:p>
          <a:p>
            <a:pPr lvl="1">
              <a:buFont typeface="Wingdings" panose="05000000000000000000" pitchFamily="2" charset="2"/>
              <a:buChar char="ü"/>
            </a:pPr>
            <a:r>
              <a:rPr lang="en-US">
                <a:latin typeface="+mj-lt"/>
              </a:rPr>
              <a:t>Ideas for Group Activities</a:t>
            </a:r>
          </a:p>
          <a:p>
            <a:pPr lvl="1">
              <a:buFont typeface="Wingdings" panose="05000000000000000000" pitchFamily="2" charset="2"/>
              <a:buChar char="ü"/>
            </a:pPr>
            <a:r>
              <a:rPr lang="en-US">
                <a:latin typeface="+mj-lt"/>
              </a:rPr>
              <a:t>Equipment/Materials needed during the session</a:t>
            </a:r>
          </a:p>
          <a:p>
            <a:pPr lvl="1">
              <a:buFont typeface="Wingdings" panose="05000000000000000000" pitchFamily="2" charset="2"/>
              <a:buChar char="ü"/>
            </a:pPr>
            <a:r>
              <a:rPr lang="en-US">
                <a:latin typeface="+mj-lt"/>
              </a:rPr>
              <a:t>References </a:t>
            </a:r>
          </a:p>
        </p:txBody>
      </p:sp>
    </p:spTree>
    <p:extLst>
      <p:ext uri="{BB962C8B-B14F-4D97-AF65-F5344CB8AC3E}">
        <p14:creationId xmlns:p14="http://schemas.microsoft.com/office/powerpoint/2010/main" val="71303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37125"/>
            <a:ext cx="3802276" cy="5256371"/>
          </a:xfrm>
        </p:spPr>
        <p:txBody>
          <a:bodyPr>
            <a:normAutofit/>
          </a:bodyPr>
          <a:lstStyle/>
          <a:p>
            <a:r>
              <a:rPr lang="en-US" sz="4800" b="1" dirty="0"/>
              <a:t>Objectives</a:t>
            </a:r>
          </a:p>
        </p:txBody>
      </p:sp>
      <p:graphicFrame>
        <p:nvGraphicFramePr>
          <p:cNvPr id="24" name="Content Placeholder 2">
            <a:extLst>
              <a:ext uri="{FF2B5EF4-FFF2-40B4-BE49-F238E27FC236}">
                <a16:creationId xmlns:a16="http://schemas.microsoft.com/office/drawing/2014/main" id="{71796878-39B0-43F9-8C0F-E708E75E120E}"/>
              </a:ext>
            </a:extLst>
          </p:cNvPr>
          <p:cNvGraphicFramePr>
            <a:graphicFrameLocks noGrp="1"/>
          </p:cNvGraphicFramePr>
          <p:nvPr>
            <p:ph idx="1"/>
            <p:extLst>
              <p:ext uri="{D42A27DB-BD31-4B8C-83A1-F6EECF244321}">
                <p14:modId xmlns:p14="http://schemas.microsoft.com/office/powerpoint/2010/main" val="3892297695"/>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482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9" name="Rectangle 8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0" name="Freeform: Shape 8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p:cNvSpPr>
            <a:spLocks noGrp="1" noChangeArrowheads="1"/>
          </p:cNvSpPr>
          <p:nvPr>
            <p:ph type="title"/>
          </p:nvPr>
        </p:nvSpPr>
        <p:spPr>
          <a:xfrm>
            <a:off x="686834" y="1153572"/>
            <a:ext cx="3200400" cy="4461163"/>
          </a:xfrm>
        </p:spPr>
        <p:txBody>
          <a:bodyPr>
            <a:normAutofit/>
          </a:bodyPr>
          <a:lstStyle/>
          <a:p>
            <a:pPr eaLnBrk="1" hangingPunct="1"/>
            <a:r>
              <a:rPr lang="en-US" b="1">
                <a:solidFill>
                  <a:srgbClr val="FFFFFF"/>
                </a:solidFill>
              </a:rPr>
              <a:t>Project ReNEW Nutrition Education Pamphlets</a:t>
            </a:r>
          </a:p>
        </p:txBody>
      </p:sp>
      <p:sp>
        <p:nvSpPr>
          <p:cNvPr id="14351" name="Arc 8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339" name="Rectangle 3"/>
          <p:cNvSpPr>
            <a:spLocks noGrp="1" noChangeArrowheads="1"/>
          </p:cNvSpPr>
          <p:nvPr>
            <p:ph idx="1"/>
          </p:nvPr>
        </p:nvSpPr>
        <p:spPr>
          <a:xfrm>
            <a:off x="4447308" y="591344"/>
            <a:ext cx="6906491" cy="5585619"/>
          </a:xfrm>
        </p:spPr>
        <p:txBody>
          <a:bodyPr anchor="ctr">
            <a:normAutofit/>
          </a:bodyPr>
          <a:lstStyle/>
          <a:p>
            <a:pPr marL="0" indent="0" eaLnBrk="1" hangingPunct="1">
              <a:spcBef>
                <a:spcPts val="0"/>
              </a:spcBef>
              <a:spcAft>
                <a:spcPts val="600"/>
              </a:spcAft>
              <a:buNone/>
            </a:pPr>
            <a:r>
              <a:rPr lang="en-US" sz="2000" dirty="0">
                <a:latin typeface="+mj-lt"/>
              </a:rPr>
              <a:t>Designed to be one source low-literacy reference for parents/caregivers on key nutrition issues for each of the WIC participant categories</a:t>
            </a:r>
          </a:p>
          <a:p>
            <a:pPr eaLnBrk="1" hangingPunct="1">
              <a:spcBef>
                <a:spcPts val="0"/>
              </a:spcBef>
              <a:spcAft>
                <a:spcPts val="600"/>
              </a:spcAft>
            </a:pPr>
            <a:endParaRPr lang="en-US" sz="2000" dirty="0">
              <a:latin typeface="+mj-lt"/>
            </a:endParaRPr>
          </a:p>
          <a:p>
            <a:pPr marL="0" indent="0" eaLnBrk="1" hangingPunct="1">
              <a:spcBef>
                <a:spcPts val="0"/>
              </a:spcBef>
              <a:spcAft>
                <a:spcPts val="600"/>
              </a:spcAft>
              <a:buNone/>
            </a:pPr>
            <a:r>
              <a:rPr lang="en-US" sz="2000" b="1" dirty="0">
                <a:latin typeface="+mj-lt"/>
              </a:rPr>
              <a:t>8 pamphlets </a:t>
            </a:r>
          </a:p>
          <a:p>
            <a:pPr lvl="1">
              <a:spcBef>
                <a:spcPts val="0"/>
              </a:spcBef>
              <a:spcAft>
                <a:spcPts val="600"/>
              </a:spcAft>
              <a:buFont typeface="Wingdings" panose="05000000000000000000" pitchFamily="2" charset="2"/>
              <a:buChar char="ü"/>
            </a:pPr>
            <a:r>
              <a:rPr lang="en-US" sz="2000" dirty="0">
                <a:latin typeface="+mj-lt"/>
              </a:rPr>
              <a:t>Healthy Eating During Your Pregnancy</a:t>
            </a:r>
          </a:p>
          <a:p>
            <a:pPr lvl="1">
              <a:spcBef>
                <a:spcPts val="0"/>
              </a:spcBef>
              <a:spcAft>
                <a:spcPts val="600"/>
              </a:spcAft>
              <a:buFont typeface="Wingdings" panose="05000000000000000000" pitchFamily="2" charset="2"/>
              <a:buChar char="ü"/>
            </a:pPr>
            <a:r>
              <a:rPr lang="en-US" sz="2000" dirty="0">
                <a:latin typeface="+mj-lt"/>
              </a:rPr>
              <a:t>Feeding Your Baby 0-4 months, 4-8 months and 8-12 months</a:t>
            </a:r>
          </a:p>
          <a:p>
            <a:pPr lvl="1">
              <a:spcBef>
                <a:spcPts val="0"/>
              </a:spcBef>
              <a:spcAft>
                <a:spcPts val="600"/>
              </a:spcAft>
              <a:buFont typeface="Wingdings" panose="05000000000000000000" pitchFamily="2" charset="2"/>
              <a:buChar char="ü"/>
            </a:pPr>
            <a:r>
              <a:rPr lang="en-US" sz="2000" dirty="0">
                <a:latin typeface="+mj-lt"/>
              </a:rPr>
              <a:t>Feeding Your Baby Birth to 1 Year (includes more pictures, larger font size &amp; bold-faced headings)</a:t>
            </a:r>
          </a:p>
          <a:p>
            <a:pPr lvl="1">
              <a:spcBef>
                <a:spcPts val="0"/>
              </a:spcBef>
              <a:spcAft>
                <a:spcPts val="600"/>
              </a:spcAft>
              <a:buFont typeface="Wingdings" panose="05000000000000000000" pitchFamily="2" charset="2"/>
              <a:buChar char="ü"/>
            </a:pPr>
            <a:r>
              <a:rPr lang="en-US" sz="2000" dirty="0">
                <a:latin typeface="+mj-lt"/>
              </a:rPr>
              <a:t>Feeding Your Toddler</a:t>
            </a:r>
          </a:p>
          <a:p>
            <a:pPr lvl="1">
              <a:spcBef>
                <a:spcPts val="0"/>
              </a:spcBef>
              <a:spcAft>
                <a:spcPts val="600"/>
              </a:spcAft>
              <a:buFont typeface="Wingdings" panose="05000000000000000000" pitchFamily="2" charset="2"/>
              <a:buChar char="ü"/>
            </a:pPr>
            <a:r>
              <a:rPr lang="en-US" sz="2000" dirty="0">
                <a:latin typeface="+mj-lt"/>
              </a:rPr>
              <a:t>Breastfeeding Brochure</a:t>
            </a:r>
          </a:p>
          <a:p>
            <a:pPr lvl="1">
              <a:spcBef>
                <a:spcPts val="0"/>
              </a:spcBef>
              <a:spcAft>
                <a:spcPts val="600"/>
              </a:spcAft>
              <a:buFont typeface="Wingdings" panose="05000000000000000000" pitchFamily="2" charset="2"/>
              <a:buChar char="ü"/>
            </a:pPr>
            <a:r>
              <a:rPr lang="en-US" sz="2000" dirty="0">
                <a:latin typeface="+mj-lt"/>
              </a:rPr>
              <a:t>Healthy Eating After You Deliver</a:t>
            </a:r>
          </a:p>
          <a:p>
            <a:pPr eaLnBrk="1" hangingPunct="1">
              <a:spcBef>
                <a:spcPts val="0"/>
              </a:spcBef>
              <a:spcAft>
                <a:spcPts val="600"/>
              </a:spcAft>
            </a:pPr>
            <a:endParaRPr lang="en-US" sz="2000" dirty="0">
              <a:latin typeface="+mj-lt"/>
            </a:endParaRPr>
          </a:p>
          <a:p>
            <a:pPr eaLnBrk="1" hangingPunct="1">
              <a:spcBef>
                <a:spcPts val="0"/>
              </a:spcBef>
              <a:spcAft>
                <a:spcPts val="600"/>
              </a:spcAft>
            </a:pPr>
            <a:r>
              <a:rPr lang="en-US" sz="2000" dirty="0">
                <a:latin typeface="+mj-lt"/>
              </a:rPr>
              <a:t>Nutrition Education pamphlets guidelines for use</a:t>
            </a:r>
          </a:p>
        </p:txBody>
      </p:sp>
    </p:spTree>
    <p:extLst>
      <p:ext uri="{BB962C8B-B14F-4D97-AF65-F5344CB8AC3E}">
        <p14:creationId xmlns:p14="http://schemas.microsoft.com/office/powerpoint/2010/main" val="91100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1" y="1825625"/>
            <a:ext cx="3200400" cy="4351338"/>
          </a:xfrm>
        </p:spPr>
        <p:txBody>
          <a:bodyPr>
            <a:normAutofit/>
          </a:bodyPr>
          <a:lstStyle/>
          <a:p>
            <a:pPr marL="0" indent="0">
              <a:buNone/>
            </a:pPr>
            <a:endParaRPr lang="en-US" sz="1800" b="1"/>
          </a:p>
          <a:p>
            <a:pPr marL="0" indent="0">
              <a:buNone/>
            </a:pPr>
            <a:endParaRPr lang="en-US" sz="1800" b="1"/>
          </a:p>
          <a:p>
            <a:pPr marL="0" indent="0">
              <a:buNone/>
            </a:pPr>
            <a:r>
              <a:rPr lang="en-US" sz="1800" b="1"/>
              <a:t> </a:t>
            </a:r>
          </a:p>
          <a:p>
            <a:pPr marL="0" indent="0">
              <a:buNone/>
            </a:pPr>
            <a:endParaRPr lang="en-US" sz="1800" b="1"/>
          </a:p>
          <a:p>
            <a:pPr marL="0" indent="0">
              <a:spcBef>
                <a:spcPts val="0"/>
              </a:spcBef>
              <a:buNone/>
            </a:pPr>
            <a:r>
              <a:rPr lang="en-US" sz="1800" b="1"/>
              <a:t>Pamela Beaulieu</a:t>
            </a:r>
          </a:p>
          <a:p>
            <a:pPr marL="0" indent="0">
              <a:spcBef>
                <a:spcPts val="0"/>
              </a:spcBef>
              <a:buNone/>
            </a:pPr>
            <a:r>
              <a:rPr lang="en-US" sz="1800" b="1">
                <a:hlinkClick r:id="rId2"/>
              </a:rPr>
              <a:t>Pamela.Beaulieu@ct.gov</a:t>
            </a:r>
            <a:r>
              <a:rPr lang="en-US" sz="1800" b="1"/>
              <a:t> </a:t>
            </a:r>
          </a:p>
          <a:p>
            <a:pPr marL="0" indent="0">
              <a:spcBef>
                <a:spcPts val="0"/>
              </a:spcBef>
              <a:buNone/>
            </a:pPr>
            <a:endParaRPr lang="en-US" sz="1800" b="1"/>
          </a:p>
          <a:p>
            <a:pPr marL="0" indent="0">
              <a:spcBef>
                <a:spcPts val="0"/>
              </a:spcBef>
              <a:buNone/>
            </a:pPr>
            <a:endParaRPr lang="en-US" sz="1800" b="1"/>
          </a:p>
        </p:txBody>
      </p:sp>
      <p:sp>
        <p:nvSpPr>
          <p:cNvPr id="51"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179A1818-A03E-4D5C-873B-ECB37095A22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349" r="8728"/>
          <a:stretch/>
        </p:blipFill>
        <p:spPr>
          <a:xfrm>
            <a:off x="5603706" y="1258529"/>
            <a:ext cx="5638853" cy="4330205"/>
          </a:xfrm>
          <a:prstGeom prst="rect">
            <a:avLst/>
          </a:prstGeom>
        </p:spPr>
      </p:pic>
    </p:spTree>
    <p:extLst>
      <p:ext uri="{BB962C8B-B14F-4D97-AF65-F5344CB8AC3E}">
        <p14:creationId xmlns:p14="http://schemas.microsoft.com/office/powerpoint/2010/main" val="277892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Text&#10;&#10;Description automatically generated">
            <a:extLst>
              <a:ext uri="{FF2B5EF4-FFF2-40B4-BE49-F238E27FC236}">
                <a16:creationId xmlns:a16="http://schemas.microsoft.com/office/drawing/2014/main" id="{A04D25A8-E97A-4798-9CB7-93161FBCE1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67" t="19178" r="14475" b="20000"/>
          <a:stretch/>
        </p:blipFill>
        <p:spPr>
          <a:xfrm>
            <a:off x="776179" y="1286934"/>
            <a:ext cx="6625763" cy="4259480"/>
          </a:xfrm>
          <a:prstGeom prst="rect">
            <a:avLst/>
          </a:prstGeom>
        </p:spPr>
      </p:pic>
      <p:sp>
        <p:nvSpPr>
          <p:cNvPr id="72" name="Rectangle 67">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502650" y="643467"/>
            <a:ext cx="3117850" cy="2556385"/>
          </a:xfrm>
        </p:spPr>
        <p:txBody>
          <a:bodyPr vert="horz" lIns="91440" tIns="45720" rIns="91440" bIns="45720" rtlCol="0" anchor="b">
            <a:normAutofit/>
          </a:bodyPr>
          <a:lstStyle/>
          <a:p>
            <a:r>
              <a:rPr lang="en-US" sz="4800" b="1" kern="1200">
                <a:solidFill>
                  <a:schemeClr val="bg1"/>
                </a:solidFill>
                <a:latin typeface="+mj-lt"/>
                <a:ea typeface="+mj-ea"/>
                <a:cs typeface="+mj-cs"/>
              </a:rPr>
              <a:t>What is the LAP?</a:t>
            </a:r>
          </a:p>
        </p:txBody>
      </p:sp>
      <p:sp>
        <p:nvSpPr>
          <p:cNvPr id="4" name="Text Placeholder 3"/>
          <p:cNvSpPr>
            <a:spLocks noGrp="1"/>
          </p:cNvSpPr>
          <p:nvPr>
            <p:ph type="body" sz="half" idx="2"/>
          </p:nvPr>
        </p:nvSpPr>
        <p:spPr>
          <a:xfrm>
            <a:off x="8502649" y="3358608"/>
            <a:ext cx="3346973" cy="2831273"/>
          </a:xfrm>
        </p:spPr>
        <p:txBody>
          <a:bodyPr vert="horz" lIns="91440" tIns="45720" rIns="91440" bIns="45720" rtlCol="0">
            <a:normAutofit/>
          </a:bodyPr>
          <a:lstStyle/>
          <a:p>
            <a:pPr indent="-228600">
              <a:buFont typeface="Arial" panose="020B0604020202020204" pitchFamily="34" charset="0"/>
              <a:buChar char="•"/>
            </a:pPr>
            <a:endParaRPr lang="en-US" sz="1400">
              <a:solidFill>
                <a:schemeClr val="bg1"/>
              </a:solidFill>
            </a:endParaRPr>
          </a:p>
          <a:p>
            <a:pPr indent="-228600">
              <a:buFont typeface="Arial" panose="020B0604020202020204" pitchFamily="34" charset="0"/>
              <a:buChar char="•"/>
            </a:pPr>
            <a:r>
              <a:rPr lang="en-US" sz="1400">
                <a:solidFill>
                  <a:schemeClr val="bg1"/>
                </a:solidFill>
              </a:rPr>
              <a:t>Who writes the LAP? </a:t>
            </a:r>
          </a:p>
          <a:p>
            <a:pPr indent="-228600">
              <a:buFont typeface="Arial" panose="020B0604020202020204" pitchFamily="34" charset="0"/>
              <a:buChar char="•"/>
            </a:pPr>
            <a:r>
              <a:rPr lang="en-US" sz="1400">
                <a:solidFill>
                  <a:schemeClr val="bg1"/>
                </a:solidFill>
              </a:rPr>
              <a:t>What is put in the LAP?</a:t>
            </a:r>
          </a:p>
          <a:p>
            <a:pPr indent="-228600">
              <a:buFont typeface="Arial" panose="020B0604020202020204" pitchFamily="34" charset="0"/>
              <a:buChar char="•"/>
            </a:pPr>
            <a:r>
              <a:rPr lang="en-US" sz="1400">
                <a:solidFill>
                  <a:schemeClr val="bg1"/>
                </a:solidFill>
              </a:rPr>
              <a:t>How often is it written or updated?</a:t>
            </a:r>
          </a:p>
          <a:p>
            <a:pPr indent="-228600">
              <a:buFont typeface="Arial" panose="020B0604020202020204" pitchFamily="34" charset="0"/>
              <a:buChar char="•"/>
            </a:pPr>
            <a:r>
              <a:rPr lang="en-US" sz="1400">
                <a:solidFill>
                  <a:schemeClr val="bg1"/>
                </a:solidFill>
              </a:rPr>
              <a:t>What do you do with it once it’s written?</a:t>
            </a:r>
          </a:p>
          <a:p>
            <a:pPr indent="-228600">
              <a:buFont typeface="Arial" panose="020B0604020202020204" pitchFamily="34" charset="0"/>
              <a:buChar char="•"/>
            </a:pPr>
            <a:r>
              <a:rPr lang="en-US" sz="1400">
                <a:solidFill>
                  <a:schemeClr val="bg1"/>
                </a:solidFill>
              </a:rPr>
              <a:t>Who looks at the LAP?</a:t>
            </a:r>
          </a:p>
          <a:p>
            <a:pPr indent="-228600">
              <a:buFont typeface="Arial" panose="020B0604020202020204" pitchFamily="34" charset="0"/>
              <a:buChar char="•"/>
            </a:pPr>
            <a:r>
              <a:rPr lang="en-US" sz="1400">
                <a:solidFill>
                  <a:schemeClr val="bg1"/>
                </a:solidFill>
              </a:rPr>
              <a:t>Does the State agency have a plan too?</a:t>
            </a:r>
          </a:p>
          <a:p>
            <a:pPr indent="-228600">
              <a:buFont typeface="Arial" panose="020B0604020202020204" pitchFamily="34" charset="0"/>
              <a:buChar char="•"/>
            </a:pPr>
            <a:endParaRPr lang="en-US" sz="1400">
              <a:solidFill>
                <a:schemeClr val="bg1"/>
              </a:solidFill>
            </a:endParaRPr>
          </a:p>
          <a:p>
            <a:pPr indent="-228600">
              <a:buFont typeface="Arial" panose="020B0604020202020204" pitchFamily="34" charset="0"/>
              <a:buChar char="•"/>
            </a:pPr>
            <a:endParaRPr lang="en-US" sz="1400">
              <a:solidFill>
                <a:schemeClr val="bg1"/>
              </a:solidFill>
            </a:endParaRPr>
          </a:p>
        </p:txBody>
      </p:sp>
    </p:spTree>
    <p:extLst>
      <p:ext uri="{BB962C8B-B14F-4D97-AF65-F5344CB8AC3E}">
        <p14:creationId xmlns:p14="http://schemas.microsoft.com/office/powerpoint/2010/main" val="188792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378" y="320675"/>
            <a:ext cx="11407487" cy="1325563"/>
          </a:xfrm>
        </p:spPr>
        <p:txBody>
          <a:bodyPr>
            <a:normAutofit/>
          </a:bodyPr>
          <a:lstStyle/>
          <a:p>
            <a:r>
              <a:rPr lang="en-US" sz="5400" b="1" dirty="0">
                <a:solidFill>
                  <a:schemeClr val="accent5"/>
                </a:solidFill>
              </a:rPr>
              <a:t>What Role does a Nutritionist Have?</a:t>
            </a:r>
          </a:p>
        </p:txBody>
      </p:sp>
      <p:graphicFrame>
        <p:nvGraphicFramePr>
          <p:cNvPr id="20" name="Content Placeholder 2">
            <a:extLst>
              <a:ext uri="{FF2B5EF4-FFF2-40B4-BE49-F238E27FC236}">
                <a16:creationId xmlns:a16="http://schemas.microsoft.com/office/drawing/2014/main" id="{41B98328-6C0D-4AFD-9DE3-81EAC93CD448}"/>
              </a:ext>
            </a:extLst>
          </p:cNvPr>
          <p:cNvGraphicFramePr>
            <a:graphicFrameLocks noGrp="1"/>
          </p:cNvGraphicFramePr>
          <p:nvPr>
            <p:ph idx="1"/>
            <p:extLst>
              <p:ext uri="{D42A27DB-BD31-4B8C-83A1-F6EECF244321}">
                <p14:modId xmlns:p14="http://schemas.microsoft.com/office/powerpoint/2010/main" val="2626765089"/>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007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37125"/>
            <a:ext cx="3802276" cy="5256371"/>
          </a:xfrm>
        </p:spPr>
        <p:txBody>
          <a:bodyPr>
            <a:normAutofit/>
          </a:bodyPr>
          <a:lstStyle/>
          <a:p>
            <a:r>
              <a:rPr lang="en-US" sz="4800" b="1" dirty="0"/>
              <a:t>LAP Breakdown</a:t>
            </a:r>
          </a:p>
        </p:txBody>
      </p:sp>
      <p:graphicFrame>
        <p:nvGraphicFramePr>
          <p:cNvPr id="17" name="Content Placeholder 2">
            <a:extLst>
              <a:ext uri="{FF2B5EF4-FFF2-40B4-BE49-F238E27FC236}">
                <a16:creationId xmlns:a16="http://schemas.microsoft.com/office/drawing/2014/main" id="{3E94B928-2438-4F29-949B-FF6FDEF731CD}"/>
              </a:ext>
            </a:extLst>
          </p:cNvPr>
          <p:cNvGraphicFramePr>
            <a:graphicFrameLocks noGrp="1"/>
          </p:cNvGraphicFramePr>
          <p:nvPr>
            <p:ph idx="1"/>
            <p:extLst>
              <p:ext uri="{D42A27DB-BD31-4B8C-83A1-F6EECF244321}">
                <p14:modId xmlns:p14="http://schemas.microsoft.com/office/powerpoint/2010/main" val="2913059390"/>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84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sz="3700" b="1" dirty="0">
                <a:solidFill>
                  <a:srgbClr val="FFFFFF"/>
                </a:solidFill>
              </a:rPr>
              <a:t>Outcome &amp; Nutrition Objectives</a:t>
            </a:r>
          </a:p>
        </p:txBody>
      </p:sp>
      <p:sp>
        <p:nvSpPr>
          <p:cNvPr id="18"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p:cNvSpPr>
            <a:spLocks noGrp="1"/>
          </p:cNvSpPr>
          <p:nvPr>
            <p:ph idx="1"/>
          </p:nvPr>
        </p:nvSpPr>
        <p:spPr>
          <a:xfrm>
            <a:off x="4447308" y="591344"/>
            <a:ext cx="6906491" cy="5585619"/>
          </a:xfrm>
        </p:spPr>
        <p:txBody>
          <a:bodyPr anchor="ctr">
            <a:normAutofit/>
          </a:bodyPr>
          <a:lstStyle/>
          <a:p>
            <a:r>
              <a:rPr lang="en-US" sz="1500" b="1" dirty="0"/>
              <a:t>First Trimester Enrollment - </a:t>
            </a:r>
            <a:r>
              <a:rPr lang="en-US" sz="1500" dirty="0"/>
              <a:t>Increase to 40% the rate of first trimester enrollment of pregnant women.</a:t>
            </a:r>
            <a:endParaRPr lang="en-US" sz="1500" b="1" dirty="0"/>
          </a:p>
          <a:p>
            <a:r>
              <a:rPr lang="en-US" sz="1500" b="1" dirty="0"/>
              <a:t>Maternal Weight Gain - </a:t>
            </a:r>
            <a:r>
              <a:rPr lang="en-US" sz="1500" dirty="0"/>
              <a:t>At least 35% of pregnant women participating in the WIC Program for a minimum of 6 months gain appropriate weight.</a:t>
            </a:r>
          </a:p>
          <a:p>
            <a:r>
              <a:rPr lang="en-US" sz="1500" b="1" dirty="0"/>
              <a:t>Low Birth Weight - </a:t>
            </a:r>
            <a:r>
              <a:rPr lang="en-US" sz="1500" dirty="0"/>
              <a:t>The incidence of low birth weight (LBW) among infants whose mothers were on the WIC Program for at least six months during pregnancy does not exceed 6%.</a:t>
            </a:r>
          </a:p>
          <a:p>
            <a:r>
              <a:rPr lang="en-US" sz="1500" b="1" dirty="0"/>
              <a:t>Anemia - </a:t>
            </a:r>
            <a:r>
              <a:rPr lang="en-US" sz="1500" dirty="0"/>
              <a:t>The prevalence of anemia among children enrolled in the WIC Program for at least one year does not exceed 7.5%.</a:t>
            </a:r>
          </a:p>
          <a:p>
            <a:r>
              <a:rPr lang="en-US" sz="1500" b="1" dirty="0"/>
              <a:t>BF Initiation - </a:t>
            </a:r>
            <a:r>
              <a:rPr lang="en-US" sz="1500" dirty="0"/>
              <a:t>At least 70% of infants enrolled in the WIC Program initiate breastfeeding.</a:t>
            </a:r>
          </a:p>
          <a:p>
            <a:r>
              <a:rPr lang="en-US" sz="1500" b="1" dirty="0"/>
              <a:t>BF Duration - </a:t>
            </a:r>
            <a:r>
              <a:rPr lang="en-US" sz="1500" dirty="0"/>
              <a:t>At least 50% of infants enrolled in the WIC Program are breastfed for 6 months or more.</a:t>
            </a:r>
          </a:p>
          <a:p>
            <a:r>
              <a:rPr lang="en-US" sz="1500" b="1" dirty="0"/>
              <a:t>Overweight - </a:t>
            </a:r>
            <a:r>
              <a:rPr lang="en-US" sz="1500" dirty="0"/>
              <a:t>The prevalence of BMI </a:t>
            </a:r>
            <a:r>
              <a:rPr lang="en-US" sz="1500" u="sng" dirty="0"/>
              <a:t>&gt;</a:t>
            </a:r>
            <a:r>
              <a:rPr lang="en-US" sz="1500" dirty="0"/>
              <a:t> 85</a:t>
            </a:r>
            <a:r>
              <a:rPr lang="en-US" sz="1500" baseline="30000" dirty="0"/>
              <a:t>th</a:t>
            </a:r>
            <a:r>
              <a:rPr lang="en-US" sz="1500" dirty="0"/>
              <a:t> percentile to &lt; 95</a:t>
            </a:r>
            <a:r>
              <a:rPr lang="en-US" sz="1500" baseline="30000" dirty="0"/>
              <a:t>th</a:t>
            </a:r>
            <a:r>
              <a:rPr lang="en-US" sz="1500" dirty="0"/>
              <a:t> percentile for children 2-5 years does not exceed 15%. </a:t>
            </a:r>
            <a:r>
              <a:rPr lang="en-US" sz="1500" b="1" dirty="0"/>
              <a:t>			        	</a:t>
            </a:r>
          </a:p>
          <a:p>
            <a:r>
              <a:rPr lang="en-US" sz="1500" b="1" dirty="0"/>
              <a:t>Obesity - </a:t>
            </a:r>
            <a:r>
              <a:rPr lang="en-US" sz="1500" dirty="0"/>
              <a:t>The prevalence rate of BMI </a:t>
            </a:r>
            <a:r>
              <a:rPr lang="en-US" sz="1500" u="sng" dirty="0"/>
              <a:t>&gt;</a:t>
            </a:r>
            <a:r>
              <a:rPr lang="en-US" sz="1500" dirty="0"/>
              <a:t> 95</a:t>
            </a:r>
            <a:r>
              <a:rPr lang="en-US" sz="1500" baseline="30000" dirty="0"/>
              <a:t>th</a:t>
            </a:r>
            <a:r>
              <a:rPr lang="en-US" sz="1500" dirty="0"/>
              <a:t> percentile for children 2-5 years of age does not exceed 10%.</a:t>
            </a:r>
          </a:p>
          <a:p>
            <a:endParaRPr lang="en-US" sz="1500" dirty="0"/>
          </a:p>
        </p:txBody>
      </p:sp>
    </p:spTree>
    <p:extLst>
      <p:ext uri="{BB962C8B-B14F-4D97-AF65-F5344CB8AC3E}">
        <p14:creationId xmlns:p14="http://schemas.microsoft.com/office/powerpoint/2010/main" val="266084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vert="horz" lIns="91440" tIns="45720" rIns="91440" bIns="45720" rtlCol="0" anchor="ctr">
            <a:normAutofit/>
          </a:bodyPr>
          <a:lstStyle/>
          <a:p>
            <a:br>
              <a:rPr lang="en-US" sz="3700" b="1" kern="1200">
                <a:solidFill>
                  <a:srgbClr val="FFFFFF"/>
                </a:solidFill>
                <a:latin typeface="+mj-lt"/>
                <a:ea typeface="+mj-ea"/>
                <a:cs typeface="+mj-cs"/>
              </a:rPr>
            </a:br>
            <a:r>
              <a:rPr lang="en-US" sz="3700" b="1" kern="1200">
                <a:solidFill>
                  <a:srgbClr val="FFFFFF"/>
                </a:solidFill>
                <a:latin typeface="+mj-lt"/>
                <a:ea typeface="+mj-ea"/>
                <a:cs typeface="+mj-cs"/>
              </a:rPr>
              <a:t>Childhood Obesity Rates </a:t>
            </a:r>
            <a:br>
              <a:rPr lang="en-US" sz="3700" b="1" kern="1200">
                <a:solidFill>
                  <a:srgbClr val="FFFFFF"/>
                </a:solidFill>
                <a:latin typeface="+mj-lt"/>
                <a:ea typeface="+mj-ea"/>
                <a:cs typeface="+mj-cs"/>
              </a:rPr>
            </a:br>
            <a:r>
              <a:rPr lang="en-US" sz="3700" b="1" kern="1200">
                <a:solidFill>
                  <a:srgbClr val="FFFFFF"/>
                </a:solidFill>
                <a:latin typeface="+mj-lt"/>
                <a:ea typeface="+mj-ea"/>
                <a:cs typeface="+mj-cs"/>
              </a:rPr>
              <a:t>by Permanent Site</a:t>
            </a:r>
            <a:br>
              <a:rPr lang="en-US" sz="3700" b="1" kern="1200">
                <a:solidFill>
                  <a:srgbClr val="FFFFFF"/>
                </a:solidFill>
                <a:latin typeface="+mj-lt"/>
                <a:ea typeface="+mj-ea"/>
                <a:cs typeface="+mj-cs"/>
              </a:rPr>
            </a:br>
            <a:endParaRPr lang="en-US" sz="3700" b="1" kern="1200">
              <a:solidFill>
                <a:srgbClr val="FFFFFF"/>
              </a:solidFill>
              <a:latin typeface="+mj-lt"/>
              <a:ea typeface="+mj-ea"/>
              <a:cs typeface="+mj-cs"/>
            </a:endParaRPr>
          </a:p>
        </p:txBody>
      </p:sp>
      <p:sp>
        <p:nvSpPr>
          <p:cNvPr id="4" name="TextBox 3"/>
          <p:cNvSpPr txBox="1"/>
          <p:nvPr/>
        </p:nvSpPr>
        <p:spPr>
          <a:xfrm>
            <a:off x="6090574" y="801866"/>
            <a:ext cx="5306084" cy="5230634"/>
          </a:xfrm>
          <a:prstGeom prst="rect">
            <a:avLst/>
          </a:prstGeom>
        </p:spPr>
        <p:txBody>
          <a:bodyPr vert="horz" lIns="91440" tIns="45720" rIns="91440" bIns="45720" rtlCol="0" anchor="ctr">
            <a:normAutofit/>
          </a:bodyPr>
          <a:lstStyle/>
          <a:p>
            <a:pPr algn="ctr">
              <a:lnSpc>
                <a:spcPct val="90000"/>
              </a:lnSpc>
              <a:spcAft>
                <a:spcPts val="600"/>
              </a:spcAft>
            </a:pPr>
            <a:r>
              <a:rPr lang="en-US" sz="2400" b="1">
                <a:solidFill>
                  <a:srgbClr val="000000"/>
                </a:solidFill>
              </a:rPr>
              <a:t>The prevalence rate of BMI ≥ 95</a:t>
            </a:r>
            <a:r>
              <a:rPr lang="en-US" sz="2400" b="1" baseline="30000">
                <a:solidFill>
                  <a:srgbClr val="000000"/>
                </a:solidFill>
              </a:rPr>
              <a:t>th</a:t>
            </a:r>
            <a:r>
              <a:rPr lang="en-US" sz="2400" b="1">
                <a:solidFill>
                  <a:srgbClr val="000000"/>
                </a:solidFill>
              </a:rPr>
              <a:t> percentile for children 2-5 years of age does not exceed 10%. </a:t>
            </a:r>
          </a:p>
          <a:p>
            <a:pPr>
              <a:lnSpc>
                <a:spcPct val="90000"/>
              </a:lnSpc>
              <a:spcAft>
                <a:spcPts val="600"/>
              </a:spcAft>
            </a:pPr>
            <a:endParaRPr lang="en-US" sz="2400" b="1">
              <a:solidFill>
                <a:srgbClr val="000000"/>
              </a:solidFill>
            </a:endParaRPr>
          </a:p>
          <a:p>
            <a:pPr>
              <a:lnSpc>
                <a:spcPct val="90000"/>
              </a:lnSpc>
              <a:spcAft>
                <a:spcPts val="600"/>
              </a:spcAft>
            </a:pPr>
            <a:endParaRPr lang="en-US" sz="2400" b="1">
              <a:solidFill>
                <a:srgbClr val="000000"/>
              </a:solidFill>
            </a:endParaRPr>
          </a:p>
          <a:p>
            <a:pPr>
              <a:lnSpc>
                <a:spcPct val="90000"/>
              </a:lnSpc>
              <a:spcAft>
                <a:spcPts val="600"/>
              </a:spcAft>
            </a:pPr>
            <a:r>
              <a:rPr lang="en-US" sz="2400">
                <a:solidFill>
                  <a:srgbClr val="000000"/>
                </a:solidFill>
              </a:rPr>
              <a:t>*Among children who have been on WIC for at least 1 year.</a:t>
            </a:r>
          </a:p>
          <a:p>
            <a:pPr indent="-228600">
              <a:lnSpc>
                <a:spcPct val="90000"/>
              </a:lnSpc>
              <a:spcAft>
                <a:spcPts val="600"/>
              </a:spcAft>
              <a:buFont typeface="Arial" panose="020B0604020202020204" pitchFamily="34" charset="0"/>
              <a:buChar char="•"/>
            </a:pPr>
            <a:endParaRPr lang="en-US" sz="2400" dirty="0">
              <a:solidFill>
                <a:srgbClr val="000000"/>
              </a:solidFill>
            </a:endParaRPr>
          </a:p>
        </p:txBody>
      </p:sp>
    </p:spTree>
    <p:extLst>
      <p:ext uri="{BB962C8B-B14F-4D97-AF65-F5344CB8AC3E}">
        <p14:creationId xmlns:p14="http://schemas.microsoft.com/office/powerpoint/2010/main" val="250341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3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271E6C-7CC3-428D-846F-0F7F9EDDBCDA}"/>
              </a:ext>
            </a:extLst>
          </p:cNvPr>
          <p:cNvPicPr>
            <a:picLocks noChangeAspect="1"/>
          </p:cNvPicPr>
          <p:nvPr/>
        </p:nvPicPr>
        <p:blipFill rotWithShape="1">
          <a:blip r:embed="rId3"/>
          <a:srcRect l="1" t="-16983" r="-16983" b="1"/>
          <a:stretch/>
        </p:blipFill>
        <p:spPr>
          <a:xfrm>
            <a:off x="2160849" y="-480060"/>
            <a:ext cx="9117211" cy="6858000"/>
          </a:xfrm>
          <a:prstGeom prst="rect">
            <a:avLst/>
          </a:prstGeom>
        </p:spPr>
      </p:pic>
    </p:spTree>
    <p:extLst>
      <p:ext uri="{BB962C8B-B14F-4D97-AF65-F5344CB8AC3E}">
        <p14:creationId xmlns:p14="http://schemas.microsoft.com/office/powerpoint/2010/main" val="235199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sz="4400" b="1" kern="1200">
                <a:solidFill>
                  <a:srgbClr val="FFFFFF"/>
                </a:solidFill>
                <a:latin typeface="+mj-lt"/>
                <a:ea typeface="+mj-ea"/>
                <a:cs typeface="+mj-cs"/>
              </a:rPr>
              <a:t>SMART Goal Setting</a:t>
            </a: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3069265178"/>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118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C30D95C-3EF8-44E8-B33B-528BD4180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4411</Words>
  <Application>Microsoft Office PowerPoint</Application>
  <PresentationFormat>Widescreen</PresentationFormat>
  <Paragraphs>274</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Connecting the Dots: The Local Agency Plan (LAP)</vt:lpstr>
      <vt:lpstr>Objectives</vt:lpstr>
      <vt:lpstr>What is the LAP?</vt:lpstr>
      <vt:lpstr>What Role does a Nutritionist Have?</vt:lpstr>
      <vt:lpstr>LAP Breakdown</vt:lpstr>
      <vt:lpstr>Outcome &amp; Nutrition Objectives</vt:lpstr>
      <vt:lpstr> Childhood Obesity Rates  by Permanent Site </vt:lpstr>
      <vt:lpstr>PowerPoint Presentation</vt:lpstr>
      <vt:lpstr>SMART Goal Setting</vt:lpstr>
      <vt:lpstr> Example: Goal NOT Met </vt:lpstr>
      <vt:lpstr>Setting Your Target for FY 2021  </vt:lpstr>
      <vt:lpstr>Strategy: Nutrition Objective on Childhood Obesity SMART or NOT SMART?</vt:lpstr>
      <vt:lpstr>Strategy: Nutrition Objective on Childhood Obesity SMART or NOT SMART?</vt:lpstr>
      <vt:lpstr>Updated Workplan for Obesity </vt:lpstr>
      <vt:lpstr>Evaluation Tools</vt:lpstr>
      <vt:lpstr>Participant Satisfaction Survey Results –  What Information Will You Get From It? </vt:lpstr>
      <vt:lpstr>Guidance Documents Available – for Staff</vt:lpstr>
      <vt:lpstr>Lesson Plans </vt:lpstr>
      <vt:lpstr>Outline of Lesson Plans</vt:lpstr>
      <vt:lpstr>Project ReNEW Nutrition Education Pamphlets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2020-11-06T19:33:24Z</dcterms:created>
  <dcterms:modified xsi:type="dcterms:W3CDTF">2020-11-09T14:52:15Z</dcterms:modified>
</cp:coreProperties>
</file>