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2" r:id="rId2"/>
  </p:sldMasterIdLst>
  <p:notesMasterIdLst>
    <p:notesMasterId r:id="rId26"/>
  </p:notesMasterIdLst>
  <p:handoutMasterIdLst>
    <p:handoutMasterId r:id="rId27"/>
  </p:handoutMasterIdLst>
  <p:sldIdLst>
    <p:sldId id="256" r:id="rId3"/>
    <p:sldId id="279" r:id="rId4"/>
    <p:sldId id="280" r:id="rId5"/>
    <p:sldId id="288" r:id="rId6"/>
    <p:sldId id="289" r:id="rId7"/>
    <p:sldId id="285" r:id="rId8"/>
    <p:sldId id="257" r:id="rId9"/>
    <p:sldId id="281" r:id="rId10"/>
    <p:sldId id="299" r:id="rId11"/>
    <p:sldId id="300" r:id="rId12"/>
    <p:sldId id="302" r:id="rId13"/>
    <p:sldId id="258" r:id="rId14"/>
    <p:sldId id="259" r:id="rId15"/>
    <p:sldId id="303" r:id="rId16"/>
    <p:sldId id="270" r:id="rId17"/>
    <p:sldId id="261" r:id="rId18"/>
    <p:sldId id="267" r:id="rId19"/>
    <p:sldId id="268" r:id="rId20"/>
    <p:sldId id="262" r:id="rId21"/>
    <p:sldId id="263" r:id="rId22"/>
    <p:sldId id="266" r:id="rId23"/>
    <p:sldId id="260" r:id="rId24"/>
    <p:sldId id="301" r:id="rId2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23B16"/>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9972" autoAdjust="0"/>
    <p:restoredTop sz="85301" autoAdjust="0"/>
  </p:normalViewPr>
  <p:slideViewPr>
    <p:cSldViewPr snapToGrid="0">
      <p:cViewPr varScale="1">
        <p:scale>
          <a:sx n="73" d="100"/>
          <a:sy n="73" d="100"/>
        </p:scale>
        <p:origin x="845" y="6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4" d="100"/>
          <a:sy n="64" d="100"/>
        </p:scale>
        <p:origin x="3158"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725"/>
          </a:xfrm>
          <a:prstGeom prst="rect">
            <a:avLst/>
          </a:prstGeom>
        </p:spPr>
        <p:txBody>
          <a:bodyPr vert="horz" lIns="91440" tIns="45720" rIns="91440" bIns="45720" rtlCol="0"/>
          <a:lstStyle>
            <a:lvl1pPr algn="r">
              <a:defRPr sz="1200"/>
            </a:lvl1pPr>
          </a:lstStyle>
          <a:p>
            <a:fld id="{3C016247-31D7-49AC-893D-26D58C37D45F}" type="datetimeFigureOut">
              <a:rPr lang="en-US" smtClean="0"/>
              <a:t>10/13/2020</a:t>
            </a:fld>
            <a:endParaRPr lang="en-US"/>
          </a:p>
        </p:txBody>
      </p:sp>
      <p:sp>
        <p:nvSpPr>
          <p:cNvPr id="4" name="Footer Placeholder 3"/>
          <p:cNvSpPr>
            <a:spLocks noGrp="1"/>
          </p:cNvSpPr>
          <p:nvPr>
            <p:ph type="ftr" sz="quarter" idx="2"/>
          </p:nvPr>
        </p:nvSpPr>
        <p:spPr>
          <a:xfrm>
            <a:off x="0" y="8829676"/>
            <a:ext cx="303784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6"/>
            <a:ext cx="3037840" cy="466725"/>
          </a:xfrm>
          <a:prstGeom prst="rect">
            <a:avLst/>
          </a:prstGeom>
        </p:spPr>
        <p:txBody>
          <a:bodyPr vert="horz" lIns="91440" tIns="45720" rIns="91440" bIns="45720" rtlCol="0" anchor="b"/>
          <a:lstStyle>
            <a:lvl1pPr algn="r">
              <a:defRPr sz="1200"/>
            </a:lvl1pPr>
          </a:lstStyle>
          <a:p>
            <a:fld id="{7E0B6DA7-2227-46DC-BBD7-8AF8D7924817}" type="slidenum">
              <a:rPr lang="en-US" smtClean="0"/>
              <a:t>‹#›</a:t>
            </a:fld>
            <a:endParaRPr lang="en-US"/>
          </a:p>
        </p:txBody>
      </p:sp>
    </p:spTree>
    <p:extLst>
      <p:ext uri="{BB962C8B-B14F-4D97-AF65-F5344CB8AC3E}">
        <p14:creationId xmlns:p14="http://schemas.microsoft.com/office/powerpoint/2010/main" val="914466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EE4D38B0-79EB-40FE-9A7D-22E23DCAF7AB}" type="datetimeFigureOut">
              <a:rPr lang="en-US" smtClean="0"/>
              <a:t>10/13/2020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4461FA06-9B5C-4961-A995-6E9E65CD7603}" type="slidenum">
              <a:rPr lang="en-US" smtClean="0"/>
              <a:t>‹#›</a:t>
            </a:fld>
            <a:endParaRPr lang="en-US"/>
          </a:p>
        </p:txBody>
      </p:sp>
    </p:spTree>
    <p:extLst>
      <p:ext uri="{BB962C8B-B14F-4D97-AF65-F5344CB8AC3E}">
        <p14:creationId xmlns:p14="http://schemas.microsoft.com/office/powerpoint/2010/main" val="937237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ortal.ct.gov/DPH/Workforce--Professional-Development/Office-of-Health-Equity/Office-of-Health-Equit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drinstitute.org/resources/basic-concepts-intercultural-communicat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drinstitute.org/resources/basic-concepts-intercultural-communica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bing.com/videos/search?q=Milton+Bennett,+Developmental+Model+of+Cultural+you+tube&amp;view=detail&amp;mid=981AD892D47489C70549981AD892D47489C70549&amp;FORM=VIR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quizlet.com/206325892/ethnocentric-to-ethnorelative-flash-card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cDDWvj_q-o8"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Amy.Botello@ct.gov"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mailto:Marilyn.Lonczak@ct.gov"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1Evwgu369J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manner in which customer service is provided</a:t>
            </a:r>
            <a:r>
              <a:rPr lang="en-US" baseline="0" dirty="0"/>
              <a:t> impacts how effective WIC staff can assist participants in achieving lifelong health and nutrition goals. When WIC staff provide good customer service, participants are more likely to continue to participate and will get the most from the benefits WIC has to offer including nutrition education, referrals and access to healthy food. Today we are going to talk about customer service and how in Connecticut we can provide the best customer service to both our WIC families and co-workers. </a:t>
            </a:r>
            <a:endParaRPr lang="en-US" dirty="0"/>
          </a:p>
          <a:p>
            <a:endParaRPr lang="en-US" dirty="0"/>
          </a:p>
          <a:p>
            <a:endParaRPr lang="en-US" dirty="0"/>
          </a:p>
          <a:p>
            <a:r>
              <a:rPr lang="en-US" dirty="0"/>
              <a:t>In order to provide excellent</a:t>
            </a:r>
            <a:r>
              <a:rPr lang="en-US" baseline="0" dirty="0"/>
              <a:t> customer service we must first understand our participants and their values, experiences and current situation.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461FA06-9B5C-4961-A995-6E9E65CD7603}" type="slidenum">
              <a:rPr lang="en-US" smtClean="0"/>
              <a:t>1</a:t>
            </a:fld>
            <a:endParaRPr lang="en-US"/>
          </a:p>
        </p:txBody>
      </p:sp>
    </p:spTree>
    <p:extLst>
      <p:ext uri="{BB962C8B-B14F-4D97-AF65-F5344CB8AC3E}">
        <p14:creationId xmlns:p14="http://schemas.microsoft.com/office/powerpoint/2010/main" val="926535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Point of View: </a:t>
            </a:r>
            <a:r>
              <a:rPr lang="en-US" b="0" dirty="0"/>
              <a:t>Take time to try to understand the participants point of view.</a:t>
            </a:r>
            <a:r>
              <a:rPr lang="en-US" b="0" baseline="0" dirty="0"/>
              <a:t> State that you want to help and ask how you can be of assistance. Ask questions to gather more information.</a:t>
            </a:r>
          </a:p>
          <a:p>
            <a:endParaRPr lang="en-US" b="0" baseline="0" dirty="0"/>
          </a:p>
          <a:p>
            <a:r>
              <a:rPr lang="en-US" b="1" baseline="0" dirty="0"/>
              <a:t>Show you Care: </a:t>
            </a:r>
            <a:r>
              <a:rPr lang="en-US" dirty="0"/>
              <a:t>G</a:t>
            </a:r>
            <a:r>
              <a:rPr lang="en-US" b="0" baseline="0" dirty="0"/>
              <a:t>ather facts. Demonstrate your willingness to help. Be honest. Offer solutions</a:t>
            </a:r>
          </a:p>
          <a:p>
            <a:endParaRPr lang="en-US" b="1" baseline="0" dirty="0"/>
          </a:p>
          <a:p>
            <a:r>
              <a:rPr lang="en-US" b="1" baseline="0" dirty="0"/>
              <a:t>Don’t take it personally: </a:t>
            </a:r>
            <a:r>
              <a:rPr lang="en-US" b="0" baseline="0" dirty="0"/>
              <a:t>know that even when you’ve done your best, the person may want help from another staff member or manager. </a:t>
            </a:r>
          </a:p>
          <a:p>
            <a:endParaRPr lang="en-US" b="0" baseline="0" dirty="0"/>
          </a:p>
          <a:p>
            <a:r>
              <a:rPr lang="en-US" b="0" baseline="0" dirty="0"/>
              <a:t>Example: How will you handle this situation? What words can you use? How will you treat her? How can you put her at ease?</a:t>
            </a:r>
            <a:endParaRPr lang="en-US" b="0" dirty="0"/>
          </a:p>
        </p:txBody>
      </p:sp>
      <p:sp>
        <p:nvSpPr>
          <p:cNvPr id="4" name="Slide Number Placeholder 3"/>
          <p:cNvSpPr>
            <a:spLocks noGrp="1"/>
          </p:cNvSpPr>
          <p:nvPr>
            <p:ph type="sldNum" sz="quarter" idx="10"/>
          </p:nvPr>
        </p:nvSpPr>
        <p:spPr/>
        <p:txBody>
          <a:bodyPr/>
          <a:lstStyle/>
          <a:p>
            <a:fld id="{4461FA06-9B5C-4961-A995-6E9E65CD7603}" type="slidenum">
              <a:rPr lang="en-US" smtClean="0"/>
              <a:t>10</a:t>
            </a:fld>
            <a:endParaRPr lang="en-US"/>
          </a:p>
        </p:txBody>
      </p:sp>
    </p:spTree>
    <p:extLst>
      <p:ext uri="{BB962C8B-B14F-4D97-AF65-F5344CB8AC3E}">
        <p14:creationId xmlns:p14="http://schemas.microsoft.com/office/powerpoint/2010/main" val="328406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96340"/>
          </a:xfrm>
        </p:spPr>
        <p:txBody>
          <a:bodyPr/>
          <a:lstStyle/>
          <a:p>
            <a:r>
              <a:rPr lang="en-US" altLang="en-US" dirty="0"/>
              <a:t>The next series of slide briefly reviews some concepts related to “cultural competence”.</a:t>
            </a:r>
          </a:p>
          <a:p>
            <a:endParaRPr lang="en-US" altLang="en-US" dirty="0"/>
          </a:p>
          <a:p>
            <a:r>
              <a:rPr lang="en-US" altLang="en-US" dirty="0"/>
              <a:t>Historically, the WIC Program has worked to provide its staff with education to ensure all participants feel welcomed.  The Program also strives to cultivate a diverse workforce reflective of its participants.  </a:t>
            </a:r>
          </a:p>
          <a:p>
            <a:endParaRPr lang="en-US" altLang="en-US" dirty="0"/>
          </a:p>
          <a:p>
            <a:r>
              <a:rPr lang="en-US" altLang="en-US" dirty="0"/>
              <a:t>There are several ways to look at how we view culture. Take a moment to read about the terms on the screen. </a:t>
            </a:r>
          </a:p>
          <a:p>
            <a:endParaRPr lang="en-US" altLang="en-US" dirty="0"/>
          </a:p>
          <a:p>
            <a:r>
              <a:rPr lang="en-US" altLang="en-US" dirty="0"/>
              <a:t>It may seem that these are conflicting definitions-  </a:t>
            </a:r>
            <a:r>
              <a:rPr lang="en-US" altLang="en-US" b="1" dirty="0"/>
              <a:t>cultural diversity and multiculturalism</a:t>
            </a:r>
            <a:r>
              <a:rPr lang="en-US" altLang="en-US" dirty="0"/>
              <a:t>, but both views together can be part of a comprehensive approach to how we work in WIC not only with our participants but also our co-workers.   </a:t>
            </a:r>
          </a:p>
          <a:p>
            <a:endParaRPr lang="en-US" altLang="en-US" dirty="0"/>
          </a:p>
          <a:p>
            <a:r>
              <a:rPr lang="en-US" altLang="en-US" dirty="0"/>
              <a:t>For example, cultural diversity is based on the idea that cultural identities should not be discarded or ignored, but rather </a:t>
            </a:r>
            <a:r>
              <a:rPr lang="en-US" altLang="en-US" b="1" dirty="0"/>
              <a:t>maintained and valued. </a:t>
            </a:r>
          </a:p>
          <a:p>
            <a:endParaRPr lang="en-US" altLang="en-US" dirty="0"/>
          </a:p>
          <a:p>
            <a:r>
              <a:rPr lang="en-US" altLang="en-US" dirty="0"/>
              <a:t>The foundation of multiculturalism is that every culture and race has made a substantial contribution to American History. </a:t>
            </a:r>
          </a:p>
          <a:p>
            <a:endParaRPr lang="en-US" dirty="0"/>
          </a:p>
          <a:p>
            <a:r>
              <a:rPr lang="en-US" dirty="0"/>
              <a:t>So for the next few slides, we will explore how culture impacts WIC Nutrition Services.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B18D8-05FB-45B4-8AD3-93B8F6762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693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4083021"/>
          </a:xfrm>
        </p:spPr>
        <p:txBody>
          <a:bodyPr/>
          <a:lstStyle/>
          <a:p>
            <a:r>
              <a:rPr lang="en-US" altLang="en-US" dirty="0"/>
              <a:t>Since we serve a variety of people in the WIC program, it is key to understand your own knowledge, feelings and beliefs about culture and its impact on food and health prior to providing information or counseling to our participants.  </a:t>
            </a:r>
          </a:p>
          <a:p>
            <a:endParaRPr lang="en-US" altLang="en-US" dirty="0"/>
          </a:p>
          <a:p>
            <a:r>
              <a:rPr lang="en-US" altLang="en-US" dirty="0"/>
              <a:t>As this illustration suggests, we need an open mind to meet our participants where they are at, on many levels, not just diet habits, but in order to begin to understand how our perceptions of “others” can impact our counseling.   </a:t>
            </a:r>
          </a:p>
          <a:p>
            <a:endParaRPr lang="en-US" altLang="en-US" dirty="0"/>
          </a:p>
          <a:p>
            <a:r>
              <a:rPr lang="en-US" altLang="en-US" dirty="0"/>
              <a:t>Let’s use this example. </a:t>
            </a:r>
          </a:p>
          <a:p>
            <a:r>
              <a:rPr lang="en-US" altLang="en-US" dirty="0"/>
              <a:t>It is common knowledge that most people tend to regard their own diet as sensible and the diets of other cultures as bizarre or strange.  </a:t>
            </a:r>
          </a:p>
          <a:p>
            <a:endParaRPr lang="en-US" altLang="en-US" dirty="0"/>
          </a:p>
          <a:p>
            <a:r>
              <a:rPr lang="en-US" altLang="en-US" b="1" dirty="0"/>
              <a:t>Is this statement true for you?  How much of an adventurous eater are you?  Are you hesitant to try foods or dishes from cultures that are different from yours?  </a:t>
            </a:r>
          </a:p>
          <a:p>
            <a:endParaRPr lang="en-US" altLang="en-US" dirty="0"/>
          </a:p>
          <a:p>
            <a:r>
              <a:rPr lang="en-US" altLang="en-US" dirty="0"/>
              <a:t>In this basic example, we use food, but this same way of thinking can be said for other topics such as health beliefs, holiday traditions or parenting styles.  </a:t>
            </a:r>
          </a:p>
          <a:p>
            <a:endParaRPr lang="en-US" altLang="en-US" dirty="0"/>
          </a:p>
          <a:p>
            <a:r>
              <a:rPr lang="en-US" altLang="en-US" dirty="0"/>
              <a:t>Once someone understands their own cultural foods are not widely accepted by other cultures, it’s easier to view other cultural food choices with less hesitance.  The same can be said for other practices that impact health outcomes. </a:t>
            </a:r>
          </a:p>
          <a:p>
            <a:endParaRPr lang="en-US" dirty="0"/>
          </a:p>
          <a:p>
            <a:r>
              <a:rPr lang="en-US" dirty="0">
                <a:hlinkClick r:id="rId3"/>
              </a:rPr>
              <a:t>https://portal.ct.gov/DPH/Workforce--Professional-Development/Office-of-Health-Equity/Office-of-Health-Equity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B18D8-05FB-45B4-8AD3-93B8F6762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623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define culture and values.  </a:t>
            </a:r>
          </a:p>
          <a:p>
            <a:pPr>
              <a:lnSpc>
                <a:spcPct val="90000"/>
              </a:lnSpc>
            </a:pPr>
            <a:endParaRPr lang="en-US" altLang="en-US" dirty="0"/>
          </a:p>
          <a:p>
            <a:pPr>
              <a:lnSpc>
                <a:spcPct val="90000"/>
              </a:lnSpc>
            </a:pPr>
            <a:r>
              <a:rPr lang="en-US" altLang="en-US" dirty="0"/>
              <a:t>Culture is a set of learned customs, beliefs, values, ways of communication, actions, and institutions shared by a racial, ethnic, religious, or social groups that shape their manner of living.</a:t>
            </a:r>
          </a:p>
          <a:p>
            <a:pPr>
              <a:lnSpc>
                <a:spcPct val="90000"/>
              </a:lnSpc>
            </a:pPr>
            <a:endParaRPr lang="en-US" altLang="en-US" dirty="0"/>
          </a:p>
          <a:p>
            <a:pPr>
              <a:lnSpc>
                <a:spcPct val="90000"/>
              </a:lnSpc>
              <a:defRPr/>
            </a:pPr>
            <a:r>
              <a:rPr lang="en-US" altLang="en-US" dirty="0"/>
              <a:t>A value is a widely held belief about what is important in a culture.</a:t>
            </a:r>
          </a:p>
          <a:p>
            <a:pPr>
              <a:lnSpc>
                <a:spcPct val="90000"/>
              </a:lnSpc>
            </a:pPr>
            <a:endParaRPr lang="en-US" altLang="en-US" dirty="0"/>
          </a:p>
          <a:p>
            <a:pPr>
              <a:lnSpc>
                <a:spcPct val="90000"/>
              </a:lnSpc>
            </a:pPr>
            <a:r>
              <a:rPr lang="en-US" altLang="en-US" dirty="0"/>
              <a:t>Culture is learned. </a:t>
            </a:r>
          </a:p>
          <a:p>
            <a:pPr>
              <a:lnSpc>
                <a:spcPct val="90000"/>
              </a:lnSpc>
            </a:pPr>
            <a:endParaRPr lang="en-US" altLang="en-US" dirty="0"/>
          </a:p>
          <a:p>
            <a:pPr>
              <a:lnSpc>
                <a:spcPct val="90000"/>
              </a:lnSpc>
            </a:pPr>
            <a:r>
              <a:rPr lang="en-US" altLang="en-US" dirty="0"/>
              <a:t>Culture is all the things that give an individual identity.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B18D8-05FB-45B4-8AD3-93B8F6762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296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With those definitions in mind, we need to also allow that even though culture is learned, it is not static, it is dynamic and adapts to both internal and external factors.  </a:t>
            </a:r>
          </a:p>
          <a:p>
            <a:r>
              <a:rPr lang="en-US" dirty="0"/>
              <a:t> </a:t>
            </a:r>
          </a:p>
          <a:p>
            <a:r>
              <a:rPr lang="en-US" dirty="0"/>
              <a:t>This slide shows what we tend to do when we think of members of a particular culture, i.e. ethnic or religious groups, race or gender- we generalize or could stereotype because it is faster…</a:t>
            </a:r>
          </a:p>
          <a:p>
            <a:endParaRPr lang="en-US" dirty="0"/>
          </a:p>
          <a:p>
            <a:r>
              <a:rPr lang="en-US" dirty="0"/>
              <a:t>As WIC staff we must resist stereotyping because it doesn’t serve us well in our daily work. </a:t>
            </a:r>
          </a:p>
          <a:p>
            <a:endParaRPr lang="en-US" dirty="0"/>
          </a:p>
          <a:p>
            <a:r>
              <a:rPr lang="en-US" dirty="0"/>
              <a:t>Above all, WIC participants are individuals and although they exist in various cultural backgrounds, ethnic or religious groups, may be of different race or genders- these characteristics do not need to be solely defining about a participant, but can provide us with some information we need to put in context for our role in WIC.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B18D8-05FB-45B4-8AD3-93B8F6762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78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definition of dominant culture was found on the red shoe movement blog (The red shoe movement is a company dedicated to women’s career and leadership development.)</a:t>
            </a:r>
          </a:p>
          <a:p>
            <a:endParaRPr lang="en-US" dirty="0"/>
          </a:p>
          <a:p>
            <a:r>
              <a:rPr lang="en-US" dirty="0"/>
              <a:t>Dominant culture is described in the United States as the European American, whereas Hispanic, African American and Chinese cultures are all secondary.</a:t>
            </a:r>
          </a:p>
          <a:p>
            <a:endParaRPr lang="en-US" dirty="0"/>
          </a:p>
          <a:p>
            <a:r>
              <a:rPr lang="en-US" b="1" dirty="0"/>
              <a:t>Cultural sensitivity </a:t>
            </a:r>
            <a:r>
              <a:rPr lang="en-US" dirty="0"/>
              <a:t>implies that both groups understand and respect each other’s characteristics. And also means that you are aware that people are not all the same and that you recognize that your culture is no better than any other culture. </a:t>
            </a:r>
          </a:p>
          <a:p>
            <a:endParaRPr lang="en-US" dirty="0"/>
          </a:p>
          <a:p>
            <a:r>
              <a:rPr lang="en-US" dirty="0"/>
              <a:t>Of course, achieving this level of culture sensitivity can be a challenge for members of dominant the culture.  </a:t>
            </a:r>
          </a:p>
          <a:p>
            <a:endParaRPr lang="en-US" dirty="0"/>
          </a:p>
          <a:p>
            <a:endParaRPr lang="en-US" dirty="0"/>
          </a:p>
          <a:p>
            <a:endParaRPr lang="en-US" dirty="0"/>
          </a:p>
          <a:p>
            <a:r>
              <a:rPr lang="en-US" dirty="0">
                <a:hlinkClick r:id="rId3"/>
              </a:rPr>
              <a:t>https://www.idrinstitute.org/resources/basic-concepts-intercultural-communication/</a:t>
            </a:r>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B18D8-05FB-45B4-8AD3-93B8F6762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754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4009073"/>
          </a:xfrm>
        </p:spPr>
        <p:txBody>
          <a:bodyPr/>
          <a:lstStyle/>
          <a:p>
            <a:r>
              <a:rPr lang="en-US" dirty="0"/>
              <a:t>So, how can we gain understanding of other cultures?  </a:t>
            </a:r>
          </a:p>
          <a:p>
            <a:endParaRPr lang="en-US" dirty="0"/>
          </a:p>
          <a:p>
            <a:r>
              <a:rPr lang="en-US" dirty="0"/>
              <a:t>The first step is to gain knowledge to balance your existing beliefs and feelings.  </a:t>
            </a:r>
          </a:p>
          <a:p>
            <a:r>
              <a:rPr lang="en-US" dirty="0"/>
              <a:t>It is okay when you are new to WIC to not have information about all the diverse populations that you serve in your local agency.  </a:t>
            </a:r>
          </a:p>
          <a:p>
            <a:endParaRPr lang="en-US" dirty="0"/>
          </a:p>
          <a:p>
            <a:r>
              <a:rPr lang="en-US" dirty="0"/>
              <a:t>However, over time, you should be working to gain understanding of the varied populations you serve in order to be able to provide excellent customer service and provide relevant nutrition information.  </a:t>
            </a:r>
          </a:p>
          <a:p>
            <a:endParaRPr lang="en-US" dirty="0"/>
          </a:p>
          <a:p>
            <a:r>
              <a:rPr lang="en-US" dirty="0"/>
              <a:t>The next few slides will provide you with various academic resources if you wish to explore these topics more deeply.  </a:t>
            </a:r>
          </a:p>
          <a:p>
            <a:endParaRPr lang="en-US" dirty="0"/>
          </a:p>
          <a:p>
            <a:r>
              <a:rPr lang="en-US" dirty="0"/>
              <a:t>Before we move on, a quick reminder that the information gained from your research on culture, race and ethnicities, needs to be balanced by understanding that participants come with individual experiences as well, to avoid cultural stereotyping.  </a:t>
            </a:r>
          </a:p>
          <a:p>
            <a:endParaRPr lang="en-US" dirty="0"/>
          </a:p>
          <a:p>
            <a:r>
              <a:rPr lang="en-US" dirty="0"/>
              <a:t>For example, I (Marilyn Lonczak) have polish ancestry, but it do not like all polish foods nor do I  subscribe to all polish cultural traditions.  I wouldn’t want WIC staff to make assumptions about my food preferences based on my heritage.  </a:t>
            </a:r>
          </a:p>
          <a:p>
            <a:endParaRPr lang="en-US" dirty="0"/>
          </a:p>
          <a:p>
            <a:r>
              <a:rPr lang="en-US" b="1" dirty="0"/>
              <a:t>The best way to bridge this gap is to ask clarifying questions and avoid making assumptions.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B18D8-05FB-45B4-8AD3-93B8F6762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945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913" y="260350"/>
            <a:ext cx="6981826" cy="3927475"/>
          </a:xfrm>
        </p:spPr>
      </p:sp>
      <p:sp>
        <p:nvSpPr>
          <p:cNvPr id="3" name="Notes Placeholder 2"/>
          <p:cNvSpPr>
            <a:spLocks noGrp="1"/>
          </p:cNvSpPr>
          <p:nvPr>
            <p:ph type="body" idx="1"/>
          </p:nvPr>
        </p:nvSpPr>
        <p:spPr>
          <a:xfrm>
            <a:off x="156411" y="4473892"/>
            <a:ext cx="6533147" cy="4658453"/>
          </a:xfrm>
        </p:spPr>
        <p:txBody>
          <a:bodyPr/>
          <a:lstStyle/>
          <a:p>
            <a:r>
              <a:rPr lang="en-US" dirty="0"/>
              <a:t>For those of you that would like to gain a deeper understanding of a leading theory behind intercultural sensitivity, there are resources on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https://www.idrinstitute.org/resources/basic-concepts-intercultural-communication/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https://www.bing.com/videos/search?q=Milton+Bennett%2c+Developmental+Model+of+Cultural+you+tube&amp;view=detail&amp;mid=981AD892D47489C70549981AD892D47489C70549&amp;FORM=VIRE</a:t>
            </a:r>
            <a:endParaRPr lang="en-US" dirty="0"/>
          </a:p>
          <a:p>
            <a:endParaRPr lang="en-US" dirty="0"/>
          </a:p>
          <a:p>
            <a:r>
              <a:rPr lang="en-US" dirty="0"/>
              <a:t>The key premise of this developmental model of intercultural sensitivity or D-M-I-S is that as one’s understanding of cultural differences become more complex, one’s experience of culture is more sophisticated and there is potential to increase competence in intercultural interactions.  </a:t>
            </a:r>
          </a:p>
          <a:p>
            <a:endParaRPr lang="en-US" dirty="0"/>
          </a:p>
          <a:p>
            <a:r>
              <a:rPr lang="en-US" dirty="0"/>
              <a:t>The continuum on the right shows the various “stages” moving from “ethnocentrism” which is </a:t>
            </a:r>
          </a:p>
          <a:p>
            <a:pPr marL="171450" indent="-171450">
              <a:buFont typeface="Arial" panose="020B0604020202020204" pitchFamily="34" charset="0"/>
              <a:buChar char="•"/>
            </a:pPr>
            <a:r>
              <a:rPr lang="en-US" dirty="0"/>
              <a:t>Believing that your own race, culture, nation, and way of living is better than all others</a:t>
            </a:r>
          </a:p>
          <a:p>
            <a:pPr marL="171450" indent="-171450">
              <a:buFont typeface="Arial" panose="020B0604020202020204" pitchFamily="34" charset="0"/>
              <a:buChar char="•"/>
            </a:pPr>
            <a:r>
              <a:rPr lang="en-US" dirty="0"/>
              <a:t>Using the standards of your own culture to judge another culture</a:t>
            </a:r>
          </a:p>
          <a:p>
            <a:pPr marL="171450" indent="-171450">
              <a:buFont typeface="Arial" panose="020B0604020202020204" pitchFamily="34" charset="0"/>
              <a:buChar char="•"/>
            </a:pPr>
            <a:r>
              <a:rPr lang="en-US" dirty="0"/>
              <a:t>Making false assumptions about others' ways based on our own limited experience</a:t>
            </a:r>
          </a:p>
          <a:p>
            <a:endParaRPr lang="en-US" dirty="0"/>
          </a:p>
          <a:p>
            <a:r>
              <a:rPr lang="en-US" dirty="0"/>
              <a:t>…to </a:t>
            </a:r>
            <a:r>
              <a:rPr lang="en-US" dirty="0" err="1"/>
              <a:t>ethnorelativism</a:t>
            </a:r>
            <a:r>
              <a:rPr lang="en-US" dirty="0"/>
              <a:t> which is </a:t>
            </a:r>
          </a:p>
          <a:p>
            <a:pPr marL="171450" indent="-171450">
              <a:buFont typeface="Arial" panose="020B0604020202020204" pitchFamily="34" charset="0"/>
              <a:buChar char="•"/>
            </a:pPr>
            <a:r>
              <a:rPr lang="en-US" dirty="0"/>
              <a:t>Accepting that the ways of other groups are equal to our own in value</a:t>
            </a:r>
          </a:p>
          <a:p>
            <a:pPr marL="171450" indent="-171450">
              <a:buFont typeface="Arial" panose="020B0604020202020204" pitchFamily="34" charset="0"/>
              <a:buChar char="•"/>
            </a:pPr>
            <a:r>
              <a:rPr lang="en-US" dirty="0"/>
              <a:t>Realizing that we act from our own values and asking ourselves if we have the right to decide what is right for others </a:t>
            </a:r>
          </a:p>
          <a:p>
            <a:pPr marL="171450" indent="-171450">
              <a:buFont typeface="Arial" panose="020B0604020202020204" pitchFamily="34" charset="0"/>
              <a:buChar char="•"/>
            </a:pPr>
            <a:r>
              <a:rPr lang="en-US" dirty="0"/>
              <a:t>This can be hard as it brings up a lot of ethical questions in health care. So ethics teams are involved in those hard decisions at times.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B18D8-05FB-45B4-8AD3-93B8F6762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52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975" lvl="2">
              <a:lnSpc>
                <a:spcPct val="90000"/>
              </a:lnSpc>
              <a:defRPr/>
            </a:pPr>
            <a:r>
              <a:rPr lang="en-US" dirty="0"/>
              <a:t>What are some ways that we can become more culturally sensitive or appropriate?  </a:t>
            </a:r>
          </a:p>
          <a:p>
            <a:pPr marL="53975" lvl="2">
              <a:lnSpc>
                <a:spcPct val="90000"/>
              </a:lnSpc>
              <a:defRPr/>
            </a:pPr>
            <a:endParaRPr lang="en-US" dirty="0"/>
          </a:p>
          <a:p>
            <a:pPr marL="53975" lvl="2">
              <a:lnSpc>
                <a:spcPct val="90000"/>
              </a:lnSpc>
              <a:defRPr/>
            </a:pPr>
            <a:r>
              <a:rPr lang="en-US" dirty="0"/>
              <a:t>First, understand that we are all ethnocentric. We judge and misunderstand others based on our own limited life experience.  </a:t>
            </a:r>
          </a:p>
          <a:p>
            <a:pPr marL="53975" lvl="2">
              <a:lnSpc>
                <a:spcPct val="90000"/>
              </a:lnSpc>
              <a:defRPr/>
            </a:pPr>
            <a:endParaRPr lang="en-US" dirty="0"/>
          </a:p>
          <a:p>
            <a:pPr marL="53975" lvl="2">
              <a:lnSpc>
                <a:spcPct val="90000"/>
              </a:lnSpc>
              <a:defRPr/>
            </a:pPr>
            <a:r>
              <a:rPr lang="en-US" dirty="0"/>
              <a:t>Become aware of your own beliefs.  Be mindful that ethnocentrism may be exploited to foster </a:t>
            </a:r>
            <a:r>
              <a:rPr lang="en-US" b="1" dirty="0"/>
              <a:t>conflict and promote the power of a particular group.</a:t>
            </a:r>
          </a:p>
          <a:p>
            <a:pPr marL="53975" lvl="2">
              <a:lnSpc>
                <a:spcPct val="90000"/>
              </a:lnSpc>
              <a:defRPr/>
            </a:pPr>
            <a:endParaRPr lang="en-US" b="1" dirty="0"/>
          </a:p>
          <a:p>
            <a:pPr marL="53975" lvl="2">
              <a:lnSpc>
                <a:spcPct val="90000"/>
              </a:lnSpc>
              <a:defRPr/>
            </a:pPr>
            <a:r>
              <a:rPr lang="en-US" b="1" dirty="0"/>
              <a:t>To move along the continuum </a:t>
            </a:r>
            <a:br>
              <a:rPr lang="en-US" dirty="0"/>
            </a:br>
            <a:r>
              <a:rPr lang="en-US" dirty="0"/>
              <a:t>Observe the reactions of ourselves and others, look for both similarities and differences.  Be open to learn from others who are different from you.  </a:t>
            </a:r>
          </a:p>
          <a:p>
            <a:pPr marL="53975" lvl="2">
              <a:lnSpc>
                <a:spcPct val="90000"/>
              </a:lnSpc>
              <a:defRPr/>
            </a:pPr>
            <a:endParaRPr lang="en-US" dirty="0"/>
          </a:p>
          <a:p>
            <a:pPr marL="53975" lvl="2">
              <a:lnSpc>
                <a:spcPct val="90000"/>
              </a:lnSpc>
              <a:defRPr/>
            </a:pPr>
            <a:r>
              <a:rPr lang="en-US" dirty="0"/>
              <a:t>When working with participants.  </a:t>
            </a:r>
          </a:p>
          <a:p>
            <a:pPr marL="225425" lvl="2" indent="-171450">
              <a:lnSpc>
                <a:spcPct val="90000"/>
              </a:lnSpc>
              <a:buFont typeface="Arial" panose="020B0604020202020204" pitchFamily="34" charset="0"/>
              <a:buChar char="•"/>
              <a:defRPr/>
            </a:pPr>
            <a:r>
              <a:rPr lang="en-US" dirty="0"/>
              <a:t>Appreciate their life experience, contemplate, what are their feelings and thoughts about their health care situation?</a:t>
            </a:r>
          </a:p>
          <a:p>
            <a:pPr marL="225425" lvl="2" indent="-171450">
              <a:lnSpc>
                <a:spcPct val="90000"/>
              </a:lnSpc>
              <a:buFont typeface="Arial" panose="020B0604020202020204" pitchFamily="34" charset="0"/>
              <a:buChar char="•"/>
              <a:defRPr/>
            </a:pPr>
            <a:r>
              <a:rPr lang="en-US" dirty="0"/>
              <a:t>How does this belief help them to adapt to life? This helps you gain insight into their culture</a:t>
            </a:r>
          </a:p>
          <a:p>
            <a:pPr marL="225425" lvl="2" indent="-171450">
              <a:lnSpc>
                <a:spcPct val="90000"/>
              </a:lnSpc>
              <a:buFont typeface="Arial" panose="020B0604020202020204" pitchFamily="34" charset="0"/>
              <a:buChar char="•"/>
              <a:defRPr/>
            </a:pPr>
            <a:r>
              <a:rPr lang="en-US" dirty="0"/>
              <a:t>Remember participants are the experts in what is important in their lives.  </a:t>
            </a:r>
          </a:p>
          <a:p>
            <a:pPr marL="225425" lvl="2" indent="-171450">
              <a:lnSpc>
                <a:spcPct val="90000"/>
              </a:lnSpc>
              <a:buFont typeface="Arial" panose="020B0604020202020204" pitchFamily="34" charset="0"/>
              <a:buChar char="•"/>
              <a:defRPr/>
            </a:pPr>
            <a:r>
              <a:rPr lang="en-US" dirty="0"/>
              <a:t>Seek out opportunities to be involved in inter-ethnic opportunities to learn more about other people.  Your work with diverse patients can help you learn new ways of seeing and experiencing life</a:t>
            </a:r>
          </a:p>
          <a:p>
            <a:pPr marL="225425" lvl="2" indent="-171450">
              <a:lnSpc>
                <a:spcPct val="90000"/>
              </a:lnSpc>
              <a:buFont typeface="Arial" panose="020B0604020202020204" pitchFamily="34" charset="0"/>
              <a:buChar char="•"/>
              <a:defRPr/>
            </a:pPr>
            <a:endParaRPr lang="en-US" dirty="0"/>
          </a:p>
          <a:p>
            <a:pPr marL="225425" lvl="2" indent="-171450">
              <a:lnSpc>
                <a:spcPct val="90000"/>
              </a:lnSpc>
              <a:buFont typeface="Arial" panose="020B0604020202020204" pitchFamily="34" charset="0"/>
              <a:buChar char="•"/>
              <a:defRPr/>
            </a:pPr>
            <a:r>
              <a:rPr lang="en-US" dirty="0">
                <a:hlinkClick r:id="rId3"/>
              </a:rPr>
              <a:t>https://quizlet.com/206325892/ethnocentric-to-ethnorelative-flash-cards/</a:t>
            </a:r>
            <a:r>
              <a:rPr lang="en-US" dirty="0"/>
              <a:t> </a:t>
            </a:r>
          </a:p>
          <a:p>
            <a:pPr marL="225425" lvl="2" indent="-171450">
              <a:lnSpc>
                <a:spcPct val="90000"/>
              </a:lnSpc>
              <a:buFont typeface="Arial" panose="020B0604020202020204" pitchFamily="34" charset="0"/>
              <a:buChar char="•"/>
              <a:defRPr/>
            </a:pPr>
            <a:endParaRPr lang="en-US" altLang="en-US" dirty="0"/>
          </a:p>
          <a:p>
            <a:pPr lvl="2">
              <a:lnSpc>
                <a:spcPct val="90000"/>
              </a:lnSpc>
              <a:defRPr/>
            </a:pPr>
            <a:endParaRPr lang="en-US" altLang="en-US" dirty="0"/>
          </a:p>
          <a:p>
            <a:pPr lvl="2">
              <a:lnSpc>
                <a:spcPct val="90000"/>
              </a:lnSpc>
              <a:defRPr/>
            </a:pPr>
            <a:endParaRPr lang="en-US" altLang="en-US" dirty="0"/>
          </a:p>
          <a:p>
            <a:pPr lvl="2">
              <a:lnSpc>
                <a:spcPct val="90000"/>
              </a:lnSpc>
              <a:defRPr/>
            </a:pPr>
            <a:endParaRPr lang="en-US" altLang="en-US" dirty="0"/>
          </a:p>
          <a:p>
            <a:pPr lvl="2">
              <a:lnSpc>
                <a:spcPct val="90000"/>
              </a:lnSpc>
              <a:buFont typeface="Wingdings" pitchFamily="2" charset="2"/>
              <a:buChar char="ü"/>
              <a:defRPr/>
            </a:pPr>
            <a:endParaRPr lang="en-US" altLang="en-US" dirty="0"/>
          </a:p>
          <a:p>
            <a:pPr lvl="2">
              <a:lnSpc>
                <a:spcPct val="90000"/>
              </a:lnSpc>
              <a:defRPr/>
            </a:pPr>
            <a:r>
              <a:rPr lang="en-US" altLang="en-US" sz="200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B18D8-05FB-45B4-8AD3-93B8F6762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956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 culturally appropriate person is someone who demonstrates both sensitivity to cultural differences and similarities, and effectiveness in using cultural symbols to communicate a message.  Keep in mind there is a l</a:t>
            </a:r>
            <a:r>
              <a:rPr lang="en-US" dirty="0"/>
              <a:t>earning curve and continual process.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B18D8-05FB-45B4-8AD3-93B8F6762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28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Watch </a:t>
            </a:r>
            <a:r>
              <a:rPr lang="en-US" sz="1200" b="1" i="1" kern="1200" dirty="0">
                <a:solidFill>
                  <a:schemeClr val="tx1"/>
                </a:solidFill>
                <a:effectLst/>
                <a:latin typeface="+mn-lt"/>
                <a:ea typeface="+mn-ea"/>
                <a:cs typeface="+mn-cs"/>
              </a:rPr>
              <a:t>Empathy: The Human Connection to Patient Care </a:t>
            </a:r>
            <a:r>
              <a:rPr lang="en-US" sz="1200" kern="1200" dirty="0">
                <a:solidFill>
                  <a:schemeClr val="tx1"/>
                </a:solidFill>
                <a:effectLst/>
                <a:latin typeface="+mn-lt"/>
                <a:ea typeface="+mn-ea"/>
                <a:cs typeface="+mn-cs"/>
              </a:rPr>
              <a:t>video. </a:t>
            </a:r>
            <a:r>
              <a:rPr lang="en-US" sz="1200" kern="1200" dirty="0">
                <a:solidFill>
                  <a:schemeClr val="tx1"/>
                </a:solidFill>
                <a:effectLst/>
                <a:latin typeface="+mn-lt"/>
                <a:ea typeface="+mn-ea"/>
                <a:cs typeface="+mn-cs"/>
                <a:hlinkClick r:id="rId3"/>
              </a:rPr>
              <a:t>https://www.youtube.com/watch?v=cDDWvj_q-o8</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61FA06-9B5C-4961-A995-6E9E65CD7603}" type="slidenum">
              <a:rPr lang="en-US" smtClean="0"/>
              <a:t>2</a:t>
            </a:fld>
            <a:endParaRPr lang="en-US"/>
          </a:p>
        </p:txBody>
      </p:sp>
    </p:spTree>
    <p:extLst>
      <p:ext uri="{BB962C8B-B14F-4D97-AF65-F5344CB8AC3E}">
        <p14:creationId xmlns:p14="http://schemas.microsoft.com/office/powerpoint/2010/main" val="2185143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3" y="1162050"/>
            <a:ext cx="6505575" cy="3660775"/>
          </a:xfrm>
        </p:spPr>
      </p:sp>
      <p:sp>
        <p:nvSpPr>
          <p:cNvPr id="3" name="Notes Placeholder 2"/>
          <p:cNvSpPr>
            <a:spLocks noGrp="1"/>
          </p:cNvSpPr>
          <p:nvPr>
            <p:ph type="body" idx="1"/>
          </p:nvPr>
        </p:nvSpPr>
        <p:spPr>
          <a:xfrm>
            <a:off x="360947" y="5402726"/>
            <a:ext cx="6320841" cy="3660458"/>
          </a:xfrm>
        </p:spPr>
        <p:txBody>
          <a:bodyPr/>
          <a:lstStyle/>
          <a:p>
            <a:r>
              <a:rPr lang="en-US" altLang="en-US" dirty="0"/>
              <a:t>Here is another framework for understanding people’s movement towards cultural competence.  </a:t>
            </a:r>
          </a:p>
          <a:p>
            <a:endParaRPr lang="en-US" altLang="en-US" dirty="0"/>
          </a:p>
          <a:p>
            <a:r>
              <a:rPr lang="en-US" altLang="en-US" dirty="0"/>
              <a:t>When systems, agencies, and practitioners that have the capacity, skills, and knowledge to respond to the unique needs of populations whose cultures are different that that which might be called dominant or mainstream America we are moving toward a more inclusive society.  </a:t>
            </a:r>
          </a:p>
          <a:p>
            <a:endParaRPr lang="en-US" altLang="en-US" dirty="0"/>
          </a:p>
          <a:p>
            <a:r>
              <a:rPr lang="en-US" altLang="en-US" dirty="0"/>
              <a:t>It is also valuable to remember that you </a:t>
            </a:r>
            <a:r>
              <a:rPr lang="en-US" altLang="en-US" i="1" dirty="0"/>
              <a:t>do not have to agree with all behaviors or practices of different cultures</a:t>
            </a:r>
            <a:r>
              <a:rPr lang="en-US" altLang="en-US" dirty="0"/>
              <a:t>, but you should make an effort to learn about and understand to build rapport and make connections. </a:t>
            </a:r>
          </a:p>
          <a:p>
            <a:endParaRPr lang="en-US" dirty="0"/>
          </a:p>
        </p:txBody>
      </p:sp>
      <p:sp>
        <p:nvSpPr>
          <p:cNvPr id="4" name="Slide Number Placeholder 3"/>
          <p:cNvSpPr>
            <a:spLocks noGrp="1"/>
          </p:cNvSpPr>
          <p:nvPr>
            <p:ph type="sldNum" sz="quarter" idx="10"/>
          </p:nvPr>
        </p:nvSpPr>
        <p:spPr/>
        <p:txBody>
          <a:bodyPr/>
          <a:lstStyle/>
          <a:p>
            <a:fld id="{498B18D8-05FB-45B4-8AD3-93B8F6762A16}" type="slidenum">
              <a:rPr lang="en-US" smtClean="0"/>
              <a:t>20</a:t>
            </a:fld>
            <a:endParaRPr lang="en-US"/>
          </a:p>
        </p:txBody>
      </p:sp>
    </p:spTree>
    <p:extLst>
      <p:ext uri="{BB962C8B-B14F-4D97-AF65-F5344CB8AC3E}">
        <p14:creationId xmlns:p14="http://schemas.microsoft.com/office/powerpoint/2010/main" val="2020079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4257432"/>
          </a:xfrm>
        </p:spPr>
        <p:txBody>
          <a:bodyPr/>
          <a:lstStyle/>
          <a:p>
            <a:r>
              <a:rPr lang="en-US" altLang="en-US" dirty="0"/>
              <a:t>Now that we have explored some basics and theory regarding cultural interactions, let’s briefly talk about how cultural beliefs can impact WIC Nutrition Services.  </a:t>
            </a:r>
          </a:p>
          <a:p>
            <a:endParaRPr lang="en-US" altLang="en-US" dirty="0"/>
          </a:p>
          <a:p>
            <a:r>
              <a:rPr lang="en-US" altLang="en-US" dirty="0"/>
              <a:t>Take a few moments to write down your views on the following- </a:t>
            </a:r>
          </a:p>
          <a:p>
            <a:r>
              <a:rPr lang="en-US" altLang="en-US" dirty="0"/>
              <a:t>What defines “good health”?</a:t>
            </a:r>
          </a:p>
          <a:p>
            <a:r>
              <a:rPr lang="en-US" altLang="en-US" dirty="0"/>
              <a:t>How does your culture think about how illnesses are caused and/or prevented.  </a:t>
            </a:r>
          </a:p>
          <a:p>
            <a:r>
              <a:rPr lang="en-US" altLang="en-US" dirty="0"/>
              <a:t>What are your beliefs when it comes to seeking health care?  </a:t>
            </a:r>
          </a:p>
          <a:p>
            <a:endParaRPr lang="en-US" altLang="en-US" dirty="0"/>
          </a:p>
          <a:p>
            <a:r>
              <a:rPr lang="en-US" dirty="0"/>
              <a:t>Write down your responses and save to share for a discussion during the training.  </a:t>
            </a:r>
          </a:p>
          <a:p>
            <a:endParaRPr lang="en-US" dirty="0"/>
          </a:p>
          <a:p>
            <a:r>
              <a:rPr lang="en-US" dirty="0"/>
              <a:t>These can be hard questions to answer, because as a WIC employee our counseling and recommendations come from our WIC Regulations and/or research that stems from the dominant culture i.e. Western Medicine. </a:t>
            </a:r>
          </a:p>
          <a:p>
            <a:endParaRPr lang="en-US" dirty="0"/>
          </a:p>
          <a:p>
            <a:r>
              <a:rPr lang="en-US" dirty="0"/>
              <a:t>Understand that at times these recommendations may conflict or be rejected by participants and that is OK.  Talk more with your mentor about they have handled these situations in the past.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B18D8-05FB-45B4-8AD3-93B8F6762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982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endParaRPr lang="en-US" sz="1200" b="1" dirty="0">
              <a:ea typeface="Calibri"/>
              <a:cs typeface="Times New Roman"/>
            </a:endParaRPr>
          </a:p>
          <a:p>
            <a:pPr marL="0" indent="0">
              <a:spcBef>
                <a:spcPts val="0"/>
              </a:spcBef>
              <a:buNone/>
            </a:pPr>
            <a:r>
              <a:rPr lang="en-US" b="1" dirty="0">
                <a:ea typeface="Calibri"/>
                <a:cs typeface="Times New Roman"/>
              </a:rPr>
              <a:t>So as we move to the end of this presentation, we want share with you our WIC Customer Service Statement. </a:t>
            </a:r>
          </a:p>
          <a:p>
            <a:pPr marL="0" indent="0">
              <a:spcBef>
                <a:spcPts val="0"/>
              </a:spcBef>
              <a:buNone/>
            </a:pPr>
            <a:endParaRPr lang="en-US" sz="1200" b="1" dirty="0">
              <a:ea typeface="Calibri"/>
              <a:cs typeface="Times New Roman"/>
            </a:endParaRPr>
          </a:p>
          <a:p>
            <a:pPr marL="0" indent="0">
              <a:spcBef>
                <a:spcPts val="0"/>
              </a:spcBef>
              <a:buNone/>
            </a:pPr>
            <a:r>
              <a:rPr lang="en-US" sz="1200" b="1" dirty="0">
                <a:ea typeface="Calibri"/>
                <a:cs typeface="Times New Roman"/>
              </a:rPr>
              <a:t>A WIC participant is the most important person to enter the WIC office. A participant is not dependent on us. </a:t>
            </a:r>
          </a:p>
          <a:p>
            <a:pPr marL="0" indent="0">
              <a:spcBef>
                <a:spcPts val="0"/>
              </a:spcBef>
              <a:buNone/>
            </a:pPr>
            <a:endParaRPr lang="en-US" sz="1200" b="1" dirty="0">
              <a:ea typeface="Calibri"/>
              <a:cs typeface="Times New Roman"/>
            </a:endParaRPr>
          </a:p>
          <a:p>
            <a:pPr marL="0" indent="0">
              <a:spcBef>
                <a:spcPts val="0"/>
              </a:spcBef>
              <a:buNone/>
            </a:pPr>
            <a:r>
              <a:rPr lang="en-US" sz="1200" b="1" dirty="0">
                <a:ea typeface="Calibri"/>
                <a:cs typeface="Times New Roman"/>
              </a:rPr>
              <a:t>We are dependent on them. They are the purpose of it. We are not doing a favor by serving the participant. It is the participant who is doing us a favor by letting us serve them.  </a:t>
            </a:r>
          </a:p>
          <a:p>
            <a:pPr marL="0" indent="0">
              <a:spcBef>
                <a:spcPts val="0"/>
              </a:spcBef>
              <a:buNone/>
            </a:pPr>
            <a:endParaRPr lang="en-US" b="1" dirty="0">
              <a:ea typeface="Calibri"/>
              <a:cs typeface="Times New Roman"/>
            </a:endParaRPr>
          </a:p>
          <a:p>
            <a:pPr marL="0" indent="0">
              <a:spcBef>
                <a:spcPts val="0"/>
              </a:spcBef>
              <a:buNone/>
            </a:pPr>
            <a:r>
              <a:rPr lang="en-US" sz="1200" b="1" dirty="0">
                <a:ea typeface="Calibri"/>
                <a:cs typeface="Times New Roman"/>
              </a:rPr>
              <a:t>A participant is a person who brings us her/his wants. It is our job to handle their needs, with efficiency and professionalism, always with each participant in mind. </a:t>
            </a:r>
          </a:p>
          <a:p>
            <a:pPr marL="0" indent="0">
              <a:spcBef>
                <a:spcPts val="0"/>
              </a:spcBef>
              <a:buNone/>
            </a:pPr>
            <a:endParaRPr lang="en-US" sz="1200" b="1" dirty="0">
              <a:ea typeface="Calibri"/>
              <a:cs typeface="Times New Roman"/>
            </a:endParaRPr>
          </a:p>
          <a:p>
            <a:r>
              <a:rPr lang="en-US" dirty="0"/>
              <a:t>(Adapted from </a:t>
            </a:r>
            <a:r>
              <a:rPr lang="en-US" i="1" dirty="0"/>
              <a:t>Hot Pots </a:t>
            </a:r>
            <a:r>
              <a:rPr lang="en-US" dirty="0"/>
              <a:t>customer service statement)</a:t>
            </a:r>
          </a:p>
          <a:p>
            <a:endParaRPr lang="en-US" dirty="0"/>
          </a:p>
          <a:p>
            <a:endParaRPr lang="en-US" dirty="0"/>
          </a:p>
          <a:p>
            <a:r>
              <a:rPr lang="en-US" dirty="0"/>
              <a:t>Based on your experience, do you think your local agency lives up to this statement? </a:t>
            </a:r>
          </a:p>
        </p:txBody>
      </p:sp>
      <p:sp>
        <p:nvSpPr>
          <p:cNvPr id="4" name="Slide Number Placeholder 3"/>
          <p:cNvSpPr>
            <a:spLocks noGrp="1"/>
          </p:cNvSpPr>
          <p:nvPr>
            <p:ph type="sldNum" sz="quarter" idx="10"/>
          </p:nvPr>
        </p:nvSpPr>
        <p:spPr/>
        <p:txBody>
          <a:bodyPr/>
          <a:lstStyle/>
          <a:p>
            <a:fld id="{4461FA06-9B5C-4961-A995-6E9E65CD7603}" type="slidenum">
              <a:rPr lang="en-US" smtClean="0"/>
              <a:t>22</a:t>
            </a:fld>
            <a:endParaRPr lang="en-US"/>
          </a:p>
        </p:txBody>
      </p:sp>
    </p:spTree>
    <p:extLst>
      <p:ext uri="{BB962C8B-B14F-4D97-AF65-F5344CB8AC3E}">
        <p14:creationId xmlns:p14="http://schemas.microsoft.com/office/powerpoint/2010/main" val="2115098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77603"/>
          </a:xfrm>
        </p:spPr>
        <p:txBody>
          <a:bodyPr/>
          <a:lstStyle/>
          <a:p>
            <a:r>
              <a:rPr lang="en-US" dirty="0"/>
              <a:t>During our virtual call, we will be able to answer questions you may have about this slide deck and any situations that you have dealt with in WIC since you began working with us.  </a:t>
            </a:r>
          </a:p>
          <a:p>
            <a:endParaRPr lang="en-US" dirty="0"/>
          </a:p>
          <a:p>
            <a:r>
              <a:rPr lang="en-US" dirty="0"/>
              <a:t>We are especially interested your experiences with our new service delivery model (remote services) since this is unprecedented in our operations.  We have an opportunity to learn from and build on the successes we experienced during this time. </a:t>
            </a:r>
          </a:p>
          <a:p>
            <a:endParaRPr lang="en-US" dirty="0"/>
          </a:p>
          <a:p>
            <a:r>
              <a:rPr lang="en-US" dirty="0"/>
              <a:t>Obviously, the recent events that have required WIC operations to become all remote requires us to even display MORE empathy for our participants and their families in addition to our co-workers.  We are so grateful to you for rising to the challenge over these past several months, we appreciate your flexibility and hard work. </a:t>
            </a:r>
          </a:p>
          <a:p>
            <a:endParaRPr lang="en-US" dirty="0"/>
          </a:p>
          <a:p>
            <a:endParaRPr lang="en-US" dirty="0"/>
          </a:p>
          <a:p>
            <a:r>
              <a:rPr lang="en-US" dirty="0"/>
              <a:t>Empathy the ability to understand and share the feelings of another. </a:t>
            </a:r>
          </a:p>
          <a:p>
            <a:endParaRPr lang="en-US" dirty="0"/>
          </a:p>
          <a:p>
            <a:r>
              <a:rPr lang="en-US" b="1" dirty="0"/>
              <a:t>If you could</a:t>
            </a:r>
            <a:r>
              <a:rPr lang="en-US" b="1" baseline="0" dirty="0"/>
              <a:t> stand in someone else’s shoes</a:t>
            </a:r>
          </a:p>
          <a:p>
            <a:r>
              <a:rPr lang="en-US" b="1" baseline="0" dirty="0"/>
              <a:t>Hear what they hear</a:t>
            </a:r>
          </a:p>
          <a:p>
            <a:r>
              <a:rPr lang="en-US" b="1" baseline="0" dirty="0"/>
              <a:t>See what they see</a:t>
            </a:r>
          </a:p>
          <a:p>
            <a:r>
              <a:rPr lang="en-US" b="1" baseline="0" dirty="0"/>
              <a:t>Feel what they feel……..would you treat them differently?</a:t>
            </a:r>
          </a:p>
          <a:p>
            <a:endParaRPr lang="en-US" b="1" dirty="0"/>
          </a:p>
          <a:p>
            <a:endParaRPr lang="en-US" b="1" dirty="0"/>
          </a:p>
          <a:p>
            <a:r>
              <a:rPr lang="en-US" dirty="0"/>
              <a:t>Connect with </a:t>
            </a:r>
            <a:r>
              <a:rPr lang="en-US" dirty="0">
                <a:hlinkClick r:id="rId3"/>
              </a:rPr>
              <a:t>Amy.Botello@ct.gov</a:t>
            </a:r>
            <a:r>
              <a:rPr lang="en-US" dirty="0"/>
              <a:t> or </a:t>
            </a:r>
            <a:r>
              <a:rPr lang="en-US" dirty="0">
                <a:hlinkClick r:id="rId4"/>
              </a:rPr>
              <a:t>Marilyn.Lonczak@ct.gov</a:t>
            </a:r>
            <a:r>
              <a:rPr lang="en-US" dirty="0"/>
              <a:t> with questions. </a:t>
            </a:r>
          </a:p>
          <a:p>
            <a:endParaRPr lang="en-US" dirty="0"/>
          </a:p>
        </p:txBody>
      </p:sp>
      <p:sp>
        <p:nvSpPr>
          <p:cNvPr id="4" name="Slide Number Placeholder 3"/>
          <p:cNvSpPr>
            <a:spLocks noGrp="1"/>
          </p:cNvSpPr>
          <p:nvPr>
            <p:ph type="sldNum" sz="quarter" idx="10"/>
          </p:nvPr>
        </p:nvSpPr>
        <p:spPr/>
        <p:txBody>
          <a:bodyPr/>
          <a:lstStyle/>
          <a:p>
            <a:fld id="{4461FA06-9B5C-4961-A995-6E9E65CD7603}" type="slidenum">
              <a:rPr lang="en-US" smtClean="0"/>
              <a:t>23</a:t>
            </a:fld>
            <a:endParaRPr lang="en-US"/>
          </a:p>
        </p:txBody>
      </p:sp>
    </p:spTree>
    <p:extLst>
      <p:ext uri="{BB962C8B-B14F-4D97-AF65-F5344CB8AC3E}">
        <p14:creationId xmlns:p14="http://schemas.microsoft.com/office/powerpoint/2010/main" val="766196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your reaction to this 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We </a:t>
            </a:r>
            <a:r>
              <a:rPr lang="en-US" baseline="0" dirty="0"/>
              <a:t>don’t always know where people are coming from or what they are experiencing in their lives.  Ask questions and be genuine. The more you understand their story or current situation the more comfortable they will feel</a:t>
            </a:r>
            <a:r>
              <a:rPr lang="en-US" dirty="0"/>
              <a:t> and are more likely to open up. </a:t>
            </a:r>
          </a:p>
          <a:p>
            <a:endParaRPr lang="en-US" dirty="0"/>
          </a:p>
          <a:p>
            <a:r>
              <a:rPr lang="en-US" dirty="0"/>
              <a:t>Empathy the ability to understand and share the feelings of another. </a:t>
            </a:r>
          </a:p>
          <a:p>
            <a:endParaRPr lang="en-US" dirty="0"/>
          </a:p>
          <a:p>
            <a:r>
              <a:rPr lang="en-US" dirty="0"/>
              <a:t>If you could stand in someone else's shoes . . . hear what they hear. See what they see. Feel what they feel. Would you treat them differently?</a:t>
            </a:r>
          </a:p>
          <a:p>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461FA06-9B5C-4961-A995-6E9E65CD7603}" type="slidenum">
              <a:rPr lang="en-US" smtClean="0"/>
              <a:t>3</a:t>
            </a:fld>
            <a:endParaRPr lang="en-US"/>
          </a:p>
        </p:txBody>
      </p:sp>
    </p:spTree>
    <p:extLst>
      <p:ext uri="{BB962C8B-B14F-4D97-AF65-F5344CB8AC3E}">
        <p14:creationId xmlns:p14="http://schemas.microsoft.com/office/powerpoint/2010/main" val="3907714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your reference, the definition of empathy.  </a:t>
            </a:r>
          </a:p>
        </p:txBody>
      </p:sp>
      <p:sp>
        <p:nvSpPr>
          <p:cNvPr id="4" name="Slide Number Placeholder 3"/>
          <p:cNvSpPr>
            <a:spLocks noGrp="1"/>
          </p:cNvSpPr>
          <p:nvPr>
            <p:ph type="sldNum" sz="quarter" idx="10"/>
          </p:nvPr>
        </p:nvSpPr>
        <p:spPr/>
        <p:txBody>
          <a:bodyPr/>
          <a:lstStyle/>
          <a:p>
            <a:fld id="{4461FA06-9B5C-4961-A995-6E9E65CD7603}" type="slidenum">
              <a:rPr lang="en-US" smtClean="0"/>
              <a:t>4</a:t>
            </a:fld>
            <a:endParaRPr lang="en-US"/>
          </a:p>
        </p:txBody>
      </p:sp>
    </p:spTree>
    <p:extLst>
      <p:ext uri="{BB962C8B-B14F-4D97-AF65-F5344CB8AC3E}">
        <p14:creationId xmlns:p14="http://schemas.microsoft.com/office/powerpoint/2010/main" val="328060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a:t>
            </a:r>
            <a:r>
              <a:rPr lang="en-US" dirty="0" err="1"/>
              <a:t>Brené</a:t>
            </a:r>
            <a:r>
              <a:rPr lang="en-US" dirty="0"/>
              <a:t> Brown on </a:t>
            </a:r>
            <a:r>
              <a:rPr lang="en-US" b="1" dirty="0"/>
              <a:t>Empathy </a:t>
            </a:r>
            <a:r>
              <a:rPr lang="en-US" dirty="0">
                <a:hlinkClick r:id="rId3"/>
              </a:rPr>
              <a:t>https://www.youtube.com/watch?v=1Evwgu369Jw</a:t>
            </a:r>
            <a:r>
              <a:rPr lang="en-US" dirty="0"/>
              <a:t> </a:t>
            </a:r>
          </a:p>
          <a:p>
            <a:r>
              <a:rPr lang="en-US" sz="1200" kern="1200" dirty="0">
                <a:solidFill>
                  <a:schemeClr val="tx1"/>
                </a:solidFill>
                <a:effectLst/>
                <a:latin typeface="+mn-lt"/>
                <a:ea typeface="+mn-ea"/>
                <a:cs typeface="+mn-cs"/>
              </a:rPr>
              <a:t> </a:t>
            </a:r>
          </a:p>
          <a:p>
            <a:r>
              <a:rPr lang="en-US" baseline="0" dirty="0"/>
              <a:t>Tell me about how you think her message fits into the WIC Program and the concept of Value Enhanced Nutrition Assessment?  Or keep in mind this message as you learn more about VENA.  </a:t>
            </a:r>
          </a:p>
          <a:p>
            <a:endParaRPr lang="en-US" baseline="0" dirty="0"/>
          </a:p>
        </p:txBody>
      </p:sp>
      <p:sp>
        <p:nvSpPr>
          <p:cNvPr id="4" name="Slide Number Placeholder 3"/>
          <p:cNvSpPr>
            <a:spLocks noGrp="1"/>
          </p:cNvSpPr>
          <p:nvPr>
            <p:ph type="sldNum" sz="quarter" idx="10"/>
          </p:nvPr>
        </p:nvSpPr>
        <p:spPr/>
        <p:txBody>
          <a:bodyPr/>
          <a:lstStyle/>
          <a:p>
            <a:fld id="{4461FA06-9B5C-4961-A995-6E9E65CD7603}" type="slidenum">
              <a:rPr lang="en-US" smtClean="0"/>
              <a:t>5</a:t>
            </a:fld>
            <a:endParaRPr lang="en-US"/>
          </a:p>
        </p:txBody>
      </p:sp>
    </p:spTree>
    <p:extLst>
      <p:ext uri="{BB962C8B-B14F-4D97-AF65-F5344CB8AC3E}">
        <p14:creationId xmlns:p14="http://schemas.microsoft.com/office/powerpoint/2010/main" val="2897567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us in practicing improving your ability to empathize which these four ideas.  </a:t>
            </a:r>
          </a:p>
        </p:txBody>
      </p:sp>
      <p:sp>
        <p:nvSpPr>
          <p:cNvPr id="4" name="Slide Number Placeholder 3"/>
          <p:cNvSpPr>
            <a:spLocks noGrp="1"/>
          </p:cNvSpPr>
          <p:nvPr>
            <p:ph type="sldNum" sz="quarter" idx="10"/>
          </p:nvPr>
        </p:nvSpPr>
        <p:spPr/>
        <p:txBody>
          <a:bodyPr/>
          <a:lstStyle/>
          <a:p>
            <a:fld id="{4461FA06-9B5C-4961-A995-6E9E65CD7603}" type="slidenum">
              <a:rPr lang="en-US" smtClean="0"/>
              <a:t>6</a:t>
            </a:fld>
            <a:endParaRPr lang="en-US"/>
          </a:p>
        </p:txBody>
      </p:sp>
    </p:spTree>
    <p:extLst>
      <p:ext uri="{BB962C8B-B14F-4D97-AF65-F5344CB8AC3E}">
        <p14:creationId xmlns:p14="http://schemas.microsoft.com/office/powerpoint/2010/main" val="2986812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manner in</a:t>
            </a:r>
            <a:r>
              <a:rPr lang="en-US" baseline="0" dirty="0"/>
              <a:t> which we provide customer service should convey these messages to our participants. </a:t>
            </a:r>
          </a:p>
          <a:p>
            <a:endParaRPr lang="en-US" baseline="0" dirty="0"/>
          </a:p>
          <a:p>
            <a:r>
              <a:rPr lang="en-US" baseline="0" dirty="0"/>
              <a:t>If you are not conveying these messages</a:t>
            </a:r>
            <a:r>
              <a:rPr lang="en-US" dirty="0"/>
              <a:t>, we</a:t>
            </a:r>
            <a:r>
              <a:rPr lang="en-US" baseline="0" dirty="0"/>
              <a:t> encourage you to take a step back and ask yourself why? </a:t>
            </a:r>
          </a:p>
          <a:p>
            <a:endParaRPr lang="en-US" dirty="0"/>
          </a:p>
          <a:p>
            <a:r>
              <a:rPr lang="en-US" baseline="0" dirty="0"/>
              <a:t>Determine how to get back on track so that the type of service you provide follows these basic concepts. </a:t>
            </a:r>
          </a:p>
          <a:p>
            <a:endParaRPr lang="en-US" dirty="0"/>
          </a:p>
          <a:p>
            <a:r>
              <a:rPr lang="en-US" baseline="0" dirty="0"/>
              <a:t>WIC is a rewarding place to work.  It can also be difficult.  </a:t>
            </a:r>
            <a:r>
              <a:rPr lang="en-US" dirty="0"/>
              <a:t>D</a:t>
            </a:r>
            <a:r>
              <a:rPr lang="en-US" baseline="0" dirty="0"/>
              <a:t>irect customer service is the central part of your job and must be done with a smile from the time you open to the time you close.  It can be tiring.  But it is worth it.  </a:t>
            </a:r>
          </a:p>
          <a:p>
            <a:endParaRPr lang="en-US" dirty="0"/>
          </a:p>
          <a:p>
            <a:r>
              <a:rPr lang="en-US" baseline="0" dirty="0"/>
              <a:t>Our participants and coworkers are worth it.  If you find a coworker not conveying these messages be a role model</a:t>
            </a:r>
            <a:r>
              <a:rPr lang="en-US" dirty="0"/>
              <a:t>, </a:t>
            </a:r>
            <a:r>
              <a:rPr lang="en-US" baseline="0" dirty="0"/>
              <a:t>they too will find their way back. </a:t>
            </a:r>
            <a:endParaRPr lang="en-US" dirty="0"/>
          </a:p>
        </p:txBody>
      </p:sp>
      <p:sp>
        <p:nvSpPr>
          <p:cNvPr id="4" name="Slide Number Placeholder 3"/>
          <p:cNvSpPr>
            <a:spLocks noGrp="1"/>
          </p:cNvSpPr>
          <p:nvPr>
            <p:ph type="sldNum" sz="quarter" idx="10"/>
          </p:nvPr>
        </p:nvSpPr>
        <p:spPr/>
        <p:txBody>
          <a:bodyPr/>
          <a:lstStyle/>
          <a:p>
            <a:fld id="{4461FA06-9B5C-4961-A995-6E9E65CD7603}" type="slidenum">
              <a:rPr lang="en-US" smtClean="0"/>
              <a:t>7</a:t>
            </a:fld>
            <a:endParaRPr lang="en-US"/>
          </a:p>
        </p:txBody>
      </p:sp>
    </p:spTree>
    <p:extLst>
      <p:ext uri="{BB962C8B-B14F-4D97-AF65-F5344CB8AC3E}">
        <p14:creationId xmlns:p14="http://schemas.microsoft.com/office/powerpoint/2010/main" val="1702217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talk about some of our personal experiences with positive and</a:t>
            </a:r>
            <a:r>
              <a:rPr lang="en-US" baseline="0" dirty="0"/>
              <a:t> negative customer service experiences. </a:t>
            </a:r>
          </a:p>
          <a:p>
            <a:endParaRPr lang="en-US" b="1" dirty="0"/>
          </a:p>
          <a:p>
            <a:r>
              <a:rPr lang="en-US" b="1" dirty="0"/>
              <a:t>Think about one situation when you were provided poor customer service</a:t>
            </a:r>
            <a:r>
              <a:rPr lang="en-US" dirty="0"/>
              <a:t>.</a:t>
            </a:r>
          </a:p>
          <a:p>
            <a:pPr lvl="1"/>
            <a:r>
              <a:rPr lang="en-US" dirty="0"/>
              <a:t>What could have been done differently to turn it from a negative experience to a positive one?</a:t>
            </a:r>
          </a:p>
          <a:p>
            <a:pPr lvl="1"/>
            <a:r>
              <a:rPr lang="en-US" dirty="0"/>
              <a:t>What is one take away from this experience?</a:t>
            </a:r>
          </a:p>
          <a:p>
            <a:pPr marL="502920" lvl="1" indent="0">
              <a:buNone/>
            </a:pPr>
            <a:endParaRPr lang="en-US" dirty="0"/>
          </a:p>
          <a:p>
            <a:pPr marL="502920" lvl="1" indent="0">
              <a:buNone/>
            </a:pPr>
            <a:endParaRPr lang="en-US" dirty="0"/>
          </a:p>
          <a:p>
            <a:r>
              <a:rPr lang="en-US" b="1" dirty="0"/>
              <a:t>Think about a time you received excellent customer service</a:t>
            </a:r>
            <a:r>
              <a:rPr lang="en-US" dirty="0"/>
              <a:t>. </a:t>
            </a:r>
          </a:p>
          <a:p>
            <a:pPr lvl="1"/>
            <a:r>
              <a:rPr lang="en-US" dirty="0"/>
              <a:t>Why was it so good?</a:t>
            </a:r>
          </a:p>
          <a:p>
            <a:pPr lvl="1"/>
            <a:r>
              <a:rPr lang="en-US" dirty="0"/>
              <a:t>What is one take away from this experience?</a:t>
            </a:r>
          </a:p>
          <a:p>
            <a:endParaRPr lang="en-US" baseline="0" dirty="0"/>
          </a:p>
          <a:p>
            <a:r>
              <a:rPr lang="en-US" baseline="0" dirty="0"/>
              <a:t>Meeting customer expectations results in customer satisfaction. How do we know what our customers expect? There are common expectations all customers have about the way they should be treated and the actions they expect staff to take to assist them. WIC participants are no different than any other type of customer. </a:t>
            </a:r>
            <a:endParaRPr lang="en-US" dirty="0"/>
          </a:p>
          <a:p>
            <a:endParaRPr lang="en-US" dirty="0"/>
          </a:p>
        </p:txBody>
      </p:sp>
      <p:sp>
        <p:nvSpPr>
          <p:cNvPr id="4" name="Slide Number Placeholder 3"/>
          <p:cNvSpPr>
            <a:spLocks noGrp="1"/>
          </p:cNvSpPr>
          <p:nvPr>
            <p:ph type="sldNum" sz="quarter" idx="10"/>
          </p:nvPr>
        </p:nvSpPr>
        <p:spPr/>
        <p:txBody>
          <a:bodyPr/>
          <a:lstStyle/>
          <a:p>
            <a:fld id="{4461FA06-9B5C-4961-A995-6E9E65CD7603}" type="slidenum">
              <a:rPr lang="en-US" smtClean="0"/>
              <a:t>8</a:t>
            </a:fld>
            <a:endParaRPr lang="en-US"/>
          </a:p>
        </p:txBody>
      </p:sp>
    </p:spTree>
    <p:extLst>
      <p:ext uri="{BB962C8B-B14F-4D97-AF65-F5344CB8AC3E}">
        <p14:creationId xmlns:p14="http://schemas.microsoft.com/office/powerpoint/2010/main" val="1391225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a:t>
            </a:r>
            <a:r>
              <a:rPr lang="en-US" baseline="0" dirty="0"/>
              <a:t> about the 2 responses:</a:t>
            </a:r>
          </a:p>
          <a:p>
            <a:endParaRPr lang="en-US" baseline="0" dirty="0"/>
          </a:p>
          <a:p>
            <a:r>
              <a:rPr lang="en-US" baseline="0" dirty="0"/>
              <a:t>1. </a:t>
            </a:r>
            <a:r>
              <a:rPr lang="en-US" dirty="0"/>
              <a:t>No we are about to close for the day. It’s too late. </a:t>
            </a:r>
          </a:p>
          <a:p>
            <a:pPr marL="0" indent="0">
              <a:buNone/>
            </a:pPr>
            <a:endParaRPr lang="en-US" sz="800" dirty="0"/>
          </a:p>
          <a:p>
            <a:r>
              <a:rPr lang="en-US" dirty="0"/>
              <a:t>2. I can see you first thing in the morning, but unfortunately the office is closing in 5 minutes and doesn’t allow either of us enough time for you to receive your benefits. Can I schedule an appointment for you tomorrow?</a:t>
            </a:r>
          </a:p>
          <a:p>
            <a:endParaRPr lang="en-US" dirty="0"/>
          </a:p>
        </p:txBody>
      </p:sp>
      <p:sp>
        <p:nvSpPr>
          <p:cNvPr id="4" name="Slide Number Placeholder 3"/>
          <p:cNvSpPr>
            <a:spLocks noGrp="1"/>
          </p:cNvSpPr>
          <p:nvPr>
            <p:ph type="sldNum" sz="quarter" idx="10"/>
          </p:nvPr>
        </p:nvSpPr>
        <p:spPr/>
        <p:txBody>
          <a:bodyPr/>
          <a:lstStyle/>
          <a:p>
            <a:fld id="{4461FA06-9B5C-4961-A995-6E9E65CD7603}" type="slidenum">
              <a:rPr lang="en-US" smtClean="0"/>
              <a:t>9</a:t>
            </a:fld>
            <a:endParaRPr lang="en-US"/>
          </a:p>
        </p:txBody>
      </p:sp>
    </p:spTree>
    <p:extLst>
      <p:ext uri="{BB962C8B-B14F-4D97-AF65-F5344CB8AC3E}">
        <p14:creationId xmlns:p14="http://schemas.microsoft.com/office/powerpoint/2010/main" val="2141336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31062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28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50408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10/13/2020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1994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10/13/2020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77415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10/13/2020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61246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10/13/2020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26538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10/13/2020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69580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10/13/2020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22617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10/13/2020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46017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43768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10/13/2020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52490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9346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62346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10/13/2020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10/13/2020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10/13/2020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10/13/2020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10/13/2020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10/13/2020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10/13/2020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66187191"/>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s://www.idrinstitute.org/resources/basic-concepts-intercultural-communication/"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hyperlink" Target="https://www.bing.com/videos/search?q=Milton+Bennett,+Developmental+Model+of+Cultural+you+tube&amp;view=detail&amp;mid=981AD892D47489C70549981AD892D47489C70549&amp;FORM=VIR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cDDWvj_q-o8"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1Evwgu369Jw"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6463" y="4251406"/>
            <a:ext cx="7315200" cy="2359152"/>
          </a:xfrm>
        </p:spPr>
        <p:txBody>
          <a:bodyPr>
            <a:normAutofit fontScale="90000"/>
          </a:bodyPr>
          <a:lstStyle/>
          <a:p>
            <a:br>
              <a:rPr lang="en-US" dirty="0"/>
            </a:br>
            <a:br>
              <a:rPr lang="en-US" dirty="0"/>
            </a:br>
            <a:br>
              <a:rPr lang="en-US" dirty="0"/>
            </a:br>
            <a:br>
              <a:rPr lang="en-US" dirty="0"/>
            </a:br>
            <a:r>
              <a:rPr lang="en-US" b="1" dirty="0"/>
              <a:t>Customer Service</a:t>
            </a:r>
            <a:br>
              <a:rPr lang="en-US" dirty="0"/>
            </a:br>
            <a:br>
              <a:rPr lang="en-US" dirty="0"/>
            </a:br>
            <a:br>
              <a:rPr lang="en-US" dirty="0"/>
            </a:br>
            <a:endParaRPr lang="en-US" dirty="0"/>
          </a:p>
        </p:txBody>
      </p:sp>
      <p:sp>
        <p:nvSpPr>
          <p:cNvPr id="3" name="Subtitle 2"/>
          <p:cNvSpPr>
            <a:spLocks noGrp="1"/>
          </p:cNvSpPr>
          <p:nvPr>
            <p:ph type="subTitle" idx="1"/>
          </p:nvPr>
        </p:nvSpPr>
        <p:spPr>
          <a:xfrm>
            <a:off x="825190" y="4670246"/>
            <a:ext cx="7756624" cy="914400"/>
          </a:xfrm>
        </p:spPr>
        <p:txBody>
          <a:bodyPr>
            <a:normAutofit/>
          </a:bodyPr>
          <a:lstStyle/>
          <a:p>
            <a:r>
              <a:rPr lang="en-US" sz="2800" b="1" dirty="0"/>
              <a:t>Providing Quality Services to all WIC Customers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853" y="2055668"/>
            <a:ext cx="2114550" cy="2857500"/>
          </a:xfrm>
          <a:prstGeom prst="rect">
            <a:avLst/>
          </a:prstGeom>
        </p:spPr>
      </p:pic>
    </p:spTree>
    <p:extLst>
      <p:ext uri="{BB962C8B-B14F-4D97-AF65-F5344CB8AC3E}">
        <p14:creationId xmlns:p14="http://schemas.microsoft.com/office/powerpoint/2010/main" val="3002601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000" b="1" dirty="0"/>
              <a:t>Defusing Difficult Situations</a:t>
            </a:r>
          </a:p>
        </p:txBody>
      </p:sp>
      <p:sp>
        <p:nvSpPr>
          <p:cNvPr id="3" name="Content Placeholder 2"/>
          <p:cNvSpPr>
            <a:spLocks noGrp="1"/>
          </p:cNvSpPr>
          <p:nvPr>
            <p:ph idx="1"/>
          </p:nvPr>
        </p:nvSpPr>
        <p:spPr>
          <a:xfrm>
            <a:off x="3552093" y="864108"/>
            <a:ext cx="8299938" cy="5659784"/>
          </a:xfrm>
        </p:spPr>
        <p:txBody>
          <a:bodyPr>
            <a:normAutofit fontScale="92500"/>
          </a:bodyPr>
          <a:lstStyle/>
          <a:p>
            <a:pPr marL="0" indent="0" algn="ctr">
              <a:buNone/>
            </a:pPr>
            <a:r>
              <a:rPr lang="en-US" sz="2800" b="1" dirty="0"/>
              <a:t>Tips for working with people during difficult situations</a:t>
            </a:r>
          </a:p>
          <a:p>
            <a:r>
              <a:rPr lang="en-US" sz="2800" dirty="0"/>
              <a:t>Point of view</a:t>
            </a:r>
          </a:p>
          <a:p>
            <a:r>
              <a:rPr lang="en-US" sz="2800" dirty="0"/>
              <a:t>Show you care</a:t>
            </a:r>
          </a:p>
          <a:p>
            <a:r>
              <a:rPr lang="en-US" sz="2800" dirty="0"/>
              <a:t>Don’t take it personally</a:t>
            </a:r>
          </a:p>
          <a:p>
            <a:endParaRPr lang="en-US" sz="2800" dirty="0"/>
          </a:p>
          <a:p>
            <a:r>
              <a:rPr lang="en-US" sz="2800" dirty="0"/>
              <a:t>Remember, let the person know </a:t>
            </a:r>
            <a:r>
              <a:rPr lang="en-US" sz="2800" u="sng" dirty="0"/>
              <a:t>first</a:t>
            </a:r>
            <a:r>
              <a:rPr lang="en-US" sz="2800" dirty="0"/>
              <a:t> what you </a:t>
            </a:r>
            <a:r>
              <a:rPr lang="en-US" sz="2800" u="sng" dirty="0"/>
              <a:t>can</a:t>
            </a:r>
            <a:r>
              <a:rPr lang="en-US" sz="2800" dirty="0"/>
              <a:t> do. Then offer solutions, if necessary.</a:t>
            </a:r>
          </a:p>
          <a:p>
            <a:pPr marL="0" indent="0">
              <a:buNone/>
            </a:pPr>
            <a:r>
              <a:rPr lang="en-US" sz="2800" dirty="0"/>
              <a:t> </a:t>
            </a:r>
          </a:p>
          <a:p>
            <a:r>
              <a:rPr lang="en-US" sz="2800" dirty="0"/>
              <a:t>Example: </a:t>
            </a:r>
            <a:r>
              <a:rPr lang="en-US" sz="2800" b="1" dirty="0"/>
              <a:t>A participant arrives 15 minutes late for her appointment. She assumes you will not see her because she is late. When you greet her, she uses a raised voice and begins explaining why she was late. </a:t>
            </a:r>
          </a:p>
          <a:p>
            <a:pPr marL="0" indent="0">
              <a:buNone/>
            </a:pPr>
            <a:endParaRPr lang="en-US" dirty="0"/>
          </a:p>
        </p:txBody>
      </p:sp>
    </p:spTree>
    <p:extLst>
      <p:ext uri="{BB962C8B-B14F-4D97-AF65-F5344CB8AC3E}">
        <p14:creationId xmlns:p14="http://schemas.microsoft.com/office/powerpoint/2010/main" val="1610247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Cultural Diversity or Multiculturalism?</a:t>
            </a:r>
          </a:p>
        </p:txBody>
      </p:sp>
      <p:sp>
        <p:nvSpPr>
          <p:cNvPr id="5" name="Text Placeholder 4"/>
          <p:cNvSpPr>
            <a:spLocks noGrp="1"/>
          </p:cNvSpPr>
          <p:nvPr>
            <p:ph type="body" idx="1"/>
          </p:nvPr>
        </p:nvSpPr>
        <p:spPr>
          <a:xfrm>
            <a:off x="814728" y="2174875"/>
            <a:ext cx="5189857" cy="956588"/>
          </a:xfrm>
        </p:spPr>
        <p:txBody>
          <a:bodyPr/>
          <a:lstStyle/>
          <a:p>
            <a:endParaRPr lang="en-US" sz="1800" dirty="0"/>
          </a:p>
          <a:p>
            <a:r>
              <a:rPr lang="en-US" sz="1800" dirty="0"/>
              <a:t>Diversity = Cultural identities should not be discarded or ignored, but celebrated &amp; valued</a:t>
            </a:r>
          </a:p>
        </p:txBody>
      </p:sp>
      <p:pic>
        <p:nvPicPr>
          <p:cNvPr id="9" name="Content Placeholder 8"/>
          <p:cNvPicPr>
            <a:picLocks noGrp="1" noChangeAspect="1"/>
          </p:cNvPicPr>
          <p:nvPr>
            <p:ph sz="half" idx="2"/>
          </p:nvPr>
        </p:nvPicPr>
        <p:blipFill>
          <a:blip r:embed="rId3"/>
          <a:stretch>
            <a:fillRect/>
          </a:stretch>
        </p:blipFill>
        <p:spPr>
          <a:xfrm>
            <a:off x="812363" y="3131464"/>
            <a:ext cx="5194585" cy="3109912"/>
          </a:xfrm>
          <a:prstGeom prst="rect">
            <a:avLst/>
          </a:prstGeom>
        </p:spPr>
      </p:pic>
      <p:sp>
        <p:nvSpPr>
          <p:cNvPr id="7" name="Text Placeholder 6"/>
          <p:cNvSpPr>
            <a:spLocks noGrp="1"/>
          </p:cNvSpPr>
          <p:nvPr>
            <p:ph type="body" sz="quarter" idx="3"/>
          </p:nvPr>
        </p:nvSpPr>
        <p:spPr>
          <a:xfrm>
            <a:off x="6187415" y="2174874"/>
            <a:ext cx="5194583" cy="956589"/>
          </a:xfrm>
        </p:spPr>
        <p:txBody>
          <a:bodyPr/>
          <a:lstStyle/>
          <a:p>
            <a:r>
              <a:rPr lang="en-US" dirty="0"/>
              <a:t>Multiculturalism = Every culture &amp; race has made a substantial contribution to this country</a:t>
            </a:r>
          </a:p>
        </p:txBody>
      </p:sp>
      <p:pic>
        <p:nvPicPr>
          <p:cNvPr id="10" name="Content Placeholder 9"/>
          <p:cNvPicPr>
            <a:picLocks noGrp="1" noChangeAspect="1"/>
          </p:cNvPicPr>
          <p:nvPr>
            <p:ph sz="quarter" idx="4"/>
          </p:nvPr>
        </p:nvPicPr>
        <p:blipFill>
          <a:blip r:embed="rId4"/>
          <a:stretch>
            <a:fillRect/>
          </a:stretch>
        </p:blipFill>
        <p:spPr>
          <a:xfrm>
            <a:off x="6187415" y="3131464"/>
            <a:ext cx="5194583" cy="3109912"/>
          </a:xfrm>
          <a:prstGeom prst="rect">
            <a:avLst/>
          </a:prstGeom>
        </p:spPr>
      </p:pic>
    </p:spTree>
    <p:extLst>
      <p:ext uri="{BB962C8B-B14F-4D97-AF65-F5344CB8AC3E}">
        <p14:creationId xmlns:p14="http://schemas.microsoft.com/office/powerpoint/2010/main" val="3174195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69933" y="275130"/>
            <a:ext cx="11782003" cy="1280073"/>
          </a:xfrm>
        </p:spPr>
        <p:txBody>
          <a:bodyPr/>
          <a:lstStyle/>
          <a:p>
            <a:r>
              <a:rPr lang="en-US" dirty="0"/>
              <a:t>What does this have to do with WIC Nutrition Services?</a:t>
            </a:r>
          </a:p>
        </p:txBody>
      </p:sp>
      <p:pic>
        <p:nvPicPr>
          <p:cNvPr id="12" name="Content Placeholder 11"/>
          <p:cNvPicPr>
            <a:picLocks noGrp="1" noChangeAspect="1"/>
          </p:cNvPicPr>
          <p:nvPr>
            <p:ph sz="half" idx="1"/>
          </p:nvPr>
        </p:nvPicPr>
        <p:blipFill>
          <a:blip r:embed="rId3"/>
          <a:stretch>
            <a:fillRect/>
          </a:stretch>
        </p:blipFill>
        <p:spPr>
          <a:xfrm>
            <a:off x="810000" y="2481445"/>
            <a:ext cx="3360001" cy="3638550"/>
          </a:xfrm>
          <a:prstGeom prst="rect">
            <a:avLst/>
          </a:prstGeom>
        </p:spPr>
      </p:pic>
      <p:sp>
        <p:nvSpPr>
          <p:cNvPr id="11" name="Content Placeholder 10"/>
          <p:cNvSpPr>
            <a:spLocks noGrp="1"/>
          </p:cNvSpPr>
          <p:nvPr>
            <p:ph sz="half" idx="2"/>
          </p:nvPr>
        </p:nvSpPr>
        <p:spPr>
          <a:xfrm>
            <a:off x="5248739" y="2481445"/>
            <a:ext cx="5194583" cy="3638764"/>
          </a:xfrm>
        </p:spPr>
        <p:txBody>
          <a:bodyPr>
            <a:normAutofit/>
          </a:bodyPr>
          <a:lstStyle/>
          <a:p>
            <a:pPr marL="0" indent="0">
              <a:buNone/>
            </a:pPr>
            <a:r>
              <a:rPr lang="en-US" altLang="en-US" sz="2800" dirty="0"/>
              <a:t>Once someone understands their own cultural foods are not widely accepted by other cultures, it’s easier to view other cultural food choices with less hesitance.</a:t>
            </a:r>
          </a:p>
          <a:p>
            <a:pPr marL="0" indent="0">
              <a:buNone/>
            </a:pPr>
            <a:endParaRPr lang="en-US" dirty="0"/>
          </a:p>
        </p:txBody>
      </p:sp>
    </p:spTree>
    <p:extLst>
      <p:ext uri="{BB962C8B-B14F-4D97-AF65-F5344CB8AC3E}">
        <p14:creationId xmlns:p14="http://schemas.microsoft.com/office/powerpoint/2010/main" val="158206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136" y="252929"/>
            <a:ext cx="12180864" cy="6255038"/>
          </a:xfrm>
          <a:prstGeom prst="rect">
            <a:avLst/>
          </a:prstGeom>
        </p:spPr>
      </p:pic>
      <p:sp>
        <p:nvSpPr>
          <p:cNvPr id="6" name="Title 5"/>
          <p:cNvSpPr>
            <a:spLocks noGrp="1"/>
          </p:cNvSpPr>
          <p:nvPr>
            <p:ph type="title"/>
          </p:nvPr>
        </p:nvSpPr>
        <p:spPr/>
        <p:txBody>
          <a:bodyPr/>
          <a:lstStyle/>
          <a:p>
            <a:r>
              <a:rPr lang="en-US" dirty="0">
                <a:solidFill>
                  <a:schemeClr val="bg1"/>
                </a:solidFill>
              </a:rPr>
              <a:t>What is culture? What are values?</a:t>
            </a:r>
          </a:p>
        </p:txBody>
      </p:sp>
    </p:spTree>
    <p:extLst>
      <p:ext uri="{BB962C8B-B14F-4D97-AF65-F5344CB8AC3E}">
        <p14:creationId xmlns:p14="http://schemas.microsoft.com/office/powerpoint/2010/main" val="320388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2475" y="0"/>
            <a:ext cx="12931601" cy="7230233"/>
          </a:xfrm>
          <a:prstGeom prst="rect">
            <a:avLst/>
          </a:prstGeom>
        </p:spPr>
      </p:pic>
      <p:sp>
        <p:nvSpPr>
          <p:cNvPr id="5" name="Title 4"/>
          <p:cNvSpPr>
            <a:spLocks noGrp="1"/>
          </p:cNvSpPr>
          <p:nvPr>
            <p:ph type="title"/>
          </p:nvPr>
        </p:nvSpPr>
        <p:spPr>
          <a:xfrm>
            <a:off x="1" y="447188"/>
            <a:ext cx="12105684" cy="970450"/>
          </a:xfrm>
        </p:spPr>
        <p:txBody>
          <a:bodyPr/>
          <a:lstStyle/>
          <a:p>
            <a:pPr algn="ctr"/>
            <a:r>
              <a:rPr lang="en-US" sz="3600" dirty="0"/>
              <a:t>Remember: Culture is dynamic &amp; changes over time.  AVOID cultural stereotyping!</a:t>
            </a:r>
          </a:p>
        </p:txBody>
      </p:sp>
    </p:spTree>
    <p:extLst>
      <p:ext uri="{BB962C8B-B14F-4D97-AF65-F5344CB8AC3E}">
        <p14:creationId xmlns:p14="http://schemas.microsoft.com/office/powerpoint/2010/main" val="505966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word about dominant culture and cultural sensitivity.  </a:t>
            </a:r>
          </a:p>
        </p:txBody>
      </p:sp>
      <p:sp>
        <p:nvSpPr>
          <p:cNvPr id="5" name="Text Placeholder 4"/>
          <p:cNvSpPr>
            <a:spLocks noGrp="1"/>
          </p:cNvSpPr>
          <p:nvPr>
            <p:ph type="body" sz="half" idx="2"/>
          </p:nvPr>
        </p:nvSpPr>
        <p:spPr/>
        <p:txBody>
          <a:bodyPr/>
          <a:lstStyle/>
          <a:p>
            <a:r>
              <a:rPr lang="en-US" sz="1800" dirty="0"/>
              <a:t>Cultural sensitivity implies that both groups understand and respect each other’s characteristics. </a:t>
            </a:r>
          </a:p>
          <a:p>
            <a:r>
              <a:rPr lang="en-US" sz="1800" dirty="0"/>
              <a:t>You are aware that people are not all the same and that you recognize that your culture is no better than any other culture. </a:t>
            </a:r>
          </a:p>
          <a:p>
            <a:endParaRPr lang="en-US" dirty="0"/>
          </a:p>
        </p:txBody>
      </p:sp>
      <p:pic>
        <p:nvPicPr>
          <p:cNvPr id="3" name="Picture 2"/>
          <p:cNvPicPr>
            <a:picLocks noChangeAspect="1"/>
          </p:cNvPicPr>
          <p:nvPr/>
        </p:nvPicPr>
        <p:blipFill>
          <a:blip r:embed="rId3"/>
          <a:stretch>
            <a:fillRect/>
          </a:stretch>
        </p:blipFill>
        <p:spPr>
          <a:xfrm>
            <a:off x="5028085" y="814265"/>
            <a:ext cx="6689182" cy="4573533"/>
          </a:xfrm>
          <a:prstGeom prst="rect">
            <a:avLst/>
          </a:prstGeom>
        </p:spPr>
      </p:pic>
      <p:sp>
        <p:nvSpPr>
          <p:cNvPr id="6" name="TextBox 5"/>
          <p:cNvSpPr txBox="1"/>
          <p:nvPr/>
        </p:nvSpPr>
        <p:spPr>
          <a:xfrm>
            <a:off x="8237691" y="5584050"/>
            <a:ext cx="487949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Photo Credit: letsbuildnebraska.blogspot.com </a:t>
            </a:r>
          </a:p>
        </p:txBody>
      </p:sp>
    </p:spTree>
    <p:extLst>
      <p:ext uri="{BB962C8B-B14F-4D97-AF65-F5344CB8AC3E}">
        <p14:creationId xmlns:p14="http://schemas.microsoft.com/office/powerpoint/2010/main" val="363260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5"/>
          <p:cNvPicPr>
            <a:picLocks noChangeAspect="1"/>
          </p:cNvPicPr>
          <p:nvPr/>
        </p:nvPicPr>
        <p:blipFill>
          <a:blip r:embed="rId3"/>
          <a:stretch>
            <a:fillRect/>
          </a:stretch>
        </p:blipFill>
        <p:spPr>
          <a:xfrm>
            <a:off x="2519" y="0"/>
            <a:ext cx="12186960" cy="7299016"/>
          </a:xfrm>
          <a:prstGeom prst="rect">
            <a:avLst/>
          </a:prstGeom>
        </p:spPr>
      </p:pic>
    </p:spTree>
    <p:extLst>
      <p:ext uri="{BB962C8B-B14F-4D97-AF65-F5344CB8AC3E}">
        <p14:creationId xmlns:p14="http://schemas.microsoft.com/office/powerpoint/2010/main" val="955316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deeper learning</a:t>
            </a:r>
          </a:p>
        </p:txBody>
      </p:sp>
      <p:sp>
        <p:nvSpPr>
          <p:cNvPr id="4" name="Text Placeholder 3"/>
          <p:cNvSpPr>
            <a:spLocks noGrp="1"/>
          </p:cNvSpPr>
          <p:nvPr>
            <p:ph type="body" idx="1"/>
          </p:nvPr>
        </p:nvSpPr>
        <p:spPr>
          <a:xfrm>
            <a:off x="89012" y="2263888"/>
            <a:ext cx="6141856" cy="576262"/>
          </a:xfrm>
        </p:spPr>
        <p:txBody>
          <a:bodyPr/>
          <a:lstStyle/>
          <a:p>
            <a:r>
              <a:rPr lang="en-US" sz="1800" dirty="0"/>
              <a:t>The Developmental Model of Intercultural Sensitivity (DMIS)</a:t>
            </a:r>
          </a:p>
        </p:txBody>
      </p:sp>
      <p:sp>
        <p:nvSpPr>
          <p:cNvPr id="5" name="Content Placeholder 4"/>
          <p:cNvSpPr>
            <a:spLocks noGrp="1"/>
          </p:cNvSpPr>
          <p:nvPr>
            <p:ph sz="half" idx="2"/>
          </p:nvPr>
        </p:nvSpPr>
        <p:spPr>
          <a:xfrm>
            <a:off x="313023" y="3042451"/>
            <a:ext cx="5853108" cy="3560650"/>
          </a:xfrm>
        </p:spPr>
        <p:txBody>
          <a:bodyPr>
            <a:normAutofit fontScale="92500" lnSpcReduction="20000"/>
          </a:bodyPr>
          <a:lstStyle/>
          <a:p>
            <a:r>
              <a:rPr lang="en-US" dirty="0"/>
              <a:t>Underlying assumption is that as one’s understanding of cultural difference becomes more complex, one’s experience of culture is more sophisticated and there is potential to increase competence in intercultural interactions.</a:t>
            </a:r>
          </a:p>
          <a:p>
            <a:r>
              <a:rPr lang="en-US" dirty="0">
                <a:hlinkClick r:id="rId3"/>
              </a:rPr>
              <a:t>https://www.idrinstitute.org/resources/basic-concepts-intercultural-communication/ </a:t>
            </a:r>
            <a:endParaRPr lang="en-US" dirty="0"/>
          </a:p>
          <a:p>
            <a:endParaRPr lang="en-US" dirty="0"/>
          </a:p>
          <a:p>
            <a:r>
              <a:rPr lang="en-US" dirty="0"/>
              <a:t>Video link: </a:t>
            </a:r>
            <a:r>
              <a:rPr lang="en-US" dirty="0">
                <a:hlinkClick r:id="rId4"/>
              </a:rPr>
              <a:t>https://www.bing.com/videos/search?q=Milton+Bennett%2c+Developmental+Model+of+Cultural+you+tube&amp;view=detail&amp;mid=981AD892D47489C70549981AD892D47489C70549&amp;FORM=VIRE</a:t>
            </a:r>
            <a:endParaRPr lang="en-US" dirty="0"/>
          </a:p>
          <a:p>
            <a:endParaRPr lang="en-US" dirty="0"/>
          </a:p>
          <a:p>
            <a:endParaRPr lang="en-US" dirty="0"/>
          </a:p>
          <a:p>
            <a:endParaRPr lang="en-US" dirty="0"/>
          </a:p>
          <a:p>
            <a:endParaRPr lang="en-US" dirty="0"/>
          </a:p>
        </p:txBody>
      </p:sp>
      <p:pic>
        <p:nvPicPr>
          <p:cNvPr id="3" name="Picture 2"/>
          <p:cNvPicPr>
            <a:picLocks noChangeAspect="1"/>
          </p:cNvPicPr>
          <p:nvPr/>
        </p:nvPicPr>
        <p:blipFill rotWithShape="1">
          <a:blip r:embed="rId5"/>
          <a:srcRect l="25601" t="19822" r="24113" b="9263"/>
          <a:stretch/>
        </p:blipFill>
        <p:spPr>
          <a:xfrm>
            <a:off x="6230868" y="1932114"/>
            <a:ext cx="5826265" cy="4863313"/>
          </a:xfrm>
          <a:prstGeom prst="rect">
            <a:avLst/>
          </a:prstGeom>
        </p:spPr>
      </p:pic>
    </p:spTree>
    <p:extLst>
      <p:ext uri="{BB962C8B-B14F-4D97-AF65-F5344CB8AC3E}">
        <p14:creationId xmlns:p14="http://schemas.microsoft.com/office/powerpoint/2010/main" val="663446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502" y="463372"/>
            <a:ext cx="10939635" cy="970450"/>
          </a:xfrm>
        </p:spPr>
        <p:txBody>
          <a:bodyPr/>
          <a:lstStyle/>
          <a:p>
            <a:r>
              <a:rPr lang="en-US" dirty="0"/>
              <a:t>Cultural Sensitive or Culturally Appropriate? </a:t>
            </a:r>
          </a:p>
        </p:txBody>
      </p:sp>
      <p:pic>
        <p:nvPicPr>
          <p:cNvPr id="3" name="Picture 2"/>
          <p:cNvPicPr>
            <a:picLocks noChangeAspect="1"/>
          </p:cNvPicPr>
          <p:nvPr/>
        </p:nvPicPr>
        <p:blipFill>
          <a:blip r:embed="rId3"/>
          <a:stretch>
            <a:fillRect/>
          </a:stretch>
        </p:blipFill>
        <p:spPr>
          <a:xfrm>
            <a:off x="0" y="2288493"/>
            <a:ext cx="12180864" cy="4724809"/>
          </a:xfrm>
          <a:prstGeom prst="rect">
            <a:avLst/>
          </a:prstGeom>
        </p:spPr>
      </p:pic>
    </p:spTree>
    <p:extLst>
      <p:ext uri="{BB962C8B-B14F-4D97-AF65-F5344CB8AC3E}">
        <p14:creationId xmlns:p14="http://schemas.microsoft.com/office/powerpoint/2010/main" val="1145508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pPr marL="0" indent="0">
              <a:buNone/>
            </a:pPr>
            <a:r>
              <a:rPr lang="en-US" altLang="en-US" sz="3200" dirty="0"/>
              <a:t>A culturally appropriate person is someone who demonstrates both sensitivity to cultural differences and similarities, and effectiveness in using cultural symbols to communicate a message.</a:t>
            </a:r>
          </a:p>
          <a:p>
            <a:endParaRPr lang="en-US" dirty="0"/>
          </a:p>
        </p:txBody>
      </p:sp>
    </p:spTree>
    <p:extLst>
      <p:ext uri="{BB962C8B-B14F-4D97-AF65-F5344CB8AC3E}">
        <p14:creationId xmlns:p14="http://schemas.microsoft.com/office/powerpoint/2010/main" val="2558389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464" y="243191"/>
            <a:ext cx="11682919" cy="6251995"/>
          </a:xfrm>
          <a:prstGeom prst="rect">
            <a:avLst/>
          </a:prstGeom>
        </p:spPr>
      </p:pic>
    </p:spTree>
    <p:extLst>
      <p:ext uri="{BB962C8B-B14F-4D97-AF65-F5344CB8AC3E}">
        <p14:creationId xmlns:p14="http://schemas.microsoft.com/office/powerpoint/2010/main" val="1840402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Another framework for understanding cultural competence</a:t>
            </a:r>
          </a:p>
        </p:txBody>
      </p:sp>
      <p:pic>
        <p:nvPicPr>
          <p:cNvPr id="6" name="Content Placeholder 5"/>
          <p:cNvPicPr>
            <a:picLocks noGrp="1" noChangeAspect="1"/>
          </p:cNvPicPr>
          <p:nvPr>
            <p:ph idx="1"/>
          </p:nvPr>
        </p:nvPicPr>
        <p:blipFill>
          <a:blip r:embed="rId3"/>
          <a:stretch>
            <a:fillRect/>
          </a:stretch>
        </p:blipFill>
        <p:spPr>
          <a:xfrm>
            <a:off x="4750966" y="1547301"/>
            <a:ext cx="7335837" cy="4313748"/>
          </a:xfrm>
          <a:prstGeom prst="rect">
            <a:avLst/>
          </a:prstGeom>
        </p:spPr>
      </p:pic>
      <p:sp>
        <p:nvSpPr>
          <p:cNvPr id="5" name="Text Placeholder 4"/>
          <p:cNvSpPr>
            <a:spLocks noGrp="1"/>
          </p:cNvSpPr>
          <p:nvPr>
            <p:ph type="body" sz="half" idx="2"/>
          </p:nvPr>
        </p:nvSpPr>
        <p:spPr>
          <a:xfrm>
            <a:off x="1073150" y="2495407"/>
            <a:ext cx="3547533" cy="3600311"/>
          </a:xfrm>
        </p:spPr>
        <p:txBody>
          <a:bodyPr/>
          <a:lstStyle/>
          <a:p>
            <a:r>
              <a:rPr lang="en-US" altLang="en-US" sz="2000" dirty="0"/>
              <a:t>When systems, agencies, and practitioners that have the capacity, skills, and knowledge to respond to the unique needs of populations whose cultures are different to that which might be called dominant or mainstream America.  </a:t>
            </a:r>
          </a:p>
          <a:p>
            <a:endParaRPr lang="en-US" dirty="0"/>
          </a:p>
        </p:txBody>
      </p:sp>
    </p:spTree>
    <p:extLst>
      <p:ext uri="{BB962C8B-B14F-4D97-AF65-F5344CB8AC3E}">
        <p14:creationId xmlns:p14="http://schemas.microsoft.com/office/powerpoint/2010/main" val="2096051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can cultural beliefs about health impact WIC Nutrition Services? </a:t>
            </a:r>
          </a:p>
        </p:txBody>
      </p:sp>
      <p:sp>
        <p:nvSpPr>
          <p:cNvPr id="6" name="Content Placeholder 5"/>
          <p:cNvSpPr>
            <a:spLocks noGrp="1"/>
          </p:cNvSpPr>
          <p:nvPr>
            <p:ph sz="half" idx="1"/>
          </p:nvPr>
        </p:nvSpPr>
        <p:spPr>
          <a:xfrm>
            <a:off x="422202" y="2295115"/>
            <a:ext cx="5752021" cy="3638763"/>
          </a:xfrm>
        </p:spPr>
        <p:txBody>
          <a:bodyPr>
            <a:normAutofit/>
          </a:bodyPr>
          <a:lstStyle/>
          <a:p>
            <a:r>
              <a:rPr lang="en-US" altLang="en-US" sz="2400" dirty="0"/>
              <a:t>Definition of Good Health</a:t>
            </a:r>
          </a:p>
          <a:p>
            <a:pPr marL="0" indent="0">
              <a:buNone/>
            </a:pPr>
            <a:endParaRPr lang="en-US" altLang="en-US" sz="2400" dirty="0"/>
          </a:p>
          <a:p>
            <a:r>
              <a:rPr lang="en-US" altLang="en-US" sz="2400" dirty="0"/>
              <a:t>Causes/Prevention of Illness </a:t>
            </a:r>
          </a:p>
          <a:p>
            <a:pPr marL="0" indent="0">
              <a:buNone/>
            </a:pPr>
            <a:endParaRPr lang="en-US" altLang="en-US" sz="2400" dirty="0"/>
          </a:p>
          <a:p>
            <a:r>
              <a:rPr lang="en-US" altLang="en-US" sz="2400" dirty="0"/>
              <a:t>Patterns of Seeking Health Care</a:t>
            </a:r>
            <a:endParaRPr lang="en-US" sz="2400" dirty="0"/>
          </a:p>
        </p:txBody>
      </p:sp>
      <p:pic>
        <p:nvPicPr>
          <p:cNvPr id="8" name="Content Placeholder 7"/>
          <p:cNvPicPr>
            <a:picLocks noGrp="1" noChangeAspect="1"/>
          </p:cNvPicPr>
          <p:nvPr>
            <p:ph sz="half" idx="2"/>
          </p:nvPr>
        </p:nvPicPr>
        <p:blipFill>
          <a:blip r:embed="rId3"/>
          <a:stretch>
            <a:fillRect/>
          </a:stretch>
        </p:blipFill>
        <p:spPr>
          <a:xfrm>
            <a:off x="6841993" y="2222287"/>
            <a:ext cx="4402979" cy="4380601"/>
          </a:xfrm>
          <a:prstGeom prst="rect">
            <a:avLst/>
          </a:prstGeom>
        </p:spPr>
      </p:pic>
    </p:spTree>
    <p:extLst>
      <p:ext uri="{BB962C8B-B14F-4D97-AF65-F5344CB8AC3E}">
        <p14:creationId xmlns:p14="http://schemas.microsoft.com/office/powerpoint/2010/main" val="3103201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641" y="0"/>
            <a:ext cx="7571510" cy="537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4294967295"/>
          </p:nvPr>
        </p:nvSpPr>
        <p:spPr>
          <a:xfrm>
            <a:off x="0" y="3810640"/>
            <a:ext cx="12192000" cy="4648200"/>
          </a:xfrm>
        </p:spPr>
        <p:txBody>
          <a:bodyPr>
            <a:normAutofit/>
          </a:bodyPr>
          <a:lstStyle/>
          <a:p>
            <a:pPr marL="0" indent="0">
              <a:spcBef>
                <a:spcPts val="0"/>
              </a:spcBef>
              <a:buNone/>
            </a:pPr>
            <a:endParaRPr lang="en-US" dirty="0">
              <a:solidFill>
                <a:srgbClr val="FF0000"/>
              </a:solidFill>
              <a:ea typeface="Calibri"/>
              <a:cs typeface="Times New Roman"/>
            </a:endParaRPr>
          </a:p>
          <a:p>
            <a:pPr marL="0" indent="0">
              <a:spcBef>
                <a:spcPts val="0"/>
              </a:spcBef>
              <a:buNone/>
            </a:pPr>
            <a:endParaRPr lang="en-US" dirty="0">
              <a:solidFill>
                <a:srgbClr val="FF0000"/>
              </a:solidFill>
              <a:ea typeface="Calibri"/>
              <a:cs typeface="Times New Roman"/>
            </a:endParaRPr>
          </a:p>
          <a:p>
            <a:pPr marL="0" indent="0" algn="ctr">
              <a:spcBef>
                <a:spcPts val="0"/>
              </a:spcBef>
              <a:buNone/>
            </a:pPr>
            <a:r>
              <a:rPr lang="en-US" sz="2000" dirty="0">
                <a:solidFill>
                  <a:srgbClr val="FF3399"/>
                </a:solidFill>
                <a:ea typeface="Calibri"/>
                <a:cs typeface="Times New Roman"/>
              </a:rPr>
              <a:t>A WIC participant is the most important person to enter the WIC office. A participant is not dependent on us. </a:t>
            </a:r>
          </a:p>
          <a:p>
            <a:pPr marL="0" indent="0" algn="ctr">
              <a:spcBef>
                <a:spcPts val="0"/>
              </a:spcBef>
              <a:buNone/>
            </a:pPr>
            <a:r>
              <a:rPr lang="en-US" sz="2000" b="1" dirty="0">
                <a:solidFill>
                  <a:srgbClr val="FF3399"/>
                </a:solidFill>
                <a:ea typeface="Calibri"/>
                <a:cs typeface="Times New Roman"/>
              </a:rPr>
              <a:t>We are dependent on them</a:t>
            </a:r>
            <a:r>
              <a:rPr lang="en-US" sz="2000" dirty="0">
                <a:solidFill>
                  <a:srgbClr val="FF3399"/>
                </a:solidFill>
                <a:ea typeface="Calibri"/>
                <a:cs typeface="Times New Roman"/>
              </a:rPr>
              <a:t>. They are the purpose of it. We are not doing a favor by serving the participant. It is the participant who is doing us a favor by letting us serve them.  A participant is a person who brings us her/his wants. It is our job to handle their needs, with efficiency and professionalism, always with each participant in mind. </a:t>
            </a:r>
          </a:p>
          <a:p>
            <a:endParaRPr lang="en-US" dirty="0"/>
          </a:p>
        </p:txBody>
      </p:sp>
    </p:spTree>
    <p:extLst>
      <p:ext uri="{BB962C8B-B14F-4D97-AF65-F5344CB8AC3E}">
        <p14:creationId xmlns:p14="http://schemas.microsoft.com/office/powerpoint/2010/main" val="653782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4294967295"/>
          </p:nvPr>
        </p:nvSpPr>
        <p:spPr>
          <a:xfrm>
            <a:off x="4876800" y="863600"/>
            <a:ext cx="7315200" cy="5121275"/>
          </a:xfrm>
        </p:spPr>
        <p:txBody>
          <a:bodyPr/>
          <a:lstStyle/>
          <a:p>
            <a:pPr marL="0" indent="0">
              <a:buNone/>
            </a:pPr>
            <a:endParaRPr lang="en-US" dirty="0"/>
          </a:p>
          <a:p>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86931"/>
          </a:xfrm>
          <a:prstGeom prst="rect">
            <a:avLst/>
          </a:prstGeom>
        </p:spPr>
      </p:pic>
    </p:spTree>
    <p:extLst>
      <p:ext uri="{BB962C8B-B14F-4D97-AF65-F5344CB8AC3E}">
        <p14:creationId xmlns:p14="http://schemas.microsoft.com/office/powerpoint/2010/main" val="4049277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1123950"/>
            <a:ext cx="2947988" cy="4600575"/>
          </a:xfrm>
        </p:spPr>
        <p:txBody>
          <a:bodyPr/>
          <a:lstStyle/>
          <a:p>
            <a:r>
              <a:rPr lang="en-US" dirty="0"/>
              <a:t>Empathy</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931"/>
            <a:ext cx="12192000" cy="6886931"/>
          </a:xfrm>
          <a:prstGeom prst="rect">
            <a:avLst/>
          </a:prstGeom>
        </p:spPr>
      </p:pic>
    </p:spTree>
    <p:extLst>
      <p:ext uri="{BB962C8B-B14F-4D97-AF65-F5344CB8AC3E}">
        <p14:creationId xmlns:p14="http://schemas.microsoft.com/office/powerpoint/2010/main" val="693377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693" y="228600"/>
            <a:ext cx="9144000" cy="6506308"/>
          </a:xfrm>
          <a:prstGeom prst="rect">
            <a:avLst/>
          </a:prstGeom>
        </p:spPr>
      </p:pic>
    </p:spTree>
    <p:extLst>
      <p:ext uri="{BB962C8B-B14F-4D97-AF65-F5344CB8AC3E}">
        <p14:creationId xmlns:p14="http://schemas.microsoft.com/office/powerpoint/2010/main" val="4092866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78369" y="5288340"/>
            <a:ext cx="6383216" cy="954107"/>
          </a:xfrm>
          <a:prstGeom prst="rect">
            <a:avLst/>
          </a:prstGeom>
          <a:noFill/>
        </p:spPr>
        <p:txBody>
          <a:bodyPr wrap="square" rtlCol="0">
            <a:spAutoFit/>
          </a:bodyPr>
          <a:lstStyle/>
          <a:p>
            <a:pPr algn="ctr"/>
            <a:r>
              <a:rPr lang="en-US" sz="3200" b="1" dirty="0"/>
              <a:t>Empathy &amp; Sympathy</a:t>
            </a:r>
          </a:p>
          <a:p>
            <a:pPr algn="ctr"/>
            <a:r>
              <a:rPr lang="en-US" sz="2400" b="1" dirty="0" err="1"/>
              <a:t>Brené</a:t>
            </a:r>
            <a:r>
              <a:rPr lang="en-US" sz="2400" b="1" dirty="0"/>
              <a:t> Brown</a:t>
            </a:r>
            <a:endParaRPr lang="en-US" sz="2400" dirty="0"/>
          </a:p>
        </p:txBody>
      </p:sp>
      <p:pic>
        <p:nvPicPr>
          <p:cNvPr id="4" name="Picture 3">
            <a:hlinkClick r:id="rId3" tooltip=" "/>
          </p:cNvPr>
          <p:cNvPicPr>
            <a:picLocks noChangeAspect="1"/>
          </p:cNvPicPr>
          <p:nvPr/>
        </p:nvPicPr>
        <p:blipFill>
          <a:blip r:embed="rId4"/>
          <a:stretch>
            <a:fillRect/>
          </a:stretch>
        </p:blipFill>
        <p:spPr>
          <a:xfrm>
            <a:off x="1584590" y="842210"/>
            <a:ext cx="8991167" cy="3911650"/>
          </a:xfrm>
          <a:prstGeom prst="rect">
            <a:avLst/>
          </a:prstGeom>
        </p:spPr>
      </p:pic>
    </p:spTree>
    <p:extLst>
      <p:ext uri="{BB962C8B-B14F-4D97-AF65-F5344CB8AC3E}">
        <p14:creationId xmlns:p14="http://schemas.microsoft.com/office/powerpoint/2010/main" val="4210520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p:cNvSpPr/>
          <p:nvPr/>
        </p:nvSpPr>
        <p:spPr>
          <a:xfrm>
            <a:off x="1226585" y="976911"/>
            <a:ext cx="9717932" cy="4641335"/>
          </a:xfrm>
          <a:prstGeom prst="rect">
            <a:avLst/>
          </a:prstGeom>
        </p:spPr>
        <p:txBody>
          <a:bodyPr wrap="square">
            <a:spAutoFit/>
          </a:bodyPr>
          <a:lstStyle/>
          <a:p>
            <a:pPr>
              <a:lnSpc>
                <a:spcPct val="150000"/>
              </a:lnSpc>
              <a:spcBef>
                <a:spcPts val="750"/>
              </a:spcBef>
              <a:spcAft>
                <a:spcPts val="750"/>
              </a:spcAft>
            </a:pPr>
            <a:r>
              <a:rPr lang="en-US" sz="2800" b="1" dirty="0">
                <a:latin typeface="Helvetica" panose="020B0604020202020204" pitchFamily="34" charset="0"/>
                <a:ea typeface="Calibri" panose="020F0502020204030204" pitchFamily="34" charset="0"/>
              </a:rPr>
              <a:t>Here are a few ways to improve your ability to empathize:</a:t>
            </a:r>
            <a:endParaRPr lang="en-US" sz="2800" b="1" dirty="0">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mj-lt"/>
              <a:buAutoNum type="arabicPeriod"/>
              <a:tabLst>
                <a:tab pos="457200" algn="l"/>
              </a:tabLst>
            </a:pPr>
            <a:r>
              <a:rPr lang="en-US" sz="2800" b="1" dirty="0">
                <a:solidFill>
                  <a:srgbClr val="FF0000"/>
                </a:solidFill>
                <a:latin typeface="Helvetica" panose="020B0604020202020204" pitchFamily="34" charset="0"/>
                <a:ea typeface="Times New Roman" panose="02020603050405020304" pitchFamily="18" charset="0"/>
              </a:rPr>
              <a:t>CHALLENGE</a:t>
            </a:r>
            <a:r>
              <a:rPr lang="en-US" sz="2800" dirty="0">
                <a:solidFill>
                  <a:srgbClr val="FF0000"/>
                </a:solidFill>
                <a:latin typeface="Helvetica" panose="020B0604020202020204" pitchFamily="34" charset="0"/>
                <a:ea typeface="Times New Roman" panose="02020603050405020304" pitchFamily="18" charset="0"/>
              </a:rPr>
              <a:t> </a:t>
            </a:r>
            <a:r>
              <a:rPr lang="en-US" sz="2800" dirty="0">
                <a:solidFill>
                  <a:srgbClr val="202020"/>
                </a:solidFill>
                <a:latin typeface="Helvetica" panose="020B0604020202020204" pitchFamily="34" charset="0"/>
                <a:ea typeface="Times New Roman" panose="02020603050405020304" pitchFamily="18" charset="0"/>
              </a:rPr>
              <a:t>your own assumptions. </a:t>
            </a:r>
            <a:endParaRPr lang="en-US" sz="2800" dirty="0">
              <a:solidFill>
                <a:srgbClr val="202020"/>
              </a:solidFill>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mj-lt"/>
              <a:buAutoNum type="arabicPeriod"/>
              <a:tabLst>
                <a:tab pos="457200" algn="l"/>
              </a:tabLst>
            </a:pPr>
            <a:r>
              <a:rPr lang="en-US" sz="2800" b="1" dirty="0">
                <a:solidFill>
                  <a:srgbClr val="FF0000"/>
                </a:solidFill>
                <a:latin typeface="Helvetica" panose="020B0604020202020204" pitchFamily="34" charset="0"/>
                <a:ea typeface="Times New Roman" panose="02020603050405020304" pitchFamily="18" charset="0"/>
              </a:rPr>
              <a:t>DO NOT JUDGE</a:t>
            </a:r>
            <a:r>
              <a:rPr lang="en-US" sz="2800" dirty="0">
                <a:solidFill>
                  <a:srgbClr val="FF0000"/>
                </a:solidFill>
                <a:latin typeface="Helvetica" panose="020B0604020202020204" pitchFamily="34" charset="0"/>
                <a:ea typeface="Times New Roman" panose="02020603050405020304" pitchFamily="18" charset="0"/>
              </a:rPr>
              <a:t> </a:t>
            </a:r>
            <a:r>
              <a:rPr lang="en-US" sz="2800" dirty="0">
                <a:solidFill>
                  <a:srgbClr val="202020"/>
                </a:solidFill>
                <a:latin typeface="Helvetica" panose="020B0604020202020204" pitchFamily="34" charset="0"/>
                <a:ea typeface="Times New Roman" panose="02020603050405020304" pitchFamily="18" charset="0"/>
              </a:rPr>
              <a:t>the choices of others based on your personal upbringing/life experiences.</a:t>
            </a:r>
            <a:endParaRPr lang="en-US" sz="2800" dirty="0">
              <a:solidFill>
                <a:srgbClr val="202020"/>
              </a:solidFill>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mj-lt"/>
              <a:buAutoNum type="arabicPeriod"/>
              <a:tabLst>
                <a:tab pos="457200" algn="l"/>
              </a:tabLst>
            </a:pPr>
            <a:r>
              <a:rPr lang="en-US" sz="2800" b="1" dirty="0">
                <a:solidFill>
                  <a:srgbClr val="FF0000"/>
                </a:solidFill>
                <a:latin typeface="Helvetica" panose="020B0604020202020204" pitchFamily="34" charset="0"/>
                <a:ea typeface="Times New Roman" panose="02020603050405020304" pitchFamily="18" charset="0"/>
              </a:rPr>
              <a:t>LISTEN</a:t>
            </a:r>
            <a:r>
              <a:rPr lang="en-US" sz="2800" dirty="0">
                <a:solidFill>
                  <a:srgbClr val="202020"/>
                </a:solidFill>
                <a:latin typeface="Helvetica" panose="020B0604020202020204" pitchFamily="34" charset="0"/>
                <a:ea typeface="Times New Roman" panose="02020603050405020304" pitchFamily="18" charset="0"/>
              </a:rPr>
              <a:t> to others’ stories.</a:t>
            </a:r>
            <a:endParaRPr lang="en-US" sz="2800" dirty="0">
              <a:solidFill>
                <a:srgbClr val="202020"/>
              </a:solidFill>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mj-lt"/>
              <a:buAutoNum type="arabicPeriod"/>
              <a:tabLst>
                <a:tab pos="457200" algn="l"/>
              </a:tabLst>
            </a:pPr>
            <a:r>
              <a:rPr lang="en-US" sz="2800" b="1" dirty="0">
                <a:solidFill>
                  <a:srgbClr val="FF0000"/>
                </a:solidFill>
                <a:latin typeface="Helvetica" panose="020B0604020202020204" pitchFamily="34" charset="0"/>
                <a:ea typeface="Times New Roman" panose="02020603050405020304" pitchFamily="18" charset="0"/>
              </a:rPr>
              <a:t>TRY</a:t>
            </a:r>
            <a:r>
              <a:rPr lang="en-US" sz="2800" dirty="0">
                <a:solidFill>
                  <a:srgbClr val="202020"/>
                </a:solidFill>
                <a:latin typeface="Helvetica" panose="020B0604020202020204" pitchFamily="34" charset="0"/>
                <a:ea typeface="Times New Roman" panose="02020603050405020304" pitchFamily="18" charset="0"/>
              </a:rPr>
              <a:t> to put yourself in someone else’s shoes.</a:t>
            </a:r>
            <a:endParaRPr lang="en-US" sz="2800" dirty="0">
              <a:solidFill>
                <a:srgbClr val="20202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28003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1242"/>
            <a:ext cx="3456878" cy="4601183"/>
          </a:xfrm>
        </p:spPr>
        <p:txBody>
          <a:bodyPr>
            <a:normAutofit/>
          </a:bodyPr>
          <a:lstStyle/>
          <a:p>
            <a:pPr algn="ctr"/>
            <a:r>
              <a:rPr lang="en-US" sz="3000" b="1" dirty="0"/>
              <a:t>What are the messages we are trying to convey?</a:t>
            </a:r>
          </a:p>
        </p:txBody>
      </p:sp>
      <p:sp>
        <p:nvSpPr>
          <p:cNvPr id="3" name="Content Placeholder 2"/>
          <p:cNvSpPr>
            <a:spLocks noGrp="1"/>
          </p:cNvSpPr>
          <p:nvPr>
            <p:ph idx="1"/>
          </p:nvPr>
        </p:nvSpPr>
        <p:spPr>
          <a:xfrm>
            <a:off x="3986458" y="850244"/>
            <a:ext cx="7138435" cy="5120640"/>
          </a:xfrm>
        </p:spPr>
        <p:txBody>
          <a:bodyPr/>
          <a:lstStyle/>
          <a:p>
            <a:r>
              <a:rPr lang="en-US" dirty="0"/>
              <a:t>  </a:t>
            </a:r>
            <a:r>
              <a:rPr lang="en-US" sz="2600" b="1" dirty="0"/>
              <a:t>WIC Cares</a:t>
            </a:r>
          </a:p>
          <a:p>
            <a:r>
              <a:rPr lang="en-US" dirty="0"/>
              <a:t>  </a:t>
            </a:r>
            <a:r>
              <a:rPr lang="en-US" sz="2600" dirty="0"/>
              <a:t>WIC is here to help</a:t>
            </a:r>
          </a:p>
          <a:p>
            <a:r>
              <a:rPr lang="en-US" dirty="0"/>
              <a:t>  </a:t>
            </a:r>
            <a:r>
              <a:rPr lang="en-US" sz="2600" b="1" dirty="0"/>
              <a:t>You</a:t>
            </a:r>
            <a:r>
              <a:rPr lang="en-US" sz="2600" dirty="0"/>
              <a:t> are important to us</a:t>
            </a:r>
          </a:p>
          <a:p>
            <a:r>
              <a:rPr lang="en-US" dirty="0"/>
              <a:t>  </a:t>
            </a:r>
            <a:r>
              <a:rPr lang="en-US" sz="2600" dirty="0"/>
              <a:t>We want to serve </a:t>
            </a:r>
            <a:r>
              <a:rPr lang="en-US" sz="2600" b="1" dirty="0"/>
              <a:t>you</a:t>
            </a:r>
          </a:p>
          <a:p>
            <a:r>
              <a:rPr lang="en-US" dirty="0"/>
              <a:t>  </a:t>
            </a:r>
            <a:r>
              <a:rPr lang="en-US" sz="2600" dirty="0"/>
              <a:t>We know you care about </a:t>
            </a:r>
            <a:r>
              <a:rPr lang="en-US" sz="2600" b="1" dirty="0"/>
              <a:t>your</a:t>
            </a:r>
            <a:r>
              <a:rPr lang="en-US" sz="2600" dirty="0"/>
              <a:t> family</a:t>
            </a:r>
          </a:p>
          <a:p>
            <a:r>
              <a:rPr lang="en-US" dirty="0"/>
              <a:t>  </a:t>
            </a:r>
            <a:r>
              <a:rPr lang="en-US" sz="2600" b="1" dirty="0"/>
              <a:t>You</a:t>
            </a:r>
            <a:r>
              <a:rPr lang="en-US" sz="2600" dirty="0"/>
              <a:t> have choices</a:t>
            </a:r>
          </a:p>
          <a:p>
            <a:r>
              <a:rPr lang="en-US" dirty="0"/>
              <a:t>  </a:t>
            </a:r>
            <a:r>
              <a:rPr lang="en-US" sz="2600" dirty="0"/>
              <a:t>Let’s work </a:t>
            </a:r>
            <a:r>
              <a:rPr lang="en-US" sz="2600" b="1" dirty="0"/>
              <a:t>together</a:t>
            </a:r>
          </a:p>
          <a:p>
            <a:r>
              <a:rPr lang="en-US" sz="2600" dirty="0"/>
              <a:t>  We believe in </a:t>
            </a:r>
            <a:r>
              <a:rPr lang="en-US" sz="2600" b="1" dirty="0"/>
              <a:t>you</a:t>
            </a:r>
          </a:p>
          <a:p>
            <a:pPr marL="0" indent="0">
              <a:buNone/>
            </a:pPr>
            <a:endParaRPr lang="en-US" dirty="0"/>
          </a:p>
        </p:txBody>
      </p:sp>
      <p:sp>
        <p:nvSpPr>
          <p:cNvPr id="4" name="Heart 3"/>
          <p:cNvSpPr/>
          <p:nvPr/>
        </p:nvSpPr>
        <p:spPr>
          <a:xfrm>
            <a:off x="3986458" y="1283766"/>
            <a:ext cx="312234" cy="289931"/>
          </a:xfrm>
          <a:prstGeom prst="heart">
            <a:avLst/>
          </a:prstGeom>
          <a:solidFill>
            <a:srgbClr val="F23B16"/>
          </a:solidFill>
          <a:ln>
            <a:solidFill>
              <a:srgbClr val="F23B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art 4"/>
          <p:cNvSpPr/>
          <p:nvPr/>
        </p:nvSpPr>
        <p:spPr>
          <a:xfrm>
            <a:off x="3986458" y="2289964"/>
            <a:ext cx="312234" cy="289931"/>
          </a:xfrm>
          <a:prstGeom prst="heart">
            <a:avLst/>
          </a:prstGeom>
          <a:solidFill>
            <a:srgbClr val="F23B16"/>
          </a:solidFill>
          <a:ln>
            <a:solidFill>
              <a:srgbClr val="F23B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p:cNvSpPr/>
          <p:nvPr/>
        </p:nvSpPr>
        <p:spPr>
          <a:xfrm>
            <a:off x="3961479" y="1759443"/>
            <a:ext cx="312234" cy="289931"/>
          </a:xfrm>
          <a:prstGeom prst="heart">
            <a:avLst/>
          </a:prstGeom>
          <a:solidFill>
            <a:srgbClr val="F23B16"/>
          </a:solidFill>
          <a:ln>
            <a:solidFill>
              <a:srgbClr val="F23B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p:cNvSpPr/>
          <p:nvPr/>
        </p:nvSpPr>
        <p:spPr>
          <a:xfrm>
            <a:off x="3986458" y="4786332"/>
            <a:ext cx="312234" cy="289931"/>
          </a:xfrm>
          <a:prstGeom prst="heart">
            <a:avLst/>
          </a:prstGeom>
          <a:solidFill>
            <a:srgbClr val="F23B16"/>
          </a:solidFill>
          <a:ln>
            <a:solidFill>
              <a:srgbClr val="F23B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p:cNvSpPr/>
          <p:nvPr/>
        </p:nvSpPr>
        <p:spPr>
          <a:xfrm>
            <a:off x="3986458" y="3759518"/>
            <a:ext cx="312234" cy="289931"/>
          </a:xfrm>
          <a:prstGeom prst="heart">
            <a:avLst/>
          </a:prstGeom>
          <a:solidFill>
            <a:srgbClr val="F23B16"/>
          </a:solidFill>
          <a:ln>
            <a:solidFill>
              <a:srgbClr val="F23B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p:cNvSpPr/>
          <p:nvPr/>
        </p:nvSpPr>
        <p:spPr>
          <a:xfrm>
            <a:off x="3986458" y="3265599"/>
            <a:ext cx="312234" cy="289931"/>
          </a:xfrm>
          <a:prstGeom prst="heart">
            <a:avLst/>
          </a:prstGeom>
          <a:solidFill>
            <a:srgbClr val="F23B16"/>
          </a:solidFill>
          <a:ln>
            <a:solidFill>
              <a:srgbClr val="F23B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art 9"/>
          <p:cNvSpPr/>
          <p:nvPr/>
        </p:nvSpPr>
        <p:spPr>
          <a:xfrm>
            <a:off x="3986458" y="2778437"/>
            <a:ext cx="312234" cy="289931"/>
          </a:xfrm>
          <a:prstGeom prst="heart">
            <a:avLst/>
          </a:prstGeom>
          <a:solidFill>
            <a:srgbClr val="F23B16"/>
          </a:solidFill>
          <a:ln>
            <a:solidFill>
              <a:srgbClr val="F23B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3986458" y="4272925"/>
            <a:ext cx="312234" cy="289931"/>
          </a:xfrm>
          <a:prstGeom prst="heart">
            <a:avLst/>
          </a:prstGeom>
          <a:solidFill>
            <a:srgbClr val="F23B16"/>
          </a:solidFill>
          <a:ln>
            <a:solidFill>
              <a:srgbClr val="F23B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218521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89499" y="289668"/>
            <a:ext cx="9280186" cy="5121275"/>
          </a:xfrm>
        </p:spPr>
        <p:txBody>
          <a:bodyPr>
            <a:normAutofit/>
          </a:bodyPr>
          <a:lstStyle/>
          <a:p>
            <a:pPr marL="0" indent="0" algn="ctr">
              <a:buNone/>
            </a:pPr>
            <a:r>
              <a:rPr lang="en-US" sz="3200" b="1" dirty="0">
                <a:solidFill>
                  <a:srgbClr val="FF0000"/>
                </a:solidFill>
              </a:rPr>
              <a:t>Our personal experience with customer service can help remind us about the way customer service should and should not be provided.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558" y="4252402"/>
            <a:ext cx="4762500" cy="1895475"/>
          </a:xfrm>
          <a:prstGeom prst="rect">
            <a:avLst/>
          </a:prstGeom>
        </p:spPr>
      </p:pic>
    </p:spTree>
    <p:extLst>
      <p:ext uri="{BB962C8B-B14F-4D97-AF65-F5344CB8AC3E}">
        <p14:creationId xmlns:p14="http://schemas.microsoft.com/office/powerpoint/2010/main" val="830648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837"/>
            <a:ext cx="3435927" cy="4601183"/>
          </a:xfrm>
        </p:spPr>
        <p:txBody>
          <a:bodyPr>
            <a:normAutofit/>
          </a:bodyPr>
          <a:lstStyle/>
          <a:p>
            <a:pPr algn="ctr"/>
            <a:r>
              <a:rPr lang="en-US" sz="3000" b="1" dirty="0"/>
              <a:t>How to Handle Negative Situations</a:t>
            </a:r>
          </a:p>
        </p:txBody>
      </p:sp>
      <p:sp>
        <p:nvSpPr>
          <p:cNvPr id="3" name="Content Placeholder 2"/>
          <p:cNvSpPr>
            <a:spLocks noGrp="1"/>
          </p:cNvSpPr>
          <p:nvPr>
            <p:ph idx="1"/>
          </p:nvPr>
        </p:nvSpPr>
        <p:spPr>
          <a:xfrm>
            <a:off x="3842624" y="814220"/>
            <a:ext cx="7920950" cy="6747164"/>
          </a:xfrm>
        </p:spPr>
        <p:txBody>
          <a:bodyPr/>
          <a:lstStyle/>
          <a:p>
            <a:r>
              <a:rPr lang="en-US" sz="2800" dirty="0"/>
              <a:t>Avoid negative responses</a:t>
            </a:r>
          </a:p>
          <a:p>
            <a:pPr lvl="1"/>
            <a:r>
              <a:rPr lang="en-US" sz="2800" dirty="0"/>
              <a:t>Begin with a positive response</a:t>
            </a:r>
          </a:p>
          <a:p>
            <a:pPr lvl="1"/>
            <a:r>
              <a:rPr lang="en-US" sz="2800" dirty="0"/>
              <a:t>Communicate your willingness to help</a:t>
            </a:r>
          </a:p>
          <a:p>
            <a:pPr lvl="1"/>
            <a:r>
              <a:rPr lang="en-US" sz="2800" dirty="0"/>
              <a:t>Let the participant know what you </a:t>
            </a:r>
            <a:r>
              <a:rPr lang="en-US" sz="2800" u="sng" dirty="0"/>
              <a:t>can</a:t>
            </a:r>
            <a:r>
              <a:rPr lang="en-US" sz="2800" dirty="0"/>
              <a:t> do to help</a:t>
            </a:r>
          </a:p>
          <a:p>
            <a:pPr marL="0" indent="0">
              <a:buNone/>
            </a:pPr>
            <a:endParaRPr lang="en-US" dirty="0"/>
          </a:p>
          <a:p>
            <a:pPr marL="0" indent="0">
              <a:buNone/>
            </a:pPr>
            <a:endParaRPr lang="en-US" dirty="0"/>
          </a:p>
          <a:p>
            <a:r>
              <a:rPr lang="en-US" sz="2600" dirty="0"/>
              <a:t>For example: </a:t>
            </a:r>
            <a:r>
              <a:rPr lang="en-US" sz="2600" b="1" dirty="0"/>
              <a:t>A participant calls and asks if she can come in for her benefits.  It is 4:55pm and your office closes at 5:00pm. </a:t>
            </a:r>
          </a:p>
          <a:p>
            <a:endParaRPr lang="en-US" dirty="0"/>
          </a:p>
          <a:p>
            <a:endParaRPr lang="en-US" dirty="0"/>
          </a:p>
          <a:p>
            <a:endParaRPr lang="en-US" dirty="0"/>
          </a:p>
        </p:txBody>
      </p:sp>
    </p:spTree>
    <p:extLst>
      <p:ext uri="{BB962C8B-B14F-4D97-AF65-F5344CB8AC3E}">
        <p14:creationId xmlns:p14="http://schemas.microsoft.com/office/powerpoint/2010/main" val="105880503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ra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ACECE1E4-636E-48DB-87ED-4A76DC93378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1368</TotalTime>
  <Words>3604</Words>
  <Application>Microsoft Office PowerPoint</Application>
  <PresentationFormat>Widescreen</PresentationFormat>
  <Paragraphs>304</Paragraphs>
  <Slides>23</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Calibri</vt:lpstr>
      <vt:lpstr>Century Gothic</vt:lpstr>
      <vt:lpstr>Corbel</vt:lpstr>
      <vt:lpstr>Helvetica</vt:lpstr>
      <vt:lpstr>Times New Roman</vt:lpstr>
      <vt:lpstr>Wingdings</vt:lpstr>
      <vt:lpstr>Wingdings 2</vt:lpstr>
      <vt:lpstr>Frame</vt:lpstr>
      <vt:lpstr>Quotable</vt:lpstr>
      <vt:lpstr>    Customer Service   </vt:lpstr>
      <vt:lpstr>PowerPoint Presentation</vt:lpstr>
      <vt:lpstr>Empathy</vt:lpstr>
      <vt:lpstr>PowerPoint Presentation</vt:lpstr>
      <vt:lpstr>PowerPoint Presentation</vt:lpstr>
      <vt:lpstr>PowerPoint Presentation</vt:lpstr>
      <vt:lpstr>What are the messages we are trying to convey?</vt:lpstr>
      <vt:lpstr>PowerPoint Presentation</vt:lpstr>
      <vt:lpstr>How to Handle Negative Situations</vt:lpstr>
      <vt:lpstr>Defusing Difficult Situations</vt:lpstr>
      <vt:lpstr>Cultural Diversity or Multiculturalism?</vt:lpstr>
      <vt:lpstr>What does this have to do with WIC Nutrition Services?</vt:lpstr>
      <vt:lpstr>What is culture? What are values?</vt:lpstr>
      <vt:lpstr>Remember: Culture is dynamic &amp; changes over time.  AVOID cultural stereotyping!</vt:lpstr>
      <vt:lpstr>A word about dominant culture and cultural sensitivity.  </vt:lpstr>
      <vt:lpstr>PowerPoint Presentation</vt:lpstr>
      <vt:lpstr>Resources for deeper learning</vt:lpstr>
      <vt:lpstr>Cultural Sensitive or Culturally Appropriate? </vt:lpstr>
      <vt:lpstr>PowerPoint Presentation</vt:lpstr>
      <vt:lpstr>Another framework for understanding cultural competence</vt:lpstr>
      <vt:lpstr>How can cultural beliefs about health impact WIC Nutrition Services? </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Service</dc:title>
  <dc:creator>Botello, Amy</dc:creator>
  <cp:lastModifiedBy>Lonczak, Marilyn</cp:lastModifiedBy>
  <cp:revision>73</cp:revision>
  <cp:lastPrinted>2019-10-23T13:05:43Z</cp:lastPrinted>
  <dcterms:created xsi:type="dcterms:W3CDTF">2017-06-02T15:05:26Z</dcterms:created>
  <dcterms:modified xsi:type="dcterms:W3CDTF">2020-10-13T20:18:56Z</dcterms:modified>
</cp:coreProperties>
</file>