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9" r:id="rId2"/>
  </p:sldMasterIdLst>
  <p:notesMasterIdLst>
    <p:notesMasterId r:id="rId28"/>
  </p:notesMasterIdLst>
  <p:sldIdLst>
    <p:sldId id="296" r:id="rId3"/>
    <p:sldId id="295" r:id="rId4"/>
    <p:sldId id="265"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9" r:id="rId18"/>
    <p:sldId id="290" r:id="rId19"/>
    <p:sldId id="291" r:id="rId20"/>
    <p:sldId id="292" r:id="rId21"/>
    <p:sldId id="293" r:id="rId22"/>
    <p:sldId id="294" r:id="rId23"/>
    <p:sldId id="283" r:id="rId24"/>
    <p:sldId id="284" r:id="rId25"/>
    <p:sldId id="285" r:id="rId26"/>
    <p:sldId id="286" r:id="rId27"/>
  </p:sldIdLst>
  <p:sldSz cx="9144000" cy="5143500" type="screen16x9"/>
  <p:notesSz cx="6858000" cy="9144000"/>
  <p:embeddedFontLst>
    <p:embeddedFont>
      <p:font typeface="Britannic Bold" panose="020B0903060703020204" pitchFamily="34" charset="0"/>
      <p:regular r:id="rId29"/>
    </p:embeddedFont>
    <p:embeddedFont>
      <p:font typeface="Poppins" panose="00000500000000000000" pitchFamily="2" charset="0"/>
      <p:regular r:id="rId30"/>
      <p:bold r:id="rId31"/>
      <p:italic r:id="rId32"/>
      <p:boldItalic r:id="rId33"/>
    </p:embeddedFont>
    <p:embeddedFont>
      <p:font typeface="Poppins SemiBold" panose="00000700000000000000" pitchFamily="2" charset="0"/>
      <p:regular r:id="rId34"/>
      <p:bold r:id="rId35"/>
      <p:italic r:id="rId36"/>
      <p:boldItalic r:id="rId37"/>
    </p:embeddedFont>
    <p:embeddedFont>
      <p:font typeface="Tw Cen MT" panose="020B0602020104020603" pitchFamily="34" charset="0"/>
      <p:regular r:id="rId38"/>
      <p:bold r:id="rId39"/>
      <p:italic r:id="rId40"/>
      <p:boldItalic r:id="rId41"/>
    </p:embeddedFont>
    <p:embeddedFont>
      <p:font typeface="Wingdings 2" panose="050201020105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04722F"/>
    <a:srgbClr val="02B346"/>
    <a:srgbClr val="003D9C"/>
    <a:srgbClr val="7094F5"/>
    <a:srgbClr val="7094F4"/>
    <a:srgbClr val="92343D"/>
    <a:srgbClr val="D7333D"/>
    <a:srgbClr val="F9A91A"/>
    <a:srgbClr val="F1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5DC7B-D5D0-455D-ACBF-1C515219AB4A}" v="3" dt="2024-04-30T13:25:02.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94660"/>
  </p:normalViewPr>
  <p:slideViewPr>
    <p:cSldViewPr snapToGrid="0">
      <p:cViewPr varScale="1">
        <p:scale>
          <a:sx n="161" d="100"/>
          <a:sy n="161" d="100"/>
        </p:scale>
        <p:origin x="156"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88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Table of </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contents</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dirty="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lt1"/>
                </a:solidFill>
                <a:latin typeface="+mn-lt"/>
                <a:ea typeface="Poppins SemiBold"/>
                <a:cs typeface="Poppins SemiBold"/>
                <a:sym typeface="Poppins SemiBold"/>
              </a:rPr>
              <a:t>Connecticut Public Health</a:t>
            </a:r>
            <a:endParaRPr sz="800" b="1" dirty="0">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792430" y="2412100"/>
            <a:ext cx="3902534" cy="698486"/>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2800" b="1" i="0" u="none" strike="noStrike" cap="none" dirty="0">
                <a:solidFill>
                  <a:srgbClr val="3371E7"/>
                </a:solidFill>
                <a:latin typeface="+mn-lt"/>
                <a:ea typeface="Poppins SemiBold"/>
                <a:cs typeface="Poppins SemiBold"/>
                <a:sym typeface="Aria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dirty="0"/>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pic>
        <p:nvPicPr>
          <p:cNvPr id="4" name="Google Shape;96;p19">
            <a:extLst>
              <a:ext uri="{FF2B5EF4-FFF2-40B4-BE49-F238E27FC236}">
                <a16:creationId xmlns:a16="http://schemas.microsoft.com/office/drawing/2014/main" id="{04366FB7-1868-0FE6-43AE-6CA855E025CD}"/>
              </a:ext>
            </a:extLst>
          </p:cNvPr>
          <p:cNvPicPr preferRelativeResize="0"/>
          <p:nvPr userDrawn="1"/>
        </p:nvPicPr>
        <p:blipFill rotWithShape="1">
          <a:blip r:embed="rId2">
            <a:alphaModFix/>
          </a:blip>
          <a:srcRect l="24321" r="23363"/>
          <a:stretch/>
        </p:blipFill>
        <p:spPr>
          <a:xfrm>
            <a:off x="934425" y="482319"/>
            <a:ext cx="3497974" cy="3761076"/>
          </a:xfrm>
          <a:prstGeom prst="rect">
            <a:avLst/>
          </a:prstGeom>
          <a:noFill/>
          <a:ln>
            <a:noFill/>
          </a:ln>
        </p:spPr>
      </p:pic>
      <p:sp>
        <p:nvSpPr>
          <p:cNvPr id="7" name="Text Placeholder 6">
            <a:extLst>
              <a:ext uri="{FF2B5EF4-FFF2-40B4-BE49-F238E27FC236}">
                <a16:creationId xmlns:a16="http://schemas.microsoft.com/office/drawing/2014/main" id="{A8DAC661-089F-2FF8-3E22-B41BD0D126F2}"/>
              </a:ext>
            </a:extLst>
          </p:cNvPr>
          <p:cNvSpPr>
            <a:spLocks noGrp="1"/>
          </p:cNvSpPr>
          <p:nvPr>
            <p:ph type="body" sz="quarter" idx="13" hasCustomPrompt="1"/>
          </p:nvPr>
        </p:nvSpPr>
        <p:spPr>
          <a:xfrm>
            <a:off x="4785633" y="1951036"/>
            <a:ext cx="1868488" cy="257175"/>
          </a:xfrm>
        </p:spPr>
        <p:txBody>
          <a:bodyPr lIns="0" anchor="ctr">
            <a:noAutofit/>
          </a:bodyPr>
          <a:lstStyle>
            <a:lvl1pPr marL="114300" indent="0" algn="l">
              <a:buNone/>
              <a:defRPr sz="1200">
                <a:solidFill>
                  <a:srgbClr val="3371E7"/>
                </a:solidFill>
                <a:latin typeface="+mn-lt"/>
                <a:cs typeface="Poppins" panose="00000500000000000000" pitchFamily="2" charset="0"/>
              </a:defRPr>
            </a:lvl1pPr>
          </a:lstStyle>
          <a:p>
            <a:pPr lvl="0"/>
            <a:r>
              <a:rPr lang="en-US" dirty="0"/>
              <a:t>CLICK TO EDIT</a:t>
            </a:r>
          </a:p>
        </p:txBody>
      </p:sp>
    </p:spTree>
    <p:extLst>
      <p:ext uri="{BB962C8B-B14F-4D97-AF65-F5344CB8AC3E}">
        <p14:creationId xmlns:p14="http://schemas.microsoft.com/office/powerpoint/2010/main" val="286992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50" r:id="rId3"/>
    <p:sldLayoutId id="2147483667" r:id="rId4"/>
    <p:sldLayoutId id="2147483670"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5/22/2024</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ct.gov/-/media/departments-and-agencies/dph/dph/wic-2018/frvm/fy24/infant-formula-supplier-list-3-2024.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wicfraud@ct.gov" TargetMode="External"/><Relationship Id="rId2" Type="http://schemas.openxmlformats.org/officeDocument/2006/relationships/hyperlink" Target="mailto:ctwic@ct.gov" TargetMode="External"/><Relationship Id="rId1" Type="http://schemas.openxmlformats.org/officeDocument/2006/relationships/slideLayout" Target="../slideLayouts/slideLayout3.xml"/><Relationship Id="rId4" Type="http://schemas.openxmlformats.org/officeDocument/2006/relationships/hyperlink" Target="mailto:DPH.ptwic@ct.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rtal.ct.gov/DPH/WIC/Approved-Food-Guide"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hyperlink" Target="https://portal.ct.gov/-/media/departments-and-agencies/dph/dph/wic-2018/frvm/fy24/appendix-b.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90D80-2697-D81C-9E5F-0F2FC8B672A8}"/>
              </a:ext>
            </a:extLst>
          </p:cNvPr>
          <p:cNvSpPr>
            <a:spLocks noGrp="1"/>
          </p:cNvSpPr>
          <p:nvPr>
            <p:ph type="title"/>
          </p:nvPr>
        </p:nvSpPr>
        <p:spPr>
          <a:xfrm>
            <a:off x="4785632" y="2208212"/>
            <a:ext cx="3256065" cy="856620"/>
          </a:xfrm>
        </p:spPr>
        <p:txBody>
          <a:bodyPr>
            <a:noAutofit/>
          </a:bodyPr>
          <a:lstStyle/>
          <a:p>
            <a:pPr algn="ctr"/>
            <a:r>
              <a:rPr lang="es-ES" sz="1800" dirty="0">
                <a:solidFill>
                  <a:srgbClr val="3370E8"/>
                </a:solidFill>
              </a:rPr>
              <a:t>Capacitación Para Proveedores de Renovación</a:t>
            </a:r>
            <a:endParaRPr lang="en-US" sz="1800" dirty="0">
              <a:solidFill>
                <a:srgbClr val="3370E8"/>
              </a:solidFill>
            </a:endParaRPr>
          </a:p>
        </p:txBody>
      </p:sp>
      <p:sp>
        <p:nvSpPr>
          <p:cNvPr id="18" name="Slide Number Placeholder 17">
            <a:extLst>
              <a:ext uri="{FF2B5EF4-FFF2-40B4-BE49-F238E27FC236}">
                <a16:creationId xmlns:a16="http://schemas.microsoft.com/office/drawing/2014/main" id="{5584BAFC-EA23-4079-ACF3-FE7AF48C9623}"/>
              </a:ext>
            </a:extLst>
          </p:cNvPr>
          <p:cNvSpPr>
            <a:spLocks noGrp="1"/>
          </p:cNvSpPr>
          <p:nvPr>
            <p:ph type="sldNum" idx="12"/>
          </p:nvPr>
        </p:nvSpPr>
        <p:spPr>
          <a:xfrm>
            <a:off x="8358162" y="4810169"/>
            <a:ext cx="548700" cy="227190"/>
          </a:xfrm>
        </p:spPr>
        <p:txBody>
          <a:bodyPr/>
          <a:lstStyle/>
          <a:p>
            <a:fld id="{00000000-1234-1234-1234-123412341234}" type="slidenum">
              <a:rPr lang="en" smtClean="0"/>
              <a:pPr/>
              <a:t>1</a:t>
            </a:fld>
            <a:endParaRPr lang="en"/>
          </a:p>
        </p:txBody>
      </p:sp>
      <p:sp>
        <p:nvSpPr>
          <p:cNvPr id="5" name="Text Placeholder 4">
            <a:extLst>
              <a:ext uri="{FF2B5EF4-FFF2-40B4-BE49-F238E27FC236}">
                <a16:creationId xmlns:a16="http://schemas.microsoft.com/office/drawing/2014/main" id="{72026047-1C97-E3D7-B814-CD5F4F00A852}"/>
              </a:ext>
            </a:extLst>
          </p:cNvPr>
          <p:cNvSpPr>
            <a:spLocks noGrp="1"/>
          </p:cNvSpPr>
          <p:nvPr>
            <p:ph type="body" sz="quarter" idx="13"/>
          </p:nvPr>
        </p:nvSpPr>
        <p:spPr>
          <a:xfrm>
            <a:off x="4730091" y="707325"/>
            <a:ext cx="3256065" cy="1500887"/>
          </a:xfrm>
        </p:spPr>
        <p:txBody>
          <a:bodyPr/>
          <a:lstStyle/>
          <a:p>
            <a:pPr algn="ctr"/>
            <a:r>
              <a:rPr lang="en-US" sz="1100" dirty="0">
                <a:solidFill>
                  <a:srgbClr val="3370E8"/>
                </a:solidFill>
              </a:rPr>
              <a:t>The Special Supplemental Nutrition Program for Women, Infants, and Children Connecticut WIC Program</a:t>
            </a:r>
          </a:p>
        </p:txBody>
      </p:sp>
      <p:pic>
        <p:nvPicPr>
          <p:cNvPr id="2" name="Picture 1">
            <a:extLst>
              <a:ext uri="{FF2B5EF4-FFF2-40B4-BE49-F238E27FC236}">
                <a16:creationId xmlns:a16="http://schemas.microsoft.com/office/drawing/2014/main" id="{A8FDC2C9-0D53-A492-81CC-7E23619C04C4}"/>
              </a:ext>
            </a:extLst>
          </p:cNvPr>
          <p:cNvPicPr>
            <a:picLocks noChangeAspect="1"/>
          </p:cNvPicPr>
          <p:nvPr/>
        </p:nvPicPr>
        <p:blipFill>
          <a:blip r:embed="rId3"/>
          <a:stretch>
            <a:fillRect/>
          </a:stretch>
        </p:blipFill>
        <p:spPr>
          <a:xfrm>
            <a:off x="5993003" y="3222966"/>
            <a:ext cx="841321" cy="1213209"/>
          </a:xfrm>
          <a:prstGeom prst="rect">
            <a:avLst/>
          </a:prstGeom>
        </p:spPr>
      </p:pic>
      <p:sp>
        <p:nvSpPr>
          <p:cNvPr id="3" name="TextBox 2">
            <a:extLst>
              <a:ext uri="{FF2B5EF4-FFF2-40B4-BE49-F238E27FC236}">
                <a16:creationId xmlns:a16="http://schemas.microsoft.com/office/drawing/2014/main" id="{40D8EA36-76F1-FA67-31C9-E496A0EBE728}"/>
              </a:ext>
            </a:extLst>
          </p:cNvPr>
          <p:cNvSpPr txBox="1"/>
          <p:nvPr/>
        </p:nvSpPr>
        <p:spPr>
          <a:xfrm>
            <a:off x="5150860" y="4486589"/>
            <a:ext cx="2470067" cy="215444"/>
          </a:xfrm>
          <a:prstGeom prst="rect">
            <a:avLst/>
          </a:prstGeom>
          <a:noFill/>
        </p:spPr>
        <p:txBody>
          <a:bodyPr wrap="square" rtlCol="0">
            <a:spAutoFit/>
          </a:bodyPr>
          <a:lstStyle/>
          <a:p>
            <a:pPr algn="ctr"/>
            <a:r>
              <a:rPr lang="en-US" sz="800" dirty="0">
                <a:solidFill>
                  <a:srgbClr val="3370E8"/>
                </a:solidFill>
              </a:rPr>
              <a:t>This institution is an equal opportunity provider.</a:t>
            </a:r>
            <a:endParaRPr lang="en-US" sz="800" dirty="0"/>
          </a:p>
        </p:txBody>
      </p:sp>
    </p:spTree>
    <p:extLst>
      <p:ext uri="{BB962C8B-B14F-4D97-AF65-F5344CB8AC3E}">
        <p14:creationId xmlns:p14="http://schemas.microsoft.com/office/powerpoint/2010/main" val="238239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6BE5-FADA-B0A0-FE43-52D13E03AE8E}"/>
              </a:ext>
            </a:extLst>
          </p:cNvPr>
          <p:cNvSpPr>
            <a:spLocks noGrp="1"/>
          </p:cNvSpPr>
          <p:nvPr>
            <p:ph type="title"/>
          </p:nvPr>
        </p:nvSpPr>
        <p:spPr/>
        <p:txBody>
          <a:bodyPr>
            <a:normAutofit fontScale="90000"/>
          </a:bodyPr>
          <a:lstStyle/>
          <a:p>
            <a:r>
              <a:rPr lang="es-ES" altLang="en-US" sz="1300" b="1" dirty="0">
                <a:solidFill>
                  <a:schemeClr val="accent1">
                    <a:lumMod val="75000"/>
                  </a:schemeClr>
                </a:solidFill>
                <a:latin typeface="Arial" panose="020B0604020202020204" pitchFamily="34" charset="0"/>
                <a:cs typeface="Arial" panose="020B0604020202020204" pitchFamily="34" charset="0"/>
              </a:rPr>
              <a:t>Requisitos para compra de Fórmula Infantil</a:t>
            </a:r>
            <a:br>
              <a:rPr lang="en-US" altLang="en-US" sz="1200"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ABB1D1A-3860-562A-B5A2-896CB051F66F}"/>
              </a:ext>
            </a:extLst>
          </p:cNvPr>
          <p:cNvSpPr>
            <a:spLocks noGrp="1"/>
          </p:cNvSpPr>
          <p:nvPr>
            <p:ph type="body" idx="1"/>
          </p:nvPr>
        </p:nvSpPr>
        <p:spPr>
          <a:xfrm>
            <a:off x="239843" y="530682"/>
            <a:ext cx="2923082" cy="3464197"/>
          </a:xfr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Comerciantes autorizados deben comprar todas las formula infantil solamente de la lista del programa de WIC de mayoristas, distribuidores, minoristas y fabricantes.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Esta lista se envía a los comerciantes autorizados anualmente</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indent="0">
              <a:buNone/>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La lista se encuentran también en la sección de minoristas en nuestra pagina </a:t>
            </a:r>
            <a:r>
              <a:rPr lang="en-US" dirty="0">
                <a:solidFill>
                  <a:srgbClr val="3370E8"/>
                </a:solidFill>
                <a:latin typeface="+mj-lt"/>
                <a:hlinkClick r:id="rId2"/>
              </a:rPr>
              <a:t>https://portal.ct.gov/-/media/departments-and-agencies/dph/dph/wic-2018/frvm/fy24/infant-formula-supplier-list-3-2024.pdf</a:t>
            </a:r>
            <a:endParaRPr lang="en-US" dirty="0">
              <a:solidFill>
                <a:srgbClr val="3370E8"/>
              </a:solidFill>
              <a:latin typeface="+mj-lt"/>
            </a:endParaRPr>
          </a:p>
          <a:p>
            <a:pPr marL="0" marR="0" lvl="0" indent="0" algn="l" defTabSz="914400" rtl="0" eaLnBrk="1" fontAlgn="auto" latinLnBrk="0" hangingPunct="1">
              <a:lnSpc>
                <a:spcPct val="100000"/>
              </a:lnSpc>
              <a:spcBef>
                <a:spcPct val="0"/>
              </a:spcBef>
              <a:spcAft>
                <a:spcPts val="0"/>
              </a:spcAft>
              <a:buClrTx/>
              <a:buSzTx/>
              <a:buFont typeface="Tw Cen MT" panose="020B0602020104020603" pitchFamily="34" charset="0"/>
              <a:buNone/>
              <a:tabLst/>
              <a:defRPr/>
            </a:pPr>
            <a:endParaRPr lang="en-US" altLang="en-US" sz="1500" kern="1200" dirty="0">
              <a:solidFill>
                <a:schemeClr val="accent1">
                  <a:lumMod val="75000"/>
                </a:schemeClr>
              </a:solidFill>
              <a:highlight>
                <a:srgbClr val="FFFF00"/>
              </a:highlight>
              <a:latin typeface="Times New Roman" panose="02020603050405020304" pitchFamily="18" charset="0"/>
              <a:ea typeface="+mn-ea"/>
              <a:cs typeface="Times New Roman" panose="02020603050405020304" pitchFamily="18" charset="0"/>
            </a:endParaRPr>
          </a:p>
          <a:p>
            <a:endParaRPr lang="en-US" dirty="0"/>
          </a:p>
        </p:txBody>
      </p:sp>
      <p:grpSp>
        <p:nvGrpSpPr>
          <p:cNvPr id="8" name="Group 7">
            <a:extLst>
              <a:ext uri="{FF2B5EF4-FFF2-40B4-BE49-F238E27FC236}">
                <a16:creationId xmlns:a16="http://schemas.microsoft.com/office/drawing/2014/main" id="{CA558E66-DC7F-EF6F-0F20-C1EACA010F51}"/>
              </a:ext>
            </a:extLst>
          </p:cNvPr>
          <p:cNvGrpSpPr>
            <a:grpSpLocks/>
          </p:cNvGrpSpPr>
          <p:nvPr/>
        </p:nvGrpSpPr>
        <p:grpSpPr bwMode="auto">
          <a:xfrm>
            <a:off x="4886793" y="337279"/>
            <a:ext cx="3562140" cy="4498142"/>
            <a:chOff x="3656791" y="119569"/>
            <a:chExt cx="5773846" cy="6649066"/>
          </a:xfrm>
        </p:grpSpPr>
        <p:pic>
          <p:nvPicPr>
            <p:cNvPr id="9" name="Picture 8">
              <a:extLst>
                <a:ext uri="{FF2B5EF4-FFF2-40B4-BE49-F238E27FC236}">
                  <a16:creationId xmlns:a16="http://schemas.microsoft.com/office/drawing/2014/main" id="{5506EB11-FFCC-E9C5-69B0-412337D4BF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6791" y="119569"/>
              <a:ext cx="5773846" cy="635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B57DA6E6-E176-A70F-6303-9E1DABAC75E1}"/>
                </a:ext>
              </a:extLst>
            </p:cNvPr>
            <p:cNvSpPr/>
            <p:nvPr/>
          </p:nvSpPr>
          <p:spPr>
            <a:xfrm>
              <a:off x="3656791" y="6325255"/>
              <a:ext cx="5411009" cy="443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32713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1EE4-9944-243C-2C4E-0A88EA50B198}"/>
              </a:ext>
            </a:extLst>
          </p:cNvPr>
          <p:cNvSpPr>
            <a:spLocks noGrp="1"/>
          </p:cNvSpPr>
          <p:nvPr>
            <p:ph type="title"/>
          </p:nvPr>
        </p:nvSpPr>
        <p:spPr/>
        <p:txBody>
          <a:bodyPr>
            <a:noAutofit/>
          </a:bodyPr>
          <a:lstStyle/>
          <a:p>
            <a:r>
              <a:rPr lang="es-PR" altLang="en-US" b="1" dirty="0">
                <a:solidFill>
                  <a:schemeClr val="accent1">
                    <a:lumMod val="75000"/>
                  </a:schemeClr>
                </a:solidFill>
                <a:cs typeface="Calibri" panose="020F0502020204030204" pitchFamily="34" charset="0"/>
              </a:rPr>
              <a:t>Otras Comidas Aprobadas por WIC</a:t>
            </a:r>
            <a:br>
              <a:rPr lang="es-PR" altLang="en-US" b="1" dirty="0">
                <a:solidFill>
                  <a:schemeClr val="accent1">
                    <a:lumMod val="75000"/>
                  </a:schemeClr>
                </a:solidFill>
                <a:cs typeface="Calibri" panose="020F0502020204030204" pitchFamily="34" charset="0"/>
              </a:rPr>
            </a:br>
            <a:endParaRPr lang="en-US" dirty="0">
              <a:solidFill>
                <a:schemeClr val="accent1">
                  <a:lumMod val="75000"/>
                </a:schemeClr>
              </a:solidFill>
            </a:endParaRPr>
          </a:p>
        </p:txBody>
      </p:sp>
      <p:sp>
        <p:nvSpPr>
          <p:cNvPr id="3" name="Text Placeholder 2">
            <a:extLst>
              <a:ext uri="{FF2B5EF4-FFF2-40B4-BE49-F238E27FC236}">
                <a16:creationId xmlns:a16="http://schemas.microsoft.com/office/drawing/2014/main" id="{DFD079CC-9212-62B5-E3F0-4FDA9E4B4F25}"/>
              </a:ext>
            </a:extLst>
          </p:cNvPr>
          <p:cNvSpPr>
            <a:spLocks noGrp="1"/>
          </p:cNvSpPr>
          <p:nvPr>
            <p:ph type="body" idx="1"/>
          </p:nvPr>
        </p:nvSpPr>
        <p:spPr/>
        <p:txBody>
          <a:bodyPr>
            <a:normAutofit/>
          </a:bodyPr>
          <a:lstStyle/>
          <a:p>
            <a:pPr marL="251460" algn="just">
              <a:defRPr/>
            </a:pPr>
            <a:r>
              <a:rPr lang="es-ES" altLang="en-US" dirty="0">
                <a:solidFill>
                  <a:schemeClr val="accent1">
                    <a:lumMod val="75000"/>
                  </a:schemeClr>
                </a:solidFill>
                <a:latin typeface="+mj-lt"/>
                <a:ea typeface="Kozuka Gothic Pro R" pitchFamily="34" charset="-128"/>
                <a:cs typeface="Times New Roman" panose="02020603050405020304" pitchFamily="18" charset="0"/>
              </a:rPr>
              <a:t>Los siguientes artículos son aprobados por WIC pero NO están obligados a estar en la tienda en todo momento.</a:t>
            </a:r>
          </a:p>
          <a:p>
            <a:pPr algn="just">
              <a:lnSpc>
                <a:spcPct val="90000"/>
              </a:lnSpc>
              <a:spcBef>
                <a:spcPts val="1000"/>
              </a:spcBef>
              <a:buClrTx/>
              <a:buSzTx/>
              <a:defRPr/>
            </a:pPr>
            <a:r>
              <a:rPr kumimoji="0" lang="es-ES" altLang="en-US" b="1"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Leche Reducida y Libre de Lactosa - </a:t>
            </a:r>
            <a:r>
              <a:rPr kumimoji="0" lang="es-PR" altLang="en-US" b="0"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m</a:t>
            </a:r>
            <a:r>
              <a:rPr kumimoji="0" lang="es-PR"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edio galón. </a:t>
            </a:r>
          </a:p>
          <a:p>
            <a:pPr algn="just">
              <a:lnSpc>
                <a:spcPct val="90000"/>
              </a:lnSpc>
              <a:spcBef>
                <a:spcPts val="1000"/>
              </a:spcBef>
              <a:buClrTx/>
              <a:buSzTx/>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L</a:t>
            </a:r>
            <a:r>
              <a:rPr kumimoji="0" lang="es-PR" altLang="en-US" b="1"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eche UHT, estable en anaquel, sin sabor – </a:t>
            </a:r>
            <a:r>
              <a:rPr kumimoji="0" lang="es-PR" altLang="en-US" b="0"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paquetes múltiples.</a:t>
            </a:r>
            <a:endParaRPr kumimoji="0" lang="es-PR"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171450" lvl="2" indent="-171450" algn="just">
              <a:lnSpc>
                <a:spcPct val="90000"/>
              </a:lnSpc>
              <a:spcBef>
                <a:spcPct val="0"/>
              </a:spcBef>
              <a:buClrTx/>
              <a:buSzTx/>
              <a:defRPr/>
            </a:pPr>
            <a:endParaRPr kumimoji="0" lang="es-PR" altLang="en-US" sz="1100" b="1"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endParaRPr>
          </a:p>
          <a:p>
            <a:pPr marL="171450" lvl="2" indent="-171450" algn="just">
              <a:lnSpc>
                <a:spcPct val="90000"/>
              </a:lnSpc>
              <a:spcBef>
                <a:spcPct val="0"/>
              </a:spcBef>
              <a:buClrTx/>
              <a:buSzTx/>
              <a:defRPr/>
            </a:pPr>
            <a:r>
              <a:rPr kumimoji="0" lang="es-PR" altLang="en-US" sz="1100" b="1"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Leche de Soya </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8</a:t>
            </a:r>
            <a:r>
              <a:rPr kumimoji="0" lang="es-PR" altLang="en-US" sz="1100" b="0" i="0" u="none" strike="noStrike" kern="1200" cap="none" spc="0" normalizeH="0" baseline="3000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th</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a:t>
            </a:r>
            <a:r>
              <a:rPr kumimoji="0" lang="es-PR" altLang="en-US" sz="1100"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Continent</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o </a:t>
            </a:r>
            <a:r>
              <a:rPr kumimoji="0" lang="es-PR" altLang="en-US" sz="1100"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Silk</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original solamente </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64 onzas/cartones refrigerados de medio galón.</a:t>
            </a:r>
          </a:p>
          <a:p>
            <a:pPr marL="171450" lvl="2" indent="-171450" algn="just">
              <a:lnSpc>
                <a:spcPct val="90000"/>
              </a:lnSpc>
              <a:spcBef>
                <a:spcPct val="0"/>
              </a:spcBef>
              <a:buClrTx/>
              <a:buSzTx/>
              <a:defRPr/>
            </a:pPr>
            <a:r>
              <a:rPr kumimoji="0" lang="es-PR" altLang="en-US" sz="1100"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a:t>
            </a:r>
            <a:r>
              <a:rPr kumimoji="0" lang="es-PR" altLang="en-US" sz="1100"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Pacific</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Ultra Soy original </a:t>
            </a:r>
            <a:r>
              <a:rPr kumimoji="0" lang="es-PR" altLang="en-US" sz="1100"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Shelf</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a:t>
            </a:r>
            <a:r>
              <a:rPr kumimoji="0" lang="es-PR" altLang="en-US" sz="1100"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Stable</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cajas de 32 onzas, solamente regular y sin sabores. </a:t>
            </a:r>
          </a:p>
          <a:p>
            <a:pPr algn="just">
              <a:lnSpc>
                <a:spcPct val="90000"/>
              </a:lnSpc>
              <a:spcBef>
                <a:spcPct val="0"/>
              </a:spcBef>
              <a:buClrTx/>
              <a:buSzTx/>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Yogur-</a:t>
            </a:r>
            <a:r>
              <a:rPr kumimoji="0" lang="es-PR" altLang="en-US"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Grasa entera /Leche entera /sin grasa/bajo grasa - </a:t>
            </a:r>
            <a:r>
              <a:rPr kumimoji="0" lang="es-PR"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a:t>
            </a:r>
            <a:r>
              <a:rPr kumimoji="0" lang="es-PR" altLang="en-US" b="0"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rPr>
              <a:t>nvases de solo 1 cuarto/32 onzas o </a:t>
            </a:r>
            <a:r>
              <a:rPr kumimoji="0" lang="en-US" alt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a:t>
            </a:r>
            <a:r>
              <a:rPr kumimoji="0" 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aquete</a:t>
            </a:r>
            <a:r>
              <a:rPr kumimoji="0" 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a:t>
            </a:r>
            <a:r>
              <a:rPr kumimoji="0" 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múltiples</a:t>
            </a:r>
            <a:r>
              <a:rPr kumimoji="0" 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de 16 </a:t>
            </a:r>
            <a:r>
              <a:rPr kumimoji="0" 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onzas</a:t>
            </a:r>
            <a:r>
              <a:rPr kumimoji="0" 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/32 </a:t>
            </a:r>
            <a:r>
              <a:rPr kumimoji="0" 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onzas</a:t>
            </a:r>
            <a:r>
              <a:rPr kumimoji="0" 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a:t>
            </a:r>
            <a:endParaRPr kumimoji="0" lang="en-US" altLang="en-US" b="0" i="0" u="none" strike="noStrike" kern="1200" cap="none" spc="0" normalizeH="0" baseline="0" noProof="0" dirty="0">
              <a:ln>
                <a:noFill/>
              </a:ln>
              <a:solidFill>
                <a:schemeClr val="accent1">
                  <a:lumMod val="75000"/>
                </a:schemeClr>
              </a:solidFill>
              <a:effectLst/>
              <a:uLnTx/>
              <a:uFillTx/>
              <a:latin typeface="+mj-lt"/>
              <a:ea typeface="Britannic Bold" pitchFamily="34" charset="0"/>
              <a:cs typeface="Times New Roman" panose="02020603050405020304" pitchFamily="18" charset="0"/>
            </a:endParaRPr>
          </a:p>
          <a:p>
            <a:pPr marL="171450" lvl="2" indent="-171450" algn="just">
              <a:lnSpc>
                <a:spcPct val="90000"/>
              </a:lnSpc>
              <a:spcBef>
                <a:spcPct val="0"/>
              </a:spcBef>
              <a:buClrTx/>
              <a:buSzTx/>
              <a:defRPr/>
            </a:pPr>
            <a:endParaRPr kumimoji="0" lang="en-US" altLang="en-US" sz="1100"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171450" lvl="2" indent="-171450" algn="just">
              <a:lnSpc>
                <a:spcPct val="90000"/>
              </a:lnSpc>
              <a:spcBef>
                <a:spcPct val="0"/>
              </a:spcBef>
              <a:buClrTx/>
              <a:buSzTx/>
              <a:defRPr/>
            </a:pPr>
            <a:r>
              <a:rPr kumimoji="0" lang="en-US" altLang="en-US" sz="1100"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Tofu Plano- </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Paquetes</a:t>
            </a:r>
            <a:r>
              <a:rPr kumimoji="0" lang="en-US"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de 8-16 </a:t>
            </a:r>
            <a:r>
              <a:rPr kumimoji="0" lang="en-US" altLang="en-US" sz="1100"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onzas</a:t>
            </a:r>
            <a:r>
              <a:rPr kumimoji="0" lang="en-US"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a:t>
            </a:r>
          </a:p>
          <a:p>
            <a:pPr algn="just">
              <a:lnSpc>
                <a:spcPct val="90000"/>
              </a:lnSpc>
              <a:buClrTx/>
              <a:buSzTx/>
              <a:defRPr/>
            </a:pPr>
            <a:endParaRPr kumimoji="0" lang="es-PR" altLang="en-US"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algn="just">
              <a:lnSpc>
                <a:spcPct val="90000"/>
              </a:lnSpc>
              <a:buClrTx/>
              <a:buSzTx/>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Leche Kosher – cualquier marca - </a:t>
            </a:r>
            <a:r>
              <a:rPr kumimoji="0" lang="es-PR"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medio galón solamente. </a:t>
            </a:r>
          </a:p>
          <a:p>
            <a:pPr algn="just">
              <a:lnSpc>
                <a:spcPct val="90000"/>
              </a:lnSpc>
              <a:buClrTx/>
              <a:buSzTx/>
              <a:defRPr/>
            </a:pPr>
            <a:endParaRPr kumimoji="0" lang="es-PR" altLang="en-US"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algn="just">
              <a:lnSpc>
                <a:spcPct val="90000"/>
              </a:lnSpc>
              <a:buClrTx/>
              <a:buSzTx/>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Queso Kosher- cualquier marca - </a:t>
            </a:r>
            <a:r>
              <a:rPr kumimoji="0" lang="es-PR"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Paquetes de 8-16 onzas </a:t>
            </a:r>
            <a:r>
              <a:rPr kumimoji="0" lang="es-PR"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en los tipos que permitimos.</a:t>
            </a:r>
          </a:p>
          <a:p>
            <a:pPr marL="171450" lvl="3" indent="-171450" algn="just">
              <a:lnSpc>
                <a:spcPct val="90000"/>
              </a:lnSpc>
              <a:buClrTx/>
              <a:buSzTx/>
              <a:defRPr/>
            </a:pPr>
            <a:endParaRPr kumimoji="0" lang="es-PR" altLang="en-US" sz="1100"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171450" lvl="3" indent="-171450" algn="just">
              <a:lnSpc>
                <a:spcPct val="90000"/>
              </a:lnSpc>
              <a:buClrTx/>
              <a:buSzTx/>
              <a:defRPr/>
            </a:pPr>
            <a:r>
              <a:rPr kumimoji="0" lang="es-PR" altLang="en-US" sz="1100"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Comida de bebé de Carne - </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2.5 onza frasco (carne de</a:t>
            </a:r>
            <a:r>
              <a:rPr kumimoji="0" lang="es-PR" altLang="en-US" sz="1100" b="1"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a:t>
            </a:r>
            <a:r>
              <a:rPr kumimoji="0" lang="es-PR" altLang="en-US" sz="11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vaca, pollo, pavo y jamón todos en caldo</a:t>
            </a:r>
            <a:endParaRPr lang="en-US" sz="1100" dirty="0">
              <a:solidFill>
                <a:schemeClr val="accent1">
                  <a:lumMod val="75000"/>
                </a:schemeClr>
              </a:solidFill>
              <a:latin typeface="+mj-lt"/>
            </a:endParaRPr>
          </a:p>
        </p:txBody>
      </p:sp>
    </p:spTree>
    <p:extLst>
      <p:ext uri="{BB962C8B-B14F-4D97-AF65-F5344CB8AC3E}">
        <p14:creationId xmlns:p14="http://schemas.microsoft.com/office/powerpoint/2010/main" val="144915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89CD-653D-1AB7-DE4C-05EBA5A5607A}"/>
              </a:ext>
            </a:extLst>
          </p:cNvPr>
          <p:cNvSpPr>
            <a:spLocks noGrp="1"/>
          </p:cNvSpPr>
          <p:nvPr>
            <p:ph type="title"/>
          </p:nvPr>
        </p:nvSpPr>
        <p:spPr/>
        <p:txBody>
          <a:bodyPr>
            <a:normAutofit fontScale="90000"/>
          </a:bodyPr>
          <a:lstStyle/>
          <a:p>
            <a:r>
              <a:rPr lang="es-PR" altLang="en-US" sz="1300" b="1" dirty="0">
                <a:solidFill>
                  <a:schemeClr val="accent1">
                    <a:lumMod val="75000"/>
                  </a:schemeClr>
                </a:solidFill>
                <a:ea typeface="Britannic Bold" panose="020B0903060703020204" pitchFamily="34" charset="0"/>
                <a:cs typeface="Calibri" panose="020F0502020204030204" pitchFamily="34" charset="0"/>
              </a:rPr>
              <a:t>Apéndice </a:t>
            </a:r>
            <a:r>
              <a:rPr lang="en-US" altLang="en-US" sz="1300" b="1" dirty="0">
                <a:solidFill>
                  <a:schemeClr val="accent1">
                    <a:lumMod val="75000"/>
                  </a:schemeClr>
                </a:solidFill>
                <a:ea typeface="Britannic Bold" panose="020B0903060703020204" pitchFamily="34" charset="0"/>
                <a:cs typeface="Calibri" panose="020F0502020204030204" pitchFamily="34" charset="0"/>
              </a:rPr>
              <a:t>C-</a:t>
            </a:r>
            <a:r>
              <a:rPr lang="es-ES" altLang="en-US" sz="1300" b="1" dirty="0">
                <a:solidFill>
                  <a:schemeClr val="accent1">
                    <a:lumMod val="75000"/>
                  </a:schemeClr>
                </a:solidFill>
                <a:ea typeface="Britannic Bold" panose="020B0903060703020204" pitchFamily="34" charset="0"/>
                <a:cs typeface="Calibri" panose="020F0502020204030204" pitchFamily="34" charset="0"/>
              </a:rPr>
              <a:t>Requisitos para las transacciones de WIC</a:t>
            </a:r>
            <a:br>
              <a:rPr lang="en-US" altLang="en-US" sz="1200" b="1" dirty="0">
                <a:ea typeface="Britannic Bold" panose="020B0903060703020204" pitchFamily="34" charset="0"/>
                <a:cs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E3D0B3F5-9250-1243-4418-58C95038EEE0}"/>
              </a:ext>
            </a:extLst>
          </p:cNvPr>
          <p:cNvSpPr>
            <a:spLocks noGrp="1"/>
          </p:cNvSpPr>
          <p:nvPr>
            <p:ph type="body" idx="1"/>
          </p:nvPr>
        </p:nvSpPr>
        <p:spPr>
          <a:xfrm>
            <a:off x="239843" y="530682"/>
            <a:ext cx="8592457" cy="4221199"/>
          </a:xfrm>
        </p:spPr>
        <p:txBody>
          <a:bodyPr>
            <a:normAutofit fontScale="40000" lnSpcReduction="20000"/>
          </a:bodyPr>
          <a:lstStyle/>
          <a:p>
            <a:pPr marL="457200" marR="0" lvl="1" indent="0" algn="just"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Escanee el Código Universal de Producto (UPC) que esta en el artículo, a menos que el artículo sea una fruta o verdura fresca.  Para frutas y verduras sin códigos de barras, use el código 4469.</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El escáner lee el UPC, que comprueba el APL para identificar los productos.</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El participante escanea primero la tarjeta de WIC y luego proporciona cualquier otra forma de pago.</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El participante debe ingresar su propio PIN.  Nunca pida el PIN del cliente.</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El sistema compara los artículos con los beneficios del participante en la tarjeta. </a:t>
            </a:r>
          </a:p>
          <a:p>
            <a:pPr marL="457200" marR="0" lvl="1"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Mantenga la confidencialidad de todos los tipos de pago de los clientes, no confisque una tarjeta de WIC. </a:t>
            </a:r>
          </a:p>
          <a:p>
            <a:pPr marL="457200" marR="0" lvl="1"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Todos los alimentos comprados deben ser llevados en el momento de la transacción.</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No permita el crédito de la tienda o dinero en efectivo a cambio de artículos no tomados en el momento de </a:t>
            </a:r>
          </a:p>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la transacción. </a:t>
            </a:r>
          </a:p>
          <a:p>
            <a:pPr marL="457200" marR="0" lvl="1"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Provea al cliente de WIC un recibo al final de la transacción.</a:t>
            </a:r>
          </a:p>
          <a:p>
            <a:pPr marL="457200" marR="0" lvl="1"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914400" marR="0" lvl="1"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Los registros de  auto pagó están permitidos si el comerciante los ha programado para aceptar WIC. </a:t>
            </a:r>
            <a:endParaRPr kumimoji="0" lang="en-US" sz="2800"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652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6DDB-A9E9-B695-25E4-2DA7721CA881}"/>
              </a:ext>
            </a:extLst>
          </p:cNvPr>
          <p:cNvSpPr>
            <a:spLocks noGrp="1"/>
          </p:cNvSpPr>
          <p:nvPr>
            <p:ph type="title"/>
          </p:nvPr>
        </p:nvSpPr>
        <p:spPr>
          <a:xfrm>
            <a:off x="163017" y="196996"/>
            <a:ext cx="8520600" cy="297925"/>
          </a:xfrm>
        </p:spPr>
        <p:txBody>
          <a:bodyPr>
            <a:noAutofit/>
          </a:bodyPr>
          <a:lstStyle/>
          <a:p>
            <a:r>
              <a:rPr lang="es-ES" altLang="en-US" sz="1100" dirty="0">
                <a:solidFill>
                  <a:schemeClr val="accent1">
                    <a:lumMod val="75000"/>
                  </a:schemeClr>
                </a:solidFill>
                <a:cs typeface="Calibri" panose="020F0502020204030204" pitchFamily="34" charset="0"/>
              </a:rPr>
              <a:t>El producto es aprobado por WIC, pero no escanea</a:t>
            </a:r>
            <a:br>
              <a:rPr lang="es-ES" altLang="en-US" sz="1600" dirty="0">
                <a:solidFill>
                  <a:schemeClr val="accent3"/>
                </a:solidFill>
                <a:cs typeface="Calibri" panose="020F0502020204030204" pitchFamily="34" charset="0"/>
              </a:rPr>
            </a:br>
            <a:endParaRPr lang="en-US" sz="1600" dirty="0">
              <a:solidFill>
                <a:schemeClr val="accent3"/>
              </a:solidFill>
            </a:endParaRPr>
          </a:p>
        </p:txBody>
      </p:sp>
      <p:sp>
        <p:nvSpPr>
          <p:cNvPr id="3" name="Text Placeholder 2">
            <a:extLst>
              <a:ext uri="{FF2B5EF4-FFF2-40B4-BE49-F238E27FC236}">
                <a16:creationId xmlns:a16="http://schemas.microsoft.com/office/drawing/2014/main" id="{285403E8-439B-E32B-2DDF-27D951E5EF4D}"/>
              </a:ext>
            </a:extLst>
          </p:cNvPr>
          <p:cNvSpPr>
            <a:spLocks noGrp="1"/>
          </p:cNvSpPr>
          <p:nvPr>
            <p:ph type="body" idx="1"/>
          </p:nvPr>
        </p:nvSpPr>
        <p:spPr/>
        <p:txBody>
          <a:bodyPr/>
          <a:lstStyle/>
          <a:p>
            <a:pPr eaLnBrk="1" hangingPunct="1">
              <a:lnSpc>
                <a:spcPct val="107000"/>
              </a:lnSpc>
              <a:spcBef>
                <a:spcPct val="0"/>
              </a:spcBef>
              <a:buFontTx/>
              <a:buNone/>
            </a:pPr>
            <a:r>
              <a:rPr lang="es-ES" altLang="en-US" dirty="0">
                <a:solidFill>
                  <a:schemeClr val="accent3"/>
                </a:solidFill>
                <a:latin typeface="+mj-lt"/>
                <a:cs typeface="Times New Roman" panose="02020603050405020304" pitchFamily="18" charset="0"/>
              </a:rPr>
              <a:t>Un </a:t>
            </a:r>
            <a:r>
              <a:rPr lang="es-ES" altLang="en-US" dirty="0">
                <a:solidFill>
                  <a:schemeClr val="accent1">
                    <a:lumMod val="75000"/>
                  </a:schemeClr>
                </a:solidFill>
                <a:latin typeface="+mj-lt"/>
                <a:cs typeface="Times New Roman" panose="02020603050405020304" pitchFamily="18" charset="0"/>
              </a:rPr>
              <a:t>cliente de WIC o el personal de la tienda pueden comunicarse con la oficina estatal de WIC.</a:t>
            </a: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Se necesita la siguiente información:</a:t>
            </a:r>
          </a:p>
          <a:p>
            <a:pPr eaLnBrk="1" hangingPunct="1">
              <a:lnSpc>
                <a:spcPct val="107000"/>
              </a:lnSpc>
              <a:spcBef>
                <a:spcPct val="0"/>
              </a:spcBef>
              <a:buFontTx/>
              <a:buNone/>
            </a:pPr>
            <a:endParaRPr lang="es-ES" altLang="en-US" dirty="0">
              <a:solidFill>
                <a:schemeClr val="accent1">
                  <a:lumMod val="75000"/>
                </a:schemeClr>
              </a:solidFill>
              <a:latin typeface="+mj-lt"/>
              <a:cs typeface="Times New Roman" panose="02020603050405020304" pitchFamily="18" charset="0"/>
            </a:endParaRP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*El número de UPC completo/ todos los números o una foto del código de barras</a:t>
            </a: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  UPC.</a:t>
            </a: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*Nombre del producto o una foto de la parte de al frente del producto.</a:t>
            </a: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*Tamaño del producto.</a:t>
            </a: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*Enviar la información al: </a:t>
            </a:r>
          </a:p>
          <a:p>
            <a:pPr eaLnBrk="1" hangingPunct="1">
              <a:lnSpc>
                <a:spcPct val="107000"/>
              </a:lnSpc>
              <a:spcBef>
                <a:spcPct val="0"/>
              </a:spcBef>
              <a:buFontTx/>
              <a:buNone/>
            </a:pPr>
            <a:r>
              <a:rPr lang="es-ES" altLang="en-US" b="1" dirty="0">
                <a:solidFill>
                  <a:schemeClr val="accent1">
                    <a:lumMod val="75000"/>
                  </a:schemeClr>
                </a:solidFill>
                <a:latin typeface="+mj-lt"/>
                <a:cs typeface="Times New Roman" panose="02020603050405020304" pitchFamily="18" charset="0"/>
              </a:rPr>
              <a:t>*Correo electrónico</a:t>
            </a:r>
            <a:r>
              <a:rPr lang="es-ES" altLang="en-US" dirty="0">
                <a:solidFill>
                  <a:schemeClr val="accent1">
                    <a:lumMod val="75000"/>
                  </a:schemeClr>
                </a:solidFill>
                <a:latin typeface="+mj-lt"/>
                <a:cs typeface="Times New Roman" panose="02020603050405020304" pitchFamily="18" charset="0"/>
              </a:rPr>
              <a:t>: </a:t>
            </a:r>
            <a:r>
              <a:rPr lang="es-ES" altLang="en-US" dirty="0">
                <a:solidFill>
                  <a:schemeClr val="accent1">
                    <a:lumMod val="75000"/>
                  </a:schemeClr>
                </a:solidFill>
                <a:latin typeface="+mj-lt"/>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ctwic@ct.gov</a:t>
            </a:r>
            <a:r>
              <a:rPr lang="es-ES" altLang="en-US" dirty="0">
                <a:solidFill>
                  <a:schemeClr val="accent1">
                    <a:lumMod val="75000"/>
                  </a:schemeClr>
                </a:solidFill>
                <a:latin typeface="+mj-lt"/>
                <a:cs typeface="Times New Roman" panose="02020603050405020304" pitchFamily="18" charset="0"/>
              </a:rPr>
              <a:t> </a:t>
            </a:r>
          </a:p>
          <a:p>
            <a:pPr eaLnBrk="1" hangingPunct="1">
              <a:lnSpc>
                <a:spcPct val="107000"/>
              </a:lnSpc>
              <a:spcBef>
                <a:spcPct val="0"/>
              </a:spcBef>
              <a:buFontTx/>
              <a:buNone/>
            </a:pPr>
            <a:r>
              <a:rPr lang="es-ES" altLang="en-US" dirty="0">
                <a:solidFill>
                  <a:schemeClr val="accent1">
                    <a:lumMod val="75000"/>
                  </a:schemeClr>
                </a:solidFill>
                <a:latin typeface="+mj-lt"/>
                <a:cs typeface="Times New Roman" panose="02020603050405020304" pitchFamily="18" charset="0"/>
              </a:rPr>
              <a:t> </a:t>
            </a:r>
            <a:endParaRPr lang="en-US" altLang="en-US" dirty="0">
              <a:solidFill>
                <a:schemeClr val="accent1">
                  <a:lumMod val="75000"/>
                </a:schemeClr>
              </a:solidFill>
              <a:latin typeface="+mj-lt"/>
              <a:cs typeface="Times New Roman" panose="02020603050405020304" pitchFamily="18" charset="0"/>
            </a:endParaRPr>
          </a:p>
          <a:p>
            <a:pPr eaLnBrk="1" hangingPunct="1">
              <a:lnSpc>
                <a:spcPct val="107000"/>
              </a:lnSpc>
              <a:spcBef>
                <a:spcPct val="0"/>
              </a:spcBef>
              <a:buFontTx/>
              <a:buNone/>
            </a:pPr>
            <a:endParaRPr lang="es-ES" altLang="en-US" dirty="0">
              <a:solidFill>
                <a:schemeClr val="accent1">
                  <a:lumMod val="75000"/>
                </a:schemeClr>
              </a:solidFill>
              <a:latin typeface="+mj-lt"/>
              <a:cs typeface="Times New Roman" panose="02020603050405020304" pitchFamily="18" charset="0"/>
            </a:endParaRPr>
          </a:p>
          <a:p>
            <a:pPr eaLnBrk="1" hangingPunct="1">
              <a:lnSpc>
                <a:spcPct val="107000"/>
              </a:lnSpc>
              <a:spcBef>
                <a:spcPct val="0"/>
              </a:spcBef>
              <a:buFontTx/>
              <a:buNone/>
            </a:pPr>
            <a:r>
              <a:rPr lang="es-PR" altLang="en-US" dirty="0">
                <a:solidFill>
                  <a:schemeClr val="accent1">
                    <a:lumMod val="75000"/>
                  </a:schemeClr>
                </a:solidFill>
                <a:latin typeface="+mj-lt"/>
                <a:cs typeface="Times New Roman" panose="02020603050405020304" pitchFamily="18" charset="0"/>
              </a:rPr>
              <a:t>El producto puede que este aprobado por WIC; pero el numero UPC no esta en la lista de comidas aprobadas de WIC.     </a:t>
            </a:r>
          </a:p>
          <a:p>
            <a:pPr eaLnBrk="1" hangingPunct="1">
              <a:lnSpc>
                <a:spcPct val="107000"/>
              </a:lnSpc>
              <a:spcBef>
                <a:spcPct val="0"/>
              </a:spcBef>
              <a:buFontTx/>
              <a:buNone/>
            </a:pPr>
            <a:r>
              <a:rPr lang="es-PR" altLang="en-US" dirty="0">
                <a:solidFill>
                  <a:schemeClr val="accent1">
                    <a:lumMod val="75000"/>
                  </a:schemeClr>
                </a:solidFill>
                <a:latin typeface="+mj-lt"/>
                <a:cs typeface="Times New Roman" panose="02020603050405020304" pitchFamily="18" charset="0"/>
              </a:rPr>
              <a:t> </a:t>
            </a:r>
          </a:p>
          <a:p>
            <a:pPr eaLnBrk="1" hangingPunct="1">
              <a:lnSpc>
                <a:spcPct val="107000"/>
              </a:lnSpc>
              <a:spcBef>
                <a:spcPct val="0"/>
              </a:spcBef>
              <a:buFontTx/>
              <a:buNone/>
            </a:pPr>
            <a:r>
              <a:rPr lang="es-PR" altLang="en-US" dirty="0">
                <a:solidFill>
                  <a:schemeClr val="accent1">
                    <a:lumMod val="75000"/>
                  </a:schemeClr>
                </a:solidFill>
                <a:latin typeface="+mj-lt"/>
                <a:cs typeface="Times New Roman" panose="02020603050405020304" pitchFamily="18" charset="0"/>
              </a:rPr>
              <a:t>Una vez aprobado, el producto aparece en la lista de comidas aprobadas en 48 horas</a:t>
            </a:r>
            <a:r>
              <a:rPr lang="en-US" altLang="en-US" dirty="0">
                <a:solidFill>
                  <a:schemeClr val="accent1">
                    <a:lumMod val="75000"/>
                  </a:schemeClr>
                </a:solidFill>
                <a:latin typeface="+mj-lt"/>
                <a:cs typeface="Times New Roman" panose="02020603050405020304" pitchFamily="18" charset="0"/>
              </a:rPr>
              <a:t>.</a:t>
            </a:r>
          </a:p>
          <a:p>
            <a:endParaRPr lang="en-US" dirty="0"/>
          </a:p>
        </p:txBody>
      </p:sp>
      <p:grpSp>
        <p:nvGrpSpPr>
          <p:cNvPr id="4" name="Group 6">
            <a:extLst>
              <a:ext uri="{FF2B5EF4-FFF2-40B4-BE49-F238E27FC236}">
                <a16:creationId xmlns:a16="http://schemas.microsoft.com/office/drawing/2014/main" id="{E2E14DAF-1A84-8AF7-6EBC-918EA3697B5F}"/>
              </a:ext>
            </a:extLst>
          </p:cNvPr>
          <p:cNvGrpSpPr>
            <a:grpSpLocks/>
          </p:cNvGrpSpPr>
          <p:nvPr/>
        </p:nvGrpSpPr>
        <p:grpSpPr bwMode="auto">
          <a:xfrm>
            <a:off x="6287317" y="3151407"/>
            <a:ext cx="1857375" cy="1200150"/>
            <a:chOff x="0" y="0"/>
            <a:chExt cx="2201521" cy="1469943"/>
          </a:xfrm>
        </p:grpSpPr>
        <p:pic>
          <p:nvPicPr>
            <p:cNvPr id="5" name="Picture 7">
              <a:extLst>
                <a:ext uri="{FF2B5EF4-FFF2-40B4-BE49-F238E27FC236}">
                  <a16:creationId xmlns:a16="http://schemas.microsoft.com/office/drawing/2014/main" id="{194AE2A7-4687-6BA9-179E-8F7E046D1A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01" y="0"/>
              <a:ext cx="1939281" cy="134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DAE00D54-0533-8BBA-F52F-5B4D34F5B9C0}"/>
                </a:ext>
              </a:extLst>
            </p:cNvPr>
            <p:cNvSpPr/>
            <p:nvPr/>
          </p:nvSpPr>
          <p:spPr>
            <a:xfrm>
              <a:off x="0" y="937186"/>
              <a:ext cx="2201521" cy="532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pSp>
    </p:spTree>
    <p:extLst>
      <p:ext uri="{BB962C8B-B14F-4D97-AF65-F5344CB8AC3E}">
        <p14:creationId xmlns:p14="http://schemas.microsoft.com/office/powerpoint/2010/main" val="317642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23DE-A290-750B-7C00-C6AF19A7975E}"/>
              </a:ext>
            </a:extLst>
          </p:cNvPr>
          <p:cNvSpPr>
            <a:spLocks noGrp="1"/>
          </p:cNvSpPr>
          <p:nvPr>
            <p:ph type="title"/>
          </p:nvPr>
        </p:nvSpPr>
        <p:spPr>
          <a:xfrm>
            <a:off x="430646" y="210455"/>
            <a:ext cx="8520600" cy="297925"/>
          </a:xfrm>
        </p:spPr>
        <p:txBody>
          <a:bodyPr>
            <a:noAutofit/>
          </a:bodyPr>
          <a:lstStyle/>
          <a:p>
            <a:r>
              <a:rPr lang="es-ES" altLang="en-US" b="1" dirty="0">
                <a:solidFill>
                  <a:schemeClr val="accent1">
                    <a:lumMod val="75000"/>
                  </a:schemeClr>
                </a:solidFill>
                <a:cs typeface="Calibri" panose="020F0502020204030204" pitchFamily="34" charset="0"/>
              </a:rPr>
              <a:t>Apéndice D-Requisitos para los precios</a:t>
            </a:r>
            <a:br>
              <a:rPr lang="en-US" altLang="en-US" sz="1600" dirty="0">
                <a:solidFill>
                  <a:schemeClr val="accent3"/>
                </a:solidFill>
                <a:cs typeface="Calibri" panose="020F0502020204030204" pitchFamily="34" charset="0"/>
              </a:rPr>
            </a:br>
            <a:endParaRPr lang="en-US" sz="1600" dirty="0">
              <a:solidFill>
                <a:schemeClr val="accent3"/>
              </a:solidFill>
            </a:endParaRPr>
          </a:p>
        </p:txBody>
      </p:sp>
      <p:sp>
        <p:nvSpPr>
          <p:cNvPr id="3" name="Text Placeholder 2">
            <a:extLst>
              <a:ext uri="{FF2B5EF4-FFF2-40B4-BE49-F238E27FC236}">
                <a16:creationId xmlns:a16="http://schemas.microsoft.com/office/drawing/2014/main" id="{E11E4998-26E0-78F2-5D7D-E91742682D76}"/>
              </a:ext>
            </a:extLst>
          </p:cNvPr>
          <p:cNvSpPr>
            <a:spLocks noGrp="1"/>
          </p:cNvSpPr>
          <p:nvPr>
            <p:ph type="body" idx="1"/>
          </p:nvPr>
        </p:nvSpPr>
        <p:spPr/>
        <p:txBody>
          <a:bodyPr/>
          <a:lstStyle/>
          <a:p>
            <a:pPr algn="just"/>
            <a:r>
              <a:rPr lang="es-ES" altLang="en-US" dirty="0">
                <a:solidFill>
                  <a:schemeClr val="accent1">
                    <a:lumMod val="75000"/>
                  </a:schemeClr>
                </a:solidFill>
                <a:latin typeface="+mj-lt"/>
                <a:cs typeface="Times New Roman" panose="02020603050405020304" pitchFamily="18" charset="0"/>
              </a:rPr>
              <a:t>Cobre precios que sean justos y competitivos.  Los comerciantes deben cumplir con los criterios de precios competitivos establecidos. </a:t>
            </a:r>
          </a:p>
          <a:p>
            <a:pPr algn="just"/>
            <a:r>
              <a:rPr lang="es-ES" altLang="en-US" dirty="0">
                <a:solidFill>
                  <a:schemeClr val="accent1">
                    <a:lumMod val="75000"/>
                  </a:schemeClr>
                </a:solidFill>
                <a:latin typeface="+mj-lt"/>
                <a:cs typeface="Times New Roman" panose="02020603050405020304" pitchFamily="18" charset="0"/>
              </a:rPr>
              <a:t>Debe permitir cupones y ventas del fabricante si está permitido para todos los demás clientes.</a:t>
            </a:r>
          </a:p>
          <a:p>
            <a:pPr algn="just"/>
            <a:r>
              <a:rPr lang="es-ES" altLang="en-US" dirty="0">
                <a:solidFill>
                  <a:schemeClr val="accent1">
                    <a:lumMod val="75000"/>
                  </a:schemeClr>
                </a:solidFill>
                <a:latin typeface="+mj-lt"/>
                <a:cs typeface="Times New Roman" panose="02020603050405020304" pitchFamily="18" charset="0"/>
              </a:rPr>
              <a:t>Hay un </a:t>
            </a:r>
            <a:r>
              <a:rPr lang="es-ES" altLang="en-US" b="1" dirty="0">
                <a:solidFill>
                  <a:schemeClr val="accent1">
                    <a:lumMod val="75000"/>
                  </a:schemeClr>
                </a:solidFill>
                <a:latin typeface="+mj-lt"/>
                <a:cs typeface="Times New Roman" panose="02020603050405020304" pitchFamily="18" charset="0"/>
              </a:rPr>
              <a:t>precio máximo que no debe exceder (NTE). </a:t>
            </a:r>
            <a:r>
              <a:rPr lang="es-ES" altLang="en-US" dirty="0">
                <a:solidFill>
                  <a:schemeClr val="accent1">
                    <a:lumMod val="75000"/>
                  </a:schemeClr>
                </a:solidFill>
                <a:latin typeface="+mj-lt"/>
                <a:cs typeface="Times New Roman" panose="02020603050405020304" pitchFamily="18" charset="0"/>
              </a:rPr>
              <a:t>Los precios máximos que no deben exceder se basan en los precios promedio de los comerciantes para los alimentos de WIC dentro de un grupo de pares y son utilizados por el Programa de WIC para determinar el nivel de reembolso para cada alimento.</a:t>
            </a:r>
          </a:p>
          <a:p>
            <a:pPr algn="just"/>
            <a:r>
              <a:rPr lang="es-ES" altLang="en-US" dirty="0">
                <a:solidFill>
                  <a:schemeClr val="accent1">
                    <a:lumMod val="75000"/>
                  </a:schemeClr>
                </a:solidFill>
                <a:latin typeface="+mj-lt"/>
                <a:cs typeface="Times New Roman" panose="02020603050405020304" pitchFamily="18" charset="0"/>
              </a:rPr>
              <a:t>Los precios que están publicados deben coincidir con los precios que le cobran a los clientes de WIC.</a:t>
            </a:r>
          </a:p>
          <a:p>
            <a:pPr algn="just"/>
            <a:r>
              <a:rPr lang="es-ES" altLang="en-US" dirty="0">
                <a:solidFill>
                  <a:schemeClr val="accent1">
                    <a:lumMod val="75000"/>
                  </a:schemeClr>
                </a:solidFill>
                <a:latin typeface="+mj-lt"/>
                <a:cs typeface="Times New Roman" panose="02020603050405020304" pitchFamily="18" charset="0"/>
              </a:rPr>
              <a:t>Nunca solicite el pago por la diferencia entre el precio cargado y el precio máximo pagado.</a:t>
            </a:r>
          </a:p>
          <a:p>
            <a:pPr algn="just"/>
            <a:r>
              <a:rPr lang="es-ES" altLang="en-US" dirty="0">
                <a:solidFill>
                  <a:schemeClr val="accent1">
                    <a:lumMod val="75000"/>
                  </a:schemeClr>
                </a:solidFill>
                <a:latin typeface="+mj-lt"/>
                <a:cs typeface="Times New Roman" panose="02020603050405020304" pitchFamily="18" charset="0"/>
              </a:rPr>
              <a:t>Nunca cobre a los clientes un recargo o una tarifa.</a:t>
            </a:r>
          </a:p>
          <a:p>
            <a:pPr algn="just"/>
            <a:r>
              <a:rPr lang="es-ES" altLang="en-US" dirty="0">
                <a:solidFill>
                  <a:schemeClr val="accent1">
                    <a:lumMod val="75000"/>
                  </a:schemeClr>
                </a:solidFill>
                <a:latin typeface="+mj-lt"/>
                <a:cs typeface="Times New Roman" panose="02020603050405020304" pitchFamily="18" charset="0"/>
              </a:rPr>
              <a:t>No ofrezca, ni intente ofrecer, artículos de incentivo únicamente a los clientes de WIC. Los comerciantes no pueden ofrecer comida o mercadería gratis para atraer a los clientes de WIC a usar sus beneficios en la tienda.</a:t>
            </a:r>
          </a:p>
          <a:p>
            <a:endParaRPr lang="en-US" dirty="0"/>
          </a:p>
        </p:txBody>
      </p:sp>
    </p:spTree>
    <p:extLst>
      <p:ext uri="{BB962C8B-B14F-4D97-AF65-F5344CB8AC3E}">
        <p14:creationId xmlns:p14="http://schemas.microsoft.com/office/powerpoint/2010/main" val="122078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5792-B8B7-8BFB-56AE-0CE2DC00E418}"/>
              </a:ext>
            </a:extLst>
          </p:cNvPr>
          <p:cNvSpPr>
            <a:spLocks noGrp="1"/>
          </p:cNvSpPr>
          <p:nvPr>
            <p:ph type="title"/>
          </p:nvPr>
        </p:nvSpPr>
        <p:spPr/>
        <p:txBody>
          <a:bodyPr>
            <a:noAutofit/>
          </a:bodyPr>
          <a:lstStyle/>
          <a:p>
            <a:r>
              <a:rPr lang="es-PR" altLang="en-US" sz="1100" b="1" dirty="0">
                <a:solidFill>
                  <a:schemeClr val="accent1">
                    <a:lumMod val="75000"/>
                  </a:schemeClr>
                </a:solidFill>
                <a:cs typeface="Calibri" panose="020F0502020204030204" pitchFamily="34" charset="0"/>
              </a:rPr>
              <a:t>Apéndice</a:t>
            </a:r>
            <a:r>
              <a:rPr lang="en-US" altLang="en-US" sz="1100" b="1" dirty="0">
                <a:solidFill>
                  <a:schemeClr val="accent1">
                    <a:lumMod val="75000"/>
                  </a:schemeClr>
                </a:solidFill>
                <a:cs typeface="Calibri" panose="020F0502020204030204" pitchFamily="34" charset="0"/>
              </a:rPr>
              <a:t> F-</a:t>
            </a:r>
            <a:r>
              <a:rPr lang="es-ES" altLang="en-US" sz="1100" b="1" dirty="0">
                <a:solidFill>
                  <a:schemeClr val="accent1">
                    <a:lumMod val="75000"/>
                  </a:schemeClr>
                </a:solidFill>
                <a:cs typeface="Calibri" panose="020F0502020204030204" pitchFamily="34" charset="0"/>
              </a:rPr>
              <a:t>Descalificaciones, Dinero Civil Sanciones y Multas</a:t>
            </a:r>
            <a:endParaRPr lang="en-US" sz="1100" dirty="0">
              <a:solidFill>
                <a:schemeClr val="accent1">
                  <a:lumMod val="75000"/>
                </a:schemeClr>
              </a:solidFill>
            </a:endParaRPr>
          </a:p>
        </p:txBody>
      </p:sp>
      <p:sp>
        <p:nvSpPr>
          <p:cNvPr id="3" name="Text Placeholder 2">
            <a:extLst>
              <a:ext uri="{FF2B5EF4-FFF2-40B4-BE49-F238E27FC236}">
                <a16:creationId xmlns:a16="http://schemas.microsoft.com/office/drawing/2014/main" id="{B8B01986-0D18-3CFC-554B-A070E918D634}"/>
              </a:ext>
            </a:extLst>
          </p:cNvPr>
          <p:cNvSpPr>
            <a:spLocks noGrp="1"/>
          </p:cNvSpPr>
          <p:nvPr>
            <p:ph type="body" idx="1"/>
          </p:nvPr>
        </p:nvSpPr>
        <p:spPr>
          <a:xfrm>
            <a:off x="311700" y="604566"/>
            <a:ext cx="8520600" cy="3719784"/>
          </a:xfrm>
        </p:spPr>
        <p:txBody>
          <a:bodyPr>
            <a:normAutofit fontScale="92500" lnSpcReduction="10000"/>
          </a:bodyPr>
          <a:lstStyle/>
          <a:p>
            <a:pPr eaLnBrk="1" hangingPunct="1">
              <a:lnSpc>
                <a:spcPct val="100000"/>
              </a:lnSpc>
              <a:spcBef>
                <a:spcPct val="0"/>
              </a:spcBef>
              <a:buFontTx/>
              <a:buNone/>
            </a:pPr>
            <a:r>
              <a:rPr lang="es-ES" altLang="en-US" dirty="0">
                <a:solidFill>
                  <a:schemeClr val="accent1">
                    <a:lumMod val="75000"/>
                  </a:schemeClr>
                </a:solidFill>
                <a:latin typeface="+mj-lt"/>
                <a:cs typeface="Times New Roman" panose="02020603050405020304" pitchFamily="18" charset="0"/>
              </a:rPr>
              <a:t>Las violaciones son determinadas por la investigación, que incluye el monitoreo de su tienda, auditorías de transacciones, auditorías de inventario y compras realizadas por el comprador encubierto de cumplimiento. </a:t>
            </a:r>
          </a:p>
          <a:p>
            <a:pPr eaLnBrk="1" hangingPunct="1">
              <a:lnSpc>
                <a:spcPct val="100000"/>
              </a:lnSpc>
              <a:spcBef>
                <a:spcPct val="0"/>
              </a:spcBef>
              <a:buFontTx/>
              <a:buNone/>
            </a:pPr>
            <a:r>
              <a:rPr lang="es-ES" altLang="en-US" dirty="0">
                <a:solidFill>
                  <a:schemeClr val="accent1">
                    <a:lumMod val="75000"/>
                  </a:schemeClr>
                </a:solidFill>
                <a:latin typeface="+mj-lt"/>
                <a:cs typeface="Times New Roman" panose="02020603050405020304" pitchFamily="18" charset="0"/>
              </a:rPr>
              <a:t>Las sanciones se imponen para proteger la integridad y los objetivos nutricionales del programa  de WIC.</a:t>
            </a:r>
            <a:endParaRPr lang="en-US" altLang="en-US" dirty="0">
              <a:solidFill>
                <a:schemeClr val="accent1">
                  <a:lumMod val="75000"/>
                </a:schemeClr>
              </a:solidFill>
              <a:latin typeface="+mj-lt"/>
              <a:cs typeface="Times New Roman" panose="02020603050405020304" pitchFamily="18" charset="0"/>
            </a:endParaRPr>
          </a:p>
          <a:p>
            <a:pPr marL="0" indent="0" algn="ctr">
              <a:buNone/>
            </a:pPr>
            <a:r>
              <a:rPr lang="es-ES" altLang="en-US" dirty="0">
                <a:solidFill>
                  <a:schemeClr val="accent1">
                    <a:lumMod val="75000"/>
                  </a:schemeClr>
                </a:solidFill>
                <a:latin typeface="+mj-lt"/>
                <a:cs typeface="Times New Roman" panose="02020603050405020304" pitchFamily="18" charset="0"/>
              </a:rPr>
              <a:t>Las sanciones federales obligatorias son las siguientes</a:t>
            </a:r>
            <a:r>
              <a:rPr lang="en-US" altLang="en-US" dirty="0">
                <a:solidFill>
                  <a:schemeClr val="accent3"/>
                </a:solidFill>
                <a:latin typeface="+mj-lt"/>
                <a:cs typeface="Calibri" panose="020F0502020204030204" pitchFamily="34" charset="0"/>
              </a:rPr>
              <a:t>:</a:t>
            </a:r>
          </a:p>
          <a:p>
            <a:endParaRPr lang="en-US" dirty="0">
              <a:latin typeface="+mj-lt"/>
            </a:endParaRPr>
          </a:p>
          <a:p>
            <a:pPr marL="171450" marR="0" lvl="0" indent="-171450" algn="l" defTabSz="914400" rtl="0" eaLnBrk="1" fontAlgn="auto" latinLnBrk="0" hangingPunct="1">
              <a:lnSpc>
                <a:spcPct val="115000"/>
              </a:lnSpc>
              <a:spcBef>
                <a:spcPts val="1200"/>
              </a:spcBef>
              <a:spcAft>
                <a:spcPts val="200"/>
              </a:spcAft>
              <a:buClr>
                <a:srgbClr val="3371E7"/>
              </a:buClr>
              <a:buSzPct val="100000"/>
              <a:buFont typeface="Arial" panose="020B0604020202020204" pitchFamily="34" charset="0"/>
              <a:buNone/>
              <a:tabLst/>
              <a:defRPr/>
            </a:pPr>
            <a:r>
              <a:rPr kumimoji="0" lang="en-US" altLang="en-US" sz="1200" b="1"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rPr>
              <a:t>Una </a:t>
            </a:r>
            <a:r>
              <a:rPr kumimoji="0" lang="en-US" altLang="en-US" sz="1200" b="1" i="0" u="none" strike="noStrike" kern="0" cap="none" spc="0" normalizeH="0" baseline="0" noProof="0" dirty="0" err="1">
                <a:ln>
                  <a:noFill/>
                </a:ln>
                <a:solidFill>
                  <a:schemeClr val="accent1">
                    <a:lumMod val="75000"/>
                  </a:schemeClr>
                </a:solidFill>
                <a:effectLst/>
                <a:uLnTx/>
                <a:uFillTx/>
                <a:latin typeface="+mj-lt"/>
                <a:cs typeface="Times New Roman" panose="02020603050405020304" pitchFamily="18" charset="0"/>
                <a:sym typeface="Arial"/>
              </a:rPr>
              <a:t>Ocurrencia</a:t>
            </a:r>
            <a:endParaRPr kumimoji="0" lang="en-US" altLang="en-US" sz="1200" b="1"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endParaRPr>
          </a:p>
          <a:p>
            <a:pPr marL="171450" marR="0" lvl="0" indent="-171450" algn="l" defTabSz="914400" rtl="0" eaLnBrk="1" fontAlgn="auto" latinLnBrk="0" hangingPunct="1">
              <a:lnSpc>
                <a:spcPct val="115000"/>
              </a:lnSpc>
              <a:spcBef>
                <a:spcPts val="1200"/>
              </a:spcBef>
              <a:spcAft>
                <a:spcPts val="200"/>
              </a:spcAft>
              <a:buClr>
                <a:srgbClr val="3371E7"/>
              </a:buClr>
              <a:buSzPct val="100000"/>
              <a:buFont typeface="Arial" panose="020B0604020202020204" pitchFamily="34" charset="0"/>
              <a:buNone/>
              <a:tabLst/>
              <a:defRPr/>
            </a:pP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Convicción</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judicial de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tráfico</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de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beneficios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de WIC o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venta</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de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armas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de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fuego</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municiones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explosivos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o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sustancias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controladas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a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cambio</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de </a:t>
            </a:r>
            <a:r>
              <a:rPr kumimoji="0" lang="en-US" altLang="en-US" sz="1200" b="0"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sym typeface="Arial"/>
              </a:rPr>
              <a:t>beneficios</a:t>
            </a:r>
            <a:r>
              <a:rPr kumimoji="0" lang="en-U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de WIC.  </a:t>
            </a:r>
          </a:p>
          <a:p>
            <a:pPr marL="171450" marR="0" lvl="0" indent="-171450" algn="l" defTabSz="914400" rtl="0" eaLnBrk="1" fontAlgn="auto" latinLnBrk="0" hangingPunct="1">
              <a:lnSpc>
                <a:spcPct val="115000"/>
              </a:lnSpc>
              <a:spcBef>
                <a:spcPts val="1200"/>
              </a:spcBef>
              <a:spcAft>
                <a:spcPts val="200"/>
              </a:spcAft>
              <a:buClr>
                <a:srgbClr val="3371E7"/>
              </a:buClr>
              <a:buSzPct val="100000"/>
              <a:buFont typeface="Arial" panose="020B0604020202020204" pitchFamily="34" charset="0"/>
              <a:buNone/>
              <a:tabLst/>
              <a:defRPr/>
            </a:pPr>
            <a:r>
              <a:rPr kumimoji="0" lang="en-US" altLang="en-US" sz="1200" b="1"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rPr>
              <a:t>                                                                          </a:t>
            </a:r>
            <a:r>
              <a:rPr kumimoji="0" lang="es-PR" altLang="en-US" sz="1200" b="1" i="0" u="none" strike="noStrike" kern="0" cap="none" spc="0" normalizeH="0" baseline="0" noProof="0" dirty="0">
                <a:ln>
                  <a:noFill/>
                </a:ln>
                <a:solidFill>
                  <a:schemeClr val="accent1">
                    <a:lumMod val="75000"/>
                  </a:schemeClr>
                </a:solidFill>
                <a:effectLst/>
                <a:uLnTx/>
                <a:uFillTx/>
                <a:latin typeface="+mj-lt"/>
                <a:cs typeface="Poppins" panose="00000500000000000000" pitchFamily="2" charset="0"/>
                <a:sym typeface="Arial"/>
              </a:rPr>
              <a:t> Descalificación 6 años</a:t>
            </a:r>
          </a:p>
          <a:p>
            <a:pPr marL="171450" marR="0" lvl="0" indent="-171450" algn="l" defTabSz="914400" rtl="0" eaLnBrk="1" fontAlgn="auto" latinLnBrk="0" hangingPunct="1">
              <a:lnSpc>
                <a:spcPct val="100000"/>
              </a:lnSpc>
              <a:spcBef>
                <a:spcPct val="0"/>
              </a:spcBef>
              <a:spcAft>
                <a:spcPts val="0"/>
              </a:spcAft>
              <a:buClr>
                <a:srgbClr val="595959"/>
              </a:buClr>
              <a:buSzPct val="100000"/>
              <a:buFontTx/>
              <a:buNone/>
              <a:tabLst/>
              <a:defRPr/>
            </a:pPr>
            <a:r>
              <a:rPr kumimoji="0" lang="es-ES" altLang="en-US" sz="1200" b="1"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rPr>
              <a:t>Una Ocurrencia </a:t>
            </a:r>
          </a:p>
          <a:p>
            <a:pPr marL="171450" marR="0" lvl="0" indent="-171450" algn="l" defTabSz="914400" rtl="0" eaLnBrk="1" fontAlgn="auto" latinLnBrk="0" hangingPunct="1">
              <a:lnSpc>
                <a:spcPct val="100000"/>
              </a:lnSpc>
              <a:spcBef>
                <a:spcPct val="0"/>
              </a:spcBef>
              <a:spcAft>
                <a:spcPts val="0"/>
              </a:spcAft>
              <a:buClr>
                <a:srgbClr val="595959"/>
              </a:buClr>
              <a:buSzPct val="100000"/>
              <a:buFontTx/>
              <a:buNone/>
              <a:tabLst/>
              <a:defRPr/>
            </a:pPr>
            <a:endParaRPr kumimoji="0" lang="es-ES" altLang="en-US" sz="1200" b="1"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Comprobación</a:t>
            </a:r>
            <a:r>
              <a:rPr kumimoji="0" lang="es-PR" altLang="en-US" sz="120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sym typeface="Arial"/>
              </a:rPr>
              <a:t> administrativo de compras o ventas de beneficios WIC por dinero efectivo (tráfico) o ventas de armas de fuego, municiones, explosivos o sustancias controladas a cambio de beneficios de WIC. </a:t>
            </a:r>
          </a:p>
          <a:p>
            <a:pPr marL="0" marR="0" lvl="0" indent="0" algn="l" defTabSz="914400" rtl="0" eaLnBrk="1" fontAlgn="auto" latinLnBrk="0" hangingPunct="1">
              <a:lnSpc>
                <a:spcPct val="115000"/>
              </a:lnSpc>
              <a:spcBef>
                <a:spcPts val="0"/>
              </a:spcBef>
              <a:spcAft>
                <a:spcPts val="0"/>
              </a:spcAft>
              <a:buClr>
                <a:srgbClr val="595959"/>
              </a:buClr>
              <a:buSzPct val="100000"/>
              <a:buFont typeface="Arial" panose="020B0604020202020204" pitchFamily="34" charset="0"/>
              <a:buNone/>
              <a:tabLst/>
              <a:defRPr/>
            </a:pPr>
            <a:endParaRPr kumimoji="0" lang="es-PR" altLang="en-US" sz="1200" b="1" i="0" u="none" strike="noStrike" kern="0" cap="none" spc="0" normalizeH="0" baseline="0" noProof="0" dirty="0">
              <a:ln>
                <a:noFill/>
              </a:ln>
              <a:solidFill>
                <a:schemeClr val="accent1">
                  <a:lumMod val="75000"/>
                </a:schemeClr>
              </a:solidFill>
              <a:effectLst/>
              <a:uLnTx/>
              <a:uFillTx/>
              <a:latin typeface="+mj-lt"/>
              <a:cs typeface="Poppins" panose="00000500000000000000" pitchFamily="2" charset="0"/>
              <a:sym typeface="Arial"/>
            </a:endParaRPr>
          </a:p>
          <a:p>
            <a:pPr marL="0" marR="0" lvl="0" indent="0" algn="l" defTabSz="914400" rtl="0" eaLnBrk="1" fontAlgn="auto" latinLnBrk="0" hangingPunct="1">
              <a:lnSpc>
                <a:spcPct val="115000"/>
              </a:lnSpc>
              <a:spcBef>
                <a:spcPts val="0"/>
              </a:spcBef>
              <a:spcAft>
                <a:spcPts val="0"/>
              </a:spcAft>
              <a:buClr>
                <a:srgbClr val="595959"/>
              </a:buClr>
              <a:buSzPct val="100000"/>
              <a:buFont typeface="Arial" panose="020B0604020202020204" pitchFamily="34" charset="0"/>
              <a:buNone/>
              <a:tabLst/>
              <a:defRPr/>
            </a:pPr>
            <a:r>
              <a:rPr kumimoji="0" lang="es-PR" altLang="en-US" sz="1200" b="1" i="0" u="none" strike="noStrike" kern="0" cap="none" spc="0" normalizeH="0" baseline="0" noProof="0" dirty="0">
                <a:ln>
                  <a:noFill/>
                </a:ln>
                <a:solidFill>
                  <a:schemeClr val="accent1">
                    <a:lumMod val="75000"/>
                  </a:schemeClr>
                </a:solidFill>
                <a:effectLst/>
                <a:uLnTx/>
                <a:uFillTx/>
                <a:latin typeface="+mj-lt"/>
                <a:cs typeface="Poppins" panose="00000500000000000000" pitchFamily="2" charset="0"/>
                <a:sym typeface="Arial"/>
              </a:rPr>
              <a:t>                                                                     Descalificación 3 años</a:t>
            </a:r>
          </a:p>
          <a:p>
            <a:pPr marL="171450" marR="0" lvl="0" indent="-171450" algn="l" defTabSz="914400" rtl="0" eaLnBrk="1" fontAlgn="auto" latinLnBrk="0" hangingPunct="1">
              <a:lnSpc>
                <a:spcPct val="100000"/>
              </a:lnSpc>
              <a:spcBef>
                <a:spcPct val="0"/>
              </a:spcBef>
              <a:spcAft>
                <a:spcPts val="0"/>
              </a:spcAft>
              <a:buClr>
                <a:srgbClr val="595959"/>
              </a:buClr>
              <a:buSzPct val="100000"/>
              <a:buFontTx/>
              <a:buNone/>
              <a:tabLst/>
              <a:defRPr/>
            </a:pPr>
            <a:r>
              <a:rPr kumimoji="0" lang="es-PR" altLang="en-US" sz="1200" b="1"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rPr>
              <a:t>Una Ocurrencia </a:t>
            </a:r>
          </a:p>
          <a:p>
            <a:pPr marL="171450" marR="0" lvl="0" indent="-171450" algn="l" defTabSz="914400" rtl="0" eaLnBrk="1" fontAlgn="auto" latinLnBrk="0" hangingPunct="1">
              <a:lnSpc>
                <a:spcPct val="100000"/>
              </a:lnSpc>
              <a:spcBef>
                <a:spcPct val="0"/>
              </a:spcBef>
              <a:spcAft>
                <a:spcPts val="0"/>
              </a:spcAft>
              <a:buClr>
                <a:srgbClr val="595959"/>
              </a:buClr>
              <a:buSzPct val="100000"/>
              <a:buFontTx/>
              <a:buNone/>
              <a:tabLst/>
              <a:defRPr/>
            </a:pPr>
            <a:endParaRPr kumimoji="0" lang="es-PR" altLang="en-US" sz="1200" b="0"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endParaRPr>
          </a:p>
          <a:p>
            <a:pPr marL="171450" marR="0" lvl="0" indent="-171450" algn="l" defTabSz="914400" rtl="0" eaLnBrk="1" fontAlgn="auto" latinLnBrk="0" hangingPunct="1">
              <a:lnSpc>
                <a:spcPct val="100000"/>
              </a:lnSpc>
              <a:spcBef>
                <a:spcPct val="0"/>
              </a:spcBef>
              <a:spcAft>
                <a:spcPts val="0"/>
              </a:spcAft>
              <a:buClr>
                <a:srgbClr val="595959"/>
              </a:buClr>
              <a:buSzPct val="100000"/>
              <a:buFontTx/>
              <a:buNone/>
              <a:tabLst/>
              <a:defRPr/>
            </a:pPr>
            <a:r>
              <a:rPr kumimoji="0" lang="es-PR" altLang="en-US" sz="1200" b="0"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rPr>
              <a:t>Venta de alcohol o bebidas alcohólicas o productos de tabaco a cambio de beneficios de WIC</a:t>
            </a:r>
            <a:r>
              <a:rPr kumimoji="0" lang="en-US" altLang="en-US" sz="1200" b="0" i="0" u="none" strike="noStrike" kern="0" cap="none" spc="0" normalizeH="0" baseline="0" noProof="0" dirty="0">
                <a:ln>
                  <a:noFill/>
                </a:ln>
                <a:solidFill>
                  <a:schemeClr val="accent1">
                    <a:lumMod val="75000"/>
                  </a:schemeClr>
                </a:solidFill>
                <a:effectLst/>
                <a:uLnTx/>
                <a:uFillTx/>
                <a:latin typeface="+mj-lt"/>
                <a:cs typeface="Times New Roman" panose="02020603050405020304" pitchFamily="18" charset="0"/>
                <a:sym typeface="Arial"/>
              </a:rPr>
              <a:t>. </a:t>
            </a:r>
          </a:p>
          <a:p>
            <a:endParaRPr lang="en-US" dirty="0"/>
          </a:p>
        </p:txBody>
      </p:sp>
    </p:spTree>
    <p:extLst>
      <p:ext uri="{BB962C8B-B14F-4D97-AF65-F5344CB8AC3E}">
        <p14:creationId xmlns:p14="http://schemas.microsoft.com/office/powerpoint/2010/main" val="297952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E5E6-5247-CFCD-078B-07810A27B7D5}"/>
              </a:ext>
            </a:extLst>
          </p:cNvPr>
          <p:cNvSpPr>
            <a:spLocks noGrp="1"/>
          </p:cNvSpPr>
          <p:nvPr>
            <p:ph type="title"/>
          </p:nvPr>
        </p:nvSpPr>
        <p:spPr/>
        <p:txBody>
          <a:bodyPr>
            <a:noAutofit/>
          </a:bodyPr>
          <a:lstStyle/>
          <a:p>
            <a:r>
              <a:rPr kumimoji="0" lang="es-PR" altLang="en-US"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Apéndice</a:t>
            </a:r>
            <a:r>
              <a:rPr kumimoji="0" lang="en-US" altLang="en-US"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 F-</a:t>
            </a:r>
            <a:r>
              <a:rPr kumimoji="0" lang="es-ES" altLang="en-US"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Descalificaciones, Dinero Civil Sanciones y Multas</a:t>
            </a:r>
            <a:endParaRPr lang="en-US" dirty="0"/>
          </a:p>
        </p:txBody>
      </p:sp>
      <p:sp>
        <p:nvSpPr>
          <p:cNvPr id="3" name="Text Placeholder 2">
            <a:extLst>
              <a:ext uri="{FF2B5EF4-FFF2-40B4-BE49-F238E27FC236}">
                <a16:creationId xmlns:a16="http://schemas.microsoft.com/office/drawing/2014/main" id="{9F4422AB-C288-CBFC-01FD-75CAD52BC9D1}"/>
              </a:ext>
            </a:extLst>
          </p:cNvPr>
          <p:cNvSpPr>
            <a:spLocks noGrp="1"/>
          </p:cNvSpPr>
          <p:nvPr>
            <p:ph type="body" idx="1"/>
          </p:nvPr>
        </p:nvSpPr>
        <p:spPr/>
        <p:txBody>
          <a:bodyPr>
            <a:normAutofit/>
          </a:bodyPr>
          <a:lstStyle/>
          <a:p>
            <a:pPr marL="0" indent="0">
              <a:buNone/>
              <a:defRPr/>
            </a:pPr>
            <a:r>
              <a:rPr lang="es-PR" altLang="en-US" sz="1100" b="1" dirty="0">
                <a:solidFill>
                  <a:schemeClr val="accent1">
                    <a:lumMod val="75000"/>
                  </a:schemeClr>
                </a:solidFill>
                <a:latin typeface="+mj-lt"/>
                <a:cs typeface="Calibri" panose="020F0502020204030204" pitchFamily="34" charset="0"/>
              </a:rPr>
              <a:t>                                                               Descalificación de 3 años</a:t>
            </a:r>
            <a:r>
              <a:rPr lang="es-ES" altLang="en-US" sz="1100" b="1" dirty="0">
                <a:solidFill>
                  <a:schemeClr val="accent1">
                    <a:lumMod val="75000"/>
                  </a:schemeClr>
                </a:solidFill>
                <a:latin typeface="+mj-lt"/>
                <a:cs typeface="Calibri" panose="020F0502020204030204" pitchFamily="34" charset="0"/>
              </a:rPr>
              <a:t>-Tres o más ocurrencias</a:t>
            </a:r>
            <a:br>
              <a:rPr lang="es-PR" altLang="en-US" sz="1050" b="1" dirty="0">
                <a:solidFill>
                  <a:schemeClr val="accent1">
                    <a:lumMod val="75000"/>
                  </a:schemeClr>
                </a:solidFill>
                <a:latin typeface="+mj-lt"/>
                <a:cs typeface="Calibri" panose="020F0502020204030204" pitchFamily="34" charset="0"/>
              </a:rPr>
            </a:br>
            <a:endParaRPr lang="es-ES"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Reclamar el reembolso por la venta de una cantidad de un alimento específico de WIC que exceda el inventario documentado de los alimentos  de WIC durante un período de tiempo específico.  </a:t>
            </a:r>
            <a:r>
              <a:rPr lang="es-ES" b="1" dirty="0">
                <a:solidFill>
                  <a:schemeClr val="accent1">
                    <a:lumMod val="75000"/>
                  </a:schemeClr>
                </a:solidFill>
                <a:latin typeface="+mj-lt"/>
                <a:cs typeface="Times New Roman" panose="02020603050405020304" pitchFamily="18" charset="0"/>
              </a:rPr>
              <a:t>Ejemplo: Tienen que presentar los recibos para demostrar que todos los alimentos vendidos se compraron para la tienda. </a:t>
            </a:r>
          </a:p>
          <a:p>
            <a:pPr marL="285750" indent="-285750">
              <a:buFont typeface="Arial" panose="020B0604020202020204" pitchFamily="34" charset="0"/>
              <a:buChar char="•"/>
              <a:defRPr/>
            </a:pPr>
            <a:endParaRPr lang="en-US"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Sobrecargos sobre los beneficios de WIC</a:t>
            </a:r>
            <a:r>
              <a:rPr lang="en-US" dirty="0">
                <a:solidFill>
                  <a:schemeClr val="accent1">
                    <a:lumMod val="75000"/>
                  </a:schemeClr>
                </a:solidFill>
                <a:latin typeface="+mj-lt"/>
                <a:cs typeface="Times New Roman" panose="02020603050405020304" pitchFamily="18" charset="0"/>
              </a:rPr>
              <a:t>.  </a:t>
            </a:r>
            <a:r>
              <a:rPr lang="es-PR" b="1" dirty="0">
                <a:solidFill>
                  <a:schemeClr val="accent1">
                    <a:lumMod val="75000"/>
                  </a:schemeClr>
                </a:solidFill>
                <a:latin typeface="+mj-lt"/>
                <a:cs typeface="Times New Roman" panose="02020603050405020304" pitchFamily="18" charset="0"/>
              </a:rPr>
              <a:t>Ejemplo: </a:t>
            </a:r>
            <a:r>
              <a:rPr lang="es-ES" b="1" dirty="0">
                <a:solidFill>
                  <a:schemeClr val="accent1">
                    <a:lumMod val="75000"/>
                  </a:schemeClr>
                </a:solidFill>
                <a:latin typeface="+mj-lt"/>
                <a:cs typeface="Times New Roman" panose="02020603050405020304" pitchFamily="18" charset="0"/>
              </a:rPr>
              <a:t>Cambio de precios en los sistemas.</a:t>
            </a:r>
            <a:endParaRPr lang="en-US" b="1" dirty="0">
              <a:solidFill>
                <a:schemeClr val="accent1">
                  <a:lumMod val="75000"/>
                </a:schemeClr>
              </a:solidFill>
              <a:latin typeface="+mj-lt"/>
              <a:cs typeface="Times New Roman" panose="02020603050405020304" pitchFamily="18" charset="0"/>
            </a:endParaRPr>
          </a:p>
          <a:p>
            <a:pPr>
              <a:defRPr/>
            </a:pPr>
            <a:endParaRPr lang="en-US"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Recibir, realizar transacciones y/ o redimir los beneficios de WIC fuera de los canales autorizados, incluyendo el uso de un comerciante no autorizado y/o persona no autorizada. </a:t>
            </a:r>
            <a:r>
              <a:rPr lang="es-ES" b="1" dirty="0">
                <a:solidFill>
                  <a:schemeClr val="accent1">
                    <a:lumMod val="75000"/>
                  </a:schemeClr>
                </a:solidFill>
                <a:latin typeface="+mj-lt"/>
                <a:cs typeface="Times New Roman" panose="02020603050405020304" pitchFamily="18" charset="0"/>
              </a:rPr>
              <a:t>Ejemplo: No se permite mover las maquinas de punto de venta a otra ubicación. </a:t>
            </a:r>
          </a:p>
          <a:p>
            <a:pPr marL="285750" indent="-285750">
              <a:defRPr/>
            </a:pPr>
            <a:endParaRPr lang="en-US" b="1"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Cobro por alimentos de WIC no recibidos por el cliente</a:t>
            </a:r>
            <a:r>
              <a:rPr lang="en-US" dirty="0">
                <a:solidFill>
                  <a:schemeClr val="accent1">
                    <a:lumMod val="75000"/>
                  </a:schemeClr>
                </a:solidFill>
                <a:latin typeface="+mj-lt"/>
                <a:cs typeface="Times New Roman" panose="02020603050405020304" pitchFamily="18" charset="0"/>
              </a:rPr>
              <a:t>.  </a:t>
            </a:r>
            <a:r>
              <a:rPr lang="es-PR" b="1" dirty="0">
                <a:solidFill>
                  <a:schemeClr val="accent1">
                    <a:lumMod val="75000"/>
                  </a:schemeClr>
                </a:solidFill>
                <a:latin typeface="+mj-lt"/>
                <a:cs typeface="Times New Roman" panose="02020603050405020304" pitchFamily="18" charset="0"/>
              </a:rPr>
              <a:t>Ejemplo</a:t>
            </a:r>
            <a:r>
              <a:rPr lang="en-US" b="1" dirty="0">
                <a:solidFill>
                  <a:schemeClr val="accent1">
                    <a:lumMod val="75000"/>
                  </a:schemeClr>
                </a:solidFill>
                <a:latin typeface="+mj-lt"/>
                <a:cs typeface="Times New Roman" panose="02020603050405020304" pitchFamily="18" charset="0"/>
              </a:rPr>
              <a:t>:  </a:t>
            </a:r>
            <a:r>
              <a:rPr lang="es-ES" b="1" dirty="0">
                <a:solidFill>
                  <a:schemeClr val="accent1">
                    <a:lumMod val="75000"/>
                  </a:schemeClr>
                </a:solidFill>
                <a:latin typeface="+mj-lt"/>
                <a:cs typeface="Times New Roman" panose="02020603050405020304" pitchFamily="18" charset="0"/>
              </a:rPr>
              <a:t>Escanear otros productos.</a:t>
            </a:r>
            <a:endParaRPr lang="en-US" dirty="0">
              <a:solidFill>
                <a:schemeClr val="accent1">
                  <a:lumMod val="75000"/>
                </a:schemeClr>
              </a:solidFill>
              <a:latin typeface="+mj-lt"/>
              <a:cs typeface="Times New Roman" panose="02020603050405020304" pitchFamily="18" charset="0"/>
            </a:endParaRPr>
          </a:p>
          <a:p>
            <a:pPr>
              <a:defRPr/>
            </a:pPr>
            <a:endParaRPr lang="en-US"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PR" dirty="0">
                <a:solidFill>
                  <a:schemeClr val="accent1">
                    <a:lumMod val="75000"/>
                  </a:schemeClr>
                </a:solidFill>
                <a:latin typeface="+mj-lt"/>
                <a:cs typeface="Times New Roman" panose="02020603050405020304" pitchFamily="18" charset="0"/>
              </a:rPr>
              <a:t>Dar crédito o artículos no alimentarios además de alcohol, bebidas alcohólicas, tabaco, dinero en efectivo, armas de fuego, municiones, explosivos o sustancias controladas a cambio de beneficios de WIC. </a:t>
            </a:r>
            <a:r>
              <a:rPr lang="es-PR" b="1" dirty="0">
                <a:solidFill>
                  <a:schemeClr val="accent1">
                    <a:lumMod val="75000"/>
                  </a:schemeClr>
                </a:solidFill>
                <a:latin typeface="+mj-lt"/>
                <a:cs typeface="Times New Roman" panose="02020603050405020304" pitchFamily="18" charset="0"/>
              </a:rPr>
              <a:t>Ejemplo: </a:t>
            </a:r>
            <a:r>
              <a:rPr lang="es-ES" b="1" dirty="0">
                <a:solidFill>
                  <a:schemeClr val="accent1">
                    <a:lumMod val="75000"/>
                  </a:schemeClr>
                </a:solidFill>
                <a:latin typeface="+mj-lt"/>
                <a:cs typeface="Times New Roman" panose="02020603050405020304" pitchFamily="18" charset="0"/>
              </a:rPr>
              <a:t> La venta de productos de papel.</a:t>
            </a:r>
            <a:endParaRPr lang="es-PR" b="1" dirty="0">
              <a:solidFill>
                <a:schemeClr val="accent1">
                  <a:lumMod val="75000"/>
                </a:schemeClr>
              </a:solidFill>
              <a:latin typeface="+mj-lt"/>
              <a:cs typeface="Times New Roman" panose="02020603050405020304" pitchFamily="18" charset="0"/>
            </a:endParaRPr>
          </a:p>
          <a:p>
            <a:endParaRPr lang="en-US" dirty="0"/>
          </a:p>
        </p:txBody>
      </p:sp>
    </p:spTree>
    <p:extLst>
      <p:ext uri="{BB962C8B-B14F-4D97-AF65-F5344CB8AC3E}">
        <p14:creationId xmlns:p14="http://schemas.microsoft.com/office/powerpoint/2010/main" val="152495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ECDF-97CF-F7F3-1799-731E96B99EF1}"/>
              </a:ext>
            </a:extLst>
          </p:cNvPr>
          <p:cNvSpPr>
            <a:spLocks noGrp="1"/>
          </p:cNvSpPr>
          <p:nvPr>
            <p:ph type="title"/>
          </p:nvPr>
        </p:nvSpPr>
        <p:spPr/>
        <p:txBody>
          <a:bodyPr>
            <a:normAutofit fontScale="90000"/>
          </a:bodyPr>
          <a:lstStyle/>
          <a:p>
            <a:r>
              <a:rPr kumimoji="0" lang="es-PR" altLang="en-US" b="1" i="0" u="none" strike="noStrike" kern="0" cap="none" spc="0" normalizeH="0" baseline="0" noProof="0">
                <a:ln>
                  <a:noFill/>
                </a:ln>
                <a:solidFill>
                  <a:srgbClr val="3371E7">
                    <a:lumMod val="75000"/>
                  </a:srgbClr>
                </a:solidFill>
                <a:effectLst/>
                <a:uLnTx/>
                <a:uFillTx/>
                <a:latin typeface="Arial"/>
                <a:cs typeface="Calibri" panose="020F0502020204030204" pitchFamily="34" charset="0"/>
                <a:sym typeface="Arial"/>
              </a:rPr>
              <a:t>Apéndice</a:t>
            </a:r>
            <a:r>
              <a:rPr kumimoji="0" lang="en-US" altLang="en-US" b="1" i="0" u="none" strike="noStrike" kern="0" cap="none" spc="0" normalizeH="0" baseline="0" noProof="0">
                <a:ln>
                  <a:noFill/>
                </a:ln>
                <a:solidFill>
                  <a:srgbClr val="3371E7">
                    <a:lumMod val="75000"/>
                  </a:srgbClr>
                </a:solidFill>
                <a:effectLst/>
                <a:uLnTx/>
                <a:uFillTx/>
                <a:latin typeface="Arial"/>
                <a:cs typeface="Calibri" panose="020F0502020204030204" pitchFamily="34" charset="0"/>
                <a:sym typeface="Arial"/>
              </a:rPr>
              <a:t> F-</a:t>
            </a:r>
            <a:r>
              <a:rPr kumimoji="0" lang="es-ES" altLang="en-US" b="1" i="0" u="none" strike="noStrike" kern="0" cap="none" spc="0" normalizeH="0" baseline="0" noProof="0">
                <a:ln>
                  <a:noFill/>
                </a:ln>
                <a:solidFill>
                  <a:srgbClr val="3371E7">
                    <a:lumMod val="75000"/>
                  </a:srgbClr>
                </a:solidFill>
                <a:effectLst/>
                <a:uLnTx/>
                <a:uFillTx/>
                <a:latin typeface="Arial"/>
                <a:cs typeface="Calibri" panose="020F0502020204030204" pitchFamily="34" charset="0"/>
                <a:sym typeface="Arial"/>
              </a:rPr>
              <a:t>Descalificaciones, Dinero Civil Sanciones y Multas</a:t>
            </a:r>
            <a:endParaRPr lang="en-US" dirty="0"/>
          </a:p>
        </p:txBody>
      </p:sp>
      <p:sp>
        <p:nvSpPr>
          <p:cNvPr id="3" name="Text Placeholder 2">
            <a:extLst>
              <a:ext uri="{FF2B5EF4-FFF2-40B4-BE49-F238E27FC236}">
                <a16:creationId xmlns:a16="http://schemas.microsoft.com/office/drawing/2014/main" id="{657CF879-CC88-4484-0BA3-19BBEE481C12}"/>
              </a:ext>
            </a:extLst>
          </p:cNvPr>
          <p:cNvSpPr>
            <a:spLocks noGrp="1"/>
          </p:cNvSpPr>
          <p:nvPr>
            <p:ph type="body" idx="1"/>
          </p:nvPr>
        </p:nvSpPr>
        <p:spPr/>
        <p:txBody>
          <a:bodyPr/>
          <a:lstStyle/>
          <a:p>
            <a:pPr marL="0" indent="0">
              <a:buNone/>
            </a:pPr>
            <a:r>
              <a:rPr lang="es-PR" altLang="en-US" b="1" dirty="0">
                <a:solidFill>
                  <a:schemeClr val="accent1">
                    <a:lumMod val="75000"/>
                  </a:schemeClr>
                </a:solidFill>
                <a:cs typeface="Calibri" panose="020F0502020204030204" pitchFamily="34" charset="0"/>
              </a:rPr>
              <a:t>                                                                                  Descalificación de un Año</a:t>
            </a:r>
            <a:endParaRPr lang="es-ES" altLang="en-US" b="1" dirty="0">
              <a:solidFill>
                <a:schemeClr val="accent1">
                  <a:lumMod val="75000"/>
                </a:schemeClr>
              </a:solidFill>
              <a:latin typeface="+mj-lt"/>
              <a:cs typeface="Calibri" panose="020F0502020204030204" pitchFamily="34" charset="0"/>
            </a:endParaRPr>
          </a:p>
          <a:p>
            <a:r>
              <a:rPr lang="es-ES" altLang="en-US" b="1" dirty="0">
                <a:solidFill>
                  <a:schemeClr val="accent1">
                    <a:lumMod val="75000"/>
                  </a:schemeClr>
                </a:solidFill>
                <a:latin typeface="+mj-lt"/>
                <a:cs typeface="Calibri" panose="020F0502020204030204" pitchFamily="34" charset="0"/>
              </a:rPr>
              <a:t>Tres o más ocurrencias</a:t>
            </a:r>
            <a:endParaRPr lang="en-US" altLang="en-US" b="1" dirty="0">
              <a:solidFill>
                <a:schemeClr val="accent1">
                  <a:lumMod val="75000"/>
                </a:schemeClr>
              </a:solidFill>
              <a:latin typeface="+mj-lt"/>
            </a:endParaRPr>
          </a:p>
          <a:p>
            <a:pPr marL="0" marR="0" lvl="0" indent="0" algn="l"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Proveer alimentos no autorizados a cambio de los beneficios de WIC, incluyendo el cobro por alimentos de WIC que excedan los beneficios de WIC.</a:t>
            </a: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endPar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Ejemplo</a:t>
            </a:r>
            <a:r>
              <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E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La venta de cereales azucarados</a:t>
            </a:r>
            <a:endPar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indent="0">
              <a:buNone/>
            </a:pPr>
            <a:r>
              <a:rPr lang="es-PR" altLang="en-US" b="1" dirty="0">
                <a:solidFill>
                  <a:schemeClr val="accent1">
                    <a:lumMod val="75000"/>
                  </a:schemeClr>
                </a:solidFill>
                <a:latin typeface="+mj-lt"/>
                <a:cs typeface="Calibri" panose="020F0502020204030204" pitchFamily="34" charset="0"/>
              </a:rPr>
              <a:t>                                               Descalificación</a:t>
            </a:r>
            <a:r>
              <a:rPr lang="en-US" altLang="en-US" b="1" dirty="0">
                <a:solidFill>
                  <a:schemeClr val="accent1">
                    <a:lumMod val="75000"/>
                  </a:schemeClr>
                </a:solidFill>
                <a:latin typeface="+mj-lt"/>
                <a:cs typeface="Calibri" panose="020F0502020204030204" pitchFamily="34" charset="0"/>
              </a:rPr>
              <a:t> de SNAP o </a:t>
            </a:r>
            <a:r>
              <a:rPr lang="es-ES" altLang="en-US" b="1" dirty="0">
                <a:solidFill>
                  <a:schemeClr val="accent1">
                    <a:lumMod val="75000"/>
                  </a:schemeClr>
                </a:solidFill>
                <a:latin typeface="+mj-lt"/>
                <a:cs typeface="Calibri" panose="020F0502020204030204" pitchFamily="34" charset="0"/>
              </a:rPr>
              <a:t>Penalidad Civil de Dinero (CMP)</a:t>
            </a:r>
            <a:r>
              <a:rPr lang="en-US" altLang="en-US" b="1" dirty="0">
                <a:solidFill>
                  <a:schemeClr val="accent1">
                    <a:lumMod val="75000"/>
                  </a:schemeClr>
                </a:solidFill>
                <a:latin typeface="+mj-lt"/>
                <a:cs typeface="Calibri" panose="020F0502020204030204" pitchFamily="34" charset="0"/>
              </a:rPr>
              <a:t> </a:t>
            </a:r>
            <a:endParaRPr lang="es-PR" altLang="en-US" b="1" dirty="0">
              <a:solidFill>
                <a:schemeClr val="accent1">
                  <a:lumMod val="75000"/>
                </a:schemeClr>
              </a:solidFill>
              <a:latin typeface="+mj-lt"/>
              <a:cs typeface="Calibri" panose="020F0502020204030204" pitchFamily="34" charset="0"/>
            </a:endParaRPr>
          </a:p>
          <a:p>
            <a:pPr marL="0" marR="0" lvl="0" indent="0" algn="just"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La descalificación del Programa Suplementario de Asistencia Nutricional o una sanción civil monetaria en lugar de una descalificación de SNAP cuando existe el acceso adecuado de los participantes de WIC</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p>
          <a:p>
            <a:pPr marL="0" marR="0" lvl="0" indent="0" algn="just"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endPar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Ejemplo</a:t>
            </a:r>
            <a:r>
              <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E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Descalificación de 6 meses de SNAP = Descalificación de 6 meses de WIC.</a:t>
            </a:r>
            <a:r>
              <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p>
          <a:p>
            <a:pPr marL="0" indent="0">
              <a:buNone/>
            </a:pPr>
            <a:endParaRPr lang="en-US" dirty="0"/>
          </a:p>
        </p:txBody>
      </p:sp>
      <p:pic>
        <p:nvPicPr>
          <p:cNvPr id="4" name="Picture 5">
            <a:extLst>
              <a:ext uri="{FF2B5EF4-FFF2-40B4-BE49-F238E27FC236}">
                <a16:creationId xmlns:a16="http://schemas.microsoft.com/office/drawing/2014/main" id="{94B84836-0C72-6F9A-8F9C-8E4BF315B4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6235" y="3222885"/>
            <a:ext cx="2345776" cy="112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65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F310-BDC4-D458-0164-3101AE4823E2}"/>
              </a:ext>
            </a:extLst>
          </p:cNvPr>
          <p:cNvSpPr>
            <a:spLocks noGrp="1"/>
          </p:cNvSpPr>
          <p:nvPr>
            <p:ph type="title"/>
          </p:nvPr>
        </p:nvSpPr>
        <p:spPr/>
        <p:txBody>
          <a:bodyPr>
            <a:normAutofit fontScale="90000"/>
          </a:bodyPr>
          <a:lstStyle/>
          <a:p>
            <a:r>
              <a:rPr kumimoji="0" lang="es-PR" altLang="en-US"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Apéndice</a:t>
            </a:r>
            <a:r>
              <a:rPr kumimoji="0" lang="en-US" altLang="en-US"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 F-</a:t>
            </a:r>
            <a:r>
              <a:rPr kumimoji="0" lang="es-ES" altLang="en-US"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Descalificaciones, Dinero Civil Sanciones y Multas</a:t>
            </a:r>
            <a:endParaRPr lang="en-US" dirty="0"/>
          </a:p>
        </p:txBody>
      </p:sp>
      <p:sp>
        <p:nvSpPr>
          <p:cNvPr id="3" name="Text Placeholder 2">
            <a:extLst>
              <a:ext uri="{FF2B5EF4-FFF2-40B4-BE49-F238E27FC236}">
                <a16:creationId xmlns:a16="http://schemas.microsoft.com/office/drawing/2014/main" id="{5C89A336-B525-46EC-691C-A7E0C5B37957}"/>
              </a:ext>
            </a:extLst>
          </p:cNvPr>
          <p:cNvSpPr>
            <a:spLocks noGrp="1"/>
          </p:cNvSpPr>
          <p:nvPr>
            <p:ph type="body" idx="1"/>
          </p:nvPr>
        </p:nvSpPr>
        <p:spPr>
          <a:xfrm>
            <a:off x="164892" y="464695"/>
            <a:ext cx="8667408" cy="4047032"/>
          </a:xfrm>
        </p:spPr>
        <p:txBody>
          <a:bodyPr>
            <a:normAutofit/>
          </a:bodyPr>
          <a:lstStyle/>
          <a:p>
            <a:pPr algn="ctr">
              <a:spcBef>
                <a:spcPct val="0"/>
              </a:spcBef>
              <a:buClrTx/>
              <a:buSzTx/>
              <a:buNone/>
              <a:defRPr/>
            </a:pPr>
            <a:r>
              <a:rPr lang="es-PR" altLang="en-US" b="1" dirty="0">
                <a:solidFill>
                  <a:schemeClr val="accent1">
                    <a:lumMod val="75000"/>
                  </a:schemeClr>
                </a:solidFill>
                <a:latin typeface="+mj-lt"/>
                <a:cs typeface="Calibri" panose="020F0502020204030204" pitchFamily="34" charset="0"/>
              </a:rPr>
              <a:t>Sanciones Establecidas de La Agencia Estatal</a:t>
            </a:r>
          </a:p>
          <a:p>
            <a:pPr>
              <a:spcBef>
                <a:spcPct val="0"/>
              </a:spcBef>
              <a:buClrTx/>
              <a:buSzTx/>
              <a:buNone/>
              <a:defRPr/>
            </a:pPr>
            <a:r>
              <a:rPr lang="es-PR" altLang="en-US" b="1" dirty="0">
                <a:solidFill>
                  <a:schemeClr val="accent1">
                    <a:lumMod val="75000"/>
                  </a:schemeClr>
                </a:solidFill>
                <a:latin typeface="+mj-lt"/>
                <a:cs typeface="Calibri" panose="020F0502020204030204" pitchFamily="34" charset="0"/>
              </a:rPr>
              <a:t>Descalificación de Un Año- </a:t>
            </a:r>
            <a:r>
              <a:rPr lang="es-ES" altLang="en-US" b="1" dirty="0">
                <a:solidFill>
                  <a:schemeClr val="accent1">
                    <a:lumMod val="75000"/>
                  </a:schemeClr>
                </a:solidFill>
                <a:latin typeface="+mj-lt"/>
                <a:cs typeface="Calibri" panose="020F0502020204030204" pitchFamily="34" charset="0"/>
              </a:rPr>
              <a:t>Dos o más ocurrencias</a:t>
            </a:r>
            <a:endParaRPr lang="es-PR" altLang="en-US" b="1" dirty="0">
              <a:solidFill>
                <a:schemeClr val="accent1">
                  <a:lumMod val="75000"/>
                </a:schemeClr>
              </a:solidFill>
              <a:latin typeface="+mj-lt"/>
              <a:cs typeface="Calibri" panose="020F0502020204030204" pitchFamily="34" charset="0"/>
            </a:endParaRPr>
          </a:p>
          <a:p>
            <a:pPr marL="0" indent="0">
              <a:spcBef>
                <a:spcPct val="0"/>
              </a:spcBef>
              <a:buClrTx/>
              <a:buSzTx/>
              <a:buNone/>
              <a:defRPr/>
            </a:pPr>
            <a:endParaRPr lang="es-ES" dirty="0">
              <a:solidFill>
                <a:schemeClr val="accent1">
                  <a:lumMod val="75000"/>
                </a:schemeClr>
              </a:solidFill>
              <a:latin typeface="+mj-lt"/>
              <a:cs typeface="Times New Roman" panose="02020603050405020304" pitchFamily="18" charset="0"/>
            </a:endParaRPr>
          </a:p>
          <a:p>
            <a:pPr marL="285750" indent="-285750">
              <a:spcBef>
                <a:spcPct val="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Sustitución de un artículo de comida de WIC por otro artículo de WIC que no está en la lista de beneficio de WIC. </a:t>
            </a:r>
          </a:p>
          <a:p>
            <a:pPr>
              <a:spcBef>
                <a:spcPct val="0"/>
              </a:spcBef>
              <a:buClrTx/>
              <a:buSzTx/>
              <a:buNone/>
              <a:defRPr/>
            </a:pPr>
            <a:r>
              <a:rPr lang="es-PR" b="1" dirty="0">
                <a:solidFill>
                  <a:schemeClr val="accent1">
                    <a:lumMod val="75000"/>
                  </a:schemeClr>
                </a:solidFill>
                <a:latin typeface="+mj-lt"/>
                <a:ea typeface="Times New Roman" panose="02020603050405020304" pitchFamily="18" charset="0"/>
                <a:cs typeface="Times New Roman" panose="02020603050405020304" pitchFamily="18" charset="0"/>
              </a:rPr>
              <a:t>       Ejemplo</a:t>
            </a:r>
            <a:r>
              <a:rPr lang="en-US" b="1" dirty="0">
                <a:solidFill>
                  <a:schemeClr val="accent1">
                    <a:lumMod val="75000"/>
                  </a:schemeClr>
                </a:solidFill>
                <a:latin typeface="+mj-lt"/>
                <a:ea typeface="Times New Roman" panose="02020603050405020304" pitchFamily="18" charset="0"/>
                <a:cs typeface="Times New Roman" panose="02020603050405020304" pitchFamily="18" charset="0"/>
              </a:rPr>
              <a:t>: </a:t>
            </a:r>
            <a:r>
              <a:rPr lang="es-ES" b="1" dirty="0">
                <a:solidFill>
                  <a:schemeClr val="accent1">
                    <a:lumMod val="75000"/>
                  </a:schemeClr>
                </a:solidFill>
                <a:latin typeface="+mj-lt"/>
                <a:cs typeface="Times New Roman" panose="02020603050405020304" pitchFamily="18" charset="0"/>
              </a:rPr>
              <a:t>Vender jugo en lugar de leche</a:t>
            </a:r>
            <a:r>
              <a:rPr lang="es-ES" dirty="0">
                <a:solidFill>
                  <a:schemeClr val="accent1">
                    <a:lumMod val="75000"/>
                  </a:schemeClr>
                </a:solidFill>
                <a:latin typeface="+mj-lt"/>
                <a:cs typeface="Times New Roman" panose="02020603050405020304" pitchFamily="18" charset="0"/>
              </a:rPr>
              <a:t>.</a:t>
            </a:r>
            <a:endParaRPr lang="en-US" dirty="0">
              <a:solidFill>
                <a:schemeClr val="accent1">
                  <a:lumMod val="75000"/>
                </a:schemeClr>
              </a:solidFill>
              <a:latin typeface="+mj-lt"/>
              <a:ea typeface="Times New Roman" panose="02020603050405020304" pitchFamily="18" charset="0"/>
              <a:cs typeface="Times New Roman" panose="02020603050405020304" pitchFamily="18" charset="0"/>
            </a:endParaRPr>
          </a:p>
          <a:p>
            <a:pPr marL="285750" indent="-285750">
              <a:spcBef>
                <a:spcPct val="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Permitir un reembolso o un intercambio de alimentos  de WIC o un artículo que no sea aprobado. </a:t>
            </a:r>
          </a:p>
          <a:p>
            <a:pPr>
              <a:spcBef>
                <a:spcPct val="0"/>
              </a:spcBef>
              <a:buClrTx/>
              <a:buSzTx/>
              <a:buNone/>
              <a:defRPr/>
            </a:pPr>
            <a:r>
              <a:rPr lang="es-ES" dirty="0">
                <a:solidFill>
                  <a:schemeClr val="accent1">
                    <a:lumMod val="75000"/>
                  </a:schemeClr>
                </a:solidFill>
                <a:latin typeface="+mj-lt"/>
                <a:cs typeface="Times New Roman" panose="02020603050405020304" pitchFamily="18" charset="0"/>
              </a:rPr>
              <a:t>       </a:t>
            </a:r>
            <a:r>
              <a:rPr lang="es-ES" b="1" dirty="0">
                <a:solidFill>
                  <a:schemeClr val="accent1">
                    <a:lumMod val="75000"/>
                  </a:schemeClr>
                </a:solidFill>
                <a:latin typeface="+mj-lt"/>
                <a:cs typeface="Times New Roman" panose="02020603050405020304" pitchFamily="18" charset="0"/>
              </a:rPr>
              <a:t>Ejemplo: La compra de WIC se completó, pero luego permite que se devuelva. </a:t>
            </a:r>
          </a:p>
          <a:p>
            <a:pPr marL="285750" indent="-285750">
              <a:spcBef>
                <a:spcPct val="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Escanear cualquier UPC como sustituto, reemplazo o de lo contrario no colocado en el artículo real que se está comprando. </a:t>
            </a:r>
          </a:p>
          <a:p>
            <a:pPr>
              <a:spcBef>
                <a:spcPct val="0"/>
              </a:spcBef>
              <a:buClrTx/>
              <a:buSzTx/>
              <a:buNone/>
              <a:defRPr/>
            </a:pPr>
            <a:r>
              <a:rPr lang="es-ES" dirty="0">
                <a:solidFill>
                  <a:schemeClr val="accent1">
                    <a:lumMod val="75000"/>
                  </a:schemeClr>
                </a:solidFill>
                <a:latin typeface="+mj-lt"/>
                <a:cs typeface="Times New Roman" panose="02020603050405020304" pitchFamily="18" charset="0"/>
              </a:rPr>
              <a:t>       </a:t>
            </a:r>
            <a:r>
              <a:rPr lang="es-ES" b="1" dirty="0">
                <a:solidFill>
                  <a:schemeClr val="accent1">
                    <a:lumMod val="75000"/>
                  </a:schemeClr>
                </a:solidFill>
                <a:latin typeface="+mj-lt"/>
                <a:cs typeface="Times New Roman" panose="02020603050405020304" pitchFamily="18" charset="0"/>
              </a:rPr>
              <a:t>Ejemplo: Escanear un libro de códigos UPC o una hoja de referencia.</a:t>
            </a:r>
            <a:endParaRPr lang="es-ES" dirty="0">
              <a:solidFill>
                <a:schemeClr val="accent1">
                  <a:lumMod val="75000"/>
                </a:schemeClr>
              </a:solidFill>
              <a:latin typeface="+mj-lt"/>
              <a:cs typeface="Times New Roman" panose="02020603050405020304" pitchFamily="18" charset="0"/>
            </a:endParaRPr>
          </a:p>
          <a:p>
            <a:pPr marL="285750" indent="-285750">
              <a:spcBef>
                <a:spcPct val="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No permitir que el cliente de WIC ingrese su propio PIN en el teclado.</a:t>
            </a:r>
          </a:p>
          <a:p>
            <a:pPr>
              <a:spcBef>
                <a:spcPct val="0"/>
              </a:spcBef>
              <a:buClrTx/>
              <a:buSzTx/>
              <a:buNone/>
              <a:defRPr/>
            </a:pPr>
            <a:r>
              <a:rPr lang="es-ES" dirty="0">
                <a:solidFill>
                  <a:schemeClr val="accent1">
                    <a:lumMod val="75000"/>
                  </a:schemeClr>
                </a:solidFill>
                <a:latin typeface="+mj-lt"/>
                <a:ea typeface="Times New Roman" panose="02020603050405020304" pitchFamily="18" charset="0"/>
                <a:cs typeface="Times New Roman" panose="02020603050405020304" pitchFamily="18" charset="0"/>
              </a:rPr>
              <a:t>       </a:t>
            </a:r>
            <a:r>
              <a:rPr lang="es-ES" b="1" dirty="0">
                <a:solidFill>
                  <a:schemeClr val="accent1">
                    <a:lumMod val="75000"/>
                  </a:schemeClr>
                </a:solidFill>
                <a:latin typeface="+mj-lt"/>
                <a:ea typeface="Times New Roman" panose="02020603050405020304" pitchFamily="18" charset="0"/>
                <a:cs typeface="Times New Roman" panose="02020603050405020304" pitchFamily="18" charset="0"/>
              </a:rPr>
              <a:t>Ejemplo:  </a:t>
            </a:r>
            <a:r>
              <a:rPr lang="es-ES" b="1" dirty="0">
                <a:solidFill>
                  <a:schemeClr val="accent1">
                    <a:lumMod val="75000"/>
                  </a:schemeClr>
                </a:solidFill>
                <a:latin typeface="+mj-lt"/>
                <a:cs typeface="Times New Roman" panose="02020603050405020304" pitchFamily="18" charset="0"/>
              </a:rPr>
              <a:t>El cajero solicita el número de identificación (PIN) y lo ingresa para el cliente de WIC.</a:t>
            </a:r>
            <a:endParaRPr lang="es-PR" altLang="en-US" b="1" dirty="0">
              <a:solidFill>
                <a:schemeClr val="accent1">
                  <a:lumMod val="75000"/>
                </a:schemeClr>
              </a:solidFill>
              <a:latin typeface="+mj-lt"/>
              <a:cs typeface="Times New Roman" panose="02020603050405020304" pitchFamily="18" charset="0"/>
            </a:endParaRPr>
          </a:p>
          <a:p>
            <a:pPr marL="0" indent="0">
              <a:spcBef>
                <a:spcPct val="0"/>
              </a:spcBef>
              <a:buClrTx/>
              <a:buSzTx/>
              <a:buNone/>
              <a:defRPr/>
            </a:pPr>
            <a:r>
              <a:rPr lang="es-PR" altLang="en-US" b="1" dirty="0">
                <a:solidFill>
                  <a:schemeClr val="accent1">
                    <a:lumMod val="75000"/>
                  </a:schemeClr>
                </a:solidFill>
                <a:latin typeface="+mj-lt"/>
                <a:cs typeface="Calibri" panose="020F0502020204030204" pitchFamily="34" charset="0"/>
              </a:rPr>
              <a:t>                                                                     $500.00 de Multa por Dos o Más </a:t>
            </a:r>
            <a:r>
              <a:rPr lang="es-ES" altLang="en-US" b="1" dirty="0">
                <a:solidFill>
                  <a:schemeClr val="accent1">
                    <a:lumMod val="75000"/>
                  </a:schemeClr>
                </a:solidFill>
                <a:latin typeface="+mj-lt"/>
                <a:cs typeface="Calibri" panose="020F0502020204030204" pitchFamily="34" charset="0"/>
              </a:rPr>
              <a:t>ocurrencias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Limitar a los clientes de WIC en su elección de productos de WIC.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E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Ejemplo</a:t>
            </a:r>
            <a:r>
              <a:rPr kumimoji="0" lang="es-E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E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obligar a un cliente de WIC a comprar solo los productos más caros o  permitir solo las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marcas menos costosas.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Ofreciendo crédito de la tienda o te debo a un cliente de WIC</a:t>
            </a:r>
            <a:r>
              <a:rPr kumimoji="0" lang="en-US" b="0" i="0" u="none" strike="noStrike" kern="1200" cap="none" spc="0" normalizeH="0" baseline="0" noProof="0" dirty="0">
                <a:ln>
                  <a:noFill/>
                </a:ln>
                <a:solidFill>
                  <a:schemeClr val="accent1">
                    <a:lumMod val="75000"/>
                  </a:schemeClr>
                </a:solidFill>
                <a:effectLst/>
                <a:uLnTx/>
                <a:uFillTx/>
                <a:latin typeface="+mj-lt"/>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1">
                    <a:lumMod val="75000"/>
                  </a:schemeClr>
                </a:solidFill>
                <a:effectLst/>
                <a:uLnTx/>
                <a:uFillTx/>
                <a:latin typeface="+mj-lt"/>
                <a:ea typeface="Times New Roman" panose="02020603050405020304" pitchFamily="18" charset="0"/>
                <a:cs typeface="Times New Roman" panose="02020603050405020304" pitchFamily="18" charset="0"/>
              </a:rPr>
              <a:t>       </a:t>
            </a:r>
            <a:r>
              <a:rPr kumimoji="0" lang="es-PR" b="1" i="0" u="none" strike="noStrike" kern="1200" cap="none" spc="0" normalizeH="0" baseline="0" noProof="0" dirty="0">
                <a:ln>
                  <a:noFill/>
                </a:ln>
                <a:solidFill>
                  <a:schemeClr val="accent1">
                    <a:lumMod val="75000"/>
                  </a:schemeClr>
                </a:solidFill>
                <a:effectLst/>
                <a:uLnTx/>
                <a:uFillTx/>
                <a:latin typeface="+mj-lt"/>
                <a:ea typeface="Times New Roman" panose="02020603050405020304" pitchFamily="18" charset="0"/>
                <a:cs typeface="Times New Roman" panose="02020603050405020304" pitchFamily="18" charset="0"/>
              </a:rPr>
              <a:t>Ejemplo</a:t>
            </a:r>
            <a:r>
              <a:rPr kumimoji="0" lang="en-US" b="0" i="0" u="none" strike="noStrike" kern="1200" cap="none" spc="0" normalizeH="0" baseline="0" noProof="0" dirty="0">
                <a:ln>
                  <a:noFill/>
                </a:ln>
                <a:solidFill>
                  <a:schemeClr val="accent1">
                    <a:lumMod val="75000"/>
                  </a:schemeClr>
                </a:solidFill>
                <a:effectLst/>
                <a:uLnTx/>
                <a:uFillTx/>
                <a:latin typeface="+mj-lt"/>
                <a:ea typeface="Times New Roman" panose="02020603050405020304" pitchFamily="18" charset="0"/>
                <a:cs typeface="Times New Roman" panose="02020603050405020304" pitchFamily="18" charset="0"/>
              </a:rPr>
              <a:t>: </a:t>
            </a:r>
            <a:r>
              <a:rPr kumimoji="0" lang="es-E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Realizando una transacción, pero el cliente vuelve más tarde para el artículo.</a:t>
            </a:r>
            <a:endParaRPr kumimoji="0" lang="en-US" b="1" i="0" u="none" strike="noStrike" kern="1200" cap="none" spc="0" normalizeH="0" baseline="0" noProof="0" dirty="0">
              <a:ln>
                <a:noFill/>
              </a:ln>
              <a:solidFill>
                <a:schemeClr val="accent1">
                  <a:lumMod val="75000"/>
                </a:schemeClr>
              </a:solidFill>
              <a:effectLst/>
              <a:uLnTx/>
              <a:uFillTx/>
              <a:latin typeface="+mj-lt"/>
              <a:ea typeface="Times New Roman" panose="02020603050405020304" pitchFamily="18" charset="0"/>
              <a:cs typeface="Times New Roman" panose="02020603050405020304" pitchFamily="18" charset="0"/>
            </a:endParaRPr>
          </a:p>
          <a:p>
            <a:pPr marL="0" indent="0">
              <a:spcBef>
                <a:spcPct val="0"/>
              </a:spcBef>
              <a:buClrTx/>
              <a:buSzTx/>
              <a:buNone/>
              <a:defRPr/>
            </a:pPr>
            <a:endParaRPr lang="es-PR" altLang="en-US" b="1" dirty="0">
              <a:latin typeface="+mj-lt"/>
              <a:cs typeface="Calibri" panose="020F0502020204030204" pitchFamily="34" charset="0"/>
            </a:endParaRPr>
          </a:p>
          <a:p>
            <a:pPr marL="285750" indent="-285750">
              <a:spcBef>
                <a:spcPct val="0"/>
              </a:spcBef>
              <a:buClrTx/>
              <a:buSzTx/>
              <a:buFont typeface="Arial" panose="020B0604020202020204" pitchFamily="34" charset="0"/>
              <a:buChar char="•"/>
              <a:defRPr/>
            </a:pPr>
            <a:endParaRPr lang="en-US" dirty="0">
              <a:solidFill>
                <a:schemeClr val="accent3"/>
              </a:solidFill>
            </a:endParaRPr>
          </a:p>
        </p:txBody>
      </p:sp>
    </p:spTree>
    <p:extLst>
      <p:ext uri="{BB962C8B-B14F-4D97-AF65-F5344CB8AC3E}">
        <p14:creationId xmlns:p14="http://schemas.microsoft.com/office/powerpoint/2010/main" val="148596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F681-8153-FD71-B0E3-8AC925F4E1F7}"/>
              </a:ext>
            </a:extLst>
          </p:cNvPr>
          <p:cNvSpPr>
            <a:spLocks noGrp="1"/>
          </p:cNvSpPr>
          <p:nvPr>
            <p:ph type="title"/>
          </p:nvPr>
        </p:nvSpPr>
        <p:spPr/>
        <p:txBody>
          <a:bodyPr>
            <a:noAutofit/>
          </a:bodyPr>
          <a:lstStyle/>
          <a:p>
            <a:r>
              <a:rPr kumimoji="0" lang="es-PR" altLang="en-US" sz="1000"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Apéndice</a:t>
            </a:r>
            <a:r>
              <a:rPr kumimoji="0" lang="en-US" altLang="en-US" sz="1000"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 F-</a:t>
            </a:r>
            <a:r>
              <a:rPr kumimoji="0" lang="es-ES" altLang="en-US" sz="1000" b="1" i="0" u="none" strike="noStrike" kern="0" cap="none" spc="0" normalizeH="0" baseline="0" noProof="0" dirty="0">
                <a:ln>
                  <a:noFill/>
                </a:ln>
                <a:solidFill>
                  <a:srgbClr val="3371E7">
                    <a:lumMod val="75000"/>
                  </a:srgbClr>
                </a:solidFill>
                <a:effectLst/>
                <a:uLnTx/>
                <a:uFillTx/>
                <a:latin typeface="Arial"/>
                <a:cs typeface="Calibri" panose="020F0502020204030204" pitchFamily="34" charset="0"/>
                <a:sym typeface="Arial"/>
              </a:rPr>
              <a:t>Descalificaciones, Dinero Civil Sanciones y Multas</a:t>
            </a:r>
            <a:endParaRPr lang="en-US" sz="1000" dirty="0">
              <a:solidFill>
                <a:schemeClr val="accent1">
                  <a:lumMod val="75000"/>
                </a:schemeClr>
              </a:solidFill>
            </a:endParaRPr>
          </a:p>
        </p:txBody>
      </p:sp>
      <p:sp>
        <p:nvSpPr>
          <p:cNvPr id="3" name="Text Placeholder 2">
            <a:extLst>
              <a:ext uri="{FF2B5EF4-FFF2-40B4-BE49-F238E27FC236}">
                <a16:creationId xmlns:a16="http://schemas.microsoft.com/office/drawing/2014/main" id="{BB0B2FBB-15E7-7B8B-9D3A-D35E17B8F9BD}"/>
              </a:ext>
            </a:extLst>
          </p:cNvPr>
          <p:cNvSpPr>
            <a:spLocks noGrp="1"/>
          </p:cNvSpPr>
          <p:nvPr>
            <p:ph type="body" idx="1"/>
          </p:nvPr>
        </p:nvSpPr>
        <p:spPr>
          <a:xfrm>
            <a:off x="194871" y="530682"/>
            <a:ext cx="8776741" cy="4213705"/>
          </a:xfrm>
        </p:spPr>
        <p:txBody>
          <a:bodyPr>
            <a:normAutofit/>
          </a:bodyPr>
          <a:lstStyle/>
          <a:p>
            <a:pPr marL="0" indent="0">
              <a:lnSpc>
                <a:spcPct val="100000"/>
              </a:lnSpc>
              <a:spcBef>
                <a:spcPct val="0"/>
              </a:spcBef>
              <a:buNone/>
            </a:pPr>
            <a:r>
              <a:rPr lang="es-PR" altLang="en-US" sz="1100" b="1" dirty="0">
                <a:solidFill>
                  <a:schemeClr val="accent1">
                    <a:lumMod val="75000"/>
                  </a:schemeClr>
                </a:solidFill>
                <a:latin typeface="+mj-lt"/>
                <a:cs typeface="Calibri" panose="020F0502020204030204" pitchFamily="34" charset="0"/>
              </a:rPr>
              <a:t>                                                                      Sanciones Establecidas de la Agencia Estatal</a:t>
            </a:r>
            <a:endParaRPr lang="es-PR" altLang="en-US" b="1" dirty="0">
              <a:solidFill>
                <a:schemeClr val="accent1">
                  <a:lumMod val="75000"/>
                </a:schemeClr>
              </a:solidFill>
              <a:latin typeface="+mj-lt"/>
              <a:cs typeface="Calibri" panose="020F0502020204030204" pitchFamily="34" charset="0"/>
            </a:endParaRPr>
          </a:p>
          <a:p>
            <a:pPr>
              <a:lnSpc>
                <a:spcPct val="100000"/>
              </a:lnSpc>
              <a:spcBef>
                <a:spcPct val="0"/>
              </a:spcBef>
            </a:pPr>
            <a:r>
              <a:rPr lang="es-PR" altLang="en-US" b="1" dirty="0">
                <a:solidFill>
                  <a:schemeClr val="accent1">
                    <a:lumMod val="75000"/>
                  </a:schemeClr>
                </a:solidFill>
                <a:latin typeface="+mj-lt"/>
                <a:cs typeface="Calibri" panose="020F0502020204030204" pitchFamily="34" charset="0"/>
              </a:rPr>
              <a:t>$250.00  de multa por Dos o </a:t>
            </a:r>
            <a:r>
              <a:rPr lang="es-ES" altLang="en-US" b="1" dirty="0">
                <a:solidFill>
                  <a:schemeClr val="accent1">
                    <a:lumMod val="75000"/>
                  </a:schemeClr>
                </a:solidFill>
                <a:latin typeface="+mj-lt"/>
                <a:cs typeface="Calibri" panose="020F0502020204030204" pitchFamily="34" charset="0"/>
              </a:rPr>
              <a:t>Más </a:t>
            </a:r>
            <a:r>
              <a:rPr lang="es-PR" altLang="en-US" b="1" dirty="0">
                <a:solidFill>
                  <a:schemeClr val="accent1">
                    <a:lumMod val="75000"/>
                  </a:schemeClr>
                </a:solidFill>
                <a:latin typeface="+mj-lt"/>
                <a:cs typeface="Calibri" panose="020F0502020204030204" pitchFamily="34" charset="0"/>
              </a:rPr>
              <a:t>Ocurrencias</a:t>
            </a:r>
            <a:endParaRPr lang="es-ES" altLang="en-US" dirty="0">
              <a:solidFill>
                <a:schemeClr val="accent1">
                  <a:lumMod val="75000"/>
                </a:schemeClr>
              </a:solidFill>
              <a:latin typeface="+mj-lt"/>
              <a:cs typeface="Times New Roman" panose="02020603050405020304" pitchFamily="18" charset="0"/>
            </a:endParaRPr>
          </a:p>
          <a:p>
            <a:pPr eaLnBrk="1" hangingPunct="1">
              <a:lnSpc>
                <a:spcPct val="100000"/>
              </a:lnSpc>
              <a:spcBef>
                <a:spcPct val="0"/>
              </a:spcBef>
            </a:pPr>
            <a:endParaRPr lang="es-ES" altLang="en-US" dirty="0">
              <a:solidFill>
                <a:schemeClr val="accent1">
                  <a:lumMod val="75000"/>
                </a:schemeClr>
              </a:solidFill>
              <a:latin typeface="+mj-lt"/>
              <a:cs typeface="Times New Roman" panose="02020603050405020304" pitchFamily="18" charset="0"/>
            </a:endParaRPr>
          </a:p>
          <a:p>
            <a:pPr eaLnBrk="1" hangingPunct="1">
              <a:lnSpc>
                <a:spcPct val="100000"/>
              </a:lnSpc>
              <a:spcBef>
                <a:spcPct val="0"/>
              </a:spcBef>
            </a:pPr>
            <a:r>
              <a:rPr lang="es-ES" altLang="en-US" dirty="0">
                <a:solidFill>
                  <a:schemeClr val="accent1">
                    <a:lumMod val="75000"/>
                  </a:schemeClr>
                </a:solidFill>
                <a:latin typeface="+mj-lt"/>
                <a:cs typeface="Times New Roman" panose="02020603050405020304" pitchFamily="18" charset="0"/>
              </a:rPr>
              <a:t>Permitir la </a:t>
            </a:r>
            <a:r>
              <a:rPr lang="es-ES" altLang="en-US" u="sng" dirty="0">
                <a:solidFill>
                  <a:schemeClr val="accent1">
                    <a:lumMod val="75000"/>
                  </a:schemeClr>
                </a:solidFill>
                <a:latin typeface="+mj-lt"/>
                <a:cs typeface="Times New Roman" panose="02020603050405020304" pitchFamily="18" charset="0"/>
              </a:rPr>
              <a:t>venta</a:t>
            </a:r>
            <a:r>
              <a:rPr lang="es-ES" altLang="en-US" dirty="0">
                <a:solidFill>
                  <a:schemeClr val="accent1">
                    <a:lumMod val="75000"/>
                  </a:schemeClr>
                </a:solidFill>
                <a:latin typeface="+mj-lt"/>
                <a:cs typeface="Times New Roman" panose="02020603050405020304" pitchFamily="18" charset="0"/>
              </a:rPr>
              <a:t> de un artículo de WIC que se eche a perder o que se venda a los clientes de WIC después de la fecha de vencimiento, “</a:t>
            </a:r>
            <a:r>
              <a:rPr lang="es-ES" altLang="en-US" dirty="0" err="1">
                <a:solidFill>
                  <a:schemeClr val="accent1">
                    <a:lumMod val="75000"/>
                  </a:schemeClr>
                </a:solidFill>
                <a:latin typeface="+mj-lt"/>
                <a:cs typeface="Times New Roman" panose="02020603050405020304" pitchFamily="18" charset="0"/>
              </a:rPr>
              <a:t>Sell</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By</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Best</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If</a:t>
            </a:r>
            <a:r>
              <a:rPr lang="es-ES" altLang="en-US" dirty="0">
                <a:solidFill>
                  <a:schemeClr val="accent1">
                    <a:lumMod val="75000"/>
                  </a:schemeClr>
                </a:solidFill>
                <a:latin typeface="+mj-lt"/>
                <a:cs typeface="Times New Roman" panose="02020603050405020304" pitchFamily="18" charset="0"/>
              </a:rPr>
              <a:t> Used </a:t>
            </a:r>
            <a:r>
              <a:rPr lang="es-ES" altLang="en-US" dirty="0" err="1">
                <a:solidFill>
                  <a:schemeClr val="accent1">
                    <a:lumMod val="75000"/>
                  </a:schemeClr>
                </a:solidFill>
                <a:latin typeface="+mj-lt"/>
                <a:cs typeface="Times New Roman" panose="02020603050405020304" pitchFamily="18" charset="0"/>
              </a:rPr>
              <a:t>By</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Manufacturer</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suggested</a:t>
            </a:r>
            <a:r>
              <a:rPr lang="es-ES" altLang="en-US" dirty="0">
                <a:solidFill>
                  <a:schemeClr val="accent1">
                    <a:lumMod val="75000"/>
                  </a:schemeClr>
                </a:solidFill>
                <a:latin typeface="+mj-lt"/>
                <a:cs typeface="Times New Roman" panose="02020603050405020304" pitchFamily="18" charset="0"/>
              </a:rPr>
              <a:t>" u otra fecha que limite la venta o el uso del alimento. </a:t>
            </a:r>
            <a:r>
              <a:rPr lang="es-ES" altLang="en-US" b="1" dirty="0">
                <a:solidFill>
                  <a:schemeClr val="accent1">
                    <a:lumMod val="75000"/>
                  </a:schemeClr>
                </a:solidFill>
                <a:latin typeface="+mj-lt"/>
                <a:cs typeface="Times New Roman" panose="02020603050405020304" pitchFamily="18" charset="0"/>
              </a:rPr>
              <a:t>Ejemplo:  La venta de pan expirado. </a:t>
            </a:r>
          </a:p>
          <a:p>
            <a:pPr eaLnBrk="1" hangingPunct="1">
              <a:lnSpc>
                <a:spcPct val="100000"/>
              </a:lnSpc>
              <a:spcBef>
                <a:spcPct val="0"/>
              </a:spcBef>
            </a:pPr>
            <a:r>
              <a:rPr lang="es-ES" altLang="en-US" dirty="0">
                <a:solidFill>
                  <a:schemeClr val="accent1">
                    <a:lumMod val="75000"/>
                  </a:schemeClr>
                </a:solidFill>
                <a:latin typeface="+mj-lt"/>
                <a:cs typeface="Times New Roman" panose="02020603050405020304" pitchFamily="18" charset="0"/>
              </a:rPr>
              <a:t>Permitir el </a:t>
            </a:r>
            <a:r>
              <a:rPr lang="es-ES" altLang="en-US" u="sng" dirty="0">
                <a:solidFill>
                  <a:schemeClr val="accent1">
                    <a:lumMod val="75000"/>
                  </a:schemeClr>
                </a:solidFill>
                <a:latin typeface="+mj-lt"/>
                <a:cs typeface="Times New Roman" panose="02020603050405020304" pitchFamily="18" charset="0"/>
              </a:rPr>
              <a:t>cambio</a:t>
            </a:r>
            <a:r>
              <a:rPr lang="es-ES" altLang="en-US" dirty="0">
                <a:solidFill>
                  <a:schemeClr val="accent1">
                    <a:lumMod val="75000"/>
                  </a:schemeClr>
                </a:solidFill>
                <a:latin typeface="+mj-lt"/>
                <a:cs typeface="Times New Roman" panose="02020603050405020304" pitchFamily="18" charset="0"/>
              </a:rPr>
              <a:t> de cualquier compra de WIC que no sea para alimentos idénticos de WIC que estén dañados, deteriorados o que hayan excedido su “</a:t>
            </a:r>
            <a:r>
              <a:rPr lang="es-ES" altLang="en-US" dirty="0" err="1">
                <a:solidFill>
                  <a:schemeClr val="accent1">
                    <a:lumMod val="75000"/>
                  </a:schemeClr>
                </a:solidFill>
                <a:latin typeface="+mj-lt"/>
                <a:cs typeface="Times New Roman" panose="02020603050405020304" pitchFamily="18" charset="0"/>
              </a:rPr>
              <a:t>Sell</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By</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Best</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if</a:t>
            </a:r>
            <a:r>
              <a:rPr lang="es-ES" altLang="en-US" dirty="0">
                <a:solidFill>
                  <a:schemeClr val="accent1">
                    <a:lumMod val="75000"/>
                  </a:schemeClr>
                </a:solidFill>
                <a:latin typeface="+mj-lt"/>
                <a:cs typeface="Times New Roman" panose="02020603050405020304" pitchFamily="18" charset="0"/>
              </a:rPr>
              <a:t> Used </a:t>
            </a:r>
            <a:r>
              <a:rPr lang="es-ES" altLang="en-US" dirty="0" err="1">
                <a:solidFill>
                  <a:schemeClr val="accent1">
                    <a:lumMod val="75000"/>
                  </a:schemeClr>
                </a:solidFill>
                <a:latin typeface="+mj-lt"/>
                <a:cs typeface="Times New Roman" panose="02020603050405020304" pitchFamily="18" charset="0"/>
              </a:rPr>
              <a:t>By</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Manufaturer</a:t>
            </a:r>
            <a:r>
              <a:rPr lang="es-ES" altLang="en-US" dirty="0">
                <a:solidFill>
                  <a:schemeClr val="accent1">
                    <a:lumMod val="75000"/>
                  </a:schemeClr>
                </a:solidFill>
                <a:latin typeface="+mj-lt"/>
                <a:cs typeface="Times New Roman" panose="02020603050405020304" pitchFamily="18" charset="0"/>
              </a:rPr>
              <a:t> </a:t>
            </a:r>
            <a:r>
              <a:rPr lang="es-ES" altLang="en-US" dirty="0" err="1">
                <a:solidFill>
                  <a:schemeClr val="accent1">
                    <a:lumMod val="75000"/>
                  </a:schemeClr>
                </a:solidFill>
                <a:latin typeface="+mj-lt"/>
                <a:cs typeface="Times New Roman" panose="02020603050405020304" pitchFamily="18" charset="0"/>
              </a:rPr>
              <a:t>suggested</a:t>
            </a:r>
            <a:r>
              <a:rPr lang="es-ES" altLang="en-US" dirty="0">
                <a:solidFill>
                  <a:schemeClr val="accent1">
                    <a:lumMod val="75000"/>
                  </a:schemeClr>
                </a:solidFill>
                <a:latin typeface="+mj-lt"/>
                <a:cs typeface="Times New Roman" panose="02020603050405020304" pitchFamily="18" charset="0"/>
              </a:rPr>
              <a:t>" u otra fecha que limite la venta o el uso de la comida</a:t>
            </a:r>
            <a:r>
              <a:rPr lang="en-US" altLang="en-US" dirty="0">
                <a:solidFill>
                  <a:schemeClr val="accent1">
                    <a:lumMod val="75000"/>
                  </a:schemeClr>
                </a:solidFill>
                <a:latin typeface="+mj-lt"/>
                <a:ea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mj-lt"/>
                <a:ea typeface="Times New Roman" panose="02020603050405020304" pitchFamily="18" charset="0"/>
                <a:cs typeface="Times New Roman" panose="02020603050405020304" pitchFamily="18" charset="0"/>
              </a:rPr>
              <a:t>Ejemplo</a:t>
            </a:r>
            <a:r>
              <a:rPr lang="en-US" altLang="en-US" dirty="0">
                <a:solidFill>
                  <a:schemeClr val="accent1">
                    <a:lumMod val="75000"/>
                  </a:schemeClr>
                </a:solidFill>
                <a:latin typeface="+mj-lt"/>
                <a:ea typeface="Times New Roman" panose="02020603050405020304" pitchFamily="18" charset="0"/>
                <a:cs typeface="Times New Roman" panose="02020603050405020304" pitchFamily="18" charset="0"/>
              </a:rPr>
              <a:t>: </a:t>
            </a:r>
            <a:r>
              <a:rPr lang="es-ES" altLang="en-US" b="1" dirty="0">
                <a:solidFill>
                  <a:schemeClr val="accent1">
                    <a:lumMod val="75000"/>
                  </a:schemeClr>
                </a:solidFill>
                <a:latin typeface="+mj-lt"/>
                <a:cs typeface="Times New Roman" panose="02020603050405020304" pitchFamily="18" charset="0"/>
              </a:rPr>
              <a:t>El cliente compra la leche baja en grasa, pero comerciante permite un cambio de leche entera.</a:t>
            </a:r>
            <a:endParaRPr lang="en-US" altLang="en-US" b="1" dirty="0">
              <a:solidFill>
                <a:schemeClr val="accent1">
                  <a:lumMod val="75000"/>
                </a:schemeClr>
              </a:solidFill>
              <a:latin typeface="+mj-lt"/>
              <a:cs typeface="Times New Roman" panose="02020603050405020304" pitchFamily="18" charset="0"/>
            </a:endParaRPr>
          </a:p>
          <a:p>
            <a:pPr marL="0" indent="0">
              <a:buNone/>
            </a:pPr>
            <a:endParaRPr lang="es-PR" altLang="en-US" b="1" dirty="0">
              <a:solidFill>
                <a:schemeClr val="accent1">
                  <a:lumMod val="75000"/>
                </a:schemeClr>
              </a:solidFill>
              <a:latin typeface="+mj-lt"/>
              <a:cs typeface="Calibri" panose="020F0502020204030204" pitchFamily="34" charset="0"/>
            </a:endParaRPr>
          </a:p>
          <a:p>
            <a:pPr marL="0" indent="0">
              <a:buNone/>
            </a:pPr>
            <a:r>
              <a:rPr lang="es-PR" altLang="en-US" b="1" dirty="0">
                <a:solidFill>
                  <a:schemeClr val="accent1">
                    <a:lumMod val="75000"/>
                  </a:schemeClr>
                </a:solidFill>
                <a:latin typeface="+mj-lt"/>
                <a:cs typeface="Calibri" panose="020F0502020204030204" pitchFamily="34" charset="0"/>
              </a:rPr>
              <a:t>$125.00  de multa por Dos o </a:t>
            </a:r>
            <a:r>
              <a:rPr lang="es-ES" altLang="en-US" b="1" dirty="0">
                <a:solidFill>
                  <a:schemeClr val="accent1">
                    <a:lumMod val="75000"/>
                  </a:schemeClr>
                </a:solidFill>
                <a:latin typeface="+mj-lt"/>
                <a:cs typeface="Calibri" panose="020F0502020204030204" pitchFamily="34" charset="0"/>
              </a:rPr>
              <a:t>Más </a:t>
            </a:r>
            <a:r>
              <a:rPr lang="es-PR" altLang="en-US" b="1" dirty="0">
                <a:solidFill>
                  <a:schemeClr val="accent1">
                    <a:lumMod val="75000"/>
                  </a:schemeClr>
                </a:solidFill>
                <a:latin typeface="+mj-lt"/>
                <a:cs typeface="Calibri" panose="020F0502020204030204" pitchFamily="34" charset="0"/>
              </a:rPr>
              <a:t>Ocurrencias</a:t>
            </a:r>
            <a:endParaRPr lang="en-US" altLang="en-US" dirty="0">
              <a:solidFill>
                <a:schemeClr val="accent1">
                  <a:lumMod val="75000"/>
                </a:schemeClr>
              </a:solidFill>
              <a:latin typeface="+mj-lt"/>
            </a:endParaRPr>
          </a:p>
          <a:p>
            <a:pPr marL="285750" indent="-285750">
              <a:buFont typeface="Arial" pitchFamily="34" charset="0"/>
              <a:buChar char="•"/>
              <a:defRPr/>
            </a:pPr>
            <a:r>
              <a:rPr lang="es-ES" dirty="0">
                <a:solidFill>
                  <a:schemeClr val="accent1">
                    <a:lumMod val="75000"/>
                  </a:schemeClr>
                </a:solidFill>
                <a:latin typeface="+mj-lt"/>
                <a:cs typeface="Times New Roman" panose="02020603050405020304" pitchFamily="18" charset="0"/>
              </a:rPr>
              <a:t>No ofrecer los mismo ahorros a los clientes de WIC a través de cupones o promociones ofrecidas en la tienda. </a:t>
            </a:r>
            <a:r>
              <a:rPr lang="es-ES" b="1" dirty="0">
                <a:solidFill>
                  <a:schemeClr val="accent1">
                    <a:lumMod val="75000"/>
                  </a:schemeClr>
                </a:solidFill>
                <a:latin typeface="+mj-lt"/>
                <a:cs typeface="Times New Roman" panose="02020603050405020304" pitchFamily="18" charset="0"/>
              </a:rPr>
              <a:t>Ejemplo: Dando precios de venta a los clientes con dinero en efectivo, pero no a los </a:t>
            </a:r>
          </a:p>
          <a:p>
            <a:pPr marL="0" indent="0">
              <a:buNone/>
              <a:defRPr/>
            </a:pPr>
            <a:r>
              <a:rPr lang="es-ES" b="1" dirty="0">
                <a:solidFill>
                  <a:schemeClr val="accent1">
                    <a:lumMod val="75000"/>
                  </a:schemeClr>
                </a:solidFill>
                <a:latin typeface="+mj-lt"/>
                <a:cs typeface="Times New Roman" panose="02020603050405020304" pitchFamily="18" charset="0"/>
              </a:rPr>
              <a:t>      clientes de WIC.    </a:t>
            </a: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Falta de intento a ofrecer cualquier artículo alimenticio aprobado por WIC dentro de las cuarenta y ocho (48) horas que están en la lista de beneficios del participante. </a:t>
            </a:r>
            <a:r>
              <a:rPr lang="es-ES" b="1" dirty="0">
                <a:solidFill>
                  <a:schemeClr val="accent1">
                    <a:lumMod val="75000"/>
                  </a:schemeClr>
                </a:solidFill>
                <a:latin typeface="+mj-lt"/>
                <a:cs typeface="Times New Roman" panose="02020603050405020304" pitchFamily="18" charset="0"/>
              </a:rPr>
              <a:t>Ejemplo: Cliente de WIC solicitando yogur bajo en grasa.</a:t>
            </a:r>
          </a:p>
          <a:p>
            <a:pPr marL="285750" indent="-285750">
              <a:buFont typeface="Arial" panose="020B0604020202020204" pitchFamily="34" charset="0"/>
              <a:buChar char="•"/>
              <a:defRPr/>
            </a:pPr>
            <a:r>
              <a:rPr lang="en-US" dirty="0">
                <a:solidFill>
                  <a:schemeClr val="accent1">
                    <a:lumMod val="75000"/>
                  </a:schemeClr>
                </a:solidFill>
                <a:latin typeface="+mj-lt"/>
                <a:ea typeface="Times New Roman" panose="02020603050405020304" pitchFamily="18" charset="0"/>
                <a:cs typeface="Times New Roman" panose="02020603050405020304" pitchFamily="18" charset="0"/>
              </a:rPr>
              <a:t> </a:t>
            </a:r>
            <a:r>
              <a:rPr lang="es-ES" dirty="0">
                <a:solidFill>
                  <a:schemeClr val="accent1">
                    <a:lumMod val="75000"/>
                  </a:schemeClr>
                </a:solidFill>
                <a:latin typeface="+mj-lt"/>
                <a:cs typeface="Times New Roman" panose="02020603050405020304" pitchFamily="18" charset="0"/>
              </a:rPr>
              <a:t>Incumplimiento de entregar un recibo al final de la transacción que muestre la fecha de la transacción, los productos comprados y el saldo restante de los beneficios disponible</a:t>
            </a:r>
            <a:r>
              <a:rPr lang="en-US" dirty="0">
                <a:solidFill>
                  <a:schemeClr val="accent1">
                    <a:lumMod val="75000"/>
                  </a:schemeClr>
                </a:solidFill>
                <a:latin typeface="+mj-lt"/>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Al no cooperar con el personal del Programa WIC federal, estatal y local durante el monitoreo anunciado y no anunciado. </a:t>
            </a:r>
            <a:r>
              <a:rPr lang="es-ES" b="1" dirty="0">
                <a:solidFill>
                  <a:schemeClr val="accent1">
                    <a:lumMod val="75000"/>
                  </a:schemeClr>
                </a:solidFill>
                <a:latin typeface="+mj-lt"/>
                <a:cs typeface="Times New Roman" panose="02020603050405020304" pitchFamily="18" charset="0"/>
              </a:rPr>
              <a:t>Ejemplo: No permitir la entrada a la tienda cuando está abierta o no firmar informes de supervisión debido al resultado.</a:t>
            </a:r>
            <a:endParaRPr lang="en-US" b="1" dirty="0">
              <a:solidFill>
                <a:schemeClr val="accent1">
                  <a:lumMod val="75000"/>
                </a:schemeClr>
              </a:solidFill>
              <a:latin typeface="+mj-l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345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1D1C17-6279-E2F9-5E3B-7E3F30A007A3}"/>
              </a:ext>
            </a:extLst>
          </p:cNvPr>
          <p:cNvSpPr>
            <a:spLocks noGrp="1"/>
          </p:cNvSpPr>
          <p:nvPr>
            <p:ph type="body" sz="quarter" idx="13"/>
          </p:nvPr>
        </p:nvSpPr>
        <p:spPr>
          <a:xfrm>
            <a:off x="3616036" y="273131"/>
            <a:ext cx="5017325" cy="4423559"/>
          </a:xfrm>
        </p:spPr>
        <p:txBody>
          <a:bodyPr>
            <a:normAutofit/>
          </a:bodyPr>
          <a:lstStyle/>
          <a:p>
            <a:pPr lvl="0"/>
            <a:r>
              <a:rPr kumimoji="0" lang="es-US" altLang="en-US" sz="1100" b="1" i="0" u="sng" strike="noStrike" kern="0" cap="none" spc="0" normalizeH="0" baseline="0" noProof="0" dirty="0">
                <a:ln>
                  <a:noFill/>
                </a:ln>
                <a:solidFill>
                  <a:schemeClr val="accent2">
                    <a:lumMod val="75000"/>
                  </a:schemeClr>
                </a:solidFill>
                <a:effectLst/>
                <a:uLnTx/>
                <a:uFillTx/>
                <a:latin typeface="+mj-lt"/>
                <a:cs typeface="Poppins SemiBold" panose="00000700000000000000" pitchFamily="2" charset="0"/>
                <a:sym typeface="Arial"/>
              </a:rPr>
              <a:t>Propósito Del </a:t>
            </a:r>
            <a:r>
              <a:rPr lang="es-US" altLang="en-US" sz="1100" u="sng" dirty="0">
                <a:solidFill>
                  <a:schemeClr val="accent2">
                    <a:lumMod val="75000"/>
                  </a:schemeClr>
                </a:solidFill>
                <a:latin typeface="+mj-lt"/>
                <a:cs typeface="Calibri" panose="020F0502020204030204" pitchFamily="34" charset="0"/>
              </a:rPr>
              <a:t>En</a:t>
            </a:r>
            <a:r>
              <a:rPr lang="en-US" altLang="en-US" sz="1100" u="sng" dirty="0" err="1">
                <a:solidFill>
                  <a:schemeClr val="accent2">
                    <a:lumMod val="75000"/>
                  </a:schemeClr>
                </a:solidFill>
                <a:latin typeface="+mj-lt"/>
                <a:cs typeface="Calibri" panose="020F0502020204030204" pitchFamily="34" charset="0"/>
                <a:sym typeface="Poppins SemiBold"/>
              </a:rPr>
              <a:t>t</a:t>
            </a:r>
            <a:r>
              <a:rPr lang="en-US" sz="1100" u="sng" dirty="0" err="1">
                <a:solidFill>
                  <a:schemeClr val="accent2">
                    <a:lumMod val="75000"/>
                  </a:schemeClr>
                </a:solidFill>
                <a:latin typeface="+mj-lt"/>
                <a:sym typeface="Poppins SemiBold"/>
              </a:rPr>
              <a:t>renamiento</a:t>
            </a:r>
            <a:endParaRPr lang="en-US" sz="1100" u="sng" dirty="0">
              <a:solidFill>
                <a:schemeClr val="accent2">
                  <a:lumMod val="75000"/>
                </a:schemeClr>
              </a:solidFill>
              <a:latin typeface="+mj-lt"/>
              <a:sym typeface="Poppins SemiBold"/>
            </a:endParaRPr>
          </a:p>
          <a:p>
            <a:pPr lvl="0"/>
            <a:r>
              <a:rPr kumimoji="0" lang="es-PR" altLang="en-US" sz="1100" b="1" i="0" u="sng" strike="noStrike" kern="0" cap="none" spc="0" normalizeH="0" baseline="0" noProof="0" dirty="0">
                <a:ln>
                  <a:noFill/>
                </a:ln>
                <a:solidFill>
                  <a:schemeClr val="accent2">
                    <a:lumMod val="75000"/>
                  </a:schemeClr>
                </a:solidFill>
                <a:effectLst/>
                <a:uLnTx/>
                <a:uFillTx/>
                <a:latin typeface="+mj-lt"/>
                <a:ea typeface="MS Gothic" panose="020B0609070205080204" pitchFamily="49" charset="-128"/>
                <a:cs typeface="Calibri" panose="020F0502020204030204" pitchFamily="34" charset="0"/>
                <a:sym typeface="Arial"/>
              </a:rPr>
              <a:t>Cambios en los Requisitos del Programa en los últimos 3 años</a:t>
            </a:r>
          </a:p>
          <a:p>
            <a:pPr lvl="0"/>
            <a:r>
              <a:rPr kumimoji="0" lang="es-ES"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Guía de alimentos</a:t>
            </a:r>
          </a:p>
          <a:p>
            <a:pPr lvl="0"/>
            <a:r>
              <a:rPr kumimoji="0" lang="es-PR"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Apéndice B-Requisitos</a:t>
            </a:r>
            <a:r>
              <a:rPr kumimoji="0" lang="en-US"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 del </a:t>
            </a:r>
            <a:r>
              <a:rPr kumimoji="0" lang="es-PR"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Inventario</a:t>
            </a:r>
            <a:r>
              <a:rPr kumimoji="0" lang="en-US"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 </a:t>
            </a:r>
            <a:r>
              <a:rPr kumimoji="0" lang="es-PR"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Mínimo </a:t>
            </a:r>
          </a:p>
          <a:p>
            <a:pPr lvl="0"/>
            <a:r>
              <a:rPr lang="es-ES" altLang="en-US" sz="1100" b="1" u="sng" dirty="0">
                <a:solidFill>
                  <a:schemeClr val="accent2">
                    <a:lumMod val="75000"/>
                  </a:schemeClr>
                </a:solidFill>
                <a:latin typeface="+mj-lt"/>
                <a:cs typeface="Arial" panose="020B0604020202020204" pitchFamily="34" charset="0"/>
              </a:rPr>
              <a:t>Requisitos para compra de Fórmula Infantil </a:t>
            </a:r>
          </a:p>
          <a:p>
            <a:pPr lvl="0"/>
            <a:r>
              <a:rPr kumimoji="0" lang="es-PR" altLang="en-US" sz="1100" b="1" i="0" u="sng" strike="noStrike" kern="0" cap="none" spc="0" normalizeH="0" baseline="0" noProof="0" dirty="0">
                <a:ln>
                  <a:noFill/>
                </a:ln>
                <a:solidFill>
                  <a:schemeClr val="accent2">
                    <a:lumMod val="75000"/>
                  </a:schemeClr>
                </a:solidFill>
                <a:effectLst/>
                <a:uLnTx/>
                <a:uFillTx/>
                <a:latin typeface="+mj-lt"/>
                <a:cs typeface="Calibri" panose="020F0502020204030204" pitchFamily="34" charset="0"/>
                <a:sym typeface="Arial"/>
              </a:rPr>
              <a:t>Otras Comidas Aprobadas por WIC </a:t>
            </a:r>
          </a:p>
          <a:p>
            <a:pPr lvl="0"/>
            <a:r>
              <a:rPr kumimoji="0" lang="es-PR" altLang="en-US" sz="1100" b="1" i="0" u="sng" strike="noStrike" kern="0" cap="none" spc="0" normalizeH="0" baseline="0" noProof="0" dirty="0">
                <a:ln>
                  <a:noFill/>
                </a:ln>
                <a:solidFill>
                  <a:schemeClr val="accent2">
                    <a:lumMod val="75000"/>
                  </a:schemeClr>
                </a:solidFill>
                <a:effectLst/>
                <a:uLnTx/>
                <a:uFillTx/>
                <a:latin typeface="+mj-lt"/>
                <a:ea typeface="Britannic Bold" panose="020B0903060703020204" pitchFamily="34" charset="0"/>
                <a:cs typeface="Calibri" panose="020F0502020204030204" pitchFamily="34" charset="0"/>
                <a:sym typeface="Arial"/>
              </a:rPr>
              <a:t>Apéndice </a:t>
            </a:r>
            <a:r>
              <a:rPr kumimoji="0" lang="en-US" altLang="en-US" sz="1100" b="1" i="0" u="sng" strike="noStrike" kern="0" cap="none" spc="0" normalizeH="0" baseline="0" noProof="0" dirty="0">
                <a:ln>
                  <a:noFill/>
                </a:ln>
                <a:solidFill>
                  <a:schemeClr val="accent2">
                    <a:lumMod val="75000"/>
                  </a:schemeClr>
                </a:solidFill>
                <a:effectLst/>
                <a:uLnTx/>
                <a:uFillTx/>
                <a:latin typeface="+mj-lt"/>
                <a:ea typeface="Britannic Bold" panose="020B0903060703020204" pitchFamily="34" charset="0"/>
                <a:cs typeface="Calibri" panose="020F0502020204030204" pitchFamily="34" charset="0"/>
                <a:sym typeface="Arial"/>
              </a:rPr>
              <a:t>C-</a:t>
            </a:r>
            <a:r>
              <a:rPr kumimoji="0" lang="es-ES" altLang="en-US" sz="1100" b="1" i="0" u="sng" strike="noStrike" kern="0" cap="none" spc="0" normalizeH="0" baseline="0" noProof="0" dirty="0">
                <a:ln>
                  <a:noFill/>
                </a:ln>
                <a:solidFill>
                  <a:schemeClr val="accent2">
                    <a:lumMod val="75000"/>
                  </a:schemeClr>
                </a:solidFill>
                <a:effectLst/>
                <a:uLnTx/>
                <a:uFillTx/>
                <a:latin typeface="+mj-lt"/>
                <a:ea typeface="Britannic Bold" panose="020B0903060703020204" pitchFamily="34" charset="0"/>
                <a:cs typeface="Calibri" panose="020F0502020204030204" pitchFamily="34" charset="0"/>
                <a:sym typeface="Arial"/>
              </a:rPr>
              <a:t>Requisitos para las transacciones de WIC </a:t>
            </a:r>
          </a:p>
          <a:p>
            <a:pPr lvl="0"/>
            <a:r>
              <a:rPr kumimoji="0" lang="es-ES" altLang="en-US" sz="1100" b="1" i="0" u="sng" strike="noStrike" kern="0" cap="none" spc="0" normalizeH="0" baseline="0" noProof="0" dirty="0">
                <a:ln>
                  <a:noFill/>
                </a:ln>
                <a:solidFill>
                  <a:schemeClr val="accent2">
                    <a:lumMod val="75000"/>
                  </a:schemeClr>
                </a:solidFill>
                <a:effectLst/>
                <a:uLnTx/>
                <a:uFillTx/>
                <a:latin typeface="Arial"/>
                <a:cs typeface="Calibri" panose="020F0502020204030204" pitchFamily="34" charset="0"/>
                <a:sym typeface="Arial"/>
              </a:rPr>
              <a:t>El producto es aprobado por WIC, pero no escanea </a:t>
            </a:r>
          </a:p>
          <a:p>
            <a:pPr lvl="0"/>
            <a:r>
              <a:rPr lang="es-ES" altLang="en-US" sz="1100" b="1" u="sng" dirty="0">
                <a:solidFill>
                  <a:schemeClr val="accent2">
                    <a:lumMod val="75000"/>
                  </a:schemeClr>
                </a:solidFill>
                <a:cs typeface="Calibri" panose="020F0502020204030204" pitchFamily="34" charset="0"/>
              </a:rPr>
              <a:t>Apéndice D-Requisitos para los precios</a:t>
            </a:r>
            <a:endParaRPr lang="en-US" altLang="en-US" sz="1400" b="1" u="sng" dirty="0">
              <a:solidFill>
                <a:schemeClr val="accent2">
                  <a:lumMod val="75000"/>
                </a:schemeClr>
              </a:solidFill>
              <a:cs typeface="Calibri" panose="020F0502020204030204" pitchFamily="34" charset="0"/>
            </a:endParaRPr>
          </a:p>
          <a:p>
            <a:pPr lvl="0"/>
            <a:r>
              <a:rPr kumimoji="0" lang="es-PR" altLang="en-US" sz="1100" b="1" i="0" u="sng" strike="noStrike" kern="0" cap="none" spc="0" normalizeH="0" baseline="0" noProof="0" dirty="0">
                <a:ln>
                  <a:noFill/>
                </a:ln>
                <a:solidFill>
                  <a:schemeClr val="accent2">
                    <a:lumMod val="75000"/>
                  </a:schemeClr>
                </a:solidFill>
                <a:effectLst/>
                <a:uLnTx/>
                <a:uFillTx/>
                <a:latin typeface="Arial"/>
                <a:cs typeface="Calibri" panose="020F0502020204030204" pitchFamily="34" charset="0"/>
                <a:sym typeface="Arial"/>
              </a:rPr>
              <a:t>Apéndice</a:t>
            </a:r>
            <a:r>
              <a:rPr kumimoji="0" lang="en-US" altLang="en-US" sz="1100" b="1" i="0" u="sng" strike="noStrike" kern="0" cap="none" spc="0" normalizeH="0" baseline="0" noProof="0" dirty="0">
                <a:ln>
                  <a:noFill/>
                </a:ln>
                <a:solidFill>
                  <a:schemeClr val="accent2">
                    <a:lumMod val="75000"/>
                  </a:schemeClr>
                </a:solidFill>
                <a:effectLst/>
                <a:uLnTx/>
                <a:uFillTx/>
                <a:latin typeface="Arial"/>
                <a:cs typeface="Calibri" panose="020F0502020204030204" pitchFamily="34" charset="0"/>
                <a:sym typeface="Arial"/>
              </a:rPr>
              <a:t> E-</a:t>
            </a:r>
            <a:r>
              <a:rPr kumimoji="0" lang="es-ES" altLang="en-US" sz="1100" b="1" i="0" u="sng" strike="noStrike" kern="0" cap="none" spc="0" normalizeH="0" baseline="0" noProof="0" dirty="0">
                <a:ln>
                  <a:noFill/>
                </a:ln>
                <a:solidFill>
                  <a:schemeClr val="accent2">
                    <a:lumMod val="75000"/>
                  </a:schemeClr>
                </a:solidFill>
                <a:effectLst/>
                <a:uLnTx/>
                <a:uFillTx/>
                <a:latin typeface="Arial"/>
                <a:cs typeface="Calibri" panose="020F0502020204030204" pitchFamily="34" charset="0"/>
                <a:sym typeface="Arial"/>
              </a:rPr>
              <a:t>Descalificaciones, Dinero Civil Sanciones y Multas</a:t>
            </a:r>
          </a:p>
          <a:p>
            <a:pPr lvl="0"/>
            <a:r>
              <a:rPr lang="es-PR" altLang="en-US" sz="1100" b="1" u="sng" dirty="0">
                <a:solidFill>
                  <a:schemeClr val="accent2">
                    <a:lumMod val="75000"/>
                  </a:schemeClr>
                </a:solidFill>
                <a:latin typeface="+mj-lt"/>
                <a:cs typeface="Calibri" panose="020F0502020204030204" pitchFamily="34" charset="0"/>
              </a:rPr>
              <a:t>Sanciones Establecidas de la Agencia Estatal</a:t>
            </a:r>
            <a:endParaRPr lang="es-PR" altLang="en-US" sz="1050" u="sng" dirty="0">
              <a:solidFill>
                <a:schemeClr val="accent2">
                  <a:lumMod val="75000"/>
                </a:schemeClr>
              </a:solidFill>
              <a:latin typeface="+mj-lt"/>
              <a:cs typeface="Calibri" panose="020F0502020204030204" pitchFamily="34" charset="0"/>
            </a:endParaRPr>
          </a:p>
          <a:p>
            <a:pPr lvl="0"/>
            <a:r>
              <a:rPr kumimoji="0" lang="es-PR" altLang="en-US" sz="1100" b="1" i="0" u="sng" strike="noStrike" kern="0" cap="none" spc="0" normalizeH="0" baseline="0" noProof="0" dirty="0">
                <a:ln>
                  <a:noFill/>
                </a:ln>
                <a:solidFill>
                  <a:schemeClr val="accent2">
                    <a:lumMod val="75000"/>
                  </a:schemeClr>
                </a:solidFill>
                <a:effectLst/>
                <a:uLnTx/>
                <a:uFillTx/>
                <a:latin typeface="Arial"/>
                <a:cs typeface="Calibri" panose="020F0502020204030204" pitchFamily="34" charset="0"/>
                <a:sym typeface="Arial"/>
              </a:rPr>
              <a:t>Apéndice</a:t>
            </a:r>
            <a:r>
              <a:rPr kumimoji="0" lang="en-US" altLang="en-US" sz="1100" b="1" i="0" u="sng" strike="noStrike" kern="0" cap="none" spc="0" normalizeH="0" baseline="0" noProof="0" dirty="0">
                <a:ln>
                  <a:noFill/>
                </a:ln>
                <a:solidFill>
                  <a:schemeClr val="accent2">
                    <a:lumMod val="75000"/>
                  </a:schemeClr>
                </a:solidFill>
                <a:effectLst/>
                <a:uLnTx/>
                <a:uFillTx/>
                <a:latin typeface="Arial"/>
                <a:cs typeface="Calibri" panose="020F0502020204030204" pitchFamily="34" charset="0"/>
                <a:sym typeface="Arial"/>
              </a:rPr>
              <a:t> F-</a:t>
            </a:r>
            <a:r>
              <a:rPr lang="es-ES" altLang="en-US" sz="1100" u="sng" dirty="0">
                <a:solidFill>
                  <a:schemeClr val="accent2">
                    <a:lumMod val="75000"/>
                  </a:schemeClr>
                </a:solidFill>
                <a:latin typeface="Arial"/>
                <a:cs typeface="Calibri" panose="020F0502020204030204" pitchFamily="34" charset="0"/>
              </a:rPr>
              <a:t>Reclamos Monetarios </a:t>
            </a:r>
          </a:p>
          <a:p>
            <a:pPr lvl="0"/>
            <a:r>
              <a:rPr lang="es-ES" altLang="en-US" sz="1100" b="1" u="sng" dirty="0">
                <a:solidFill>
                  <a:schemeClr val="accent2">
                    <a:lumMod val="75000"/>
                  </a:schemeClr>
                </a:solidFill>
                <a:latin typeface="+mj-lt"/>
                <a:cs typeface="Calibri" panose="020F0502020204030204" pitchFamily="34" charset="0"/>
              </a:rPr>
              <a:t>Proceso de Reclamación de Comerciantes </a:t>
            </a:r>
          </a:p>
          <a:p>
            <a:pPr lvl="0"/>
            <a:r>
              <a:rPr lang="en-US" sz="1100" u="sng" dirty="0" err="1">
                <a:solidFill>
                  <a:schemeClr val="accent2">
                    <a:lumMod val="75000"/>
                  </a:schemeClr>
                </a:solidFill>
                <a:latin typeface="+mj-lt"/>
                <a:sym typeface="Poppins SemiBold"/>
              </a:rPr>
              <a:t>Requisitos</a:t>
            </a:r>
            <a:r>
              <a:rPr lang="en-US" sz="1100" u="sng" dirty="0">
                <a:solidFill>
                  <a:schemeClr val="accent2">
                    <a:lumMod val="75000"/>
                  </a:schemeClr>
                </a:solidFill>
                <a:latin typeface="+mj-lt"/>
                <a:sym typeface="Poppins SemiBold"/>
              </a:rPr>
              <a:t> para la </a:t>
            </a:r>
            <a:r>
              <a:rPr lang="es-US" altLang="en-US" sz="1100" b="1" u="sng" dirty="0">
                <a:solidFill>
                  <a:schemeClr val="accent2">
                    <a:lumMod val="75000"/>
                  </a:schemeClr>
                </a:solidFill>
                <a:latin typeface="+mj-lt"/>
              </a:rPr>
              <a:t>autorización</a:t>
            </a:r>
          </a:p>
          <a:p>
            <a:pPr lvl="0"/>
            <a:r>
              <a:rPr lang="en-US" sz="1100" u="sng" dirty="0" err="1">
                <a:solidFill>
                  <a:schemeClr val="accent2">
                    <a:lumMod val="75000"/>
                  </a:schemeClr>
                </a:solidFill>
                <a:latin typeface="+mj-lt"/>
                <a:sym typeface="Poppins SemiBold"/>
              </a:rPr>
              <a:t>Integridad</a:t>
            </a:r>
            <a:r>
              <a:rPr lang="en-US" sz="1100" u="sng" dirty="0">
                <a:solidFill>
                  <a:schemeClr val="accent2">
                    <a:lumMod val="75000"/>
                  </a:schemeClr>
                </a:solidFill>
                <a:latin typeface="+mj-lt"/>
                <a:sym typeface="Poppins SemiBold"/>
              </a:rPr>
              <a:t> del </a:t>
            </a:r>
            <a:r>
              <a:rPr lang="en-US" sz="1100" u="sng" dirty="0" err="1">
                <a:solidFill>
                  <a:schemeClr val="accent2">
                    <a:lumMod val="75000"/>
                  </a:schemeClr>
                </a:solidFill>
                <a:latin typeface="+mj-lt"/>
                <a:sym typeface="Poppins SemiBold"/>
              </a:rPr>
              <a:t>Programa</a:t>
            </a:r>
            <a:endParaRPr lang="en-US" sz="1100" u="sng" dirty="0">
              <a:solidFill>
                <a:schemeClr val="accent2">
                  <a:lumMod val="75000"/>
                </a:schemeClr>
              </a:solidFill>
              <a:latin typeface="+mj-lt"/>
              <a:sym typeface="Poppins SemiBold"/>
            </a:endParaRPr>
          </a:p>
          <a:p>
            <a:pPr lvl="0"/>
            <a:r>
              <a:rPr lang="es-US" sz="1100" b="1" u="sng" dirty="0">
                <a:solidFill>
                  <a:schemeClr val="accent2">
                    <a:lumMod val="75000"/>
                  </a:schemeClr>
                </a:solidFill>
                <a:effectLst/>
                <a:latin typeface="+mj-lt"/>
              </a:rPr>
              <a:t>Certificado de Entrenamiento</a:t>
            </a:r>
            <a:endParaRPr lang="en-US" sz="1100" u="sng" dirty="0">
              <a:solidFill>
                <a:schemeClr val="accent2">
                  <a:lumMod val="75000"/>
                </a:schemeClr>
              </a:solidFill>
              <a:latin typeface="+mj-lt"/>
              <a:sym typeface="Poppins SemiBold"/>
            </a:endParaRPr>
          </a:p>
        </p:txBody>
      </p:sp>
      <p:sp>
        <p:nvSpPr>
          <p:cNvPr id="20" name="Slide Number Placeholder 19">
            <a:extLst>
              <a:ext uri="{FF2B5EF4-FFF2-40B4-BE49-F238E27FC236}">
                <a16:creationId xmlns:a16="http://schemas.microsoft.com/office/drawing/2014/main" id="{1F4B758D-90FB-A90D-EF0D-09C08DB565F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317928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69ED-0F57-2742-81D4-F3F11535AF2E}"/>
              </a:ext>
            </a:extLst>
          </p:cNvPr>
          <p:cNvSpPr>
            <a:spLocks noGrp="1"/>
          </p:cNvSpPr>
          <p:nvPr>
            <p:ph type="title"/>
          </p:nvPr>
        </p:nvSpPr>
        <p:spPr/>
        <p:txBody>
          <a:bodyPr>
            <a:noAutofit/>
          </a:bodyPr>
          <a:lstStyle/>
          <a:p>
            <a:r>
              <a:rPr lang="es-PR" altLang="en-US" sz="1100" b="1" dirty="0">
                <a:solidFill>
                  <a:schemeClr val="accent1">
                    <a:lumMod val="75000"/>
                  </a:schemeClr>
                </a:solidFill>
                <a:cs typeface="Calibri" panose="020F0502020204030204" pitchFamily="34" charset="0"/>
              </a:rPr>
              <a:t>Apéndice E-Reclamos Monetarios</a:t>
            </a:r>
            <a:br>
              <a:rPr lang="en-US" altLang="en-US" sz="1100" b="1" dirty="0">
                <a:solidFill>
                  <a:schemeClr val="accent1">
                    <a:lumMod val="75000"/>
                  </a:schemeClr>
                </a:solidFill>
                <a:cs typeface="Calibri" panose="020F0502020204030204" pitchFamily="34" charset="0"/>
              </a:rPr>
            </a:br>
            <a:endParaRPr lang="en-US" sz="1100" dirty="0">
              <a:solidFill>
                <a:schemeClr val="accent1">
                  <a:lumMod val="75000"/>
                </a:schemeClr>
              </a:solidFill>
            </a:endParaRPr>
          </a:p>
        </p:txBody>
      </p:sp>
      <p:sp>
        <p:nvSpPr>
          <p:cNvPr id="3" name="Text Placeholder 2">
            <a:extLst>
              <a:ext uri="{FF2B5EF4-FFF2-40B4-BE49-F238E27FC236}">
                <a16:creationId xmlns:a16="http://schemas.microsoft.com/office/drawing/2014/main" id="{972F302D-CC4D-9719-EF1A-EC1A2818BB81}"/>
              </a:ext>
            </a:extLst>
          </p:cNvPr>
          <p:cNvSpPr>
            <a:spLocks noGrp="1"/>
          </p:cNvSpPr>
          <p:nvPr>
            <p:ph type="body" idx="1"/>
          </p:nvPr>
        </p:nvSpPr>
        <p:spPr/>
        <p:txBody>
          <a:bodyPr>
            <a:normAutofit/>
          </a:bodyPr>
          <a:lstStyle/>
          <a:p>
            <a:pPr marL="0" indent="0">
              <a:buNone/>
              <a:defRPr/>
            </a:pPr>
            <a:endParaRPr lang="es-ES" dirty="0">
              <a:solidFill>
                <a:schemeClr val="accent1">
                  <a:lumMod val="75000"/>
                </a:schemeClr>
              </a:solidFill>
              <a:latin typeface="+mj-lt"/>
              <a:cs typeface="Times New Roman" panose="02020603050405020304" pitchFamily="18" charset="0"/>
            </a:endParaRPr>
          </a:p>
          <a:p>
            <a:pPr>
              <a:defRPr/>
            </a:pPr>
            <a:r>
              <a:rPr lang="es-ES" dirty="0">
                <a:solidFill>
                  <a:schemeClr val="accent1">
                    <a:lumMod val="75000"/>
                  </a:schemeClr>
                </a:solidFill>
                <a:latin typeface="+mj-lt"/>
                <a:cs typeface="Times New Roman" panose="02020603050405020304" pitchFamily="18" charset="0"/>
              </a:rPr>
              <a:t>El Programa WIC de Connecticut puede realizar reclamos monetarios contra un comerciante que haya cometido ciertos tipos de abuso de reembolsos además de cualquier otra sanción aplicada contra dichos comerciantes. Esos incluyen pero no están limitados a:</a:t>
            </a:r>
          </a:p>
          <a:p>
            <a:pPr>
              <a:defRPr/>
            </a:pPr>
            <a:endParaRPr lang="es-PR"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Auditorías de inventario cuando un comerciante no puede respaldar todos sus reembolsos.</a:t>
            </a:r>
            <a:endParaRPr lang="es-PR" dirty="0">
              <a:solidFill>
                <a:schemeClr val="accent1">
                  <a:lumMod val="75000"/>
                </a:schemeClr>
              </a:solidFill>
              <a:latin typeface="+mj-lt"/>
              <a:cs typeface="Times New Roman" panose="02020603050405020304" pitchFamily="18" charset="0"/>
            </a:endParaRP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Sobrecargas o errores realizados en las transacciones de WIC descubierto durante las compras de cumplimiento encubiertas. </a:t>
            </a:r>
          </a:p>
          <a:p>
            <a:pPr marL="285750" indent="-285750">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Revisión de auditorías de transacciones de las redenciones de un comerciante para determinar si el comerciante ha cobrado de más al Programa de WIC.</a:t>
            </a:r>
            <a:endParaRPr lang="es-PR" dirty="0">
              <a:solidFill>
                <a:schemeClr val="accent1">
                  <a:lumMod val="75000"/>
                </a:schemeClr>
              </a:solidFill>
              <a:latin typeface="+mj-lt"/>
              <a:cs typeface="Times New Roman" panose="02020603050405020304" pitchFamily="18" charset="0"/>
            </a:endParaRPr>
          </a:p>
          <a:p>
            <a:pPr>
              <a:defRPr/>
            </a:pPr>
            <a:endParaRPr lang="en-US" dirty="0">
              <a:solidFill>
                <a:schemeClr val="accent1">
                  <a:lumMod val="75000"/>
                </a:schemeClr>
              </a:solidFill>
              <a:latin typeface="+mj-lt"/>
              <a:cs typeface="Times New Roman" panose="02020603050405020304" pitchFamily="18" charset="0"/>
            </a:endParaRPr>
          </a:p>
          <a:p>
            <a:pPr>
              <a:defRPr/>
            </a:pPr>
            <a:r>
              <a:rPr lang="es-ES" dirty="0">
                <a:solidFill>
                  <a:schemeClr val="accent1">
                    <a:lumMod val="75000"/>
                  </a:schemeClr>
                </a:solidFill>
                <a:latin typeface="+mj-lt"/>
                <a:cs typeface="Times New Roman" panose="02020603050405020304" pitchFamily="18" charset="0"/>
              </a:rPr>
              <a:t>Todas las reclamaciones monetarias deben pagarse dentro de 15 días de la fecha de la notificación. Todos los envíos deben ser con un cheque bancario certificado o giro postal al </a:t>
            </a:r>
            <a:r>
              <a:rPr lang="en-US" dirty="0">
                <a:solidFill>
                  <a:schemeClr val="accent1">
                    <a:lumMod val="75000"/>
                  </a:schemeClr>
                </a:solidFill>
                <a:latin typeface="+mj-lt"/>
                <a:cs typeface="Times New Roman" panose="02020603050405020304" pitchFamily="18" charset="0"/>
              </a:rPr>
              <a:t>Treasurer-State of Connecticut, Department of Public Health. </a:t>
            </a:r>
          </a:p>
          <a:p>
            <a:pPr>
              <a:defRPr/>
            </a:pPr>
            <a:endParaRPr lang="en-US" dirty="0">
              <a:solidFill>
                <a:schemeClr val="accent1">
                  <a:lumMod val="75000"/>
                </a:schemeClr>
              </a:solidFill>
              <a:latin typeface="+mj-lt"/>
              <a:cs typeface="Times New Roman" panose="02020603050405020304" pitchFamily="18" charset="0"/>
            </a:endParaRPr>
          </a:p>
          <a:p>
            <a:pPr>
              <a:defRPr/>
            </a:pPr>
            <a:r>
              <a:rPr lang="es-ES" dirty="0">
                <a:solidFill>
                  <a:schemeClr val="accent1">
                    <a:lumMod val="75000"/>
                  </a:schemeClr>
                </a:solidFill>
                <a:latin typeface="+mj-lt"/>
                <a:cs typeface="Times New Roman" panose="02020603050405020304" pitchFamily="18" charset="0"/>
              </a:rPr>
              <a:t>El programa WIC puede descalificar a un comerciante por falta de pago de una reclamación monetaria en el período de tiempo requerido</a:t>
            </a:r>
            <a:r>
              <a:rPr lang="en-US" dirty="0">
                <a:solidFill>
                  <a:schemeClr val="accent1">
                    <a:lumMod val="75000"/>
                  </a:schemeClr>
                </a:solidFill>
                <a:latin typeface="+mj-lt"/>
                <a:cs typeface="Times New Roman" panose="02020603050405020304" pitchFamily="18" charset="0"/>
              </a:rPr>
              <a:t>. </a:t>
            </a:r>
          </a:p>
          <a:p>
            <a:endParaRPr lang="en-US" dirty="0"/>
          </a:p>
        </p:txBody>
      </p:sp>
    </p:spTree>
    <p:extLst>
      <p:ext uri="{BB962C8B-B14F-4D97-AF65-F5344CB8AC3E}">
        <p14:creationId xmlns:p14="http://schemas.microsoft.com/office/powerpoint/2010/main" val="88939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416D-175F-9172-D9AE-1E801CEA7E55}"/>
              </a:ext>
            </a:extLst>
          </p:cNvPr>
          <p:cNvSpPr>
            <a:spLocks noGrp="1"/>
          </p:cNvSpPr>
          <p:nvPr>
            <p:ph type="title"/>
          </p:nvPr>
        </p:nvSpPr>
        <p:spPr/>
        <p:txBody>
          <a:bodyPr>
            <a:noAutofit/>
          </a:bodyPr>
          <a:lstStyle/>
          <a:p>
            <a:r>
              <a:rPr lang="es-ES" altLang="en-US" sz="1100" b="1" dirty="0">
                <a:solidFill>
                  <a:schemeClr val="accent1">
                    <a:lumMod val="75000"/>
                  </a:schemeClr>
                </a:solidFill>
                <a:latin typeface="+mj-lt"/>
                <a:cs typeface="Calibri" panose="020F0502020204030204" pitchFamily="34" charset="0"/>
              </a:rPr>
              <a:t>Proceso de Reclamación de Comerciantes</a:t>
            </a:r>
            <a:br>
              <a:rPr kumimoji="0" lang="es-ES" altLang="en-US" sz="1050"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br>
            <a:endParaRPr lang="en-US" sz="1100" dirty="0">
              <a:latin typeface="+mj-lt"/>
            </a:endParaRPr>
          </a:p>
        </p:txBody>
      </p:sp>
      <p:sp>
        <p:nvSpPr>
          <p:cNvPr id="3" name="Text Placeholder 2">
            <a:extLst>
              <a:ext uri="{FF2B5EF4-FFF2-40B4-BE49-F238E27FC236}">
                <a16:creationId xmlns:a16="http://schemas.microsoft.com/office/drawing/2014/main" id="{108F0FF7-6D4D-0077-AAA3-AB6DA5EA6D42}"/>
              </a:ext>
            </a:extLst>
          </p:cNvPr>
          <p:cNvSpPr>
            <a:spLocks noGrp="1"/>
          </p:cNvSpPr>
          <p:nvPr>
            <p:ph type="body" idx="1"/>
          </p:nvPr>
        </p:nvSpPr>
        <p:spPr>
          <a:xfrm>
            <a:off x="311700" y="629587"/>
            <a:ext cx="8520600" cy="4422098"/>
          </a:xfr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ES" altLang="en-US" kern="1200" dirty="0">
              <a:solidFill>
                <a:schemeClr val="accent1">
                  <a:lumMod val="75000"/>
                </a:schemeClr>
              </a:solidFill>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Los comerciantes pueden presentar una queja contra los clientes de WIC que abusan de las reglas del programa. Usted debe llamar a la oficina de WIC del estado con los últimos cuatro dígitos de la tarjeta</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Ejemplo</a:t>
            </a:r>
            <a:r>
              <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E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Tratando de intercambiar o comprar artículos no aprobados por-WIC, ser grosero o tener un comportamiento disruptivo.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Notifique a la oficina estatal de WIC si el cliente no sabe qué comida comprar y/o indica que no sabe cómo usar la tarjeta de WIC. Entrenamiento adicional puede ser necesario.</a:t>
            </a: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Los comerciantes pueden presentar una queja contra otros comerciantes que sospechan que no siguen las reglas del programa WIC</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Ejemplo: El comerciante está dando productos que no son comida o artículos no aprobados.</a:t>
            </a:r>
            <a:endPar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PR"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Contactar la oficina estatal</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de WIC Food Resource and Vendor Management unit: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Correo electrónico</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n-US" altLang="en-US" b="0" i="0" u="sng"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ctwic@ct.gov</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n-US" altLang="en-US" b="1"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rPr>
              <a:t>Fraude</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n-US" altLang="en-US" b="0" i="0" u="sng"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wicfraud@ct.gov</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n-US" altLang="en-US" b="1" i="0" u="none" strike="noStrike" kern="1200" cap="none" spc="0" normalizeH="0" baseline="0" noProof="0" dirty="0" err="1">
                <a:ln>
                  <a:noFill/>
                </a:ln>
                <a:solidFill>
                  <a:schemeClr val="accent1">
                    <a:lumMod val="75000"/>
                  </a:schemeClr>
                </a:solidFill>
                <a:effectLst/>
                <a:uLnTx/>
                <a:uFillTx/>
                <a:latin typeface="+mj-lt"/>
                <a:ea typeface="+mn-ea"/>
                <a:cs typeface="Times New Roman" panose="02020603050405020304" pitchFamily="18" charset="0"/>
              </a:rPr>
              <a:t>Autorización</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n-US" altLang="en-US" b="0" i="0" u="sng"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DPH.ptwic@ct.gov</a:t>
            </a:r>
            <a:endParaRPr kumimoji="0" lang="en-US" altLang="en-US" b="0" i="0" u="sng"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Teléfono</a:t>
            </a:r>
            <a:r>
              <a:rPr kumimoji="0" lang="es-PR"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860-509-8084 o 800-741-2142 (solo en Connecticut)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PR"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Dirección Postal</a:t>
            </a:r>
            <a:r>
              <a:rPr kumimoji="0" lang="en-US" altLang="en-US" b="1"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Department of Public Health, WIC Program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410 Capitol Avenue, MS #11WIC, Hartford, CT  06106</a:t>
            </a:r>
          </a:p>
        </p:txBody>
      </p:sp>
    </p:spTree>
    <p:extLst>
      <p:ext uri="{BB962C8B-B14F-4D97-AF65-F5344CB8AC3E}">
        <p14:creationId xmlns:p14="http://schemas.microsoft.com/office/powerpoint/2010/main" val="161574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9F11-0DBB-FF41-3AA9-5D4D0600D943}"/>
              </a:ext>
            </a:extLst>
          </p:cNvPr>
          <p:cNvSpPr>
            <a:spLocks noGrp="1"/>
          </p:cNvSpPr>
          <p:nvPr>
            <p:ph type="title"/>
          </p:nvPr>
        </p:nvSpPr>
        <p:spPr/>
        <p:txBody>
          <a:bodyPr>
            <a:noAutofit/>
          </a:bodyPr>
          <a:lstStyle/>
          <a:p>
            <a:r>
              <a:rPr lang="es-ES" sz="1100" dirty="0">
                <a:solidFill>
                  <a:schemeClr val="accent1">
                    <a:lumMod val="75000"/>
                  </a:schemeClr>
                </a:solidFill>
                <a:latin typeface="+mj-lt"/>
                <a:cs typeface="Calibri" panose="020F0502020204030204" pitchFamily="34" charset="0"/>
              </a:rPr>
              <a:t>Sistemas de caja registradora:</a:t>
            </a:r>
            <a:br>
              <a:rPr lang="es-ES" sz="1100" dirty="0">
                <a:solidFill>
                  <a:schemeClr val="accent1">
                    <a:lumMod val="75000"/>
                  </a:schemeClr>
                </a:solidFill>
                <a:latin typeface="+mj-lt"/>
                <a:cs typeface="Calibri" panose="020F0502020204030204" pitchFamily="34" charset="0"/>
              </a:rPr>
            </a:br>
            <a:r>
              <a:rPr lang="es-ES" sz="1600" dirty="0">
                <a:solidFill>
                  <a:schemeClr val="accent1">
                    <a:lumMod val="75000"/>
                  </a:schemeClr>
                </a:solidFill>
                <a:latin typeface="+mj-lt"/>
                <a:cs typeface="Calibri" panose="020F0502020204030204" pitchFamily="34" charset="0"/>
              </a:rPr>
              <a:t>     </a:t>
            </a:r>
            <a:endParaRPr lang="en-US" sz="1600" dirty="0">
              <a:solidFill>
                <a:schemeClr val="accent1">
                  <a:lumMod val="75000"/>
                </a:schemeClr>
              </a:solidFill>
              <a:latin typeface="+mj-lt"/>
            </a:endParaRPr>
          </a:p>
        </p:txBody>
      </p:sp>
      <p:sp>
        <p:nvSpPr>
          <p:cNvPr id="3" name="Text Placeholder 2">
            <a:extLst>
              <a:ext uri="{FF2B5EF4-FFF2-40B4-BE49-F238E27FC236}">
                <a16:creationId xmlns:a16="http://schemas.microsoft.com/office/drawing/2014/main" id="{1E11EE75-E14E-B02A-80AA-9D8BE486E0C1}"/>
              </a:ext>
            </a:extLst>
          </p:cNvPr>
          <p:cNvSpPr>
            <a:spLocks noGrp="1"/>
          </p:cNvSpPr>
          <p:nvPr>
            <p:ph type="body" idx="1"/>
          </p:nvPr>
        </p:nvSpPr>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100" dirty="0">
                <a:solidFill>
                  <a:schemeClr val="accent1">
                    <a:lumMod val="75000"/>
                  </a:schemeClr>
                </a:solidFill>
                <a:latin typeface="+mj-lt"/>
                <a:cs typeface="Calibri" panose="020F0502020204030204" pitchFamily="34" charset="0"/>
              </a:rPr>
              <a:t>Punto de venta (PDV) la maquina al lado de la caja registradora vs caja integrada</a:t>
            </a:r>
            <a:endPar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altLang="en-US" kern="1200" dirty="0">
              <a:solidFill>
                <a:schemeClr val="accent1">
                  <a:lumMod val="75000"/>
                </a:schemeClr>
              </a:solidFill>
              <a:latin typeface="+mj-lt"/>
              <a:ea typeface="Open Sans" panose="020B060603050402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La maquina al lado de la caja registradora de punto de venta (PDV) son dispositivos que están separados de los sistemas de la caja registradora de la tienda para procesar transacciones WIC.</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Dispositivo de punto de venta</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Escáner portátil</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PIN </a:t>
            </a:r>
            <a:r>
              <a:rPr kumimoji="0" lang="es-ES" alt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Pad</a:t>
            </a:r>
            <a:endPar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1 dispositivo WIC por cada caja registradora</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No hay comunicación entre dispositivos dentro de la misma tienda</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Ejemplo: cuando se cambia un precio en un dispositivo, debe cambiarse en todos los dispositivos.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El Sistema integrado utiliza la caja registradora de la tienda para procesar </a:t>
            </a:r>
            <a:r>
              <a:rPr kumimoji="0" lang="es-ES" altLang="en-US" b="0" i="0" u="none" strike="noStrike" kern="1200" cap="none" spc="0" normalizeH="0" baseline="0" noProof="0" dirty="0" err="1">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eWIC</a:t>
            </a: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 SNAP, tarjetas de crédito, tarjetas de débito y otras formas de pago.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Open Sans" panose="020B0606030504020204" pitchFamily="34" charset="0"/>
                <a:cs typeface="Times New Roman" panose="02020603050405020304" pitchFamily="18" charset="0"/>
              </a:rPr>
              <a:t>Una vez autorizado, los proveedores recibirán un Manual de transacciones sobre el procesamiento de transacciones WIC.</a:t>
            </a:r>
          </a:p>
          <a:p>
            <a:endParaRPr lang="en-US" dirty="0"/>
          </a:p>
        </p:txBody>
      </p:sp>
    </p:spTree>
    <p:extLst>
      <p:ext uri="{BB962C8B-B14F-4D97-AF65-F5344CB8AC3E}">
        <p14:creationId xmlns:p14="http://schemas.microsoft.com/office/powerpoint/2010/main" val="133049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BE63-6BF7-760F-CC7E-006919548ED7}"/>
              </a:ext>
            </a:extLst>
          </p:cNvPr>
          <p:cNvSpPr>
            <a:spLocks noGrp="1"/>
          </p:cNvSpPr>
          <p:nvPr>
            <p:ph type="title"/>
          </p:nvPr>
        </p:nvSpPr>
        <p:spPr/>
        <p:txBody>
          <a:bodyPr>
            <a:noAutofit/>
          </a:bodyPr>
          <a:lstStyle/>
          <a:p>
            <a:pPr algn="ctr"/>
            <a:r>
              <a:rPr lang="es-US" altLang="en-US" b="1" dirty="0">
                <a:solidFill>
                  <a:schemeClr val="accent1">
                    <a:lumMod val="75000"/>
                  </a:schemeClr>
                </a:solidFill>
                <a:latin typeface="+mj-lt"/>
              </a:rPr>
              <a:t>Requisitos para la autorización</a:t>
            </a:r>
            <a:endParaRPr lang="en-US" dirty="0">
              <a:solidFill>
                <a:schemeClr val="accent1">
                  <a:lumMod val="75000"/>
                </a:schemeClr>
              </a:solidFill>
              <a:latin typeface="+mj-lt"/>
            </a:endParaRPr>
          </a:p>
        </p:txBody>
      </p:sp>
      <p:sp>
        <p:nvSpPr>
          <p:cNvPr id="3" name="Text Placeholder 2">
            <a:extLst>
              <a:ext uri="{FF2B5EF4-FFF2-40B4-BE49-F238E27FC236}">
                <a16:creationId xmlns:a16="http://schemas.microsoft.com/office/drawing/2014/main" id="{C41A6474-818A-024D-E8EF-B9B401176737}"/>
              </a:ext>
            </a:extLst>
          </p:cNvPr>
          <p:cNvSpPr>
            <a:spLocks noGrp="1"/>
          </p:cNvSpPr>
          <p:nvPr>
            <p:ph type="body" idx="1"/>
          </p:nvPr>
        </p:nvSpPr>
        <p:spPr/>
        <p:txBody>
          <a:bodyPr/>
          <a:lstStyle/>
          <a:p>
            <a:pPr marL="508000" indent="-285750" algn="just">
              <a:spcBef>
                <a:spcPct val="50000"/>
              </a:spcBef>
              <a:buClrTx/>
              <a:buSzTx/>
              <a:buFont typeface="Arial" panose="020B0604020202020204" pitchFamily="34" charset="0"/>
              <a:buChar char="•"/>
              <a:defRPr/>
            </a:pPr>
            <a:r>
              <a:rPr lang="es-US" altLang="en-US" dirty="0">
                <a:solidFill>
                  <a:schemeClr val="accent1">
                    <a:lumMod val="75000"/>
                  </a:schemeClr>
                </a:solidFill>
                <a:latin typeface="+mj-lt"/>
                <a:cs typeface="Times New Roman" panose="02020603050405020304" pitchFamily="18" charset="0"/>
              </a:rPr>
              <a:t>Debe cumplir con todos los criterios de selección en el Acuerdo de comerciantes de WIC.</a:t>
            </a:r>
          </a:p>
          <a:p>
            <a:pPr marL="508000" indent="-285750" algn="just">
              <a:spcBef>
                <a:spcPct val="50000"/>
              </a:spcBef>
              <a:buClrTx/>
              <a:buSzTx/>
              <a:buFont typeface="Arial" panose="020B0604020202020204" pitchFamily="34" charset="0"/>
              <a:buChar char="•"/>
              <a:defRPr/>
            </a:pPr>
            <a:r>
              <a:rPr lang="es-US" altLang="en-US" dirty="0">
                <a:solidFill>
                  <a:schemeClr val="accent1">
                    <a:lumMod val="75000"/>
                  </a:schemeClr>
                </a:solidFill>
                <a:latin typeface="+mj-lt"/>
                <a:cs typeface="Times New Roman" panose="02020603050405020304" pitchFamily="18" charset="0"/>
              </a:rPr>
              <a:t>Debe cumplir y mantener un inventario mínimo y mostrar todos los precios (los monitores no son responsables si faltan artículos de comida o si los artículos no muestran el precio al momento de la inspección). </a:t>
            </a:r>
          </a:p>
          <a:p>
            <a:pPr marL="508000" indent="-285750" algn="just">
              <a:spcBef>
                <a:spcPct val="5000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Si pasas la visita de monitoreo, el propietario recibirá un Acuerdo ejecutado   por 3 años si usa la maquina de punto de venta.</a:t>
            </a:r>
            <a:endParaRPr lang="es-US" altLang="en-US" dirty="0">
              <a:solidFill>
                <a:schemeClr val="accent1">
                  <a:lumMod val="75000"/>
                </a:schemeClr>
              </a:solidFill>
              <a:latin typeface="+mj-lt"/>
              <a:cs typeface="Times New Roman" panose="02020603050405020304" pitchFamily="18" charset="0"/>
            </a:endParaRPr>
          </a:p>
          <a:p>
            <a:pPr marL="508000" indent="-285750" algn="just">
              <a:spcBef>
                <a:spcPct val="5000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Si no se aprueba la visita de monitoreo, el comerciante tendrá otra oportunidad.</a:t>
            </a:r>
          </a:p>
          <a:p>
            <a:pPr marL="508000" indent="-285750" algn="just">
              <a:spcBef>
                <a:spcPct val="5000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Debe cumplir con los criterios de fijación de precios competitivos dentro del grupo de pares.</a:t>
            </a:r>
          </a:p>
          <a:p>
            <a:pPr marL="508000" indent="-285750" algn="just">
              <a:spcBef>
                <a:spcPts val="1200"/>
              </a:spcBef>
              <a:buClrTx/>
              <a:buSzTx/>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Las visitas de monitoreo no anunciadas para verificar los requisitos del inventario mínimos y los precios publicados de los alimentos WIC comenzarán en</a:t>
            </a:r>
            <a:r>
              <a:rPr lang="en-US" altLang="en-US" dirty="0">
                <a:solidFill>
                  <a:schemeClr val="accent1">
                    <a:lumMod val="75000"/>
                  </a:schemeClr>
                </a:solidFill>
                <a:latin typeface="+mj-lt"/>
                <a:cs typeface="Times New Roman" panose="02020603050405020304" pitchFamily="18" charset="0"/>
              </a:rPr>
              <a:t> 2 </a:t>
            </a:r>
            <a:r>
              <a:rPr lang="en-US" altLang="en-US" dirty="0" err="1">
                <a:solidFill>
                  <a:schemeClr val="accent1">
                    <a:lumMod val="75000"/>
                  </a:schemeClr>
                </a:solidFill>
                <a:latin typeface="+mj-lt"/>
                <a:cs typeface="Times New Roman" panose="02020603050405020304" pitchFamily="18" charset="0"/>
              </a:rPr>
              <a:t>semanas</a:t>
            </a:r>
            <a:r>
              <a:rPr lang="en-US" altLang="en-US" dirty="0">
                <a:solidFill>
                  <a:schemeClr val="accent1">
                    <a:lumMod val="75000"/>
                  </a:schemeClr>
                </a:solidFill>
                <a:latin typeface="+mj-lt"/>
                <a:cs typeface="Times New Roman" panose="02020603050405020304" pitchFamily="18" charset="0"/>
              </a:rPr>
              <a:t>.  </a:t>
            </a:r>
          </a:p>
          <a:p>
            <a:endParaRPr lang="en-US" dirty="0"/>
          </a:p>
        </p:txBody>
      </p:sp>
    </p:spTree>
    <p:extLst>
      <p:ext uri="{BB962C8B-B14F-4D97-AF65-F5344CB8AC3E}">
        <p14:creationId xmlns:p14="http://schemas.microsoft.com/office/powerpoint/2010/main" val="246519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7258-F9DE-D48A-4040-5853B5820E5F}"/>
              </a:ext>
            </a:extLst>
          </p:cNvPr>
          <p:cNvSpPr>
            <a:spLocks noGrp="1"/>
          </p:cNvSpPr>
          <p:nvPr>
            <p:ph type="title"/>
          </p:nvPr>
        </p:nvSpPr>
        <p:spPr/>
        <p:txBody>
          <a:bodyPr>
            <a:noAutofit/>
          </a:bodyPr>
          <a:lstStyle/>
          <a:p>
            <a:r>
              <a:rPr lang="es-PR" altLang="en-US" b="1" dirty="0">
                <a:solidFill>
                  <a:schemeClr val="accent1">
                    <a:lumMod val="75000"/>
                  </a:schemeClr>
                </a:solidFill>
                <a:cs typeface="Calibri" panose="020F0502020204030204" pitchFamily="34" charset="0"/>
              </a:rPr>
              <a:t>Integridad del Programa</a:t>
            </a:r>
            <a:br>
              <a:rPr lang="es-PR" altLang="en-US" b="1" dirty="0">
                <a:solidFill>
                  <a:schemeClr val="accent1">
                    <a:lumMod val="75000"/>
                  </a:schemeClr>
                </a:solidFill>
                <a:cs typeface="Calibri" panose="020F0502020204030204" pitchFamily="34" charset="0"/>
              </a:rPr>
            </a:br>
            <a:endParaRPr lang="en-US" dirty="0">
              <a:solidFill>
                <a:schemeClr val="accent1">
                  <a:lumMod val="75000"/>
                </a:schemeClr>
              </a:solidFill>
            </a:endParaRPr>
          </a:p>
        </p:txBody>
      </p:sp>
      <p:sp>
        <p:nvSpPr>
          <p:cNvPr id="3" name="Text Placeholder 2">
            <a:extLst>
              <a:ext uri="{FF2B5EF4-FFF2-40B4-BE49-F238E27FC236}">
                <a16:creationId xmlns:a16="http://schemas.microsoft.com/office/drawing/2014/main" id="{EF6B9D97-DF7B-776D-20E5-DA90652B35F2}"/>
              </a:ext>
            </a:extLst>
          </p:cNvPr>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La Unidad de Administración de Recursos y Comerciantes de Alimentos está comprometida a mejorar la salud de los niños más vulnerables de CT garantizando que los comerciantes autorizados cumplan con la provisión de alimentos saludables durante las etapas críticas del desarrollo de la primera infancia.</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Comuníquese con nosotros si usted necesita entrenamiento adicional o tiene preguntas sobre las pólizas o procedimientos.</a:t>
            </a: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en-US" b="0" i="0" u="none" strike="noStrike" kern="1200" cap="none" spc="0" normalizeH="0" baseline="0" noProof="0" dirty="0">
                <a:ln>
                  <a:noFill/>
                </a:ln>
                <a:solidFill>
                  <a:schemeClr val="accent1">
                    <a:lumMod val="75000"/>
                  </a:schemeClr>
                </a:solidFill>
                <a:effectLst/>
                <a:uLnTx/>
                <a:uFillTx/>
                <a:latin typeface="+mj-lt"/>
                <a:ea typeface="+mn-ea"/>
                <a:cs typeface="Times New Roman" panose="02020603050405020304" pitchFamily="18" charset="0"/>
              </a:rPr>
              <a:t>Usted juega un papel importante en la salud de nuestros participantes. Esperamos que nuestra asociación continúe en ofrecer alimentos nutritivos a las familias de Connecticut</a:t>
            </a:r>
            <a:endParaRPr lang="en-US" dirty="0">
              <a:solidFill>
                <a:schemeClr val="accent1">
                  <a:lumMod val="75000"/>
                </a:schemeClr>
              </a:solidFill>
              <a:latin typeface="+mj-lt"/>
            </a:endParaRPr>
          </a:p>
        </p:txBody>
      </p:sp>
    </p:spTree>
    <p:extLst>
      <p:ext uri="{BB962C8B-B14F-4D97-AF65-F5344CB8AC3E}">
        <p14:creationId xmlns:p14="http://schemas.microsoft.com/office/powerpoint/2010/main" val="208729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977C-8ADA-9385-1774-BA3C7C8B0A82}"/>
              </a:ext>
            </a:extLst>
          </p:cNvPr>
          <p:cNvSpPr>
            <a:spLocks noGrp="1"/>
          </p:cNvSpPr>
          <p:nvPr>
            <p:ph type="title"/>
          </p:nvPr>
        </p:nvSpPr>
        <p:spPr/>
        <p:txBody>
          <a:bodyPr>
            <a:noAutofit/>
          </a:bodyPr>
          <a:lstStyle/>
          <a:p>
            <a:r>
              <a:rPr lang="es-US" b="1" dirty="0">
                <a:solidFill>
                  <a:schemeClr val="accent3">
                    <a:lumMod val="75000"/>
                    <a:lumOff val="25000"/>
                  </a:schemeClr>
                </a:solidFill>
                <a:effectLst/>
                <a:latin typeface="+mj-lt"/>
              </a:rPr>
              <a:t>Certificado de Entrenamiento completo-La fecha de hoy es</a:t>
            </a:r>
            <a:r>
              <a:rPr lang="es-US" sz="1600" dirty="0">
                <a:solidFill>
                  <a:schemeClr val="accent3">
                    <a:lumMod val="75000"/>
                    <a:lumOff val="25000"/>
                  </a:schemeClr>
                </a:solidFill>
                <a:effectLst/>
                <a:latin typeface="+mj-lt"/>
              </a:rPr>
              <a:t>:</a:t>
            </a:r>
            <a:br>
              <a:rPr lang="es-US" sz="1600" dirty="0">
                <a:solidFill>
                  <a:schemeClr val="accent3"/>
                </a:solidFill>
                <a:effectLst/>
                <a:latin typeface="+mj-lt"/>
              </a:rPr>
            </a:br>
            <a:endParaRPr lang="en-US" sz="1600" dirty="0">
              <a:solidFill>
                <a:schemeClr val="accent3"/>
              </a:solidFill>
              <a:latin typeface="+mj-lt"/>
            </a:endParaRPr>
          </a:p>
        </p:txBody>
      </p:sp>
      <p:sp>
        <p:nvSpPr>
          <p:cNvPr id="3" name="Text Placeholder 2">
            <a:extLst>
              <a:ext uri="{FF2B5EF4-FFF2-40B4-BE49-F238E27FC236}">
                <a16:creationId xmlns:a16="http://schemas.microsoft.com/office/drawing/2014/main" id="{0014B2EC-6D11-5972-4BCF-1C2D96F893A0}"/>
              </a:ext>
            </a:extLst>
          </p:cNvPr>
          <p:cNvSpPr>
            <a:spLocks noGrp="1"/>
          </p:cNvSpPr>
          <p:nvPr>
            <p:ph type="body" idx="1"/>
          </p:nvPr>
        </p:nvSpPr>
        <p:spPr>
          <a:xfrm>
            <a:off x="311700" y="679644"/>
            <a:ext cx="3100573" cy="3832083"/>
          </a:xfrm>
        </p:spPr>
        <p:txBody>
          <a:bodyPr>
            <a:normAutofit/>
          </a:bodyPr>
          <a:lstStyle/>
          <a:p>
            <a:pPr marL="0" indent="0">
              <a:buNone/>
            </a:pPr>
            <a:r>
              <a:rPr lang="es-ES" sz="1050" dirty="0">
                <a:solidFill>
                  <a:schemeClr val="accent3">
                    <a:lumMod val="75000"/>
                    <a:lumOff val="25000"/>
                  </a:schemeClr>
                </a:solidFill>
              </a:rPr>
              <a:t>Código de asistencia de hoy:</a:t>
            </a:r>
          </a:p>
          <a:p>
            <a:pPr marL="0" indent="0">
              <a:buNone/>
            </a:pPr>
            <a:endParaRPr lang="es-ES" sz="1050" dirty="0">
              <a:solidFill>
                <a:schemeClr val="accent3">
                  <a:lumMod val="75000"/>
                  <a:lumOff val="25000"/>
                </a:schemeClr>
              </a:solidFill>
            </a:endParaRPr>
          </a:p>
          <a:p>
            <a:pPr marL="0" indent="0">
              <a:buNone/>
            </a:pPr>
            <a:r>
              <a:rPr lang="es-ES" sz="1050" dirty="0">
                <a:solidFill>
                  <a:schemeClr val="accent3">
                    <a:lumMod val="75000"/>
                    <a:lumOff val="25000"/>
                  </a:schemeClr>
                </a:solidFill>
              </a:rPr>
              <a:t>Imprima, complete, escanee y cargue el formulario completo certificado de capacitación a su cuenta del portal de proveedores.</a:t>
            </a:r>
          </a:p>
          <a:p>
            <a:pPr marL="0" indent="0">
              <a:buNone/>
            </a:pPr>
            <a:endParaRPr lang="es-ES" sz="1050" dirty="0">
              <a:solidFill>
                <a:schemeClr val="accent3">
                  <a:lumMod val="75000"/>
                  <a:lumOff val="25000"/>
                </a:schemeClr>
              </a:solidFill>
            </a:endParaRPr>
          </a:p>
          <a:p>
            <a:pPr marL="0" indent="0">
              <a:buNone/>
            </a:pPr>
            <a:r>
              <a:rPr lang="es-ES" sz="1050" dirty="0">
                <a:solidFill>
                  <a:schemeClr val="accent3">
                    <a:lumMod val="75000"/>
                    <a:lumOff val="25000"/>
                  </a:schemeClr>
                </a:solidFill>
              </a:rPr>
              <a:t>Contactar a María Reyes (maria.reyes@ct.gov) indicando que ha subido tu certificado de formación completo para pasar a la fase de seguimiento de su autorización proceso.</a:t>
            </a:r>
          </a:p>
          <a:p>
            <a:pPr marL="0" indent="0">
              <a:buNone/>
            </a:pPr>
            <a:endParaRPr lang="es-ES" sz="1050" dirty="0">
              <a:solidFill>
                <a:schemeClr val="accent3">
                  <a:lumMod val="75000"/>
                  <a:lumOff val="25000"/>
                </a:schemeClr>
              </a:solidFill>
            </a:endParaRPr>
          </a:p>
          <a:p>
            <a:pPr marL="0" indent="0">
              <a:buNone/>
            </a:pPr>
            <a:r>
              <a:rPr lang="es-ES" sz="1050" dirty="0">
                <a:solidFill>
                  <a:schemeClr val="accent3">
                    <a:lumMod val="75000"/>
                    <a:lumOff val="25000"/>
                  </a:schemeClr>
                </a:solidFill>
              </a:rPr>
              <a:t>Envíe un correo electrónico a eric.Marszalek@ct.gov con lo siguiente Información:</a:t>
            </a:r>
          </a:p>
          <a:p>
            <a:pPr marL="0" indent="0">
              <a:buNone/>
            </a:pPr>
            <a:r>
              <a:rPr lang="es-ES" sz="1050" dirty="0">
                <a:solidFill>
                  <a:schemeClr val="accent3">
                    <a:lumMod val="75000"/>
                    <a:lumOff val="25000"/>
                  </a:schemeClr>
                </a:solidFill>
              </a:rPr>
              <a:t>•Nombre de la tienda</a:t>
            </a:r>
          </a:p>
          <a:p>
            <a:pPr marL="0" indent="0">
              <a:buNone/>
            </a:pPr>
            <a:r>
              <a:rPr lang="es-ES" sz="1050" dirty="0">
                <a:solidFill>
                  <a:schemeClr val="accent3">
                    <a:lumMod val="75000"/>
                    <a:lumOff val="25000"/>
                  </a:schemeClr>
                </a:solidFill>
              </a:rPr>
              <a:t>•Ciudad</a:t>
            </a:r>
          </a:p>
          <a:p>
            <a:pPr marL="0" indent="0">
              <a:buNone/>
            </a:pPr>
            <a:r>
              <a:rPr lang="es-ES" sz="1050" dirty="0">
                <a:solidFill>
                  <a:schemeClr val="accent3">
                    <a:lumMod val="75000"/>
                    <a:lumOff val="25000"/>
                  </a:schemeClr>
                </a:solidFill>
              </a:rPr>
              <a:t>•Su nombre</a:t>
            </a:r>
          </a:p>
          <a:p>
            <a:pPr marL="0" indent="0">
              <a:buNone/>
            </a:pPr>
            <a:r>
              <a:rPr lang="es-ES" sz="1050" dirty="0">
                <a:solidFill>
                  <a:schemeClr val="accent3">
                    <a:lumMod val="75000"/>
                    <a:lumOff val="25000"/>
                  </a:schemeClr>
                </a:solidFill>
              </a:rPr>
              <a:t>•Tu posición</a:t>
            </a:r>
          </a:p>
          <a:p>
            <a:pPr marL="0" indent="0">
              <a:buNone/>
            </a:pPr>
            <a:r>
              <a:rPr lang="es-ES" sz="1050" dirty="0">
                <a:solidFill>
                  <a:schemeClr val="accent3">
                    <a:lumMod val="75000"/>
                    <a:lumOff val="25000"/>
                  </a:schemeClr>
                </a:solidFill>
              </a:rPr>
              <a:t>•Fecha y hora de la clase de capacitación</a:t>
            </a:r>
            <a:endParaRPr lang="en-US" sz="1050" dirty="0">
              <a:solidFill>
                <a:schemeClr val="accent3">
                  <a:lumMod val="75000"/>
                  <a:lumOff val="25000"/>
                </a:schemeClr>
              </a:solidFill>
            </a:endParaRPr>
          </a:p>
        </p:txBody>
      </p:sp>
      <p:pic>
        <p:nvPicPr>
          <p:cNvPr id="4" name="Picture 4">
            <a:extLst>
              <a:ext uri="{FF2B5EF4-FFF2-40B4-BE49-F238E27FC236}">
                <a16:creationId xmlns:a16="http://schemas.microsoft.com/office/drawing/2014/main" id="{F7BEAC9F-B84C-6B4B-494E-17E1CA65F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616" y="381719"/>
            <a:ext cx="5654418" cy="423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0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pPr eaLnBrk="1" hangingPunct="1">
              <a:lnSpc>
                <a:spcPct val="100000"/>
              </a:lnSpc>
              <a:spcBef>
                <a:spcPct val="0"/>
              </a:spcBef>
              <a:buFontTx/>
              <a:buNone/>
            </a:pPr>
            <a:r>
              <a:rPr lang="es-US" altLang="en-US" b="1" dirty="0">
                <a:solidFill>
                  <a:schemeClr val="accent1">
                    <a:lumMod val="75000"/>
                  </a:schemeClr>
                </a:solidFill>
              </a:rPr>
              <a:t>Propósito Del </a:t>
            </a:r>
            <a:r>
              <a:rPr lang="es-US" altLang="es-PR" b="1" dirty="0">
                <a:solidFill>
                  <a:schemeClr val="accent1">
                    <a:lumMod val="75000"/>
                  </a:schemeClr>
                </a:solidFill>
                <a:cs typeface="Calibri" panose="020F0502020204030204" pitchFamily="34" charset="0"/>
              </a:rPr>
              <a:t>Programa de WIC</a:t>
            </a:r>
            <a:endParaRPr lang="en-US" altLang="en-US" dirty="0">
              <a:solidFill>
                <a:schemeClr val="accent1">
                  <a:lumMod val="75000"/>
                </a:schemeClr>
              </a:solidFill>
              <a:cs typeface="Calibri" panose="020F0502020204030204" pitchFamily="34" charset="0"/>
            </a:endParaRPr>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p:txBody>
          <a:bodyPr/>
          <a:lstStyle/>
          <a:p>
            <a:pPr algn="just">
              <a:lnSpc>
                <a:spcPct val="100000"/>
              </a:lnSpc>
              <a:spcBef>
                <a:spcPct val="0"/>
              </a:spcBef>
              <a:buSzPct val="90000"/>
            </a:pPr>
            <a:r>
              <a:rPr lang="es-ES" altLang="es-PR" dirty="0">
                <a:solidFill>
                  <a:schemeClr val="accent1">
                    <a:lumMod val="75000"/>
                  </a:schemeClr>
                </a:solidFill>
                <a:latin typeface="+mj-lt"/>
                <a:cs typeface="Times New Roman" panose="02020603050405020304" pitchFamily="18" charset="0"/>
              </a:rPr>
              <a:t>Para servir mujeres, infantes y niños hasta 5 años de edad que están en riesgo nutricionalmente.</a:t>
            </a:r>
          </a:p>
          <a:p>
            <a:pPr marL="0" indent="0" algn="just">
              <a:lnSpc>
                <a:spcPct val="100000"/>
              </a:lnSpc>
              <a:spcBef>
                <a:spcPct val="0"/>
              </a:spcBef>
              <a:buSzPct val="90000"/>
              <a:buNone/>
            </a:pPr>
            <a:r>
              <a:rPr lang="es-ES" altLang="es-PR" dirty="0">
                <a:solidFill>
                  <a:schemeClr val="accent1">
                    <a:lumMod val="75000"/>
                  </a:schemeClr>
                </a:solidFill>
                <a:latin typeface="+mj-lt"/>
                <a:cs typeface="Times New Roman" panose="02020603050405020304" pitchFamily="18" charset="0"/>
              </a:rPr>
              <a:t>      </a:t>
            </a:r>
          </a:p>
          <a:p>
            <a:pPr algn="just">
              <a:lnSpc>
                <a:spcPct val="100000"/>
              </a:lnSpc>
              <a:spcBef>
                <a:spcPct val="0"/>
              </a:spcBef>
              <a:buSzPct val="90000"/>
            </a:pPr>
            <a:r>
              <a:rPr lang="es-US" altLang="es-PR" dirty="0">
                <a:solidFill>
                  <a:schemeClr val="accent1">
                    <a:lumMod val="75000"/>
                  </a:schemeClr>
                </a:solidFill>
                <a:latin typeface="+mj-lt"/>
                <a:cs typeface="Times New Roman" panose="02020603050405020304" pitchFamily="18" charset="0"/>
              </a:rPr>
              <a:t>Para mostrar a los participantes que la buena nutrición conduce a mejorar la salud.</a:t>
            </a:r>
          </a:p>
          <a:p>
            <a:pPr marL="0" indent="0" algn="just">
              <a:lnSpc>
                <a:spcPct val="100000"/>
              </a:lnSpc>
              <a:spcBef>
                <a:spcPct val="0"/>
              </a:spcBef>
              <a:buSzPct val="90000"/>
              <a:buNone/>
            </a:pPr>
            <a:endParaRPr lang="es-ES" altLang="en-US" dirty="0">
              <a:solidFill>
                <a:schemeClr val="accent1">
                  <a:lumMod val="75000"/>
                </a:schemeClr>
              </a:solidFill>
              <a:latin typeface="+mj-lt"/>
              <a:cs typeface="Times New Roman" panose="02020603050405020304" pitchFamily="18" charset="0"/>
            </a:endParaRPr>
          </a:p>
          <a:p>
            <a:pPr algn="just">
              <a:lnSpc>
                <a:spcPct val="100000"/>
              </a:lnSpc>
              <a:spcBef>
                <a:spcPct val="0"/>
              </a:spcBef>
              <a:buSzPct val="90000"/>
            </a:pPr>
            <a:r>
              <a:rPr lang="es-ES" altLang="en-US" dirty="0">
                <a:solidFill>
                  <a:schemeClr val="accent1">
                    <a:lumMod val="75000"/>
                  </a:schemeClr>
                </a:solidFill>
                <a:latin typeface="+mj-lt"/>
                <a:cs typeface="Times New Roman" panose="02020603050405020304" pitchFamily="18" charset="0"/>
              </a:rPr>
              <a:t>Proveer educación sobre nutrición y alimentos suplementarios específicos para la buena salud y nutrición durante épocas críticas de crecimiento y desarrollo.</a:t>
            </a:r>
          </a:p>
          <a:p>
            <a:pPr algn="just">
              <a:lnSpc>
                <a:spcPct val="100000"/>
              </a:lnSpc>
              <a:spcBef>
                <a:spcPct val="0"/>
              </a:spcBef>
              <a:buSzPct val="90000"/>
            </a:pPr>
            <a:endParaRPr lang="es-ES" altLang="en-US" dirty="0">
              <a:solidFill>
                <a:schemeClr val="accent1">
                  <a:lumMod val="75000"/>
                </a:schemeClr>
              </a:solidFill>
              <a:latin typeface="+mj-lt"/>
              <a:cs typeface="Times New Roman" panose="02020603050405020304" pitchFamily="18" charset="0"/>
            </a:endParaRPr>
          </a:p>
          <a:p>
            <a:pPr algn="just">
              <a:lnSpc>
                <a:spcPct val="100000"/>
              </a:lnSpc>
              <a:spcBef>
                <a:spcPct val="0"/>
              </a:spcBef>
              <a:buSzPct val="90000"/>
            </a:pPr>
            <a:r>
              <a:rPr lang="es-US" altLang="es-PR" dirty="0">
                <a:solidFill>
                  <a:schemeClr val="accent1">
                    <a:lumMod val="75000"/>
                  </a:schemeClr>
                </a:solidFill>
                <a:latin typeface="+mj-lt"/>
                <a:cs typeface="Times New Roman" panose="02020603050405020304" pitchFamily="18" charset="0"/>
              </a:rPr>
              <a:t>Proveer referidos para servicios de atención médica y otros servicios.</a:t>
            </a:r>
            <a:endParaRPr lang="en-US" altLang="en-US" dirty="0">
              <a:solidFill>
                <a:schemeClr val="accent1">
                  <a:lumMod val="75000"/>
                </a:schemeClr>
              </a:solidFill>
              <a:latin typeface="+mj-lt"/>
              <a:cs typeface="Times New Roman" panose="02020603050405020304" pitchFamily="18" charset="0"/>
            </a:endParaRPr>
          </a:p>
          <a:p>
            <a:pPr algn="just">
              <a:lnSpc>
                <a:spcPct val="120000"/>
              </a:lnSpc>
              <a:spcBef>
                <a:spcPct val="0"/>
              </a:spcBef>
              <a:buSzPct val="90000"/>
            </a:pPr>
            <a:endParaRPr lang="en-US" altLang="en-US" sz="1600" dirty="0">
              <a:solidFill>
                <a:schemeClr val="accent1">
                  <a:lumMod val="75000"/>
                </a:schemeClr>
              </a:solidFill>
              <a:latin typeface="+mn-lt"/>
            </a:endParaRPr>
          </a:p>
          <a:p>
            <a:endParaRPr lang="en-US" dirty="0"/>
          </a:p>
        </p:txBody>
      </p:sp>
      <p:pic>
        <p:nvPicPr>
          <p:cNvPr id="2" name="Picture 1">
            <a:extLst>
              <a:ext uri="{FF2B5EF4-FFF2-40B4-BE49-F238E27FC236}">
                <a16:creationId xmlns:a16="http://schemas.microsoft.com/office/drawing/2014/main" id="{5693351E-9FD0-ADBD-4B37-5CBEE740A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6323" y="2829874"/>
            <a:ext cx="21939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4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CBEF-BCD7-35E7-A9B3-E1201C12BA35}"/>
              </a:ext>
            </a:extLst>
          </p:cNvPr>
          <p:cNvSpPr>
            <a:spLocks noGrp="1"/>
          </p:cNvSpPr>
          <p:nvPr>
            <p:ph type="title"/>
          </p:nvPr>
        </p:nvSpPr>
        <p:spPr/>
        <p:txBody>
          <a:bodyPr>
            <a:noAutofit/>
          </a:bodyPr>
          <a:lstStyle/>
          <a:p>
            <a:r>
              <a:rPr lang="es-US" altLang="en-US" b="1" dirty="0">
                <a:solidFill>
                  <a:schemeClr val="accent1">
                    <a:lumMod val="75000"/>
                  </a:schemeClr>
                </a:solidFill>
              </a:rPr>
              <a:t>Propósito Del Entrenamiento</a:t>
            </a:r>
            <a:br>
              <a:rPr lang="es-US" altLang="en-US" sz="1400" b="1" dirty="0">
                <a:solidFill>
                  <a:schemeClr val="accent1"/>
                </a:solidFill>
              </a:rPr>
            </a:br>
            <a:endParaRPr lang="en-US" sz="1400" dirty="0">
              <a:solidFill>
                <a:schemeClr val="accent1"/>
              </a:solidFill>
            </a:endParaRPr>
          </a:p>
        </p:txBody>
      </p:sp>
      <p:sp>
        <p:nvSpPr>
          <p:cNvPr id="3" name="Text Placeholder 2">
            <a:extLst>
              <a:ext uri="{FF2B5EF4-FFF2-40B4-BE49-F238E27FC236}">
                <a16:creationId xmlns:a16="http://schemas.microsoft.com/office/drawing/2014/main" id="{89CB7FD6-F21E-5CF6-C13B-9F3ACE84473E}"/>
              </a:ext>
            </a:extLst>
          </p:cNvPr>
          <p:cNvSpPr>
            <a:spLocks noGrp="1"/>
          </p:cNvSpPr>
          <p:nvPr>
            <p:ph type="body" idx="1"/>
          </p:nvPr>
        </p:nvSpPr>
        <p:spPr/>
        <p:txBody>
          <a:bodyPr>
            <a:normAutofit/>
          </a:bodyPr>
          <a:lstStyle/>
          <a:p>
            <a:pPr marL="0" indent="0">
              <a:lnSpc>
                <a:spcPct val="100000"/>
              </a:lnSpc>
              <a:spcBef>
                <a:spcPct val="0"/>
              </a:spcBef>
              <a:buNone/>
              <a:defRPr/>
            </a:pPr>
            <a:r>
              <a:rPr lang="es-ES" altLang="en-US" dirty="0">
                <a:solidFill>
                  <a:schemeClr val="accent1">
                    <a:lumMod val="75000"/>
                  </a:schemeClr>
                </a:solidFill>
                <a:latin typeface="+mj-lt"/>
                <a:cs typeface="Times New Roman" panose="02020603050405020304" pitchFamily="18" charset="0"/>
              </a:rPr>
              <a:t>Para mejorar la comprensión del comerciante sobre las reglas y requisitos del programa, mejorar el cumplimiento y evitar errores.</a:t>
            </a:r>
          </a:p>
          <a:p>
            <a:pPr marL="0" indent="0">
              <a:lnSpc>
                <a:spcPct val="100000"/>
              </a:lnSpc>
              <a:spcBef>
                <a:spcPct val="0"/>
              </a:spcBef>
              <a:buNone/>
              <a:defRPr/>
            </a:pPr>
            <a:endParaRPr lang="es-ES" altLang="en-US" dirty="0">
              <a:solidFill>
                <a:schemeClr val="accent1">
                  <a:lumMod val="75000"/>
                </a:schemeClr>
              </a:solidFill>
              <a:latin typeface="+mj-lt"/>
              <a:cs typeface="Times New Roman" panose="02020603050405020304" pitchFamily="18" charset="0"/>
            </a:endParaRPr>
          </a:p>
          <a:p>
            <a:pPr algn="ctr">
              <a:lnSpc>
                <a:spcPct val="100000"/>
              </a:lnSpc>
              <a:spcBef>
                <a:spcPct val="0"/>
              </a:spcBef>
              <a:buNone/>
              <a:defRPr/>
            </a:pPr>
            <a:r>
              <a:rPr lang="es-ES" altLang="en-US" b="1" dirty="0">
                <a:solidFill>
                  <a:schemeClr val="accent1">
                    <a:lumMod val="75000"/>
                  </a:schemeClr>
                </a:solidFill>
                <a:latin typeface="+mj-lt"/>
                <a:cs typeface="Times New Roman" panose="02020603050405020304" pitchFamily="18" charset="0"/>
              </a:rPr>
              <a:t>Responsabilidad de Adiestramiento del Dueño</a:t>
            </a:r>
          </a:p>
          <a:p>
            <a:pPr>
              <a:lnSpc>
                <a:spcPct val="100000"/>
              </a:lnSpc>
              <a:spcBef>
                <a:spcPct val="0"/>
              </a:spcBef>
              <a:buNone/>
              <a:defRPr/>
            </a:pPr>
            <a:endParaRPr lang="es-ES" altLang="en-US" b="1" dirty="0">
              <a:solidFill>
                <a:schemeClr val="accent1">
                  <a:lumMod val="75000"/>
                </a:schemeClr>
              </a:solidFill>
              <a:highlight>
                <a:srgbClr val="000000"/>
              </a:highlight>
              <a:latin typeface="+mj-lt"/>
              <a:cs typeface="Times New Roman" panose="02020603050405020304" pitchFamily="18" charset="0"/>
            </a:endParaRPr>
          </a:p>
          <a:p>
            <a:pPr>
              <a:lnSpc>
                <a:spcPct val="100000"/>
              </a:lnSpc>
              <a:spcBef>
                <a:spcPct val="0"/>
              </a:spcBef>
              <a:defRPr/>
            </a:pPr>
            <a:r>
              <a:rPr lang="es-ES" altLang="en-US" dirty="0">
                <a:solidFill>
                  <a:schemeClr val="accent1">
                    <a:lumMod val="75000"/>
                  </a:schemeClr>
                </a:solidFill>
                <a:latin typeface="+mj-lt"/>
                <a:cs typeface="Times New Roman" panose="02020603050405020304" pitchFamily="18" charset="0"/>
              </a:rPr>
              <a:t>Usted es responsable de </a:t>
            </a:r>
            <a:r>
              <a:rPr lang="es-US" altLang="en-US" dirty="0">
                <a:solidFill>
                  <a:schemeClr val="accent1">
                    <a:lumMod val="75000"/>
                  </a:schemeClr>
                </a:solidFill>
                <a:latin typeface="+mj-lt"/>
                <a:cs typeface="Times New Roman" panose="02020603050405020304" pitchFamily="18" charset="0"/>
              </a:rPr>
              <a:t>adiestrar a los cajeros y todos los empleados de la tienda antes de empezar a recibir los beneficios de WIC como pago.</a:t>
            </a:r>
          </a:p>
          <a:p>
            <a:pPr>
              <a:lnSpc>
                <a:spcPct val="100000"/>
              </a:lnSpc>
              <a:spcBef>
                <a:spcPct val="0"/>
              </a:spcBef>
              <a:defRPr/>
            </a:pPr>
            <a:endParaRPr lang="es-US" altLang="en-US" dirty="0">
              <a:solidFill>
                <a:schemeClr val="accent1">
                  <a:lumMod val="75000"/>
                </a:schemeClr>
              </a:solidFill>
              <a:latin typeface="+mj-lt"/>
              <a:cs typeface="Times New Roman" panose="02020603050405020304" pitchFamily="18" charset="0"/>
            </a:endParaRPr>
          </a:p>
          <a:p>
            <a:pPr>
              <a:lnSpc>
                <a:spcPct val="100000"/>
              </a:lnSpc>
              <a:spcBef>
                <a:spcPct val="0"/>
              </a:spcBef>
              <a:defRPr/>
            </a:pPr>
            <a:r>
              <a:rPr lang="es-US" altLang="en-US" dirty="0">
                <a:solidFill>
                  <a:schemeClr val="accent1">
                    <a:lumMod val="75000"/>
                  </a:schemeClr>
                </a:solidFill>
                <a:latin typeface="+mj-lt"/>
                <a:cs typeface="Times New Roman" panose="02020603050405020304" pitchFamily="18" charset="0"/>
              </a:rPr>
              <a:t>Informar y ofrecer adiestramientos anual y regularmente a los empleados de la tienda.</a:t>
            </a:r>
            <a:r>
              <a:rPr lang="en-US" altLang="en-US" dirty="0">
                <a:solidFill>
                  <a:schemeClr val="accent1">
                    <a:lumMod val="75000"/>
                  </a:schemeClr>
                </a:solidFill>
                <a:latin typeface="+mj-lt"/>
                <a:cs typeface="Times New Roman" panose="02020603050405020304" pitchFamily="18" charset="0"/>
              </a:rPr>
              <a:t> </a:t>
            </a:r>
          </a:p>
          <a:p>
            <a:pPr>
              <a:lnSpc>
                <a:spcPct val="100000"/>
              </a:lnSpc>
              <a:spcBef>
                <a:spcPct val="0"/>
              </a:spcBef>
              <a:defRPr/>
            </a:pPr>
            <a:endParaRPr lang="en-US" altLang="en-US" dirty="0">
              <a:solidFill>
                <a:schemeClr val="accent1">
                  <a:lumMod val="75000"/>
                </a:schemeClr>
              </a:solidFill>
              <a:latin typeface="+mj-lt"/>
              <a:cs typeface="Times New Roman" panose="02020603050405020304" pitchFamily="18" charset="0"/>
            </a:endParaRPr>
          </a:p>
          <a:p>
            <a:pPr>
              <a:lnSpc>
                <a:spcPct val="100000"/>
              </a:lnSpc>
              <a:spcBef>
                <a:spcPct val="0"/>
              </a:spcBef>
              <a:defRPr/>
            </a:pPr>
            <a:r>
              <a:rPr lang="es-US" altLang="en-US" dirty="0">
                <a:solidFill>
                  <a:schemeClr val="accent1">
                    <a:lumMod val="75000"/>
                  </a:schemeClr>
                </a:solidFill>
                <a:latin typeface="+mj-lt"/>
                <a:cs typeface="Times New Roman" panose="02020603050405020304" pitchFamily="18" charset="0"/>
              </a:rPr>
              <a:t>Los dueños de la tienda son responsables de las acciones de los empleados que manejan las transacciones de WIC.</a:t>
            </a:r>
          </a:p>
          <a:p>
            <a:pPr>
              <a:lnSpc>
                <a:spcPct val="100000"/>
              </a:lnSpc>
              <a:spcBef>
                <a:spcPct val="0"/>
              </a:spcBef>
              <a:defRPr/>
            </a:pPr>
            <a:endParaRPr lang="en-US" altLang="en-US" dirty="0">
              <a:solidFill>
                <a:schemeClr val="accent1">
                  <a:lumMod val="75000"/>
                </a:schemeClr>
              </a:solidFill>
              <a:latin typeface="+mj-lt"/>
              <a:cs typeface="Times New Roman" panose="02020603050405020304" pitchFamily="18" charset="0"/>
            </a:endParaRPr>
          </a:p>
          <a:p>
            <a:pPr>
              <a:lnSpc>
                <a:spcPct val="100000"/>
              </a:lnSpc>
              <a:spcBef>
                <a:spcPct val="0"/>
              </a:spcBef>
              <a:defRPr/>
            </a:pPr>
            <a:r>
              <a:rPr lang="es-ES" altLang="en-US" dirty="0">
                <a:solidFill>
                  <a:schemeClr val="accent1">
                    <a:lumMod val="75000"/>
                  </a:schemeClr>
                </a:solidFill>
                <a:latin typeface="+mj-lt"/>
                <a:cs typeface="Times New Roman" panose="02020603050405020304" pitchFamily="18" charset="0"/>
              </a:rPr>
              <a:t>Los cajeros deben estar capacitados para hacer las transacciones y los gerentes de los supermercados deben saber los requisitos del inventario mínimo.</a:t>
            </a:r>
            <a:endParaRPr lang="en-US" altLang="en-US" dirty="0">
              <a:solidFill>
                <a:schemeClr val="accent1">
                  <a:lumMod val="75000"/>
                </a:schemeClr>
              </a:solidFill>
              <a:latin typeface="+mj-lt"/>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EF0A737A-C592-D157-2F47-A26AD5F69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8888" y="3075201"/>
            <a:ext cx="21939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96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5B27-E4D4-E5E3-714F-EC702437F2D4}"/>
              </a:ext>
            </a:extLst>
          </p:cNvPr>
          <p:cNvSpPr>
            <a:spLocks noGrp="1"/>
          </p:cNvSpPr>
          <p:nvPr>
            <p:ph type="title"/>
          </p:nvPr>
        </p:nvSpPr>
        <p:spPr/>
        <p:txBody>
          <a:bodyPr>
            <a:noAutofit/>
          </a:bodyPr>
          <a:lstStyle/>
          <a:p>
            <a:r>
              <a:rPr lang="es-PR" altLang="en-US" b="1" dirty="0">
                <a:solidFill>
                  <a:schemeClr val="accent1">
                    <a:lumMod val="75000"/>
                  </a:schemeClr>
                </a:solidFill>
                <a:latin typeface="+mj-lt"/>
                <a:ea typeface="MS Gothic" panose="020B0609070205080204" pitchFamily="49" charset="-128"/>
                <a:cs typeface="Calibri" panose="020F0502020204030204" pitchFamily="34" charset="0"/>
              </a:rPr>
              <a:t>Cambios en los Requisitos del Programa en los últimos 3 años</a:t>
            </a:r>
            <a:endParaRPr lang="en-US" dirty="0">
              <a:solidFill>
                <a:schemeClr val="accent1">
                  <a:lumMod val="75000"/>
                </a:schemeClr>
              </a:solidFill>
              <a:latin typeface="+mj-lt"/>
            </a:endParaRPr>
          </a:p>
        </p:txBody>
      </p:sp>
      <p:sp>
        <p:nvSpPr>
          <p:cNvPr id="3" name="Text Placeholder 2">
            <a:extLst>
              <a:ext uri="{FF2B5EF4-FFF2-40B4-BE49-F238E27FC236}">
                <a16:creationId xmlns:a16="http://schemas.microsoft.com/office/drawing/2014/main" id="{34ED3B33-5774-F655-048F-737ED1EDCCEB}"/>
              </a:ext>
            </a:extLst>
          </p:cNvPr>
          <p:cNvSpPr>
            <a:spLocks noGrp="1"/>
          </p:cNvSpPr>
          <p:nvPr>
            <p:ph type="body" idx="1"/>
          </p:nvPr>
        </p:nvSpPr>
        <p:spPr/>
        <p:txBody>
          <a:bodyPr>
            <a:normAutofit/>
          </a:bodyPr>
          <a:lstStyle/>
          <a:p>
            <a:pPr marL="285750" indent="-285750">
              <a:lnSpc>
                <a:spcPct val="150000"/>
              </a:lnSpc>
              <a:buFont typeface="Arial" panose="020B0604020202020204" pitchFamily="34" charset="0"/>
              <a:buChar char="•"/>
              <a:defRPr/>
            </a:pPr>
            <a:r>
              <a:rPr lang="en-US" dirty="0">
                <a:solidFill>
                  <a:schemeClr val="accent1">
                    <a:lumMod val="75000"/>
                  </a:schemeClr>
                </a:solidFill>
                <a:latin typeface="+mj-lt"/>
                <a:cs typeface="Times New Roman" panose="02020603050405020304" pitchFamily="18" charset="0"/>
              </a:rPr>
              <a:t>Se agregó </a:t>
            </a:r>
            <a:r>
              <a:rPr lang="en-US" dirty="0" err="1">
                <a:solidFill>
                  <a:schemeClr val="accent1">
                    <a:lumMod val="75000"/>
                  </a:schemeClr>
                </a:solidFill>
                <a:latin typeface="+mj-lt"/>
                <a:cs typeface="Times New Roman" panose="02020603050405020304" pitchFamily="18" charset="0"/>
              </a:rPr>
              <a:t>frutas</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en</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envases</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plásticos</a:t>
            </a:r>
            <a:r>
              <a:rPr lang="en-US" dirty="0">
                <a:solidFill>
                  <a:schemeClr val="accent1">
                    <a:lumMod val="75000"/>
                  </a:schemeClr>
                </a:solidFill>
                <a:latin typeface="+mj-lt"/>
                <a:cs typeface="Times New Roman" panose="02020603050405020304" pitchFamily="18" charset="0"/>
              </a:rPr>
              <a:t> y </a:t>
            </a:r>
            <a:r>
              <a:rPr lang="en-US" dirty="0" err="1">
                <a:solidFill>
                  <a:schemeClr val="accent1">
                    <a:lumMod val="75000"/>
                  </a:schemeClr>
                </a:solidFill>
                <a:latin typeface="+mj-lt"/>
                <a:cs typeface="Times New Roman" panose="02020603050405020304" pitchFamily="18" charset="0"/>
              </a:rPr>
              <a:t>yogur</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en</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paquete</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múltiple</a:t>
            </a:r>
            <a:r>
              <a:rPr lang="en-US" dirty="0">
                <a:solidFill>
                  <a:schemeClr val="accent1">
                    <a:lumMod val="75000"/>
                  </a:schemeClr>
                </a:solidFill>
                <a:latin typeface="+mj-lt"/>
                <a:cs typeface="Times New Roman" panose="02020603050405020304" pitchFamily="18" charset="0"/>
              </a:rPr>
              <a:t> de </a:t>
            </a:r>
            <a:r>
              <a:rPr lang="en-US" dirty="0" err="1">
                <a:solidFill>
                  <a:schemeClr val="accent1">
                    <a:lumMod val="75000"/>
                  </a:schemeClr>
                </a:solidFill>
                <a:latin typeface="+mj-lt"/>
                <a:cs typeface="Times New Roman" panose="02020603050405020304" pitchFamily="18" charset="0"/>
              </a:rPr>
              <a:t>porción</a:t>
            </a:r>
            <a:r>
              <a:rPr lang="en-US" dirty="0">
                <a:solidFill>
                  <a:schemeClr val="accent1">
                    <a:lumMod val="75000"/>
                  </a:schemeClr>
                </a:solidFill>
                <a:latin typeface="+mj-lt"/>
                <a:cs typeface="Times New Roman" panose="02020603050405020304" pitchFamily="18" charset="0"/>
              </a:rPr>
              <a:t> individual.</a:t>
            </a:r>
            <a:endParaRPr lang="en-US" altLang="en-US" dirty="0">
              <a:solidFill>
                <a:schemeClr val="accent1">
                  <a:lumMod val="75000"/>
                </a:schemeClr>
              </a:solidFill>
              <a:latin typeface="+mj-lt"/>
              <a:cs typeface="Times New Roman" panose="02020603050405020304" pitchFamily="18" charset="0"/>
            </a:endParaRPr>
          </a:p>
          <a:p>
            <a:pPr marL="285750" indent="-285750">
              <a:lnSpc>
                <a:spcPct val="150000"/>
              </a:lnSpc>
              <a:buFont typeface="Arial" panose="020B0604020202020204" pitchFamily="34" charset="0"/>
              <a:buChar char="•"/>
              <a:defRPr/>
            </a:pPr>
            <a:r>
              <a:rPr lang="en-US" altLang="en-US" dirty="0">
                <a:solidFill>
                  <a:schemeClr val="accent1">
                    <a:lumMod val="75000"/>
                  </a:schemeClr>
                </a:solidFill>
                <a:latin typeface="+mj-lt"/>
                <a:cs typeface="Times New Roman" panose="02020603050405020304" pitchFamily="18" charset="0"/>
              </a:rPr>
              <a:t>Se </a:t>
            </a:r>
            <a:r>
              <a:rPr lang="en-US" dirty="0">
                <a:solidFill>
                  <a:schemeClr val="accent1">
                    <a:lumMod val="75000"/>
                  </a:schemeClr>
                </a:solidFill>
                <a:latin typeface="+mj-lt"/>
                <a:cs typeface="Times New Roman" panose="02020603050405020304" pitchFamily="18" charset="0"/>
              </a:rPr>
              <a:t>agregó </a:t>
            </a:r>
            <a:r>
              <a:rPr lang="en-US" altLang="en-US" dirty="0">
                <a:solidFill>
                  <a:schemeClr val="accent1">
                    <a:lumMod val="75000"/>
                  </a:schemeClr>
                </a:solidFill>
                <a:latin typeface="+mj-lt"/>
                <a:cs typeface="Times New Roman" panose="02020603050405020304" pitchFamily="18" charset="0"/>
              </a:rPr>
              <a:t>Leche </a:t>
            </a:r>
            <a:r>
              <a:rPr lang="en-US" altLang="en-US" dirty="0" err="1">
                <a:solidFill>
                  <a:schemeClr val="accent1">
                    <a:lumMod val="75000"/>
                  </a:schemeClr>
                </a:solidFill>
                <a:latin typeface="+mj-lt"/>
                <a:cs typeface="Times New Roman" panose="02020603050405020304" pitchFamily="18" charset="0"/>
              </a:rPr>
              <a:t>Lactosa</a:t>
            </a:r>
            <a:r>
              <a:rPr lang="en-US" altLang="en-US" dirty="0">
                <a:solidFill>
                  <a:schemeClr val="accent1">
                    <a:lumMod val="75000"/>
                  </a:schemeClr>
                </a:solidFill>
                <a:latin typeface="+mj-lt"/>
                <a:cs typeface="Times New Roman" panose="02020603050405020304" pitchFamily="18" charset="0"/>
              </a:rPr>
              <a:t>, Leche Entera, Leche 2%, 1% ,sin </a:t>
            </a:r>
            <a:r>
              <a:rPr lang="en-US" altLang="en-US" dirty="0" err="1">
                <a:solidFill>
                  <a:schemeClr val="accent1">
                    <a:lumMod val="75000"/>
                  </a:schemeClr>
                </a:solidFill>
                <a:latin typeface="+mj-lt"/>
                <a:cs typeface="Times New Roman" panose="02020603050405020304" pitchFamily="18" charset="0"/>
              </a:rPr>
              <a:t>grasa</a:t>
            </a:r>
            <a:r>
              <a:rPr lang="en-US" altLang="en-US" dirty="0">
                <a:solidFill>
                  <a:schemeClr val="accent1">
                    <a:lumMod val="75000"/>
                  </a:schemeClr>
                </a:solidFill>
                <a:latin typeface="+mj-lt"/>
                <a:cs typeface="Times New Roman" panose="02020603050405020304" pitchFamily="18" charset="0"/>
              </a:rPr>
              <a:t>, bajo </a:t>
            </a:r>
            <a:r>
              <a:rPr lang="en-US" altLang="en-US" dirty="0" err="1">
                <a:solidFill>
                  <a:schemeClr val="accent1">
                    <a:lumMod val="75000"/>
                  </a:schemeClr>
                </a:solidFill>
                <a:latin typeface="+mj-lt"/>
                <a:cs typeface="Times New Roman" panose="02020603050405020304" pitchFamily="18" charset="0"/>
              </a:rPr>
              <a:t>en</a:t>
            </a:r>
            <a:r>
              <a:rPr lang="en-US" altLang="en-US" dirty="0">
                <a:solidFill>
                  <a:schemeClr val="accent1">
                    <a:lumMod val="75000"/>
                  </a:schemeClr>
                </a:solidFill>
                <a:latin typeface="+mj-lt"/>
                <a:cs typeface="Times New Roman" panose="02020603050405020304" pitchFamily="18" charset="0"/>
              </a:rPr>
              <a:t> </a:t>
            </a:r>
            <a:r>
              <a:rPr lang="en-US" altLang="en-US" dirty="0" err="1">
                <a:solidFill>
                  <a:schemeClr val="accent1">
                    <a:lumMod val="75000"/>
                  </a:schemeClr>
                </a:solidFill>
                <a:latin typeface="+mj-lt"/>
                <a:cs typeface="Times New Roman" panose="02020603050405020304" pitchFamily="18" charset="0"/>
              </a:rPr>
              <a:t>graza</a:t>
            </a:r>
            <a:r>
              <a:rPr lang="en-US" altLang="en-US" dirty="0">
                <a:solidFill>
                  <a:schemeClr val="accent1">
                    <a:lumMod val="75000"/>
                  </a:schemeClr>
                </a:solidFill>
                <a:latin typeface="+mj-lt"/>
                <a:cs typeface="Times New Roman" panose="02020603050405020304" pitchFamily="18" charset="0"/>
              </a:rPr>
              <a:t> de 32oz </a:t>
            </a:r>
            <a:r>
              <a:rPr lang="en-US" dirty="0">
                <a:solidFill>
                  <a:schemeClr val="accent1">
                    <a:lumMod val="75000"/>
                  </a:schemeClr>
                </a:solidFill>
                <a:latin typeface="+mj-lt"/>
                <a:cs typeface="Times New Roman" panose="02020603050405020304" pitchFamily="18" charset="0"/>
              </a:rPr>
              <a:t>a la Lista de </a:t>
            </a:r>
            <a:r>
              <a:rPr lang="en-US" dirty="0" err="1">
                <a:solidFill>
                  <a:schemeClr val="accent1">
                    <a:lumMod val="75000"/>
                  </a:schemeClr>
                </a:solidFill>
                <a:latin typeface="+mj-lt"/>
                <a:cs typeface="Times New Roman" panose="02020603050405020304" pitchFamily="18" charset="0"/>
              </a:rPr>
              <a:t>Productos</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Aprobados</a:t>
            </a:r>
            <a:r>
              <a:rPr lang="en-US" dirty="0">
                <a:solidFill>
                  <a:schemeClr val="accent1">
                    <a:lumMod val="75000"/>
                  </a:schemeClr>
                </a:solidFill>
                <a:latin typeface="+mj-lt"/>
                <a:cs typeface="Times New Roman" panose="02020603050405020304" pitchFamily="18" charset="0"/>
              </a:rPr>
              <a:t> (APL).</a:t>
            </a:r>
          </a:p>
          <a:p>
            <a:pPr marL="285750" indent="-285750">
              <a:lnSpc>
                <a:spcPct val="150000"/>
              </a:lnSpc>
              <a:buFont typeface="Arial" panose="020B0604020202020204" pitchFamily="34" charset="0"/>
              <a:buChar char="•"/>
              <a:defRPr/>
            </a:pPr>
            <a:r>
              <a:rPr lang="en-US" altLang="en-US" dirty="0">
                <a:solidFill>
                  <a:schemeClr val="accent1">
                    <a:lumMod val="75000"/>
                  </a:schemeClr>
                </a:solidFill>
                <a:latin typeface="+mj-lt"/>
                <a:cs typeface="Times New Roman" panose="02020603050405020304" pitchFamily="18" charset="0"/>
              </a:rPr>
              <a:t>Se </a:t>
            </a:r>
            <a:r>
              <a:rPr lang="en-US" dirty="0">
                <a:solidFill>
                  <a:schemeClr val="accent1">
                    <a:lumMod val="75000"/>
                  </a:schemeClr>
                </a:solidFill>
                <a:latin typeface="+mj-lt"/>
                <a:cs typeface="Times New Roman" panose="02020603050405020304" pitchFamily="18" charset="0"/>
              </a:rPr>
              <a:t>agregó </a:t>
            </a:r>
            <a:r>
              <a:rPr lang="en-US" dirty="0" err="1">
                <a:solidFill>
                  <a:schemeClr val="accent1">
                    <a:lumMod val="75000"/>
                  </a:schemeClr>
                </a:solidFill>
                <a:latin typeface="+mj-lt"/>
                <a:cs typeface="Times New Roman" panose="02020603050405020304" pitchFamily="18" charset="0"/>
              </a:rPr>
              <a:t>yogur</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griego</a:t>
            </a:r>
            <a:r>
              <a:rPr lang="en-US" dirty="0">
                <a:solidFill>
                  <a:schemeClr val="accent1">
                    <a:lumMod val="75000"/>
                  </a:schemeClr>
                </a:solidFill>
                <a:latin typeface="+mj-lt"/>
                <a:cs typeface="Times New Roman" panose="02020603050405020304" pitchFamily="18" charset="0"/>
              </a:rPr>
              <a:t> de 32 oz., </a:t>
            </a:r>
            <a:r>
              <a:rPr lang="en-US" dirty="0" err="1">
                <a:solidFill>
                  <a:schemeClr val="accent1">
                    <a:lumMod val="75000"/>
                  </a:schemeClr>
                </a:solidFill>
                <a:latin typeface="+mj-lt"/>
                <a:cs typeface="Times New Roman" panose="02020603050405020304" pitchFamily="18" charset="0"/>
              </a:rPr>
              <a:t>Activa</a:t>
            </a:r>
            <a:r>
              <a:rPr lang="en-US" dirty="0">
                <a:solidFill>
                  <a:schemeClr val="accent1">
                    <a:lumMod val="75000"/>
                  </a:schemeClr>
                </a:solidFill>
                <a:latin typeface="+mj-lt"/>
                <a:cs typeface="Times New Roman" panose="02020603050405020304" pitchFamily="18" charset="0"/>
              </a:rPr>
              <a:t>, Noosa a la Lista de </a:t>
            </a:r>
            <a:r>
              <a:rPr lang="en-US" dirty="0" err="1">
                <a:solidFill>
                  <a:schemeClr val="accent1">
                    <a:lumMod val="75000"/>
                  </a:schemeClr>
                </a:solidFill>
                <a:latin typeface="+mj-lt"/>
                <a:cs typeface="Times New Roman" panose="02020603050405020304" pitchFamily="18" charset="0"/>
              </a:rPr>
              <a:t>Productos</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Aprobados</a:t>
            </a:r>
            <a:r>
              <a:rPr lang="en-US" dirty="0">
                <a:solidFill>
                  <a:schemeClr val="accent1">
                    <a:lumMod val="75000"/>
                  </a:schemeClr>
                </a:solidFill>
                <a:latin typeface="+mj-lt"/>
                <a:cs typeface="Times New Roman" panose="02020603050405020304" pitchFamily="18" charset="0"/>
              </a:rPr>
              <a:t>. </a:t>
            </a:r>
          </a:p>
          <a:p>
            <a:pPr marL="285750" indent="-285750">
              <a:lnSpc>
                <a:spcPct val="150000"/>
              </a:lnSpc>
              <a:buFont typeface="Arial" panose="020B0604020202020204" pitchFamily="34" charset="0"/>
              <a:buChar char="•"/>
              <a:defRPr/>
            </a:pPr>
            <a:r>
              <a:rPr lang="en-US" altLang="en-US" dirty="0">
                <a:solidFill>
                  <a:schemeClr val="accent1">
                    <a:lumMod val="75000"/>
                  </a:schemeClr>
                </a:solidFill>
                <a:latin typeface="+mj-lt"/>
                <a:cs typeface="Times New Roman" panose="02020603050405020304" pitchFamily="18" charset="0"/>
              </a:rPr>
              <a:t>Se </a:t>
            </a:r>
            <a:r>
              <a:rPr lang="en-US" dirty="0">
                <a:solidFill>
                  <a:schemeClr val="accent1">
                    <a:lumMod val="75000"/>
                  </a:schemeClr>
                </a:solidFill>
                <a:latin typeface="+mj-lt"/>
                <a:cs typeface="Times New Roman" panose="02020603050405020304" pitchFamily="18" charset="0"/>
              </a:rPr>
              <a:t>agregó queso Mozzarella sin </a:t>
            </a:r>
            <a:r>
              <a:rPr lang="en-US" dirty="0" err="1">
                <a:solidFill>
                  <a:schemeClr val="accent1">
                    <a:lumMod val="75000"/>
                  </a:schemeClr>
                </a:solidFill>
                <a:latin typeface="+mj-lt"/>
                <a:cs typeface="Times New Roman" panose="02020603050405020304" pitchFamily="18" charset="0"/>
              </a:rPr>
              <a:t>Lactosa</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Galbani</a:t>
            </a:r>
            <a:r>
              <a:rPr lang="en-US" dirty="0">
                <a:solidFill>
                  <a:schemeClr val="accent1">
                    <a:lumMod val="75000"/>
                  </a:schemeClr>
                </a:solidFill>
                <a:latin typeface="+mj-lt"/>
                <a:cs typeface="Times New Roman" panose="02020603050405020304" pitchFamily="18" charset="0"/>
              </a:rPr>
              <a:t> la Lista de </a:t>
            </a:r>
            <a:r>
              <a:rPr lang="en-US" dirty="0" err="1">
                <a:solidFill>
                  <a:schemeClr val="accent1">
                    <a:lumMod val="75000"/>
                  </a:schemeClr>
                </a:solidFill>
                <a:latin typeface="+mj-lt"/>
                <a:cs typeface="Times New Roman" panose="02020603050405020304" pitchFamily="18" charset="0"/>
              </a:rPr>
              <a:t>Productos</a:t>
            </a:r>
            <a:r>
              <a:rPr lang="en-US" dirty="0">
                <a:solidFill>
                  <a:schemeClr val="accent1">
                    <a:lumMod val="75000"/>
                  </a:schemeClr>
                </a:solidFill>
                <a:latin typeface="+mj-lt"/>
                <a:cs typeface="Times New Roman" panose="02020603050405020304" pitchFamily="18" charset="0"/>
              </a:rPr>
              <a:t> </a:t>
            </a:r>
            <a:r>
              <a:rPr lang="en-US" dirty="0" err="1">
                <a:solidFill>
                  <a:schemeClr val="accent1">
                    <a:lumMod val="75000"/>
                  </a:schemeClr>
                </a:solidFill>
                <a:latin typeface="+mj-lt"/>
                <a:cs typeface="Times New Roman" panose="02020603050405020304" pitchFamily="18" charset="0"/>
              </a:rPr>
              <a:t>Aprobados</a:t>
            </a:r>
            <a:r>
              <a:rPr lang="en-US" dirty="0">
                <a:solidFill>
                  <a:schemeClr val="accent1">
                    <a:lumMod val="75000"/>
                  </a:schemeClr>
                </a:solidFill>
                <a:latin typeface="+mj-lt"/>
                <a:cs typeface="Times New Roman" panose="02020603050405020304" pitchFamily="18" charset="0"/>
              </a:rPr>
              <a:t>. </a:t>
            </a:r>
          </a:p>
          <a:p>
            <a:pPr marL="285750" indent="-285750">
              <a:lnSpc>
                <a:spcPct val="150000"/>
              </a:lnSpc>
              <a:buFont typeface="Arial" panose="020B0604020202020204" pitchFamily="34" charset="0"/>
              <a:buChar char="•"/>
              <a:defRPr/>
            </a:pPr>
            <a:r>
              <a:rPr lang="es-ES" altLang="en-US" dirty="0">
                <a:solidFill>
                  <a:schemeClr val="accent1">
                    <a:lumMod val="75000"/>
                  </a:schemeClr>
                </a:solidFill>
                <a:latin typeface="+mj-lt"/>
                <a:cs typeface="Times New Roman" panose="02020603050405020304" pitchFamily="18" charset="0"/>
              </a:rPr>
              <a:t>Los anuncios de boletín se envían solamente por correo electrónico.</a:t>
            </a:r>
            <a:endParaRPr lang="en-US" altLang="en-US" dirty="0">
              <a:solidFill>
                <a:schemeClr val="accent1">
                  <a:lumMod val="75000"/>
                </a:schemeClr>
              </a:solidFill>
              <a:latin typeface="+mj-lt"/>
              <a:cs typeface="Times New Roman" panose="02020603050405020304" pitchFamily="18" charset="0"/>
            </a:endParaRPr>
          </a:p>
          <a:p>
            <a:pPr marL="285750" indent="-285750">
              <a:lnSpc>
                <a:spcPct val="150000"/>
              </a:lnSpc>
              <a:buFont typeface="Arial" panose="020B0604020202020204" pitchFamily="34" charset="0"/>
              <a:buChar char="•"/>
              <a:defRPr/>
            </a:pPr>
            <a:r>
              <a:rPr lang="es-ES" altLang="en-US" dirty="0">
                <a:solidFill>
                  <a:schemeClr val="accent1">
                    <a:lumMod val="75000"/>
                  </a:schemeClr>
                </a:solidFill>
                <a:latin typeface="+mj-lt"/>
                <a:cs typeface="Times New Roman" panose="02020603050405020304" pitchFamily="18" charset="0"/>
              </a:rPr>
              <a:t>Implementación de Portal en línea para aplicaciones.</a:t>
            </a:r>
            <a:endParaRPr lang="en-US" altLang="en-US" dirty="0">
              <a:solidFill>
                <a:schemeClr val="accent1">
                  <a:lumMod val="75000"/>
                </a:schemeClr>
              </a:solidFill>
              <a:latin typeface="+mj-lt"/>
              <a:cs typeface="Times New Roman" panose="02020603050405020304" pitchFamily="18" charset="0"/>
            </a:endParaRPr>
          </a:p>
          <a:p>
            <a:pPr marL="285750" indent="-285750">
              <a:lnSpc>
                <a:spcPct val="150000"/>
              </a:lnSpc>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Revisiones al acuerdo de comerciantes de WIC en Octubre 2021, Octubre 2022 y Octubre 2023.</a:t>
            </a:r>
          </a:p>
          <a:p>
            <a:pPr marL="285750" indent="-285750">
              <a:lnSpc>
                <a:spcPct val="150000"/>
              </a:lnSpc>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Se expandió las variedades y marcas de cereales infantiles y alimentos para bebés en frascos.</a:t>
            </a:r>
          </a:p>
          <a:p>
            <a:pPr marL="285750" indent="-285750">
              <a:lnSpc>
                <a:spcPct val="150000"/>
              </a:lnSpc>
              <a:buFont typeface="Arial" panose="020B0604020202020204" pitchFamily="34" charset="0"/>
              <a:buChar char="•"/>
              <a:defRPr/>
            </a:pPr>
            <a:r>
              <a:rPr lang="es-ES" dirty="0">
                <a:solidFill>
                  <a:schemeClr val="accent1">
                    <a:lumMod val="75000"/>
                  </a:schemeClr>
                </a:solidFill>
                <a:latin typeface="+mj-lt"/>
                <a:cs typeface="Times New Roman" panose="02020603050405020304" pitchFamily="18" charset="0"/>
              </a:rPr>
              <a:t>Se agregó nuevos productos a la lista de alimentos aprobados</a:t>
            </a:r>
            <a:r>
              <a:rPr lang="en-US" altLang="en-US" dirty="0">
                <a:solidFill>
                  <a:schemeClr val="accent1">
                    <a:lumMod val="75000"/>
                  </a:schemeClr>
                </a:solidFill>
                <a:latin typeface="+mj-lt"/>
                <a:cs typeface="Times New Roman" panose="02020603050405020304" pitchFamily="18" charset="0"/>
              </a:rPr>
              <a:t> </a:t>
            </a:r>
            <a:r>
              <a:rPr lang="es-ES" altLang="en-US" dirty="0">
                <a:solidFill>
                  <a:schemeClr val="accent1">
                    <a:lumMod val="75000"/>
                  </a:schemeClr>
                </a:solidFill>
                <a:latin typeface="+mj-lt"/>
                <a:cs typeface="Times New Roman" panose="02020603050405020304" pitchFamily="18" charset="0"/>
              </a:rPr>
              <a:t>y se eliminaron los alimentos que no son elegibles.</a:t>
            </a:r>
            <a:endParaRPr lang="en-US" dirty="0">
              <a:solidFill>
                <a:schemeClr val="accent1">
                  <a:lumMod val="75000"/>
                </a:schemeClr>
              </a:solidFill>
              <a:latin typeface="+mj-lt"/>
            </a:endParaRPr>
          </a:p>
        </p:txBody>
      </p:sp>
    </p:spTree>
    <p:extLst>
      <p:ext uri="{BB962C8B-B14F-4D97-AF65-F5344CB8AC3E}">
        <p14:creationId xmlns:p14="http://schemas.microsoft.com/office/powerpoint/2010/main" val="188856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A67C-807F-9C83-695D-F8ED4E7817F9}"/>
              </a:ext>
            </a:extLst>
          </p:cNvPr>
          <p:cNvSpPr>
            <a:spLocks noGrp="1"/>
          </p:cNvSpPr>
          <p:nvPr>
            <p:ph type="title"/>
          </p:nvPr>
        </p:nvSpPr>
        <p:spPr/>
        <p:txBody>
          <a:bodyPr>
            <a:noAutofit/>
          </a:bodyPr>
          <a:lstStyle/>
          <a:p>
            <a:pPr eaLnBrk="1" hangingPunct="1">
              <a:lnSpc>
                <a:spcPct val="100000"/>
              </a:lnSpc>
              <a:spcBef>
                <a:spcPct val="0"/>
              </a:spcBef>
              <a:buFontTx/>
              <a:buNone/>
            </a:pPr>
            <a:r>
              <a:rPr lang="es-ES" altLang="en-US" b="1" dirty="0">
                <a:solidFill>
                  <a:schemeClr val="accent1">
                    <a:lumMod val="75000"/>
                  </a:schemeClr>
                </a:solidFill>
                <a:cs typeface="Calibri" panose="020F0502020204030204" pitchFamily="34" charset="0"/>
              </a:rPr>
              <a:t>Guía de alimentos</a:t>
            </a:r>
            <a:endParaRPr lang="en-US" altLang="en-US" b="1" dirty="0">
              <a:solidFill>
                <a:schemeClr val="accent1">
                  <a:lumMod val="75000"/>
                </a:schemeClr>
              </a:solidFill>
              <a:cs typeface="Calibri" panose="020F0502020204030204" pitchFamily="34" charset="0"/>
            </a:endParaRPr>
          </a:p>
        </p:txBody>
      </p:sp>
      <p:sp>
        <p:nvSpPr>
          <p:cNvPr id="3" name="Text Placeholder 2">
            <a:extLst>
              <a:ext uri="{FF2B5EF4-FFF2-40B4-BE49-F238E27FC236}">
                <a16:creationId xmlns:a16="http://schemas.microsoft.com/office/drawing/2014/main" id="{69A3DA26-C7C9-8D5C-21BA-86684488EF8D}"/>
              </a:ext>
            </a:extLst>
          </p:cNvPr>
          <p:cNvSpPr>
            <a:spLocks noGrp="1"/>
          </p:cNvSpPr>
          <p:nvPr>
            <p:ph type="body" idx="1"/>
          </p:nvPr>
        </p:nvSpPr>
        <p:spPr>
          <a:xfrm>
            <a:off x="1970049" y="2119282"/>
            <a:ext cx="4007005" cy="2433514"/>
          </a:xfrm>
        </p:spPr>
        <p:txBody>
          <a:bodyPr>
            <a:normAutofit fontScale="92500" lnSpcReduction="10000"/>
          </a:bodyPr>
          <a:lstStyle/>
          <a:p>
            <a:pPr>
              <a:lnSpc>
                <a:spcPct val="100000"/>
              </a:lnSpc>
              <a:spcBef>
                <a:spcPct val="0"/>
              </a:spcBef>
              <a:spcAft>
                <a:spcPts val="1200"/>
              </a:spcAft>
              <a:defRPr/>
            </a:pPr>
            <a:r>
              <a:rPr lang="en-US" altLang="en-US" sz="1200" dirty="0">
                <a:solidFill>
                  <a:schemeClr val="accent1">
                    <a:lumMod val="75000"/>
                  </a:schemeClr>
                </a:solidFill>
                <a:latin typeface="+mj-lt"/>
                <a:cs typeface="Times New Roman" panose="02020603050405020304" pitchFamily="18" charset="0"/>
                <a:hlinkClick r:id="rId2">
                  <a:extLst>
                    <a:ext uri="{A12FA001-AC4F-418D-AE19-62706E023703}">
                      <ahyp:hlinkClr xmlns:ahyp="http://schemas.microsoft.com/office/drawing/2018/hyperlinkcolor" val="tx"/>
                    </a:ext>
                  </a:extLst>
                </a:hlinkClick>
              </a:rPr>
              <a:t>https://portal.ct.gov/DPH/WIC/Approved-Food-Guide</a:t>
            </a:r>
            <a:endParaRPr lang="en-US" altLang="en-US" sz="1200" dirty="0">
              <a:solidFill>
                <a:schemeClr val="accent1">
                  <a:lumMod val="75000"/>
                </a:schemeClr>
              </a:solidFill>
              <a:latin typeface="+mj-lt"/>
              <a:cs typeface="Times New Roman" panose="02020603050405020304" pitchFamily="18" charset="0"/>
            </a:endParaRPr>
          </a:p>
          <a:p>
            <a:pPr>
              <a:lnSpc>
                <a:spcPct val="100000"/>
              </a:lnSpc>
              <a:spcBef>
                <a:spcPct val="0"/>
              </a:spcBef>
              <a:spcAft>
                <a:spcPts val="1200"/>
              </a:spcAft>
              <a:defRPr/>
            </a:pPr>
            <a:r>
              <a:rPr lang="es-ES" altLang="en-US" sz="1200" dirty="0">
                <a:solidFill>
                  <a:schemeClr val="accent1">
                    <a:lumMod val="75000"/>
                  </a:schemeClr>
                </a:solidFill>
                <a:latin typeface="+mj-lt"/>
                <a:cs typeface="Times New Roman" panose="02020603050405020304" pitchFamily="18" charset="0"/>
              </a:rPr>
              <a:t>Use la tarjeta de comerciantes de alimentos aprobados y la aplicación de WIC </a:t>
            </a:r>
            <a:r>
              <a:rPr lang="es-ES" altLang="en-US" sz="1200" dirty="0" err="1">
                <a:solidFill>
                  <a:schemeClr val="accent1">
                    <a:lumMod val="75000"/>
                  </a:schemeClr>
                </a:solidFill>
                <a:latin typeface="+mj-lt"/>
                <a:cs typeface="Times New Roman" panose="02020603050405020304" pitchFamily="18" charset="0"/>
              </a:rPr>
              <a:t>Shopper</a:t>
            </a:r>
            <a:r>
              <a:rPr lang="es-ES" altLang="en-US" sz="1200" dirty="0">
                <a:solidFill>
                  <a:schemeClr val="accent1">
                    <a:lumMod val="75000"/>
                  </a:schemeClr>
                </a:solidFill>
                <a:latin typeface="+mj-lt"/>
                <a:cs typeface="Times New Roman" panose="02020603050405020304" pitchFamily="18" charset="0"/>
              </a:rPr>
              <a:t> para los productos específicos y las marcas de alimentos aprobados por WIC de Connecticut. </a:t>
            </a:r>
          </a:p>
          <a:p>
            <a:pPr>
              <a:lnSpc>
                <a:spcPct val="100000"/>
              </a:lnSpc>
              <a:spcBef>
                <a:spcPct val="0"/>
              </a:spcBef>
              <a:spcAft>
                <a:spcPts val="1200"/>
              </a:spcAft>
              <a:defRPr/>
            </a:pPr>
            <a:r>
              <a:rPr lang="es-ES" altLang="en-US" sz="1200" dirty="0">
                <a:solidFill>
                  <a:schemeClr val="accent1">
                    <a:lumMod val="75000"/>
                  </a:schemeClr>
                </a:solidFill>
                <a:latin typeface="+mj-lt"/>
                <a:cs typeface="Times New Roman" panose="02020603050405020304" pitchFamily="18" charset="0"/>
              </a:rPr>
              <a:t>Los folletos </a:t>
            </a:r>
            <a:r>
              <a:rPr lang="en-US" altLang="en-US" sz="1200" dirty="0" err="1">
                <a:solidFill>
                  <a:schemeClr val="accent1">
                    <a:lumMod val="75000"/>
                  </a:schemeClr>
                </a:solidFill>
                <a:latin typeface="+mj-lt"/>
                <a:cs typeface="Times New Roman" panose="02020603050405020304" pitchFamily="18" charset="0"/>
              </a:rPr>
              <a:t>están</a:t>
            </a:r>
            <a:r>
              <a:rPr lang="en-US" altLang="en-US" sz="1200" dirty="0">
                <a:solidFill>
                  <a:schemeClr val="accent1">
                    <a:lumMod val="75000"/>
                  </a:schemeClr>
                </a:solidFill>
                <a:latin typeface="+mj-lt"/>
                <a:cs typeface="Times New Roman" panose="02020603050405020304" pitchFamily="18" charset="0"/>
              </a:rPr>
              <a:t> dis</a:t>
            </a:r>
            <a:r>
              <a:rPr lang="es-ES" altLang="en-US" sz="1200" dirty="0">
                <a:solidFill>
                  <a:schemeClr val="accent1">
                    <a:lumMod val="75000"/>
                  </a:schemeClr>
                </a:solidFill>
                <a:latin typeface="+mj-lt"/>
                <a:cs typeface="Times New Roman" panose="02020603050405020304" pitchFamily="18" charset="0"/>
              </a:rPr>
              <a:t>ponibles en inglés y español.</a:t>
            </a:r>
          </a:p>
          <a:p>
            <a:pPr>
              <a:lnSpc>
                <a:spcPct val="100000"/>
              </a:lnSpc>
              <a:spcBef>
                <a:spcPct val="0"/>
              </a:spcBef>
              <a:spcAft>
                <a:spcPts val="1200"/>
              </a:spcAft>
              <a:defRPr/>
            </a:pPr>
            <a:r>
              <a:rPr lang="es-ES" altLang="en-US" sz="1200" dirty="0">
                <a:solidFill>
                  <a:schemeClr val="accent1">
                    <a:lumMod val="75000"/>
                  </a:schemeClr>
                </a:solidFill>
                <a:latin typeface="+mj-lt"/>
                <a:cs typeface="Times New Roman" panose="02020603050405020304" pitchFamily="18" charset="0"/>
              </a:rPr>
              <a:t>Disponible en otros 4 idiomas en nuestra pagina web. </a:t>
            </a:r>
          </a:p>
          <a:p>
            <a:pPr>
              <a:lnSpc>
                <a:spcPct val="100000"/>
              </a:lnSpc>
              <a:spcBef>
                <a:spcPct val="0"/>
              </a:spcBef>
              <a:spcAft>
                <a:spcPts val="1200"/>
              </a:spcAft>
              <a:defRPr/>
            </a:pPr>
            <a:r>
              <a:rPr lang="es-ES" altLang="en-US" sz="1200" dirty="0">
                <a:solidFill>
                  <a:schemeClr val="accent1">
                    <a:lumMod val="75000"/>
                  </a:schemeClr>
                </a:solidFill>
                <a:latin typeface="+mj-lt"/>
                <a:cs typeface="Times New Roman" panose="02020603050405020304" pitchFamily="18" charset="0"/>
              </a:rPr>
              <a:t>Permitir la compra de todas las marcas autorizadas que se encuentran en la Guía de Alimentos aprobados por WIC.</a:t>
            </a:r>
            <a:r>
              <a:rPr lang="en-US" altLang="en-US" sz="1200" dirty="0">
                <a:solidFill>
                  <a:schemeClr val="accent1">
                    <a:lumMod val="75000"/>
                  </a:schemeClr>
                </a:solidFill>
                <a:latin typeface="+mj-lt"/>
                <a:cs typeface="Times New Roman" panose="02020603050405020304" pitchFamily="18" charset="0"/>
              </a:rPr>
              <a:t> </a:t>
            </a:r>
          </a:p>
          <a:p>
            <a:pPr marL="0" indent="0">
              <a:buNone/>
            </a:pPr>
            <a:endParaRPr lang="en-US" dirty="0"/>
          </a:p>
        </p:txBody>
      </p:sp>
      <p:pic>
        <p:nvPicPr>
          <p:cNvPr id="5" name="Picture 1">
            <a:extLst>
              <a:ext uri="{FF2B5EF4-FFF2-40B4-BE49-F238E27FC236}">
                <a16:creationId xmlns:a16="http://schemas.microsoft.com/office/drawing/2014/main" id="{944C6C73-0013-E7A0-1C40-518A673100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3444" y="107861"/>
            <a:ext cx="2985012" cy="335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E41DE1F-FDF3-0AF3-1CBC-99EE270BB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782" y="2982854"/>
            <a:ext cx="952806" cy="9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1323759D-ECFA-F837-BC74-62FCFEBF5F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722" y="590705"/>
            <a:ext cx="3194102" cy="14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67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9A2D-EF88-CD0A-0242-FAC64C0E62FF}"/>
              </a:ext>
            </a:extLst>
          </p:cNvPr>
          <p:cNvSpPr>
            <a:spLocks noGrp="1"/>
          </p:cNvSpPr>
          <p:nvPr>
            <p:ph type="title"/>
          </p:nvPr>
        </p:nvSpPr>
        <p:spPr/>
        <p:txBody>
          <a:bodyPr>
            <a:noAutofit/>
          </a:bodyPr>
          <a:lstStyle/>
          <a:p>
            <a:r>
              <a:rPr lang="es-PR" altLang="en-US" b="1" dirty="0">
                <a:solidFill>
                  <a:schemeClr val="accent1">
                    <a:lumMod val="75000"/>
                  </a:schemeClr>
                </a:solidFill>
                <a:cs typeface="Calibri" panose="020F0502020204030204" pitchFamily="34" charset="0"/>
              </a:rPr>
              <a:t>Apéndice B-Requisitos</a:t>
            </a:r>
            <a:r>
              <a:rPr lang="en-US" altLang="en-US" b="1" dirty="0">
                <a:solidFill>
                  <a:schemeClr val="accent1">
                    <a:lumMod val="75000"/>
                  </a:schemeClr>
                </a:solidFill>
                <a:cs typeface="Calibri" panose="020F0502020204030204" pitchFamily="34" charset="0"/>
              </a:rPr>
              <a:t> del </a:t>
            </a:r>
            <a:r>
              <a:rPr lang="es-PR" altLang="en-US" b="1" dirty="0">
                <a:solidFill>
                  <a:schemeClr val="accent1">
                    <a:lumMod val="75000"/>
                  </a:schemeClr>
                </a:solidFill>
                <a:cs typeface="Calibri" panose="020F0502020204030204" pitchFamily="34" charset="0"/>
              </a:rPr>
              <a:t>Inventario</a:t>
            </a:r>
            <a:r>
              <a:rPr lang="en-US" altLang="en-US" b="1" dirty="0">
                <a:solidFill>
                  <a:schemeClr val="accent1">
                    <a:lumMod val="75000"/>
                  </a:schemeClr>
                </a:solidFill>
                <a:cs typeface="Calibri" panose="020F0502020204030204" pitchFamily="34" charset="0"/>
              </a:rPr>
              <a:t> </a:t>
            </a:r>
            <a:r>
              <a:rPr lang="es-PR" altLang="en-US" dirty="0">
                <a:solidFill>
                  <a:schemeClr val="accent1">
                    <a:lumMod val="75000"/>
                  </a:schemeClr>
                </a:solidFill>
                <a:cs typeface="Calibri" panose="020F0502020204030204" pitchFamily="34" charset="0"/>
              </a:rPr>
              <a:t>M</a:t>
            </a:r>
            <a:r>
              <a:rPr lang="es-PR" altLang="en-US" b="1" dirty="0">
                <a:solidFill>
                  <a:schemeClr val="accent1">
                    <a:lumMod val="75000"/>
                  </a:schemeClr>
                </a:solidFill>
                <a:cs typeface="Calibri" panose="020F0502020204030204" pitchFamily="34" charset="0"/>
              </a:rPr>
              <a:t>ínimo</a:t>
            </a:r>
            <a:br>
              <a:rPr lang="en-US" altLang="en-US" b="1" dirty="0">
                <a:solidFill>
                  <a:schemeClr val="accent1">
                    <a:lumMod val="75000"/>
                  </a:schemeClr>
                </a:solidFill>
                <a:cs typeface="Calibri" panose="020F0502020204030204" pitchFamily="34" charset="0"/>
              </a:rPr>
            </a:br>
            <a:endParaRPr lang="en-US" dirty="0">
              <a:solidFill>
                <a:schemeClr val="accent1">
                  <a:lumMod val="75000"/>
                </a:schemeClr>
              </a:solidFill>
            </a:endParaRPr>
          </a:p>
        </p:txBody>
      </p:sp>
      <p:sp>
        <p:nvSpPr>
          <p:cNvPr id="3" name="Text Placeholder 2">
            <a:extLst>
              <a:ext uri="{FF2B5EF4-FFF2-40B4-BE49-F238E27FC236}">
                <a16:creationId xmlns:a16="http://schemas.microsoft.com/office/drawing/2014/main" id="{FA849264-8A27-A133-8038-DADA612AD3D1}"/>
              </a:ext>
            </a:extLst>
          </p:cNvPr>
          <p:cNvSpPr>
            <a:spLocks noGrp="1"/>
          </p:cNvSpPr>
          <p:nvPr>
            <p:ph type="body" idx="1"/>
          </p:nvPr>
        </p:nvSpPr>
        <p:spPr/>
        <p:txBody>
          <a:bodyPr>
            <a:normAutofit/>
          </a:bodyPr>
          <a:lstStyle/>
          <a:p>
            <a:pPr marL="0" lvl="2" indent="0">
              <a:buNone/>
              <a:defRPr/>
            </a:pPr>
            <a:r>
              <a:rPr lang="en-US" sz="1000" dirty="0">
                <a:solidFill>
                  <a:schemeClr val="accent1">
                    <a:lumMod val="75000"/>
                  </a:schemeClr>
                </a:solidFill>
                <a:hlinkClick r:id="rId2">
                  <a:extLst>
                    <a:ext uri="{A12FA001-AC4F-418D-AE19-62706E023703}">
                      <ahyp:hlinkClr xmlns:ahyp="http://schemas.microsoft.com/office/drawing/2018/hyperlinkcolor" val="tx"/>
                    </a:ext>
                  </a:extLst>
                </a:hlinkClick>
              </a:rPr>
              <a:t>https://portal.ct.gov/-/media/departments-and-agencies/dph/dph/wic-2018/frvm/fy24/appendix-b.pdf</a:t>
            </a:r>
            <a:endParaRPr lang="en-US" sz="1000" dirty="0">
              <a:solidFill>
                <a:schemeClr val="accent1">
                  <a:lumMod val="75000"/>
                </a:schemeClr>
              </a:solidFill>
            </a:endParaRPr>
          </a:p>
          <a:p>
            <a:pPr marL="0" lvl="2" indent="0">
              <a:buNone/>
              <a:defRPr/>
            </a:pPr>
            <a:endParaRPr lang="en-US" altLang="en-US" sz="1100" b="1" dirty="0">
              <a:solidFill>
                <a:schemeClr val="accent1">
                  <a:lumMod val="75000"/>
                </a:schemeClr>
              </a:solidFill>
              <a:latin typeface="+mj-lt"/>
              <a:cs typeface="Times New Roman" panose="02020603050405020304" pitchFamily="18" charset="0"/>
            </a:endParaRPr>
          </a:p>
          <a:p>
            <a:pPr marL="0" lvl="2" indent="0">
              <a:buNone/>
              <a:defRPr/>
            </a:pPr>
            <a:r>
              <a:rPr lang="en-US" altLang="en-US" sz="1100" b="1" dirty="0">
                <a:solidFill>
                  <a:schemeClr val="accent1">
                    <a:lumMod val="75000"/>
                  </a:schemeClr>
                </a:solidFill>
                <a:latin typeface="+mj-lt"/>
                <a:cs typeface="Times New Roman" panose="02020603050405020304" pitchFamily="18" charset="0"/>
              </a:rPr>
              <a:t>Leche 1%/</a:t>
            </a:r>
            <a:r>
              <a:rPr lang="es-PR" altLang="en-US" sz="1100" b="1" dirty="0">
                <a:solidFill>
                  <a:schemeClr val="accent1">
                    <a:lumMod val="75000"/>
                  </a:schemeClr>
                </a:solidFill>
                <a:latin typeface="+mj-lt"/>
                <a:cs typeface="Times New Roman" panose="02020603050405020304" pitchFamily="18" charset="0"/>
              </a:rPr>
              <a:t>bajo</a:t>
            </a:r>
            <a:r>
              <a:rPr lang="en-US" altLang="en-US" sz="1100" b="1" dirty="0">
                <a:solidFill>
                  <a:schemeClr val="accent1">
                    <a:lumMod val="75000"/>
                  </a:schemeClr>
                </a:solidFill>
                <a:latin typeface="+mj-lt"/>
                <a:cs typeface="Times New Roman" panose="02020603050405020304" pitchFamily="18" charset="0"/>
              </a:rPr>
              <a:t> </a:t>
            </a:r>
            <a:r>
              <a:rPr lang="es-PR" altLang="en-US" sz="1100" b="1" dirty="0">
                <a:solidFill>
                  <a:schemeClr val="accent1">
                    <a:lumMod val="75000"/>
                  </a:schemeClr>
                </a:solidFill>
                <a:latin typeface="+mj-lt"/>
                <a:cs typeface="Times New Roman" panose="02020603050405020304" pitchFamily="18" charset="0"/>
              </a:rPr>
              <a:t>en</a:t>
            </a:r>
            <a:r>
              <a:rPr lang="en-US" altLang="en-US" sz="1100" b="1" dirty="0">
                <a:solidFill>
                  <a:schemeClr val="accent1">
                    <a:lumMod val="75000"/>
                  </a:schemeClr>
                </a:solidFill>
                <a:latin typeface="+mj-lt"/>
                <a:cs typeface="Times New Roman" panose="02020603050405020304" pitchFamily="18" charset="0"/>
              </a:rPr>
              <a:t> </a:t>
            </a:r>
            <a:r>
              <a:rPr lang="es-PR" altLang="en-US" sz="1100" b="1" dirty="0">
                <a:solidFill>
                  <a:schemeClr val="accent1">
                    <a:lumMod val="75000"/>
                  </a:schemeClr>
                </a:solidFill>
                <a:latin typeface="+mj-lt"/>
                <a:cs typeface="Times New Roman" panose="02020603050405020304" pitchFamily="18" charset="0"/>
              </a:rPr>
              <a:t>grasa/leche</a:t>
            </a:r>
            <a:r>
              <a:rPr lang="en-US" altLang="en-US" sz="1100" b="1" dirty="0">
                <a:solidFill>
                  <a:schemeClr val="accent1">
                    <a:lumMod val="75000"/>
                  </a:schemeClr>
                </a:solidFill>
                <a:latin typeface="+mj-lt"/>
                <a:cs typeface="Times New Roman" panose="02020603050405020304" pitchFamily="18" charset="0"/>
              </a:rPr>
              <a:t> </a:t>
            </a:r>
            <a:r>
              <a:rPr lang="es-PR" altLang="en-US" sz="1100" b="1" dirty="0">
                <a:solidFill>
                  <a:schemeClr val="accent1">
                    <a:lumMod val="75000"/>
                  </a:schemeClr>
                </a:solidFill>
                <a:latin typeface="+mj-lt"/>
                <a:cs typeface="Times New Roman" panose="02020603050405020304" pitchFamily="18" charset="0"/>
              </a:rPr>
              <a:t>ligera</a:t>
            </a:r>
            <a:r>
              <a:rPr lang="en-US" altLang="en-US" sz="1100" b="1" dirty="0">
                <a:solidFill>
                  <a:schemeClr val="accent1">
                    <a:lumMod val="75000"/>
                  </a:schemeClr>
                </a:solidFill>
                <a:latin typeface="+mj-lt"/>
                <a:cs typeface="Times New Roman" panose="02020603050405020304" pitchFamily="18" charset="0"/>
              </a:rPr>
              <a:t> o </a:t>
            </a:r>
            <a:r>
              <a:rPr lang="es-PR" altLang="en-US" sz="1100" b="1" dirty="0">
                <a:solidFill>
                  <a:schemeClr val="accent1">
                    <a:lumMod val="75000"/>
                  </a:schemeClr>
                </a:solidFill>
                <a:latin typeface="+mj-lt"/>
                <a:cs typeface="Times New Roman" panose="02020603050405020304" pitchFamily="18" charset="0"/>
              </a:rPr>
              <a:t>descremada/libre</a:t>
            </a:r>
            <a:r>
              <a:rPr lang="en-US" altLang="en-US" sz="1100" b="1" dirty="0">
                <a:solidFill>
                  <a:schemeClr val="accent1">
                    <a:lumMod val="75000"/>
                  </a:schemeClr>
                </a:solidFill>
                <a:latin typeface="+mj-lt"/>
                <a:cs typeface="Times New Roman" panose="02020603050405020304" pitchFamily="18" charset="0"/>
              </a:rPr>
              <a:t> </a:t>
            </a:r>
            <a:r>
              <a:rPr lang="es-PR" altLang="en-US" sz="1100" b="1" dirty="0">
                <a:solidFill>
                  <a:schemeClr val="accent1">
                    <a:lumMod val="75000"/>
                  </a:schemeClr>
                </a:solidFill>
                <a:latin typeface="+mj-lt"/>
                <a:cs typeface="Times New Roman" panose="02020603050405020304" pitchFamily="18" charset="0"/>
              </a:rPr>
              <a:t>en</a:t>
            </a:r>
            <a:r>
              <a:rPr lang="en-US" altLang="en-US" sz="1100" b="1" dirty="0">
                <a:solidFill>
                  <a:schemeClr val="accent1">
                    <a:lumMod val="75000"/>
                  </a:schemeClr>
                </a:solidFill>
                <a:latin typeface="+mj-lt"/>
                <a:cs typeface="Times New Roman" panose="02020603050405020304" pitchFamily="18" charset="0"/>
              </a:rPr>
              <a:t> </a:t>
            </a:r>
            <a:r>
              <a:rPr lang="es-PR" altLang="en-US" sz="1100" b="1" dirty="0">
                <a:solidFill>
                  <a:schemeClr val="accent1">
                    <a:lumMod val="75000"/>
                  </a:schemeClr>
                </a:solidFill>
                <a:latin typeface="+mj-lt"/>
                <a:cs typeface="Times New Roman" panose="02020603050405020304" pitchFamily="18" charset="0"/>
              </a:rPr>
              <a:t>grasa</a:t>
            </a:r>
            <a:r>
              <a:rPr lang="en-US" altLang="en-US" sz="1100" b="1" dirty="0">
                <a:solidFill>
                  <a:schemeClr val="accent1">
                    <a:lumMod val="75000"/>
                  </a:schemeClr>
                </a:solidFill>
                <a:latin typeface="+mj-lt"/>
                <a:cs typeface="Times New Roman" panose="02020603050405020304" pitchFamily="18" charset="0"/>
              </a:rPr>
              <a:t>/</a:t>
            </a:r>
            <a:r>
              <a:rPr lang="es-PR" altLang="en-US" sz="1100" b="1" dirty="0">
                <a:solidFill>
                  <a:schemeClr val="accent1">
                    <a:lumMod val="75000"/>
                  </a:schemeClr>
                </a:solidFill>
                <a:latin typeface="+mj-lt"/>
                <a:cs typeface="Times New Roman" panose="02020603050405020304" pitchFamily="18" charset="0"/>
              </a:rPr>
              <a:t>liquido</a:t>
            </a:r>
            <a:r>
              <a:rPr lang="en-US" altLang="en-US" sz="1100" b="1" dirty="0">
                <a:solidFill>
                  <a:schemeClr val="accent1">
                    <a:lumMod val="75000"/>
                  </a:schemeClr>
                </a:solidFill>
                <a:latin typeface="+mj-lt"/>
                <a:cs typeface="Times New Roman" panose="02020603050405020304" pitchFamily="18" charset="0"/>
              </a:rPr>
              <a:t> de </a:t>
            </a:r>
            <a:r>
              <a:rPr lang="es-PR" altLang="en-US" sz="1100" b="1" dirty="0">
                <a:solidFill>
                  <a:schemeClr val="accent1">
                    <a:lumMod val="75000"/>
                  </a:schemeClr>
                </a:solidFill>
                <a:latin typeface="+mj-lt"/>
                <a:cs typeface="Times New Roman" panose="02020603050405020304" pitchFamily="18" charset="0"/>
              </a:rPr>
              <a:t>leche</a:t>
            </a:r>
            <a:r>
              <a:rPr lang="en-US" altLang="en-US" sz="1100" b="1" dirty="0">
                <a:solidFill>
                  <a:schemeClr val="accent1">
                    <a:lumMod val="75000"/>
                  </a:schemeClr>
                </a:solidFill>
                <a:latin typeface="+mj-lt"/>
                <a:cs typeface="Times New Roman" panose="02020603050405020304" pitchFamily="18" charset="0"/>
              </a:rPr>
              <a:t> sin </a:t>
            </a:r>
            <a:r>
              <a:rPr lang="es-PR" altLang="en-US" sz="1100" b="1" dirty="0">
                <a:solidFill>
                  <a:schemeClr val="accent1">
                    <a:lumMod val="75000"/>
                  </a:schemeClr>
                </a:solidFill>
                <a:latin typeface="+mj-lt"/>
                <a:cs typeface="Times New Roman" panose="02020603050405020304" pitchFamily="18" charset="0"/>
              </a:rPr>
              <a:t>grasa.</a:t>
            </a:r>
          </a:p>
          <a:p>
            <a:pPr marL="0" lvl="2" indent="0">
              <a:buNone/>
              <a:defRPr/>
            </a:pPr>
            <a:r>
              <a:rPr lang="en-US" altLang="en-US" sz="1100" u="sng" dirty="0">
                <a:solidFill>
                  <a:schemeClr val="accent1">
                    <a:lumMod val="75000"/>
                  </a:schemeClr>
                </a:solidFill>
                <a:latin typeface="+mj-lt"/>
                <a:cs typeface="Times New Roman" panose="02020603050405020304" pitchFamily="18" charset="0"/>
              </a:rPr>
              <a:t>6 </a:t>
            </a:r>
            <a:r>
              <a:rPr lang="es-PR" altLang="en-US" sz="1100" u="sng" dirty="0">
                <a:solidFill>
                  <a:schemeClr val="accent1">
                    <a:lumMod val="75000"/>
                  </a:schemeClr>
                </a:solidFill>
                <a:latin typeface="+mj-lt"/>
                <a:cs typeface="Times New Roman" panose="02020603050405020304" pitchFamily="18" charset="0"/>
              </a:rPr>
              <a:t>galones</a:t>
            </a:r>
            <a:r>
              <a:rPr lang="es-PR" altLang="en-US" sz="1100" dirty="0">
                <a:solidFill>
                  <a:schemeClr val="accent1">
                    <a:lumMod val="75000"/>
                  </a:schemeClr>
                </a:solidFill>
                <a:latin typeface="+mj-lt"/>
                <a:cs typeface="Times New Roman" panose="02020603050405020304" pitchFamily="18" charset="0"/>
              </a:rPr>
              <a:t>-en</a:t>
            </a:r>
            <a:r>
              <a:rPr lang="en-US" altLang="en-US" sz="1100" dirty="0">
                <a:solidFill>
                  <a:schemeClr val="accent1">
                    <a:lumMod val="75000"/>
                  </a:schemeClr>
                </a:solidFill>
                <a:latin typeface="+mj-lt"/>
                <a:cs typeface="Times New Roman" panose="02020603050405020304" pitchFamily="18" charset="0"/>
              </a:rPr>
              <a:t> </a:t>
            </a:r>
            <a:r>
              <a:rPr lang="es-PR" altLang="en-US" sz="1100" dirty="0">
                <a:solidFill>
                  <a:schemeClr val="accent1">
                    <a:lumMod val="75000"/>
                  </a:schemeClr>
                </a:solidFill>
                <a:latin typeface="+mj-lt"/>
                <a:cs typeface="Times New Roman" panose="02020603050405020304" pitchFamily="18" charset="0"/>
              </a:rPr>
              <a:t>cualquier</a:t>
            </a:r>
            <a:r>
              <a:rPr lang="en-US" altLang="en-US" sz="1100" dirty="0">
                <a:solidFill>
                  <a:schemeClr val="accent1">
                    <a:lumMod val="75000"/>
                  </a:schemeClr>
                </a:solidFill>
                <a:latin typeface="+mj-lt"/>
                <a:cs typeface="Times New Roman" panose="02020603050405020304" pitchFamily="18" charset="0"/>
              </a:rPr>
              <a:t> </a:t>
            </a:r>
            <a:r>
              <a:rPr lang="es-PR" altLang="en-US" sz="1100" dirty="0">
                <a:solidFill>
                  <a:schemeClr val="accent1">
                    <a:lumMod val="75000"/>
                  </a:schemeClr>
                </a:solidFill>
                <a:latin typeface="+mj-lt"/>
                <a:cs typeface="Times New Roman" panose="02020603050405020304" pitchFamily="18" charset="0"/>
              </a:rPr>
              <a:t>combinación</a:t>
            </a:r>
            <a:r>
              <a:rPr lang="en-US" altLang="en-US" sz="1100" dirty="0">
                <a:solidFill>
                  <a:schemeClr val="accent1">
                    <a:lumMod val="75000"/>
                  </a:schemeClr>
                </a:solidFill>
                <a:latin typeface="+mj-lt"/>
                <a:cs typeface="Times New Roman" panose="02020603050405020304" pitchFamily="18" charset="0"/>
              </a:rPr>
              <a:t> de </a:t>
            </a:r>
            <a:r>
              <a:rPr lang="es-PR" altLang="en-US" sz="1100" dirty="0">
                <a:solidFill>
                  <a:schemeClr val="accent1">
                    <a:lumMod val="75000"/>
                  </a:schemeClr>
                </a:solidFill>
                <a:latin typeface="+mj-lt"/>
                <a:cs typeface="Times New Roman" panose="02020603050405020304" pitchFamily="18" charset="0"/>
              </a:rPr>
              <a:t>galón</a:t>
            </a:r>
            <a:r>
              <a:rPr lang="en-US" altLang="en-US" sz="1100" dirty="0">
                <a:solidFill>
                  <a:schemeClr val="accent1">
                    <a:lumMod val="75000"/>
                  </a:schemeClr>
                </a:solidFill>
                <a:latin typeface="+mj-lt"/>
                <a:cs typeface="Times New Roman" panose="02020603050405020304" pitchFamily="18" charset="0"/>
              </a:rPr>
              <a:t> y/o </a:t>
            </a:r>
            <a:r>
              <a:rPr lang="es-PR" altLang="en-US" sz="1100" dirty="0">
                <a:solidFill>
                  <a:schemeClr val="accent1">
                    <a:lumMod val="75000"/>
                  </a:schemeClr>
                </a:solidFill>
                <a:latin typeface="+mj-lt"/>
                <a:cs typeface="Times New Roman" panose="02020603050405020304" pitchFamily="18" charset="0"/>
              </a:rPr>
              <a:t>medio</a:t>
            </a:r>
            <a:r>
              <a:rPr lang="en-US" altLang="en-US" sz="1100" dirty="0">
                <a:solidFill>
                  <a:schemeClr val="accent1">
                    <a:lumMod val="75000"/>
                  </a:schemeClr>
                </a:solidFill>
                <a:latin typeface="+mj-lt"/>
                <a:cs typeface="Times New Roman" panose="02020603050405020304" pitchFamily="18" charset="0"/>
              </a:rPr>
              <a:t> </a:t>
            </a:r>
            <a:r>
              <a:rPr lang="es-PR" altLang="en-US" sz="1100" dirty="0">
                <a:solidFill>
                  <a:schemeClr val="accent1">
                    <a:lumMod val="75000"/>
                  </a:schemeClr>
                </a:solidFill>
                <a:latin typeface="+mj-lt"/>
                <a:cs typeface="Times New Roman" panose="02020603050405020304" pitchFamily="18" charset="0"/>
              </a:rPr>
              <a:t>galón.   </a:t>
            </a:r>
          </a:p>
          <a:p>
            <a:pPr marL="0" lvl="2" indent="0">
              <a:buNone/>
              <a:defRPr/>
            </a:pPr>
            <a:endParaRPr lang="es-PR" altLang="en-US" sz="1100" dirty="0">
              <a:solidFill>
                <a:schemeClr val="accent1">
                  <a:lumMod val="75000"/>
                </a:schemeClr>
              </a:solidFill>
              <a:latin typeface="+mj-lt"/>
              <a:cs typeface="Times New Roman" panose="02020603050405020304" pitchFamily="18" charset="0"/>
            </a:endParaRPr>
          </a:p>
          <a:p>
            <a:pPr marL="0" indent="0">
              <a:buNone/>
              <a:defRPr/>
            </a:pPr>
            <a:r>
              <a:rPr lang="es-PR" altLang="en-US" b="1" dirty="0">
                <a:solidFill>
                  <a:schemeClr val="accent1">
                    <a:lumMod val="75000"/>
                  </a:schemeClr>
                </a:solidFill>
                <a:latin typeface="+mj-lt"/>
                <a:cs typeface="Times New Roman" panose="02020603050405020304" pitchFamily="18" charset="0"/>
              </a:rPr>
              <a:t>Leche</a:t>
            </a:r>
            <a:r>
              <a:rPr lang="en-US" altLang="en-US" b="1" dirty="0">
                <a:solidFill>
                  <a:schemeClr val="accent1">
                    <a:lumMod val="75000"/>
                  </a:schemeClr>
                </a:solidFill>
                <a:latin typeface="+mj-lt"/>
                <a:cs typeface="Times New Roman" panose="02020603050405020304" pitchFamily="18" charset="0"/>
              </a:rPr>
              <a:t> </a:t>
            </a:r>
            <a:r>
              <a:rPr lang="es-PR" altLang="en-US" b="1" dirty="0">
                <a:solidFill>
                  <a:schemeClr val="accent1">
                    <a:lumMod val="75000"/>
                  </a:schemeClr>
                </a:solidFill>
                <a:latin typeface="+mj-lt"/>
                <a:cs typeface="Times New Roman" panose="02020603050405020304" pitchFamily="18" charset="0"/>
              </a:rPr>
              <a:t>Entera</a:t>
            </a:r>
            <a:r>
              <a:rPr lang="en-US" altLang="en-US" b="1" dirty="0">
                <a:solidFill>
                  <a:schemeClr val="accent1">
                    <a:lumMod val="75000"/>
                  </a:schemeClr>
                </a:solidFill>
                <a:latin typeface="+mj-lt"/>
                <a:cs typeface="Times New Roman" panose="02020603050405020304" pitchFamily="18" charset="0"/>
              </a:rPr>
              <a:t> </a:t>
            </a:r>
            <a:r>
              <a:rPr lang="es-PR" altLang="en-US" b="1" dirty="0">
                <a:solidFill>
                  <a:schemeClr val="accent1">
                    <a:lumMod val="75000"/>
                  </a:schemeClr>
                </a:solidFill>
                <a:latin typeface="+mj-lt"/>
                <a:cs typeface="Times New Roman" panose="02020603050405020304" pitchFamily="18" charset="0"/>
              </a:rPr>
              <a:t>en</a:t>
            </a:r>
            <a:r>
              <a:rPr lang="en-US" altLang="en-US" b="1" dirty="0">
                <a:solidFill>
                  <a:schemeClr val="accent1">
                    <a:lumMod val="75000"/>
                  </a:schemeClr>
                </a:solidFill>
                <a:latin typeface="+mj-lt"/>
                <a:cs typeface="Times New Roman" panose="02020603050405020304" pitchFamily="18" charset="0"/>
              </a:rPr>
              <a:t> </a:t>
            </a:r>
            <a:r>
              <a:rPr lang="es-PR" altLang="en-US" b="1" dirty="0">
                <a:solidFill>
                  <a:schemeClr val="accent1">
                    <a:lumMod val="75000"/>
                  </a:schemeClr>
                </a:solidFill>
                <a:latin typeface="+mj-lt"/>
                <a:cs typeface="Times New Roman" panose="02020603050405020304" pitchFamily="18" charset="0"/>
              </a:rPr>
              <a:t>Liquido</a:t>
            </a:r>
          </a:p>
          <a:p>
            <a:pPr marL="0" indent="0">
              <a:buNone/>
              <a:defRPr/>
            </a:pPr>
            <a:r>
              <a:rPr lang="en-US" altLang="en-US" dirty="0">
                <a:solidFill>
                  <a:schemeClr val="accent1">
                    <a:lumMod val="75000"/>
                  </a:schemeClr>
                </a:solidFill>
                <a:latin typeface="+mj-lt"/>
                <a:cs typeface="Times New Roman" panose="02020603050405020304" pitchFamily="18" charset="0"/>
              </a:rPr>
              <a:t>3 </a:t>
            </a:r>
            <a:r>
              <a:rPr lang="es-PR" altLang="en-US" dirty="0">
                <a:solidFill>
                  <a:schemeClr val="accent1">
                    <a:lumMod val="75000"/>
                  </a:schemeClr>
                </a:solidFill>
                <a:latin typeface="+mj-lt"/>
                <a:cs typeface="Times New Roman" panose="02020603050405020304" pitchFamily="18" charset="0"/>
              </a:rPr>
              <a:t>galones</a:t>
            </a:r>
            <a:r>
              <a:rPr lang="en-US" altLang="en-US" dirty="0">
                <a:solidFill>
                  <a:schemeClr val="accent1">
                    <a:lumMod val="75000"/>
                  </a:schemeClr>
                </a:solidFill>
                <a:latin typeface="+mj-lt"/>
                <a:cs typeface="Times New Roman" panose="02020603050405020304" pitchFamily="18" charset="0"/>
              </a:rPr>
              <a:t> </a:t>
            </a:r>
            <a:r>
              <a:rPr lang="es-PR" altLang="en-US" dirty="0">
                <a:solidFill>
                  <a:schemeClr val="accent1">
                    <a:lumMod val="75000"/>
                  </a:schemeClr>
                </a:solidFill>
                <a:latin typeface="+mj-lt"/>
                <a:cs typeface="Times New Roman" panose="02020603050405020304" pitchFamily="18" charset="0"/>
              </a:rPr>
              <a:t>en</a:t>
            </a:r>
            <a:r>
              <a:rPr lang="en-US" altLang="en-US" dirty="0">
                <a:solidFill>
                  <a:schemeClr val="accent1">
                    <a:lumMod val="75000"/>
                  </a:schemeClr>
                </a:solidFill>
                <a:latin typeface="+mj-lt"/>
                <a:cs typeface="Times New Roman" panose="02020603050405020304" pitchFamily="18" charset="0"/>
              </a:rPr>
              <a:t> </a:t>
            </a:r>
            <a:r>
              <a:rPr lang="es-PR" altLang="en-US" dirty="0">
                <a:solidFill>
                  <a:schemeClr val="accent1">
                    <a:lumMod val="75000"/>
                  </a:schemeClr>
                </a:solidFill>
                <a:latin typeface="+mj-lt"/>
                <a:cs typeface="Times New Roman" panose="02020603050405020304" pitchFamily="18" charset="0"/>
              </a:rPr>
              <a:t>cualquier</a:t>
            </a:r>
            <a:r>
              <a:rPr lang="en-US" altLang="en-US" dirty="0">
                <a:solidFill>
                  <a:schemeClr val="accent1">
                    <a:lumMod val="75000"/>
                  </a:schemeClr>
                </a:solidFill>
                <a:latin typeface="+mj-lt"/>
                <a:cs typeface="Times New Roman" panose="02020603050405020304" pitchFamily="18" charset="0"/>
              </a:rPr>
              <a:t> </a:t>
            </a:r>
            <a:r>
              <a:rPr lang="es-PR" altLang="en-US" dirty="0">
                <a:solidFill>
                  <a:schemeClr val="accent1">
                    <a:lumMod val="75000"/>
                  </a:schemeClr>
                </a:solidFill>
                <a:latin typeface="+mj-lt"/>
                <a:cs typeface="Times New Roman" panose="02020603050405020304" pitchFamily="18" charset="0"/>
              </a:rPr>
              <a:t>combinación</a:t>
            </a:r>
            <a:r>
              <a:rPr lang="en-US" altLang="en-US" dirty="0">
                <a:solidFill>
                  <a:schemeClr val="accent1">
                    <a:lumMod val="75000"/>
                  </a:schemeClr>
                </a:solidFill>
                <a:latin typeface="+mj-lt"/>
                <a:cs typeface="Times New Roman" panose="02020603050405020304" pitchFamily="18" charset="0"/>
              </a:rPr>
              <a:t> de </a:t>
            </a:r>
            <a:r>
              <a:rPr lang="es-PR" altLang="en-US" dirty="0">
                <a:solidFill>
                  <a:schemeClr val="accent1">
                    <a:lumMod val="75000"/>
                  </a:schemeClr>
                </a:solidFill>
                <a:latin typeface="+mj-lt"/>
                <a:cs typeface="Times New Roman" panose="02020603050405020304" pitchFamily="18" charset="0"/>
              </a:rPr>
              <a:t>galón</a:t>
            </a:r>
            <a:r>
              <a:rPr lang="en-US" altLang="en-US" dirty="0">
                <a:solidFill>
                  <a:schemeClr val="accent1">
                    <a:lumMod val="75000"/>
                  </a:schemeClr>
                </a:solidFill>
                <a:latin typeface="+mj-lt"/>
                <a:cs typeface="Times New Roman" panose="02020603050405020304" pitchFamily="18" charset="0"/>
              </a:rPr>
              <a:t> y/o </a:t>
            </a:r>
            <a:r>
              <a:rPr lang="es-PR" altLang="en-US" dirty="0">
                <a:solidFill>
                  <a:schemeClr val="accent1">
                    <a:lumMod val="75000"/>
                  </a:schemeClr>
                </a:solidFill>
                <a:latin typeface="+mj-lt"/>
                <a:cs typeface="Times New Roman" panose="02020603050405020304" pitchFamily="18" charset="0"/>
              </a:rPr>
              <a:t>medio</a:t>
            </a:r>
            <a:r>
              <a:rPr lang="en-US" altLang="en-US" dirty="0">
                <a:solidFill>
                  <a:schemeClr val="accent1">
                    <a:lumMod val="75000"/>
                  </a:schemeClr>
                </a:solidFill>
                <a:latin typeface="+mj-lt"/>
                <a:cs typeface="Times New Roman" panose="02020603050405020304" pitchFamily="18" charset="0"/>
              </a:rPr>
              <a:t> </a:t>
            </a:r>
            <a:r>
              <a:rPr lang="es-PR" altLang="en-US" dirty="0">
                <a:solidFill>
                  <a:schemeClr val="accent1">
                    <a:lumMod val="75000"/>
                  </a:schemeClr>
                </a:solidFill>
                <a:latin typeface="+mj-lt"/>
                <a:cs typeface="Times New Roman" panose="02020603050405020304" pitchFamily="18" charset="0"/>
              </a:rPr>
              <a:t>galón.    </a:t>
            </a:r>
          </a:p>
          <a:p>
            <a:pPr marL="0" indent="0">
              <a:buNone/>
              <a:defRPr/>
            </a:pPr>
            <a:endParaRPr lang="es-PR" altLang="en-US" dirty="0">
              <a:solidFill>
                <a:schemeClr val="accent1">
                  <a:lumMod val="75000"/>
                </a:schemeClr>
              </a:solidFill>
              <a:latin typeface="+mj-lt"/>
              <a:cs typeface="Times New Roman" panose="02020603050405020304" pitchFamily="18" charset="0"/>
            </a:endParaRPr>
          </a:p>
          <a:p>
            <a:pPr marL="0" indent="0">
              <a:buNone/>
              <a:defRPr/>
            </a:pPr>
            <a:r>
              <a:rPr lang="es-PR" altLang="en-US" b="1" dirty="0">
                <a:solidFill>
                  <a:schemeClr val="accent1">
                    <a:lumMod val="75000"/>
                  </a:schemeClr>
                </a:solidFill>
                <a:latin typeface="+mj-lt"/>
                <a:cs typeface="Times New Roman" panose="02020603050405020304" pitchFamily="18" charset="0"/>
              </a:rPr>
              <a:t>Leche</a:t>
            </a:r>
            <a:r>
              <a:rPr lang="en-US" altLang="en-US" b="1" dirty="0">
                <a:solidFill>
                  <a:schemeClr val="accent1">
                    <a:lumMod val="75000"/>
                  </a:schemeClr>
                </a:solidFill>
                <a:latin typeface="+mj-lt"/>
                <a:cs typeface="Times New Roman" panose="02020603050405020304" pitchFamily="18" charset="0"/>
              </a:rPr>
              <a:t> </a:t>
            </a:r>
            <a:r>
              <a:rPr lang="es-PR" altLang="en-US" b="1" dirty="0">
                <a:solidFill>
                  <a:schemeClr val="accent1">
                    <a:lumMod val="75000"/>
                  </a:schemeClr>
                </a:solidFill>
                <a:latin typeface="+mj-lt"/>
                <a:cs typeface="Times New Roman" panose="02020603050405020304" pitchFamily="18" charset="0"/>
              </a:rPr>
              <a:t>Evaporada</a:t>
            </a:r>
            <a:r>
              <a:rPr lang="en-US" altLang="en-US" b="1" dirty="0">
                <a:solidFill>
                  <a:schemeClr val="accent1">
                    <a:lumMod val="75000"/>
                  </a:schemeClr>
                </a:solidFill>
                <a:latin typeface="+mj-lt"/>
                <a:cs typeface="Times New Roman" panose="02020603050405020304" pitchFamily="18" charset="0"/>
              </a:rPr>
              <a:t> - </a:t>
            </a:r>
            <a:r>
              <a:rPr lang="es-PR" altLang="en-US" dirty="0">
                <a:solidFill>
                  <a:schemeClr val="accent1">
                    <a:lumMod val="75000"/>
                  </a:schemeClr>
                </a:solidFill>
                <a:latin typeface="+mj-lt"/>
                <a:cs typeface="Times New Roman" panose="02020603050405020304" pitchFamily="18" charset="0"/>
              </a:rPr>
              <a:t>latas</a:t>
            </a:r>
            <a:r>
              <a:rPr lang="en-US" altLang="en-US" dirty="0">
                <a:solidFill>
                  <a:schemeClr val="accent1">
                    <a:lumMod val="75000"/>
                  </a:schemeClr>
                </a:solidFill>
                <a:latin typeface="+mj-lt"/>
                <a:cs typeface="Times New Roman" panose="02020603050405020304" pitchFamily="18" charset="0"/>
              </a:rPr>
              <a:t> de 12 oz.</a:t>
            </a:r>
          </a:p>
          <a:p>
            <a:pPr marL="0" indent="0">
              <a:buNone/>
              <a:defRPr/>
            </a:pPr>
            <a:r>
              <a:rPr lang="en-US" altLang="en-US" dirty="0">
                <a:solidFill>
                  <a:schemeClr val="accent1">
                    <a:lumMod val="75000"/>
                  </a:schemeClr>
                </a:solidFill>
                <a:latin typeface="+mj-lt"/>
                <a:cs typeface="Times New Roman" panose="02020603050405020304" pitchFamily="18" charset="0"/>
              </a:rPr>
              <a:t>12 </a:t>
            </a:r>
            <a:r>
              <a:rPr lang="es-PR" altLang="en-US" dirty="0">
                <a:solidFill>
                  <a:schemeClr val="accent1">
                    <a:lumMod val="75000"/>
                  </a:schemeClr>
                </a:solidFill>
                <a:latin typeface="+mj-lt"/>
                <a:cs typeface="Times New Roman" panose="02020603050405020304" pitchFamily="18" charset="0"/>
              </a:rPr>
              <a:t>Latas</a:t>
            </a:r>
          </a:p>
          <a:p>
            <a:pPr marL="0" indent="0">
              <a:buNone/>
              <a:defRPr/>
            </a:pPr>
            <a:endParaRPr lang="es-PR" altLang="en-US" dirty="0">
              <a:solidFill>
                <a:schemeClr val="accent1">
                  <a:lumMod val="75000"/>
                </a:schemeClr>
              </a:solidFill>
              <a:latin typeface="+mj-lt"/>
              <a:cs typeface="Times New Roman" panose="02020603050405020304" pitchFamily="18" charset="0"/>
            </a:endParaRPr>
          </a:p>
          <a:p>
            <a:pPr marL="0" indent="0">
              <a:buNone/>
              <a:defRPr/>
            </a:pPr>
            <a:r>
              <a:rPr lang="es-PR" altLang="en-US" b="1" dirty="0">
                <a:solidFill>
                  <a:schemeClr val="accent1">
                    <a:lumMod val="75000"/>
                  </a:schemeClr>
                </a:solidFill>
                <a:latin typeface="+mj-lt"/>
                <a:cs typeface="Times New Roman" panose="02020603050405020304" pitchFamily="18" charset="0"/>
              </a:rPr>
              <a:t>Queso - </a:t>
            </a:r>
            <a:r>
              <a:rPr lang="es-PR" altLang="en-US" dirty="0">
                <a:solidFill>
                  <a:schemeClr val="accent1">
                    <a:lumMod val="75000"/>
                  </a:schemeClr>
                </a:solidFill>
                <a:latin typeface="+mj-lt"/>
                <a:cs typeface="Times New Roman" panose="02020603050405020304" pitchFamily="18" charset="0"/>
              </a:rPr>
              <a:t>Paquete</a:t>
            </a:r>
            <a:r>
              <a:rPr lang="en-US" altLang="en-US" dirty="0">
                <a:solidFill>
                  <a:schemeClr val="accent1">
                    <a:lumMod val="75000"/>
                  </a:schemeClr>
                </a:solidFill>
                <a:latin typeface="+mj-lt"/>
                <a:cs typeface="Times New Roman" panose="02020603050405020304" pitchFamily="18" charset="0"/>
              </a:rPr>
              <a:t> de 8 o 16 </a:t>
            </a:r>
            <a:r>
              <a:rPr lang="es-PR" altLang="en-US" dirty="0">
                <a:solidFill>
                  <a:schemeClr val="accent1">
                    <a:lumMod val="75000"/>
                  </a:schemeClr>
                </a:solidFill>
                <a:latin typeface="+mj-lt"/>
                <a:cs typeface="Times New Roman" panose="02020603050405020304" pitchFamily="18" charset="0"/>
              </a:rPr>
              <a:t>onzas.</a:t>
            </a:r>
          </a:p>
          <a:p>
            <a:pPr marL="0" indent="0">
              <a:buNone/>
              <a:defRPr/>
            </a:pPr>
            <a:r>
              <a:rPr lang="en-US" altLang="en-US" dirty="0">
                <a:solidFill>
                  <a:schemeClr val="accent1">
                    <a:lumMod val="75000"/>
                  </a:schemeClr>
                </a:solidFill>
                <a:latin typeface="+mj-lt"/>
                <a:cs typeface="Times New Roman" panose="02020603050405020304" pitchFamily="18" charset="0"/>
              </a:rPr>
              <a:t> 4 libras, 2 </a:t>
            </a:r>
            <a:r>
              <a:rPr lang="es-PR" altLang="en-US" dirty="0">
                <a:solidFill>
                  <a:schemeClr val="accent1">
                    <a:lumMod val="75000"/>
                  </a:schemeClr>
                </a:solidFill>
                <a:latin typeface="+mj-lt"/>
                <a:cs typeface="Times New Roman" panose="02020603050405020304" pitchFamily="18" charset="0"/>
              </a:rPr>
              <a:t>variedades (</a:t>
            </a:r>
            <a:r>
              <a:rPr lang="en-US" altLang="en-US" dirty="0">
                <a:solidFill>
                  <a:schemeClr val="accent1">
                    <a:lumMod val="75000"/>
                  </a:schemeClr>
                </a:solidFill>
                <a:latin typeface="+mj-lt"/>
                <a:cs typeface="Times New Roman" panose="02020603050405020304" pitchFamily="18" charset="0"/>
              </a:rPr>
              <a:t>2 </a:t>
            </a:r>
            <a:r>
              <a:rPr lang="es-PR" altLang="en-US" dirty="0">
                <a:solidFill>
                  <a:schemeClr val="accent1">
                    <a:lumMod val="75000"/>
                  </a:schemeClr>
                </a:solidFill>
                <a:latin typeface="+mj-lt"/>
                <a:cs typeface="Times New Roman" panose="02020603050405020304" pitchFamily="18" charset="0"/>
              </a:rPr>
              <a:t>libras</a:t>
            </a:r>
            <a:r>
              <a:rPr lang="en-US" altLang="en-US" dirty="0">
                <a:solidFill>
                  <a:schemeClr val="accent1">
                    <a:lumMod val="75000"/>
                  </a:schemeClr>
                </a:solidFill>
                <a:latin typeface="+mj-lt"/>
                <a:cs typeface="Times New Roman" panose="02020603050405020304" pitchFamily="18" charset="0"/>
              </a:rPr>
              <a:t> de </a:t>
            </a:r>
            <a:r>
              <a:rPr lang="es-PR" altLang="en-US" dirty="0">
                <a:solidFill>
                  <a:schemeClr val="accent1">
                    <a:lumMod val="75000"/>
                  </a:schemeClr>
                </a:solidFill>
                <a:latin typeface="+mj-lt"/>
                <a:cs typeface="Times New Roman" panose="02020603050405020304" pitchFamily="18" charset="0"/>
              </a:rPr>
              <a:t>cada</a:t>
            </a:r>
            <a:r>
              <a:rPr lang="en-US" altLang="en-US" dirty="0">
                <a:solidFill>
                  <a:schemeClr val="accent1">
                    <a:lumMod val="75000"/>
                  </a:schemeClr>
                </a:solidFill>
                <a:latin typeface="+mj-lt"/>
                <a:cs typeface="Times New Roman" panose="02020603050405020304" pitchFamily="18" charset="0"/>
              </a:rPr>
              <a:t> </a:t>
            </a:r>
            <a:r>
              <a:rPr lang="es-PR" altLang="en-US" dirty="0">
                <a:solidFill>
                  <a:schemeClr val="accent1">
                    <a:lumMod val="75000"/>
                  </a:schemeClr>
                </a:solidFill>
                <a:latin typeface="+mj-lt"/>
                <a:cs typeface="Times New Roman" panose="02020603050405020304" pitchFamily="18" charset="0"/>
              </a:rPr>
              <a:t>variedad)</a:t>
            </a:r>
          </a:p>
          <a:p>
            <a:pPr marL="0" indent="0">
              <a:buNone/>
              <a:defRPr/>
            </a:pPr>
            <a:endParaRPr lang="es-PR" altLang="en-US" dirty="0">
              <a:solidFill>
                <a:schemeClr val="accent1">
                  <a:lumMod val="75000"/>
                </a:schemeClr>
              </a:solidFill>
              <a:latin typeface="+mj-lt"/>
              <a:cs typeface="Times New Roman" panose="02020603050405020304" pitchFamily="18" charset="0"/>
            </a:endParaRPr>
          </a:p>
          <a:p>
            <a:pPr marL="0" indent="0">
              <a:buNone/>
              <a:defRPr/>
            </a:pPr>
            <a:r>
              <a:rPr lang="es-PR" altLang="en-US" b="1" dirty="0">
                <a:solidFill>
                  <a:schemeClr val="accent1">
                    <a:lumMod val="75000"/>
                  </a:schemeClr>
                </a:solidFill>
                <a:latin typeface="+mj-lt"/>
                <a:cs typeface="Times New Roman" panose="02020603050405020304" pitchFamily="18" charset="0"/>
              </a:rPr>
              <a:t>Huevos -  </a:t>
            </a:r>
            <a:r>
              <a:rPr lang="es-PR" altLang="en-US" dirty="0">
                <a:solidFill>
                  <a:schemeClr val="accent1">
                    <a:lumMod val="75000"/>
                  </a:schemeClr>
                </a:solidFill>
                <a:latin typeface="+mj-lt"/>
                <a:cs typeface="Times New Roman" panose="02020603050405020304" pitchFamily="18" charset="0"/>
              </a:rPr>
              <a:t>Mediano, Grande, Extra Grandes y Jumbo.</a:t>
            </a:r>
          </a:p>
          <a:p>
            <a:pPr marL="0" indent="0">
              <a:buNone/>
              <a:defRPr/>
            </a:pPr>
            <a:r>
              <a:rPr lang="en-US" altLang="en-US" dirty="0">
                <a:solidFill>
                  <a:schemeClr val="accent1">
                    <a:lumMod val="75000"/>
                  </a:schemeClr>
                </a:solidFill>
                <a:latin typeface="+mj-lt"/>
                <a:cs typeface="Times New Roman" panose="02020603050405020304" pitchFamily="18" charset="0"/>
              </a:rPr>
              <a:t>4 </a:t>
            </a:r>
            <a:r>
              <a:rPr lang="es-PR" altLang="en-US" dirty="0">
                <a:solidFill>
                  <a:schemeClr val="accent1">
                    <a:lumMod val="75000"/>
                  </a:schemeClr>
                </a:solidFill>
                <a:latin typeface="+mj-lt"/>
                <a:cs typeface="Times New Roman" panose="02020603050405020304" pitchFamily="18" charset="0"/>
              </a:rPr>
              <a:t>docenas</a:t>
            </a:r>
          </a:p>
          <a:p>
            <a:endParaRPr lang="en-US" dirty="0"/>
          </a:p>
        </p:txBody>
      </p:sp>
    </p:spTree>
    <p:extLst>
      <p:ext uri="{BB962C8B-B14F-4D97-AF65-F5344CB8AC3E}">
        <p14:creationId xmlns:p14="http://schemas.microsoft.com/office/powerpoint/2010/main" val="425239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A4ED-577B-C28B-DD6D-98B41459717B}"/>
              </a:ext>
            </a:extLst>
          </p:cNvPr>
          <p:cNvSpPr>
            <a:spLocks noGrp="1"/>
          </p:cNvSpPr>
          <p:nvPr>
            <p:ph type="title"/>
          </p:nvPr>
        </p:nvSpPr>
        <p:spPr/>
        <p:txBody>
          <a:bodyPr>
            <a:noAutofit/>
          </a:bodyPr>
          <a:lstStyle/>
          <a:p>
            <a:r>
              <a:rPr lang="es-PR" altLang="en-US" b="1" dirty="0">
                <a:solidFill>
                  <a:schemeClr val="accent1">
                    <a:lumMod val="75000"/>
                  </a:schemeClr>
                </a:solidFill>
                <a:cs typeface="Calibri" panose="020F0502020204030204" pitchFamily="34" charset="0"/>
              </a:rPr>
              <a:t>Apéndice B-Requisitos</a:t>
            </a:r>
            <a:r>
              <a:rPr lang="en-US" altLang="en-US" b="1" dirty="0">
                <a:solidFill>
                  <a:schemeClr val="accent1">
                    <a:lumMod val="75000"/>
                  </a:schemeClr>
                </a:solidFill>
                <a:cs typeface="Calibri" panose="020F0502020204030204" pitchFamily="34" charset="0"/>
              </a:rPr>
              <a:t> del </a:t>
            </a:r>
            <a:r>
              <a:rPr lang="es-PR" altLang="en-US" b="1" dirty="0">
                <a:solidFill>
                  <a:schemeClr val="accent1">
                    <a:lumMod val="75000"/>
                  </a:schemeClr>
                </a:solidFill>
                <a:cs typeface="Calibri" panose="020F0502020204030204" pitchFamily="34" charset="0"/>
              </a:rPr>
              <a:t>Inventario</a:t>
            </a:r>
            <a:r>
              <a:rPr lang="en-US" altLang="en-US" b="1" dirty="0">
                <a:solidFill>
                  <a:schemeClr val="accent1">
                    <a:lumMod val="75000"/>
                  </a:schemeClr>
                </a:solidFill>
                <a:cs typeface="Calibri" panose="020F0502020204030204" pitchFamily="34" charset="0"/>
              </a:rPr>
              <a:t> </a:t>
            </a:r>
            <a:r>
              <a:rPr lang="es-PR" altLang="en-US" dirty="0">
                <a:solidFill>
                  <a:schemeClr val="accent1">
                    <a:lumMod val="75000"/>
                  </a:schemeClr>
                </a:solidFill>
                <a:cs typeface="Calibri" panose="020F0502020204030204" pitchFamily="34" charset="0"/>
              </a:rPr>
              <a:t>M</a:t>
            </a:r>
            <a:r>
              <a:rPr lang="es-PR" altLang="en-US" b="1" dirty="0">
                <a:solidFill>
                  <a:schemeClr val="accent1">
                    <a:lumMod val="75000"/>
                  </a:schemeClr>
                </a:solidFill>
                <a:cs typeface="Calibri" panose="020F0502020204030204" pitchFamily="34" charset="0"/>
              </a:rPr>
              <a:t>ínimo</a:t>
            </a:r>
            <a:endParaRPr lang="en-US" dirty="0">
              <a:solidFill>
                <a:schemeClr val="accent1">
                  <a:lumMod val="75000"/>
                </a:schemeClr>
              </a:solidFill>
            </a:endParaRPr>
          </a:p>
        </p:txBody>
      </p:sp>
      <p:sp>
        <p:nvSpPr>
          <p:cNvPr id="3" name="Text Placeholder 2">
            <a:extLst>
              <a:ext uri="{FF2B5EF4-FFF2-40B4-BE49-F238E27FC236}">
                <a16:creationId xmlns:a16="http://schemas.microsoft.com/office/drawing/2014/main" id="{88F0166E-30CF-4AC7-93F5-C280C8192EB2}"/>
              </a:ext>
            </a:extLst>
          </p:cNvPr>
          <p:cNvSpPr>
            <a:spLocks noGrp="1"/>
          </p:cNvSpPr>
          <p:nvPr>
            <p:ph type="body" idx="1"/>
          </p:nvPr>
        </p:nvSpPr>
        <p:spPr>
          <a:xfrm>
            <a:off x="164892" y="711857"/>
            <a:ext cx="8757349" cy="4047519"/>
          </a:xfrm>
        </p:spPr>
        <p:txBody>
          <a:bodyPr>
            <a:noAutofit/>
          </a:bodyPr>
          <a:lstStyle/>
          <a:p>
            <a:pPr marL="0" lvl="2">
              <a:spcBef>
                <a:spcPct val="20000"/>
              </a:spcBef>
              <a:buClr>
                <a:schemeClr val="accent1"/>
              </a:buClr>
              <a:buSzPct val="70000"/>
              <a:buNone/>
            </a:pPr>
            <a:r>
              <a:rPr lang="en-US" altLang="en-US" sz="1100" b="1" dirty="0">
                <a:solidFill>
                  <a:schemeClr val="accent1">
                    <a:lumMod val="75000"/>
                  </a:schemeClr>
                </a:solidFill>
                <a:latin typeface="+mj-lt"/>
                <a:cs typeface="Times New Roman" panose="02020603050405020304" pitchFamily="18" charset="0"/>
              </a:rPr>
              <a:t>Jugo </a:t>
            </a:r>
            <a:r>
              <a:rPr lang="en-US" altLang="en-US" sz="1100" b="1" dirty="0" err="1">
                <a:solidFill>
                  <a:schemeClr val="accent1">
                    <a:lumMod val="75000"/>
                  </a:schemeClr>
                </a:solidFill>
                <a:latin typeface="+mj-lt"/>
                <a:cs typeface="Times New Roman" panose="02020603050405020304" pitchFamily="18" charset="0"/>
              </a:rPr>
              <a:t>Fluido</a:t>
            </a:r>
            <a:r>
              <a:rPr lang="en-US" altLang="en-US" sz="1100" b="1" dirty="0">
                <a:solidFill>
                  <a:schemeClr val="accent1">
                    <a:lumMod val="75000"/>
                  </a:schemeClr>
                </a:solidFill>
                <a:latin typeface="+mj-lt"/>
                <a:cs typeface="Times New Roman" panose="02020603050405020304" pitchFamily="18" charset="0"/>
              </a:rPr>
              <a:t> - </a:t>
            </a:r>
            <a:r>
              <a:rPr lang="en-US" altLang="en-US" sz="1100" dirty="0">
                <a:solidFill>
                  <a:schemeClr val="accent1">
                    <a:lumMod val="75000"/>
                  </a:schemeClr>
                </a:solidFill>
                <a:latin typeface="+mj-lt"/>
                <a:cs typeface="Times New Roman" panose="02020603050405020304" pitchFamily="18" charset="0"/>
              </a:rPr>
              <a:t> 64 </a:t>
            </a:r>
            <a:r>
              <a:rPr lang="en-US" altLang="en-US" sz="1100" dirty="0" err="1">
                <a:solidFill>
                  <a:schemeClr val="accent1">
                    <a:lumMod val="75000"/>
                  </a:schemeClr>
                </a:solidFill>
                <a:latin typeface="+mj-lt"/>
                <a:cs typeface="Times New Roman" panose="02020603050405020304" pitchFamily="18" charset="0"/>
              </a:rPr>
              <a:t>onzas</a:t>
            </a:r>
            <a:r>
              <a:rPr lang="en-US" altLang="en-US" sz="1100" dirty="0">
                <a:solidFill>
                  <a:schemeClr val="accent1">
                    <a:lumMod val="75000"/>
                  </a:schemeClr>
                </a:solidFill>
                <a:latin typeface="+mj-lt"/>
                <a:cs typeface="Times New Roman" panose="02020603050405020304" pitchFamily="18" charset="0"/>
              </a:rPr>
              <a:t> </a:t>
            </a:r>
            <a:r>
              <a:rPr lang="en-US" altLang="en-US" sz="1100" dirty="0" err="1">
                <a:solidFill>
                  <a:schemeClr val="accent1">
                    <a:lumMod val="75000"/>
                  </a:schemeClr>
                </a:solidFill>
                <a:latin typeface="+mj-lt"/>
                <a:cs typeface="Times New Roman" panose="02020603050405020304" pitchFamily="18" charset="0"/>
              </a:rPr>
              <a:t>botellas</a:t>
            </a:r>
            <a:r>
              <a:rPr lang="en-US" altLang="en-US" sz="1100" dirty="0">
                <a:solidFill>
                  <a:schemeClr val="accent1">
                    <a:lumMod val="75000"/>
                  </a:schemeClr>
                </a:solidFill>
                <a:latin typeface="+mj-lt"/>
                <a:cs typeface="Times New Roman" panose="02020603050405020304" pitchFamily="18" charset="0"/>
              </a:rPr>
              <a:t>. </a:t>
            </a:r>
          </a:p>
          <a:p>
            <a:pPr marL="0" lvl="2">
              <a:spcBef>
                <a:spcPct val="20000"/>
              </a:spcBef>
              <a:buClr>
                <a:schemeClr val="accent1"/>
              </a:buClr>
              <a:buSzPct val="70000"/>
              <a:buNone/>
            </a:pPr>
            <a:r>
              <a:rPr lang="en-US" altLang="en-US" sz="1100" dirty="0">
                <a:solidFill>
                  <a:schemeClr val="accent1">
                    <a:lumMod val="75000"/>
                  </a:schemeClr>
                </a:solidFill>
                <a:latin typeface="+mj-lt"/>
                <a:cs typeface="Times New Roman" panose="02020603050405020304" pitchFamily="18" charset="0"/>
              </a:rPr>
              <a:t>12 </a:t>
            </a:r>
            <a:r>
              <a:rPr lang="en-US" altLang="en-US" sz="1100" dirty="0" err="1">
                <a:solidFill>
                  <a:schemeClr val="accent1">
                    <a:lumMod val="75000"/>
                  </a:schemeClr>
                </a:solidFill>
                <a:latin typeface="+mj-lt"/>
                <a:cs typeface="Times New Roman" panose="02020603050405020304" pitchFamily="18" charset="0"/>
              </a:rPr>
              <a:t>botellas</a:t>
            </a:r>
            <a:r>
              <a:rPr lang="en-US" altLang="en-US" sz="1100" dirty="0">
                <a:solidFill>
                  <a:schemeClr val="accent1">
                    <a:lumMod val="75000"/>
                  </a:schemeClr>
                </a:solidFill>
                <a:latin typeface="+mj-lt"/>
                <a:cs typeface="Times New Roman" panose="02020603050405020304" pitchFamily="18" charset="0"/>
              </a:rPr>
              <a:t> </a:t>
            </a:r>
            <a:r>
              <a:rPr lang="en-US" altLang="en-US" sz="1100" dirty="0" err="1">
                <a:solidFill>
                  <a:schemeClr val="accent1">
                    <a:lumMod val="75000"/>
                  </a:schemeClr>
                </a:solidFill>
                <a:latin typeface="+mj-lt"/>
                <a:cs typeface="Times New Roman" panose="02020603050405020304" pitchFamily="18" charset="0"/>
              </a:rPr>
              <a:t>plásticas</a:t>
            </a:r>
            <a:r>
              <a:rPr lang="en-US" altLang="en-US" sz="1100" dirty="0">
                <a:solidFill>
                  <a:schemeClr val="accent1">
                    <a:lumMod val="75000"/>
                  </a:schemeClr>
                </a:solidFill>
                <a:latin typeface="+mj-lt"/>
                <a:cs typeface="Times New Roman" panose="02020603050405020304" pitchFamily="18" charset="0"/>
              </a:rPr>
              <a:t> , 3 </a:t>
            </a:r>
            <a:r>
              <a:rPr lang="en-US" altLang="en-US" sz="1100" dirty="0" err="1">
                <a:solidFill>
                  <a:schemeClr val="accent1">
                    <a:lumMod val="75000"/>
                  </a:schemeClr>
                </a:solidFill>
                <a:latin typeface="+mj-lt"/>
                <a:cs typeface="Times New Roman" panose="02020603050405020304" pitchFamily="18" charset="0"/>
              </a:rPr>
              <a:t>variedades</a:t>
            </a:r>
            <a:endParaRPr lang="en-US" altLang="en-US" sz="1100" dirty="0">
              <a:solidFill>
                <a:schemeClr val="accent1">
                  <a:lumMod val="75000"/>
                </a:schemeClr>
              </a:solidFill>
              <a:latin typeface="+mj-lt"/>
              <a:cs typeface="Times New Roman" panose="02020603050405020304" pitchFamily="18" charset="0"/>
            </a:endParaRPr>
          </a:p>
          <a:p>
            <a:pPr marL="0" lvl="2">
              <a:spcBef>
                <a:spcPct val="20000"/>
              </a:spcBef>
              <a:buClr>
                <a:schemeClr val="accent1"/>
              </a:buClr>
              <a:buSzPct val="70000"/>
              <a:buNone/>
            </a:pPr>
            <a:r>
              <a:rPr lang="en-US" altLang="en-US" sz="1100" b="1" dirty="0" err="1">
                <a:solidFill>
                  <a:schemeClr val="accent1">
                    <a:lumMod val="75000"/>
                  </a:schemeClr>
                </a:solidFill>
                <a:latin typeface="+mj-lt"/>
                <a:cs typeface="Times New Roman" panose="02020603050405020304" pitchFamily="18" charset="0"/>
              </a:rPr>
              <a:t>Frutas</a:t>
            </a:r>
            <a:r>
              <a:rPr lang="en-US" altLang="en-US" sz="1100" b="1" dirty="0">
                <a:solidFill>
                  <a:schemeClr val="accent1">
                    <a:lumMod val="75000"/>
                  </a:schemeClr>
                </a:solidFill>
                <a:latin typeface="+mj-lt"/>
                <a:cs typeface="Times New Roman" panose="02020603050405020304" pitchFamily="18" charset="0"/>
              </a:rPr>
              <a:t> - </a:t>
            </a:r>
            <a:r>
              <a:rPr lang="es-PR" altLang="en-US" sz="1100" dirty="0">
                <a:solidFill>
                  <a:schemeClr val="accent1">
                    <a:lumMod val="75000"/>
                  </a:schemeClr>
                </a:solidFill>
                <a:latin typeface="+mj-lt"/>
                <a:cs typeface="Times New Roman" panose="02020603050405020304" pitchFamily="18" charset="0"/>
              </a:rPr>
              <a:t>Fresca, Congelada, Enlatada.</a:t>
            </a:r>
          </a:p>
          <a:p>
            <a:pPr marL="0" lvl="2">
              <a:spcBef>
                <a:spcPct val="20000"/>
              </a:spcBef>
              <a:buClr>
                <a:schemeClr val="accent1"/>
              </a:buClr>
              <a:buSzPct val="70000"/>
              <a:buNone/>
            </a:pPr>
            <a:r>
              <a:rPr lang="es-PR" altLang="en-US" sz="1100" dirty="0">
                <a:solidFill>
                  <a:schemeClr val="accent1">
                    <a:lumMod val="75000"/>
                  </a:schemeClr>
                </a:solidFill>
                <a:highlight>
                  <a:srgbClr val="FFFF00"/>
                </a:highlight>
                <a:latin typeface="+mj-lt"/>
                <a:cs typeface="Times New Roman" panose="02020603050405020304" pitchFamily="18" charset="0"/>
              </a:rPr>
              <a:t>Un valor de $25.00, 2 variedades diferentes de frutas frescas</a:t>
            </a:r>
          </a:p>
          <a:p>
            <a:pPr marL="0" lvl="2">
              <a:spcBef>
                <a:spcPct val="20000"/>
              </a:spcBef>
              <a:buClr>
                <a:schemeClr val="accent1"/>
              </a:buClr>
              <a:buSzPct val="70000"/>
              <a:buNone/>
            </a:pPr>
            <a:r>
              <a:rPr lang="es-PR" altLang="en-US" sz="1100" b="1" dirty="0">
                <a:solidFill>
                  <a:schemeClr val="accent1">
                    <a:lumMod val="75000"/>
                  </a:schemeClr>
                </a:solidFill>
                <a:latin typeface="+mj-lt"/>
                <a:cs typeface="Times New Roman" panose="02020603050405020304" pitchFamily="18" charset="0"/>
              </a:rPr>
              <a:t>Verduras - </a:t>
            </a:r>
            <a:r>
              <a:rPr lang="es-PR" altLang="en-US" sz="1100" dirty="0">
                <a:solidFill>
                  <a:schemeClr val="accent1">
                    <a:lumMod val="75000"/>
                  </a:schemeClr>
                </a:solidFill>
                <a:latin typeface="+mj-lt"/>
                <a:cs typeface="Times New Roman" panose="02020603050405020304" pitchFamily="18" charset="0"/>
              </a:rPr>
              <a:t>Fresca, Congelada, Enlatada.</a:t>
            </a:r>
          </a:p>
          <a:p>
            <a:pPr marL="0" lvl="2">
              <a:spcBef>
                <a:spcPct val="20000"/>
              </a:spcBef>
              <a:buClr>
                <a:schemeClr val="accent1"/>
              </a:buClr>
              <a:buSzPct val="70000"/>
              <a:buNone/>
            </a:pPr>
            <a:r>
              <a:rPr lang="es-PR" altLang="en-US" sz="1100" dirty="0">
                <a:solidFill>
                  <a:schemeClr val="accent1">
                    <a:lumMod val="75000"/>
                  </a:schemeClr>
                </a:solidFill>
                <a:highlight>
                  <a:srgbClr val="FFFF00"/>
                </a:highlight>
                <a:latin typeface="+mj-lt"/>
                <a:cs typeface="Times New Roman" panose="02020603050405020304" pitchFamily="18" charset="0"/>
              </a:rPr>
              <a:t>Un valor de $25.00, 2 variedades diferentes de verduras frescas</a:t>
            </a:r>
          </a:p>
          <a:p>
            <a:pPr marL="0" lvl="2">
              <a:spcBef>
                <a:spcPct val="20000"/>
              </a:spcBef>
              <a:buClr>
                <a:schemeClr val="accent1"/>
              </a:buClr>
              <a:buSzPct val="70000"/>
              <a:buNone/>
            </a:pPr>
            <a:r>
              <a:rPr lang="es-PR" altLang="en-US" sz="1100" b="1" dirty="0">
                <a:solidFill>
                  <a:schemeClr val="accent1">
                    <a:lumMod val="75000"/>
                  </a:schemeClr>
                </a:solidFill>
                <a:latin typeface="+mj-lt"/>
                <a:cs typeface="Times New Roman" panose="02020603050405020304" pitchFamily="18" charset="0"/>
              </a:rPr>
              <a:t>Granos Integrales</a:t>
            </a:r>
          </a:p>
          <a:p>
            <a:pPr marL="0" lvl="2">
              <a:spcBef>
                <a:spcPct val="20000"/>
              </a:spcBef>
              <a:buClr>
                <a:schemeClr val="accent1"/>
              </a:buClr>
              <a:buSzPct val="70000"/>
              <a:buNone/>
            </a:pPr>
            <a:r>
              <a:rPr lang="es-PR" altLang="en-US" sz="1100" dirty="0">
                <a:solidFill>
                  <a:schemeClr val="accent1">
                    <a:lumMod val="75000"/>
                  </a:schemeClr>
                </a:solidFill>
                <a:latin typeface="+mj-lt"/>
                <a:cs typeface="Times New Roman" panose="02020603050405020304" pitchFamily="18" charset="0"/>
              </a:rPr>
              <a:t>6 paquetes cualquier combinación de pan, tortillas, pasta y/o arroz integral.</a:t>
            </a:r>
            <a:endParaRPr lang="es-PR" altLang="en-US" sz="1100" b="1" dirty="0">
              <a:solidFill>
                <a:schemeClr val="accent1">
                  <a:lumMod val="75000"/>
                </a:schemeClr>
              </a:solidFill>
              <a:latin typeface="+mj-lt"/>
              <a:cs typeface="Times New Roman" panose="02020603050405020304" pitchFamily="18" charset="0"/>
            </a:endParaRPr>
          </a:p>
          <a:p>
            <a:pPr marL="0" lvl="2">
              <a:spcBef>
                <a:spcPct val="20000"/>
              </a:spcBef>
              <a:buClr>
                <a:schemeClr val="accent1"/>
              </a:buClr>
              <a:buSzPct val="70000"/>
              <a:buNone/>
            </a:pPr>
            <a:r>
              <a:rPr lang="es-US" altLang="en-US" sz="1100" b="1" dirty="0">
                <a:solidFill>
                  <a:schemeClr val="accent1">
                    <a:lumMod val="75000"/>
                  </a:schemeClr>
                </a:solidFill>
                <a:latin typeface="+mj-lt"/>
                <a:cs typeface="Times New Roman" panose="02020603050405020304" pitchFamily="18" charset="0"/>
              </a:rPr>
              <a:t>Legumbres – </a:t>
            </a:r>
            <a:r>
              <a:rPr lang="es-US" altLang="en-US" sz="1100" dirty="0">
                <a:solidFill>
                  <a:schemeClr val="accent1">
                    <a:lumMod val="75000"/>
                  </a:schemeClr>
                </a:solidFill>
                <a:latin typeface="+mj-lt"/>
                <a:cs typeface="Times New Roman" panose="02020603050405020304" pitchFamily="18" charset="0"/>
              </a:rPr>
              <a:t>frijoles seco, guisantes, lentejas</a:t>
            </a:r>
            <a:r>
              <a:rPr lang="en-US" altLang="en-US" sz="1100" dirty="0">
                <a:solidFill>
                  <a:schemeClr val="accent1">
                    <a:lumMod val="75000"/>
                  </a:schemeClr>
                </a:solidFill>
                <a:latin typeface="+mj-lt"/>
                <a:cs typeface="Times New Roman" panose="02020603050405020304" pitchFamily="18" charset="0"/>
              </a:rPr>
              <a:t> </a:t>
            </a:r>
            <a:r>
              <a:rPr lang="es-PR" altLang="en-US" sz="1100" dirty="0">
                <a:solidFill>
                  <a:schemeClr val="accent1">
                    <a:lumMod val="75000"/>
                  </a:schemeClr>
                </a:solidFill>
                <a:latin typeface="+mj-lt"/>
                <a:cs typeface="Times New Roman" panose="02020603050405020304" pitchFamily="18" charset="0"/>
              </a:rPr>
              <a:t>1 libra (1lb.) bolsas.</a:t>
            </a:r>
          </a:p>
          <a:p>
            <a:pPr eaLnBrk="1" hangingPunct="1">
              <a:lnSpc>
                <a:spcPct val="100000"/>
              </a:lnSpc>
              <a:spcBef>
                <a:spcPct val="0"/>
              </a:spcBef>
              <a:buFontTx/>
              <a:buNone/>
            </a:pPr>
            <a:r>
              <a:rPr lang="es-PR" altLang="en-US" dirty="0">
                <a:solidFill>
                  <a:schemeClr val="accent1">
                    <a:lumMod val="75000"/>
                  </a:schemeClr>
                </a:solidFill>
                <a:latin typeface="+mj-lt"/>
                <a:cs typeface="Times New Roman" panose="02020603050405020304" pitchFamily="18" charset="0"/>
              </a:rPr>
              <a:t>4 paquetes, 2 Variedades</a:t>
            </a:r>
          </a:p>
          <a:p>
            <a:pPr eaLnBrk="1" hangingPunct="1">
              <a:lnSpc>
                <a:spcPct val="100000"/>
              </a:lnSpc>
              <a:spcBef>
                <a:spcPct val="0"/>
              </a:spcBef>
              <a:buFontTx/>
              <a:buNone/>
            </a:pPr>
            <a:r>
              <a:rPr lang="es-PR" altLang="en-US" b="1" dirty="0">
                <a:solidFill>
                  <a:schemeClr val="accent1">
                    <a:lumMod val="75000"/>
                  </a:schemeClr>
                </a:solidFill>
                <a:latin typeface="+mj-lt"/>
                <a:cs typeface="Times New Roman" panose="02020603050405020304" pitchFamily="18" charset="0"/>
              </a:rPr>
              <a:t>Frijoles/chícharos en lata – </a:t>
            </a:r>
            <a:r>
              <a:rPr lang="es-PR" altLang="en-US" dirty="0">
                <a:solidFill>
                  <a:schemeClr val="accent1">
                    <a:lumMod val="75000"/>
                  </a:schemeClr>
                </a:solidFill>
                <a:latin typeface="+mj-lt"/>
                <a:cs typeface="Times New Roman" panose="02020603050405020304" pitchFamily="18" charset="0"/>
              </a:rPr>
              <a:t>15-16 onzas lata.</a:t>
            </a:r>
            <a:endParaRPr lang="es-PR" altLang="en-US" b="1" dirty="0">
              <a:solidFill>
                <a:schemeClr val="accent1">
                  <a:lumMod val="75000"/>
                </a:schemeClr>
              </a:solidFill>
              <a:latin typeface="+mj-lt"/>
              <a:cs typeface="Times New Roman" panose="02020603050405020304" pitchFamily="18" charset="0"/>
            </a:endParaRPr>
          </a:p>
          <a:p>
            <a:pPr eaLnBrk="1" hangingPunct="1">
              <a:lnSpc>
                <a:spcPct val="100000"/>
              </a:lnSpc>
              <a:spcBef>
                <a:spcPct val="0"/>
              </a:spcBef>
              <a:buFontTx/>
              <a:buNone/>
            </a:pPr>
            <a:r>
              <a:rPr lang="es-PR" altLang="en-US" dirty="0">
                <a:solidFill>
                  <a:schemeClr val="accent1">
                    <a:lumMod val="75000"/>
                  </a:schemeClr>
                </a:solidFill>
                <a:latin typeface="+mj-lt"/>
                <a:cs typeface="Times New Roman" panose="02020603050405020304" pitchFamily="18" charset="0"/>
              </a:rPr>
              <a:t>8 latas</a:t>
            </a:r>
          </a:p>
          <a:p>
            <a:endParaRPr lang="en-US" sz="1200" dirty="0"/>
          </a:p>
        </p:txBody>
      </p:sp>
    </p:spTree>
    <p:extLst>
      <p:ext uri="{BB962C8B-B14F-4D97-AF65-F5344CB8AC3E}">
        <p14:creationId xmlns:p14="http://schemas.microsoft.com/office/powerpoint/2010/main" val="262512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8FD3-CD84-619C-AC7B-A22BB66E368C}"/>
              </a:ext>
            </a:extLst>
          </p:cNvPr>
          <p:cNvSpPr>
            <a:spLocks noGrp="1"/>
          </p:cNvSpPr>
          <p:nvPr>
            <p:ph type="title"/>
          </p:nvPr>
        </p:nvSpPr>
        <p:spPr/>
        <p:txBody>
          <a:bodyPr>
            <a:noAutofit/>
          </a:bodyPr>
          <a:lstStyle/>
          <a:p>
            <a:r>
              <a:rPr lang="es-PR" altLang="en-US" b="1" dirty="0">
                <a:solidFill>
                  <a:schemeClr val="accent1">
                    <a:lumMod val="75000"/>
                  </a:schemeClr>
                </a:solidFill>
                <a:cs typeface="Calibri" panose="020F0502020204030204" pitchFamily="34" charset="0"/>
              </a:rPr>
              <a:t>Apéndice B-Requisitos</a:t>
            </a:r>
            <a:r>
              <a:rPr lang="en-US" altLang="en-US" b="1" dirty="0">
                <a:solidFill>
                  <a:schemeClr val="accent1">
                    <a:lumMod val="75000"/>
                  </a:schemeClr>
                </a:solidFill>
                <a:cs typeface="Calibri" panose="020F0502020204030204" pitchFamily="34" charset="0"/>
              </a:rPr>
              <a:t> del </a:t>
            </a:r>
            <a:r>
              <a:rPr lang="es-PR" altLang="en-US" b="1" dirty="0">
                <a:solidFill>
                  <a:schemeClr val="accent1">
                    <a:lumMod val="75000"/>
                  </a:schemeClr>
                </a:solidFill>
                <a:cs typeface="Calibri" panose="020F0502020204030204" pitchFamily="34" charset="0"/>
              </a:rPr>
              <a:t>Inventario</a:t>
            </a:r>
            <a:r>
              <a:rPr lang="en-US" altLang="en-US" b="1" dirty="0">
                <a:solidFill>
                  <a:schemeClr val="accent1">
                    <a:lumMod val="75000"/>
                  </a:schemeClr>
                </a:solidFill>
                <a:cs typeface="Calibri" panose="020F0502020204030204" pitchFamily="34" charset="0"/>
              </a:rPr>
              <a:t> </a:t>
            </a:r>
            <a:r>
              <a:rPr lang="es-PR" altLang="en-US" dirty="0">
                <a:solidFill>
                  <a:schemeClr val="accent1">
                    <a:lumMod val="75000"/>
                  </a:schemeClr>
                </a:solidFill>
                <a:cs typeface="Calibri" panose="020F0502020204030204" pitchFamily="34" charset="0"/>
              </a:rPr>
              <a:t>M</a:t>
            </a:r>
            <a:r>
              <a:rPr lang="es-PR" altLang="en-US" b="1" dirty="0">
                <a:solidFill>
                  <a:schemeClr val="accent1">
                    <a:lumMod val="75000"/>
                  </a:schemeClr>
                </a:solidFill>
                <a:cs typeface="Calibri" panose="020F0502020204030204" pitchFamily="34" charset="0"/>
              </a:rPr>
              <a:t>ínimo</a:t>
            </a:r>
            <a:endParaRPr lang="en-US" dirty="0">
              <a:solidFill>
                <a:schemeClr val="accent1">
                  <a:lumMod val="75000"/>
                </a:schemeClr>
              </a:solidFill>
            </a:endParaRPr>
          </a:p>
        </p:txBody>
      </p:sp>
      <p:sp>
        <p:nvSpPr>
          <p:cNvPr id="3" name="Text Placeholder 2">
            <a:extLst>
              <a:ext uri="{FF2B5EF4-FFF2-40B4-BE49-F238E27FC236}">
                <a16:creationId xmlns:a16="http://schemas.microsoft.com/office/drawing/2014/main" id="{987D8A0C-FD01-6E7F-FB86-1D723098EA4A}"/>
              </a:ext>
            </a:extLst>
          </p:cNvPr>
          <p:cNvSpPr>
            <a:spLocks noGrp="1"/>
          </p:cNvSpPr>
          <p:nvPr>
            <p:ph type="body" idx="1"/>
          </p:nvPr>
        </p:nvSpPr>
        <p:spPr/>
        <p:txBody>
          <a:bodyPr>
            <a:normAutofit/>
          </a:bodyPr>
          <a:lstStyle/>
          <a:p>
            <a:pPr eaLnBrk="1" hangingPunct="1">
              <a:spcBef>
                <a:spcPct val="0"/>
              </a:spcBef>
              <a:buFont typeface="Wingdings 2" panose="05020102010507070707" pitchFamily="18" charset="2"/>
              <a:buNone/>
            </a:pPr>
            <a:r>
              <a:rPr lang="en-US" altLang="en-US" b="1" dirty="0">
                <a:solidFill>
                  <a:schemeClr val="accent1">
                    <a:lumMod val="75000"/>
                  </a:schemeClr>
                </a:solidFill>
                <a:latin typeface="+mj-lt"/>
                <a:ea typeface="Britannic Bold" panose="020B0903060703020204" pitchFamily="34" charset="0"/>
                <a:cs typeface="Times New Roman" panose="02020603050405020304" pitchFamily="18" charset="0"/>
              </a:rPr>
              <a:t>Pescado </a:t>
            </a:r>
            <a:r>
              <a:rPr lang="en-US" altLang="en-US" b="1" dirty="0" err="1">
                <a:solidFill>
                  <a:schemeClr val="accent1">
                    <a:lumMod val="75000"/>
                  </a:schemeClr>
                </a:solidFill>
                <a:latin typeface="+mj-lt"/>
                <a:ea typeface="Britannic Bold" panose="020B0903060703020204" pitchFamily="34" charset="0"/>
                <a:cs typeface="Times New Roman" panose="02020603050405020304" pitchFamily="18" charset="0"/>
              </a:rPr>
              <a:t>en</a:t>
            </a:r>
            <a:r>
              <a:rPr lang="en-US" altLang="en-US" b="1"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n-US" altLang="en-US" b="1" dirty="0" err="1">
                <a:solidFill>
                  <a:schemeClr val="accent1">
                    <a:lumMod val="75000"/>
                  </a:schemeClr>
                </a:solidFill>
                <a:latin typeface="+mj-lt"/>
                <a:ea typeface="Britannic Bold" panose="020B0903060703020204" pitchFamily="34" charset="0"/>
                <a:cs typeface="Times New Roman" panose="02020603050405020304" pitchFamily="18" charset="0"/>
              </a:rPr>
              <a:t>lata</a:t>
            </a:r>
            <a:r>
              <a:rPr lang="en-US" altLang="en-US" b="1" dirty="0">
                <a:solidFill>
                  <a:schemeClr val="accent1">
                    <a:lumMod val="75000"/>
                  </a:schemeClr>
                </a:solidFill>
                <a:latin typeface="+mj-lt"/>
                <a:ea typeface="Britannic Bold" panose="020B0903060703020204" pitchFamily="34" charset="0"/>
                <a:cs typeface="Times New Roman" panose="02020603050405020304" pitchFamily="18" charset="0"/>
              </a:rPr>
              <a:t> – </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cu</a:t>
            </a:r>
            <a:r>
              <a:rPr lang="es-PR" altLang="en-US" dirty="0" err="1">
                <a:solidFill>
                  <a:schemeClr val="accent1">
                    <a:lumMod val="75000"/>
                  </a:schemeClr>
                </a:solidFill>
                <a:latin typeface="+mj-lt"/>
                <a:ea typeface="Britannic Bold" panose="020B0903060703020204" pitchFamily="34" charset="0"/>
                <a:cs typeface="Times New Roman" panose="02020603050405020304" pitchFamily="18" charset="0"/>
              </a:rPr>
              <a:t>alquier</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 combinación de </a:t>
            </a:r>
            <a:r>
              <a:rPr lang="en-US" altLang="en-US" dirty="0" err="1">
                <a:solidFill>
                  <a:schemeClr val="accent1">
                    <a:lumMod val="75000"/>
                  </a:schemeClr>
                </a:solidFill>
                <a:latin typeface="+mj-lt"/>
                <a:ea typeface="Britannic Bold" panose="020B0903060703020204" pitchFamily="34" charset="0"/>
                <a:cs typeface="Times New Roman" panose="02020603050405020304" pitchFamily="18" charset="0"/>
              </a:rPr>
              <a:t>Atún</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Chunk-light, </a:t>
            </a:r>
            <a:r>
              <a:rPr lang="en-US" altLang="en-US" dirty="0" err="1">
                <a:solidFill>
                  <a:schemeClr val="accent1">
                    <a:lumMod val="75000"/>
                  </a:schemeClr>
                </a:solidFill>
                <a:latin typeface="+mj-lt"/>
                <a:ea typeface="Britannic Bold" panose="020B0903060703020204" pitchFamily="34" charset="0"/>
                <a:cs typeface="Times New Roman" panose="02020603050405020304" pitchFamily="18" charset="0"/>
              </a:rPr>
              <a:t>Salmón</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rosado o </a:t>
            </a:r>
            <a:r>
              <a:rPr lang="en-US" altLang="en-US" dirty="0" err="1">
                <a:solidFill>
                  <a:schemeClr val="accent1">
                    <a:lumMod val="75000"/>
                  </a:schemeClr>
                </a:solidFill>
                <a:latin typeface="+mj-lt"/>
                <a:ea typeface="Britannic Bold" panose="020B0903060703020204" pitchFamily="34" charset="0"/>
                <a:cs typeface="Times New Roman" panose="02020603050405020304" pitchFamily="18" charset="0"/>
              </a:rPr>
              <a:t>Sardina</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n-US" altLang="en-US" u="sng" dirty="0">
                <a:solidFill>
                  <a:schemeClr val="accent1">
                    <a:lumMod val="75000"/>
                  </a:schemeClr>
                </a:solidFill>
                <a:latin typeface="+mj-lt"/>
                <a:ea typeface="Britannic Bold" panose="020B0903060703020204" pitchFamily="34" charset="0"/>
                <a:cs typeface="Times New Roman" panose="02020603050405020304" pitchFamily="18" charset="0"/>
              </a:rPr>
              <a:t>6 </a:t>
            </a:r>
            <a:r>
              <a:rPr lang="en-US" altLang="en-US" u="sng" dirty="0" err="1">
                <a:solidFill>
                  <a:schemeClr val="accent1">
                    <a:lumMod val="75000"/>
                  </a:schemeClr>
                </a:solidFill>
                <a:latin typeface="+mj-lt"/>
                <a:ea typeface="Britannic Bold" panose="020B0903060703020204" pitchFamily="34" charset="0"/>
                <a:cs typeface="Times New Roman" panose="02020603050405020304" pitchFamily="18" charset="0"/>
              </a:rPr>
              <a:t>latas</a:t>
            </a:r>
            <a:endParaRPr lang="en-US"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 typeface="Wingdings 2" panose="05020102010507070707" pitchFamily="18" charset="2"/>
              <a:buNone/>
            </a:pPr>
            <a:endParaRPr lang="en-US"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 typeface="Wingdings 2" panose="05020102010507070707" pitchFamily="18" charset="2"/>
              <a:buNone/>
            </a:pPr>
            <a:r>
              <a:rPr lang="en-US" altLang="en-US" b="1" dirty="0" err="1">
                <a:solidFill>
                  <a:schemeClr val="accent1">
                    <a:lumMod val="75000"/>
                  </a:schemeClr>
                </a:solidFill>
                <a:latin typeface="+mj-lt"/>
                <a:ea typeface="Britannic Bold" panose="020B0903060703020204" pitchFamily="34" charset="0"/>
                <a:cs typeface="Times New Roman" panose="02020603050405020304" pitchFamily="18" charset="0"/>
              </a:rPr>
              <a:t>Cereales</a:t>
            </a:r>
            <a:r>
              <a:rPr lang="en-US" altLang="en-US" b="1" dirty="0">
                <a:solidFill>
                  <a:schemeClr val="accent1">
                    <a:lumMod val="75000"/>
                  </a:schemeClr>
                </a:solidFill>
                <a:latin typeface="+mj-lt"/>
                <a:ea typeface="Britannic Bold" panose="020B0903060703020204" pitchFamily="34" charset="0"/>
                <a:cs typeface="Times New Roman" panose="02020603050405020304" pitchFamily="18" charset="0"/>
              </a:rPr>
              <a:t> Frios –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cajas/bolsas de12 onzas o más.</a:t>
            </a:r>
          </a:p>
          <a:p>
            <a:pPr eaLnBrk="1" hangingPunct="1">
              <a:spcBef>
                <a:spcPct val="0"/>
              </a:spcBef>
              <a:buFontTx/>
              <a:buNone/>
            </a:pPr>
            <a:r>
              <a:rPr lang="es-US" altLang="en-US" u="sng" dirty="0">
                <a:solidFill>
                  <a:schemeClr val="accent1">
                    <a:lumMod val="75000"/>
                  </a:schemeClr>
                </a:solidFill>
                <a:latin typeface="+mj-lt"/>
                <a:ea typeface="Britannic Bold" panose="020B0903060703020204" pitchFamily="34" charset="0"/>
                <a:cs typeface="Times New Roman" panose="02020603050405020304" pitchFamily="18" charset="0"/>
              </a:rPr>
              <a:t>3 variedades, 3 cajas de cada variedad. 1 variedad tiene que ser de Grano integral</a:t>
            </a:r>
          </a:p>
          <a:p>
            <a:pPr eaLnBrk="1" hangingPunct="1">
              <a:spcBef>
                <a:spcPct val="0"/>
              </a:spcBef>
              <a:buFontTx/>
              <a:buNone/>
            </a:pPr>
            <a:endParaRPr lang="es-US"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Tx/>
              <a:buNone/>
            </a:pPr>
            <a:r>
              <a:rPr lang="es-US" altLang="en-US" b="1" dirty="0">
                <a:solidFill>
                  <a:schemeClr val="accent1">
                    <a:lumMod val="75000"/>
                  </a:schemeClr>
                </a:solidFill>
                <a:latin typeface="+mj-lt"/>
                <a:ea typeface="Britannic Bold" panose="020B0903060703020204" pitchFamily="34" charset="0"/>
                <a:cs typeface="Times New Roman" panose="02020603050405020304" pitchFamily="18" charset="0"/>
              </a:rPr>
              <a:t>Mantequilla de Maní - </a:t>
            </a:r>
            <a:r>
              <a:rPr lang="es-US" altLang="en-US" dirty="0">
                <a:solidFill>
                  <a:schemeClr val="accent1">
                    <a:lumMod val="75000"/>
                  </a:schemeClr>
                </a:solidFill>
                <a:latin typeface="+mj-lt"/>
                <a:ea typeface="Britannic Bold" panose="020B0903060703020204" pitchFamily="34" charset="0"/>
                <a:cs typeface="Times New Roman" panose="02020603050405020304" pitchFamily="18" charset="0"/>
              </a:rPr>
              <a:t>frascos de 16-18 onzas. </a:t>
            </a:r>
            <a:r>
              <a:rPr lang="es-US" altLang="en-US" u="sng" dirty="0">
                <a:solidFill>
                  <a:schemeClr val="accent1">
                    <a:lumMod val="75000"/>
                  </a:schemeClr>
                </a:solidFill>
                <a:latin typeface="+mj-lt"/>
                <a:ea typeface="Britannic Bold" panose="020B0903060703020204" pitchFamily="34" charset="0"/>
                <a:cs typeface="Times New Roman" panose="02020603050405020304" pitchFamily="18" charset="0"/>
              </a:rPr>
              <a:t>3 frascos</a:t>
            </a:r>
          </a:p>
          <a:p>
            <a:pPr eaLnBrk="1" hangingPunct="1">
              <a:spcBef>
                <a:spcPct val="0"/>
              </a:spcBef>
              <a:buFontTx/>
              <a:buNone/>
            </a:pPr>
            <a:endParaRPr lang="es-US"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Tx/>
              <a:buNone/>
            </a:pPr>
            <a:r>
              <a:rPr lang="es-PR" altLang="en-US" b="1" dirty="0">
                <a:solidFill>
                  <a:schemeClr val="accent1">
                    <a:lumMod val="75000"/>
                  </a:schemeClr>
                </a:solidFill>
                <a:latin typeface="+mj-lt"/>
                <a:ea typeface="Britannic Bold" panose="020B0903060703020204" pitchFamily="34" charset="0"/>
                <a:cs typeface="Times New Roman" panose="02020603050405020304" pitchFamily="18" charset="0"/>
              </a:rPr>
              <a:t>Comidas para los bebé de frutas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frascos o paquetes de 4 o 8 onzas. </a:t>
            </a:r>
            <a:r>
              <a:rPr lang="es-PR" altLang="en-US" u="sng" dirty="0">
                <a:solidFill>
                  <a:schemeClr val="accent1">
                    <a:lumMod val="75000"/>
                  </a:schemeClr>
                </a:solidFill>
                <a:latin typeface="+mj-lt"/>
                <a:ea typeface="Britannic Bold" panose="020B0903060703020204" pitchFamily="34" charset="0"/>
                <a:cs typeface="Times New Roman" panose="02020603050405020304" pitchFamily="18" charset="0"/>
              </a:rPr>
              <a:t>36 Frascos , 2 variedades</a:t>
            </a:r>
          </a:p>
          <a:p>
            <a:pPr eaLnBrk="1" hangingPunct="1">
              <a:spcBef>
                <a:spcPct val="0"/>
              </a:spcBef>
              <a:buFontTx/>
              <a:buNone/>
            </a:pPr>
            <a:endParaRPr lang="es-PR"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Tx/>
              <a:buNone/>
            </a:pPr>
            <a:r>
              <a:rPr lang="es-PR" altLang="en-US" b="1" dirty="0">
                <a:solidFill>
                  <a:schemeClr val="accent1">
                    <a:lumMod val="75000"/>
                  </a:schemeClr>
                </a:solidFill>
                <a:latin typeface="+mj-lt"/>
                <a:ea typeface="Britannic Bold" panose="020B0903060703020204" pitchFamily="34" charset="0"/>
                <a:cs typeface="Times New Roman" panose="02020603050405020304" pitchFamily="18" charset="0"/>
              </a:rPr>
              <a:t>Comidas para los bebé de verduras –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frascos o paquetes de 4 o 8 onzas. </a:t>
            </a:r>
            <a:r>
              <a:rPr lang="es-PR" altLang="en-US" u="sng" dirty="0">
                <a:solidFill>
                  <a:schemeClr val="accent1">
                    <a:lumMod val="75000"/>
                  </a:schemeClr>
                </a:solidFill>
                <a:latin typeface="+mj-lt"/>
                <a:ea typeface="Britannic Bold" panose="020B0903060703020204" pitchFamily="34" charset="0"/>
                <a:cs typeface="Times New Roman" panose="02020603050405020304" pitchFamily="18" charset="0"/>
              </a:rPr>
              <a:t>36 Frascos , 2 variedades</a:t>
            </a:r>
          </a:p>
          <a:p>
            <a:pPr eaLnBrk="1" hangingPunct="1">
              <a:spcBef>
                <a:spcPct val="0"/>
              </a:spcBef>
              <a:buFontTx/>
              <a:buNone/>
            </a:pPr>
            <a:endParaRPr lang="es-PR"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Tx/>
              <a:buNone/>
            </a:pPr>
            <a:r>
              <a:rPr lang="es-PR" altLang="en-US" b="1" dirty="0">
                <a:solidFill>
                  <a:schemeClr val="accent1">
                    <a:lumMod val="75000"/>
                  </a:schemeClr>
                </a:solidFill>
                <a:latin typeface="+mj-lt"/>
                <a:ea typeface="Britannic Bold" panose="020B0903060703020204" pitchFamily="34" charset="0"/>
                <a:cs typeface="Times New Roman" panose="02020603050405020304" pitchFamily="18" charset="0"/>
              </a:rPr>
              <a:t>Cereales para los bebé –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en </a:t>
            </a:r>
            <a:r>
              <a:rPr lang="es-US" altLang="en-US" dirty="0">
                <a:solidFill>
                  <a:schemeClr val="accent1">
                    <a:lumMod val="75000"/>
                  </a:schemeClr>
                </a:solidFill>
                <a:latin typeface="+mj-lt"/>
                <a:ea typeface="Britannic Bold" panose="020B0903060703020204" pitchFamily="34" charset="0"/>
                <a:cs typeface="Times New Roman" panose="02020603050405020304" pitchFamily="18" charset="0"/>
              </a:rPr>
              <a:t>envase o caja de 8 onzas.  </a:t>
            </a:r>
            <a:r>
              <a:rPr lang="es-US" altLang="en-US" u="sng" dirty="0">
                <a:solidFill>
                  <a:schemeClr val="accent1">
                    <a:lumMod val="75000"/>
                  </a:schemeClr>
                </a:solidFill>
                <a:latin typeface="+mj-lt"/>
                <a:ea typeface="Britannic Bold" panose="020B0903060703020204" pitchFamily="34" charset="0"/>
                <a:cs typeface="Times New Roman" panose="02020603050405020304" pitchFamily="18" charset="0"/>
              </a:rPr>
              <a:t>2 variedades, 3 envases de cada variedad</a:t>
            </a:r>
          </a:p>
          <a:p>
            <a:pPr eaLnBrk="1" hangingPunct="1">
              <a:spcBef>
                <a:spcPct val="0"/>
              </a:spcBef>
              <a:buFontTx/>
              <a:buNone/>
            </a:pPr>
            <a:endParaRPr lang="es-US" altLang="en-US" u="sng" dirty="0">
              <a:solidFill>
                <a:schemeClr val="accent1">
                  <a:lumMod val="75000"/>
                </a:schemeClr>
              </a:solidFill>
              <a:latin typeface="+mj-lt"/>
              <a:ea typeface="Britannic Bold" panose="020B0903060703020204" pitchFamily="34" charset="0"/>
              <a:cs typeface="Times New Roman" panose="02020603050405020304" pitchFamily="18" charset="0"/>
            </a:endParaRPr>
          </a:p>
          <a:p>
            <a:pPr eaLnBrk="1" hangingPunct="1">
              <a:spcBef>
                <a:spcPct val="0"/>
              </a:spcBef>
              <a:buFontTx/>
              <a:buNone/>
            </a:pPr>
            <a:r>
              <a:rPr lang="es-US" altLang="en-US" b="1" dirty="0">
                <a:solidFill>
                  <a:schemeClr val="accent1">
                    <a:lumMod val="75000"/>
                  </a:schemeClr>
                </a:solidFill>
                <a:latin typeface="+mj-lt"/>
                <a:ea typeface="Britannic Bold" panose="020B0903060703020204" pitchFamily="34" charset="0"/>
                <a:cs typeface="Times New Roman" panose="02020603050405020304" pitchFamily="18" charset="0"/>
              </a:rPr>
              <a:t>Formula para Infantes – </a:t>
            </a:r>
            <a:r>
              <a:rPr lang="es-US" altLang="en-US" dirty="0">
                <a:solidFill>
                  <a:schemeClr val="accent1">
                    <a:lumMod val="75000"/>
                  </a:schemeClr>
                </a:solidFill>
                <a:latin typeface="+mj-lt"/>
                <a:ea typeface="Britannic Bold" panose="020B0903060703020204" pitchFamily="34" charset="0"/>
                <a:cs typeface="Times New Roman" panose="02020603050405020304" pitchFamily="18" charset="0"/>
              </a:rPr>
              <a:t>cualquier combinación de </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12.4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oz.</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latas</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en</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polvo y</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/o 13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oz.</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latas.</a:t>
            </a:r>
            <a:r>
              <a:rPr lang="en-US" altLang="en-US" dirty="0">
                <a:solidFill>
                  <a:schemeClr val="accent1">
                    <a:lumMod val="75000"/>
                  </a:schemeClr>
                </a:solidFill>
                <a:latin typeface="+mj-lt"/>
                <a:ea typeface="Britannic Bold" panose="020B0903060703020204" pitchFamily="34" charset="0"/>
                <a:cs typeface="Times New Roman" panose="02020603050405020304" pitchFamily="18" charset="0"/>
              </a:rPr>
              <a:t> </a:t>
            </a:r>
            <a:r>
              <a:rPr lang="en-US" altLang="en-US" u="sng" dirty="0">
                <a:solidFill>
                  <a:schemeClr val="accent1">
                    <a:lumMod val="75000"/>
                  </a:schemeClr>
                </a:solidFill>
                <a:latin typeface="+mj-lt"/>
                <a:ea typeface="Britannic Bold" panose="020B0903060703020204" pitchFamily="34" charset="0"/>
                <a:cs typeface="Times New Roman" panose="02020603050405020304" pitchFamily="18" charset="0"/>
              </a:rPr>
              <a:t>24 </a:t>
            </a:r>
            <a:r>
              <a:rPr lang="es-PR" altLang="en-US" u="sng" dirty="0">
                <a:solidFill>
                  <a:schemeClr val="accent1">
                    <a:lumMod val="75000"/>
                  </a:schemeClr>
                </a:solidFill>
                <a:latin typeface="+mj-lt"/>
                <a:ea typeface="Britannic Bold" panose="020B0903060703020204" pitchFamily="34" charset="0"/>
                <a:cs typeface="Times New Roman" panose="02020603050405020304" pitchFamily="18" charset="0"/>
              </a:rPr>
              <a:t>unidades</a:t>
            </a:r>
            <a:r>
              <a:rPr lang="es-PR" altLang="en-US" dirty="0">
                <a:solidFill>
                  <a:schemeClr val="accent1">
                    <a:lumMod val="75000"/>
                  </a:schemeClr>
                </a:solidFill>
                <a:latin typeface="+mj-lt"/>
                <a:ea typeface="Britannic Bold" panose="020B0903060703020204" pitchFamily="34" charset="0"/>
                <a:cs typeface="Times New Roman" panose="02020603050405020304" pitchFamily="18" charset="0"/>
              </a:rPr>
              <a:t> Similac </a:t>
            </a:r>
            <a:r>
              <a:rPr lang="es-PR" altLang="en-US" dirty="0" err="1">
                <a:solidFill>
                  <a:schemeClr val="accent1">
                    <a:lumMod val="75000"/>
                  </a:schemeClr>
                </a:solidFill>
                <a:latin typeface="+mj-lt"/>
                <a:ea typeface="Britannic Bold" panose="020B0903060703020204" pitchFamily="34" charset="0"/>
                <a:cs typeface="Times New Roman" panose="02020603050405020304" pitchFamily="18" charset="0"/>
              </a:rPr>
              <a:t>Advance</a:t>
            </a:r>
            <a:endParaRPr lang="es-PR" altLang="en-US" b="1" dirty="0">
              <a:solidFill>
                <a:schemeClr val="accent1">
                  <a:lumMod val="75000"/>
                </a:schemeClr>
              </a:solidFill>
              <a:latin typeface="+mj-lt"/>
              <a:ea typeface="Britannic Bold" panose="020B0903060703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15039345"/>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 PPT Template Arial</Template>
  <TotalTime>722</TotalTime>
  <Words>3621</Words>
  <Application>Microsoft Office PowerPoint</Application>
  <PresentationFormat>On-screen Show (16:9)</PresentationFormat>
  <Paragraphs>306</Paragraphs>
  <Slides>25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Aptos Display</vt:lpstr>
      <vt:lpstr>Arial</vt:lpstr>
      <vt:lpstr>Poppins SemiBold</vt:lpstr>
      <vt:lpstr>Calibri</vt:lpstr>
      <vt:lpstr>Wingdings 2</vt:lpstr>
      <vt:lpstr>Aptos</vt:lpstr>
      <vt:lpstr>Britannic Bold</vt:lpstr>
      <vt:lpstr>Times New Roman</vt:lpstr>
      <vt:lpstr>Poppins</vt:lpstr>
      <vt:lpstr>Tw Cen MT</vt:lpstr>
      <vt:lpstr>Simple Light</vt:lpstr>
      <vt:lpstr>Custom Design</vt:lpstr>
      <vt:lpstr>Capacitación Para Proveedores de Renovación</vt:lpstr>
      <vt:lpstr>PowerPoint Presentation</vt:lpstr>
      <vt:lpstr>Propósito Del Programa de WIC</vt:lpstr>
      <vt:lpstr>Propósito Del Entrenamiento </vt:lpstr>
      <vt:lpstr>Cambios en los Requisitos del Programa en los últimos 3 años</vt:lpstr>
      <vt:lpstr>Guía de alimentos</vt:lpstr>
      <vt:lpstr>Apéndice B-Requisitos del Inventario Mínimo </vt:lpstr>
      <vt:lpstr>Apéndice B-Requisitos del Inventario Mínimo</vt:lpstr>
      <vt:lpstr>Apéndice B-Requisitos del Inventario Mínimo</vt:lpstr>
      <vt:lpstr>Requisitos para compra de Fórmula Infantil </vt:lpstr>
      <vt:lpstr>Otras Comidas Aprobadas por WIC </vt:lpstr>
      <vt:lpstr>Apéndice C-Requisitos para las transacciones de WIC </vt:lpstr>
      <vt:lpstr>El producto es aprobado por WIC, pero no escanea </vt:lpstr>
      <vt:lpstr>Apéndice D-Requisitos para los precios </vt:lpstr>
      <vt:lpstr>Apéndice F-Descalificaciones, Dinero Civil Sanciones y Multas</vt:lpstr>
      <vt:lpstr>Apéndice F-Descalificaciones, Dinero Civil Sanciones y Multas</vt:lpstr>
      <vt:lpstr>Apéndice F-Descalificaciones, Dinero Civil Sanciones y Multas</vt:lpstr>
      <vt:lpstr>Apéndice F-Descalificaciones, Dinero Civil Sanciones y Multas</vt:lpstr>
      <vt:lpstr>Apéndice F-Descalificaciones, Dinero Civil Sanciones y Multas</vt:lpstr>
      <vt:lpstr>Apéndice E-Reclamos Monetarios </vt:lpstr>
      <vt:lpstr>Proceso de Reclamación de Comerciantes </vt:lpstr>
      <vt:lpstr>Sistemas de caja registradora:      </vt:lpstr>
      <vt:lpstr>Requisitos para la autorización</vt:lpstr>
      <vt:lpstr>Integridad del Programa </vt:lpstr>
      <vt:lpstr>Certificado de Entrenamiento completo-La fecha de hoy 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lastModifiedBy>Eric</cp:lastModifiedBy>
  <cp:revision>46</cp:revision>
  <dcterms:created xsi:type="dcterms:W3CDTF">2024-04-18T18:07:11Z</dcterms:created>
  <dcterms:modified xsi:type="dcterms:W3CDTF">2024-05-22T17:25:47Z</dcterms:modified>
</cp:coreProperties>
</file>