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7" r:id="rId4"/>
    <p:sldId id="259" r:id="rId5"/>
    <p:sldId id="260" r:id="rId6"/>
    <p:sldId id="261" r:id="rId7"/>
    <p:sldId id="264" r:id="rId8"/>
    <p:sldId id="265" r:id="rId9"/>
    <p:sldId id="286" r:id="rId10"/>
    <p:sldId id="266" r:id="rId11"/>
    <p:sldId id="263" r:id="rId12"/>
    <p:sldId id="262" r:id="rId13"/>
    <p:sldId id="267" r:id="rId14"/>
    <p:sldId id="268" r:id="rId15"/>
    <p:sldId id="269" r:id="rId16"/>
    <p:sldId id="270" r:id="rId17"/>
    <p:sldId id="271" r:id="rId18"/>
    <p:sldId id="279" r:id="rId19"/>
    <p:sldId id="280" r:id="rId20"/>
    <p:sldId id="273" r:id="rId21"/>
    <p:sldId id="274" r:id="rId22"/>
    <p:sldId id="275" r:id="rId23"/>
    <p:sldId id="272" r:id="rId24"/>
    <p:sldId id="288" r:id="rId25"/>
    <p:sldId id="289" r:id="rId26"/>
    <p:sldId id="278" r:id="rId27"/>
    <p:sldId id="277" r:id="rId28"/>
    <p:sldId id="276" r:id="rId29"/>
    <p:sldId id="281" r:id="rId30"/>
    <p:sldId id="282" r:id="rId3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F5397"/>
    <a:srgbClr val="F7F339"/>
    <a:srgbClr val="F9EAD3"/>
    <a:srgbClr val="EAD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44" autoAdjust="0"/>
    <p:restoredTop sz="69295" autoAdjust="0"/>
  </p:normalViewPr>
  <p:slideViewPr>
    <p:cSldViewPr snapToGrid="0">
      <p:cViewPr varScale="1">
        <p:scale>
          <a:sx n="88" d="100"/>
          <a:sy n="88" d="100"/>
        </p:scale>
        <p:origin x="618" y="84"/>
      </p:cViewPr>
      <p:guideLst>
        <p:guide orient="horz" pos="2160"/>
        <p:guide pos="3840"/>
      </p:guideLst>
    </p:cSldViewPr>
  </p:slideViewPr>
  <p:outlineViewPr>
    <p:cViewPr>
      <p:scale>
        <a:sx n="33" d="100"/>
        <a:sy n="33" d="100"/>
      </p:scale>
      <p:origin x="0" y="-5952"/>
    </p:cViewPr>
  </p:outlineViewPr>
  <p:notesTextViewPr>
    <p:cViewPr>
      <p:scale>
        <a:sx n="1" d="1"/>
        <a:sy n="1" d="1"/>
      </p:scale>
      <p:origin x="0" y="0"/>
    </p:cViewPr>
  </p:notesTextViewPr>
  <p:sorterViewPr>
    <p:cViewPr>
      <p:scale>
        <a:sx n="100" d="100"/>
        <a:sy n="100" d="100"/>
      </p:scale>
      <p:origin x="0" y="1806"/>
    </p:cViewPr>
  </p:sorterViewPr>
  <p:notesViewPr>
    <p:cSldViewPr snapToGrid="0">
      <p:cViewPr varScale="1">
        <p:scale>
          <a:sx n="61" d="100"/>
          <a:sy n="61" d="100"/>
        </p:scale>
        <p:origin x="244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283194B-CD66-4283-B487-329ADA2EF5B1}" type="datetimeFigureOut">
              <a:rPr lang="en-US" smtClean="0"/>
              <a:t>9/11/2018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C922AADD-3D0F-4047-B353-B3DCCB696589}" type="slidenum">
              <a:rPr lang="en-US" smtClean="0"/>
              <a:t>‹#›</a:t>
            </a:fld>
            <a:endParaRPr lang="en-US"/>
          </a:p>
        </p:txBody>
      </p:sp>
    </p:spTree>
    <p:extLst>
      <p:ext uri="{BB962C8B-B14F-4D97-AF65-F5344CB8AC3E}">
        <p14:creationId xmlns:p14="http://schemas.microsoft.com/office/powerpoint/2010/main" val="29185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reeimages.com/photo/the-o-face-125133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reamstime.com/smilla_inf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hutterstock.com/g/luislourob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83306">
              <a:buFont typeface="Arial"/>
              <a:buChar char="•"/>
              <a:defRPr/>
            </a:pPr>
            <a:r>
              <a:rPr lang="en-US" sz="1200" kern="1200" dirty="0" smtClean="0">
                <a:solidFill>
                  <a:schemeClr val="tx1"/>
                </a:solidFill>
                <a:effectLst/>
                <a:latin typeface="+mn-lt"/>
                <a:ea typeface="+mn-ea"/>
                <a:cs typeface="+mn-cs"/>
              </a:rPr>
              <a:t>The Engaging Front Line Health Workers in Oral Health</a:t>
            </a:r>
            <a:r>
              <a:rPr lang="en-US" sz="1200" kern="1200" baseline="0" dirty="0" smtClean="0">
                <a:solidFill>
                  <a:schemeClr val="tx1"/>
                </a:solidFill>
                <a:effectLst/>
                <a:latin typeface="+mn-lt"/>
                <a:ea typeface="+mn-ea"/>
                <a:cs typeface="+mn-cs"/>
              </a:rPr>
              <a:t> Advocacy is to </a:t>
            </a:r>
            <a:r>
              <a:rPr lang="en-US" sz="1200" kern="1200" dirty="0" smtClean="0">
                <a:solidFill>
                  <a:schemeClr val="tx1"/>
                </a:solidFill>
                <a:effectLst/>
                <a:latin typeface="+mn-lt"/>
                <a:ea typeface="+mn-ea"/>
                <a:cs typeface="+mn-cs"/>
              </a:rPr>
              <a:t>educate all types of front line health workers, who work across a variety of settings under many different titles.</a:t>
            </a:r>
            <a:r>
              <a:rPr lang="en-US" sz="1200" dirty="0" smtClean="0">
                <a:effectLst/>
                <a:latin typeface="+mn-lt"/>
              </a:rPr>
              <a:t> </a:t>
            </a:r>
          </a:p>
          <a:p>
            <a:pPr marL="171450" indent="-171450" defTabSz="483306">
              <a:buFont typeface="Arial"/>
              <a:buChar char="•"/>
              <a:defRPr/>
            </a:pPr>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workers are trusted members of their community and share in the culture of those they serve, they </a:t>
            </a:r>
            <a:r>
              <a:rPr lang="en-US" sz="1200" dirty="0" smtClean="0">
                <a:solidFill>
                  <a:prstClr val="black"/>
                </a:solidFill>
                <a:latin typeface="+mn-lt"/>
                <a:cs typeface="Arial" panose="020B0604020202020204" pitchFamily="34" charset="0"/>
              </a:rPr>
              <a:t>provide outreach, advocacy, patient education, care coordination, health care navigation, and social support. </a:t>
            </a:r>
          </a:p>
          <a:p>
            <a:pPr marL="171450" indent="-171450" defTabSz="483306">
              <a:buFont typeface="Arial"/>
              <a:buChar char="•"/>
              <a:defRPr/>
            </a:pPr>
            <a:r>
              <a:rPr lang="en-US" sz="1200" dirty="0" smtClean="0">
                <a:solidFill>
                  <a:prstClr val="black"/>
                </a:solidFill>
                <a:latin typeface="+mn-lt"/>
                <a:cs typeface="Arial" panose="020B0604020202020204" pitchFamily="34" charset="0"/>
              </a:rPr>
              <a:t>This training</a:t>
            </a:r>
            <a:r>
              <a:rPr lang="en-US" sz="1200" baseline="0" dirty="0" smtClean="0">
                <a:solidFill>
                  <a:prstClr val="black"/>
                </a:solidFill>
                <a:latin typeface="+mn-lt"/>
                <a:cs typeface="Arial" panose="020B0604020202020204" pitchFamily="34" charset="0"/>
              </a:rPr>
              <a:t> is a focus on oral health advocacy.</a:t>
            </a:r>
          </a:p>
          <a:p>
            <a:pPr marL="171450" indent="-171450" defTabSz="483306">
              <a:buFont typeface="Arial"/>
              <a:buChar char="•"/>
              <a:defRPr/>
            </a:pPr>
            <a:r>
              <a:rPr lang="en-US" sz="1200" baseline="0" dirty="0" smtClean="0">
                <a:solidFill>
                  <a:prstClr val="black"/>
                </a:solidFill>
                <a:latin typeface="+mn-lt"/>
                <a:cs typeface="Arial" panose="020B0604020202020204" pitchFamily="34" charset="0"/>
              </a:rPr>
              <a:t>This module was developed by Mary Moran Boudreau, RDH of the Connecticut Oral Health Initiative, Inc., Hartford, CT with a contract from the Connecticut Department of Public Health.</a:t>
            </a:r>
          </a:p>
          <a:p>
            <a:pPr marL="171450" indent="-171450" defTabSz="483306">
              <a:buFont typeface="Arial"/>
              <a:buChar char="•"/>
              <a:defRPr/>
            </a:pPr>
            <a:endParaRPr lang="en-US" sz="1200" baseline="0" dirty="0" smtClean="0">
              <a:solidFill>
                <a:prstClr val="black"/>
              </a:solidFill>
              <a:latin typeface="+mn-lt"/>
              <a:cs typeface="Arial" panose="020B0604020202020204" pitchFamily="34" charset="0"/>
            </a:endParaRPr>
          </a:p>
          <a:p>
            <a:pPr marL="171450" indent="-171450" defTabSz="483306">
              <a:buFont typeface="Arial"/>
              <a:buChar char="•"/>
              <a:defRPr/>
            </a:pPr>
            <a:endParaRPr lang="en-US" sz="1200" baseline="0" dirty="0" smtClean="0">
              <a:solidFill>
                <a:prstClr val="black"/>
              </a:solidFill>
              <a:latin typeface="+mn-lt"/>
              <a:cs typeface="Arial" panose="020B0604020202020204" pitchFamily="34" charset="0"/>
            </a:endParaRPr>
          </a:p>
          <a:p>
            <a:pPr marL="171450" marR="0" lvl="0" indent="-171450" algn="l" defTabSz="483306" rtl="0" eaLnBrk="1" fontAlgn="auto" latinLnBrk="0" hangingPunct="1">
              <a:lnSpc>
                <a:spcPct val="100000"/>
              </a:lnSpc>
              <a:spcBef>
                <a:spcPts val="0"/>
              </a:spcBef>
              <a:spcAft>
                <a:spcPts val="0"/>
              </a:spcAft>
              <a:buClrTx/>
              <a:buSzTx/>
              <a:buFont typeface="Arial"/>
              <a:buChar char="•"/>
              <a:tabLst/>
              <a:defRPr/>
            </a:pPr>
            <a:r>
              <a:rPr lang="en-US" sz="1200" baseline="0" dirty="0" smtClean="0">
                <a:solidFill>
                  <a:prstClr val="black"/>
                </a:solidFill>
                <a:latin typeface="+mn-lt"/>
                <a:cs typeface="Arial" panose="020B0604020202020204" pitchFamily="34" charset="0"/>
              </a:rPr>
              <a:t>Photo retrieved from </a:t>
            </a:r>
            <a:r>
              <a:rPr lang="en-US" sz="1200" dirty="0" smtClean="0">
                <a:latin typeface="+mn-lt"/>
              </a:rPr>
              <a:t>www.shutterstock.com/image-photo/grandmother-her-son-granddaughter-3-generations-248158957?src=retC-bdFYY7mufKoTfe8Kw-1-19</a:t>
            </a:r>
          </a:p>
          <a:p>
            <a:pPr marL="171450" indent="-171450" defTabSz="483306">
              <a:buFont typeface="Arial"/>
              <a:buChar char="•"/>
              <a:defRPr/>
            </a:pPr>
            <a:endParaRPr lang="en-US" sz="12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1</a:t>
            </a:fld>
            <a:endParaRPr lang="en-US"/>
          </a:p>
        </p:txBody>
      </p:sp>
    </p:spTree>
    <p:extLst>
      <p:ext uri="{BB962C8B-B14F-4D97-AF65-F5344CB8AC3E}">
        <p14:creationId xmlns:p14="http://schemas.microsoft.com/office/powerpoint/2010/main" val="365110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a:t>
            </a:r>
            <a:r>
              <a:rPr lang="en-US" baseline="0" dirty="0" smtClean="0"/>
              <a:t> to another age group, a</a:t>
            </a:r>
            <a:r>
              <a:rPr lang="en-US" dirty="0" smtClean="0"/>
              <a:t>ccording to the 2013 report of a statewide survey of a</a:t>
            </a:r>
            <a:r>
              <a:rPr lang="en-US" baseline="0" dirty="0" smtClean="0"/>
              <a:t> representative sample of older adults in long-term care centers and at meal sites in places like senior centers </a:t>
            </a:r>
            <a:r>
              <a:rPr lang="en-US" dirty="0" smtClean="0"/>
              <a:t>completed by the Department of Public</a:t>
            </a:r>
            <a:r>
              <a:rPr lang="en-US" baseline="0" dirty="0" smtClean="0"/>
              <a:t> Health in 2013, 1 out of two older adults have untreated decay (or cavities that need dental treatment).</a:t>
            </a:r>
          </a:p>
          <a:p>
            <a:endParaRPr lang="en-US" baseline="0" dirty="0" smtClean="0"/>
          </a:p>
          <a:p>
            <a:r>
              <a:rPr lang="en-US" baseline="0" dirty="0" smtClean="0"/>
              <a:t>1 out of 4 older adults at congregate meal sites….those able to get out of the house…. Need early or urgent dental care.</a:t>
            </a:r>
          </a:p>
          <a:p>
            <a:endParaRPr lang="en-US" baseline="0" dirty="0" smtClean="0"/>
          </a:p>
          <a:p>
            <a:r>
              <a:rPr lang="en-US" baseline="0" dirty="0" smtClean="0"/>
              <a:t>These are just a few statistics to demonstrate that oral disease impacts the whole population of Connecticut.</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10</a:t>
            </a:fld>
            <a:endParaRPr lang="en-US"/>
          </a:p>
        </p:txBody>
      </p:sp>
    </p:spTree>
    <p:extLst>
      <p:ext uri="{BB962C8B-B14F-4D97-AF65-F5344CB8AC3E}">
        <p14:creationId xmlns:p14="http://schemas.microsoft.com/office/powerpoint/2010/main" val="225599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think oral health advocacy is or asked in another way, why should we advocate for oral health?</a:t>
            </a:r>
          </a:p>
          <a:p>
            <a:endParaRPr lang="en-US" baseline="0" dirty="0" smtClean="0"/>
          </a:p>
          <a:p>
            <a:r>
              <a:rPr lang="en-US" baseline="0" dirty="0" smtClean="0"/>
              <a:t>(Wait for 1- 2 responses before going to the next slide, about 2 minutes total for this slide)</a:t>
            </a:r>
          </a:p>
          <a:p>
            <a:endParaRPr lang="en-US" baseline="0" dirty="0" smtClean="0"/>
          </a:p>
          <a:p>
            <a:r>
              <a:rPr lang="en-US" baseline="0" dirty="0" smtClean="0"/>
              <a:t>Photo retrieved from https://www.freeimages.com/photo/dentist-1438299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a:t>
            </a:r>
            <a:r>
              <a:rPr lang="en-US" sz="1200" dirty="0" err="1" smtClean="0"/>
              <a:t>Moraes</a:t>
            </a:r>
            <a:r>
              <a:rPr lang="en-US" sz="1200" dirty="0" smtClean="0"/>
              <a:t>, M.C. freeimages.com/photo/dentist-1438299</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11</a:t>
            </a:fld>
            <a:endParaRPr lang="en-US"/>
          </a:p>
        </p:txBody>
      </p:sp>
    </p:spTree>
    <p:extLst>
      <p:ext uri="{BB962C8B-B14F-4D97-AF65-F5344CB8AC3E}">
        <p14:creationId xmlns:p14="http://schemas.microsoft.com/office/powerpoint/2010/main" val="243620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parts to advocacy</a:t>
            </a:r>
            <a:r>
              <a:rPr lang="en-US" baseline="0" dirty="0" smtClean="0"/>
              <a:t> </a:t>
            </a:r>
          </a:p>
          <a:p>
            <a:pPr marL="171450" indent="-171450">
              <a:buFont typeface="Arial" panose="020B0604020202020204" pitchFamily="34" charset="0"/>
              <a:buChar char="•"/>
            </a:pPr>
            <a:r>
              <a:rPr lang="en-US" baseline="0" dirty="0" smtClean="0"/>
              <a:t>Caring about something…..be it an issue, problem or a condition that is important to you </a:t>
            </a:r>
          </a:p>
          <a:p>
            <a:pPr marL="0" indent="0">
              <a:buFont typeface="Arial" panose="020B0604020202020204" pitchFamily="34" charset="0"/>
              <a:buNone/>
            </a:pPr>
            <a:r>
              <a:rPr lang="en-US" baseline="0" dirty="0" smtClean="0"/>
              <a:t>And then</a:t>
            </a:r>
          </a:p>
          <a:p>
            <a:pPr marL="171450" indent="-171450">
              <a:buFont typeface="Arial" panose="020B0604020202020204" pitchFamily="34" charset="0"/>
              <a:buChar char="•"/>
            </a:pPr>
            <a:r>
              <a:rPr lang="en-US" baseline="0" dirty="0" smtClean="0"/>
              <a:t>Convincing others to care about it too.</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You advocate to make a difference.  What is bothering you? What needs to change in your opinion?  </a:t>
            </a:r>
          </a:p>
          <a:p>
            <a:pPr marL="0" indent="0">
              <a:buFont typeface="Arial" panose="020B0604020202020204" pitchFamily="34" charset="0"/>
              <a:buNone/>
            </a:pPr>
            <a:r>
              <a:rPr lang="en-US" baseline="0" dirty="0" smtClean="0"/>
              <a:t>One of the things you can do is to tell others about it.  Tell them why it bothers you and why it should be something that concerns them.</a:t>
            </a:r>
          </a:p>
          <a:p>
            <a:pPr marL="0"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Photo: © </a:t>
            </a:r>
            <a:r>
              <a:rPr lang="en-US" sz="1200" dirty="0" err="1" smtClean="0"/>
              <a:t>Publicdomainphotos</a:t>
            </a:r>
            <a:r>
              <a:rPr lang="en-US" sz="1200" dirty="0" smtClean="0"/>
              <a:t>  ID 96751881 | </a:t>
            </a:r>
            <a:r>
              <a:rPr lang="en-US" sz="1200" dirty="0" err="1" smtClean="0"/>
              <a:t>Dreamstime</a:t>
            </a:r>
            <a:r>
              <a:rPr lang="en-US" sz="1200" dirty="0" smtClean="0"/>
              <a:t> Stock Photos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12</a:t>
            </a:fld>
            <a:endParaRPr lang="en-US"/>
          </a:p>
        </p:txBody>
      </p:sp>
    </p:spTree>
    <p:extLst>
      <p:ext uri="{BB962C8B-B14F-4D97-AF65-F5344CB8AC3E}">
        <p14:creationId xmlns:p14="http://schemas.microsoft.com/office/powerpoint/2010/main" val="67370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5">
                    <a:lumMod val="75000"/>
                  </a:schemeClr>
                </a:solidFill>
              </a:rPr>
              <a:t>Who Can You Influence?</a:t>
            </a:r>
          </a:p>
          <a:p>
            <a:endParaRPr lang="en-US" b="0" dirty="0" smtClean="0">
              <a:solidFill>
                <a:schemeClr val="accent5">
                  <a:lumMod val="75000"/>
                </a:schemeClr>
              </a:solidFill>
            </a:endParaRPr>
          </a:p>
          <a:p>
            <a:r>
              <a:rPr lang="en-US" b="0" dirty="0" smtClean="0">
                <a:solidFill>
                  <a:schemeClr val="accent5">
                    <a:lumMod val="75000"/>
                  </a:schemeClr>
                </a:solidFill>
              </a:rPr>
              <a:t>(Wait</a:t>
            </a:r>
            <a:r>
              <a:rPr lang="en-US" b="0" baseline="0" dirty="0" smtClean="0">
                <a:solidFill>
                  <a:schemeClr val="accent5">
                    <a:lumMod val="75000"/>
                  </a:schemeClr>
                </a:solidFill>
              </a:rPr>
              <a:t> for a few examples before going to the next slide – about 2 minute total for this slide)</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 Photo</a:t>
            </a:r>
            <a:r>
              <a:rPr lang="en-US" baseline="0" dirty="0" smtClean="0"/>
              <a:t> retrieved from </a:t>
            </a:r>
            <a:r>
              <a:rPr lang="en-US" sz="1200" kern="1200" dirty="0" smtClean="0">
                <a:solidFill>
                  <a:schemeClr val="tx1"/>
                </a:solidFill>
                <a:effectLst/>
                <a:latin typeface="+mn-lt"/>
                <a:ea typeface="+mn-ea"/>
                <a:cs typeface="+mn-cs"/>
              </a:rPr>
              <a:t>https://www.dreamstime.com/mother-children-stock-image-image-free-4586311:</a:t>
            </a:r>
            <a:r>
              <a:rPr lang="en-US" sz="1200" dirty="0" smtClean="0"/>
              <a:t>Photo: © </a:t>
            </a:r>
            <a:r>
              <a:rPr lang="en-US" sz="1200" dirty="0" err="1" smtClean="0"/>
              <a:t>Vstock</a:t>
            </a:r>
            <a:r>
              <a:rPr lang="en-US" sz="1200" dirty="0" smtClean="0"/>
              <a:t> ID 4586311 | </a:t>
            </a:r>
            <a:r>
              <a:rPr lang="en-US" sz="1200" dirty="0" err="1" smtClean="0"/>
              <a:t>Dreamstime</a:t>
            </a:r>
            <a:r>
              <a:rPr lang="en-US" sz="1200" dirty="0" smtClean="0"/>
              <a:t> Stock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Center Photo retrieved</a:t>
            </a:r>
            <a:r>
              <a:rPr lang="en-US" baseline="0" dirty="0" smtClean="0"/>
              <a:t> from </a:t>
            </a:r>
            <a:r>
              <a:rPr lang="en-US" sz="1200" kern="1200" dirty="0" smtClean="0">
                <a:solidFill>
                  <a:schemeClr val="tx1"/>
                </a:solidFill>
                <a:effectLst/>
                <a:latin typeface="+mn-lt"/>
                <a:ea typeface="+mn-ea"/>
                <a:cs typeface="+mn-cs"/>
              </a:rPr>
              <a:t>https://www.dreamstime.com/senior-reading-free-stock-photo-image-free-2609805:</a:t>
            </a:r>
            <a:r>
              <a:rPr lang="en-US" sz="1200" dirty="0" smtClean="0"/>
              <a:t>Photo: © </a:t>
            </a:r>
            <a:r>
              <a:rPr lang="en-US" sz="1200" dirty="0" err="1" smtClean="0"/>
              <a:t>Geotrac</a:t>
            </a:r>
            <a:r>
              <a:rPr lang="en-US" sz="1200" dirty="0" smtClean="0"/>
              <a:t> ID 2609805 | </a:t>
            </a:r>
            <a:r>
              <a:rPr lang="en-US" sz="1200" dirty="0" err="1" smtClean="0"/>
              <a:t>Dreamstime</a:t>
            </a:r>
            <a:r>
              <a:rPr lang="en-US" sz="1200" dirty="0" smtClean="0"/>
              <a:t> Stock Photos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Right Photo retrieved</a:t>
            </a:r>
            <a:r>
              <a:rPr lang="en-US" baseline="0" dirty="0" smtClean="0"/>
              <a:t> from </a:t>
            </a:r>
            <a:r>
              <a:rPr lang="en-US" sz="1200" kern="1200" dirty="0" smtClean="0">
                <a:solidFill>
                  <a:schemeClr val="tx1"/>
                </a:solidFill>
                <a:effectLst/>
                <a:latin typeface="+mn-lt"/>
                <a:ea typeface="+mn-ea"/>
                <a:cs typeface="+mn-cs"/>
              </a:rPr>
              <a:t>https://www.dreamstime.com/friendly-mature-man-stock-photography-image-free-4041092:</a:t>
            </a:r>
            <a:r>
              <a:rPr lang="en-US" sz="1200" dirty="0" smtClean="0"/>
              <a:t>Photo: © Terence Mendoza  ID 4041092 | </a:t>
            </a:r>
            <a:r>
              <a:rPr lang="en-US" sz="1200" dirty="0" err="1" smtClean="0"/>
              <a:t>Dreamstime</a:t>
            </a:r>
            <a:r>
              <a:rPr lang="en-US" sz="1200" dirty="0" smtClean="0"/>
              <a:t> Stock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13</a:t>
            </a:fld>
            <a:endParaRPr lang="en-US"/>
          </a:p>
        </p:txBody>
      </p:sp>
    </p:spTree>
    <p:extLst>
      <p:ext uri="{BB962C8B-B14F-4D97-AF65-F5344CB8AC3E}">
        <p14:creationId xmlns:p14="http://schemas.microsoft.com/office/powerpoint/2010/main" val="268021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can see, you have a big choice. Think about the one person from one of the groups on this list and that is who you can state with today.</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14</a:t>
            </a:fld>
            <a:endParaRPr lang="en-US"/>
          </a:p>
        </p:txBody>
      </p:sp>
    </p:spTree>
    <p:extLst>
      <p:ext uri="{BB962C8B-B14F-4D97-AF65-F5344CB8AC3E}">
        <p14:creationId xmlns:p14="http://schemas.microsoft.com/office/powerpoint/2010/main" val="899484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t>
            </a:r>
            <a:r>
              <a:rPr lang="en-US" baseline="0" dirty="0" smtClean="0"/>
              <a:t>w do you or others advocate?  What do you need to do to share your concern and ask for a change?</a:t>
            </a:r>
          </a:p>
          <a:p>
            <a:endParaRPr lang="en-US" baseline="0" dirty="0" smtClean="0"/>
          </a:p>
          <a:p>
            <a:r>
              <a:rPr lang="en-US" baseline="0" dirty="0" smtClean="0"/>
              <a:t>(Wait for a couple answers from the group for about 2 minutes and then go to next slide)</a:t>
            </a:r>
          </a:p>
          <a:p>
            <a:endParaRPr lang="en-US" baseline="0"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retrieved from </a:t>
            </a:r>
            <a:r>
              <a:rPr lang="en-US" sz="1200" kern="1200" dirty="0" smtClean="0">
                <a:solidFill>
                  <a:schemeClr val="tx1"/>
                </a:solidFill>
                <a:effectLst/>
                <a:latin typeface="+mn-lt"/>
                <a:ea typeface="+mn-ea"/>
                <a:cs typeface="+mn-cs"/>
              </a:rPr>
              <a:t>https://www.dreamstime.com/couple-holding-blank-banner-free-stock-image-image-free-2987366;</a:t>
            </a:r>
            <a:r>
              <a:rPr lang="en-US" sz="1200" dirty="0" smtClean="0"/>
              <a:t> © Roxana Gonzalez ID 2987366 | </a:t>
            </a:r>
            <a:r>
              <a:rPr lang="en-US" sz="1200" dirty="0" err="1" smtClean="0"/>
              <a:t>Dreamstime</a:t>
            </a:r>
            <a:r>
              <a:rPr lang="en-US" sz="1200" dirty="0" smtClean="0"/>
              <a:t> Stock Photos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15</a:t>
            </a:fld>
            <a:endParaRPr lang="en-US"/>
          </a:p>
        </p:txBody>
      </p:sp>
    </p:spTree>
    <p:extLst>
      <p:ext uri="{BB962C8B-B14F-4D97-AF65-F5344CB8AC3E}">
        <p14:creationId xmlns:p14="http://schemas.microsoft.com/office/powerpoint/2010/main" val="365530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basically three steps to advocacy.  Preparing, Implementing and Sustaining.  Over the next few minutes, I will define these three steps,  and then as a group we will discuss how you can actually do these steps.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16</a:t>
            </a:fld>
            <a:endParaRPr lang="en-US"/>
          </a:p>
        </p:txBody>
      </p:sp>
    </p:spTree>
    <p:extLst>
      <p:ext uri="{BB962C8B-B14F-4D97-AF65-F5344CB8AC3E}">
        <p14:creationId xmlns:p14="http://schemas.microsoft.com/office/powerpoint/2010/main" val="212618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rPr>
              <a:t>To prepare, you want</a:t>
            </a:r>
            <a:r>
              <a:rPr lang="en-US" sz="1200" kern="1200" baseline="0" dirty="0" smtClean="0">
                <a:solidFill>
                  <a:schemeClr val="tx1"/>
                </a:solidFill>
                <a:effectLst/>
              </a:rPr>
              <a:t> to: </a:t>
            </a:r>
          </a:p>
          <a:p>
            <a:endParaRPr lang="en-US" sz="1200" kern="1200" baseline="0" dirty="0" smtClean="0">
              <a:solidFill>
                <a:schemeClr val="tx1"/>
              </a:solidFill>
              <a:effectLst/>
            </a:endParaRPr>
          </a:p>
          <a:p>
            <a:pPr marL="571500" indent="-182880">
              <a:buFont typeface="Arial" panose="020B0604020202020204" pitchFamily="34" charset="0"/>
              <a:buChar char="•"/>
            </a:pPr>
            <a:r>
              <a:rPr lang="en-US" sz="1200" kern="1200" dirty="0" smtClean="0">
                <a:solidFill>
                  <a:schemeClr val="tx1"/>
                </a:solidFill>
                <a:effectLst/>
              </a:rPr>
              <a:t>Set Goal</a:t>
            </a:r>
          </a:p>
          <a:p>
            <a:pPr marL="960120" lvl="0" indent="-182880">
              <a:buFont typeface="Courier New" panose="02070309020205020404" pitchFamily="49" charset="0"/>
              <a:buChar char="o"/>
            </a:pPr>
            <a:r>
              <a:rPr lang="en-US" sz="1200" dirty="0" smtClean="0"/>
              <a:t>What do you want to change and how?</a:t>
            </a:r>
            <a:endParaRPr lang="en-US" sz="1200" dirty="0" smtClean="0">
              <a:effectLst/>
            </a:endParaRPr>
          </a:p>
          <a:p>
            <a:pPr marL="571500" indent="-182880">
              <a:buFont typeface="Arial" panose="020B0604020202020204" pitchFamily="34" charset="0"/>
              <a:buChar char="•"/>
            </a:pPr>
            <a:r>
              <a:rPr lang="en-US" sz="1200" kern="1200" dirty="0" smtClean="0">
                <a:solidFill>
                  <a:schemeClr val="tx1"/>
                </a:solidFill>
                <a:effectLst/>
              </a:rPr>
              <a:t>Assess the community</a:t>
            </a:r>
          </a:p>
          <a:p>
            <a:pPr marL="960120" lvl="0" indent="-182880">
              <a:buFont typeface="Courier New" panose="02070309020205020404" pitchFamily="49" charset="0"/>
              <a:buChar char="o"/>
            </a:pPr>
            <a:r>
              <a:rPr lang="en-US" sz="1200" dirty="0" smtClean="0"/>
              <a:t>What are the strengths of the community?</a:t>
            </a:r>
          </a:p>
          <a:p>
            <a:pPr marL="960120" lvl="0" indent="-182880">
              <a:buFont typeface="Courier New" panose="02070309020205020404" pitchFamily="49" charset="0"/>
              <a:buChar char="o"/>
            </a:pPr>
            <a:r>
              <a:rPr lang="en-US" sz="1200" dirty="0" smtClean="0">
                <a:effectLst/>
              </a:rPr>
              <a:t>What are the weaknesses?</a:t>
            </a:r>
          </a:p>
          <a:p>
            <a:pPr marL="571500" indent="-182880">
              <a:buFont typeface="Arial" panose="020B0604020202020204" pitchFamily="34" charset="0"/>
              <a:buChar char="•"/>
            </a:pPr>
            <a:r>
              <a:rPr lang="en-US" sz="1200" kern="1200" dirty="0" smtClean="0">
                <a:solidFill>
                  <a:schemeClr val="tx1"/>
                </a:solidFill>
                <a:effectLst/>
              </a:rPr>
              <a:t>Respect diversity</a:t>
            </a:r>
          </a:p>
          <a:p>
            <a:pPr marL="960120" lvl="0" indent="-182880">
              <a:buFont typeface="Courier New" panose="02070309020205020404" pitchFamily="49" charset="0"/>
              <a:buChar char="o"/>
            </a:pPr>
            <a:r>
              <a:rPr lang="en-US" sz="1200" dirty="0" smtClean="0"/>
              <a:t>Who lives there?</a:t>
            </a:r>
          </a:p>
          <a:p>
            <a:pPr marL="960120" lvl="0" indent="-182880">
              <a:buFont typeface="Courier New" panose="02070309020205020404" pitchFamily="49" charset="0"/>
              <a:buChar char="o"/>
            </a:pPr>
            <a:r>
              <a:rPr lang="en-US" sz="1200" dirty="0" smtClean="0">
                <a:effectLst/>
              </a:rPr>
              <a:t>Where do they live?</a:t>
            </a:r>
            <a:endParaRPr lang="en-US" sz="1200" dirty="0"/>
          </a:p>
        </p:txBody>
      </p:sp>
      <p:sp>
        <p:nvSpPr>
          <p:cNvPr id="4" name="Slide Number Placeholder 3"/>
          <p:cNvSpPr>
            <a:spLocks noGrp="1"/>
          </p:cNvSpPr>
          <p:nvPr>
            <p:ph type="sldNum" sz="quarter" idx="10"/>
          </p:nvPr>
        </p:nvSpPr>
        <p:spPr/>
        <p:txBody>
          <a:bodyPr/>
          <a:lstStyle/>
          <a:p>
            <a:fld id="{C922AADD-3D0F-4047-B353-B3DCCB696589}" type="slidenum">
              <a:rPr lang="en-US" smtClean="0"/>
              <a:t>17</a:t>
            </a:fld>
            <a:endParaRPr lang="en-US"/>
          </a:p>
        </p:txBody>
      </p:sp>
    </p:spTree>
    <p:extLst>
      <p:ext uri="{BB962C8B-B14F-4D97-AF65-F5344CB8AC3E}">
        <p14:creationId xmlns:p14="http://schemas.microsoft.com/office/powerpoint/2010/main" val="2771373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Implement stage is where you </a:t>
            </a:r>
          </a:p>
          <a:p>
            <a:pPr marL="571500" indent="-182880">
              <a:buFont typeface="Arial" panose="020B0604020202020204" pitchFamily="34" charset="0"/>
              <a:buChar char="•"/>
            </a:pPr>
            <a:r>
              <a:rPr lang="en-US" sz="1200" dirty="0" smtClean="0"/>
              <a:t>Build relationships with </a:t>
            </a:r>
          </a:p>
          <a:p>
            <a:pPr marL="960120" lvl="0" indent="-182880">
              <a:buFont typeface="Courier New" panose="02070309020205020404" pitchFamily="49" charset="0"/>
              <a:buChar char="o"/>
            </a:pPr>
            <a:r>
              <a:rPr lang="en-US" sz="1200" dirty="0" smtClean="0">
                <a:effectLst/>
              </a:rPr>
              <a:t>Clients</a:t>
            </a:r>
          </a:p>
          <a:p>
            <a:pPr marL="960120" lvl="0" indent="-182880">
              <a:buFont typeface="Courier New" panose="02070309020205020404" pitchFamily="49" charset="0"/>
              <a:buChar char="o"/>
            </a:pPr>
            <a:r>
              <a:rPr lang="en-US" sz="1200" dirty="0" smtClean="0"/>
              <a:t>P</a:t>
            </a:r>
            <a:r>
              <a:rPr lang="en-US" sz="1200" dirty="0" smtClean="0">
                <a:effectLst/>
              </a:rPr>
              <a:t>roviders</a:t>
            </a:r>
          </a:p>
          <a:p>
            <a:pPr marL="960120" lvl="0" indent="-182880">
              <a:buFont typeface="Courier New" panose="02070309020205020404" pitchFamily="49" charset="0"/>
              <a:buChar char="o"/>
            </a:pPr>
            <a:r>
              <a:rPr lang="en-US" sz="1200" dirty="0" smtClean="0"/>
              <a:t>Community leaders</a:t>
            </a:r>
          </a:p>
          <a:p>
            <a:pPr marL="960120" lvl="0" indent="-182880">
              <a:buFont typeface="Courier New" panose="02070309020205020404" pitchFamily="49" charset="0"/>
              <a:buChar char="o"/>
            </a:pPr>
            <a:r>
              <a:rPr lang="en-US" sz="1200" dirty="0" smtClean="0"/>
              <a:t>Teachers and so</a:t>
            </a:r>
            <a:r>
              <a:rPr lang="en-US" sz="1200" baseline="0" dirty="0" smtClean="0"/>
              <a:t> on</a:t>
            </a:r>
            <a:r>
              <a:rPr lang="en-US" sz="1200" dirty="0" smtClean="0"/>
              <a:t>……</a:t>
            </a:r>
            <a:endParaRPr lang="en-US" sz="1200" dirty="0" smtClean="0">
              <a:effectLst/>
            </a:endParaRPr>
          </a:p>
          <a:p>
            <a:pPr marL="571500" indent="-182880">
              <a:buFont typeface="Arial" panose="020B0604020202020204" pitchFamily="34" charset="0"/>
              <a:buChar char="•"/>
            </a:pPr>
            <a:r>
              <a:rPr lang="en-US" sz="1200" dirty="0" smtClean="0"/>
              <a:t>And Gain partnerships with </a:t>
            </a:r>
          </a:p>
          <a:p>
            <a:pPr marL="960120" lvl="0" indent="-182880">
              <a:buFont typeface="Courier New" panose="02070309020205020404" pitchFamily="49" charset="0"/>
              <a:buChar char="o"/>
            </a:pPr>
            <a:r>
              <a:rPr lang="en-US" sz="1200" dirty="0" smtClean="0"/>
              <a:t>Faith-based organizations</a:t>
            </a:r>
          </a:p>
          <a:p>
            <a:pPr marL="960120" lvl="0" indent="-182880">
              <a:buFont typeface="Courier New" panose="02070309020205020404" pitchFamily="49" charset="0"/>
              <a:buChar char="o"/>
            </a:pPr>
            <a:r>
              <a:rPr lang="en-US" sz="1200" dirty="0" smtClean="0"/>
              <a:t>Legislators</a:t>
            </a:r>
          </a:p>
          <a:p>
            <a:pPr marL="960120" lvl="0" indent="-182880">
              <a:buFont typeface="Courier New" panose="02070309020205020404" pitchFamily="49" charset="0"/>
              <a:buChar char="o"/>
            </a:pPr>
            <a:r>
              <a:rPr lang="en-US" sz="1200" dirty="0" smtClean="0"/>
              <a:t>Coalitions</a:t>
            </a:r>
          </a:p>
          <a:p>
            <a:pPr marL="960120" lvl="0" indent="-182880">
              <a:buFont typeface="Courier New" panose="02070309020205020404" pitchFamily="49" charset="0"/>
              <a:buChar char="o"/>
            </a:pPr>
            <a:r>
              <a:rPr lang="en-US" sz="1200" dirty="0" smtClean="0"/>
              <a:t>Community</a:t>
            </a:r>
            <a:r>
              <a:rPr lang="en-US" sz="1200" baseline="0" dirty="0" smtClean="0"/>
              <a:t> groups and </a:t>
            </a:r>
          </a:p>
          <a:p>
            <a:pPr marL="960120" lvl="0" indent="-182880">
              <a:buFont typeface="Courier New" panose="02070309020205020404" pitchFamily="49" charset="0"/>
              <a:buChar char="o"/>
            </a:pPr>
            <a:r>
              <a:rPr lang="en-US" sz="1200" baseline="0" dirty="0" smtClean="0"/>
              <a:t>With others</a:t>
            </a: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retrieved from https://www.freeimages.com/photo/business-meeting-1239191:</a:t>
            </a:r>
            <a:r>
              <a:rPr lang="en-US" sz="1200" dirty="0" smtClean="0"/>
              <a:t>Photo: </a:t>
            </a:r>
            <a:r>
              <a:rPr lang="en-US" sz="1200" dirty="0" err="1" smtClean="0"/>
              <a:t>Eustatiu</a:t>
            </a:r>
            <a:r>
              <a:rPr lang="en-US" sz="1200" dirty="0" smtClean="0"/>
              <a:t>, M. freeimages.com - 1239191</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18</a:t>
            </a:fld>
            <a:endParaRPr lang="en-US"/>
          </a:p>
        </p:txBody>
      </p:sp>
    </p:spTree>
    <p:extLst>
      <p:ext uri="{BB962C8B-B14F-4D97-AF65-F5344CB8AC3E}">
        <p14:creationId xmlns:p14="http://schemas.microsoft.com/office/powerpoint/2010/main" val="36847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sustain interest</a:t>
            </a:r>
            <a:r>
              <a:rPr lang="en-US" sz="1200" baseline="0" dirty="0" smtClean="0"/>
              <a:t> and concern of others by</a:t>
            </a:r>
          </a:p>
          <a:p>
            <a:pPr marL="571500" indent="-182880">
              <a:buFont typeface="Arial" panose="020B0604020202020204" pitchFamily="34" charset="0"/>
              <a:buChar char="•"/>
            </a:pPr>
            <a:r>
              <a:rPr lang="en-US" sz="1200" dirty="0" smtClean="0"/>
              <a:t>Keep involving partners with </a:t>
            </a:r>
          </a:p>
          <a:p>
            <a:pPr marL="1028700" lvl="1" indent="-182880">
              <a:buFont typeface="Arial" panose="020B0604020202020204" pitchFamily="34" charset="0"/>
              <a:buChar char="•"/>
            </a:pPr>
            <a:r>
              <a:rPr lang="en-US" sz="1200" dirty="0" smtClean="0"/>
              <a:t>Meetings</a:t>
            </a:r>
          </a:p>
          <a:p>
            <a:pPr marL="1028700" lvl="1" indent="-182880">
              <a:buFont typeface="Arial" panose="020B0604020202020204" pitchFamily="34" charset="0"/>
              <a:buChar char="•"/>
            </a:pPr>
            <a:r>
              <a:rPr lang="en-US" sz="1200" dirty="0" smtClean="0">
                <a:effectLst/>
              </a:rPr>
              <a:t>Calls</a:t>
            </a:r>
          </a:p>
          <a:p>
            <a:pPr marL="1028700" lvl="1" indent="-182880">
              <a:buFont typeface="Arial" panose="020B0604020202020204" pitchFamily="34" charset="0"/>
              <a:buChar char="•"/>
            </a:pPr>
            <a:r>
              <a:rPr lang="en-US" sz="1200" dirty="0" smtClean="0"/>
              <a:t>Emails…..and</a:t>
            </a:r>
            <a:r>
              <a:rPr lang="en-US" sz="1200" baseline="0" dirty="0" smtClean="0"/>
              <a:t> by </a:t>
            </a:r>
            <a:endParaRPr lang="en-US" sz="1200" dirty="0" smtClean="0">
              <a:effectLst/>
            </a:endParaRPr>
          </a:p>
          <a:p>
            <a:pPr marL="571500" indent="-182880">
              <a:buFont typeface="Arial" panose="020B0604020202020204" pitchFamily="34" charset="0"/>
              <a:buChar char="•"/>
            </a:pPr>
            <a:r>
              <a:rPr lang="en-US" sz="1200" dirty="0" smtClean="0"/>
              <a:t>Incorporate others’ ideas by </a:t>
            </a:r>
          </a:p>
          <a:p>
            <a:pPr marL="1028700" lvl="1" indent="-182880">
              <a:buFont typeface="Arial" panose="020B0604020202020204" pitchFamily="34" charset="0"/>
              <a:buChar char="•"/>
            </a:pPr>
            <a:r>
              <a:rPr lang="en-US" sz="1200" dirty="0" smtClean="0"/>
              <a:t>Listening</a:t>
            </a:r>
          </a:p>
          <a:p>
            <a:pPr marL="1028700" lvl="1" indent="-182880">
              <a:buFont typeface="Arial" panose="020B0604020202020204" pitchFamily="34" charset="0"/>
              <a:buChar char="•"/>
            </a:pPr>
            <a:r>
              <a:rPr lang="en-US" sz="1200" dirty="0" smtClean="0"/>
              <a:t>Develop ideas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retrieved from</a:t>
            </a:r>
            <a:r>
              <a:rPr lang="en-US" baseline="0" dirty="0" smtClean="0"/>
              <a:t> https://www.dreamstime.com/business-man-meeting-stock-images-image-free-4387604:</a:t>
            </a:r>
            <a:r>
              <a:rPr lang="en-US" sz="1200" dirty="0" smtClean="0"/>
              <a:t>Photo: © </a:t>
            </a:r>
            <a:r>
              <a:rPr lang="en-US" sz="1200" dirty="0" err="1" smtClean="0"/>
              <a:t>Pemotret</a:t>
            </a:r>
            <a:r>
              <a:rPr lang="en-US" sz="1200" dirty="0" smtClean="0"/>
              <a:t> ID 4387604 | </a:t>
            </a:r>
            <a:r>
              <a:rPr lang="en-US" sz="1200" dirty="0" err="1" smtClean="0"/>
              <a:t>Dreamstime</a:t>
            </a:r>
            <a:r>
              <a:rPr lang="en-US" sz="1200" dirty="0" smtClean="0"/>
              <a:t> Stock Photos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19</a:t>
            </a:fld>
            <a:endParaRPr lang="en-US"/>
          </a:p>
        </p:txBody>
      </p:sp>
    </p:spTree>
    <p:extLst>
      <p:ext uri="{BB962C8B-B14F-4D97-AF65-F5344CB8AC3E}">
        <p14:creationId xmlns:p14="http://schemas.microsoft.com/office/powerpoint/2010/main" val="130037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This project was supported by the Connecticut Department of Public Health with funding through the Health Resources and Services Administration of the U.S. Department of Health and Human Services.  </a:t>
            </a:r>
            <a:endParaRPr lang="en-US" sz="1200" dirty="0">
              <a:latin typeface="+mn-lt"/>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2</a:t>
            </a:fld>
            <a:endParaRPr lang="en-US"/>
          </a:p>
        </p:txBody>
      </p:sp>
    </p:spTree>
    <p:extLst>
      <p:ext uri="{BB962C8B-B14F-4D97-AF65-F5344CB8AC3E}">
        <p14:creationId xmlns:p14="http://schemas.microsoft.com/office/powerpoint/2010/main" val="211562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Now, let’s</a:t>
            </a:r>
            <a:r>
              <a:rPr lang="en-US" b="0" baseline="0" dirty="0" smtClean="0">
                <a:solidFill>
                  <a:schemeClr val="tx1"/>
                </a:solidFill>
              </a:rPr>
              <a:t> put these steps into practice.</a:t>
            </a:r>
          </a:p>
          <a:p>
            <a:endParaRPr lang="en-US" b="0" baseline="0" dirty="0" smtClean="0">
              <a:solidFill>
                <a:schemeClr val="tx1"/>
              </a:solidFill>
            </a:endParaRPr>
          </a:p>
          <a:p>
            <a:r>
              <a:rPr lang="en-US" b="0" dirty="0" smtClean="0">
                <a:solidFill>
                  <a:schemeClr val="tx1"/>
                </a:solidFill>
              </a:rPr>
              <a:t>What do YOU talk about?</a:t>
            </a:r>
          </a:p>
          <a:p>
            <a:pPr marL="171450" indent="-171450">
              <a:buFont typeface="Arial" panose="020B0604020202020204" pitchFamily="34" charset="0"/>
              <a:buChar char="•"/>
            </a:pPr>
            <a:r>
              <a:rPr lang="en-US" dirty="0" smtClean="0">
                <a:solidFill>
                  <a:schemeClr val="tx1"/>
                </a:solidFill>
              </a:rPr>
              <a:t>Talk about what </a:t>
            </a:r>
            <a:r>
              <a:rPr lang="en-US" b="1" dirty="0" smtClean="0">
                <a:solidFill>
                  <a:schemeClr val="tx1"/>
                </a:solidFill>
              </a:rPr>
              <a:t>you </a:t>
            </a:r>
            <a:r>
              <a:rPr lang="en-US" dirty="0" smtClean="0">
                <a:solidFill>
                  <a:schemeClr val="tx1"/>
                </a:solidFill>
              </a:rPr>
              <a:t>care about</a:t>
            </a:r>
          </a:p>
          <a:p>
            <a:pPr marL="171450" indent="-171450">
              <a:buFont typeface="Arial" panose="020B0604020202020204" pitchFamily="34" charset="0"/>
              <a:buChar char="•"/>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Talk about what </a:t>
            </a:r>
            <a:r>
              <a:rPr lang="en-US" b="1" dirty="0" smtClean="0">
                <a:solidFill>
                  <a:schemeClr val="tx1"/>
                </a:solidFill>
              </a:rPr>
              <a:t>you</a:t>
            </a:r>
            <a:r>
              <a:rPr lang="en-US" dirty="0" smtClean="0">
                <a:solidFill>
                  <a:schemeClr val="tx1"/>
                </a:solidFill>
              </a:rPr>
              <a:t> want them to change</a:t>
            </a:r>
          </a:p>
          <a:p>
            <a:pPr marL="171450" indent="-171450">
              <a:buFont typeface="Arial" panose="020B0604020202020204" pitchFamily="34" charset="0"/>
              <a:buChar char="•"/>
            </a:pPr>
            <a:endParaRPr lang="en-US" dirty="0" smtClean="0">
              <a:solidFill>
                <a:schemeClr val="tx1"/>
              </a:solidFill>
            </a:endParaRPr>
          </a:p>
          <a:p>
            <a:pPr marL="0" indent="0">
              <a:buFont typeface="Arial" panose="020B0604020202020204" pitchFamily="34" charset="0"/>
              <a:buNone/>
            </a:pPr>
            <a:r>
              <a:rPr lang="en-US" dirty="0" smtClean="0">
                <a:solidFill>
                  <a:schemeClr val="tx1"/>
                </a:solidFill>
              </a:rPr>
              <a:t>Now</a:t>
            </a:r>
            <a:r>
              <a:rPr lang="en-US" baseline="0" dirty="0" smtClean="0">
                <a:solidFill>
                  <a:schemeClr val="tx1"/>
                </a:solidFill>
              </a:rPr>
              <a:t> I turn it to you, give me about 3 things you care about oral health that you want to change?</a:t>
            </a:r>
            <a:endParaRPr lang="en-US" dirty="0" smtClean="0">
              <a:solidFill>
                <a:schemeClr val="tx1"/>
              </a:solidFill>
            </a:endParaRPr>
          </a:p>
          <a:p>
            <a:r>
              <a:rPr lang="en-US" dirty="0" smtClean="0">
                <a:solidFill>
                  <a:schemeClr val="tx1"/>
                </a:solidFill>
              </a:rPr>
              <a:t>(Wait</a:t>
            </a:r>
            <a:r>
              <a:rPr lang="en-US" baseline="0" dirty="0" smtClean="0">
                <a:solidFill>
                  <a:schemeClr val="tx1"/>
                </a:solidFill>
              </a:rPr>
              <a:t> for a few answers and then move on the next slide – about 2 minutes for this slide)</a:t>
            </a: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retrieved from </a:t>
            </a:r>
            <a:r>
              <a:rPr lang="en-US" sz="1200" kern="1200" dirty="0" smtClean="0">
                <a:solidFill>
                  <a:schemeClr val="tx1"/>
                </a:solidFill>
                <a:effectLst/>
                <a:latin typeface="+mn-lt"/>
                <a:ea typeface="+mn-ea"/>
                <a:cs typeface="+mn-cs"/>
              </a:rPr>
              <a:t>https://www.dreamstime.com/cute-african-american-child-stock-photos-image-free-2188763:</a:t>
            </a:r>
            <a:r>
              <a:rPr lang="en-US" sz="1200" dirty="0" smtClean="0"/>
              <a:t>Photo: © Jeffrey </a:t>
            </a:r>
            <a:r>
              <a:rPr lang="en-US" sz="1200" dirty="0" err="1" smtClean="0"/>
              <a:t>Banke</a:t>
            </a:r>
            <a:r>
              <a:rPr lang="en-US" sz="1200" dirty="0" smtClean="0"/>
              <a:t> ID 2188763 | </a:t>
            </a:r>
            <a:r>
              <a:rPr lang="en-US" sz="1200" dirty="0" err="1" smtClean="0"/>
              <a:t>Dreamstime</a:t>
            </a:r>
            <a:r>
              <a:rPr lang="en-US" sz="1200" dirty="0" smtClean="0"/>
              <a:t> Stock Photos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2AADD-3D0F-4047-B353-B3DCCB696589}" type="slidenum">
              <a:rPr lang="en-US" smtClean="0"/>
              <a:t>20</a:t>
            </a:fld>
            <a:endParaRPr lang="en-US"/>
          </a:p>
        </p:txBody>
      </p:sp>
    </p:spTree>
    <p:extLst>
      <p:ext uri="{BB962C8B-B14F-4D97-AF65-F5344CB8AC3E}">
        <p14:creationId xmlns:p14="http://schemas.microsoft.com/office/powerpoint/2010/main" val="3041621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What</a:t>
            </a:r>
            <a:r>
              <a:rPr lang="en-US" baseline="0" dirty="0" smtClean="0">
                <a:solidFill>
                  <a:schemeClr val="tx1"/>
                </a:solidFill>
              </a:rPr>
              <a:t> do you want them to change?</a:t>
            </a:r>
          </a:p>
          <a:p>
            <a:endParaRPr lang="en-US" baseline="0" dirty="0" smtClean="0">
              <a:solidFill>
                <a:schemeClr val="tx1"/>
              </a:solidFill>
            </a:endParaRPr>
          </a:p>
          <a:p>
            <a:r>
              <a:rPr lang="en-US" baseline="0" dirty="0" smtClean="0">
                <a:solidFill>
                  <a:schemeClr val="tx1"/>
                </a:solidFill>
              </a:rPr>
              <a:t>(Wait for a couple answers. If they don’t know, ask what barriers they want to change - about 3 minutes in total for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Photo retrieved from </a:t>
            </a:r>
            <a:r>
              <a:rPr lang="en-US" sz="1200" u="sng" kern="1200" dirty="0" smtClean="0">
                <a:solidFill>
                  <a:schemeClr val="tx1"/>
                </a:solidFill>
                <a:effectLst/>
                <a:latin typeface="+mn-lt"/>
                <a:ea typeface="+mn-ea"/>
                <a:cs typeface="+mn-cs"/>
                <a:hlinkClick r:id="rId3"/>
              </a:rPr>
              <a:t>https://www.freeimages.com/photo/the-o-face-1251335</a:t>
            </a:r>
            <a:r>
              <a:rPr lang="en-US" sz="1200" u="sng" kern="1200" dirty="0" smtClean="0">
                <a:solidFill>
                  <a:schemeClr val="tx1"/>
                </a:solidFill>
                <a:effectLst/>
                <a:latin typeface="+mn-lt"/>
                <a:ea typeface="+mn-ea"/>
                <a:cs typeface="+mn-cs"/>
              </a:rPr>
              <a:t>:</a:t>
            </a:r>
            <a:r>
              <a:rPr lang="en-US" sz="1200" dirty="0" smtClean="0">
                <a:solidFill>
                  <a:schemeClr val="tx1"/>
                </a:solidFill>
              </a:rPr>
              <a:t>Photo: Thompson, A. freeimages.com -1251335</a:t>
            </a:r>
          </a:p>
          <a:p>
            <a:endParaRPr lang="en-US" dirty="0" smtClean="0">
              <a:solidFill>
                <a:schemeClr val="tx1"/>
              </a:solidFill>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21</a:t>
            </a:fld>
            <a:endParaRPr lang="en-US"/>
          </a:p>
        </p:txBody>
      </p:sp>
    </p:spTree>
    <p:extLst>
      <p:ext uri="{BB962C8B-B14F-4D97-AF65-F5344CB8AC3E}">
        <p14:creationId xmlns:p14="http://schemas.microsoft.com/office/powerpoint/2010/main" val="989159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a:t>
            </a:r>
            <a:r>
              <a:rPr lang="en-US" baseline="0" dirty="0" smtClean="0"/>
              <a:t> few examples for oral health:</a:t>
            </a:r>
          </a:p>
          <a:p>
            <a:pPr marL="171450" indent="-171450">
              <a:buFont typeface="Arial" panose="020B0604020202020204" pitchFamily="34" charset="0"/>
              <a:buChar char="•"/>
            </a:pPr>
            <a:r>
              <a:rPr lang="en-US" dirty="0" smtClean="0"/>
              <a:t>Gaining access to care</a:t>
            </a:r>
          </a:p>
          <a:p>
            <a:pPr marL="171450" indent="-171450">
              <a:buFont typeface="Arial" panose="020B0604020202020204" pitchFamily="34" charset="0"/>
              <a:buChar char="•"/>
            </a:pPr>
            <a:r>
              <a:rPr lang="en-US" dirty="0" smtClean="0"/>
              <a:t>Affordability</a:t>
            </a:r>
          </a:p>
          <a:p>
            <a:pPr marL="171450" indent="-171450">
              <a:buFont typeface="Arial" panose="020B0604020202020204" pitchFamily="34" charset="0"/>
              <a:buChar char="•"/>
            </a:pPr>
            <a:r>
              <a:rPr lang="en-US" dirty="0" smtClean="0"/>
              <a:t>Oral</a:t>
            </a:r>
            <a:r>
              <a:rPr lang="en-US" baseline="0" dirty="0" smtClean="0"/>
              <a:t> health is an essential health benefit under the Affordability Care Act for children.  In Connecticut, pediatric dental care is part of all qualified health plans with no extra premium. </a:t>
            </a:r>
            <a:endParaRPr lang="en-US" dirty="0" smtClean="0"/>
          </a:p>
          <a:p>
            <a:pPr marL="171450" indent="-171450">
              <a:buFont typeface="Arial" panose="020B0604020202020204" pitchFamily="34" charset="0"/>
              <a:buChar char="•"/>
            </a:pPr>
            <a:r>
              <a:rPr lang="en-US" dirty="0" smtClean="0"/>
              <a:t>Insurance coverage</a:t>
            </a:r>
          </a:p>
          <a:p>
            <a:pPr marL="171450" indent="-171450">
              <a:buFont typeface="Arial" panose="020B0604020202020204" pitchFamily="34" charset="0"/>
              <a:buChar char="•"/>
            </a:pPr>
            <a:r>
              <a:rPr lang="en-US" dirty="0" smtClean="0"/>
              <a:t>Improve language and/or cultural sensitivity</a:t>
            </a:r>
          </a:p>
          <a:p>
            <a:pPr marL="171450" indent="-171450">
              <a:buFont typeface="Arial" panose="020B0604020202020204" pitchFamily="34" charset="0"/>
              <a:buChar char="•"/>
            </a:pPr>
            <a:r>
              <a:rPr lang="en-US" dirty="0" smtClean="0"/>
              <a:t>Make oral health important</a:t>
            </a:r>
          </a:p>
          <a:p>
            <a:pPr marL="171450" indent="-171450">
              <a:buFont typeface="Arial" panose="020B0604020202020204" pitchFamily="34" charset="0"/>
              <a:buChar char="•"/>
            </a:pPr>
            <a:r>
              <a:rPr lang="en-US" dirty="0" smtClean="0"/>
              <a:t>Transportation</a:t>
            </a:r>
          </a:p>
          <a:p>
            <a:pPr marL="171450" indent="-171450">
              <a:buFont typeface="Arial" panose="020B0604020202020204" pitchFamily="34" charset="0"/>
              <a:buChar char="•"/>
            </a:pPr>
            <a:r>
              <a:rPr lang="en-US" dirty="0" smtClean="0"/>
              <a:t>Finding a dentist</a:t>
            </a:r>
          </a:p>
        </p:txBody>
      </p:sp>
      <p:sp>
        <p:nvSpPr>
          <p:cNvPr id="4" name="Slide Number Placeholder 3"/>
          <p:cNvSpPr>
            <a:spLocks noGrp="1"/>
          </p:cNvSpPr>
          <p:nvPr>
            <p:ph type="sldNum" sz="quarter" idx="10"/>
          </p:nvPr>
        </p:nvSpPr>
        <p:spPr/>
        <p:txBody>
          <a:bodyPr/>
          <a:lstStyle/>
          <a:p>
            <a:fld id="{C922AADD-3D0F-4047-B353-B3DCCB696589}" type="slidenum">
              <a:rPr lang="en-US" smtClean="0"/>
              <a:t>22</a:t>
            </a:fld>
            <a:endParaRPr lang="en-US"/>
          </a:p>
        </p:txBody>
      </p:sp>
    </p:spTree>
    <p:extLst>
      <p:ext uri="{BB962C8B-B14F-4D97-AF65-F5344CB8AC3E}">
        <p14:creationId xmlns:p14="http://schemas.microsoft.com/office/powerpoint/2010/main" val="295499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 know what you want to change, the next step to determine where to advocate.  Where are some place you can find people to help you make a change?</a:t>
            </a:r>
          </a:p>
          <a:p>
            <a:endParaRPr lang="en-US" baseline="0" dirty="0" smtClean="0"/>
          </a:p>
          <a:p>
            <a:r>
              <a:rPr lang="en-US" baseline="0" dirty="0" smtClean="0"/>
              <a:t>(Provide a few minutes for the group to give some answers –Once they have provided a few answers, read the list below)</a:t>
            </a:r>
          </a:p>
          <a:p>
            <a:endParaRPr lang="en-US" baseline="0" dirty="0" smtClean="0"/>
          </a:p>
          <a:p>
            <a:r>
              <a:rPr lang="en-US" dirty="0" smtClean="0"/>
              <a:t>Provide oral health advocacy where you find people, for example</a:t>
            </a:r>
          </a:p>
          <a:p>
            <a:pPr marL="628650" lvl="1" indent="-171450">
              <a:buFont typeface="Arial" panose="020B0604020202020204" pitchFamily="34" charset="0"/>
              <a:buChar char="•"/>
            </a:pPr>
            <a:r>
              <a:rPr lang="en-US" dirty="0" smtClean="0"/>
              <a:t>At home</a:t>
            </a:r>
          </a:p>
          <a:p>
            <a:pPr marL="628650" lvl="1" indent="-171450">
              <a:buFont typeface="Arial" panose="020B0604020202020204" pitchFamily="34" charset="0"/>
              <a:buChar char="•"/>
            </a:pPr>
            <a:r>
              <a:rPr lang="en-US" dirty="0" smtClean="0"/>
              <a:t>In neighborhood</a:t>
            </a:r>
          </a:p>
          <a:p>
            <a:pPr marL="628650" lvl="1" indent="-171450">
              <a:buFont typeface="Arial" panose="020B0604020202020204" pitchFamily="34" charset="0"/>
              <a:buChar char="•"/>
            </a:pPr>
            <a:r>
              <a:rPr lang="en-US" dirty="0" smtClean="0"/>
              <a:t>At schools</a:t>
            </a:r>
          </a:p>
          <a:p>
            <a:pPr marL="628650" lvl="1" indent="-171450">
              <a:buFont typeface="Arial" panose="020B0604020202020204" pitchFamily="34" charset="0"/>
              <a:buChar char="•"/>
            </a:pPr>
            <a:r>
              <a:rPr lang="en-US" dirty="0" smtClean="0"/>
              <a:t>At faith-based organizations</a:t>
            </a:r>
          </a:p>
          <a:p>
            <a:pPr marL="628650" lvl="1" indent="-171450">
              <a:buFont typeface="Arial" panose="020B0604020202020204" pitchFamily="34" charset="0"/>
              <a:buChar char="•"/>
            </a:pPr>
            <a:r>
              <a:rPr lang="en-US" dirty="0" smtClean="0"/>
              <a:t>At the town hall</a:t>
            </a:r>
          </a:p>
          <a:p>
            <a:pPr marL="628650" lvl="1" indent="-171450">
              <a:buFont typeface="Arial" panose="020B0604020202020204" pitchFamily="34" charset="0"/>
              <a:buChar char="•"/>
            </a:pPr>
            <a:r>
              <a:rPr lang="en-US" dirty="0" smtClean="0"/>
              <a:t>At the state capitol</a:t>
            </a:r>
          </a:p>
          <a:p>
            <a:pPr marL="628650" lvl="1" indent="-171450">
              <a:buFont typeface="Arial" panose="020B0604020202020204" pitchFamily="34" charset="0"/>
              <a:buChar char="•"/>
            </a:pPr>
            <a:r>
              <a:rPr lang="en-US" dirty="0" smtClean="0"/>
              <a:t>YOUR work site – in other</a:t>
            </a:r>
            <a:r>
              <a:rPr lang="en-US" baseline="0" dirty="0" smtClean="0"/>
              <a:t> words, YOUR </a:t>
            </a:r>
            <a:r>
              <a:rPr lang="en-US" dirty="0" smtClean="0"/>
              <a:t>Clients</a:t>
            </a:r>
          </a:p>
          <a:p>
            <a:pPr marL="628650" lvl="1" indent="-171450">
              <a:buFont typeface="Arial" panose="020B0604020202020204" pitchFamily="34" charset="0"/>
              <a:buChar char="•"/>
            </a:pPr>
            <a:r>
              <a:rPr lang="en-US" dirty="0" smtClean="0"/>
              <a:t>At the dental practice</a:t>
            </a:r>
          </a:p>
          <a:p>
            <a:pPr marL="628650" lvl="1" indent="-171450">
              <a:buFont typeface="Arial" panose="020B0604020202020204" pitchFamily="34" charset="0"/>
              <a:buChar char="•"/>
            </a:pPr>
            <a:r>
              <a:rPr lang="en-US" dirty="0" smtClean="0"/>
              <a:t>At the health center/practice</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retrieved from https://www.freeimages.com/photo/meet-the-geese-family-1-1374111:</a:t>
            </a:r>
            <a:r>
              <a:rPr lang="en-US" sz="1200" dirty="0" smtClean="0"/>
              <a:t>Photo: Nyberg. J. </a:t>
            </a:r>
            <a:r>
              <a:rPr lang="en-US" sz="1200" dirty="0" err="1" smtClean="0"/>
              <a:t>freeimages</a:t>
            </a:r>
            <a:r>
              <a:rPr lang="en-US" sz="1200" dirty="0" smtClean="0"/>
              <a:t>- 1-1374111</a:t>
            </a:r>
          </a:p>
        </p:txBody>
      </p:sp>
      <p:sp>
        <p:nvSpPr>
          <p:cNvPr id="4" name="Slide Number Placeholder 3"/>
          <p:cNvSpPr>
            <a:spLocks noGrp="1"/>
          </p:cNvSpPr>
          <p:nvPr>
            <p:ph type="sldNum" sz="quarter" idx="10"/>
          </p:nvPr>
        </p:nvSpPr>
        <p:spPr/>
        <p:txBody>
          <a:bodyPr/>
          <a:lstStyle/>
          <a:p>
            <a:fld id="{C922AADD-3D0F-4047-B353-B3DCCB696589}" type="slidenum">
              <a:rPr lang="en-US" smtClean="0"/>
              <a:t>23</a:t>
            </a:fld>
            <a:endParaRPr lang="en-US"/>
          </a:p>
        </p:txBody>
      </p:sp>
    </p:spTree>
    <p:extLst>
      <p:ext uri="{BB962C8B-B14F-4D97-AF65-F5344CB8AC3E}">
        <p14:creationId xmlns:p14="http://schemas.microsoft.com/office/powerpoint/2010/main" val="250695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important </a:t>
            </a:r>
            <a:r>
              <a:rPr lang="en-US" sz="1200" b="0" i="0" kern="1200" baseline="0" dirty="0" smtClean="0">
                <a:solidFill>
                  <a:schemeClr val="tx1"/>
                </a:solidFill>
                <a:effectLst/>
                <a:latin typeface="+mn-lt"/>
                <a:ea typeface="+mn-ea"/>
                <a:cs typeface="+mn-cs"/>
              </a:rPr>
              <a:t> to prepare some </a:t>
            </a:r>
            <a:r>
              <a:rPr lang="en-US" sz="1200" b="0" i="0" kern="1200" dirty="0" smtClean="0">
                <a:solidFill>
                  <a:schemeClr val="tx1"/>
                </a:solidFill>
                <a:effectLst/>
                <a:latin typeface="+mn-lt"/>
                <a:ea typeface="+mn-ea"/>
                <a:cs typeface="+mn-cs"/>
              </a:rPr>
              <a:t>specific and feasible asks.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What</a:t>
            </a:r>
            <a:r>
              <a:rPr lang="en-US" sz="1200" b="0" i="0" kern="1200" baseline="0" dirty="0" smtClean="0">
                <a:solidFill>
                  <a:schemeClr val="tx1"/>
                </a:solidFill>
                <a:effectLst/>
                <a:latin typeface="+mn-lt"/>
                <a:ea typeface="+mn-ea"/>
                <a:cs typeface="+mn-cs"/>
              </a:rPr>
              <a:t> do I mean by “the ask”?  It is what you are asking to activate others in a shared action within a certain context.  It asking them for a commitment to some action that you have agreed upon.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requests</a:t>
            </a:r>
            <a:r>
              <a:rPr lang="en-US" sz="1200" b="0" i="0" kern="1200" baseline="0" dirty="0" smtClean="0">
                <a:solidFill>
                  <a:schemeClr val="tx1"/>
                </a:solidFill>
                <a:effectLst/>
                <a:latin typeface="+mn-lt"/>
                <a:ea typeface="+mn-ea"/>
                <a:cs typeface="+mn-cs"/>
              </a:rPr>
              <a:t> should be: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specific and feasible (do-able)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imple and respectful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such as “Would you be willing to meet with our group next month to discuss accessibility of oral health services?”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 much easier than big/complicated demands,</a:t>
            </a:r>
            <a:r>
              <a:rPr lang="en-US" sz="1200" b="0" i="0" kern="1200" baseline="0" dirty="0" smtClean="0">
                <a:solidFill>
                  <a:schemeClr val="tx1"/>
                </a:solidFill>
                <a:effectLst/>
                <a:latin typeface="+mn-lt"/>
                <a:ea typeface="+mn-ea"/>
                <a:cs typeface="+mn-cs"/>
              </a:rPr>
              <a:t> such as “</a:t>
            </a:r>
            <a:r>
              <a:rPr lang="en-US" sz="1200" b="0" i="0" kern="1200" dirty="0" smtClean="0">
                <a:solidFill>
                  <a:schemeClr val="tx1"/>
                </a:solidFill>
                <a:effectLst/>
                <a:latin typeface="+mn-lt"/>
                <a:ea typeface="+mn-ea"/>
                <a:cs typeface="+mn-cs"/>
              </a:rPr>
              <a:t>You need to keep your clinic open on weekends.” The people</a:t>
            </a:r>
            <a:r>
              <a:rPr lang="en-US" sz="1200" b="0" i="0" kern="1200" baseline="0" dirty="0" smtClean="0">
                <a:solidFill>
                  <a:schemeClr val="tx1"/>
                </a:solidFill>
                <a:effectLst/>
                <a:latin typeface="+mn-lt"/>
                <a:ea typeface="+mn-ea"/>
                <a:cs typeface="+mn-cs"/>
              </a:rPr>
              <a:t> you may be talking to:</a:t>
            </a:r>
          </a:p>
          <a:p>
            <a:pPr marL="171450" lvl="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May n</a:t>
            </a:r>
            <a:r>
              <a:rPr lang="en-US" sz="1200" b="0" i="0" kern="1200" dirty="0" smtClean="0">
                <a:solidFill>
                  <a:schemeClr val="tx1"/>
                </a:solidFill>
                <a:effectLst/>
                <a:latin typeface="+mn-lt"/>
                <a:ea typeface="+mn-ea"/>
                <a:cs typeface="+mn-cs"/>
              </a:rPr>
              <a:t>ot in a position to change or make a decision on a major issue right away;</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May have a better solution;</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May come up with the solution you</a:t>
            </a:r>
            <a:r>
              <a:rPr lang="en-US" sz="1200" b="0" i="0" kern="1200" baseline="0" dirty="0" smtClean="0">
                <a:solidFill>
                  <a:schemeClr val="tx1"/>
                </a:solidFill>
                <a:effectLst/>
                <a:latin typeface="+mn-lt"/>
                <a:ea typeface="+mn-ea"/>
                <a:cs typeface="+mn-cs"/>
              </a:rPr>
              <a:t> want, but have more “buy-in”  or more motivation to make the change when it was their idea.</a:t>
            </a:r>
          </a:p>
          <a:p>
            <a:pPr marL="0" lv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i="0" kern="1200" baseline="0" dirty="0" smtClean="0">
                <a:solidFill>
                  <a:schemeClr val="tx1"/>
                </a:solidFill>
                <a:effectLst/>
                <a:latin typeface="+mn-lt"/>
                <a:ea typeface="+mn-ea"/>
                <a:cs typeface="+mn-cs"/>
              </a:rPr>
              <a:t>What other “Asks” can you share with the group?</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24</a:t>
            </a:fld>
            <a:endParaRPr lang="en-US"/>
          </a:p>
        </p:txBody>
      </p:sp>
    </p:spTree>
    <p:extLst>
      <p:ext uri="{BB962C8B-B14F-4D97-AF65-F5344CB8AC3E}">
        <p14:creationId xmlns:p14="http://schemas.microsoft.com/office/powerpoint/2010/main" val="561379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some of the ways you can build and sustain relationships to keep movement on you new cause?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want</a:t>
            </a:r>
            <a:r>
              <a:rPr lang="en-US" sz="1200" b="0" i="0" kern="1200" baseline="0" dirty="0" smtClean="0">
                <a:solidFill>
                  <a:schemeClr val="tx1"/>
                </a:solidFill>
                <a:effectLst/>
                <a:latin typeface="+mn-lt"/>
                <a:ea typeface="+mn-ea"/>
                <a:cs typeface="+mn-cs"/>
              </a:rPr>
              <a: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understand the priorities and concerns of your audience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think about how your advocacy goals fit with those priorities and concerns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smtClean="0">
                <a:solidFill>
                  <a:schemeClr val="tx1"/>
                </a:solidFill>
                <a:effectLst/>
                <a:latin typeface="+mn-lt"/>
                <a:ea typeface="+mn-ea"/>
                <a:cs typeface="+mn-cs"/>
              </a:rPr>
              <a:t>When you do this, you then have built partners for moving you concern forward to solutions.</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hlinkClick r:i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
              </a:rPr>
              <a:t>© </a:t>
            </a:r>
            <a:r>
              <a:rPr lang="en-US" sz="1200" b="0" i="0" u="none" strike="noStrike" kern="1200" dirty="0" err="1" smtClean="0">
                <a:solidFill>
                  <a:schemeClr val="tx1"/>
                </a:solidFill>
                <a:effectLst/>
                <a:latin typeface="+mn-lt"/>
                <a:ea typeface="+mn-ea"/>
                <a:cs typeface="+mn-cs"/>
                <a:hlinkClick r:id="rId3"/>
              </a:rPr>
              <a:t>Smilla</a:t>
            </a:r>
            <a:r>
              <a:rPr lang="en-US" sz="1200" b="0" i="0" kern="1200" dirty="0" err="1" smtClean="0">
                <a:solidFill>
                  <a:schemeClr val="tx1"/>
                </a:solidFill>
                <a:effectLst/>
                <a:latin typeface="+mn-lt"/>
                <a:ea typeface="+mn-ea"/>
                <a:cs typeface="+mn-cs"/>
              </a:rPr>
              <a:t>ID</a:t>
            </a:r>
            <a:r>
              <a:rPr lang="en-US" sz="1200" b="0" i="0" kern="1200" dirty="0" smtClean="0">
                <a:solidFill>
                  <a:schemeClr val="tx1"/>
                </a:solidFill>
                <a:effectLst/>
                <a:latin typeface="+mn-lt"/>
                <a:ea typeface="+mn-ea"/>
                <a:cs typeface="+mn-cs"/>
              </a:rPr>
              <a:t> 3883635 | </a:t>
            </a:r>
            <a:r>
              <a:rPr lang="en-US" sz="1200" b="0" i="0" kern="1200" dirty="0" err="1" smtClean="0">
                <a:solidFill>
                  <a:schemeClr val="tx1"/>
                </a:solidFill>
                <a:effectLst/>
                <a:latin typeface="+mn-lt"/>
                <a:ea typeface="+mn-ea"/>
                <a:cs typeface="+mn-cs"/>
              </a:rPr>
              <a:t>Dreamstime</a:t>
            </a:r>
            <a:r>
              <a:rPr lang="en-US" sz="1200" b="0" i="0" kern="1200" dirty="0" smtClean="0">
                <a:solidFill>
                  <a:schemeClr val="tx1"/>
                </a:solidFill>
                <a:effectLst/>
                <a:latin typeface="+mn-lt"/>
                <a:ea typeface="+mn-ea"/>
                <a:cs typeface="+mn-cs"/>
              </a:rPr>
              <a:t> Stock Photos</a:t>
            </a:r>
          </a:p>
          <a:p>
            <a:r>
              <a:rPr lang="en-US" dirty="0" smtClean="0"/>
              <a:t>Photo retrieved</a:t>
            </a:r>
            <a:r>
              <a:rPr lang="en-US" baseline="0" dirty="0" smtClean="0"/>
              <a:t> from https://www.dreamstime.com/three-businesswoman-laptop-free-stock-photo-image-free-3883635</a:t>
            </a: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25</a:t>
            </a:fld>
            <a:endParaRPr lang="en-US"/>
          </a:p>
        </p:txBody>
      </p:sp>
    </p:spTree>
    <p:extLst>
      <p:ext uri="{BB962C8B-B14F-4D97-AF65-F5344CB8AC3E}">
        <p14:creationId xmlns:p14="http://schemas.microsoft.com/office/powerpoint/2010/main" val="2826879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a:t>
            </a:r>
            <a:r>
              <a:rPr lang="en-US" sz="1200" baseline="0" dirty="0" smtClean="0"/>
              <a:t> will now b</a:t>
            </a:r>
            <a:r>
              <a:rPr lang="en-US" sz="1200" dirty="0" smtClean="0"/>
              <a:t>reak up into groups</a:t>
            </a:r>
            <a:r>
              <a:rPr lang="en-US" sz="1200" baseline="0" dirty="0" smtClean="0"/>
              <a:t> of 3 to complete this exercise. Please see the handout.</a:t>
            </a:r>
          </a:p>
          <a:p>
            <a:endParaRPr lang="en-US" sz="1200" baseline="0" dirty="0" smtClean="0"/>
          </a:p>
          <a:p>
            <a:r>
              <a:rPr lang="en-US" sz="1200" baseline="0" dirty="0" smtClean="0"/>
              <a:t>First talk about w</a:t>
            </a:r>
            <a:r>
              <a:rPr lang="en-US" sz="1200" dirty="0" smtClean="0"/>
              <a:t>hat is an oral health situation that you care about and want to change?  First,</a:t>
            </a:r>
            <a:r>
              <a:rPr lang="en-US" sz="1200" baseline="0" dirty="0" smtClean="0"/>
              <a:t> you want to identify:</a:t>
            </a:r>
            <a:endParaRPr lang="en-US" sz="1200" dirty="0" smtClean="0"/>
          </a:p>
          <a:p>
            <a:pPr marL="342900" lvl="0" indent="-342900">
              <a:buFont typeface="Arial" panose="020B0604020202020204" pitchFamily="34" charset="0"/>
              <a:buChar char="•"/>
            </a:pPr>
            <a:r>
              <a:rPr lang="en-US" sz="1200" dirty="0" smtClean="0"/>
              <a:t>What is the issue?</a:t>
            </a:r>
          </a:p>
          <a:p>
            <a:pPr marL="342900" lvl="0" indent="-342900">
              <a:buFont typeface="Arial" panose="020B0604020202020204" pitchFamily="34" charset="0"/>
              <a:buChar char="•"/>
            </a:pPr>
            <a:r>
              <a:rPr lang="en-US" sz="1200" dirty="0" smtClean="0"/>
              <a:t>Why you care?</a:t>
            </a:r>
          </a:p>
          <a:p>
            <a:pPr marL="342900" lvl="0" indent="-342900">
              <a:buFont typeface="Arial" panose="020B0604020202020204" pitchFamily="34" charset="0"/>
              <a:buChar char="•"/>
            </a:pPr>
            <a:r>
              <a:rPr lang="en-US" sz="1200" dirty="0" smtClean="0"/>
              <a:t>Who is affected?</a:t>
            </a:r>
          </a:p>
          <a:p>
            <a:pPr marL="342900" lvl="0" indent="-342900">
              <a:buFont typeface="Arial" panose="020B0604020202020204" pitchFamily="34" charset="0"/>
              <a:buChar char="•"/>
            </a:pPr>
            <a:r>
              <a:rPr lang="en-US" sz="1200" dirty="0" smtClean="0"/>
              <a:t>What are possible solutions?</a:t>
            </a:r>
          </a:p>
          <a:p>
            <a:pPr marL="342900" lvl="0" indent="-342900">
              <a:buFont typeface="Arial" panose="020B0604020202020204" pitchFamily="34" charset="0"/>
              <a:buChar char="•"/>
            </a:pPr>
            <a:r>
              <a:rPr lang="en-US" sz="1200" dirty="0" smtClean="0"/>
              <a:t>Who is your target for making the change?</a:t>
            </a:r>
          </a:p>
          <a:p>
            <a:r>
              <a:rPr lang="en-US" sz="1200" dirty="0" smtClean="0"/>
              <a:t>Then</a:t>
            </a:r>
            <a:r>
              <a:rPr lang="en-US" sz="1200" baseline="0" dirty="0" smtClean="0"/>
              <a:t> decide h</a:t>
            </a:r>
            <a:r>
              <a:rPr lang="en-US" sz="1200" dirty="0" smtClean="0"/>
              <a:t>ow can you influence someone to care about it and make a change? What would you say?</a:t>
            </a:r>
          </a:p>
          <a:p>
            <a:endParaRPr lang="en-US" sz="1200" dirty="0" smtClean="0"/>
          </a:p>
          <a:p>
            <a:pPr lvl="0">
              <a:buFont typeface="Courier New" panose="02070309020205020404" pitchFamily="49" charset="0"/>
              <a:buNone/>
            </a:pPr>
            <a:r>
              <a:rPr lang="en-US" sz="1200" dirty="0" smtClean="0"/>
              <a:t>Take</a:t>
            </a:r>
            <a:r>
              <a:rPr lang="en-US" sz="1200" baseline="0" dirty="0" smtClean="0"/>
              <a:t> 10 minutes to complete both questions in your group.  Then we will share what you practiced.</a:t>
            </a:r>
            <a:endParaRPr lang="en-US" sz="1200" dirty="0" smtClean="0"/>
          </a:p>
        </p:txBody>
      </p:sp>
      <p:sp>
        <p:nvSpPr>
          <p:cNvPr id="4" name="Slide Number Placeholder 3"/>
          <p:cNvSpPr>
            <a:spLocks noGrp="1"/>
          </p:cNvSpPr>
          <p:nvPr>
            <p:ph type="sldNum" sz="quarter" idx="10"/>
          </p:nvPr>
        </p:nvSpPr>
        <p:spPr/>
        <p:txBody>
          <a:bodyPr/>
          <a:lstStyle/>
          <a:p>
            <a:fld id="{C922AADD-3D0F-4047-B353-B3DCCB696589}" type="slidenum">
              <a:rPr lang="en-US" smtClean="0"/>
              <a:t>26</a:t>
            </a:fld>
            <a:endParaRPr lang="en-US"/>
          </a:p>
        </p:txBody>
      </p:sp>
    </p:spTree>
    <p:extLst>
      <p:ext uri="{BB962C8B-B14F-4D97-AF65-F5344CB8AC3E}">
        <p14:creationId xmlns:p14="http://schemas.microsoft.com/office/powerpoint/2010/main" val="418361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Advocacy is, as we</a:t>
            </a:r>
            <a:r>
              <a:rPr lang="en-US" sz="1200" baseline="0" dirty="0" smtClean="0"/>
              <a:t> discussed in the beginning, is th</a:t>
            </a:r>
            <a:r>
              <a:rPr lang="en-US" sz="1200" dirty="0" smtClean="0"/>
              <a:t>e act of “taking a position on an issue, and initiating actions in a deliberate attempt to influence private and public policy choices.” </a:t>
            </a:r>
          </a:p>
          <a:p>
            <a:pPr marL="0" indent="0">
              <a:buNone/>
            </a:pPr>
            <a:endParaRPr lang="en-US" sz="1200" dirty="0" smtClean="0"/>
          </a:p>
          <a:p>
            <a:pPr marL="0" indent="0">
              <a:buNone/>
            </a:pPr>
            <a:r>
              <a:rPr lang="en-US" sz="1200" dirty="0" smtClean="0"/>
              <a:t>It is caring</a:t>
            </a:r>
          </a:p>
          <a:p>
            <a:pPr marL="0" indent="0">
              <a:buNone/>
            </a:pPr>
            <a:endParaRPr lang="en-US" sz="1200" dirty="0" smtClean="0"/>
          </a:p>
          <a:p>
            <a:pPr marL="0" indent="0">
              <a:buNone/>
            </a:pPr>
            <a:r>
              <a:rPr lang="en-US" sz="1200" dirty="0" smtClean="0"/>
              <a:t>It</a:t>
            </a:r>
            <a:r>
              <a:rPr lang="en-US" sz="1200" baseline="0" dirty="0" smtClean="0"/>
              <a:t> is convincing others</a:t>
            </a:r>
          </a:p>
          <a:p>
            <a:pPr marL="0" indent="0">
              <a:buNone/>
            </a:pPr>
            <a:endParaRPr lang="en-US" sz="1200" baseline="0" dirty="0" smtClean="0"/>
          </a:p>
          <a:p>
            <a:pPr marL="0" indent="0">
              <a:buNone/>
            </a:pPr>
            <a:r>
              <a:rPr lang="en-US" sz="1200" baseline="0" dirty="0" smtClean="0"/>
              <a:t>It is not hard and is something you can do right now</a:t>
            </a:r>
            <a:endParaRPr lang="en-US" sz="1200" dirty="0" smtClean="0"/>
          </a:p>
        </p:txBody>
      </p:sp>
      <p:sp>
        <p:nvSpPr>
          <p:cNvPr id="4" name="Slide Number Placeholder 3"/>
          <p:cNvSpPr>
            <a:spLocks noGrp="1"/>
          </p:cNvSpPr>
          <p:nvPr>
            <p:ph type="sldNum" sz="quarter" idx="10"/>
          </p:nvPr>
        </p:nvSpPr>
        <p:spPr/>
        <p:txBody>
          <a:bodyPr/>
          <a:lstStyle/>
          <a:p>
            <a:fld id="{C922AADD-3D0F-4047-B353-B3DCCB696589}" type="slidenum">
              <a:rPr lang="en-US" smtClean="0"/>
              <a:t>27</a:t>
            </a:fld>
            <a:endParaRPr lang="en-US"/>
          </a:p>
        </p:txBody>
      </p:sp>
    </p:spTree>
    <p:extLst>
      <p:ext uri="{BB962C8B-B14F-4D97-AF65-F5344CB8AC3E}">
        <p14:creationId xmlns:p14="http://schemas.microsoft.com/office/powerpoint/2010/main" val="3218489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28</a:t>
            </a:fld>
            <a:endParaRPr lang="en-US"/>
          </a:p>
        </p:txBody>
      </p:sp>
    </p:spTree>
    <p:extLst>
      <p:ext uri="{BB962C8B-B14F-4D97-AF65-F5344CB8AC3E}">
        <p14:creationId xmlns:p14="http://schemas.microsoft.com/office/powerpoint/2010/main" val="383587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29</a:t>
            </a:fld>
            <a:endParaRPr lang="en-US"/>
          </a:p>
        </p:txBody>
      </p:sp>
    </p:spTree>
    <p:extLst>
      <p:ext uri="{BB962C8B-B14F-4D97-AF65-F5344CB8AC3E}">
        <p14:creationId xmlns:p14="http://schemas.microsoft.com/office/powerpoint/2010/main" val="216788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purpose of</a:t>
            </a:r>
            <a:r>
              <a:rPr lang="en-US" sz="1200" baseline="0" dirty="0" smtClean="0">
                <a:latin typeface="+mn-lt"/>
              </a:rPr>
              <a:t> the training  is t</a:t>
            </a:r>
            <a:r>
              <a:rPr lang="en-US" sz="1200" dirty="0" smtClean="0">
                <a:latin typeface="+mn-lt"/>
              </a:rPr>
              <a:t>o help Front Line Workers to develop</a:t>
            </a:r>
            <a:r>
              <a:rPr lang="en-US" sz="1200" baseline="0" dirty="0" smtClean="0">
                <a:latin typeface="+mn-lt"/>
              </a:rPr>
              <a:t> ways for individuals and communities to </a:t>
            </a:r>
            <a:r>
              <a:rPr lang="en-US" sz="1200" dirty="0" smtClean="0">
                <a:latin typeface="+mn-lt"/>
              </a:rPr>
              <a:t>improve their oral health by influencing others for change.</a:t>
            </a:r>
          </a:p>
          <a:p>
            <a:endParaRPr lang="en-US" sz="1200" dirty="0" smtClean="0">
              <a:latin typeface="+mn-lt"/>
            </a:endParaRPr>
          </a:p>
          <a:p>
            <a:endParaRPr lang="en-US" sz="12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Photo retrieved</a:t>
            </a:r>
            <a:r>
              <a:rPr lang="en-US" sz="1200" baseline="0" dirty="0" smtClean="0">
                <a:latin typeface="+mn-lt"/>
              </a:rPr>
              <a:t> from </a:t>
            </a:r>
            <a:r>
              <a:rPr lang="en-US" sz="1200" kern="1200" dirty="0" smtClean="0">
                <a:solidFill>
                  <a:schemeClr val="tx1"/>
                </a:solidFill>
                <a:effectLst/>
                <a:latin typeface="+mn-lt"/>
                <a:ea typeface="+mn-ea"/>
                <a:cs typeface="+mn-cs"/>
              </a:rPr>
              <a:t>https://www.dreamstime.com/family-online-free-stock-photo-image-free-6453685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Photo: © Dmitry </a:t>
            </a:r>
            <a:r>
              <a:rPr lang="en-US" sz="1200" dirty="0" err="1" smtClean="0">
                <a:latin typeface="+mn-lt"/>
              </a:rPr>
              <a:t>Ersler</a:t>
            </a:r>
            <a:r>
              <a:rPr lang="en-US" sz="1200" dirty="0" smtClean="0">
                <a:latin typeface="+mn-lt"/>
              </a:rPr>
              <a:t> ID 6453685 | </a:t>
            </a:r>
            <a:r>
              <a:rPr lang="en-US" sz="1200" dirty="0" err="1" smtClean="0">
                <a:latin typeface="+mn-lt"/>
              </a:rPr>
              <a:t>Dreamstime</a:t>
            </a:r>
            <a:r>
              <a:rPr lang="en-US" sz="1200" dirty="0" smtClean="0">
                <a:latin typeface="+mn-lt"/>
              </a:rPr>
              <a:t> Stock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3</a:t>
            </a:fld>
            <a:endParaRPr lang="en-US"/>
          </a:p>
        </p:txBody>
      </p:sp>
    </p:spTree>
    <p:extLst>
      <p:ext uri="{BB962C8B-B14F-4D97-AF65-F5344CB8AC3E}">
        <p14:creationId xmlns:p14="http://schemas.microsoft.com/office/powerpoint/2010/main" val="1643883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2AADD-3D0F-4047-B353-B3DCCB696589}" type="slidenum">
              <a:rPr lang="en-US" smtClean="0"/>
              <a:t>30</a:t>
            </a:fld>
            <a:endParaRPr lang="en-US"/>
          </a:p>
        </p:txBody>
      </p:sp>
    </p:spTree>
    <p:extLst>
      <p:ext uri="{BB962C8B-B14F-4D97-AF65-F5344CB8AC3E}">
        <p14:creationId xmlns:p14="http://schemas.microsoft.com/office/powerpoint/2010/main" val="10434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Educational</a:t>
            </a:r>
            <a:r>
              <a:rPr lang="en-US" sz="1200" baseline="0" dirty="0" smtClean="0">
                <a:latin typeface="+mn-lt"/>
              </a:rPr>
              <a:t> objectives we will addresses are:</a:t>
            </a:r>
          </a:p>
          <a:p>
            <a:pPr marL="171450" indent="-171450">
              <a:buFont typeface="Arial" panose="020B0604020202020204" pitchFamily="34" charset="0"/>
              <a:buChar char="•"/>
            </a:pPr>
            <a:r>
              <a:rPr lang="en-US" sz="1200" dirty="0" smtClean="0">
                <a:latin typeface="+mn-lt"/>
              </a:rPr>
              <a:t>To recognize barriers to good oral health</a:t>
            </a:r>
          </a:p>
          <a:p>
            <a:pPr marL="171450" indent="-171450">
              <a:buFont typeface="Arial" panose="020B0604020202020204" pitchFamily="34" charset="0"/>
              <a:buChar char="•"/>
            </a:pPr>
            <a:r>
              <a:rPr lang="en-US" sz="1200" dirty="0" smtClean="0">
                <a:latin typeface="+mn-lt"/>
              </a:rPr>
              <a:t>To describe the prevalence and impact of oral disease</a:t>
            </a:r>
          </a:p>
          <a:p>
            <a:pPr marL="171450" indent="-171450">
              <a:buFont typeface="Arial" panose="020B0604020202020204" pitchFamily="34" charset="0"/>
              <a:buChar char="•"/>
            </a:pPr>
            <a:r>
              <a:rPr lang="en-US" sz="1200" dirty="0" smtClean="0">
                <a:latin typeface="+mn-lt"/>
              </a:rPr>
              <a:t>To define advocacy</a:t>
            </a:r>
          </a:p>
          <a:p>
            <a:pPr marL="171450" indent="-171450">
              <a:buFont typeface="Arial" panose="020B0604020202020204" pitchFamily="34" charset="0"/>
              <a:buChar char="•"/>
            </a:pPr>
            <a:r>
              <a:rPr lang="en-US" sz="1200" dirty="0" smtClean="0">
                <a:latin typeface="+mn-lt"/>
              </a:rPr>
              <a:t>To</a:t>
            </a:r>
            <a:r>
              <a:rPr lang="en-US" sz="1200" baseline="0" dirty="0" smtClean="0">
                <a:latin typeface="+mn-lt"/>
              </a:rPr>
              <a:t> i</a:t>
            </a:r>
            <a:r>
              <a:rPr lang="en-US" sz="1200" dirty="0" smtClean="0">
                <a:latin typeface="+mn-lt"/>
              </a:rPr>
              <a:t>dentify role of Front Line Workers in oral health policy and advocacy; and </a:t>
            </a:r>
          </a:p>
          <a:p>
            <a:pPr marL="171450" indent="-171450">
              <a:buFont typeface="Arial" panose="020B0604020202020204" pitchFamily="34" charset="0"/>
              <a:buChar char="•"/>
            </a:pPr>
            <a:r>
              <a:rPr lang="en-US" sz="1200" dirty="0" smtClean="0">
                <a:latin typeface="+mn-lt"/>
              </a:rPr>
              <a:t>To find resources for oral health advocacy</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4</a:t>
            </a:fld>
            <a:endParaRPr lang="en-US"/>
          </a:p>
        </p:txBody>
      </p:sp>
    </p:spTree>
    <p:extLst>
      <p:ext uri="{BB962C8B-B14F-4D97-AF65-F5344CB8AC3E}">
        <p14:creationId xmlns:p14="http://schemas.microsoft.com/office/powerpoint/2010/main" val="328022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5">
                    <a:lumMod val="75000"/>
                  </a:schemeClr>
                </a:solidFill>
              </a:rPr>
              <a:t>What are the barriers to good oral health?</a:t>
            </a:r>
          </a:p>
          <a:p>
            <a:endParaRPr lang="en-US" b="0" dirty="0" smtClean="0">
              <a:solidFill>
                <a:schemeClr val="accent5">
                  <a:lumMod val="75000"/>
                </a:schemeClr>
              </a:solidFill>
            </a:endParaRPr>
          </a:p>
          <a:p>
            <a:r>
              <a:rPr lang="en-US" b="0" dirty="0" smtClean="0">
                <a:solidFill>
                  <a:schemeClr val="accent5">
                    <a:lumMod val="75000"/>
                  </a:schemeClr>
                </a:solidFill>
              </a:rPr>
              <a:t>(Wait</a:t>
            </a:r>
            <a:r>
              <a:rPr lang="en-US" b="0" baseline="0" dirty="0" smtClean="0">
                <a:solidFill>
                  <a:schemeClr val="accent5">
                    <a:lumMod val="75000"/>
                  </a:schemeClr>
                </a:solidFill>
              </a:rPr>
              <a:t> for 3 - 4 answers before going to next slide – about 3 minutes total for this slide)</a:t>
            </a:r>
          </a:p>
          <a:p>
            <a:endParaRPr lang="en-US" b="0" baseline="0" dirty="0" smtClean="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accent5">
                    <a:lumMod val="75000"/>
                  </a:schemeClr>
                </a:solidFill>
              </a:rPr>
              <a:t>Photo retrieved from </a:t>
            </a:r>
            <a:r>
              <a:rPr lang="en-US" sz="1200" b="0" dirty="0" smtClean="0"/>
              <a:t>https://www.shutterstock.com/image-photo/group-children-ropepulling-contest-against-just-230760550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Photo By </a:t>
            </a:r>
            <a:r>
              <a:rPr lang="en-US" sz="1200" b="0" dirty="0" smtClean="0">
                <a:hlinkClick r:id="rId3"/>
              </a:rPr>
              <a:t>Luis </a:t>
            </a:r>
            <a:r>
              <a:rPr lang="en-US" sz="1200" b="0" dirty="0" err="1" smtClean="0">
                <a:hlinkClick r:id="rId3"/>
              </a:rPr>
              <a:t>Louro</a:t>
            </a:r>
            <a:r>
              <a:rPr lang="en-US" sz="1200" b="0" dirty="0" smtClean="0"/>
              <a:t> Royalty-free stock photo ID: 230760550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C922AADD-3D0F-4047-B353-B3DCCB696589}" type="slidenum">
              <a:rPr lang="en-US" smtClean="0"/>
              <a:t>5</a:t>
            </a:fld>
            <a:endParaRPr lang="en-US"/>
          </a:p>
        </p:txBody>
      </p:sp>
    </p:spTree>
    <p:extLst>
      <p:ext uri="{BB962C8B-B14F-4D97-AF65-F5344CB8AC3E}">
        <p14:creationId xmlns:p14="http://schemas.microsoft.com/office/powerpoint/2010/main" val="376435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barriers to good</a:t>
            </a:r>
            <a:r>
              <a:rPr lang="en-US" sz="1200" baseline="0" dirty="0" smtClean="0"/>
              <a:t> oral health are the ones you stated.  </a:t>
            </a:r>
          </a:p>
          <a:p>
            <a:r>
              <a:rPr lang="en-US" sz="1200" baseline="0" dirty="0" smtClean="0"/>
              <a:t>Recapping, here are a few of the many barriers:</a:t>
            </a:r>
          </a:p>
          <a:p>
            <a:pPr marL="571500" indent="-182880">
              <a:buFont typeface="Arial" panose="020B0604020202020204" pitchFamily="34" charset="0"/>
              <a:buChar char="•"/>
            </a:pPr>
            <a:r>
              <a:rPr lang="en-US" sz="1200" dirty="0" smtClean="0"/>
              <a:t>Affording  care</a:t>
            </a:r>
          </a:p>
          <a:p>
            <a:pPr marL="571500" indent="-182880">
              <a:buFont typeface="Arial" panose="020B0604020202020204" pitchFamily="34" charset="0"/>
              <a:buChar char="•"/>
            </a:pPr>
            <a:r>
              <a:rPr lang="en-US" sz="1200" dirty="0" smtClean="0"/>
              <a:t>Finding a dentist that is </a:t>
            </a:r>
          </a:p>
          <a:p>
            <a:pPr marL="960120" lvl="0" indent="-182880">
              <a:buFont typeface="Courier New" panose="02070309020205020404" pitchFamily="49" charset="0"/>
              <a:buChar char="o"/>
            </a:pPr>
            <a:r>
              <a:rPr lang="en-US" sz="1200" dirty="0" smtClean="0"/>
              <a:t>near my home</a:t>
            </a:r>
          </a:p>
          <a:p>
            <a:pPr marL="960120" lvl="0" indent="-182880">
              <a:buFont typeface="Courier New" panose="02070309020205020404" pitchFamily="49" charset="0"/>
              <a:buChar char="o"/>
            </a:pPr>
            <a:r>
              <a:rPr lang="en-US" sz="1200" dirty="0" smtClean="0"/>
              <a:t>speaks my language</a:t>
            </a:r>
          </a:p>
          <a:p>
            <a:pPr marL="960120" lvl="0" indent="-182880">
              <a:buFont typeface="Courier New" panose="02070309020205020404" pitchFamily="49" charset="0"/>
              <a:buChar char="o"/>
            </a:pPr>
            <a:r>
              <a:rPr lang="en-US" sz="1200" dirty="0" smtClean="0"/>
              <a:t>understands my culture</a:t>
            </a:r>
          </a:p>
          <a:p>
            <a:pPr marL="960120" lvl="0" indent="-182880">
              <a:buFont typeface="Courier New" panose="02070309020205020404" pitchFamily="49" charset="0"/>
              <a:buChar char="o"/>
            </a:pPr>
            <a:r>
              <a:rPr lang="en-US" sz="1200" dirty="0" smtClean="0"/>
              <a:t>understands my needs</a:t>
            </a:r>
          </a:p>
          <a:p>
            <a:pPr marL="571500" indent="-182880">
              <a:buFont typeface="Arial" panose="020B0604020202020204" pitchFamily="34" charset="0"/>
              <a:buChar char="•"/>
            </a:pPr>
            <a:r>
              <a:rPr lang="en-US" sz="1200" dirty="0" smtClean="0"/>
              <a:t>Understanding the importance of oral health on overall health</a:t>
            </a:r>
          </a:p>
          <a:p>
            <a:pPr marL="571500" indent="-182880">
              <a:buFont typeface="Arial" panose="020B0604020202020204" pitchFamily="34" charset="0"/>
              <a:buChar char="•"/>
            </a:pPr>
            <a:r>
              <a:rPr lang="en-US" sz="1200" dirty="0" smtClean="0"/>
              <a:t>Getting to the dental practice</a:t>
            </a:r>
          </a:p>
          <a:p>
            <a:endParaRPr lang="en-US" sz="1200" dirty="0" smtClean="0"/>
          </a:p>
          <a:p>
            <a:endParaRPr lang="en-US" sz="1200" dirty="0" smtClean="0"/>
          </a:p>
          <a:p>
            <a:endParaRPr lang="en-US" sz="1200" dirty="0" smtClean="0"/>
          </a:p>
          <a:p>
            <a:r>
              <a:rPr lang="en-US" sz="1200" dirty="0" smtClean="0"/>
              <a:t>Photo</a:t>
            </a:r>
            <a:r>
              <a:rPr lang="en-US" sz="1200" baseline="0" dirty="0" smtClean="0"/>
              <a:t> retrieved from </a:t>
            </a:r>
            <a:r>
              <a:rPr lang="en-US" sz="1200" dirty="0" smtClean="0"/>
              <a:t>https://www.dreamstime.com/boy-brushing-stock-photo-image-free-11937420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a:t>
            </a:r>
            <a:r>
              <a:rPr lang="en-US" sz="1200" dirty="0" err="1" smtClean="0"/>
              <a:t>Grafvision</a:t>
            </a:r>
            <a:r>
              <a:rPr lang="en-US" sz="1200" dirty="0" smtClean="0"/>
              <a:t> ID 11937420 | </a:t>
            </a:r>
            <a:r>
              <a:rPr lang="en-US" sz="1200" dirty="0" err="1" smtClean="0"/>
              <a:t>Dreamstime</a:t>
            </a:r>
            <a:r>
              <a:rPr lang="en-US" sz="1200" dirty="0" smtClean="0"/>
              <a:t> Stock Photos</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6</a:t>
            </a:fld>
            <a:endParaRPr lang="en-US"/>
          </a:p>
        </p:txBody>
      </p:sp>
    </p:spTree>
    <p:extLst>
      <p:ext uri="{BB962C8B-B14F-4D97-AF65-F5344CB8AC3E}">
        <p14:creationId xmlns:p14="http://schemas.microsoft.com/office/powerpoint/2010/main" val="22583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Who is</a:t>
            </a:r>
            <a:r>
              <a:rPr lang="en-US" sz="1200" baseline="0" dirty="0" smtClean="0"/>
              <a:t> affected by oral disease?  </a:t>
            </a:r>
          </a:p>
          <a:p>
            <a:endParaRPr lang="en-US" sz="1200" baseline="0" dirty="0" smtClean="0"/>
          </a:p>
          <a:p>
            <a:r>
              <a:rPr lang="en-US" sz="1200" baseline="0" dirty="0" smtClean="0"/>
              <a:t>(Wait for  3 – 4 answers before going onto the next slide, about 3 minutes total for this slide)</a:t>
            </a:r>
          </a:p>
          <a:p>
            <a:endParaRPr lang="en-US" sz="1200" dirty="0" smtClean="0"/>
          </a:p>
          <a:p>
            <a:r>
              <a:rPr lang="en-US" sz="1200" dirty="0" smtClean="0"/>
              <a:t>Photo</a:t>
            </a:r>
            <a:r>
              <a:rPr lang="en-US" sz="1200" baseline="0" dirty="0" smtClean="0"/>
              <a:t> retrieved from https://www.shutterstock.com/image-photo/elderly-eighty-plus-year-old-man-254980588?src=UCzQc8_TqcQxKPPnhchNcQ-2-2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Photo: By </a:t>
            </a:r>
            <a:r>
              <a:rPr lang="en-US" sz="1200" dirty="0" err="1" smtClean="0"/>
              <a:t>Fotoluminate</a:t>
            </a:r>
            <a:r>
              <a:rPr lang="en-US" sz="1200" dirty="0" smtClean="0"/>
              <a:t> LLC Royalty-free stock photo ID: 254980588</a:t>
            </a:r>
          </a:p>
          <a:p>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7</a:t>
            </a:fld>
            <a:endParaRPr lang="en-US"/>
          </a:p>
        </p:txBody>
      </p:sp>
    </p:spTree>
    <p:extLst>
      <p:ext uri="{BB962C8B-B14F-4D97-AF65-F5344CB8AC3E}">
        <p14:creationId xmlns:p14="http://schemas.microsoft.com/office/powerpoint/2010/main" val="197388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 not matter</a:t>
            </a:r>
            <a:r>
              <a:rPr lang="en-US" baseline="0" dirty="0" smtClean="0"/>
              <a:t> the age, gender, race, ethnicity, culture, socioeconomic level or other factors… they are all affected by dental disease.  </a:t>
            </a:r>
            <a:r>
              <a:rPr lang="en-US" dirty="0" smtClean="0"/>
              <a:t>Over</a:t>
            </a:r>
            <a:r>
              <a:rPr lang="en-US" baseline="0" dirty="0" smtClean="0"/>
              <a:t> the next 3 slides, I will share with you some data.</a:t>
            </a:r>
          </a:p>
          <a:p>
            <a:endParaRPr lang="en-US" baseline="0" dirty="0" smtClean="0"/>
          </a:p>
          <a:p>
            <a:r>
              <a:rPr lang="en-US" dirty="0" smtClean="0"/>
              <a:t>Here</a:t>
            </a:r>
            <a:r>
              <a:rPr lang="en-US" baseline="0" dirty="0" smtClean="0"/>
              <a:t> are just a couple findings from the Every Smile Count statewide survey of kindergarten and Grade 3 children from a representative sample of elementary schools in 2017.</a:t>
            </a:r>
          </a:p>
          <a:p>
            <a:endParaRPr lang="en-US" baseline="0" dirty="0" smtClean="0"/>
          </a:p>
          <a:p>
            <a:r>
              <a:rPr lang="en-US" baseline="0" dirty="0" smtClean="0"/>
              <a:t>1 in 3 children in kindergarten have had decay experience.  It grows to 2 in 5 third grade student who have cavities or fillings.</a:t>
            </a:r>
          </a:p>
        </p:txBody>
      </p:sp>
      <p:sp>
        <p:nvSpPr>
          <p:cNvPr id="4" name="Slide Number Placeholder 3"/>
          <p:cNvSpPr>
            <a:spLocks noGrp="1"/>
          </p:cNvSpPr>
          <p:nvPr>
            <p:ph type="sldNum" sz="quarter" idx="10"/>
          </p:nvPr>
        </p:nvSpPr>
        <p:spPr/>
        <p:txBody>
          <a:bodyPr/>
          <a:lstStyle/>
          <a:p>
            <a:fld id="{C922AADD-3D0F-4047-B353-B3DCCB696589}" type="slidenum">
              <a:rPr lang="en-US" smtClean="0"/>
              <a:t>8</a:t>
            </a:fld>
            <a:endParaRPr lang="en-US"/>
          </a:p>
        </p:txBody>
      </p:sp>
    </p:spTree>
    <p:extLst>
      <p:ext uri="{BB962C8B-B14F-4D97-AF65-F5344CB8AC3E}">
        <p14:creationId xmlns:p14="http://schemas.microsoft.com/office/powerpoint/2010/main" val="1552096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a:t>
            </a:r>
            <a:r>
              <a:rPr lang="en-US" sz="1200" b="0" i="0" kern="1200" dirty="0" smtClean="0">
                <a:solidFill>
                  <a:schemeClr val="tx1"/>
                </a:solidFill>
                <a:effectLst/>
                <a:latin typeface="+mn-lt"/>
                <a:ea typeface="+mn-ea"/>
                <a:cs typeface="+mn-cs"/>
              </a:rPr>
              <a:t> PRAMS, the Pregnancy Risk Assessment Monitoring System, is a surveillance project of the Centers for Disease Control and Prevention (CDC),</a:t>
            </a:r>
            <a:r>
              <a:rPr lang="en-US" sz="1200" b="0" i="0" kern="1200" baseline="0" dirty="0" smtClean="0">
                <a:solidFill>
                  <a:schemeClr val="tx1"/>
                </a:solidFill>
                <a:effectLst/>
                <a:latin typeface="+mn-lt"/>
                <a:ea typeface="+mn-ea"/>
                <a:cs typeface="+mn-cs"/>
              </a:rPr>
              <a:t> it was found in Connecticut that 1 in 10 postpartum women did not know that it was important to care for their teeth and gums during pregnancy.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Also as you can see on the second chart, that they identified the barriers to dental care, including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Difficulty in finding a dentist who treats pregnant patients;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Difficulty in finding a dentist who take Medicaid patients;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Not knowing it was safe to get dental care at the dentist office during pregnancy; and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Not being able to afford dental care.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22AADD-3D0F-4047-B353-B3DCCB696589}" type="slidenum">
              <a:rPr lang="en-US" smtClean="0"/>
              <a:t>9</a:t>
            </a:fld>
            <a:endParaRPr lang="en-US"/>
          </a:p>
        </p:txBody>
      </p:sp>
    </p:spTree>
    <p:extLst>
      <p:ext uri="{BB962C8B-B14F-4D97-AF65-F5344CB8AC3E}">
        <p14:creationId xmlns:p14="http://schemas.microsoft.com/office/powerpoint/2010/main" val="234819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4969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52896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4970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5A866-C691-48AC-BDC5-DECFE5C0796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2016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25A866-C691-48AC-BDC5-DECFE5C07961}"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80489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25A866-C691-48AC-BDC5-DECFE5C07961}"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408711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25A866-C691-48AC-BDC5-DECFE5C07961}"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126764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25A866-C691-48AC-BDC5-DECFE5C07961}"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358853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5A866-C691-48AC-BDC5-DECFE5C07961}"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201636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5A866-C691-48AC-BDC5-DECFE5C07961}"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256412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25A866-C691-48AC-BDC5-DECFE5C07961}"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3E32-93A6-42DB-8AFA-D5FE16598625}" type="slidenum">
              <a:rPr lang="en-US" smtClean="0"/>
              <a:t>‹#›</a:t>
            </a:fld>
            <a:endParaRPr lang="en-US"/>
          </a:p>
        </p:txBody>
      </p:sp>
    </p:spTree>
    <p:extLst>
      <p:ext uri="{BB962C8B-B14F-4D97-AF65-F5344CB8AC3E}">
        <p14:creationId xmlns:p14="http://schemas.microsoft.com/office/powerpoint/2010/main" val="361337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5A866-C691-48AC-BDC5-DECFE5C07961}" type="datetimeFigureOut">
              <a:rPr lang="en-US" smtClean="0"/>
              <a:t>9/11/2018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3E32-93A6-42DB-8AFA-D5FE16598625}" type="slidenum">
              <a:rPr lang="en-US" smtClean="0"/>
              <a:t>‹#›</a:t>
            </a:fld>
            <a:endParaRPr lang="en-US"/>
          </a:p>
        </p:txBody>
      </p:sp>
    </p:spTree>
    <p:extLst>
      <p:ext uri="{BB962C8B-B14F-4D97-AF65-F5344CB8AC3E}">
        <p14:creationId xmlns:p14="http://schemas.microsoft.com/office/powerpoint/2010/main" val="106875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reenpeace.org/international/en/campaigns/climate-change/cool-it/Advocac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ortal.ct.gov/DPH/Oral-Health/oral-health/Office-of-Oral-Healt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smilesforlifeoralhealth.org/" TargetMode="External"/><Relationship Id="rId4" Type="http://schemas.openxmlformats.org/officeDocument/2006/relationships/hyperlink" Target="https://www.ctdhp.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toralhealth.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cdhp.org/" TargetMode="External"/><Relationship Id="rId4" Type="http://schemas.openxmlformats.org/officeDocument/2006/relationships/hyperlink" Target="https://www.cga.ct.gov/asp/menu/cgafindleg.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t.gov/dph/oralhealt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www.ctoralhealth.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8175" y="1363374"/>
            <a:ext cx="9630032" cy="2107096"/>
          </a:xfrm>
        </p:spPr>
        <p:txBody>
          <a:bodyPr>
            <a:normAutofit/>
          </a:bodyPr>
          <a:lstStyle/>
          <a:p>
            <a:r>
              <a:rPr lang="en-US" b="1" dirty="0" smtClean="0">
                <a:solidFill>
                  <a:schemeClr val="accent5">
                    <a:lumMod val="75000"/>
                  </a:schemeClr>
                </a:solidFill>
              </a:rPr>
              <a:t>Engaging Front Line Workers in Oral Health Advocacy</a:t>
            </a:r>
            <a:endParaRPr lang="en-US" b="1" dirty="0">
              <a:solidFill>
                <a:schemeClr val="accent5">
                  <a:lumMod val="75000"/>
                </a:schemeClr>
              </a:solidFill>
            </a:endParaRPr>
          </a:p>
        </p:txBody>
      </p:sp>
      <p:sp>
        <p:nvSpPr>
          <p:cNvPr id="3" name="Subtitle 2"/>
          <p:cNvSpPr>
            <a:spLocks noGrp="1"/>
          </p:cNvSpPr>
          <p:nvPr>
            <p:ph type="subTitle" idx="1"/>
          </p:nvPr>
        </p:nvSpPr>
        <p:spPr>
          <a:xfrm>
            <a:off x="1055077" y="3695271"/>
            <a:ext cx="10234246" cy="1685621"/>
          </a:xfrm>
        </p:spPr>
        <p:txBody>
          <a:bodyPr>
            <a:noAutofit/>
          </a:bodyPr>
          <a:lstStyle/>
          <a:p>
            <a:r>
              <a:rPr lang="en-US" sz="2000" dirty="0" smtClean="0"/>
              <a:t>Connecticut Department of Public Health</a:t>
            </a:r>
          </a:p>
          <a:p>
            <a:r>
              <a:rPr lang="en-US" sz="2000" dirty="0" smtClean="0"/>
              <a:t>Developed by the Connecticut Oral Health Initiative, Inc.</a:t>
            </a:r>
          </a:p>
          <a:p>
            <a:r>
              <a:rPr lang="en-US" sz="2000" dirty="0" smtClean="0"/>
              <a:t>May 2018</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0846" y="5767028"/>
            <a:ext cx="1246504" cy="100584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1020260" y="5753693"/>
            <a:ext cx="1019175" cy="1019175"/>
          </a:xfrm>
          <a:prstGeom prst="rect">
            <a:avLst/>
          </a:prstGeom>
          <a:noFill/>
          <a:ln>
            <a:noFill/>
          </a:ln>
        </p:spPr>
      </p:pic>
    </p:spTree>
    <p:extLst>
      <p:ext uri="{BB962C8B-B14F-4D97-AF65-F5344CB8AC3E}">
        <p14:creationId xmlns:p14="http://schemas.microsoft.com/office/powerpoint/2010/main" val="356713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Disease?</a:t>
            </a:r>
            <a:endParaRPr lang="en-US" b="1" dirty="0">
              <a:solidFill>
                <a:schemeClr val="accent5">
                  <a:lumMod val="75000"/>
                </a:schemeClr>
              </a:solidFill>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600" dirty="0" smtClean="0"/>
              <a:t>In Connecticut</a:t>
            </a:r>
          </a:p>
        </p:txBody>
      </p:sp>
      <p:sp>
        <p:nvSpPr>
          <p:cNvPr id="8" name="TextBox 7"/>
          <p:cNvSpPr txBox="1"/>
          <p:nvPr/>
        </p:nvSpPr>
        <p:spPr>
          <a:xfrm>
            <a:off x="3971754" y="2471342"/>
            <a:ext cx="7759700" cy="1200329"/>
          </a:xfrm>
          <a:prstGeom prst="rect">
            <a:avLst/>
          </a:prstGeom>
          <a:noFill/>
        </p:spPr>
        <p:txBody>
          <a:bodyPr wrap="square" rtlCol="0">
            <a:spAutoFit/>
          </a:bodyPr>
          <a:lstStyle/>
          <a:p>
            <a:r>
              <a:rPr lang="en-US" sz="3600" dirty="0" smtClean="0"/>
              <a:t>Older adults in Long Term Care have untreated dental decay</a:t>
            </a:r>
            <a:endParaRPr lang="en-US" sz="3600" dirty="0"/>
          </a:p>
        </p:txBody>
      </p:sp>
      <p:sp>
        <p:nvSpPr>
          <p:cNvPr id="14" name="TextBox 13"/>
          <p:cNvSpPr txBox="1"/>
          <p:nvPr/>
        </p:nvSpPr>
        <p:spPr>
          <a:xfrm>
            <a:off x="4060249" y="4088037"/>
            <a:ext cx="7543800" cy="1200329"/>
          </a:xfrm>
          <a:prstGeom prst="rect">
            <a:avLst/>
          </a:prstGeom>
          <a:noFill/>
        </p:spPr>
        <p:txBody>
          <a:bodyPr wrap="square" rtlCol="0">
            <a:spAutoFit/>
          </a:bodyPr>
          <a:lstStyle/>
          <a:p>
            <a:r>
              <a:rPr lang="en-US" sz="3600" dirty="0" smtClean="0"/>
              <a:t>Older adults at Congregate Meal sites need early or urgent dental care</a:t>
            </a:r>
            <a:endParaRPr lang="en-US" sz="3600" dirty="0"/>
          </a:p>
        </p:txBody>
      </p:sp>
      <p:pic>
        <p:nvPicPr>
          <p:cNvPr id="15" name="Picture 14"/>
          <p:cNvPicPr>
            <a:picLocks noChangeAspect="1"/>
          </p:cNvPicPr>
          <p:nvPr/>
        </p:nvPicPr>
        <p:blipFill>
          <a:blip r:embed="rId3"/>
          <a:stretch>
            <a:fillRect/>
          </a:stretch>
        </p:blipFill>
        <p:spPr>
          <a:xfrm>
            <a:off x="1869655" y="2372270"/>
            <a:ext cx="1176290" cy="1176290"/>
          </a:xfrm>
          <a:prstGeom prst="rect">
            <a:avLst/>
          </a:prstGeom>
        </p:spPr>
      </p:pic>
      <p:pic>
        <p:nvPicPr>
          <p:cNvPr id="17" name="Picture 16"/>
          <p:cNvPicPr>
            <a:picLocks noChangeAspect="1"/>
          </p:cNvPicPr>
          <p:nvPr/>
        </p:nvPicPr>
        <p:blipFill>
          <a:blip r:embed="rId4"/>
          <a:stretch>
            <a:fillRect/>
          </a:stretch>
        </p:blipFill>
        <p:spPr>
          <a:xfrm>
            <a:off x="996318" y="2396316"/>
            <a:ext cx="957155" cy="1152244"/>
          </a:xfrm>
          <a:prstGeom prst="rect">
            <a:avLst/>
          </a:prstGeom>
        </p:spPr>
      </p:pic>
      <p:pic>
        <p:nvPicPr>
          <p:cNvPr id="19" name="Picture 18"/>
          <p:cNvPicPr>
            <a:picLocks noChangeAspect="1"/>
          </p:cNvPicPr>
          <p:nvPr/>
        </p:nvPicPr>
        <p:blipFill>
          <a:blip r:embed="rId3"/>
          <a:stretch>
            <a:fillRect/>
          </a:stretch>
        </p:blipFill>
        <p:spPr>
          <a:xfrm>
            <a:off x="875358" y="4041298"/>
            <a:ext cx="1228762" cy="122876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3473" y="4041164"/>
            <a:ext cx="628738" cy="122889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211" y="4041164"/>
            <a:ext cx="501243" cy="1199051"/>
          </a:xfrm>
          <a:prstGeom prst="rect">
            <a:avLst/>
          </a:prstGeom>
        </p:spPr>
      </p:pic>
      <p:sp>
        <p:nvSpPr>
          <p:cNvPr id="22" name="TextBox 21"/>
          <p:cNvSpPr txBox="1"/>
          <p:nvPr/>
        </p:nvSpPr>
        <p:spPr>
          <a:xfrm>
            <a:off x="140678" y="6593329"/>
            <a:ext cx="11213122" cy="246221"/>
          </a:xfrm>
          <a:prstGeom prst="rect">
            <a:avLst/>
          </a:prstGeom>
          <a:noFill/>
        </p:spPr>
        <p:txBody>
          <a:bodyPr wrap="square" rtlCol="0">
            <a:spAutoFit/>
          </a:bodyPr>
          <a:lstStyle/>
          <a:p>
            <a:pPr algn="r"/>
            <a:r>
              <a:rPr lang="en-US" sz="1000" dirty="0" smtClean="0"/>
              <a:t>http://www.portal.ct.gov/-/media/Departments-and-Agencies/DPH/dph/oral_health/PDF/VulnerableAdultOralHealthReportpdf.pdf?la=en</a:t>
            </a:r>
            <a:endParaRPr lang="en-US" sz="1000" dirty="0"/>
          </a:p>
        </p:txBody>
      </p:sp>
    </p:spTree>
    <p:extLst>
      <p:ext uri="{BB962C8B-B14F-4D97-AF65-F5344CB8AC3E}">
        <p14:creationId xmlns:p14="http://schemas.microsoft.com/office/powerpoint/2010/main" val="164473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Is Oral Health Advocacy?  </a:t>
            </a:r>
            <a:br>
              <a:rPr lang="en-US" b="1" dirty="0" smtClean="0">
                <a:solidFill>
                  <a:schemeClr val="accent5">
                    <a:lumMod val="75000"/>
                  </a:schemeClr>
                </a:solidFill>
              </a:rPr>
            </a:br>
            <a:r>
              <a:rPr lang="en-US" b="1" dirty="0" smtClean="0">
                <a:solidFill>
                  <a:schemeClr val="accent5">
                    <a:lumMod val="75000"/>
                  </a:schemeClr>
                </a:solidFill>
              </a:rPr>
              <a:t>Why Advocate?</a:t>
            </a:r>
            <a:endParaRPr lang="en-US" b="1" dirty="0">
              <a:solidFill>
                <a:schemeClr val="accent5">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3220" y="1825625"/>
            <a:ext cx="5445559" cy="4351338"/>
          </a:xfrm>
        </p:spPr>
      </p:pic>
    </p:spTree>
    <p:extLst>
      <p:ext uri="{BB962C8B-B14F-4D97-AF65-F5344CB8AC3E}">
        <p14:creationId xmlns:p14="http://schemas.microsoft.com/office/powerpoint/2010/main" val="142662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Is Advocacy?</a:t>
            </a:r>
            <a:endParaRPr lang="en-US" b="1" dirty="0">
              <a:solidFill>
                <a:schemeClr val="accent5">
                  <a:lumMod val="75000"/>
                </a:schemeClr>
              </a:solidFill>
            </a:endParaRPr>
          </a:p>
        </p:txBody>
      </p:sp>
      <p:sp>
        <p:nvSpPr>
          <p:cNvPr id="3" name="Content Placeholder 2"/>
          <p:cNvSpPr>
            <a:spLocks noGrp="1"/>
          </p:cNvSpPr>
          <p:nvPr>
            <p:ph idx="1"/>
          </p:nvPr>
        </p:nvSpPr>
        <p:spPr>
          <a:xfrm>
            <a:off x="838200" y="1825625"/>
            <a:ext cx="10515600" cy="1716087"/>
          </a:xfrm>
        </p:spPr>
        <p:txBody>
          <a:bodyPr>
            <a:normAutofit/>
          </a:bodyPr>
          <a:lstStyle/>
          <a:p>
            <a:pPr marL="0" indent="0">
              <a:buNone/>
            </a:pPr>
            <a:r>
              <a:rPr lang="en-US" sz="3600" dirty="0" smtClean="0"/>
              <a:t>Advocacy is the act of “taking a position on an issue, and initiating actions in a deliberate attempt to influence private and public policy choices.” </a:t>
            </a:r>
          </a:p>
        </p:txBody>
      </p:sp>
      <p:sp>
        <p:nvSpPr>
          <p:cNvPr id="4" name="TextBox 3"/>
          <p:cNvSpPr txBox="1"/>
          <p:nvPr/>
        </p:nvSpPr>
        <p:spPr>
          <a:xfrm>
            <a:off x="703384" y="6107200"/>
            <a:ext cx="10837985" cy="553998"/>
          </a:xfrm>
          <a:prstGeom prst="rect">
            <a:avLst/>
          </a:prstGeom>
          <a:noFill/>
        </p:spPr>
        <p:txBody>
          <a:bodyPr wrap="square" rtlCol="0">
            <a:spAutoFit/>
          </a:bodyPr>
          <a:lstStyle/>
          <a:p>
            <a:endParaRPr lang="en-US" sz="1000" dirty="0" smtClean="0"/>
          </a:p>
          <a:p>
            <a:endParaRPr lang="en-US" sz="1000" dirty="0"/>
          </a:p>
          <a:p>
            <a:pPr algn="r"/>
            <a:r>
              <a:rPr lang="en-US" sz="1000" dirty="0" smtClean="0"/>
              <a:t>Quote: </a:t>
            </a:r>
            <a:r>
              <a:rPr lang="en-US" sz="1000" dirty="0" smtClean="0">
                <a:hlinkClick r:id="rId3"/>
              </a:rPr>
              <a:t> http://www.greenpeace.org/international/en/campaigns/climate-change/cool-it/Advocacy/</a:t>
            </a:r>
            <a:endParaRPr lang="en-US" sz="1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7064" y="3415587"/>
            <a:ext cx="2823787" cy="2564620"/>
          </a:xfrm>
          <a:prstGeom prst="rect">
            <a:avLst/>
          </a:prstGeom>
        </p:spPr>
      </p:pic>
      <p:sp>
        <p:nvSpPr>
          <p:cNvPr id="7" name="TextBox 6"/>
          <p:cNvSpPr txBox="1"/>
          <p:nvPr/>
        </p:nvSpPr>
        <p:spPr>
          <a:xfrm rot="21241156">
            <a:off x="6300551" y="3518083"/>
            <a:ext cx="3579513" cy="1200329"/>
          </a:xfrm>
          <a:prstGeom prst="rect">
            <a:avLst/>
          </a:prstGeom>
          <a:solidFill>
            <a:schemeClr val="bg1">
              <a:lumMod val="75000"/>
            </a:schemeClr>
          </a:solidFill>
        </p:spPr>
        <p:txBody>
          <a:bodyPr wrap="square" rtlCol="0">
            <a:spAutoFit/>
          </a:bodyPr>
          <a:lstStyle/>
          <a:p>
            <a:pPr algn="ctr"/>
            <a:r>
              <a:rPr lang="en-US" sz="3600" dirty="0" smtClean="0">
                <a:solidFill>
                  <a:srgbClr val="F7F339"/>
                </a:solidFill>
                <a:latin typeface="Arial Black" panose="020B0A04020102020204" pitchFamily="34" charset="0"/>
              </a:rPr>
              <a:t>Shout Out for Oral Health</a:t>
            </a:r>
            <a:endParaRPr lang="en-US" sz="3600" dirty="0">
              <a:solidFill>
                <a:srgbClr val="F7F339"/>
              </a:solidFill>
              <a:latin typeface="Arial Black" panose="020B0A04020102020204" pitchFamily="34" charset="0"/>
            </a:endParaRPr>
          </a:p>
        </p:txBody>
      </p:sp>
    </p:spTree>
    <p:extLst>
      <p:ext uri="{BB962C8B-B14F-4D97-AF65-F5344CB8AC3E}">
        <p14:creationId xmlns:p14="http://schemas.microsoft.com/office/powerpoint/2010/main" val="188783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Can You </a:t>
            </a:r>
            <a:r>
              <a:rPr lang="en-US" b="1" dirty="0">
                <a:solidFill>
                  <a:schemeClr val="accent5">
                    <a:lumMod val="75000"/>
                  </a:schemeClr>
                </a:solidFill>
              </a:rPr>
              <a:t>I</a:t>
            </a:r>
            <a:r>
              <a:rPr lang="en-US" b="1" dirty="0" smtClean="0">
                <a:solidFill>
                  <a:schemeClr val="accent5">
                    <a:lumMod val="75000"/>
                  </a:schemeClr>
                </a:solidFill>
              </a:rPr>
              <a:t>nfluence?</a:t>
            </a:r>
            <a:endParaRPr lang="en-US" b="1" dirty="0">
              <a:solidFill>
                <a:schemeClr val="accent5">
                  <a:lumMod val="7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7" y="1567664"/>
            <a:ext cx="3487615" cy="23250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017" y="2914298"/>
            <a:ext cx="3305909" cy="220393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889" y="3892740"/>
            <a:ext cx="3470872" cy="2323476"/>
          </a:xfrm>
          <a:prstGeom prst="rect">
            <a:avLst/>
          </a:prstGeom>
        </p:spPr>
      </p:pic>
    </p:spTree>
    <p:extLst>
      <p:ext uri="{BB962C8B-B14F-4D97-AF65-F5344CB8AC3E}">
        <p14:creationId xmlns:p14="http://schemas.microsoft.com/office/powerpoint/2010/main" val="3302272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38" y="449208"/>
            <a:ext cx="10515600" cy="1325563"/>
          </a:xfrm>
        </p:spPr>
        <p:txBody>
          <a:bodyPr/>
          <a:lstStyle/>
          <a:p>
            <a:pPr algn="ctr"/>
            <a:r>
              <a:rPr lang="en-US" b="1" dirty="0" smtClean="0">
                <a:solidFill>
                  <a:schemeClr val="accent5">
                    <a:lumMod val="75000"/>
                  </a:schemeClr>
                </a:solidFill>
              </a:rPr>
              <a:t>Who Can You Influence?</a:t>
            </a:r>
            <a:endParaRPr lang="en-US" b="1" dirty="0">
              <a:solidFill>
                <a:schemeClr val="accent5">
                  <a:lumMod val="75000"/>
                </a:schemeClr>
              </a:solidFill>
            </a:endParaRPr>
          </a:p>
        </p:txBody>
      </p:sp>
      <p:sp>
        <p:nvSpPr>
          <p:cNvPr id="3" name="Content Placeholder 2"/>
          <p:cNvSpPr>
            <a:spLocks noGrp="1"/>
          </p:cNvSpPr>
          <p:nvPr>
            <p:ph idx="1"/>
          </p:nvPr>
        </p:nvSpPr>
        <p:spPr>
          <a:xfrm>
            <a:off x="997675" y="1858854"/>
            <a:ext cx="5087815" cy="4750752"/>
          </a:xfrm>
        </p:spPr>
        <p:txBody>
          <a:bodyPr>
            <a:normAutofit/>
          </a:bodyPr>
          <a:lstStyle/>
          <a:p>
            <a:pPr marL="0" indent="0">
              <a:buNone/>
            </a:pPr>
            <a:endParaRPr lang="en-US" sz="3600" dirty="0" smtClean="0"/>
          </a:p>
          <a:p>
            <a:pPr>
              <a:lnSpc>
                <a:spcPct val="100000"/>
              </a:lnSpc>
            </a:pPr>
            <a:r>
              <a:rPr lang="en-US" sz="3600" dirty="0" smtClean="0"/>
              <a:t>   Dental Providers</a:t>
            </a:r>
          </a:p>
          <a:p>
            <a:pPr>
              <a:lnSpc>
                <a:spcPct val="100000"/>
              </a:lnSpc>
            </a:pPr>
            <a:r>
              <a:rPr lang="en-US" sz="3600" dirty="0" smtClean="0"/>
              <a:t>   Neighbors</a:t>
            </a:r>
          </a:p>
          <a:p>
            <a:pPr>
              <a:lnSpc>
                <a:spcPct val="100000"/>
              </a:lnSpc>
            </a:pPr>
            <a:r>
              <a:rPr lang="en-US" sz="3600" dirty="0" smtClean="0"/>
              <a:t>   Schools</a:t>
            </a:r>
          </a:p>
          <a:p>
            <a:pPr>
              <a:lnSpc>
                <a:spcPct val="100000"/>
              </a:lnSpc>
            </a:pPr>
            <a:r>
              <a:rPr lang="en-US" sz="3600" dirty="0" smtClean="0"/>
              <a:t>   Health Agencies</a:t>
            </a:r>
          </a:p>
          <a:p>
            <a:pPr>
              <a:lnSpc>
                <a:spcPct val="100000"/>
              </a:lnSpc>
            </a:pPr>
            <a:r>
              <a:rPr lang="en-US" sz="3600" dirty="0" smtClean="0"/>
              <a:t>   Community Programs</a:t>
            </a:r>
            <a:endParaRPr lang="en-US" sz="3600" dirty="0"/>
          </a:p>
          <a:p>
            <a:endParaRPr lang="en-US" sz="3800" dirty="0" smtClean="0"/>
          </a:p>
          <a:p>
            <a:endParaRPr lang="en-US" dirty="0" smtClean="0"/>
          </a:p>
        </p:txBody>
      </p:sp>
      <p:sp>
        <p:nvSpPr>
          <p:cNvPr id="4" name="TextBox 3"/>
          <p:cNvSpPr txBox="1"/>
          <p:nvPr/>
        </p:nvSpPr>
        <p:spPr>
          <a:xfrm>
            <a:off x="5946225" y="1858854"/>
            <a:ext cx="5723087" cy="4739759"/>
          </a:xfrm>
          <a:prstGeom prst="rect">
            <a:avLst/>
          </a:prstGeom>
          <a:noFill/>
        </p:spPr>
        <p:txBody>
          <a:bodyPr wrap="square" rtlCol="0">
            <a:spAutoFit/>
          </a:bodyPr>
          <a:lstStyle/>
          <a:p>
            <a:endParaRPr lang="en-US" sz="3600" dirty="0" smtClean="0"/>
          </a:p>
          <a:p>
            <a:pPr marL="571500" indent="-571500">
              <a:spcBef>
                <a:spcPts val="1000"/>
              </a:spcBef>
              <a:buFont typeface="Arial" panose="020B0604020202020204" pitchFamily="34" charset="0"/>
              <a:buChar char="•"/>
            </a:pPr>
            <a:r>
              <a:rPr lang="en-US" sz="3600" dirty="0" smtClean="0"/>
              <a:t>Health Providers</a:t>
            </a:r>
          </a:p>
          <a:p>
            <a:pPr marL="571500" indent="-571500">
              <a:spcBef>
                <a:spcPts val="1000"/>
              </a:spcBef>
              <a:buFont typeface="Arial" panose="020B0604020202020204" pitchFamily="34" charset="0"/>
              <a:buChar char="•"/>
            </a:pPr>
            <a:r>
              <a:rPr lang="en-US" sz="3600" dirty="0"/>
              <a:t>Family </a:t>
            </a:r>
            <a:r>
              <a:rPr lang="en-US" sz="3600" dirty="0" smtClean="0"/>
              <a:t>&amp; Friends</a:t>
            </a:r>
            <a:endParaRPr lang="en-US" sz="3600" dirty="0"/>
          </a:p>
          <a:p>
            <a:pPr marL="571500" indent="-571500">
              <a:spcBef>
                <a:spcPts val="1000"/>
              </a:spcBef>
              <a:buFont typeface="Arial" panose="020B0604020202020204" pitchFamily="34" charset="0"/>
              <a:buChar char="•"/>
            </a:pPr>
            <a:r>
              <a:rPr lang="en-US" sz="3600" dirty="0" smtClean="0"/>
              <a:t>Faith-based organizations</a:t>
            </a:r>
          </a:p>
          <a:p>
            <a:pPr marL="571500" indent="-571500">
              <a:spcBef>
                <a:spcPts val="1000"/>
              </a:spcBef>
              <a:buFont typeface="Arial" panose="020B0604020202020204" pitchFamily="34" charset="0"/>
              <a:buChar char="•"/>
            </a:pPr>
            <a:r>
              <a:rPr lang="en-US" sz="3600" dirty="0" smtClean="0"/>
              <a:t>Clients</a:t>
            </a:r>
          </a:p>
          <a:p>
            <a:pPr marL="571500" indent="-571500">
              <a:spcBef>
                <a:spcPts val="1000"/>
              </a:spcBef>
              <a:buFont typeface="Arial" panose="020B0604020202020204" pitchFamily="34" charset="0"/>
              <a:buChar char="•"/>
            </a:pPr>
            <a:r>
              <a:rPr lang="en-US" sz="3600" dirty="0"/>
              <a:t>Your legislators</a:t>
            </a:r>
          </a:p>
          <a:p>
            <a:pPr>
              <a:spcBef>
                <a:spcPts val="1000"/>
              </a:spcBef>
            </a:pPr>
            <a:r>
              <a:rPr lang="en-US" sz="3600" dirty="0" smtClean="0"/>
              <a:t> </a:t>
            </a:r>
            <a:endParaRPr lang="en-US" sz="3600" dirty="0"/>
          </a:p>
        </p:txBody>
      </p:sp>
    </p:spTree>
    <p:extLst>
      <p:ext uri="{BB962C8B-B14F-4D97-AF65-F5344CB8AC3E}">
        <p14:creationId xmlns:p14="http://schemas.microsoft.com/office/powerpoint/2010/main" val="112193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03" y="375636"/>
            <a:ext cx="10515600" cy="1325563"/>
          </a:xfrm>
        </p:spPr>
        <p:txBody>
          <a:bodyPr>
            <a:normAutofit/>
          </a:bodyPr>
          <a:lstStyle/>
          <a:p>
            <a:pPr algn="ctr"/>
            <a:r>
              <a:rPr lang="en-US" b="1" dirty="0" smtClean="0">
                <a:solidFill>
                  <a:schemeClr val="accent5">
                    <a:lumMod val="75000"/>
                  </a:schemeClr>
                </a:solidFill>
              </a:rPr>
              <a:t>How to Advocate?</a:t>
            </a:r>
            <a:endParaRPr lang="en-US" b="1" dirty="0">
              <a:solidFill>
                <a:schemeClr val="accent5">
                  <a:lumMod val="75000"/>
                </a:schemeClr>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0040" y="1768253"/>
            <a:ext cx="5577840" cy="3994360"/>
          </a:xfrm>
        </p:spPr>
      </p:pic>
    </p:spTree>
    <p:extLst>
      <p:ext uri="{BB962C8B-B14F-4D97-AF65-F5344CB8AC3E}">
        <p14:creationId xmlns:p14="http://schemas.microsoft.com/office/powerpoint/2010/main" val="29478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pPr algn="ctr"/>
            <a:r>
              <a:rPr lang="en-US" b="1" dirty="0" smtClean="0">
                <a:solidFill>
                  <a:schemeClr val="accent5">
                    <a:lumMod val="75000"/>
                  </a:schemeClr>
                </a:solidFill>
              </a:rPr>
              <a:t>How to Advocate?</a:t>
            </a:r>
            <a:endParaRPr lang="en-US" b="1" dirty="0"/>
          </a:p>
        </p:txBody>
      </p:sp>
      <p:sp>
        <p:nvSpPr>
          <p:cNvPr id="3" name="Content Placeholder 2"/>
          <p:cNvSpPr>
            <a:spLocks noGrp="1"/>
          </p:cNvSpPr>
          <p:nvPr>
            <p:ph idx="1"/>
          </p:nvPr>
        </p:nvSpPr>
        <p:spPr>
          <a:xfrm>
            <a:off x="5993700" y="1483195"/>
            <a:ext cx="5339080" cy="4686377"/>
          </a:xfrm>
        </p:spPr>
        <p:txBody>
          <a:bodyPr>
            <a:normAutofit/>
          </a:bodyPr>
          <a:lstStyle/>
          <a:p>
            <a:r>
              <a:rPr lang="en-US" sz="3600" b="1" dirty="0" smtClean="0"/>
              <a:t>Prepare</a:t>
            </a:r>
          </a:p>
          <a:p>
            <a:r>
              <a:rPr lang="en-US" sz="3600" b="1" dirty="0" smtClean="0"/>
              <a:t>Implement</a:t>
            </a:r>
          </a:p>
          <a:p>
            <a:pPr lvl="1"/>
            <a:r>
              <a:rPr lang="en-US" sz="3600" dirty="0" smtClean="0"/>
              <a:t>Build relationships</a:t>
            </a:r>
          </a:p>
          <a:p>
            <a:pPr lvl="1"/>
            <a:r>
              <a:rPr lang="en-US" sz="3600" dirty="0" smtClean="0"/>
              <a:t>Gain partnerships</a:t>
            </a:r>
          </a:p>
          <a:p>
            <a:r>
              <a:rPr lang="en-US" sz="3600" b="1" dirty="0" smtClean="0"/>
              <a:t>Sustain</a:t>
            </a:r>
          </a:p>
          <a:p>
            <a:pPr lvl="1"/>
            <a:r>
              <a:rPr lang="en-US" sz="3600" dirty="0" smtClean="0"/>
              <a:t>Keep involving partners</a:t>
            </a:r>
          </a:p>
          <a:p>
            <a:pPr lvl="1"/>
            <a:r>
              <a:rPr lang="en-US" sz="3600" dirty="0" smtClean="0"/>
              <a:t>Incorporate others ideas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40850"/>
            <a:ext cx="4306014" cy="3915282"/>
          </a:xfrm>
          <a:prstGeom prst="rect">
            <a:avLst/>
          </a:prstGeom>
        </p:spPr>
      </p:pic>
    </p:spTree>
    <p:extLst>
      <p:ext uri="{BB962C8B-B14F-4D97-AF65-F5344CB8AC3E}">
        <p14:creationId xmlns:p14="http://schemas.microsoft.com/office/powerpoint/2010/main" val="174220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Prepare</a:t>
            </a:r>
            <a:endParaRPr lang="en-US" b="1" dirty="0">
              <a:solidFill>
                <a:schemeClr val="accent5">
                  <a:lumMod val="75000"/>
                </a:schemeClr>
              </a:solidFill>
            </a:endParaRPr>
          </a:p>
        </p:txBody>
      </p:sp>
      <p:sp>
        <p:nvSpPr>
          <p:cNvPr id="3" name="Content Placeholder 2"/>
          <p:cNvSpPr>
            <a:spLocks noGrp="1"/>
          </p:cNvSpPr>
          <p:nvPr>
            <p:ph idx="1"/>
          </p:nvPr>
        </p:nvSpPr>
        <p:spPr>
          <a:xfrm>
            <a:off x="838200" y="1690688"/>
            <a:ext cx="10515600" cy="4486275"/>
          </a:xfrm>
        </p:spPr>
        <p:txBody>
          <a:bodyPr/>
          <a:lstStyle/>
          <a:p>
            <a:r>
              <a:rPr lang="en-US" sz="3600" b="1" kern="1200" dirty="0" smtClean="0">
                <a:solidFill>
                  <a:schemeClr val="tx1"/>
                </a:solidFill>
                <a:effectLst/>
              </a:rPr>
              <a:t>Set Goal</a:t>
            </a:r>
          </a:p>
          <a:p>
            <a:pPr lvl="1"/>
            <a:endParaRPr lang="en-US" sz="3600" b="1" dirty="0" smtClean="0">
              <a:effectLst/>
            </a:endParaRPr>
          </a:p>
          <a:p>
            <a:r>
              <a:rPr lang="en-US" sz="3600" b="1" kern="1200" dirty="0" smtClean="0">
                <a:solidFill>
                  <a:schemeClr val="tx1"/>
                </a:solidFill>
                <a:effectLst/>
              </a:rPr>
              <a:t>Assess the community</a:t>
            </a:r>
          </a:p>
          <a:p>
            <a:pPr lvl="1"/>
            <a:endParaRPr lang="en-US" sz="3600" b="1" dirty="0" smtClean="0">
              <a:effectLst/>
            </a:endParaRPr>
          </a:p>
          <a:p>
            <a:r>
              <a:rPr lang="en-US" sz="3600" b="1" kern="1200" dirty="0" smtClean="0">
                <a:solidFill>
                  <a:schemeClr val="tx1"/>
                </a:solidFill>
                <a:effectLst/>
              </a:rPr>
              <a:t>Respect diversity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4677" y="1612490"/>
            <a:ext cx="4442484" cy="3468402"/>
          </a:xfrm>
          <a:prstGeom prst="rect">
            <a:avLst/>
          </a:prstGeom>
        </p:spPr>
      </p:pic>
    </p:spTree>
    <p:extLst>
      <p:ext uri="{BB962C8B-B14F-4D97-AF65-F5344CB8AC3E}">
        <p14:creationId xmlns:p14="http://schemas.microsoft.com/office/powerpoint/2010/main" val="94635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b="1" kern="1200" dirty="0" smtClean="0">
                <a:solidFill>
                  <a:schemeClr val="accent5">
                    <a:lumMod val="75000"/>
                  </a:schemeClr>
                </a:solidFill>
                <a:effectLst/>
              </a:rPr>
              <a:t>Implement</a:t>
            </a:r>
            <a:endParaRPr lang="en-US" sz="4400" b="1" dirty="0" smtClean="0">
              <a:solidFill>
                <a:schemeClr val="accent5">
                  <a:lumMod val="75000"/>
                </a:schemeClr>
              </a:solidFill>
              <a:effectLst/>
            </a:endParaRPr>
          </a:p>
        </p:txBody>
      </p:sp>
      <p:sp>
        <p:nvSpPr>
          <p:cNvPr id="3" name="Content Placeholder 2"/>
          <p:cNvSpPr>
            <a:spLocks noGrp="1"/>
          </p:cNvSpPr>
          <p:nvPr>
            <p:ph idx="1"/>
          </p:nvPr>
        </p:nvSpPr>
        <p:spPr>
          <a:xfrm>
            <a:off x="838200" y="1690688"/>
            <a:ext cx="10515600" cy="4486275"/>
          </a:xfrm>
        </p:spPr>
        <p:txBody>
          <a:bodyPr>
            <a:noAutofit/>
          </a:bodyPr>
          <a:lstStyle/>
          <a:p>
            <a:endParaRPr lang="en-US" sz="3600" dirty="0"/>
          </a:p>
          <a:p>
            <a:r>
              <a:rPr lang="en-US" sz="3600" b="1" dirty="0" smtClean="0"/>
              <a:t>Build relationships</a:t>
            </a:r>
          </a:p>
          <a:p>
            <a:endParaRPr lang="en-US" sz="3600" b="1" dirty="0" smtClean="0"/>
          </a:p>
          <a:p>
            <a:r>
              <a:rPr lang="en-US" sz="3600" b="1" dirty="0" smtClean="0"/>
              <a:t>Gain partnerships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347" y="1818967"/>
            <a:ext cx="4896569" cy="3421627"/>
          </a:xfrm>
          <a:prstGeom prst="rect">
            <a:avLst/>
          </a:prstGeom>
        </p:spPr>
      </p:pic>
    </p:spTree>
    <p:extLst>
      <p:ext uri="{BB962C8B-B14F-4D97-AF65-F5344CB8AC3E}">
        <p14:creationId xmlns:p14="http://schemas.microsoft.com/office/powerpoint/2010/main" val="347194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b="1" kern="1200" dirty="0" smtClean="0">
                <a:solidFill>
                  <a:schemeClr val="accent5">
                    <a:lumMod val="75000"/>
                  </a:schemeClr>
                </a:solidFill>
                <a:effectLst/>
              </a:rPr>
              <a:t>Sustain</a:t>
            </a:r>
            <a:endParaRPr lang="en-US" sz="4400" b="1" dirty="0" smtClean="0">
              <a:solidFill>
                <a:schemeClr val="accent5">
                  <a:lumMod val="75000"/>
                </a:schemeClr>
              </a:solidFill>
              <a:effectLst/>
            </a:endParaRPr>
          </a:p>
        </p:txBody>
      </p:sp>
      <p:sp>
        <p:nvSpPr>
          <p:cNvPr id="3" name="Content Placeholder 2"/>
          <p:cNvSpPr>
            <a:spLocks noGrp="1"/>
          </p:cNvSpPr>
          <p:nvPr>
            <p:ph idx="1"/>
          </p:nvPr>
        </p:nvSpPr>
        <p:spPr>
          <a:xfrm>
            <a:off x="838200" y="1690688"/>
            <a:ext cx="10515600" cy="4486275"/>
          </a:xfrm>
        </p:spPr>
        <p:txBody>
          <a:bodyPr>
            <a:normAutofit/>
          </a:bodyPr>
          <a:lstStyle/>
          <a:p>
            <a:r>
              <a:rPr lang="en-US" sz="3600" b="1" dirty="0"/>
              <a:t>Keep involving </a:t>
            </a:r>
            <a:r>
              <a:rPr lang="en-US" sz="3600" b="1" dirty="0" smtClean="0"/>
              <a:t>partners</a:t>
            </a:r>
          </a:p>
          <a:p>
            <a:pPr lvl="1"/>
            <a:r>
              <a:rPr lang="en-US" sz="3600" dirty="0" smtClean="0"/>
              <a:t>Meetings</a:t>
            </a:r>
          </a:p>
          <a:p>
            <a:pPr lvl="1"/>
            <a:r>
              <a:rPr lang="en-US" sz="3600" dirty="0" smtClean="0">
                <a:effectLst/>
              </a:rPr>
              <a:t>Calls</a:t>
            </a:r>
          </a:p>
          <a:p>
            <a:pPr lvl="1"/>
            <a:r>
              <a:rPr lang="en-US" sz="3600" dirty="0" smtClean="0"/>
              <a:t>Emails…..</a:t>
            </a:r>
            <a:endParaRPr lang="en-US" sz="3600" dirty="0" smtClean="0">
              <a:effectLst/>
            </a:endParaRPr>
          </a:p>
          <a:p>
            <a:r>
              <a:rPr lang="en-US" sz="3600" b="1" dirty="0"/>
              <a:t>Incorporate </a:t>
            </a:r>
            <a:r>
              <a:rPr lang="en-US" sz="3600" b="1" dirty="0" smtClean="0"/>
              <a:t>others’ </a:t>
            </a:r>
            <a:r>
              <a:rPr lang="en-US" sz="3600" b="1" dirty="0"/>
              <a:t>ideas </a:t>
            </a:r>
            <a:endParaRPr lang="en-US" sz="3600" b="1" dirty="0" smtClean="0"/>
          </a:p>
          <a:p>
            <a:pPr lvl="1"/>
            <a:r>
              <a:rPr lang="en-US" sz="3600" dirty="0" smtClean="0"/>
              <a:t>Listen</a:t>
            </a:r>
          </a:p>
          <a:p>
            <a:pPr lvl="1"/>
            <a:r>
              <a:rPr lang="en-US" sz="3600" dirty="0" smtClean="0"/>
              <a:t>Develop ideas</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1456" y="1566395"/>
            <a:ext cx="2763130" cy="4206240"/>
          </a:xfrm>
          <a:prstGeom prst="rect">
            <a:avLst/>
          </a:prstGeom>
        </p:spPr>
      </p:pic>
    </p:spTree>
    <p:extLst>
      <p:ext uri="{BB962C8B-B14F-4D97-AF65-F5344CB8AC3E}">
        <p14:creationId xmlns:p14="http://schemas.microsoft.com/office/powerpoint/2010/main" val="382237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Oral Health Advocacy for Front Line Workers</a:t>
            </a:r>
            <a:endParaRPr lang="en-US" b="1" dirty="0">
              <a:solidFill>
                <a:schemeClr val="accent5">
                  <a:lumMod val="75000"/>
                </a:schemeClr>
              </a:solidFill>
            </a:endParaRPr>
          </a:p>
        </p:txBody>
      </p:sp>
      <p:sp>
        <p:nvSpPr>
          <p:cNvPr id="3" name="Content Placeholder 2"/>
          <p:cNvSpPr>
            <a:spLocks noGrp="1"/>
          </p:cNvSpPr>
          <p:nvPr>
            <p:ph idx="1"/>
          </p:nvPr>
        </p:nvSpPr>
        <p:spPr>
          <a:xfrm>
            <a:off x="838200" y="1746798"/>
            <a:ext cx="10515600" cy="3256126"/>
          </a:xfrm>
        </p:spPr>
        <p:txBody>
          <a:bodyPr>
            <a:noAutofit/>
          </a:bodyPr>
          <a:lstStyle/>
          <a:p>
            <a:pPr marL="0" indent="0">
              <a:buNone/>
            </a:pPr>
            <a:r>
              <a:rPr lang="en-US" dirty="0" smtClean="0"/>
              <a:t>This </a:t>
            </a:r>
            <a:r>
              <a:rPr lang="en-US" dirty="0"/>
              <a:t>project is supported by the Connecticut Department of Public Health (CT DPH) with funding through the Health Resources and Services Administration (HRSA) of the U.S. Department of Health and Human Services (HHS) under </a:t>
            </a:r>
            <a:r>
              <a:rPr lang="en-US" dirty="0" smtClean="0"/>
              <a:t>T12HP28885 Oral </a:t>
            </a:r>
            <a:r>
              <a:rPr lang="en-US" dirty="0"/>
              <a:t>Health Workforce Grant for $1,200,000. This information or content and conclusions are those of the author and should not be construed as the official position or policy of, nor should any endorsements be inferred by CT DPH, HRSA, HHS or the U.S. Government</a:t>
            </a:r>
            <a:r>
              <a:rPr lang="en-US" dirty="0" smtClean="0"/>
              <a:t>.</a:t>
            </a:r>
            <a:endParaRPr lang="en-US" b="1" i="1" dirty="0"/>
          </a:p>
        </p:txBody>
      </p:sp>
      <p:sp>
        <p:nvSpPr>
          <p:cNvPr id="4" name="TextBox 3"/>
          <p:cNvSpPr txBox="1"/>
          <p:nvPr/>
        </p:nvSpPr>
        <p:spPr>
          <a:xfrm>
            <a:off x="4685996" y="6325996"/>
            <a:ext cx="7506004" cy="400110"/>
          </a:xfrm>
          <a:prstGeom prst="rect">
            <a:avLst/>
          </a:prstGeom>
          <a:noFill/>
        </p:spPr>
        <p:txBody>
          <a:bodyPr wrap="square" rtlCol="0">
            <a:spAutoFit/>
          </a:bodyPr>
          <a:lstStyle/>
          <a:p>
            <a:r>
              <a:rPr lang="en-US" sz="1000" dirty="0" smtClean="0"/>
              <a:t>The images in this presentation are not to be reproduced/downloaded for purposes other than personal use. Republication, retransmission, reproduction, or other use of the Licensed Material is prohibited.</a:t>
            </a:r>
            <a:endParaRPr lang="en-US" sz="1000" dirty="0"/>
          </a:p>
        </p:txBody>
      </p:sp>
    </p:spTree>
    <p:extLst>
      <p:ext uri="{BB962C8B-B14F-4D97-AF65-F5344CB8AC3E}">
        <p14:creationId xmlns:p14="http://schemas.microsoft.com/office/powerpoint/2010/main" val="418476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talk about?</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Talk about what </a:t>
            </a:r>
            <a:r>
              <a:rPr lang="en-US" b="1" dirty="0" smtClean="0"/>
              <a:t>you </a:t>
            </a:r>
            <a:r>
              <a:rPr lang="en-US" dirty="0" smtClean="0"/>
              <a:t>care about</a:t>
            </a:r>
          </a:p>
          <a:p>
            <a:pPr marL="0" indent="0">
              <a:buNone/>
            </a:pPr>
            <a:endParaRPr lang="en-US" dirty="0" smtClean="0"/>
          </a:p>
          <a:p>
            <a:r>
              <a:rPr lang="en-US" dirty="0" smtClean="0"/>
              <a:t>Talk about what </a:t>
            </a:r>
            <a:r>
              <a:rPr lang="en-US" b="1" dirty="0" smtClean="0"/>
              <a:t>you</a:t>
            </a:r>
            <a:r>
              <a:rPr lang="en-US" dirty="0" smtClean="0"/>
              <a:t> want them to change</a:t>
            </a:r>
          </a:p>
          <a:p>
            <a:pPr marL="0" indent="0">
              <a:buNone/>
            </a:pPr>
            <a:r>
              <a:rPr lang="en-US" dirty="0" smtClean="0"/>
              <a:t>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26" y="1614548"/>
            <a:ext cx="3022936" cy="3953391"/>
          </a:xfrm>
          <a:prstGeom prst="rect">
            <a:avLst/>
          </a:prstGeom>
        </p:spPr>
      </p:pic>
    </p:spTree>
    <p:extLst>
      <p:ext uri="{BB962C8B-B14F-4D97-AF65-F5344CB8AC3E}">
        <p14:creationId xmlns:p14="http://schemas.microsoft.com/office/powerpoint/2010/main" val="191112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want them to change?</a:t>
            </a:r>
            <a:endParaRPr lang="en-US" b="1" dirty="0">
              <a:solidFill>
                <a:schemeClr val="accent5">
                  <a:lumMod val="75000"/>
                </a:schemeClr>
              </a:solidFill>
            </a:endParaRPr>
          </a:p>
        </p:txBody>
      </p:sp>
      <p:pic>
        <p:nvPicPr>
          <p:cNvPr id="7" name="Picture 6"/>
          <p:cNvPicPr>
            <a:picLocks noChangeAspect="1"/>
          </p:cNvPicPr>
          <p:nvPr/>
        </p:nvPicPr>
        <p:blipFill>
          <a:blip r:embed="rId3"/>
          <a:stretch>
            <a:fillRect/>
          </a:stretch>
        </p:blipFill>
        <p:spPr>
          <a:xfrm>
            <a:off x="3765754" y="2183387"/>
            <a:ext cx="4926301" cy="3196623"/>
          </a:xfrm>
          <a:prstGeom prst="rect">
            <a:avLst/>
          </a:prstGeom>
        </p:spPr>
      </p:pic>
    </p:spTree>
    <p:extLst>
      <p:ext uri="{BB962C8B-B14F-4D97-AF65-F5344CB8AC3E}">
        <p14:creationId xmlns:p14="http://schemas.microsoft.com/office/powerpoint/2010/main" val="101080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do you want them to change?</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sz="3600" dirty="0" smtClean="0"/>
              <a:t>Gaining access to care</a:t>
            </a:r>
          </a:p>
          <a:p>
            <a:r>
              <a:rPr lang="en-US" sz="3600" dirty="0" smtClean="0"/>
              <a:t>Affordability</a:t>
            </a:r>
          </a:p>
          <a:p>
            <a:r>
              <a:rPr lang="en-US" sz="3600" dirty="0" smtClean="0"/>
              <a:t>Insurance coverage</a:t>
            </a:r>
          </a:p>
          <a:p>
            <a:r>
              <a:rPr lang="en-US" sz="3600" dirty="0" smtClean="0"/>
              <a:t>Improve language and/or cultural sensitivity</a:t>
            </a:r>
          </a:p>
          <a:p>
            <a:r>
              <a:rPr lang="en-US" sz="3600" dirty="0" smtClean="0"/>
              <a:t>Make oral health important</a:t>
            </a:r>
          </a:p>
          <a:p>
            <a:r>
              <a:rPr lang="en-US" sz="3600" dirty="0" smtClean="0"/>
              <a:t>Transportation</a:t>
            </a:r>
          </a:p>
          <a:p>
            <a:r>
              <a:rPr lang="en-US" sz="3600" dirty="0" smtClean="0"/>
              <a:t>Finding a dentist</a:t>
            </a:r>
          </a:p>
          <a:p>
            <a:endParaRPr lang="en-US" dirty="0"/>
          </a:p>
        </p:txBody>
      </p:sp>
    </p:spTree>
    <p:extLst>
      <p:ext uri="{BB962C8B-B14F-4D97-AF65-F5344CB8AC3E}">
        <p14:creationId xmlns:p14="http://schemas.microsoft.com/office/powerpoint/2010/main" val="2908312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Where do you advocate for oral health?</a:t>
            </a:r>
            <a:endParaRPr lang="en-US" b="1" dirty="0">
              <a:solidFill>
                <a:schemeClr val="accent5">
                  <a:lumMod val="75000"/>
                </a:schemeClr>
              </a:solidFill>
            </a:endParaRPr>
          </a:p>
        </p:txBody>
      </p:sp>
      <p:sp>
        <p:nvSpPr>
          <p:cNvPr id="3" name="Content Placeholder 2"/>
          <p:cNvSpPr>
            <a:spLocks noGrp="1"/>
          </p:cNvSpPr>
          <p:nvPr>
            <p:ph idx="1"/>
          </p:nvPr>
        </p:nvSpPr>
        <p:spPr>
          <a:xfrm>
            <a:off x="838200" y="1899137"/>
            <a:ext cx="10515600" cy="4277825"/>
          </a:xfrm>
        </p:spPr>
        <p:txBody>
          <a:bodyPr>
            <a:normAutofit/>
          </a:bodyPr>
          <a:lstStyle/>
          <a:p>
            <a:pPr marL="0" indent="0" algn="ctr">
              <a:buNone/>
            </a:pPr>
            <a:r>
              <a:rPr lang="en-US" sz="3600" dirty="0" smtClean="0"/>
              <a:t>Provide oral health advocacy where you find people</a:t>
            </a:r>
          </a:p>
          <a:p>
            <a:pPr marL="457200" lvl="1" indent="0">
              <a:buNone/>
            </a:pPr>
            <a:endParaRPr lang="en-US" sz="3600" dirty="0" smtClean="0"/>
          </a:p>
          <a:p>
            <a:pPr lvl="1"/>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85" y="3123504"/>
            <a:ext cx="10058400" cy="2626665"/>
          </a:xfrm>
          <a:prstGeom prst="rect">
            <a:avLst/>
          </a:prstGeom>
        </p:spPr>
      </p:pic>
    </p:spTree>
    <p:extLst>
      <p:ext uri="{BB962C8B-B14F-4D97-AF65-F5344CB8AC3E}">
        <p14:creationId xmlns:p14="http://schemas.microsoft.com/office/powerpoint/2010/main" val="191527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597"/>
                </a:solidFill>
              </a:rPr>
              <a:t>The  Ask</a:t>
            </a:r>
            <a:endParaRPr lang="en-US" b="1" dirty="0">
              <a:solidFill>
                <a:srgbClr val="2F5597"/>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t>Specific </a:t>
            </a:r>
            <a:r>
              <a:rPr lang="en-US" sz="3600" b="1" dirty="0"/>
              <a:t>and Feasible </a:t>
            </a:r>
            <a:r>
              <a:rPr lang="en-US" sz="3600" b="1" dirty="0" smtClean="0"/>
              <a:t>“Ask”</a:t>
            </a:r>
          </a:p>
          <a:p>
            <a:pPr lvl="1"/>
            <a:r>
              <a:rPr lang="en-US" sz="3600" dirty="0" smtClean="0"/>
              <a:t>A clearly defined action or question</a:t>
            </a:r>
          </a:p>
          <a:p>
            <a:pPr lvl="1"/>
            <a:r>
              <a:rPr lang="en-US" sz="3600" dirty="0" smtClean="0"/>
              <a:t>An action that likely can be done</a:t>
            </a:r>
          </a:p>
          <a:p>
            <a:pPr marL="457200" lvl="1" indent="0">
              <a:buNone/>
            </a:pPr>
            <a:endParaRPr lang="en-US" sz="3600" dirty="0" smtClean="0"/>
          </a:p>
          <a:p>
            <a:pPr marL="0" indent="0">
              <a:buNone/>
            </a:pPr>
            <a:r>
              <a:rPr lang="en-US" sz="3600" b="1" dirty="0" smtClean="0"/>
              <a:t>Simple and Respectful requests</a:t>
            </a:r>
          </a:p>
          <a:p>
            <a:pPr lvl="1"/>
            <a:r>
              <a:rPr lang="en-US" sz="3600" dirty="0" smtClean="0"/>
              <a:t>Not complex for the person(s) to do the action</a:t>
            </a:r>
          </a:p>
          <a:p>
            <a:pPr lvl="1"/>
            <a:r>
              <a:rPr lang="en-US" sz="3600" dirty="0" smtClean="0"/>
              <a:t>Consider the feeling of the person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619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597"/>
                </a:solidFill>
              </a:rPr>
              <a:t>How Can You </a:t>
            </a:r>
            <a:r>
              <a:rPr lang="en-US" b="1" dirty="0">
                <a:solidFill>
                  <a:srgbClr val="2F5597"/>
                </a:solidFill>
              </a:rPr>
              <a:t>B</a:t>
            </a:r>
            <a:r>
              <a:rPr lang="en-US" b="1" dirty="0" smtClean="0">
                <a:solidFill>
                  <a:srgbClr val="2F5597"/>
                </a:solidFill>
              </a:rPr>
              <a:t>uild and Sustain Relations?</a:t>
            </a:r>
            <a:endParaRPr lang="en-US" b="1" dirty="0">
              <a:solidFill>
                <a:srgbClr val="2F5597"/>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67962" y="1825625"/>
            <a:ext cx="5856076" cy="4351338"/>
          </a:xfrm>
        </p:spPr>
      </p:pic>
    </p:spTree>
    <p:extLst>
      <p:ext uri="{BB962C8B-B14F-4D97-AF65-F5344CB8AC3E}">
        <p14:creationId xmlns:p14="http://schemas.microsoft.com/office/powerpoint/2010/main" val="36838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Oral Health Advocacy Exercise</a:t>
            </a:r>
            <a:endParaRPr lang="en-US" b="1" dirty="0">
              <a:solidFill>
                <a:schemeClr val="accent5">
                  <a:lumMod val="75000"/>
                </a:schemeClr>
              </a:solidFill>
            </a:endParaRPr>
          </a:p>
        </p:txBody>
      </p:sp>
      <p:sp>
        <p:nvSpPr>
          <p:cNvPr id="3" name="Content Placeholder 2"/>
          <p:cNvSpPr>
            <a:spLocks noGrp="1"/>
          </p:cNvSpPr>
          <p:nvPr>
            <p:ph idx="1"/>
          </p:nvPr>
        </p:nvSpPr>
        <p:spPr>
          <a:xfrm>
            <a:off x="827690" y="2128750"/>
            <a:ext cx="10515600" cy="3284078"/>
          </a:xfrm>
        </p:spPr>
        <p:txBody>
          <a:bodyPr>
            <a:normAutofit/>
          </a:bodyPr>
          <a:lstStyle/>
          <a:p>
            <a:r>
              <a:rPr lang="en-US" sz="3600" dirty="0" smtClean="0"/>
              <a:t>What is an oral health situation that you care about and want to change?</a:t>
            </a:r>
          </a:p>
          <a:p>
            <a:endParaRPr lang="en-US" sz="3600" dirty="0" smtClean="0"/>
          </a:p>
          <a:p>
            <a:r>
              <a:rPr lang="en-US" sz="3600" dirty="0" smtClean="0"/>
              <a:t>How can you influence someone to care about it and make a change?</a:t>
            </a:r>
          </a:p>
        </p:txBody>
      </p:sp>
    </p:spTree>
    <p:extLst>
      <p:ext uri="{BB962C8B-B14F-4D97-AF65-F5344CB8AC3E}">
        <p14:creationId xmlns:p14="http://schemas.microsoft.com/office/powerpoint/2010/main" val="304531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F5597"/>
                </a:solidFill>
              </a:rPr>
              <a:t>Advocacy is….</a:t>
            </a:r>
            <a:endParaRPr lang="en-US" b="1" dirty="0">
              <a:solidFill>
                <a:srgbClr val="2F5597"/>
              </a:solidFill>
            </a:endParaRPr>
          </a:p>
        </p:txBody>
      </p:sp>
      <p:sp>
        <p:nvSpPr>
          <p:cNvPr id="3" name="Content Placeholder 2"/>
          <p:cNvSpPr>
            <a:spLocks noGrp="1"/>
          </p:cNvSpPr>
          <p:nvPr>
            <p:ph idx="1"/>
          </p:nvPr>
        </p:nvSpPr>
        <p:spPr>
          <a:xfrm>
            <a:off x="3352799" y="1857156"/>
            <a:ext cx="5780691" cy="2189327"/>
          </a:xfrm>
        </p:spPr>
        <p:txBody>
          <a:bodyPr>
            <a:noAutofit/>
          </a:bodyPr>
          <a:lstStyle/>
          <a:p>
            <a:r>
              <a:rPr lang="en-US" sz="3600" b="1" dirty="0" smtClean="0"/>
              <a:t>Caring</a:t>
            </a:r>
          </a:p>
          <a:p>
            <a:r>
              <a:rPr lang="en-US" sz="3600" b="1" dirty="0" smtClean="0"/>
              <a:t>Convincing others</a:t>
            </a:r>
          </a:p>
          <a:p>
            <a:r>
              <a:rPr lang="en-US" sz="3600" b="1" dirty="0" smtClean="0"/>
              <a:t>It is doing the right thing</a:t>
            </a:r>
            <a:endParaRPr lang="en-US" sz="3600" b="1" dirty="0"/>
          </a:p>
        </p:txBody>
      </p:sp>
      <p:sp>
        <p:nvSpPr>
          <p:cNvPr id="4" name="Rectangle 3"/>
          <p:cNvSpPr/>
          <p:nvPr/>
        </p:nvSpPr>
        <p:spPr>
          <a:xfrm>
            <a:off x="1598281" y="4442513"/>
            <a:ext cx="9077998" cy="646331"/>
          </a:xfrm>
          <a:prstGeom prst="rect">
            <a:avLst/>
          </a:prstGeom>
        </p:spPr>
        <p:txBody>
          <a:bodyPr wrap="none">
            <a:spAutoFit/>
          </a:bodyPr>
          <a:lstStyle/>
          <a:p>
            <a:r>
              <a:rPr lang="en-US" sz="3600" dirty="0"/>
              <a:t>It is NOT hard and is something you can do now</a:t>
            </a:r>
          </a:p>
        </p:txBody>
      </p:sp>
    </p:spTree>
    <p:extLst>
      <p:ext uri="{BB962C8B-B14F-4D97-AF65-F5344CB8AC3E}">
        <p14:creationId xmlns:p14="http://schemas.microsoft.com/office/powerpoint/2010/main" val="228869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9689"/>
          </a:xfrm>
        </p:spPr>
        <p:txBody>
          <a:bodyPr/>
          <a:lstStyle/>
          <a:p>
            <a:pPr algn="ctr"/>
            <a:r>
              <a:rPr lang="en-US" b="1" dirty="0" smtClean="0">
                <a:solidFill>
                  <a:schemeClr val="accent5">
                    <a:lumMod val="75000"/>
                  </a:schemeClr>
                </a:solidFill>
              </a:rPr>
              <a:t>Oral Health Resources</a:t>
            </a:r>
            <a:endParaRPr lang="en-US" b="1" dirty="0">
              <a:solidFill>
                <a:schemeClr val="accent5">
                  <a:lumMod val="75000"/>
                </a:schemeClr>
              </a:solidFill>
            </a:endParaRPr>
          </a:p>
        </p:txBody>
      </p:sp>
      <p:sp>
        <p:nvSpPr>
          <p:cNvPr id="3" name="Content Placeholder 2"/>
          <p:cNvSpPr>
            <a:spLocks noGrp="1"/>
          </p:cNvSpPr>
          <p:nvPr>
            <p:ph idx="1"/>
          </p:nvPr>
        </p:nvSpPr>
        <p:spPr>
          <a:xfrm>
            <a:off x="633249" y="1400098"/>
            <a:ext cx="10668000" cy="5282055"/>
          </a:xfrm>
        </p:spPr>
        <p:txBody>
          <a:bodyPr>
            <a:normAutofit lnSpcReduction="10000"/>
          </a:bodyPr>
          <a:lstStyle/>
          <a:p>
            <a:pPr lvl="1"/>
            <a:r>
              <a:rPr lang="en-US" sz="3200" dirty="0" smtClean="0"/>
              <a:t>CT Department of Public Health – Office of Oral Health</a:t>
            </a:r>
          </a:p>
          <a:p>
            <a:pPr marL="457200" lvl="1" indent="0">
              <a:buNone/>
            </a:pPr>
            <a:r>
              <a:rPr lang="en-US" sz="3200" dirty="0" smtClean="0">
                <a:hlinkClick r:id="rId3"/>
              </a:rPr>
              <a:t>http</a:t>
            </a:r>
            <a:r>
              <a:rPr lang="en-US" sz="3200" dirty="0">
                <a:hlinkClick r:id="rId3"/>
              </a:rPr>
              <a:t>://</a:t>
            </a:r>
            <a:r>
              <a:rPr lang="en-US" sz="3200" dirty="0" smtClean="0">
                <a:hlinkClick r:id="rId3"/>
              </a:rPr>
              <a:t>www.portal.ct.gov/DPH/Oral-Health/oral-health/Office-of-Oral-Health</a:t>
            </a:r>
            <a:endParaRPr lang="en-US" sz="3200" dirty="0" smtClean="0"/>
          </a:p>
          <a:p>
            <a:pPr marL="457200" lvl="1" indent="0">
              <a:buNone/>
            </a:pPr>
            <a:endParaRPr lang="en-US" sz="2200" dirty="0" smtClean="0"/>
          </a:p>
          <a:p>
            <a:pPr lvl="1"/>
            <a:r>
              <a:rPr lang="en-US" sz="3200" dirty="0" smtClean="0"/>
              <a:t>Connecticut Dental Health Partnership (HUSKY Dental)</a:t>
            </a:r>
          </a:p>
          <a:p>
            <a:pPr marL="457200" lvl="1" indent="0">
              <a:buNone/>
            </a:pPr>
            <a:r>
              <a:rPr lang="en-US" sz="3200" dirty="0">
                <a:hlinkClick r:id="rId4"/>
              </a:rPr>
              <a:t>https://</a:t>
            </a:r>
            <a:r>
              <a:rPr lang="en-US" sz="3200" dirty="0" smtClean="0">
                <a:hlinkClick r:id="rId4"/>
              </a:rPr>
              <a:t>www.ctdhp.com</a:t>
            </a:r>
            <a:endParaRPr lang="en-US" sz="3200" dirty="0" smtClean="0"/>
          </a:p>
          <a:p>
            <a:pPr marL="457200" lvl="1" indent="0">
              <a:buNone/>
            </a:pPr>
            <a:endParaRPr lang="en-US" sz="2200" dirty="0"/>
          </a:p>
          <a:p>
            <a:pPr lvl="1"/>
            <a:r>
              <a:rPr lang="en-US" sz="3200" dirty="0" smtClean="0"/>
              <a:t>Let’s Talk Teeth</a:t>
            </a:r>
          </a:p>
          <a:p>
            <a:pPr marL="457200" lvl="1" indent="0">
              <a:buNone/>
            </a:pPr>
            <a:r>
              <a:rPr lang="en-US" sz="3200" u="sng" dirty="0" smtClean="0">
                <a:solidFill>
                  <a:srgbClr val="0070C0"/>
                </a:solidFill>
              </a:rPr>
              <a:t>Letstalkteeth.org</a:t>
            </a:r>
          </a:p>
          <a:p>
            <a:pPr marL="457200" lvl="1" indent="0">
              <a:buNone/>
            </a:pPr>
            <a:endParaRPr lang="en-US" sz="2200" u="sng" dirty="0">
              <a:solidFill>
                <a:srgbClr val="0070C0"/>
              </a:solidFill>
            </a:endParaRPr>
          </a:p>
          <a:p>
            <a:pPr lvl="1"/>
            <a:r>
              <a:rPr lang="en-US" sz="3200" dirty="0" smtClean="0"/>
              <a:t>Smiles for Life, a national oral health curriculum</a:t>
            </a:r>
          </a:p>
          <a:p>
            <a:pPr marL="457200" lvl="1" indent="0">
              <a:buNone/>
            </a:pPr>
            <a:r>
              <a:rPr lang="en-US" sz="3200" dirty="0">
                <a:hlinkClick r:id="rId5"/>
              </a:rPr>
              <a:t>http://</a:t>
            </a:r>
            <a:r>
              <a:rPr lang="en-US" sz="3200" dirty="0" smtClean="0">
                <a:hlinkClick r:id="rId5"/>
              </a:rPr>
              <a:t>www.smilesforlifeoralhealth.org</a:t>
            </a:r>
            <a:endParaRPr lang="en-US" sz="3200" dirty="0" smtClean="0"/>
          </a:p>
          <a:p>
            <a:pPr marL="457200" lvl="1" indent="0">
              <a:buNone/>
            </a:pPr>
            <a:endParaRPr lang="en-US" dirty="0" smtClean="0"/>
          </a:p>
          <a:p>
            <a:pPr marL="457200" lvl="1" indent="0">
              <a:buNone/>
            </a:pPr>
            <a:endParaRPr lang="en-US" u="sng" dirty="0" smtClean="0">
              <a:solidFill>
                <a:srgbClr val="0070C0"/>
              </a:solidFill>
            </a:endParaRPr>
          </a:p>
          <a:p>
            <a:pPr marL="457200" lvl="1" indent="0">
              <a:buNone/>
            </a:pPr>
            <a:endParaRPr lang="en-US" dirty="0"/>
          </a:p>
        </p:txBody>
      </p:sp>
    </p:spTree>
    <p:extLst>
      <p:ext uri="{BB962C8B-B14F-4D97-AF65-F5344CB8AC3E}">
        <p14:creationId xmlns:p14="http://schemas.microsoft.com/office/powerpoint/2010/main" val="87769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8552"/>
          </a:xfrm>
        </p:spPr>
        <p:txBody>
          <a:bodyPr/>
          <a:lstStyle/>
          <a:p>
            <a:pPr algn="ctr"/>
            <a:r>
              <a:rPr lang="en-US" b="1" dirty="0" smtClean="0">
                <a:solidFill>
                  <a:srgbClr val="2F5597"/>
                </a:solidFill>
              </a:rPr>
              <a:t>Advocacy</a:t>
            </a:r>
            <a:r>
              <a:rPr lang="en-US" b="1" dirty="0" smtClean="0">
                <a:solidFill>
                  <a:schemeClr val="accent5">
                    <a:lumMod val="75000"/>
                  </a:schemeClr>
                </a:solidFill>
              </a:rPr>
              <a:t> Resources</a:t>
            </a:r>
            <a:endParaRPr lang="en-US" b="1" dirty="0">
              <a:solidFill>
                <a:schemeClr val="accent5">
                  <a:lumMod val="75000"/>
                </a:schemeClr>
              </a:solidFill>
            </a:endParaRPr>
          </a:p>
        </p:txBody>
      </p:sp>
      <p:sp>
        <p:nvSpPr>
          <p:cNvPr id="3" name="Content Placeholder 2"/>
          <p:cNvSpPr>
            <a:spLocks noGrp="1"/>
          </p:cNvSpPr>
          <p:nvPr>
            <p:ph idx="1"/>
          </p:nvPr>
        </p:nvSpPr>
        <p:spPr>
          <a:xfrm>
            <a:off x="685800" y="1336433"/>
            <a:ext cx="10668000" cy="5310553"/>
          </a:xfrm>
        </p:spPr>
        <p:txBody>
          <a:bodyPr>
            <a:noAutofit/>
          </a:bodyPr>
          <a:lstStyle/>
          <a:p>
            <a:pPr lvl="1"/>
            <a:r>
              <a:rPr lang="en-US" sz="3200" dirty="0" smtClean="0"/>
              <a:t>Connecticut Oral Health Initiative, Inc.</a:t>
            </a:r>
          </a:p>
          <a:p>
            <a:pPr marL="457200" lvl="1" indent="0">
              <a:buNone/>
            </a:pPr>
            <a:r>
              <a:rPr lang="en-US" sz="3200" dirty="0">
                <a:hlinkClick r:id="rId3"/>
              </a:rPr>
              <a:t>http://</a:t>
            </a:r>
            <a:r>
              <a:rPr lang="en-US" sz="3200" dirty="0" smtClean="0">
                <a:hlinkClick r:id="rId3"/>
              </a:rPr>
              <a:t>www.ctoralhealth.org</a:t>
            </a:r>
            <a:endParaRPr lang="en-US" sz="3200" dirty="0" smtClean="0"/>
          </a:p>
          <a:p>
            <a:pPr marL="457200" lvl="1" indent="0">
              <a:buNone/>
            </a:pPr>
            <a:endParaRPr lang="en-US" sz="2000" dirty="0"/>
          </a:p>
          <a:p>
            <a:pPr lvl="1"/>
            <a:r>
              <a:rPr lang="en-US" sz="3200" dirty="0" smtClean="0"/>
              <a:t>Find your legislator</a:t>
            </a:r>
          </a:p>
          <a:p>
            <a:pPr marL="457200" lvl="1" indent="0">
              <a:buNone/>
            </a:pPr>
            <a:r>
              <a:rPr lang="en-US" sz="3200" dirty="0">
                <a:hlinkClick r:id="rId4"/>
              </a:rPr>
              <a:t>https://</a:t>
            </a:r>
            <a:r>
              <a:rPr lang="en-US" sz="3200" dirty="0" smtClean="0">
                <a:hlinkClick r:id="rId4"/>
              </a:rPr>
              <a:t>www.cga.ct.gov/asp/menu/cgafindleg.asp</a:t>
            </a:r>
            <a:endParaRPr lang="en-US" sz="3200" dirty="0" smtClean="0"/>
          </a:p>
          <a:p>
            <a:pPr marL="457200" lvl="1" indent="0">
              <a:buNone/>
            </a:pPr>
            <a:endParaRPr lang="en-US" sz="2000" dirty="0"/>
          </a:p>
          <a:p>
            <a:pPr lvl="1"/>
            <a:r>
              <a:rPr lang="en-US" sz="3200" dirty="0" smtClean="0"/>
              <a:t>Children’s Dental Health Project</a:t>
            </a:r>
          </a:p>
          <a:p>
            <a:pPr marL="457200" lvl="1" indent="0">
              <a:buNone/>
            </a:pPr>
            <a:r>
              <a:rPr lang="en-US" sz="3200" dirty="0">
                <a:hlinkClick r:id="rId5"/>
              </a:rPr>
              <a:t>https://www.cdhp.org</a:t>
            </a:r>
            <a:r>
              <a:rPr lang="en-US" sz="3200" dirty="0" smtClean="0">
                <a:hlinkClick r:id="rId5"/>
              </a:rPr>
              <a:t>/</a:t>
            </a:r>
            <a:endParaRPr lang="en-US" sz="3200" dirty="0" smtClean="0"/>
          </a:p>
          <a:p>
            <a:pPr marL="457200" lvl="1" indent="0">
              <a:buNone/>
            </a:pPr>
            <a:endParaRPr lang="en-US" sz="2000" dirty="0" smtClean="0"/>
          </a:p>
          <a:p>
            <a:pPr lvl="1"/>
            <a:r>
              <a:rPr lang="en-US" sz="3200" dirty="0" smtClean="0"/>
              <a:t>Community Catalyst</a:t>
            </a:r>
          </a:p>
          <a:p>
            <a:pPr marL="457200" lvl="1" indent="0">
              <a:buNone/>
            </a:pPr>
            <a:r>
              <a:rPr lang="en-US" sz="3200" u="sng" dirty="0">
                <a:solidFill>
                  <a:srgbClr val="0070C0"/>
                </a:solidFill>
              </a:rPr>
              <a:t>https://www.communitycatalyst.org/initiatives-and-issues</a:t>
            </a:r>
            <a:endParaRPr lang="en-US" sz="3200" u="sng" dirty="0" smtClean="0">
              <a:solidFill>
                <a:srgbClr val="0070C0"/>
              </a:solidFill>
            </a:endParaRPr>
          </a:p>
          <a:p>
            <a:pPr marL="457200" lvl="1" indent="0">
              <a:buNone/>
            </a:pPr>
            <a:endParaRPr lang="en-US" sz="3200" dirty="0"/>
          </a:p>
        </p:txBody>
      </p:sp>
    </p:spTree>
    <p:extLst>
      <p:ext uri="{BB962C8B-B14F-4D97-AF65-F5344CB8AC3E}">
        <p14:creationId xmlns:p14="http://schemas.microsoft.com/office/powerpoint/2010/main" val="399350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Purpose of the Training</a:t>
            </a:r>
            <a:endParaRPr lang="en-US" b="1" dirty="0">
              <a:solidFill>
                <a:schemeClr val="accent5">
                  <a:lumMod val="75000"/>
                </a:schemeClr>
              </a:solidFill>
            </a:endParaRPr>
          </a:p>
        </p:txBody>
      </p:sp>
      <p:sp>
        <p:nvSpPr>
          <p:cNvPr id="3" name="Content Placeholder 2"/>
          <p:cNvSpPr>
            <a:spLocks noGrp="1"/>
          </p:cNvSpPr>
          <p:nvPr>
            <p:ph idx="1"/>
          </p:nvPr>
        </p:nvSpPr>
        <p:spPr>
          <a:xfrm>
            <a:off x="838200" y="1565031"/>
            <a:ext cx="9582807" cy="4611932"/>
          </a:xfrm>
        </p:spPr>
        <p:txBody>
          <a:bodyPr>
            <a:normAutofit/>
          </a:bodyPr>
          <a:lstStyle/>
          <a:p>
            <a:pPr marL="0" indent="0">
              <a:buNone/>
            </a:pPr>
            <a:r>
              <a:rPr lang="en-US" sz="3600" dirty="0" smtClean="0"/>
              <a:t>To empower Front Line Workers to build individual and community capacity to improve oral health of themselves, their families and their clients by influencing for change.</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209071"/>
            <a:ext cx="4451838" cy="2967892"/>
          </a:xfrm>
          <a:prstGeom prst="rect">
            <a:avLst/>
          </a:prstGeom>
        </p:spPr>
      </p:pic>
    </p:spTree>
    <p:extLst>
      <p:ext uri="{BB962C8B-B14F-4D97-AF65-F5344CB8AC3E}">
        <p14:creationId xmlns:p14="http://schemas.microsoft.com/office/powerpoint/2010/main" val="2351568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397"/>
                </a:solidFill>
              </a:rPr>
              <a:t>Contact information</a:t>
            </a:r>
            <a:endParaRPr lang="en-US" b="1" dirty="0">
              <a:solidFill>
                <a:srgbClr val="2F5397"/>
              </a:solidFill>
            </a:endParaRPr>
          </a:p>
        </p:txBody>
      </p:sp>
      <p:sp>
        <p:nvSpPr>
          <p:cNvPr id="3" name="Content Placeholder 2"/>
          <p:cNvSpPr>
            <a:spLocks noGrp="1"/>
          </p:cNvSpPr>
          <p:nvPr>
            <p:ph idx="1"/>
          </p:nvPr>
        </p:nvSpPr>
        <p:spPr>
          <a:xfrm>
            <a:off x="838200" y="1825625"/>
            <a:ext cx="10515600" cy="3608223"/>
          </a:xfrm>
        </p:spPr>
        <p:txBody>
          <a:bodyPr>
            <a:normAutofit/>
          </a:bodyPr>
          <a:lstStyle/>
          <a:p>
            <a:r>
              <a:rPr lang="en-US" sz="3600" dirty="0" smtClean="0"/>
              <a:t>CT Department of Public Health Office of Oral Health</a:t>
            </a:r>
          </a:p>
          <a:p>
            <a:pPr marL="0" indent="0">
              <a:buNone/>
            </a:pPr>
            <a:r>
              <a:rPr lang="en-US" sz="3600" dirty="0" smtClean="0">
                <a:hlinkClick r:id="rId3"/>
              </a:rPr>
              <a:t>www.ct.gov/dph/oralhealth</a:t>
            </a:r>
            <a:endParaRPr lang="en-US" sz="3600" dirty="0" smtClean="0"/>
          </a:p>
          <a:p>
            <a:pPr marL="0" indent="0">
              <a:buNone/>
            </a:pPr>
            <a:endParaRPr lang="en-US" sz="3600" dirty="0" smtClean="0"/>
          </a:p>
          <a:p>
            <a:r>
              <a:rPr lang="en-US" sz="3600" dirty="0" smtClean="0"/>
              <a:t>Connecticut Oral Health Initiative, Inc</a:t>
            </a:r>
            <a:r>
              <a:rPr lang="en-US" sz="3600" dirty="0"/>
              <a:t>.</a:t>
            </a:r>
            <a:endParaRPr lang="en-US" sz="3600" dirty="0" smtClean="0"/>
          </a:p>
          <a:p>
            <a:pPr marL="0" lvl="1" indent="0">
              <a:spcBef>
                <a:spcPts val="1000"/>
              </a:spcBef>
              <a:buNone/>
            </a:pPr>
            <a:r>
              <a:rPr lang="en-US" sz="3600" dirty="0">
                <a:hlinkClick r:id="rId4"/>
              </a:rPr>
              <a:t>http://www.ctoralhealth.org</a:t>
            </a:r>
            <a:endParaRPr lang="en-US" sz="3600" dirty="0"/>
          </a:p>
          <a:p>
            <a:pPr marL="0" indent="0">
              <a:buNone/>
            </a:pPr>
            <a:endParaRPr lang="en-US" sz="3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0846" y="5767028"/>
            <a:ext cx="1246504" cy="1005840"/>
          </a:xfrm>
          <a:prstGeom prst="rect">
            <a:avLst/>
          </a:prstGeom>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11020260" y="5753693"/>
            <a:ext cx="1019175" cy="1019175"/>
          </a:xfrm>
          <a:prstGeom prst="rect">
            <a:avLst/>
          </a:prstGeom>
          <a:noFill/>
          <a:ln>
            <a:noFill/>
          </a:ln>
        </p:spPr>
      </p:pic>
    </p:spTree>
    <p:extLst>
      <p:ext uri="{BB962C8B-B14F-4D97-AF65-F5344CB8AC3E}">
        <p14:creationId xmlns:p14="http://schemas.microsoft.com/office/powerpoint/2010/main" val="10063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Educational Objectives</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sz="3600" dirty="0" smtClean="0"/>
              <a:t>Recognize barriers to good oral health</a:t>
            </a:r>
          </a:p>
          <a:p>
            <a:r>
              <a:rPr lang="en-US" sz="3600" dirty="0" smtClean="0"/>
              <a:t>Describe </a:t>
            </a:r>
            <a:r>
              <a:rPr lang="en-US" sz="3600" dirty="0"/>
              <a:t>the prevalence and impact of oral disease</a:t>
            </a:r>
          </a:p>
          <a:p>
            <a:r>
              <a:rPr lang="en-US" sz="3600" dirty="0" smtClean="0"/>
              <a:t>Define advocacy</a:t>
            </a:r>
          </a:p>
          <a:p>
            <a:r>
              <a:rPr lang="en-US" sz="3600" dirty="0" smtClean="0"/>
              <a:t>Identify </a:t>
            </a:r>
            <a:r>
              <a:rPr lang="en-US" sz="3600" dirty="0"/>
              <a:t>role of </a:t>
            </a:r>
            <a:r>
              <a:rPr lang="en-US" sz="3600" dirty="0" smtClean="0"/>
              <a:t>Front Line Workers in oral </a:t>
            </a:r>
            <a:r>
              <a:rPr lang="en-US" sz="3600" dirty="0"/>
              <a:t>health </a:t>
            </a:r>
            <a:r>
              <a:rPr lang="en-US" sz="3600" dirty="0" smtClean="0"/>
              <a:t>policy and advocacy</a:t>
            </a:r>
          </a:p>
          <a:p>
            <a:r>
              <a:rPr lang="en-US" sz="3600" dirty="0" smtClean="0"/>
              <a:t>Find resources for oral health advocacy</a:t>
            </a:r>
            <a:endParaRPr lang="en-US" sz="3600" dirty="0"/>
          </a:p>
        </p:txBody>
      </p:sp>
    </p:spTree>
    <p:extLst>
      <p:ext uri="{BB962C8B-B14F-4D97-AF65-F5344CB8AC3E}">
        <p14:creationId xmlns:p14="http://schemas.microsoft.com/office/powerpoint/2010/main" val="238871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What are the Barriers to Good Oral Health?</a:t>
            </a:r>
            <a:endParaRPr lang="en-US" b="1" dirty="0">
              <a:solidFill>
                <a:schemeClr val="accent5">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2072641"/>
            <a:ext cx="10515600" cy="3678906"/>
          </a:xfrm>
        </p:spPr>
      </p:pic>
    </p:spTree>
    <p:extLst>
      <p:ext uri="{BB962C8B-B14F-4D97-AF65-F5344CB8AC3E}">
        <p14:creationId xmlns:p14="http://schemas.microsoft.com/office/powerpoint/2010/main" val="362317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Barriers to Good Oral Health</a:t>
            </a:r>
            <a:endParaRPr lang="en-US" b="1" dirty="0">
              <a:solidFill>
                <a:schemeClr val="accent5">
                  <a:lumMod val="75000"/>
                </a:schemeClr>
              </a:solidFill>
            </a:endParaRPr>
          </a:p>
        </p:txBody>
      </p:sp>
      <p:sp>
        <p:nvSpPr>
          <p:cNvPr id="3" name="Content Placeholder 2"/>
          <p:cNvSpPr>
            <a:spLocks noGrp="1"/>
          </p:cNvSpPr>
          <p:nvPr>
            <p:ph idx="1"/>
          </p:nvPr>
        </p:nvSpPr>
        <p:spPr>
          <a:xfrm>
            <a:off x="691056" y="1884421"/>
            <a:ext cx="7655167" cy="4811712"/>
          </a:xfrm>
        </p:spPr>
        <p:txBody>
          <a:bodyPr>
            <a:normAutofit/>
          </a:bodyPr>
          <a:lstStyle/>
          <a:p>
            <a:r>
              <a:rPr lang="en-US" sz="3600" dirty="0" smtClean="0"/>
              <a:t>Affording  care</a:t>
            </a:r>
          </a:p>
          <a:p>
            <a:r>
              <a:rPr lang="en-US" sz="3600" dirty="0" smtClean="0"/>
              <a:t>Finding a dentist</a:t>
            </a:r>
          </a:p>
          <a:p>
            <a:r>
              <a:rPr lang="en-US" sz="3600" dirty="0" smtClean="0"/>
              <a:t>Understanding the importance of oral health on overall health</a:t>
            </a:r>
          </a:p>
          <a:p>
            <a:r>
              <a:rPr lang="en-US" sz="3600" dirty="0" smtClean="0"/>
              <a:t>Getting to the dental office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328" y="1516559"/>
            <a:ext cx="2377440" cy="3566160"/>
          </a:xfrm>
          <a:prstGeom prst="rect">
            <a:avLst/>
          </a:prstGeom>
        </p:spPr>
      </p:pic>
    </p:spTree>
    <p:extLst>
      <p:ext uri="{BB962C8B-B14F-4D97-AF65-F5344CB8AC3E}">
        <p14:creationId xmlns:p14="http://schemas.microsoft.com/office/powerpoint/2010/main" val="170747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550"/>
            <a:ext cx="10515600" cy="1325563"/>
          </a:xfrm>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a:t>
            </a:r>
            <a:r>
              <a:rPr lang="en-US" b="1" dirty="0">
                <a:solidFill>
                  <a:schemeClr val="accent5">
                    <a:lumMod val="75000"/>
                  </a:schemeClr>
                </a:solidFill>
              </a:rPr>
              <a:t>D</a:t>
            </a:r>
            <a:r>
              <a:rPr lang="en-US" b="1" dirty="0" smtClean="0">
                <a:solidFill>
                  <a:schemeClr val="accent5">
                    <a:lumMod val="75000"/>
                  </a:schemeClr>
                </a:solidFill>
              </a:rPr>
              <a:t>isease?</a:t>
            </a:r>
            <a:endParaRPr lang="en-US" b="1" dirty="0">
              <a:solidFill>
                <a:schemeClr val="accent5">
                  <a:lumMod val="75000"/>
                </a:schemeClr>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58763" y="1825625"/>
            <a:ext cx="6274473" cy="4351338"/>
          </a:xfrm>
        </p:spPr>
      </p:pic>
    </p:spTree>
    <p:extLst>
      <p:ext uri="{BB962C8B-B14F-4D97-AF65-F5344CB8AC3E}">
        <p14:creationId xmlns:p14="http://schemas.microsoft.com/office/powerpoint/2010/main" val="215525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75000"/>
                  </a:schemeClr>
                </a:solidFill>
              </a:rPr>
              <a:t>Who Is </a:t>
            </a:r>
            <a:r>
              <a:rPr lang="en-US" b="1" dirty="0">
                <a:solidFill>
                  <a:schemeClr val="accent5">
                    <a:lumMod val="75000"/>
                  </a:schemeClr>
                </a:solidFill>
              </a:rPr>
              <a:t>A</a:t>
            </a:r>
            <a:r>
              <a:rPr lang="en-US" b="1" dirty="0" smtClean="0">
                <a:solidFill>
                  <a:schemeClr val="accent5">
                    <a:lumMod val="75000"/>
                  </a:schemeClr>
                </a:solidFill>
              </a:rPr>
              <a:t>ffected by Oral </a:t>
            </a:r>
            <a:r>
              <a:rPr lang="en-US" b="1" dirty="0">
                <a:solidFill>
                  <a:schemeClr val="accent5">
                    <a:lumMod val="75000"/>
                  </a:schemeClr>
                </a:solidFill>
              </a:rPr>
              <a:t>D</a:t>
            </a:r>
            <a:r>
              <a:rPr lang="en-US" b="1" dirty="0" smtClean="0">
                <a:solidFill>
                  <a:schemeClr val="accent5">
                    <a:lumMod val="75000"/>
                  </a:schemeClr>
                </a:solidFill>
              </a:rPr>
              <a:t>isease?</a:t>
            </a:r>
            <a:endParaRPr lang="en-US" b="1" dirty="0">
              <a:solidFill>
                <a:schemeClr val="accent5">
                  <a:lumMod val="75000"/>
                </a:schemeClr>
              </a:solidFill>
            </a:endParaRPr>
          </a:p>
        </p:txBody>
      </p:sp>
      <p:sp>
        <p:nvSpPr>
          <p:cNvPr id="3" name="Content Placeholder 2"/>
          <p:cNvSpPr>
            <a:spLocks noGrp="1"/>
          </p:cNvSpPr>
          <p:nvPr>
            <p:ph idx="1"/>
          </p:nvPr>
        </p:nvSpPr>
        <p:spPr>
          <a:xfrm>
            <a:off x="838200" y="1724806"/>
            <a:ext cx="10515600" cy="4486275"/>
          </a:xfrm>
        </p:spPr>
        <p:txBody>
          <a:bodyPr/>
          <a:lstStyle/>
          <a:p>
            <a:pPr marL="0" indent="0">
              <a:buNone/>
            </a:pPr>
            <a:r>
              <a:rPr lang="en-US" sz="3600" dirty="0" smtClean="0"/>
              <a:t>In Connecticut</a:t>
            </a:r>
          </a:p>
        </p:txBody>
      </p:sp>
      <p:pic>
        <p:nvPicPr>
          <p:cNvPr id="5" name="Picture 4"/>
          <p:cNvPicPr>
            <a:picLocks noChangeAspect="1"/>
          </p:cNvPicPr>
          <p:nvPr/>
        </p:nvPicPr>
        <p:blipFill>
          <a:blip r:embed="rId3"/>
          <a:stretch>
            <a:fillRect/>
          </a:stretch>
        </p:blipFill>
        <p:spPr>
          <a:xfrm>
            <a:off x="838200" y="2222501"/>
            <a:ext cx="1292226" cy="1313730"/>
          </a:xfrm>
          <a:prstGeom prst="rect">
            <a:avLst/>
          </a:prstGeom>
        </p:spPr>
      </p:pic>
      <p:pic>
        <p:nvPicPr>
          <p:cNvPr id="6" name="Picture 5"/>
          <p:cNvPicPr>
            <a:picLocks noChangeAspect="1"/>
          </p:cNvPicPr>
          <p:nvPr/>
        </p:nvPicPr>
        <p:blipFill>
          <a:blip r:embed="rId3"/>
          <a:stretch>
            <a:fillRect/>
          </a:stretch>
        </p:blipFill>
        <p:spPr>
          <a:xfrm>
            <a:off x="2680749" y="2263061"/>
            <a:ext cx="1264556" cy="1264556"/>
          </a:xfrm>
          <a:prstGeom prst="rect">
            <a:avLst/>
          </a:prstGeom>
        </p:spPr>
      </p:pic>
      <p:pic>
        <p:nvPicPr>
          <p:cNvPr id="7" name="Picture 6"/>
          <p:cNvPicPr>
            <a:picLocks noChangeAspect="1"/>
          </p:cNvPicPr>
          <p:nvPr/>
        </p:nvPicPr>
        <p:blipFill>
          <a:blip r:embed="rId4"/>
          <a:stretch>
            <a:fillRect/>
          </a:stretch>
        </p:blipFill>
        <p:spPr>
          <a:xfrm>
            <a:off x="1967587" y="2362201"/>
            <a:ext cx="879390" cy="1174030"/>
          </a:xfrm>
          <a:prstGeom prst="rect">
            <a:avLst/>
          </a:prstGeom>
        </p:spPr>
      </p:pic>
      <p:sp>
        <p:nvSpPr>
          <p:cNvPr id="8" name="TextBox 7"/>
          <p:cNvSpPr txBox="1"/>
          <p:nvPr/>
        </p:nvSpPr>
        <p:spPr>
          <a:xfrm>
            <a:off x="3976364" y="2617534"/>
            <a:ext cx="7759700" cy="646331"/>
          </a:xfrm>
          <a:prstGeom prst="rect">
            <a:avLst/>
          </a:prstGeom>
          <a:noFill/>
        </p:spPr>
        <p:txBody>
          <a:bodyPr wrap="square" rtlCol="0">
            <a:spAutoFit/>
          </a:bodyPr>
          <a:lstStyle/>
          <a:p>
            <a:r>
              <a:rPr lang="en-US" sz="3600" dirty="0" smtClean="0"/>
              <a:t>Kindergarteners with dental decay</a:t>
            </a:r>
            <a:endParaRPr lang="en-US" sz="3600" dirty="0"/>
          </a:p>
        </p:txBody>
      </p:sp>
      <p:pic>
        <p:nvPicPr>
          <p:cNvPr id="9" name="Picture 8"/>
          <p:cNvPicPr>
            <a:picLocks noChangeAspect="1"/>
          </p:cNvPicPr>
          <p:nvPr/>
        </p:nvPicPr>
        <p:blipFill>
          <a:blip r:embed="rId5"/>
          <a:stretch>
            <a:fillRect/>
          </a:stretch>
        </p:blipFill>
        <p:spPr>
          <a:xfrm>
            <a:off x="2638436" y="3817473"/>
            <a:ext cx="1286367" cy="1310754"/>
          </a:xfrm>
          <a:prstGeom prst="rect">
            <a:avLst/>
          </a:prstGeom>
        </p:spPr>
      </p:pic>
      <p:pic>
        <p:nvPicPr>
          <p:cNvPr id="10" name="Picture 9"/>
          <p:cNvPicPr>
            <a:picLocks noChangeAspect="1"/>
          </p:cNvPicPr>
          <p:nvPr/>
        </p:nvPicPr>
        <p:blipFill>
          <a:blip r:embed="rId5"/>
          <a:stretch>
            <a:fillRect/>
          </a:stretch>
        </p:blipFill>
        <p:spPr>
          <a:xfrm>
            <a:off x="856758" y="3827723"/>
            <a:ext cx="1286367" cy="1310754"/>
          </a:xfrm>
          <a:prstGeom prst="rect">
            <a:avLst/>
          </a:prstGeom>
        </p:spPr>
      </p:pic>
      <p:pic>
        <p:nvPicPr>
          <p:cNvPr id="11" name="Picture 10"/>
          <p:cNvPicPr>
            <a:picLocks noChangeAspect="1"/>
          </p:cNvPicPr>
          <p:nvPr/>
        </p:nvPicPr>
        <p:blipFill>
          <a:blip r:embed="rId5"/>
          <a:stretch>
            <a:fillRect/>
          </a:stretch>
        </p:blipFill>
        <p:spPr>
          <a:xfrm>
            <a:off x="4455745" y="3816532"/>
            <a:ext cx="1286367" cy="1310754"/>
          </a:xfrm>
          <a:prstGeom prst="rect">
            <a:avLst/>
          </a:prstGeom>
        </p:spPr>
      </p:pic>
      <p:pic>
        <p:nvPicPr>
          <p:cNvPr id="12" name="Picture 11"/>
          <p:cNvPicPr>
            <a:picLocks noChangeAspect="1"/>
          </p:cNvPicPr>
          <p:nvPr/>
        </p:nvPicPr>
        <p:blipFill>
          <a:blip r:embed="rId6"/>
          <a:stretch>
            <a:fillRect/>
          </a:stretch>
        </p:blipFill>
        <p:spPr>
          <a:xfrm>
            <a:off x="1969077" y="3967944"/>
            <a:ext cx="877900" cy="1170533"/>
          </a:xfrm>
          <a:prstGeom prst="rect">
            <a:avLst/>
          </a:prstGeom>
        </p:spPr>
      </p:pic>
      <p:pic>
        <p:nvPicPr>
          <p:cNvPr id="13" name="Picture 12"/>
          <p:cNvPicPr>
            <a:picLocks noChangeAspect="1"/>
          </p:cNvPicPr>
          <p:nvPr/>
        </p:nvPicPr>
        <p:blipFill>
          <a:blip r:embed="rId6"/>
          <a:stretch>
            <a:fillRect/>
          </a:stretch>
        </p:blipFill>
        <p:spPr>
          <a:xfrm>
            <a:off x="3751324" y="3933825"/>
            <a:ext cx="877900" cy="1170533"/>
          </a:xfrm>
          <a:prstGeom prst="rect">
            <a:avLst/>
          </a:prstGeom>
        </p:spPr>
      </p:pic>
      <p:sp>
        <p:nvSpPr>
          <p:cNvPr id="14" name="TextBox 13"/>
          <p:cNvSpPr txBox="1"/>
          <p:nvPr/>
        </p:nvSpPr>
        <p:spPr>
          <a:xfrm>
            <a:off x="5725039" y="4190712"/>
            <a:ext cx="6159703" cy="646331"/>
          </a:xfrm>
          <a:prstGeom prst="rect">
            <a:avLst/>
          </a:prstGeom>
          <a:noFill/>
        </p:spPr>
        <p:txBody>
          <a:bodyPr wrap="square" rtlCol="0">
            <a:spAutoFit/>
          </a:bodyPr>
          <a:lstStyle/>
          <a:p>
            <a:r>
              <a:rPr lang="en-US" sz="3600" dirty="0" smtClean="0"/>
              <a:t>Third Graders with dental decay</a:t>
            </a:r>
            <a:endParaRPr lang="en-US" sz="3600" dirty="0"/>
          </a:p>
        </p:txBody>
      </p:sp>
      <p:sp>
        <p:nvSpPr>
          <p:cNvPr id="15" name="TextBox 14"/>
          <p:cNvSpPr txBox="1"/>
          <p:nvPr/>
        </p:nvSpPr>
        <p:spPr>
          <a:xfrm>
            <a:off x="439615" y="6329948"/>
            <a:ext cx="11445127" cy="246221"/>
          </a:xfrm>
          <a:prstGeom prst="rect">
            <a:avLst/>
          </a:prstGeom>
          <a:noFill/>
        </p:spPr>
        <p:txBody>
          <a:bodyPr wrap="square" rtlCol="0">
            <a:spAutoFit/>
          </a:bodyPr>
          <a:lstStyle/>
          <a:p>
            <a:pPr algn="r"/>
            <a:r>
              <a:rPr lang="en-US" sz="1000" dirty="0" smtClean="0"/>
              <a:t>http://www.ctoralhealth.org/files/9815/1543/3770/Every_Smile_Counts_2017_Book_for_web.pdf</a:t>
            </a:r>
            <a:endParaRPr lang="en-US" sz="1000" dirty="0"/>
          </a:p>
        </p:txBody>
      </p:sp>
    </p:spTree>
    <p:extLst>
      <p:ext uri="{BB962C8B-B14F-4D97-AF65-F5344CB8AC3E}">
        <p14:creationId xmlns:p14="http://schemas.microsoft.com/office/powerpoint/2010/main" val="139159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5397"/>
                </a:solidFill>
              </a:rPr>
              <a:t>Who is Affected by Oral Disease?</a:t>
            </a:r>
            <a:endParaRPr lang="en-US" b="1" dirty="0">
              <a:solidFill>
                <a:srgbClr val="2F5397"/>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4049" y="1690688"/>
            <a:ext cx="6147718" cy="460112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33" y="2569919"/>
            <a:ext cx="5247683" cy="2127737"/>
          </a:xfrm>
          <a:prstGeom prst="rect">
            <a:avLst/>
          </a:prstGeom>
        </p:spPr>
      </p:pic>
    </p:spTree>
    <p:extLst>
      <p:ext uri="{BB962C8B-B14F-4D97-AF65-F5344CB8AC3E}">
        <p14:creationId xmlns:p14="http://schemas.microsoft.com/office/powerpoint/2010/main" val="1618003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2006</TotalTime>
  <Words>2314</Words>
  <Application>Microsoft Office PowerPoint</Application>
  <PresentationFormat>Widescreen</PresentationFormat>
  <Paragraphs>396</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Courier New</vt:lpstr>
      <vt:lpstr>Office Theme</vt:lpstr>
      <vt:lpstr>Engaging Front Line Workers in Oral Health Advocacy</vt:lpstr>
      <vt:lpstr>Oral Health Advocacy for Front Line Workers</vt:lpstr>
      <vt:lpstr>Purpose of the Training</vt:lpstr>
      <vt:lpstr>Educational Objectives</vt:lpstr>
      <vt:lpstr>What are the Barriers to Good Oral Health?</vt:lpstr>
      <vt:lpstr>Barriers to Good Oral Health</vt:lpstr>
      <vt:lpstr>Who Is Affected  by Oral Disease?</vt:lpstr>
      <vt:lpstr>Who Is Affected by Oral Disease?</vt:lpstr>
      <vt:lpstr>Who is Affected by Oral Disease?</vt:lpstr>
      <vt:lpstr>Who Is Affected by Oral Disease?</vt:lpstr>
      <vt:lpstr>What Is Oral Health Advocacy?   Why Advocate?</vt:lpstr>
      <vt:lpstr>What Is Advocacy?</vt:lpstr>
      <vt:lpstr>Who Can You Influence?</vt:lpstr>
      <vt:lpstr>Who Can You Influence?</vt:lpstr>
      <vt:lpstr>How to Advocate?</vt:lpstr>
      <vt:lpstr>How to Advocate?</vt:lpstr>
      <vt:lpstr>Prepare</vt:lpstr>
      <vt:lpstr>Implement</vt:lpstr>
      <vt:lpstr>Sustain</vt:lpstr>
      <vt:lpstr>What do YOU talk about?</vt:lpstr>
      <vt:lpstr>What do you want them to change?</vt:lpstr>
      <vt:lpstr>What do you want them to change?</vt:lpstr>
      <vt:lpstr>Where do you advocate for oral health?</vt:lpstr>
      <vt:lpstr>The  Ask</vt:lpstr>
      <vt:lpstr>How Can You Build and Sustain Relations?</vt:lpstr>
      <vt:lpstr>Oral Health Advocacy Exercise</vt:lpstr>
      <vt:lpstr>Advocacy is….</vt:lpstr>
      <vt:lpstr>Oral Health Resources</vt:lpstr>
      <vt:lpstr>Advocacy Resources</vt:lpstr>
      <vt:lpstr>Contact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Front Line Workers in Oral Health Advocacy:</dc:title>
  <dc:creator>Mary</dc:creator>
  <cp:lastModifiedBy>Poulin, Stephanie</cp:lastModifiedBy>
  <cp:revision>74</cp:revision>
  <cp:lastPrinted>2018-06-11T17:13:08Z</cp:lastPrinted>
  <dcterms:created xsi:type="dcterms:W3CDTF">2018-05-15T16:47:16Z</dcterms:created>
  <dcterms:modified xsi:type="dcterms:W3CDTF">2018-09-11T15:47:36Z</dcterms:modified>
</cp:coreProperties>
</file>