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2141411243" r:id="rId5"/>
    <p:sldId id="2141411269" r:id="rId6"/>
    <p:sldId id="2141411264" r:id="rId7"/>
    <p:sldId id="2141411403" r:id="rId8"/>
    <p:sldId id="2141411265" r:id="rId9"/>
    <p:sldId id="2141411399" r:id="rId10"/>
    <p:sldId id="2141411266" r:id="rId11"/>
    <p:sldId id="2141411395" r:id="rId12"/>
    <p:sldId id="2141411398" r:id="rId13"/>
    <p:sldId id="2141411275" r:id="rId14"/>
    <p:sldId id="2141411391" r:id="rId15"/>
    <p:sldId id="2141411267" r:id="rId16"/>
    <p:sldId id="2141411268" r:id="rId17"/>
    <p:sldId id="2141411253" r:id="rId18"/>
    <p:sldId id="2141411400" r:id="rId19"/>
    <p:sldId id="2141411270" r:id="rId20"/>
    <p:sldId id="2141411255" r:id="rId21"/>
    <p:sldId id="2141411271" r:id="rId22"/>
    <p:sldId id="2141411257" r:id="rId23"/>
    <p:sldId id="2141411401" r:id="rId24"/>
    <p:sldId id="2141411272" r:id="rId25"/>
    <p:sldId id="2141411274" r:id="rId26"/>
    <p:sldId id="2141411273" r:id="rId27"/>
    <p:sldId id="2141411402" r:id="rId28"/>
    <p:sldId id="2141411277" r:id="rId29"/>
    <p:sldId id="2141411389" r:id="rId30"/>
    <p:sldId id="2141411397" r:id="rId31"/>
    <p:sldId id="2141411393" r:id="rId32"/>
    <p:sldId id="2141411254" r:id="rId33"/>
    <p:sldId id="2141411276" r:id="rId34"/>
    <p:sldId id="21414113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2DF5A4-C1A4-4636-8B22-47815D58EA1E}">
          <p14:sldIdLst>
            <p14:sldId id="2141411243"/>
            <p14:sldId id="2141411269"/>
            <p14:sldId id="2141411264"/>
            <p14:sldId id="2141411403"/>
            <p14:sldId id="2141411265"/>
            <p14:sldId id="2141411399"/>
            <p14:sldId id="2141411266"/>
            <p14:sldId id="2141411395"/>
            <p14:sldId id="2141411398"/>
            <p14:sldId id="2141411275"/>
            <p14:sldId id="2141411391"/>
            <p14:sldId id="2141411267"/>
            <p14:sldId id="2141411268"/>
            <p14:sldId id="2141411253"/>
            <p14:sldId id="2141411400"/>
            <p14:sldId id="2141411270"/>
            <p14:sldId id="2141411255"/>
            <p14:sldId id="2141411271"/>
            <p14:sldId id="2141411257"/>
            <p14:sldId id="2141411401"/>
            <p14:sldId id="2141411272"/>
            <p14:sldId id="2141411274"/>
            <p14:sldId id="2141411273"/>
            <p14:sldId id="2141411402"/>
            <p14:sldId id="2141411277"/>
            <p14:sldId id="2141411389"/>
          </p14:sldIdLst>
        </p14:section>
        <p14:section name="Appendix" id="{460FE1FE-B970-4C5C-A93C-E2527C1B460D}">
          <p14:sldIdLst>
            <p14:sldId id="2141411397"/>
            <p14:sldId id="2141411393"/>
            <p14:sldId id="2141411254"/>
            <p14:sldId id="2141411276"/>
            <p14:sldId id="2141411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ley Kilmartin" initials="KK" lastIdx="10" clrIdx="0">
    <p:extLst>
      <p:ext uri="{19B8F6BF-5375-455C-9EA6-DF929625EA0E}">
        <p15:presenceInfo xmlns:p15="http://schemas.microsoft.com/office/powerpoint/2012/main" userId="S::kkilmartin@w2ogroup.com::aaa96b96-a576-4dcc-821e-8766ff38378c" providerId="AD"/>
      </p:ext>
    </p:extLst>
  </p:cmAuthor>
  <p:cmAuthor id="2" name="Payne, Lara" initials="PL" lastIdx="2" clrIdx="1">
    <p:extLst>
      <p:ext uri="{19B8F6BF-5375-455C-9EA6-DF929625EA0E}">
        <p15:presenceInfo xmlns:p15="http://schemas.microsoft.com/office/powerpoint/2012/main" userId="S::paynel2@pfizer.com::6808c6be-6b9a-458f-8f9a-a7232613dfc0" providerId="AD"/>
      </p:ext>
    </p:extLst>
  </p:cmAuthor>
  <p:cmAuthor id="3" name="Pearlman, Marina" initials="PM" lastIdx="10" clrIdx="2">
    <p:extLst>
      <p:ext uri="{19B8F6BF-5375-455C-9EA6-DF929625EA0E}">
        <p15:presenceInfo xmlns:p15="http://schemas.microsoft.com/office/powerpoint/2012/main" userId="S::PEARLM01@pfizer.com::ee541e32-a799-4fe3-860f-1090554eec4d" providerId="AD"/>
      </p:ext>
    </p:extLst>
  </p:cmAuthor>
  <p:cmAuthor id="4" name="Forte, Caroline" initials="FC" lastIdx="9" clrIdx="3">
    <p:extLst>
      <p:ext uri="{19B8F6BF-5375-455C-9EA6-DF929625EA0E}">
        <p15:presenceInfo xmlns:p15="http://schemas.microsoft.com/office/powerpoint/2012/main" userId="S::forteca@pfizer.com::33c595fa-d766-48c5-a220-84a23e6e0299" providerId="AD"/>
      </p:ext>
    </p:extLst>
  </p:cmAuthor>
  <p:cmAuthor id="5" name="Shea, Kimberly" initials="SK" lastIdx="13" clrIdx="4">
    <p:extLst>
      <p:ext uri="{19B8F6BF-5375-455C-9EA6-DF929625EA0E}">
        <p15:presenceInfo xmlns:p15="http://schemas.microsoft.com/office/powerpoint/2012/main" userId="S::sheak09@pfizer.com::c3a297be-ec64-4890-b2f7-498f31881c19" providerId="AD"/>
      </p:ext>
    </p:extLst>
  </p:cmAuthor>
  <p:cmAuthor id="6" name="Heinrich, Kirstin" initials="HK" lastIdx="10" clrIdx="5">
    <p:extLst>
      <p:ext uri="{19B8F6BF-5375-455C-9EA6-DF929625EA0E}">
        <p15:presenceInfo xmlns:p15="http://schemas.microsoft.com/office/powerpoint/2012/main" userId="S::HEINRK01@pfizer.com::c5857343-4139-491c-9d0a-483b877bb2c0" providerId="AD"/>
      </p:ext>
    </p:extLst>
  </p:cmAuthor>
  <p:cmAuthor id="7" name="Bakken, Daniel" initials="BD" lastIdx="61" clrIdx="6">
    <p:extLst>
      <p:ext uri="{19B8F6BF-5375-455C-9EA6-DF929625EA0E}">
        <p15:presenceInfo xmlns:p15="http://schemas.microsoft.com/office/powerpoint/2012/main" userId="S::BAKKED01@pfizer.com::a1061ced-13fd-4d1d-95e7-017c34ef8a90" providerId="AD"/>
      </p:ext>
    </p:extLst>
  </p:cmAuthor>
  <p:cmAuthor id="8" name="Chenoweth, Laura" initials="CL" lastIdx="11" clrIdx="7">
    <p:extLst>
      <p:ext uri="{19B8F6BF-5375-455C-9EA6-DF929625EA0E}">
        <p15:presenceInfo xmlns:p15="http://schemas.microsoft.com/office/powerpoint/2012/main" userId="S::LALCC@pfizer.com::59c9dd8b-3161-4ce9-8a33-61df12e706f4" providerId="AD"/>
      </p:ext>
    </p:extLst>
  </p:cmAuthor>
  <p:cmAuthor id="9" name="McCarthy, Justin" initials="MJ" lastIdx="15" clrIdx="8">
    <p:extLst>
      <p:ext uri="{19B8F6BF-5375-455C-9EA6-DF929625EA0E}">
        <p15:presenceInfo xmlns:p15="http://schemas.microsoft.com/office/powerpoint/2012/main" userId="S::MccarthyJ2@pfizer.com::84c3f7a4-7146-4f8e-8892-671616f56c2c" providerId="AD"/>
      </p:ext>
    </p:extLst>
  </p:cmAuthor>
  <p:cmAuthor id="10" name="Hanson, Christine" initials="HC" lastIdx="4" clrIdx="9">
    <p:extLst>
      <p:ext uri="{19B8F6BF-5375-455C-9EA6-DF929625EA0E}">
        <p15:presenceInfo xmlns:p15="http://schemas.microsoft.com/office/powerpoint/2012/main" userId="S::HANSOC02@pfizer.com::ed68c8ff-9e5b-443e-82a4-967f5bbd8948" providerId="AD"/>
      </p:ext>
    </p:extLst>
  </p:cmAuthor>
  <p:cmAuthor id="11" name="Curcio, Daniel" initials="CD" lastIdx="4" clrIdx="10">
    <p:extLst>
      <p:ext uri="{19B8F6BF-5375-455C-9EA6-DF929625EA0E}">
        <p15:presenceInfo xmlns:p15="http://schemas.microsoft.com/office/powerpoint/2012/main" userId="S::curcid01@pfizer.com::e0277ed9-aa66-44ed-a4a6-6803e8ed7cf7" providerId="AD"/>
      </p:ext>
    </p:extLst>
  </p:cmAuthor>
  <p:cmAuthor id="12" name="Levada Junior, Mario Luiz" initials="LL" lastIdx="4" clrIdx="11">
    <p:extLst>
      <p:ext uri="{19B8F6BF-5375-455C-9EA6-DF929625EA0E}">
        <p15:presenceInfo xmlns:p15="http://schemas.microsoft.com/office/powerpoint/2012/main" userId="S::levadm@pfizer.com::6b84398f-f2bd-42e8-898c-6a60583e3932" providerId="AD"/>
      </p:ext>
    </p:extLst>
  </p:cmAuthor>
  <p:cmAuthor id="13" name="Elliott, Tom" initials="ET" lastIdx="2" clrIdx="12">
    <p:extLst>
      <p:ext uri="{19B8F6BF-5375-455C-9EA6-DF929625EA0E}">
        <p15:presenceInfo xmlns:p15="http://schemas.microsoft.com/office/powerpoint/2012/main" userId="S::EllioT01@pfizer.com::02784940-1c38-4e98-8ad7-6b39af42ff08" providerId="AD"/>
      </p:ext>
    </p:extLst>
  </p:cmAuthor>
  <p:cmAuthor id="14" name="Kiral Develioglu, Radife" initials="KDR" lastIdx="8" clrIdx="13">
    <p:extLst>
      <p:ext uri="{19B8F6BF-5375-455C-9EA6-DF929625EA0E}">
        <p15:presenceInfo xmlns:p15="http://schemas.microsoft.com/office/powerpoint/2012/main" userId="S::KiralR@pfizer.com::6f9cc9c2-0074-427a-974b-12d449ee25b6" providerId="AD"/>
      </p:ext>
    </p:extLst>
  </p:cmAuthor>
  <p:cmAuthor id="15" name="Posehn, David K" initials="PDK" lastIdx="5" clrIdx="14">
    <p:extLst>
      <p:ext uri="{19B8F6BF-5375-455C-9EA6-DF929625EA0E}">
        <p15:presenceInfo xmlns:p15="http://schemas.microsoft.com/office/powerpoint/2012/main" userId="S::POSEHND2@pfizer.com::2abcc216-ee20-491d-a3b0-79358b77075e" providerId="AD"/>
      </p:ext>
    </p:extLst>
  </p:cmAuthor>
  <p:cmAuthor id="16" name="Sumner, Chris S" initials="SCS" lastIdx="1" clrIdx="15">
    <p:extLst>
      <p:ext uri="{19B8F6BF-5375-455C-9EA6-DF929625EA0E}">
        <p15:presenceInfo xmlns:p15="http://schemas.microsoft.com/office/powerpoint/2012/main" userId="S::SUMNERC@pfizer.com::81127aa9-f9a2-4aa9-9d80-2d5e1a1f9432" providerId="AD"/>
      </p:ext>
    </p:extLst>
  </p:cmAuthor>
  <p:cmAuthor id="17" name="Faircloth, Kyra" initials="FK" lastIdx="2" clrIdx="16">
    <p:extLst>
      <p:ext uri="{19B8F6BF-5375-455C-9EA6-DF929625EA0E}">
        <p15:presenceInfo xmlns:p15="http://schemas.microsoft.com/office/powerpoint/2012/main" userId="S::ROSOWK@pfizer.com::fdb752ae-5d22-47b1-8617-66070f2ae0d0" providerId="AD"/>
      </p:ext>
    </p:extLst>
  </p:cmAuthor>
  <p:cmAuthor id="18" name="Jean, James E" initials="JJE" lastIdx="11" clrIdx="17">
    <p:extLst>
      <p:ext uri="{19B8F6BF-5375-455C-9EA6-DF929625EA0E}">
        <p15:presenceInfo xmlns:p15="http://schemas.microsoft.com/office/powerpoint/2012/main" userId="S::JEANJ2@pfizer.com::22c25d3f-575a-4715-a568-618ca8a16ba3" providerId="AD"/>
      </p:ext>
    </p:extLst>
  </p:cmAuthor>
  <p:cmAuthor id="19" name="Friedman, Jenny A." initials="FJA" lastIdx="1" clrIdx="18">
    <p:extLst>
      <p:ext uri="{19B8F6BF-5375-455C-9EA6-DF929625EA0E}">
        <p15:presenceInfo xmlns:p15="http://schemas.microsoft.com/office/powerpoint/2012/main" userId="S::jenny.a.friedman@accenture.com::80b67198-f332-46d5-9d38-c31f8ac3776a" providerId="AD"/>
      </p:ext>
    </p:extLst>
  </p:cmAuthor>
  <p:cmAuthor id="20" name="Stafford, Nicole M." initials="SNM" lastIdx="68" clrIdx="19">
    <p:extLst>
      <p:ext uri="{19B8F6BF-5375-455C-9EA6-DF929625EA0E}">
        <p15:presenceInfo xmlns:p15="http://schemas.microsoft.com/office/powerpoint/2012/main" userId="S::nicole.m.stafford@accenture.com::d00dd244-3740-4ccf-a6c3-868e5f17d06d" providerId="AD"/>
      </p:ext>
    </p:extLst>
  </p:cmAuthor>
  <p:cmAuthor id="21" name="Ando, Marci-Ann" initials="AM" lastIdx="11" clrIdx="20">
    <p:extLst>
      <p:ext uri="{19B8F6BF-5375-455C-9EA6-DF929625EA0E}">
        <p15:presenceInfo xmlns:p15="http://schemas.microsoft.com/office/powerpoint/2012/main" userId="S::andom03@pfizer.com::4060e756-97ae-43ed-ad25-98b0b8879775" providerId="AD"/>
      </p:ext>
    </p:extLst>
  </p:cmAuthor>
  <p:cmAuthor id="22" name="Weiser, Sarah Elizabeth" initials="WE" lastIdx="5" clrIdx="21">
    <p:extLst>
      <p:ext uri="{19B8F6BF-5375-455C-9EA6-DF929625EA0E}">
        <p15:presenceInfo xmlns:p15="http://schemas.microsoft.com/office/powerpoint/2012/main" userId="S::weisers@pfizer.com::832cb004-ad30-47b5-a175-4541ad125674" providerId="AD"/>
      </p:ext>
    </p:extLst>
  </p:cmAuthor>
  <p:cmAuthor id="23" name="Regan, James D" initials="RJD" lastIdx="6" clrIdx="22">
    <p:extLst>
      <p:ext uri="{19B8F6BF-5375-455C-9EA6-DF929625EA0E}">
        <p15:presenceInfo xmlns:p15="http://schemas.microsoft.com/office/powerpoint/2012/main" userId="S::REGANJ2@pfizer.com::acde6610-66d9-455a-92f4-781f1f74166f" providerId="AD"/>
      </p:ext>
    </p:extLst>
  </p:cmAuthor>
  <p:cmAuthor id="24" name=" " initials="" lastIdx="22" clrIdx="23">
    <p:extLst>
      <p:ext uri="{19B8F6BF-5375-455C-9EA6-DF929625EA0E}">
        <p15:presenceInfo xmlns:p15="http://schemas.microsoft.com/office/powerpoint/2012/main" userId="S::jenny.a.friedman@fjordnet.com::199973eb-1f64-4d0c-a483-7befd6cf994a" providerId="AD"/>
      </p:ext>
    </p:extLst>
  </p:cmAuthor>
  <p:cmAuthor id="25" name="Smith, David S" initials="SDS" lastIdx="27" clrIdx="24">
    <p:extLst>
      <p:ext uri="{19B8F6BF-5375-455C-9EA6-DF929625EA0E}">
        <p15:presenceInfo xmlns:p15="http://schemas.microsoft.com/office/powerpoint/2012/main" userId="S::LADSS@pfizer.com::e3423ea4-3040-4eea-bb5b-9c0f746524c0" providerId="AD"/>
      </p:ext>
    </p:extLst>
  </p:cmAuthor>
  <p:cmAuthor id="26" name="Fein, Audrey M." initials="FAM" lastIdx="13" clrIdx="25">
    <p:extLst>
      <p:ext uri="{19B8F6BF-5375-455C-9EA6-DF929625EA0E}">
        <p15:presenceInfo xmlns:p15="http://schemas.microsoft.com/office/powerpoint/2012/main" userId="S::audrey.m.fein@accenture.com::4a2ec6fa-d8b0-46c0-914d-77be0ec142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9BA"/>
    <a:srgbClr val="0EB4F0"/>
    <a:srgbClr val="4DCFFF"/>
    <a:srgbClr val="38C9FF"/>
    <a:srgbClr val="0EB2F0"/>
    <a:srgbClr val="00CEA5"/>
    <a:srgbClr val="171393"/>
    <a:srgbClr val="009141"/>
    <a:srgbClr val="3668EF"/>
    <a:srgbClr val="315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3"/>
    <p:restoredTop sz="94723"/>
  </p:normalViewPr>
  <p:slideViewPr>
    <p:cSldViewPr snapToGrid="0">
      <p:cViewPr varScale="1">
        <p:scale>
          <a:sx n="74" d="100"/>
          <a:sy n="74" d="100"/>
        </p:scale>
        <p:origin x="99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07976-2A9B-D444-B5F8-311A6EF082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56522-B922-D049-8AA9-0E8528FBB2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FC472-FD6C-A841-AF60-C90F6EEF8B5A}" type="datetimeFigureOut">
              <a:rPr lang="en-US" smtClean="0"/>
              <a:t>12/11/2020</a:t>
            </a:fld>
            <a:endParaRPr lang="en-US"/>
          </a:p>
        </p:txBody>
      </p:sp>
      <p:sp>
        <p:nvSpPr>
          <p:cNvPr id="4" name="Footer Placeholder 3">
            <a:extLst>
              <a:ext uri="{FF2B5EF4-FFF2-40B4-BE49-F238E27FC236}">
                <a16:creationId xmlns:a16="http://schemas.microsoft.com/office/drawing/2014/main" id="{FC353C41-7895-9B45-B2EE-7419C223FA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18B903-B745-304C-B8BE-F1D15EA113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FC771-CD19-D341-AE22-EB2374D5A0BC}" type="slidenum">
              <a:rPr lang="en-US" smtClean="0"/>
              <a:t>‹#›</a:t>
            </a:fld>
            <a:endParaRPr lang="en-US"/>
          </a:p>
        </p:txBody>
      </p:sp>
    </p:spTree>
    <p:extLst>
      <p:ext uri="{BB962C8B-B14F-4D97-AF65-F5344CB8AC3E}">
        <p14:creationId xmlns:p14="http://schemas.microsoft.com/office/powerpoint/2010/main" val="264713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3E6D0-C292-5F47-AD51-44BA7D0BEB33}"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156A5-B1DF-6845-BD2A-5E6A0BC5B58A}" type="slidenum">
              <a:rPr lang="en-US" smtClean="0"/>
              <a:t>‹#›</a:t>
            </a:fld>
            <a:endParaRPr lang="en-US"/>
          </a:p>
        </p:txBody>
      </p:sp>
    </p:spTree>
    <p:extLst>
      <p:ext uri="{BB962C8B-B14F-4D97-AF65-F5344CB8AC3E}">
        <p14:creationId xmlns:p14="http://schemas.microsoft.com/office/powerpoint/2010/main" val="131899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156A5-B1DF-6845-BD2A-5E6A0BC5B58A}" type="slidenum">
              <a:rPr lang="en-US" smtClean="0"/>
              <a:t>4</a:t>
            </a:fld>
            <a:endParaRPr lang="en-US"/>
          </a:p>
        </p:txBody>
      </p:sp>
    </p:spTree>
    <p:extLst>
      <p:ext uri="{BB962C8B-B14F-4D97-AF65-F5344CB8AC3E}">
        <p14:creationId xmlns:p14="http://schemas.microsoft.com/office/powerpoint/2010/main" val="17142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720B4-DF8E-0346-839F-EBE9BD4B0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78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720B4-DF8E-0346-839F-EBE9BD4B0D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49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156A5-B1DF-6845-BD2A-5E6A0BC5B58A}" type="slidenum">
              <a:rPr lang="en-US" smtClean="0"/>
              <a:t>10</a:t>
            </a:fld>
            <a:endParaRPr lang="en-US"/>
          </a:p>
        </p:txBody>
      </p:sp>
    </p:spTree>
    <p:extLst>
      <p:ext uri="{BB962C8B-B14F-4D97-AF65-F5344CB8AC3E}">
        <p14:creationId xmlns:p14="http://schemas.microsoft.com/office/powerpoint/2010/main" val="314006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 Milk Run is a delivery method used to transport mixed loads from various suppliers to one customer. Instead of each supplier sending a truck every week to meet the needs of one customer, one truck (or vehicle) visits the suppliers to pick up the loads for that customer. This method of transport got its name from the dairy industry practice, where one tanker used to collect milk from several dairy farms for delivery to a milk processing company.</a:t>
            </a:r>
            <a:endParaRPr lang="en-US"/>
          </a:p>
        </p:txBody>
      </p:sp>
      <p:sp>
        <p:nvSpPr>
          <p:cNvPr id="4" name="Slide Number Placeholder 3"/>
          <p:cNvSpPr>
            <a:spLocks noGrp="1"/>
          </p:cNvSpPr>
          <p:nvPr>
            <p:ph type="sldNum" sz="quarter" idx="5"/>
          </p:nvPr>
        </p:nvSpPr>
        <p:spPr/>
        <p:txBody>
          <a:bodyPr/>
          <a:lstStyle/>
          <a:p>
            <a:fld id="{48F156A5-B1DF-6845-BD2A-5E6A0BC5B58A}" type="slidenum">
              <a:rPr lang="en-US" smtClean="0"/>
              <a:t>22</a:t>
            </a:fld>
            <a:endParaRPr lang="en-US"/>
          </a:p>
        </p:txBody>
      </p:sp>
    </p:spTree>
    <p:extLst>
      <p:ext uri="{BB962C8B-B14F-4D97-AF65-F5344CB8AC3E}">
        <p14:creationId xmlns:p14="http://schemas.microsoft.com/office/powerpoint/2010/main" val="2499907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vdvaccine.com/" TargetMode="External"/><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cvdvaccine.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hyperlink" Target="http://www.cvdvaccine.com/"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cvdvaccine.com/" TargetMode="External"/><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hyperlink" Target="http://www.cvdvaccine.com/" TargetMode="Externa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bwMode="invGray">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0" y="-1"/>
            <a:ext cx="12192000" cy="6858000"/>
          </a:xfrm>
          <a:prstGeom prst="rect">
            <a:avLst/>
          </a:prstGeom>
          <a:solidFill>
            <a:srgbClr val="1F19B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bg1"/>
              </a:solidFill>
              <a:latin typeface="+mj-lt"/>
            </a:endParaRPr>
          </a:p>
        </p:txBody>
      </p:sp>
      <p:sp>
        <p:nvSpPr>
          <p:cNvPr id="49" name="Title 1"/>
          <p:cNvSpPr>
            <a:spLocks noGrp="1"/>
          </p:cNvSpPr>
          <p:nvPr userDrawn="1">
            <p:ph type="ctrTitle"/>
          </p:nvPr>
        </p:nvSpPr>
        <p:spPr bwMode="white">
          <a:xfrm>
            <a:off x="596901" y="2016839"/>
            <a:ext cx="9827533" cy="1205865"/>
          </a:xfrm>
        </p:spPr>
        <p:txBody>
          <a:bodyPr vert="horz" lIns="0" tIns="0" rIns="0" bIns="0" rtlCol="0" anchor="b" anchorCtr="0">
            <a:noAutofit/>
          </a:bodyPr>
          <a:lstStyle>
            <a:lvl1pPr>
              <a:spcBef>
                <a:spcPts val="0"/>
              </a:spcBef>
              <a:defRPr lang="en-US" sz="4000" dirty="0">
                <a:solidFill>
                  <a:schemeClr val="bg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white">
          <a:xfrm>
            <a:off x="596901" y="3337002"/>
            <a:ext cx="9827626" cy="539496"/>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white">
          <a:xfrm>
            <a:off x="596901" y="3879928"/>
            <a:ext cx="9827626" cy="438150"/>
          </a:xfrm>
        </p:spPr>
        <p:txBody>
          <a:bodyPr lIns="0" tIns="0" rIns="0" bIns="0" anchor="b" anchorCtr="0"/>
          <a:lstStyle>
            <a:lvl1pPr marL="0" indent="0">
              <a:spcBef>
                <a:spcPts val="300"/>
              </a:spcBef>
              <a:buNone/>
              <a:defRPr sz="1200">
                <a:solidFill>
                  <a:schemeClr val="bg1"/>
                </a:solidFill>
              </a:defRPr>
            </a:lvl1pPr>
          </a:lstStyle>
          <a:p>
            <a:pPr lvl="0"/>
            <a:r>
              <a:rPr lang="en-US"/>
              <a:t>Click to edit Master text styles</a:t>
            </a:r>
          </a:p>
        </p:txBody>
      </p:sp>
      <p:pic>
        <p:nvPicPr>
          <p:cNvPr id="39" name="Picture 38" descr="A close up of a logo&#10;&#10;Description automatically generated">
            <a:extLst>
              <a:ext uri="{FF2B5EF4-FFF2-40B4-BE49-F238E27FC236}">
                <a16:creationId xmlns:a16="http://schemas.microsoft.com/office/drawing/2014/main" id="{F18E355D-2147-0E45-A178-F68CB31DAF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blackGray">
          <a:xfrm>
            <a:off x="0" y="1"/>
            <a:ext cx="12195176" cy="1629295"/>
          </a:xfrm>
          <a:prstGeom prst="rect">
            <a:avLst/>
          </a:prstGeom>
        </p:spPr>
      </p:pic>
      <p:sp>
        <p:nvSpPr>
          <p:cNvPr id="9" name="Rectangle 8">
            <a:extLst>
              <a:ext uri="{FF2B5EF4-FFF2-40B4-BE49-F238E27FC236}">
                <a16:creationId xmlns:a16="http://schemas.microsoft.com/office/drawing/2014/main" id="{40584550-9697-524C-BBE6-DA714703D55B}"/>
              </a:ext>
            </a:extLst>
          </p:cNvPr>
          <p:cNvSpPr/>
          <p:nvPr userDrawn="1"/>
        </p:nvSpPr>
        <p:spPr>
          <a:xfrm>
            <a:off x="2836636" y="6168179"/>
            <a:ext cx="8024403"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mn-lt"/>
                <a:ea typeface="+mn-ea"/>
                <a:cs typeface="Arial" panose="020B0604020202020204" pitchFamily="34" charset="0"/>
              </a:rPr>
              <a:t>Logistics and Handling Information Intended for the Use of State Immunization Units, Current as of November 2020,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mn-lt"/>
                <a:ea typeface="+mn-ea"/>
                <a:cs typeface="Arial" panose="020B0604020202020204" pitchFamily="34" charset="0"/>
              </a:rPr>
              <a:t>Specifications and assumptions are subject to change. No claims with respect to safety or efficacy are intended to be made prior to regulatory approval.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mn-lt"/>
                <a:ea typeface="+mn-ea"/>
                <a:cs typeface="Arial" panose="020B0604020202020204" pitchFamily="34" charset="0"/>
              </a:rPr>
              <a:t>PFIZER CONFIDENTIAL.</a:t>
            </a:r>
          </a:p>
        </p:txBody>
      </p:sp>
    </p:spTree>
    <p:custDataLst>
      <p:tags r:id="rId1"/>
    </p:custDataLst>
    <p:extLst>
      <p:ext uri="{BB962C8B-B14F-4D97-AF65-F5344CB8AC3E}">
        <p14:creationId xmlns:p14="http://schemas.microsoft.com/office/powerpoint/2010/main" val="117200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w/4 Photos">
    <p:spTree>
      <p:nvGrpSpPr>
        <p:cNvPr id="1" name=""/>
        <p:cNvGrpSpPr/>
        <p:nvPr/>
      </p:nvGrpSpPr>
      <p:grpSpPr>
        <a:xfrm>
          <a:off x="0" y="0"/>
          <a:ext cx="0" cy="0"/>
          <a:chOff x="0" y="0"/>
          <a:chExt cx="0" cy="0"/>
        </a:xfrm>
      </p:grpSpPr>
      <p:sp>
        <p:nvSpPr>
          <p:cNvPr id="3" name="Rectangle 2"/>
          <p:cNvSpPr/>
          <p:nvPr userDrawn="1"/>
        </p:nvSpPr>
        <p:spPr bwMode="gray">
          <a:xfrm>
            <a:off x="4231791" y="0"/>
            <a:ext cx="7960210" cy="6858000"/>
          </a:xfrm>
          <a:prstGeom prst="rect">
            <a:avLst/>
          </a:prstGeom>
          <a:solidFill>
            <a:srgbClr val="1F19B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bg1"/>
              </a:solidFill>
              <a:latin typeface="+mj-lt"/>
            </a:endParaRPr>
          </a:p>
        </p:txBody>
      </p:sp>
      <p:sp>
        <p:nvSpPr>
          <p:cNvPr id="5" name="Text Placeholder 4"/>
          <p:cNvSpPr>
            <a:spLocks noGrp="1"/>
          </p:cNvSpPr>
          <p:nvPr>
            <p:ph type="body" sz="quarter" idx="10"/>
          </p:nvPr>
        </p:nvSpPr>
        <p:spPr>
          <a:xfrm>
            <a:off x="594361" y="3565868"/>
            <a:ext cx="3473602" cy="1270000"/>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594361" y="592184"/>
            <a:ext cx="3473602" cy="2877240"/>
          </a:xfrm>
        </p:spPr>
        <p:txBody>
          <a:bodyPr vert="horz" lIns="0" tIns="0" rIns="0" bIns="0" rtlCol="0" anchor="b" anchorCtr="0">
            <a:noAutofit/>
          </a:bodyPr>
          <a:lstStyle>
            <a:lvl1pPr>
              <a:defRPr lang="en-US" sz="4400" b="1" dirty="0">
                <a:solidFill>
                  <a:schemeClr val="tx1"/>
                </a:solidFill>
              </a:defRPr>
            </a:lvl1pPr>
          </a:lstStyle>
          <a:p>
            <a:pPr lvl="0"/>
            <a:r>
              <a:rPr lang="en-US"/>
              <a:t>Click to edit Master title style</a:t>
            </a:r>
          </a:p>
        </p:txBody>
      </p:sp>
      <p:sp>
        <p:nvSpPr>
          <p:cNvPr id="7" name="Rectangle 6">
            <a:extLst>
              <a:ext uri="{FF2B5EF4-FFF2-40B4-BE49-F238E27FC236}">
                <a16:creationId xmlns:a16="http://schemas.microsoft.com/office/drawing/2014/main" id="{20E77BEA-038B-9243-93D9-58C64DF436AE}"/>
              </a:ext>
            </a:extLst>
          </p:cNvPr>
          <p:cNvSpPr/>
          <p:nvPr userDrawn="1"/>
        </p:nvSpPr>
        <p:spPr>
          <a:xfrm>
            <a:off x="4333391" y="6080550"/>
            <a:ext cx="7706209" cy="7571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bg1"/>
                </a:solidFill>
                <a:latin typeface="+mn-lt"/>
                <a:ea typeface="+mn-ea"/>
                <a:cs typeface="Arial" panose="020B0604020202020204" pitchFamily="34" charset="0"/>
              </a:rPr>
              <a:t>Current as of December 2020, </a:t>
            </a:r>
            <a:r>
              <a:rPr lang="en-US" sz="900" b="0" i="0" kern="1200">
                <a:solidFill>
                  <a:schemeClr val="bg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bg1"/>
                </a:solidFill>
                <a:latin typeface="+mn-lt"/>
                <a:ea typeface="+mn-ea"/>
                <a:cs typeface="Arial" panose="020B0604020202020204" pitchFamily="34" charset="0"/>
              </a:rPr>
              <a:t>BioNTech</a:t>
            </a:r>
            <a:r>
              <a:rPr lang="en-US" sz="900" b="0" i="0" kern="1200">
                <a:solidFill>
                  <a:schemeClr val="bg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bg1"/>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www.cvdvaccine.com</a:t>
            </a:r>
            <a:r>
              <a:rPr lang="en-US" sz="900" b="0" i="0" kern="1200">
                <a:solidFill>
                  <a:schemeClr val="bg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bg1"/>
                </a:solidFill>
                <a:latin typeface="+mn-lt"/>
                <a:ea typeface="+mn-ea"/>
                <a:cs typeface="Arial" panose="020B0604020202020204" pitchFamily="34" charset="0"/>
              </a:rPr>
              <a:t> PFIZER CONFIDENTIAL.</a:t>
            </a:r>
          </a:p>
        </p:txBody>
      </p:sp>
    </p:spTree>
    <p:custDataLst>
      <p:tags r:id="rId1"/>
    </p:custDataLst>
    <p:extLst>
      <p:ext uri="{BB962C8B-B14F-4D97-AF65-F5344CB8AC3E}">
        <p14:creationId xmlns:p14="http://schemas.microsoft.com/office/powerpoint/2010/main" val="389836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throughs">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A989F49F-A647-4934-9A91-2E216C64E2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796"/>
          <a:stretch/>
        </p:blipFill>
        <p:spPr>
          <a:xfrm>
            <a:off x="0" y="0"/>
            <a:ext cx="12192127" cy="6858000"/>
          </a:xfrm>
          <a:prstGeom prst="rect">
            <a:avLst/>
          </a:prstGeom>
        </p:spPr>
      </p:pic>
      <p:sp>
        <p:nvSpPr>
          <p:cNvPr id="7" name="Rectangle 6">
            <a:extLst>
              <a:ext uri="{FF2B5EF4-FFF2-40B4-BE49-F238E27FC236}">
                <a16:creationId xmlns:a16="http://schemas.microsoft.com/office/drawing/2014/main" id="{76C5F81E-F334-458F-92D4-B885DCDE9410}"/>
              </a:ext>
            </a:extLst>
          </p:cNvPr>
          <p:cNvSpPr/>
          <p:nvPr userDrawn="1"/>
        </p:nvSpPr>
        <p:spPr>
          <a:xfrm>
            <a:off x="5833060"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extLst>
      <p:ext uri="{BB962C8B-B14F-4D97-AF65-F5344CB8AC3E}">
        <p14:creationId xmlns:p14="http://schemas.microsoft.com/office/powerpoint/2010/main" val="260747178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rage">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B22B78B-5EB4-480B-92E9-5A2DA6C5C7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29" t="2963" r="-1429" b="-2963"/>
          <a:stretch/>
        </p:blipFill>
        <p:spPr>
          <a:xfrm>
            <a:off x="0" y="0"/>
            <a:ext cx="12195176" cy="6858000"/>
          </a:xfrm>
          <a:prstGeom prst="rect">
            <a:avLst/>
          </a:prstGeom>
          <a:solidFill>
            <a:srgbClr val="FFFFFF"/>
          </a:solidFill>
        </p:spPr>
      </p:pic>
    </p:spTree>
    <p:extLst>
      <p:ext uri="{BB962C8B-B14F-4D97-AF65-F5344CB8AC3E}">
        <p14:creationId xmlns:p14="http://schemas.microsoft.com/office/powerpoint/2010/main" val="724370029"/>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xcellence">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A68AA54-FEC4-4DAC-AFBB-336D4338CB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24" t="4010" r="-2024" b="-4010"/>
          <a:stretch/>
        </p:blipFill>
        <p:spPr>
          <a:xfrm>
            <a:off x="0" y="0"/>
            <a:ext cx="12195176" cy="6858000"/>
          </a:xfrm>
          <a:prstGeom prst="rect">
            <a:avLst/>
          </a:prstGeom>
          <a:solidFill>
            <a:schemeClr val="bg1"/>
          </a:solidFill>
        </p:spPr>
      </p:pic>
    </p:spTree>
    <p:extLst>
      <p:ext uri="{BB962C8B-B14F-4D97-AF65-F5344CB8AC3E}">
        <p14:creationId xmlns:p14="http://schemas.microsoft.com/office/powerpoint/2010/main" val="1282834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quity">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DC05172-935B-45EA-9A0C-72E898CFA7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79" t="4074" r="-1979" b="-4074"/>
          <a:stretch/>
        </p:blipFill>
        <p:spPr>
          <a:xfrm>
            <a:off x="0" y="0"/>
            <a:ext cx="12195176" cy="6858000"/>
          </a:xfrm>
          <a:prstGeom prst="rect">
            <a:avLst/>
          </a:prstGeom>
          <a:solidFill>
            <a:schemeClr val="bg1"/>
          </a:solidFill>
        </p:spPr>
      </p:pic>
    </p:spTree>
    <p:extLst>
      <p:ext uri="{BB962C8B-B14F-4D97-AF65-F5344CB8AC3E}">
        <p14:creationId xmlns:p14="http://schemas.microsoft.com/office/powerpoint/2010/main" val="2260848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Joy">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C175371-3AB0-412D-89D8-F66DC58FF0B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3" t="3889" r="-833" b="-3889"/>
          <a:stretch/>
        </p:blipFill>
        <p:spPr>
          <a:xfrm>
            <a:off x="0" y="0"/>
            <a:ext cx="12195176" cy="6858000"/>
          </a:xfrm>
          <a:prstGeom prst="rect">
            <a:avLst/>
          </a:prstGeom>
          <a:solidFill>
            <a:schemeClr val="bg1"/>
          </a:solidFill>
        </p:spPr>
      </p:pic>
    </p:spTree>
    <p:extLst>
      <p:ext uri="{BB962C8B-B14F-4D97-AF65-F5344CB8AC3E}">
        <p14:creationId xmlns:p14="http://schemas.microsoft.com/office/powerpoint/2010/main" val="63828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Values">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17A9EFE0-8510-443B-B03C-CD462A1D89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242" b="-6242"/>
          <a:stretch/>
        </p:blipFill>
        <p:spPr>
          <a:xfrm>
            <a:off x="0" y="0"/>
            <a:ext cx="12195176" cy="6858000"/>
          </a:xfrm>
          <a:prstGeom prst="rect">
            <a:avLst/>
          </a:prstGeom>
          <a:solidFill>
            <a:schemeClr val="bg1"/>
          </a:solidFill>
        </p:spPr>
      </p:pic>
    </p:spTree>
    <p:extLst>
      <p:ext uri="{BB962C8B-B14F-4D97-AF65-F5344CB8AC3E}">
        <p14:creationId xmlns:p14="http://schemas.microsoft.com/office/powerpoint/2010/main" val="301395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Quote-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C25568-8D69-4E6A-9236-B8153A972350}"/>
              </a:ext>
            </a:extLst>
          </p:cNvPr>
          <p:cNvSpPr/>
          <p:nvPr userDrawn="1"/>
        </p:nvSpPr>
        <p:spPr bwMode="gray">
          <a:xfrm>
            <a:off x="1" y="0"/>
            <a:ext cx="12192000" cy="6858000"/>
          </a:xfrm>
          <a:prstGeom prst="rect">
            <a:avLst/>
          </a:prstGeom>
          <a:solidFill>
            <a:srgbClr val="1F19B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bg1"/>
              </a:solidFill>
              <a:latin typeface="+mj-lt"/>
            </a:endParaRPr>
          </a:p>
        </p:txBody>
      </p:sp>
      <p:pic>
        <p:nvPicPr>
          <p:cNvPr id="4" name="Picture 3" descr="A close up of a logo&#10;&#10;Description automatically generated">
            <a:extLst>
              <a:ext uri="{FF2B5EF4-FFF2-40B4-BE49-F238E27FC236}">
                <a16:creationId xmlns:a16="http://schemas.microsoft.com/office/drawing/2014/main" id="{EC76E67C-DD1E-4498-8103-9C4CDF045B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blackGray">
          <a:xfrm>
            <a:off x="0" y="1"/>
            <a:ext cx="12195176" cy="1629295"/>
          </a:xfrm>
          <a:prstGeom prst="rect">
            <a:avLst/>
          </a:prstGeom>
        </p:spPr>
      </p:pic>
      <p:sp>
        <p:nvSpPr>
          <p:cNvPr id="2" name="Title 1">
            <a:extLst>
              <a:ext uri="{FF2B5EF4-FFF2-40B4-BE49-F238E27FC236}">
                <a16:creationId xmlns:a16="http://schemas.microsoft.com/office/drawing/2014/main" id="{C9EBE824-CABD-4970-8EAA-3F5D11EA7709}"/>
              </a:ext>
            </a:extLst>
          </p:cNvPr>
          <p:cNvSpPr>
            <a:spLocks noGrp="1"/>
          </p:cNvSpPr>
          <p:nvPr>
            <p:ph type="title" hasCustomPrompt="1"/>
          </p:nvPr>
        </p:nvSpPr>
        <p:spPr>
          <a:xfrm>
            <a:off x="446914" y="1693898"/>
            <a:ext cx="8552007" cy="1791316"/>
          </a:xfrm>
        </p:spPr>
        <p:txBody>
          <a:bodyPr anchor="t"/>
          <a:lstStyle>
            <a:lvl1pPr>
              <a:defRPr sz="6000">
                <a:solidFill>
                  <a:schemeClr val="bg1"/>
                </a:solidFill>
              </a:defRPr>
            </a:lvl1pPr>
          </a:lstStyle>
          <a:p>
            <a:r>
              <a:rPr lang="en-US"/>
              <a:t>“Big quote” or big statement </a:t>
            </a:r>
          </a:p>
        </p:txBody>
      </p:sp>
      <p:sp>
        <p:nvSpPr>
          <p:cNvPr id="8" name="Text Placeholder 7">
            <a:extLst>
              <a:ext uri="{FF2B5EF4-FFF2-40B4-BE49-F238E27FC236}">
                <a16:creationId xmlns:a16="http://schemas.microsoft.com/office/drawing/2014/main" id="{8CC6333D-6D5F-4866-8426-56B204259B81}"/>
              </a:ext>
            </a:extLst>
          </p:cNvPr>
          <p:cNvSpPr>
            <a:spLocks noGrp="1"/>
          </p:cNvSpPr>
          <p:nvPr>
            <p:ph type="body" sz="quarter" idx="10" hasCustomPrompt="1"/>
          </p:nvPr>
        </p:nvSpPr>
        <p:spPr>
          <a:xfrm>
            <a:off x="446915" y="418440"/>
            <a:ext cx="2543132" cy="304491"/>
          </a:xfrm>
        </p:spPr>
        <p:txBody>
          <a:bodyPr/>
          <a:lstStyle>
            <a:lvl1pPr marL="0" indent="0">
              <a:buNone/>
              <a:defRPr sz="1000" b="1">
                <a:solidFill>
                  <a:schemeClr val="bg1"/>
                </a:solidFill>
              </a:defRPr>
            </a:lvl1pPr>
          </a:lstStyle>
          <a:p>
            <a:pPr lvl="0"/>
            <a:r>
              <a:rPr lang="en-US"/>
              <a:t>Lorem Ipsum Dolor</a:t>
            </a:r>
          </a:p>
        </p:txBody>
      </p:sp>
      <p:sp>
        <p:nvSpPr>
          <p:cNvPr id="7" name="Rectangle 6">
            <a:extLst>
              <a:ext uri="{FF2B5EF4-FFF2-40B4-BE49-F238E27FC236}">
                <a16:creationId xmlns:a16="http://schemas.microsoft.com/office/drawing/2014/main" id="{84035539-3F0F-EB46-86A1-AFBA4A372A2C}"/>
              </a:ext>
            </a:extLst>
          </p:cNvPr>
          <p:cNvSpPr/>
          <p:nvPr userDrawn="1"/>
        </p:nvSpPr>
        <p:spPr>
          <a:xfrm>
            <a:off x="446914" y="6201509"/>
            <a:ext cx="11105006" cy="5355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bg1"/>
                </a:solidFill>
                <a:latin typeface="+mn-lt"/>
                <a:ea typeface="+mn-ea"/>
                <a:cs typeface="Arial" panose="020B0604020202020204" pitchFamily="34" charset="0"/>
              </a:rPr>
              <a:t>Current as of December 2020, </a:t>
            </a:r>
            <a:r>
              <a:rPr lang="en-US" sz="900" b="0" i="0" kern="1200">
                <a:solidFill>
                  <a:schemeClr val="bg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bg1"/>
                </a:solidFill>
                <a:latin typeface="+mn-lt"/>
                <a:ea typeface="+mn-ea"/>
                <a:cs typeface="Arial" panose="020B0604020202020204" pitchFamily="34" charset="0"/>
              </a:rPr>
              <a:t>BioNTech</a:t>
            </a:r>
            <a:r>
              <a:rPr lang="en-US" sz="900" b="0" i="0" kern="1200">
                <a:solidFill>
                  <a:schemeClr val="bg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bg1"/>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www.cvdvaccine.com</a:t>
            </a:r>
            <a:r>
              <a:rPr lang="en-US" sz="900" b="0" i="0" kern="1200">
                <a:solidFill>
                  <a:schemeClr val="bg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bg1"/>
                </a:solidFill>
                <a:latin typeface="+mn-lt"/>
                <a:ea typeface="+mn-ea"/>
                <a:cs typeface="Arial" panose="020B0604020202020204" pitchFamily="34" charset="0"/>
              </a:rPr>
              <a:t> PFIZER CONFIDENTIAL.</a:t>
            </a:r>
          </a:p>
        </p:txBody>
      </p:sp>
    </p:spTree>
    <p:extLst>
      <p:ext uri="{BB962C8B-B14F-4D97-AF65-F5344CB8AC3E}">
        <p14:creationId xmlns:p14="http://schemas.microsoft.com/office/powerpoint/2010/main" val="374540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ig Quote-Blu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68B19CC-5A90-40EA-A151-83F3A65D74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5176" cy="1933722"/>
          </a:xfrm>
          <a:prstGeom prst="rect">
            <a:avLst/>
          </a:prstGeom>
        </p:spPr>
      </p:pic>
      <p:sp>
        <p:nvSpPr>
          <p:cNvPr id="2" name="Title 1">
            <a:extLst>
              <a:ext uri="{FF2B5EF4-FFF2-40B4-BE49-F238E27FC236}">
                <a16:creationId xmlns:a16="http://schemas.microsoft.com/office/drawing/2014/main" id="{C9EBE824-CABD-4970-8EAA-3F5D11EA7709}"/>
              </a:ext>
            </a:extLst>
          </p:cNvPr>
          <p:cNvSpPr>
            <a:spLocks noGrp="1"/>
          </p:cNvSpPr>
          <p:nvPr>
            <p:ph type="title" hasCustomPrompt="1"/>
          </p:nvPr>
        </p:nvSpPr>
        <p:spPr>
          <a:xfrm>
            <a:off x="446914" y="1693898"/>
            <a:ext cx="8552007" cy="1791316"/>
          </a:xfrm>
        </p:spPr>
        <p:txBody>
          <a:bodyPr anchor="t"/>
          <a:lstStyle>
            <a:lvl1pPr>
              <a:defRPr sz="6000">
                <a:solidFill>
                  <a:schemeClr val="accent1">
                    <a:lumMod val="75000"/>
                  </a:schemeClr>
                </a:solidFill>
              </a:defRPr>
            </a:lvl1pPr>
          </a:lstStyle>
          <a:p>
            <a:r>
              <a:rPr lang="en-US"/>
              <a:t>“Big quote” or big statement </a:t>
            </a:r>
          </a:p>
        </p:txBody>
      </p:sp>
      <p:sp>
        <p:nvSpPr>
          <p:cNvPr id="8" name="Text Placeholder 7">
            <a:extLst>
              <a:ext uri="{FF2B5EF4-FFF2-40B4-BE49-F238E27FC236}">
                <a16:creationId xmlns:a16="http://schemas.microsoft.com/office/drawing/2014/main" id="{8CC6333D-6D5F-4866-8426-56B204259B81}"/>
              </a:ext>
            </a:extLst>
          </p:cNvPr>
          <p:cNvSpPr>
            <a:spLocks noGrp="1"/>
          </p:cNvSpPr>
          <p:nvPr>
            <p:ph type="body" sz="quarter" idx="10" hasCustomPrompt="1"/>
          </p:nvPr>
        </p:nvSpPr>
        <p:spPr>
          <a:xfrm>
            <a:off x="446915" y="418440"/>
            <a:ext cx="2543132" cy="304491"/>
          </a:xfrm>
        </p:spPr>
        <p:txBody>
          <a:bodyPr/>
          <a:lstStyle>
            <a:lvl1pPr marL="0" indent="0">
              <a:buNone/>
              <a:defRPr sz="1000" b="1">
                <a:solidFill>
                  <a:schemeClr val="tx1"/>
                </a:solidFill>
              </a:defRPr>
            </a:lvl1pPr>
          </a:lstStyle>
          <a:p>
            <a:pPr lvl="0"/>
            <a:r>
              <a:rPr lang="en-US"/>
              <a:t>Lorem Ipsum Dolor</a:t>
            </a:r>
          </a:p>
        </p:txBody>
      </p:sp>
      <p:sp>
        <p:nvSpPr>
          <p:cNvPr id="9" name="Rectangle 8">
            <a:extLst>
              <a:ext uri="{FF2B5EF4-FFF2-40B4-BE49-F238E27FC236}">
                <a16:creationId xmlns:a16="http://schemas.microsoft.com/office/drawing/2014/main" id="{CCB25F46-B39E-AD45-8FCC-19294BD5DEE6}"/>
              </a:ext>
            </a:extLst>
          </p:cNvPr>
          <p:cNvSpPr/>
          <p:nvPr userDrawn="1"/>
        </p:nvSpPr>
        <p:spPr>
          <a:xfrm>
            <a:off x="2836636" y="6168179"/>
            <a:ext cx="8024403"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Logistics and Handling Information Intended for the Use of State Immunization Units, Current as of November 2020,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Specifications and assumptions are subject to change. No claims with respect to safety or efficacy are intended to be made prior to regulatory approval.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PFIZER CONFIDENTIAL.</a:t>
            </a:r>
          </a:p>
        </p:txBody>
      </p:sp>
    </p:spTree>
    <p:extLst>
      <p:ext uri="{BB962C8B-B14F-4D97-AF65-F5344CB8AC3E}">
        <p14:creationId xmlns:p14="http://schemas.microsoft.com/office/powerpoint/2010/main" val="138230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72290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72C3496-29CC-FF4E-8901-6038F96E82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5176" cy="1629295"/>
          </a:xfrm>
          <a:prstGeom prst="rect">
            <a:avLst/>
          </a:prstGeom>
        </p:spPr>
      </p:pic>
      <p:sp>
        <p:nvSpPr>
          <p:cNvPr id="49" name="Title 1"/>
          <p:cNvSpPr>
            <a:spLocks noGrp="1"/>
          </p:cNvSpPr>
          <p:nvPr userDrawn="1">
            <p:ph type="ctrTitle"/>
          </p:nvPr>
        </p:nvSpPr>
        <p:spPr bwMode="gray">
          <a:xfrm>
            <a:off x="596901" y="2016839"/>
            <a:ext cx="9827533" cy="1205865"/>
          </a:xfrm>
        </p:spPr>
        <p:txBody>
          <a:bodyPr vert="horz" lIns="0" tIns="0" rIns="0" bIns="0" rtlCol="0" anchor="b" anchorCtr="0">
            <a:noAutofit/>
          </a:bodyPr>
          <a:lstStyle>
            <a:lvl1pPr>
              <a:spcBef>
                <a:spcPts val="0"/>
              </a:spcBef>
              <a:defRPr lang="en-US" sz="4000" dirty="0">
                <a:solidFill>
                  <a:srgbClr val="1E19BB"/>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596901" y="3337002"/>
            <a:ext cx="9827626" cy="539496"/>
          </a:xfrm>
        </p:spPr>
        <p:txBody>
          <a:bodyPr lIns="0" tIns="0" rIns="0" bIns="0" anchor="t"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596901" y="3879928"/>
            <a:ext cx="9827626" cy="438150"/>
          </a:xfrm>
        </p:spPr>
        <p:txBody>
          <a:bodyPr lIns="0" tIns="0" rIns="0" bIns="0" anchor="b" anchorCtr="0"/>
          <a:lstStyle>
            <a:lvl1pPr marL="0" indent="0">
              <a:spcBef>
                <a:spcPts val="300"/>
              </a:spcBef>
              <a:buNone/>
              <a:defRPr sz="1200">
                <a:solidFill>
                  <a:schemeClr val="tx1"/>
                </a:solidFill>
              </a:defRPr>
            </a:lvl1pPr>
          </a:lstStyle>
          <a:p>
            <a:pPr lvl="0"/>
            <a:r>
              <a:rPr lang="en-US"/>
              <a:t>Click to edit Master text styles</a:t>
            </a:r>
          </a:p>
        </p:txBody>
      </p:sp>
      <p:sp>
        <p:nvSpPr>
          <p:cNvPr id="8" name="Rectangle 7">
            <a:extLst>
              <a:ext uri="{FF2B5EF4-FFF2-40B4-BE49-F238E27FC236}">
                <a16:creationId xmlns:a16="http://schemas.microsoft.com/office/drawing/2014/main" id="{6EE6EB97-9BE8-2F42-B8B1-00609E2A87FC}"/>
              </a:ext>
            </a:extLst>
          </p:cNvPr>
          <p:cNvSpPr/>
          <p:nvPr userDrawn="1"/>
        </p:nvSpPr>
        <p:spPr>
          <a:xfrm>
            <a:off x="596901" y="6201509"/>
            <a:ext cx="11148059" cy="5355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Current as of December 2020, </a:t>
            </a:r>
            <a:r>
              <a:rPr lang="en-US" sz="900" b="0" i="0" kern="1200">
                <a:solidFill>
                  <a:schemeClr val="tx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tx1"/>
                </a:solidFill>
                <a:latin typeface="+mn-lt"/>
                <a:ea typeface="+mn-ea"/>
                <a:cs typeface="Arial" panose="020B0604020202020204" pitchFamily="34" charset="0"/>
              </a:rPr>
              <a:t>BioNTech</a:t>
            </a:r>
            <a:r>
              <a:rPr lang="en-US" sz="900" b="0" i="0" kern="1200">
                <a:solidFill>
                  <a:schemeClr val="tx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tx1"/>
                </a:solidFill>
                <a:latin typeface="+mn-lt"/>
                <a:ea typeface="+mn-ea"/>
                <a:cs typeface="Arial" panose="020B0604020202020204" pitchFamily="34" charset="0"/>
                <a:hlinkClick r:id="rId4">
                  <a:extLst>
                    <a:ext uri="{A12FA001-AC4F-418D-AE19-62706E023703}">
                      <ahyp:hlinkClr xmlns:ahyp="http://schemas.microsoft.com/office/drawing/2018/hyperlinkcolor" val="tx"/>
                    </a:ext>
                  </a:extLst>
                </a:hlinkClick>
              </a:rPr>
              <a:t>www.cvdvaccine.com</a:t>
            </a:r>
            <a:r>
              <a:rPr lang="en-US" sz="900" b="0" i="0" kern="1200">
                <a:solidFill>
                  <a:schemeClr val="tx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tx1"/>
                </a:solidFill>
                <a:latin typeface="+mn-lt"/>
                <a:ea typeface="+mn-ea"/>
                <a:cs typeface="Arial" panose="020B0604020202020204" pitchFamily="34" charset="0"/>
              </a:rPr>
              <a:t> PFIZER CONFIDENTIAL.</a:t>
            </a:r>
          </a:p>
        </p:txBody>
      </p:sp>
    </p:spTree>
    <p:custDataLst>
      <p:tags r:id="rId1"/>
    </p:custDataLst>
    <p:extLst>
      <p:ext uri="{BB962C8B-B14F-4D97-AF65-F5344CB8AC3E}">
        <p14:creationId xmlns:p14="http://schemas.microsoft.com/office/powerpoint/2010/main" val="1532215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2"/>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BFA0FFC2-0077-4DBC-86AC-00EC22BD0538}"/>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1703939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3995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096300E1-9EC6-481F-B46B-33AAA0A7874D}"/>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344372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6" name="Content Placeholder 2"/>
          <p:cNvSpPr>
            <a:spLocks noGrp="1"/>
          </p:cNvSpPr>
          <p:nvPr>
            <p:ph idx="17"/>
          </p:nvPr>
        </p:nvSpPr>
        <p:spPr>
          <a:xfrm>
            <a:off x="448174" y="1647826"/>
            <a:ext cx="11295780" cy="3962673"/>
          </a:xfrm>
        </p:spPr>
        <p:txBody>
          <a:bodyPr/>
          <a:lstStyle>
            <a:lvl1pPr marL="322263" indent="-322263">
              <a:buFont typeface="+mj-lt"/>
              <a:buAutoNum type="arabicPeriod"/>
              <a:defRPr/>
            </a:lvl1pPr>
            <a:lvl2pPr marL="566738" indent="-166688">
              <a:defRPr/>
            </a:lvl2pPr>
            <a:lvl3pPr marL="749300" indent="-174625">
              <a:defRPr/>
            </a:lvl3pPr>
            <a:lvl4pPr marL="974725" indent="-165100">
              <a:defRPr/>
            </a:lvl4pPr>
            <a:lvl5pPr marL="1176338" indent="-1492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9" name="Text Placeholder 2">
            <a:extLst>
              <a:ext uri="{FF2B5EF4-FFF2-40B4-BE49-F238E27FC236}">
                <a16:creationId xmlns:a16="http://schemas.microsoft.com/office/drawing/2014/main" id="{4781A597-BA4C-422A-AA33-07BC6E4F0A00}"/>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1797769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 Dark Blue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DA16B9-AFF7-BC46-9AD5-5BE5A32940DF}"/>
              </a:ext>
            </a:extLst>
          </p:cNvPr>
          <p:cNvSpPr/>
          <p:nvPr userDrawn="1"/>
        </p:nvSpPr>
        <p:spPr bwMode="gray">
          <a:xfrm>
            <a:off x="0" y="0"/>
            <a:ext cx="4301708" cy="6858000"/>
          </a:xfrm>
          <a:prstGeom prst="rect">
            <a:avLst/>
          </a:prstGeom>
          <a:solidFill>
            <a:srgbClr val="1E19B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3" name="Content Placeholder 2"/>
          <p:cNvSpPr>
            <a:spLocks noGrp="1"/>
          </p:cNvSpPr>
          <p:nvPr>
            <p:ph idx="1"/>
          </p:nvPr>
        </p:nvSpPr>
        <p:spPr>
          <a:xfrm>
            <a:off x="4790961" y="687979"/>
            <a:ext cx="6952991" cy="4948647"/>
          </a:xfrm>
        </p:spPr>
        <p:txBody>
          <a:bodyPr/>
          <a:lstStyle>
            <a:lvl1pPr marL="322263" indent="-322263">
              <a:buFont typeface="+mj-lt"/>
              <a:buAutoNum type="arabicPeriod"/>
              <a:defRPr/>
            </a:lvl1pPr>
            <a:lvl2pPr marL="566738" indent="-166688">
              <a:defRPr/>
            </a:lvl2pPr>
            <a:lvl3pPr marL="749300" indent="-174625">
              <a:defRPr/>
            </a:lvl3pPr>
            <a:lvl4pPr marL="974725" indent="-165100">
              <a:defRPr/>
            </a:lvl4pPr>
            <a:lvl5pPr marL="1176338" indent="-14922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79699" y="687979"/>
            <a:ext cx="3875372" cy="950976"/>
          </a:xfrm>
        </p:spPr>
        <p:txBody>
          <a:bodyPr anchor="t" anchorCtr="0"/>
          <a:lstStyle>
            <a:lvl1pPr algn="l">
              <a:defRPr>
                <a:solidFill>
                  <a:schemeClr val="bg1"/>
                </a:solidFill>
              </a:defRPr>
            </a:lvl1pPr>
          </a:lstStyle>
          <a:p>
            <a:r>
              <a:rPr lang="en-US"/>
              <a:t>Agenda</a:t>
            </a:r>
          </a:p>
        </p:txBody>
      </p:sp>
      <p:sp>
        <p:nvSpPr>
          <p:cNvPr id="7" name="Slide Number Placeholder 5"/>
          <p:cNvSpPr txBox="1">
            <a:spLocks/>
          </p:cNvSpPr>
          <p:nvPr userDrawn="1"/>
        </p:nvSpPr>
        <p:spPr bwMode="gray">
          <a:xfrm>
            <a:off x="11522495" y="6544275"/>
            <a:ext cx="438151"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solidFill>
                <a:latin typeface="+mn-lt"/>
              </a:rPr>
              <a:pPr/>
              <a:t>‹#›</a:t>
            </a:fld>
            <a:endParaRPr lang="en-US" sz="900">
              <a:solidFill>
                <a:schemeClr val="tx1"/>
              </a:solidFill>
              <a:latin typeface="+mn-lt"/>
            </a:endParaRPr>
          </a:p>
        </p:txBody>
      </p:sp>
      <p:sp>
        <p:nvSpPr>
          <p:cNvPr id="9" name="Rectangle 8">
            <a:extLst>
              <a:ext uri="{FF2B5EF4-FFF2-40B4-BE49-F238E27FC236}">
                <a16:creationId xmlns:a16="http://schemas.microsoft.com/office/drawing/2014/main" id="{EF87D833-6E7F-C442-B3ED-5DC3107AE4CC}"/>
              </a:ext>
            </a:extLst>
          </p:cNvPr>
          <p:cNvSpPr/>
          <p:nvPr userDrawn="1"/>
        </p:nvSpPr>
        <p:spPr>
          <a:xfrm>
            <a:off x="4301708" y="6093611"/>
            <a:ext cx="7351812" cy="7571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Current as of December 2020, </a:t>
            </a:r>
            <a:r>
              <a:rPr lang="en-US" sz="900" b="0" i="0" kern="1200">
                <a:solidFill>
                  <a:schemeClr val="tx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tx1"/>
                </a:solidFill>
                <a:latin typeface="+mn-lt"/>
                <a:ea typeface="+mn-ea"/>
                <a:cs typeface="Arial" panose="020B0604020202020204" pitchFamily="34" charset="0"/>
              </a:rPr>
              <a:t>BioNTech</a:t>
            </a:r>
            <a:r>
              <a:rPr lang="en-US" sz="900" b="0" i="0" kern="1200">
                <a:solidFill>
                  <a:schemeClr val="tx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tx1"/>
                </a:solidFill>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www.cvdvaccine.com</a:t>
            </a:r>
            <a:r>
              <a:rPr lang="en-US" sz="900" b="0" i="0" kern="1200">
                <a:solidFill>
                  <a:schemeClr val="tx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tx1"/>
                </a:solidFill>
                <a:latin typeface="+mn-lt"/>
                <a:ea typeface="+mn-ea"/>
                <a:cs typeface="Arial" panose="020B0604020202020204" pitchFamily="34" charset="0"/>
              </a:rPr>
              <a:t> PFIZER CONFIDENTIAL.</a:t>
            </a:r>
          </a:p>
        </p:txBody>
      </p:sp>
    </p:spTree>
    <p:custDataLst>
      <p:tags r:id="rId1"/>
    </p:custDataLst>
    <p:extLst>
      <p:ext uri="{BB962C8B-B14F-4D97-AF65-F5344CB8AC3E}">
        <p14:creationId xmlns:p14="http://schemas.microsoft.com/office/powerpoint/2010/main" val="136099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Light Blu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3995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10" name="Text Placeholder 2">
            <a:extLst>
              <a:ext uri="{FF2B5EF4-FFF2-40B4-BE49-F238E27FC236}">
                <a16:creationId xmlns:a16="http://schemas.microsoft.com/office/drawing/2014/main" id="{CCAB218D-F7CA-48DF-AC12-27BF4AF7B8CB}"/>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165297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14" name="Text Placeholder 9"/>
          <p:cNvSpPr>
            <a:spLocks noGrp="1"/>
          </p:cNvSpPr>
          <p:nvPr>
            <p:ph type="body" sz="quarter" idx="30"/>
          </p:nvPr>
        </p:nvSpPr>
        <p:spPr>
          <a:xfrm>
            <a:off x="448173" y="1647824"/>
            <a:ext cx="11295782"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7" name="Content Placeholder 2"/>
          <p:cNvSpPr>
            <a:spLocks noGrp="1"/>
          </p:cNvSpPr>
          <p:nvPr>
            <p:ph idx="37"/>
          </p:nvPr>
        </p:nvSpPr>
        <p:spPr>
          <a:xfrm>
            <a:off x="448173" y="2209801"/>
            <a:ext cx="11295782" cy="3590924"/>
          </a:xfrm>
        </p:spPr>
        <p:txBody>
          <a:bodyPr/>
          <a:lstStyle>
            <a:lvl1pPr marL="174625" indent="-174625">
              <a:spcBef>
                <a:spcPts val="1000"/>
              </a:spcBef>
              <a:defRPr sz="1600"/>
            </a:lvl1pPr>
            <a:lvl2pPr marL="339725" indent="-112713">
              <a:spcBef>
                <a:spcPts val="500"/>
              </a:spcBef>
              <a:defRPr sz="1400"/>
            </a:lvl2pPr>
            <a:lvl3pPr marL="514350" indent="-114300">
              <a:spcBef>
                <a:spcPts val="200"/>
              </a:spcBef>
              <a:defRPr sz="1200"/>
            </a:lvl3pPr>
            <a:lvl4pPr marL="685800" indent="-114300">
              <a:spcBef>
                <a:spcPts val="200"/>
              </a:spcBef>
              <a:defRPr sz="1100"/>
            </a:lvl4pPr>
            <a:lvl5pPr marL="858838" indent="-11588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A82D9E83-5384-4A42-AB9A-F9F9505EFE63}"/>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3294702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5"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14"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5" name="Content Placeholder 2"/>
          <p:cNvSpPr>
            <a:spLocks noGrp="1"/>
          </p:cNvSpPr>
          <p:nvPr>
            <p:ph idx="37"/>
          </p:nvPr>
        </p:nvSpPr>
        <p:spPr>
          <a:xfrm>
            <a:off x="448173" y="2209801"/>
            <a:ext cx="5537557" cy="3584448"/>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1" name="Content Placeholder 2"/>
          <p:cNvSpPr>
            <a:spLocks noGrp="1"/>
          </p:cNvSpPr>
          <p:nvPr>
            <p:ph idx="46"/>
          </p:nvPr>
        </p:nvSpPr>
        <p:spPr>
          <a:xfrm>
            <a:off x="6210394" y="2209801"/>
            <a:ext cx="5537557" cy="358444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92D4A642-AFFE-496F-944E-91324D8E5CC3}"/>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298781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0"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16"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Content Placeholder 2"/>
          <p:cNvSpPr>
            <a:spLocks noGrp="1"/>
          </p:cNvSpPr>
          <p:nvPr>
            <p:ph idx="37"/>
          </p:nvPr>
        </p:nvSpPr>
        <p:spPr>
          <a:xfrm>
            <a:off x="448173" y="2209801"/>
            <a:ext cx="5537557" cy="3581397"/>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0" name="Text Placeholder 9"/>
          <p:cNvSpPr>
            <a:spLocks noGrp="1"/>
          </p:cNvSpPr>
          <p:nvPr>
            <p:ph type="body" sz="quarter" idx="39"/>
          </p:nvPr>
        </p:nvSpPr>
        <p:spPr>
          <a:xfrm>
            <a:off x="6210394" y="3778526"/>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2" name="Content Placeholder 2"/>
          <p:cNvSpPr>
            <a:spLocks noGrp="1"/>
          </p:cNvSpPr>
          <p:nvPr>
            <p:ph idx="46"/>
          </p:nvPr>
        </p:nvSpPr>
        <p:spPr>
          <a:xfrm>
            <a:off x="6210394" y="2209801"/>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
          <p:cNvSpPr>
            <a:spLocks noGrp="1"/>
          </p:cNvSpPr>
          <p:nvPr>
            <p:ph idx="48"/>
          </p:nvPr>
        </p:nvSpPr>
        <p:spPr>
          <a:xfrm>
            <a:off x="6210394" y="4337140"/>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1F4E83E6-2882-4B24-B92C-37047D46F20C}"/>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697303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1"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2" name="Title 1"/>
          <p:cNvSpPr>
            <a:spLocks noGrp="1"/>
          </p:cNvSpPr>
          <p:nvPr>
            <p:ph type="title"/>
          </p:nvPr>
        </p:nvSpPr>
        <p:spPr/>
        <p:txBody>
          <a:bodyPr/>
          <a:lstStyle/>
          <a:p>
            <a:r>
              <a:rPr lang="en-US"/>
              <a:t>Click to edit Master title style</a:t>
            </a:r>
          </a:p>
        </p:txBody>
      </p:sp>
      <p:sp>
        <p:nvSpPr>
          <p:cNvPr id="14" name="Text Placeholder 9"/>
          <p:cNvSpPr>
            <a:spLocks noGrp="1"/>
          </p:cNvSpPr>
          <p:nvPr>
            <p:ph type="body" sz="quarter" idx="36"/>
          </p:nvPr>
        </p:nvSpPr>
        <p:spPr>
          <a:xfrm>
            <a:off x="448173" y="3778526"/>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9"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1"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3" name="Content Placeholder 2"/>
          <p:cNvSpPr>
            <a:spLocks noGrp="1"/>
          </p:cNvSpPr>
          <p:nvPr>
            <p:ph idx="46"/>
          </p:nvPr>
        </p:nvSpPr>
        <p:spPr>
          <a:xfrm>
            <a:off x="6210394" y="2209801"/>
            <a:ext cx="5537557" cy="3581397"/>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p:cNvSpPr>
            <a:spLocks noGrp="1"/>
          </p:cNvSpPr>
          <p:nvPr>
            <p:ph idx="37"/>
          </p:nvPr>
        </p:nvSpPr>
        <p:spPr>
          <a:xfrm>
            <a:off x="448173" y="2209801"/>
            <a:ext cx="5537557" cy="1454058"/>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
          <p:cNvSpPr>
            <a:spLocks noGrp="1"/>
          </p:cNvSpPr>
          <p:nvPr>
            <p:ph idx="47"/>
          </p:nvPr>
        </p:nvSpPr>
        <p:spPr>
          <a:xfrm>
            <a:off x="448173" y="4337140"/>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FD2CF5DA-0171-4CD2-BDAF-413486F7AFBF}"/>
              </a:ext>
            </a:extLst>
          </p:cNvPr>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837714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6" name="Text Placeholder 9"/>
          <p:cNvSpPr>
            <a:spLocks noGrp="1"/>
          </p:cNvSpPr>
          <p:nvPr>
            <p:ph type="body" sz="quarter" idx="36"/>
          </p:nvPr>
        </p:nvSpPr>
        <p:spPr>
          <a:xfrm>
            <a:off x="448173" y="3778526"/>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7" name="Text Placeholder 9"/>
          <p:cNvSpPr>
            <a:spLocks noGrp="1"/>
          </p:cNvSpPr>
          <p:nvPr>
            <p:ph type="body" sz="quarter" idx="30"/>
          </p:nvPr>
        </p:nvSpPr>
        <p:spPr>
          <a:xfrm>
            <a:off x="448173"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18" name="Content Placeholder 2"/>
          <p:cNvSpPr>
            <a:spLocks noGrp="1"/>
          </p:cNvSpPr>
          <p:nvPr>
            <p:ph idx="37"/>
          </p:nvPr>
        </p:nvSpPr>
        <p:spPr>
          <a:xfrm>
            <a:off x="448173" y="2209801"/>
            <a:ext cx="5537557" cy="1454058"/>
          </a:xfrm>
        </p:spPr>
        <p:txBody>
          <a:bodyPr/>
          <a:lstStyle>
            <a:lvl1pPr marL="174625" indent="-174625">
              <a:spcBef>
                <a:spcPts val="1000"/>
              </a:spcBef>
              <a:defRPr sz="1600"/>
            </a:lvl1pPr>
            <a:lvl2pPr marL="342900" indent="-114300">
              <a:spcBef>
                <a:spcPts val="500"/>
              </a:spcBef>
              <a:defRPr sz="1400"/>
            </a:lvl2pPr>
            <a:lvl3pPr marL="512763" indent="-112713">
              <a:spcBef>
                <a:spcPts val="200"/>
              </a:spcBef>
              <a:defRPr sz="1200"/>
            </a:lvl3pPr>
            <a:lvl4pPr marL="685800" indent="-114300">
              <a:spcBef>
                <a:spcPts val="200"/>
              </a:spcBef>
              <a:defRPr sz="1100"/>
            </a:lvl4pPr>
            <a:lvl5pPr marL="857250" indent="-114300">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9"/>
          <p:cNvSpPr>
            <a:spLocks noGrp="1"/>
          </p:cNvSpPr>
          <p:nvPr>
            <p:ph type="body" sz="quarter" idx="32"/>
          </p:nvPr>
        </p:nvSpPr>
        <p:spPr>
          <a:xfrm>
            <a:off x="6210394" y="1647824"/>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5" name="Text Placeholder 9"/>
          <p:cNvSpPr>
            <a:spLocks noGrp="1"/>
          </p:cNvSpPr>
          <p:nvPr>
            <p:ph type="body" sz="quarter" idx="39"/>
          </p:nvPr>
        </p:nvSpPr>
        <p:spPr>
          <a:xfrm>
            <a:off x="6210394" y="3778526"/>
            <a:ext cx="5537557" cy="522418"/>
          </a:xfrm>
          <a:prstGeom prst="rect">
            <a:avLst/>
          </a:prstGeom>
          <a:solidFill>
            <a:schemeClr val="accent1"/>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rPr lang="en-US"/>
              <a:t>Click to edit Master text styles</a:t>
            </a:r>
          </a:p>
        </p:txBody>
      </p:sp>
      <p:sp>
        <p:nvSpPr>
          <p:cNvPr id="29"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a:t>Click to edit subtitle</a:t>
            </a:r>
          </a:p>
        </p:txBody>
      </p:sp>
      <p:sp>
        <p:nvSpPr>
          <p:cNvPr id="13" name="Content Placeholder 2"/>
          <p:cNvSpPr>
            <a:spLocks noGrp="1"/>
          </p:cNvSpPr>
          <p:nvPr>
            <p:ph idx="46"/>
          </p:nvPr>
        </p:nvSpPr>
        <p:spPr>
          <a:xfrm>
            <a:off x="6210394" y="2209801"/>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47"/>
          </p:nvPr>
        </p:nvSpPr>
        <p:spPr>
          <a:xfrm>
            <a:off x="448173" y="4337140"/>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48"/>
          </p:nvPr>
        </p:nvSpPr>
        <p:spPr>
          <a:xfrm>
            <a:off x="6210394" y="4337140"/>
            <a:ext cx="5537557" cy="1454058"/>
          </a:xfrm>
        </p:spPr>
        <p:txBody>
          <a:bodyPr/>
          <a:lstStyle>
            <a:lvl1pPr marL="171450" indent="-171450">
              <a:spcBef>
                <a:spcPts val="1000"/>
              </a:spcBef>
              <a:defRPr sz="1600"/>
            </a:lvl1pPr>
            <a:lvl2pPr marL="342900" indent="-114300">
              <a:spcBef>
                <a:spcPts val="500"/>
              </a:spcBef>
              <a:defRPr sz="1400"/>
            </a:lvl2pPr>
            <a:lvl3pPr marL="515938" indent="-115888">
              <a:spcBef>
                <a:spcPts val="200"/>
              </a:spcBef>
              <a:defRPr sz="1200"/>
            </a:lvl3pPr>
            <a:lvl4pPr marL="688975" indent="-117475">
              <a:spcBef>
                <a:spcPts val="200"/>
              </a:spcBef>
              <a:defRPr sz="1100"/>
            </a:lvl4pPr>
            <a:lvl5pPr marL="854075" indent="-109538">
              <a:spcBef>
                <a:spcPts val="20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9" name="Text Placeholder 2"/>
          <p:cNvSpPr>
            <a:spLocks noGrp="1"/>
          </p:cNvSpPr>
          <p:nvPr>
            <p:ph type="body" sz="quarter" idx="16" hasCustomPrompt="1"/>
          </p:nvPr>
        </p:nvSpPr>
        <p:spPr>
          <a:xfrm>
            <a:off x="448173" y="5851523"/>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a:t>Click to edit source</a:t>
            </a:r>
          </a:p>
        </p:txBody>
      </p:sp>
    </p:spTree>
    <p:custDataLst>
      <p:tags r:id="rId1"/>
    </p:custDataLst>
    <p:extLst>
      <p:ext uri="{BB962C8B-B14F-4D97-AF65-F5344CB8AC3E}">
        <p14:creationId xmlns:p14="http://schemas.microsoft.com/office/powerpoint/2010/main" val="14266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spTree>
      <p:nvGrpSpPr>
        <p:cNvPr id="1" name=""/>
        <p:cNvGrpSpPr/>
        <p:nvPr/>
      </p:nvGrpSpPr>
      <p:grpSpPr>
        <a:xfrm>
          <a:off x="0" y="0"/>
          <a:ext cx="0" cy="0"/>
          <a:chOff x="0" y="0"/>
          <a:chExt cx="0" cy="0"/>
        </a:xfrm>
      </p:grpSpPr>
      <p:pic>
        <p:nvPicPr>
          <p:cNvPr id="8" name="Picture 7" descr="A picture containing electronics, circuit&#10;&#10;Description automatically generated">
            <a:extLst>
              <a:ext uri="{FF2B5EF4-FFF2-40B4-BE49-F238E27FC236}">
                <a16:creationId xmlns:a16="http://schemas.microsoft.com/office/drawing/2014/main" id="{B467EB7C-F136-43BF-A064-930ACB899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5176" cy="6858000"/>
          </a:xfrm>
          <a:prstGeom prst="rect">
            <a:avLst/>
          </a:prstGeom>
        </p:spPr>
      </p:pic>
      <p:sp>
        <p:nvSpPr>
          <p:cNvPr id="9" name="Rectangle 8">
            <a:extLst>
              <a:ext uri="{FF2B5EF4-FFF2-40B4-BE49-F238E27FC236}">
                <a16:creationId xmlns:a16="http://schemas.microsoft.com/office/drawing/2014/main" id="{EEF0A9FA-EAFD-491C-B86B-D2B7BBB08883}"/>
              </a:ext>
            </a:extLst>
          </p:cNvPr>
          <p:cNvSpPr/>
          <p:nvPr userDrawn="1"/>
        </p:nvSpPr>
        <p:spPr>
          <a:xfrm>
            <a:off x="-1" y="688490"/>
            <a:ext cx="12192000" cy="6169511"/>
          </a:xfrm>
          <a:prstGeom prst="rect">
            <a:avLst/>
          </a:prstGeom>
          <a:gradFill>
            <a:gsLst>
              <a:gs pos="0">
                <a:srgbClr val="00A950">
                  <a:alpha val="0"/>
                </a:srgbClr>
              </a:gs>
              <a:gs pos="100000">
                <a:srgbClr val="00A950"/>
              </a:gs>
              <a:gs pos="12000">
                <a:srgbClr val="00A9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itle 1"/>
          <p:cNvSpPr>
            <a:spLocks noGrp="1"/>
          </p:cNvSpPr>
          <p:nvPr userDrawn="1">
            <p:ph type="ctrTitle"/>
          </p:nvPr>
        </p:nvSpPr>
        <p:spPr bwMode="gray">
          <a:xfrm>
            <a:off x="596901" y="2016839"/>
            <a:ext cx="9827533" cy="1205865"/>
          </a:xfrm>
        </p:spPr>
        <p:txBody>
          <a:bodyPr vert="horz" lIns="0" tIns="0" rIns="0" bIns="0" rtlCol="0" anchor="b" anchorCtr="0">
            <a:noAutofit/>
          </a:bodyPr>
          <a:lstStyle>
            <a:lvl1pPr>
              <a:spcBef>
                <a:spcPts val="0"/>
              </a:spcBef>
              <a:defRPr lang="en-US" sz="4000" dirty="0">
                <a:solidFill>
                  <a:schemeClr val="bg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596901" y="3337002"/>
            <a:ext cx="9827626" cy="539496"/>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596901" y="3879928"/>
            <a:ext cx="9827626" cy="438150"/>
          </a:xfrm>
        </p:spPr>
        <p:txBody>
          <a:bodyPr lIns="0" tIns="0" rIns="0" bIns="0" anchor="b" anchorCtr="0"/>
          <a:lstStyle>
            <a:lvl1pPr marL="0" indent="0">
              <a:spcBef>
                <a:spcPts val="300"/>
              </a:spcBef>
              <a:buNone/>
              <a:defRPr sz="1200">
                <a:solidFill>
                  <a:schemeClr val="bg1"/>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ECB4B864-9F1E-4576-B2D6-85CDD706D5F8}"/>
              </a:ext>
            </a:extLst>
          </p:cNvPr>
          <p:cNvSpPr/>
          <p:nvPr userDrawn="1"/>
        </p:nvSpPr>
        <p:spPr>
          <a:xfrm>
            <a:off x="3717166"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custDataLst>
      <p:tags r:id="rId1"/>
    </p:custDataLst>
    <p:extLst>
      <p:ext uri="{BB962C8B-B14F-4D97-AF65-F5344CB8AC3E}">
        <p14:creationId xmlns:p14="http://schemas.microsoft.com/office/powerpoint/2010/main" val="236665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 Alternate">
    <p:spTree>
      <p:nvGrpSpPr>
        <p:cNvPr id="1" name=""/>
        <p:cNvGrpSpPr/>
        <p:nvPr/>
      </p:nvGrpSpPr>
      <p:grpSpPr>
        <a:xfrm>
          <a:off x="0" y="0"/>
          <a:ext cx="0" cy="0"/>
          <a:chOff x="0" y="0"/>
          <a:chExt cx="0" cy="0"/>
        </a:xfrm>
      </p:grpSpPr>
      <p:pic>
        <p:nvPicPr>
          <p:cNvPr id="10" name="Picture 9" descr="A circuit board&#10;&#10;Description automatically generated">
            <a:extLst>
              <a:ext uri="{FF2B5EF4-FFF2-40B4-BE49-F238E27FC236}">
                <a16:creationId xmlns:a16="http://schemas.microsoft.com/office/drawing/2014/main" id="{C35B3530-E2F1-4B16-8752-7EAB0FC3E0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62" y="0"/>
            <a:ext cx="12191651" cy="6858000"/>
          </a:xfrm>
          <a:prstGeom prst="rect">
            <a:avLst/>
          </a:prstGeom>
        </p:spPr>
      </p:pic>
      <p:sp>
        <p:nvSpPr>
          <p:cNvPr id="49" name="Title 1"/>
          <p:cNvSpPr>
            <a:spLocks noGrp="1"/>
          </p:cNvSpPr>
          <p:nvPr userDrawn="1">
            <p:ph type="ctrTitle"/>
          </p:nvPr>
        </p:nvSpPr>
        <p:spPr bwMode="gray">
          <a:xfrm>
            <a:off x="1182234" y="2734070"/>
            <a:ext cx="9827533" cy="1205865"/>
          </a:xfrm>
        </p:spPr>
        <p:txBody>
          <a:bodyPr vert="horz" lIns="0" tIns="0" rIns="0" bIns="0" rtlCol="0" anchor="ctr" anchorCtr="0">
            <a:noAutofit/>
          </a:bodyPr>
          <a:lstStyle>
            <a:lvl1pPr algn="ctr">
              <a:spcBef>
                <a:spcPts val="0"/>
              </a:spcBef>
              <a:defRPr lang="en-US" sz="3600" dirty="0">
                <a:solidFill>
                  <a:schemeClr val="bg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1182188" y="4054233"/>
            <a:ext cx="9827626" cy="539496"/>
          </a:xfrm>
        </p:spPr>
        <p:txBody>
          <a:bodyPr lIns="0" tIns="0" rIns="0" bIns="0" anchor="t" anchorCtr="0"/>
          <a:lstStyle>
            <a:lvl1pPr marL="0" indent="0" algn="ctr">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11" name="Rectangle 10">
            <a:extLst>
              <a:ext uri="{FF2B5EF4-FFF2-40B4-BE49-F238E27FC236}">
                <a16:creationId xmlns:a16="http://schemas.microsoft.com/office/drawing/2014/main" id="{ECB4B864-9F1E-4576-B2D6-85CDD706D5F8}"/>
              </a:ext>
            </a:extLst>
          </p:cNvPr>
          <p:cNvSpPr/>
          <p:nvPr userDrawn="1"/>
        </p:nvSpPr>
        <p:spPr>
          <a:xfrm>
            <a:off x="3717166"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custDataLst>
      <p:tags r:id="rId1"/>
    </p:custDataLst>
    <p:extLst>
      <p:ext uri="{BB962C8B-B14F-4D97-AF65-F5344CB8AC3E}">
        <p14:creationId xmlns:p14="http://schemas.microsoft.com/office/powerpoint/2010/main" val="422677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spTree>
      <p:nvGrpSpPr>
        <p:cNvPr id="1" name=""/>
        <p:cNvGrpSpPr/>
        <p:nvPr/>
      </p:nvGrpSpPr>
      <p:grpSpPr>
        <a:xfrm>
          <a:off x="0" y="0"/>
          <a:ext cx="0" cy="0"/>
          <a:chOff x="0" y="0"/>
          <a:chExt cx="0" cy="0"/>
        </a:xfrm>
      </p:grpSpPr>
      <p:pic>
        <p:nvPicPr>
          <p:cNvPr id="10" name="Picture 9" descr="A picture containing cup&#10;&#10;Description automatically generated">
            <a:extLst>
              <a:ext uri="{FF2B5EF4-FFF2-40B4-BE49-F238E27FC236}">
                <a16:creationId xmlns:a16="http://schemas.microsoft.com/office/drawing/2014/main" id="{5E8A073D-BD6E-4020-B2DB-C3FCB9436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5176" cy="6858000"/>
          </a:xfrm>
          <a:prstGeom prst="rect">
            <a:avLst/>
          </a:prstGeom>
        </p:spPr>
      </p:pic>
      <p:sp>
        <p:nvSpPr>
          <p:cNvPr id="11" name="Rectangle 10">
            <a:extLst>
              <a:ext uri="{FF2B5EF4-FFF2-40B4-BE49-F238E27FC236}">
                <a16:creationId xmlns:a16="http://schemas.microsoft.com/office/drawing/2014/main" id="{25216CE5-DC34-41BC-B5B5-D403AF299C8A}"/>
              </a:ext>
            </a:extLst>
          </p:cNvPr>
          <p:cNvSpPr/>
          <p:nvPr userDrawn="1"/>
        </p:nvSpPr>
        <p:spPr>
          <a:xfrm>
            <a:off x="1" y="688490"/>
            <a:ext cx="12192000" cy="6169511"/>
          </a:xfrm>
          <a:prstGeom prst="rect">
            <a:avLst/>
          </a:prstGeom>
          <a:gradFill>
            <a:gsLst>
              <a:gs pos="0">
                <a:srgbClr val="F8971D">
                  <a:alpha val="0"/>
                </a:srgbClr>
              </a:gs>
              <a:gs pos="100000">
                <a:srgbClr val="F8971D"/>
              </a:gs>
              <a:gs pos="12000">
                <a:srgbClr val="F897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itle 1"/>
          <p:cNvSpPr>
            <a:spLocks noGrp="1"/>
          </p:cNvSpPr>
          <p:nvPr userDrawn="1">
            <p:ph type="ctrTitle"/>
          </p:nvPr>
        </p:nvSpPr>
        <p:spPr bwMode="gray">
          <a:xfrm>
            <a:off x="596901" y="2016839"/>
            <a:ext cx="9827533" cy="1205865"/>
          </a:xfrm>
        </p:spPr>
        <p:txBody>
          <a:bodyPr vert="horz" lIns="0" tIns="0" rIns="0" bIns="0" rtlCol="0" anchor="b" anchorCtr="0">
            <a:noAutofit/>
          </a:bodyPr>
          <a:lstStyle>
            <a:lvl1pPr>
              <a:spcBef>
                <a:spcPts val="0"/>
              </a:spcBef>
              <a:defRPr lang="en-US" sz="4000" dirty="0">
                <a:solidFill>
                  <a:schemeClr val="bg1"/>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596901" y="3337002"/>
            <a:ext cx="9827626" cy="539496"/>
          </a:xfrm>
        </p:spPr>
        <p:txBody>
          <a:bodyPr lIns="0" tIns="0" rIns="0" bIns="0" anchor="t" anchorCtr="0"/>
          <a:lstStyle>
            <a:lvl1pPr marL="0" indent="0">
              <a:spcBef>
                <a:spcPts val="600"/>
              </a:spcBef>
              <a:buNone/>
              <a:defRPr sz="1800">
                <a:solidFill>
                  <a:schemeClr val="bg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596901" y="3879928"/>
            <a:ext cx="9827626" cy="438150"/>
          </a:xfrm>
        </p:spPr>
        <p:txBody>
          <a:bodyPr lIns="0" tIns="0" rIns="0" bIns="0" anchor="b" anchorCtr="0"/>
          <a:lstStyle>
            <a:lvl1pPr marL="0" indent="0">
              <a:spcBef>
                <a:spcPts val="300"/>
              </a:spcBef>
              <a:buNone/>
              <a:defRPr sz="1200">
                <a:solidFill>
                  <a:schemeClr val="bg1"/>
                </a:solidFill>
              </a:defRPr>
            </a:lvl1pPr>
          </a:lstStyle>
          <a:p>
            <a:pPr lvl="0"/>
            <a:r>
              <a:rPr lang="en-US"/>
              <a:t>Click to edit Master text styles</a:t>
            </a:r>
          </a:p>
        </p:txBody>
      </p:sp>
      <p:sp>
        <p:nvSpPr>
          <p:cNvPr id="9" name="Rectangle 8">
            <a:extLst>
              <a:ext uri="{FF2B5EF4-FFF2-40B4-BE49-F238E27FC236}">
                <a16:creationId xmlns:a16="http://schemas.microsoft.com/office/drawing/2014/main" id="{66A1FDE1-C356-4A38-9676-99CD563AE8EC}"/>
              </a:ext>
            </a:extLst>
          </p:cNvPr>
          <p:cNvSpPr/>
          <p:nvPr userDrawn="1"/>
        </p:nvSpPr>
        <p:spPr>
          <a:xfrm>
            <a:off x="3717166"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bg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custDataLst>
      <p:tags r:id="rId1"/>
    </p:custDataLst>
    <p:extLst>
      <p:ext uri="{BB962C8B-B14F-4D97-AF65-F5344CB8AC3E}">
        <p14:creationId xmlns:p14="http://schemas.microsoft.com/office/powerpoint/2010/main" val="178523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Blue Do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ABEE2F-4273-4242-B812-97F00C47F8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5176" cy="6858000"/>
          </a:xfrm>
          <a:prstGeom prst="rect">
            <a:avLst/>
          </a:prstGeom>
        </p:spPr>
      </p:pic>
      <p:sp>
        <p:nvSpPr>
          <p:cNvPr id="9" name="Freeform: Shape 8">
            <a:extLst>
              <a:ext uri="{FF2B5EF4-FFF2-40B4-BE49-F238E27FC236}">
                <a16:creationId xmlns:a16="http://schemas.microsoft.com/office/drawing/2014/main" id="{16D14280-DB6F-482F-9C43-909AF8386864}"/>
              </a:ext>
            </a:extLst>
          </p:cNvPr>
          <p:cNvSpPr/>
          <p:nvPr userDrawn="1"/>
        </p:nvSpPr>
        <p:spPr>
          <a:xfrm>
            <a:off x="8716883" y="4636630"/>
            <a:ext cx="3478293" cy="2221371"/>
          </a:xfrm>
          <a:custGeom>
            <a:avLst/>
            <a:gdLst>
              <a:gd name="connsiteX0" fmla="*/ 2213429 w 3477387"/>
              <a:gd name="connsiteY0" fmla="*/ 0 h 2221371"/>
              <a:gd name="connsiteX1" fmla="*/ 3450978 w 3477387"/>
              <a:gd name="connsiteY1" fmla="*/ 378019 h 2221371"/>
              <a:gd name="connsiteX2" fmla="*/ 3477387 w 3477387"/>
              <a:gd name="connsiteY2" fmla="*/ 397767 h 2221371"/>
              <a:gd name="connsiteX3" fmla="*/ 3477387 w 3477387"/>
              <a:gd name="connsiteY3" fmla="*/ 2221371 h 2221371"/>
              <a:gd name="connsiteX4" fmla="*/ 401 w 3477387"/>
              <a:gd name="connsiteY4" fmla="*/ 2221371 h 2221371"/>
              <a:gd name="connsiteX5" fmla="*/ 0 w 3477387"/>
              <a:gd name="connsiteY5" fmla="*/ 2213429 h 2221371"/>
              <a:gd name="connsiteX6" fmla="*/ 2213429 w 3477387"/>
              <a:gd name="connsiteY6" fmla="*/ 0 h 22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387" h="2221371">
                <a:moveTo>
                  <a:pt x="2213429" y="0"/>
                </a:moveTo>
                <a:cubicBezTo>
                  <a:pt x="2671845" y="0"/>
                  <a:pt x="3097713" y="139358"/>
                  <a:pt x="3450978" y="378019"/>
                </a:cubicBezTo>
                <a:lnTo>
                  <a:pt x="3477387" y="397767"/>
                </a:lnTo>
                <a:lnTo>
                  <a:pt x="3477387" y="2221371"/>
                </a:lnTo>
                <a:lnTo>
                  <a:pt x="401" y="2221371"/>
                </a:lnTo>
                <a:lnTo>
                  <a:pt x="0" y="2213429"/>
                </a:lnTo>
                <a:cubicBezTo>
                  <a:pt x="0" y="990986"/>
                  <a:pt x="990986" y="0"/>
                  <a:pt x="2213429" y="0"/>
                </a:cubicBezTo>
                <a:close/>
              </a:path>
            </a:pathLst>
          </a:cu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itle 1"/>
          <p:cNvSpPr>
            <a:spLocks noGrp="1"/>
          </p:cNvSpPr>
          <p:nvPr userDrawn="1">
            <p:ph type="ctrTitle"/>
          </p:nvPr>
        </p:nvSpPr>
        <p:spPr bwMode="gray">
          <a:xfrm>
            <a:off x="3969918" y="2016839"/>
            <a:ext cx="7560638" cy="1205865"/>
          </a:xfrm>
        </p:spPr>
        <p:txBody>
          <a:bodyPr vert="horz" lIns="0" tIns="0" rIns="0" bIns="0" rtlCol="0" anchor="b" anchorCtr="0">
            <a:noAutofit/>
          </a:bodyPr>
          <a:lstStyle>
            <a:lvl1pPr>
              <a:spcBef>
                <a:spcPts val="0"/>
              </a:spcBef>
              <a:defRPr lang="en-US" sz="4000" dirty="0">
                <a:solidFill>
                  <a:srgbClr val="1F19BA"/>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3969951" y="3337002"/>
            <a:ext cx="7560709" cy="539496"/>
          </a:xfrm>
        </p:spPr>
        <p:txBody>
          <a:bodyPr lIns="0" tIns="0" rIns="0" bIns="0" anchor="t"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3969951" y="3879928"/>
            <a:ext cx="7560709" cy="438150"/>
          </a:xfrm>
        </p:spPr>
        <p:txBody>
          <a:bodyPr lIns="0" tIns="0" rIns="0" bIns="0" anchor="b" anchorCtr="0"/>
          <a:lstStyle>
            <a:lvl1pPr marL="0" indent="0">
              <a:spcBef>
                <a:spcPts val="300"/>
              </a:spcBef>
              <a:buNone/>
              <a:defRPr sz="1200">
                <a:solidFill>
                  <a:schemeClr val="tx1"/>
                </a:solidFill>
              </a:defRPr>
            </a:lvl1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0B571E6D-28A7-40B3-9A7D-D5170BAB6F0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905" t="24301" r="10001" b="24301"/>
          <a:stretch/>
        </p:blipFill>
        <p:spPr>
          <a:xfrm>
            <a:off x="326513" y="6158389"/>
            <a:ext cx="2400926" cy="634402"/>
          </a:xfrm>
          <a:prstGeom prst="rect">
            <a:avLst/>
          </a:prstGeom>
          <a:solidFill>
            <a:srgbClr val="F8F8F8"/>
          </a:solidFill>
        </p:spPr>
      </p:pic>
      <p:sp>
        <p:nvSpPr>
          <p:cNvPr id="12" name="Rectangle 11">
            <a:extLst>
              <a:ext uri="{FF2B5EF4-FFF2-40B4-BE49-F238E27FC236}">
                <a16:creationId xmlns:a16="http://schemas.microsoft.com/office/drawing/2014/main" id="{17A91BFF-FFA5-344A-A599-12C7E77A39F9}"/>
              </a:ext>
            </a:extLst>
          </p:cNvPr>
          <p:cNvSpPr/>
          <p:nvPr userDrawn="1"/>
        </p:nvSpPr>
        <p:spPr>
          <a:xfrm>
            <a:off x="2836636" y="6201509"/>
            <a:ext cx="94671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Current as of December 2020, </a:t>
            </a:r>
            <a:r>
              <a:rPr lang="en-US" sz="900" b="0" i="0" kern="1200">
                <a:solidFill>
                  <a:schemeClr val="tx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tx1"/>
                </a:solidFill>
                <a:latin typeface="+mn-lt"/>
                <a:ea typeface="+mn-ea"/>
                <a:cs typeface="Arial" panose="020B0604020202020204" pitchFamily="34" charset="0"/>
              </a:rPr>
              <a:t>BioNTech</a:t>
            </a:r>
            <a:r>
              <a:rPr lang="en-US" sz="900" b="0" i="0" kern="1200">
                <a:solidFill>
                  <a:schemeClr val="tx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tx1"/>
                </a:solidFill>
                <a:latin typeface="+mn-lt"/>
                <a:ea typeface="+mn-ea"/>
                <a:cs typeface="Arial" panose="020B0604020202020204" pitchFamily="34" charset="0"/>
                <a:hlinkClick r:id="rId5">
                  <a:extLst>
                    <a:ext uri="{A12FA001-AC4F-418D-AE19-62706E023703}">
                      <ahyp:hlinkClr xmlns:ahyp="http://schemas.microsoft.com/office/drawing/2018/hyperlinkcolor" val="tx"/>
                    </a:ext>
                  </a:extLst>
                </a:hlinkClick>
              </a:rPr>
              <a:t>www.cvdvaccine.com</a:t>
            </a:r>
            <a:r>
              <a:rPr lang="en-US" sz="900" b="0" i="0" kern="1200">
                <a:solidFill>
                  <a:schemeClr val="tx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tx1"/>
                </a:solidFill>
                <a:latin typeface="+mn-lt"/>
                <a:ea typeface="+mn-ea"/>
                <a:cs typeface="Arial" panose="020B0604020202020204" pitchFamily="34" charset="0"/>
              </a:rPr>
              <a:t> PFIZER CONFIDENTIAL.</a:t>
            </a:r>
          </a:p>
        </p:txBody>
      </p:sp>
    </p:spTree>
    <p:custDataLst>
      <p:tags r:id="rId1"/>
    </p:custDataLst>
    <p:extLst>
      <p:ext uri="{BB962C8B-B14F-4D97-AF65-F5344CB8AC3E}">
        <p14:creationId xmlns:p14="http://schemas.microsoft.com/office/powerpoint/2010/main" val="38723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Dot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A4688D-0FCB-495E-B458-EECEDDA128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5176" cy="6858000"/>
          </a:xfrm>
          <a:prstGeom prst="rect">
            <a:avLst/>
          </a:prstGeom>
        </p:spPr>
      </p:pic>
      <p:sp>
        <p:nvSpPr>
          <p:cNvPr id="9" name="Freeform: Shape 8">
            <a:extLst>
              <a:ext uri="{FF2B5EF4-FFF2-40B4-BE49-F238E27FC236}">
                <a16:creationId xmlns:a16="http://schemas.microsoft.com/office/drawing/2014/main" id="{16D14280-DB6F-482F-9C43-909AF8386864}"/>
              </a:ext>
            </a:extLst>
          </p:cNvPr>
          <p:cNvSpPr/>
          <p:nvPr userDrawn="1"/>
        </p:nvSpPr>
        <p:spPr>
          <a:xfrm>
            <a:off x="8716883" y="4636630"/>
            <a:ext cx="3478293" cy="2221371"/>
          </a:xfrm>
          <a:custGeom>
            <a:avLst/>
            <a:gdLst>
              <a:gd name="connsiteX0" fmla="*/ 2213429 w 3477387"/>
              <a:gd name="connsiteY0" fmla="*/ 0 h 2221371"/>
              <a:gd name="connsiteX1" fmla="*/ 3450978 w 3477387"/>
              <a:gd name="connsiteY1" fmla="*/ 378019 h 2221371"/>
              <a:gd name="connsiteX2" fmla="*/ 3477387 w 3477387"/>
              <a:gd name="connsiteY2" fmla="*/ 397767 h 2221371"/>
              <a:gd name="connsiteX3" fmla="*/ 3477387 w 3477387"/>
              <a:gd name="connsiteY3" fmla="*/ 2221371 h 2221371"/>
              <a:gd name="connsiteX4" fmla="*/ 401 w 3477387"/>
              <a:gd name="connsiteY4" fmla="*/ 2221371 h 2221371"/>
              <a:gd name="connsiteX5" fmla="*/ 0 w 3477387"/>
              <a:gd name="connsiteY5" fmla="*/ 2213429 h 2221371"/>
              <a:gd name="connsiteX6" fmla="*/ 2213429 w 3477387"/>
              <a:gd name="connsiteY6" fmla="*/ 0 h 22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387" h="2221371">
                <a:moveTo>
                  <a:pt x="2213429" y="0"/>
                </a:moveTo>
                <a:cubicBezTo>
                  <a:pt x="2671845" y="0"/>
                  <a:pt x="3097713" y="139358"/>
                  <a:pt x="3450978" y="378019"/>
                </a:cubicBezTo>
                <a:lnTo>
                  <a:pt x="3477387" y="397767"/>
                </a:lnTo>
                <a:lnTo>
                  <a:pt x="3477387" y="2221371"/>
                </a:lnTo>
                <a:lnTo>
                  <a:pt x="401" y="2221371"/>
                </a:lnTo>
                <a:lnTo>
                  <a:pt x="0" y="2213429"/>
                </a:lnTo>
                <a:cubicBezTo>
                  <a:pt x="0" y="990986"/>
                  <a:pt x="990986" y="0"/>
                  <a:pt x="2213429" y="0"/>
                </a:cubicBezTo>
                <a:close/>
              </a:path>
            </a:pathLst>
          </a:custGeom>
          <a:solidFill>
            <a:srgbClr val="E29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itle 1"/>
          <p:cNvSpPr>
            <a:spLocks noGrp="1"/>
          </p:cNvSpPr>
          <p:nvPr userDrawn="1">
            <p:ph type="ctrTitle"/>
          </p:nvPr>
        </p:nvSpPr>
        <p:spPr bwMode="gray">
          <a:xfrm>
            <a:off x="3969918" y="2016839"/>
            <a:ext cx="7560638" cy="1205865"/>
          </a:xfrm>
        </p:spPr>
        <p:txBody>
          <a:bodyPr vert="horz" lIns="0" tIns="0" rIns="0" bIns="0" rtlCol="0" anchor="b" anchorCtr="0">
            <a:noAutofit/>
          </a:bodyPr>
          <a:lstStyle>
            <a:lvl1pPr>
              <a:spcBef>
                <a:spcPts val="0"/>
              </a:spcBef>
              <a:defRPr lang="en-US" sz="4000" dirty="0">
                <a:solidFill>
                  <a:srgbClr val="1F19BA"/>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3969951" y="3337002"/>
            <a:ext cx="7560709" cy="539496"/>
          </a:xfrm>
        </p:spPr>
        <p:txBody>
          <a:bodyPr lIns="0" tIns="0" rIns="0" bIns="0" anchor="t"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3969951" y="3879928"/>
            <a:ext cx="7560709" cy="438150"/>
          </a:xfrm>
        </p:spPr>
        <p:txBody>
          <a:bodyPr lIns="0" tIns="0" rIns="0" bIns="0" anchor="b" anchorCtr="0"/>
          <a:lstStyle>
            <a:lvl1pPr marL="0" indent="0">
              <a:spcBef>
                <a:spcPts val="300"/>
              </a:spcBef>
              <a:buNone/>
              <a:defRPr sz="1200">
                <a:solidFill>
                  <a:schemeClr val="tx1"/>
                </a:solidFill>
              </a:defRPr>
            </a:lvl1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0B571E6D-28A7-40B3-9A7D-D5170BAB6F0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905" t="24301" r="10001" b="24301"/>
          <a:stretch/>
        </p:blipFill>
        <p:spPr>
          <a:xfrm>
            <a:off x="326513" y="6158389"/>
            <a:ext cx="2400926" cy="634402"/>
          </a:xfrm>
          <a:prstGeom prst="rect">
            <a:avLst/>
          </a:prstGeom>
          <a:solidFill>
            <a:srgbClr val="F8F8F8"/>
          </a:solidFill>
        </p:spPr>
      </p:pic>
      <p:sp>
        <p:nvSpPr>
          <p:cNvPr id="13" name="Rectangle 12">
            <a:extLst>
              <a:ext uri="{FF2B5EF4-FFF2-40B4-BE49-F238E27FC236}">
                <a16:creationId xmlns:a16="http://schemas.microsoft.com/office/drawing/2014/main" id="{1B556992-02E2-4719-B5F4-E159CA2114A6}"/>
              </a:ext>
            </a:extLst>
          </p:cNvPr>
          <p:cNvSpPr/>
          <p:nvPr userDrawn="1"/>
        </p:nvSpPr>
        <p:spPr>
          <a:xfrm>
            <a:off x="3717166"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custDataLst>
      <p:tags r:id="rId1"/>
    </p:custDataLst>
    <p:extLst>
      <p:ext uri="{BB962C8B-B14F-4D97-AF65-F5344CB8AC3E}">
        <p14:creationId xmlns:p14="http://schemas.microsoft.com/office/powerpoint/2010/main" val="390070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Do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BDCC-91C6-4DE4-BBF7-023581A216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5176" cy="6858000"/>
          </a:xfrm>
          <a:prstGeom prst="rect">
            <a:avLst/>
          </a:prstGeom>
        </p:spPr>
      </p:pic>
      <p:sp>
        <p:nvSpPr>
          <p:cNvPr id="9" name="Freeform: Shape 8">
            <a:extLst>
              <a:ext uri="{FF2B5EF4-FFF2-40B4-BE49-F238E27FC236}">
                <a16:creationId xmlns:a16="http://schemas.microsoft.com/office/drawing/2014/main" id="{16D14280-DB6F-482F-9C43-909AF8386864}"/>
              </a:ext>
            </a:extLst>
          </p:cNvPr>
          <p:cNvSpPr/>
          <p:nvPr userDrawn="1"/>
        </p:nvSpPr>
        <p:spPr>
          <a:xfrm>
            <a:off x="8716883" y="4636630"/>
            <a:ext cx="3478293" cy="2221371"/>
          </a:xfrm>
          <a:custGeom>
            <a:avLst/>
            <a:gdLst>
              <a:gd name="connsiteX0" fmla="*/ 2213429 w 3477387"/>
              <a:gd name="connsiteY0" fmla="*/ 0 h 2221371"/>
              <a:gd name="connsiteX1" fmla="*/ 3450978 w 3477387"/>
              <a:gd name="connsiteY1" fmla="*/ 378019 h 2221371"/>
              <a:gd name="connsiteX2" fmla="*/ 3477387 w 3477387"/>
              <a:gd name="connsiteY2" fmla="*/ 397767 h 2221371"/>
              <a:gd name="connsiteX3" fmla="*/ 3477387 w 3477387"/>
              <a:gd name="connsiteY3" fmla="*/ 2221371 h 2221371"/>
              <a:gd name="connsiteX4" fmla="*/ 401 w 3477387"/>
              <a:gd name="connsiteY4" fmla="*/ 2221371 h 2221371"/>
              <a:gd name="connsiteX5" fmla="*/ 0 w 3477387"/>
              <a:gd name="connsiteY5" fmla="*/ 2213429 h 2221371"/>
              <a:gd name="connsiteX6" fmla="*/ 2213429 w 3477387"/>
              <a:gd name="connsiteY6" fmla="*/ 0 h 22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387" h="2221371">
                <a:moveTo>
                  <a:pt x="2213429" y="0"/>
                </a:moveTo>
                <a:cubicBezTo>
                  <a:pt x="2671845" y="0"/>
                  <a:pt x="3097713" y="139358"/>
                  <a:pt x="3450978" y="378019"/>
                </a:cubicBezTo>
                <a:lnTo>
                  <a:pt x="3477387" y="397767"/>
                </a:lnTo>
                <a:lnTo>
                  <a:pt x="3477387" y="2221371"/>
                </a:lnTo>
                <a:lnTo>
                  <a:pt x="401" y="2221371"/>
                </a:lnTo>
                <a:lnTo>
                  <a:pt x="0" y="2213429"/>
                </a:lnTo>
                <a:cubicBezTo>
                  <a:pt x="0" y="990986"/>
                  <a:pt x="990986" y="0"/>
                  <a:pt x="2213429" y="0"/>
                </a:cubicBezTo>
                <a:close/>
              </a:path>
            </a:pathLst>
          </a:custGeom>
          <a:solidFill>
            <a:srgbClr val="18A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itle 1"/>
          <p:cNvSpPr>
            <a:spLocks noGrp="1"/>
          </p:cNvSpPr>
          <p:nvPr userDrawn="1">
            <p:ph type="ctrTitle"/>
          </p:nvPr>
        </p:nvSpPr>
        <p:spPr bwMode="gray">
          <a:xfrm>
            <a:off x="3969918" y="2016839"/>
            <a:ext cx="7560638" cy="1205865"/>
          </a:xfrm>
        </p:spPr>
        <p:txBody>
          <a:bodyPr vert="horz" lIns="0" tIns="0" rIns="0" bIns="0" rtlCol="0" anchor="b" anchorCtr="0">
            <a:noAutofit/>
          </a:bodyPr>
          <a:lstStyle>
            <a:lvl1pPr>
              <a:spcBef>
                <a:spcPts val="0"/>
              </a:spcBef>
              <a:defRPr lang="en-US" sz="4000" dirty="0">
                <a:solidFill>
                  <a:srgbClr val="1F19BA"/>
                </a:solidFill>
                <a:latin typeface="+mj-lt"/>
              </a:defRPr>
            </a:lvl1pPr>
          </a:lstStyle>
          <a:p>
            <a:pPr lvl="0"/>
            <a:r>
              <a:rPr lang="en-US"/>
              <a:t>Click to edit Master title style</a:t>
            </a:r>
          </a:p>
        </p:txBody>
      </p:sp>
      <p:sp>
        <p:nvSpPr>
          <p:cNvPr id="6" name="Text Placeholder 5"/>
          <p:cNvSpPr>
            <a:spLocks noGrp="1"/>
          </p:cNvSpPr>
          <p:nvPr userDrawn="1">
            <p:ph type="body" sz="quarter" idx="10"/>
          </p:nvPr>
        </p:nvSpPr>
        <p:spPr bwMode="gray">
          <a:xfrm>
            <a:off x="3969951" y="3337002"/>
            <a:ext cx="7560709" cy="539496"/>
          </a:xfrm>
        </p:spPr>
        <p:txBody>
          <a:bodyPr lIns="0" tIns="0" rIns="0" bIns="0" anchor="t"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a:xfrm>
            <a:off x="3969951" y="3879928"/>
            <a:ext cx="7560709" cy="438150"/>
          </a:xfrm>
        </p:spPr>
        <p:txBody>
          <a:bodyPr lIns="0" tIns="0" rIns="0" bIns="0" anchor="b" anchorCtr="0"/>
          <a:lstStyle>
            <a:lvl1pPr marL="0" indent="0">
              <a:spcBef>
                <a:spcPts val="300"/>
              </a:spcBef>
              <a:buNone/>
              <a:defRPr sz="1200">
                <a:solidFill>
                  <a:schemeClr val="tx1"/>
                </a:solidFill>
              </a:defRPr>
            </a:lvl1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0B571E6D-28A7-40B3-9A7D-D5170BAB6F0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905" t="24301" r="10001" b="24301"/>
          <a:stretch/>
        </p:blipFill>
        <p:spPr>
          <a:xfrm>
            <a:off x="326513" y="6158389"/>
            <a:ext cx="2400926" cy="634402"/>
          </a:xfrm>
          <a:prstGeom prst="rect">
            <a:avLst/>
          </a:prstGeom>
          <a:solidFill>
            <a:srgbClr val="F8F8F8"/>
          </a:solidFill>
        </p:spPr>
      </p:pic>
      <p:sp>
        <p:nvSpPr>
          <p:cNvPr id="13" name="Rectangle 12">
            <a:extLst>
              <a:ext uri="{FF2B5EF4-FFF2-40B4-BE49-F238E27FC236}">
                <a16:creationId xmlns:a16="http://schemas.microsoft.com/office/drawing/2014/main" id="{54FD2CC4-FBB1-4154-A9F0-F92010F34C29}"/>
              </a:ext>
            </a:extLst>
          </p:cNvPr>
          <p:cNvSpPr/>
          <p:nvPr userDrawn="1"/>
        </p:nvSpPr>
        <p:spPr>
          <a:xfrm>
            <a:off x="3717166" y="6541763"/>
            <a:ext cx="4757669" cy="2308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kern="1200" noProof="0">
                <a:solidFill>
                  <a:schemeClr val="tx1"/>
                </a:solidFill>
                <a:latin typeface="Arial" panose="020B0604020202020204" pitchFamily="34" charset="0"/>
                <a:ea typeface="+mn-ea"/>
                <a:cs typeface="Arial" panose="020B0604020202020204" pitchFamily="34" charset="0"/>
              </a:rPr>
              <a:t>Draft – Subject to Further Review. Pfizer Confidential &amp; Proprietary. For Internal Use Only.</a:t>
            </a:r>
          </a:p>
        </p:txBody>
      </p:sp>
    </p:spTree>
    <p:custDataLst>
      <p:tags r:id="rId1"/>
    </p:custDataLst>
    <p:extLst>
      <p:ext uri="{BB962C8B-B14F-4D97-AF65-F5344CB8AC3E}">
        <p14:creationId xmlns:p14="http://schemas.microsoft.com/office/powerpoint/2010/main" val="140502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w/Photo">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231791" y="0"/>
            <a:ext cx="7960210" cy="6858000"/>
          </a:xfrm>
          <a:solidFill>
            <a:schemeClr val="bg1">
              <a:lumMod val="95000"/>
            </a:schemeClr>
          </a:solidFill>
        </p:spPr>
        <p:txBody>
          <a:bodyPr/>
          <a:lstStyle/>
          <a:p>
            <a:endParaRPr lang="en-US"/>
          </a:p>
        </p:txBody>
      </p:sp>
      <p:sp>
        <p:nvSpPr>
          <p:cNvPr id="5" name="Text Placeholder 4"/>
          <p:cNvSpPr>
            <a:spLocks noGrp="1"/>
          </p:cNvSpPr>
          <p:nvPr>
            <p:ph type="body" sz="quarter" idx="10"/>
          </p:nvPr>
        </p:nvSpPr>
        <p:spPr>
          <a:xfrm>
            <a:off x="594361" y="3565868"/>
            <a:ext cx="3473602" cy="1270000"/>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2" name="Title 1"/>
          <p:cNvSpPr>
            <a:spLocks noGrp="1"/>
          </p:cNvSpPr>
          <p:nvPr>
            <p:ph type="ctrTitle"/>
          </p:nvPr>
        </p:nvSpPr>
        <p:spPr bwMode="gray">
          <a:xfrm>
            <a:off x="594361" y="574768"/>
            <a:ext cx="3473602" cy="2894657"/>
          </a:xfrm>
        </p:spPr>
        <p:txBody>
          <a:bodyPr vert="horz" lIns="0" tIns="0" rIns="0" bIns="0" rtlCol="0" anchor="b" anchorCtr="0">
            <a:noAutofit/>
          </a:bodyPr>
          <a:lstStyle>
            <a:lvl1pPr>
              <a:defRPr lang="en-US" sz="4400" b="1" dirty="0">
                <a:solidFill>
                  <a:schemeClr val="tx1"/>
                </a:solidFill>
              </a:defRPr>
            </a:lvl1pPr>
          </a:lstStyle>
          <a:p>
            <a:pPr lvl="0"/>
            <a:r>
              <a:rPr lang="en-US"/>
              <a:t>Click to edit Master title style</a:t>
            </a:r>
          </a:p>
        </p:txBody>
      </p:sp>
    </p:spTree>
    <p:custDataLst>
      <p:tags r:id="rId1"/>
    </p:custDataLst>
    <p:extLst>
      <p:ext uri="{BB962C8B-B14F-4D97-AF65-F5344CB8AC3E}">
        <p14:creationId xmlns:p14="http://schemas.microsoft.com/office/powerpoint/2010/main" val="2247169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www.cvdvaccine.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B8FCC6-3E3D-4DB0-9B3E-DD9C758303AF}"/>
              </a:ext>
            </a:extLst>
          </p:cNvPr>
          <p:cNvSpPr/>
          <p:nvPr userDrawn="1"/>
        </p:nvSpPr>
        <p:spPr bwMode="gray">
          <a:xfrm>
            <a:off x="1" y="6126480"/>
            <a:ext cx="12191999" cy="731521"/>
          </a:xfrm>
          <a:prstGeom prst="rect">
            <a:avLst/>
          </a:prstGeom>
          <a:solidFill>
            <a:srgbClr val="F3F3F3"/>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sz="1800" b="1">
              <a:solidFill>
                <a:schemeClr val="bg1"/>
              </a:solidFill>
              <a:latin typeface="+mj-lt"/>
            </a:endParaRPr>
          </a:p>
        </p:txBody>
      </p:sp>
      <p:pic>
        <p:nvPicPr>
          <p:cNvPr id="5" name="Picture 4">
            <a:extLst>
              <a:ext uri="{FF2B5EF4-FFF2-40B4-BE49-F238E27FC236}">
                <a16:creationId xmlns:a16="http://schemas.microsoft.com/office/drawing/2014/main" id="{AC607A11-86E2-4941-9572-8FC4F965022A}"/>
              </a:ext>
            </a:extLst>
          </p:cNvPr>
          <p:cNvPicPr>
            <a:picLocks/>
          </p:cNvPicPr>
          <p:nvPr userDrawn="1"/>
        </p:nvPicPr>
        <p:blipFill rotWithShape="1">
          <a:blip r:embed="rId32" cstate="screen">
            <a:extLst>
              <a:ext uri="{28A0092B-C50C-407E-A947-70E740481C1C}">
                <a14:useLocalDpi xmlns:a14="http://schemas.microsoft.com/office/drawing/2010/main"/>
              </a:ext>
            </a:extLst>
          </a:blip>
          <a:srcRect/>
          <a:stretch/>
        </p:blipFill>
        <p:spPr>
          <a:xfrm>
            <a:off x="3332237" y="6327775"/>
            <a:ext cx="8735112" cy="482600"/>
          </a:xfrm>
          <a:prstGeom prst="rect">
            <a:avLst/>
          </a:prstGeom>
          <a:solidFill>
            <a:srgbClr val="F5F5F5"/>
          </a:solidFill>
        </p:spPr>
      </p:pic>
      <p:pic>
        <p:nvPicPr>
          <p:cNvPr id="11" name="Picture 10">
            <a:extLst>
              <a:ext uri="{FF2B5EF4-FFF2-40B4-BE49-F238E27FC236}">
                <a16:creationId xmlns:a16="http://schemas.microsoft.com/office/drawing/2014/main" id="{52F656DE-CC4A-48EF-B577-67093DE17656}"/>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309644" y="6342355"/>
            <a:ext cx="1966895" cy="468020"/>
          </a:xfrm>
          <a:prstGeom prst="rect">
            <a:avLst/>
          </a:prstGeom>
        </p:spPr>
      </p:pic>
      <p:sp>
        <p:nvSpPr>
          <p:cNvPr id="3" name="Text Placeholder 2"/>
          <p:cNvSpPr>
            <a:spLocks noGrp="1"/>
          </p:cNvSpPr>
          <p:nvPr userDrawn="1">
            <p:ph type="body" idx="1"/>
          </p:nvPr>
        </p:nvSpPr>
        <p:spPr bwMode="gray">
          <a:xfrm>
            <a:off x="446912" y="1647827"/>
            <a:ext cx="11295782" cy="425196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userDrawn="1">
            <p:ph type="title"/>
          </p:nvPr>
        </p:nvSpPr>
        <p:spPr bwMode="gray">
          <a:xfrm>
            <a:off x="446915" y="129598"/>
            <a:ext cx="11294655" cy="950976"/>
          </a:xfrm>
          <a:prstGeom prst="rect">
            <a:avLst/>
          </a:prstGeom>
        </p:spPr>
        <p:txBody>
          <a:bodyPr vert="horz" lIns="91440" tIns="45720" rIns="91440" bIns="45720" rtlCol="0" anchor="b" anchorCtr="0">
            <a:noAutofit/>
          </a:bodyPr>
          <a:lstStyle/>
          <a:p>
            <a:pPr lvl="0"/>
            <a:r>
              <a:rPr lang="en-US"/>
              <a:t>Click to edit Master title style</a:t>
            </a:r>
          </a:p>
        </p:txBody>
      </p:sp>
      <p:sp>
        <p:nvSpPr>
          <p:cNvPr id="14" name="Slide Number Placeholder 5"/>
          <p:cNvSpPr txBox="1">
            <a:spLocks/>
          </p:cNvSpPr>
          <p:nvPr userDrawn="1"/>
        </p:nvSpPr>
        <p:spPr bwMode="gray">
          <a:xfrm>
            <a:off x="11522495" y="6597087"/>
            <a:ext cx="438151"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900" smtClean="0">
                <a:solidFill>
                  <a:schemeClr val="tx1"/>
                </a:solidFill>
                <a:latin typeface="+mn-lt"/>
              </a:rPr>
              <a:pPr/>
              <a:t>‹#›</a:t>
            </a:fld>
            <a:endParaRPr lang="en-US" sz="900">
              <a:solidFill>
                <a:schemeClr val="tx1"/>
              </a:solidFill>
              <a:latin typeface="+mn-lt"/>
            </a:endParaRPr>
          </a:p>
        </p:txBody>
      </p:sp>
      <p:sp>
        <p:nvSpPr>
          <p:cNvPr id="10" name="Rectangle 9">
            <a:extLst>
              <a:ext uri="{FF2B5EF4-FFF2-40B4-BE49-F238E27FC236}">
                <a16:creationId xmlns:a16="http://schemas.microsoft.com/office/drawing/2014/main" id="{13DF6688-BBB1-B548-8D57-6D2156640D9E}"/>
              </a:ext>
            </a:extLst>
          </p:cNvPr>
          <p:cNvSpPr/>
          <p:nvPr userDrawn="1"/>
        </p:nvSpPr>
        <p:spPr>
          <a:xfrm>
            <a:off x="2836636" y="6201509"/>
            <a:ext cx="94671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900" b="0" i="0" kern="1200" noProof="0">
                <a:solidFill>
                  <a:schemeClr val="tx1"/>
                </a:solidFill>
                <a:latin typeface="+mn-lt"/>
                <a:ea typeface="+mn-ea"/>
                <a:cs typeface="Arial" panose="020B0604020202020204" pitchFamily="34" charset="0"/>
              </a:rPr>
              <a:t>Current as of December 2020, </a:t>
            </a:r>
            <a:r>
              <a:rPr lang="en-US" sz="900" b="0" i="0" kern="1200">
                <a:solidFill>
                  <a:schemeClr val="tx1"/>
                </a:solidFill>
                <a:latin typeface="+mn-lt"/>
                <a:ea typeface="+mn-ea"/>
                <a:cs typeface="Arial" panose="020B0604020202020204" pitchFamily="34" charset="0"/>
              </a:rPr>
              <a:t>Operation Warp Speed has requested that prior to the potential FDA authorization of the Pfizer-</a:t>
            </a:r>
            <a:r>
              <a:rPr lang="en-US" sz="900" b="0" i="0" kern="1200" err="1">
                <a:solidFill>
                  <a:schemeClr val="tx1"/>
                </a:solidFill>
                <a:latin typeface="+mn-lt"/>
                <a:ea typeface="+mn-ea"/>
                <a:cs typeface="Arial" panose="020B0604020202020204" pitchFamily="34" charset="0"/>
              </a:rPr>
              <a:t>BioNTech</a:t>
            </a:r>
            <a:r>
              <a:rPr lang="en-US" sz="900" b="0" i="0" kern="1200">
                <a:solidFill>
                  <a:schemeClr val="tx1"/>
                </a:solidFill>
                <a:latin typeface="+mn-lt"/>
                <a:ea typeface="+mn-ea"/>
                <a:cs typeface="Arial" panose="020B0604020202020204" pitchFamily="34" charset="0"/>
              </a:rPr>
              <a:t> Covid-19 Vaccine, Pfizer send select training materials containing information for properly storing, preparing and administering the vaccine to anticipated vaccination sites. Although there is no guarantee that the vaccine will be authorized by FDA, given the urgency of the pandemic, providing these materials in advance will enhance sites’ preparation. Materials, specifications and assumptions are subject to change. For the most up-to-date materials upon authorization, please visit </a:t>
            </a:r>
            <a:r>
              <a:rPr lang="en-US" sz="900" b="0" i="0" u="sng" kern="1200">
                <a:solidFill>
                  <a:schemeClr val="tx1"/>
                </a:solidFill>
                <a:latin typeface="+mn-lt"/>
                <a:ea typeface="+mn-ea"/>
                <a:cs typeface="Arial" panose="020B0604020202020204" pitchFamily="34" charset="0"/>
                <a:hlinkClick r:id="rId34">
                  <a:extLst>
                    <a:ext uri="{A12FA001-AC4F-418D-AE19-62706E023703}">
                      <ahyp:hlinkClr xmlns:ahyp="http://schemas.microsoft.com/office/drawing/2018/hyperlinkcolor" val="tx"/>
                    </a:ext>
                  </a:extLst>
                </a:hlinkClick>
              </a:rPr>
              <a:t>www.cvdvaccine.com</a:t>
            </a:r>
            <a:r>
              <a:rPr lang="en-US" sz="900" b="0" i="0" kern="1200">
                <a:solidFill>
                  <a:schemeClr val="tx1"/>
                </a:solidFill>
                <a:latin typeface="+mn-lt"/>
                <a:ea typeface="+mn-ea"/>
                <a:cs typeface="Arial" panose="020B0604020202020204" pitchFamily="34" charset="0"/>
              </a:rPr>
              <a:t>. Pfizer will not begin shipment of the vaccine unless and until FDA has granted an Emergency Use Authorization.</a:t>
            </a:r>
            <a:r>
              <a:rPr lang="en-US" sz="900" b="0" i="0" kern="1200" noProof="0">
                <a:solidFill>
                  <a:schemeClr val="tx1"/>
                </a:solidFill>
                <a:latin typeface="+mn-lt"/>
                <a:ea typeface="+mn-ea"/>
                <a:cs typeface="Arial" panose="020B0604020202020204" pitchFamily="34" charset="0"/>
              </a:rPr>
              <a:t> PFIZER CONFIDENTIAL.</a:t>
            </a:r>
          </a:p>
        </p:txBody>
      </p:sp>
    </p:spTree>
    <p:custDataLst>
      <p:tags r:id="rId31"/>
    </p:custDataLst>
    <p:extLst>
      <p:ext uri="{BB962C8B-B14F-4D97-AF65-F5344CB8AC3E}">
        <p14:creationId xmlns:p14="http://schemas.microsoft.com/office/powerpoint/2010/main" val="298966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85000"/>
        </a:lnSpc>
        <a:spcBef>
          <a:spcPts val="0"/>
        </a:spcBef>
        <a:buNone/>
        <a:defRPr lang="en-US" sz="2600" b="1" kern="1200" dirty="0">
          <a:solidFill>
            <a:schemeClr val="tx1"/>
          </a:solidFill>
          <a:latin typeface="+mj-lt"/>
          <a:ea typeface="+mj-ea"/>
          <a:cs typeface="+mj-cs"/>
        </a:defRPr>
      </a:lvl1pPr>
    </p:titleStyle>
    <p:bodyStyle>
      <a:lvl1pPr marL="173038" indent="-173038" algn="l" defTabSz="914400" rtl="0" eaLnBrk="1" latinLnBrk="0" hangingPunct="1">
        <a:lnSpc>
          <a:spcPct val="90000"/>
        </a:lnSpc>
        <a:spcBef>
          <a:spcPts val="2000"/>
        </a:spcBef>
        <a:buClr>
          <a:schemeClr val="tx1"/>
        </a:buClr>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04813" indent="-173038"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25475" indent="-163513"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857250" indent="-174625"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7438" indent="-173038"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61.jpeg"/><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svg"/><Relationship Id="rId7" Type="http://schemas.openxmlformats.org/officeDocument/2006/relationships/image" Target="../media/image66.svg"/><Relationship Id="rId2" Type="http://schemas.openxmlformats.org/officeDocument/2006/relationships/image" Target="../media/image62.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8.svg"/></Relationships>
</file>

<file path=ppt/slides/_rels/slide1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9.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5.svg"/><Relationship Id="rId3" Type="http://schemas.openxmlformats.org/officeDocument/2006/relationships/image" Target="../media/image76.svg"/><Relationship Id="rId7" Type="http://schemas.openxmlformats.org/officeDocument/2006/relationships/image" Target="../media/image80.svg"/><Relationship Id="rId12" Type="http://schemas.openxmlformats.org/officeDocument/2006/relationships/image" Target="../media/image84.png"/><Relationship Id="rId2" Type="http://schemas.openxmlformats.org/officeDocument/2006/relationships/image" Target="../media/image75.png"/><Relationship Id="rId1" Type="http://schemas.openxmlformats.org/officeDocument/2006/relationships/slideLayout" Target="../slideLayouts/slideLayout19.xml"/><Relationship Id="rId6" Type="http://schemas.openxmlformats.org/officeDocument/2006/relationships/image" Target="../media/image79.png"/><Relationship Id="rId11" Type="http://schemas.openxmlformats.org/officeDocument/2006/relationships/image" Target="../media/image83.svg"/><Relationship Id="rId5" Type="http://schemas.openxmlformats.org/officeDocument/2006/relationships/image" Target="../media/image78.svg"/><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sv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9.svg"/><Relationship Id="rId3" Type="http://schemas.openxmlformats.org/officeDocument/2006/relationships/image" Target="../media/image87.svg"/><Relationship Id="rId7" Type="http://schemas.openxmlformats.org/officeDocument/2006/relationships/image" Target="../media/image78.svg"/><Relationship Id="rId12"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19.xml"/><Relationship Id="rId6" Type="http://schemas.openxmlformats.org/officeDocument/2006/relationships/image" Target="../media/image77.png"/><Relationship Id="rId11" Type="http://schemas.openxmlformats.org/officeDocument/2006/relationships/image" Target="../media/image85.svg"/><Relationship Id="rId5" Type="http://schemas.openxmlformats.org/officeDocument/2006/relationships/image" Target="../media/image76.svg"/><Relationship Id="rId10" Type="http://schemas.openxmlformats.org/officeDocument/2006/relationships/image" Target="../media/image84.png"/><Relationship Id="rId4" Type="http://schemas.openxmlformats.org/officeDocument/2006/relationships/image" Target="../media/image75.png"/><Relationship Id="rId9" Type="http://schemas.openxmlformats.org/officeDocument/2006/relationships/image" Target="../media/image83.svg"/></Relationships>
</file>

<file path=ppt/slides/_rels/slide19.xml.rels><?xml version="1.0" encoding="UTF-8" standalone="yes"?>
<Relationships xmlns="http://schemas.openxmlformats.org/package/2006/relationships"><Relationship Id="rId2" Type="http://schemas.openxmlformats.org/officeDocument/2006/relationships/hyperlink" Target="https://www.iata.org/"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slides/_rels/slide23.xml.rels><?xml version="1.0" encoding="UTF-8" standalone="yes"?>
<Relationships xmlns="http://schemas.openxmlformats.org/package/2006/relationships"><Relationship Id="rId3" Type="http://schemas.openxmlformats.org/officeDocument/2006/relationships/image" Target="../media/image99.svg"/><Relationship Id="rId2" Type="http://schemas.openxmlformats.org/officeDocument/2006/relationships/image" Target="../media/image9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01.sv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100.png"/><Relationship Id="rId5" Type="http://schemas.openxmlformats.org/officeDocument/2006/relationships/image" Target="../media/image24.sv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hyperlink" Target="https://www.pfizer.com/products/product-contact-information"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acontainers.com/" TargetMode="External"/><Relationship Id="rId2" Type="http://schemas.openxmlformats.org/officeDocument/2006/relationships/hyperlink" Target="http://www.westrock.com/" TargetMode="External"/><Relationship Id="rId1" Type="http://schemas.openxmlformats.org/officeDocument/2006/relationships/slideLayout" Target="../slideLayouts/slideLayout19.xml"/><Relationship Id="rId6" Type="http://schemas.openxmlformats.org/officeDocument/2006/relationships/hyperlink" Target="http://www.iplast.be/" TargetMode="External"/><Relationship Id="rId5" Type="http://schemas.openxmlformats.org/officeDocument/2006/relationships/hyperlink" Target="http://www.keyboxco.com/" TargetMode="External"/><Relationship Id="rId4" Type="http://schemas.openxmlformats.org/officeDocument/2006/relationships/hyperlink" Target="http://www.gbp.co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oceasoft.com/" TargetMode="External"/><Relationship Id="rId3" Type="http://schemas.openxmlformats.org/officeDocument/2006/relationships/hyperlink" Target="https://www.berlinger.com/temperature-monitoring/products-hardware/productdetail/product/show/Produkt/q-tag-clm-doc-d/" TargetMode="External"/><Relationship Id="rId7" Type="http://schemas.openxmlformats.org/officeDocument/2006/relationships/hyperlink" Target="https://www.loggershop.co.uk/" TargetMode="External"/><Relationship Id="rId12" Type="http://schemas.openxmlformats.org/officeDocument/2006/relationships/hyperlink" Target="https://www.tiptemp.com/Products/Cyrogenic-Temperature-Recorders/APSREC001-Single-Use-Dry-Ice-Recorder.html" TargetMode="External"/><Relationship Id="rId2" Type="http://schemas.openxmlformats.org/officeDocument/2006/relationships/hyperlink" Target="https://www.elpro.com/applications/pharma-logistics/" TargetMode="External"/><Relationship Id="rId1" Type="http://schemas.openxmlformats.org/officeDocument/2006/relationships/slideLayout" Target="../slideLayouts/slideLayout19.xml"/><Relationship Id="rId6" Type="http://schemas.openxmlformats.org/officeDocument/2006/relationships/hyperlink" Target="https://www.logmore.com/" TargetMode="External"/><Relationship Id="rId11" Type="http://schemas.openxmlformats.org/officeDocument/2006/relationships/hyperlink" Target="https://www.sensitech.com/en/products/monitors/conventional/" TargetMode="External"/><Relationship Id="rId5" Type="http://schemas.openxmlformats.org/officeDocument/2006/relationships/hyperlink" Target="https://hanwell.com/hanwell-icespy-wireless-temperature-monitoring/" TargetMode="External"/><Relationship Id="rId10" Type="http://schemas.openxmlformats.org/officeDocument/2006/relationships/hyperlink" Target="https://www.onsetcomp.com/intemp" TargetMode="External"/><Relationship Id="rId4" Type="http://schemas.openxmlformats.org/officeDocument/2006/relationships/hyperlink" Target="https://www.cryopak.com/temperature-monitors/data-loggers/iminiplus-dry-ice/" TargetMode="External"/><Relationship Id="rId9" Type="http://schemas.openxmlformats.org/officeDocument/2006/relationships/hyperlink" Target="https://www.omega.com/en-us/control-and-monitoring-devices/data-loggers/temperature-and-humidity-data-loggers/p/OM-CP-CRYO-TEMP-Logg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8" Type="http://schemas.openxmlformats.org/officeDocument/2006/relationships/hyperlink" Target="https://www.aerosafeglobal.com/" TargetMode="External"/><Relationship Id="rId3" Type="http://schemas.openxmlformats.org/officeDocument/2006/relationships/hyperlink" Target="https://www.coldchaintech.com/" TargetMode="External"/><Relationship Id="rId7" Type="http://schemas.openxmlformats.org/officeDocument/2006/relationships/hyperlink" Target="https://www.thermosafe.com/" TargetMode="External"/><Relationship Id="rId2" Type="http://schemas.openxmlformats.org/officeDocument/2006/relationships/hyperlink" Target="https://www.softboxsystems.com/" TargetMode="External"/><Relationship Id="rId1" Type="http://schemas.openxmlformats.org/officeDocument/2006/relationships/slideLayout" Target="../slideLayouts/slideLayout19.xml"/><Relationship Id="rId6" Type="http://schemas.openxmlformats.org/officeDocument/2006/relationships/hyperlink" Target="https://va-q-tec.com/en/" TargetMode="External"/><Relationship Id="rId5" Type="http://schemas.openxmlformats.org/officeDocument/2006/relationships/hyperlink" Target="https://pelicanbiothermal.com/" TargetMode="External"/><Relationship Id="rId4" Type="http://schemas.openxmlformats.org/officeDocument/2006/relationships/hyperlink" Target="https://sofrigam.com/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ps.com/" TargetMode="External"/><Relationship Id="rId2" Type="http://schemas.openxmlformats.org/officeDocument/2006/relationships/hyperlink" Target="https://www.fedex.com/" TargetMode="External"/><Relationship Id="rId1" Type="http://schemas.openxmlformats.org/officeDocument/2006/relationships/slideLayout" Target="../slideLayouts/slideLayout19.xml"/><Relationship Id="rId5" Type="http://schemas.openxmlformats.org/officeDocument/2006/relationships/hyperlink" Target="https://www.worldcourier.com/" TargetMode="External"/><Relationship Id="rId4" Type="http://schemas.openxmlformats.org/officeDocument/2006/relationships/hyperlink" Target="https://www.marke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FDAE9-3126-5E47-94D3-8E5C8DF2C781}"/>
              </a:ext>
            </a:extLst>
          </p:cNvPr>
          <p:cNvSpPr>
            <a:spLocks noGrp="1"/>
          </p:cNvSpPr>
          <p:nvPr>
            <p:ph type="ctrTitle"/>
          </p:nvPr>
        </p:nvSpPr>
        <p:spPr>
          <a:xfrm>
            <a:off x="3970338" y="2650826"/>
            <a:ext cx="7559675" cy="1206500"/>
          </a:xfrm>
        </p:spPr>
        <p:txBody>
          <a:bodyPr/>
          <a:lstStyle/>
          <a:p>
            <a:r>
              <a:rPr lang="en-US"/>
              <a:t>Redistribution Considerations for Pfizer &amp; </a:t>
            </a:r>
            <a:r>
              <a:rPr lang="en-US" err="1"/>
              <a:t>BioNTech’s</a:t>
            </a:r>
            <a:r>
              <a:rPr lang="en-US"/>
              <a:t> </a:t>
            </a:r>
            <a:br>
              <a:rPr lang="en-US"/>
            </a:br>
            <a:r>
              <a:rPr lang="en-US"/>
              <a:t>COVID-19 Vaccine</a:t>
            </a:r>
          </a:p>
        </p:txBody>
      </p:sp>
      <p:sp>
        <p:nvSpPr>
          <p:cNvPr id="7" name="Text Placeholder 6">
            <a:extLst>
              <a:ext uri="{FF2B5EF4-FFF2-40B4-BE49-F238E27FC236}">
                <a16:creationId xmlns:a16="http://schemas.microsoft.com/office/drawing/2014/main" id="{4BB2FE07-FE18-3B46-8F72-F93D3D47EF2C}"/>
              </a:ext>
            </a:extLst>
          </p:cNvPr>
          <p:cNvSpPr>
            <a:spLocks noGrp="1"/>
          </p:cNvSpPr>
          <p:nvPr>
            <p:ph type="body" sz="quarter" idx="10"/>
          </p:nvPr>
        </p:nvSpPr>
        <p:spPr>
          <a:xfrm>
            <a:off x="3970338" y="3971626"/>
            <a:ext cx="7559675" cy="539750"/>
          </a:xfrm>
        </p:spPr>
        <p:txBody>
          <a:bodyPr/>
          <a:lstStyle/>
          <a:p>
            <a:r>
              <a:rPr lang="en-US"/>
              <a:t>December 11, 2020</a:t>
            </a:r>
          </a:p>
        </p:txBody>
      </p:sp>
      <p:sp>
        <p:nvSpPr>
          <p:cNvPr id="2" name="Rectangle 1">
            <a:extLst>
              <a:ext uri="{FF2B5EF4-FFF2-40B4-BE49-F238E27FC236}">
                <a16:creationId xmlns:a16="http://schemas.microsoft.com/office/drawing/2014/main" id="{5DD7616D-A3B7-A24A-BEE3-311402771F5D}"/>
              </a:ext>
            </a:extLst>
          </p:cNvPr>
          <p:cNvSpPr/>
          <p:nvPr/>
        </p:nvSpPr>
        <p:spPr bwMode="gray">
          <a:xfrm>
            <a:off x="10210800" y="6858000"/>
            <a:ext cx="1981200" cy="478971"/>
          </a:xfrm>
          <a:prstGeom prst="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200" b="1">
                <a:solidFill>
                  <a:schemeClr val="bg1"/>
                </a:solidFill>
                <a:latin typeface="+mj-lt"/>
              </a:rPr>
              <a:t>For global document, need to change footer.</a:t>
            </a:r>
          </a:p>
        </p:txBody>
      </p:sp>
    </p:spTree>
    <p:extLst>
      <p:ext uri="{BB962C8B-B14F-4D97-AF65-F5344CB8AC3E}">
        <p14:creationId xmlns:p14="http://schemas.microsoft.com/office/powerpoint/2010/main" val="215163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6E6C1-950C-C242-82F6-F3406A830525}"/>
              </a:ext>
            </a:extLst>
          </p:cNvPr>
          <p:cNvSpPr>
            <a:spLocks noGrp="1"/>
          </p:cNvSpPr>
          <p:nvPr>
            <p:ph type="title"/>
          </p:nvPr>
        </p:nvSpPr>
        <p:spPr/>
        <p:txBody>
          <a:bodyPr/>
          <a:lstStyle/>
          <a:p>
            <a:r>
              <a:rPr lang="en-US"/>
              <a:t>Specifications for Pfizer &amp; BioNTech’s COVID-19 Vaccine Candidate (BNT162b2) Packaging</a:t>
            </a:r>
          </a:p>
        </p:txBody>
      </p:sp>
      <p:sp>
        <p:nvSpPr>
          <p:cNvPr id="16" name="TextBox 15">
            <a:extLst>
              <a:ext uri="{FF2B5EF4-FFF2-40B4-BE49-F238E27FC236}">
                <a16:creationId xmlns:a16="http://schemas.microsoft.com/office/drawing/2014/main" id="{A4A0107B-A125-EE41-868D-4FF1936D141A}"/>
              </a:ext>
            </a:extLst>
          </p:cNvPr>
          <p:cNvSpPr txBox="1"/>
          <p:nvPr/>
        </p:nvSpPr>
        <p:spPr bwMode="gray">
          <a:xfrm>
            <a:off x="446914" y="1195820"/>
            <a:ext cx="3395542" cy="369332"/>
          </a:xfrm>
          <a:prstGeom prst="rect">
            <a:avLst/>
          </a:prstGeom>
        </p:spPr>
        <p:txBody>
          <a:bodyPr wrap="square" rtlCol="0">
            <a:spAutoFit/>
          </a:bodyPr>
          <a:lstStyle/>
          <a:p>
            <a:pPr>
              <a:buClr>
                <a:schemeClr val="tx1"/>
              </a:buClr>
              <a:buSzPct val="100000"/>
            </a:pPr>
            <a:r>
              <a:rPr lang="en-US" b="1">
                <a:solidFill>
                  <a:srgbClr val="1E19BA"/>
                </a:solidFill>
              </a:rPr>
              <a:t>Vials</a:t>
            </a:r>
          </a:p>
        </p:txBody>
      </p:sp>
      <p:sp>
        <p:nvSpPr>
          <p:cNvPr id="18" name="TextBox 17">
            <a:extLst>
              <a:ext uri="{FF2B5EF4-FFF2-40B4-BE49-F238E27FC236}">
                <a16:creationId xmlns:a16="http://schemas.microsoft.com/office/drawing/2014/main" id="{86AE279F-EA54-BF43-8739-16D044C2353F}"/>
              </a:ext>
            </a:extLst>
          </p:cNvPr>
          <p:cNvSpPr txBox="1"/>
          <p:nvPr/>
        </p:nvSpPr>
        <p:spPr bwMode="gray">
          <a:xfrm>
            <a:off x="2751561" y="1195820"/>
            <a:ext cx="2874766" cy="369332"/>
          </a:xfrm>
          <a:prstGeom prst="rect">
            <a:avLst/>
          </a:prstGeom>
        </p:spPr>
        <p:txBody>
          <a:bodyPr wrap="square" rtlCol="0">
            <a:spAutoFit/>
          </a:bodyPr>
          <a:lstStyle/>
          <a:p>
            <a:pPr>
              <a:buClr>
                <a:schemeClr val="tx1"/>
              </a:buClr>
              <a:buSzPct val="100000"/>
            </a:pPr>
            <a:r>
              <a:rPr lang="en-US" b="1">
                <a:solidFill>
                  <a:srgbClr val="1E19BA"/>
                </a:solidFill>
              </a:rPr>
              <a:t>Trays</a:t>
            </a:r>
          </a:p>
        </p:txBody>
      </p:sp>
      <p:sp>
        <p:nvSpPr>
          <p:cNvPr id="22" name="TextBox 21">
            <a:extLst>
              <a:ext uri="{FF2B5EF4-FFF2-40B4-BE49-F238E27FC236}">
                <a16:creationId xmlns:a16="http://schemas.microsoft.com/office/drawing/2014/main" id="{3761B70E-DD2E-F141-BE85-DE29EA8F8A2A}"/>
              </a:ext>
            </a:extLst>
          </p:cNvPr>
          <p:cNvSpPr txBox="1"/>
          <p:nvPr/>
        </p:nvSpPr>
        <p:spPr bwMode="gray">
          <a:xfrm>
            <a:off x="5718874" y="1195820"/>
            <a:ext cx="5255978" cy="369332"/>
          </a:xfrm>
          <a:prstGeom prst="rect">
            <a:avLst/>
          </a:prstGeom>
        </p:spPr>
        <p:txBody>
          <a:bodyPr wrap="square" rtlCol="0">
            <a:spAutoFit/>
          </a:bodyPr>
          <a:lstStyle/>
          <a:p>
            <a:pPr>
              <a:buClr>
                <a:schemeClr val="tx1"/>
              </a:buClr>
              <a:buSzPct val="100000"/>
            </a:pPr>
            <a:r>
              <a:rPr lang="en-US" b="1">
                <a:solidFill>
                  <a:srgbClr val="1E19BA"/>
                </a:solidFill>
              </a:rPr>
              <a:t>Thermal Shipper</a:t>
            </a:r>
          </a:p>
        </p:txBody>
      </p:sp>
      <p:sp>
        <p:nvSpPr>
          <p:cNvPr id="46" name="Rectangle 45">
            <a:extLst>
              <a:ext uri="{FF2B5EF4-FFF2-40B4-BE49-F238E27FC236}">
                <a16:creationId xmlns:a16="http://schemas.microsoft.com/office/drawing/2014/main" id="{6CF02453-AB86-F440-8972-441AFD0AAE2F}"/>
              </a:ext>
            </a:extLst>
          </p:cNvPr>
          <p:cNvSpPr/>
          <p:nvPr/>
        </p:nvSpPr>
        <p:spPr>
          <a:xfrm>
            <a:off x="414414" y="4068815"/>
            <a:ext cx="2143435" cy="1800493"/>
          </a:xfrm>
          <a:prstGeom prst="rect">
            <a:avLst/>
          </a:prstGeom>
        </p:spPr>
        <p:txBody>
          <a:bodyPr wrap="square" numCol="1" spcCol="457200">
            <a:spAutoFit/>
          </a:bodyPr>
          <a:lstStyle/>
          <a:p>
            <a:pPr marL="228600" lvl="0" indent="-228600">
              <a:spcAft>
                <a:spcPts val="600"/>
              </a:spcAft>
              <a:buClr>
                <a:srgbClr val="0EB2F0"/>
              </a:buClr>
              <a:buFont typeface="Arial" panose="020B0604020202020204" pitchFamily="34" charset="0"/>
              <a:buChar char="•"/>
            </a:pPr>
            <a:r>
              <a:rPr lang="en-US" sz="1200"/>
              <a:t>2 mL type 1 glass preservative free multi-dose vial (MDV)</a:t>
            </a:r>
          </a:p>
          <a:p>
            <a:pPr marL="228600" lvl="0" indent="-228600">
              <a:spcAft>
                <a:spcPts val="600"/>
              </a:spcAft>
              <a:buClr>
                <a:srgbClr val="0EB2F0"/>
              </a:buClr>
              <a:buFont typeface="Arial" panose="020B0604020202020204" pitchFamily="34" charset="0"/>
              <a:buChar char="•"/>
            </a:pPr>
            <a:r>
              <a:rPr lang="en-US" sz="1200"/>
              <a:t>MDV has 0.45 mL frozen liquid drug product</a:t>
            </a:r>
          </a:p>
          <a:p>
            <a:pPr marL="228600" lvl="0" indent="-228600">
              <a:spcAft>
                <a:spcPts val="600"/>
              </a:spcAft>
              <a:buClr>
                <a:srgbClr val="0EB2F0"/>
              </a:buClr>
              <a:buFont typeface="Arial" panose="020B0604020202020204" pitchFamily="34" charset="0"/>
              <a:buChar char="•"/>
            </a:pPr>
            <a:r>
              <a:rPr lang="en-US" sz="1200"/>
              <a:t>5 doses per vial after dilution</a:t>
            </a:r>
          </a:p>
          <a:p>
            <a:pPr lvl="0">
              <a:spcAft>
                <a:spcPts val="600"/>
              </a:spcAft>
              <a:buClr>
                <a:srgbClr val="0EB2F0"/>
              </a:buClr>
            </a:pPr>
            <a:endParaRPr lang="en-US" sz="1200"/>
          </a:p>
        </p:txBody>
      </p:sp>
      <p:sp>
        <p:nvSpPr>
          <p:cNvPr id="48" name="Rectangle 47">
            <a:extLst>
              <a:ext uri="{FF2B5EF4-FFF2-40B4-BE49-F238E27FC236}">
                <a16:creationId xmlns:a16="http://schemas.microsoft.com/office/drawing/2014/main" id="{0E5F1486-DDAF-0946-91F1-59075268343B}"/>
              </a:ext>
            </a:extLst>
          </p:cNvPr>
          <p:cNvSpPr/>
          <p:nvPr/>
        </p:nvSpPr>
        <p:spPr>
          <a:xfrm>
            <a:off x="2735816" y="4068815"/>
            <a:ext cx="1792668" cy="723275"/>
          </a:xfrm>
          <a:prstGeom prst="rect">
            <a:avLst/>
          </a:prstGeom>
        </p:spPr>
        <p:txBody>
          <a:bodyPr wrap="square" numCol="1" spcCol="457200">
            <a:spAutoFit/>
          </a:bodyPr>
          <a:lstStyle/>
          <a:p>
            <a:pPr marL="228600" lvl="0" indent="-228600">
              <a:spcAft>
                <a:spcPts val="600"/>
              </a:spcAft>
              <a:buClr>
                <a:srgbClr val="0EB2F0"/>
              </a:buClr>
              <a:buFont typeface="Arial" panose="020B0604020202020204" pitchFamily="34" charset="0"/>
              <a:buChar char="•"/>
            </a:pPr>
            <a:r>
              <a:rPr lang="en-US" sz="1200"/>
              <a:t>Single tray holds 195 vials</a:t>
            </a:r>
          </a:p>
          <a:p>
            <a:pPr marL="228600" lvl="0" indent="-228600">
              <a:spcAft>
                <a:spcPts val="600"/>
              </a:spcAft>
              <a:buClr>
                <a:srgbClr val="0EB2F0"/>
              </a:buClr>
              <a:buFont typeface="Arial" panose="020B0604020202020204" pitchFamily="34" charset="0"/>
              <a:buChar char="•"/>
            </a:pPr>
            <a:r>
              <a:rPr lang="en-US" sz="1200"/>
              <a:t>975 doses per tray</a:t>
            </a:r>
          </a:p>
        </p:txBody>
      </p:sp>
      <p:grpSp>
        <p:nvGrpSpPr>
          <p:cNvPr id="5" name="Group 4">
            <a:extLst>
              <a:ext uri="{FF2B5EF4-FFF2-40B4-BE49-F238E27FC236}">
                <a16:creationId xmlns:a16="http://schemas.microsoft.com/office/drawing/2014/main" id="{E62E6ED2-0758-924C-855E-E80CCA866399}"/>
              </a:ext>
            </a:extLst>
          </p:cNvPr>
          <p:cNvGrpSpPr/>
          <p:nvPr/>
        </p:nvGrpSpPr>
        <p:grpSpPr>
          <a:xfrm>
            <a:off x="2583952" y="1195820"/>
            <a:ext cx="2991548" cy="4831354"/>
            <a:chOff x="3287646" y="1603672"/>
            <a:chExt cx="2991548" cy="4271737"/>
          </a:xfrm>
        </p:grpSpPr>
        <p:cxnSp>
          <p:nvCxnSpPr>
            <p:cNvPr id="47" name="Straight Connector 46">
              <a:extLst>
                <a:ext uri="{FF2B5EF4-FFF2-40B4-BE49-F238E27FC236}">
                  <a16:creationId xmlns:a16="http://schemas.microsoft.com/office/drawing/2014/main" id="{B7DF7FD9-9D97-7644-8614-4AC4A8F241CC}"/>
                </a:ext>
              </a:extLst>
            </p:cNvPr>
            <p:cNvCxnSpPr>
              <a:cxnSpLocks/>
            </p:cNvCxnSpPr>
            <p:nvPr/>
          </p:nvCxnSpPr>
          <p:spPr>
            <a:xfrm>
              <a:off x="3287646" y="1603672"/>
              <a:ext cx="0" cy="4271737"/>
            </a:xfrm>
            <a:prstGeom prst="line">
              <a:avLst/>
            </a:prstGeom>
            <a:noFill/>
            <a:ln w="25400" cap="rnd">
              <a:solidFill>
                <a:schemeClr val="tx2">
                  <a:lumMod val="20000"/>
                  <a:lumOff val="80000"/>
                </a:schemeClr>
              </a:solidFill>
              <a:prstDash val="solid"/>
              <a:round/>
              <a:headEnd/>
              <a:tailEnd/>
            </a:ln>
            <a:effectLst/>
          </p:spPr>
        </p:cxnSp>
        <p:cxnSp>
          <p:nvCxnSpPr>
            <p:cNvPr id="49" name="Straight Connector 48">
              <a:extLst>
                <a:ext uri="{FF2B5EF4-FFF2-40B4-BE49-F238E27FC236}">
                  <a16:creationId xmlns:a16="http://schemas.microsoft.com/office/drawing/2014/main" id="{9B552320-F9A6-D246-8335-63152C836349}"/>
                </a:ext>
              </a:extLst>
            </p:cNvPr>
            <p:cNvCxnSpPr>
              <a:cxnSpLocks/>
            </p:cNvCxnSpPr>
            <p:nvPr/>
          </p:nvCxnSpPr>
          <p:spPr>
            <a:xfrm>
              <a:off x="6279194" y="1603672"/>
              <a:ext cx="0" cy="4271737"/>
            </a:xfrm>
            <a:prstGeom prst="line">
              <a:avLst/>
            </a:prstGeom>
            <a:noFill/>
            <a:ln w="25400" cap="rnd">
              <a:solidFill>
                <a:schemeClr val="tx2">
                  <a:lumMod val="20000"/>
                  <a:lumOff val="80000"/>
                </a:schemeClr>
              </a:solidFill>
              <a:prstDash val="solid"/>
              <a:round/>
              <a:headEnd/>
              <a:tailEnd/>
            </a:ln>
            <a:effectLst/>
          </p:spPr>
        </p:cxnSp>
      </p:grpSp>
      <p:sp>
        <p:nvSpPr>
          <p:cNvPr id="50" name="Rectangle 49">
            <a:extLst>
              <a:ext uri="{FF2B5EF4-FFF2-40B4-BE49-F238E27FC236}">
                <a16:creationId xmlns:a16="http://schemas.microsoft.com/office/drawing/2014/main" id="{31021B27-395C-AC4D-A13B-A25C5EC7DBEC}"/>
              </a:ext>
            </a:extLst>
          </p:cNvPr>
          <p:cNvSpPr/>
          <p:nvPr/>
        </p:nvSpPr>
        <p:spPr>
          <a:xfrm>
            <a:off x="5718874" y="4068815"/>
            <a:ext cx="6312007" cy="1926874"/>
          </a:xfrm>
          <a:prstGeom prst="rect">
            <a:avLst/>
          </a:prstGeom>
        </p:spPr>
        <p:txBody>
          <a:bodyPr wrap="square" numCol="2" spcCol="274320">
            <a:spAutoFit/>
          </a:bodyPr>
          <a:lstStyle/>
          <a:p>
            <a:pPr marL="115888" lvl="0" indent="-115888">
              <a:spcAft>
                <a:spcPts val="600"/>
              </a:spcAft>
              <a:buClr>
                <a:srgbClr val="0EB2F0"/>
              </a:buClr>
              <a:buFont typeface="Arial" panose="020B0604020202020204" pitchFamily="34" charset="0"/>
              <a:buChar char="•"/>
            </a:pPr>
            <a:r>
              <a:rPr lang="en-US" sz="1200"/>
              <a:t>Minimum 1 tray (975 doses) or up to 5 trays (4875 doses) stacked in a payload area of the shipper</a:t>
            </a:r>
          </a:p>
          <a:p>
            <a:pPr marL="115888" lvl="0" indent="-115888">
              <a:spcAft>
                <a:spcPts val="600"/>
              </a:spcAft>
              <a:buClr>
                <a:srgbClr val="0EB2F0"/>
              </a:buClr>
              <a:buFont typeface="Arial" panose="020B0604020202020204" pitchFamily="34" charset="0"/>
              <a:buChar char="•"/>
            </a:pPr>
            <a:r>
              <a:rPr lang="en-US" sz="1200"/>
              <a:t>Payload carton submerged in dry ice pellets</a:t>
            </a:r>
          </a:p>
          <a:p>
            <a:pPr marL="115888" indent="-115888">
              <a:spcAft>
                <a:spcPts val="600"/>
              </a:spcAft>
              <a:buClr>
                <a:srgbClr val="0EB2F0"/>
              </a:buClr>
              <a:buFont typeface="Arial" panose="020B0604020202020204" pitchFamily="34" charset="0"/>
              <a:buChar char="•"/>
            </a:pPr>
            <a:r>
              <a:rPr lang="en-US" sz="1200"/>
              <a:t>Thermal shipper keeps ULT -90ºC to -60ºC (-130ºF to -76ºF) up to 10 days if stored at 15°C to 25°C (5° to 77°F)  temperatures without opening</a:t>
            </a:r>
          </a:p>
          <a:p>
            <a:pPr marL="115888" indent="-115888">
              <a:spcAft>
                <a:spcPts val="600"/>
              </a:spcAft>
              <a:buClr>
                <a:srgbClr val="0EB2F0"/>
              </a:buClr>
              <a:buFont typeface="Arial" panose="020B0604020202020204" pitchFamily="34" charset="0"/>
              <a:buChar char="•"/>
            </a:pPr>
            <a:r>
              <a:rPr lang="en-US" sz="1200"/>
              <a:t>Thermal shippers are reusable and designed to be temporary storage containers for up to 30 days from delivery, by replenishing dry ice every 5 days. It is recommended that the thermal shipping container not be opened more than 2 times a day, and shouldn’t be opened for more than 3 minutes at a time. </a:t>
            </a:r>
          </a:p>
        </p:txBody>
      </p:sp>
      <p:grpSp>
        <p:nvGrpSpPr>
          <p:cNvPr id="13" name="Group 12">
            <a:extLst>
              <a:ext uri="{FF2B5EF4-FFF2-40B4-BE49-F238E27FC236}">
                <a16:creationId xmlns:a16="http://schemas.microsoft.com/office/drawing/2014/main" id="{44DA0DB7-1CA0-4344-9A47-6F4D12453449}"/>
              </a:ext>
            </a:extLst>
          </p:cNvPr>
          <p:cNvGrpSpPr/>
          <p:nvPr/>
        </p:nvGrpSpPr>
        <p:grpSpPr>
          <a:xfrm>
            <a:off x="5749469" y="1610608"/>
            <a:ext cx="6185035" cy="2343868"/>
            <a:chOff x="6471022" y="1560779"/>
            <a:chExt cx="6185035" cy="2343868"/>
          </a:xfrm>
        </p:grpSpPr>
        <p:pic>
          <p:nvPicPr>
            <p:cNvPr id="2" name="Picture 1">
              <a:extLst>
                <a:ext uri="{FF2B5EF4-FFF2-40B4-BE49-F238E27FC236}">
                  <a16:creationId xmlns:a16="http://schemas.microsoft.com/office/drawing/2014/main" id="{90F001BA-9AA0-4555-9E15-73810E1BE2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1022" y="1560779"/>
              <a:ext cx="1355969" cy="2343868"/>
            </a:xfrm>
            <a:prstGeom prst="rect">
              <a:avLst/>
            </a:prstGeom>
          </p:spPr>
        </p:pic>
        <p:sp>
          <p:nvSpPr>
            <p:cNvPr id="4" name="TextBox 3">
              <a:extLst>
                <a:ext uri="{FF2B5EF4-FFF2-40B4-BE49-F238E27FC236}">
                  <a16:creationId xmlns:a16="http://schemas.microsoft.com/office/drawing/2014/main" id="{0C3FB435-FD24-C649-950E-45E2FD3F66A5}"/>
                </a:ext>
              </a:extLst>
            </p:cNvPr>
            <p:cNvSpPr txBox="1"/>
            <p:nvPr/>
          </p:nvSpPr>
          <p:spPr bwMode="gray">
            <a:xfrm>
              <a:off x="7969585" y="1644120"/>
              <a:ext cx="4686472" cy="2236510"/>
            </a:xfrm>
            <a:prstGeom prst="rect">
              <a:avLst/>
            </a:prstGeom>
          </p:spPr>
          <p:txBody>
            <a:bodyPr wrap="square" rtlCol="0">
              <a:spAutoFit/>
            </a:bodyPr>
            <a:lstStyle/>
            <a:p>
              <a:pPr marL="228600" indent="-228600">
                <a:buClr>
                  <a:schemeClr val="tx1"/>
                </a:buClr>
                <a:buSzPct val="100000"/>
                <a:buFont typeface="+mj-lt"/>
                <a:buAutoNum type="alphaUcPeriod"/>
              </a:pPr>
              <a:r>
                <a:rPr lang="en-US" sz="900" b="1"/>
                <a:t>Dry Ice Pod</a:t>
              </a:r>
              <a:br>
                <a:rPr lang="en-US" sz="900" b="1"/>
              </a:br>
              <a:r>
                <a:rPr lang="en-US" sz="900"/>
                <a:t>Holds the top layer of dry ice.</a:t>
              </a:r>
            </a:p>
            <a:p>
              <a:pPr marL="228600" indent="-228600">
                <a:spcBef>
                  <a:spcPts val="400"/>
                </a:spcBef>
                <a:buClr>
                  <a:schemeClr val="tx1"/>
                </a:buClr>
                <a:buSzPct val="100000"/>
                <a:buFont typeface="+mj-lt"/>
                <a:buAutoNum type="alphaUcPeriod"/>
              </a:pPr>
              <a:r>
                <a:rPr lang="en-US" sz="900" b="1"/>
                <a:t>Vial Trays</a:t>
              </a:r>
              <a:br>
                <a:rPr lang="en-US" sz="900" b="1"/>
              </a:br>
              <a:r>
                <a:rPr lang="en-US" sz="900"/>
                <a:t>Vial trays look like small pizza boxes. Each vial tray contains multiple dose vials.</a:t>
              </a:r>
              <a:r>
                <a:rPr lang="en-US" sz="900" i="1"/>
                <a:t> </a:t>
              </a:r>
              <a:r>
                <a:rPr lang="en-US" sz="900"/>
                <a:t>Each thermal shipping container will have up to 5 vial trays inside.</a:t>
              </a:r>
            </a:p>
            <a:p>
              <a:pPr marL="228600" indent="-228600">
                <a:spcBef>
                  <a:spcPts val="400"/>
                </a:spcBef>
                <a:buClr>
                  <a:schemeClr val="tx1"/>
                </a:buClr>
                <a:buSzPct val="100000"/>
                <a:buFont typeface="+mj-lt"/>
                <a:buAutoNum type="alphaUcPeriod"/>
              </a:pPr>
              <a:r>
                <a:rPr lang="en-US" sz="900" b="1"/>
                <a:t>Box that Holds the Vial Trays</a:t>
              </a:r>
              <a:br>
                <a:rPr lang="en-US" sz="900"/>
              </a:br>
              <a:r>
                <a:rPr lang="en-US" sz="900"/>
                <a:t>Box within the thermal shipping container that includes the vial trays. This box has handles and can be fully removed from the thermal shipping container.</a:t>
              </a:r>
            </a:p>
            <a:p>
              <a:pPr marL="228600" indent="-228600">
                <a:spcBef>
                  <a:spcPts val="400"/>
                </a:spcBef>
                <a:buClr>
                  <a:schemeClr val="tx1"/>
                </a:buClr>
                <a:buSzPct val="100000"/>
                <a:buFont typeface="+mj-lt"/>
                <a:buAutoNum type="alphaUcPeriod"/>
              </a:pPr>
              <a:r>
                <a:rPr lang="en-US" sz="900" b="1"/>
                <a:t>Foam Lid</a:t>
              </a:r>
              <a:br>
                <a:rPr lang="en-US" sz="900" b="1"/>
              </a:br>
              <a:r>
                <a:rPr lang="en-US" sz="900"/>
                <a:t>Top foam lid that includes an embedded temperature monitor device and remains connected to the box.</a:t>
              </a:r>
            </a:p>
            <a:p>
              <a:pPr marL="228600" indent="-228600">
                <a:spcBef>
                  <a:spcPts val="400"/>
                </a:spcBef>
                <a:buClr>
                  <a:schemeClr val="tx1"/>
                </a:buClr>
                <a:buSzPct val="100000"/>
                <a:buFont typeface="+mj-lt"/>
                <a:buAutoNum type="alphaUcPeriod"/>
              </a:pPr>
              <a:r>
                <a:rPr lang="en-US" sz="900" b="1"/>
                <a:t>Thermal Shipping Container</a:t>
              </a:r>
              <a:br>
                <a:rPr lang="en-US" sz="900" b="1"/>
              </a:br>
              <a:r>
                <a:rPr lang="en-US" sz="900"/>
                <a:t>Outer box of the thermal shipping container.</a:t>
              </a:r>
            </a:p>
            <a:p>
              <a:pPr>
                <a:buClr>
                  <a:schemeClr val="tx1"/>
                </a:buClr>
                <a:buSzPct val="100000"/>
              </a:pPr>
              <a:endParaRPr lang="en-US" sz="900"/>
            </a:p>
          </p:txBody>
        </p:sp>
        <p:cxnSp>
          <p:nvCxnSpPr>
            <p:cNvPr id="7" name="Straight Arrow Connector 6">
              <a:extLst>
                <a:ext uri="{FF2B5EF4-FFF2-40B4-BE49-F238E27FC236}">
                  <a16:creationId xmlns:a16="http://schemas.microsoft.com/office/drawing/2014/main" id="{60EEE914-EEF2-7249-B718-E156523863EF}"/>
                </a:ext>
              </a:extLst>
            </p:cNvPr>
            <p:cNvCxnSpPr>
              <a:cxnSpLocks/>
            </p:cNvCxnSpPr>
            <p:nvPr/>
          </p:nvCxnSpPr>
          <p:spPr>
            <a:xfrm>
              <a:off x="7357434" y="1740275"/>
              <a:ext cx="624507" cy="0"/>
            </a:xfrm>
            <a:prstGeom prst="straightConnector1">
              <a:avLst/>
            </a:prstGeom>
            <a:noFill/>
            <a:ln w="25400" cap="rnd">
              <a:solidFill>
                <a:schemeClr val="tx2">
                  <a:lumMod val="60000"/>
                  <a:lumOff val="40000"/>
                </a:schemeClr>
              </a:solidFill>
              <a:prstDash val="sysDot"/>
              <a:round/>
              <a:headEnd/>
              <a:tailEnd type="triangle"/>
            </a:ln>
            <a:effectLst/>
          </p:spPr>
        </p:cxnSp>
        <p:cxnSp>
          <p:nvCxnSpPr>
            <p:cNvPr id="10" name="Elbow Connector 9">
              <a:extLst>
                <a:ext uri="{FF2B5EF4-FFF2-40B4-BE49-F238E27FC236}">
                  <a16:creationId xmlns:a16="http://schemas.microsoft.com/office/drawing/2014/main" id="{54872DDC-D743-A04D-8741-E364AA454CA3}"/>
                </a:ext>
              </a:extLst>
            </p:cNvPr>
            <p:cNvCxnSpPr>
              <a:cxnSpLocks/>
            </p:cNvCxnSpPr>
            <p:nvPr/>
          </p:nvCxnSpPr>
          <p:spPr>
            <a:xfrm>
              <a:off x="7357434" y="2782542"/>
              <a:ext cx="652482" cy="244461"/>
            </a:xfrm>
            <a:prstGeom prst="bentConnector3">
              <a:avLst/>
            </a:prstGeom>
            <a:noFill/>
            <a:ln w="25400" cap="rnd">
              <a:solidFill>
                <a:schemeClr val="tx2">
                  <a:lumMod val="60000"/>
                  <a:lumOff val="40000"/>
                </a:schemeClr>
              </a:solidFill>
              <a:prstDash val="sysDot"/>
              <a:round/>
              <a:headEnd/>
              <a:tailEnd type="triangle"/>
            </a:ln>
            <a:effectLst/>
          </p:spPr>
        </p:cxnSp>
        <p:cxnSp>
          <p:nvCxnSpPr>
            <p:cNvPr id="51" name="Straight Arrow Connector 50">
              <a:extLst>
                <a:ext uri="{FF2B5EF4-FFF2-40B4-BE49-F238E27FC236}">
                  <a16:creationId xmlns:a16="http://schemas.microsoft.com/office/drawing/2014/main" id="{191E6CBD-B057-8842-88D7-EF3F63D67DEF}"/>
                </a:ext>
              </a:extLst>
            </p:cNvPr>
            <p:cNvCxnSpPr>
              <a:cxnSpLocks/>
            </p:cNvCxnSpPr>
            <p:nvPr/>
          </p:nvCxnSpPr>
          <p:spPr>
            <a:xfrm>
              <a:off x="7357434" y="2086265"/>
              <a:ext cx="624507" cy="0"/>
            </a:xfrm>
            <a:prstGeom prst="straightConnector1">
              <a:avLst/>
            </a:prstGeom>
            <a:noFill/>
            <a:ln w="25400" cap="rnd">
              <a:solidFill>
                <a:schemeClr val="tx2">
                  <a:lumMod val="60000"/>
                  <a:lumOff val="40000"/>
                </a:schemeClr>
              </a:solidFill>
              <a:prstDash val="sysDot"/>
              <a:round/>
              <a:headEnd/>
              <a:tailEnd type="triangle"/>
            </a:ln>
            <a:effectLst/>
          </p:spPr>
        </p:cxnSp>
        <p:cxnSp>
          <p:nvCxnSpPr>
            <p:cNvPr id="54" name="Elbow Connector 53">
              <a:extLst>
                <a:ext uri="{FF2B5EF4-FFF2-40B4-BE49-F238E27FC236}">
                  <a16:creationId xmlns:a16="http://schemas.microsoft.com/office/drawing/2014/main" id="{3D2120D2-5B0C-1641-960A-1DF56B880DF9}"/>
                </a:ext>
              </a:extLst>
            </p:cNvPr>
            <p:cNvCxnSpPr>
              <a:cxnSpLocks/>
            </p:cNvCxnSpPr>
            <p:nvPr/>
          </p:nvCxnSpPr>
          <p:spPr>
            <a:xfrm>
              <a:off x="7357434" y="2485979"/>
              <a:ext cx="615412" cy="71468"/>
            </a:xfrm>
            <a:prstGeom prst="bentConnector3">
              <a:avLst/>
            </a:prstGeom>
            <a:noFill/>
            <a:ln w="25400" cap="rnd">
              <a:solidFill>
                <a:schemeClr val="tx2">
                  <a:lumMod val="60000"/>
                  <a:lumOff val="40000"/>
                </a:schemeClr>
              </a:solidFill>
              <a:prstDash val="sysDot"/>
              <a:round/>
              <a:headEnd/>
              <a:tailEnd type="triangle"/>
            </a:ln>
            <a:effectLst/>
          </p:spPr>
        </p:cxnSp>
        <p:cxnSp>
          <p:nvCxnSpPr>
            <p:cNvPr id="55" name="Straight Arrow Connector 54">
              <a:extLst>
                <a:ext uri="{FF2B5EF4-FFF2-40B4-BE49-F238E27FC236}">
                  <a16:creationId xmlns:a16="http://schemas.microsoft.com/office/drawing/2014/main" id="{74E02F91-C6FD-8645-8B30-60DC0E880C41}"/>
                </a:ext>
              </a:extLst>
            </p:cNvPr>
            <p:cNvCxnSpPr>
              <a:cxnSpLocks/>
            </p:cNvCxnSpPr>
            <p:nvPr/>
          </p:nvCxnSpPr>
          <p:spPr>
            <a:xfrm>
              <a:off x="7357434" y="3482577"/>
              <a:ext cx="624507" cy="0"/>
            </a:xfrm>
            <a:prstGeom prst="straightConnector1">
              <a:avLst/>
            </a:prstGeom>
            <a:noFill/>
            <a:ln w="25400" cap="rnd">
              <a:solidFill>
                <a:schemeClr val="tx2">
                  <a:lumMod val="60000"/>
                  <a:lumOff val="40000"/>
                </a:schemeClr>
              </a:solidFill>
              <a:prstDash val="sysDot"/>
              <a:round/>
              <a:headEnd/>
              <a:tailEnd type="triangle"/>
            </a:ln>
            <a:effectLst/>
          </p:spPr>
        </p:cxnSp>
      </p:grpSp>
      <p:pic>
        <p:nvPicPr>
          <p:cNvPr id="9" name="Picture 8">
            <a:extLst>
              <a:ext uri="{FF2B5EF4-FFF2-40B4-BE49-F238E27FC236}">
                <a16:creationId xmlns:a16="http://schemas.microsoft.com/office/drawing/2014/main" id="{1AB0E139-4ACD-9140-8A69-D582B2B6EF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70397" y="1842758"/>
            <a:ext cx="2433124" cy="1866535"/>
          </a:xfrm>
          <a:prstGeom prst="rect">
            <a:avLst/>
          </a:prstGeom>
        </p:spPr>
      </p:pic>
      <p:pic>
        <p:nvPicPr>
          <p:cNvPr id="6" name="Picture 5">
            <a:extLst>
              <a:ext uri="{FF2B5EF4-FFF2-40B4-BE49-F238E27FC236}">
                <a16:creationId xmlns:a16="http://schemas.microsoft.com/office/drawing/2014/main" id="{183CCDFD-B9B8-6648-8537-1291CD6768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968" y="1832919"/>
            <a:ext cx="1151520" cy="1995827"/>
          </a:xfrm>
          <a:prstGeom prst="rect">
            <a:avLst/>
          </a:prstGeom>
        </p:spPr>
      </p:pic>
    </p:spTree>
    <p:extLst>
      <p:ext uri="{BB962C8B-B14F-4D97-AF65-F5344CB8AC3E}">
        <p14:creationId xmlns:p14="http://schemas.microsoft.com/office/powerpoint/2010/main" val="351114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Pfizer &amp; </a:t>
            </a:r>
            <a:r>
              <a:rPr lang="en-US" err="1"/>
              <a:t>BioNTech’s</a:t>
            </a:r>
            <a:r>
              <a:rPr lang="en-US"/>
              <a:t> COVID-19 Vaccine Candidate (BNT162b2) Temperature Change Considerations</a:t>
            </a:r>
          </a:p>
        </p:txBody>
      </p:sp>
      <p:sp>
        <p:nvSpPr>
          <p:cNvPr id="42" name="TextBox 41">
            <a:extLst>
              <a:ext uri="{FF2B5EF4-FFF2-40B4-BE49-F238E27FC236}">
                <a16:creationId xmlns:a16="http://schemas.microsoft.com/office/drawing/2014/main" id="{F7F6EA64-9E7F-BC40-8396-E72F61A64C74}"/>
              </a:ext>
            </a:extLst>
          </p:cNvPr>
          <p:cNvSpPr txBox="1"/>
          <p:nvPr/>
        </p:nvSpPr>
        <p:spPr bwMode="gray">
          <a:xfrm>
            <a:off x="5194837" y="4783852"/>
            <a:ext cx="2358364" cy="1046440"/>
          </a:xfrm>
          <a:prstGeom prst="rect">
            <a:avLst/>
          </a:prstGeom>
        </p:spPr>
        <p:txBody>
          <a:bodyPr wrap="square" rtlCol="0">
            <a:spAutoFit/>
          </a:bodyPr>
          <a:lstStyle/>
          <a:p>
            <a:pPr>
              <a:buClr>
                <a:schemeClr val="tx1"/>
              </a:buClr>
              <a:buSzPct val="100000"/>
            </a:pPr>
            <a:r>
              <a:rPr lang="en-US" sz="1400" b="1">
                <a:solidFill>
                  <a:srgbClr val="1E19BA"/>
                </a:solidFill>
              </a:rPr>
              <a:t>Ultra Low Temperature Freezer (ULTF) </a:t>
            </a:r>
          </a:p>
          <a:p>
            <a:pPr>
              <a:buClr>
                <a:schemeClr val="tx1"/>
              </a:buClr>
              <a:buSzPct val="100000"/>
            </a:pPr>
            <a:r>
              <a:rPr lang="en-US" sz="1000">
                <a:solidFill>
                  <a:srgbClr val="1E19BA"/>
                </a:solidFill>
              </a:rPr>
              <a:t>-80ºC to -60 ºC (-112°F to -76°F)</a:t>
            </a:r>
            <a:endParaRPr lang="en-US" sz="1000" b="1">
              <a:solidFill>
                <a:srgbClr val="1E19BA"/>
              </a:solidFill>
            </a:endParaRPr>
          </a:p>
          <a:p>
            <a:pPr>
              <a:buClr>
                <a:schemeClr val="tx1"/>
              </a:buClr>
              <a:buSzPct val="100000"/>
            </a:pPr>
            <a:r>
              <a:rPr lang="en-US" sz="1400" b="1">
                <a:solidFill>
                  <a:srgbClr val="1E19BA"/>
                </a:solidFill>
              </a:rPr>
              <a:t>or Thermal Shipper</a:t>
            </a:r>
          </a:p>
          <a:p>
            <a:pPr>
              <a:buClr>
                <a:schemeClr val="tx1"/>
              </a:buClr>
              <a:buSzPct val="100000"/>
            </a:pPr>
            <a:r>
              <a:rPr lang="en-US" sz="1000">
                <a:solidFill>
                  <a:srgbClr val="1E19BA"/>
                </a:solidFill>
              </a:rPr>
              <a:t>-90ºC to -60ºC (-130ºF to 76ºF)  </a:t>
            </a:r>
          </a:p>
        </p:txBody>
      </p:sp>
      <p:sp>
        <p:nvSpPr>
          <p:cNvPr id="82" name="TextBox 81">
            <a:extLst>
              <a:ext uri="{FF2B5EF4-FFF2-40B4-BE49-F238E27FC236}">
                <a16:creationId xmlns:a16="http://schemas.microsoft.com/office/drawing/2014/main" id="{4D4695C6-1745-5D4E-96B4-029909969FB0}"/>
              </a:ext>
            </a:extLst>
          </p:cNvPr>
          <p:cNvSpPr txBox="1"/>
          <p:nvPr/>
        </p:nvSpPr>
        <p:spPr bwMode="gray">
          <a:xfrm>
            <a:off x="9486833" y="4751448"/>
            <a:ext cx="2513715" cy="523220"/>
          </a:xfrm>
          <a:prstGeom prst="rect">
            <a:avLst/>
          </a:prstGeom>
        </p:spPr>
        <p:txBody>
          <a:bodyPr wrap="square" rtlCol="0">
            <a:spAutoFit/>
          </a:bodyPr>
          <a:lstStyle/>
          <a:p>
            <a:pPr algn="ctr">
              <a:buClr>
                <a:schemeClr val="tx1"/>
              </a:buClr>
              <a:buSzPct val="100000"/>
            </a:pPr>
            <a:r>
              <a:rPr lang="en-US" sz="1400" b="1">
                <a:solidFill>
                  <a:srgbClr val="0EB2F0"/>
                </a:solidFill>
              </a:rPr>
              <a:t>2-8°C </a:t>
            </a:r>
            <a:br>
              <a:rPr lang="en-US" sz="1400" b="1">
                <a:solidFill>
                  <a:srgbClr val="0EB2F0"/>
                </a:solidFill>
              </a:rPr>
            </a:br>
            <a:r>
              <a:rPr lang="en-US" sz="1400" b="1">
                <a:solidFill>
                  <a:srgbClr val="0EB2F0"/>
                </a:solidFill>
              </a:rPr>
              <a:t>Container</a:t>
            </a:r>
          </a:p>
        </p:txBody>
      </p:sp>
      <p:cxnSp>
        <p:nvCxnSpPr>
          <p:cNvPr id="123" name="Straight Arrow Connector 122">
            <a:extLst>
              <a:ext uri="{FF2B5EF4-FFF2-40B4-BE49-F238E27FC236}">
                <a16:creationId xmlns:a16="http://schemas.microsoft.com/office/drawing/2014/main" id="{391AD252-78CE-2647-A322-E6BECF70391D}"/>
              </a:ext>
            </a:extLst>
          </p:cNvPr>
          <p:cNvCxnSpPr>
            <a:cxnSpLocks/>
          </p:cNvCxnSpPr>
          <p:nvPr/>
        </p:nvCxnSpPr>
        <p:spPr>
          <a:xfrm flipH="1">
            <a:off x="6747624" y="4244930"/>
            <a:ext cx="3363315" cy="0"/>
          </a:xfrm>
          <a:prstGeom prst="straightConnector1">
            <a:avLst/>
          </a:prstGeom>
          <a:noFill/>
          <a:ln w="25400" cap="rnd">
            <a:solidFill>
              <a:schemeClr val="accent5"/>
            </a:solidFill>
            <a:prstDash val="sysDot"/>
            <a:round/>
            <a:headEnd/>
            <a:tailEnd type="triangle" w="lg" len="lg"/>
          </a:ln>
          <a:effectLst/>
        </p:spPr>
      </p:cxnSp>
      <p:grpSp>
        <p:nvGrpSpPr>
          <p:cNvPr id="84" name="Group 83">
            <a:extLst>
              <a:ext uri="{FF2B5EF4-FFF2-40B4-BE49-F238E27FC236}">
                <a16:creationId xmlns:a16="http://schemas.microsoft.com/office/drawing/2014/main" id="{1D4CFE02-1153-884A-A943-43CAFF54B062}"/>
              </a:ext>
            </a:extLst>
          </p:cNvPr>
          <p:cNvGrpSpPr/>
          <p:nvPr/>
        </p:nvGrpSpPr>
        <p:grpSpPr>
          <a:xfrm>
            <a:off x="8263780" y="4092574"/>
            <a:ext cx="304712" cy="304712"/>
            <a:chOff x="6320262" y="4950494"/>
            <a:chExt cx="304712" cy="304712"/>
          </a:xfrm>
        </p:grpSpPr>
        <p:pic>
          <p:nvPicPr>
            <p:cNvPr id="75" name="Graphic 74">
              <a:extLst>
                <a:ext uri="{FF2B5EF4-FFF2-40B4-BE49-F238E27FC236}">
                  <a16:creationId xmlns:a16="http://schemas.microsoft.com/office/drawing/2014/main" id="{B51BFDFA-5C39-A045-86F3-33D3FD8A8FE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20262" y="4950494"/>
              <a:ext cx="304712" cy="304712"/>
            </a:xfrm>
            <a:prstGeom prst="rect">
              <a:avLst/>
            </a:prstGeom>
          </p:spPr>
        </p:pic>
        <p:pic>
          <p:nvPicPr>
            <p:cNvPr id="77" name="Graphic 76" descr="Close">
              <a:extLst>
                <a:ext uri="{FF2B5EF4-FFF2-40B4-BE49-F238E27FC236}">
                  <a16:creationId xmlns:a16="http://schemas.microsoft.com/office/drawing/2014/main" id="{DA8F7E2A-85B3-F844-BC9F-993294F555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71200" y="5001432"/>
              <a:ext cx="202836" cy="202836"/>
            </a:xfrm>
            <a:prstGeom prst="rect">
              <a:avLst/>
            </a:prstGeom>
          </p:spPr>
        </p:pic>
      </p:grpSp>
      <p:cxnSp>
        <p:nvCxnSpPr>
          <p:cNvPr id="154" name="Straight Arrow Connector 153">
            <a:extLst>
              <a:ext uri="{FF2B5EF4-FFF2-40B4-BE49-F238E27FC236}">
                <a16:creationId xmlns:a16="http://schemas.microsoft.com/office/drawing/2014/main" id="{D029E04C-7919-474B-8424-322465B46CEF}"/>
              </a:ext>
            </a:extLst>
          </p:cNvPr>
          <p:cNvCxnSpPr>
            <a:cxnSpLocks/>
          </p:cNvCxnSpPr>
          <p:nvPr/>
        </p:nvCxnSpPr>
        <p:spPr>
          <a:xfrm>
            <a:off x="6431506" y="3978929"/>
            <a:ext cx="3528040" cy="0"/>
          </a:xfrm>
          <a:prstGeom prst="straightConnector1">
            <a:avLst/>
          </a:prstGeom>
          <a:noFill/>
          <a:ln w="25400" cap="rnd">
            <a:gradFill>
              <a:gsLst>
                <a:gs pos="0">
                  <a:srgbClr val="1E19BA"/>
                </a:gs>
                <a:gs pos="100000">
                  <a:srgbClr val="0EB2F0"/>
                </a:gs>
              </a:gsLst>
              <a:lin ang="0" scaled="0"/>
            </a:gradFill>
            <a:prstDash val="solid"/>
            <a:round/>
            <a:headEnd/>
            <a:tailEnd type="triangle" w="lg" len="lg"/>
          </a:ln>
          <a:effectLst/>
        </p:spPr>
      </p:cxnSp>
      <p:sp>
        <p:nvSpPr>
          <p:cNvPr id="9" name="TextBox 8">
            <a:extLst>
              <a:ext uri="{FF2B5EF4-FFF2-40B4-BE49-F238E27FC236}">
                <a16:creationId xmlns:a16="http://schemas.microsoft.com/office/drawing/2014/main" id="{3559C88D-686B-FF40-BB9A-B2514DA9BE13}"/>
              </a:ext>
            </a:extLst>
          </p:cNvPr>
          <p:cNvSpPr txBox="1"/>
          <p:nvPr/>
        </p:nvSpPr>
        <p:spPr bwMode="gray">
          <a:xfrm>
            <a:off x="483009" y="2943183"/>
            <a:ext cx="3471153" cy="1200329"/>
          </a:xfrm>
          <a:prstGeom prst="rect">
            <a:avLst/>
          </a:prstGeom>
        </p:spPr>
        <p:txBody>
          <a:bodyPr wrap="square" rtlCol="0">
            <a:spAutoFit/>
          </a:bodyPr>
          <a:lstStyle/>
          <a:p>
            <a:pPr>
              <a:buClr>
                <a:schemeClr val="tx1"/>
              </a:buClr>
              <a:buSzPct val="100000"/>
            </a:pPr>
            <a:r>
              <a:rPr lang="en-US" sz="2400" b="1"/>
              <a:t>Once vaccine has been thawed, </a:t>
            </a:r>
            <a:r>
              <a:rPr lang="en-US" sz="2400" b="1">
                <a:solidFill>
                  <a:srgbClr val="1E19BA"/>
                </a:solidFill>
              </a:rPr>
              <a:t>it should not be re-frozen.</a:t>
            </a:r>
          </a:p>
        </p:txBody>
      </p:sp>
      <p:grpSp>
        <p:nvGrpSpPr>
          <p:cNvPr id="3" name="Group 2">
            <a:extLst>
              <a:ext uri="{FF2B5EF4-FFF2-40B4-BE49-F238E27FC236}">
                <a16:creationId xmlns:a16="http://schemas.microsoft.com/office/drawing/2014/main" id="{669F9FC5-C2C3-4A43-95B6-737AEDAE55E9}"/>
              </a:ext>
            </a:extLst>
          </p:cNvPr>
          <p:cNvGrpSpPr/>
          <p:nvPr/>
        </p:nvGrpSpPr>
        <p:grpSpPr>
          <a:xfrm>
            <a:off x="10110939" y="3410622"/>
            <a:ext cx="1265505" cy="1265505"/>
            <a:chOff x="7627232" y="3410623"/>
            <a:chExt cx="817660" cy="817660"/>
          </a:xfrm>
        </p:grpSpPr>
        <p:sp>
          <p:nvSpPr>
            <p:cNvPr id="152" name="Oval 151">
              <a:extLst>
                <a:ext uri="{FF2B5EF4-FFF2-40B4-BE49-F238E27FC236}">
                  <a16:creationId xmlns:a16="http://schemas.microsoft.com/office/drawing/2014/main" id="{20C32F34-AA83-8542-89EB-805556A362E2}"/>
                </a:ext>
              </a:extLst>
            </p:cNvPr>
            <p:cNvSpPr/>
            <p:nvPr/>
          </p:nvSpPr>
          <p:spPr bwMode="gray">
            <a:xfrm>
              <a:off x="7627232" y="3410623"/>
              <a:ext cx="817660" cy="81766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174" name="Graphic 173">
              <a:extLst>
                <a:ext uri="{FF2B5EF4-FFF2-40B4-BE49-F238E27FC236}">
                  <a16:creationId xmlns:a16="http://schemas.microsoft.com/office/drawing/2014/main" id="{34C98411-0257-E848-9AF3-F9BFD3DB2F2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777153" y="3551651"/>
              <a:ext cx="520421" cy="520421"/>
            </a:xfrm>
            <a:prstGeom prst="rect">
              <a:avLst/>
            </a:prstGeom>
          </p:spPr>
        </p:pic>
      </p:grpSp>
      <p:sp>
        <p:nvSpPr>
          <p:cNvPr id="76" name="Left Brace 75">
            <a:extLst>
              <a:ext uri="{FF2B5EF4-FFF2-40B4-BE49-F238E27FC236}">
                <a16:creationId xmlns:a16="http://schemas.microsoft.com/office/drawing/2014/main" id="{7A54081A-693C-8F4C-A82F-755BA21AAA15}"/>
              </a:ext>
            </a:extLst>
          </p:cNvPr>
          <p:cNvSpPr/>
          <p:nvPr/>
        </p:nvSpPr>
        <p:spPr>
          <a:xfrm>
            <a:off x="4398553" y="1508760"/>
            <a:ext cx="508042" cy="4440256"/>
          </a:xfrm>
          <a:prstGeom prst="leftBrace">
            <a:avLst>
              <a:gd name="adj1" fmla="val 54917"/>
              <a:gd name="adj2" fmla="val 48092"/>
            </a:avLst>
          </a:prstGeom>
          <a:noFill/>
          <a:ln w="25400" cap="rnd">
            <a:solidFill>
              <a:schemeClr val="bg1">
                <a:lumMod val="65000"/>
              </a:schemeClr>
            </a:solidFill>
            <a:prstDash val="sysDot"/>
            <a:round/>
            <a:headEnd/>
            <a:tailEnd/>
          </a:ln>
          <a:effectLst/>
        </p:spPr>
        <p:txBody>
          <a:bodyPr rtlCol="0" anchor="ctr"/>
          <a:lstStyle/>
          <a:p>
            <a:pPr algn="ctr"/>
            <a:endParaRPr lang="en-US"/>
          </a:p>
        </p:txBody>
      </p:sp>
      <p:sp>
        <p:nvSpPr>
          <p:cNvPr id="78" name="TextBox 77">
            <a:extLst>
              <a:ext uri="{FF2B5EF4-FFF2-40B4-BE49-F238E27FC236}">
                <a16:creationId xmlns:a16="http://schemas.microsoft.com/office/drawing/2014/main" id="{BBB9577F-CE61-CB4B-BF3A-646A8B1758AF}"/>
              </a:ext>
            </a:extLst>
          </p:cNvPr>
          <p:cNvSpPr txBox="1"/>
          <p:nvPr/>
        </p:nvSpPr>
        <p:spPr bwMode="gray">
          <a:xfrm>
            <a:off x="5295852" y="1547810"/>
            <a:ext cx="2257349" cy="276999"/>
          </a:xfrm>
          <a:prstGeom prst="rect">
            <a:avLst/>
          </a:prstGeom>
        </p:spPr>
        <p:txBody>
          <a:bodyPr wrap="none" rtlCol="0">
            <a:spAutoFit/>
          </a:bodyPr>
          <a:lstStyle/>
          <a:p>
            <a:pPr>
              <a:buClr>
                <a:schemeClr val="tx1"/>
              </a:buClr>
              <a:buSzPct val="100000"/>
            </a:pPr>
            <a:r>
              <a:rPr lang="en-US" sz="1200" b="1" spc="300">
                <a:solidFill>
                  <a:schemeClr val="bg1">
                    <a:lumMod val="50000"/>
                  </a:schemeClr>
                </a:solidFill>
              </a:rPr>
              <a:t>SAMPLE SCENARIO</a:t>
            </a:r>
          </a:p>
        </p:txBody>
      </p:sp>
      <p:sp>
        <p:nvSpPr>
          <p:cNvPr id="85" name="TextBox 84">
            <a:extLst>
              <a:ext uri="{FF2B5EF4-FFF2-40B4-BE49-F238E27FC236}">
                <a16:creationId xmlns:a16="http://schemas.microsoft.com/office/drawing/2014/main" id="{B694A249-B372-9541-B631-934F7191C86C}"/>
              </a:ext>
            </a:extLst>
          </p:cNvPr>
          <p:cNvSpPr txBox="1"/>
          <p:nvPr/>
        </p:nvSpPr>
        <p:spPr bwMode="gray">
          <a:xfrm>
            <a:off x="5295853" y="1875747"/>
            <a:ext cx="6277778" cy="1384995"/>
          </a:xfrm>
          <a:prstGeom prst="rect">
            <a:avLst/>
          </a:prstGeom>
        </p:spPr>
        <p:txBody>
          <a:bodyPr wrap="square" rtlCol="0">
            <a:spAutoFit/>
          </a:bodyPr>
          <a:lstStyle/>
          <a:p>
            <a:r>
              <a:rPr lang="en-US" sz="1400" b="1" i="1">
                <a:solidFill>
                  <a:schemeClr val="bg1">
                    <a:lumMod val="50000"/>
                  </a:schemeClr>
                </a:solidFill>
              </a:rPr>
              <a:t>A point of delivery (POD) has several trays of vaccine stored in an ultra low temperature freezer (ULTF). An immunizer assigned to vaccinate at a local long term care facility (LTCF) picks up 5 vials for the day that will be transported in a portable 2-8°C container from the POD. At the end of the day, she returns the unused, undiluted vials to the POD to be stored at 2-8°C. </a:t>
            </a:r>
            <a:r>
              <a:rPr lang="en-US" sz="1400" b="1" i="1" u="sng"/>
              <a:t>These vials can not be re-frozen</a:t>
            </a:r>
            <a:r>
              <a:rPr lang="en-US" sz="1400" b="1" i="1"/>
              <a:t>.</a:t>
            </a:r>
          </a:p>
        </p:txBody>
      </p:sp>
      <p:sp>
        <p:nvSpPr>
          <p:cNvPr id="151" name="Oval 150">
            <a:extLst>
              <a:ext uri="{FF2B5EF4-FFF2-40B4-BE49-F238E27FC236}">
                <a16:creationId xmlns:a16="http://schemas.microsoft.com/office/drawing/2014/main" id="{75A279BD-CF84-4A40-9D1C-7A16A1F62BF2}"/>
              </a:ext>
            </a:extLst>
          </p:cNvPr>
          <p:cNvSpPr/>
          <p:nvPr/>
        </p:nvSpPr>
        <p:spPr bwMode="gray">
          <a:xfrm>
            <a:off x="5313378" y="3430761"/>
            <a:ext cx="1265505" cy="1265505"/>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10" name="Graphic 9">
            <a:extLst>
              <a:ext uri="{FF2B5EF4-FFF2-40B4-BE49-F238E27FC236}">
                <a16:creationId xmlns:a16="http://schemas.microsoft.com/office/drawing/2014/main" id="{C845419E-816C-814E-8866-1C22F04CF47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86292" y="3557017"/>
            <a:ext cx="965200" cy="965200"/>
          </a:xfrm>
          <a:prstGeom prst="rect">
            <a:avLst/>
          </a:prstGeom>
        </p:spPr>
      </p:pic>
    </p:spTree>
    <p:extLst>
      <p:ext uri="{BB962C8B-B14F-4D97-AF65-F5344CB8AC3E}">
        <p14:creationId xmlns:p14="http://schemas.microsoft.com/office/powerpoint/2010/main" val="42322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875372" cy="950976"/>
          </a:xfrm>
        </p:spPr>
        <p:txBody>
          <a:bodyPr anchor="t" anchorCtr="0"/>
          <a:lstStyle/>
          <a:p>
            <a:r>
              <a:rPr lang="en-US" sz="3800"/>
              <a:t>Assembling Packing &amp; Redistribution Supplies</a:t>
            </a:r>
          </a:p>
        </p:txBody>
      </p:sp>
      <p:pic>
        <p:nvPicPr>
          <p:cNvPr id="9" name="Graphic 8">
            <a:extLst>
              <a:ext uri="{FF2B5EF4-FFF2-40B4-BE49-F238E27FC236}">
                <a16:creationId xmlns:a16="http://schemas.microsoft.com/office/drawing/2014/main" id="{D19A36D6-609A-DF4D-86E0-34F143AF843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5253" y="2792164"/>
            <a:ext cx="4551496" cy="4551496"/>
          </a:xfrm>
          <a:prstGeom prst="rect">
            <a:avLst/>
          </a:prstGeom>
        </p:spPr>
      </p:pic>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2329484"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2" y="1114962"/>
            <a:ext cx="7000338" cy="4662815"/>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a:t>Only full trays (195 vials) should be redistributed at freezer temperatures</a:t>
            </a:r>
          </a:p>
          <a:p>
            <a:pPr marL="285750" indent="-285750">
              <a:lnSpc>
                <a:spcPct val="100000"/>
              </a:lnSpc>
              <a:spcBef>
                <a:spcPts val="600"/>
              </a:spcBef>
              <a:buClr>
                <a:srgbClr val="0EB2F0"/>
              </a:buClr>
              <a:buFont typeface="Arial" panose="020B0604020202020204" pitchFamily="34" charset="0"/>
              <a:buChar char="•"/>
            </a:pPr>
            <a:r>
              <a:rPr lang="en-US" sz="1400"/>
              <a:t>Individual vials and trays must be redistributed at 2-8ºC, subject to the following recommended actions </a:t>
            </a:r>
          </a:p>
          <a:p>
            <a:pPr marL="285750" indent="-285750">
              <a:lnSpc>
                <a:spcPct val="100000"/>
              </a:lnSpc>
              <a:spcBef>
                <a:spcPts val="600"/>
              </a:spcBef>
              <a:buClr>
                <a:srgbClr val="0EB2F0"/>
              </a:buClr>
              <a:buFont typeface="Arial" panose="020B0604020202020204" pitchFamily="34" charset="0"/>
              <a:buChar char="•"/>
            </a:pPr>
            <a:r>
              <a:rPr lang="en-US" sz="1400"/>
              <a:t>Trays or cartons that house the vials should be designed as small as possible so that vials are packaged securely and should protect the product from the distribution environment.</a:t>
            </a:r>
          </a:p>
          <a:p>
            <a:pPr marL="285750" indent="-285750">
              <a:lnSpc>
                <a:spcPct val="100000"/>
              </a:lnSpc>
              <a:spcBef>
                <a:spcPts val="600"/>
              </a:spcBef>
              <a:buClr>
                <a:srgbClr val="0EB2F0"/>
              </a:buClr>
              <a:buFont typeface="Arial" panose="020B0604020202020204" pitchFamily="34" charset="0"/>
              <a:buChar char="•"/>
            </a:pPr>
            <a:r>
              <a:rPr lang="en-US" sz="1400"/>
              <a:t>Tray or carton materials should be capable of withstanding exposure to the product’s required temperature setting.</a:t>
            </a:r>
          </a:p>
          <a:p>
            <a:pPr marL="285750" indent="-285750">
              <a:lnSpc>
                <a:spcPct val="100000"/>
              </a:lnSpc>
              <a:spcBef>
                <a:spcPts val="600"/>
              </a:spcBef>
              <a:buClr>
                <a:srgbClr val="0EB2F0"/>
              </a:buClr>
              <a:buFont typeface="Arial" panose="020B0604020202020204" pitchFamily="34" charset="0"/>
              <a:buChar char="•"/>
            </a:pPr>
            <a:r>
              <a:rPr lang="en-US" sz="1400"/>
              <a:t>Consider robust materials for packaging, specifically to withstand dry ice transport and condensation.</a:t>
            </a:r>
          </a:p>
          <a:p>
            <a:pPr marL="285750" indent="-285750">
              <a:lnSpc>
                <a:spcPct val="100000"/>
              </a:lnSpc>
              <a:spcBef>
                <a:spcPts val="600"/>
              </a:spcBef>
              <a:buClr>
                <a:srgbClr val="0EB2F0"/>
              </a:buClr>
              <a:buFont typeface="Arial" panose="020B0604020202020204" pitchFamily="34" charset="0"/>
              <a:buChar char="•"/>
            </a:pPr>
            <a:r>
              <a:rPr lang="en-US" sz="1400"/>
              <a:t>Tray should be able withstand the weight of the vials it is intended to transport.</a:t>
            </a:r>
          </a:p>
          <a:p>
            <a:pPr marL="285750" indent="-285750">
              <a:lnSpc>
                <a:spcPct val="100000"/>
              </a:lnSpc>
              <a:spcBef>
                <a:spcPts val="600"/>
              </a:spcBef>
              <a:buClr>
                <a:srgbClr val="0EB2F0"/>
              </a:buClr>
              <a:buFont typeface="Arial" panose="020B0604020202020204" pitchFamily="34" charset="0"/>
              <a:buChar char="•"/>
            </a:pPr>
            <a:r>
              <a:rPr lang="en-US" sz="1400"/>
              <a:t>If intended to carry by hand, consider final weight of packaging for those who will be transporting the vaccines.</a:t>
            </a:r>
          </a:p>
          <a:p>
            <a:pPr marL="285750" indent="-285750">
              <a:lnSpc>
                <a:spcPct val="100000"/>
              </a:lnSpc>
              <a:spcBef>
                <a:spcPts val="600"/>
              </a:spcBef>
              <a:buClr>
                <a:srgbClr val="0EB2F0"/>
              </a:buClr>
              <a:buFont typeface="Arial" panose="020B0604020202020204" pitchFamily="34" charset="0"/>
              <a:buChar char="•"/>
            </a:pPr>
            <a:r>
              <a:rPr lang="en-US" sz="1400"/>
              <a:t>It is recommended that protection and security devices (i.e. seals) be incorporated into all packaging to prevent tampering.</a:t>
            </a:r>
          </a:p>
          <a:p>
            <a:pPr marL="285750" indent="-285750">
              <a:lnSpc>
                <a:spcPct val="100000"/>
              </a:lnSpc>
              <a:spcBef>
                <a:spcPts val="600"/>
              </a:spcBef>
              <a:buClr>
                <a:srgbClr val="0EB2F0"/>
              </a:buClr>
              <a:buFont typeface="Arial" panose="020B0604020202020204" pitchFamily="34" charset="0"/>
              <a:buChar char="•"/>
            </a:pPr>
            <a:r>
              <a:rPr lang="en-US" sz="1400"/>
              <a:t>If using Phase Change Material (PCM) coolant, fire testing/storage capacity constraints should be considered.</a:t>
            </a:r>
          </a:p>
          <a:p>
            <a:pPr marL="285750" indent="-285750">
              <a:lnSpc>
                <a:spcPct val="100000"/>
              </a:lnSpc>
              <a:spcBef>
                <a:spcPts val="600"/>
              </a:spcBef>
              <a:buClr>
                <a:srgbClr val="0EB2F0"/>
              </a:buClr>
              <a:buFont typeface="Arial" panose="020B0604020202020204" pitchFamily="34" charset="0"/>
              <a:buChar char="•"/>
            </a:pPr>
            <a:r>
              <a:rPr lang="en-US" sz="1400"/>
              <a:t>Whenever possible, use packaging that has been tested to industry standards.</a:t>
            </a:r>
          </a:p>
        </p:txBody>
      </p:sp>
    </p:spTree>
    <p:extLst>
      <p:ext uri="{BB962C8B-B14F-4D97-AF65-F5344CB8AC3E}">
        <p14:creationId xmlns:p14="http://schemas.microsoft.com/office/powerpoint/2010/main" val="33116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Assembling Packing &amp; Redistribution Supplies</a:t>
            </a:r>
          </a:p>
        </p:txBody>
      </p:sp>
      <p:sp>
        <p:nvSpPr>
          <p:cNvPr id="5" name="TextBox 4">
            <a:extLst>
              <a:ext uri="{FF2B5EF4-FFF2-40B4-BE49-F238E27FC236}">
                <a16:creationId xmlns:a16="http://schemas.microsoft.com/office/drawing/2014/main" id="{14CC434A-0DC6-EA4A-8BBF-1F3221AAEC75}"/>
              </a:ext>
            </a:extLst>
          </p:cNvPr>
          <p:cNvSpPr txBox="1"/>
          <p:nvPr/>
        </p:nvSpPr>
        <p:spPr bwMode="gray">
          <a:xfrm>
            <a:off x="446915" y="1405646"/>
            <a:ext cx="4634602"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Redistribution Container Considerations</a:t>
            </a:r>
          </a:p>
        </p:txBody>
      </p:sp>
      <p:sp>
        <p:nvSpPr>
          <p:cNvPr id="8" name="TextBox 7">
            <a:extLst>
              <a:ext uri="{FF2B5EF4-FFF2-40B4-BE49-F238E27FC236}">
                <a16:creationId xmlns:a16="http://schemas.microsoft.com/office/drawing/2014/main" id="{8738E376-9CAA-164D-8309-88D26A3F31CA}"/>
              </a:ext>
            </a:extLst>
          </p:cNvPr>
          <p:cNvSpPr txBox="1"/>
          <p:nvPr/>
        </p:nvSpPr>
        <p:spPr bwMode="gray">
          <a:xfrm>
            <a:off x="446916" y="2017886"/>
            <a:ext cx="2644627" cy="3400931"/>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dirty="0"/>
              <a:t>When selecting a thermal container for redistribution, ensure the packaging is fit for purpose and meets the Pfizer &amp; </a:t>
            </a:r>
            <a:r>
              <a:rPr lang="en-US" sz="1400" dirty="0" err="1"/>
              <a:t>BioNTech</a:t>
            </a:r>
            <a:r>
              <a:rPr lang="en-US" sz="1400" dirty="0"/>
              <a:t> COVID-19 vaccine cold chain requirements.</a:t>
            </a:r>
          </a:p>
          <a:p>
            <a:pPr marL="174625" indent="-174625">
              <a:lnSpc>
                <a:spcPct val="100000"/>
              </a:lnSpc>
              <a:spcBef>
                <a:spcPts val="600"/>
              </a:spcBef>
              <a:buClr>
                <a:srgbClr val="0EB2F0"/>
              </a:buClr>
              <a:buFont typeface="Arial" panose="020B0604020202020204" pitchFamily="34" charset="0"/>
              <a:buChar char="•"/>
            </a:pPr>
            <a:r>
              <a:rPr lang="en-US" sz="1400" dirty="0"/>
              <a:t>It’s recommended that thermal containers have been tested against recognized standards (i.e. ISTA, ASTM). Make sure the containers and pack-outs are qualified to meet the required temperatures.</a:t>
            </a:r>
          </a:p>
        </p:txBody>
      </p:sp>
      <p:sp>
        <p:nvSpPr>
          <p:cNvPr id="9" name="TextBox 8">
            <a:extLst>
              <a:ext uri="{FF2B5EF4-FFF2-40B4-BE49-F238E27FC236}">
                <a16:creationId xmlns:a16="http://schemas.microsoft.com/office/drawing/2014/main" id="{9ED30F0F-3F68-6249-B4AA-C5142CB30231}"/>
              </a:ext>
            </a:extLst>
          </p:cNvPr>
          <p:cNvSpPr txBox="1"/>
          <p:nvPr/>
        </p:nvSpPr>
        <p:spPr bwMode="gray">
          <a:xfrm>
            <a:off x="3717235" y="3022690"/>
            <a:ext cx="4077155" cy="2323713"/>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200" dirty="0"/>
              <a:t>Payload area needs to be capable of accommodating a thermal/insulated glove to remove the product.</a:t>
            </a:r>
          </a:p>
          <a:p>
            <a:pPr marL="174625" indent="-174625">
              <a:lnSpc>
                <a:spcPct val="100000"/>
              </a:lnSpc>
              <a:spcBef>
                <a:spcPts val="600"/>
              </a:spcBef>
              <a:buClr>
                <a:srgbClr val="0EB2F0"/>
              </a:buClr>
              <a:buFont typeface="Arial" panose="020B0604020202020204" pitchFamily="34" charset="0"/>
              <a:buChar char="•"/>
            </a:pPr>
            <a:r>
              <a:rPr lang="en-US" sz="1200" dirty="0"/>
              <a:t>Coolant is typically dry ice for this type of container. </a:t>
            </a:r>
          </a:p>
          <a:p>
            <a:pPr marL="342900" lvl="1" indent="-171450">
              <a:spcBef>
                <a:spcPts val="600"/>
              </a:spcBef>
              <a:buClr>
                <a:srgbClr val="0EB2F0"/>
              </a:buClr>
              <a:buFont typeface="System Font Regular"/>
              <a:buChar char="-"/>
            </a:pPr>
            <a:r>
              <a:rPr lang="en-US" sz="1200" b="1" dirty="0"/>
              <a:t>Avoid liquid nitrogen as a coolant, which can damage the vials and stoppers</a:t>
            </a:r>
            <a:r>
              <a:rPr lang="en-US" sz="1200" dirty="0"/>
              <a:t>. Consider inner thermal packaging material that can withstand the condensation of dry ice.</a:t>
            </a:r>
          </a:p>
          <a:p>
            <a:pPr marL="174625" indent="-174625">
              <a:lnSpc>
                <a:spcPct val="100000"/>
              </a:lnSpc>
              <a:spcBef>
                <a:spcPts val="600"/>
              </a:spcBef>
              <a:buClr>
                <a:srgbClr val="0EB2F0"/>
              </a:buClr>
              <a:buFont typeface="Arial" panose="020B0604020202020204" pitchFamily="34" charset="0"/>
              <a:buChar char="•"/>
            </a:pPr>
            <a:r>
              <a:rPr lang="en-US" sz="1200" dirty="0"/>
              <a:t>Provide dangerous goods training on handling dry ice.</a:t>
            </a:r>
          </a:p>
          <a:p>
            <a:pPr marL="174625" indent="-174625">
              <a:spcBef>
                <a:spcPts val="600"/>
              </a:spcBef>
              <a:buClr>
                <a:srgbClr val="0EB2F0"/>
              </a:buClr>
              <a:buFont typeface="Arial" panose="020B0604020202020204" pitchFamily="34" charset="0"/>
              <a:buChar char="•"/>
            </a:pPr>
            <a:r>
              <a:rPr lang="en-US" sz="1200" b="1" dirty="0"/>
              <a:t>Vials should never be in direct contact with dry ice</a:t>
            </a:r>
            <a:r>
              <a:rPr lang="en-US" sz="1200" dirty="0"/>
              <a:t>.</a:t>
            </a:r>
          </a:p>
          <a:p>
            <a:pPr marL="174625" indent="-174625">
              <a:lnSpc>
                <a:spcPct val="100000"/>
              </a:lnSpc>
              <a:spcBef>
                <a:spcPts val="600"/>
              </a:spcBef>
              <a:buClr>
                <a:srgbClr val="0EB2F0"/>
              </a:buClr>
              <a:buFont typeface="Arial" panose="020B0604020202020204" pitchFamily="34" charset="0"/>
              <a:buChar char="•"/>
            </a:pPr>
            <a:endParaRPr lang="en-US" sz="1200" dirty="0"/>
          </a:p>
        </p:txBody>
      </p:sp>
      <p:sp>
        <p:nvSpPr>
          <p:cNvPr id="10" name="TextBox 9">
            <a:extLst>
              <a:ext uri="{FF2B5EF4-FFF2-40B4-BE49-F238E27FC236}">
                <a16:creationId xmlns:a16="http://schemas.microsoft.com/office/drawing/2014/main" id="{6B406C4C-50F9-6545-978C-5C3D06A8EF72}"/>
              </a:ext>
            </a:extLst>
          </p:cNvPr>
          <p:cNvSpPr txBox="1"/>
          <p:nvPr/>
        </p:nvSpPr>
        <p:spPr bwMode="gray">
          <a:xfrm>
            <a:off x="8262398" y="3022690"/>
            <a:ext cx="3098837" cy="1277273"/>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200" dirty="0"/>
              <a:t>Consider freezer &amp; refrigerator capabilities to condition coolant media (i.e. gel packs or PCM).</a:t>
            </a:r>
          </a:p>
          <a:p>
            <a:pPr marL="174625" indent="-174625">
              <a:lnSpc>
                <a:spcPct val="100000"/>
              </a:lnSpc>
              <a:spcBef>
                <a:spcPts val="600"/>
              </a:spcBef>
              <a:buClr>
                <a:srgbClr val="0EB2F0"/>
              </a:buClr>
              <a:buFont typeface="Arial" panose="020B0604020202020204" pitchFamily="34" charset="0"/>
              <a:buChar char="•"/>
            </a:pPr>
            <a:r>
              <a:rPr lang="en-US" sz="1200" dirty="0"/>
              <a:t>If using PCM, conduct appropriate testing/storage related to fire concerns (EHS). </a:t>
            </a:r>
          </a:p>
        </p:txBody>
      </p:sp>
      <p:sp>
        <p:nvSpPr>
          <p:cNvPr id="4" name="TextBox 3">
            <a:extLst>
              <a:ext uri="{FF2B5EF4-FFF2-40B4-BE49-F238E27FC236}">
                <a16:creationId xmlns:a16="http://schemas.microsoft.com/office/drawing/2014/main" id="{AA450BF1-BEF6-9E4F-BE19-1E81EC7DB752}"/>
              </a:ext>
            </a:extLst>
          </p:cNvPr>
          <p:cNvSpPr txBox="1"/>
          <p:nvPr/>
        </p:nvSpPr>
        <p:spPr bwMode="gray">
          <a:xfrm>
            <a:off x="4313260" y="2233028"/>
            <a:ext cx="2766371" cy="738664"/>
          </a:xfrm>
          <a:prstGeom prst="rect">
            <a:avLst/>
          </a:prstGeom>
        </p:spPr>
        <p:txBody>
          <a:bodyPr wrap="square" rtlCol="0">
            <a:spAutoFit/>
          </a:bodyPr>
          <a:lstStyle/>
          <a:p>
            <a:pPr>
              <a:buClr>
                <a:schemeClr val="tx1"/>
              </a:buClr>
              <a:buSzPct val="100000"/>
            </a:pPr>
            <a:r>
              <a:rPr lang="en-US" sz="1400" b="1">
                <a:solidFill>
                  <a:srgbClr val="1E19BA"/>
                </a:solidFill>
              </a:rPr>
              <a:t>Considerations if Shipping Full Trays in Freezer</a:t>
            </a:r>
          </a:p>
          <a:p>
            <a:pPr>
              <a:buClr>
                <a:schemeClr val="tx1"/>
              </a:buClr>
              <a:buSzPct val="100000"/>
            </a:pPr>
            <a:r>
              <a:rPr lang="en-US" sz="1400" b="1">
                <a:solidFill>
                  <a:srgbClr val="1E19BA"/>
                </a:solidFill>
              </a:rPr>
              <a:t>(-90° to -60°C)</a:t>
            </a:r>
          </a:p>
        </p:txBody>
      </p:sp>
      <p:pic>
        <p:nvPicPr>
          <p:cNvPr id="14" name="Graphic 13">
            <a:extLst>
              <a:ext uri="{FF2B5EF4-FFF2-40B4-BE49-F238E27FC236}">
                <a16:creationId xmlns:a16="http://schemas.microsoft.com/office/drawing/2014/main" id="{3CB0D770-C2BF-1748-AE89-A1307DFBABA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79110" y="2118406"/>
            <a:ext cx="889414" cy="889414"/>
          </a:xfrm>
          <a:prstGeom prst="rect">
            <a:avLst/>
          </a:prstGeom>
        </p:spPr>
      </p:pic>
      <p:grpSp>
        <p:nvGrpSpPr>
          <p:cNvPr id="19" name="Group 18">
            <a:extLst>
              <a:ext uri="{FF2B5EF4-FFF2-40B4-BE49-F238E27FC236}">
                <a16:creationId xmlns:a16="http://schemas.microsoft.com/office/drawing/2014/main" id="{608C2F6B-E6E7-964C-948A-970AFEA01B2C}"/>
              </a:ext>
            </a:extLst>
          </p:cNvPr>
          <p:cNvGrpSpPr/>
          <p:nvPr/>
        </p:nvGrpSpPr>
        <p:grpSpPr>
          <a:xfrm>
            <a:off x="8262398" y="2306501"/>
            <a:ext cx="738664" cy="738664"/>
            <a:chOff x="10317602" y="-353002"/>
            <a:chExt cx="965200" cy="965200"/>
          </a:xfrm>
        </p:grpSpPr>
        <p:pic>
          <p:nvPicPr>
            <p:cNvPr id="16" name="Graphic 15">
              <a:extLst>
                <a:ext uri="{FF2B5EF4-FFF2-40B4-BE49-F238E27FC236}">
                  <a16:creationId xmlns:a16="http://schemas.microsoft.com/office/drawing/2014/main" id="{A789EE1D-8551-5C4F-8352-88168914B2B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17602" y="-353002"/>
              <a:ext cx="965200" cy="965200"/>
            </a:xfrm>
            <a:prstGeom prst="rect">
              <a:avLst/>
            </a:prstGeom>
          </p:spPr>
        </p:pic>
        <p:sp>
          <p:nvSpPr>
            <p:cNvPr id="18" name="TextBox 17">
              <a:extLst>
                <a:ext uri="{FF2B5EF4-FFF2-40B4-BE49-F238E27FC236}">
                  <a16:creationId xmlns:a16="http://schemas.microsoft.com/office/drawing/2014/main" id="{884881AF-020C-8541-8446-EF6E05E36ABC}"/>
                </a:ext>
              </a:extLst>
            </p:cNvPr>
            <p:cNvSpPr txBox="1"/>
            <p:nvPr/>
          </p:nvSpPr>
          <p:spPr bwMode="gray">
            <a:xfrm>
              <a:off x="10442859" y="59240"/>
              <a:ext cx="714685" cy="341841"/>
            </a:xfrm>
            <a:prstGeom prst="rect">
              <a:avLst/>
            </a:prstGeom>
          </p:spPr>
          <p:txBody>
            <a:bodyPr wrap="none" rtlCol="0">
              <a:spAutoFit/>
            </a:bodyPr>
            <a:lstStyle/>
            <a:p>
              <a:pPr algn="ctr">
                <a:buClr>
                  <a:schemeClr val="tx1"/>
                </a:buClr>
                <a:buSzPct val="100000"/>
              </a:pPr>
              <a:r>
                <a:rPr lang="en-US" sz="1100" b="1" dirty="0">
                  <a:solidFill>
                    <a:srgbClr val="0EB2F0"/>
                  </a:solidFill>
                </a:rPr>
                <a:t>2-8°C</a:t>
              </a:r>
            </a:p>
          </p:txBody>
        </p:sp>
      </p:grpSp>
      <p:sp>
        <p:nvSpPr>
          <p:cNvPr id="20" name="TextBox 19">
            <a:extLst>
              <a:ext uri="{FF2B5EF4-FFF2-40B4-BE49-F238E27FC236}">
                <a16:creationId xmlns:a16="http://schemas.microsoft.com/office/drawing/2014/main" id="{8076A31C-44A2-5044-92F6-7A6D2B4706D5}"/>
              </a:ext>
            </a:extLst>
          </p:cNvPr>
          <p:cNvSpPr txBox="1"/>
          <p:nvPr/>
        </p:nvSpPr>
        <p:spPr bwMode="gray">
          <a:xfrm>
            <a:off x="8950055" y="2233028"/>
            <a:ext cx="2411185" cy="738664"/>
          </a:xfrm>
          <a:prstGeom prst="rect">
            <a:avLst/>
          </a:prstGeom>
        </p:spPr>
        <p:txBody>
          <a:bodyPr wrap="square" rtlCol="0">
            <a:spAutoFit/>
          </a:bodyPr>
          <a:lstStyle/>
          <a:p>
            <a:pPr>
              <a:buClr>
                <a:schemeClr val="tx1"/>
              </a:buClr>
              <a:buSzPct val="100000"/>
            </a:pPr>
            <a:r>
              <a:rPr lang="en-US" sz="1400" b="1">
                <a:solidFill>
                  <a:srgbClr val="1E19BA"/>
                </a:solidFill>
              </a:rPr>
              <a:t>Considerations if Shipping Vials or Trays in Refrigerator (2° to 8° C)</a:t>
            </a:r>
          </a:p>
        </p:txBody>
      </p:sp>
      <p:sp>
        <p:nvSpPr>
          <p:cNvPr id="21" name="Rectangle 20">
            <a:extLst>
              <a:ext uri="{FF2B5EF4-FFF2-40B4-BE49-F238E27FC236}">
                <a16:creationId xmlns:a16="http://schemas.microsoft.com/office/drawing/2014/main" id="{FFBF7CC9-9105-3F41-A628-552FE03CB901}"/>
              </a:ext>
            </a:extLst>
          </p:cNvPr>
          <p:cNvSpPr/>
          <p:nvPr/>
        </p:nvSpPr>
        <p:spPr bwMode="gray">
          <a:xfrm>
            <a:off x="3396343" y="2017887"/>
            <a:ext cx="8545941" cy="3434468"/>
          </a:xfrm>
          <a:prstGeom prst="rect">
            <a:avLst/>
          </a:prstGeom>
          <a:no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cxnSp>
        <p:nvCxnSpPr>
          <p:cNvPr id="23" name="Straight Connector 22">
            <a:extLst>
              <a:ext uri="{FF2B5EF4-FFF2-40B4-BE49-F238E27FC236}">
                <a16:creationId xmlns:a16="http://schemas.microsoft.com/office/drawing/2014/main" id="{39BB0BA6-FE3E-A74D-B16E-F15121188595}"/>
              </a:ext>
            </a:extLst>
          </p:cNvPr>
          <p:cNvCxnSpPr>
            <a:cxnSpLocks/>
          </p:cNvCxnSpPr>
          <p:nvPr/>
        </p:nvCxnSpPr>
        <p:spPr>
          <a:xfrm>
            <a:off x="8035374" y="2380339"/>
            <a:ext cx="0" cy="2692702"/>
          </a:xfrm>
          <a:prstGeom prst="line">
            <a:avLst/>
          </a:prstGeom>
          <a:noFill/>
          <a:ln w="25400" cap="rnd">
            <a:solidFill>
              <a:schemeClr val="tx2">
                <a:lumMod val="60000"/>
                <a:lumOff val="40000"/>
              </a:schemeClr>
            </a:solidFill>
            <a:prstDash val="sysDot"/>
            <a:round/>
            <a:headEnd/>
            <a:tailEnd/>
          </a:ln>
          <a:effectLst/>
        </p:spPr>
      </p:cxnSp>
    </p:spTree>
    <p:extLst>
      <p:ext uri="{BB962C8B-B14F-4D97-AF65-F5344CB8AC3E}">
        <p14:creationId xmlns:p14="http://schemas.microsoft.com/office/powerpoint/2010/main" val="101932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Assembling Packing &amp; Redistribution Supplies</a:t>
            </a:r>
          </a:p>
        </p:txBody>
      </p:sp>
      <p:sp>
        <p:nvSpPr>
          <p:cNvPr id="8" name="TextBox 7">
            <a:extLst>
              <a:ext uri="{FF2B5EF4-FFF2-40B4-BE49-F238E27FC236}">
                <a16:creationId xmlns:a16="http://schemas.microsoft.com/office/drawing/2014/main" id="{06EB5046-02D0-EC4E-800E-1438E024BBEB}"/>
              </a:ext>
            </a:extLst>
          </p:cNvPr>
          <p:cNvSpPr txBox="1"/>
          <p:nvPr/>
        </p:nvSpPr>
        <p:spPr bwMode="gray">
          <a:xfrm>
            <a:off x="446915" y="1405646"/>
            <a:ext cx="3899337"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Temperature Monitoring Devices</a:t>
            </a:r>
          </a:p>
        </p:txBody>
      </p:sp>
      <p:sp>
        <p:nvSpPr>
          <p:cNvPr id="9" name="TextBox 8">
            <a:extLst>
              <a:ext uri="{FF2B5EF4-FFF2-40B4-BE49-F238E27FC236}">
                <a16:creationId xmlns:a16="http://schemas.microsoft.com/office/drawing/2014/main" id="{14018C3E-1433-D745-8FB8-0DA7245AFC5A}"/>
              </a:ext>
            </a:extLst>
          </p:cNvPr>
          <p:cNvSpPr txBox="1"/>
          <p:nvPr/>
        </p:nvSpPr>
        <p:spPr bwMode="gray">
          <a:xfrm>
            <a:off x="446916" y="2017886"/>
            <a:ext cx="3739494" cy="2616101"/>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a:t>Temperature monitoring devices are critical to ensure awareness of the vaccine temperature at all times. </a:t>
            </a:r>
          </a:p>
          <a:p>
            <a:pPr marL="174625" indent="-174625">
              <a:lnSpc>
                <a:spcPct val="100000"/>
              </a:lnSpc>
              <a:spcBef>
                <a:spcPts val="600"/>
              </a:spcBef>
              <a:buClr>
                <a:srgbClr val="0EB2F0"/>
              </a:buClr>
              <a:buFont typeface="Arial" panose="020B0604020202020204" pitchFamily="34" charset="0"/>
              <a:buChar char="•"/>
            </a:pPr>
            <a:r>
              <a:rPr lang="en-US" sz="1400"/>
              <a:t>When selecting a temperature monitoring device for redistribution packaging, be sure to follow local board of health guidelines. See appendix for list of temperature monitoring device vendors. </a:t>
            </a:r>
          </a:p>
          <a:p>
            <a:pPr marL="174625" indent="-174625">
              <a:lnSpc>
                <a:spcPct val="100000"/>
              </a:lnSpc>
              <a:spcBef>
                <a:spcPts val="600"/>
              </a:spcBef>
              <a:buClr>
                <a:srgbClr val="0EB2F0"/>
              </a:buClr>
              <a:buFont typeface="Arial" panose="020B0604020202020204" pitchFamily="34" charset="0"/>
              <a:buChar char="•"/>
            </a:pPr>
            <a:r>
              <a:rPr lang="en-US" sz="1400"/>
              <a:t>Do not use Pfizer’s temperature monitoring device included in the Thermal Shipper for redistribution</a:t>
            </a:r>
          </a:p>
        </p:txBody>
      </p:sp>
      <p:sp>
        <p:nvSpPr>
          <p:cNvPr id="10" name="TextBox 9">
            <a:extLst>
              <a:ext uri="{FF2B5EF4-FFF2-40B4-BE49-F238E27FC236}">
                <a16:creationId xmlns:a16="http://schemas.microsoft.com/office/drawing/2014/main" id="{9CFFD727-EB05-A943-81EE-6AC4B302B38B}"/>
              </a:ext>
            </a:extLst>
          </p:cNvPr>
          <p:cNvSpPr txBox="1"/>
          <p:nvPr/>
        </p:nvSpPr>
        <p:spPr bwMode="gray">
          <a:xfrm>
            <a:off x="4545192" y="2806651"/>
            <a:ext cx="2527637" cy="3131627"/>
          </a:xfrm>
          <a:prstGeom prst="rect">
            <a:avLst/>
          </a:prstGeom>
        </p:spPr>
        <p:txBody>
          <a:bodyPr wrap="square" numCol="1" spcCol="182880" rtlCol="0">
            <a:spAutoFit/>
          </a:bodyPr>
          <a:lstStyle/>
          <a:p>
            <a:pPr marL="236538" indent="-236538">
              <a:lnSpc>
                <a:spcPct val="100000"/>
              </a:lnSpc>
              <a:spcBef>
                <a:spcPts val="300"/>
              </a:spcBef>
              <a:buClr>
                <a:srgbClr val="0EB2F0"/>
              </a:buClr>
              <a:buFont typeface="Wingdings" pitchFamily="2" charset="2"/>
              <a:buChar char="q"/>
            </a:pPr>
            <a:r>
              <a:rPr lang="en-US" sz="1200"/>
              <a:t>High &amp; low temperature alarms</a:t>
            </a:r>
          </a:p>
          <a:p>
            <a:pPr marL="236538" indent="-236538">
              <a:lnSpc>
                <a:spcPct val="100000"/>
              </a:lnSpc>
              <a:spcBef>
                <a:spcPts val="300"/>
              </a:spcBef>
              <a:buClr>
                <a:srgbClr val="0EB2F0"/>
              </a:buClr>
              <a:buFont typeface="Wingdings" pitchFamily="2" charset="2"/>
              <a:buChar char="q"/>
            </a:pPr>
            <a:r>
              <a:rPr lang="en-US" sz="1200"/>
              <a:t>LCD Indicators (alarm or OK)</a:t>
            </a:r>
          </a:p>
          <a:p>
            <a:pPr marL="236538" indent="-236538">
              <a:lnSpc>
                <a:spcPct val="100000"/>
              </a:lnSpc>
              <a:spcBef>
                <a:spcPts val="300"/>
              </a:spcBef>
              <a:buClr>
                <a:srgbClr val="0EB2F0"/>
              </a:buClr>
              <a:buFont typeface="Wingdings" pitchFamily="2" charset="2"/>
              <a:buChar char="q"/>
            </a:pPr>
            <a:r>
              <a:rPr lang="en-US" sz="1200"/>
              <a:t>Current temperature reading or method for accessing temperature requirements</a:t>
            </a:r>
          </a:p>
          <a:p>
            <a:pPr marL="236538" indent="-236538">
              <a:lnSpc>
                <a:spcPct val="100000"/>
              </a:lnSpc>
              <a:spcBef>
                <a:spcPts val="300"/>
              </a:spcBef>
              <a:buClr>
                <a:srgbClr val="0EB2F0"/>
              </a:buClr>
              <a:buFont typeface="Wingdings" pitchFamily="2" charset="2"/>
              <a:buChar char="q"/>
            </a:pPr>
            <a:r>
              <a:rPr lang="en-US" sz="1200"/>
              <a:t>Integration to data analysis software (software compliant with 21 CFR Part 11 Systems)</a:t>
            </a:r>
          </a:p>
          <a:p>
            <a:pPr marL="236538" indent="-236538">
              <a:lnSpc>
                <a:spcPct val="100000"/>
              </a:lnSpc>
              <a:spcBef>
                <a:spcPts val="300"/>
              </a:spcBef>
              <a:buClr>
                <a:srgbClr val="0EB2F0"/>
              </a:buClr>
              <a:buFont typeface="Wingdings" pitchFamily="2" charset="2"/>
              <a:buChar char="q"/>
            </a:pPr>
            <a:r>
              <a:rPr lang="en-US" sz="1200"/>
              <a:t>Recording interval with a minimum of every 15 minutes</a:t>
            </a:r>
          </a:p>
          <a:p>
            <a:pPr marL="236538" indent="-236538">
              <a:lnSpc>
                <a:spcPct val="100000"/>
              </a:lnSpc>
              <a:spcBef>
                <a:spcPts val="300"/>
              </a:spcBef>
              <a:buClr>
                <a:srgbClr val="0EB2F0"/>
              </a:buClr>
              <a:buFont typeface="Wingdings" pitchFamily="2" charset="2"/>
              <a:buChar char="q"/>
            </a:pPr>
            <a:r>
              <a:rPr lang="en-US" sz="1200"/>
              <a:t>Start-up delay option</a:t>
            </a:r>
          </a:p>
          <a:p>
            <a:pPr marL="236538" indent="-236538">
              <a:spcBef>
                <a:spcPts val="300"/>
              </a:spcBef>
              <a:buClr>
                <a:srgbClr val="0EB2F0"/>
              </a:buClr>
              <a:buFont typeface="Wingdings" pitchFamily="2" charset="2"/>
              <a:buChar char="q"/>
            </a:pPr>
            <a:r>
              <a:rPr lang="en-US" sz="1200"/>
              <a:t>Certified by the local governing body in charge of temperature monitoring and standards </a:t>
            </a:r>
          </a:p>
          <a:p>
            <a:pPr marL="236538" indent="-236538">
              <a:lnSpc>
                <a:spcPct val="100000"/>
              </a:lnSpc>
              <a:spcBef>
                <a:spcPts val="300"/>
              </a:spcBef>
              <a:buClr>
                <a:srgbClr val="0EB2F0"/>
              </a:buClr>
              <a:buFont typeface="Wingdings" pitchFamily="2" charset="2"/>
              <a:buChar char="q"/>
            </a:pPr>
            <a:endParaRPr lang="en-US" sz="1200"/>
          </a:p>
        </p:txBody>
      </p:sp>
      <p:sp>
        <p:nvSpPr>
          <p:cNvPr id="11" name="Rectangle 10">
            <a:extLst>
              <a:ext uri="{FF2B5EF4-FFF2-40B4-BE49-F238E27FC236}">
                <a16:creationId xmlns:a16="http://schemas.microsoft.com/office/drawing/2014/main" id="{87AA791E-59C5-A048-96E1-27DF32731C32}"/>
              </a:ext>
            </a:extLst>
          </p:cNvPr>
          <p:cNvSpPr/>
          <p:nvPr/>
        </p:nvSpPr>
        <p:spPr bwMode="gray">
          <a:xfrm>
            <a:off x="4405769" y="2100050"/>
            <a:ext cx="7536515" cy="3882109"/>
          </a:xfrm>
          <a:prstGeom prst="rect">
            <a:avLst/>
          </a:prstGeom>
          <a:no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12" name="TextBox 11">
            <a:extLst>
              <a:ext uri="{FF2B5EF4-FFF2-40B4-BE49-F238E27FC236}">
                <a16:creationId xmlns:a16="http://schemas.microsoft.com/office/drawing/2014/main" id="{B04C439E-7E4F-104A-B0A4-38E6756EE8C4}"/>
              </a:ext>
            </a:extLst>
          </p:cNvPr>
          <p:cNvSpPr txBox="1"/>
          <p:nvPr/>
        </p:nvSpPr>
        <p:spPr bwMode="gray">
          <a:xfrm>
            <a:off x="4545192" y="2234204"/>
            <a:ext cx="6119136" cy="523220"/>
          </a:xfrm>
          <a:prstGeom prst="rect">
            <a:avLst/>
          </a:prstGeom>
        </p:spPr>
        <p:txBody>
          <a:bodyPr wrap="square" rtlCol="0">
            <a:spAutoFit/>
          </a:bodyPr>
          <a:lstStyle/>
          <a:p>
            <a:pPr>
              <a:buClr>
                <a:schemeClr val="tx1"/>
              </a:buClr>
              <a:buSzPct val="100000"/>
            </a:pPr>
            <a:r>
              <a:rPr lang="en-US" sz="1400" b="1">
                <a:solidFill>
                  <a:srgbClr val="1E19BA"/>
                </a:solidFill>
              </a:rPr>
              <a:t>Considerations for Temperature Monitoring Devices that Adhere to Good Practice (</a:t>
            </a:r>
            <a:r>
              <a:rPr lang="en-US" sz="1400" b="1" err="1">
                <a:solidFill>
                  <a:srgbClr val="1E19BA"/>
                </a:solidFill>
              </a:rPr>
              <a:t>GxP</a:t>
            </a:r>
            <a:r>
              <a:rPr lang="en-US" sz="1400" b="1">
                <a:solidFill>
                  <a:srgbClr val="1E19BA"/>
                </a:solidFill>
              </a:rPr>
              <a:t>) Requirements:</a:t>
            </a:r>
          </a:p>
        </p:txBody>
      </p:sp>
      <p:sp>
        <p:nvSpPr>
          <p:cNvPr id="13" name="TextBox 12">
            <a:extLst>
              <a:ext uri="{FF2B5EF4-FFF2-40B4-BE49-F238E27FC236}">
                <a16:creationId xmlns:a16="http://schemas.microsoft.com/office/drawing/2014/main" id="{10465823-89DB-B046-9E32-7F7346B73F72}"/>
              </a:ext>
            </a:extLst>
          </p:cNvPr>
          <p:cNvSpPr txBox="1"/>
          <p:nvPr/>
        </p:nvSpPr>
        <p:spPr bwMode="gray">
          <a:xfrm>
            <a:off x="6979919" y="2806651"/>
            <a:ext cx="2657452" cy="2569934"/>
          </a:xfrm>
          <a:prstGeom prst="rect">
            <a:avLst/>
          </a:prstGeom>
        </p:spPr>
        <p:txBody>
          <a:bodyPr wrap="square" numCol="1" spcCol="182880" rtlCol="0">
            <a:spAutoFit/>
          </a:bodyPr>
          <a:lstStyle/>
          <a:p>
            <a:pPr marL="236538" indent="-236538">
              <a:lnSpc>
                <a:spcPct val="100000"/>
              </a:lnSpc>
              <a:spcBef>
                <a:spcPts val="300"/>
              </a:spcBef>
              <a:buClr>
                <a:srgbClr val="0EB2F0"/>
              </a:buClr>
              <a:buFont typeface="Wingdings" pitchFamily="2" charset="2"/>
              <a:buChar char="q"/>
            </a:pPr>
            <a:r>
              <a:rPr lang="en-US" sz="1200"/>
              <a:t>Probe or </a:t>
            </a:r>
            <a:r>
              <a:rPr lang="en-US" sz="1200" err="1"/>
              <a:t>probeless</a:t>
            </a:r>
            <a:endParaRPr lang="en-US" sz="1200"/>
          </a:p>
          <a:p>
            <a:pPr marL="404813" lvl="1" indent="-168275">
              <a:spcBef>
                <a:spcPts val="300"/>
              </a:spcBef>
              <a:buClr>
                <a:srgbClr val="0EB2F0"/>
              </a:buClr>
              <a:buFont typeface="Arial" panose="020B0604020202020204" pitchFamily="34" charset="0"/>
              <a:buChar char="•"/>
            </a:pPr>
            <a:r>
              <a:rPr lang="en-US" sz="1200"/>
              <a:t>Some </a:t>
            </a:r>
            <a:r>
              <a:rPr lang="en-US" sz="1200" err="1"/>
              <a:t>probeless</a:t>
            </a:r>
            <a:r>
              <a:rPr lang="en-US" sz="1200"/>
              <a:t> temperature monitoring devices stop displaying temperature and require the display to acclimate to ambient temperatures before reading for dry ice shipments.</a:t>
            </a:r>
          </a:p>
          <a:p>
            <a:pPr marL="404813" lvl="1" indent="-168275">
              <a:spcBef>
                <a:spcPts val="300"/>
              </a:spcBef>
              <a:buClr>
                <a:srgbClr val="0EB2F0"/>
              </a:buClr>
              <a:buFont typeface="Arial" panose="020B0604020202020204" pitchFamily="34" charset="0"/>
              <a:buChar char="•"/>
            </a:pPr>
            <a:r>
              <a:rPr lang="en-US" sz="1200"/>
              <a:t>If re-icing is occurring, make sure if using probes, the temperature monitors are properly secured to ensure appropriate readings.</a:t>
            </a:r>
          </a:p>
        </p:txBody>
      </p:sp>
      <p:sp>
        <p:nvSpPr>
          <p:cNvPr id="14" name="TextBox 13">
            <a:extLst>
              <a:ext uri="{FF2B5EF4-FFF2-40B4-BE49-F238E27FC236}">
                <a16:creationId xmlns:a16="http://schemas.microsoft.com/office/drawing/2014/main" id="{19E2391A-2AD4-0C4E-9B62-1AE07A2CF418}"/>
              </a:ext>
            </a:extLst>
          </p:cNvPr>
          <p:cNvSpPr txBox="1"/>
          <p:nvPr/>
        </p:nvSpPr>
        <p:spPr bwMode="gray">
          <a:xfrm>
            <a:off x="9637371" y="2806651"/>
            <a:ext cx="2175098" cy="2492990"/>
          </a:xfrm>
          <a:prstGeom prst="rect">
            <a:avLst/>
          </a:prstGeom>
        </p:spPr>
        <p:txBody>
          <a:bodyPr wrap="square" numCol="1" spcCol="182880" rtlCol="0">
            <a:spAutoFit/>
          </a:bodyPr>
          <a:lstStyle/>
          <a:p>
            <a:pPr marL="285750" indent="-285750">
              <a:lnSpc>
                <a:spcPct val="100000"/>
              </a:lnSpc>
              <a:spcBef>
                <a:spcPts val="300"/>
              </a:spcBef>
              <a:buClr>
                <a:srgbClr val="0EB2F0"/>
              </a:buClr>
              <a:buFont typeface="Wingdings" pitchFamily="2" charset="2"/>
              <a:buChar char="q"/>
            </a:pPr>
            <a:r>
              <a:rPr lang="en-US" sz="1200"/>
              <a:t>If using a -90° to -60°C container, the temperature monitoring device should have a minimum -90°C temperature measurement range. Make sure when you are selecting a device that it’s capable of monitoring a wider temperature range than the required storage conditions.</a:t>
            </a:r>
          </a:p>
        </p:txBody>
      </p:sp>
    </p:spTree>
    <p:extLst>
      <p:ext uri="{BB962C8B-B14F-4D97-AF65-F5344CB8AC3E}">
        <p14:creationId xmlns:p14="http://schemas.microsoft.com/office/powerpoint/2010/main" val="165667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875372" cy="950976"/>
          </a:xfrm>
        </p:spPr>
        <p:txBody>
          <a:bodyPr anchor="t" anchorCtr="0"/>
          <a:lstStyle/>
          <a:p>
            <a:r>
              <a:rPr lang="en-US" sz="3800"/>
              <a:t>Preparing to Transport or Ship</a:t>
            </a:r>
          </a:p>
        </p:txBody>
      </p:sp>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2329484"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1" y="1114962"/>
            <a:ext cx="7234759" cy="2846933"/>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dirty="0"/>
              <a:t>Portable vaccine refrigerator and freezer units are considered the best option for vaccine transport. Portable vaccine refrigerator and freezer units that have built-in temperature regulation are optimal. </a:t>
            </a:r>
          </a:p>
          <a:p>
            <a:pPr marL="285750" indent="-285750">
              <a:lnSpc>
                <a:spcPct val="100000"/>
              </a:lnSpc>
              <a:spcBef>
                <a:spcPts val="600"/>
              </a:spcBef>
              <a:buClr>
                <a:srgbClr val="0EB2F0"/>
              </a:buClr>
              <a:buFont typeface="Arial" panose="020B0604020202020204" pitchFamily="34" charset="0"/>
              <a:buChar char="•"/>
            </a:pPr>
            <a:r>
              <a:rPr lang="en-US" sz="1400"/>
              <a:t>Vials </a:t>
            </a:r>
            <a:r>
              <a:rPr lang="en-US" sz="1400" dirty="0"/>
              <a:t>should be stored upright whenever possible. It is understood the vials may roll around in the trays when being moved in and out of storage. </a:t>
            </a:r>
          </a:p>
          <a:p>
            <a:pPr marL="285750" indent="-285750">
              <a:lnSpc>
                <a:spcPct val="100000"/>
              </a:lnSpc>
              <a:spcBef>
                <a:spcPts val="600"/>
              </a:spcBef>
              <a:buClr>
                <a:srgbClr val="0EB2F0"/>
              </a:buClr>
              <a:buFont typeface="Arial" panose="020B0604020202020204" pitchFamily="34" charset="0"/>
              <a:buChar char="•"/>
            </a:pPr>
            <a:r>
              <a:rPr lang="en-US" sz="1400" dirty="0"/>
              <a:t>Thawed vials should be securely packed when transported.</a:t>
            </a:r>
          </a:p>
          <a:p>
            <a:pPr marL="285750" indent="-285750">
              <a:lnSpc>
                <a:spcPct val="100000"/>
              </a:lnSpc>
              <a:spcBef>
                <a:spcPts val="600"/>
              </a:spcBef>
              <a:buClr>
                <a:srgbClr val="0EB2F0"/>
              </a:buClr>
              <a:buFont typeface="Arial" panose="020B0604020202020204" pitchFamily="34" charset="0"/>
              <a:buChar char="•"/>
            </a:pPr>
            <a:r>
              <a:rPr lang="en-US" sz="1400" dirty="0"/>
              <a:t>Caution should be taken while handling frozen vial trays to avoid damage to vials.</a:t>
            </a:r>
          </a:p>
          <a:p>
            <a:pPr marL="285750" indent="-285750">
              <a:lnSpc>
                <a:spcPct val="100000"/>
              </a:lnSpc>
              <a:spcBef>
                <a:spcPts val="600"/>
              </a:spcBef>
              <a:buClr>
                <a:srgbClr val="0EB2F0"/>
              </a:buClr>
              <a:buFont typeface="Arial" panose="020B0604020202020204" pitchFamily="34" charset="0"/>
              <a:buChar char="•"/>
            </a:pPr>
            <a:r>
              <a:rPr lang="en-US" sz="1400" dirty="0"/>
              <a:t>Temperature tracking logs/alarms should be put in place for full trays and loose vials during transfer activities, pack-out, deconsolidation and redistribution. </a:t>
            </a:r>
          </a:p>
          <a:p>
            <a:pPr marL="285750" indent="-285750">
              <a:lnSpc>
                <a:spcPct val="100000"/>
              </a:lnSpc>
              <a:spcBef>
                <a:spcPts val="600"/>
              </a:spcBef>
              <a:buClr>
                <a:srgbClr val="0EB2F0"/>
              </a:buClr>
              <a:buFont typeface="Arial" panose="020B0604020202020204" pitchFamily="34" charset="0"/>
              <a:buChar char="•"/>
            </a:pPr>
            <a:r>
              <a:rPr lang="en-US" sz="1400" dirty="0"/>
              <a:t>If transporting in a container with dry ice, avoid direct contact of paperboard materials with dry ice. Vials should never be in direct contact with dry ice.</a:t>
            </a:r>
          </a:p>
        </p:txBody>
      </p:sp>
      <p:pic>
        <p:nvPicPr>
          <p:cNvPr id="6" name="Graphic 5">
            <a:extLst>
              <a:ext uri="{FF2B5EF4-FFF2-40B4-BE49-F238E27FC236}">
                <a16:creationId xmlns:a16="http://schemas.microsoft.com/office/drawing/2014/main" id="{10AF91D5-D4B9-A148-AE80-8F3407D6A8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36" y="2770130"/>
            <a:ext cx="4087870" cy="4087870"/>
          </a:xfrm>
          <a:prstGeom prst="rect">
            <a:avLst/>
          </a:prstGeom>
        </p:spPr>
      </p:pic>
    </p:spTree>
    <p:extLst>
      <p:ext uri="{BB962C8B-B14F-4D97-AF65-F5344CB8AC3E}">
        <p14:creationId xmlns:p14="http://schemas.microsoft.com/office/powerpoint/2010/main" val="1601492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875372" cy="950976"/>
          </a:xfrm>
        </p:spPr>
        <p:txBody>
          <a:bodyPr anchor="t" anchorCtr="0"/>
          <a:lstStyle/>
          <a:p>
            <a:r>
              <a:rPr lang="en-US" sz="3800"/>
              <a:t>Preparing to Transport or Ship</a:t>
            </a:r>
          </a:p>
        </p:txBody>
      </p:sp>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3608680"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 </a:t>
            </a:r>
            <a:r>
              <a:rPr lang="en-US" i="1">
                <a:solidFill>
                  <a:srgbClr val="1E19BA"/>
                </a:solidFill>
                <a:cs typeface="Arial" panose="020B0604020202020204" pitchFamily="34" charset="0"/>
              </a:rPr>
              <a:t>(continued)</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2" y="1114962"/>
            <a:ext cx="7154574" cy="3277820"/>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dirty="0"/>
              <a:t>Do not submerse vials in cold water or ice water bath.</a:t>
            </a:r>
          </a:p>
          <a:p>
            <a:pPr marL="285750" indent="-285750">
              <a:lnSpc>
                <a:spcPct val="100000"/>
              </a:lnSpc>
              <a:spcBef>
                <a:spcPts val="600"/>
              </a:spcBef>
              <a:buClr>
                <a:srgbClr val="0EB2F0"/>
              </a:buClr>
              <a:buFont typeface="Arial" panose="020B0604020202020204" pitchFamily="34" charset="0"/>
              <a:buChar char="•"/>
            </a:pPr>
            <a:r>
              <a:rPr lang="en-US" sz="1400" dirty="0"/>
              <a:t>Visible ice formation on outside of thermal container may be an indication of internal temperatures exceeding low range of –90°C.  </a:t>
            </a:r>
          </a:p>
          <a:p>
            <a:pPr marL="285750" indent="-285750">
              <a:lnSpc>
                <a:spcPct val="100000"/>
              </a:lnSpc>
              <a:spcBef>
                <a:spcPts val="600"/>
              </a:spcBef>
              <a:buClr>
                <a:srgbClr val="0EB2F0"/>
              </a:buClr>
              <a:buFont typeface="Arial" panose="020B0604020202020204" pitchFamily="34" charset="0"/>
              <a:buChar char="•"/>
            </a:pPr>
            <a:r>
              <a:rPr lang="en-US" sz="1400" dirty="0"/>
              <a:t>Point of Distribution (POD) should leverage their existing handling and packaging expertise and POD Standard Operating Procedures (SOPs) and protocols for transport preparation.   </a:t>
            </a:r>
          </a:p>
          <a:p>
            <a:pPr marL="285750" indent="-285750">
              <a:lnSpc>
                <a:spcPct val="100000"/>
              </a:lnSpc>
              <a:spcBef>
                <a:spcPts val="600"/>
              </a:spcBef>
              <a:buClr>
                <a:srgbClr val="0EB2F0"/>
              </a:buClr>
              <a:buFont typeface="Arial" panose="020B0604020202020204" pitchFamily="34" charset="0"/>
              <a:buChar char="•"/>
            </a:pPr>
            <a:r>
              <a:rPr lang="en-US" sz="1400" dirty="0"/>
              <a:t>Meeting cold storage requirements of product at distribution center is essential.</a:t>
            </a:r>
          </a:p>
          <a:p>
            <a:pPr marL="285750" indent="-285750">
              <a:lnSpc>
                <a:spcPct val="100000"/>
              </a:lnSpc>
              <a:spcBef>
                <a:spcPts val="600"/>
              </a:spcBef>
              <a:buClr>
                <a:srgbClr val="0EB2F0"/>
              </a:buClr>
              <a:buFont typeface="Arial" panose="020B0604020202020204" pitchFamily="34" charset="0"/>
              <a:buChar char="•"/>
            </a:pPr>
            <a:r>
              <a:rPr lang="en-US" sz="1400" dirty="0"/>
              <a:t>Vials must be transported un-diluted. Do not transport vials after dilution. </a:t>
            </a:r>
          </a:p>
          <a:p>
            <a:pPr marL="285750" indent="-285750">
              <a:lnSpc>
                <a:spcPct val="100000"/>
              </a:lnSpc>
              <a:spcBef>
                <a:spcPts val="600"/>
              </a:spcBef>
              <a:buClr>
                <a:srgbClr val="0EB2F0"/>
              </a:buClr>
              <a:buFont typeface="Arial" panose="020B0604020202020204" pitchFamily="34" charset="0"/>
              <a:buChar char="•"/>
            </a:pPr>
            <a:r>
              <a:rPr lang="en-US" sz="1400" dirty="0"/>
              <a:t>Select appropriate mode of transportation based on final weight of packaging.</a:t>
            </a:r>
          </a:p>
          <a:p>
            <a:pPr marL="285750" indent="-285750">
              <a:lnSpc>
                <a:spcPct val="100000"/>
              </a:lnSpc>
              <a:spcBef>
                <a:spcPts val="600"/>
              </a:spcBef>
              <a:buClr>
                <a:srgbClr val="0EB2F0"/>
              </a:buClr>
              <a:buFont typeface="Arial" panose="020B0604020202020204" pitchFamily="34" charset="0"/>
              <a:buChar char="•"/>
            </a:pPr>
            <a:r>
              <a:rPr lang="en-US" sz="1400" dirty="0"/>
              <a:t>Avoid leaving containers in areas where they are exposed to direct sunlight.</a:t>
            </a:r>
          </a:p>
          <a:p>
            <a:pPr marL="285750" indent="-285750">
              <a:lnSpc>
                <a:spcPct val="100000"/>
              </a:lnSpc>
              <a:spcBef>
                <a:spcPts val="600"/>
              </a:spcBef>
              <a:buClr>
                <a:srgbClr val="0EB2F0"/>
              </a:buClr>
              <a:buFont typeface="Arial" panose="020B0604020202020204" pitchFamily="34" charset="0"/>
              <a:buChar char="•"/>
            </a:pPr>
            <a:endParaRPr lang="en-US" sz="1400" dirty="0"/>
          </a:p>
          <a:p>
            <a:pPr marL="285750" indent="-285750">
              <a:lnSpc>
                <a:spcPct val="100000"/>
              </a:lnSpc>
              <a:spcBef>
                <a:spcPts val="600"/>
              </a:spcBef>
              <a:buClr>
                <a:srgbClr val="0EB2F0"/>
              </a:buClr>
              <a:buFont typeface="Arial" panose="020B0604020202020204" pitchFamily="34" charset="0"/>
              <a:buChar char="•"/>
            </a:pPr>
            <a:endParaRPr lang="en-US" sz="1300" dirty="0"/>
          </a:p>
        </p:txBody>
      </p:sp>
      <p:pic>
        <p:nvPicPr>
          <p:cNvPr id="6" name="Graphic 5">
            <a:extLst>
              <a:ext uri="{FF2B5EF4-FFF2-40B4-BE49-F238E27FC236}">
                <a16:creationId xmlns:a16="http://schemas.microsoft.com/office/drawing/2014/main" id="{10AF91D5-D4B9-A148-AE80-8F3407D6A8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36" y="2770130"/>
            <a:ext cx="4087870" cy="4087870"/>
          </a:xfrm>
          <a:prstGeom prst="rect">
            <a:avLst/>
          </a:prstGeom>
        </p:spPr>
      </p:pic>
    </p:spTree>
    <p:extLst>
      <p:ext uri="{BB962C8B-B14F-4D97-AF65-F5344CB8AC3E}">
        <p14:creationId xmlns:p14="http://schemas.microsoft.com/office/powerpoint/2010/main" val="290708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8FE388C5-8926-E344-9EC5-284FFF3DC24B}"/>
              </a:ext>
            </a:extLst>
          </p:cNvPr>
          <p:cNvSpPr/>
          <p:nvPr/>
        </p:nvSpPr>
        <p:spPr bwMode="gray">
          <a:xfrm>
            <a:off x="7638592" y="3721230"/>
            <a:ext cx="2405895" cy="1570502"/>
          </a:xfrm>
          <a:custGeom>
            <a:avLst/>
            <a:gdLst>
              <a:gd name="connsiteX0" fmla="*/ 0 w 3712684"/>
              <a:gd name="connsiteY0" fmla="*/ 0 h 2324559"/>
              <a:gd name="connsiteX1" fmla="*/ 2291508 w 3712684"/>
              <a:gd name="connsiteY1" fmla="*/ 385590 h 2324559"/>
              <a:gd name="connsiteX2" fmla="*/ 363557 w 3712684"/>
              <a:gd name="connsiteY2" fmla="*/ 1740665 h 2324559"/>
              <a:gd name="connsiteX3" fmla="*/ 3712684 w 3712684"/>
              <a:gd name="connsiteY3" fmla="*/ 2324559 h 2324559"/>
              <a:gd name="connsiteX0" fmla="*/ 0 w 3712684"/>
              <a:gd name="connsiteY0" fmla="*/ 0 h 2324559"/>
              <a:gd name="connsiteX1" fmla="*/ 2291508 w 3712684"/>
              <a:gd name="connsiteY1" fmla="*/ 385590 h 2324559"/>
              <a:gd name="connsiteX2" fmla="*/ 374573 w 3712684"/>
              <a:gd name="connsiteY2" fmla="*/ 1581697 h 2324559"/>
              <a:gd name="connsiteX3" fmla="*/ 3712684 w 3712684"/>
              <a:gd name="connsiteY3" fmla="*/ 2324559 h 2324559"/>
              <a:gd name="connsiteX0" fmla="*/ 0 w 3712684"/>
              <a:gd name="connsiteY0" fmla="*/ 0 h 2324559"/>
              <a:gd name="connsiteX1" fmla="*/ 2302525 w 3712684"/>
              <a:gd name="connsiteY1" fmla="*/ 544558 h 2324559"/>
              <a:gd name="connsiteX2" fmla="*/ 374573 w 3712684"/>
              <a:gd name="connsiteY2" fmla="*/ 1581697 h 2324559"/>
              <a:gd name="connsiteX3" fmla="*/ 3712684 w 3712684"/>
              <a:gd name="connsiteY3" fmla="*/ 2324559 h 2324559"/>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382179"/>
              <a:gd name="connsiteY0" fmla="*/ 0 h 2094603"/>
              <a:gd name="connsiteX1" fmla="*/ 2302525 w 3382179"/>
              <a:gd name="connsiteY1" fmla="*/ 544558 h 2094603"/>
              <a:gd name="connsiteX2" fmla="*/ 374573 w 3382179"/>
              <a:gd name="connsiteY2" fmla="*/ 1581697 h 2094603"/>
              <a:gd name="connsiteX3" fmla="*/ 3382179 w 3382179"/>
              <a:gd name="connsiteY3" fmla="*/ 2094603 h 2094603"/>
              <a:gd name="connsiteX0" fmla="*/ 0 w 2687522"/>
              <a:gd name="connsiteY0" fmla="*/ 0 h 2045372"/>
              <a:gd name="connsiteX1" fmla="*/ 2302525 w 2687522"/>
              <a:gd name="connsiteY1" fmla="*/ 544558 h 2045372"/>
              <a:gd name="connsiteX2" fmla="*/ 374573 w 2687522"/>
              <a:gd name="connsiteY2" fmla="*/ 1581697 h 2045372"/>
              <a:gd name="connsiteX3" fmla="*/ 2687522 w 2687522"/>
              <a:gd name="connsiteY3" fmla="*/ 2045372 h 2045372"/>
            </a:gdLst>
            <a:ahLst/>
            <a:cxnLst>
              <a:cxn ang="0">
                <a:pos x="connsiteX0" y="connsiteY0"/>
              </a:cxn>
              <a:cxn ang="0">
                <a:pos x="connsiteX1" y="connsiteY1"/>
              </a:cxn>
              <a:cxn ang="0">
                <a:pos x="connsiteX2" y="connsiteY2"/>
              </a:cxn>
              <a:cxn ang="0">
                <a:pos x="connsiteX3" y="connsiteY3"/>
              </a:cxn>
            </a:cxnLst>
            <a:rect l="l" t="t" r="r" b="b"/>
            <a:pathLst>
              <a:path w="2687522" h="2045372">
                <a:moveTo>
                  <a:pt x="0" y="0"/>
                </a:moveTo>
                <a:cubicBezTo>
                  <a:pt x="1115457" y="47739"/>
                  <a:pt x="2240096" y="280942"/>
                  <a:pt x="2302525" y="544558"/>
                </a:cubicBezTo>
                <a:cubicBezTo>
                  <a:pt x="2364954" y="808174"/>
                  <a:pt x="137710" y="1258536"/>
                  <a:pt x="374573" y="1581697"/>
                </a:cubicBezTo>
                <a:cubicBezTo>
                  <a:pt x="611436" y="1904859"/>
                  <a:pt x="2116481" y="2025366"/>
                  <a:pt x="2687522" y="2045372"/>
                </a:cubicBezTo>
              </a:path>
            </a:pathLst>
          </a:custGeom>
          <a:noFill/>
          <a:ln w="28575" cap="sq" cmpd="sng" algn="ctr">
            <a:solidFill>
              <a:schemeClr val="tx2">
                <a:lumMod val="60000"/>
                <a:lumOff val="40000"/>
              </a:schemeClr>
            </a:solidFill>
            <a:prstDash val="sysDot"/>
            <a:round/>
            <a:headEnd type="none" w="med" len="med"/>
            <a:tailEnd type="arrow" w="lg" len="med"/>
          </a:ln>
          <a:effectLst/>
        </p:spPr>
        <p:txBody>
          <a:bodyPr rtlCol="0" anchor="ctr"/>
          <a:lstStyle/>
          <a:p>
            <a:pPr algn="ctr"/>
            <a:endParaRPr lang="en-US"/>
          </a:p>
        </p:txBody>
      </p:sp>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Preparing to Transport or Ship</a:t>
            </a:r>
          </a:p>
        </p:txBody>
      </p:sp>
      <p:sp>
        <p:nvSpPr>
          <p:cNvPr id="7" name="TextBox 6">
            <a:extLst>
              <a:ext uri="{FF2B5EF4-FFF2-40B4-BE49-F238E27FC236}">
                <a16:creationId xmlns:a16="http://schemas.microsoft.com/office/drawing/2014/main" id="{312739E7-7764-7B49-A192-E822782E39E6}"/>
              </a:ext>
            </a:extLst>
          </p:cNvPr>
          <p:cNvSpPr txBox="1"/>
          <p:nvPr/>
        </p:nvSpPr>
        <p:spPr bwMode="gray">
          <a:xfrm>
            <a:off x="446916" y="1405646"/>
            <a:ext cx="4951350" cy="646331"/>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Transferring full trays to an Ultra-Low Temperature (ULT) container (-90° to -60°C)</a:t>
            </a:r>
          </a:p>
        </p:txBody>
      </p:sp>
      <p:sp>
        <p:nvSpPr>
          <p:cNvPr id="8" name="TextBox 7">
            <a:extLst>
              <a:ext uri="{FF2B5EF4-FFF2-40B4-BE49-F238E27FC236}">
                <a16:creationId xmlns:a16="http://schemas.microsoft.com/office/drawing/2014/main" id="{E29D911F-647E-A843-BA0B-4B93E986255C}"/>
              </a:ext>
            </a:extLst>
          </p:cNvPr>
          <p:cNvSpPr txBox="1"/>
          <p:nvPr/>
        </p:nvSpPr>
        <p:spPr bwMode="gray">
          <a:xfrm>
            <a:off x="446915" y="2244323"/>
            <a:ext cx="5083551" cy="2616101"/>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dirty="0"/>
              <a:t>Trays that arrive in frozen trays with 195 vials – which are kept closed – should not be at room temperature for longer than 5 minutes.</a:t>
            </a:r>
          </a:p>
          <a:p>
            <a:pPr marL="174625" indent="-174625">
              <a:lnSpc>
                <a:spcPct val="100000"/>
              </a:lnSpc>
              <a:spcBef>
                <a:spcPts val="600"/>
              </a:spcBef>
              <a:buClr>
                <a:srgbClr val="0EB2F0"/>
              </a:buClr>
              <a:buFont typeface="Arial" panose="020B0604020202020204" pitchFamily="34" charset="0"/>
              <a:buChar char="•"/>
            </a:pPr>
            <a:r>
              <a:rPr lang="en-US" sz="1400" dirty="0"/>
              <a:t>Before repacking the vials into another thermal shipping container for transport, bring the vials back to -90° to -60°C (ULTF or Pfizer Thermal Shipper) before transferring to new container.  </a:t>
            </a:r>
          </a:p>
          <a:p>
            <a:pPr marL="174625" indent="-174625">
              <a:lnSpc>
                <a:spcPct val="100000"/>
              </a:lnSpc>
              <a:spcBef>
                <a:spcPts val="600"/>
              </a:spcBef>
              <a:buClr>
                <a:srgbClr val="0EB2F0"/>
              </a:buClr>
              <a:buFont typeface="Arial" panose="020B0604020202020204" pitchFamily="34" charset="0"/>
              <a:buChar char="•"/>
            </a:pPr>
            <a:r>
              <a:rPr lang="en-US" sz="1400" dirty="0"/>
              <a:t>Pfizer does not recommend the re-use of its Thermal Shipper for redistribution due to the potential for damage to the container and to ensure that it is returned no later than 30 days after receipt. </a:t>
            </a:r>
          </a:p>
        </p:txBody>
      </p:sp>
      <p:sp>
        <p:nvSpPr>
          <p:cNvPr id="11" name="TextBox 10">
            <a:extLst>
              <a:ext uri="{FF2B5EF4-FFF2-40B4-BE49-F238E27FC236}">
                <a16:creationId xmlns:a16="http://schemas.microsoft.com/office/drawing/2014/main" id="{7685F702-C857-9E46-A37B-8B0C36D72C79}"/>
              </a:ext>
            </a:extLst>
          </p:cNvPr>
          <p:cNvSpPr txBox="1"/>
          <p:nvPr/>
        </p:nvSpPr>
        <p:spPr bwMode="gray">
          <a:xfrm>
            <a:off x="6525457" y="1666181"/>
            <a:ext cx="5349217" cy="954107"/>
          </a:xfrm>
          <a:prstGeom prst="rect">
            <a:avLst/>
          </a:prstGeom>
        </p:spPr>
        <p:txBody>
          <a:bodyPr wrap="square" rtlCol="0">
            <a:spAutoFit/>
          </a:bodyPr>
          <a:lstStyle/>
          <a:p>
            <a:r>
              <a:rPr lang="en-US" sz="1400" b="1" i="1">
                <a:solidFill>
                  <a:schemeClr val="bg1">
                    <a:lumMod val="50000"/>
                  </a:schemeClr>
                </a:solidFill>
              </a:rPr>
              <a:t>A centralized ultra low temperature freezer (ULTF) point of distribution (POD) receives vaccine shipment in a Pfizer Thermal Shipper then after a few days redistributes some quantity to another site with a ULTF. </a:t>
            </a:r>
            <a:endParaRPr lang="en-US" sz="1400" b="1">
              <a:solidFill>
                <a:schemeClr val="bg1">
                  <a:lumMod val="50000"/>
                </a:schemeClr>
              </a:solidFill>
            </a:endParaRPr>
          </a:p>
        </p:txBody>
      </p:sp>
      <p:pic>
        <p:nvPicPr>
          <p:cNvPr id="19" name="Graphic 18">
            <a:extLst>
              <a:ext uri="{FF2B5EF4-FFF2-40B4-BE49-F238E27FC236}">
                <a16:creationId xmlns:a16="http://schemas.microsoft.com/office/drawing/2014/main" id="{DA7FDE8D-F6CE-F947-BF1C-149A768CA81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10787" y="2767713"/>
            <a:ext cx="1372651" cy="1372651"/>
          </a:xfrm>
          <a:prstGeom prst="rect">
            <a:avLst/>
          </a:prstGeom>
        </p:spPr>
      </p:pic>
      <p:sp>
        <p:nvSpPr>
          <p:cNvPr id="22" name="TextBox 21">
            <a:extLst>
              <a:ext uri="{FF2B5EF4-FFF2-40B4-BE49-F238E27FC236}">
                <a16:creationId xmlns:a16="http://schemas.microsoft.com/office/drawing/2014/main" id="{685A7A25-1789-BD48-A174-0668ED86BB8E}"/>
              </a:ext>
            </a:extLst>
          </p:cNvPr>
          <p:cNvSpPr txBox="1"/>
          <p:nvPr/>
        </p:nvSpPr>
        <p:spPr bwMode="gray">
          <a:xfrm>
            <a:off x="6525457" y="1451812"/>
            <a:ext cx="1197764" cy="276999"/>
          </a:xfrm>
          <a:prstGeom prst="rect">
            <a:avLst/>
          </a:prstGeom>
        </p:spPr>
        <p:txBody>
          <a:bodyPr wrap="none" rtlCol="0">
            <a:spAutoFit/>
          </a:bodyPr>
          <a:lstStyle/>
          <a:p>
            <a:pPr>
              <a:buClr>
                <a:schemeClr val="tx1"/>
              </a:buClr>
              <a:buSzPct val="100000"/>
            </a:pPr>
            <a:r>
              <a:rPr lang="en-US" sz="1200" b="1" spc="300">
                <a:solidFill>
                  <a:schemeClr val="bg1">
                    <a:lumMod val="50000"/>
                  </a:schemeClr>
                </a:solidFill>
              </a:rPr>
              <a:t>EXAMPLE</a:t>
            </a:r>
          </a:p>
        </p:txBody>
      </p:sp>
      <p:grpSp>
        <p:nvGrpSpPr>
          <p:cNvPr id="45" name="Group 44">
            <a:extLst>
              <a:ext uri="{FF2B5EF4-FFF2-40B4-BE49-F238E27FC236}">
                <a16:creationId xmlns:a16="http://schemas.microsoft.com/office/drawing/2014/main" id="{1024A5BA-7B0F-6C4C-A52D-2B8B926994A3}"/>
              </a:ext>
            </a:extLst>
          </p:cNvPr>
          <p:cNvGrpSpPr/>
          <p:nvPr/>
        </p:nvGrpSpPr>
        <p:grpSpPr>
          <a:xfrm>
            <a:off x="7250794" y="2676724"/>
            <a:ext cx="987552" cy="987552"/>
            <a:chOff x="8365576" y="2379644"/>
            <a:chExt cx="987552" cy="987552"/>
          </a:xfrm>
        </p:grpSpPr>
        <p:sp>
          <p:nvSpPr>
            <p:cNvPr id="43" name="Oval 42">
              <a:extLst>
                <a:ext uri="{FF2B5EF4-FFF2-40B4-BE49-F238E27FC236}">
                  <a16:creationId xmlns:a16="http://schemas.microsoft.com/office/drawing/2014/main" id="{E8C89C08-5EAA-DD48-A580-7C9BEDC2B4D9}"/>
                </a:ext>
              </a:extLst>
            </p:cNvPr>
            <p:cNvSpPr/>
            <p:nvPr/>
          </p:nvSpPr>
          <p:spPr bwMode="gray">
            <a:xfrm>
              <a:off x="8365576" y="2379644"/>
              <a:ext cx="987552" cy="987552"/>
            </a:xfrm>
            <a:prstGeom prst="ellipse">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42" name="Oval 41">
              <a:extLst>
                <a:ext uri="{FF2B5EF4-FFF2-40B4-BE49-F238E27FC236}">
                  <a16:creationId xmlns:a16="http://schemas.microsoft.com/office/drawing/2014/main" id="{93C02258-8AB6-D54B-962C-DD4015AD24A7}"/>
                </a:ext>
              </a:extLst>
            </p:cNvPr>
            <p:cNvSpPr/>
            <p:nvPr/>
          </p:nvSpPr>
          <p:spPr bwMode="gray">
            <a:xfrm>
              <a:off x="8423683" y="2437751"/>
              <a:ext cx="871339" cy="871339"/>
            </a:xfrm>
            <a:prstGeom prst="ellipse">
              <a:avLst/>
            </a:prstGeom>
            <a:solidFill>
              <a:schemeClr val="bg1"/>
            </a:solid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pic>
        <p:nvPicPr>
          <p:cNvPr id="41" name="Graphic 40">
            <a:extLst>
              <a:ext uri="{FF2B5EF4-FFF2-40B4-BE49-F238E27FC236}">
                <a16:creationId xmlns:a16="http://schemas.microsoft.com/office/drawing/2014/main" id="{0E002ADE-A17B-CD4B-83A2-43DDABF337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84242" y="2722615"/>
            <a:ext cx="934342" cy="934340"/>
          </a:xfrm>
          <a:prstGeom prst="rect">
            <a:avLst/>
          </a:prstGeom>
        </p:spPr>
      </p:pic>
      <p:pic>
        <p:nvPicPr>
          <p:cNvPr id="46" name="Graphic 45">
            <a:extLst>
              <a:ext uri="{FF2B5EF4-FFF2-40B4-BE49-F238E27FC236}">
                <a16:creationId xmlns:a16="http://schemas.microsoft.com/office/drawing/2014/main" id="{942F3CEC-24F3-7642-B8AA-E93BEC7FCDD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14999" y="4596513"/>
            <a:ext cx="1372651" cy="1372651"/>
          </a:xfrm>
          <a:prstGeom prst="rect">
            <a:avLst/>
          </a:prstGeom>
        </p:spPr>
      </p:pic>
      <p:grpSp>
        <p:nvGrpSpPr>
          <p:cNvPr id="47" name="Group 46">
            <a:extLst>
              <a:ext uri="{FF2B5EF4-FFF2-40B4-BE49-F238E27FC236}">
                <a16:creationId xmlns:a16="http://schemas.microsoft.com/office/drawing/2014/main" id="{2E3DFD45-9331-844F-9B5C-89520378DCA6}"/>
              </a:ext>
            </a:extLst>
          </p:cNvPr>
          <p:cNvGrpSpPr/>
          <p:nvPr/>
        </p:nvGrpSpPr>
        <p:grpSpPr>
          <a:xfrm>
            <a:off x="10655006" y="4505524"/>
            <a:ext cx="987552" cy="987552"/>
            <a:chOff x="8365576" y="2379644"/>
            <a:chExt cx="987552" cy="987552"/>
          </a:xfrm>
        </p:grpSpPr>
        <p:sp>
          <p:nvSpPr>
            <p:cNvPr id="48" name="Oval 47">
              <a:extLst>
                <a:ext uri="{FF2B5EF4-FFF2-40B4-BE49-F238E27FC236}">
                  <a16:creationId xmlns:a16="http://schemas.microsoft.com/office/drawing/2014/main" id="{DABACF46-0314-5342-B143-AB8179498730}"/>
                </a:ext>
              </a:extLst>
            </p:cNvPr>
            <p:cNvSpPr/>
            <p:nvPr/>
          </p:nvSpPr>
          <p:spPr bwMode="gray">
            <a:xfrm>
              <a:off x="8365576" y="2379644"/>
              <a:ext cx="987552" cy="987552"/>
            </a:xfrm>
            <a:prstGeom prst="ellipse">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49" name="Oval 48">
              <a:extLst>
                <a:ext uri="{FF2B5EF4-FFF2-40B4-BE49-F238E27FC236}">
                  <a16:creationId xmlns:a16="http://schemas.microsoft.com/office/drawing/2014/main" id="{CEA9D66E-0B56-B94D-84A1-2C56E7554A29}"/>
                </a:ext>
              </a:extLst>
            </p:cNvPr>
            <p:cNvSpPr/>
            <p:nvPr/>
          </p:nvSpPr>
          <p:spPr bwMode="gray">
            <a:xfrm>
              <a:off x="8423683" y="2437751"/>
              <a:ext cx="871339" cy="871339"/>
            </a:xfrm>
            <a:prstGeom prst="ellipse">
              <a:avLst/>
            </a:prstGeom>
            <a:solidFill>
              <a:schemeClr val="bg1"/>
            </a:solid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pic>
        <p:nvPicPr>
          <p:cNvPr id="50" name="Graphic 49">
            <a:extLst>
              <a:ext uri="{FF2B5EF4-FFF2-40B4-BE49-F238E27FC236}">
                <a16:creationId xmlns:a16="http://schemas.microsoft.com/office/drawing/2014/main" id="{AD6E5285-5980-AA4D-9757-8921620DF98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88454" y="4551415"/>
            <a:ext cx="934342" cy="934340"/>
          </a:xfrm>
          <a:prstGeom prst="rect">
            <a:avLst/>
          </a:prstGeom>
        </p:spPr>
      </p:pic>
      <p:grpSp>
        <p:nvGrpSpPr>
          <p:cNvPr id="60" name="Group 59">
            <a:extLst>
              <a:ext uri="{FF2B5EF4-FFF2-40B4-BE49-F238E27FC236}">
                <a16:creationId xmlns:a16="http://schemas.microsoft.com/office/drawing/2014/main" id="{DE2D84B8-A311-E446-929C-29766733CFF8}"/>
              </a:ext>
            </a:extLst>
          </p:cNvPr>
          <p:cNvGrpSpPr/>
          <p:nvPr/>
        </p:nvGrpSpPr>
        <p:grpSpPr>
          <a:xfrm>
            <a:off x="7023139" y="4287142"/>
            <a:ext cx="1567356" cy="1064273"/>
            <a:chOff x="7552340" y="3954311"/>
            <a:chExt cx="1567356" cy="1064273"/>
          </a:xfrm>
        </p:grpSpPr>
        <p:sp>
          <p:nvSpPr>
            <p:cNvPr id="56" name="Rectangle 55">
              <a:extLst>
                <a:ext uri="{FF2B5EF4-FFF2-40B4-BE49-F238E27FC236}">
                  <a16:creationId xmlns:a16="http://schemas.microsoft.com/office/drawing/2014/main" id="{B5A9BC25-CF2D-AD4B-A544-96D28E31DB0F}"/>
                </a:ext>
              </a:extLst>
            </p:cNvPr>
            <p:cNvSpPr/>
            <p:nvPr/>
          </p:nvSpPr>
          <p:spPr bwMode="gray">
            <a:xfrm>
              <a:off x="8213501" y="4069943"/>
              <a:ext cx="809627" cy="8711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52" name="Graphic 51">
              <a:extLst>
                <a:ext uri="{FF2B5EF4-FFF2-40B4-BE49-F238E27FC236}">
                  <a16:creationId xmlns:a16="http://schemas.microsoft.com/office/drawing/2014/main" id="{C8EF2CAB-CFD7-8A46-A971-DB0951DDBF7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54496" y="4046669"/>
              <a:ext cx="965200" cy="965200"/>
            </a:xfrm>
            <a:prstGeom prst="rect">
              <a:avLst/>
            </a:prstGeom>
          </p:spPr>
        </p:pic>
        <p:sp>
          <p:nvSpPr>
            <p:cNvPr id="59" name="Rectangle 58">
              <a:extLst>
                <a:ext uri="{FF2B5EF4-FFF2-40B4-BE49-F238E27FC236}">
                  <a16:creationId xmlns:a16="http://schemas.microsoft.com/office/drawing/2014/main" id="{E5571303-8985-4240-AF5C-5658226D7006}"/>
                </a:ext>
              </a:extLst>
            </p:cNvPr>
            <p:cNvSpPr/>
            <p:nvPr/>
          </p:nvSpPr>
          <p:spPr bwMode="gray">
            <a:xfrm>
              <a:off x="8007545" y="4472848"/>
              <a:ext cx="471196" cy="373775"/>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54" name="Graphic 53">
              <a:extLst>
                <a:ext uri="{FF2B5EF4-FFF2-40B4-BE49-F238E27FC236}">
                  <a16:creationId xmlns:a16="http://schemas.microsoft.com/office/drawing/2014/main" id="{FA205ADF-9A97-0F45-B0FD-8A7A3D5851D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552340" y="3954311"/>
              <a:ext cx="1064273" cy="1064273"/>
            </a:xfrm>
            <a:prstGeom prst="rect">
              <a:avLst/>
            </a:prstGeom>
          </p:spPr>
        </p:pic>
      </p:grpSp>
    </p:spTree>
    <p:extLst>
      <p:ext uri="{BB962C8B-B14F-4D97-AF65-F5344CB8AC3E}">
        <p14:creationId xmlns:p14="http://schemas.microsoft.com/office/powerpoint/2010/main" val="260204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Preparing to Transport or Ship</a:t>
            </a:r>
          </a:p>
        </p:txBody>
      </p:sp>
      <p:sp>
        <p:nvSpPr>
          <p:cNvPr id="9" name="TextBox 8">
            <a:extLst>
              <a:ext uri="{FF2B5EF4-FFF2-40B4-BE49-F238E27FC236}">
                <a16:creationId xmlns:a16="http://schemas.microsoft.com/office/drawing/2014/main" id="{274EB337-3D91-0946-A65C-E2CF4BA5986C}"/>
              </a:ext>
            </a:extLst>
          </p:cNvPr>
          <p:cNvSpPr txBox="1"/>
          <p:nvPr/>
        </p:nvSpPr>
        <p:spPr bwMode="gray">
          <a:xfrm>
            <a:off x="441781" y="1405646"/>
            <a:ext cx="4554742" cy="646331"/>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Transferring vials or full trays to a refrigerated container (2° to 8°C)</a:t>
            </a:r>
          </a:p>
        </p:txBody>
      </p:sp>
      <p:sp>
        <p:nvSpPr>
          <p:cNvPr id="13" name="TextBox 12">
            <a:extLst>
              <a:ext uri="{FF2B5EF4-FFF2-40B4-BE49-F238E27FC236}">
                <a16:creationId xmlns:a16="http://schemas.microsoft.com/office/drawing/2014/main" id="{E965813E-BBB7-8942-9A32-0532544607E4}"/>
              </a:ext>
            </a:extLst>
          </p:cNvPr>
          <p:cNvSpPr txBox="1"/>
          <p:nvPr/>
        </p:nvSpPr>
        <p:spPr bwMode="gray">
          <a:xfrm>
            <a:off x="446915" y="2112978"/>
            <a:ext cx="5762576" cy="3631763"/>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a:t>Based on current stability studies, a tray of 25 vials or 195 vials may take up to 2 or 3 hours to thaw in the refrigerator, respectively, whereas a fewer number of vials will thaw in less time. Vials may be stored in the refrigerator for up to 5 days (120 hours).</a:t>
            </a:r>
          </a:p>
          <a:p>
            <a:pPr marL="174625" indent="-174625">
              <a:lnSpc>
                <a:spcPct val="100000"/>
              </a:lnSpc>
              <a:spcBef>
                <a:spcPts val="600"/>
              </a:spcBef>
              <a:buClr>
                <a:srgbClr val="0EB2F0"/>
              </a:buClr>
              <a:buFont typeface="Arial" panose="020B0604020202020204" pitchFamily="34" charset="0"/>
              <a:buChar char="•"/>
            </a:pPr>
            <a:r>
              <a:rPr lang="en-US" sz="1400"/>
              <a:t>If less than a full tray is repacked for redistribution, POD will need to provide smaller packaging unit that is transported via reputable courier or a temperature control vehicle (TCV).</a:t>
            </a:r>
          </a:p>
          <a:p>
            <a:pPr marL="174625" indent="-174625">
              <a:lnSpc>
                <a:spcPct val="100000"/>
              </a:lnSpc>
              <a:spcBef>
                <a:spcPts val="600"/>
              </a:spcBef>
              <a:buClr>
                <a:srgbClr val="0EB2F0"/>
              </a:buClr>
              <a:buFont typeface="Arial" panose="020B0604020202020204" pitchFamily="34" charset="0"/>
              <a:buChar char="•"/>
            </a:pPr>
            <a:r>
              <a:rPr lang="en-US" sz="1400"/>
              <a:t>Repacking should be done in a 2° to 8°C environment whenever possible. Otherwise, time at room temp should be tracked and minimized to stay within the 2-hour allowance for room temperature.</a:t>
            </a:r>
          </a:p>
          <a:p>
            <a:pPr marL="174625" indent="-174625">
              <a:lnSpc>
                <a:spcPct val="100000"/>
              </a:lnSpc>
              <a:spcBef>
                <a:spcPts val="600"/>
              </a:spcBef>
              <a:buClr>
                <a:srgbClr val="0EB2F0"/>
              </a:buClr>
              <a:buFont typeface="Arial" panose="020B0604020202020204" pitchFamily="34" charset="0"/>
              <a:buChar char="•"/>
            </a:pPr>
            <a:r>
              <a:rPr lang="en-US" sz="1400"/>
              <a:t>If using 2° to 8°C for transportation, POD needs to have a process to ensure that the 12 hours available for transportation at 2° to 8°C is not exceeded. </a:t>
            </a:r>
          </a:p>
          <a:p>
            <a:pPr marL="174625" indent="-174625">
              <a:lnSpc>
                <a:spcPct val="100000"/>
              </a:lnSpc>
              <a:spcBef>
                <a:spcPts val="600"/>
              </a:spcBef>
              <a:buClr>
                <a:srgbClr val="0EB2F0"/>
              </a:buClr>
              <a:buFont typeface="Arial" panose="020B0604020202020204" pitchFamily="34" charset="0"/>
              <a:buChar char="•"/>
            </a:pPr>
            <a:r>
              <a:rPr lang="en-US" sz="1400"/>
              <a:t>The 12 hours available for transportation should be included as part of the total allowable 120 hours of product stability at 2° to 8°C.</a:t>
            </a:r>
          </a:p>
        </p:txBody>
      </p:sp>
      <p:sp>
        <p:nvSpPr>
          <p:cNvPr id="16" name="TextBox 15">
            <a:extLst>
              <a:ext uri="{FF2B5EF4-FFF2-40B4-BE49-F238E27FC236}">
                <a16:creationId xmlns:a16="http://schemas.microsoft.com/office/drawing/2014/main" id="{B5DDEF7E-0A2B-BD45-9B5C-D0EA56A4D451}"/>
              </a:ext>
            </a:extLst>
          </p:cNvPr>
          <p:cNvSpPr txBox="1"/>
          <p:nvPr/>
        </p:nvSpPr>
        <p:spPr bwMode="gray">
          <a:xfrm>
            <a:off x="6525457" y="1451812"/>
            <a:ext cx="1197764" cy="276999"/>
          </a:xfrm>
          <a:prstGeom prst="rect">
            <a:avLst/>
          </a:prstGeom>
        </p:spPr>
        <p:txBody>
          <a:bodyPr wrap="none" rtlCol="0">
            <a:spAutoFit/>
          </a:bodyPr>
          <a:lstStyle/>
          <a:p>
            <a:pPr>
              <a:buClr>
                <a:schemeClr val="tx1"/>
              </a:buClr>
              <a:buSzPct val="100000"/>
            </a:pPr>
            <a:r>
              <a:rPr lang="en-US" sz="1200" b="1" spc="300">
                <a:solidFill>
                  <a:schemeClr val="bg1">
                    <a:lumMod val="50000"/>
                  </a:schemeClr>
                </a:solidFill>
              </a:rPr>
              <a:t>EXAMPLE</a:t>
            </a:r>
          </a:p>
        </p:txBody>
      </p:sp>
      <p:sp>
        <p:nvSpPr>
          <p:cNvPr id="18" name="TextBox 17">
            <a:extLst>
              <a:ext uri="{FF2B5EF4-FFF2-40B4-BE49-F238E27FC236}">
                <a16:creationId xmlns:a16="http://schemas.microsoft.com/office/drawing/2014/main" id="{953E19C1-8DBD-0D47-9EEB-CEF717BCB54E}"/>
              </a:ext>
            </a:extLst>
          </p:cNvPr>
          <p:cNvSpPr txBox="1"/>
          <p:nvPr/>
        </p:nvSpPr>
        <p:spPr bwMode="gray">
          <a:xfrm>
            <a:off x="6525458" y="1666181"/>
            <a:ext cx="5361742" cy="954107"/>
          </a:xfrm>
          <a:prstGeom prst="rect">
            <a:avLst/>
          </a:prstGeom>
        </p:spPr>
        <p:txBody>
          <a:bodyPr wrap="square" rtlCol="0">
            <a:spAutoFit/>
          </a:bodyPr>
          <a:lstStyle/>
          <a:p>
            <a:r>
              <a:rPr lang="en-US" sz="1400" b="1" i="1">
                <a:solidFill>
                  <a:schemeClr val="bg1">
                    <a:lumMod val="50000"/>
                  </a:schemeClr>
                </a:solidFill>
              </a:rPr>
              <a:t>A centralized ultra low temperature freezer (ULTF) point of distribution (POD) receives vaccine shipment in a Pfizer Thermal Shipper then after a few days redistributes to a rural area or point of use (POU) with a 2° to 8°C refrigerator. </a:t>
            </a:r>
          </a:p>
        </p:txBody>
      </p:sp>
      <p:pic>
        <p:nvPicPr>
          <p:cNvPr id="20" name="Graphic 19">
            <a:extLst>
              <a:ext uri="{FF2B5EF4-FFF2-40B4-BE49-F238E27FC236}">
                <a16:creationId xmlns:a16="http://schemas.microsoft.com/office/drawing/2014/main" id="{61D09708-B5EC-8542-B7D8-7D7332CE97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28263" y="4409343"/>
            <a:ext cx="1540222" cy="1540222"/>
          </a:xfrm>
          <a:prstGeom prst="rect">
            <a:avLst/>
          </a:prstGeom>
        </p:spPr>
      </p:pic>
      <p:sp>
        <p:nvSpPr>
          <p:cNvPr id="22" name="Freeform 21">
            <a:extLst>
              <a:ext uri="{FF2B5EF4-FFF2-40B4-BE49-F238E27FC236}">
                <a16:creationId xmlns:a16="http://schemas.microsoft.com/office/drawing/2014/main" id="{DBD8177C-E055-6D4D-8EC3-2FC8B858EDE6}"/>
              </a:ext>
            </a:extLst>
          </p:cNvPr>
          <p:cNvSpPr/>
          <p:nvPr/>
        </p:nvSpPr>
        <p:spPr bwMode="gray">
          <a:xfrm>
            <a:off x="7638592" y="3721230"/>
            <a:ext cx="2405895" cy="1570502"/>
          </a:xfrm>
          <a:custGeom>
            <a:avLst/>
            <a:gdLst>
              <a:gd name="connsiteX0" fmla="*/ 0 w 3712684"/>
              <a:gd name="connsiteY0" fmla="*/ 0 h 2324559"/>
              <a:gd name="connsiteX1" fmla="*/ 2291508 w 3712684"/>
              <a:gd name="connsiteY1" fmla="*/ 385590 h 2324559"/>
              <a:gd name="connsiteX2" fmla="*/ 363557 w 3712684"/>
              <a:gd name="connsiteY2" fmla="*/ 1740665 h 2324559"/>
              <a:gd name="connsiteX3" fmla="*/ 3712684 w 3712684"/>
              <a:gd name="connsiteY3" fmla="*/ 2324559 h 2324559"/>
              <a:gd name="connsiteX0" fmla="*/ 0 w 3712684"/>
              <a:gd name="connsiteY0" fmla="*/ 0 h 2324559"/>
              <a:gd name="connsiteX1" fmla="*/ 2291508 w 3712684"/>
              <a:gd name="connsiteY1" fmla="*/ 385590 h 2324559"/>
              <a:gd name="connsiteX2" fmla="*/ 374573 w 3712684"/>
              <a:gd name="connsiteY2" fmla="*/ 1581697 h 2324559"/>
              <a:gd name="connsiteX3" fmla="*/ 3712684 w 3712684"/>
              <a:gd name="connsiteY3" fmla="*/ 2324559 h 2324559"/>
              <a:gd name="connsiteX0" fmla="*/ 0 w 3712684"/>
              <a:gd name="connsiteY0" fmla="*/ 0 h 2324559"/>
              <a:gd name="connsiteX1" fmla="*/ 2302525 w 3712684"/>
              <a:gd name="connsiteY1" fmla="*/ 544558 h 2324559"/>
              <a:gd name="connsiteX2" fmla="*/ 374573 w 3712684"/>
              <a:gd name="connsiteY2" fmla="*/ 1581697 h 2324559"/>
              <a:gd name="connsiteX3" fmla="*/ 3712684 w 3712684"/>
              <a:gd name="connsiteY3" fmla="*/ 2324559 h 2324559"/>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382179"/>
              <a:gd name="connsiteY0" fmla="*/ 0 h 2094603"/>
              <a:gd name="connsiteX1" fmla="*/ 2302525 w 3382179"/>
              <a:gd name="connsiteY1" fmla="*/ 544558 h 2094603"/>
              <a:gd name="connsiteX2" fmla="*/ 374573 w 3382179"/>
              <a:gd name="connsiteY2" fmla="*/ 1581697 h 2094603"/>
              <a:gd name="connsiteX3" fmla="*/ 3382179 w 3382179"/>
              <a:gd name="connsiteY3" fmla="*/ 2094603 h 2094603"/>
              <a:gd name="connsiteX0" fmla="*/ 0 w 2687522"/>
              <a:gd name="connsiteY0" fmla="*/ 0 h 2045372"/>
              <a:gd name="connsiteX1" fmla="*/ 2302525 w 2687522"/>
              <a:gd name="connsiteY1" fmla="*/ 544558 h 2045372"/>
              <a:gd name="connsiteX2" fmla="*/ 374573 w 2687522"/>
              <a:gd name="connsiteY2" fmla="*/ 1581697 h 2045372"/>
              <a:gd name="connsiteX3" fmla="*/ 2687522 w 2687522"/>
              <a:gd name="connsiteY3" fmla="*/ 2045372 h 2045372"/>
            </a:gdLst>
            <a:ahLst/>
            <a:cxnLst>
              <a:cxn ang="0">
                <a:pos x="connsiteX0" y="connsiteY0"/>
              </a:cxn>
              <a:cxn ang="0">
                <a:pos x="connsiteX1" y="connsiteY1"/>
              </a:cxn>
              <a:cxn ang="0">
                <a:pos x="connsiteX2" y="connsiteY2"/>
              </a:cxn>
              <a:cxn ang="0">
                <a:pos x="connsiteX3" y="connsiteY3"/>
              </a:cxn>
            </a:cxnLst>
            <a:rect l="l" t="t" r="r" b="b"/>
            <a:pathLst>
              <a:path w="2687522" h="2045372">
                <a:moveTo>
                  <a:pt x="0" y="0"/>
                </a:moveTo>
                <a:cubicBezTo>
                  <a:pt x="1115457" y="47739"/>
                  <a:pt x="2240096" y="280942"/>
                  <a:pt x="2302525" y="544558"/>
                </a:cubicBezTo>
                <a:cubicBezTo>
                  <a:pt x="2364954" y="808174"/>
                  <a:pt x="137710" y="1258536"/>
                  <a:pt x="374573" y="1581697"/>
                </a:cubicBezTo>
                <a:cubicBezTo>
                  <a:pt x="611436" y="1904859"/>
                  <a:pt x="2116481" y="2025366"/>
                  <a:pt x="2687522" y="2045372"/>
                </a:cubicBezTo>
              </a:path>
            </a:pathLst>
          </a:custGeom>
          <a:noFill/>
          <a:ln w="28575" cap="sq" cmpd="sng" algn="ctr">
            <a:solidFill>
              <a:schemeClr val="tx2">
                <a:lumMod val="60000"/>
                <a:lumOff val="40000"/>
              </a:schemeClr>
            </a:solidFill>
            <a:prstDash val="sysDot"/>
            <a:round/>
            <a:headEnd type="none" w="med" len="med"/>
            <a:tailEnd type="arrow" w="lg" len="med"/>
          </a:ln>
          <a:effectLst/>
        </p:spPr>
        <p:txBody>
          <a:bodyPr rtlCol="0" anchor="ctr"/>
          <a:lstStyle/>
          <a:p>
            <a:pPr algn="ctr"/>
            <a:endParaRPr lang="en-US"/>
          </a:p>
        </p:txBody>
      </p:sp>
      <p:pic>
        <p:nvPicPr>
          <p:cNvPr id="23" name="Graphic 22">
            <a:extLst>
              <a:ext uri="{FF2B5EF4-FFF2-40B4-BE49-F238E27FC236}">
                <a16:creationId xmlns:a16="http://schemas.microsoft.com/office/drawing/2014/main" id="{FE731771-47AB-FA42-B6F3-DED8DB74F1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0787" y="2767713"/>
            <a:ext cx="1372651" cy="1372651"/>
          </a:xfrm>
          <a:prstGeom prst="rect">
            <a:avLst/>
          </a:prstGeom>
        </p:spPr>
      </p:pic>
      <p:grpSp>
        <p:nvGrpSpPr>
          <p:cNvPr id="24" name="Group 23">
            <a:extLst>
              <a:ext uri="{FF2B5EF4-FFF2-40B4-BE49-F238E27FC236}">
                <a16:creationId xmlns:a16="http://schemas.microsoft.com/office/drawing/2014/main" id="{F69095A2-5BAD-2047-BF98-4C36638F08B2}"/>
              </a:ext>
            </a:extLst>
          </p:cNvPr>
          <p:cNvGrpSpPr/>
          <p:nvPr/>
        </p:nvGrpSpPr>
        <p:grpSpPr>
          <a:xfrm>
            <a:off x="7250794" y="2676724"/>
            <a:ext cx="987552" cy="987552"/>
            <a:chOff x="8365576" y="2379644"/>
            <a:chExt cx="987552" cy="987552"/>
          </a:xfrm>
        </p:grpSpPr>
        <p:sp>
          <p:nvSpPr>
            <p:cNvPr id="25" name="Oval 24">
              <a:extLst>
                <a:ext uri="{FF2B5EF4-FFF2-40B4-BE49-F238E27FC236}">
                  <a16:creationId xmlns:a16="http://schemas.microsoft.com/office/drawing/2014/main" id="{9C4D1FF0-D634-2043-B409-43AF43761FF0}"/>
                </a:ext>
              </a:extLst>
            </p:cNvPr>
            <p:cNvSpPr/>
            <p:nvPr/>
          </p:nvSpPr>
          <p:spPr bwMode="gray">
            <a:xfrm>
              <a:off x="8365576" y="2379644"/>
              <a:ext cx="987552" cy="987552"/>
            </a:xfrm>
            <a:prstGeom prst="ellipse">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26" name="Oval 25">
              <a:extLst>
                <a:ext uri="{FF2B5EF4-FFF2-40B4-BE49-F238E27FC236}">
                  <a16:creationId xmlns:a16="http://schemas.microsoft.com/office/drawing/2014/main" id="{3C5DDFF8-A1A8-4D4D-B093-DC1BE9B40F34}"/>
                </a:ext>
              </a:extLst>
            </p:cNvPr>
            <p:cNvSpPr/>
            <p:nvPr/>
          </p:nvSpPr>
          <p:spPr bwMode="gray">
            <a:xfrm>
              <a:off x="8423683" y="2437751"/>
              <a:ext cx="871339" cy="871339"/>
            </a:xfrm>
            <a:prstGeom prst="ellipse">
              <a:avLst/>
            </a:prstGeom>
            <a:solidFill>
              <a:schemeClr val="bg1"/>
            </a:solid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pic>
        <p:nvPicPr>
          <p:cNvPr id="27" name="Graphic 26">
            <a:extLst>
              <a:ext uri="{FF2B5EF4-FFF2-40B4-BE49-F238E27FC236}">
                <a16:creationId xmlns:a16="http://schemas.microsoft.com/office/drawing/2014/main" id="{5A17A6AF-B073-0E4F-BDCF-8AA60466C0B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84242" y="2722615"/>
            <a:ext cx="934342" cy="934340"/>
          </a:xfrm>
          <a:prstGeom prst="rect">
            <a:avLst/>
          </a:prstGeom>
        </p:spPr>
      </p:pic>
      <p:grpSp>
        <p:nvGrpSpPr>
          <p:cNvPr id="29" name="Group 28">
            <a:extLst>
              <a:ext uri="{FF2B5EF4-FFF2-40B4-BE49-F238E27FC236}">
                <a16:creationId xmlns:a16="http://schemas.microsoft.com/office/drawing/2014/main" id="{2F326378-D088-0343-B834-F8F0BC4C9E4D}"/>
              </a:ext>
            </a:extLst>
          </p:cNvPr>
          <p:cNvGrpSpPr/>
          <p:nvPr/>
        </p:nvGrpSpPr>
        <p:grpSpPr>
          <a:xfrm>
            <a:off x="10655006" y="4505524"/>
            <a:ext cx="987552" cy="987552"/>
            <a:chOff x="8365576" y="2379644"/>
            <a:chExt cx="987552" cy="987552"/>
          </a:xfrm>
        </p:grpSpPr>
        <p:sp>
          <p:nvSpPr>
            <p:cNvPr id="30" name="Oval 29">
              <a:extLst>
                <a:ext uri="{FF2B5EF4-FFF2-40B4-BE49-F238E27FC236}">
                  <a16:creationId xmlns:a16="http://schemas.microsoft.com/office/drawing/2014/main" id="{2299706E-79D9-4845-B3D1-3DD3B0259911}"/>
                </a:ext>
              </a:extLst>
            </p:cNvPr>
            <p:cNvSpPr/>
            <p:nvPr/>
          </p:nvSpPr>
          <p:spPr bwMode="gray">
            <a:xfrm>
              <a:off x="8365576" y="2379644"/>
              <a:ext cx="987552" cy="987552"/>
            </a:xfrm>
            <a:prstGeom prst="ellipse">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31" name="Oval 30">
              <a:extLst>
                <a:ext uri="{FF2B5EF4-FFF2-40B4-BE49-F238E27FC236}">
                  <a16:creationId xmlns:a16="http://schemas.microsoft.com/office/drawing/2014/main" id="{1AB0BEA2-B3F8-B44D-90AA-3A53CEC0E0CE}"/>
                </a:ext>
              </a:extLst>
            </p:cNvPr>
            <p:cNvSpPr/>
            <p:nvPr/>
          </p:nvSpPr>
          <p:spPr bwMode="gray">
            <a:xfrm>
              <a:off x="8423683" y="2437751"/>
              <a:ext cx="871339" cy="871339"/>
            </a:xfrm>
            <a:prstGeom prst="ellipse">
              <a:avLst/>
            </a:prstGeom>
            <a:solidFill>
              <a:schemeClr val="bg1"/>
            </a:solidFill>
            <a:ln w="28575"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grpSp>
        <p:nvGrpSpPr>
          <p:cNvPr id="33" name="Group 32">
            <a:extLst>
              <a:ext uri="{FF2B5EF4-FFF2-40B4-BE49-F238E27FC236}">
                <a16:creationId xmlns:a16="http://schemas.microsoft.com/office/drawing/2014/main" id="{9A5868F9-00F3-D846-8238-48D0781DE6D1}"/>
              </a:ext>
            </a:extLst>
          </p:cNvPr>
          <p:cNvGrpSpPr/>
          <p:nvPr/>
        </p:nvGrpSpPr>
        <p:grpSpPr>
          <a:xfrm>
            <a:off x="7023139" y="4287142"/>
            <a:ext cx="1567356" cy="1064273"/>
            <a:chOff x="7552340" y="3954311"/>
            <a:chExt cx="1567356" cy="1064273"/>
          </a:xfrm>
        </p:grpSpPr>
        <p:sp>
          <p:nvSpPr>
            <p:cNvPr id="34" name="Rectangle 33">
              <a:extLst>
                <a:ext uri="{FF2B5EF4-FFF2-40B4-BE49-F238E27FC236}">
                  <a16:creationId xmlns:a16="http://schemas.microsoft.com/office/drawing/2014/main" id="{722B2716-3F5D-2141-8FB8-A18151B7BE4C}"/>
                </a:ext>
              </a:extLst>
            </p:cNvPr>
            <p:cNvSpPr/>
            <p:nvPr/>
          </p:nvSpPr>
          <p:spPr bwMode="gray">
            <a:xfrm>
              <a:off x="8213501" y="4069943"/>
              <a:ext cx="809627" cy="8711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35" name="Graphic 34">
              <a:extLst>
                <a:ext uri="{FF2B5EF4-FFF2-40B4-BE49-F238E27FC236}">
                  <a16:creationId xmlns:a16="http://schemas.microsoft.com/office/drawing/2014/main" id="{377B8251-BCE9-7D43-8385-6EB3C5AC982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54496" y="4046669"/>
              <a:ext cx="965200" cy="965200"/>
            </a:xfrm>
            <a:prstGeom prst="rect">
              <a:avLst/>
            </a:prstGeom>
          </p:spPr>
        </p:pic>
        <p:sp>
          <p:nvSpPr>
            <p:cNvPr id="36" name="Rectangle 35">
              <a:extLst>
                <a:ext uri="{FF2B5EF4-FFF2-40B4-BE49-F238E27FC236}">
                  <a16:creationId xmlns:a16="http://schemas.microsoft.com/office/drawing/2014/main" id="{7759B548-D107-FF45-ABDC-CC0D307CA476}"/>
                </a:ext>
              </a:extLst>
            </p:cNvPr>
            <p:cNvSpPr/>
            <p:nvPr/>
          </p:nvSpPr>
          <p:spPr bwMode="gray">
            <a:xfrm>
              <a:off x="8007545" y="4472848"/>
              <a:ext cx="471196" cy="373775"/>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37" name="Graphic 36">
              <a:extLst>
                <a:ext uri="{FF2B5EF4-FFF2-40B4-BE49-F238E27FC236}">
                  <a16:creationId xmlns:a16="http://schemas.microsoft.com/office/drawing/2014/main" id="{D8CA7B8C-C668-9743-89EA-85F870679E2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52340" y="3954311"/>
              <a:ext cx="1064273" cy="1064273"/>
            </a:xfrm>
            <a:prstGeom prst="rect">
              <a:avLst/>
            </a:prstGeom>
          </p:spPr>
        </p:pic>
      </p:grpSp>
      <p:grpSp>
        <p:nvGrpSpPr>
          <p:cNvPr id="40" name="Group 39">
            <a:extLst>
              <a:ext uri="{FF2B5EF4-FFF2-40B4-BE49-F238E27FC236}">
                <a16:creationId xmlns:a16="http://schemas.microsoft.com/office/drawing/2014/main" id="{754422D0-36A9-B34A-BC36-6A7049D7CFB9}"/>
              </a:ext>
            </a:extLst>
          </p:cNvPr>
          <p:cNvGrpSpPr/>
          <p:nvPr/>
        </p:nvGrpSpPr>
        <p:grpSpPr>
          <a:xfrm>
            <a:off x="10886842" y="4719447"/>
            <a:ext cx="518906" cy="584487"/>
            <a:chOff x="9403307" y="2900241"/>
            <a:chExt cx="518906" cy="584487"/>
          </a:xfrm>
        </p:grpSpPr>
        <p:pic>
          <p:nvPicPr>
            <p:cNvPr id="39" name="Graphic 38">
              <a:extLst>
                <a:ext uri="{FF2B5EF4-FFF2-40B4-BE49-F238E27FC236}">
                  <a16:creationId xmlns:a16="http://schemas.microsoft.com/office/drawing/2014/main" id="{2177E981-DCA3-B044-88D7-B6CA2C1A55AC}"/>
                </a:ext>
              </a:extLst>
            </p:cNvPr>
            <p:cNvPicPr>
              <a:picLocks noChangeAspect="1"/>
            </p:cNvPicPr>
            <p:nvPr/>
          </p:nvPicPr>
          <p:blipFill rotWithShape="1">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l="15392" t="12345" r="20682" b="10528"/>
            <a:stretch/>
          </p:blipFill>
          <p:spPr>
            <a:xfrm>
              <a:off x="9403307" y="2900241"/>
              <a:ext cx="484442" cy="584487"/>
            </a:xfrm>
            <a:prstGeom prst="rect">
              <a:avLst/>
            </a:prstGeom>
          </p:spPr>
        </p:pic>
        <p:sp>
          <p:nvSpPr>
            <p:cNvPr id="6" name="TextBox 5">
              <a:extLst>
                <a:ext uri="{FF2B5EF4-FFF2-40B4-BE49-F238E27FC236}">
                  <a16:creationId xmlns:a16="http://schemas.microsoft.com/office/drawing/2014/main" id="{05ABE0D2-816B-584D-B69B-12F6CD6027D0}"/>
                </a:ext>
              </a:extLst>
            </p:cNvPr>
            <p:cNvSpPr txBox="1"/>
            <p:nvPr/>
          </p:nvSpPr>
          <p:spPr bwMode="gray">
            <a:xfrm>
              <a:off x="9408931" y="3093113"/>
              <a:ext cx="513282" cy="215444"/>
            </a:xfrm>
            <a:prstGeom prst="rect">
              <a:avLst/>
            </a:prstGeom>
          </p:spPr>
          <p:txBody>
            <a:bodyPr wrap="none" rtlCol="0">
              <a:spAutoFit/>
            </a:bodyPr>
            <a:lstStyle/>
            <a:p>
              <a:pPr algn="ctr">
                <a:lnSpc>
                  <a:spcPct val="80000"/>
                </a:lnSpc>
                <a:buClr>
                  <a:schemeClr val="tx1"/>
                </a:buClr>
                <a:buSzPct val="100000"/>
              </a:pPr>
              <a:r>
                <a:rPr lang="en-US" sz="1000" b="1">
                  <a:solidFill>
                    <a:srgbClr val="0EB2F0"/>
                  </a:solidFill>
                </a:rPr>
                <a:t>2-8°C</a:t>
              </a:r>
            </a:p>
          </p:txBody>
        </p:sp>
      </p:grpSp>
    </p:spTree>
    <p:extLst>
      <p:ext uri="{BB962C8B-B14F-4D97-AF65-F5344CB8AC3E}">
        <p14:creationId xmlns:p14="http://schemas.microsoft.com/office/powerpoint/2010/main" val="417263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Preparing to Transport or Ship</a:t>
            </a:r>
          </a:p>
        </p:txBody>
      </p:sp>
      <p:sp>
        <p:nvSpPr>
          <p:cNvPr id="7" name="TextBox 6">
            <a:extLst>
              <a:ext uri="{FF2B5EF4-FFF2-40B4-BE49-F238E27FC236}">
                <a16:creationId xmlns:a16="http://schemas.microsoft.com/office/drawing/2014/main" id="{73CA34DA-41D7-184D-A058-776966BDF115}"/>
              </a:ext>
            </a:extLst>
          </p:cNvPr>
          <p:cNvSpPr txBox="1"/>
          <p:nvPr/>
        </p:nvSpPr>
        <p:spPr bwMode="gray">
          <a:xfrm>
            <a:off x="446915" y="1405646"/>
            <a:ext cx="4121641"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Labeling of Packaging for Shipping</a:t>
            </a:r>
          </a:p>
        </p:txBody>
      </p:sp>
      <p:sp>
        <p:nvSpPr>
          <p:cNvPr id="8" name="TextBox 7">
            <a:extLst>
              <a:ext uri="{FF2B5EF4-FFF2-40B4-BE49-F238E27FC236}">
                <a16:creationId xmlns:a16="http://schemas.microsoft.com/office/drawing/2014/main" id="{340D302E-4812-654D-BFA7-0A8890896327}"/>
              </a:ext>
            </a:extLst>
          </p:cNvPr>
          <p:cNvSpPr txBox="1"/>
          <p:nvPr/>
        </p:nvSpPr>
        <p:spPr bwMode="gray">
          <a:xfrm>
            <a:off x="446915" y="2017886"/>
            <a:ext cx="4656425" cy="1969770"/>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dirty="0"/>
              <a:t>Ensure appropriate United Nations Number markings as indicated in the </a:t>
            </a:r>
            <a:r>
              <a:rPr lang="en-US" sz="1400" dirty="0">
                <a:solidFill>
                  <a:srgbClr val="1E19BA"/>
                </a:solidFill>
                <a:hlinkClick r:id="rId2">
                  <a:extLst>
                    <a:ext uri="{A12FA001-AC4F-418D-AE19-62706E023703}">
                      <ahyp:hlinkClr xmlns:ahyp="http://schemas.microsoft.com/office/drawing/2018/hyperlinkcolor" val="tx"/>
                    </a:ext>
                  </a:extLst>
                </a:hlinkClick>
              </a:rPr>
              <a:t>IATA Dangerous Goods Regulations</a:t>
            </a:r>
            <a:r>
              <a:rPr lang="en-US" sz="1400" dirty="0"/>
              <a:t> are indicated on the outside of the packaging based on the type of battery used for the temperature monitoring device.</a:t>
            </a:r>
          </a:p>
          <a:p>
            <a:pPr marL="174625" indent="-174625">
              <a:lnSpc>
                <a:spcPct val="100000"/>
              </a:lnSpc>
              <a:spcBef>
                <a:spcPts val="600"/>
              </a:spcBef>
              <a:buClr>
                <a:srgbClr val="0EB2F0"/>
              </a:buClr>
              <a:buFont typeface="Arial" panose="020B0604020202020204" pitchFamily="34" charset="0"/>
              <a:buChar char="•"/>
            </a:pPr>
            <a:r>
              <a:rPr lang="en-US" sz="1400" dirty="0"/>
              <a:t>If shipping in a -90° to -60°C using dry ice, thermal container should be marked with Dry Ice UN1845.</a:t>
            </a:r>
          </a:p>
          <a:p>
            <a:pPr marL="174625" indent="-174625">
              <a:lnSpc>
                <a:spcPct val="100000"/>
              </a:lnSpc>
              <a:spcBef>
                <a:spcPts val="600"/>
              </a:spcBef>
              <a:buClr>
                <a:srgbClr val="0EB2F0"/>
              </a:buClr>
              <a:buFont typeface="Arial" panose="020B0604020202020204" pitchFamily="34" charset="0"/>
              <a:buChar char="•"/>
            </a:pPr>
            <a:endParaRPr lang="en-US" sz="1400" dirty="0"/>
          </a:p>
        </p:txBody>
      </p:sp>
    </p:spTree>
    <p:extLst>
      <p:ext uri="{BB962C8B-B14F-4D97-AF65-F5344CB8AC3E}">
        <p14:creationId xmlns:p14="http://schemas.microsoft.com/office/powerpoint/2010/main" val="18300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14CB41-BCB9-A643-9B31-7367586E7F47}"/>
              </a:ext>
            </a:extLst>
          </p:cNvPr>
          <p:cNvSpPr txBox="1">
            <a:spLocks/>
          </p:cNvSpPr>
          <p:nvPr/>
        </p:nvSpPr>
        <p:spPr bwMode="gray">
          <a:xfrm>
            <a:off x="596901" y="1228423"/>
            <a:ext cx="610107" cy="4403450"/>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lang="en-US" sz="4000" b="1" kern="1200" dirty="0">
                <a:solidFill>
                  <a:srgbClr val="1E19BB"/>
                </a:solidFill>
                <a:latin typeface="+mj-lt"/>
                <a:ea typeface="+mj-ea"/>
                <a:cs typeface="+mj-cs"/>
              </a:defRPr>
            </a:lvl1pPr>
          </a:lstStyle>
          <a:p>
            <a:pPr>
              <a:lnSpc>
                <a:spcPct val="100000"/>
              </a:lnSpc>
            </a:pPr>
            <a:r>
              <a:rPr lang="en-US" sz="2200" dirty="0">
                <a:solidFill>
                  <a:srgbClr val="0EB2F0"/>
                </a:solidFill>
              </a:rPr>
              <a:t>01</a:t>
            </a:r>
          </a:p>
          <a:p>
            <a:pPr>
              <a:lnSpc>
                <a:spcPct val="100000"/>
              </a:lnSpc>
            </a:pPr>
            <a:r>
              <a:rPr lang="en-US" sz="2200" dirty="0">
                <a:solidFill>
                  <a:srgbClr val="0EB2F0"/>
                </a:solidFill>
              </a:rPr>
              <a:t>02</a:t>
            </a:r>
          </a:p>
          <a:p>
            <a:pPr>
              <a:lnSpc>
                <a:spcPct val="100000"/>
              </a:lnSpc>
            </a:pPr>
            <a:r>
              <a:rPr lang="en-US" sz="2200" dirty="0">
                <a:solidFill>
                  <a:srgbClr val="0EB2F0"/>
                </a:solidFill>
              </a:rPr>
              <a:t>03</a:t>
            </a:r>
          </a:p>
          <a:p>
            <a:pPr>
              <a:lnSpc>
                <a:spcPct val="100000"/>
              </a:lnSpc>
            </a:pPr>
            <a:r>
              <a:rPr lang="en-US" sz="2200" dirty="0">
                <a:solidFill>
                  <a:srgbClr val="0EB2F0"/>
                </a:solidFill>
              </a:rPr>
              <a:t>04</a:t>
            </a:r>
          </a:p>
          <a:p>
            <a:pPr>
              <a:lnSpc>
                <a:spcPct val="100000"/>
              </a:lnSpc>
            </a:pPr>
            <a:r>
              <a:rPr lang="en-US" sz="2200" dirty="0">
                <a:solidFill>
                  <a:srgbClr val="0EB2F0"/>
                </a:solidFill>
              </a:rPr>
              <a:t>05</a:t>
            </a:r>
          </a:p>
          <a:p>
            <a:pPr>
              <a:lnSpc>
                <a:spcPct val="100000"/>
              </a:lnSpc>
            </a:pPr>
            <a:r>
              <a:rPr lang="en-US" sz="2200" dirty="0">
                <a:solidFill>
                  <a:srgbClr val="0EB2F0"/>
                </a:solidFill>
              </a:rPr>
              <a:t>06</a:t>
            </a:r>
          </a:p>
          <a:p>
            <a:pPr>
              <a:lnSpc>
                <a:spcPct val="100000"/>
              </a:lnSpc>
            </a:pPr>
            <a:r>
              <a:rPr lang="en-US" sz="2200" dirty="0">
                <a:solidFill>
                  <a:srgbClr val="0EB2F0"/>
                </a:solidFill>
              </a:rPr>
              <a:t>07</a:t>
            </a:r>
          </a:p>
          <a:p>
            <a:pPr>
              <a:lnSpc>
                <a:spcPct val="100000"/>
              </a:lnSpc>
            </a:pPr>
            <a:r>
              <a:rPr lang="en-US" sz="2200" dirty="0">
                <a:solidFill>
                  <a:srgbClr val="0EB2F0"/>
                </a:solidFill>
              </a:rPr>
              <a:t>08</a:t>
            </a:r>
          </a:p>
          <a:p>
            <a:pPr>
              <a:lnSpc>
                <a:spcPct val="100000"/>
              </a:lnSpc>
            </a:pPr>
            <a:r>
              <a:rPr lang="en-US" sz="2200" dirty="0">
                <a:solidFill>
                  <a:srgbClr val="0EB2F0"/>
                </a:solidFill>
              </a:rPr>
              <a:t>09</a:t>
            </a:r>
          </a:p>
          <a:p>
            <a:pPr>
              <a:lnSpc>
                <a:spcPct val="100000"/>
              </a:lnSpc>
            </a:pPr>
            <a:r>
              <a:rPr lang="en-US" sz="2200" dirty="0">
                <a:solidFill>
                  <a:srgbClr val="0EB2F0"/>
                </a:solidFill>
              </a:rPr>
              <a:t>10</a:t>
            </a:r>
          </a:p>
          <a:p>
            <a:pPr>
              <a:lnSpc>
                <a:spcPct val="100000"/>
              </a:lnSpc>
            </a:pPr>
            <a:r>
              <a:rPr lang="en-US" sz="2200" dirty="0">
                <a:solidFill>
                  <a:srgbClr val="0EB2F0"/>
                </a:solidFill>
              </a:rPr>
              <a:t>11</a:t>
            </a:r>
          </a:p>
          <a:p>
            <a:pPr>
              <a:lnSpc>
                <a:spcPct val="100000"/>
              </a:lnSpc>
            </a:pPr>
            <a:r>
              <a:rPr lang="en-US" sz="2200" dirty="0">
                <a:solidFill>
                  <a:srgbClr val="0EB2F0"/>
                </a:solidFill>
              </a:rPr>
              <a:t>12</a:t>
            </a:r>
          </a:p>
        </p:txBody>
      </p:sp>
      <p:sp>
        <p:nvSpPr>
          <p:cNvPr id="15" name="Title 1">
            <a:extLst>
              <a:ext uri="{FF2B5EF4-FFF2-40B4-BE49-F238E27FC236}">
                <a16:creationId xmlns:a16="http://schemas.microsoft.com/office/drawing/2014/main" id="{CCC0E46E-FF0D-BB4A-B362-97F98E42411D}"/>
              </a:ext>
            </a:extLst>
          </p:cNvPr>
          <p:cNvSpPr txBox="1">
            <a:spLocks/>
          </p:cNvSpPr>
          <p:nvPr/>
        </p:nvSpPr>
        <p:spPr bwMode="gray">
          <a:xfrm>
            <a:off x="1273557" y="1228423"/>
            <a:ext cx="9827533" cy="4403450"/>
          </a:xfrm>
          <a:prstGeom prst="rect">
            <a:avLst/>
          </a:prstGeom>
        </p:spPr>
        <p:txBody>
          <a:bodyPr vert="horz" lIns="0" tIns="0" rIns="0" bIns="0" rtlCol="0" anchor="t" anchorCtr="0">
            <a:noAutofit/>
          </a:bodyPr>
          <a:lstStyle>
            <a:lvl1pPr algn="l" defTabSz="914400" rtl="0" eaLnBrk="1" latinLnBrk="0" hangingPunct="1">
              <a:lnSpc>
                <a:spcPct val="85000"/>
              </a:lnSpc>
              <a:spcBef>
                <a:spcPts val="0"/>
              </a:spcBef>
              <a:buNone/>
              <a:defRPr lang="en-US" sz="4000" b="1" kern="1200" dirty="0">
                <a:solidFill>
                  <a:srgbClr val="1E19BB"/>
                </a:solidFill>
                <a:latin typeface="+mj-lt"/>
                <a:ea typeface="+mj-ea"/>
                <a:cs typeface="+mj-cs"/>
              </a:defRPr>
            </a:lvl1pPr>
          </a:lstStyle>
          <a:p>
            <a:pPr>
              <a:lnSpc>
                <a:spcPct val="100000"/>
              </a:lnSpc>
            </a:pPr>
            <a:r>
              <a:rPr lang="en-US" sz="2200" dirty="0"/>
              <a:t>Why Transport or Redistribute Vaccine?</a:t>
            </a:r>
          </a:p>
          <a:p>
            <a:pPr>
              <a:lnSpc>
                <a:spcPct val="100000"/>
              </a:lnSpc>
            </a:pPr>
            <a:r>
              <a:rPr lang="en-US" sz="2200" dirty="0"/>
              <a:t>Overview</a:t>
            </a:r>
          </a:p>
          <a:p>
            <a:pPr>
              <a:lnSpc>
                <a:spcPct val="100000"/>
              </a:lnSpc>
            </a:pPr>
            <a:r>
              <a:rPr lang="en-US" sz="2200" dirty="0"/>
              <a:t>Points of Distribution (POD) Responsibilities</a:t>
            </a:r>
          </a:p>
          <a:p>
            <a:pPr>
              <a:lnSpc>
                <a:spcPct val="100000"/>
              </a:lnSpc>
            </a:pPr>
            <a:r>
              <a:rPr lang="en-US" sz="2200" dirty="0"/>
              <a:t>Vial &amp; Tray Requirements</a:t>
            </a:r>
          </a:p>
          <a:p>
            <a:pPr>
              <a:lnSpc>
                <a:spcPct val="100000"/>
              </a:lnSpc>
            </a:pPr>
            <a:r>
              <a:rPr lang="en-US" sz="2200" dirty="0"/>
              <a:t>Storage Options</a:t>
            </a:r>
          </a:p>
          <a:p>
            <a:pPr>
              <a:lnSpc>
                <a:spcPct val="100000"/>
              </a:lnSpc>
            </a:pPr>
            <a:r>
              <a:rPr lang="en-US" sz="2200" dirty="0"/>
              <a:t>Redistribution Overview</a:t>
            </a:r>
          </a:p>
          <a:p>
            <a:pPr>
              <a:lnSpc>
                <a:spcPct val="100000"/>
              </a:lnSpc>
            </a:pPr>
            <a:r>
              <a:rPr lang="en-US" sz="2200" dirty="0"/>
              <a:t>Packaging Specifications</a:t>
            </a:r>
          </a:p>
          <a:p>
            <a:pPr>
              <a:lnSpc>
                <a:spcPct val="100000"/>
              </a:lnSpc>
            </a:pPr>
            <a:r>
              <a:rPr lang="en-US" sz="2200" dirty="0"/>
              <a:t>Temperature Change Considerations</a:t>
            </a:r>
          </a:p>
          <a:p>
            <a:pPr>
              <a:lnSpc>
                <a:spcPct val="100000"/>
              </a:lnSpc>
            </a:pPr>
            <a:r>
              <a:rPr lang="en-US" sz="2200" dirty="0"/>
              <a:t>Assembling Packing &amp; Redistribution Supplies</a:t>
            </a:r>
          </a:p>
          <a:p>
            <a:pPr>
              <a:lnSpc>
                <a:spcPct val="100000"/>
              </a:lnSpc>
            </a:pPr>
            <a:r>
              <a:rPr lang="en-US" sz="2200" dirty="0"/>
              <a:t>Preparing to Transport or Ship</a:t>
            </a:r>
          </a:p>
          <a:p>
            <a:pPr>
              <a:lnSpc>
                <a:spcPct val="100000"/>
              </a:lnSpc>
            </a:pPr>
            <a:r>
              <a:rPr lang="en-US" sz="2200" dirty="0"/>
              <a:t>Transporting or Shipping</a:t>
            </a:r>
          </a:p>
          <a:p>
            <a:pPr>
              <a:lnSpc>
                <a:spcPct val="100000"/>
              </a:lnSpc>
            </a:pPr>
            <a:r>
              <a:rPr lang="en-US" sz="2200" dirty="0"/>
              <a:t>Receiving</a:t>
            </a:r>
          </a:p>
          <a:p>
            <a:pPr>
              <a:lnSpc>
                <a:spcPct val="100000"/>
              </a:lnSpc>
            </a:pPr>
            <a:endParaRPr lang="en-US" sz="2200" dirty="0"/>
          </a:p>
        </p:txBody>
      </p:sp>
    </p:spTree>
    <p:extLst>
      <p:ext uri="{BB962C8B-B14F-4D97-AF65-F5344CB8AC3E}">
        <p14:creationId xmlns:p14="http://schemas.microsoft.com/office/powerpoint/2010/main" val="204280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486758" cy="950976"/>
          </a:xfrm>
        </p:spPr>
        <p:txBody>
          <a:bodyPr anchor="t" anchorCtr="0"/>
          <a:lstStyle/>
          <a:p>
            <a:r>
              <a:rPr lang="en-US" sz="3800" dirty="0"/>
              <a:t>Transporting or Shipping</a:t>
            </a:r>
          </a:p>
        </p:txBody>
      </p:sp>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2329484"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2" y="1114962"/>
            <a:ext cx="6854058" cy="4154984"/>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dirty="0"/>
              <a:t>Product packaging for transportation</a:t>
            </a:r>
            <a:r>
              <a:rPr lang="en-US" sz="1400"/>
              <a:t> or shipping</a:t>
            </a:r>
            <a:endParaRPr lang="en-US" sz="1400" dirty="0"/>
          </a:p>
          <a:p>
            <a:pPr lvl="1" indent="-177800">
              <a:spcBef>
                <a:spcPts val="600"/>
              </a:spcBef>
              <a:buClr>
                <a:srgbClr val="0EB2F0"/>
              </a:buClr>
              <a:buFont typeface="System Font Regular"/>
              <a:buChar char="-"/>
            </a:pPr>
            <a:r>
              <a:rPr lang="en-US" sz="1400" dirty="0"/>
              <a:t>An appropriate container should be used to minimize the potential for vials to be jostled. If vials are inadvertently bumped, they should be righted, however the risk to the product is minimal and vials which are temporarily knocked over may still be used. </a:t>
            </a:r>
          </a:p>
          <a:p>
            <a:pPr lvl="1" indent="-177800">
              <a:spcBef>
                <a:spcPts val="600"/>
              </a:spcBef>
              <a:buClr>
                <a:srgbClr val="0EB2F0"/>
              </a:buClr>
              <a:buFont typeface="System Font Regular"/>
              <a:buChar char="-"/>
            </a:pPr>
            <a:r>
              <a:rPr lang="en-US" sz="1400" dirty="0"/>
              <a:t>If being transported outside of original trays, vials must be packaged securely to avoid breakage and to prevent vials from rolling during transport.</a:t>
            </a:r>
          </a:p>
          <a:p>
            <a:pPr lvl="1" indent="-177800">
              <a:spcBef>
                <a:spcPts val="600"/>
              </a:spcBef>
              <a:buClr>
                <a:srgbClr val="0EB2F0"/>
              </a:buClr>
              <a:buFont typeface="System Font Regular"/>
              <a:buChar char="-"/>
            </a:pPr>
            <a:r>
              <a:rPr lang="en-US" sz="1400" dirty="0"/>
              <a:t>It is recommended that whenever possible that frozen vials are transported in unopened, full cartons.</a:t>
            </a:r>
          </a:p>
          <a:p>
            <a:pPr lvl="1" indent="-177800">
              <a:spcBef>
                <a:spcPts val="600"/>
              </a:spcBef>
              <a:buClr>
                <a:srgbClr val="0EB2F0"/>
              </a:buClr>
              <a:buFont typeface="System Font Regular"/>
              <a:buChar char="-"/>
            </a:pPr>
            <a:r>
              <a:rPr lang="en-US" sz="1400" dirty="0"/>
              <a:t>Product should be stored in an insulated container filled with dry ice or gel packs. Vials should </a:t>
            </a:r>
            <a:r>
              <a:rPr lang="en-US" sz="1400"/>
              <a:t>avoid</a:t>
            </a:r>
            <a:r>
              <a:rPr lang="en-US" sz="1400" dirty="0"/>
              <a:t> direct contact with dry ice.</a:t>
            </a:r>
          </a:p>
          <a:p>
            <a:pPr lvl="1" indent="-177800">
              <a:spcBef>
                <a:spcPts val="600"/>
              </a:spcBef>
              <a:buClr>
                <a:srgbClr val="0EB2F0"/>
              </a:buClr>
              <a:buFont typeface="System Font Regular"/>
              <a:buChar char="-"/>
            </a:pPr>
            <a:r>
              <a:rPr lang="en-US" sz="1400" dirty="0"/>
              <a:t>Packaging should include a temperature monitoring device in/on the insulated container as required by local health boards</a:t>
            </a:r>
          </a:p>
          <a:p>
            <a:pPr marL="285750" indent="-285750">
              <a:lnSpc>
                <a:spcPct val="100000"/>
              </a:lnSpc>
              <a:spcBef>
                <a:spcPts val="600"/>
              </a:spcBef>
              <a:buClr>
                <a:srgbClr val="0EB2F0"/>
              </a:buClr>
              <a:buFont typeface="Arial" panose="020B0604020202020204" pitchFamily="34" charset="0"/>
              <a:buChar char="•"/>
            </a:pPr>
            <a:r>
              <a:rPr lang="en-US" sz="1400" dirty="0"/>
              <a:t>During transportation, frozen vials that are unsecured could become damaged. </a:t>
            </a:r>
          </a:p>
          <a:p>
            <a:pPr marL="285750" indent="-285750">
              <a:lnSpc>
                <a:spcPct val="100000"/>
              </a:lnSpc>
              <a:spcBef>
                <a:spcPts val="600"/>
              </a:spcBef>
              <a:buClr>
                <a:srgbClr val="0EB2F0"/>
              </a:buClr>
              <a:buFont typeface="Arial" panose="020B0604020202020204" pitchFamily="34" charset="0"/>
              <a:buChar char="•"/>
            </a:pPr>
            <a:r>
              <a:rPr lang="en-US" sz="1400" dirty="0"/>
              <a:t>Thawed vials should be kept upright during refrigerated storage. </a:t>
            </a:r>
          </a:p>
          <a:p>
            <a:pPr marL="285750" indent="-285750">
              <a:lnSpc>
                <a:spcPct val="100000"/>
              </a:lnSpc>
              <a:spcBef>
                <a:spcPts val="600"/>
              </a:spcBef>
              <a:buClr>
                <a:srgbClr val="0EB2F0"/>
              </a:buClr>
              <a:buFont typeface="Arial" panose="020B0604020202020204" pitchFamily="34" charset="0"/>
              <a:buChar char="•"/>
            </a:pPr>
            <a:endParaRPr lang="en-US" sz="1400" dirty="0"/>
          </a:p>
        </p:txBody>
      </p:sp>
      <p:pic>
        <p:nvPicPr>
          <p:cNvPr id="8" name="Graphic 7">
            <a:extLst>
              <a:ext uri="{FF2B5EF4-FFF2-40B4-BE49-F238E27FC236}">
                <a16:creationId xmlns:a16="http://schemas.microsoft.com/office/drawing/2014/main" id="{BAD3A5D4-9191-BE4B-8337-77B4BCA92B5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18" y="2770130"/>
            <a:ext cx="4087870" cy="4087870"/>
          </a:xfrm>
          <a:prstGeom prst="rect">
            <a:avLst/>
          </a:prstGeom>
        </p:spPr>
      </p:pic>
    </p:spTree>
    <p:extLst>
      <p:ext uri="{BB962C8B-B14F-4D97-AF65-F5344CB8AC3E}">
        <p14:creationId xmlns:p14="http://schemas.microsoft.com/office/powerpoint/2010/main" val="2903892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497644" cy="950976"/>
          </a:xfrm>
        </p:spPr>
        <p:txBody>
          <a:bodyPr anchor="t" anchorCtr="0"/>
          <a:lstStyle/>
          <a:p>
            <a:r>
              <a:rPr lang="en-US" sz="3800" dirty="0"/>
              <a:t>Transporting or Shipping</a:t>
            </a:r>
          </a:p>
        </p:txBody>
      </p:sp>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3608680"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 </a:t>
            </a:r>
            <a:r>
              <a:rPr lang="en-US" i="1">
                <a:solidFill>
                  <a:srgbClr val="1E19BA"/>
                </a:solidFill>
                <a:cs typeface="Arial" panose="020B0604020202020204" pitchFamily="34" charset="0"/>
              </a:rPr>
              <a:t>(continued)</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2" y="1114962"/>
            <a:ext cx="7154574" cy="2846933"/>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dirty="0"/>
              <a:t>Rough handling of the thermal shipping container is linked to excessive sublimation of dry ice cooling below -90°C (if dry iced is used) </a:t>
            </a:r>
          </a:p>
          <a:p>
            <a:pPr marL="285750" indent="-285750">
              <a:lnSpc>
                <a:spcPct val="100000"/>
              </a:lnSpc>
              <a:spcBef>
                <a:spcPts val="600"/>
              </a:spcBef>
              <a:buClr>
                <a:srgbClr val="0EB2F0"/>
              </a:buClr>
              <a:buFont typeface="Arial" panose="020B0604020202020204" pitchFamily="34" charset="0"/>
              <a:buChar char="•"/>
            </a:pPr>
            <a:r>
              <a:rPr lang="en-US" sz="1400" dirty="0"/>
              <a:t>Temperature should be controlled and monitored during transportation</a:t>
            </a:r>
          </a:p>
          <a:p>
            <a:pPr marL="285750" indent="-285750">
              <a:lnSpc>
                <a:spcPct val="100000"/>
              </a:lnSpc>
              <a:spcBef>
                <a:spcPts val="600"/>
              </a:spcBef>
              <a:buClr>
                <a:srgbClr val="0EB2F0"/>
              </a:buClr>
              <a:buFont typeface="Arial" panose="020B0604020202020204" pitchFamily="34" charset="0"/>
              <a:buChar char="•"/>
            </a:pPr>
            <a:r>
              <a:rPr lang="en-US" sz="1400" dirty="0"/>
              <a:t>Action/review required in case of incident during transportation (e.g. temp deviation, off-road, unexpected box opening, delay, etc.)</a:t>
            </a:r>
          </a:p>
          <a:p>
            <a:pPr marL="285750" indent="-285750">
              <a:lnSpc>
                <a:spcPct val="100000"/>
              </a:lnSpc>
              <a:spcBef>
                <a:spcPts val="600"/>
              </a:spcBef>
              <a:buClr>
                <a:srgbClr val="0EB2F0"/>
              </a:buClr>
              <a:buFont typeface="Arial" panose="020B0604020202020204" pitchFamily="34" charset="0"/>
              <a:buChar char="•"/>
            </a:pPr>
            <a:r>
              <a:rPr lang="en-US" sz="1400" dirty="0"/>
              <a:t>Ensure that commercial courier/transport provider is licensed to provide commercial transportation and has experience in handling pharmaceutical products/dry ice (if dry ice is used) </a:t>
            </a:r>
          </a:p>
          <a:p>
            <a:pPr marL="285750" indent="-285750">
              <a:lnSpc>
                <a:spcPct val="100000"/>
              </a:lnSpc>
              <a:spcBef>
                <a:spcPts val="600"/>
              </a:spcBef>
              <a:buClr>
                <a:srgbClr val="0EB2F0"/>
              </a:buClr>
              <a:buFont typeface="Arial" panose="020B0604020202020204" pitchFamily="34" charset="0"/>
              <a:buChar char="•"/>
            </a:pPr>
            <a:r>
              <a:rPr lang="en-US" sz="1400" dirty="0"/>
              <a:t>In remote locations or where infrastructure is limited, drones could be a mode of transport for redistribution ensuring appropriate testing. </a:t>
            </a:r>
          </a:p>
          <a:p>
            <a:pPr marL="285750" indent="-285750">
              <a:lnSpc>
                <a:spcPct val="100000"/>
              </a:lnSpc>
              <a:spcBef>
                <a:spcPts val="600"/>
              </a:spcBef>
              <a:buClr>
                <a:srgbClr val="0EB2F0"/>
              </a:buClr>
              <a:buFont typeface="Arial" panose="020B0604020202020204" pitchFamily="34" charset="0"/>
              <a:buChar char="•"/>
            </a:pPr>
            <a:endParaRPr lang="en-US" sz="1400" dirty="0"/>
          </a:p>
        </p:txBody>
      </p:sp>
      <p:pic>
        <p:nvPicPr>
          <p:cNvPr id="8" name="Graphic 7">
            <a:extLst>
              <a:ext uri="{FF2B5EF4-FFF2-40B4-BE49-F238E27FC236}">
                <a16:creationId xmlns:a16="http://schemas.microsoft.com/office/drawing/2014/main" id="{BAD3A5D4-9191-BE4B-8337-77B4BCA92B5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18" y="2770130"/>
            <a:ext cx="4087870" cy="4087870"/>
          </a:xfrm>
          <a:prstGeom prst="rect">
            <a:avLst/>
          </a:prstGeom>
        </p:spPr>
      </p:pic>
    </p:spTree>
    <p:extLst>
      <p:ext uri="{BB962C8B-B14F-4D97-AF65-F5344CB8AC3E}">
        <p14:creationId xmlns:p14="http://schemas.microsoft.com/office/powerpoint/2010/main" val="4005134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A2AF509-63B7-BA4D-8EC2-D13F6D12C5CB}"/>
              </a:ext>
            </a:extLst>
          </p:cNvPr>
          <p:cNvSpPr/>
          <p:nvPr/>
        </p:nvSpPr>
        <p:spPr bwMode="gray">
          <a:xfrm>
            <a:off x="6041461" y="1331705"/>
            <a:ext cx="5172840" cy="3226524"/>
          </a:xfrm>
          <a:prstGeom prst="ellipse">
            <a:avLst/>
          </a:prstGeom>
          <a:noFill/>
          <a:ln w="28575" cap="rnd" cmpd="sng" algn="ctr">
            <a:solidFill>
              <a:schemeClr val="bg1">
                <a:lumMod val="75000"/>
              </a:schemeClr>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4" name="Rectangle 3">
            <a:extLst>
              <a:ext uri="{FF2B5EF4-FFF2-40B4-BE49-F238E27FC236}">
                <a16:creationId xmlns:a16="http://schemas.microsoft.com/office/drawing/2014/main" id="{A67511E9-572E-8541-A364-FE9E75E6AC27}"/>
              </a:ext>
            </a:extLst>
          </p:cNvPr>
          <p:cNvSpPr/>
          <p:nvPr/>
        </p:nvSpPr>
        <p:spPr bwMode="gray">
          <a:xfrm>
            <a:off x="446915" y="5336815"/>
            <a:ext cx="10995785" cy="53530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dirty="0"/>
              <a:t>Transporting or Shipping</a:t>
            </a:r>
          </a:p>
        </p:txBody>
      </p:sp>
      <p:sp>
        <p:nvSpPr>
          <p:cNvPr id="7" name="TextBox 6">
            <a:extLst>
              <a:ext uri="{FF2B5EF4-FFF2-40B4-BE49-F238E27FC236}">
                <a16:creationId xmlns:a16="http://schemas.microsoft.com/office/drawing/2014/main" id="{73CA34DA-41D7-184D-A058-776966BDF115}"/>
              </a:ext>
            </a:extLst>
          </p:cNvPr>
          <p:cNvSpPr txBox="1"/>
          <p:nvPr/>
        </p:nvSpPr>
        <p:spPr bwMode="gray">
          <a:xfrm>
            <a:off x="446915" y="1405646"/>
            <a:ext cx="4994191" cy="646331"/>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Temperature Control Vehicle (TCV) Shipping </a:t>
            </a:r>
            <a:r>
              <a:rPr lang="en-US" i="1">
                <a:solidFill>
                  <a:srgbClr val="1E19BA"/>
                </a:solidFill>
                <a:cs typeface="Arial" panose="020B0604020202020204" pitchFamily="34" charset="0"/>
              </a:rPr>
              <a:t>When Available</a:t>
            </a:r>
          </a:p>
        </p:txBody>
      </p:sp>
      <p:sp>
        <p:nvSpPr>
          <p:cNvPr id="8" name="TextBox 7">
            <a:extLst>
              <a:ext uri="{FF2B5EF4-FFF2-40B4-BE49-F238E27FC236}">
                <a16:creationId xmlns:a16="http://schemas.microsoft.com/office/drawing/2014/main" id="{340D302E-4812-654D-BFA7-0A8890896327}"/>
              </a:ext>
            </a:extLst>
          </p:cNvPr>
          <p:cNvSpPr txBox="1"/>
          <p:nvPr/>
        </p:nvSpPr>
        <p:spPr bwMode="gray">
          <a:xfrm>
            <a:off x="446916" y="2174534"/>
            <a:ext cx="4894515" cy="3493264"/>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a:t>TCV or refrigerated truck should maintain temperature at 15-25°C throughout transport</a:t>
            </a:r>
          </a:p>
          <a:p>
            <a:pPr marL="174625" indent="-174625">
              <a:lnSpc>
                <a:spcPct val="100000"/>
              </a:lnSpc>
              <a:spcBef>
                <a:spcPts val="600"/>
              </a:spcBef>
              <a:buClr>
                <a:srgbClr val="0EB2F0"/>
              </a:buClr>
              <a:buFont typeface="Arial" panose="020B0604020202020204" pitchFamily="34" charset="0"/>
              <a:buChar char="•"/>
            </a:pPr>
            <a:r>
              <a:rPr lang="en-US" sz="1400"/>
              <a:t>2-8°C container should be used in addition to the TCV maintaining temperature</a:t>
            </a:r>
          </a:p>
          <a:p>
            <a:pPr marL="174625" indent="-174625">
              <a:lnSpc>
                <a:spcPct val="100000"/>
              </a:lnSpc>
              <a:spcBef>
                <a:spcPts val="600"/>
              </a:spcBef>
              <a:buClr>
                <a:srgbClr val="0EB2F0"/>
              </a:buClr>
              <a:buFont typeface="Arial" panose="020B0604020202020204" pitchFamily="34" charset="0"/>
              <a:buChar char="•"/>
            </a:pPr>
            <a:r>
              <a:rPr lang="en-US" sz="1400"/>
              <a:t>Ideally, same day service is used with an insulated container filled with dry ice or gel packs to ensure product is kept at the right temperature (max 12 hours transportation time at 2-8°C)</a:t>
            </a:r>
          </a:p>
          <a:p>
            <a:pPr marL="173038" indent="-173038">
              <a:spcBef>
                <a:spcPts val="600"/>
              </a:spcBef>
              <a:buClr>
                <a:srgbClr val="0EB2F0"/>
              </a:buClr>
              <a:buFont typeface="Arial" panose="020B0604020202020204" pitchFamily="34" charset="0"/>
              <a:buChar char="•"/>
            </a:pPr>
            <a:r>
              <a:rPr lang="en-US" sz="1400"/>
              <a:t>TCV or refrigerated truck can be used for both larger shipments to direct points and milk runs (defined routes with drop-offs at specific points) and deliveries for large or small shipments to multiple points</a:t>
            </a:r>
          </a:p>
          <a:p>
            <a:pPr marL="174625" indent="-174625">
              <a:lnSpc>
                <a:spcPct val="100000"/>
              </a:lnSpc>
              <a:spcBef>
                <a:spcPts val="600"/>
              </a:spcBef>
              <a:buClr>
                <a:srgbClr val="0EB2F0"/>
              </a:buClr>
              <a:buFont typeface="Arial" panose="020B0604020202020204" pitchFamily="34" charset="0"/>
              <a:buChar char="•"/>
            </a:pPr>
            <a:endParaRPr lang="en-US" sz="1400"/>
          </a:p>
          <a:p>
            <a:pPr marL="174625" indent="-174625">
              <a:lnSpc>
                <a:spcPct val="100000"/>
              </a:lnSpc>
              <a:spcBef>
                <a:spcPts val="600"/>
              </a:spcBef>
              <a:buClr>
                <a:srgbClr val="0EB2F0"/>
              </a:buClr>
              <a:buFont typeface="Arial" panose="020B0604020202020204" pitchFamily="34" charset="0"/>
              <a:buChar char="•"/>
            </a:pPr>
            <a:endParaRPr lang="en-US" sz="1400"/>
          </a:p>
        </p:txBody>
      </p:sp>
      <p:sp>
        <p:nvSpPr>
          <p:cNvPr id="3" name="Pentagon 2">
            <a:extLst>
              <a:ext uri="{FF2B5EF4-FFF2-40B4-BE49-F238E27FC236}">
                <a16:creationId xmlns:a16="http://schemas.microsoft.com/office/drawing/2014/main" id="{971DA9C1-7855-8F4F-B76A-FC97AB7FD579}"/>
              </a:ext>
            </a:extLst>
          </p:cNvPr>
          <p:cNvSpPr/>
          <p:nvPr/>
        </p:nvSpPr>
        <p:spPr bwMode="gray">
          <a:xfrm>
            <a:off x="446915" y="5336815"/>
            <a:ext cx="1775585" cy="535307"/>
          </a:xfrm>
          <a:prstGeom prst="homePlate">
            <a:avLst>
              <a:gd name="adj" fmla="val 32061"/>
            </a:avLst>
          </a:prstGeom>
          <a:solidFill>
            <a:srgbClr val="0EB2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chemeClr val="bg1"/>
                </a:solidFill>
                <a:latin typeface="+mj-lt"/>
              </a:rPr>
              <a:t>Tracking</a:t>
            </a:r>
          </a:p>
        </p:txBody>
      </p:sp>
      <p:sp>
        <p:nvSpPr>
          <p:cNvPr id="9" name="TextBox 8">
            <a:extLst>
              <a:ext uri="{FF2B5EF4-FFF2-40B4-BE49-F238E27FC236}">
                <a16:creationId xmlns:a16="http://schemas.microsoft.com/office/drawing/2014/main" id="{4AA64DF0-C688-C747-8F79-33E5C317CC81}"/>
              </a:ext>
            </a:extLst>
          </p:cNvPr>
          <p:cNvSpPr txBox="1"/>
          <p:nvPr/>
        </p:nvSpPr>
        <p:spPr bwMode="gray">
          <a:xfrm>
            <a:off x="2377316" y="5465968"/>
            <a:ext cx="8620884" cy="276999"/>
          </a:xfrm>
          <a:prstGeom prst="rect">
            <a:avLst/>
          </a:prstGeom>
        </p:spPr>
        <p:txBody>
          <a:bodyPr wrap="square" rtlCol="0">
            <a:spAutoFit/>
          </a:bodyPr>
          <a:lstStyle/>
          <a:p>
            <a:pPr>
              <a:lnSpc>
                <a:spcPct val="100000"/>
              </a:lnSpc>
              <a:spcBef>
                <a:spcPts val="600"/>
              </a:spcBef>
              <a:buClr>
                <a:srgbClr val="0EB2F0"/>
              </a:buClr>
            </a:pPr>
            <a:r>
              <a:rPr lang="en-US" sz="1200"/>
              <a:t>Shipment tracked through TCV or device GPS tracking capabilities for real-time shipment status milestones and alerts </a:t>
            </a:r>
          </a:p>
        </p:txBody>
      </p:sp>
      <p:sp>
        <p:nvSpPr>
          <p:cNvPr id="12" name="TextBox 11">
            <a:extLst>
              <a:ext uri="{FF2B5EF4-FFF2-40B4-BE49-F238E27FC236}">
                <a16:creationId xmlns:a16="http://schemas.microsoft.com/office/drawing/2014/main" id="{CE610857-9252-AC4B-8D9A-ECDB79B8878A}"/>
              </a:ext>
            </a:extLst>
          </p:cNvPr>
          <p:cNvSpPr txBox="1"/>
          <p:nvPr/>
        </p:nvSpPr>
        <p:spPr bwMode="gray">
          <a:xfrm>
            <a:off x="5788190" y="3131038"/>
            <a:ext cx="574196" cy="307777"/>
          </a:xfrm>
          <a:prstGeom prst="rect">
            <a:avLst/>
          </a:prstGeom>
          <a:solidFill>
            <a:schemeClr val="bg1"/>
          </a:solidFill>
        </p:spPr>
        <p:txBody>
          <a:bodyPr wrap="none" rtlCol="0">
            <a:spAutoFit/>
          </a:bodyPr>
          <a:lstStyle/>
          <a:p>
            <a:pPr>
              <a:buClr>
                <a:schemeClr val="tx1"/>
              </a:buClr>
              <a:buSzPct val="100000"/>
            </a:pPr>
            <a:r>
              <a:rPr lang="en-US" sz="1400" b="1">
                <a:solidFill>
                  <a:srgbClr val="0EB2F0"/>
                </a:solidFill>
              </a:rPr>
              <a:t>HUB</a:t>
            </a:r>
          </a:p>
        </p:txBody>
      </p:sp>
      <p:grpSp>
        <p:nvGrpSpPr>
          <p:cNvPr id="96" name="Group 95">
            <a:extLst>
              <a:ext uri="{FF2B5EF4-FFF2-40B4-BE49-F238E27FC236}">
                <a16:creationId xmlns:a16="http://schemas.microsoft.com/office/drawing/2014/main" id="{96669765-FC23-4E4E-90CD-8E0ACE2E2439}"/>
              </a:ext>
            </a:extLst>
          </p:cNvPr>
          <p:cNvGrpSpPr/>
          <p:nvPr/>
        </p:nvGrpSpPr>
        <p:grpSpPr>
          <a:xfrm>
            <a:off x="7426623" y="857843"/>
            <a:ext cx="931665" cy="970296"/>
            <a:chOff x="6956723" y="946743"/>
            <a:chExt cx="931665" cy="970296"/>
          </a:xfrm>
        </p:grpSpPr>
        <p:sp>
          <p:nvSpPr>
            <p:cNvPr id="16" name="TextBox 15">
              <a:extLst>
                <a:ext uri="{FF2B5EF4-FFF2-40B4-BE49-F238E27FC236}">
                  <a16:creationId xmlns:a16="http://schemas.microsoft.com/office/drawing/2014/main" id="{C8F84552-4534-D04B-ADB3-55BA94892655}"/>
                </a:ext>
              </a:extLst>
            </p:cNvPr>
            <p:cNvSpPr txBox="1"/>
            <p:nvPr/>
          </p:nvSpPr>
          <p:spPr bwMode="gray">
            <a:xfrm>
              <a:off x="6956723" y="1609262"/>
              <a:ext cx="931665" cy="307777"/>
            </a:xfrm>
            <a:prstGeom prst="rect">
              <a:avLst/>
            </a:prstGeom>
          </p:spPr>
          <p:txBody>
            <a:bodyPr wrap="none" rtlCol="0">
              <a:spAutoFit/>
            </a:bodyPr>
            <a:lstStyle/>
            <a:p>
              <a:pPr>
                <a:buClr>
                  <a:schemeClr val="tx1"/>
                </a:buClr>
                <a:buSzPct val="100000"/>
              </a:pPr>
              <a:r>
                <a:rPr lang="en-US" sz="1400" b="1">
                  <a:solidFill>
                    <a:schemeClr val="accent3"/>
                  </a:solidFill>
                </a:rPr>
                <a:t>CLINIC 4</a:t>
              </a:r>
            </a:p>
          </p:txBody>
        </p:sp>
        <p:grpSp>
          <p:nvGrpSpPr>
            <p:cNvPr id="17" name="Group 16">
              <a:extLst>
                <a:ext uri="{FF2B5EF4-FFF2-40B4-BE49-F238E27FC236}">
                  <a16:creationId xmlns:a16="http://schemas.microsoft.com/office/drawing/2014/main" id="{A515868C-61FF-3448-9CB2-249B2E1A363D}"/>
                </a:ext>
              </a:extLst>
            </p:cNvPr>
            <p:cNvGrpSpPr/>
            <p:nvPr/>
          </p:nvGrpSpPr>
          <p:grpSpPr>
            <a:xfrm>
              <a:off x="7001425" y="946743"/>
              <a:ext cx="842260" cy="842260"/>
              <a:chOff x="7023002" y="2003162"/>
              <a:chExt cx="842260" cy="842260"/>
            </a:xfrm>
          </p:grpSpPr>
          <p:sp>
            <p:nvSpPr>
              <p:cNvPr id="51" name="Rectangle 50">
                <a:extLst>
                  <a:ext uri="{FF2B5EF4-FFF2-40B4-BE49-F238E27FC236}">
                    <a16:creationId xmlns:a16="http://schemas.microsoft.com/office/drawing/2014/main" id="{E9397C05-EF95-2946-A5AB-63002F8346FF}"/>
                  </a:ext>
                </a:extLst>
              </p:cNvPr>
              <p:cNvSpPr/>
              <p:nvPr/>
            </p:nvSpPr>
            <p:spPr bwMode="gray">
              <a:xfrm>
                <a:off x="7173686" y="2307771"/>
                <a:ext cx="566057" cy="4012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52" name="Graphic 51">
                <a:extLst>
                  <a:ext uri="{FF2B5EF4-FFF2-40B4-BE49-F238E27FC236}">
                    <a16:creationId xmlns:a16="http://schemas.microsoft.com/office/drawing/2014/main" id="{EA08C608-04E9-6849-B675-D616B81B432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02" y="2003162"/>
                <a:ext cx="842260" cy="842260"/>
              </a:xfrm>
              <a:prstGeom prst="rect">
                <a:avLst/>
              </a:prstGeom>
            </p:spPr>
          </p:pic>
        </p:grpSp>
      </p:grpSp>
      <p:grpSp>
        <p:nvGrpSpPr>
          <p:cNvPr id="18" name="Group 17">
            <a:extLst>
              <a:ext uri="{FF2B5EF4-FFF2-40B4-BE49-F238E27FC236}">
                <a16:creationId xmlns:a16="http://schemas.microsoft.com/office/drawing/2014/main" id="{0DF806CE-C20C-2440-AD48-2D8747EDBCCC}"/>
              </a:ext>
            </a:extLst>
          </p:cNvPr>
          <p:cNvGrpSpPr/>
          <p:nvPr/>
        </p:nvGrpSpPr>
        <p:grpSpPr>
          <a:xfrm rot="600000">
            <a:off x="8706127" y="822230"/>
            <a:ext cx="1106697" cy="1106697"/>
            <a:chOff x="8050989" y="2124805"/>
            <a:chExt cx="842260" cy="842260"/>
          </a:xfrm>
        </p:grpSpPr>
        <p:sp>
          <p:nvSpPr>
            <p:cNvPr id="49" name="Rectangle 48">
              <a:extLst>
                <a:ext uri="{FF2B5EF4-FFF2-40B4-BE49-F238E27FC236}">
                  <a16:creationId xmlns:a16="http://schemas.microsoft.com/office/drawing/2014/main" id="{F743A24C-298B-7F45-9974-7E413C5C56CF}"/>
                </a:ext>
              </a:extLst>
            </p:cNvPr>
            <p:cNvSpPr/>
            <p:nvPr/>
          </p:nvSpPr>
          <p:spPr bwMode="gray">
            <a:xfrm>
              <a:off x="8154211" y="2424046"/>
              <a:ext cx="596623" cy="30969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50" name="Graphic 49">
              <a:extLst>
                <a:ext uri="{FF2B5EF4-FFF2-40B4-BE49-F238E27FC236}">
                  <a16:creationId xmlns:a16="http://schemas.microsoft.com/office/drawing/2014/main" id="{05E1E71F-B20D-8848-BCF4-19752E595E7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8050989" y="2124805"/>
              <a:ext cx="842260" cy="842260"/>
            </a:xfrm>
            <a:prstGeom prst="rect">
              <a:avLst/>
            </a:prstGeom>
          </p:spPr>
        </p:pic>
      </p:grpSp>
      <p:grpSp>
        <p:nvGrpSpPr>
          <p:cNvPr id="20" name="Group 19">
            <a:extLst>
              <a:ext uri="{FF2B5EF4-FFF2-40B4-BE49-F238E27FC236}">
                <a16:creationId xmlns:a16="http://schemas.microsoft.com/office/drawing/2014/main" id="{A9FD0405-F3EC-6942-8CC5-6545C882A699}"/>
              </a:ext>
            </a:extLst>
          </p:cNvPr>
          <p:cNvGrpSpPr/>
          <p:nvPr/>
        </p:nvGrpSpPr>
        <p:grpSpPr>
          <a:xfrm rot="5400000">
            <a:off x="10707959" y="2535326"/>
            <a:ext cx="1106697" cy="1106697"/>
            <a:chOff x="8050989" y="2124805"/>
            <a:chExt cx="842260" cy="842260"/>
          </a:xfrm>
        </p:grpSpPr>
        <p:sp>
          <p:nvSpPr>
            <p:cNvPr id="45" name="Rectangle 44">
              <a:extLst>
                <a:ext uri="{FF2B5EF4-FFF2-40B4-BE49-F238E27FC236}">
                  <a16:creationId xmlns:a16="http://schemas.microsoft.com/office/drawing/2014/main" id="{D9AA5A24-6034-E64E-ABDF-EA29ECE5A89B}"/>
                </a:ext>
              </a:extLst>
            </p:cNvPr>
            <p:cNvSpPr/>
            <p:nvPr/>
          </p:nvSpPr>
          <p:spPr bwMode="gray">
            <a:xfrm>
              <a:off x="8154211" y="2424046"/>
              <a:ext cx="596623" cy="30969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46" name="Graphic 45">
              <a:extLst>
                <a:ext uri="{FF2B5EF4-FFF2-40B4-BE49-F238E27FC236}">
                  <a16:creationId xmlns:a16="http://schemas.microsoft.com/office/drawing/2014/main" id="{9849A77E-47C0-4040-A2C8-4E99438CA8A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8050989" y="2124805"/>
              <a:ext cx="842260" cy="842260"/>
            </a:xfrm>
            <a:prstGeom prst="rect">
              <a:avLst/>
            </a:prstGeom>
          </p:spPr>
        </p:pic>
      </p:grpSp>
      <p:grpSp>
        <p:nvGrpSpPr>
          <p:cNvPr id="24" name="Group 23">
            <a:extLst>
              <a:ext uri="{FF2B5EF4-FFF2-40B4-BE49-F238E27FC236}">
                <a16:creationId xmlns:a16="http://schemas.microsoft.com/office/drawing/2014/main" id="{C1A68DD1-55F5-9F4E-9922-8A304869C498}"/>
              </a:ext>
            </a:extLst>
          </p:cNvPr>
          <p:cNvGrpSpPr/>
          <p:nvPr/>
        </p:nvGrpSpPr>
        <p:grpSpPr>
          <a:xfrm rot="1800000" flipH="1">
            <a:off x="6179125" y="3462806"/>
            <a:ext cx="1106697" cy="1106697"/>
            <a:chOff x="8050989" y="2124805"/>
            <a:chExt cx="842260" cy="842260"/>
          </a:xfrm>
        </p:grpSpPr>
        <p:sp>
          <p:nvSpPr>
            <p:cNvPr id="37" name="Rectangle 36">
              <a:extLst>
                <a:ext uri="{FF2B5EF4-FFF2-40B4-BE49-F238E27FC236}">
                  <a16:creationId xmlns:a16="http://schemas.microsoft.com/office/drawing/2014/main" id="{1A0B25B0-56B1-BD4F-8085-AAEC608747F4}"/>
                </a:ext>
              </a:extLst>
            </p:cNvPr>
            <p:cNvSpPr/>
            <p:nvPr/>
          </p:nvSpPr>
          <p:spPr bwMode="gray">
            <a:xfrm>
              <a:off x="8154211" y="2424046"/>
              <a:ext cx="596623" cy="30969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38" name="Graphic 37">
              <a:extLst>
                <a:ext uri="{FF2B5EF4-FFF2-40B4-BE49-F238E27FC236}">
                  <a16:creationId xmlns:a16="http://schemas.microsoft.com/office/drawing/2014/main" id="{B41DA4F3-86FB-AE4B-8749-A8F6505DAB3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8050989" y="2124805"/>
              <a:ext cx="842260" cy="842260"/>
            </a:xfrm>
            <a:prstGeom prst="rect">
              <a:avLst/>
            </a:prstGeom>
          </p:spPr>
        </p:pic>
      </p:grpSp>
      <p:grpSp>
        <p:nvGrpSpPr>
          <p:cNvPr id="97" name="Group 96">
            <a:extLst>
              <a:ext uri="{FF2B5EF4-FFF2-40B4-BE49-F238E27FC236}">
                <a16:creationId xmlns:a16="http://schemas.microsoft.com/office/drawing/2014/main" id="{156C3BFB-5914-5B44-A4AC-176F6FB1D225}"/>
              </a:ext>
            </a:extLst>
          </p:cNvPr>
          <p:cNvGrpSpPr/>
          <p:nvPr/>
        </p:nvGrpSpPr>
        <p:grpSpPr>
          <a:xfrm>
            <a:off x="7426623" y="3879759"/>
            <a:ext cx="931665" cy="975464"/>
            <a:chOff x="6956723" y="3790859"/>
            <a:chExt cx="931665" cy="975464"/>
          </a:xfrm>
        </p:grpSpPr>
        <p:sp>
          <p:nvSpPr>
            <p:cNvPr id="13" name="TextBox 12">
              <a:extLst>
                <a:ext uri="{FF2B5EF4-FFF2-40B4-BE49-F238E27FC236}">
                  <a16:creationId xmlns:a16="http://schemas.microsoft.com/office/drawing/2014/main" id="{AA4CD7E9-2750-D942-B96D-1D2F110033C1}"/>
                </a:ext>
              </a:extLst>
            </p:cNvPr>
            <p:cNvSpPr txBox="1"/>
            <p:nvPr/>
          </p:nvSpPr>
          <p:spPr bwMode="gray">
            <a:xfrm>
              <a:off x="6956723" y="4458546"/>
              <a:ext cx="931665" cy="307777"/>
            </a:xfrm>
            <a:prstGeom prst="rect">
              <a:avLst/>
            </a:prstGeom>
          </p:spPr>
          <p:txBody>
            <a:bodyPr wrap="none" rtlCol="0">
              <a:spAutoFit/>
            </a:bodyPr>
            <a:lstStyle/>
            <a:p>
              <a:pPr>
                <a:buClr>
                  <a:schemeClr val="tx1"/>
                </a:buClr>
                <a:buSzPct val="100000"/>
              </a:pPr>
              <a:r>
                <a:rPr lang="en-US" sz="1400" b="1">
                  <a:solidFill>
                    <a:schemeClr val="accent3"/>
                  </a:solidFill>
                </a:rPr>
                <a:t>C</a:t>
              </a:r>
              <a:r>
                <a:rPr lang="en-US" sz="1400" b="1">
                  <a:solidFill>
                    <a:srgbClr val="00CEA5"/>
                  </a:solidFill>
                </a:rPr>
                <a:t>LIN</a:t>
              </a:r>
              <a:r>
                <a:rPr lang="en-US" sz="1400" b="1">
                  <a:solidFill>
                    <a:schemeClr val="accent3"/>
                  </a:solidFill>
                </a:rPr>
                <a:t>IC 1</a:t>
              </a:r>
            </a:p>
          </p:txBody>
        </p:sp>
        <p:grpSp>
          <p:nvGrpSpPr>
            <p:cNvPr id="25" name="Group 24">
              <a:extLst>
                <a:ext uri="{FF2B5EF4-FFF2-40B4-BE49-F238E27FC236}">
                  <a16:creationId xmlns:a16="http://schemas.microsoft.com/office/drawing/2014/main" id="{36DD7713-9D0B-1F40-9C11-1FB1B2566D87}"/>
                </a:ext>
              </a:extLst>
            </p:cNvPr>
            <p:cNvGrpSpPr/>
            <p:nvPr/>
          </p:nvGrpSpPr>
          <p:grpSpPr>
            <a:xfrm>
              <a:off x="7001425" y="3790859"/>
              <a:ext cx="842260" cy="842260"/>
              <a:chOff x="7023002" y="2003162"/>
              <a:chExt cx="842260" cy="842260"/>
            </a:xfrm>
          </p:grpSpPr>
          <p:sp>
            <p:nvSpPr>
              <p:cNvPr id="35" name="Rectangle 34">
                <a:extLst>
                  <a:ext uri="{FF2B5EF4-FFF2-40B4-BE49-F238E27FC236}">
                    <a16:creationId xmlns:a16="http://schemas.microsoft.com/office/drawing/2014/main" id="{70B828BE-EE90-C045-8356-14E4B16C88BE}"/>
                  </a:ext>
                </a:extLst>
              </p:cNvPr>
              <p:cNvSpPr/>
              <p:nvPr/>
            </p:nvSpPr>
            <p:spPr bwMode="gray">
              <a:xfrm>
                <a:off x="7173686" y="2307771"/>
                <a:ext cx="566057" cy="4012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36" name="Graphic 35">
                <a:extLst>
                  <a:ext uri="{FF2B5EF4-FFF2-40B4-BE49-F238E27FC236}">
                    <a16:creationId xmlns:a16="http://schemas.microsoft.com/office/drawing/2014/main" id="{5FCFC272-F197-984B-9484-657EAB2258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02" y="2003162"/>
                <a:ext cx="842260" cy="842260"/>
              </a:xfrm>
              <a:prstGeom prst="rect">
                <a:avLst/>
              </a:prstGeom>
            </p:spPr>
          </p:pic>
        </p:grpSp>
      </p:grpSp>
      <p:grpSp>
        <p:nvGrpSpPr>
          <p:cNvPr id="26" name="Group 25">
            <a:extLst>
              <a:ext uri="{FF2B5EF4-FFF2-40B4-BE49-F238E27FC236}">
                <a16:creationId xmlns:a16="http://schemas.microsoft.com/office/drawing/2014/main" id="{FA3CB871-F5B7-B64F-9FA1-4EEA09B90A59}"/>
              </a:ext>
            </a:extLst>
          </p:cNvPr>
          <p:cNvGrpSpPr/>
          <p:nvPr/>
        </p:nvGrpSpPr>
        <p:grpSpPr>
          <a:xfrm rot="21303422" flipH="1">
            <a:off x="8660761" y="3902997"/>
            <a:ext cx="1106697" cy="1106697"/>
            <a:chOff x="8050989" y="2124805"/>
            <a:chExt cx="842260" cy="842260"/>
          </a:xfrm>
        </p:grpSpPr>
        <p:sp>
          <p:nvSpPr>
            <p:cNvPr id="33" name="Rectangle 32">
              <a:extLst>
                <a:ext uri="{FF2B5EF4-FFF2-40B4-BE49-F238E27FC236}">
                  <a16:creationId xmlns:a16="http://schemas.microsoft.com/office/drawing/2014/main" id="{53D3D6ED-A11A-094B-9710-6A467415DD3C}"/>
                </a:ext>
              </a:extLst>
            </p:cNvPr>
            <p:cNvSpPr/>
            <p:nvPr/>
          </p:nvSpPr>
          <p:spPr bwMode="gray">
            <a:xfrm>
              <a:off x="8154211" y="2424046"/>
              <a:ext cx="596623" cy="30969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34" name="Graphic 33">
              <a:extLst>
                <a:ext uri="{FF2B5EF4-FFF2-40B4-BE49-F238E27FC236}">
                  <a16:creationId xmlns:a16="http://schemas.microsoft.com/office/drawing/2014/main" id="{111A4013-7A50-6F40-8534-734EEBFB63F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8050989" y="2124805"/>
              <a:ext cx="842260" cy="842260"/>
            </a:xfrm>
            <a:prstGeom prst="rect">
              <a:avLst/>
            </a:prstGeom>
          </p:spPr>
        </p:pic>
      </p:grpSp>
      <p:sp>
        <p:nvSpPr>
          <p:cNvPr id="27" name="TextBox 26">
            <a:extLst>
              <a:ext uri="{FF2B5EF4-FFF2-40B4-BE49-F238E27FC236}">
                <a16:creationId xmlns:a16="http://schemas.microsoft.com/office/drawing/2014/main" id="{6396F713-5281-0F41-881A-48EF94AEA4F2}"/>
              </a:ext>
            </a:extLst>
          </p:cNvPr>
          <p:cNvSpPr txBox="1"/>
          <p:nvPr/>
        </p:nvSpPr>
        <p:spPr bwMode="gray">
          <a:xfrm>
            <a:off x="7748475" y="2665901"/>
            <a:ext cx="1757097" cy="461665"/>
          </a:xfrm>
          <a:prstGeom prst="rect">
            <a:avLst/>
          </a:prstGeom>
        </p:spPr>
        <p:txBody>
          <a:bodyPr wrap="square" rtlCol="0">
            <a:spAutoFit/>
          </a:bodyPr>
          <a:lstStyle/>
          <a:p>
            <a:pPr algn="ctr">
              <a:buClr>
                <a:schemeClr val="tx1"/>
              </a:buClr>
              <a:buSzPct val="100000"/>
            </a:pPr>
            <a:r>
              <a:rPr lang="en-US" sz="2400" b="1">
                <a:solidFill>
                  <a:schemeClr val="tx2"/>
                </a:solidFill>
              </a:rPr>
              <a:t>“Milk Run”</a:t>
            </a:r>
          </a:p>
        </p:txBody>
      </p:sp>
      <p:sp>
        <p:nvSpPr>
          <p:cNvPr id="28" name="Triangle 27">
            <a:extLst>
              <a:ext uri="{FF2B5EF4-FFF2-40B4-BE49-F238E27FC236}">
                <a16:creationId xmlns:a16="http://schemas.microsoft.com/office/drawing/2014/main" id="{23709E25-2FB1-2545-8321-51108AA20661}"/>
              </a:ext>
            </a:extLst>
          </p:cNvPr>
          <p:cNvSpPr/>
          <p:nvPr/>
        </p:nvSpPr>
        <p:spPr bwMode="gray">
          <a:xfrm rot="6262953">
            <a:off x="7512302" y="4368745"/>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29" name="Triangle 28">
            <a:extLst>
              <a:ext uri="{FF2B5EF4-FFF2-40B4-BE49-F238E27FC236}">
                <a16:creationId xmlns:a16="http://schemas.microsoft.com/office/drawing/2014/main" id="{CF2F00F4-C1AD-394E-840A-45FFA2DEB6B3}"/>
              </a:ext>
            </a:extLst>
          </p:cNvPr>
          <p:cNvSpPr/>
          <p:nvPr/>
        </p:nvSpPr>
        <p:spPr bwMode="gray">
          <a:xfrm rot="2717504">
            <a:off x="10136239" y="4127491"/>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31" name="Triangle 30">
            <a:extLst>
              <a:ext uri="{FF2B5EF4-FFF2-40B4-BE49-F238E27FC236}">
                <a16:creationId xmlns:a16="http://schemas.microsoft.com/office/drawing/2014/main" id="{0390C1FA-8745-2F43-B94B-4D238566A374}"/>
              </a:ext>
            </a:extLst>
          </p:cNvPr>
          <p:cNvSpPr/>
          <p:nvPr/>
        </p:nvSpPr>
        <p:spPr bwMode="gray">
          <a:xfrm rot="15333380">
            <a:off x="8173633" y="1297046"/>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nvGrpSpPr>
          <p:cNvPr id="98" name="Group 97">
            <a:extLst>
              <a:ext uri="{FF2B5EF4-FFF2-40B4-BE49-F238E27FC236}">
                <a16:creationId xmlns:a16="http://schemas.microsoft.com/office/drawing/2014/main" id="{647EF53B-6E0C-2041-9313-01CAF1E79C8D}"/>
              </a:ext>
            </a:extLst>
          </p:cNvPr>
          <p:cNvGrpSpPr/>
          <p:nvPr/>
        </p:nvGrpSpPr>
        <p:grpSpPr>
          <a:xfrm>
            <a:off x="10016128" y="1249234"/>
            <a:ext cx="931665" cy="970296"/>
            <a:chOff x="6956723" y="946743"/>
            <a:chExt cx="931665" cy="970296"/>
          </a:xfrm>
        </p:grpSpPr>
        <p:sp>
          <p:nvSpPr>
            <p:cNvPr id="99" name="TextBox 98">
              <a:extLst>
                <a:ext uri="{FF2B5EF4-FFF2-40B4-BE49-F238E27FC236}">
                  <a16:creationId xmlns:a16="http://schemas.microsoft.com/office/drawing/2014/main" id="{332B30AB-9577-504E-BBED-D86ED6422AD2}"/>
                </a:ext>
              </a:extLst>
            </p:cNvPr>
            <p:cNvSpPr txBox="1"/>
            <p:nvPr/>
          </p:nvSpPr>
          <p:spPr bwMode="gray">
            <a:xfrm>
              <a:off x="6956723" y="1609262"/>
              <a:ext cx="931665" cy="307777"/>
            </a:xfrm>
            <a:prstGeom prst="rect">
              <a:avLst/>
            </a:prstGeom>
            <a:solidFill>
              <a:schemeClr val="bg1"/>
            </a:solidFill>
          </p:spPr>
          <p:txBody>
            <a:bodyPr wrap="none" rtlCol="0">
              <a:spAutoFit/>
            </a:bodyPr>
            <a:lstStyle/>
            <a:p>
              <a:pPr>
                <a:buClr>
                  <a:schemeClr val="tx1"/>
                </a:buClr>
                <a:buSzPct val="100000"/>
              </a:pPr>
              <a:r>
                <a:rPr lang="en-US" sz="1400" b="1">
                  <a:solidFill>
                    <a:schemeClr val="accent3"/>
                  </a:solidFill>
                </a:rPr>
                <a:t>CLINIC 3</a:t>
              </a:r>
            </a:p>
          </p:txBody>
        </p:sp>
        <p:grpSp>
          <p:nvGrpSpPr>
            <p:cNvPr id="100" name="Group 99">
              <a:extLst>
                <a:ext uri="{FF2B5EF4-FFF2-40B4-BE49-F238E27FC236}">
                  <a16:creationId xmlns:a16="http://schemas.microsoft.com/office/drawing/2014/main" id="{58BE4A5D-4ADC-3946-9962-81086698E9A6}"/>
                </a:ext>
              </a:extLst>
            </p:cNvPr>
            <p:cNvGrpSpPr/>
            <p:nvPr/>
          </p:nvGrpSpPr>
          <p:grpSpPr>
            <a:xfrm>
              <a:off x="7001425" y="946743"/>
              <a:ext cx="842260" cy="842260"/>
              <a:chOff x="7023002" y="2003162"/>
              <a:chExt cx="842260" cy="842260"/>
            </a:xfrm>
          </p:grpSpPr>
          <p:sp>
            <p:nvSpPr>
              <p:cNvPr id="101" name="Rectangle 100">
                <a:extLst>
                  <a:ext uri="{FF2B5EF4-FFF2-40B4-BE49-F238E27FC236}">
                    <a16:creationId xmlns:a16="http://schemas.microsoft.com/office/drawing/2014/main" id="{AB2B0CAF-FA8B-A24B-8CD8-F9FBF7F091A1}"/>
                  </a:ext>
                </a:extLst>
              </p:cNvPr>
              <p:cNvSpPr/>
              <p:nvPr/>
            </p:nvSpPr>
            <p:spPr bwMode="gray">
              <a:xfrm>
                <a:off x="7173686" y="2307771"/>
                <a:ext cx="566057" cy="4012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102" name="Graphic 101">
                <a:extLst>
                  <a:ext uri="{FF2B5EF4-FFF2-40B4-BE49-F238E27FC236}">
                    <a16:creationId xmlns:a16="http://schemas.microsoft.com/office/drawing/2014/main" id="{4DDB4BC5-5089-2944-9D70-4D1C3FD7861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02" y="2003162"/>
                <a:ext cx="842260" cy="842260"/>
              </a:xfrm>
              <a:prstGeom prst="rect">
                <a:avLst/>
              </a:prstGeom>
            </p:spPr>
          </p:pic>
        </p:grpSp>
      </p:grpSp>
      <p:grpSp>
        <p:nvGrpSpPr>
          <p:cNvPr id="103" name="Group 102">
            <a:extLst>
              <a:ext uri="{FF2B5EF4-FFF2-40B4-BE49-F238E27FC236}">
                <a16:creationId xmlns:a16="http://schemas.microsoft.com/office/drawing/2014/main" id="{72CC61C3-F5AB-914C-87D1-2A670955B319}"/>
              </a:ext>
            </a:extLst>
          </p:cNvPr>
          <p:cNvGrpSpPr/>
          <p:nvPr/>
        </p:nvGrpSpPr>
        <p:grpSpPr>
          <a:xfrm>
            <a:off x="10016128" y="3457765"/>
            <a:ext cx="931665" cy="975464"/>
            <a:chOff x="6956723" y="3790859"/>
            <a:chExt cx="931665" cy="975464"/>
          </a:xfrm>
        </p:grpSpPr>
        <p:sp>
          <p:nvSpPr>
            <p:cNvPr id="104" name="TextBox 103">
              <a:extLst>
                <a:ext uri="{FF2B5EF4-FFF2-40B4-BE49-F238E27FC236}">
                  <a16:creationId xmlns:a16="http://schemas.microsoft.com/office/drawing/2014/main" id="{1601ED74-825F-8C4F-9B18-12FC1B98CB1B}"/>
                </a:ext>
              </a:extLst>
            </p:cNvPr>
            <p:cNvSpPr txBox="1"/>
            <p:nvPr/>
          </p:nvSpPr>
          <p:spPr bwMode="gray">
            <a:xfrm>
              <a:off x="6956723" y="4458546"/>
              <a:ext cx="931665" cy="307777"/>
            </a:xfrm>
            <a:prstGeom prst="rect">
              <a:avLst/>
            </a:prstGeom>
            <a:solidFill>
              <a:schemeClr val="bg1"/>
            </a:solidFill>
          </p:spPr>
          <p:txBody>
            <a:bodyPr wrap="none" rtlCol="0">
              <a:spAutoFit/>
            </a:bodyPr>
            <a:lstStyle/>
            <a:p>
              <a:pPr>
                <a:buClr>
                  <a:schemeClr val="tx1"/>
                </a:buClr>
                <a:buSzPct val="100000"/>
              </a:pPr>
              <a:r>
                <a:rPr lang="en-US" sz="1400" b="1">
                  <a:solidFill>
                    <a:schemeClr val="accent3"/>
                  </a:solidFill>
                </a:rPr>
                <a:t>C</a:t>
              </a:r>
              <a:r>
                <a:rPr lang="en-US" sz="1400" b="1">
                  <a:solidFill>
                    <a:srgbClr val="00CEA5"/>
                  </a:solidFill>
                </a:rPr>
                <a:t>LIN</a:t>
              </a:r>
              <a:r>
                <a:rPr lang="en-US" sz="1400" b="1">
                  <a:solidFill>
                    <a:schemeClr val="accent3"/>
                  </a:solidFill>
                </a:rPr>
                <a:t>IC 2</a:t>
              </a:r>
            </a:p>
          </p:txBody>
        </p:sp>
        <p:grpSp>
          <p:nvGrpSpPr>
            <p:cNvPr id="105" name="Group 104">
              <a:extLst>
                <a:ext uri="{FF2B5EF4-FFF2-40B4-BE49-F238E27FC236}">
                  <a16:creationId xmlns:a16="http://schemas.microsoft.com/office/drawing/2014/main" id="{BE3FEEBD-32C4-214F-84BB-2BA5BF81DB6F}"/>
                </a:ext>
              </a:extLst>
            </p:cNvPr>
            <p:cNvGrpSpPr/>
            <p:nvPr/>
          </p:nvGrpSpPr>
          <p:grpSpPr>
            <a:xfrm>
              <a:off x="7001425" y="3790859"/>
              <a:ext cx="842260" cy="842260"/>
              <a:chOff x="7023002" y="2003162"/>
              <a:chExt cx="842260" cy="842260"/>
            </a:xfrm>
          </p:grpSpPr>
          <p:sp>
            <p:nvSpPr>
              <p:cNvPr id="106" name="Rectangle 105">
                <a:extLst>
                  <a:ext uri="{FF2B5EF4-FFF2-40B4-BE49-F238E27FC236}">
                    <a16:creationId xmlns:a16="http://schemas.microsoft.com/office/drawing/2014/main" id="{D471E00F-3E4D-1441-8308-D9EC7FAF720B}"/>
                  </a:ext>
                </a:extLst>
              </p:cNvPr>
              <p:cNvSpPr/>
              <p:nvPr/>
            </p:nvSpPr>
            <p:spPr bwMode="gray">
              <a:xfrm>
                <a:off x="7173686" y="2307771"/>
                <a:ext cx="566057" cy="40126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107" name="Graphic 106">
                <a:extLst>
                  <a:ext uri="{FF2B5EF4-FFF2-40B4-BE49-F238E27FC236}">
                    <a16:creationId xmlns:a16="http://schemas.microsoft.com/office/drawing/2014/main" id="{E12D6409-443E-C54B-877A-89EE0A8AD10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3002" y="2003162"/>
                <a:ext cx="842260" cy="842260"/>
              </a:xfrm>
              <a:prstGeom prst="rect">
                <a:avLst/>
              </a:prstGeom>
            </p:spPr>
          </p:pic>
        </p:grpSp>
      </p:grpSp>
      <p:grpSp>
        <p:nvGrpSpPr>
          <p:cNvPr id="108" name="Group 107">
            <a:extLst>
              <a:ext uri="{FF2B5EF4-FFF2-40B4-BE49-F238E27FC236}">
                <a16:creationId xmlns:a16="http://schemas.microsoft.com/office/drawing/2014/main" id="{D49DACFB-ECDB-044B-A5A7-8E40712A2FDF}"/>
              </a:ext>
            </a:extLst>
          </p:cNvPr>
          <p:cNvGrpSpPr/>
          <p:nvPr/>
        </p:nvGrpSpPr>
        <p:grpSpPr>
          <a:xfrm rot="9000000" flipH="1" flipV="1">
            <a:off x="6236077" y="1204690"/>
            <a:ext cx="1106697" cy="1106697"/>
            <a:chOff x="8050989" y="2124805"/>
            <a:chExt cx="842260" cy="842260"/>
          </a:xfrm>
        </p:grpSpPr>
        <p:sp>
          <p:nvSpPr>
            <p:cNvPr id="109" name="Rectangle 108">
              <a:extLst>
                <a:ext uri="{FF2B5EF4-FFF2-40B4-BE49-F238E27FC236}">
                  <a16:creationId xmlns:a16="http://schemas.microsoft.com/office/drawing/2014/main" id="{922A3882-804B-0242-BC01-1200BF889A7C}"/>
                </a:ext>
              </a:extLst>
            </p:cNvPr>
            <p:cNvSpPr/>
            <p:nvPr/>
          </p:nvSpPr>
          <p:spPr bwMode="gray">
            <a:xfrm>
              <a:off x="8154211" y="2424046"/>
              <a:ext cx="596623" cy="30969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110" name="Graphic 109">
              <a:extLst>
                <a:ext uri="{FF2B5EF4-FFF2-40B4-BE49-F238E27FC236}">
                  <a16:creationId xmlns:a16="http://schemas.microsoft.com/office/drawing/2014/main" id="{8B33B2D3-455A-C14B-AA31-31B3314A72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8050989" y="2124805"/>
              <a:ext cx="842260" cy="842260"/>
            </a:xfrm>
            <a:prstGeom prst="rect">
              <a:avLst/>
            </a:prstGeom>
          </p:spPr>
        </p:pic>
      </p:grpSp>
      <p:sp>
        <p:nvSpPr>
          <p:cNvPr id="30" name="Triangle 29">
            <a:extLst>
              <a:ext uri="{FF2B5EF4-FFF2-40B4-BE49-F238E27FC236}">
                <a16:creationId xmlns:a16="http://schemas.microsoft.com/office/drawing/2014/main" id="{BBD96C63-437F-1141-A2CD-AECD99454B97}"/>
              </a:ext>
            </a:extLst>
          </p:cNvPr>
          <p:cNvSpPr/>
          <p:nvPr/>
        </p:nvSpPr>
        <p:spPr bwMode="gray">
          <a:xfrm rot="4141868">
            <a:off x="9924388" y="4272912"/>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112" name="Triangle 111">
            <a:extLst>
              <a:ext uri="{FF2B5EF4-FFF2-40B4-BE49-F238E27FC236}">
                <a16:creationId xmlns:a16="http://schemas.microsoft.com/office/drawing/2014/main" id="{1CAC1E25-48D2-1D45-85CB-B29F8BDA6041}"/>
              </a:ext>
            </a:extLst>
          </p:cNvPr>
          <p:cNvSpPr/>
          <p:nvPr/>
        </p:nvSpPr>
        <p:spPr bwMode="gray">
          <a:xfrm rot="19429905">
            <a:off x="10881610" y="2164768"/>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grpSp>
        <p:nvGrpSpPr>
          <p:cNvPr id="114" name="Group 113">
            <a:extLst>
              <a:ext uri="{FF2B5EF4-FFF2-40B4-BE49-F238E27FC236}">
                <a16:creationId xmlns:a16="http://schemas.microsoft.com/office/drawing/2014/main" id="{FF12E711-EFFE-D346-B606-37C14D68EEA6}"/>
              </a:ext>
            </a:extLst>
          </p:cNvPr>
          <p:cNvGrpSpPr/>
          <p:nvPr/>
        </p:nvGrpSpPr>
        <p:grpSpPr>
          <a:xfrm>
            <a:off x="5642986" y="2420591"/>
            <a:ext cx="864604" cy="864604"/>
            <a:chOff x="5712274" y="2526196"/>
            <a:chExt cx="733387" cy="733387"/>
          </a:xfrm>
        </p:grpSpPr>
        <p:sp>
          <p:nvSpPr>
            <p:cNvPr id="113" name="Rectangle 112">
              <a:extLst>
                <a:ext uri="{FF2B5EF4-FFF2-40B4-BE49-F238E27FC236}">
                  <a16:creationId xmlns:a16="http://schemas.microsoft.com/office/drawing/2014/main" id="{0FC362BE-A838-4140-9CE6-22CA52E05E1E}"/>
                </a:ext>
              </a:extLst>
            </p:cNvPr>
            <p:cNvSpPr/>
            <p:nvPr/>
          </p:nvSpPr>
          <p:spPr bwMode="gray">
            <a:xfrm>
              <a:off x="5742308" y="2613856"/>
              <a:ext cx="673319" cy="574747"/>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pic>
          <p:nvPicPr>
            <p:cNvPr id="40" name="Graphic 39">
              <a:extLst>
                <a:ext uri="{FF2B5EF4-FFF2-40B4-BE49-F238E27FC236}">
                  <a16:creationId xmlns:a16="http://schemas.microsoft.com/office/drawing/2014/main" id="{AC999B86-6363-0D41-89A6-F054521E4CF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12274" y="2526196"/>
              <a:ext cx="733387" cy="733387"/>
            </a:xfrm>
            <a:prstGeom prst="rect">
              <a:avLst/>
            </a:prstGeom>
          </p:spPr>
        </p:pic>
      </p:grpSp>
      <p:sp>
        <p:nvSpPr>
          <p:cNvPr id="32" name="Triangle 31">
            <a:extLst>
              <a:ext uri="{FF2B5EF4-FFF2-40B4-BE49-F238E27FC236}">
                <a16:creationId xmlns:a16="http://schemas.microsoft.com/office/drawing/2014/main" id="{CEDEACCE-1F89-FB45-9D8E-AF85D6ABEC48}"/>
              </a:ext>
            </a:extLst>
          </p:cNvPr>
          <p:cNvSpPr/>
          <p:nvPr/>
        </p:nvSpPr>
        <p:spPr bwMode="gray">
          <a:xfrm rot="12810787">
            <a:off x="6088276" y="2433750"/>
            <a:ext cx="118269" cy="101956"/>
          </a:xfrm>
          <a:prstGeom prst="triangle">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Tree>
    <p:extLst>
      <p:ext uri="{BB962C8B-B14F-4D97-AF65-F5344CB8AC3E}">
        <p14:creationId xmlns:p14="http://schemas.microsoft.com/office/powerpoint/2010/main" val="225975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Transporting or Shipping</a:t>
            </a:r>
          </a:p>
        </p:txBody>
      </p:sp>
      <p:sp>
        <p:nvSpPr>
          <p:cNvPr id="5" name="TextBox 4">
            <a:extLst>
              <a:ext uri="{FF2B5EF4-FFF2-40B4-BE49-F238E27FC236}">
                <a16:creationId xmlns:a16="http://schemas.microsoft.com/office/drawing/2014/main" id="{0E1BEB9B-36E1-A248-B797-944260C80238}"/>
              </a:ext>
            </a:extLst>
          </p:cNvPr>
          <p:cNvSpPr txBox="1"/>
          <p:nvPr/>
        </p:nvSpPr>
        <p:spPr bwMode="gray">
          <a:xfrm>
            <a:off x="446915" y="1405646"/>
            <a:ext cx="4239385" cy="646331"/>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Parcel Shipping </a:t>
            </a:r>
            <a:br>
              <a:rPr lang="en-US" b="1">
                <a:solidFill>
                  <a:srgbClr val="1E19BA"/>
                </a:solidFill>
                <a:cs typeface="Arial" panose="020B0604020202020204" pitchFamily="34" charset="0"/>
              </a:rPr>
            </a:br>
            <a:r>
              <a:rPr lang="en-US" i="1">
                <a:solidFill>
                  <a:srgbClr val="1E19BA"/>
                </a:solidFill>
                <a:cs typeface="Arial" panose="020B0604020202020204" pitchFamily="34" charset="0"/>
              </a:rPr>
              <a:t>When TCV Shipping Not Available </a:t>
            </a:r>
          </a:p>
        </p:txBody>
      </p:sp>
      <p:sp>
        <p:nvSpPr>
          <p:cNvPr id="6" name="TextBox 5">
            <a:extLst>
              <a:ext uri="{FF2B5EF4-FFF2-40B4-BE49-F238E27FC236}">
                <a16:creationId xmlns:a16="http://schemas.microsoft.com/office/drawing/2014/main" id="{36A0BC49-736B-C94D-BD31-46B3F157431E}"/>
              </a:ext>
            </a:extLst>
          </p:cNvPr>
          <p:cNvSpPr txBox="1"/>
          <p:nvPr/>
        </p:nvSpPr>
        <p:spPr bwMode="gray">
          <a:xfrm>
            <a:off x="446916" y="2174534"/>
            <a:ext cx="5932113" cy="2123658"/>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dirty="0"/>
              <a:t>Expedited transportation service with an insulated container containing dry ice / gel packs to ensure product is kept at the right temperature </a:t>
            </a:r>
          </a:p>
          <a:p>
            <a:pPr marL="174625" indent="-174625">
              <a:lnSpc>
                <a:spcPct val="100000"/>
              </a:lnSpc>
              <a:spcBef>
                <a:spcPts val="600"/>
              </a:spcBef>
              <a:buClr>
                <a:srgbClr val="0EB2F0"/>
              </a:buClr>
              <a:buFont typeface="Arial" panose="020B0604020202020204" pitchFamily="34" charset="0"/>
              <a:buChar char="•"/>
            </a:pPr>
            <a:r>
              <a:rPr lang="en-US" sz="1400" dirty="0"/>
              <a:t>Commercial Couriers/Integrators – Same day or earliest next day delivery service is ideal or fastest available delivery service</a:t>
            </a:r>
          </a:p>
          <a:p>
            <a:pPr marL="174625" indent="-174625">
              <a:lnSpc>
                <a:spcPct val="100000"/>
              </a:lnSpc>
              <a:spcBef>
                <a:spcPts val="600"/>
              </a:spcBef>
              <a:buClr>
                <a:srgbClr val="0EB2F0"/>
              </a:buClr>
              <a:buFont typeface="Arial" panose="020B0604020202020204" pitchFamily="34" charset="0"/>
              <a:buChar char="•"/>
            </a:pPr>
            <a:r>
              <a:rPr lang="en-US" sz="1400" dirty="0"/>
              <a:t>Consider the level of delivery service that the site needs for visibility and event response</a:t>
            </a:r>
          </a:p>
          <a:p>
            <a:pPr marL="174625" indent="-174625">
              <a:lnSpc>
                <a:spcPct val="100000"/>
              </a:lnSpc>
              <a:spcBef>
                <a:spcPts val="600"/>
              </a:spcBef>
              <a:buClr>
                <a:srgbClr val="0EB2F0"/>
              </a:buClr>
              <a:buFont typeface="Arial" panose="020B0604020202020204" pitchFamily="34" charset="0"/>
              <a:buChar char="•"/>
            </a:pPr>
            <a:endParaRPr lang="en-US" sz="1400" dirty="0"/>
          </a:p>
          <a:p>
            <a:pPr marL="174625" indent="-174625">
              <a:lnSpc>
                <a:spcPct val="100000"/>
              </a:lnSpc>
              <a:spcBef>
                <a:spcPts val="600"/>
              </a:spcBef>
              <a:buClr>
                <a:srgbClr val="0EB2F0"/>
              </a:buClr>
              <a:buFont typeface="Arial" panose="020B0604020202020204" pitchFamily="34" charset="0"/>
              <a:buChar char="•"/>
            </a:pPr>
            <a:endParaRPr lang="en-US" sz="1400" dirty="0"/>
          </a:p>
        </p:txBody>
      </p:sp>
      <p:sp>
        <p:nvSpPr>
          <p:cNvPr id="11" name="Rectangle 10">
            <a:extLst>
              <a:ext uri="{FF2B5EF4-FFF2-40B4-BE49-F238E27FC236}">
                <a16:creationId xmlns:a16="http://schemas.microsoft.com/office/drawing/2014/main" id="{2D4D4D3B-717B-EC46-868B-882085EB546F}"/>
              </a:ext>
            </a:extLst>
          </p:cNvPr>
          <p:cNvSpPr/>
          <p:nvPr/>
        </p:nvSpPr>
        <p:spPr bwMode="gray">
          <a:xfrm>
            <a:off x="446915" y="5336815"/>
            <a:ext cx="10995785" cy="535307"/>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12" name="Pentagon 11">
            <a:extLst>
              <a:ext uri="{FF2B5EF4-FFF2-40B4-BE49-F238E27FC236}">
                <a16:creationId xmlns:a16="http://schemas.microsoft.com/office/drawing/2014/main" id="{71D819D3-6E7C-E344-812A-AA2069EC0BAA}"/>
              </a:ext>
            </a:extLst>
          </p:cNvPr>
          <p:cNvSpPr/>
          <p:nvPr/>
        </p:nvSpPr>
        <p:spPr bwMode="gray">
          <a:xfrm>
            <a:off x="446915" y="5336815"/>
            <a:ext cx="1775585" cy="535307"/>
          </a:xfrm>
          <a:prstGeom prst="homePlate">
            <a:avLst>
              <a:gd name="adj" fmla="val 32061"/>
            </a:avLst>
          </a:prstGeom>
          <a:solidFill>
            <a:srgbClr val="0EB2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b="1">
                <a:solidFill>
                  <a:schemeClr val="bg1"/>
                </a:solidFill>
                <a:latin typeface="+mj-lt"/>
              </a:rPr>
              <a:t>Tracking</a:t>
            </a:r>
          </a:p>
        </p:txBody>
      </p:sp>
      <p:sp>
        <p:nvSpPr>
          <p:cNvPr id="13" name="TextBox 12">
            <a:extLst>
              <a:ext uri="{FF2B5EF4-FFF2-40B4-BE49-F238E27FC236}">
                <a16:creationId xmlns:a16="http://schemas.microsoft.com/office/drawing/2014/main" id="{49639113-AC97-C042-87EC-31B5143DA29F}"/>
              </a:ext>
            </a:extLst>
          </p:cNvPr>
          <p:cNvSpPr txBox="1"/>
          <p:nvPr/>
        </p:nvSpPr>
        <p:spPr bwMode="gray">
          <a:xfrm>
            <a:off x="2377316" y="5465968"/>
            <a:ext cx="8620884" cy="276999"/>
          </a:xfrm>
          <a:prstGeom prst="rect">
            <a:avLst/>
          </a:prstGeom>
        </p:spPr>
        <p:txBody>
          <a:bodyPr wrap="square" rtlCol="0">
            <a:spAutoFit/>
          </a:bodyPr>
          <a:lstStyle/>
          <a:p>
            <a:pPr>
              <a:lnSpc>
                <a:spcPct val="100000"/>
              </a:lnSpc>
              <a:spcBef>
                <a:spcPts val="600"/>
              </a:spcBef>
              <a:buClr>
                <a:srgbClr val="0EB2F0"/>
              </a:buClr>
            </a:pPr>
            <a:r>
              <a:rPr lang="en-US" sz="1200"/>
              <a:t>Shipment tracked through traditional courier/integrator tracking services to ensure on-time delivery and exception response</a:t>
            </a:r>
          </a:p>
        </p:txBody>
      </p:sp>
      <p:pic>
        <p:nvPicPr>
          <p:cNvPr id="15" name="Graphic 14">
            <a:extLst>
              <a:ext uri="{FF2B5EF4-FFF2-40B4-BE49-F238E27FC236}">
                <a16:creationId xmlns:a16="http://schemas.microsoft.com/office/drawing/2014/main" id="{A38ECCE3-9D60-D14E-8673-C68FA6FCCC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284884" y="746195"/>
            <a:ext cx="3982884" cy="3982884"/>
          </a:xfrm>
          <a:prstGeom prst="rect">
            <a:avLst/>
          </a:prstGeom>
        </p:spPr>
      </p:pic>
    </p:spTree>
    <p:extLst>
      <p:ext uri="{BB962C8B-B14F-4D97-AF65-F5344CB8AC3E}">
        <p14:creationId xmlns:p14="http://schemas.microsoft.com/office/powerpoint/2010/main" val="2124968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Transporting or Shipping</a:t>
            </a:r>
          </a:p>
        </p:txBody>
      </p:sp>
      <p:sp>
        <p:nvSpPr>
          <p:cNvPr id="5" name="TextBox 4">
            <a:extLst>
              <a:ext uri="{FF2B5EF4-FFF2-40B4-BE49-F238E27FC236}">
                <a16:creationId xmlns:a16="http://schemas.microsoft.com/office/drawing/2014/main" id="{0E1BEB9B-36E1-A248-B797-944260C80238}"/>
              </a:ext>
            </a:extLst>
          </p:cNvPr>
          <p:cNvSpPr txBox="1"/>
          <p:nvPr/>
        </p:nvSpPr>
        <p:spPr bwMode="gray">
          <a:xfrm>
            <a:off x="446915" y="1405646"/>
            <a:ext cx="4239385" cy="646331"/>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Air Transport</a:t>
            </a:r>
            <a:br>
              <a:rPr lang="en-US" b="1">
                <a:solidFill>
                  <a:srgbClr val="1E19BA"/>
                </a:solidFill>
                <a:cs typeface="Arial" panose="020B0604020202020204" pitchFamily="34" charset="0"/>
              </a:rPr>
            </a:br>
            <a:endParaRPr lang="en-US" i="1">
              <a:solidFill>
                <a:srgbClr val="1E19BA"/>
              </a:solidFill>
              <a:cs typeface="Arial" panose="020B0604020202020204" pitchFamily="34" charset="0"/>
            </a:endParaRPr>
          </a:p>
        </p:txBody>
      </p:sp>
      <p:sp>
        <p:nvSpPr>
          <p:cNvPr id="6" name="TextBox 5">
            <a:extLst>
              <a:ext uri="{FF2B5EF4-FFF2-40B4-BE49-F238E27FC236}">
                <a16:creationId xmlns:a16="http://schemas.microsoft.com/office/drawing/2014/main" id="{36A0BC49-736B-C94D-BD31-46B3F157431E}"/>
              </a:ext>
            </a:extLst>
          </p:cNvPr>
          <p:cNvSpPr txBox="1"/>
          <p:nvPr/>
        </p:nvSpPr>
        <p:spPr bwMode="gray">
          <a:xfrm>
            <a:off x="411234" y="2857517"/>
            <a:ext cx="3072196" cy="3708708"/>
          </a:xfrm>
          <a:prstGeom prst="rect">
            <a:avLst/>
          </a:prstGeom>
        </p:spPr>
        <p:txBody>
          <a:bodyPr wrap="square" rtlCol="0">
            <a:spAutoFit/>
          </a:bodyPr>
          <a:lstStyle/>
          <a:p>
            <a:pPr>
              <a:lnSpc>
                <a:spcPct val="100000"/>
              </a:lnSpc>
              <a:spcBef>
                <a:spcPts val="600"/>
              </a:spcBef>
              <a:buClr>
                <a:srgbClr val="0EB2F0"/>
              </a:buClr>
            </a:pPr>
            <a:r>
              <a:rPr lang="en-US" sz="1400" b="1" dirty="0"/>
              <a:t>Air transport of thawed vials </a:t>
            </a:r>
            <a:br>
              <a:rPr lang="en-US" sz="1400" b="1" dirty="0"/>
            </a:br>
            <a:r>
              <a:rPr lang="en-US" sz="1400" b="1" dirty="0"/>
              <a:t>at 2-8°C on pressurized and unpressurized aircraft</a:t>
            </a:r>
          </a:p>
          <a:p>
            <a:pPr marL="171450" lvl="1" indent="-161925">
              <a:spcBef>
                <a:spcPts val="600"/>
              </a:spcBef>
              <a:buClr>
                <a:srgbClr val="0EB2F0"/>
              </a:buClr>
              <a:buFont typeface="Arial" panose="020B0604020202020204" pitchFamily="34" charset="0"/>
              <a:buChar char="•"/>
            </a:pPr>
            <a:r>
              <a:rPr lang="en-US" sz="1400" dirty="0"/>
              <a:t>Vials must be securely packed in a 2-8°C temperature controlled container appropriate for use on an aircraft</a:t>
            </a:r>
          </a:p>
          <a:p>
            <a:pPr marL="171450" lvl="1" indent="-161925">
              <a:spcBef>
                <a:spcPts val="600"/>
              </a:spcBef>
              <a:buClr>
                <a:srgbClr val="0EB2F0"/>
              </a:buClr>
              <a:buFont typeface="Arial" panose="020B0604020202020204" pitchFamily="34" charset="0"/>
              <a:buChar char="•"/>
            </a:pPr>
            <a:r>
              <a:rPr lang="en-US" sz="1400" dirty="0"/>
              <a:t>On unpressurized flights, temperature-controlled containers must maintain 2-8°C even if the outside air temperature is &lt; 2°C to prevent the vials from refreezing. </a:t>
            </a:r>
          </a:p>
          <a:p>
            <a:pPr marL="174625" indent="-174625">
              <a:lnSpc>
                <a:spcPct val="100000"/>
              </a:lnSpc>
              <a:spcBef>
                <a:spcPts val="600"/>
              </a:spcBef>
              <a:buClr>
                <a:srgbClr val="0EB2F0"/>
              </a:buClr>
              <a:buFont typeface="Arial" panose="020B0604020202020204" pitchFamily="34" charset="0"/>
              <a:buChar char="•"/>
            </a:pPr>
            <a:endParaRPr lang="en-US" sz="1400" dirty="0"/>
          </a:p>
          <a:p>
            <a:pPr marL="174625" indent="-174625">
              <a:lnSpc>
                <a:spcPct val="100000"/>
              </a:lnSpc>
              <a:spcBef>
                <a:spcPts val="600"/>
              </a:spcBef>
              <a:buClr>
                <a:srgbClr val="0EB2F0"/>
              </a:buClr>
              <a:buFont typeface="Arial" panose="020B0604020202020204" pitchFamily="34" charset="0"/>
              <a:buChar char="•"/>
            </a:pPr>
            <a:endParaRPr lang="en-US" sz="1400" dirty="0"/>
          </a:p>
          <a:p>
            <a:pPr marL="174625" indent="-174625">
              <a:lnSpc>
                <a:spcPct val="100000"/>
              </a:lnSpc>
              <a:spcBef>
                <a:spcPts val="600"/>
              </a:spcBef>
              <a:buClr>
                <a:srgbClr val="0EB2F0"/>
              </a:buClr>
              <a:buFont typeface="Arial" panose="020B0604020202020204" pitchFamily="34" charset="0"/>
              <a:buChar char="•"/>
            </a:pPr>
            <a:endParaRPr lang="en-US" sz="1400" dirty="0"/>
          </a:p>
        </p:txBody>
      </p:sp>
      <p:pic>
        <p:nvPicPr>
          <p:cNvPr id="10" name="Graphic 9">
            <a:extLst>
              <a:ext uri="{FF2B5EF4-FFF2-40B4-BE49-F238E27FC236}">
                <a16:creationId xmlns:a16="http://schemas.microsoft.com/office/drawing/2014/main" id="{15FE9FCE-F772-6347-B349-C80AFC0B50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630" y="1886114"/>
            <a:ext cx="1006733" cy="1006733"/>
          </a:xfrm>
          <a:prstGeom prst="rect">
            <a:avLst/>
          </a:prstGeom>
        </p:spPr>
      </p:pic>
      <p:grpSp>
        <p:nvGrpSpPr>
          <p:cNvPr id="14" name="Group 13">
            <a:extLst>
              <a:ext uri="{FF2B5EF4-FFF2-40B4-BE49-F238E27FC236}">
                <a16:creationId xmlns:a16="http://schemas.microsoft.com/office/drawing/2014/main" id="{A2CFE1A9-28A5-FD45-B919-F0AF26C3B946}"/>
              </a:ext>
            </a:extLst>
          </p:cNvPr>
          <p:cNvGrpSpPr/>
          <p:nvPr/>
        </p:nvGrpSpPr>
        <p:grpSpPr>
          <a:xfrm>
            <a:off x="3908096" y="1969517"/>
            <a:ext cx="923330" cy="923330"/>
            <a:chOff x="10317602" y="-353002"/>
            <a:chExt cx="965200" cy="965200"/>
          </a:xfrm>
        </p:grpSpPr>
        <p:pic>
          <p:nvPicPr>
            <p:cNvPr id="15" name="Graphic 14">
              <a:extLst>
                <a:ext uri="{FF2B5EF4-FFF2-40B4-BE49-F238E27FC236}">
                  <a16:creationId xmlns:a16="http://schemas.microsoft.com/office/drawing/2014/main" id="{F8CF96F1-5D86-AA47-961C-CBBB96600F5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17602" y="-353002"/>
              <a:ext cx="965200" cy="965200"/>
            </a:xfrm>
            <a:prstGeom prst="rect">
              <a:avLst/>
            </a:prstGeom>
          </p:spPr>
        </p:pic>
        <p:sp>
          <p:nvSpPr>
            <p:cNvPr id="16" name="TextBox 15">
              <a:extLst>
                <a:ext uri="{FF2B5EF4-FFF2-40B4-BE49-F238E27FC236}">
                  <a16:creationId xmlns:a16="http://schemas.microsoft.com/office/drawing/2014/main" id="{B51C7D72-0579-314E-8C88-C7576E011B84}"/>
                </a:ext>
              </a:extLst>
            </p:cNvPr>
            <p:cNvSpPr txBox="1"/>
            <p:nvPr/>
          </p:nvSpPr>
          <p:spPr bwMode="gray">
            <a:xfrm>
              <a:off x="10477838" y="59239"/>
              <a:ext cx="644728" cy="307777"/>
            </a:xfrm>
            <a:prstGeom prst="rect">
              <a:avLst/>
            </a:prstGeom>
          </p:spPr>
          <p:txBody>
            <a:bodyPr wrap="none" rtlCol="0">
              <a:spAutoFit/>
            </a:bodyPr>
            <a:lstStyle/>
            <a:p>
              <a:pPr algn="ctr">
                <a:buClr>
                  <a:schemeClr val="tx1"/>
                </a:buClr>
                <a:buSzPct val="100000"/>
              </a:pPr>
              <a:r>
                <a:rPr lang="en-US" sz="1400" b="1" dirty="0">
                  <a:solidFill>
                    <a:srgbClr val="0EB2F0"/>
                  </a:solidFill>
                </a:rPr>
                <a:t>2-8°C</a:t>
              </a:r>
            </a:p>
          </p:txBody>
        </p:sp>
      </p:grpSp>
      <p:sp>
        <p:nvSpPr>
          <p:cNvPr id="17" name="TextBox 16">
            <a:extLst>
              <a:ext uri="{FF2B5EF4-FFF2-40B4-BE49-F238E27FC236}">
                <a16:creationId xmlns:a16="http://schemas.microsoft.com/office/drawing/2014/main" id="{1A206788-1773-DB4C-BEFB-216B50E59DA3}"/>
              </a:ext>
            </a:extLst>
          </p:cNvPr>
          <p:cNvSpPr txBox="1"/>
          <p:nvPr/>
        </p:nvSpPr>
        <p:spPr bwMode="gray">
          <a:xfrm>
            <a:off x="3872295" y="2857517"/>
            <a:ext cx="3998076" cy="3123932"/>
          </a:xfrm>
          <a:prstGeom prst="rect">
            <a:avLst/>
          </a:prstGeom>
        </p:spPr>
        <p:txBody>
          <a:bodyPr wrap="square" rtlCol="0">
            <a:spAutoFit/>
          </a:bodyPr>
          <a:lstStyle/>
          <a:p>
            <a:pPr>
              <a:lnSpc>
                <a:spcPct val="100000"/>
              </a:lnSpc>
              <a:spcBef>
                <a:spcPts val="600"/>
              </a:spcBef>
              <a:buClr>
                <a:srgbClr val="0EB2F0"/>
              </a:buClr>
            </a:pPr>
            <a:r>
              <a:rPr lang="en-US" sz="1400" b="1" dirty="0"/>
              <a:t>Air transport of frozen vials </a:t>
            </a:r>
            <a:br>
              <a:rPr lang="en-US" sz="1400" b="1" dirty="0"/>
            </a:br>
            <a:r>
              <a:rPr lang="en-US" sz="1400" b="1" dirty="0"/>
              <a:t>at -60 to -80°C on dry ice</a:t>
            </a:r>
          </a:p>
          <a:p>
            <a:pPr marL="236538" lvl="1" indent="-227013">
              <a:spcBef>
                <a:spcPts val="600"/>
              </a:spcBef>
              <a:buClr>
                <a:srgbClr val="0EB2F0"/>
              </a:buClr>
              <a:buFont typeface="Arial" panose="020B0604020202020204" pitchFamily="34" charset="0"/>
              <a:buChar char="•"/>
            </a:pPr>
            <a:r>
              <a:rPr lang="en-US" sz="1400" dirty="0"/>
              <a:t>Follow FAA (Federal Aviation Administration) / IATA (International Association of Transportation Authorities) guidelines for shipping dry ice on aircrafts. </a:t>
            </a:r>
          </a:p>
          <a:p>
            <a:pPr marL="236538" lvl="1" indent="-227013">
              <a:spcBef>
                <a:spcPts val="600"/>
              </a:spcBef>
              <a:buClr>
                <a:srgbClr val="0EB2F0"/>
              </a:buClr>
              <a:buFont typeface="Arial" panose="020B0604020202020204" pitchFamily="34" charset="0"/>
              <a:buChar char="•"/>
            </a:pPr>
            <a:r>
              <a:rPr lang="en-US" sz="1400" dirty="0"/>
              <a:t>The equilibrium temperature of dry ice changes as a result of air pressure. Unpressurized aircraft transporting the vaccine on dry ice should not exceed an altitude of 25,000 feet in order to maintain the vaccine within the labeled storage condition.</a:t>
            </a:r>
          </a:p>
          <a:p>
            <a:pPr marL="174625" indent="-174625">
              <a:lnSpc>
                <a:spcPct val="100000"/>
              </a:lnSpc>
              <a:spcBef>
                <a:spcPts val="600"/>
              </a:spcBef>
              <a:buClr>
                <a:srgbClr val="0EB2F0"/>
              </a:buClr>
              <a:buFont typeface="Arial" panose="020B0604020202020204" pitchFamily="34" charset="0"/>
              <a:buChar char="•"/>
            </a:pPr>
            <a:endParaRPr lang="en-US" sz="1400" dirty="0"/>
          </a:p>
        </p:txBody>
      </p:sp>
      <p:pic>
        <p:nvPicPr>
          <p:cNvPr id="18" name="Graphic 17">
            <a:extLst>
              <a:ext uri="{FF2B5EF4-FFF2-40B4-BE49-F238E27FC236}">
                <a16:creationId xmlns:a16="http://schemas.microsoft.com/office/drawing/2014/main" id="{D6B2DEEB-B7AC-9341-81B2-AF1B9F82D77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00000" flipH="1">
            <a:off x="8126871" y="2282959"/>
            <a:ext cx="3757731" cy="3757731"/>
          </a:xfrm>
          <a:prstGeom prst="rect">
            <a:avLst/>
          </a:prstGeom>
        </p:spPr>
      </p:pic>
    </p:spTree>
    <p:extLst>
      <p:ext uri="{BB962C8B-B14F-4D97-AF65-F5344CB8AC3E}">
        <p14:creationId xmlns:p14="http://schemas.microsoft.com/office/powerpoint/2010/main" val="2846300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D98753-2D61-8245-B328-720EAD55F33A}"/>
              </a:ext>
            </a:extLst>
          </p:cNvPr>
          <p:cNvSpPr>
            <a:spLocks noGrp="1"/>
          </p:cNvSpPr>
          <p:nvPr>
            <p:ph type="title"/>
          </p:nvPr>
        </p:nvSpPr>
        <p:spPr>
          <a:xfrm>
            <a:off x="279699" y="687979"/>
            <a:ext cx="3875372" cy="950976"/>
          </a:xfrm>
        </p:spPr>
        <p:txBody>
          <a:bodyPr anchor="t" anchorCtr="0"/>
          <a:lstStyle/>
          <a:p>
            <a:r>
              <a:rPr lang="en-US" sz="3800"/>
              <a:t>Receiving</a:t>
            </a:r>
          </a:p>
        </p:txBody>
      </p:sp>
      <p:sp>
        <p:nvSpPr>
          <p:cNvPr id="11" name="TextBox 10">
            <a:extLst>
              <a:ext uri="{FF2B5EF4-FFF2-40B4-BE49-F238E27FC236}">
                <a16:creationId xmlns:a16="http://schemas.microsoft.com/office/drawing/2014/main" id="{585412AA-E432-AA46-9735-B919C10C6998}"/>
              </a:ext>
            </a:extLst>
          </p:cNvPr>
          <p:cNvSpPr txBox="1"/>
          <p:nvPr/>
        </p:nvSpPr>
        <p:spPr bwMode="gray">
          <a:xfrm>
            <a:off x="4666376" y="502722"/>
            <a:ext cx="2329484" cy="369332"/>
          </a:xfrm>
          <a:prstGeom prst="rect">
            <a:avLst/>
          </a:prstGeom>
        </p:spPr>
        <p:txBody>
          <a:bodyPr wrap="none" rtlCol="0">
            <a:spAutoFit/>
          </a:bodyPr>
          <a:lstStyle/>
          <a:p>
            <a:pPr>
              <a:buClr>
                <a:schemeClr val="tx1"/>
              </a:buClr>
              <a:buSzPct val="100000"/>
            </a:pPr>
            <a:r>
              <a:rPr lang="en-US" b="1">
                <a:solidFill>
                  <a:srgbClr val="1E19BA"/>
                </a:solidFill>
                <a:cs typeface="Arial" panose="020B0604020202020204" pitchFamily="34" charset="0"/>
              </a:rPr>
              <a:t>General Guidelines</a:t>
            </a:r>
          </a:p>
        </p:txBody>
      </p:sp>
      <p:sp>
        <p:nvSpPr>
          <p:cNvPr id="12" name="TextBox 11">
            <a:extLst>
              <a:ext uri="{FF2B5EF4-FFF2-40B4-BE49-F238E27FC236}">
                <a16:creationId xmlns:a16="http://schemas.microsoft.com/office/drawing/2014/main" id="{D0AB703F-1BB2-9046-8F7D-893520465B50}"/>
              </a:ext>
            </a:extLst>
          </p:cNvPr>
          <p:cNvSpPr txBox="1"/>
          <p:nvPr/>
        </p:nvSpPr>
        <p:spPr bwMode="gray">
          <a:xfrm>
            <a:off x="4677542" y="1114962"/>
            <a:ext cx="6413245" cy="2769989"/>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400"/>
              <a:t>Confirm the receiving point of use (POU) has the necessary ancillary supplies to support vaccine storage and administration.</a:t>
            </a:r>
          </a:p>
          <a:p>
            <a:pPr marL="285750" indent="-285750">
              <a:lnSpc>
                <a:spcPct val="100000"/>
              </a:lnSpc>
              <a:spcBef>
                <a:spcPts val="600"/>
              </a:spcBef>
              <a:buClr>
                <a:srgbClr val="0EB2F0"/>
              </a:buClr>
              <a:buFont typeface="Arial" panose="020B0604020202020204" pitchFamily="34" charset="0"/>
              <a:buChar char="•"/>
            </a:pPr>
            <a:r>
              <a:rPr lang="en-US" sz="1400"/>
              <a:t>Ensure the receiving POU is staffed appropriately and able to administer the vaccine within the stability timeline.</a:t>
            </a:r>
          </a:p>
          <a:p>
            <a:pPr marL="285750" indent="-285750">
              <a:lnSpc>
                <a:spcPct val="100000"/>
              </a:lnSpc>
              <a:spcBef>
                <a:spcPts val="600"/>
              </a:spcBef>
              <a:buClr>
                <a:srgbClr val="0EB2F0"/>
              </a:buClr>
              <a:buFont typeface="Arial" panose="020B0604020202020204" pitchFamily="34" charset="0"/>
              <a:buChar char="•"/>
            </a:pPr>
            <a:r>
              <a:rPr lang="en-US" sz="1400"/>
              <a:t>Prior to redistribution and accounting for transport time, make sure there will be enough product stability time left for the receiving POU to be able to administer the vaccine.</a:t>
            </a:r>
          </a:p>
          <a:p>
            <a:pPr marL="285750" indent="-285750">
              <a:lnSpc>
                <a:spcPct val="100000"/>
              </a:lnSpc>
              <a:spcBef>
                <a:spcPts val="600"/>
              </a:spcBef>
              <a:buClr>
                <a:srgbClr val="0EB2F0"/>
              </a:buClr>
              <a:buFont typeface="Arial" panose="020B0604020202020204" pitchFamily="34" charset="0"/>
              <a:buChar char="•"/>
            </a:pPr>
            <a:r>
              <a:rPr lang="en-US" sz="1400"/>
              <a:t>Clearly communicate with receiving POU on exact time of vaccine delivery to ensure readiness. </a:t>
            </a:r>
          </a:p>
          <a:p>
            <a:pPr marL="285750" indent="-285750">
              <a:lnSpc>
                <a:spcPct val="100000"/>
              </a:lnSpc>
              <a:spcBef>
                <a:spcPts val="600"/>
              </a:spcBef>
              <a:buClr>
                <a:srgbClr val="0EB2F0"/>
              </a:buClr>
              <a:buFont typeface="Arial" panose="020B0604020202020204" pitchFamily="34" charset="0"/>
              <a:buChar char="•"/>
            </a:pPr>
            <a:r>
              <a:rPr lang="en-US" sz="1400"/>
              <a:t>Receiving POU must be an authorized COVID-19 vaccine site by local health boards. </a:t>
            </a:r>
          </a:p>
        </p:txBody>
      </p:sp>
      <p:pic>
        <p:nvPicPr>
          <p:cNvPr id="3" name="Graphic 2">
            <a:extLst>
              <a:ext uri="{FF2B5EF4-FFF2-40B4-BE49-F238E27FC236}">
                <a16:creationId xmlns:a16="http://schemas.microsoft.com/office/drawing/2014/main" id="{B4088B3F-94BD-764D-BDC8-8747ACAA0F7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77" y="2974569"/>
            <a:ext cx="4159865" cy="4159865"/>
          </a:xfrm>
          <a:prstGeom prst="rect">
            <a:avLst/>
          </a:prstGeom>
        </p:spPr>
      </p:pic>
    </p:spTree>
    <p:extLst>
      <p:ext uri="{BB962C8B-B14F-4D97-AF65-F5344CB8AC3E}">
        <p14:creationId xmlns:p14="http://schemas.microsoft.com/office/powerpoint/2010/main" val="3129154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Receiving</a:t>
            </a:r>
          </a:p>
        </p:txBody>
      </p:sp>
      <p:sp>
        <p:nvSpPr>
          <p:cNvPr id="7" name="TextBox 6">
            <a:extLst>
              <a:ext uri="{FF2B5EF4-FFF2-40B4-BE49-F238E27FC236}">
                <a16:creationId xmlns:a16="http://schemas.microsoft.com/office/drawing/2014/main" id="{73CA34DA-41D7-184D-A058-776966BDF115}"/>
              </a:ext>
            </a:extLst>
          </p:cNvPr>
          <p:cNvSpPr txBox="1"/>
          <p:nvPr/>
        </p:nvSpPr>
        <p:spPr bwMode="gray">
          <a:xfrm>
            <a:off x="446915" y="1405646"/>
            <a:ext cx="5649085" cy="369332"/>
          </a:xfrm>
          <a:prstGeom prst="rect">
            <a:avLst/>
          </a:prstGeom>
        </p:spPr>
        <p:txBody>
          <a:bodyPr wrap="square" rtlCol="0">
            <a:spAutoFit/>
          </a:bodyPr>
          <a:lstStyle/>
          <a:p>
            <a:pPr>
              <a:buClr>
                <a:schemeClr val="tx1"/>
              </a:buClr>
              <a:buSzPct val="100000"/>
            </a:pPr>
            <a:r>
              <a:rPr lang="en-US" b="1">
                <a:solidFill>
                  <a:srgbClr val="1E19BA"/>
                </a:solidFill>
                <a:cs typeface="Arial" panose="020B0604020202020204" pitchFamily="34" charset="0"/>
              </a:rPr>
              <a:t>Storage Considerations at point of use (POU)</a:t>
            </a:r>
            <a:endParaRPr lang="en-US" i="1">
              <a:solidFill>
                <a:srgbClr val="1E19BA"/>
              </a:solidFill>
              <a:cs typeface="Arial" panose="020B0604020202020204" pitchFamily="34" charset="0"/>
            </a:endParaRPr>
          </a:p>
        </p:txBody>
      </p:sp>
      <p:sp>
        <p:nvSpPr>
          <p:cNvPr id="8" name="TextBox 7">
            <a:extLst>
              <a:ext uri="{FF2B5EF4-FFF2-40B4-BE49-F238E27FC236}">
                <a16:creationId xmlns:a16="http://schemas.microsoft.com/office/drawing/2014/main" id="{340D302E-4812-654D-BFA7-0A8890896327}"/>
              </a:ext>
            </a:extLst>
          </p:cNvPr>
          <p:cNvSpPr txBox="1"/>
          <p:nvPr/>
        </p:nvSpPr>
        <p:spPr bwMode="gray">
          <a:xfrm>
            <a:off x="446916" y="2017886"/>
            <a:ext cx="3279510" cy="2908489"/>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dirty="0"/>
              <a:t>While planning the redistribution strategy, ensure receiving POU has the appropriate ability and capacity to store product at the necessary temperature. </a:t>
            </a:r>
          </a:p>
          <a:p>
            <a:pPr marL="174625" indent="-174625">
              <a:lnSpc>
                <a:spcPct val="100000"/>
              </a:lnSpc>
              <a:spcBef>
                <a:spcPts val="600"/>
              </a:spcBef>
              <a:buClr>
                <a:srgbClr val="0EB2F0"/>
              </a:buClr>
              <a:buFont typeface="Arial" panose="020B0604020202020204" pitchFamily="34" charset="0"/>
              <a:buChar char="•"/>
            </a:pPr>
            <a:r>
              <a:rPr lang="en-US" sz="1400" dirty="0"/>
              <a:t>Check vaccine temperature upon arrival at the receiving POU and store vaccines at recommended temperatures immediately.</a:t>
            </a:r>
          </a:p>
          <a:p>
            <a:pPr marL="174625" indent="-174625">
              <a:lnSpc>
                <a:spcPct val="100000"/>
              </a:lnSpc>
              <a:spcBef>
                <a:spcPts val="600"/>
              </a:spcBef>
              <a:buClr>
                <a:srgbClr val="0EB2F0"/>
              </a:buClr>
              <a:buFont typeface="Arial" panose="020B0604020202020204" pitchFamily="34" charset="0"/>
              <a:buChar char="•"/>
            </a:pPr>
            <a:r>
              <a:rPr lang="en-US" sz="1400" dirty="0"/>
              <a:t>If there is a temperature excursion, please contact Pfizer using this </a:t>
            </a:r>
            <a:r>
              <a:rPr lang="en-US" sz="1400" dirty="0">
                <a:solidFill>
                  <a:srgbClr val="1E19BA"/>
                </a:solidFill>
                <a:hlinkClick r:id="rId2">
                  <a:extLst>
                    <a:ext uri="{A12FA001-AC4F-418D-AE19-62706E023703}">
                      <ahyp:hlinkClr xmlns:ahyp="http://schemas.microsoft.com/office/drawing/2018/hyperlinkcolor" val="tx"/>
                    </a:ext>
                  </a:extLst>
                </a:hlinkClick>
              </a:rPr>
              <a:t>link</a:t>
            </a:r>
            <a:r>
              <a:rPr lang="en-US" sz="1400" dirty="0"/>
              <a:t>.</a:t>
            </a:r>
          </a:p>
          <a:p>
            <a:pPr marL="174625" indent="-174625">
              <a:lnSpc>
                <a:spcPct val="100000"/>
              </a:lnSpc>
              <a:spcBef>
                <a:spcPts val="600"/>
              </a:spcBef>
              <a:buClr>
                <a:srgbClr val="0EB2F0"/>
              </a:buClr>
              <a:buFont typeface="Arial" panose="020B0604020202020204" pitchFamily="34" charset="0"/>
              <a:buChar char="•"/>
            </a:pPr>
            <a:endParaRPr lang="en-US" sz="1400" dirty="0"/>
          </a:p>
        </p:txBody>
      </p:sp>
      <p:sp>
        <p:nvSpPr>
          <p:cNvPr id="56" name="TextBox 55">
            <a:extLst>
              <a:ext uri="{FF2B5EF4-FFF2-40B4-BE49-F238E27FC236}">
                <a16:creationId xmlns:a16="http://schemas.microsoft.com/office/drawing/2014/main" id="{38FA7F3F-8049-674C-95F7-9C997BE5A2EE}"/>
              </a:ext>
            </a:extLst>
          </p:cNvPr>
          <p:cNvSpPr txBox="1"/>
          <p:nvPr/>
        </p:nvSpPr>
        <p:spPr bwMode="gray">
          <a:xfrm>
            <a:off x="3849565" y="2017886"/>
            <a:ext cx="4085067" cy="3046988"/>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a:t>Immediately upon arrival at the receiving POU, vaccines should be stored in an appropriate storage unit with a temperature monitoring device. Follow these guidelines for monitoring and recording storage unit temperature: </a:t>
            </a:r>
          </a:p>
          <a:p>
            <a:pPr marL="400050" lvl="1" indent="-225425">
              <a:spcBef>
                <a:spcPts val="600"/>
              </a:spcBef>
              <a:buClr>
                <a:srgbClr val="0EB2F0"/>
              </a:buClr>
              <a:buFont typeface="System Font Regular"/>
              <a:buChar char="-"/>
            </a:pPr>
            <a:r>
              <a:rPr lang="en-US" sz="1400"/>
              <a:t>If the device displays min/max temperatures, this information should be checked and recorded.</a:t>
            </a:r>
          </a:p>
          <a:p>
            <a:pPr marL="400050" lvl="1" indent="-225425">
              <a:spcBef>
                <a:spcPts val="600"/>
              </a:spcBef>
              <a:buClr>
                <a:srgbClr val="0EB2F0"/>
              </a:buClr>
              <a:buFont typeface="System Font Regular"/>
              <a:buChar char="-"/>
            </a:pPr>
            <a:r>
              <a:rPr lang="en-US" sz="1400"/>
              <a:t>If the device does not display min/max temperatures, then the current temperature should be checked and recorded a minimum of two times (at the start and end of the workday). </a:t>
            </a:r>
          </a:p>
        </p:txBody>
      </p:sp>
      <p:sp>
        <p:nvSpPr>
          <p:cNvPr id="57" name="TextBox 56">
            <a:extLst>
              <a:ext uri="{FF2B5EF4-FFF2-40B4-BE49-F238E27FC236}">
                <a16:creationId xmlns:a16="http://schemas.microsoft.com/office/drawing/2014/main" id="{9152148A-8FFF-5245-A5A2-61A289C3A8FC}"/>
              </a:ext>
            </a:extLst>
          </p:cNvPr>
          <p:cNvSpPr txBox="1"/>
          <p:nvPr/>
        </p:nvSpPr>
        <p:spPr bwMode="gray">
          <a:xfrm>
            <a:off x="7934633" y="2017886"/>
            <a:ext cx="3716594" cy="2616101"/>
          </a:xfrm>
          <a:prstGeom prst="rect">
            <a:avLst/>
          </a:prstGeom>
        </p:spPr>
        <p:txBody>
          <a:bodyPr wrap="square" rtlCol="0">
            <a:spAutoFit/>
          </a:bodyPr>
          <a:lstStyle/>
          <a:p>
            <a:pPr marL="174625" indent="-174625">
              <a:lnSpc>
                <a:spcPct val="100000"/>
              </a:lnSpc>
              <a:spcBef>
                <a:spcPts val="600"/>
              </a:spcBef>
              <a:buClr>
                <a:srgbClr val="0EB2F0"/>
              </a:buClr>
              <a:buFont typeface="Arial" panose="020B0604020202020204" pitchFamily="34" charset="0"/>
              <a:buChar char="•"/>
            </a:pPr>
            <a:r>
              <a:rPr lang="en-US" sz="1400"/>
              <a:t>If vaccines cannot be stored in an on-site storage unit, they should be kept in the portable vaccine storage unit using the following guidance:</a:t>
            </a:r>
          </a:p>
          <a:p>
            <a:pPr marL="400050" lvl="1" indent="-225425">
              <a:spcBef>
                <a:spcPts val="600"/>
              </a:spcBef>
              <a:buClr>
                <a:srgbClr val="0EB2F0"/>
              </a:buClr>
              <a:buFont typeface="System Font Regular"/>
              <a:buChar char="-"/>
            </a:pPr>
            <a:r>
              <a:rPr lang="en-US" sz="1400"/>
              <a:t>Place a temperature monitoring device (preferably with a probe in a thermal buffer) as close as possible to the vaccines, and check and record temperatures hourly.</a:t>
            </a:r>
          </a:p>
          <a:p>
            <a:pPr marL="400050" lvl="1" indent="-225425">
              <a:spcBef>
                <a:spcPts val="600"/>
              </a:spcBef>
              <a:buClr>
                <a:srgbClr val="0EB2F0"/>
              </a:buClr>
              <a:buFont typeface="System Font Regular"/>
              <a:buChar char="-"/>
            </a:pPr>
            <a:r>
              <a:rPr lang="en-US" sz="1400"/>
              <a:t>Keep the container closed as much as possible.</a:t>
            </a:r>
          </a:p>
        </p:txBody>
      </p:sp>
      <p:sp>
        <p:nvSpPr>
          <p:cNvPr id="58" name="Rectangle 57">
            <a:extLst>
              <a:ext uri="{FF2B5EF4-FFF2-40B4-BE49-F238E27FC236}">
                <a16:creationId xmlns:a16="http://schemas.microsoft.com/office/drawing/2014/main" id="{8F60FAC5-CCFE-2247-BC17-D4A151933A9B}"/>
              </a:ext>
            </a:extLst>
          </p:cNvPr>
          <p:cNvSpPr/>
          <p:nvPr/>
        </p:nvSpPr>
        <p:spPr bwMode="gray">
          <a:xfrm>
            <a:off x="446915" y="5220929"/>
            <a:ext cx="10995785" cy="651193"/>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a:solidFill>
                <a:schemeClr val="bg1"/>
              </a:solidFill>
              <a:latin typeface="+mj-lt"/>
            </a:endParaRPr>
          </a:p>
        </p:txBody>
      </p:sp>
      <p:sp>
        <p:nvSpPr>
          <p:cNvPr id="59" name="Pentagon 58">
            <a:extLst>
              <a:ext uri="{FF2B5EF4-FFF2-40B4-BE49-F238E27FC236}">
                <a16:creationId xmlns:a16="http://schemas.microsoft.com/office/drawing/2014/main" id="{3CB6BFAB-D3DE-FA45-BE87-C0C8F5ADD43A}"/>
              </a:ext>
            </a:extLst>
          </p:cNvPr>
          <p:cNvSpPr/>
          <p:nvPr/>
        </p:nvSpPr>
        <p:spPr bwMode="gray">
          <a:xfrm>
            <a:off x="446915" y="5220929"/>
            <a:ext cx="2011150" cy="651193"/>
          </a:xfrm>
          <a:prstGeom prst="homePlate">
            <a:avLst>
              <a:gd name="adj" fmla="val 32061"/>
            </a:avLst>
          </a:prstGeom>
          <a:solidFill>
            <a:srgbClr val="0EB2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sz="1400" b="1">
                <a:solidFill>
                  <a:schemeClr val="bg1"/>
                </a:solidFill>
                <a:latin typeface="+mj-lt"/>
              </a:rPr>
              <a:t>Returning Leftover Vaccine</a:t>
            </a:r>
          </a:p>
        </p:txBody>
      </p:sp>
      <p:sp>
        <p:nvSpPr>
          <p:cNvPr id="60" name="TextBox 59">
            <a:extLst>
              <a:ext uri="{FF2B5EF4-FFF2-40B4-BE49-F238E27FC236}">
                <a16:creationId xmlns:a16="http://schemas.microsoft.com/office/drawing/2014/main" id="{15EF5E10-61AB-3A4C-AF07-6D22BD3B3940}"/>
              </a:ext>
            </a:extLst>
          </p:cNvPr>
          <p:cNvSpPr txBox="1"/>
          <p:nvPr/>
        </p:nvSpPr>
        <p:spPr bwMode="gray">
          <a:xfrm>
            <a:off x="2581420" y="5324475"/>
            <a:ext cx="8620884" cy="461665"/>
          </a:xfrm>
          <a:prstGeom prst="rect">
            <a:avLst/>
          </a:prstGeom>
        </p:spPr>
        <p:txBody>
          <a:bodyPr wrap="square" rtlCol="0">
            <a:spAutoFit/>
          </a:bodyPr>
          <a:lstStyle/>
          <a:p>
            <a:pPr>
              <a:lnSpc>
                <a:spcPct val="100000"/>
              </a:lnSpc>
              <a:spcBef>
                <a:spcPts val="600"/>
              </a:spcBef>
              <a:buClr>
                <a:srgbClr val="0EB2F0"/>
              </a:buClr>
            </a:pPr>
            <a:r>
              <a:rPr lang="en-US" sz="1200"/>
              <a:t>Follow local health board guidelines for storing vaccine at temporary or off-site locations. Some local health boards may require all unused/undiluted vaccine be returned to a registered hub site at the end of the day for longer-term storage. </a:t>
            </a:r>
          </a:p>
        </p:txBody>
      </p:sp>
    </p:spTree>
    <p:extLst>
      <p:ext uri="{BB962C8B-B14F-4D97-AF65-F5344CB8AC3E}">
        <p14:creationId xmlns:p14="http://schemas.microsoft.com/office/powerpoint/2010/main" val="329231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A7E0-656B-6D48-ADC6-BE29FB5FA6B8}"/>
              </a:ext>
            </a:extLst>
          </p:cNvPr>
          <p:cNvSpPr>
            <a:spLocks noGrp="1"/>
          </p:cNvSpPr>
          <p:nvPr>
            <p:ph type="title"/>
          </p:nvPr>
        </p:nvSpPr>
        <p:spPr/>
        <p:txBody>
          <a:bodyPr/>
          <a:lstStyle/>
          <a:p>
            <a:r>
              <a:rPr lang="en-US"/>
              <a:t>Appendix</a:t>
            </a:r>
          </a:p>
        </p:txBody>
      </p:sp>
      <p:sp>
        <p:nvSpPr>
          <p:cNvPr id="3" name="Text Placeholder 2">
            <a:extLst>
              <a:ext uri="{FF2B5EF4-FFF2-40B4-BE49-F238E27FC236}">
                <a16:creationId xmlns:a16="http://schemas.microsoft.com/office/drawing/2014/main" id="{6F2F3968-3FAD-FF45-BFDF-4CE05901B95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0165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Placeholder: Secondary Packing &amp; Redistribution Supplies</a:t>
            </a:r>
          </a:p>
        </p:txBody>
      </p:sp>
      <p:graphicFrame>
        <p:nvGraphicFramePr>
          <p:cNvPr id="15" name="Table 14">
            <a:extLst>
              <a:ext uri="{FF2B5EF4-FFF2-40B4-BE49-F238E27FC236}">
                <a16:creationId xmlns:a16="http://schemas.microsoft.com/office/drawing/2014/main" id="{37F10E89-03EE-8344-A48A-A5D98A2F3598}"/>
              </a:ext>
            </a:extLst>
          </p:cNvPr>
          <p:cNvGraphicFramePr>
            <a:graphicFrameLocks noGrp="1"/>
          </p:cNvGraphicFramePr>
          <p:nvPr>
            <p:extLst>
              <p:ext uri="{D42A27DB-BD31-4B8C-83A1-F6EECF244321}">
                <p14:modId xmlns:p14="http://schemas.microsoft.com/office/powerpoint/2010/main" val="2796319339"/>
              </p:ext>
            </p:extLst>
          </p:nvPr>
        </p:nvGraphicFramePr>
        <p:xfrm>
          <a:off x="577450" y="1762096"/>
          <a:ext cx="10265962" cy="1878512"/>
        </p:xfrm>
        <a:graphic>
          <a:graphicData uri="http://schemas.openxmlformats.org/drawingml/2006/table">
            <a:tbl>
              <a:tblPr firstRow="1" firstCol="1" bandRow="1"/>
              <a:tblGrid>
                <a:gridCol w="2724411">
                  <a:extLst>
                    <a:ext uri="{9D8B030D-6E8A-4147-A177-3AD203B41FA5}">
                      <a16:colId xmlns:a16="http://schemas.microsoft.com/office/drawing/2014/main" val="4262604491"/>
                    </a:ext>
                  </a:extLst>
                </a:gridCol>
                <a:gridCol w="7541551">
                  <a:extLst>
                    <a:ext uri="{9D8B030D-6E8A-4147-A177-3AD203B41FA5}">
                      <a16:colId xmlns:a16="http://schemas.microsoft.com/office/drawing/2014/main" val="3054783447"/>
                    </a:ext>
                  </a:extLst>
                </a:gridCol>
              </a:tblGrid>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West Rock</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rgbClr val="0033FF"/>
                          </a:solidFill>
                          <a:effectLst/>
                          <a:latin typeface="+mn-lt"/>
                          <a:ea typeface="Calibri" panose="020F0502020204030204" pitchFamily="34" charset="0"/>
                          <a:cs typeface="Arial"/>
                          <a:hlinkClick r:id="rId2">
                            <a:extLst>
                              <a:ext uri="{A12FA001-AC4F-418D-AE19-62706E023703}">
                                <ahyp:hlinkClr xmlns:ahyp="http://schemas.microsoft.com/office/drawing/2018/hyperlinkcolor" val="tx"/>
                              </a:ext>
                            </a:extLst>
                          </a:hlinkClick>
                        </a:rPr>
                        <a:t>www.westrock.</a:t>
                      </a:r>
                      <a:r>
                        <a:rPr lang="en-US" sz="1100" dirty="0">
                          <a:solidFill>
                            <a:srgbClr val="1E19BA"/>
                          </a:solidFill>
                          <a:effectLst/>
                          <a:latin typeface="+mn-lt"/>
                          <a:ea typeface="Calibri" panose="020F0502020204030204" pitchFamily="34" charset="0"/>
                          <a:cs typeface="Arial"/>
                          <a:hlinkClick r:id="rId2">
                            <a:extLst>
                              <a:ext uri="{A12FA001-AC4F-418D-AE19-62706E023703}">
                                <ahyp:hlinkClr xmlns:ahyp="http://schemas.microsoft.com/office/drawing/2018/hyperlinkcolor" val="tx"/>
                              </a:ext>
                            </a:extLst>
                          </a:hlinkClick>
                        </a:rPr>
                        <a:t>com</a:t>
                      </a:r>
                      <a:endParaRPr lang="en-US" sz="1100" dirty="0">
                        <a:solidFill>
                          <a:srgbClr val="1E19BA"/>
                        </a:solidFill>
                        <a:effectLst/>
                        <a:latin typeface="+mn-lt"/>
                        <a:ea typeface="Calibri" panose="020F0502020204030204" pitchFamily="34" charset="0"/>
                        <a:cs typeface="Arial"/>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12770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American Container</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rgbClr val="0033FF"/>
                          </a:solidFill>
                          <a:effectLst/>
                          <a:latin typeface="+mn-lt"/>
                          <a:ea typeface="Calibri" panose="020F0502020204030204" pitchFamily="34" charset="0"/>
                          <a:cs typeface="Arial"/>
                          <a:hlinkClick r:id="rId3">
                            <a:extLst>
                              <a:ext uri="{A12FA001-AC4F-418D-AE19-62706E023703}">
                                <ahyp:hlinkClr xmlns:ahyp="http://schemas.microsoft.com/office/drawing/2018/hyperlinkcolor" val="tx"/>
                              </a:ext>
                            </a:extLst>
                          </a:hlinkClick>
                        </a:rPr>
                        <a:t>www.acontainers.</a:t>
                      </a:r>
                      <a:r>
                        <a:rPr lang="en-US" sz="1100" dirty="0">
                          <a:solidFill>
                            <a:srgbClr val="1E19BA"/>
                          </a:solidFill>
                          <a:effectLst/>
                          <a:latin typeface="+mn-lt"/>
                          <a:ea typeface="Calibri" panose="020F0502020204030204" pitchFamily="34" charset="0"/>
                          <a:cs typeface="Arial"/>
                          <a:hlinkClick r:id="rId3">
                            <a:extLst>
                              <a:ext uri="{A12FA001-AC4F-418D-AE19-62706E023703}">
                                <ahyp:hlinkClr xmlns:ahyp="http://schemas.microsoft.com/office/drawing/2018/hyperlinkcolor" val="tx"/>
                              </a:ext>
                            </a:extLst>
                          </a:hlinkClick>
                        </a:rPr>
                        <a:t>com</a:t>
                      </a:r>
                      <a:endParaRPr lang="en-US" sz="1100" dirty="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465273"/>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Green Bay Packaging</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rgbClr val="0033FF"/>
                          </a:solidFill>
                          <a:effectLst/>
                          <a:latin typeface="+mn-lt"/>
                          <a:ea typeface="Calibri" panose="020F0502020204030204" pitchFamily="34" charset="0"/>
                          <a:cs typeface="Arial"/>
                          <a:hlinkClick r:id="rId4">
                            <a:extLst>
                              <a:ext uri="{A12FA001-AC4F-418D-AE19-62706E023703}">
                                <ahyp:hlinkClr xmlns:ahyp="http://schemas.microsoft.com/office/drawing/2018/hyperlinkcolor" val="tx"/>
                              </a:ext>
                            </a:extLst>
                          </a:hlinkClick>
                        </a:rPr>
                        <a:t>www.gbp.</a:t>
                      </a:r>
                      <a:r>
                        <a:rPr lang="en-US" sz="1100" dirty="0">
                          <a:solidFill>
                            <a:srgbClr val="1E19BA"/>
                          </a:solidFill>
                          <a:effectLst/>
                          <a:latin typeface="+mn-lt"/>
                          <a:ea typeface="Calibri" panose="020F0502020204030204" pitchFamily="34" charset="0"/>
                          <a:cs typeface="Arial"/>
                          <a:hlinkClick r:id="rId4">
                            <a:extLst>
                              <a:ext uri="{A12FA001-AC4F-418D-AE19-62706E023703}">
                                <ahyp:hlinkClr xmlns:ahyp="http://schemas.microsoft.com/office/drawing/2018/hyperlinkcolor" val="tx"/>
                              </a:ext>
                            </a:extLst>
                          </a:hlinkClick>
                        </a:rPr>
                        <a:t>com</a:t>
                      </a:r>
                      <a:endParaRPr lang="en-US" sz="1100" dirty="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647671"/>
                  </a:ext>
                </a:extLst>
              </a:tr>
              <a:tr h="378936">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Keystone Folding Co</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dirty="0">
                          <a:solidFill>
                            <a:srgbClr val="0033FF"/>
                          </a:solidFill>
                          <a:effectLst/>
                          <a:latin typeface="+mn-lt"/>
                          <a:ea typeface="Calibri" panose="020F0502020204030204" pitchFamily="34" charset="0"/>
                          <a:cs typeface="Arial"/>
                          <a:hlinkClick r:id="rId5">
                            <a:extLst>
                              <a:ext uri="{A12FA001-AC4F-418D-AE19-62706E023703}">
                                <ahyp:hlinkClr xmlns:ahyp="http://schemas.microsoft.com/office/drawing/2018/hyperlinkcolor" val="tx"/>
                              </a:ext>
                            </a:extLst>
                          </a:hlinkClick>
                        </a:rPr>
                        <a:t>www.keyboxco.</a:t>
                      </a:r>
                      <a:r>
                        <a:rPr lang="en-US" sz="1100" dirty="0">
                          <a:solidFill>
                            <a:srgbClr val="1E19BA"/>
                          </a:solidFill>
                          <a:effectLst/>
                          <a:latin typeface="+mn-lt"/>
                          <a:ea typeface="Calibri" panose="020F0502020204030204" pitchFamily="34" charset="0"/>
                          <a:cs typeface="Arial"/>
                          <a:hlinkClick r:id="rId5">
                            <a:extLst>
                              <a:ext uri="{A12FA001-AC4F-418D-AE19-62706E023703}">
                                <ahyp:hlinkClr xmlns:ahyp="http://schemas.microsoft.com/office/drawing/2018/hyperlinkcolor" val="tx"/>
                              </a:ext>
                            </a:extLst>
                          </a:hlinkClick>
                        </a:rPr>
                        <a:t>com</a:t>
                      </a:r>
                      <a:endParaRPr lang="en-US" sz="1100" dirty="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2654845"/>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Industrial Plastics Belgium</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dirty="0">
                          <a:solidFill>
                            <a:srgbClr val="1E19BA"/>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www.iplast.be</a:t>
                      </a:r>
                      <a:endParaRPr lang="en-US" sz="1100" u="sng" dirty="0">
                        <a:solidFill>
                          <a:srgbClr val="1E19BA"/>
                        </a:solidFill>
                        <a:effectLst/>
                        <a:latin typeface="+mn-lt"/>
                        <a:ea typeface="Calibri" panose="020F050202020403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1914121"/>
                  </a:ext>
                </a:extLst>
              </a:tr>
            </a:tbl>
          </a:graphicData>
        </a:graphic>
      </p:graphicFrame>
      <p:sp>
        <p:nvSpPr>
          <p:cNvPr id="3" name="TextBox 2">
            <a:extLst>
              <a:ext uri="{FF2B5EF4-FFF2-40B4-BE49-F238E27FC236}">
                <a16:creationId xmlns:a16="http://schemas.microsoft.com/office/drawing/2014/main" id="{09AC763A-7188-4F57-BB7C-C0ACE6E114B7}"/>
              </a:ext>
            </a:extLst>
          </p:cNvPr>
          <p:cNvSpPr txBox="1"/>
          <p:nvPr/>
        </p:nvSpPr>
        <p:spPr bwMode="gray">
          <a:xfrm>
            <a:off x="446915" y="1056283"/>
            <a:ext cx="7782900" cy="307777"/>
          </a:xfrm>
          <a:prstGeom prst="rect">
            <a:avLst/>
          </a:prstGeom>
        </p:spPr>
        <p:txBody>
          <a:bodyPr wrap="none" rtlCol="0">
            <a:spAutoFit/>
          </a:bodyPr>
          <a:lstStyle/>
          <a:p>
            <a:pPr>
              <a:buClr>
                <a:schemeClr val="tx1"/>
              </a:buClr>
              <a:buSzPct val="100000"/>
            </a:pPr>
            <a:r>
              <a:rPr lang="en-US" sz="1400" i="1"/>
              <a:t>This content is provided to share information and is not an endorsement of individual companies</a:t>
            </a:r>
          </a:p>
        </p:txBody>
      </p:sp>
    </p:spTree>
    <p:extLst>
      <p:ext uri="{BB962C8B-B14F-4D97-AF65-F5344CB8AC3E}">
        <p14:creationId xmlns:p14="http://schemas.microsoft.com/office/powerpoint/2010/main" val="390209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02F3D07-A244-472D-8507-6C31508695A7}"/>
              </a:ext>
            </a:extLst>
          </p:cNvPr>
          <p:cNvGraphicFramePr>
            <a:graphicFrameLocks noGrp="1"/>
          </p:cNvGraphicFramePr>
          <p:nvPr>
            <p:extLst>
              <p:ext uri="{D42A27DB-BD31-4B8C-83A1-F6EECF244321}">
                <p14:modId xmlns:p14="http://schemas.microsoft.com/office/powerpoint/2010/main" val="2861460782"/>
              </p:ext>
            </p:extLst>
          </p:nvPr>
        </p:nvGraphicFramePr>
        <p:xfrm>
          <a:off x="577450" y="1764133"/>
          <a:ext cx="11164120" cy="3918208"/>
        </p:xfrm>
        <a:graphic>
          <a:graphicData uri="http://schemas.openxmlformats.org/drawingml/2006/table">
            <a:tbl>
              <a:tblPr firstRow="1" firstCol="1" bandRow="1"/>
              <a:tblGrid>
                <a:gridCol w="1449654">
                  <a:extLst>
                    <a:ext uri="{9D8B030D-6E8A-4147-A177-3AD203B41FA5}">
                      <a16:colId xmlns:a16="http://schemas.microsoft.com/office/drawing/2014/main" val="4262604491"/>
                    </a:ext>
                  </a:extLst>
                </a:gridCol>
                <a:gridCol w="9714466">
                  <a:extLst>
                    <a:ext uri="{9D8B030D-6E8A-4147-A177-3AD203B41FA5}">
                      <a16:colId xmlns:a16="http://schemas.microsoft.com/office/drawing/2014/main" val="3054783447"/>
                    </a:ext>
                  </a:extLst>
                </a:gridCol>
              </a:tblGrid>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Elpro</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00000"/>
                          </a:solidFill>
                          <a:effectLst/>
                          <a:latin typeface="+mn-lt"/>
                          <a:ea typeface="Calibri" panose="020F0502020204030204" pitchFamily="34" charset="0"/>
                          <a:cs typeface="Arial" panose="020B0604020202020204" pitchFamily="34" charset="0"/>
                          <a:hlinkClick r:id="rId2" tooltip="https://www.elpro.com/applications/pharma-logistics/"/>
                        </a:rPr>
                        <a:t>https://www.elpro.com/applications/pharma-logistics/</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127701"/>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Berlinger</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563C1"/>
                          </a:solidFill>
                          <a:effectLst/>
                          <a:latin typeface="+mn-lt"/>
                          <a:ea typeface="Calibri" panose="020F0502020204030204" pitchFamily="34" charset="0"/>
                          <a:cs typeface="Arial" panose="020B0604020202020204" pitchFamily="34" charset="0"/>
                          <a:hlinkClick r:id="rId3" tooltip="https://www.berlinger.com/temperature-monitoring/products-hardware/productdetail/product/show/produkt/q-tag-clm-doc-d/"/>
                        </a:rPr>
                        <a:t>https://www.berlinger.com/temperature-monitoring/products-hardware/productdetail/product/show/Produkt/q-tag-clm-doc-d/</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465273"/>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Cryopak</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00000"/>
                          </a:solidFill>
                          <a:effectLst/>
                          <a:latin typeface="+mn-lt"/>
                          <a:ea typeface="Calibri" panose="020F0502020204030204" pitchFamily="34" charset="0"/>
                          <a:cs typeface="Arial" panose="020B0604020202020204" pitchFamily="34" charset="0"/>
                          <a:hlinkClick r:id="rId4" tooltip="https://www.cryopak.com/temperature-monitors/data-loggers/iminiplus-dry-ice/"/>
                        </a:rPr>
                        <a:t>https://www.cryopak.com/temperature-monitors/data-loggers/iminiplus-dry-ice/</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647671"/>
                  </a:ext>
                </a:extLst>
              </a:tr>
              <a:tr h="352716">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Hanwell</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563C1"/>
                          </a:solidFill>
                          <a:effectLst/>
                          <a:latin typeface="+mn-lt"/>
                          <a:ea typeface="Calibri" panose="020F0502020204030204" pitchFamily="34" charset="0"/>
                          <a:cs typeface="Arial" panose="020B0604020202020204" pitchFamily="34" charset="0"/>
                          <a:hlinkClick r:id="rId5" tooltip="https://hanwell.com/hanwell-icespy-wireless-temperature-monitoring/"/>
                        </a:rPr>
                        <a:t>https://hanwell.com/hanwell-icespy-wireless-temperature-monitoring/</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2654845"/>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Logmore</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00000"/>
                          </a:solidFill>
                          <a:effectLst/>
                          <a:latin typeface="+mn-lt"/>
                          <a:ea typeface="Calibri" panose="020F0502020204030204" pitchFamily="34" charset="0"/>
                          <a:cs typeface="Arial" panose="020B0604020202020204" pitchFamily="34" charset="0"/>
                          <a:hlinkClick r:id="rId6" tooltip="https://www.logmore.com/"/>
                        </a:rPr>
                        <a:t>https://www.logmore.com/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1914121"/>
                  </a:ext>
                </a:extLst>
              </a:tr>
              <a:tr h="391048">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LS Technology</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563C1"/>
                          </a:solidFill>
                          <a:effectLst/>
                          <a:latin typeface="+mn-lt"/>
                          <a:ea typeface="Calibri" panose="020F0502020204030204" pitchFamily="34" charset="0"/>
                          <a:cs typeface="Arial" panose="020B0604020202020204" pitchFamily="34" charset="0"/>
                          <a:hlinkClick r:id="rId7" tooltip="https://www.loggershop.co.uk/"/>
                        </a:rPr>
                        <a:t>https://www.loggershop.co.uk</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581011"/>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Oceasoft</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00000"/>
                          </a:solidFill>
                          <a:effectLst/>
                          <a:latin typeface="+mn-lt"/>
                          <a:ea typeface="Calibri" panose="020F0502020204030204" pitchFamily="34" charset="0"/>
                          <a:cs typeface="Arial" panose="020B0604020202020204" pitchFamily="34" charset="0"/>
                          <a:hlinkClick r:id="rId8" tooltip="https://www.oceasoft.com/"/>
                        </a:rPr>
                        <a:t>https://www.oceasoft.com/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9811519"/>
                  </a:ext>
                </a:extLst>
              </a:tr>
              <a:tr h="352716">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Omega</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563C1"/>
                          </a:solidFill>
                          <a:effectLst/>
                          <a:latin typeface="+mn-lt"/>
                          <a:ea typeface="Calibri" panose="020F0502020204030204" pitchFamily="34" charset="0"/>
                          <a:cs typeface="Arial" panose="020B0604020202020204" pitchFamily="34" charset="0"/>
                          <a:hlinkClick r:id="rId9" tooltip="https://www.omega.com/en-us/control-and-monitoring-devices/data-loggers/temperature-and-humidity-data-loggers/p/om-cp-cryo-temp-logger"/>
                        </a:rPr>
                        <a:t>https://www.omega.com/en-us/control-and-monitoring-devices/data-loggers/temperature-and-humidity-data-loggers/p/OM-CP-CRYO-TEMP-Logger</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2325342"/>
                  </a:ext>
                </a:extLst>
              </a:tr>
              <a:tr h="352716">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Onset</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00000"/>
                          </a:solidFill>
                          <a:effectLst/>
                          <a:latin typeface="+mn-lt"/>
                          <a:ea typeface="Calibri" panose="020F0502020204030204" pitchFamily="34" charset="0"/>
                          <a:cs typeface="Arial" panose="020B0604020202020204" pitchFamily="34" charset="0"/>
                          <a:hlinkClick r:id="rId10" tooltip="https://www.onsetcomp.com/intemp"/>
                        </a:rPr>
                        <a:t>https://www.onsetcomp.com/intemp</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4945032"/>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Sensitech</a:t>
                      </a:r>
                      <a:endParaRPr lang="en-US" sz="1400" b="1">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effectLst/>
                          <a:latin typeface="+mn-lt"/>
                          <a:ea typeface="Calibri" panose="020F0502020204030204" pitchFamily="34" charset="0"/>
                          <a:cs typeface="Arial" panose="020B0604020202020204" pitchFamily="34" charset="0"/>
                          <a:hlinkClick r:id="rId11"/>
                        </a:rPr>
                        <a:t>https://</a:t>
                      </a:r>
                      <a:r>
                        <a:rPr lang="en-US" sz="1100" err="1">
                          <a:effectLst/>
                          <a:latin typeface="+mn-lt"/>
                          <a:ea typeface="Calibri" panose="020F0502020204030204" pitchFamily="34" charset="0"/>
                          <a:cs typeface="Arial" panose="020B0604020202020204" pitchFamily="34" charset="0"/>
                          <a:hlinkClick r:id="rId11"/>
                        </a:rPr>
                        <a:t>www.sensitech.com</a:t>
                      </a:r>
                      <a:r>
                        <a:rPr lang="en-US" sz="1100">
                          <a:effectLst/>
                          <a:latin typeface="+mn-lt"/>
                          <a:ea typeface="Calibri" panose="020F0502020204030204" pitchFamily="34" charset="0"/>
                          <a:cs typeface="Arial" panose="020B0604020202020204" pitchFamily="34" charset="0"/>
                          <a:hlinkClick r:id="rId11"/>
                        </a:rPr>
                        <a:t>/</a:t>
                      </a:r>
                      <a:r>
                        <a:rPr lang="en-US" sz="1100" err="1">
                          <a:effectLst/>
                          <a:latin typeface="+mn-lt"/>
                          <a:ea typeface="Calibri" panose="020F0502020204030204" pitchFamily="34" charset="0"/>
                          <a:cs typeface="Arial" panose="020B0604020202020204" pitchFamily="34" charset="0"/>
                          <a:hlinkClick r:id="rId11"/>
                        </a:rPr>
                        <a:t>en</a:t>
                      </a:r>
                      <a:r>
                        <a:rPr lang="en-US" sz="1100">
                          <a:effectLst/>
                          <a:latin typeface="+mn-lt"/>
                          <a:ea typeface="Calibri" panose="020F0502020204030204" pitchFamily="34" charset="0"/>
                          <a:cs typeface="Arial" panose="020B0604020202020204" pitchFamily="34" charset="0"/>
                          <a:hlinkClick r:id="rId11"/>
                        </a:rPr>
                        <a:t>/products/monitors/conventional/</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2276870"/>
                  </a:ext>
                </a:extLst>
              </a:tr>
              <a:tr h="352716">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TipTemp</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u="sng">
                          <a:solidFill>
                            <a:srgbClr val="0563C1"/>
                          </a:solidFill>
                          <a:effectLst/>
                          <a:latin typeface="+mn-lt"/>
                          <a:ea typeface="Calibri" panose="020F0502020204030204" pitchFamily="34" charset="0"/>
                          <a:cs typeface="Arial" panose="020B0604020202020204" pitchFamily="34" charset="0"/>
                          <a:hlinkClick r:id="rId12" tooltip="https://www.tiptemp.com/products/cyrogenic-temperature-recorders/apsrec001-single-use-dry-ice-recorder.html"/>
                        </a:rPr>
                        <a:t>https://www.tiptemp.com/Products/Cyrogenic-Temperature-Recorders/APSREC001-Single-Use-Dry-Ice-Recorder.html</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3693917"/>
                  </a:ext>
                </a:extLst>
              </a:tr>
            </a:tbl>
          </a:graphicData>
        </a:graphic>
      </p:graphicFrame>
      <p:sp>
        <p:nvSpPr>
          <p:cNvPr id="8" name="Title 1">
            <a:extLst>
              <a:ext uri="{FF2B5EF4-FFF2-40B4-BE49-F238E27FC236}">
                <a16:creationId xmlns:a16="http://schemas.microsoft.com/office/drawing/2014/main" id="{F9FF450E-BEFB-ED47-A335-1F4A8DE68403}"/>
              </a:ext>
            </a:extLst>
          </p:cNvPr>
          <p:cNvSpPr>
            <a:spLocks noGrp="1"/>
          </p:cNvSpPr>
          <p:nvPr>
            <p:ph type="title"/>
          </p:nvPr>
        </p:nvSpPr>
        <p:spPr/>
        <p:txBody>
          <a:bodyPr/>
          <a:lstStyle/>
          <a:p>
            <a:r>
              <a:rPr lang="en-US"/>
              <a:t>Temperature Monitoring Device Suppliers</a:t>
            </a:r>
          </a:p>
        </p:txBody>
      </p:sp>
      <p:sp>
        <p:nvSpPr>
          <p:cNvPr id="5" name="TextBox 4">
            <a:extLst>
              <a:ext uri="{FF2B5EF4-FFF2-40B4-BE49-F238E27FC236}">
                <a16:creationId xmlns:a16="http://schemas.microsoft.com/office/drawing/2014/main" id="{D13B8A8B-749F-46DB-AD03-4F7597C8EA55}"/>
              </a:ext>
            </a:extLst>
          </p:cNvPr>
          <p:cNvSpPr txBox="1"/>
          <p:nvPr/>
        </p:nvSpPr>
        <p:spPr bwMode="gray">
          <a:xfrm>
            <a:off x="446915" y="1056283"/>
            <a:ext cx="7782900" cy="307777"/>
          </a:xfrm>
          <a:prstGeom prst="rect">
            <a:avLst/>
          </a:prstGeom>
        </p:spPr>
        <p:txBody>
          <a:bodyPr wrap="none" rtlCol="0">
            <a:spAutoFit/>
          </a:bodyPr>
          <a:lstStyle/>
          <a:p>
            <a:pPr>
              <a:buClr>
                <a:schemeClr val="tx1"/>
              </a:buClr>
              <a:buSzPct val="100000"/>
            </a:pPr>
            <a:r>
              <a:rPr lang="en-US" sz="1400" i="1"/>
              <a:t>This content is provided to share information and is not an endorsement of individual companies</a:t>
            </a:r>
          </a:p>
        </p:txBody>
      </p:sp>
    </p:spTree>
    <p:extLst>
      <p:ext uri="{BB962C8B-B14F-4D97-AF65-F5344CB8AC3E}">
        <p14:creationId xmlns:p14="http://schemas.microsoft.com/office/powerpoint/2010/main" val="26781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B4DF06-BEF1-0641-BF93-ED9637AEC7EA}"/>
              </a:ext>
            </a:extLst>
          </p:cNvPr>
          <p:cNvSpPr txBox="1"/>
          <p:nvPr/>
        </p:nvSpPr>
        <p:spPr bwMode="gray">
          <a:xfrm>
            <a:off x="6093308" y="514408"/>
            <a:ext cx="5319016" cy="5309146"/>
          </a:xfrm>
          <a:prstGeom prst="rect">
            <a:avLst/>
          </a:prstGeom>
        </p:spPr>
        <p:txBody>
          <a:bodyPr wrap="square" rtlCol="0">
            <a:spAutoFit/>
          </a:bodyPr>
          <a:lstStyle/>
          <a:p>
            <a:r>
              <a:rPr lang="en-US" sz="1600"/>
              <a:t>Pfizer does not recommend redistribution of Pfizer &amp; </a:t>
            </a:r>
            <a:r>
              <a:rPr lang="en-US" sz="1600" err="1"/>
              <a:t>BioNTech’s</a:t>
            </a:r>
            <a:r>
              <a:rPr lang="en-US" sz="1600"/>
              <a:t> COVID-19 vaccine as part of regular operations because of increased risks to the vaccine. Understanding that redistribution may be required and encouraged by local regulatory authorities, Pfizer has provided the following guidance to reduce the risks to the vaccine during redistribution. </a:t>
            </a:r>
          </a:p>
          <a:p>
            <a:endParaRPr lang="en-US" sz="1600"/>
          </a:p>
          <a:p>
            <a:pPr>
              <a:spcAft>
                <a:spcPts val="600"/>
              </a:spcAft>
            </a:pPr>
            <a:r>
              <a:rPr lang="en-US" sz="1600"/>
              <a:t>Potential redistribution example scenarios: </a:t>
            </a:r>
          </a:p>
          <a:p>
            <a:pPr marL="233363" indent="-233363">
              <a:spcAft>
                <a:spcPts val="600"/>
              </a:spcAft>
              <a:buClr>
                <a:srgbClr val="0EB2F0"/>
              </a:buClr>
              <a:buFont typeface="Arial" panose="020B0604020202020204" pitchFamily="34" charset="0"/>
              <a:buChar char="•"/>
            </a:pPr>
            <a:r>
              <a:rPr lang="en-US" sz="1600"/>
              <a:t>Transport to an off-site or satellite clinic </a:t>
            </a:r>
          </a:p>
          <a:p>
            <a:pPr marL="233363" indent="-233363">
              <a:spcAft>
                <a:spcPts val="600"/>
              </a:spcAft>
              <a:buClr>
                <a:srgbClr val="0EB2F0"/>
              </a:buClr>
              <a:buFont typeface="Arial" panose="020B0604020202020204" pitchFamily="34" charset="0"/>
              <a:buChar char="•"/>
            </a:pPr>
            <a:r>
              <a:rPr lang="en-US" sz="1600"/>
              <a:t>Transport to remote communities with lower population density</a:t>
            </a:r>
          </a:p>
          <a:p>
            <a:pPr marL="233363" indent="-233363">
              <a:spcAft>
                <a:spcPts val="600"/>
              </a:spcAft>
              <a:buClr>
                <a:srgbClr val="0EB2F0"/>
              </a:buClr>
              <a:buFont typeface="Arial" panose="020B0604020202020204" pitchFamily="34" charset="0"/>
              <a:buChar char="•"/>
            </a:pPr>
            <a:r>
              <a:rPr lang="en-US" sz="1600"/>
              <a:t>Transport to long term care facilities (LTCF)</a:t>
            </a:r>
          </a:p>
          <a:p>
            <a:pPr marL="233363" indent="-233363">
              <a:spcAft>
                <a:spcPts val="600"/>
              </a:spcAft>
              <a:buClr>
                <a:srgbClr val="0EB2F0"/>
              </a:buClr>
              <a:buFont typeface="Arial" panose="020B0604020202020204" pitchFamily="34" charset="0"/>
              <a:buChar char="•"/>
            </a:pPr>
            <a:r>
              <a:rPr lang="en-US" sz="1600"/>
              <a:t>Transport to another site to avoid wastage </a:t>
            </a:r>
          </a:p>
          <a:p>
            <a:pPr marL="233363" indent="-233363">
              <a:spcAft>
                <a:spcPts val="600"/>
              </a:spcAft>
              <a:buClr>
                <a:srgbClr val="0EB2F0"/>
              </a:buClr>
              <a:buFont typeface="Arial" panose="020B0604020202020204" pitchFamily="34" charset="0"/>
              <a:buChar char="•"/>
            </a:pPr>
            <a:r>
              <a:rPr lang="en-US" sz="1600"/>
              <a:t>Pharmacy to hospital/clinics</a:t>
            </a:r>
          </a:p>
          <a:p>
            <a:pPr marL="233363" indent="-233363">
              <a:spcAft>
                <a:spcPts val="600"/>
              </a:spcAft>
              <a:buClr>
                <a:srgbClr val="0EB2F0"/>
              </a:buClr>
              <a:buFont typeface="Arial" panose="020B0604020202020204" pitchFamily="34" charset="0"/>
              <a:buChar char="•"/>
            </a:pPr>
            <a:r>
              <a:rPr lang="en-US" sz="1600"/>
              <a:t>Distributor/wholesaler to ultimate point of use (POU)</a:t>
            </a:r>
          </a:p>
          <a:p>
            <a:endParaRPr lang="en-US" sz="1600"/>
          </a:p>
          <a:p>
            <a:endParaRPr lang="en-US" sz="1600"/>
          </a:p>
          <a:p>
            <a:pPr>
              <a:buClr>
                <a:schemeClr val="tx1"/>
              </a:buClr>
              <a:buSzPct val="100000"/>
            </a:pPr>
            <a:endParaRPr lang="en-US" sz="1600">
              <a:highlight>
                <a:srgbClr val="FFFF00"/>
              </a:highlight>
            </a:endParaRPr>
          </a:p>
        </p:txBody>
      </p:sp>
      <p:sp>
        <p:nvSpPr>
          <p:cNvPr id="11" name="Title 1">
            <a:extLst>
              <a:ext uri="{FF2B5EF4-FFF2-40B4-BE49-F238E27FC236}">
                <a16:creationId xmlns:a16="http://schemas.microsoft.com/office/drawing/2014/main" id="{678D8811-5327-754C-98D1-F18A8409C2D7}"/>
              </a:ext>
            </a:extLst>
          </p:cNvPr>
          <p:cNvSpPr>
            <a:spLocks noGrp="1"/>
          </p:cNvSpPr>
          <p:nvPr>
            <p:ph type="title"/>
          </p:nvPr>
        </p:nvSpPr>
        <p:spPr>
          <a:xfrm>
            <a:off x="446916" y="631371"/>
            <a:ext cx="4411524" cy="1791316"/>
          </a:xfrm>
        </p:spPr>
        <p:txBody>
          <a:bodyPr anchor="t" anchorCtr="0"/>
          <a:lstStyle/>
          <a:p>
            <a:r>
              <a:rPr lang="en-US" sz="4800">
                <a:solidFill>
                  <a:srgbClr val="1E19BA"/>
                </a:solidFill>
              </a:rPr>
              <a:t>Why Transport or Redistribute Vaccine?</a:t>
            </a:r>
            <a:endParaRPr lang="en-US" sz="4800"/>
          </a:p>
        </p:txBody>
      </p:sp>
      <p:sp>
        <p:nvSpPr>
          <p:cNvPr id="13" name="Left Brace 12">
            <a:extLst>
              <a:ext uri="{FF2B5EF4-FFF2-40B4-BE49-F238E27FC236}">
                <a16:creationId xmlns:a16="http://schemas.microsoft.com/office/drawing/2014/main" id="{5A979779-B5CD-1E47-B5FC-077F1344A196}"/>
              </a:ext>
            </a:extLst>
          </p:cNvPr>
          <p:cNvSpPr/>
          <p:nvPr/>
        </p:nvSpPr>
        <p:spPr>
          <a:xfrm>
            <a:off x="5099533" y="631371"/>
            <a:ext cx="508042" cy="5045643"/>
          </a:xfrm>
          <a:prstGeom prst="leftBrace">
            <a:avLst>
              <a:gd name="adj1" fmla="val 54917"/>
              <a:gd name="adj2" fmla="val 20628"/>
            </a:avLst>
          </a:prstGeom>
          <a:noFill/>
          <a:ln w="25400" cap="rnd">
            <a:solidFill>
              <a:schemeClr val="bg1">
                <a:lumMod val="65000"/>
              </a:schemeClr>
            </a:solidFill>
            <a:prstDash val="sysDot"/>
            <a:round/>
            <a:headEnd/>
            <a:tailEnd/>
          </a:ln>
          <a:effectLst/>
        </p:spPr>
        <p:txBody>
          <a:bodyPr rtlCol="0" anchor="ctr"/>
          <a:lstStyle/>
          <a:p>
            <a:pPr algn="ctr"/>
            <a:endParaRPr lang="en-US"/>
          </a:p>
        </p:txBody>
      </p:sp>
      <p:pic>
        <p:nvPicPr>
          <p:cNvPr id="14" name="Graphic 13">
            <a:extLst>
              <a:ext uri="{FF2B5EF4-FFF2-40B4-BE49-F238E27FC236}">
                <a16:creationId xmlns:a16="http://schemas.microsoft.com/office/drawing/2014/main" id="{135E18EF-5072-324B-BDF9-337B790EAC6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633" t="30200" r="11683" b="28279"/>
          <a:stretch/>
        </p:blipFill>
        <p:spPr>
          <a:xfrm>
            <a:off x="161365" y="3571660"/>
            <a:ext cx="3837608" cy="2105354"/>
          </a:xfrm>
          <a:prstGeom prst="rect">
            <a:avLst/>
          </a:prstGeom>
        </p:spPr>
      </p:pic>
    </p:spTree>
    <p:extLst>
      <p:ext uri="{BB962C8B-B14F-4D97-AF65-F5344CB8AC3E}">
        <p14:creationId xmlns:p14="http://schemas.microsoft.com/office/powerpoint/2010/main" val="701904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Placeholder: Thermal Shipper Suppliers</a:t>
            </a:r>
          </a:p>
        </p:txBody>
      </p:sp>
      <p:graphicFrame>
        <p:nvGraphicFramePr>
          <p:cNvPr id="5" name="Table 4">
            <a:extLst>
              <a:ext uri="{FF2B5EF4-FFF2-40B4-BE49-F238E27FC236}">
                <a16:creationId xmlns:a16="http://schemas.microsoft.com/office/drawing/2014/main" id="{3CE0BAE7-D6E4-C241-B384-0A82ED58F203}"/>
              </a:ext>
            </a:extLst>
          </p:cNvPr>
          <p:cNvGraphicFramePr>
            <a:graphicFrameLocks noGrp="1"/>
          </p:cNvGraphicFramePr>
          <p:nvPr>
            <p:extLst>
              <p:ext uri="{D42A27DB-BD31-4B8C-83A1-F6EECF244321}">
                <p14:modId xmlns:p14="http://schemas.microsoft.com/office/powerpoint/2010/main" val="802413301"/>
              </p:ext>
            </p:extLst>
          </p:nvPr>
        </p:nvGraphicFramePr>
        <p:xfrm>
          <a:off x="577450" y="1762096"/>
          <a:ext cx="11164120" cy="2779736"/>
        </p:xfrm>
        <a:graphic>
          <a:graphicData uri="http://schemas.openxmlformats.org/drawingml/2006/table">
            <a:tbl>
              <a:tblPr firstRow="1" firstCol="1" bandRow="1"/>
              <a:tblGrid>
                <a:gridCol w="1449654">
                  <a:extLst>
                    <a:ext uri="{9D8B030D-6E8A-4147-A177-3AD203B41FA5}">
                      <a16:colId xmlns:a16="http://schemas.microsoft.com/office/drawing/2014/main" val="4262604491"/>
                    </a:ext>
                  </a:extLst>
                </a:gridCol>
                <a:gridCol w="9714466">
                  <a:extLst>
                    <a:ext uri="{9D8B030D-6E8A-4147-A177-3AD203B41FA5}">
                      <a16:colId xmlns:a16="http://schemas.microsoft.com/office/drawing/2014/main" val="3054783447"/>
                    </a:ext>
                  </a:extLst>
                </a:gridCol>
              </a:tblGrid>
              <a:tr h="374894">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Softbox</a:t>
                      </a:r>
                      <a:endParaRPr lang="en-US" sz="1400" b="1">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2"/>
                        </a:rPr>
                        <a:t>https://www.softboxsystems.com/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12770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Cold Chain Technologies</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3"/>
                        </a:rPr>
                        <a:t>https://www.coldchaintech.com/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465273"/>
                  </a:ext>
                </a:extLst>
              </a:tr>
              <a:tr h="374894">
                <a:tc>
                  <a:txBody>
                    <a:bodyPr/>
                    <a:lstStyle/>
                    <a:p>
                      <a:pPr marL="0" marR="0" algn="l" defTabSz="914400" rtl="0" eaLnBrk="1" latinLnBrk="0" hangingPunct="1">
                        <a:spcBef>
                          <a:spcPts val="0"/>
                        </a:spcBef>
                        <a:spcAft>
                          <a:spcPts val="0"/>
                        </a:spcAft>
                      </a:pPr>
                      <a:r>
                        <a:rPr lang="en-US" sz="1400" b="1" kern="1200" err="1">
                          <a:solidFill>
                            <a:srgbClr val="1E19BA"/>
                          </a:solidFill>
                          <a:effectLst/>
                          <a:latin typeface="+mn-lt"/>
                          <a:ea typeface="Calibri" panose="020F0502020204030204" pitchFamily="34" charset="0"/>
                          <a:cs typeface="Arial" panose="020B0604020202020204" pitchFamily="34" charset="0"/>
                        </a:rPr>
                        <a:t>Sofrigam</a:t>
                      </a:r>
                      <a:endParaRPr lang="en-US" sz="1400" b="1" kern="12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4"/>
                        </a:rPr>
                        <a:t>https://sofrigam.com/en</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64767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Pelican Biothermal</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5"/>
                        </a:rPr>
                        <a:t>https://pelicanbiothermal.com/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2654845"/>
                  </a:ext>
                </a:extLst>
              </a:tr>
              <a:tr h="374894">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va</a:t>
                      </a:r>
                      <a:r>
                        <a:rPr lang="en-US" sz="1400" b="1">
                          <a:solidFill>
                            <a:srgbClr val="1E19BA"/>
                          </a:solidFill>
                          <a:effectLst/>
                          <a:latin typeface="+mn-lt"/>
                          <a:ea typeface="Calibri" panose="020F0502020204030204" pitchFamily="34" charset="0"/>
                          <a:cs typeface="Arial" panose="020B0604020202020204" pitchFamily="34" charset="0"/>
                        </a:rPr>
                        <a:t>-Q-</a:t>
                      </a:r>
                      <a:r>
                        <a:rPr lang="en-US" sz="1400" b="1" err="1">
                          <a:solidFill>
                            <a:srgbClr val="1E19BA"/>
                          </a:solidFill>
                          <a:effectLst/>
                          <a:latin typeface="+mn-lt"/>
                          <a:ea typeface="Calibri" panose="020F0502020204030204" pitchFamily="34" charset="0"/>
                          <a:cs typeface="Arial" panose="020B0604020202020204" pitchFamily="34" charset="0"/>
                        </a:rPr>
                        <a:t>tec</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6"/>
                        </a:rPr>
                        <a:t>https://va-q-tec.com/en/</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191412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panose="020B0604020202020204" pitchFamily="34" charset="0"/>
                        </a:rPr>
                        <a:t>Sonoco </a:t>
                      </a:r>
                      <a:r>
                        <a:rPr lang="en-US" sz="1400" b="1" err="1">
                          <a:solidFill>
                            <a:srgbClr val="1E19BA"/>
                          </a:solidFill>
                          <a:effectLst/>
                          <a:latin typeface="+mn-lt"/>
                          <a:ea typeface="Calibri" panose="020F0502020204030204" pitchFamily="34" charset="0"/>
                          <a:cs typeface="Arial" panose="020B0604020202020204" pitchFamily="34" charset="0"/>
                        </a:rPr>
                        <a:t>Thermosafe</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800" u="sng" kern="1200">
                          <a:solidFill>
                            <a:schemeClr val="tx1"/>
                          </a:solidFill>
                          <a:effectLst/>
                          <a:latin typeface="+mn-lt"/>
                          <a:ea typeface="+mn-ea"/>
                          <a:cs typeface="+mn-cs"/>
                          <a:hlinkClick r:id="rId7"/>
                        </a:rPr>
                        <a:t>https://www.thermosafe.com/</a:t>
                      </a:r>
                      <a:endParaRPr lang="en-US" sz="11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581011"/>
                  </a:ext>
                </a:extLst>
              </a:tr>
              <a:tr h="374894">
                <a:tc>
                  <a:txBody>
                    <a:bodyPr/>
                    <a:lstStyle/>
                    <a:p>
                      <a:pPr marL="0" marR="0">
                        <a:spcBef>
                          <a:spcPts val="0"/>
                        </a:spcBef>
                        <a:spcAft>
                          <a:spcPts val="0"/>
                        </a:spcAft>
                      </a:pPr>
                      <a:r>
                        <a:rPr lang="en-US" sz="1400" b="1" err="1">
                          <a:solidFill>
                            <a:srgbClr val="1E19BA"/>
                          </a:solidFill>
                          <a:effectLst/>
                          <a:latin typeface="+mn-lt"/>
                          <a:ea typeface="Calibri" panose="020F0502020204030204" pitchFamily="34" charset="0"/>
                          <a:cs typeface="Arial" panose="020B0604020202020204" pitchFamily="34" charset="0"/>
                        </a:rPr>
                        <a:t>AeroSafe</a:t>
                      </a:r>
                      <a:endParaRPr lang="en-US" sz="1400">
                        <a:solidFill>
                          <a:srgbClr val="1E19BA"/>
                        </a:solidFill>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lgn="l" defTabSz="914400" rtl="0" eaLnBrk="1" latinLnBrk="0" hangingPunct="1">
                        <a:spcBef>
                          <a:spcPts val="0"/>
                        </a:spcBef>
                        <a:spcAft>
                          <a:spcPts val="0"/>
                        </a:spcAft>
                      </a:pPr>
                      <a:r>
                        <a:rPr lang="en-US" sz="1800" u="sng" kern="1200">
                          <a:solidFill>
                            <a:schemeClr val="accent1"/>
                          </a:solidFill>
                          <a:effectLst/>
                          <a:latin typeface="+mn-lt"/>
                          <a:ea typeface="+mn-ea"/>
                          <a:cs typeface="+mn-cs"/>
                          <a:hlinkClick r:id="rId8">
                            <a:extLst>
                              <a:ext uri="{A12FA001-AC4F-418D-AE19-62706E023703}">
                                <ahyp:hlinkClr xmlns:ahyp="http://schemas.microsoft.com/office/drawing/2018/hyperlinkcolor" val="tx"/>
                              </a:ext>
                            </a:extLst>
                          </a:hlinkClick>
                        </a:rPr>
                        <a:t>https://www.aerosafeglobal.com/</a:t>
                      </a:r>
                      <a:endParaRPr lang="en-US" sz="1800" u="sng" kern="1200">
                        <a:solidFill>
                          <a:schemeClr val="accent1"/>
                        </a:solidFill>
                        <a:effectLst/>
                        <a:latin typeface="+mn-lt"/>
                        <a:ea typeface="+mn-ea"/>
                        <a:cs typeface="+mn-cs"/>
                      </a:endParaRPr>
                    </a:p>
                  </a:txBody>
                  <a:tcPr marL="68580" marR="68580"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9811519"/>
                  </a:ext>
                </a:extLst>
              </a:tr>
            </a:tbl>
          </a:graphicData>
        </a:graphic>
      </p:graphicFrame>
      <p:sp>
        <p:nvSpPr>
          <p:cNvPr id="6" name="TextBox 5">
            <a:extLst>
              <a:ext uri="{FF2B5EF4-FFF2-40B4-BE49-F238E27FC236}">
                <a16:creationId xmlns:a16="http://schemas.microsoft.com/office/drawing/2014/main" id="{D06B9B9E-9D55-4445-93EA-52308885D073}"/>
              </a:ext>
            </a:extLst>
          </p:cNvPr>
          <p:cNvSpPr txBox="1"/>
          <p:nvPr/>
        </p:nvSpPr>
        <p:spPr bwMode="gray">
          <a:xfrm>
            <a:off x="446915" y="1056283"/>
            <a:ext cx="7782900" cy="307777"/>
          </a:xfrm>
          <a:prstGeom prst="rect">
            <a:avLst/>
          </a:prstGeom>
        </p:spPr>
        <p:txBody>
          <a:bodyPr wrap="none" rtlCol="0">
            <a:spAutoFit/>
          </a:bodyPr>
          <a:lstStyle/>
          <a:p>
            <a:pPr>
              <a:buClr>
                <a:schemeClr val="tx1"/>
              </a:buClr>
              <a:buSzPct val="100000"/>
            </a:pPr>
            <a:r>
              <a:rPr lang="en-US" sz="1400" i="1"/>
              <a:t>This content is provided to share information and is not an endorsement of individual companies</a:t>
            </a:r>
          </a:p>
        </p:txBody>
      </p:sp>
    </p:spTree>
    <p:extLst>
      <p:ext uri="{BB962C8B-B14F-4D97-AF65-F5344CB8AC3E}">
        <p14:creationId xmlns:p14="http://schemas.microsoft.com/office/powerpoint/2010/main" val="1774472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BB14-A14D-445D-B0F6-768C5B8C405F}"/>
              </a:ext>
            </a:extLst>
          </p:cNvPr>
          <p:cNvSpPr>
            <a:spLocks noGrp="1"/>
          </p:cNvSpPr>
          <p:nvPr>
            <p:ph type="title"/>
          </p:nvPr>
        </p:nvSpPr>
        <p:spPr/>
        <p:txBody>
          <a:bodyPr/>
          <a:lstStyle/>
          <a:p>
            <a:r>
              <a:rPr lang="en-US"/>
              <a:t>Placeholder: Transport Suppliers</a:t>
            </a:r>
          </a:p>
        </p:txBody>
      </p:sp>
      <p:graphicFrame>
        <p:nvGraphicFramePr>
          <p:cNvPr id="6" name="Table 5">
            <a:extLst>
              <a:ext uri="{FF2B5EF4-FFF2-40B4-BE49-F238E27FC236}">
                <a16:creationId xmlns:a16="http://schemas.microsoft.com/office/drawing/2014/main" id="{9EB557B1-5090-EC42-BF2E-8CA68ACE8E0A}"/>
              </a:ext>
            </a:extLst>
          </p:cNvPr>
          <p:cNvGraphicFramePr>
            <a:graphicFrameLocks noGrp="1"/>
          </p:cNvGraphicFramePr>
          <p:nvPr>
            <p:extLst>
              <p:ext uri="{D42A27DB-BD31-4B8C-83A1-F6EECF244321}">
                <p14:modId xmlns:p14="http://schemas.microsoft.com/office/powerpoint/2010/main" val="3769030856"/>
              </p:ext>
            </p:extLst>
          </p:nvPr>
        </p:nvGraphicFramePr>
        <p:xfrm>
          <a:off x="577450" y="1762096"/>
          <a:ext cx="11164120" cy="3748940"/>
        </p:xfrm>
        <a:graphic>
          <a:graphicData uri="http://schemas.openxmlformats.org/drawingml/2006/table">
            <a:tbl>
              <a:tblPr firstRow="1" firstCol="1" bandRow="1"/>
              <a:tblGrid>
                <a:gridCol w="1449654">
                  <a:extLst>
                    <a:ext uri="{9D8B030D-6E8A-4147-A177-3AD203B41FA5}">
                      <a16:colId xmlns:a16="http://schemas.microsoft.com/office/drawing/2014/main" val="4262604491"/>
                    </a:ext>
                  </a:extLst>
                </a:gridCol>
                <a:gridCol w="9714466">
                  <a:extLst>
                    <a:ext uri="{9D8B030D-6E8A-4147-A177-3AD203B41FA5}">
                      <a16:colId xmlns:a16="http://schemas.microsoft.com/office/drawing/2014/main" val="3054783447"/>
                    </a:ext>
                  </a:extLst>
                </a:gridCol>
              </a:tblGrid>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FedEx</a:t>
                      </a:r>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a:spcBef>
                          <a:spcPts val="0"/>
                        </a:spcBef>
                        <a:spcAft>
                          <a:spcPts val="0"/>
                        </a:spcAft>
                        <a:buNone/>
                      </a:pPr>
                      <a:r>
                        <a:rPr lang="en-US" sz="1100">
                          <a:hlinkClick r:id="rId2"/>
                        </a:rPr>
                        <a:t>https://www.fedex.com/</a:t>
                      </a:r>
                      <a:endParaRPr lang="en-US" sz="1100"/>
                    </a:p>
                  </a:txBody>
                  <a:tcPr marL="68580" marR="68580" marT="0" marB="0" anchor="ctr">
                    <a:lnL>
                      <a:noFill/>
                    </a:lnL>
                    <a:lnR>
                      <a:noFill/>
                    </a:lnR>
                    <a:lnT w="38100" cap="flat" cmpd="sng" algn="ctr">
                      <a:solidFill>
                        <a:srgbClr val="1E19BA"/>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12770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UPS</a:t>
                      </a: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hlinkClick r:id="rId3"/>
                        </a:rPr>
                        <a:t>https://www.ups.com/</a:t>
                      </a:r>
                      <a:endParaRPr lang="en-US" sz="1100"/>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1465273"/>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Marken</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effectLst/>
                          <a:latin typeface="+mn-lt"/>
                          <a:ea typeface="Calibri" panose="020F0502020204030204" pitchFamily="34" charset="0"/>
                          <a:cs typeface="Arial"/>
                          <a:hlinkClick r:id="rId4"/>
                        </a:rPr>
                        <a:t>https://www.marken.com/</a:t>
                      </a:r>
                      <a:endParaRPr lang="en-US" sz="1100">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647671"/>
                  </a:ext>
                </a:extLst>
              </a:tr>
              <a:tr h="374894">
                <a:tc>
                  <a:txBody>
                    <a:bodyPr/>
                    <a:lstStyle/>
                    <a:p>
                      <a:pPr marL="0" marR="0">
                        <a:spcBef>
                          <a:spcPts val="0"/>
                        </a:spcBef>
                        <a:spcAft>
                          <a:spcPts val="0"/>
                        </a:spcAft>
                      </a:pPr>
                      <a:r>
                        <a:rPr lang="en-US" sz="1400" b="1">
                          <a:solidFill>
                            <a:srgbClr val="1E19BA"/>
                          </a:solidFill>
                          <a:effectLst/>
                          <a:latin typeface="+mn-lt"/>
                          <a:ea typeface="Calibri" panose="020F0502020204030204" pitchFamily="34" charset="0"/>
                          <a:cs typeface="Arial"/>
                        </a:rPr>
                        <a:t>World Courier</a:t>
                      </a:r>
                      <a:endParaRPr lang="en-US" sz="1400">
                        <a:solidFill>
                          <a:srgbClr val="1E19BA"/>
                        </a:solidFill>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100">
                          <a:effectLst/>
                          <a:latin typeface="+mn-lt"/>
                          <a:ea typeface="Calibri" panose="020F0502020204030204" pitchFamily="34" charset="0"/>
                          <a:cs typeface="Arial"/>
                          <a:hlinkClick r:id="rId5"/>
                        </a:rPr>
                        <a:t>https://www.worldcourier.com/</a:t>
                      </a:r>
                      <a:endParaRPr lang="en-US" sz="1100">
                        <a:effectLs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22654845"/>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1914121"/>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2581011"/>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9811519"/>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2325342"/>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14945032"/>
                  </a:ext>
                </a:extLst>
              </a:tr>
              <a:tr h="374894">
                <a:tc>
                  <a:txBody>
                    <a:bodyPr/>
                    <a:lstStyle/>
                    <a:p>
                      <a:pPr marL="0" marR="0">
                        <a:spcBef>
                          <a:spcPts val="0"/>
                        </a:spcBef>
                        <a:spcAft>
                          <a:spcPts val="0"/>
                        </a:spcAft>
                      </a:pPr>
                      <a:endParaRPr lang="en-US" sz="1400">
                        <a:solidFill>
                          <a:srgbClr val="1E19BA"/>
                        </a:solidFill>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100">
                        <a:effectLst/>
                        <a:highlight>
                          <a:srgbClr val="FFFF00"/>
                        </a:highlight>
                        <a:latin typeface="+mn-lt"/>
                        <a:ea typeface="Calibri" panose="020F0502020204030204" pitchFamily="34" charset="0"/>
                        <a:cs typeface="Arial"/>
                      </a:endParaRPr>
                    </a:p>
                  </a:txBody>
                  <a:tcPr marL="68580" marR="68580" marT="0"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3693917"/>
                  </a:ext>
                </a:extLst>
              </a:tr>
            </a:tbl>
          </a:graphicData>
        </a:graphic>
      </p:graphicFrame>
      <p:sp>
        <p:nvSpPr>
          <p:cNvPr id="5" name="TextBox 4">
            <a:extLst>
              <a:ext uri="{FF2B5EF4-FFF2-40B4-BE49-F238E27FC236}">
                <a16:creationId xmlns:a16="http://schemas.microsoft.com/office/drawing/2014/main" id="{A515F1BC-3CDD-4665-8F0D-EA51A1D75AC7}"/>
              </a:ext>
            </a:extLst>
          </p:cNvPr>
          <p:cNvSpPr txBox="1"/>
          <p:nvPr/>
        </p:nvSpPr>
        <p:spPr bwMode="gray">
          <a:xfrm>
            <a:off x="446915" y="1056283"/>
            <a:ext cx="7782900" cy="307777"/>
          </a:xfrm>
          <a:prstGeom prst="rect">
            <a:avLst/>
          </a:prstGeom>
        </p:spPr>
        <p:txBody>
          <a:bodyPr wrap="none" rtlCol="0">
            <a:spAutoFit/>
          </a:bodyPr>
          <a:lstStyle/>
          <a:p>
            <a:pPr>
              <a:buClr>
                <a:schemeClr val="tx1"/>
              </a:buClr>
              <a:buSzPct val="100000"/>
            </a:pPr>
            <a:r>
              <a:rPr lang="en-US" sz="1400" i="1"/>
              <a:t>This content is provided to share information and is not an endorsement of individual companies</a:t>
            </a:r>
          </a:p>
        </p:txBody>
      </p:sp>
    </p:spTree>
    <p:extLst>
      <p:ext uri="{BB962C8B-B14F-4D97-AF65-F5344CB8AC3E}">
        <p14:creationId xmlns:p14="http://schemas.microsoft.com/office/powerpoint/2010/main" val="101767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AFCE35-F23D-1F46-8855-ED0B01350777}"/>
              </a:ext>
            </a:extLst>
          </p:cNvPr>
          <p:cNvSpPr>
            <a:spLocks noGrp="1"/>
          </p:cNvSpPr>
          <p:nvPr>
            <p:ph type="title"/>
          </p:nvPr>
        </p:nvSpPr>
        <p:spPr>
          <a:xfrm>
            <a:off x="279699" y="1073136"/>
            <a:ext cx="3590690" cy="950976"/>
          </a:xfrm>
        </p:spPr>
        <p:txBody>
          <a:bodyPr/>
          <a:lstStyle/>
          <a:p>
            <a:pPr>
              <a:lnSpc>
                <a:spcPct val="100000"/>
              </a:lnSpc>
            </a:pPr>
            <a:r>
              <a:rPr lang="en-US" sz="1500" dirty="0"/>
              <a:t>The purpose of this document is to provide key considerations around Pfizer &amp; </a:t>
            </a:r>
            <a:r>
              <a:rPr lang="en-US" sz="1500" dirty="0" err="1"/>
              <a:t>BioNTech’s</a:t>
            </a:r>
            <a:r>
              <a:rPr lang="en-US" sz="1500" dirty="0"/>
              <a:t> COVID-19 vaccine candidate (BNT162b2) to assist vaccine planning personnel and coordinators with the deconsolidation</a:t>
            </a:r>
            <a:r>
              <a:rPr lang="en-US" sz="1500" baseline="30000" dirty="0"/>
              <a:t>1</a:t>
            </a:r>
            <a:r>
              <a:rPr lang="en-US" sz="1500" dirty="0"/>
              <a:t> and redistribution of the vaccine. </a:t>
            </a:r>
            <a:br>
              <a:rPr lang="en-US" sz="1500" dirty="0"/>
            </a:br>
            <a:br>
              <a:rPr lang="en-US" sz="1500" dirty="0"/>
            </a:br>
            <a:r>
              <a:rPr lang="en-US" sz="1500" dirty="0"/>
              <a:t>This information is provided for educational purposes only, to assist under extraordinary pandemic conditions if redistribution cannot be avoided. Pfizer does not oversee or control deconsolidation</a:t>
            </a:r>
            <a:r>
              <a:rPr lang="en-US" sz="1500" baseline="30000" dirty="0"/>
              <a:t>1</a:t>
            </a:r>
            <a:r>
              <a:rPr lang="en-US" sz="1500" dirty="0"/>
              <a:t> or redistribution after delivery and any redistribution is being taken solely at the redistributor's risk and responsibility.</a:t>
            </a:r>
            <a:br>
              <a:rPr lang="en-US" sz="1500" dirty="0"/>
            </a:br>
            <a:br>
              <a:rPr lang="en-US" sz="1500" dirty="0"/>
            </a:br>
            <a:endParaRPr lang="en-US" sz="1500" dirty="0"/>
          </a:p>
        </p:txBody>
      </p:sp>
      <p:sp>
        <p:nvSpPr>
          <p:cNvPr id="10" name="TextBox 9">
            <a:extLst>
              <a:ext uri="{FF2B5EF4-FFF2-40B4-BE49-F238E27FC236}">
                <a16:creationId xmlns:a16="http://schemas.microsoft.com/office/drawing/2014/main" id="{12215166-CA74-5E40-876A-EA2D3921D95A}"/>
              </a:ext>
            </a:extLst>
          </p:cNvPr>
          <p:cNvSpPr txBox="1"/>
          <p:nvPr/>
        </p:nvSpPr>
        <p:spPr bwMode="gray">
          <a:xfrm>
            <a:off x="4798440" y="967809"/>
            <a:ext cx="6840194" cy="338554"/>
          </a:xfrm>
          <a:prstGeom prst="rect">
            <a:avLst/>
          </a:prstGeom>
        </p:spPr>
        <p:txBody>
          <a:bodyPr wrap="square" rtlCol="0">
            <a:spAutoFit/>
          </a:bodyPr>
          <a:lstStyle/>
          <a:p>
            <a:pPr>
              <a:buClr>
                <a:schemeClr val="tx1"/>
              </a:buClr>
              <a:buSzPct val="100000"/>
            </a:pPr>
            <a:r>
              <a:rPr lang="en-US" sz="1600" dirty="0"/>
              <a:t>Deconsolidation</a:t>
            </a:r>
            <a:r>
              <a:rPr lang="en-US" sz="1600" baseline="30000" dirty="0"/>
              <a:t>1</a:t>
            </a:r>
            <a:r>
              <a:rPr lang="en-US" sz="1600" dirty="0"/>
              <a:t> and redistribution scenarios in this document include: </a:t>
            </a:r>
          </a:p>
        </p:txBody>
      </p:sp>
      <p:sp>
        <p:nvSpPr>
          <p:cNvPr id="11" name="TextBox 10">
            <a:extLst>
              <a:ext uri="{FF2B5EF4-FFF2-40B4-BE49-F238E27FC236}">
                <a16:creationId xmlns:a16="http://schemas.microsoft.com/office/drawing/2014/main" id="{F229E25B-6070-7F44-B9DE-14A848A68D56}"/>
              </a:ext>
            </a:extLst>
          </p:cNvPr>
          <p:cNvSpPr txBox="1"/>
          <p:nvPr/>
        </p:nvSpPr>
        <p:spPr bwMode="gray">
          <a:xfrm>
            <a:off x="4841527" y="1562447"/>
            <a:ext cx="2741954" cy="923330"/>
          </a:xfrm>
          <a:prstGeom prst="rect">
            <a:avLst/>
          </a:prstGeom>
        </p:spPr>
        <p:txBody>
          <a:bodyPr wrap="square" rtlCol="0">
            <a:spAutoFit/>
          </a:bodyPr>
          <a:lstStyle/>
          <a:p>
            <a:pPr>
              <a:buClr>
                <a:schemeClr val="tx1"/>
              </a:buClr>
              <a:buSzPct val="100000"/>
            </a:pPr>
            <a:r>
              <a:rPr lang="en-US" b="1" dirty="0">
                <a:solidFill>
                  <a:srgbClr val="1E19BA"/>
                </a:solidFill>
              </a:rPr>
              <a:t>Shipping </a:t>
            </a:r>
            <a:r>
              <a:rPr lang="en-US" b="1" dirty="0">
                <a:solidFill>
                  <a:srgbClr val="0EB4F0"/>
                </a:solidFill>
              </a:rPr>
              <a:t>full trays </a:t>
            </a:r>
            <a:br>
              <a:rPr lang="en-US" b="1" dirty="0">
                <a:solidFill>
                  <a:srgbClr val="0EB4F0"/>
                </a:solidFill>
              </a:rPr>
            </a:br>
            <a:r>
              <a:rPr lang="en-US" b="1" dirty="0">
                <a:solidFill>
                  <a:srgbClr val="0EB4F0"/>
                </a:solidFill>
              </a:rPr>
              <a:t>(195 vials per tray) </a:t>
            </a:r>
            <a:r>
              <a:rPr lang="en-US" b="1" dirty="0">
                <a:solidFill>
                  <a:srgbClr val="1E19BA"/>
                </a:solidFill>
              </a:rPr>
              <a:t>at: </a:t>
            </a:r>
          </a:p>
          <a:p>
            <a:pPr>
              <a:buClr>
                <a:schemeClr val="tx1"/>
              </a:buClr>
              <a:buSzPct val="100000"/>
            </a:pPr>
            <a:endParaRPr lang="en-US" b="1" dirty="0">
              <a:solidFill>
                <a:srgbClr val="0EB4F0"/>
              </a:solidFill>
            </a:endParaRPr>
          </a:p>
        </p:txBody>
      </p:sp>
      <p:sp>
        <p:nvSpPr>
          <p:cNvPr id="13" name="TextBox 12">
            <a:extLst>
              <a:ext uri="{FF2B5EF4-FFF2-40B4-BE49-F238E27FC236}">
                <a16:creationId xmlns:a16="http://schemas.microsoft.com/office/drawing/2014/main" id="{580510CF-1381-6945-A7A1-EAFBD4B8C385}"/>
              </a:ext>
            </a:extLst>
          </p:cNvPr>
          <p:cNvSpPr txBox="1"/>
          <p:nvPr/>
        </p:nvSpPr>
        <p:spPr bwMode="gray">
          <a:xfrm>
            <a:off x="4907306" y="2247867"/>
            <a:ext cx="3091670" cy="923330"/>
          </a:xfrm>
          <a:prstGeom prst="rect">
            <a:avLst/>
          </a:prstGeom>
        </p:spPr>
        <p:txBody>
          <a:bodyPr wrap="square" rtlCol="0">
            <a:spAutoFit/>
          </a:bodyPr>
          <a:lstStyle/>
          <a:p>
            <a:pPr>
              <a:buClr>
                <a:schemeClr val="tx1"/>
              </a:buClr>
              <a:buSzPct val="100000"/>
            </a:pPr>
            <a:r>
              <a:rPr lang="en-US" dirty="0">
                <a:solidFill>
                  <a:srgbClr val="1E19BA"/>
                </a:solidFill>
              </a:rPr>
              <a:t>‑90ºC to ‑60ºC </a:t>
            </a:r>
            <a:br>
              <a:rPr lang="en-US" dirty="0">
                <a:solidFill>
                  <a:srgbClr val="1E19BA"/>
                </a:solidFill>
              </a:rPr>
            </a:br>
            <a:r>
              <a:rPr lang="en-US" dirty="0">
                <a:solidFill>
                  <a:srgbClr val="1E19BA"/>
                </a:solidFill>
              </a:rPr>
              <a:t>(-130ºF to ‑76ºF) freezer temperature</a:t>
            </a:r>
          </a:p>
        </p:txBody>
      </p:sp>
      <p:sp>
        <p:nvSpPr>
          <p:cNvPr id="14" name="TextBox 13">
            <a:extLst>
              <a:ext uri="{FF2B5EF4-FFF2-40B4-BE49-F238E27FC236}">
                <a16:creationId xmlns:a16="http://schemas.microsoft.com/office/drawing/2014/main" id="{E9AC321D-D188-FD4C-A9BC-2C0F34A50192}"/>
              </a:ext>
            </a:extLst>
          </p:cNvPr>
          <p:cNvSpPr txBox="1"/>
          <p:nvPr/>
        </p:nvSpPr>
        <p:spPr bwMode="gray">
          <a:xfrm>
            <a:off x="8389528" y="2247867"/>
            <a:ext cx="2435977" cy="923330"/>
          </a:xfrm>
          <a:prstGeom prst="rect">
            <a:avLst/>
          </a:prstGeom>
        </p:spPr>
        <p:txBody>
          <a:bodyPr wrap="square" rtlCol="0">
            <a:spAutoFit/>
          </a:bodyPr>
          <a:lstStyle/>
          <a:p>
            <a:pPr>
              <a:buClr>
                <a:schemeClr val="tx1"/>
              </a:buClr>
              <a:buSzPct val="100000"/>
            </a:pPr>
            <a:r>
              <a:rPr lang="en-US" dirty="0">
                <a:solidFill>
                  <a:srgbClr val="1E19BA"/>
                </a:solidFill>
              </a:rPr>
              <a:t>2 – 8 ºC</a:t>
            </a:r>
            <a:r>
              <a:rPr lang="en-US" b="1" dirty="0">
                <a:solidFill>
                  <a:srgbClr val="1E19BA"/>
                </a:solidFill>
              </a:rPr>
              <a:t> </a:t>
            </a:r>
            <a:r>
              <a:rPr lang="en-US" dirty="0">
                <a:solidFill>
                  <a:srgbClr val="1E19BA"/>
                </a:solidFill>
              </a:rPr>
              <a:t>(35.6° to 46.4°F) refrigeration temperature</a:t>
            </a:r>
          </a:p>
        </p:txBody>
      </p:sp>
      <p:cxnSp>
        <p:nvCxnSpPr>
          <p:cNvPr id="24" name="Straight Connector 23">
            <a:extLst>
              <a:ext uri="{FF2B5EF4-FFF2-40B4-BE49-F238E27FC236}">
                <a16:creationId xmlns:a16="http://schemas.microsoft.com/office/drawing/2014/main" id="{93F22CDB-1C64-054F-8E0F-4259A08A4A21}"/>
              </a:ext>
            </a:extLst>
          </p:cNvPr>
          <p:cNvCxnSpPr>
            <a:cxnSpLocks/>
          </p:cNvCxnSpPr>
          <p:nvPr/>
        </p:nvCxnSpPr>
        <p:spPr>
          <a:xfrm>
            <a:off x="7941584" y="2325933"/>
            <a:ext cx="0" cy="1645752"/>
          </a:xfrm>
          <a:prstGeom prst="line">
            <a:avLst/>
          </a:prstGeom>
          <a:noFill/>
          <a:ln w="12700" cap="rnd">
            <a:solidFill>
              <a:schemeClr val="bg1">
                <a:lumMod val="75000"/>
              </a:schemeClr>
            </a:solidFill>
            <a:prstDash val="solid"/>
            <a:round/>
            <a:headEnd/>
            <a:tailEnd/>
          </a:ln>
          <a:effectLst/>
        </p:spPr>
      </p:cxnSp>
      <p:sp>
        <p:nvSpPr>
          <p:cNvPr id="22" name="TextBox 21">
            <a:extLst>
              <a:ext uri="{FF2B5EF4-FFF2-40B4-BE49-F238E27FC236}">
                <a16:creationId xmlns:a16="http://schemas.microsoft.com/office/drawing/2014/main" id="{A8DEEF54-5A07-EB4B-9EBC-27186EB73BC6}"/>
              </a:ext>
            </a:extLst>
          </p:cNvPr>
          <p:cNvSpPr txBox="1"/>
          <p:nvPr/>
        </p:nvSpPr>
        <p:spPr bwMode="gray">
          <a:xfrm>
            <a:off x="7733835" y="3010309"/>
            <a:ext cx="415498" cy="276999"/>
          </a:xfrm>
          <a:prstGeom prst="rect">
            <a:avLst/>
          </a:prstGeom>
          <a:solidFill>
            <a:schemeClr val="bg1"/>
          </a:solidFill>
        </p:spPr>
        <p:txBody>
          <a:bodyPr wrap="none" rtlCol="0">
            <a:spAutoFit/>
          </a:bodyPr>
          <a:lstStyle/>
          <a:p>
            <a:pPr>
              <a:buClr>
                <a:schemeClr val="tx1"/>
              </a:buClr>
              <a:buSzPct val="100000"/>
            </a:pPr>
            <a:r>
              <a:rPr lang="en-US" sz="1200" b="1" dirty="0">
                <a:solidFill>
                  <a:srgbClr val="1E19BA"/>
                </a:solidFill>
              </a:rPr>
              <a:t>OR</a:t>
            </a:r>
          </a:p>
        </p:txBody>
      </p:sp>
      <p:pic>
        <p:nvPicPr>
          <p:cNvPr id="39" name="Graphic 38">
            <a:extLst>
              <a:ext uri="{FF2B5EF4-FFF2-40B4-BE49-F238E27FC236}">
                <a16:creationId xmlns:a16="http://schemas.microsoft.com/office/drawing/2014/main" id="{914693B7-6F5F-824D-8E8E-2F4C12878B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98440" y="3066694"/>
            <a:ext cx="1006733" cy="1006733"/>
          </a:xfrm>
          <a:prstGeom prst="rect">
            <a:avLst/>
          </a:prstGeom>
        </p:spPr>
      </p:pic>
      <p:grpSp>
        <p:nvGrpSpPr>
          <p:cNvPr id="40" name="Group 39">
            <a:extLst>
              <a:ext uri="{FF2B5EF4-FFF2-40B4-BE49-F238E27FC236}">
                <a16:creationId xmlns:a16="http://schemas.microsoft.com/office/drawing/2014/main" id="{4DDDF90B-C989-894D-BB54-A28CB17DA952}"/>
              </a:ext>
            </a:extLst>
          </p:cNvPr>
          <p:cNvGrpSpPr/>
          <p:nvPr/>
        </p:nvGrpSpPr>
        <p:grpSpPr>
          <a:xfrm>
            <a:off x="8389528" y="3148808"/>
            <a:ext cx="923330" cy="923330"/>
            <a:chOff x="10317602" y="-353002"/>
            <a:chExt cx="965200" cy="965200"/>
          </a:xfrm>
        </p:grpSpPr>
        <p:pic>
          <p:nvPicPr>
            <p:cNvPr id="41" name="Graphic 40">
              <a:extLst>
                <a:ext uri="{FF2B5EF4-FFF2-40B4-BE49-F238E27FC236}">
                  <a16:creationId xmlns:a16="http://schemas.microsoft.com/office/drawing/2014/main" id="{92B9B289-477D-444C-85DB-F4160DD2F93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17602" y="-353002"/>
              <a:ext cx="965200" cy="965200"/>
            </a:xfrm>
            <a:prstGeom prst="rect">
              <a:avLst/>
            </a:prstGeom>
          </p:spPr>
        </p:pic>
        <p:sp>
          <p:nvSpPr>
            <p:cNvPr id="42" name="TextBox 41">
              <a:extLst>
                <a:ext uri="{FF2B5EF4-FFF2-40B4-BE49-F238E27FC236}">
                  <a16:creationId xmlns:a16="http://schemas.microsoft.com/office/drawing/2014/main" id="{C5DBED9C-319E-194C-9785-E3634B69E05F}"/>
                </a:ext>
              </a:extLst>
            </p:cNvPr>
            <p:cNvSpPr txBox="1"/>
            <p:nvPr/>
          </p:nvSpPr>
          <p:spPr bwMode="gray">
            <a:xfrm>
              <a:off x="10477838" y="59239"/>
              <a:ext cx="644728" cy="307777"/>
            </a:xfrm>
            <a:prstGeom prst="rect">
              <a:avLst/>
            </a:prstGeom>
          </p:spPr>
          <p:txBody>
            <a:bodyPr wrap="none" rtlCol="0">
              <a:spAutoFit/>
            </a:bodyPr>
            <a:lstStyle/>
            <a:p>
              <a:pPr algn="ctr">
                <a:buClr>
                  <a:schemeClr val="tx1"/>
                </a:buClr>
                <a:buSzPct val="100000"/>
              </a:pPr>
              <a:r>
                <a:rPr lang="en-US" sz="1400" b="1" dirty="0">
                  <a:solidFill>
                    <a:srgbClr val="0EB2F0"/>
                  </a:solidFill>
                </a:rPr>
                <a:t>2-8°C</a:t>
              </a:r>
            </a:p>
          </p:txBody>
        </p:sp>
      </p:grpSp>
      <p:sp>
        <p:nvSpPr>
          <p:cNvPr id="16" name="TextBox 15">
            <a:extLst>
              <a:ext uri="{FF2B5EF4-FFF2-40B4-BE49-F238E27FC236}">
                <a16:creationId xmlns:a16="http://schemas.microsoft.com/office/drawing/2014/main" id="{43D2F753-6D1F-4ADD-850C-2F2C30ACD6A7}"/>
              </a:ext>
            </a:extLst>
          </p:cNvPr>
          <p:cNvSpPr txBox="1"/>
          <p:nvPr/>
        </p:nvSpPr>
        <p:spPr bwMode="gray">
          <a:xfrm>
            <a:off x="8239171" y="1562447"/>
            <a:ext cx="2826529" cy="923330"/>
          </a:xfrm>
          <a:prstGeom prst="rect">
            <a:avLst/>
          </a:prstGeom>
        </p:spPr>
        <p:txBody>
          <a:bodyPr wrap="square" rtlCol="0">
            <a:spAutoFit/>
          </a:bodyPr>
          <a:lstStyle/>
          <a:p>
            <a:pPr>
              <a:buClr>
                <a:schemeClr val="tx1"/>
              </a:buClr>
              <a:buSzPct val="100000"/>
            </a:pPr>
            <a:r>
              <a:rPr lang="en-US" b="1" dirty="0">
                <a:solidFill>
                  <a:srgbClr val="1E19BA"/>
                </a:solidFill>
              </a:rPr>
              <a:t>Shipping</a:t>
            </a:r>
            <a:r>
              <a:rPr lang="en-US" b="1" dirty="0"/>
              <a:t> </a:t>
            </a:r>
            <a:r>
              <a:rPr lang="en-US" b="1" dirty="0">
                <a:solidFill>
                  <a:srgbClr val="0EB4F0"/>
                </a:solidFill>
              </a:rPr>
              <a:t>individual vials or full trays </a:t>
            </a:r>
            <a:r>
              <a:rPr lang="en-US" b="1" dirty="0">
                <a:solidFill>
                  <a:srgbClr val="1E19BA"/>
                </a:solidFill>
              </a:rPr>
              <a:t>at: </a:t>
            </a:r>
          </a:p>
          <a:p>
            <a:pPr>
              <a:buClr>
                <a:schemeClr val="tx1"/>
              </a:buClr>
              <a:buSzPct val="100000"/>
            </a:pPr>
            <a:endParaRPr lang="en-US" b="1" dirty="0">
              <a:solidFill>
                <a:schemeClr val="bg1"/>
              </a:solidFill>
            </a:endParaRPr>
          </a:p>
        </p:txBody>
      </p:sp>
      <p:sp>
        <p:nvSpPr>
          <p:cNvPr id="18" name="TextBox 17">
            <a:extLst>
              <a:ext uri="{FF2B5EF4-FFF2-40B4-BE49-F238E27FC236}">
                <a16:creationId xmlns:a16="http://schemas.microsoft.com/office/drawing/2014/main" id="{7F23D452-98D4-44CA-89AB-B711475F0389}"/>
              </a:ext>
            </a:extLst>
          </p:cNvPr>
          <p:cNvSpPr txBox="1"/>
          <p:nvPr/>
        </p:nvSpPr>
        <p:spPr bwMode="gray">
          <a:xfrm>
            <a:off x="274773" y="6065249"/>
            <a:ext cx="3595616" cy="707886"/>
          </a:xfrm>
          <a:prstGeom prst="rect">
            <a:avLst/>
          </a:prstGeom>
        </p:spPr>
        <p:txBody>
          <a:bodyPr wrap="square" rtlCol="0">
            <a:spAutoFit/>
          </a:bodyPr>
          <a:lstStyle/>
          <a:p>
            <a:pPr>
              <a:buClr>
                <a:schemeClr val="tx1"/>
              </a:buClr>
              <a:buSzPct val="100000"/>
            </a:pPr>
            <a:r>
              <a:rPr lang="en-US" sz="1000" baseline="30000" dirty="0">
                <a:solidFill>
                  <a:schemeClr val="bg1"/>
                </a:solidFill>
              </a:rPr>
              <a:t>1</a:t>
            </a:r>
            <a:r>
              <a:rPr lang="en-US" sz="1000" dirty="0">
                <a:solidFill>
                  <a:schemeClr val="bg1"/>
                </a:solidFill>
              </a:rPr>
              <a:t>Breaking down the vaccine trays into smaller, portable packaging for redistribution or taking full trays and distributing at 2 to 8 degrees C temperatures. In addition, taking full trays and redistributing at ULT temperatures.</a:t>
            </a:r>
          </a:p>
        </p:txBody>
      </p:sp>
      <p:sp>
        <p:nvSpPr>
          <p:cNvPr id="31" name="TextBox 30">
            <a:extLst>
              <a:ext uri="{FF2B5EF4-FFF2-40B4-BE49-F238E27FC236}">
                <a16:creationId xmlns:a16="http://schemas.microsoft.com/office/drawing/2014/main" id="{0E1E6D8C-964B-400E-8FDE-DEC8F576A374}"/>
              </a:ext>
            </a:extLst>
          </p:cNvPr>
          <p:cNvSpPr txBox="1"/>
          <p:nvPr/>
        </p:nvSpPr>
        <p:spPr bwMode="gray">
          <a:xfrm>
            <a:off x="4973294" y="4982250"/>
            <a:ext cx="6532906" cy="738664"/>
          </a:xfrm>
          <a:prstGeom prst="rect">
            <a:avLst/>
          </a:prstGeom>
          <a:noFill/>
          <a:ln cap="sq">
            <a:noFill/>
          </a:ln>
        </p:spPr>
        <p:txBody>
          <a:bodyPr wrap="square" rtlCol="0">
            <a:spAutoFit/>
          </a:bodyPr>
          <a:lstStyle/>
          <a:p>
            <a:pPr>
              <a:buClr>
                <a:schemeClr val="tx1"/>
              </a:buClr>
              <a:buSzPct val="100000"/>
            </a:pPr>
            <a:r>
              <a:rPr lang="en-US" sz="1400" i="1" dirty="0"/>
              <a:t>Specific considerations unique to these two scenarios have been called out separately where applicable. If they have not been called out separately, considerations are applicable for both. </a:t>
            </a:r>
          </a:p>
        </p:txBody>
      </p:sp>
      <p:sp>
        <p:nvSpPr>
          <p:cNvPr id="20" name="TextBox 19">
            <a:extLst>
              <a:ext uri="{FF2B5EF4-FFF2-40B4-BE49-F238E27FC236}">
                <a16:creationId xmlns:a16="http://schemas.microsoft.com/office/drawing/2014/main" id="{E9DF44FD-89B1-4DD1-8D89-E1E15B476387}"/>
              </a:ext>
            </a:extLst>
          </p:cNvPr>
          <p:cNvSpPr txBox="1"/>
          <p:nvPr/>
        </p:nvSpPr>
        <p:spPr bwMode="gray">
          <a:xfrm>
            <a:off x="4973293" y="4226698"/>
            <a:ext cx="6238993" cy="591769"/>
          </a:xfrm>
          <a:prstGeom prst="rect">
            <a:avLst/>
          </a:prstGeom>
          <a:solidFill>
            <a:schemeClr val="bg1">
              <a:lumMod val="95000"/>
            </a:schemeClr>
          </a:solidFill>
          <a:ln w="22225" cap="sq">
            <a:noFill/>
          </a:ln>
        </p:spPr>
        <p:txBody>
          <a:bodyPr wrap="square" lIns="182880" rIns="182880" rtlCol="0" anchor="ctr">
            <a:noAutofit/>
          </a:bodyPr>
          <a:lstStyle/>
          <a:p>
            <a:pPr>
              <a:buClr>
                <a:schemeClr val="tx1"/>
              </a:buClr>
              <a:buSzPct val="100000"/>
            </a:pPr>
            <a:r>
              <a:rPr lang="en-US" sz="1400" b="1" dirty="0">
                <a:solidFill>
                  <a:srgbClr val="0EB4F0"/>
                </a:solidFill>
              </a:rPr>
              <a:t>If vials are removed from frozen conditions, they should be transported at refrigeration temperatures (2 – 8 ºC). </a:t>
            </a:r>
          </a:p>
        </p:txBody>
      </p:sp>
      <p:sp>
        <p:nvSpPr>
          <p:cNvPr id="2" name="TextBox 1">
            <a:extLst>
              <a:ext uri="{FF2B5EF4-FFF2-40B4-BE49-F238E27FC236}">
                <a16:creationId xmlns:a16="http://schemas.microsoft.com/office/drawing/2014/main" id="{7C2FBB3C-D8F4-4A4F-A032-9DA4FA391FC8}"/>
              </a:ext>
            </a:extLst>
          </p:cNvPr>
          <p:cNvSpPr txBox="1"/>
          <p:nvPr/>
        </p:nvSpPr>
        <p:spPr bwMode="gray">
          <a:xfrm>
            <a:off x="274773" y="503313"/>
            <a:ext cx="1670650" cy="492443"/>
          </a:xfrm>
          <a:prstGeom prst="rect">
            <a:avLst/>
          </a:prstGeom>
        </p:spPr>
        <p:txBody>
          <a:bodyPr wrap="none" rtlCol="0">
            <a:spAutoFit/>
          </a:bodyPr>
          <a:lstStyle/>
          <a:p>
            <a:pPr>
              <a:buClr>
                <a:schemeClr val="tx1"/>
              </a:buClr>
              <a:buSzPct val="100000"/>
            </a:pPr>
            <a:r>
              <a:rPr lang="en-US" sz="2600" b="1" dirty="0">
                <a:solidFill>
                  <a:schemeClr val="bg1"/>
                </a:solidFill>
              </a:rPr>
              <a:t>Overview</a:t>
            </a:r>
          </a:p>
        </p:txBody>
      </p:sp>
    </p:spTree>
    <p:extLst>
      <p:ext uri="{BB962C8B-B14F-4D97-AF65-F5344CB8AC3E}">
        <p14:creationId xmlns:p14="http://schemas.microsoft.com/office/powerpoint/2010/main" val="110710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C1DE487-367D-DB44-85FE-8249EC3EA0CA}"/>
              </a:ext>
            </a:extLst>
          </p:cNvPr>
          <p:cNvSpPr>
            <a:spLocks noGrp="1"/>
          </p:cNvSpPr>
          <p:nvPr>
            <p:ph type="title"/>
          </p:nvPr>
        </p:nvSpPr>
        <p:spPr>
          <a:xfrm>
            <a:off x="446915" y="631371"/>
            <a:ext cx="4669971" cy="1791316"/>
          </a:xfrm>
        </p:spPr>
        <p:txBody>
          <a:bodyPr anchor="t" anchorCtr="0"/>
          <a:lstStyle/>
          <a:p>
            <a:r>
              <a:rPr lang="en-US" sz="4500">
                <a:solidFill>
                  <a:srgbClr val="1E19BA"/>
                </a:solidFill>
              </a:rPr>
              <a:t>Points of Distribution (POD) Responsibilities</a:t>
            </a:r>
          </a:p>
        </p:txBody>
      </p:sp>
      <p:sp>
        <p:nvSpPr>
          <p:cNvPr id="4" name="TextBox 3">
            <a:extLst>
              <a:ext uri="{FF2B5EF4-FFF2-40B4-BE49-F238E27FC236}">
                <a16:creationId xmlns:a16="http://schemas.microsoft.com/office/drawing/2014/main" id="{C6B4DF06-BEF1-0641-BF93-ED9637AEC7EA}"/>
              </a:ext>
            </a:extLst>
          </p:cNvPr>
          <p:cNvSpPr txBox="1"/>
          <p:nvPr/>
        </p:nvSpPr>
        <p:spPr bwMode="gray">
          <a:xfrm>
            <a:off x="6093307" y="524210"/>
            <a:ext cx="5499979" cy="4832092"/>
          </a:xfrm>
          <a:prstGeom prst="rect">
            <a:avLst/>
          </a:prstGeom>
        </p:spPr>
        <p:txBody>
          <a:bodyPr wrap="square" rtlCol="0">
            <a:spAutoFit/>
          </a:bodyPr>
          <a:lstStyle/>
          <a:p>
            <a:pPr marL="285750" indent="-285750">
              <a:lnSpc>
                <a:spcPct val="100000"/>
              </a:lnSpc>
              <a:spcBef>
                <a:spcPts val="600"/>
              </a:spcBef>
              <a:buClr>
                <a:srgbClr val="0EB2F0"/>
              </a:buClr>
              <a:buFont typeface="Arial" panose="020B0604020202020204" pitchFamily="34" charset="0"/>
              <a:buChar char="•"/>
            </a:pPr>
            <a:r>
              <a:rPr lang="en-US" sz="1600"/>
              <a:t>Deconsolidating the Thermal Shipper (container that vaccines arrive in) and trays into smaller, portable packaging for redistribution.</a:t>
            </a:r>
          </a:p>
          <a:p>
            <a:pPr marL="285750" indent="-285750">
              <a:lnSpc>
                <a:spcPct val="100000"/>
              </a:lnSpc>
              <a:spcBef>
                <a:spcPts val="600"/>
              </a:spcBef>
              <a:buClr>
                <a:srgbClr val="0EB2F0"/>
              </a:buClr>
              <a:buFont typeface="Arial" panose="020B0604020202020204" pitchFamily="34" charset="0"/>
              <a:buChar char="•"/>
            </a:pPr>
            <a:r>
              <a:rPr lang="en-US" sz="1600"/>
              <a:t>Identifying their own shipping container and temperature monitors that meet the cold storage requirements of Pfizer &amp; </a:t>
            </a:r>
            <a:r>
              <a:rPr lang="en-US" sz="1600" err="1"/>
              <a:t>BioNTech’s</a:t>
            </a:r>
            <a:r>
              <a:rPr lang="en-US" sz="1600"/>
              <a:t> COVID-19 vaccine for redistribution.</a:t>
            </a:r>
          </a:p>
          <a:p>
            <a:pPr marL="285750" indent="-285750">
              <a:lnSpc>
                <a:spcPct val="100000"/>
              </a:lnSpc>
              <a:spcBef>
                <a:spcPts val="600"/>
              </a:spcBef>
              <a:buClr>
                <a:srgbClr val="0EB2F0"/>
              </a:buClr>
              <a:buFont typeface="Arial" panose="020B0604020202020204" pitchFamily="34" charset="0"/>
              <a:buChar char="•"/>
            </a:pPr>
            <a:r>
              <a:rPr lang="en-US" sz="1600"/>
              <a:t>Transporting vaccines in the POD’s own packaging using their own selected carriers.</a:t>
            </a:r>
          </a:p>
          <a:p>
            <a:pPr marL="285750" indent="-285750">
              <a:lnSpc>
                <a:spcPct val="100000"/>
              </a:lnSpc>
              <a:spcBef>
                <a:spcPts val="600"/>
              </a:spcBef>
              <a:buClr>
                <a:srgbClr val="0EB2F0"/>
              </a:buClr>
              <a:buFont typeface="Arial" panose="020B0604020202020204" pitchFamily="34" charset="0"/>
              <a:buChar char="•"/>
            </a:pPr>
            <a:r>
              <a:rPr lang="en-US" sz="1600"/>
              <a:t>Ensuring all ancillary supplies, education materials, and EUA fact sheets required to administer the vaccine are also redistributed.</a:t>
            </a:r>
          </a:p>
          <a:p>
            <a:pPr marL="285750" indent="-285750">
              <a:lnSpc>
                <a:spcPct val="100000"/>
              </a:lnSpc>
              <a:spcBef>
                <a:spcPts val="600"/>
              </a:spcBef>
              <a:buClr>
                <a:srgbClr val="0EB2F0"/>
              </a:buClr>
              <a:buFont typeface="Arial" panose="020B0604020202020204" pitchFamily="34" charset="0"/>
              <a:buChar char="•"/>
            </a:pPr>
            <a:r>
              <a:rPr lang="en-US" sz="1600"/>
              <a:t>Transporting diluents with their corresponding vaccine (in separate containers due to unique storage requirements) so there are always equal amounts of vaccines and diluents for reconstitution. Diluent storage and handling requirements should always be adhered to by PODs when transporting and redistributing.</a:t>
            </a:r>
            <a:endParaRPr lang="en-US" sz="1600">
              <a:highlight>
                <a:srgbClr val="FFFF00"/>
              </a:highlight>
            </a:endParaRPr>
          </a:p>
        </p:txBody>
      </p:sp>
      <p:sp>
        <p:nvSpPr>
          <p:cNvPr id="5" name="Left Brace 4">
            <a:extLst>
              <a:ext uri="{FF2B5EF4-FFF2-40B4-BE49-F238E27FC236}">
                <a16:creationId xmlns:a16="http://schemas.microsoft.com/office/drawing/2014/main" id="{95D9CEB5-36C0-704D-A6AC-64DED014B152}"/>
              </a:ext>
            </a:extLst>
          </p:cNvPr>
          <p:cNvSpPr/>
          <p:nvPr/>
        </p:nvSpPr>
        <p:spPr>
          <a:xfrm>
            <a:off x="5099533" y="631371"/>
            <a:ext cx="508042" cy="4724931"/>
          </a:xfrm>
          <a:prstGeom prst="leftBrace">
            <a:avLst>
              <a:gd name="adj1" fmla="val 54917"/>
              <a:gd name="adj2" fmla="val 20628"/>
            </a:avLst>
          </a:prstGeom>
          <a:noFill/>
          <a:ln w="25400" cap="rnd">
            <a:solidFill>
              <a:schemeClr val="bg1">
                <a:lumMod val="65000"/>
              </a:schemeClr>
            </a:solidFill>
            <a:prstDash val="sysDot"/>
            <a:round/>
            <a:headEnd/>
            <a:tailEnd/>
          </a:ln>
          <a:effectLst/>
        </p:spPr>
        <p:txBody>
          <a:bodyPr rtlCol="0" anchor="ctr"/>
          <a:lstStyle/>
          <a:p>
            <a:pPr algn="ctr"/>
            <a:endParaRPr lang="en-US"/>
          </a:p>
        </p:txBody>
      </p:sp>
      <p:pic>
        <p:nvPicPr>
          <p:cNvPr id="7" name="Graphic 6">
            <a:extLst>
              <a:ext uri="{FF2B5EF4-FFF2-40B4-BE49-F238E27FC236}">
                <a16:creationId xmlns:a16="http://schemas.microsoft.com/office/drawing/2014/main" id="{8D721084-C678-BE48-9332-749030164E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44719" y="3240881"/>
            <a:ext cx="2714501" cy="2714501"/>
          </a:xfrm>
          <a:prstGeom prst="rect">
            <a:avLst/>
          </a:prstGeom>
        </p:spPr>
      </p:pic>
      <p:sp>
        <p:nvSpPr>
          <p:cNvPr id="2" name="TextBox 1">
            <a:extLst>
              <a:ext uri="{FF2B5EF4-FFF2-40B4-BE49-F238E27FC236}">
                <a16:creationId xmlns:a16="http://schemas.microsoft.com/office/drawing/2014/main" id="{76342F9B-7687-5D4D-95F5-1F8BFF6C8F92}"/>
              </a:ext>
            </a:extLst>
          </p:cNvPr>
          <p:cNvSpPr txBox="1"/>
          <p:nvPr/>
        </p:nvSpPr>
        <p:spPr bwMode="gray">
          <a:xfrm>
            <a:off x="492463" y="3168585"/>
            <a:ext cx="2280761" cy="1384995"/>
          </a:xfrm>
          <a:prstGeom prst="rect">
            <a:avLst/>
          </a:prstGeom>
        </p:spPr>
        <p:txBody>
          <a:bodyPr wrap="square" rtlCol="0">
            <a:spAutoFit/>
          </a:bodyPr>
          <a:lstStyle/>
          <a:p>
            <a:pPr>
              <a:buClr>
                <a:schemeClr val="tx1"/>
              </a:buClr>
              <a:buSzPct val="100000"/>
            </a:pPr>
            <a:r>
              <a:rPr lang="en-US" sz="1200">
                <a:solidFill>
                  <a:srgbClr val="1E19BA"/>
                </a:solidFill>
              </a:rPr>
              <a:t>A POD is a site that directly receives a vaccine shipment from Pfizer and then chooses to redistribute part of all the of shipment to another location responsible for administering the vaccines. </a:t>
            </a:r>
          </a:p>
        </p:txBody>
      </p:sp>
    </p:spTree>
    <p:extLst>
      <p:ext uri="{BB962C8B-B14F-4D97-AF65-F5344CB8AC3E}">
        <p14:creationId xmlns:p14="http://schemas.microsoft.com/office/powerpoint/2010/main" val="4834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6E6C1-950C-C242-82F6-F3406A830525}"/>
              </a:ext>
            </a:extLst>
          </p:cNvPr>
          <p:cNvSpPr>
            <a:spLocks noGrp="1"/>
          </p:cNvSpPr>
          <p:nvPr>
            <p:ph type="title"/>
          </p:nvPr>
        </p:nvSpPr>
        <p:spPr/>
        <p:txBody>
          <a:bodyPr/>
          <a:lstStyle/>
          <a:p>
            <a:r>
              <a:rPr lang="en-US"/>
              <a:t>Vial &amp; Tray Requirements</a:t>
            </a:r>
          </a:p>
        </p:txBody>
      </p:sp>
      <p:sp>
        <p:nvSpPr>
          <p:cNvPr id="26" name="Rectangle 25">
            <a:extLst>
              <a:ext uri="{FF2B5EF4-FFF2-40B4-BE49-F238E27FC236}">
                <a16:creationId xmlns:a16="http://schemas.microsoft.com/office/drawing/2014/main" id="{0C713C42-CBD9-8844-B2B8-87E14D3EFAF3}"/>
              </a:ext>
            </a:extLst>
          </p:cNvPr>
          <p:cNvSpPr/>
          <p:nvPr/>
        </p:nvSpPr>
        <p:spPr>
          <a:xfrm>
            <a:off x="3266315" y="2082477"/>
            <a:ext cx="3845685" cy="3493264"/>
          </a:xfrm>
          <a:prstGeom prst="rect">
            <a:avLst/>
          </a:prstGeom>
        </p:spPr>
        <p:txBody>
          <a:bodyPr wrap="square" numCol="1" spcCol="457200">
            <a:spAutoFit/>
          </a:bodyPr>
          <a:lstStyle/>
          <a:p>
            <a:pPr marL="228600" indent="-228600">
              <a:spcAft>
                <a:spcPts val="600"/>
              </a:spcAft>
              <a:buClr>
                <a:srgbClr val="0EB2F0"/>
              </a:buClr>
              <a:buFont typeface="Arial" panose="020B0604020202020204" pitchFamily="34" charset="0"/>
              <a:buChar char="•"/>
            </a:pPr>
            <a:r>
              <a:rPr lang="en-US" sz="1400" dirty="0"/>
              <a:t>Frozen vials should be stored upright whenever possible. It is understood the vials may roll around in the trays when being moved in and out of frozen storage. </a:t>
            </a:r>
          </a:p>
          <a:p>
            <a:pPr marL="228600" indent="-228600">
              <a:spcAft>
                <a:spcPts val="600"/>
              </a:spcAft>
              <a:buClr>
                <a:srgbClr val="0EB2F0"/>
              </a:buClr>
              <a:buFont typeface="Arial" panose="020B0604020202020204" pitchFamily="34" charset="0"/>
              <a:buChar char="•"/>
            </a:pPr>
            <a:r>
              <a:rPr lang="en-US" sz="1400" dirty="0"/>
              <a:t>Caution should be taken while handling frozen vial trays to avoid damage to vials. </a:t>
            </a:r>
          </a:p>
          <a:p>
            <a:pPr marL="228600" indent="-228600">
              <a:spcAft>
                <a:spcPts val="600"/>
              </a:spcAft>
              <a:buClr>
                <a:srgbClr val="0EB2F0"/>
              </a:buClr>
              <a:buFont typeface="Arial" panose="020B0604020202020204" pitchFamily="34" charset="0"/>
              <a:buChar char="•"/>
            </a:pPr>
            <a:r>
              <a:rPr lang="en-US" sz="1400" dirty="0"/>
              <a:t>It is recommended that whenever possible that frozen vials are transported in unopened, full cartons.</a:t>
            </a:r>
          </a:p>
          <a:p>
            <a:pPr marL="228600" indent="-228600">
              <a:spcAft>
                <a:spcPts val="600"/>
              </a:spcAft>
              <a:buClr>
                <a:srgbClr val="0EB2F0"/>
              </a:buClr>
              <a:buFont typeface="Arial" panose="020B0604020202020204" pitchFamily="34" charset="0"/>
              <a:buChar char="•"/>
            </a:pPr>
            <a:r>
              <a:rPr lang="en-US" sz="1400" dirty="0"/>
              <a:t>During transportation, frozen vials that are unsecured could become damaged. </a:t>
            </a:r>
          </a:p>
          <a:p>
            <a:pPr marL="236538" indent="-236538">
              <a:spcAft>
                <a:spcPts val="600"/>
              </a:spcAft>
              <a:buClr>
                <a:srgbClr val="0EB2F0"/>
              </a:buClr>
              <a:buFont typeface="Arial" panose="020B0604020202020204" pitchFamily="34" charset="0"/>
              <a:buChar char="•"/>
            </a:pPr>
            <a:r>
              <a:rPr lang="en-US" sz="1400" dirty="0"/>
              <a:t>Do not open the vial trays or remove vials until you are ready for thawing or use.</a:t>
            </a:r>
          </a:p>
          <a:p>
            <a:pPr lvl="0">
              <a:spcAft>
                <a:spcPts val="600"/>
              </a:spcAft>
              <a:buClr>
                <a:srgbClr val="0EB2F0"/>
              </a:buClr>
            </a:pPr>
            <a:endParaRPr lang="en-US" sz="1400" dirty="0"/>
          </a:p>
        </p:txBody>
      </p:sp>
      <p:sp>
        <p:nvSpPr>
          <p:cNvPr id="32" name="TextBox 31">
            <a:extLst>
              <a:ext uri="{FF2B5EF4-FFF2-40B4-BE49-F238E27FC236}">
                <a16:creationId xmlns:a16="http://schemas.microsoft.com/office/drawing/2014/main" id="{2C8A7AFE-7C85-0343-B428-F183B522A4EB}"/>
              </a:ext>
            </a:extLst>
          </p:cNvPr>
          <p:cNvSpPr txBox="1"/>
          <p:nvPr/>
        </p:nvSpPr>
        <p:spPr bwMode="gray">
          <a:xfrm>
            <a:off x="3410841" y="1716582"/>
            <a:ext cx="1616853" cy="369332"/>
          </a:xfrm>
          <a:prstGeom prst="rect">
            <a:avLst/>
          </a:prstGeom>
        </p:spPr>
        <p:txBody>
          <a:bodyPr wrap="none" rtlCol="0">
            <a:spAutoFit/>
          </a:bodyPr>
          <a:lstStyle/>
          <a:p>
            <a:pPr>
              <a:buClr>
                <a:schemeClr val="tx1"/>
              </a:buClr>
              <a:buSzPct val="100000"/>
            </a:pPr>
            <a:r>
              <a:rPr lang="en-US" b="1">
                <a:solidFill>
                  <a:srgbClr val="1E19BA"/>
                </a:solidFill>
              </a:rPr>
              <a:t>Vials &amp; Trays</a:t>
            </a:r>
          </a:p>
        </p:txBody>
      </p:sp>
      <p:sp>
        <p:nvSpPr>
          <p:cNvPr id="22" name="Rectangle 21">
            <a:extLst>
              <a:ext uri="{FF2B5EF4-FFF2-40B4-BE49-F238E27FC236}">
                <a16:creationId xmlns:a16="http://schemas.microsoft.com/office/drawing/2014/main" id="{F9042F01-3783-7543-B1BF-D5DA13D3333F}"/>
              </a:ext>
            </a:extLst>
          </p:cNvPr>
          <p:cNvSpPr/>
          <p:nvPr/>
        </p:nvSpPr>
        <p:spPr>
          <a:xfrm>
            <a:off x="7256526" y="2082477"/>
            <a:ext cx="3845685" cy="4293483"/>
          </a:xfrm>
          <a:prstGeom prst="rect">
            <a:avLst/>
          </a:prstGeom>
        </p:spPr>
        <p:txBody>
          <a:bodyPr wrap="square" numCol="1" spcCol="457200">
            <a:spAutoFit/>
          </a:bodyPr>
          <a:lstStyle/>
          <a:p>
            <a:pPr marL="228600" indent="-228600">
              <a:spcAft>
                <a:spcPts val="600"/>
              </a:spcAft>
              <a:buClr>
                <a:srgbClr val="0EB2F0"/>
              </a:buClr>
              <a:buFont typeface="Arial" panose="020B0604020202020204" pitchFamily="34" charset="0"/>
              <a:buChar char="•"/>
            </a:pPr>
            <a:r>
              <a:rPr lang="en-US" sz="1400"/>
              <a:t>Thawed vials should be kept upright during refrigerated storage. </a:t>
            </a:r>
          </a:p>
          <a:p>
            <a:pPr marL="228600" indent="-228600">
              <a:spcAft>
                <a:spcPts val="600"/>
              </a:spcAft>
              <a:buClr>
                <a:srgbClr val="0EB2F0"/>
              </a:buClr>
              <a:buFont typeface="Arial" panose="020B0604020202020204" pitchFamily="34" charset="0"/>
              <a:buChar char="•"/>
            </a:pPr>
            <a:r>
              <a:rPr lang="en-US" sz="1400"/>
              <a:t>An appropriate container should be used to minimize the potential for vials to be jostled. If vials are inadvertently bumped, they should be righted, however the risk to the product is minimal and vials which are temporarily knocked over may still be used. </a:t>
            </a:r>
          </a:p>
          <a:p>
            <a:pPr marL="228600" indent="-228600">
              <a:spcAft>
                <a:spcPts val="600"/>
              </a:spcAft>
              <a:buClr>
                <a:srgbClr val="0EB2F0"/>
              </a:buClr>
              <a:buFont typeface="Arial" panose="020B0604020202020204" pitchFamily="34" charset="0"/>
              <a:buChar char="•"/>
            </a:pPr>
            <a:r>
              <a:rPr lang="en-US" sz="1400"/>
              <a:t>Vials are glass and should be handled with care. Visual inspection prior to use should be carried out.</a:t>
            </a:r>
          </a:p>
          <a:p>
            <a:pPr marL="228600" indent="-228600">
              <a:spcAft>
                <a:spcPts val="600"/>
              </a:spcAft>
              <a:buClr>
                <a:srgbClr val="0EB2F0"/>
              </a:buClr>
              <a:buFont typeface="Arial" panose="020B0604020202020204" pitchFamily="34" charset="0"/>
              <a:buChar char="•"/>
            </a:pPr>
            <a:r>
              <a:rPr lang="en-US" sz="1400"/>
              <a:t>Thawed vials should be securely packed when transported.</a:t>
            </a:r>
          </a:p>
          <a:p>
            <a:pPr marL="228600" indent="-228600">
              <a:spcAft>
                <a:spcPts val="600"/>
              </a:spcAft>
              <a:buClr>
                <a:srgbClr val="0EB2F0"/>
              </a:buClr>
              <a:buFont typeface="Arial" panose="020B0604020202020204" pitchFamily="34" charset="0"/>
              <a:buChar char="•"/>
            </a:pPr>
            <a:endParaRPr lang="en-US" sz="1400"/>
          </a:p>
          <a:p>
            <a:pPr marL="228600" indent="-228600">
              <a:spcAft>
                <a:spcPts val="600"/>
              </a:spcAft>
              <a:buClr>
                <a:srgbClr val="0EB2F0"/>
              </a:buClr>
              <a:buFont typeface="Arial" panose="020B0604020202020204" pitchFamily="34" charset="0"/>
              <a:buChar char="•"/>
            </a:pPr>
            <a:endParaRPr lang="en-US" sz="1400"/>
          </a:p>
          <a:p>
            <a:pPr marL="228600" lvl="0" indent="-228600">
              <a:spcAft>
                <a:spcPts val="600"/>
              </a:spcAft>
              <a:buClr>
                <a:srgbClr val="0EB2F0"/>
              </a:buClr>
              <a:buFont typeface="Arial" panose="020B0604020202020204" pitchFamily="34" charset="0"/>
              <a:buChar char="•"/>
            </a:pPr>
            <a:endParaRPr lang="en-US" sz="1400"/>
          </a:p>
          <a:p>
            <a:pPr lvl="0">
              <a:spcAft>
                <a:spcPts val="600"/>
              </a:spcAft>
              <a:buClr>
                <a:srgbClr val="0EB2F0"/>
              </a:buClr>
            </a:pPr>
            <a:endParaRPr lang="en-US" sz="1400"/>
          </a:p>
        </p:txBody>
      </p:sp>
      <p:pic>
        <p:nvPicPr>
          <p:cNvPr id="23" name="Graphic 22">
            <a:extLst>
              <a:ext uri="{FF2B5EF4-FFF2-40B4-BE49-F238E27FC236}">
                <a16:creationId xmlns:a16="http://schemas.microsoft.com/office/drawing/2014/main" id="{24DADFA3-6281-1D49-8ADB-427CE1A69B2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9991" y="972329"/>
            <a:ext cx="2665024" cy="2665024"/>
          </a:xfrm>
          <a:prstGeom prst="rect">
            <a:avLst/>
          </a:prstGeom>
        </p:spPr>
      </p:pic>
    </p:spTree>
    <p:extLst>
      <p:ext uri="{BB962C8B-B14F-4D97-AF65-F5344CB8AC3E}">
        <p14:creationId xmlns:p14="http://schemas.microsoft.com/office/powerpoint/2010/main" val="149745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06E6C1-950C-C242-82F6-F3406A830525}"/>
              </a:ext>
            </a:extLst>
          </p:cNvPr>
          <p:cNvSpPr>
            <a:spLocks noGrp="1"/>
          </p:cNvSpPr>
          <p:nvPr>
            <p:ph type="title"/>
          </p:nvPr>
        </p:nvSpPr>
        <p:spPr/>
        <p:txBody>
          <a:bodyPr/>
          <a:lstStyle/>
          <a:p>
            <a:r>
              <a:rPr lang="en-US"/>
              <a:t>Storage Options</a:t>
            </a:r>
          </a:p>
        </p:txBody>
      </p:sp>
      <p:pic>
        <p:nvPicPr>
          <p:cNvPr id="14" name="Graphic 13">
            <a:extLst>
              <a:ext uri="{FF2B5EF4-FFF2-40B4-BE49-F238E27FC236}">
                <a16:creationId xmlns:a16="http://schemas.microsoft.com/office/drawing/2014/main" id="{CE030A44-5978-2144-B446-4AC02136F2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6915" y="1184568"/>
            <a:ext cx="987127" cy="987127"/>
          </a:xfrm>
          <a:prstGeom prst="rect">
            <a:avLst/>
          </a:prstGeom>
        </p:spPr>
      </p:pic>
      <p:pic>
        <p:nvPicPr>
          <p:cNvPr id="47" name="Graphic 46">
            <a:extLst>
              <a:ext uri="{FF2B5EF4-FFF2-40B4-BE49-F238E27FC236}">
                <a16:creationId xmlns:a16="http://schemas.microsoft.com/office/drawing/2014/main" id="{4FEE91E3-3206-8947-9E36-AD1B18AC4BA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64192" y="1046341"/>
            <a:ext cx="1177514" cy="1177514"/>
          </a:xfrm>
          <a:prstGeom prst="rect">
            <a:avLst/>
          </a:prstGeom>
        </p:spPr>
      </p:pic>
      <p:grpSp>
        <p:nvGrpSpPr>
          <p:cNvPr id="48" name="Group 47">
            <a:extLst>
              <a:ext uri="{FF2B5EF4-FFF2-40B4-BE49-F238E27FC236}">
                <a16:creationId xmlns:a16="http://schemas.microsoft.com/office/drawing/2014/main" id="{0BAB139A-ABB9-124E-AC8C-1F1929EADA87}"/>
              </a:ext>
            </a:extLst>
          </p:cNvPr>
          <p:cNvGrpSpPr/>
          <p:nvPr/>
        </p:nvGrpSpPr>
        <p:grpSpPr>
          <a:xfrm>
            <a:off x="8929308" y="1365822"/>
            <a:ext cx="846064" cy="846064"/>
            <a:chOff x="10317602" y="-353002"/>
            <a:chExt cx="965200" cy="965200"/>
          </a:xfrm>
        </p:grpSpPr>
        <p:pic>
          <p:nvPicPr>
            <p:cNvPr id="49" name="Graphic 48">
              <a:extLst>
                <a:ext uri="{FF2B5EF4-FFF2-40B4-BE49-F238E27FC236}">
                  <a16:creationId xmlns:a16="http://schemas.microsoft.com/office/drawing/2014/main" id="{D839C31F-5C8E-0242-B1C7-E4BBA9C408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17602" y="-353002"/>
              <a:ext cx="965200" cy="965200"/>
            </a:xfrm>
            <a:prstGeom prst="rect">
              <a:avLst/>
            </a:prstGeom>
          </p:spPr>
        </p:pic>
        <p:sp>
          <p:nvSpPr>
            <p:cNvPr id="50" name="TextBox 49">
              <a:extLst>
                <a:ext uri="{FF2B5EF4-FFF2-40B4-BE49-F238E27FC236}">
                  <a16:creationId xmlns:a16="http://schemas.microsoft.com/office/drawing/2014/main" id="{D157856A-3DD4-A04D-8581-785A710AD229}"/>
                </a:ext>
              </a:extLst>
            </p:cNvPr>
            <p:cNvSpPr txBox="1"/>
            <p:nvPr/>
          </p:nvSpPr>
          <p:spPr bwMode="gray">
            <a:xfrm>
              <a:off x="10470848" y="86401"/>
              <a:ext cx="658707" cy="316004"/>
            </a:xfrm>
            <a:prstGeom prst="rect">
              <a:avLst/>
            </a:prstGeom>
          </p:spPr>
          <p:txBody>
            <a:bodyPr wrap="none" rtlCol="0">
              <a:spAutoFit/>
            </a:bodyPr>
            <a:lstStyle/>
            <a:p>
              <a:pPr algn="ctr">
                <a:buClr>
                  <a:schemeClr val="tx1"/>
                </a:buClr>
                <a:buSzPct val="100000"/>
              </a:pPr>
              <a:r>
                <a:rPr lang="en-US" sz="1200" b="1" dirty="0">
                  <a:solidFill>
                    <a:srgbClr val="0EB2F0"/>
                  </a:solidFill>
                </a:rPr>
                <a:t>2-8°C</a:t>
              </a:r>
            </a:p>
          </p:txBody>
        </p:sp>
      </p:grpSp>
      <p:sp>
        <p:nvSpPr>
          <p:cNvPr id="25" name="Rectangle 24">
            <a:extLst>
              <a:ext uri="{FF2B5EF4-FFF2-40B4-BE49-F238E27FC236}">
                <a16:creationId xmlns:a16="http://schemas.microsoft.com/office/drawing/2014/main" id="{7755543F-F553-A945-A655-9F914C0E545B}"/>
              </a:ext>
            </a:extLst>
          </p:cNvPr>
          <p:cNvSpPr/>
          <p:nvPr/>
        </p:nvSpPr>
        <p:spPr>
          <a:xfrm>
            <a:off x="339958" y="2525804"/>
            <a:ext cx="4214550" cy="2908489"/>
          </a:xfrm>
          <a:prstGeom prst="rect">
            <a:avLst/>
          </a:prstGeom>
        </p:spPr>
        <p:txBody>
          <a:bodyPr wrap="square" lIns="91440" tIns="45720" rIns="91440" bIns="45720" anchor="t">
            <a:spAutoFit/>
          </a:bodyPr>
          <a:lstStyle/>
          <a:p>
            <a:pPr marL="171450" lvl="0" indent="-171450">
              <a:spcBef>
                <a:spcPts val="600"/>
              </a:spcBef>
              <a:buClr>
                <a:srgbClr val="0EB2F0"/>
              </a:buClr>
              <a:buFont typeface="Arial" panose="020B0604020202020204" pitchFamily="34" charset="0"/>
              <a:buChar char="•"/>
            </a:pPr>
            <a:r>
              <a:rPr lang="en-US" sz="1400"/>
              <a:t>The original packaging that the vaccine arrives in – the Thermal Shipper – maintains a temperature range of -90ºC to -60ºC (-130ºF to 76ºF). Storage within this temperature range is not considered an excursion from the recommended storage condition.</a:t>
            </a:r>
          </a:p>
          <a:p>
            <a:pPr marL="171450" lvl="0" indent="-171450">
              <a:spcBef>
                <a:spcPts val="600"/>
              </a:spcBef>
              <a:buClr>
                <a:srgbClr val="0EB2F0"/>
              </a:buClr>
              <a:buFont typeface="Arial" panose="020B0604020202020204" pitchFamily="34" charset="0"/>
              <a:buChar char="•"/>
            </a:pPr>
            <a:r>
              <a:rPr lang="en-US" sz="1400"/>
              <a:t>Vial removal from trays should be done directly from the thermal shipper.</a:t>
            </a:r>
          </a:p>
          <a:p>
            <a:pPr marL="171450" indent="-171450">
              <a:spcBef>
                <a:spcPts val="600"/>
              </a:spcBef>
              <a:buClr>
                <a:srgbClr val="0EB2F0"/>
              </a:buClr>
              <a:buFont typeface="Arial" panose="020B0604020202020204" pitchFamily="34" charset="0"/>
              <a:buChar char="•"/>
            </a:pPr>
            <a:r>
              <a:rPr lang="en-US" sz="1400"/>
              <a:t>The Thermal Shipper may be used as temporary storage for up to 30 days from delivery.</a:t>
            </a:r>
          </a:p>
          <a:p>
            <a:pPr>
              <a:spcBef>
                <a:spcPts val="600"/>
              </a:spcBef>
              <a:buClr>
                <a:srgbClr val="0EB2F0"/>
              </a:buClr>
            </a:pPr>
            <a:r>
              <a:rPr lang="en-US" sz="1400"/>
              <a:t> </a:t>
            </a:r>
          </a:p>
          <a:p>
            <a:pPr lvl="0"/>
            <a:endParaRPr lang="en-US" sz="1400"/>
          </a:p>
        </p:txBody>
      </p:sp>
      <p:sp>
        <p:nvSpPr>
          <p:cNvPr id="27" name="TextBox 26">
            <a:extLst>
              <a:ext uri="{FF2B5EF4-FFF2-40B4-BE49-F238E27FC236}">
                <a16:creationId xmlns:a16="http://schemas.microsoft.com/office/drawing/2014/main" id="{0E49BBD0-8AAC-7943-AAE0-E132A50FA93D}"/>
              </a:ext>
            </a:extLst>
          </p:cNvPr>
          <p:cNvSpPr txBox="1"/>
          <p:nvPr/>
        </p:nvSpPr>
        <p:spPr bwMode="gray">
          <a:xfrm>
            <a:off x="426495" y="2159909"/>
            <a:ext cx="2877524" cy="369332"/>
          </a:xfrm>
          <a:prstGeom prst="rect">
            <a:avLst/>
          </a:prstGeom>
        </p:spPr>
        <p:txBody>
          <a:bodyPr wrap="square" rtlCol="0">
            <a:spAutoFit/>
          </a:bodyPr>
          <a:lstStyle/>
          <a:p>
            <a:pPr>
              <a:buClr>
                <a:schemeClr val="tx1"/>
              </a:buClr>
              <a:buSzPct val="100000"/>
            </a:pPr>
            <a:r>
              <a:rPr lang="en-US" b="1">
                <a:solidFill>
                  <a:srgbClr val="1E19BA"/>
                </a:solidFill>
              </a:rPr>
              <a:t>Pfizer Thermal Shipper</a:t>
            </a:r>
          </a:p>
        </p:txBody>
      </p:sp>
      <p:sp>
        <p:nvSpPr>
          <p:cNvPr id="29" name="TextBox 28">
            <a:extLst>
              <a:ext uri="{FF2B5EF4-FFF2-40B4-BE49-F238E27FC236}">
                <a16:creationId xmlns:a16="http://schemas.microsoft.com/office/drawing/2014/main" id="{C669A70C-9033-6544-8CB3-259DA57826BC}"/>
              </a:ext>
            </a:extLst>
          </p:cNvPr>
          <p:cNvSpPr txBox="1"/>
          <p:nvPr/>
        </p:nvSpPr>
        <p:spPr bwMode="gray">
          <a:xfrm>
            <a:off x="4989343" y="2159909"/>
            <a:ext cx="2719238" cy="646331"/>
          </a:xfrm>
          <a:prstGeom prst="rect">
            <a:avLst/>
          </a:prstGeom>
        </p:spPr>
        <p:txBody>
          <a:bodyPr wrap="square" rtlCol="0">
            <a:spAutoFit/>
          </a:bodyPr>
          <a:lstStyle/>
          <a:p>
            <a:pPr>
              <a:buClr>
                <a:schemeClr val="tx1"/>
              </a:buClr>
              <a:buSzPct val="100000"/>
            </a:pPr>
            <a:r>
              <a:rPr lang="en-US" b="1" dirty="0">
                <a:solidFill>
                  <a:srgbClr val="1E19BA"/>
                </a:solidFill>
              </a:rPr>
              <a:t>Ultra Low Temperature Freezer (ULTF)</a:t>
            </a:r>
          </a:p>
        </p:txBody>
      </p:sp>
      <p:sp>
        <p:nvSpPr>
          <p:cNvPr id="30" name="TextBox 29">
            <a:extLst>
              <a:ext uri="{FF2B5EF4-FFF2-40B4-BE49-F238E27FC236}">
                <a16:creationId xmlns:a16="http://schemas.microsoft.com/office/drawing/2014/main" id="{25DCE5C4-B98D-144B-86A5-E9828C774CDD}"/>
              </a:ext>
            </a:extLst>
          </p:cNvPr>
          <p:cNvSpPr txBox="1"/>
          <p:nvPr/>
        </p:nvSpPr>
        <p:spPr bwMode="gray">
          <a:xfrm>
            <a:off x="9164388" y="2159909"/>
            <a:ext cx="1505540" cy="369332"/>
          </a:xfrm>
          <a:prstGeom prst="rect">
            <a:avLst/>
          </a:prstGeom>
        </p:spPr>
        <p:txBody>
          <a:bodyPr wrap="none" rtlCol="0">
            <a:spAutoFit/>
          </a:bodyPr>
          <a:lstStyle/>
          <a:p>
            <a:pPr>
              <a:buClr>
                <a:schemeClr val="tx1"/>
              </a:buClr>
              <a:buSzPct val="100000"/>
            </a:pPr>
            <a:r>
              <a:rPr lang="en-US" b="1">
                <a:solidFill>
                  <a:srgbClr val="1E19BA"/>
                </a:solidFill>
              </a:rPr>
              <a:t>Refrigerator</a:t>
            </a:r>
          </a:p>
        </p:txBody>
      </p:sp>
      <p:sp>
        <p:nvSpPr>
          <p:cNvPr id="31" name="Rectangle 30">
            <a:extLst>
              <a:ext uri="{FF2B5EF4-FFF2-40B4-BE49-F238E27FC236}">
                <a16:creationId xmlns:a16="http://schemas.microsoft.com/office/drawing/2014/main" id="{2EA51E6F-9323-EA49-ACCC-5FBABD51F22B}"/>
              </a:ext>
            </a:extLst>
          </p:cNvPr>
          <p:cNvSpPr/>
          <p:nvPr/>
        </p:nvSpPr>
        <p:spPr>
          <a:xfrm>
            <a:off x="4959217" y="2802803"/>
            <a:ext cx="3349904" cy="1677382"/>
          </a:xfrm>
          <a:prstGeom prst="rect">
            <a:avLst/>
          </a:prstGeom>
        </p:spPr>
        <p:txBody>
          <a:bodyPr wrap="square" numCol="1" spcCol="457200">
            <a:spAutoFit/>
          </a:bodyPr>
          <a:lstStyle/>
          <a:p>
            <a:pPr marL="228600" lvl="0" indent="-228600">
              <a:spcAft>
                <a:spcPts val="600"/>
              </a:spcAft>
              <a:buClr>
                <a:srgbClr val="0EB2F0"/>
              </a:buClr>
              <a:buFont typeface="Arial" panose="020B0604020202020204" pitchFamily="34" charset="0"/>
              <a:buChar char="•"/>
            </a:pPr>
            <a:r>
              <a:rPr lang="en-US" sz="1400"/>
              <a:t>Vials should be stored in a ULTF between -80ºC and -60 ºC (-112°F to -76°F), protected from light and kept in the original packaging.</a:t>
            </a:r>
          </a:p>
          <a:p>
            <a:pPr marL="228600" indent="-228600">
              <a:spcAft>
                <a:spcPts val="600"/>
              </a:spcAft>
              <a:buClr>
                <a:srgbClr val="0EB2F0"/>
              </a:buClr>
              <a:buFont typeface="Arial" panose="020B0604020202020204" pitchFamily="34" charset="0"/>
              <a:buChar char="•"/>
            </a:pPr>
            <a:r>
              <a:rPr lang="en-US" sz="1400"/>
              <a:t>Vials are stable for up to 6 months at -80ºC to -60ºC after the expiration date on the vial and tray. </a:t>
            </a:r>
          </a:p>
        </p:txBody>
      </p:sp>
      <p:sp>
        <p:nvSpPr>
          <p:cNvPr id="33" name="Rectangle 32">
            <a:extLst>
              <a:ext uri="{FF2B5EF4-FFF2-40B4-BE49-F238E27FC236}">
                <a16:creationId xmlns:a16="http://schemas.microsoft.com/office/drawing/2014/main" id="{9544B382-79CC-5949-B51D-D16D3FD31572}"/>
              </a:ext>
            </a:extLst>
          </p:cNvPr>
          <p:cNvSpPr/>
          <p:nvPr/>
        </p:nvSpPr>
        <p:spPr>
          <a:xfrm>
            <a:off x="9164388" y="2525804"/>
            <a:ext cx="2577182" cy="523220"/>
          </a:xfrm>
          <a:prstGeom prst="rect">
            <a:avLst/>
          </a:prstGeom>
        </p:spPr>
        <p:txBody>
          <a:bodyPr wrap="square" numCol="1" spcCol="457200">
            <a:spAutoFit/>
          </a:bodyPr>
          <a:lstStyle/>
          <a:p>
            <a:pPr marL="228600" indent="-228600">
              <a:spcAft>
                <a:spcPts val="600"/>
              </a:spcAft>
              <a:buClr>
                <a:srgbClr val="0EB2F0"/>
              </a:buClr>
              <a:buFont typeface="Arial" panose="020B0604020202020204" pitchFamily="34" charset="0"/>
              <a:buChar char="•"/>
            </a:pPr>
            <a:r>
              <a:rPr lang="en-US" sz="1400"/>
              <a:t>Vials are stable for up to 5 days (120 hours) at 2-8ºC.</a:t>
            </a:r>
          </a:p>
        </p:txBody>
      </p:sp>
      <p:sp>
        <p:nvSpPr>
          <p:cNvPr id="2" name="Rectangle 1">
            <a:extLst>
              <a:ext uri="{FF2B5EF4-FFF2-40B4-BE49-F238E27FC236}">
                <a16:creationId xmlns:a16="http://schemas.microsoft.com/office/drawing/2014/main" id="{87CCBE26-91CD-4048-BA1A-A0E7EB6DB8B2}"/>
              </a:ext>
            </a:extLst>
          </p:cNvPr>
          <p:cNvSpPr/>
          <p:nvPr/>
        </p:nvSpPr>
        <p:spPr bwMode="gray">
          <a:xfrm>
            <a:off x="446915" y="5150628"/>
            <a:ext cx="10956770" cy="704448"/>
          </a:xfrm>
          <a:prstGeom prst="rect">
            <a:avLst/>
          </a:prstGeom>
          <a:noFill/>
          <a:ln w="28575" cap="flat" cmpd="sng" algn="ctr">
            <a:solidFill>
              <a:schemeClr val="bg1">
                <a:lumMod val="85000"/>
              </a:schemeClr>
            </a:solidFill>
            <a:prstDash val="solid"/>
            <a:miter lim="800000"/>
            <a:headEnd type="none" w="med" len="med"/>
            <a:tailEnd type="none" w="med" len="med"/>
          </a:ln>
          <a:effectLst/>
        </p:spPr>
        <p:txBody>
          <a:bodyPr vert="horz" wrap="square" lIns="182880" tIns="45715" rIns="182880" bIns="45715" numCol="1" rtlCol="0" anchor="ctr" anchorCtr="0" compatLnSpc="1">
            <a:prstTxWarp prst="textNoShape">
              <a:avLst/>
            </a:prstTxWarp>
            <a:noAutofit/>
          </a:bodyPr>
          <a:lstStyle/>
          <a:p>
            <a:pPr fontAlgn="base">
              <a:lnSpc>
                <a:spcPct val="90000"/>
              </a:lnSpc>
              <a:spcAft>
                <a:spcPct val="0"/>
              </a:spcAft>
              <a:buClr>
                <a:schemeClr val="accent2"/>
              </a:buClr>
              <a:buSzPct val="90000"/>
            </a:pPr>
            <a:r>
              <a:rPr lang="en-US" sz="1400" b="1" dirty="0">
                <a:solidFill>
                  <a:srgbClr val="FFC000"/>
                </a:solidFill>
                <a:latin typeface="+mj-lt"/>
              </a:rPr>
              <a:t>CAUTION: </a:t>
            </a:r>
            <a:r>
              <a:rPr lang="en-US" sz="1400" dirty="0">
                <a:latin typeface="+mj-lt"/>
              </a:rPr>
              <a:t>During the unpacking process, you might feel resistance when trying to remove the box that holds the vial trays. Do not apply force to remove the box. Use the 2 bands wrapped around each vial tray to remove the trays from the thermal shipping container.</a:t>
            </a:r>
          </a:p>
        </p:txBody>
      </p:sp>
    </p:spTree>
    <p:extLst>
      <p:ext uri="{BB962C8B-B14F-4D97-AF65-F5344CB8AC3E}">
        <p14:creationId xmlns:p14="http://schemas.microsoft.com/office/powerpoint/2010/main" val="4266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8BA"/>
        </a:solidFill>
        <a:effectLst/>
      </p:bgPr>
    </p:bg>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CC5B5E0-76A2-4643-A585-C061EC9967D9}"/>
              </a:ext>
            </a:extLst>
          </p:cNvPr>
          <p:cNvSpPr/>
          <p:nvPr/>
        </p:nvSpPr>
        <p:spPr bwMode="gray">
          <a:xfrm>
            <a:off x="1553460" y="2049696"/>
            <a:ext cx="9606116" cy="2804134"/>
          </a:xfrm>
          <a:custGeom>
            <a:avLst/>
            <a:gdLst>
              <a:gd name="connsiteX0" fmla="*/ 0 w 3712684"/>
              <a:gd name="connsiteY0" fmla="*/ 0 h 2324559"/>
              <a:gd name="connsiteX1" fmla="*/ 2291508 w 3712684"/>
              <a:gd name="connsiteY1" fmla="*/ 385590 h 2324559"/>
              <a:gd name="connsiteX2" fmla="*/ 363557 w 3712684"/>
              <a:gd name="connsiteY2" fmla="*/ 1740665 h 2324559"/>
              <a:gd name="connsiteX3" fmla="*/ 3712684 w 3712684"/>
              <a:gd name="connsiteY3" fmla="*/ 2324559 h 2324559"/>
              <a:gd name="connsiteX0" fmla="*/ 0 w 3712684"/>
              <a:gd name="connsiteY0" fmla="*/ 0 h 2324559"/>
              <a:gd name="connsiteX1" fmla="*/ 2291508 w 3712684"/>
              <a:gd name="connsiteY1" fmla="*/ 385590 h 2324559"/>
              <a:gd name="connsiteX2" fmla="*/ 374573 w 3712684"/>
              <a:gd name="connsiteY2" fmla="*/ 1581697 h 2324559"/>
              <a:gd name="connsiteX3" fmla="*/ 3712684 w 3712684"/>
              <a:gd name="connsiteY3" fmla="*/ 2324559 h 2324559"/>
              <a:gd name="connsiteX0" fmla="*/ 0 w 3712684"/>
              <a:gd name="connsiteY0" fmla="*/ 0 h 2324559"/>
              <a:gd name="connsiteX1" fmla="*/ 2302525 w 3712684"/>
              <a:gd name="connsiteY1" fmla="*/ 544558 h 2324559"/>
              <a:gd name="connsiteX2" fmla="*/ 374573 w 3712684"/>
              <a:gd name="connsiteY2" fmla="*/ 1581697 h 2324559"/>
              <a:gd name="connsiteX3" fmla="*/ 3712684 w 3712684"/>
              <a:gd name="connsiteY3" fmla="*/ 2324559 h 2324559"/>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382179"/>
              <a:gd name="connsiteY0" fmla="*/ 0 h 2094603"/>
              <a:gd name="connsiteX1" fmla="*/ 2302525 w 3382179"/>
              <a:gd name="connsiteY1" fmla="*/ 544558 h 2094603"/>
              <a:gd name="connsiteX2" fmla="*/ 374573 w 3382179"/>
              <a:gd name="connsiteY2" fmla="*/ 1581697 h 2094603"/>
              <a:gd name="connsiteX3" fmla="*/ 3382179 w 3382179"/>
              <a:gd name="connsiteY3" fmla="*/ 2094603 h 2094603"/>
              <a:gd name="connsiteX0" fmla="*/ 0 w 2687522"/>
              <a:gd name="connsiteY0" fmla="*/ 0 h 2045372"/>
              <a:gd name="connsiteX1" fmla="*/ 2302525 w 2687522"/>
              <a:gd name="connsiteY1" fmla="*/ 544558 h 2045372"/>
              <a:gd name="connsiteX2" fmla="*/ 374573 w 2687522"/>
              <a:gd name="connsiteY2" fmla="*/ 1581697 h 2045372"/>
              <a:gd name="connsiteX3" fmla="*/ 2687522 w 2687522"/>
              <a:gd name="connsiteY3" fmla="*/ 2045372 h 2045372"/>
            </a:gdLst>
            <a:ahLst/>
            <a:cxnLst>
              <a:cxn ang="0">
                <a:pos x="connsiteX0" y="connsiteY0"/>
              </a:cxn>
              <a:cxn ang="0">
                <a:pos x="connsiteX1" y="connsiteY1"/>
              </a:cxn>
              <a:cxn ang="0">
                <a:pos x="connsiteX2" y="connsiteY2"/>
              </a:cxn>
              <a:cxn ang="0">
                <a:pos x="connsiteX3" y="connsiteY3"/>
              </a:cxn>
            </a:cxnLst>
            <a:rect l="l" t="t" r="r" b="b"/>
            <a:pathLst>
              <a:path w="2687522" h="2045372">
                <a:moveTo>
                  <a:pt x="0" y="0"/>
                </a:moveTo>
                <a:cubicBezTo>
                  <a:pt x="1115457" y="47739"/>
                  <a:pt x="2240096" y="280942"/>
                  <a:pt x="2302525" y="544558"/>
                </a:cubicBezTo>
                <a:cubicBezTo>
                  <a:pt x="2364954" y="808174"/>
                  <a:pt x="137710" y="1258536"/>
                  <a:pt x="374573" y="1581697"/>
                </a:cubicBezTo>
                <a:cubicBezTo>
                  <a:pt x="611436" y="1904859"/>
                  <a:pt x="2116481" y="2025366"/>
                  <a:pt x="2687522" y="2045372"/>
                </a:cubicBezTo>
              </a:path>
            </a:pathLst>
          </a:custGeom>
          <a:noFill/>
          <a:ln w="38100" cap="rnd" cmpd="sng" algn="ctr">
            <a:solidFill>
              <a:srgbClr val="0EB2F0"/>
            </a:solidFill>
            <a:prstDash val="sysDot"/>
            <a:round/>
            <a:headEnd type="none" w="med" len="med"/>
            <a:tailEnd type="arrow" w="lg" len="med"/>
          </a:ln>
          <a:effectLst/>
        </p:spPr>
        <p:txBody>
          <a:bodyPr rtlCol="0" anchor="ctr"/>
          <a:lstStyle/>
          <a:p>
            <a:pPr algn="ctr"/>
            <a:endParaRPr lang="en-US"/>
          </a:p>
        </p:txBody>
      </p:sp>
      <p:sp>
        <p:nvSpPr>
          <p:cNvPr id="4" name="Title 3">
            <a:extLst>
              <a:ext uri="{FF2B5EF4-FFF2-40B4-BE49-F238E27FC236}">
                <a16:creationId xmlns:a16="http://schemas.microsoft.com/office/drawing/2014/main" id="{32346C23-8271-D549-B58A-281B1CAFBDFF}"/>
              </a:ext>
            </a:extLst>
          </p:cNvPr>
          <p:cNvSpPr>
            <a:spLocks noGrp="1"/>
          </p:cNvSpPr>
          <p:nvPr>
            <p:ph type="title"/>
          </p:nvPr>
        </p:nvSpPr>
        <p:spPr>
          <a:xfrm>
            <a:off x="494938" y="466888"/>
            <a:ext cx="10405812" cy="492636"/>
          </a:xfrm>
        </p:spPr>
        <p:txBody>
          <a:bodyPr/>
          <a:lstStyle/>
          <a:p>
            <a:r>
              <a:rPr lang="en-US">
                <a:solidFill>
                  <a:schemeClr val="bg1"/>
                </a:solidFill>
              </a:rPr>
              <a:t>Redistribution Overview: Full Trays at </a:t>
            </a:r>
            <a:r>
              <a:rPr lang="en-US">
                <a:solidFill>
                  <a:srgbClr val="1E19BA"/>
                </a:solidFill>
                <a:highlight>
                  <a:srgbClr val="4DCFFF"/>
                </a:highlight>
              </a:rPr>
              <a:t>ULT Freezer Temps</a:t>
            </a:r>
          </a:p>
        </p:txBody>
      </p:sp>
      <p:sp>
        <p:nvSpPr>
          <p:cNvPr id="172" name="TextBox 171">
            <a:extLst>
              <a:ext uri="{FF2B5EF4-FFF2-40B4-BE49-F238E27FC236}">
                <a16:creationId xmlns:a16="http://schemas.microsoft.com/office/drawing/2014/main" id="{DA1FC315-B563-DB47-98F5-5961BA170BBB}"/>
              </a:ext>
            </a:extLst>
          </p:cNvPr>
          <p:cNvSpPr txBox="1"/>
          <p:nvPr/>
        </p:nvSpPr>
        <p:spPr bwMode="gray">
          <a:xfrm>
            <a:off x="1837102" y="1096835"/>
            <a:ext cx="2372986" cy="738664"/>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Thermal Shipper Arrives at Point of Delivery (POD) at </a:t>
            </a:r>
            <a:r>
              <a:rPr lang="en-US" sz="1400" b="1">
                <a:solidFill>
                  <a:srgbClr val="38C9FF"/>
                </a:solidFill>
                <a:latin typeface="Arial" panose="020B0604020202020204" pitchFamily="34" charset="0"/>
                <a:cs typeface="Arial" panose="020B0604020202020204" pitchFamily="34" charset="0"/>
              </a:rPr>
              <a:t>-90ºC to -60ºC </a:t>
            </a:r>
            <a:endPar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D04D94CA-8504-444C-9A52-DFBA3FB9FA2D}"/>
              </a:ext>
            </a:extLst>
          </p:cNvPr>
          <p:cNvSpPr txBox="1"/>
          <p:nvPr/>
        </p:nvSpPr>
        <p:spPr bwMode="gray">
          <a:xfrm>
            <a:off x="7329620" y="3391291"/>
            <a:ext cx="3829955" cy="954107"/>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Trays are deconsolidated (vials should not be removed from trays) and r</a:t>
            </a:r>
            <a:r>
              <a:rPr lang="en-US" sz="1400" b="1">
                <a:solidFill>
                  <a:srgbClr val="38C9FF"/>
                </a:solidFill>
                <a:latin typeface="Arial" panose="020B0604020202020204" pitchFamily="34" charset="0"/>
                <a:cs typeface="Arial" panose="020B0604020202020204" pitchFamily="34" charset="0"/>
              </a:rPr>
              <a:t>e-</a:t>
            </a: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packaged for transport </a:t>
            </a:r>
            <a:r>
              <a:rPr lang="en-US" sz="1400" b="1">
                <a:solidFill>
                  <a:srgbClr val="38C9FF"/>
                </a:solidFill>
                <a:latin typeface="Arial" panose="020B0604020202020204" pitchFamily="34" charset="0"/>
                <a:cs typeface="Arial" panose="020B0604020202020204" pitchFamily="34" charset="0"/>
              </a:rPr>
              <a:t>at -90ºC to -60ºC </a:t>
            </a: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to Points of Use (POU) </a:t>
            </a:r>
          </a:p>
        </p:txBody>
      </p:sp>
      <p:sp>
        <p:nvSpPr>
          <p:cNvPr id="184" name="Oval 183">
            <a:extLst>
              <a:ext uri="{FF2B5EF4-FFF2-40B4-BE49-F238E27FC236}">
                <a16:creationId xmlns:a16="http://schemas.microsoft.com/office/drawing/2014/main" id="{8637CABE-2CA9-A647-B5A7-49D74E1FC9F2}"/>
              </a:ext>
            </a:extLst>
          </p:cNvPr>
          <p:cNvSpPr/>
          <p:nvPr/>
        </p:nvSpPr>
        <p:spPr bwMode="gray">
          <a:xfrm>
            <a:off x="1314104" y="1808780"/>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b="1" i="0" u="none" strike="noStrike" kern="1200" cap="none" spc="0" normalizeH="0" baseline="0" noProof="0">
                <a:ln>
                  <a:noFill/>
                </a:ln>
                <a:solidFill>
                  <a:srgbClr val="1E18BA"/>
                </a:solidFill>
                <a:effectLst/>
                <a:uLnTx/>
                <a:uFillTx/>
                <a:latin typeface="Arial"/>
                <a:ea typeface="+mn-ea"/>
                <a:cs typeface="+mn-cs"/>
              </a:rPr>
              <a:t>1</a:t>
            </a:r>
          </a:p>
        </p:txBody>
      </p:sp>
      <p:sp>
        <p:nvSpPr>
          <p:cNvPr id="186" name="Oval 185">
            <a:extLst>
              <a:ext uri="{FF2B5EF4-FFF2-40B4-BE49-F238E27FC236}">
                <a16:creationId xmlns:a16="http://schemas.microsoft.com/office/drawing/2014/main" id="{8672394B-8892-2542-8849-CCC1CDBCDA3A}"/>
              </a:ext>
            </a:extLst>
          </p:cNvPr>
          <p:cNvSpPr/>
          <p:nvPr/>
        </p:nvSpPr>
        <p:spPr bwMode="gray">
          <a:xfrm>
            <a:off x="6096000" y="3205061"/>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b="1" i="0" u="none" strike="noStrike" kern="1200" cap="none" spc="0" normalizeH="0" baseline="0" noProof="0">
                <a:ln>
                  <a:noFill/>
                </a:ln>
                <a:solidFill>
                  <a:srgbClr val="1E18BA"/>
                </a:solidFill>
                <a:effectLst/>
                <a:uLnTx/>
                <a:uFillTx/>
                <a:latin typeface="Arial"/>
                <a:ea typeface="+mn-ea"/>
                <a:cs typeface="+mn-cs"/>
              </a:rPr>
              <a:t>3</a:t>
            </a:r>
          </a:p>
        </p:txBody>
      </p:sp>
      <p:sp>
        <p:nvSpPr>
          <p:cNvPr id="193" name="Oval 192">
            <a:extLst>
              <a:ext uri="{FF2B5EF4-FFF2-40B4-BE49-F238E27FC236}">
                <a16:creationId xmlns:a16="http://schemas.microsoft.com/office/drawing/2014/main" id="{74F41C05-750D-294C-A7C7-FB32FB9F4D1D}"/>
              </a:ext>
            </a:extLst>
          </p:cNvPr>
          <p:cNvSpPr/>
          <p:nvPr/>
        </p:nvSpPr>
        <p:spPr bwMode="gray">
          <a:xfrm>
            <a:off x="2711762" y="3890212"/>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b="1" i="0" u="none" strike="noStrike" kern="1200" cap="none" spc="0" normalizeH="0" baseline="0" noProof="0">
                <a:ln>
                  <a:noFill/>
                </a:ln>
                <a:solidFill>
                  <a:srgbClr val="1E18BA"/>
                </a:solidFill>
                <a:effectLst/>
                <a:uLnTx/>
                <a:uFillTx/>
                <a:latin typeface="Arial"/>
                <a:ea typeface="+mn-ea"/>
                <a:cs typeface="+mn-cs"/>
              </a:rPr>
              <a:t>4</a:t>
            </a:r>
          </a:p>
        </p:txBody>
      </p:sp>
      <p:sp>
        <p:nvSpPr>
          <p:cNvPr id="37" name="TextBox 36">
            <a:extLst>
              <a:ext uri="{FF2B5EF4-FFF2-40B4-BE49-F238E27FC236}">
                <a16:creationId xmlns:a16="http://schemas.microsoft.com/office/drawing/2014/main" id="{54C4956E-5447-DB4E-81BC-093518998CF7}"/>
              </a:ext>
            </a:extLst>
          </p:cNvPr>
          <p:cNvSpPr txBox="1"/>
          <p:nvPr/>
        </p:nvSpPr>
        <p:spPr bwMode="gray">
          <a:xfrm>
            <a:off x="266452" y="3789253"/>
            <a:ext cx="2372986" cy="954107"/>
          </a:xfrm>
          <a:prstGeom prst="rect">
            <a:avLst/>
          </a:prstGeom>
        </p:spPr>
        <p:txBody>
          <a:bodyPr wrap="square" rtlCol="0">
            <a:spAutoFit/>
          </a:bodyPr>
          <a:lstStyle/>
          <a:p>
            <a:pPr lvl="0" algn="r">
              <a:buClr>
                <a:srgbClr val="000000"/>
              </a:buClr>
              <a:buSzPct val="100000"/>
              <a:defRPr/>
            </a:pP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Vaccines are </a:t>
            </a:r>
            <a:r>
              <a:rPr lang="en-US" sz="1400" b="1">
                <a:solidFill>
                  <a:srgbClr val="38C9FF"/>
                </a:solidFill>
                <a:latin typeface="Arial" panose="020B0604020202020204" pitchFamily="34" charset="0"/>
                <a:cs typeface="Arial" panose="020B0604020202020204" pitchFamily="34" charset="0"/>
              </a:rPr>
              <a:t>transported at -90ºC to -60ºC </a:t>
            </a: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by courier/transport provider to POU</a:t>
            </a:r>
          </a:p>
        </p:txBody>
      </p:sp>
      <p:sp>
        <p:nvSpPr>
          <p:cNvPr id="39" name="TextBox 38">
            <a:extLst>
              <a:ext uri="{FF2B5EF4-FFF2-40B4-BE49-F238E27FC236}">
                <a16:creationId xmlns:a16="http://schemas.microsoft.com/office/drawing/2014/main" id="{1867E192-21E1-1340-BB64-14AF119F57F2}"/>
              </a:ext>
            </a:extLst>
          </p:cNvPr>
          <p:cNvSpPr txBox="1"/>
          <p:nvPr/>
        </p:nvSpPr>
        <p:spPr bwMode="gray">
          <a:xfrm>
            <a:off x="3612169" y="4925527"/>
            <a:ext cx="1695238" cy="523220"/>
          </a:xfrm>
          <a:prstGeom prst="rect">
            <a:avLst/>
          </a:prstGeom>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Container arrives at POU(s)</a:t>
            </a:r>
          </a:p>
        </p:txBody>
      </p:sp>
      <p:sp>
        <p:nvSpPr>
          <p:cNvPr id="40" name="TextBox 39">
            <a:extLst>
              <a:ext uri="{FF2B5EF4-FFF2-40B4-BE49-F238E27FC236}">
                <a16:creationId xmlns:a16="http://schemas.microsoft.com/office/drawing/2014/main" id="{DD06BD68-CF4B-9643-8AE3-398A3356F696}"/>
              </a:ext>
            </a:extLst>
          </p:cNvPr>
          <p:cNvSpPr txBox="1"/>
          <p:nvPr/>
        </p:nvSpPr>
        <p:spPr bwMode="gray">
          <a:xfrm>
            <a:off x="8629601" y="5177637"/>
            <a:ext cx="2900795" cy="523220"/>
          </a:xfrm>
          <a:prstGeom prst="rect">
            <a:avLst/>
          </a:prstGeom>
        </p:spPr>
        <p:txBody>
          <a:bodyPr wrap="square" rtlCol="0">
            <a:spAutoFit/>
          </a:bodyPr>
          <a:lstStyle/>
          <a:p>
            <a:pPr lvl="0">
              <a:buClr>
                <a:srgbClr val="000000"/>
              </a:buClr>
              <a:buSzPct val="100000"/>
              <a:defRPr/>
            </a:pPr>
            <a:r>
              <a:rPr lang="en-US" sz="1400" b="1">
                <a:solidFill>
                  <a:srgbClr val="38C9FF"/>
                </a:solidFill>
                <a:latin typeface="Arial" panose="020B0604020202020204" pitchFamily="34" charset="0"/>
                <a:cs typeface="Arial" panose="020B0604020202020204" pitchFamily="34" charset="0"/>
              </a:rPr>
              <a:t>Trays are transferred to ULT freezer(s) at -80ºC to -60ºC </a:t>
            </a:r>
            <a:endPar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854E38F9-2D2D-6941-B648-FD268CC176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0100" y="945103"/>
            <a:ext cx="965200" cy="965200"/>
          </a:xfrm>
          <a:prstGeom prst="rect">
            <a:avLst/>
          </a:prstGeom>
        </p:spPr>
      </p:pic>
      <p:sp>
        <p:nvSpPr>
          <p:cNvPr id="47" name="Oval 46">
            <a:extLst>
              <a:ext uri="{FF2B5EF4-FFF2-40B4-BE49-F238E27FC236}">
                <a16:creationId xmlns:a16="http://schemas.microsoft.com/office/drawing/2014/main" id="{73AB10B2-9AC1-F149-9381-57D55EA14CEF}"/>
              </a:ext>
            </a:extLst>
          </p:cNvPr>
          <p:cNvSpPr/>
          <p:nvPr/>
        </p:nvSpPr>
        <p:spPr bwMode="gray">
          <a:xfrm>
            <a:off x="8629601" y="4616144"/>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b="1" i="0" u="none" strike="noStrike" kern="1200" cap="none" spc="0" normalizeH="0" baseline="0" noProof="0">
                <a:ln>
                  <a:noFill/>
                </a:ln>
                <a:solidFill>
                  <a:srgbClr val="1E18BA"/>
                </a:solidFill>
                <a:effectLst/>
                <a:uLnTx/>
                <a:uFillTx/>
                <a:latin typeface="Arial"/>
                <a:ea typeface="+mn-ea"/>
                <a:cs typeface="+mn-cs"/>
              </a:rPr>
              <a:t>6</a:t>
            </a:r>
          </a:p>
        </p:txBody>
      </p:sp>
      <p:sp>
        <p:nvSpPr>
          <p:cNvPr id="48" name="Oval 47">
            <a:extLst>
              <a:ext uri="{FF2B5EF4-FFF2-40B4-BE49-F238E27FC236}">
                <a16:creationId xmlns:a16="http://schemas.microsoft.com/office/drawing/2014/main" id="{4D600170-E2E0-FA49-81D5-5F5B8D47F434}"/>
              </a:ext>
            </a:extLst>
          </p:cNvPr>
          <p:cNvSpPr/>
          <p:nvPr/>
        </p:nvSpPr>
        <p:spPr bwMode="gray">
          <a:xfrm>
            <a:off x="5443899" y="4427633"/>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b="1" i="0" u="none" strike="noStrike" kern="1200" cap="none" spc="0" normalizeH="0" baseline="0" noProof="0">
                <a:ln>
                  <a:noFill/>
                </a:ln>
                <a:solidFill>
                  <a:srgbClr val="1E18BA"/>
                </a:solidFill>
                <a:effectLst/>
                <a:uLnTx/>
                <a:uFillTx/>
                <a:latin typeface="Arial"/>
                <a:ea typeface="+mn-ea"/>
                <a:cs typeface="+mn-cs"/>
              </a:rPr>
              <a:t>5</a:t>
            </a:r>
          </a:p>
        </p:txBody>
      </p:sp>
      <p:pic>
        <p:nvPicPr>
          <p:cNvPr id="11" name="Graphic 10">
            <a:extLst>
              <a:ext uri="{FF2B5EF4-FFF2-40B4-BE49-F238E27FC236}">
                <a16:creationId xmlns:a16="http://schemas.microsoft.com/office/drawing/2014/main" id="{80CD7AE7-7D37-7B4B-81A0-9E64D669675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6907" y="3272115"/>
            <a:ext cx="965200" cy="965200"/>
          </a:xfrm>
          <a:prstGeom prst="rect">
            <a:avLst/>
          </a:prstGeom>
        </p:spPr>
      </p:pic>
      <p:pic>
        <p:nvPicPr>
          <p:cNvPr id="13" name="Graphic 12">
            <a:extLst>
              <a:ext uri="{FF2B5EF4-FFF2-40B4-BE49-F238E27FC236}">
                <a16:creationId xmlns:a16="http://schemas.microsoft.com/office/drawing/2014/main" id="{1CD89134-CFF4-604D-9462-0C427C6B9B5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2354693" y="2961643"/>
            <a:ext cx="895810" cy="895810"/>
          </a:xfrm>
          <a:prstGeom prst="rect">
            <a:avLst/>
          </a:prstGeom>
        </p:spPr>
      </p:pic>
      <p:pic>
        <p:nvPicPr>
          <p:cNvPr id="17" name="Graphic 16">
            <a:extLst>
              <a:ext uri="{FF2B5EF4-FFF2-40B4-BE49-F238E27FC236}">
                <a16:creationId xmlns:a16="http://schemas.microsoft.com/office/drawing/2014/main" id="{4A3B185F-2862-FA49-A85B-BC0036DE39B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67841" y="4843373"/>
            <a:ext cx="1057302" cy="1057302"/>
          </a:xfrm>
          <a:prstGeom prst="rect">
            <a:avLst/>
          </a:prstGeom>
        </p:spPr>
      </p:pic>
      <p:pic>
        <p:nvPicPr>
          <p:cNvPr id="19" name="Graphic 18">
            <a:extLst>
              <a:ext uri="{FF2B5EF4-FFF2-40B4-BE49-F238E27FC236}">
                <a16:creationId xmlns:a16="http://schemas.microsoft.com/office/drawing/2014/main" id="{8E34A017-580D-1146-96F2-11E85AA2694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55700" y="4788725"/>
            <a:ext cx="965200" cy="965200"/>
          </a:xfrm>
          <a:prstGeom prst="rect">
            <a:avLst/>
          </a:prstGeom>
        </p:spPr>
      </p:pic>
      <p:sp>
        <p:nvSpPr>
          <p:cNvPr id="22" name="TextBox 21">
            <a:extLst>
              <a:ext uri="{FF2B5EF4-FFF2-40B4-BE49-F238E27FC236}">
                <a16:creationId xmlns:a16="http://schemas.microsoft.com/office/drawing/2014/main" id="{4DADC013-A0EB-944B-A41B-78E3E0611FD3}"/>
              </a:ext>
            </a:extLst>
          </p:cNvPr>
          <p:cNvSpPr txBox="1"/>
          <p:nvPr/>
        </p:nvSpPr>
        <p:spPr bwMode="gray">
          <a:xfrm>
            <a:off x="468632" y="5846357"/>
            <a:ext cx="4996390" cy="246221"/>
          </a:xfrm>
          <a:prstGeom prst="rect">
            <a:avLst/>
          </a:prstGeom>
        </p:spPr>
        <p:txBody>
          <a:bodyPr wrap="square" rtlCol="0">
            <a:spAutoFit/>
          </a:bodyPr>
          <a:lstStyle/>
          <a:p>
            <a:pPr>
              <a:buClr>
                <a:schemeClr val="tx1"/>
              </a:buClr>
              <a:buSzPct val="100000"/>
            </a:pPr>
            <a:r>
              <a:rPr lang="en-US" sz="1000">
                <a:solidFill>
                  <a:srgbClr val="0EB2F0"/>
                </a:solidFill>
              </a:rPr>
              <a:t>More details around each step are provided on the following slides. </a:t>
            </a:r>
          </a:p>
        </p:txBody>
      </p:sp>
      <p:sp>
        <p:nvSpPr>
          <p:cNvPr id="26" name="Oval 25">
            <a:extLst>
              <a:ext uri="{FF2B5EF4-FFF2-40B4-BE49-F238E27FC236}">
                <a16:creationId xmlns:a16="http://schemas.microsoft.com/office/drawing/2014/main" id="{1F1807E8-1775-44EC-931D-E7D15FF69240}"/>
              </a:ext>
            </a:extLst>
          </p:cNvPr>
          <p:cNvSpPr/>
          <p:nvPr/>
        </p:nvSpPr>
        <p:spPr bwMode="gray">
          <a:xfrm>
            <a:off x="6416907" y="2037296"/>
            <a:ext cx="415742" cy="415740"/>
          </a:xfrm>
          <a:prstGeom prst="ellipse">
            <a:avLst/>
          </a:prstGeom>
          <a:solidFill>
            <a:schemeClr val="bg1"/>
          </a:solidFill>
          <a:ln w="28575" cap="flat" cmpd="sng" algn="ctr">
            <a:solidFill>
              <a:srgbClr val="0EB2F0"/>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2</a:t>
            </a:r>
          </a:p>
        </p:txBody>
      </p:sp>
      <p:sp>
        <p:nvSpPr>
          <p:cNvPr id="27" name="TextBox 26">
            <a:extLst>
              <a:ext uri="{FF2B5EF4-FFF2-40B4-BE49-F238E27FC236}">
                <a16:creationId xmlns:a16="http://schemas.microsoft.com/office/drawing/2014/main" id="{15910371-4262-4DB4-BF83-00B40E47E7B7}"/>
              </a:ext>
            </a:extLst>
          </p:cNvPr>
          <p:cNvSpPr txBox="1"/>
          <p:nvPr/>
        </p:nvSpPr>
        <p:spPr bwMode="gray">
          <a:xfrm>
            <a:off x="7466451" y="1348576"/>
            <a:ext cx="4420749" cy="738664"/>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Trays are stored at freezer temperature (</a:t>
            </a:r>
            <a:r>
              <a:rPr lang="en-US" sz="1400" b="1">
                <a:solidFill>
                  <a:srgbClr val="38C9FF"/>
                </a:solidFill>
                <a:latin typeface="Arial" panose="020B0604020202020204" pitchFamily="34" charset="0"/>
                <a:cs typeface="Arial" panose="020B0604020202020204" pitchFamily="34" charset="0"/>
              </a:rPr>
              <a:t>-90ºC to -60ºC in the Thermal Shipper or at -80ºC to -60ºC in a ULT freezer)</a:t>
            </a:r>
            <a:r>
              <a:rPr kumimoji="0" lang="en-US" sz="1400" b="1" i="0" u="none" strike="noStrike" kern="1200" cap="none" spc="0" normalizeH="0" baseline="0" noProof="0">
                <a:ln>
                  <a:noFill/>
                </a:ln>
                <a:solidFill>
                  <a:srgbClr val="38C9FF"/>
                </a:solidFill>
                <a:effectLst/>
                <a:uLnTx/>
                <a:uFillTx/>
                <a:latin typeface="Arial" panose="020B0604020202020204" pitchFamily="34" charset="0"/>
                <a:ea typeface="+mn-ea"/>
                <a:cs typeface="Arial" panose="020B0604020202020204" pitchFamily="34" charset="0"/>
              </a:rPr>
              <a:t> until ready for redistribution</a:t>
            </a:r>
          </a:p>
        </p:txBody>
      </p:sp>
      <p:pic>
        <p:nvPicPr>
          <p:cNvPr id="28" name="Graphic 27">
            <a:extLst>
              <a:ext uri="{FF2B5EF4-FFF2-40B4-BE49-F238E27FC236}">
                <a16:creationId xmlns:a16="http://schemas.microsoft.com/office/drawing/2014/main" id="{A9172A92-4B7C-453B-9E6A-90957B08074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57296" y="1227444"/>
            <a:ext cx="965200" cy="965200"/>
          </a:xfrm>
          <a:prstGeom prst="rect">
            <a:avLst/>
          </a:prstGeom>
        </p:spPr>
      </p:pic>
    </p:spTree>
    <p:extLst>
      <p:ext uri="{BB962C8B-B14F-4D97-AF65-F5344CB8AC3E}">
        <p14:creationId xmlns:p14="http://schemas.microsoft.com/office/powerpoint/2010/main" val="200593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DCFFF"/>
        </a:solidFill>
        <a:effectLst/>
      </p:bgPr>
    </p:bg>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CC5B5E0-76A2-4643-A585-C061EC9967D9}"/>
              </a:ext>
            </a:extLst>
          </p:cNvPr>
          <p:cNvSpPr/>
          <p:nvPr/>
        </p:nvSpPr>
        <p:spPr bwMode="gray">
          <a:xfrm>
            <a:off x="1553460" y="2049696"/>
            <a:ext cx="9606116" cy="2804134"/>
          </a:xfrm>
          <a:custGeom>
            <a:avLst/>
            <a:gdLst>
              <a:gd name="connsiteX0" fmla="*/ 0 w 3712684"/>
              <a:gd name="connsiteY0" fmla="*/ 0 h 2324559"/>
              <a:gd name="connsiteX1" fmla="*/ 2291508 w 3712684"/>
              <a:gd name="connsiteY1" fmla="*/ 385590 h 2324559"/>
              <a:gd name="connsiteX2" fmla="*/ 363557 w 3712684"/>
              <a:gd name="connsiteY2" fmla="*/ 1740665 h 2324559"/>
              <a:gd name="connsiteX3" fmla="*/ 3712684 w 3712684"/>
              <a:gd name="connsiteY3" fmla="*/ 2324559 h 2324559"/>
              <a:gd name="connsiteX0" fmla="*/ 0 w 3712684"/>
              <a:gd name="connsiteY0" fmla="*/ 0 h 2324559"/>
              <a:gd name="connsiteX1" fmla="*/ 2291508 w 3712684"/>
              <a:gd name="connsiteY1" fmla="*/ 385590 h 2324559"/>
              <a:gd name="connsiteX2" fmla="*/ 374573 w 3712684"/>
              <a:gd name="connsiteY2" fmla="*/ 1581697 h 2324559"/>
              <a:gd name="connsiteX3" fmla="*/ 3712684 w 3712684"/>
              <a:gd name="connsiteY3" fmla="*/ 2324559 h 2324559"/>
              <a:gd name="connsiteX0" fmla="*/ 0 w 3712684"/>
              <a:gd name="connsiteY0" fmla="*/ 0 h 2324559"/>
              <a:gd name="connsiteX1" fmla="*/ 2302525 w 3712684"/>
              <a:gd name="connsiteY1" fmla="*/ 544558 h 2324559"/>
              <a:gd name="connsiteX2" fmla="*/ 374573 w 3712684"/>
              <a:gd name="connsiteY2" fmla="*/ 1581697 h 2324559"/>
              <a:gd name="connsiteX3" fmla="*/ 3712684 w 3712684"/>
              <a:gd name="connsiteY3" fmla="*/ 2324559 h 2324559"/>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778786"/>
              <a:gd name="connsiteY0" fmla="*/ 0 h 2131526"/>
              <a:gd name="connsiteX1" fmla="*/ 2302525 w 3778786"/>
              <a:gd name="connsiteY1" fmla="*/ 544558 h 2131526"/>
              <a:gd name="connsiteX2" fmla="*/ 374573 w 3778786"/>
              <a:gd name="connsiteY2" fmla="*/ 1581697 h 2131526"/>
              <a:gd name="connsiteX3" fmla="*/ 3778786 w 3778786"/>
              <a:gd name="connsiteY3" fmla="*/ 2131526 h 2131526"/>
              <a:gd name="connsiteX0" fmla="*/ 0 w 3382179"/>
              <a:gd name="connsiteY0" fmla="*/ 0 h 2094603"/>
              <a:gd name="connsiteX1" fmla="*/ 2302525 w 3382179"/>
              <a:gd name="connsiteY1" fmla="*/ 544558 h 2094603"/>
              <a:gd name="connsiteX2" fmla="*/ 374573 w 3382179"/>
              <a:gd name="connsiteY2" fmla="*/ 1581697 h 2094603"/>
              <a:gd name="connsiteX3" fmla="*/ 3382179 w 3382179"/>
              <a:gd name="connsiteY3" fmla="*/ 2094603 h 2094603"/>
              <a:gd name="connsiteX0" fmla="*/ 0 w 2687522"/>
              <a:gd name="connsiteY0" fmla="*/ 0 h 2045372"/>
              <a:gd name="connsiteX1" fmla="*/ 2302525 w 2687522"/>
              <a:gd name="connsiteY1" fmla="*/ 544558 h 2045372"/>
              <a:gd name="connsiteX2" fmla="*/ 374573 w 2687522"/>
              <a:gd name="connsiteY2" fmla="*/ 1581697 h 2045372"/>
              <a:gd name="connsiteX3" fmla="*/ 2687522 w 2687522"/>
              <a:gd name="connsiteY3" fmla="*/ 2045372 h 2045372"/>
            </a:gdLst>
            <a:ahLst/>
            <a:cxnLst>
              <a:cxn ang="0">
                <a:pos x="connsiteX0" y="connsiteY0"/>
              </a:cxn>
              <a:cxn ang="0">
                <a:pos x="connsiteX1" y="connsiteY1"/>
              </a:cxn>
              <a:cxn ang="0">
                <a:pos x="connsiteX2" y="connsiteY2"/>
              </a:cxn>
              <a:cxn ang="0">
                <a:pos x="connsiteX3" y="connsiteY3"/>
              </a:cxn>
            </a:cxnLst>
            <a:rect l="l" t="t" r="r" b="b"/>
            <a:pathLst>
              <a:path w="2687522" h="2045372">
                <a:moveTo>
                  <a:pt x="0" y="0"/>
                </a:moveTo>
                <a:cubicBezTo>
                  <a:pt x="1115457" y="47739"/>
                  <a:pt x="2240096" y="280942"/>
                  <a:pt x="2302525" y="544558"/>
                </a:cubicBezTo>
                <a:cubicBezTo>
                  <a:pt x="2364954" y="808174"/>
                  <a:pt x="137710" y="1258536"/>
                  <a:pt x="374573" y="1581697"/>
                </a:cubicBezTo>
                <a:cubicBezTo>
                  <a:pt x="611436" y="1904859"/>
                  <a:pt x="2116481" y="2025366"/>
                  <a:pt x="2687522" y="2045372"/>
                </a:cubicBezTo>
              </a:path>
            </a:pathLst>
          </a:custGeom>
          <a:noFill/>
          <a:ln w="38100" cap="rnd" cmpd="sng" algn="ctr">
            <a:solidFill>
              <a:srgbClr val="1E19BA"/>
            </a:solidFill>
            <a:prstDash val="sysDot"/>
            <a:round/>
            <a:headEnd type="none" w="med" len="med"/>
            <a:tailEnd type="arrow" w="lg"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TextBox 171">
            <a:extLst>
              <a:ext uri="{FF2B5EF4-FFF2-40B4-BE49-F238E27FC236}">
                <a16:creationId xmlns:a16="http://schemas.microsoft.com/office/drawing/2014/main" id="{DA1FC315-B563-DB47-98F5-5961BA170BBB}"/>
              </a:ext>
            </a:extLst>
          </p:cNvPr>
          <p:cNvSpPr txBox="1"/>
          <p:nvPr/>
        </p:nvSpPr>
        <p:spPr bwMode="gray">
          <a:xfrm>
            <a:off x="1837102" y="1096835"/>
            <a:ext cx="2372986" cy="738664"/>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Thermal Shipper Arrives at Point of Delivery (POD</a:t>
            </a:r>
            <a:r>
              <a:rPr lang="en-US" sz="1400" b="1">
                <a:solidFill>
                  <a:srgbClr val="1E19BA"/>
                </a:solidFill>
                <a:latin typeface="Arial" panose="020B0604020202020204" pitchFamily="34" charset="0"/>
                <a:cs typeface="Arial" panose="020B0604020202020204" pitchFamily="34" charset="0"/>
              </a:rPr>
              <a:t>) at -90ºC to -60ºC </a:t>
            </a:r>
            <a:endPar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D04D94CA-8504-444C-9A52-DFBA3FB9FA2D}"/>
              </a:ext>
            </a:extLst>
          </p:cNvPr>
          <p:cNvSpPr txBox="1"/>
          <p:nvPr/>
        </p:nvSpPr>
        <p:spPr bwMode="gray">
          <a:xfrm>
            <a:off x="7329620" y="3391291"/>
            <a:ext cx="3218891" cy="954107"/>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Individual </a:t>
            </a:r>
            <a:r>
              <a:rPr lang="en-US" sz="1400" b="1">
                <a:solidFill>
                  <a:srgbClr val="1E19BA"/>
                </a:solidFill>
                <a:latin typeface="Arial" panose="020B0604020202020204" pitchFamily="34" charset="0"/>
                <a:cs typeface="Arial" panose="020B0604020202020204" pitchFamily="34" charset="0"/>
              </a:rPr>
              <a:t>v</a:t>
            </a:r>
            <a:r>
              <a:rPr kumimoji="0" lang="en-US" sz="1400" b="1" i="0" u="none" strike="noStrike" kern="1200" cap="none" spc="0" normalizeH="0" baseline="0" noProof="0" err="1">
                <a:ln>
                  <a:noFill/>
                </a:ln>
                <a:solidFill>
                  <a:srgbClr val="1E19BA"/>
                </a:solidFill>
                <a:effectLst/>
                <a:uLnTx/>
                <a:uFillTx/>
                <a:latin typeface="Arial" panose="020B0604020202020204" pitchFamily="34" charset="0"/>
                <a:ea typeface="+mn-ea"/>
                <a:cs typeface="Arial" panose="020B0604020202020204" pitchFamily="34" charset="0"/>
              </a:rPr>
              <a:t>ials</a:t>
            </a: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 or full trays are deconsolidated and re-packaged for transport </a:t>
            </a:r>
            <a:r>
              <a:rPr lang="en-US" sz="1400" b="1">
                <a:solidFill>
                  <a:srgbClr val="1E19BA"/>
                </a:solidFill>
                <a:latin typeface="Arial" panose="020B0604020202020204" pitchFamily="34" charset="0"/>
                <a:cs typeface="Arial" panose="020B0604020202020204" pitchFamily="34" charset="0"/>
              </a:rPr>
              <a:t>at 2-8ºC to </a:t>
            </a: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Point(s) of Use (POU) </a:t>
            </a:r>
          </a:p>
        </p:txBody>
      </p:sp>
      <p:sp>
        <p:nvSpPr>
          <p:cNvPr id="184" name="Oval 183">
            <a:extLst>
              <a:ext uri="{FF2B5EF4-FFF2-40B4-BE49-F238E27FC236}">
                <a16:creationId xmlns:a16="http://schemas.microsoft.com/office/drawing/2014/main" id="{8637CABE-2CA9-A647-B5A7-49D74E1FC9F2}"/>
              </a:ext>
            </a:extLst>
          </p:cNvPr>
          <p:cNvSpPr/>
          <p:nvPr/>
        </p:nvSpPr>
        <p:spPr bwMode="gray">
          <a:xfrm>
            <a:off x="1314104" y="1808780"/>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1</a:t>
            </a:r>
          </a:p>
        </p:txBody>
      </p:sp>
      <p:sp>
        <p:nvSpPr>
          <p:cNvPr id="186" name="Oval 185">
            <a:extLst>
              <a:ext uri="{FF2B5EF4-FFF2-40B4-BE49-F238E27FC236}">
                <a16:creationId xmlns:a16="http://schemas.microsoft.com/office/drawing/2014/main" id="{8672394B-8892-2542-8849-CCC1CDBCDA3A}"/>
              </a:ext>
            </a:extLst>
          </p:cNvPr>
          <p:cNvSpPr/>
          <p:nvPr/>
        </p:nvSpPr>
        <p:spPr bwMode="gray">
          <a:xfrm>
            <a:off x="6096000" y="3205061"/>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3</a:t>
            </a:r>
          </a:p>
        </p:txBody>
      </p:sp>
      <p:sp>
        <p:nvSpPr>
          <p:cNvPr id="193" name="Oval 192">
            <a:extLst>
              <a:ext uri="{FF2B5EF4-FFF2-40B4-BE49-F238E27FC236}">
                <a16:creationId xmlns:a16="http://schemas.microsoft.com/office/drawing/2014/main" id="{74F41C05-750D-294C-A7C7-FB32FB9F4D1D}"/>
              </a:ext>
            </a:extLst>
          </p:cNvPr>
          <p:cNvSpPr/>
          <p:nvPr/>
        </p:nvSpPr>
        <p:spPr bwMode="gray">
          <a:xfrm>
            <a:off x="2711762" y="3890212"/>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4</a:t>
            </a:r>
          </a:p>
        </p:txBody>
      </p:sp>
      <p:sp>
        <p:nvSpPr>
          <p:cNvPr id="37" name="TextBox 36">
            <a:extLst>
              <a:ext uri="{FF2B5EF4-FFF2-40B4-BE49-F238E27FC236}">
                <a16:creationId xmlns:a16="http://schemas.microsoft.com/office/drawing/2014/main" id="{54C4956E-5447-DB4E-81BC-093518998CF7}"/>
              </a:ext>
            </a:extLst>
          </p:cNvPr>
          <p:cNvSpPr txBox="1"/>
          <p:nvPr/>
        </p:nvSpPr>
        <p:spPr bwMode="gray">
          <a:xfrm>
            <a:off x="266452" y="3789253"/>
            <a:ext cx="2372986" cy="954107"/>
          </a:xfrm>
          <a:prstGeom prst="rect">
            <a:avLst/>
          </a:prstGeom>
        </p:spPr>
        <p:txBody>
          <a:bodyPr wrap="square" rtlCol="0">
            <a:spAutoFit/>
          </a:bodyPr>
          <a:lstStyle/>
          <a:p>
            <a:pPr lvl="0" algn="r">
              <a:buClr>
                <a:srgbClr val="000000"/>
              </a:buClr>
              <a:buSzPct val="100000"/>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Vaccines are transported </a:t>
            </a:r>
            <a:r>
              <a:rPr lang="en-US" sz="1400" b="1">
                <a:solidFill>
                  <a:srgbClr val="1E19BA"/>
                </a:solidFill>
                <a:latin typeface="Arial" panose="020B0604020202020204" pitchFamily="34" charset="0"/>
                <a:cs typeface="Arial" panose="020B0604020202020204" pitchFamily="34" charset="0"/>
              </a:rPr>
              <a:t>at 2-8ºC by </a:t>
            </a: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courier/transport provider to POU</a:t>
            </a:r>
          </a:p>
        </p:txBody>
      </p:sp>
      <p:sp>
        <p:nvSpPr>
          <p:cNvPr id="39" name="TextBox 38">
            <a:extLst>
              <a:ext uri="{FF2B5EF4-FFF2-40B4-BE49-F238E27FC236}">
                <a16:creationId xmlns:a16="http://schemas.microsoft.com/office/drawing/2014/main" id="{1867E192-21E1-1340-BB64-14AF119F57F2}"/>
              </a:ext>
            </a:extLst>
          </p:cNvPr>
          <p:cNvSpPr txBox="1"/>
          <p:nvPr/>
        </p:nvSpPr>
        <p:spPr bwMode="gray">
          <a:xfrm>
            <a:off x="3612169" y="4925527"/>
            <a:ext cx="1695238" cy="523220"/>
          </a:xfrm>
          <a:prstGeom prst="rect">
            <a:avLst/>
          </a:prstGeom>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Container arrives at POU(s)</a:t>
            </a:r>
          </a:p>
        </p:txBody>
      </p:sp>
      <p:sp>
        <p:nvSpPr>
          <p:cNvPr id="40" name="TextBox 39">
            <a:extLst>
              <a:ext uri="{FF2B5EF4-FFF2-40B4-BE49-F238E27FC236}">
                <a16:creationId xmlns:a16="http://schemas.microsoft.com/office/drawing/2014/main" id="{DD06BD68-CF4B-9643-8AE3-398A3356F696}"/>
              </a:ext>
            </a:extLst>
          </p:cNvPr>
          <p:cNvSpPr txBox="1"/>
          <p:nvPr/>
        </p:nvSpPr>
        <p:spPr bwMode="gray">
          <a:xfrm>
            <a:off x="8629601" y="5177637"/>
            <a:ext cx="2900795" cy="738664"/>
          </a:xfrm>
          <a:prstGeom prst="rect">
            <a:avLst/>
          </a:prstGeom>
        </p:spPr>
        <p:txBody>
          <a:bodyPr wrap="square" rtlCol="0">
            <a:spAutoFit/>
          </a:bodyPr>
          <a:lstStyle/>
          <a:p>
            <a:pPr>
              <a:buClr>
                <a:srgbClr val="000000"/>
              </a:buClr>
              <a:buSzPct val="100000"/>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Vaccines are transferred to refrigerator at POU(s) at </a:t>
            </a:r>
            <a:r>
              <a:rPr lang="en-US" sz="1400" b="1">
                <a:solidFill>
                  <a:srgbClr val="1E19BA"/>
                </a:solidFill>
              </a:rPr>
              <a:t>2-8°C</a:t>
            </a:r>
          </a:p>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endPar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endParaRPr>
          </a:p>
        </p:txBody>
      </p:sp>
      <p:pic>
        <p:nvPicPr>
          <p:cNvPr id="7" name="Graphic 6">
            <a:extLst>
              <a:ext uri="{FF2B5EF4-FFF2-40B4-BE49-F238E27FC236}">
                <a16:creationId xmlns:a16="http://schemas.microsoft.com/office/drawing/2014/main" id="{854E38F9-2D2D-6941-B648-FD268CC176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0100" y="945103"/>
            <a:ext cx="965200" cy="965200"/>
          </a:xfrm>
          <a:prstGeom prst="rect">
            <a:avLst/>
          </a:prstGeom>
        </p:spPr>
      </p:pic>
      <p:sp>
        <p:nvSpPr>
          <p:cNvPr id="47" name="Oval 46">
            <a:extLst>
              <a:ext uri="{FF2B5EF4-FFF2-40B4-BE49-F238E27FC236}">
                <a16:creationId xmlns:a16="http://schemas.microsoft.com/office/drawing/2014/main" id="{73AB10B2-9AC1-F149-9381-57D55EA14CEF}"/>
              </a:ext>
            </a:extLst>
          </p:cNvPr>
          <p:cNvSpPr/>
          <p:nvPr/>
        </p:nvSpPr>
        <p:spPr bwMode="gray">
          <a:xfrm>
            <a:off x="8629601" y="4616144"/>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6</a:t>
            </a:r>
          </a:p>
        </p:txBody>
      </p:sp>
      <p:sp>
        <p:nvSpPr>
          <p:cNvPr id="48" name="Oval 47">
            <a:extLst>
              <a:ext uri="{FF2B5EF4-FFF2-40B4-BE49-F238E27FC236}">
                <a16:creationId xmlns:a16="http://schemas.microsoft.com/office/drawing/2014/main" id="{4D600170-E2E0-FA49-81D5-5F5B8D47F434}"/>
              </a:ext>
            </a:extLst>
          </p:cNvPr>
          <p:cNvSpPr/>
          <p:nvPr/>
        </p:nvSpPr>
        <p:spPr bwMode="gray">
          <a:xfrm>
            <a:off x="5443899" y="4427633"/>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5</a:t>
            </a:r>
          </a:p>
        </p:txBody>
      </p:sp>
      <p:pic>
        <p:nvPicPr>
          <p:cNvPr id="11" name="Graphic 10">
            <a:extLst>
              <a:ext uri="{FF2B5EF4-FFF2-40B4-BE49-F238E27FC236}">
                <a16:creationId xmlns:a16="http://schemas.microsoft.com/office/drawing/2014/main" id="{80CD7AE7-7D37-7B4B-81A0-9E64D669675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16907" y="3272115"/>
            <a:ext cx="965200" cy="965200"/>
          </a:xfrm>
          <a:prstGeom prst="rect">
            <a:avLst/>
          </a:prstGeom>
        </p:spPr>
      </p:pic>
      <p:pic>
        <p:nvPicPr>
          <p:cNvPr id="13" name="Graphic 12">
            <a:extLst>
              <a:ext uri="{FF2B5EF4-FFF2-40B4-BE49-F238E27FC236}">
                <a16:creationId xmlns:a16="http://schemas.microsoft.com/office/drawing/2014/main" id="{1CD89134-CFF4-604D-9462-0C427C6B9B5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2354693" y="2961643"/>
            <a:ext cx="895810" cy="895810"/>
          </a:xfrm>
          <a:prstGeom prst="rect">
            <a:avLst/>
          </a:prstGeom>
        </p:spPr>
      </p:pic>
      <p:pic>
        <p:nvPicPr>
          <p:cNvPr id="19" name="Graphic 18">
            <a:extLst>
              <a:ext uri="{FF2B5EF4-FFF2-40B4-BE49-F238E27FC236}">
                <a16:creationId xmlns:a16="http://schemas.microsoft.com/office/drawing/2014/main" id="{8E34A017-580D-1146-96F2-11E85AA2694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55700" y="4788725"/>
            <a:ext cx="965200" cy="965200"/>
          </a:xfrm>
          <a:prstGeom prst="rect">
            <a:avLst/>
          </a:prstGeom>
        </p:spPr>
      </p:pic>
      <p:sp>
        <p:nvSpPr>
          <p:cNvPr id="22" name="TextBox 21">
            <a:extLst>
              <a:ext uri="{FF2B5EF4-FFF2-40B4-BE49-F238E27FC236}">
                <a16:creationId xmlns:a16="http://schemas.microsoft.com/office/drawing/2014/main" id="{4DADC013-A0EB-944B-A41B-78E3E0611FD3}"/>
              </a:ext>
            </a:extLst>
          </p:cNvPr>
          <p:cNvSpPr txBox="1"/>
          <p:nvPr/>
        </p:nvSpPr>
        <p:spPr bwMode="gray">
          <a:xfrm>
            <a:off x="468632" y="5846357"/>
            <a:ext cx="4996390" cy="24622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000" b="0" i="0" u="none" strike="noStrike" kern="1200" cap="none" spc="0" normalizeH="0" baseline="0" noProof="0">
                <a:ln>
                  <a:noFill/>
                </a:ln>
                <a:solidFill>
                  <a:srgbClr val="0EB2F0"/>
                </a:solidFill>
                <a:effectLst/>
                <a:uLnTx/>
                <a:uFillTx/>
                <a:latin typeface="Arial"/>
                <a:ea typeface="+mn-ea"/>
                <a:cs typeface="+mn-cs"/>
              </a:rPr>
              <a:t>More details around each step are provided on the following slides. </a:t>
            </a:r>
          </a:p>
        </p:txBody>
      </p:sp>
      <p:sp>
        <p:nvSpPr>
          <p:cNvPr id="23" name="Oval 22">
            <a:extLst>
              <a:ext uri="{FF2B5EF4-FFF2-40B4-BE49-F238E27FC236}">
                <a16:creationId xmlns:a16="http://schemas.microsoft.com/office/drawing/2014/main" id="{054CE378-FDF0-754E-BC03-B8852E6404BE}"/>
              </a:ext>
            </a:extLst>
          </p:cNvPr>
          <p:cNvSpPr/>
          <p:nvPr/>
        </p:nvSpPr>
        <p:spPr bwMode="gray">
          <a:xfrm>
            <a:off x="6416907" y="2037296"/>
            <a:ext cx="415742" cy="415740"/>
          </a:xfrm>
          <a:prstGeom prst="ellipse">
            <a:avLst/>
          </a:prstGeom>
          <a:solidFill>
            <a:schemeClr val="bg1"/>
          </a:solidFill>
          <a:ln w="28575" cap="flat" cmpd="sng" algn="ctr">
            <a:solidFill>
              <a:srgbClr val="1E19BA"/>
            </a:solidFill>
            <a:prstDash val="solid"/>
            <a:miter lim="800000"/>
            <a:headEnd type="none" w="med" len="med"/>
            <a:tailEnd type="none" w="med" len="med"/>
          </a:ln>
          <a:effectLst/>
        </p:spPr>
        <p:txBody>
          <a:bodyPr vert="horz" wrap="square" lIns="91440" tIns="18288" rIns="91440" bIns="0"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46DFDA"/>
              </a:buClr>
              <a:buSzPct val="90000"/>
              <a:buFontTx/>
              <a:buNone/>
              <a:tabLst/>
              <a:defRPr/>
            </a:pPr>
            <a:r>
              <a:rPr kumimoji="0" lang="en-US" sz="1800" b="1" i="0" u="none" strike="noStrike" kern="1200" cap="none" spc="0" normalizeH="0" baseline="0" noProof="0">
                <a:ln>
                  <a:noFill/>
                </a:ln>
                <a:solidFill>
                  <a:srgbClr val="1E18BA"/>
                </a:solidFill>
                <a:effectLst/>
                <a:uLnTx/>
                <a:uFillTx/>
                <a:latin typeface="Arial"/>
                <a:ea typeface="+mn-ea"/>
                <a:cs typeface="+mn-cs"/>
              </a:rPr>
              <a:t>2</a:t>
            </a:r>
          </a:p>
        </p:txBody>
      </p:sp>
      <p:sp>
        <p:nvSpPr>
          <p:cNvPr id="24" name="TextBox 23">
            <a:extLst>
              <a:ext uri="{FF2B5EF4-FFF2-40B4-BE49-F238E27FC236}">
                <a16:creationId xmlns:a16="http://schemas.microsoft.com/office/drawing/2014/main" id="{324A2BCC-A495-3B49-A44A-6B31DBB043AC}"/>
              </a:ext>
            </a:extLst>
          </p:cNvPr>
          <p:cNvSpPr txBox="1"/>
          <p:nvPr/>
        </p:nvSpPr>
        <p:spPr bwMode="gray">
          <a:xfrm>
            <a:off x="7466451" y="1348576"/>
            <a:ext cx="4446149" cy="954107"/>
          </a:xfrm>
          <a:prstGeom prst="rect">
            <a:avLst/>
          </a:prstGeom>
        </p:spPr>
        <p:txBody>
          <a:bodyPr wrap="square" rtlCol="0">
            <a:spAutoFit/>
          </a:bodyPr>
          <a:lstStyle/>
          <a:p>
            <a:pPr lvl="0">
              <a:buClr>
                <a:srgbClr val="000000"/>
              </a:buClr>
              <a:buSzPct val="100000"/>
              <a:defRPr/>
            </a:pP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Trays are stored at freezer </a:t>
            </a:r>
            <a:r>
              <a:rPr lang="en-US" sz="1400" b="1">
                <a:solidFill>
                  <a:srgbClr val="1E19BA"/>
                </a:solidFill>
                <a:latin typeface="Arial" panose="020B0604020202020204" pitchFamily="34" charset="0"/>
                <a:cs typeface="Arial" panose="020B0604020202020204" pitchFamily="34" charset="0"/>
              </a:rPr>
              <a:t>temperature (-90ºC to -60ºC in the Thermal Shipper or at -80ºC to -60ºC in a ULT freezer) until ready for redistribution </a:t>
            </a:r>
            <a:r>
              <a:rPr kumimoji="0" lang="en-US" sz="1400" b="1" i="0" u="none" strike="noStrike" kern="1200" cap="none" spc="0" normalizeH="0" baseline="0" noProof="0">
                <a:ln>
                  <a:noFill/>
                </a:ln>
                <a:solidFill>
                  <a:srgbClr val="1E19BA"/>
                </a:solidFill>
                <a:effectLst/>
                <a:uLnTx/>
                <a:uFillTx/>
                <a:latin typeface="Arial" panose="020B0604020202020204" pitchFamily="34" charset="0"/>
                <a:ea typeface="+mn-ea"/>
                <a:cs typeface="Arial" panose="020B0604020202020204" pitchFamily="34" charset="0"/>
              </a:rPr>
              <a:t>until ready for redistribution</a:t>
            </a:r>
          </a:p>
        </p:txBody>
      </p:sp>
      <p:pic>
        <p:nvPicPr>
          <p:cNvPr id="3" name="Graphic 2">
            <a:extLst>
              <a:ext uri="{FF2B5EF4-FFF2-40B4-BE49-F238E27FC236}">
                <a16:creationId xmlns:a16="http://schemas.microsoft.com/office/drawing/2014/main" id="{68DF6816-58AB-6C4D-AE1B-0146D0D77F1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557296" y="1227444"/>
            <a:ext cx="965200" cy="965200"/>
          </a:xfrm>
          <a:prstGeom prst="rect">
            <a:avLst/>
          </a:prstGeom>
        </p:spPr>
      </p:pic>
      <p:grpSp>
        <p:nvGrpSpPr>
          <p:cNvPr id="41" name="Group 40">
            <a:extLst>
              <a:ext uri="{FF2B5EF4-FFF2-40B4-BE49-F238E27FC236}">
                <a16:creationId xmlns:a16="http://schemas.microsoft.com/office/drawing/2014/main" id="{3FA82042-3482-4AE2-BBE1-5C37E9B8639F}"/>
              </a:ext>
            </a:extLst>
          </p:cNvPr>
          <p:cNvGrpSpPr/>
          <p:nvPr/>
        </p:nvGrpSpPr>
        <p:grpSpPr>
          <a:xfrm>
            <a:off x="7656836" y="4961250"/>
            <a:ext cx="965200" cy="965200"/>
            <a:chOff x="10317602" y="-353002"/>
            <a:chExt cx="965200" cy="965200"/>
          </a:xfrm>
        </p:grpSpPr>
        <p:pic>
          <p:nvPicPr>
            <p:cNvPr id="42" name="Graphic 41">
              <a:extLst>
                <a:ext uri="{FF2B5EF4-FFF2-40B4-BE49-F238E27FC236}">
                  <a16:creationId xmlns:a16="http://schemas.microsoft.com/office/drawing/2014/main" id="{F89013E6-FF95-49D3-92C2-C067315DBE5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317602" y="-353002"/>
              <a:ext cx="965200" cy="965200"/>
            </a:xfrm>
            <a:prstGeom prst="rect">
              <a:avLst/>
            </a:prstGeom>
          </p:spPr>
        </p:pic>
        <p:sp>
          <p:nvSpPr>
            <p:cNvPr id="43" name="TextBox 42">
              <a:extLst>
                <a:ext uri="{FF2B5EF4-FFF2-40B4-BE49-F238E27FC236}">
                  <a16:creationId xmlns:a16="http://schemas.microsoft.com/office/drawing/2014/main" id="{EE254492-5AEB-49EE-A141-C1CF9BF49A91}"/>
                </a:ext>
              </a:extLst>
            </p:cNvPr>
            <p:cNvSpPr txBox="1"/>
            <p:nvPr/>
          </p:nvSpPr>
          <p:spPr bwMode="gray">
            <a:xfrm>
              <a:off x="10477838" y="59239"/>
              <a:ext cx="644728" cy="307777"/>
            </a:xfrm>
            <a:prstGeom prst="rect">
              <a:avLst/>
            </a:prstGeom>
          </p:spPr>
          <p:txBody>
            <a:bodyPr wrap="none" rtlCol="0">
              <a:spAutoFit/>
            </a:bodyPr>
            <a:lstStyle/>
            <a:p>
              <a:pPr algn="ctr">
                <a:buClr>
                  <a:schemeClr val="tx1"/>
                </a:buClr>
                <a:buSzPct val="100000"/>
              </a:pPr>
              <a:r>
                <a:rPr lang="en-US" sz="1400" b="1">
                  <a:solidFill>
                    <a:srgbClr val="1E19BA"/>
                  </a:solidFill>
                </a:rPr>
                <a:t>2-8°C</a:t>
              </a:r>
            </a:p>
          </p:txBody>
        </p:sp>
      </p:grpSp>
      <p:sp>
        <p:nvSpPr>
          <p:cNvPr id="33" name="Title 3">
            <a:extLst>
              <a:ext uri="{FF2B5EF4-FFF2-40B4-BE49-F238E27FC236}">
                <a16:creationId xmlns:a16="http://schemas.microsoft.com/office/drawing/2014/main" id="{861D743A-3DCB-4EEA-ADC3-BB22EA14CE6B}"/>
              </a:ext>
            </a:extLst>
          </p:cNvPr>
          <p:cNvSpPr>
            <a:spLocks noGrp="1"/>
          </p:cNvSpPr>
          <p:nvPr>
            <p:ph type="title"/>
          </p:nvPr>
        </p:nvSpPr>
        <p:spPr>
          <a:xfrm>
            <a:off x="505081" y="466888"/>
            <a:ext cx="10405812" cy="492636"/>
          </a:xfrm>
        </p:spPr>
        <p:txBody>
          <a:bodyPr/>
          <a:lstStyle/>
          <a:p>
            <a:r>
              <a:rPr lang="en-US">
                <a:solidFill>
                  <a:srgbClr val="1E19BA"/>
                </a:solidFill>
              </a:rPr>
              <a:t>Redistribution Overview: Vials or Trays at </a:t>
            </a:r>
            <a:r>
              <a:rPr lang="en-US">
                <a:solidFill>
                  <a:schemeClr val="bg1"/>
                </a:solidFill>
                <a:highlight>
                  <a:srgbClr val="1E19BA"/>
                </a:highlight>
              </a:rPr>
              <a:t>Refrigeration Temps</a:t>
            </a:r>
            <a:endParaRPr lang="en-US">
              <a:solidFill>
                <a:srgbClr val="1E19BA"/>
              </a:solidFill>
            </a:endParaRPr>
          </a:p>
        </p:txBody>
      </p:sp>
    </p:spTree>
    <p:extLst>
      <p:ext uri="{BB962C8B-B14F-4D97-AF65-F5344CB8AC3E}">
        <p14:creationId xmlns:p14="http://schemas.microsoft.com/office/powerpoint/2010/main" val="2868070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12">
      <a:dk1>
        <a:srgbClr val="000000"/>
      </a:dk1>
      <a:lt1>
        <a:srgbClr val="FFFFFF"/>
      </a:lt1>
      <a:dk2>
        <a:srgbClr val="666666"/>
      </a:dk2>
      <a:lt2>
        <a:srgbClr val="F5F5F5"/>
      </a:lt2>
      <a:accent1>
        <a:srgbClr val="0033FF"/>
      </a:accent1>
      <a:accent2>
        <a:srgbClr val="46DFDA"/>
      </a:accent2>
      <a:accent3>
        <a:srgbClr val="00CEA5"/>
      </a:accent3>
      <a:accent4>
        <a:srgbClr val="FFE913"/>
      </a:accent4>
      <a:accent5>
        <a:srgbClr val="FF2B26"/>
      </a:accent5>
      <a:accent6>
        <a:srgbClr val="2C116D"/>
      </a:accent6>
      <a:hlink>
        <a:srgbClr val="0033FF"/>
      </a:hlink>
      <a:folHlink>
        <a:srgbClr val="0033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bg1"/>
            </a:solidFill>
            <a:latin typeface="+mj-lt"/>
          </a:defRPr>
        </a:defPPr>
      </a:lstStyle>
    </a:spDef>
    <a:lnDef>
      <a:spPr>
        <a:noFill/>
        <a:ln w="25400" cap="rnd">
          <a:solidFill>
            <a:schemeClr val="tx2">
              <a:lumMod val="60000"/>
              <a:lumOff val="40000"/>
            </a:schemeClr>
          </a:solidFill>
          <a:prstDash val="sysDot"/>
          <a:round/>
          <a:headEnd/>
          <a:tailEnd/>
        </a:ln>
        <a:effectLst/>
      </a:spPr>
      <a:bodyPr/>
      <a:lstStyle/>
    </a:lnDef>
    <a:txDef>
      <a:spPr bwMode="gray"/>
      <a:bodyPr wrap="square">
        <a:spAutoFit/>
      </a:bodyPr>
      <a:lstStyle>
        <a:defPPr>
          <a:buClr>
            <a:schemeClr val="tx1"/>
          </a:buClr>
          <a:buSzPct val="100000"/>
          <a:buFont typeface="Arial" panose="020B0604020202020204" pitchFamily="34" charset="0"/>
          <a:buChar cha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5516C92B47ED4A96ADAC66A19FAE16" ma:contentTypeVersion="8" ma:contentTypeDescription="Create a new document." ma:contentTypeScope="" ma:versionID="0a64296963dcd894b73b1cc69a83d43d">
  <xsd:schema xmlns:xsd="http://www.w3.org/2001/XMLSchema" xmlns:xs="http://www.w3.org/2001/XMLSchema" xmlns:p="http://schemas.microsoft.com/office/2006/metadata/properties" xmlns:ns2="6072310e-b9cc-44a5-a3ce-45bfe2574834" targetNamespace="http://schemas.microsoft.com/office/2006/metadata/properties" ma:root="true" ma:fieldsID="381f2fc33402bd64ba48c2a2e3fce737" ns2:_="">
    <xsd:import namespace="6072310e-b9cc-44a5-a3ce-45bfe25748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2310e-b9cc-44a5-a3ce-45bfe2574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389B7-87F0-4CDA-82FF-99899DDA752D}">
  <ds:schemaRefs>
    <ds:schemaRef ds:uri="6072310e-b9cc-44a5-a3ce-45bfe25748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19E503-1625-4BCD-AE9A-A116B89D79ED}">
  <ds:schemaRefs>
    <ds:schemaRef ds:uri="http://schemas.microsoft.com/sharepoint/v3/contenttype/forms"/>
  </ds:schemaRefs>
</ds:datastoreItem>
</file>

<file path=customXml/itemProps3.xml><?xml version="1.0" encoding="utf-8"?>
<ds:datastoreItem xmlns:ds="http://schemas.openxmlformats.org/officeDocument/2006/customXml" ds:itemID="{F6AE9EFA-2586-41F6-A26B-65E29B5E408C}">
  <ds:schemaRefs>
    <ds:schemaRef ds:uri="6072310e-b9cc-44a5-a3ce-45bfe25748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TotalTime>
  <Words>4638</Words>
  <Application>Microsoft Office PowerPoint</Application>
  <PresentationFormat>Widescreen</PresentationFormat>
  <Paragraphs>358</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System Font Regular</vt:lpstr>
      <vt:lpstr>Wingdings</vt:lpstr>
      <vt:lpstr>1_Office Theme</vt:lpstr>
      <vt:lpstr>Redistribution Considerations for Pfizer &amp; BioNTech’s  COVID-19 Vaccine</vt:lpstr>
      <vt:lpstr>PowerPoint Presentation</vt:lpstr>
      <vt:lpstr>Why Transport or Redistribute Vaccine?</vt:lpstr>
      <vt:lpstr>The purpose of this document is to provide key considerations around Pfizer &amp; BioNTech’s COVID-19 vaccine candidate (BNT162b2) to assist vaccine planning personnel and coordinators with the deconsolidation1 and redistribution of the vaccine.   This information is provided for educational purposes only, to assist under extraordinary pandemic conditions if redistribution cannot be avoided. Pfizer does not oversee or control deconsolidation1 or redistribution after delivery and any redistribution is being taken solely at the redistributor's risk and responsibility.  </vt:lpstr>
      <vt:lpstr>Points of Distribution (POD) Responsibilities</vt:lpstr>
      <vt:lpstr>Vial &amp; Tray Requirements</vt:lpstr>
      <vt:lpstr>Storage Options</vt:lpstr>
      <vt:lpstr>Redistribution Overview: Full Trays at ULT Freezer Temps</vt:lpstr>
      <vt:lpstr>Redistribution Overview: Vials or Trays at Refrigeration Temps</vt:lpstr>
      <vt:lpstr>Specifications for Pfizer &amp; BioNTech’s COVID-19 Vaccine Candidate (BNT162b2) Packaging</vt:lpstr>
      <vt:lpstr>Pfizer &amp; BioNTech’s COVID-19 Vaccine Candidate (BNT162b2) Temperature Change Considerations</vt:lpstr>
      <vt:lpstr>Assembling Packing &amp; Redistribution Supplies</vt:lpstr>
      <vt:lpstr>Assembling Packing &amp; Redistribution Supplies</vt:lpstr>
      <vt:lpstr>Assembling Packing &amp; Redistribution Supplies</vt:lpstr>
      <vt:lpstr>Preparing to Transport or Ship</vt:lpstr>
      <vt:lpstr>Preparing to Transport or Ship</vt:lpstr>
      <vt:lpstr>Preparing to Transport or Ship</vt:lpstr>
      <vt:lpstr>Preparing to Transport or Ship</vt:lpstr>
      <vt:lpstr>Preparing to Transport or Ship</vt:lpstr>
      <vt:lpstr>Transporting or Shipping</vt:lpstr>
      <vt:lpstr>Transporting or Shipping</vt:lpstr>
      <vt:lpstr>Transporting or Shipping</vt:lpstr>
      <vt:lpstr>Transporting or Shipping</vt:lpstr>
      <vt:lpstr>Transporting or Shipping</vt:lpstr>
      <vt:lpstr>Receiving</vt:lpstr>
      <vt:lpstr>Receiving</vt:lpstr>
      <vt:lpstr>Appendix</vt:lpstr>
      <vt:lpstr>Placeholder: Secondary Packing &amp; Redistribution Supplies</vt:lpstr>
      <vt:lpstr>Temperature Monitoring Device Suppliers</vt:lpstr>
      <vt:lpstr>Placeholder: Thermal Shipper Suppliers</vt:lpstr>
      <vt:lpstr>Placeholder: Transport Suppliers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Pfizer COVID-19 Vaccine Secure State Website</dc:title>
  <dc:creator>Shadman, Nicole P.</dc:creator>
  <cp:lastModifiedBy>Alleman, Mary M. (CDC/DDPHSIS/CGH/GID)</cp:lastModifiedBy>
  <cp:revision>4</cp:revision>
  <dcterms:created xsi:type="dcterms:W3CDTF">2020-11-02T17:18:04Z</dcterms:created>
  <dcterms:modified xsi:type="dcterms:W3CDTF">2020-12-11T23:35:40Z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0x010100F05516C92B47ED4A96ADAC66A19FAE16</vt:lpwstr>
  </property>
  <property fmtid="{D5CDD505-2E9C-101B-9397-08002B2CF9AE}" pid="3" name="MSIP_Label_8af03ff0-41c5-4c41-b55e-fabb8fae94be_Enabled">
    <vt:lpwstr>true</vt:lpwstr>
  </property>
  <property fmtid="{D5CDD505-2E9C-101B-9397-08002B2CF9AE}" pid="4" name="MSIP_Label_8af03ff0-41c5-4c41-b55e-fabb8fae94be_SetDate">
    <vt:lpwstr>2020-12-11T23:35:40Z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f26492c9-ec14-45fe-a4c2-7b7e604e9edd</vt:lpwstr>
  </property>
  <property fmtid="{D5CDD505-2E9C-101B-9397-08002B2CF9AE}" pid="9" name="MSIP_Label_8af03ff0-41c5-4c41-b55e-fabb8fae94be_ContentBits">
    <vt:lpwstr>0</vt:lpwstr>
  </property>
</Properties>
</file>