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7" r:id="rId10"/>
    <p:sldId id="273" r:id="rId11"/>
    <p:sldId id="272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70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3866919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5867400"/>
            <a:ext cx="91440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50800" dir="5400000" algn="ctr" rotWithShape="0">
              <a:srgbClr val="000000">
                <a:alpha val="0"/>
              </a:srgb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5DCEAF"/>
                </a:solidFill>
              </a:rPr>
              <a:t>Connecticut Department of Public Health</a:t>
            </a:r>
          </a:p>
          <a:p>
            <a:pPr algn="ctr">
              <a:defRPr/>
            </a:pPr>
            <a:r>
              <a:rPr lang="en-US" sz="1600" i="1" dirty="0">
                <a:solidFill>
                  <a:srgbClr val="5DCEAF"/>
                </a:solidFill>
              </a:rPr>
              <a:t>Keeping Connecticut Healthy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5943600"/>
            <a:ext cx="764304" cy="813816"/>
          </a:xfrm>
          <a:prstGeom prst="rect">
            <a:avLst/>
          </a:prstGeom>
          <a:effectLst>
            <a:softEdge rad="0"/>
          </a:effectLst>
        </p:spPr>
      </p:pic>
      <p:pic>
        <p:nvPicPr>
          <p:cNvPr id="7" name="Picture 7" descr="CTSeal_BW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097905" y="5943600"/>
            <a:ext cx="741297" cy="81381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>
            <a:softEdge rad="0"/>
          </a:effectLst>
        </p:spPr>
      </p:pic>
      <p:cxnSp>
        <p:nvCxnSpPr>
          <p:cNvPr id="8" name="Straight Connector 7"/>
          <p:cNvCxnSpPr/>
          <p:nvPr userDrawn="1"/>
        </p:nvCxnSpPr>
        <p:spPr>
          <a:xfrm>
            <a:off x="0" y="5867400"/>
            <a:ext cx="9144000" cy="0"/>
          </a:xfrm>
          <a:prstGeom prst="line">
            <a:avLst/>
          </a:prstGeom>
          <a:ln w="635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42A6-C187-4747-B4E3-3B9EE405FD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A047D-AA75-493B-B03C-32265245DDE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35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7" name="Rectangle 6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9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6" name="Straight Connector 5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8829A-3EF3-4C1C-9A61-AE60C0141A6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2A5D0-B9D3-422B-A753-F39C7ECC4B2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41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7" name="Rectangle 6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9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6" name="Straight Connector 5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F4092-6317-4E46-9A03-7B7E4EF9BEF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0E0B9-EEE5-4941-A001-E89757B65D6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60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4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6" name="Rectangle 5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8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5" name="Straight Connector 4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reflection blurRad="6350" endPos="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ADACC253-10E1-4DD5-B06F-A9A5979AA5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024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4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6" name="Rectangle 5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8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5" name="Straight Connector 4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reflection blurRad="6350" endPos="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BD883-A60B-4B56-BB14-AA14D5FE114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19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7" name="Rectangle 6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9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6" name="Straight Connector 5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87229-053B-4803-94DA-6B985233F62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E1F94-3040-4288-B6F0-8D363533335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40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7" name="Rectangle 6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9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6" name="Straight Connector 5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EEE3-04DB-4D0B-B9CB-6F3FE683544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619A0-7A24-4DA5-9735-1B9ED13A859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111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6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8" name="Rectangle 7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10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7" name="Straight Connector 6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B9648-B4BE-49F9-A907-03106F43DD1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50D70-2352-4F58-848B-4EDDB563E0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89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8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10" name="Rectangle 9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12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9" name="Straight Connector 8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F4E92-66B9-4138-B629-8EEC9F8D48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739A5-5917-479F-B0B3-78A11503FC5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19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4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6" name="Rectangle 5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8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5" name="Straight Connector 4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308C0-24C9-403E-89A1-CC99629B20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89DB-021D-4FFB-AC9C-40124EDF3B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19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3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5" name="Rectangle 4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6" name="Picture 5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7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4" name="Straight Connector 3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5A756-9722-479F-BE89-FB55F6F7409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B6827-690D-4D98-8ACC-8844BFFD9B9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497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6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8" name="Rectangle 7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10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7" name="Straight Connector 6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14B15-75FA-4A08-9FC6-46B8D20E5D6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1D97A-F715-40A0-9A3D-343C134B044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634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0" y="5791200"/>
            <a:ext cx="9144000" cy="1035050"/>
            <a:chOff x="0" y="5791200"/>
            <a:chExt cx="9144000" cy="1035425"/>
          </a:xfrm>
        </p:grpSpPr>
        <p:grpSp>
          <p:nvGrpSpPr>
            <p:cNvPr id="6" name="Group 7"/>
            <p:cNvGrpSpPr>
              <a:grpSpLocks/>
            </p:cNvGrpSpPr>
            <p:nvPr userDrawn="1"/>
          </p:nvGrpSpPr>
          <p:grpSpPr bwMode="auto">
            <a:xfrm>
              <a:off x="0" y="5836025"/>
              <a:ext cx="9144000" cy="990600"/>
              <a:chOff x="0" y="5836025"/>
              <a:chExt cx="9144000" cy="990600"/>
            </a:xfrm>
          </p:grpSpPr>
          <p:sp>
            <p:nvSpPr>
              <p:cNvPr id="8" name="Rectangle 7"/>
              <p:cNvSpPr/>
              <p:nvPr userDrawn="1"/>
            </p:nvSpPr>
            <p:spPr>
              <a:xfrm>
                <a:off x="0" y="5836025"/>
                <a:ext cx="9144000" cy="990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dist="50800" dir="5400000" algn="ctr" rotWithShape="0">
                  <a:srgbClr val="000000">
                    <a:alpha val="0"/>
                  </a:srgbClr>
                </a:outerShd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>
                    <a:solidFill>
                      <a:srgbClr val="5DCEAF"/>
                    </a:solidFill>
                  </a:rPr>
                  <a:t>Connecticut Department of Public Health</a:t>
                </a:r>
              </a:p>
              <a:p>
                <a:pPr algn="ctr">
                  <a:defRPr/>
                </a:pPr>
                <a:r>
                  <a:rPr lang="en-US" sz="1600" i="1" dirty="0">
                    <a:solidFill>
                      <a:srgbClr val="5DCEAF"/>
                    </a:solidFill>
                  </a:rPr>
                  <a:t>Keeping  Connecticut Healthy</a:t>
                </a:r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600" y="5912225"/>
                <a:ext cx="764304" cy="813816"/>
              </a:xfrm>
              <a:prstGeom prst="rect">
                <a:avLst/>
              </a:prstGeom>
              <a:effectLst>
                <a:softEdge rad="0"/>
              </a:effectLst>
            </p:spPr>
          </p:pic>
          <p:pic>
            <p:nvPicPr>
              <p:cNvPr id="10" name="Picture 7" descr="CTSeal_BW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8097903" y="5912225"/>
                <a:ext cx="741297" cy="813816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>
                <a:softEdge rad="0"/>
              </a:effectLst>
            </p:spPr>
          </p:pic>
        </p:grpSp>
        <p:cxnSp>
          <p:nvCxnSpPr>
            <p:cNvPr id="7" name="Straight Connector 6"/>
            <p:cNvCxnSpPr/>
            <p:nvPr userDrawn="1"/>
          </p:nvCxnSpPr>
          <p:spPr>
            <a:xfrm>
              <a:off x="0" y="5791200"/>
              <a:ext cx="9144000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EACFC-49ED-4F50-B092-B191D5EFB5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953B6-EFAA-45B1-8158-D8F7CBC06F7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267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42A7BB-11C3-46A4-A164-A81A023C3B27}" type="datetimeFigureOut">
              <a:rPr lang="en-US">
                <a:solidFill>
                  <a:prstClr val="black">
                    <a:tint val="75000"/>
                  </a:prstClr>
                </a:solidFill>
                <a:latin typeface="Trebuchet MS" pitchFamily="34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12/6/2016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 pitchFamily="34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rebuchet MS" pitchFamily="34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032266-D9F9-45FC-ACAB-E3796202D32E}" type="slidenum">
              <a:rPr lang="en-US">
                <a:solidFill>
                  <a:prstClr val="black">
                    <a:tint val="75000"/>
                  </a:prstClr>
                </a:solidFill>
                <a:latin typeface="Trebuchet MS" pitchFamily="34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65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Diabetes Advisory Council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WELCOME</a:t>
            </a:r>
          </a:p>
          <a:p>
            <a:pPr marL="0" indent="0" algn="ctr">
              <a:buNone/>
            </a:pPr>
            <a:r>
              <a:rPr lang="en-US" dirty="0" smtClean="0"/>
              <a:t>December 8, 2016</a:t>
            </a:r>
          </a:p>
          <a:p>
            <a:pPr marL="0" indent="0" algn="ctr">
              <a:buNone/>
            </a:pPr>
            <a:r>
              <a:rPr lang="en-US" dirty="0" smtClean="0"/>
              <a:t>Legislative Office Building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03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Diabetes Education Workgroup:</a:t>
            </a:r>
            <a:br>
              <a:rPr lang="en-US" sz="4000" dirty="0" smtClean="0"/>
            </a:br>
            <a:r>
              <a:rPr lang="en-US" sz="4000" dirty="0" smtClean="0"/>
              <a:t>Recommendation #1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Secure </a:t>
            </a:r>
            <a:r>
              <a:rPr lang="en-US" b="1" dirty="0"/>
              <a:t>Medicaid coverage for </a:t>
            </a:r>
            <a:r>
              <a:rPr lang="en-US" b="1" dirty="0" smtClean="0"/>
              <a:t>DSME at American Diabetes Association recognized/American Association of Diabetes Educators accredited programs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r>
              <a:rPr lang="en-US" sz="2800" dirty="0" smtClean="0"/>
              <a:t>Voted and Approved at November meeting</a:t>
            </a:r>
          </a:p>
          <a:p>
            <a:pPr marL="0" lv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293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Diabetes Education Workgroup:</a:t>
            </a:r>
            <a:br>
              <a:rPr lang="en-US" sz="4000" dirty="0" smtClean="0"/>
            </a:br>
            <a:r>
              <a:rPr lang="en-US" sz="4000" dirty="0" smtClean="0"/>
              <a:t>Recommendation #2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Devise a </a:t>
            </a:r>
            <a:r>
              <a:rPr lang="en-US" dirty="0" smtClean="0"/>
              <a:t>plan </a:t>
            </a:r>
            <a:r>
              <a:rPr lang="en-US" dirty="0"/>
              <a:t>and seek financial </a:t>
            </a:r>
            <a:r>
              <a:rPr lang="en-US" dirty="0" smtClean="0"/>
              <a:t>support </a:t>
            </a:r>
            <a:r>
              <a:rPr lang="en-US" dirty="0"/>
              <a:t>to increase CT’s pool of </a:t>
            </a:r>
            <a:r>
              <a:rPr lang="en-US" dirty="0" smtClean="0"/>
              <a:t>lay and professional diabetes educators </a:t>
            </a:r>
            <a:r>
              <a:rPr lang="en-US" dirty="0"/>
              <a:t>who </a:t>
            </a:r>
            <a:r>
              <a:rPr lang="en-US" dirty="0" smtClean="0"/>
              <a:t>represent </a:t>
            </a:r>
            <a:r>
              <a:rPr lang="en-US" dirty="0"/>
              <a:t>at-risk populations </a:t>
            </a:r>
            <a:r>
              <a:rPr lang="en-US" dirty="0" smtClean="0"/>
              <a:t>including, but not limited to,   </a:t>
            </a:r>
            <a:r>
              <a:rPr lang="en-US" dirty="0"/>
              <a:t>minorities, those residing in lower-socioeconomic and rural areas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800" dirty="0" smtClean="0"/>
              <a:t>Discussion and vote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460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Diabetes </a:t>
            </a:r>
            <a:r>
              <a:rPr lang="en-US" sz="4000" dirty="0" smtClean="0"/>
              <a:t> Education Workgroup:</a:t>
            </a:r>
            <a:br>
              <a:rPr lang="en-US" sz="4000" dirty="0" smtClean="0"/>
            </a:br>
            <a:r>
              <a:rPr lang="en-US" sz="4000" dirty="0" smtClean="0"/>
              <a:t>Recommendation </a:t>
            </a:r>
            <a:r>
              <a:rPr lang="en-US" sz="4000" dirty="0"/>
              <a:t>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77656"/>
          </a:xfrm>
        </p:spPr>
        <p:txBody>
          <a:bodyPr>
            <a:noAutofit/>
          </a:bodyPr>
          <a:lstStyle/>
          <a:p>
            <a:r>
              <a:rPr lang="en-US" dirty="0" smtClean="0"/>
              <a:t>Modify cost sharing of Diabetes Self- Management Education by reforming insurance plans to</a:t>
            </a:r>
            <a:r>
              <a:rPr lang="en-US" dirty="0"/>
              <a:t> </a:t>
            </a:r>
            <a:r>
              <a:rPr lang="en-US" dirty="0" smtClean="0"/>
              <a:t>reduce barriers,  </a:t>
            </a:r>
            <a:r>
              <a:rPr lang="en-US" dirty="0"/>
              <a:t>e.g. </a:t>
            </a:r>
            <a:r>
              <a:rPr lang="en-US" dirty="0" smtClean="0"/>
              <a:t>limiting high </a:t>
            </a:r>
            <a:r>
              <a:rPr lang="en-US" dirty="0"/>
              <a:t>deductible and </a:t>
            </a:r>
            <a:r>
              <a:rPr lang="en-US" dirty="0" smtClean="0"/>
              <a:t>co-payments for </a:t>
            </a:r>
            <a:r>
              <a:rPr lang="en-US" dirty="0"/>
              <a:t>DSME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800" dirty="0" smtClean="0"/>
              <a:t>Discussion and Vote</a:t>
            </a:r>
            <a:endParaRPr lang="en-US" sz="28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917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Next steps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Interim report due: Jan 1, 2017- progress to date.</a:t>
            </a:r>
          </a:p>
          <a:p>
            <a:r>
              <a:rPr lang="en-US" dirty="0" smtClean="0"/>
              <a:t>Will get to DAC  Dec 15, 2016. </a:t>
            </a:r>
          </a:p>
          <a:p>
            <a:r>
              <a:rPr lang="en-US" dirty="0" smtClean="0"/>
              <a:t>Comments due Dec 22, 2016.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34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Next Meeting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Date is pending</a:t>
            </a:r>
          </a:p>
          <a:p>
            <a:endParaRPr lang="en-US" dirty="0"/>
          </a:p>
          <a:p>
            <a:r>
              <a:rPr lang="en-US" dirty="0" smtClean="0"/>
              <a:t>Thank you all!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93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Agenda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400" dirty="0" smtClean="0"/>
              <a:t>Welcome  and introductions</a:t>
            </a:r>
          </a:p>
          <a:p>
            <a:r>
              <a:rPr lang="en-US" sz="2400" dirty="0" smtClean="0"/>
              <a:t>Approval of minutes</a:t>
            </a:r>
          </a:p>
          <a:p>
            <a:r>
              <a:rPr lang="en-US" sz="2400" dirty="0" smtClean="0"/>
              <a:t>Public comment</a:t>
            </a:r>
          </a:p>
          <a:p>
            <a:r>
              <a:rPr lang="en-US" sz="2400" dirty="0" smtClean="0"/>
              <a:t>Workgroup updates:</a:t>
            </a:r>
          </a:p>
          <a:p>
            <a:pPr lvl="1"/>
            <a:r>
              <a:rPr lang="en-US" sz="2000" dirty="0" smtClean="0"/>
              <a:t>Clinical Quality Measures (20 min)</a:t>
            </a:r>
          </a:p>
          <a:p>
            <a:pPr lvl="1"/>
            <a:r>
              <a:rPr lang="en-US" sz="2000" dirty="0" smtClean="0"/>
              <a:t>Diabetes Prevention for type 2 (20 min)</a:t>
            </a:r>
          </a:p>
          <a:p>
            <a:pPr lvl="1"/>
            <a:r>
              <a:rPr lang="en-US" sz="2000" dirty="0" smtClean="0"/>
              <a:t>Diabetes Self-Management Education (20 min)</a:t>
            </a:r>
          </a:p>
          <a:p>
            <a:r>
              <a:rPr lang="en-US" sz="2400" dirty="0" smtClean="0"/>
              <a:t>Next steps</a:t>
            </a:r>
          </a:p>
          <a:p>
            <a:r>
              <a:rPr lang="en-US" sz="2400" dirty="0" smtClean="0"/>
              <a:t>Next meeting: pending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750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Clinical Quality Measures Workgroup:</a:t>
            </a:r>
            <a:br>
              <a:rPr lang="en-US" sz="4000" dirty="0" smtClean="0"/>
            </a:br>
            <a:r>
              <a:rPr lang="en-US" sz="4000" dirty="0" smtClean="0"/>
              <a:t>Recommendation #1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Implement diabetes-related clinical quality measures as part </a:t>
            </a:r>
            <a:r>
              <a:rPr lang="en-US" dirty="0" smtClean="0"/>
              <a:t>of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statewide </a:t>
            </a:r>
            <a:r>
              <a:rPr lang="en-US" dirty="0"/>
              <a:t>and regional health dashboards to monitor and report diabetes control efforts at the state and community levels </a:t>
            </a:r>
            <a:r>
              <a:rPr lang="en-US" dirty="0" smtClean="0"/>
              <a:t>(note: measures </a:t>
            </a:r>
            <a:r>
              <a:rPr lang="en-US" dirty="0"/>
              <a:t>to be determined and listed in action steps), and 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an </a:t>
            </a:r>
            <a:r>
              <a:rPr lang="en-US" dirty="0"/>
              <a:t>all-payer scorecard, aligned with the measures recommended by the SIM Quality Council, to enable Advanced Network/FQHC’s quality improvement efforts.</a:t>
            </a:r>
            <a:endParaRPr lang="en-US" sz="2400" dirty="0"/>
          </a:p>
          <a:p>
            <a:r>
              <a:rPr lang="en-US" sz="2800" dirty="0" smtClean="0"/>
              <a:t>Discussion and vote</a:t>
            </a:r>
          </a:p>
          <a:p>
            <a:pPr marL="1314450" lvl="2" indent="-51435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951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Clinical Quality Measures Workgroup:</a:t>
            </a:r>
            <a:br>
              <a:rPr lang="en-US" sz="4000" dirty="0" smtClean="0"/>
            </a:br>
            <a:r>
              <a:rPr lang="en-US" sz="4000" dirty="0" smtClean="0"/>
              <a:t>Recommendation #2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Reporting organizations and data administrators develop data systems and analytic capabilities to stratify clinical quality measures by race and ethnicity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sz="2800" dirty="0" smtClean="0"/>
              <a:t>Discussion and vote</a:t>
            </a:r>
          </a:p>
        </p:txBody>
      </p:sp>
    </p:spTree>
    <p:extLst>
      <p:ext uri="{BB962C8B-B14F-4D97-AF65-F5344CB8AC3E}">
        <p14:creationId xmlns:p14="http://schemas.microsoft.com/office/powerpoint/2010/main" val="2316889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Clinical Quality Measures Workgroup:</a:t>
            </a:r>
            <a:br>
              <a:rPr lang="en-US" sz="4000" dirty="0" smtClean="0"/>
            </a:br>
            <a:r>
              <a:rPr lang="en-US" sz="4000" dirty="0" smtClean="0"/>
              <a:t>Recommendation #3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The third recommendation is reserved </a:t>
            </a:r>
            <a:r>
              <a:rPr lang="en-US" dirty="0"/>
              <a:t>for the </a:t>
            </a:r>
            <a:r>
              <a:rPr lang="en-US" dirty="0" smtClean="0"/>
              <a:t>a recommendation related to the status </a:t>
            </a:r>
            <a:r>
              <a:rPr lang="en-US" dirty="0"/>
              <a:t>of healthcare organizations reporting on clinical quality measures related to diabetes control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sz="2800" dirty="0" smtClean="0"/>
              <a:t>Discussion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1271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DPP Workgroup:</a:t>
            </a:r>
            <a:br>
              <a:rPr lang="en-US" sz="4000" dirty="0" smtClean="0"/>
            </a:br>
            <a:r>
              <a:rPr lang="en-US" sz="4000" dirty="0" smtClean="0"/>
              <a:t>Recommendation #1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Secure </a:t>
            </a:r>
            <a:r>
              <a:rPr lang="en-US" dirty="0"/>
              <a:t>coverage in commercial, state employee and Medicaid health plans for CDC- recognized Diabetes Prevention Programs</a:t>
            </a:r>
            <a:endParaRPr lang="en-US" dirty="0" smtClean="0"/>
          </a:p>
          <a:p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Discussion and vote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301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DPP Workgroup:</a:t>
            </a:r>
            <a:br>
              <a:rPr lang="en-US" sz="4000" dirty="0" smtClean="0"/>
            </a:br>
            <a:r>
              <a:rPr lang="en-US" sz="4000" dirty="0" smtClean="0"/>
              <a:t>Recommendation #2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Establish </a:t>
            </a:r>
            <a:r>
              <a:rPr lang="en-US"/>
              <a:t>as a standard of care the referral  of patients to Diabetes Prevention Programs by medical providers, other health service providers, and by self-referral</a:t>
            </a:r>
            <a:endParaRPr lang="en-US" sz="2800" dirty="0" smtClean="0"/>
          </a:p>
          <a:p>
            <a:r>
              <a:rPr lang="en-US" sz="2800" dirty="0" smtClean="0"/>
              <a:t>Discussion and Vote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788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DPP Workgroup:</a:t>
            </a:r>
            <a:br>
              <a:rPr lang="en-US" sz="4000" dirty="0" smtClean="0"/>
            </a:br>
            <a:r>
              <a:rPr lang="en-US" sz="4000" dirty="0" smtClean="0"/>
              <a:t>Recommendation #3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Build </a:t>
            </a:r>
            <a:r>
              <a:rPr lang="en-US" dirty="0"/>
              <a:t>state-wide Diabetes Prevention Program capacity with an emphasis on culturally and linguistically appropriate standards and improved access</a:t>
            </a:r>
          </a:p>
          <a:p>
            <a:endParaRPr lang="en-US" sz="2800" dirty="0" smtClean="0"/>
          </a:p>
          <a:p>
            <a:r>
              <a:rPr lang="en-US" sz="2800" dirty="0" smtClean="0"/>
              <a:t>Discussion and Vote</a:t>
            </a:r>
            <a:endParaRPr lang="en-US" sz="2800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356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DPP Workgroup:</a:t>
            </a:r>
            <a:br>
              <a:rPr lang="en-US" sz="4000" dirty="0" smtClean="0"/>
            </a:br>
            <a:r>
              <a:rPr lang="en-US" sz="4000" dirty="0" smtClean="0"/>
              <a:t>Legislative Policy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Autofit/>
          </a:bodyPr>
          <a:lstStyle/>
          <a:p>
            <a:pPr lvl="0"/>
            <a:r>
              <a:rPr lang="en-US" sz="3500" dirty="0"/>
              <a:t>Proposed </a:t>
            </a:r>
            <a:r>
              <a:rPr lang="en-US" sz="3500" dirty="0" smtClean="0"/>
              <a:t>language :</a:t>
            </a:r>
            <a:endParaRPr lang="en-US" sz="3500" dirty="0"/>
          </a:p>
          <a:p>
            <a:pPr lvl="1"/>
            <a:r>
              <a:rPr lang="en-US" dirty="0" smtClean="0"/>
              <a:t>The </a:t>
            </a:r>
            <a:r>
              <a:rPr lang="en-US" dirty="0"/>
              <a:t>DAC supports consideration of legislative polices that target the overall population and can reduce the risk of developing diabetes and/or improve the health status of persons with diabetes, for example polices to curb the consumption of sugar sweetened beverages and promote comprehensive tobacco </a:t>
            </a:r>
            <a:r>
              <a:rPr lang="en-US" dirty="0" smtClean="0"/>
              <a:t>control.</a:t>
            </a:r>
            <a:endParaRPr lang="en-US" sz="2800" dirty="0" smtClean="0"/>
          </a:p>
          <a:p>
            <a:r>
              <a:rPr lang="en-US" sz="2800" dirty="0" smtClean="0"/>
              <a:t>Discussion</a:t>
            </a:r>
            <a:endParaRPr lang="en-US" sz="2800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8169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460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1_Office Theme</vt:lpstr>
      <vt:lpstr>Diabetes Advisory Council</vt:lpstr>
      <vt:lpstr>Agenda</vt:lpstr>
      <vt:lpstr>Clinical Quality Measures Workgroup: Recommendation #1</vt:lpstr>
      <vt:lpstr>Clinical Quality Measures Workgroup: Recommendation #2</vt:lpstr>
      <vt:lpstr>Clinical Quality Measures Workgroup: Recommendation #3</vt:lpstr>
      <vt:lpstr>DPP Workgroup: Recommendation #1</vt:lpstr>
      <vt:lpstr>DPP Workgroup: Recommendation #2</vt:lpstr>
      <vt:lpstr>DPP Workgroup: Recommendation #3</vt:lpstr>
      <vt:lpstr>DPP Workgroup: Legislative Policy</vt:lpstr>
      <vt:lpstr>Diabetes Education Workgroup: Recommendation #1 </vt:lpstr>
      <vt:lpstr>Diabetes Education Workgroup: Recommendation #2</vt:lpstr>
      <vt:lpstr>Diabetes  Education Workgroup: Recommendation #3</vt:lpstr>
      <vt:lpstr>Next steps</vt:lpstr>
      <vt:lpstr>Next Meeting</vt:lpstr>
    </vt:vector>
  </TitlesOfParts>
  <Company>DPH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Advisory Council</dc:title>
  <dc:creator>Kozak, Cindy</dc:creator>
  <cp:lastModifiedBy>Kozak, Cindy</cp:lastModifiedBy>
  <cp:revision>37</cp:revision>
  <dcterms:created xsi:type="dcterms:W3CDTF">2016-11-28T17:14:35Z</dcterms:created>
  <dcterms:modified xsi:type="dcterms:W3CDTF">2016-12-06T13:43:57Z</dcterms:modified>
</cp:coreProperties>
</file>